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61" r:id="rId6"/>
    <p:sldMasterId id="2147483808" r:id="rId7"/>
    <p:sldMasterId id="2147483831" r:id="rId8"/>
  </p:sldMasterIdLst>
  <p:notesMasterIdLst>
    <p:notesMasterId r:id="rId67"/>
  </p:notesMasterIdLst>
  <p:handoutMasterIdLst>
    <p:handoutMasterId r:id="rId68"/>
  </p:handoutMasterIdLst>
  <p:sldIdLst>
    <p:sldId id="463" r:id="rId9"/>
    <p:sldId id="603" r:id="rId10"/>
    <p:sldId id="514" r:id="rId11"/>
    <p:sldId id="515" r:id="rId12"/>
    <p:sldId id="527" r:id="rId13"/>
    <p:sldId id="528" r:id="rId14"/>
    <p:sldId id="529" r:id="rId15"/>
    <p:sldId id="533" r:id="rId16"/>
    <p:sldId id="602" r:id="rId17"/>
    <p:sldId id="557" r:id="rId18"/>
    <p:sldId id="530" r:id="rId19"/>
    <p:sldId id="558" r:id="rId20"/>
    <p:sldId id="532" r:id="rId21"/>
    <p:sldId id="546" r:id="rId22"/>
    <p:sldId id="547" r:id="rId23"/>
    <p:sldId id="559" r:id="rId24"/>
    <p:sldId id="560" r:id="rId25"/>
    <p:sldId id="523" r:id="rId26"/>
    <p:sldId id="536" r:id="rId27"/>
    <p:sldId id="535" r:id="rId28"/>
    <p:sldId id="517" r:id="rId29"/>
    <p:sldId id="608" r:id="rId30"/>
    <p:sldId id="606" r:id="rId31"/>
    <p:sldId id="607" r:id="rId32"/>
    <p:sldId id="544" r:id="rId33"/>
    <p:sldId id="518" r:id="rId34"/>
    <p:sldId id="554" r:id="rId35"/>
    <p:sldId id="519" r:id="rId36"/>
    <p:sldId id="522" r:id="rId37"/>
    <p:sldId id="605" r:id="rId38"/>
    <p:sldId id="570" r:id="rId39"/>
    <p:sldId id="571" r:id="rId40"/>
    <p:sldId id="572" r:id="rId41"/>
    <p:sldId id="573" r:id="rId42"/>
    <p:sldId id="574" r:id="rId43"/>
    <p:sldId id="598" r:id="rId44"/>
    <p:sldId id="575" r:id="rId45"/>
    <p:sldId id="577" r:id="rId46"/>
    <p:sldId id="578" r:id="rId47"/>
    <p:sldId id="579" r:id="rId48"/>
    <p:sldId id="582" r:id="rId49"/>
    <p:sldId id="583" r:id="rId50"/>
    <p:sldId id="586" r:id="rId51"/>
    <p:sldId id="587" r:id="rId52"/>
    <p:sldId id="591" r:id="rId53"/>
    <p:sldId id="592" r:id="rId54"/>
    <p:sldId id="594" r:id="rId55"/>
    <p:sldId id="599" r:id="rId56"/>
    <p:sldId id="601" r:id="rId57"/>
    <p:sldId id="600" r:id="rId58"/>
    <p:sldId id="551" r:id="rId59"/>
    <p:sldId id="548" r:id="rId60"/>
    <p:sldId id="549" r:id="rId61"/>
    <p:sldId id="553" r:id="rId62"/>
    <p:sldId id="520" r:id="rId63"/>
    <p:sldId id="555" r:id="rId64"/>
    <p:sldId id="566" r:id="rId65"/>
    <p:sldId id="604" r:id="rId66"/>
  </p:sldIdLst>
  <p:sldSz cx="9144000" cy="6858000" type="screen4x3"/>
  <p:notesSz cx="6669088" cy="9926638"/>
  <p:defaultTextStyle>
    <a:defPPr>
      <a:defRPr lang="en-US"/>
    </a:defPPr>
    <a:lvl1pPr algn="l" rtl="0" fontAlgn="base">
      <a:spcBef>
        <a:spcPct val="0"/>
      </a:spcBef>
      <a:spcAft>
        <a:spcPct val="0"/>
      </a:spcAft>
      <a:defRPr sz="2800" b="1" kern="1200">
        <a:solidFill>
          <a:schemeClr val="tx1"/>
        </a:solidFill>
        <a:latin typeface="Times New Roman" charset="0"/>
        <a:ea typeface="ＭＳ Ｐゴシック" charset="-128"/>
        <a:cs typeface="+mn-cs"/>
      </a:defRPr>
    </a:lvl1pPr>
    <a:lvl2pPr marL="457200" algn="l" rtl="0" fontAlgn="base">
      <a:spcBef>
        <a:spcPct val="0"/>
      </a:spcBef>
      <a:spcAft>
        <a:spcPct val="0"/>
      </a:spcAft>
      <a:defRPr sz="2800" b="1" kern="1200">
        <a:solidFill>
          <a:schemeClr val="tx1"/>
        </a:solidFill>
        <a:latin typeface="Times New Roman" charset="0"/>
        <a:ea typeface="ＭＳ Ｐゴシック" charset="-128"/>
        <a:cs typeface="+mn-cs"/>
      </a:defRPr>
    </a:lvl2pPr>
    <a:lvl3pPr marL="914400" algn="l" rtl="0" fontAlgn="base">
      <a:spcBef>
        <a:spcPct val="0"/>
      </a:spcBef>
      <a:spcAft>
        <a:spcPct val="0"/>
      </a:spcAft>
      <a:defRPr sz="2800" b="1" kern="1200">
        <a:solidFill>
          <a:schemeClr val="tx1"/>
        </a:solidFill>
        <a:latin typeface="Times New Roman" charset="0"/>
        <a:ea typeface="ＭＳ Ｐゴシック" charset="-128"/>
        <a:cs typeface="+mn-cs"/>
      </a:defRPr>
    </a:lvl3pPr>
    <a:lvl4pPr marL="1371600" algn="l" rtl="0" fontAlgn="base">
      <a:spcBef>
        <a:spcPct val="0"/>
      </a:spcBef>
      <a:spcAft>
        <a:spcPct val="0"/>
      </a:spcAft>
      <a:defRPr sz="2800" b="1" kern="1200">
        <a:solidFill>
          <a:schemeClr val="tx1"/>
        </a:solidFill>
        <a:latin typeface="Times New Roman" charset="0"/>
        <a:ea typeface="ＭＳ Ｐゴシック" charset="-128"/>
        <a:cs typeface="+mn-cs"/>
      </a:defRPr>
    </a:lvl4pPr>
    <a:lvl5pPr marL="1828800" algn="l" rtl="0" fontAlgn="base">
      <a:spcBef>
        <a:spcPct val="0"/>
      </a:spcBef>
      <a:spcAft>
        <a:spcPct val="0"/>
      </a:spcAft>
      <a:defRPr sz="2800" b="1" kern="1200">
        <a:solidFill>
          <a:schemeClr val="tx1"/>
        </a:solidFill>
        <a:latin typeface="Times New Roman" charset="0"/>
        <a:ea typeface="ＭＳ Ｐゴシック" charset="-128"/>
        <a:cs typeface="+mn-cs"/>
      </a:defRPr>
    </a:lvl5pPr>
    <a:lvl6pPr marL="2286000" algn="l" defTabSz="914400" rtl="0" eaLnBrk="1" latinLnBrk="0" hangingPunct="1">
      <a:defRPr sz="2800" b="1" kern="1200">
        <a:solidFill>
          <a:schemeClr val="tx1"/>
        </a:solidFill>
        <a:latin typeface="Times New Roman" charset="0"/>
        <a:ea typeface="ＭＳ Ｐゴシック" charset="-128"/>
        <a:cs typeface="+mn-cs"/>
      </a:defRPr>
    </a:lvl6pPr>
    <a:lvl7pPr marL="2743200" algn="l" defTabSz="914400" rtl="0" eaLnBrk="1" latinLnBrk="0" hangingPunct="1">
      <a:defRPr sz="2800" b="1" kern="1200">
        <a:solidFill>
          <a:schemeClr val="tx1"/>
        </a:solidFill>
        <a:latin typeface="Times New Roman" charset="0"/>
        <a:ea typeface="ＭＳ Ｐゴシック" charset="-128"/>
        <a:cs typeface="+mn-cs"/>
      </a:defRPr>
    </a:lvl7pPr>
    <a:lvl8pPr marL="3200400" algn="l" defTabSz="914400" rtl="0" eaLnBrk="1" latinLnBrk="0" hangingPunct="1">
      <a:defRPr sz="2800" b="1" kern="1200">
        <a:solidFill>
          <a:schemeClr val="tx1"/>
        </a:solidFill>
        <a:latin typeface="Times New Roman" charset="0"/>
        <a:ea typeface="ＭＳ Ｐゴシック" charset="-128"/>
        <a:cs typeface="+mn-cs"/>
      </a:defRPr>
    </a:lvl8pPr>
    <a:lvl9pPr marL="3657600" algn="l" defTabSz="914400" rtl="0" eaLnBrk="1" latinLnBrk="0" hangingPunct="1">
      <a:defRPr sz="2800" b="1" kern="1200">
        <a:solidFill>
          <a:schemeClr val="tx1"/>
        </a:solidFill>
        <a:latin typeface="Times New Roman"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a:srgbClr val="C90202"/>
    <a:srgbClr val="4E0064"/>
    <a:srgbClr val="000000"/>
    <a:srgbClr val="9DD28D"/>
    <a:srgbClr val="AFDAB0"/>
    <a:srgbClr val="85CD30"/>
    <a:srgbClr val="2C054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8" autoAdjust="0"/>
    <p:restoredTop sz="88660" autoAdjust="0"/>
  </p:normalViewPr>
  <p:slideViewPr>
    <p:cSldViewPr snapToGrid="0">
      <p:cViewPr>
        <p:scale>
          <a:sx n="101" d="100"/>
          <a:sy n="101" d="100"/>
        </p:scale>
        <p:origin x="-252" y="-72"/>
      </p:cViewPr>
      <p:guideLst>
        <p:guide orient="horz" pos="2160"/>
        <p:guide pos="2880"/>
      </p:guideLst>
    </p:cSldViewPr>
  </p:slideViewPr>
  <p:outlineViewPr>
    <p:cViewPr>
      <p:scale>
        <a:sx n="33" d="100"/>
        <a:sy n="33" d="100"/>
      </p:scale>
      <p:origin x="0" y="2076"/>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6" d="100"/>
          <a:sy n="76" d="100"/>
        </p:scale>
        <p:origin x="-3056" y="-128"/>
      </p:cViewPr>
      <p:guideLst>
        <p:guide orient="horz" pos="3127"/>
        <p:guide pos="21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handoutMaster" Target="handoutMasters/handoutMaster1.xml"/><Relationship Id="rId7" Type="http://schemas.openxmlformats.org/officeDocument/2006/relationships/slideMaster" Target="slideMasters/slideMaster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5"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presProps" Target="presProps.xml"/><Relationship Id="rId8" Type="http://schemas.openxmlformats.org/officeDocument/2006/relationships/slideMaster" Target="slideMasters/slideMaster4.xml"/><Relationship Id="rId51" Type="http://schemas.openxmlformats.org/officeDocument/2006/relationships/slide" Target="slides/slide43.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3E92BB-2DAE-41E9-ACC7-CE9A563C1E2A}" type="doc">
      <dgm:prSet loTypeId="urn:microsoft.com/office/officeart/2005/8/layout/hProcess9" loCatId="process" qsTypeId="urn:microsoft.com/office/officeart/2005/8/quickstyle/simple1" qsCatId="simple" csTypeId="urn:microsoft.com/office/officeart/2005/8/colors/accent4_5" csCatId="accent4" phldr="1"/>
      <dgm:spPr/>
    </dgm:pt>
    <dgm:pt modelId="{DEE22B43-81D6-4205-A7FA-6622032342CE}">
      <dgm:prSet phldrT="[Text]"/>
      <dgm:spPr>
        <a:xfrm>
          <a:off x="2243" y="1219199"/>
          <a:ext cx="1418033" cy="1625600"/>
        </a:xfrm>
        <a:solidFill>
          <a:srgbClr val="410054">
            <a:alpha val="9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Arial"/>
              <a:ea typeface="+mn-ea"/>
              <a:cs typeface="+mn-cs"/>
            </a:rPr>
            <a:t>Global Program  Set-up &amp; Preparation</a:t>
          </a:r>
          <a:endParaRPr lang="en-US" dirty="0">
            <a:solidFill>
              <a:srgbClr val="FFFFFF"/>
            </a:solidFill>
            <a:latin typeface="Arial"/>
            <a:ea typeface="+mn-ea"/>
            <a:cs typeface="+mn-cs"/>
          </a:endParaRPr>
        </a:p>
      </dgm:t>
    </dgm:pt>
    <dgm:pt modelId="{8F7CCA0D-FC48-497F-AD10-507626B34ECF}" type="parTrans" cxnId="{F3969305-7581-4E7C-9EEE-E5172D225D2A}">
      <dgm:prSet/>
      <dgm:spPr/>
      <dgm:t>
        <a:bodyPr/>
        <a:lstStyle/>
        <a:p>
          <a:endParaRPr lang="en-US"/>
        </a:p>
      </dgm:t>
    </dgm:pt>
    <dgm:pt modelId="{4AFC598A-69A7-4CF6-A6D7-1E762CE0FAC0}" type="sibTrans" cxnId="{F3969305-7581-4E7C-9EEE-E5172D225D2A}">
      <dgm:prSet/>
      <dgm:spPr/>
      <dgm:t>
        <a:bodyPr/>
        <a:lstStyle/>
        <a:p>
          <a:endParaRPr lang="en-US"/>
        </a:p>
      </dgm:t>
    </dgm:pt>
    <dgm:pt modelId="{DA4C3922-8383-4966-A872-94D9A504AD20}">
      <dgm:prSet phldrT="[Text]"/>
      <dgm:spPr>
        <a:xfrm>
          <a:off x="2980114" y="1219199"/>
          <a:ext cx="3744077" cy="1625600"/>
        </a:xfrm>
        <a:solidFill>
          <a:srgbClr val="410054">
            <a:alpha val="90000"/>
            <a:hueOff val="0"/>
            <a:satOff val="0"/>
            <a:lumOff val="0"/>
            <a:alphaOff val="-26667"/>
          </a:srgbClr>
        </a:solidFill>
        <a:ln w="25400"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Arial"/>
              <a:ea typeface="+mn-ea"/>
              <a:cs typeface="+mn-cs"/>
            </a:rPr>
            <a:t>Global realization</a:t>
          </a:r>
        </a:p>
        <a:p>
          <a:endParaRPr lang="en-US" dirty="0" smtClean="0">
            <a:solidFill>
              <a:srgbClr val="FFFFFF"/>
            </a:solidFill>
            <a:latin typeface="Arial"/>
            <a:ea typeface="+mn-ea"/>
            <a:cs typeface="+mn-cs"/>
          </a:endParaRPr>
        </a:p>
        <a:p>
          <a:endParaRPr lang="en-US" dirty="0" smtClean="0">
            <a:solidFill>
              <a:srgbClr val="FFFFFF"/>
            </a:solidFill>
            <a:latin typeface="Arial"/>
            <a:ea typeface="+mn-ea"/>
            <a:cs typeface="+mn-cs"/>
          </a:endParaRPr>
        </a:p>
        <a:p>
          <a:endParaRPr lang="en-US" dirty="0" smtClean="0">
            <a:solidFill>
              <a:srgbClr val="FFFFFF"/>
            </a:solidFill>
            <a:latin typeface="Arial"/>
            <a:ea typeface="+mn-ea"/>
            <a:cs typeface="+mn-cs"/>
          </a:endParaRPr>
        </a:p>
        <a:p>
          <a:endParaRPr lang="en-US" dirty="0">
            <a:solidFill>
              <a:srgbClr val="FFFFFF"/>
            </a:solidFill>
            <a:latin typeface="Arial"/>
            <a:ea typeface="+mn-ea"/>
            <a:cs typeface="+mn-cs"/>
          </a:endParaRPr>
        </a:p>
      </dgm:t>
    </dgm:pt>
    <dgm:pt modelId="{A1D2A6A6-5D1A-4668-99AD-26942CC7EBB0}" type="parTrans" cxnId="{7393D5FE-A7A1-4A46-BE22-F51C6F14E3C6}">
      <dgm:prSet/>
      <dgm:spPr/>
      <dgm:t>
        <a:bodyPr/>
        <a:lstStyle/>
        <a:p>
          <a:endParaRPr lang="en-US"/>
        </a:p>
      </dgm:t>
    </dgm:pt>
    <dgm:pt modelId="{34B486AB-5AC5-47A5-89EB-E92A65FC6156}" type="sibTrans" cxnId="{7393D5FE-A7A1-4A46-BE22-F51C6F14E3C6}">
      <dgm:prSet/>
      <dgm:spPr/>
      <dgm:t>
        <a:bodyPr/>
        <a:lstStyle/>
        <a:p>
          <a:endParaRPr lang="en-US"/>
        </a:p>
      </dgm:t>
    </dgm:pt>
    <dgm:pt modelId="{D68C59C5-6BD5-4AD9-854F-CB22ECA7ADB7}">
      <dgm:prSet phldrT="[Text]"/>
      <dgm:spPr>
        <a:xfrm>
          <a:off x="1491178" y="1219199"/>
          <a:ext cx="1418033" cy="1625600"/>
        </a:xfrm>
        <a:solidFill>
          <a:srgbClr val="410054">
            <a:alpha val="90000"/>
            <a:hueOff val="0"/>
            <a:satOff val="0"/>
            <a:lumOff val="0"/>
            <a:alphaOff val="-13333"/>
          </a:srgbClr>
        </a:solidFill>
        <a:ln w="25400"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Arial"/>
              <a:ea typeface="+mn-ea"/>
              <a:cs typeface="+mn-cs"/>
            </a:rPr>
            <a:t>Global Template &amp; Planning</a:t>
          </a:r>
          <a:endParaRPr lang="en-US" dirty="0">
            <a:solidFill>
              <a:srgbClr val="FFFFFF"/>
            </a:solidFill>
            <a:latin typeface="Arial"/>
            <a:ea typeface="+mn-ea"/>
            <a:cs typeface="+mn-cs"/>
          </a:endParaRPr>
        </a:p>
      </dgm:t>
    </dgm:pt>
    <dgm:pt modelId="{3D3EA165-F644-4221-9EF0-1778890120A6}" type="parTrans" cxnId="{25CD73EE-38CA-4E10-8CEC-8585FE2D8E0A}">
      <dgm:prSet/>
      <dgm:spPr/>
      <dgm:t>
        <a:bodyPr/>
        <a:lstStyle/>
        <a:p>
          <a:endParaRPr lang="en-US"/>
        </a:p>
      </dgm:t>
    </dgm:pt>
    <dgm:pt modelId="{6BFDCE12-71D6-4732-AC53-0F766A737374}" type="sibTrans" cxnId="{25CD73EE-38CA-4E10-8CEC-8585FE2D8E0A}">
      <dgm:prSet/>
      <dgm:spPr/>
      <dgm:t>
        <a:bodyPr/>
        <a:lstStyle/>
        <a:p>
          <a:endParaRPr lang="en-US"/>
        </a:p>
      </dgm:t>
    </dgm:pt>
    <dgm:pt modelId="{BA3F0FF4-38B1-42FF-B9D9-859C0C60C2CF}">
      <dgm:prSet phldrT="[Text]"/>
      <dgm:spPr>
        <a:xfrm>
          <a:off x="6795093" y="1219199"/>
          <a:ext cx="1418033" cy="1625600"/>
        </a:xfrm>
        <a:solidFill>
          <a:srgbClr val="410054">
            <a:alpha val="90000"/>
            <a:hueOff val="0"/>
            <a:satOff val="0"/>
            <a:lumOff val="0"/>
            <a:alphaOff val="-40000"/>
          </a:srgbClr>
        </a:solidFill>
        <a:ln w="25400"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Arial"/>
              <a:ea typeface="+mn-ea"/>
              <a:cs typeface="+mn-cs"/>
            </a:rPr>
            <a:t>Global Maintenance &amp; Support</a:t>
          </a:r>
          <a:endParaRPr lang="en-US" dirty="0">
            <a:solidFill>
              <a:srgbClr val="FFFFFF"/>
            </a:solidFill>
            <a:latin typeface="Arial"/>
            <a:ea typeface="+mn-ea"/>
            <a:cs typeface="+mn-cs"/>
          </a:endParaRPr>
        </a:p>
      </dgm:t>
    </dgm:pt>
    <dgm:pt modelId="{ECB8F0BD-BF31-4A4B-896B-F152C746C3A9}" type="parTrans" cxnId="{326DB8A6-232C-49B7-9C29-FBB5ED865361}">
      <dgm:prSet/>
      <dgm:spPr/>
      <dgm:t>
        <a:bodyPr/>
        <a:lstStyle/>
        <a:p>
          <a:endParaRPr lang="en-US"/>
        </a:p>
      </dgm:t>
    </dgm:pt>
    <dgm:pt modelId="{3B3389B4-BD6C-4A46-89AD-A3EE7CABA265}" type="sibTrans" cxnId="{326DB8A6-232C-49B7-9C29-FBB5ED865361}">
      <dgm:prSet/>
      <dgm:spPr/>
      <dgm:t>
        <a:bodyPr/>
        <a:lstStyle/>
        <a:p>
          <a:endParaRPr lang="en-US"/>
        </a:p>
      </dgm:t>
    </dgm:pt>
    <dgm:pt modelId="{2B871EDE-3234-442D-A558-354A8897090C}" type="pres">
      <dgm:prSet presAssocID="{BD3E92BB-2DAE-41E9-ACC7-CE9A563C1E2A}" presName="CompostProcess" presStyleCnt="0">
        <dgm:presLayoutVars>
          <dgm:dir/>
          <dgm:resizeHandles val="exact"/>
        </dgm:presLayoutVars>
      </dgm:prSet>
      <dgm:spPr/>
    </dgm:pt>
    <dgm:pt modelId="{D5741C7D-D1B8-4CEE-8F97-47DA97083947}" type="pres">
      <dgm:prSet presAssocID="{BD3E92BB-2DAE-41E9-ACC7-CE9A563C1E2A}" presName="arrow" presStyleLbl="bgShp" presStyleIdx="0" presStyleCnt="1" custScaleX="117647" custLinFactNeighborX="7721" custLinFactNeighborY="-84376"/>
      <dgm:spPr>
        <a:xfrm>
          <a:off x="4" y="0"/>
          <a:ext cx="8215365" cy="4064000"/>
        </a:xfrm>
        <a:prstGeom prst="rightArrow">
          <a:avLst/>
        </a:prstGeom>
        <a:solidFill>
          <a:srgbClr val="410054">
            <a:tint val="40000"/>
            <a:hueOff val="0"/>
            <a:satOff val="0"/>
            <a:lumOff val="0"/>
            <a:alphaOff val="0"/>
          </a:srgbClr>
        </a:solidFill>
        <a:ln>
          <a:noFill/>
        </a:ln>
        <a:effectLst/>
      </dgm:spPr>
      <dgm:t>
        <a:bodyPr/>
        <a:lstStyle/>
        <a:p>
          <a:endParaRPr lang="en-US"/>
        </a:p>
      </dgm:t>
    </dgm:pt>
    <dgm:pt modelId="{F8913871-25A6-46EA-8B31-7C086841479E}" type="pres">
      <dgm:prSet presAssocID="{BD3E92BB-2DAE-41E9-ACC7-CE9A563C1E2A}" presName="linearProcess" presStyleCnt="0"/>
      <dgm:spPr/>
    </dgm:pt>
    <dgm:pt modelId="{C7D685FC-14F7-4B8B-BB5A-263CA54D76AB}" type="pres">
      <dgm:prSet presAssocID="{DEE22B43-81D6-4205-A7FA-6622032342CE}" presName="textNode" presStyleLbl="node1" presStyleIdx="0" presStyleCnt="4">
        <dgm:presLayoutVars>
          <dgm:bulletEnabled val="1"/>
        </dgm:presLayoutVars>
      </dgm:prSet>
      <dgm:spPr>
        <a:prstGeom prst="roundRect">
          <a:avLst/>
        </a:prstGeom>
      </dgm:spPr>
      <dgm:t>
        <a:bodyPr/>
        <a:lstStyle/>
        <a:p>
          <a:endParaRPr lang="en-US"/>
        </a:p>
      </dgm:t>
    </dgm:pt>
    <dgm:pt modelId="{BA59A418-8F72-47C5-B01F-EBDE9AF08307}" type="pres">
      <dgm:prSet presAssocID="{4AFC598A-69A7-4CF6-A6D7-1E762CE0FAC0}" presName="sibTrans" presStyleCnt="0"/>
      <dgm:spPr/>
    </dgm:pt>
    <dgm:pt modelId="{7BA5B3CA-1C5C-4CF1-9BD9-7EB005D5CADD}" type="pres">
      <dgm:prSet presAssocID="{D68C59C5-6BD5-4AD9-854F-CB22ECA7ADB7}" presName="textNode" presStyleLbl="node1" presStyleIdx="1" presStyleCnt="4">
        <dgm:presLayoutVars>
          <dgm:bulletEnabled val="1"/>
        </dgm:presLayoutVars>
      </dgm:prSet>
      <dgm:spPr>
        <a:prstGeom prst="roundRect">
          <a:avLst/>
        </a:prstGeom>
      </dgm:spPr>
      <dgm:t>
        <a:bodyPr/>
        <a:lstStyle/>
        <a:p>
          <a:endParaRPr lang="en-US"/>
        </a:p>
      </dgm:t>
    </dgm:pt>
    <dgm:pt modelId="{C0AE7977-0AEC-4DBC-A11E-80D55F30BE7D}" type="pres">
      <dgm:prSet presAssocID="{6BFDCE12-71D6-4732-AC53-0F766A737374}" presName="sibTrans" presStyleCnt="0"/>
      <dgm:spPr/>
    </dgm:pt>
    <dgm:pt modelId="{6955E923-11FD-403A-A335-3BC0B9CAFDB9}" type="pres">
      <dgm:prSet presAssocID="{DA4C3922-8383-4966-A872-94D9A504AD20}" presName="textNode" presStyleLbl="node1" presStyleIdx="2" presStyleCnt="4" custScaleX="264033">
        <dgm:presLayoutVars>
          <dgm:bulletEnabled val="1"/>
        </dgm:presLayoutVars>
      </dgm:prSet>
      <dgm:spPr>
        <a:prstGeom prst="roundRect">
          <a:avLst/>
        </a:prstGeom>
      </dgm:spPr>
      <dgm:t>
        <a:bodyPr/>
        <a:lstStyle/>
        <a:p>
          <a:endParaRPr lang="en-US"/>
        </a:p>
      </dgm:t>
    </dgm:pt>
    <dgm:pt modelId="{A20EFCA8-B5AB-4095-A32F-E01B6A8B3BDD}" type="pres">
      <dgm:prSet presAssocID="{34B486AB-5AC5-47A5-89EB-E92A65FC6156}" presName="sibTrans" presStyleCnt="0"/>
      <dgm:spPr/>
    </dgm:pt>
    <dgm:pt modelId="{C6F9CBE9-1554-40A5-8E0E-4A0CCC498F96}" type="pres">
      <dgm:prSet presAssocID="{BA3F0FF4-38B1-42FF-B9D9-859C0C60C2CF}" presName="textNode" presStyleLbl="node1" presStyleIdx="3" presStyleCnt="4">
        <dgm:presLayoutVars>
          <dgm:bulletEnabled val="1"/>
        </dgm:presLayoutVars>
      </dgm:prSet>
      <dgm:spPr>
        <a:prstGeom prst="roundRect">
          <a:avLst/>
        </a:prstGeom>
      </dgm:spPr>
      <dgm:t>
        <a:bodyPr/>
        <a:lstStyle/>
        <a:p>
          <a:endParaRPr lang="en-US"/>
        </a:p>
      </dgm:t>
    </dgm:pt>
  </dgm:ptLst>
  <dgm:cxnLst>
    <dgm:cxn modelId="{8621AA83-886A-436B-BCFB-5E25AA2CDEF2}" type="presOf" srcId="{D68C59C5-6BD5-4AD9-854F-CB22ECA7ADB7}" destId="{7BA5B3CA-1C5C-4CF1-9BD9-7EB005D5CADD}" srcOrd="0" destOrd="0" presId="urn:microsoft.com/office/officeart/2005/8/layout/hProcess9"/>
    <dgm:cxn modelId="{7393D5FE-A7A1-4A46-BE22-F51C6F14E3C6}" srcId="{BD3E92BB-2DAE-41E9-ACC7-CE9A563C1E2A}" destId="{DA4C3922-8383-4966-A872-94D9A504AD20}" srcOrd="2" destOrd="0" parTransId="{A1D2A6A6-5D1A-4668-99AD-26942CC7EBB0}" sibTransId="{34B486AB-5AC5-47A5-89EB-E92A65FC6156}"/>
    <dgm:cxn modelId="{D84C45A3-A350-4B70-8F76-A728C3226320}" type="presOf" srcId="{DEE22B43-81D6-4205-A7FA-6622032342CE}" destId="{C7D685FC-14F7-4B8B-BB5A-263CA54D76AB}" srcOrd="0" destOrd="0" presId="urn:microsoft.com/office/officeart/2005/8/layout/hProcess9"/>
    <dgm:cxn modelId="{F8CFBE13-1A03-4419-92FB-767A68A43A4D}" type="presOf" srcId="{BA3F0FF4-38B1-42FF-B9D9-859C0C60C2CF}" destId="{C6F9CBE9-1554-40A5-8E0E-4A0CCC498F96}" srcOrd="0" destOrd="0" presId="urn:microsoft.com/office/officeart/2005/8/layout/hProcess9"/>
    <dgm:cxn modelId="{326DB8A6-232C-49B7-9C29-FBB5ED865361}" srcId="{BD3E92BB-2DAE-41E9-ACC7-CE9A563C1E2A}" destId="{BA3F0FF4-38B1-42FF-B9D9-859C0C60C2CF}" srcOrd="3" destOrd="0" parTransId="{ECB8F0BD-BF31-4A4B-896B-F152C746C3A9}" sibTransId="{3B3389B4-BD6C-4A46-89AD-A3EE7CABA265}"/>
    <dgm:cxn modelId="{EB1CA11D-D676-4A1B-A4D1-AC69BDE6F7CC}" type="presOf" srcId="{BD3E92BB-2DAE-41E9-ACC7-CE9A563C1E2A}" destId="{2B871EDE-3234-442D-A558-354A8897090C}" srcOrd="0" destOrd="0" presId="urn:microsoft.com/office/officeart/2005/8/layout/hProcess9"/>
    <dgm:cxn modelId="{25CD73EE-38CA-4E10-8CEC-8585FE2D8E0A}" srcId="{BD3E92BB-2DAE-41E9-ACC7-CE9A563C1E2A}" destId="{D68C59C5-6BD5-4AD9-854F-CB22ECA7ADB7}" srcOrd="1" destOrd="0" parTransId="{3D3EA165-F644-4221-9EF0-1778890120A6}" sibTransId="{6BFDCE12-71D6-4732-AC53-0F766A737374}"/>
    <dgm:cxn modelId="{F3969305-7581-4E7C-9EEE-E5172D225D2A}" srcId="{BD3E92BB-2DAE-41E9-ACC7-CE9A563C1E2A}" destId="{DEE22B43-81D6-4205-A7FA-6622032342CE}" srcOrd="0" destOrd="0" parTransId="{8F7CCA0D-FC48-497F-AD10-507626B34ECF}" sibTransId="{4AFC598A-69A7-4CF6-A6D7-1E762CE0FAC0}"/>
    <dgm:cxn modelId="{A59B70FB-5724-4153-9569-B77684151FFE}" type="presOf" srcId="{DA4C3922-8383-4966-A872-94D9A504AD20}" destId="{6955E923-11FD-403A-A335-3BC0B9CAFDB9}" srcOrd="0" destOrd="0" presId="urn:microsoft.com/office/officeart/2005/8/layout/hProcess9"/>
    <dgm:cxn modelId="{753114FA-5059-441F-AA0E-37CA866C9D70}" type="presParOf" srcId="{2B871EDE-3234-442D-A558-354A8897090C}" destId="{D5741C7D-D1B8-4CEE-8F97-47DA97083947}" srcOrd="0" destOrd="0" presId="urn:microsoft.com/office/officeart/2005/8/layout/hProcess9"/>
    <dgm:cxn modelId="{452BD888-0D31-4CFD-8F88-E123C9DA420B}" type="presParOf" srcId="{2B871EDE-3234-442D-A558-354A8897090C}" destId="{F8913871-25A6-46EA-8B31-7C086841479E}" srcOrd="1" destOrd="0" presId="urn:microsoft.com/office/officeart/2005/8/layout/hProcess9"/>
    <dgm:cxn modelId="{0011D124-5D9E-4B6E-8BF6-24C454BCBC27}" type="presParOf" srcId="{F8913871-25A6-46EA-8B31-7C086841479E}" destId="{C7D685FC-14F7-4B8B-BB5A-263CA54D76AB}" srcOrd="0" destOrd="0" presId="urn:microsoft.com/office/officeart/2005/8/layout/hProcess9"/>
    <dgm:cxn modelId="{D6925B9B-2F67-46E8-AD7E-D2F64CE8B479}" type="presParOf" srcId="{F8913871-25A6-46EA-8B31-7C086841479E}" destId="{BA59A418-8F72-47C5-B01F-EBDE9AF08307}" srcOrd="1" destOrd="0" presId="urn:microsoft.com/office/officeart/2005/8/layout/hProcess9"/>
    <dgm:cxn modelId="{7A50460A-23CC-4E27-8160-37DEFD720560}" type="presParOf" srcId="{F8913871-25A6-46EA-8B31-7C086841479E}" destId="{7BA5B3CA-1C5C-4CF1-9BD9-7EB005D5CADD}" srcOrd="2" destOrd="0" presId="urn:microsoft.com/office/officeart/2005/8/layout/hProcess9"/>
    <dgm:cxn modelId="{37DBF70D-AF81-4042-9039-E04450394801}" type="presParOf" srcId="{F8913871-25A6-46EA-8B31-7C086841479E}" destId="{C0AE7977-0AEC-4DBC-A11E-80D55F30BE7D}" srcOrd="3" destOrd="0" presId="urn:microsoft.com/office/officeart/2005/8/layout/hProcess9"/>
    <dgm:cxn modelId="{B8D312F2-9ABE-4D93-922E-23BBFB5E44EC}" type="presParOf" srcId="{F8913871-25A6-46EA-8B31-7C086841479E}" destId="{6955E923-11FD-403A-A335-3BC0B9CAFDB9}" srcOrd="4" destOrd="0" presId="urn:microsoft.com/office/officeart/2005/8/layout/hProcess9"/>
    <dgm:cxn modelId="{09737D1D-AA99-4F9B-8059-E3E11D0974F0}" type="presParOf" srcId="{F8913871-25A6-46EA-8B31-7C086841479E}" destId="{A20EFCA8-B5AB-4095-A32F-E01B6A8B3BDD}" srcOrd="5" destOrd="0" presId="urn:microsoft.com/office/officeart/2005/8/layout/hProcess9"/>
    <dgm:cxn modelId="{5313943A-1523-4B1E-96DF-009CBDCB2E23}" type="presParOf" srcId="{F8913871-25A6-46EA-8B31-7C086841479E}" destId="{C6F9CBE9-1554-40A5-8E0E-4A0CCC498F96}" srcOrd="6" destOrd="0" presId="urn:microsoft.com/office/officeart/2005/8/layout/hProcess9"/>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299A95-7640-412B-BAEB-194377295522}" type="doc">
      <dgm:prSet loTypeId="urn:microsoft.com/office/officeart/2005/8/layout/hChevron3" loCatId="process" qsTypeId="urn:microsoft.com/office/officeart/2005/8/quickstyle/simple1" qsCatId="simple" csTypeId="urn:microsoft.com/office/officeart/2005/8/colors/accent4_5" csCatId="accent4" phldr="1"/>
      <dgm:spPr/>
    </dgm:pt>
    <dgm:pt modelId="{6797EE37-4970-4C6A-8194-00C0223A5A7F}">
      <dgm:prSet phldrT="[Text]" custT="1"/>
      <dgm:spPr>
        <a:xfrm>
          <a:off x="722" y="80109"/>
          <a:ext cx="849616" cy="339846"/>
        </a:xfrm>
        <a:solidFill>
          <a:srgbClr val="410054">
            <a:alpha val="9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sz="1000" dirty="0" smtClean="0">
              <a:solidFill>
                <a:srgbClr val="FFFFFF"/>
              </a:solidFill>
              <a:latin typeface="Arial"/>
              <a:ea typeface="+mn-ea"/>
              <a:cs typeface="+mn-cs"/>
            </a:rPr>
            <a:t>Prepare</a:t>
          </a:r>
          <a:endParaRPr lang="en-US" sz="1000" dirty="0">
            <a:solidFill>
              <a:srgbClr val="FFFFFF"/>
            </a:solidFill>
            <a:latin typeface="Arial"/>
            <a:ea typeface="+mn-ea"/>
            <a:cs typeface="+mn-cs"/>
          </a:endParaRPr>
        </a:p>
      </dgm:t>
    </dgm:pt>
    <dgm:pt modelId="{B4763D5F-44AE-4B83-91CD-55F02773B4D1}" type="parTrans" cxnId="{8161531D-A63C-413C-880A-DF71DE520E10}">
      <dgm:prSet/>
      <dgm:spPr/>
      <dgm:t>
        <a:bodyPr/>
        <a:lstStyle/>
        <a:p>
          <a:endParaRPr lang="en-US" sz="1000"/>
        </a:p>
      </dgm:t>
    </dgm:pt>
    <dgm:pt modelId="{D6AC961F-44BD-44CB-8044-5075B215D082}" type="sibTrans" cxnId="{8161531D-A63C-413C-880A-DF71DE520E10}">
      <dgm:prSet/>
      <dgm:spPr/>
      <dgm:t>
        <a:bodyPr/>
        <a:lstStyle/>
        <a:p>
          <a:endParaRPr lang="en-US" sz="1000"/>
        </a:p>
      </dgm:t>
    </dgm:pt>
    <dgm:pt modelId="{1DC4CC09-8155-487F-BF01-CBFA0C8E07CC}">
      <dgm:prSet phldrT="[Text]" custT="1"/>
      <dgm:spPr>
        <a:xfrm>
          <a:off x="680415" y="80109"/>
          <a:ext cx="849616" cy="339846"/>
        </a:xfrm>
        <a:solidFill>
          <a:srgbClr val="410054">
            <a:alpha val="90000"/>
            <a:hueOff val="0"/>
            <a:satOff val="0"/>
            <a:lumOff val="0"/>
            <a:alphaOff val="-6667"/>
          </a:srgbClr>
        </a:solidFill>
        <a:ln w="25400" cap="flat" cmpd="sng" algn="ctr">
          <a:solidFill>
            <a:srgbClr val="FFFFFF">
              <a:hueOff val="0"/>
              <a:satOff val="0"/>
              <a:lumOff val="0"/>
              <a:alphaOff val="0"/>
            </a:srgbClr>
          </a:solidFill>
          <a:prstDash val="solid"/>
        </a:ln>
        <a:effectLst/>
      </dgm:spPr>
      <dgm:t>
        <a:bodyPr/>
        <a:lstStyle/>
        <a:p>
          <a:r>
            <a:rPr lang="en-US" sz="1000" dirty="0" smtClean="0">
              <a:solidFill>
                <a:srgbClr val="FFFFFF"/>
              </a:solidFill>
              <a:latin typeface="Arial"/>
              <a:ea typeface="+mn-ea"/>
              <a:cs typeface="+mn-cs"/>
            </a:rPr>
            <a:t>Fit-Gap</a:t>
          </a:r>
          <a:endParaRPr lang="en-US" sz="1000" dirty="0">
            <a:solidFill>
              <a:srgbClr val="FFFFFF"/>
            </a:solidFill>
            <a:latin typeface="Arial"/>
            <a:ea typeface="+mn-ea"/>
            <a:cs typeface="+mn-cs"/>
          </a:endParaRPr>
        </a:p>
      </dgm:t>
    </dgm:pt>
    <dgm:pt modelId="{41AED399-46AA-487A-8FDD-FF3B422BBCBB}" type="parTrans" cxnId="{4B41341B-C31C-4082-8E92-F1BF817930BD}">
      <dgm:prSet/>
      <dgm:spPr/>
      <dgm:t>
        <a:bodyPr/>
        <a:lstStyle/>
        <a:p>
          <a:endParaRPr lang="en-US" sz="1000"/>
        </a:p>
      </dgm:t>
    </dgm:pt>
    <dgm:pt modelId="{842A60AE-BBA6-47AA-8A1E-B32973C3F66A}" type="sibTrans" cxnId="{4B41341B-C31C-4082-8E92-F1BF817930BD}">
      <dgm:prSet/>
      <dgm:spPr/>
      <dgm:t>
        <a:bodyPr/>
        <a:lstStyle/>
        <a:p>
          <a:endParaRPr lang="en-US" sz="1000"/>
        </a:p>
      </dgm:t>
    </dgm:pt>
    <dgm:pt modelId="{2CAEAABC-F0BB-47E2-AFF2-54D77E661FDF}">
      <dgm:prSet phldrT="[Text]" custT="1"/>
      <dgm:spPr>
        <a:xfrm>
          <a:off x="2039802" y="80109"/>
          <a:ext cx="849616" cy="339846"/>
        </a:xfrm>
        <a:solidFill>
          <a:srgbClr val="410054">
            <a:alpha val="90000"/>
            <a:hueOff val="0"/>
            <a:satOff val="0"/>
            <a:lumOff val="0"/>
            <a:alphaOff val="-20000"/>
          </a:srgbClr>
        </a:solidFill>
        <a:ln w="25400" cap="flat" cmpd="sng" algn="ctr">
          <a:solidFill>
            <a:srgbClr val="FFFFFF">
              <a:hueOff val="0"/>
              <a:satOff val="0"/>
              <a:lumOff val="0"/>
              <a:alphaOff val="0"/>
            </a:srgbClr>
          </a:solidFill>
          <a:prstDash val="solid"/>
        </a:ln>
        <a:effectLst/>
      </dgm:spPr>
      <dgm:t>
        <a:bodyPr/>
        <a:lstStyle/>
        <a:p>
          <a:r>
            <a:rPr lang="en-US" sz="1000" dirty="0" smtClean="0">
              <a:solidFill>
                <a:srgbClr val="FFFFFF"/>
              </a:solidFill>
              <a:latin typeface="Arial"/>
              <a:ea typeface="+mn-ea"/>
              <a:cs typeface="+mn-cs"/>
            </a:rPr>
            <a:t>Test</a:t>
          </a:r>
          <a:endParaRPr lang="en-US" sz="1000" dirty="0">
            <a:solidFill>
              <a:srgbClr val="FFFFFF"/>
            </a:solidFill>
            <a:latin typeface="Arial"/>
            <a:ea typeface="+mn-ea"/>
            <a:cs typeface="+mn-cs"/>
          </a:endParaRPr>
        </a:p>
      </dgm:t>
    </dgm:pt>
    <dgm:pt modelId="{FEEE9FD7-0E13-49D3-A6D7-73FD637B31FA}" type="parTrans" cxnId="{B9BCD80B-D0E8-49FF-8B15-2D27A721940C}">
      <dgm:prSet/>
      <dgm:spPr/>
      <dgm:t>
        <a:bodyPr/>
        <a:lstStyle/>
        <a:p>
          <a:endParaRPr lang="en-US" sz="1000"/>
        </a:p>
      </dgm:t>
    </dgm:pt>
    <dgm:pt modelId="{C9D7150F-EF7C-43D5-9BBD-D7B74A1273B6}" type="sibTrans" cxnId="{B9BCD80B-D0E8-49FF-8B15-2D27A721940C}">
      <dgm:prSet/>
      <dgm:spPr/>
      <dgm:t>
        <a:bodyPr/>
        <a:lstStyle/>
        <a:p>
          <a:endParaRPr lang="en-US" sz="1000"/>
        </a:p>
      </dgm:t>
    </dgm:pt>
    <dgm:pt modelId="{D40F02CE-0A3E-4872-B3FA-199888468603}">
      <dgm:prSet phldrT="[Text]" custT="1"/>
      <dgm:spPr>
        <a:xfrm>
          <a:off x="1360109" y="80109"/>
          <a:ext cx="849616" cy="339846"/>
        </a:xfrm>
        <a:solidFill>
          <a:srgbClr val="410054">
            <a:alpha val="90000"/>
            <a:hueOff val="0"/>
            <a:satOff val="0"/>
            <a:lumOff val="0"/>
            <a:alphaOff val="-13333"/>
          </a:srgbClr>
        </a:solidFill>
        <a:ln w="25400" cap="flat" cmpd="sng" algn="ctr">
          <a:solidFill>
            <a:srgbClr val="FFFFFF">
              <a:hueOff val="0"/>
              <a:satOff val="0"/>
              <a:lumOff val="0"/>
              <a:alphaOff val="0"/>
            </a:srgbClr>
          </a:solidFill>
          <a:prstDash val="solid"/>
        </a:ln>
        <a:effectLst/>
      </dgm:spPr>
      <dgm:t>
        <a:bodyPr/>
        <a:lstStyle/>
        <a:p>
          <a:r>
            <a:rPr lang="en-US" sz="1000" dirty="0" smtClean="0">
              <a:solidFill>
                <a:srgbClr val="FFFFFF"/>
              </a:solidFill>
              <a:latin typeface="Arial"/>
              <a:ea typeface="+mn-ea"/>
              <a:cs typeface="+mn-cs"/>
            </a:rPr>
            <a:t>Realize</a:t>
          </a:r>
          <a:endParaRPr lang="en-US" sz="1000" dirty="0">
            <a:solidFill>
              <a:srgbClr val="FFFFFF"/>
            </a:solidFill>
            <a:latin typeface="Arial"/>
            <a:ea typeface="+mn-ea"/>
            <a:cs typeface="+mn-cs"/>
          </a:endParaRPr>
        </a:p>
      </dgm:t>
    </dgm:pt>
    <dgm:pt modelId="{1443379C-D881-4682-91D0-F85C10FDB628}" type="parTrans" cxnId="{445946B6-C3B2-44A5-90EE-AE93C3E62F8E}">
      <dgm:prSet/>
      <dgm:spPr/>
      <dgm:t>
        <a:bodyPr/>
        <a:lstStyle/>
        <a:p>
          <a:endParaRPr lang="en-US" sz="1000"/>
        </a:p>
      </dgm:t>
    </dgm:pt>
    <dgm:pt modelId="{43BE3A5C-1832-4009-A1D7-ED2EDFAEACC8}" type="sibTrans" cxnId="{445946B6-C3B2-44A5-90EE-AE93C3E62F8E}">
      <dgm:prSet/>
      <dgm:spPr/>
      <dgm:t>
        <a:bodyPr/>
        <a:lstStyle/>
        <a:p>
          <a:endParaRPr lang="en-US" sz="1000"/>
        </a:p>
      </dgm:t>
    </dgm:pt>
    <dgm:pt modelId="{0A0121AB-8C64-4369-8E37-637CBF71E39A}">
      <dgm:prSet phldrT="[Text]" custT="1"/>
      <dgm:spPr>
        <a:xfrm>
          <a:off x="2719496" y="80109"/>
          <a:ext cx="849616" cy="339846"/>
        </a:xfrm>
        <a:solidFill>
          <a:srgbClr val="410054">
            <a:alpha val="90000"/>
            <a:hueOff val="0"/>
            <a:satOff val="0"/>
            <a:lumOff val="0"/>
            <a:alphaOff val="-26667"/>
          </a:srgbClr>
        </a:solidFill>
        <a:ln w="25400" cap="flat" cmpd="sng" algn="ctr">
          <a:solidFill>
            <a:srgbClr val="FFFFFF">
              <a:hueOff val="0"/>
              <a:satOff val="0"/>
              <a:lumOff val="0"/>
              <a:alphaOff val="0"/>
            </a:srgbClr>
          </a:solidFill>
          <a:prstDash val="solid"/>
        </a:ln>
        <a:effectLst/>
      </dgm:spPr>
      <dgm:t>
        <a:bodyPr/>
        <a:lstStyle/>
        <a:p>
          <a:r>
            <a:rPr lang="en-US" sz="1000" dirty="0" smtClean="0">
              <a:solidFill>
                <a:srgbClr val="FFFFFF"/>
              </a:solidFill>
              <a:latin typeface="Arial"/>
              <a:ea typeface="+mn-ea"/>
              <a:cs typeface="+mn-cs"/>
            </a:rPr>
            <a:t>Transition</a:t>
          </a:r>
          <a:endParaRPr lang="en-US" sz="1000" dirty="0">
            <a:solidFill>
              <a:srgbClr val="FFFFFF"/>
            </a:solidFill>
            <a:latin typeface="Arial"/>
            <a:ea typeface="+mn-ea"/>
            <a:cs typeface="+mn-cs"/>
          </a:endParaRPr>
        </a:p>
      </dgm:t>
    </dgm:pt>
    <dgm:pt modelId="{38DEA2DA-40B3-4060-BDC6-063D3432126C}" type="parTrans" cxnId="{B5A7D649-EC29-423A-BC42-4AEC6AF02014}">
      <dgm:prSet/>
      <dgm:spPr/>
      <dgm:t>
        <a:bodyPr/>
        <a:lstStyle/>
        <a:p>
          <a:endParaRPr lang="en-US" sz="1000"/>
        </a:p>
      </dgm:t>
    </dgm:pt>
    <dgm:pt modelId="{EC1D6508-C106-4F8E-A527-9CA0092C44DB}" type="sibTrans" cxnId="{B5A7D649-EC29-423A-BC42-4AEC6AF02014}">
      <dgm:prSet/>
      <dgm:spPr/>
      <dgm:t>
        <a:bodyPr/>
        <a:lstStyle/>
        <a:p>
          <a:endParaRPr lang="en-US" sz="1000"/>
        </a:p>
      </dgm:t>
    </dgm:pt>
    <dgm:pt modelId="{CD6D14D0-BE06-4C94-95DE-257F7109CDE0}">
      <dgm:prSet phldrT="[Text]" custT="1"/>
      <dgm:spPr>
        <a:xfrm>
          <a:off x="3399189" y="80109"/>
          <a:ext cx="849616" cy="339846"/>
        </a:xfrm>
        <a:solidFill>
          <a:srgbClr val="410054">
            <a:alpha val="90000"/>
            <a:hueOff val="0"/>
            <a:satOff val="0"/>
            <a:lumOff val="0"/>
            <a:alphaOff val="-33333"/>
          </a:srgbClr>
        </a:solidFill>
        <a:ln w="25400" cap="flat" cmpd="sng" algn="ctr">
          <a:solidFill>
            <a:srgbClr val="FFFFFF">
              <a:hueOff val="0"/>
              <a:satOff val="0"/>
              <a:lumOff val="0"/>
              <a:alphaOff val="0"/>
            </a:srgbClr>
          </a:solidFill>
          <a:prstDash val="solid"/>
        </a:ln>
        <a:effectLst/>
      </dgm:spPr>
      <dgm:t>
        <a:bodyPr/>
        <a:lstStyle/>
        <a:p>
          <a:r>
            <a:rPr lang="en-US" sz="1000" dirty="0" smtClean="0">
              <a:solidFill>
                <a:srgbClr val="FFFFFF"/>
              </a:solidFill>
              <a:latin typeface="Arial"/>
              <a:ea typeface="+mn-ea"/>
              <a:cs typeface="+mn-cs"/>
            </a:rPr>
            <a:t>Go-Live</a:t>
          </a:r>
          <a:endParaRPr lang="en-US" sz="1000" dirty="0">
            <a:solidFill>
              <a:srgbClr val="FFFFFF"/>
            </a:solidFill>
            <a:latin typeface="Arial"/>
            <a:ea typeface="+mn-ea"/>
            <a:cs typeface="+mn-cs"/>
          </a:endParaRPr>
        </a:p>
      </dgm:t>
    </dgm:pt>
    <dgm:pt modelId="{17E62C34-D292-4E0C-A88D-D0A5D2427E2A}" type="parTrans" cxnId="{9BFBAEC5-9644-44D7-A261-CD938B191A66}">
      <dgm:prSet/>
      <dgm:spPr/>
      <dgm:t>
        <a:bodyPr/>
        <a:lstStyle/>
        <a:p>
          <a:endParaRPr lang="en-US" sz="1000"/>
        </a:p>
      </dgm:t>
    </dgm:pt>
    <dgm:pt modelId="{3656B313-6C4E-4589-ABEA-54A1D6E53C0B}" type="sibTrans" cxnId="{9BFBAEC5-9644-44D7-A261-CD938B191A66}">
      <dgm:prSet/>
      <dgm:spPr/>
      <dgm:t>
        <a:bodyPr/>
        <a:lstStyle/>
        <a:p>
          <a:endParaRPr lang="en-US" sz="1000"/>
        </a:p>
      </dgm:t>
    </dgm:pt>
    <dgm:pt modelId="{9BFD9583-97F8-4B0C-B29E-CCED6E9FCFD9}">
      <dgm:prSet phldrT="[Text]" custT="1"/>
      <dgm:spPr>
        <a:xfrm>
          <a:off x="4078883" y="80109"/>
          <a:ext cx="849616" cy="339846"/>
        </a:xfrm>
        <a:solidFill>
          <a:srgbClr val="410054">
            <a:alpha val="90000"/>
            <a:hueOff val="0"/>
            <a:satOff val="0"/>
            <a:lumOff val="0"/>
            <a:alphaOff val="-40000"/>
          </a:srgbClr>
        </a:solidFill>
        <a:ln w="25400" cap="flat" cmpd="sng" algn="ctr">
          <a:solidFill>
            <a:srgbClr val="FFFFFF">
              <a:hueOff val="0"/>
              <a:satOff val="0"/>
              <a:lumOff val="0"/>
              <a:alphaOff val="0"/>
            </a:srgbClr>
          </a:solidFill>
          <a:prstDash val="solid"/>
        </a:ln>
        <a:effectLst/>
      </dgm:spPr>
      <dgm:t>
        <a:bodyPr/>
        <a:lstStyle/>
        <a:p>
          <a:r>
            <a:rPr lang="en-US" sz="1000" dirty="0" smtClean="0">
              <a:solidFill>
                <a:srgbClr val="FFFFFF"/>
              </a:solidFill>
              <a:latin typeface="Arial"/>
              <a:ea typeface="+mn-ea"/>
              <a:cs typeface="+mn-cs"/>
            </a:rPr>
            <a:t>Support</a:t>
          </a:r>
          <a:endParaRPr lang="en-US" sz="1000" dirty="0">
            <a:solidFill>
              <a:srgbClr val="FFFFFF"/>
            </a:solidFill>
            <a:latin typeface="Arial"/>
            <a:ea typeface="+mn-ea"/>
            <a:cs typeface="+mn-cs"/>
          </a:endParaRPr>
        </a:p>
      </dgm:t>
    </dgm:pt>
    <dgm:pt modelId="{B3FAC61A-B8A6-4FF3-AFBD-B6E6FB5AE68E}" type="parTrans" cxnId="{E0FFFE8C-3FDA-4B29-B18F-EF04256957A4}">
      <dgm:prSet/>
      <dgm:spPr/>
      <dgm:t>
        <a:bodyPr/>
        <a:lstStyle/>
        <a:p>
          <a:endParaRPr lang="en-US" sz="1000"/>
        </a:p>
      </dgm:t>
    </dgm:pt>
    <dgm:pt modelId="{6EF4F7E6-DE92-4C25-BE5A-A5288E3B5243}" type="sibTrans" cxnId="{E0FFFE8C-3FDA-4B29-B18F-EF04256957A4}">
      <dgm:prSet/>
      <dgm:spPr/>
      <dgm:t>
        <a:bodyPr/>
        <a:lstStyle/>
        <a:p>
          <a:endParaRPr lang="en-US" sz="1000"/>
        </a:p>
      </dgm:t>
    </dgm:pt>
    <dgm:pt modelId="{C1EBD51A-5E1B-4226-92C9-6013A74BC476}" type="pres">
      <dgm:prSet presAssocID="{58299A95-7640-412B-BAEB-194377295522}" presName="Name0" presStyleCnt="0">
        <dgm:presLayoutVars>
          <dgm:dir/>
          <dgm:resizeHandles val="exact"/>
        </dgm:presLayoutVars>
      </dgm:prSet>
      <dgm:spPr/>
    </dgm:pt>
    <dgm:pt modelId="{B523E5D7-A5AD-4926-97FF-85C913438E7F}" type="pres">
      <dgm:prSet presAssocID="{6797EE37-4970-4C6A-8194-00C0223A5A7F}" presName="parTxOnly" presStyleLbl="node1" presStyleIdx="0" presStyleCnt="7">
        <dgm:presLayoutVars>
          <dgm:bulletEnabled val="1"/>
        </dgm:presLayoutVars>
      </dgm:prSet>
      <dgm:spPr>
        <a:prstGeom prst="homePlate">
          <a:avLst/>
        </a:prstGeom>
      </dgm:spPr>
      <dgm:t>
        <a:bodyPr/>
        <a:lstStyle/>
        <a:p>
          <a:endParaRPr lang="en-US"/>
        </a:p>
      </dgm:t>
    </dgm:pt>
    <dgm:pt modelId="{FA5A3421-B171-4381-8A72-EE5A53A34786}" type="pres">
      <dgm:prSet presAssocID="{D6AC961F-44BD-44CB-8044-5075B215D082}" presName="parSpace" presStyleCnt="0"/>
      <dgm:spPr/>
    </dgm:pt>
    <dgm:pt modelId="{87611917-F2EA-474E-8514-12E4039666F6}" type="pres">
      <dgm:prSet presAssocID="{1DC4CC09-8155-487F-BF01-CBFA0C8E07CC}" presName="parTxOnly" presStyleLbl="node1" presStyleIdx="1" presStyleCnt="7">
        <dgm:presLayoutVars>
          <dgm:bulletEnabled val="1"/>
        </dgm:presLayoutVars>
      </dgm:prSet>
      <dgm:spPr>
        <a:prstGeom prst="chevron">
          <a:avLst/>
        </a:prstGeom>
      </dgm:spPr>
      <dgm:t>
        <a:bodyPr/>
        <a:lstStyle/>
        <a:p>
          <a:endParaRPr lang="en-US"/>
        </a:p>
      </dgm:t>
    </dgm:pt>
    <dgm:pt modelId="{C08EB2DF-AEEC-4A7A-AB8E-48CBB11010E5}" type="pres">
      <dgm:prSet presAssocID="{842A60AE-BBA6-47AA-8A1E-B32973C3F66A}" presName="parSpace" presStyleCnt="0"/>
      <dgm:spPr/>
    </dgm:pt>
    <dgm:pt modelId="{A7DA544A-126A-4625-94BB-77F13648AA00}" type="pres">
      <dgm:prSet presAssocID="{D40F02CE-0A3E-4872-B3FA-199888468603}" presName="parTxOnly" presStyleLbl="node1" presStyleIdx="2" presStyleCnt="7">
        <dgm:presLayoutVars>
          <dgm:bulletEnabled val="1"/>
        </dgm:presLayoutVars>
      </dgm:prSet>
      <dgm:spPr>
        <a:prstGeom prst="chevron">
          <a:avLst/>
        </a:prstGeom>
      </dgm:spPr>
      <dgm:t>
        <a:bodyPr/>
        <a:lstStyle/>
        <a:p>
          <a:endParaRPr lang="en-US"/>
        </a:p>
      </dgm:t>
    </dgm:pt>
    <dgm:pt modelId="{106FDBA5-2EE3-4B4A-AC82-07E423DA42C6}" type="pres">
      <dgm:prSet presAssocID="{43BE3A5C-1832-4009-A1D7-ED2EDFAEACC8}" presName="parSpace" presStyleCnt="0"/>
      <dgm:spPr/>
    </dgm:pt>
    <dgm:pt modelId="{34C96359-AB66-4C8D-A2B2-B47C1E7CE3BA}" type="pres">
      <dgm:prSet presAssocID="{2CAEAABC-F0BB-47E2-AFF2-54D77E661FDF}" presName="parTxOnly" presStyleLbl="node1" presStyleIdx="3" presStyleCnt="7">
        <dgm:presLayoutVars>
          <dgm:bulletEnabled val="1"/>
        </dgm:presLayoutVars>
      </dgm:prSet>
      <dgm:spPr>
        <a:prstGeom prst="chevron">
          <a:avLst/>
        </a:prstGeom>
      </dgm:spPr>
      <dgm:t>
        <a:bodyPr/>
        <a:lstStyle/>
        <a:p>
          <a:endParaRPr lang="en-US"/>
        </a:p>
      </dgm:t>
    </dgm:pt>
    <dgm:pt modelId="{0415725F-9061-4C8F-B84C-36B703EE9363}" type="pres">
      <dgm:prSet presAssocID="{C9D7150F-EF7C-43D5-9BBD-D7B74A1273B6}" presName="parSpace" presStyleCnt="0"/>
      <dgm:spPr/>
    </dgm:pt>
    <dgm:pt modelId="{6BBB75D7-ED47-4C29-9640-AFCE93509FD3}" type="pres">
      <dgm:prSet presAssocID="{0A0121AB-8C64-4369-8E37-637CBF71E39A}" presName="parTxOnly" presStyleLbl="node1" presStyleIdx="4" presStyleCnt="7">
        <dgm:presLayoutVars>
          <dgm:bulletEnabled val="1"/>
        </dgm:presLayoutVars>
      </dgm:prSet>
      <dgm:spPr>
        <a:prstGeom prst="chevron">
          <a:avLst/>
        </a:prstGeom>
      </dgm:spPr>
      <dgm:t>
        <a:bodyPr/>
        <a:lstStyle/>
        <a:p>
          <a:endParaRPr lang="en-US"/>
        </a:p>
      </dgm:t>
    </dgm:pt>
    <dgm:pt modelId="{93567DAD-8F58-4779-AEDC-9DB39D8CB44C}" type="pres">
      <dgm:prSet presAssocID="{EC1D6508-C106-4F8E-A527-9CA0092C44DB}" presName="parSpace" presStyleCnt="0"/>
      <dgm:spPr/>
    </dgm:pt>
    <dgm:pt modelId="{CA1FEEC7-FAA9-4813-B24B-AE399AC0632A}" type="pres">
      <dgm:prSet presAssocID="{CD6D14D0-BE06-4C94-95DE-257F7109CDE0}" presName="parTxOnly" presStyleLbl="node1" presStyleIdx="5" presStyleCnt="7">
        <dgm:presLayoutVars>
          <dgm:bulletEnabled val="1"/>
        </dgm:presLayoutVars>
      </dgm:prSet>
      <dgm:spPr>
        <a:prstGeom prst="chevron">
          <a:avLst/>
        </a:prstGeom>
      </dgm:spPr>
      <dgm:t>
        <a:bodyPr/>
        <a:lstStyle/>
        <a:p>
          <a:endParaRPr lang="en-US"/>
        </a:p>
      </dgm:t>
    </dgm:pt>
    <dgm:pt modelId="{192DFC0D-F84F-45C6-B615-031D8AA54197}" type="pres">
      <dgm:prSet presAssocID="{3656B313-6C4E-4589-ABEA-54A1D6E53C0B}" presName="parSpace" presStyleCnt="0"/>
      <dgm:spPr/>
    </dgm:pt>
    <dgm:pt modelId="{8CCCAC81-BD3E-4F91-A27A-D8132B15BA8A}" type="pres">
      <dgm:prSet presAssocID="{9BFD9583-97F8-4B0C-B29E-CCED6E9FCFD9}" presName="parTxOnly" presStyleLbl="node1" presStyleIdx="6" presStyleCnt="7">
        <dgm:presLayoutVars>
          <dgm:bulletEnabled val="1"/>
        </dgm:presLayoutVars>
      </dgm:prSet>
      <dgm:spPr>
        <a:prstGeom prst="chevron">
          <a:avLst/>
        </a:prstGeom>
      </dgm:spPr>
      <dgm:t>
        <a:bodyPr/>
        <a:lstStyle/>
        <a:p>
          <a:endParaRPr lang="en-US"/>
        </a:p>
      </dgm:t>
    </dgm:pt>
  </dgm:ptLst>
  <dgm:cxnLst>
    <dgm:cxn modelId="{9BFBAEC5-9644-44D7-A261-CD938B191A66}" srcId="{58299A95-7640-412B-BAEB-194377295522}" destId="{CD6D14D0-BE06-4C94-95DE-257F7109CDE0}" srcOrd="5" destOrd="0" parTransId="{17E62C34-D292-4E0C-A88D-D0A5D2427E2A}" sibTransId="{3656B313-6C4E-4589-ABEA-54A1D6E53C0B}"/>
    <dgm:cxn modelId="{420EBE4F-C28A-4720-8A5F-E1CD74539358}" type="presOf" srcId="{9BFD9583-97F8-4B0C-B29E-CCED6E9FCFD9}" destId="{8CCCAC81-BD3E-4F91-A27A-D8132B15BA8A}" srcOrd="0" destOrd="0" presId="urn:microsoft.com/office/officeart/2005/8/layout/hChevron3"/>
    <dgm:cxn modelId="{B9BCD80B-D0E8-49FF-8B15-2D27A721940C}" srcId="{58299A95-7640-412B-BAEB-194377295522}" destId="{2CAEAABC-F0BB-47E2-AFF2-54D77E661FDF}" srcOrd="3" destOrd="0" parTransId="{FEEE9FD7-0E13-49D3-A6D7-73FD637B31FA}" sibTransId="{C9D7150F-EF7C-43D5-9BBD-D7B74A1273B6}"/>
    <dgm:cxn modelId="{C6336B3B-F3F8-40E2-BDB5-EF367CBBEF64}" type="presOf" srcId="{D40F02CE-0A3E-4872-B3FA-199888468603}" destId="{A7DA544A-126A-4625-94BB-77F13648AA00}" srcOrd="0" destOrd="0" presId="urn:microsoft.com/office/officeart/2005/8/layout/hChevron3"/>
    <dgm:cxn modelId="{4B41341B-C31C-4082-8E92-F1BF817930BD}" srcId="{58299A95-7640-412B-BAEB-194377295522}" destId="{1DC4CC09-8155-487F-BF01-CBFA0C8E07CC}" srcOrd="1" destOrd="0" parTransId="{41AED399-46AA-487A-8FDD-FF3B422BBCBB}" sibTransId="{842A60AE-BBA6-47AA-8A1E-B32973C3F66A}"/>
    <dgm:cxn modelId="{0165C713-9327-416B-B135-A9ED1AEC4EE3}" type="presOf" srcId="{6797EE37-4970-4C6A-8194-00C0223A5A7F}" destId="{B523E5D7-A5AD-4926-97FF-85C913438E7F}" srcOrd="0" destOrd="0" presId="urn:microsoft.com/office/officeart/2005/8/layout/hChevron3"/>
    <dgm:cxn modelId="{52994EDA-F14F-4738-BE00-B46B3A5F7E0D}" type="presOf" srcId="{CD6D14D0-BE06-4C94-95DE-257F7109CDE0}" destId="{CA1FEEC7-FAA9-4813-B24B-AE399AC0632A}" srcOrd="0" destOrd="0" presId="urn:microsoft.com/office/officeart/2005/8/layout/hChevron3"/>
    <dgm:cxn modelId="{E0FFFE8C-3FDA-4B29-B18F-EF04256957A4}" srcId="{58299A95-7640-412B-BAEB-194377295522}" destId="{9BFD9583-97F8-4B0C-B29E-CCED6E9FCFD9}" srcOrd="6" destOrd="0" parTransId="{B3FAC61A-B8A6-4FF3-AFBD-B6E6FB5AE68E}" sibTransId="{6EF4F7E6-DE92-4C25-BE5A-A5288E3B5243}"/>
    <dgm:cxn modelId="{BE159986-D318-4DB6-9515-BBC6B6F8A558}" type="presOf" srcId="{58299A95-7640-412B-BAEB-194377295522}" destId="{C1EBD51A-5E1B-4226-92C9-6013A74BC476}" srcOrd="0" destOrd="0" presId="urn:microsoft.com/office/officeart/2005/8/layout/hChevron3"/>
    <dgm:cxn modelId="{A3BD52DE-645B-460F-B858-B8C367DD5438}" type="presOf" srcId="{2CAEAABC-F0BB-47E2-AFF2-54D77E661FDF}" destId="{34C96359-AB66-4C8D-A2B2-B47C1E7CE3BA}" srcOrd="0" destOrd="0" presId="urn:microsoft.com/office/officeart/2005/8/layout/hChevron3"/>
    <dgm:cxn modelId="{445946B6-C3B2-44A5-90EE-AE93C3E62F8E}" srcId="{58299A95-7640-412B-BAEB-194377295522}" destId="{D40F02CE-0A3E-4872-B3FA-199888468603}" srcOrd="2" destOrd="0" parTransId="{1443379C-D881-4682-91D0-F85C10FDB628}" sibTransId="{43BE3A5C-1832-4009-A1D7-ED2EDFAEACC8}"/>
    <dgm:cxn modelId="{B5A7D649-EC29-423A-BC42-4AEC6AF02014}" srcId="{58299A95-7640-412B-BAEB-194377295522}" destId="{0A0121AB-8C64-4369-8E37-637CBF71E39A}" srcOrd="4" destOrd="0" parTransId="{38DEA2DA-40B3-4060-BDC6-063D3432126C}" sibTransId="{EC1D6508-C106-4F8E-A527-9CA0092C44DB}"/>
    <dgm:cxn modelId="{8E85BBBF-C355-43D2-B63D-8CD2FD2EF7F1}" type="presOf" srcId="{1DC4CC09-8155-487F-BF01-CBFA0C8E07CC}" destId="{87611917-F2EA-474E-8514-12E4039666F6}" srcOrd="0" destOrd="0" presId="urn:microsoft.com/office/officeart/2005/8/layout/hChevron3"/>
    <dgm:cxn modelId="{8161531D-A63C-413C-880A-DF71DE520E10}" srcId="{58299A95-7640-412B-BAEB-194377295522}" destId="{6797EE37-4970-4C6A-8194-00C0223A5A7F}" srcOrd="0" destOrd="0" parTransId="{B4763D5F-44AE-4B83-91CD-55F02773B4D1}" sibTransId="{D6AC961F-44BD-44CB-8044-5075B215D082}"/>
    <dgm:cxn modelId="{6215E5D3-4CBE-4BAA-8415-D986E2E291C5}" type="presOf" srcId="{0A0121AB-8C64-4369-8E37-637CBF71E39A}" destId="{6BBB75D7-ED47-4C29-9640-AFCE93509FD3}" srcOrd="0" destOrd="0" presId="urn:microsoft.com/office/officeart/2005/8/layout/hChevron3"/>
    <dgm:cxn modelId="{E3800C5C-A4ED-4D69-8C72-06512DAC694A}" type="presParOf" srcId="{C1EBD51A-5E1B-4226-92C9-6013A74BC476}" destId="{B523E5D7-A5AD-4926-97FF-85C913438E7F}" srcOrd="0" destOrd="0" presId="urn:microsoft.com/office/officeart/2005/8/layout/hChevron3"/>
    <dgm:cxn modelId="{475FF07E-EC63-42BD-BD80-D8D7DB7AB38B}" type="presParOf" srcId="{C1EBD51A-5E1B-4226-92C9-6013A74BC476}" destId="{FA5A3421-B171-4381-8A72-EE5A53A34786}" srcOrd="1" destOrd="0" presId="urn:microsoft.com/office/officeart/2005/8/layout/hChevron3"/>
    <dgm:cxn modelId="{F9A41EE6-2BC8-44A2-AC74-817BDE2E0575}" type="presParOf" srcId="{C1EBD51A-5E1B-4226-92C9-6013A74BC476}" destId="{87611917-F2EA-474E-8514-12E4039666F6}" srcOrd="2" destOrd="0" presId="urn:microsoft.com/office/officeart/2005/8/layout/hChevron3"/>
    <dgm:cxn modelId="{1F7A52CE-678E-4A5D-AEAF-22D74E73B88E}" type="presParOf" srcId="{C1EBD51A-5E1B-4226-92C9-6013A74BC476}" destId="{C08EB2DF-AEEC-4A7A-AB8E-48CBB11010E5}" srcOrd="3" destOrd="0" presId="urn:microsoft.com/office/officeart/2005/8/layout/hChevron3"/>
    <dgm:cxn modelId="{EF5CC779-110F-4539-9BAF-E1B1054CFD39}" type="presParOf" srcId="{C1EBD51A-5E1B-4226-92C9-6013A74BC476}" destId="{A7DA544A-126A-4625-94BB-77F13648AA00}" srcOrd="4" destOrd="0" presId="urn:microsoft.com/office/officeart/2005/8/layout/hChevron3"/>
    <dgm:cxn modelId="{3F491838-78F7-4138-BD78-4DD79EE806C3}" type="presParOf" srcId="{C1EBD51A-5E1B-4226-92C9-6013A74BC476}" destId="{106FDBA5-2EE3-4B4A-AC82-07E423DA42C6}" srcOrd="5" destOrd="0" presId="urn:microsoft.com/office/officeart/2005/8/layout/hChevron3"/>
    <dgm:cxn modelId="{4A9E02C8-26B5-456C-B600-312206949294}" type="presParOf" srcId="{C1EBD51A-5E1B-4226-92C9-6013A74BC476}" destId="{34C96359-AB66-4C8D-A2B2-B47C1E7CE3BA}" srcOrd="6" destOrd="0" presId="urn:microsoft.com/office/officeart/2005/8/layout/hChevron3"/>
    <dgm:cxn modelId="{C7A12E1B-1B9B-4296-BB7B-40E7A3922C83}" type="presParOf" srcId="{C1EBD51A-5E1B-4226-92C9-6013A74BC476}" destId="{0415725F-9061-4C8F-B84C-36B703EE9363}" srcOrd="7" destOrd="0" presId="urn:microsoft.com/office/officeart/2005/8/layout/hChevron3"/>
    <dgm:cxn modelId="{B1461209-9B45-479B-8F3A-8D40D7C08446}" type="presParOf" srcId="{C1EBD51A-5E1B-4226-92C9-6013A74BC476}" destId="{6BBB75D7-ED47-4C29-9640-AFCE93509FD3}" srcOrd="8" destOrd="0" presId="urn:microsoft.com/office/officeart/2005/8/layout/hChevron3"/>
    <dgm:cxn modelId="{961809E5-DA67-4F20-8AD2-22DDAC1E8D64}" type="presParOf" srcId="{C1EBD51A-5E1B-4226-92C9-6013A74BC476}" destId="{93567DAD-8F58-4779-AEDC-9DB39D8CB44C}" srcOrd="9" destOrd="0" presId="urn:microsoft.com/office/officeart/2005/8/layout/hChevron3"/>
    <dgm:cxn modelId="{267FFD21-90D4-4B06-9D0B-F516502A5274}" type="presParOf" srcId="{C1EBD51A-5E1B-4226-92C9-6013A74BC476}" destId="{CA1FEEC7-FAA9-4813-B24B-AE399AC0632A}" srcOrd="10" destOrd="0" presId="urn:microsoft.com/office/officeart/2005/8/layout/hChevron3"/>
    <dgm:cxn modelId="{E7D88FA4-3B9A-42E2-84CE-30EF71761221}" type="presParOf" srcId="{C1EBD51A-5E1B-4226-92C9-6013A74BC476}" destId="{192DFC0D-F84F-45C6-B615-031D8AA54197}" srcOrd="11" destOrd="0" presId="urn:microsoft.com/office/officeart/2005/8/layout/hChevron3"/>
    <dgm:cxn modelId="{F1D1B538-08DF-4F40-9743-417ACA9FE785}" type="presParOf" srcId="{C1EBD51A-5E1B-4226-92C9-6013A74BC476}" destId="{8CCCAC81-BD3E-4F91-A27A-D8132B15BA8A}" srcOrd="12"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4D66C4-6867-4F89-80F5-D91D1F07C398}" type="doc">
      <dgm:prSet loTypeId="urn:microsoft.com/office/officeart/2005/8/layout/hProcess7#1" loCatId="process" qsTypeId="urn:microsoft.com/office/officeart/2005/8/quickstyle/simple1" qsCatId="simple" csTypeId="urn:microsoft.com/office/officeart/2005/8/colors/accent4_2" csCatId="accent4" phldr="1"/>
      <dgm:spPr/>
      <dgm:t>
        <a:bodyPr/>
        <a:lstStyle/>
        <a:p>
          <a:endParaRPr lang="en-US"/>
        </a:p>
      </dgm:t>
    </dgm:pt>
    <dgm:pt modelId="{3DFF1A8C-4482-4B3C-BDDF-6C0FE45E02CC}">
      <dgm:prSet phldrT="[Text]"/>
      <dgm:spPr>
        <a:xfrm>
          <a:off x="265" y="0"/>
          <a:ext cx="1143546" cy="857256"/>
        </a:xfrm>
        <a:solidFill>
          <a:srgbClr val="410054">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Arial"/>
              <a:ea typeface="+mn-ea"/>
              <a:cs typeface="+mn-cs"/>
            </a:rPr>
            <a:t>Global Realization</a:t>
          </a:r>
          <a:endParaRPr lang="en-US" dirty="0">
            <a:solidFill>
              <a:srgbClr val="FFFFFF"/>
            </a:solidFill>
            <a:latin typeface="Arial"/>
            <a:ea typeface="+mn-ea"/>
            <a:cs typeface="+mn-cs"/>
          </a:endParaRPr>
        </a:p>
      </dgm:t>
    </dgm:pt>
    <dgm:pt modelId="{C8852A2B-88B4-4AE3-B27F-CB6AE43A2FE2}" type="parTrans" cxnId="{59876633-D1DC-4117-A8D8-CDD14AF53C91}">
      <dgm:prSet/>
      <dgm:spPr/>
      <dgm:t>
        <a:bodyPr/>
        <a:lstStyle/>
        <a:p>
          <a:endParaRPr lang="en-US"/>
        </a:p>
      </dgm:t>
    </dgm:pt>
    <dgm:pt modelId="{79D98848-DF29-406E-BE80-E98BDD6554C3}" type="sibTrans" cxnId="{59876633-D1DC-4117-A8D8-CDD14AF53C91}">
      <dgm:prSet/>
      <dgm:spPr/>
      <dgm:t>
        <a:bodyPr/>
        <a:lstStyle/>
        <a:p>
          <a:endParaRPr lang="en-US"/>
        </a:p>
      </dgm:t>
    </dgm:pt>
    <dgm:pt modelId="{C7B42E9C-6DBE-49F2-AC28-1E747DD45DD7}">
      <dgm:prSet phldrT="[Text]"/>
      <dgm:spPr>
        <a:xfrm>
          <a:off x="228975" y="0"/>
          <a:ext cx="851942" cy="857256"/>
        </a:xfrm>
        <a:noFill/>
        <a:ln w="25400" cap="flat" cmpd="sng" algn="ctr">
          <a:noFill/>
          <a:prstDash val="solid"/>
        </a:ln>
        <a:effectLst/>
        <a:sp3d/>
      </dgm:spPr>
      <dgm:t>
        <a:bodyPr/>
        <a:lstStyle/>
        <a:p>
          <a:r>
            <a:rPr lang="en-US" dirty="0" smtClean="0">
              <a:solidFill>
                <a:srgbClr val="FFFFFF"/>
              </a:solidFill>
              <a:latin typeface="Arial"/>
              <a:ea typeface="+mn-ea"/>
              <a:cs typeface="+mn-cs"/>
            </a:rPr>
            <a:t>Pilot Country Rollout</a:t>
          </a:r>
          <a:endParaRPr lang="en-US" dirty="0">
            <a:solidFill>
              <a:srgbClr val="FFFFFF"/>
            </a:solidFill>
            <a:latin typeface="Arial"/>
            <a:ea typeface="+mn-ea"/>
            <a:cs typeface="+mn-cs"/>
          </a:endParaRPr>
        </a:p>
      </dgm:t>
    </dgm:pt>
    <dgm:pt modelId="{F7CC0F77-3C20-4113-A506-9A740CDEC28B}" type="parTrans" cxnId="{7D612D0B-45AF-47A2-ABF8-72A11BEA8E29}">
      <dgm:prSet/>
      <dgm:spPr/>
      <dgm:t>
        <a:bodyPr/>
        <a:lstStyle/>
        <a:p>
          <a:endParaRPr lang="en-US"/>
        </a:p>
      </dgm:t>
    </dgm:pt>
    <dgm:pt modelId="{0D8EA9E4-E73F-41D8-91F5-E9C340EEA72C}" type="sibTrans" cxnId="{7D612D0B-45AF-47A2-ABF8-72A11BEA8E29}">
      <dgm:prSet/>
      <dgm:spPr/>
      <dgm:t>
        <a:bodyPr/>
        <a:lstStyle/>
        <a:p>
          <a:endParaRPr lang="en-US"/>
        </a:p>
      </dgm:t>
    </dgm:pt>
    <dgm:pt modelId="{CD42CC00-53F0-409C-9F81-1375C24CAFED}">
      <dgm:prSet phldrT="[Text]"/>
      <dgm:spPr>
        <a:xfrm>
          <a:off x="1183836" y="0"/>
          <a:ext cx="1143546" cy="857256"/>
        </a:xfrm>
        <a:solidFill>
          <a:srgbClr val="410054">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Arial"/>
              <a:ea typeface="+mn-ea"/>
              <a:cs typeface="+mn-cs"/>
            </a:rPr>
            <a:t>Global Realization</a:t>
          </a:r>
          <a:endParaRPr lang="en-US" dirty="0">
            <a:solidFill>
              <a:srgbClr val="FFFFFF"/>
            </a:solidFill>
            <a:latin typeface="Arial"/>
            <a:ea typeface="+mn-ea"/>
            <a:cs typeface="+mn-cs"/>
          </a:endParaRPr>
        </a:p>
      </dgm:t>
    </dgm:pt>
    <dgm:pt modelId="{BAFA1DFF-8D4D-4ADF-8AB2-168AFA6ACCCE}" type="parTrans" cxnId="{722E6AD0-ACC8-4877-9106-21748B592138}">
      <dgm:prSet/>
      <dgm:spPr/>
      <dgm:t>
        <a:bodyPr/>
        <a:lstStyle/>
        <a:p>
          <a:endParaRPr lang="en-US"/>
        </a:p>
      </dgm:t>
    </dgm:pt>
    <dgm:pt modelId="{233D74D7-3289-4889-B488-DEDC03A2DCCD}" type="sibTrans" cxnId="{722E6AD0-ACC8-4877-9106-21748B592138}">
      <dgm:prSet/>
      <dgm:spPr/>
      <dgm:t>
        <a:bodyPr/>
        <a:lstStyle/>
        <a:p>
          <a:endParaRPr lang="en-US"/>
        </a:p>
      </dgm:t>
    </dgm:pt>
    <dgm:pt modelId="{D52E136A-83CD-402F-8CBA-8D409156078D}">
      <dgm:prSet phldrT="[Text]"/>
      <dgm:spPr>
        <a:xfrm>
          <a:off x="1412545" y="0"/>
          <a:ext cx="851942" cy="857256"/>
        </a:xfrm>
        <a:noFill/>
        <a:ln w="25400" cap="flat" cmpd="sng" algn="ctr">
          <a:noFill/>
          <a:prstDash val="solid"/>
        </a:ln>
        <a:effectLst/>
        <a:sp3d/>
      </dgm:spPr>
      <dgm:t>
        <a:bodyPr/>
        <a:lstStyle/>
        <a:p>
          <a:r>
            <a:rPr lang="en-US" dirty="0" smtClean="0">
              <a:solidFill>
                <a:srgbClr val="FFFFFF"/>
              </a:solidFill>
              <a:latin typeface="Arial"/>
              <a:ea typeface="+mn-ea"/>
              <a:cs typeface="+mn-cs"/>
            </a:rPr>
            <a:t>Final Template &amp; Core System</a:t>
          </a:r>
          <a:endParaRPr lang="en-US" dirty="0">
            <a:solidFill>
              <a:srgbClr val="FFFFFF"/>
            </a:solidFill>
            <a:latin typeface="Arial"/>
            <a:ea typeface="+mn-ea"/>
            <a:cs typeface="+mn-cs"/>
          </a:endParaRPr>
        </a:p>
      </dgm:t>
    </dgm:pt>
    <dgm:pt modelId="{127AB913-44F4-449D-A4C0-F9977F0B3BFF}" type="parTrans" cxnId="{DFF7CAEA-7E71-4675-BBB5-63F50B46CD13}">
      <dgm:prSet/>
      <dgm:spPr/>
      <dgm:t>
        <a:bodyPr/>
        <a:lstStyle/>
        <a:p>
          <a:endParaRPr lang="en-US"/>
        </a:p>
      </dgm:t>
    </dgm:pt>
    <dgm:pt modelId="{15A302DD-7141-44CE-B3D7-5C728F9C721B}" type="sibTrans" cxnId="{DFF7CAEA-7E71-4675-BBB5-63F50B46CD13}">
      <dgm:prSet/>
      <dgm:spPr/>
      <dgm:t>
        <a:bodyPr/>
        <a:lstStyle/>
        <a:p>
          <a:endParaRPr lang="en-US"/>
        </a:p>
      </dgm:t>
    </dgm:pt>
    <dgm:pt modelId="{2F953BAA-8F81-411E-A86A-43FCDA38137A}">
      <dgm:prSet phldrT="[Text]"/>
      <dgm:spPr>
        <a:xfrm>
          <a:off x="2367407" y="0"/>
          <a:ext cx="1143546" cy="857256"/>
        </a:xfrm>
        <a:solidFill>
          <a:srgbClr val="410054">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dirty="0" smtClean="0">
              <a:solidFill>
                <a:srgbClr val="FFFFFF"/>
              </a:solidFill>
              <a:latin typeface="Arial"/>
              <a:ea typeface="+mn-ea"/>
              <a:cs typeface="+mn-cs"/>
            </a:rPr>
            <a:t>Global Realization</a:t>
          </a:r>
          <a:endParaRPr lang="en-US" dirty="0">
            <a:solidFill>
              <a:srgbClr val="FFFFFF"/>
            </a:solidFill>
            <a:latin typeface="Arial"/>
            <a:ea typeface="+mn-ea"/>
            <a:cs typeface="+mn-cs"/>
          </a:endParaRPr>
        </a:p>
      </dgm:t>
    </dgm:pt>
    <dgm:pt modelId="{9D92338D-E01F-4B8B-81AB-5C1B52142F34}" type="parTrans" cxnId="{F08C9E1C-9F75-4C00-99CB-3A1246C78B94}">
      <dgm:prSet/>
      <dgm:spPr/>
      <dgm:t>
        <a:bodyPr/>
        <a:lstStyle/>
        <a:p>
          <a:endParaRPr lang="en-US"/>
        </a:p>
      </dgm:t>
    </dgm:pt>
    <dgm:pt modelId="{E45A04C6-AA51-4804-8363-B2244794B1C9}" type="sibTrans" cxnId="{F08C9E1C-9F75-4C00-99CB-3A1246C78B94}">
      <dgm:prSet/>
      <dgm:spPr/>
      <dgm:t>
        <a:bodyPr/>
        <a:lstStyle/>
        <a:p>
          <a:endParaRPr lang="en-US"/>
        </a:p>
      </dgm:t>
    </dgm:pt>
    <dgm:pt modelId="{127F4F7B-735D-4769-85FC-73604A362156}">
      <dgm:prSet phldrT="[Text]"/>
      <dgm:spPr>
        <a:xfrm>
          <a:off x="2596116" y="0"/>
          <a:ext cx="851942" cy="857256"/>
        </a:xfrm>
        <a:noFill/>
        <a:ln w="25400" cap="flat" cmpd="sng" algn="ctr">
          <a:noFill/>
          <a:prstDash val="solid"/>
        </a:ln>
        <a:effectLst/>
        <a:sp3d/>
      </dgm:spPr>
      <dgm:t>
        <a:bodyPr/>
        <a:lstStyle/>
        <a:p>
          <a:r>
            <a:rPr lang="en-US" dirty="0" smtClean="0">
              <a:solidFill>
                <a:srgbClr val="FFFFFF"/>
              </a:solidFill>
              <a:latin typeface="Arial"/>
              <a:ea typeface="+mn-ea"/>
              <a:cs typeface="+mn-cs"/>
            </a:rPr>
            <a:t>Roll-out all countries (in waves)</a:t>
          </a:r>
          <a:endParaRPr lang="en-US" dirty="0">
            <a:solidFill>
              <a:srgbClr val="FFFFFF"/>
            </a:solidFill>
            <a:latin typeface="Arial"/>
            <a:ea typeface="+mn-ea"/>
            <a:cs typeface="+mn-cs"/>
          </a:endParaRPr>
        </a:p>
      </dgm:t>
    </dgm:pt>
    <dgm:pt modelId="{3814C204-C05B-4D64-AF3B-226D75005F27}" type="parTrans" cxnId="{D78D9C2B-9536-4FC4-86A5-F00F71C33799}">
      <dgm:prSet/>
      <dgm:spPr/>
      <dgm:t>
        <a:bodyPr/>
        <a:lstStyle/>
        <a:p>
          <a:endParaRPr lang="en-US"/>
        </a:p>
      </dgm:t>
    </dgm:pt>
    <dgm:pt modelId="{6C0133C8-46F0-4645-A87C-9981845EFA7B}" type="sibTrans" cxnId="{D78D9C2B-9536-4FC4-86A5-F00F71C33799}">
      <dgm:prSet/>
      <dgm:spPr/>
      <dgm:t>
        <a:bodyPr/>
        <a:lstStyle/>
        <a:p>
          <a:endParaRPr lang="en-US"/>
        </a:p>
      </dgm:t>
    </dgm:pt>
    <dgm:pt modelId="{C74D2732-4AE7-4B22-85F6-2B22143B29C5}" type="pres">
      <dgm:prSet presAssocID="{464D66C4-6867-4F89-80F5-D91D1F07C398}" presName="Name0" presStyleCnt="0">
        <dgm:presLayoutVars>
          <dgm:dir/>
          <dgm:animLvl val="lvl"/>
          <dgm:resizeHandles val="exact"/>
        </dgm:presLayoutVars>
      </dgm:prSet>
      <dgm:spPr/>
      <dgm:t>
        <a:bodyPr/>
        <a:lstStyle/>
        <a:p>
          <a:endParaRPr lang="en-US"/>
        </a:p>
      </dgm:t>
    </dgm:pt>
    <dgm:pt modelId="{40B9C131-F317-4CC7-90E3-B6C5467514D4}" type="pres">
      <dgm:prSet presAssocID="{3DFF1A8C-4482-4B3C-BDDF-6C0FE45E02CC}" presName="compositeNode" presStyleCnt="0">
        <dgm:presLayoutVars>
          <dgm:bulletEnabled val="1"/>
        </dgm:presLayoutVars>
      </dgm:prSet>
      <dgm:spPr/>
    </dgm:pt>
    <dgm:pt modelId="{5FA61110-BDA4-4A43-9D3E-65BC869EC9D1}" type="pres">
      <dgm:prSet presAssocID="{3DFF1A8C-4482-4B3C-BDDF-6C0FE45E02CC}" presName="bgRect" presStyleLbl="node1" presStyleIdx="0" presStyleCnt="3"/>
      <dgm:spPr>
        <a:prstGeom prst="roundRect">
          <a:avLst>
            <a:gd name="adj" fmla="val 5000"/>
          </a:avLst>
        </a:prstGeom>
      </dgm:spPr>
      <dgm:t>
        <a:bodyPr/>
        <a:lstStyle/>
        <a:p>
          <a:endParaRPr lang="en-US"/>
        </a:p>
      </dgm:t>
    </dgm:pt>
    <dgm:pt modelId="{6472435C-0177-4873-A778-1D507FB3CE36}" type="pres">
      <dgm:prSet presAssocID="{3DFF1A8C-4482-4B3C-BDDF-6C0FE45E02CC}" presName="parentNode" presStyleLbl="node1" presStyleIdx="0" presStyleCnt="3">
        <dgm:presLayoutVars>
          <dgm:chMax val="0"/>
          <dgm:bulletEnabled val="1"/>
        </dgm:presLayoutVars>
      </dgm:prSet>
      <dgm:spPr/>
      <dgm:t>
        <a:bodyPr/>
        <a:lstStyle/>
        <a:p>
          <a:endParaRPr lang="en-US"/>
        </a:p>
      </dgm:t>
    </dgm:pt>
    <dgm:pt modelId="{A2D6490D-2BF7-46E5-A8E3-8EB2AE7C92CF}" type="pres">
      <dgm:prSet presAssocID="{3DFF1A8C-4482-4B3C-BDDF-6C0FE45E02CC}" presName="childNode" presStyleLbl="node1" presStyleIdx="0" presStyleCnt="3">
        <dgm:presLayoutVars>
          <dgm:bulletEnabled val="1"/>
        </dgm:presLayoutVars>
      </dgm:prSet>
      <dgm:spPr>
        <a:prstGeom prst="rect">
          <a:avLst/>
        </a:prstGeom>
      </dgm:spPr>
      <dgm:t>
        <a:bodyPr/>
        <a:lstStyle/>
        <a:p>
          <a:endParaRPr lang="en-US"/>
        </a:p>
      </dgm:t>
    </dgm:pt>
    <dgm:pt modelId="{490A2F8A-94FD-46B5-B794-51A6D63C9BC8}" type="pres">
      <dgm:prSet presAssocID="{79D98848-DF29-406E-BE80-E98BDD6554C3}" presName="hSp" presStyleCnt="0"/>
      <dgm:spPr/>
    </dgm:pt>
    <dgm:pt modelId="{D8D88EAC-800E-4C9A-9D07-2B377AFBDF06}" type="pres">
      <dgm:prSet presAssocID="{79D98848-DF29-406E-BE80-E98BDD6554C3}" presName="vProcSp" presStyleCnt="0"/>
      <dgm:spPr/>
    </dgm:pt>
    <dgm:pt modelId="{4AE04791-359F-4655-877C-489B5AAEB3CB}" type="pres">
      <dgm:prSet presAssocID="{79D98848-DF29-406E-BE80-E98BDD6554C3}" presName="vSp1" presStyleCnt="0"/>
      <dgm:spPr/>
    </dgm:pt>
    <dgm:pt modelId="{1A365A24-6838-4B73-B121-7E4DE824FC7F}" type="pres">
      <dgm:prSet presAssocID="{79D98848-DF29-406E-BE80-E98BDD6554C3}" presName="simulatedConn" presStyleLbl="solidFgAcc1" presStyleIdx="0" presStyleCnt="2"/>
      <dgm:spPr>
        <a:xfrm rot="5400000">
          <a:off x="1126547" y="649309"/>
          <a:ext cx="126013" cy="171532"/>
        </a:xfrm>
        <a:prstGeom prst="flowChartExtract">
          <a:avLst/>
        </a:prstGeom>
        <a:solidFill>
          <a:srgbClr val="FFFFFF">
            <a:hueOff val="0"/>
            <a:satOff val="0"/>
            <a:lumOff val="0"/>
            <a:alphaOff val="0"/>
          </a:srgbClr>
        </a:solidFill>
        <a:ln w="25400" cap="flat" cmpd="sng" algn="ctr">
          <a:solidFill>
            <a:srgbClr val="410054">
              <a:hueOff val="0"/>
              <a:satOff val="0"/>
              <a:lumOff val="0"/>
              <a:alphaOff val="0"/>
            </a:srgbClr>
          </a:solidFill>
          <a:prstDash val="solid"/>
        </a:ln>
        <a:effectLst/>
      </dgm:spPr>
      <dgm:t>
        <a:bodyPr/>
        <a:lstStyle/>
        <a:p>
          <a:endParaRPr lang="en-US"/>
        </a:p>
      </dgm:t>
    </dgm:pt>
    <dgm:pt modelId="{6275B5BB-1756-4C48-97DF-F9C9EF69F8F3}" type="pres">
      <dgm:prSet presAssocID="{79D98848-DF29-406E-BE80-E98BDD6554C3}" presName="vSp2" presStyleCnt="0"/>
      <dgm:spPr/>
    </dgm:pt>
    <dgm:pt modelId="{630CE616-9F89-4B10-AB50-F8BCB6C40D28}" type="pres">
      <dgm:prSet presAssocID="{79D98848-DF29-406E-BE80-E98BDD6554C3}" presName="sibTrans" presStyleCnt="0"/>
      <dgm:spPr/>
    </dgm:pt>
    <dgm:pt modelId="{BD887D79-1F97-45EF-8517-CB26C556F117}" type="pres">
      <dgm:prSet presAssocID="{CD42CC00-53F0-409C-9F81-1375C24CAFED}" presName="compositeNode" presStyleCnt="0">
        <dgm:presLayoutVars>
          <dgm:bulletEnabled val="1"/>
        </dgm:presLayoutVars>
      </dgm:prSet>
      <dgm:spPr/>
    </dgm:pt>
    <dgm:pt modelId="{D5C237EB-F661-41B0-9BC7-AC5D534A78D3}" type="pres">
      <dgm:prSet presAssocID="{CD42CC00-53F0-409C-9F81-1375C24CAFED}" presName="bgRect" presStyleLbl="node1" presStyleIdx="1" presStyleCnt="3"/>
      <dgm:spPr>
        <a:prstGeom prst="roundRect">
          <a:avLst>
            <a:gd name="adj" fmla="val 5000"/>
          </a:avLst>
        </a:prstGeom>
      </dgm:spPr>
      <dgm:t>
        <a:bodyPr/>
        <a:lstStyle/>
        <a:p>
          <a:endParaRPr lang="en-US"/>
        </a:p>
      </dgm:t>
    </dgm:pt>
    <dgm:pt modelId="{C42A391C-E0B3-4CF8-B356-93A73E4CCD3F}" type="pres">
      <dgm:prSet presAssocID="{CD42CC00-53F0-409C-9F81-1375C24CAFED}" presName="parentNode" presStyleLbl="node1" presStyleIdx="1" presStyleCnt="3">
        <dgm:presLayoutVars>
          <dgm:chMax val="0"/>
          <dgm:bulletEnabled val="1"/>
        </dgm:presLayoutVars>
      </dgm:prSet>
      <dgm:spPr/>
      <dgm:t>
        <a:bodyPr/>
        <a:lstStyle/>
        <a:p>
          <a:endParaRPr lang="en-US"/>
        </a:p>
      </dgm:t>
    </dgm:pt>
    <dgm:pt modelId="{D106591E-0AE4-45A2-8B48-6172D61EE02D}" type="pres">
      <dgm:prSet presAssocID="{CD42CC00-53F0-409C-9F81-1375C24CAFED}" presName="childNode" presStyleLbl="node1" presStyleIdx="1" presStyleCnt="3">
        <dgm:presLayoutVars>
          <dgm:bulletEnabled val="1"/>
        </dgm:presLayoutVars>
      </dgm:prSet>
      <dgm:spPr>
        <a:prstGeom prst="rect">
          <a:avLst/>
        </a:prstGeom>
      </dgm:spPr>
      <dgm:t>
        <a:bodyPr/>
        <a:lstStyle/>
        <a:p>
          <a:endParaRPr lang="en-US"/>
        </a:p>
      </dgm:t>
    </dgm:pt>
    <dgm:pt modelId="{8A57B9AF-39D6-4A2D-8B04-F60EF8DE4512}" type="pres">
      <dgm:prSet presAssocID="{233D74D7-3289-4889-B488-DEDC03A2DCCD}" presName="hSp" presStyleCnt="0"/>
      <dgm:spPr/>
    </dgm:pt>
    <dgm:pt modelId="{508F95FF-C52D-4BA1-A799-2B3EDF3A6142}" type="pres">
      <dgm:prSet presAssocID="{233D74D7-3289-4889-B488-DEDC03A2DCCD}" presName="vProcSp" presStyleCnt="0"/>
      <dgm:spPr/>
    </dgm:pt>
    <dgm:pt modelId="{5599F524-437F-46FB-8376-026622B203A3}" type="pres">
      <dgm:prSet presAssocID="{233D74D7-3289-4889-B488-DEDC03A2DCCD}" presName="vSp1" presStyleCnt="0"/>
      <dgm:spPr/>
    </dgm:pt>
    <dgm:pt modelId="{DC0A12C6-6D81-4139-AF50-D48C04671BA5}" type="pres">
      <dgm:prSet presAssocID="{233D74D7-3289-4889-B488-DEDC03A2DCCD}" presName="simulatedConn" presStyleLbl="solidFgAcc1" presStyleIdx="1" presStyleCnt="2"/>
      <dgm:spPr>
        <a:xfrm rot="5400000">
          <a:off x="2310118" y="649309"/>
          <a:ext cx="126013" cy="171532"/>
        </a:xfrm>
        <a:prstGeom prst="flowChartExtract">
          <a:avLst/>
        </a:prstGeom>
        <a:solidFill>
          <a:srgbClr val="FFFFFF">
            <a:hueOff val="0"/>
            <a:satOff val="0"/>
            <a:lumOff val="0"/>
            <a:alphaOff val="0"/>
          </a:srgbClr>
        </a:solidFill>
        <a:ln w="25400" cap="flat" cmpd="sng" algn="ctr">
          <a:solidFill>
            <a:srgbClr val="410054">
              <a:hueOff val="0"/>
              <a:satOff val="0"/>
              <a:lumOff val="0"/>
              <a:alphaOff val="0"/>
            </a:srgbClr>
          </a:solidFill>
          <a:prstDash val="solid"/>
        </a:ln>
        <a:effectLst/>
      </dgm:spPr>
      <dgm:t>
        <a:bodyPr/>
        <a:lstStyle/>
        <a:p>
          <a:endParaRPr lang="en-US"/>
        </a:p>
      </dgm:t>
    </dgm:pt>
    <dgm:pt modelId="{192D36D2-CA61-41DD-BF78-5BE1AA0B277B}" type="pres">
      <dgm:prSet presAssocID="{233D74D7-3289-4889-B488-DEDC03A2DCCD}" presName="vSp2" presStyleCnt="0"/>
      <dgm:spPr/>
    </dgm:pt>
    <dgm:pt modelId="{71C7DC4A-C2BF-46C1-BC76-CEE3AE214575}" type="pres">
      <dgm:prSet presAssocID="{233D74D7-3289-4889-B488-DEDC03A2DCCD}" presName="sibTrans" presStyleCnt="0"/>
      <dgm:spPr/>
    </dgm:pt>
    <dgm:pt modelId="{973A7592-2EDA-4D61-B8D6-EFDE4DD7AE27}" type="pres">
      <dgm:prSet presAssocID="{2F953BAA-8F81-411E-A86A-43FCDA38137A}" presName="compositeNode" presStyleCnt="0">
        <dgm:presLayoutVars>
          <dgm:bulletEnabled val="1"/>
        </dgm:presLayoutVars>
      </dgm:prSet>
      <dgm:spPr/>
    </dgm:pt>
    <dgm:pt modelId="{ACF00644-0A54-48B5-818D-6D494DD94F3B}" type="pres">
      <dgm:prSet presAssocID="{2F953BAA-8F81-411E-A86A-43FCDA38137A}" presName="bgRect" presStyleLbl="node1" presStyleIdx="2" presStyleCnt="3" custLinFactNeighborY="8333"/>
      <dgm:spPr>
        <a:prstGeom prst="roundRect">
          <a:avLst>
            <a:gd name="adj" fmla="val 5000"/>
          </a:avLst>
        </a:prstGeom>
      </dgm:spPr>
      <dgm:t>
        <a:bodyPr/>
        <a:lstStyle/>
        <a:p>
          <a:endParaRPr lang="en-US"/>
        </a:p>
      </dgm:t>
    </dgm:pt>
    <dgm:pt modelId="{0DEB3A83-788E-4D40-BE03-38C2964355A1}" type="pres">
      <dgm:prSet presAssocID="{2F953BAA-8F81-411E-A86A-43FCDA38137A}" presName="parentNode" presStyleLbl="node1" presStyleIdx="2" presStyleCnt="3">
        <dgm:presLayoutVars>
          <dgm:chMax val="0"/>
          <dgm:bulletEnabled val="1"/>
        </dgm:presLayoutVars>
      </dgm:prSet>
      <dgm:spPr/>
      <dgm:t>
        <a:bodyPr/>
        <a:lstStyle/>
        <a:p>
          <a:endParaRPr lang="en-US"/>
        </a:p>
      </dgm:t>
    </dgm:pt>
    <dgm:pt modelId="{B55EBF99-4DB4-4639-98ED-2FE8C2A5FBB8}" type="pres">
      <dgm:prSet presAssocID="{2F953BAA-8F81-411E-A86A-43FCDA38137A}" presName="childNode" presStyleLbl="node1" presStyleIdx="2" presStyleCnt="3">
        <dgm:presLayoutVars>
          <dgm:bulletEnabled val="1"/>
        </dgm:presLayoutVars>
      </dgm:prSet>
      <dgm:spPr>
        <a:prstGeom prst="rect">
          <a:avLst/>
        </a:prstGeom>
      </dgm:spPr>
      <dgm:t>
        <a:bodyPr/>
        <a:lstStyle/>
        <a:p>
          <a:endParaRPr lang="en-US"/>
        </a:p>
      </dgm:t>
    </dgm:pt>
  </dgm:ptLst>
  <dgm:cxnLst>
    <dgm:cxn modelId="{E9ACC291-958B-4AD0-994F-360AF5C6C224}" type="presOf" srcId="{CD42CC00-53F0-409C-9F81-1375C24CAFED}" destId="{C42A391C-E0B3-4CF8-B356-93A73E4CCD3F}" srcOrd="1" destOrd="0" presId="urn:microsoft.com/office/officeart/2005/8/layout/hProcess7#1"/>
    <dgm:cxn modelId="{99AB91A1-D0E5-4DCB-AD54-22949E5D25B8}" type="presOf" srcId="{D52E136A-83CD-402F-8CBA-8D409156078D}" destId="{D106591E-0AE4-45A2-8B48-6172D61EE02D}" srcOrd="0" destOrd="0" presId="urn:microsoft.com/office/officeart/2005/8/layout/hProcess7#1"/>
    <dgm:cxn modelId="{59876633-D1DC-4117-A8D8-CDD14AF53C91}" srcId="{464D66C4-6867-4F89-80F5-D91D1F07C398}" destId="{3DFF1A8C-4482-4B3C-BDDF-6C0FE45E02CC}" srcOrd="0" destOrd="0" parTransId="{C8852A2B-88B4-4AE3-B27F-CB6AE43A2FE2}" sibTransId="{79D98848-DF29-406E-BE80-E98BDD6554C3}"/>
    <dgm:cxn modelId="{DFF7CAEA-7E71-4675-BBB5-63F50B46CD13}" srcId="{CD42CC00-53F0-409C-9F81-1375C24CAFED}" destId="{D52E136A-83CD-402F-8CBA-8D409156078D}" srcOrd="0" destOrd="0" parTransId="{127AB913-44F4-449D-A4C0-F9977F0B3BFF}" sibTransId="{15A302DD-7141-44CE-B3D7-5C728F9C721B}"/>
    <dgm:cxn modelId="{FEA19AAC-B685-4423-BA94-2321CD511B23}" type="presOf" srcId="{CD42CC00-53F0-409C-9F81-1375C24CAFED}" destId="{D5C237EB-F661-41B0-9BC7-AC5D534A78D3}" srcOrd="0" destOrd="0" presId="urn:microsoft.com/office/officeart/2005/8/layout/hProcess7#1"/>
    <dgm:cxn modelId="{BE7DD408-4AEE-4023-A54B-29F49F403675}" type="presOf" srcId="{464D66C4-6867-4F89-80F5-D91D1F07C398}" destId="{C74D2732-4AE7-4B22-85F6-2B22143B29C5}" srcOrd="0" destOrd="0" presId="urn:microsoft.com/office/officeart/2005/8/layout/hProcess7#1"/>
    <dgm:cxn modelId="{AF5FDFF7-6FD4-42F4-8F80-BC3E519A0F41}" type="presOf" srcId="{127F4F7B-735D-4769-85FC-73604A362156}" destId="{B55EBF99-4DB4-4639-98ED-2FE8C2A5FBB8}" srcOrd="0" destOrd="0" presId="urn:microsoft.com/office/officeart/2005/8/layout/hProcess7#1"/>
    <dgm:cxn modelId="{AC8CBD12-9DE5-4467-823D-3F9911AE2BFA}" type="presOf" srcId="{3DFF1A8C-4482-4B3C-BDDF-6C0FE45E02CC}" destId="{6472435C-0177-4873-A778-1D507FB3CE36}" srcOrd="1" destOrd="0" presId="urn:microsoft.com/office/officeart/2005/8/layout/hProcess7#1"/>
    <dgm:cxn modelId="{F08C9E1C-9F75-4C00-99CB-3A1246C78B94}" srcId="{464D66C4-6867-4F89-80F5-D91D1F07C398}" destId="{2F953BAA-8F81-411E-A86A-43FCDA38137A}" srcOrd="2" destOrd="0" parTransId="{9D92338D-E01F-4B8B-81AB-5C1B52142F34}" sibTransId="{E45A04C6-AA51-4804-8363-B2244794B1C9}"/>
    <dgm:cxn modelId="{7E93D18A-371D-4DCF-852C-07A9C8769938}" type="presOf" srcId="{2F953BAA-8F81-411E-A86A-43FCDA38137A}" destId="{ACF00644-0A54-48B5-818D-6D494DD94F3B}" srcOrd="0" destOrd="0" presId="urn:microsoft.com/office/officeart/2005/8/layout/hProcess7#1"/>
    <dgm:cxn modelId="{D78D9C2B-9536-4FC4-86A5-F00F71C33799}" srcId="{2F953BAA-8F81-411E-A86A-43FCDA38137A}" destId="{127F4F7B-735D-4769-85FC-73604A362156}" srcOrd="0" destOrd="0" parTransId="{3814C204-C05B-4D64-AF3B-226D75005F27}" sibTransId="{6C0133C8-46F0-4645-A87C-9981845EFA7B}"/>
    <dgm:cxn modelId="{D4AB20D3-C0BA-4D51-91AE-BA70067A3FEA}" type="presOf" srcId="{2F953BAA-8F81-411E-A86A-43FCDA38137A}" destId="{0DEB3A83-788E-4D40-BE03-38C2964355A1}" srcOrd="1" destOrd="0" presId="urn:microsoft.com/office/officeart/2005/8/layout/hProcess7#1"/>
    <dgm:cxn modelId="{0D20800D-0E7F-40BF-8F00-F869488660DD}" type="presOf" srcId="{3DFF1A8C-4482-4B3C-BDDF-6C0FE45E02CC}" destId="{5FA61110-BDA4-4A43-9D3E-65BC869EC9D1}" srcOrd="0" destOrd="0" presId="urn:microsoft.com/office/officeart/2005/8/layout/hProcess7#1"/>
    <dgm:cxn modelId="{7D612D0B-45AF-47A2-ABF8-72A11BEA8E29}" srcId="{3DFF1A8C-4482-4B3C-BDDF-6C0FE45E02CC}" destId="{C7B42E9C-6DBE-49F2-AC28-1E747DD45DD7}" srcOrd="0" destOrd="0" parTransId="{F7CC0F77-3C20-4113-A506-9A740CDEC28B}" sibTransId="{0D8EA9E4-E73F-41D8-91F5-E9C340EEA72C}"/>
    <dgm:cxn modelId="{744237AA-5632-4612-8AAC-855B670543F5}" type="presOf" srcId="{C7B42E9C-6DBE-49F2-AC28-1E747DD45DD7}" destId="{A2D6490D-2BF7-46E5-A8E3-8EB2AE7C92CF}" srcOrd="0" destOrd="0" presId="urn:microsoft.com/office/officeart/2005/8/layout/hProcess7#1"/>
    <dgm:cxn modelId="{722E6AD0-ACC8-4877-9106-21748B592138}" srcId="{464D66C4-6867-4F89-80F5-D91D1F07C398}" destId="{CD42CC00-53F0-409C-9F81-1375C24CAFED}" srcOrd="1" destOrd="0" parTransId="{BAFA1DFF-8D4D-4ADF-8AB2-168AFA6ACCCE}" sibTransId="{233D74D7-3289-4889-B488-DEDC03A2DCCD}"/>
    <dgm:cxn modelId="{1AE56E18-E3D1-4725-86FF-AB0E02CD3E2A}" type="presParOf" srcId="{C74D2732-4AE7-4B22-85F6-2B22143B29C5}" destId="{40B9C131-F317-4CC7-90E3-B6C5467514D4}" srcOrd="0" destOrd="0" presId="urn:microsoft.com/office/officeart/2005/8/layout/hProcess7#1"/>
    <dgm:cxn modelId="{D97C70D4-9E3E-4237-A493-7E0F187D7C80}" type="presParOf" srcId="{40B9C131-F317-4CC7-90E3-B6C5467514D4}" destId="{5FA61110-BDA4-4A43-9D3E-65BC869EC9D1}" srcOrd="0" destOrd="0" presId="urn:microsoft.com/office/officeart/2005/8/layout/hProcess7#1"/>
    <dgm:cxn modelId="{D1272CF1-A07F-4F53-A057-0F4DE58D7C51}" type="presParOf" srcId="{40B9C131-F317-4CC7-90E3-B6C5467514D4}" destId="{6472435C-0177-4873-A778-1D507FB3CE36}" srcOrd="1" destOrd="0" presId="urn:microsoft.com/office/officeart/2005/8/layout/hProcess7#1"/>
    <dgm:cxn modelId="{4243CC98-4D5E-4D15-8A8F-62AAEB58CAD8}" type="presParOf" srcId="{40B9C131-F317-4CC7-90E3-B6C5467514D4}" destId="{A2D6490D-2BF7-46E5-A8E3-8EB2AE7C92CF}" srcOrd="2" destOrd="0" presId="urn:microsoft.com/office/officeart/2005/8/layout/hProcess7#1"/>
    <dgm:cxn modelId="{4F28C3E8-FE47-414E-9A6B-A750BA93C0A1}" type="presParOf" srcId="{C74D2732-4AE7-4B22-85F6-2B22143B29C5}" destId="{490A2F8A-94FD-46B5-B794-51A6D63C9BC8}" srcOrd="1" destOrd="0" presId="urn:microsoft.com/office/officeart/2005/8/layout/hProcess7#1"/>
    <dgm:cxn modelId="{7773652C-818B-46A8-B299-5A03BA7E2989}" type="presParOf" srcId="{C74D2732-4AE7-4B22-85F6-2B22143B29C5}" destId="{D8D88EAC-800E-4C9A-9D07-2B377AFBDF06}" srcOrd="2" destOrd="0" presId="urn:microsoft.com/office/officeart/2005/8/layout/hProcess7#1"/>
    <dgm:cxn modelId="{66163BF7-9180-4941-9212-83DAE61A51A1}" type="presParOf" srcId="{D8D88EAC-800E-4C9A-9D07-2B377AFBDF06}" destId="{4AE04791-359F-4655-877C-489B5AAEB3CB}" srcOrd="0" destOrd="0" presId="urn:microsoft.com/office/officeart/2005/8/layout/hProcess7#1"/>
    <dgm:cxn modelId="{6B143300-B322-49DC-A245-F10F02650F04}" type="presParOf" srcId="{D8D88EAC-800E-4C9A-9D07-2B377AFBDF06}" destId="{1A365A24-6838-4B73-B121-7E4DE824FC7F}" srcOrd="1" destOrd="0" presId="urn:microsoft.com/office/officeart/2005/8/layout/hProcess7#1"/>
    <dgm:cxn modelId="{499EB129-5180-470F-92AA-3A4BBAF1FDF8}" type="presParOf" srcId="{D8D88EAC-800E-4C9A-9D07-2B377AFBDF06}" destId="{6275B5BB-1756-4C48-97DF-F9C9EF69F8F3}" srcOrd="2" destOrd="0" presId="urn:microsoft.com/office/officeart/2005/8/layout/hProcess7#1"/>
    <dgm:cxn modelId="{EA1110D5-C86A-4E9D-889F-E9BD992810AC}" type="presParOf" srcId="{C74D2732-4AE7-4B22-85F6-2B22143B29C5}" destId="{630CE616-9F89-4B10-AB50-F8BCB6C40D28}" srcOrd="3" destOrd="0" presId="urn:microsoft.com/office/officeart/2005/8/layout/hProcess7#1"/>
    <dgm:cxn modelId="{783F61D4-5E5C-4DF7-810E-D6120B5F51D6}" type="presParOf" srcId="{C74D2732-4AE7-4B22-85F6-2B22143B29C5}" destId="{BD887D79-1F97-45EF-8517-CB26C556F117}" srcOrd="4" destOrd="0" presId="urn:microsoft.com/office/officeart/2005/8/layout/hProcess7#1"/>
    <dgm:cxn modelId="{34F690EB-2D49-4A07-8404-22989D4896DD}" type="presParOf" srcId="{BD887D79-1F97-45EF-8517-CB26C556F117}" destId="{D5C237EB-F661-41B0-9BC7-AC5D534A78D3}" srcOrd="0" destOrd="0" presId="urn:microsoft.com/office/officeart/2005/8/layout/hProcess7#1"/>
    <dgm:cxn modelId="{8F4963B5-E918-4EB5-B192-85F981A7C886}" type="presParOf" srcId="{BD887D79-1F97-45EF-8517-CB26C556F117}" destId="{C42A391C-E0B3-4CF8-B356-93A73E4CCD3F}" srcOrd="1" destOrd="0" presId="urn:microsoft.com/office/officeart/2005/8/layout/hProcess7#1"/>
    <dgm:cxn modelId="{F4C9597F-5E7F-4C9C-B56A-82429915AC13}" type="presParOf" srcId="{BD887D79-1F97-45EF-8517-CB26C556F117}" destId="{D106591E-0AE4-45A2-8B48-6172D61EE02D}" srcOrd="2" destOrd="0" presId="urn:microsoft.com/office/officeart/2005/8/layout/hProcess7#1"/>
    <dgm:cxn modelId="{DF5CA0FF-3749-41B5-BA25-45944D6BF623}" type="presParOf" srcId="{C74D2732-4AE7-4B22-85F6-2B22143B29C5}" destId="{8A57B9AF-39D6-4A2D-8B04-F60EF8DE4512}" srcOrd="5" destOrd="0" presId="urn:microsoft.com/office/officeart/2005/8/layout/hProcess7#1"/>
    <dgm:cxn modelId="{32310D2C-6589-4A6C-9B58-80A4FECC9B93}" type="presParOf" srcId="{C74D2732-4AE7-4B22-85F6-2B22143B29C5}" destId="{508F95FF-C52D-4BA1-A799-2B3EDF3A6142}" srcOrd="6" destOrd="0" presId="urn:microsoft.com/office/officeart/2005/8/layout/hProcess7#1"/>
    <dgm:cxn modelId="{B7B2A3FE-36FE-4382-9656-B1F4F592AA6C}" type="presParOf" srcId="{508F95FF-C52D-4BA1-A799-2B3EDF3A6142}" destId="{5599F524-437F-46FB-8376-026622B203A3}" srcOrd="0" destOrd="0" presId="urn:microsoft.com/office/officeart/2005/8/layout/hProcess7#1"/>
    <dgm:cxn modelId="{8DF18BB3-8002-4B72-A654-DB1CC5F55454}" type="presParOf" srcId="{508F95FF-C52D-4BA1-A799-2B3EDF3A6142}" destId="{DC0A12C6-6D81-4139-AF50-D48C04671BA5}" srcOrd="1" destOrd="0" presId="urn:microsoft.com/office/officeart/2005/8/layout/hProcess7#1"/>
    <dgm:cxn modelId="{86307F7B-2BCD-4C9F-81AB-3CAF436C32F7}" type="presParOf" srcId="{508F95FF-C52D-4BA1-A799-2B3EDF3A6142}" destId="{192D36D2-CA61-41DD-BF78-5BE1AA0B277B}" srcOrd="2" destOrd="0" presId="urn:microsoft.com/office/officeart/2005/8/layout/hProcess7#1"/>
    <dgm:cxn modelId="{F49F9637-152E-41AE-8A8C-592F3B15EFAB}" type="presParOf" srcId="{C74D2732-4AE7-4B22-85F6-2B22143B29C5}" destId="{71C7DC4A-C2BF-46C1-BC76-CEE3AE214575}" srcOrd="7" destOrd="0" presId="urn:microsoft.com/office/officeart/2005/8/layout/hProcess7#1"/>
    <dgm:cxn modelId="{EBE05590-BE7F-4002-BB65-405E9311458A}" type="presParOf" srcId="{C74D2732-4AE7-4B22-85F6-2B22143B29C5}" destId="{973A7592-2EDA-4D61-B8D6-EFDE4DD7AE27}" srcOrd="8" destOrd="0" presId="urn:microsoft.com/office/officeart/2005/8/layout/hProcess7#1"/>
    <dgm:cxn modelId="{54B3B4F8-FCE7-4CB4-A4BC-DE9D782DC5FA}" type="presParOf" srcId="{973A7592-2EDA-4D61-B8D6-EFDE4DD7AE27}" destId="{ACF00644-0A54-48B5-818D-6D494DD94F3B}" srcOrd="0" destOrd="0" presId="urn:microsoft.com/office/officeart/2005/8/layout/hProcess7#1"/>
    <dgm:cxn modelId="{A30A94F8-3360-4634-A42E-3C0983F2C2A9}" type="presParOf" srcId="{973A7592-2EDA-4D61-B8D6-EFDE4DD7AE27}" destId="{0DEB3A83-788E-4D40-BE03-38C2964355A1}" srcOrd="1" destOrd="0" presId="urn:microsoft.com/office/officeart/2005/8/layout/hProcess7#1"/>
    <dgm:cxn modelId="{54591EF7-DAC4-48FA-AF98-D0D75D63309F}" type="presParOf" srcId="{973A7592-2EDA-4D61-B8D6-EFDE4DD7AE27}" destId="{B55EBF99-4DB4-4639-98ED-2FE8C2A5FBB8}" srcOrd="2" destOrd="0" presId="urn:microsoft.com/office/officeart/2005/8/layout/hProcess7#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299A95-7640-412B-BAEB-194377295522}" type="doc">
      <dgm:prSet loTypeId="urn:microsoft.com/office/officeart/2005/8/layout/hChevron3" loCatId="process" qsTypeId="urn:microsoft.com/office/officeart/2005/8/quickstyle/simple1" qsCatId="simple" csTypeId="urn:microsoft.com/office/officeart/2005/8/colors/accent4_5" csCatId="accent4" phldr="1"/>
      <dgm:spPr/>
    </dgm:pt>
    <dgm:pt modelId="{6797EE37-4970-4C6A-8194-00C0223A5A7F}">
      <dgm:prSet phldrT="[Text]" custT="1"/>
      <dgm:spPr>
        <a:xfrm>
          <a:off x="722" y="80109"/>
          <a:ext cx="849616" cy="339846"/>
        </a:xfrm>
        <a:solidFill>
          <a:srgbClr val="410054">
            <a:alpha val="9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sz="1000" dirty="0" smtClean="0">
              <a:solidFill>
                <a:srgbClr val="FFFFFF"/>
              </a:solidFill>
              <a:latin typeface="Arial"/>
              <a:ea typeface="+mn-ea"/>
              <a:cs typeface="+mn-cs"/>
            </a:rPr>
            <a:t>Prepare</a:t>
          </a:r>
          <a:endParaRPr lang="en-US" sz="1000" dirty="0">
            <a:solidFill>
              <a:srgbClr val="FFFFFF"/>
            </a:solidFill>
            <a:latin typeface="Arial"/>
            <a:ea typeface="+mn-ea"/>
            <a:cs typeface="+mn-cs"/>
          </a:endParaRPr>
        </a:p>
      </dgm:t>
    </dgm:pt>
    <dgm:pt modelId="{B4763D5F-44AE-4B83-91CD-55F02773B4D1}" type="parTrans" cxnId="{8161531D-A63C-413C-880A-DF71DE520E10}">
      <dgm:prSet/>
      <dgm:spPr/>
      <dgm:t>
        <a:bodyPr/>
        <a:lstStyle/>
        <a:p>
          <a:endParaRPr lang="en-US" sz="1000"/>
        </a:p>
      </dgm:t>
    </dgm:pt>
    <dgm:pt modelId="{D6AC961F-44BD-44CB-8044-5075B215D082}" type="sibTrans" cxnId="{8161531D-A63C-413C-880A-DF71DE520E10}">
      <dgm:prSet/>
      <dgm:spPr/>
      <dgm:t>
        <a:bodyPr/>
        <a:lstStyle/>
        <a:p>
          <a:endParaRPr lang="en-US" sz="1000"/>
        </a:p>
      </dgm:t>
    </dgm:pt>
    <dgm:pt modelId="{1DC4CC09-8155-487F-BF01-CBFA0C8E07CC}">
      <dgm:prSet phldrT="[Text]" custT="1"/>
      <dgm:spPr>
        <a:xfrm>
          <a:off x="680415" y="80109"/>
          <a:ext cx="849616" cy="339846"/>
        </a:xfrm>
        <a:solidFill>
          <a:srgbClr val="410054">
            <a:alpha val="90000"/>
            <a:hueOff val="0"/>
            <a:satOff val="0"/>
            <a:lumOff val="0"/>
            <a:alphaOff val="-6667"/>
          </a:srgbClr>
        </a:solidFill>
        <a:ln w="25400" cap="flat" cmpd="sng" algn="ctr">
          <a:solidFill>
            <a:srgbClr val="FFFFFF">
              <a:hueOff val="0"/>
              <a:satOff val="0"/>
              <a:lumOff val="0"/>
              <a:alphaOff val="0"/>
            </a:srgbClr>
          </a:solidFill>
          <a:prstDash val="solid"/>
        </a:ln>
        <a:effectLst/>
      </dgm:spPr>
      <dgm:t>
        <a:bodyPr/>
        <a:lstStyle/>
        <a:p>
          <a:r>
            <a:rPr lang="en-US" sz="1000" dirty="0" smtClean="0">
              <a:solidFill>
                <a:srgbClr val="FFFFFF"/>
              </a:solidFill>
              <a:latin typeface="Arial"/>
              <a:ea typeface="+mn-ea"/>
              <a:cs typeface="+mn-cs"/>
            </a:rPr>
            <a:t>Fit-Gap</a:t>
          </a:r>
          <a:endParaRPr lang="en-US" sz="1000" dirty="0">
            <a:solidFill>
              <a:srgbClr val="FFFFFF"/>
            </a:solidFill>
            <a:latin typeface="Arial"/>
            <a:ea typeface="+mn-ea"/>
            <a:cs typeface="+mn-cs"/>
          </a:endParaRPr>
        </a:p>
      </dgm:t>
    </dgm:pt>
    <dgm:pt modelId="{41AED399-46AA-487A-8FDD-FF3B422BBCBB}" type="parTrans" cxnId="{4B41341B-C31C-4082-8E92-F1BF817930BD}">
      <dgm:prSet/>
      <dgm:spPr/>
      <dgm:t>
        <a:bodyPr/>
        <a:lstStyle/>
        <a:p>
          <a:endParaRPr lang="en-US" sz="1000"/>
        </a:p>
      </dgm:t>
    </dgm:pt>
    <dgm:pt modelId="{842A60AE-BBA6-47AA-8A1E-B32973C3F66A}" type="sibTrans" cxnId="{4B41341B-C31C-4082-8E92-F1BF817930BD}">
      <dgm:prSet/>
      <dgm:spPr/>
      <dgm:t>
        <a:bodyPr/>
        <a:lstStyle/>
        <a:p>
          <a:endParaRPr lang="en-US" sz="1000"/>
        </a:p>
      </dgm:t>
    </dgm:pt>
    <dgm:pt modelId="{2CAEAABC-F0BB-47E2-AFF2-54D77E661FDF}">
      <dgm:prSet phldrT="[Text]" custT="1"/>
      <dgm:spPr>
        <a:xfrm>
          <a:off x="2039802" y="80109"/>
          <a:ext cx="849616" cy="339846"/>
        </a:xfrm>
        <a:solidFill>
          <a:srgbClr val="410054">
            <a:alpha val="90000"/>
            <a:hueOff val="0"/>
            <a:satOff val="0"/>
            <a:lumOff val="0"/>
            <a:alphaOff val="-20000"/>
          </a:srgbClr>
        </a:solidFill>
        <a:ln w="25400" cap="flat" cmpd="sng" algn="ctr">
          <a:solidFill>
            <a:srgbClr val="FFFFFF">
              <a:hueOff val="0"/>
              <a:satOff val="0"/>
              <a:lumOff val="0"/>
              <a:alphaOff val="0"/>
            </a:srgbClr>
          </a:solidFill>
          <a:prstDash val="solid"/>
        </a:ln>
        <a:effectLst/>
      </dgm:spPr>
      <dgm:t>
        <a:bodyPr/>
        <a:lstStyle/>
        <a:p>
          <a:r>
            <a:rPr lang="en-US" sz="1000" dirty="0" smtClean="0">
              <a:solidFill>
                <a:srgbClr val="FFFFFF"/>
              </a:solidFill>
              <a:latin typeface="Arial"/>
              <a:ea typeface="+mn-ea"/>
              <a:cs typeface="+mn-cs"/>
            </a:rPr>
            <a:t>Test</a:t>
          </a:r>
          <a:endParaRPr lang="en-US" sz="1000" dirty="0">
            <a:solidFill>
              <a:srgbClr val="FFFFFF"/>
            </a:solidFill>
            <a:latin typeface="Arial"/>
            <a:ea typeface="+mn-ea"/>
            <a:cs typeface="+mn-cs"/>
          </a:endParaRPr>
        </a:p>
      </dgm:t>
    </dgm:pt>
    <dgm:pt modelId="{FEEE9FD7-0E13-49D3-A6D7-73FD637B31FA}" type="parTrans" cxnId="{B9BCD80B-D0E8-49FF-8B15-2D27A721940C}">
      <dgm:prSet/>
      <dgm:spPr/>
      <dgm:t>
        <a:bodyPr/>
        <a:lstStyle/>
        <a:p>
          <a:endParaRPr lang="en-US" sz="1000"/>
        </a:p>
      </dgm:t>
    </dgm:pt>
    <dgm:pt modelId="{C9D7150F-EF7C-43D5-9BBD-D7B74A1273B6}" type="sibTrans" cxnId="{B9BCD80B-D0E8-49FF-8B15-2D27A721940C}">
      <dgm:prSet/>
      <dgm:spPr/>
      <dgm:t>
        <a:bodyPr/>
        <a:lstStyle/>
        <a:p>
          <a:endParaRPr lang="en-US" sz="1000"/>
        </a:p>
      </dgm:t>
    </dgm:pt>
    <dgm:pt modelId="{D40F02CE-0A3E-4872-B3FA-199888468603}">
      <dgm:prSet phldrT="[Text]" custT="1"/>
      <dgm:spPr>
        <a:xfrm>
          <a:off x="1360109" y="80109"/>
          <a:ext cx="849616" cy="339846"/>
        </a:xfrm>
        <a:solidFill>
          <a:srgbClr val="410054">
            <a:alpha val="90000"/>
            <a:hueOff val="0"/>
            <a:satOff val="0"/>
            <a:lumOff val="0"/>
            <a:alphaOff val="-13333"/>
          </a:srgbClr>
        </a:solidFill>
        <a:ln w="25400" cap="flat" cmpd="sng" algn="ctr">
          <a:solidFill>
            <a:srgbClr val="FFFFFF">
              <a:hueOff val="0"/>
              <a:satOff val="0"/>
              <a:lumOff val="0"/>
              <a:alphaOff val="0"/>
            </a:srgbClr>
          </a:solidFill>
          <a:prstDash val="solid"/>
        </a:ln>
        <a:effectLst/>
      </dgm:spPr>
      <dgm:t>
        <a:bodyPr/>
        <a:lstStyle/>
        <a:p>
          <a:r>
            <a:rPr lang="en-US" sz="1000" dirty="0" smtClean="0">
              <a:solidFill>
                <a:srgbClr val="FFFFFF"/>
              </a:solidFill>
              <a:latin typeface="Arial"/>
              <a:ea typeface="+mn-ea"/>
              <a:cs typeface="+mn-cs"/>
            </a:rPr>
            <a:t>Realize</a:t>
          </a:r>
          <a:endParaRPr lang="en-US" sz="1000" dirty="0">
            <a:solidFill>
              <a:srgbClr val="FFFFFF"/>
            </a:solidFill>
            <a:latin typeface="Arial"/>
            <a:ea typeface="+mn-ea"/>
            <a:cs typeface="+mn-cs"/>
          </a:endParaRPr>
        </a:p>
      </dgm:t>
    </dgm:pt>
    <dgm:pt modelId="{1443379C-D881-4682-91D0-F85C10FDB628}" type="parTrans" cxnId="{445946B6-C3B2-44A5-90EE-AE93C3E62F8E}">
      <dgm:prSet/>
      <dgm:spPr/>
      <dgm:t>
        <a:bodyPr/>
        <a:lstStyle/>
        <a:p>
          <a:endParaRPr lang="en-US" sz="1000"/>
        </a:p>
      </dgm:t>
    </dgm:pt>
    <dgm:pt modelId="{43BE3A5C-1832-4009-A1D7-ED2EDFAEACC8}" type="sibTrans" cxnId="{445946B6-C3B2-44A5-90EE-AE93C3E62F8E}">
      <dgm:prSet/>
      <dgm:spPr/>
      <dgm:t>
        <a:bodyPr/>
        <a:lstStyle/>
        <a:p>
          <a:endParaRPr lang="en-US" sz="1000"/>
        </a:p>
      </dgm:t>
    </dgm:pt>
    <dgm:pt modelId="{0A0121AB-8C64-4369-8E37-637CBF71E39A}">
      <dgm:prSet phldrT="[Text]" custT="1"/>
      <dgm:spPr>
        <a:xfrm>
          <a:off x="2719496" y="80109"/>
          <a:ext cx="849616" cy="339846"/>
        </a:xfrm>
        <a:solidFill>
          <a:srgbClr val="410054">
            <a:alpha val="90000"/>
            <a:hueOff val="0"/>
            <a:satOff val="0"/>
            <a:lumOff val="0"/>
            <a:alphaOff val="-26667"/>
          </a:srgbClr>
        </a:solidFill>
        <a:ln w="25400" cap="flat" cmpd="sng" algn="ctr">
          <a:solidFill>
            <a:srgbClr val="FFFFFF">
              <a:hueOff val="0"/>
              <a:satOff val="0"/>
              <a:lumOff val="0"/>
              <a:alphaOff val="0"/>
            </a:srgbClr>
          </a:solidFill>
          <a:prstDash val="solid"/>
        </a:ln>
        <a:effectLst/>
      </dgm:spPr>
      <dgm:t>
        <a:bodyPr/>
        <a:lstStyle/>
        <a:p>
          <a:r>
            <a:rPr lang="en-US" sz="1000" dirty="0" smtClean="0">
              <a:solidFill>
                <a:srgbClr val="FFFFFF"/>
              </a:solidFill>
              <a:latin typeface="Arial"/>
              <a:ea typeface="+mn-ea"/>
              <a:cs typeface="+mn-cs"/>
            </a:rPr>
            <a:t>Transition</a:t>
          </a:r>
          <a:endParaRPr lang="en-US" sz="1000" dirty="0">
            <a:solidFill>
              <a:srgbClr val="FFFFFF"/>
            </a:solidFill>
            <a:latin typeface="Arial"/>
            <a:ea typeface="+mn-ea"/>
            <a:cs typeface="+mn-cs"/>
          </a:endParaRPr>
        </a:p>
      </dgm:t>
    </dgm:pt>
    <dgm:pt modelId="{38DEA2DA-40B3-4060-BDC6-063D3432126C}" type="parTrans" cxnId="{B5A7D649-EC29-423A-BC42-4AEC6AF02014}">
      <dgm:prSet/>
      <dgm:spPr/>
      <dgm:t>
        <a:bodyPr/>
        <a:lstStyle/>
        <a:p>
          <a:endParaRPr lang="en-US" sz="1000"/>
        </a:p>
      </dgm:t>
    </dgm:pt>
    <dgm:pt modelId="{EC1D6508-C106-4F8E-A527-9CA0092C44DB}" type="sibTrans" cxnId="{B5A7D649-EC29-423A-BC42-4AEC6AF02014}">
      <dgm:prSet/>
      <dgm:spPr/>
      <dgm:t>
        <a:bodyPr/>
        <a:lstStyle/>
        <a:p>
          <a:endParaRPr lang="en-US" sz="1000"/>
        </a:p>
      </dgm:t>
    </dgm:pt>
    <dgm:pt modelId="{CD6D14D0-BE06-4C94-95DE-257F7109CDE0}">
      <dgm:prSet phldrT="[Text]" custT="1"/>
      <dgm:spPr>
        <a:xfrm>
          <a:off x="3399189" y="80109"/>
          <a:ext cx="849616" cy="339846"/>
        </a:xfrm>
        <a:solidFill>
          <a:srgbClr val="410054">
            <a:alpha val="90000"/>
            <a:hueOff val="0"/>
            <a:satOff val="0"/>
            <a:lumOff val="0"/>
            <a:alphaOff val="-33333"/>
          </a:srgbClr>
        </a:solidFill>
        <a:ln w="25400" cap="flat" cmpd="sng" algn="ctr">
          <a:solidFill>
            <a:srgbClr val="FFFFFF">
              <a:hueOff val="0"/>
              <a:satOff val="0"/>
              <a:lumOff val="0"/>
              <a:alphaOff val="0"/>
            </a:srgbClr>
          </a:solidFill>
          <a:prstDash val="solid"/>
        </a:ln>
        <a:effectLst/>
      </dgm:spPr>
      <dgm:t>
        <a:bodyPr/>
        <a:lstStyle/>
        <a:p>
          <a:r>
            <a:rPr lang="en-US" sz="1000" dirty="0" smtClean="0">
              <a:solidFill>
                <a:srgbClr val="FFFFFF"/>
              </a:solidFill>
              <a:latin typeface="Arial"/>
              <a:ea typeface="+mn-ea"/>
              <a:cs typeface="+mn-cs"/>
            </a:rPr>
            <a:t>Go-Live</a:t>
          </a:r>
          <a:endParaRPr lang="en-US" sz="1000" dirty="0">
            <a:solidFill>
              <a:srgbClr val="FFFFFF"/>
            </a:solidFill>
            <a:latin typeface="Arial"/>
            <a:ea typeface="+mn-ea"/>
            <a:cs typeface="+mn-cs"/>
          </a:endParaRPr>
        </a:p>
      </dgm:t>
    </dgm:pt>
    <dgm:pt modelId="{17E62C34-D292-4E0C-A88D-D0A5D2427E2A}" type="parTrans" cxnId="{9BFBAEC5-9644-44D7-A261-CD938B191A66}">
      <dgm:prSet/>
      <dgm:spPr/>
      <dgm:t>
        <a:bodyPr/>
        <a:lstStyle/>
        <a:p>
          <a:endParaRPr lang="en-US" sz="1000"/>
        </a:p>
      </dgm:t>
    </dgm:pt>
    <dgm:pt modelId="{3656B313-6C4E-4589-ABEA-54A1D6E53C0B}" type="sibTrans" cxnId="{9BFBAEC5-9644-44D7-A261-CD938B191A66}">
      <dgm:prSet/>
      <dgm:spPr/>
      <dgm:t>
        <a:bodyPr/>
        <a:lstStyle/>
        <a:p>
          <a:endParaRPr lang="en-US" sz="1000"/>
        </a:p>
      </dgm:t>
    </dgm:pt>
    <dgm:pt modelId="{9BFD9583-97F8-4B0C-B29E-CCED6E9FCFD9}">
      <dgm:prSet phldrT="[Text]" custT="1"/>
      <dgm:spPr>
        <a:xfrm>
          <a:off x="4078883" y="80109"/>
          <a:ext cx="849616" cy="339846"/>
        </a:xfrm>
        <a:solidFill>
          <a:srgbClr val="410054">
            <a:alpha val="90000"/>
            <a:hueOff val="0"/>
            <a:satOff val="0"/>
            <a:lumOff val="0"/>
            <a:alphaOff val="-40000"/>
          </a:srgbClr>
        </a:solidFill>
        <a:ln w="25400" cap="flat" cmpd="sng" algn="ctr">
          <a:solidFill>
            <a:srgbClr val="FFFFFF">
              <a:hueOff val="0"/>
              <a:satOff val="0"/>
              <a:lumOff val="0"/>
              <a:alphaOff val="0"/>
            </a:srgbClr>
          </a:solidFill>
          <a:prstDash val="solid"/>
        </a:ln>
        <a:effectLst/>
      </dgm:spPr>
      <dgm:t>
        <a:bodyPr/>
        <a:lstStyle/>
        <a:p>
          <a:r>
            <a:rPr lang="en-US" sz="1000" dirty="0" smtClean="0">
              <a:solidFill>
                <a:srgbClr val="FFFFFF"/>
              </a:solidFill>
              <a:latin typeface="Arial"/>
              <a:ea typeface="+mn-ea"/>
              <a:cs typeface="+mn-cs"/>
            </a:rPr>
            <a:t>Support</a:t>
          </a:r>
          <a:endParaRPr lang="en-US" sz="1000" dirty="0">
            <a:solidFill>
              <a:srgbClr val="FFFFFF"/>
            </a:solidFill>
            <a:latin typeface="Arial"/>
            <a:ea typeface="+mn-ea"/>
            <a:cs typeface="+mn-cs"/>
          </a:endParaRPr>
        </a:p>
      </dgm:t>
    </dgm:pt>
    <dgm:pt modelId="{B3FAC61A-B8A6-4FF3-AFBD-B6E6FB5AE68E}" type="parTrans" cxnId="{E0FFFE8C-3FDA-4B29-B18F-EF04256957A4}">
      <dgm:prSet/>
      <dgm:spPr/>
      <dgm:t>
        <a:bodyPr/>
        <a:lstStyle/>
        <a:p>
          <a:endParaRPr lang="en-US" sz="1000"/>
        </a:p>
      </dgm:t>
    </dgm:pt>
    <dgm:pt modelId="{6EF4F7E6-DE92-4C25-BE5A-A5288E3B5243}" type="sibTrans" cxnId="{E0FFFE8C-3FDA-4B29-B18F-EF04256957A4}">
      <dgm:prSet/>
      <dgm:spPr/>
      <dgm:t>
        <a:bodyPr/>
        <a:lstStyle/>
        <a:p>
          <a:endParaRPr lang="en-US" sz="1000"/>
        </a:p>
      </dgm:t>
    </dgm:pt>
    <dgm:pt modelId="{C1EBD51A-5E1B-4226-92C9-6013A74BC476}" type="pres">
      <dgm:prSet presAssocID="{58299A95-7640-412B-BAEB-194377295522}" presName="Name0" presStyleCnt="0">
        <dgm:presLayoutVars>
          <dgm:dir/>
          <dgm:resizeHandles val="exact"/>
        </dgm:presLayoutVars>
      </dgm:prSet>
      <dgm:spPr/>
    </dgm:pt>
    <dgm:pt modelId="{B523E5D7-A5AD-4926-97FF-85C913438E7F}" type="pres">
      <dgm:prSet presAssocID="{6797EE37-4970-4C6A-8194-00C0223A5A7F}" presName="parTxOnly" presStyleLbl="node1" presStyleIdx="0" presStyleCnt="7">
        <dgm:presLayoutVars>
          <dgm:bulletEnabled val="1"/>
        </dgm:presLayoutVars>
      </dgm:prSet>
      <dgm:spPr>
        <a:prstGeom prst="homePlate">
          <a:avLst/>
        </a:prstGeom>
      </dgm:spPr>
      <dgm:t>
        <a:bodyPr/>
        <a:lstStyle/>
        <a:p>
          <a:endParaRPr lang="en-US"/>
        </a:p>
      </dgm:t>
    </dgm:pt>
    <dgm:pt modelId="{FA5A3421-B171-4381-8A72-EE5A53A34786}" type="pres">
      <dgm:prSet presAssocID="{D6AC961F-44BD-44CB-8044-5075B215D082}" presName="parSpace" presStyleCnt="0"/>
      <dgm:spPr/>
    </dgm:pt>
    <dgm:pt modelId="{87611917-F2EA-474E-8514-12E4039666F6}" type="pres">
      <dgm:prSet presAssocID="{1DC4CC09-8155-487F-BF01-CBFA0C8E07CC}" presName="parTxOnly" presStyleLbl="node1" presStyleIdx="1" presStyleCnt="7">
        <dgm:presLayoutVars>
          <dgm:bulletEnabled val="1"/>
        </dgm:presLayoutVars>
      </dgm:prSet>
      <dgm:spPr>
        <a:prstGeom prst="chevron">
          <a:avLst/>
        </a:prstGeom>
      </dgm:spPr>
      <dgm:t>
        <a:bodyPr/>
        <a:lstStyle/>
        <a:p>
          <a:endParaRPr lang="en-US"/>
        </a:p>
      </dgm:t>
    </dgm:pt>
    <dgm:pt modelId="{C08EB2DF-AEEC-4A7A-AB8E-48CBB11010E5}" type="pres">
      <dgm:prSet presAssocID="{842A60AE-BBA6-47AA-8A1E-B32973C3F66A}" presName="parSpace" presStyleCnt="0"/>
      <dgm:spPr/>
    </dgm:pt>
    <dgm:pt modelId="{A7DA544A-126A-4625-94BB-77F13648AA00}" type="pres">
      <dgm:prSet presAssocID="{D40F02CE-0A3E-4872-B3FA-199888468603}" presName="parTxOnly" presStyleLbl="node1" presStyleIdx="2" presStyleCnt="7">
        <dgm:presLayoutVars>
          <dgm:bulletEnabled val="1"/>
        </dgm:presLayoutVars>
      </dgm:prSet>
      <dgm:spPr>
        <a:prstGeom prst="chevron">
          <a:avLst/>
        </a:prstGeom>
      </dgm:spPr>
      <dgm:t>
        <a:bodyPr/>
        <a:lstStyle/>
        <a:p>
          <a:endParaRPr lang="en-US"/>
        </a:p>
      </dgm:t>
    </dgm:pt>
    <dgm:pt modelId="{106FDBA5-2EE3-4B4A-AC82-07E423DA42C6}" type="pres">
      <dgm:prSet presAssocID="{43BE3A5C-1832-4009-A1D7-ED2EDFAEACC8}" presName="parSpace" presStyleCnt="0"/>
      <dgm:spPr/>
    </dgm:pt>
    <dgm:pt modelId="{34C96359-AB66-4C8D-A2B2-B47C1E7CE3BA}" type="pres">
      <dgm:prSet presAssocID="{2CAEAABC-F0BB-47E2-AFF2-54D77E661FDF}" presName="parTxOnly" presStyleLbl="node1" presStyleIdx="3" presStyleCnt="7">
        <dgm:presLayoutVars>
          <dgm:bulletEnabled val="1"/>
        </dgm:presLayoutVars>
      </dgm:prSet>
      <dgm:spPr>
        <a:prstGeom prst="chevron">
          <a:avLst/>
        </a:prstGeom>
      </dgm:spPr>
      <dgm:t>
        <a:bodyPr/>
        <a:lstStyle/>
        <a:p>
          <a:endParaRPr lang="en-US"/>
        </a:p>
      </dgm:t>
    </dgm:pt>
    <dgm:pt modelId="{0415725F-9061-4C8F-B84C-36B703EE9363}" type="pres">
      <dgm:prSet presAssocID="{C9D7150F-EF7C-43D5-9BBD-D7B74A1273B6}" presName="parSpace" presStyleCnt="0"/>
      <dgm:spPr/>
    </dgm:pt>
    <dgm:pt modelId="{6BBB75D7-ED47-4C29-9640-AFCE93509FD3}" type="pres">
      <dgm:prSet presAssocID="{0A0121AB-8C64-4369-8E37-637CBF71E39A}" presName="parTxOnly" presStyleLbl="node1" presStyleIdx="4" presStyleCnt="7">
        <dgm:presLayoutVars>
          <dgm:bulletEnabled val="1"/>
        </dgm:presLayoutVars>
      </dgm:prSet>
      <dgm:spPr>
        <a:prstGeom prst="chevron">
          <a:avLst/>
        </a:prstGeom>
      </dgm:spPr>
      <dgm:t>
        <a:bodyPr/>
        <a:lstStyle/>
        <a:p>
          <a:endParaRPr lang="en-US"/>
        </a:p>
      </dgm:t>
    </dgm:pt>
    <dgm:pt modelId="{93567DAD-8F58-4779-AEDC-9DB39D8CB44C}" type="pres">
      <dgm:prSet presAssocID="{EC1D6508-C106-4F8E-A527-9CA0092C44DB}" presName="parSpace" presStyleCnt="0"/>
      <dgm:spPr/>
    </dgm:pt>
    <dgm:pt modelId="{CA1FEEC7-FAA9-4813-B24B-AE399AC0632A}" type="pres">
      <dgm:prSet presAssocID="{CD6D14D0-BE06-4C94-95DE-257F7109CDE0}" presName="parTxOnly" presStyleLbl="node1" presStyleIdx="5" presStyleCnt="7">
        <dgm:presLayoutVars>
          <dgm:bulletEnabled val="1"/>
        </dgm:presLayoutVars>
      </dgm:prSet>
      <dgm:spPr>
        <a:prstGeom prst="chevron">
          <a:avLst/>
        </a:prstGeom>
      </dgm:spPr>
      <dgm:t>
        <a:bodyPr/>
        <a:lstStyle/>
        <a:p>
          <a:endParaRPr lang="en-US"/>
        </a:p>
      </dgm:t>
    </dgm:pt>
    <dgm:pt modelId="{192DFC0D-F84F-45C6-B615-031D8AA54197}" type="pres">
      <dgm:prSet presAssocID="{3656B313-6C4E-4589-ABEA-54A1D6E53C0B}" presName="parSpace" presStyleCnt="0"/>
      <dgm:spPr/>
    </dgm:pt>
    <dgm:pt modelId="{8CCCAC81-BD3E-4F91-A27A-D8132B15BA8A}" type="pres">
      <dgm:prSet presAssocID="{9BFD9583-97F8-4B0C-B29E-CCED6E9FCFD9}" presName="parTxOnly" presStyleLbl="node1" presStyleIdx="6" presStyleCnt="7">
        <dgm:presLayoutVars>
          <dgm:bulletEnabled val="1"/>
        </dgm:presLayoutVars>
      </dgm:prSet>
      <dgm:spPr>
        <a:prstGeom prst="chevron">
          <a:avLst/>
        </a:prstGeom>
      </dgm:spPr>
      <dgm:t>
        <a:bodyPr/>
        <a:lstStyle/>
        <a:p>
          <a:endParaRPr lang="en-US"/>
        </a:p>
      </dgm:t>
    </dgm:pt>
  </dgm:ptLst>
  <dgm:cxnLst>
    <dgm:cxn modelId="{9BFBAEC5-9644-44D7-A261-CD938B191A66}" srcId="{58299A95-7640-412B-BAEB-194377295522}" destId="{CD6D14D0-BE06-4C94-95DE-257F7109CDE0}" srcOrd="5" destOrd="0" parTransId="{17E62C34-D292-4E0C-A88D-D0A5D2427E2A}" sibTransId="{3656B313-6C4E-4589-ABEA-54A1D6E53C0B}"/>
    <dgm:cxn modelId="{B547B621-4945-48A9-8A68-B75540E6FEB8}" type="presOf" srcId="{58299A95-7640-412B-BAEB-194377295522}" destId="{C1EBD51A-5E1B-4226-92C9-6013A74BC476}" srcOrd="0" destOrd="0" presId="urn:microsoft.com/office/officeart/2005/8/layout/hChevron3"/>
    <dgm:cxn modelId="{B9BCD80B-D0E8-49FF-8B15-2D27A721940C}" srcId="{58299A95-7640-412B-BAEB-194377295522}" destId="{2CAEAABC-F0BB-47E2-AFF2-54D77E661FDF}" srcOrd="3" destOrd="0" parTransId="{FEEE9FD7-0E13-49D3-A6D7-73FD637B31FA}" sibTransId="{C9D7150F-EF7C-43D5-9BBD-D7B74A1273B6}"/>
    <dgm:cxn modelId="{4B41341B-C31C-4082-8E92-F1BF817930BD}" srcId="{58299A95-7640-412B-BAEB-194377295522}" destId="{1DC4CC09-8155-487F-BF01-CBFA0C8E07CC}" srcOrd="1" destOrd="0" parTransId="{41AED399-46AA-487A-8FDD-FF3B422BBCBB}" sibTransId="{842A60AE-BBA6-47AA-8A1E-B32973C3F66A}"/>
    <dgm:cxn modelId="{B7F9ECB9-4A19-4F85-B015-66F1CD23D674}" type="presOf" srcId="{2CAEAABC-F0BB-47E2-AFF2-54D77E661FDF}" destId="{34C96359-AB66-4C8D-A2B2-B47C1E7CE3BA}" srcOrd="0" destOrd="0" presId="urn:microsoft.com/office/officeart/2005/8/layout/hChevron3"/>
    <dgm:cxn modelId="{E0FFFE8C-3FDA-4B29-B18F-EF04256957A4}" srcId="{58299A95-7640-412B-BAEB-194377295522}" destId="{9BFD9583-97F8-4B0C-B29E-CCED6E9FCFD9}" srcOrd="6" destOrd="0" parTransId="{B3FAC61A-B8A6-4FF3-AFBD-B6E6FB5AE68E}" sibTransId="{6EF4F7E6-DE92-4C25-BE5A-A5288E3B5243}"/>
    <dgm:cxn modelId="{7A3A37BC-BCA1-43EF-869B-B58711A54F1A}" type="presOf" srcId="{9BFD9583-97F8-4B0C-B29E-CCED6E9FCFD9}" destId="{8CCCAC81-BD3E-4F91-A27A-D8132B15BA8A}" srcOrd="0" destOrd="0" presId="urn:microsoft.com/office/officeart/2005/8/layout/hChevron3"/>
    <dgm:cxn modelId="{5892F726-512E-4C1B-BFD7-8E0033701544}" type="presOf" srcId="{6797EE37-4970-4C6A-8194-00C0223A5A7F}" destId="{B523E5D7-A5AD-4926-97FF-85C913438E7F}" srcOrd="0" destOrd="0" presId="urn:microsoft.com/office/officeart/2005/8/layout/hChevron3"/>
    <dgm:cxn modelId="{603F0E8C-83A5-4557-A6C7-227D654244E1}" type="presOf" srcId="{0A0121AB-8C64-4369-8E37-637CBF71E39A}" destId="{6BBB75D7-ED47-4C29-9640-AFCE93509FD3}" srcOrd="0" destOrd="0" presId="urn:microsoft.com/office/officeart/2005/8/layout/hChevron3"/>
    <dgm:cxn modelId="{445946B6-C3B2-44A5-90EE-AE93C3E62F8E}" srcId="{58299A95-7640-412B-BAEB-194377295522}" destId="{D40F02CE-0A3E-4872-B3FA-199888468603}" srcOrd="2" destOrd="0" parTransId="{1443379C-D881-4682-91D0-F85C10FDB628}" sibTransId="{43BE3A5C-1832-4009-A1D7-ED2EDFAEACC8}"/>
    <dgm:cxn modelId="{B5A7D649-EC29-423A-BC42-4AEC6AF02014}" srcId="{58299A95-7640-412B-BAEB-194377295522}" destId="{0A0121AB-8C64-4369-8E37-637CBF71E39A}" srcOrd="4" destOrd="0" parTransId="{38DEA2DA-40B3-4060-BDC6-063D3432126C}" sibTransId="{EC1D6508-C106-4F8E-A527-9CA0092C44DB}"/>
    <dgm:cxn modelId="{0034305D-A53F-4107-BD8F-4DD77371CD0B}" type="presOf" srcId="{D40F02CE-0A3E-4872-B3FA-199888468603}" destId="{A7DA544A-126A-4625-94BB-77F13648AA00}" srcOrd="0" destOrd="0" presId="urn:microsoft.com/office/officeart/2005/8/layout/hChevron3"/>
    <dgm:cxn modelId="{8161531D-A63C-413C-880A-DF71DE520E10}" srcId="{58299A95-7640-412B-BAEB-194377295522}" destId="{6797EE37-4970-4C6A-8194-00C0223A5A7F}" srcOrd="0" destOrd="0" parTransId="{B4763D5F-44AE-4B83-91CD-55F02773B4D1}" sibTransId="{D6AC961F-44BD-44CB-8044-5075B215D082}"/>
    <dgm:cxn modelId="{6BA528B8-597F-4B4C-B310-BC53C75917FE}" type="presOf" srcId="{1DC4CC09-8155-487F-BF01-CBFA0C8E07CC}" destId="{87611917-F2EA-474E-8514-12E4039666F6}" srcOrd="0" destOrd="0" presId="urn:microsoft.com/office/officeart/2005/8/layout/hChevron3"/>
    <dgm:cxn modelId="{A1654EDB-688D-469C-95BC-E9ECF1B0ECF7}" type="presOf" srcId="{CD6D14D0-BE06-4C94-95DE-257F7109CDE0}" destId="{CA1FEEC7-FAA9-4813-B24B-AE399AC0632A}" srcOrd="0" destOrd="0" presId="urn:microsoft.com/office/officeart/2005/8/layout/hChevron3"/>
    <dgm:cxn modelId="{6252DC7D-1B55-4910-9AC5-2CE875777E1D}" type="presParOf" srcId="{C1EBD51A-5E1B-4226-92C9-6013A74BC476}" destId="{B523E5D7-A5AD-4926-97FF-85C913438E7F}" srcOrd="0" destOrd="0" presId="urn:microsoft.com/office/officeart/2005/8/layout/hChevron3"/>
    <dgm:cxn modelId="{7BBCECA4-C36C-49D8-9DA8-FC7AE7FFDF5C}" type="presParOf" srcId="{C1EBD51A-5E1B-4226-92C9-6013A74BC476}" destId="{FA5A3421-B171-4381-8A72-EE5A53A34786}" srcOrd="1" destOrd="0" presId="urn:microsoft.com/office/officeart/2005/8/layout/hChevron3"/>
    <dgm:cxn modelId="{7D2BA5C4-6313-4097-8769-D59A7BA5A5FF}" type="presParOf" srcId="{C1EBD51A-5E1B-4226-92C9-6013A74BC476}" destId="{87611917-F2EA-474E-8514-12E4039666F6}" srcOrd="2" destOrd="0" presId="urn:microsoft.com/office/officeart/2005/8/layout/hChevron3"/>
    <dgm:cxn modelId="{4E3A53DE-0024-4F95-839E-6119D1AAC32B}" type="presParOf" srcId="{C1EBD51A-5E1B-4226-92C9-6013A74BC476}" destId="{C08EB2DF-AEEC-4A7A-AB8E-48CBB11010E5}" srcOrd="3" destOrd="0" presId="urn:microsoft.com/office/officeart/2005/8/layout/hChevron3"/>
    <dgm:cxn modelId="{E5341858-E7F4-4245-AE2A-BD6FBE20937A}" type="presParOf" srcId="{C1EBD51A-5E1B-4226-92C9-6013A74BC476}" destId="{A7DA544A-126A-4625-94BB-77F13648AA00}" srcOrd="4" destOrd="0" presId="urn:microsoft.com/office/officeart/2005/8/layout/hChevron3"/>
    <dgm:cxn modelId="{C35E0B8B-18AF-4D6C-896E-1FC167BB29B3}" type="presParOf" srcId="{C1EBD51A-5E1B-4226-92C9-6013A74BC476}" destId="{106FDBA5-2EE3-4B4A-AC82-07E423DA42C6}" srcOrd="5" destOrd="0" presId="urn:microsoft.com/office/officeart/2005/8/layout/hChevron3"/>
    <dgm:cxn modelId="{1FB15AC1-DC9C-483D-A3A4-541DB3A7F47D}" type="presParOf" srcId="{C1EBD51A-5E1B-4226-92C9-6013A74BC476}" destId="{34C96359-AB66-4C8D-A2B2-B47C1E7CE3BA}" srcOrd="6" destOrd="0" presId="urn:microsoft.com/office/officeart/2005/8/layout/hChevron3"/>
    <dgm:cxn modelId="{424FDB8F-3EDA-4C3A-B3F1-DA3851A1E7E1}" type="presParOf" srcId="{C1EBD51A-5E1B-4226-92C9-6013A74BC476}" destId="{0415725F-9061-4C8F-B84C-36B703EE9363}" srcOrd="7" destOrd="0" presId="urn:microsoft.com/office/officeart/2005/8/layout/hChevron3"/>
    <dgm:cxn modelId="{6278EFBE-208A-4C0A-81E1-B75A4DE0CAD3}" type="presParOf" srcId="{C1EBD51A-5E1B-4226-92C9-6013A74BC476}" destId="{6BBB75D7-ED47-4C29-9640-AFCE93509FD3}" srcOrd="8" destOrd="0" presId="urn:microsoft.com/office/officeart/2005/8/layout/hChevron3"/>
    <dgm:cxn modelId="{B2DEEA9C-2BAB-4BDA-8FB9-374F0654BE80}" type="presParOf" srcId="{C1EBD51A-5E1B-4226-92C9-6013A74BC476}" destId="{93567DAD-8F58-4779-AEDC-9DB39D8CB44C}" srcOrd="9" destOrd="0" presId="urn:microsoft.com/office/officeart/2005/8/layout/hChevron3"/>
    <dgm:cxn modelId="{D1903190-A684-438B-9B82-1A40DC1C6A70}" type="presParOf" srcId="{C1EBD51A-5E1B-4226-92C9-6013A74BC476}" destId="{CA1FEEC7-FAA9-4813-B24B-AE399AC0632A}" srcOrd="10" destOrd="0" presId="urn:microsoft.com/office/officeart/2005/8/layout/hChevron3"/>
    <dgm:cxn modelId="{661D1C59-0767-490C-AC97-89B615C2FABC}" type="presParOf" srcId="{C1EBD51A-5E1B-4226-92C9-6013A74BC476}" destId="{192DFC0D-F84F-45C6-B615-031D8AA54197}" srcOrd="11" destOrd="0" presId="urn:microsoft.com/office/officeart/2005/8/layout/hChevron3"/>
    <dgm:cxn modelId="{5FC521D1-30E8-470E-8CB4-325E12DC6503}" type="presParOf" srcId="{C1EBD51A-5E1B-4226-92C9-6013A74BC476}" destId="{8CCCAC81-BD3E-4F91-A27A-D8132B15BA8A}" srcOrd="12" destOrd="0" presId="urn:microsoft.com/office/officeart/2005/8/layout/hChevron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299A95-7640-412B-BAEB-194377295522}" type="doc">
      <dgm:prSet loTypeId="urn:microsoft.com/office/officeart/2005/8/layout/hChevron3" loCatId="process" qsTypeId="urn:microsoft.com/office/officeart/2005/8/quickstyle/simple1" qsCatId="simple" csTypeId="urn:microsoft.com/office/officeart/2005/8/colors/accent4_5" csCatId="accent4" phldr="1"/>
      <dgm:spPr/>
    </dgm:pt>
    <dgm:pt modelId="{6797EE37-4970-4C6A-8194-00C0223A5A7F}">
      <dgm:prSet phldrT="[Text]" custT="1"/>
      <dgm:spPr>
        <a:xfrm>
          <a:off x="722" y="80109"/>
          <a:ext cx="849616" cy="339846"/>
        </a:xfrm>
        <a:solidFill>
          <a:srgbClr val="410054">
            <a:alpha val="90000"/>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r>
            <a:rPr lang="en-US" sz="1000" dirty="0" smtClean="0">
              <a:solidFill>
                <a:srgbClr val="FFFFFF"/>
              </a:solidFill>
              <a:latin typeface="Arial"/>
              <a:ea typeface="+mn-ea"/>
              <a:cs typeface="+mn-cs"/>
            </a:rPr>
            <a:t>Prepare</a:t>
          </a:r>
          <a:endParaRPr lang="en-US" sz="1000" dirty="0">
            <a:solidFill>
              <a:srgbClr val="FFFFFF"/>
            </a:solidFill>
            <a:latin typeface="Arial"/>
            <a:ea typeface="+mn-ea"/>
            <a:cs typeface="+mn-cs"/>
          </a:endParaRPr>
        </a:p>
      </dgm:t>
    </dgm:pt>
    <dgm:pt modelId="{B4763D5F-44AE-4B83-91CD-55F02773B4D1}" type="parTrans" cxnId="{8161531D-A63C-413C-880A-DF71DE520E10}">
      <dgm:prSet/>
      <dgm:spPr/>
      <dgm:t>
        <a:bodyPr/>
        <a:lstStyle/>
        <a:p>
          <a:endParaRPr lang="en-US" sz="1000"/>
        </a:p>
      </dgm:t>
    </dgm:pt>
    <dgm:pt modelId="{D6AC961F-44BD-44CB-8044-5075B215D082}" type="sibTrans" cxnId="{8161531D-A63C-413C-880A-DF71DE520E10}">
      <dgm:prSet/>
      <dgm:spPr/>
      <dgm:t>
        <a:bodyPr/>
        <a:lstStyle/>
        <a:p>
          <a:endParaRPr lang="en-US" sz="1000"/>
        </a:p>
      </dgm:t>
    </dgm:pt>
    <dgm:pt modelId="{1DC4CC09-8155-487F-BF01-CBFA0C8E07CC}">
      <dgm:prSet phldrT="[Text]" custT="1"/>
      <dgm:spPr>
        <a:xfrm>
          <a:off x="680415" y="80109"/>
          <a:ext cx="849616" cy="339846"/>
        </a:xfrm>
        <a:solidFill>
          <a:srgbClr val="410054">
            <a:alpha val="90000"/>
            <a:hueOff val="0"/>
            <a:satOff val="0"/>
            <a:lumOff val="0"/>
            <a:alphaOff val="-6667"/>
          </a:srgbClr>
        </a:solidFill>
        <a:ln w="25400" cap="flat" cmpd="sng" algn="ctr">
          <a:solidFill>
            <a:srgbClr val="FFFFFF">
              <a:hueOff val="0"/>
              <a:satOff val="0"/>
              <a:lumOff val="0"/>
              <a:alphaOff val="0"/>
            </a:srgbClr>
          </a:solidFill>
          <a:prstDash val="solid"/>
        </a:ln>
        <a:effectLst/>
      </dgm:spPr>
      <dgm:t>
        <a:bodyPr/>
        <a:lstStyle/>
        <a:p>
          <a:r>
            <a:rPr lang="en-US" sz="1000" dirty="0" smtClean="0">
              <a:solidFill>
                <a:srgbClr val="FFFFFF"/>
              </a:solidFill>
              <a:latin typeface="Arial"/>
              <a:ea typeface="+mn-ea"/>
              <a:cs typeface="+mn-cs"/>
            </a:rPr>
            <a:t>Fit-Gap</a:t>
          </a:r>
          <a:endParaRPr lang="en-US" sz="1000" dirty="0">
            <a:solidFill>
              <a:srgbClr val="FFFFFF"/>
            </a:solidFill>
            <a:latin typeface="Arial"/>
            <a:ea typeface="+mn-ea"/>
            <a:cs typeface="+mn-cs"/>
          </a:endParaRPr>
        </a:p>
      </dgm:t>
    </dgm:pt>
    <dgm:pt modelId="{41AED399-46AA-487A-8FDD-FF3B422BBCBB}" type="parTrans" cxnId="{4B41341B-C31C-4082-8E92-F1BF817930BD}">
      <dgm:prSet/>
      <dgm:spPr/>
      <dgm:t>
        <a:bodyPr/>
        <a:lstStyle/>
        <a:p>
          <a:endParaRPr lang="en-US" sz="1000"/>
        </a:p>
      </dgm:t>
    </dgm:pt>
    <dgm:pt modelId="{842A60AE-BBA6-47AA-8A1E-B32973C3F66A}" type="sibTrans" cxnId="{4B41341B-C31C-4082-8E92-F1BF817930BD}">
      <dgm:prSet/>
      <dgm:spPr/>
      <dgm:t>
        <a:bodyPr/>
        <a:lstStyle/>
        <a:p>
          <a:endParaRPr lang="en-US" sz="1000"/>
        </a:p>
      </dgm:t>
    </dgm:pt>
    <dgm:pt modelId="{2CAEAABC-F0BB-47E2-AFF2-54D77E661FDF}">
      <dgm:prSet phldrT="[Text]" custT="1"/>
      <dgm:spPr>
        <a:xfrm>
          <a:off x="2039802" y="80109"/>
          <a:ext cx="849616" cy="339846"/>
        </a:xfrm>
        <a:solidFill>
          <a:srgbClr val="410054">
            <a:alpha val="90000"/>
            <a:hueOff val="0"/>
            <a:satOff val="0"/>
            <a:lumOff val="0"/>
            <a:alphaOff val="-20000"/>
          </a:srgbClr>
        </a:solidFill>
        <a:ln w="25400" cap="flat" cmpd="sng" algn="ctr">
          <a:solidFill>
            <a:srgbClr val="FFFFFF">
              <a:hueOff val="0"/>
              <a:satOff val="0"/>
              <a:lumOff val="0"/>
              <a:alphaOff val="0"/>
            </a:srgbClr>
          </a:solidFill>
          <a:prstDash val="solid"/>
        </a:ln>
        <a:effectLst/>
      </dgm:spPr>
      <dgm:t>
        <a:bodyPr/>
        <a:lstStyle/>
        <a:p>
          <a:r>
            <a:rPr lang="en-US" sz="1000" dirty="0" smtClean="0">
              <a:solidFill>
                <a:srgbClr val="FFFFFF"/>
              </a:solidFill>
              <a:latin typeface="Arial"/>
              <a:ea typeface="+mn-ea"/>
              <a:cs typeface="+mn-cs"/>
            </a:rPr>
            <a:t>Test</a:t>
          </a:r>
          <a:endParaRPr lang="en-US" sz="1000" dirty="0">
            <a:solidFill>
              <a:srgbClr val="FFFFFF"/>
            </a:solidFill>
            <a:latin typeface="Arial"/>
            <a:ea typeface="+mn-ea"/>
            <a:cs typeface="+mn-cs"/>
          </a:endParaRPr>
        </a:p>
      </dgm:t>
    </dgm:pt>
    <dgm:pt modelId="{FEEE9FD7-0E13-49D3-A6D7-73FD637B31FA}" type="parTrans" cxnId="{B9BCD80B-D0E8-49FF-8B15-2D27A721940C}">
      <dgm:prSet/>
      <dgm:spPr/>
      <dgm:t>
        <a:bodyPr/>
        <a:lstStyle/>
        <a:p>
          <a:endParaRPr lang="en-US" sz="1000"/>
        </a:p>
      </dgm:t>
    </dgm:pt>
    <dgm:pt modelId="{C9D7150F-EF7C-43D5-9BBD-D7B74A1273B6}" type="sibTrans" cxnId="{B9BCD80B-D0E8-49FF-8B15-2D27A721940C}">
      <dgm:prSet/>
      <dgm:spPr/>
      <dgm:t>
        <a:bodyPr/>
        <a:lstStyle/>
        <a:p>
          <a:endParaRPr lang="en-US" sz="1000"/>
        </a:p>
      </dgm:t>
    </dgm:pt>
    <dgm:pt modelId="{D40F02CE-0A3E-4872-B3FA-199888468603}">
      <dgm:prSet phldrT="[Text]" custT="1"/>
      <dgm:spPr>
        <a:xfrm>
          <a:off x="1360109" y="80109"/>
          <a:ext cx="849616" cy="339846"/>
        </a:xfrm>
        <a:solidFill>
          <a:srgbClr val="410054">
            <a:alpha val="90000"/>
            <a:hueOff val="0"/>
            <a:satOff val="0"/>
            <a:lumOff val="0"/>
            <a:alphaOff val="-13333"/>
          </a:srgbClr>
        </a:solidFill>
        <a:ln w="25400" cap="flat" cmpd="sng" algn="ctr">
          <a:solidFill>
            <a:srgbClr val="FFFFFF">
              <a:hueOff val="0"/>
              <a:satOff val="0"/>
              <a:lumOff val="0"/>
              <a:alphaOff val="0"/>
            </a:srgbClr>
          </a:solidFill>
          <a:prstDash val="solid"/>
        </a:ln>
        <a:effectLst/>
      </dgm:spPr>
      <dgm:t>
        <a:bodyPr/>
        <a:lstStyle/>
        <a:p>
          <a:r>
            <a:rPr lang="en-US" sz="1000" dirty="0" smtClean="0">
              <a:solidFill>
                <a:srgbClr val="FFFFFF"/>
              </a:solidFill>
              <a:latin typeface="Arial"/>
              <a:ea typeface="+mn-ea"/>
              <a:cs typeface="+mn-cs"/>
            </a:rPr>
            <a:t>Realize</a:t>
          </a:r>
          <a:endParaRPr lang="en-US" sz="1000" dirty="0">
            <a:solidFill>
              <a:srgbClr val="FFFFFF"/>
            </a:solidFill>
            <a:latin typeface="Arial"/>
            <a:ea typeface="+mn-ea"/>
            <a:cs typeface="+mn-cs"/>
          </a:endParaRPr>
        </a:p>
      </dgm:t>
    </dgm:pt>
    <dgm:pt modelId="{1443379C-D881-4682-91D0-F85C10FDB628}" type="parTrans" cxnId="{445946B6-C3B2-44A5-90EE-AE93C3E62F8E}">
      <dgm:prSet/>
      <dgm:spPr/>
      <dgm:t>
        <a:bodyPr/>
        <a:lstStyle/>
        <a:p>
          <a:endParaRPr lang="en-US" sz="1000"/>
        </a:p>
      </dgm:t>
    </dgm:pt>
    <dgm:pt modelId="{43BE3A5C-1832-4009-A1D7-ED2EDFAEACC8}" type="sibTrans" cxnId="{445946B6-C3B2-44A5-90EE-AE93C3E62F8E}">
      <dgm:prSet/>
      <dgm:spPr/>
      <dgm:t>
        <a:bodyPr/>
        <a:lstStyle/>
        <a:p>
          <a:endParaRPr lang="en-US" sz="1000"/>
        </a:p>
      </dgm:t>
    </dgm:pt>
    <dgm:pt modelId="{0A0121AB-8C64-4369-8E37-637CBF71E39A}">
      <dgm:prSet phldrT="[Text]" custT="1"/>
      <dgm:spPr>
        <a:xfrm>
          <a:off x="2719496" y="80109"/>
          <a:ext cx="849616" cy="339846"/>
        </a:xfrm>
        <a:solidFill>
          <a:srgbClr val="410054">
            <a:alpha val="90000"/>
            <a:hueOff val="0"/>
            <a:satOff val="0"/>
            <a:lumOff val="0"/>
            <a:alphaOff val="-26667"/>
          </a:srgbClr>
        </a:solidFill>
        <a:ln w="25400" cap="flat" cmpd="sng" algn="ctr">
          <a:solidFill>
            <a:srgbClr val="FFFFFF">
              <a:hueOff val="0"/>
              <a:satOff val="0"/>
              <a:lumOff val="0"/>
              <a:alphaOff val="0"/>
            </a:srgbClr>
          </a:solidFill>
          <a:prstDash val="solid"/>
        </a:ln>
        <a:effectLst/>
      </dgm:spPr>
      <dgm:t>
        <a:bodyPr/>
        <a:lstStyle/>
        <a:p>
          <a:r>
            <a:rPr lang="en-US" sz="1000" dirty="0" smtClean="0">
              <a:solidFill>
                <a:srgbClr val="FFFFFF"/>
              </a:solidFill>
              <a:latin typeface="Arial"/>
              <a:ea typeface="+mn-ea"/>
              <a:cs typeface="+mn-cs"/>
            </a:rPr>
            <a:t>Transition</a:t>
          </a:r>
          <a:endParaRPr lang="en-US" sz="1000" dirty="0">
            <a:solidFill>
              <a:srgbClr val="FFFFFF"/>
            </a:solidFill>
            <a:latin typeface="Arial"/>
            <a:ea typeface="+mn-ea"/>
            <a:cs typeface="+mn-cs"/>
          </a:endParaRPr>
        </a:p>
      </dgm:t>
    </dgm:pt>
    <dgm:pt modelId="{38DEA2DA-40B3-4060-BDC6-063D3432126C}" type="parTrans" cxnId="{B5A7D649-EC29-423A-BC42-4AEC6AF02014}">
      <dgm:prSet/>
      <dgm:spPr/>
      <dgm:t>
        <a:bodyPr/>
        <a:lstStyle/>
        <a:p>
          <a:endParaRPr lang="en-US" sz="1000"/>
        </a:p>
      </dgm:t>
    </dgm:pt>
    <dgm:pt modelId="{EC1D6508-C106-4F8E-A527-9CA0092C44DB}" type="sibTrans" cxnId="{B5A7D649-EC29-423A-BC42-4AEC6AF02014}">
      <dgm:prSet/>
      <dgm:spPr/>
      <dgm:t>
        <a:bodyPr/>
        <a:lstStyle/>
        <a:p>
          <a:endParaRPr lang="en-US" sz="1000"/>
        </a:p>
      </dgm:t>
    </dgm:pt>
    <dgm:pt modelId="{CD6D14D0-BE06-4C94-95DE-257F7109CDE0}">
      <dgm:prSet phldrT="[Text]" custT="1"/>
      <dgm:spPr>
        <a:xfrm>
          <a:off x="3399189" y="80109"/>
          <a:ext cx="849616" cy="339846"/>
        </a:xfrm>
        <a:solidFill>
          <a:srgbClr val="410054">
            <a:alpha val="90000"/>
            <a:hueOff val="0"/>
            <a:satOff val="0"/>
            <a:lumOff val="0"/>
            <a:alphaOff val="-33333"/>
          </a:srgbClr>
        </a:solidFill>
        <a:ln w="25400" cap="flat" cmpd="sng" algn="ctr">
          <a:solidFill>
            <a:srgbClr val="FFFFFF">
              <a:hueOff val="0"/>
              <a:satOff val="0"/>
              <a:lumOff val="0"/>
              <a:alphaOff val="0"/>
            </a:srgbClr>
          </a:solidFill>
          <a:prstDash val="solid"/>
        </a:ln>
        <a:effectLst/>
      </dgm:spPr>
      <dgm:t>
        <a:bodyPr/>
        <a:lstStyle/>
        <a:p>
          <a:r>
            <a:rPr lang="en-US" sz="1000" dirty="0" smtClean="0">
              <a:solidFill>
                <a:srgbClr val="FFFFFF"/>
              </a:solidFill>
              <a:latin typeface="Arial"/>
              <a:ea typeface="+mn-ea"/>
              <a:cs typeface="+mn-cs"/>
            </a:rPr>
            <a:t>Go-Live</a:t>
          </a:r>
          <a:endParaRPr lang="en-US" sz="1000" dirty="0">
            <a:solidFill>
              <a:srgbClr val="FFFFFF"/>
            </a:solidFill>
            <a:latin typeface="Arial"/>
            <a:ea typeface="+mn-ea"/>
            <a:cs typeface="+mn-cs"/>
          </a:endParaRPr>
        </a:p>
      </dgm:t>
    </dgm:pt>
    <dgm:pt modelId="{17E62C34-D292-4E0C-A88D-D0A5D2427E2A}" type="parTrans" cxnId="{9BFBAEC5-9644-44D7-A261-CD938B191A66}">
      <dgm:prSet/>
      <dgm:spPr/>
      <dgm:t>
        <a:bodyPr/>
        <a:lstStyle/>
        <a:p>
          <a:endParaRPr lang="en-US" sz="1000"/>
        </a:p>
      </dgm:t>
    </dgm:pt>
    <dgm:pt modelId="{3656B313-6C4E-4589-ABEA-54A1D6E53C0B}" type="sibTrans" cxnId="{9BFBAEC5-9644-44D7-A261-CD938B191A66}">
      <dgm:prSet/>
      <dgm:spPr/>
      <dgm:t>
        <a:bodyPr/>
        <a:lstStyle/>
        <a:p>
          <a:endParaRPr lang="en-US" sz="1000"/>
        </a:p>
      </dgm:t>
    </dgm:pt>
    <dgm:pt modelId="{9BFD9583-97F8-4B0C-B29E-CCED6E9FCFD9}">
      <dgm:prSet phldrT="[Text]" custT="1"/>
      <dgm:spPr>
        <a:xfrm>
          <a:off x="4078883" y="80109"/>
          <a:ext cx="849616" cy="339846"/>
        </a:xfrm>
        <a:solidFill>
          <a:srgbClr val="410054">
            <a:alpha val="90000"/>
            <a:hueOff val="0"/>
            <a:satOff val="0"/>
            <a:lumOff val="0"/>
            <a:alphaOff val="-40000"/>
          </a:srgbClr>
        </a:solidFill>
        <a:ln w="25400" cap="flat" cmpd="sng" algn="ctr">
          <a:solidFill>
            <a:srgbClr val="FFFFFF">
              <a:hueOff val="0"/>
              <a:satOff val="0"/>
              <a:lumOff val="0"/>
              <a:alphaOff val="0"/>
            </a:srgbClr>
          </a:solidFill>
          <a:prstDash val="solid"/>
        </a:ln>
        <a:effectLst/>
      </dgm:spPr>
      <dgm:t>
        <a:bodyPr/>
        <a:lstStyle/>
        <a:p>
          <a:r>
            <a:rPr lang="en-US" sz="1000" dirty="0" smtClean="0">
              <a:solidFill>
                <a:srgbClr val="FFFFFF"/>
              </a:solidFill>
              <a:latin typeface="Arial"/>
              <a:ea typeface="+mn-ea"/>
              <a:cs typeface="+mn-cs"/>
            </a:rPr>
            <a:t>Support</a:t>
          </a:r>
          <a:endParaRPr lang="en-US" sz="1000" dirty="0">
            <a:solidFill>
              <a:srgbClr val="FFFFFF"/>
            </a:solidFill>
            <a:latin typeface="Arial"/>
            <a:ea typeface="+mn-ea"/>
            <a:cs typeface="+mn-cs"/>
          </a:endParaRPr>
        </a:p>
      </dgm:t>
    </dgm:pt>
    <dgm:pt modelId="{B3FAC61A-B8A6-4FF3-AFBD-B6E6FB5AE68E}" type="parTrans" cxnId="{E0FFFE8C-3FDA-4B29-B18F-EF04256957A4}">
      <dgm:prSet/>
      <dgm:spPr/>
      <dgm:t>
        <a:bodyPr/>
        <a:lstStyle/>
        <a:p>
          <a:endParaRPr lang="en-US" sz="1000"/>
        </a:p>
      </dgm:t>
    </dgm:pt>
    <dgm:pt modelId="{6EF4F7E6-DE92-4C25-BE5A-A5288E3B5243}" type="sibTrans" cxnId="{E0FFFE8C-3FDA-4B29-B18F-EF04256957A4}">
      <dgm:prSet/>
      <dgm:spPr/>
      <dgm:t>
        <a:bodyPr/>
        <a:lstStyle/>
        <a:p>
          <a:endParaRPr lang="en-US" sz="1000"/>
        </a:p>
      </dgm:t>
    </dgm:pt>
    <dgm:pt modelId="{C1EBD51A-5E1B-4226-92C9-6013A74BC476}" type="pres">
      <dgm:prSet presAssocID="{58299A95-7640-412B-BAEB-194377295522}" presName="Name0" presStyleCnt="0">
        <dgm:presLayoutVars>
          <dgm:dir/>
          <dgm:resizeHandles val="exact"/>
        </dgm:presLayoutVars>
      </dgm:prSet>
      <dgm:spPr/>
    </dgm:pt>
    <dgm:pt modelId="{B523E5D7-A5AD-4926-97FF-85C913438E7F}" type="pres">
      <dgm:prSet presAssocID="{6797EE37-4970-4C6A-8194-00C0223A5A7F}" presName="parTxOnly" presStyleLbl="node1" presStyleIdx="0" presStyleCnt="7">
        <dgm:presLayoutVars>
          <dgm:bulletEnabled val="1"/>
        </dgm:presLayoutVars>
      </dgm:prSet>
      <dgm:spPr>
        <a:prstGeom prst="homePlate">
          <a:avLst/>
        </a:prstGeom>
      </dgm:spPr>
      <dgm:t>
        <a:bodyPr/>
        <a:lstStyle/>
        <a:p>
          <a:endParaRPr lang="en-US"/>
        </a:p>
      </dgm:t>
    </dgm:pt>
    <dgm:pt modelId="{FA5A3421-B171-4381-8A72-EE5A53A34786}" type="pres">
      <dgm:prSet presAssocID="{D6AC961F-44BD-44CB-8044-5075B215D082}" presName="parSpace" presStyleCnt="0"/>
      <dgm:spPr/>
    </dgm:pt>
    <dgm:pt modelId="{87611917-F2EA-474E-8514-12E4039666F6}" type="pres">
      <dgm:prSet presAssocID="{1DC4CC09-8155-487F-BF01-CBFA0C8E07CC}" presName="parTxOnly" presStyleLbl="node1" presStyleIdx="1" presStyleCnt="7">
        <dgm:presLayoutVars>
          <dgm:bulletEnabled val="1"/>
        </dgm:presLayoutVars>
      </dgm:prSet>
      <dgm:spPr>
        <a:prstGeom prst="chevron">
          <a:avLst/>
        </a:prstGeom>
      </dgm:spPr>
      <dgm:t>
        <a:bodyPr/>
        <a:lstStyle/>
        <a:p>
          <a:endParaRPr lang="en-US"/>
        </a:p>
      </dgm:t>
    </dgm:pt>
    <dgm:pt modelId="{C08EB2DF-AEEC-4A7A-AB8E-48CBB11010E5}" type="pres">
      <dgm:prSet presAssocID="{842A60AE-BBA6-47AA-8A1E-B32973C3F66A}" presName="parSpace" presStyleCnt="0"/>
      <dgm:spPr/>
    </dgm:pt>
    <dgm:pt modelId="{A7DA544A-126A-4625-94BB-77F13648AA00}" type="pres">
      <dgm:prSet presAssocID="{D40F02CE-0A3E-4872-B3FA-199888468603}" presName="parTxOnly" presStyleLbl="node1" presStyleIdx="2" presStyleCnt="7">
        <dgm:presLayoutVars>
          <dgm:bulletEnabled val="1"/>
        </dgm:presLayoutVars>
      </dgm:prSet>
      <dgm:spPr>
        <a:prstGeom prst="chevron">
          <a:avLst/>
        </a:prstGeom>
      </dgm:spPr>
      <dgm:t>
        <a:bodyPr/>
        <a:lstStyle/>
        <a:p>
          <a:endParaRPr lang="en-US"/>
        </a:p>
      </dgm:t>
    </dgm:pt>
    <dgm:pt modelId="{106FDBA5-2EE3-4B4A-AC82-07E423DA42C6}" type="pres">
      <dgm:prSet presAssocID="{43BE3A5C-1832-4009-A1D7-ED2EDFAEACC8}" presName="parSpace" presStyleCnt="0"/>
      <dgm:spPr/>
    </dgm:pt>
    <dgm:pt modelId="{34C96359-AB66-4C8D-A2B2-B47C1E7CE3BA}" type="pres">
      <dgm:prSet presAssocID="{2CAEAABC-F0BB-47E2-AFF2-54D77E661FDF}" presName="parTxOnly" presStyleLbl="node1" presStyleIdx="3" presStyleCnt="7">
        <dgm:presLayoutVars>
          <dgm:bulletEnabled val="1"/>
        </dgm:presLayoutVars>
      </dgm:prSet>
      <dgm:spPr>
        <a:prstGeom prst="chevron">
          <a:avLst/>
        </a:prstGeom>
      </dgm:spPr>
      <dgm:t>
        <a:bodyPr/>
        <a:lstStyle/>
        <a:p>
          <a:endParaRPr lang="en-US"/>
        </a:p>
      </dgm:t>
    </dgm:pt>
    <dgm:pt modelId="{0415725F-9061-4C8F-B84C-36B703EE9363}" type="pres">
      <dgm:prSet presAssocID="{C9D7150F-EF7C-43D5-9BBD-D7B74A1273B6}" presName="parSpace" presStyleCnt="0"/>
      <dgm:spPr/>
    </dgm:pt>
    <dgm:pt modelId="{6BBB75D7-ED47-4C29-9640-AFCE93509FD3}" type="pres">
      <dgm:prSet presAssocID="{0A0121AB-8C64-4369-8E37-637CBF71E39A}" presName="parTxOnly" presStyleLbl="node1" presStyleIdx="4" presStyleCnt="7">
        <dgm:presLayoutVars>
          <dgm:bulletEnabled val="1"/>
        </dgm:presLayoutVars>
      </dgm:prSet>
      <dgm:spPr>
        <a:prstGeom prst="chevron">
          <a:avLst/>
        </a:prstGeom>
      </dgm:spPr>
      <dgm:t>
        <a:bodyPr/>
        <a:lstStyle/>
        <a:p>
          <a:endParaRPr lang="en-US"/>
        </a:p>
      </dgm:t>
    </dgm:pt>
    <dgm:pt modelId="{93567DAD-8F58-4779-AEDC-9DB39D8CB44C}" type="pres">
      <dgm:prSet presAssocID="{EC1D6508-C106-4F8E-A527-9CA0092C44DB}" presName="parSpace" presStyleCnt="0"/>
      <dgm:spPr/>
    </dgm:pt>
    <dgm:pt modelId="{CA1FEEC7-FAA9-4813-B24B-AE399AC0632A}" type="pres">
      <dgm:prSet presAssocID="{CD6D14D0-BE06-4C94-95DE-257F7109CDE0}" presName="parTxOnly" presStyleLbl="node1" presStyleIdx="5" presStyleCnt="7">
        <dgm:presLayoutVars>
          <dgm:bulletEnabled val="1"/>
        </dgm:presLayoutVars>
      </dgm:prSet>
      <dgm:spPr>
        <a:prstGeom prst="chevron">
          <a:avLst/>
        </a:prstGeom>
      </dgm:spPr>
      <dgm:t>
        <a:bodyPr/>
        <a:lstStyle/>
        <a:p>
          <a:endParaRPr lang="en-US"/>
        </a:p>
      </dgm:t>
    </dgm:pt>
    <dgm:pt modelId="{192DFC0D-F84F-45C6-B615-031D8AA54197}" type="pres">
      <dgm:prSet presAssocID="{3656B313-6C4E-4589-ABEA-54A1D6E53C0B}" presName="parSpace" presStyleCnt="0"/>
      <dgm:spPr/>
    </dgm:pt>
    <dgm:pt modelId="{8CCCAC81-BD3E-4F91-A27A-D8132B15BA8A}" type="pres">
      <dgm:prSet presAssocID="{9BFD9583-97F8-4B0C-B29E-CCED6E9FCFD9}" presName="parTxOnly" presStyleLbl="node1" presStyleIdx="6" presStyleCnt="7">
        <dgm:presLayoutVars>
          <dgm:bulletEnabled val="1"/>
        </dgm:presLayoutVars>
      </dgm:prSet>
      <dgm:spPr>
        <a:prstGeom prst="chevron">
          <a:avLst/>
        </a:prstGeom>
      </dgm:spPr>
      <dgm:t>
        <a:bodyPr/>
        <a:lstStyle/>
        <a:p>
          <a:endParaRPr lang="en-US"/>
        </a:p>
      </dgm:t>
    </dgm:pt>
  </dgm:ptLst>
  <dgm:cxnLst>
    <dgm:cxn modelId="{9BFBAEC5-9644-44D7-A261-CD938B191A66}" srcId="{58299A95-7640-412B-BAEB-194377295522}" destId="{CD6D14D0-BE06-4C94-95DE-257F7109CDE0}" srcOrd="5" destOrd="0" parTransId="{17E62C34-D292-4E0C-A88D-D0A5D2427E2A}" sibTransId="{3656B313-6C4E-4589-ABEA-54A1D6E53C0B}"/>
    <dgm:cxn modelId="{0D7D75E6-4E44-4F4B-AF49-10B6BF02BBA2}" type="presOf" srcId="{6797EE37-4970-4C6A-8194-00C0223A5A7F}" destId="{B523E5D7-A5AD-4926-97FF-85C913438E7F}" srcOrd="0" destOrd="0" presId="urn:microsoft.com/office/officeart/2005/8/layout/hChevron3"/>
    <dgm:cxn modelId="{B9BCD80B-D0E8-49FF-8B15-2D27A721940C}" srcId="{58299A95-7640-412B-BAEB-194377295522}" destId="{2CAEAABC-F0BB-47E2-AFF2-54D77E661FDF}" srcOrd="3" destOrd="0" parTransId="{FEEE9FD7-0E13-49D3-A6D7-73FD637B31FA}" sibTransId="{C9D7150F-EF7C-43D5-9BBD-D7B74A1273B6}"/>
    <dgm:cxn modelId="{4B41341B-C31C-4082-8E92-F1BF817930BD}" srcId="{58299A95-7640-412B-BAEB-194377295522}" destId="{1DC4CC09-8155-487F-BF01-CBFA0C8E07CC}" srcOrd="1" destOrd="0" parTransId="{41AED399-46AA-487A-8FDD-FF3B422BBCBB}" sibTransId="{842A60AE-BBA6-47AA-8A1E-B32973C3F66A}"/>
    <dgm:cxn modelId="{EDBF68C3-2CA3-4CCE-95B1-69EAC4216649}" type="presOf" srcId="{9BFD9583-97F8-4B0C-B29E-CCED6E9FCFD9}" destId="{8CCCAC81-BD3E-4F91-A27A-D8132B15BA8A}" srcOrd="0" destOrd="0" presId="urn:microsoft.com/office/officeart/2005/8/layout/hChevron3"/>
    <dgm:cxn modelId="{4C01C876-D791-46E1-9EF5-11A885AAE381}" type="presOf" srcId="{CD6D14D0-BE06-4C94-95DE-257F7109CDE0}" destId="{CA1FEEC7-FAA9-4813-B24B-AE399AC0632A}" srcOrd="0" destOrd="0" presId="urn:microsoft.com/office/officeart/2005/8/layout/hChevron3"/>
    <dgm:cxn modelId="{384CF5DE-6FDC-4B17-A9E1-852EDC1907B1}" type="presOf" srcId="{2CAEAABC-F0BB-47E2-AFF2-54D77E661FDF}" destId="{34C96359-AB66-4C8D-A2B2-B47C1E7CE3BA}" srcOrd="0" destOrd="0" presId="urn:microsoft.com/office/officeart/2005/8/layout/hChevron3"/>
    <dgm:cxn modelId="{882EC877-ED04-4524-9919-83667A7829C2}" type="presOf" srcId="{D40F02CE-0A3E-4872-B3FA-199888468603}" destId="{A7DA544A-126A-4625-94BB-77F13648AA00}" srcOrd="0" destOrd="0" presId="urn:microsoft.com/office/officeart/2005/8/layout/hChevron3"/>
    <dgm:cxn modelId="{E0FFFE8C-3FDA-4B29-B18F-EF04256957A4}" srcId="{58299A95-7640-412B-BAEB-194377295522}" destId="{9BFD9583-97F8-4B0C-B29E-CCED6E9FCFD9}" srcOrd="6" destOrd="0" parTransId="{B3FAC61A-B8A6-4FF3-AFBD-B6E6FB5AE68E}" sibTransId="{6EF4F7E6-DE92-4C25-BE5A-A5288E3B5243}"/>
    <dgm:cxn modelId="{D08D517F-5B5B-4DA8-82AF-5654232AFDF3}" type="presOf" srcId="{58299A95-7640-412B-BAEB-194377295522}" destId="{C1EBD51A-5E1B-4226-92C9-6013A74BC476}" srcOrd="0" destOrd="0" presId="urn:microsoft.com/office/officeart/2005/8/layout/hChevron3"/>
    <dgm:cxn modelId="{445946B6-C3B2-44A5-90EE-AE93C3E62F8E}" srcId="{58299A95-7640-412B-BAEB-194377295522}" destId="{D40F02CE-0A3E-4872-B3FA-199888468603}" srcOrd="2" destOrd="0" parTransId="{1443379C-D881-4682-91D0-F85C10FDB628}" sibTransId="{43BE3A5C-1832-4009-A1D7-ED2EDFAEACC8}"/>
    <dgm:cxn modelId="{B5A7D649-EC29-423A-BC42-4AEC6AF02014}" srcId="{58299A95-7640-412B-BAEB-194377295522}" destId="{0A0121AB-8C64-4369-8E37-637CBF71E39A}" srcOrd="4" destOrd="0" parTransId="{38DEA2DA-40B3-4060-BDC6-063D3432126C}" sibTransId="{EC1D6508-C106-4F8E-A527-9CA0092C44DB}"/>
    <dgm:cxn modelId="{8161531D-A63C-413C-880A-DF71DE520E10}" srcId="{58299A95-7640-412B-BAEB-194377295522}" destId="{6797EE37-4970-4C6A-8194-00C0223A5A7F}" srcOrd="0" destOrd="0" parTransId="{B4763D5F-44AE-4B83-91CD-55F02773B4D1}" sibTransId="{D6AC961F-44BD-44CB-8044-5075B215D082}"/>
    <dgm:cxn modelId="{0E45F137-004D-44A4-A625-2042CD5DE6EB}" type="presOf" srcId="{1DC4CC09-8155-487F-BF01-CBFA0C8E07CC}" destId="{87611917-F2EA-474E-8514-12E4039666F6}" srcOrd="0" destOrd="0" presId="urn:microsoft.com/office/officeart/2005/8/layout/hChevron3"/>
    <dgm:cxn modelId="{0C4E5781-D6F8-4910-80D3-B525A18B67BA}" type="presOf" srcId="{0A0121AB-8C64-4369-8E37-637CBF71E39A}" destId="{6BBB75D7-ED47-4C29-9640-AFCE93509FD3}" srcOrd="0" destOrd="0" presId="urn:microsoft.com/office/officeart/2005/8/layout/hChevron3"/>
    <dgm:cxn modelId="{1B23AE84-0E9E-40AE-A7D9-D53E5253C36B}" type="presParOf" srcId="{C1EBD51A-5E1B-4226-92C9-6013A74BC476}" destId="{B523E5D7-A5AD-4926-97FF-85C913438E7F}" srcOrd="0" destOrd="0" presId="urn:microsoft.com/office/officeart/2005/8/layout/hChevron3"/>
    <dgm:cxn modelId="{7BB0A3AB-EC1E-4D60-A27F-FF81268AC810}" type="presParOf" srcId="{C1EBD51A-5E1B-4226-92C9-6013A74BC476}" destId="{FA5A3421-B171-4381-8A72-EE5A53A34786}" srcOrd="1" destOrd="0" presId="urn:microsoft.com/office/officeart/2005/8/layout/hChevron3"/>
    <dgm:cxn modelId="{3537BE30-AA29-453B-B57E-C6B9C0760819}" type="presParOf" srcId="{C1EBD51A-5E1B-4226-92C9-6013A74BC476}" destId="{87611917-F2EA-474E-8514-12E4039666F6}" srcOrd="2" destOrd="0" presId="urn:microsoft.com/office/officeart/2005/8/layout/hChevron3"/>
    <dgm:cxn modelId="{8D4C67AB-E6AA-4050-8D1D-93D892EAD842}" type="presParOf" srcId="{C1EBD51A-5E1B-4226-92C9-6013A74BC476}" destId="{C08EB2DF-AEEC-4A7A-AB8E-48CBB11010E5}" srcOrd="3" destOrd="0" presId="urn:microsoft.com/office/officeart/2005/8/layout/hChevron3"/>
    <dgm:cxn modelId="{EE511EA2-DC21-40F3-B24F-F203DFCCC73D}" type="presParOf" srcId="{C1EBD51A-5E1B-4226-92C9-6013A74BC476}" destId="{A7DA544A-126A-4625-94BB-77F13648AA00}" srcOrd="4" destOrd="0" presId="urn:microsoft.com/office/officeart/2005/8/layout/hChevron3"/>
    <dgm:cxn modelId="{64C88D50-B008-4FBB-997A-C876ACFC94B4}" type="presParOf" srcId="{C1EBD51A-5E1B-4226-92C9-6013A74BC476}" destId="{106FDBA5-2EE3-4B4A-AC82-07E423DA42C6}" srcOrd="5" destOrd="0" presId="urn:microsoft.com/office/officeart/2005/8/layout/hChevron3"/>
    <dgm:cxn modelId="{95604158-D6CD-4D62-8663-04F767D68F72}" type="presParOf" srcId="{C1EBD51A-5E1B-4226-92C9-6013A74BC476}" destId="{34C96359-AB66-4C8D-A2B2-B47C1E7CE3BA}" srcOrd="6" destOrd="0" presId="urn:microsoft.com/office/officeart/2005/8/layout/hChevron3"/>
    <dgm:cxn modelId="{A478E057-FC00-47A1-A07B-5E5F1F7AC17A}" type="presParOf" srcId="{C1EBD51A-5E1B-4226-92C9-6013A74BC476}" destId="{0415725F-9061-4C8F-B84C-36B703EE9363}" srcOrd="7" destOrd="0" presId="urn:microsoft.com/office/officeart/2005/8/layout/hChevron3"/>
    <dgm:cxn modelId="{360E5046-7D1B-42D3-B553-44F466871E69}" type="presParOf" srcId="{C1EBD51A-5E1B-4226-92C9-6013A74BC476}" destId="{6BBB75D7-ED47-4C29-9640-AFCE93509FD3}" srcOrd="8" destOrd="0" presId="urn:microsoft.com/office/officeart/2005/8/layout/hChevron3"/>
    <dgm:cxn modelId="{DE19B1BD-DF04-4357-B995-6B40898F4FBD}" type="presParOf" srcId="{C1EBD51A-5E1B-4226-92C9-6013A74BC476}" destId="{93567DAD-8F58-4779-AEDC-9DB39D8CB44C}" srcOrd="9" destOrd="0" presId="urn:microsoft.com/office/officeart/2005/8/layout/hChevron3"/>
    <dgm:cxn modelId="{A35F9E30-242D-46F9-88AC-6D14748CF4DD}" type="presParOf" srcId="{C1EBD51A-5E1B-4226-92C9-6013A74BC476}" destId="{CA1FEEC7-FAA9-4813-B24B-AE399AC0632A}" srcOrd="10" destOrd="0" presId="urn:microsoft.com/office/officeart/2005/8/layout/hChevron3"/>
    <dgm:cxn modelId="{44A3F866-F8C9-43E4-8C78-4395C983F45D}" type="presParOf" srcId="{C1EBD51A-5E1B-4226-92C9-6013A74BC476}" destId="{192DFC0D-F84F-45C6-B615-031D8AA54197}" srcOrd="11" destOrd="0" presId="urn:microsoft.com/office/officeart/2005/8/layout/hChevron3"/>
    <dgm:cxn modelId="{BE59B13C-E5EB-45DE-A2AB-73C801988192}" type="presParOf" srcId="{C1EBD51A-5E1B-4226-92C9-6013A74BC476}" destId="{8CCCAC81-BD3E-4F91-A27A-D8132B15BA8A}" srcOrd="12" destOrd="0" presId="urn:microsoft.com/office/officeart/2005/8/layout/hChevron3"/>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Process7#1">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presOf axis="self"/>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presOf axis="self"/>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889938"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Times New Roman" pitchFamily="-65" charset="0"/>
                <a:ea typeface="ＭＳ Ｐゴシック" pitchFamily="-65" charset="-128"/>
                <a:cs typeface="+mn-cs"/>
              </a:defRPr>
            </a:lvl1pPr>
          </a:lstStyle>
          <a:p>
            <a:pPr>
              <a:defRPr/>
            </a:pPr>
            <a:endParaRPr lang="nl-BE"/>
          </a:p>
        </p:txBody>
      </p:sp>
      <p:sp>
        <p:nvSpPr>
          <p:cNvPr id="13315" name="Rectangle 3"/>
          <p:cNvSpPr>
            <a:spLocks noGrp="1" noChangeArrowheads="1"/>
          </p:cNvSpPr>
          <p:nvPr>
            <p:ph type="dt" sz="quarter" idx="1"/>
          </p:nvPr>
        </p:nvSpPr>
        <p:spPr bwMode="auto">
          <a:xfrm>
            <a:off x="3779150" y="0"/>
            <a:ext cx="2889938"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Times New Roman" pitchFamily="-65" charset="0"/>
                <a:ea typeface="ＭＳ Ｐゴシック" pitchFamily="-65" charset="-128"/>
                <a:cs typeface="+mn-cs"/>
              </a:defRPr>
            </a:lvl1pPr>
          </a:lstStyle>
          <a:p>
            <a:pPr>
              <a:defRPr/>
            </a:pPr>
            <a:endParaRPr lang="nl-BE"/>
          </a:p>
        </p:txBody>
      </p:sp>
      <p:sp>
        <p:nvSpPr>
          <p:cNvPr id="13316" name="Rectangle 4"/>
          <p:cNvSpPr>
            <a:spLocks noGrp="1" noChangeArrowheads="1"/>
          </p:cNvSpPr>
          <p:nvPr>
            <p:ph type="ftr" sz="quarter" idx="2"/>
          </p:nvPr>
        </p:nvSpPr>
        <p:spPr bwMode="auto">
          <a:xfrm>
            <a:off x="0" y="9430306"/>
            <a:ext cx="2889938"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Times New Roman" pitchFamily="-65" charset="0"/>
                <a:ea typeface="ＭＳ Ｐゴシック" pitchFamily="-65" charset="-128"/>
                <a:cs typeface="+mn-cs"/>
              </a:defRPr>
            </a:lvl1pPr>
          </a:lstStyle>
          <a:p>
            <a:pPr>
              <a:defRPr/>
            </a:pPr>
            <a:endParaRPr lang="nl-BE"/>
          </a:p>
        </p:txBody>
      </p:sp>
      <p:sp>
        <p:nvSpPr>
          <p:cNvPr id="13317" name="Rectangle 5"/>
          <p:cNvSpPr>
            <a:spLocks noGrp="1" noChangeArrowheads="1"/>
          </p:cNvSpPr>
          <p:nvPr>
            <p:ph type="sldNum" sz="quarter" idx="3"/>
          </p:nvPr>
        </p:nvSpPr>
        <p:spPr bwMode="auto">
          <a:xfrm>
            <a:off x="3779150" y="9430306"/>
            <a:ext cx="2889938"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vl1pPr>
          </a:lstStyle>
          <a:p>
            <a:pPr>
              <a:defRPr/>
            </a:pPr>
            <a:fld id="{61900CED-1E6B-43CF-8D6E-A775150BE19F}" type="slidenum">
              <a:rPr lang="en-US"/>
              <a:pPr>
                <a:defRPr/>
              </a:pPr>
              <a:t>‹#›</a:t>
            </a:fld>
            <a:endParaRPr lang="en-US"/>
          </a:p>
        </p:txBody>
      </p:sp>
    </p:spTree>
    <p:extLst>
      <p:ext uri="{BB962C8B-B14F-4D97-AF65-F5344CB8AC3E}">
        <p14:creationId xmlns:p14="http://schemas.microsoft.com/office/powerpoint/2010/main" val="20404664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hdr" sz="quarter"/>
          </p:nvPr>
        </p:nvSpPr>
        <p:spPr bwMode="auto">
          <a:xfrm>
            <a:off x="0" y="0"/>
            <a:ext cx="2889938"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65" charset="0"/>
                <a:ea typeface="ＭＳ Ｐゴシック" pitchFamily="-65" charset="-128"/>
                <a:cs typeface="+mn-cs"/>
              </a:defRPr>
            </a:lvl1pPr>
          </a:lstStyle>
          <a:p>
            <a:pPr>
              <a:defRPr/>
            </a:pPr>
            <a:endParaRPr lang="nl-BE"/>
          </a:p>
        </p:txBody>
      </p:sp>
      <p:sp>
        <p:nvSpPr>
          <p:cNvPr id="95235" name="Rectangle 3"/>
          <p:cNvSpPr>
            <a:spLocks noGrp="1" noChangeArrowheads="1"/>
          </p:cNvSpPr>
          <p:nvPr>
            <p:ph type="dt" idx="1"/>
          </p:nvPr>
        </p:nvSpPr>
        <p:spPr bwMode="auto">
          <a:xfrm>
            <a:off x="3779150" y="0"/>
            <a:ext cx="2889938"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65" charset="0"/>
                <a:ea typeface="ＭＳ Ｐゴシック" pitchFamily="-65" charset="-128"/>
                <a:cs typeface="+mn-cs"/>
              </a:defRPr>
            </a:lvl1pPr>
          </a:lstStyle>
          <a:p>
            <a:pPr>
              <a:defRPr/>
            </a:pPr>
            <a:endParaRPr lang="nl-BE"/>
          </a:p>
        </p:txBody>
      </p:sp>
      <p:sp>
        <p:nvSpPr>
          <p:cNvPr id="69636" name="Rectangle 4"/>
          <p:cNvSpPr>
            <a:spLocks noGrp="1" noRot="1" noChangeAspect="1" noChangeArrowheads="1" noTextEdit="1"/>
          </p:cNvSpPr>
          <p:nvPr>
            <p:ph type="sldImg" idx="2"/>
          </p:nvPr>
        </p:nvSpPr>
        <p:spPr bwMode="auto">
          <a:xfrm>
            <a:off x="854075" y="744538"/>
            <a:ext cx="4960938" cy="3722687"/>
          </a:xfrm>
          <a:prstGeom prst="rect">
            <a:avLst/>
          </a:prstGeom>
          <a:noFill/>
          <a:ln w="9525">
            <a:solidFill>
              <a:srgbClr val="000000"/>
            </a:solidFill>
            <a:miter lim="800000"/>
            <a:headEnd/>
            <a:tailEnd/>
          </a:ln>
        </p:spPr>
      </p:sp>
      <p:sp>
        <p:nvSpPr>
          <p:cNvPr id="95237" name="Rectangle 5"/>
          <p:cNvSpPr>
            <a:spLocks noGrp="1" noChangeArrowheads="1"/>
          </p:cNvSpPr>
          <p:nvPr>
            <p:ph type="body" sz="quarter" idx="3"/>
          </p:nvPr>
        </p:nvSpPr>
        <p:spPr bwMode="auto">
          <a:xfrm>
            <a:off x="889212" y="4715153"/>
            <a:ext cx="4890665" cy="4466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5238" name="Rectangle 6"/>
          <p:cNvSpPr>
            <a:spLocks noGrp="1" noChangeArrowheads="1"/>
          </p:cNvSpPr>
          <p:nvPr>
            <p:ph type="ftr" sz="quarter" idx="4"/>
          </p:nvPr>
        </p:nvSpPr>
        <p:spPr bwMode="auto">
          <a:xfrm>
            <a:off x="0" y="9430306"/>
            <a:ext cx="2889938"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65" charset="0"/>
                <a:ea typeface="ＭＳ Ｐゴシック" pitchFamily="-65" charset="-128"/>
                <a:cs typeface="+mn-cs"/>
              </a:defRPr>
            </a:lvl1pPr>
          </a:lstStyle>
          <a:p>
            <a:pPr>
              <a:defRPr/>
            </a:pPr>
            <a:endParaRPr lang="nl-BE"/>
          </a:p>
        </p:txBody>
      </p:sp>
      <p:sp>
        <p:nvSpPr>
          <p:cNvPr id="95239" name="Rectangle 7"/>
          <p:cNvSpPr>
            <a:spLocks noGrp="1" noChangeArrowheads="1"/>
          </p:cNvSpPr>
          <p:nvPr>
            <p:ph type="sldNum" sz="quarter" idx="5"/>
          </p:nvPr>
        </p:nvSpPr>
        <p:spPr bwMode="auto">
          <a:xfrm>
            <a:off x="3779150" y="9430306"/>
            <a:ext cx="2889938"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43492A3E-0DDA-483D-AB7A-1AF6E11531B0}" type="slidenum">
              <a:rPr lang="en-US"/>
              <a:pPr>
                <a:defRPr/>
              </a:pPr>
              <a:t>‹#›</a:t>
            </a:fld>
            <a:endParaRPr lang="en-US"/>
          </a:p>
        </p:txBody>
      </p:sp>
    </p:spTree>
    <p:extLst>
      <p:ext uri="{BB962C8B-B14F-4D97-AF65-F5344CB8AC3E}">
        <p14:creationId xmlns:p14="http://schemas.microsoft.com/office/powerpoint/2010/main" val="2191349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0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Times New Roman" pitchFamily="-105" charset="0"/>
        <a:ea typeface="ＭＳ Ｐゴシック" pitchFamily="-105" charset="-128"/>
        <a:cs typeface="ＭＳ Ｐゴシック"/>
      </a:defRPr>
    </a:lvl2pPr>
    <a:lvl3pPr marL="914400" algn="l" rtl="0" eaLnBrk="0" fontAlgn="base" hangingPunct="0">
      <a:spcBef>
        <a:spcPct val="30000"/>
      </a:spcBef>
      <a:spcAft>
        <a:spcPct val="0"/>
      </a:spcAft>
      <a:defRPr sz="1200" kern="1200">
        <a:solidFill>
          <a:schemeClr val="tx1"/>
        </a:solidFill>
        <a:latin typeface="Times New Roman" pitchFamily="-105" charset="0"/>
        <a:ea typeface="ＭＳ Ｐゴシック" pitchFamily="-105" charset="-128"/>
        <a:cs typeface="ＭＳ Ｐゴシック"/>
      </a:defRPr>
    </a:lvl3pPr>
    <a:lvl4pPr marL="1371600" algn="l" rtl="0" eaLnBrk="0" fontAlgn="base" hangingPunct="0">
      <a:spcBef>
        <a:spcPct val="30000"/>
      </a:spcBef>
      <a:spcAft>
        <a:spcPct val="0"/>
      </a:spcAft>
      <a:defRPr sz="1200" kern="1200">
        <a:solidFill>
          <a:schemeClr val="tx1"/>
        </a:solidFill>
        <a:latin typeface="Times New Roman" pitchFamily="-105" charset="0"/>
        <a:ea typeface="ＭＳ Ｐゴシック" pitchFamily="-105" charset="-128"/>
        <a:cs typeface="ＭＳ Ｐゴシック"/>
      </a:defRPr>
    </a:lvl4pPr>
    <a:lvl5pPr marL="1828800" algn="l" rtl="0" eaLnBrk="0" fontAlgn="base" hangingPunct="0">
      <a:spcBef>
        <a:spcPct val="30000"/>
      </a:spcBef>
      <a:spcAft>
        <a:spcPct val="0"/>
      </a:spcAft>
      <a:defRPr sz="1200" kern="1200">
        <a:solidFill>
          <a:schemeClr val="tx1"/>
        </a:solidFill>
        <a:latin typeface="Times New Roman" pitchFamily="-105" charset="0"/>
        <a:ea typeface="ＭＳ Ｐゴシック" pitchFamily="-105" charset="-128"/>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endParaRPr lang="nl-BE" dirty="0" smtClean="0">
              <a:solidFill>
                <a:srgbClr val="C00000"/>
              </a:solidFill>
              <a:latin typeface="Times New Roman" charset="0"/>
              <a:ea typeface="ＭＳ Ｐゴシック" charset="-128"/>
            </a:endParaRPr>
          </a:p>
        </p:txBody>
      </p:sp>
      <p:sp>
        <p:nvSpPr>
          <p:cNvPr id="70660" name="Slide Number Placeholder 3"/>
          <p:cNvSpPr>
            <a:spLocks noGrp="1"/>
          </p:cNvSpPr>
          <p:nvPr>
            <p:ph type="sldNum" sz="quarter" idx="5"/>
          </p:nvPr>
        </p:nvSpPr>
        <p:spPr>
          <a:noFill/>
        </p:spPr>
        <p:txBody>
          <a:bodyPr/>
          <a:lstStyle/>
          <a:p>
            <a:fld id="{8686656C-573C-4484-B92B-9C3BA102BB79}" type="slidenum">
              <a:rPr lang="en-US"/>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a:ln/>
        </p:spPr>
      </p:sp>
      <p:sp>
        <p:nvSpPr>
          <p:cNvPr id="77827" name="Notes Placeholder 2"/>
          <p:cNvSpPr>
            <a:spLocks noGrp="1"/>
          </p:cNvSpPr>
          <p:nvPr>
            <p:ph type="body" idx="1"/>
          </p:nvPr>
        </p:nvSpPr>
        <p:spPr>
          <a:noFill/>
          <a:ln/>
        </p:spPr>
        <p:txBody>
          <a:bodyPr/>
          <a:lstStyle/>
          <a:p>
            <a:r>
              <a:rPr lang="en-US" dirty="0" smtClean="0">
                <a:latin typeface="Times New Roman" charset="0"/>
                <a:ea typeface="ＭＳ Ｐゴシック" charset="-128"/>
              </a:rPr>
              <a:t>Roles in euHReka are composed by authorizations on a Application level, euHReka has been build as a very modular solution allowing to define roles as flexibly as the customer wants.</a:t>
            </a:r>
          </a:p>
          <a:p>
            <a:endParaRPr lang="en-US" dirty="0" smtClean="0">
              <a:latin typeface="Times New Roman" charset="0"/>
              <a:ea typeface="ＭＳ Ｐゴシック" charset="-128"/>
            </a:endParaRPr>
          </a:p>
          <a:p>
            <a:r>
              <a:rPr lang="en-US" dirty="0" smtClean="0">
                <a:latin typeface="Times New Roman" charset="0"/>
                <a:ea typeface="ＭＳ Ｐゴシック" charset="-128"/>
              </a:rPr>
              <a:t>Of course euHReka comes with a set of “best-practice” roles defined, but any can be added altered</a:t>
            </a:r>
          </a:p>
          <a:p>
            <a:endParaRPr lang="en-US" dirty="0" smtClean="0">
              <a:latin typeface="Times New Roman" charset="0"/>
              <a:ea typeface="ＭＳ Ｐゴシック" charset="-128"/>
            </a:endParaRPr>
          </a:p>
          <a:p>
            <a:r>
              <a:rPr lang="en-US" dirty="0" smtClean="0">
                <a:latin typeface="Times New Roman" charset="0"/>
                <a:ea typeface="ＭＳ Ｐゴシック" charset="-128"/>
              </a:rPr>
              <a:t>Functionality</a:t>
            </a:r>
            <a:r>
              <a:rPr lang="en-US" baseline="0" dirty="0" smtClean="0">
                <a:latin typeface="Times New Roman" charset="0"/>
                <a:ea typeface="ＭＳ Ｐゴシック" charset="-128"/>
              </a:rPr>
              <a:t> which is part of the application that are linked to </a:t>
            </a:r>
            <a:r>
              <a:rPr lang="en-US" baseline="0" dirty="0" err="1" smtClean="0">
                <a:latin typeface="Times New Roman" charset="0"/>
                <a:ea typeface="ＭＳ Ｐゴシック" charset="-128"/>
              </a:rPr>
              <a:t>AppId</a:t>
            </a:r>
            <a:r>
              <a:rPr lang="en-US" baseline="0" dirty="0" smtClean="0">
                <a:latin typeface="Times New Roman" charset="0"/>
                <a:ea typeface="ＭＳ Ｐゴシック" charset="-128"/>
              </a:rPr>
              <a:t>.</a:t>
            </a:r>
          </a:p>
          <a:p>
            <a:r>
              <a:rPr lang="en-US" dirty="0" smtClean="0">
                <a:latin typeface="Times New Roman" charset="0"/>
                <a:ea typeface="ＭＳ Ｐゴシック" charset="-128"/>
              </a:rPr>
              <a:t>The exercise</a:t>
            </a:r>
            <a:r>
              <a:rPr lang="en-US" baseline="0" dirty="0" smtClean="0">
                <a:latin typeface="Times New Roman" charset="0"/>
                <a:ea typeface="ＭＳ Ｐゴシック" charset="-128"/>
              </a:rPr>
              <a:t> is to a</a:t>
            </a:r>
            <a:r>
              <a:rPr lang="en-US" dirty="0" smtClean="0">
                <a:latin typeface="Times New Roman" charset="0"/>
                <a:ea typeface="ＭＳ Ｐゴシック" charset="-128"/>
              </a:rPr>
              <a:t>ssign Roles to functions.</a:t>
            </a:r>
          </a:p>
          <a:p>
            <a:endParaRPr lang="en-US" dirty="0" smtClean="0">
              <a:latin typeface="Times New Roman" charset="0"/>
              <a:ea typeface="ＭＳ Ｐゴシック" charset="-128"/>
            </a:endParaRPr>
          </a:p>
          <a:p>
            <a:r>
              <a:rPr lang="en-US" dirty="0" smtClean="0">
                <a:latin typeface="Times New Roman" charset="0"/>
                <a:ea typeface="ＭＳ Ｐゴシック" charset="-128"/>
              </a:rPr>
              <a:t>Example for Succession planning:</a:t>
            </a:r>
          </a:p>
          <a:p>
            <a:endParaRPr lang="en-US" baseline="0" dirty="0" smtClean="0">
              <a:latin typeface="Times New Roman" charset="0"/>
              <a:ea typeface="ＭＳ Ｐゴシック" charset="-128"/>
            </a:endParaRPr>
          </a:p>
          <a:p>
            <a:endParaRPr lang="en-US" baseline="0" dirty="0" smtClean="0">
              <a:latin typeface="Times New Roman" charset="0"/>
              <a:ea typeface="ＭＳ Ｐゴシック" charset="-128"/>
            </a:endParaRPr>
          </a:p>
          <a:p>
            <a:endParaRPr lang="en-US" baseline="0" dirty="0" smtClean="0">
              <a:latin typeface="Times New Roman" charset="0"/>
              <a:ea typeface="ＭＳ Ｐゴシック" charset="-128"/>
            </a:endParaRPr>
          </a:p>
          <a:p>
            <a:endParaRPr lang="en-US" dirty="0" smtClean="0">
              <a:latin typeface="Times New Roman" charset="0"/>
              <a:ea typeface="ＭＳ Ｐゴシック" charset="-128"/>
            </a:endParaRPr>
          </a:p>
        </p:txBody>
      </p:sp>
      <p:sp>
        <p:nvSpPr>
          <p:cNvPr id="77828" name="Slide Number Placeholder 3"/>
          <p:cNvSpPr>
            <a:spLocks noGrp="1"/>
          </p:cNvSpPr>
          <p:nvPr>
            <p:ph type="sldNum" sz="quarter" idx="5"/>
          </p:nvPr>
        </p:nvSpPr>
        <p:spPr>
          <a:noFill/>
        </p:spPr>
        <p:txBody>
          <a:bodyPr/>
          <a:lstStyle/>
          <a:p>
            <a:fld id="{B1DB4931-3DA1-420B-938F-8C449799A79E}" type="slidenum">
              <a:rPr lang="en-US"/>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pPr eaLnBrk="1" hangingPunct="1"/>
            <a:endParaRPr lang="nl-BE" dirty="0" smtClean="0">
              <a:latin typeface="Arial" charset="0"/>
              <a:ea typeface="ＭＳ Ｐゴシック" charset="-128"/>
            </a:endParaRPr>
          </a:p>
          <a:p>
            <a:pPr eaLnBrk="1" hangingPunct="1"/>
            <a:endParaRPr lang="nl-BE" dirty="0" smtClean="0">
              <a:latin typeface="Arial" charset="0"/>
              <a:ea typeface="ＭＳ Ｐゴシック" charset="-128"/>
            </a:endParaRPr>
          </a:p>
          <a:p>
            <a:pPr eaLnBrk="1" hangingPunct="1"/>
            <a:r>
              <a:rPr lang="nl-BE" dirty="0" smtClean="0">
                <a:latin typeface="Arial" charset="0"/>
                <a:ea typeface="ＭＳ Ｐゴシック" charset="-128"/>
              </a:rPr>
              <a:t> - </a:t>
            </a:r>
            <a:r>
              <a:rPr lang="nl-BE" b="1" dirty="0" smtClean="0">
                <a:latin typeface="Arial" charset="0"/>
                <a:ea typeface="ＭＳ Ｐゴシック" charset="-128"/>
              </a:rPr>
              <a:t>BPO</a:t>
            </a:r>
            <a:r>
              <a:rPr lang="nl-BE" dirty="0" smtClean="0">
                <a:latin typeface="Arial" charset="0"/>
                <a:ea typeface="ＭＳ Ｐゴシック" charset="-128"/>
              </a:rPr>
              <a:t>: both technology &amp; process are outsourced; NorthgateArinso assumes responsibility over the result (quality &amp; timeliness of HR transactions) Originally, euHReka has been set up as a multi-tenant, multi-country BPO solution.</a:t>
            </a:r>
          </a:p>
          <a:p>
            <a:pPr eaLnBrk="1" hangingPunct="1"/>
            <a:r>
              <a:rPr lang="nl-BE" dirty="0" smtClean="0">
                <a:latin typeface="Arial" charset="0"/>
                <a:ea typeface="ＭＳ Ｐゴシック" charset="-128"/>
              </a:rPr>
              <a:t>Thansk to its preconfigured settings, it can now also be set up as an OnDemand solution, or as OnPremise templates.</a:t>
            </a:r>
            <a:endParaRPr lang="en-US" baseline="0" dirty="0" smtClean="0">
              <a:latin typeface="Arial" charset="0"/>
              <a:ea typeface="ＭＳ Ｐゴシック" charset="-128"/>
            </a:endParaRPr>
          </a:p>
          <a:p>
            <a:pPr eaLnBrk="1" hangingPunct="1">
              <a:buFontTx/>
              <a:buNone/>
            </a:pPr>
            <a:r>
              <a:rPr lang="en-US" baseline="0" dirty="0" smtClean="0">
                <a:latin typeface="Arial" charset="0"/>
                <a:ea typeface="ＭＳ Ｐゴシック" charset="-128"/>
              </a:rPr>
              <a:t>- BPO: SAP </a:t>
            </a:r>
            <a:r>
              <a:rPr lang="en-US" baseline="0" dirty="0" err="1" smtClean="0">
                <a:latin typeface="Arial" charset="0"/>
                <a:ea typeface="ＭＳ Ｐゴシック" charset="-128"/>
              </a:rPr>
              <a:t>HCM+Core</a:t>
            </a:r>
            <a:r>
              <a:rPr lang="en-US" baseline="0" dirty="0" smtClean="0">
                <a:latin typeface="Arial" charset="0"/>
                <a:ea typeface="ＭＳ Ｐゴシック" charset="-128"/>
              </a:rPr>
              <a:t> Dev(</a:t>
            </a:r>
            <a:r>
              <a:rPr lang="en-US" baseline="0" dirty="0" err="1" smtClean="0">
                <a:latin typeface="Arial" charset="0"/>
                <a:ea typeface="ＭＳ Ｐゴシック" charset="-128"/>
              </a:rPr>
              <a:t>Bulding</a:t>
            </a:r>
            <a:r>
              <a:rPr lang="en-US" baseline="0" dirty="0" smtClean="0">
                <a:latin typeface="Arial" charset="0"/>
                <a:ea typeface="ＭＳ Ｐゴシック" charset="-128"/>
              </a:rPr>
              <a:t> Blocks)+Backed euHReka Parameters + Customer Specific + </a:t>
            </a:r>
            <a:r>
              <a:rPr lang="en-US" baseline="0" dirty="0" err="1" smtClean="0">
                <a:latin typeface="Arial" charset="0"/>
                <a:ea typeface="ＭＳ Ｐゴシック" charset="-128"/>
              </a:rPr>
              <a:t>eWS</a:t>
            </a:r>
            <a:r>
              <a:rPr lang="en-US" baseline="0" dirty="0" smtClean="0">
                <a:latin typeface="Arial" charset="0"/>
                <a:ea typeface="ＭＳ Ｐゴシック" charset="-128"/>
              </a:rPr>
              <a:t> Dev +</a:t>
            </a:r>
            <a:r>
              <a:rPr lang="en-US" baseline="0" dirty="0" err="1" smtClean="0">
                <a:latin typeface="Arial" charset="0"/>
                <a:ea typeface="ＭＳ Ｐゴシック" charset="-128"/>
              </a:rPr>
              <a:t>eWSParameters</a:t>
            </a:r>
            <a:endParaRPr lang="en-US" baseline="0" dirty="0" smtClean="0">
              <a:latin typeface="Arial" charset="0"/>
              <a:ea typeface="ＭＳ Ｐゴシック" charset="-128"/>
            </a:endParaRPr>
          </a:p>
          <a:p>
            <a:pPr eaLnBrk="1" hangingPunct="1"/>
            <a:endParaRPr lang="nl-BE" dirty="0" smtClean="0">
              <a:latin typeface="Arial" charset="0"/>
              <a:ea typeface="ＭＳ Ｐゴシック" charset="-128"/>
            </a:endParaRPr>
          </a:p>
          <a:p>
            <a:pPr eaLnBrk="1" hangingPunct="1"/>
            <a:endParaRPr lang="nl-BE" dirty="0" smtClean="0">
              <a:latin typeface="Arial" charset="0"/>
              <a:ea typeface="ＭＳ Ｐゴシック" charset="-128"/>
            </a:endParaRPr>
          </a:p>
          <a:p>
            <a:pPr eaLnBrk="1" hangingPunct="1">
              <a:buFontTx/>
              <a:buChar char="-"/>
            </a:pPr>
            <a:r>
              <a:rPr lang="nl-BE" b="1" dirty="0" smtClean="0">
                <a:latin typeface="Arial" charset="0"/>
                <a:ea typeface="ＭＳ Ｐゴシック" charset="-128"/>
              </a:rPr>
              <a:t>OnPremise</a:t>
            </a:r>
            <a:r>
              <a:rPr lang="nl-BE" dirty="0" smtClean="0">
                <a:latin typeface="Arial" charset="0"/>
                <a:ea typeface="ＭＳ Ｐゴシック" charset="-128"/>
              </a:rPr>
              <a:t> (in-house solution): no outsourcing, both technology &amp; process remain in-house, but implementation can be accellerated by applying pre-filled templates</a:t>
            </a:r>
          </a:p>
          <a:p>
            <a:pPr eaLnBrk="1" hangingPunct="1">
              <a:buFontTx/>
              <a:buChar char="-"/>
            </a:pPr>
            <a:r>
              <a:rPr lang="en-US" baseline="0" dirty="0" smtClean="0">
                <a:latin typeface="Arial" charset="0"/>
                <a:ea typeface="ＭＳ Ｐゴシック" charset="-128"/>
              </a:rPr>
              <a:t>  </a:t>
            </a:r>
            <a:r>
              <a:rPr lang="en-US" baseline="0" dirty="0" err="1" smtClean="0">
                <a:latin typeface="Arial" charset="0"/>
                <a:ea typeface="ＭＳ Ｐゴシック" charset="-128"/>
              </a:rPr>
              <a:t>EoP</a:t>
            </a:r>
            <a:r>
              <a:rPr lang="en-US" baseline="0" dirty="0" smtClean="0">
                <a:latin typeface="Arial" charset="0"/>
                <a:ea typeface="ＭＳ Ｐゴシック" charset="-128"/>
              </a:rPr>
              <a:t>: SAP HCM + euHReka Global Template (just best practice on objects that are SAP standard) + Customer Specific + </a:t>
            </a:r>
            <a:r>
              <a:rPr lang="en-US" baseline="0" dirty="0" err="1" smtClean="0">
                <a:latin typeface="Arial" charset="0"/>
                <a:ea typeface="ＭＳ Ｐゴシック" charset="-128"/>
              </a:rPr>
              <a:t>eWS</a:t>
            </a:r>
            <a:r>
              <a:rPr lang="en-US" baseline="0" dirty="0" smtClean="0">
                <a:latin typeface="Arial" charset="0"/>
                <a:ea typeface="ＭＳ Ｐゴシック" charset="-128"/>
              </a:rPr>
              <a:t> Dev +</a:t>
            </a:r>
            <a:r>
              <a:rPr lang="en-US" baseline="0" dirty="0" err="1" smtClean="0">
                <a:latin typeface="Arial" charset="0"/>
                <a:ea typeface="ＭＳ Ｐゴシック" charset="-128"/>
              </a:rPr>
              <a:t>eWS</a:t>
            </a:r>
            <a:r>
              <a:rPr lang="en-US" baseline="0" dirty="0" smtClean="0">
                <a:latin typeface="Arial" charset="0"/>
                <a:ea typeface="ＭＳ Ｐゴシック" charset="-128"/>
              </a:rPr>
              <a:t> Parameters</a:t>
            </a:r>
          </a:p>
          <a:p>
            <a:pPr eaLnBrk="1" hangingPunct="1">
              <a:buFontTx/>
              <a:buChar char="-"/>
            </a:pPr>
            <a:r>
              <a:rPr lang="en-US" dirty="0" smtClean="0">
                <a:latin typeface="Arial" charset="0"/>
                <a:ea typeface="ＭＳ Ｐゴシック" charset="-128"/>
              </a:rPr>
              <a:t> euHReka</a:t>
            </a:r>
            <a:r>
              <a:rPr lang="en-US" baseline="0" dirty="0" smtClean="0">
                <a:latin typeface="Arial" charset="0"/>
                <a:ea typeface="ＭＳ Ｐゴシック" charset="-128"/>
              </a:rPr>
              <a:t> as a name cannot be used but instead HR Workspace by NGA. (it is too related with ARINSO)</a:t>
            </a:r>
          </a:p>
          <a:p>
            <a:pPr eaLnBrk="1" hangingPunct="1">
              <a:buFontTx/>
              <a:buChar char="-"/>
            </a:pPr>
            <a:r>
              <a:rPr lang="nl-BE" dirty="0" smtClean="0">
                <a:latin typeface="Arial" charset="0"/>
                <a:ea typeface="ＭＳ Ｐゴシック" charset="-128"/>
              </a:rPr>
              <a:t>EOP Gold?</a:t>
            </a:r>
          </a:p>
          <a:p>
            <a:pPr eaLnBrk="1" hangingPunct="1">
              <a:buFontTx/>
              <a:buChar char="-"/>
            </a:pPr>
            <a:endParaRPr lang="nl-BE" dirty="0" smtClean="0">
              <a:latin typeface="Arial" charset="0"/>
              <a:ea typeface="ＭＳ Ｐゴシック" charset="-128"/>
            </a:endParaRPr>
          </a:p>
          <a:p>
            <a:pPr eaLnBrk="1" hangingPunct="1">
              <a:buFontTx/>
              <a:buChar char="-"/>
            </a:pPr>
            <a:r>
              <a:rPr lang="nl-BE" b="1" dirty="0" smtClean="0">
                <a:latin typeface="Arial" charset="0"/>
                <a:ea typeface="ＭＳ Ｐゴシック" charset="-128"/>
              </a:rPr>
              <a:t> OnDemand</a:t>
            </a:r>
            <a:r>
              <a:rPr lang="nl-BE" dirty="0" smtClean="0">
                <a:latin typeface="Arial" charset="0"/>
                <a:ea typeface="ＭＳ Ｐゴシック" charset="-128"/>
              </a:rPr>
              <a:t>:Only technology is outsourced, process is owned by customer; NorthgateArinso assumes responsibility over the technology delivery (uptime, availability, etc.)</a:t>
            </a:r>
          </a:p>
          <a:p>
            <a:pPr marL="0" marR="0" indent="0" algn="l" defTabSz="914400" rtl="0" eaLnBrk="1" fontAlgn="base" latinLnBrk="0" hangingPunct="1">
              <a:lnSpc>
                <a:spcPct val="100000"/>
              </a:lnSpc>
              <a:spcBef>
                <a:spcPct val="30000"/>
              </a:spcBef>
              <a:spcAft>
                <a:spcPct val="0"/>
              </a:spcAft>
              <a:buClrTx/>
              <a:buSzTx/>
              <a:buFontTx/>
              <a:buChar char="-"/>
              <a:tabLst/>
              <a:defRPr/>
            </a:pPr>
            <a:r>
              <a:rPr lang="en-US" baseline="0" dirty="0" smtClean="0">
                <a:latin typeface="Arial" charset="0"/>
                <a:ea typeface="ＭＳ Ｐゴシック" charset="-128"/>
              </a:rPr>
              <a:t> </a:t>
            </a:r>
            <a:r>
              <a:rPr lang="en-US" baseline="0" dirty="0" err="1" smtClean="0">
                <a:latin typeface="Arial" charset="0"/>
                <a:ea typeface="ＭＳ Ｐゴシック" charset="-128"/>
              </a:rPr>
              <a:t>EoD</a:t>
            </a:r>
            <a:r>
              <a:rPr lang="en-US" baseline="0" dirty="0" smtClean="0">
                <a:latin typeface="Arial" charset="0"/>
                <a:ea typeface="ＭＳ Ｐゴシック" charset="-128"/>
              </a:rPr>
              <a:t>: We do not customized for customer only using templates.  We try to use the software out of the box as much as possible.</a:t>
            </a:r>
            <a:endParaRPr lang="en-US" dirty="0" smtClean="0">
              <a:latin typeface="Arial" charset="0"/>
              <a:ea typeface="ＭＳ Ｐゴシック" charset="-128"/>
            </a:endParaRPr>
          </a:p>
          <a:p>
            <a:pPr eaLnBrk="1" hangingPunct="1">
              <a:buFontTx/>
              <a:buChar char="-"/>
            </a:pPr>
            <a:endParaRPr lang="en-US" baseline="0" dirty="0" smtClean="0">
              <a:latin typeface="Arial" charset="0"/>
              <a:ea typeface="ＭＳ Ｐゴシック" charset="-128"/>
            </a:endParaRPr>
          </a:p>
          <a:p>
            <a:pPr eaLnBrk="1" hangingPunct="1">
              <a:buFontTx/>
              <a:buChar char="-"/>
            </a:pPr>
            <a:endParaRPr lang="nl-BE" dirty="0" smtClean="0">
              <a:latin typeface="Arial" charset="0"/>
              <a:ea typeface="ＭＳ Ｐゴシック" charset="-128"/>
            </a:endParaRPr>
          </a:p>
          <a:p>
            <a:pPr eaLnBrk="1" hangingPunct="1">
              <a:buFontTx/>
              <a:buChar char="-"/>
            </a:pPr>
            <a:endParaRPr lang="nl-BE" dirty="0" smtClean="0">
              <a:latin typeface="Arial" charset="0"/>
              <a:ea typeface="ＭＳ Ｐゴシック" charset="-128"/>
            </a:endParaRPr>
          </a:p>
        </p:txBody>
      </p:sp>
      <p:sp>
        <p:nvSpPr>
          <p:cNvPr id="78852" name="Header Placeholder 3"/>
          <p:cNvSpPr>
            <a:spLocks noGrp="1"/>
          </p:cNvSpPr>
          <p:nvPr>
            <p:ph type="hdr" sz="quarter"/>
          </p:nvPr>
        </p:nvSpPr>
        <p:spPr>
          <a:noFill/>
        </p:spPr>
        <p:txBody>
          <a:bodyPr/>
          <a:lstStyle/>
          <a:p>
            <a:r>
              <a:rPr lang="en-US" smtClean="0">
                <a:latin typeface="Times New Roman" charset="0"/>
                <a:ea typeface="ＭＳ Ｐゴシック" charset="-128"/>
              </a:rPr>
              <a:t>www.northgatearinso.com</a:t>
            </a:r>
          </a:p>
        </p:txBody>
      </p:sp>
      <p:sp>
        <p:nvSpPr>
          <p:cNvPr id="78853" name="Footer Placeholder 4"/>
          <p:cNvSpPr>
            <a:spLocks noGrp="1"/>
          </p:cNvSpPr>
          <p:nvPr>
            <p:ph type="ftr" sz="quarter" idx="4"/>
          </p:nvPr>
        </p:nvSpPr>
        <p:spPr>
          <a:noFill/>
        </p:spPr>
        <p:txBody>
          <a:bodyPr/>
          <a:lstStyle/>
          <a:p>
            <a:r>
              <a:rPr lang="en-US" smtClean="0">
                <a:latin typeface="Times New Roman" charset="0"/>
                <a:ea typeface="ＭＳ Ｐゴシック" charset="-128"/>
              </a:rPr>
              <a:t>Copyright NorthgateArinso. All rights reserved.</a:t>
            </a:r>
          </a:p>
        </p:txBody>
      </p:sp>
      <p:sp>
        <p:nvSpPr>
          <p:cNvPr id="78854" name="Slide Number Placeholder 5"/>
          <p:cNvSpPr>
            <a:spLocks noGrp="1"/>
          </p:cNvSpPr>
          <p:nvPr>
            <p:ph type="sldNum" sz="quarter" idx="5"/>
          </p:nvPr>
        </p:nvSpPr>
        <p:spPr>
          <a:noFill/>
        </p:spPr>
        <p:txBody>
          <a:bodyPr/>
          <a:lstStyle/>
          <a:p>
            <a:fld id="{34C7C64F-A0FB-4E3F-A230-F54F7B97942F}" type="slidenum">
              <a:rPr lang="en-US"/>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pPr marL="342900" eaLnBrk="1" hangingPunct="1">
              <a:lnSpc>
                <a:spcPct val="90000"/>
              </a:lnSpc>
            </a:pPr>
            <a:r>
              <a:rPr lang="en-US" sz="1100" dirty="0" smtClean="0">
                <a:latin typeface="Arial" charset="0"/>
                <a:ea typeface="ＭＳ Ｐゴシック" charset="-128"/>
              </a:rPr>
              <a:t>Deployed on-premise, hosted, accessed via </a:t>
            </a:r>
            <a:r>
              <a:rPr lang="en-US" sz="1100" dirty="0" err="1" smtClean="0">
                <a:latin typeface="Arial" charset="0"/>
                <a:ea typeface="ＭＳ Ｐゴシック" charset="-128"/>
              </a:rPr>
              <a:t>OnDemand</a:t>
            </a:r>
            <a:r>
              <a:rPr lang="en-US" sz="1100" dirty="0" smtClean="0">
                <a:latin typeface="Arial" charset="0"/>
                <a:ea typeface="ＭＳ Ｐゴシック" charset="-128"/>
              </a:rPr>
              <a:t> or fully outsourced, euHReka can meet your individual needs. Customers can pick and choose the capabilities they want – by process, by country, by organizational business unit -  and change/enhance choices as the business requires.</a:t>
            </a:r>
            <a:endParaRPr lang="nl-BE" sz="1100" b="1" dirty="0" smtClean="0">
              <a:latin typeface="Arial" charset="0"/>
              <a:ea typeface="ＭＳ Ｐゴシック" charset="-128"/>
            </a:endParaRPr>
          </a:p>
          <a:p>
            <a:pPr marL="342900" eaLnBrk="1" hangingPunct="1">
              <a:lnSpc>
                <a:spcPct val="90000"/>
              </a:lnSpc>
            </a:pPr>
            <a:endParaRPr lang="nl-BE" sz="1100" b="1" dirty="0" smtClean="0">
              <a:latin typeface="Arial" charset="0"/>
              <a:ea typeface="ＭＳ Ｐゴシック" charset="-128"/>
            </a:endParaRPr>
          </a:p>
          <a:p>
            <a:pPr marL="342900" eaLnBrk="1" hangingPunct="1">
              <a:lnSpc>
                <a:spcPct val="90000"/>
              </a:lnSpc>
            </a:pPr>
            <a:r>
              <a:rPr lang="en-US" sz="1100" dirty="0" smtClean="0">
                <a:latin typeface="Arial" charset="0"/>
                <a:ea typeface="ＭＳ Ｐゴシック" charset="-128"/>
              </a:rPr>
              <a:t>euHReka is 1 platform, the difference between EOD &amp; BPO is only a matter of difference in service offering.</a:t>
            </a:r>
          </a:p>
          <a:p>
            <a:pPr marL="342900" eaLnBrk="1" hangingPunct="1">
              <a:lnSpc>
                <a:spcPct val="90000"/>
              </a:lnSpc>
            </a:pPr>
            <a:endParaRPr lang="en-US" sz="1100" dirty="0" smtClean="0">
              <a:latin typeface="Arial" charset="0"/>
              <a:ea typeface="ＭＳ Ｐゴシック" charset="-128"/>
            </a:endParaRPr>
          </a:p>
          <a:p>
            <a:pPr marL="342900" eaLnBrk="1" hangingPunct="1">
              <a:lnSpc>
                <a:spcPct val="90000"/>
              </a:lnSpc>
            </a:pPr>
            <a:r>
              <a:rPr lang="en-US" sz="1100" dirty="0" smtClean="0">
                <a:latin typeface="Arial" charset="0"/>
                <a:ea typeface="ＭＳ Ｐゴシック" charset="-128"/>
              </a:rPr>
              <a:t>EOD is only services around the software provisioning, which commonly is called </a:t>
            </a:r>
            <a:r>
              <a:rPr lang="en-US" sz="1100" dirty="0" err="1" smtClean="0">
                <a:latin typeface="Arial" charset="0"/>
                <a:ea typeface="ＭＳ Ｐゴシック" charset="-128"/>
              </a:rPr>
              <a:t>SaaS</a:t>
            </a:r>
            <a:r>
              <a:rPr lang="en-US" sz="1100" dirty="0" smtClean="0">
                <a:latin typeface="Arial" charset="0"/>
                <a:ea typeface="ＭＳ Ｐゴシック" charset="-128"/>
              </a:rPr>
              <a:t> (Software as a Service)</a:t>
            </a:r>
          </a:p>
          <a:p>
            <a:pPr marL="342900" eaLnBrk="1" hangingPunct="1">
              <a:lnSpc>
                <a:spcPct val="90000"/>
              </a:lnSpc>
            </a:pPr>
            <a:r>
              <a:rPr lang="en-US" sz="1100" dirty="0" smtClean="0">
                <a:latin typeface="Arial" charset="0"/>
                <a:ea typeface="ＭＳ Ｐゴシック" charset="-128"/>
              </a:rPr>
              <a:t>BPO add HR Services on top of the software platform, from managed Services (Tier 2 agents) to comprehensive BPO (Tier 1 &amp; Tier 2 agents)</a:t>
            </a:r>
          </a:p>
          <a:p>
            <a:pPr marL="342900" eaLnBrk="1" hangingPunct="1">
              <a:lnSpc>
                <a:spcPct val="90000"/>
              </a:lnSpc>
            </a:pPr>
            <a:endParaRPr lang="en-US" sz="1100" dirty="0" smtClean="0">
              <a:latin typeface="Arial" charset="0"/>
              <a:ea typeface="ＭＳ Ｐゴシック" charset="-128"/>
            </a:endParaRPr>
          </a:p>
          <a:p>
            <a:pPr marL="342900" eaLnBrk="1" hangingPunct="1">
              <a:lnSpc>
                <a:spcPct val="90000"/>
              </a:lnSpc>
            </a:pPr>
            <a:r>
              <a:rPr lang="en-US" sz="1100" b="1" dirty="0" smtClean="0">
                <a:latin typeface="Arial" charset="0"/>
                <a:ea typeface="ＭＳ Ｐゴシック" charset="-128"/>
              </a:rPr>
              <a:t>Processes:</a:t>
            </a:r>
          </a:p>
          <a:p>
            <a:pPr marL="800100" lvl="1" algn="l" rtl="0" eaLnBrk="1" fontAlgn="base" hangingPunct="1">
              <a:lnSpc>
                <a:spcPct val="90000"/>
              </a:lnSpc>
              <a:spcBef>
                <a:spcPct val="50000"/>
              </a:spcBef>
              <a:spcAft>
                <a:spcPct val="0"/>
              </a:spcAft>
              <a:buFontTx/>
              <a:buChar char="•"/>
            </a:pPr>
            <a:r>
              <a:rPr lang="en-US" sz="1100" kern="1200" dirty="0" smtClean="0">
                <a:solidFill>
                  <a:schemeClr val="tx1"/>
                </a:solidFill>
                <a:latin typeface="Arial" charset="0"/>
                <a:ea typeface="ＭＳ Ｐゴシック" charset="-128"/>
                <a:cs typeface="ＭＳ Ｐゴシック"/>
              </a:rPr>
              <a:t> </a:t>
            </a:r>
            <a:r>
              <a:rPr lang="nl-BE" sz="1100" kern="1200" dirty="0" smtClean="0">
                <a:solidFill>
                  <a:schemeClr val="tx1"/>
                </a:solidFill>
                <a:latin typeface="Arial" charset="0"/>
                <a:ea typeface="ＭＳ Ｐゴシック" charset="-128"/>
                <a:cs typeface="ＭＳ Ｐゴシック"/>
              </a:rPr>
              <a:t>Enabling processes: Transactional processes mainly WFA</a:t>
            </a:r>
          </a:p>
          <a:p>
            <a:pPr marL="800100" lvl="1" algn="l" rtl="0" eaLnBrk="1" fontAlgn="base" hangingPunct="1">
              <a:lnSpc>
                <a:spcPct val="90000"/>
              </a:lnSpc>
              <a:spcBef>
                <a:spcPct val="50000"/>
              </a:spcBef>
              <a:spcAft>
                <a:spcPct val="0"/>
              </a:spcAft>
              <a:buFontTx/>
              <a:buChar char="•"/>
            </a:pPr>
            <a:r>
              <a:rPr lang="nl-BE" sz="1100" kern="1200" dirty="0" smtClean="0">
                <a:solidFill>
                  <a:schemeClr val="tx1"/>
                </a:solidFill>
                <a:latin typeface="Arial" charset="0"/>
                <a:ea typeface="ＭＳ Ｐゴシック" charset="-128"/>
                <a:cs typeface="ＭＳ Ｐゴシック"/>
              </a:rPr>
              <a:t> Talent Management: Added Value processes</a:t>
            </a:r>
          </a:p>
          <a:p>
            <a:pPr marL="342900" eaLnBrk="1" hangingPunct="1">
              <a:lnSpc>
                <a:spcPct val="90000"/>
              </a:lnSpc>
            </a:pPr>
            <a:endParaRPr lang="en-US" sz="1100" dirty="0" smtClean="0">
              <a:latin typeface="Arial" charset="0"/>
              <a:ea typeface="ＭＳ Ｐゴシック" charset="-128"/>
            </a:endParaRPr>
          </a:p>
          <a:p>
            <a:pPr marL="342900" eaLnBrk="1" hangingPunct="1">
              <a:spcBef>
                <a:spcPct val="50000"/>
              </a:spcBef>
            </a:pPr>
            <a:r>
              <a:rPr lang="nl-BE" sz="1100" b="1" dirty="0" smtClean="0">
                <a:latin typeface="Arial" charset="0"/>
                <a:ea typeface="ＭＳ Ｐゴシック" charset="-128"/>
              </a:rPr>
              <a:t>Tiers: </a:t>
            </a:r>
          </a:p>
          <a:p>
            <a:pPr marL="800100" lvl="1" algn="l" rtl="0" eaLnBrk="1" fontAlgn="base" hangingPunct="1">
              <a:spcBef>
                <a:spcPct val="50000"/>
              </a:spcBef>
              <a:spcAft>
                <a:spcPct val="0"/>
              </a:spcAft>
              <a:buFontTx/>
              <a:buChar char="•"/>
            </a:pPr>
            <a:r>
              <a:rPr lang="nl-BE" sz="1100" kern="1200" dirty="0" smtClean="0">
                <a:solidFill>
                  <a:schemeClr val="tx1"/>
                </a:solidFill>
                <a:latin typeface="Arial" charset="0"/>
                <a:ea typeface="ＭＳ Ｐゴシック" charset="-128"/>
                <a:cs typeface="ＭＳ Ｐゴシック"/>
              </a:rPr>
              <a:t>	0: No Human interaction. Self Service: Example is to see the payslip or vacantion days: 60%</a:t>
            </a:r>
            <a:r>
              <a:rPr lang="nl-BE" sz="1100" kern="1200" baseline="0" dirty="0" smtClean="0">
                <a:solidFill>
                  <a:schemeClr val="tx1"/>
                </a:solidFill>
                <a:latin typeface="Arial" charset="0"/>
                <a:ea typeface="ＭＳ Ｐゴシック" charset="-128"/>
                <a:cs typeface="ＭＳ Ｐゴシック"/>
              </a:rPr>
              <a:t> of queries</a:t>
            </a:r>
            <a:endParaRPr lang="nl-BE" sz="1100" kern="1200" dirty="0" smtClean="0">
              <a:solidFill>
                <a:schemeClr val="tx1"/>
              </a:solidFill>
              <a:latin typeface="Arial" charset="0"/>
              <a:ea typeface="ＭＳ Ｐゴシック" charset="-128"/>
              <a:cs typeface="ＭＳ Ｐゴシック"/>
            </a:endParaRPr>
          </a:p>
          <a:p>
            <a:pPr marL="800100" lvl="1" eaLnBrk="1" hangingPunct="1">
              <a:spcBef>
                <a:spcPct val="50000"/>
              </a:spcBef>
              <a:buFontTx/>
              <a:buChar char="•"/>
            </a:pPr>
            <a:r>
              <a:rPr lang="en-US" sz="1100" dirty="0" smtClean="0">
                <a:latin typeface="Arial" charset="0"/>
                <a:ea typeface="ＭＳ Ｐゴシック" charset="-128"/>
              </a:rPr>
              <a:t> 1 Pick-up the phone and answer basic questions like how can I see my Personal Data. 30% of queries</a:t>
            </a:r>
          </a:p>
          <a:p>
            <a:pPr marL="800100" lvl="1" eaLnBrk="1" hangingPunct="1">
              <a:spcBef>
                <a:spcPct val="50000"/>
              </a:spcBef>
              <a:buFontTx/>
              <a:buChar char="•"/>
            </a:pPr>
            <a:r>
              <a:rPr lang="en-US" sz="1100" dirty="0" smtClean="0">
                <a:latin typeface="Arial" charset="0"/>
                <a:ea typeface="ＭＳ Ｐゴシック" charset="-128"/>
              </a:rPr>
              <a:t> 2</a:t>
            </a:r>
            <a:r>
              <a:rPr lang="en-US" sz="1100" baseline="0" dirty="0" smtClean="0">
                <a:latin typeface="Arial" charset="0"/>
                <a:ea typeface="ＭＳ Ｐゴシック" charset="-128"/>
              </a:rPr>
              <a:t> Escalation for more difficult questions like </a:t>
            </a:r>
            <a:r>
              <a:rPr lang="en-US" sz="1100" dirty="0" smtClean="0">
                <a:latin typeface="Arial" charset="0"/>
                <a:ea typeface="ＭＳ Ｐゴシック" charset="-128"/>
              </a:rPr>
              <a:t>Why I have more salaries? Because you have less taxes. 5%</a:t>
            </a:r>
            <a:r>
              <a:rPr lang="en-US" sz="1100" baseline="0" dirty="0" smtClean="0">
                <a:latin typeface="Arial" charset="0"/>
                <a:ea typeface="ＭＳ Ｐゴシック" charset="-128"/>
              </a:rPr>
              <a:t> of Queries</a:t>
            </a:r>
            <a:endParaRPr lang="en-US" sz="1100" dirty="0" smtClean="0">
              <a:latin typeface="Arial" charset="0"/>
              <a:ea typeface="ＭＳ Ｐゴシック" charset="-128"/>
            </a:endParaRPr>
          </a:p>
          <a:p>
            <a:pPr marL="800100" lvl="1" eaLnBrk="1" hangingPunct="1">
              <a:spcBef>
                <a:spcPct val="50000"/>
              </a:spcBef>
              <a:buFontTx/>
              <a:buChar char="•"/>
            </a:pPr>
            <a:r>
              <a:rPr lang="en-US" sz="1100" dirty="0" smtClean="0">
                <a:latin typeface="Arial" charset="0"/>
                <a:ea typeface="ＭＳ Ｐゴシック" charset="-128"/>
              </a:rPr>
              <a:t>  AMO and ISO</a:t>
            </a:r>
          </a:p>
          <a:p>
            <a:pPr marL="800100" lvl="1" eaLnBrk="1" hangingPunct="1">
              <a:spcBef>
                <a:spcPct val="50000"/>
              </a:spcBef>
              <a:buFontTx/>
              <a:buNone/>
            </a:pPr>
            <a:endParaRPr lang="en-US" sz="1100" dirty="0" smtClean="0">
              <a:latin typeface="Arial" charset="0"/>
              <a:ea typeface="ＭＳ Ｐゴシック" charset="-128"/>
            </a:endParaRPr>
          </a:p>
          <a:p>
            <a:pPr marL="342900" lvl="0" eaLnBrk="1" hangingPunct="1">
              <a:spcBef>
                <a:spcPct val="50000"/>
              </a:spcBef>
              <a:buFontTx/>
              <a:buNone/>
            </a:pPr>
            <a:r>
              <a:rPr lang="en-US" sz="1100" b="1" dirty="0" smtClean="0">
                <a:latin typeface="Arial" charset="0"/>
                <a:ea typeface="ＭＳ Ｐゴシック" charset="-128"/>
              </a:rPr>
              <a:t>Solutions</a:t>
            </a:r>
            <a:endParaRPr lang="en-US" sz="1100" dirty="0" smtClean="0">
              <a:latin typeface="Arial" charset="0"/>
              <a:ea typeface="ＭＳ Ｐゴシック" charset="-128"/>
            </a:endParaRPr>
          </a:p>
          <a:p>
            <a:pPr marL="800100" lvl="1" algn="l" rtl="0" eaLnBrk="1" fontAlgn="base" hangingPunct="1">
              <a:spcBef>
                <a:spcPct val="50000"/>
              </a:spcBef>
              <a:spcAft>
                <a:spcPct val="0"/>
              </a:spcAft>
              <a:buFontTx/>
              <a:buChar char="•"/>
            </a:pPr>
            <a:r>
              <a:rPr lang="en-US" sz="1100" kern="1200" dirty="0" smtClean="0">
                <a:solidFill>
                  <a:schemeClr val="tx1"/>
                </a:solidFill>
                <a:latin typeface="Arial" charset="0"/>
                <a:ea typeface="ＭＳ Ｐゴシック" charset="-128"/>
                <a:cs typeface="ＭＳ Ｐゴシック"/>
              </a:rPr>
              <a:t> For Processing Services: We use </a:t>
            </a:r>
            <a:r>
              <a:rPr lang="en-US" sz="1100" kern="1200" dirty="0" err="1" smtClean="0">
                <a:solidFill>
                  <a:schemeClr val="tx1"/>
                </a:solidFill>
                <a:latin typeface="Arial" charset="0"/>
                <a:ea typeface="ＭＳ Ｐゴシック" charset="-128"/>
                <a:cs typeface="ＭＳ Ｐゴシック"/>
              </a:rPr>
              <a:t>EoD</a:t>
            </a:r>
            <a:r>
              <a:rPr lang="en-US" sz="1100" kern="1200" dirty="0" smtClean="0">
                <a:solidFill>
                  <a:schemeClr val="tx1"/>
                </a:solidFill>
                <a:latin typeface="Arial" charset="0"/>
                <a:ea typeface="ＭＳ Ｐゴシック" charset="-128"/>
                <a:cs typeface="ＭＳ Ｐゴシック"/>
              </a:rPr>
              <a:t>: Host the application and keep it legal compliant + Second Level Support to be defined in the </a:t>
            </a:r>
            <a:r>
              <a:rPr lang="en-US" sz="1100" kern="1200" dirty="0" err="1" smtClean="0">
                <a:solidFill>
                  <a:schemeClr val="tx1"/>
                </a:solidFill>
                <a:latin typeface="Arial" charset="0"/>
                <a:ea typeface="ＭＳ Ｐゴシック" charset="-128"/>
                <a:cs typeface="ＭＳ Ｐゴシック"/>
              </a:rPr>
              <a:t>SoW</a:t>
            </a:r>
            <a:r>
              <a:rPr lang="en-US" sz="1100" kern="1200" dirty="0" smtClean="0">
                <a:solidFill>
                  <a:schemeClr val="tx1"/>
                </a:solidFill>
                <a:latin typeface="Arial" charset="0"/>
                <a:ea typeface="ＭＳ Ｐゴシック" charset="-128"/>
                <a:cs typeface="ＭＳ Ｐゴシック"/>
              </a:rPr>
              <a:t> (little T1 and little T2).</a:t>
            </a:r>
          </a:p>
          <a:p>
            <a:pPr marL="800100" lvl="1" algn="l" rtl="0" eaLnBrk="1" fontAlgn="base" hangingPunct="1">
              <a:spcBef>
                <a:spcPct val="50000"/>
              </a:spcBef>
              <a:spcAft>
                <a:spcPct val="0"/>
              </a:spcAft>
              <a:buFontTx/>
              <a:buChar char="•"/>
            </a:pPr>
            <a:r>
              <a:rPr lang="en-US" sz="1100" kern="1200" dirty="0" smtClean="0">
                <a:solidFill>
                  <a:schemeClr val="tx1"/>
                </a:solidFill>
                <a:latin typeface="Arial" charset="0"/>
                <a:ea typeface="ＭＳ Ｐゴシック" charset="-128"/>
                <a:cs typeface="ＭＳ Ｐゴシック"/>
              </a:rPr>
              <a:t> For Managed Services: We add all T2 support and a bit of Tier 1.</a:t>
            </a:r>
          </a:p>
          <a:p>
            <a:pPr marL="800100" lvl="1" algn="l" rtl="0" eaLnBrk="1" fontAlgn="base" hangingPunct="1">
              <a:spcBef>
                <a:spcPct val="50000"/>
              </a:spcBef>
              <a:spcAft>
                <a:spcPct val="0"/>
              </a:spcAft>
              <a:buFontTx/>
              <a:buChar char="•"/>
            </a:pPr>
            <a:r>
              <a:rPr lang="en-US" sz="1100" kern="1200" dirty="0" smtClean="0">
                <a:solidFill>
                  <a:schemeClr val="tx1"/>
                </a:solidFill>
                <a:latin typeface="Arial" charset="0"/>
                <a:ea typeface="ＭＳ Ｐゴシック" charset="-128"/>
                <a:cs typeface="ＭＳ Ｐゴシック"/>
              </a:rPr>
              <a:t> For Comprehensive. We add data entry, which is the remaining Data Entry. No T2f or Talent Management</a:t>
            </a:r>
          </a:p>
          <a:p>
            <a:pPr marL="800100" lvl="1" algn="l" rtl="0" eaLnBrk="1" fontAlgn="base" hangingPunct="1">
              <a:spcBef>
                <a:spcPct val="50000"/>
              </a:spcBef>
              <a:spcAft>
                <a:spcPct val="0"/>
              </a:spcAft>
              <a:buFontTx/>
              <a:buChar char="•"/>
            </a:pPr>
            <a:endParaRPr lang="en-US" sz="1100" kern="1200" dirty="0" smtClean="0">
              <a:solidFill>
                <a:schemeClr val="tx1"/>
              </a:solidFill>
              <a:latin typeface="Arial" charset="0"/>
              <a:ea typeface="ＭＳ Ｐゴシック" charset="-128"/>
              <a:cs typeface="ＭＳ Ｐゴシック"/>
            </a:endParaRPr>
          </a:p>
          <a:p>
            <a:pPr marL="342900" eaLnBrk="1" hangingPunct="1"/>
            <a:endParaRPr lang="en-US" sz="1100" dirty="0" smtClean="0">
              <a:latin typeface="Arial" charset="0"/>
              <a:ea typeface="ＭＳ Ｐゴシック" charset="-128"/>
            </a:endParaRPr>
          </a:p>
        </p:txBody>
      </p:sp>
      <p:sp>
        <p:nvSpPr>
          <p:cNvPr id="79876" name="Header Placeholder 3"/>
          <p:cNvSpPr>
            <a:spLocks noGrp="1"/>
          </p:cNvSpPr>
          <p:nvPr>
            <p:ph type="hdr" sz="quarter"/>
          </p:nvPr>
        </p:nvSpPr>
        <p:spPr>
          <a:noFill/>
        </p:spPr>
        <p:txBody>
          <a:bodyPr/>
          <a:lstStyle/>
          <a:p>
            <a:r>
              <a:rPr lang="en-US" smtClean="0">
                <a:latin typeface="Times New Roman" charset="0"/>
                <a:ea typeface="ＭＳ Ｐゴシック" charset="-128"/>
              </a:rPr>
              <a:t>www.northgatearinso.com</a:t>
            </a:r>
          </a:p>
        </p:txBody>
      </p:sp>
      <p:sp>
        <p:nvSpPr>
          <p:cNvPr id="79877" name="Footer Placeholder 4"/>
          <p:cNvSpPr>
            <a:spLocks noGrp="1"/>
          </p:cNvSpPr>
          <p:nvPr>
            <p:ph type="ftr" sz="quarter" idx="4"/>
          </p:nvPr>
        </p:nvSpPr>
        <p:spPr>
          <a:noFill/>
        </p:spPr>
        <p:txBody>
          <a:bodyPr/>
          <a:lstStyle/>
          <a:p>
            <a:r>
              <a:rPr lang="en-US" smtClean="0">
                <a:latin typeface="Times New Roman" charset="0"/>
                <a:ea typeface="ＭＳ Ｐゴシック" charset="-128"/>
              </a:rPr>
              <a:t>Copyright NorthgateArinso. All rights reserved.</a:t>
            </a:r>
          </a:p>
        </p:txBody>
      </p:sp>
      <p:sp>
        <p:nvSpPr>
          <p:cNvPr id="79878" name="Slide Number Placeholder 5"/>
          <p:cNvSpPr>
            <a:spLocks noGrp="1"/>
          </p:cNvSpPr>
          <p:nvPr>
            <p:ph type="sldNum" sz="quarter" idx="5"/>
          </p:nvPr>
        </p:nvSpPr>
        <p:spPr>
          <a:noFill/>
        </p:spPr>
        <p:txBody>
          <a:bodyPr/>
          <a:lstStyle/>
          <a:p>
            <a:fld id="{0A3C99A0-0416-4D11-8857-481394E929FE}" type="slidenum">
              <a:rPr lang="en-US"/>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p:spPr>
        <p:txBody>
          <a:bodyPr/>
          <a:lstStyle/>
          <a:p>
            <a:r>
              <a:rPr lang="en-US" dirty="0" smtClean="0">
                <a:latin typeface="Times New Roman" charset="0"/>
                <a:ea typeface="ＭＳ Ｐゴシック" charset="-128"/>
              </a:rPr>
              <a:t>The pre-configured options are translated 1on1 to our fit-gap questionnaires, that contain mainly closed  questions, options translate immediately to parameters in euHReka</a:t>
            </a:r>
          </a:p>
          <a:p>
            <a:endParaRPr lang="en-US" dirty="0" smtClean="0">
              <a:latin typeface="Times New Roman" charset="0"/>
              <a:ea typeface="ＭＳ Ｐゴシック" charset="-128"/>
            </a:endParaRPr>
          </a:p>
          <a:p>
            <a:r>
              <a:rPr lang="en-US" dirty="0" smtClean="0">
                <a:latin typeface="Times New Roman" charset="0"/>
                <a:ea typeface="ＭＳ Ｐゴシック" charset="-128"/>
              </a:rPr>
              <a:t>No Open question but parameter driven questions.</a:t>
            </a:r>
          </a:p>
          <a:p>
            <a:endParaRPr lang="en-US" dirty="0" smtClean="0">
              <a:latin typeface="Times New Roman" charset="0"/>
              <a:ea typeface="ＭＳ Ｐゴシック" charset="-128"/>
            </a:endParaRPr>
          </a:p>
          <a:p>
            <a:r>
              <a:rPr lang="en-US" dirty="0" smtClean="0">
                <a:latin typeface="Times New Roman" charset="0"/>
                <a:ea typeface="ＭＳ Ｐゴシック" charset="-128"/>
              </a:rPr>
              <a:t>There are 4 ways to calculate Overtime</a:t>
            </a:r>
          </a:p>
          <a:p>
            <a:endParaRPr lang="en-US" dirty="0" smtClean="0">
              <a:latin typeface="Times New Roman" charset="0"/>
              <a:ea typeface="ＭＳ Ｐゴシック" charset="-128"/>
            </a:endParaRPr>
          </a:p>
          <a:p>
            <a:pPr>
              <a:buFont typeface="Arial" pitchFamily="34" charset="0"/>
              <a:buChar char="•"/>
            </a:pPr>
            <a:r>
              <a:rPr lang="en-US" dirty="0" smtClean="0">
                <a:latin typeface="Times New Roman" charset="0"/>
                <a:ea typeface="ＭＳ Ｐゴシック" charset="-128"/>
              </a:rPr>
              <a:t>	Composition</a:t>
            </a:r>
            <a:r>
              <a:rPr lang="en-US" baseline="0" dirty="0" smtClean="0">
                <a:latin typeface="Times New Roman" charset="0"/>
                <a:ea typeface="ＭＳ Ｐゴシック" charset="-128"/>
              </a:rPr>
              <a:t> of other Wage Types</a:t>
            </a:r>
          </a:p>
          <a:p>
            <a:pPr>
              <a:buFont typeface="Arial" pitchFamily="34" charset="0"/>
              <a:buChar char="•"/>
            </a:pPr>
            <a:r>
              <a:rPr lang="en-US" baseline="0" dirty="0" smtClean="0">
                <a:latin typeface="Times New Roman" charset="0"/>
                <a:ea typeface="ＭＳ Ｐゴシック" charset="-128"/>
              </a:rPr>
              <a:t>	Compensate on time</a:t>
            </a:r>
          </a:p>
          <a:p>
            <a:pPr>
              <a:buFont typeface="Arial" pitchFamily="34" charset="0"/>
              <a:buChar char="•"/>
            </a:pPr>
            <a:r>
              <a:rPr lang="en-US" baseline="0" dirty="0" smtClean="0">
                <a:latin typeface="Times New Roman" charset="0"/>
                <a:ea typeface="ＭＳ Ｐゴシック" charset="-128"/>
              </a:rPr>
              <a:t>	Combination of above</a:t>
            </a:r>
          </a:p>
          <a:p>
            <a:pPr>
              <a:buFont typeface="Arial" pitchFamily="34" charset="0"/>
              <a:buChar char="•"/>
            </a:pPr>
            <a:r>
              <a:rPr lang="en-US" baseline="0" dirty="0" smtClean="0">
                <a:latin typeface="Times New Roman" charset="0"/>
                <a:ea typeface="ＭＳ Ｐゴシック" charset="-128"/>
              </a:rPr>
              <a:t>	Others =&gt; There is Gap.</a:t>
            </a:r>
          </a:p>
          <a:p>
            <a:r>
              <a:rPr lang="en-US" dirty="0" smtClean="0">
                <a:latin typeface="Times New Roman" charset="0"/>
                <a:ea typeface="ＭＳ Ｐゴシック" charset="-128"/>
              </a:rPr>
              <a:t>	</a:t>
            </a:r>
          </a:p>
        </p:txBody>
      </p:sp>
      <p:sp>
        <p:nvSpPr>
          <p:cNvPr id="80900" name="Slide Number Placeholder 3"/>
          <p:cNvSpPr>
            <a:spLocks noGrp="1"/>
          </p:cNvSpPr>
          <p:nvPr>
            <p:ph type="sldNum" sz="quarter" idx="5"/>
          </p:nvPr>
        </p:nvSpPr>
        <p:spPr>
          <a:noFill/>
        </p:spPr>
        <p:txBody>
          <a:bodyPr/>
          <a:lstStyle/>
          <a:p>
            <a:fld id="{3817056A-A449-4493-A1A8-FBF3C0FA5D25}" type="slidenum">
              <a:rPr lang="en-US"/>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xfrm>
            <a:off x="855663" y="742950"/>
            <a:ext cx="4960937" cy="3722688"/>
          </a:xfrm>
          <a:ln/>
        </p:spPr>
      </p:sp>
      <p:sp>
        <p:nvSpPr>
          <p:cNvPr id="81923" name="Rectangle 3"/>
          <p:cNvSpPr>
            <a:spLocks noGrp="1" noChangeArrowheads="1"/>
          </p:cNvSpPr>
          <p:nvPr>
            <p:ph type="body" idx="1"/>
          </p:nvPr>
        </p:nvSpPr>
        <p:spPr>
          <a:xfrm>
            <a:off x="666909" y="4713431"/>
            <a:ext cx="5335270" cy="4470434"/>
          </a:xfrm>
          <a:noFill/>
          <a:ln/>
        </p:spPr>
        <p:txBody>
          <a:bodyPr lIns="86090" tIns="43046" rIns="86090" bIns="43046"/>
          <a:lstStyle/>
          <a:p>
            <a:pPr eaLnBrk="1" hangingPunct="1"/>
            <a:r>
              <a:rPr lang="nl-BE" dirty="0" smtClean="0">
                <a:latin typeface="Arial" charset="0"/>
                <a:ea typeface="ＭＳ Ｐゴシック" charset="-128"/>
              </a:rPr>
              <a:t>euHReka is available in 40 countries around the world.</a:t>
            </a:r>
          </a:p>
          <a:p>
            <a:pPr eaLnBrk="1" hangingPunct="1"/>
            <a:endParaRPr lang="nl-BE" dirty="0" smtClean="0">
              <a:latin typeface="Arial" charset="0"/>
              <a:ea typeface="ＭＳ Ｐゴシック" charset="-128"/>
            </a:endParaRPr>
          </a:p>
          <a:p>
            <a:pPr eaLnBrk="1" hangingPunct="1"/>
            <a:r>
              <a:rPr lang="en-US" dirty="0" smtClean="0">
                <a:latin typeface="Arial" charset="0"/>
                <a:ea typeface="ＭＳ Ｐゴシック" charset="-128"/>
              </a:rPr>
              <a:t>S</a:t>
            </a:r>
            <a:r>
              <a:rPr lang="nl-BE" dirty="0" smtClean="0">
                <a:latin typeface="Arial" charset="0"/>
                <a:ea typeface="ＭＳ Ｐゴシック" charset="-128"/>
              </a:rPr>
              <a:t>ome are delivered by SAP and are pre-configured by NGA on euHReka (40), </a:t>
            </a:r>
          </a:p>
          <a:p>
            <a:pPr eaLnBrk="1" hangingPunct="1"/>
            <a:r>
              <a:rPr lang="nl-BE" dirty="0" smtClean="0">
                <a:latin typeface="Arial" charset="0"/>
                <a:ea typeface="ＭＳ Ｐゴシック" charset="-128"/>
              </a:rPr>
              <a:t>Some only available as SAP solution on euHReka, so not yet pre-configured but usable as in a normal sap project on euHReka </a:t>
            </a:r>
          </a:p>
          <a:p>
            <a:pPr eaLnBrk="1" hangingPunct="1"/>
            <a:r>
              <a:rPr lang="en-US" dirty="0" smtClean="0">
                <a:latin typeface="Arial" charset="0"/>
                <a:ea typeface="ＭＳ Ｐゴシック" charset="-128"/>
              </a:rPr>
              <a:t>S</a:t>
            </a:r>
            <a:r>
              <a:rPr lang="nl-BE" dirty="0" smtClean="0">
                <a:latin typeface="Arial" charset="0"/>
                <a:ea typeface="ＭＳ Ｐゴシック" charset="-128"/>
              </a:rPr>
              <a:t>ome are available only on euHReka as SAP does not support these localizations</a:t>
            </a:r>
          </a:p>
          <a:p>
            <a:pPr eaLnBrk="1" hangingPunct="1"/>
            <a:endParaRPr lang="nl-BE" dirty="0" smtClean="0">
              <a:latin typeface="Arial" charset="0"/>
              <a:ea typeface="ＭＳ Ｐゴシック" charset="-128"/>
            </a:endParaRPr>
          </a:p>
          <a:p>
            <a:pPr eaLnBrk="1" hangingPunct="1"/>
            <a:r>
              <a:rPr lang="nl-BE" dirty="0" smtClean="0">
                <a:latin typeface="Arial" charset="0"/>
                <a:ea typeface="ＭＳ Ｐゴシック" charset="-128"/>
              </a:rPr>
              <a:t>Which countries we have a solution?</a:t>
            </a:r>
          </a:p>
          <a:p>
            <a:pPr eaLnBrk="1" hangingPunct="1"/>
            <a:endParaRPr lang="nl-BE" dirty="0" smtClean="0">
              <a:latin typeface="Arial" charset="0"/>
              <a:ea typeface="ＭＳ Ｐゴシック" charset="-128"/>
            </a:endParaRPr>
          </a:p>
          <a:p>
            <a:pPr eaLnBrk="1" hangingPunct="1"/>
            <a:r>
              <a:rPr lang="nl-BE" b="1" dirty="0" smtClean="0">
                <a:latin typeface="Arial" charset="0"/>
                <a:ea typeface="ＭＳ Ｐゴシック" charset="-128"/>
              </a:rPr>
              <a:t>ALCO Project:</a:t>
            </a:r>
          </a:p>
          <a:p>
            <a:pPr eaLnBrk="1" hangingPunct="1"/>
            <a:endParaRPr lang="nl-BE" dirty="0" smtClean="0">
              <a:latin typeface="Arial" charset="0"/>
              <a:ea typeface="ＭＳ Ｐゴシック" charset="-128"/>
            </a:endParaRPr>
          </a:p>
          <a:p>
            <a:pPr marL="0" marR="0" indent="0" algn="l" defTabSz="914400" rtl="0" eaLnBrk="1" fontAlgn="base" latinLnBrk="0" hangingPunct="1">
              <a:lnSpc>
                <a:spcPct val="100000"/>
              </a:lnSpc>
              <a:spcBef>
                <a:spcPct val="30000"/>
              </a:spcBef>
              <a:spcAft>
                <a:spcPct val="0"/>
              </a:spcAft>
              <a:buClrTx/>
              <a:buSzTx/>
              <a:buFont typeface="Arial" pitchFamily="34" charset="0"/>
              <a:buChar char="•"/>
              <a:tabLst/>
              <a:defRPr/>
            </a:pPr>
            <a:r>
              <a:rPr lang="nl-BE" dirty="0" smtClean="0">
                <a:latin typeface="Arial" charset="0"/>
                <a:ea typeface="ＭＳ Ｐゴシック" charset="-128"/>
              </a:rPr>
              <a:t> Level 1: </a:t>
            </a:r>
            <a:r>
              <a:rPr lang="en-US" sz="1200" dirty="0" smtClean="0">
                <a:ea typeface="ＭＳ Ｐゴシック" pitchFamily="34" charset="-128"/>
              </a:rPr>
              <a:t>All standard SAP workbench objects and configuration is made compliant with euHReka conventions and all euHReka tools (AFI, </a:t>
            </a:r>
            <a:r>
              <a:rPr lang="en-US" sz="1200" dirty="0" err="1" smtClean="0">
                <a:ea typeface="ＭＳ Ｐゴシック" pitchFamily="34" charset="-128"/>
              </a:rPr>
              <a:t>RevTrac</a:t>
            </a:r>
            <a:r>
              <a:rPr lang="en-US" sz="1200" dirty="0" smtClean="0">
                <a:ea typeface="ＭＳ Ｐゴシック" pitchFamily="34" charset="-128"/>
              </a:rPr>
              <a:t>, NRV, CEX) are installed. Functionality is the same as SAP standard.</a:t>
            </a:r>
          </a:p>
          <a:p>
            <a:pPr eaLnBrk="1" hangingPunct="1">
              <a:buFont typeface="Arial" pitchFamily="34" charset="0"/>
              <a:buNone/>
            </a:pPr>
            <a:endParaRPr lang="nl-BE" dirty="0" smtClean="0">
              <a:latin typeface="Arial" charset="0"/>
              <a:ea typeface="ＭＳ Ｐゴシック" charset="-128"/>
            </a:endParaRPr>
          </a:p>
          <a:p>
            <a:pPr marL="0" marR="0" indent="0" algn="l" defTabSz="914400" rtl="0" eaLnBrk="1" fontAlgn="base" latinLnBrk="0" hangingPunct="1">
              <a:lnSpc>
                <a:spcPct val="100000"/>
              </a:lnSpc>
              <a:spcBef>
                <a:spcPct val="30000"/>
              </a:spcBef>
              <a:spcAft>
                <a:spcPct val="0"/>
              </a:spcAft>
              <a:buClrTx/>
              <a:buSzTx/>
              <a:buFont typeface="Arial" pitchFamily="34" charset="0"/>
              <a:buChar char="•"/>
              <a:tabLst/>
              <a:defRPr/>
            </a:pPr>
            <a:r>
              <a:rPr lang="nl-BE" dirty="0" smtClean="0">
                <a:latin typeface="Arial" charset="0"/>
                <a:ea typeface="ＭＳ Ｐゴシック" charset="-128"/>
              </a:rPr>
              <a:t> Level 2: </a:t>
            </a:r>
            <a:r>
              <a:rPr lang="en-US" sz="1200" dirty="0" smtClean="0">
                <a:ea typeface="ＭＳ Ｐゴシック" pitchFamily="34" charset="-128"/>
              </a:rPr>
              <a:t>Level 1 plus PA, PT and Gross Payroll are pre-configured. Added value with a euHReka project and the objective is met to reduce on-boarding and AMO time</a:t>
            </a:r>
          </a:p>
          <a:p>
            <a:pPr eaLnBrk="1" hangingPunct="1">
              <a:buFont typeface="Arial" pitchFamily="34" charset="0"/>
              <a:buChar char="•"/>
            </a:pPr>
            <a:endParaRPr lang="nl-BE" dirty="0" smtClean="0">
              <a:latin typeface="Arial" charset="0"/>
              <a:ea typeface="ＭＳ Ｐゴシック" charset="-128"/>
            </a:endParaRPr>
          </a:p>
          <a:p>
            <a:pPr eaLnBrk="1" hangingPunct="1">
              <a:buFont typeface="Arial" pitchFamily="34" charset="0"/>
              <a:buChar char="•"/>
            </a:pPr>
            <a:r>
              <a:rPr lang="nl-BE" dirty="0" smtClean="0">
                <a:latin typeface="Arial" charset="0"/>
                <a:ea typeface="ＭＳ Ｐゴシック" charset="-128"/>
              </a:rPr>
              <a:t> Level 3 (Ews): </a:t>
            </a:r>
            <a:r>
              <a:rPr lang="en-US" sz="1200" dirty="0" smtClean="0"/>
              <a:t>All local master data entry functionalities within workforce administration delivered within euHReka Workspace.</a:t>
            </a:r>
            <a:endParaRPr lang="nl-BE" dirty="0" smtClean="0">
              <a:latin typeface="Arial" charset="0"/>
              <a:ea typeface="ＭＳ Ｐゴシック" charset="-128"/>
            </a:endParaRPr>
          </a:p>
          <a:p>
            <a:pPr eaLnBrk="1" hangingPunct="1"/>
            <a:endParaRPr lang="nl-BE" dirty="0" smtClean="0">
              <a:latin typeface="Arial" charset="0"/>
              <a:ea typeface="ＭＳ Ｐゴシック" charset="-128"/>
            </a:endParaRPr>
          </a:p>
          <a:p>
            <a:pPr eaLnBrk="1" hangingPunct="1"/>
            <a:r>
              <a:rPr lang="nl-BE" dirty="0" smtClean="0">
                <a:latin typeface="Arial" charset="0"/>
                <a:ea typeface="ＭＳ Ｐゴシック" charset="-128"/>
              </a:rPr>
              <a:t>There is no SAP solution for LX (no payroll driver) but we do have a soluition.</a:t>
            </a:r>
          </a:p>
          <a:p>
            <a:pPr eaLnBrk="1" hangingPunct="1"/>
            <a:r>
              <a:rPr lang="nl-BE" dirty="0" smtClean="0">
                <a:latin typeface="Arial" charset="0"/>
                <a:ea typeface="ＭＳ Ｐゴシック" charset="-128"/>
              </a:rPr>
              <a:t>Other countries where SAP is the only solution as </a:t>
            </a:r>
            <a:r>
              <a:rPr lang="nl-BE" baseline="0" dirty="0" smtClean="0">
                <a:latin typeface="Arial" charset="0"/>
                <a:ea typeface="ＭＳ Ｐゴシック" charset="-128"/>
              </a:rPr>
              <a:t>we do not have a solution. Example Turkey where I think there is a Add-On solution.</a:t>
            </a:r>
          </a:p>
          <a:p>
            <a:pPr eaLnBrk="1" hangingPunct="1"/>
            <a:endParaRPr lang="nl-BE" dirty="0" smtClean="0">
              <a:latin typeface="Arial" charset="0"/>
              <a:ea typeface="ＭＳ Ｐゴシック" charset="-128"/>
            </a:endParaRPr>
          </a:p>
          <a:p>
            <a:pPr eaLnBrk="1" hangingPunct="1"/>
            <a:r>
              <a:rPr lang="nl-BE" b="1" dirty="0" smtClean="0">
                <a:latin typeface="Arial" charset="0"/>
                <a:ea typeface="ＭＳ Ｐゴシック" charset="-128"/>
              </a:rPr>
              <a:t>BDO:</a:t>
            </a:r>
          </a:p>
          <a:p>
            <a:pPr eaLnBrk="1" hangingPunct="1"/>
            <a:r>
              <a:rPr lang="nl-BE" dirty="0" smtClean="0">
                <a:latin typeface="Arial" charset="0"/>
                <a:ea typeface="ＭＳ Ｐゴシック" charset="-128"/>
              </a:rPr>
              <a:t>We</a:t>
            </a:r>
            <a:r>
              <a:rPr lang="nl-BE" baseline="0" dirty="0" smtClean="0">
                <a:latin typeface="Arial" charset="0"/>
                <a:ea typeface="ＭＳ Ｐゴシック" charset="-128"/>
              </a:rPr>
              <a:t> have an agreement WW with BDO for countries where there is no ee enough (no business case) or there is no solution.</a:t>
            </a:r>
            <a:endParaRPr lang="nl-BE" dirty="0" smtClean="0">
              <a:latin typeface="Arial" charset="0"/>
              <a:ea typeface="ＭＳ Ｐゴシック" charset="-128"/>
            </a:endParaRPr>
          </a:p>
          <a:p>
            <a:pPr eaLnBrk="1" hangingPunct="1"/>
            <a:endParaRPr lang="en-US" dirty="0" smtClean="0">
              <a:latin typeface="Arial" charset="0"/>
              <a:ea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855663" y="742950"/>
            <a:ext cx="4960937" cy="3722688"/>
          </a:xfrm>
          <a:ln/>
        </p:spPr>
      </p:sp>
      <p:sp>
        <p:nvSpPr>
          <p:cNvPr id="82947" name="Rectangle 3"/>
          <p:cNvSpPr>
            <a:spLocks noGrp="1" noChangeArrowheads="1"/>
          </p:cNvSpPr>
          <p:nvPr>
            <p:ph type="body" idx="1"/>
          </p:nvPr>
        </p:nvSpPr>
        <p:spPr>
          <a:xfrm>
            <a:off x="666909" y="4713431"/>
            <a:ext cx="5335270" cy="4470434"/>
          </a:xfrm>
          <a:noFill/>
          <a:ln/>
        </p:spPr>
        <p:txBody>
          <a:bodyPr lIns="86090" tIns="43046" rIns="86090" bIns="43046"/>
          <a:lstStyle/>
          <a:p>
            <a:pPr eaLnBrk="1" hangingPunct="1"/>
            <a:r>
              <a:rPr lang="en-US" dirty="0" smtClean="0">
                <a:latin typeface="Arial" charset="0"/>
                <a:ea typeface="ＭＳ Ｐゴシック" charset="-128"/>
              </a:rPr>
              <a:t>O</a:t>
            </a:r>
            <a:r>
              <a:rPr lang="nl-BE" dirty="0" smtClean="0">
                <a:latin typeface="Arial" charset="0"/>
                <a:ea typeface="ＭＳ Ｐゴシック" charset="-128"/>
              </a:rPr>
              <a:t>n euHReka hcm there are 24 languages available which gradually are made available to the euHReka workspace, today 9 languages are available on the euHReka workspace, more to be added in next 2 releases</a:t>
            </a:r>
          </a:p>
          <a:p>
            <a:pPr eaLnBrk="1" hangingPunct="1"/>
            <a:endParaRPr lang="nl-BE" dirty="0" smtClean="0">
              <a:latin typeface="Arial" charset="0"/>
              <a:ea typeface="ＭＳ Ｐゴシック" charset="-128"/>
            </a:endParaRPr>
          </a:p>
          <a:p>
            <a:pPr eaLnBrk="1" hangingPunct="1"/>
            <a:r>
              <a:rPr lang="nl-BE" dirty="0" smtClean="0">
                <a:latin typeface="Arial" charset="0"/>
                <a:ea typeface="ＭＳ Ｐゴシック" charset="-128"/>
              </a:rPr>
              <a:t>Language is different</a:t>
            </a:r>
            <a:r>
              <a:rPr lang="nl-BE" baseline="0" dirty="0" smtClean="0">
                <a:latin typeface="Arial" charset="0"/>
                <a:ea typeface="ＭＳ Ｐゴシック" charset="-128"/>
              </a:rPr>
              <a:t> than countries. No different flavors of French or English are supported</a:t>
            </a:r>
          </a:p>
          <a:p>
            <a:pPr eaLnBrk="1" hangingPunct="1"/>
            <a:endParaRPr lang="nl-BE" baseline="0" dirty="0" smtClean="0">
              <a:latin typeface="Arial" charset="0"/>
              <a:ea typeface="ＭＳ Ｐゴシック" charset="-128"/>
            </a:endParaRPr>
          </a:p>
          <a:p>
            <a:pPr eaLnBrk="1" hangingPunct="1"/>
            <a:r>
              <a:rPr lang="nl-BE" baseline="0" dirty="0" smtClean="0">
                <a:latin typeface="Arial" charset="0"/>
                <a:ea typeface="ＭＳ Ｐゴシック" charset="-128"/>
              </a:rPr>
              <a:t>You can log in SAP in those language but if the language is not available in euHReka, we need to upload and install in our system to make it available in the euHReka Global Template (for example Actions or WT names)</a:t>
            </a:r>
          </a:p>
          <a:p>
            <a:pPr eaLnBrk="1" hangingPunct="1"/>
            <a:endParaRPr lang="nl-BE" baseline="0" dirty="0" smtClean="0">
              <a:latin typeface="Arial" charset="0"/>
              <a:ea typeface="ＭＳ Ｐゴシック" charset="-128"/>
            </a:endParaRPr>
          </a:p>
          <a:p>
            <a:pPr eaLnBrk="1" hangingPunct="1"/>
            <a:r>
              <a:rPr lang="nl-BE" baseline="0" dirty="0" smtClean="0">
                <a:latin typeface="Arial" charset="0"/>
                <a:ea typeface="ＭＳ Ｐゴシック" charset="-128"/>
              </a:rPr>
              <a:t>You cannot sell a language not in left column. </a:t>
            </a:r>
          </a:p>
          <a:p>
            <a:pPr eaLnBrk="1" hangingPunct="1"/>
            <a:endParaRPr lang="nl-BE" baseline="0" dirty="0" smtClean="0">
              <a:latin typeface="Arial" charset="0"/>
              <a:ea typeface="ＭＳ Ｐゴシック" charset="-128"/>
            </a:endParaRPr>
          </a:p>
          <a:p>
            <a:pPr eaLnBrk="1" hangingPunct="1"/>
            <a:r>
              <a:rPr lang="en-US" dirty="0" smtClean="0">
                <a:latin typeface="Arial" charset="0"/>
                <a:ea typeface="ＭＳ Ｐゴシック" charset="-128"/>
              </a:rPr>
              <a:t>For</a:t>
            </a:r>
            <a:r>
              <a:rPr lang="en-US" baseline="0" dirty="0" smtClean="0">
                <a:latin typeface="Arial" charset="0"/>
                <a:ea typeface="ＭＳ Ｐゴシック" charset="-128"/>
              </a:rPr>
              <a:t> </a:t>
            </a:r>
            <a:r>
              <a:rPr lang="en-US" dirty="0" err="1" smtClean="0">
                <a:latin typeface="Arial" charset="0"/>
                <a:ea typeface="ＭＳ Ｐゴシック" charset="-128"/>
              </a:rPr>
              <a:t>eWS</a:t>
            </a:r>
            <a:r>
              <a:rPr lang="en-US" dirty="0" smtClean="0">
                <a:latin typeface="Arial" charset="0"/>
                <a:ea typeface="ＭＳ Ｐゴシック" charset="-128"/>
              </a:rPr>
              <a:t> installed language: Japanese has not been translated in </a:t>
            </a:r>
            <a:r>
              <a:rPr lang="en-US" dirty="0" err="1" smtClean="0">
                <a:latin typeface="Arial" charset="0"/>
                <a:ea typeface="ＭＳ Ｐゴシック" charset="-128"/>
              </a:rPr>
              <a:t>eWS</a:t>
            </a:r>
            <a:r>
              <a:rPr lang="en-US" dirty="0" smtClean="0">
                <a:latin typeface="Arial" charset="0"/>
                <a:ea typeface="ＭＳ Ｐゴシック" charset="-128"/>
              </a:rPr>
              <a:t>. All</a:t>
            </a:r>
            <a:r>
              <a:rPr lang="en-US" baseline="0" dirty="0" smtClean="0">
                <a:latin typeface="Arial" charset="0"/>
                <a:ea typeface="ＭＳ Ｐゴシック" charset="-128"/>
              </a:rPr>
              <a:t> Global customers (like AZ) will need to have those languages.</a:t>
            </a:r>
            <a:endParaRPr lang="en-US" dirty="0" smtClean="0">
              <a:latin typeface="Arial" charset="0"/>
              <a:ea typeface="ＭＳ Ｐゴシック"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New Roman" charset="0"/>
                <a:ea typeface="ＭＳ Ｐゴシック" charset="-128"/>
              </a:rPr>
              <a:t>How mature is your product?</a:t>
            </a:r>
            <a:r>
              <a:rPr lang="en-US" baseline="0" dirty="0" smtClean="0">
                <a:latin typeface="Times New Roman" charset="0"/>
                <a:ea typeface="ＭＳ Ｐゴシック" charset="-128"/>
              </a:rPr>
              <a:t> euHReka is there since 2003.</a:t>
            </a:r>
            <a:endParaRPr lang="en-US" dirty="0" smtClean="0">
              <a:latin typeface="Times New Roman" charset="0"/>
              <a:ea typeface="ＭＳ Ｐゴシック" charset="-128"/>
            </a:endParaRPr>
          </a:p>
          <a:p>
            <a:endParaRPr lang="en-US" dirty="0" smtClean="0">
              <a:latin typeface="Times New Roman" charset="0"/>
              <a:ea typeface="ＭＳ Ｐゴシック" charset="-128"/>
            </a:endParaRPr>
          </a:p>
          <a:p>
            <a:r>
              <a:rPr lang="en-US" dirty="0" smtClean="0">
                <a:latin typeface="Times New Roman" charset="0"/>
                <a:ea typeface="ＭＳ Ｐゴシック" charset="-128"/>
              </a:rPr>
              <a:t>euHReka consists of 4 components, 1 Front-end (=</a:t>
            </a:r>
            <a:r>
              <a:rPr lang="en-US" dirty="0" err="1" smtClean="0">
                <a:latin typeface="Times New Roman" charset="0"/>
                <a:ea typeface="ＭＳ Ｐゴシック" charset="-128"/>
              </a:rPr>
              <a:t>userinterface</a:t>
            </a:r>
            <a:r>
              <a:rPr lang="en-US" dirty="0" smtClean="0">
                <a:latin typeface="Times New Roman" charset="0"/>
                <a:ea typeface="ＭＳ Ｐゴシック" charset="-128"/>
              </a:rPr>
              <a:t>) component which we call euHReka workspace, the UI sits on top of 3 back-end components:</a:t>
            </a:r>
          </a:p>
          <a:p>
            <a:r>
              <a:rPr lang="en-US" dirty="0" smtClean="0">
                <a:latin typeface="Times New Roman" charset="0"/>
                <a:ea typeface="ＭＳ Ｐゴシック" charset="-128"/>
              </a:rPr>
              <a:t>euHReka </a:t>
            </a:r>
            <a:r>
              <a:rPr lang="en-US" dirty="0" err="1" smtClean="0">
                <a:latin typeface="Times New Roman" charset="0"/>
                <a:ea typeface="ＭＳ Ｐゴシック" charset="-128"/>
              </a:rPr>
              <a:t>hcm</a:t>
            </a:r>
            <a:r>
              <a:rPr lang="en-US" dirty="0" smtClean="0">
                <a:latin typeface="Times New Roman" charset="0"/>
                <a:ea typeface="ＭＳ Ｐゴシック" charset="-128"/>
              </a:rPr>
              <a:t> = the SAP based pre-configured HR component, contains pre-configuration for 40 countries in different levels , and pre-configuration for all talent management processes. </a:t>
            </a:r>
          </a:p>
          <a:p>
            <a:endParaRPr lang="en-US" dirty="0" smtClean="0">
              <a:latin typeface="Times New Roman" charset="0"/>
              <a:ea typeface="ＭＳ Ｐゴシック" charset="-128"/>
            </a:endParaRPr>
          </a:p>
          <a:p>
            <a:r>
              <a:rPr lang="en-US" dirty="0" smtClean="0">
                <a:latin typeface="Times New Roman" charset="0"/>
                <a:ea typeface="ＭＳ Ｐゴシック" charset="-128"/>
              </a:rPr>
              <a:t>euHReka </a:t>
            </a:r>
            <a:r>
              <a:rPr lang="en-US" dirty="0" err="1" smtClean="0">
                <a:latin typeface="Times New Roman" charset="0"/>
                <a:ea typeface="ＭＳ Ｐゴシック" charset="-128"/>
              </a:rPr>
              <a:t>ecm</a:t>
            </a:r>
            <a:r>
              <a:rPr lang="en-US" dirty="0" smtClean="0">
                <a:latin typeface="Times New Roman" charset="0"/>
                <a:ea typeface="ＭＳ Ｐゴシック" charset="-128"/>
              </a:rPr>
              <a:t> = our document and knowledge management back-bone (used to be based on </a:t>
            </a:r>
            <a:r>
              <a:rPr lang="en-US" dirty="0" err="1" smtClean="0">
                <a:latin typeface="Times New Roman" charset="0"/>
                <a:ea typeface="ＭＳ Ｐゴシック" charset="-128"/>
              </a:rPr>
              <a:t>Documentum</a:t>
            </a:r>
            <a:r>
              <a:rPr lang="en-US" dirty="0" smtClean="0">
                <a:latin typeface="Times New Roman" charset="0"/>
                <a:ea typeface="ＭＳ Ｐゴシック" charset="-128"/>
              </a:rPr>
              <a:t>, now is our own IP)</a:t>
            </a:r>
          </a:p>
          <a:p>
            <a:endParaRPr lang="en-US" dirty="0" smtClean="0">
              <a:latin typeface="Times New Roman" charset="0"/>
              <a:ea typeface="ＭＳ Ｐゴシック" charset="-128"/>
            </a:endParaRPr>
          </a:p>
          <a:p>
            <a:r>
              <a:rPr lang="en-US" dirty="0" smtClean="0">
                <a:latin typeface="Times New Roman" charset="0"/>
                <a:ea typeface="ＭＳ Ｐゴシック" charset="-128"/>
              </a:rPr>
              <a:t>euHReka </a:t>
            </a:r>
            <a:r>
              <a:rPr lang="en-US" dirty="0" err="1" smtClean="0">
                <a:latin typeface="Times New Roman" charset="0"/>
                <a:ea typeface="ＭＳ Ｐゴシック" charset="-128"/>
              </a:rPr>
              <a:t>scm</a:t>
            </a:r>
            <a:r>
              <a:rPr lang="en-US" dirty="0" smtClean="0">
                <a:latin typeface="Times New Roman" charset="0"/>
                <a:ea typeface="ＭＳ Ｐゴシック" charset="-128"/>
              </a:rPr>
              <a:t> = our Service Center Management component (is nothing else than the backbone we used to call HRW, but now accessible through the euHReka workspace UI)</a:t>
            </a:r>
          </a:p>
          <a:p>
            <a:endParaRPr lang="en-US" dirty="0" smtClean="0">
              <a:latin typeface="Times New Roman" charset="0"/>
              <a:ea typeface="ＭＳ Ｐゴシック" charset="-128"/>
            </a:endParaRPr>
          </a:p>
          <a:p>
            <a:r>
              <a:rPr lang="en-US" dirty="0" smtClean="0">
                <a:latin typeface="Times New Roman" charset="0"/>
                <a:ea typeface="ＭＳ Ｐゴシック" charset="-128"/>
              </a:rPr>
              <a:t>IMPORTANT MESSAGE:</a:t>
            </a:r>
          </a:p>
          <a:p>
            <a:r>
              <a:rPr lang="en-US" dirty="0" smtClean="0">
                <a:latin typeface="Times New Roman" charset="0"/>
                <a:ea typeface="ＭＳ Ｐゴシック" charset="-128"/>
              </a:rPr>
              <a:t>Only the euHReka workspace, the Front-end is new, all the rest is in use since many years at NGA, both internally as externally with customers</a:t>
            </a:r>
          </a:p>
          <a:p>
            <a:endParaRPr lang="en-US" dirty="0" smtClean="0">
              <a:latin typeface="Times New Roman" charset="0"/>
              <a:ea typeface="ＭＳ Ｐゴシック" charset="-128"/>
            </a:endParaRPr>
          </a:p>
          <a:p>
            <a:r>
              <a:rPr lang="en-US" dirty="0" smtClean="0">
                <a:latin typeface="Times New Roman" charset="0"/>
                <a:ea typeface="ＭＳ Ｐゴシック" charset="-128"/>
              </a:rPr>
              <a:t> </a:t>
            </a:r>
          </a:p>
        </p:txBody>
      </p:sp>
      <p:sp>
        <p:nvSpPr>
          <p:cNvPr id="83972" name="Slide Number Placeholder 3"/>
          <p:cNvSpPr>
            <a:spLocks noGrp="1"/>
          </p:cNvSpPr>
          <p:nvPr>
            <p:ph type="sldNum" sz="quarter" idx="5"/>
          </p:nvPr>
        </p:nvSpPr>
        <p:spPr>
          <a:noFill/>
        </p:spPr>
        <p:txBody>
          <a:bodyPr/>
          <a:lstStyle/>
          <a:p>
            <a:fld id="{0FEA8552-0A7E-457C-BEA0-5C3A5673E0CC}" type="slidenum">
              <a:rPr lang="en-US"/>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p:spPr>
        <p:txBody>
          <a:bodyPr/>
          <a:lstStyle/>
          <a:p>
            <a:r>
              <a:rPr lang="en-US" dirty="0" smtClean="0">
                <a:latin typeface="Times New Roman" charset="0"/>
                <a:ea typeface="ＭＳ Ｐゴシック" charset="-128"/>
              </a:rPr>
              <a:t>This all leads to the first real On Demand HR solution,</a:t>
            </a:r>
          </a:p>
          <a:p>
            <a:endParaRPr lang="en-US" dirty="0" smtClean="0">
              <a:latin typeface="Times New Roman" charset="0"/>
              <a:ea typeface="ＭＳ Ｐゴシック" charset="-128"/>
            </a:endParaRPr>
          </a:p>
          <a:p>
            <a:r>
              <a:rPr lang="en-US" dirty="0" smtClean="0">
                <a:latin typeface="Times New Roman" charset="0"/>
                <a:ea typeface="ＭＳ Ｐゴシック" charset="-128"/>
              </a:rPr>
              <a:t>Customers can choose which processes are supported, either as a software service, as a BPO service or on premise,</a:t>
            </a:r>
          </a:p>
          <a:p>
            <a:endParaRPr lang="en-US" dirty="0" smtClean="0">
              <a:latin typeface="Times New Roman" charset="0"/>
              <a:ea typeface="ＭＳ Ｐゴシック" charset="-128"/>
            </a:endParaRPr>
          </a:p>
          <a:p>
            <a:r>
              <a:rPr lang="en-US" dirty="0" smtClean="0">
                <a:latin typeface="Times New Roman" charset="0"/>
                <a:ea typeface="ＭＳ Ｐゴシック" charset="-128"/>
              </a:rPr>
              <a:t>Choosing from the various options assembling a truly unique solution that meets the needs of a specific customer</a:t>
            </a:r>
          </a:p>
          <a:p>
            <a:endParaRPr lang="en-US" dirty="0" smtClean="0">
              <a:latin typeface="Times New Roman" charset="0"/>
              <a:ea typeface="ＭＳ Ｐゴシック" charset="-128"/>
            </a:endParaRPr>
          </a:p>
          <a:p>
            <a:r>
              <a:rPr lang="en-US" dirty="0" smtClean="0">
                <a:latin typeface="Times New Roman" charset="0"/>
                <a:ea typeface="ＭＳ Ｐゴシック" charset="-128"/>
              </a:rPr>
              <a:t>That translates in a fee per employee, a fee per transaction or a fee per user, depending on the delivery mode chosen</a:t>
            </a:r>
          </a:p>
          <a:p>
            <a:endParaRPr lang="en-US" dirty="0" smtClean="0">
              <a:latin typeface="Times New Roman" charset="0"/>
              <a:ea typeface="ＭＳ Ｐゴシック" charset="-128"/>
            </a:endParaRPr>
          </a:p>
          <a:p>
            <a:r>
              <a:rPr lang="en-US" dirty="0" smtClean="0">
                <a:latin typeface="Times New Roman" charset="0"/>
                <a:ea typeface="ＭＳ Ｐゴシック" charset="-128"/>
              </a:rPr>
              <a:t>Key Message:</a:t>
            </a:r>
          </a:p>
          <a:p>
            <a:r>
              <a:rPr lang="en-US" dirty="0" smtClean="0">
                <a:latin typeface="Times New Roman" charset="0"/>
                <a:ea typeface="ＭＳ Ｐゴシック" charset="-128"/>
              </a:rPr>
              <a:t>It is a Standard platform or solution, with many options to be chosen from in order to meet your requirements</a:t>
            </a:r>
          </a:p>
          <a:p>
            <a:endParaRPr lang="en-US" dirty="0" smtClean="0">
              <a:latin typeface="Times New Roman" charset="0"/>
              <a:ea typeface="ＭＳ Ｐゴシック" charset="-128"/>
            </a:endParaRPr>
          </a:p>
          <a:p>
            <a:r>
              <a:rPr lang="en-US" dirty="0" smtClean="0">
                <a:latin typeface="Times New Roman" charset="0"/>
                <a:ea typeface="ＭＳ Ｐゴシック" charset="-128"/>
              </a:rPr>
              <a:t>You select from the menu, and you pay what you select.</a:t>
            </a:r>
          </a:p>
        </p:txBody>
      </p:sp>
      <p:sp>
        <p:nvSpPr>
          <p:cNvPr id="84996" name="Slide Number Placeholder 3"/>
          <p:cNvSpPr>
            <a:spLocks noGrp="1"/>
          </p:cNvSpPr>
          <p:nvPr>
            <p:ph type="sldNum" sz="quarter" idx="5"/>
          </p:nvPr>
        </p:nvSpPr>
        <p:spPr>
          <a:noFill/>
        </p:spPr>
        <p:txBody>
          <a:bodyPr/>
          <a:lstStyle/>
          <a:p>
            <a:fld id="{4E7D9788-70A6-4178-9235-BC0DAD4E40EC}" type="slidenum">
              <a:rPr lang="en-US"/>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p:spPr>
        <p:txBody>
          <a:bodyPr/>
          <a:lstStyle/>
          <a:p>
            <a:endParaRPr lang="nl-BE" dirty="0" smtClean="0">
              <a:latin typeface="Times New Roman" charset="0"/>
              <a:ea typeface="ＭＳ Ｐゴシック" charset="-128"/>
            </a:endParaRPr>
          </a:p>
        </p:txBody>
      </p:sp>
      <p:sp>
        <p:nvSpPr>
          <p:cNvPr id="86020" name="Slide Number Placeholder 3"/>
          <p:cNvSpPr>
            <a:spLocks noGrp="1"/>
          </p:cNvSpPr>
          <p:nvPr>
            <p:ph type="sldNum" sz="quarter" idx="5"/>
          </p:nvPr>
        </p:nvSpPr>
        <p:spPr>
          <a:noFill/>
        </p:spPr>
        <p:txBody>
          <a:bodyPr/>
          <a:lstStyle/>
          <a:p>
            <a:fld id="{4BA972E5-82F1-4E85-B9F8-177A68325531}" type="slidenum">
              <a:rPr lang="en-US"/>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p:spPr>
        <p:txBody>
          <a:bodyPr/>
          <a:lstStyle/>
          <a:p>
            <a:pPr eaLnBrk="1" hangingPunct="1"/>
            <a:endParaRPr lang="en-US" dirty="0" smtClean="0">
              <a:latin typeface="Arial" charset="0"/>
              <a:ea typeface="ＭＳ Ｐゴシック" charset="-128"/>
            </a:endParaRPr>
          </a:p>
          <a:p>
            <a:pPr eaLnBrk="1" hangingPunct="1"/>
            <a:r>
              <a:rPr lang="en-GB" sz="1200" b="1" dirty="0" smtClean="0">
                <a:latin typeface="Arial" charset="0"/>
                <a:ea typeface="ＭＳ Ｐゴシック" charset="-128"/>
              </a:rPr>
              <a:t>Division of roles.</a:t>
            </a:r>
          </a:p>
          <a:p>
            <a:pPr lvl="1" eaLnBrk="1" hangingPunct="1">
              <a:buFont typeface="Arial" pitchFamily="34" charset="0"/>
              <a:buChar char="•"/>
            </a:pPr>
            <a:r>
              <a:rPr lang="en-GB" sz="1200" b="0" dirty="0" smtClean="0">
                <a:latin typeface="Arial" charset="0"/>
                <a:ea typeface="ＭＳ Ｐゴシック" charset="-128"/>
              </a:rPr>
              <a:t> These are examples of roles included in euHReka.</a:t>
            </a:r>
            <a:r>
              <a:rPr lang="en-GB" sz="1200" b="0" baseline="0" dirty="0" smtClean="0">
                <a:latin typeface="Arial" charset="0"/>
                <a:ea typeface="ＭＳ Ｐゴシック" charset="-128"/>
              </a:rPr>
              <a:t> </a:t>
            </a:r>
            <a:r>
              <a:rPr lang="en-GB" sz="1200" b="0" dirty="0" smtClean="0">
                <a:latin typeface="Arial" charset="0"/>
                <a:ea typeface="ＭＳ Ｐゴシック" charset="-128"/>
              </a:rPr>
              <a:t>Each application has each own Administration Roles (Performance ,Training, OM,..) </a:t>
            </a:r>
          </a:p>
          <a:p>
            <a:pPr lvl="1" eaLnBrk="1" hangingPunct="1">
              <a:buFont typeface="Arial" pitchFamily="34" charset="0"/>
              <a:buChar char="•"/>
            </a:pPr>
            <a:r>
              <a:rPr lang="en-GB" sz="1200" b="0" dirty="0" smtClean="0">
                <a:latin typeface="Arial" charset="0"/>
                <a:ea typeface="ＭＳ Ｐゴシック" charset="-128"/>
              </a:rPr>
              <a:t> </a:t>
            </a:r>
            <a:r>
              <a:rPr lang="en-US" b="0" dirty="0" smtClean="0">
                <a:latin typeface="Arial" charset="0"/>
                <a:ea typeface="ＭＳ Ｐゴシック" charset="-128"/>
              </a:rPr>
              <a:t>Role Determination is done via OM thanks to relationships between objects. For example:</a:t>
            </a:r>
          </a:p>
          <a:p>
            <a:pPr lvl="2" eaLnBrk="1" hangingPunct="1">
              <a:buFont typeface="Arial" pitchFamily="34" charset="0"/>
              <a:buChar char="•"/>
            </a:pPr>
            <a:r>
              <a:rPr lang="en-US" b="0" dirty="0" smtClean="0">
                <a:latin typeface="Arial" charset="0"/>
                <a:ea typeface="ＭＳ Ｐゴシック" charset="-128"/>
              </a:rPr>
              <a:t>  008 Belong</a:t>
            </a:r>
            <a:r>
              <a:rPr lang="en-US" b="0" baseline="0" dirty="0" smtClean="0">
                <a:latin typeface="Arial" charset="0"/>
                <a:ea typeface="ＭＳ Ｐゴシック" charset="-128"/>
              </a:rPr>
              <a:t> to</a:t>
            </a:r>
          </a:p>
          <a:p>
            <a:pPr lvl="2" eaLnBrk="1" hangingPunct="1">
              <a:buFont typeface="Arial" pitchFamily="34" charset="0"/>
              <a:buChar char="•"/>
            </a:pPr>
            <a:r>
              <a:rPr lang="en-US" b="0" baseline="0" dirty="0" smtClean="0">
                <a:latin typeface="Arial" charset="0"/>
                <a:ea typeface="ＭＳ Ｐゴシック" charset="-128"/>
              </a:rPr>
              <a:t>  </a:t>
            </a:r>
            <a:r>
              <a:rPr lang="en-US" b="0" dirty="0" smtClean="0">
                <a:latin typeface="Arial" charset="0"/>
                <a:ea typeface="ＭＳ Ｐゴシック" charset="-128"/>
              </a:rPr>
              <a:t>012 Manages</a:t>
            </a:r>
          </a:p>
          <a:p>
            <a:pPr lvl="2" eaLnBrk="1" hangingPunct="1">
              <a:buFont typeface="Arial" pitchFamily="34" charset="0"/>
              <a:buChar char="•"/>
            </a:pPr>
            <a:r>
              <a:rPr lang="en-US" b="0" dirty="0" smtClean="0">
                <a:latin typeface="Arial" charset="0"/>
                <a:ea typeface="ＭＳ Ｐゴシック" charset="-128"/>
              </a:rPr>
              <a:t> For more roles</a:t>
            </a:r>
          </a:p>
          <a:p>
            <a:pPr lvl="1" eaLnBrk="1" hangingPunct="1">
              <a:buFont typeface="Arial" pitchFamily="34" charset="0"/>
              <a:buChar char="•"/>
            </a:pPr>
            <a:r>
              <a:rPr lang="en-US" b="0" dirty="0" smtClean="0">
                <a:latin typeface="Arial" charset="0"/>
                <a:ea typeface="ＭＳ Ｐゴシック" charset="-128"/>
              </a:rPr>
              <a:t> Same concept is used to identify the euHReka</a:t>
            </a:r>
            <a:r>
              <a:rPr lang="en-US" b="0" baseline="0" dirty="0" smtClean="0">
                <a:latin typeface="Arial" charset="0"/>
                <a:ea typeface="ＭＳ Ｐゴシック" charset="-128"/>
              </a:rPr>
              <a:t> Roles </a:t>
            </a:r>
          </a:p>
          <a:p>
            <a:pPr lvl="1" eaLnBrk="1" hangingPunct="1">
              <a:buFont typeface="Arial" pitchFamily="34" charset="0"/>
              <a:buChar char="•"/>
            </a:pPr>
            <a:r>
              <a:rPr lang="en-US" b="0" baseline="0" dirty="0" smtClean="0">
                <a:latin typeface="Arial" charset="0"/>
                <a:ea typeface="ＭＳ Ｐゴシック" charset="-128"/>
              </a:rPr>
              <a:t> Target object might not be not an Org Unit but for example a Course Catalogue and the owner of the relationship becomes then in a Training Administrator.</a:t>
            </a:r>
          </a:p>
          <a:p>
            <a:pPr lvl="1" eaLnBrk="1" hangingPunct="1">
              <a:buFont typeface="Arial" pitchFamily="34" charset="0"/>
              <a:buChar char="•"/>
            </a:pPr>
            <a:r>
              <a:rPr lang="en-US" b="0" baseline="0" dirty="0" smtClean="0">
                <a:latin typeface="Arial" charset="0"/>
                <a:ea typeface="ＭＳ Ｐゴシック" charset="-128"/>
              </a:rPr>
              <a:t> Very powerful tool as I can give different accesses depending on the target object </a:t>
            </a:r>
          </a:p>
          <a:p>
            <a:pPr marL="457200" marR="0" lvl="1" indent="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0" baseline="0" dirty="0" smtClean="0">
                <a:latin typeface="Arial" charset="0"/>
                <a:ea typeface="ＭＳ Ｐゴシック" charset="-128"/>
              </a:rPr>
              <a:t> HR Business Partner can access everything but only in Display mode</a:t>
            </a:r>
          </a:p>
          <a:p>
            <a:pPr lvl="1" eaLnBrk="1" hangingPunct="1">
              <a:buFont typeface="Arial" pitchFamily="34" charset="0"/>
              <a:buChar char="•"/>
            </a:pPr>
            <a:r>
              <a:rPr lang="en-US" b="0" baseline="0" dirty="0" smtClean="0">
                <a:latin typeface="Arial" charset="0"/>
                <a:ea typeface="ＭＳ Ｐゴシック" charset="-128"/>
              </a:rPr>
              <a:t> With no OM, no euHReka now. In the future we can set a more crappy  solution via IT105 so that you have your manager name in that </a:t>
            </a:r>
            <a:r>
              <a:rPr lang="en-US" b="0" baseline="0" dirty="0" err="1" smtClean="0">
                <a:latin typeface="Arial" charset="0"/>
                <a:ea typeface="ＭＳ Ｐゴシック" charset="-128"/>
              </a:rPr>
              <a:t>infotype</a:t>
            </a:r>
            <a:r>
              <a:rPr lang="en-US" b="0" baseline="0" dirty="0" smtClean="0">
                <a:latin typeface="Arial" charset="0"/>
                <a:ea typeface="ＭＳ Ｐゴシック" charset="-128"/>
              </a:rPr>
              <a:t>. Problems if your manager changes.</a:t>
            </a:r>
          </a:p>
          <a:p>
            <a:pPr lvl="1" eaLnBrk="1" hangingPunct="1">
              <a:buFont typeface="Arial" pitchFamily="34" charset="0"/>
              <a:buChar char="•"/>
            </a:pPr>
            <a:r>
              <a:rPr lang="en-US" b="0" baseline="0" dirty="0" smtClean="0">
                <a:latin typeface="Arial" charset="0"/>
                <a:ea typeface="ＭＳ Ｐゴシック" charset="-128"/>
              </a:rPr>
              <a:t> Roles predefined in euHReka but you can define your own roles but needs to be valid for the NRV. </a:t>
            </a:r>
          </a:p>
          <a:p>
            <a:pPr lvl="2" eaLnBrk="1" hangingPunct="1">
              <a:buFont typeface="Arial" pitchFamily="34" charset="0"/>
              <a:buChar char="•"/>
            </a:pPr>
            <a:r>
              <a:rPr lang="en-US" b="0" baseline="0" dirty="0" smtClean="0">
                <a:latin typeface="Arial" charset="0"/>
                <a:ea typeface="ＭＳ Ｐゴシック" charset="-128"/>
              </a:rPr>
              <a:t> Create a new relationship</a:t>
            </a:r>
          </a:p>
          <a:p>
            <a:pPr lvl="2" eaLnBrk="1" hangingPunct="1">
              <a:buFont typeface="Arial" pitchFamily="34" charset="0"/>
              <a:buChar char="•"/>
            </a:pPr>
            <a:r>
              <a:rPr lang="en-US" b="0" baseline="0" dirty="0" smtClean="0">
                <a:latin typeface="Arial" charset="0"/>
                <a:ea typeface="ＭＳ Ｐゴシック" charset="-128"/>
              </a:rPr>
              <a:t> Create evaluation path assigned to this new relationship and assigned to the new role.</a:t>
            </a:r>
          </a:p>
          <a:p>
            <a:pPr lvl="2" eaLnBrk="1" hangingPunct="1">
              <a:buFont typeface="Arial" pitchFamily="34" charset="0"/>
              <a:buChar char="•"/>
            </a:pPr>
            <a:r>
              <a:rPr lang="en-US" b="0" baseline="0" dirty="0" smtClean="0">
                <a:latin typeface="Arial" charset="0"/>
                <a:ea typeface="ＭＳ Ｐゴシック" charset="-128"/>
              </a:rPr>
              <a:t> Link all </a:t>
            </a:r>
            <a:r>
              <a:rPr lang="en-US" b="0" baseline="0" dirty="0" err="1" smtClean="0">
                <a:latin typeface="Arial" charset="0"/>
                <a:ea typeface="ＭＳ Ｐゴシック" charset="-128"/>
              </a:rPr>
              <a:t>AppID</a:t>
            </a:r>
            <a:r>
              <a:rPr lang="en-US" b="0" baseline="0" dirty="0" smtClean="0">
                <a:latin typeface="Arial" charset="0"/>
                <a:ea typeface="ＭＳ Ｐゴシック" charset="-128"/>
              </a:rPr>
              <a:t> likely to be used by this to new role to the new role.</a:t>
            </a:r>
          </a:p>
          <a:p>
            <a:pPr eaLnBrk="1" hangingPunct="1"/>
            <a:endParaRPr lang="en-US" b="0" baseline="0" dirty="0" smtClean="0">
              <a:latin typeface="Arial" charset="0"/>
              <a:ea typeface="ＭＳ Ｐゴシック" charset="-128"/>
            </a:endParaRPr>
          </a:p>
          <a:p>
            <a:pPr eaLnBrk="1" hangingPunct="1"/>
            <a:r>
              <a:rPr lang="en-US" b="1" baseline="0" dirty="0" smtClean="0">
                <a:latin typeface="Arial" charset="0"/>
                <a:ea typeface="ＭＳ Ｐゴシック" charset="-128"/>
              </a:rPr>
              <a:t>Presentation Layer:</a:t>
            </a:r>
          </a:p>
          <a:p>
            <a:pPr lvl="1" eaLnBrk="1" hangingPunct="1">
              <a:buFont typeface="Arial" pitchFamily="34" charset="0"/>
              <a:buChar char="•"/>
            </a:pPr>
            <a:r>
              <a:rPr lang="en-US" b="0" baseline="0" dirty="0" smtClean="0">
                <a:latin typeface="Arial" charset="0"/>
                <a:ea typeface="ＭＳ Ｐゴシック" charset="-128"/>
              </a:rPr>
              <a:t> No Business Logic as it draws the information in the nice manner.</a:t>
            </a:r>
          </a:p>
          <a:p>
            <a:pPr eaLnBrk="1" hangingPunct="1">
              <a:buFont typeface="Arial" pitchFamily="34" charset="0"/>
              <a:buChar char="•"/>
            </a:pPr>
            <a:endParaRPr lang="en-US" b="0" baseline="0" dirty="0" smtClean="0">
              <a:latin typeface="Arial" charset="0"/>
              <a:ea typeface="ＭＳ Ｐゴシック" charset="-128"/>
            </a:endParaRPr>
          </a:p>
          <a:p>
            <a:pPr eaLnBrk="1" hangingPunct="1">
              <a:buFont typeface="Arial" pitchFamily="34" charset="0"/>
              <a:buNone/>
            </a:pPr>
            <a:r>
              <a:rPr lang="en-US" b="1" baseline="0" dirty="0" smtClean="0">
                <a:latin typeface="Arial" charset="0"/>
                <a:ea typeface="ＭＳ Ｐゴシック" charset="-128"/>
              </a:rPr>
              <a:t>Business Logic:</a:t>
            </a:r>
          </a:p>
          <a:p>
            <a:pPr lvl="1" eaLnBrk="1" hangingPunct="1">
              <a:buFont typeface="Arial" pitchFamily="34" charset="0"/>
              <a:buChar char="•"/>
            </a:pPr>
            <a:r>
              <a:rPr lang="en-US" b="0" baseline="0" dirty="0" smtClean="0">
                <a:latin typeface="Arial" charset="0"/>
                <a:ea typeface="ＭＳ Ｐゴシック" charset="-128"/>
              </a:rPr>
              <a:t> We have the 3 components included in the Inclusion Framework</a:t>
            </a:r>
          </a:p>
          <a:p>
            <a:pPr lvl="1" eaLnBrk="1" hangingPunct="1">
              <a:buFont typeface="Arial" pitchFamily="34" charset="0"/>
              <a:buChar char="•"/>
            </a:pPr>
            <a:r>
              <a:rPr lang="en-US" b="0" baseline="0" dirty="0" smtClean="0">
                <a:latin typeface="Arial" charset="0"/>
                <a:ea typeface="ＭＳ Ｐゴシック" charset="-128"/>
              </a:rPr>
              <a:t> IF Allows interactions between the different components and also allows standard interfaces with customers.</a:t>
            </a:r>
          </a:p>
          <a:p>
            <a:pPr eaLnBrk="1" hangingPunct="1">
              <a:buFont typeface="Arial" pitchFamily="34" charset="0"/>
              <a:buChar char="•"/>
            </a:pPr>
            <a:endParaRPr lang="en-US" b="0" baseline="0" dirty="0" smtClean="0">
              <a:latin typeface="Arial" charset="0"/>
              <a:ea typeface="ＭＳ Ｐゴシック" charset="-128"/>
            </a:endParaRPr>
          </a:p>
          <a:p>
            <a:pPr eaLnBrk="1" hangingPunct="1">
              <a:buFont typeface="Arial" pitchFamily="34" charset="0"/>
              <a:buNone/>
            </a:pPr>
            <a:r>
              <a:rPr lang="en-US" b="1" baseline="0" dirty="0" smtClean="0">
                <a:latin typeface="Arial" charset="0"/>
                <a:ea typeface="ＭＳ Ｐゴシック" charset="-128"/>
              </a:rPr>
              <a:t>Content and Service providers: </a:t>
            </a:r>
          </a:p>
          <a:p>
            <a:pPr marL="457200" marR="0" lvl="1" indent="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b="0" baseline="0" dirty="0" smtClean="0">
                <a:latin typeface="Arial" charset="0"/>
                <a:ea typeface="ＭＳ Ｐゴシック" charset="-128"/>
              </a:rPr>
              <a:t> The customer does not notice from where the information comes from. </a:t>
            </a:r>
          </a:p>
          <a:p>
            <a:pPr lvl="1" eaLnBrk="1" hangingPunct="1">
              <a:buFont typeface="Arial" pitchFamily="34" charset="0"/>
              <a:buChar char="•"/>
            </a:pPr>
            <a:r>
              <a:rPr lang="en-US" b="0" baseline="0" dirty="0" smtClean="0">
                <a:latin typeface="Arial" charset="0"/>
                <a:ea typeface="ＭＳ Ｐゴシック" charset="-128"/>
              </a:rPr>
              <a:t> Rewards (Northgate Company) that evaluates Jobs,</a:t>
            </a:r>
          </a:p>
          <a:p>
            <a:pPr lvl="1" eaLnBrk="1" hangingPunct="1">
              <a:buFont typeface="Arial" pitchFamily="34" charset="0"/>
              <a:buChar char="•"/>
            </a:pPr>
            <a:r>
              <a:rPr lang="en-US" b="0" baseline="0" dirty="0" smtClean="0">
                <a:latin typeface="Arial" charset="0"/>
                <a:ea typeface="ＭＳ Ｐゴシック" charset="-128"/>
              </a:rPr>
              <a:t> Resource Link (UK and US)</a:t>
            </a:r>
          </a:p>
          <a:p>
            <a:pPr lvl="1" eaLnBrk="1" hangingPunct="1">
              <a:buFont typeface="Arial" pitchFamily="34" charset="0"/>
              <a:buChar char="•"/>
            </a:pPr>
            <a:r>
              <a:rPr lang="en-US" b="0" baseline="0" dirty="0" smtClean="0">
                <a:latin typeface="Arial" charset="0"/>
                <a:ea typeface="ＭＳ Ｐゴシック" charset="-128"/>
              </a:rPr>
              <a:t> Job Boards,</a:t>
            </a:r>
          </a:p>
          <a:p>
            <a:pPr lvl="1" eaLnBrk="1" hangingPunct="1">
              <a:buFont typeface="Arial" pitchFamily="34" charset="0"/>
              <a:buChar char="•"/>
            </a:pPr>
            <a:r>
              <a:rPr lang="en-US" b="0" baseline="0" dirty="0" smtClean="0">
                <a:latin typeface="Arial" charset="0"/>
                <a:ea typeface="ＭＳ Ｐゴシック" charset="-128"/>
              </a:rPr>
              <a:t> Benefit Providers (in the US) </a:t>
            </a:r>
          </a:p>
          <a:p>
            <a:pPr lvl="1" eaLnBrk="1" hangingPunct="1">
              <a:buFont typeface="Arial" pitchFamily="34" charset="0"/>
              <a:buChar char="•"/>
            </a:pPr>
            <a:r>
              <a:rPr lang="en-US" b="0" baseline="0" dirty="0" smtClean="0">
                <a:latin typeface="Arial" charset="0"/>
                <a:ea typeface="ＭＳ Ｐゴシック" charset="-128"/>
              </a:rPr>
              <a:t> e-Training content providers (</a:t>
            </a:r>
            <a:r>
              <a:rPr lang="en-US" b="0" baseline="0" dirty="0" err="1" smtClean="0">
                <a:latin typeface="Arial" charset="0"/>
                <a:ea typeface="ＭＳ Ｐゴシック" charset="-128"/>
              </a:rPr>
              <a:t>SkillSoft</a:t>
            </a:r>
            <a:r>
              <a:rPr lang="en-US" b="0" baseline="0" dirty="0" smtClean="0">
                <a:latin typeface="Arial" charset="0"/>
                <a:ea typeface="ＭＳ Ｐゴシック" charset="-128"/>
              </a:rPr>
              <a:t>)…</a:t>
            </a:r>
          </a:p>
          <a:p>
            <a:pPr lvl="1" eaLnBrk="1" hangingPunct="1">
              <a:buFont typeface="Arial" pitchFamily="34" charset="0"/>
              <a:buChar char="•"/>
            </a:pPr>
            <a:r>
              <a:rPr lang="en-US" b="0" baseline="0" dirty="0" smtClean="0">
                <a:latin typeface="Arial" charset="0"/>
                <a:ea typeface="ＭＳ Ｐゴシック" charset="-128"/>
              </a:rPr>
              <a:t> BDO (done using another solution)</a:t>
            </a:r>
          </a:p>
          <a:p>
            <a:pPr lvl="2" eaLnBrk="1" hangingPunct="1">
              <a:buFont typeface="Arial" pitchFamily="34" charset="0"/>
              <a:buChar char="•"/>
            </a:pPr>
            <a:r>
              <a:rPr lang="en-US" b="0" baseline="0" dirty="0" smtClean="0">
                <a:latin typeface="Arial" charset="0"/>
                <a:ea typeface="ＭＳ Ｐゴシック" charset="-128"/>
              </a:rPr>
              <a:t> PU12 produces deltas but goes SAP/XI is transformed into XML or IDOCs or flat files</a:t>
            </a:r>
          </a:p>
          <a:p>
            <a:pPr lvl="2" eaLnBrk="1" hangingPunct="1">
              <a:buFont typeface="Arial" pitchFamily="34" charset="0"/>
              <a:buChar char="•"/>
            </a:pPr>
            <a:r>
              <a:rPr lang="en-US" b="0" baseline="0" dirty="0" smtClean="0">
                <a:latin typeface="Arial" charset="0"/>
                <a:ea typeface="ＭＳ Ｐゴシック" charset="-128"/>
              </a:rPr>
              <a:t> BDO are managing solutions even in excel sheets so it is too complex.</a:t>
            </a:r>
          </a:p>
          <a:p>
            <a:pPr lvl="2" eaLnBrk="1" hangingPunct="1">
              <a:buFont typeface="Arial" pitchFamily="34" charset="0"/>
              <a:buChar char="•"/>
            </a:pPr>
            <a:r>
              <a:rPr lang="en-US" b="0" baseline="0" dirty="0" smtClean="0">
                <a:latin typeface="Arial" charset="0"/>
                <a:ea typeface="ＭＳ Ｐゴシック" charset="-128"/>
              </a:rPr>
              <a:t> We are using DCTS to do it.</a:t>
            </a:r>
          </a:p>
          <a:p>
            <a:pPr eaLnBrk="1" hangingPunct="1"/>
            <a:endParaRPr lang="en-US" b="0" baseline="0" dirty="0" smtClean="0">
              <a:latin typeface="Arial" charset="0"/>
              <a:ea typeface="ＭＳ Ｐゴシック" charset="-128"/>
            </a:endParaRPr>
          </a:p>
          <a:p>
            <a:pPr eaLnBrk="1" hangingPunct="1"/>
            <a:endParaRPr lang="en-US" b="0" baseline="0" dirty="0" smtClean="0">
              <a:latin typeface="Arial" charset="0"/>
              <a:ea typeface="ＭＳ Ｐゴシック" charset="-128"/>
            </a:endParaRPr>
          </a:p>
          <a:p>
            <a:pPr eaLnBrk="1" hangingPunct="1"/>
            <a:endParaRPr lang="en-US" b="0" dirty="0" smtClean="0">
              <a:latin typeface="Arial" charset="0"/>
              <a:ea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noFill/>
          <a:ln/>
        </p:spPr>
        <p:txBody>
          <a:bodyPr/>
          <a:lstStyle/>
          <a:p>
            <a:endParaRPr lang="nl-NL"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p:spPr>
        <p:txBody>
          <a:bodyPr/>
          <a:lstStyle/>
          <a:p>
            <a:pPr>
              <a:buFont typeface="Arial" pitchFamily="34" charset="0"/>
              <a:buChar char="•"/>
            </a:pPr>
            <a:r>
              <a:rPr lang="nl-BE" dirty="0" smtClean="0">
                <a:latin typeface="Times New Roman" charset="0"/>
                <a:ea typeface="ＭＳ Ｐゴシック" charset="-128"/>
              </a:rPr>
              <a:t>AJAX Layer</a:t>
            </a:r>
          </a:p>
          <a:p>
            <a:pPr lvl="1">
              <a:buFont typeface="Arial" pitchFamily="34" charset="0"/>
              <a:buChar char="•"/>
            </a:pPr>
            <a:r>
              <a:rPr lang="nl-BE" dirty="0" smtClean="0">
                <a:latin typeface="Times New Roman" charset="0"/>
                <a:ea typeface="ＭＳ Ｐゴシック" charset="-128"/>
              </a:rPr>
              <a:t>It is the</a:t>
            </a:r>
            <a:r>
              <a:rPr lang="nl-BE" baseline="0" dirty="0" smtClean="0">
                <a:latin typeface="Times New Roman" charset="0"/>
                <a:ea typeface="ＭＳ Ｐゴシック" charset="-128"/>
              </a:rPr>
              <a:t> eWS Front-End</a:t>
            </a:r>
          </a:p>
          <a:p>
            <a:pPr lvl="1">
              <a:buFont typeface="Arial" pitchFamily="34" charset="0"/>
              <a:buChar char="•"/>
            </a:pPr>
            <a:r>
              <a:rPr lang="nl-BE" baseline="0" dirty="0" smtClean="0">
                <a:latin typeface="Times New Roman" charset="0"/>
                <a:ea typeface="ＭＳ Ｐゴシック" charset="-128"/>
              </a:rPr>
              <a:t> Diferent Views already discussed</a:t>
            </a:r>
          </a:p>
          <a:p>
            <a:pPr lvl="1">
              <a:buFont typeface="Arial" pitchFamily="34" charset="0"/>
              <a:buChar char="•"/>
            </a:pPr>
            <a:endParaRPr lang="nl-BE" dirty="0" smtClean="0">
              <a:latin typeface="Times New Roman" charset="0"/>
              <a:ea typeface="ＭＳ Ｐゴシック" charset="-128"/>
            </a:endParaRPr>
          </a:p>
          <a:p>
            <a:pPr>
              <a:buFont typeface="Arial" pitchFamily="34" charset="0"/>
              <a:buChar char="•"/>
            </a:pPr>
            <a:r>
              <a:rPr lang="nl-BE" dirty="0" smtClean="0">
                <a:latin typeface="Times New Roman" charset="0"/>
                <a:ea typeface="ＭＳ Ｐゴシック" charset="-128"/>
              </a:rPr>
              <a:t> euHReka Platform Layer = euHReka eWS IMG </a:t>
            </a:r>
          </a:p>
          <a:p>
            <a:pPr marL="457200" marR="0" lvl="1"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nl-BE" dirty="0" smtClean="0">
                <a:latin typeface="Times New Roman" charset="0"/>
                <a:ea typeface="ＭＳ Ｐゴシック" charset="-128"/>
              </a:rPr>
              <a:t>Java</a:t>
            </a:r>
            <a:r>
              <a:rPr lang="nl-BE" baseline="0" dirty="0" smtClean="0">
                <a:latin typeface="Times New Roman" charset="0"/>
                <a:ea typeface="ＭＳ Ｐゴシック" charset="-128"/>
              </a:rPr>
              <a:t> Stack for BPO and EoD not for EoP</a:t>
            </a:r>
          </a:p>
          <a:p>
            <a:pPr marL="457200" marR="0" lvl="1"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nl-BE" baseline="0" dirty="0" smtClean="0">
                <a:latin typeface="Times New Roman" charset="0"/>
                <a:ea typeface="ＭＳ Ｐゴシック" charset="-128"/>
              </a:rPr>
              <a:t>Configuration Engine</a:t>
            </a:r>
            <a:endParaRPr lang="nl-BE" dirty="0" smtClean="0">
              <a:latin typeface="Times New Roman" charset="0"/>
              <a:ea typeface="ＭＳ Ｐゴシック" charset="-128"/>
            </a:endParaRPr>
          </a:p>
          <a:p>
            <a:pPr lvl="2">
              <a:buFont typeface="Arial" pitchFamily="34" charset="0"/>
              <a:buChar char="•"/>
            </a:pPr>
            <a:r>
              <a:rPr lang="nl-BE" dirty="0" smtClean="0">
                <a:latin typeface="Times New Roman" charset="0"/>
                <a:ea typeface="ＭＳ Ｐゴシック" charset="-128"/>
              </a:rPr>
              <a:t> 200 eWSTables</a:t>
            </a:r>
          </a:p>
          <a:p>
            <a:pPr lvl="1">
              <a:buFont typeface="Arial" pitchFamily="34" charset="0"/>
              <a:buChar char="•"/>
            </a:pPr>
            <a:r>
              <a:rPr lang="nl-BE" dirty="0" smtClean="0">
                <a:latin typeface="Times New Roman" charset="0"/>
                <a:ea typeface="ＭＳ Ｐゴシック" charset="-128"/>
              </a:rPr>
              <a:t>Authorizations and Roles Engine</a:t>
            </a:r>
          </a:p>
          <a:p>
            <a:pPr lvl="1">
              <a:buFont typeface="Arial" pitchFamily="34" charset="0"/>
              <a:buChar char="•"/>
            </a:pPr>
            <a:r>
              <a:rPr lang="nl-BE" dirty="0" smtClean="0">
                <a:latin typeface="Times New Roman" charset="0"/>
                <a:ea typeface="ＭＳ Ｐゴシック" charset="-128"/>
              </a:rPr>
              <a:t> ABAP</a:t>
            </a:r>
            <a:r>
              <a:rPr lang="nl-BE" baseline="0" dirty="0" smtClean="0">
                <a:latin typeface="Times New Roman" charset="0"/>
                <a:ea typeface="ＭＳ Ｐゴシック" charset="-128"/>
              </a:rPr>
              <a:t> Stack</a:t>
            </a:r>
            <a:endParaRPr lang="nl-BE" dirty="0" smtClean="0">
              <a:latin typeface="Times New Roman" charset="0"/>
              <a:ea typeface="ＭＳ Ｐゴシック" charset="-128"/>
            </a:endParaRPr>
          </a:p>
          <a:p>
            <a:endParaRPr lang="nl-BE" dirty="0" smtClean="0">
              <a:latin typeface="Times New Roman" charset="0"/>
              <a:ea typeface="ＭＳ Ｐゴシック" charset="-128"/>
            </a:endParaRPr>
          </a:p>
          <a:p>
            <a:pPr>
              <a:buFont typeface="Arial" pitchFamily="34" charset="0"/>
              <a:buChar char="•"/>
            </a:pPr>
            <a:r>
              <a:rPr lang="nl-BE" dirty="0" smtClean="0">
                <a:latin typeface="Times New Roman" charset="0"/>
                <a:ea typeface="ＭＳ Ｐゴシック" charset="-128"/>
              </a:rPr>
              <a:t> euHReka Abstraction Layer </a:t>
            </a:r>
          </a:p>
          <a:p>
            <a:pPr lvl="1">
              <a:buFont typeface="Arial" pitchFamily="34" charset="0"/>
              <a:buChar char="•"/>
            </a:pPr>
            <a:r>
              <a:rPr lang="nl-BE" dirty="0" smtClean="0">
                <a:latin typeface="Times New Roman" charset="0"/>
                <a:ea typeface="ＭＳ Ｐゴシック" charset="-128"/>
              </a:rPr>
              <a:t> Definitions of fieldsets</a:t>
            </a:r>
            <a:r>
              <a:rPr lang="nl-BE" baseline="0" dirty="0" smtClean="0">
                <a:latin typeface="Times New Roman" charset="0"/>
                <a:ea typeface="ＭＳ Ｐゴシック" charset="-128"/>
              </a:rPr>
              <a:t> </a:t>
            </a:r>
            <a:r>
              <a:rPr lang="nl-BE" dirty="0" smtClean="0">
                <a:latin typeface="Times New Roman" charset="0"/>
                <a:ea typeface="ＭＳ Ｐゴシック" charset="-128"/>
              </a:rPr>
              <a:t>linking</a:t>
            </a:r>
            <a:r>
              <a:rPr lang="nl-BE" baseline="0" dirty="0" smtClean="0">
                <a:latin typeface="Times New Roman" charset="0"/>
                <a:ea typeface="ＭＳ Ｐゴシック" charset="-128"/>
              </a:rPr>
              <a:t> Front-end fields with backend engines</a:t>
            </a:r>
          </a:p>
          <a:p>
            <a:pPr lvl="1">
              <a:buFont typeface="Arial" pitchFamily="34" charset="0"/>
              <a:buChar char="•"/>
            </a:pPr>
            <a:r>
              <a:rPr lang="nl-BE" baseline="0" dirty="0" smtClean="0">
                <a:latin typeface="Times New Roman" charset="0"/>
                <a:ea typeface="ＭＳ Ｐゴシック" charset="-128"/>
              </a:rPr>
              <a:t> Comminucating with the Inclusion Framework</a:t>
            </a:r>
          </a:p>
          <a:p>
            <a:pPr lvl="0">
              <a:buFont typeface="Arial" pitchFamily="34" charset="0"/>
              <a:buChar char="•"/>
            </a:pPr>
            <a:r>
              <a:rPr lang="nl-BE" baseline="0" dirty="0" smtClean="0">
                <a:latin typeface="Times New Roman" charset="0"/>
                <a:ea typeface="ＭＳ Ｐゴシック" charset="-128"/>
              </a:rPr>
              <a:t> Inclusion Framework </a:t>
            </a:r>
            <a:endParaRPr lang="nl-BE" dirty="0" smtClean="0">
              <a:latin typeface="Times New Roman" charset="0"/>
              <a:ea typeface="ＭＳ Ｐゴシック" charset="-128"/>
            </a:endParaRPr>
          </a:p>
          <a:p>
            <a:pPr>
              <a:buFont typeface="Arial" pitchFamily="34" charset="0"/>
              <a:buChar char="•"/>
            </a:pPr>
            <a:r>
              <a:rPr lang="nl-BE" dirty="0" smtClean="0">
                <a:latin typeface="Times New Roman" charset="0"/>
                <a:ea typeface="ＭＳ Ｐゴシック" charset="-128"/>
              </a:rPr>
              <a:t> euHReka</a:t>
            </a:r>
            <a:r>
              <a:rPr lang="nl-BE" baseline="0" dirty="0" smtClean="0">
                <a:latin typeface="Times New Roman" charset="0"/>
                <a:ea typeface="ＭＳ Ｐゴシック" charset="-128"/>
              </a:rPr>
              <a:t> HCM Engine = </a:t>
            </a:r>
            <a:r>
              <a:rPr lang="nl-BE" dirty="0" smtClean="0">
                <a:latin typeface="Times New Roman" charset="0"/>
                <a:ea typeface="ＭＳ Ｐゴシック" charset="-128"/>
              </a:rPr>
              <a:t>euHReka 2.0 IMG </a:t>
            </a:r>
          </a:p>
          <a:p>
            <a:pPr marL="457200" marR="0" lvl="3"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nl-BE" dirty="0" smtClean="0">
                <a:latin typeface="Times New Roman" charset="0"/>
                <a:ea typeface="ＭＳ Ｐゴシック" charset="-128"/>
              </a:rPr>
              <a:t> 400 in euHReka Core</a:t>
            </a:r>
          </a:p>
          <a:p>
            <a:endParaRPr lang="nl-BE" dirty="0" smtClean="0">
              <a:latin typeface="Times New Roman" charset="0"/>
              <a:ea typeface="ＭＳ Ｐゴシック" charset="-128"/>
            </a:endParaRPr>
          </a:p>
          <a:p>
            <a:endParaRPr lang="nl-BE" dirty="0" smtClean="0">
              <a:latin typeface="Times New Roman" charset="0"/>
              <a:ea typeface="ＭＳ Ｐゴシック" charset="-128"/>
            </a:endParaRPr>
          </a:p>
        </p:txBody>
      </p:sp>
      <p:sp>
        <p:nvSpPr>
          <p:cNvPr id="88068" name="Slide Number Placeholder 3"/>
          <p:cNvSpPr>
            <a:spLocks noGrp="1"/>
          </p:cNvSpPr>
          <p:nvPr>
            <p:ph type="sldNum" sz="quarter" idx="5"/>
          </p:nvPr>
        </p:nvSpPr>
        <p:spPr>
          <a:noFill/>
        </p:spPr>
        <p:txBody>
          <a:bodyPr/>
          <a:lstStyle/>
          <a:p>
            <a:fld id="{11F4180D-BBEB-4060-9108-FE8754D4BE90}" type="slidenum">
              <a:rPr lang="en-US"/>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p:spPr>
        <p:txBody>
          <a:bodyPr/>
          <a:lstStyle/>
          <a:p>
            <a:endParaRPr lang="nl-BE" dirty="0" smtClean="0">
              <a:latin typeface="Times New Roman" charset="0"/>
              <a:ea typeface="ＭＳ Ｐゴシック" charset="-128"/>
            </a:endParaRPr>
          </a:p>
        </p:txBody>
      </p:sp>
      <p:sp>
        <p:nvSpPr>
          <p:cNvPr id="89092" name="Slide Number Placeholder 3"/>
          <p:cNvSpPr>
            <a:spLocks noGrp="1"/>
          </p:cNvSpPr>
          <p:nvPr>
            <p:ph type="sldNum" sz="quarter" idx="5"/>
          </p:nvPr>
        </p:nvSpPr>
        <p:spPr>
          <a:noFill/>
        </p:spPr>
        <p:txBody>
          <a:bodyPr/>
          <a:lstStyle/>
          <a:p>
            <a:fld id="{BC72AC03-F26E-4BB4-BCFF-DF982C831C32}" type="slidenum">
              <a:rPr lang="en-US"/>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pPr eaLnBrk="1" hangingPunct="1"/>
            <a:r>
              <a:rPr lang="nl-BE" dirty="0" smtClean="0">
                <a:latin typeface="Times New Roman" charset="0"/>
                <a:ea typeface="ＭＳ Ｐゴシック" charset="-128"/>
              </a:rPr>
              <a:t>Conceptual slide to explain the concept. Next</a:t>
            </a:r>
            <a:r>
              <a:rPr lang="nl-BE" baseline="0" dirty="0" smtClean="0">
                <a:latin typeface="Times New Roman" charset="0"/>
                <a:ea typeface="ＭＳ Ｐゴシック" charset="-128"/>
              </a:rPr>
              <a:t> slides get into more detail.</a:t>
            </a:r>
            <a:endParaRPr lang="nl-BE" dirty="0" smtClean="0">
              <a:latin typeface="Times New Roman" charset="0"/>
              <a:ea typeface="ＭＳ Ｐゴシック" charset="-128"/>
            </a:endParaRPr>
          </a:p>
          <a:p>
            <a:pPr eaLnBrk="1" hangingPunct="1"/>
            <a:endParaRPr lang="nl-BE" dirty="0" smtClean="0">
              <a:latin typeface="Times New Roman" charset="0"/>
              <a:ea typeface="ＭＳ Ｐゴシック" charset="-128"/>
            </a:endParaRPr>
          </a:p>
          <a:p>
            <a:pPr eaLnBrk="1" hangingPunct="1"/>
            <a:r>
              <a:rPr lang="nl-BE" dirty="0" smtClean="0">
                <a:latin typeface="Times New Roman" charset="0"/>
                <a:ea typeface="ＭＳ Ｐゴシック" charset="-128"/>
              </a:rPr>
              <a:t>5 Environments approach.</a:t>
            </a:r>
          </a:p>
          <a:p>
            <a:pPr eaLnBrk="1" hangingPunct="1"/>
            <a:endParaRPr lang="nl-BE" baseline="0" dirty="0" smtClean="0">
              <a:latin typeface="Times New Roman" charset="0"/>
              <a:ea typeface="ＭＳ Ｐゴシック" charset="-128"/>
            </a:endParaRPr>
          </a:p>
          <a:p>
            <a:pPr eaLnBrk="1" hangingPunct="1">
              <a:buFont typeface="Arial" pitchFamily="34" charset="0"/>
              <a:buChar char="•"/>
            </a:pPr>
            <a:r>
              <a:rPr lang="nl-BE" baseline="0" dirty="0" smtClean="0">
                <a:latin typeface="Times New Roman" charset="0"/>
                <a:ea typeface="ＭＳ Ｐゴシック" charset="-128"/>
              </a:rPr>
              <a:t> Shared: </a:t>
            </a:r>
          </a:p>
          <a:p>
            <a:pPr lvl="1" eaLnBrk="1" hangingPunct="1">
              <a:buFont typeface="Arial" pitchFamily="34" charset="0"/>
              <a:buChar char="•"/>
            </a:pPr>
            <a:r>
              <a:rPr lang="nl-BE" baseline="0" dirty="0" smtClean="0">
                <a:latin typeface="Times New Roman" charset="0"/>
                <a:ea typeface="ＭＳ Ｐゴシック" charset="-128"/>
              </a:rPr>
              <a:t> Deployment is forced into this landscape for all customers</a:t>
            </a:r>
          </a:p>
          <a:p>
            <a:pPr lvl="1" eaLnBrk="1" hangingPunct="1">
              <a:buFont typeface="Arial" pitchFamily="34" charset="0"/>
              <a:buChar char="•"/>
            </a:pPr>
            <a:r>
              <a:rPr lang="nl-BE" baseline="0" dirty="0" smtClean="0">
                <a:latin typeface="Times New Roman" charset="0"/>
                <a:ea typeface="ＭＳ Ｐゴシック" charset="-128"/>
              </a:rPr>
              <a:t> Shared should be promoted</a:t>
            </a:r>
          </a:p>
          <a:p>
            <a:pPr eaLnBrk="1" hangingPunct="1">
              <a:buFont typeface="Arial" pitchFamily="34" charset="0"/>
              <a:buChar char="•"/>
            </a:pPr>
            <a:r>
              <a:rPr lang="nl-BE" baseline="0" dirty="0" smtClean="0">
                <a:latin typeface="Times New Roman" charset="0"/>
                <a:ea typeface="ＭＳ Ｐゴシック" charset="-128"/>
              </a:rPr>
              <a:t>Dedicated: </a:t>
            </a:r>
          </a:p>
          <a:p>
            <a:pPr lvl="1" eaLnBrk="1" hangingPunct="1">
              <a:buFont typeface="Arial" pitchFamily="34" charset="0"/>
              <a:buChar char="•"/>
            </a:pPr>
            <a:r>
              <a:rPr lang="nl-BE" baseline="0" dirty="0" smtClean="0">
                <a:latin typeface="Times New Roman" charset="0"/>
                <a:ea typeface="ＭＳ Ｐゴシック" charset="-128"/>
              </a:rPr>
              <a:t> Flexibility but get not up to date.</a:t>
            </a:r>
          </a:p>
          <a:p>
            <a:pPr lvl="1" eaLnBrk="1" hangingPunct="1">
              <a:buFont typeface="Arial" pitchFamily="34" charset="0"/>
              <a:buChar char="•"/>
            </a:pPr>
            <a:r>
              <a:rPr lang="nl-BE" baseline="0" dirty="0" smtClean="0">
                <a:latin typeface="Times New Roman" charset="0"/>
                <a:ea typeface="ＭＳ Ｐゴシック" charset="-128"/>
              </a:rPr>
              <a:t> Only a dedicated Production and Test</a:t>
            </a:r>
          </a:p>
          <a:p>
            <a:pPr lvl="1" eaLnBrk="1" hangingPunct="1">
              <a:buFont typeface="Arial" pitchFamily="34" charset="0"/>
              <a:buChar char="•"/>
            </a:pPr>
            <a:r>
              <a:rPr lang="nl-BE" baseline="0" dirty="0" smtClean="0">
                <a:latin typeface="Times New Roman" charset="0"/>
                <a:ea typeface="ＭＳ Ｐゴシック" charset="-128"/>
              </a:rPr>
              <a:t> Development system is shared for all of them.</a:t>
            </a:r>
          </a:p>
          <a:p>
            <a:pPr eaLnBrk="1" hangingPunct="1">
              <a:buFont typeface="Arial" pitchFamily="34" charset="0"/>
              <a:buChar char="•"/>
            </a:pPr>
            <a:r>
              <a:rPr lang="nl-BE" dirty="0" smtClean="0">
                <a:latin typeface="Times New Roman" charset="0"/>
                <a:ea typeface="ＭＳ Ｐゴシック" charset="-128"/>
              </a:rPr>
              <a:t> Shared</a:t>
            </a:r>
            <a:r>
              <a:rPr lang="nl-BE" baseline="0" dirty="0" smtClean="0">
                <a:latin typeface="Times New Roman" charset="0"/>
                <a:ea typeface="ＭＳ Ｐゴシック" charset="-128"/>
              </a:rPr>
              <a:t> vs Dedicated</a:t>
            </a:r>
          </a:p>
          <a:p>
            <a:pPr lvl="1" eaLnBrk="1" hangingPunct="1">
              <a:buFont typeface="Arial" pitchFamily="34" charset="0"/>
              <a:buChar char="•"/>
            </a:pPr>
            <a:r>
              <a:rPr lang="nl-BE" baseline="0" dirty="0" smtClean="0">
                <a:latin typeface="Times New Roman" charset="0"/>
                <a:ea typeface="ＭＳ Ｐゴシック" charset="-128"/>
              </a:rPr>
              <a:t> Deviating from ISO standards</a:t>
            </a:r>
          </a:p>
          <a:p>
            <a:pPr lvl="1" eaLnBrk="1" hangingPunct="1">
              <a:buFont typeface="Arial" pitchFamily="34" charset="0"/>
              <a:buChar char="•"/>
            </a:pPr>
            <a:r>
              <a:rPr lang="nl-BE" baseline="0" dirty="0" smtClean="0">
                <a:latin typeface="Times New Roman" charset="0"/>
                <a:ea typeface="ＭＳ Ｐゴシック" charset="-128"/>
              </a:rPr>
              <a:t> Number of Ees</a:t>
            </a:r>
          </a:p>
          <a:p>
            <a:pPr eaLnBrk="1" hangingPunct="1">
              <a:buFont typeface="Arial" pitchFamily="34" charset="0"/>
              <a:buChar char="•"/>
            </a:pPr>
            <a:r>
              <a:rPr lang="nl-BE" baseline="0" dirty="0" smtClean="0">
                <a:latin typeface="Times New Roman" charset="0"/>
                <a:ea typeface="ＭＳ Ｐゴシック" charset="-128"/>
              </a:rPr>
              <a:t>EoP:</a:t>
            </a:r>
          </a:p>
          <a:p>
            <a:pPr lvl="1" eaLnBrk="1" hangingPunct="1">
              <a:buFont typeface="Arial" pitchFamily="34" charset="0"/>
              <a:buChar char="•"/>
            </a:pPr>
            <a:r>
              <a:rPr lang="nl-BE" baseline="0" dirty="0" smtClean="0">
                <a:latin typeface="Times New Roman" charset="0"/>
                <a:ea typeface="ＭＳ Ｐゴシック" charset="-128"/>
              </a:rPr>
              <a:t> To be downloaded form the Service Market Place</a:t>
            </a:r>
          </a:p>
          <a:p>
            <a:pPr eaLnBrk="1" hangingPunct="1">
              <a:buFont typeface="Arial" pitchFamily="34" charset="0"/>
              <a:buChar char="•"/>
            </a:pPr>
            <a:r>
              <a:rPr lang="nl-BE" baseline="0" dirty="0" smtClean="0">
                <a:latin typeface="Times New Roman" charset="0"/>
                <a:ea typeface="ＭＳ Ｐゴシック" charset="-128"/>
              </a:rPr>
              <a:t>CEX:</a:t>
            </a:r>
          </a:p>
          <a:p>
            <a:pPr lvl="1" eaLnBrk="1" hangingPunct="1">
              <a:buFont typeface="Arial" pitchFamily="34" charset="0"/>
              <a:buChar char="•"/>
            </a:pPr>
            <a:r>
              <a:rPr lang="nl-BE" baseline="0" dirty="0" smtClean="0">
                <a:latin typeface="Times New Roman" charset="0"/>
                <a:ea typeface="ＭＳ Ｐゴシック" charset="-128"/>
              </a:rPr>
              <a:t> Extract all configuration (99 and country) mixed in ETC-300 to located in a dedicated client.</a:t>
            </a:r>
          </a:p>
          <a:p>
            <a:pPr lvl="1" eaLnBrk="1" hangingPunct="1">
              <a:buFont typeface="Arial" pitchFamily="34" charset="0"/>
              <a:buChar char="•"/>
            </a:pPr>
            <a:r>
              <a:rPr lang="nl-BE" baseline="0" dirty="0" smtClean="0">
                <a:latin typeface="Times New Roman" charset="0"/>
                <a:ea typeface="ＭＳ Ｐゴシック" charset="-128"/>
              </a:rPr>
              <a:t> It should represent 80% of the work to be done.</a:t>
            </a:r>
          </a:p>
          <a:p>
            <a:pPr lvl="1" eaLnBrk="1" hangingPunct="1">
              <a:buFont typeface="Arial" pitchFamily="34" charset="0"/>
              <a:buChar char="•"/>
            </a:pPr>
            <a:r>
              <a:rPr lang="nl-BE" baseline="0" dirty="0" smtClean="0">
                <a:latin typeface="Times New Roman" charset="0"/>
                <a:ea typeface="ＭＳ Ｐゴシック" charset="-128"/>
              </a:rPr>
              <a:t> Only deltas are sent.</a:t>
            </a:r>
          </a:p>
          <a:p>
            <a:pPr lvl="1" eaLnBrk="1" hangingPunct="1">
              <a:buFont typeface="Arial" pitchFamily="34" charset="0"/>
              <a:buChar char="•"/>
            </a:pPr>
            <a:r>
              <a:rPr lang="nl-BE" baseline="0" dirty="0" smtClean="0">
                <a:latin typeface="Times New Roman" charset="0"/>
                <a:ea typeface="ＭＳ Ｐゴシック" charset="-128"/>
              </a:rPr>
              <a:t> In production should be acompanied with the regresion testing</a:t>
            </a:r>
          </a:p>
          <a:p>
            <a:pPr lvl="1" eaLnBrk="1" hangingPunct="1">
              <a:buFont typeface="Arial" pitchFamily="34" charset="0"/>
              <a:buChar char="•"/>
            </a:pPr>
            <a:r>
              <a:rPr lang="nl-BE" baseline="0" dirty="0" smtClean="0">
                <a:latin typeface="Times New Roman" charset="0"/>
                <a:ea typeface="ＭＳ Ｐゴシック" charset="-128"/>
              </a:rPr>
              <a:t> Change in Italy should no lead to a Regresion Testing in the US</a:t>
            </a:r>
          </a:p>
          <a:p>
            <a:pPr eaLnBrk="1" hangingPunct="1">
              <a:buFont typeface="Arial" pitchFamily="34" charset="0"/>
              <a:buChar char="•"/>
            </a:pPr>
            <a:endParaRPr lang="nl-BE" baseline="0" dirty="0" smtClean="0">
              <a:latin typeface="Times New Roman" charset="0"/>
              <a:ea typeface="ＭＳ Ｐゴシック" charset="-128"/>
            </a:endParaRPr>
          </a:p>
          <a:p>
            <a:pPr eaLnBrk="1" hangingPunct="1">
              <a:buFont typeface="Arial" pitchFamily="34" charset="0"/>
              <a:buChar char="•"/>
            </a:pPr>
            <a:r>
              <a:rPr lang="nl-BE" baseline="0" dirty="0" smtClean="0">
                <a:latin typeface="Times New Roman" charset="0"/>
                <a:ea typeface="ＭＳ Ｐゴシック" charset="-128"/>
              </a:rPr>
              <a:t> Demo System and dedicated systems for Training (and Sandbox)</a:t>
            </a:r>
            <a:endParaRPr lang="en-US" dirty="0"/>
          </a:p>
        </p:txBody>
      </p:sp>
      <p:sp>
        <p:nvSpPr>
          <p:cNvPr id="4" name="Header Placeholder 3"/>
          <p:cNvSpPr>
            <a:spLocks noGrp="1"/>
          </p:cNvSpPr>
          <p:nvPr>
            <p:ph type="hdr" sz="quarter" idx="10"/>
          </p:nvPr>
        </p:nvSpPr>
        <p:spPr/>
        <p:txBody>
          <a:bodyPr/>
          <a:lstStyle/>
          <a:p>
            <a:pPr>
              <a:defRPr/>
            </a:pPr>
            <a:r>
              <a:rPr lang="en-US" dirty="0" smtClean="0"/>
              <a:t>www.northgatearinso.com</a:t>
            </a:r>
            <a:endParaRPr lang="en-US" dirty="0"/>
          </a:p>
        </p:txBody>
      </p:sp>
      <p:sp>
        <p:nvSpPr>
          <p:cNvPr id="5" name="Footer Placeholder 4"/>
          <p:cNvSpPr>
            <a:spLocks noGrp="1"/>
          </p:cNvSpPr>
          <p:nvPr>
            <p:ph type="ftr" sz="quarter" idx="11"/>
          </p:nvPr>
        </p:nvSpPr>
        <p:spPr/>
        <p:txBody>
          <a:bodyPr/>
          <a:lstStyle/>
          <a:p>
            <a:pPr>
              <a:defRPr/>
            </a:pPr>
            <a:r>
              <a:rPr lang="en-US" dirty="0" smtClean="0"/>
              <a:t>Copyright NorthgateArinso. All rights reserved.</a:t>
            </a:r>
            <a:endParaRPr lang="en-US" dirty="0"/>
          </a:p>
        </p:txBody>
      </p:sp>
      <p:sp>
        <p:nvSpPr>
          <p:cNvPr id="6" name="Slide Number Placeholder 5"/>
          <p:cNvSpPr>
            <a:spLocks noGrp="1"/>
          </p:cNvSpPr>
          <p:nvPr>
            <p:ph type="sldNum" sz="quarter" idx="12"/>
          </p:nvPr>
        </p:nvSpPr>
        <p:spPr/>
        <p:txBody>
          <a:bodyPr/>
          <a:lstStyle/>
          <a:p>
            <a:pPr>
              <a:defRPr/>
            </a:pPr>
            <a:fld id="{16172C93-D9AA-42FD-87A3-90BDA236211B}" type="slidenum">
              <a:rPr lang="en-US" smtClean="0"/>
              <a:pPr>
                <a:defRPr/>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p:spPr>
        <p:txBody>
          <a:bodyPr/>
          <a:lstStyle/>
          <a:p>
            <a:pPr eaLnBrk="1" hangingPunct="1"/>
            <a:endParaRPr lang="en-US" noProof="0" dirty="0" smtClean="0">
              <a:latin typeface="Times New Roman" charset="0"/>
              <a:ea typeface="ＭＳ Ｐゴシック" charset="-128"/>
            </a:endParaRPr>
          </a:p>
          <a:p>
            <a:pPr eaLnBrk="1" hangingPunct="1">
              <a:buFont typeface="Arial" pitchFamily="34" charset="0"/>
              <a:buNone/>
            </a:pPr>
            <a:endParaRPr lang="nl-BE" baseline="0" dirty="0" smtClean="0">
              <a:latin typeface="Times New Roman" charset="0"/>
              <a:ea typeface="ＭＳ Ｐゴシック" charset="-128"/>
            </a:endParaRPr>
          </a:p>
          <a:p>
            <a:pPr eaLnBrk="1" hangingPunct="1">
              <a:buFont typeface="Arial" pitchFamily="34" charset="0"/>
              <a:buChar char="•"/>
            </a:pPr>
            <a:r>
              <a:rPr lang="nl-BE" baseline="0" dirty="0" smtClean="0">
                <a:latin typeface="Times New Roman" charset="0"/>
                <a:ea typeface="ＭＳ Ｐゴシック" charset="-128"/>
              </a:rPr>
              <a:t>Doubled Products enviroments</a:t>
            </a:r>
          </a:p>
          <a:p>
            <a:pPr lvl="1" eaLnBrk="1" hangingPunct="1">
              <a:buFont typeface="Arial" pitchFamily="34" charset="0"/>
              <a:buChar char="•"/>
            </a:pPr>
            <a:r>
              <a:rPr lang="nl-BE" baseline="0" dirty="0" smtClean="0">
                <a:latin typeface="Times New Roman" charset="0"/>
                <a:ea typeface="ＭＳ Ｐゴシック" charset="-128"/>
              </a:rPr>
              <a:t> One Build Relase+1 </a:t>
            </a:r>
          </a:p>
          <a:p>
            <a:pPr lvl="1" eaLnBrk="1" hangingPunct="1">
              <a:buFont typeface="Arial" pitchFamily="34" charset="0"/>
              <a:buChar char="•"/>
            </a:pPr>
            <a:r>
              <a:rPr lang="nl-BE" baseline="0" dirty="0" smtClean="0">
                <a:latin typeface="Times New Roman" charset="0"/>
                <a:ea typeface="ＭＳ Ｐゴシック" charset="-128"/>
              </a:rPr>
              <a:t> Other to mantain Release </a:t>
            </a:r>
          </a:p>
          <a:p>
            <a:pPr lvl="1" eaLnBrk="1" hangingPunct="1">
              <a:buFont typeface="Arial" pitchFamily="34" charset="0"/>
              <a:buChar char="•"/>
            </a:pPr>
            <a:r>
              <a:rPr lang="nl-BE" baseline="0" dirty="0" smtClean="0">
                <a:latin typeface="Times New Roman" charset="0"/>
                <a:ea typeface="ＭＳ Ｐゴシック" charset="-128"/>
              </a:rPr>
              <a:t> Double mantenance of bugs</a:t>
            </a:r>
          </a:p>
          <a:p>
            <a:pPr eaLnBrk="1" hangingPunct="1">
              <a:buFont typeface="Arial" pitchFamily="34" charset="0"/>
              <a:buChar char="•"/>
            </a:pPr>
            <a:endParaRPr lang="nl-BE" baseline="0" dirty="0" smtClean="0">
              <a:latin typeface="Times New Roman" charset="0"/>
              <a:ea typeface="ＭＳ Ｐゴシック" charset="-128"/>
            </a:endParaRPr>
          </a:p>
          <a:p>
            <a:pPr eaLnBrk="1" hangingPunct="1">
              <a:buFont typeface="Arial" pitchFamily="34" charset="0"/>
              <a:buChar char="•"/>
            </a:pPr>
            <a:r>
              <a:rPr lang="nl-BE" baseline="0" dirty="0" smtClean="0">
                <a:latin typeface="Times New Roman" charset="0"/>
                <a:ea typeface="ＭＳ Ｐゴシック" charset="-128"/>
              </a:rPr>
              <a:t>EFR is Functional Release (2/year)</a:t>
            </a:r>
          </a:p>
          <a:p>
            <a:pPr eaLnBrk="1" hangingPunct="1">
              <a:buFont typeface="Arial" pitchFamily="34" charset="0"/>
              <a:buChar char="•"/>
            </a:pPr>
            <a:r>
              <a:rPr lang="nl-BE" baseline="0" dirty="0" smtClean="0">
                <a:latin typeface="Times New Roman" charset="0"/>
                <a:ea typeface="ＭＳ Ｐゴシック" charset="-128"/>
              </a:rPr>
              <a:t>EMR is Maintenance Release (1/month</a:t>
            </a:r>
            <a:endParaRPr lang="nl-BE" dirty="0" smtClean="0">
              <a:latin typeface="Times New Roman" charset="0"/>
              <a:ea typeface="ＭＳ Ｐゴシック" charset="-128"/>
            </a:endParaRPr>
          </a:p>
          <a:p>
            <a:pPr eaLnBrk="1" hangingPunct="1">
              <a:buFont typeface="Arial" pitchFamily="34" charset="0"/>
              <a:buChar char="•"/>
            </a:pPr>
            <a:r>
              <a:rPr lang="nl-BE" dirty="0" smtClean="0">
                <a:latin typeface="Times New Roman" charset="0"/>
                <a:ea typeface="ＭＳ Ｐゴシック" charset="-128"/>
              </a:rPr>
              <a:t>EQC is to do the Intake and reproduce bugs</a:t>
            </a:r>
          </a:p>
          <a:p>
            <a:pPr eaLnBrk="1" hangingPunct="1"/>
            <a:endParaRPr lang="en-US" noProof="0" dirty="0" smtClean="0">
              <a:latin typeface="Times New Roman" charset="0"/>
              <a:ea typeface="ＭＳ Ｐゴシック" charset="-128"/>
            </a:endParaRPr>
          </a:p>
          <a:p>
            <a:pPr eaLnBrk="1" hangingPunct="1"/>
            <a:r>
              <a:rPr lang="en-US" noProof="0" dirty="0" smtClean="0">
                <a:latin typeface="Times New Roman" charset="0"/>
                <a:ea typeface="ＭＳ Ｐゴシック" charset="-128"/>
              </a:rPr>
              <a:t>We use the concept of Towers,</a:t>
            </a:r>
            <a:r>
              <a:rPr lang="en-US" baseline="0" noProof="0" dirty="0" smtClean="0">
                <a:latin typeface="Times New Roman" charset="0"/>
                <a:ea typeface="ＭＳ Ｐゴシック" charset="-128"/>
              </a:rPr>
              <a:t> a tower is a SAP ECC HCM system linked with different other systems needed to support our euHReka Solution (e.g. BW, BO, Java Stack, PI).</a:t>
            </a:r>
            <a:endParaRPr lang="en-US" noProof="0" dirty="0" smtClean="0">
              <a:latin typeface="Times New Roman" charset="0"/>
              <a:ea typeface="ＭＳ Ｐゴシック" charset="-128"/>
            </a:endParaRPr>
          </a:p>
          <a:p>
            <a:pPr eaLnBrk="1" hangingPunct="1"/>
            <a:r>
              <a:rPr lang="en-US" noProof="0" dirty="0" smtClean="0">
                <a:latin typeface="Times New Roman" charset="0"/>
                <a:ea typeface="ＭＳ Ｐゴシック" charset="-128"/>
              </a:rPr>
              <a:t>New release will be developed</a:t>
            </a:r>
            <a:r>
              <a:rPr lang="en-US" baseline="0" noProof="0" dirty="0" smtClean="0">
                <a:latin typeface="Times New Roman" charset="0"/>
                <a:ea typeface="ＭＳ Ｐゴシック" charset="-128"/>
              </a:rPr>
              <a:t> on EDN and tested on ETN.  A release is build during an EFR (euHReka Function Release) in a time frame of about 6 months.  For each of the product streams a specific Rev Track will be created to link the transports of the new EFR release.</a:t>
            </a:r>
          </a:p>
          <a:p>
            <a:pPr eaLnBrk="1" hangingPunct="1"/>
            <a:r>
              <a:rPr lang="en-US" baseline="0" noProof="0" dirty="0" smtClean="0">
                <a:latin typeface="Times New Roman" charset="0"/>
                <a:ea typeface="ＭＳ Ｐゴシック" charset="-128"/>
              </a:rPr>
              <a:t>ETN is a copy of ETC which will be refreshed 1 month before delivery of EFR (copy after latest EMR on ETC).</a:t>
            </a:r>
          </a:p>
          <a:p>
            <a:pPr eaLnBrk="1" hangingPunct="1"/>
            <a:r>
              <a:rPr lang="en-US" baseline="0" noProof="0" dirty="0" smtClean="0">
                <a:latin typeface="Times New Roman" charset="0"/>
                <a:ea typeface="ＭＳ Ｐゴシック" charset="-128"/>
              </a:rPr>
              <a:t>EDC is for bug fixing current release and for country developments (Alco).   Reason why Alco is not developed in EDN is because the frequency of delivery an EFR is much to Slow for Alco solutions since they have a lot of new countries going live and they need to deliver new functionalities and solutions related to legal changes. Every month an EMR (euHReka Maintenance Release) will be scheduled and moved to ETC.  For every EMR two specific Rev Tracks will be created so all developers/maintenance team can add bug fixes (transport requests) to the current EMR release. 1 for Customizing (Client dependant changes) and 1 for Workbench (Client independent changes).</a:t>
            </a:r>
          </a:p>
          <a:p>
            <a:pPr eaLnBrk="1" hangingPunct="1"/>
            <a:r>
              <a:rPr lang="en-US" baseline="0" noProof="0" dirty="0" smtClean="0">
                <a:latin typeface="Times New Roman" charset="0"/>
                <a:ea typeface="ＭＳ Ｐゴシック" charset="-128"/>
              </a:rPr>
              <a:t>Before releasing the new EMR to the customers, the product testing team will do regression testing in ETC200.  Development/maintenance with input from the testing team will fix blocking regression issues and will decide on the Go/No Go of the release.  A No Go is always a delay in delivery not a cancellation of the actual release.</a:t>
            </a:r>
          </a:p>
          <a:p>
            <a:pPr eaLnBrk="1" hangingPunct="1"/>
            <a:r>
              <a:rPr lang="en-US" baseline="0" noProof="0" dirty="0" smtClean="0">
                <a:latin typeface="Times New Roman" charset="0"/>
                <a:ea typeface="ＭＳ Ｐゴシック" charset="-128"/>
              </a:rPr>
              <a:t>ETC is delivery system to customers which is done with the CEX (Configuration Extractor) in 3 steps.</a:t>
            </a:r>
          </a:p>
          <a:p>
            <a:pPr marL="342900" indent="-342900" eaLnBrk="1" hangingPunct="1">
              <a:buAutoNum type="arabicPeriod"/>
            </a:pPr>
            <a:r>
              <a:rPr lang="en-US" baseline="0" noProof="0" dirty="0" smtClean="0">
                <a:latin typeface="Times New Roman" charset="0"/>
                <a:ea typeface="ＭＳ Ｐゴシック" charset="-128"/>
              </a:rPr>
              <a:t>Cascade </a:t>
            </a:r>
            <a:r>
              <a:rPr lang="en-US" baseline="0" noProof="0" dirty="0" smtClean="0">
                <a:latin typeface="Times New Roman" charset="0"/>
                <a:ea typeface="ＭＳ Ｐゴシック" charset="-128"/>
                <a:sym typeface="Wingdings" pitchFamily="2" charset="2"/>
              </a:rPr>
              <a:t> the CEX will check all customer selected function points (to each function point all related objects are linked) and will update a table to provide a list with all needed objects for delivery.</a:t>
            </a:r>
          </a:p>
          <a:p>
            <a:pPr marL="342900" indent="-342900" eaLnBrk="1" hangingPunct="1">
              <a:buAutoNum type="arabicPeriod"/>
            </a:pPr>
            <a:r>
              <a:rPr lang="en-US" baseline="0" noProof="0" dirty="0" smtClean="0">
                <a:latin typeface="Times New Roman" charset="0"/>
                <a:ea typeface="ＭＳ Ｐゴシック" charset="-128"/>
                <a:sym typeface="Wingdings" pitchFamily="2" charset="2"/>
              </a:rPr>
              <a:t>Update  the CSI Client (each customer has a dedicated SAP client in ETC) the listed objects will be updated with the latest object values from the EMR release.</a:t>
            </a:r>
          </a:p>
          <a:p>
            <a:pPr marL="342900" indent="-342900" eaLnBrk="1" hangingPunct="1">
              <a:buAutoNum type="arabicPeriod"/>
            </a:pPr>
            <a:r>
              <a:rPr lang="en-US" baseline="0" noProof="0" dirty="0" smtClean="0">
                <a:latin typeface="Times New Roman" charset="0"/>
                <a:ea typeface="ＭＳ Ｐゴシック" charset="-128"/>
                <a:sym typeface="Wingdings" pitchFamily="2" charset="2"/>
              </a:rPr>
              <a:t>Export  a transport is generated in the CSI client with all objects and the new values.</a:t>
            </a:r>
          </a:p>
          <a:p>
            <a:pPr marL="342900" indent="-342900" eaLnBrk="1" hangingPunct="1">
              <a:buNone/>
            </a:pPr>
            <a:r>
              <a:rPr lang="en-US" noProof="0" dirty="0" smtClean="0">
                <a:latin typeface="Times New Roman" charset="0"/>
                <a:ea typeface="ＭＳ Ｐゴシック" charset="-128"/>
              </a:rPr>
              <a:t>This process of Cascade,</a:t>
            </a:r>
            <a:r>
              <a:rPr lang="en-US" baseline="0" noProof="0" dirty="0" smtClean="0">
                <a:latin typeface="Times New Roman" charset="0"/>
                <a:ea typeface="ＭＳ Ｐゴシック" charset="-128"/>
              </a:rPr>
              <a:t> Update and Export should only be triggered at the moment the customer is also planning to import the transport into their customer systems (DEV,TST,PRD).  The transport is a release transport request with fixed/frozen values (picture).  When several of these prepared release are not processed, there is a risk of processing them in the wrong order impacting you customer system with wrong values.</a:t>
            </a:r>
          </a:p>
          <a:p>
            <a:pPr marL="342900" indent="-342900" eaLnBrk="1" hangingPunct="1">
              <a:buNone/>
            </a:pPr>
            <a:r>
              <a:rPr lang="en-US" baseline="0" noProof="0" dirty="0" smtClean="0">
                <a:latin typeface="Times New Roman" charset="0"/>
                <a:ea typeface="ＭＳ Ｐゴシック" charset="-128"/>
              </a:rPr>
              <a:t>The Customizing transports will be imported by the customer teams (AMO/SI) themselves by approving the Rev </a:t>
            </a:r>
            <a:r>
              <a:rPr lang="en-US" baseline="0" noProof="0" dirty="0" err="1" smtClean="0">
                <a:latin typeface="Times New Roman" charset="0"/>
                <a:ea typeface="ＭＳ Ｐゴシック" charset="-128"/>
              </a:rPr>
              <a:t>Tracs</a:t>
            </a:r>
            <a:r>
              <a:rPr lang="en-US" baseline="0" noProof="0" dirty="0" smtClean="0">
                <a:latin typeface="Times New Roman" charset="0"/>
                <a:ea typeface="ＭＳ Ｐゴシック" charset="-128"/>
              </a:rPr>
              <a:t> and this only after the Workbench on a shared platform has been moved by a central team in line with the release calendar. Currently euHReka Support, soon the Global Deployment Team (AMO).</a:t>
            </a:r>
            <a:endParaRPr lang="en-US" noProof="0" dirty="0" smtClean="0">
              <a:latin typeface="Times New Roman" charset="0"/>
              <a:ea typeface="ＭＳ Ｐゴシック" charset="-128"/>
            </a:endParaRPr>
          </a:p>
          <a:p>
            <a:pPr marL="342900" indent="-342900" eaLnBrk="1" hangingPunct="1">
              <a:buNone/>
            </a:pPr>
            <a:endParaRPr lang="en-US" noProof="0" dirty="0" smtClean="0">
              <a:latin typeface="Times New Roman" charset="0"/>
              <a:ea typeface="ＭＳ Ｐゴシック" charset="-128"/>
            </a:endParaRPr>
          </a:p>
          <a:p>
            <a:pPr eaLnBrk="1" hangingPunct="1"/>
            <a:r>
              <a:rPr lang="en-US" noProof="0" dirty="0" smtClean="0">
                <a:latin typeface="Times New Roman" charset="0"/>
                <a:ea typeface="ＭＳ Ｐゴシック" charset="-128"/>
              </a:rPr>
              <a:t>EE5 is copy from ED5,</a:t>
            </a:r>
            <a:r>
              <a:rPr lang="en-US" baseline="0" noProof="0" dirty="0" smtClean="0">
                <a:latin typeface="Times New Roman" charset="0"/>
                <a:ea typeface="ＭＳ Ｐゴシック" charset="-128"/>
              </a:rPr>
              <a:t> taken before release update (monthly) and used as emergency delivery system to </a:t>
            </a:r>
            <a:r>
              <a:rPr lang="en-US" baseline="0" noProof="0" dirty="0" err="1" smtClean="0">
                <a:latin typeface="Times New Roman" charset="0"/>
                <a:ea typeface="ＭＳ Ｐゴシック" charset="-128"/>
              </a:rPr>
              <a:t>EPn</a:t>
            </a:r>
            <a:r>
              <a:rPr lang="en-US" baseline="0" noProof="0" dirty="0" smtClean="0">
                <a:latin typeface="Times New Roman" charset="0"/>
                <a:ea typeface="ＭＳ Ｐゴシック" charset="-128"/>
              </a:rPr>
              <a:t> during Release update process (EMR/EFR)</a:t>
            </a:r>
          </a:p>
          <a:p>
            <a:pPr eaLnBrk="1" hangingPunct="1"/>
            <a:r>
              <a:rPr lang="en-US" baseline="0" noProof="0" dirty="0" smtClean="0">
                <a:latin typeface="Times New Roman" charset="0"/>
                <a:ea typeface="ＭＳ Ｐゴシック" charset="-128"/>
              </a:rPr>
              <a:t>EQC is the reference system for the Triage Team to validate product issues.  This system will also be used to validate new release before they are imported in the shared customer development System.</a:t>
            </a:r>
          </a:p>
          <a:p>
            <a:pPr eaLnBrk="1" hangingPunct="1"/>
            <a:r>
              <a:rPr lang="en-US" baseline="0" noProof="0" dirty="0" err="1" smtClean="0">
                <a:latin typeface="Times New Roman" charset="0"/>
                <a:ea typeface="ＭＳ Ｐゴシック" charset="-128"/>
              </a:rPr>
              <a:t>Dnn</a:t>
            </a:r>
            <a:r>
              <a:rPr lang="en-US" baseline="0" noProof="0" dirty="0" smtClean="0">
                <a:latin typeface="Times New Roman" charset="0"/>
                <a:ea typeface="ＭＳ Ｐゴシック" charset="-128"/>
              </a:rPr>
              <a:t> &amp; </a:t>
            </a:r>
            <a:r>
              <a:rPr lang="en-US" baseline="0" noProof="0" dirty="0" err="1" smtClean="0">
                <a:latin typeface="Times New Roman" charset="0"/>
                <a:ea typeface="ＭＳ Ｐゴシック" charset="-128"/>
              </a:rPr>
              <a:t>Tnn</a:t>
            </a:r>
            <a:r>
              <a:rPr lang="en-US" baseline="0" noProof="0" dirty="0" smtClean="0">
                <a:latin typeface="Times New Roman" charset="0"/>
                <a:ea typeface="ＭＳ Ｐゴシック" charset="-128"/>
              </a:rPr>
              <a:t> systems are the different maintenance and delivery systems needed for EOP, every EFR/ECC release combination will require a dedicated system street (e.g. D01/T01).  Only every 2 EFR’s an EOP delivery will be done (2.06, 2.08, 2.10,…).  Transports will be compiled in SAR files via AAK (Add-on Assembly Kit) tool of SAP, customers can use solution manager to download updates/releases.</a:t>
            </a:r>
            <a:endParaRPr lang="en-US" noProof="0" dirty="0" smtClean="0">
              <a:latin typeface="Times New Roman" charset="0"/>
              <a:ea typeface="ＭＳ Ｐゴシック" charset="-128"/>
            </a:endParaRPr>
          </a:p>
          <a:p>
            <a:pPr eaLnBrk="1" hangingPunct="1"/>
            <a:endParaRPr lang="en-US" noProof="0" dirty="0" smtClean="0">
              <a:latin typeface="Times New Roman" charset="0"/>
              <a:ea typeface="ＭＳ Ｐゴシック" charset="-128"/>
            </a:endParaRPr>
          </a:p>
        </p:txBody>
      </p:sp>
      <p:sp>
        <p:nvSpPr>
          <p:cNvPr id="90116" name="Slide Number Placeholder 3"/>
          <p:cNvSpPr>
            <a:spLocks noGrp="1"/>
          </p:cNvSpPr>
          <p:nvPr>
            <p:ph type="sldNum" sz="quarter" idx="5"/>
          </p:nvPr>
        </p:nvSpPr>
        <p:spPr>
          <a:noFill/>
        </p:spPr>
        <p:txBody>
          <a:bodyPr/>
          <a:lstStyle/>
          <a:p>
            <a:fld id="{0AC794C7-4F2D-4933-AE57-84A78A7ED412}" type="slidenum">
              <a:rPr lang="en-US"/>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p:spPr>
        <p:txBody>
          <a:bodyPr/>
          <a:lstStyle/>
          <a:p>
            <a:pPr eaLnBrk="1" hangingPunct="1">
              <a:buFont typeface="Arial" pitchFamily="34" charset="0"/>
              <a:buChar char="•"/>
            </a:pPr>
            <a:r>
              <a:rPr lang="nl-BE" dirty="0" smtClean="0">
                <a:latin typeface="Times New Roman" charset="0"/>
                <a:ea typeface="ＭＳ Ｐゴシック" charset="-128"/>
              </a:rPr>
              <a:t>Concept of </a:t>
            </a:r>
            <a:r>
              <a:rPr lang="nl-BE" b="1" dirty="0" smtClean="0">
                <a:latin typeface="Times New Roman" charset="0"/>
                <a:ea typeface="ＭＳ Ｐゴシック" charset="-128"/>
              </a:rPr>
              <a:t>System Street </a:t>
            </a:r>
            <a:endParaRPr lang="nl-BE" b="0" dirty="0" smtClean="0">
              <a:latin typeface="Times New Roman" charset="0"/>
              <a:ea typeface="ＭＳ Ｐゴシック" charset="-128"/>
            </a:endParaRPr>
          </a:p>
          <a:p>
            <a:pPr lvl="1" eaLnBrk="1" hangingPunct="1">
              <a:buFont typeface="Arial" pitchFamily="34" charset="0"/>
              <a:buChar char="•"/>
            </a:pPr>
            <a:r>
              <a:rPr lang="nl-BE" b="0" baseline="0" dirty="0" smtClean="0">
                <a:latin typeface="Times New Roman" charset="0"/>
                <a:ea typeface="ＭＳ Ｐゴシック" charset="-128"/>
              </a:rPr>
              <a:t> </a:t>
            </a:r>
            <a:r>
              <a:rPr lang="nl-BE" dirty="0" smtClean="0">
                <a:latin typeface="Times New Roman" charset="0"/>
                <a:ea typeface="ＭＳ Ｐゴシック" charset="-128"/>
              </a:rPr>
              <a:t>Dev + Test (PRD is in customer side)</a:t>
            </a:r>
          </a:p>
          <a:p>
            <a:pPr lvl="1" eaLnBrk="1" hangingPunct="1">
              <a:buFont typeface="Arial" pitchFamily="34" charset="0"/>
              <a:buChar char="•"/>
            </a:pPr>
            <a:r>
              <a:rPr lang="nl-BE" dirty="0" smtClean="0">
                <a:latin typeface="Times New Roman" charset="0"/>
                <a:ea typeface="ＭＳ Ｐゴシック" charset="-128"/>
              </a:rPr>
              <a:t> Reflects the Combination of EFR Release and SAP Release (EFR206 with ECC 6.05) (Only even EFRs will be considered)</a:t>
            </a:r>
          </a:p>
          <a:p>
            <a:pPr lvl="1" eaLnBrk="1" hangingPunct="1">
              <a:buFont typeface="Arial" pitchFamily="34" charset="0"/>
              <a:buChar char="•"/>
            </a:pPr>
            <a:r>
              <a:rPr lang="nl-BE" dirty="0" smtClean="0">
                <a:latin typeface="Times New Roman" charset="0"/>
                <a:ea typeface="ＭＳ Ｐゴシック" charset="-128"/>
              </a:rPr>
              <a:t> Bugs</a:t>
            </a:r>
            <a:r>
              <a:rPr lang="nl-BE" baseline="0" dirty="0" smtClean="0">
                <a:latin typeface="Times New Roman" charset="0"/>
                <a:ea typeface="ＭＳ Ｐゴシック" charset="-128"/>
              </a:rPr>
              <a:t> are fixed manually because the version of software are different and cannot be automated</a:t>
            </a:r>
          </a:p>
          <a:p>
            <a:pPr lvl="1" eaLnBrk="1" hangingPunct="1">
              <a:buFont typeface="Arial" pitchFamily="34" charset="0"/>
              <a:buChar char="•"/>
            </a:pPr>
            <a:r>
              <a:rPr lang="nl-BE" baseline="0" dirty="0" smtClean="0">
                <a:latin typeface="Times New Roman" charset="0"/>
                <a:ea typeface="ＭＳ Ｐゴシック" charset="-128"/>
              </a:rPr>
              <a:t> Enhance Packages are accepted to open a newstreet but not for SAP Support Packages</a:t>
            </a:r>
          </a:p>
          <a:p>
            <a:pPr lvl="1" eaLnBrk="1" hangingPunct="1">
              <a:buFont typeface="Arial" pitchFamily="34" charset="0"/>
              <a:buChar char="•"/>
            </a:pPr>
            <a:r>
              <a:rPr lang="nl-BE" baseline="0" dirty="0" smtClean="0">
                <a:latin typeface="Times New Roman" charset="0"/>
                <a:ea typeface="ＭＳ Ｐゴシック" charset="-128"/>
              </a:rPr>
              <a:t> We will ask customers to be at the latest Support Packege available.</a:t>
            </a:r>
          </a:p>
          <a:p>
            <a:pPr lvl="1" eaLnBrk="1" hangingPunct="1">
              <a:buFont typeface="Arial" pitchFamily="34" charset="0"/>
              <a:buChar char="•"/>
            </a:pPr>
            <a:r>
              <a:rPr lang="nl-BE" baseline="0" dirty="0" smtClean="0">
                <a:latin typeface="Times New Roman" charset="0"/>
                <a:ea typeface="ＭＳ Ｐゴシック" charset="-128"/>
              </a:rPr>
              <a:t> EoP streets will be manually updated with bug fixings (no EMRs, no EFRs)</a:t>
            </a:r>
          </a:p>
          <a:p>
            <a:pPr eaLnBrk="1" hangingPunct="1"/>
            <a:endParaRPr lang="nl-BE" baseline="0" dirty="0" smtClean="0">
              <a:latin typeface="Times New Roman" charset="0"/>
              <a:ea typeface="ＭＳ Ｐゴシック" charset="-128"/>
            </a:endParaRPr>
          </a:p>
          <a:p>
            <a:pPr eaLnBrk="1" hangingPunct="1">
              <a:buFont typeface="Arial" pitchFamily="34" charset="0"/>
              <a:buChar char="•"/>
            </a:pPr>
            <a:r>
              <a:rPr lang="nl-BE" baseline="0" dirty="0" smtClean="0">
                <a:latin typeface="Times New Roman" charset="0"/>
                <a:ea typeface="ＭＳ Ｐゴシック" charset="-128"/>
              </a:rPr>
              <a:t>Reserved </a:t>
            </a:r>
            <a:r>
              <a:rPr lang="nl-BE" b="1" baseline="0" dirty="0" smtClean="0">
                <a:latin typeface="Times New Roman" charset="0"/>
                <a:ea typeface="ＭＳ Ｐゴシック" charset="-128"/>
              </a:rPr>
              <a:t>namespace </a:t>
            </a:r>
          </a:p>
          <a:p>
            <a:pPr lvl="1" eaLnBrk="1" hangingPunct="1">
              <a:buFont typeface="Arial" pitchFamily="34" charset="0"/>
              <a:buChar char="•"/>
            </a:pPr>
            <a:r>
              <a:rPr lang="nl-BE" baseline="0" dirty="0" smtClean="0">
                <a:latin typeface="Times New Roman" charset="0"/>
                <a:ea typeface="ＭＳ Ｐゴシック" charset="-128"/>
              </a:rPr>
              <a:t> There is a convention for all objects in standard euHReka (starting with Yxx being xx = Country or GL)</a:t>
            </a:r>
          </a:p>
          <a:p>
            <a:pPr lvl="1" eaLnBrk="1" hangingPunct="1">
              <a:buFont typeface="Arial" pitchFamily="34" charset="0"/>
              <a:buChar char="•"/>
            </a:pPr>
            <a:r>
              <a:rPr lang="nl-BE" baseline="0" dirty="0" smtClean="0">
                <a:latin typeface="Times New Roman" charset="0"/>
                <a:ea typeface="ＭＳ Ｐゴシック" charset="-128"/>
              </a:rPr>
              <a:t> Overwriting names in our EoP customer could be posible </a:t>
            </a:r>
          </a:p>
          <a:p>
            <a:pPr lvl="1" eaLnBrk="1" hangingPunct="1">
              <a:buFont typeface="Arial" pitchFamily="34" charset="0"/>
              <a:buChar char="•"/>
            </a:pPr>
            <a:r>
              <a:rPr lang="nl-BE" baseline="0" dirty="0" smtClean="0">
                <a:latin typeface="Times New Roman" charset="0"/>
                <a:ea typeface="ＭＳ Ｐゴシック" charset="-128"/>
              </a:rPr>
              <a:t> To avoid this, we have reserved the name space /EOP/ (forward slash) and nobody in the world can use this namespace </a:t>
            </a:r>
          </a:p>
          <a:p>
            <a:pPr lvl="1" eaLnBrk="1" hangingPunct="1">
              <a:buFont typeface="Arial" pitchFamily="34" charset="0"/>
              <a:buChar char="•"/>
            </a:pPr>
            <a:r>
              <a:rPr lang="nl-BE" baseline="0" dirty="0" smtClean="0">
                <a:latin typeface="Times New Roman" charset="0"/>
                <a:ea typeface="ＭＳ Ｐゴシック" charset="-128"/>
              </a:rPr>
              <a:t> We could have swichted to this namespace in all euHReka standard but we only did it in the development system of the EoP so that we avoid regresion issues in our existing EoD  customers.</a:t>
            </a:r>
          </a:p>
          <a:p>
            <a:pPr eaLnBrk="1" hangingPunct="1"/>
            <a:endParaRPr lang="nl-BE" baseline="0" dirty="0" smtClean="0">
              <a:latin typeface="Times New Roman" charset="0"/>
              <a:ea typeface="ＭＳ Ｐゴシック" charset="-128"/>
            </a:endParaRPr>
          </a:p>
          <a:p>
            <a:pPr eaLnBrk="1" hangingPunct="1"/>
            <a:r>
              <a:rPr lang="en-US" baseline="0" noProof="0" dirty="0" err="1" smtClean="0">
                <a:latin typeface="Times New Roman" charset="0"/>
                <a:ea typeface="ＭＳ Ｐゴシック" charset="-128"/>
              </a:rPr>
              <a:t>Dnn</a:t>
            </a:r>
            <a:r>
              <a:rPr lang="en-US" baseline="0" noProof="0" dirty="0" smtClean="0">
                <a:latin typeface="Times New Roman" charset="0"/>
                <a:ea typeface="ＭＳ Ｐゴシック" charset="-128"/>
              </a:rPr>
              <a:t> &amp; Tnn systems are the different maintenance and delivery systems needed for EOP, every EFR/ECC release combination will require a dedicated system street (e.g. D01/T01).  </a:t>
            </a:r>
          </a:p>
          <a:p>
            <a:pPr eaLnBrk="1" hangingPunct="1"/>
            <a:r>
              <a:rPr lang="en-US" baseline="0" noProof="0" dirty="0" smtClean="0">
                <a:latin typeface="Times New Roman" charset="0"/>
                <a:ea typeface="ＭＳ Ｐゴシック" charset="-128"/>
              </a:rPr>
              <a:t>Only every 2 EFR’s an EOP delivery will be done (2.06, 2.08, 2.10,…).  Transports will be compiled in SAR files via AAK tool of SAP, customers can use solution manager to download updates/releases.</a:t>
            </a:r>
            <a:endParaRPr lang="en-US" noProof="0" dirty="0" smtClean="0">
              <a:latin typeface="Times New Roman" charset="0"/>
              <a:ea typeface="ＭＳ Ｐゴシック" charset="-128"/>
            </a:endParaRPr>
          </a:p>
        </p:txBody>
      </p:sp>
      <p:sp>
        <p:nvSpPr>
          <p:cNvPr id="90116" name="Slide Number Placeholder 3"/>
          <p:cNvSpPr>
            <a:spLocks noGrp="1"/>
          </p:cNvSpPr>
          <p:nvPr>
            <p:ph type="sldNum" sz="quarter" idx="5"/>
          </p:nvPr>
        </p:nvSpPr>
        <p:spPr>
          <a:noFill/>
        </p:spPr>
        <p:txBody>
          <a:bodyPr/>
          <a:lstStyle/>
          <a:p>
            <a:fld id="{0AC794C7-4F2D-4933-AE57-84A78A7ED412}" type="slidenum">
              <a:rPr lang="en-US"/>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p:spPr>
        <p:txBody>
          <a:bodyPr/>
          <a:lstStyle/>
          <a:p>
            <a:r>
              <a:rPr lang="nl-BE" dirty="0" smtClean="0">
                <a:latin typeface="Times New Roman" charset="0"/>
                <a:ea typeface="ＭＳ Ｐゴシック" charset="-128"/>
              </a:rPr>
              <a:t>Different</a:t>
            </a:r>
            <a:r>
              <a:rPr lang="nl-BE" baseline="0" dirty="0" smtClean="0">
                <a:latin typeface="Times New Roman" charset="0"/>
                <a:ea typeface="ＭＳ Ｐゴシック" charset="-128"/>
              </a:rPr>
              <a:t> combinations of systems.</a:t>
            </a:r>
            <a:endParaRPr lang="nl-BE" dirty="0" smtClean="0">
              <a:latin typeface="Times New Roman" charset="0"/>
              <a:ea typeface="ＭＳ Ｐゴシック" charset="-128"/>
            </a:endParaRPr>
          </a:p>
        </p:txBody>
      </p:sp>
      <p:sp>
        <p:nvSpPr>
          <p:cNvPr id="91140" name="Slide Number Placeholder 3"/>
          <p:cNvSpPr>
            <a:spLocks noGrp="1"/>
          </p:cNvSpPr>
          <p:nvPr>
            <p:ph type="sldNum" sz="quarter" idx="5"/>
          </p:nvPr>
        </p:nvSpPr>
        <p:spPr>
          <a:noFill/>
        </p:spPr>
        <p:txBody>
          <a:bodyPr/>
          <a:lstStyle/>
          <a:p>
            <a:fld id="{3A5C3BF0-DB51-4541-AD3B-02D78EF47388}" type="slidenum">
              <a:rPr lang="en-US"/>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p:spPr>
        <p:txBody>
          <a:bodyPr/>
          <a:lstStyle/>
          <a:p>
            <a:endParaRPr lang="nl-BE" dirty="0" smtClean="0">
              <a:latin typeface="Times New Roman" charset="0"/>
              <a:ea typeface="ＭＳ Ｐゴシック" charset="-128"/>
            </a:endParaRPr>
          </a:p>
        </p:txBody>
      </p:sp>
      <p:sp>
        <p:nvSpPr>
          <p:cNvPr id="92164" name="Slide Number Placeholder 3"/>
          <p:cNvSpPr>
            <a:spLocks noGrp="1"/>
          </p:cNvSpPr>
          <p:nvPr>
            <p:ph type="sldNum" sz="quarter" idx="5"/>
          </p:nvPr>
        </p:nvSpPr>
        <p:spPr>
          <a:noFill/>
        </p:spPr>
        <p:txBody>
          <a:bodyPr/>
          <a:lstStyle/>
          <a:p>
            <a:fld id="{FCF96FA9-B065-4EB9-882A-82D90687D21B}" type="slidenum">
              <a:rPr lang="en-US"/>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p:spPr>
        <p:txBody>
          <a:bodyPr/>
          <a:lstStyle/>
          <a:p>
            <a:pPr eaLnBrk="1" hangingPunct="1">
              <a:spcBef>
                <a:spcPct val="0"/>
              </a:spcBef>
            </a:pPr>
            <a:r>
              <a:rPr lang="en-GB" dirty="0" smtClean="0">
                <a:latin typeface="Arial" charset="0"/>
                <a:ea typeface="ＭＳ Ｐゴシック" charset="-128"/>
              </a:rPr>
              <a:t>Show the roadmap document in Word and in PPT (high level)</a:t>
            </a:r>
          </a:p>
          <a:p>
            <a:pPr eaLnBrk="1" hangingPunct="1">
              <a:spcBef>
                <a:spcPct val="0"/>
              </a:spcBef>
            </a:pPr>
            <a:r>
              <a:rPr lang="en-GB" dirty="0" err="1" smtClean="0">
                <a:latin typeface="Arial" charset="0"/>
                <a:ea typeface="ＭＳ Ｐゴシック" charset="-128"/>
              </a:rPr>
              <a:t>Employeer</a:t>
            </a:r>
            <a:r>
              <a:rPr lang="en-GB" dirty="0" smtClean="0">
                <a:latin typeface="Arial" charset="0"/>
                <a:ea typeface="ＭＳ Ｐゴシック" charset="-128"/>
              </a:rPr>
              <a:t> Settings (not for</a:t>
            </a:r>
            <a:r>
              <a:rPr lang="en-GB" baseline="0" dirty="0" smtClean="0">
                <a:latin typeface="Arial" charset="0"/>
                <a:ea typeface="ＭＳ Ｐゴシック" charset="-128"/>
              </a:rPr>
              <a:t> </a:t>
            </a:r>
            <a:r>
              <a:rPr lang="en-GB" baseline="0" dirty="0" err="1" smtClean="0">
                <a:latin typeface="Arial" charset="0"/>
                <a:ea typeface="ＭＳ Ｐゴシック" charset="-128"/>
              </a:rPr>
              <a:t>EoP</a:t>
            </a:r>
            <a:r>
              <a:rPr lang="en-GB" baseline="0" dirty="0" smtClean="0">
                <a:latin typeface="Arial" charset="0"/>
                <a:ea typeface="ＭＳ Ｐゴシック" charset="-128"/>
              </a:rPr>
              <a:t>)</a:t>
            </a:r>
            <a:r>
              <a:rPr lang="en-GB" dirty="0" smtClean="0">
                <a:latin typeface="Arial" charset="0"/>
                <a:ea typeface="ＭＳ Ｐゴシック" charset="-128"/>
              </a:rPr>
              <a:t>:</a:t>
            </a:r>
          </a:p>
          <a:p>
            <a:pPr eaLnBrk="1" hangingPunct="1">
              <a:spcBef>
                <a:spcPct val="0"/>
              </a:spcBef>
            </a:pPr>
            <a:r>
              <a:rPr lang="en-GB" dirty="0" smtClean="0">
                <a:latin typeface="Arial" charset="0"/>
                <a:ea typeface="ＭＳ Ｐゴシック" charset="-128"/>
              </a:rPr>
              <a:t>	</a:t>
            </a:r>
            <a:r>
              <a:rPr lang="en-GB" dirty="0" err="1" smtClean="0">
                <a:latin typeface="Arial" charset="0"/>
                <a:ea typeface="ＭＳ Ｐゴシック" charset="-128"/>
              </a:rPr>
              <a:t>Securex</a:t>
            </a:r>
            <a:r>
              <a:rPr lang="en-GB" dirty="0" smtClean="0">
                <a:latin typeface="Arial" charset="0"/>
                <a:ea typeface="ＭＳ Ｐゴシック" charset="-128"/>
              </a:rPr>
              <a:t> is 32.000 </a:t>
            </a:r>
            <a:r>
              <a:rPr lang="en-GB" dirty="0" err="1" smtClean="0">
                <a:latin typeface="Arial" charset="0"/>
                <a:ea typeface="ＭＳ Ｐゴシック" charset="-128"/>
              </a:rPr>
              <a:t>employeers</a:t>
            </a:r>
            <a:r>
              <a:rPr lang="en-GB" dirty="0" smtClean="0">
                <a:latin typeface="Arial" charset="0"/>
                <a:ea typeface="ＭＳ Ｐゴシック" charset="-128"/>
              </a:rPr>
              <a:t> (companies)</a:t>
            </a:r>
          </a:p>
          <a:p>
            <a:pPr eaLnBrk="1" hangingPunct="1">
              <a:spcBef>
                <a:spcPct val="0"/>
              </a:spcBef>
            </a:pPr>
            <a:r>
              <a:rPr lang="en-GB" dirty="0" smtClean="0">
                <a:latin typeface="Arial" charset="0"/>
                <a:ea typeface="ＭＳ Ｐゴシック" charset="-128"/>
              </a:rPr>
              <a:t>	</a:t>
            </a:r>
            <a:r>
              <a:rPr lang="en-GB" dirty="0" err="1" smtClean="0">
                <a:latin typeface="Arial" charset="0"/>
                <a:ea typeface="ＭＳ Ｐゴシック" charset="-128"/>
              </a:rPr>
              <a:t>Employeers</a:t>
            </a:r>
            <a:r>
              <a:rPr lang="en-GB" dirty="0" smtClean="0">
                <a:latin typeface="Arial" charset="0"/>
                <a:ea typeface="ＭＳ Ｐゴシック" charset="-128"/>
              </a:rPr>
              <a:t> are Master Data</a:t>
            </a:r>
          </a:p>
          <a:p>
            <a:pPr eaLnBrk="1" hangingPunct="1">
              <a:spcBef>
                <a:spcPct val="0"/>
              </a:spcBef>
            </a:pPr>
            <a:r>
              <a:rPr lang="en-GB" dirty="0" smtClean="0">
                <a:latin typeface="Arial" charset="0"/>
                <a:ea typeface="ＭＳ Ｐゴシック" charset="-128"/>
              </a:rPr>
              <a:t>	Configuration could not be done in Production but this functionality allows to do it via going</a:t>
            </a:r>
            <a:r>
              <a:rPr lang="en-GB" baseline="0" dirty="0" smtClean="0">
                <a:latin typeface="Arial" charset="0"/>
                <a:ea typeface="ＭＳ Ｐゴシック" charset="-128"/>
              </a:rPr>
              <a:t> to DEV-&gt;TEST-&gt;PRD</a:t>
            </a:r>
            <a:endParaRPr lang="en-GB" dirty="0" smtClean="0">
              <a:latin typeface="Arial" charset="0"/>
              <a:ea typeface="ＭＳ Ｐゴシック" charset="-128"/>
            </a:endParaRPr>
          </a:p>
          <a:p>
            <a:pPr eaLnBrk="1" hangingPunct="1">
              <a:spcBef>
                <a:spcPct val="0"/>
              </a:spcBef>
            </a:pPr>
            <a:r>
              <a:rPr lang="en-GB" dirty="0" smtClean="0">
                <a:latin typeface="Arial" charset="0"/>
                <a:ea typeface="ＭＳ Ｐゴシック" charset="-128"/>
              </a:rPr>
              <a:t>		Work Schedules (IT0007)</a:t>
            </a:r>
          </a:p>
          <a:p>
            <a:pPr eaLnBrk="1" hangingPunct="1">
              <a:spcBef>
                <a:spcPct val="0"/>
              </a:spcBef>
            </a:pPr>
            <a:r>
              <a:rPr lang="en-GB" dirty="0" smtClean="0">
                <a:latin typeface="Arial" charset="0"/>
                <a:ea typeface="ＭＳ Ｐゴシック" charset="-128"/>
              </a:rPr>
              <a:t>		Company Car Management</a:t>
            </a:r>
          </a:p>
          <a:p>
            <a:pPr eaLnBrk="1" hangingPunct="1">
              <a:spcBef>
                <a:spcPct val="0"/>
              </a:spcBef>
            </a:pPr>
            <a:r>
              <a:rPr lang="en-GB" dirty="0" smtClean="0">
                <a:latin typeface="Arial" charset="0"/>
                <a:ea typeface="ＭＳ Ｐゴシック" charset="-128"/>
              </a:rPr>
              <a:t>		euHReka</a:t>
            </a:r>
            <a:r>
              <a:rPr lang="en-GB" baseline="0" dirty="0" smtClean="0">
                <a:latin typeface="Arial" charset="0"/>
                <a:ea typeface="ＭＳ Ｐゴシック" charset="-128"/>
              </a:rPr>
              <a:t> Parameters which allows customer configuration by themselves</a:t>
            </a:r>
            <a:endParaRPr lang="en-GB" dirty="0" smtClean="0">
              <a:latin typeface="Arial" charset="0"/>
              <a:ea typeface="ＭＳ Ｐゴシック" charset="-128"/>
            </a:endParaRPr>
          </a:p>
          <a:p>
            <a:pPr eaLnBrk="1" hangingPunct="1">
              <a:spcBef>
                <a:spcPct val="0"/>
              </a:spcBef>
            </a:pPr>
            <a:endParaRPr lang="en-GB" dirty="0" smtClean="0">
              <a:latin typeface="Arial" charset="0"/>
              <a:ea typeface="ＭＳ Ｐゴシック" charset="-128"/>
            </a:endParaRPr>
          </a:p>
          <a:p>
            <a:pPr eaLnBrk="1" hangingPunct="1">
              <a:spcBef>
                <a:spcPct val="0"/>
              </a:spcBef>
            </a:pPr>
            <a:r>
              <a:rPr lang="en-GB" dirty="0" smtClean="0">
                <a:latin typeface="Arial" charset="0"/>
                <a:ea typeface="ＭＳ Ｐゴシック" charset="-128"/>
              </a:rPr>
              <a:t>Show the Functionality Matrix and the CAB</a:t>
            </a:r>
          </a:p>
          <a:p>
            <a:pPr eaLnBrk="1" hangingPunct="1">
              <a:spcBef>
                <a:spcPct val="0"/>
              </a:spcBef>
            </a:pPr>
            <a:endParaRPr lang="en-GB" dirty="0" smtClean="0">
              <a:latin typeface="Arial" charset="0"/>
              <a:ea typeface="ＭＳ Ｐゴシック" charset="-128"/>
            </a:endParaRPr>
          </a:p>
        </p:txBody>
      </p:sp>
      <p:sp>
        <p:nvSpPr>
          <p:cNvPr id="93188" name="Slide Number Placeholder 3"/>
          <p:cNvSpPr txBox="1">
            <a:spLocks noGrp="1"/>
          </p:cNvSpPr>
          <p:nvPr/>
        </p:nvSpPr>
        <p:spPr bwMode="auto">
          <a:xfrm>
            <a:off x="3777607" y="9428583"/>
            <a:ext cx="2889938" cy="496332"/>
          </a:xfrm>
          <a:prstGeom prst="rect">
            <a:avLst/>
          </a:prstGeom>
          <a:noFill/>
          <a:ln w="9525">
            <a:noFill/>
            <a:miter lim="800000"/>
            <a:headEnd/>
            <a:tailEnd/>
          </a:ln>
        </p:spPr>
        <p:txBody>
          <a:bodyPr lIns="91435" tIns="45718" rIns="91435" bIns="45718" anchor="b"/>
          <a:lstStyle/>
          <a:p>
            <a:pPr algn="r"/>
            <a:fld id="{FB52BBA8-2CA6-4B38-BBB5-8488D0105995}" type="slidenum">
              <a:rPr lang="en-US" sz="1200">
                <a:latin typeface="Chiller" pitchFamily="82" charset="0"/>
              </a:rPr>
              <a:pPr algn="r"/>
              <a:t>27</a:t>
            </a:fld>
            <a:endParaRPr lang="en-US" sz="1200">
              <a:latin typeface="Chiller" pitchFamily="82"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p:spPr>
        <p:txBody>
          <a:bodyPr/>
          <a:lstStyle/>
          <a:p>
            <a:endParaRPr lang="nl-BE" dirty="0" smtClean="0">
              <a:latin typeface="Times New Roman" charset="0"/>
              <a:ea typeface="ＭＳ Ｐゴシック" charset="-128"/>
            </a:endParaRPr>
          </a:p>
        </p:txBody>
      </p:sp>
      <p:sp>
        <p:nvSpPr>
          <p:cNvPr id="94212" name="Slide Number Placeholder 3"/>
          <p:cNvSpPr>
            <a:spLocks noGrp="1"/>
          </p:cNvSpPr>
          <p:nvPr>
            <p:ph type="sldNum" sz="quarter" idx="5"/>
          </p:nvPr>
        </p:nvSpPr>
        <p:spPr>
          <a:noFill/>
        </p:spPr>
        <p:txBody>
          <a:bodyPr/>
          <a:lstStyle/>
          <a:p>
            <a:fld id="{981A0CAF-2BCE-40AC-BF65-7FB68E14D681}" type="slidenum">
              <a:rPr lang="en-US"/>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46FC1FEA-493F-43EB-B382-CC82D05E624D}" type="slidenum">
              <a:rPr lang="en-US"/>
              <a:pPr/>
              <a:t>29</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dirty="0" smtClean="0">
              <a:latin typeface="Times New Roman" charset="0"/>
              <a:ea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endParaRPr lang="nl-BE" dirty="0" smtClean="0">
              <a:latin typeface="Times New Roman" charset="0"/>
              <a:ea typeface="ＭＳ Ｐゴシック" charset="-128"/>
            </a:endParaRPr>
          </a:p>
        </p:txBody>
      </p:sp>
      <p:sp>
        <p:nvSpPr>
          <p:cNvPr id="71684" name="Slide Number Placeholder 3"/>
          <p:cNvSpPr>
            <a:spLocks noGrp="1"/>
          </p:cNvSpPr>
          <p:nvPr>
            <p:ph type="sldNum" sz="quarter" idx="5"/>
          </p:nvPr>
        </p:nvSpPr>
        <p:spPr>
          <a:noFill/>
        </p:spPr>
        <p:txBody>
          <a:bodyPr/>
          <a:lstStyle/>
          <a:p>
            <a:fld id="{55D2F6F8-32D2-408B-A2D5-9CD115BE28FF}" type="slidenum">
              <a:rPr lang="en-US"/>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err="1" smtClean="0"/>
              <a:t>See</a:t>
            </a:r>
            <a:r>
              <a:rPr lang="es-ES" dirty="0" smtClean="0"/>
              <a:t> </a:t>
            </a:r>
            <a:r>
              <a:rPr lang="es-ES" dirty="0" err="1" smtClean="0"/>
              <a:t>solution</a:t>
            </a:r>
            <a:r>
              <a:rPr lang="es-ES" dirty="0" smtClean="0"/>
              <a:t> </a:t>
            </a:r>
            <a:r>
              <a:rPr lang="es-ES" dirty="0" err="1" smtClean="0"/>
              <a:t>Briefings</a:t>
            </a:r>
            <a:endParaRPr lang="es-ES" dirty="0" smtClean="0"/>
          </a:p>
          <a:p>
            <a:endParaRPr lang="es-ES" dirty="0"/>
          </a:p>
        </p:txBody>
      </p:sp>
      <p:sp>
        <p:nvSpPr>
          <p:cNvPr id="4" name="Header Placeholder 3"/>
          <p:cNvSpPr>
            <a:spLocks noGrp="1"/>
          </p:cNvSpPr>
          <p:nvPr>
            <p:ph type="hdr" sz="quarter" idx="10"/>
          </p:nvPr>
        </p:nvSpPr>
        <p:spPr/>
        <p:txBody>
          <a:bodyPr/>
          <a:lstStyle/>
          <a:p>
            <a:pPr>
              <a:defRPr/>
            </a:pPr>
            <a:r>
              <a:rPr lang="en-US" smtClean="0"/>
              <a:t>www.northgatearinso.com</a:t>
            </a:r>
            <a:endParaRPr lang="en-US" dirty="0"/>
          </a:p>
        </p:txBody>
      </p:sp>
      <p:sp>
        <p:nvSpPr>
          <p:cNvPr id="5" name="Footer Placeholder 4"/>
          <p:cNvSpPr>
            <a:spLocks noGrp="1"/>
          </p:cNvSpPr>
          <p:nvPr>
            <p:ph type="ftr" sz="quarter" idx="11"/>
          </p:nvPr>
        </p:nvSpPr>
        <p:spPr/>
        <p:txBody>
          <a:bodyPr/>
          <a:lstStyle/>
          <a:p>
            <a:pPr>
              <a:defRPr/>
            </a:pPr>
            <a:r>
              <a:rPr lang="en-US" smtClean="0"/>
              <a:t>Copyright NorthgateArinso. All rights reserved.</a:t>
            </a:r>
            <a:endParaRPr lang="en-US" dirty="0"/>
          </a:p>
        </p:txBody>
      </p:sp>
      <p:sp>
        <p:nvSpPr>
          <p:cNvPr id="6" name="Slide Number Placeholder 5"/>
          <p:cNvSpPr>
            <a:spLocks noGrp="1"/>
          </p:cNvSpPr>
          <p:nvPr>
            <p:ph type="sldNum" sz="quarter" idx="12"/>
          </p:nvPr>
        </p:nvSpPr>
        <p:spPr/>
        <p:txBody>
          <a:bodyPr/>
          <a:lstStyle/>
          <a:p>
            <a:pPr>
              <a:defRPr/>
            </a:pPr>
            <a:fld id="{C2296707-3128-49B8-A73F-97F907B01125}" type="slidenum">
              <a:rPr lang="en-US" smtClean="0"/>
              <a:pPr>
                <a:defRPr/>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baseline="0" dirty="0" smtClean="0"/>
              <a:t>	</a:t>
            </a:r>
            <a:endParaRPr lang="es-ES" dirty="0"/>
          </a:p>
        </p:txBody>
      </p:sp>
      <p:sp>
        <p:nvSpPr>
          <p:cNvPr id="4" name="Slide Number Placeholder 3"/>
          <p:cNvSpPr>
            <a:spLocks noGrp="1"/>
          </p:cNvSpPr>
          <p:nvPr>
            <p:ph type="sldNum" sz="quarter" idx="10"/>
          </p:nvPr>
        </p:nvSpPr>
        <p:spPr/>
        <p:txBody>
          <a:bodyPr/>
          <a:lstStyle/>
          <a:p>
            <a:pPr>
              <a:defRPr/>
            </a:pPr>
            <a:fld id="{43492A3E-0DDA-483D-AB7A-1AF6E11531B0}"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a:p>
        </p:txBody>
      </p:sp>
      <p:sp>
        <p:nvSpPr>
          <p:cNvPr id="4" name="Slide Number Placeholder 3"/>
          <p:cNvSpPr>
            <a:spLocks noGrp="1"/>
          </p:cNvSpPr>
          <p:nvPr>
            <p:ph type="sldNum" sz="quarter" idx="10"/>
          </p:nvPr>
        </p:nvSpPr>
        <p:spPr/>
        <p:txBody>
          <a:bodyPr/>
          <a:lstStyle/>
          <a:p>
            <a:pPr>
              <a:defRPr/>
            </a:pPr>
            <a:fld id="{43492A3E-0DDA-483D-AB7A-1AF6E11531B0}" type="slidenum">
              <a:rPr lang="en-US" smtClean="0"/>
              <a:pPr>
                <a:defRPr/>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a:p>
        </p:txBody>
      </p:sp>
      <p:sp>
        <p:nvSpPr>
          <p:cNvPr id="4" name="Slide Number Placeholder 3"/>
          <p:cNvSpPr>
            <a:spLocks noGrp="1"/>
          </p:cNvSpPr>
          <p:nvPr>
            <p:ph type="sldNum" sz="quarter" idx="10"/>
          </p:nvPr>
        </p:nvSpPr>
        <p:spPr/>
        <p:txBody>
          <a:bodyPr/>
          <a:lstStyle/>
          <a:p>
            <a:pPr>
              <a:defRPr/>
            </a:pPr>
            <a:fld id="{43492A3E-0DDA-483D-AB7A-1AF6E11531B0}" type="slidenum">
              <a:rPr lang="en-US" smtClean="0"/>
              <a:pPr>
                <a:defRPr/>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a:p>
        </p:txBody>
      </p:sp>
      <p:sp>
        <p:nvSpPr>
          <p:cNvPr id="4" name="Slide Number Placeholder 3"/>
          <p:cNvSpPr>
            <a:spLocks noGrp="1"/>
          </p:cNvSpPr>
          <p:nvPr>
            <p:ph type="sldNum" sz="quarter" idx="10"/>
          </p:nvPr>
        </p:nvSpPr>
        <p:spPr/>
        <p:txBody>
          <a:bodyPr/>
          <a:lstStyle/>
          <a:p>
            <a:pPr>
              <a:defRPr/>
            </a:pPr>
            <a:fld id="{43492A3E-0DDA-483D-AB7A-1AF6E11531B0}" type="slidenum">
              <a:rPr lang="en-US" smtClean="0"/>
              <a:pPr>
                <a:defRPr/>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a:p>
        </p:txBody>
      </p:sp>
      <p:sp>
        <p:nvSpPr>
          <p:cNvPr id="4" name="Slide Number Placeholder 3"/>
          <p:cNvSpPr>
            <a:spLocks noGrp="1"/>
          </p:cNvSpPr>
          <p:nvPr>
            <p:ph type="sldNum" sz="quarter" idx="10"/>
          </p:nvPr>
        </p:nvSpPr>
        <p:spPr/>
        <p:txBody>
          <a:bodyPr/>
          <a:lstStyle/>
          <a:p>
            <a:pPr>
              <a:defRPr/>
            </a:pPr>
            <a:fld id="{43492A3E-0DDA-483D-AB7A-1AF6E11531B0}" type="slidenum">
              <a:rPr lang="en-US" smtClean="0"/>
              <a:pPr>
                <a:defRPr/>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a:p>
        </p:txBody>
      </p:sp>
      <p:sp>
        <p:nvSpPr>
          <p:cNvPr id="4" name="Slide Number Placeholder 3"/>
          <p:cNvSpPr>
            <a:spLocks noGrp="1"/>
          </p:cNvSpPr>
          <p:nvPr>
            <p:ph type="sldNum" sz="quarter" idx="10"/>
          </p:nvPr>
        </p:nvSpPr>
        <p:spPr/>
        <p:txBody>
          <a:bodyPr/>
          <a:lstStyle/>
          <a:p>
            <a:pPr>
              <a:defRPr/>
            </a:pPr>
            <a:fld id="{43492A3E-0DDA-483D-AB7A-1AF6E11531B0}" type="slidenum">
              <a:rPr lang="en-US" smtClean="0"/>
              <a:pPr>
                <a:defRPr/>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a:p>
        </p:txBody>
      </p:sp>
      <p:sp>
        <p:nvSpPr>
          <p:cNvPr id="4" name="Slide Number Placeholder 3"/>
          <p:cNvSpPr>
            <a:spLocks noGrp="1"/>
          </p:cNvSpPr>
          <p:nvPr>
            <p:ph type="sldNum" sz="quarter" idx="10"/>
          </p:nvPr>
        </p:nvSpPr>
        <p:spPr/>
        <p:txBody>
          <a:bodyPr/>
          <a:lstStyle/>
          <a:p>
            <a:pPr>
              <a:defRPr/>
            </a:pPr>
            <a:fld id="{43492A3E-0DDA-483D-AB7A-1AF6E11531B0}" type="slidenum">
              <a:rPr lang="en-US" smtClean="0"/>
              <a:pPr>
                <a:defRPr/>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a:p>
        </p:txBody>
      </p:sp>
      <p:sp>
        <p:nvSpPr>
          <p:cNvPr id="4" name="Slide Number Placeholder 3"/>
          <p:cNvSpPr>
            <a:spLocks noGrp="1"/>
          </p:cNvSpPr>
          <p:nvPr>
            <p:ph type="sldNum" sz="quarter" idx="10"/>
          </p:nvPr>
        </p:nvSpPr>
        <p:spPr/>
        <p:txBody>
          <a:bodyPr/>
          <a:lstStyle/>
          <a:p>
            <a:pPr>
              <a:defRPr/>
            </a:pPr>
            <a:fld id="{43492A3E-0DDA-483D-AB7A-1AF6E11531B0}" type="slidenum">
              <a:rPr lang="en-US" smtClean="0"/>
              <a:pPr>
                <a:defRPr/>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a:p>
        </p:txBody>
      </p:sp>
      <p:sp>
        <p:nvSpPr>
          <p:cNvPr id="4" name="Slide Number Placeholder 3"/>
          <p:cNvSpPr>
            <a:spLocks noGrp="1"/>
          </p:cNvSpPr>
          <p:nvPr>
            <p:ph type="sldNum" sz="quarter" idx="10"/>
          </p:nvPr>
        </p:nvSpPr>
        <p:spPr/>
        <p:txBody>
          <a:bodyPr/>
          <a:lstStyle/>
          <a:p>
            <a:pPr>
              <a:defRPr/>
            </a:pPr>
            <a:fld id="{43492A3E-0DDA-483D-AB7A-1AF6E11531B0}" type="slidenum">
              <a:rPr lang="en-US" smtClean="0"/>
              <a:pPr>
                <a:defRPr/>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endParaRPr lang="nl-BE" dirty="0" smtClean="0">
              <a:latin typeface="Times New Roman" charset="0"/>
              <a:ea typeface="ＭＳ Ｐゴシック" charset="-128"/>
            </a:endParaRPr>
          </a:p>
        </p:txBody>
      </p:sp>
      <p:sp>
        <p:nvSpPr>
          <p:cNvPr id="72708" name="Slide Number Placeholder 3"/>
          <p:cNvSpPr>
            <a:spLocks noGrp="1"/>
          </p:cNvSpPr>
          <p:nvPr>
            <p:ph type="sldNum" sz="quarter" idx="5"/>
          </p:nvPr>
        </p:nvSpPr>
        <p:spPr>
          <a:noFill/>
        </p:spPr>
        <p:txBody>
          <a:bodyPr/>
          <a:lstStyle/>
          <a:p>
            <a:fld id="{B7A019EB-C593-4C29-8A28-8DA5B3E4788C}" type="slidenum">
              <a:rPr lang="en-US"/>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a:p>
        </p:txBody>
      </p:sp>
      <p:sp>
        <p:nvSpPr>
          <p:cNvPr id="4" name="Slide Number Placeholder 3"/>
          <p:cNvSpPr>
            <a:spLocks noGrp="1"/>
          </p:cNvSpPr>
          <p:nvPr>
            <p:ph type="sldNum" sz="quarter" idx="10"/>
          </p:nvPr>
        </p:nvSpPr>
        <p:spPr/>
        <p:txBody>
          <a:bodyPr/>
          <a:lstStyle/>
          <a:p>
            <a:pPr>
              <a:defRPr/>
            </a:pPr>
            <a:fld id="{43492A3E-0DDA-483D-AB7A-1AF6E11531B0}" type="slidenum">
              <a:rPr lang="en-US" smtClean="0"/>
              <a:pPr>
                <a:defRPr/>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pPr>
              <a:defRPr/>
            </a:pPr>
            <a:fld id="{43492A3E-0DDA-483D-AB7A-1AF6E11531B0}" type="slidenum">
              <a:rPr lang="en-US" smtClean="0"/>
              <a:pPr>
                <a:defRPr/>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a:p>
        </p:txBody>
      </p:sp>
      <p:sp>
        <p:nvSpPr>
          <p:cNvPr id="4" name="Slide Number Placeholder 3"/>
          <p:cNvSpPr>
            <a:spLocks noGrp="1"/>
          </p:cNvSpPr>
          <p:nvPr>
            <p:ph type="sldNum" sz="quarter" idx="10"/>
          </p:nvPr>
        </p:nvSpPr>
        <p:spPr/>
        <p:txBody>
          <a:bodyPr/>
          <a:lstStyle/>
          <a:p>
            <a:pPr>
              <a:defRPr/>
            </a:pPr>
            <a:fld id="{43492A3E-0DDA-483D-AB7A-1AF6E11531B0}" type="slidenum">
              <a:rPr lang="en-US" smtClean="0"/>
              <a:pPr>
                <a:defRPr/>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5:00:00</a:t>
            </a:r>
          </a:p>
          <a:p>
            <a:endParaRPr lang="es-ES" dirty="0"/>
          </a:p>
        </p:txBody>
      </p:sp>
      <p:sp>
        <p:nvSpPr>
          <p:cNvPr id="4" name="Slide Number Placeholder 3"/>
          <p:cNvSpPr>
            <a:spLocks noGrp="1"/>
          </p:cNvSpPr>
          <p:nvPr>
            <p:ph type="sldNum" sz="quarter" idx="10"/>
          </p:nvPr>
        </p:nvSpPr>
        <p:spPr/>
        <p:txBody>
          <a:bodyPr/>
          <a:lstStyle/>
          <a:p>
            <a:pPr>
              <a:defRPr/>
            </a:pPr>
            <a:fld id="{43492A3E-0DDA-483D-AB7A-1AF6E11531B0}" type="slidenum">
              <a:rPr lang="en-US" smtClean="0"/>
              <a:pPr>
                <a:defRPr/>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a:p>
        </p:txBody>
      </p:sp>
      <p:sp>
        <p:nvSpPr>
          <p:cNvPr id="4" name="Slide Number Placeholder 3"/>
          <p:cNvSpPr>
            <a:spLocks noGrp="1"/>
          </p:cNvSpPr>
          <p:nvPr>
            <p:ph type="sldNum" sz="quarter" idx="10"/>
          </p:nvPr>
        </p:nvSpPr>
        <p:spPr/>
        <p:txBody>
          <a:bodyPr/>
          <a:lstStyle/>
          <a:p>
            <a:pPr>
              <a:defRPr/>
            </a:pPr>
            <a:fld id="{43492A3E-0DDA-483D-AB7A-1AF6E11531B0}" type="slidenum">
              <a:rPr lang="en-US" smtClean="0"/>
              <a:pPr>
                <a:defRPr/>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a:p>
        </p:txBody>
      </p:sp>
      <p:sp>
        <p:nvSpPr>
          <p:cNvPr id="4" name="Slide Number Placeholder 3"/>
          <p:cNvSpPr>
            <a:spLocks noGrp="1"/>
          </p:cNvSpPr>
          <p:nvPr>
            <p:ph type="sldNum" sz="quarter" idx="10"/>
          </p:nvPr>
        </p:nvSpPr>
        <p:spPr/>
        <p:txBody>
          <a:bodyPr/>
          <a:lstStyle/>
          <a:p>
            <a:pPr>
              <a:defRPr/>
            </a:pPr>
            <a:fld id="{43492A3E-0DDA-483D-AB7A-1AF6E11531B0}" type="slidenum">
              <a:rPr lang="en-US" smtClean="0"/>
              <a:pPr>
                <a:defRPr/>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pPr>
              <a:defRPr/>
            </a:pPr>
            <a:fld id="{43492A3E-0DDA-483D-AB7A-1AF6E11531B0}" type="slidenum">
              <a:rPr lang="en-US" smtClean="0"/>
              <a:pPr>
                <a:defRPr/>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a:p>
        </p:txBody>
      </p:sp>
      <p:sp>
        <p:nvSpPr>
          <p:cNvPr id="4" name="Slide Number Placeholder 3"/>
          <p:cNvSpPr>
            <a:spLocks noGrp="1"/>
          </p:cNvSpPr>
          <p:nvPr>
            <p:ph type="sldNum" sz="quarter" idx="10"/>
          </p:nvPr>
        </p:nvSpPr>
        <p:spPr/>
        <p:txBody>
          <a:bodyPr/>
          <a:lstStyle/>
          <a:p>
            <a:pPr>
              <a:defRPr/>
            </a:pPr>
            <a:fld id="{43492A3E-0DDA-483D-AB7A-1AF6E11531B0}" type="slidenum">
              <a:rPr lang="en-US" smtClean="0"/>
              <a:pPr>
                <a:defRPr/>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pPr>
              <a:defRPr/>
            </a:pPr>
            <a:fld id="{43492A3E-0DDA-483D-AB7A-1AF6E11531B0}" type="slidenum">
              <a:rPr lang="en-US" smtClean="0"/>
              <a:pPr>
                <a:defRPr/>
              </a:pPr>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a:p>
        </p:txBody>
      </p:sp>
      <p:sp>
        <p:nvSpPr>
          <p:cNvPr id="4" name="Slide Number Placeholder 3"/>
          <p:cNvSpPr>
            <a:spLocks noGrp="1"/>
          </p:cNvSpPr>
          <p:nvPr>
            <p:ph type="sldNum" sz="quarter" idx="10"/>
          </p:nvPr>
        </p:nvSpPr>
        <p:spPr/>
        <p:txBody>
          <a:bodyPr/>
          <a:lstStyle/>
          <a:p>
            <a:pPr>
              <a:defRPr/>
            </a:pPr>
            <a:fld id="{43492A3E-0DDA-483D-AB7A-1AF6E11531B0}" type="slidenum">
              <a:rPr lang="en-US" smtClean="0"/>
              <a:pPr>
                <a:defRPr/>
              </a:pPr>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pPr marL="265113" indent="-265113" eaLnBrk="1" hangingPunct="1">
              <a:lnSpc>
                <a:spcPct val="80000"/>
              </a:lnSpc>
              <a:spcBef>
                <a:spcPct val="50000"/>
              </a:spcBef>
            </a:pPr>
            <a:r>
              <a:rPr lang="nl-BE" sz="1300" dirty="0" smtClean="0">
                <a:latin typeface="Arial" charset="0"/>
                <a:ea typeface="ＭＳ Ｐゴシック" charset="-128"/>
              </a:rPr>
              <a:t>To answer to our customers requirements, NorthgateArinso has developed euHReka</a:t>
            </a:r>
          </a:p>
          <a:p>
            <a:pPr marL="265113" indent="-265113" eaLnBrk="1" hangingPunct="1">
              <a:lnSpc>
                <a:spcPct val="80000"/>
              </a:lnSpc>
              <a:spcBef>
                <a:spcPct val="50000"/>
              </a:spcBef>
            </a:pPr>
            <a:endParaRPr lang="nl-BE" sz="1300" dirty="0" smtClean="0">
              <a:latin typeface="Arial" charset="0"/>
              <a:ea typeface="ＭＳ Ｐゴシック" charset="-128"/>
            </a:endParaRPr>
          </a:p>
          <a:p>
            <a:pPr marL="265113" indent="-265113" eaLnBrk="1" hangingPunct="1">
              <a:lnSpc>
                <a:spcPct val="80000"/>
              </a:lnSpc>
              <a:spcBef>
                <a:spcPct val="50000"/>
              </a:spcBef>
            </a:pPr>
            <a:r>
              <a:rPr lang="nl-BE" sz="1300" dirty="0" smtClean="0">
                <a:latin typeface="Arial" charset="0"/>
                <a:ea typeface="ＭＳ Ｐゴシック" charset="-128"/>
              </a:rPr>
              <a:t>SAP is not as good as euHReka</a:t>
            </a:r>
          </a:p>
          <a:p>
            <a:pPr marL="265113" indent="-265113" eaLnBrk="1" hangingPunct="1">
              <a:lnSpc>
                <a:spcPct val="80000"/>
              </a:lnSpc>
              <a:spcBef>
                <a:spcPct val="50000"/>
              </a:spcBef>
              <a:buFontTx/>
              <a:buChar char="•"/>
            </a:pPr>
            <a:endParaRPr lang="nl-BE" sz="1300" dirty="0" smtClean="0">
              <a:latin typeface="Arial" charset="0"/>
              <a:ea typeface="ＭＳ Ｐゴシック" charset="-128"/>
            </a:endParaRPr>
          </a:p>
          <a:p>
            <a:pPr marL="265113" indent="-265113" eaLnBrk="1" hangingPunct="1">
              <a:lnSpc>
                <a:spcPct val="80000"/>
              </a:lnSpc>
              <a:spcBef>
                <a:spcPct val="50000"/>
              </a:spcBef>
              <a:buFontTx/>
              <a:buChar char="•"/>
            </a:pPr>
            <a:r>
              <a:rPr lang="nl-BE" sz="1300" dirty="0" smtClean="0">
                <a:latin typeface="Arial" charset="0"/>
                <a:ea typeface="ＭＳ Ｐゴシック" charset="-128"/>
              </a:rPr>
              <a:t>A preconfigured Human Capital Management (HCM) platform</a:t>
            </a:r>
          </a:p>
          <a:p>
            <a:pPr marL="265113" indent="-265113" eaLnBrk="1" hangingPunct="1">
              <a:lnSpc>
                <a:spcPct val="80000"/>
              </a:lnSpc>
              <a:spcBef>
                <a:spcPct val="50000"/>
              </a:spcBef>
              <a:buFontTx/>
              <a:buChar char="•"/>
            </a:pPr>
            <a:r>
              <a:rPr lang="nl-BE" sz="1300" dirty="0" smtClean="0">
                <a:latin typeface="Arial" charset="0"/>
                <a:ea typeface="ＭＳ Ｐゴシック" charset="-128"/>
              </a:rPr>
              <a:t>Multi-country &amp; pre-configured</a:t>
            </a:r>
          </a:p>
          <a:p>
            <a:pPr lvl="1" eaLnBrk="1" hangingPunct="1">
              <a:lnSpc>
                <a:spcPct val="80000"/>
              </a:lnSpc>
              <a:spcBef>
                <a:spcPct val="50000"/>
              </a:spcBef>
              <a:buFontTx/>
              <a:buChar char="•"/>
            </a:pPr>
            <a:r>
              <a:rPr lang="nl-BE" sz="1100" dirty="0" smtClean="0">
                <a:latin typeface="Arial" charset="0"/>
                <a:ea typeface="ＭＳ Ｐゴシック" charset="-128"/>
              </a:rPr>
              <a:t> able to serve more than 50 countries</a:t>
            </a:r>
          </a:p>
          <a:p>
            <a:pPr lvl="1" eaLnBrk="1" hangingPunct="1">
              <a:lnSpc>
                <a:spcPct val="80000"/>
              </a:lnSpc>
              <a:spcBef>
                <a:spcPct val="50000"/>
              </a:spcBef>
              <a:buFontTx/>
              <a:buChar char="•"/>
            </a:pPr>
            <a:r>
              <a:rPr lang="nl-BE" sz="1100" dirty="0" smtClean="0">
                <a:latin typeface="Arial" charset="0"/>
                <a:ea typeface="ＭＳ Ｐゴシック" charset="-128"/>
              </a:rPr>
              <a:t> containing national regulations on payroll and workforce handling</a:t>
            </a:r>
          </a:p>
          <a:p>
            <a:pPr marL="265113" indent="-265113" eaLnBrk="1" hangingPunct="1">
              <a:lnSpc>
                <a:spcPct val="80000"/>
              </a:lnSpc>
              <a:spcBef>
                <a:spcPct val="50000"/>
              </a:spcBef>
              <a:buFontTx/>
              <a:buChar char="•"/>
            </a:pPr>
            <a:r>
              <a:rPr lang="nl-BE" sz="1300" dirty="0" smtClean="0">
                <a:latin typeface="Arial" charset="0"/>
                <a:ea typeface="ＭＳ Ｐゴシック" charset="-128"/>
              </a:rPr>
              <a:t>Supporting HR, employees and managers in the organization:</a:t>
            </a:r>
          </a:p>
          <a:p>
            <a:pPr lvl="1" eaLnBrk="1" hangingPunct="1">
              <a:lnSpc>
                <a:spcPct val="80000"/>
              </a:lnSpc>
              <a:spcBef>
                <a:spcPct val="50000"/>
              </a:spcBef>
              <a:buFontTx/>
              <a:buChar char="•"/>
            </a:pPr>
            <a:r>
              <a:rPr lang="nl-BE" sz="1100" dirty="0" smtClean="0">
                <a:latin typeface="Arial" charset="0"/>
                <a:ea typeface="ＭＳ Ｐゴシック" charset="-128"/>
              </a:rPr>
              <a:t> administer the entire workforce</a:t>
            </a:r>
          </a:p>
          <a:p>
            <a:pPr lvl="1" eaLnBrk="1" hangingPunct="1">
              <a:lnSpc>
                <a:spcPct val="80000"/>
              </a:lnSpc>
              <a:spcBef>
                <a:spcPct val="50000"/>
              </a:spcBef>
              <a:buFontTx/>
              <a:buChar char="•"/>
            </a:pPr>
            <a:r>
              <a:rPr lang="nl-BE" sz="1100" dirty="0" smtClean="0">
                <a:latin typeface="Arial" charset="0"/>
                <a:ea typeface="ＭＳ Ｐゴシック" charset="-128"/>
              </a:rPr>
              <a:t> provide global reporting</a:t>
            </a:r>
          </a:p>
          <a:p>
            <a:pPr lvl="1" eaLnBrk="1" hangingPunct="1">
              <a:lnSpc>
                <a:spcPct val="80000"/>
              </a:lnSpc>
              <a:spcBef>
                <a:spcPct val="50000"/>
              </a:spcBef>
              <a:buFontTx/>
              <a:buChar char="•"/>
            </a:pPr>
            <a:r>
              <a:rPr lang="nl-BE" sz="1100" dirty="0" smtClean="0">
                <a:latin typeface="Arial" charset="0"/>
                <a:ea typeface="ＭＳ Ｐゴシック" charset="-128"/>
              </a:rPr>
              <a:t> Serve all countries with euHReka payroll or vendor managed Payroll solutions</a:t>
            </a:r>
          </a:p>
          <a:p>
            <a:pPr lvl="1" eaLnBrk="1" hangingPunct="1">
              <a:lnSpc>
                <a:spcPct val="80000"/>
              </a:lnSpc>
              <a:spcBef>
                <a:spcPct val="50000"/>
              </a:spcBef>
              <a:buFontTx/>
              <a:buChar char="•"/>
            </a:pPr>
            <a:r>
              <a:rPr lang="nl-BE" sz="1100" dirty="0" smtClean="0">
                <a:latin typeface="Arial" charset="0"/>
                <a:ea typeface="ＭＳ Ｐゴシック" charset="-128"/>
              </a:rPr>
              <a:t> manage talent</a:t>
            </a:r>
          </a:p>
          <a:p>
            <a:pPr lvl="1" eaLnBrk="1" hangingPunct="1">
              <a:lnSpc>
                <a:spcPct val="80000"/>
              </a:lnSpc>
              <a:spcBef>
                <a:spcPct val="50000"/>
              </a:spcBef>
              <a:buFontTx/>
              <a:buChar char="•"/>
            </a:pPr>
            <a:r>
              <a:rPr lang="nl-BE" sz="1100" dirty="0" smtClean="0">
                <a:latin typeface="Arial" charset="0"/>
                <a:ea typeface="ＭＳ Ｐゴシック" charset="-128"/>
              </a:rPr>
              <a:t> provide strategic HR reporting</a:t>
            </a:r>
          </a:p>
          <a:p>
            <a:pPr marL="265113" indent="-265113" eaLnBrk="1" hangingPunct="1">
              <a:lnSpc>
                <a:spcPct val="80000"/>
              </a:lnSpc>
              <a:spcBef>
                <a:spcPct val="50000"/>
              </a:spcBef>
              <a:buFontTx/>
              <a:buChar char="•"/>
            </a:pPr>
            <a:r>
              <a:rPr lang="nl-BE" sz="1300" dirty="0" smtClean="0">
                <a:latin typeface="Arial" charset="0"/>
                <a:ea typeface="ＭＳ Ｐゴシック" charset="-128"/>
              </a:rPr>
              <a:t>Powered by SAP HCM technology</a:t>
            </a:r>
          </a:p>
          <a:p>
            <a:pPr marL="265113" indent="-265113" eaLnBrk="1" hangingPunct="1">
              <a:lnSpc>
                <a:spcPct val="80000"/>
              </a:lnSpc>
              <a:spcBef>
                <a:spcPct val="50000"/>
              </a:spcBef>
              <a:buFontTx/>
              <a:buChar char="•"/>
            </a:pPr>
            <a:r>
              <a:rPr lang="nl-BE" sz="1300" dirty="0" smtClean="0">
                <a:latin typeface="Arial" charset="0"/>
                <a:ea typeface="ＭＳ Ｐゴシック" charset="-128"/>
              </a:rPr>
              <a:t>Delivered as a Service:  OnDemand or BPO</a:t>
            </a:r>
          </a:p>
          <a:p>
            <a:pPr marL="265113" indent="-265113" eaLnBrk="1" hangingPunct="1">
              <a:lnSpc>
                <a:spcPct val="80000"/>
              </a:lnSpc>
              <a:spcBef>
                <a:spcPct val="50000"/>
              </a:spcBef>
              <a:buFontTx/>
              <a:buChar char="•"/>
            </a:pPr>
            <a:r>
              <a:rPr lang="nl-BE" sz="1300" dirty="0" smtClean="0">
                <a:latin typeface="Arial" charset="0"/>
                <a:ea typeface="ＭＳ Ｐゴシック" charset="-128"/>
              </a:rPr>
              <a:t>On-boarded through a fast fit-gap approach based on standard options and building blocks</a:t>
            </a:r>
          </a:p>
          <a:p>
            <a:pPr marL="265113" indent="-265113" eaLnBrk="1" hangingPunct="1">
              <a:lnSpc>
                <a:spcPct val="80000"/>
              </a:lnSpc>
              <a:spcBef>
                <a:spcPct val="50000"/>
              </a:spcBef>
              <a:buFontTx/>
              <a:buChar char="•"/>
            </a:pPr>
            <a:endParaRPr lang="nl-BE" sz="1300" dirty="0" smtClean="0">
              <a:latin typeface="Arial" charset="0"/>
              <a:ea typeface="ＭＳ Ｐゴシック" charset="-128"/>
            </a:endParaRPr>
          </a:p>
          <a:p>
            <a:pPr marL="265113" indent="-265113" eaLnBrk="1" hangingPunct="1">
              <a:lnSpc>
                <a:spcPct val="80000"/>
              </a:lnSpc>
              <a:spcBef>
                <a:spcPct val="50000"/>
              </a:spcBef>
              <a:buFontTx/>
              <a:buChar char="•"/>
            </a:pPr>
            <a:endParaRPr lang="nl-BE" sz="1300" dirty="0" smtClean="0">
              <a:latin typeface="Arial" charset="0"/>
              <a:ea typeface="ＭＳ Ｐゴシック" charset="-128"/>
            </a:endParaRPr>
          </a:p>
          <a:p>
            <a:pPr marL="265113" indent="-265113" eaLnBrk="1" hangingPunct="1">
              <a:lnSpc>
                <a:spcPct val="80000"/>
              </a:lnSpc>
              <a:spcBef>
                <a:spcPct val="50000"/>
              </a:spcBef>
              <a:buFontTx/>
              <a:buChar char="•"/>
            </a:pPr>
            <a:endParaRPr lang="nl-BE" sz="1300" dirty="0" smtClean="0">
              <a:latin typeface="Arial" charset="0"/>
              <a:ea typeface="ＭＳ Ｐゴシック" charset="-128"/>
            </a:endParaRPr>
          </a:p>
          <a:p>
            <a:pPr marL="265113" indent="-265113" eaLnBrk="1" hangingPunct="1">
              <a:lnSpc>
                <a:spcPct val="80000"/>
              </a:lnSpc>
              <a:spcBef>
                <a:spcPct val="50000"/>
              </a:spcBef>
              <a:buFontTx/>
              <a:buChar char="•"/>
            </a:pPr>
            <a:r>
              <a:rPr lang="nl-BE" sz="1300" dirty="0" smtClean="0">
                <a:latin typeface="Arial" charset="0"/>
                <a:ea typeface="ＭＳ Ｐゴシック" charset="-128"/>
              </a:rPr>
              <a:t>1) Standard SAP.</a:t>
            </a:r>
          </a:p>
          <a:p>
            <a:pPr marL="722313" lvl="1" indent="-265113" eaLnBrk="1" hangingPunct="1">
              <a:lnSpc>
                <a:spcPct val="80000"/>
              </a:lnSpc>
              <a:spcBef>
                <a:spcPct val="50000"/>
              </a:spcBef>
              <a:buFontTx/>
              <a:buChar char="•"/>
            </a:pPr>
            <a:r>
              <a:rPr lang="nl-BE" sz="1300" dirty="0" smtClean="0">
                <a:latin typeface="Arial" charset="0"/>
                <a:ea typeface="ＭＳ Ｐゴシック" charset="-128"/>
              </a:rPr>
              <a:t>Typical HCM module in which NGA has good experienc.</a:t>
            </a:r>
          </a:p>
          <a:p>
            <a:pPr marL="265113" indent="-265113" eaLnBrk="1" hangingPunct="1">
              <a:lnSpc>
                <a:spcPct val="80000"/>
              </a:lnSpc>
              <a:spcBef>
                <a:spcPct val="50000"/>
              </a:spcBef>
              <a:buFontTx/>
              <a:buChar char="•"/>
            </a:pPr>
            <a:r>
              <a:rPr lang="nl-BE" sz="1300" dirty="0" smtClean="0">
                <a:latin typeface="Arial" charset="0"/>
                <a:ea typeface="ＭＳ Ｐゴシック" charset="-128"/>
              </a:rPr>
              <a:t>2)</a:t>
            </a:r>
            <a:r>
              <a:rPr lang="nl-BE" sz="1300" baseline="0" dirty="0" smtClean="0">
                <a:latin typeface="Arial" charset="0"/>
                <a:ea typeface="ＭＳ Ｐゴシック" charset="-128"/>
              </a:rPr>
              <a:t> euHReka Core Preconfiguration &amp; multitenancy </a:t>
            </a:r>
          </a:p>
          <a:p>
            <a:pPr marL="722313" lvl="1" indent="-265113" eaLnBrk="1" hangingPunct="1">
              <a:lnSpc>
                <a:spcPct val="80000"/>
              </a:lnSpc>
              <a:spcBef>
                <a:spcPct val="50000"/>
              </a:spcBef>
              <a:buFontTx/>
              <a:buChar char="•"/>
            </a:pPr>
            <a:r>
              <a:rPr lang="nl-BE" sz="1300" baseline="0" dirty="0" smtClean="0">
                <a:latin typeface="Arial" charset="0"/>
                <a:ea typeface="ＭＳ Ｐゴシック" charset="-128"/>
              </a:rPr>
              <a:t>Based in best practices from so many years of experience.</a:t>
            </a:r>
          </a:p>
          <a:p>
            <a:pPr marL="722313" lvl="1" indent="-265113" eaLnBrk="1" hangingPunct="1">
              <a:lnSpc>
                <a:spcPct val="80000"/>
              </a:lnSpc>
              <a:spcBef>
                <a:spcPct val="50000"/>
              </a:spcBef>
              <a:buFontTx/>
              <a:buChar char="•"/>
            </a:pPr>
            <a:r>
              <a:rPr lang="nl-BE" sz="1300" baseline="0" dirty="0" smtClean="0">
                <a:latin typeface="Arial" charset="0"/>
                <a:ea typeface="ＭＳ Ｐゴシック" charset="-128"/>
              </a:rPr>
              <a:t>Groups / Sugroups / Actions (Hiring, Terminations,..) configured per country (ALCO Project)</a:t>
            </a:r>
          </a:p>
          <a:p>
            <a:pPr marL="722313" lvl="1" indent="-265113" eaLnBrk="1" hangingPunct="1">
              <a:lnSpc>
                <a:spcPct val="80000"/>
              </a:lnSpc>
              <a:spcBef>
                <a:spcPct val="50000"/>
              </a:spcBef>
              <a:buFontTx/>
              <a:buChar char="•"/>
            </a:pPr>
            <a:r>
              <a:rPr lang="nl-BE" sz="1300" baseline="0" dirty="0" smtClean="0">
                <a:latin typeface="Arial" charset="0"/>
                <a:ea typeface="ＭＳ Ｐゴシック" charset="-128"/>
              </a:rPr>
              <a:t>Projects are reduced from tipical year to 2-3 months. This is the idea of preconfiguration.</a:t>
            </a:r>
          </a:p>
          <a:p>
            <a:pPr marL="722313" marR="0" lvl="1" indent="-265113" algn="l" defTabSz="914400" rtl="0" eaLnBrk="1" fontAlgn="base" latinLnBrk="0" hangingPunct="1">
              <a:lnSpc>
                <a:spcPct val="80000"/>
              </a:lnSpc>
              <a:spcBef>
                <a:spcPct val="50000"/>
              </a:spcBef>
              <a:spcAft>
                <a:spcPct val="0"/>
              </a:spcAft>
              <a:buClrTx/>
              <a:buSzTx/>
              <a:buFontTx/>
              <a:buChar char="•"/>
              <a:tabLst/>
              <a:defRPr/>
            </a:pPr>
            <a:r>
              <a:rPr lang="nl-BE" sz="1300" baseline="0" dirty="0" smtClean="0">
                <a:latin typeface="Arial" charset="0"/>
                <a:ea typeface="ＭＳ Ｐゴシック" charset="-128"/>
              </a:rPr>
              <a:t>3 levels: Global / Country / Customer levels. </a:t>
            </a:r>
          </a:p>
          <a:p>
            <a:pPr marL="722313" lvl="1" indent="-265113" eaLnBrk="1" hangingPunct="1">
              <a:lnSpc>
                <a:spcPct val="80000"/>
              </a:lnSpc>
              <a:spcBef>
                <a:spcPct val="50000"/>
              </a:spcBef>
              <a:buFontTx/>
              <a:buChar char="•"/>
            </a:pPr>
            <a:r>
              <a:rPr lang="nl-BE" sz="1300" baseline="0" dirty="0" smtClean="0">
                <a:latin typeface="Arial" charset="0"/>
                <a:ea typeface="ＭＳ Ｐゴシック" charset="-128"/>
              </a:rPr>
              <a:t>Best is to configure at higest level posible and to inherit the config downwards.</a:t>
            </a:r>
          </a:p>
          <a:p>
            <a:pPr marL="722313" lvl="1" indent="-265113" eaLnBrk="1" hangingPunct="1">
              <a:lnSpc>
                <a:spcPct val="80000"/>
              </a:lnSpc>
              <a:spcBef>
                <a:spcPct val="50000"/>
              </a:spcBef>
              <a:buFontTx/>
              <a:buChar char="•"/>
            </a:pPr>
            <a:r>
              <a:rPr lang="nl-BE" sz="1300" baseline="0" dirty="0" smtClean="0">
                <a:latin typeface="Arial" charset="0"/>
                <a:ea typeface="ＭＳ Ｐゴシック" charset="-128"/>
              </a:rPr>
              <a:t>No more need of a BBP. No need of long meetings to gather requirements. We based it in the Fit Gap Analysis</a:t>
            </a:r>
          </a:p>
          <a:p>
            <a:pPr marL="722313" lvl="1" indent="-265113" eaLnBrk="1" hangingPunct="1">
              <a:lnSpc>
                <a:spcPct val="80000"/>
              </a:lnSpc>
              <a:spcBef>
                <a:spcPct val="50000"/>
              </a:spcBef>
              <a:buFontTx/>
              <a:buChar char="•"/>
            </a:pPr>
            <a:r>
              <a:rPr lang="nl-BE" sz="1300" baseline="0" dirty="0" smtClean="0">
                <a:latin typeface="Arial" charset="0"/>
                <a:ea typeface="ＭＳ Ｐゴシック" charset="-128"/>
              </a:rPr>
              <a:t>Normally,it requires a lot of effort to decide what a customer can change and how to do it was even a bigger problem.</a:t>
            </a:r>
          </a:p>
          <a:p>
            <a:pPr marL="722313" lvl="1" indent="-265113" eaLnBrk="1" hangingPunct="1">
              <a:lnSpc>
                <a:spcPct val="80000"/>
              </a:lnSpc>
              <a:spcBef>
                <a:spcPct val="50000"/>
              </a:spcBef>
              <a:buFontTx/>
              <a:buChar char="•"/>
            </a:pPr>
            <a:r>
              <a:rPr lang="nl-BE" sz="1300" baseline="0" dirty="0" smtClean="0">
                <a:latin typeface="Arial" charset="0"/>
                <a:ea typeface="ＭＳ Ｐゴシック" charset="-128"/>
              </a:rPr>
              <a:t>Multitenancy: Org Units will be seen for all customers in the same client. That cannot be possible</a:t>
            </a:r>
          </a:p>
          <a:p>
            <a:pPr marL="722313" lvl="1" indent="-265113" eaLnBrk="1" hangingPunct="1">
              <a:lnSpc>
                <a:spcPct val="80000"/>
              </a:lnSpc>
              <a:spcBef>
                <a:spcPct val="50000"/>
              </a:spcBef>
              <a:buFontTx/>
              <a:buChar char="•"/>
            </a:pPr>
            <a:r>
              <a:rPr lang="nl-BE" sz="1300" baseline="0" dirty="0" smtClean="0">
                <a:latin typeface="Arial" charset="0"/>
                <a:ea typeface="ＭＳ Ｐゴシック" charset="-128"/>
              </a:rPr>
              <a:t>Data model is then enhanced via GCC/LCC to allow multitenancy.</a:t>
            </a:r>
          </a:p>
          <a:p>
            <a:pPr marL="265113" lvl="0" indent="-265113" eaLnBrk="1" hangingPunct="1">
              <a:lnSpc>
                <a:spcPct val="80000"/>
              </a:lnSpc>
              <a:spcBef>
                <a:spcPct val="50000"/>
              </a:spcBef>
              <a:buFontTx/>
              <a:buChar char="•"/>
            </a:pPr>
            <a:r>
              <a:rPr lang="nl-BE" sz="1300" baseline="0" dirty="0" smtClean="0">
                <a:latin typeface="Arial" charset="0"/>
                <a:ea typeface="ＭＳ Ｐゴシック" charset="-128"/>
              </a:rPr>
              <a:t>3) eWS</a:t>
            </a:r>
          </a:p>
          <a:p>
            <a:pPr marL="722313" lvl="1" indent="-265113" eaLnBrk="1" hangingPunct="1">
              <a:lnSpc>
                <a:spcPct val="80000"/>
              </a:lnSpc>
              <a:spcBef>
                <a:spcPct val="50000"/>
              </a:spcBef>
              <a:buFontTx/>
              <a:buChar char="•"/>
            </a:pPr>
            <a:r>
              <a:rPr lang="nl-BE" sz="1300" baseline="0" dirty="0" smtClean="0">
                <a:latin typeface="Arial" charset="0"/>
                <a:ea typeface="ＭＳ Ｐゴシック" charset="-128"/>
              </a:rPr>
              <a:t>No more need of ESS/MSS as it is replaced.</a:t>
            </a:r>
          </a:p>
          <a:p>
            <a:pPr marL="722313" lvl="1" indent="-265113" eaLnBrk="1" hangingPunct="1">
              <a:lnSpc>
                <a:spcPct val="80000"/>
              </a:lnSpc>
              <a:spcBef>
                <a:spcPct val="50000"/>
              </a:spcBef>
              <a:buFontTx/>
              <a:buChar char="•"/>
            </a:pPr>
            <a:r>
              <a:rPr lang="nl-BE" sz="1300" baseline="0" dirty="0" smtClean="0">
                <a:latin typeface="Arial" charset="0"/>
                <a:ea typeface="ＭＳ Ｐゴシック" charset="-128"/>
              </a:rPr>
              <a:t>Front-End Application 0 footprint installation (nothing in your PC)</a:t>
            </a:r>
          </a:p>
          <a:p>
            <a:pPr marL="722313" lvl="1" indent="-265113" eaLnBrk="1" hangingPunct="1">
              <a:lnSpc>
                <a:spcPct val="80000"/>
              </a:lnSpc>
              <a:spcBef>
                <a:spcPct val="50000"/>
              </a:spcBef>
              <a:buFontTx/>
              <a:buChar char="•"/>
            </a:pPr>
            <a:r>
              <a:rPr lang="nl-BE" sz="1300" baseline="0" dirty="0" smtClean="0">
                <a:latin typeface="Arial" charset="0"/>
                <a:ea typeface="ＭＳ Ｐゴシック" charset="-128"/>
              </a:rPr>
              <a:t>Intuitive / easy to use. </a:t>
            </a:r>
          </a:p>
          <a:p>
            <a:pPr marL="722313" lvl="1" indent="-265113" eaLnBrk="1" hangingPunct="1">
              <a:lnSpc>
                <a:spcPct val="80000"/>
              </a:lnSpc>
              <a:spcBef>
                <a:spcPct val="50000"/>
              </a:spcBef>
              <a:buFontTx/>
              <a:buChar char="•"/>
            </a:pPr>
            <a:r>
              <a:rPr lang="nl-BE" sz="1300" baseline="0" dirty="0" smtClean="0">
                <a:latin typeface="Arial" charset="0"/>
                <a:ea typeface="ＭＳ Ｐゴシック" charset="-128"/>
              </a:rPr>
              <a:t>All kind of roles are supported: EE, MNG, HRADMIN, AGENTS</a:t>
            </a:r>
          </a:p>
          <a:p>
            <a:pPr marL="722313" lvl="1" indent="-265113" eaLnBrk="1" hangingPunct="1">
              <a:lnSpc>
                <a:spcPct val="80000"/>
              </a:lnSpc>
              <a:spcBef>
                <a:spcPct val="50000"/>
              </a:spcBef>
              <a:buFontTx/>
              <a:buChar char="•"/>
            </a:pPr>
            <a:r>
              <a:rPr lang="nl-BE" sz="1300" baseline="0" dirty="0" smtClean="0">
                <a:latin typeface="Arial" charset="0"/>
                <a:ea typeface="ＭＳ Ｐゴシック" charset="-128"/>
              </a:rPr>
              <a:t>SCM: Manages the tickets, SLA monitoring, Agents can use eWS to access to the tickets.</a:t>
            </a:r>
          </a:p>
          <a:p>
            <a:pPr marL="722313" lvl="1" indent="-265113" eaLnBrk="1" hangingPunct="1">
              <a:lnSpc>
                <a:spcPct val="80000"/>
              </a:lnSpc>
              <a:spcBef>
                <a:spcPct val="50000"/>
              </a:spcBef>
              <a:buFontTx/>
              <a:buChar char="•"/>
            </a:pPr>
            <a:endParaRPr lang="nl-BE" sz="1300" baseline="0" dirty="0" smtClean="0">
              <a:latin typeface="Arial" charset="0"/>
              <a:ea typeface="ＭＳ Ｐゴシック" charset="-128"/>
            </a:endParaRPr>
          </a:p>
          <a:p>
            <a:pPr marL="265113" lvl="0" indent="-265113" eaLnBrk="1" hangingPunct="1">
              <a:lnSpc>
                <a:spcPct val="80000"/>
              </a:lnSpc>
              <a:spcBef>
                <a:spcPct val="50000"/>
              </a:spcBef>
              <a:buFontTx/>
              <a:buChar char="•"/>
            </a:pPr>
            <a:r>
              <a:rPr lang="nl-BE" sz="1300" baseline="0" dirty="0" smtClean="0">
                <a:latin typeface="Arial" charset="0"/>
                <a:ea typeface="ＭＳ Ｐゴシック" charset="-128"/>
              </a:rPr>
              <a:t>4) Deployment Layer</a:t>
            </a:r>
          </a:p>
          <a:p>
            <a:pPr marL="722313" lvl="1" indent="-265113" eaLnBrk="1" hangingPunct="1">
              <a:lnSpc>
                <a:spcPct val="80000"/>
              </a:lnSpc>
              <a:spcBef>
                <a:spcPct val="50000"/>
              </a:spcBef>
              <a:buFontTx/>
              <a:buChar char="•"/>
            </a:pPr>
            <a:r>
              <a:rPr lang="nl-BE" sz="1300" baseline="0" dirty="0" smtClean="0">
                <a:latin typeface="Arial" charset="0"/>
                <a:ea typeface="ＭＳ Ｐゴシック" charset="-128"/>
              </a:rPr>
              <a:t>BPO we did it in the past: GM with no euHReka but know we do not sell with no euHReka. We did everithing.</a:t>
            </a:r>
          </a:p>
          <a:p>
            <a:pPr marL="722313" lvl="1" indent="-265113" eaLnBrk="1" hangingPunct="1">
              <a:lnSpc>
                <a:spcPct val="80000"/>
              </a:lnSpc>
              <a:spcBef>
                <a:spcPct val="50000"/>
              </a:spcBef>
              <a:buFontTx/>
              <a:buChar char="•"/>
            </a:pPr>
            <a:r>
              <a:rPr lang="nl-BE" sz="1300" baseline="0" dirty="0" smtClean="0">
                <a:latin typeface="Arial" charset="0"/>
                <a:ea typeface="ＭＳ Ｐゴシック" charset="-128"/>
              </a:rPr>
              <a:t>On-Demand: SaaS solution. The application is hosted by NGA but the customer run their own processess.</a:t>
            </a:r>
          </a:p>
          <a:p>
            <a:pPr marL="722313" lvl="1" indent="-265113" eaLnBrk="1" hangingPunct="1">
              <a:lnSpc>
                <a:spcPct val="80000"/>
              </a:lnSpc>
              <a:spcBef>
                <a:spcPct val="50000"/>
              </a:spcBef>
              <a:buFontTx/>
              <a:buChar char="•"/>
            </a:pPr>
            <a:r>
              <a:rPr lang="nl-BE" sz="1300" baseline="0" dirty="0" smtClean="0">
                <a:latin typeface="Arial" charset="0"/>
                <a:ea typeface="ＭＳ Ｐゴシック" charset="-128"/>
              </a:rPr>
              <a:t>An EoD customer can decide to outsource the Payroll, for example, Cost Saving becuase we are cheaper</a:t>
            </a:r>
          </a:p>
          <a:p>
            <a:pPr marL="722313" lvl="1" indent="-265113" eaLnBrk="1" hangingPunct="1">
              <a:lnSpc>
                <a:spcPct val="80000"/>
              </a:lnSpc>
              <a:spcBef>
                <a:spcPct val="50000"/>
              </a:spcBef>
              <a:buFontTx/>
              <a:buChar char="•"/>
            </a:pPr>
            <a:r>
              <a:rPr lang="nl-BE" sz="1300" baseline="0" dirty="0" smtClean="0">
                <a:latin typeface="Arial" charset="0"/>
                <a:ea typeface="ＭＳ Ｐゴシック" charset="-128"/>
              </a:rPr>
              <a:t>EoP: Available in April 2011. We give eWS to a customer to be installed by themselve. They do not get the 2nd layer. GCC/LCC do not exist (GCC=LCC=Blank) 99EHR Parameter = YES means euHReka system and NO= it is a EoP system.</a:t>
            </a:r>
          </a:p>
          <a:p>
            <a:pPr marL="1179513" lvl="2" indent="-265113" eaLnBrk="1" hangingPunct="1">
              <a:lnSpc>
                <a:spcPct val="80000"/>
              </a:lnSpc>
              <a:spcBef>
                <a:spcPct val="50000"/>
              </a:spcBef>
              <a:buFontTx/>
              <a:buChar char="•"/>
            </a:pPr>
            <a:r>
              <a:rPr lang="nl-BE" sz="1300" baseline="0" dirty="0" smtClean="0">
                <a:latin typeface="Arial" charset="0"/>
                <a:ea typeface="ＭＳ Ｐゴシック" charset="-128"/>
              </a:rPr>
              <a:t>Qualification Premiun to make sure eWS follows the same quality standards than SAP and SAP is reselling eWS as an Add-On instead of ESS/MSS (they did not sell licenses in USA)</a:t>
            </a:r>
          </a:p>
          <a:p>
            <a:pPr marL="1179513" lvl="2" indent="-265113" eaLnBrk="1" hangingPunct="1">
              <a:lnSpc>
                <a:spcPct val="80000"/>
              </a:lnSpc>
              <a:spcBef>
                <a:spcPct val="50000"/>
              </a:spcBef>
              <a:buFontTx/>
              <a:buChar char="•"/>
            </a:pPr>
            <a:r>
              <a:rPr lang="nl-BE" sz="1300" baseline="0" dirty="0" smtClean="0">
                <a:latin typeface="Arial" charset="0"/>
                <a:ea typeface="ＭＳ Ｐゴシック" charset="-128"/>
              </a:rPr>
              <a:t>We need to still solve some accesibility issues (blind, no mouse,...), needed mainly to Public Sector in the US</a:t>
            </a:r>
          </a:p>
          <a:p>
            <a:pPr marL="1179513" lvl="2" indent="-265113" eaLnBrk="1" hangingPunct="1">
              <a:lnSpc>
                <a:spcPct val="80000"/>
              </a:lnSpc>
              <a:spcBef>
                <a:spcPct val="50000"/>
              </a:spcBef>
              <a:buFontTx/>
              <a:buChar char="•"/>
            </a:pPr>
            <a:r>
              <a:rPr lang="nl-BE" sz="1300" baseline="0" dirty="0" smtClean="0">
                <a:latin typeface="Arial" charset="0"/>
                <a:ea typeface="ＭＳ Ｐゴシック" charset="-128"/>
              </a:rPr>
              <a:t>ECM/SCM is partially delivered in EoP because the Java Stack is not activated in our customers.</a:t>
            </a:r>
          </a:p>
          <a:p>
            <a:pPr marL="1179513" lvl="2" indent="-265113" eaLnBrk="1" hangingPunct="1">
              <a:lnSpc>
                <a:spcPct val="80000"/>
              </a:lnSpc>
              <a:spcBef>
                <a:spcPct val="50000"/>
              </a:spcBef>
              <a:buFontTx/>
              <a:buChar char="•"/>
            </a:pPr>
            <a:r>
              <a:rPr lang="nl-BE" sz="1300" baseline="0" dirty="0" smtClean="0">
                <a:latin typeface="Arial" charset="0"/>
                <a:ea typeface="ＭＳ Ｐゴシック" charset="-128"/>
              </a:rPr>
              <a:t>There diffenrences between functionality SAP and EOP which works in both ways</a:t>
            </a:r>
          </a:p>
          <a:p>
            <a:pPr marL="722313" lvl="1" indent="-265113" eaLnBrk="1" hangingPunct="1">
              <a:lnSpc>
                <a:spcPct val="80000"/>
              </a:lnSpc>
              <a:spcBef>
                <a:spcPct val="50000"/>
              </a:spcBef>
              <a:buFontTx/>
              <a:buChar char="•"/>
            </a:pPr>
            <a:endParaRPr lang="nl-BE" sz="1300" baseline="0" dirty="0" smtClean="0">
              <a:latin typeface="Arial" charset="0"/>
              <a:ea typeface="ＭＳ Ｐゴシック" charset="-128"/>
            </a:endParaRPr>
          </a:p>
          <a:p>
            <a:pPr marL="722313" lvl="1" indent="-265113" eaLnBrk="1" hangingPunct="1">
              <a:lnSpc>
                <a:spcPct val="80000"/>
              </a:lnSpc>
              <a:spcBef>
                <a:spcPct val="50000"/>
              </a:spcBef>
              <a:buFontTx/>
              <a:buChar char="•"/>
            </a:pPr>
            <a:endParaRPr lang="nl-BE" sz="1300" dirty="0" smtClean="0">
              <a:latin typeface="Arial" charset="0"/>
              <a:ea typeface="ＭＳ Ｐゴシック" charset="-128"/>
            </a:endParaRPr>
          </a:p>
        </p:txBody>
      </p:sp>
      <p:sp>
        <p:nvSpPr>
          <p:cNvPr id="73732" name="Header Placeholder 3"/>
          <p:cNvSpPr>
            <a:spLocks noGrp="1"/>
          </p:cNvSpPr>
          <p:nvPr>
            <p:ph type="hdr" sz="quarter"/>
          </p:nvPr>
        </p:nvSpPr>
        <p:spPr>
          <a:noFill/>
        </p:spPr>
        <p:txBody>
          <a:bodyPr/>
          <a:lstStyle/>
          <a:p>
            <a:r>
              <a:rPr lang="en-US" smtClean="0">
                <a:latin typeface="Times New Roman" charset="0"/>
                <a:ea typeface="ＭＳ Ｐゴシック" charset="-128"/>
              </a:rPr>
              <a:t>www.northgatearinso.com</a:t>
            </a:r>
          </a:p>
        </p:txBody>
      </p:sp>
      <p:sp>
        <p:nvSpPr>
          <p:cNvPr id="73733" name="Footer Placeholder 4"/>
          <p:cNvSpPr>
            <a:spLocks noGrp="1"/>
          </p:cNvSpPr>
          <p:nvPr>
            <p:ph type="ftr" sz="quarter" idx="4"/>
          </p:nvPr>
        </p:nvSpPr>
        <p:spPr>
          <a:noFill/>
        </p:spPr>
        <p:txBody>
          <a:bodyPr/>
          <a:lstStyle/>
          <a:p>
            <a:r>
              <a:rPr lang="en-US" smtClean="0">
                <a:latin typeface="Times New Roman" charset="0"/>
                <a:ea typeface="ＭＳ Ｐゴシック" charset="-128"/>
              </a:rPr>
              <a:t>Copyright NorthgateArinso. All rights reserved.</a:t>
            </a:r>
          </a:p>
        </p:txBody>
      </p:sp>
      <p:sp>
        <p:nvSpPr>
          <p:cNvPr id="73734" name="Slide Number Placeholder 5"/>
          <p:cNvSpPr>
            <a:spLocks noGrp="1"/>
          </p:cNvSpPr>
          <p:nvPr>
            <p:ph type="sldNum" sz="quarter" idx="5"/>
          </p:nvPr>
        </p:nvSpPr>
        <p:spPr>
          <a:noFill/>
        </p:spPr>
        <p:txBody>
          <a:bodyPr/>
          <a:lstStyle/>
          <a:p>
            <a:fld id="{0FE4F3A2-C235-47F5-A939-D4E5AB1E0101}" type="slidenum">
              <a:rPr lang="en-US"/>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a:p>
        </p:txBody>
      </p:sp>
      <p:sp>
        <p:nvSpPr>
          <p:cNvPr id="4" name="Slide Number Placeholder 3"/>
          <p:cNvSpPr>
            <a:spLocks noGrp="1"/>
          </p:cNvSpPr>
          <p:nvPr>
            <p:ph type="sldNum" sz="quarter" idx="10"/>
          </p:nvPr>
        </p:nvSpPr>
        <p:spPr/>
        <p:txBody>
          <a:bodyPr/>
          <a:lstStyle/>
          <a:p>
            <a:pPr>
              <a:defRPr/>
            </a:pPr>
            <a:fld id="{43492A3E-0DDA-483D-AB7A-1AF6E11531B0}" type="slidenum">
              <a:rPr lang="en-US" smtClean="0"/>
              <a:pPr>
                <a:defRPr/>
              </a:pPr>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p:spPr>
        <p:txBody>
          <a:bodyPr/>
          <a:lstStyle/>
          <a:p>
            <a:endParaRPr lang="nl-BE" dirty="0" smtClean="0">
              <a:latin typeface="Times New Roman" charset="0"/>
              <a:ea typeface="ＭＳ Ｐゴシック" charset="-128"/>
            </a:endParaRPr>
          </a:p>
        </p:txBody>
      </p:sp>
      <p:sp>
        <p:nvSpPr>
          <p:cNvPr id="96260" name="Slide Number Placeholder 3"/>
          <p:cNvSpPr>
            <a:spLocks noGrp="1"/>
          </p:cNvSpPr>
          <p:nvPr>
            <p:ph type="sldNum" sz="quarter" idx="5"/>
          </p:nvPr>
        </p:nvSpPr>
        <p:spPr>
          <a:noFill/>
        </p:spPr>
        <p:txBody>
          <a:bodyPr/>
          <a:lstStyle/>
          <a:p>
            <a:fld id="{5973FA7B-4F3D-487B-B999-4FC863B85829}" type="slidenum">
              <a:rPr lang="en-US"/>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p:spPr>
        <p:txBody>
          <a:bodyPr/>
          <a:lstStyle/>
          <a:p>
            <a:endParaRPr lang="nl-BE" dirty="0" smtClean="0">
              <a:latin typeface="Times New Roman" charset="0"/>
              <a:ea typeface="ＭＳ Ｐゴシック" charset="-128"/>
            </a:endParaRPr>
          </a:p>
          <a:p>
            <a:r>
              <a:rPr lang="nl-BE" dirty="0" smtClean="0">
                <a:latin typeface="Times New Roman" charset="0"/>
                <a:ea typeface="ＭＳ Ｐゴシック" charset="-128"/>
              </a:rPr>
              <a:t>Standarized Interface</a:t>
            </a:r>
          </a:p>
          <a:p>
            <a:r>
              <a:rPr lang="nl-BE" dirty="0" smtClean="0">
                <a:latin typeface="Times New Roman" charset="0"/>
                <a:ea typeface="ＭＳ Ｐゴシック" charset="-128"/>
              </a:rPr>
              <a:t>Ashyncronous Idocs</a:t>
            </a:r>
          </a:p>
          <a:p>
            <a:r>
              <a:rPr lang="nl-BE" dirty="0" smtClean="0">
                <a:latin typeface="Times New Roman" charset="0"/>
                <a:ea typeface="ＭＳ Ｐゴシック" charset="-128"/>
              </a:rPr>
              <a:t>Shyncrononous BAPIS</a:t>
            </a:r>
          </a:p>
          <a:p>
            <a:endParaRPr lang="nl-BE" dirty="0" smtClean="0">
              <a:latin typeface="Times New Roman" charset="0"/>
              <a:ea typeface="ＭＳ Ｐゴシック" charset="-128"/>
            </a:endParaRPr>
          </a:p>
          <a:p>
            <a:r>
              <a:rPr lang="nl-BE" dirty="0" smtClean="0">
                <a:latin typeface="Times New Roman" charset="0"/>
                <a:ea typeface="ＭＳ Ｐゴシック" charset="-128"/>
              </a:rPr>
              <a:t>Adapters of formats </a:t>
            </a:r>
          </a:p>
          <a:p>
            <a:r>
              <a:rPr lang="nl-BE" dirty="0" smtClean="0">
                <a:latin typeface="Times New Roman" charset="0"/>
                <a:ea typeface="ＭＳ Ｐゴシック" charset="-128"/>
              </a:rPr>
              <a:t>Conversion</a:t>
            </a:r>
          </a:p>
          <a:p>
            <a:endParaRPr lang="nl-BE" dirty="0" smtClean="0">
              <a:latin typeface="Times New Roman" charset="0"/>
              <a:ea typeface="ＭＳ Ｐゴシック" charset="-128"/>
            </a:endParaRPr>
          </a:p>
        </p:txBody>
      </p:sp>
      <p:sp>
        <p:nvSpPr>
          <p:cNvPr id="97284" name="Slide Number Placeholder 3"/>
          <p:cNvSpPr>
            <a:spLocks noGrp="1"/>
          </p:cNvSpPr>
          <p:nvPr>
            <p:ph type="sldNum" sz="quarter" idx="5"/>
          </p:nvPr>
        </p:nvSpPr>
        <p:spPr>
          <a:noFill/>
        </p:spPr>
        <p:txBody>
          <a:bodyPr/>
          <a:lstStyle/>
          <a:p>
            <a:fld id="{952AC045-804F-4E91-A4C1-A027C4937D45}" type="slidenum">
              <a:rPr lang="en-US"/>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p:spPr>
        <p:txBody>
          <a:bodyPr/>
          <a:lstStyle/>
          <a:p>
            <a:endParaRPr lang="nl-BE" smtClean="0">
              <a:latin typeface="Times New Roman" charset="0"/>
              <a:ea typeface="ＭＳ Ｐゴシック" charset="-128"/>
            </a:endParaRPr>
          </a:p>
        </p:txBody>
      </p:sp>
      <p:sp>
        <p:nvSpPr>
          <p:cNvPr id="98308" name="Slide Number Placeholder 3"/>
          <p:cNvSpPr>
            <a:spLocks noGrp="1"/>
          </p:cNvSpPr>
          <p:nvPr>
            <p:ph type="sldNum" sz="quarter" idx="5"/>
          </p:nvPr>
        </p:nvSpPr>
        <p:spPr>
          <a:noFill/>
        </p:spPr>
        <p:txBody>
          <a:bodyPr/>
          <a:lstStyle/>
          <a:p>
            <a:fld id="{926F24FD-CDEF-4802-9464-AE4731D99147}" type="slidenum">
              <a:rPr lang="en-US"/>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p:spPr>
        <p:txBody>
          <a:bodyPr/>
          <a:lstStyle/>
          <a:p>
            <a:endParaRPr lang="nl-BE" smtClean="0">
              <a:latin typeface="Times New Roman" charset="0"/>
              <a:ea typeface="ＭＳ Ｐゴシック" charset="-128"/>
            </a:endParaRPr>
          </a:p>
        </p:txBody>
      </p:sp>
      <p:sp>
        <p:nvSpPr>
          <p:cNvPr id="99332" name="Slide Number Placeholder 3"/>
          <p:cNvSpPr>
            <a:spLocks noGrp="1"/>
          </p:cNvSpPr>
          <p:nvPr>
            <p:ph type="sldNum" sz="quarter" idx="5"/>
          </p:nvPr>
        </p:nvSpPr>
        <p:spPr>
          <a:noFill/>
        </p:spPr>
        <p:txBody>
          <a:bodyPr/>
          <a:lstStyle/>
          <a:p>
            <a:fld id="{3FF9150D-9508-4472-813F-AAC600E39FFC}" type="slidenum">
              <a:rPr lang="en-US"/>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p:spPr>
        <p:txBody>
          <a:bodyPr/>
          <a:lstStyle/>
          <a:p>
            <a:r>
              <a:rPr lang="nl-BE" dirty="0" smtClean="0">
                <a:latin typeface="Times New Roman" charset="0"/>
                <a:ea typeface="ＭＳ Ｐゴシック" charset="-128"/>
              </a:rPr>
              <a:t>Check Intranet</a:t>
            </a:r>
            <a:r>
              <a:rPr lang="nl-BE" baseline="0" dirty="0" smtClean="0">
                <a:latin typeface="Times New Roman" charset="0"/>
                <a:ea typeface="ＭＳ Ｐゴシック" charset="-128"/>
              </a:rPr>
              <a:t> with PMO</a:t>
            </a:r>
            <a:endParaRPr lang="nl-BE" dirty="0" smtClean="0">
              <a:latin typeface="Times New Roman" charset="0"/>
              <a:ea typeface="ＭＳ Ｐゴシック" charset="-128"/>
            </a:endParaRPr>
          </a:p>
        </p:txBody>
      </p:sp>
      <p:sp>
        <p:nvSpPr>
          <p:cNvPr id="100356" name="Slide Number Placeholder 3"/>
          <p:cNvSpPr>
            <a:spLocks noGrp="1"/>
          </p:cNvSpPr>
          <p:nvPr>
            <p:ph type="sldNum" sz="quarter" idx="5"/>
          </p:nvPr>
        </p:nvSpPr>
        <p:spPr>
          <a:noFill/>
        </p:spPr>
        <p:txBody>
          <a:bodyPr/>
          <a:lstStyle/>
          <a:p>
            <a:fld id="{340FC944-DE7D-4A56-B318-96F1E7080BF6}" type="slidenum">
              <a:rPr lang="en-US"/>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p:spPr>
        <p:txBody>
          <a:bodyPr/>
          <a:lstStyle/>
          <a:p>
            <a:r>
              <a:rPr lang="nl-BE" dirty="0" smtClean="0">
                <a:latin typeface="Times New Roman" charset="0"/>
                <a:ea typeface="ＭＳ Ｐゴシック" charset="-128"/>
              </a:rPr>
              <a:t>Global Stream</a:t>
            </a:r>
          </a:p>
          <a:p>
            <a:r>
              <a:rPr lang="nl-BE" dirty="0" smtClean="0">
                <a:latin typeface="Times New Roman" charset="0"/>
                <a:ea typeface="ＭＳ Ｐゴシック" charset="-128"/>
              </a:rPr>
              <a:t>The</a:t>
            </a:r>
            <a:r>
              <a:rPr lang="nl-BE" baseline="0" dirty="0" smtClean="0">
                <a:latin typeface="Times New Roman" charset="0"/>
                <a:ea typeface="ＭＳ Ｐゴシック" charset="-128"/>
              </a:rPr>
              <a:t> program is managed globally.</a:t>
            </a:r>
          </a:p>
          <a:p>
            <a:r>
              <a:rPr lang="nl-BE" baseline="0" dirty="0" smtClean="0">
                <a:latin typeface="Times New Roman" charset="0"/>
                <a:ea typeface="ＭＳ Ｐゴシック" charset="-128"/>
              </a:rPr>
              <a:t>Global Template sets the global principles driving the overall implementation. </a:t>
            </a:r>
          </a:p>
          <a:p>
            <a:r>
              <a:rPr lang="nl-BE" baseline="0" dirty="0" smtClean="0">
                <a:latin typeface="Times New Roman" charset="0"/>
                <a:ea typeface="ＭＳ Ｐゴシック" charset="-128"/>
              </a:rPr>
              <a:t>	Setting global codes and values</a:t>
            </a:r>
          </a:p>
          <a:p>
            <a:r>
              <a:rPr lang="nl-BE" baseline="0" dirty="0" smtClean="0">
                <a:latin typeface="Times New Roman" charset="0"/>
                <a:ea typeface="ＭＳ Ｐゴシック" charset="-128"/>
              </a:rPr>
              <a:t>	Needs the agreement of the customer at global level. Requires global decisions</a:t>
            </a:r>
          </a:p>
          <a:p>
            <a:r>
              <a:rPr lang="nl-BE" baseline="0" dirty="0" smtClean="0">
                <a:latin typeface="Times New Roman" charset="0"/>
                <a:ea typeface="ＭＳ Ｐゴシック" charset="-128"/>
              </a:rPr>
              <a:t>Global realization</a:t>
            </a:r>
          </a:p>
          <a:p>
            <a:r>
              <a:rPr lang="nl-BE" dirty="0" smtClean="0">
                <a:latin typeface="Times New Roman" charset="0"/>
                <a:ea typeface="ＭＳ Ｐゴシック" charset="-128"/>
              </a:rPr>
              <a:t> 	Impelement</a:t>
            </a:r>
            <a:r>
              <a:rPr lang="nl-BE" baseline="0" dirty="0" smtClean="0">
                <a:latin typeface="Times New Roman" charset="0"/>
                <a:ea typeface="ＭＳ Ｐゴシック" charset="-128"/>
              </a:rPr>
              <a:t> all global mechanisms (Personnel structure, OM, values, actions, processess, etc,..)</a:t>
            </a:r>
          </a:p>
          <a:p>
            <a:r>
              <a:rPr lang="nl-BE" baseline="0" dirty="0" smtClean="0">
                <a:latin typeface="Times New Roman" charset="0"/>
                <a:ea typeface="ＭＳ Ｐゴシック" charset="-128"/>
              </a:rPr>
              <a:t>	Takes a significant country as a pilot (Complex, average, easy,..)</a:t>
            </a:r>
          </a:p>
          <a:p>
            <a:r>
              <a:rPr lang="nl-BE" baseline="0" dirty="0" smtClean="0">
                <a:latin typeface="Times New Roman" charset="0"/>
                <a:ea typeface="ＭＳ Ｐゴシック" charset="-128"/>
              </a:rPr>
              <a:t>	Manage the roll-out plans.</a:t>
            </a:r>
            <a:endParaRPr lang="nl-BE" dirty="0" smtClean="0">
              <a:latin typeface="Times New Roman" charset="0"/>
              <a:ea typeface="ＭＳ Ｐゴシック" charset="-128"/>
            </a:endParaRPr>
          </a:p>
          <a:p>
            <a:r>
              <a:rPr lang="nl-BE" dirty="0" smtClean="0">
                <a:latin typeface="Times New Roman" charset="0"/>
                <a:ea typeface="ＭＳ Ｐゴシック" charset="-128"/>
              </a:rPr>
              <a:t>Local Streams</a:t>
            </a:r>
          </a:p>
          <a:p>
            <a:r>
              <a:rPr lang="nl-BE" dirty="0" smtClean="0">
                <a:latin typeface="Times New Roman" charset="0"/>
                <a:ea typeface="ＭＳ Ｐゴシック" charset="-128"/>
              </a:rPr>
              <a:t>	Subject to global</a:t>
            </a:r>
            <a:r>
              <a:rPr lang="nl-BE" baseline="0" dirty="0" smtClean="0">
                <a:latin typeface="Times New Roman" charset="0"/>
                <a:ea typeface="ＭＳ Ｐゴシック" charset="-128"/>
              </a:rPr>
              <a:t> decisions</a:t>
            </a:r>
          </a:p>
          <a:p>
            <a:r>
              <a:rPr lang="nl-BE" baseline="0" dirty="0" smtClean="0">
                <a:latin typeface="Times New Roman" charset="0"/>
                <a:ea typeface="ＭＳ Ｐゴシック" charset="-128"/>
              </a:rPr>
              <a:t>	Plans may vary as world wide projects take long implementation times</a:t>
            </a:r>
          </a:p>
          <a:p>
            <a:r>
              <a:rPr lang="nl-BE" baseline="0" dirty="0" smtClean="0">
                <a:latin typeface="Times New Roman" charset="0"/>
                <a:ea typeface="ＭＳ Ｐゴシック" charset="-128"/>
              </a:rPr>
              <a:t>	Are transitioned at different times and speeds.</a:t>
            </a:r>
          </a:p>
          <a:p>
            <a:endParaRPr lang="nl-BE" dirty="0" smtClean="0">
              <a:latin typeface="Times New Roman" charset="0"/>
              <a:ea typeface="ＭＳ Ｐゴシック" charset="-128"/>
            </a:endParaRPr>
          </a:p>
        </p:txBody>
      </p:sp>
      <p:sp>
        <p:nvSpPr>
          <p:cNvPr id="101380" name="Slide Number Placeholder 3"/>
          <p:cNvSpPr>
            <a:spLocks noGrp="1"/>
          </p:cNvSpPr>
          <p:nvPr>
            <p:ph type="sldNum" sz="quarter" idx="5"/>
          </p:nvPr>
        </p:nvSpPr>
        <p:spPr>
          <a:noFill/>
        </p:spPr>
        <p:txBody>
          <a:bodyPr/>
          <a:lstStyle/>
          <a:p>
            <a:fld id="{7C5B0675-7FFD-4BE6-B388-C86A6C876AF3}" type="slidenum">
              <a:rPr lang="en-US"/>
              <a:pPr/>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noProof="0" dirty="0" smtClean="0"/>
              <a:t>Solution Briefs:</a:t>
            </a:r>
            <a:r>
              <a:rPr lang="en-US" baseline="0" noProof="0" dirty="0" smtClean="0"/>
              <a:t> 1 page of description</a:t>
            </a:r>
          </a:p>
          <a:p>
            <a:pPr>
              <a:buFont typeface="Arial" pitchFamily="34" charset="0"/>
              <a:buChar char="•"/>
            </a:pPr>
            <a:r>
              <a:rPr lang="en-US" baseline="0" noProof="0" dirty="0" smtClean="0"/>
              <a:t>Solution Details: </a:t>
            </a:r>
          </a:p>
          <a:p>
            <a:pPr lvl="1">
              <a:buFont typeface="Arial" pitchFamily="34" charset="0"/>
              <a:buChar char="•"/>
            </a:pPr>
            <a:r>
              <a:rPr lang="en-US" baseline="0" noProof="0" dirty="0" smtClean="0"/>
              <a:t>1 per release</a:t>
            </a:r>
          </a:p>
          <a:p>
            <a:pPr lvl="1">
              <a:buFont typeface="Arial" pitchFamily="34" charset="0"/>
              <a:buChar char="•"/>
            </a:pPr>
            <a:r>
              <a:rPr lang="en-US" baseline="0" noProof="0" dirty="0" smtClean="0"/>
              <a:t>Processes</a:t>
            </a:r>
          </a:p>
          <a:p>
            <a:pPr lvl="1">
              <a:buFont typeface="Arial" pitchFamily="34" charset="0"/>
              <a:buChar char="•"/>
            </a:pPr>
            <a:r>
              <a:rPr lang="en-US" baseline="0" noProof="0" dirty="0" smtClean="0"/>
              <a:t>Replaces the BBP</a:t>
            </a:r>
          </a:p>
          <a:p>
            <a:r>
              <a:rPr lang="en-US" noProof="0" dirty="0" err="1" smtClean="0"/>
              <a:t>InfoSpace</a:t>
            </a:r>
            <a:endParaRPr lang="en-US" noProof="0" dirty="0" smtClean="0"/>
          </a:p>
          <a:p>
            <a:r>
              <a:rPr lang="en-US" noProof="0" dirty="0" smtClean="0"/>
              <a:t>	Authorizations are link to your job</a:t>
            </a:r>
          </a:p>
          <a:p>
            <a:r>
              <a:rPr lang="en-US" noProof="0" dirty="0" smtClean="0"/>
              <a:t>	Project</a:t>
            </a:r>
            <a:r>
              <a:rPr lang="en-US" baseline="0" noProof="0" dirty="0" smtClean="0"/>
              <a:t> Management Guide</a:t>
            </a:r>
          </a:p>
          <a:p>
            <a:r>
              <a:rPr lang="en-US" baseline="0" noProof="0" dirty="0" smtClean="0"/>
              <a:t>		Doing Project</a:t>
            </a:r>
          </a:p>
          <a:p>
            <a:r>
              <a:rPr lang="en-US" baseline="0" noProof="0" dirty="0" smtClean="0"/>
              <a:t>		Based on </a:t>
            </a:r>
            <a:r>
              <a:rPr lang="en-US" baseline="0" noProof="0" dirty="0" err="1" smtClean="0"/>
              <a:t>PMBoK</a:t>
            </a:r>
            <a:endParaRPr lang="en-US" baseline="0" noProof="0" dirty="0" smtClean="0"/>
          </a:p>
          <a:p>
            <a:r>
              <a:rPr lang="en-US" baseline="0" noProof="0" dirty="0" smtClean="0"/>
              <a:t>		All the structure is pre-populated to your project </a:t>
            </a:r>
          </a:p>
          <a:p>
            <a:r>
              <a:rPr lang="en-US" baseline="0" noProof="0" dirty="0" smtClean="0"/>
              <a:t>		Fit-Gap Questionnaires are still under country specific folders</a:t>
            </a:r>
          </a:p>
          <a:p>
            <a:r>
              <a:rPr lang="en-US" baseline="0" noProof="0" dirty="0" smtClean="0"/>
              <a:t>	Show Functional Design</a:t>
            </a:r>
          </a:p>
          <a:p>
            <a:r>
              <a:rPr lang="en-US" baseline="0" noProof="0" dirty="0" smtClean="0"/>
              <a:t>	BOX</a:t>
            </a:r>
          </a:p>
          <a:p>
            <a:r>
              <a:rPr lang="en-US" baseline="0" noProof="0" dirty="0" smtClean="0"/>
              <a:t>		Solution Briefings</a:t>
            </a:r>
          </a:p>
          <a:p>
            <a:r>
              <a:rPr lang="en-US" baseline="0" noProof="0" dirty="0" smtClean="0"/>
              <a:t>		Solution Details</a:t>
            </a:r>
          </a:p>
          <a:p>
            <a:r>
              <a:rPr lang="en-US" baseline="0" noProof="0" dirty="0" smtClean="0"/>
              <a:t>		Solution Processes: L1 to L3 (4 and % are in operations)</a:t>
            </a:r>
          </a:p>
          <a:p>
            <a:r>
              <a:rPr lang="en-US" baseline="0" noProof="0" dirty="0" smtClean="0"/>
              <a:t>		Conference Room Pilot Documents</a:t>
            </a:r>
          </a:p>
          <a:p>
            <a:r>
              <a:rPr lang="en-US" baseline="0" noProof="0" dirty="0" smtClean="0"/>
              <a:t>			Configuration Options are represented </a:t>
            </a:r>
          </a:p>
          <a:p>
            <a:r>
              <a:rPr lang="en-US" baseline="0" noProof="0" dirty="0" smtClean="0"/>
              <a:t>		Questionnaires	</a:t>
            </a:r>
          </a:p>
          <a:p>
            <a:r>
              <a:rPr lang="en-US" baseline="0" noProof="0" dirty="0" smtClean="0"/>
              <a:t>			Linked to the CRPD</a:t>
            </a:r>
          </a:p>
          <a:p>
            <a:r>
              <a:rPr lang="en-US" baseline="0" noProof="0" dirty="0" smtClean="0"/>
              <a:t>			All under the Box but some of them under PMO</a:t>
            </a:r>
          </a:p>
          <a:p>
            <a:r>
              <a:rPr lang="en-US" baseline="0" noProof="0" dirty="0" smtClean="0"/>
              <a:t>		Standard Processes</a:t>
            </a:r>
          </a:p>
          <a:p>
            <a:r>
              <a:rPr lang="en-US" baseline="0" noProof="0" dirty="0" smtClean="0"/>
              <a:t>			</a:t>
            </a:r>
            <a:r>
              <a:rPr lang="en-US" baseline="0" noProof="0" dirty="0" err="1" smtClean="0"/>
              <a:t>Delvery</a:t>
            </a:r>
            <a:r>
              <a:rPr lang="en-US" baseline="0" noProof="0" dirty="0" smtClean="0"/>
              <a:t> </a:t>
            </a:r>
            <a:r>
              <a:rPr lang="en-US" baseline="0" noProof="0" dirty="0" err="1" smtClean="0"/>
              <a:t>Excelence</a:t>
            </a:r>
            <a:r>
              <a:rPr lang="en-US" baseline="0" noProof="0" dirty="0" smtClean="0"/>
              <a:t> Net = Best Practices Processes</a:t>
            </a:r>
          </a:p>
          <a:p>
            <a:r>
              <a:rPr lang="en-US" baseline="0" noProof="0" dirty="0" smtClean="0"/>
              <a:t>				Go to Talent Management</a:t>
            </a:r>
          </a:p>
          <a:p>
            <a:endParaRPr lang="en-US" baseline="0" noProof="0" dirty="0" smtClean="0"/>
          </a:p>
          <a:p>
            <a:endParaRPr lang="en-US" baseline="0" noProof="0" dirty="0" smtClean="0"/>
          </a:p>
          <a:p>
            <a:endParaRPr lang="en-US" baseline="0" noProof="0" dirty="0" smtClean="0"/>
          </a:p>
          <a:p>
            <a:endParaRPr lang="en-US" noProof="0" dirty="0"/>
          </a:p>
        </p:txBody>
      </p:sp>
      <p:sp>
        <p:nvSpPr>
          <p:cNvPr id="4" name="Slide Number Placeholder 3"/>
          <p:cNvSpPr>
            <a:spLocks noGrp="1"/>
          </p:cNvSpPr>
          <p:nvPr>
            <p:ph type="sldNum" sz="quarter" idx="10"/>
          </p:nvPr>
        </p:nvSpPr>
        <p:spPr/>
        <p:txBody>
          <a:bodyPr/>
          <a:lstStyle/>
          <a:p>
            <a:pPr>
              <a:defRPr/>
            </a:pPr>
            <a:fld id="{43492A3E-0DDA-483D-AB7A-1AF6E11531B0}" type="slidenum">
              <a:rPr lang="en-US" smtClean="0"/>
              <a:pPr>
                <a:defRPr/>
              </a:pPr>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a:p>
        </p:txBody>
      </p:sp>
      <p:sp>
        <p:nvSpPr>
          <p:cNvPr id="4" name="Header Placeholder 3"/>
          <p:cNvSpPr>
            <a:spLocks noGrp="1"/>
          </p:cNvSpPr>
          <p:nvPr>
            <p:ph type="hdr" sz="quarter" idx="10"/>
          </p:nvPr>
        </p:nvSpPr>
        <p:spPr/>
        <p:txBody>
          <a:bodyPr/>
          <a:lstStyle/>
          <a:p>
            <a:pPr>
              <a:defRPr/>
            </a:pPr>
            <a:r>
              <a:rPr lang="en-US" smtClean="0"/>
              <a:t>www.northgatearinso.com</a:t>
            </a:r>
            <a:endParaRPr lang="en-US"/>
          </a:p>
        </p:txBody>
      </p:sp>
      <p:sp>
        <p:nvSpPr>
          <p:cNvPr id="5" name="Footer Placeholder 4"/>
          <p:cNvSpPr>
            <a:spLocks noGrp="1"/>
          </p:cNvSpPr>
          <p:nvPr>
            <p:ph type="ftr" sz="quarter" idx="11"/>
          </p:nvPr>
        </p:nvSpPr>
        <p:spPr/>
        <p:txBody>
          <a:bodyPr/>
          <a:lstStyle/>
          <a:p>
            <a:pPr>
              <a:defRPr/>
            </a:pPr>
            <a:r>
              <a:rPr lang="en-US" smtClean="0"/>
              <a:t>Copyright NorthgateArinso. All rights reserved.</a:t>
            </a:r>
            <a:endParaRPr lang="en-US"/>
          </a:p>
        </p:txBody>
      </p:sp>
      <p:sp>
        <p:nvSpPr>
          <p:cNvPr id="6" name="Slide Number Placeholder 5"/>
          <p:cNvSpPr>
            <a:spLocks noGrp="1"/>
          </p:cNvSpPr>
          <p:nvPr>
            <p:ph type="sldNum" sz="quarter" idx="12"/>
          </p:nvPr>
        </p:nvSpPr>
        <p:spPr/>
        <p:txBody>
          <a:bodyPr/>
          <a:lstStyle/>
          <a:p>
            <a:pPr>
              <a:defRPr/>
            </a:pPr>
            <a:fld id="{2F340BB3-F8FF-406C-A75D-086659E85390}" type="slidenum">
              <a:rPr lang="en-US" smtClean="0"/>
              <a:pPr>
                <a:defRPr/>
              </a:pPr>
              <a:t>58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p:spPr>
        <p:txBody>
          <a:bodyPr/>
          <a:lstStyle/>
          <a:p>
            <a:pPr marL="39688" eaLnBrk="1" hangingPunct="1">
              <a:spcBef>
                <a:spcPts val="400"/>
              </a:spcBef>
            </a:pPr>
            <a:r>
              <a:rPr lang="en-US" dirty="0" smtClean="0">
                <a:solidFill>
                  <a:srgbClr val="000000"/>
                </a:solidFill>
                <a:latin typeface="Arial" charset="0"/>
                <a:ea typeface="ＭＳ Ｐゴシック" charset="-128"/>
                <a:cs typeface="Arial" charset="0"/>
                <a:sym typeface="Arial" charset="0"/>
              </a:rPr>
              <a:t>In a Classical project: 80% customizing and Development</a:t>
            </a:r>
          </a:p>
          <a:p>
            <a:pPr marL="39688" eaLnBrk="1" hangingPunct="1">
              <a:spcBef>
                <a:spcPts val="400"/>
              </a:spcBef>
              <a:buClr>
                <a:srgbClr val="000000"/>
              </a:buClr>
              <a:buFontTx/>
              <a:buChar char="•"/>
            </a:pPr>
            <a:endParaRPr lang="en-US" dirty="0" smtClean="0">
              <a:solidFill>
                <a:srgbClr val="000000"/>
              </a:solidFill>
              <a:latin typeface="Arial" charset="0"/>
              <a:ea typeface="ＭＳ Ｐゴシック" charset="-128"/>
              <a:cs typeface="Arial" charset="0"/>
              <a:sym typeface="Arial" charset="0"/>
            </a:endParaRPr>
          </a:p>
          <a:p>
            <a:pPr marL="39688" eaLnBrk="1" hangingPunct="1">
              <a:spcBef>
                <a:spcPts val="400"/>
              </a:spcBef>
              <a:buFontTx/>
              <a:buChar char="•"/>
            </a:pPr>
            <a:r>
              <a:rPr lang="en-US" dirty="0" smtClean="0">
                <a:solidFill>
                  <a:srgbClr val="000000"/>
                </a:solidFill>
                <a:latin typeface="Arial" charset="0"/>
                <a:ea typeface="ＭＳ Ｐゴシック" charset="-128"/>
                <a:cs typeface="Arial" charset="0"/>
                <a:sym typeface="Arial" charset="0"/>
              </a:rPr>
              <a:t> Standard SAP barely offers more than the basics , I.E. Gross-to-Net for payroll and requires quite some configuration efforts</a:t>
            </a:r>
          </a:p>
          <a:p>
            <a:pPr marL="39688" eaLnBrk="1" hangingPunct="1">
              <a:spcBef>
                <a:spcPts val="400"/>
              </a:spcBef>
              <a:buFontTx/>
              <a:buChar char="•"/>
            </a:pPr>
            <a:r>
              <a:rPr lang="en-US" dirty="0" smtClean="0">
                <a:solidFill>
                  <a:srgbClr val="000000"/>
                </a:solidFill>
                <a:latin typeface="Arial" charset="0"/>
                <a:ea typeface="ＭＳ Ｐゴシック" charset="-128"/>
                <a:cs typeface="Arial" charset="0"/>
                <a:sym typeface="Arial" charset="0"/>
              </a:rPr>
              <a:t> Based on our extensive experience in implementing SAP HCM, we have pre-configured SAP HCM</a:t>
            </a:r>
          </a:p>
          <a:p>
            <a:pPr marL="39688" eaLnBrk="1" hangingPunct="1">
              <a:spcBef>
                <a:spcPts val="400"/>
              </a:spcBef>
              <a:buFontTx/>
              <a:buChar char="•"/>
            </a:pPr>
            <a:r>
              <a:rPr lang="en-US" dirty="0" smtClean="0">
                <a:solidFill>
                  <a:srgbClr val="000000"/>
                </a:solidFill>
                <a:latin typeface="Arial" charset="0"/>
                <a:ea typeface="ＭＳ Ｐゴシック" charset="-128"/>
                <a:cs typeface="Arial" charset="0"/>
                <a:sym typeface="Arial" charset="0"/>
              </a:rPr>
              <a:t> </a:t>
            </a:r>
            <a:r>
              <a:rPr lang="en-US" dirty="0" err="1" smtClean="0">
                <a:solidFill>
                  <a:srgbClr val="000000"/>
                </a:solidFill>
                <a:latin typeface="Arial" charset="0"/>
                <a:ea typeface="ＭＳ Ｐゴシック" charset="-128"/>
                <a:cs typeface="Arial" charset="0"/>
                <a:sym typeface="Arial" charset="0"/>
              </a:rPr>
              <a:t>euHreka</a:t>
            </a:r>
            <a:r>
              <a:rPr lang="en-US" dirty="0" smtClean="0">
                <a:solidFill>
                  <a:srgbClr val="000000"/>
                </a:solidFill>
                <a:latin typeface="Arial" charset="0"/>
                <a:ea typeface="ＭＳ Ｐゴシック" charset="-128"/>
                <a:cs typeface="Arial" charset="0"/>
                <a:sym typeface="Arial" charset="0"/>
              </a:rPr>
              <a:t> offers preconfigured processes that cover about 80% of typical customer requirements.</a:t>
            </a:r>
          </a:p>
          <a:p>
            <a:pPr marL="39688" eaLnBrk="1" hangingPunct="1">
              <a:spcBef>
                <a:spcPts val="400"/>
              </a:spcBef>
              <a:buFontTx/>
              <a:buChar char="•"/>
            </a:pPr>
            <a:r>
              <a:rPr lang="en-US" dirty="0" smtClean="0">
                <a:solidFill>
                  <a:srgbClr val="000000"/>
                </a:solidFill>
                <a:latin typeface="Arial" charset="0"/>
                <a:ea typeface="ＭＳ Ｐゴシック" charset="-128"/>
                <a:cs typeface="Arial" charset="0"/>
                <a:sym typeface="Arial" charset="0"/>
              </a:rPr>
              <a:t> euHReka has been built to offer the best of both worlds: standardization + flexibility</a:t>
            </a:r>
          </a:p>
          <a:p>
            <a:pPr marL="39688" eaLnBrk="1" hangingPunct="1">
              <a:spcBef>
                <a:spcPts val="400"/>
              </a:spcBef>
              <a:buFontTx/>
              <a:buChar char="•"/>
            </a:pPr>
            <a:endParaRPr lang="en-US" dirty="0" smtClean="0">
              <a:solidFill>
                <a:srgbClr val="000000"/>
              </a:solidFill>
              <a:latin typeface="Arial" charset="0"/>
              <a:ea typeface="ＭＳ Ｐゴシック" charset="-128"/>
              <a:cs typeface="Arial" charset="0"/>
              <a:sym typeface="Arial" charset="0"/>
            </a:endParaRPr>
          </a:p>
          <a:p>
            <a:pPr marL="39688" eaLnBrk="1" hangingPunct="1">
              <a:spcBef>
                <a:spcPts val="400"/>
              </a:spcBef>
              <a:buFontTx/>
              <a:buChar char="•"/>
            </a:pPr>
            <a:r>
              <a:rPr lang="en-US" dirty="0" smtClean="0">
                <a:solidFill>
                  <a:srgbClr val="000000"/>
                </a:solidFill>
                <a:latin typeface="Arial" charset="0"/>
                <a:ea typeface="ＭＳ Ｐゴシック" charset="-128"/>
                <a:cs typeface="Arial" charset="0"/>
                <a:sym typeface="Arial" charset="0"/>
              </a:rPr>
              <a:t> Standard HCM</a:t>
            </a:r>
            <a:r>
              <a:rPr lang="en-US" baseline="0" dirty="0" smtClean="0">
                <a:solidFill>
                  <a:srgbClr val="000000"/>
                </a:solidFill>
                <a:latin typeface="Arial" charset="0"/>
                <a:ea typeface="ＭＳ Ｐゴシック" charset="-128"/>
                <a:cs typeface="Arial" charset="0"/>
                <a:sym typeface="Arial" charset="0"/>
              </a:rPr>
              <a:t> will typically cover 20% having 80% still to do.</a:t>
            </a:r>
          </a:p>
          <a:p>
            <a:pPr marL="39688" eaLnBrk="1" hangingPunct="1">
              <a:spcBef>
                <a:spcPts val="400"/>
              </a:spcBef>
              <a:buFontTx/>
              <a:buChar char="•"/>
            </a:pPr>
            <a:r>
              <a:rPr lang="en-US" baseline="0" dirty="0" smtClean="0">
                <a:solidFill>
                  <a:srgbClr val="000000"/>
                </a:solidFill>
                <a:latin typeface="Arial" charset="0"/>
                <a:ea typeface="ＭＳ Ｐゴシック" charset="-128"/>
                <a:cs typeface="Arial" charset="0"/>
                <a:sym typeface="Arial" charset="0"/>
              </a:rPr>
              <a:t> With euHReka we reverse this rule. You start a project with a 20% already done.</a:t>
            </a:r>
          </a:p>
          <a:p>
            <a:pPr marL="39688" eaLnBrk="1" hangingPunct="1">
              <a:spcBef>
                <a:spcPts val="400"/>
              </a:spcBef>
              <a:buFontTx/>
              <a:buChar char="•"/>
            </a:pPr>
            <a:r>
              <a:rPr lang="en-US" baseline="0" dirty="0" smtClean="0">
                <a:solidFill>
                  <a:srgbClr val="000000"/>
                </a:solidFill>
                <a:latin typeface="Arial" charset="0"/>
                <a:ea typeface="ＭＳ Ｐゴシック" charset="-128"/>
                <a:cs typeface="Arial" charset="0"/>
                <a:sym typeface="Arial" charset="0"/>
              </a:rPr>
              <a:t> Global Template: Best practices in EG/ESG/Personal Actions</a:t>
            </a:r>
          </a:p>
          <a:p>
            <a:pPr marL="39688" eaLnBrk="1" hangingPunct="1">
              <a:spcBef>
                <a:spcPts val="400"/>
              </a:spcBef>
              <a:buFontTx/>
              <a:buChar char="•"/>
            </a:pPr>
            <a:r>
              <a:rPr lang="en-US" baseline="0" dirty="0" smtClean="0">
                <a:solidFill>
                  <a:srgbClr val="000000"/>
                </a:solidFill>
                <a:latin typeface="Arial" charset="0"/>
                <a:ea typeface="ＭＳ Ｐゴシック" charset="-128"/>
                <a:cs typeface="Arial" charset="0"/>
                <a:sym typeface="Arial" charset="0"/>
              </a:rPr>
              <a:t> </a:t>
            </a:r>
            <a:r>
              <a:rPr lang="en-US" baseline="0" dirty="0" err="1" smtClean="0">
                <a:solidFill>
                  <a:srgbClr val="000000"/>
                </a:solidFill>
                <a:latin typeface="Arial" charset="0"/>
                <a:ea typeface="ＭＳ Ｐゴシック" charset="-128"/>
                <a:cs typeface="Arial" charset="0"/>
                <a:sym typeface="Arial" charset="0"/>
              </a:rPr>
              <a:t>Processess</a:t>
            </a:r>
            <a:r>
              <a:rPr lang="en-US" baseline="0" dirty="0" smtClean="0">
                <a:solidFill>
                  <a:srgbClr val="000000"/>
                </a:solidFill>
                <a:latin typeface="Arial" charset="0"/>
                <a:ea typeface="ＭＳ Ｐゴシック" charset="-128"/>
                <a:cs typeface="Arial" charset="0"/>
                <a:sym typeface="Arial" charset="0"/>
              </a:rPr>
              <a:t> included in euHReka (will see the box) until L3 based on best practices</a:t>
            </a:r>
          </a:p>
          <a:p>
            <a:pPr marL="39688" eaLnBrk="1" hangingPunct="1">
              <a:spcBef>
                <a:spcPts val="400"/>
              </a:spcBef>
              <a:buFontTx/>
              <a:buChar char="•"/>
            </a:pPr>
            <a:r>
              <a:rPr lang="en-US" baseline="0" dirty="0" smtClean="0">
                <a:solidFill>
                  <a:srgbClr val="000000"/>
                </a:solidFill>
                <a:latin typeface="Arial" charset="0"/>
                <a:ea typeface="ＭＳ Ｐゴシック" charset="-128"/>
                <a:cs typeface="Arial" charset="0"/>
                <a:sym typeface="Arial" charset="0"/>
              </a:rPr>
              <a:t> </a:t>
            </a:r>
            <a:r>
              <a:rPr lang="en-US" baseline="0" dirty="0" err="1" smtClean="0">
                <a:solidFill>
                  <a:srgbClr val="000000"/>
                </a:solidFill>
                <a:latin typeface="Arial" charset="0"/>
                <a:ea typeface="ＭＳ Ｐゴシック" charset="-128"/>
                <a:cs typeface="Arial" charset="0"/>
                <a:sym typeface="Arial" charset="0"/>
              </a:rPr>
              <a:t>Flexflow</a:t>
            </a:r>
            <a:r>
              <a:rPr lang="en-US" baseline="0" dirty="0" smtClean="0">
                <a:solidFill>
                  <a:srgbClr val="000000"/>
                </a:solidFill>
                <a:latin typeface="Arial" charset="0"/>
                <a:ea typeface="ＭＳ Ｐゴシック" charset="-128"/>
                <a:cs typeface="Arial" charset="0"/>
                <a:sym typeface="Arial" charset="0"/>
              </a:rPr>
              <a:t>: preconfigured workflows via small tables: Time it takes an approval before escalation</a:t>
            </a:r>
          </a:p>
          <a:p>
            <a:pPr marL="39688" eaLnBrk="1" hangingPunct="1">
              <a:spcBef>
                <a:spcPts val="400"/>
              </a:spcBef>
              <a:buFontTx/>
              <a:buChar char="•"/>
            </a:pPr>
            <a:r>
              <a:rPr lang="en-US" baseline="0" dirty="0" smtClean="0">
                <a:solidFill>
                  <a:srgbClr val="000000"/>
                </a:solidFill>
                <a:latin typeface="Arial" charset="0"/>
                <a:ea typeface="ＭＳ Ｐゴシック" charset="-128"/>
                <a:cs typeface="Arial" charset="0"/>
                <a:sym typeface="Arial" charset="0"/>
              </a:rPr>
              <a:t> Functional Building blocks: Pieces of coding for </a:t>
            </a:r>
            <a:r>
              <a:rPr lang="en-US" baseline="0" dirty="0" err="1" smtClean="0">
                <a:solidFill>
                  <a:srgbClr val="000000"/>
                </a:solidFill>
                <a:latin typeface="Arial" charset="0"/>
                <a:ea typeface="ＭＳ Ｐゴシック" charset="-128"/>
                <a:cs typeface="Arial" charset="0"/>
                <a:sym typeface="Arial" charset="0"/>
              </a:rPr>
              <a:t>eWS</a:t>
            </a:r>
            <a:r>
              <a:rPr lang="en-US" baseline="0" dirty="0" smtClean="0">
                <a:solidFill>
                  <a:srgbClr val="000000"/>
                </a:solidFill>
                <a:latin typeface="Arial" charset="0"/>
                <a:ea typeface="ＭＳ Ｐゴシック" charset="-128"/>
                <a:cs typeface="Arial" charset="0"/>
                <a:sym typeface="Arial" charset="0"/>
              </a:rPr>
              <a:t> (Framework) or backend (AFI):  </a:t>
            </a:r>
            <a:endParaRPr lang="en-US" dirty="0" smtClean="0">
              <a:solidFill>
                <a:srgbClr val="000000"/>
              </a:solidFill>
              <a:latin typeface="Arial" charset="0"/>
              <a:ea typeface="ＭＳ Ｐゴシック" charset="-128"/>
              <a:cs typeface="Arial" charset="0"/>
              <a:sym typeface="Arial" charset="0"/>
            </a:endParaRPr>
          </a:p>
          <a:p>
            <a:pPr marL="39688" algn="l" eaLnBrk="1" hangingPunct="1">
              <a:spcBef>
                <a:spcPts val="400"/>
              </a:spcBef>
              <a:buFontTx/>
              <a:buChar char="•"/>
            </a:pPr>
            <a:endParaRPr lang="en-US" baseline="0" dirty="0" smtClean="0">
              <a:solidFill>
                <a:srgbClr val="000000"/>
              </a:solidFill>
              <a:latin typeface="Arial" charset="0"/>
              <a:ea typeface="ＭＳ Ｐゴシック" charset="-128"/>
              <a:cs typeface="Arial" charset="0"/>
              <a:sym typeface="Arial" charset="0"/>
            </a:endParaRPr>
          </a:p>
          <a:p>
            <a:pPr marL="39688" algn="l" eaLnBrk="1" hangingPunct="1">
              <a:spcBef>
                <a:spcPts val="400"/>
              </a:spcBef>
              <a:buFontTx/>
              <a:buNone/>
            </a:pPr>
            <a:endParaRPr lang="en-US" dirty="0" smtClean="0">
              <a:solidFill>
                <a:srgbClr val="000000"/>
              </a:solidFill>
              <a:latin typeface="Arial" charset="0"/>
              <a:ea typeface="ＭＳ Ｐゴシック" charset="-128"/>
              <a:cs typeface="Arial" charset="0"/>
              <a:sym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xfrm>
            <a:off x="855663" y="742950"/>
            <a:ext cx="4960937" cy="3722688"/>
          </a:xfrm>
          <a:ln/>
        </p:spPr>
      </p:sp>
      <p:sp>
        <p:nvSpPr>
          <p:cNvPr id="75779" name="Rectangle 3"/>
          <p:cNvSpPr>
            <a:spLocks noGrp="1" noChangeArrowheads="1"/>
          </p:cNvSpPr>
          <p:nvPr>
            <p:ph type="body" idx="1"/>
          </p:nvPr>
        </p:nvSpPr>
        <p:spPr>
          <a:xfrm>
            <a:off x="666909" y="4713431"/>
            <a:ext cx="5335270" cy="4470434"/>
          </a:xfrm>
          <a:noFill/>
          <a:ln/>
        </p:spPr>
        <p:txBody>
          <a:bodyPr lIns="91014" tIns="45508" rIns="91014" bIns="45508"/>
          <a:lstStyle/>
          <a:p>
            <a:pPr eaLnBrk="1" hangingPunct="1"/>
            <a:r>
              <a:rPr lang="nl-BE" dirty="0" smtClean="0">
                <a:latin typeface="Arial" charset="0"/>
                <a:ea typeface="ＭＳ Ｐゴシック" charset="-128"/>
              </a:rPr>
              <a:t>Let’s illustrate how preconfiguration works, through this payroll example (talent management examples will be published later):</a:t>
            </a:r>
          </a:p>
          <a:p>
            <a:pPr eaLnBrk="1" hangingPunct="1"/>
            <a:endParaRPr lang="en-US" dirty="0" smtClean="0">
              <a:latin typeface="Arial" charset="0"/>
              <a:ea typeface="ＭＳ Ｐゴシック" charset="-128"/>
            </a:endParaRPr>
          </a:p>
          <a:p>
            <a:pPr eaLnBrk="1" hangingPunct="1">
              <a:buFontTx/>
              <a:buChar char="•"/>
            </a:pPr>
            <a:r>
              <a:rPr lang="en-US" dirty="0" smtClean="0">
                <a:latin typeface="Arial" charset="0"/>
                <a:ea typeface="ＭＳ Ｐゴシック" charset="-128"/>
              </a:rPr>
              <a:t> </a:t>
            </a:r>
            <a:r>
              <a:rPr lang="en-US" dirty="0" err="1" smtClean="0">
                <a:latin typeface="Arial" charset="0"/>
                <a:ea typeface="ＭＳ Ｐゴシック" charset="-128"/>
              </a:rPr>
              <a:t>NorthgateArinso</a:t>
            </a:r>
            <a:r>
              <a:rPr lang="en-US" dirty="0" smtClean="0">
                <a:latin typeface="Arial" charset="0"/>
                <a:ea typeface="ＭＳ Ｐゴシック" charset="-128"/>
              </a:rPr>
              <a:t> has analyzed country by country the different rules constituting various enabling HR processes, such as gross and net payroll.</a:t>
            </a:r>
          </a:p>
          <a:p>
            <a:pPr eaLnBrk="1" hangingPunct="1">
              <a:buFontTx/>
              <a:buChar char="•"/>
            </a:pPr>
            <a:r>
              <a:rPr lang="en-US" dirty="0" smtClean="0">
                <a:latin typeface="Arial" charset="0"/>
                <a:ea typeface="ＭＳ Ｐゴシック" charset="-128"/>
              </a:rPr>
              <a:t> All options are preconfigured and can be switch</a:t>
            </a:r>
            <a:r>
              <a:rPr lang="en-US" baseline="0" dirty="0" smtClean="0">
                <a:latin typeface="Arial" charset="0"/>
                <a:ea typeface="ＭＳ Ｐゴシック" charset="-128"/>
              </a:rPr>
              <a:t> them via parameters</a:t>
            </a:r>
            <a:endParaRPr lang="en-US" dirty="0" smtClean="0">
              <a:latin typeface="Arial" charset="0"/>
              <a:ea typeface="ＭＳ Ｐゴシック" charset="-128"/>
            </a:endParaRPr>
          </a:p>
          <a:p>
            <a:pPr eaLnBrk="1" hangingPunct="1">
              <a:buFontTx/>
              <a:buChar char="•"/>
            </a:pPr>
            <a:r>
              <a:rPr lang="en-US" dirty="0" smtClean="0">
                <a:latin typeface="Arial" charset="0"/>
                <a:ea typeface="ＭＳ Ｐゴシック" charset="-128"/>
              </a:rPr>
              <a:t> As an example:</a:t>
            </a:r>
          </a:p>
          <a:p>
            <a:pPr lvl="1" eaLnBrk="1" hangingPunct="1">
              <a:buFontTx/>
              <a:buChar char="•"/>
            </a:pPr>
            <a:r>
              <a:rPr lang="en-US" baseline="0" dirty="0" smtClean="0">
                <a:latin typeface="Arial" charset="0"/>
                <a:ea typeface="ＭＳ Ｐゴシック" charset="-128"/>
              </a:rPr>
              <a:t> </a:t>
            </a:r>
            <a:r>
              <a:rPr lang="en-US" dirty="0" smtClean="0">
                <a:latin typeface="Arial" charset="0"/>
                <a:ea typeface="ＭＳ Ｐゴシック" charset="-128"/>
              </a:rPr>
              <a:t>3 ways of calculating overtime, we have analyzed those 3 ways and customized them in the euHReka platform. </a:t>
            </a:r>
            <a:r>
              <a:rPr lang="en-US" dirty="0" smtClean="0">
                <a:solidFill>
                  <a:srgbClr val="C60C30"/>
                </a:solidFill>
                <a:latin typeface="Arial" charset="0"/>
                <a:ea typeface="ＭＳ Ｐゴシック" charset="-128"/>
              </a:rPr>
              <a:t>In euHReka, options are pre-configured and set by parameters allowing customer specific process organization.</a:t>
            </a:r>
          </a:p>
          <a:p>
            <a:pPr lvl="0" eaLnBrk="1" hangingPunct="1">
              <a:buFontTx/>
              <a:buChar char="•"/>
            </a:pPr>
            <a:r>
              <a:rPr lang="en-US" dirty="0" smtClean="0">
                <a:solidFill>
                  <a:srgbClr val="000000"/>
                </a:solidFill>
                <a:latin typeface="Arial" charset="0"/>
                <a:ea typeface="ＭＳ Ｐゴシック" charset="-128"/>
                <a:cs typeface="Arial" charset="0"/>
                <a:sym typeface="Arial" charset="0"/>
              </a:rPr>
              <a:t>euHReka contains utilities and mechanisms to facilitate the implementations-&gt;</a:t>
            </a:r>
            <a:r>
              <a:rPr lang="en-US" baseline="0" dirty="0" smtClean="0">
                <a:solidFill>
                  <a:srgbClr val="000000"/>
                </a:solidFill>
                <a:latin typeface="Arial" charset="0"/>
                <a:ea typeface="ＭＳ Ｐゴシック" charset="-128"/>
                <a:cs typeface="Arial" charset="0"/>
                <a:sym typeface="Arial" charset="0"/>
              </a:rPr>
              <a:t> Go to “</a:t>
            </a:r>
            <a:r>
              <a:rPr lang="en-US" b="1" baseline="0" dirty="0" smtClean="0">
                <a:solidFill>
                  <a:srgbClr val="000000"/>
                </a:solidFill>
                <a:latin typeface="Arial" charset="0"/>
                <a:ea typeface="ＭＳ Ｐゴシック" charset="-128"/>
                <a:cs typeface="Arial" charset="0"/>
                <a:sym typeface="Arial" charset="0"/>
              </a:rPr>
              <a:t>Effects of the AFI Tool on Payroll euHReka</a:t>
            </a:r>
            <a:r>
              <a:rPr lang="en-US" baseline="0" dirty="0" smtClean="0">
                <a:solidFill>
                  <a:srgbClr val="000000"/>
                </a:solidFill>
                <a:latin typeface="Arial" charset="0"/>
                <a:ea typeface="ＭＳ Ｐゴシック" charset="-128"/>
                <a:cs typeface="Arial" charset="0"/>
                <a:sym typeface="Arial" charset="0"/>
              </a:rPr>
              <a:t>”</a:t>
            </a:r>
          </a:p>
          <a:p>
            <a:pPr lvl="0" eaLnBrk="1" hangingPunct="1">
              <a:buFontTx/>
              <a:buChar char="•"/>
            </a:pPr>
            <a:r>
              <a:rPr lang="en-US" baseline="0" dirty="0" smtClean="0">
                <a:solidFill>
                  <a:srgbClr val="000000"/>
                </a:solidFill>
                <a:latin typeface="Arial" charset="0"/>
                <a:ea typeface="ＭＳ Ｐゴシック" charset="-128"/>
                <a:cs typeface="Arial" charset="0"/>
                <a:sym typeface="Arial" charset="0"/>
              </a:rPr>
              <a:t> No preconfigured rules for Time Management</a:t>
            </a:r>
          </a:p>
          <a:p>
            <a:pPr lvl="0" eaLnBrk="1" hangingPunct="1">
              <a:buFontTx/>
              <a:buChar char="•"/>
            </a:pPr>
            <a:r>
              <a:rPr lang="en-US" baseline="0" dirty="0" smtClean="0">
                <a:solidFill>
                  <a:srgbClr val="000000"/>
                </a:solidFill>
                <a:latin typeface="Arial" charset="0"/>
                <a:ea typeface="ＭＳ Ｐゴシック" charset="-128"/>
                <a:cs typeface="Arial" charset="0"/>
                <a:sym typeface="Arial" charset="0"/>
              </a:rPr>
              <a:t> ALCO: Alignment Localization and Compliance </a:t>
            </a:r>
            <a:r>
              <a:rPr lang="en-US" baseline="0" dirty="0" err="1" smtClean="0">
                <a:solidFill>
                  <a:srgbClr val="000000"/>
                </a:solidFill>
                <a:latin typeface="Arial" charset="0"/>
                <a:ea typeface="ＭＳ Ｐゴシック" charset="-128"/>
                <a:cs typeface="Arial" charset="0"/>
                <a:sym typeface="Arial" charset="0"/>
              </a:rPr>
              <a:t>ensurance</a:t>
            </a:r>
            <a:r>
              <a:rPr lang="en-US" baseline="0" dirty="0" smtClean="0">
                <a:solidFill>
                  <a:srgbClr val="000000"/>
                </a:solidFill>
                <a:latin typeface="Arial" charset="0"/>
                <a:ea typeface="ＭＳ Ｐゴシック" charset="-128"/>
                <a:cs typeface="Arial" charset="0"/>
                <a:sym typeface="Arial" charset="0"/>
              </a:rPr>
              <a:t>.</a:t>
            </a:r>
          </a:p>
          <a:p>
            <a:pPr lvl="0" eaLnBrk="1" hangingPunct="1">
              <a:buFontTx/>
              <a:buNone/>
            </a:pPr>
            <a:endParaRPr lang="en-US" dirty="0" smtClean="0">
              <a:solidFill>
                <a:srgbClr val="C60C30"/>
              </a:solidFill>
              <a:latin typeface="Arial" charset="0"/>
              <a:ea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p:spPr>
        <p:txBody>
          <a:bodyPr/>
          <a:lstStyle/>
          <a:p>
            <a:pPr eaLnBrk="1" hangingPunct="1"/>
            <a:r>
              <a:rPr lang="en-GB" dirty="0" smtClean="0">
                <a:latin typeface="Arial" charset="0"/>
                <a:ea typeface="ＭＳ Ｐゴシック" charset="-128"/>
              </a:rPr>
              <a:t>This is what employees today require, many from Generation X or Y.</a:t>
            </a:r>
          </a:p>
          <a:p>
            <a:pPr eaLnBrk="1" hangingPunct="1"/>
            <a:endParaRPr lang="en-GB" dirty="0" smtClean="0">
              <a:latin typeface="Arial" charset="0"/>
              <a:ea typeface="ＭＳ Ｐゴシック" charset="-128"/>
            </a:endParaRPr>
          </a:p>
          <a:p>
            <a:pPr eaLnBrk="1" hangingPunct="1">
              <a:buFont typeface="Arial" pitchFamily="34" charset="0"/>
              <a:buChar char="•"/>
            </a:pPr>
            <a:r>
              <a:rPr lang="en-GB" dirty="0" smtClean="0">
                <a:latin typeface="Arial" charset="0"/>
                <a:ea typeface="ＭＳ Ｐゴシック" charset="-128"/>
              </a:rPr>
              <a:t> Employees have grown up with games, mobile phones, the internet, chat, etc. As a result, they want to do their HR transactions in a flexible yet reliable way. </a:t>
            </a:r>
          </a:p>
          <a:p>
            <a:pPr eaLnBrk="1" hangingPunct="1">
              <a:buFont typeface="Arial" pitchFamily="34" charset="0"/>
              <a:buNone/>
            </a:pPr>
            <a:endParaRPr lang="en-GB" dirty="0" smtClean="0">
              <a:latin typeface="Arial" charset="0"/>
              <a:ea typeface="ＭＳ Ｐゴシック" charset="-128"/>
            </a:endParaRPr>
          </a:p>
          <a:p>
            <a:pPr eaLnBrk="1" hangingPunct="1">
              <a:buFont typeface="Arial" pitchFamily="34" charset="0"/>
              <a:buChar char="•"/>
            </a:pPr>
            <a:r>
              <a:rPr lang="en-GB" dirty="0" smtClean="0">
                <a:latin typeface="Arial" charset="0"/>
                <a:ea typeface="ＭＳ Ｐゴシック" charset="-128"/>
              </a:rPr>
              <a:t> euHReka combines a cool front-end with a solid back-end.</a:t>
            </a:r>
          </a:p>
          <a:p>
            <a:pPr eaLnBrk="1" hangingPunct="1"/>
            <a:endParaRPr lang="en-GB" dirty="0" smtClean="0">
              <a:latin typeface="Arial" charset="0"/>
              <a:ea typeface="ＭＳ Ｐゴシック" charset="-128"/>
            </a:endParaRPr>
          </a:p>
          <a:p>
            <a:pPr eaLnBrk="1" hangingPunct="1">
              <a:buFont typeface="Arial" pitchFamily="34" charset="0"/>
              <a:buChar char="•"/>
            </a:pPr>
            <a:r>
              <a:rPr lang="en-GB" dirty="0" smtClean="0">
                <a:latin typeface="Arial" charset="0"/>
                <a:ea typeface="ＭＳ Ｐゴシック" charset="-128"/>
              </a:rPr>
              <a:t> Customer</a:t>
            </a:r>
            <a:r>
              <a:rPr lang="en-GB" baseline="0" dirty="0" smtClean="0">
                <a:latin typeface="Arial" charset="0"/>
                <a:ea typeface="ＭＳ Ｐゴシック" charset="-128"/>
              </a:rPr>
              <a:t> does not need to install anything.  Browsers: IE, FF, Safari, Chrome being FF the best (avoid IE6: some security issues)</a:t>
            </a:r>
          </a:p>
          <a:p>
            <a:pPr eaLnBrk="1" hangingPunct="1">
              <a:buFont typeface="Arial" pitchFamily="34" charset="0"/>
              <a:buChar char="•"/>
            </a:pPr>
            <a:endParaRPr lang="en-GB" baseline="0" dirty="0" smtClean="0">
              <a:latin typeface="Arial" charset="0"/>
              <a:ea typeface="ＭＳ Ｐゴシック" charset="-128"/>
            </a:endParaRPr>
          </a:p>
          <a:p>
            <a:pPr marL="0" marR="0" indent="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GB" dirty="0" smtClean="0">
                <a:latin typeface="Arial" charset="0"/>
                <a:ea typeface="ＭＳ Ｐゴシック" charset="-128"/>
              </a:rPr>
              <a:t> The user experience is fast, requires</a:t>
            </a:r>
            <a:r>
              <a:rPr lang="en-GB" baseline="0" dirty="0" smtClean="0">
                <a:latin typeface="Arial" charset="0"/>
                <a:ea typeface="ＭＳ Ｐゴシック" charset="-128"/>
              </a:rPr>
              <a:t> </a:t>
            </a:r>
            <a:r>
              <a:rPr lang="en-GB" dirty="0" smtClean="0">
                <a:latin typeface="Arial" charset="0"/>
                <a:ea typeface="ＭＳ Ｐゴシック" charset="-128"/>
              </a:rPr>
              <a:t>less clicks, is Web 2.0 proof, Google alike.</a:t>
            </a:r>
          </a:p>
          <a:p>
            <a:pPr marL="0" marR="0" indent="0" algn="l" defTabSz="914400" rtl="0" eaLnBrk="1" fontAlgn="base" latinLnBrk="0" hangingPunct="1">
              <a:lnSpc>
                <a:spcPct val="100000"/>
              </a:lnSpc>
              <a:spcBef>
                <a:spcPct val="30000"/>
              </a:spcBef>
              <a:spcAft>
                <a:spcPct val="0"/>
              </a:spcAft>
              <a:buClrTx/>
              <a:buSzTx/>
              <a:buFont typeface="Arial" pitchFamily="34" charset="0"/>
              <a:buChar char="•"/>
              <a:tabLst/>
              <a:defRPr/>
            </a:pPr>
            <a:endParaRPr lang="en-GB" dirty="0" smtClean="0">
              <a:latin typeface="Arial" charset="0"/>
              <a:ea typeface="ＭＳ Ｐゴシック" charset="-128"/>
            </a:endParaRPr>
          </a:p>
          <a:p>
            <a:pPr eaLnBrk="1" hangingPunct="1">
              <a:buFont typeface="Arial" pitchFamily="34" charset="0"/>
              <a:buChar char="•"/>
            </a:pPr>
            <a:r>
              <a:rPr lang="en-US" dirty="0" smtClean="0"/>
              <a:t> </a:t>
            </a:r>
            <a:r>
              <a:rPr lang="en-US" dirty="0" err="1" smtClean="0"/>
              <a:t>Namahn</a:t>
            </a:r>
            <a:r>
              <a:rPr lang="en-US" dirty="0" smtClean="0"/>
              <a:t> helps to design good digital products or services</a:t>
            </a:r>
            <a:r>
              <a:rPr lang="en-US" baseline="0" dirty="0" smtClean="0"/>
              <a:t> </a:t>
            </a:r>
            <a:r>
              <a:rPr lang="en-US" dirty="0" smtClean="0"/>
              <a:t>from a human perspective.</a:t>
            </a:r>
          </a:p>
          <a:p>
            <a:pPr eaLnBrk="1" hangingPunct="1">
              <a:buFont typeface="Arial" pitchFamily="34" charset="0"/>
              <a:buChar char="•"/>
            </a:pPr>
            <a:endParaRPr lang="en-US" dirty="0" smtClean="0"/>
          </a:p>
          <a:p>
            <a:pPr eaLnBrk="1" hangingPunct="1">
              <a:buFont typeface="Arial" pitchFamily="34" charset="0"/>
              <a:buChar char="•"/>
            </a:pPr>
            <a:r>
              <a:rPr lang="en-US" dirty="0" smtClean="0">
                <a:latin typeface="Arial" charset="0"/>
                <a:ea typeface="ＭＳ Ｐゴシック" charset="-128"/>
              </a:rPr>
              <a:t> AJAX: Asynchronous</a:t>
            </a:r>
            <a:r>
              <a:rPr lang="en-US" baseline="0" dirty="0" smtClean="0">
                <a:latin typeface="Arial" charset="0"/>
                <a:ea typeface="ＭＳ Ｐゴシック" charset="-128"/>
              </a:rPr>
              <a:t> Java and XML. Parallel processing. </a:t>
            </a:r>
          </a:p>
          <a:p>
            <a:pPr eaLnBrk="1" hangingPunct="1">
              <a:buFont typeface="Arial" pitchFamily="34" charset="0"/>
              <a:buChar char="•"/>
            </a:pPr>
            <a:endParaRPr lang="en-US" baseline="0" dirty="0" smtClean="0">
              <a:latin typeface="Arial" charset="0"/>
              <a:ea typeface="ＭＳ Ｐゴシック" charset="-128"/>
            </a:endParaRPr>
          </a:p>
          <a:p>
            <a:pPr eaLnBrk="1" hangingPunct="1">
              <a:buFont typeface="Arial" pitchFamily="34" charset="0"/>
              <a:buChar char="•"/>
            </a:pPr>
            <a:r>
              <a:rPr lang="en-US" baseline="0" dirty="0" smtClean="0">
                <a:latin typeface="Arial" charset="0"/>
                <a:ea typeface="ＭＳ Ｐゴシック" charset="-128"/>
              </a:rPr>
              <a:t> Principle of What you see is what you do (contextual actions) based on Role &amp; context based structure. A Manager will be more actions than the employee but less that the administrator. All these in configured in backend tables where the actions and </a:t>
            </a:r>
            <a:r>
              <a:rPr lang="en-US" baseline="0" dirty="0" err="1" smtClean="0">
                <a:latin typeface="Arial" charset="0"/>
                <a:ea typeface="ＭＳ Ｐゴシック" charset="-128"/>
              </a:rPr>
              <a:t>Appid</a:t>
            </a:r>
            <a:r>
              <a:rPr lang="en-US" baseline="0" dirty="0" smtClean="0">
                <a:latin typeface="Arial" charset="0"/>
                <a:ea typeface="ＭＳ Ｐゴシック" charset="-128"/>
              </a:rPr>
              <a:t> are linked to roles. </a:t>
            </a:r>
            <a:r>
              <a:rPr lang="en-US" baseline="0" dirty="0" err="1" smtClean="0">
                <a:latin typeface="Arial" charset="0"/>
                <a:ea typeface="ＭＳ Ｐゴシック" charset="-128"/>
              </a:rPr>
              <a:t>Tipical</a:t>
            </a:r>
            <a:r>
              <a:rPr lang="en-US" baseline="0" dirty="0" smtClean="0">
                <a:latin typeface="Arial" charset="0"/>
                <a:ea typeface="ＭＳ Ｐゴシック" charset="-128"/>
              </a:rPr>
              <a:t> ESS/MSS will tell you if you are authorized to do it afterwards.</a:t>
            </a:r>
          </a:p>
          <a:p>
            <a:pPr eaLnBrk="1" hangingPunct="1">
              <a:buFont typeface="Arial" pitchFamily="34" charset="0"/>
              <a:buChar char="•"/>
            </a:pPr>
            <a:endParaRPr lang="en-US" baseline="0" dirty="0" smtClean="0">
              <a:latin typeface="Arial" charset="0"/>
              <a:ea typeface="ＭＳ Ｐゴシック" charset="-128"/>
            </a:endParaRPr>
          </a:p>
          <a:p>
            <a:pPr eaLnBrk="1" hangingPunct="1">
              <a:buFont typeface="Arial" pitchFamily="34" charset="0"/>
              <a:buChar char="•"/>
            </a:pPr>
            <a:r>
              <a:rPr lang="en-US" baseline="0" dirty="0" smtClean="0">
                <a:latin typeface="Arial" charset="0"/>
                <a:ea typeface="ＭＳ Ｐゴシック" charset="-128"/>
              </a:rPr>
              <a:t> Integration with  SCM. Agents can see HRW through </a:t>
            </a:r>
            <a:r>
              <a:rPr lang="en-US" baseline="0" dirty="0" err="1" smtClean="0">
                <a:latin typeface="Arial" charset="0"/>
                <a:ea typeface="ＭＳ Ｐゴシック" charset="-128"/>
              </a:rPr>
              <a:t>eWS</a:t>
            </a:r>
            <a:r>
              <a:rPr lang="en-US" baseline="0" dirty="0" smtClean="0">
                <a:latin typeface="Arial" charset="0"/>
                <a:ea typeface="ＭＳ Ｐゴシック" charset="-128"/>
              </a:rPr>
              <a:t>.</a:t>
            </a:r>
          </a:p>
          <a:p>
            <a:pPr eaLnBrk="1" hangingPunct="1"/>
            <a:endParaRPr lang="en-US" baseline="0" dirty="0" smtClean="0">
              <a:latin typeface="Arial" charset="0"/>
              <a:ea typeface="ＭＳ Ｐゴシック" charset="-128"/>
            </a:endParaRPr>
          </a:p>
          <a:p>
            <a:pPr eaLnBrk="1" hangingPunct="1"/>
            <a:endParaRPr lang="en-US" baseline="0" dirty="0" smtClean="0">
              <a:latin typeface="Arial" charset="0"/>
              <a:ea typeface="ＭＳ Ｐゴシック" charset="-128"/>
            </a:endParaRPr>
          </a:p>
          <a:p>
            <a:pPr eaLnBrk="1" hangingPunct="1"/>
            <a:endParaRPr lang="en-US" baseline="0" dirty="0" smtClean="0">
              <a:latin typeface="Arial" charset="0"/>
              <a:ea typeface="ＭＳ Ｐゴシック" charset="-128"/>
            </a:endParaRPr>
          </a:p>
          <a:p>
            <a:pPr eaLnBrk="1" hangingPunct="1"/>
            <a:endParaRPr lang="en-GB" dirty="0" smtClean="0">
              <a:latin typeface="Arial" charset="0"/>
              <a:ea typeface="ＭＳ Ｐゴシック" charset="-128"/>
            </a:endParaRPr>
          </a:p>
          <a:p>
            <a:pPr eaLnBrk="1" hangingPunct="1"/>
            <a:endParaRPr lang="en-GB" dirty="0" smtClean="0">
              <a:latin typeface="Arial" charset="0"/>
              <a:ea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 dirty="0" smtClean="0"/>
          </a:p>
          <a:p>
            <a:pPr>
              <a:buFont typeface="Arial" pitchFamily="34" charset="0"/>
              <a:buChar char="•"/>
            </a:pPr>
            <a:r>
              <a:rPr lang="en-US" noProof="0" dirty="0" smtClean="0"/>
              <a:t> This is how it looks.</a:t>
            </a:r>
            <a:r>
              <a:rPr lang="en-US" baseline="0" noProof="0" dirty="0" smtClean="0"/>
              <a:t> Incoming EFR 206 is bringing new features but this is basically the format.</a:t>
            </a:r>
          </a:p>
          <a:p>
            <a:pPr>
              <a:buFont typeface="Arial" pitchFamily="34" charset="0"/>
              <a:buChar char="•"/>
            </a:pPr>
            <a:endParaRPr lang="en-US" baseline="0" noProof="0" dirty="0" smtClean="0"/>
          </a:p>
          <a:p>
            <a:pPr>
              <a:buFont typeface="Arial" pitchFamily="34" charset="0"/>
              <a:buChar char="•"/>
            </a:pPr>
            <a:r>
              <a:rPr lang="en-US" baseline="0" noProof="0" dirty="0" smtClean="0"/>
              <a:t> Each icon has a logo which resembles the big functionality </a:t>
            </a:r>
            <a:r>
              <a:rPr lang="en-US" baseline="0" noProof="0" dirty="0" err="1" smtClean="0"/>
              <a:t>inthe</a:t>
            </a:r>
            <a:r>
              <a:rPr lang="en-US" baseline="0" noProof="0" dirty="0" smtClean="0"/>
              <a:t> logo of euHReka.</a:t>
            </a:r>
          </a:p>
          <a:p>
            <a:pPr lvl="1">
              <a:buFont typeface="Arial" pitchFamily="34" charset="0"/>
              <a:buChar char="•"/>
            </a:pPr>
            <a:r>
              <a:rPr lang="en-US" baseline="0" noProof="0" dirty="0" smtClean="0"/>
              <a:t> Dark blue if WFA</a:t>
            </a:r>
          </a:p>
          <a:p>
            <a:pPr lvl="1">
              <a:buFont typeface="Arial" pitchFamily="34" charset="0"/>
              <a:buChar char="•"/>
            </a:pPr>
            <a:r>
              <a:rPr lang="en-US" baseline="0" noProof="0" dirty="0" smtClean="0"/>
              <a:t> Red Talent Management</a:t>
            </a:r>
          </a:p>
          <a:p>
            <a:pPr lvl="1">
              <a:buFont typeface="Arial" pitchFamily="34" charset="0"/>
              <a:buChar char="•"/>
            </a:pPr>
            <a:r>
              <a:rPr lang="en-US" baseline="0" noProof="0" dirty="0" smtClean="0"/>
              <a:t> Light Blue Strategy and communication</a:t>
            </a:r>
          </a:p>
          <a:p>
            <a:pPr lvl="1">
              <a:buFont typeface="Arial" pitchFamily="34" charset="0"/>
              <a:buChar char="•"/>
            </a:pPr>
            <a:r>
              <a:rPr lang="en-US" baseline="0" noProof="0" dirty="0" smtClean="0"/>
              <a:t> Orange Reporting and Analytics</a:t>
            </a:r>
          </a:p>
          <a:p>
            <a:pPr lvl="1">
              <a:buFont typeface="Arial" pitchFamily="34" charset="0"/>
              <a:buChar char="•"/>
            </a:pPr>
            <a:endParaRPr lang="en-US" baseline="0" noProof="0" dirty="0" smtClean="0"/>
          </a:p>
          <a:p>
            <a:pPr lvl="0">
              <a:buFont typeface="Arial" pitchFamily="34" charset="0"/>
              <a:buChar char="•"/>
            </a:pPr>
            <a:r>
              <a:rPr lang="en-US" baseline="0" noProof="0" dirty="0" smtClean="0"/>
              <a:t> Secondary Icons: WFA leads to Time, Personal Data, Benefits: This cannot be modified at customer level.</a:t>
            </a:r>
          </a:p>
          <a:p>
            <a:pPr lvl="0">
              <a:buFont typeface="Arial" pitchFamily="34" charset="0"/>
              <a:buChar char="•"/>
            </a:pPr>
            <a:endParaRPr lang="en-US" baseline="0" noProof="0" dirty="0" smtClean="0"/>
          </a:p>
          <a:p>
            <a:pPr lvl="0">
              <a:buFont typeface="Arial" pitchFamily="34" charset="0"/>
              <a:buChar char="•"/>
            </a:pPr>
            <a:r>
              <a:rPr lang="en-US" baseline="0" noProof="0" dirty="0" smtClean="0"/>
              <a:t> Then little tabs that can be created by customer.</a:t>
            </a:r>
          </a:p>
          <a:p>
            <a:pPr lvl="0">
              <a:buFont typeface="Arial" pitchFamily="34" charset="0"/>
              <a:buChar char="•"/>
            </a:pPr>
            <a:endParaRPr lang="en-US" baseline="0" noProof="0" dirty="0" smtClean="0"/>
          </a:p>
          <a:p>
            <a:pPr lvl="0">
              <a:buFont typeface="Arial" pitchFamily="34" charset="0"/>
              <a:buChar char="•"/>
            </a:pPr>
            <a:r>
              <a:rPr lang="en-US" baseline="0" noProof="0" dirty="0" smtClean="0"/>
              <a:t> Left Menu: My details, My Selections and Related Links (contextual info from ECM but standard is empty and needs to be filled by Customer with policies, processes, …</a:t>
            </a:r>
          </a:p>
          <a:p>
            <a:pPr lvl="0">
              <a:buFont typeface="Arial" pitchFamily="34" charset="0"/>
              <a:buChar char="•"/>
            </a:pPr>
            <a:endParaRPr lang="en-US" baseline="0" noProof="0" dirty="0" smtClean="0"/>
          </a:p>
          <a:p>
            <a:pPr marL="0" marR="0" lvl="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noProof="0" dirty="0" smtClean="0"/>
              <a:t> My selection can contain check boxes or radio bottom, depending on the application. Multiple selection will be recognized by different colors. Evaluation Paths are the way to calculate the objects (in this case people)  that can be accessed by the user.</a:t>
            </a:r>
          </a:p>
          <a:p>
            <a:pPr marL="0" marR="0" lvl="0" indent="0" algn="l" defTabSz="914400" rtl="0" eaLnBrk="0" fontAlgn="base" latinLnBrk="0" hangingPunct="0">
              <a:lnSpc>
                <a:spcPct val="100000"/>
              </a:lnSpc>
              <a:spcBef>
                <a:spcPct val="30000"/>
              </a:spcBef>
              <a:spcAft>
                <a:spcPct val="0"/>
              </a:spcAft>
              <a:buClrTx/>
              <a:buSzTx/>
              <a:buFont typeface="Arial" pitchFamily="34" charset="0"/>
              <a:buChar char="•"/>
              <a:tabLst/>
              <a:defRPr/>
            </a:pPr>
            <a:endParaRPr lang="en-US" baseline="0" noProof="0" dirty="0" smtClean="0"/>
          </a:p>
          <a:p>
            <a:pPr marL="0" marR="0" lvl="0" indent="0" algn="l" defTabSz="914400" rtl="0" eaLnBrk="0" fontAlgn="base" latinLnBrk="0" hangingPunct="0">
              <a:lnSpc>
                <a:spcPct val="100000"/>
              </a:lnSpc>
              <a:spcBef>
                <a:spcPct val="30000"/>
              </a:spcBef>
              <a:spcAft>
                <a:spcPct val="0"/>
              </a:spcAft>
              <a:buClrTx/>
              <a:buSzTx/>
              <a:buFont typeface="Arial" pitchFamily="34" charset="0"/>
              <a:buChar char="•"/>
              <a:tabLst/>
              <a:defRPr/>
            </a:pPr>
            <a:r>
              <a:rPr lang="en-US" baseline="0" noProof="0" dirty="0" smtClean="0"/>
              <a:t> Contractor can be done via External subgroup or External Object (H)</a:t>
            </a:r>
          </a:p>
          <a:p>
            <a:pPr lvl="0">
              <a:buFont typeface="Arial" pitchFamily="34" charset="0"/>
              <a:buChar char="•"/>
            </a:pPr>
            <a:endParaRPr lang="en-US" baseline="0" noProof="0" dirty="0" smtClean="0"/>
          </a:p>
          <a:p>
            <a:pPr lvl="0">
              <a:buFont typeface="Arial" pitchFamily="34" charset="0"/>
              <a:buChar char="•"/>
            </a:pPr>
            <a:r>
              <a:rPr lang="en-US" baseline="0" noProof="0" dirty="0" smtClean="0"/>
              <a:t>There is a new functionality: Advance Search where you can search based on information stored in certain </a:t>
            </a:r>
            <a:r>
              <a:rPr lang="en-US" baseline="0" noProof="0" dirty="0" err="1" smtClean="0"/>
              <a:t>infotypes</a:t>
            </a:r>
            <a:r>
              <a:rPr lang="en-US" baseline="0" noProof="0" dirty="0" smtClean="0"/>
              <a:t> like (IT1, IT2, IT8, …)</a:t>
            </a:r>
          </a:p>
          <a:p>
            <a:pPr lvl="0">
              <a:buFont typeface="Arial" pitchFamily="34" charset="0"/>
              <a:buChar char="•"/>
            </a:pPr>
            <a:endParaRPr lang="en-US" baseline="0" noProof="0" dirty="0" smtClean="0"/>
          </a:p>
          <a:p>
            <a:pPr lvl="0">
              <a:buFont typeface="Arial" pitchFamily="34" charset="0"/>
              <a:buChar char="•"/>
            </a:pPr>
            <a:r>
              <a:rPr lang="en-US" baseline="0" noProof="0" dirty="0" smtClean="0"/>
              <a:t> There is a pagination feature. Allows upload only 20 </a:t>
            </a:r>
            <a:r>
              <a:rPr lang="en-US" baseline="0" noProof="0" dirty="0" err="1" smtClean="0"/>
              <a:t>ee</a:t>
            </a:r>
            <a:r>
              <a:rPr lang="en-US" baseline="0" noProof="0" dirty="0" smtClean="0"/>
              <a:t>. No scroll bar needed.</a:t>
            </a:r>
          </a:p>
          <a:p>
            <a:pPr lvl="0">
              <a:buFont typeface="Arial" pitchFamily="34" charset="0"/>
              <a:buChar char="•"/>
            </a:pPr>
            <a:endParaRPr lang="en-US" baseline="0" noProof="0" dirty="0" smtClean="0"/>
          </a:p>
          <a:p>
            <a:pPr lvl="0">
              <a:buFont typeface="Arial" pitchFamily="34" charset="0"/>
              <a:buChar char="•"/>
            </a:pPr>
            <a:r>
              <a:rPr lang="en-US" baseline="0" noProof="0" dirty="0" smtClean="0"/>
              <a:t> Contextual action plays an important role depending on who you select.</a:t>
            </a:r>
          </a:p>
          <a:p>
            <a:pPr lvl="0">
              <a:buFont typeface="Arial" pitchFamily="34" charset="0"/>
              <a:buChar char="•"/>
            </a:pPr>
            <a:endParaRPr lang="en-US" baseline="0" noProof="0" dirty="0" smtClean="0"/>
          </a:p>
          <a:p>
            <a:pPr lvl="0">
              <a:buFont typeface="Arial" pitchFamily="34" charset="0"/>
              <a:buChar char="•"/>
            </a:pPr>
            <a:endParaRPr lang="en-US" baseline="0" noProof="0" dirty="0" smtClean="0"/>
          </a:p>
          <a:p>
            <a:pPr lvl="1">
              <a:buFont typeface="Arial" pitchFamily="34" charset="0"/>
              <a:buChar char="•"/>
            </a:pPr>
            <a:endParaRPr lang="es-ES" dirty="0"/>
          </a:p>
        </p:txBody>
      </p:sp>
      <p:sp>
        <p:nvSpPr>
          <p:cNvPr id="4" name="Slide Number Placeholder 3"/>
          <p:cNvSpPr>
            <a:spLocks noGrp="1"/>
          </p:cNvSpPr>
          <p:nvPr>
            <p:ph type="sldNum" sz="quarter" idx="10"/>
          </p:nvPr>
        </p:nvSpPr>
        <p:spPr/>
        <p:txBody>
          <a:bodyPr/>
          <a:lstStyle/>
          <a:p>
            <a:pPr>
              <a:defRPr/>
            </a:pPr>
            <a:fld id="{43492A3E-0DDA-483D-AB7A-1AF6E11531B0}"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vmlDrawing" Target="../drawings/vmlDrawing5.vml"/><Relationship Id="rId5" Type="http://schemas.openxmlformats.org/officeDocument/2006/relationships/image" Target="../media/image3.jpe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6.vml"/><Relationship Id="rId5" Type="http://schemas.openxmlformats.org/officeDocument/2006/relationships/image" Target="../media/image3.jpe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5" Type="http://schemas.openxmlformats.org/officeDocument/2006/relationships/image" Target="../media/image3.jpe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oleObject" Target="../embeddings/oleObject4.bin"/><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slideMaster" Target="../slideMasters/slideMaster1.xml"/><Relationship Id="rId1" Type="http://schemas.openxmlformats.org/officeDocument/2006/relationships/vmlDrawing" Target="../drawings/vmlDrawing4.v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5" Type="http://schemas.openxmlformats.org/officeDocument/2006/relationships/image" Target="../media/image13.png"/><Relationship Id="rId10" Type="http://schemas.openxmlformats.org/officeDocument/2006/relationships/image" Target="../media/image8.jpeg"/><Relationship Id="rId4" Type="http://schemas.openxmlformats.org/officeDocument/2006/relationships/image" Target="../media/image1.png"/><Relationship Id="rId9" Type="http://schemas.openxmlformats.org/officeDocument/2006/relationships/image" Target="../media/image7.jpeg"/><Relationship Id="rId1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3" name="Object 3"/>
          <p:cNvGraphicFramePr>
            <a:graphicFrameLocks noChangeAspect="1"/>
          </p:cNvGraphicFramePr>
          <p:nvPr/>
        </p:nvGraphicFramePr>
        <p:xfrm>
          <a:off x="7246938" y="139700"/>
          <a:ext cx="1736725" cy="379413"/>
        </p:xfrm>
        <a:graphic>
          <a:graphicData uri="http://schemas.openxmlformats.org/presentationml/2006/ole">
            <mc:AlternateContent xmlns:mc="http://schemas.openxmlformats.org/markup-compatibility/2006">
              <mc:Choice xmlns:v="urn:schemas-microsoft-com:vml" Requires="v">
                <p:oleObj spid="_x0000_s116741" name="Bitmap Image" r:id="rId3" imgW="8019048" imgH="1752381" progId="PBrush">
                  <p:embed/>
                </p:oleObj>
              </mc:Choice>
              <mc:Fallback>
                <p:oleObj name="Bitmap Image" r:id="rId3" imgW="8019048" imgH="1752381" progId="PBrush">
                  <p:embed/>
                  <p:pic>
                    <p:nvPicPr>
                      <p:cNvPr id="0" name="Object 3"/>
                      <p:cNvPicPr>
                        <a:picLocks noChangeAspect="1" noChangeArrowheads="1"/>
                      </p:cNvPicPr>
                      <p:nvPr/>
                    </p:nvPicPr>
                    <p:blipFill>
                      <a:blip r:embed="rId4">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a:stretch>
                        <a:fillRect/>
                      </a:stretch>
                    </p:blipFill>
                    <p:spPr bwMode="auto">
                      <a:xfrm>
                        <a:off x="7246938" y="139700"/>
                        <a:ext cx="1736725"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Rectangle 4"/>
          <p:cNvSpPr>
            <a:spLocks noChangeArrowheads="1"/>
          </p:cNvSpPr>
          <p:nvPr/>
        </p:nvSpPr>
        <p:spPr bwMode="auto">
          <a:xfrm>
            <a:off x="666750" y="142875"/>
            <a:ext cx="5057775" cy="433388"/>
          </a:xfrm>
          <a:prstGeom prst="rect">
            <a:avLst/>
          </a:prstGeom>
          <a:noFill/>
          <a:ln w="9525">
            <a:noFill/>
            <a:miter lim="800000"/>
            <a:headEnd/>
            <a:tailEnd/>
          </a:ln>
          <a:effectLst/>
        </p:spPr>
        <p:txBody>
          <a:bodyPr anchor="ctr"/>
          <a:lstStyle/>
          <a:p>
            <a:pPr algn="r">
              <a:defRPr/>
            </a:pPr>
            <a:endParaRPr lang="nl-BE" sz="1400">
              <a:solidFill>
                <a:srgbClr val="34056D"/>
              </a:solidFill>
              <a:latin typeface="Calibri" pitchFamily="-65" charset="0"/>
              <a:ea typeface="ＭＳ Ｐゴシック" pitchFamily="-65" charset="-128"/>
            </a:endParaRPr>
          </a:p>
        </p:txBody>
      </p:sp>
      <p:pic>
        <p:nvPicPr>
          <p:cNvPr id="5" name="Picture 2" descr="NGA_PPT_frontpage"/>
          <p:cNvPicPr>
            <a:picLocks noChangeAspect="1" noChangeArrowheads="1"/>
          </p:cNvPicPr>
          <p:nvPr userDrawn="1"/>
        </p:nvPicPr>
        <p:blipFill>
          <a:blip r:embed="rId5" cstate="print"/>
          <a:srcRect/>
          <a:stretch>
            <a:fillRect/>
          </a:stretch>
        </p:blipFill>
        <p:spPr bwMode="auto">
          <a:xfrm>
            <a:off x="117475" y="115888"/>
            <a:ext cx="8856663" cy="6630987"/>
          </a:xfrm>
          <a:prstGeom prst="rect">
            <a:avLst/>
          </a:prstGeom>
          <a:noFill/>
          <a:ln w="9525">
            <a:noFill/>
            <a:miter lim="800000"/>
            <a:headEnd/>
            <a:tailEnd/>
          </a:ln>
        </p:spPr>
      </p:pic>
      <p:sp>
        <p:nvSpPr>
          <p:cNvPr id="344066" name="Rectangle 2"/>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nl-B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Click to edit Master text styles</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nl-B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6116637"/>
          </a:xfrm>
          <a:prstGeom prst="rect">
            <a:avLst/>
          </a:prstGeom>
        </p:spPr>
        <p:txBody>
          <a:bodyPr vert="eaVert"/>
          <a:lstStyle/>
          <a:p>
            <a:r>
              <a:rPr lang="nl-BE" smtClean="0"/>
              <a:t>Click to edit Master title style</a:t>
            </a:r>
            <a:endParaRPr lang="en-US"/>
          </a:p>
        </p:txBody>
      </p:sp>
      <p:sp>
        <p:nvSpPr>
          <p:cNvPr id="3" name="Vertical Text Placeholder 2"/>
          <p:cNvSpPr>
            <a:spLocks noGrp="1"/>
          </p:cNvSpPr>
          <p:nvPr>
            <p:ph type="body" orient="vert" idx="1"/>
          </p:nvPr>
        </p:nvSpPr>
        <p:spPr>
          <a:xfrm>
            <a:off x="457200" y="274638"/>
            <a:ext cx="6019800" cy="6116637"/>
          </a:xfrm>
        </p:spPr>
        <p:txBody>
          <a:bodyPr vert="eaVert"/>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6116637"/>
          </a:xfrm>
        </p:spPr>
        <p:txBody>
          <a:body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graphicFrame>
        <p:nvGraphicFramePr>
          <p:cNvPr id="5" name="Object 3"/>
          <p:cNvGraphicFramePr>
            <a:graphicFrameLocks noChangeAspect="1"/>
          </p:cNvGraphicFramePr>
          <p:nvPr/>
        </p:nvGraphicFramePr>
        <p:xfrm>
          <a:off x="7246938" y="139700"/>
          <a:ext cx="1736725" cy="379413"/>
        </p:xfrm>
        <a:graphic>
          <a:graphicData uri="http://schemas.openxmlformats.org/presentationml/2006/ole">
            <mc:AlternateContent xmlns:mc="http://schemas.openxmlformats.org/markup-compatibility/2006">
              <mc:Choice xmlns:v="urn:schemas-microsoft-com:vml" Requires="v">
                <p:oleObj spid="_x0000_s209925" name="Bitmap Image" r:id="rId3" imgW="8019048" imgH="1752381" progId="PBrush">
                  <p:embed/>
                </p:oleObj>
              </mc:Choice>
              <mc:Fallback>
                <p:oleObj name="Bitmap Image" r:id="rId3" imgW="8019048" imgH="1752381" progId="PBrush">
                  <p:embed/>
                  <p:pic>
                    <p:nvPicPr>
                      <p:cNvPr id="0" name="Object 3"/>
                      <p:cNvPicPr>
                        <a:picLocks noChangeAspect="1" noChangeArrowheads="1"/>
                      </p:cNvPicPr>
                      <p:nvPr/>
                    </p:nvPicPr>
                    <p:blipFill>
                      <a:blip r:embed="rId4">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a:stretch>
                        <a:fillRect/>
                      </a:stretch>
                    </p:blipFill>
                    <p:spPr bwMode="auto">
                      <a:xfrm>
                        <a:off x="7246938" y="139700"/>
                        <a:ext cx="1736725"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 name="Rectangle 17"/>
          <p:cNvSpPr>
            <a:spLocks noChangeArrowheads="1"/>
          </p:cNvSpPr>
          <p:nvPr/>
        </p:nvSpPr>
        <p:spPr bwMode="auto">
          <a:xfrm>
            <a:off x="666750" y="142875"/>
            <a:ext cx="5057775" cy="433388"/>
          </a:xfrm>
          <a:prstGeom prst="rect">
            <a:avLst/>
          </a:prstGeom>
          <a:noFill/>
          <a:ln w="9525">
            <a:noFill/>
            <a:miter lim="800000"/>
            <a:headEnd/>
            <a:tailEnd/>
          </a:ln>
        </p:spPr>
        <p:txBody>
          <a:bodyPr anchor="ctr"/>
          <a:lstStyle/>
          <a:p>
            <a:pPr algn="r"/>
            <a:endParaRPr lang="nl-NL" sz="1400">
              <a:solidFill>
                <a:srgbClr val="34056D"/>
              </a:solidFill>
              <a:latin typeface="Calibri" charset="0"/>
            </a:endParaRPr>
          </a:p>
        </p:txBody>
      </p:sp>
      <p:pic>
        <p:nvPicPr>
          <p:cNvPr id="7" name="Picture 2" descr="banner"/>
          <p:cNvPicPr>
            <a:picLocks noChangeAspect="1" noChangeArrowheads="1"/>
          </p:cNvPicPr>
          <p:nvPr userDrawn="1"/>
        </p:nvPicPr>
        <p:blipFill>
          <a:blip r:embed="rId5" cstate="print"/>
          <a:srcRect/>
          <a:stretch>
            <a:fillRect/>
          </a:stretch>
        </p:blipFill>
        <p:spPr bwMode="auto">
          <a:xfrm>
            <a:off x="0" y="0"/>
            <a:ext cx="9144000" cy="603250"/>
          </a:xfrm>
          <a:prstGeom prst="rect">
            <a:avLst/>
          </a:prstGeom>
          <a:noFill/>
          <a:ln w="9525">
            <a:noFill/>
            <a:miter lim="800000"/>
            <a:headEnd/>
            <a:tailEnd/>
          </a:ln>
        </p:spPr>
      </p:pic>
      <p:sp>
        <p:nvSpPr>
          <p:cNvPr id="2" name="Title 1"/>
          <p:cNvSpPr>
            <a:spLocks noGrp="1"/>
          </p:cNvSpPr>
          <p:nvPr>
            <p:ph type="title"/>
          </p:nvPr>
        </p:nvSpPr>
        <p:spPr>
          <a:xfrm>
            <a:off x="183444" y="175861"/>
            <a:ext cx="5531556" cy="388584"/>
          </a:xfrm>
          <a:prstGeom prst="rect">
            <a:avLst/>
          </a:prstGeom>
        </p:spPr>
        <p:txBody>
          <a:bodyPr/>
          <a:lstStyle>
            <a:lvl1pPr algn="l">
              <a:defRPr sz="1600" b="0">
                <a:solidFill>
                  <a:srgbClr val="C00202"/>
                </a:solidFill>
                <a:latin typeface="+mn-lt"/>
              </a:defRPr>
            </a:lvl1pPr>
          </a:lstStyle>
          <a:p>
            <a:r>
              <a:rPr lang="nl-BE" dirty="0" smtClean="0"/>
              <a:t>Click to edit Master title style</a:t>
            </a:r>
            <a:endParaRPr lang="en-US" dirty="0"/>
          </a:p>
        </p:txBody>
      </p:sp>
      <p:sp>
        <p:nvSpPr>
          <p:cNvPr id="3" name="Content Placeholder 2"/>
          <p:cNvSpPr>
            <a:spLocks noGrp="1"/>
          </p:cNvSpPr>
          <p:nvPr>
            <p:ph idx="1"/>
          </p:nvPr>
        </p:nvSpPr>
        <p:spPr/>
        <p:txBody>
          <a:body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14" name="Text Placeholder 13"/>
          <p:cNvSpPr>
            <a:spLocks noGrp="1"/>
          </p:cNvSpPr>
          <p:nvPr>
            <p:ph type="body" sz="quarter" idx="10"/>
          </p:nvPr>
        </p:nvSpPr>
        <p:spPr>
          <a:xfrm>
            <a:off x="6057900" y="112888"/>
            <a:ext cx="3086100" cy="438150"/>
          </a:xfrm>
        </p:spPr>
        <p:txBody>
          <a:bodyPr/>
          <a:lstStyle>
            <a:lvl1pPr algn="l" rtl="0" fontAlgn="base">
              <a:spcBef>
                <a:spcPct val="0"/>
              </a:spcBef>
              <a:spcAft>
                <a:spcPct val="0"/>
              </a:spcAft>
              <a:buNone/>
              <a:defRPr lang="nl-BE" sz="1600" b="0" smtClean="0">
                <a:solidFill>
                  <a:srgbClr val="FFFFFF"/>
                </a:solidFill>
                <a:latin typeface="+mn-lt"/>
                <a:ea typeface="+mj-ea"/>
                <a:cs typeface="+mj-cs"/>
              </a:defRPr>
            </a:lvl1pPr>
            <a:lvl2pPr algn="l" rtl="0" fontAlgn="base">
              <a:spcBef>
                <a:spcPct val="0"/>
              </a:spcBef>
              <a:spcAft>
                <a:spcPct val="0"/>
              </a:spcAft>
              <a:defRPr lang="nl-BE" sz="1600" b="1" smtClean="0">
                <a:solidFill>
                  <a:srgbClr val="FFFFFF"/>
                </a:solidFill>
                <a:latin typeface="+mj-lt"/>
                <a:ea typeface="+mj-ea"/>
                <a:cs typeface="+mj-cs"/>
              </a:defRPr>
            </a:lvl2pPr>
            <a:lvl3pPr algn="l" rtl="0" fontAlgn="base">
              <a:spcBef>
                <a:spcPct val="0"/>
              </a:spcBef>
              <a:spcAft>
                <a:spcPct val="0"/>
              </a:spcAft>
              <a:defRPr lang="nl-BE" sz="1600" b="1" smtClean="0">
                <a:solidFill>
                  <a:srgbClr val="FFFFFF"/>
                </a:solidFill>
                <a:latin typeface="+mj-lt"/>
                <a:ea typeface="+mj-ea"/>
                <a:cs typeface="+mj-cs"/>
              </a:defRPr>
            </a:lvl3pPr>
            <a:lvl4pPr algn="l" rtl="0" fontAlgn="base">
              <a:spcBef>
                <a:spcPct val="0"/>
              </a:spcBef>
              <a:spcAft>
                <a:spcPct val="0"/>
              </a:spcAft>
              <a:defRPr lang="nl-BE" sz="1600" b="1" smtClean="0">
                <a:solidFill>
                  <a:srgbClr val="FFFFFF"/>
                </a:solidFill>
                <a:latin typeface="+mj-lt"/>
                <a:ea typeface="+mj-ea"/>
                <a:cs typeface="+mj-cs"/>
              </a:defRPr>
            </a:lvl4pPr>
            <a:lvl5pPr algn="l" rtl="0" fontAlgn="base">
              <a:spcBef>
                <a:spcPct val="0"/>
              </a:spcBef>
              <a:spcAft>
                <a:spcPct val="0"/>
              </a:spcAft>
              <a:defRPr lang="en-US" sz="1600" b="1" dirty="0" smtClean="0">
                <a:solidFill>
                  <a:srgbClr val="FFFFFF"/>
                </a:solidFill>
                <a:latin typeface="+mj-lt"/>
                <a:ea typeface="+mj-ea"/>
                <a:cs typeface="+mj-cs"/>
              </a:defRPr>
            </a:lvl5pPr>
          </a:lstStyle>
          <a:p>
            <a:pPr lvl="0"/>
            <a:r>
              <a:rPr lang="nl-BE" dirty="0" smtClean="0"/>
              <a:t>Click to edit Master text</a:t>
            </a:r>
            <a:endParaRPr lang="en-US" dirty="0"/>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_Title and Content">
    <p:spTree>
      <p:nvGrpSpPr>
        <p:cNvPr id="1" name=""/>
        <p:cNvGrpSpPr/>
        <p:nvPr/>
      </p:nvGrpSpPr>
      <p:grpSpPr>
        <a:xfrm>
          <a:off x="0" y="0"/>
          <a:ext cx="0" cy="0"/>
          <a:chOff x="0" y="0"/>
          <a:chExt cx="0" cy="0"/>
        </a:xfrm>
      </p:grpSpPr>
      <p:graphicFrame>
        <p:nvGraphicFramePr>
          <p:cNvPr id="5" name="Object 3"/>
          <p:cNvGraphicFramePr>
            <a:graphicFrameLocks noChangeAspect="1"/>
          </p:cNvGraphicFramePr>
          <p:nvPr/>
        </p:nvGraphicFramePr>
        <p:xfrm>
          <a:off x="7246943" y="139701"/>
          <a:ext cx="1736725" cy="379413"/>
        </p:xfrm>
        <a:graphic>
          <a:graphicData uri="http://schemas.openxmlformats.org/presentationml/2006/ole">
            <mc:AlternateContent xmlns:mc="http://schemas.openxmlformats.org/markup-compatibility/2006">
              <mc:Choice xmlns:v="urn:schemas-microsoft-com:vml" Requires="v">
                <p:oleObj spid="_x0000_s302085" name="Bitmap Image" r:id="rId3" imgW="8019048" imgH="1752381" progId="PBrush">
                  <p:embed/>
                </p:oleObj>
              </mc:Choice>
              <mc:Fallback>
                <p:oleObj name="Bitmap Image" r:id="rId3" imgW="8019048" imgH="1752381" progId="PBrush">
                  <p:embed/>
                  <p:pic>
                    <p:nvPicPr>
                      <p:cNvPr id="0" name="Picture 2"/>
                      <p:cNvPicPr>
                        <a:picLocks noChangeAspect="1" noChangeArrowheads="1"/>
                      </p:cNvPicPr>
                      <p:nvPr/>
                    </p:nvPicPr>
                    <p:blipFill>
                      <a:blip r:embed="rId4">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a:stretch>
                        <a:fillRect/>
                      </a:stretch>
                    </p:blipFill>
                    <p:spPr bwMode="auto">
                      <a:xfrm>
                        <a:off x="7246943" y="139701"/>
                        <a:ext cx="1736725"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17"/>
          <p:cNvSpPr>
            <a:spLocks noChangeArrowheads="1"/>
          </p:cNvSpPr>
          <p:nvPr/>
        </p:nvSpPr>
        <p:spPr bwMode="auto">
          <a:xfrm>
            <a:off x="666755" y="142875"/>
            <a:ext cx="5057775" cy="433388"/>
          </a:xfrm>
          <a:prstGeom prst="rect">
            <a:avLst/>
          </a:prstGeom>
          <a:noFill/>
          <a:ln w="9525">
            <a:noFill/>
            <a:miter lim="800000"/>
            <a:headEnd/>
            <a:tailEnd/>
          </a:ln>
          <a:effectLst/>
        </p:spPr>
        <p:txBody>
          <a:bodyPr lIns="91385" tIns="45695" rIns="91385" bIns="45695" anchor="ctr"/>
          <a:lstStyle/>
          <a:p>
            <a:pPr algn="r">
              <a:defRPr/>
            </a:pPr>
            <a:endParaRPr lang="nl-BE" sz="1400" dirty="0">
              <a:solidFill>
                <a:srgbClr val="34056D"/>
              </a:solidFill>
              <a:latin typeface="Calibri" pitchFamily="-65" charset="0"/>
              <a:ea typeface="ＭＳ Ｐゴシック" pitchFamily="-65" charset="-128"/>
            </a:endParaRPr>
          </a:p>
        </p:txBody>
      </p:sp>
      <p:pic>
        <p:nvPicPr>
          <p:cNvPr id="7" name="Picture 2" descr="banner"/>
          <p:cNvPicPr>
            <a:picLocks noChangeAspect="1" noChangeArrowheads="1"/>
          </p:cNvPicPr>
          <p:nvPr userDrawn="1"/>
        </p:nvPicPr>
        <p:blipFill>
          <a:blip r:embed="rId5" cstate="print"/>
          <a:srcRect/>
          <a:stretch>
            <a:fillRect/>
          </a:stretch>
        </p:blipFill>
        <p:spPr bwMode="auto">
          <a:xfrm>
            <a:off x="0" y="0"/>
            <a:ext cx="9144000" cy="603250"/>
          </a:xfrm>
          <a:prstGeom prst="rect">
            <a:avLst/>
          </a:prstGeom>
          <a:noFill/>
          <a:ln w="9525">
            <a:noFill/>
            <a:miter lim="800000"/>
            <a:headEnd/>
            <a:tailEnd/>
          </a:ln>
        </p:spPr>
      </p:pic>
      <p:sp>
        <p:nvSpPr>
          <p:cNvPr id="2" name="Title 1"/>
          <p:cNvSpPr>
            <a:spLocks noGrp="1"/>
          </p:cNvSpPr>
          <p:nvPr>
            <p:ph type="title"/>
          </p:nvPr>
        </p:nvSpPr>
        <p:spPr>
          <a:xfrm>
            <a:off x="183444" y="175861"/>
            <a:ext cx="5531556" cy="388584"/>
          </a:xfrm>
          <a:prstGeom prst="rect">
            <a:avLst/>
          </a:prstGeom>
        </p:spPr>
        <p:txBody>
          <a:bodyPr vert="horz" lIns="65306" tIns="32653" rIns="65306" bIns="32653"/>
          <a:lstStyle>
            <a:lvl1pPr algn="l">
              <a:defRPr sz="1600" b="0">
                <a:solidFill>
                  <a:srgbClr val="C00202"/>
                </a:solidFill>
                <a:latin typeface="+mn-lt"/>
              </a:defRPr>
            </a:lvl1pPr>
          </a:lstStyle>
          <a:p>
            <a:r>
              <a:rPr lang="nl-BE" dirty="0" smtClean="0"/>
              <a:t>Click to edit Master title style</a:t>
            </a:r>
            <a:endParaRPr lang="en-US" dirty="0"/>
          </a:p>
        </p:txBody>
      </p:sp>
      <p:sp>
        <p:nvSpPr>
          <p:cNvPr id="3" name="Content Placeholder 2"/>
          <p:cNvSpPr>
            <a:spLocks noGrp="1"/>
          </p:cNvSpPr>
          <p:nvPr>
            <p:ph idx="1"/>
          </p:nvPr>
        </p:nvSpPr>
        <p:spPr/>
        <p:txBody>
          <a:body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14" name="Text Placeholder 13"/>
          <p:cNvSpPr>
            <a:spLocks noGrp="1"/>
          </p:cNvSpPr>
          <p:nvPr>
            <p:ph type="body" sz="quarter" idx="10"/>
          </p:nvPr>
        </p:nvSpPr>
        <p:spPr>
          <a:xfrm>
            <a:off x="6280150" y="112888"/>
            <a:ext cx="2863850" cy="438150"/>
          </a:xfrm>
        </p:spPr>
        <p:txBody>
          <a:bodyPr/>
          <a:lstStyle>
            <a:lvl1pPr algn="l" rtl="0" fontAlgn="base">
              <a:spcBef>
                <a:spcPct val="0"/>
              </a:spcBef>
              <a:spcAft>
                <a:spcPct val="0"/>
              </a:spcAft>
              <a:buNone/>
              <a:defRPr lang="nl-BE" sz="1600" b="0" smtClean="0">
                <a:solidFill>
                  <a:srgbClr val="FFFFFF"/>
                </a:solidFill>
                <a:latin typeface="+mn-lt"/>
                <a:ea typeface="+mj-ea"/>
                <a:cs typeface="+mj-cs"/>
              </a:defRPr>
            </a:lvl1pPr>
            <a:lvl2pPr algn="l" rtl="0" fontAlgn="base">
              <a:spcBef>
                <a:spcPct val="0"/>
              </a:spcBef>
              <a:spcAft>
                <a:spcPct val="0"/>
              </a:spcAft>
              <a:defRPr lang="nl-BE" sz="1600" b="1" smtClean="0">
                <a:solidFill>
                  <a:srgbClr val="FFFFFF"/>
                </a:solidFill>
                <a:latin typeface="+mj-lt"/>
                <a:ea typeface="+mj-ea"/>
                <a:cs typeface="+mj-cs"/>
              </a:defRPr>
            </a:lvl2pPr>
            <a:lvl3pPr algn="l" rtl="0" fontAlgn="base">
              <a:spcBef>
                <a:spcPct val="0"/>
              </a:spcBef>
              <a:spcAft>
                <a:spcPct val="0"/>
              </a:spcAft>
              <a:defRPr lang="nl-BE" sz="1600" b="1" smtClean="0">
                <a:solidFill>
                  <a:srgbClr val="FFFFFF"/>
                </a:solidFill>
                <a:latin typeface="+mj-lt"/>
                <a:ea typeface="+mj-ea"/>
                <a:cs typeface="+mj-cs"/>
              </a:defRPr>
            </a:lvl3pPr>
            <a:lvl4pPr algn="l" rtl="0" fontAlgn="base">
              <a:spcBef>
                <a:spcPct val="0"/>
              </a:spcBef>
              <a:spcAft>
                <a:spcPct val="0"/>
              </a:spcAft>
              <a:defRPr lang="nl-BE" sz="1600" b="1" smtClean="0">
                <a:solidFill>
                  <a:srgbClr val="FFFFFF"/>
                </a:solidFill>
                <a:latin typeface="+mj-lt"/>
                <a:ea typeface="+mj-ea"/>
                <a:cs typeface="+mj-cs"/>
              </a:defRPr>
            </a:lvl4pPr>
            <a:lvl5pPr algn="l" rtl="0" fontAlgn="base">
              <a:spcBef>
                <a:spcPct val="0"/>
              </a:spcBef>
              <a:spcAft>
                <a:spcPct val="0"/>
              </a:spcAft>
              <a:defRPr lang="en-US" sz="1600" b="1" dirty="0" smtClean="0">
                <a:solidFill>
                  <a:srgbClr val="FFFFFF"/>
                </a:solidFill>
                <a:latin typeface="+mj-lt"/>
                <a:ea typeface="+mj-ea"/>
                <a:cs typeface="+mj-cs"/>
              </a:defRPr>
            </a:lvl5pPr>
          </a:lstStyle>
          <a:p>
            <a:pPr lvl="0"/>
            <a:r>
              <a:rPr lang="nl-BE" dirty="0" smtClean="0"/>
              <a:t>Click to edit Master text</a:t>
            </a:r>
            <a:endParaRPr lang="en-US" dirty="0"/>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3513" y="184150"/>
            <a:ext cx="5703887" cy="349250"/>
          </a:xfrm>
          <a:prstGeom prst="rect">
            <a:avLst/>
          </a:prstGeom>
        </p:spPr>
        <p:txBody>
          <a:bodyPr/>
          <a:lstStyle>
            <a:lvl1pPr>
              <a:defRPr sz="1600"/>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Copyright NorthgateArinso. All rights reserved.</a:t>
            </a:r>
          </a:p>
        </p:txBody>
      </p:sp>
      <p:sp>
        <p:nvSpPr>
          <p:cNvPr id="5" name="Rectangle 6"/>
          <p:cNvSpPr>
            <a:spLocks noGrp="1" noChangeArrowheads="1"/>
          </p:cNvSpPr>
          <p:nvPr>
            <p:ph type="sldNum" sz="quarter" idx="11"/>
          </p:nvPr>
        </p:nvSpPr>
        <p:spPr>
          <a:ln/>
        </p:spPr>
        <p:txBody>
          <a:bodyPr/>
          <a:lstStyle>
            <a:lvl1pPr>
              <a:defRPr/>
            </a:lvl1pPr>
          </a:lstStyle>
          <a:p>
            <a:pPr>
              <a:defRPr/>
            </a:pPr>
            <a:fld id="{B121533C-34C0-4CC9-B681-7C6BCCC6C33A}" type="slidenum">
              <a:rPr lang="en-US"/>
              <a:pPr>
                <a:defRPr/>
              </a:pPr>
              <a:t>‹#›</a:t>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8313" y="260350"/>
            <a:ext cx="6119812" cy="576263"/>
          </a:xfrm>
          <a:prstGeom prst="rect">
            <a:avLst/>
          </a:prstGeom>
        </p:spPr>
        <p:txBody>
          <a:bodyPr/>
          <a:lstStyle>
            <a:lvl1pPr>
              <a:defRPr sz="1600"/>
            </a:lvl1p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t>Copyright NorthgateArinso. All rights reserved.</a:t>
            </a:r>
          </a:p>
        </p:txBody>
      </p:sp>
      <p:sp>
        <p:nvSpPr>
          <p:cNvPr id="4" name="Rectangle 6"/>
          <p:cNvSpPr>
            <a:spLocks noGrp="1" noChangeArrowheads="1"/>
          </p:cNvSpPr>
          <p:nvPr>
            <p:ph type="sldNum" sz="quarter" idx="11"/>
          </p:nvPr>
        </p:nvSpPr>
        <p:spPr>
          <a:ln/>
        </p:spPr>
        <p:txBody>
          <a:bodyPr/>
          <a:lstStyle>
            <a:lvl1pPr>
              <a:defRPr/>
            </a:lvl1pPr>
          </a:lstStyle>
          <a:p>
            <a:pPr>
              <a:defRPr/>
            </a:pPr>
            <a:fld id="{7D629349-290D-4849-904E-8384E9D055A9}" type="slidenum">
              <a:rPr lang="en-US"/>
              <a:pPr>
                <a:defRPr/>
              </a:pPr>
              <a:t>‹#›</a:t>
            </a:fld>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t>Copyright NorthgateArinso. All rights reserved.</a:t>
            </a:r>
          </a:p>
        </p:txBody>
      </p:sp>
      <p:sp>
        <p:nvSpPr>
          <p:cNvPr id="3" name="Rectangle 6"/>
          <p:cNvSpPr>
            <a:spLocks noGrp="1" noChangeArrowheads="1"/>
          </p:cNvSpPr>
          <p:nvPr>
            <p:ph type="sldNum" sz="quarter" idx="11"/>
          </p:nvPr>
        </p:nvSpPr>
        <p:spPr>
          <a:ln/>
        </p:spPr>
        <p:txBody>
          <a:bodyPr/>
          <a:lstStyle>
            <a:lvl1pPr>
              <a:defRPr/>
            </a:lvl1pPr>
          </a:lstStyle>
          <a:p>
            <a:pPr>
              <a:defRPr/>
            </a:pPr>
            <a:fld id="{2D10950A-FF41-4955-A51E-9E4737F11F09}" type="slidenum">
              <a:rPr lang="en-US"/>
              <a:pPr>
                <a:defRPr/>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graphicFrame>
        <p:nvGraphicFramePr>
          <p:cNvPr id="5" name="Object 3"/>
          <p:cNvGraphicFramePr>
            <a:graphicFrameLocks noChangeAspect="1"/>
          </p:cNvGraphicFramePr>
          <p:nvPr/>
        </p:nvGraphicFramePr>
        <p:xfrm>
          <a:off x="7246938" y="139700"/>
          <a:ext cx="1736725" cy="379413"/>
        </p:xfrm>
        <a:graphic>
          <a:graphicData uri="http://schemas.openxmlformats.org/presentationml/2006/ole">
            <mc:AlternateContent xmlns:mc="http://schemas.openxmlformats.org/markup-compatibility/2006">
              <mc:Choice xmlns:v="urn:schemas-microsoft-com:vml" Requires="v">
                <p:oleObj spid="_x0000_s117765" name="Bitmap Image" r:id="rId3" imgW="8019048" imgH="1752381" progId="PBrush">
                  <p:embed/>
                </p:oleObj>
              </mc:Choice>
              <mc:Fallback>
                <p:oleObj name="Bitmap Image" r:id="rId3" imgW="8019048" imgH="1752381" progId="PBrush">
                  <p:embed/>
                  <p:pic>
                    <p:nvPicPr>
                      <p:cNvPr id="0" name="Object 3"/>
                      <p:cNvPicPr>
                        <a:picLocks noChangeAspect="1" noChangeArrowheads="1"/>
                      </p:cNvPicPr>
                      <p:nvPr/>
                    </p:nvPicPr>
                    <p:blipFill>
                      <a:blip r:embed="rId4">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a:stretch>
                        <a:fillRect/>
                      </a:stretch>
                    </p:blipFill>
                    <p:spPr bwMode="auto">
                      <a:xfrm>
                        <a:off x="7246938" y="139700"/>
                        <a:ext cx="1736725"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17"/>
          <p:cNvSpPr>
            <a:spLocks noChangeArrowheads="1"/>
          </p:cNvSpPr>
          <p:nvPr/>
        </p:nvSpPr>
        <p:spPr bwMode="auto">
          <a:xfrm>
            <a:off x="666750" y="142875"/>
            <a:ext cx="5057775" cy="433388"/>
          </a:xfrm>
          <a:prstGeom prst="rect">
            <a:avLst/>
          </a:prstGeom>
          <a:noFill/>
          <a:ln w="9525">
            <a:noFill/>
            <a:miter lim="800000"/>
            <a:headEnd/>
            <a:tailEnd/>
          </a:ln>
          <a:effectLst/>
        </p:spPr>
        <p:txBody>
          <a:bodyPr anchor="ctr"/>
          <a:lstStyle/>
          <a:p>
            <a:pPr algn="r">
              <a:defRPr/>
            </a:pPr>
            <a:endParaRPr lang="nl-BE" sz="1400">
              <a:solidFill>
                <a:srgbClr val="34056D"/>
              </a:solidFill>
              <a:latin typeface="Calibri" pitchFamily="-65" charset="0"/>
              <a:ea typeface="ＭＳ Ｐゴシック" pitchFamily="-65" charset="-128"/>
            </a:endParaRPr>
          </a:p>
        </p:txBody>
      </p:sp>
      <p:pic>
        <p:nvPicPr>
          <p:cNvPr id="7" name="Picture 2" descr="banner"/>
          <p:cNvPicPr>
            <a:picLocks noChangeAspect="1" noChangeArrowheads="1"/>
          </p:cNvPicPr>
          <p:nvPr userDrawn="1"/>
        </p:nvPicPr>
        <p:blipFill>
          <a:blip r:embed="rId5" cstate="print"/>
          <a:srcRect/>
          <a:stretch>
            <a:fillRect/>
          </a:stretch>
        </p:blipFill>
        <p:spPr bwMode="auto">
          <a:xfrm>
            <a:off x="0" y="0"/>
            <a:ext cx="9144000" cy="603250"/>
          </a:xfrm>
          <a:prstGeom prst="rect">
            <a:avLst/>
          </a:prstGeom>
          <a:noFill/>
          <a:ln w="9525">
            <a:noFill/>
            <a:miter lim="800000"/>
            <a:headEnd/>
            <a:tailEnd/>
          </a:ln>
        </p:spPr>
      </p:pic>
      <p:sp>
        <p:nvSpPr>
          <p:cNvPr id="2" name="Title 1"/>
          <p:cNvSpPr>
            <a:spLocks noGrp="1"/>
          </p:cNvSpPr>
          <p:nvPr>
            <p:ph type="title"/>
          </p:nvPr>
        </p:nvSpPr>
        <p:spPr>
          <a:xfrm>
            <a:off x="183444" y="175861"/>
            <a:ext cx="5531556" cy="388584"/>
          </a:xfrm>
          <a:prstGeom prst="rect">
            <a:avLst/>
          </a:prstGeom>
        </p:spPr>
        <p:txBody>
          <a:bodyPr vert="horz"/>
          <a:lstStyle>
            <a:lvl1pPr algn="l">
              <a:defRPr sz="1600" b="0">
                <a:solidFill>
                  <a:srgbClr val="C00202"/>
                </a:solidFill>
                <a:latin typeface="+mn-lt"/>
              </a:defRPr>
            </a:lvl1pPr>
          </a:lstStyle>
          <a:p>
            <a:r>
              <a:rPr lang="nl-BE" dirty="0" smtClean="0"/>
              <a:t>Click to edit Master title style</a:t>
            </a:r>
            <a:endParaRPr lang="en-US" dirty="0"/>
          </a:p>
        </p:txBody>
      </p:sp>
      <p:sp>
        <p:nvSpPr>
          <p:cNvPr id="3" name="Content Placeholder 2"/>
          <p:cNvSpPr>
            <a:spLocks noGrp="1"/>
          </p:cNvSpPr>
          <p:nvPr>
            <p:ph idx="1"/>
          </p:nvPr>
        </p:nvSpPr>
        <p:spPr/>
        <p:txBody>
          <a:body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14" name="Text Placeholder 13"/>
          <p:cNvSpPr>
            <a:spLocks noGrp="1"/>
          </p:cNvSpPr>
          <p:nvPr>
            <p:ph type="body" sz="quarter" idx="10"/>
          </p:nvPr>
        </p:nvSpPr>
        <p:spPr>
          <a:xfrm>
            <a:off x="6280150" y="112888"/>
            <a:ext cx="2863850" cy="438150"/>
          </a:xfrm>
        </p:spPr>
        <p:txBody>
          <a:bodyPr/>
          <a:lstStyle>
            <a:lvl1pPr algn="l" rtl="0" fontAlgn="base">
              <a:spcBef>
                <a:spcPct val="0"/>
              </a:spcBef>
              <a:spcAft>
                <a:spcPct val="0"/>
              </a:spcAft>
              <a:buNone/>
              <a:defRPr lang="nl-BE" sz="1600" b="0" smtClean="0">
                <a:solidFill>
                  <a:srgbClr val="FFFFFF"/>
                </a:solidFill>
                <a:latin typeface="+mn-lt"/>
                <a:ea typeface="+mj-ea"/>
                <a:cs typeface="+mj-cs"/>
              </a:defRPr>
            </a:lvl1pPr>
            <a:lvl2pPr algn="l" rtl="0" fontAlgn="base">
              <a:spcBef>
                <a:spcPct val="0"/>
              </a:spcBef>
              <a:spcAft>
                <a:spcPct val="0"/>
              </a:spcAft>
              <a:defRPr lang="nl-BE" sz="1600" b="1" smtClean="0">
                <a:solidFill>
                  <a:srgbClr val="FFFFFF"/>
                </a:solidFill>
                <a:latin typeface="+mj-lt"/>
                <a:ea typeface="+mj-ea"/>
                <a:cs typeface="+mj-cs"/>
              </a:defRPr>
            </a:lvl2pPr>
            <a:lvl3pPr algn="l" rtl="0" fontAlgn="base">
              <a:spcBef>
                <a:spcPct val="0"/>
              </a:spcBef>
              <a:spcAft>
                <a:spcPct val="0"/>
              </a:spcAft>
              <a:defRPr lang="nl-BE" sz="1600" b="1" smtClean="0">
                <a:solidFill>
                  <a:srgbClr val="FFFFFF"/>
                </a:solidFill>
                <a:latin typeface="+mj-lt"/>
                <a:ea typeface="+mj-ea"/>
                <a:cs typeface="+mj-cs"/>
              </a:defRPr>
            </a:lvl3pPr>
            <a:lvl4pPr algn="l" rtl="0" fontAlgn="base">
              <a:spcBef>
                <a:spcPct val="0"/>
              </a:spcBef>
              <a:spcAft>
                <a:spcPct val="0"/>
              </a:spcAft>
              <a:defRPr lang="nl-BE" sz="1600" b="1" smtClean="0">
                <a:solidFill>
                  <a:srgbClr val="FFFFFF"/>
                </a:solidFill>
                <a:latin typeface="+mj-lt"/>
                <a:ea typeface="+mj-ea"/>
                <a:cs typeface="+mj-cs"/>
              </a:defRPr>
            </a:lvl4pPr>
            <a:lvl5pPr algn="l" rtl="0" fontAlgn="base">
              <a:spcBef>
                <a:spcPct val="0"/>
              </a:spcBef>
              <a:spcAft>
                <a:spcPct val="0"/>
              </a:spcAft>
              <a:defRPr lang="en-US" sz="1600" b="1" dirty="0" smtClean="0">
                <a:solidFill>
                  <a:srgbClr val="FFFFFF"/>
                </a:solidFill>
                <a:latin typeface="+mj-lt"/>
                <a:ea typeface="+mj-ea"/>
                <a:cs typeface="+mj-cs"/>
              </a:defRPr>
            </a:lvl5pPr>
          </a:lstStyle>
          <a:p>
            <a:pPr lvl="0"/>
            <a:r>
              <a:rPr lang="nl-BE" dirty="0" smtClean="0"/>
              <a:t>Click to edit Master text</a:t>
            </a:r>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nvGraphicFramePr>
        <p:xfrm>
          <a:off x="7246938" y="139700"/>
          <a:ext cx="1736725" cy="379413"/>
        </p:xfrm>
        <a:graphic>
          <a:graphicData uri="http://schemas.openxmlformats.org/presentationml/2006/ole">
            <mc:AlternateContent xmlns:mc="http://schemas.openxmlformats.org/markup-compatibility/2006">
              <mc:Choice xmlns:v="urn:schemas-microsoft-com:vml" Requires="v">
                <p:oleObj spid="_x0000_s118789" name="Bitmap Image" r:id="rId3" imgW="8019048" imgH="1752381" progId="PBrush">
                  <p:embed/>
                </p:oleObj>
              </mc:Choice>
              <mc:Fallback>
                <p:oleObj name="Bitmap Image" r:id="rId3" imgW="8019048" imgH="1752381" progId="PBrush">
                  <p:embed/>
                  <p:pic>
                    <p:nvPicPr>
                      <p:cNvPr id="0" name="Object 3"/>
                      <p:cNvPicPr>
                        <a:picLocks noChangeAspect="1" noChangeArrowheads="1"/>
                      </p:cNvPicPr>
                      <p:nvPr/>
                    </p:nvPicPr>
                    <p:blipFill>
                      <a:blip r:embed="rId4">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a:stretch>
                        <a:fillRect/>
                      </a:stretch>
                    </p:blipFill>
                    <p:spPr bwMode="auto">
                      <a:xfrm>
                        <a:off x="7246938" y="139700"/>
                        <a:ext cx="1736725" cy="37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Rectangle 17"/>
          <p:cNvSpPr>
            <a:spLocks noChangeArrowheads="1"/>
          </p:cNvSpPr>
          <p:nvPr/>
        </p:nvSpPr>
        <p:spPr bwMode="auto">
          <a:xfrm>
            <a:off x="666750" y="142875"/>
            <a:ext cx="5057775" cy="433388"/>
          </a:xfrm>
          <a:prstGeom prst="rect">
            <a:avLst/>
          </a:prstGeom>
          <a:noFill/>
          <a:ln w="9525">
            <a:noFill/>
            <a:miter lim="800000"/>
            <a:headEnd/>
            <a:tailEnd/>
          </a:ln>
          <a:effectLst/>
        </p:spPr>
        <p:txBody>
          <a:bodyPr anchor="ctr"/>
          <a:lstStyle/>
          <a:p>
            <a:pPr algn="r">
              <a:defRPr/>
            </a:pPr>
            <a:endParaRPr lang="nl-BE" sz="1400">
              <a:solidFill>
                <a:srgbClr val="34056D"/>
              </a:solidFill>
              <a:latin typeface="Calibri" pitchFamily="-65" charset="0"/>
              <a:ea typeface="ＭＳ Ｐゴシック" pitchFamily="-65" charset="-128"/>
            </a:endParaRPr>
          </a:p>
        </p:txBody>
      </p:sp>
      <p:pic>
        <p:nvPicPr>
          <p:cNvPr id="4" name="Picture 2" descr="banner"/>
          <p:cNvPicPr>
            <a:picLocks noChangeAspect="1" noChangeArrowheads="1"/>
          </p:cNvPicPr>
          <p:nvPr userDrawn="1"/>
        </p:nvPicPr>
        <p:blipFill>
          <a:blip r:embed="rId5" cstate="print"/>
          <a:srcRect/>
          <a:stretch>
            <a:fillRect/>
          </a:stretch>
        </p:blipFill>
        <p:spPr bwMode="auto">
          <a:xfrm>
            <a:off x="0" y="0"/>
            <a:ext cx="9144000" cy="603250"/>
          </a:xfrm>
          <a:prstGeom prst="rect">
            <a:avLst/>
          </a:prstGeom>
          <a:noFill/>
          <a:ln w="9525">
            <a:noFill/>
            <a:miter lim="800000"/>
            <a:headEnd/>
            <a:tailEnd/>
          </a:ln>
        </p:spPr>
      </p:pic>
      <p:grpSp>
        <p:nvGrpSpPr>
          <p:cNvPr id="5" name="Group 25"/>
          <p:cNvGrpSpPr>
            <a:grpSpLocks/>
          </p:cNvGrpSpPr>
          <p:nvPr userDrawn="1"/>
        </p:nvGrpSpPr>
        <p:grpSpPr bwMode="auto">
          <a:xfrm>
            <a:off x="4392613" y="4991100"/>
            <a:ext cx="531812" cy="509588"/>
            <a:chOff x="4349737" y="2704281"/>
            <a:chExt cx="600075" cy="542263"/>
          </a:xfrm>
        </p:grpSpPr>
        <p:pic>
          <p:nvPicPr>
            <p:cNvPr id="6" name="Picture 19"/>
            <p:cNvPicPr>
              <a:picLocks noChangeAspect="1"/>
            </p:cNvPicPr>
            <p:nvPr/>
          </p:nvPicPr>
          <p:blipFill>
            <a:blip r:embed="rId6" cstate="print">
              <a:clrChange>
                <a:clrFrom>
                  <a:srgbClr val="FFFFFF"/>
                </a:clrFrom>
                <a:clrTo>
                  <a:srgbClr val="FFFFFF">
                    <a:alpha val="0"/>
                  </a:srgbClr>
                </a:clrTo>
              </a:clrChange>
            </a:blip>
            <a:srcRect/>
            <a:stretch>
              <a:fillRect/>
            </a:stretch>
          </p:blipFill>
          <p:spPr bwMode="auto">
            <a:xfrm>
              <a:off x="4386750" y="2704281"/>
              <a:ext cx="517542" cy="481325"/>
            </a:xfrm>
            <a:prstGeom prst="rect">
              <a:avLst/>
            </a:prstGeom>
            <a:noFill/>
            <a:ln w="9525">
              <a:noFill/>
              <a:miter lim="800000"/>
              <a:headEnd/>
              <a:tailEnd/>
            </a:ln>
          </p:spPr>
        </p:pic>
        <p:pic>
          <p:nvPicPr>
            <p:cNvPr id="7" name="Picture 30"/>
            <p:cNvPicPr>
              <a:picLocks noChangeAspect="1"/>
            </p:cNvPicPr>
            <p:nvPr/>
          </p:nvPicPr>
          <p:blipFill>
            <a:blip r:embed="rId7" cstate="print">
              <a:clrChange>
                <a:clrFrom>
                  <a:srgbClr val="FFFFFF"/>
                </a:clrFrom>
                <a:clrTo>
                  <a:srgbClr val="FFFFFF">
                    <a:alpha val="0"/>
                  </a:srgbClr>
                </a:clrTo>
              </a:clrChange>
            </a:blip>
            <a:srcRect/>
            <a:stretch>
              <a:fillRect/>
            </a:stretch>
          </p:blipFill>
          <p:spPr bwMode="auto">
            <a:xfrm>
              <a:off x="4349737" y="3204634"/>
              <a:ext cx="600075" cy="41910"/>
            </a:xfrm>
            <a:prstGeom prst="rect">
              <a:avLst/>
            </a:prstGeom>
            <a:noFill/>
            <a:ln w="9525">
              <a:noFill/>
              <a:miter lim="800000"/>
              <a:headEnd/>
              <a:tailEnd/>
            </a:ln>
          </p:spPr>
        </p:pic>
      </p:grpSp>
      <p:pic>
        <p:nvPicPr>
          <p:cNvPr id="8" name="Picture 7"/>
          <p:cNvPicPr>
            <a:picLocks noChangeAspect="1"/>
          </p:cNvPicPr>
          <p:nvPr userDrawn="1"/>
        </p:nvPicPr>
        <p:blipFill>
          <a:blip r:embed="rId8" cstate="screen">
            <a:clrChange>
              <a:clrFrom>
                <a:srgbClr val="FFFFFF"/>
              </a:clrFrom>
              <a:clrTo>
                <a:srgbClr val="FFFFFF">
                  <a:alpha val="0"/>
                </a:srgbClr>
              </a:clrTo>
            </a:clrChange>
            <a:lum bright="-37000"/>
            <a:duotone>
              <a:srgbClr val="000090"/>
              <a:srgbClr val="FFF1C1"/>
            </a:duotone>
          </a:blip>
          <a:stretch>
            <a:fillRect/>
          </a:stretch>
        </p:blipFill>
        <p:spPr>
          <a:xfrm>
            <a:off x="4363158" y="3110794"/>
            <a:ext cx="500942" cy="478377"/>
          </a:xfrm>
          <a:prstGeom prst="rect">
            <a:avLst/>
          </a:prstGeom>
        </p:spPr>
      </p:pic>
      <p:grpSp>
        <p:nvGrpSpPr>
          <p:cNvPr id="9" name="Group 19"/>
          <p:cNvGrpSpPr>
            <a:grpSpLocks/>
          </p:cNvGrpSpPr>
          <p:nvPr userDrawn="1"/>
        </p:nvGrpSpPr>
        <p:grpSpPr bwMode="auto">
          <a:xfrm>
            <a:off x="677863" y="2071688"/>
            <a:ext cx="2554287" cy="1541462"/>
            <a:chOff x="677333" y="2072076"/>
            <a:chExt cx="2554111" cy="1540371"/>
          </a:xfrm>
        </p:grpSpPr>
        <p:pic>
          <p:nvPicPr>
            <p:cNvPr id="10" name="Picture 9" descr="euHReka_RGB_300dpi.jpg"/>
            <p:cNvPicPr>
              <a:picLocks noChangeAspect="1"/>
            </p:cNvPicPr>
            <p:nvPr/>
          </p:nvPicPr>
          <p:blipFill>
            <a:blip r:embed="rId9" cstate="screen"/>
            <a:srcRect/>
            <a:stretch>
              <a:fillRect/>
            </a:stretch>
          </p:blipFill>
          <p:spPr>
            <a:xfrm>
              <a:off x="677333" y="2851011"/>
              <a:ext cx="2554111" cy="761436"/>
            </a:xfrm>
            <a:prstGeom prst="rect">
              <a:avLst/>
            </a:prstGeom>
            <a:effectLst>
              <a:reflection blurRad="6350" stA="52000" endA="300" endPos="35000" dir="5400000" sy="-100000" algn="bl" rotWithShape="0"/>
            </a:effectLst>
          </p:spPr>
        </p:pic>
        <p:pic>
          <p:nvPicPr>
            <p:cNvPr id="11" name="Picture 18" descr="euHReka_RGB_300dpi.jpg"/>
            <p:cNvPicPr>
              <a:picLocks noChangeAspect="1"/>
            </p:cNvPicPr>
            <p:nvPr/>
          </p:nvPicPr>
          <p:blipFill>
            <a:blip r:embed="rId10" cstate="print"/>
            <a:srcRect/>
            <a:stretch>
              <a:fillRect/>
            </a:stretch>
          </p:blipFill>
          <p:spPr bwMode="auto">
            <a:xfrm>
              <a:off x="1390904" y="2072076"/>
              <a:ext cx="979763" cy="952313"/>
            </a:xfrm>
            <a:prstGeom prst="rect">
              <a:avLst/>
            </a:prstGeom>
            <a:noFill/>
            <a:ln w="9525">
              <a:noFill/>
              <a:miter lim="800000"/>
              <a:headEnd/>
              <a:tailEnd/>
            </a:ln>
          </p:spPr>
        </p:pic>
      </p:grpSp>
      <p:pic>
        <p:nvPicPr>
          <p:cNvPr id="12" name="Picture 20"/>
          <p:cNvPicPr>
            <a:picLocks noChangeAspect="1"/>
          </p:cNvPicPr>
          <p:nvPr userDrawn="1"/>
        </p:nvPicPr>
        <p:blipFill>
          <a:blip r:embed="rId11" cstate="print">
            <a:clrChange>
              <a:clrFrom>
                <a:srgbClr val="F6FAFE"/>
              </a:clrFrom>
              <a:clrTo>
                <a:srgbClr val="F6FAFE">
                  <a:alpha val="0"/>
                </a:srgbClr>
              </a:clrTo>
            </a:clrChange>
          </a:blip>
          <a:srcRect/>
          <a:stretch>
            <a:fillRect/>
          </a:stretch>
        </p:blipFill>
        <p:spPr bwMode="auto">
          <a:xfrm>
            <a:off x="4349750" y="4360863"/>
            <a:ext cx="574675" cy="452437"/>
          </a:xfrm>
          <a:prstGeom prst="rect">
            <a:avLst/>
          </a:prstGeom>
          <a:noFill/>
          <a:ln w="9525">
            <a:noFill/>
            <a:miter lim="800000"/>
            <a:headEnd/>
            <a:tailEnd/>
          </a:ln>
        </p:spPr>
      </p:pic>
      <p:pic>
        <p:nvPicPr>
          <p:cNvPr id="13" name="Picture 21"/>
          <p:cNvPicPr>
            <a:picLocks noChangeAspect="1"/>
          </p:cNvPicPr>
          <p:nvPr userDrawn="1"/>
        </p:nvPicPr>
        <p:blipFill>
          <a:blip r:embed="rId12" cstate="print">
            <a:clrChange>
              <a:clrFrom>
                <a:srgbClr val="FFFFFF"/>
              </a:clrFrom>
              <a:clrTo>
                <a:srgbClr val="FFFFFF">
                  <a:alpha val="0"/>
                </a:srgbClr>
              </a:clrTo>
            </a:clrChange>
          </a:blip>
          <a:srcRect/>
          <a:stretch>
            <a:fillRect/>
          </a:stretch>
        </p:blipFill>
        <p:spPr bwMode="auto">
          <a:xfrm>
            <a:off x="4348163" y="2482850"/>
            <a:ext cx="571500" cy="458788"/>
          </a:xfrm>
          <a:prstGeom prst="rect">
            <a:avLst/>
          </a:prstGeom>
          <a:noFill/>
          <a:ln w="9525">
            <a:noFill/>
            <a:miter lim="800000"/>
            <a:headEnd/>
            <a:tailEnd/>
          </a:ln>
        </p:spPr>
      </p:pic>
      <p:pic>
        <p:nvPicPr>
          <p:cNvPr id="14" name="Picture 22"/>
          <p:cNvPicPr>
            <a:picLocks noChangeAspect="1"/>
          </p:cNvPicPr>
          <p:nvPr userDrawn="1"/>
        </p:nvPicPr>
        <p:blipFill>
          <a:blip r:embed="rId13" cstate="print">
            <a:clrChange>
              <a:clrFrom>
                <a:srgbClr val="FFFFFF"/>
              </a:clrFrom>
              <a:clrTo>
                <a:srgbClr val="FFFFFF">
                  <a:alpha val="0"/>
                </a:srgbClr>
              </a:clrTo>
            </a:clrChange>
          </a:blip>
          <a:srcRect/>
          <a:stretch>
            <a:fillRect/>
          </a:stretch>
        </p:blipFill>
        <p:spPr bwMode="auto">
          <a:xfrm>
            <a:off x="4387850" y="3735388"/>
            <a:ext cx="488950" cy="454025"/>
          </a:xfrm>
          <a:prstGeom prst="rect">
            <a:avLst/>
          </a:prstGeom>
          <a:noFill/>
          <a:ln w="9525">
            <a:noFill/>
            <a:miter lim="800000"/>
            <a:headEnd/>
            <a:tailEnd/>
          </a:ln>
        </p:spPr>
      </p:pic>
      <p:pic>
        <p:nvPicPr>
          <p:cNvPr id="15" name="Picture 23"/>
          <p:cNvPicPr>
            <a:picLocks noChangeAspect="1"/>
          </p:cNvPicPr>
          <p:nvPr userDrawn="1"/>
        </p:nvPicPr>
        <p:blipFill>
          <a:blip r:embed="rId14" cstate="print">
            <a:clrChange>
              <a:clrFrom>
                <a:srgbClr val="FFFFFF"/>
              </a:clrFrom>
              <a:clrTo>
                <a:srgbClr val="FFFFFF">
                  <a:alpha val="0"/>
                </a:srgbClr>
              </a:clrTo>
            </a:clrChange>
          </a:blip>
          <a:srcRect/>
          <a:stretch>
            <a:fillRect/>
          </a:stretch>
        </p:blipFill>
        <p:spPr bwMode="auto">
          <a:xfrm>
            <a:off x="4371975" y="1781175"/>
            <a:ext cx="477838" cy="493713"/>
          </a:xfrm>
          <a:prstGeom prst="rect">
            <a:avLst/>
          </a:prstGeom>
          <a:noFill/>
          <a:ln w="9525">
            <a:noFill/>
            <a:miter lim="800000"/>
            <a:headEnd/>
            <a:tailEnd/>
          </a:ln>
        </p:spPr>
      </p:pic>
      <p:pic>
        <p:nvPicPr>
          <p:cNvPr id="16" name="Picture 24"/>
          <p:cNvPicPr>
            <a:picLocks noChangeAspect="1"/>
          </p:cNvPicPr>
          <p:nvPr userDrawn="1"/>
        </p:nvPicPr>
        <p:blipFill>
          <a:blip r:embed="rId15" cstate="print">
            <a:clrChange>
              <a:clrFrom>
                <a:srgbClr val="FFFFFF"/>
              </a:clrFrom>
              <a:clrTo>
                <a:srgbClr val="FFFFFF">
                  <a:alpha val="0"/>
                </a:srgbClr>
              </a:clrTo>
            </a:clrChange>
          </a:blip>
          <a:srcRect/>
          <a:stretch>
            <a:fillRect/>
          </a:stretch>
        </p:blipFill>
        <p:spPr bwMode="auto">
          <a:xfrm>
            <a:off x="4346575" y="1216025"/>
            <a:ext cx="504825" cy="433388"/>
          </a:xfrm>
          <a:prstGeom prst="rect">
            <a:avLst/>
          </a:prstGeom>
          <a:noFill/>
          <a:ln w="9525">
            <a:noFill/>
            <a:miter lim="800000"/>
            <a:headEnd/>
            <a:tailEnd/>
          </a:ln>
        </p:spPr>
      </p:pic>
      <p:sp>
        <p:nvSpPr>
          <p:cNvPr id="17" name="TextBox 16"/>
          <p:cNvSpPr txBox="1"/>
          <p:nvPr userDrawn="1"/>
        </p:nvSpPr>
        <p:spPr>
          <a:xfrm>
            <a:off x="7239000" y="114300"/>
            <a:ext cx="892175" cy="338138"/>
          </a:xfrm>
          <a:prstGeom prst="rect">
            <a:avLst/>
          </a:prstGeom>
          <a:noFill/>
          <a:ln w="9525">
            <a:noFill/>
            <a:miter lim="800000"/>
            <a:headEnd/>
            <a:tailEnd/>
          </a:ln>
        </p:spPr>
        <p:txBody>
          <a:bodyPr/>
          <a:lstStyle/>
          <a:p>
            <a:pPr marL="342900" indent="-342900" eaLnBrk="0" hangingPunct="0">
              <a:defRPr/>
            </a:pPr>
            <a:r>
              <a:rPr lang="en-US" sz="1600" b="0">
                <a:solidFill>
                  <a:srgbClr val="FFFFFF"/>
                </a:solidFill>
                <a:latin typeface="Arial" charset="0"/>
                <a:ea typeface="ＭＳ Ｐゴシック" pitchFamily="-65" charset="-128"/>
              </a:rPr>
              <a:t>Agenda</a:t>
            </a:r>
          </a:p>
        </p:txBody>
      </p:sp>
      <p:sp>
        <p:nvSpPr>
          <p:cNvPr id="18" name="Text Box 7"/>
          <p:cNvSpPr txBox="1">
            <a:spLocks noChangeArrowheads="1"/>
          </p:cNvSpPr>
          <p:nvPr userDrawn="1"/>
        </p:nvSpPr>
        <p:spPr bwMode="auto">
          <a:xfrm>
            <a:off x="5084763" y="1185863"/>
            <a:ext cx="3108325" cy="4257675"/>
          </a:xfrm>
          <a:prstGeom prst="rect">
            <a:avLst/>
          </a:prstGeom>
          <a:noFill/>
          <a:ln w="9525">
            <a:noFill/>
            <a:miter lim="800000"/>
            <a:headEnd/>
            <a:tailEnd/>
          </a:ln>
        </p:spPr>
        <p:txBody>
          <a:bodyPr wrap="none">
            <a:spAutoFit/>
          </a:bodyPr>
          <a:lstStyle/>
          <a:p>
            <a:pPr>
              <a:lnSpc>
                <a:spcPts val="2475"/>
              </a:lnSpc>
              <a:defRPr/>
            </a:pPr>
            <a:r>
              <a:rPr lang="en-US" sz="2000" b="0">
                <a:solidFill>
                  <a:srgbClr val="660066"/>
                </a:solidFill>
                <a:latin typeface="Arial" charset="0"/>
              </a:rPr>
              <a:t>the euHReka concept</a:t>
            </a:r>
          </a:p>
          <a:p>
            <a:pPr>
              <a:lnSpc>
                <a:spcPts val="2475"/>
              </a:lnSpc>
              <a:defRPr/>
            </a:pPr>
            <a:endParaRPr lang="en-US" sz="2000" b="0">
              <a:solidFill>
                <a:srgbClr val="660066"/>
              </a:solidFill>
              <a:latin typeface="Arial" charset="0"/>
            </a:endParaRPr>
          </a:p>
          <a:p>
            <a:pPr>
              <a:lnSpc>
                <a:spcPts val="2475"/>
              </a:lnSpc>
              <a:defRPr/>
            </a:pPr>
            <a:r>
              <a:rPr lang="en-US" sz="2000" b="0">
                <a:solidFill>
                  <a:srgbClr val="660066"/>
                </a:solidFill>
                <a:latin typeface="Arial" charset="0"/>
              </a:rPr>
              <a:t>the components</a:t>
            </a:r>
          </a:p>
          <a:p>
            <a:pPr>
              <a:lnSpc>
                <a:spcPts val="2475"/>
              </a:lnSpc>
              <a:defRPr/>
            </a:pPr>
            <a:endParaRPr lang="en-US" sz="2000" b="0">
              <a:solidFill>
                <a:srgbClr val="660066"/>
              </a:solidFill>
              <a:latin typeface="Arial" charset="0"/>
            </a:endParaRPr>
          </a:p>
          <a:p>
            <a:pPr>
              <a:lnSpc>
                <a:spcPts val="2475"/>
              </a:lnSpc>
              <a:defRPr/>
            </a:pPr>
            <a:r>
              <a:rPr lang="en-US" sz="2000" b="0">
                <a:solidFill>
                  <a:srgbClr val="660066"/>
                </a:solidFill>
                <a:latin typeface="Arial" charset="0"/>
              </a:rPr>
              <a:t>the landscape</a:t>
            </a:r>
          </a:p>
          <a:p>
            <a:pPr>
              <a:lnSpc>
                <a:spcPts val="2475"/>
              </a:lnSpc>
              <a:defRPr/>
            </a:pPr>
            <a:endParaRPr lang="en-US" sz="2000" b="0">
              <a:solidFill>
                <a:srgbClr val="660066"/>
              </a:solidFill>
              <a:latin typeface="Arial" charset="0"/>
            </a:endParaRPr>
          </a:p>
          <a:p>
            <a:pPr>
              <a:lnSpc>
                <a:spcPts val="2475"/>
              </a:lnSpc>
              <a:defRPr/>
            </a:pPr>
            <a:r>
              <a:rPr lang="en-US" sz="2000" b="0">
                <a:solidFill>
                  <a:srgbClr val="660066"/>
                </a:solidFill>
                <a:latin typeface="Arial" charset="0"/>
              </a:rPr>
              <a:t>the roadmap</a:t>
            </a:r>
          </a:p>
          <a:p>
            <a:pPr>
              <a:lnSpc>
                <a:spcPts val="2475"/>
              </a:lnSpc>
              <a:defRPr/>
            </a:pPr>
            <a:endParaRPr lang="en-US" sz="2000" b="0">
              <a:solidFill>
                <a:srgbClr val="660066"/>
              </a:solidFill>
              <a:latin typeface="Arial" charset="0"/>
            </a:endParaRPr>
          </a:p>
          <a:p>
            <a:pPr>
              <a:lnSpc>
                <a:spcPts val="2475"/>
              </a:lnSpc>
              <a:defRPr/>
            </a:pPr>
            <a:r>
              <a:rPr lang="en-US" sz="2000" b="0">
                <a:solidFill>
                  <a:srgbClr val="660066"/>
                </a:solidFill>
                <a:latin typeface="Arial" charset="0"/>
              </a:rPr>
              <a:t>the process coverage</a:t>
            </a:r>
          </a:p>
          <a:p>
            <a:pPr>
              <a:lnSpc>
                <a:spcPts val="2475"/>
              </a:lnSpc>
              <a:defRPr/>
            </a:pPr>
            <a:endParaRPr lang="en-US" sz="2000" b="0">
              <a:solidFill>
                <a:srgbClr val="660066"/>
              </a:solidFill>
              <a:latin typeface="Arial" charset="0"/>
            </a:endParaRPr>
          </a:p>
          <a:p>
            <a:pPr>
              <a:lnSpc>
                <a:spcPts val="2475"/>
              </a:lnSpc>
              <a:defRPr/>
            </a:pPr>
            <a:r>
              <a:rPr lang="en-US" sz="2000" b="0">
                <a:solidFill>
                  <a:srgbClr val="660066"/>
                </a:solidFill>
                <a:latin typeface="Arial" charset="0"/>
              </a:rPr>
              <a:t>the inclusion framework</a:t>
            </a:r>
          </a:p>
          <a:p>
            <a:pPr>
              <a:lnSpc>
                <a:spcPts val="2475"/>
              </a:lnSpc>
              <a:defRPr/>
            </a:pPr>
            <a:endParaRPr lang="nl-BE" sz="2000" b="0">
              <a:solidFill>
                <a:srgbClr val="660066"/>
              </a:solidFill>
              <a:latin typeface="Arial" charset="0"/>
            </a:endParaRPr>
          </a:p>
          <a:p>
            <a:pPr>
              <a:lnSpc>
                <a:spcPts val="2475"/>
              </a:lnSpc>
              <a:defRPr/>
            </a:pPr>
            <a:r>
              <a:rPr lang="en-US" sz="2000" b="0">
                <a:solidFill>
                  <a:srgbClr val="660066"/>
                </a:solidFill>
                <a:latin typeface="Arial" charset="0"/>
              </a:rPr>
              <a:t>t</a:t>
            </a:r>
            <a:r>
              <a:rPr lang="nl-BE" sz="2000" b="0">
                <a:solidFill>
                  <a:srgbClr val="660066"/>
                </a:solidFill>
                <a:latin typeface="Arial" charset="0"/>
              </a:rPr>
              <a:t>he on boarding approach</a:t>
            </a:r>
            <a:endParaRPr lang="en-US" sz="2000" b="0">
              <a:solidFill>
                <a:srgbClr val="660066"/>
              </a:solidFill>
              <a:latin typeface="Arial" charset="0"/>
            </a:endParaRP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nl-B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smtClean="0"/>
              <a:t>Click to edit Master text styles</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nl-BE" smtClean="0"/>
              <a:t>Click to edit Master title style</a:t>
            </a:r>
            <a:endParaRPr lang="en-US"/>
          </a:p>
        </p:txBody>
      </p:sp>
      <p:sp>
        <p:nvSpPr>
          <p:cNvPr id="3" name="Content Placeholder 2"/>
          <p:cNvSpPr>
            <a:spLocks noGrp="1"/>
          </p:cNvSpPr>
          <p:nvPr>
            <p:ph sz="half" idx="1"/>
          </p:nvPr>
        </p:nvSpPr>
        <p:spPr>
          <a:xfrm>
            <a:off x="685800" y="866775"/>
            <a:ext cx="3810000" cy="5524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Content Placeholder 3"/>
          <p:cNvSpPr>
            <a:spLocks noGrp="1"/>
          </p:cNvSpPr>
          <p:nvPr>
            <p:ph sz="half" idx="2"/>
          </p:nvPr>
        </p:nvSpPr>
        <p:spPr>
          <a:xfrm>
            <a:off x="4648200" y="866775"/>
            <a:ext cx="3810000" cy="5524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nl-B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nl-BE" smtClean="0"/>
              <a:t>Click to edit Master title style</a:t>
            </a:r>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nl-B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Click to edit Master text styles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3.jpe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8" name="Rectangle 3"/>
          <p:cNvSpPr>
            <a:spLocks noGrp="1" noChangeArrowheads="1"/>
          </p:cNvSpPr>
          <p:nvPr>
            <p:ph type="body" idx="1"/>
          </p:nvPr>
        </p:nvSpPr>
        <p:spPr bwMode="auto">
          <a:xfrm>
            <a:off x="685800" y="866775"/>
            <a:ext cx="7772400" cy="5524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aphicFrame>
        <p:nvGraphicFramePr>
          <p:cNvPr id="1026" name="Object 2"/>
          <p:cNvGraphicFramePr>
            <a:graphicFrameLocks noChangeAspect="1"/>
          </p:cNvGraphicFramePr>
          <p:nvPr/>
        </p:nvGraphicFramePr>
        <p:xfrm>
          <a:off x="7246938" y="139700"/>
          <a:ext cx="1736725" cy="379413"/>
        </p:xfrm>
        <a:graphic>
          <a:graphicData uri="http://schemas.openxmlformats.org/presentationml/2006/ole">
            <mc:AlternateContent xmlns:mc="http://schemas.openxmlformats.org/markup-compatibility/2006">
              <mc:Choice xmlns:v="urn:schemas-microsoft-com:vml" Requires="v">
                <p:oleObj spid="_x0000_s1029" name="Bitmap Image" r:id="rId18" imgW="8019048" imgH="1752381" progId="PBrush">
                  <p:embed/>
                </p:oleObj>
              </mc:Choice>
              <mc:Fallback>
                <p:oleObj name="Bitmap Image" r:id="rId18" imgW="8019048" imgH="1752381" progId="PBrush">
                  <p:embed/>
                  <p:pic>
                    <p:nvPicPr>
                      <p:cNvPr id="0" name="Object 2"/>
                      <p:cNvPicPr>
                        <a:picLocks noChangeAspect="1" noChangeArrowheads="1"/>
                      </p:cNvPicPr>
                      <p:nvPr/>
                    </p:nvPicPr>
                    <p:blipFill>
                      <a:blip r:embed="rId19">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a:stretch>
                        <a:fillRect/>
                      </a:stretch>
                    </p:blipFill>
                    <p:spPr bwMode="auto">
                      <a:xfrm>
                        <a:off x="7246938" y="139700"/>
                        <a:ext cx="1736725" cy="3794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333333"/>
                              </a:outerShdw>
                            </a:effectLst>
                          </a14:hiddenEffects>
                        </a:ext>
                      </a:extLst>
                    </p:spPr>
                  </p:pic>
                </p:oleObj>
              </mc:Fallback>
            </mc:AlternateContent>
          </a:graphicData>
        </a:graphic>
      </p:graphicFrame>
      <p:sp>
        <p:nvSpPr>
          <p:cNvPr id="1041" name="Rectangle 17"/>
          <p:cNvSpPr>
            <a:spLocks noChangeArrowheads="1"/>
          </p:cNvSpPr>
          <p:nvPr/>
        </p:nvSpPr>
        <p:spPr bwMode="auto">
          <a:xfrm>
            <a:off x="666750" y="142875"/>
            <a:ext cx="5057775" cy="433388"/>
          </a:xfrm>
          <a:prstGeom prst="rect">
            <a:avLst/>
          </a:prstGeom>
          <a:noFill/>
          <a:ln w="9525">
            <a:noFill/>
            <a:miter lim="800000"/>
            <a:headEnd/>
            <a:tailEnd/>
          </a:ln>
          <a:effectLst/>
        </p:spPr>
        <p:txBody>
          <a:bodyPr anchor="ctr"/>
          <a:lstStyle/>
          <a:p>
            <a:pPr algn="r">
              <a:defRPr/>
            </a:pPr>
            <a:endParaRPr lang="nl-BE" sz="1400">
              <a:solidFill>
                <a:srgbClr val="34056D"/>
              </a:solidFill>
              <a:latin typeface="Calibri" pitchFamily="-65" charset="0"/>
              <a:ea typeface="ＭＳ Ｐゴシック" pitchFamily="-65" charset="-128"/>
            </a:endParaRPr>
          </a:p>
        </p:txBody>
      </p:sp>
    </p:spTree>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65" r:id="rId14"/>
    <p:sldLayoutId id="2147483966" r:id="rId15"/>
  </p:sldLayoutIdLst>
  <p:transition/>
  <p:timing>
    <p:tnLst>
      <p:par>
        <p:cTn id="1" dur="indefinite" restart="never" nodeType="tmRoot"/>
      </p:par>
    </p:tnLst>
  </p:timing>
  <p:txStyles>
    <p:titleStyle>
      <a:lvl1pPr algn="r" rtl="0" eaLnBrk="0" fontAlgn="base" hangingPunct="0">
        <a:spcBef>
          <a:spcPct val="0"/>
        </a:spcBef>
        <a:spcAft>
          <a:spcPct val="0"/>
        </a:spcAft>
        <a:defRPr sz="1400" b="1">
          <a:solidFill>
            <a:srgbClr val="34056D"/>
          </a:solidFill>
          <a:latin typeface="+mj-lt"/>
          <a:ea typeface="ＭＳ Ｐゴシック" pitchFamily="-65" charset="-128"/>
          <a:cs typeface="ＭＳ Ｐゴシック" pitchFamily="-65" charset="-128"/>
        </a:defRPr>
      </a:lvl1pPr>
      <a:lvl2pPr algn="r" rtl="0" eaLnBrk="0" fontAlgn="base" hangingPunct="0">
        <a:spcBef>
          <a:spcPct val="0"/>
        </a:spcBef>
        <a:spcAft>
          <a:spcPct val="0"/>
        </a:spcAft>
        <a:defRPr sz="1400" b="1">
          <a:solidFill>
            <a:srgbClr val="34056D"/>
          </a:solidFill>
          <a:latin typeface="Calibri" pitchFamily="-105" charset="0"/>
          <a:ea typeface="ＭＳ Ｐゴシック" pitchFamily="-65" charset="-128"/>
          <a:cs typeface="ＭＳ Ｐゴシック" pitchFamily="-65" charset="-128"/>
        </a:defRPr>
      </a:lvl2pPr>
      <a:lvl3pPr algn="r" rtl="0" eaLnBrk="0" fontAlgn="base" hangingPunct="0">
        <a:spcBef>
          <a:spcPct val="0"/>
        </a:spcBef>
        <a:spcAft>
          <a:spcPct val="0"/>
        </a:spcAft>
        <a:defRPr sz="1400" b="1">
          <a:solidFill>
            <a:srgbClr val="34056D"/>
          </a:solidFill>
          <a:latin typeface="Calibri" pitchFamily="-105" charset="0"/>
          <a:ea typeface="ＭＳ Ｐゴシック" pitchFamily="-65" charset="-128"/>
          <a:cs typeface="ＭＳ Ｐゴシック" pitchFamily="-65" charset="-128"/>
        </a:defRPr>
      </a:lvl3pPr>
      <a:lvl4pPr algn="r" rtl="0" eaLnBrk="0" fontAlgn="base" hangingPunct="0">
        <a:spcBef>
          <a:spcPct val="0"/>
        </a:spcBef>
        <a:spcAft>
          <a:spcPct val="0"/>
        </a:spcAft>
        <a:defRPr sz="1400" b="1">
          <a:solidFill>
            <a:srgbClr val="34056D"/>
          </a:solidFill>
          <a:latin typeface="Calibri" pitchFamily="-105" charset="0"/>
          <a:ea typeface="ＭＳ Ｐゴシック" pitchFamily="-65" charset="-128"/>
          <a:cs typeface="ＭＳ Ｐゴシック" pitchFamily="-65" charset="-128"/>
        </a:defRPr>
      </a:lvl4pPr>
      <a:lvl5pPr algn="r" rtl="0" eaLnBrk="0" fontAlgn="base" hangingPunct="0">
        <a:spcBef>
          <a:spcPct val="0"/>
        </a:spcBef>
        <a:spcAft>
          <a:spcPct val="0"/>
        </a:spcAft>
        <a:defRPr sz="1400" b="1">
          <a:solidFill>
            <a:srgbClr val="34056D"/>
          </a:solidFill>
          <a:latin typeface="Calibri" pitchFamily="-105" charset="0"/>
          <a:ea typeface="ＭＳ Ｐゴシック" pitchFamily="-65" charset="-128"/>
          <a:cs typeface="ＭＳ Ｐゴシック" pitchFamily="-65" charset="-128"/>
        </a:defRPr>
      </a:lvl5pPr>
      <a:lvl6pPr marL="457200" algn="r" rtl="0" fontAlgn="base">
        <a:spcBef>
          <a:spcPct val="0"/>
        </a:spcBef>
        <a:spcAft>
          <a:spcPct val="0"/>
        </a:spcAft>
        <a:defRPr sz="1400" b="1">
          <a:solidFill>
            <a:srgbClr val="34056D"/>
          </a:solidFill>
          <a:latin typeface="Calibri" pitchFamily="-105" charset="0"/>
        </a:defRPr>
      </a:lvl6pPr>
      <a:lvl7pPr marL="914400" algn="r" rtl="0" fontAlgn="base">
        <a:spcBef>
          <a:spcPct val="0"/>
        </a:spcBef>
        <a:spcAft>
          <a:spcPct val="0"/>
        </a:spcAft>
        <a:defRPr sz="1400" b="1">
          <a:solidFill>
            <a:srgbClr val="34056D"/>
          </a:solidFill>
          <a:latin typeface="Calibri" pitchFamily="-105" charset="0"/>
        </a:defRPr>
      </a:lvl7pPr>
      <a:lvl8pPr marL="1371600" algn="r" rtl="0" fontAlgn="base">
        <a:spcBef>
          <a:spcPct val="0"/>
        </a:spcBef>
        <a:spcAft>
          <a:spcPct val="0"/>
        </a:spcAft>
        <a:defRPr sz="1400" b="1">
          <a:solidFill>
            <a:srgbClr val="34056D"/>
          </a:solidFill>
          <a:latin typeface="Calibri" pitchFamily="-105" charset="0"/>
        </a:defRPr>
      </a:lvl8pPr>
      <a:lvl9pPr marL="1828800" algn="r" rtl="0" fontAlgn="base">
        <a:spcBef>
          <a:spcPct val="0"/>
        </a:spcBef>
        <a:spcAft>
          <a:spcPct val="0"/>
        </a:spcAft>
        <a:defRPr sz="1400" b="1">
          <a:solidFill>
            <a:srgbClr val="34056D"/>
          </a:solidFill>
          <a:latin typeface="Calibri" pitchFamily="-105" charset="0"/>
        </a:defRPr>
      </a:lvl9pPr>
    </p:titleStyle>
    <p:bodyStyle>
      <a:lvl1pPr marL="342900" indent="-342900" algn="l" rtl="0" eaLnBrk="0" fontAlgn="base" hangingPunct="0">
        <a:spcBef>
          <a:spcPct val="20000"/>
        </a:spcBef>
        <a:spcAft>
          <a:spcPct val="0"/>
        </a:spcAft>
        <a:buChar char="•"/>
        <a:defRPr sz="2000">
          <a:solidFill>
            <a:srgbClr val="500165"/>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2800">
          <a:solidFill>
            <a:srgbClr val="500165"/>
          </a:solidFill>
          <a:latin typeface="+mn-lt"/>
          <a:ea typeface="ＭＳ Ｐゴシック" pitchFamily="-105" charset="-128"/>
          <a:cs typeface="ＭＳ Ｐゴシック"/>
        </a:defRPr>
      </a:lvl2pPr>
      <a:lvl3pPr marL="1143000" indent="-228600" algn="l" rtl="0" eaLnBrk="0" fontAlgn="base" hangingPunct="0">
        <a:spcBef>
          <a:spcPct val="20000"/>
        </a:spcBef>
        <a:spcAft>
          <a:spcPct val="0"/>
        </a:spcAft>
        <a:buChar char="•"/>
        <a:defRPr sz="1600">
          <a:solidFill>
            <a:srgbClr val="500165"/>
          </a:solidFill>
          <a:latin typeface="+mn-lt"/>
          <a:ea typeface="ＭＳ Ｐゴシック" pitchFamily="-105" charset="-128"/>
          <a:cs typeface="ＭＳ Ｐゴシック"/>
        </a:defRPr>
      </a:lvl3pPr>
      <a:lvl4pPr marL="1600200" indent="-228600" algn="l" rtl="0" eaLnBrk="0" fontAlgn="base" hangingPunct="0">
        <a:spcBef>
          <a:spcPct val="20000"/>
        </a:spcBef>
        <a:spcAft>
          <a:spcPct val="0"/>
        </a:spcAft>
        <a:buChar char="–"/>
        <a:defRPr sz="1400">
          <a:solidFill>
            <a:srgbClr val="500165"/>
          </a:solidFill>
          <a:latin typeface="+mn-lt"/>
          <a:ea typeface="ＭＳ Ｐゴシック" pitchFamily="-105" charset="-128"/>
          <a:cs typeface="ＭＳ Ｐゴシック"/>
        </a:defRPr>
      </a:lvl4pPr>
      <a:lvl5pPr marL="2057400" indent="-228600" algn="l" rtl="0" eaLnBrk="0" fontAlgn="base" hangingPunct="0">
        <a:spcBef>
          <a:spcPct val="20000"/>
        </a:spcBef>
        <a:spcAft>
          <a:spcPct val="0"/>
        </a:spcAft>
        <a:buChar char="»"/>
        <a:defRPr sz="1400">
          <a:solidFill>
            <a:srgbClr val="500165"/>
          </a:solidFill>
          <a:latin typeface="+mn-lt"/>
          <a:ea typeface="ＭＳ Ｐゴシック" pitchFamily="-105" charset="-128"/>
          <a:cs typeface="ＭＳ Ｐゴシック"/>
        </a:defRPr>
      </a:lvl5pPr>
      <a:lvl6pPr marL="2514600" indent="-228600" algn="l" rtl="0" fontAlgn="base">
        <a:spcBef>
          <a:spcPct val="20000"/>
        </a:spcBef>
        <a:spcAft>
          <a:spcPct val="0"/>
        </a:spcAft>
        <a:buChar char="»"/>
        <a:defRPr sz="1400">
          <a:solidFill>
            <a:srgbClr val="500165"/>
          </a:solidFill>
          <a:latin typeface="+mn-lt"/>
          <a:ea typeface="ＭＳ Ｐゴシック" pitchFamily="-105" charset="-128"/>
        </a:defRPr>
      </a:lvl6pPr>
      <a:lvl7pPr marL="2971800" indent="-228600" algn="l" rtl="0" fontAlgn="base">
        <a:spcBef>
          <a:spcPct val="20000"/>
        </a:spcBef>
        <a:spcAft>
          <a:spcPct val="0"/>
        </a:spcAft>
        <a:buChar char="»"/>
        <a:defRPr sz="1400">
          <a:solidFill>
            <a:srgbClr val="500165"/>
          </a:solidFill>
          <a:latin typeface="+mn-lt"/>
          <a:ea typeface="ＭＳ Ｐゴシック" pitchFamily="-105" charset="-128"/>
        </a:defRPr>
      </a:lvl7pPr>
      <a:lvl8pPr marL="3429000" indent="-228600" algn="l" rtl="0" fontAlgn="base">
        <a:spcBef>
          <a:spcPct val="20000"/>
        </a:spcBef>
        <a:spcAft>
          <a:spcPct val="0"/>
        </a:spcAft>
        <a:buChar char="»"/>
        <a:defRPr sz="1400">
          <a:solidFill>
            <a:srgbClr val="500165"/>
          </a:solidFill>
          <a:latin typeface="+mn-lt"/>
          <a:ea typeface="ＭＳ Ｐゴシック" pitchFamily="-105" charset="-128"/>
        </a:defRPr>
      </a:lvl8pPr>
      <a:lvl9pPr marL="3886200" indent="-228600" algn="l" rtl="0" fontAlgn="base">
        <a:spcBef>
          <a:spcPct val="20000"/>
        </a:spcBef>
        <a:spcAft>
          <a:spcPct val="0"/>
        </a:spcAft>
        <a:buChar char="»"/>
        <a:defRPr sz="1400">
          <a:solidFill>
            <a:srgbClr val="500165"/>
          </a:solidFill>
          <a:latin typeface="+mn-lt"/>
          <a:ea typeface="ＭＳ Ｐゴシック" pitchFamily="-10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4"/>
          <p:cNvSpPr>
            <a:spLocks noGrp="1" noChangeArrowheads="1"/>
          </p:cNvSpPr>
          <p:nvPr>
            <p:ph type="body" idx="1"/>
          </p:nvPr>
        </p:nvSpPr>
        <p:spPr bwMode="auto">
          <a:xfrm>
            <a:off x="468313" y="1268413"/>
            <a:ext cx="8291512" cy="4968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49893" name="Rectangle 5"/>
          <p:cNvSpPr>
            <a:spLocks noGrp="1" noChangeArrowheads="1"/>
          </p:cNvSpPr>
          <p:nvPr>
            <p:ph type="ftr" sz="quarter" idx="3"/>
          </p:nvPr>
        </p:nvSpPr>
        <p:spPr bwMode="auto">
          <a:xfrm>
            <a:off x="107950" y="6453188"/>
            <a:ext cx="6769100" cy="2889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solidFill>
                  <a:schemeClr val="bg2"/>
                </a:solidFill>
                <a:latin typeface="Times New Roman" pitchFamily="-65" charset="0"/>
                <a:ea typeface="ＭＳ Ｐゴシック" pitchFamily="-65" charset="-128"/>
                <a:cs typeface="+mn-cs"/>
              </a:defRPr>
            </a:lvl1pPr>
          </a:lstStyle>
          <a:p>
            <a:pPr>
              <a:defRPr/>
            </a:pPr>
            <a:r>
              <a:rPr lang="en-US"/>
              <a:t>Copyright NorthgateArinso. All rights reserved.</a:t>
            </a:r>
          </a:p>
        </p:txBody>
      </p:sp>
      <p:sp>
        <p:nvSpPr>
          <p:cNvPr id="549894" name="Rectangle 6"/>
          <p:cNvSpPr>
            <a:spLocks noGrp="1" noChangeArrowheads="1"/>
          </p:cNvSpPr>
          <p:nvPr>
            <p:ph type="sldNum" sz="quarter" idx="4"/>
          </p:nvPr>
        </p:nvSpPr>
        <p:spPr bwMode="auto">
          <a:xfrm>
            <a:off x="7091363" y="6453188"/>
            <a:ext cx="1873250" cy="2682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00" smtClean="0"/>
            </a:lvl1pPr>
          </a:lstStyle>
          <a:p>
            <a:pPr>
              <a:defRPr/>
            </a:pPr>
            <a:fld id="{1598ED3F-30ED-4F84-B373-297F11509EE2}" type="slidenum">
              <a:rPr lang="en-US"/>
              <a:pPr>
                <a:defRPr/>
              </a:pPr>
              <a:t>‹#›</a:t>
            </a:fld>
            <a:endParaRPr lang="en-US"/>
          </a:p>
        </p:txBody>
      </p:sp>
      <p:sp>
        <p:nvSpPr>
          <p:cNvPr id="549895" name="Line 7"/>
          <p:cNvSpPr>
            <a:spLocks noChangeShapeType="1"/>
          </p:cNvSpPr>
          <p:nvPr/>
        </p:nvSpPr>
        <p:spPr bwMode="auto">
          <a:xfrm flipH="1">
            <a:off x="-180975" y="1268413"/>
            <a:ext cx="144462" cy="0"/>
          </a:xfrm>
          <a:prstGeom prst="line">
            <a:avLst/>
          </a:prstGeom>
          <a:noFill/>
          <a:ln w="3175">
            <a:solidFill>
              <a:schemeClr val="bg2"/>
            </a:solidFill>
            <a:round/>
            <a:headEnd/>
            <a:tailEnd/>
          </a:ln>
          <a:effectLst/>
        </p:spPr>
        <p:txBody>
          <a:bodyPr lIns="45720" rIns="45720" anchor="ctr" anchorCtr="1"/>
          <a:lstStyle/>
          <a:p>
            <a:pPr>
              <a:defRPr/>
            </a:pPr>
            <a:endParaRPr lang="en-US">
              <a:latin typeface="Arial" charset="0"/>
              <a:ea typeface="+mn-ea"/>
            </a:endParaRPr>
          </a:p>
        </p:txBody>
      </p:sp>
      <p:sp>
        <p:nvSpPr>
          <p:cNvPr id="549896" name="Line 8"/>
          <p:cNvSpPr>
            <a:spLocks noChangeShapeType="1"/>
          </p:cNvSpPr>
          <p:nvPr/>
        </p:nvSpPr>
        <p:spPr bwMode="auto">
          <a:xfrm flipH="1">
            <a:off x="-180975" y="6237288"/>
            <a:ext cx="144462" cy="0"/>
          </a:xfrm>
          <a:prstGeom prst="line">
            <a:avLst/>
          </a:prstGeom>
          <a:noFill/>
          <a:ln w="3175">
            <a:solidFill>
              <a:schemeClr val="bg2"/>
            </a:solidFill>
            <a:round/>
            <a:headEnd/>
            <a:tailEnd/>
          </a:ln>
          <a:effectLst/>
        </p:spPr>
        <p:txBody>
          <a:bodyPr lIns="45720" rIns="45720" anchor="ctr" anchorCtr="1"/>
          <a:lstStyle/>
          <a:p>
            <a:pPr>
              <a:defRPr/>
            </a:pPr>
            <a:endParaRPr lang="en-US">
              <a:latin typeface="Arial" charset="0"/>
              <a:ea typeface="+mn-ea"/>
            </a:endParaRPr>
          </a:p>
        </p:txBody>
      </p:sp>
      <p:sp>
        <p:nvSpPr>
          <p:cNvPr id="549897" name="Line 9"/>
          <p:cNvSpPr>
            <a:spLocks noChangeShapeType="1"/>
          </p:cNvSpPr>
          <p:nvPr/>
        </p:nvSpPr>
        <p:spPr bwMode="auto">
          <a:xfrm>
            <a:off x="468313" y="-198438"/>
            <a:ext cx="0" cy="171450"/>
          </a:xfrm>
          <a:prstGeom prst="line">
            <a:avLst/>
          </a:prstGeom>
          <a:noFill/>
          <a:ln w="9525">
            <a:solidFill>
              <a:schemeClr val="bg2"/>
            </a:solidFill>
            <a:round/>
            <a:headEnd/>
            <a:tailEnd/>
          </a:ln>
          <a:effectLst/>
        </p:spPr>
        <p:txBody>
          <a:bodyPr lIns="45720" rIns="45720" anchor="ctr" anchorCtr="1"/>
          <a:lstStyle/>
          <a:p>
            <a:pPr>
              <a:defRPr/>
            </a:pPr>
            <a:endParaRPr lang="en-US">
              <a:latin typeface="Arial" charset="0"/>
              <a:ea typeface="+mn-ea"/>
            </a:endParaRPr>
          </a:p>
        </p:txBody>
      </p:sp>
      <p:sp>
        <p:nvSpPr>
          <p:cNvPr id="549898" name="Line 10"/>
          <p:cNvSpPr>
            <a:spLocks noChangeShapeType="1"/>
          </p:cNvSpPr>
          <p:nvPr/>
        </p:nvSpPr>
        <p:spPr bwMode="auto">
          <a:xfrm>
            <a:off x="9109075" y="-198438"/>
            <a:ext cx="0" cy="171450"/>
          </a:xfrm>
          <a:prstGeom prst="line">
            <a:avLst/>
          </a:prstGeom>
          <a:noFill/>
          <a:ln w="9525">
            <a:solidFill>
              <a:schemeClr val="bg2"/>
            </a:solidFill>
            <a:round/>
            <a:headEnd/>
            <a:tailEnd/>
          </a:ln>
          <a:effectLst/>
        </p:spPr>
        <p:txBody>
          <a:bodyPr lIns="45720" rIns="45720" anchor="ctr" anchorCtr="1"/>
          <a:lstStyle/>
          <a:p>
            <a:pPr>
              <a:defRPr/>
            </a:pPr>
            <a:endParaRPr lang="en-US">
              <a:latin typeface="Arial" charset="0"/>
              <a:ea typeface="+mn-ea"/>
            </a:endParaRPr>
          </a:p>
        </p:txBody>
      </p:sp>
      <p:sp>
        <p:nvSpPr>
          <p:cNvPr id="549899" name="Line 11"/>
          <p:cNvSpPr>
            <a:spLocks noChangeShapeType="1"/>
          </p:cNvSpPr>
          <p:nvPr/>
        </p:nvSpPr>
        <p:spPr bwMode="auto">
          <a:xfrm>
            <a:off x="-180975" y="1268413"/>
            <a:ext cx="0" cy="4968875"/>
          </a:xfrm>
          <a:prstGeom prst="line">
            <a:avLst/>
          </a:prstGeom>
          <a:noFill/>
          <a:ln w="9525">
            <a:solidFill>
              <a:schemeClr val="bg2"/>
            </a:solidFill>
            <a:round/>
            <a:headEnd/>
            <a:tailEnd/>
          </a:ln>
          <a:effectLst/>
        </p:spPr>
        <p:txBody>
          <a:bodyPr lIns="45720" rIns="45720" anchor="ctr" anchorCtr="1"/>
          <a:lstStyle/>
          <a:p>
            <a:pPr>
              <a:defRPr/>
            </a:pPr>
            <a:endParaRPr lang="en-US">
              <a:latin typeface="Arial" charset="0"/>
              <a:ea typeface="+mn-ea"/>
            </a:endParaRPr>
          </a:p>
        </p:txBody>
      </p:sp>
      <p:sp>
        <p:nvSpPr>
          <p:cNvPr id="549900" name="Freeform 12"/>
          <p:cNvSpPr>
            <a:spLocks/>
          </p:cNvSpPr>
          <p:nvPr/>
        </p:nvSpPr>
        <p:spPr bwMode="auto">
          <a:xfrm>
            <a:off x="468313" y="-214313"/>
            <a:ext cx="8636000" cy="15875"/>
          </a:xfrm>
          <a:custGeom>
            <a:avLst/>
            <a:gdLst/>
            <a:ahLst/>
            <a:cxnLst>
              <a:cxn ang="0">
                <a:pos x="0" y="10"/>
              </a:cxn>
              <a:cxn ang="0">
                <a:pos x="5440" y="0"/>
              </a:cxn>
            </a:cxnLst>
            <a:rect l="0" t="0" r="r" b="b"/>
            <a:pathLst>
              <a:path w="5440" h="10">
                <a:moveTo>
                  <a:pt x="0" y="10"/>
                </a:moveTo>
                <a:lnTo>
                  <a:pt x="5440" y="0"/>
                </a:lnTo>
              </a:path>
            </a:pathLst>
          </a:custGeom>
          <a:noFill/>
          <a:ln w="9525">
            <a:solidFill>
              <a:schemeClr val="bg2"/>
            </a:solidFill>
            <a:round/>
            <a:headEnd/>
            <a:tailEnd/>
          </a:ln>
          <a:effectLst/>
        </p:spPr>
        <p:txBody>
          <a:bodyPr lIns="45720" rIns="45720" anchor="ctr" anchorCtr="1"/>
          <a:lstStyle/>
          <a:p>
            <a:pPr>
              <a:defRPr/>
            </a:pPr>
            <a:endParaRPr lang="nl-BE">
              <a:latin typeface="Times New Roman" pitchFamily="-65" charset="0"/>
              <a:ea typeface="ＭＳ Ｐゴシック" pitchFamily="-65" charset="-128"/>
            </a:endParaRPr>
          </a:p>
        </p:txBody>
      </p:sp>
      <p:sp>
        <p:nvSpPr>
          <p:cNvPr id="549901" name="Line 13"/>
          <p:cNvSpPr>
            <a:spLocks noChangeShapeType="1"/>
          </p:cNvSpPr>
          <p:nvPr/>
        </p:nvSpPr>
        <p:spPr bwMode="auto">
          <a:xfrm flipH="1">
            <a:off x="-180975" y="260350"/>
            <a:ext cx="144462" cy="0"/>
          </a:xfrm>
          <a:prstGeom prst="line">
            <a:avLst/>
          </a:prstGeom>
          <a:noFill/>
          <a:ln w="3175">
            <a:solidFill>
              <a:schemeClr val="bg2"/>
            </a:solidFill>
            <a:round/>
            <a:headEnd/>
            <a:tailEnd/>
          </a:ln>
          <a:effectLst/>
        </p:spPr>
        <p:txBody>
          <a:bodyPr lIns="45720" rIns="45720" anchor="ctr" anchorCtr="1"/>
          <a:lstStyle/>
          <a:p>
            <a:pPr>
              <a:defRPr/>
            </a:pPr>
            <a:endParaRPr lang="en-US">
              <a:latin typeface="Arial" charset="0"/>
              <a:ea typeface="+mn-ea"/>
            </a:endParaRPr>
          </a:p>
        </p:txBody>
      </p:sp>
      <p:sp>
        <p:nvSpPr>
          <p:cNvPr id="549902" name="Line 14"/>
          <p:cNvSpPr>
            <a:spLocks noChangeShapeType="1"/>
          </p:cNvSpPr>
          <p:nvPr/>
        </p:nvSpPr>
        <p:spPr bwMode="auto">
          <a:xfrm flipH="1">
            <a:off x="-180975" y="836613"/>
            <a:ext cx="144462" cy="0"/>
          </a:xfrm>
          <a:prstGeom prst="line">
            <a:avLst/>
          </a:prstGeom>
          <a:noFill/>
          <a:ln w="3175">
            <a:solidFill>
              <a:schemeClr val="bg2"/>
            </a:solidFill>
            <a:round/>
            <a:headEnd/>
            <a:tailEnd/>
          </a:ln>
          <a:effectLst/>
        </p:spPr>
        <p:txBody>
          <a:bodyPr lIns="45720" rIns="45720" anchor="ctr" anchorCtr="1"/>
          <a:lstStyle/>
          <a:p>
            <a:pPr>
              <a:defRPr/>
            </a:pPr>
            <a:endParaRPr lang="en-US">
              <a:latin typeface="Arial" charset="0"/>
              <a:ea typeface="+mn-ea"/>
            </a:endParaRPr>
          </a:p>
        </p:txBody>
      </p:sp>
      <p:sp>
        <p:nvSpPr>
          <p:cNvPr id="549903" name="Line 15"/>
          <p:cNvSpPr>
            <a:spLocks noChangeShapeType="1"/>
          </p:cNvSpPr>
          <p:nvPr/>
        </p:nvSpPr>
        <p:spPr bwMode="auto">
          <a:xfrm>
            <a:off x="6588125" y="-198438"/>
            <a:ext cx="0" cy="171450"/>
          </a:xfrm>
          <a:prstGeom prst="line">
            <a:avLst/>
          </a:prstGeom>
          <a:noFill/>
          <a:ln w="9525">
            <a:solidFill>
              <a:schemeClr val="bg2"/>
            </a:solidFill>
            <a:round/>
            <a:headEnd/>
            <a:tailEnd/>
          </a:ln>
          <a:effectLst/>
        </p:spPr>
        <p:txBody>
          <a:bodyPr lIns="45720" rIns="45720" anchor="ctr" anchorCtr="1"/>
          <a:lstStyle/>
          <a:p>
            <a:pPr>
              <a:defRPr/>
            </a:pPr>
            <a:endParaRPr lang="en-US">
              <a:latin typeface="Arial" charset="0"/>
              <a:ea typeface="+mn-ea"/>
            </a:endParaRPr>
          </a:p>
        </p:txBody>
      </p:sp>
      <p:sp>
        <p:nvSpPr>
          <p:cNvPr id="549904" name="Line 16"/>
          <p:cNvSpPr>
            <a:spLocks noChangeShapeType="1"/>
          </p:cNvSpPr>
          <p:nvPr/>
        </p:nvSpPr>
        <p:spPr bwMode="auto">
          <a:xfrm>
            <a:off x="-180975" y="260350"/>
            <a:ext cx="0" cy="576263"/>
          </a:xfrm>
          <a:prstGeom prst="line">
            <a:avLst/>
          </a:prstGeom>
          <a:noFill/>
          <a:ln w="9525">
            <a:solidFill>
              <a:schemeClr val="bg2"/>
            </a:solidFill>
            <a:round/>
            <a:headEnd/>
            <a:tailEnd/>
          </a:ln>
          <a:effectLst/>
        </p:spPr>
        <p:txBody>
          <a:bodyPr lIns="45720" rIns="45720" anchor="ctr" anchorCtr="1"/>
          <a:lstStyle/>
          <a:p>
            <a:pPr>
              <a:defRPr/>
            </a:pPr>
            <a:endParaRPr lang="en-US">
              <a:latin typeface="Arial" charset="0"/>
              <a:ea typeface="+mn-ea"/>
            </a:endParaRPr>
          </a:p>
        </p:txBody>
      </p:sp>
      <p:sp>
        <p:nvSpPr>
          <p:cNvPr id="549905" name="Line 17"/>
          <p:cNvSpPr>
            <a:spLocks noChangeShapeType="1"/>
          </p:cNvSpPr>
          <p:nvPr/>
        </p:nvSpPr>
        <p:spPr bwMode="auto">
          <a:xfrm>
            <a:off x="8748713" y="-198438"/>
            <a:ext cx="0" cy="171450"/>
          </a:xfrm>
          <a:prstGeom prst="line">
            <a:avLst/>
          </a:prstGeom>
          <a:noFill/>
          <a:ln w="9525">
            <a:solidFill>
              <a:schemeClr val="bg2"/>
            </a:solidFill>
            <a:round/>
            <a:headEnd/>
            <a:tailEnd/>
          </a:ln>
          <a:effectLst/>
        </p:spPr>
        <p:txBody>
          <a:bodyPr lIns="45720" rIns="45720" anchor="ctr" anchorCtr="1"/>
          <a:lstStyle/>
          <a:p>
            <a:pPr>
              <a:defRPr/>
            </a:pPr>
            <a:endParaRPr lang="en-US">
              <a:latin typeface="Arial" charset="0"/>
              <a:ea typeface="+mn-ea"/>
            </a:endParaRPr>
          </a:p>
        </p:txBody>
      </p:sp>
      <p:pic>
        <p:nvPicPr>
          <p:cNvPr id="11280" name="Picture 2" descr="banner"/>
          <p:cNvPicPr>
            <a:picLocks noChangeAspect="1" noChangeArrowheads="1"/>
          </p:cNvPicPr>
          <p:nvPr userDrawn="1"/>
        </p:nvPicPr>
        <p:blipFill>
          <a:blip r:embed="rId4" cstate="print"/>
          <a:srcRect/>
          <a:stretch>
            <a:fillRect/>
          </a:stretch>
        </p:blipFill>
        <p:spPr bwMode="auto">
          <a:xfrm>
            <a:off x="0" y="0"/>
            <a:ext cx="9144000" cy="6032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59" r:id="rId1"/>
    <p:sldLayoutId id="2147483960" r:id="rId2"/>
  </p:sldLayoutIdLst>
  <p:transition>
    <p:fade/>
  </p:transition>
  <p:hf hdr="0" dt="0"/>
  <p:txStyles>
    <p:titleStyle>
      <a:lvl1pPr algn="l" rtl="0" eaLnBrk="0" fontAlgn="base" hangingPunct="0">
        <a:spcBef>
          <a:spcPct val="0"/>
        </a:spcBef>
        <a:spcAft>
          <a:spcPct val="0"/>
        </a:spcAft>
        <a:defRPr sz="2400">
          <a:solidFill>
            <a:srgbClr val="C60C30"/>
          </a:solidFill>
          <a:latin typeface="+mj-lt"/>
          <a:ea typeface="ＭＳ Ｐゴシック" pitchFamily="-65" charset="-128"/>
          <a:cs typeface="ＭＳ Ｐゴシック" pitchFamily="-65" charset="-128"/>
        </a:defRPr>
      </a:lvl1pPr>
      <a:lvl2pPr algn="l" rtl="0" eaLnBrk="0" fontAlgn="base" hangingPunct="0">
        <a:spcBef>
          <a:spcPct val="0"/>
        </a:spcBef>
        <a:spcAft>
          <a:spcPct val="0"/>
        </a:spcAft>
        <a:defRPr sz="2400">
          <a:solidFill>
            <a:srgbClr val="C60C30"/>
          </a:solidFill>
          <a:latin typeface="Arial" charset="0"/>
          <a:ea typeface="ＭＳ Ｐゴシック" pitchFamily="-65" charset="-128"/>
          <a:cs typeface="ＭＳ Ｐゴシック" pitchFamily="-65" charset="-128"/>
        </a:defRPr>
      </a:lvl2pPr>
      <a:lvl3pPr algn="l" rtl="0" eaLnBrk="0" fontAlgn="base" hangingPunct="0">
        <a:spcBef>
          <a:spcPct val="0"/>
        </a:spcBef>
        <a:spcAft>
          <a:spcPct val="0"/>
        </a:spcAft>
        <a:defRPr sz="2400">
          <a:solidFill>
            <a:srgbClr val="C60C30"/>
          </a:solidFill>
          <a:latin typeface="Arial" charset="0"/>
          <a:ea typeface="ＭＳ Ｐゴシック" pitchFamily="-65" charset="-128"/>
          <a:cs typeface="ＭＳ Ｐゴシック" pitchFamily="-65" charset="-128"/>
        </a:defRPr>
      </a:lvl3pPr>
      <a:lvl4pPr algn="l" rtl="0" eaLnBrk="0" fontAlgn="base" hangingPunct="0">
        <a:spcBef>
          <a:spcPct val="0"/>
        </a:spcBef>
        <a:spcAft>
          <a:spcPct val="0"/>
        </a:spcAft>
        <a:defRPr sz="2400">
          <a:solidFill>
            <a:srgbClr val="C60C30"/>
          </a:solidFill>
          <a:latin typeface="Arial" charset="0"/>
          <a:ea typeface="ＭＳ Ｐゴシック" pitchFamily="-65" charset="-128"/>
          <a:cs typeface="ＭＳ Ｐゴシック" pitchFamily="-65" charset="-128"/>
        </a:defRPr>
      </a:lvl4pPr>
      <a:lvl5pPr algn="l" rtl="0" eaLnBrk="0" fontAlgn="base" hangingPunct="0">
        <a:spcBef>
          <a:spcPct val="0"/>
        </a:spcBef>
        <a:spcAft>
          <a:spcPct val="0"/>
        </a:spcAft>
        <a:defRPr sz="2400">
          <a:solidFill>
            <a:srgbClr val="C60C30"/>
          </a:solidFill>
          <a:latin typeface="Arial" charset="0"/>
          <a:ea typeface="ＭＳ Ｐゴシック" pitchFamily="-65" charset="-128"/>
          <a:cs typeface="ＭＳ Ｐゴシック" pitchFamily="-65" charset="-128"/>
        </a:defRPr>
      </a:lvl5pPr>
      <a:lvl6pPr marL="457200" algn="l" rtl="0" fontAlgn="base">
        <a:spcBef>
          <a:spcPct val="0"/>
        </a:spcBef>
        <a:spcAft>
          <a:spcPct val="0"/>
        </a:spcAft>
        <a:defRPr sz="2400">
          <a:solidFill>
            <a:srgbClr val="C60C30"/>
          </a:solidFill>
          <a:latin typeface="Arial" charset="0"/>
        </a:defRPr>
      </a:lvl6pPr>
      <a:lvl7pPr marL="914400" algn="l" rtl="0" fontAlgn="base">
        <a:spcBef>
          <a:spcPct val="0"/>
        </a:spcBef>
        <a:spcAft>
          <a:spcPct val="0"/>
        </a:spcAft>
        <a:defRPr sz="2400">
          <a:solidFill>
            <a:srgbClr val="C60C30"/>
          </a:solidFill>
          <a:latin typeface="Arial" charset="0"/>
        </a:defRPr>
      </a:lvl7pPr>
      <a:lvl8pPr marL="1371600" algn="l" rtl="0" fontAlgn="base">
        <a:spcBef>
          <a:spcPct val="0"/>
        </a:spcBef>
        <a:spcAft>
          <a:spcPct val="0"/>
        </a:spcAft>
        <a:defRPr sz="2400">
          <a:solidFill>
            <a:srgbClr val="C60C30"/>
          </a:solidFill>
          <a:latin typeface="Arial" charset="0"/>
        </a:defRPr>
      </a:lvl8pPr>
      <a:lvl9pPr marL="1828800" algn="l" rtl="0" fontAlgn="base">
        <a:spcBef>
          <a:spcPct val="0"/>
        </a:spcBef>
        <a:spcAft>
          <a:spcPct val="0"/>
        </a:spcAft>
        <a:defRPr sz="2400">
          <a:solidFill>
            <a:srgbClr val="C60C30"/>
          </a:solidFill>
          <a:latin typeface="Arial" charset="0"/>
        </a:defRPr>
      </a:lvl9pPr>
    </p:titleStyle>
    <p:bodyStyle>
      <a:lvl1pPr marL="342900" indent="-342900" algn="l" rtl="0" eaLnBrk="0" fontAlgn="base" hangingPunct="0">
        <a:spcBef>
          <a:spcPct val="20000"/>
        </a:spcBef>
        <a:spcAft>
          <a:spcPct val="0"/>
        </a:spcAft>
        <a:buChar char="•"/>
        <a:defRPr sz="2000">
          <a:solidFill>
            <a:srgbClr val="4E0064"/>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2800">
          <a:solidFill>
            <a:srgbClr val="4E0064"/>
          </a:solidFill>
          <a:latin typeface="+mn-lt"/>
          <a:ea typeface="ＭＳ Ｐゴシック" pitchFamily="-105" charset="-128"/>
          <a:cs typeface="ＭＳ Ｐゴシック"/>
        </a:defRPr>
      </a:lvl2pPr>
      <a:lvl3pPr marL="1143000" indent="-228600" algn="l" rtl="0" eaLnBrk="0" fontAlgn="base" hangingPunct="0">
        <a:spcBef>
          <a:spcPct val="20000"/>
        </a:spcBef>
        <a:spcAft>
          <a:spcPct val="0"/>
        </a:spcAft>
        <a:buChar char="•"/>
        <a:defRPr sz="1600">
          <a:solidFill>
            <a:srgbClr val="4E0064"/>
          </a:solidFill>
          <a:latin typeface="+mn-lt"/>
          <a:ea typeface="ＭＳ Ｐゴシック" pitchFamily="-105" charset="-128"/>
          <a:cs typeface="ＭＳ Ｐゴシック"/>
        </a:defRPr>
      </a:lvl3pPr>
      <a:lvl4pPr marL="1600200" indent="-228600" algn="l" rtl="0" eaLnBrk="0" fontAlgn="base" hangingPunct="0">
        <a:spcBef>
          <a:spcPct val="20000"/>
        </a:spcBef>
        <a:spcAft>
          <a:spcPct val="0"/>
        </a:spcAft>
        <a:buChar char="•"/>
        <a:defRPr sz="1400">
          <a:solidFill>
            <a:srgbClr val="4E5054"/>
          </a:solidFill>
          <a:latin typeface="+mn-lt"/>
          <a:ea typeface="ＭＳ Ｐゴシック" pitchFamily="-105" charset="-128"/>
          <a:cs typeface="ＭＳ Ｐゴシック"/>
        </a:defRPr>
      </a:lvl4pPr>
      <a:lvl5pPr marL="2057400" indent="-228600" algn="l" rtl="0" eaLnBrk="0" fontAlgn="base" hangingPunct="0">
        <a:spcBef>
          <a:spcPct val="20000"/>
        </a:spcBef>
        <a:spcAft>
          <a:spcPct val="0"/>
        </a:spcAft>
        <a:buChar char="•"/>
        <a:defRPr sz="1400">
          <a:solidFill>
            <a:srgbClr val="747578"/>
          </a:solidFill>
          <a:latin typeface="+mn-lt"/>
          <a:ea typeface="ＭＳ Ｐゴシック" pitchFamily="-105" charset="-128"/>
          <a:cs typeface="ＭＳ Ｐゴシック"/>
        </a:defRPr>
      </a:lvl5pPr>
      <a:lvl6pPr marL="2514600" indent="-228600" algn="l" rtl="0" fontAlgn="base">
        <a:spcBef>
          <a:spcPct val="20000"/>
        </a:spcBef>
        <a:spcAft>
          <a:spcPct val="0"/>
        </a:spcAft>
        <a:buChar char="•"/>
        <a:defRPr sz="1400">
          <a:solidFill>
            <a:srgbClr val="747578"/>
          </a:solidFill>
          <a:latin typeface="+mn-lt"/>
        </a:defRPr>
      </a:lvl6pPr>
      <a:lvl7pPr marL="2971800" indent="-228600" algn="l" rtl="0" fontAlgn="base">
        <a:spcBef>
          <a:spcPct val="20000"/>
        </a:spcBef>
        <a:spcAft>
          <a:spcPct val="0"/>
        </a:spcAft>
        <a:buChar char="•"/>
        <a:defRPr sz="1400">
          <a:solidFill>
            <a:srgbClr val="747578"/>
          </a:solidFill>
          <a:latin typeface="+mn-lt"/>
        </a:defRPr>
      </a:lvl7pPr>
      <a:lvl8pPr marL="3429000" indent="-228600" algn="l" rtl="0" fontAlgn="base">
        <a:spcBef>
          <a:spcPct val="20000"/>
        </a:spcBef>
        <a:spcAft>
          <a:spcPct val="0"/>
        </a:spcAft>
        <a:buChar char="•"/>
        <a:defRPr sz="1400">
          <a:solidFill>
            <a:srgbClr val="747578"/>
          </a:solidFill>
          <a:latin typeface="+mn-lt"/>
        </a:defRPr>
      </a:lvl8pPr>
      <a:lvl9pPr marL="3886200" indent="-228600" algn="l" rtl="0" fontAlgn="base">
        <a:spcBef>
          <a:spcPct val="20000"/>
        </a:spcBef>
        <a:spcAft>
          <a:spcPct val="0"/>
        </a:spcAft>
        <a:buChar char="•"/>
        <a:defRPr sz="1400">
          <a:solidFill>
            <a:srgbClr val="747578"/>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290" name="Picture 18" descr="NorthgateArinso_RGB_notag"/>
          <p:cNvPicPr>
            <a:picLocks noChangeAspect="1" noChangeArrowheads="1"/>
          </p:cNvPicPr>
          <p:nvPr userDrawn="1"/>
        </p:nvPicPr>
        <p:blipFill>
          <a:blip r:embed="rId3" cstate="print"/>
          <a:srcRect/>
          <a:stretch>
            <a:fillRect/>
          </a:stretch>
        </p:blipFill>
        <p:spPr bwMode="auto">
          <a:xfrm>
            <a:off x="6624638" y="260350"/>
            <a:ext cx="2484437" cy="685800"/>
          </a:xfrm>
          <a:prstGeom prst="rect">
            <a:avLst/>
          </a:prstGeom>
          <a:noFill/>
          <a:ln w="9525">
            <a:noFill/>
            <a:miter lim="800000"/>
            <a:headEnd/>
            <a:tailEnd/>
          </a:ln>
        </p:spPr>
      </p:pic>
      <p:sp>
        <p:nvSpPr>
          <p:cNvPr id="12291" name="Rectangle 3"/>
          <p:cNvSpPr>
            <a:spLocks noGrp="1" noChangeArrowheads="1"/>
          </p:cNvSpPr>
          <p:nvPr>
            <p:ph type="title"/>
          </p:nvPr>
        </p:nvSpPr>
        <p:spPr bwMode="auto">
          <a:xfrm>
            <a:off x="468313" y="260350"/>
            <a:ext cx="6119812" cy="5762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2292" name="Rectangle 4"/>
          <p:cNvSpPr>
            <a:spLocks noGrp="1" noChangeArrowheads="1"/>
          </p:cNvSpPr>
          <p:nvPr>
            <p:ph type="body" idx="1"/>
          </p:nvPr>
        </p:nvSpPr>
        <p:spPr bwMode="auto">
          <a:xfrm>
            <a:off x="468313" y="1268413"/>
            <a:ext cx="8291512" cy="4968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49893" name="Rectangle 5"/>
          <p:cNvSpPr>
            <a:spLocks noGrp="1" noChangeArrowheads="1"/>
          </p:cNvSpPr>
          <p:nvPr>
            <p:ph type="ftr" sz="quarter" idx="3"/>
          </p:nvPr>
        </p:nvSpPr>
        <p:spPr bwMode="auto">
          <a:xfrm>
            <a:off x="107950" y="6453188"/>
            <a:ext cx="6769100" cy="2889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800">
                <a:solidFill>
                  <a:schemeClr val="bg2"/>
                </a:solidFill>
                <a:latin typeface="Times New Roman" pitchFamily="-65" charset="0"/>
                <a:ea typeface="ＭＳ Ｐゴシック" pitchFamily="-65" charset="-128"/>
                <a:cs typeface="+mn-cs"/>
              </a:defRPr>
            </a:lvl1pPr>
          </a:lstStyle>
          <a:p>
            <a:pPr>
              <a:defRPr/>
            </a:pPr>
            <a:r>
              <a:rPr lang="en-US"/>
              <a:t>Copyright NorthgateArinso. All rights reserved.</a:t>
            </a:r>
          </a:p>
        </p:txBody>
      </p:sp>
      <p:sp>
        <p:nvSpPr>
          <p:cNvPr id="549894" name="Rectangle 6"/>
          <p:cNvSpPr>
            <a:spLocks noGrp="1" noChangeArrowheads="1"/>
          </p:cNvSpPr>
          <p:nvPr>
            <p:ph type="sldNum" sz="quarter" idx="4"/>
          </p:nvPr>
        </p:nvSpPr>
        <p:spPr bwMode="auto">
          <a:xfrm>
            <a:off x="7091363" y="6453188"/>
            <a:ext cx="1873250" cy="2682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000" smtClean="0"/>
            </a:lvl1pPr>
          </a:lstStyle>
          <a:p>
            <a:pPr>
              <a:defRPr/>
            </a:pPr>
            <a:fld id="{721B54D3-C175-45B2-9898-EFD5FE4C620B}" type="slidenum">
              <a:rPr lang="en-US"/>
              <a:pPr>
                <a:defRPr/>
              </a:pPr>
              <a:t>‹#›</a:t>
            </a:fld>
            <a:endParaRPr lang="en-US"/>
          </a:p>
        </p:txBody>
      </p:sp>
      <p:sp>
        <p:nvSpPr>
          <p:cNvPr id="549895" name="Line 7"/>
          <p:cNvSpPr>
            <a:spLocks noChangeShapeType="1"/>
          </p:cNvSpPr>
          <p:nvPr/>
        </p:nvSpPr>
        <p:spPr bwMode="auto">
          <a:xfrm flipH="1">
            <a:off x="-180975" y="1268413"/>
            <a:ext cx="144462" cy="0"/>
          </a:xfrm>
          <a:prstGeom prst="line">
            <a:avLst/>
          </a:prstGeom>
          <a:noFill/>
          <a:ln w="3175">
            <a:solidFill>
              <a:schemeClr val="bg2"/>
            </a:solidFill>
            <a:round/>
            <a:headEnd/>
            <a:tailEnd/>
          </a:ln>
          <a:effectLst/>
        </p:spPr>
        <p:txBody>
          <a:bodyPr lIns="45720" rIns="45720" anchor="ctr" anchorCtr="1"/>
          <a:lstStyle/>
          <a:p>
            <a:pPr>
              <a:defRPr/>
            </a:pPr>
            <a:endParaRPr lang="en-US">
              <a:latin typeface="Arial" charset="0"/>
              <a:ea typeface="+mn-ea"/>
            </a:endParaRPr>
          </a:p>
        </p:txBody>
      </p:sp>
      <p:sp>
        <p:nvSpPr>
          <p:cNvPr id="549896" name="Line 8"/>
          <p:cNvSpPr>
            <a:spLocks noChangeShapeType="1"/>
          </p:cNvSpPr>
          <p:nvPr/>
        </p:nvSpPr>
        <p:spPr bwMode="auto">
          <a:xfrm flipH="1">
            <a:off x="-180975" y="6237288"/>
            <a:ext cx="144462" cy="0"/>
          </a:xfrm>
          <a:prstGeom prst="line">
            <a:avLst/>
          </a:prstGeom>
          <a:noFill/>
          <a:ln w="3175">
            <a:solidFill>
              <a:schemeClr val="bg2"/>
            </a:solidFill>
            <a:round/>
            <a:headEnd/>
            <a:tailEnd/>
          </a:ln>
          <a:effectLst/>
        </p:spPr>
        <p:txBody>
          <a:bodyPr lIns="45720" rIns="45720" anchor="ctr" anchorCtr="1"/>
          <a:lstStyle/>
          <a:p>
            <a:pPr>
              <a:defRPr/>
            </a:pPr>
            <a:endParaRPr lang="en-US">
              <a:latin typeface="Arial" charset="0"/>
              <a:ea typeface="+mn-ea"/>
            </a:endParaRPr>
          </a:p>
        </p:txBody>
      </p:sp>
      <p:sp>
        <p:nvSpPr>
          <p:cNvPr id="549897" name="Line 9"/>
          <p:cNvSpPr>
            <a:spLocks noChangeShapeType="1"/>
          </p:cNvSpPr>
          <p:nvPr/>
        </p:nvSpPr>
        <p:spPr bwMode="auto">
          <a:xfrm>
            <a:off x="468313" y="-198438"/>
            <a:ext cx="0" cy="171450"/>
          </a:xfrm>
          <a:prstGeom prst="line">
            <a:avLst/>
          </a:prstGeom>
          <a:noFill/>
          <a:ln w="9525">
            <a:solidFill>
              <a:schemeClr val="bg2"/>
            </a:solidFill>
            <a:round/>
            <a:headEnd/>
            <a:tailEnd/>
          </a:ln>
          <a:effectLst/>
        </p:spPr>
        <p:txBody>
          <a:bodyPr lIns="45720" rIns="45720" anchor="ctr" anchorCtr="1"/>
          <a:lstStyle/>
          <a:p>
            <a:pPr>
              <a:defRPr/>
            </a:pPr>
            <a:endParaRPr lang="en-US">
              <a:latin typeface="Arial" charset="0"/>
              <a:ea typeface="+mn-ea"/>
            </a:endParaRPr>
          </a:p>
        </p:txBody>
      </p:sp>
      <p:sp>
        <p:nvSpPr>
          <p:cNvPr id="549898" name="Line 10"/>
          <p:cNvSpPr>
            <a:spLocks noChangeShapeType="1"/>
          </p:cNvSpPr>
          <p:nvPr/>
        </p:nvSpPr>
        <p:spPr bwMode="auto">
          <a:xfrm>
            <a:off x="9109075" y="-198438"/>
            <a:ext cx="0" cy="171450"/>
          </a:xfrm>
          <a:prstGeom prst="line">
            <a:avLst/>
          </a:prstGeom>
          <a:noFill/>
          <a:ln w="9525">
            <a:solidFill>
              <a:schemeClr val="bg2"/>
            </a:solidFill>
            <a:round/>
            <a:headEnd/>
            <a:tailEnd/>
          </a:ln>
          <a:effectLst/>
        </p:spPr>
        <p:txBody>
          <a:bodyPr lIns="45720" rIns="45720" anchor="ctr" anchorCtr="1"/>
          <a:lstStyle/>
          <a:p>
            <a:pPr>
              <a:defRPr/>
            </a:pPr>
            <a:endParaRPr lang="en-US">
              <a:latin typeface="Arial" charset="0"/>
              <a:ea typeface="+mn-ea"/>
            </a:endParaRPr>
          </a:p>
        </p:txBody>
      </p:sp>
      <p:sp>
        <p:nvSpPr>
          <p:cNvPr id="549899" name="Line 11"/>
          <p:cNvSpPr>
            <a:spLocks noChangeShapeType="1"/>
          </p:cNvSpPr>
          <p:nvPr/>
        </p:nvSpPr>
        <p:spPr bwMode="auto">
          <a:xfrm>
            <a:off x="-180975" y="1268413"/>
            <a:ext cx="0" cy="4968875"/>
          </a:xfrm>
          <a:prstGeom prst="line">
            <a:avLst/>
          </a:prstGeom>
          <a:noFill/>
          <a:ln w="9525">
            <a:solidFill>
              <a:schemeClr val="bg2"/>
            </a:solidFill>
            <a:round/>
            <a:headEnd/>
            <a:tailEnd/>
          </a:ln>
          <a:effectLst/>
        </p:spPr>
        <p:txBody>
          <a:bodyPr lIns="45720" rIns="45720" anchor="ctr" anchorCtr="1"/>
          <a:lstStyle/>
          <a:p>
            <a:pPr>
              <a:defRPr/>
            </a:pPr>
            <a:endParaRPr lang="en-US">
              <a:latin typeface="Arial" charset="0"/>
              <a:ea typeface="+mn-ea"/>
            </a:endParaRPr>
          </a:p>
        </p:txBody>
      </p:sp>
      <p:sp>
        <p:nvSpPr>
          <p:cNvPr id="549900" name="Freeform 12"/>
          <p:cNvSpPr>
            <a:spLocks/>
          </p:cNvSpPr>
          <p:nvPr/>
        </p:nvSpPr>
        <p:spPr bwMode="auto">
          <a:xfrm>
            <a:off x="468313" y="-214313"/>
            <a:ext cx="8636000" cy="15875"/>
          </a:xfrm>
          <a:custGeom>
            <a:avLst/>
            <a:gdLst/>
            <a:ahLst/>
            <a:cxnLst>
              <a:cxn ang="0">
                <a:pos x="0" y="10"/>
              </a:cxn>
              <a:cxn ang="0">
                <a:pos x="5440" y="0"/>
              </a:cxn>
            </a:cxnLst>
            <a:rect l="0" t="0" r="r" b="b"/>
            <a:pathLst>
              <a:path w="5440" h="10">
                <a:moveTo>
                  <a:pt x="0" y="10"/>
                </a:moveTo>
                <a:lnTo>
                  <a:pt x="5440" y="0"/>
                </a:lnTo>
              </a:path>
            </a:pathLst>
          </a:custGeom>
          <a:noFill/>
          <a:ln w="9525">
            <a:solidFill>
              <a:schemeClr val="bg2"/>
            </a:solidFill>
            <a:round/>
            <a:headEnd/>
            <a:tailEnd/>
          </a:ln>
          <a:effectLst/>
        </p:spPr>
        <p:txBody>
          <a:bodyPr lIns="45720" rIns="45720" anchor="ctr" anchorCtr="1"/>
          <a:lstStyle/>
          <a:p>
            <a:pPr>
              <a:defRPr/>
            </a:pPr>
            <a:endParaRPr lang="nl-BE">
              <a:latin typeface="Times New Roman" pitchFamily="-65" charset="0"/>
              <a:ea typeface="ＭＳ Ｐゴシック" pitchFamily="-65" charset="-128"/>
            </a:endParaRPr>
          </a:p>
        </p:txBody>
      </p:sp>
      <p:sp>
        <p:nvSpPr>
          <p:cNvPr id="549901" name="Line 13"/>
          <p:cNvSpPr>
            <a:spLocks noChangeShapeType="1"/>
          </p:cNvSpPr>
          <p:nvPr/>
        </p:nvSpPr>
        <p:spPr bwMode="auto">
          <a:xfrm flipH="1">
            <a:off x="-180975" y="260350"/>
            <a:ext cx="144462" cy="0"/>
          </a:xfrm>
          <a:prstGeom prst="line">
            <a:avLst/>
          </a:prstGeom>
          <a:noFill/>
          <a:ln w="3175">
            <a:solidFill>
              <a:schemeClr val="bg2"/>
            </a:solidFill>
            <a:round/>
            <a:headEnd/>
            <a:tailEnd/>
          </a:ln>
          <a:effectLst/>
        </p:spPr>
        <p:txBody>
          <a:bodyPr lIns="45720" rIns="45720" anchor="ctr" anchorCtr="1"/>
          <a:lstStyle/>
          <a:p>
            <a:pPr>
              <a:defRPr/>
            </a:pPr>
            <a:endParaRPr lang="en-US">
              <a:latin typeface="Arial" charset="0"/>
              <a:ea typeface="+mn-ea"/>
            </a:endParaRPr>
          </a:p>
        </p:txBody>
      </p:sp>
      <p:sp>
        <p:nvSpPr>
          <p:cNvPr id="549902" name="Line 14"/>
          <p:cNvSpPr>
            <a:spLocks noChangeShapeType="1"/>
          </p:cNvSpPr>
          <p:nvPr/>
        </p:nvSpPr>
        <p:spPr bwMode="auto">
          <a:xfrm flipH="1">
            <a:off x="-180975" y="836613"/>
            <a:ext cx="144462" cy="0"/>
          </a:xfrm>
          <a:prstGeom prst="line">
            <a:avLst/>
          </a:prstGeom>
          <a:noFill/>
          <a:ln w="3175">
            <a:solidFill>
              <a:schemeClr val="bg2"/>
            </a:solidFill>
            <a:round/>
            <a:headEnd/>
            <a:tailEnd/>
          </a:ln>
          <a:effectLst/>
        </p:spPr>
        <p:txBody>
          <a:bodyPr lIns="45720" rIns="45720" anchor="ctr" anchorCtr="1"/>
          <a:lstStyle/>
          <a:p>
            <a:pPr>
              <a:defRPr/>
            </a:pPr>
            <a:endParaRPr lang="en-US">
              <a:latin typeface="Arial" charset="0"/>
              <a:ea typeface="+mn-ea"/>
            </a:endParaRPr>
          </a:p>
        </p:txBody>
      </p:sp>
      <p:sp>
        <p:nvSpPr>
          <p:cNvPr id="549903" name="Line 15"/>
          <p:cNvSpPr>
            <a:spLocks noChangeShapeType="1"/>
          </p:cNvSpPr>
          <p:nvPr/>
        </p:nvSpPr>
        <p:spPr bwMode="auto">
          <a:xfrm>
            <a:off x="6588125" y="-198438"/>
            <a:ext cx="0" cy="171450"/>
          </a:xfrm>
          <a:prstGeom prst="line">
            <a:avLst/>
          </a:prstGeom>
          <a:noFill/>
          <a:ln w="9525">
            <a:solidFill>
              <a:schemeClr val="bg2"/>
            </a:solidFill>
            <a:round/>
            <a:headEnd/>
            <a:tailEnd/>
          </a:ln>
          <a:effectLst/>
        </p:spPr>
        <p:txBody>
          <a:bodyPr lIns="45720" rIns="45720" anchor="ctr" anchorCtr="1"/>
          <a:lstStyle/>
          <a:p>
            <a:pPr>
              <a:defRPr/>
            </a:pPr>
            <a:endParaRPr lang="en-US">
              <a:latin typeface="Arial" charset="0"/>
              <a:ea typeface="+mn-ea"/>
            </a:endParaRPr>
          </a:p>
        </p:txBody>
      </p:sp>
      <p:sp>
        <p:nvSpPr>
          <p:cNvPr id="549904" name="Line 16"/>
          <p:cNvSpPr>
            <a:spLocks noChangeShapeType="1"/>
          </p:cNvSpPr>
          <p:nvPr/>
        </p:nvSpPr>
        <p:spPr bwMode="auto">
          <a:xfrm>
            <a:off x="-180975" y="260350"/>
            <a:ext cx="0" cy="576263"/>
          </a:xfrm>
          <a:prstGeom prst="line">
            <a:avLst/>
          </a:prstGeom>
          <a:noFill/>
          <a:ln w="9525">
            <a:solidFill>
              <a:schemeClr val="bg2"/>
            </a:solidFill>
            <a:round/>
            <a:headEnd/>
            <a:tailEnd/>
          </a:ln>
          <a:effectLst/>
        </p:spPr>
        <p:txBody>
          <a:bodyPr lIns="45720" rIns="45720" anchor="ctr" anchorCtr="1"/>
          <a:lstStyle/>
          <a:p>
            <a:pPr>
              <a:defRPr/>
            </a:pPr>
            <a:endParaRPr lang="en-US">
              <a:latin typeface="Arial" charset="0"/>
              <a:ea typeface="+mn-ea"/>
            </a:endParaRPr>
          </a:p>
        </p:txBody>
      </p:sp>
      <p:sp>
        <p:nvSpPr>
          <p:cNvPr id="549905" name="Line 17"/>
          <p:cNvSpPr>
            <a:spLocks noChangeShapeType="1"/>
          </p:cNvSpPr>
          <p:nvPr/>
        </p:nvSpPr>
        <p:spPr bwMode="auto">
          <a:xfrm>
            <a:off x="8748713" y="-198438"/>
            <a:ext cx="0" cy="171450"/>
          </a:xfrm>
          <a:prstGeom prst="line">
            <a:avLst/>
          </a:prstGeom>
          <a:noFill/>
          <a:ln w="9525">
            <a:solidFill>
              <a:schemeClr val="bg2"/>
            </a:solidFill>
            <a:round/>
            <a:headEnd/>
            <a:tailEnd/>
          </a:ln>
          <a:effectLst/>
        </p:spPr>
        <p:txBody>
          <a:bodyPr lIns="45720" rIns="45720" anchor="ctr" anchorCtr="1"/>
          <a:lstStyle/>
          <a:p>
            <a:pPr>
              <a:defRPr/>
            </a:pPr>
            <a:endParaRPr lang="en-US">
              <a:latin typeface="Arial" charset="0"/>
              <a:ea typeface="+mn-ea"/>
            </a:endParaRPr>
          </a:p>
        </p:txBody>
      </p:sp>
    </p:spTree>
  </p:cSld>
  <p:clrMap bg1="lt1" tx1="dk1" bg2="lt2" tx2="dk2" accent1="accent1" accent2="accent2" accent3="accent3" accent4="accent4" accent5="accent5" accent6="accent6" hlink="hlink" folHlink="folHlink"/>
  <p:sldLayoutIdLst>
    <p:sldLayoutId id="2147483961" r:id="rId1"/>
  </p:sldLayoutIdLst>
  <p:transition>
    <p:fade/>
  </p:transition>
  <p:hf hdr="0" ftr="0" dt="0"/>
  <p:txStyles>
    <p:titleStyle>
      <a:lvl1pPr algn="l" rtl="0" eaLnBrk="0" fontAlgn="base" hangingPunct="0">
        <a:spcBef>
          <a:spcPct val="0"/>
        </a:spcBef>
        <a:spcAft>
          <a:spcPct val="0"/>
        </a:spcAft>
        <a:defRPr sz="2400">
          <a:solidFill>
            <a:srgbClr val="C60C30"/>
          </a:solidFill>
          <a:latin typeface="+mj-lt"/>
          <a:ea typeface="ＭＳ Ｐゴシック" pitchFamily="-65" charset="-128"/>
          <a:cs typeface="ＭＳ Ｐゴシック" pitchFamily="-65" charset="-128"/>
        </a:defRPr>
      </a:lvl1pPr>
      <a:lvl2pPr algn="l" rtl="0" eaLnBrk="0" fontAlgn="base" hangingPunct="0">
        <a:spcBef>
          <a:spcPct val="0"/>
        </a:spcBef>
        <a:spcAft>
          <a:spcPct val="0"/>
        </a:spcAft>
        <a:defRPr sz="2400">
          <a:solidFill>
            <a:srgbClr val="C60C30"/>
          </a:solidFill>
          <a:latin typeface="Arial" charset="0"/>
          <a:ea typeface="ＭＳ Ｐゴシック" pitchFamily="-65" charset="-128"/>
          <a:cs typeface="ＭＳ Ｐゴシック" pitchFamily="-65" charset="-128"/>
        </a:defRPr>
      </a:lvl2pPr>
      <a:lvl3pPr algn="l" rtl="0" eaLnBrk="0" fontAlgn="base" hangingPunct="0">
        <a:spcBef>
          <a:spcPct val="0"/>
        </a:spcBef>
        <a:spcAft>
          <a:spcPct val="0"/>
        </a:spcAft>
        <a:defRPr sz="2400">
          <a:solidFill>
            <a:srgbClr val="C60C30"/>
          </a:solidFill>
          <a:latin typeface="Arial" charset="0"/>
          <a:ea typeface="ＭＳ Ｐゴシック" pitchFamily="-65" charset="-128"/>
          <a:cs typeface="ＭＳ Ｐゴシック" pitchFamily="-65" charset="-128"/>
        </a:defRPr>
      </a:lvl3pPr>
      <a:lvl4pPr algn="l" rtl="0" eaLnBrk="0" fontAlgn="base" hangingPunct="0">
        <a:spcBef>
          <a:spcPct val="0"/>
        </a:spcBef>
        <a:spcAft>
          <a:spcPct val="0"/>
        </a:spcAft>
        <a:defRPr sz="2400">
          <a:solidFill>
            <a:srgbClr val="C60C30"/>
          </a:solidFill>
          <a:latin typeface="Arial" charset="0"/>
          <a:ea typeface="ＭＳ Ｐゴシック" pitchFamily="-65" charset="-128"/>
          <a:cs typeface="ＭＳ Ｐゴシック" pitchFamily="-65" charset="-128"/>
        </a:defRPr>
      </a:lvl4pPr>
      <a:lvl5pPr algn="l" rtl="0" eaLnBrk="0" fontAlgn="base" hangingPunct="0">
        <a:spcBef>
          <a:spcPct val="0"/>
        </a:spcBef>
        <a:spcAft>
          <a:spcPct val="0"/>
        </a:spcAft>
        <a:defRPr sz="2400">
          <a:solidFill>
            <a:srgbClr val="C60C30"/>
          </a:solidFill>
          <a:latin typeface="Arial" charset="0"/>
          <a:ea typeface="ＭＳ Ｐゴシック" pitchFamily="-65" charset="-128"/>
          <a:cs typeface="ＭＳ Ｐゴシック" pitchFamily="-65" charset="-128"/>
        </a:defRPr>
      </a:lvl5pPr>
      <a:lvl6pPr marL="457200" algn="l" rtl="0" fontAlgn="base">
        <a:spcBef>
          <a:spcPct val="0"/>
        </a:spcBef>
        <a:spcAft>
          <a:spcPct val="0"/>
        </a:spcAft>
        <a:defRPr sz="2400">
          <a:solidFill>
            <a:srgbClr val="C60C30"/>
          </a:solidFill>
          <a:latin typeface="Arial" charset="0"/>
        </a:defRPr>
      </a:lvl6pPr>
      <a:lvl7pPr marL="914400" algn="l" rtl="0" fontAlgn="base">
        <a:spcBef>
          <a:spcPct val="0"/>
        </a:spcBef>
        <a:spcAft>
          <a:spcPct val="0"/>
        </a:spcAft>
        <a:defRPr sz="2400">
          <a:solidFill>
            <a:srgbClr val="C60C30"/>
          </a:solidFill>
          <a:latin typeface="Arial" charset="0"/>
        </a:defRPr>
      </a:lvl7pPr>
      <a:lvl8pPr marL="1371600" algn="l" rtl="0" fontAlgn="base">
        <a:spcBef>
          <a:spcPct val="0"/>
        </a:spcBef>
        <a:spcAft>
          <a:spcPct val="0"/>
        </a:spcAft>
        <a:defRPr sz="2400">
          <a:solidFill>
            <a:srgbClr val="C60C30"/>
          </a:solidFill>
          <a:latin typeface="Arial" charset="0"/>
        </a:defRPr>
      </a:lvl8pPr>
      <a:lvl9pPr marL="1828800" algn="l" rtl="0" fontAlgn="base">
        <a:spcBef>
          <a:spcPct val="0"/>
        </a:spcBef>
        <a:spcAft>
          <a:spcPct val="0"/>
        </a:spcAft>
        <a:defRPr sz="2400">
          <a:solidFill>
            <a:srgbClr val="C60C30"/>
          </a:solidFill>
          <a:latin typeface="Arial" charset="0"/>
        </a:defRPr>
      </a:lvl9pPr>
    </p:titleStyle>
    <p:bodyStyle>
      <a:lvl1pPr marL="342900" indent="-342900" algn="l" rtl="0" eaLnBrk="0" fontAlgn="base" hangingPunct="0">
        <a:spcBef>
          <a:spcPct val="20000"/>
        </a:spcBef>
        <a:spcAft>
          <a:spcPct val="0"/>
        </a:spcAft>
        <a:buChar char="•"/>
        <a:defRPr sz="2000">
          <a:solidFill>
            <a:srgbClr val="4E0064"/>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2800">
          <a:solidFill>
            <a:srgbClr val="4E0064"/>
          </a:solidFill>
          <a:latin typeface="+mn-lt"/>
          <a:ea typeface="ＭＳ Ｐゴシック" pitchFamily="-65" charset="-128"/>
          <a:cs typeface="ＭＳ Ｐゴシック"/>
        </a:defRPr>
      </a:lvl2pPr>
      <a:lvl3pPr marL="1143000" indent="-228600" algn="l" rtl="0" eaLnBrk="0" fontAlgn="base" hangingPunct="0">
        <a:spcBef>
          <a:spcPct val="20000"/>
        </a:spcBef>
        <a:spcAft>
          <a:spcPct val="0"/>
        </a:spcAft>
        <a:buChar char="•"/>
        <a:defRPr sz="1600">
          <a:solidFill>
            <a:srgbClr val="4E0064"/>
          </a:solidFill>
          <a:latin typeface="+mn-lt"/>
          <a:ea typeface="ＭＳ Ｐゴシック" pitchFamily="-65" charset="-128"/>
          <a:cs typeface="ＭＳ Ｐゴシック"/>
        </a:defRPr>
      </a:lvl3pPr>
      <a:lvl4pPr marL="1600200" indent="-228600" algn="l" rtl="0" eaLnBrk="0" fontAlgn="base" hangingPunct="0">
        <a:spcBef>
          <a:spcPct val="20000"/>
        </a:spcBef>
        <a:spcAft>
          <a:spcPct val="0"/>
        </a:spcAft>
        <a:buChar char="•"/>
        <a:defRPr sz="1400">
          <a:solidFill>
            <a:srgbClr val="4E5054"/>
          </a:solidFill>
          <a:latin typeface="+mn-lt"/>
          <a:ea typeface="ＭＳ Ｐゴシック" pitchFamily="-65" charset="-128"/>
          <a:cs typeface="ＭＳ Ｐゴシック"/>
        </a:defRPr>
      </a:lvl4pPr>
      <a:lvl5pPr marL="2057400" indent="-228600" algn="l" rtl="0" eaLnBrk="0" fontAlgn="base" hangingPunct="0">
        <a:spcBef>
          <a:spcPct val="20000"/>
        </a:spcBef>
        <a:spcAft>
          <a:spcPct val="0"/>
        </a:spcAft>
        <a:buChar char="•"/>
        <a:defRPr sz="1400">
          <a:solidFill>
            <a:srgbClr val="747578"/>
          </a:solidFill>
          <a:latin typeface="+mn-lt"/>
          <a:ea typeface="ＭＳ Ｐゴシック" pitchFamily="-65" charset="-128"/>
          <a:cs typeface="ＭＳ Ｐゴシック"/>
        </a:defRPr>
      </a:lvl5pPr>
      <a:lvl6pPr marL="2514600" indent="-228600" algn="l" rtl="0" fontAlgn="base">
        <a:spcBef>
          <a:spcPct val="20000"/>
        </a:spcBef>
        <a:spcAft>
          <a:spcPct val="0"/>
        </a:spcAft>
        <a:buChar char="•"/>
        <a:defRPr sz="1400">
          <a:solidFill>
            <a:srgbClr val="747578"/>
          </a:solidFill>
          <a:latin typeface="+mn-lt"/>
        </a:defRPr>
      </a:lvl6pPr>
      <a:lvl7pPr marL="2971800" indent="-228600" algn="l" rtl="0" fontAlgn="base">
        <a:spcBef>
          <a:spcPct val="20000"/>
        </a:spcBef>
        <a:spcAft>
          <a:spcPct val="0"/>
        </a:spcAft>
        <a:buChar char="•"/>
        <a:defRPr sz="1400">
          <a:solidFill>
            <a:srgbClr val="747578"/>
          </a:solidFill>
          <a:latin typeface="+mn-lt"/>
        </a:defRPr>
      </a:lvl7pPr>
      <a:lvl8pPr marL="3429000" indent="-228600" algn="l" rtl="0" fontAlgn="base">
        <a:spcBef>
          <a:spcPct val="20000"/>
        </a:spcBef>
        <a:spcAft>
          <a:spcPct val="0"/>
        </a:spcAft>
        <a:buChar char="•"/>
        <a:defRPr sz="1400">
          <a:solidFill>
            <a:srgbClr val="747578"/>
          </a:solidFill>
          <a:latin typeface="+mn-lt"/>
        </a:defRPr>
      </a:lvl8pPr>
      <a:lvl9pPr marL="3886200" indent="-228600" algn="l" rtl="0" fontAlgn="base">
        <a:spcBef>
          <a:spcPct val="20000"/>
        </a:spcBef>
        <a:spcAft>
          <a:spcPct val="0"/>
        </a:spcAft>
        <a:buChar char="•"/>
        <a:defRPr sz="1400">
          <a:solidFill>
            <a:srgbClr val="747578"/>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314" name="Picture 10" descr="NGA_PPT_contentpage"/>
          <p:cNvPicPr>
            <a:picLocks noChangeAspect="1" noChangeArrowheads="1"/>
          </p:cNvPicPr>
          <p:nvPr/>
        </p:nvPicPr>
        <p:blipFill>
          <a:blip r:embed="rId2" cstate="print"/>
          <a:srcRect/>
          <a:stretch>
            <a:fillRect/>
          </a:stretch>
        </p:blipFill>
        <p:spPr bwMode="auto">
          <a:xfrm>
            <a:off x="4989513" y="115888"/>
            <a:ext cx="4046537" cy="1370012"/>
          </a:xfrm>
          <a:prstGeom prst="rect">
            <a:avLst/>
          </a:prstGeom>
          <a:noFill/>
          <a:ln w="9525">
            <a:noFill/>
            <a:miter lim="800000"/>
            <a:headEnd/>
            <a:tailEnd/>
          </a:ln>
        </p:spPr>
      </p:pic>
      <p:sp>
        <p:nvSpPr>
          <p:cNvPr id="13315" name="Rectangle 3"/>
          <p:cNvSpPr>
            <a:spLocks noGrp="1" noChangeArrowheads="1"/>
          </p:cNvSpPr>
          <p:nvPr>
            <p:ph type="title"/>
          </p:nvPr>
        </p:nvSpPr>
        <p:spPr bwMode="auto">
          <a:xfrm>
            <a:off x="468313" y="260350"/>
            <a:ext cx="6275387" cy="79216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3316" name="Rectangle 4"/>
          <p:cNvSpPr>
            <a:spLocks noGrp="1" noChangeArrowheads="1"/>
          </p:cNvSpPr>
          <p:nvPr>
            <p:ph type="body" idx="1"/>
          </p:nvPr>
        </p:nvSpPr>
        <p:spPr bwMode="auto">
          <a:xfrm>
            <a:off x="468313" y="1268413"/>
            <a:ext cx="8291512" cy="51847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1" name="Rectangle 5"/>
          <p:cNvSpPr>
            <a:spLocks noGrp="1" noChangeArrowheads="1"/>
          </p:cNvSpPr>
          <p:nvPr>
            <p:ph type="sldNum" sz="quarter" idx="4"/>
          </p:nvPr>
        </p:nvSpPr>
        <p:spPr bwMode="auto">
          <a:xfrm>
            <a:off x="7740650" y="6524625"/>
            <a:ext cx="1008063" cy="2174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smtClean="0">
                <a:solidFill>
                  <a:schemeClr val="bg2"/>
                </a:solidFill>
              </a:defRPr>
            </a:lvl1pPr>
          </a:lstStyle>
          <a:p>
            <a:pPr>
              <a:defRPr/>
            </a:pPr>
            <a:fld id="{0EDF75BC-733F-495B-8C01-BAA7FB785782}" type="slidenum">
              <a:rPr lang="en-US"/>
              <a:pPr>
                <a:defRPr/>
              </a:pPr>
              <a:t>‹#›</a:t>
            </a:fld>
            <a:endParaRPr lang="en-US"/>
          </a:p>
        </p:txBody>
      </p:sp>
      <p:sp>
        <p:nvSpPr>
          <p:cNvPr id="4108" name="Rectangle 12"/>
          <p:cNvSpPr>
            <a:spLocks noGrp="1" noChangeArrowheads="1"/>
          </p:cNvSpPr>
          <p:nvPr>
            <p:ph type="ftr" sz="quarter" idx="3"/>
          </p:nvPr>
        </p:nvSpPr>
        <p:spPr bwMode="auto">
          <a:xfrm>
            <a:off x="107950" y="6524625"/>
            <a:ext cx="7488238" cy="2174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a:solidFill>
                  <a:schemeClr val="bg2"/>
                </a:solidFill>
                <a:latin typeface="Times New Roman" pitchFamily="-65" charset="0"/>
                <a:ea typeface="ＭＳ Ｐゴシック" pitchFamily="-65" charset="-128"/>
                <a:cs typeface="+mn-cs"/>
              </a:defRPr>
            </a:lvl1pPr>
          </a:lstStyle>
          <a:p>
            <a:pPr>
              <a:defRPr/>
            </a:pPr>
            <a:r>
              <a:rPr lang="en-US"/>
              <a:t>Copyright NorthgateArinso. All rights reserved.</a:t>
            </a:r>
          </a:p>
        </p:txBody>
      </p:sp>
    </p:spTree>
  </p:cSld>
  <p:clrMap bg1="lt1" tx1="dk1" bg2="lt2" tx2="dk2" accent1="accent1" accent2="accent2" accent3="accent3" accent4="accent4" accent5="accent5" accent6="accent6" hlink="hlink" folHlink="folHlink"/>
  <p:transition>
    <p:fade/>
  </p:transition>
  <p:hf sldNum="0" hdr="0" dt="0"/>
  <p:txStyles>
    <p:titleStyle>
      <a:lvl1pPr algn="l" rtl="0" eaLnBrk="0" fontAlgn="base" hangingPunct="0">
        <a:spcBef>
          <a:spcPct val="0"/>
        </a:spcBef>
        <a:spcAft>
          <a:spcPct val="0"/>
        </a:spcAft>
        <a:defRPr sz="2400">
          <a:solidFill>
            <a:srgbClr val="C60C30"/>
          </a:solidFill>
          <a:latin typeface="+mj-lt"/>
          <a:ea typeface="ＭＳ Ｐゴシック" pitchFamily="-65" charset="-128"/>
          <a:cs typeface="ＭＳ Ｐゴシック"/>
        </a:defRPr>
      </a:lvl1pPr>
      <a:lvl2pPr algn="l" rtl="0" eaLnBrk="0" fontAlgn="base" hangingPunct="0">
        <a:spcBef>
          <a:spcPct val="0"/>
        </a:spcBef>
        <a:spcAft>
          <a:spcPct val="0"/>
        </a:spcAft>
        <a:defRPr sz="2400">
          <a:solidFill>
            <a:srgbClr val="C60C30"/>
          </a:solidFill>
          <a:latin typeface="Arial" pitchFamily="-65" charset="0"/>
          <a:ea typeface="ＭＳ Ｐゴシック" pitchFamily="-65" charset="-128"/>
          <a:cs typeface="ＭＳ Ｐゴシック"/>
        </a:defRPr>
      </a:lvl2pPr>
      <a:lvl3pPr algn="l" rtl="0" eaLnBrk="0" fontAlgn="base" hangingPunct="0">
        <a:spcBef>
          <a:spcPct val="0"/>
        </a:spcBef>
        <a:spcAft>
          <a:spcPct val="0"/>
        </a:spcAft>
        <a:defRPr sz="2400">
          <a:solidFill>
            <a:srgbClr val="C60C30"/>
          </a:solidFill>
          <a:latin typeface="Arial" pitchFamily="-65" charset="0"/>
          <a:ea typeface="ＭＳ Ｐゴシック" pitchFamily="-65" charset="-128"/>
          <a:cs typeface="ＭＳ Ｐゴシック"/>
        </a:defRPr>
      </a:lvl3pPr>
      <a:lvl4pPr algn="l" rtl="0" eaLnBrk="0" fontAlgn="base" hangingPunct="0">
        <a:spcBef>
          <a:spcPct val="0"/>
        </a:spcBef>
        <a:spcAft>
          <a:spcPct val="0"/>
        </a:spcAft>
        <a:defRPr sz="2400">
          <a:solidFill>
            <a:srgbClr val="C60C30"/>
          </a:solidFill>
          <a:latin typeface="Arial" pitchFamily="-65" charset="0"/>
          <a:ea typeface="ＭＳ Ｐゴシック" pitchFamily="-65" charset="-128"/>
          <a:cs typeface="ＭＳ Ｐゴシック"/>
        </a:defRPr>
      </a:lvl4pPr>
      <a:lvl5pPr algn="l" rtl="0" eaLnBrk="0" fontAlgn="base" hangingPunct="0">
        <a:spcBef>
          <a:spcPct val="0"/>
        </a:spcBef>
        <a:spcAft>
          <a:spcPct val="0"/>
        </a:spcAft>
        <a:defRPr sz="2400">
          <a:solidFill>
            <a:srgbClr val="C60C30"/>
          </a:solidFill>
          <a:latin typeface="Arial" pitchFamily="-65" charset="0"/>
          <a:ea typeface="ＭＳ Ｐゴシック" pitchFamily="-65" charset="-128"/>
          <a:cs typeface="ＭＳ Ｐゴシック"/>
        </a:defRPr>
      </a:lvl5pPr>
      <a:lvl6pPr marL="457200" algn="l" rtl="0" fontAlgn="base">
        <a:spcBef>
          <a:spcPct val="0"/>
        </a:spcBef>
        <a:spcAft>
          <a:spcPct val="0"/>
        </a:spcAft>
        <a:defRPr sz="2400">
          <a:solidFill>
            <a:srgbClr val="C60C30"/>
          </a:solidFill>
          <a:latin typeface="Arial" pitchFamily="-65" charset="0"/>
        </a:defRPr>
      </a:lvl6pPr>
      <a:lvl7pPr marL="914400" algn="l" rtl="0" fontAlgn="base">
        <a:spcBef>
          <a:spcPct val="0"/>
        </a:spcBef>
        <a:spcAft>
          <a:spcPct val="0"/>
        </a:spcAft>
        <a:defRPr sz="2400">
          <a:solidFill>
            <a:srgbClr val="C60C30"/>
          </a:solidFill>
          <a:latin typeface="Arial" pitchFamily="-65" charset="0"/>
        </a:defRPr>
      </a:lvl7pPr>
      <a:lvl8pPr marL="1371600" algn="l" rtl="0" fontAlgn="base">
        <a:spcBef>
          <a:spcPct val="0"/>
        </a:spcBef>
        <a:spcAft>
          <a:spcPct val="0"/>
        </a:spcAft>
        <a:defRPr sz="2400">
          <a:solidFill>
            <a:srgbClr val="C60C30"/>
          </a:solidFill>
          <a:latin typeface="Arial" pitchFamily="-65" charset="0"/>
        </a:defRPr>
      </a:lvl8pPr>
      <a:lvl9pPr marL="1828800" algn="l" rtl="0" fontAlgn="base">
        <a:spcBef>
          <a:spcPct val="0"/>
        </a:spcBef>
        <a:spcAft>
          <a:spcPct val="0"/>
        </a:spcAft>
        <a:defRPr sz="2400">
          <a:solidFill>
            <a:srgbClr val="C60C30"/>
          </a:solidFill>
          <a:latin typeface="Arial" pitchFamily="-65" charset="0"/>
        </a:defRPr>
      </a:lvl9pPr>
    </p:titleStyle>
    <p:bodyStyle>
      <a:lvl1pPr marL="342900" indent="-342900" algn="l" rtl="0" eaLnBrk="0" fontAlgn="base" hangingPunct="0">
        <a:spcBef>
          <a:spcPct val="20000"/>
        </a:spcBef>
        <a:spcAft>
          <a:spcPct val="0"/>
        </a:spcAft>
        <a:buChar char="•"/>
        <a:defRPr sz="2000">
          <a:solidFill>
            <a:srgbClr val="4E0064"/>
          </a:solidFill>
          <a:latin typeface="+mn-lt"/>
          <a:ea typeface="ＭＳ Ｐゴシック" pitchFamily="-65" charset="-128"/>
          <a:cs typeface="ＭＳ Ｐゴシック"/>
        </a:defRPr>
      </a:lvl1pPr>
      <a:lvl2pPr marL="742950" indent="-285750" algn="l" rtl="0" eaLnBrk="0" fontAlgn="base" hangingPunct="0">
        <a:spcBef>
          <a:spcPct val="20000"/>
        </a:spcBef>
        <a:spcAft>
          <a:spcPct val="0"/>
        </a:spcAft>
        <a:buChar char="•"/>
        <a:defRPr sz="2800">
          <a:solidFill>
            <a:srgbClr val="4E0064"/>
          </a:solidFill>
          <a:latin typeface="+mn-lt"/>
          <a:ea typeface="ＭＳ Ｐゴシック" pitchFamily="-65" charset="-128"/>
          <a:cs typeface="ＭＳ Ｐゴシック"/>
        </a:defRPr>
      </a:lvl2pPr>
      <a:lvl3pPr marL="1143000" indent="-228600" algn="l" rtl="0" eaLnBrk="0" fontAlgn="base" hangingPunct="0">
        <a:spcBef>
          <a:spcPct val="20000"/>
        </a:spcBef>
        <a:spcAft>
          <a:spcPct val="0"/>
        </a:spcAft>
        <a:buChar char="•"/>
        <a:defRPr sz="1600">
          <a:solidFill>
            <a:srgbClr val="4E0064"/>
          </a:solidFill>
          <a:latin typeface="+mn-lt"/>
          <a:ea typeface="ＭＳ Ｐゴシック" pitchFamily="-65" charset="-128"/>
          <a:cs typeface="ＭＳ Ｐゴシック"/>
        </a:defRPr>
      </a:lvl3pPr>
      <a:lvl4pPr marL="1600200" indent="-228600" algn="l" rtl="0" eaLnBrk="0" fontAlgn="base" hangingPunct="0">
        <a:spcBef>
          <a:spcPct val="20000"/>
        </a:spcBef>
        <a:spcAft>
          <a:spcPct val="0"/>
        </a:spcAft>
        <a:buChar char="•"/>
        <a:defRPr sz="1400">
          <a:solidFill>
            <a:srgbClr val="4E5054"/>
          </a:solidFill>
          <a:latin typeface="+mn-lt"/>
          <a:ea typeface="ＭＳ Ｐゴシック" pitchFamily="-65" charset="-128"/>
          <a:cs typeface="ＭＳ Ｐゴシック"/>
        </a:defRPr>
      </a:lvl4pPr>
      <a:lvl5pPr marL="2057400" indent="-228600" algn="l" rtl="0" eaLnBrk="0" fontAlgn="base" hangingPunct="0">
        <a:spcBef>
          <a:spcPct val="20000"/>
        </a:spcBef>
        <a:spcAft>
          <a:spcPct val="0"/>
        </a:spcAft>
        <a:buChar char="•"/>
        <a:defRPr sz="1400">
          <a:solidFill>
            <a:srgbClr val="747578"/>
          </a:solidFill>
          <a:latin typeface="+mn-lt"/>
          <a:ea typeface="ＭＳ Ｐゴシック" pitchFamily="-65" charset="-128"/>
          <a:cs typeface="ＭＳ Ｐゴシック"/>
        </a:defRPr>
      </a:lvl5pPr>
      <a:lvl6pPr marL="2514600" indent="-228600" algn="l" rtl="0" fontAlgn="base">
        <a:spcBef>
          <a:spcPct val="20000"/>
        </a:spcBef>
        <a:spcAft>
          <a:spcPct val="0"/>
        </a:spcAft>
        <a:buChar char="•"/>
        <a:defRPr sz="1400">
          <a:solidFill>
            <a:srgbClr val="747578"/>
          </a:solidFill>
          <a:latin typeface="+mn-lt"/>
          <a:ea typeface="ＭＳ Ｐゴシック" pitchFamily="-65" charset="-128"/>
        </a:defRPr>
      </a:lvl6pPr>
      <a:lvl7pPr marL="2971800" indent="-228600" algn="l" rtl="0" fontAlgn="base">
        <a:spcBef>
          <a:spcPct val="20000"/>
        </a:spcBef>
        <a:spcAft>
          <a:spcPct val="0"/>
        </a:spcAft>
        <a:buChar char="•"/>
        <a:defRPr sz="1400">
          <a:solidFill>
            <a:srgbClr val="747578"/>
          </a:solidFill>
          <a:latin typeface="+mn-lt"/>
          <a:ea typeface="ＭＳ Ｐゴシック" pitchFamily="-65" charset="-128"/>
        </a:defRPr>
      </a:lvl7pPr>
      <a:lvl8pPr marL="3429000" indent="-228600" algn="l" rtl="0" fontAlgn="base">
        <a:spcBef>
          <a:spcPct val="20000"/>
        </a:spcBef>
        <a:spcAft>
          <a:spcPct val="0"/>
        </a:spcAft>
        <a:buChar char="•"/>
        <a:defRPr sz="1400">
          <a:solidFill>
            <a:srgbClr val="747578"/>
          </a:solidFill>
          <a:latin typeface="+mn-lt"/>
          <a:ea typeface="ＭＳ Ｐゴシック" pitchFamily="-65" charset="-128"/>
        </a:defRPr>
      </a:lvl8pPr>
      <a:lvl9pPr marL="3886200" indent="-228600" algn="l" rtl="0" fontAlgn="base">
        <a:spcBef>
          <a:spcPct val="20000"/>
        </a:spcBef>
        <a:spcAft>
          <a:spcPct val="0"/>
        </a:spcAft>
        <a:buChar char="•"/>
        <a:defRPr sz="1400">
          <a:solidFill>
            <a:srgbClr val="747578"/>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16.jpe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tiff"/><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tiff"/><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tiff"/><Relationship Id="rId4" Type="http://schemas.openxmlformats.org/officeDocument/2006/relationships/image" Target="../media/image34.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25.xml"/><Relationship Id="rId7" Type="http://schemas.openxmlformats.org/officeDocument/2006/relationships/image" Target="../media/image48.png"/><Relationship Id="rId12"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47.wmf"/><Relationship Id="rId11" Type="http://schemas.openxmlformats.org/officeDocument/2006/relationships/image" Target="../media/image50.jpeg"/><Relationship Id="rId5" Type="http://schemas.openxmlformats.org/officeDocument/2006/relationships/image" Target="../media/image46.png"/><Relationship Id="rId10" Type="http://schemas.openxmlformats.org/officeDocument/2006/relationships/image" Target="../media/image49.png"/><Relationship Id="rId4" Type="http://schemas.openxmlformats.org/officeDocument/2006/relationships/image" Target="../media/image45.png"/><Relationship Id="rId9" Type="http://schemas.openxmlformats.org/officeDocument/2006/relationships/image" Target="../media/image4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53.png"/><Relationship Id="rId2" Type="http://schemas.openxmlformats.org/officeDocument/2006/relationships/slideLayout" Target="../slideLayouts/slideLayout8.xml"/><Relationship Id="rId1" Type="http://schemas.openxmlformats.org/officeDocument/2006/relationships/vmlDrawing" Target="../drawings/vmlDrawing8.vml"/><Relationship Id="rId6" Type="http://schemas.openxmlformats.org/officeDocument/2006/relationships/image" Target="../media/image52.jpeg"/><Relationship Id="rId5" Type="http://schemas.openxmlformats.org/officeDocument/2006/relationships/image" Target="../media/image1.png"/><Relationship Id="rId4" Type="http://schemas.openxmlformats.org/officeDocument/2006/relationships/oleObject" Target="../embeddings/oleObject8.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jpeg"/><Relationship Id="rId10" Type="http://schemas.openxmlformats.org/officeDocument/2006/relationships/image" Target="../media/image61.png"/><Relationship Id="rId4" Type="http://schemas.openxmlformats.org/officeDocument/2006/relationships/image" Target="../media/image55.jpeg"/><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jpeg"/><Relationship Id="rId7" Type="http://schemas.openxmlformats.org/officeDocument/2006/relationships/image" Target="../media/image67.wmf"/><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1.wmf"/></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1.wmf"/><Relationship Id="rId5" Type="http://schemas.openxmlformats.org/officeDocument/2006/relationships/image" Target="../media/image74.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83.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image" Target="../media/image93.png"/><Relationship Id="rId7" Type="http://schemas.openxmlformats.org/officeDocument/2006/relationships/image" Target="../media/image97.wm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6.wmf"/><Relationship Id="rId5" Type="http://schemas.openxmlformats.org/officeDocument/2006/relationships/image" Target="../media/image95.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39.xml"/><Relationship Id="rId7" Type="http://schemas.openxmlformats.org/officeDocument/2006/relationships/oleObject" Target="../embeddings/oleObject10.bin"/><Relationship Id="rId12" Type="http://schemas.openxmlformats.org/officeDocument/2006/relationships/image" Target="../media/image98.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99.png"/><Relationship Id="rId11" Type="http://schemas.openxmlformats.org/officeDocument/2006/relationships/image" Target="../media/image103.jpeg"/><Relationship Id="rId5" Type="http://schemas.openxmlformats.org/officeDocument/2006/relationships/oleObject" Target="../embeddings/oleObject9.bin"/><Relationship Id="rId10" Type="http://schemas.openxmlformats.org/officeDocument/2006/relationships/image" Target="../media/image101.png"/><Relationship Id="rId4" Type="http://schemas.openxmlformats.org/officeDocument/2006/relationships/image" Target="../media/image102.wmf"/><Relationship Id="rId9" Type="http://schemas.openxmlformats.org/officeDocument/2006/relationships/oleObject" Target="../embeddings/oleObject1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6.jpeg"/><Relationship Id="rId5" Type="http://schemas.openxmlformats.org/officeDocument/2006/relationships/image" Target="../media/image105.jpeg"/><Relationship Id="rId4" Type="http://schemas.openxmlformats.org/officeDocument/2006/relationships/image" Target="../media/image98.wmf"/></Relationships>
</file>

<file path=ppt/slides/_rels/slide4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4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3.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28.jpeg"/><Relationship Id="rId4" Type="http://schemas.openxmlformats.org/officeDocument/2006/relationships/image" Target="../media/image127.png"/></Relationships>
</file>

<file path=ppt/slides/_rels/slide4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4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wmf"/><Relationship Id="rId4" Type="http://schemas.openxmlformats.org/officeDocument/2006/relationships/image" Target="../media/image131.png"/></Relationships>
</file>

<file path=ppt/slides/_rels/slide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6.jpeg"/></Relationships>
</file>

<file path=ppt/slides/_rels/slide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26" Type="http://schemas.openxmlformats.org/officeDocument/2006/relationships/diagramLayout" Target="../diagrams/layout5.xml"/><Relationship Id="rId3" Type="http://schemas.openxmlformats.org/officeDocument/2006/relationships/image" Target="../media/image143.png"/><Relationship Id="rId21" Type="http://schemas.openxmlformats.org/officeDocument/2006/relationships/diagramLayout" Target="../diagrams/layout4.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5" Type="http://schemas.openxmlformats.org/officeDocument/2006/relationships/diagramData" Target="../diagrams/data5.xml"/><Relationship Id="rId2" Type="http://schemas.openxmlformats.org/officeDocument/2006/relationships/notesSlide" Target="../notesSlides/notesSlide56.xml"/><Relationship Id="rId16" Type="http://schemas.openxmlformats.org/officeDocument/2006/relationships/diagramLayout" Target="../diagrams/layout3.xml"/><Relationship Id="rId20" Type="http://schemas.openxmlformats.org/officeDocument/2006/relationships/diagramData" Target="../diagrams/data4.xml"/><Relationship Id="rId29" Type="http://schemas.microsoft.com/office/2007/relationships/diagramDrawing" Target="../diagrams/drawing5.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diagramLayout" Target="../diagrams/layout2.xml"/><Relationship Id="rId24" Type="http://schemas.microsoft.com/office/2007/relationships/diagramDrawing" Target="../diagrams/drawing4.xml"/><Relationship Id="rId5" Type="http://schemas.openxmlformats.org/officeDocument/2006/relationships/diagramData" Target="../diagrams/data1.xml"/><Relationship Id="rId15" Type="http://schemas.openxmlformats.org/officeDocument/2006/relationships/diagramData" Target="../diagrams/data3.xml"/><Relationship Id="rId23" Type="http://schemas.openxmlformats.org/officeDocument/2006/relationships/diagramColors" Target="../diagrams/colors4.xml"/><Relationship Id="rId28" Type="http://schemas.openxmlformats.org/officeDocument/2006/relationships/diagramColors" Target="../diagrams/colors5.xml"/><Relationship Id="rId10" Type="http://schemas.openxmlformats.org/officeDocument/2006/relationships/diagramData" Target="../diagrams/data2.xml"/><Relationship Id="rId19" Type="http://schemas.microsoft.com/office/2007/relationships/diagramDrawing" Target="../diagrams/drawing3.xml"/><Relationship Id="rId4" Type="http://schemas.openxmlformats.org/officeDocument/2006/relationships/image" Target="../media/image144.png"/><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diagramQuickStyle" Target="../diagrams/quickStyle4.xml"/><Relationship Id="rId27" Type="http://schemas.openxmlformats.org/officeDocument/2006/relationships/diagramQuickStyle" Target="../diagrams/quickStyle5.xml"/><Relationship Id="rId30" Type="http://schemas.openxmlformats.org/officeDocument/2006/relationships/image" Target="../media/image145.jpeg"/></Relationships>
</file>

<file path=ppt/slides/_rels/slide5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6"/>
          <p:cNvSpPr>
            <a:spLocks noChangeArrowheads="1"/>
          </p:cNvSpPr>
          <p:nvPr/>
        </p:nvSpPr>
        <p:spPr bwMode="auto">
          <a:xfrm>
            <a:off x="1901825" y="3368675"/>
            <a:ext cx="6972300" cy="2411413"/>
          </a:xfrm>
          <a:prstGeom prst="rect">
            <a:avLst/>
          </a:prstGeom>
          <a:noFill/>
          <a:ln w="9525">
            <a:noFill/>
            <a:miter lim="800000"/>
            <a:headEnd/>
            <a:tailEnd/>
          </a:ln>
        </p:spPr>
        <p:txBody>
          <a:bodyPr anchor="b"/>
          <a:lstStyle/>
          <a:p>
            <a:pPr algn="r">
              <a:spcBef>
                <a:spcPct val="20000"/>
              </a:spcBef>
            </a:pPr>
            <a:r>
              <a:rPr lang="en-US" sz="2400" b="0" dirty="0" smtClean="0">
                <a:solidFill>
                  <a:schemeClr val="bg1"/>
                </a:solidFill>
                <a:latin typeface="Arial" charset="0"/>
                <a:cs typeface="Arial" charset="0"/>
              </a:rPr>
              <a:t>2000_eu</a:t>
            </a:r>
            <a:r>
              <a:rPr lang="en-US" sz="2400" b="0" dirty="0" smtClean="0">
                <a:solidFill>
                  <a:srgbClr val="C00202"/>
                </a:solidFill>
                <a:latin typeface="Arial" charset="0"/>
                <a:cs typeface="Arial" charset="0"/>
              </a:rPr>
              <a:t>HR</a:t>
            </a:r>
            <a:r>
              <a:rPr lang="en-US" sz="2400" b="0" dirty="0" smtClean="0">
                <a:solidFill>
                  <a:schemeClr val="bg1"/>
                </a:solidFill>
                <a:latin typeface="Arial" charset="0"/>
                <a:cs typeface="Arial" charset="0"/>
              </a:rPr>
              <a:t>eka Full Overview</a:t>
            </a:r>
            <a:br>
              <a:rPr lang="en-US" sz="2400" b="0" dirty="0" smtClean="0">
                <a:solidFill>
                  <a:schemeClr val="bg1"/>
                </a:solidFill>
                <a:latin typeface="Arial" charset="0"/>
                <a:cs typeface="Arial" charset="0"/>
              </a:rPr>
            </a:br>
            <a:endParaRPr lang="fr-BE" sz="1600" b="0" dirty="0" smtClean="0">
              <a:solidFill>
                <a:schemeClr val="bg1"/>
              </a:solidFill>
              <a:latin typeface="Arial" charset="0"/>
              <a:cs typeface="Arial" charset="0"/>
            </a:endParaRPr>
          </a:p>
          <a:p>
            <a:pPr algn="r">
              <a:spcBef>
                <a:spcPct val="20000"/>
              </a:spcBef>
            </a:pPr>
            <a:r>
              <a:rPr lang="en-US" sz="1800" b="0" dirty="0" smtClean="0">
                <a:solidFill>
                  <a:schemeClr val="bg1"/>
                </a:solidFill>
                <a:latin typeface="Arial" charset="0"/>
                <a:cs typeface="Arial" charset="0"/>
              </a:rPr>
              <a:t>February </a:t>
            </a:r>
            <a:r>
              <a:rPr lang="fr-BE" sz="1600" b="0" dirty="0" smtClean="0">
                <a:solidFill>
                  <a:schemeClr val="bg1"/>
                </a:solidFill>
                <a:latin typeface="Arial" charset="0"/>
                <a:cs typeface="Arial" charset="0"/>
              </a:rPr>
              <a:t>2009</a:t>
            </a:r>
            <a:endParaRPr lang="fr-BE" sz="1600" b="0" dirty="0">
              <a:solidFill>
                <a:schemeClr val="bg1"/>
              </a:solidFill>
              <a:latin typeface="Arial" charset="0"/>
              <a:cs typeface="Arial" charset="0"/>
            </a:endParaRPr>
          </a:p>
          <a:p>
            <a:pPr algn="r">
              <a:spcBef>
                <a:spcPct val="20000"/>
              </a:spcBef>
            </a:pPr>
            <a:endParaRPr lang="fr-BE" sz="1400" b="0" dirty="0">
              <a:solidFill>
                <a:schemeClr val="bg1"/>
              </a:solidFill>
              <a:latin typeface="Arial" charset="0"/>
              <a:cs typeface="Arial" charset="0"/>
            </a:endParaRPr>
          </a:p>
        </p:txBody>
      </p:sp>
      <p:pic>
        <p:nvPicPr>
          <p:cNvPr id="14339" name="Picture 2" descr="euHReka_RGB_300dpi.jpg"/>
          <p:cNvPicPr>
            <a:picLocks noChangeAspect="1"/>
          </p:cNvPicPr>
          <p:nvPr/>
        </p:nvPicPr>
        <p:blipFill>
          <a:blip r:embed="rId3" cstate="print">
            <a:clrChange>
              <a:clrFrom>
                <a:srgbClr val="FFFFFF"/>
              </a:clrFrom>
              <a:clrTo>
                <a:srgbClr val="FFFFFF">
                  <a:alpha val="0"/>
                </a:srgbClr>
              </a:clrTo>
            </a:clrChange>
          </a:blip>
          <a:srcRect/>
          <a:stretch>
            <a:fillRect/>
          </a:stretch>
        </p:blipFill>
        <p:spPr bwMode="auto">
          <a:xfrm>
            <a:off x="6716713" y="592138"/>
            <a:ext cx="2036762" cy="5365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3"/>
          <p:cNvSpPr txBox="1">
            <a:spLocks noChangeArrowheads="1"/>
          </p:cNvSpPr>
          <p:nvPr/>
        </p:nvSpPr>
        <p:spPr bwMode="auto">
          <a:xfrm rot="-5400000">
            <a:off x="3767931" y="1377157"/>
            <a:ext cx="1196975" cy="366712"/>
          </a:xfrm>
          <a:prstGeom prst="rect">
            <a:avLst/>
          </a:prstGeom>
          <a:noFill/>
          <a:ln w="9525">
            <a:noFill/>
            <a:miter lim="800000"/>
            <a:headEnd/>
            <a:tailEnd/>
          </a:ln>
        </p:spPr>
        <p:txBody>
          <a:bodyPr wrap="none" lIns="90000" tIns="46800" rIns="90000" bIns="46800">
            <a:spAutoFit/>
          </a:bodyPr>
          <a:lstStyle/>
          <a:p>
            <a:pPr algn="ctr"/>
            <a:r>
              <a:rPr lang="nl-BE" sz="1800" b="0">
                <a:solidFill>
                  <a:srgbClr val="500165"/>
                </a:solidFill>
                <a:latin typeface="Arial" charset="0"/>
              </a:rPr>
              <a:t>Employee</a:t>
            </a:r>
            <a:endParaRPr lang="en-US" sz="1800" b="0">
              <a:solidFill>
                <a:srgbClr val="500165"/>
              </a:solidFill>
              <a:latin typeface="Arial" charset="0"/>
            </a:endParaRPr>
          </a:p>
        </p:txBody>
      </p:sp>
      <p:sp>
        <p:nvSpPr>
          <p:cNvPr id="22531" name="Text Box 4"/>
          <p:cNvSpPr txBox="1">
            <a:spLocks noChangeArrowheads="1"/>
          </p:cNvSpPr>
          <p:nvPr/>
        </p:nvSpPr>
        <p:spPr bwMode="auto">
          <a:xfrm rot="-5400000">
            <a:off x="5118894" y="1445419"/>
            <a:ext cx="1082675" cy="366713"/>
          </a:xfrm>
          <a:prstGeom prst="rect">
            <a:avLst/>
          </a:prstGeom>
          <a:noFill/>
          <a:ln w="9525">
            <a:noFill/>
            <a:miter lim="800000"/>
            <a:headEnd/>
            <a:tailEnd/>
          </a:ln>
        </p:spPr>
        <p:txBody>
          <a:bodyPr wrap="none" lIns="90000" tIns="46800" rIns="90000" bIns="46800">
            <a:spAutoFit/>
          </a:bodyPr>
          <a:lstStyle/>
          <a:p>
            <a:r>
              <a:rPr lang="nl-BE" sz="1800" b="0">
                <a:solidFill>
                  <a:srgbClr val="500165"/>
                </a:solidFill>
                <a:latin typeface="Arial" charset="0"/>
              </a:rPr>
              <a:t>Manager</a:t>
            </a:r>
            <a:endParaRPr lang="en-US" sz="1800" b="0">
              <a:solidFill>
                <a:srgbClr val="500165"/>
              </a:solidFill>
              <a:latin typeface="Arial" charset="0"/>
            </a:endParaRPr>
          </a:p>
        </p:txBody>
      </p:sp>
      <p:sp>
        <p:nvSpPr>
          <p:cNvPr id="22532" name="Text Box 5"/>
          <p:cNvSpPr txBox="1">
            <a:spLocks noChangeArrowheads="1"/>
          </p:cNvSpPr>
          <p:nvPr/>
        </p:nvSpPr>
        <p:spPr bwMode="auto">
          <a:xfrm rot="-5400000">
            <a:off x="6229350" y="1144588"/>
            <a:ext cx="1349375" cy="641350"/>
          </a:xfrm>
          <a:prstGeom prst="rect">
            <a:avLst/>
          </a:prstGeom>
          <a:noFill/>
          <a:ln w="9525">
            <a:noFill/>
            <a:miter lim="800000"/>
            <a:headEnd/>
            <a:tailEnd/>
          </a:ln>
        </p:spPr>
        <p:txBody>
          <a:bodyPr wrap="none" lIns="90000" tIns="46800" rIns="90000" bIns="46800">
            <a:spAutoFit/>
          </a:bodyPr>
          <a:lstStyle/>
          <a:p>
            <a:pPr algn="ctr"/>
            <a:r>
              <a:rPr lang="nl-BE" sz="1800" b="0">
                <a:solidFill>
                  <a:srgbClr val="500165"/>
                </a:solidFill>
                <a:latin typeface="Arial" charset="0"/>
              </a:rPr>
              <a:t>Succession</a:t>
            </a:r>
          </a:p>
          <a:p>
            <a:pPr algn="ctr"/>
            <a:r>
              <a:rPr lang="nl-BE" sz="1800" b="0">
                <a:solidFill>
                  <a:srgbClr val="500165"/>
                </a:solidFill>
                <a:latin typeface="Arial" charset="0"/>
              </a:rPr>
              <a:t>Planner</a:t>
            </a:r>
            <a:endParaRPr lang="en-US" sz="1800" b="0">
              <a:solidFill>
                <a:srgbClr val="500165"/>
              </a:solidFill>
              <a:latin typeface="Arial" charset="0"/>
            </a:endParaRPr>
          </a:p>
        </p:txBody>
      </p:sp>
      <p:sp>
        <p:nvSpPr>
          <p:cNvPr id="22533" name="Text Box 6"/>
          <p:cNvSpPr txBox="1">
            <a:spLocks noChangeArrowheads="1"/>
          </p:cNvSpPr>
          <p:nvPr/>
        </p:nvSpPr>
        <p:spPr bwMode="auto">
          <a:xfrm rot="-5400000">
            <a:off x="7674769" y="1273969"/>
            <a:ext cx="371475" cy="366713"/>
          </a:xfrm>
          <a:prstGeom prst="rect">
            <a:avLst/>
          </a:prstGeom>
          <a:noFill/>
          <a:ln w="9525">
            <a:noFill/>
            <a:miter lim="800000"/>
            <a:headEnd/>
            <a:tailEnd/>
          </a:ln>
        </p:spPr>
        <p:txBody>
          <a:bodyPr wrap="none" lIns="90000" tIns="46800" rIns="90000" bIns="46800">
            <a:spAutoFit/>
          </a:bodyPr>
          <a:lstStyle/>
          <a:p>
            <a:pPr algn="ctr"/>
            <a:r>
              <a:rPr lang="nl-BE" sz="1800" b="0">
                <a:solidFill>
                  <a:srgbClr val="500165"/>
                </a:solidFill>
                <a:latin typeface="Arial" charset="0"/>
              </a:rPr>
              <a:t>...</a:t>
            </a:r>
            <a:endParaRPr lang="en-US" sz="1800" b="0">
              <a:solidFill>
                <a:srgbClr val="500165"/>
              </a:solidFill>
              <a:latin typeface="Arial" charset="0"/>
            </a:endParaRPr>
          </a:p>
        </p:txBody>
      </p:sp>
      <p:sp>
        <p:nvSpPr>
          <p:cNvPr id="22534" name="Line 7"/>
          <p:cNvSpPr>
            <a:spLocks noChangeShapeType="1"/>
          </p:cNvSpPr>
          <p:nvPr/>
        </p:nvSpPr>
        <p:spPr bwMode="auto">
          <a:xfrm>
            <a:off x="303213" y="3241675"/>
            <a:ext cx="8194675" cy="0"/>
          </a:xfrm>
          <a:prstGeom prst="line">
            <a:avLst/>
          </a:prstGeom>
          <a:noFill/>
          <a:ln w="9525">
            <a:solidFill>
              <a:srgbClr val="B2B2B2"/>
            </a:solidFill>
            <a:round/>
            <a:headEnd/>
            <a:tailEnd/>
          </a:ln>
        </p:spPr>
        <p:txBody>
          <a:bodyPr lIns="90000" tIns="46800" rIns="90000" bIns="46800">
            <a:spAutoFit/>
          </a:bodyPr>
          <a:lstStyle/>
          <a:p>
            <a:endParaRPr lang="es-ES"/>
          </a:p>
        </p:txBody>
      </p:sp>
      <p:sp>
        <p:nvSpPr>
          <p:cNvPr id="22535" name="Line 8"/>
          <p:cNvSpPr>
            <a:spLocks noChangeShapeType="1"/>
          </p:cNvSpPr>
          <p:nvPr/>
        </p:nvSpPr>
        <p:spPr bwMode="auto">
          <a:xfrm>
            <a:off x="307975" y="3513138"/>
            <a:ext cx="8194675" cy="0"/>
          </a:xfrm>
          <a:prstGeom prst="line">
            <a:avLst/>
          </a:prstGeom>
          <a:noFill/>
          <a:ln w="9525">
            <a:solidFill>
              <a:srgbClr val="B2B2B2"/>
            </a:solidFill>
            <a:round/>
            <a:headEnd/>
            <a:tailEnd/>
          </a:ln>
        </p:spPr>
        <p:txBody>
          <a:bodyPr lIns="90000" tIns="46800" rIns="90000" bIns="46800">
            <a:spAutoFit/>
          </a:bodyPr>
          <a:lstStyle/>
          <a:p>
            <a:endParaRPr lang="es-ES"/>
          </a:p>
        </p:txBody>
      </p:sp>
      <p:sp>
        <p:nvSpPr>
          <p:cNvPr id="22536" name="Text Box 9"/>
          <p:cNvSpPr txBox="1">
            <a:spLocks noChangeArrowheads="1"/>
          </p:cNvSpPr>
          <p:nvPr/>
        </p:nvSpPr>
        <p:spPr bwMode="auto">
          <a:xfrm>
            <a:off x="307975" y="2366963"/>
            <a:ext cx="3533775" cy="3662362"/>
          </a:xfrm>
          <a:prstGeom prst="rect">
            <a:avLst/>
          </a:prstGeom>
          <a:noFill/>
          <a:ln w="9525">
            <a:noFill/>
            <a:miter lim="800000"/>
            <a:headEnd/>
            <a:tailEnd/>
          </a:ln>
        </p:spPr>
        <p:txBody>
          <a:bodyPr wrap="none" lIns="90000" tIns="46800" rIns="90000" bIns="46800">
            <a:spAutoFit/>
          </a:bodyPr>
          <a:lstStyle/>
          <a:p>
            <a:r>
              <a:rPr lang="nl-BE" sz="1800" b="0">
                <a:solidFill>
                  <a:srgbClr val="500165"/>
                </a:solidFill>
                <a:latin typeface="Arial" charset="0"/>
              </a:rPr>
              <a:t>Succession Dashboard</a:t>
            </a:r>
          </a:p>
          <a:p>
            <a:r>
              <a:rPr lang="nl-BE" sz="1800" b="0">
                <a:solidFill>
                  <a:srgbClr val="500165"/>
                </a:solidFill>
                <a:latin typeface="Arial" charset="0"/>
              </a:rPr>
              <a:t>Identification of key positions</a:t>
            </a:r>
          </a:p>
          <a:p>
            <a:r>
              <a:rPr lang="nl-BE" sz="1800" b="0">
                <a:solidFill>
                  <a:srgbClr val="500165"/>
                </a:solidFill>
                <a:latin typeface="Arial" charset="0"/>
              </a:rPr>
              <a:t>Assess resourcing risks</a:t>
            </a:r>
          </a:p>
          <a:p>
            <a:r>
              <a:rPr lang="nl-BE" sz="1800" b="0">
                <a:solidFill>
                  <a:srgbClr val="500165"/>
                </a:solidFill>
                <a:latin typeface="Arial" charset="0"/>
              </a:rPr>
              <a:t>Create Succession Plan</a:t>
            </a:r>
          </a:p>
          <a:p>
            <a:r>
              <a:rPr lang="nl-BE" sz="1800" b="0">
                <a:solidFill>
                  <a:srgbClr val="500165"/>
                </a:solidFill>
                <a:latin typeface="Arial" charset="0"/>
              </a:rPr>
              <a:t>Execute Actions</a:t>
            </a:r>
          </a:p>
          <a:p>
            <a:r>
              <a:rPr lang="nl-BE" sz="1800" b="0">
                <a:solidFill>
                  <a:srgbClr val="500165"/>
                </a:solidFill>
                <a:latin typeface="Arial" charset="0"/>
              </a:rPr>
              <a:t>Fill questionnaires</a:t>
            </a:r>
          </a:p>
          <a:p>
            <a:endParaRPr lang="nl-BE" sz="1800" b="0">
              <a:solidFill>
                <a:srgbClr val="500165"/>
              </a:solidFill>
              <a:latin typeface="Arial" charset="0"/>
            </a:endParaRPr>
          </a:p>
          <a:p>
            <a:r>
              <a:rPr lang="nl-BE" sz="1800" b="0">
                <a:solidFill>
                  <a:srgbClr val="500165"/>
                </a:solidFill>
                <a:latin typeface="Arial" charset="0"/>
              </a:rPr>
              <a:t>View on Career plan</a:t>
            </a:r>
          </a:p>
          <a:p>
            <a:endParaRPr lang="nl-BE" sz="1800" b="0">
              <a:solidFill>
                <a:srgbClr val="500165"/>
              </a:solidFill>
              <a:latin typeface="Arial" charset="0"/>
            </a:endParaRPr>
          </a:p>
          <a:p>
            <a:r>
              <a:rPr lang="nl-BE" sz="1800" b="0">
                <a:solidFill>
                  <a:srgbClr val="500165"/>
                </a:solidFill>
                <a:latin typeface="Arial" charset="0"/>
              </a:rPr>
              <a:t>Creation of questionnaires</a:t>
            </a:r>
          </a:p>
          <a:p>
            <a:r>
              <a:rPr lang="nl-BE" sz="1800" b="0">
                <a:solidFill>
                  <a:srgbClr val="500165"/>
                </a:solidFill>
                <a:latin typeface="Arial" charset="0"/>
              </a:rPr>
              <a:t>Talent Relationship Management</a:t>
            </a:r>
          </a:p>
          <a:p>
            <a:r>
              <a:rPr lang="nl-BE" sz="1800" b="0">
                <a:solidFill>
                  <a:srgbClr val="500165"/>
                </a:solidFill>
                <a:latin typeface="Arial" charset="0"/>
              </a:rPr>
              <a:t>Add external candidate</a:t>
            </a:r>
          </a:p>
          <a:p>
            <a:r>
              <a:rPr lang="nl-BE" sz="1800" b="0">
                <a:solidFill>
                  <a:srgbClr val="500165"/>
                </a:solidFill>
                <a:latin typeface="Arial" charset="0"/>
              </a:rPr>
              <a:t>....</a:t>
            </a:r>
            <a:endParaRPr lang="en-US" sz="1800" b="0">
              <a:solidFill>
                <a:srgbClr val="500165"/>
              </a:solidFill>
              <a:latin typeface="Arial" charset="0"/>
            </a:endParaRPr>
          </a:p>
        </p:txBody>
      </p:sp>
      <p:sp>
        <p:nvSpPr>
          <p:cNvPr id="22537" name="Line 10"/>
          <p:cNvSpPr>
            <a:spLocks noChangeShapeType="1"/>
          </p:cNvSpPr>
          <p:nvPr/>
        </p:nvSpPr>
        <p:spPr bwMode="auto">
          <a:xfrm>
            <a:off x="292100" y="2686050"/>
            <a:ext cx="8194675" cy="0"/>
          </a:xfrm>
          <a:prstGeom prst="line">
            <a:avLst/>
          </a:prstGeom>
          <a:noFill/>
          <a:ln w="9525">
            <a:solidFill>
              <a:srgbClr val="B2B2B2"/>
            </a:solidFill>
            <a:round/>
            <a:headEnd/>
            <a:tailEnd/>
          </a:ln>
        </p:spPr>
        <p:txBody>
          <a:bodyPr lIns="90000" tIns="46800" rIns="90000" bIns="46800">
            <a:spAutoFit/>
          </a:bodyPr>
          <a:lstStyle/>
          <a:p>
            <a:endParaRPr lang="es-ES"/>
          </a:p>
        </p:txBody>
      </p:sp>
      <p:sp>
        <p:nvSpPr>
          <p:cNvPr id="22538" name="Line 11"/>
          <p:cNvSpPr>
            <a:spLocks noChangeShapeType="1"/>
          </p:cNvSpPr>
          <p:nvPr/>
        </p:nvSpPr>
        <p:spPr bwMode="auto">
          <a:xfrm>
            <a:off x="296863" y="2968625"/>
            <a:ext cx="8194675" cy="0"/>
          </a:xfrm>
          <a:prstGeom prst="line">
            <a:avLst/>
          </a:prstGeom>
          <a:noFill/>
          <a:ln w="9525">
            <a:solidFill>
              <a:srgbClr val="B2B2B2"/>
            </a:solidFill>
            <a:round/>
            <a:headEnd/>
            <a:tailEnd/>
          </a:ln>
        </p:spPr>
        <p:txBody>
          <a:bodyPr lIns="90000" tIns="46800" rIns="90000" bIns="46800">
            <a:spAutoFit/>
          </a:bodyPr>
          <a:lstStyle/>
          <a:p>
            <a:endParaRPr lang="es-ES"/>
          </a:p>
        </p:txBody>
      </p:sp>
      <p:sp>
        <p:nvSpPr>
          <p:cNvPr id="22539" name="Line 12"/>
          <p:cNvSpPr>
            <a:spLocks noChangeShapeType="1"/>
          </p:cNvSpPr>
          <p:nvPr/>
        </p:nvSpPr>
        <p:spPr bwMode="auto">
          <a:xfrm>
            <a:off x="323850" y="3795713"/>
            <a:ext cx="8194675" cy="0"/>
          </a:xfrm>
          <a:prstGeom prst="line">
            <a:avLst/>
          </a:prstGeom>
          <a:noFill/>
          <a:ln w="9525">
            <a:solidFill>
              <a:srgbClr val="B2B2B2"/>
            </a:solidFill>
            <a:round/>
            <a:headEnd/>
            <a:tailEnd/>
          </a:ln>
        </p:spPr>
        <p:txBody>
          <a:bodyPr lIns="90000" tIns="46800" rIns="90000" bIns="46800">
            <a:spAutoFit/>
          </a:bodyPr>
          <a:lstStyle/>
          <a:p>
            <a:endParaRPr lang="es-ES"/>
          </a:p>
        </p:txBody>
      </p:sp>
      <p:sp>
        <p:nvSpPr>
          <p:cNvPr id="22540" name="Line 13"/>
          <p:cNvSpPr>
            <a:spLocks noChangeShapeType="1"/>
          </p:cNvSpPr>
          <p:nvPr/>
        </p:nvSpPr>
        <p:spPr bwMode="auto">
          <a:xfrm>
            <a:off x="306388" y="4056063"/>
            <a:ext cx="8194675" cy="0"/>
          </a:xfrm>
          <a:prstGeom prst="line">
            <a:avLst/>
          </a:prstGeom>
          <a:noFill/>
          <a:ln w="9525">
            <a:solidFill>
              <a:srgbClr val="B2B2B2"/>
            </a:solidFill>
            <a:round/>
            <a:headEnd/>
            <a:tailEnd/>
          </a:ln>
        </p:spPr>
        <p:txBody>
          <a:bodyPr lIns="90000" tIns="46800" rIns="90000" bIns="46800">
            <a:spAutoFit/>
          </a:bodyPr>
          <a:lstStyle/>
          <a:p>
            <a:endParaRPr lang="es-ES"/>
          </a:p>
        </p:txBody>
      </p:sp>
      <p:sp>
        <p:nvSpPr>
          <p:cNvPr id="22541" name="Line 14"/>
          <p:cNvSpPr>
            <a:spLocks noChangeShapeType="1"/>
          </p:cNvSpPr>
          <p:nvPr/>
        </p:nvSpPr>
        <p:spPr bwMode="auto">
          <a:xfrm>
            <a:off x="300038" y="4338638"/>
            <a:ext cx="8194675" cy="0"/>
          </a:xfrm>
          <a:prstGeom prst="line">
            <a:avLst/>
          </a:prstGeom>
          <a:noFill/>
          <a:ln w="9525">
            <a:solidFill>
              <a:srgbClr val="B2B2B2"/>
            </a:solidFill>
            <a:round/>
            <a:headEnd/>
            <a:tailEnd/>
          </a:ln>
        </p:spPr>
        <p:txBody>
          <a:bodyPr lIns="90000" tIns="46800" rIns="90000" bIns="46800">
            <a:spAutoFit/>
          </a:bodyPr>
          <a:lstStyle/>
          <a:p>
            <a:endParaRPr lang="es-ES"/>
          </a:p>
        </p:txBody>
      </p:sp>
      <p:sp>
        <p:nvSpPr>
          <p:cNvPr id="22542" name="Line 15"/>
          <p:cNvSpPr>
            <a:spLocks noChangeShapeType="1"/>
          </p:cNvSpPr>
          <p:nvPr/>
        </p:nvSpPr>
        <p:spPr bwMode="auto">
          <a:xfrm>
            <a:off x="293688" y="4610100"/>
            <a:ext cx="8194675" cy="0"/>
          </a:xfrm>
          <a:prstGeom prst="line">
            <a:avLst/>
          </a:prstGeom>
          <a:noFill/>
          <a:ln w="9525">
            <a:solidFill>
              <a:srgbClr val="B2B2B2"/>
            </a:solidFill>
            <a:round/>
            <a:headEnd/>
            <a:tailEnd/>
          </a:ln>
        </p:spPr>
        <p:txBody>
          <a:bodyPr lIns="90000" tIns="46800" rIns="90000" bIns="46800">
            <a:spAutoFit/>
          </a:bodyPr>
          <a:lstStyle/>
          <a:p>
            <a:endParaRPr lang="es-ES"/>
          </a:p>
        </p:txBody>
      </p:sp>
      <p:sp>
        <p:nvSpPr>
          <p:cNvPr id="22543" name="Line 16"/>
          <p:cNvSpPr>
            <a:spLocks noChangeShapeType="1"/>
          </p:cNvSpPr>
          <p:nvPr/>
        </p:nvSpPr>
        <p:spPr bwMode="auto">
          <a:xfrm>
            <a:off x="298450" y="4892675"/>
            <a:ext cx="8194675" cy="0"/>
          </a:xfrm>
          <a:prstGeom prst="line">
            <a:avLst/>
          </a:prstGeom>
          <a:noFill/>
          <a:ln w="9525">
            <a:solidFill>
              <a:srgbClr val="B2B2B2"/>
            </a:solidFill>
            <a:round/>
            <a:headEnd/>
            <a:tailEnd/>
          </a:ln>
        </p:spPr>
        <p:txBody>
          <a:bodyPr lIns="90000" tIns="46800" rIns="90000" bIns="46800">
            <a:spAutoFit/>
          </a:bodyPr>
          <a:lstStyle/>
          <a:p>
            <a:endParaRPr lang="es-ES"/>
          </a:p>
        </p:txBody>
      </p:sp>
      <p:sp>
        <p:nvSpPr>
          <p:cNvPr id="22544" name="Line 17"/>
          <p:cNvSpPr>
            <a:spLocks noChangeShapeType="1"/>
          </p:cNvSpPr>
          <p:nvPr/>
        </p:nvSpPr>
        <p:spPr bwMode="auto">
          <a:xfrm>
            <a:off x="292100" y="5153025"/>
            <a:ext cx="8194675" cy="0"/>
          </a:xfrm>
          <a:prstGeom prst="line">
            <a:avLst/>
          </a:prstGeom>
          <a:noFill/>
          <a:ln w="9525">
            <a:solidFill>
              <a:srgbClr val="B2B2B2"/>
            </a:solidFill>
            <a:round/>
            <a:headEnd/>
            <a:tailEnd/>
          </a:ln>
        </p:spPr>
        <p:txBody>
          <a:bodyPr lIns="90000" tIns="46800" rIns="90000" bIns="46800">
            <a:spAutoFit/>
          </a:bodyPr>
          <a:lstStyle/>
          <a:p>
            <a:endParaRPr lang="es-ES"/>
          </a:p>
        </p:txBody>
      </p:sp>
      <p:sp>
        <p:nvSpPr>
          <p:cNvPr id="22545" name="Line 18"/>
          <p:cNvSpPr>
            <a:spLocks noChangeShapeType="1"/>
          </p:cNvSpPr>
          <p:nvPr/>
        </p:nvSpPr>
        <p:spPr bwMode="auto">
          <a:xfrm>
            <a:off x="285750" y="5457825"/>
            <a:ext cx="8194675" cy="0"/>
          </a:xfrm>
          <a:prstGeom prst="line">
            <a:avLst/>
          </a:prstGeom>
          <a:noFill/>
          <a:ln w="9525">
            <a:solidFill>
              <a:srgbClr val="B2B2B2"/>
            </a:solidFill>
            <a:round/>
            <a:headEnd/>
            <a:tailEnd/>
          </a:ln>
        </p:spPr>
        <p:txBody>
          <a:bodyPr lIns="90000" tIns="46800" rIns="90000" bIns="46800">
            <a:spAutoFit/>
          </a:bodyPr>
          <a:lstStyle/>
          <a:p>
            <a:endParaRPr lang="es-ES"/>
          </a:p>
        </p:txBody>
      </p:sp>
      <p:sp>
        <p:nvSpPr>
          <p:cNvPr id="22546" name="Oval 19"/>
          <p:cNvSpPr>
            <a:spLocks noChangeArrowheads="1"/>
          </p:cNvSpPr>
          <p:nvPr/>
        </p:nvSpPr>
        <p:spPr bwMode="auto">
          <a:xfrm>
            <a:off x="5584825" y="2746375"/>
            <a:ext cx="179388" cy="179388"/>
          </a:xfrm>
          <a:prstGeom prst="ellipse">
            <a:avLst/>
          </a:prstGeom>
          <a:solidFill>
            <a:srgbClr val="A50021"/>
          </a:solidFill>
          <a:ln w="9525">
            <a:noFill/>
            <a:round/>
            <a:headEnd/>
            <a:tailEnd/>
          </a:ln>
        </p:spPr>
        <p:txBody>
          <a:bodyPr lIns="90000" tIns="46800" rIns="90000" bIns="46800" anchor="ctr">
            <a:spAutoFit/>
          </a:bodyPr>
          <a:lstStyle/>
          <a:p>
            <a:endParaRPr lang="nl-BE" sz="2000" b="0">
              <a:latin typeface="Courier New" charset="0"/>
            </a:endParaRPr>
          </a:p>
        </p:txBody>
      </p:sp>
      <p:sp>
        <p:nvSpPr>
          <p:cNvPr id="22547" name="Oval 20"/>
          <p:cNvSpPr>
            <a:spLocks noChangeArrowheads="1"/>
          </p:cNvSpPr>
          <p:nvPr/>
        </p:nvSpPr>
        <p:spPr bwMode="auto">
          <a:xfrm>
            <a:off x="5584825" y="3024188"/>
            <a:ext cx="179388" cy="179387"/>
          </a:xfrm>
          <a:prstGeom prst="ellipse">
            <a:avLst/>
          </a:prstGeom>
          <a:solidFill>
            <a:srgbClr val="A50021"/>
          </a:solidFill>
          <a:ln w="9525">
            <a:noFill/>
            <a:round/>
            <a:headEnd/>
            <a:tailEnd/>
          </a:ln>
        </p:spPr>
        <p:txBody>
          <a:bodyPr lIns="90000" tIns="46800" rIns="90000" bIns="46800" anchor="ctr">
            <a:spAutoFit/>
          </a:bodyPr>
          <a:lstStyle/>
          <a:p>
            <a:endParaRPr lang="nl-BE" sz="2000" b="0">
              <a:latin typeface="Courier New" charset="0"/>
            </a:endParaRPr>
          </a:p>
        </p:txBody>
      </p:sp>
      <p:sp>
        <p:nvSpPr>
          <p:cNvPr id="22548" name="Oval 21"/>
          <p:cNvSpPr>
            <a:spLocks noChangeArrowheads="1"/>
          </p:cNvSpPr>
          <p:nvPr/>
        </p:nvSpPr>
        <p:spPr bwMode="auto">
          <a:xfrm>
            <a:off x="5584825" y="3302000"/>
            <a:ext cx="179388" cy="179388"/>
          </a:xfrm>
          <a:prstGeom prst="ellipse">
            <a:avLst/>
          </a:prstGeom>
          <a:solidFill>
            <a:srgbClr val="A50021"/>
          </a:solidFill>
          <a:ln w="9525">
            <a:noFill/>
            <a:round/>
            <a:headEnd/>
            <a:tailEnd/>
          </a:ln>
        </p:spPr>
        <p:txBody>
          <a:bodyPr lIns="90000" tIns="46800" rIns="90000" bIns="46800" anchor="ctr">
            <a:spAutoFit/>
          </a:bodyPr>
          <a:lstStyle/>
          <a:p>
            <a:endParaRPr lang="nl-BE" sz="2000" b="0">
              <a:latin typeface="Courier New" charset="0"/>
            </a:endParaRPr>
          </a:p>
        </p:txBody>
      </p:sp>
      <p:sp>
        <p:nvSpPr>
          <p:cNvPr id="22549" name="Oval 22"/>
          <p:cNvSpPr>
            <a:spLocks noChangeArrowheads="1"/>
          </p:cNvSpPr>
          <p:nvPr/>
        </p:nvSpPr>
        <p:spPr bwMode="auto">
          <a:xfrm>
            <a:off x="5584825" y="3579813"/>
            <a:ext cx="179388" cy="179387"/>
          </a:xfrm>
          <a:prstGeom prst="ellipse">
            <a:avLst/>
          </a:prstGeom>
          <a:solidFill>
            <a:srgbClr val="A50021"/>
          </a:solidFill>
          <a:ln w="9525">
            <a:noFill/>
            <a:round/>
            <a:headEnd/>
            <a:tailEnd/>
          </a:ln>
        </p:spPr>
        <p:txBody>
          <a:bodyPr lIns="90000" tIns="46800" rIns="90000" bIns="46800" anchor="ctr">
            <a:spAutoFit/>
          </a:bodyPr>
          <a:lstStyle/>
          <a:p>
            <a:endParaRPr lang="nl-BE" sz="2000" b="0">
              <a:latin typeface="Courier New" charset="0"/>
            </a:endParaRPr>
          </a:p>
        </p:txBody>
      </p:sp>
      <p:sp>
        <p:nvSpPr>
          <p:cNvPr id="22550" name="Oval 23"/>
          <p:cNvSpPr>
            <a:spLocks noChangeArrowheads="1"/>
          </p:cNvSpPr>
          <p:nvPr/>
        </p:nvSpPr>
        <p:spPr bwMode="auto">
          <a:xfrm>
            <a:off x="4318000" y="4379913"/>
            <a:ext cx="179388" cy="179387"/>
          </a:xfrm>
          <a:prstGeom prst="ellipse">
            <a:avLst/>
          </a:prstGeom>
          <a:solidFill>
            <a:srgbClr val="A50021"/>
          </a:solidFill>
          <a:ln w="9525">
            <a:noFill/>
            <a:round/>
            <a:headEnd/>
            <a:tailEnd/>
          </a:ln>
        </p:spPr>
        <p:txBody>
          <a:bodyPr lIns="90000" tIns="46800" rIns="90000" bIns="46800" anchor="ctr">
            <a:spAutoFit/>
          </a:bodyPr>
          <a:lstStyle/>
          <a:p>
            <a:endParaRPr lang="nl-BE" sz="2000" b="0">
              <a:latin typeface="Courier New" charset="0"/>
            </a:endParaRPr>
          </a:p>
        </p:txBody>
      </p:sp>
      <p:sp>
        <p:nvSpPr>
          <p:cNvPr id="22551" name="Oval 24"/>
          <p:cNvSpPr>
            <a:spLocks noChangeArrowheads="1"/>
          </p:cNvSpPr>
          <p:nvPr/>
        </p:nvSpPr>
        <p:spPr bwMode="auto">
          <a:xfrm>
            <a:off x="5584825" y="4391025"/>
            <a:ext cx="179388" cy="179388"/>
          </a:xfrm>
          <a:prstGeom prst="ellipse">
            <a:avLst/>
          </a:prstGeom>
          <a:solidFill>
            <a:srgbClr val="A50021"/>
          </a:solidFill>
          <a:ln w="9525">
            <a:noFill/>
            <a:round/>
            <a:headEnd/>
            <a:tailEnd/>
          </a:ln>
        </p:spPr>
        <p:txBody>
          <a:bodyPr lIns="90000" tIns="46800" rIns="90000" bIns="46800" anchor="ctr">
            <a:spAutoFit/>
          </a:bodyPr>
          <a:lstStyle/>
          <a:p>
            <a:endParaRPr lang="nl-BE" sz="2000" b="0">
              <a:latin typeface="Courier New" charset="0"/>
            </a:endParaRPr>
          </a:p>
        </p:txBody>
      </p:sp>
      <p:sp>
        <p:nvSpPr>
          <p:cNvPr id="22552" name="Oval 25"/>
          <p:cNvSpPr>
            <a:spLocks noChangeArrowheads="1"/>
          </p:cNvSpPr>
          <p:nvPr/>
        </p:nvSpPr>
        <p:spPr bwMode="auto">
          <a:xfrm>
            <a:off x="5584825" y="2457450"/>
            <a:ext cx="179388" cy="179388"/>
          </a:xfrm>
          <a:prstGeom prst="ellipse">
            <a:avLst/>
          </a:prstGeom>
          <a:solidFill>
            <a:srgbClr val="A50021"/>
          </a:solidFill>
          <a:ln w="9525">
            <a:noFill/>
            <a:round/>
            <a:headEnd/>
            <a:tailEnd/>
          </a:ln>
        </p:spPr>
        <p:txBody>
          <a:bodyPr lIns="90000" tIns="46800" rIns="90000" bIns="46800" anchor="ctr">
            <a:spAutoFit/>
          </a:bodyPr>
          <a:lstStyle/>
          <a:p>
            <a:endParaRPr lang="nl-BE" sz="2000" b="0">
              <a:latin typeface="Courier New" charset="0"/>
            </a:endParaRPr>
          </a:p>
        </p:txBody>
      </p:sp>
      <p:sp>
        <p:nvSpPr>
          <p:cNvPr id="22553" name="Oval 26"/>
          <p:cNvSpPr>
            <a:spLocks noChangeArrowheads="1"/>
          </p:cNvSpPr>
          <p:nvPr/>
        </p:nvSpPr>
        <p:spPr bwMode="auto">
          <a:xfrm>
            <a:off x="6823075" y="3306763"/>
            <a:ext cx="179388" cy="179387"/>
          </a:xfrm>
          <a:prstGeom prst="ellipse">
            <a:avLst/>
          </a:prstGeom>
          <a:solidFill>
            <a:srgbClr val="A50021"/>
          </a:solidFill>
          <a:ln w="9525">
            <a:noFill/>
            <a:round/>
            <a:headEnd/>
            <a:tailEnd/>
          </a:ln>
        </p:spPr>
        <p:txBody>
          <a:bodyPr lIns="90000" tIns="46800" rIns="90000" bIns="46800" anchor="ctr">
            <a:spAutoFit/>
          </a:bodyPr>
          <a:lstStyle/>
          <a:p>
            <a:endParaRPr lang="nl-BE" sz="2000" b="0">
              <a:latin typeface="Courier New" charset="0"/>
            </a:endParaRPr>
          </a:p>
        </p:txBody>
      </p:sp>
      <p:sp>
        <p:nvSpPr>
          <p:cNvPr id="22554" name="Oval 27"/>
          <p:cNvSpPr>
            <a:spLocks noChangeArrowheads="1"/>
          </p:cNvSpPr>
          <p:nvPr/>
        </p:nvSpPr>
        <p:spPr bwMode="auto">
          <a:xfrm>
            <a:off x="6823075" y="3584575"/>
            <a:ext cx="179388" cy="179388"/>
          </a:xfrm>
          <a:prstGeom prst="ellipse">
            <a:avLst/>
          </a:prstGeom>
          <a:solidFill>
            <a:srgbClr val="A50021"/>
          </a:solidFill>
          <a:ln w="9525">
            <a:noFill/>
            <a:round/>
            <a:headEnd/>
            <a:tailEnd/>
          </a:ln>
        </p:spPr>
        <p:txBody>
          <a:bodyPr lIns="90000" tIns="46800" rIns="90000" bIns="46800" anchor="ctr">
            <a:spAutoFit/>
          </a:bodyPr>
          <a:lstStyle/>
          <a:p>
            <a:endParaRPr lang="nl-BE" sz="2000" b="0">
              <a:latin typeface="Courier New" charset="0"/>
            </a:endParaRPr>
          </a:p>
        </p:txBody>
      </p:sp>
      <p:sp>
        <p:nvSpPr>
          <p:cNvPr id="22555" name="Oval 28"/>
          <p:cNvSpPr>
            <a:spLocks noChangeArrowheads="1"/>
          </p:cNvSpPr>
          <p:nvPr/>
        </p:nvSpPr>
        <p:spPr bwMode="auto">
          <a:xfrm>
            <a:off x="6823075" y="3851275"/>
            <a:ext cx="179388" cy="179388"/>
          </a:xfrm>
          <a:prstGeom prst="ellipse">
            <a:avLst/>
          </a:prstGeom>
          <a:solidFill>
            <a:srgbClr val="A50021"/>
          </a:solidFill>
          <a:ln w="9525">
            <a:noFill/>
            <a:round/>
            <a:headEnd/>
            <a:tailEnd/>
          </a:ln>
        </p:spPr>
        <p:txBody>
          <a:bodyPr lIns="90000" tIns="46800" rIns="90000" bIns="46800" anchor="ctr">
            <a:spAutoFit/>
          </a:bodyPr>
          <a:lstStyle/>
          <a:p>
            <a:endParaRPr lang="nl-BE" sz="2000" b="0">
              <a:latin typeface="Courier New" charset="0"/>
            </a:endParaRPr>
          </a:p>
        </p:txBody>
      </p:sp>
      <p:sp>
        <p:nvSpPr>
          <p:cNvPr id="22556" name="Oval 29"/>
          <p:cNvSpPr>
            <a:spLocks noChangeArrowheads="1"/>
          </p:cNvSpPr>
          <p:nvPr/>
        </p:nvSpPr>
        <p:spPr bwMode="auto">
          <a:xfrm>
            <a:off x="6823075" y="4940300"/>
            <a:ext cx="179388" cy="179388"/>
          </a:xfrm>
          <a:prstGeom prst="ellipse">
            <a:avLst/>
          </a:prstGeom>
          <a:solidFill>
            <a:srgbClr val="A50021"/>
          </a:solidFill>
          <a:ln w="9525">
            <a:noFill/>
            <a:round/>
            <a:headEnd/>
            <a:tailEnd/>
          </a:ln>
        </p:spPr>
        <p:txBody>
          <a:bodyPr lIns="90000" tIns="46800" rIns="90000" bIns="46800" anchor="ctr">
            <a:spAutoFit/>
          </a:bodyPr>
          <a:lstStyle/>
          <a:p>
            <a:endParaRPr lang="nl-BE" sz="2000" b="0">
              <a:latin typeface="Courier New" charset="0"/>
            </a:endParaRPr>
          </a:p>
        </p:txBody>
      </p:sp>
      <p:sp>
        <p:nvSpPr>
          <p:cNvPr id="22557" name="Oval 30"/>
          <p:cNvSpPr>
            <a:spLocks noChangeArrowheads="1"/>
          </p:cNvSpPr>
          <p:nvPr/>
        </p:nvSpPr>
        <p:spPr bwMode="auto">
          <a:xfrm>
            <a:off x="6823075" y="5218113"/>
            <a:ext cx="179388" cy="179387"/>
          </a:xfrm>
          <a:prstGeom prst="ellipse">
            <a:avLst/>
          </a:prstGeom>
          <a:solidFill>
            <a:srgbClr val="A50021"/>
          </a:solidFill>
          <a:ln w="9525">
            <a:noFill/>
            <a:round/>
            <a:headEnd/>
            <a:tailEnd/>
          </a:ln>
        </p:spPr>
        <p:txBody>
          <a:bodyPr lIns="90000" tIns="46800" rIns="90000" bIns="46800" anchor="ctr">
            <a:spAutoFit/>
          </a:bodyPr>
          <a:lstStyle/>
          <a:p>
            <a:endParaRPr lang="nl-BE" sz="2000" b="0">
              <a:latin typeface="Courier New" charset="0"/>
            </a:endParaRPr>
          </a:p>
        </p:txBody>
      </p:sp>
      <p:sp>
        <p:nvSpPr>
          <p:cNvPr id="22558" name="Oval 31"/>
          <p:cNvSpPr>
            <a:spLocks noChangeArrowheads="1"/>
          </p:cNvSpPr>
          <p:nvPr/>
        </p:nvSpPr>
        <p:spPr bwMode="auto">
          <a:xfrm>
            <a:off x="6823075" y="2462213"/>
            <a:ext cx="179388" cy="179387"/>
          </a:xfrm>
          <a:prstGeom prst="ellipse">
            <a:avLst/>
          </a:prstGeom>
          <a:solidFill>
            <a:srgbClr val="A50021"/>
          </a:solidFill>
          <a:ln w="9525">
            <a:noFill/>
            <a:round/>
            <a:headEnd/>
            <a:tailEnd/>
          </a:ln>
        </p:spPr>
        <p:txBody>
          <a:bodyPr lIns="90000" tIns="46800" rIns="90000" bIns="46800" anchor="ctr">
            <a:spAutoFit/>
          </a:bodyPr>
          <a:lstStyle/>
          <a:p>
            <a:endParaRPr lang="nl-BE" sz="2000" b="0">
              <a:latin typeface="Courier New" charset="0"/>
            </a:endParaRPr>
          </a:p>
        </p:txBody>
      </p:sp>
      <p:sp>
        <p:nvSpPr>
          <p:cNvPr id="22559" name="Oval 32"/>
          <p:cNvSpPr>
            <a:spLocks noChangeArrowheads="1"/>
          </p:cNvSpPr>
          <p:nvPr/>
        </p:nvSpPr>
        <p:spPr bwMode="auto">
          <a:xfrm>
            <a:off x="5584825" y="3846513"/>
            <a:ext cx="179388" cy="179387"/>
          </a:xfrm>
          <a:prstGeom prst="ellipse">
            <a:avLst/>
          </a:prstGeom>
          <a:solidFill>
            <a:srgbClr val="A50021"/>
          </a:solidFill>
          <a:ln w="9525">
            <a:noFill/>
            <a:round/>
            <a:headEnd/>
            <a:tailEnd/>
          </a:ln>
        </p:spPr>
        <p:txBody>
          <a:bodyPr lIns="90000" tIns="46800" rIns="90000" bIns="46800" anchor="ctr">
            <a:spAutoFit/>
          </a:bodyPr>
          <a:lstStyle/>
          <a:p>
            <a:endParaRPr lang="nl-BE" sz="2000" b="0">
              <a:latin typeface="Courier New" charset="0"/>
            </a:endParaRPr>
          </a:p>
        </p:txBody>
      </p:sp>
      <p:sp>
        <p:nvSpPr>
          <p:cNvPr id="22560" name="Oval 33"/>
          <p:cNvSpPr>
            <a:spLocks noChangeArrowheads="1"/>
          </p:cNvSpPr>
          <p:nvPr/>
        </p:nvSpPr>
        <p:spPr bwMode="auto">
          <a:xfrm>
            <a:off x="4318000" y="3846513"/>
            <a:ext cx="179388" cy="179387"/>
          </a:xfrm>
          <a:prstGeom prst="ellipse">
            <a:avLst/>
          </a:prstGeom>
          <a:solidFill>
            <a:srgbClr val="A50021"/>
          </a:solidFill>
          <a:ln w="9525">
            <a:noFill/>
            <a:round/>
            <a:headEnd/>
            <a:tailEnd/>
          </a:ln>
        </p:spPr>
        <p:txBody>
          <a:bodyPr lIns="90000" tIns="46800" rIns="90000" bIns="46800" anchor="ctr">
            <a:spAutoFit/>
          </a:bodyPr>
          <a:lstStyle/>
          <a:p>
            <a:endParaRPr lang="nl-BE" sz="2000" b="0">
              <a:latin typeface="Courier New" charset="0"/>
            </a:endParaRPr>
          </a:p>
        </p:txBody>
      </p:sp>
      <p:sp>
        <p:nvSpPr>
          <p:cNvPr id="22561" name="Text Box 34"/>
          <p:cNvSpPr txBox="1">
            <a:spLocks noChangeArrowheads="1"/>
          </p:cNvSpPr>
          <p:nvPr/>
        </p:nvSpPr>
        <p:spPr bwMode="auto">
          <a:xfrm>
            <a:off x="4875213" y="6213475"/>
            <a:ext cx="1565275" cy="366713"/>
          </a:xfrm>
          <a:prstGeom prst="rect">
            <a:avLst/>
          </a:prstGeom>
          <a:noFill/>
          <a:ln w="9525">
            <a:noFill/>
            <a:miter lim="800000"/>
            <a:headEnd/>
            <a:tailEnd/>
          </a:ln>
        </p:spPr>
        <p:txBody>
          <a:bodyPr wrap="none" lIns="90000" tIns="46800" rIns="90000" bIns="46800">
            <a:spAutoFit/>
          </a:bodyPr>
          <a:lstStyle/>
          <a:p>
            <a:r>
              <a:rPr lang="nl-BE" sz="1800" b="0">
                <a:solidFill>
                  <a:srgbClr val="A50021"/>
                </a:solidFill>
                <a:latin typeface="Arial" charset="0"/>
              </a:rPr>
              <a:t>Customizable</a:t>
            </a:r>
            <a:endParaRPr lang="en-US" sz="1800" b="0">
              <a:solidFill>
                <a:srgbClr val="A50021"/>
              </a:solidFill>
              <a:latin typeface="Arial" charset="0"/>
            </a:endParaRPr>
          </a:p>
        </p:txBody>
      </p:sp>
      <p:sp>
        <p:nvSpPr>
          <p:cNvPr id="22562" name="Line 35"/>
          <p:cNvSpPr>
            <a:spLocks noChangeShapeType="1"/>
          </p:cNvSpPr>
          <p:nvPr/>
        </p:nvSpPr>
        <p:spPr bwMode="auto">
          <a:xfrm>
            <a:off x="279400" y="5718175"/>
            <a:ext cx="8194675" cy="0"/>
          </a:xfrm>
          <a:prstGeom prst="line">
            <a:avLst/>
          </a:prstGeom>
          <a:noFill/>
          <a:ln w="9525">
            <a:solidFill>
              <a:srgbClr val="B2B2B2"/>
            </a:solidFill>
            <a:round/>
            <a:headEnd/>
            <a:tailEnd/>
          </a:ln>
        </p:spPr>
        <p:txBody>
          <a:bodyPr lIns="90000" tIns="46800" rIns="90000" bIns="46800">
            <a:spAutoFit/>
          </a:bodyPr>
          <a:lstStyle/>
          <a:p>
            <a:endParaRPr lang="es-ES"/>
          </a:p>
        </p:txBody>
      </p:sp>
      <p:sp>
        <p:nvSpPr>
          <p:cNvPr id="22563" name="Oval 36"/>
          <p:cNvSpPr>
            <a:spLocks noChangeArrowheads="1"/>
          </p:cNvSpPr>
          <p:nvPr/>
        </p:nvSpPr>
        <p:spPr bwMode="auto">
          <a:xfrm>
            <a:off x="6827838" y="5500688"/>
            <a:ext cx="179387" cy="179387"/>
          </a:xfrm>
          <a:prstGeom prst="ellipse">
            <a:avLst/>
          </a:prstGeom>
          <a:solidFill>
            <a:srgbClr val="A50021"/>
          </a:solidFill>
          <a:ln w="9525">
            <a:noFill/>
            <a:round/>
            <a:headEnd/>
            <a:tailEnd/>
          </a:ln>
        </p:spPr>
        <p:txBody>
          <a:bodyPr lIns="90000" tIns="46800" rIns="90000" bIns="46800" anchor="ctr">
            <a:spAutoFit/>
          </a:bodyPr>
          <a:lstStyle/>
          <a:p>
            <a:endParaRPr lang="nl-BE" sz="2000" b="0">
              <a:latin typeface="Courier New" charset="0"/>
            </a:endParaRPr>
          </a:p>
        </p:txBody>
      </p:sp>
      <p:sp>
        <p:nvSpPr>
          <p:cNvPr id="55" name="Title 54"/>
          <p:cNvSpPr>
            <a:spLocks noGrp="1"/>
          </p:cNvSpPr>
          <p:nvPr>
            <p:ph type="title"/>
          </p:nvPr>
        </p:nvSpPr>
        <p:spPr>
          <a:xfrm>
            <a:off x="184150" y="176213"/>
            <a:ext cx="5530850" cy="388937"/>
          </a:xfrm>
        </p:spPr>
        <p:txBody>
          <a:bodyPr wrap="square" lIns="91440" tIns="45720" rIns="91440" bIns="45720" numCol="1" anchor="t" anchorCtr="0" compatLnSpc="1">
            <a:prstTxWarp prst="textNoShape">
              <a:avLst/>
            </a:prstTxWarp>
          </a:bodyPr>
          <a:lstStyle/>
          <a:p>
            <a:pPr eaLnBrk="1" hangingPunct="1">
              <a:defRPr/>
            </a:pPr>
            <a:r>
              <a:rPr lang="en-US" smtClean="0"/>
              <a:t>Flexible Role Composition (example for Succession Planning)</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22"/>
          <p:cNvSpPr>
            <a:spLocks noChangeArrowheads="1"/>
          </p:cNvSpPr>
          <p:nvPr/>
        </p:nvSpPr>
        <p:spPr bwMode="auto">
          <a:xfrm>
            <a:off x="838200" y="3571875"/>
            <a:ext cx="1792288" cy="1500188"/>
          </a:xfrm>
          <a:prstGeom prst="rect">
            <a:avLst/>
          </a:prstGeom>
          <a:gradFill rotWithShape="1">
            <a:gsLst>
              <a:gs pos="0">
                <a:srgbClr val="C8CACC"/>
              </a:gs>
              <a:gs pos="35001">
                <a:srgbClr val="D8D9DA"/>
              </a:gs>
              <a:gs pos="100000">
                <a:srgbClr val="F0F1F1"/>
              </a:gs>
            </a:gsLst>
            <a:lin ang="16200000" scaled="1"/>
          </a:gradFill>
          <a:ln w="9525">
            <a:solidFill>
              <a:srgbClr val="717375"/>
            </a:solidFill>
            <a:miter lim="800000"/>
            <a:headEnd/>
            <a:tailEnd/>
          </a:ln>
          <a:effectLst>
            <a:outerShdw blurRad="63500" dist="20000" dir="5400000" rotWithShape="0">
              <a:srgbClr val="000000">
                <a:alpha val="37999"/>
              </a:srgbClr>
            </a:outerShdw>
          </a:effectLst>
        </p:spPr>
        <p:txBody>
          <a:bodyPr wrap="none" anchor="ctr"/>
          <a:lstStyle/>
          <a:p>
            <a:pPr algn="ctr">
              <a:defRPr/>
            </a:pPr>
            <a:r>
              <a:rPr lang="nl-BE" sz="1000">
                <a:solidFill>
                  <a:srgbClr val="4E0064"/>
                </a:solidFill>
                <a:latin typeface="Arial" charset="0"/>
              </a:rPr>
              <a:t>Customer-specific</a:t>
            </a:r>
          </a:p>
          <a:p>
            <a:pPr algn="ctr">
              <a:defRPr/>
            </a:pPr>
            <a:r>
              <a:rPr lang="nl-BE" sz="1000">
                <a:solidFill>
                  <a:srgbClr val="4E0064"/>
                </a:solidFill>
                <a:latin typeface="Arial" charset="0"/>
              </a:rPr>
              <a:t>development &amp; customising</a:t>
            </a:r>
            <a:endParaRPr lang="en-US" sz="1000">
              <a:solidFill>
                <a:srgbClr val="4E0064"/>
              </a:solidFill>
              <a:latin typeface="Arial" charset="0"/>
            </a:endParaRPr>
          </a:p>
        </p:txBody>
      </p:sp>
      <p:grpSp>
        <p:nvGrpSpPr>
          <p:cNvPr id="2" name="Group 130"/>
          <p:cNvGrpSpPr>
            <a:grpSpLocks/>
          </p:cNvGrpSpPr>
          <p:nvPr/>
        </p:nvGrpSpPr>
        <p:grpSpPr bwMode="auto">
          <a:xfrm>
            <a:off x="3257550" y="2571750"/>
            <a:ext cx="2062163" cy="998538"/>
            <a:chOff x="581782" y="2571744"/>
            <a:chExt cx="2061392" cy="998556"/>
          </a:xfrm>
        </p:grpSpPr>
        <p:sp>
          <p:nvSpPr>
            <p:cNvPr id="106" name="Rectangle 22"/>
            <p:cNvSpPr>
              <a:spLocks noChangeArrowheads="1"/>
            </p:cNvSpPr>
            <p:nvPr/>
          </p:nvSpPr>
          <p:spPr bwMode="auto">
            <a:xfrm>
              <a:off x="857904" y="2928938"/>
              <a:ext cx="1785270" cy="641362"/>
            </a:xfrm>
            <a:prstGeom prst="rect">
              <a:avLst/>
            </a:prstGeom>
            <a:gradFill rotWithShape="1">
              <a:gsLst>
                <a:gs pos="0">
                  <a:srgbClr val="A70014"/>
                </a:gs>
                <a:gs pos="80000">
                  <a:srgbClr val="DB001E"/>
                </a:gs>
                <a:gs pos="100000">
                  <a:srgbClr val="E0001B"/>
                </a:gs>
              </a:gsLst>
              <a:lin ang="16200000"/>
            </a:gradFill>
            <a:ln w="9525">
              <a:solidFill>
                <a:srgbClr val="C6072C"/>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1000">
                  <a:solidFill>
                    <a:srgbClr val="FFFFFF"/>
                  </a:solidFill>
                  <a:latin typeface="Arial" charset="0"/>
                </a:rPr>
                <a:t>euHReka workspace</a:t>
              </a:r>
            </a:p>
            <a:p>
              <a:pPr algn="ctr">
                <a:defRPr/>
              </a:pPr>
              <a:r>
                <a:rPr lang="nl-BE" sz="1000">
                  <a:solidFill>
                    <a:srgbClr val="FFFFFF"/>
                  </a:solidFill>
                  <a:latin typeface="Arial" charset="0"/>
                </a:rPr>
                <a:t>development &amp; customising</a:t>
              </a:r>
              <a:endParaRPr lang="en-US" sz="1000">
                <a:solidFill>
                  <a:srgbClr val="FFFFFF"/>
                </a:solidFill>
                <a:latin typeface="Arial" charset="0"/>
              </a:endParaRPr>
            </a:p>
          </p:txBody>
        </p:sp>
        <p:sp>
          <p:nvSpPr>
            <p:cNvPr id="107" name="Rectangle 22"/>
            <p:cNvSpPr>
              <a:spLocks noChangeArrowheads="1"/>
            </p:cNvSpPr>
            <p:nvPr/>
          </p:nvSpPr>
          <p:spPr bwMode="auto">
            <a:xfrm>
              <a:off x="857904" y="2571744"/>
              <a:ext cx="1785270" cy="355606"/>
            </a:xfrm>
            <a:prstGeom prst="rect">
              <a:avLst/>
            </a:prstGeom>
            <a:gradFill rotWithShape="1">
              <a:gsLst>
                <a:gs pos="0">
                  <a:srgbClr val="A70014"/>
                </a:gs>
                <a:gs pos="80000">
                  <a:srgbClr val="DB001E"/>
                </a:gs>
                <a:gs pos="100000">
                  <a:srgbClr val="E0001B"/>
                </a:gs>
              </a:gsLst>
              <a:lin ang="16200000"/>
            </a:gradFill>
            <a:ln w="9525">
              <a:solidFill>
                <a:srgbClr val="C6072C"/>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1000">
                  <a:solidFill>
                    <a:srgbClr val="FFFFFF"/>
                  </a:solidFill>
                  <a:latin typeface="Arial" charset="0"/>
                </a:rPr>
                <a:t>euHReka workspace</a:t>
              </a:r>
            </a:p>
            <a:p>
              <a:pPr algn="ctr">
                <a:defRPr/>
              </a:pPr>
              <a:r>
                <a:rPr lang="nl-BE" sz="1000">
                  <a:solidFill>
                    <a:srgbClr val="FFFFFF"/>
                  </a:solidFill>
                  <a:latin typeface="Arial" charset="0"/>
                </a:rPr>
                <a:t>parameter layer</a:t>
              </a:r>
              <a:endParaRPr lang="en-US" sz="1000">
                <a:solidFill>
                  <a:srgbClr val="FFFFFF"/>
                </a:solidFill>
                <a:latin typeface="Arial" charset="0"/>
              </a:endParaRPr>
            </a:p>
          </p:txBody>
        </p:sp>
        <p:pic>
          <p:nvPicPr>
            <p:cNvPr id="23605" name="Picture 8" descr="http://intranet.northgate-is.com/NorthgateArinso/Marketing/Marketing%20%20IP%20logos/logo_euHReka_RGB.jpg"/>
            <p:cNvPicPr>
              <a:picLocks noChangeAspect="1" noChangeArrowheads="1"/>
            </p:cNvPicPr>
            <p:nvPr/>
          </p:nvPicPr>
          <p:blipFill>
            <a:blip r:embed="rId3" cstate="print"/>
            <a:srcRect/>
            <a:stretch>
              <a:fillRect/>
            </a:stretch>
          </p:blipFill>
          <p:spPr bwMode="auto">
            <a:xfrm>
              <a:off x="581782" y="2990848"/>
              <a:ext cx="230231" cy="223838"/>
            </a:xfrm>
            <a:prstGeom prst="rect">
              <a:avLst/>
            </a:prstGeom>
            <a:noFill/>
            <a:ln w="9525">
              <a:noFill/>
              <a:miter lim="800000"/>
              <a:headEnd/>
              <a:tailEnd/>
            </a:ln>
          </p:spPr>
        </p:pic>
        <p:pic>
          <p:nvPicPr>
            <p:cNvPr id="23606" name="Picture 8" descr="http://intranet.northgate-is.com/NorthgateArinso/Marketing/Marketing%20%20IP%20logos/logo_euHReka_RGB.jpg"/>
            <p:cNvPicPr>
              <a:picLocks noChangeAspect="1" noChangeArrowheads="1"/>
            </p:cNvPicPr>
            <p:nvPr/>
          </p:nvPicPr>
          <p:blipFill>
            <a:blip r:embed="rId3" cstate="print"/>
            <a:srcRect/>
            <a:stretch>
              <a:fillRect/>
            </a:stretch>
          </p:blipFill>
          <p:spPr bwMode="auto">
            <a:xfrm>
              <a:off x="581782" y="2571744"/>
              <a:ext cx="230231" cy="223837"/>
            </a:xfrm>
            <a:prstGeom prst="rect">
              <a:avLst/>
            </a:prstGeom>
            <a:noFill/>
            <a:ln w="9525">
              <a:noFill/>
              <a:miter lim="800000"/>
              <a:headEnd/>
              <a:tailEnd/>
            </a:ln>
          </p:spPr>
        </p:pic>
      </p:grpSp>
      <p:grpSp>
        <p:nvGrpSpPr>
          <p:cNvPr id="3" name="Group 127"/>
          <p:cNvGrpSpPr>
            <a:grpSpLocks/>
          </p:cNvGrpSpPr>
          <p:nvPr/>
        </p:nvGrpSpPr>
        <p:grpSpPr bwMode="auto">
          <a:xfrm>
            <a:off x="3295650" y="4357688"/>
            <a:ext cx="2062163" cy="428625"/>
            <a:chOff x="581781" y="5072074"/>
            <a:chExt cx="2061393" cy="428628"/>
          </a:xfrm>
        </p:grpSpPr>
        <p:sp>
          <p:nvSpPr>
            <p:cNvPr id="129" name="Rectangle 22"/>
            <p:cNvSpPr>
              <a:spLocks noChangeArrowheads="1"/>
            </p:cNvSpPr>
            <p:nvPr/>
          </p:nvSpPr>
          <p:spPr bwMode="auto">
            <a:xfrm>
              <a:off x="845208" y="5072074"/>
              <a:ext cx="1797966" cy="428628"/>
            </a:xfrm>
            <a:prstGeom prst="rect">
              <a:avLst/>
            </a:prstGeom>
            <a:gradFill rotWithShape="1">
              <a:gsLst>
                <a:gs pos="0">
                  <a:srgbClr val="3D0053"/>
                </a:gs>
                <a:gs pos="80000">
                  <a:srgbClr val="53006F"/>
                </a:gs>
                <a:gs pos="100000">
                  <a:srgbClr val="550072"/>
                </a:gs>
              </a:gsLst>
              <a:lin ang="16200000"/>
            </a:gradFill>
            <a:ln w="9525">
              <a:solidFill>
                <a:srgbClr val="4D0064"/>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1000">
                  <a:solidFill>
                    <a:srgbClr val="FFFFFF"/>
                  </a:solidFill>
                </a:rPr>
                <a:t>e</a:t>
              </a:r>
              <a:r>
                <a:rPr lang="nl-BE" sz="1000">
                  <a:solidFill>
                    <a:srgbClr val="FFFFFF"/>
                  </a:solidFill>
                  <a:latin typeface="Arial" charset="0"/>
                </a:rPr>
                <a:t>uHReka</a:t>
              </a:r>
            </a:p>
            <a:p>
              <a:pPr algn="ctr">
                <a:defRPr/>
              </a:pPr>
              <a:r>
                <a:rPr lang="nl-BE" sz="1000">
                  <a:solidFill>
                    <a:srgbClr val="FFFFFF"/>
                  </a:solidFill>
                  <a:latin typeface="Arial" charset="0"/>
                </a:rPr>
                <a:t>global template</a:t>
              </a:r>
              <a:endParaRPr lang="en-US" sz="1000">
                <a:solidFill>
                  <a:srgbClr val="FFFFFF"/>
                </a:solidFill>
                <a:latin typeface="Arial" charset="0"/>
              </a:endParaRPr>
            </a:p>
          </p:txBody>
        </p:sp>
        <p:pic>
          <p:nvPicPr>
            <p:cNvPr id="23602" name="Picture 8" descr="http://intranet.northgate-is.com/NorthgateArinso/Marketing/Marketing%20%20IP%20logos/logo_euHReka_RGB.jpg"/>
            <p:cNvPicPr>
              <a:picLocks noChangeAspect="1" noChangeArrowheads="1"/>
            </p:cNvPicPr>
            <p:nvPr/>
          </p:nvPicPr>
          <p:blipFill>
            <a:blip r:embed="rId3" cstate="print"/>
            <a:srcRect/>
            <a:stretch>
              <a:fillRect/>
            </a:stretch>
          </p:blipFill>
          <p:spPr bwMode="auto">
            <a:xfrm>
              <a:off x="581781" y="5072074"/>
              <a:ext cx="230233" cy="223838"/>
            </a:xfrm>
            <a:prstGeom prst="rect">
              <a:avLst/>
            </a:prstGeom>
            <a:noFill/>
            <a:ln w="9525">
              <a:noFill/>
              <a:miter lim="800000"/>
              <a:headEnd/>
              <a:tailEnd/>
            </a:ln>
          </p:spPr>
        </p:pic>
      </p:grpSp>
      <p:sp>
        <p:nvSpPr>
          <p:cNvPr id="86" name="Rectangle 22"/>
          <p:cNvSpPr>
            <a:spLocks noChangeArrowheads="1"/>
          </p:cNvSpPr>
          <p:nvPr/>
        </p:nvSpPr>
        <p:spPr bwMode="auto">
          <a:xfrm>
            <a:off x="3540125" y="3587750"/>
            <a:ext cx="1817688" cy="784225"/>
          </a:xfrm>
          <a:prstGeom prst="rect">
            <a:avLst/>
          </a:prstGeom>
          <a:gradFill rotWithShape="1">
            <a:gsLst>
              <a:gs pos="0">
                <a:srgbClr val="C8CACC"/>
              </a:gs>
              <a:gs pos="35001">
                <a:srgbClr val="D8D9DA"/>
              </a:gs>
              <a:gs pos="100000">
                <a:srgbClr val="F0F1F1"/>
              </a:gs>
            </a:gsLst>
            <a:lin ang="16200000" scaled="1"/>
          </a:gradFill>
          <a:ln w="9525">
            <a:solidFill>
              <a:srgbClr val="717375"/>
            </a:solidFill>
            <a:miter lim="800000"/>
            <a:headEnd/>
            <a:tailEnd/>
          </a:ln>
          <a:effectLst>
            <a:outerShdw blurRad="63500" dist="20000" dir="5400000" rotWithShape="0">
              <a:srgbClr val="000000">
                <a:alpha val="37999"/>
              </a:srgbClr>
            </a:outerShdw>
          </a:effectLst>
        </p:spPr>
        <p:txBody>
          <a:bodyPr wrap="none" anchor="ctr"/>
          <a:lstStyle/>
          <a:p>
            <a:pPr algn="ctr">
              <a:defRPr/>
            </a:pPr>
            <a:r>
              <a:rPr lang="nl-BE" sz="1000">
                <a:solidFill>
                  <a:srgbClr val="4E0064"/>
                </a:solidFill>
                <a:latin typeface="Arial" charset="0"/>
              </a:rPr>
              <a:t>Customer-specific</a:t>
            </a:r>
          </a:p>
          <a:p>
            <a:pPr algn="ctr">
              <a:defRPr/>
            </a:pPr>
            <a:r>
              <a:rPr lang="nl-BE" sz="1000">
                <a:solidFill>
                  <a:srgbClr val="4E0064"/>
                </a:solidFill>
                <a:latin typeface="Arial" charset="0"/>
              </a:rPr>
              <a:t>development &amp; customising</a:t>
            </a:r>
            <a:endParaRPr lang="en-US" sz="1000">
              <a:solidFill>
                <a:srgbClr val="4E0064"/>
              </a:solidFill>
              <a:latin typeface="Arial" charset="0"/>
            </a:endParaRPr>
          </a:p>
        </p:txBody>
      </p:sp>
      <p:sp>
        <p:nvSpPr>
          <p:cNvPr id="83" name="Rectangle 22"/>
          <p:cNvSpPr>
            <a:spLocks noChangeArrowheads="1"/>
          </p:cNvSpPr>
          <p:nvPr/>
        </p:nvSpPr>
        <p:spPr bwMode="auto">
          <a:xfrm>
            <a:off x="3540125" y="4802188"/>
            <a:ext cx="1817688" cy="714375"/>
          </a:xfrm>
          <a:prstGeom prst="rect">
            <a:avLst/>
          </a:prstGeom>
          <a:gradFill rotWithShape="1">
            <a:gsLst>
              <a:gs pos="0">
                <a:srgbClr val="3D0053"/>
              </a:gs>
              <a:gs pos="80000">
                <a:srgbClr val="53006F"/>
              </a:gs>
              <a:gs pos="100000">
                <a:srgbClr val="550072"/>
              </a:gs>
            </a:gsLst>
            <a:lin ang="16200000"/>
          </a:gradFill>
          <a:ln w="9525">
            <a:solidFill>
              <a:srgbClr val="4D0064"/>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1000">
                <a:solidFill>
                  <a:srgbClr val="FFFFFF"/>
                </a:solidFill>
                <a:latin typeface="Arial" charset="0"/>
              </a:rPr>
              <a:t>Core </a:t>
            </a:r>
            <a:br>
              <a:rPr lang="nl-BE" sz="1000">
                <a:solidFill>
                  <a:srgbClr val="FFFFFF"/>
                </a:solidFill>
                <a:latin typeface="Arial" charset="0"/>
              </a:rPr>
            </a:br>
            <a:r>
              <a:rPr lang="nl-BE" sz="1000">
                <a:solidFill>
                  <a:srgbClr val="FFFFFF"/>
                </a:solidFill>
                <a:latin typeface="Arial" charset="0"/>
              </a:rPr>
              <a:t>development &amp; </a:t>
            </a:r>
            <a:br>
              <a:rPr lang="nl-BE" sz="1000">
                <a:solidFill>
                  <a:srgbClr val="FFFFFF"/>
                </a:solidFill>
                <a:latin typeface="Arial" charset="0"/>
              </a:rPr>
            </a:br>
            <a:r>
              <a:rPr lang="nl-BE" sz="1000">
                <a:solidFill>
                  <a:srgbClr val="FFFFFF"/>
                </a:solidFill>
                <a:latin typeface="Arial" charset="0"/>
              </a:rPr>
              <a:t>customizing</a:t>
            </a:r>
            <a:endParaRPr lang="en-US" sz="1000">
              <a:solidFill>
                <a:srgbClr val="FFFFFF"/>
              </a:solidFill>
              <a:latin typeface="Arial" charset="0"/>
            </a:endParaRPr>
          </a:p>
        </p:txBody>
      </p:sp>
      <p:sp>
        <p:nvSpPr>
          <p:cNvPr id="81" name="Left Bracket 80"/>
          <p:cNvSpPr/>
          <p:nvPr/>
        </p:nvSpPr>
        <p:spPr bwMode="auto">
          <a:xfrm rot="5400000">
            <a:off x="4357688" y="-2357437"/>
            <a:ext cx="142875" cy="7572375"/>
          </a:xfrm>
          <a:prstGeom prst="leftBracket">
            <a:avLst>
              <a:gd name="adj" fmla="val 52354"/>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45720" rIns="45720" anchor="ctr" anchorCtr="1"/>
          <a:lstStyle/>
          <a:p>
            <a:pPr>
              <a:defRPr/>
            </a:pPr>
            <a:endParaRPr lang="nl-BE">
              <a:ea typeface="ＭＳ Ｐゴシック" pitchFamily="-65" charset="-128"/>
            </a:endParaRPr>
          </a:p>
        </p:txBody>
      </p:sp>
      <p:sp>
        <p:nvSpPr>
          <p:cNvPr id="82" name="Rectangle 81"/>
          <p:cNvSpPr/>
          <p:nvPr/>
        </p:nvSpPr>
        <p:spPr bwMode="auto">
          <a:xfrm>
            <a:off x="3214688" y="1028700"/>
            <a:ext cx="2214562" cy="642938"/>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45720" rIns="45720" anchor="ctr" anchorCtr="1"/>
          <a:lstStyle/>
          <a:p>
            <a:pPr>
              <a:defRPr/>
            </a:pPr>
            <a:endParaRPr lang="nl-BE">
              <a:solidFill>
                <a:schemeClr val="tx1"/>
              </a:solidFill>
              <a:ea typeface="ＭＳ Ｐゴシック" pitchFamily="-65" charset="-128"/>
            </a:endParaRPr>
          </a:p>
        </p:txBody>
      </p:sp>
      <p:sp>
        <p:nvSpPr>
          <p:cNvPr id="23561" name="Rectangle 70"/>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GB" smtClean="0">
                <a:ea typeface="ＭＳ Ｐゴシック" charset="-128"/>
              </a:rPr>
              <a:t>Flexible deployment options</a:t>
            </a:r>
          </a:p>
        </p:txBody>
      </p:sp>
      <p:sp>
        <p:nvSpPr>
          <p:cNvPr id="23562" name="Slide Number Placeholder 4"/>
          <p:cNvSpPr>
            <a:spLocks noGrp="1"/>
          </p:cNvSpPr>
          <p:nvPr>
            <p:ph type="sldNum" sz="quarter" idx="11"/>
          </p:nvPr>
        </p:nvSpPr>
        <p:spPr>
          <a:noFill/>
        </p:spPr>
        <p:txBody>
          <a:bodyPr/>
          <a:lstStyle/>
          <a:p>
            <a:fld id="{AFB564BA-1161-4955-B934-D51FD0CE4C26}" type="slidenum">
              <a:rPr lang="en-US"/>
              <a:pPr/>
              <a:t>11</a:t>
            </a:fld>
            <a:endParaRPr lang="en-US"/>
          </a:p>
        </p:txBody>
      </p:sp>
      <p:sp>
        <p:nvSpPr>
          <p:cNvPr id="27701" name="Text Box 3"/>
          <p:cNvSpPr txBox="1">
            <a:spLocks noChangeArrowheads="1"/>
          </p:cNvSpPr>
          <p:nvPr/>
        </p:nvSpPr>
        <p:spPr bwMode="auto">
          <a:xfrm>
            <a:off x="6242050" y="1892300"/>
            <a:ext cx="1758950" cy="554038"/>
          </a:xfrm>
          <a:prstGeom prst="rect">
            <a:avLst/>
          </a:prstGeom>
          <a:noFill/>
          <a:ln w="9525">
            <a:noFill/>
            <a:miter lim="800000"/>
            <a:headEnd/>
            <a:tailEnd/>
          </a:ln>
        </p:spPr>
        <p:txBody>
          <a:bodyPr>
            <a:spAutoFit/>
          </a:bodyPr>
          <a:lstStyle/>
          <a:p>
            <a:pPr algn="ctr"/>
            <a:r>
              <a:rPr lang="nl-BE" sz="1500">
                <a:solidFill>
                  <a:srgbClr val="34056D"/>
                </a:solidFill>
                <a:latin typeface="Arial" charset="0"/>
              </a:rPr>
              <a:t>OnDemand</a:t>
            </a:r>
          </a:p>
          <a:p>
            <a:pPr algn="ctr"/>
            <a:r>
              <a:rPr lang="nl-BE" sz="1500">
                <a:solidFill>
                  <a:srgbClr val="34056D"/>
                </a:solidFill>
                <a:latin typeface="Arial" charset="0"/>
              </a:rPr>
              <a:t>Platform</a:t>
            </a:r>
            <a:endParaRPr lang="en-US" sz="1500">
              <a:solidFill>
                <a:srgbClr val="34056D"/>
              </a:solidFill>
              <a:latin typeface="Arial" charset="0"/>
            </a:endParaRPr>
          </a:p>
        </p:txBody>
      </p:sp>
      <p:sp>
        <p:nvSpPr>
          <p:cNvPr id="27716" name="AutoShape 18"/>
          <p:cNvSpPr>
            <a:spLocks noChangeArrowheads="1"/>
          </p:cNvSpPr>
          <p:nvPr/>
        </p:nvSpPr>
        <p:spPr bwMode="auto">
          <a:xfrm>
            <a:off x="5357813" y="1797050"/>
            <a:ext cx="423862" cy="417513"/>
          </a:xfrm>
          <a:prstGeom prst="rightArrow">
            <a:avLst>
              <a:gd name="adj1" fmla="val 50000"/>
              <a:gd name="adj2" fmla="val 81931"/>
            </a:avLst>
          </a:prstGeom>
          <a:gradFill rotWithShape="1">
            <a:gsLst>
              <a:gs pos="0">
                <a:srgbClr val="E0E1E2"/>
              </a:gs>
              <a:gs pos="35001">
                <a:srgbClr val="E9E9EA"/>
              </a:gs>
              <a:gs pos="100000">
                <a:srgbClr val="F6F7F7"/>
              </a:gs>
            </a:gsLst>
            <a:lin ang="16200000" scaled="1"/>
          </a:gradFill>
          <a:ln w="9525">
            <a:solidFill>
              <a:srgbClr val="B8B9BA"/>
            </a:solidFill>
            <a:miter lim="800000"/>
            <a:headEnd/>
            <a:tailEnd/>
          </a:ln>
          <a:effectLst>
            <a:outerShdw blurRad="63500" dist="20000" dir="5400000" rotWithShape="0">
              <a:srgbClr val="000000">
                <a:alpha val="37999"/>
              </a:srgbClr>
            </a:outerShdw>
          </a:effectLst>
        </p:spPr>
        <p:txBody>
          <a:bodyPr wrap="none" anchor="ctr"/>
          <a:lstStyle/>
          <a:p>
            <a:pPr>
              <a:defRPr/>
            </a:pPr>
            <a:endParaRPr lang="nl-BE">
              <a:solidFill>
                <a:srgbClr val="4E0064"/>
              </a:solidFill>
              <a:latin typeface="Times New Roman" pitchFamily="-65" charset="0"/>
              <a:ea typeface="ＭＳ Ｐゴシック" pitchFamily="-65" charset="-128"/>
            </a:endParaRPr>
          </a:p>
        </p:txBody>
      </p:sp>
      <p:sp>
        <p:nvSpPr>
          <p:cNvPr id="23565" name="Text Box 57"/>
          <p:cNvSpPr txBox="1">
            <a:spLocks noChangeArrowheads="1"/>
          </p:cNvSpPr>
          <p:nvPr/>
        </p:nvSpPr>
        <p:spPr bwMode="auto">
          <a:xfrm>
            <a:off x="3598863" y="1892300"/>
            <a:ext cx="1758950" cy="554038"/>
          </a:xfrm>
          <a:prstGeom prst="rect">
            <a:avLst/>
          </a:prstGeom>
          <a:noFill/>
          <a:ln w="9525">
            <a:noFill/>
            <a:miter lim="800000"/>
            <a:headEnd/>
            <a:tailEnd/>
          </a:ln>
        </p:spPr>
        <p:txBody>
          <a:bodyPr>
            <a:spAutoFit/>
          </a:bodyPr>
          <a:lstStyle/>
          <a:p>
            <a:pPr algn="ctr"/>
            <a:r>
              <a:rPr lang="nl-BE" sz="1500">
                <a:solidFill>
                  <a:srgbClr val="34056D"/>
                </a:solidFill>
                <a:latin typeface="Arial" charset="0"/>
              </a:rPr>
              <a:t>BPO</a:t>
            </a:r>
          </a:p>
          <a:p>
            <a:pPr algn="ctr"/>
            <a:r>
              <a:rPr lang="nl-BE" sz="1500">
                <a:solidFill>
                  <a:srgbClr val="34056D"/>
                </a:solidFill>
                <a:latin typeface="Arial" charset="0"/>
              </a:rPr>
              <a:t>Platform</a:t>
            </a:r>
          </a:p>
        </p:txBody>
      </p:sp>
      <p:sp>
        <p:nvSpPr>
          <p:cNvPr id="85" name="Rectangle 22"/>
          <p:cNvSpPr>
            <a:spLocks noChangeArrowheads="1"/>
          </p:cNvSpPr>
          <p:nvPr/>
        </p:nvSpPr>
        <p:spPr bwMode="auto">
          <a:xfrm>
            <a:off x="3540125" y="4364038"/>
            <a:ext cx="1817688" cy="427037"/>
          </a:xfrm>
          <a:prstGeom prst="rect">
            <a:avLst/>
          </a:prstGeom>
          <a:gradFill rotWithShape="1">
            <a:gsLst>
              <a:gs pos="0">
                <a:srgbClr val="3D0053"/>
              </a:gs>
              <a:gs pos="80000">
                <a:srgbClr val="53006F"/>
              </a:gs>
              <a:gs pos="100000">
                <a:srgbClr val="550072"/>
              </a:gs>
            </a:gsLst>
            <a:lin ang="16200000"/>
          </a:gradFill>
          <a:ln w="9525">
            <a:solidFill>
              <a:srgbClr val="4D0064"/>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1000">
                <a:solidFill>
                  <a:srgbClr val="FFFFFF"/>
                </a:solidFill>
                <a:latin typeface="Arial" charset="0"/>
              </a:rPr>
              <a:t>Core </a:t>
            </a:r>
            <a:br>
              <a:rPr lang="nl-BE" sz="1000">
                <a:solidFill>
                  <a:srgbClr val="FFFFFF"/>
                </a:solidFill>
                <a:latin typeface="Arial" charset="0"/>
              </a:rPr>
            </a:br>
            <a:r>
              <a:rPr lang="nl-BE" sz="1000">
                <a:solidFill>
                  <a:srgbClr val="FFFFFF"/>
                </a:solidFill>
                <a:latin typeface="Arial" charset="0"/>
              </a:rPr>
              <a:t>parameter layer</a:t>
            </a:r>
            <a:endParaRPr lang="en-US" sz="1000">
              <a:solidFill>
                <a:srgbClr val="FFFFFF"/>
              </a:solidFill>
              <a:latin typeface="Arial" charset="0"/>
            </a:endParaRPr>
          </a:p>
        </p:txBody>
      </p:sp>
      <p:sp>
        <p:nvSpPr>
          <p:cNvPr id="87" name="Rectangle 22"/>
          <p:cNvSpPr>
            <a:spLocks noChangeArrowheads="1"/>
          </p:cNvSpPr>
          <p:nvPr/>
        </p:nvSpPr>
        <p:spPr bwMode="auto">
          <a:xfrm>
            <a:off x="3540125" y="2938463"/>
            <a:ext cx="1817688" cy="641350"/>
          </a:xfrm>
          <a:prstGeom prst="rect">
            <a:avLst/>
          </a:prstGeom>
          <a:gradFill rotWithShape="1">
            <a:gsLst>
              <a:gs pos="0">
                <a:srgbClr val="A70014"/>
              </a:gs>
              <a:gs pos="80000">
                <a:srgbClr val="DB001E"/>
              </a:gs>
              <a:gs pos="100000">
                <a:srgbClr val="E0001B"/>
              </a:gs>
            </a:gsLst>
            <a:lin ang="16200000"/>
          </a:gradFill>
          <a:ln w="9525">
            <a:solidFill>
              <a:srgbClr val="C6072C"/>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1000">
                <a:solidFill>
                  <a:srgbClr val="FFFFFF"/>
                </a:solidFill>
                <a:latin typeface="Arial" charset="0"/>
              </a:rPr>
              <a:t>euHReka workspace</a:t>
            </a:r>
          </a:p>
          <a:p>
            <a:pPr algn="ctr">
              <a:defRPr/>
            </a:pPr>
            <a:r>
              <a:rPr lang="nl-BE" sz="1000">
                <a:solidFill>
                  <a:srgbClr val="FFFFFF"/>
                </a:solidFill>
                <a:latin typeface="Arial" charset="0"/>
              </a:rPr>
              <a:t>development &amp; customising</a:t>
            </a:r>
            <a:endParaRPr lang="en-US" sz="1000">
              <a:solidFill>
                <a:srgbClr val="FFFFFF"/>
              </a:solidFill>
              <a:latin typeface="Arial" charset="0"/>
            </a:endParaRPr>
          </a:p>
        </p:txBody>
      </p:sp>
      <p:sp>
        <p:nvSpPr>
          <p:cNvPr id="88" name="Rectangle 22"/>
          <p:cNvSpPr>
            <a:spLocks noChangeArrowheads="1"/>
          </p:cNvSpPr>
          <p:nvPr/>
        </p:nvSpPr>
        <p:spPr bwMode="auto">
          <a:xfrm>
            <a:off x="3540125" y="2581275"/>
            <a:ext cx="1817688" cy="355600"/>
          </a:xfrm>
          <a:prstGeom prst="rect">
            <a:avLst/>
          </a:prstGeom>
          <a:gradFill rotWithShape="1">
            <a:gsLst>
              <a:gs pos="0">
                <a:srgbClr val="A70014"/>
              </a:gs>
              <a:gs pos="80000">
                <a:srgbClr val="DB001E"/>
              </a:gs>
              <a:gs pos="100000">
                <a:srgbClr val="E0001B"/>
              </a:gs>
            </a:gsLst>
            <a:lin ang="16200000"/>
          </a:gradFill>
          <a:ln w="9525">
            <a:solidFill>
              <a:srgbClr val="C6072C"/>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1000">
                <a:solidFill>
                  <a:srgbClr val="FFFFFF"/>
                </a:solidFill>
                <a:latin typeface="Arial" charset="0"/>
              </a:rPr>
              <a:t>euHReka workspace</a:t>
            </a:r>
          </a:p>
          <a:p>
            <a:pPr algn="ctr">
              <a:defRPr/>
            </a:pPr>
            <a:r>
              <a:rPr lang="nl-BE" sz="1000">
                <a:solidFill>
                  <a:srgbClr val="FFFFFF"/>
                </a:solidFill>
                <a:latin typeface="Arial" charset="0"/>
              </a:rPr>
              <a:t>parameter layer</a:t>
            </a:r>
            <a:endParaRPr lang="en-US" sz="1000">
              <a:solidFill>
                <a:srgbClr val="FFFFFF"/>
              </a:solidFill>
              <a:latin typeface="Arial" charset="0"/>
            </a:endParaRPr>
          </a:p>
        </p:txBody>
      </p:sp>
      <p:grpSp>
        <p:nvGrpSpPr>
          <p:cNvPr id="23569" name="Group 94"/>
          <p:cNvGrpSpPr>
            <a:grpSpLocks/>
          </p:cNvGrpSpPr>
          <p:nvPr/>
        </p:nvGrpSpPr>
        <p:grpSpPr bwMode="auto">
          <a:xfrm>
            <a:off x="3540125" y="5502275"/>
            <a:ext cx="1817688" cy="784225"/>
            <a:chOff x="3484561" y="5502278"/>
            <a:chExt cx="1817688" cy="784242"/>
          </a:xfrm>
        </p:grpSpPr>
        <p:sp>
          <p:nvSpPr>
            <p:cNvPr id="84" name="Rectangle 22"/>
            <p:cNvSpPr>
              <a:spLocks noChangeArrowheads="1"/>
            </p:cNvSpPr>
            <p:nvPr/>
          </p:nvSpPr>
          <p:spPr bwMode="auto">
            <a:xfrm>
              <a:off x="3484561" y="5502278"/>
              <a:ext cx="1817688" cy="784242"/>
            </a:xfrm>
            <a:prstGeom prst="rect">
              <a:avLst/>
            </a:prstGeom>
            <a:gradFill rotWithShape="1">
              <a:gsLst>
                <a:gs pos="0">
                  <a:srgbClr val="545658"/>
                </a:gs>
                <a:gs pos="80000">
                  <a:srgbClr val="707275"/>
                </a:gs>
                <a:gs pos="100000">
                  <a:srgbClr val="707375"/>
                </a:gs>
              </a:gsLst>
              <a:lin ang="16200000"/>
            </a:gradFill>
            <a:ln w="9525">
              <a:solidFill>
                <a:srgbClr val="717375"/>
              </a:solidFill>
              <a:miter lim="800000"/>
              <a:headEnd/>
              <a:tailEnd/>
            </a:ln>
            <a:effectLst>
              <a:outerShdw blurRad="63500" dist="23000" dir="5400000" rotWithShape="0">
                <a:srgbClr val="000000">
                  <a:alpha val="34998"/>
                </a:srgbClr>
              </a:outerShdw>
            </a:effectLst>
          </p:spPr>
          <p:txBody>
            <a:bodyPr wrap="none" anchor="ctr"/>
            <a:lstStyle/>
            <a:p>
              <a:pPr>
                <a:defRPr/>
              </a:pPr>
              <a:endParaRPr lang="nl-BE">
                <a:solidFill>
                  <a:srgbClr val="FFFFFF"/>
                </a:solidFill>
                <a:latin typeface="Times New Roman" pitchFamily="-65" charset="0"/>
                <a:ea typeface="ＭＳ Ｐゴシック" pitchFamily="-65" charset="-128"/>
              </a:endParaRPr>
            </a:p>
          </p:txBody>
        </p:sp>
        <p:pic>
          <p:nvPicPr>
            <p:cNvPr id="23600" name="Picture 72" descr="C:\Documents and Settings\michaelcu\Desktop\sap_transp.png"/>
            <p:cNvPicPr>
              <a:picLocks noChangeAspect="1" noChangeArrowheads="1"/>
            </p:cNvPicPr>
            <p:nvPr/>
          </p:nvPicPr>
          <p:blipFill>
            <a:blip r:embed="rId4" cstate="print"/>
            <a:srcRect/>
            <a:stretch>
              <a:fillRect/>
            </a:stretch>
          </p:blipFill>
          <p:spPr bwMode="auto">
            <a:xfrm>
              <a:off x="4143372" y="5770416"/>
              <a:ext cx="500066" cy="247966"/>
            </a:xfrm>
            <a:prstGeom prst="rect">
              <a:avLst/>
            </a:prstGeom>
            <a:noFill/>
            <a:ln w="9525">
              <a:noFill/>
              <a:miter lim="800000"/>
              <a:headEnd/>
              <a:tailEnd/>
            </a:ln>
          </p:spPr>
        </p:pic>
      </p:grpSp>
      <p:pic>
        <p:nvPicPr>
          <p:cNvPr id="23570" name="Picture 8" descr="http://intranet.northgate-is.com/NorthgateArinso/Marketing/Marketing%20%20IP%20logos/logo_euHReka_RGB.jpg"/>
          <p:cNvPicPr>
            <a:picLocks noChangeAspect="1" noChangeArrowheads="1"/>
          </p:cNvPicPr>
          <p:nvPr/>
        </p:nvPicPr>
        <p:blipFill>
          <a:blip r:embed="rId3" cstate="print"/>
          <a:srcRect/>
          <a:stretch>
            <a:fillRect/>
          </a:stretch>
        </p:blipFill>
        <p:spPr bwMode="auto">
          <a:xfrm>
            <a:off x="3241675" y="2981325"/>
            <a:ext cx="231775" cy="223838"/>
          </a:xfrm>
          <a:prstGeom prst="rect">
            <a:avLst/>
          </a:prstGeom>
          <a:noFill/>
          <a:ln w="9525">
            <a:noFill/>
            <a:miter lim="800000"/>
            <a:headEnd/>
            <a:tailEnd/>
          </a:ln>
        </p:spPr>
      </p:pic>
      <p:pic>
        <p:nvPicPr>
          <p:cNvPr id="23571" name="Picture 8" descr="http://intranet.northgate-is.com/NorthgateArinso/Marketing/Marketing%20%20IP%20logos/logo_euHReka_RGB.jpg"/>
          <p:cNvPicPr>
            <a:picLocks noChangeAspect="1" noChangeArrowheads="1"/>
          </p:cNvPicPr>
          <p:nvPr/>
        </p:nvPicPr>
        <p:blipFill>
          <a:blip r:embed="rId3" cstate="print"/>
          <a:srcRect/>
          <a:stretch>
            <a:fillRect/>
          </a:stretch>
        </p:blipFill>
        <p:spPr bwMode="auto">
          <a:xfrm>
            <a:off x="3289300" y="4848225"/>
            <a:ext cx="231775" cy="223838"/>
          </a:xfrm>
          <a:prstGeom prst="rect">
            <a:avLst/>
          </a:prstGeom>
          <a:noFill/>
          <a:ln w="9525">
            <a:noFill/>
            <a:miter lim="800000"/>
            <a:headEnd/>
            <a:tailEnd/>
          </a:ln>
        </p:spPr>
      </p:pic>
      <p:pic>
        <p:nvPicPr>
          <p:cNvPr id="23572" name="Picture 8" descr="http://intranet.northgate-is.com/NorthgateArinso/Marketing/Marketing%20%20IP%20logos/logo_euHReka_RGB.jpg"/>
          <p:cNvPicPr>
            <a:picLocks noChangeAspect="1" noChangeArrowheads="1"/>
          </p:cNvPicPr>
          <p:nvPr/>
        </p:nvPicPr>
        <p:blipFill>
          <a:blip r:embed="rId3" cstate="print"/>
          <a:srcRect/>
          <a:stretch>
            <a:fillRect/>
          </a:stretch>
        </p:blipFill>
        <p:spPr bwMode="auto">
          <a:xfrm>
            <a:off x="3289300" y="4348163"/>
            <a:ext cx="231775" cy="223837"/>
          </a:xfrm>
          <a:prstGeom prst="rect">
            <a:avLst/>
          </a:prstGeom>
          <a:noFill/>
          <a:ln w="9525">
            <a:noFill/>
            <a:miter lim="800000"/>
            <a:headEnd/>
            <a:tailEnd/>
          </a:ln>
        </p:spPr>
      </p:pic>
      <p:sp>
        <p:nvSpPr>
          <p:cNvPr id="110" name="Rectangle 22"/>
          <p:cNvSpPr>
            <a:spLocks noChangeArrowheads="1"/>
          </p:cNvSpPr>
          <p:nvPr/>
        </p:nvSpPr>
        <p:spPr bwMode="auto">
          <a:xfrm>
            <a:off x="6224588" y="2928938"/>
            <a:ext cx="1817687" cy="641350"/>
          </a:xfrm>
          <a:prstGeom prst="rect">
            <a:avLst/>
          </a:prstGeom>
          <a:gradFill rotWithShape="1">
            <a:gsLst>
              <a:gs pos="0">
                <a:srgbClr val="A70014"/>
              </a:gs>
              <a:gs pos="80000">
                <a:srgbClr val="DB001E"/>
              </a:gs>
              <a:gs pos="100000">
                <a:srgbClr val="E0001B"/>
              </a:gs>
            </a:gsLst>
            <a:lin ang="16200000"/>
          </a:gradFill>
          <a:ln w="9525">
            <a:solidFill>
              <a:srgbClr val="C6072C"/>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1000">
                <a:solidFill>
                  <a:srgbClr val="FFFFFF"/>
                </a:solidFill>
                <a:latin typeface="Arial" charset="0"/>
              </a:rPr>
              <a:t>euHReka workspace</a:t>
            </a:r>
          </a:p>
          <a:p>
            <a:pPr algn="ctr">
              <a:defRPr/>
            </a:pPr>
            <a:r>
              <a:rPr lang="nl-BE" sz="1000">
                <a:solidFill>
                  <a:srgbClr val="FFFFFF"/>
                </a:solidFill>
                <a:latin typeface="Arial" charset="0"/>
              </a:rPr>
              <a:t>development &amp; customising</a:t>
            </a:r>
            <a:endParaRPr lang="en-US" sz="1000">
              <a:solidFill>
                <a:srgbClr val="FFFFFF"/>
              </a:solidFill>
              <a:latin typeface="Arial" charset="0"/>
            </a:endParaRPr>
          </a:p>
        </p:txBody>
      </p:sp>
      <p:sp>
        <p:nvSpPr>
          <p:cNvPr id="111" name="Rectangle 22"/>
          <p:cNvSpPr>
            <a:spLocks noChangeArrowheads="1"/>
          </p:cNvSpPr>
          <p:nvPr/>
        </p:nvSpPr>
        <p:spPr bwMode="auto">
          <a:xfrm>
            <a:off x="6224588" y="2571750"/>
            <a:ext cx="1817687" cy="355600"/>
          </a:xfrm>
          <a:prstGeom prst="rect">
            <a:avLst/>
          </a:prstGeom>
          <a:gradFill rotWithShape="1">
            <a:gsLst>
              <a:gs pos="0">
                <a:srgbClr val="A70014"/>
              </a:gs>
              <a:gs pos="80000">
                <a:srgbClr val="DB001E"/>
              </a:gs>
              <a:gs pos="100000">
                <a:srgbClr val="E0001B"/>
              </a:gs>
            </a:gsLst>
            <a:lin ang="16200000"/>
          </a:gradFill>
          <a:ln w="9525">
            <a:solidFill>
              <a:srgbClr val="C6072C"/>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1000">
                <a:solidFill>
                  <a:srgbClr val="FFFFFF"/>
                </a:solidFill>
                <a:latin typeface="Arial" charset="0"/>
              </a:rPr>
              <a:t>euHReka workspace</a:t>
            </a:r>
          </a:p>
          <a:p>
            <a:pPr algn="ctr">
              <a:defRPr/>
            </a:pPr>
            <a:r>
              <a:rPr lang="nl-BE" sz="1000">
                <a:solidFill>
                  <a:srgbClr val="FFFFFF"/>
                </a:solidFill>
                <a:latin typeface="Arial" charset="0"/>
              </a:rPr>
              <a:t>parameter layer</a:t>
            </a:r>
            <a:endParaRPr lang="en-US" sz="1000">
              <a:solidFill>
                <a:srgbClr val="FFFFFF"/>
              </a:solidFill>
              <a:latin typeface="Arial" charset="0"/>
            </a:endParaRPr>
          </a:p>
        </p:txBody>
      </p:sp>
      <p:sp>
        <p:nvSpPr>
          <p:cNvPr id="112" name="Rectangle 22"/>
          <p:cNvSpPr>
            <a:spLocks noChangeArrowheads="1"/>
          </p:cNvSpPr>
          <p:nvPr/>
        </p:nvSpPr>
        <p:spPr bwMode="auto">
          <a:xfrm>
            <a:off x="6224588" y="3571875"/>
            <a:ext cx="1817687" cy="785813"/>
          </a:xfrm>
          <a:prstGeom prst="rect">
            <a:avLst/>
          </a:prstGeom>
          <a:gradFill rotWithShape="1">
            <a:gsLst>
              <a:gs pos="0">
                <a:srgbClr val="C8CACC"/>
              </a:gs>
              <a:gs pos="35001">
                <a:srgbClr val="D8D9DA"/>
              </a:gs>
              <a:gs pos="100000">
                <a:srgbClr val="F0F1F1"/>
              </a:gs>
            </a:gsLst>
            <a:lin ang="16200000" scaled="1"/>
          </a:gradFill>
          <a:ln w="9525">
            <a:solidFill>
              <a:srgbClr val="717375"/>
            </a:solidFill>
            <a:miter lim="800000"/>
            <a:headEnd/>
            <a:tailEnd/>
          </a:ln>
          <a:effectLst>
            <a:outerShdw blurRad="63500" dist="20000" dir="5400000" rotWithShape="0">
              <a:srgbClr val="000000">
                <a:alpha val="37999"/>
              </a:srgbClr>
            </a:outerShdw>
          </a:effectLst>
        </p:spPr>
        <p:txBody>
          <a:bodyPr wrap="none" anchor="ctr"/>
          <a:lstStyle/>
          <a:p>
            <a:pPr algn="ctr">
              <a:defRPr/>
            </a:pPr>
            <a:r>
              <a:rPr lang="nl-BE" sz="1000">
                <a:solidFill>
                  <a:srgbClr val="4E0064"/>
                </a:solidFill>
                <a:latin typeface="Arial" charset="0"/>
              </a:rPr>
              <a:t>Customer-specific</a:t>
            </a:r>
          </a:p>
          <a:p>
            <a:pPr algn="ctr">
              <a:defRPr/>
            </a:pPr>
            <a:r>
              <a:rPr lang="nl-BE" sz="1000">
                <a:solidFill>
                  <a:srgbClr val="4E0064"/>
                </a:solidFill>
                <a:latin typeface="Arial" charset="0"/>
              </a:rPr>
              <a:t>development &amp; customising</a:t>
            </a:r>
          </a:p>
          <a:p>
            <a:pPr algn="ctr">
              <a:defRPr/>
            </a:pPr>
            <a:endParaRPr lang="nl-BE" sz="1000">
              <a:solidFill>
                <a:srgbClr val="4E0064"/>
              </a:solidFill>
              <a:latin typeface="Arial" charset="0"/>
            </a:endParaRPr>
          </a:p>
          <a:p>
            <a:pPr algn="ctr">
              <a:defRPr/>
            </a:pPr>
            <a:endParaRPr lang="en-US" sz="1000">
              <a:solidFill>
                <a:srgbClr val="4E0064"/>
              </a:solidFill>
              <a:latin typeface="Arial" charset="0"/>
            </a:endParaRPr>
          </a:p>
        </p:txBody>
      </p:sp>
      <p:sp>
        <p:nvSpPr>
          <p:cNvPr id="114" name="Rectangle 22"/>
          <p:cNvSpPr>
            <a:spLocks noChangeArrowheads="1"/>
          </p:cNvSpPr>
          <p:nvPr/>
        </p:nvSpPr>
        <p:spPr bwMode="auto">
          <a:xfrm>
            <a:off x="6224588" y="4357688"/>
            <a:ext cx="1817687" cy="357187"/>
          </a:xfrm>
          <a:prstGeom prst="rect">
            <a:avLst/>
          </a:prstGeom>
          <a:gradFill rotWithShape="1">
            <a:gsLst>
              <a:gs pos="0">
                <a:srgbClr val="3D0053"/>
              </a:gs>
              <a:gs pos="80000">
                <a:srgbClr val="53006F"/>
              </a:gs>
              <a:gs pos="100000">
                <a:srgbClr val="550072"/>
              </a:gs>
            </a:gsLst>
            <a:lin ang="16200000"/>
          </a:gradFill>
          <a:ln w="9525">
            <a:solidFill>
              <a:srgbClr val="4D0064"/>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1000">
                <a:solidFill>
                  <a:srgbClr val="FFFFFF"/>
                </a:solidFill>
                <a:latin typeface="Arial" charset="0"/>
              </a:rPr>
              <a:t>Core parameter layer</a:t>
            </a:r>
            <a:endParaRPr lang="en-US" sz="1000">
              <a:solidFill>
                <a:srgbClr val="FFFFFF"/>
              </a:solidFill>
              <a:latin typeface="Arial" charset="0"/>
            </a:endParaRPr>
          </a:p>
        </p:txBody>
      </p:sp>
      <p:sp>
        <p:nvSpPr>
          <p:cNvPr id="115" name="Rectangle 22"/>
          <p:cNvSpPr>
            <a:spLocks noChangeArrowheads="1"/>
          </p:cNvSpPr>
          <p:nvPr/>
        </p:nvSpPr>
        <p:spPr bwMode="auto">
          <a:xfrm>
            <a:off x="6224588" y="4714875"/>
            <a:ext cx="1817687" cy="785813"/>
          </a:xfrm>
          <a:prstGeom prst="rect">
            <a:avLst/>
          </a:prstGeom>
          <a:gradFill rotWithShape="1">
            <a:gsLst>
              <a:gs pos="0">
                <a:srgbClr val="3D0053"/>
              </a:gs>
              <a:gs pos="80000">
                <a:srgbClr val="53006F"/>
              </a:gs>
              <a:gs pos="100000">
                <a:srgbClr val="550072"/>
              </a:gs>
            </a:gsLst>
            <a:lin ang="16200000"/>
          </a:gradFill>
          <a:ln w="9525">
            <a:solidFill>
              <a:srgbClr val="4D0064"/>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1000">
                <a:solidFill>
                  <a:srgbClr val="FFFFFF"/>
                </a:solidFill>
                <a:latin typeface="Arial" charset="0"/>
              </a:rPr>
              <a:t>euHReka</a:t>
            </a:r>
            <a:endParaRPr lang="en-US" sz="1000">
              <a:solidFill>
                <a:srgbClr val="FFFFFF"/>
              </a:solidFill>
              <a:latin typeface="Arial" charset="0"/>
            </a:endParaRPr>
          </a:p>
        </p:txBody>
      </p:sp>
      <p:pic>
        <p:nvPicPr>
          <p:cNvPr id="116" name="Picture 8" descr="http://intranet.northgate-is.com/NorthgateArinso/Marketing/Marketing%20%20IP%20logos/logo_euHReka_RGB.jpg"/>
          <p:cNvPicPr>
            <a:picLocks noChangeAspect="1" noChangeArrowheads="1"/>
          </p:cNvPicPr>
          <p:nvPr/>
        </p:nvPicPr>
        <p:blipFill>
          <a:blip r:embed="rId3" cstate="print"/>
          <a:srcRect/>
          <a:stretch>
            <a:fillRect/>
          </a:stretch>
        </p:blipFill>
        <p:spPr bwMode="auto">
          <a:xfrm>
            <a:off x="5938838" y="4714875"/>
            <a:ext cx="231775" cy="223838"/>
          </a:xfrm>
          <a:prstGeom prst="rect">
            <a:avLst/>
          </a:prstGeom>
          <a:noFill/>
          <a:ln w="9525">
            <a:noFill/>
            <a:miter lim="800000"/>
            <a:headEnd/>
            <a:tailEnd/>
          </a:ln>
        </p:spPr>
      </p:pic>
      <p:pic>
        <p:nvPicPr>
          <p:cNvPr id="117" name="Picture 8" descr="http://intranet.northgate-is.com/NorthgateArinso/Marketing/Marketing%20%20IP%20logos/logo_euHReka_RGB.jpg"/>
          <p:cNvPicPr>
            <a:picLocks noChangeAspect="1" noChangeArrowheads="1"/>
          </p:cNvPicPr>
          <p:nvPr/>
        </p:nvPicPr>
        <p:blipFill>
          <a:blip r:embed="rId3" cstate="print"/>
          <a:srcRect/>
          <a:stretch>
            <a:fillRect/>
          </a:stretch>
        </p:blipFill>
        <p:spPr bwMode="auto">
          <a:xfrm>
            <a:off x="5938838" y="4357688"/>
            <a:ext cx="231775" cy="223837"/>
          </a:xfrm>
          <a:prstGeom prst="rect">
            <a:avLst/>
          </a:prstGeom>
          <a:noFill/>
          <a:ln w="9525">
            <a:noFill/>
            <a:miter lim="800000"/>
            <a:headEnd/>
            <a:tailEnd/>
          </a:ln>
        </p:spPr>
      </p:pic>
      <p:grpSp>
        <p:nvGrpSpPr>
          <p:cNvPr id="5" name="Group 131"/>
          <p:cNvGrpSpPr>
            <a:grpSpLocks/>
          </p:cNvGrpSpPr>
          <p:nvPr/>
        </p:nvGrpSpPr>
        <p:grpSpPr bwMode="auto">
          <a:xfrm>
            <a:off x="5938838" y="4000500"/>
            <a:ext cx="2103437" cy="357188"/>
            <a:chOff x="5939610" y="4000504"/>
            <a:chExt cx="2103077" cy="357190"/>
          </a:xfrm>
        </p:grpSpPr>
        <p:sp>
          <p:nvSpPr>
            <p:cNvPr id="113" name="Rectangle 22"/>
            <p:cNvSpPr>
              <a:spLocks noChangeArrowheads="1"/>
            </p:cNvSpPr>
            <p:nvPr/>
          </p:nvSpPr>
          <p:spPr bwMode="auto">
            <a:xfrm>
              <a:off x="6225311" y="4000504"/>
              <a:ext cx="1817376" cy="357190"/>
            </a:xfrm>
            <a:prstGeom prst="rect">
              <a:avLst/>
            </a:prstGeom>
            <a:gradFill rotWithShape="1">
              <a:gsLst>
                <a:gs pos="0">
                  <a:srgbClr val="320045"/>
                </a:gs>
                <a:gs pos="80000">
                  <a:srgbClr val="45005D"/>
                </a:gs>
                <a:gs pos="100000">
                  <a:srgbClr val="470060"/>
                </a:gs>
              </a:gsLst>
              <a:lin ang="16200000"/>
            </a:gradFill>
            <a:ln w="9525">
              <a:solidFill>
                <a:srgbClr val="400054"/>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1000">
                  <a:solidFill>
                    <a:srgbClr val="FFFFFF"/>
                  </a:solidFill>
                  <a:latin typeface="Arial" charset="0"/>
                </a:rPr>
                <a:t>Templated layer</a:t>
              </a:r>
              <a:endParaRPr lang="en-US" sz="1000">
                <a:solidFill>
                  <a:srgbClr val="FFFFFF"/>
                </a:solidFill>
                <a:latin typeface="Arial" charset="0"/>
              </a:endParaRPr>
            </a:p>
          </p:txBody>
        </p:sp>
        <p:pic>
          <p:nvPicPr>
            <p:cNvPr id="23598" name="Picture 8" descr="http://intranet.northgate-is.com/NorthgateArinso/Marketing/Marketing%20%20IP%20logos/logo_euHReka_RGB.jpg"/>
            <p:cNvPicPr>
              <a:picLocks noChangeAspect="1" noChangeArrowheads="1"/>
            </p:cNvPicPr>
            <p:nvPr/>
          </p:nvPicPr>
          <p:blipFill>
            <a:blip r:embed="rId3" cstate="print"/>
            <a:srcRect/>
            <a:stretch>
              <a:fillRect/>
            </a:stretch>
          </p:blipFill>
          <p:spPr bwMode="auto">
            <a:xfrm>
              <a:off x="5939610" y="4000504"/>
              <a:ext cx="230276" cy="223838"/>
            </a:xfrm>
            <a:prstGeom prst="rect">
              <a:avLst/>
            </a:prstGeom>
            <a:noFill/>
            <a:ln w="9525">
              <a:noFill/>
              <a:miter lim="800000"/>
              <a:headEnd/>
              <a:tailEnd/>
            </a:ln>
          </p:spPr>
        </p:pic>
      </p:grpSp>
      <p:pic>
        <p:nvPicPr>
          <p:cNvPr id="119" name="Picture 8" descr="http://intranet.northgate-is.com/NorthgateArinso/Marketing/Marketing%20%20IP%20logos/logo_euHReka_RGB.jpg"/>
          <p:cNvPicPr>
            <a:picLocks noChangeAspect="1" noChangeArrowheads="1"/>
          </p:cNvPicPr>
          <p:nvPr/>
        </p:nvPicPr>
        <p:blipFill>
          <a:blip r:embed="rId3" cstate="print"/>
          <a:srcRect/>
          <a:stretch>
            <a:fillRect/>
          </a:stretch>
        </p:blipFill>
        <p:spPr bwMode="auto">
          <a:xfrm>
            <a:off x="5938838" y="2990850"/>
            <a:ext cx="231775" cy="223838"/>
          </a:xfrm>
          <a:prstGeom prst="rect">
            <a:avLst/>
          </a:prstGeom>
          <a:noFill/>
          <a:ln w="9525">
            <a:noFill/>
            <a:miter lim="800000"/>
            <a:headEnd/>
            <a:tailEnd/>
          </a:ln>
        </p:spPr>
      </p:pic>
      <p:pic>
        <p:nvPicPr>
          <p:cNvPr id="120" name="Picture 8" descr="http://intranet.northgate-is.com/NorthgateArinso/Marketing/Marketing%20%20IP%20logos/logo_euHReka_RGB.jpg"/>
          <p:cNvPicPr>
            <a:picLocks noChangeAspect="1" noChangeArrowheads="1"/>
          </p:cNvPicPr>
          <p:nvPr/>
        </p:nvPicPr>
        <p:blipFill>
          <a:blip r:embed="rId3" cstate="print"/>
          <a:srcRect/>
          <a:stretch>
            <a:fillRect/>
          </a:stretch>
        </p:blipFill>
        <p:spPr bwMode="auto">
          <a:xfrm>
            <a:off x="5938838" y="2571750"/>
            <a:ext cx="231775" cy="223838"/>
          </a:xfrm>
          <a:prstGeom prst="rect">
            <a:avLst/>
          </a:prstGeom>
          <a:noFill/>
          <a:ln w="9525">
            <a:noFill/>
            <a:miter lim="800000"/>
            <a:headEnd/>
            <a:tailEnd/>
          </a:ln>
        </p:spPr>
      </p:pic>
      <p:grpSp>
        <p:nvGrpSpPr>
          <p:cNvPr id="6" name="Group 95"/>
          <p:cNvGrpSpPr>
            <a:grpSpLocks/>
          </p:cNvGrpSpPr>
          <p:nvPr/>
        </p:nvGrpSpPr>
        <p:grpSpPr bwMode="auto">
          <a:xfrm>
            <a:off x="6224588" y="5500688"/>
            <a:ext cx="1817687" cy="784225"/>
            <a:chOff x="3484561" y="5502278"/>
            <a:chExt cx="1817688" cy="784242"/>
          </a:xfrm>
        </p:grpSpPr>
        <p:sp>
          <p:nvSpPr>
            <p:cNvPr id="97" name="Rectangle 22"/>
            <p:cNvSpPr>
              <a:spLocks noChangeArrowheads="1"/>
            </p:cNvSpPr>
            <p:nvPr/>
          </p:nvSpPr>
          <p:spPr bwMode="auto">
            <a:xfrm>
              <a:off x="3484561" y="5502278"/>
              <a:ext cx="1817688" cy="784242"/>
            </a:xfrm>
            <a:prstGeom prst="rect">
              <a:avLst/>
            </a:prstGeom>
            <a:gradFill rotWithShape="1">
              <a:gsLst>
                <a:gs pos="0">
                  <a:srgbClr val="545658"/>
                </a:gs>
                <a:gs pos="80000">
                  <a:srgbClr val="707275"/>
                </a:gs>
                <a:gs pos="100000">
                  <a:srgbClr val="707375"/>
                </a:gs>
              </a:gsLst>
              <a:lin ang="16200000"/>
            </a:gradFill>
            <a:ln w="9525">
              <a:solidFill>
                <a:srgbClr val="717375"/>
              </a:solidFill>
              <a:miter lim="800000"/>
              <a:headEnd/>
              <a:tailEnd/>
            </a:ln>
            <a:effectLst>
              <a:outerShdw blurRad="63500" dist="23000" dir="5400000" rotWithShape="0">
                <a:srgbClr val="000000">
                  <a:alpha val="34998"/>
                </a:srgbClr>
              </a:outerShdw>
            </a:effectLst>
          </p:spPr>
          <p:txBody>
            <a:bodyPr wrap="none" anchor="ctr"/>
            <a:lstStyle/>
            <a:p>
              <a:pPr>
                <a:defRPr/>
              </a:pPr>
              <a:endParaRPr lang="nl-BE">
                <a:solidFill>
                  <a:srgbClr val="FFFFFF"/>
                </a:solidFill>
                <a:latin typeface="Times New Roman" pitchFamily="-65" charset="0"/>
                <a:ea typeface="ＭＳ Ｐゴシック" pitchFamily="-65" charset="-128"/>
              </a:endParaRPr>
            </a:p>
          </p:txBody>
        </p:sp>
        <p:pic>
          <p:nvPicPr>
            <p:cNvPr id="23596" name="Picture 72" descr="C:\Documents and Settings\michaelcu\Desktop\sap_transp.png"/>
            <p:cNvPicPr>
              <a:picLocks noChangeAspect="1" noChangeArrowheads="1"/>
            </p:cNvPicPr>
            <p:nvPr/>
          </p:nvPicPr>
          <p:blipFill>
            <a:blip r:embed="rId4" cstate="print"/>
            <a:srcRect/>
            <a:stretch>
              <a:fillRect/>
            </a:stretch>
          </p:blipFill>
          <p:spPr bwMode="auto">
            <a:xfrm>
              <a:off x="4143372" y="5770416"/>
              <a:ext cx="500066" cy="247966"/>
            </a:xfrm>
            <a:prstGeom prst="rect">
              <a:avLst/>
            </a:prstGeom>
            <a:noFill/>
            <a:ln w="9525">
              <a:noFill/>
              <a:miter lim="800000"/>
              <a:headEnd/>
              <a:tailEnd/>
            </a:ln>
          </p:spPr>
        </p:pic>
      </p:grpSp>
      <p:grpSp>
        <p:nvGrpSpPr>
          <p:cNvPr id="7" name="Group 125"/>
          <p:cNvGrpSpPr>
            <a:grpSpLocks/>
          </p:cNvGrpSpPr>
          <p:nvPr/>
        </p:nvGrpSpPr>
        <p:grpSpPr bwMode="auto">
          <a:xfrm>
            <a:off x="635000" y="1651000"/>
            <a:ext cx="2854325" cy="4633913"/>
            <a:chOff x="641345" y="1651538"/>
            <a:chExt cx="2855048" cy="4633406"/>
          </a:xfrm>
        </p:grpSpPr>
        <p:grpSp>
          <p:nvGrpSpPr>
            <p:cNvPr id="23589" name="Group 98"/>
            <p:cNvGrpSpPr>
              <a:grpSpLocks/>
            </p:cNvGrpSpPr>
            <p:nvPr/>
          </p:nvGrpSpPr>
          <p:grpSpPr bwMode="auto">
            <a:xfrm>
              <a:off x="857224" y="5500702"/>
              <a:ext cx="1792800" cy="784242"/>
              <a:chOff x="3497458" y="5502278"/>
              <a:chExt cx="1792800" cy="784242"/>
            </a:xfrm>
          </p:grpSpPr>
          <p:sp>
            <p:nvSpPr>
              <p:cNvPr id="100" name="Rectangle 22"/>
              <p:cNvSpPr>
                <a:spLocks noChangeArrowheads="1"/>
              </p:cNvSpPr>
              <p:nvPr/>
            </p:nvSpPr>
            <p:spPr bwMode="auto">
              <a:xfrm>
                <a:off x="3497534" y="5502381"/>
                <a:ext cx="1792742" cy="784139"/>
              </a:xfrm>
              <a:prstGeom prst="rect">
                <a:avLst/>
              </a:prstGeom>
              <a:gradFill rotWithShape="1">
                <a:gsLst>
                  <a:gs pos="0">
                    <a:srgbClr val="545658"/>
                  </a:gs>
                  <a:gs pos="80000">
                    <a:srgbClr val="707275"/>
                  </a:gs>
                  <a:gs pos="100000">
                    <a:srgbClr val="707375"/>
                  </a:gs>
                </a:gsLst>
                <a:lin ang="16200000"/>
              </a:gradFill>
              <a:ln w="9525">
                <a:solidFill>
                  <a:srgbClr val="717375"/>
                </a:solidFill>
                <a:miter lim="800000"/>
                <a:headEnd/>
                <a:tailEnd/>
              </a:ln>
              <a:effectLst>
                <a:outerShdw blurRad="63500" dist="23000" dir="5400000" rotWithShape="0">
                  <a:srgbClr val="000000">
                    <a:alpha val="34998"/>
                  </a:srgbClr>
                </a:outerShdw>
              </a:effectLst>
            </p:spPr>
            <p:txBody>
              <a:bodyPr wrap="none" anchor="ctr"/>
              <a:lstStyle/>
              <a:p>
                <a:pPr>
                  <a:defRPr/>
                </a:pPr>
                <a:endParaRPr lang="nl-BE">
                  <a:solidFill>
                    <a:srgbClr val="FFFFFF"/>
                  </a:solidFill>
                  <a:latin typeface="Times New Roman" pitchFamily="-65" charset="0"/>
                  <a:ea typeface="ＭＳ Ｐゴシック" pitchFamily="-65" charset="-128"/>
                </a:endParaRPr>
              </a:p>
            </p:txBody>
          </p:sp>
          <p:pic>
            <p:nvPicPr>
              <p:cNvPr id="23594" name="Picture 72" descr="C:\Documents and Settings\michaelcu\Desktop\sap_transp.png"/>
              <p:cNvPicPr>
                <a:picLocks noChangeAspect="1" noChangeArrowheads="1"/>
              </p:cNvPicPr>
              <p:nvPr/>
            </p:nvPicPr>
            <p:blipFill>
              <a:blip r:embed="rId4" cstate="print"/>
              <a:srcRect/>
              <a:stretch>
                <a:fillRect/>
              </a:stretch>
            </p:blipFill>
            <p:spPr bwMode="auto">
              <a:xfrm>
                <a:off x="4143372" y="5770416"/>
                <a:ext cx="500066" cy="247966"/>
              </a:xfrm>
              <a:prstGeom prst="rect">
                <a:avLst/>
              </a:prstGeom>
              <a:noFill/>
              <a:ln w="9525">
                <a:noFill/>
                <a:miter lim="800000"/>
                <a:headEnd/>
                <a:tailEnd/>
              </a:ln>
            </p:spPr>
          </p:pic>
        </p:grpSp>
        <p:grpSp>
          <p:nvGrpSpPr>
            <p:cNvPr id="23590" name="Group 122"/>
            <p:cNvGrpSpPr>
              <a:grpSpLocks/>
            </p:cNvGrpSpPr>
            <p:nvPr/>
          </p:nvGrpSpPr>
          <p:grpSpPr bwMode="auto">
            <a:xfrm>
              <a:off x="641345" y="1651538"/>
              <a:ext cx="2855048" cy="784703"/>
              <a:chOff x="641345" y="1651538"/>
              <a:chExt cx="2855048" cy="784703"/>
            </a:xfrm>
          </p:grpSpPr>
          <p:sp>
            <p:nvSpPr>
              <p:cNvPr id="23591" name="Text Box 62"/>
              <p:cNvSpPr txBox="1">
                <a:spLocks noChangeArrowheads="1"/>
              </p:cNvSpPr>
              <p:nvPr/>
            </p:nvSpPr>
            <p:spPr bwMode="auto">
              <a:xfrm>
                <a:off x="641345" y="1651538"/>
                <a:ext cx="1915010" cy="784139"/>
              </a:xfrm>
              <a:prstGeom prst="rect">
                <a:avLst/>
              </a:prstGeom>
              <a:noFill/>
              <a:ln w="9525">
                <a:noFill/>
                <a:miter lim="800000"/>
                <a:headEnd/>
                <a:tailEnd/>
              </a:ln>
            </p:spPr>
            <p:txBody>
              <a:bodyPr>
                <a:spAutoFit/>
              </a:bodyPr>
              <a:lstStyle/>
              <a:p>
                <a:pPr algn="ctr"/>
                <a:r>
                  <a:rPr lang="nl-BE" sz="1500">
                    <a:solidFill>
                      <a:srgbClr val="34056D"/>
                    </a:solidFill>
                    <a:latin typeface="Arial" charset="0"/>
                  </a:rPr>
                  <a:t>OnPremise</a:t>
                </a:r>
              </a:p>
              <a:p>
                <a:pPr algn="ctr"/>
                <a:r>
                  <a:rPr lang="nl-BE" sz="1500">
                    <a:solidFill>
                      <a:srgbClr val="34056D"/>
                    </a:solidFill>
                    <a:latin typeface="Arial" charset="0"/>
                  </a:rPr>
                  <a:t>Add On Product for SAP HC</a:t>
                </a:r>
                <a:endParaRPr lang="en-US" sz="1500">
                  <a:solidFill>
                    <a:srgbClr val="34056D"/>
                  </a:solidFill>
                  <a:latin typeface="Arial" charset="0"/>
                </a:endParaRPr>
              </a:p>
            </p:txBody>
          </p:sp>
          <p:sp>
            <p:nvSpPr>
              <p:cNvPr id="122" name="AutoShape 18"/>
              <p:cNvSpPr>
                <a:spLocks noChangeArrowheads="1"/>
              </p:cNvSpPr>
              <p:nvPr/>
            </p:nvSpPr>
            <p:spPr bwMode="auto">
              <a:xfrm rot="10800000">
                <a:off x="3072424" y="1797572"/>
                <a:ext cx="423969" cy="417467"/>
              </a:xfrm>
              <a:prstGeom prst="rightArrow">
                <a:avLst>
                  <a:gd name="adj1" fmla="val 50000"/>
                  <a:gd name="adj2" fmla="val 81932"/>
                </a:avLst>
              </a:prstGeom>
              <a:gradFill rotWithShape="1">
                <a:gsLst>
                  <a:gs pos="0">
                    <a:srgbClr val="E0E1E2"/>
                  </a:gs>
                  <a:gs pos="35001">
                    <a:srgbClr val="E9E9EA"/>
                  </a:gs>
                  <a:gs pos="100000">
                    <a:srgbClr val="F6F7F7"/>
                  </a:gs>
                </a:gsLst>
                <a:lin ang="16200000" scaled="1"/>
              </a:gradFill>
              <a:ln w="9525">
                <a:solidFill>
                  <a:srgbClr val="B8B9BA"/>
                </a:solidFill>
                <a:miter lim="800000"/>
                <a:headEnd/>
                <a:tailEnd/>
              </a:ln>
              <a:effectLst>
                <a:outerShdw blurRad="63500" dist="20000" dir="5400000" rotWithShape="0">
                  <a:srgbClr val="000000">
                    <a:alpha val="37999"/>
                  </a:srgbClr>
                </a:outerShdw>
              </a:effectLst>
            </p:spPr>
            <p:txBody>
              <a:bodyPr wrap="none" anchor="ctr"/>
              <a:lstStyle/>
              <a:p>
                <a:pPr>
                  <a:defRPr/>
                </a:pPr>
                <a:endParaRPr lang="nl-BE">
                  <a:solidFill>
                    <a:srgbClr val="4E0064"/>
                  </a:solidFill>
                  <a:latin typeface="Times New Roman" pitchFamily="-65" charset="0"/>
                  <a:ea typeface="ＭＳ Ｐゴシック" pitchFamily="-65" charset="-128"/>
                </a:endParaRPr>
              </a:p>
            </p:txBody>
          </p:sp>
        </p:grpSp>
      </p:grpSp>
      <p:sp>
        <p:nvSpPr>
          <p:cNvPr id="133" name="Left Bracket 132"/>
          <p:cNvSpPr/>
          <p:nvPr/>
        </p:nvSpPr>
        <p:spPr bwMode="auto">
          <a:xfrm rot="5400000" flipH="1">
            <a:off x="4326732" y="2674144"/>
            <a:ext cx="204787" cy="7572375"/>
          </a:xfrm>
          <a:prstGeom prst="leftBracket">
            <a:avLst>
              <a:gd name="adj" fmla="val 52354"/>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lIns="45720" rIns="45720" anchor="ctr" anchorCtr="1"/>
          <a:lstStyle/>
          <a:p>
            <a:pPr>
              <a:defRPr/>
            </a:pPr>
            <a:endParaRPr lang="nl-BE">
              <a:ea typeface="ＭＳ Ｐゴシック" pitchFamily="-65" charset="-128"/>
            </a:endParaRPr>
          </a:p>
        </p:txBody>
      </p:sp>
      <p:sp>
        <p:nvSpPr>
          <p:cNvPr id="23586" name="Text Placeholder 54"/>
          <p:cNvSpPr txBox="1">
            <a:spLocks/>
          </p:cNvSpPr>
          <p:nvPr/>
        </p:nvSpPr>
        <p:spPr bwMode="auto">
          <a:xfrm>
            <a:off x="6280150" y="112713"/>
            <a:ext cx="2863850" cy="438150"/>
          </a:xfrm>
          <a:prstGeom prst="rect">
            <a:avLst/>
          </a:prstGeom>
          <a:noFill/>
          <a:ln w="9525">
            <a:noFill/>
            <a:miter lim="800000"/>
            <a:headEnd/>
            <a:tailEnd/>
          </a:ln>
        </p:spPr>
        <p:txBody>
          <a:bodyPr/>
          <a:lstStyle/>
          <a:p>
            <a:pPr marL="342900" indent="-342900"/>
            <a:r>
              <a:rPr lang="en-US" sz="1600" b="0">
                <a:solidFill>
                  <a:srgbClr val="FFFFFF"/>
                </a:solidFill>
                <a:latin typeface="Arial" charset="0"/>
              </a:rPr>
              <a:t>the concept</a:t>
            </a:r>
          </a:p>
        </p:txBody>
      </p:sp>
      <p:pic>
        <p:nvPicPr>
          <p:cNvPr id="23587" name="Picture 54" descr="euHReka_RGB_300dpi.jpg"/>
          <p:cNvPicPr>
            <a:picLocks noChangeAspect="1"/>
          </p:cNvPicPr>
          <p:nvPr/>
        </p:nvPicPr>
        <p:blipFill>
          <a:blip r:embed="rId5" cstate="print">
            <a:clrChange>
              <a:clrFrom>
                <a:srgbClr val="FFFFFF"/>
              </a:clrFrom>
              <a:clrTo>
                <a:srgbClr val="FFFFFF">
                  <a:alpha val="0"/>
                </a:srgbClr>
              </a:clrTo>
            </a:clrChange>
          </a:blip>
          <a:srcRect/>
          <a:stretch>
            <a:fillRect/>
          </a:stretch>
        </p:blipFill>
        <p:spPr bwMode="auto">
          <a:xfrm>
            <a:off x="3287713" y="1087438"/>
            <a:ext cx="2036762" cy="536575"/>
          </a:xfrm>
          <a:prstGeom prst="rect">
            <a:avLst/>
          </a:prstGeom>
          <a:noFill/>
          <a:ln w="9525">
            <a:noFill/>
            <a:miter lim="800000"/>
            <a:headEnd/>
            <a:tailEnd/>
          </a:ln>
        </p:spPr>
      </p:pic>
      <p:pic>
        <p:nvPicPr>
          <p:cNvPr id="23588" name="Picture 8" descr="http://intranet.northgate-is.com/NorthgateArinso/Marketing/Marketing%20%20IP%20logos/logo_euHReka_RGB.jpg"/>
          <p:cNvPicPr>
            <a:picLocks noChangeAspect="1" noChangeArrowheads="1"/>
          </p:cNvPicPr>
          <p:nvPr/>
        </p:nvPicPr>
        <p:blipFill>
          <a:blip r:embed="rId3" cstate="print"/>
          <a:srcRect/>
          <a:stretch>
            <a:fillRect/>
          </a:stretch>
        </p:blipFill>
        <p:spPr bwMode="auto">
          <a:xfrm>
            <a:off x="3241675" y="2571750"/>
            <a:ext cx="231775" cy="223838"/>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5.55556E-7 -4.02498E-6 L -0.29549 0.10618 " pathEditMode="relative" rAng="0" ptsTypes="AA">
                                      <p:cBhvr>
                                        <p:cTn id="11" dur="500" fill="hold"/>
                                        <p:tgtEl>
                                          <p:spTgt spid="3"/>
                                        </p:tgtEl>
                                        <p:attrNameLst>
                                          <p:attrName>ppt_x</p:attrName>
                                          <p:attrName>ppt_y</p:attrName>
                                        </p:attrNameLst>
                                      </p:cBhvr>
                                      <p:rCtr x="-148" y="53"/>
                                    </p:animMotion>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wipe(down)">
                                      <p:cBhvr>
                                        <p:cTn id="16" dur="500"/>
                                        <p:tgtEl>
                                          <p:spTgt spid="102"/>
                                        </p:tgtEl>
                                      </p:cBhvr>
                                    </p:animEffect>
                                  </p:childTnLst>
                                </p:cTn>
                              </p:par>
                            </p:childTnLst>
                          </p:cTn>
                        </p:par>
                      </p:childTnLst>
                    </p:cTn>
                  </p:par>
                  <p:par>
                    <p:cTn id="17" fill="hold">
                      <p:stCondLst>
                        <p:cond delay="indefinite"/>
                      </p:stCondLst>
                      <p:childTnLst>
                        <p:par>
                          <p:cTn id="18" fill="hold">
                            <p:stCondLst>
                              <p:cond delay="0"/>
                            </p:stCondLst>
                            <p:childTnLst>
                              <p:par>
                                <p:cTn id="19" presetID="35" presetClass="path" presetSubtype="0" accel="50000" decel="50000" fill="hold" nodeType="clickEffect">
                                  <p:stCondLst>
                                    <p:cond delay="0"/>
                                  </p:stCondLst>
                                  <p:childTnLst>
                                    <p:animMotion origin="layout" path="M 5.55556E-7 -4.50844E-6 L -0.29549 -0.00023 " pathEditMode="relative" rAng="0" ptsTypes="AA">
                                      <p:cBhvr>
                                        <p:cTn id="20" dur="500" fill="hold"/>
                                        <p:tgtEl>
                                          <p:spTgt spid="2"/>
                                        </p:tgtEl>
                                        <p:attrNameLst>
                                          <p:attrName>ppt_x</p:attrName>
                                          <p:attrName>ppt_y</p:attrName>
                                        </p:attrNameLst>
                                      </p:cBhvr>
                                      <p:rCtr x="-148" y="0"/>
                                    </p:animMotion>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7716"/>
                                        </p:tgtEl>
                                        <p:attrNameLst>
                                          <p:attrName>style.visibility</p:attrName>
                                        </p:attrNameLst>
                                      </p:cBhvr>
                                      <p:to>
                                        <p:strVal val="visible"/>
                                      </p:to>
                                    </p:set>
                                    <p:animEffect transition="in" filter="wipe(left)">
                                      <p:cBhvr>
                                        <p:cTn id="25" dur="500"/>
                                        <p:tgtEl>
                                          <p:spTgt spid="27716"/>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7701"/>
                                        </p:tgtEl>
                                        <p:attrNameLst>
                                          <p:attrName>style.visibility</p:attrName>
                                        </p:attrNameLst>
                                      </p:cBhvr>
                                      <p:to>
                                        <p:strVal val="visible"/>
                                      </p:to>
                                    </p:set>
                                    <p:animEffect transition="in" filter="wipe(left)">
                                      <p:cBhvr>
                                        <p:cTn id="28" dur="500"/>
                                        <p:tgtEl>
                                          <p:spTgt spid="27701"/>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10"/>
                                        </p:tgtEl>
                                        <p:attrNameLst>
                                          <p:attrName>style.visibility</p:attrName>
                                        </p:attrNameLst>
                                      </p:cBhvr>
                                      <p:to>
                                        <p:strVal val="visible"/>
                                      </p:to>
                                    </p:set>
                                    <p:animEffect transition="in" filter="wipe(left)">
                                      <p:cBhvr>
                                        <p:cTn id="31" dur="500"/>
                                        <p:tgtEl>
                                          <p:spTgt spid="11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wipe(left)">
                                      <p:cBhvr>
                                        <p:cTn id="34" dur="500"/>
                                        <p:tgtEl>
                                          <p:spTgt spid="111"/>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12"/>
                                        </p:tgtEl>
                                        <p:attrNameLst>
                                          <p:attrName>style.visibility</p:attrName>
                                        </p:attrNameLst>
                                      </p:cBhvr>
                                      <p:to>
                                        <p:strVal val="visible"/>
                                      </p:to>
                                    </p:set>
                                    <p:animEffect transition="in" filter="wipe(left)">
                                      <p:cBhvr>
                                        <p:cTn id="37" dur="500"/>
                                        <p:tgtEl>
                                          <p:spTgt spid="11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14"/>
                                        </p:tgtEl>
                                        <p:attrNameLst>
                                          <p:attrName>style.visibility</p:attrName>
                                        </p:attrNameLst>
                                      </p:cBhvr>
                                      <p:to>
                                        <p:strVal val="visible"/>
                                      </p:to>
                                    </p:set>
                                    <p:animEffect transition="in" filter="wipe(left)">
                                      <p:cBhvr>
                                        <p:cTn id="40" dur="500"/>
                                        <p:tgtEl>
                                          <p:spTgt spid="11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15"/>
                                        </p:tgtEl>
                                        <p:attrNameLst>
                                          <p:attrName>style.visibility</p:attrName>
                                        </p:attrNameLst>
                                      </p:cBhvr>
                                      <p:to>
                                        <p:strVal val="visible"/>
                                      </p:to>
                                    </p:set>
                                    <p:animEffect transition="in" filter="wipe(left)">
                                      <p:cBhvr>
                                        <p:cTn id="43" dur="500"/>
                                        <p:tgtEl>
                                          <p:spTgt spid="115"/>
                                        </p:tgtEl>
                                      </p:cBhvr>
                                    </p:animEffect>
                                  </p:childTnLst>
                                </p:cTn>
                              </p:par>
                              <p:par>
                                <p:cTn id="44" presetID="22" presetClass="entr" presetSubtype="8" fill="hold" nodeType="with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wipe(left)">
                                      <p:cBhvr>
                                        <p:cTn id="46" dur="500"/>
                                        <p:tgtEl>
                                          <p:spTgt spid="116"/>
                                        </p:tgtEl>
                                      </p:cBhvr>
                                    </p:animEffect>
                                  </p:childTnLst>
                                </p:cTn>
                              </p:par>
                              <p:par>
                                <p:cTn id="47" presetID="22" presetClass="entr" presetSubtype="8" fill="hold" nodeType="withEffect">
                                  <p:stCondLst>
                                    <p:cond delay="0"/>
                                  </p:stCondLst>
                                  <p:childTnLst>
                                    <p:set>
                                      <p:cBhvr>
                                        <p:cTn id="48" dur="1" fill="hold">
                                          <p:stCondLst>
                                            <p:cond delay="0"/>
                                          </p:stCondLst>
                                        </p:cTn>
                                        <p:tgtEl>
                                          <p:spTgt spid="117"/>
                                        </p:tgtEl>
                                        <p:attrNameLst>
                                          <p:attrName>style.visibility</p:attrName>
                                        </p:attrNameLst>
                                      </p:cBhvr>
                                      <p:to>
                                        <p:strVal val="visible"/>
                                      </p:to>
                                    </p:set>
                                    <p:animEffect transition="in" filter="wipe(left)">
                                      <p:cBhvr>
                                        <p:cTn id="49" dur="500"/>
                                        <p:tgtEl>
                                          <p:spTgt spid="117"/>
                                        </p:tgtEl>
                                      </p:cBhvr>
                                    </p:animEffect>
                                  </p:childTnLst>
                                </p:cTn>
                              </p:par>
                              <p:par>
                                <p:cTn id="50" presetID="22" presetClass="entr" presetSubtype="8" fill="hold"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wipe(left)">
                                      <p:cBhvr>
                                        <p:cTn id="52" dur="500"/>
                                        <p:tgtEl>
                                          <p:spTgt spid="119"/>
                                        </p:tgtEl>
                                      </p:cBhvr>
                                    </p:animEffect>
                                  </p:childTnLst>
                                </p:cTn>
                              </p:par>
                              <p:par>
                                <p:cTn id="53" presetID="22" presetClass="entr" presetSubtype="8" fill="hold" nodeType="withEffect">
                                  <p:stCondLst>
                                    <p:cond delay="0"/>
                                  </p:stCondLst>
                                  <p:childTnLst>
                                    <p:set>
                                      <p:cBhvr>
                                        <p:cTn id="54" dur="1" fill="hold">
                                          <p:stCondLst>
                                            <p:cond delay="0"/>
                                          </p:stCondLst>
                                        </p:cTn>
                                        <p:tgtEl>
                                          <p:spTgt spid="120"/>
                                        </p:tgtEl>
                                        <p:attrNameLst>
                                          <p:attrName>style.visibility</p:attrName>
                                        </p:attrNameLst>
                                      </p:cBhvr>
                                      <p:to>
                                        <p:strVal val="visible"/>
                                      </p:to>
                                    </p:set>
                                    <p:animEffect transition="in" filter="wipe(left)">
                                      <p:cBhvr>
                                        <p:cTn id="55" dur="500"/>
                                        <p:tgtEl>
                                          <p:spTgt spid="120"/>
                                        </p:tgtEl>
                                      </p:cBhvr>
                                    </p:animEffect>
                                  </p:childTnLst>
                                </p:cTn>
                              </p:par>
                              <p:par>
                                <p:cTn id="56" presetID="22" presetClass="entr" presetSubtype="8" fill="hold"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left)">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27701" grpId="0"/>
      <p:bldP spid="27716" grpId="0" animBg="1"/>
      <p:bldP spid="110" grpId="0" animBg="1"/>
      <p:bldP spid="111" grpId="0" animBg="1"/>
      <p:bldP spid="112" grpId="0" animBg="1"/>
      <p:bldP spid="114" grpId="0" animBg="1"/>
      <p:bldP spid="1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a:spLocks noChangeArrowheads="1"/>
          </p:cNvSpPr>
          <p:nvPr/>
        </p:nvSpPr>
        <p:spPr bwMode="auto">
          <a:xfrm>
            <a:off x="3357563" y="3071813"/>
            <a:ext cx="5643562" cy="3643312"/>
          </a:xfrm>
          <a:prstGeom prst="rect">
            <a:avLst/>
          </a:prstGeom>
          <a:solidFill>
            <a:srgbClr val="FFFFFF"/>
          </a:solidFill>
          <a:ln w="38100">
            <a:solidFill>
              <a:schemeClr val="bg1"/>
            </a:solidFill>
            <a:miter lim="800000"/>
            <a:headEnd/>
            <a:tailEnd/>
          </a:ln>
          <a:effectLst>
            <a:outerShdw blurRad="63500" dist="20000" dir="5400000" rotWithShape="0">
              <a:srgbClr val="000000">
                <a:alpha val="37999"/>
              </a:srgbClr>
            </a:outerShdw>
          </a:effectLst>
        </p:spPr>
        <p:txBody>
          <a:bodyPr lIns="45720" rIns="45720" anchor="ctr" anchorCtr="1"/>
          <a:lstStyle/>
          <a:p>
            <a:pPr>
              <a:defRPr/>
            </a:pPr>
            <a:r>
              <a:rPr lang="nl-BE">
                <a:solidFill>
                  <a:srgbClr val="A6A6A6"/>
                </a:solidFill>
              </a:rPr>
              <a:t>       </a:t>
            </a:r>
          </a:p>
          <a:p>
            <a:pPr>
              <a:defRPr/>
            </a:pPr>
            <a:endParaRPr lang="en-US">
              <a:solidFill>
                <a:srgbClr val="A6A6A6"/>
              </a:solidFill>
            </a:endParaRPr>
          </a:p>
        </p:txBody>
      </p:sp>
      <p:sp>
        <p:nvSpPr>
          <p:cNvPr id="24579"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nl-BE" smtClean="0">
                <a:ea typeface="ＭＳ Ｐゴシック" charset="-128"/>
              </a:rPr>
              <a:t>euHReka deployment options</a:t>
            </a:r>
            <a:endParaRPr lang="en-US" smtClean="0">
              <a:ea typeface="ＭＳ Ｐゴシック" charset="-128"/>
            </a:endParaRPr>
          </a:p>
        </p:txBody>
      </p:sp>
      <p:sp>
        <p:nvSpPr>
          <p:cNvPr id="24580" name="Content Placeholder 2"/>
          <p:cNvSpPr>
            <a:spLocks noGrp="1"/>
          </p:cNvSpPr>
          <p:nvPr>
            <p:ph idx="1"/>
          </p:nvPr>
        </p:nvSpPr>
        <p:spPr>
          <a:xfrm>
            <a:off x="357188" y="1268413"/>
            <a:ext cx="5572125" cy="803275"/>
          </a:xfrm>
        </p:spPr>
        <p:txBody>
          <a:bodyPr/>
          <a:lstStyle/>
          <a:p>
            <a:r>
              <a:rPr lang="nl-BE" b="1" smtClean="0">
                <a:ea typeface="ＭＳ Ｐゴシック" charset="-128"/>
              </a:rPr>
              <a:t>BPO</a:t>
            </a:r>
            <a:r>
              <a:rPr lang="nl-BE" smtClean="0">
                <a:ea typeface="ＭＳ Ｐゴシック" charset="-128"/>
              </a:rPr>
              <a:t>: outsourcing technology &amp; process</a:t>
            </a:r>
          </a:p>
          <a:p>
            <a:r>
              <a:rPr lang="nl-BE" b="1" smtClean="0">
                <a:ea typeface="ＭＳ Ｐゴシック" charset="-128"/>
              </a:rPr>
              <a:t>OnDemand</a:t>
            </a:r>
            <a:r>
              <a:rPr lang="nl-BE" smtClean="0">
                <a:ea typeface="ＭＳ Ｐゴシック" charset="-128"/>
              </a:rPr>
              <a:t>: outsourcing technology only</a:t>
            </a:r>
          </a:p>
        </p:txBody>
      </p:sp>
      <p:sp>
        <p:nvSpPr>
          <p:cNvPr id="24581" name="Slide Number Placeholder 4"/>
          <p:cNvSpPr>
            <a:spLocks noGrp="1"/>
          </p:cNvSpPr>
          <p:nvPr>
            <p:ph type="sldNum" sz="quarter" idx="11"/>
          </p:nvPr>
        </p:nvSpPr>
        <p:spPr>
          <a:noFill/>
        </p:spPr>
        <p:txBody>
          <a:bodyPr/>
          <a:lstStyle/>
          <a:p>
            <a:fld id="{091DA6AB-389E-4C02-8BB3-927FE284604A}" type="slidenum">
              <a:rPr lang="en-US"/>
              <a:pPr/>
              <a:t>12</a:t>
            </a:fld>
            <a:endParaRPr lang="en-US"/>
          </a:p>
        </p:txBody>
      </p:sp>
      <p:sp>
        <p:nvSpPr>
          <p:cNvPr id="9" name="Rectangle 12"/>
          <p:cNvSpPr>
            <a:spLocks noChangeAspect="1" noChangeArrowheads="1"/>
          </p:cNvSpPr>
          <p:nvPr/>
        </p:nvSpPr>
        <p:spPr bwMode="auto">
          <a:xfrm>
            <a:off x="3417888" y="2214563"/>
            <a:ext cx="2392362" cy="365125"/>
          </a:xfrm>
          <a:prstGeom prst="rect">
            <a:avLst/>
          </a:prstGeom>
          <a:gradFill rotWithShape="1">
            <a:gsLst>
              <a:gs pos="0">
                <a:srgbClr val="8A8B8C"/>
              </a:gs>
              <a:gs pos="80000">
                <a:srgbClr val="B6B7B8"/>
              </a:gs>
              <a:gs pos="100000">
                <a:srgbClr val="B7B8B9"/>
              </a:gs>
            </a:gsLst>
            <a:lin ang="16200000"/>
          </a:gradFill>
          <a:ln w="9525">
            <a:solidFill>
              <a:srgbClr val="B8B9BA"/>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1400">
                <a:solidFill>
                  <a:schemeClr val="bg1"/>
                </a:solidFill>
                <a:latin typeface="Arial" charset="0"/>
              </a:rPr>
              <a:t>Enabling processes</a:t>
            </a:r>
            <a:endParaRPr lang="en-US" sz="1400">
              <a:solidFill>
                <a:schemeClr val="bg1"/>
              </a:solidFill>
              <a:latin typeface="Arial" charset="0"/>
            </a:endParaRPr>
          </a:p>
        </p:txBody>
      </p:sp>
      <p:sp>
        <p:nvSpPr>
          <p:cNvPr id="10" name="Rectangle 13"/>
          <p:cNvSpPr>
            <a:spLocks noChangeAspect="1" noChangeArrowheads="1"/>
          </p:cNvSpPr>
          <p:nvPr/>
        </p:nvSpPr>
        <p:spPr bwMode="auto">
          <a:xfrm>
            <a:off x="2736850" y="6027738"/>
            <a:ext cx="477838" cy="631825"/>
          </a:xfrm>
          <a:prstGeom prst="rect">
            <a:avLst/>
          </a:prstGeom>
          <a:gradFill rotWithShape="1">
            <a:gsLst>
              <a:gs pos="0">
                <a:srgbClr val="8A8B8C"/>
              </a:gs>
              <a:gs pos="80000">
                <a:srgbClr val="B6B7B8"/>
              </a:gs>
              <a:gs pos="100000">
                <a:srgbClr val="B7B8B9"/>
              </a:gs>
            </a:gsLst>
            <a:lin ang="16200000"/>
          </a:gradFill>
          <a:ln w="9525">
            <a:solidFill>
              <a:srgbClr val="B8B9BA"/>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1000">
                <a:solidFill>
                  <a:schemeClr val="bg1"/>
                </a:solidFill>
                <a:latin typeface="Arial" charset="0"/>
              </a:rPr>
              <a:t>ISO</a:t>
            </a:r>
            <a:endParaRPr lang="en-US" sz="1000">
              <a:solidFill>
                <a:schemeClr val="bg1"/>
              </a:solidFill>
              <a:latin typeface="Arial" charset="0"/>
            </a:endParaRPr>
          </a:p>
        </p:txBody>
      </p:sp>
      <p:sp>
        <p:nvSpPr>
          <p:cNvPr id="11" name="Rectangle 14"/>
          <p:cNvSpPr>
            <a:spLocks noChangeAspect="1" noChangeArrowheads="1"/>
          </p:cNvSpPr>
          <p:nvPr/>
        </p:nvSpPr>
        <p:spPr bwMode="auto">
          <a:xfrm>
            <a:off x="2736850" y="5291138"/>
            <a:ext cx="476250" cy="630237"/>
          </a:xfrm>
          <a:prstGeom prst="rect">
            <a:avLst/>
          </a:prstGeom>
          <a:gradFill rotWithShape="1">
            <a:gsLst>
              <a:gs pos="0">
                <a:srgbClr val="8A8B8C"/>
              </a:gs>
              <a:gs pos="80000">
                <a:srgbClr val="B6B7B8"/>
              </a:gs>
              <a:gs pos="100000">
                <a:srgbClr val="B7B8B9"/>
              </a:gs>
            </a:gsLst>
            <a:lin ang="16200000"/>
          </a:gradFill>
          <a:ln w="9525">
            <a:solidFill>
              <a:srgbClr val="B8B9BA"/>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1000">
                <a:solidFill>
                  <a:schemeClr val="bg1"/>
                </a:solidFill>
                <a:latin typeface="Arial" charset="0"/>
              </a:rPr>
              <a:t>AMO</a:t>
            </a:r>
            <a:endParaRPr lang="en-US" sz="1000">
              <a:solidFill>
                <a:schemeClr val="bg1"/>
              </a:solidFill>
              <a:latin typeface="Arial" charset="0"/>
            </a:endParaRPr>
          </a:p>
        </p:txBody>
      </p:sp>
      <p:sp>
        <p:nvSpPr>
          <p:cNvPr id="12" name="Rectangle 15"/>
          <p:cNvSpPr>
            <a:spLocks noChangeAspect="1" noChangeArrowheads="1"/>
          </p:cNvSpPr>
          <p:nvPr/>
        </p:nvSpPr>
        <p:spPr bwMode="auto">
          <a:xfrm>
            <a:off x="2736850" y="4565650"/>
            <a:ext cx="476250" cy="630238"/>
          </a:xfrm>
          <a:prstGeom prst="rect">
            <a:avLst/>
          </a:prstGeom>
          <a:gradFill rotWithShape="1">
            <a:gsLst>
              <a:gs pos="0">
                <a:srgbClr val="8A8B8C"/>
              </a:gs>
              <a:gs pos="80000">
                <a:srgbClr val="B6B7B8"/>
              </a:gs>
              <a:gs pos="100000">
                <a:srgbClr val="B7B8B9"/>
              </a:gs>
            </a:gsLst>
            <a:lin ang="16200000"/>
          </a:gradFill>
          <a:ln w="9525">
            <a:solidFill>
              <a:srgbClr val="B8B9BA"/>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1000">
                <a:solidFill>
                  <a:schemeClr val="bg1"/>
                </a:solidFill>
                <a:latin typeface="Arial" charset="0"/>
              </a:rPr>
              <a:t>T2</a:t>
            </a:r>
            <a:endParaRPr lang="en-US" sz="1000">
              <a:solidFill>
                <a:schemeClr val="bg1"/>
              </a:solidFill>
              <a:latin typeface="Arial" charset="0"/>
            </a:endParaRPr>
          </a:p>
        </p:txBody>
      </p:sp>
      <p:sp>
        <p:nvSpPr>
          <p:cNvPr id="13" name="Rectangle 16"/>
          <p:cNvSpPr>
            <a:spLocks noChangeAspect="1" noChangeArrowheads="1"/>
          </p:cNvSpPr>
          <p:nvPr/>
        </p:nvSpPr>
        <p:spPr bwMode="auto">
          <a:xfrm>
            <a:off x="2736850" y="3830638"/>
            <a:ext cx="476250" cy="630237"/>
          </a:xfrm>
          <a:prstGeom prst="rect">
            <a:avLst/>
          </a:prstGeom>
          <a:gradFill rotWithShape="1">
            <a:gsLst>
              <a:gs pos="0">
                <a:srgbClr val="8A8B8C"/>
              </a:gs>
              <a:gs pos="80000">
                <a:srgbClr val="B6B7B8"/>
              </a:gs>
              <a:gs pos="100000">
                <a:srgbClr val="B7B8B9"/>
              </a:gs>
            </a:gsLst>
            <a:lin ang="16200000"/>
          </a:gradFill>
          <a:ln w="9525">
            <a:solidFill>
              <a:srgbClr val="B8B9BA"/>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1000">
                <a:solidFill>
                  <a:schemeClr val="bg1"/>
                </a:solidFill>
                <a:latin typeface="Arial" charset="0"/>
              </a:rPr>
              <a:t>T1</a:t>
            </a:r>
            <a:endParaRPr lang="en-US" sz="1000">
              <a:solidFill>
                <a:schemeClr val="bg1"/>
              </a:solidFill>
              <a:latin typeface="Arial" charset="0"/>
            </a:endParaRPr>
          </a:p>
        </p:txBody>
      </p:sp>
      <p:sp>
        <p:nvSpPr>
          <p:cNvPr id="14" name="Rectangle 17"/>
          <p:cNvSpPr>
            <a:spLocks noChangeAspect="1" noChangeArrowheads="1"/>
          </p:cNvSpPr>
          <p:nvPr/>
        </p:nvSpPr>
        <p:spPr bwMode="auto">
          <a:xfrm>
            <a:off x="2736850" y="3097213"/>
            <a:ext cx="476250" cy="631825"/>
          </a:xfrm>
          <a:prstGeom prst="rect">
            <a:avLst/>
          </a:prstGeom>
          <a:gradFill rotWithShape="1">
            <a:gsLst>
              <a:gs pos="0">
                <a:srgbClr val="8A8B8C"/>
              </a:gs>
              <a:gs pos="80000">
                <a:srgbClr val="B6B7B8"/>
              </a:gs>
              <a:gs pos="100000">
                <a:srgbClr val="B7B8B9"/>
              </a:gs>
            </a:gsLst>
            <a:lin ang="16200000"/>
          </a:gradFill>
          <a:ln w="9525">
            <a:solidFill>
              <a:srgbClr val="B8B9BA"/>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1000">
                <a:solidFill>
                  <a:schemeClr val="bg1"/>
                </a:solidFill>
                <a:latin typeface="Arial" charset="0"/>
              </a:rPr>
              <a:t>T0</a:t>
            </a:r>
            <a:endParaRPr lang="en-US" sz="1000">
              <a:solidFill>
                <a:schemeClr val="bg1"/>
              </a:solidFill>
              <a:latin typeface="Arial" charset="0"/>
            </a:endParaRPr>
          </a:p>
        </p:txBody>
      </p:sp>
      <p:sp>
        <p:nvSpPr>
          <p:cNvPr id="15" name="Rectangle 18"/>
          <p:cNvSpPr>
            <a:spLocks noChangeAspect="1" noChangeArrowheads="1"/>
          </p:cNvSpPr>
          <p:nvPr/>
        </p:nvSpPr>
        <p:spPr bwMode="auto">
          <a:xfrm>
            <a:off x="5962650" y="2214563"/>
            <a:ext cx="3038475" cy="361950"/>
          </a:xfrm>
          <a:prstGeom prst="rect">
            <a:avLst/>
          </a:prstGeom>
          <a:gradFill rotWithShape="1">
            <a:gsLst>
              <a:gs pos="0">
                <a:srgbClr val="8A8B8C"/>
              </a:gs>
              <a:gs pos="80000">
                <a:srgbClr val="B6B7B8"/>
              </a:gs>
              <a:gs pos="100000">
                <a:srgbClr val="B7B8B9"/>
              </a:gs>
            </a:gsLst>
            <a:lin ang="16200000"/>
          </a:gradFill>
          <a:ln w="9525">
            <a:solidFill>
              <a:srgbClr val="B8B9BA"/>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1400">
                <a:solidFill>
                  <a:schemeClr val="bg1"/>
                </a:solidFill>
                <a:latin typeface="Arial" charset="0"/>
              </a:rPr>
              <a:t>Talent management</a:t>
            </a:r>
            <a:endParaRPr lang="en-US" sz="1400">
              <a:solidFill>
                <a:schemeClr val="bg1"/>
              </a:solidFill>
              <a:latin typeface="Arial" charset="0"/>
            </a:endParaRPr>
          </a:p>
        </p:txBody>
      </p:sp>
      <p:sp>
        <p:nvSpPr>
          <p:cNvPr id="23" name="Rectangle 57"/>
          <p:cNvSpPr>
            <a:spLocks noChangeAspect="1" noChangeArrowheads="1"/>
          </p:cNvSpPr>
          <p:nvPr/>
        </p:nvSpPr>
        <p:spPr bwMode="auto">
          <a:xfrm>
            <a:off x="3417888" y="2682875"/>
            <a:ext cx="547687" cy="317500"/>
          </a:xfrm>
          <a:prstGeom prst="rect">
            <a:avLst/>
          </a:prstGeom>
          <a:gradFill rotWithShape="1">
            <a:gsLst>
              <a:gs pos="0">
                <a:srgbClr val="545658"/>
              </a:gs>
              <a:gs pos="80000">
                <a:srgbClr val="707275"/>
              </a:gs>
              <a:gs pos="100000">
                <a:srgbClr val="707375"/>
              </a:gs>
            </a:gsLst>
            <a:lin ang="16200000"/>
          </a:gradFill>
          <a:ln w="9525">
            <a:solidFill>
              <a:srgbClr val="717375"/>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600">
                <a:solidFill>
                  <a:schemeClr val="bg1"/>
                </a:solidFill>
                <a:latin typeface="Arial" charset="0"/>
              </a:rPr>
              <a:t>Payroll</a:t>
            </a:r>
            <a:endParaRPr lang="en-US" sz="600">
              <a:solidFill>
                <a:schemeClr val="bg1"/>
              </a:solidFill>
              <a:latin typeface="Arial" charset="0"/>
            </a:endParaRPr>
          </a:p>
        </p:txBody>
      </p:sp>
      <p:sp>
        <p:nvSpPr>
          <p:cNvPr id="24" name="Rectangle 58"/>
          <p:cNvSpPr>
            <a:spLocks noChangeAspect="1" noChangeArrowheads="1"/>
          </p:cNvSpPr>
          <p:nvPr/>
        </p:nvSpPr>
        <p:spPr bwMode="auto">
          <a:xfrm>
            <a:off x="4033838" y="2686050"/>
            <a:ext cx="547687" cy="315913"/>
          </a:xfrm>
          <a:prstGeom prst="rect">
            <a:avLst/>
          </a:prstGeom>
          <a:gradFill rotWithShape="1">
            <a:gsLst>
              <a:gs pos="0">
                <a:srgbClr val="545658"/>
              </a:gs>
              <a:gs pos="80000">
                <a:srgbClr val="707275"/>
              </a:gs>
              <a:gs pos="100000">
                <a:srgbClr val="707375"/>
              </a:gs>
            </a:gsLst>
            <a:lin ang="16200000"/>
          </a:gradFill>
          <a:ln w="9525">
            <a:solidFill>
              <a:srgbClr val="717375"/>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600">
                <a:solidFill>
                  <a:schemeClr val="bg1"/>
                </a:solidFill>
                <a:latin typeface="Arial" charset="0"/>
              </a:rPr>
              <a:t>Personnel </a:t>
            </a:r>
            <a:br>
              <a:rPr lang="nl-BE" sz="600">
                <a:solidFill>
                  <a:schemeClr val="bg1"/>
                </a:solidFill>
                <a:latin typeface="Arial" charset="0"/>
              </a:rPr>
            </a:br>
            <a:r>
              <a:rPr lang="nl-BE" sz="600">
                <a:solidFill>
                  <a:schemeClr val="bg1"/>
                </a:solidFill>
                <a:latin typeface="Arial" charset="0"/>
              </a:rPr>
              <a:t>administration</a:t>
            </a:r>
            <a:endParaRPr lang="en-US" sz="600">
              <a:solidFill>
                <a:schemeClr val="bg1"/>
              </a:solidFill>
              <a:latin typeface="Arial" charset="0"/>
            </a:endParaRPr>
          </a:p>
        </p:txBody>
      </p:sp>
      <p:sp>
        <p:nvSpPr>
          <p:cNvPr id="25" name="Rectangle 59"/>
          <p:cNvSpPr>
            <a:spLocks noChangeAspect="1" noChangeArrowheads="1"/>
          </p:cNvSpPr>
          <p:nvPr/>
        </p:nvSpPr>
        <p:spPr bwMode="auto">
          <a:xfrm>
            <a:off x="4648200" y="2686050"/>
            <a:ext cx="547688" cy="315913"/>
          </a:xfrm>
          <a:prstGeom prst="rect">
            <a:avLst/>
          </a:prstGeom>
          <a:gradFill rotWithShape="1">
            <a:gsLst>
              <a:gs pos="0">
                <a:srgbClr val="545658"/>
              </a:gs>
              <a:gs pos="80000">
                <a:srgbClr val="707275"/>
              </a:gs>
              <a:gs pos="100000">
                <a:srgbClr val="707375"/>
              </a:gs>
            </a:gsLst>
            <a:lin ang="16200000"/>
          </a:gradFill>
          <a:ln w="9525">
            <a:solidFill>
              <a:srgbClr val="717375"/>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600">
                <a:solidFill>
                  <a:schemeClr val="bg1"/>
                </a:solidFill>
                <a:latin typeface="Arial" charset="0"/>
              </a:rPr>
              <a:t>Organisational</a:t>
            </a:r>
          </a:p>
          <a:p>
            <a:pPr algn="ctr">
              <a:defRPr/>
            </a:pPr>
            <a:r>
              <a:rPr lang="nl-BE" sz="600">
                <a:solidFill>
                  <a:schemeClr val="bg1"/>
                </a:solidFill>
                <a:latin typeface="Arial" charset="0"/>
              </a:rPr>
              <a:t>mgmt</a:t>
            </a:r>
            <a:endParaRPr lang="en-US" sz="600">
              <a:solidFill>
                <a:schemeClr val="bg1"/>
              </a:solidFill>
              <a:latin typeface="Arial" charset="0"/>
            </a:endParaRPr>
          </a:p>
        </p:txBody>
      </p:sp>
      <p:sp>
        <p:nvSpPr>
          <p:cNvPr id="26" name="Rectangle 60"/>
          <p:cNvSpPr>
            <a:spLocks noChangeAspect="1" noChangeArrowheads="1"/>
          </p:cNvSpPr>
          <p:nvPr/>
        </p:nvSpPr>
        <p:spPr bwMode="auto">
          <a:xfrm>
            <a:off x="5262563" y="2686050"/>
            <a:ext cx="547687" cy="315913"/>
          </a:xfrm>
          <a:prstGeom prst="rect">
            <a:avLst/>
          </a:prstGeom>
          <a:gradFill rotWithShape="1">
            <a:gsLst>
              <a:gs pos="0">
                <a:srgbClr val="545658"/>
              </a:gs>
              <a:gs pos="80000">
                <a:srgbClr val="707275"/>
              </a:gs>
              <a:gs pos="100000">
                <a:srgbClr val="707375"/>
              </a:gs>
            </a:gsLst>
            <a:lin ang="16200000"/>
          </a:gradFill>
          <a:ln w="9525">
            <a:solidFill>
              <a:srgbClr val="717375"/>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600">
                <a:solidFill>
                  <a:schemeClr val="bg1"/>
                </a:solidFill>
                <a:latin typeface="Arial" charset="0"/>
              </a:rPr>
              <a:t>Time &amp; </a:t>
            </a:r>
          </a:p>
          <a:p>
            <a:pPr algn="ctr">
              <a:defRPr/>
            </a:pPr>
            <a:r>
              <a:rPr lang="nl-BE" sz="600">
                <a:solidFill>
                  <a:schemeClr val="bg1"/>
                </a:solidFill>
                <a:latin typeface="Arial" charset="0"/>
              </a:rPr>
              <a:t>attendance</a:t>
            </a:r>
            <a:endParaRPr lang="en-US" sz="600">
              <a:solidFill>
                <a:schemeClr val="bg1"/>
              </a:solidFill>
              <a:latin typeface="Arial" charset="0"/>
            </a:endParaRPr>
          </a:p>
        </p:txBody>
      </p:sp>
      <p:sp>
        <p:nvSpPr>
          <p:cNvPr id="27" name="Rectangle 61"/>
          <p:cNvSpPr>
            <a:spLocks noChangeAspect="1" noChangeArrowheads="1"/>
          </p:cNvSpPr>
          <p:nvPr/>
        </p:nvSpPr>
        <p:spPr bwMode="auto">
          <a:xfrm>
            <a:off x="5962650" y="2682875"/>
            <a:ext cx="546100" cy="317500"/>
          </a:xfrm>
          <a:prstGeom prst="rect">
            <a:avLst/>
          </a:prstGeom>
          <a:gradFill rotWithShape="1">
            <a:gsLst>
              <a:gs pos="0">
                <a:srgbClr val="545658"/>
              </a:gs>
              <a:gs pos="80000">
                <a:srgbClr val="707275"/>
              </a:gs>
              <a:gs pos="100000">
                <a:srgbClr val="707375"/>
              </a:gs>
            </a:gsLst>
            <a:lin ang="16200000"/>
          </a:gradFill>
          <a:ln w="9525">
            <a:solidFill>
              <a:srgbClr val="717375"/>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600">
                <a:solidFill>
                  <a:schemeClr val="bg1"/>
                </a:solidFill>
                <a:latin typeface="Arial" charset="0"/>
              </a:rPr>
              <a:t>Recruitment</a:t>
            </a:r>
            <a:endParaRPr lang="en-US" sz="600">
              <a:solidFill>
                <a:schemeClr val="bg1"/>
              </a:solidFill>
              <a:latin typeface="Arial" charset="0"/>
            </a:endParaRPr>
          </a:p>
        </p:txBody>
      </p:sp>
      <p:sp>
        <p:nvSpPr>
          <p:cNvPr id="28" name="Rectangle 62"/>
          <p:cNvSpPr>
            <a:spLocks noChangeAspect="1" noChangeArrowheads="1"/>
          </p:cNvSpPr>
          <p:nvPr/>
        </p:nvSpPr>
        <p:spPr bwMode="auto">
          <a:xfrm>
            <a:off x="6578600" y="2686050"/>
            <a:ext cx="546100" cy="315913"/>
          </a:xfrm>
          <a:prstGeom prst="rect">
            <a:avLst/>
          </a:prstGeom>
          <a:gradFill rotWithShape="1">
            <a:gsLst>
              <a:gs pos="0">
                <a:srgbClr val="545658"/>
              </a:gs>
              <a:gs pos="80000">
                <a:srgbClr val="707275"/>
              </a:gs>
              <a:gs pos="100000">
                <a:srgbClr val="707375"/>
              </a:gs>
            </a:gsLst>
            <a:lin ang="16200000"/>
          </a:gradFill>
          <a:ln w="9525">
            <a:solidFill>
              <a:srgbClr val="717375"/>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600">
                <a:solidFill>
                  <a:schemeClr val="bg1"/>
                </a:solidFill>
                <a:latin typeface="Arial" charset="0"/>
              </a:rPr>
              <a:t>Learning &amp; </a:t>
            </a:r>
          </a:p>
          <a:p>
            <a:pPr algn="ctr">
              <a:defRPr/>
            </a:pPr>
            <a:r>
              <a:rPr lang="nl-BE" sz="600">
                <a:solidFill>
                  <a:schemeClr val="bg1"/>
                </a:solidFill>
                <a:latin typeface="Arial" charset="0"/>
              </a:rPr>
              <a:t>Development</a:t>
            </a:r>
            <a:endParaRPr lang="en-US" sz="600">
              <a:solidFill>
                <a:schemeClr val="bg1"/>
              </a:solidFill>
              <a:latin typeface="Arial" charset="0"/>
            </a:endParaRPr>
          </a:p>
        </p:txBody>
      </p:sp>
      <p:sp>
        <p:nvSpPr>
          <p:cNvPr id="29" name="Rectangle 63"/>
          <p:cNvSpPr>
            <a:spLocks noChangeAspect="1" noChangeArrowheads="1"/>
          </p:cNvSpPr>
          <p:nvPr/>
        </p:nvSpPr>
        <p:spPr bwMode="auto">
          <a:xfrm>
            <a:off x="7192963" y="2686050"/>
            <a:ext cx="546100" cy="315913"/>
          </a:xfrm>
          <a:prstGeom prst="rect">
            <a:avLst/>
          </a:prstGeom>
          <a:gradFill rotWithShape="1">
            <a:gsLst>
              <a:gs pos="0">
                <a:srgbClr val="545658"/>
              </a:gs>
              <a:gs pos="80000">
                <a:srgbClr val="707275"/>
              </a:gs>
              <a:gs pos="100000">
                <a:srgbClr val="707375"/>
              </a:gs>
            </a:gsLst>
            <a:lin ang="16200000"/>
          </a:gradFill>
          <a:ln w="9525">
            <a:solidFill>
              <a:srgbClr val="717375"/>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600">
                <a:solidFill>
                  <a:schemeClr val="bg1"/>
                </a:solidFill>
                <a:latin typeface="Arial" charset="0"/>
              </a:rPr>
              <a:t>Performance</a:t>
            </a:r>
          </a:p>
          <a:p>
            <a:pPr algn="ctr">
              <a:defRPr/>
            </a:pPr>
            <a:r>
              <a:rPr lang="nl-BE" sz="600">
                <a:solidFill>
                  <a:schemeClr val="bg1"/>
                </a:solidFill>
                <a:latin typeface="Arial" charset="0"/>
              </a:rPr>
              <a:t>Management</a:t>
            </a:r>
            <a:endParaRPr lang="en-US" sz="600">
              <a:solidFill>
                <a:schemeClr val="bg1"/>
              </a:solidFill>
              <a:latin typeface="Arial" charset="0"/>
            </a:endParaRPr>
          </a:p>
        </p:txBody>
      </p:sp>
      <p:sp>
        <p:nvSpPr>
          <p:cNvPr id="30" name="Rectangle 64"/>
          <p:cNvSpPr>
            <a:spLocks noChangeAspect="1" noChangeArrowheads="1"/>
          </p:cNvSpPr>
          <p:nvPr/>
        </p:nvSpPr>
        <p:spPr bwMode="auto">
          <a:xfrm>
            <a:off x="7807325" y="2686050"/>
            <a:ext cx="546100" cy="315913"/>
          </a:xfrm>
          <a:prstGeom prst="rect">
            <a:avLst/>
          </a:prstGeom>
          <a:gradFill rotWithShape="1">
            <a:gsLst>
              <a:gs pos="0">
                <a:srgbClr val="545658"/>
              </a:gs>
              <a:gs pos="80000">
                <a:srgbClr val="707275"/>
              </a:gs>
              <a:gs pos="100000">
                <a:srgbClr val="707375"/>
              </a:gs>
            </a:gsLst>
            <a:lin ang="16200000"/>
          </a:gradFill>
          <a:ln w="9525">
            <a:solidFill>
              <a:srgbClr val="717375"/>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600">
                <a:solidFill>
                  <a:schemeClr val="bg1"/>
                </a:solidFill>
                <a:latin typeface="Arial" charset="0"/>
              </a:rPr>
              <a:t>Succession </a:t>
            </a:r>
          </a:p>
          <a:p>
            <a:pPr algn="ctr">
              <a:defRPr/>
            </a:pPr>
            <a:r>
              <a:rPr lang="nl-BE" sz="600">
                <a:solidFill>
                  <a:schemeClr val="bg1"/>
                </a:solidFill>
                <a:latin typeface="Arial" charset="0"/>
              </a:rPr>
              <a:t>Planning</a:t>
            </a:r>
            <a:endParaRPr lang="en-US" sz="600">
              <a:solidFill>
                <a:schemeClr val="bg1"/>
              </a:solidFill>
              <a:latin typeface="Arial" charset="0"/>
            </a:endParaRPr>
          </a:p>
        </p:txBody>
      </p:sp>
      <p:sp>
        <p:nvSpPr>
          <p:cNvPr id="31" name="AutoShape 65"/>
          <p:cNvSpPr>
            <a:spLocks noChangeAspect="1"/>
          </p:cNvSpPr>
          <p:nvPr/>
        </p:nvSpPr>
        <p:spPr bwMode="auto">
          <a:xfrm>
            <a:off x="1071563" y="5356225"/>
            <a:ext cx="114300" cy="1265238"/>
          </a:xfrm>
          <a:prstGeom prst="leftBracket">
            <a:avLst>
              <a:gd name="adj" fmla="val 36988"/>
            </a:avLst>
          </a:prstGeom>
          <a:ln>
            <a:headEnd/>
            <a:tailEnd/>
          </a:ln>
        </p:spPr>
        <p:style>
          <a:lnRef idx="1">
            <a:schemeClr val="accent5"/>
          </a:lnRef>
          <a:fillRef idx="0">
            <a:schemeClr val="accent5"/>
          </a:fillRef>
          <a:effectRef idx="0">
            <a:schemeClr val="accent5"/>
          </a:effectRef>
          <a:fontRef idx="minor">
            <a:schemeClr val="tx1"/>
          </a:fontRef>
        </p:style>
        <p:txBody>
          <a:bodyPr wrap="none" lIns="45720" rIns="45720" anchor="ctr"/>
          <a:lstStyle/>
          <a:p>
            <a:pPr>
              <a:defRPr/>
            </a:pPr>
            <a:endParaRPr lang="en-GB">
              <a:ea typeface="ＭＳ Ｐゴシック" pitchFamily="-65" charset="-128"/>
            </a:endParaRPr>
          </a:p>
        </p:txBody>
      </p:sp>
      <p:sp>
        <p:nvSpPr>
          <p:cNvPr id="32" name="AutoShape 66"/>
          <p:cNvSpPr>
            <a:spLocks noChangeAspect="1"/>
          </p:cNvSpPr>
          <p:nvPr/>
        </p:nvSpPr>
        <p:spPr bwMode="auto">
          <a:xfrm>
            <a:off x="1238250" y="4624388"/>
            <a:ext cx="120650" cy="1997075"/>
          </a:xfrm>
          <a:prstGeom prst="leftBracket">
            <a:avLst>
              <a:gd name="adj" fmla="val 48800"/>
            </a:avLst>
          </a:prstGeom>
          <a:ln>
            <a:headEnd/>
            <a:tailEnd/>
          </a:ln>
        </p:spPr>
        <p:style>
          <a:lnRef idx="1">
            <a:schemeClr val="accent5"/>
          </a:lnRef>
          <a:fillRef idx="0">
            <a:schemeClr val="accent5"/>
          </a:fillRef>
          <a:effectRef idx="0">
            <a:schemeClr val="accent5"/>
          </a:effectRef>
          <a:fontRef idx="minor">
            <a:schemeClr val="tx1"/>
          </a:fontRef>
        </p:style>
        <p:txBody>
          <a:bodyPr wrap="none" lIns="45720" rIns="45720" anchor="ctr"/>
          <a:lstStyle/>
          <a:p>
            <a:pPr>
              <a:defRPr/>
            </a:pPr>
            <a:endParaRPr lang="en-GB">
              <a:ea typeface="ＭＳ Ｐゴシック" pitchFamily="-65" charset="-128"/>
            </a:endParaRPr>
          </a:p>
        </p:txBody>
      </p:sp>
      <p:sp>
        <p:nvSpPr>
          <p:cNvPr id="33" name="AutoShape 67"/>
          <p:cNvSpPr>
            <a:spLocks noChangeAspect="1"/>
          </p:cNvSpPr>
          <p:nvPr/>
        </p:nvSpPr>
        <p:spPr bwMode="auto">
          <a:xfrm>
            <a:off x="1376363" y="3833813"/>
            <a:ext cx="85725" cy="2787650"/>
          </a:xfrm>
          <a:prstGeom prst="leftBracket">
            <a:avLst>
              <a:gd name="adj" fmla="val 66510"/>
            </a:avLst>
          </a:prstGeom>
          <a:ln>
            <a:headEnd/>
            <a:tailEnd/>
          </a:ln>
        </p:spPr>
        <p:style>
          <a:lnRef idx="1">
            <a:schemeClr val="accent5"/>
          </a:lnRef>
          <a:fillRef idx="0">
            <a:schemeClr val="accent5"/>
          </a:fillRef>
          <a:effectRef idx="0">
            <a:schemeClr val="accent5"/>
          </a:effectRef>
          <a:fontRef idx="minor">
            <a:schemeClr val="tx1"/>
          </a:fontRef>
        </p:style>
        <p:txBody>
          <a:bodyPr wrap="none" lIns="45720" rIns="45720" anchor="ctr"/>
          <a:lstStyle/>
          <a:p>
            <a:pPr>
              <a:defRPr/>
            </a:pPr>
            <a:endParaRPr lang="en-GB">
              <a:ea typeface="ＭＳ Ｐゴシック" pitchFamily="-65" charset="-128"/>
            </a:endParaRPr>
          </a:p>
        </p:txBody>
      </p:sp>
      <p:sp>
        <p:nvSpPr>
          <p:cNvPr id="24600" name="Text Box 68"/>
          <p:cNvSpPr txBox="1">
            <a:spLocks noChangeAspect="1" noChangeArrowheads="1"/>
          </p:cNvSpPr>
          <p:nvPr/>
        </p:nvSpPr>
        <p:spPr bwMode="auto">
          <a:xfrm>
            <a:off x="0" y="4143375"/>
            <a:ext cx="1076325" cy="246063"/>
          </a:xfrm>
          <a:prstGeom prst="rect">
            <a:avLst/>
          </a:prstGeom>
          <a:noFill/>
          <a:ln w="9525">
            <a:noFill/>
            <a:miter lim="800000"/>
            <a:headEnd/>
            <a:tailEnd/>
          </a:ln>
        </p:spPr>
        <p:txBody>
          <a:bodyPr lIns="45720" rIns="45720" anchorCtr="1">
            <a:spAutoFit/>
          </a:bodyPr>
          <a:lstStyle/>
          <a:p>
            <a:pPr algn="r">
              <a:spcBef>
                <a:spcPct val="50000"/>
              </a:spcBef>
            </a:pPr>
            <a:r>
              <a:rPr lang="nl-BE" sz="1000">
                <a:latin typeface="Arial" charset="0"/>
              </a:rPr>
              <a:t>Comprehensive</a:t>
            </a:r>
            <a:endParaRPr lang="en-US" sz="1000">
              <a:latin typeface="Arial" charset="0"/>
            </a:endParaRPr>
          </a:p>
        </p:txBody>
      </p:sp>
      <p:sp>
        <p:nvSpPr>
          <p:cNvPr id="24601" name="Text Box 69"/>
          <p:cNvSpPr txBox="1">
            <a:spLocks noChangeAspect="1" noChangeArrowheads="1"/>
          </p:cNvSpPr>
          <p:nvPr/>
        </p:nvSpPr>
        <p:spPr bwMode="auto">
          <a:xfrm>
            <a:off x="-142875" y="5111750"/>
            <a:ext cx="1028700" cy="246063"/>
          </a:xfrm>
          <a:prstGeom prst="rect">
            <a:avLst/>
          </a:prstGeom>
          <a:noFill/>
          <a:ln w="9525">
            <a:noFill/>
            <a:miter lim="800000"/>
            <a:headEnd/>
            <a:tailEnd/>
          </a:ln>
        </p:spPr>
        <p:txBody>
          <a:bodyPr lIns="45720" rIns="45720" anchorCtr="1">
            <a:spAutoFit/>
          </a:bodyPr>
          <a:lstStyle/>
          <a:p>
            <a:pPr algn="r">
              <a:spcBef>
                <a:spcPct val="50000"/>
              </a:spcBef>
            </a:pPr>
            <a:r>
              <a:rPr lang="nl-BE" sz="1000">
                <a:latin typeface="Arial" charset="0"/>
              </a:rPr>
              <a:t>Managed</a:t>
            </a:r>
            <a:endParaRPr lang="en-US" sz="1000">
              <a:latin typeface="Arial" charset="0"/>
            </a:endParaRPr>
          </a:p>
        </p:txBody>
      </p:sp>
      <p:sp>
        <p:nvSpPr>
          <p:cNvPr id="24602" name="Text Box 70"/>
          <p:cNvSpPr txBox="1">
            <a:spLocks noChangeAspect="1" noChangeArrowheads="1"/>
          </p:cNvSpPr>
          <p:nvPr/>
        </p:nvSpPr>
        <p:spPr bwMode="auto">
          <a:xfrm>
            <a:off x="-98425" y="5857875"/>
            <a:ext cx="1027113" cy="246063"/>
          </a:xfrm>
          <a:prstGeom prst="rect">
            <a:avLst/>
          </a:prstGeom>
          <a:noFill/>
          <a:ln w="9525">
            <a:noFill/>
            <a:miter lim="800000"/>
            <a:headEnd/>
            <a:tailEnd/>
          </a:ln>
        </p:spPr>
        <p:txBody>
          <a:bodyPr lIns="45720" rIns="45720" anchorCtr="1">
            <a:spAutoFit/>
          </a:bodyPr>
          <a:lstStyle/>
          <a:p>
            <a:pPr algn="r">
              <a:spcBef>
                <a:spcPct val="50000"/>
              </a:spcBef>
            </a:pPr>
            <a:r>
              <a:rPr lang="nl-BE" sz="1000">
                <a:latin typeface="Arial" charset="0"/>
              </a:rPr>
              <a:t>Processing</a:t>
            </a:r>
            <a:endParaRPr lang="en-US" sz="1000">
              <a:latin typeface="Arial" charset="0"/>
            </a:endParaRPr>
          </a:p>
        </p:txBody>
      </p:sp>
      <p:sp>
        <p:nvSpPr>
          <p:cNvPr id="37" name="Line 71"/>
          <p:cNvSpPr>
            <a:spLocks noChangeAspect="1" noChangeShapeType="1"/>
          </p:cNvSpPr>
          <p:nvPr/>
        </p:nvSpPr>
        <p:spPr bwMode="auto">
          <a:xfrm>
            <a:off x="963613" y="4254500"/>
            <a:ext cx="411162" cy="0"/>
          </a:xfrm>
          <a:prstGeom prst="line">
            <a:avLst/>
          </a:prstGeom>
          <a:ln>
            <a:headEnd/>
            <a:tailEnd/>
          </a:ln>
        </p:spPr>
        <p:style>
          <a:lnRef idx="1">
            <a:schemeClr val="accent5"/>
          </a:lnRef>
          <a:fillRef idx="0">
            <a:schemeClr val="accent5"/>
          </a:fillRef>
          <a:effectRef idx="0">
            <a:schemeClr val="accent5"/>
          </a:effectRef>
          <a:fontRef idx="minor">
            <a:schemeClr val="tx1"/>
          </a:fontRef>
        </p:style>
        <p:txBody>
          <a:bodyPr lIns="45720" rIns="45720" anchor="ctr" anchorCtr="1"/>
          <a:lstStyle/>
          <a:p>
            <a:pPr>
              <a:defRPr/>
            </a:pPr>
            <a:endParaRPr lang="en-US"/>
          </a:p>
        </p:txBody>
      </p:sp>
      <p:sp>
        <p:nvSpPr>
          <p:cNvPr id="38" name="Line 72"/>
          <p:cNvSpPr>
            <a:spLocks noChangeAspect="1" noChangeShapeType="1"/>
          </p:cNvSpPr>
          <p:nvPr/>
        </p:nvSpPr>
        <p:spPr bwMode="auto">
          <a:xfrm>
            <a:off x="677863" y="5235575"/>
            <a:ext cx="558800" cy="0"/>
          </a:xfrm>
          <a:prstGeom prst="line">
            <a:avLst/>
          </a:prstGeom>
          <a:ln>
            <a:headEnd/>
            <a:tailEnd/>
          </a:ln>
        </p:spPr>
        <p:style>
          <a:lnRef idx="1">
            <a:schemeClr val="accent5"/>
          </a:lnRef>
          <a:fillRef idx="0">
            <a:schemeClr val="accent5"/>
          </a:fillRef>
          <a:effectRef idx="0">
            <a:schemeClr val="accent5"/>
          </a:effectRef>
          <a:fontRef idx="minor">
            <a:schemeClr val="tx1"/>
          </a:fontRef>
        </p:style>
        <p:txBody>
          <a:bodyPr lIns="45720" rIns="45720" anchor="ctr" anchorCtr="1"/>
          <a:lstStyle/>
          <a:p>
            <a:pPr>
              <a:defRPr/>
            </a:pPr>
            <a:endParaRPr lang="en-US"/>
          </a:p>
        </p:txBody>
      </p:sp>
      <p:sp>
        <p:nvSpPr>
          <p:cNvPr id="39" name="Freeform 73"/>
          <p:cNvSpPr>
            <a:spLocks noChangeAspect="1"/>
          </p:cNvSpPr>
          <p:nvPr/>
        </p:nvSpPr>
        <p:spPr bwMode="auto">
          <a:xfrm>
            <a:off x="825500" y="5999163"/>
            <a:ext cx="257175" cy="1587"/>
          </a:xfrm>
          <a:custGeom>
            <a:avLst/>
            <a:gdLst>
              <a:gd name="T0" fmla="*/ 0 w 170"/>
              <a:gd name="T1" fmla="*/ 0 h 1"/>
              <a:gd name="T2" fmla="*/ 2147483647 w 170"/>
              <a:gd name="T3" fmla="*/ 0 h 1"/>
              <a:gd name="T4" fmla="*/ 0 60000 65536"/>
              <a:gd name="T5" fmla="*/ 0 60000 65536"/>
              <a:gd name="T6" fmla="*/ 0 w 170"/>
              <a:gd name="T7" fmla="*/ 0 h 1"/>
              <a:gd name="T8" fmla="*/ 170 w 170"/>
              <a:gd name="T9" fmla="*/ 1 h 1"/>
            </a:gdLst>
            <a:ahLst/>
            <a:cxnLst>
              <a:cxn ang="T4">
                <a:pos x="T0" y="T1"/>
              </a:cxn>
              <a:cxn ang="T5">
                <a:pos x="T2" y="T3"/>
              </a:cxn>
            </a:cxnLst>
            <a:rect l="T6" t="T7" r="T8" b="T9"/>
            <a:pathLst>
              <a:path w="170" h="1">
                <a:moveTo>
                  <a:pt x="0" y="0"/>
                </a:moveTo>
                <a:lnTo>
                  <a:pt x="170" y="0"/>
                </a:lnTo>
              </a:path>
            </a:pathLst>
          </a:custGeom>
          <a:ln>
            <a:headEnd/>
            <a:tailEnd/>
          </a:ln>
        </p:spPr>
        <p:style>
          <a:lnRef idx="1">
            <a:schemeClr val="accent5"/>
          </a:lnRef>
          <a:fillRef idx="0">
            <a:schemeClr val="accent5"/>
          </a:fillRef>
          <a:effectRef idx="0">
            <a:schemeClr val="accent5"/>
          </a:effectRef>
          <a:fontRef idx="minor">
            <a:schemeClr val="tx1"/>
          </a:fontRef>
        </p:style>
        <p:txBody>
          <a:bodyPr lIns="45720" rIns="45720" anchor="ctr" anchorCtr="1"/>
          <a:lstStyle/>
          <a:p>
            <a:pPr>
              <a:defRPr/>
            </a:pPr>
            <a:endParaRPr lang="en-GB">
              <a:ea typeface="ＭＳ Ｐゴシック" pitchFamily="-65" charset="-128"/>
            </a:endParaRPr>
          </a:p>
        </p:txBody>
      </p:sp>
      <p:sp>
        <p:nvSpPr>
          <p:cNvPr id="40" name="Rectangle 74"/>
          <p:cNvSpPr>
            <a:spLocks noChangeAspect="1" noChangeArrowheads="1"/>
          </p:cNvSpPr>
          <p:nvPr/>
        </p:nvSpPr>
        <p:spPr bwMode="auto">
          <a:xfrm>
            <a:off x="3429000" y="3108325"/>
            <a:ext cx="5572125" cy="628650"/>
          </a:xfrm>
          <a:prstGeom prst="rect">
            <a:avLst/>
          </a:prstGeom>
          <a:gradFill rotWithShape="1">
            <a:gsLst>
              <a:gs pos="0">
                <a:srgbClr val="970010">
                  <a:alpha val="59998"/>
                </a:srgbClr>
              </a:gs>
              <a:gs pos="80000">
                <a:srgbClr val="C60019">
                  <a:alpha val="92000"/>
                </a:srgbClr>
              </a:gs>
              <a:gs pos="100000">
                <a:srgbClr val="CB0017"/>
              </a:gs>
            </a:gsLst>
            <a:lin ang="16200000"/>
          </a:gradFill>
          <a:ln w="9525">
            <a:solidFill>
              <a:srgbClr val="B30526"/>
            </a:solidFill>
            <a:miter lim="800000"/>
            <a:headEnd/>
            <a:tailEnd/>
          </a:ln>
          <a:effectLst>
            <a:outerShdw blurRad="63500" dist="23000" dir="5400000" rotWithShape="0">
              <a:srgbClr val="000000">
                <a:alpha val="34998"/>
              </a:srgbClr>
            </a:outerShdw>
          </a:effectLst>
        </p:spPr>
        <p:txBody>
          <a:bodyPr wrap="none" lIns="45720" rIns="45720" anchor="ctr"/>
          <a:lstStyle/>
          <a:p>
            <a:pPr algn="ctr">
              <a:defRPr/>
            </a:pPr>
            <a:r>
              <a:rPr lang="nl-BE" sz="1200">
                <a:solidFill>
                  <a:schemeClr val="bg1"/>
                </a:solidFill>
                <a:latin typeface="Arial" charset="0"/>
              </a:rPr>
              <a:t>euHReka Workspace</a:t>
            </a:r>
            <a:endParaRPr lang="en-US" sz="1200">
              <a:solidFill>
                <a:schemeClr val="bg1"/>
              </a:solidFill>
              <a:latin typeface="Arial" charset="0"/>
            </a:endParaRPr>
          </a:p>
        </p:txBody>
      </p:sp>
      <p:sp>
        <p:nvSpPr>
          <p:cNvPr id="41" name="Rectangle 75"/>
          <p:cNvSpPr>
            <a:spLocks noChangeAspect="1" noChangeArrowheads="1"/>
          </p:cNvSpPr>
          <p:nvPr/>
        </p:nvSpPr>
        <p:spPr bwMode="auto">
          <a:xfrm>
            <a:off x="3413125" y="3738563"/>
            <a:ext cx="5559425" cy="2868612"/>
          </a:xfrm>
          <a:prstGeom prst="rect">
            <a:avLst/>
          </a:prstGeom>
          <a:gradFill rotWithShape="1">
            <a:gsLst>
              <a:gs pos="0">
                <a:srgbClr val="ABBEFF">
                  <a:alpha val="59998"/>
                </a:srgbClr>
              </a:gs>
              <a:gs pos="80000">
                <a:srgbClr val="818FC3">
                  <a:alpha val="92000"/>
                </a:srgbClr>
              </a:gs>
              <a:gs pos="100000">
                <a:srgbClr val="515B7D"/>
              </a:gs>
            </a:gsLst>
            <a:lin ang="16200000"/>
          </a:gradFill>
          <a:ln w="9525">
            <a:solidFill>
              <a:srgbClr val="B30526"/>
            </a:solidFill>
            <a:miter lim="800000"/>
            <a:headEnd/>
            <a:tailEnd/>
          </a:ln>
          <a:effectLst>
            <a:outerShdw blurRad="63500" dist="23000" dir="5400000" rotWithShape="0">
              <a:srgbClr val="000000">
                <a:alpha val="34998"/>
              </a:srgbClr>
            </a:outerShdw>
          </a:effectLst>
        </p:spPr>
        <p:txBody>
          <a:bodyPr wrap="none" lIns="45720" rIns="45720" anchor="ctr"/>
          <a:lstStyle/>
          <a:p>
            <a:pPr algn="ctr">
              <a:defRPr/>
            </a:pPr>
            <a:endParaRPr lang="nl-BE" sz="1200">
              <a:solidFill>
                <a:schemeClr val="bg1"/>
              </a:solidFill>
              <a:latin typeface="Arial" charset="0"/>
              <a:ea typeface="ＭＳ Ｐゴシック" pitchFamily="-65" charset="-128"/>
            </a:endParaRPr>
          </a:p>
          <a:p>
            <a:pPr algn="ctr">
              <a:defRPr/>
            </a:pPr>
            <a:endParaRPr lang="nl-BE" sz="1200">
              <a:solidFill>
                <a:schemeClr val="bg1"/>
              </a:solidFill>
              <a:latin typeface="Arial" charset="0"/>
              <a:ea typeface="ＭＳ Ｐゴシック" pitchFamily="-65" charset="-128"/>
            </a:endParaRPr>
          </a:p>
          <a:p>
            <a:pPr algn="ctr">
              <a:defRPr/>
            </a:pPr>
            <a:endParaRPr lang="nl-BE" sz="1200">
              <a:solidFill>
                <a:schemeClr val="bg1"/>
              </a:solidFill>
              <a:latin typeface="Arial" charset="0"/>
              <a:ea typeface="ＭＳ Ｐゴシック" pitchFamily="-65" charset="-128"/>
            </a:endParaRPr>
          </a:p>
          <a:p>
            <a:pPr algn="ctr">
              <a:defRPr/>
            </a:pPr>
            <a:r>
              <a:rPr lang="nl-BE" sz="1200">
                <a:solidFill>
                  <a:schemeClr val="bg1"/>
                </a:solidFill>
                <a:latin typeface="Arial" charset="0"/>
                <a:ea typeface="ＭＳ Ｐゴシック" pitchFamily="-65" charset="-128"/>
              </a:rPr>
              <a:t>Comprehensive BPO</a:t>
            </a:r>
          </a:p>
        </p:txBody>
      </p:sp>
      <p:sp>
        <p:nvSpPr>
          <p:cNvPr id="43" name="Rectangle 78"/>
          <p:cNvSpPr>
            <a:spLocks noChangeAspect="1" noChangeArrowheads="1"/>
          </p:cNvSpPr>
          <p:nvPr/>
        </p:nvSpPr>
        <p:spPr bwMode="auto">
          <a:xfrm>
            <a:off x="1504950" y="3833813"/>
            <a:ext cx="1162050" cy="631825"/>
          </a:xfrm>
          <a:prstGeom prst="rect">
            <a:avLst/>
          </a:prstGeom>
          <a:gradFill rotWithShape="1">
            <a:gsLst>
              <a:gs pos="0">
                <a:srgbClr val="E0E1E2"/>
              </a:gs>
              <a:gs pos="35001">
                <a:srgbClr val="E9E9EA"/>
              </a:gs>
              <a:gs pos="100000">
                <a:srgbClr val="F6F7F7"/>
              </a:gs>
            </a:gsLst>
            <a:lin ang="16200000" scaled="1"/>
          </a:gradFill>
          <a:ln w="9525">
            <a:solidFill>
              <a:srgbClr val="B8B9BA"/>
            </a:solidFill>
            <a:miter lim="800000"/>
            <a:headEnd/>
            <a:tailEnd/>
          </a:ln>
          <a:effectLst>
            <a:outerShdw blurRad="63500" dist="20000" dir="5400000" rotWithShape="0">
              <a:srgbClr val="000000">
                <a:alpha val="37999"/>
              </a:srgbClr>
            </a:outerShdw>
          </a:effectLst>
        </p:spPr>
        <p:txBody>
          <a:bodyPr wrap="none" anchor="ctr"/>
          <a:lstStyle/>
          <a:p>
            <a:pPr algn="ctr">
              <a:defRPr/>
            </a:pPr>
            <a:r>
              <a:rPr lang="nl-BE" sz="1000">
                <a:solidFill>
                  <a:srgbClr val="4E0064"/>
                </a:solidFill>
                <a:latin typeface="Arial" charset="0"/>
              </a:rPr>
              <a:t>Service Center</a:t>
            </a:r>
            <a:br>
              <a:rPr lang="nl-BE" sz="1000">
                <a:solidFill>
                  <a:srgbClr val="4E0064"/>
                </a:solidFill>
                <a:latin typeface="Arial" charset="0"/>
              </a:rPr>
            </a:br>
            <a:r>
              <a:rPr lang="nl-BE" sz="1000">
                <a:solidFill>
                  <a:srgbClr val="4E0064"/>
                </a:solidFill>
                <a:latin typeface="Arial" charset="0"/>
              </a:rPr>
              <a:t>Agent</a:t>
            </a:r>
            <a:endParaRPr lang="en-US" sz="1000">
              <a:solidFill>
                <a:srgbClr val="4E0064"/>
              </a:solidFill>
              <a:latin typeface="Arial" charset="0"/>
            </a:endParaRPr>
          </a:p>
        </p:txBody>
      </p:sp>
      <p:sp>
        <p:nvSpPr>
          <p:cNvPr id="44" name="Rectangle 79"/>
          <p:cNvSpPr>
            <a:spLocks noChangeAspect="1" noChangeArrowheads="1"/>
          </p:cNvSpPr>
          <p:nvPr/>
        </p:nvSpPr>
        <p:spPr bwMode="auto">
          <a:xfrm>
            <a:off x="1504950" y="4568825"/>
            <a:ext cx="1162050" cy="631825"/>
          </a:xfrm>
          <a:prstGeom prst="rect">
            <a:avLst/>
          </a:prstGeom>
          <a:gradFill rotWithShape="1">
            <a:gsLst>
              <a:gs pos="0">
                <a:srgbClr val="E0E1E2"/>
              </a:gs>
              <a:gs pos="35001">
                <a:srgbClr val="E9E9EA"/>
              </a:gs>
              <a:gs pos="100000">
                <a:srgbClr val="F6F7F7"/>
              </a:gs>
            </a:gsLst>
            <a:lin ang="16200000" scaled="1"/>
          </a:gradFill>
          <a:ln w="9525">
            <a:solidFill>
              <a:srgbClr val="B8B9BA"/>
            </a:solidFill>
            <a:miter lim="800000"/>
            <a:headEnd/>
            <a:tailEnd/>
          </a:ln>
          <a:effectLst>
            <a:outerShdw blurRad="63500" dist="20000" dir="5400000" rotWithShape="0">
              <a:srgbClr val="000000">
                <a:alpha val="37999"/>
              </a:srgbClr>
            </a:outerShdw>
          </a:effectLst>
        </p:spPr>
        <p:txBody>
          <a:bodyPr wrap="none" anchor="ctr"/>
          <a:lstStyle/>
          <a:p>
            <a:pPr algn="ctr">
              <a:defRPr/>
            </a:pPr>
            <a:r>
              <a:rPr lang="nl-BE" sz="1000">
                <a:solidFill>
                  <a:srgbClr val="4E0064"/>
                </a:solidFill>
                <a:latin typeface="Arial" charset="0"/>
              </a:rPr>
              <a:t>Subject Matter</a:t>
            </a:r>
            <a:br>
              <a:rPr lang="nl-BE" sz="1000">
                <a:solidFill>
                  <a:srgbClr val="4E0064"/>
                </a:solidFill>
                <a:latin typeface="Arial" charset="0"/>
              </a:rPr>
            </a:br>
            <a:r>
              <a:rPr lang="nl-BE" sz="1000">
                <a:solidFill>
                  <a:srgbClr val="4E0064"/>
                </a:solidFill>
                <a:latin typeface="Arial" charset="0"/>
              </a:rPr>
              <a:t>Expert</a:t>
            </a:r>
            <a:endParaRPr lang="en-US" sz="1000">
              <a:solidFill>
                <a:srgbClr val="4E0064"/>
              </a:solidFill>
              <a:latin typeface="Arial" charset="0"/>
            </a:endParaRPr>
          </a:p>
        </p:txBody>
      </p:sp>
      <p:sp>
        <p:nvSpPr>
          <p:cNvPr id="45" name="Rectangle 80"/>
          <p:cNvSpPr>
            <a:spLocks noChangeAspect="1" noChangeArrowheads="1"/>
          </p:cNvSpPr>
          <p:nvPr/>
        </p:nvSpPr>
        <p:spPr bwMode="auto">
          <a:xfrm>
            <a:off x="1504950" y="5295900"/>
            <a:ext cx="1162050" cy="630238"/>
          </a:xfrm>
          <a:prstGeom prst="rect">
            <a:avLst/>
          </a:prstGeom>
          <a:gradFill rotWithShape="1">
            <a:gsLst>
              <a:gs pos="0">
                <a:srgbClr val="E0E1E2"/>
              </a:gs>
              <a:gs pos="35001">
                <a:srgbClr val="E9E9EA"/>
              </a:gs>
              <a:gs pos="100000">
                <a:srgbClr val="F6F7F7"/>
              </a:gs>
            </a:gsLst>
            <a:lin ang="16200000" scaled="1"/>
          </a:gradFill>
          <a:ln w="9525">
            <a:solidFill>
              <a:srgbClr val="B8B9BA"/>
            </a:solidFill>
            <a:miter lim="800000"/>
            <a:headEnd/>
            <a:tailEnd/>
          </a:ln>
          <a:effectLst>
            <a:outerShdw blurRad="63500" dist="20000" dir="5400000" rotWithShape="0">
              <a:srgbClr val="000000">
                <a:alpha val="37999"/>
              </a:srgbClr>
            </a:outerShdw>
          </a:effectLst>
        </p:spPr>
        <p:txBody>
          <a:bodyPr wrap="none" anchor="ctr"/>
          <a:lstStyle/>
          <a:p>
            <a:pPr algn="ctr">
              <a:defRPr/>
            </a:pPr>
            <a:r>
              <a:rPr lang="nl-BE" sz="1000">
                <a:solidFill>
                  <a:srgbClr val="4E0064"/>
                </a:solidFill>
                <a:latin typeface="Arial" charset="0"/>
              </a:rPr>
              <a:t>Technical Expert</a:t>
            </a:r>
            <a:endParaRPr lang="en-US" sz="1000">
              <a:solidFill>
                <a:srgbClr val="4E0064"/>
              </a:solidFill>
              <a:latin typeface="Arial" charset="0"/>
            </a:endParaRPr>
          </a:p>
        </p:txBody>
      </p:sp>
      <p:sp>
        <p:nvSpPr>
          <p:cNvPr id="46" name="Rectangle 81"/>
          <p:cNvSpPr>
            <a:spLocks noChangeAspect="1" noChangeArrowheads="1"/>
          </p:cNvSpPr>
          <p:nvPr/>
        </p:nvSpPr>
        <p:spPr bwMode="auto">
          <a:xfrm>
            <a:off x="1504950" y="6027738"/>
            <a:ext cx="1162050" cy="631825"/>
          </a:xfrm>
          <a:prstGeom prst="rect">
            <a:avLst/>
          </a:prstGeom>
          <a:gradFill rotWithShape="1">
            <a:gsLst>
              <a:gs pos="0">
                <a:srgbClr val="E0E1E2"/>
              </a:gs>
              <a:gs pos="35001">
                <a:srgbClr val="E9E9EA"/>
              </a:gs>
              <a:gs pos="100000">
                <a:srgbClr val="F6F7F7"/>
              </a:gs>
            </a:gsLst>
            <a:lin ang="16200000" scaled="1"/>
          </a:gradFill>
          <a:ln w="9525">
            <a:solidFill>
              <a:srgbClr val="B8B9BA"/>
            </a:solidFill>
            <a:miter lim="800000"/>
            <a:headEnd/>
            <a:tailEnd/>
          </a:ln>
          <a:effectLst>
            <a:outerShdw blurRad="63500" dist="20000" dir="5400000" rotWithShape="0">
              <a:srgbClr val="000000">
                <a:alpha val="37999"/>
              </a:srgbClr>
            </a:outerShdw>
          </a:effectLst>
        </p:spPr>
        <p:txBody>
          <a:bodyPr wrap="none" anchor="ctr"/>
          <a:lstStyle/>
          <a:p>
            <a:pPr algn="ctr">
              <a:defRPr/>
            </a:pPr>
            <a:r>
              <a:rPr lang="nl-BE" sz="1000">
                <a:solidFill>
                  <a:srgbClr val="4E0064"/>
                </a:solidFill>
                <a:latin typeface="Arial" charset="0"/>
              </a:rPr>
              <a:t>Infrastructure &amp; </a:t>
            </a:r>
            <a:br>
              <a:rPr lang="nl-BE" sz="1000">
                <a:solidFill>
                  <a:srgbClr val="4E0064"/>
                </a:solidFill>
                <a:latin typeface="Arial" charset="0"/>
              </a:rPr>
            </a:br>
            <a:r>
              <a:rPr lang="nl-BE" sz="1000">
                <a:solidFill>
                  <a:srgbClr val="4E0064"/>
                </a:solidFill>
                <a:latin typeface="Arial" charset="0"/>
              </a:rPr>
              <a:t>Network Engineer</a:t>
            </a:r>
            <a:endParaRPr lang="en-US" sz="1000">
              <a:solidFill>
                <a:srgbClr val="4E0064"/>
              </a:solidFill>
              <a:latin typeface="Arial" charset="0"/>
            </a:endParaRPr>
          </a:p>
        </p:txBody>
      </p:sp>
      <p:sp>
        <p:nvSpPr>
          <p:cNvPr id="47" name="Rectangle 82"/>
          <p:cNvSpPr>
            <a:spLocks noChangeAspect="1" noChangeArrowheads="1"/>
          </p:cNvSpPr>
          <p:nvPr/>
        </p:nvSpPr>
        <p:spPr bwMode="auto">
          <a:xfrm>
            <a:off x="1504950" y="3100388"/>
            <a:ext cx="1162050" cy="630237"/>
          </a:xfrm>
          <a:prstGeom prst="rect">
            <a:avLst/>
          </a:prstGeom>
          <a:gradFill rotWithShape="1">
            <a:gsLst>
              <a:gs pos="0">
                <a:srgbClr val="E0E1E2"/>
              </a:gs>
              <a:gs pos="35001">
                <a:srgbClr val="E9E9EA"/>
              </a:gs>
              <a:gs pos="100000">
                <a:srgbClr val="F6F7F7"/>
              </a:gs>
            </a:gsLst>
            <a:lin ang="16200000" scaled="1"/>
          </a:gradFill>
          <a:ln w="9525">
            <a:solidFill>
              <a:srgbClr val="B8B9BA"/>
            </a:solidFill>
            <a:miter lim="800000"/>
            <a:headEnd/>
            <a:tailEnd/>
          </a:ln>
          <a:effectLst>
            <a:outerShdw blurRad="63500" dist="20000" dir="5400000" rotWithShape="0">
              <a:srgbClr val="000000">
                <a:alpha val="37999"/>
              </a:srgbClr>
            </a:outerShdw>
          </a:effectLst>
        </p:spPr>
        <p:txBody>
          <a:bodyPr wrap="none" anchor="ctr"/>
          <a:lstStyle/>
          <a:p>
            <a:pPr algn="ctr">
              <a:defRPr/>
            </a:pPr>
            <a:r>
              <a:rPr lang="nl-BE" sz="1000">
                <a:solidFill>
                  <a:srgbClr val="4E0064"/>
                </a:solidFill>
                <a:latin typeface="Arial" charset="0"/>
              </a:rPr>
              <a:t>Self Service</a:t>
            </a:r>
            <a:endParaRPr lang="en-US" sz="1000">
              <a:solidFill>
                <a:srgbClr val="4E0064"/>
              </a:solidFill>
              <a:latin typeface="Arial" charset="0"/>
            </a:endParaRPr>
          </a:p>
        </p:txBody>
      </p:sp>
      <p:sp>
        <p:nvSpPr>
          <p:cNvPr id="52" name="Rectangle 64"/>
          <p:cNvSpPr>
            <a:spLocks noChangeAspect="1" noChangeArrowheads="1"/>
          </p:cNvSpPr>
          <p:nvPr/>
        </p:nvSpPr>
        <p:spPr bwMode="auto">
          <a:xfrm>
            <a:off x="8455025" y="2684463"/>
            <a:ext cx="546100" cy="315912"/>
          </a:xfrm>
          <a:prstGeom prst="rect">
            <a:avLst/>
          </a:prstGeom>
          <a:gradFill rotWithShape="1">
            <a:gsLst>
              <a:gs pos="0">
                <a:srgbClr val="545658"/>
              </a:gs>
              <a:gs pos="80000">
                <a:srgbClr val="707275"/>
              </a:gs>
              <a:gs pos="100000">
                <a:srgbClr val="707375"/>
              </a:gs>
            </a:gsLst>
            <a:lin ang="16200000"/>
          </a:gradFill>
          <a:ln w="9525">
            <a:solidFill>
              <a:srgbClr val="717375"/>
            </a:solidFill>
            <a:miter lim="800000"/>
            <a:headEnd/>
            <a:tailEnd/>
          </a:ln>
          <a:effectLst>
            <a:outerShdw blurRad="63500" dist="23000" dir="5400000" rotWithShape="0">
              <a:srgbClr val="000000">
                <a:alpha val="34998"/>
              </a:srgbClr>
            </a:outerShdw>
          </a:effectLst>
        </p:spPr>
        <p:txBody>
          <a:bodyPr wrap="none" anchor="ctr"/>
          <a:lstStyle/>
          <a:p>
            <a:pPr algn="ctr">
              <a:defRPr/>
            </a:pPr>
            <a:r>
              <a:rPr lang="nl-BE" sz="600">
                <a:solidFill>
                  <a:schemeClr val="bg1"/>
                </a:solidFill>
                <a:latin typeface="Arial" charset="0"/>
              </a:rPr>
              <a:t>Compensation </a:t>
            </a:r>
          </a:p>
          <a:p>
            <a:pPr algn="ctr">
              <a:defRPr/>
            </a:pPr>
            <a:r>
              <a:rPr lang="nl-BE" sz="600">
                <a:solidFill>
                  <a:schemeClr val="bg1"/>
                </a:solidFill>
                <a:latin typeface="Arial" charset="0"/>
              </a:rPr>
              <a:t>&amp; Reward</a:t>
            </a:r>
            <a:endParaRPr lang="en-US" sz="600">
              <a:solidFill>
                <a:schemeClr val="bg1"/>
              </a:solidFill>
              <a:latin typeface="Arial" charset="0"/>
            </a:endParaRPr>
          </a:p>
        </p:txBody>
      </p:sp>
      <p:sp>
        <p:nvSpPr>
          <p:cNvPr id="24614" name="Text Placeholder 54"/>
          <p:cNvSpPr txBox="1">
            <a:spLocks/>
          </p:cNvSpPr>
          <p:nvPr/>
        </p:nvSpPr>
        <p:spPr bwMode="auto">
          <a:xfrm>
            <a:off x="6280150" y="112713"/>
            <a:ext cx="2863850" cy="438150"/>
          </a:xfrm>
          <a:prstGeom prst="rect">
            <a:avLst/>
          </a:prstGeom>
          <a:noFill/>
          <a:ln w="9525">
            <a:noFill/>
            <a:miter lim="800000"/>
            <a:headEnd/>
            <a:tailEnd/>
          </a:ln>
        </p:spPr>
        <p:txBody>
          <a:bodyPr/>
          <a:lstStyle/>
          <a:p>
            <a:pPr marL="342900" indent="-342900"/>
            <a:r>
              <a:rPr lang="en-US" sz="1600" b="0">
                <a:solidFill>
                  <a:srgbClr val="FFFFFF"/>
                </a:solidFill>
                <a:latin typeface="Arial" charset="0"/>
              </a:rPr>
              <a:t>the concept</a:t>
            </a:r>
          </a:p>
        </p:txBody>
      </p:sp>
      <p:sp>
        <p:nvSpPr>
          <p:cNvPr id="50" name="Rectangle 75"/>
          <p:cNvSpPr>
            <a:spLocks noChangeAspect="1" noChangeArrowheads="1"/>
          </p:cNvSpPr>
          <p:nvPr/>
        </p:nvSpPr>
        <p:spPr bwMode="auto">
          <a:xfrm>
            <a:off x="3416300" y="4292600"/>
            <a:ext cx="5572125" cy="2362200"/>
          </a:xfrm>
          <a:prstGeom prst="rect">
            <a:avLst/>
          </a:prstGeom>
          <a:gradFill rotWithShape="1">
            <a:gsLst>
              <a:gs pos="0">
                <a:srgbClr val="E898FF">
                  <a:alpha val="59998"/>
                </a:srgbClr>
              </a:gs>
              <a:gs pos="80000">
                <a:srgbClr val="9300BF">
                  <a:alpha val="92000"/>
                </a:srgbClr>
              </a:gs>
              <a:gs pos="100000">
                <a:srgbClr val="62007F"/>
              </a:gs>
            </a:gsLst>
            <a:lin ang="16200000"/>
          </a:gradFill>
          <a:ln w="9525">
            <a:solidFill>
              <a:srgbClr val="B30526"/>
            </a:solidFill>
            <a:miter lim="800000"/>
            <a:headEnd/>
            <a:tailEnd/>
          </a:ln>
          <a:effectLst>
            <a:outerShdw blurRad="63500" dist="23000" dir="5400000" rotWithShape="0">
              <a:srgbClr val="000000">
                <a:alpha val="34998"/>
              </a:srgbClr>
            </a:outerShdw>
          </a:effectLst>
        </p:spPr>
        <p:txBody>
          <a:bodyPr wrap="none" lIns="45720" rIns="45720"/>
          <a:lstStyle/>
          <a:p>
            <a:pPr algn="ctr">
              <a:defRPr/>
            </a:pPr>
            <a:endParaRPr lang="nl-BE" sz="1200">
              <a:solidFill>
                <a:schemeClr val="bg1"/>
              </a:solidFill>
              <a:latin typeface="Arial" charset="0"/>
            </a:endParaRPr>
          </a:p>
          <a:p>
            <a:pPr algn="ctr">
              <a:defRPr/>
            </a:pPr>
            <a:r>
              <a:rPr lang="nl-BE" sz="1200">
                <a:solidFill>
                  <a:schemeClr val="bg1"/>
                </a:solidFill>
                <a:latin typeface="Arial" charset="0"/>
              </a:rPr>
              <a:t>2nd Level support</a:t>
            </a:r>
          </a:p>
          <a:p>
            <a:pPr algn="ctr">
              <a:defRPr/>
            </a:pPr>
            <a:endParaRPr lang="nl-BE" sz="1200">
              <a:solidFill>
                <a:schemeClr val="bg1"/>
              </a:solidFill>
              <a:latin typeface="Arial" charset="0"/>
            </a:endParaRPr>
          </a:p>
          <a:p>
            <a:pPr algn="ctr">
              <a:defRPr/>
            </a:pPr>
            <a:endParaRPr lang="nl-BE" sz="1200">
              <a:solidFill>
                <a:schemeClr val="bg1"/>
              </a:solidFill>
              <a:latin typeface="Arial" charset="0"/>
            </a:endParaRPr>
          </a:p>
          <a:p>
            <a:pPr algn="ctr">
              <a:defRPr/>
            </a:pPr>
            <a:endParaRPr lang="nl-BE" sz="1200">
              <a:solidFill>
                <a:schemeClr val="bg1"/>
              </a:solidFill>
              <a:latin typeface="Arial" charset="0"/>
            </a:endParaRPr>
          </a:p>
          <a:p>
            <a:pPr algn="ctr">
              <a:defRPr/>
            </a:pPr>
            <a:endParaRPr lang="nl-BE" sz="1200">
              <a:solidFill>
                <a:schemeClr val="bg1"/>
              </a:solidFill>
              <a:latin typeface="Arial" charset="0"/>
            </a:endParaRPr>
          </a:p>
          <a:p>
            <a:pPr algn="ctr">
              <a:defRPr/>
            </a:pPr>
            <a:endParaRPr lang="nl-BE" sz="1200">
              <a:solidFill>
                <a:schemeClr val="bg1"/>
              </a:solidFill>
              <a:latin typeface="Arial" charset="0"/>
            </a:endParaRPr>
          </a:p>
          <a:p>
            <a:pPr algn="ctr">
              <a:defRPr/>
            </a:pPr>
            <a:endParaRPr lang="nl-BE" sz="1200">
              <a:solidFill>
                <a:schemeClr val="bg1"/>
              </a:solidFill>
              <a:latin typeface="Arial" charset="0"/>
            </a:endParaRPr>
          </a:p>
          <a:p>
            <a:pPr algn="ctr">
              <a:defRPr/>
            </a:pPr>
            <a:r>
              <a:rPr lang="nl-BE" sz="1200">
                <a:solidFill>
                  <a:schemeClr val="bg1"/>
                </a:solidFill>
                <a:latin typeface="Arial" charset="0"/>
              </a:rPr>
              <a:t>Managed Service</a:t>
            </a:r>
            <a:endParaRPr lang="en-US" sz="1200">
              <a:solidFill>
                <a:schemeClr val="bg1"/>
              </a:solidFill>
              <a:latin typeface="Arial" charset="0"/>
            </a:endParaRPr>
          </a:p>
        </p:txBody>
      </p:sp>
      <p:grpSp>
        <p:nvGrpSpPr>
          <p:cNvPr id="2" name="Group 54"/>
          <p:cNvGrpSpPr>
            <a:grpSpLocks/>
          </p:cNvGrpSpPr>
          <p:nvPr/>
        </p:nvGrpSpPr>
        <p:grpSpPr bwMode="auto">
          <a:xfrm>
            <a:off x="3427413" y="4281488"/>
            <a:ext cx="5575300" cy="2378075"/>
            <a:chOff x="3427819" y="4281489"/>
            <a:chExt cx="5574487" cy="2378074"/>
          </a:xfrm>
        </p:grpSpPr>
        <p:sp>
          <p:nvSpPr>
            <p:cNvPr id="49" name="Rectangle 77"/>
            <p:cNvSpPr>
              <a:spLocks noChangeAspect="1" noChangeArrowheads="1"/>
            </p:cNvSpPr>
            <p:nvPr/>
          </p:nvSpPr>
          <p:spPr bwMode="auto">
            <a:xfrm>
              <a:off x="3427819" y="5297489"/>
              <a:ext cx="5572899" cy="1362074"/>
            </a:xfrm>
            <a:prstGeom prst="rect">
              <a:avLst/>
            </a:prstGeom>
            <a:gradFill rotWithShape="1">
              <a:gsLst>
                <a:gs pos="0">
                  <a:srgbClr val="970010">
                    <a:alpha val="59998"/>
                  </a:srgbClr>
                </a:gs>
                <a:gs pos="80000">
                  <a:srgbClr val="C60019">
                    <a:alpha val="92000"/>
                  </a:srgbClr>
                </a:gs>
                <a:gs pos="100000">
                  <a:srgbClr val="CB0017"/>
                </a:gs>
              </a:gsLst>
              <a:lin ang="16200000"/>
            </a:gradFill>
            <a:ln w="9525">
              <a:solidFill>
                <a:srgbClr val="B30526"/>
              </a:solidFill>
              <a:miter lim="800000"/>
              <a:headEnd/>
              <a:tailEnd/>
            </a:ln>
            <a:effectLst>
              <a:outerShdw blurRad="63500" dist="23000" dir="5400000" rotWithShape="0">
                <a:srgbClr val="000000">
                  <a:alpha val="34998"/>
                </a:srgbClr>
              </a:outerShdw>
            </a:effectLst>
          </p:spPr>
          <p:txBody>
            <a:bodyPr wrap="none" lIns="45720" rIns="45720" anchor="ctr"/>
            <a:lstStyle/>
            <a:p>
              <a:pPr algn="ctr">
                <a:defRPr/>
              </a:pPr>
              <a:r>
                <a:rPr lang="nl-BE" sz="1200">
                  <a:solidFill>
                    <a:schemeClr val="bg1"/>
                  </a:solidFill>
                  <a:latin typeface="Arial" charset="0"/>
                </a:rPr>
                <a:t>OnDemand  – Processing</a:t>
              </a:r>
              <a:endParaRPr lang="en-US" sz="1200">
                <a:solidFill>
                  <a:schemeClr val="bg1"/>
                </a:solidFill>
                <a:latin typeface="Arial" charset="0"/>
              </a:endParaRPr>
            </a:p>
          </p:txBody>
        </p:sp>
        <p:sp>
          <p:nvSpPr>
            <p:cNvPr id="51" name="Rectangle 77"/>
            <p:cNvSpPr>
              <a:spLocks noChangeAspect="1" noChangeArrowheads="1"/>
            </p:cNvSpPr>
            <p:nvPr/>
          </p:nvSpPr>
          <p:spPr bwMode="auto">
            <a:xfrm>
              <a:off x="3429406" y="4281489"/>
              <a:ext cx="5572900" cy="404812"/>
            </a:xfrm>
            <a:prstGeom prst="rect">
              <a:avLst/>
            </a:prstGeom>
            <a:gradFill rotWithShape="1">
              <a:gsLst>
                <a:gs pos="0">
                  <a:srgbClr val="970010">
                    <a:alpha val="59998"/>
                  </a:srgbClr>
                </a:gs>
                <a:gs pos="80000">
                  <a:srgbClr val="C60019">
                    <a:alpha val="92000"/>
                  </a:srgbClr>
                </a:gs>
                <a:gs pos="100000">
                  <a:srgbClr val="CB0017"/>
                </a:gs>
              </a:gsLst>
              <a:lin ang="16200000"/>
            </a:gradFill>
            <a:ln w="9525">
              <a:solidFill>
                <a:srgbClr val="B30526"/>
              </a:solidFill>
              <a:miter lim="800000"/>
              <a:headEnd/>
              <a:tailEnd/>
            </a:ln>
            <a:effectLst>
              <a:outerShdw blurRad="63500" dist="23000" dir="5400000" rotWithShape="0">
                <a:srgbClr val="000000">
                  <a:alpha val="34998"/>
                </a:srgbClr>
              </a:outerShdw>
            </a:effectLst>
          </p:spPr>
          <p:txBody>
            <a:bodyPr wrap="none" lIns="45720" rIns="45720" anchor="ctr"/>
            <a:lstStyle/>
            <a:p>
              <a:pPr algn="ctr">
                <a:defRPr/>
              </a:pPr>
              <a:r>
                <a:rPr lang="nl-BE" sz="1200">
                  <a:solidFill>
                    <a:schemeClr val="bg1"/>
                  </a:solidFill>
                  <a:latin typeface="Arial" charset="0"/>
                </a:rPr>
                <a:t>OnDemand  – Processing (2nd Level support)</a:t>
              </a:r>
              <a:endParaRPr lang="en-US" sz="1200">
                <a:solidFill>
                  <a:schemeClr val="bg1"/>
                </a:solidFill>
                <a:latin typeface="Arial" charset="0"/>
              </a:endParaRPr>
            </a:p>
          </p:txBody>
        </p:sp>
      </p:grpSp>
      <p:sp>
        <p:nvSpPr>
          <p:cNvPr id="89131" name="Rectangle 43"/>
          <p:cNvSpPr>
            <a:spLocks noChangeArrowheads="1"/>
          </p:cNvSpPr>
          <p:nvPr/>
        </p:nvSpPr>
        <p:spPr bwMode="auto">
          <a:xfrm>
            <a:off x="5905500" y="4581525"/>
            <a:ext cx="3076575" cy="638175"/>
          </a:xfrm>
          <a:prstGeom prst="rect">
            <a:avLst/>
          </a:prstGeom>
          <a:pattFill prst="wdUpDiag">
            <a:fgClr>
              <a:schemeClr val="accent1">
                <a:alpha val="52156"/>
              </a:schemeClr>
            </a:fgClr>
            <a:bgClr>
              <a:schemeClr val="bg1">
                <a:alpha val="52156"/>
              </a:schemeClr>
            </a:bgClr>
          </a:pattFill>
          <a:ln w="9525">
            <a:noFill/>
            <a:miter lim="800000"/>
            <a:headEnd/>
            <a:tailEnd/>
          </a:ln>
        </p:spPr>
        <p:txBody>
          <a:bodyPr wrap="none" anchor="ctr"/>
          <a:lstStyle/>
          <a:p>
            <a:endParaRPr lang="nl-BE"/>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subTnLst>
                                    <p:set>
                                      <p:cBhvr override="childStyle">
                                        <p:cTn dur="1" fill="hold" display="0" masterRel="nextClick" afterEffect="1"/>
                                        <p:tgtEl>
                                          <p:spTgt spid="5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par>
                          <p:cTn id="15" fill="hold">
                            <p:stCondLst>
                              <p:cond delay="0"/>
                            </p:stCondLst>
                            <p:childTnLst>
                              <p:par>
                                <p:cTn id="16" presetID="5" presetClass="entr" presetSubtype="10" fill="hold" grpId="0" nodeType="afterEffect">
                                  <p:stCondLst>
                                    <p:cond delay="0"/>
                                  </p:stCondLst>
                                  <p:childTnLst>
                                    <p:set>
                                      <p:cBhvr>
                                        <p:cTn id="17" dur="1" fill="hold">
                                          <p:stCondLst>
                                            <p:cond delay="0"/>
                                          </p:stCondLst>
                                        </p:cTn>
                                        <p:tgtEl>
                                          <p:spTgt spid="89131"/>
                                        </p:tgtEl>
                                        <p:attrNameLst>
                                          <p:attrName>style.visibility</p:attrName>
                                        </p:attrNameLst>
                                      </p:cBhvr>
                                      <p:to>
                                        <p:strVal val="visible"/>
                                      </p:to>
                                    </p:set>
                                    <p:animEffect transition="in" filter="checkerboard(across)">
                                      <p:cBhvr>
                                        <p:cTn id="18" dur="500"/>
                                        <p:tgtEl>
                                          <p:spTgt spid="89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0" grpId="0" animBg="1"/>
      <p:bldP spid="891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8" name="Picture 18"/>
          <p:cNvPicPr>
            <a:picLocks noChangeAspect="1" noChangeArrowheads="1"/>
          </p:cNvPicPr>
          <p:nvPr/>
        </p:nvPicPr>
        <p:blipFill>
          <a:blip r:embed="rId3" cstate="print"/>
          <a:srcRect/>
          <a:stretch>
            <a:fillRect/>
          </a:stretch>
        </p:blipFill>
        <p:spPr bwMode="auto">
          <a:xfrm>
            <a:off x="0" y="657225"/>
            <a:ext cx="4276372" cy="6076950"/>
          </a:xfrm>
          <a:prstGeom prst="rect">
            <a:avLst/>
          </a:prstGeom>
          <a:noFill/>
          <a:ln w="9525">
            <a:solidFill>
              <a:schemeClr val="bg1">
                <a:lumMod val="85000"/>
              </a:schemeClr>
            </a:solidFill>
            <a:miter lim="800000"/>
            <a:headEnd/>
            <a:tailEnd/>
          </a:ln>
          <a:scene3d>
            <a:camera prst="perspectiveContrastingRightFacing"/>
            <a:lightRig rig="threePt" dir="t"/>
          </a:scene3d>
        </p:spPr>
      </p:pic>
      <p:grpSp>
        <p:nvGrpSpPr>
          <p:cNvPr id="25603" name="Group 15"/>
          <p:cNvGrpSpPr>
            <a:grpSpLocks/>
          </p:cNvGrpSpPr>
          <p:nvPr/>
        </p:nvGrpSpPr>
        <p:grpSpPr bwMode="auto">
          <a:xfrm>
            <a:off x="3857625" y="1071563"/>
            <a:ext cx="4857750" cy="2428875"/>
            <a:chOff x="3857621" y="857232"/>
            <a:chExt cx="4857783" cy="2428892"/>
          </a:xfrm>
        </p:grpSpPr>
        <p:sp>
          <p:nvSpPr>
            <p:cNvPr id="13" name="Rounded Rectangle 12"/>
            <p:cNvSpPr>
              <a:spLocks noChangeArrowheads="1"/>
            </p:cNvSpPr>
            <p:nvPr/>
          </p:nvSpPr>
          <p:spPr bwMode="auto">
            <a:xfrm>
              <a:off x="3857621" y="857232"/>
              <a:ext cx="4857783" cy="2428892"/>
            </a:xfrm>
            <a:prstGeom prst="roundRect">
              <a:avLst>
                <a:gd name="adj" fmla="val 10208"/>
              </a:avLst>
            </a:prstGeom>
            <a:gradFill rotWithShape="1">
              <a:gsLst>
                <a:gs pos="0">
                  <a:srgbClr val="E0E1E2"/>
                </a:gs>
                <a:gs pos="35001">
                  <a:srgbClr val="E9E9EA"/>
                </a:gs>
                <a:gs pos="100000">
                  <a:srgbClr val="F6F7F7"/>
                </a:gs>
              </a:gsLst>
              <a:lin ang="16200000" scaled="1"/>
            </a:gradFill>
            <a:ln w="9525">
              <a:solidFill>
                <a:srgbClr val="B8B9BA"/>
              </a:solidFill>
              <a:round/>
              <a:headEnd/>
              <a:tailEnd/>
            </a:ln>
            <a:effectLst>
              <a:outerShdw blurRad="63500" dist="20000" dir="5400000" rotWithShape="0">
                <a:srgbClr val="000000">
                  <a:alpha val="37999"/>
                </a:srgbClr>
              </a:outerShdw>
            </a:effectLst>
          </p:spPr>
          <p:txBody>
            <a:bodyPr lIns="45720" rIns="45720" anchor="ctr" anchorCtr="1"/>
            <a:lstStyle/>
            <a:p>
              <a:pPr>
                <a:defRPr/>
              </a:pPr>
              <a:endParaRPr lang="nl-BE" sz="2400">
                <a:latin typeface="Times New Roman" pitchFamily="-65" charset="0"/>
                <a:ea typeface="ＭＳ Ｐゴシック" pitchFamily="-65" charset="-128"/>
              </a:endParaRPr>
            </a:p>
          </p:txBody>
        </p:sp>
        <p:sp>
          <p:nvSpPr>
            <p:cNvPr id="8" name="Text Box 5"/>
            <p:cNvSpPr txBox="1">
              <a:spLocks noChangeArrowheads="1"/>
            </p:cNvSpPr>
            <p:nvPr/>
          </p:nvSpPr>
          <p:spPr bwMode="auto">
            <a:xfrm>
              <a:off x="4071935" y="957245"/>
              <a:ext cx="4572031" cy="1924063"/>
            </a:xfrm>
            <a:prstGeom prst="rect">
              <a:avLst/>
            </a:prstGeom>
            <a:noFill/>
            <a:ln>
              <a:noFill/>
              <a:headEnd/>
              <a:tailEnd/>
            </a:ln>
          </p:spPr>
          <p:style>
            <a:lnRef idx="2">
              <a:schemeClr val="accent3"/>
            </a:lnRef>
            <a:fillRef idx="1">
              <a:schemeClr val="lt1"/>
            </a:fillRef>
            <a:effectRef idx="0">
              <a:schemeClr val="accent3"/>
            </a:effectRef>
            <a:fontRef idx="minor">
              <a:schemeClr val="dk1"/>
            </a:fontRef>
          </p:style>
          <p:txBody>
            <a:bodyPr>
              <a:spAutoFit/>
            </a:bodyPr>
            <a:lstStyle/>
            <a:p>
              <a:pPr>
                <a:spcBef>
                  <a:spcPct val="50000"/>
                </a:spcBef>
                <a:defRPr/>
              </a:pPr>
              <a:r>
                <a:rPr lang="nl-BE" sz="1400">
                  <a:solidFill>
                    <a:schemeClr val="tx1"/>
                  </a:solidFill>
                  <a:ea typeface="ＭＳ Ｐゴシック" charset="-128"/>
                </a:rPr>
                <a:t>Fit-gap methodology</a:t>
              </a:r>
            </a:p>
            <a:p>
              <a:pPr>
                <a:spcBef>
                  <a:spcPct val="50000"/>
                </a:spcBef>
                <a:buFontTx/>
                <a:buChar char="-"/>
                <a:defRPr/>
              </a:pPr>
              <a:r>
                <a:rPr lang="nl-BE" sz="1400">
                  <a:solidFill>
                    <a:schemeClr val="tx1"/>
                  </a:solidFill>
                  <a:ea typeface="ＭＳ Ｐゴシック" charset="-128"/>
                </a:rPr>
                <a:t> Standard questionnaires, not open questions</a:t>
              </a:r>
            </a:p>
            <a:p>
              <a:pPr>
                <a:spcBef>
                  <a:spcPct val="50000"/>
                </a:spcBef>
                <a:buFontTx/>
                <a:buChar char="-"/>
                <a:defRPr/>
              </a:pPr>
              <a:r>
                <a:rPr lang="nl-BE" sz="1400">
                  <a:solidFill>
                    <a:schemeClr val="tx1"/>
                  </a:solidFill>
                  <a:ea typeface="ＭＳ Ｐゴシック" charset="-128"/>
                </a:rPr>
                <a:t> Best-practice based</a:t>
              </a:r>
            </a:p>
            <a:p>
              <a:pPr>
                <a:spcBef>
                  <a:spcPct val="50000"/>
                </a:spcBef>
                <a:buFontTx/>
                <a:buChar char="-"/>
                <a:defRPr/>
              </a:pPr>
              <a:r>
                <a:rPr lang="nl-BE" sz="1400">
                  <a:solidFill>
                    <a:schemeClr val="tx1"/>
                  </a:solidFill>
                  <a:ea typeface="ＭＳ Ｐゴシック" charset="-128"/>
                </a:rPr>
                <a:t> Drives standardisation</a:t>
              </a:r>
            </a:p>
            <a:p>
              <a:pPr>
                <a:spcBef>
                  <a:spcPct val="50000"/>
                </a:spcBef>
                <a:buFontTx/>
                <a:buChar char="-"/>
                <a:defRPr/>
              </a:pPr>
              <a:r>
                <a:rPr lang="nl-BE" sz="1400">
                  <a:solidFill>
                    <a:schemeClr val="tx1"/>
                  </a:solidFill>
                  <a:ea typeface="ＭＳ Ｐゴシック" charset="-128"/>
                </a:rPr>
                <a:t> Reduces implementation complexity</a:t>
              </a:r>
            </a:p>
            <a:p>
              <a:pPr>
                <a:spcBef>
                  <a:spcPct val="50000"/>
                </a:spcBef>
                <a:buFontTx/>
                <a:buChar char="-"/>
                <a:defRPr/>
              </a:pPr>
              <a:r>
                <a:rPr lang="nl-BE" sz="1400">
                  <a:solidFill>
                    <a:schemeClr val="tx1"/>
                  </a:solidFill>
                  <a:ea typeface="ＭＳ Ｐゴシック" charset="-128"/>
                </a:rPr>
                <a:t> Increases implementation speed</a:t>
              </a:r>
              <a:endParaRPr lang="en-US" sz="1400">
                <a:solidFill>
                  <a:schemeClr val="tx1"/>
                </a:solidFill>
                <a:ea typeface="ＭＳ Ｐゴシック" charset="-128"/>
              </a:endParaRPr>
            </a:p>
          </p:txBody>
        </p:sp>
      </p:grpSp>
      <p:sp>
        <p:nvSpPr>
          <p:cNvPr id="25604"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GB" smtClean="0">
                <a:ea typeface="ＭＳ Ｐゴシック" charset="-128"/>
              </a:rPr>
              <a:t>Fast onboarding through ‘fit-gap’</a:t>
            </a:r>
          </a:p>
        </p:txBody>
      </p:sp>
      <p:sp>
        <p:nvSpPr>
          <p:cNvPr id="25605" name="Rectangle 3"/>
          <p:cNvSpPr>
            <a:spLocks noChangeArrowheads="1"/>
          </p:cNvSpPr>
          <p:nvPr/>
        </p:nvSpPr>
        <p:spPr bwMode="auto">
          <a:xfrm>
            <a:off x="87313" y="1211263"/>
            <a:ext cx="8229600" cy="4525962"/>
          </a:xfrm>
          <a:prstGeom prst="rect">
            <a:avLst/>
          </a:prstGeom>
          <a:noFill/>
          <a:ln w="9525">
            <a:noFill/>
            <a:miter lim="800000"/>
            <a:headEnd/>
            <a:tailEnd/>
          </a:ln>
        </p:spPr>
        <p:txBody>
          <a:bodyPr/>
          <a:lstStyle/>
          <a:p>
            <a:pPr marL="342900" indent="-342900">
              <a:spcBef>
                <a:spcPct val="20000"/>
              </a:spcBef>
              <a:buFontTx/>
              <a:buChar char="•"/>
            </a:pPr>
            <a:endParaRPr lang="nl-BE">
              <a:solidFill>
                <a:srgbClr val="4E0064"/>
              </a:solidFill>
            </a:endParaRPr>
          </a:p>
          <a:p>
            <a:pPr marL="342900" indent="-342900">
              <a:spcBef>
                <a:spcPct val="20000"/>
              </a:spcBef>
              <a:buFontTx/>
              <a:buChar char="•"/>
            </a:pPr>
            <a:endParaRPr lang="en-US">
              <a:solidFill>
                <a:srgbClr val="4E0064"/>
              </a:solidFill>
            </a:endParaRPr>
          </a:p>
          <a:p>
            <a:pPr marL="342900" indent="-342900">
              <a:spcBef>
                <a:spcPct val="20000"/>
              </a:spcBef>
              <a:buFontTx/>
              <a:buChar char="•"/>
            </a:pPr>
            <a:endParaRPr lang="en-US">
              <a:solidFill>
                <a:srgbClr val="4E0064"/>
              </a:solidFill>
            </a:endParaRPr>
          </a:p>
        </p:txBody>
      </p:sp>
      <p:pic>
        <p:nvPicPr>
          <p:cNvPr id="12" name="Picture 9"/>
          <p:cNvPicPr>
            <a:picLocks noChangeAspect="1" noChangeArrowheads="1"/>
          </p:cNvPicPr>
          <p:nvPr/>
        </p:nvPicPr>
        <p:blipFill>
          <a:blip r:embed="rId4" cstate="print"/>
          <a:srcRect/>
          <a:stretch>
            <a:fillRect/>
          </a:stretch>
        </p:blipFill>
        <p:spPr bwMode="auto">
          <a:xfrm>
            <a:off x="5665696" y="3471883"/>
            <a:ext cx="3978402" cy="3671893"/>
          </a:xfrm>
          <a:prstGeom prst="rect">
            <a:avLst/>
          </a:prstGeom>
          <a:noFill/>
          <a:ln w="9525">
            <a:noFill/>
            <a:miter lim="800000"/>
            <a:headEnd/>
            <a:tailEnd/>
          </a:ln>
          <a:scene3d>
            <a:camera prst="perspectiveContrastingLeftFacing"/>
            <a:lightRig rig="threePt" dir="t"/>
          </a:scene3d>
        </p:spPr>
      </p:pic>
      <p:grpSp>
        <p:nvGrpSpPr>
          <p:cNvPr id="3" name="Group 17"/>
          <p:cNvGrpSpPr>
            <a:grpSpLocks/>
          </p:cNvGrpSpPr>
          <p:nvPr/>
        </p:nvGrpSpPr>
        <p:grpSpPr bwMode="auto">
          <a:xfrm>
            <a:off x="1214438" y="4214813"/>
            <a:ext cx="6107112" cy="2428875"/>
            <a:chOff x="1214438" y="4214813"/>
            <a:chExt cx="6107112" cy="2428875"/>
          </a:xfrm>
        </p:grpSpPr>
        <p:grpSp>
          <p:nvGrpSpPr>
            <p:cNvPr id="25609" name="Group 17"/>
            <p:cNvGrpSpPr>
              <a:grpSpLocks/>
            </p:cNvGrpSpPr>
            <p:nvPr/>
          </p:nvGrpSpPr>
          <p:grpSpPr bwMode="auto">
            <a:xfrm>
              <a:off x="1214438" y="4214813"/>
              <a:ext cx="6107112" cy="2428875"/>
              <a:chOff x="1214438" y="4214813"/>
              <a:chExt cx="6107112" cy="2428875"/>
            </a:xfrm>
          </p:grpSpPr>
          <p:grpSp>
            <p:nvGrpSpPr>
              <p:cNvPr id="25611" name="Group 16"/>
              <p:cNvGrpSpPr>
                <a:grpSpLocks/>
              </p:cNvGrpSpPr>
              <p:nvPr/>
            </p:nvGrpSpPr>
            <p:grpSpPr bwMode="auto">
              <a:xfrm>
                <a:off x="1214438" y="4214813"/>
                <a:ext cx="6107112" cy="2428875"/>
                <a:chOff x="2071670" y="4525687"/>
                <a:chExt cx="4786346" cy="1903709"/>
              </a:xfrm>
            </p:grpSpPr>
            <p:pic>
              <p:nvPicPr>
                <p:cNvPr id="25613" name="Picture 6"/>
                <p:cNvPicPr>
                  <a:picLocks noChangeAspect="1" noChangeArrowheads="1"/>
                </p:cNvPicPr>
                <p:nvPr/>
              </p:nvPicPr>
              <p:blipFill>
                <a:blip r:embed="rId5" cstate="print"/>
                <a:srcRect/>
                <a:stretch>
                  <a:fillRect/>
                </a:stretch>
              </p:blipFill>
              <p:spPr bwMode="auto">
                <a:xfrm>
                  <a:off x="2428860" y="4525687"/>
                  <a:ext cx="4084637" cy="1703679"/>
                </a:xfrm>
                <a:prstGeom prst="rect">
                  <a:avLst/>
                </a:prstGeom>
                <a:noFill/>
                <a:ln w="9525">
                  <a:noFill/>
                  <a:miter lim="800000"/>
                  <a:headEnd/>
                  <a:tailEnd/>
                </a:ln>
              </p:spPr>
            </p:pic>
            <p:sp>
              <p:nvSpPr>
                <p:cNvPr id="14" name="Right Arrow 13"/>
                <p:cNvSpPr>
                  <a:spLocks noChangeArrowheads="1"/>
                </p:cNvSpPr>
                <p:nvPr/>
              </p:nvSpPr>
              <p:spPr bwMode="auto">
                <a:xfrm>
                  <a:off x="2071670" y="5429016"/>
                  <a:ext cx="857237" cy="1000380"/>
                </a:xfrm>
                <a:prstGeom prst="rightArrow">
                  <a:avLst>
                    <a:gd name="adj1" fmla="val 50000"/>
                    <a:gd name="adj2" fmla="val 69259"/>
                  </a:avLst>
                </a:prstGeom>
                <a:gradFill rotWithShape="1">
                  <a:gsLst>
                    <a:gs pos="0">
                      <a:srgbClr val="E0E1E2"/>
                    </a:gs>
                    <a:gs pos="35001">
                      <a:srgbClr val="E9E9EA"/>
                    </a:gs>
                    <a:gs pos="100000">
                      <a:srgbClr val="F6F7F7"/>
                    </a:gs>
                  </a:gsLst>
                  <a:lin ang="16200000" scaled="1"/>
                </a:gradFill>
                <a:ln w="9525">
                  <a:solidFill>
                    <a:srgbClr val="B8B9BA"/>
                  </a:solidFill>
                  <a:miter lim="800000"/>
                  <a:headEnd/>
                  <a:tailEnd/>
                </a:ln>
                <a:effectLst>
                  <a:outerShdw blurRad="63500" dist="20000" dir="5400000" rotWithShape="0">
                    <a:srgbClr val="000000">
                      <a:alpha val="37999"/>
                    </a:srgbClr>
                  </a:outerShdw>
                </a:effectLst>
              </p:spPr>
              <p:txBody>
                <a:bodyPr lIns="45720" rIns="45720" anchor="ctr" anchorCtr="1"/>
                <a:lstStyle/>
                <a:p>
                  <a:pPr>
                    <a:defRPr/>
                  </a:pPr>
                  <a:endParaRPr lang="nl-BE">
                    <a:latin typeface="Times New Roman" pitchFamily="-65" charset="0"/>
                    <a:ea typeface="ＭＳ Ｐゴシック" pitchFamily="-65" charset="-128"/>
                  </a:endParaRPr>
                </a:p>
              </p:txBody>
            </p:sp>
            <p:sp>
              <p:nvSpPr>
                <p:cNvPr id="15" name="Right Arrow 14"/>
                <p:cNvSpPr>
                  <a:spLocks noChangeArrowheads="1"/>
                </p:cNvSpPr>
                <p:nvPr/>
              </p:nvSpPr>
              <p:spPr bwMode="auto">
                <a:xfrm>
                  <a:off x="6000779" y="5429016"/>
                  <a:ext cx="857237" cy="1000380"/>
                </a:xfrm>
                <a:prstGeom prst="rightArrow">
                  <a:avLst>
                    <a:gd name="adj1" fmla="val 50000"/>
                    <a:gd name="adj2" fmla="val 69259"/>
                  </a:avLst>
                </a:prstGeom>
                <a:gradFill rotWithShape="1">
                  <a:gsLst>
                    <a:gs pos="0">
                      <a:srgbClr val="E0E1E2"/>
                    </a:gs>
                    <a:gs pos="35001">
                      <a:srgbClr val="E9E9EA"/>
                    </a:gs>
                    <a:gs pos="100000">
                      <a:srgbClr val="F6F7F7"/>
                    </a:gs>
                  </a:gsLst>
                  <a:lin ang="16200000" scaled="1"/>
                </a:gradFill>
                <a:ln w="9525">
                  <a:solidFill>
                    <a:srgbClr val="B8B9BA"/>
                  </a:solidFill>
                  <a:miter lim="800000"/>
                  <a:headEnd/>
                  <a:tailEnd/>
                </a:ln>
                <a:effectLst>
                  <a:outerShdw blurRad="63500" dist="20000" dir="5400000" rotWithShape="0">
                    <a:srgbClr val="000000">
                      <a:alpha val="37999"/>
                    </a:srgbClr>
                  </a:outerShdw>
                </a:effectLst>
              </p:spPr>
              <p:txBody>
                <a:bodyPr lIns="45720" rIns="45720" anchor="ctr" anchorCtr="1"/>
                <a:lstStyle/>
                <a:p>
                  <a:pPr>
                    <a:defRPr/>
                  </a:pPr>
                  <a:endParaRPr lang="nl-BE">
                    <a:latin typeface="Times New Roman" pitchFamily="-65" charset="0"/>
                    <a:ea typeface="ＭＳ Ｐゴシック" pitchFamily="-65" charset="-128"/>
                  </a:endParaRPr>
                </a:p>
              </p:txBody>
            </p:sp>
          </p:grpSp>
          <p:sp>
            <p:nvSpPr>
              <p:cNvPr id="25612" name="Rectangle 16"/>
              <p:cNvSpPr>
                <a:spLocks noChangeArrowheads="1"/>
              </p:cNvSpPr>
              <p:nvPr/>
            </p:nvSpPr>
            <p:spPr bwMode="auto">
              <a:xfrm>
                <a:off x="5357818" y="4286256"/>
                <a:ext cx="1357322" cy="558000"/>
              </a:xfrm>
              <a:prstGeom prst="rect">
                <a:avLst/>
              </a:prstGeom>
              <a:solidFill>
                <a:schemeClr val="bg1"/>
              </a:solidFill>
              <a:ln w="9525">
                <a:solidFill>
                  <a:schemeClr val="bg1"/>
                </a:solidFill>
                <a:round/>
                <a:headEnd/>
                <a:tailEnd/>
              </a:ln>
            </p:spPr>
            <p:txBody>
              <a:bodyPr lIns="45720" rIns="45720" anchor="ctr" anchorCtr="1"/>
              <a:lstStyle/>
              <a:p>
                <a:endParaRPr lang="nl-BE"/>
              </a:p>
            </p:txBody>
          </p:sp>
        </p:grpSp>
        <p:pic>
          <p:nvPicPr>
            <p:cNvPr id="25610" name="Picture 16" descr="euHReka_RGB_300dpi.jpg"/>
            <p:cNvPicPr>
              <a:picLocks noChangeAspect="1"/>
            </p:cNvPicPr>
            <p:nvPr/>
          </p:nvPicPr>
          <p:blipFill>
            <a:blip r:embed="rId6" cstate="print">
              <a:clrChange>
                <a:clrFrom>
                  <a:srgbClr val="FFFFFF"/>
                </a:clrFrom>
                <a:clrTo>
                  <a:srgbClr val="FFFFFF">
                    <a:alpha val="0"/>
                  </a:srgbClr>
                </a:clrTo>
              </a:clrChange>
            </a:blip>
            <a:srcRect/>
            <a:stretch>
              <a:fillRect/>
            </a:stretch>
          </p:blipFill>
          <p:spPr bwMode="auto">
            <a:xfrm>
              <a:off x="5281748" y="4310556"/>
              <a:ext cx="1373052" cy="361636"/>
            </a:xfrm>
            <a:prstGeom prst="rect">
              <a:avLst/>
            </a:prstGeom>
            <a:noFill/>
            <a:ln w="9525">
              <a:noFill/>
              <a:miter lim="800000"/>
              <a:headEnd/>
              <a:tailEnd/>
            </a:ln>
          </p:spPr>
        </p:pic>
      </p:grpSp>
      <p:sp>
        <p:nvSpPr>
          <p:cNvPr id="25608" name="Text Placeholder 11"/>
          <p:cNvSpPr txBox="1">
            <a:spLocks/>
          </p:cNvSpPr>
          <p:nvPr/>
        </p:nvSpPr>
        <p:spPr bwMode="auto">
          <a:xfrm>
            <a:off x="6280150" y="112713"/>
            <a:ext cx="2863850" cy="438150"/>
          </a:xfrm>
          <a:prstGeom prst="rect">
            <a:avLst/>
          </a:prstGeom>
          <a:noFill/>
          <a:ln w="9525">
            <a:noFill/>
            <a:miter lim="800000"/>
            <a:headEnd/>
            <a:tailEnd/>
          </a:ln>
        </p:spPr>
        <p:txBody>
          <a:bodyPr/>
          <a:lstStyle/>
          <a:p>
            <a:pPr marL="342900" indent="-342900" eaLnBrk="0" hangingPunct="0"/>
            <a:r>
              <a:rPr lang="en-US" sz="1600" b="0">
                <a:solidFill>
                  <a:srgbClr val="FFFFFF"/>
                </a:solidFill>
                <a:latin typeface="Arial" charset="0"/>
              </a:rPr>
              <a:t>the concept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26"/>
          <p:cNvSpPr>
            <a:spLocks noGrp="1" noChangeArrowheads="1"/>
          </p:cNvSpPr>
          <p:nvPr>
            <p:ph type="title"/>
          </p:nvPr>
        </p:nvSpPr>
        <p:spPr>
          <a:xfrm>
            <a:off x="184150" y="176213"/>
            <a:ext cx="5530850" cy="388937"/>
          </a:xfrm>
        </p:spPr>
        <p:txBody>
          <a:bodyPr wrap="square" lIns="91440" tIns="45720" rIns="91440" bIns="45720" numCol="1" anchor="t" anchorCtr="0" compatLnSpc="1">
            <a:prstTxWarp prst="textNoShape">
              <a:avLst/>
            </a:prstTxWarp>
          </a:bodyPr>
          <a:lstStyle/>
          <a:p>
            <a:pPr>
              <a:defRPr/>
            </a:pPr>
            <a:r>
              <a:rPr lang="nl-BE" smtClean="0">
                <a:ea typeface="ＭＳ Ｐゴシック" charset="-128"/>
              </a:rPr>
              <a:t>euHReka global pre-configuration availability</a:t>
            </a:r>
            <a:endParaRPr lang="en-US" smtClean="0">
              <a:ea typeface="ＭＳ Ｐゴシック" charset="-128"/>
            </a:endParaRPr>
          </a:p>
        </p:txBody>
      </p:sp>
      <p:sp>
        <p:nvSpPr>
          <p:cNvPr id="628" name="Text Placeholder 627"/>
          <p:cNvSpPr>
            <a:spLocks noGrp="1"/>
          </p:cNvSpPr>
          <p:nvPr>
            <p:ph type="body" sz="quarter" idx="10"/>
          </p:nvPr>
        </p:nvSpPr>
        <p:spPr>
          <a:xfrm>
            <a:off x="6280150" y="112713"/>
            <a:ext cx="2863850" cy="438150"/>
          </a:xfrm>
        </p:spPr>
        <p:txBody>
          <a:bodyPr/>
          <a:lstStyle/>
          <a:p>
            <a:pPr>
              <a:defRPr/>
            </a:pPr>
            <a:r>
              <a:rPr lang="en-US">
                <a:ea typeface="ＭＳ Ｐゴシック" pitchFamily="-65" charset="-128"/>
              </a:rPr>
              <a:t>the concept</a:t>
            </a:r>
          </a:p>
        </p:txBody>
      </p:sp>
      <p:sp>
        <p:nvSpPr>
          <p:cNvPr id="26628" name="Freeform 611"/>
          <p:cNvSpPr>
            <a:spLocks noEditPoints="1"/>
          </p:cNvSpPr>
          <p:nvPr/>
        </p:nvSpPr>
        <p:spPr bwMode="auto">
          <a:xfrm>
            <a:off x="4841875" y="5688013"/>
            <a:ext cx="615950" cy="138112"/>
          </a:xfrm>
          <a:custGeom>
            <a:avLst/>
            <a:gdLst>
              <a:gd name="T0" fmla="*/ 2147483647 w 360"/>
              <a:gd name="T1" fmla="*/ 2147483647 h 81"/>
              <a:gd name="T2" fmla="*/ 2147483647 w 360"/>
              <a:gd name="T3" fmla="*/ 2147483647 h 81"/>
              <a:gd name="T4" fmla="*/ 2147483647 w 360"/>
              <a:gd name="T5" fmla="*/ 2147483647 h 81"/>
              <a:gd name="T6" fmla="*/ 2147483647 w 360"/>
              <a:gd name="T7" fmla="*/ 2147483647 h 81"/>
              <a:gd name="T8" fmla="*/ 2147483647 w 360"/>
              <a:gd name="T9" fmla="*/ 2147483647 h 81"/>
              <a:gd name="T10" fmla="*/ 2147483647 w 360"/>
              <a:gd name="T11" fmla="*/ 2147483647 h 81"/>
              <a:gd name="T12" fmla="*/ 2147483647 w 360"/>
              <a:gd name="T13" fmla="*/ 0 h 81"/>
              <a:gd name="T14" fmla="*/ 2147483647 w 360"/>
              <a:gd name="T15" fmla="*/ 2147483647 h 81"/>
              <a:gd name="T16" fmla="*/ 2147483647 w 360"/>
              <a:gd name="T17" fmla="*/ 2147483647 h 81"/>
              <a:gd name="T18" fmla="*/ 2147483647 w 360"/>
              <a:gd name="T19" fmla="*/ 2147483647 h 81"/>
              <a:gd name="T20" fmla="*/ 2147483647 w 360"/>
              <a:gd name="T21" fmla="*/ 2147483647 h 81"/>
              <a:gd name="T22" fmla="*/ 2147483647 w 360"/>
              <a:gd name="T23" fmla="*/ 2147483647 h 81"/>
              <a:gd name="T24" fmla="*/ 2147483647 w 360"/>
              <a:gd name="T25" fmla="*/ 2147483647 h 81"/>
              <a:gd name="T26" fmla="*/ 2147483647 w 360"/>
              <a:gd name="T27" fmla="*/ 2147483647 h 81"/>
              <a:gd name="T28" fmla="*/ 2147483647 w 360"/>
              <a:gd name="T29" fmla="*/ 2147483647 h 81"/>
              <a:gd name="T30" fmla="*/ 2147483647 w 360"/>
              <a:gd name="T31" fmla="*/ 2147483647 h 81"/>
              <a:gd name="T32" fmla="*/ 2147483647 w 360"/>
              <a:gd name="T33" fmla="*/ 2147483647 h 81"/>
              <a:gd name="T34" fmla="*/ 2147483647 w 360"/>
              <a:gd name="T35" fmla="*/ 2147483647 h 81"/>
              <a:gd name="T36" fmla="*/ 2147483647 w 360"/>
              <a:gd name="T37" fmla="*/ 2147483647 h 81"/>
              <a:gd name="T38" fmla="*/ 2147483647 w 360"/>
              <a:gd name="T39" fmla="*/ 2147483647 h 81"/>
              <a:gd name="T40" fmla="*/ 2147483647 w 360"/>
              <a:gd name="T41" fmla="*/ 2147483647 h 81"/>
              <a:gd name="T42" fmla="*/ 2147483647 w 360"/>
              <a:gd name="T43" fmla="*/ 2147483647 h 81"/>
              <a:gd name="T44" fmla="*/ 2147483647 w 360"/>
              <a:gd name="T45" fmla="*/ 2147483647 h 81"/>
              <a:gd name="T46" fmla="*/ 2147483647 w 360"/>
              <a:gd name="T47" fmla="*/ 2147483647 h 81"/>
              <a:gd name="T48" fmla="*/ 2147483647 w 360"/>
              <a:gd name="T49" fmla="*/ 2147483647 h 81"/>
              <a:gd name="T50" fmla="*/ 2147483647 w 360"/>
              <a:gd name="T51" fmla="*/ 2147483647 h 81"/>
              <a:gd name="T52" fmla="*/ 2147483647 w 360"/>
              <a:gd name="T53" fmla="*/ 2147483647 h 81"/>
              <a:gd name="T54" fmla="*/ 2147483647 w 360"/>
              <a:gd name="T55" fmla="*/ 2147483647 h 81"/>
              <a:gd name="T56" fmla="*/ 2147483647 w 360"/>
              <a:gd name="T57" fmla="*/ 2147483647 h 81"/>
              <a:gd name="T58" fmla="*/ 2147483647 w 360"/>
              <a:gd name="T59" fmla="*/ 0 h 81"/>
              <a:gd name="T60" fmla="*/ 2147483647 w 360"/>
              <a:gd name="T61" fmla="*/ 2147483647 h 81"/>
              <a:gd name="T62" fmla="*/ 2147483647 w 360"/>
              <a:gd name="T63" fmla="*/ 2147483647 h 81"/>
              <a:gd name="T64" fmla="*/ 2147483647 w 360"/>
              <a:gd name="T65" fmla="*/ 2147483647 h 81"/>
              <a:gd name="T66" fmla="*/ 2147483647 w 360"/>
              <a:gd name="T67" fmla="*/ 2147483647 h 81"/>
              <a:gd name="T68" fmla="*/ 0 w 360"/>
              <a:gd name="T69" fmla="*/ 2147483647 h 81"/>
              <a:gd name="T70" fmla="*/ 2147483647 w 360"/>
              <a:gd name="T71" fmla="*/ 2147483647 h 81"/>
              <a:gd name="T72" fmla="*/ 2147483647 w 360"/>
              <a:gd name="T73" fmla="*/ 2147483647 h 81"/>
              <a:gd name="T74" fmla="*/ 2147483647 w 360"/>
              <a:gd name="T75" fmla="*/ 2147483647 h 81"/>
              <a:gd name="T76" fmla="*/ 2147483647 w 360"/>
              <a:gd name="T77" fmla="*/ 2147483647 h 81"/>
              <a:gd name="T78" fmla="*/ 2147483647 w 360"/>
              <a:gd name="T79" fmla="*/ 2147483647 h 81"/>
              <a:gd name="T80" fmla="*/ 2147483647 w 360"/>
              <a:gd name="T81" fmla="*/ 2147483647 h 81"/>
              <a:gd name="T82" fmla="*/ 2147483647 w 360"/>
              <a:gd name="T83" fmla="*/ 2147483647 h 8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0"/>
              <a:gd name="T127" fmla="*/ 0 h 81"/>
              <a:gd name="T128" fmla="*/ 360 w 360"/>
              <a:gd name="T129" fmla="*/ 81 h 8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0" h="81">
                <a:moveTo>
                  <a:pt x="351" y="72"/>
                </a:moveTo>
                <a:lnTo>
                  <a:pt x="351" y="72"/>
                </a:lnTo>
                <a:lnTo>
                  <a:pt x="351" y="73"/>
                </a:lnTo>
                <a:lnTo>
                  <a:pt x="351" y="76"/>
                </a:lnTo>
                <a:lnTo>
                  <a:pt x="356" y="80"/>
                </a:lnTo>
                <a:lnTo>
                  <a:pt x="356" y="81"/>
                </a:lnTo>
                <a:lnTo>
                  <a:pt x="358" y="81"/>
                </a:lnTo>
                <a:lnTo>
                  <a:pt x="358" y="80"/>
                </a:lnTo>
                <a:lnTo>
                  <a:pt x="360" y="78"/>
                </a:lnTo>
                <a:lnTo>
                  <a:pt x="360" y="77"/>
                </a:lnTo>
                <a:lnTo>
                  <a:pt x="359" y="76"/>
                </a:lnTo>
                <a:lnTo>
                  <a:pt x="359" y="73"/>
                </a:lnTo>
                <a:lnTo>
                  <a:pt x="351" y="72"/>
                </a:lnTo>
                <a:close/>
                <a:moveTo>
                  <a:pt x="34" y="0"/>
                </a:moveTo>
                <a:lnTo>
                  <a:pt x="34" y="0"/>
                </a:lnTo>
                <a:lnTo>
                  <a:pt x="27" y="3"/>
                </a:lnTo>
                <a:lnTo>
                  <a:pt x="27" y="5"/>
                </a:lnTo>
                <a:lnTo>
                  <a:pt x="28" y="7"/>
                </a:lnTo>
                <a:lnTo>
                  <a:pt x="28" y="8"/>
                </a:lnTo>
                <a:lnTo>
                  <a:pt x="28" y="9"/>
                </a:lnTo>
                <a:lnTo>
                  <a:pt x="24" y="9"/>
                </a:lnTo>
                <a:lnTo>
                  <a:pt x="23" y="10"/>
                </a:lnTo>
                <a:lnTo>
                  <a:pt x="22" y="12"/>
                </a:lnTo>
                <a:lnTo>
                  <a:pt x="18" y="17"/>
                </a:lnTo>
                <a:lnTo>
                  <a:pt x="17" y="17"/>
                </a:lnTo>
                <a:lnTo>
                  <a:pt x="17" y="19"/>
                </a:lnTo>
                <a:lnTo>
                  <a:pt x="17" y="22"/>
                </a:lnTo>
                <a:lnTo>
                  <a:pt x="21" y="23"/>
                </a:lnTo>
                <a:lnTo>
                  <a:pt x="23" y="24"/>
                </a:lnTo>
                <a:lnTo>
                  <a:pt x="24" y="23"/>
                </a:lnTo>
                <a:lnTo>
                  <a:pt x="23" y="23"/>
                </a:lnTo>
                <a:lnTo>
                  <a:pt x="22" y="23"/>
                </a:lnTo>
                <a:lnTo>
                  <a:pt x="22" y="21"/>
                </a:lnTo>
                <a:lnTo>
                  <a:pt x="23" y="19"/>
                </a:lnTo>
                <a:lnTo>
                  <a:pt x="24" y="19"/>
                </a:lnTo>
                <a:lnTo>
                  <a:pt x="24" y="18"/>
                </a:lnTo>
                <a:lnTo>
                  <a:pt x="29" y="18"/>
                </a:lnTo>
                <a:lnTo>
                  <a:pt x="34" y="19"/>
                </a:lnTo>
                <a:lnTo>
                  <a:pt x="31" y="12"/>
                </a:lnTo>
                <a:lnTo>
                  <a:pt x="37" y="14"/>
                </a:lnTo>
                <a:lnTo>
                  <a:pt x="40" y="14"/>
                </a:lnTo>
                <a:lnTo>
                  <a:pt x="43" y="11"/>
                </a:lnTo>
                <a:lnTo>
                  <a:pt x="44" y="9"/>
                </a:lnTo>
                <a:lnTo>
                  <a:pt x="47" y="10"/>
                </a:lnTo>
                <a:lnTo>
                  <a:pt x="48" y="10"/>
                </a:lnTo>
                <a:lnTo>
                  <a:pt x="49" y="10"/>
                </a:lnTo>
                <a:lnTo>
                  <a:pt x="50" y="8"/>
                </a:lnTo>
                <a:lnTo>
                  <a:pt x="48" y="8"/>
                </a:lnTo>
                <a:lnTo>
                  <a:pt x="45" y="7"/>
                </a:lnTo>
                <a:lnTo>
                  <a:pt x="45" y="2"/>
                </a:lnTo>
                <a:lnTo>
                  <a:pt x="44" y="2"/>
                </a:lnTo>
                <a:lnTo>
                  <a:pt x="43" y="3"/>
                </a:lnTo>
                <a:lnTo>
                  <a:pt x="44" y="3"/>
                </a:lnTo>
                <a:lnTo>
                  <a:pt x="40" y="7"/>
                </a:lnTo>
                <a:lnTo>
                  <a:pt x="38" y="5"/>
                </a:lnTo>
                <a:lnTo>
                  <a:pt x="37" y="4"/>
                </a:lnTo>
                <a:lnTo>
                  <a:pt x="37" y="3"/>
                </a:lnTo>
                <a:lnTo>
                  <a:pt x="38" y="2"/>
                </a:lnTo>
                <a:lnTo>
                  <a:pt x="38" y="1"/>
                </a:lnTo>
                <a:lnTo>
                  <a:pt x="36" y="0"/>
                </a:lnTo>
                <a:lnTo>
                  <a:pt x="34" y="0"/>
                </a:lnTo>
                <a:close/>
                <a:moveTo>
                  <a:pt x="6" y="0"/>
                </a:moveTo>
                <a:lnTo>
                  <a:pt x="6" y="0"/>
                </a:lnTo>
                <a:lnTo>
                  <a:pt x="6" y="2"/>
                </a:lnTo>
                <a:lnTo>
                  <a:pt x="7" y="4"/>
                </a:lnTo>
                <a:lnTo>
                  <a:pt x="6" y="5"/>
                </a:lnTo>
                <a:lnTo>
                  <a:pt x="4" y="7"/>
                </a:lnTo>
                <a:lnTo>
                  <a:pt x="8" y="7"/>
                </a:lnTo>
                <a:lnTo>
                  <a:pt x="8" y="10"/>
                </a:lnTo>
                <a:lnTo>
                  <a:pt x="1" y="15"/>
                </a:lnTo>
                <a:lnTo>
                  <a:pt x="0" y="16"/>
                </a:lnTo>
                <a:lnTo>
                  <a:pt x="0" y="17"/>
                </a:lnTo>
                <a:lnTo>
                  <a:pt x="0" y="19"/>
                </a:lnTo>
                <a:lnTo>
                  <a:pt x="2" y="21"/>
                </a:lnTo>
                <a:lnTo>
                  <a:pt x="4" y="18"/>
                </a:lnTo>
                <a:lnTo>
                  <a:pt x="6" y="17"/>
                </a:lnTo>
                <a:lnTo>
                  <a:pt x="7" y="16"/>
                </a:lnTo>
                <a:lnTo>
                  <a:pt x="7" y="15"/>
                </a:lnTo>
                <a:lnTo>
                  <a:pt x="8" y="15"/>
                </a:lnTo>
                <a:lnTo>
                  <a:pt x="10" y="15"/>
                </a:lnTo>
                <a:lnTo>
                  <a:pt x="11" y="15"/>
                </a:lnTo>
                <a:lnTo>
                  <a:pt x="14" y="15"/>
                </a:lnTo>
                <a:lnTo>
                  <a:pt x="15" y="11"/>
                </a:lnTo>
                <a:lnTo>
                  <a:pt x="17" y="7"/>
                </a:lnTo>
                <a:lnTo>
                  <a:pt x="21" y="7"/>
                </a:lnTo>
                <a:lnTo>
                  <a:pt x="24" y="1"/>
                </a:lnTo>
                <a:lnTo>
                  <a:pt x="14" y="1"/>
                </a:lnTo>
                <a:lnTo>
                  <a:pt x="6" y="0"/>
                </a:lnTo>
                <a:close/>
              </a:path>
            </a:pathLst>
          </a:custGeom>
          <a:noFill/>
          <a:ln w="3175">
            <a:solidFill>
              <a:schemeClr val="accent1"/>
            </a:solidFill>
            <a:round/>
            <a:headEnd/>
            <a:tailEnd/>
          </a:ln>
        </p:spPr>
        <p:txBody>
          <a:bodyPr/>
          <a:lstStyle/>
          <a:p>
            <a:endParaRPr lang="nl-BE">
              <a:latin typeface="Arial" charset="0"/>
            </a:endParaRPr>
          </a:p>
        </p:txBody>
      </p:sp>
      <p:sp>
        <p:nvSpPr>
          <p:cNvPr id="37892" name="Text Box 616"/>
          <p:cNvSpPr txBox="1">
            <a:spLocks noChangeArrowheads="1"/>
          </p:cNvSpPr>
          <p:nvPr/>
        </p:nvSpPr>
        <p:spPr bwMode="auto">
          <a:xfrm>
            <a:off x="2057400" y="5491162"/>
            <a:ext cx="5067300" cy="954107"/>
          </a:xfrm>
          <a:prstGeom prst="rect">
            <a:avLst/>
          </a:prstGeom>
          <a:solidFill>
            <a:srgbClr val="EAEAEA"/>
          </a:solidFill>
          <a:ln w="9525">
            <a:noFill/>
            <a:miter lim="800000"/>
            <a:headEnd/>
            <a:tailEnd/>
          </a:ln>
        </p:spPr>
        <p:txBody>
          <a:bodyPr numCol="6">
            <a:spAutoFit/>
          </a:bodyPr>
          <a:lstStyle/>
          <a:p>
            <a:pPr>
              <a:buFontTx/>
              <a:buChar char="•"/>
              <a:defRPr/>
            </a:pPr>
            <a:r>
              <a:rPr lang="de-DE" altLang="ko-KR" sz="800" dirty="0">
                <a:solidFill>
                  <a:srgbClr val="4A3570"/>
                </a:solidFill>
                <a:latin typeface="+mn-lt"/>
                <a:ea typeface="굴림" pitchFamily="-65" charset="-127"/>
                <a:cs typeface="굴림" pitchFamily="-65" charset="-127"/>
              </a:rPr>
              <a:t> </a:t>
            </a:r>
            <a:r>
              <a:rPr lang="en-US" sz="900" dirty="0">
                <a:solidFill>
                  <a:srgbClr val="4A3570"/>
                </a:solidFill>
                <a:latin typeface="+mn-lt"/>
                <a:ea typeface="+mn-ea"/>
              </a:rPr>
              <a:t>Argentina</a:t>
            </a:r>
          </a:p>
          <a:p>
            <a:pPr>
              <a:buFontTx/>
              <a:buChar char="•"/>
              <a:defRPr/>
            </a:pPr>
            <a:r>
              <a:rPr lang="en-US" sz="900" dirty="0">
                <a:solidFill>
                  <a:srgbClr val="4A3570"/>
                </a:solidFill>
                <a:latin typeface="+mn-lt"/>
                <a:ea typeface="+mn-ea"/>
              </a:rPr>
              <a:t> Australia</a:t>
            </a:r>
          </a:p>
          <a:p>
            <a:pPr>
              <a:buFontTx/>
              <a:buChar char="•"/>
              <a:defRPr/>
            </a:pPr>
            <a:r>
              <a:rPr lang="en-US" sz="900" dirty="0">
                <a:solidFill>
                  <a:srgbClr val="4A3570"/>
                </a:solidFill>
                <a:latin typeface="+mn-lt"/>
                <a:ea typeface="+mn-ea"/>
              </a:rPr>
              <a:t> Austria</a:t>
            </a:r>
            <a:endParaRPr lang="en-US" sz="900" dirty="0">
              <a:solidFill>
                <a:srgbClr val="4A3570"/>
              </a:solidFill>
              <a:latin typeface="+mn-lt"/>
              <a:ea typeface="+mn-ea"/>
              <a:hlinkClick r:id="" action="ppaction://hlinkfile"/>
            </a:endParaRPr>
          </a:p>
          <a:p>
            <a:pPr>
              <a:buFontTx/>
              <a:buChar char="•"/>
              <a:defRPr/>
            </a:pPr>
            <a:r>
              <a:rPr lang="en-US" sz="900" dirty="0">
                <a:solidFill>
                  <a:srgbClr val="4A3570"/>
                </a:solidFill>
                <a:latin typeface="+mn-lt"/>
                <a:ea typeface="+mn-ea"/>
              </a:rPr>
              <a:t> Belgium </a:t>
            </a:r>
          </a:p>
          <a:p>
            <a:pPr>
              <a:buFontTx/>
              <a:buChar char="•"/>
              <a:defRPr/>
            </a:pPr>
            <a:r>
              <a:rPr lang="en-US" sz="900" dirty="0">
                <a:solidFill>
                  <a:srgbClr val="4A3570"/>
                </a:solidFill>
                <a:latin typeface="+mn-lt"/>
                <a:ea typeface="+mn-ea"/>
              </a:rPr>
              <a:t> Brazil </a:t>
            </a:r>
          </a:p>
          <a:p>
            <a:pPr>
              <a:buFontTx/>
              <a:buChar char="•"/>
              <a:defRPr/>
            </a:pPr>
            <a:r>
              <a:rPr lang="en-US" sz="900" dirty="0">
                <a:solidFill>
                  <a:srgbClr val="4A3570"/>
                </a:solidFill>
                <a:latin typeface="+mn-lt"/>
                <a:ea typeface="+mn-ea"/>
              </a:rPr>
              <a:t> Canada </a:t>
            </a:r>
          </a:p>
          <a:p>
            <a:pPr>
              <a:buFontTx/>
              <a:buChar char="•"/>
              <a:defRPr/>
            </a:pPr>
            <a:r>
              <a:rPr lang="en-US" sz="900" dirty="0">
                <a:solidFill>
                  <a:srgbClr val="4A3570"/>
                </a:solidFill>
                <a:latin typeface="+mn-lt"/>
                <a:ea typeface="+mn-ea"/>
              </a:rPr>
              <a:t> Chech Republic</a:t>
            </a:r>
          </a:p>
          <a:p>
            <a:pPr>
              <a:buFontTx/>
              <a:buChar char="•"/>
              <a:defRPr/>
            </a:pPr>
            <a:r>
              <a:rPr lang="en-US" sz="900" dirty="0">
                <a:solidFill>
                  <a:srgbClr val="4A3570"/>
                </a:solidFill>
                <a:latin typeface="+mn-lt"/>
                <a:ea typeface="+mn-ea"/>
              </a:rPr>
              <a:t> China</a:t>
            </a:r>
          </a:p>
          <a:p>
            <a:pPr>
              <a:buFontTx/>
              <a:buChar char="•"/>
              <a:defRPr/>
            </a:pPr>
            <a:r>
              <a:rPr lang="en-US" sz="900" dirty="0">
                <a:solidFill>
                  <a:srgbClr val="4A3570"/>
                </a:solidFill>
                <a:latin typeface="+mn-lt"/>
                <a:ea typeface="+mn-ea"/>
              </a:rPr>
              <a:t> Denmark</a:t>
            </a:r>
          </a:p>
          <a:p>
            <a:pPr>
              <a:buFontTx/>
              <a:buChar char="•"/>
              <a:defRPr/>
            </a:pPr>
            <a:r>
              <a:rPr lang="en-US" sz="900" dirty="0">
                <a:solidFill>
                  <a:srgbClr val="4A3570"/>
                </a:solidFill>
                <a:latin typeface="+mn-lt"/>
                <a:ea typeface="+mn-ea"/>
              </a:rPr>
              <a:t> Finland </a:t>
            </a:r>
          </a:p>
          <a:p>
            <a:pPr>
              <a:buFontTx/>
              <a:buChar char="•"/>
              <a:defRPr/>
            </a:pPr>
            <a:r>
              <a:rPr lang="en-US" sz="900" dirty="0">
                <a:solidFill>
                  <a:srgbClr val="4A3570"/>
                </a:solidFill>
                <a:latin typeface="+mn-lt"/>
                <a:ea typeface="+mn-ea"/>
              </a:rPr>
              <a:t> France </a:t>
            </a:r>
          </a:p>
          <a:p>
            <a:pPr>
              <a:buFontTx/>
              <a:buChar char="•"/>
              <a:defRPr/>
            </a:pPr>
            <a:r>
              <a:rPr lang="en-US" sz="900" dirty="0">
                <a:solidFill>
                  <a:srgbClr val="4A3570"/>
                </a:solidFill>
                <a:latin typeface="+mn-lt"/>
                <a:ea typeface="+mn-ea"/>
              </a:rPr>
              <a:t> Germany </a:t>
            </a:r>
            <a:endParaRPr lang="en-US" sz="900" dirty="0">
              <a:solidFill>
                <a:srgbClr val="4A3570"/>
              </a:solidFill>
              <a:latin typeface="+mn-lt"/>
              <a:ea typeface="+mn-ea"/>
              <a:hlinkClick r:id="" action="ppaction://hlinkfile"/>
            </a:endParaRPr>
          </a:p>
          <a:p>
            <a:pPr>
              <a:buFontTx/>
              <a:buChar char="•"/>
              <a:defRPr/>
            </a:pPr>
            <a:r>
              <a:rPr lang="en-US" sz="900" dirty="0">
                <a:solidFill>
                  <a:srgbClr val="4A3570"/>
                </a:solidFill>
                <a:latin typeface="+mn-lt"/>
                <a:ea typeface="+mn-ea"/>
              </a:rPr>
              <a:t> Great Britain</a:t>
            </a:r>
            <a:r>
              <a:rPr lang="en-US" sz="900" dirty="0">
                <a:solidFill>
                  <a:srgbClr val="4A3570"/>
                </a:solidFill>
                <a:latin typeface="+mn-lt"/>
                <a:ea typeface="+mn-ea"/>
                <a:hlinkClick r:id="" action="ppaction://hlinkfile"/>
              </a:rPr>
              <a:t>  </a:t>
            </a:r>
          </a:p>
          <a:p>
            <a:pPr>
              <a:buFontTx/>
              <a:buChar char="•"/>
              <a:defRPr/>
            </a:pPr>
            <a:r>
              <a:rPr lang="en-US" sz="900" dirty="0">
                <a:solidFill>
                  <a:srgbClr val="4A3570"/>
                </a:solidFill>
                <a:latin typeface="+mn-lt"/>
                <a:ea typeface="+mn-ea"/>
              </a:rPr>
              <a:t> Hong Kong</a:t>
            </a:r>
          </a:p>
          <a:p>
            <a:pPr>
              <a:buFontTx/>
              <a:buChar char="•"/>
              <a:defRPr/>
            </a:pPr>
            <a:r>
              <a:rPr lang="en-US" sz="900" dirty="0">
                <a:solidFill>
                  <a:srgbClr val="4A3570"/>
                </a:solidFill>
                <a:latin typeface="+mn-lt"/>
                <a:ea typeface="+mn-ea"/>
              </a:rPr>
              <a:t> Hungary</a:t>
            </a:r>
          </a:p>
          <a:p>
            <a:pPr>
              <a:buFontTx/>
              <a:buChar char="•"/>
              <a:defRPr/>
            </a:pPr>
            <a:r>
              <a:rPr lang="en-US" sz="900" dirty="0">
                <a:solidFill>
                  <a:srgbClr val="4A3570"/>
                </a:solidFill>
                <a:latin typeface="+mn-lt"/>
                <a:ea typeface="+mn-ea"/>
              </a:rPr>
              <a:t> India</a:t>
            </a:r>
          </a:p>
          <a:p>
            <a:pPr>
              <a:buFontTx/>
              <a:buChar char="•"/>
              <a:defRPr/>
            </a:pPr>
            <a:r>
              <a:rPr lang="en-US" sz="900" dirty="0">
                <a:solidFill>
                  <a:srgbClr val="4A3570"/>
                </a:solidFill>
                <a:latin typeface="+mn-lt"/>
                <a:ea typeface="+mn-ea"/>
              </a:rPr>
              <a:t>Ireland</a:t>
            </a:r>
          </a:p>
          <a:p>
            <a:pPr>
              <a:buFontTx/>
              <a:buChar char="•"/>
              <a:defRPr/>
            </a:pPr>
            <a:r>
              <a:rPr lang="en-US" sz="900" dirty="0">
                <a:solidFill>
                  <a:srgbClr val="4A3570"/>
                </a:solidFill>
                <a:latin typeface="+mn-lt"/>
                <a:ea typeface="+mn-ea"/>
              </a:rPr>
              <a:t> Italy</a:t>
            </a:r>
          </a:p>
          <a:p>
            <a:pPr>
              <a:buFontTx/>
              <a:buChar char="•"/>
              <a:defRPr/>
            </a:pPr>
            <a:r>
              <a:rPr lang="en-US" sz="900" dirty="0">
                <a:solidFill>
                  <a:srgbClr val="4A3570"/>
                </a:solidFill>
                <a:latin typeface="+mn-lt"/>
                <a:ea typeface="+mn-ea"/>
              </a:rPr>
              <a:t> Japan</a:t>
            </a:r>
          </a:p>
          <a:p>
            <a:pPr>
              <a:buFontTx/>
              <a:buChar char="•"/>
              <a:defRPr/>
            </a:pPr>
            <a:r>
              <a:rPr lang="en-US" sz="900" dirty="0">
                <a:solidFill>
                  <a:srgbClr val="4A3570"/>
                </a:solidFill>
                <a:latin typeface="+mn-lt"/>
                <a:ea typeface="+mn-ea"/>
              </a:rPr>
              <a:t> Mexico</a:t>
            </a:r>
          </a:p>
          <a:p>
            <a:pPr>
              <a:buFontTx/>
              <a:buChar char="•"/>
              <a:defRPr/>
            </a:pPr>
            <a:r>
              <a:rPr lang="en-US" sz="900" dirty="0">
                <a:solidFill>
                  <a:srgbClr val="4A3570"/>
                </a:solidFill>
                <a:latin typeface="+mn-lt"/>
                <a:ea typeface="+mn-ea"/>
              </a:rPr>
              <a:t> Netherlands</a:t>
            </a:r>
          </a:p>
          <a:p>
            <a:pPr>
              <a:buFontTx/>
              <a:buChar char="•"/>
              <a:defRPr/>
            </a:pPr>
            <a:r>
              <a:rPr lang="en-US" sz="900" dirty="0">
                <a:solidFill>
                  <a:srgbClr val="4A3570"/>
                </a:solidFill>
                <a:latin typeface="+mn-lt"/>
                <a:ea typeface="+mn-ea"/>
              </a:rPr>
              <a:t> New Zealand</a:t>
            </a:r>
          </a:p>
          <a:p>
            <a:pPr>
              <a:buFontTx/>
              <a:buChar char="•"/>
              <a:defRPr/>
            </a:pPr>
            <a:r>
              <a:rPr lang="en-US" sz="900" dirty="0">
                <a:solidFill>
                  <a:srgbClr val="4A3570"/>
                </a:solidFill>
                <a:latin typeface="+mn-lt"/>
                <a:ea typeface="+mn-ea"/>
              </a:rPr>
              <a:t> Poland</a:t>
            </a:r>
            <a:endParaRPr lang="en-US" sz="900" dirty="0">
              <a:solidFill>
                <a:srgbClr val="4A3570"/>
              </a:solidFill>
              <a:latin typeface="+mn-lt"/>
              <a:ea typeface="+mn-ea"/>
              <a:hlinkClick r:id="" action="ppaction://hlinkfile"/>
            </a:endParaRPr>
          </a:p>
          <a:p>
            <a:pPr>
              <a:buFontTx/>
              <a:buChar char="•"/>
              <a:defRPr/>
            </a:pPr>
            <a:r>
              <a:rPr lang="en-US" sz="900" dirty="0">
                <a:solidFill>
                  <a:srgbClr val="4A3570"/>
                </a:solidFill>
                <a:latin typeface="+mn-lt"/>
                <a:ea typeface="+mn-ea"/>
              </a:rPr>
              <a:t> Portugal</a:t>
            </a:r>
          </a:p>
          <a:p>
            <a:pPr>
              <a:buFontTx/>
              <a:buChar char="•"/>
              <a:defRPr/>
            </a:pPr>
            <a:r>
              <a:rPr lang="en-US" sz="900" dirty="0">
                <a:solidFill>
                  <a:srgbClr val="4A3570"/>
                </a:solidFill>
                <a:latin typeface="+mn-lt"/>
                <a:ea typeface="+mn-ea"/>
              </a:rPr>
              <a:t> Russia</a:t>
            </a:r>
          </a:p>
          <a:p>
            <a:pPr>
              <a:buFontTx/>
              <a:buChar char="•"/>
              <a:defRPr/>
            </a:pPr>
            <a:r>
              <a:rPr lang="en-US" sz="900" dirty="0">
                <a:solidFill>
                  <a:srgbClr val="4A3570"/>
                </a:solidFill>
                <a:latin typeface="+mn-lt"/>
                <a:ea typeface="+mn-ea"/>
              </a:rPr>
              <a:t> Singapore</a:t>
            </a:r>
          </a:p>
          <a:p>
            <a:pPr>
              <a:buFontTx/>
              <a:buChar char="•"/>
              <a:defRPr/>
            </a:pPr>
            <a:r>
              <a:rPr lang="en-US" sz="900" dirty="0">
                <a:solidFill>
                  <a:srgbClr val="4A3570"/>
                </a:solidFill>
                <a:latin typeface="+mn-lt"/>
                <a:ea typeface="+mn-ea"/>
              </a:rPr>
              <a:t> Slovakia</a:t>
            </a:r>
          </a:p>
          <a:p>
            <a:pPr>
              <a:buFontTx/>
              <a:buChar char="•"/>
              <a:defRPr/>
            </a:pPr>
            <a:r>
              <a:rPr lang="en-US" sz="900" dirty="0">
                <a:solidFill>
                  <a:srgbClr val="4A3570"/>
                </a:solidFill>
                <a:latin typeface="+mn-lt"/>
                <a:ea typeface="+mn-ea"/>
              </a:rPr>
              <a:t> South Africa</a:t>
            </a:r>
          </a:p>
          <a:p>
            <a:pPr>
              <a:buFontTx/>
              <a:buChar char="•"/>
              <a:defRPr/>
            </a:pPr>
            <a:r>
              <a:rPr lang="en-US" sz="900" dirty="0">
                <a:solidFill>
                  <a:srgbClr val="4A3570"/>
                </a:solidFill>
                <a:latin typeface="+mn-lt"/>
                <a:ea typeface="+mn-ea"/>
              </a:rPr>
              <a:t> Spain</a:t>
            </a:r>
          </a:p>
          <a:p>
            <a:pPr>
              <a:buFontTx/>
              <a:buChar char="•"/>
              <a:defRPr/>
            </a:pPr>
            <a:r>
              <a:rPr lang="en-US" sz="900" dirty="0">
                <a:solidFill>
                  <a:srgbClr val="4A3570"/>
                </a:solidFill>
                <a:latin typeface="+mn-lt"/>
                <a:ea typeface="+mn-ea"/>
              </a:rPr>
              <a:t> Sweden</a:t>
            </a:r>
          </a:p>
          <a:p>
            <a:pPr>
              <a:buFontTx/>
              <a:buChar char="•"/>
              <a:defRPr/>
            </a:pPr>
            <a:r>
              <a:rPr lang="en-US" sz="900" dirty="0">
                <a:solidFill>
                  <a:srgbClr val="4A3570"/>
                </a:solidFill>
                <a:latin typeface="+mn-lt"/>
                <a:ea typeface="+mn-ea"/>
              </a:rPr>
              <a:t> Switzerland</a:t>
            </a:r>
          </a:p>
          <a:p>
            <a:pPr>
              <a:buFontTx/>
              <a:buChar char="•"/>
              <a:defRPr/>
            </a:pPr>
            <a:r>
              <a:rPr lang="en-US" sz="900" dirty="0">
                <a:solidFill>
                  <a:srgbClr val="4A3570"/>
                </a:solidFill>
                <a:latin typeface="+mn-lt"/>
                <a:ea typeface="+mn-ea"/>
              </a:rPr>
              <a:t> Taiwan</a:t>
            </a:r>
          </a:p>
          <a:p>
            <a:pPr>
              <a:buFontTx/>
              <a:buChar char="•"/>
              <a:defRPr/>
            </a:pPr>
            <a:r>
              <a:rPr lang="en-US" sz="900" dirty="0">
                <a:solidFill>
                  <a:srgbClr val="4A3570"/>
                </a:solidFill>
                <a:latin typeface="+mn-lt"/>
                <a:ea typeface="+mn-ea"/>
              </a:rPr>
              <a:t>USA </a:t>
            </a:r>
            <a:endParaRPr lang="de-DE" altLang="ko-KR" sz="800" dirty="0">
              <a:solidFill>
                <a:srgbClr val="4A3570"/>
              </a:solidFill>
              <a:latin typeface="+mn-lt"/>
              <a:ea typeface="굴림" pitchFamily="-65" charset="-127"/>
              <a:cs typeface="굴림" pitchFamily="-65" charset="-127"/>
            </a:endParaRPr>
          </a:p>
        </p:txBody>
      </p:sp>
      <p:sp>
        <p:nvSpPr>
          <p:cNvPr id="26630" name="Text Box 620"/>
          <p:cNvSpPr txBox="1">
            <a:spLocks noChangeArrowheads="1"/>
          </p:cNvSpPr>
          <p:nvPr/>
        </p:nvSpPr>
        <p:spPr bwMode="auto">
          <a:xfrm>
            <a:off x="2051050" y="5337175"/>
            <a:ext cx="5086350" cy="123825"/>
          </a:xfrm>
          <a:prstGeom prst="rect">
            <a:avLst/>
          </a:prstGeom>
          <a:solidFill>
            <a:srgbClr val="85CD30"/>
          </a:solidFill>
          <a:ln w="9525">
            <a:noFill/>
            <a:miter lim="800000"/>
            <a:headEnd/>
            <a:tailEnd/>
          </a:ln>
        </p:spPr>
        <p:txBody>
          <a:bodyPr lIns="0" tIns="0" rIns="0" bIns="0" anchor="ctr" anchorCtr="1">
            <a:spAutoFit/>
          </a:bodyPr>
          <a:lstStyle/>
          <a:p>
            <a:pPr algn="ctr"/>
            <a:r>
              <a:rPr lang="nl-BE" sz="800">
                <a:solidFill>
                  <a:srgbClr val="FFFFFF"/>
                </a:solidFill>
                <a:latin typeface="Arial" charset="0"/>
                <a:cs typeface="Times New Roman" charset="0"/>
              </a:rPr>
              <a:t>euHReka + SAP country availability</a:t>
            </a:r>
            <a:endParaRPr lang="en-GB" sz="800">
              <a:solidFill>
                <a:srgbClr val="FFFFFF"/>
              </a:solidFill>
              <a:latin typeface="Arial" charset="0"/>
              <a:cs typeface="Times New Roman" charset="0"/>
            </a:endParaRPr>
          </a:p>
        </p:txBody>
      </p:sp>
      <p:sp>
        <p:nvSpPr>
          <p:cNvPr id="670" name="Rectangle 657"/>
          <p:cNvSpPr>
            <a:spLocks noChangeArrowheads="1"/>
          </p:cNvSpPr>
          <p:nvPr/>
        </p:nvSpPr>
        <p:spPr bwMode="auto">
          <a:xfrm>
            <a:off x="5099050" y="2017713"/>
            <a:ext cx="382588" cy="234950"/>
          </a:xfrm>
          <a:prstGeom prst="rect">
            <a:avLst/>
          </a:prstGeom>
          <a:solidFill>
            <a:schemeClr val="bg1"/>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71" name="Rectangle 656"/>
          <p:cNvSpPr>
            <a:spLocks noChangeArrowheads="1"/>
          </p:cNvSpPr>
          <p:nvPr/>
        </p:nvSpPr>
        <p:spPr bwMode="auto">
          <a:xfrm>
            <a:off x="4908550" y="2135188"/>
            <a:ext cx="190500" cy="58737"/>
          </a:xfrm>
          <a:prstGeom prst="rect">
            <a:avLst/>
          </a:pr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72" name="Rectangle 622"/>
          <p:cNvSpPr>
            <a:spLocks noChangeArrowheads="1"/>
          </p:cNvSpPr>
          <p:nvPr/>
        </p:nvSpPr>
        <p:spPr bwMode="auto">
          <a:xfrm>
            <a:off x="4652963" y="2076450"/>
            <a:ext cx="192087" cy="176213"/>
          </a:xfrm>
          <a:prstGeom prst="rect">
            <a:avLst/>
          </a:prstGeom>
          <a:solidFill>
            <a:srgbClr val="92D050"/>
          </a:solidFill>
          <a:ln w="9525">
            <a:solidFill>
              <a:schemeClr val="bg1">
                <a:lumMod val="75000"/>
              </a:schemeClr>
            </a:solidFill>
            <a:round/>
            <a:headEnd/>
            <a:tailEnd/>
          </a:ln>
        </p:spPr>
        <p:txBody>
          <a:bodyPr lIns="45720" rIns="45720" anchor="ctr" anchorCtr="1"/>
          <a:lstStyle/>
          <a:p>
            <a:pPr>
              <a:defRPr/>
            </a:pPr>
            <a:endParaRPr lang="nl-BE">
              <a:latin typeface="Times New Roman" pitchFamily="-65" charset="0"/>
              <a:ea typeface="ＭＳ Ｐゴシック" pitchFamily="-65" charset="-128"/>
            </a:endParaRPr>
          </a:p>
        </p:txBody>
      </p:sp>
      <p:sp>
        <p:nvSpPr>
          <p:cNvPr id="673" name="Freeform 3"/>
          <p:cNvSpPr>
            <a:spLocks noEditPoints="1"/>
          </p:cNvSpPr>
          <p:nvPr/>
        </p:nvSpPr>
        <p:spPr bwMode="auto">
          <a:xfrm>
            <a:off x="2878138" y="3921125"/>
            <a:ext cx="193675" cy="1095375"/>
          </a:xfrm>
          <a:custGeom>
            <a:avLst/>
            <a:gdLst>
              <a:gd name="T0" fmla="*/ 2147483647 w 127"/>
              <a:gd name="T1" fmla="*/ 0 h 778"/>
              <a:gd name="T2" fmla="*/ 2147483647 w 127"/>
              <a:gd name="T3" fmla="*/ 2147483647 h 778"/>
              <a:gd name="T4" fmla="*/ 2147483647 w 127"/>
              <a:gd name="T5" fmla="*/ 2147483647 h 778"/>
              <a:gd name="T6" fmla="*/ 2147483647 w 127"/>
              <a:gd name="T7" fmla="*/ 2147483647 h 778"/>
              <a:gd name="T8" fmla="*/ 2147483647 w 127"/>
              <a:gd name="T9" fmla="*/ 2147483647 h 778"/>
              <a:gd name="T10" fmla="*/ 2147483647 w 127"/>
              <a:gd name="T11" fmla="*/ 2147483647 h 778"/>
              <a:gd name="T12" fmla="*/ 2147483647 w 127"/>
              <a:gd name="T13" fmla="*/ 2147483647 h 778"/>
              <a:gd name="T14" fmla="*/ 2147483647 w 127"/>
              <a:gd name="T15" fmla="*/ 2147483647 h 778"/>
              <a:gd name="T16" fmla="*/ 2147483647 w 127"/>
              <a:gd name="T17" fmla="*/ 2147483647 h 778"/>
              <a:gd name="T18" fmla="*/ 2147483647 w 127"/>
              <a:gd name="T19" fmla="*/ 2147483647 h 778"/>
              <a:gd name="T20" fmla="*/ 2147483647 w 127"/>
              <a:gd name="T21" fmla="*/ 2147483647 h 778"/>
              <a:gd name="T22" fmla="*/ 2147483647 w 127"/>
              <a:gd name="T23" fmla="*/ 2147483647 h 778"/>
              <a:gd name="T24" fmla="*/ 2147483647 w 127"/>
              <a:gd name="T25" fmla="*/ 2147483647 h 778"/>
              <a:gd name="T26" fmla="*/ 2147483647 w 127"/>
              <a:gd name="T27" fmla="*/ 2147483647 h 778"/>
              <a:gd name="T28" fmla="*/ 2147483647 w 127"/>
              <a:gd name="T29" fmla="*/ 2147483647 h 778"/>
              <a:gd name="T30" fmla="*/ 2147483647 w 127"/>
              <a:gd name="T31" fmla="*/ 2147483647 h 778"/>
              <a:gd name="T32" fmla="*/ 2147483647 w 127"/>
              <a:gd name="T33" fmla="*/ 2147483647 h 778"/>
              <a:gd name="T34" fmla="*/ 2147483647 w 127"/>
              <a:gd name="T35" fmla="*/ 2147483647 h 778"/>
              <a:gd name="T36" fmla="*/ 2147483647 w 127"/>
              <a:gd name="T37" fmla="*/ 2147483647 h 778"/>
              <a:gd name="T38" fmla="*/ 2147483647 w 127"/>
              <a:gd name="T39" fmla="*/ 2147483647 h 778"/>
              <a:gd name="T40" fmla="*/ 2147483647 w 127"/>
              <a:gd name="T41" fmla="*/ 2147483647 h 778"/>
              <a:gd name="T42" fmla="*/ 2147483647 w 127"/>
              <a:gd name="T43" fmla="*/ 2147483647 h 778"/>
              <a:gd name="T44" fmla="*/ 2147483647 w 127"/>
              <a:gd name="T45" fmla="*/ 2147483647 h 778"/>
              <a:gd name="T46" fmla="*/ 2147483647 w 127"/>
              <a:gd name="T47" fmla="*/ 2147483647 h 778"/>
              <a:gd name="T48" fmla="*/ 2147483647 w 127"/>
              <a:gd name="T49" fmla="*/ 2147483647 h 778"/>
              <a:gd name="T50" fmla="*/ 2147483647 w 127"/>
              <a:gd name="T51" fmla="*/ 2147483647 h 778"/>
              <a:gd name="T52" fmla="*/ 2147483647 w 127"/>
              <a:gd name="T53" fmla="*/ 2147483647 h 778"/>
              <a:gd name="T54" fmla="*/ 2147483647 w 127"/>
              <a:gd name="T55" fmla="*/ 2147483647 h 778"/>
              <a:gd name="T56" fmla="*/ 2147483647 w 127"/>
              <a:gd name="T57" fmla="*/ 2147483647 h 778"/>
              <a:gd name="T58" fmla="*/ 2147483647 w 127"/>
              <a:gd name="T59" fmla="*/ 2147483647 h 778"/>
              <a:gd name="T60" fmla="*/ 2147483647 w 127"/>
              <a:gd name="T61" fmla="*/ 2147483647 h 778"/>
              <a:gd name="T62" fmla="*/ 2147483647 w 127"/>
              <a:gd name="T63" fmla="*/ 2147483647 h 778"/>
              <a:gd name="T64" fmla="*/ 2147483647 w 127"/>
              <a:gd name="T65" fmla="*/ 2147483647 h 778"/>
              <a:gd name="T66" fmla="*/ 2147483647 w 127"/>
              <a:gd name="T67" fmla="*/ 2147483647 h 778"/>
              <a:gd name="T68" fmla="*/ 2147483647 w 127"/>
              <a:gd name="T69" fmla="*/ 2147483647 h 778"/>
              <a:gd name="T70" fmla="*/ 2147483647 w 127"/>
              <a:gd name="T71" fmla="*/ 2147483647 h 778"/>
              <a:gd name="T72" fmla="*/ 2147483647 w 127"/>
              <a:gd name="T73" fmla="*/ 2147483647 h 778"/>
              <a:gd name="T74" fmla="*/ 2147483647 w 127"/>
              <a:gd name="T75" fmla="*/ 2147483647 h 778"/>
              <a:gd name="T76" fmla="*/ 2147483647 w 127"/>
              <a:gd name="T77" fmla="*/ 2147483647 h 778"/>
              <a:gd name="T78" fmla="*/ 2147483647 w 127"/>
              <a:gd name="T79" fmla="*/ 2147483647 h 778"/>
              <a:gd name="T80" fmla="*/ 2147483647 w 127"/>
              <a:gd name="T81" fmla="*/ 2147483647 h 778"/>
              <a:gd name="T82" fmla="*/ 2147483647 w 127"/>
              <a:gd name="T83" fmla="*/ 2147483647 h 778"/>
              <a:gd name="T84" fmla="*/ 2147483647 w 127"/>
              <a:gd name="T85" fmla="*/ 2147483647 h 778"/>
              <a:gd name="T86" fmla="*/ 2147483647 w 127"/>
              <a:gd name="T87" fmla="*/ 2147483647 h 778"/>
              <a:gd name="T88" fmla="*/ 2147483647 w 127"/>
              <a:gd name="T89" fmla="*/ 2147483647 h 778"/>
              <a:gd name="T90" fmla="*/ 2147483647 w 127"/>
              <a:gd name="T91" fmla="*/ 2147483647 h 778"/>
              <a:gd name="T92" fmla="*/ 2147483647 w 127"/>
              <a:gd name="T93" fmla="*/ 2147483647 h 778"/>
              <a:gd name="T94" fmla="*/ 2147483647 w 127"/>
              <a:gd name="T95" fmla="*/ 2147483647 h 778"/>
              <a:gd name="T96" fmla="*/ 2147483647 w 127"/>
              <a:gd name="T97" fmla="*/ 2147483647 h 778"/>
              <a:gd name="T98" fmla="*/ 2147483647 w 127"/>
              <a:gd name="T99" fmla="*/ 2147483647 h 778"/>
              <a:gd name="T100" fmla="*/ 2147483647 w 127"/>
              <a:gd name="T101" fmla="*/ 2147483647 h 778"/>
              <a:gd name="T102" fmla="*/ 2147483647 w 127"/>
              <a:gd name="T103" fmla="*/ 2147483647 h 778"/>
              <a:gd name="T104" fmla="*/ 2147483647 w 127"/>
              <a:gd name="T105" fmla="*/ 2147483647 h 778"/>
              <a:gd name="T106" fmla="*/ 2147483647 w 127"/>
              <a:gd name="T107" fmla="*/ 2147483647 h 778"/>
              <a:gd name="T108" fmla="*/ 2147483647 w 127"/>
              <a:gd name="T109" fmla="*/ 2147483647 h 778"/>
              <a:gd name="T110" fmla="*/ 2147483647 w 127"/>
              <a:gd name="T111" fmla="*/ 2147483647 h 778"/>
              <a:gd name="T112" fmla="*/ 2147483647 w 127"/>
              <a:gd name="T113" fmla="*/ 2147483647 h 778"/>
              <a:gd name="T114" fmla="*/ 2147483647 w 127"/>
              <a:gd name="T115" fmla="*/ 2147483647 h 778"/>
              <a:gd name="T116" fmla="*/ 2147483647 w 127"/>
              <a:gd name="T117" fmla="*/ 2147483647 h 778"/>
              <a:gd name="T118" fmla="*/ 2147483647 w 127"/>
              <a:gd name="T119" fmla="*/ 2147483647 h 778"/>
              <a:gd name="T120" fmla="*/ 2147483647 w 127"/>
              <a:gd name="T121" fmla="*/ 2147483647 h 778"/>
              <a:gd name="T122" fmla="*/ 2147483647 w 127"/>
              <a:gd name="T123" fmla="*/ 2147483647 h 77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7"/>
              <a:gd name="T187" fmla="*/ 0 h 778"/>
              <a:gd name="T188" fmla="*/ 127 w 127"/>
              <a:gd name="T189" fmla="*/ 778 h 77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7" h="778">
                <a:moveTo>
                  <a:pt x="119" y="84"/>
                </a:moveTo>
                <a:lnTo>
                  <a:pt x="111" y="81"/>
                </a:lnTo>
                <a:lnTo>
                  <a:pt x="110" y="68"/>
                </a:lnTo>
                <a:lnTo>
                  <a:pt x="110" y="61"/>
                </a:lnTo>
                <a:lnTo>
                  <a:pt x="110" y="56"/>
                </a:lnTo>
                <a:lnTo>
                  <a:pt x="108" y="52"/>
                </a:lnTo>
                <a:lnTo>
                  <a:pt x="107" y="50"/>
                </a:lnTo>
                <a:lnTo>
                  <a:pt x="106" y="45"/>
                </a:lnTo>
                <a:lnTo>
                  <a:pt x="104" y="38"/>
                </a:lnTo>
                <a:lnTo>
                  <a:pt x="101" y="30"/>
                </a:lnTo>
                <a:lnTo>
                  <a:pt x="100" y="24"/>
                </a:lnTo>
                <a:lnTo>
                  <a:pt x="98" y="21"/>
                </a:lnTo>
                <a:lnTo>
                  <a:pt x="93" y="16"/>
                </a:lnTo>
                <a:lnTo>
                  <a:pt x="91" y="13"/>
                </a:lnTo>
                <a:lnTo>
                  <a:pt x="88" y="7"/>
                </a:lnTo>
                <a:lnTo>
                  <a:pt x="86" y="0"/>
                </a:lnTo>
                <a:lnTo>
                  <a:pt x="85" y="0"/>
                </a:lnTo>
                <a:lnTo>
                  <a:pt x="84" y="1"/>
                </a:lnTo>
                <a:lnTo>
                  <a:pt x="83" y="5"/>
                </a:lnTo>
                <a:lnTo>
                  <a:pt x="81" y="7"/>
                </a:lnTo>
                <a:lnTo>
                  <a:pt x="80" y="8"/>
                </a:lnTo>
                <a:lnTo>
                  <a:pt x="78" y="8"/>
                </a:lnTo>
                <a:lnTo>
                  <a:pt x="80" y="12"/>
                </a:lnTo>
                <a:lnTo>
                  <a:pt x="80" y="15"/>
                </a:lnTo>
                <a:lnTo>
                  <a:pt x="80" y="19"/>
                </a:lnTo>
                <a:lnTo>
                  <a:pt x="83" y="31"/>
                </a:lnTo>
                <a:lnTo>
                  <a:pt x="84" y="40"/>
                </a:lnTo>
                <a:lnTo>
                  <a:pt x="84" y="48"/>
                </a:lnTo>
                <a:lnTo>
                  <a:pt x="81" y="55"/>
                </a:lnTo>
                <a:lnTo>
                  <a:pt x="81" y="62"/>
                </a:lnTo>
                <a:lnTo>
                  <a:pt x="83" y="65"/>
                </a:lnTo>
                <a:lnTo>
                  <a:pt x="84" y="68"/>
                </a:lnTo>
                <a:lnTo>
                  <a:pt x="84" y="70"/>
                </a:lnTo>
                <a:lnTo>
                  <a:pt x="81" y="70"/>
                </a:lnTo>
                <a:lnTo>
                  <a:pt x="80" y="72"/>
                </a:lnTo>
                <a:lnTo>
                  <a:pt x="80" y="76"/>
                </a:lnTo>
                <a:lnTo>
                  <a:pt x="79" y="76"/>
                </a:lnTo>
                <a:lnTo>
                  <a:pt x="78" y="83"/>
                </a:lnTo>
                <a:lnTo>
                  <a:pt x="78" y="89"/>
                </a:lnTo>
                <a:lnTo>
                  <a:pt x="78" y="102"/>
                </a:lnTo>
                <a:lnTo>
                  <a:pt x="74" y="103"/>
                </a:lnTo>
                <a:lnTo>
                  <a:pt x="74" y="106"/>
                </a:lnTo>
                <a:lnTo>
                  <a:pt x="76" y="109"/>
                </a:lnTo>
                <a:lnTo>
                  <a:pt x="78" y="112"/>
                </a:lnTo>
                <a:lnTo>
                  <a:pt x="78" y="114"/>
                </a:lnTo>
                <a:lnTo>
                  <a:pt x="77" y="116"/>
                </a:lnTo>
                <a:lnTo>
                  <a:pt x="77" y="118"/>
                </a:lnTo>
                <a:lnTo>
                  <a:pt x="73" y="130"/>
                </a:lnTo>
                <a:lnTo>
                  <a:pt x="73" y="136"/>
                </a:lnTo>
                <a:lnTo>
                  <a:pt x="73" y="143"/>
                </a:lnTo>
                <a:lnTo>
                  <a:pt x="74" y="146"/>
                </a:lnTo>
                <a:lnTo>
                  <a:pt x="76" y="147"/>
                </a:lnTo>
                <a:lnTo>
                  <a:pt x="76" y="150"/>
                </a:lnTo>
                <a:lnTo>
                  <a:pt x="72" y="162"/>
                </a:lnTo>
                <a:lnTo>
                  <a:pt x="73" y="162"/>
                </a:lnTo>
                <a:lnTo>
                  <a:pt x="73" y="164"/>
                </a:lnTo>
                <a:lnTo>
                  <a:pt x="72" y="165"/>
                </a:lnTo>
                <a:lnTo>
                  <a:pt x="72" y="171"/>
                </a:lnTo>
                <a:lnTo>
                  <a:pt x="72" y="175"/>
                </a:lnTo>
                <a:lnTo>
                  <a:pt x="71" y="181"/>
                </a:lnTo>
                <a:lnTo>
                  <a:pt x="67" y="182"/>
                </a:lnTo>
                <a:lnTo>
                  <a:pt x="67" y="186"/>
                </a:lnTo>
                <a:lnTo>
                  <a:pt x="67" y="188"/>
                </a:lnTo>
                <a:lnTo>
                  <a:pt x="69" y="191"/>
                </a:lnTo>
                <a:lnTo>
                  <a:pt x="69" y="194"/>
                </a:lnTo>
                <a:lnTo>
                  <a:pt x="66" y="195"/>
                </a:lnTo>
                <a:lnTo>
                  <a:pt x="66" y="199"/>
                </a:lnTo>
                <a:lnTo>
                  <a:pt x="66" y="203"/>
                </a:lnTo>
                <a:lnTo>
                  <a:pt x="64" y="209"/>
                </a:lnTo>
                <a:lnTo>
                  <a:pt x="62" y="214"/>
                </a:lnTo>
                <a:lnTo>
                  <a:pt x="62" y="219"/>
                </a:lnTo>
                <a:lnTo>
                  <a:pt x="64" y="222"/>
                </a:lnTo>
                <a:lnTo>
                  <a:pt x="65" y="226"/>
                </a:lnTo>
                <a:lnTo>
                  <a:pt x="66" y="228"/>
                </a:lnTo>
                <a:lnTo>
                  <a:pt x="66" y="235"/>
                </a:lnTo>
                <a:lnTo>
                  <a:pt x="65" y="243"/>
                </a:lnTo>
                <a:lnTo>
                  <a:pt x="63" y="244"/>
                </a:lnTo>
                <a:lnTo>
                  <a:pt x="62" y="249"/>
                </a:lnTo>
                <a:lnTo>
                  <a:pt x="60" y="254"/>
                </a:lnTo>
                <a:lnTo>
                  <a:pt x="63" y="260"/>
                </a:lnTo>
                <a:lnTo>
                  <a:pt x="65" y="265"/>
                </a:lnTo>
                <a:lnTo>
                  <a:pt x="65" y="277"/>
                </a:lnTo>
                <a:lnTo>
                  <a:pt x="64" y="290"/>
                </a:lnTo>
                <a:lnTo>
                  <a:pt x="58" y="295"/>
                </a:lnTo>
                <a:lnTo>
                  <a:pt x="58" y="302"/>
                </a:lnTo>
                <a:lnTo>
                  <a:pt x="59" y="303"/>
                </a:lnTo>
                <a:lnTo>
                  <a:pt x="59" y="305"/>
                </a:lnTo>
                <a:lnTo>
                  <a:pt x="57" y="309"/>
                </a:lnTo>
                <a:lnTo>
                  <a:pt x="55" y="311"/>
                </a:lnTo>
                <a:lnTo>
                  <a:pt x="55" y="317"/>
                </a:lnTo>
                <a:lnTo>
                  <a:pt x="55" y="322"/>
                </a:lnTo>
                <a:lnTo>
                  <a:pt x="52" y="325"/>
                </a:lnTo>
                <a:lnTo>
                  <a:pt x="50" y="329"/>
                </a:lnTo>
                <a:lnTo>
                  <a:pt x="48" y="333"/>
                </a:lnTo>
                <a:lnTo>
                  <a:pt x="46" y="337"/>
                </a:lnTo>
                <a:lnTo>
                  <a:pt x="46" y="338"/>
                </a:lnTo>
                <a:lnTo>
                  <a:pt x="48" y="340"/>
                </a:lnTo>
                <a:lnTo>
                  <a:pt x="49" y="341"/>
                </a:lnTo>
                <a:lnTo>
                  <a:pt x="49" y="348"/>
                </a:lnTo>
                <a:lnTo>
                  <a:pt x="48" y="355"/>
                </a:lnTo>
                <a:lnTo>
                  <a:pt x="45" y="358"/>
                </a:lnTo>
                <a:lnTo>
                  <a:pt x="43" y="360"/>
                </a:lnTo>
                <a:lnTo>
                  <a:pt x="43" y="362"/>
                </a:lnTo>
                <a:lnTo>
                  <a:pt x="43" y="366"/>
                </a:lnTo>
                <a:lnTo>
                  <a:pt x="42" y="367"/>
                </a:lnTo>
                <a:lnTo>
                  <a:pt x="41" y="368"/>
                </a:lnTo>
                <a:lnTo>
                  <a:pt x="39" y="369"/>
                </a:lnTo>
                <a:lnTo>
                  <a:pt x="38" y="371"/>
                </a:lnTo>
                <a:lnTo>
                  <a:pt x="38" y="372"/>
                </a:lnTo>
                <a:lnTo>
                  <a:pt x="39" y="380"/>
                </a:lnTo>
                <a:lnTo>
                  <a:pt x="37" y="380"/>
                </a:lnTo>
                <a:lnTo>
                  <a:pt x="33" y="380"/>
                </a:lnTo>
                <a:lnTo>
                  <a:pt x="33" y="381"/>
                </a:lnTo>
                <a:lnTo>
                  <a:pt x="31" y="382"/>
                </a:lnTo>
                <a:lnTo>
                  <a:pt x="32" y="385"/>
                </a:lnTo>
                <a:lnTo>
                  <a:pt x="33" y="387"/>
                </a:lnTo>
                <a:lnTo>
                  <a:pt x="33" y="388"/>
                </a:lnTo>
                <a:lnTo>
                  <a:pt x="32" y="393"/>
                </a:lnTo>
                <a:lnTo>
                  <a:pt x="36" y="394"/>
                </a:lnTo>
                <a:lnTo>
                  <a:pt x="36" y="399"/>
                </a:lnTo>
                <a:lnTo>
                  <a:pt x="35" y="401"/>
                </a:lnTo>
                <a:lnTo>
                  <a:pt x="33" y="405"/>
                </a:lnTo>
                <a:lnTo>
                  <a:pt x="35" y="406"/>
                </a:lnTo>
                <a:lnTo>
                  <a:pt x="36" y="407"/>
                </a:lnTo>
                <a:lnTo>
                  <a:pt x="36" y="408"/>
                </a:lnTo>
                <a:lnTo>
                  <a:pt x="35" y="409"/>
                </a:lnTo>
                <a:lnTo>
                  <a:pt x="36" y="413"/>
                </a:lnTo>
                <a:lnTo>
                  <a:pt x="37" y="419"/>
                </a:lnTo>
                <a:lnTo>
                  <a:pt x="38" y="427"/>
                </a:lnTo>
                <a:lnTo>
                  <a:pt x="37" y="431"/>
                </a:lnTo>
                <a:lnTo>
                  <a:pt x="33" y="431"/>
                </a:lnTo>
                <a:lnTo>
                  <a:pt x="32" y="438"/>
                </a:lnTo>
                <a:lnTo>
                  <a:pt x="30" y="445"/>
                </a:lnTo>
                <a:lnTo>
                  <a:pt x="29" y="456"/>
                </a:lnTo>
                <a:lnTo>
                  <a:pt x="30" y="458"/>
                </a:lnTo>
                <a:lnTo>
                  <a:pt x="30" y="463"/>
                </a:lnTo>
                <a:lnTo>
                  <a:pt x="31" y="470"/>
                </a:lnTo>
                <a:lnTo>
                  <a:pt x="33" y="470"/>
                </a:lnTo>
                <a:lnTo>
                  <a:pt x="36" y="470"/>
                </a:lnTo>
                <a:lnTo>
                  <a:pt x="37" y="468"/>
                </a:lnTo>
                <a:lnTo>
                  <a:pt x="37" y="465"/>
                </a:lnTo>
                <a:lnTo>
                  <a:pt x="39" y="464"/>
                </a:lnTo>
                <a:lnTo>
                  <a:pt x="42" y="463"/>
                </a:lnTo>
                <a:lnTo>
                  <a:pt x="43" y="465"/>
                </a:lnTo>
                <a:lnTo>
                  <a:pt x="44" y="468"/>
                </a:lnTo>
                <a:lnTo>
                  <a:pt x="46" y="468"/>
                </a:lnTo>
                <a:lnTo>
                  <a:pt x="46" y="469"/>
                </a:lnTo>
                <a:lnTo>
                  <a:pt x="46" y="471"/>
                </a:lnTo>
                <a:lnTo>
                  <a:pt x="44" y="472"/>
                </a:lnTo>
                <a:lnTo>
                  <a:pt x="42" y="474"/>
                </a:lnTo>
                <a:lnTo>
                  <a:pt x="43" y="484"/>
                </a:lnTo>
                <a:lnTo>
                  <a:pt x="43" y="496"/>
                </a:lnTo>
                <a:lnTo>
                  <a:pt x="42" y="496"/>
                </a:lnTo>
                <a:lnTo>
                  <a:pt x="42" y="495"/>
                </a:lnTo>
                <a:lnTo>
                  <a:pt x="39" y="498"/>
                </a:lnTo>
                <a:lnTo>
                  <a:pt x="38" y="499"/>
                </a:lnTo>
                <a:lnTo>
                  <a:pt x="37" y="502"/>
                </a:lnTo>
                <a:lnTo>
                  <a:pt x="37" y="503"/>
                </a:lnTo>
                <a:lnTo>
                  <a:pt x="39" y="503"/>
                </a:lnTo>
                <a:lnTo>
                  <a:pt x="39" y="505"/>
                </a:lnTo>
                <a:lnTo>
                  <a:pt x="39" y="507"/>
                </a:lnTo>
                <a:lnTo>
                  <a:pt x="43" y="512"/>
                </a:lnTo>
                <a:lnTo>
                  <a:pt x="35" y="517"/>
                </a:lnTo>
                <a:lnTo>
                  <a:pt x="35" y="520"/>
                </a:lnTo>
                <a:lnTo>
                  <a:pt x="37" y="522"/>
                </a:lnTo>
                <a:lnTo>
                  <a:pt x="38" y="524"/>
                </a:lnTo>
                <a:lnTo>
                  <a:pt x="31" y="524"/>
                </a:lnTo>
                <a:lnTo>
                  <a:pt x="35" y="529"/>
                </a:lnTo>
                <a:lnTo>
                  <a:pt x="31" y="530"/>
                </a:lnTo>
                <a:lnTo>
                  <a:pt x="32" y="539"/>
                </a:lnTo>
                <a:lnTo>
                  <a:pt x="30" y="547"/>
                </a:lnTo>
                <a:lnTo>
                  <a:pt x="33" y="547"/>
                </a:lnTo>
                <a:lnTo>
                  <a:pt x="33" y="550"/>
                </a:lnTo>
                <a:lnTo>
                  <a:pt x="31" y="552"/>
                </a:lnTo>
                <a:lnTo>
                  <a:pt x="31" y="559"/>
                </a:lnTo>
                <a:lnTo>
                  <a:pt x="31" y="566"/>
                </a:lnTo>
                <a:lnTo>
                  <a:pt x="30" y="567"/>
                </a:lnTo>
                <a:lnTo>
                  <a:pt x="29" y="567"/>
                </a:lnTo>
                <a:lnTo>
                  <a:pt x="28" y="568"/>
                </a:lnTo>
                <a:lnTo>
                  <a:pt x="28" y="567"/>
                </a:lnTo>
                <a:lnTo>
                  <a:pt x="26" y="567"/>
                </a:lnTo>
                <a:lnTo>
                  <a:pt x="28" y="565"/>
                </a:lnTo>
                <a:lnTo>
                  <a:pt x="26" y="564"/>
                </a:lnTo>
                <a:lnTo>
                  <a:pt x="23" y="564"/>
                </a:lnTo>
                <a:lnTo>
                  <a:pt x="23" y="567"/>
                </a:lnTo>
                <a:lnTo>
                  <a:pt x="19" y="567"/>
                </a:lnTo>
                <a:lnTo>
                  <a:pt x="18" y="567"/>
                </a:lnTo>
                <a:lnTo>
                  <a:pt x="19" y="566"/>
                </a:lnTo>
                <a:lnTo>
                  <a:pt x="19" y="564"/>
                </a:lnTo>
                <a:lnTo>
                  <a:pt x="21" y="562"/>
                </a:lnTo>
                <a:lnTo>
                  <a:pt x="15" y="566"/>
                </a:lnTo>
                <a:lnTo>
                  <a:pt x="15" y="564"/>
                </a:lnTo>
                <a:lnTo>
                  <a:pt x="16" y="561"/>
                </a:lnTo>
                <a:lnTo>
                  <a:pt x="14" y="560"/>
                </a:lnTo>
                <a:lnTo>
                  <a:pt x="11" y="560"/>
                </a:lnTo>
                <a:lnTo>
                  <a:pt x="9" y="562"/>
                </a:lnTo>
                <a:lnTo>
                  <a:pt x="7" y="564"/>
                </a:lnTo>
                <a:lnTo>
                  <a:pt x="5" y="564"/>
                </a:lnTo>
                <a:lnTo>
                  <a:pt x="8" y="568"/>
                </a:lnTo>
                <a:lnTo>
                  <a:pt x="2" y="574"/>
                </a:lnTo>
                <a:lnTo>
                  <a:pt x="3" y="576"/>
                </a:lnTo>
                <a:lnTo>
                  <a:pt x="2" y="580"/>
                </a:lnTo>
                <a:lnTo>
                  <a:pt x="4" y="580"/>
                </a:lnTo>
                <a:lnTo>
                  <a:pt x="4" y="576"/>
                </a:lnTo>
                <a:lnTo>
                  <a:pt x="5" y="574"/>
                </a:lnTo>
                <a:lnTo>
                  <a:pt x="9" y="575"/>
                </a:lnTo>
                <a:lnTo>
                  <a:pt x="9" y="576"/>
                </a:lnTo>
                <a:lnTo>
                  <a:pt x="8" y="576"/>
                </a:lnTo>
                <a:lnTo>
                  <a:pt x="8" y="580"/>
                </a:lnTo>
                <a:lnTo>
                  <a:pt x="16" y="581"/>
                </a:lnTo>
                <a:lnTo>
                  <a:pt x="16" y="578"/>
                </a:lnTo>
                <a:lnTo>
                  <a:pt x="18" y="578"/>
                </a:lnTo>
                <a:lnTo>
                  <a:pt x="22" y="578"/>
                </a:lnTo>
                <a:lnTo>
                  <a:pt x="24" y="582"/>
                </a:lnTo>
                <a:lnTo>
                  <a:pt x="25" y="586"/>
                </a:lnTo>
                <a:lnTo>
                  <a:pt x="24" y="589"/>
                </a:lnTo>
                <a:lnTo>
                  <a:pt x="23" y="594"/>
                </a:lnTo>
                <a:lnTo>
                  <a:pt x="26" y="595"/>
                </a:lnTo>
                <a:lnTo>
                  <a:pt x="25" y="598"/>
                </a:lnTo>
                <a:lnTo>
                  <a:pt x="25" y="599"/>
                </a:lnTo>
                <a:lnTo>
                  <a:pt x="22" y="598"/>
                </a:lnTo>
                <a:lnTo>
                  <a:pt x="19" y="598"/>
                </a:lnTo>
                <a:lnTo>
                  <a:pt x="19" y="606"/>
                </a:lnTo>
                <a:lnTo>
                  <a:pt x="21" y="615"/>
                </a:lnTo>
                <a:lnTo>
                  <a:pt x="22" y="616"/>
                </a:lnTo>
                <a:lnTo>
                  <a:pt x="23" y="619"/>
                </a:lnTo>
                <a:lnTo>
                  <a:pt x="21" y="619"/>
                </a:lnTo>
                <a:lnTo>
                  <a:pt x="19" y="633"/>
                </a:lnTo>
                <a:lnTo>
                  <a:pt x="21" y="633"/>
                </a:lnTo>
                <a:lnTo>
                  <a:pt x="23" y="633"/>
                </a:lnTo>
                <a:lnTo>
                  <a:pt x="23" y="629"/>
                </a:lnTo>
                <a:lnTo>
                  <a:pt x="26" y="628"/>
                </a:lnTo>
                <a:lnTo>
                  <a:pt x="25" y="634"/>
                </a:lnTo>
                <a:lnTo>
                  <a:pt x="25" y="636"/>
                </a:lnTo>
                <a:lnTo>
                  <a:pt x="24" y="636"/>
                </a:lnTo>
                <a:lnTo>
                  <a:pt x="22" y="637"/>
                </a:lnTo>
                <a:lnTo>
                  <a:pt x="21" y="637"/>
                </a:lnTo>
                <a:lnTo>
                  <a:pt x="19" y="638"/>
                </a:lnTo>
                <a:lnTo>
                  <a:pt x="19" y="641"/>
                </a:lnTo>
                <a:lnTo>
                  <a:pt x="19" y="644"/>
                </a:lnTo>
                <a:lnTo>
                  <a:pt x="17" y="645"/>
                </a:lnTo>
                <a:lnTo>
                  <a:pt x="16" y="647"/>
                </a:lnTo>
                <a:lnTo>
                  <a:pt x="16" y="650"/>
                </a:lnTo>
                <a:lnTo>
                  <a:pt x="16" y="653"/>
                </a:lnTo>
                <a:lnTo>
                  <a:pt x="21" y="654"/>
                </a:lnTo>
                <a:lnTo>
                  <a:pt x="25" y="655"/>
                </a:lnTo>
                <a:lnTo>
                  <a:pt x="25" y="656"/>
                </a:lnTo>
                <a:lnTo>
                  <a:pt x="24" y="656"/>
                </a:lnTo>
                <a:lnTo>
                  <a:pt x="23" y="656"/>
                </a:lnTo>
                <a:lnTo>
                  <a:pt x="23" y="660"/>
                </a:lnTo>
                <a:lnTo>
                  <a:pt x="26" y="663"/>
                </a:lnTo>
                <a:lnTo>
                  <a:pt x="28" y="663"/>
                </a:lnTo>
                <a:lnTo>
                  <a:pt x="30" y="663"/>
                </a:lnTo>
                <a:lnTo>
                  <a:pt x="23" y="668"/>
                </a:lnTo>
                <a:lnTo>
                  <a:pt x="22" y="668"/>
                </a:lnTo>
                <a:lnTo>
                  <a:pt x="22" y="669"/>
                </a:lnTo>
                <a:lnTo>
                  <a:pt x="22" y="672"/>
                </a:lnTo>
                <a:lnTo>
                  <a:pt x="24" y="674"/>
                </a:lnTo>
                <a:lnTo>
                  <a:pt x="28" y="675"/>
                </a:lnTo>
                <a:lnTo>
                  <a:pt x="28" y="678"/>
                </a:lnTo>
                <a:lnTo>
                  <a:pt x="29" y="681"/>
                </a:lnTo>
                <a:lnTo>
                  <a:pt x="26" y="681"/>
                </a:lnTo>
                <a:lnTo>
                  <a:pt x="24" y="681"/>
                </a:lnTo>
                <a:lnTo>
                  <a:pt x="24" y="685"/>
                </a:lnTo>
                <a:lnTo>
                  <a:pt x="22" y="685"/>
                </a:lnTo>
                <a:lnTo>
                  <a:pt x="21" y="684"/>
                </a:lnTo>
                <a:lnTo>
                  <a:pt x="19" y="683"/>
                </a:lnTo>
                <a:lnTo>
                  <a:pt x="17" y="684"/>
                </a:lnTo>
                <a:lnTo>
                  <a:pt x="17" y="685"/>
                </a:lnTo>
                <a:lnTo>
                  <a:pt x="18" y="685"/>
                </a:lnTo>
                <a:lnTo>
                  <a:pt x="18" y="686"/>
                </a:lnTo>
                <a:lnTo>
                  <a:pt x="16" y="686"/>
                </a:lnTo>
                <a:lnTo>
                  <a:pt x="10" y="683"/>
                </a:lnTo>
                <a:lnTo>
                  <a:pt x="7" y="684"/>
                </a:lnTo>
                <a:lnTo>
                  <a:pt x="5" y="686"/>
                </a:lnTo>
                <a:lnTo>
                  <a:pt x="4" y="689"/>
                </a:lnTo>
                <a:lnTo>
                  <a:pt x="5" y="691"/>
                </a:lnTo>
                <a:lnTo>
                  <a:pt x="5" y="695"/>
                </a:lnTo>
                <a:lnTo>
                  <a:pt x="9" y="698"/>
                </a:lnTo>
                <a:lnTo>
                  <a:pt x="11" y="700"/>
                </a:lnTo>
                <a:lnTo>
                  <a:pt x="12" y="703"/>
                </a:lnTo>
                <a:lnTo>
                  <a:pt x="11" y="706"/>
                </a:lnTo>
                <a:lnTo>
                  <a:pt x="15" y="711"/>
                </a:lnTo>
                <a:lnTo>
                  <a:pt x="19" y="715"/>
                </a:lnTo>
                <a:lnTo>
                  <a:pt x="23" y="716"/>
                </a:lnTo>
                <a:lnTo>
                  <a:pt x="26" y="716"/>
                </a:lnTo>
                <a:lnTo>
                  <a:pt x="29" y="716"/>
                </a:lnTo>
                <a:lnTo>
                  <a:pt x="30" y="713"/>
                </a:lnTo>
                <a:lnTo>
                  <a:pt x="21" y="706"/>
                </a:lnTo>
                <a:lnTo>
                  <a:pt x="17" y="706"/>
                </a:lnTo>
                <a:lnTo>
                  <a:pt x="16" y="705"/>
                </a:lnTo>
                <a:lnTo>
                  <a:pt x="15" y="703"/>
                </a:lnTo>
                <a:lnTo>
                  <a:pt x="24" y="705"/>
                </a:lnTo>
                <a:lnTo>
                  <a:pt x="24" y="699"/>
                </a:lnTo>
                <a:lnTo>
                  <a:pt x="24" y="696"/>
                </a:lnTo>
                <a:lnTo>
                  <a:pt x="23" y="692"/>
                </a:lnTo>
                <a:lnTo>
                  <a:pt x="19" y="688"/>
                </a:lnTo>
                <a:lnTo>
                  <a:pt x="21" y="688"/>
                </a:lnTo>
                <a:lnTo>
                  <a:pt x="22" y="689"/>
                </a:lnTo>
                <a:lnTo>
                  <a:pt x="23" y="689"/>
                </a:lnTo>
                <a:lnTo>
                  <a:pt x="30" y="685"/>
                </a:lnTo>
                <a:lnTo>
                  <a:pt x="30" y="690"/>
                </a:lnTo>
                <a:lnTo>
                  <a:pt x="31" y="691"/>
                </a:lnTo>
                <a:lnTo>
                  <a:pt x="35" y="689"/>
                </a:lnTo>
                <a:lnTo>
                  <a:pt x="36" y="688"/>
                </a:lnTo>
                <a:lnTo>
                  <a:pt x="38" y="681"/>
                </a:lnTo>
                <a:lnTo>
                  <a:pt x="41" y="683"/>
                </a:lnTo>
                <a:lnTo>
                  <a:pt x="42" y="684"/>
                </a:lnTo>
                <a:lnTo>
                  <a:pt x="43" y="684"/>
                </a:lnTo>
                <a:lnTo>
                  <a:pt x="44" y="684"/>
                </a:lnTo>
                <a:lnTo>
                  <a:pt x="45" y="683"/>
                </a:lnTo>
                <a:lnTo>
                  <a:pt x="46" y="683"/>
                </a:lnTo>
                <a:lnTo>
                  <a:pt x="46" y="685"/>
                </a:lnTo>
                <a:lnTo>
                  <a:pt x="41" y="688"/>
                </a:lnTo>
                <a:lnTo>
                  <a:pt x="38" y="688"/>
                </a:lnTo>
                <a:lnTo>
                  <a:pt x="37" y="691"/>
                </a:lnTo>
                <a:lnTo>
                  <a:pt x="37" y="696"/>
                </a:lnTo>
                <a:lnTo>
                  <a:pt x="35" y="696"/>
                </a:lnTo>
                <a:lnTo>
                  <a:pt x="35" y="692"/>
                </a:lnTo>
                <a:lnTo>
                  <a:pt x="32" y="692"/>
                </a:lnTo>
                <a:lnTo>
                  <a:pt x="31" y="692"/>
                </a:lnTo>
                <a:lnTo>
                  <a:pt x="28" y="693"/>
                </a:lnTo>
                <a:lnTo>
                  <a:pt x="30" y="703"/>
                </a:lnTo>
                <a:lnTo>
                  <a:pt x="30" y="711"/>
                </a:lnTo>
                <a:lnTo>
                  <a:pt x="33" y="711"/>
                </a:lnTo>
                <a:lnTo>
                  <a:pt x="37" y="712"/>
                </a:lnTo>
                <a:lnTo>
                  <a:pt x="36" y="716"/>
                </a:lnTo>
                <a:lnTo>
                  <a:pt x="35" y="716"/>
                </a:lnTo>
                <a:lnTo>
                  <a:pt x="35" y="715"/>
                </a:lnTo>
                <a:lnTo>
                  <a:pt x="33" y="713"/>
                </a:lnTo>
                <a:lnTo>
                  <a:pt x="31" y="713"/>
                </a:lnTo>
                <a:lnTo>
                  <a:pt x="29" y="723"/>
                </a:lnTo>
                <a:lnTo>
                  <a:pt x="29" y="724"/>
                </a:lnTo>
                <a:lnTo>
                  <a:pt x="29" y="726"/>
                </a:lnTo>
                <a:lnTo>
                  <a:pt x="31" y="726"/>
                </a:lnTo>
                <a:lnTo>
                  <a:pt x="31" y="727"/>
                </a:lnTo>
                <a:lnTo>
                  <a:pt x="32" y="729"/>
                </a:lnTo>
                <a:lnTo>
                  <a:pt x="32" y="730"/>
                </a:lnTo>
                <a:lnTo>
                  <a:pt x="35" y="729"/>
                </a:lnTo>
                <a:lnTo>
                  <a:pt x="36" y="727"/>
                </a:lnTo>
                <a:lnTo>
                  <a:pt x="37" y="729"/>
                </a:lnTo>
                <a:lnTo>
                  <a:pt x="38" y="730"/>
                </a:lnTo>
                <a:lnTo>
                  <a:pt x="37" y="731"/>
                </a:lnTo>
                <a:lnTo>
                  <a:pt x="37" y="733"/>
                </a:lnTo>
                <a:lnTo>
                  <a:pt x="38" y="734"/>
                </a:lnTo>
                <a:lnTo>
                  <a:pt x="41" y="734"/>
                </a:lnTo>
                <a:lnTo>
                  <a:pt x="43" y="733"/>
                </a:lnTo>
                <a:lnTo>
                  <a:pt x="44" y="736"/>
                </a:lnTo>
                <a:lnTo>
                  <a:pt x="48" y="734"/>
                </a:lnTo>
                <a:lnTo>
                  <a:pt x="49" y="734"/>
                </a:lnTo>
                <a:lnTo>
                  <a:pt x="46" y="730"/>
                </a:lnTo>
                <a:lnTo>
                  <a:pt x="49" y="725"/>
                </a:lnTo>
                <a:lnTo>
                  <a:pt x="42" y="722"/>
                </a:lnTo>
                <a:lnTo>
                  <a:pt x="38" y="718"/>
                </a:lnTo>
                <a:lnTo>
                  <a:pt x="37" y="717"/>
                </a:lnTo>
                <a:lnTo>
                  <a:pt x="38" y="717"/>
                </a:lnTo>
                <a:lnTo>
                  <a:pt x="42" y="718"/>
                </a:lnTo>
                <a:lnTo>
                  <a:pt x="46" y="722"/>
                </a:lnTo>
                <a:lnTo>
                  <a:pt x="46" y="719"/>
                </a:lnTo>
                <a:lnTo>
                  <a:pt x="45" y="717"/>
                </a:lnTo>
                <a:lnTo>
                  <a:pt x="48" y="717"/>
                </a:lnTo>
                <a:lnTo>
                  <a:pt x="50" y="716"/>
                </a:lnTo>
                <a:lnTo>
                  <a:pt x="50" y="722"/>
                </a:lnTo>
                <a:lnTo>
                  <a:pt x="51" y="724"/>
                </a:lnTo>
                <a:lnTo>
                  <a:pt x="55" y="726"/>
                </a:lnTo>
                <a:lnTo>
                  <a:pt x="58" y="727"/>
                </a:lnTo>
                <a:lnTo>
                  <a:pt x="62" y="729"/>
                </a:lnTo>
                <a:lnTo>
                  <a:pt x="63" y="726"/>
                </a:lnTo>
                <a:lnTo>
                  <a:pt x="64" y="726"/>
                </a:lnTo>
                <a:lnTo>
                  <a:pt x="65" y="723"/>
                </a:lnTo>
                <a:lnTo>
                  <a:pt x="64" y="719"/>
                </a:lnTo>
                <a:lnTo>
                  <a:pt x="64" y="713"/>
                </a:lnTo>
                <a:lnTo>
                  <a:pt x="65" y="710"/>
                </a:lnTo>
                <a:lnTo>
                  <a:pt x="67" y="705"/>
                </a:lnTo>
                <a:lnTo>
                  <a:pt x="67" y="704"/>
                </a:lnTo>
                <a:lnTo>
                  <a:pt x="66" y="703"/>
                </a:lnTo>
                <a:lnTo>
                  <a:pt x="85" y="702"/>
                </a:lnTo>
                <a:lnTo>
                  <a:pt x="87" y="695"/>
                </a:lnTo>
                <a:lnTo>
                  <a:pt x="90" y="693"/>
                </a:lnTo>
                <a:lnTo>
                  <a:pt x="91" y="692"/>
                </a:lnTo>
                <a:lnTo>
                  <a:pt x="95" y="692"/>
                </a:lnTo>
                <a:lnTo>
                  <a:pt x="102" y="693"/>
                </a:lnTo>
                <a:lnTo>
                  <a:pt x="101" y="691"/>
                </a:lnTo>
                <a:lnTo>
                  <a:pt x="91" y="690"/>
                </a:lnTo>
                <a:lnTo>
                  <a:pt x="77" y="689"/>
                </a:lnTo>
                <a:lnTo>
                  <a:pt x="57" y="690"/>
                </a:lnTo>
                <a:lnTo>
                  <a:pt x="52" y="685"/>
                </a:lnTo>
                <a:lnTo>
                  <a:pt x="48" y="681"/>
                </a:lnTo>
                <a:lnTo>
                  <a:pt x="44" y="676"/>
                </a:lnTo>
                <a:lnTo>
                  <a:pt x="42" y="669"/>
                </a:lnTo>
                <a:lnTo>
                  <a:pt x="42" y="667"/>
                </a:lnTo>
                <a:lnTo>
                  <a:pt x="43" y="664"/>
                </a:lnTo>
                <a:lnTo>
                  <a:pt x="44" y="662"/>
                </a:lnTo>
                <a:lnTo>
                  <a:pt x="45" y="660"/>
                </a:lnTo>
                <a:lnTo>
                  <a:pt x="44" y="657"/>
                </a:lnTo>
                <a:lnTo>
                  <a:pt x="43" y="654"/>
                </a:lnTo>
                <a:lnTo>
                  <a:pt x="41" y="653"/>
                </a:lnTo>
                <a:lnTo>
                  <a:pt x="39" y="654"/>
                </a:lnTo>
                <a:lnTo>
                  <a:pt x="38" y="655"/>
                </a:lnTo>
                <a:lnTo>
                  <a:pt x="36" y="656"/>
                </a:lnTo>
                <a:lnTo>
                  <a:pt x="33" y="655"/>
                </a:lnTo>
                <a:lnTo>
                  <a:pt x="32" y="654"/>
                </a:lnTo>
                <a:lnTo>
                  <a:pt x="32" y="647"/>
                </a:lnTo>
                <a:lnTo>
                  <a:pt x="32" y="643"/>
                </a:lnTo>
                <a:lnTo>
                  <a:pt x="33" y="641"/>
                </a:lnTo>
                <a:lnTo>
                  <a:pt x="36" y="635"/>
                </a:lnTo>
                <a:lnTo>
                  <a:pt x="37" y="633"/>
                </a:lnTo>
                <a:lnTo>
                  <a:pt x="37" y="629"/>
                </a:lnTo>
                <a:lnTo>
                  <a:pt x="33" y="622"/>
                </a:lnTo>
                <a:lnTo>
                  <a:pt x="33" y="620"/>
                </a:lnTo>
                <a:lnTo>
                  <a:pt x="35" y="619"/>
                </a:lnTo>
                <a:lnTo>
                  <a:pt x="37" y="616"/>
                </a:lnTo>
                <a:lnTo>
                  <a:pt x="42" y="614"/>
                </a:lnTo>
                <a:lnTo>
                  <a:pt x="44" y="613"/>
                </a:lnTo>
                <a:lnTo>
                  <a:pt x="46" y="610"/>
                </a:lnTo>
                <a:lnTo>
                  <a:pt x="48" y="608"/>
                </a:lnTo>
                <a:lnTo>
                  <a:pt x="46" y="602"/>
                </a:lnTo>
                <a:lnTo>
                  <a:pt x="46" y="596"/>
                </a:lnTo>
                <a:lnTo>
                  <a:pt x="46" y="594"/>
                </a:lnTo>
                <a:lnTo>
                  <a:pt x="48" y="592"/>
                </a:lnTo>
                <a:lnTo>
                  <a:pt x="52" y="586"/>
                </a:lnTo>
                <a:lnTo>
                  <a:pt x="52" y="584"/>
                </a:lnTo>
                <a:lnTo>
                  <a:pt x="52" y="580"/>
                </a:lnTo>
                <a:lnTo>
                  <a:pt x="53" y="574"/>
                </a:lnTo>
                <a:lnTo>
                  <a:pt x="55" y="566"/>
                </a:lnTo>
                <a:lnTo>
                  <a:pt x="56" y="560"/>
                </a:lnTo>
                <a:lnTo>
                  <a:pt x="53" y="555"/>
                </a:lnTo>
                <a:lnTo>
                  <a:pt x="52" y="550"/>
                </a:lnTo>
                <a:lnTo>
                  <a:pt x="52" y="547"/>
                </a:lnTo>
                <a:lnTo>
                  <a:pt x="52" y="546"/>
                </a:lnTo>
                <a:lnTo>
                  <a:pt x="55" y="545"/>
                </a:lnTo>
                <a:lnTo>
                  <a:pt x="55" y="543"/>
                </a:lnTo>
                <a:lnTo>
                  <a:pt x="56" y="541"/>
                </a:lnTo>
                <a:lnTo>
                  <a:pt x="57" y="540"/>
                </a:lnTo>
                <a:lnTo>
                  <a:pt x="59" y="539"/>
                </a:lnTo>
                <a:lnTo>
                  <a:pt x="58" y="538"/>
                </a:lnTo>
                <a:lnTo>
                  <a:pt x="56" y="534"/>
                </a:lnTo>
                <a:lnTo>
                  <a:pt x="57" y="530"/>
                </a:lnTo>
                <a:lnTo>
                  <a:pt x="59" y="525"/>
                </a:lnTo>
                <a:lnTo>
                  <a:pt x="60" y="523"/>
                </a:lnTo>
                <a:lnTo>
                  <a:pt x="59" y="520"/>
                </a:lnTo>
                <a:lnTo>
                  <a:pt x="58" y="517"/>
                </a:lnTo>
                <a:lnTo>
                  <a:pt x="57" y="513"/>
                </a:lnTo>
                <a:lnTo>
                  <a:pt x="57" y="509"/>
                </a:lnTo>
                <a:lnTo>
                  <a:pt x="57" y="506"/>
                </a:lnTo>
                <a:lnTo>
                  <a:pt x="57" y="504"/>
                </a:lnTo>
                <a:lnTo>
                  <a:pt x="57" y="502"/>
                </a:lnTo>
                <a:lnTo>
                  <a:pt x="56" y="499"/>
                </a:lnTo>
                <a:lnTo>
                  <a:pt x="51" y="493"/>
                </a:lnTo>
                <a:lnTo>
                  <a:pt x="51" y="490"/>
                </a:lnTo>
                <a:lnTo>
                  <a:pt x="53" y="486"/>
                </a:lnTo>
                <a:lnTo>
                  <a:pt x="56" y="482"/>
                </a:lnTo>
                <a:lnTo>
                  <a:pt x="57" y="477"/>
                </a:lnTo>
                <a:lnTo>
                  <a:pt x="57" y="471"/>
                </a:lnTo>
                <a:lnTo>
                  <a:pt x="57" y="464"/>
                </a:lnTo>
                <a:lnTo>
                  <a:pt x="57" y="461"/>
                </a:lnTo>
                <a:lnTo>
                  <a:pt x="52" y="460"/>
                </a:lnTo>
                <a:lnTo>
                  <a:pt x="51" y="457"/>
                </a:lnTo>
                <a:lnTo>
                  <a:pt x="51" y="454"/>
                </a:lnTo>
                <a:lnTo>
                  <a:pt x="52" y="445"/>
                </a:lnTo>
                <a:lnTo>
                  <a:pt x="51" y="442"/>
                </a:lnTo>
                <a:lnTo>
                  <a:pt x="50" y="438"/>
                </a:lnTo>
                <a:lnTo>
                  <a:pt x="49" y="435"/>
                </a:lnTo>
                <a:lnTo>
                  <a:pt x="49" y="434"/>
                </a:lnTo>
                <a:lnTo>
                  <a:pt x="50" y="431"/>
                </a:lnTo>
                <a:lnTo>
                  <a:pt x="53" y="429"/>
                </a:lnTo>
                <a:lnTo>
                  <a:pt x="55" y="427"/>
                </a:lnTo>
                <a:lnTo>
                  <a:pt x="55" y="421"/>
                </a:lnTo>
                <a:lnTo>
                  <a:pt x="57" y="410"/>
                </a:lnTo>
                <a:lnTo>
                  <a:pt x="58" y="405"/>
                </a:lnTo>
                <a:lnTo>
                  <a:pt x="60" y="399"/>
                </a:lnTo>
                <a:lnTo>
                  <a:pt x="63" y="396"/>
                </a:lnTo>
                <a:lnTo>
                  <a:pt x="64" y="396"/>
                </a:lnTo>
                <a:lnTo>
                  <a:pt x="64" y="394"/>
                </a:lnTo>
                <a:lnTo>
                  <a:pt x="64" y="391"/>
                </a:lnTo>
                <a:lnTo>
                  <a:pt x="63" y="388"/>
                </a:lnTo>
                <a:lnTo>
                  <a:pt x="62" y="386"/>
                </a:lnTo>
                <a:lnTo>
                  <a:pt x="60" y="382"/>
                </a:lnTo>
                <a:lnTo>
                  <a:pt x="62" y="375"/>
                </a:lnTo>
                <a:lnTo>
                  <a:pt x="62" y="368"/>
                </a:lnTo>
                <a:lnTo>
                  <a:pt x="63" y="365"/>
                </a:lnTo>
                <a:lnTo>
                  <a:pt x="65" y="361"/>
                </a:lnTo>
                <a:lnTo>
                  <a:pt x="67" y="358"/>
                </a:lnTo>
                <a:lnTo>
                  <a:pt x="71" y="358"/>
                </a:lnTo>
                <a:lnTo>
                  <a:pt x="72" y="358"/>
                </a:lnTo>
                <a:lnTo>
                  <a:pt x="74" y="355"/>
                </a:lnTo>
                <a:lnTo>
                  <a:pt x="76" y="353"/>
                </a:lnTo>
                <a:lnTo>
                  <a:pt x="76" y="351"/>
                </a:lnTo>
                <a:lnTo>
                  <a:pt x="73" y="345"/>
                </a:lnTo>
                <a:lnTo>
                  <a:pt x="73" y="339"/>
                </a:lnTo>
                <a:lnTo>
                  <a:pt x="74" y="333"/>
                </a:lnTo>
                <a:lnTo>
                  <a:pt x="78" y="324"/>
                </a:lnTo>
                <a:lnTo>
                  <a:pt x="80" y="318"/>
                </a:lnTo>
                <a:lnTo>
                  <a:pt x="80" y="312"/>
                </a:lnTo>
                <a:lnTo>
                  <a:pt x="81" y="304"/>
                </a:lnTo>
                <a:lnTo>
                  <a:pt x="81" y="302"/>
                </a:lnTo>
                <a:lnTo>
                  <a:pt x="80" y="298"/>
                </a:lnTo>
                <a:lnTo>
                  <a:pt x="79" y="295"/>
                </a:lnTo>
                <a:lnTo>
                  <a:pt x="79" y="292"/>
                </a:lnTo>
                <a:lnTo>
                  <a:pt x="81" y="286"/>
                </a:lnTo>
                <a:lnTo>
                  <a:pt x="84" y="283"/>
                </a:lnTo>
                <a:lnTo>
                  <a:pt x="84" y="281"/>
                </a:lnTo>
                <a:lnTo>
                  <a:pt x="83" y="272"/>
                </a:lnTo>
                <a:lnTo>
                  <a:pt x="83" y="265"/>
                </a:lnTo>
                <a:lnTo>
                  <a:pt x="84" y="256"/>
                </a:lnTo>
                <a:lnTo>
                  <a:pt x="84" y="251"/>
                </a:lnTo>
                <a:lnTo>
                  <a:pt x="85" y="248"/>
                </a:lnTo>
                <a:lnTo>
                  <a:pt x="87" y="243"/>
                </a:lnTo>
                <a:lnTo>
                  <a:pt x="88" y="240"/>
                </a:lnTo>
                <a:lnTo>
                  <a:pt x="88" y="237"/>
                </a:lnTo>
                <a:lnTo>
                  <a:pt x="87" y="229"/>
                </a:lnTo>
                <a:lnTo>
                  <a:pt x="88" y="220"/>
                </a:lnTo>
                <a:lnTo>
                  <a:pt x="90" y="208"/>
                </a:lnTo>
                <a:lnTo>
                  <a:pt x="91" y="203"/>
                </a:lnTo>
                <a:lnTo>
                  <a:pt x="93" y="200"/>
                </a:lnTo>
                <a:lnTo>
                  <a:pt x="95" y="198"/>
                </a:lnTo>
                <a:lnTo>
                  <a:pt x="98" y="194"/>
                </a:lnTo>
                <a:lnTo>
                  <a:pt x="101" y="187"/>
                </a:lnTo>
                <a:lnTo>
                  <a:pt x="104" y="181"/>
                </a:lnTo>
                <a:lnTo>
                  <a:pt x="106" y="175"/>
                </a:lnTo>
                <a:lnTo>
                  <a:pt x="106" y="172"/>
                </a:lnTo>
                <a:lnTo>
                  <a:pt x="106" y="168"/>
                </a:lnTo>
                <a:lnTo>
                  <a:pt x="105" y="162"/>
                </a:lnTo>
                <a:lnTo>
                  <a:pt x="105" y="160"/>
                </a:lnTo>
                <a:lnTo>
                  <a:pt x="107" y="159"/>
                </a:lnTo>
                <a:lnTo>
                  <a:pt x="108" y="158"/>
                </a:lnTo>
                <a:lnTo>
                  <a:pt x="108" y="157"/>
                </a:lnTo>
                <a:lnTo>
                  <a:pt x="108" y="154"/>
                </a:lnTo>
                <a:lnTo>
                  <a:pt x="106" y="151"/>
                </a:lnTo>
                <a:lnTo>
                  <a:pt x="105" y="147"/>
                </a:lnTo>
                <a:lnTo>
                  <a:pt x="105" y="138"/>
                </a:lnTo>
                <a:lnTo>
                  <a:pt x="105" y="130"/>
                </a:lnTo>
                <a:lnTo>
                  <a:pt x="107" y="127"/>
                </a:lnTo>
                <a:lnTo>
                  <a:pt x="110" y="125"/>
                </a:lnTo>
                <a:lnTo>
                  <a:pt x="113" y="124"/>
                </a:lnTo>
                <a:lnTo>
                  <a:pt x="115" y="120"/>
                </a:lnTo>
                <a:lnTo>
                  <a:pt x="118" y="118"/>
                </a:lnTo>
                <a:lnTo>
                  <a:pt x="120" y="116"/>
                </a:lnTo>
                <a:lnTo>
                  <a:pt x="124" y="114"/>
                </a:lnTo>
                <a:lnTo>
                  <a:pt x="125" y="112"/>
                </a:lnTo>
                <a:lnTo>
                  <a:pt x="126" y="107"/>
                </a:lnTo>
                <a:lnTo>
                  <a:pt x="127" y="103"/>
                </a:lnTo>
                <a:lnTo>
                  <a:pt x="126" y="99"/>
                </a:lnTo>
                <a:lnTo>
                  <a:pt x="125" y="98"/>
                </a:lnTo>
                <a:lnTo>
                  <a:pt x="122" y="97"/>
                </a:lnTo>
                <a:lnTo>
                  <a:pt x="121" y="96"/>
                </a:lnTo>
                <a:lnTo>
                  <a:pt x="120" y="93"/>
                </a:lnTo>
                <a:lnTo>
                  <a:pt x="119" y="90"/>
                </a:lnTo>
                <a:lnTo>
                  <a:pt x="119" y="84"/>
                </a:lnTo>
                <a:close/>
                <a:moveTo>
                  <a:pt x="118" y="752"/>
                </a:moveTo>
                <a:lnTo>
                  <a:pt x="118" y="752"/>
                </a:lnTo>
                <a:lnTo>
                  <a:pt x="108" y="751"/>
                </a:lnTo>
                <a:lnTo>
                  <a:pt x="107" y="750"/>
                </a:lnTo>
                <a:lnTo>
                  <a:pt x="111" y="750"/>
                </a:lnTo>
                <a:lnTo>
                  <a:pt x="107" y="750"/>
                </a:lnTo>
                <a:lnTo>
                  <a:pt x="104" y="750"/>
                </a:lnTo>
                <a:lnTo>
                  <a:pt x="100" y="751"/>
                </a:lnTo>
                <a:lnTo>
                  <a:pt x="97" y="702"/>
                </a:lnTo>
                <a:lnTo>
                  <a:pt x="91" y="704"/>
                </a:lnTo>
                <a:lnTo>
                  <a:pt x="90" y="702"/>
                </a:lnTo>
                <a:lnTo>
                  <a:pt x="87" y="700"/>
                </a:lnTo>
                <a:lnTo>
                  <a:pt x="81" y="705"/>
                </a:lnTo>
                <a:lnTo>
                  <a:pt x="79" y="705"/>
                </a:lnTo>
                <a:lnTo>
                  <a:pt x="77" y="705"/>
                </a:lnTo>
                <a:lnTo>
                  <a:pt x="76" y="703"/>
                </a:lnTo>
                <a:lnTo>
                  <a:pt x="73" y="704"/>
                </a:lnTo>
                <a:lnTo>
                  <a:pt x="72" y="704"/>
                </a:lnTo>
                <a:lnTo>
                  <a:pt x="70" y="704"/>
                </a:lnTo>
                <a:lnTo>
                  <a:pt x="70" y="712"/>
                </a:lnTo>
                <a:lnTo>
                  <a:pt x="70" y="717"/>
                </a:lnTo>
                <a:lnTo>
                  <a:pt x="71" y="718"/>
                </a:lnTo>
                <a:lnTo>
                  <a:pt x="73" y="719"/>
                </a:lnTo>
                <a:lnTo>
                  <a:pt x="83" y="720"/>
                </a:lnTo>
                <a:lnTo>
                  <a:pt x="77" y="724"/>
                </a:lnTo>
                <a:lnTo>
                  <a:pt x="72" y="726"/>
                </a:lnTo>
                <a:lnTo>
                  <a:pt x="73" y="731"/>
                </a:lnTo>
                <a:lnTo>
                  <a:pt x="73" y="733"/>
                </a:lnTo>
                <a:lnTo>
                  <a:pt x="74" y="734"/>
                </a:lnTo>
                <a:lnTo>
                  <a:pt x="77" y="734"/>
                </a:lnTo>
                <a:lnTo>
                  <a:pt x="80" y="734"/>
                </a:lnTo>
                <a:lnTo>
                  <a:pt x="84" y="738"/>
                </a:lnTo>
                <a:lnTo>
                  <a:pt x="87" y="741"/>
                </a:lnTo>
                <a:lnTo>
                  <a:pt x="86" y="741"/>
                </a:lnTo>
                <a:lnTo>
                  <a:pt x="84" y="741"/>
                </a:lnTo>
                <a:lnTo>
                  <a:pt x="81" y="738"/>
                </a:lnTo>
                <a:lnTo>
                  <a:pt x="74" y="739"/>
                </a:lnTo>
                <a:lnTo>
                  <a:pt x="74" y="740"/>
                </a:lnTo>
                <a:lnTo>
                  <a:pt x="73" y="744"/>
                </a:lnTo>
                <a:lnTo>
                  <a:pt x="70" y="743"/>
                </a:lnTo>
                <a:lnTo>
                  <a:pt x="70" y="741"/>
                </a:lnTo>
                <a:lnTo>
                  <a:pt x="71" y="739"/>
                </a:lnTo>
                <a:lnTo>
                  <a:pt x="69" y="736"/>
                </a:lnTo>
                <a:lnTo>
                  <a:pt x="69" y="729"/>
                </a:lnTo>
                <a:lnTo>
                  <a:pt x="64" y="727"/>
                </a:lnTo>
                <a:lnTo>
                  <a:pt x="62" y="734"/>
                </a:lnTo>
                <a:lnTo>
                  <a:pt x="60" y="732"/>
                </a:lnTo>
                <a:lnTo>
                  <a:pt x="57" y="733"/>
                </a:lnTo>
                <a:lnTo>
                  <a:pt x="57" y="730"/>
                </a:lnTo>
                <a:lnTo>
                  <a:pt x="53" y="730"/>
                </a:lnTo>
                <a:lnTo>
                  <a:pt x="51" y="730"/>
                </a:lnTo>
                <a:lnTo>
                  <a:pt x="51" y="733"/>
                </a:lnTo>
                <a:lnTo>
                  <a:pt x="51" y="737"/>
                </a:lnTo>
                <a:lnTo>
                  <a:pt x="52" y="738"/>
                </a:lnTo>
                <a:lnTo>
                  <a:pt x="53" y="739"/>
                </a:lnTo>
                <a:lnTo>
                  <a:pt x="59" y="739"/>
                </a:lnTo>
                <a:lnTo>
                  <a:pt x="63" y="736"/>
                </a:lnTo>
                <a:lnTo>
                  <a:pt x="64" y="737"/>
                </a:lnTo>
                <a:lnTo>
                  <a:pt x="64" y="738"/>
                </a:lnTo>
                <a:lnTo>
                  <a:pt x="64" y="741"/>
                </a:lnTo>
                <a:lnTo>
                  <a:pt x="56" y="743"/>
                </a:lnTo>
                <a:lnTo>
                  <a:pt x="50" y="744"/>
                </a:lnTo>
                <a:lnTo>
                  <a:pt x="50" y="745"/>
                </a:lnTo>
                <a:lnTo>
                  <a:pt x="49" y="745"/>
                </a:lnTo>
                <a:lnTo>
                  <a:pt x="49" y="748"/>
                </a:lnTo>
                <a:lnTo>
                  <a:pt x="52" y="750"/>
                </a:lnTo>
                <a:lnTo>
                  <a:pt x="52" y="748"/>
                </a:lnTo>
                <a:lnTo>
                  <a:pt x="52" y="747"/>
                </a:lnTo>
                <a:lnTo>
                  <a:pt x="52" y="746"/>
                </a:lnTo>
                <a:lnTo>
                  <a:pt x="57" y="746"/>
                </a:lnTo>
                <a:lnTo>
                  <a:pt x="57" y="748"/>
                </a:lnTo>
                <a:lnTo>
                  <a:pt x="65" y="748"/>
                </a:lnTo>
                <a:lnTo>
                  <a:pt x="65" y="752"/>
                </a:lnTo>
                <a:lnTo>
                  <a:pt x="67" y="752"/>
                </a:lnTo>
                <a:lnTo>
                  <a:pt x="71" y="751"/>
                </a:lnTo>
                <a:lnTo>
                  <a:pt x="74" y="751"/>
                </a:lnTo>
                <a:lnTo>
                  <a:pt x="77" y="751"/>
                </a:lnTo>
                <a:lnTo>
                  <a:pt x="78" y="753"/>
                </a:lnTo>
                <a:lnTo>
                  <a:pt x="78" y="754"/>
                </a:lnTo>
                <a:lnTo>
                  <a:pt x="76" y="754"/>
                </a:lnTo>
                <a:lnTo>
                  <a:pt x="77" y="755"/>
                </a:lnTo>
                <a:lnTo>
                  <a:pt x="77" y="757"/>
                </a:lnTo>
                <a:lnTo>
                  <a:pt x="81" y="757"/>
                </a:lnTo>
                <a:lnTo>
                  <a:pt x="87" y="757"/>
                </a:lnTo>
                <a:lnTo>
                  <a:pt x="88" y="754"/>
                </a:lnTo>
                <a:lnTo>
                  <a:pt x="97" y="752"/>
                </a:lnTo>
                <a:lnTo>
                  <a:pt x="104" y="751"/>
                </a:lnTo>
                <a:lnTo>
                  <a:pt x="104" y="754"/>
                </a:lnTo>
                <a:lnTo>
                  <a:pt x="105" y="758"/>
                </a:lnTo>
                <a:lnTo>
                  <a:pt x="107" y="759"/>
                </a:lnTo>
                <a:lnTo>
                  <a:pt x="111" y="759"/>
                </a:lnTo>
                <a:lnTo>
                  <a:pt x="111" y="761"/>
                </a:lnTo>
                <a:lnTo>
                  <a:pt x="111" y="764"/>
                </a:lnTo>
                <a:lnTo>
                  <a:pt x="117" y="759"/>
                </a:lnTo>
                <a:lnTo>
                  <a:pt x="120" y="752"/>
                </a:lnTo>
                <a:lnTo>
                  <a:pt x="119" y="751"/>
                </a:lnTo>
                <a:lnTo>
                  <a:pt x="118" y="752"/>
                </a:lnTo>
                <a:close/>
                <a:moveTo>
                  <a:pt x="10" y="573"/>
                </a:moveTo>
                <a:lnTo>
                  <a:pt x="10" y="573"/>
                </a:lnTo>
                <a:lnTo>
                  <a:pt x="11" y="574"/>
                </a:lnTo>
                <a:lnTo>
                  <a:pt x="10" y="574"/>
                </a:lnTo>
                <a:lnTo>
                  <a:pt x="9" y="575"/>
                </a:lnTo>
                <a:lnTo>
                  <a:pt x="9" y="574"/>
                </a:lnTo>
                <a:lnTo>
                  <a:pt x="9" y="573"/>
                </a:lnTo>
                <a:lnTo>
                  <a:pt x="10" y="573"/>
                </a:lnTo>
                <a:close/>
                <a:moveTo>
                  <a:pt x="110" y="775"/>
                </a:moveTo>
                <a:lnTo>
                  <a:pt x="110" y="775"/>
                </a:lnTo>
                <a:lnTo>
                  <a:pt x="108" y="778"/>
                </a:lnTo>
                <a:lnTo>
                  <a:pt x="111" y="776"/>
                </a:lnTo>
                <a:lnTo>
                  <a:pt x="111" y="775"/>
                </a:lnTo>
                <a:lnTo>
                  <a:pt x="110" y="775"/>
                </a:lnTo>
                <a:close/>
                <a:moveTo>
                  <a:pt x="112" y="769"/>
                </a:moveTo>
                <a:lnTo>
                  <a:pt x="113" y="773"/>
                </a:lnTo>
                <a:lnTo>
                  <a:pt x="117" y="773"/>
                </a:lnTo>
                <a:lnTo>
                  <a:pt x="117" y="772"/>
                </a:lnTo>
                <a:lnTo>
                  <a:pt x="112" y="769"/>
                </a:lnTo>
                <a:close/>
                <a:moveTo>
                  <a:pt x="98" y="765"/>
                </a:moveTo>
                <a:lnTo>
                  <a:pt x="98" y="765"/>
                </a:lnTo>
                <a:lnTo>
                  <a:pt x="99" y="768"/>
                </a:lnTo>
                <a:lnTo>
                  <a:pt x="100" y="772"/>
                </a:lnTo>
                <a:lnTo>
                  <a:pt x="102" y="772"/>
                </a:lnTo>
                <a:lnTo>
                  <a:pt x="105" y="773"/>
                </a:lnTo>
                <a:lnTo>
                  <a:pt x="104" y="766"/>
                </a:lnTo>
                <a:lnTo>
                  <a:pt x="100" y="766"/>
                </a:lnTo>
                <a:lnTo>
                  <a:pt x="98" y="765"/>
                </a:lnTo>
                <a:close/>
                <a:moveTo>
                  <a:pt x="97" y="754"/>
                </a:moveTo>
                <a:lnTo>
                  <a:pt x="97" y="754"/>
                </a:lnTo>
                <a:lnTo>
                  <a:pt x="94" y="754"/>
                </a:lnTo>
                <a:lnTo>
                  <a:pt x="91" y="755"/>
                </a:lnTo>
                <a:lnTo>
                  <a:pt x="86" y="759"/>
                </a:lnTo>
                <a:lnTo>
                  <a:pt x="78" y="759"/>
                </a:lnTo>
                <a:lnTo>
                  <a:pt x="77" y="760"/>
                </a:lnTo>
                <a:lnTo>
                  <a:pt x="76" y="760"/>
                </a:lnTo>
                <a:lnTo>
                  <a:pt x="77" y="762"/>
                </a:lnTo>
                <a:lnTo>
                  <a:pt x="77" y="764"/>
                </a:lnTo>
                <a:lnTo>
                  <a:pt x="81" y="765"/>
                </a:lnTo>
                <a:lnTo>
                  <a:pt x="86" y="766"/>
                </a:lnTo>
                <a:lnTo>
                  <a:pt x="87" y="768"/>
                </a:lnTo>
                <a:lnTo>
                  <a:pt x="91" y="767"/>
                </a:lnTo>
                <a:lnTo>
                  <a:pt x="92" y="767"/>
                </a:lnTo>
                <a:lnTo>
                  <a:pt x="91" y="766"/>
                </a:lnTo>
                <a:lnTo>
                  <a:pt x="90" y="765"/>
                </a:lnTo>
                <a:lnTo>
                  <a:pt x="90" y="762"/>
                </a:lnTo>
                <a:lnTo>
                  <a:pt x="97" y="762"/>
                </a:lnTo>
                <a:lnTo>
                  <a:pt x="102" y="762"/>
                </a:lnTo>
                <a:lnTo>
                  <a:pt x="102" y="760"/>
                </a:lnTo>
                <a:lnTo>
                  <a:pt x="101" y="759"/>
                </a:lnTo>
                <a:lnTo>
                  <a:pt x="100" y="759"/>
                </a:lnTo>
                <a:lnTo>
                  <a:pt x="100" y="758"/>
                </a:lnTo>
                <a:lnTo>
                  <a:pt x="101" y="757"/>
                </a:lnTo>
                <a:lnTo>
                  <a:pt x="101" y="755"/>
                </a:lnTo>
                <a:lnTo>
                  <a:pt x="101" y="754"/>
                </a:lnTo>
                <a:lnTo>
                  <a:pt x="97" y="754"/>
                </a:lnTo>
                <a:close/>
                <a:moveTo>
                  <a:pt x="64" y="754"/>
                </a:moveTo>
                <a:lnTo>
                  <a:pt x="64" y="754"/>
                </a:lnTo>
                <a:lnTo>
                  <a:pt x="63" y="755"/>
                </a:lnTo>
                <a:lnTo>
                  <a:pt x="62" y="755"/>
                </a:lnTo>
                <a:lnTo>
                  <a:pt x="62" y="759"/>
                </a:lnTo>
                <a:lnTo>
                  <a:pt x="69" y="759"/>
                </a:lnTo>
                <a:lnTo>
                  <a:pt x="69" y="757"/>
                </a:lnTo>
                <a:lnTo>
                  <a:pt x="70" y="755"/>
                </a:lnTo>
                <a:lnTo>
                  <a:pt x="71" y="755"/>
                </a:lnTo>
                <a:lnTo>
                  <a:pt x="72" y="754"/>
                </a:lnTo>
                <a:lnTo>
                  <a:pt x="64" y="754"/>
                </a:lnTo>
                <a:close/>
                <a:moveTo>
                  <a:pt x="58" y="751"/>
                </a:moveTo>
                <a:lnTo>
                  <a:pt x="57" y="752"/>
                </a:lnTo>
                <a:lnTo>
                  <a:pt x="56" y="753"/>
                </a:lnTo>
                <a:lnTo>
                  <a:pt x="57" y="753"/>
                </a:lnTo>
                <a:lnTo>
                  <a:pt x="59" y="753"/>
                </a:lnTo>
                <a:lnTo>
                  <a:pt x="60" y="752"/>
                </a:lnTo>
                <a:lnTo>
                  <a:pt x="59" y="752"/>
                </a:lnTo>
                <a:lnTo>
                  <a:pt x="59" y="751"/>
                </a:lnTo>
                <a:lnTo>
                  <a:pt x="58" y="751"/>
                </a:lnTo>
                <a:close/>
                <a:moveTo>
                  <a:pt x="45" y="705"/>
                </a:moveTo>
                <a:lnTo>
                  <a:pt x="45" y="705"/>
                </a:lnTo>
                <a:lnTo>
                  <a:pt x="46" y="706"/>
                </a:lnTo>
                <a:lnTo>
                  <a:pt x="48" y="709"/>
                </a:lnTo>
                <a:lnTo>
                  <a:pt x="46" y="711"/>
                </a:lnTo>
                <a:lnTo>
                  <a:pt x="45" y="712"/>
                </a:lnTo>
                <a:lnTo>
                  <a:pt x="43" y="712"/>
                </a:lnTo>
                <a:lnTo>
                  <a:pt x="42" y="712"/>
                </a:lnTo>
                <a:lnTo>
                  <a:pt x="41" y="711"/>
                </a:lnTo>
                <a:lnTo>
                  <a:pt x="42" y="710"/>
                </a:lnTo>
                <a:lnTo>
                  <a:pt x="43" y="707"/>
                </a:lnTo>
                <a:lnTo>
                  <a:pt x="45" y="705"/>
                </a:lnTo>
                <a:close/>
                <a:moveTo>
                  <a:pt x="58" y="704"/>
                </a:moveTo>
                <a:lnTo>
                  <a:pt x="58" y="704"/>
                </a:lnTo>
                <a:lnTo>
                  <a:pt x="60" y="706"/>
                </a:lnTo>
                <a:lnTo>
                  <a:pt x="62" y="706"/>
                </a:lnTo>
                <a:lnTo>
                  <a:pt x="62" y="709"/>
                </a:lnTo>
                <a:lnTo>
                  <a:pt x="62" y="710"/>
                </a:lnTo>
                <a:lnTo>
                  <a:pt x="57" y="716"/>
                </a:lnTo>
                <a:lnTo>
                  <a:pt x="53" y="716"/>
                </a:lnTo>
                <a:lnTo>
                  <a:pt x="55" y="711"/>
                </a:lnTo>
                <a:lnTo>
                  <a:pt x="58" y="704"/>
                </a:lnTo>
                <a:close/>
                <a:moveTo>
                  <a:pt x="51" y="702"/>
                </a:moveTo>
                <a:lnTo>
                  <a:pt x="51" y="702"/>
                </a:lnTo>
                <a:lnTo>
                  <a:pt x="57" y="703"/>
                </a:lnTo>
                <a:lnTo>
                  <a:pt x="57" y="704"/>
                </a:lnTo>
                <a:lnTo>
                  <a:pt x="53" y="703"/>
                </a:lnTo>
                <a:lnTo>
                  <a:pt x="50" y="702"/>
                </a:lnTo>
                <a:lnTo>
                  <a:pt x="51" y="702"/>
                </a:lnTo>
                <a:close/>
                <a:moveTo>
                  <a:pt x="9" y="661"/>
                </a:moveTo>
                <a:lnTo>
                  <a:pt x="9" y="661"/>
                </a:lnTo>
                <a:lnTo>
                  <a:pt x="9" y="663"/>
                </a:lnTo>
                <a:lnTo>
                  <a:pt x="9" y="667"/>
                </a:lnTo>
                <a:lnTo>
                  <a:pt x="5" y="671"/>
                </a:lnTo>
                <a:lnTo>
                  <a:pt x="7" y="674"/>
                </a:lnTo>
                <a:lnTo>
                  <a:pt x="7" y="675"/>
                </a:lnTo>
                <a:lnTo>
                  <a:pt x="8" y="677"/>
                </a:lnTo>
                <a:lnTo>
                  <a:pt x="7" y="681"/>
                </a:lnTo>
                <a:lnTo>
                  <a:pt x="9" y="681"/>
                </a:lnTo>
                <a:lnTo>
                  <a:pt x="11" y="681"/>
                </a:lnTo>
                <a:lnTo>
                  <a:pt x="11" y="678"/>
                </a:lnTo>
                <a:lnTo>
                  <a:pt x="16" y="678"/>
                </a:lnTo>
                <a:lnTo>
                  <a:pt x="16" y="676"/>
                </a:lnTo>
                <a:lnTo>
                  <a:pt x="16" y="675"/>
                </a:lnTo>
                <a:lnTo>
                  <a:pt x="15" y="675"/>
                </a:lnTo>
                <a:lnTo>
                  <a:pt x="15" y="672"/>
                </a:lnTo>
                <a:lnTo>
                  <a:pt x="17" y="672"/>
                </a:lnTo>
                <a:lnTo>
                  <a:pt x="18" y="672"/>
                </a:lnTo>
                <a:lnTo>
                  <a:pt x="18" y="674"/>
                </a:lnTo>
                <a:lnTo>
                  <a:pt x="18" y="675"/>
                </a:lnTo>
                <a:lnTo>
                  <a:pt x="19" y="674"/>
                </a:lnTo>
                <a:lnTo>
                  <a:pt x="19" y="671"/>
                </a:lnTo>
                <a:lnTo>
                  <a:pt x="19" y="668"/>
                </a:lnTo>
                <a:lnTo>
                  <a:pt x="17" y="668"/>
                </a:lnTo>
                <a:lnTo>
                  <a:pt x="15" y="664"/>
                </a:lnTo>
                <a:lnTo>
                  <a:pt x="12" y="661"/>
                </a:lnTo>
                <a:lnTo>
                  <a:pt x="11" y="661"/>
                </a:lnTo>
                <a:lnTo>
                  <a:pt x="9" y="661"/>
                </a:lnTo>
                <a:close/>
                <a:moveTo>
                  <a:pt x="2" y="660"/>
                </a:moveTo>
                <a:lnTo>
                  <a:pt x="2" y="660"/>
                </a:lnTo>
                <a:lnTo>
                  <a:pt x="1" y="663"/>
                </a:lnTo>
                <a:lnTo>
                  <a:pt x="4" y="663"/>
                </a:lnTo>
                <a:lnTo>
                  <a:pt x="4" y="661"/>
                </a:lnTo>
                <a:lnTo>
                  <a:pt x="3" y="660"/>
                </a:lnTo>
                <a:lnTo>
                  <a:pt x="2" y="660"/>
                </a:lnTo>
                <a:close/>
                <a:moveTo>
                  <a:pt x="15" y="656"/>
                </a:moveTo>
                <a:lnTo>
                  <a:pt x="15" y="656"/>
                </a:lnTo>
                <a:lnTo>
                  <a:pt x="15" y="658"/>
                </a:lnTo>
                <a:lnTo>
                  <a:pt x="15" y="660"/>
                </a:lnTo>
                <a:lnTo>
                  <a:pt x="17" y="662"/>
                </a:lnTo>
                <a:lnTo>
                  <a:pt x="21" y="663"/>
                </a:lnTo>
                <a:lnTo>
                  <a:pt x="23" y="663"/>
                </a:lnTo>
                <a:lnTo>
                  <a:pt x="22" y="662"/>
                </a:lnTo>
                <a:lnTo>
                  <a:pt x="15" y="656"/>
                </a:lnTo>
                <a:close/>
                <a:moveTo>
                  <a:pt x="5" y="648"/>
                </a:moveTo>
                <a:lnTo>
                  <a:pt x="5" y="648"/>
                </a:lnTo>
                <a:lnTo>
                  <a:pt x="3" y="650"/>
                </a:lnTo>
                <a:lnTo>
                  <a:pt x="2" y="653"/>
                </a:lnTo>
                <a:lnTo>
                  <a:pt x="2" y="655"/>
                </a:lnTo>
                <a:lnTo>
                  <a:pt x="2" y="656"/>
                </a:lnTo>
                <a:lnTo>
                  <a:pt x="3" y="656"/>
                </a:lnTo>
                <a:lnTo>
                  <a:pt x="4" y="656"/>
                </a:lnTo>
                <a:lnTo>
                  <a:pt x="7" y="657"/>
                </a:lnTo>
                <a:lnTo>
                  <a:pt x="11" y="651"/>
                </a:lnTo>
                <a:lnTo>
                  <a:pt x="5" y="648"/>
                </a:lnTo>
                <a:close/>
                <a:moveTo>
                  <a:pt x="5" y="603"/>
                </a:moveTo>
                <a:lnTo>
                  <a:pt x="5" y="603"/>
                </a:lnTo>
                <a:lnTo>
                  <a:pt x="4" y="612"/>
                </a:lnTo>
                <a:lnTo>
                  <a:pt x="3" y="610"/>
                </a:lnTo>
                <a:lnTo>
                  <a:pt x="3" y="609"/>
                </a:lnTo>
                <a:lnTo>
                  <a:pt x="2" y="610"/>
                </a:lnTo>
                <a:lnTo>
                  <a:pt x="1" y="610"/>
                </a:lnTo>
                <a:lnTo>
                  <a:pt x="2" y="612"/>
                </a:lnTo>
                <a:lnTo>
                  <a:pt x="0" y="617"/>
                </a:lnTo>
                <a:lnTo>
                  <a:pt x="0" y="621"/>
                </a:lnTo>
                <a:lnTo>
                  <a:pt x="2" y="623"/>
                </a:lnTo>
                <a:lnTo>
                  <a:pt x="2" y="622"/>
                </a:lnTo>
                <a:lnTo>
                  <a:pt x="3" y="626"/>
                </a:lnTo>
                <a:lnTo>
                  <a:pt x="2" y="627"/>
                </a:lnTo>
                <a:lnTo>
                  <a:pt x="2" y="629"/>
                </a:lnTo>
                <a:lnTo>
                  <a:pt x="3" y="630"/>
                </a:lnTo>
                <a:lnTo>
                  <a:pt x="4" y="631"/>
                </a:lnTo>
                <a:lnTo>
                  <a:pt x="2" y="636"/>
                </a:lnTo>
                <a:lnTo>
                  <a:pt x="1" y="636"/>
                </a:lnTo>
                <a:lnTo>
                  <a:pt x="1" y="640"/>
                </a:lnTo>
                <a:lnTo>
                  <a:pt x="1" y="643"/>
                </a:lnTo>
                <a:lnTo>
                  <a:pt x="4" y="647"/>
                </a:lnTo>
                <a:lnTo>
                  <a:pt x="5" y="647"/>
                </a:lnTo>
                <a:lnTo>
                  <a:pt x="7" y="647"/>
                </a:lnTo>
                <a:lnTo>
                  <a:pt x="9" y="645"/>
                </a:lnTo>
                <a:lnTo>
                  <a:pt x="11" y="648"/>
                </a:lnTo>
                <a:lnTo>
                  <a:pt x="12" y="648"/>
                </a:lnTo>
                <a:lnTo>
                  <a:pt x="14" y="648"/>
                </a:lnTo>
                <a:lnTo>
                  <a:pt x="14" y="647"/>
                </a:lnTo>
                <a:lnTo>
                  <a:pt x="15" y="647"/>
                </a:lnTo>
                <a:lnTo>
                  <a:pt x="17" y="640"/>
                </a:lnTo>
                <a:lnTo>
                  <a:pt x="18" y="633"/>
                </a:lnTo>
                <a:lnTo>
                  <a:pt x="18" y="626"/>
                </a:lnTo>
                <a:lnTo>
                  <a:pt x="17" y="617"/>
                </a:lnTo>
                <a:lnTo>
                  <a:pt x="14" y="603"/>
                </a:lnTo>
                <a:lnTo>
                  <a:pt x="10" y="603"/>
                </a:lnTo>
                <a:lnTo>
                  <a:pt x="5" y="603"/>
                </a:lnTo>
                <a:close/>
                <a:moveTo>
                  <a:pt x="25" y="537"/>
                </a:moveTo>
                <a:lnTo>
                  <a:pt x="25" y="537"/>
                </a:lnTo>
                <a:lnTo>
                  <a:pt x="24" y="539"/>
                </a:lnTo>
                <a:lnTo>
                  <a:pt x="23" y="540"/>
                </a:lnTo>
                <a:lnTo>
                  <a:pt x="21" y="540"/>
                </a:lnTo>
                <a:lnTo>
                  <a:pt x="19" y="539"/>
                </a:lnTo>
                <a:lnTo>
                  <a:pt x="18" y="541"/>
                </a:lnTo>
                <a:lnTo>
                  <a:pt x="16" y="543"/>
                </a:lnTo>
                <a:lnTo>
                  <a:pt x="16" y="546"/>
                </a:lnTo>
                <a:lnTo>
                  <a:pt x="17" y="548"/>
                </a:lnTo>
                <a:lnTo>
                  <a:pt x="19" y="550"/>
                </a:lnTo>
                <a:lnTo>
                  <a:pt x="22" y="552"/>
                </a:lnTo>
                <a:lnTo>
                  <a:pt x="18" y="553"/>
                </a:lnTo>
                <a:lnTo>
                  <a:pt x="15" y="554"/>
                </a:lnTo>
                <a:lnTo>
                  <a:pt x="15" y="558"/>
                </a:lnTo>
                <a:lnTo>
                  <a:pt x="16" y="558"/>
                </a:lnTo>
                <a:lnTo>
                  <a:pt x="17" y="559"/>
                </a:lnTo>
                <a:lnTo>
                  <a:pt x="19" y="555"/>
                </a:lnTo>
                <a:lnTo>
                  <a:pt x="24" y="554"/>
                </a:lnTo>
                <a:lnTo>
                  <a:pt x="30" y="553"/>
                </a:lnTo>
                <a:lnTo>
                  <a:pt x="30" y="551"/>
                </a:lnTo>
                <a:lnTo>
                  <a:pt x="23" y="550"/>
                </a:lnTo>
                <a:lnTo>
                  <a:pt x="23" y="546"/>
                </a:lnTo>
                <a:lnTo>
                  <a:pt x="25" y="546"/>
                </a:lnTo>
                <a:lnTo>
                  <a:pt x="29" y="545"/>
                </a:lnTo>
                <a:lnTo>
                  <a:pt x="28" y="541"/>
                </a:lnTo>
                <a:lnTo>
                  <a:pt x="28" y="537"/>
                </a:lnTo>
                <a:lnTo>
                  <a:pt x="25" y="537"/>
                </a:lnTo>
                <a:close/>
                <a:moveTo>
                  <a:pt x="25" y="532"/>
                </a:moveTo>
                <a:lnTo>
                  <a:pt x="25" y="532"/>
                </a:lnTo>
                <a:lnTo>
                  <a:pt x="24" y="533"/>
                </a:lnTo>
                <a:lnTo>
                  <a:pt x="26" y="534"/>
                </a:lnTo>
                <a:lnTo>
                  <a:pt x="26" y="532"/>
                </a:lnTo>
                <a:lnTo>
                  <a:pt x="25" y="532"/>
                </a:lnTo>
                <a:close/>
                <a:moveTo>
                  <a:pt x="22" y="526"/>
                </a:moveTo>
                <a:lnTo>
                  <a:pt x="21" y="530"/>
                </a:lnTo>
                <a:lnTo>
                  <a:pt x="24" y="531"/>
                </a:lnTo>
                <a:lnTo>
                  <a:pt x="23" y="527"/>
                </a:lnTo>
                <a:lnTo>
                  <a:pt x="23" y="526"/>
                </a:lnTo>
                <a:lnTo>
                  <a:pt x="22" y="526"/>
                </a:lnTo>
                <a:close/>
                <a:moveTo>
                  <a:pt x="22" y="519"/>
                </a:moveTo>
                <a:lnTo>
                  <a:pt x="22" y="519"/>
                </a:lnTo>
                <a:lnTo>
                  <a:pt x="21" y="524"/>
                </a:lnTo>
                <a:lnTo>
                  <a:pt x="22" y="524"/>
                </a:lnTo>
                <a:lnTo>
                  <a:pt x="23" y="525"/>
                </a:lnTo>
                <a:lnTo>
                  <a:pt x="23" y="522"/>
                </a:lnTo>
                <a:lnTo>
                  <a:pt x="23" y="519"/>
                </a:lnTo>
                <a:lnTo>
                  <a:pt x="22" y="519"/>
                </a:lnTo>
                <a:close/>
                <a:moveTo>
                  <a:pt x="31" y="471"/>
                </a:moveTo>
                <a:lnTo>
                  <a:pt x="30" y="474"/>
                </a:lnTo>
                <a:lnTo>
                  <a:pt x="28" y="474"/>
                </a:lnTo>
                <a:lnTo>
                  <a:pt x="28" y="472"/>
                </a:lnTo>
                <a:lnTo>
                  <a:pt x="26" y="472"/>
                </a:lnTo>
                <a:lnTo>
                  <a:pt x="25" y="472"/>
                </a:lnTo>
                <a:lnTo>
                  <a:pt x="24" y="488"/>
                </a:lnTo>
                <a:lnTo>
                  <a:pt x="24" y="496"/>
                </a:lnTo>
                <a:lnTo>
                  <a:pt x="23" y="504"/>
                </a:lnTo>
                <a:lnTo>
                  <a:pt x="24" y="504"/>
                </a:lnTo>
                <a:lnTo>
                  <a:pt x="25" y="505"/>
                </a:lnTo>
                <a:lnTo>
                  <a:pt x="30" y="505"/>
                </a:lnTo>
                <a:lnTo>
                  <a:pt x="31" y="503"/>
                </a:lnTo>
                <a:lnTo>
                  <a:pt x="32" y="502"/>
                </a:lnTo>
                <a:lnTo>
                  <a:pt x="32" y="499"/>
                </a:lnTo>
                <a:lnTo>
                  <a:pt x="32" y="497"/>
                </a:lnTo>
                <a:lnTo>
                  <a:pt x="35" y="497"/>
                </a:lnTo>
                <a:lnTo>
                  <a:pt x="35" y="493"/>
                </a:lnTo>
                <a:lnTo>
                  <a:pt x="33" y="491"/>
                </a:lnTo>
                <a:lnTo>
                  <a:pt x="33" y="490"/>
                </a:lnTo>
                <a:lnTo>
                  <a:pt x="36" y="488"/>
                </a:lnTo>
                <a:lnTo>
                  <a:pt x="30" y="486"/>
                </a:lnTo>
                <a:lnTo>
                  <a:pt x="31" y="483"/>
                </a:lnTo>
                <a:lnTo>
                  <a:pt x="32" y="479"/>
                </a:lnTo>
                <a:lnTo>
                  <a:pt x="35" y="479"/>
                </a:lnTo>
                <a:lnTo>
                  <a:pt x="35" y="476"/>
                </a:lnTo>
                <a:lnTo>
                  <a:pt x="35" y="472"/>
                </a:lnTo>
                <a:lnTo>
                  <a:pt x="31" y="471"/>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74" name="Freeform 4"/>
          <p:cNvSpPr>
            <a:spLocks noEditPoints="1"/>
          </p:cNvSpPr>
          <p:nvPr/>
        </p:nvSpPr>
        <p:spPr bwMode="auto">
          <a:xfrm>
            <a:off x="2927350" y="4029075"/>
            <a:ext cx="436563" cy="954088"/>
          </a:xfrm>
          <a:custGeom>
            <a:avLst/>
            <a:gdLst>
              <a:gd name="T0" fmla="*/ 2147483647 w 286"/>
              <a:gd name="T1" fmla="*/ 2147483647 h 678"/>
              <a:gd name="T2" fmla="*/ 2147483647 w 286"/>
              <a:gd name="T3" fmla="*/ 2147483647 h 678"/>
              <a:gd name="T4" fmla="*/ 2147483647 w 286"/>
              <a:gd name="T5" fmla="*/ 2147483647 h 678"/>
              <a:gd name="T6" fmla="*/ 2147483647 w 286"/>
              <a:gd name="T7" fmla="*/ 2147483647 h 678"/>
              <a:gd name="T8" fmla="*/ 2147483647 w 286"/>
              <a:gd name="T9" fmla="*/ 2147483647 h 678"/>
              <a:gd name="T10" fmla="*/ 2147483647 w 286"/>
              <a:gd name="T11" fmla="*/ 2147483647 h 678"/>
              <a:gd name="T12" fmla="*/ 2147483647 w 286"/>
              <a:gd name="T13" fmla="*/ 2147483647 h 678"/>
              <a:gd name="T14" fmla="*/ 2147483647 w 286"/>
              <a:gd name="T15" fmla="*/ 2147483647 h 678"/>
              <a:gd name="T16" fmla="*/ 2147483647 w 286"/>
              <a:gd name="T17" fmla="*/ 2147483647 h 678"/>
              <a:gd name="T18" fmla="*/ 2147483647 w 286"/>
              <a:gd name="T19" fmla="*/ 2147483647 h 678"/>
              <a:gd name="T20" fmla="*/ 2147483647 w 286"/>
              <a:gd name="T21" fmla="*/ 2147483647 h 678"/>
              <a:gd name="T22" fmla="*/ 2147483647 w 286"/>
              <a:gd name="T23" fmla="*/ 2147483647 h 678"/>
              <a:gd name="T24" fmla="*/ 2147483647 w 286"/>
              <a:gd name="T25" fmla="*/ 2147483647 h 678"/>
              <a:gd name="T26" fmla="*/ 2147483647 w 286"/>
              <a:gd name="T27" fmla="*/ 2147483647 h 678"/>
              <a:gd name="T28" fmla="*/ 2147483647 w 286"/>
              <a:gd name="T29" fmla="*/ 2147483647 h 678"/>
              <a:gd name="T30" fmla="*/ 2147483647 w 286"/>
              <a:gd name="T31" fmla="*/ 2147483647 h 678"/>
              <a:gd name="T32" fmla="*/ 2147483647 w 286"/>
              <a:gd name="T33" fmla="*/ 2147483647 h 678"/>
              <a:gd name="T34" fmla="*/ 0 w 286"/>
              <a:gd name="T35" fmla="*/ 2147483647 h 678"/>
              <a:gd name="T36" fmla="*/ 2147483647 w 286"/>
              <a:gd name="T37" fmla="*/ 2147483647 h 678"/>
              <a:gd name="T38" fmla="*/ 2147483647 w 286"/>
              <a:gd name="T39" fmla="*/ 2147483647 h 678"/>
              <a:gd name="T40" fmla="*/ 2147483647 w 286"/>
              <a:gd name="T41" fmla="*/ 2147483647 h 678"/>
              <a:gd name="T42" fmla="*/ 2147483647 w 286"/>
              <a:gd name="T43" fmla="*/ 2147483647 h 678"/>
              <a:gd name="T44" fmla="*/ 2147483647 w 286"/>
              <a:gd name="T45" fmla="*/ 2147483647 h 678"/>
              <a:gd name="T46" fmla="*/ 2147483647 w 286"/>
              <a:gd name="T47" fmla="*/ 2147483647 h 678"/>
              <a:gd name="T48" fmla="*/ 2147483647 w 286"/>
              <a:gd name="T49" fmla="*/ 2147483647 h 678"/>
              <a:gd name="T50" fmla="*/ 2147483647 w 286"/>
              <a:gd name="T51" fmla="*/ 2147483647 h 678"/>
              <a:gd name="T52" fmla="*/ 2147483647 w 286"/>
              <a:gd name="T53" fmla="*/ 2147483647 h 678"/>
              <a:gd name="T54" fmla="*/ 2147483647 w 286"/>
              <a:gd name="T55" fmla="*/ 2147483647 h 678"/>
              <a:gd name="T56" fmla="*/ 2147483647 w 286"/>
              <a:gd name="T57" fmla="*/ 2147483647 h 678"/>
              <a:gd name="T58" fmla="*/ 2147483647 w 286"/>
              <a:gd name="T59" fmla="*/ 2147483647 h 678"/>
              <a:gd name="T60" fmla="*/ 2147483647 w 286"/>
              <a:gd name="T61" fmla="*/ 2147483647 h 678"/>
              <a:gd name="T62" fmla="*/ 2147483647 w 286"/>
              <a:gd name="T63" fmla="*/ 2147483647 h 678"/>
              <a:gd name="T64" fmla="*/ 2147483647 w 286"/>
              <a:gd name="T65" fmla="*/ 2147483647 h 678"/>
              <a:gd name="T66" fmla="*/ 2147483647 w 286"/>
              <a:gd name="T67" fmla="*/ 2147483647 h 678"/>
              <a:gd name="T68" fmla="*/ 2147483647 w 286"/>
              <a:gd name="T69" fmla="*/ 2147483647 h 678"/>
              <a:gd name="T70" fmla="*/ 2147483647 w 286"/>
              <a:gd name="T71" fmla="*/ 2147483647 h 678"/>
              <a:gd name="T72" fmla="*/ 2147483647 w 286"/>
              <a:gd name="T73" fmla="*/ 2147483647 h 678"/>
              <a:gd name="T74" fmla="*/ 2147483647 w 286"/>
              <a:gd name="T75" fmla="*/ 2147483647 h 678"/>
              <a:gd name="T76" fmla="*/ 2147483647 w 286"/>
              <a:gd name="T77" fmla="*/ 2147483647 h 678"/>
              <a:gd name="T78" fmla="*/ 2147483647 w 286"/>
              <a:gd name="T79" fmla="*/ 2147483647 h 678"/>
              <a:gd name="T80" fmla="*/ 2147483647 w 286"/>
              <a:gd name="T81" fmla="*/ 2147483647 h 678"/>
              <a:gd name="T82" fmla="*/ 2147483647 w 286"/>
              <a:gd name="T83" fmla="*/ 2147483647 h 678"/>
              <a:gd name="T84" fmla="*/ 2147483647 w 286"/>
              <a:gd name="T85" fmla="*/ 2147483647 h 678"/>
              <a:gd name="T86" fmla="*/ 2147483647 w 286"/>
              <a:gd name="T87" fmla="*/ 2147483647 h 678"/>
              <a:gd name="T88" fmla="*/ 2147483647 w 286"/>
              <a:gd name="T89" fmla="*/ 2147483647 h 678"/>
              <a:gd name="T90" fmla="*/ 2147483647 w 286"/>
              <a:gd name="T91" fmla="*/ 2147483647 h 678"/>
              <a:gd name="T92" fmla="*/ 2147483647 w 286"/>
              <a:gd name="T93" fmla="*/ 2147483647 h 678"/>
              <a:gd name="T94" fmla="*/ 2147483647 w 286"/>
              <a:gd name="T95" fmla="*/ 2147483647 h 678"/>
              <a:gd name="T96" fmla="*/ 2147483647 w 286"/>
              <a:gd name="T97" fmla="*/ 2147483647 h 678"/>
              <a:gd name="T98" fmla="*/ 2147483647 w 286"/>
              <a:gd name="T99" fmla="*/ 2147483647 h 678"/>
              <a:gd name="T100" fmla="*/ 2147483647 w 286"/>
              <a:gd name="T101" fmla="*/ 2147483647 h 678"/>
              <a:gd name="T102" fmla="*/ 2147483647 w 286"/>
              <a:gd name="T103" fmla="*/ 2147483647 h 678"/>
              <a:gd name="T104" fmla="*/ 2147483647 w 286"/>
              <a:gd name="T105" fmla="*/ 2147483647 h 678"/>
              <a:gd name="T106" fmla="*/ 2147483647 w 286"/>
              <a:gd name="T107" fmla="*/ 2147483647 h 678"/>
              <a:gd name="T108" fmla="*/ 2147483647 w 286"/>
              <a:gd name="T109" fmla="*/ 2147483647 h 678"/>
              <a:gd name="T110" fmla="*/ 2147483647 w 286"/>
              <a:gd name="T111" fmla="*/ 2147483647 h 678"/>
              <a:gd name="T112" fmla="*/ 2147483647 w 286"/>
              <a:gd name="T113" fmla="*/ 2147483647 h 678"/>
              <a:gd name="T114" fmla="*/ 2147483647 w 286"/>
              <a:gd name="T115" fmla="*/ 2147483647 h 678"/>
              <a:gd name="T116" fmla="*/ 2147483647 w 286"/>
              <a:gd name="T117" fmla="*/ 2147483647 h 678"/>
              <a:gd name="T118" fmla="*/ 2147483647 w 286"/>
              <a:gd name="T119" fmla="*/ 2147483647 h 678"/>
              <a:gd name="T120" fmla="*/ 2147483647 w 286"/>
              <a:gd name="T121" fmla="*/ 2147483647 h 678"/>
              <a:gd name="T122" fmla="*/ 2147483647 w 286"/>
              <a:gd name="T123" fmla="*/ 2147483647 h 678"/>
              <a:gd name="T124" fmla="*/ 2147483647 w 286"/>
              <a:gd name="T125" fmla="*/ 2147483647 h 67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6"/>
              <a:gd name="T190" fmla="*/ 0 h 678"/>
              <a:gd name="T191" fmla="*/ 286 w 286"/>
              <a:gd name="T192" fmla="*/ 678 h 67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6" h="678">
                <a:moveTo>
                  <a:pt x="158" y="2"/>
                </a:moveTo>
                <a:lnTo>
                  <a:pt x="137" y="2"/>
                </a:lnTo>
                <a:lnTo>
                  <a:pt x="136" y="1"/>
                </a:lnTo>
                <a:lnTo>
                  <a:pt x="134" y="1"/>
                </a:lnTo>
                <a:lnTo>
                  <a:pt x="131" y="6"/>
                </a:lnTo>
                <a:lnTo>
                  <a:pt x="128" y="14"/>
                </a:lnTo>
                <a:lnTo>
                  <a:pt x="127" y="14"/>
                </a:lnTo>
                <a:lnTo>
                  <a:pt x="127" y="12"/>
                </a:lnTo>
                <a:lnTo>
                  <a:pt x="121" y="3"/>
                </a:lnTo>
                <a:lnTo>
                  <a:pt x="111" y="3"/>
                </a:lnTo>
                <a:lnTo>
                  <a:pt x="107" y="2"/>
                </a:lnTo>
                <a:lnTo>
                  <a:pt x="103" y="1"/>
                </a:lnTo>
                <a:lnTo>
                  <a:pt x="99" y="0"/>
                </a:lnTo>
                <a:lnTo>
                  <a:pt x="87" y="8"/>
                </a:lnTo>
                <a:lnTo>
                  <a:pt x="87" y="14"/>
                </a:lnTo>
                <a:lnTo>
                  <a:pt x="88" y="17"/>
                </a:lnTo>
                <a:lnTo>
                  <a:pt x="89" y="20"/>
                </a:lnTo>
                <a:lnTo>
                  <a:pt x="90" y="21"/>
                </a:lnTo>
                <a:lnTo>
                  <a:pt x="93" y="22"/>
                </a:lnTo>
                <a:lnTo>
                  <a:pt x="94" y="23"/>
                </a:lnTo>
                <a:lnTo>
                  <a:pt x="95" y="27"/>
                </a:lnTo>
                <a:lnTo>
                  <a:pt x="94" y="31"/>
                </a:lnTo>
                <a:lnTo>
                  <a:pt x="93" y="36"/>
                </a:lnTo>
                <a:lnTo>
                  <a:pt x="92" y="38"/>
                </a:lnTo>
                <a:lnTo>
                  <a:pt x="88" y="40"/>
                </a:lnTo>
                <a:lnTo>
                  <a:pt x="86" y="42"/>
                </a:lnTo>
                <a:lnTo>
                  <a:pt x="83" y="44"/>
                </a:lnTo>
                <a:lnTo>
                  <a:pt x="81" y="48"/>
                </a:lnTo>
                <a:lnTo>
                  <a:pt x="78" y="49"/>
                </a:lnTo>
                <a:lnTo>
                  <a:pt x="75" y="51"/>
                </a:lnTo>
                <a:lnTo>
                  <a:pt x="73" y="54"/>
                </a:lnTo>
                <a:lnTo>
                  <a:pt x="73" y="62"/>
                </a:lnTo>
                <a:lnTo>
                  <a:pt x="73" y="71"/>
                </a:lnTo>
                <a:lnTo>
                  <a:pt x="74" y="75"/>
                </a:lnTo>
                <a:lnTo>
                  <a:pt x="76" y="78"/>
                </a:lnTo>
                <a:lnTo>
                  <a:pt x="76" y="81"/>
                </a:lnTo>
                <a:lnTo>
                  <a:pt x="76" y="82"/>
                </a:lnTo>
                <a:lnTo>
                  <a:pt x="75" y="83"/>
                </a:lnTo>
                <a:lnTo>
                  <a:pt x="73" y="84"/>
                </a:lnTo>
                <a:lnTo>
                  <a:pt x="73" y="86"/>
                </a:lnTo>
                <a:lnTo>
                  <a:pt x="74" y="92"/>
                </a:lnTo>
                <a:lnTo>
                  <a:pt x="74" y="96"/>
                </a:lnTo>
                <a:lnTo>
                  <a:pt x="74" y="99"/>
                </a:lnTo>
                <a:lnTo>
                  <a:pt x="72" y="105"/>
                </a:lnTo>
                <a:lnTo>
                  <a:pt x="69" y="111"/>
                </a:lnTo>
                <a:lnTo>
                  <a:pt x="66" y="118"/>
                </a:lnTo>
                <a:lnTo>
                  <a:pt x="63" y="122"/>
                </a:lnTo>
                <a:lnTo>
                  <a:pt x="61" y="124"/>
                </a:lnTo>
                <a:lnTo>
                  <a:pt x="59" y="127"/>
                </a:lnTo>
                <a:lnTo>
                  <a:pt x="58" y="132"/>
                </a:lnTo>
                <a:lnTo>
                  <a:pt x="56" y="144"/>
                </a:lnTo>
                <a:lnTo>
                  <a:pt x="55" y="153"/>
                </a:lnTo>
                <a:lnTo>
                  <a:pt x="56" y="161"/>
                </a:lnTo>
                <a:lnTo>
                  <a:pt x="56" y="164"/>
                </a:lnTo>
                <a:lnTo>
                  <a:pt x="55" y="167"/>
                </a:lnTo>
                <a:lnTo>
                  <a:pt x="53" y="172"/>
                </a:lnTo>
                <a:lnTo>
                  <a:pt x="52" y="175"/>
                </a:lnTo>
                <a:lnTo>
                  <a:pt x="52" y="180"/>
                </a:lnTo>
                <a:lnTo>
                  <a:pt x="51" y="189"/>
                </a:lnTo>
                <a:lnTo>
                  <a:pt x="51" y="196"/>
                </a:lnTo>
                <a:lnTo>
                  <a:pt x="52" y="205"/>
                </a:lnTo>
                <a:lnTo>
                  <a:pt x="52" y="207"/>
                </a:lnTo>
                <a:lnTo>
                  <a:pt x="49" y="210"/>
                </a:lnTo>
                <a:lnTo>
                  <a:pt x="47" y="216"/>
                </a:lnTo>
                <a:lnTo>
                  <a:pt x="47" y="219"/>
                </a:lnTo>
                <a:lnTo>
                  <a:pt x="48" y="222"/>
                </a:lnTo>
                <a:lnTo>
                  <a:pt x="49" y="226"/>
                </a:lnTo>
                <a:lnTo>
                  <a:pt x="49" y="228"/>
                </a:lnTo>
                <a:lnTo>
                  <a:pt x="48" y="236"/>
                </a:lnTo>
                <a:lnTo>
                  <a:pt x="48" y="242"/>
                </a:lnTo>
                <a:lnTo>
                  <a:pt x="46" y="248"/>
                </a:lnTo>
                <a:lnTo>
                  <a:pt x="42" y="257"/>
                </a:lnTo>
                <a:lnTo>
                  <a:pt x="41" y="263"/>
                </a:lnTo>
                <a:lnTo>
                  <a:pt x="41" y="269"/>
                </a:lnTo>
                <a:lnTo>
                  <a:pt x="44" y="275"/>
                </a:lnTo>
                <a:lnTo>
                  <a:pt x="44" y="277"/>
                </a:lnTo>
                <a:lnTo>
                  <a:pt x="42" y="279"/>
                </a:lnTo>
                <a:lnTo>
                  <a:pt x="40" y="282"/>
                </a:lnTo>
                <a:lnTo>
                  <a:pt x="39" y="282"/>
                </a:lnTo>
                <a:lnTo>
                  <a:pt x="35" y="282"/>
                </a:lnTo>
                <a:lnTo>
                  <a:pt x="33" y="285"/>
                </a:lnTo>
                <a:lnTo>
                  <a:pt x="31" y="289"/>
                </a:lnTo>
                <a:lnTo>
                  <a:pt x="30" y="292"/>
                </a:lnTo>
                <a:lnTo>
                  <a:pt x="30" y="299"/>
                </a:lnTo>
                <a:lnTo>
                  <a:pt x="28" y="306"/>
                </a:lnTo>
                <a:lnTo>
                  <a:pt x="30" y="310"/>
                </a:lnTo>
                <a:lnTo>
                  <a:pt x="31" y="312"/>
                </a:lnTo>
                <a:lnTo>
                  <a:pt x="32" y="315"/>
                </a:lnTo>
                <a:lnTo>
                  <a:pt x="32" y="318"/>
                </a:lnTo>
                <a:lnTo>
                  <a:pt x="32" y="320"/>
                </a:lnTo>
                <a:lnTo>
                  <a:pt x="31" y="320"/>
                </a:lnTo>
                <a:lnTo>
                  <a:pt x="28" y="323"/>
                </a:lnTo>
                <a:lnTo>
                  <a:pt x="26" y="329"/>
                </a:lnTo>
                <a:lnTo>
                  <a:pt x="25" y="334"/>
                </a:lnTo>
                <a:lnTo>
                  <a:pt x="23" y="345"/>
                </a:lnTo>
                <a:lnTo>
                  <a:pt x="23" y="351"/>
                </a:lnTo>
                <a:lnTo>
                  <a:pt x="21" y="353"/>
                </a:lnTo>
                <a:lnTo>
                  <a:pt x="18" y="355"/>
                </a:lnTo>
                <a:lnTo>
                  <a:pt x="17" y="358"/>
                </a:lnTo>
                <a:lnTo>
                  <a:pt x="17" y="359"/>
                </a:lnTo>
                <a:lnTo>
                  <a:pt x="18" y="362"/>
                </a:lnTo>
                <a:lnTo>
                  <a:pt x="19" y="366"/>
                </a:lnTo>
                <a:lnTo>
                  <a:pt x="20" y="369"/>
                </a:lnTo>
                <a:lnTo>
                  <a:pt x="19" y="378"/>
                </a:lnTo>
                <a:lnTo>
                  <a:pt x="19" y="381"/>
                </a:lnTo>
                <a:lnTo>
                  <a:pt x="20" y="384"/>
                </a:lnTo>
                <a:lnTo>
                  <a:pt x="25" y="385"/>
                </a:lnTo>
                <a:lnTo>
                  <a:pt x="25" y="388"/>
                </a:lnTo>
                <a:lnTo>
                  <a:pt x="25" y="395"/>
                </a:lnTo>
                <a:lnTo>
                  <a:pt x="25" y="401"/>
                </a:lnTo>
                <a:lnTo>
                  <a:pt x="24" y="406"/>
                </a:lnTo>
                <a:lnTo>
                  <a:pt x="21" y="410"/>
                </a:lnTo>
                <a:lnTo>
                  <a:pt x="19" y="414"/>
                </a:lnTo>
                <a:lnTo>
                  <a:pt x="19" y="417"/>
                </a:lnTo>
                <a:lnTo>
                  <a:pt x="24" y="423"/>
                </a:lnTo>
                <a:lnTo>
                  <a:pt x="25" y="426"/>
                </a:lnTo>
                <a:lnTo>
                  <a:pt x="25" y="428"/>
                </a:lnTo>
                <a:lnTo>
                  <a:pt x="25" y="430"/>
                </a:lnTo>
                <a:lnTo>
                  <a:pt x="25" y="433"/>
                </a:lnTo>
                <a:lnTo>
                  <a:pt x="25" y="437"/>
                </a:lnTo>
                <a:lnTo>
                  <a:pt x="26" y="441"/>
                </a:lnTo>
                <a:lnTo>
                  <a:pt x="27" y="444"/>
                </a:lnTo>
                <a:lnTo>
                  <a:pt x="28" y="447"/>
                </a:lnTo>
                <a:lnTo>
                  <a:pt x="27" y="449"/>
                </a:lnTo>
                <a:lnTo>
                  <a:pt x="25" y="454"/>
                </a:lnTo>
                <a:lnTo>
                  <a:pt x="24" y="458"/>
                </a:lnTo>
                <a:lnTo>
                  <a:pt x="26" y="462"/>
                </a:lnTo>
                <a:lnTo>
                  <a:pt x="27" y="463"/>
                </a:lnTo>
                <a:lnTo>
                  <a:pt x="25" y="464"/>
                </a:lnTo>
                <a:lnTo>
                  <a:pt x="24" y="465"/>
                </a:lnTo>
                <a:lnTo>
                  <a:pt x="23" y="467"/>
                </a:lnTo>
                <a:lnTo>
                  <a:pt x="23" y="469"/>
                </a:lnTo>
                <a:lnTo>
                  <a:pt x="20" y="470"/>
                </a:lnTo>
                <a:lnTo>
                  <a:pt x="20" y="471"/>
                </a:lnTo>
                <a:lnTo>
                  <a:pt x="20" y="474"/>
                </a:lnTo>
                <a:lnTo>
                  <a:pt x="21" y="479"/>
                </a:lnTo>
                <a:lnTo>
                  <a:pt x="24" y="484"/>
                </a:lnTo>
                <a:lnTo>
                  <a:pt x="23" y="490"/>
                </a:lnTo>
                <a:lnTo>
                  <a:pt x="21" y="498"/>
                </a:lnTo>
                <a:lnTo>
                  <a:pt x="20" y="504"/>
                </a:lnTo>
                <a:lnTo>
                  <a:pt x="20" y="508"/>
                </a:lnTo>
                <a:lnTo>
                  <a:pt x="20" y="510"/>
                </a:lnTo>
                <a:lnTo>
                  <a:pt x="16" y="516"/>
                </a:lnTo>
                <a:lnTo>
                  <a:pt x="14" y="518"/>
                </a:lnTo>
                <a:lnTo>
                  <a:pt x="14" y="520"/>
                </a:lnTo>
                <a:lnTo>
                  <a:pt x="14" y="526"/>
                </a:lnTo>
                <a:lnTo>
                  <a:pt x="16" y="532"/>
                </a:lnTo>
                <a:lnTo>
                  <a:pt x="14" y="534"/>
                </a:lnTo>
                <a:lnTo>
                  <a:pt x="12" y="537"/>
                </a:lnTo>
                <a:lnTo>
                  <a:pt x="10" y="538"/>
                </a:lnTo>
                <a:lnTo>
                  <a:pt x="5" y="540"/>
                </a:lnTo>
                <a:lnTo>
                  <a:pt x="3" y="543"/>
                </a:lnTo>
                <a:lnTo>
                  <a:pt x="1" y="544"/>
                </a:lnTo>
                <a:lnTo>
                  <a:pt x="1" y="546"/>
                </a:lnTo>
                <a:lnTo>
                  <a:pt x="5" y="553"/>
                </a:lnTo>
                <a:lnTo>
                  <a:pt x="5" y="557"/>
                </a:lnTo>
                <a:lnTo>
                  <a:pt x="4" y="559"/>
                </a:lnTo>
                <a:lnTo>
                  <a:pt x="1" y="565"/>
                </a:lnTo>
                <a:lnTo>
                  <a:pt x="0" y="567"/>
                </a:lnTo>
                <a:lnTo>
                  <a:pt x="0" y="571"/>
                </a:lnTo>
                <a:lnTo>
                  <a:pt x="0" y="578"/>
                </a:lnTo>
                <a:lnTo>
                  <a:pt x="1" y="579"/>
                </a:lnTo>
                <a:lnTo>
                  <a:pt x="4" y="580"/>
                </a:lnTo>
                <a:lnTo>
                  <a:pt x="6" y="579"/>
                </a:lnTo>
                <a:lnTo>
                  <a:pt x="7" y="578"/>
                </a:lnTo>
                <a:lnTo>
                  <a:pt x="9" y="577"/>
                </a:lnTo>
                <a:lnTo>
                  <a:pt x="11" y="578"/>
                </a:lnTo>
                <a:lnTo>
                  <a:pt x="12" y="581"/>
                </a:lnTo>
                <a:lnTo>
                  <a:pt x="13" y="584"/>
                </a:lnTo>
                <a:lnTo>
                  <a:pt x="12" y="586"/>
                </a:lnTo>
                <a:lnTo>
                  <a:pt x="11" y="588"/>
                </a:lnTo>
                <a:lnTo>
                  <a:pt x="10" y="591"/>
                </a:lnTo>
                <a:lnTo>
                  <a:pt x="10" y="593"/>
                </a:lnTo>
                <a:lnTo>
                  <a:pt x="12" y="600"/>
                </a:lnTo>
                <a:lnTo>
                  <a:pt x="16" y="605"/>
                </a:lnTo>
                <a:lnTo>
                  <a:pt x="20" y="609"/>
                </a:lnTo>
                <a:lnTo>
                  <a:pt x="25" y="614"/>
                </a:lnTo>
                <a:lnTo>
                  <a:pt x="45" y="613"/>
                </a:lnTo>
                <a:lnTo>
                  <a:pt x="59" y="614"/>
                </a:lnTo>
                <a:lnTo>
                  <a:pt x="69" y="616"/>
                </a:lnTo>
                <a:lnTo>
                  <a:pt x="66" y="606"/>
                </a:lnTo>
                <a:lnTo>
                  <a:pt x="58" y="606"/>
                </a:lnTo>
                <a:lnTo>
                  <a:pt x="61" y="603"/>
                </a:lnTo>
                <a:lnTo>
                  <a:pt x="62" y="601"/>
                </a:lnTo>
                <a:lnTo>
                  <a:pt x="60" y="594"/>
                </a:lnTo>
                <a:lnTo>
                  <a:pt x="56" y="595"/>
                </a:lnTo>
                <a:lnTo>
                  <a:pt x="56" y="593"/>
                </a:lnTo>
                <a:lnTo>
                  <a:pt x="59" y="592"/>
                </a:lnTo>
                <a:lnTo>
                  <a:pt x="61" y="591"/>
                </a:lnTo>
                <a:lnTo>
                  <a:pt x="62" y="587"/>
                </a:lnTo>
                <a:lnTo>
                  <a:pt x="63" y="585"/>
                </a:lnTo>
                <a:lnTo>
                  <a:pt x="63" y="584"/>
                </a:lnTo>
                <a:lnTo>
                  <a:pt x="66" y="581"/>
                </a:lnTo>
                <a:lnTo>
                  <a:pt x="66" y="580"/>
                </a:lnTo>
                <a:lnTo>
                  <a:pt x="70" y="579"/>
                </a:lnTo>
                <a:lnTo>
                  <a:pt x="70" y="577"/>
                </a:lnTo>
                <a:lnTo>
                  <a:pt x="70" y="574"/>
                </a:lnTo>
                <a:lnTo>
                  <a:pt x="68" y="573"/>
                </a:lnTo>
                <a:lnTo>
                  <a:pt x="65" y="572"/>
                </a:lnTo>
                <a:lnTo>
                  <a:pt x="65" y="568"/>
                </a:lnTo>
                <a:lnTo>
                  <a:pt x="66" y="566"/>
                </a:lnTo>
                <a:lnTo>
                  <a:pt x="67" y="565"/>
                </a:lnTo>
                <a:lnTo>
                  <a:pt x="70" y="567"/>
                </a:lnTo>
                <a:lnTo>
                  <a:pt x="72" y="569"/>
                </a:lnTo>
                <a:lnTo>
                  <a:pt x="73" y="573"/>
                </a:lnTo>
                <a:lnTo>
                  <a:pt x="79" y="571"/>
                </a:lnTo>
                <a:lnTo>
                  <a:pt x="81" y="569"/>
                </a:lnTo>
                <a:lnTo>
                  <a:pt x="82" y="568"/>
                </a:lnTo>
                <a:lnTo>
                  <a:pt x="83" y="562"/>
                </a:lnTo>
                <a:lnTo>
                  <a:pt x="83" y="559"/>
                </a:lnTo>
                <a:lnTo>
                  <a:pt x="82" y="558"/>
                </a:lnTo>
                <a:lnTo>
                  <a:pt x="81" y="558"/>
                </a:lnTo>
                <a:lnTo>
                  <a:pt x="80" y="559"/>
                </a:lnTo>
                <a:lnTo>
                  <a:pt x="80" y="557"/>
                </a:lnTo>
                <a:lnTo>
                  <a:pt x="85" y="551"/>
                </a:lnTo>
                <a:lnTo>
                  <a:pt x="89" y="545"/>
                </a:lnTo>
                <a:lnTo>
                  <a:pt x="90" y="543"/>
                </a:lnTo>
                <a:lnTo>
                  <a:pt x="90" y="540"/>
                </a:lnTo>
                <a:lnTo>
                  <a:pt x="93" y="540"/>
                </a:lnTo>
                <a:lnTo>
                  <a:pt x="94" y="540"/>
                </a:lnTo>
                <a:lnTo>
                  <a:pt x="96" y="537"/>
                </a:lnTo>
                <a:lnTo>
                  <a:pt x="99" y="534"/>
                </a:lnTo>
                <a:lnTo>
                  <a:pt x="100" y="534"/>
                </a:lnTo>
                <a:lnTo>
                  <a:pt x="102" y="534"/>
                </a:lnTo>
                <a:lnTo>
                  <a:pt x="107" y="530"/>
                </a:lnTo>
                <a:lnTo>
                  <a:pt x="111" y="525"/>
                </a:lnTo>
                <a:lnTo>
                  <a:pt x="107" y="520"/>
                </a:lnTo>
                <a:lnTo>
                  <a:pt x="106" y="520"/>
                </a:lnTo>
                <a:lnTo>
                  <a:pt x="107" y="518"/>
                </a:lnTo>
                <a:lnTo>
                  <a:pt x="108" y="513"/>
                </a:lnTo>
                <a:lnTo>
                  <a:pt x="108" y="511"/>
                </a:lnTo>
                <a:lnTo>
                  <a:pt x="108" y="509"/>
                </a:lnTo>
                <a:lnTo>
                  <a:pt x="106" y="506"/>
                </a:lnTo>
                <a:lnTo>
                  <a:pt x="102" y="506"/>
                </a:lnTo>
                <a:lnTo>
                  <a:pt x="99" y="506"/>
                </a:lnTo>
                <a:lnTo>
                  <a:pt x="95" y="505"/>
                </a:lnTo>
                <a:lnTo>
                  <a:pt x="94" y="503"/>
                </a:lnTo>
                <a:lnTo>
                  <a:pt x="92" y="499"/>
                </a:lnTo>
                <a:lnTo>
                  <a:pt x="89" y="499"/>
                </a:lnTo>
                <a:lnTo>
                  <a:pt x="87" y="498"/>
                </a:lnTo>
                <a:lnTo>
                  <a:pt x="86" y="495"/>
                </a:lnTo>
                <a:lnTo>
                  <a:pt x="83" y="490"/>
                </a:lnTo>
                <a:lnTo>
                  <a:pt x="82" y="486"/>
                </a:lnTo>
                <a:lnTo>
                  <a:pt x="82" y="484"/>
                </a:lnTo>
                <a:lnTo>
                  <a:pt x="85" y="479"/>
                </a:lnTo>
                <a:lnTo>
                  <a:pt x="87" y="479"/>
                </a:lnTo>
                <a:lnTo>
                  <a:pt x="88" y="477"/>
                </a:lnTo>
                <a:lnTo>
                  <a:pt x="88" y="475"/>
                </a:lnTo>
                <a:lnTo>
                  <a:pt x="94" y="471"/>
                </a:lnTo>
                <a:lnTo>
                  <a:pt x="99" y="467"/>
                </a:lnTo>
                <a:lnTo>
                  <a:pt x="101" y="463"/>
                </a:lnTo>
                <a:lnTo>
                  <a:pt x="103" y="462"/>
                </a:lnTo>
                <a:lnTo>
                  <a:pt x="106" y="462"/>
                </a:lnTo>
                <a:lnTo>
                  <a:pt x="114" y="462"/>
                </a:lnTo>
                <a:lnTo>
                  <a:pt x="114" y="460"/>
                </a:lnTo>
                <a:lnTo>
                  <a:pt x="114" y="457"/>
                </a:lnTo>
                <a:lnTo>
                  <a:pt x="111" y="456"/>
                </a:lnTo>
                <a:lnTo>
                  <a:pt x="111" y="455"/>
                </a:lnTo>
                <a:lnTo>
                  <a:pt x="111" y="454"/>
                </a:lnTo>
                <a:lnTo>
                  <a:pt x="113" y="453"/>
                </a:lnTo>
                <a:lnTo>
                  <a:pt x="116" y="449"/>
                </a:lnTo>
                <a:lnTo>
                  <a:pt x="118" y="447"/>
                </a:lnTo>
                <a:lnTo>
                  <a:pt x="118" y="441"/>
                </a:lnTo>
                <a:lnTo>
                  <a:pt x="117" y="437"/>
                </a:lnTo>
                <a:lnTo>
                  <a:pt x="118" y="431"/>
                </a:lnTo>
                <a:lnTo>
                  <a:pt x="120" y="427"/>
                </a:lnTo>
                <a:lnTo>
                  <a:pt x="122" y="422"/>
                </a:lnTo>
                <a:lnTo>
                  <a:pt x="125" y="419"/>
                </a:lnTo>
                <a:lnTo>
                  <a:pt x="128" y="417"/>
                </a:lnTo>
                <a:lnTo>
                  <a:pt x="131" y="417"/>
                </a:lnTo>
                <a:lnTo>
                  <a:pt x="131" y="413"/>
                </a:lnTo>
                <a:lnTo>
                  <a:pt x="123" y="413"/>
                </a:lnTo>
                <a:lnTo>
                  <a:pt x="122" y="413"/>
                </a:lnTo>
                <a:lnTo>
                  <a:pt x="123" y="412"/>
                </a:lnTo>
                <a:lnTo>
                  <a:pt x="127" y="409"/>
                </a:lnTo>
                <a:lnTo>
                  <a:pt x="130" y="409"/>
                </a:lnTo>
                <a:lnTo>
                  <a:pt x="134" y="409"/>
                </a:lnTo>
                <a:lnTo>
                  <a:pt x="134" y="410"/>
                </a:lnTo>
                <a:lnTo>
                  <a:pt x="136" y="412"/>
                </a:lnTo>
                <a:lnTo>
                  <a:pt x="136" y="416"/>
                </a:lnTo>
                <a:lnTo>
                  <a:pt x="142" y="414"/>
                </a:lnTo>
                <a:lnTo>
                  <a:pt x="143" y="413"/>
                </a:lnTo>
                <a:lnTo>
                  <a:pt x="144" y="409"/>
                </a:lnTo>
                <a:lnTo>
                  <a:pt x="144" y="405"/>
                </a:lnTo>
                <a:lnTo>
                  <a:pt x="143" y="403"/>
                </a:lnTo>
                <a:lnTo>
                  <a:pt x="142" y="402"/>
                </a:lnTo>
                <a:lnTo>
                  <a:pt x="140" y="402"/>
                </a:lnTo>
                <a:lnTo>
                  <a:pt x="137" y="402"/>
                </a:lnTo>
                <a:lnTo>
                  <a:pt x="137" y="406"/>
                </a:lnTo>
                <a:lnTo>
                  <a:pt x="135" y="406"/>
                </a:lnTo>
                <a:lnTo>
                  <a:pt x="134" y="406"/>
                </a:lnTo>
                <a:lnTo>
                  <a:pt x="128" y="402"/>
                </a:lnTo>
                <a:lnTo>
                  <a:pt x="124" y="402"/>
                </a:lnTo>
                <a:lnTo>
                  <a:pt x="124" y="396"/>
                </a:lnTo>
                <a:lnTo>
                  <a:pt x="124" y="389"/>
                </a:lnTo>
                <a:lnTo>
                  <a:pt x="122" y="389"/>
                </a:lnTo>
                <a:lnTo>
                  <a:pt x="118" y="389"/>
                </a:lnTo>
                <a:lnTo>
                  <a:pt x="118" y="388"/>
                </a:lnTo>
                <a:lnTo>
                  <a:pt x="117" y="388"/>
                </a:lnTo>
                <a:lnTo>
                  <a:pt x="117" y="387"/>
                </a:lnTo>
                <a:lnTo>
                  <a:pt x="120" y="385"/>
                </a:lnTo>
                <a:lnTo>
                  <a:pt x="121" y="381"/>
                </a:lnTo>
                <a:lnTo>
                  <a:pt x="122" y="374"/>
                </a:lnTo>
                <a:lnTo>
                  <a:pt x="123" y="374"/>
                </a:lnTo>
                <a:lnTo>
                  <a:pt x="124" y="373"/>
                </a:lnTo>
                <a:lnTo>
                  <a:pt x="127" y="373"/>
                </a:lnTo>
                <a:lnTo>
                  <a:pt x="127" y="374"/>
                </a:lnTo>
                <a:lnTo>
                  <a:pt x="128" y="375"/>
                </a:lnTo>
                <a:lnTo>
                  <a:pt x="132" y="375"/>
                </a:lnTo>
                <a:lnTo>
                  <a:pt x="134" y="380"/>
                </a:lnTo>
                <a:lnTo>
                  <a:pt x="136" y="382"/>
                </a:lnTo>
                <a:lnTo>
                  <a:pt x="140" y="384"/>
                </a:lnTo>
                <a:lnTo>
                  <a:pt x="144" y="384"/>
                </a:lnTo>
                <a:lnTo>
                  <a:pt x="149" y="382"/>
                </a:lnTo>
                <a:lnTo>
                  <a:pt x="154" y="380"/>
                </a:lnTo>
                <a:lnTo>
                  <a:pt x="154" y="377"/>
                </a:lnTo>
                <a:lnTo>
                  <a:pt x="157" y="375"/>
                </a:lnTo>
                <a:lnTo>
                  <a:pt x="159" y="374"/>
                </a:lnTo>
                <a:lnTo>
                  <a:pt x="161" y="373"/>
                </a:lnTo>
                <a:lnTo>
                  <a:pt x="162" y="367"/>
                </a:lnTo>
                <a:lnTo>
                  <a:pt x="161" y="361"/>
                </a:lnTo>
                <a:lnTo>
                  <a:pt x="161" y="357"/>
                </a:lnTo>
                <a:lnTo>
                  <a:pt x="161" y="351"/>
                </a:lnTo>
                <a:lnTo>
                  <a:pt x="162" y="351"/>
                </a:lnTo>
                <a:lnTo>
                  <a:pt x="164" y="344"/>
                </a:lnTo>
                <a:lnTo>
                  <a:pt x="159" y="341"/>
                </a:lnTo>
                <a:lnTo>
                  <a:pt x="158" y="340"/>
                </a:lnTo>
                <a:lnTo>
                  <a:pt x="157" y="339"/>
                </a:lnTo>
                <a:lnTo>
                  <a:pt x="157" y="336"/>
                </a:lnTo>
                <a:lnTo>
                  <a:pt x="157" y="333"/>
                </a:lnTo>
                <a:lnTo>
                  <a:pt x="158" y="333"/>
                </a:lnTo>
                <a:lnTo>
                  <a:pt x="158" y="332"/>
                </a:lnTo>
                <a:lnTo>
                  <a:pt x="159" y="331"/>
                </a:lnTo>
                <a:lnTo>
                  <a:pt x="162" y="331"/>
                </a:lnTo>
                <a:lnTo>
                  <a:pt x="165" y="338"/>
                </a:lnTo>
                <a:lnTo>
                  <a:pt x="168" y="336"/>
                </a:lnTo>
                <a:lnTo>
                  <a:pt x="166" y="334"/>
                </a:lnTo>
                <a:lnTo>
                  <a:pt x="169" y="334"/>
                </a:lnTo>
                <a:lnTo>
                  <a:pt x="171" y="334"/>
                </a:lnTo>
                <a:lnTo>
                  <a:pt x="182" y="331"/>
                </a:lnTo>
                <a:lnTo>
                  <a:pt x="189" y="331"/>
                </a:lnTo>
                <a:lnTo>
                  <a:pt x="194" y="331"/>
                </a:lnTo>
                <a:lnTo>
                  <a:pt x="205" y="329"/>
                </a:lnTo>
                <a:lnTo>
                  <a:pt x="206" y="326"/>
                </a:lnTo>
                <a:lnTo>
                  <a:pt x="213" y="325"/>
                </a:lnTo>
                <a:lnTo>
                  <a:pt x="221" y="323"/>
                </a:lnTo>
                <a:lnTo>
                  <a:pt x="225" y="320"/>
                </a:lnTo>
                <a:lnTo>
                  <a:pt x="228" y="317"/>
                </a:lnTo>
                <a:lnTo>
                  <a:pt x="234" y="306"/>
                </a:lnTo>
                <a:lnTo>
                  <a:pt x="240" y="295"/>
                </a:lnTo>
                <a:lnTo>
                  <a:pt x="244" y="284"/>
                </a:lnTo>
                <a:lnTo>
                  <a:pt x="242" y="283"/>
                </a:lnTo>
                <a:lnTo>
                  <a:pt x="242" y="282"/>
                </a:lnTo>
                <a:lnTo>
                  <a:pt x="238" y="281"/>
                </a:lnTo>
                <a:lnTo>
                  <a:pt x="237" y="281"/>
                </a:lnTo>
                <a:lnTo>
                  <a:pt x="234" y="279"/>
                </a:lnTo>
                <a:lnTo>
                  <a:pt x="234" y="278"/>
                </a:lnTo>
                <a:lnTo>
                  <a:pt x="234" y="277"/>
                </a:lnTo>
                <a:lnTo>
                  <a:pt x="233" y="277"/>
                </a:lnTo>
                <a:lnTo>
                  <a:pt x="233" y="276"/>
                </a:lnTo>
                <a:lnTo>
                  <a:pt x="231" y="276"/>
                </a:lnTo>
                <a:lnTo>
                  <a:pt x="231" y="272"/>
                </a:lnTo>
                <a:lnTo>
                  <a:pt x="230" y="269"/>
                </a:lnTo>
                <a:lnTo>
                  <a:pt x="233" y="267"/>
                </a:lnTo>
                <a:lnTo>
                  <a:pt x="233" y="265"/>
                </a:lnTo>
                <a:lnTo>
                  <a:pt x="233" y="263"/>
                </a:lnTo>
                <a:lnTo>
                  <a:pt x="226" y="256"/>
                </a:lnTo>
                <a:lnTo>
                  <a:pt x="223" y="254"/>
                </a:lnTo>
                <a:lnTo>
                  <a:pt x="221" y="253"/>
                </a:lnTo>
                <a:lnTo>
                  <a:pt x="220" y="251"/>
                </a:lnTo>
                <a:lnTo>
                  <a:pt x="219" y="247"/>
                </a:lnTo>
                <a:lnTo>
                  <a:pt x="218" y="246"/>
                </a:lnTo>
                <a:lnTo>
                  <a:pt x="218" y="243"/>
                </a:lnTo>
                <a:lnTo>
                  <a:pt x="214" y="242"/>
                </a:lnTo>
                <a:lnTo>
                  <a:pt x="214" y="241"/>
                </a:lnTo>
                <a:lnTo>
                  <a:pt x="214" y="240"/>
                </a:lnTo>
                <a:lnTo>
                  <a:pt x="216" y="240"/>
                </a:lnTo>
                <a:lnTo>
                  <a:pt x="216" y="237"/>
                </a:lnTo>
                <a:lnTo>
                  <a:pt x="214" y="235"/>
                </a:lnTo>
                <a:lnTo>
                  <a:pt x="213" y="234"/>
                </a:lnTo>
                <a:lnTo>
                  <a:pt x="213" y="233"/>
                </a:lnTo>
                <a:lnTo>
                  <a:pt x="217" y="231"/>
                </a:lnTo>
                <a:lnTo>
                  <a:pt x="218" y="213"/>
                </a:lnTo>
                <a:lnTo>
                  <a:pt x="219" y="213"/>
                </a:lnTo>
                <a:lnTo>
                  <a:pt x="219" y="208"/>
                </a:lnTo>
                <a:lnTo>
                  <a:pt x="220" y="205"/>
                </a:lnTo>
                <a:lnTo>
                  <a:pt x="219" y="201"/>
                </a:lnTo>
                <a:lnTo>
                  <a:pt x="219" y="199"/>
                </a:lnTo>
                <a:lnTo>
                  <a:pt x="220" y="196"/>
                </a:lnTo>
                <a:lnTo>
                  <a:pt x="221" y="193"/>
                </a:lnTo>
                <a:lnTo>
                  <a:pt x="223" y="188"/>
                </a:lnTo>
                <a:lnTo>
                  <a:pt x="223" y="185"/>
                </a:lnTo>
                <a:lnTo>
                  <a:pt x="224" y="182"/>
                </a:lnTo>
                <a:lnTo>
                  <a:pt x="226" y="180"/>
                </a:lnTo>
                <a:lnTo>
                  <a:pt x="226" y="177"/>
                </a:lnTo>
                <a:lnTo>
                  <a:pt x="225" y="172"/>
                </a:lnTo>
                <a:lnTo>
                  <a:pt x="226" y="168"/>
                </a:lnTo>
                <a:lnTo>
                  <a:pt x="230" y="166"/>
                </a:lnTo>
                <a:lnTo>
                  <a:pt x="231" y="161"/>
                </a:lnTo>
                <a:lnTo>
                  <a:pt x="232" y="154"/>
                </a:lnTo>
                <a:lnTo>
                  <a:pt x="232" y="153"/>
                </a:lnTo>
                <a:lnTo>
                  <a:pt x="234" y="151"/>
                </a:lnTo>
                <a:lnTo>
                  <a:pt x="239" y="147"/>
                </a:lnTo>
                <a:lnTo>
                  <a:pt x="241" y="145"/>
                </a:lnTo>
                <a:lnTo>
                  <a:pt x="242" y="143"/>
                </a:lnTo>
                <a:lnTo>
                  <a:pt x="244" y="136"/>
                </a:lnTo>
                <a:lnTo>
                  <a:pt x="244" y="134"/>
                </a:lnTo>
                <a:lnTo>
                  <a:pt x="245" y="133"/>
                </a:lnTo>
                <a:lnTo>
                  <a:pt x="248" y="132"/>
                </a:lnTo>
                <a:lnTo>
                  <a:pt x="252" y="130"/>
                </a:lnTo>
                <a:lnTo>
                  <a:pt x="254" y="129"/>
                </a:lnTo>
                <a:lnTo>
                  <a:pt x="254" y="126"/>
                </a:lnTo>
                <a:lnTo>
                  <a:pt x="256" y="125"/>
                </a:lnTo>
                <a:lnTo>
                  <a:pt x="260" y="122"/>
                </a:lnTo>
                <a:lnTo>
                  <a:pt x="265" y="117"/>
                </a:lnTo>
                <a:lnTo>
                  <a:pt x="268" y="112"/>
                </a:lnTo>
                <a:lnTo>
                  <a:pt x="268" y="111"/>
                </a:lnTo>
                <a:lnTo>
                  <a:pt x="269" y="110"/>
                </a:lnTo>
                <a:lnTo>
                  <a:pt x="274" y="109"/>
                </a:lnTo>
                <a:lnTo>
                  <a:pt x="278" y="107"/>
                </a:lnTo>
                <a:lnTo>
                  <a:pt x="280" y="106"/>
                </a:lnTo>
                <a:lnTo>
                  <a:pt x="281" y="104"/>
                </a:lnTo>
                <a:lnTo>
                  <a:pt x="283" y="103"/>
                </a:lnTo>
                <a:lnTo>
                  <a:pt x="285" y="102"/>
                </a:lnTo>
                <a:lnTo>
                  <a:pt x="286" y="100"/>
                </a:lnTo>
                <a:lnTo>
                  <a:pt x="285" y="85"/>
                </a:lnTo>
                <a:lnTo>
                  <a:pt x="283" y="72"/>
                </a:lnTo>
                <a:lnTo>
                  <a:pt x="280" y="71"/>
                </a:lnTo>
                <a:lnTo>
                  <a:pt x="279" y="71"/>
                </a:lnTo>
                <a:lnTo>
                  <a:pt x="279" y="74"/>
                </a:lnTo>
                <a:lnTo>
                  <a:pt x="279" y="75"/>
                </a:lnTo>
                <a:lnTo>
                  <a:pt x="278" y="75"/>
                </a:lnTo>
                <a:lnTo>
                  <a:pt x="275" y="74"/>
                </a:lnTo>
                <a:lnTo>
                  <a:pt x="270" y="71"/>
                </a:lnTo>
                <a:lnTo>
                  <a:pt x="268" y="75"/>
                </a:lnTo>
                <a:lnTo>
                  <a:pt x="268" y="77"/>
                </a:lnTo>
                <a:lnTo>
                  <a:pt x="268" y="79"/>
                </a:lnTo>
                <a:lnTo>
                  <a:pt x="269" y="83"/>
                </a:lnTo>
                <a:lnTo>
                  <a:pt x="269" y="86"/>
                </a:lnTo>
                <a:lnTo>
                  <a:pt x="268" y="91"/>
                </a:lnTo>
                <a:lnTo>
                  <a:pt x="267" y="93"/>
                </a:lnTo>
                <a:lnTo>
                  <a:pt x="262" y="98"/>
                </a:lnTo>
                <a:lnTo>
                  <a:pt x="260" y="103"/>
                </a:lnTo>
                <a:lnTo>
                  <a:pt x="258" y="105"/>
                </a:lnTo>
                <a:lnTo>
                  <a:pt x="258" y="106"/>
                </a:lnTo>
                <a:lnTo>
                  <a:pt x="255" y="106"/>
                </a:lnTo>
                <a:lnTo>
                  <a:pt x="253" y="107"/>
                </a:lnTo>
                <a:lnTo>
                  <a:pt x="249" y="106"/>
                </a:lnTo>
                <a:lnTo>
                  <a:pt x="244" y="105"/>
                </a:lnTo>
                <a:lnTo>
                  <a:pt x="238" y="105"/>
                </a:lnTo>
                <a:lnTo>
                  <a:pt x="232" y="106"/>
                </a:lnTo>
                <a:lnTo>
                  <a:pt x="230" y="105"/>
                </a:lnTo>
                <a:lnTo>
                  <a:pt x="227" y="104"/>
                </a:lnTo>
                <a:lnTo>
                  <a:pt x="221" y="102"/>
                </a:lnTo>
                <a:lnTo>
                  <a:pt x="217" y="103"/>
                </a:lnTo>
                <a:lnTo>
                  <a:pt x="214" y="103"/>
                </a:lnTo>
                <a:lnTo>
                  <a:pt x="213" y="103"/>
                </a:lnTo>
                <a:lnTo>
                  <a:pt x="212" y="102"/>
                </a:lnTo>
                <a:lnTo>
                  <a:pt x="213" y="98"/>
                </a:lnTo>
                <a:lnTo>
                  <a:pt x="218" y="91"/>
                </a:lnTo>
                <a:lnTo>
                  <a:pt x="221" y="84"/>
                </a:lnTo>
                <a:lnTo>
                  <a:pt x="223" y="81"/>
                </a:lnTo>
                <a:lnTo>
                  <a:pt x="224" y="77"/>
                </a:lnTo>
                <a:lnTo>
                  <a:pt x="224" y="74"/>
                </a:lnTo>
                <a:lnTo>
                  <a:pt x="225" y="70"/>
                </a:lnTo>
                <a:lnTo>
                  <a:pt x="225" y="68"/>
                </a:lnTo>
                <a:lnTo>
                  <a:pt x="224" y="65"/>
                </a:lnTo>
                <a:lnTo>
                  <a:pt x="220" y="63"/>
                </a:lnTo>
                <a:lnTo>
                  <a:pt x="218" y="60"/>
                </a:lnTo>
                <a:lnTo>
                  <a:pt x="216" y="57"/>
                </a:lnTo>
                <a:lnTo>
                  <a:pt x="214" y="55"/>
                </a:lnTo>
                <a:lnTo>
                  <a:pt x="211" y="54"/>
                </a:lnTo>
                <a:lnTo>
                  <a:pt x="209" y="50"/>
                </a:lnTo>
                <a:lnTo>
                  <a:pt x="206" y="49"/>
                </a:lnTo>
                <a:lnTo>
                  <a:pt x="204" y="49"/>
                </a:lnTo>
                <a:lnTo>
                  <a:pt x="200" y="48"/>
                </a:lnTo>
                <a:lnTo>
                  <a:pt x="198" y="46"/>
                </a:lnTo>
                <a:lnTo>
                  <a:pt x="193" y="41"/>
                </a:lnTo>
                <a:lnTo>
                  <a:pt x="192" y="40"/>
                </a:lnTo>
                <a:lnTo>
                  <a:pt x="189" y="38"/>
                </a:lnTo>
                <a:lnTo>
                  <a:pt x="187" y="38"/>
                </a:lnTo>
                <a:lnTo>
                  <a:pt x="186" y="37"/>
                </a:lnTo>
                <a:lnTo>
                  <a:pt x="185" y="35"/>
                </a:lnTo>
                <a:lnTo>
                  <a:pt x="184" y="31"/>
                </a:lnTo>
                <a:lnTo>
                  <a:pt x="183" y="28"/>
                </a:lnTo>
                <a:lnTo>
                  <a:pt x="180" y="24"/>
                </a:lnTo>
                <a:lnTo>
                  <a:pt x="179" y="22"/>
                </a:lnTo>
                <a:lnTo>
                  <a:pt x="177" y="22"/>
                </a:lnTo>
                <a:lnTo>
                  <a:pt x="175" y="21"/>
                </a:lnTo>
                <a:lnTo>
                  <a:pt x="173" y="19"/>
                </a:lnTo>
                <a:lnTo>
                  <a:pt x="171" y="15"/>
                </a:lnTo>
                <a:lnTo>
                  <a:pt x="166" y="8"/>
                </a:lnTo>
                <a:lnTo>
                  <a:pt x="158" y="2"/>
                </a:lnTo>
                <a:close/>
                <a:moveTo>
                  <a:pt x="79" y="674"/>
                </a:moveTo>
                <a:lnTo>
                  <a:pt x="81" y="674"/>
                </a:lnTo>
                <a:lnTo>
                  <a:pt x="83" y="674"/>
                </a:lnTo>
                <a:lnTo>
                  <a:pt x="85" y="675"/>
                </a:lnTo>
                <a:lnTo>
                  <a:pt x="88" y="676"/>
                </a:lnTo>
                <a:lnTo>
                  <a:pt x="88" y="675"/>
                </a:lnTo>
                <a:lnTo>
                  <a:pt x="93" y="678"/>
                </a:lnTo>
                <a:lnTo>
                  <a:pt x="101" y="677"/>
                </a:lnTo>
                <a:lnTo>
                  <a:pt x="102" y="675"/>
                </a:lnTo>
                <a:lnTo>
                  <a:pt x="107" y="675"/>
                </a:lnTo>
                <a:lnTo>
                  <a:pt x="111" y="675"/>
                </a:lnTo>
                <a:lnTo>
                  <a:pt x="111" y="676"/>
                </a:lnTo>
                <a:lnTo>
                  <a:pt x="113" y="676"/>
                </a:lnTo>
                <a:lnTo>
                  <a:pt x="115" y="671"/>
                </a:lnTo>
                <a:lnTo>
                  <a:pt x="108" y="669"/>
                </a:lnTo>
                <a:lnTo>
                  <a:pt x="101" y="667"/>
                </a:lnTo>
                <a:lnTo>
                  <a:pt x="97" y="667"/>
                </a:lnTo>
                <a:lnTo>
                  <a:pt x="94" y="667"/>
                </a:lnTo>
                <a:lnTo>
                  <a:pt x="92" y="663"/>
                </a:lnTo>
                <a:lnTo>
                  <a:pt x="88" y="660"/>
                </a:lnTo>
                <a:lnTo>
                  <a:pt x="86" y="658"/>
                </a:lnTo>
                <a:lnTo>
                  <a:pt x="82" y="657"/>
                </a:lnTo>
                <a:lnTo>
                  <a:pt x="82" y="656"/>
                </a:lnTo>
                <a:lnTo>
                  <a:pt x="81" y="655"/>
                </a:lnTo>
                <a:lnTo>
                  <a:pt x="81" y="653"/>
                </a:lnTo>
                <a:lnTo>
                  <a:pt x="79" y="651"/>
                </a:lnTo>
                <a:lnTo>
                  <a:pt x="76" y="650"/>
                </a:lnTo>
                <a:lnTo>
                  <a:pt x="74" y="648"/>
                </a:lnTo>
                <a:lnTo>
                  <a:pt x="72" y="644"/>
                </a:lnTo>
                <a:lnTo>
                  <a:pt x="69" y="639"/>
                </a:lnTo>
                <a:lnTo>
                  <a:pt x="68" y="639"/>
                </a:lnTo>
                <a:lnTo>
                  <a:pt x="68" y="637"/>
                </a:lnTo>
                <a:lnTo>
                  <a:pt x="69" y="636"/>
                </a:lnTo>
                <a:lnTo>
                  <a:pt x="72" y="635"/>
                </a:lnTo>
                <a:lnTo>
                  <a:pt x="69" y="630"/>
                </a:lnTo>
                <a:lnTo>
                  <a:pt x="67" y="627"/>
                </a:lnTo>
                <a:lnTo>
                  <a:pt x="66" y="627"/>
                </a:lnTo>
                <a:lnTo>
                  <a:pt x="66" y="626"/>
                </a:lnTo>
                <a:lnTo>
                  <a:pt x="65" y="626"/>
                </a:lnTo>
                <a:lnTo>
                  <a:pt x="68" y="675"/>
                </a:lnTo>
                <a:lnTo>
                  <a:pt x="72" y="674"/>
                </a:lnTo>
                <a:lnTo>
                  <a:pt x="75" y="674"/>
                </a:lnTo>
                <a:lnTo>
                  <a:pt x="79" y="674"/>
                </a:lnTo>
                <a:close/>
                <a:moveTo>
                  <a:pt x="131" y="667"/>
                </a:moveTo>
                <a:lnTo>
                  <a:pt x="130" y="669"/>
                </a:lnTo>
                <a:lnTo>
                  <a:pt x="128" y="669"/>
                </a:lnTo>
                <a:lnTo>
                  <a:pt x="127" y="670"/>
                </a:lnTo>
                <a:lnTo>
                  <a:pt x="128" y="671"/>
                </a:lnTo>
                <a:lnTo>
                  <a:pt x="134" y="675"/>
                </a:lnTo>
                <a:lnTo>
                  <a:pt x="136" y="672"/>
                </a:lnTo>
                <a:lnTo>
                  <a:pt x="138" y="671"/>
                </a:lnTo>
                <a:lnTo>
                  <a:pt x="141" y="670"/>
                </a:lnTo>
                <a:lnTo>
                  <a:pt x="138" y="669"/>
                </a:lnTo>
                <a:lnTo>
                  <a:pt x="134" y="669"/>
                </a:lnTo>
                <a:lnTo>
                  <a:pt x="132" y="668"/>
                </a:lnTo>
                <a:lnTo>
                  <a:pt x="132" y="667"/>
                </a:lnTo>
                <a:lnTo>
                  <a:pt x="131" y="667"/>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75" name="Freeform 5"/>
          <p:cNvSpPr>
            <a:spLocks/>
          </p:cNvSpPr>
          <p:nvPr/>
        </p:nvSpPr>
        <p:spPr bwMode="auto">
          <a:xfrm>
            <a:off x="5122863" y="3862388"/>
            <a:ext cx="171450" cy="184150"/>
          </a:xfrm>
          <a:custGeom>
            <a:avLst/>
            <a:gdLst>
              <a:gd name="T0" fmla="*/ 2147483647 w 112"/>
              <a:gd name="T1" fmla="*/ 2147483647 h 130"/>
              <a:gd name="T2" fmla="*/ 2147483647 w 112"/>
              <a:gd name="T3" fmla="*/ 2147483647 h 130"/>
              <a:gd name="T4" fmla="*/ 2147483647 w 112"/>
              <a:gd name="T5" fmla="*/ 2147483647 h 130"/>
              <a:gd name="T6" fmla="*/ 2147483647 w 112"/>
              <a:gd name="T7" fmla="*/ 2147483647 h 130"/>
              <a:gd name="T8" fmla="*/ 2147483647 w 112"/>
              <a:gd name="T9" fmla="*/ 2147483647 h 130"/>
              <a:gd name="T10" fmla="*/ 2147483647 w 112"/>
              <a:gd name="T11" fmla="*/ 2147483647 h 130"/>
              <a:gd name="T12" fmla="*/ 2147483647 w 112"/>
              <a:gd name="T13" fmla="*/ 2147483647 h 130"/>
              <a:gd name="T14" fmla="*/ 2147483647 w 112"/>
              <a:gd name="T15" fmla="*/ 2147483647 h 130"/>
              <a:gd name="T16" fmla="*/ 2147483647 w 112"/>
              <a:gd name="T17" fmla="*/ 2147483647 h 130"/>
              <a:gd name="T18" fmla="*/ 2147483647 w 112"/>
              <a:gd name="T19" fmla="*/ 2147483647 h 130"/>
              <a:gd name="T20" fmla="*/ 2147483647 w 112"/>
              <a:gd name="T21" fmla="*/ 2147483647 h 130"/>
              <a:gd name="T22" fmla="*/ 2147483647 w 112"/>
              <a:gd name="T23" fmla="*/ 2147483647 h 130"/>
              <a:gd name="T24" fmla="*/ 2147483647 w 112"/>
              <a:gd name="T25" fmla="*/ 2147483647 h 130"/>
              <a:gd name="T26" fmla="*/ 2147483647 w 112"/>
              <a:gd name="T27" fmla="*/ 2147483647 h 130"/>
              <a:gd name="T28" fmla="*/ 2147483647 w 112"/>
              <a:gd name="T29" fmla="*/ 2147483647 h 130"/>
              <a:gd name="T30" fmla="*/ 2147483647 w 112"/>
              <a:gd name="T31" fmla="*/ 2147483647 h 130"/>
              <a:gd name="T32" fmla="*/ 2147483647 w 112"/>
              <a:gd name="T33" fmla="*/ 2147483647 h 130"/>
              <a:gd name="T34" fmla="*/ 2147483647 w 112"/>
              <a:gd name="T35" fmla="*/ 2147483647 h 130"/>
              <a:gd name="T36" fmla="*/ 2147483647 w 112"/>
              <a:gd name="T37" fmla="*/ 2147483647 h 130"/>
              <a:gd name="T38" fmla="*/ 2147483647 w 112"/>
              <a:gd name="T39" fmla="*/ 2147483647 h 130"/>
              <a:gd name="T40" fmla="*/ 2147483647 w 112"/>
              <a:gd name="T41" fmla="*/ 2147483647 h 130"/>
              <a:gd name="T42" fmla="*/ 2147483647 w 112"/>
              <a:gd name="T43" fmla="*/ 2147483647 h 130"/>
              <a:gd name="T44" fmla="*/ 2147483647 w 112"/>
              <a:gd name="T45" fmla="*/ 2147483647 h 130"/>
              <a:gd name="T46" fmla="*/ 2147483647 w 112"/>
              <a:gd name="T47" fmla="*/ 2147483647 h 130"/>
              <a:gd name="T48" fmla="*/ 2147483647 w 112"/>
              <a:gd name="T49" fmla="*/ 2147483647 h 130"/>
              <a:gd name="T50" fmla="*/ 2147483647 w 112"/>
              <a:gd name="T51" fmla="*/ 2147483647 h 130"/>
              <a:gd name="T52" fmla="*/ 2147483647 w 112"/>
              <a:gd name="T53" fmla="*/ 2147483647 h 130"/>
              <a:gd name="T54" fmla="*/ 2147483647 w 112"/>
              <a:gd name="T55" fmla="*/ 2147483647 h 130"/>
              <a:gd name="T56" fmla="*/ 2147483647 w 112"/>
              <a:gd name="T57" fmla="*/ 2147483647 h 130"/>
              <a:gd name="T58" fmla="*/ 2147483647 w 112"/>
              <a:gd name="T59" fmla="*/ 2147483647 h 130"/>
              <a:gd name="T60" fmla="*/ 2147483647 w 112"/>
              <a:gd name="T61" fmla="*/ 2147483647 h 130"/>
              <a:gd name="T62" fmla="*/ 2147483647 w 112"/>
              <a:gd name="T63" fmla="*/ 2147483647 h 130"/>
              <a:gd name="T64" fmla="*/ 2147483647 w 112"/>
              <a:gd name="T65" fmla="*/ 2147483647 h 130"/>
              <a:gd name="T66" fmla="*/ 2147483647 w 112"/>
              <a:gd name="T67" fmla="*/ 2147483647 h 130"/>
              <a:gd name="T68" fmla="*/ 2147483647 w 112"/>
              <a:gd name="T69" fmla="*/ 2147483647 h 130"/>
              <a:gd name="T70" fmla="*/ 2147483647 w 112"/>
              <a:gd name="T71" fmla="*/ 2147483647 h 130"/>
              <a:gd name="T72" fmla="*/ 2147483647 w 112"/>
              <a:gd name="T73" fmla="*/ 2147483647 h 130"/>
              <a:gd name="T74" fmla="*/ 2147483647 w 112"/>
              <a:gd name="T75" fmla="*/ 2147483647 h 130"/>
              <a:gd name="T76" fmla="*/ 2147483647 w 112"/>
              <a:gd name="T77" fmla="*/ 2147483647 h 130"/>
              <a:gd name="T78" fmla="*/ 2147483647 w 112"/>
              <a:gd name="T79" fmla="*/ 2147483647 h 130"/>
              <a:gd name="T80" fmla="*/ 2147483647 w 112"/>
              <a:gd name="T81" fmla="*/ 2147483647 h 130"/>
              <a:gd name="T82" fmla="*/ 2147483647 w 112"/>
              <a:gd name="T83" fmla="*/ 2147483647 h 130"/>
              <a:gd name="T84" fmla="*/ 2147483647 w 112"/>
              <a:gd name="T85" fmla="*/ 2147483647 h 130"/>
              <a:gd name="T86" fmla="*/ 2147483647 w 112"/>
              <a:gd name="T87" fmla="*/ 2147483647 h 130"/>
              <a:gd name="T88" fmla="*/ 0 w 112"/>
              <a:gd name="T89" fmla="*/ 2147483647 h 130"/>
              <a:gd name="T90" fmla="*/ 2147483647 w 112"/>
              <a:gd name="T91" fmla="*/ 2147483647 h 130"/>
              <a:gd name="T92" fmla="*/ 2147483647 w 112"/>
              <a:gd name="T93" fmla="*/ 2147483647 h 130"/>
              <a:gd name="T94" fmla="*/ 2147483647 w 112"/>
              <a:gd name="T95" fmla="*/ 2147483647 h 130"/>
              <a:gd name="T96" fmla="*/ 2147483647 w 112"/>
              <a:gd name="T97" fmla="*/ 2147483647 h 130"/>
              <a:gd name="T98" fmla="*/ 2147483647 w 112"/>
              <a:gd name="T99" fmla="*/ 2147483647 h 130"/>
              <a:gd name="T100" fmla="*/ 2147483647 w 112"/>
              <a:gd name="T101" fmla="*/ 2147483647 h 130"/>
              <a:gd name="T102" fmla="*/ 2147483647 w 112"/>
              <a:gd name="T103" fmla="*/ 2147483647 h 130"/>
              <a:gd name="T104" fmla="*/ 2147483647 w 112"/>
              <a:gd name="T105" fmla="*/ 2147483647 h 130"/>
              <a:gd name="T106" fmla="*/ 2147483647 w 112"/>
              <a:gd name="T107" fmla="*/ 2147483647 h 130"/>
              <a:gd name="T108" fmla="*/ 2147483647 w 112"/>
              <a:gd name="T109" fmla="*/ 2147483647 h 130"/>
              <a:gd name="T110" fmla="*/ 2147483647 w 112"/>
              <a:gd name="T111" fmla="*/ 2147483647 h 130"/>
              <a:gd name="T112" fmla="*/ 2147483647 w 112"/>
              <a:gd name="T113" fmla="*/ 2147483647 h 130"/>
              <a:gd name="T114" fmla="*/ 2147483647 w 112"/>
              <a:gd name="T115" fmla="*/ 2147483647 h 130"/>
              <a:gd name="T116" fmla="*/ 2147483647 w 112"/>
              <a:gd name="T117" fmla="*/ 0 h 13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2"/>
              <a:gd name="T178" fmla="*/ 0 h 130"/>
              <a:gd name="T179" fmla="*/ 112 w 112"/>
              <a:gd name="T180" fmla="*/ 130 h 13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2" h="130">
                <a:moveTo>
                  <a:pt x="77" y="0"/>
                </a:moveTo>
                <a:lnTo>
                  <a:pt x="76" y="10"/>
                </a:lnTo>
                <a:lnTo>
                  <a:pt x="83" y="12"/>
                </a:lnTo>
                <a:lnTo>
                  <a:pt x="86" y="13"/>
                </a:lnTo>
                <a:lnTo>
                  <a:pt x="90" y="15"/>
                </a:lnTo>
                <a:lnTo>
                  <a:pt x="94" y="17"/>
                </a:lnTo>
                <a:lnTo>
                  <a:pt x="99" y="20"/>
                </a:lnTo>
                <a:lnTo>
                  <a:pt x="104" y="22"/>
                </a:lnTo>
                <a:lnTo>
                  <a:pt x="107" y="24"/>
                </a:lnTo>
                <a:lnTo>
                  <a:pt x="108" y="27"/>
                </a:lnTo>
                <a:lnTo>
                  <a:pt x="110" y="29"/>
                </a:lnTo>
                <a:lnTo>
                  <a:pt x="110" y="33"/>
                </a:lnTo>
                <a:lnTo>
                  <a:pt x="107" y="34"/>
                </a:lnTo>
                <a:lnTo>
                  <a:pt x="107" y="36"/>
                </a:lnTo>
                <a:lnTo>
                  <a:pt x="106" y="40"/>
                </a:lnTo>
                <a:lnTo>
                  <a:pt x="106" y="46"/>
                </a:lnTo>
                <a:lnTo>
                  <a:pt x="106" y="48"/>
                </a:lnTo>
                <a:lnTo>
                  <a:pt x="107" y="51"/>
                </a:lnTo>
                <a:lnTo>
                  <a:pt x="111" y="56"/>
                </a:lnTo>
                <a:lnTo>
                  <a:pt x="112" y="58"/>
                </a:lnTo>
                <a:lnTo>
                  <a:pt x="108" y="64"/>
                </a:lnTo>
                <a:lnTo>
                  <a:pt x="106" y="67"/>
                </a:lnTo>
                <a:lnTo>
                  <a:pt x="105" y="69"/>
                </a:lnTo>
                <a:lnTo>
                  <a:pt x="106" y="71"/>
                </a:lnTo>
                <a:lnTo>
                  <a:pt x="108" y="74"/>
                </a:lnTo>
                <a:lnTo>
                  <a:pt x="110" y="75"/>
                </a:lnTo>
                <a:lnTo>
                  <a:pt x="108" y="77"/>
                </a:lnTo>
                <a:lnTo>
                  <a:pt x="107" y="79"/>
                </a:lnTo>
                <a:lnTo>
                  <a:pt x="107" y="81"/>
                </a:lnTo>
                <a:lnTo>
                  <a:pt x="107" y="83"/>
                </a:lnTo>
                <a:lnTo>
                  <a:pt x="106" y="86"/>
                </a:lnTo>
                <a:lnTo>
                  <a:pt x="106" y="90"/>
                </a:lnTo>
                <a:lnTo>
                  <a:pt x="107" y="92"/>
                </a:lnTo>
                <a:lnTo>
                  <a:pt x="108" y="95"/>
                </a:lnTo>
                <a:lnTo>
                  <a:pt x="108" y="97"/>
                </a:lnTo>
                <a:lnTo>
                  <a:pt x="107" y="102"/>
                </a:lnTo>
                <a:lnTo>
                  <a:pt x="106" y="102"/>
                </a:lnTo>
                <a:lnTo>
                  <a:pt x="106" y="103"/>
                </a:lnTo>
                <a:lnTo>
                  <a:pt x="107" y="104"/>
                </a:lnTo>
                <a:lnTo>
                  <a:pt x="110" y="104"/>
                </a:lnTo>
                <a:lnTo>
                  <a:pt x="111" y="104"/>
                </a:lnTo>
                <a:lnTo>
                  <a:pt x="110" y="106"/>
                </a:lnTo>
                <a:lnTo>
                  <a:pt x="103" y="117"/>
                </a:lnTo>
                <a:lnTo>
                  <a:pt x="92" y="130"/>
                </a:lnTo>
                <a:lnTo>
                  <a:pt x="90" y="129"/>
                </a:lnTo>
                <a:lnTo>
                  <a:pt x="84" y="127"/>
                </a:lnTo>
                <a:lnTo>
                  <a:pt x="82" y="127"/>
                </a:lnTo>
                <a:lnTo>
                  <a:pt x="79" y="126"/>
                </a:lnTo>
                <a:lnTo>
                  <a:pt x="78" y="125"/>
                </a:lnTo>
                <a:lnTo>
                  <a:pt x="75" y="125"/>
                </a:lnTo>
                <a:lnTo>
                  <a:pt x="72" y="125"/>
                </a:lnTo>
                <a:lnTo>
                  <a:pt x="70" y="126"/>
                </a:lnTo>
                <a:lnTo>
                  <a:pt x="68" y="127"/>
                </a:lnTo>
                <a:lnTo>
                  <a:pt x="65" y="126"/>
                </a:lnTo>
                <a:lnTo>
                  <a:pt x="63" y="125"/>
                </a:lnTo>
                <a:lnTo>
                  <a:pt x="61" y="124"/>
                </a:lnTo>
                <a:lnTo>
                  <a:pt x="58" y="123"/>
                </a:lnTo>
                <a:lnTo>
                  <a:pt x="56" y="120"/>
                </a:lnTo>
                <a:lnTo>
                  <a:pt x="55" y="119"/>
                </a:lnTo>
                <a:lnTo>
                  <a:pt x="54" y="119"/>
                </a:lnTo>
                <a:lnTo>
                  <a:pt x="52" y="120"/>
                </a:lnTo>
                <a:lnTo>
                  <a:pt x="50" y="119"/>
                </a:lnTo>
                <a:lnTo>
                  <a:pt x="48" y="117"/>
                </a:lnTo>
                <a:lnTo>
                  <a:pt x="45" y="117"/>
                </a:lnTo>
                <a:lnTo>
                  <a:pt x="44" y="115"/>
                </a:lnTo>
                <a:lnTo>
                  <a:pt x="44" y="109"/>
                </a:lnTo>
                <a:lnTo>
                  <a:pt x="44" y="106"/>
                </a:lnTo>
                <a:lnTo>
                  <a:pt x="45" y="104"/>
                </a:lnTo>
                <a:lnTo>
                  <a:pt x="45" y="103"/>
                </a:lnTo>
                <a:lnTo>
                  <a:pt x="45" y="102"/>
                </a:lnTo>
                <a:lnTo>
                  <a:pt x="43" y="102"/>
                </a:lnTo>
                <a:lnTo>
                  <a:pt x="41" y="101"/>
                </a:lnTo>
                <a:lnTo>
                  <a:pt x="39" y="99"/>
                </a:lnTo>
                <a:lnTo>
                  <a:pt x="39" y="97"/>
                </a:lnTo>
                <a:lnTo>
                  <a:pt x="38" y="96"/>
                </a:lnTo>
                <a:lnTo>
                  <a:pt x="37" y="96"/>
                </a:lnTo>
                <a:lnTo>
                  <a:pt x="36" y="93"/>
                </a:lnTo>
                <a:lnTo>
                  <a:pt x="35" y="89"/>
                </a:lnTo>
                <a:lnTo>
                  <a:pt x="35" y="86"/>
                </a:lnTo>
                <a:lnTo>
                  <a:pt x="30" y="84"/>
                </a:lnTo>
                <a:lnTo>
                  <a:pt x="28" y="82"/>
                </a:lnTo>
                <a:lnTo>
                  <a:pt x="25" y="79"/>
                </a:lnTo>
                <a:lnTo>
                  <a:pt x="25" y="78"/>
                </a:lnTo>
                <a:lnTo>
                  <a:pt x="24" y="79"/>
                </a:lnTo>
                <a:lnTo>
                  <a:pt x="23" y="81"/>
                </a:lnTo>
                <a:lnTo>
                  <a:pt x="21" y="81"/>
                </a:lnTo>
                <a:lnTo>
                  <a:pt x="18" y="79"/>
                </a:lnTo>
                <a:lnTo>
                  <a:pt x="18" y="77"/>
                </a:lnTo>
                <a:lnTo>
                  <a:pt x="17" y="76"/>
                </a:lnTo>
                <a:lnTo>
                  <a:pt x="16" y="75"/>
                </a:lnTo>
                <a:lnTo>
                  <a:pt x="14" y="72"/>
                </a:lnTo>
                <a:lnTo>
                  <a:pt x="10" y="69"/>
                </a:lnTo>
                <a:lnTo>
                  <a:pt x="8" y="64"/>
                </a:lnTo>
                <a:lnTo>
                  <a:pt x="7" y="60"/>
                </a:lnTo>
                <a:lnTo>
                  <a:pt x="6" y="57"/>
                </a:lnTo>
                <a:lnTo>
                  <a:pt x="4" y="56"/>
                </a:lnTo>
                <a:lnTo>
                  <a:pt x="3" y="56"/>
                </a:lnTo>
                <a:lnTo>
                  <a:pt x="2" y="55"/>
                </a:lnTo>
                <a:lnTo>
                  <a:pt x="1" y="51"/>
                </a:lnTo>
                <a:lnTo>
                  <a:pt x="0" y="47"/>
                </a:lnTo>
                <a:lnTo>
                  <a:pt x="2" y="47"/>
                </a:lnTo>
                <a:lnTo>
                  <a:pt x="4" y="48"/>
                </a:lnTo>
                <a:lnTo>
                  <a:pt x="7" y="47"/>
                </a:lnTo>
                <a:lnTo>
                  <a:pt x="9" y="47"/>
                </a:lnTo>
                <a:lnTo>
                  <a:pt x="11" y="47"/>
                </a:lnTo>
                <a:lnTo>
                  <a:pt x="13" y="48"/>
                </a:lnTo>
                <a:lnTo>
                  <a:pt x="15" y="47"/>
                </a:lnTo>
                <a:lnTo>
                  <a:pt x="16" y="46"/>
                </a:lnTo>
                <a:lnTo>
                  <a:pt x="20" y="46"/>
                </a:lnTo>
                <a:lnTo>
                  <a:pt x="24" y="47"/>
                </a:lnTo>
                <a:lnTo>
                  <a:pt x="29" y="46"/>
                </a:lnTo>
                <a:lnTo>
                  <a:pt x="34" y="43"/>
                </a:lnTo>
                <a:lnTo>
                  <a:pt x="36" y="42"/>
                </a:lnTo>
                <a:lnTo>
                  <a:pt x="38" y="42"/>
                </a:lnTo>
                <a:lnTo>
                  <a:pt x="42" y="41"/>
                </a:lnTo>
                <a:lnTo>
                  <a:pt x="43" y="40"/>
                </a:lnTo>
                <a:lnTo>
                  <a:pt x="44" y="37"/>
                </a:lnTo>
                <a:lnTo>
                  <a:pt x="44" y="33"/>
                </a:lnTo>
                <a:lnTo>
                  <a:pt x="45" y="28"/>
                </a:lnTo>
                <a:lnTo>
                  <a:pt x="46" y="26"/>
                </a:lnTo>
                <a:lnTo>
                  <a:pt x="48" y="24"/>
                </a:lnTo>
                <a:lnTo>
                  <a:pt x="48" y="23"/>
                </a:lnTo>
                <a:lnTo>
                  <a:pt x="49" y="22"/>
                </a:lnTo>
                <a:lnTo>
                  <a:pt x="50" y="21"/>
                </a:lnTo>
                <a:lnTo>
                  <a:pt x="54" y="19"/>
                </a:lnTo>
                <a:lnTo>
                  <a:pt x="55" y="16"/>
                </a:lnTo>
                <a:lnTo>
                  <a:pt x="56" y="13"/>
                </a:lnTo>
                <a:lnTo>
                  <a:pt x="58" y="10"/>
                </a:lnTo>
                <a:lnTo>
                  <a:pt x="61" y="9"/>
                </a:lnTo>
                <a:lnTo>
                  <a:pt x="63" y="8"/>
                </a:lnTo>
                <a:lnTo>
                  <a:pt x="65" y="6"/>
                </a:lnTo>
                <a:lnTo>
                  <a:pt x="77" y="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76" name="Freeform 6"/>
          <p:cNvSpPr>
            <a:spLocks/>
          </p:cNvSpPr>
          <p:nvPr/>
        </p:nvSpPr>
        <p:spPr bwMode="auto">
          <a:xfrm>
            <a:off x="5053013" y="3681413"/>
            <a:ext cx="255587" cy="249237"/>
          </a:xfrm>
          <a:custGeom>
            <a:avLst/>
            <a:gdLst>
              <a:gd name="T0" fmla="*/ 2147483647 w 167"/>
              <a:gd name="T1" fmla="*/ 2147483647 h 177"/>
              <a:gd name="T2" fmla="*/ 2147483647 w 167"/>
              <a:gd name="T3" fmla="*/ 2147483647 h 177"/>
              <a:gd name="T4" fmla="*/ 2147483647 w 167"/>
              <a:gd name="T5" fmla="*/ 2147483647 h 177"/>
              <a:gd name="T6" fmla="*/ 2147483647 w 167"/>
              <a:gd name="T7" fmla="*/ 2147483647 h 177"/>
              <a:gd name="T8" fmla="*/ 2147483647 w 167"/>
              <a:gd name="T9" fmla="*/ 2147483647 h 177"/>
              <a:gd name="T10" fmla="*/ 2147483647 w 167"/>
              <a:gd name="T11" fmla="*/ 2147483647 h 177"/>
              <a:gd name="T12" fmla="*/ 2147483647 w 167"/>
              <a:gd name="T13" fmla="*/ 2147483647 h 177"/>
              <a:gd name="T14" fmla="*/ 2147483647 w 167"/>
              <a:gd name="T15" fmla="*/ 2147483647 h 177"/>
              <a:gd name="T16" fmla="*/ 2147483647 w 167"/>
              <a:gd name="T17" fmla="*/ 2147483647 h 177"/>
              <a:gd name="T18" fmla="*/ 2147483647 w 167"/>
              <a:gd name="T19" fmla="*/ 2147483647 h 177"/>
              <a:gd name="T20" fmla="*/ 2147483647 w 167"/>
              <a:gd name="T21" fmla="*/ 2147483647 h 177"/>
              <a:gd name="T22" fmla="*/ 2147483647 w 167"/>
              <a:gd name="T23" fmla="*/ 2147483647 h 177"/>
              <a:gd name="T24" fmla="*/ 2147483647 w 167"/>
              <a:gd name="T25" fmla="*/ 2147483647 h 177"/>
              <a:gd name="T26" fmla="*/ 2147483647 w 167"/>
              <a:gd name="T27" fmla="*/ 2147483647 h 177"/>
              <a:gd name="T28" fmla="*/ 2147483647 w 167"/>
              <a:gd name="T29" fmla="*/ 2147483647 h 177"/>
              <a:gd name="T30" fmla="*/ 2147483647 w 167"/>
              <a:gd name="T31" fmla="*/ 2147483647 h 177"/>
              <a:gd name="T32" fmla="*/ 2147483647 w 167"/>
              <a:gd name="T33" fmla="*/ 2147483647 h 177"/>
              <a:gd name="T34" fmla="*/ 2147483647 w 167"/>
              <a:gd name="T35" fmla="*/ 2147483647 h 177"/>
              <a:gd name="T36" fmla="*/ 2147483647 w 167"/>
              <a:gd name="T37" fmla="*/ 2147483647 h 177"/>
              <a:gd name="T38" fmla="*/ 2147483647 w 167"/>
              <a:gd name="T39" fmla="*/ 2147483647 h 177"/>
              <a:gd name="T40" fmla="*/ 2147483647 w 167"/>
              <a:gd name="T41" fmla="*/ 2147483647 h 177"/>
              <a:gd name="T42" fmla="*/ 2147483647 w 167"/>
              <a:gd name="T43" fmla="*/ 2147483647 h 177"/>
              <a:gd name="T44" fmla="*/ 2147483647 w 167"/>
              <a:gd name="T45" fmla="*/ 2147483647 h 177"/>
              <a:gd name="T46" fmla="*/ 2147483647 w 167"/>
              <a:gd name="T47" fmla="*/ 2147483647 h 177"/>
              <a:gd name="T48" fmla="*/ 2147483647 w 167"/>
              <a:gd name="T49" fmla="*/ 2147483647 h 177"/>
              <a:gd name="T50" fmla="*/ 2147483647 w 167"/>
              <a:gd name="T51" fmla="*/ 2147483647 h 177"/>
              <a:gd name="T52" fmla="*/ 2147483647 w 167"/>
              <a:gd name="T53" fmla="*/ 2147483647 h 177"/>
              <a:gd name="T54" fmla="*/ 2147483647 w 167"/>
              <a:gd name="T55" fmla="*/ 2147483647 h 177"/>
              <a:gd name="T56" fmla="*/ 2147483647 w 167"/>
              <a:gd name="T57" fmla="*/ 2147483647 h 177"/>
              <a:gd name="T58" fmla="*/ 2147483647 w 167"/>
              <a:gd name="T59" fmla="*/ 2147483647 h 177"/>
              <a:gd name="T60" fmla="*/ 2147483647 w 167"/>
              <a:gd name="T61" fmla="*/ 2147483647 h 177"/>
              <a:gd name="T62" fmla="*/ 2147483647 w 167"/>
              <a:gd name="T63" fmla="*/ 2147483647 h 177"/>
              <a:gd name="T64" fmla="*/ 2147483647 w 167"/>
              <a:gd name="T65" fmla="*/ 2147483647 h 177"/>
              <a:gd name="T66" fmla="*/ 2147483647 w 167"/>
              <a:gd name="T67" fmla="*/ 2147483647 h 177"/>
              <a:gd name="T68" fmla="*/ 2147483647 w 167"/>
              <a:gd name="T69" fmla="*/ 2147483647 h 177"/>
              <a:gd name="T70" fmla="*/ 2147483647 w 167"/>
              <a:gd name="T71" fmla="*/ 2147483647 h 177"/>
              <a:gd name="T72" fmla="*/ 2147483647 w 167"/>
              <a:gd name="T73" fmla="*/ 2147483647 h 177"/>
              <a:gd name="T74" fmla="*/ 2147483647 w 167"/>
              <a:gd name="T75" fmla="*/ 2147483647 h 177"/>
              <a:gd name="T76" fmla="*/ 2147483647 w 167"/>
              <a:gd name="T77" fmla="*/ 2147483647 h 177"/>
              <a:gd name="T78" fmla="*/ 2147483647 w 167"/>
              <a:gd name="T79" fmla="*/ 2147483647 h 177"/>
              <a:gd name="T80" fmla="*/ 2147483647 w 167"/>
              <a:gd name="T81" fmla="*/ 2147483647 h 177"/>
              <a:gd name="T82" fmla="*/ 2147483647 w 167"/>
              <a:gd name="T83" fmla="*/ 2147483647 h 177"/>
              <a:gd name="T84" fmla="*/ 2147483647 w 167"/>
              <a:gd name="T85" fmla="*/ 2147483647 h 177"/>
              <a:gd name="T86" fmla="*/ 2147483647 w 167"/>
              <a:gd name="T87" fmla="*/ 2147483647 h 177"/>
              <a:gd name="T88" fmla="*/ 2147483647 w 167"/>
              <a:gd name="T89" fmla="*/ 2147483647 h 177"/>
              <a:gd name="T90" fmla="*/ 2147483647 w 167"/>
              <a:gd name="T91" fmla="*/ 2147483647 h 177"/>
              <a:gd name="T92" fmla="*/ 2147483647 w 167"/>
              <a:gd name="T93" fmla="*/ 2147483647 h 177"/>
              <a:gd name="T94" fmla="*/ 2147483647 w 167"/>
              <a:gd name="T95" fmla="*/ 2147483647 h 177"/>
              <a:gd name="T96" fmla="*/ 2147483647 w 167"/>
              <a:gd name="T97" fmla="*/ 2147483647 h 177"/>
              <a:gd name="T98" fmla="*/ 2147483647 w 167"/>
              <a:gd name="T99" fmla="*/ 2147483647 h 177"/>
              <a:gd name="T100" fmla="*/ 2147483647 w 167"/>
              <a:gd name="T101" fmla="*/ 2147483647 h 177"/>
              <a:gd name="T102" fmla="*/ 2147483647 w 167"/>
              <a:gd name="T103" fmla="*/ 2147483647 h 177"/>
              <a:gd name="T104" fmla="*/ 2147483647 w 167"/>
              <a:gd name="T105" fmla="*/ 2147483647 h 177"/>
              <a:gd name="T106" fmla="*/ 2147483647 w 167"/>
              <a:gd name="T107" fmla="*/ 2147483647 h 177"/>
              <a:gd name="T108" fmla="*/ 2147483647 w 167"/>
              <a:gd name="T109" fmla="*/ 2147483647 h 177"/>
              <a:gd name="T110" fmla="*/ 2147483647 w 167"/>
              <a:gd name="T111" fmla="*/ 2147483647 h 177"/>
              <a:gd name="T112" fmla="*/ 2147483647 w 167"/>
              <a:gd name="T113" fmla="*/ 2147483647 h 177"/>
              <a:gd name="T114" fmla="*/ 2147483647 w 167"/>
              <a:gd name="T115" fmla="*/ 2147483647 h 177"/>
              <a:gd name="T116" fmla="*/ 2147483647 w 167"/>
              <a:gd name="T117" fmla="*/ 2147483647 h 177"/>
              <a:gd name="T118" fmla="*/ 0 w 167"/>
              <a:gd name="T119" fmla="*/ 2147483647 h 177"/>
              <a:gd name="T120" fmla="*/ 2147483647 w 167"/>
              <a:gd name="T121" fmla="*/ 2147483647 h 177"/>
              <a:gd name="T122" fmla="*/ 2147483647 w 167"/>
              <a:gd name="T123" fmla="*/ 2147483647 h 177"/>
              <a:gd name="T124" fmla="*/ 2147483647 w 167"/>
              <a:gd name="T125" fmla="*/ 2147483647 h 17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7"/>
              <a:gd name="T190" fmla="*/ 0 h 177"/>
              <a:gd name="T191" fmla="*/ 167 w 167"/>
              <a:gd name="T192" fmla="*/ 177 h 17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7" h="177">
                <a:moveTo>
                  <a:pt x="20" y="172"/>
                </a:moveTo>
                <a:lnTo>
                  <a:pt x="35" y="170"/>
                </a:lnTo>
                <a:lnTo>
                  <a:pt x="38" y="170"/>
                </a:lnTo>
                <a:lnTo>
                  <a:pt x="40" y="170"/>
                </a:lnTo>
                <a:lnTo>
                  <a:pt x="41" y="172"/>
                </a:lnTo>
                <a:lnTo>
                  <a:pt x="45" y="175"/>
                </a:lnTo>
                <a:lnTo>
                  <a:pt x="46" y="176"/>
                </a:lnTo>
                <a:lnTo>
                  <a:pt x="48" y="176"/>
                </a:lnTo>
                <a:lnTo>
                  <a:pt x="50" y="177"/>
                </a:lnTo>
                <a:lnTo>
                  <a:pt x="53" y="176"/>
                </a:lnTo>
                <a:lnTo>
                  <a:pt x="55" y="176"/>
                </a:lnTo>
                <a:lnTo>
                  <a:pt x="57" y="176"/>
                </a:lnTo>
                <a:lnTo>
                  <a:pt x="59" y="177"/>
                </a:lnTo>
                <a:lnTo>
                  <a:pt x="61" y="176"/>
                </a:lnTo>
                <a:lnTo>
                  <a:pt x="62" y="175"/>
                </a:lnTo>
                <a:lnTo>
                  <a:pt x="66" y="175"/>
                </a:lnTo>
                <a:lnTo>
                  <a:pt x="70" y="176"/>
                </a:lnTo>
                <a:lnTo>
                  <a:pt x="75" y="175"/>
                </a:lnTo>
                <a:lnTo>
                  <a:pt x="80" y="172"/>
                </a:lnTo>
                <a:lnTo>
                  <a:pt x="82" y="171"/>
                </a:lnTo>
                <a:lnTo>
                  <a:pt x="84" y="171"/>
                </a:lnTo>
                <a:lnTo>
                  <a:pt x="88" y="170"/>
                </a:lnTo>
                <a:lnTo>
                  <a:pt x="89" y="169"/>
                </a:lnTo>
                <a:lnTo>
                  <a:pt x="90" y="166"/>
                </a:lnTo>
                <a:lnTo>
                  <a:pt x="90" y="162"/>
                </a:lnTo>
                <a:lnTo>
                  <a:pt x="91" y="157"/>
                </a:lnTo>
                <a:lnTo>
                  <a:pt x="92" y="155"/>
                </a:lnTo>
                <a:lnTo>
                  <a:pt x="94" y="153"/>
                </a:lnTo>
                <a:lnTo>
                  <a:pt x="94" y="152"/>
                </a:lnTo>
                <a:lnTo>
                  <a:pt x="95" y="151"/>
                </a:lnTo>
                <a:lnTo>
                  <a:pt x="96" y="150"/>
                </a:lnTo>
                <a:lnTo>
                  <a:pt x="100" y="148"/>
                </a:lnTo>
                <a:lnTo>
                  <a:pt x="101" y="145"/>
                </a:lnTo>
                <a:lnTo>
                  <a:pt x="102" y="142"/>
                </a:lnTo>
                <a:lnTo>
                  <a:pt x="104" y="139"/>
                </a:lnTo>
                <a:lnTo>
                  <a:pt x="107" y="138"/>
                </a:lnTo>
                <a:lnTo>
                  <a:pt x="109" y="137"/>
                </a:lnTo>
                <a:lnTo>
                  <a:pt x="111" y="135"/>
                </a:lnTo>
                <a:lnTo>
                  <a:pt x="122" y="130"/>
                </a:lnTo>
                <a:lnTo>
                  <a:pt x="123" y="129"/>
                </a:lnTo>
                <a:lnTo>
                  <a:pt x="123" y="125"/>
                </a:lnTo>
                <a:lnTo>
                  <a:pt x="122" y="123"/>
                </a:lnTo>
                <a:lnTo>
                  <a:pt x="118" y="121"/>
                </a:lnTo>
                <a:lnTo>
                  <a:pt x="152" y="109"/>
                </a:lnTo>
                <a:lnTo>
                  <a:pt x="150" y="100"/>
                </a:lnTo>
                <a:lnTo>
                  <a:pt x="150" y="97"/>
                </a:lnTo>
                <a:lnTo>
                  <a:pt x="151" y="95"/>
                </a:lnTo>
                <a:lnTo>
                  <a:pt x="152" y="93"/>
                </a:lnTo>
                <a:lnTo>
                  <a:pt x="152" y="90"/>
                </a:lnTo>
                <a:lnTo>
                  <a:pt x="152" y="84"/>
                </a:lnTo>
                <a:lnTo>
                  <a:pt x="152" y="81"/>
                </a:lnTo>
                <a:lnTo>
                  <a:pt x="154" y="79"/>
                </a:lnTo>
                <a:lnTo>
                  <a:pt x="160" y="75"/>
                </a:lnTo>
                <a:lnTo>
                  <a:pt x="163" y="73"/>
                </a:lnTo>
                <a:lnTo>
                  <a:pt x="163" y="70"/>
                </a:lnTo>
                <a:lnTo>
                  <a:pt x="163" y="69"/>
                </a:lnTo>
                <a:lnTo>
                  <a:pt x="162" y="67"/>
                </a:lnTo>
                <a:lnTo>
                  <a:pt x="160" y="67"/>
                </a:lnTo>
                <a:lnTo>
                  <a:pt x="159" y="67"/>
                </a:lnTo>
                <a:lnTo>
                  <a:pt x="158" y="66"/>
                </a:lnTo>
                <a:lnTo>
                  <a:pt x="159" y="60"/>
                </a:lnTo>
                <a:lnTo>
                  <a:pt x="158" y="54"/>
                </a:lnTo>
                <a:lnTo>
                  <a:pt x="158" y="52"/>
                </a:lnTo>
                <a:lnTo>
                  <a:pt x="159" y="51"/>
                </a:lnTo>
                <a:lnTo>
                  <a:pt x="162" y="49"/>
                </a:lnTo>
                <a:lnTo>
                  <a:pt x="163" y="48"/>
                </a:lnTo>
                <a:lnTo>
                  <a:pt x="166" y="44"/>
                </a:lnTo>
                <a:lnTo>
                  <a:pt x="167" y="41"/>
                </a:lnTo>
                <a:lnTo>
                  <a:pt x="166" y="40"/>
                </a:lnTo>
                <a:lnTo>
                  <a:pt x="165" y="37"/>
                </a:lnTo>
                <a:lnTo>
                  <a:pt x="165" y="34"/>
                </a:lnTo>
                <a:lnTo>
                  <a:pt x="165" y="31"/>
                </a:lnTo>
                <a:lnTo>
                  <a:pt x="164" y="28"/>
                </a:lnTo>
                <a:lnTo>
                  <a:pt x="160" y="25"/>
                </a:lnTo>
                <a:lnTo>
                  <a:pt x="160" y="21"/>
                </a:lnTo>
                <a:lnTo>
                  <a:pt x="157" y="21"/>
                </a:lnTo>
                <a:lnTo>
                  <a:pt x="153" y="20"/>
                </a:lnTo>
                <a:lnTo>
                  <a:pt x="151" y="19"/>
                </a:lnTo>
                <a:lnTo>
                  <a:pt x="149" y="15"/>
                </a:lnTo>
                <a:lnTo>
                  <a:pt x="145" y="14"/>
                </a:lnTo>
                <a:lnTo>
                  <a:pt x="144" y="13"/>
                </a:lnTo>
                <a:lnTo>
                  <a:pt x="144" y="10"/>
                </a:lnTo>
                <a:lnTo>
                  <a:pt x="144" y="6"/>
                </a:lnTo>
                <a:lnTo>
                  <a:pt x="144" y="7"/>
                </a:lnTo>
                <a:lnTo>
                  <a:pt x="137" y="7"/>
                </a:lnTo>
                <a:lnTo>
                  <a:pt x="132" y="7"/>
                </a:lnTo>
                <a:lnTo>
                  <a:pt x="129" y="8"/>
                </a:lnTo>
                <a:lnTo>
                  <a:pt x="129" y="7"/>
                </a:lnTo>
                <a:lnTo>
                  <a:pt x="130" y="4"/>
                </a:lnTo>
                <a:lnTo>
                  <a:pt x="130" y="1"/>
                </a:lnTo>
                <a:lnTo>
                  <a:pt x="129" y="1"/>
                </a:lnTo>
                <a:lnTo>
                  <a:pt x="129" y="0"/>
                </a:lnTo>
                <a:lnTo>
                  <a:pt x="101" y="8"/>
                </a:lnTo>
                <a:lnTo>
                  <a:pt x="98" y="10"/>
                </a:lnTo>
                <a:lnTo>
                  <a:pt x="100" y="11"/>
                </a:lnTo>
                <a:lnTo>
                  <a:pt x="98" y="12"/>
                </a:lnTo>
                <a:lnTo>
                  <a:pt x="96" y="14"/>
                </a:lnTo>
                <a:lnTo>
                  <a:pt x="91" y="18"/>
                </a:lnTo>
                <a:lnTo>
                  <a:pt x="91" y="20"/>
                </a:lnTo>
                <a:lnTo>
                  <a:pt x="90" y="20"/>
                </a:lnTo>
                <a:lnTo>
                  <a:pt x="88" y="20"/>
                </a:lnTo>
                <a:lnTo>
                  <a:pt x="88" y="19"/>
                </a:lnTo>
                <a:lnTo>
                  <a:pt x="88" y="24"/>
                </a:lnTo>
                <a:lnTo>
                  <a:pt x="88" y="27"/>
                </a:lnTo>
                <a:lnTo>
                  <a:pt x="89" y="30"/>
                </a:lnTo>
                <a:lnTo>
                  <a:pt x="89" y="33"/>
                </a:lnTo>
                <a:lnTo>
                  <a:pt x="90" y="35"/>
                </a:lnTo>
                <a:lnTo>
                  <a:pt x="91" y="38"/>
                </a:lnTo>
                <a:lnTo>
                  <a:pt x="92" y="40"/>
                </a:lnTo>
                <a:lnTo>
                  <a:pt x="92" y="42"/>
                </a:lnTo>
                <a:lnTo>
                  <a:pt x="91" y="47"/>
                </a:lnTo>
                <a:lnTo>
                  <a:pt x="90" y="51"/>
                </a:lnTo>
                <a:lnTo>
                  <a:pt x="91" y="52"/>
                </a:lnTo>
                <a:lnTo>
                  <a:pt x="92" y="54"/>
                </a:lnTo>
                <a:lnTo>
                  <a:pt x="97" y="58"/>
                </a:lnTo>
                <a:lnTo>
                  <a:pt x="100" y="60"/>
                </a:lnTo>
                <a:lnTo>
                  <a:pt x="102" y="60"/>
                </a:lnTo>
                <a:lnTo>
                  <a:pt x="104" y="61"/>
                </a:lnTo>
                <a:lnTo>
                  <a:pt x="107" y="65"/>
                </a:lnTo>
                <a:lnTo>
                  <a:pt x="109" y="68"/>
                </a:lnTo>
                <a:lnTo>
                  <a:pt x="111" y="67"/>
                </a:lnTo>
                <a:lnTo>
                  <a:pt x="117" y="66"/>
                </a:lnTo>
                <a:lnTo>
                  <a:pt x="119" y="66"/>
                </a:lnTo>
                <a:lnTo>
                  <a:pt x="119" y="83"/>
                </a:lnTo>
                <a:lnTo>
                  <a:pt x="114" y="81"/>
                </a:lnTo>
                <a:lnTo>
                  <a:pt x="111" y="82"/>
                </a:lnTo>
                <a:lnTo>
                  <a:pt x="109" y="83"/>
                </a:lnTo>
                <a:lnTo>
                  <a:pt x="107" y="84"/>
                </a:lnTo>
                <a:lnTo>
                  <a:pt x="103" y="84"/>
                </a:lnTo>
                <a:lnTo>
                  <a:pt x="102" y="84"/>
                </a:lnTo>
                <a:lnTo>
                  <a:pt x="101" y="82"/>
                </a:lnTo>
                <a:lnTo>
                  <a:pt x="101" y="77"/>
                </a:lnTo>
                <a:lnTo>
                  <a:pt x="101" y="75"/>
                </a:lnTo>
                <a:lnTo>
                  <a:pt x="100" y="73"/>
                </a:lnTo>
                <a:lnTo>
                  <a:pt x="97" y="72"/>
                </a:lnTo>
                <a:lnTo>
                  <a:pt x="95" y="70"/>
                </a:lnTo>
                <a:lnTo>
                  <a:pt x="91" y="70"/>
                </a:lnTo>
                <a:lnTo>
                  <a:pt x="89" y="68"/>
                </a:lnTo>
                <a:lnTo>
                  <a:pt x="88" y="66"/>
                </a:lnTo>
                <a:lnTo>
                  <a:pt x="85" y="63"/>
                </a:lnTo>
                <a:lnTo>
                  <a:pt x="84" y="62"/>
                </a:lnTo>
                <a:lnTo>
                  <a:pt x="83" y="61"/>
                </a:lnTo>
                <a:lnTo>
                  <a:pt x="83" y="58"/>
                </a:lnTo>
                <a:lnTo>
                  <a:pt x="82" y="56"/>
                </a:lnTo>
                <a:lnTo>
                  <a:pt x="81" y="56"/>
                </a:lnTo>
                <a:lnTo>
                  <a:pt x="77" y="55"/>
                </a:lnTo>
                <a:lnTo>
                  <a:pt x="76" y="55"/>
                </a:lnTo>
                <a:lnTo>
                  <a:pt x="75" y="58"/>
                </a:lnTo>
                <a:lnTo>
                  <a:pt x="73" y="60"/>
                </a:lnTo>
                <a:lnTo>
                  <a:pt x="68" y="61"/>
                </a:lnTo>
                <a:lnTo>
                  <a:pt x="57" y="61"/>
                </a:lnTo>
                <a:lnTo>
                  <a:pt x="55" y="60"/>
                </a:lnTo>
                <a:lnTo>
                  <a:pt x="54" y="59"/>
                </a:lnTo>
                <a:lnTo>
                  <a:pt x="53" y="58"/>
                </a:lnTo>
                <a:lnTo>
                  <a:pt x="53" y="56"/>
                </a:lnTo>
                <a:lnTo>
                  <a:pt x="53" y="53"/>
                </a:lnTo>
                <a:lnTo>
                  <a:pt x="53" y="51"/>
                </a:lnTo>
                <a:lnTo>
                  <a:pt x="52" y="49"/>
                </a:lnTo>
                <a:lnTo>
                  <a:pt x="50" y="49"/>
                </a:lnTo>
                <a:lnTo>
                  <a:pt x="48" y="51"/>
                </a:lnTo>
                <a:lnTo>
                  <a:pt x="47" y="53"/>
                </a:lnTo>
                <a:lnTo>
                  <a:pt x="45" y="53"/>
                </a:lnTo>
                <a:lnTo>
                  <a:pt x="42" y="53"/>
                </a:lnTo>
                <a:lnTo>
                  <a:pt x="42" y="51"/>
                </a:lnTo>
                <a:lnTo>
                  <a:pt x="41" y="45"/>
                </a:lnTo>
                <a:lnTo>
                  <a:pt x="40" y="42"/>
                </a:lnTo>
                <a:lnTo>
                  <a:pt x="32" y="44"/>
                </a:lnTo>
                <a:lnTo>
                  <a:pt x="33" y="48"/>
                </a:lnTo>
                <a:lnTo>
                  <a:pt x="35" y="55"/>
                </a:lnTo>
                <a:lnTo>
                  <a:pt x="34" y="58"/>
                </a:lnTo>
                <a:lnTo>
                  <a:pt x="33" y="60"/>
                </a:lnTo>
                <a:lnTo>
                  <a:pt x="32" y="61"/>
                </a:lnTo>
                <a:lnTo>
                  <a:pt x="32" y="63"/>
                </a:lnTo>
                <a:lnTo>
                  <a:pt x="33" y="70"/>
                </a:lnTo>
                <a:lnTo>
                  <a:pt x="32" y="76"/>
                </a:lnTo>
                <a:lnTo>
                  <a:pt x="0" y="76"/>
                </a:lnTo>
                <a:lnTo>
                  <a:pt x="0" y="142"/>
                </a:lnTo>
                <a:lnTo>
                  <a:pt x="1" y="143"/>
                </a:lnTo>
                <a:lnTo>
                  <a:pt x="4" y="150"/>
                </a:lnTo>
                <a:lnTo>
                  <a:pt x="5" y="153"/>
                </a:lnTo>
                <a:lnTo>
                  <a:pt x="5" y="156"/>
                </a:lnTo>
                <a:lnTo>
                  <a:pt x="11" y="161"/>
                </a:lnTo>
                <a:lnTo>
                  <a:pt x="14" y="164"/>
                </a:lnTo>
                <a:lnTo>
                  <a:pt x="15" y="169"/>
                </a:lnTo>
                <a:lnTo>
                  <a:pt x="16" y="171"/>
                </a:lnTo>
                <a:lnTo>
                  <a:pt x="18" y="172"/>
                </a:lnTo>
                <a:lnTo>
                  <a:pt x="20" y="172"/>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77" name="Freeform 7"/>
          <p:cNvSpPr>
            <a:spLocks/>
          </p:cNvSpPr>
          <p:nvPr/>
        </p:nvSpPr>
        <p:spPr bwMode="auto">
          <a:xfrm>
            <a:off x="4833938" y="3322638"/>
            <a:ext cx="436562" cy="477837"/>
          </a:xfrm>
          <a:custGeom>
            <a:avLst/>
            <a:gdLst>
              <a:gd name="T0" fmla="*/ 2147483647 w 286"/>
              <a:gd name="T1" fmla="*/ 2147483647 h 339"/>
              <a:gd name="T2" fmla="*/ 2147483647 w 286"/>
              <a:gd name="T3" fmla="*/ 2147483647 h 339"/>
              <a:gd name="T4" fmla="*/ 2147483647 w 286"/>
              <a:gd name="T5" fmla="*/ 2147483647 h 339"/>
              <a:gd name="T6" fmla="*/ 2147483647 w 286"/>
              <a:gd name="T7" fmla="*/ 2147483647 h 339"/>
              <a:gd name="T8" fmla="*/ 2147483647 w 286"/>
              <a:gd name="T9" fmla="*/ 2147483647 h 339"/>
              <a:gd name="T10" fmla="*/ 2147483647 w 286"/>
              <a:gd name="T11" fmla="*/ 2147483647 h 339"/>
              <a:gd name="T12" fmla="*/ 2147483647 w 286"/>
              <a:gd name="T13" fmla="*/ 2147483647 h 339"/>
              <a:gd name="T14" fmla="*/ 2147483647 w 286"/>
              <a:gd name="T15" fmla="*/ 2147483647 h 339"/>
              <a:gd name="T16" fmla="*/ 2147483647 w 286"/>
              <a:gd name="T17" fmla="*/ 2147483647 h 339"/>
              <a:gd name="T18" fmla="*/ 2147483647 w 286"/>
              <a:gd name="T19" fmla="*/ 2147483647 h 339"/>
              <a:gd name="T20" fmla="*/ 2147483647 w 286"/>
              <a:gd name="T21" fmla="*/ 2147483647 h 339"/>
              <a:gd name="T22" fmla="*/ 2147483647 w 286"/>
              <a:gd name="T23" fmla="*/ 2147483647 h 339"/>
              <a:gd name="T24" fmla="*/ 2147483647 w 286"/>
              <a:gd name="T25" fmla="*/ 2147483647 h 339"/>
              <a:gd name="T26" fmla="*/ 2147483647 w 286"/>
              <a:gd name="T27" fmla="*/ 2147483647 h 339"/>
              <a:gd name="T28" fmla="*/ 2147483647 w 286"/>
              <a:gd name="T29" fmla="*/ 2147483647 h 339"/>
              <a:gd name="T30" fmla="*/ 2147483647 w 286"/>
              <a:gd name="T31" fmla="*/ 2147483647 h 339"/>
              <a:gd name="T32" fmla="*/ 2147483647 w 286"/>
              <a:gd name="T33" fmla="*/ 2147483647 h 339"/>
              <a:gd name="T34" fmla="*/ 2147483647 w 286"/>
              <a:gd name="T35" fmla="*/ 2147483647 h 339"/>
              <a:gd name="T36" fmla="*/ 2147483647 w 286"/>
              <a:gd name="T37" fmla="*/ 2147483647 h 339"/>
              <a:gd name="T38" fmla="*/ 2147483647 w 286"/>
              <a:gd name="T39" fmla="*/ 2147483647 h 339"/>
              <a:gd name="T40" fmla="*/ 2147483647 w 286"/>
              <a:gd name="T41" fmla="*/ 2147483647 h 339"/>
              <a:gd name="T42" fmla="*/ 2147483647 w 286"/>
              <a:gd name="T43" fmla="*/ 2147483647 h 339"/>
              <a:gd name="T44" fmla="*/ 2147483647 w 286"/>
              <a:gd name="T45" fmla="*/ 2147483647 h 339"/>
              <a:gd name="T46" fmla="*/ 2147483647 w 286"/>
              <a:gd name="T47" fmla="*/ 2147483647 h 339"/>
              <a:gd name="T48" fmla="*/ 2147483647 w 286"/>
              <a:gd name="T49" fmla="*/ 2147483647 h 339"/>
              <a:gd name="T50" fmla="*/ 2147483647 w 286"/>
              <a:gd name="T51" fmla="*/ 2147483647 h 339"/>
              <a:gd name="T52" fmla="*/ 2147483647 w 286"/>
              <a:gd name="T53" fmla="*/ 2147483647 h 339"/>
              <a:gd name="T54" fmla="*/ 2147483647 w 286"/>
              <a:gd name="T55" fmla="*/ 2147483647 h 339"/>
              <a:gd name="T56" fmla="*/ 2147483647 w 286"/>
              <a:gd name="T57" fmla="*/ 2147483647 h 339"/>
              <a:gd name="T58" fmla="*/ 2147483647 w 286"/>
              <a:gd name="T59" fmla="*/ 2147483647 h 339"/>
              <a:gd name="T60" fmla="*/ 2147483647 w 286"/>
              <a:gd name="T61" fmla="*/ 2147483647 h 339"/>
              <a:gd name="T62" fmla="*/ 2147483647 w 286"/>
              <a:gd name="T63" fmla="*/ 2147483647 h 339"/>
              <a:gd name="T64" fmla="*/ 2147483647 w 286"/>
              <a:gd name="T65" fmla="*/ 2147483647 h 339"/>
              <a:gd name="T66" fmla="*/ 2147483647 w 286"/>
              <a:gd name="T67" fmla="*/ 2147483647 h 339"/>
              <a:gd name="T68" fmla="*/ 2147483647 w 286"/>
              <a:gd name="T69" fmla="*/ 2147483647 h 339"/>
              <a:gd name="T70" fmla="*/ 2147483647 w 286"/>
              <a:gd name="T71" fmla="*/ 2147483647 h 339"/>
              <a:gd name="T72" fmla="*/ 2147483647 w 286"/>
              <a:gd name="T73" fmla="*/ 2147483647 h 339"/>
              <a:gd name="T74" fmla="*/ 2147483647 w 286"/>
              <a:gd name="T75" fmla="*/ 2147483647 h 339"/>
              <a:gd name="T76" fmla="*/ 2147483647 w 286"/>
              <a:gd name="T77" fmla="*/ 2147483647 h 339"/>
              <a:gd name="T78" fmla="*/ 2147483647 w 286"/>
              <a:gd name="T79" fmla="*/ 2147483647 h 339"/>
              <a:gd name="T80" fmla="*/ 2147483647 w 286"/>
              <a:gd name="T81" fmla="*/ 2147483647 h 339"/>
              <a:gd name="T82" fmla="*/ 2147483647 w 286"/>
              <a:gd name="T83" fmla="*/ 2147483647 h 339"/>
              <a:gd name="T84" fmla="*/ 2147483647 w 286"/>
              <a:gd name="T85" fmla="*/ 2147483647 h 339"/>
              <a:gd name="T86" fmla="*/ 2147483647 w 286"/>
              <a:gd name="T87" fmla="*/ 2147483647 h 339"/>
              <a:gd name="T88" fmla="*/ 2147483647 w 286"/>
              <a:gd name="T89" fmla="*/ 2147483647 h 339"/>
              <a:gd name="T90" fmla="*/ 2147483647 w 286"/>
              <a:gd name="T91" fmla="*/ 0 h 339"/>
              <a:gd name="T92" fmla="*/ 2147483647 w 286"/>
              <a:gd name="T93" fmla="*/ 2147483647 h 339"/>
              <a:gd name="T94" fmla="*/ 2147483647 w 286"/>
              <a:gd name="T95" fmla="*/ 2147483647 h 339"/>
              <a:gd name="T96" fmla="*/ 2147483647 w 286"/>
              <a:gd name="T97" fmla="*/ 2147483647 h 339"/>
              <a:gd name="T98" fmla="*/ 2147483647 w 286"/>
              <a:gd name="T99" fmla="*/ 2147483647 h 339"/>
              <a:gd name="T100" fmla="*/ 2147483647 w 286"/>
              <a:gd name="T101" fmla="*/ 2147483647 h 339"/>
              <a:gd name="T102" fmla="*/ 2147483647 w 286"/>
              <a:gd name="T103" fmla="*/ 2147483647 h 339"/>
              <a:gd name="T104" fmla="*/ 2147483647 w 286"/>
              <a:gd name="T105" fmla="*/ 2147483647 h 339"/>
              <a:gd name="T106" fmla="*/ 2147483647 w 286"/>
              <a:gd name="T107" fmla="*/ 2147483647 h 339"/>
              <a:gd name="T108" fmla="*/ 2147483647 w 286"/>
              <a:gd name="T109" fmla="*/ 2147483647 h 339"/>
              <a:gd name="T110" fmla="*/ 2147483647 w 286"/>
              <a:gd name="T111" fmla="*/ 2147483647 h 339"/>
              <a:gd name="T112" fmla="*/ 2147483647 w 286"/>
              <a:gd name="T113" fmla="*/ 2147483647 h 339"/>
              <a:gd name="T114" fmla="*/ 2147483647 w 286"/>
              <a:gd name="T115" fmla="*/ 2147483647 h 339"/>
              <a:gd name="T116" fmla="*/ 2147483647 w 286"/>
              <a:gd name="T117" fmla="*/ 2147483647 h 339"/>
              <a:gd name="T118" fmla="*/ 2147483647 w 286"/>
              <a:gd name="T119" fmla="*/ 2147483647 h 33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86"/>
              <a:gd name="T181" fmla="*/ 0 h 339"/>
              <a:gd name="T182" fmla="*/ 286 w 286"/>
              <a:gd name="T183" fmla="*/ 339 h 33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86" h="339">
                <a:moveTo>
                  <a:pt x="3" y="193"/>
                </a:moveTo>
                <a:lnTo>
                  <a:pt x="3" y="193"/>
                </a:lnTo>
                <a:lnTo>
                  <a:pt x="3" y="196"/>
                </a:lnTo>
                <a:lnTo>
                  <a:pt x="1" y="197"/>
                </a:lnTo>
                <a:lnTo>
                  <a:pt x="0" y="198"/>
                </a:lnTo>
                <a:lnTo>
                  <a:pt x="0" y="201"/>
                </a:lnTo>
                <a:lnTo>
                  <a:pt x="1" y="203"/>
                </a:lnTo>
                <a:lnTo>
                  <a:pt x="3" y="204"/>
                </a:lnTo>
                <a:lnTo>
                  <a:pt x="6" y="206"/>
                </a:lnTo>
                <a:lnTo>
                  <a:pt x="6" y="212"/>
                </a:lnTo>
                <a:lnTo>
                  <a:pt x="8" y="211"/>
                </a:lnTo>
                <a:lnTo>
                  <a:pt x="14" y="207"/>
                </a:lnTo>
                <a:lnTo>
                  <a:pt x="17" y="205"/>
                </a:lnTo>
                <a:lnTo>
                  <a:pt x="20" y="204"/>
                </a:lnTo>
                <a:lnTo>
                  <a:pt x="24" y="203"/>
                </a:lnTo>
                <a:lnTo>
                  <a:pt x="29" y="203"/>
                </a:lnTo>
                <a:lnTo>
                  <a:pt x="41" y="204"/>
                </a:lnTo>
                <a:lnTo>
                  <a:pt x="48" y="204"/>
                </a:lnTo>
                <a:lnTo>
                  <a:pt x="77" y="204"/>
                </a:lnTo>
                <a:lnTo>
                  <a:pt x="81" y="213"/>
                </a:lnTo>
                <a:lnTo>
                  <a:pt x="81" y="216"/>
                </a:lnTo>
                <a:lnTo>
                  <a:pt x="81" y="218"/>
                </a:lnTo>
                <a:lnTo>
                  <a:pt x="81" y="219"/>
                </a:lnTo>
                <a:lnTo>
                  <a:pt x="81" y="223"/>
                </a:lnTo>
                <a:lnTo>
                  <a:pt x="82" y="227"/>
                </a:lnTo>
                <a:lnTo>
                  <a:pt x="83" y="234"/>
                </a:lnTo>
                <a:lnTo>
                  <a:pt x="84" y="239"/>
                </a:lnTo>
                <a:lnTo>
                  <a:pt x="88" y="241"/>
                </a:lnTo>
                <a:lnTo>
                  <a:pt x="90" y="244"/>
                </a:lnTo>
                <a:lnTo>
                  <a:pt x="91" y="244"/>
                </a:lnTo>
                <a:lnTo>
                  <a:pt x="97" y="244"/>
                </a:lnTo>
                <a:lnTo>
                  <a:pt x="100" y="244"/>
                </a:lnTo>
                <a:lnTo>
                  <a:pt x="102" y="241"/>
                </a:lnTo>
                <a:lnTo>
                  <a:pt x="103" y="240"/>
                </a:lnTo>
                <a:lnTo>
                  <a:pt x="106" y="240"/>
                </a:lnTo>
                <a:lnTo>
                  <a:pt x="107" y="241"/>
                </a:lnTo>
                <a:lnTo>
                  <a:pt x="109" y="241"/>
                </a:lnTo>
                <a:lnTo>
                  <a:pt x="110" y="240"/>
                </a:lnTo>
                <a:lnTo>
                  <a:pt x="110" y="238"/>
                </a:lnTo>
                <a:lnTo>
                  <a:pt x="109" y="233"/>
                </a:lnTo>
                <a:lnTo>
                  <a:pt x="109" y="230"/>
                </a:lnTo>
                <a:lnTo>
                  <a:pt x="110" y="227"/>
                </a:lnTo>
                <a:lnTo>
                  <a:pt x="111" y="226"/>
                </a:lnTo>
                <a:lnTo>
                  <a:pt x="114" y="225"/>
                </a:lnTo>
                <a:lnTo>
                  <a:pt x="120" y="226"/>
                </a:lnTo>
                <a:lnTo>
                  <a:pt x="123" y="226"/>
                </a:lnTo>
                <a:lnTo>
                  <a:pt x="125" y="226"/>
                </a:lnTo>
                <a:lnTo>
                  <a:pt x="128" y="226"/>
                </a:lnTo>
                <a:lnTo>
                  <a:pt x="128" y="227"/>
                </a:lnTo>
                <a:lnTo>
                  <a:pt x="128" y="232"/>
                </a:lnTo>
                <a:lnTo>
                  <a:pt x="134" y="231"/>
                </a:lnTo>
                <a:lnTo>
                  <a:pt x="138" y="232"/>
                </a:lnTo>
                <a:lnTo>
                  <a:pt x="141" y="233"/>
                </a:lnTo>
                <a:lnTo>
                  <a:pt x="142" y="235"/>
                </a:lnTo>
                <a:lnTo>
                  <a:pt x="142" y="238"/>
                </a:lnTo>
                <a:lnTo>
                  <a:pt x="141" y="241"/>
                </a:lnTo>
                <a:lnTo>
                  <a:pt x="141" y="244"/>
                </a:lnTo>
                <a:lnTo>
                  <a:pt x="143" y="245"/>
                </a:lnTo>
                <a:lnTo>
                  <a:pt x="144" y="246"/>
                </a:lnTo>
                <a:lnTo>
                  <a:pt x="144" y="248"/>
                </a:lnTo>
                <a:lnTo>
                  <a:pt x="144" y="251"/>
                </a:lnTo>
                <a:lnTo>
                  <a:pt x="144" y="254"/>
                </a:lnTo>
                <a:lnTo>
                  <a:pt x="144" y="259"/>
                </a:lnTo>
                <a:lnTo>
                  <a:pt x="146" y="263"/>
                </a:lnTo>
                <a:lnTo>
                  <a:pt x="148" y="267"/>
                </a:lnTo>
                <a:lnTo>
                  <a:pt x="148" y="269"/>
                </a:lnTo>
                <a:lnTo>
                  <a:pt x="148" y="270"/>
                </a:lnTo>
                <a:lnTo>
                  <a:pt x="149" y="273"/>
                </a:lnTo>
                <a:lnTo>
                  <a:pt x="151" y="274"/>
                </a:lnTo>
                <a:lnTo>
                  <a:pt x="151" y="276"/>
                </a:lnTo>
                <a:lnTo>
                  <a:pt x="151" y="281"/>
                </a:lnTo>
                <a:lnTo>
                  <a:pt x="150" y="285"/>
                </a:lnTo>
                <a:lnTo>
                  <a:pt x="150" y="289"/>
                </a:lnTo>
                <a:lnTo>
                  <a:pt x="151" y="295"/>
                </a:lnTo>
                <a:lnTo>
                  <a:pt x="151" y="297"/>
                </a:lnTo>
                <a:lnTo>
                  <a:pt x="152" y="300"/>
                </a:lnTo>
                <a:lnTo>
                  <a:pt x="155" y="301"/>
                </a:lnTo>
                <a:lnTo>
                  <a:pt x="157" y="302"/>
                </a:lnTo>
                <a:lnTo>
                  <a:pt x="158" y="302"/>
                </a:lnTo>
                <a:lnTo>
                  <a:pt x="159" y="300"/>
                </a:lnTo>
                <a:lnTo>
                  <a:pt x="160" y="299"/>
                </a:lnTo>
                <a:lnTo>
                  <a:pt x="163" y="299"/>
                </a:lnTo>
                <a:lnTo>
                  <a:pt x="166" y="299"/>
                </a:lnTo>
                <a:lnTo>
                  <a:pt x="172" y="299"/>
                </a:lnTo>
                <a:lnTo>
                  <a:pt x="176" y="299"/>
                </a:lnTo>
                <a:lnTo>
                  <a:pt x="184" y="297"/>
                </a:lnTo>
                <a:lnTo>
                  <a:pt x="185" y="300"/>
                </a:lnTo>
                <a:lnTo>
                  <a:pt x="186" y="306"/>
                </a:lnTo>
                <a:lnTo>
                  <a:pt x="186" y="308"/>
                </a:lnTo>
                <a:lnTo>
                  <a:pt x="189" y="308"/>
                </a:lnTo>
                <a:lnTo>
                  <a:pt x="191" y="308"/>
                </a:lnTo>
                <a:lnTo>
                  <a:pt x="192" y="306"/>
                </a:lnTo>
                <a:lnTo>
                  <a:pt x="194" y="304"/>
                </a:lnTo>
                <a:lnTo>
                  <a:pt x="196" y="304"/>
                </a:lnTo>
                <a:lnTo>
                  <a:pt x="197" y="306"/>
                </a:lnTo>
                <a:lnTo>
                  <a:pt x="197" y="308"/>
                </a:lnTo>
                <a:lnTo>
                  <a:pt x="197" y="311"/>
                </a:lnTo>
                <a:lnTo>
                  <a:pt x="197" y="313"/>
                </a:lnTo>
                <a:lnTo>
                  <a:pt x="198" y="314"/>
                </a:lnTo>
                <a:lnTo>
                  <a:pt x="199" y="315"/>
                </a:lnTo>
                <a:lnTo>
                  <a:pt x="201" y="316"/>
                </a:lnTo>
                <a:lnTo>
                  <a:pt x="212" y="316"/>
                </a:lnTo>
                <a:lnTo>
                  <a:pt x="217" y="315"/>
                </a:lnTo>
                <a:lnTo>
                  <a:pt x="219" y="313"/>
                </a:lnTo>
                <a:lnTo>
                  <a:pt x="220" y="310"/>
                </a:lnTo>
                <a:lnTo>
                  <a:pt x="221" y="310"/>
                </a:lnTo>
                <a:lnTo>
                  <a:pt x="225" y="311"/>
                </a:lnTo>
                <a:lnTo>
                  <a:pt x="226" y="311"/>
                </a:lnTo>
                <a:lnTo>
                  <a:pt x="227" y="313"/>
                </a:lnTo>
                <a:lnTo>
                  <a:pt x="227" y="316"/>
                </a:lnTo>
                <a:lnTo>
                  <a:pt x="228" y="317"/>
                </a:lnTo>
                <a:lnTo>
                  <a:pt x="229" y="318"/>
                </a:lnTo>
                <a:lnTo>
                  <a:pt x="232" y="321"/>
                </a:lnTo>
                <a:lnTo>
                  <a:pt x="233" y="323"/>
                </a:lnTo>
                <a:lnTo>
                  <a:pt x="235" y="325"/>
                </a:lnTo>
                <a:lnTo>
                  <a:pt x="239" y="325"/>
                </a:lnTo>
                <a:lnTo>
                  <a:pt x="241" y="327"/>
                </a:lnTo>
                <a:lnTo>
                  <a:pt x="244" y="328"/>
                </a:lnTo>
                <a:lnTo>
                  <a:pt x="245" y="330"/>
                </a:lnTo>
                <a:lnTo>
                  <a:pt x="245" y="332"/>
                </a:lnTo>
                <a:lnTo>
                  <a:pt x="245" y="337"/>
                </a:lnTo>
                <a:lnTo>
                  <a:pt x="246" y="339"/>
                </a:lnTo>
                <a:lnTo>
                  <a:pt x="247" y="339"/>
                </a:lnTo>
                <a:lnTo>
                  <a:pt x="251" y="339"/>
                </a:lnTo>
                <a:lnTo>
                  <a:pt x="253" y="338"/>
                </a:lnTo>
                <a:lnTo>
                  <a:pt x="255" y="337"/>
                </a:lnTo>
                <a:lnTo>
                  <a:pt x="258" y="336"/>
                </a:lnTo>
                <a:lnTo>
                  <a:pt x="263" y="338"/>
                </a:lnTo>
                <a:lnTo>
                  <a:pt x="263" y="321"/>
                </a:lnTo>
                <a:lnTo>
                  <a:pt x="261" y="321"/>
                </a:lnTo>
                <a:lnTo>
                  <a:pt x="255" y="322"/>
                </a:lnTo>
                <a:lnTo>
                  <a:pt x="253" y="323"/>
                </a:lnTo>
                <a:lnTo>
                  <a:pt x="251" y="320"/>
                </a:lnTo>
                <a:lnTo>
                  <a:pt x="248" y="316"/>
                </a:lnTo>
                <a:lnTo>
                  <a:pt x="246" y="315"/>
                </a:lnTo>
                <a:lnTo>
                  <a:pt x="244" y="315"/>
                </a:lnTo>
                <a:lnTo>
                  <a:pt x="241" y="313"/>
                </a:lnTo>
                <a:lnTo>
                  <a:pt x="236" y="309"/>
                </a:lnTo>
                <a:lnTo>
                  <a:pt x="235" y="307"/>
                </a:lnTo>
                <a:lnTo>
                  <a:pt x="234" y="306"/>
                </a:lnTo>
                <a:lnTo>
                  <a:pt x="235" y="302"/>
                </a:lnTo>
                <a:lnTo>
                  <a:pt x="236" y="297"/>
                </a:lnTo>
                <a:lnTo>
                  <a:pt x="236" y="295"/>
                </a:lnTo>
                <a:lnTo>
                  <a:pt x="235" y="293"/>
                </a:lnTo>
                <a:lnTo>
                  <a:pt x="234" y="290"/>
                </a:lnTo>
                <a:lnTo>
                  <a:pt x="233" y="288"/>
                </a:lnTo>
                <a:lnTo>
                  <a:pt x="233" y="285"/>
                </a:lnTo>
                <a:lnTo>
                  <a:pt x="232" y="282"/>
                </a:lnTo>
                <a:lnTo>
                  <a:pt x="231" y="279"/>
                </a:lnTo>
                <a:lnTo>
                  <a:pt x="232" y="275"/>
                </a:lnTo>
                <a:lnTo>
                  <a:pt x="232" y="274"/>
                </a:lnTo>
                <a:lnTo>
                  <a:pt x="232" y="268"/>
                </a:lnTo>
                <a:lnTo>
                  <a:pt x="235" y="266"/>
                </a:lnTo>
                <a:lnTo>
                  <a:pt x="240" y="263"/>
                </a:lnTo>
                <a:lnTo>
                  <a:pt x="241" y="263"/>
                </a:lnTo>
                <a:lnTo>
                  <a:pt x="242" y="265"/>
                </a:lnTo>
                <a:lnTo>
                  <a:pt x="245" y="263"/>
                </a:lnTo>
                <a:lnTo>
                  <a:pt x="273" y="255"/>
                </a:lnTo>
                <a:lnTo>
                  <a:pt x="273" y="252"/>
                </a:lnTo>
                <a:lnTo>
                  <a:pt x="272" y="248"/>
                </a:lnTo>
                <a:lnTo>
                  <a:pt x="268" y="244"/>
                </a:lnTo>
                <a:lnTo>
                  <a:pt x="268" y="240"/>
                </a:lnTo>
                <a:lnTo>
                  <a:pt x="266" y="238"/>
                </a:lnTo>
                <a:lnTo>
                  <a:pt x="262" y="235"/>
                </a:lnTo>
                <a:lnTo>
                  <a:pt x="261" y="233"/>
                </a:lnTo>
                <a:lnTo>
                  <a:pt x="259" y="232"/>
                </a:lnTo>
                <a:lnTo>
                  <a:pt x="256" y="230"/>
                </a:lnTo>
                <a:lnTo>
                  <a:pt x="252" y="219"/>
                </a:lnTo>
                <a:lnTo>
                  <a:pt x="249" y="207"/>
                </a:lnTo>
                <a:lnTo>
                  <a:pt x="251" y="204"/>
                </a:lnTo>
                <a:lnTo>
                  <a:pt x="252" y="201"/>
                </a:lnTo>
                <a:lnTo>
                  <a:pt x="252" y="199"/>
                </a:lnTo>
                <a:lnTo>
                  <a:pt x="248" y="193"/>
                </a:lnTo>
                <a:lnTo>
                  <a:pt x="248" y="189"/>
                </a:lnTo>
                <a:lnTo>
                  <a:pt x="249" y="184"/>
                </a:lnTo>
                <a:lnTo>
                  <a:pt x="247" y="183"/>
                </a:lnTo>
                <a:lnTo>
                  <a:pt x="246" y="183"/>
                </a:lnTo>
                <a:lnTo>
                  <a:pt x="246" y="180"/>
                </a:lnTo>
                <a:lnTo>
                  <a:pt x="247" y="176"/>
                </a:lnTo>
                <a:lnTo>
                  <a:pt x="248" y="168"/>
                </a:lnTo>
                <a:lnTo>
                  <a:pt x="249" y="166"/>
                </a:lnTo>
                <a:lnTo>
                  <a:pt x="248" y="161"/>
                </a:lnTo>
                <a:lnTo>
                  <a:pt x="245" y="159"/>
                </a:lnTo>
                <a:lnTo>
                  <a:pt x="242" y="157"/>
                </a:lnTo>
                <a:lnTo>
                  <a:pt x="241" y="156"/>
                </a:lnTo>
                <a:lnTo>
                  <a:pt x="241" y="154"/>
                </a:lnTo>
                <a:lnTo>
                  <a:pt x="241" y="152"/>
                </a:lnTo>
                <a:lnTo>
                  <a:pt x="242" y="150"/>
                </a:lnTo>
                <a:lnTo>
                  <a:pt x="245" y="150"/>
                </a:lnTo>
                <a:lnTo>
                  <a:pt x="242" y="150"/>
                </a:lnTo>
                <a:lnTo>
                  <a:pt x="242" y="137"/>
                </a:lnTo>
                <a:lnTo>
                  <a:pt x="245" y="136"/>
                </a:lnTo>
                <a:lnTo>
                  <a:pt x="248" y="138"/>
                </a:lnTo>
                <a:lnTo>
                  <a:pt x="249" y="135"/>
                </a:lnTo>
                <a:lnTo>
                  <a:pt x="248" y="135"/>
                </a:lnTo>
                <a:lnTo>
                  <a:pt x="247" y="132"/>
                </a:lnTo>
                <a:lnTo>
                  <a:pt x="246" y="130"/>
                </a:lnTo>
                <a:lnTo>
                  <a:pt x="247" y="128"/>
                </a:lnTo>
                <a:lnTo>
                  <a:pt x="248" y="125"/>
                </a:lnTo>
                <a:lnTo>
                  <a:pt x="249" y="124"/>
                </a:lnTo>
                <a:lnTo>
                  <a:pt x="248" y="124"/>
                </a:lnTo>
                <a:lnTo>
                  <a:pt x="246" y="120"/>
                </a:lnTo>
                <a:lnTo>
                  <a:pt x="247" y="120"/>
                </a:lnTo>
                <a:lnTo>
                  <a:pt x="249" y="118"/>
                </a:lnTo>
                <a:lnTo>
                  <a:pt x="249" y="116"/>
                </a:lnTo>
                <a:lnTo>
                  <a:pt x="251" y="114"/>
                </a:lnTo>
                <a:lnTo>
                  <a:pt x="253" y="113"/>
                </a:lnTo>
                <a:lnTo>
                  <a:pt x="255" y="106"/>
                </a:lnTo>
                <a:lnTo>
                  <a:pt x="256" y="101"/>
                </a:lnTo>
                <a:lnTo>
                  <a:pt x="256" y="99"/>
                </a:lnTo>
                <a:lnTo>
                  <a:pt x="258" y="95"/>
                </a:lnTo>
                <a:lnTo>
                  <a:pt x="260" y="93"/>
                </a:lnTo>
                <a:lnTo>
                  <a:pt x="267" y="89"/>
                </a:lnTo>
                <a:lnTo>
                  <a:pt x="269" y="86"/>
                </a:lnTo>
                <a:lnTo>
                  <a:pt x="269" y="85"/>
                </a:lnTo>
                <a:lnTo>
                  <a:pt x="270" y="82"/>
                </a:lnTo>
                <a:lnTo>
                  <a:pt x="274" y="80"/>
                </a:lnTo>
                <a:lnTo>
                  <a:pt x="277" y="76"/>
                </a:lnTo>
                <a:lnTo>
                  <a:pt x="279" y="74"/>
                </a:lnTo>
                <a:lnTo>
                  <a:pt x="281" y="72"/>
                </a:lnTo>
                <a:lnTo>
                  <a:pt x="280" y="69"/>
                </a:lnTo>
                <a:lnTo>
                  <a:pt x="279" y="68"/>
                </a:lnTo>
                <a:lnTo>
                  <a:pt x="277" y="67"/>
                </a:lnTo>
                <a:lnTo>
                  <a:pt x="277" y="63"/>
                </a:lnTo>
                <a:lnTo>
                  <a:pt x="279" y="58"/>
                </a:lnTo>
                <a:lnTo>
                  <a:pt x="281" y="54"/>
                </a:lnTo>
                <a:lnTo>
                  <a:pt x="282" y="53"/>
                </a:lnTo>
                <a:lnTo>
                  <a:pt x="280" y="52"/>
                </a:lnTo>
                <a:lnTo>
                  <a:pt x="280" y="51"/>
                </a:lnTo>
                <a:lnTo>
                  <a:pt x="281" y="48"/>
                </a:lnTo>
                <a:lnTo>
                  <a:pt x="283" y="45"/>
                </a:lnTo>
                <a:lnTo>
                  <a:pt x="286" y="42"/>
                </a:lnTo>
                <a:lnTo>
                  <a:pt x="286" y="40"/>
                </a:lnTo>
                <a:lnTo>
                  <a:pt x="286" y="38"/>
                </a:lnTo>
                <a:lnTo>
                  <a:pt x="284" y="35"/>
                </a:lnTo>
                <a:lnTo>
                  <a:pt x="277" y="31"/>
                </a:lnTo>
                <a:lnTo>
                  <a:pt x="275" y="32"/>
                </a:lnTo>
                <a:lnTo>
                  <a:pt x="274" y="32"/>
                </a:lnTo>
                <a:lnTo>
                  <a:pt x="272" y="31"/>
                </a:lnTo>
                <a:lnTo>
                  <a:pt x="267" y="28"/>
                </a:lnTo>
                <a:lnTo>
                  <a:pt x="262" y="26"/>
                </a:lnTo>
                <a:lnTo>
                  <a:pt x="260" y="21"/>
                </a:lnTo>
                <a:lnTo>
                  <a:pt x="256" y="17"/>
                </a:lnTo>
                <a:lnTo>
                  <a:pt x="255" y="14"/>
                </a:lnTo>
                <a:lnTo>
                  <a:pt x="253" y="13"/>
                </a:lnTo>
                <a:lnTo>
                  <a:pt x="251" y="13"/>
                </a:lnTo>
                <a:lnTo>
                  <a:pt x="249" y="14"/>
                </a:lnTo>
                <a:lnTo>
                  <a:pt x="247" y="17"/>
                </a:lnTo>
                <a:lnTo>
                  <a:pt x="245" y="17"/>
                </a:lnTo>
                <a:lnTo>
                  <a:pt x="244" y="17"/>
                </a:lnTo>
                <a:lnTo>
                  <a:pt x="238" y="12"/>
                </a:lnTo>
                <a:lnTo>
                  <a:pt x="235" y="12"/>
                </a:lnTo>
                <a:lnTo>
                  <a:pt x="234" y="13"/>
                </a:lnTo>
                <a:lnTo>
                  <a:pt x="234" y="15"/>
                </a:lnTo>
                <a:lnTo>
                  <a:pt x="232" y="17"/>
                </a:lnTo>
                <a:lnTo>
                  <a:pt x="231" y="17"/>
                </a:lnTo>
                <a:lnTo>
                  <a:pt x="228" y="17"/>
                </a:lnTo>
                <a:lnTo>
                  <a:pt x="227" y="14"/>
                </a:lnTo>
                <a:lnTo>
                  <a:pt x="226" y="12"/>
                </a:lnTo>
                <a:lnTo>
                  <a:pt x="225" y="10"/>
                </a:lnTo>
                <a:lnTo>
                  <a:pt x="220" y="3"/>
                </a:lnTo>
                <a:lnTo>
                  <a:pt x="212" y="3"/>
                </a:lnTo>
                <a:lnTo>
                  <a:pt x="211" y="3"/>
                </a:lnTo>
                <a:lnTo>
                  <a:pt x="211" y="1"/>
                </a:lnTo>
                <a:lnTo>
                  <a:pt x="210" y="1"/>
                </a:lnTo>
                <a:lnTo>
                  <a:pt x="207" y="0"/>
                </a:lnTo>
                <a:lnTo>
                  <a:pt x="196" y="0"/>
                </a:lnTo>
                <a:lnTo>
                  <a:pt x="193" y="0"/>
                </a:lnTo>
                <a:lnTo>
                  <a:pt x="192" y="1"/>
                </a:lnTo>
                <a:lnTo>
                  <a:pt x="189" y="6"/>
                </a:lnTo>
                <a:lnTo>
                  <a:pt x="186" y="7"/>
                </a:lnTo>
                <a:lnTo>
                  <a:pt x="185" y="5"/>
                </a:lnTo>
                <a:lnTo>
                  <a:pt x="183" y="5"/>
                </a:lnTo>
                <a:lnTo>
                  <a:pt x="180" y="6"/>
                </a:lnTo>
                <a:lnTo>
                  <a:pt x="180" y="7"/>
                </a:lnTo>
                <a:lnTo>
                  <a:pt x="180" y="10"/>
                </a:lnTo>
                <a:lnTo>
                  <a:pt x="178" y="10"/>
                </a:lnTo>
                <a:lnTo>
                  <a:pt x="172" y="12"/>
                </a:lnTo>
                <a:lnTo>
                  <a:pt x="169" y="12"/>
                </a:lnTo>
                <a:lnTo>
                  <a:pt x="166" y="11"/>
                </a:lnTo>
                <a:lnTo>
                  <a:pt x="165" y="8"/>
                </a:lnTo>
                <a:lnTo>
                  <a:pt x="163" y="8"/>
                </a:lnTo>
                <a:lnTo>
                  <a:pt x="162" y="8"/>
                </a:lnTo>
                <a:lnTo>
                  <a:pt x="160" y="10"/>
                </a:lnTo>
                <a:lnTo>
                  <a:pt x="159" y="13"/>
                </a:lnTo>
                <a:lnTo>
                  <a:pt x="159" y="17"/>
                </a:lnTo>
                <a:lnTo>
                  <a:pt x="151" y="15"/>
                </a:lnTo>
                <a:lnTo>
                  <a:pt x="145" y="14"/>
                </a:lnTo>
                <a:lnTo>
                  <a:pt x="142" y="13"/>
                </a:lnTo>
                <a:lnTo>
                  <a:pt x="135" y="13"/>
                </a:lnTo>
                <a:lnTo>
                  <a:pt x="131" y="13"/>
                </a:lnTo>
                <a:lnTo>
                  <a:pt x="129" y="12"/>
                </a:lnTo>
                <a:lnTo>
                  <a:pt x="124" y="7"/>
                </a:lnTo>
                <a:lnTo>
                  <a:pt x="122" y="5"/>
                </a:lnTo>
                <a:lnTo>
                  <a:pt x="120" y="4"/>
                </a:lnTo>
                <a:lnTo>
                  <a:pt x="116" y="3"/>
                </a:lnTo>
                <a:lnTo>
                  <a:pt x="113" y="3"/>
                </a:lnTo>
                <a:lnTo>
                  <a:pt x="108" y="3"/>
                </a:lnTo>
                <a:lnTo>
                  <a:pt x="106" y="4"/>
                </a:lnTo>
                <a:lnTo>
                  <a:pt x="104" y="5"/>
                </a:lnTo>
                <a:lnTo>
                  <a:pt x="103" y="7"/>
                </a:lnTo>
                <a:lnTo>
                  <a:pt x="102" y="11"/>
                </a:lnTo>
                <a:lnTo>
                  <a:pt x="101" y="14"/>
                </a:lnTo>
                <a:lnTo>
                  <a:pt x="98" y="17"/>
                </a:lnTo>
                <a:lnTo>
                  <a:pt x="95" y="19"/>
                </a:lnTo>
                <a:lnTo>
                  <a:pt x="94" y="33"/>
                </a:lnTo>
                <a:lnTo>
                  <a:pt x="93" y="42"/>
                </a:lnTo>
                <a:lnTo>
                  <a:pt x="91" y="49"/>
                </a:lnTo>
                <a:lnTo>
                  <a:pt x="88" y="53"/>
                </a:lnTo>
                <a:lnTo>
                  <a:pt x="86" y="59"/>
                </a:lnTo>
                <a:lnTo>
                  <a:pt x="86" y="65"/>
                </a:lnTo>
                <a:lnTo>
                  <a:pt x="84" y="72"/>
                </a:lnTo>
                <a:lnTo>
                  <a:pt x="84" y="77"/>
                </a:lnTo>
                <a:lnTo>
                  <a:pt x="86" y="86"/>
                </a:lnTo>
                <a:lnTo>
                  <a:pt x="86" y="93"/>
                </a:lnTo>
                <a:lnTo>
                  <a:pt x="83" y="101"/>
                </a:lnTo>
                <a:lnTo>
                  <a:pt x="79" y="107"/>
                </a:lnTo>
                <a:lnTo>
                  <a:pt x="77" y="113"/>
                </a:lnTo>
                <a:lnTo>
                  <a:pt x="76" y="121"/>
                </a:lnTo>
                <a:lnTo>
                  <a:pt x="76" y="120"/>
                </a:lnTo>
                <a:lnTo>
                  <a:pt x="73" y="124"/>
                </a:lnTo>
                <a:lnTo>
                  <a:pt x="70" y="131"/>
                </a:lnTo>
                <a:lnTo>
                  <a:pt x="69" y="136"/>
                </a:lnTo>
                <a:lnTo>
                  <a:pt x="68" y="142"/>
                </a:lnTo>
                <a:lnTo>
                  <a:pt x="68" y="148"/>
                </a:lnTo>
                <a:lnTo>
                  <a:pt x="68" y="152"/>
                </a:lnTo>
                <a:lnTo>
                  <a:pt x="66" y="157"/>
                </a:lnTo>
                <a:lnTo>
                  <a:pt x="65" y="163"/>
                </a:lnTo>
                <a:lnTo>
                  <a:pt x="61" y="169"/>
                </a:lnTo>
                <a:lnTo>
                  <a:pt x="60" y="175"/>
                </a:lnTo>
                <a:lnTo>
                  <a:pt x="54" y="180"/>
                </a:lnTo>
                <a:lnTo>
                  <a:pt x="46" y="183"/>
                </a:lnTo>
                <a:lnTo>
                  <a:pt x="40" y="185"/>
                </a:lnTo>
                <a:lnTo>
                  <a:pt x="39" y="180"/>
                </a:lnTo>
                <a:lnTo>
                  <a:pt x="40" y="170"/>
                </a:lnTo>
                <a:lnTo>
                  <a:pt x="38" y="171"/>
                </a:lnTo>
                <a:lnTo>
                  <a:pt x="35" y="172"/>
                </a:lnTo>
                <a:lnTo>
                  <a:pt x="33" y="172"/>
                </a:lnTo>
                <a:lnTo>
                  <a:pt x="27" y="171"/>
                </a:lnTo>
                <a:lnTo>
                  <a:pt x="28" y="175"/>
                </a:lnTo>
                <a:lnTo>
                  <a:pt x="28" y="177"/>
                </a:lnTo>
                <a:lnTo>
                  <a:pt x="27" y="177"/>
                </a:lnTo>
                <a:lnTo>
                  <a:pt x="26" y="178"/>
                </a:lnTo>
                <a:lnTo>
                  <a:pt x="21" y="177"/>
                </a:lnTo>
                <a:lnTo>
                  <a:pt x="19" y="177"/>
                </a:lnTo>
                <a:lnTo>
                  <a:pt x="17" y="178"/>
                </a:lnTo>
                <a:lnTo>
                  <a:pt x="15" y="179"/>
                </a:lnTo>
                <a:lnTo>
                  <a:pt x="14" y="179"/>
                </a:lnTo>
                <a:lnTo>
                  <a:pt x="13" y="178"/>
                </a:lnTo>
                <a:lnTo>
                  <a:pt x="10" y="180"/>
                </a:lnTo>
                <a:lnTo>
                  <a:pt x="8" y="183"/>
                </a:lnTo>
                <a:lnTo>
                  <a:pt x="7" y="184"/>
                </a:lnTo>
                <a:lnTo>
                  <a:pt x="8" y="186"/>
                </a:lnTo>
                <a:lnTo>
                  <a:pt x="10" y="189"/>
                </a:lnTo>
                <a:lnTo>
                  <a:pt x="8" y="190"/>
                </a:lnTo>
                <a:lnTo>
                  <a:pt x="7" y="191"/>
                </a:lnTo>
                <a:lnTo>
                  <a:pt x="3" y="193"/>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78" name="Freeform 8"/>
          <p:cNvSpPr>
            <a:spLocks/>
          </p:cNvSpPr>
          <p:nvPr/>
        </p:nvSpPr>
        <p:spPr bwMode="auto">
          <a:xfrm>
            <a:off x="4975225" y="2244725"/>
            <a:ext cx="115888" cy="122238"/>
          </a:xfrm>
          <a:custGeom>
            <a:avLst/>
            <a:gdLst>
              <a:gd name="T0" fmla="*/ 2147483647 w 76"/>
              <a:gd name="T1" fmla="*/ 2147483647 h 86"/>
              <a:gd name="T2" fmla="*/ 2147483647 w 76"/>
              <a:gd name="T3" fmla="*/ 2147483647 h 86"/>
              <a:gd name="T4" fmla="*/ 2147483647 w 76"/>
              <a:gd name="T5" fmla="*/ 2147483647 h 86"/>
              <a:gd name="T6" fmla="*/ 2147483647 w 76"/>
              <a:gd name="T7" fmla="*/ 2147483647 h 86"/>
              <a:gd name="T8" fmla="*/ 2147483647 w 76"/>
              <a:gd name="T9" fmla="*/ 2147483647 h 86"/>
              <a:gd name="T10" fmla="*/ 2147483647 w 76"/>
              <a:gd name="T11" fmla="*/ 2147483647 h 86"/>
              <a:gd name="T12" fmla="*/ 2147483647 w 76"/>
              <a:gd name="T13" fmla="*/ 2147483647 h 86"/>
              <a:gd name="T14" fmla="*/ 2147483647 w 76"/>
              <a:gd name="T15" fmla="*/ 2147483647 h 86"/>
              <a:gd name="T16" fmla="*/ 2147483647 w 76"/>
              <a:gd name="T17" fmla="*/ 2147483647 h 86"/>
              <a:gd name="T18" fmla="*/ 2147483647 w 76"/>
              <a:gd name="T19" fmla="*/ 2147483647 h 86"/>
              <a:gd name="T20" fmla="*/ 2147483647 w 76"/>
              <a:gd name="T21" fmla="*/ 0 h 86"/>
              <a:gd name="T22" fmla="*/ 2147483647 w 76"/>
              <a:gd name="T23" fmla="*/ 2147483647 h 86"/>
              <a:gd name="T24" fmla="*/ 2147483647 w 76"/>
              <a:gd name="T25" fmla="*/ 2147483647 h 86"/>
              <a:gd name="T26" fmla="*/ 2147483647 w 76"/>
              <a:gd name="T27" fmla="*/ 2147483647 h 86"/>
              <a:gd name="T28" fmla="*/ 2147483647 w 76"/>
              <a:gd name="T29" fmla="*/ 2147483647 h 86"/>
              <a:gd name="T30" fmla="*/ 2147483647 w 76"/>
              <a:gd name="T31" fmla="*/ 2147483647 h 86"/>
              <a:gd name="T32" fmla="*/ 2147483647 w 76"/>
              <a:gd name="T33" fmla="*/ 2147483647 h 86"/>
              <a:gd name="T34" fmla="*/ 2147483647 w 76"/>
              <a:gd name="T35" fmla="*/ 2147483647 h 86"/>
              <a:gd name="T36" fmla="*/ 2147483647 w 76"/>
              <a:gd name="T37" fmla="*/ 2147483647 h 86"/>
              <a:gd name="T38" fmla="*/ 2147483647 w 76"/>
              <a:gd name="T39" fmla="*/ 2147483647 h 86"/>
              <a:gd name="T40" fmla="*/ 2147483647 w 76"/>
              <a:gd name="T41" fmla="*/ 2147483647 h 86"/>
              <a:gd name="T42" fmla="*/ 2147483647 w 76"/>
              <a:gd name="T43" fmla="*/ 2147483647 h 86"/>
              <a:gd name="T44" fmla="*/ 2147483647 w 76"/>
              <a:gd name="T45" fmla="*/ 2147483647 h 86"/>
              <a:gd name="T46" fmla="*/ 2147483647 w 76"/>
              <a:gd name="T47" fmla="*/ 2147483647 h 86"/>
              <a:gd name="T48" fmla="*/ 2147483647 w 76"/>
              <a:gd name="T49" fmla="*/ 2147483647 h 86"/>
              <a:gd name="T50" fmla="*/ 2147483647 w 76"/>
              <a:gd name="T51" fmla="*/ 2147483647 h 86"/>
              <a:gd name="T52" fmla="*/ 2147483647 w 76"/>
              <a:gd name="T53" fmla="*/ 2147483647 h 86"/>
              <a:gd name="T54" fmla="*/ 0 w 76"/>
              <a:gd name="T55" fmla="*/ 2147483647 h 86"/>
              <a:gd name="T56" fmla="*/ 2147483647 w 76"/>
              <a:gd name="T57" fmla="*/ 2147483647 h 86"/>
              <a:gd name="T58" fmla="*/ 2147483647 w 76"/>
              <a:gd name="T59" fmla="*/ 2147483647 h 86"/>
              <a:gd name="T60" fmla="*/ 2147483647 w 76"/>
              <a:gd name="T61" fmla="*/ 2147483647 h 86"/>
              <a:gd name="T62" fmla="*/ 2147483647 w 76"/>
              <a:gd name="T63" fmla="*/ 2147483647 h 86"/>
              <a:gd name="T64" fmla="*/ 2147483647 w 76"/>
              <a:gd name="T65" fmla="*/ 2147483647 h 86"/>
              <a:gd name="T66" fmla="*/ 2147483647 w 76"/>
              <a:gd name="T67" fmla="*/ 2147483647 h 86"/>
              <a:gd name="T68" fmla="*/ 2147483647 w 76"/>
              <a:gd name="T69" fmla="*/ 2147483647 h 86"/>
              <a:gd name="T70" fmla="*/ 2147483647 w 76"/>
              <a:gd name="T71" fmla="*/ 2147483647 h 86"/>
              <a:gd name="T72" fmla="*/ 2147483647 w 76"/>
              <a:gd name="T73" fmla="*/ 2147483647 h 86"/>
              <a:gd name="T74" fmla="*/ 2147483647 w 76"/>
              <a:gd name="T75" fmla="*/ 2147483647 h 86"/>
              <a:gd name="T76" fmla="*/ 2147483647 w 76"/>
              <a:gd name="T77" fmla="*/ 2147483647 h 86"/>
              <a:gd name="T78" fmla="*/ 2147483647 w 76"/>
              <a:gd name="T79" fmla="*/ 2147483647 h 86"/>
              <a:gd name="T80" fmla="*/ 2147483647 w 76"/>
              <a:gd name="T81" fmla="*/ 2147483647 h 86"/>
              <a:gd name="T82" fmla="*/ 2147483647 w 76"/>
              <a:gd name="T83" fmla="*/ 2147483647 h 86"/>
              <a:gd name="T84" fmla="*/ 2147483647 w 76"/>
              <a:gd name="T85" fmla="*/ 2147483647 h 86"/>
              <a:gd name="T86" fmla="*/ 2147483647 w 76"/>
              <a:gd name="T87" fmla="*/ 2147483647 h 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6"/>
              <a:gd name="T133" fmla="*/ 0 h 86"/>
              <a:gd name="T134" fmla="*/ 76 w 76"/>
              <a:gd name="T135" fmla="*/ 86 h 8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6" h="86">
                <a:moveTo>
                  <a:pt x="76" y="32"/>
                </a:moveTo>
                <a:lnTo>
                  <a:pt x="76" y="32"/>
                </a:lnTo>
                <a:lnTo>
                  <a:pt x="72" y="31"/>
                </a:lnTo>
                <a:lnTo>
                  <a:pt x="67" y="28"/>
                </a:lnTo>
                <a:lnTo>
                  <a:pt x="66" y="26"/>
                </a:lnTo>
                <a:lnTo>
                  <a:pt x="66" y="25"/>
                </a:lnTo>
                <a:lnTo>
                  <a:pt x="66" y="24"/>
                </a:lnTo>
                <a:lnTo>
                  <a:pt x="70" y="22"/>
                </a:lnTo>
                <a:lnTo>
                  <a:pt x="73" y="22"/>
                </a:lnTo>
                <a:lnTo>
                  <a:pt x="72" y="21"/>
                </a:lnTo>
                <a:lnTo>
                  <a:pt x="71" y="20"/>
                </a:lnTo>
                <a:lnTo>
                  <a:pt x="65" y="17"/>
                </a:lnTo>
                <a:lnTo>
                  <a:pt x="63" y="17"/>
                </a:lnTo>
                <a:lnTo>
                  <a:pt x="60" y="18"/>
                </a:lnTo>
                <a:lnTo>
                  <a:pt x="58" y="21"/>
                </a:lnTo>
                <a:lnTo>
                  <a:pt x="57" y="21"/>
                </a:lnTo>
                <a:lnTo>
                  <a:pt x="56" y="20"/>
                </a:lnTo>
                <a:lnTo>
                  <a:pt x="52" y="17"/>
                </a:lnTo>
                <a:lnTo>
                  <a:pt x="50" y="17"/>
                </a:lnTo>
                <a:lnTo>
                  <a:pt x="48" y="15"/>
                </a:lnTo>
                <a:lnTo>
                  <a:pt x="48" y="11"/>
                </a:lnTo>
                <a:lnTo>
                  <a:pt x="46" y="8"/>
                </a:lnTo>
                <a:lnTo>
                  <a:pt x="44" y="4"/>
                </a:lnTo>
                <a:lnTo>
                  <a:pt x="41" y="0"/>
                </a:lnTo>
                <a:lnTo>
                  <a:pt x="34" y="0"/>
                </a:lnTo>
                <a:lnTo>
                  <a:pt x="27" y="1"/>
                </a:lnTo>
                <a:lnTo>
                  <a:pt x="24" y="3"/>
                </a:lnTo>
                <a:lnTo>
                  <a:pt x="23" y="5"/>
                </a:lnTo>
                <a:lnTo>
                  <a:pt x="20" y="7"/>
                </a:lnTo>
                <a:lnTo>
                  <a:pt x="16" y="8"/>
                </a:lnTo>
                <a:lnTo>
                  <a:pt x="14" y="12"/>
                </a:lnTo>
                <a:lnTo>
                  <a:pt x="13" y="14"/>
                </a:lnTo>
                <a:lnTo>
                  <a:pt x="14" y="15"/>
                </a:lnTo>
                <a:lnTo>
                  <a:pt x="14" y="17"/>
                </a:lnTo>
                <a:lnTo>
                  <a:pt x="16" y="19"/>
                </a:lnTo>
                <a:lnTo>
                  <a:pt x="16" y="21"/>
                </a:lnTo>
                <a:lnTo>
                  <a:pt x="15" y="22"/>
                </a:lnTo>
                <a:lnTo>
                  <a:pt x="14" y="24"/>
                </a:lnTo>
                <a:lnTo>
                  <a:pt x="14" y="29"/>
                </a:lnTo>
                <a:lnTo>
                  <a:pt x="15" y="31"/>
                </a:lnTo>
                <a:lnTo>
                  <a:pt x="16" y="33"/>
                </a:lnTo>
                <a:lnTo>
                  <a:pt x="17" y="34"/>
                </a:lnTo>
                <a:lnTo>
                  <a:pt x="17" y="35"/>
                </a:lnTo>
                <a:lnTo>
                  <a:pt x="16" y="36"/>
                </a:lnTo>
                <a:lnTo>
                  <a:pt x="15" y="38"/>
                </a:lnTo>
                <a:lnTo>
                  <a:pt x="13" y="38"/>
                </a:lnTo>
                <a:lnTo>
                  <a:pt x="11" y="39"/>
                </a:lnTo>
                <a:lnTo>
                  <a:pt x="11" y="40"/>
                </a:lnTo>
                <a:lnTo>
                  <a:pt x="13" y="40"/>
                </a:lnTo>
                <a:lnTo>
                  <a:pt x="15" y="42"/>
                </a:lnTo>
                <a:lnTo>
                  <a:pt x="18" y="43"/>
                </a:lnTo>
                <a:lnTo>
                  <a:pt x="18" y="45"/>
                </a:lnTo>
                <a:lnTo>
                  <a:pt x="17" y="46"/>
                </a:lnTo>
                <a:lnTo>
                  <a:pt x="16" y="47"/>
                </a:lnTo>
                <a:lnTo>
                  <a:pt x="14" y="47"/>
                </a:lnTo>
                <a:lnTo>
                  <a:pt x="13" y="48"/>
                </a:lnTo>
                <a:lnTo>
                  <a:pt x="10" y="50"/>
                </a:lnTo>
                <a:lnTo>
                  <a:pt x="9" y="53"/>
                </a:lnTo>
                <a:lnTo>
                  <a:pt x="7" y="54"/>
                </a:lnTo>
                <a:lnTo>
                  <a:pt x="3" y="55"/>
                </a:lnTo>
                <a:lnTo>
                  <a:pt x="1" y="59"/>
                </a:lnTo>
                <a:lnTo>
                  <a:pt x="0" y="63"/>
                </a:lnTo>
                <a:lnTo>
                  <a:pt x="1" y="68"/>
                </a:lnTo>
                <a:lnTo>
                  <a:pt x="2" y="73"/>
                </a:lnTo>
                <a:lnTo>
                  <a:pt x="5" y="73"/>
                </a:lnTo>
                <a:lnTo>
                  <a:pt x="8" y="75"/>
                </a:lnTo>
                <a:lnTo>
                  <a:pt x="10" y="79"/>
                </a:lnTo>
                <a:lnTo>
                  <a:pt x="11" y="80"/>
                </a:lnTo>
                <a:lnTo>
                  <a:pt x="13" y="74"/>
                </a:lnTo>
                <a:lnTo>
                  <a:pt x="22" y="68"/>
                </a:lnTo>
                <a:lnTo>
                  <a:pt x="24" y="74"/>
                </a:lnTo>
                <a:lnTo>
                  <a:pt x="28" y="70"/>
                </a:lnTo>
                <a:lnTo>
                  <a:pt x="34" y="77"/>
                </a:lnTo>
                <a:lnTo>
                  <a:pt x="36" y="84"/>
                </a:lnTo>
                <a:lnTo>
                  <a:pt x="36" y="86"/>
                </a:lnTo>
                <a:lnTo>
                  <a:pt x="41" y="80"/>
                </a:lnTo>
                <a:lnTo>
                  <a:pt x="45" y="77"/>
                </a:lnTo>
                <a:lnTo>
                  <a:pt x="48" y="81"/>
                </a:lnTo>
                <a:lnTo>
                  <a:pt x="51" y="75"/>
                </a:lnTo>
                <a:lnTo>
                  <a:pt x="56" y="75"/>
                </a:lnTo>
                <a:lnTo>
                  <a:pt x="59" y="74"/>
                </a:lnTo>
                <a:lnTo>
                  <a:pt x="65" y="73"/>
                </a:lnTo>
                <a:lnTo>
                  <a:pt x="67" y="72"/>
                </a:lnTo>
                <a:lnTo>
                  <a:pt x="69" y="69"/>
                </a:lnTo>
                <a:lnTo>
                  <a:pt x="71" y="66"/>
                </a:lnTo>
                <a:lnTo>
                  <a:pt x="72" y="62"/>
                </a:lnTo>
                <a:lnTo>
                  <a:pt x="73" y="60"/>
                </a:lnTo>
                <a:lnTo>
                  <a:pt x="74" y="59"/>
                </a:lnTo>
                <a:lnTo>
                  <a:pt x="74" y="58"/>
                </a:lnTo>
                <a:lnTo>
                  <a:pt x="73" y="58"/>
                </a:lnTo>
                <a:lnTo>
                  <a:pt x="69" y="56"/>
                </a:lnTo>
                <a:lnTo>
                  <a:pt x="67" y="55"/>
                </a:lnTo>
                <a:lnTo>
                  <a:pt x="65" y="53"/>
                </a:lnTo>
                <a:lnTo>
                  <a:pt x="64" y="49"/>
                </a:lnTo>
                <a:lnTo>
                  <a:pt x="64" y="47"/>
                </a:lnTo>
                <a:lnTo>
                  <a:pt x="65" y="45"/>
                </a:lnTo>
                <a:lnTo>
                  <a:pt x="66" y="42"/>
                </a:lnTo>
                <a:lnTo>
                  <a:pt x="70" y="39"/>
                </a:lnTo>
                <a:lnTo>
                  <a:pt x="72" y="36"/>
                </a:lnTo>
                <a:lnTo>
                  <a:pt x="73" y="34"/>
                </a:lnTo>
                <a:lnTo>
                  <a:pt x="76" y="32"/>
                </a:lnTo>
                <a:close/>
              </a:path>
            </a:pathLst>
          </a:custGeom>
          <a:solidFill>
            <a:schemeClr val="bg1"/>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79" name="Freeform 9"/>
          <p:cNvSpPr>
            <a:spLocks noEditPoints="1"/>
          </p:cNvSpPr>
          <p:nvPr/>
        </p:nvSpPr>
        <p:spPr bwMode="auto">
          <a:xfrm>
            <a:off x="5513388" y="2982913"/>
            <a:ext cx="261937" cy="177800"/>
          </a:xfrm>
          <a:custGeom>
            <a:avLst/>
            <a:gdLst>
              <a:gd name="T0" fmla="*/ 2147483647 w 171"/>
              <a:gd name="T1" fmla="*/ 2147483647 h 126"/>
              <a:gd name="T2" fmla="*/ 2147483647 w 171"/>
              <a:gd name="T3" fmla="*/ 2147483647 h 126"/>
              <a:gd name="T4" fmla="*/ 2147483647 w 171"/>
              <a:gd name="T5" fmla="*/ 2147483647 h 126"/>
              <a:gd name="T6" fmla="*/ 2147483647 w 171"/>
              <a:gd name="T7" fmla="*/ 2147483647 h 126"/>
              <a:gd name="T8" fmla="*/ 2147483647 w 171"/>
              <a:gd name="T9" fmla="*/ 2147483647 h 126"/>
              <a:gd name="T10" fmla="*/ 2147483647 w 171"/>
              <a:gd name="T11" fmla="*/ 2147483647 h 126"/>
              <a:gd name="T12" fmla="*/ 2147483647 w 171"/>
              <a:gd name="T13" fmla="*/ 2147483647 h 126"/>
              <a:gd name="T14" fmla="*/ 2147483647 w 171"/>
              <a:gd name="T15" fmla="*/ 2147483647 h 126"/>
              <a:gd name="T16" fmla="*/ 2147483647 w 171"/>
              <a:gd name="T17" fmla="*/ 2147483647 h 126"/>
              <a:gd name="T18" fmla="*/ 2147483647 w 171"/>
              <a:gd name="T19" fmla="*/ 2147483647 h 126"/>
              <a:gd name="T20" fmla="*/ 2147483647 w 171"/>
              <a:gd name="T21" fmla="*/ 2147483647 h 126"/>
              <a:gd name="T22" fmla="*/ 2147483647 w 171"/>
              <a:gd name="T23" fmla="*/ 2147483647 h 126"/>
              <a:gd name="T24" fmla="*/ 2147483647 w 171"/>
              <a:gd name="T25" fmla="*/ 2147483647 h 126"/>
              <a:gd name="T26" fmla="*/ 2147483647 w 171"/>
              <a:gd name="T27" fmla="*/ 2147483647 h 126"/>
              <a:gd name="T28" fmla="*/ 2147483647 w 171"/>
              <a:gd name="T29" fmla="*/ 2147483647 h 126"/>
              <a:gd name="T30" fmla="*/ 2147483647 w 171"/>
              <a:gd name="T31" fmla="*/ 2147483647 h 126"/>
              <a:gd name="T32" fmla="*/ 2147483647 w 171"/>
              <a:gd name="T33" fmla="*/ 2147483647 h 126"/>
              <a:gd name="T34" fmla="*/ 2147483647 w 171"/>
              <a:gd name="T35" fmla="*/ 2147483647 h 126"/>
              <a:gd name="T36" fmla="*/ 2147483647 w 171"/>
              <a:gd name="T37" fmla="*/ 2147483647 h 126"/>
              <a:gd name="T38" fmla="*/ 2147483647 w 171"/>
              <a:gd name="T39" fmla="*/ 2147483647 h 126"/>
              <a:gd name="T40" fmla="*/ 2147483647 w 171"/>
              <a:gd name="T41" fmla="*/ 2147483647 h 126"/>
              <a:gd name="T42" fmla="*/ 2147483647 w 171"/>
              <a:gd name="T43" fmla="*/ 2147483647 h 126"/>
              <a:gd name="T44" fmla="*/ 2147483647 w 171"/>
              <a:gd name="T45" fmla="*/ 2147483647 h 126"/>
              <a:gd name="T46" fmla="*/ 2147483647 w 171"/>
              <a:gd name="T47" fmla="*/ 2147483647 h 126"/>
              <a:gd name="T48" fmla="*/ 2147483647 w 171"/>
              <a:gd name="T49" fmla="*/ 2147483647 h 126"/>
              <a:gd name="T50" fmla="*/ 2147483647 w 171"/>
              <a:gd name="T51" fmla="*/ 2147483647 h 126"/>
              <a:gd name="T52" fmla="*/ 2147483647 w 171"/>
              <a:gd name="T53" fmla="*/ 2147483647 h 126"/>
              <a:gd name="T54" fmla="*/ 2147483647 w 171"/>
              <a:gd name="T55" fmla="*/ 2147483647 h 126"/>
              <a:gd name="T56" fmla="*/ 2147483647 w 171"/>
              <a:gd name="T57" fmla="*/ 2147483647 h 126"/>
              <a:gd name="T58" fmla="*/ 2147483647 w 171"/>
              <a:gd name="T59" fmla="*/ 2147483647 h 126"/>
              <a:gd name="T60" fmla="*/ 2147483647 w 171"/>
              <a:gd name="T61" fmla="*/ 2147483647 h 126"/>
              <a:gd name="T62" fmla="*/ 2147483647 w 171"/>
              <a:gd name="T63" fmla="*/ 2147483647 h 126"/>
              <a:gd name="T64" fmla="*/ 2147483647 w 171"/>
              <a:gd name="T65" fmla="*/ 2147483647 h 126"/>
              <a:gd name="T66" fmla="*/ 2147483647 w 171"/>
              <a:gd name="T67" fmla="*/ 2147483647 h 126"/>
              <a:gd name="T68" fmla="*/ 2147483647 w 171"/>
              <a:gd name="T69" fmla="*/ 2147483647 h 126"/>
              <a:gd name="T70" fmla="*/ 2147483647 w 171"/>
              <a:gd name="T71" fmla="*/ 2147483647 h 126"/>
              <a:gd name="T72" fmla="*/ 2147483647 w 171"/>
              <a:gd name="T73" fmla="*/ 2147483647 h 126"/>
              <a:gd name="T74" fmla="*/ 2147483647 w 171"/>
              <a:gd name="T75" fmla="*/ 2147483647 h 126"/>
              <a:gd name="T76" fmla="*/ 0 w 171"/>
              <a:gd name="T77" fmla="*/ 2147483647 h 126"/>
              <a:gd name="T78" fmla="*/ 2147483647 w 171"/>
              <a:gd name="T79" fmla="*/ 2147483647 h 126"/>
              <a:gd name="T80" fmla="*/ 2147483647 w 171"/>
              <a:gd name="T81" fmla="*/ 2147483647 h 126"/>
              <a:gd name="T82" fmla="*/ 2147483647 w 171"/>
              <a:gd name="T83" fmla="*/ 2147483647 h 126"/>
              <a:gd name="T84" fmla="*/ 2147483647 w 171"/>
              <a:gd name="T85" fmla="*/ 2147483647 h 126"/>
              <a:gd name="T86" fmla="*/ 2147483647 w 171"/>
              <a:gd name="T87" fmla="*/ 2147483647 h 126"/>
              <a:gd name="T88" fmla="*/ 2147483647 w 171"/>
              <a:gd name="T89" fmla="*/ 2147483647 h 126"/>
              <a:gd name="T90" fmla="*/ 2147483647 w 171"/>
              <a:gd name="T91" fmla="*/ 2147483647 h 12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1"/>
              <a:gd name="T139" fmla="*/ 0 h 126"/>
              <a:gd name="T140" fmla="*/ 171 w 171"/>
              <a:gd name="T141" fmla="*/ 126 h 12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1" h="126">
                <a:moveTo>
                  <a:pt x="1" y="39"/>
                </a:moveTo>
                <a:lnTo>
                  <a:pt x="1" y="39"/>
                </a:lnTo>
                <a:lnTo>
                  <a:pt x="3" y="38"/>
                </a:lnTo>
                <a:lnTo>
                  <a:pt x="5" y="37"/>
                </a:lnTo>
                <a:lnTo>
                  <a:pt x="5" y="34"/>
                </a:lnTo>
                <a:lnTo>
                  <a:pt x="6" y="33"/>
                </a:lnTo>
                <a:lnTo>
                  <a:pt x="7" y="32"/>
                </a:lnTo>
                <a:lnTo>
                  <a:pt x="8" y="32"/>
                </a:lnTo>
                <a:lnTo>
                  <a:pt x="8" y="30"/>
                </a:lnTo>
                <a:lnTo>
                  <a:pt x="8" y="27"/>
                </a:lnTo>
                <a:lnTo>
                  <a:pt x="10" y="26"/>
                </a:lnTo>
                <a:lnTo>
                  <a:pt x="12" y="24"/>
                </a:lnTo>
                <a:lnTo>
                  <a:pt x="14" y="23"/>
                </a:lnTo>
                <a:lnTo>
                  <a:pt x="16" y="23"/>
                </a:lnTo>
                <a:lnTo>
                  <a:pt x="17" y="24"/>
                </a:lnTo>
                <a:lnTo>
                  <a:pt x="17" y="25"/>
                </a:lnTo>
                <a:lnTo>
                  <a:pt x="19" y="27"/>
                </a:lnTo>
                <a:lnTo>
                  <a:pt x="21" y="28"/>
                </a:lnTo>
                <a:lnTo>
                  <a:pt x="23" y="28"/>
                </a:lnTo>
                <a:lnTo>
                  <a:pt x="28" y="27"/>
                </a:lnTo>
                <a:lnTo>
                  <a:pt x="34" y="27"/>
                </a:lnTo>
                <a:lnTo>
                  <a:pt x="42" y="30"/>
                </a:lnTo>
                <a:lnTo>
                  <a:pt x="54" y="33"/>
                </a:lnTo>
                <a:lnTo>
                  <a:pt x="56" y="52"/>
                </a:lnTo>
                <a:lnTo>
                  <a:pt x="59" y="47"/>
                </a:lnTo>
                <a:lnTo>
                  <a:pt x="64" y="42"/>
                </a:lnTo>
                <a:lnTo>
                  <a:pt x="83" y="18"/>
                </a:lnTo>
                <a:lnTo>
                  <a:pt x="134" y="0"/>
                </a:lnTo>
                <a:lnTo>
                  <a:pt x="134" y="5"/>
                </a:lnTo>
                <a:lnTo>
                  <a:pt x="152" y="35"/>
                </a:lnTo>
                <a:lnTo>
                  <a:pt x="159" y="40"/>
                </a:lnTo>
                <a:lnTo>
                  <a:pt x="154" y="41"/>
                </a:lnTo>
                <a:lnTo>
                  <a:pt x="153" y="42"/>
                </a:lnTo>
                <a:lnTo>
                  <a:pt x="152" y="45"/>
                </a:lnTo>
                <a:lnTo>
                  <a:pt x="148" y="45"/>
                </a:lnTo>
                <a:lnTo>
                  <a:pt x="146" y="46"/>
                </a:lnTo>
                <a:lnTo>
                  <a:pt x="141" y="48"/>
                </a:lnTo>
                <a:lnTo>
                  <a:pt x="141" y="52"/>
                </a:lnTo>
                <a:lnTo>
                  <a:pt x="143" y="58"/>
                </a:lnTo>
                <a:lnTo>
                  <a:pt x="140" y="59"/>
                </a:lnTo>
                <a:lnTo>
                  <a:pt x="138" y="59"/>
                </a:lnTo>
                <a:lnTo>
                  <a:pt x="134" y="64"/>
                </a:lnTo>
                <a:lnTo>
                  <a:pt x="131" y="68"/>
                </a:lnTo>
                <a:lnTo>
                  <a:pt x="126" y="71"/>
                </a:lnTo>
                <a:lnTo>
                  <a:pt x="121" y="73"/>
                </a:lnTo>
                <a:lnTo>
                  <a:pt x="111" y="78"/>
                </a:lnTo>
                <a:lnTo>
                  <a:pt x="107" y="80"/>
                </a:lnTo>
                <a:lnTo>
                  <a:pt x="104" y="81"/>
                </a:lnTo>
                <a:lnTo>
                  <a:pt x="102" y="81"/>
                </a:lnTo>
                <a:lnTo>
                  <a:pt x="99" y="81"/>
                </a:lnTo>
                <a:lnTo>
                  <a:pt x="89" y="90"/>
                </a:lnTo>
                <a:lnTo>
                  <a:pt x="89" y="93"/>
                </a:lnTo>
                <a:lnTo>
                  <a:pt x="85" y="94"/>
                </a:lnTo>
                <a:lnTo>
                  <a:pt x="82" y="93"/>
                </a:lnTo>
                <a:lnTo>
                  <a:pt x="79" y="93"/>
                </a:lnTo>
                <a:lnTo>
                  <a:pt x="76" y="93"/>
                </a:lnTo>
                <a:lnTo>
                  <a:pt x="75" y="94"/>
                </a:lnTo>
                <a:lnTo>
                  <a:pt x="74" y="96"/>
                </a:lnTo>
                <a:lnTo>
                  <a:pt x="68" y="101"/>
                </a:lnTo>
                <a:lnTo>
                  <a:pt x="62" y="104"/>
                </a:lnTo>
                <a:lnTo>
                  <a:pt x="57" y="104"/>
                </a:lnTo>
                <a:lnTo>
                  <a:pt x="52" y="103"/>
                </a:lnTo>
                <a:lnTo>
                  <a:pt x="47" y="103"/>
                </a:lnTo>
                <a:lnTo>
                  <a:pt x="42" y="106"/>
                </a:lnTo>
                <a:lnTo>
                  <a:pt x="41" y="107"/>
                </a:lnTo>
                <a:lnTo>
                  <a:pt x="40" y="109"/>
                </a:lnTo>
                <a:lnTo>
                  <a:pt x="40" y="111"/>
                </a:lnTo>
                <a:lnTo>
                  <a:pt x="38" y="113"/>
                </a:lnTo>
                <a:lnTo>
                  <a:pt x="36" y="114"/>
                </a:lnTo>
                <a:lnTo>
                  <a:pt x="34" y="114"/>
                </a:lnTo>
                <a:lnTo>
                  <a:pt x="29" y="114"/>
                </a:lnTo>
                <a:lnTo>
                  <a:pt x="28" y="116"/>
                </a:lnTo>
                <a:lnTo>
                  <a:pt x="24" y="116"/>
                </a:lnTo>
                <a:lnTo>
                  <a:pt x="20" y="115"/>
                </a:lnTo>
                <a:lnTo>
                  <a:pt x="10" y="113"/>
                </a:lnTo>
                <a:lnTo>
                  <a:pt x="9" y="107"/>
                </a:lnTo>
                <a:lnTo>
                  <a:pt x="9" y="101"/>
                </a:lnTo>
                <a:lnTo>
                  <a:pt x="9" y="99"/>
                </a:lnTo>
                <a:lnTo>
                  <a:pt x="10" y="95"/>
                </a:lnTo>
                <a:lnTo>
                  <a:pt x="7" y="92"/>
                </a:lnTo>
                <a:lnTo>
                  <a:pt x="5" y="89"/>
                </a:lnTo>
                <a:lnTo>
                  <a:pt x="5" y="88"/>
                </a:lnTo>
                <a:lnTo>
                  <a:pt x="5" y="86"/>
                </a:lnTo>
                <a:lnTo>
                  <a:pt x="5" y="81"/>
                </a:lnTo>
                <a:lnTo>
                  <a:pt x="2" y="75"/>
                </a:lnTo>
                <a:lnTo>
                  <a:pt x="1" y="73"/>
                </a:lnTo>
                <a:lnTo>
                  <a:pt x="0" y="72"/>
                </a:lnTo>
                <a:lnTo>
                  <a:pt x="1" y="71"/>
                </a:lnTo>
                <a:lnTo>
                  <a:pt x="2" y="71"/>
                </a:lnTo>
                <a:lnTo>
                  <a:pt x="3" y="66"/>
                </a:lnTo>
                <a:lnTo>
                  <a:pt x="3" y="60"/>
                </a:lnTo>
                <a:lnTo>
                  <a:pt x="1" y="59"/>
                </a:lnTo>
                <a:lnTo>
                  <a:pt x="2" y="51"/>
                </a:lnTo>
                <a:lnTo>
                  <a:pt x="2" y="45"/>
                </a:lnTo>
                <a:lnTo>
                  <a:pt x="2" y="40"/>
                </a:lnTo>
                <a:lnTo>
                  <a:pt x="1" y="39"/>
                </a:lnTo>
                <a:close/>
                <a:moveTo>
                  <a:pt x="157" y="122"/>
                </a:moveTo>
                <a:lnTo>
                  <a:pt x="157" y="122"/>
                </a:lnTo>
                <a:lnTo>
                  <a:pt x="159" y="123"/>
                </a:lnTo>
                <a:lnTo>
                  <a:pt x="161" y="126"/>
                </a:lnTo>
                <a:lnTo>
                  <a:pt x="166" y="126"/>
                </a:lnTo>
                <a:lnTo>
                  <a:pt x="169" y="124"/>
                </a:lnTo>
                <a:lnTo>
                  <a:pt x="171" y="124"/>
                </a:lnTo>
                <a:lnTo>
                  <a:pt x="168" y="123"/>
                </a:lnTo>
                <a:lnTo>
                  <a:pt x="157" y="122"/>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80" name="Freeform 10"/>
          <p:cNvSpPr>
            <a:spLocks/>
          </p:cNvSpPr>
          <p:nvPr/>
        </p:nvSpPr>
        <p:spPr bwMode="auto">
          <a:xfrm>
            <a:off x="4184650" y="2754313"/>
            <a:ext cx="201613" cy="171450"/>
          </a:xfrm>
          <a:custGeom>
            <a:avLst/>
            <a:gdLst>
              <a:gd name="T0" fmla="*/ 2147483647 w 132"/>
              <a:gd name="T1" fmla="*/ 2147483647 h 122"/>
              <a:gd name="T2" fmla="*/ 2147483647 w 132"/>
              <a:gd name="T3" fmla="*/ 2147483647 h 122"/>
              <a:gd name="T4" fmla="*/ 2147483647 w 132"/>
              <a:gd name="T5" fmla="*/ 2147483647 h 122"/>
              <a:gd name="T6" fmla="*/ 2147483647 w 132"/>
              <a:gd name="T7" fmla="*/ 2147483647 h 122"/>
              <a:gd name="T8" fmla="*/ 2147483647 w 132"/>
              <a:gd name="T9" fmla="*/ 2147483647 h 122"/>
              <a:gd name="T10" fmla="*/ 2147483647 w 132"/>
              <a:gd name="T11" fmla="*/ 2147483647 h 122"/>
              <a:gd name="T12" fmla="*/ 2147483647 w 132"/>
              <a:gd name="T13" fmla="*/ 2147483647 h 122"/>
              <a:gd name="T14" fmla="*/ 2147483647 w 132"/>
              <a:gd name="T15" fmla="*/ 2147483647 h 122"/>
              <a:gd name="T16" fmla="*/ 2147483647 w 132"/>
              <a:gd name="T17" fmla="*/ 0 h 122"/>
              <a:gd name="T18" fmla="*/ 2147483647 w 132"/>
              <a:gd name="T19" fmla="*/ 2147483647 h 122"/>
              <a:gd name="T20" fmla="*/ 2147483647 w 132"/>
              <a:gd name="T21" fmla="*/ 2147483647 h 122"/>
              <a:gd name="T22" fmla="*/ 2147483647 w 132"/>
              <a:gd name="T23" fmla="*/ 2147483647 h 122"/>
              <a:gd name="T24" fmla="*/ 2147483647 w 132"/>
              <a:gd name="T25" fmla="*/ 2147483647 h 122"/>
              <a:gd name="T26" fmla="*/ 2147483647 w 132"/>
              <a:gd name="T27" fmla="*/ 2147483647 h 122"/>
              <a:gd name="T28" fmla="*/ 2147483647 w 132"/>
              <a:gd name="T29" fmla="*/ 2147483647 h 122"/>
              <a:gd name="T30" fmla="*/ 2147483647 w 132"/>
              <a:gd name="T31" fmla="*/ 2147483647 h 122"/>
              <a:gd name="T32" fmla="*/ 2147483647 w 132"/>
              <a:gd name="T33" fmla="*/ 2147483647 h 122"/>
              <a:gd name="T34" fmla="*/ 2147483647 w 132"/>
              <a:gd name="T35" fmla="*/ 2147483647 h 122"/>
              <a:gd name="T36" fmla="*/ 2147483647 w 132"/>
              <a:gd name="T37" fmla="*/ 2147483647 h 122"/>
              <a:gd name="T38" fmla="*/ 2147483647 w 132"/>
              <a:gd name="T39" fmla="*/ 2147483647 h 122"/>
              <a:gd name="T40" fmla="*/ 2147483647 w 132"/>
              <a:gd name="T41" fmla="*/ 2147483647 h 122"/>
              <a:gd name="T42" fmla="*/ 2147483647 w 132"/>
              <a:gd name="T43" fmla="*/ 2147483647 h 122"/>
              <a:gd name="T44" fmla="*/ 2147483647 w 132"/>
              <a:gd name="T45" fmla="*/ 2147483647 h 122"/>
              <a:gd name="T46" fmla="*/ 2147483647 w 132"/>
              <a:gd name="T47" fmla="*/ 2147483647 h 122"/>
              <a:gd name="T48" fmla="*/ 2147483647 w 132"/>
              <a:gd name="T49" fmla="*/ 2147483647 h 122"/>
              <a:gd name="T50" fmla="*/ 2147483647 w 132"/>
              <a:gd name="T51" fmla="*/ 2147483647 h 122"/>
              <a:gd name="T52" fmla="*/ 2147483647 w 132"/>
              <a:gd name="T53" fmla="*/ 2147483647 h 122"/>
              <a:gd name="T54" fmla="*/ 2147483647 w 132"/>
              <a:gd name="T55" fmla="*/ 2147483647 h 122"/>
              <a:gd name="T56" fmla="*/ 2147483647 w 132"/>
              <a:gd name="T57" fmla="*/ 2147483647 h 122"/>
              <a:gd name="T58" fmla="*/ 2147483647 w 132"/>
              <a:gd name="T59" fmla="*/ 2147483647 h 122"/>
              <a:gd name="T60" fmla="*/ 2147483647 w 132"/>
              <a:gd name="T61" fmla="*/ 2147483647 h 122"/>
              <a:gd name="T62" fmla="*/ 2147483647 w 132"/>
              <a:gd name="T63" fmla="*/ 2147483647 h 122"/>
              <a:gd name="T64" fmla="*/ 2147483647 w 132"/>
              <a:gd name="T65" fmla="*/ 2147483647 h 122"/>
              <a:gd name="T66" fmla="*/ 2147483647 w 132"/>
              <a:gd name="T67" fmla="*/ 2147483647 h 122"/>
              <a:gd name="T68" fmla="*/ 2147483647 w 132"/>
              <a:gd name="T69" fmla="*/ 2147483647 h 122"/>
              <a:gd name="T70" fmla="*/ 2147483647 w 132"/>
              <a:gd name="T71" fmla="*/ 2147483647 h 122"/>
              <a:gd name="T72" fmla="*/ 2147483647 w 132"/>
              <a:gd name="T73" fmla="*/ 2147483647 h 122"/>
              <a:gd name="T74" fmla="*/ 2147483647 w 132"/>
              <a:gd name="T75" fmla="*/ 2147483647 h 122"/>
              <a:gd name="T76" fmla="*/ 2147483647 w 132"/>
              <a:gd name="T77" fmla="*/ 2147483647 h 122"/>
              <a:gd name="T78" fmla="*/ 2147483647 w 132"/>
              <a:gd name="T79" fmla="*/ 2147483647 h 122"/>
              <a:gd name="T80" fmla="*/ 2147483647 w 132"/>
              <a:gd name="T81" fmla="*/ 2147483647 h 122"/>
              <a:gd name="T82" fmla="*/ 2147483647 w 132"/>
              <a:gd name="T83" fmla="*/ 2147483647 h 122"/>
              <a:gd name="T84" fmla="*/ 2147483647 w 132"/>
              <a:gd name="T85" fmla="*/ 2147483647 h 122"/>
              <a:gd name="T86" fmla="*/ 0 w 132"/>
              <a:gd name="T87" fmla="*/ 2147483647 h 122"/>
              <a:gd name="T88" fmla="*/ 2147483647 w 132"/>
              <a:gd name="T89" fmla="*/ 2147483647 h 12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2"/>
              <a:gd name="T136" fmla="*/ 0 h 122"/>
              <a:gd name="T137" fmla="*/ 132 w 132"/>
              <a:gd name="T138" fmla="*/ 122 h 12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2" h="122">
                <a:moveTo>
                  <a:pt x="1" y="122"/>
                </a:moveTo>
                <a:lnTo>
                  <a:pt x="1" y="122"/>
                </a:lnTo>
                <a:lnTo>
                  <a:pt x="3" y="118"/>
                </a:lnTo>
                <a:lnTo>
                  <a:pt x="4" y="119"/>
                </a:lnTo>
                <a:lnTo>
                  <a:pt x="59" y="117"/>
                </a:lnTo>
                <a:lnTo>
                  <a:pt x="58" y="88"/>
                </a:lnTo>
                <a:lnTo>
                  <a:pt x="58" y="84"/>
                </a:lnTo>
                <a:lnTo>
                  <a:pt x="60" y="81"/>
                </a:lnTo>
                <a:lnTo>
                  <a:pt x="63" y="79"/>
                </a:lnTo>
                <a:lnTo>
                  <a:pt x="66" y="78"/>
                </a:lnTo>
                <a:lnTo>
                  <a:pt x="72" y="78"/>
                </a:lnTo>
                <a:lnTo>
                  <a:pt x="76" y="78"/>
                </a:lnTo>
                <a:lnTo>
                  <a:pt x="77" y="38"/>
                </a:lnTo>
                <a:lnTo>
                  <a:pt x="132" y="37"/>
                </a:lnTo>
                <a:lnTo>
                  <a:pt x="131" y="10"/>
                </a:lnTo>
                <a:lnTo>
                  <a:pt x="131" y="0"/>
                </a:lnTo>
                <a:lnTo>
                  <a:pt x="69" y="1"/>
                </a:lnTo>
                <a:lnTo>
                  <a:pt x="65" y="5"/>
                </a:lnTo>
                <a:lnTo>
                  <a:pt x="62" y="5"/>
                </a:lnTo>
                <a:lnTo>
                  <a:pt x="57" y="4"/>
                </a:lnTo>
                <a:lnTo>
                  <a:pt x="57" y="5"/>
                </a:lnTo>
                <a:lnTo>
                  <a:pt x="57" y="8"/>
                </a:lnTo>
                <a:lnTo>
                  <a:pt x="53" y="10"/>
                </a:lnTo>
                <a:lnTo>
                  <a:pt x="52" y="12"/>
                </a:lnTo>
                <a:lnTo>
                  <a:pt x="52" y="16"/>
                </a:lnTo>
                <a:lnTo>
                  <a:pt x="51" y="17"/>
                </a:lnTo>
                <a:lnTo>
                  <a:pt x="50" y="17"/>
                </a:lnTo>
                <a:lnTo>
                  <a:pt x="50" y="19"/>
                </a:lnTo>
                <a:lnTo>
                  <a:pt x="50" y="21"/>
                </a:lnTo>
                <a:lnTo>
                  <a:pt x="49" y="22"/>
                </a:lnTo>
                <a:lnTo>
                  <a:pt x="46" y="22"/>
                </a:lnTo>
                <a:lnTo>
                  <a:pt x="37" y="35"/>
                </a:lnTo>
                <a:lnTo>
                  <a:pt x="36" y="41"/>
                </a:lnTo>
                <a:lnTo>
                  <a:pt x="36" y="45"/>
                </a:lnTo>
                <a:lnTo>
                  <a:pt x="33" y="48"/>
                </a:lnTo>
                <a:lnTo>
                  <a:pt x="31" y="50"/>
                </a:lnTo>
                <a:lnTo>
                  <a:pt x="29" y="55"/>
                </a:lnTo>
                <a:lnTo>
                  <a:pt x="28" y="59"/>
                </a:lnTo>
                <a:lnTo>
                  <a:pt x="26" y="64"/>
                </a:lnTo>
                <a:lnTo>
                  <a:pt x="24" y="69"/>
                </a:lnTo>
                <a:lnTo>
                  <a:pt x="22" y="70"/>
                </a:lnTo>
                <a:lnTo>
                  <a:pt x="18" y="72"/>
                </a:lnTo>
                <a:lnTo>
                  <a:pt x="18" y="73"/>
                </a:lnTo>
                <a:lnTo>
                  <a:pt x="18" y="74"/>
                </a:lnTo>
                <a:lnTo>
                  <a:pt x="18" y="77"/>
                </a:lnTo>
                <a:lnTo>
                  <a:pt x="15" y="80"/>
                </a:lnTo>
                <a:lnTo>
                  <a:pt x="15" y="83"/>
                </a:lnTo>
                <a:lnTo>
                  <a:pt x="15" y="85"/>
                </a:lnTo>
                <a:lnTo>
                  <a:pt x="12" y="88"/>
                </a:lnTo>
                <a:lnTo>
                  <a:pt x="12" y="91"/>
                </a:lnTo>
                <a:lnTo>
                  <a:pt x="12" y="93"/>
                </a:lnTo>
                <a:lnTo>
                  <a:pt x="10" y="94"/>
                </a:lnTo>
                <a:lnTo>
                  <a:pt x="9" y="97"/>
                </a:lnTo>
                <a:lnTo>
                  <a:pt x="9" y="100"/>
                </a:lnTo>
                <a:lnTo>
                  <a:pt x="7" y="101"/>
                </a:lnTo>
                <a:lnTo>
                  <a:pt x="5" y="104"/>
                </a:lnTo>
                <a:lnTo>
                  <a:pt x="1" y="106"/>
                </a:lnTo>
                <a:lnTo>
                  <a:pt x="1" y="110"/>
                </a:lnTo>
                <a:lnTo>
                  <a:pt x="2" y="111"/>
                </a:lnTo>
                <a:lnTo>
                  <a:pt x="2" y="113"/>
                </a:lnTo>
                <a:lnTo>
                  <a:pt x="0" y="115"/>
                </a:lnTo>
                <a:lnTo>
                  <a:pt x="0" y="119"/>
                </a:lnTo>
                <a:lnTo>
                  <a:pt x="1" y="122"/>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81" name="Freeform 11"/>
          <p:cNvSpPr>
            <a:spLocks noEditPoints="1"/>
          </p:cNvSpPr>
          <p:nvPr/>
        </p:nvSpPr>
        <p:spPr bwMode="auto">
          <a:xfrm>
            <a:off x="6842125" y="2879725"/>
            <a:ext cx="160338" cy="381000"/>
          </a:xfrm>
          <a:custGeom>
            <a:avLst/>
            <a:gdLst>
              <a:gd name="T0" fmla="*/ 2147483647 w 105"/>
              <a:gd name="T1" fmla="*/ 2147483647 h 269"/>
              <a:gd name="T2" fmla="*/ 2147483647 w 105"/>
              <a:gd name="T3" fmla="*/ 2147483647 h 269"/>
              <a:gd name="T4" fmla="*/ 2147483647 w 105"/>
              <a:gd name="T5" fmla="*/ 2147483647 h 269"/>
              <a:gd name="T6" fmla="*/ 2147483647 w 105"/>
              <a:gd name="T7" fmla="*/ 2147483647 h 269"/>
              <a:gd name="T8" fmla="*/ 2147483647 w 105"/>
              <a:gd name="T9" fmla="*/ 2147483647 h 269"/>
              <a:gd name="T10" fmla="*/ 2147483647 w 105"/>
              <a:gd name="T11" fmla="*/ 2147483647 h 269"/>
              <a:gd name="T12" fmla="*/ 2147483647 w 105"/>
              <a:gd name="T13" fmla="*/ 2147483647 h 269"/>
              <a:gd name="T14" fmla="*/ 2147483647 w 105"/>
              <a:gd name="T15" fmla="*/ 2147483647 h 269"/>
              <a:gd name="T16" fmla="*/ 2147483647 w 105"/>
              <a:gd name="T17" fmla="*/ 2147483647 h 269"/>
              <a:gd name="T18" fmla="*/ 2147483647 w 105"/>
              <a:gd name="T19" fmla="*/ 2147483647 h 269"/>
              <a:gd name="T20" fmla="*/ 2147483647 w 105"/>
              <a:gd name="T21" fmla="*/ 2147483647 h 269"/>
              <a:gd name="T22" fmla="*/ 2147483647 w 105"/>
              <a:gd name="T23" fmla="*/ 2147483647 h 269"/>
              <a:gd name="T24" fmla="*/ 2147483647 w 105"/>
              <a:gd name="T25" fmla="*/ 2147483647 h 269"/>
              <a:gd name="T26" fmla="*/ 2147483647 w 105"/>
              <a:gd name="T27" fmla="*/ 2147483647 h 269"/>
              <a:gd name="T28" fmla="*/ 2147483647 w 105"/>
              <a:gd name="T29" fmla="*/ 2147483647 h 269"/>
              <a:gd name="T30" fmla="*/ 2147483647 w 105"/>
              <a:gd name="T31" fmla="*/ 2147483647 h 269"/>
              <a:gd name="T32" fmla="*/ 2147483647 w 105"/>
              <a:gd name="T33" fmla="*/ 2147483647 h 269"/>
              <a:gd name="T34" fmla="*/ 2147483647 w 105"/>
              <a:gd name="T35" fmla="*/ 2147483647 h 269"/>
              <a:gd name="T36" fmla="*/ 2147483647 w 105"/>
              <a:gd name="T37" fmla="*/ 2147483647 h 269"/>
              <a:gd name="T38" fmla="*/ 2147483647 w 105"/>
              <a:gd name="T39" fmla="*/ 2147483647 h 269"/>
              <a:gd name="T40" fmla="*/ 2147483647 w 105"/>
              <a:gd name="T41" fmla="*/ 2147483647 h 269"/>
              <a:gd name="T42" fmla="*/ 2147483647 w 105"/>
              <a:gd name="T43" fmla="*/ 2147483647 h 269"/>
              <a:gd name="T44" fmla="*/ 2147483647 w 105"/>
              <a:gd name="T45" fmla="*/ 2147483647 h 269"/>
              <a:gd name="T46" fmla="*/ 2147483647 w 105"/>
              <a:gd name="T47" fmla="*/ 2147483647 h 269"/>
              <a:gd name="T48" fmla="*/ 2147483647 w 105"/>
              <a:gd name="T49" fmla="*/ 2147483647 h 269"/>
              <a:gd name="T50" fmla="*/ 2147483647 w 105"/>
              <a:gd name="T51" fmla="*/ 2147483647 h 269"/>
              <a:gd name="T52" fmla="*/ 2147483647 w 105"/>
              <a:gd name="T53" fmla="*/ 2147483647 h 269"/>
              <a:gd name="T54" fmla="*/ 2147483647 w 105"/>
              <a:gd name="T55" fmla="*/ 2147483647 h 269"/>
              <a:gd name="T56" fmla="*/ 2147483647 w 105"/>
              <a:gd name="T57" fmla="*/ 2147483647 h 269"/>
              <a:gd name="T58" fmla="*/ 2147483647 w 105"/>
              <a:gd name="T59" fmla="*/ 2147483647 h 269"/>
              <a:gd name="T60" fmla="*/ 2147483647 w 105"/>
              <a:gd name="T61" fmla="*/ 2147483647 h 269"/>
              <a:gd name="T62" fmla="*/ 2147483647 w 105"/>
              <a:gd name="T63" fmla="*/ 2147483647 h 269"/>
              <a:gd name="T64" fmla="*/ 2147483647 w 105"/>
              <a:gd name="T65" fmla="*/ 2147483647 h 269"/>
              <a:gd name="T66" fmla="*/ 2147483647 w 105"/>
              <a:gd name="T67" fmla="*/ 2147483647 h 269"/>
              <a:gd name="T68" fmla="*/ 2147483647 w 105"/>
              <a:gd name="T69" fmla="*/ 2147483647 h 269"/>
              <a:gd name="T70" fmla="*/ 2147483647 w 105"/>
              <a:gd name="T71" fmla="*/ 2147483647 h 269"/>
              <a:gd name="T72" fmla="*/ 2147483647 w 105"/>
              <a:gd name="T73" fmla="*/ 2147483647 h 269"/>
              <a:gd name="T74" fmla="*/ 2147483647 w 105"/>
              <a:gd name="T75" fmla="*/ 2147483647 h 269"/>
              <a:gd name="T76" fmla="*/ 2147483647 w 105"/>
              <a:gd name="T77" fmla="*/ 2147483647 h 269"/>
              <a:gd name="T78" fmla="*/ 2147483647 w 105"/>
              <a:gd name="T79" fmla="*/ 2147483647 h 269"/>
              <a:gd name="T80" fmla="*/ 2147483647 w 105"/>
              <a:gd name="T81" fmla="*/ 2147483647 h 269"/>
              <a:gd name="T82" fmla="*/ 2147483647 w 105"/>
              <a:gd name="T83" fmla="*/ 2147483647 h 269"/>
              <a:gd name="T84" fmla="*/ 2147483647 w 105"/>
              <a:gd name="T85" fmla="*/ 2147483647 h 269"/>
              <a:gd name="T86" fmla="*/ 2147483647 w 105"/>
              <a:gd name="T87" fmla="*/ 2147483647 h 269"/>
              <a:gd name="T88" fmla="*/ 2147483647 w 105"/>
              <a:gd name="T89" fmla="*/ 2147483647 h 269"/>
              <a:gd name="T90" fmla="*/ 2147483647 w 105"/>
              <a:gd name="T91" fmla="*/ 2147483647 h 269"/>
              <a:gd name="T92" fmla="*/ 2147483647 w 105"/>
              <a:gd name="T93" fmla="*/ 2147483647 h 269"/>
              <a:gd name="T94" fmla="*/ 2147483647 w 105"/>
              <a:gd name="T95" fmla="*/ 2147483647 h 269"/>
              <a:gd name="T96" fmla="*/ 2147483647 w 105"/>
              <a:gd name="T97" fmla="*/ 2147483647 h 269"/>
              <a:gd name="T98" fmla="*/ 2147483647 w 105"/>
              <a:gd name="T99" fmla="*/ 2147483647 h 269"/>
              <a:gd name="T100" fmla="*/ 2147483647 w 105"/>
              <a:gd name="T101" fmla="*/ 2147483647 h 269"/>
              <a:gd name="T102" fmla="*/ 2147483647 w 105"/>
              <a:gd name="T103" fmla="*/ 2147483647 h 269"/>
              <a:gd name="T104" fmla="*/ 2147483647 w 105"/>
              <a:gd name="T105" fmla="*/ 2147483647 h 269"/>
              <a:gd name="T106" fmla="*/ 2147483647 w 105"/>
              <a:gd name="T107" fmla="*/ 2147483647 h 269"/>
              <a:gd name="T108" fmla="*/ 2147483647 w 105"/>
              <a:gd name="T109" fmla="*/ 2147483647 h 269"/>
              <a:gd name="T110" fmla="*/ 2147483647 w 105"/>
              <a:gd name="T111" fmla="*/ 2147483647 h 269"/>
              <a:gd name="T112" fmla="*/ 2147483647 w 105"/>
              <a:gd name="T113" fmla="*/ 2147483647 h 26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05"/>
              <a:gd name="T172" fmla="*/ 0 h 269"/>
              <a:gd name="T173" fmla="*/ 105 w 105"/>
              <a:gd name="T174" fmla="*/ 269 h 26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05" h="269">
                <a:moveTo>
                  <a:pt x="85" y="30"/>
                </a:moveTo>
                <a:lnTo>
                  <a:pt x="77" y="28"/>
                </a:lnTo>
                <a:lnTo>
                  <a:pt x="72" y="28"/>
                </a:lnTo>
                <a:lnTo>
                  <a:pt x="65" y="25"/>
                </a:lnTo>
                <a:lnTo>
                  <a:pt x="62" y="21"/>
                </a:lnTo>
                <a:lnTo>
                  <a:pt x="58" y="14"/>
                </a:lnTo>
                <a:lnTo>
                  <a:pt x="59" y="6"/>
                </a:lnTo>
                <a:lnTo>
                  <a:pt x="54" y="4"/>
                </a:lnTo>
                <a:lnTo>
                  <a:pt x="48" y="2"/>
                </a:lnTo>
                <a:lnTo>
                  <a:pt x="43" y="0"/>
                </a:lnTo>
                <a:lnTo>
                  <a:pt x="36" y="6"/>
                </a:lnTo>
                <a:lnTo>
                  <a:pt x="26" y="7"/>
                </a:lnTo>
                <a:lnTo>
                  <a:pt x="16" y="9"/>
                </a:lnTo>
                <a:lnTo>
                  <a:pt x="8" y="6"/>
                </a:lnTo>
                <a:lnTo>
                  <a:pt x="0" y="10"/>
                </a:lnTo>
                <a:lnTo>
                  <a:pt x="7" y="21"/>
                </a:lnTo>
                <a:lnTo>
                  <a:pt x="6" y="27"/>
                </a:lnTo>
                <a:lnTo>
                  <a:pt x="9" y="31"/>
                </a:lnTo>
                <a:lnTo>
                  <a:pt x="15" y="35"/>
                </a:lnTo>
                <a:lnTo>
                  <a:pt x="17" y="38"/>
                </a:lnTo>
                <a:lnTo>
                  <a:pt x="23" y="41"/>
                </a:lnTo>
                <a:lnTo>
                  <a:pt x="28" y="36"/>
                </a:lnTo>
                <a:lnTo>
                  <a:pt x="34" y="39"/>
                </a:lnTo>
                <a:lnTo>
                  <a:pt x="40" y="44"/>
                </a:lnTo>
                <a:lnTo>
                  <a:pt x="40" y="52"/>
                </a:lnTo>
                <a:lnTo>
                  <a:pt x="35" y="55"/>
                </a:lnTo>
                <a:lnTo>
                  <a:pt x="30" y="58"/>
                </a:lnTo>
                <a:lnTo>
                  <a:pt x="26" y="62"/>
                </a:lnTo>
                <a:lnTo>
                  <a:pt x="24" y="69"/>
                </a:lnTo>
                <a:lnTo>
                  <a:pt x="34" y="75"/>
                </a:lnTo>
                <a:lnTo>
                  <a:pt x="37" y="85"/>
                </a:lnTo>
                <a:lnTo>
                  <a:pt x="43" y="94"/>
                </a:lnTo>
                <a:lnTo>
                  <a:pt x="48" y="98"/>
                </a:lnTo>
                <a:lnTo>
                  <a:pt x="49" y="104"/>
                </a:lnTo>
                <a:lnTo>
                  <a:pt x="54" y="110"/>
                </a:lnTo>
                <a:lnTo>
                  <a:pt x="59" y="114"/>
                </a:lnTo>
                <a:lnTo>
                  <a:pt x="63" y="120"/>
                </a:lnTo>
                <a:lnTo>
                  <a:pt x="65" y="127"/>
                </a:lnTo>
                <a:lnTo>
                  <a:pt x="71" y="131"/>
                </a:lnTo>
                <a:lnTo>
                  <a:pt x="72" y="138"/>
                </a:lnTo>
                <a:lnTo>
                  <a:pt x="74" y="148"/>
                </a:lnTo>
                <a:lnTo>
                  <a:pt x="72" y="153"/>
                </a:lnTo>
                <a:lnTo>
                  <a:pt x="72" y="161"/>
                </a:lnTo>
                <a:lnTo>
                  <a:pt x="76" y="168"/>
                </a:lnTo>
                <a:lnTo>
                  <a:pt x="77" y="176"/>
                </a:lnTo>
                <a:lnTo>
                  <a:pt x="78" y="184"/>
                </a:lnTo>
                <a:lnTo>
                  <a:pt x="76" y="191"/>
                </a:lnTo>
                <a:lnTo>
                  <a:pt x="75" y="201"/>
                </a:lnTo>
                <a:lnTo>
                  <a:pt x="74" y="207"/>
                </a:lnTo>
                <a:lnTo>
                  <a:pt x="70" y="211"/>
                </a:lnTo>
                <a:lnTo>
                  <a:pt x="62" y="214"/>
                </a:lnTo>
                <a:lnTo>
                  <a:pt x="59" y="216"/>
                </a:lnTo>
                <a:lnTo>
                  <a:pt x="58" y="223"/>
                </a:lnTo>
                <a:lnTo>
                  <a:pt x="52" y="220"/>
                </a:lnTo>
                <a:lnTo>
                  <a:pt x="42" y="221"/>
                </a:lnTo>
                <a:lnTo>
                  <a:pt x="41" y="224"/>
                </a:lnTo>
                <a:lnTo>
                  <a:pt x="36" y="225"/>
                </a:lnTo>
                <a:lnTo>
                  <a:pt x="29" y="235"/>
                </a:lnTo>
                <a:lnTo>
                  <a:pt x="31" y="237"/>
                </a:lnTo>
                <a:lnTo>
                  <a:pt x="35" y="242"/>
                </a:lnTo>
                <a:lnTo>
                  <a:pt x="35" y="250"/>
                </a:lnTo>
                <a:lnTo>
                  <a:pt x="35" y="257"/>
                </a:lnTo>
                <a:lnTo>
                  <a:pt x="35" y="259"/>
                </a:lnTo>
                <a:lnTo>
                  <a:pt x="35" y="263"/>
                </a:lnTo>
                <a:lnTo>
                  <a:pt x="37" y="263"/>
                </a:lnTo>
                <a:lnTo>
                  <a:pt x="37" y="265"/>
                </a:lnTo>
                <a:lnTo>
                  <a:pt x="36" y="268"/>
                </a:lnTo>
                <a:lnTo>
                  <a:pt x="36" y="269"/>
                </a:lnTo>
                <a:lnTo>
                  <a:pt x="37" y="269"/>
                </a:lnTo>
                <a:lnTo>
                  <a:pt x="41" y="268"/>
                </a:lnTo>
                <a:lnTo>
                  <a:pt x="43" y="264"/>
                </a:lnTo>
                <a:lnTo>
                  <a:pt x="45" y="260"/>
                </a:lnTo>
                <a:lnTo>
                  <a:pt x="49" y="259"/>
                </a:lnTo>
                <a:lnTo>
                  <a:pt x="51" y="259"/>
                </a:lnTo>
                <a:lnTo>
                  <a:pt x="49" y="249"/>
                </a:lnTo>
                <a:lnTo>
                  <a:pt x="47" y="243"/>
                </a:lnTo>
                <a:lnTo>
                  <a:pt x="45" y="241"/>
                </a:lnTo>
                <a:lnTo>
                  <a:pt x="47" y="241"/>
                </a:lnTo>
                <a:lnTo>
                  <a:pt x="51" y="245"/>
                </a:lnTo>
                <a:lnTo>
                  <a:pt x="55" y="251"/>
                </a:lnTo>
                <a:lnTo>
                  <a:pt x="58" y="251"/>
                </a:lnTo>
                <a:lnTo>
                  <a:pt x="58" y="249"/>
                </a:lnTo>
                <a:lnTo>
                  <a:pt x="59" y="249"/>
                </a:lnTo>
                <a:lnTo>
                  <a:pt x="59" y="246"/>
                </a:lnTo>
                <a:lnTo>
                  <a:pt x="57" y="245"/>
                </a:lnTo>
                <a:lnTo>
                  <a:pt x="55" y="244"/>
                </a:lnTo>
                <a:lnTo>
                  <a:pt x="52" y="243"/>
                </a:lnTo>
                <a:lnTo>
                  <a:pt x="51" y="241"/>
                </a:lnTo>
                <a:lnTo>
                  <a:pt x="51" y="238"/>
                </a:lnTo>
                <a:lnTo>
                  <a:pt x="47" y="235"/>
                </a:lnTo>
                <a:lnTo>
                  <a:pt x="55" y="237"/>
                </a:lnTo>
                <a:lnTo>
                  <a:pt x="59" y="238"/>
                </a:lnTo>
                <a:lnTo>
                  <a:pt x="64" y="238"/>
                </a:lnTo>
                <a:lnTo>
                  <a:pt x="64" y="236"/>
                </a:lnTo>
                <a:lnTo>
                  <a:pt x="67" y="237"/>
                </a:lnTo>
                <a:lnTo>
                  <a:pt x="69" y="237"/>
                </a:lnTo>
                <a:lnTo>
                  <a:pt x="69" y="236"/>
                </a:lnTo>
                <a:lnTo>
                  <a:pt x="68" y="235"/>
                </a:lnTo>
                <a:lnTo>
                  <a:pt x="70" y="235"/>
                </a:lnTo>
                <a:lnTo>
                  <a:pt x="71" y="236"/>
                </a:lnTo>
                <a:lnTo>
                  <a:pt x="72" y="236"/>
                </a:lnTo>
                <a:lnTo>
                  <a:pt x="74" y="236"/>
                </a:lnTo>
                <a:lnTo>
                  <a:pt x="76" y="235"/>
                </a:lnTo>
                <a:lnTo>
                  <a:pt x="77" y="234"/>
                </a:lnTo>
                <a:lnTo>
                  <a:pt x="79" y="230"/>
                </a:lnTo>
                <a:lnTo>
                  <a:pt x="82" y="229"/>
                </a:lnTo>
                <a:lnTo>
                  <a:pt x="85" y="229"/>
                </a:lnTo>
                <a:lnTo>
                  <a:pt x="92" y="223"/>
                </a:lnTo>
                <a:lnTo>
                  <a:pt x="98" y="216"/>
                </a:lnTo>
                <a:lnTo>
                  <a:pt x="99" y="214"/>
                </a:lnTo>
                <a:lnTo>
                  <a:pt x="99" y="210"/>
                </a:lnTo>
                <a:lnTo>
                  <a:pt x="103" y="208"/>
                </a:lnTo>
                <a:lnTo>
                  <a:pt x="103" y="204"/>
                </a:lnTo>
                <a:lnTo>
                  <a:pt x="102" y="202"/>
                </a:lnTo>
                <a:lnTo>
                  <a:pt x="100" y="200"/>
                </a:lnTo>
                <a:lnTo>
                  <a:pt x="100" y="196"/>
                </a:lnTo>
                <a:lnTo>
                  <a:pt x="105" y="194"/>
                </a:lnTo>
                <a:lnTo>
                  <a:pt x="105" y="189"/>
                </a:lnTo>
                <a:lnTo>
                  <a:pt x="103" y="188"/>
                </a:lnTo>
                <a:lnTo>
                  <a:pt x="99" y="179"/>
                </a:lnTo>
                <a:lnTo>
                  <a:pt x="99" y="173"/>
                </a:lnTo>
                <a:lnTo>
                  <a:pt x="99" y="168"/>
                </a:lnTo>
                <a:lnTo>
                  <a:pt x="96" y="165"/>
                </a:lnTo>
                <a:lnTo>
                  <a:pt x="96" y="162"/>
                </a:lnTo>
                <a:lnTo>
                  <a:pt x="96" y="159"/>
                </a:lnTo>
                <a:lnTo>
                  <a:pt x="93" y="158"/>
                </a:lnTo>
                <a:lnTo>
                  <a:pt x="95" y="153"/>
                </a:lnTo>
                <a:lnTo>
                  <a:pt x="93" y="149"/>
                </a:lnTo>
                <a:lnTo>
                  <a:pt x="90" y="145"/>
                </a:lnTo>
                <a:lnTo>
                  <a:pt x="85" y="140"/>
                </a:lnTo>
                <a:lnTo>
                  <a:pt x="84" y="135"/>
                </a:lnTo>
                <a:lnTo>
                  <a:pt x="84" y="133"/>
                </a:lnTo>
                <a:lnTo>
                  <a:pt x="84" y="131"/>
                </a:lnTo>
                <a:lnTo>
                  <a:pt x="79" y="128"/>
                </a:lnTo>
                <a:lnTo>
                  <a:pt x="76" y="126"/>
                </a:lnTo>
                <a:lnTo>
                  <a:pt x="70" y="117"/>
                </a:lnTo>
                <a:lnTo>
                  <a:pt x="70" y="114"/>
                </a:lnTo>
                <a:lnTo>
                  <a:pt x="70" y="113"/>
                </a:lnTo>
                <a:lnTo>
                  <a:pt x="68" y="111"/>
                </a:lnTo>
                <a:lnTo>
                  <a:pt x="63" y="108"/>
                </a:lnTo>
                <a:lnTo>
                  <a:pt x="59" y="106"/>
                </a:lnTo>
                <a:lnTo>
                  <a:pt x="57" y="103"/>
                </a:lnTo>
                <a:lnTo>
                  <a:pt x="56" y="100"/>
                </a:lnTo>
                <a:lnTo>
                  <a:pt x="56" y="97"/>
                </a:lnTo>
                <a:lnTo>
                  <a:pt x="49" y="89"/>
                </a:lnTo>
                <a:lnTo>
                  <a:pt x="45" y="84"/>
                </a:lnTo>
                <a:lnTo>
                  <a:pt x="45" y="80"/>
                </a:lnTo>
                <a:lnTo>
                  <a:pt x="45" y="77"/>
                </a:lnTo>
                <a:lnTo>
                  <a:pt x="48" y="73"/>
                </a:lnTo>
                <a:lnTo>
                  <a:pt x="48" y="69"/>
                </a:lnTo>
                <a:lnTo>
                  <a:pt x="48" y="64"/>
                </a:lnTo>
                <a:lnTo>
                  <a:pt x="49" y="62"/>
                </a:lnTo>
                <a:lnTo>
                  <a:pt x="51" y="60"/>
                </a:lnTo>
                <a:lnTo>
                  <a:pt x="56" y="59"/>
                </a:lnTo>
                <a:lnTo>
                  <a:pt x="65" y="45"/>
                </a:lnTo>
                <a:lnTo>
                  <a:pt x="65" y="44"/>
                </a:lnTo>
                <a:lnTo>
                  <a:pt x="65" y="42"/>
                </a:lnTo>
                <a:lnTo>
                  <a:pt x="68" y="42"/>
                </a:lnTo>
                <a:lnTo>
                  <a:pt x="70" y="41"/>
                </a:lnTo>
                <a:lnTo>
                  <a:pt x="71" y="41"/>
                </a:lnTo>
                <a:lnTo>
                  <a:pt x="74" y="39"/>
                </a:lnTo>
                <a:lnTo>
                  <a:pt x="76" y="37"/>
                </a:lnTo>
                <a:lnTo>
                  <a:pt x="77" y="35"/>
                </a:lnTo>
                <a:lnTo>
                  <a:pt x="81" y="34"/>
                </a:lnTo>
                <a:lnTo>
                  <a:pt x="84" y="32"/>
                </a:lnTo>
                <a:lnTo>
                  <a:pt x="85" y="30"/>
                </a:lnTo>
                <a:close/>
                <a:moveTo>
                  <a:pt x="42" y="229"/>
                </a:moveTo>
                <a:lnTo>
                  <a:pt x="42" y="229"/>
                </a:lnTo>
                <a:lnTo>
                  <a:pt x="44" y="230"/>
                </a:lnTo>
                <a:lnTo>
                  <a:pt x="45" y="232"/>
                </a:lnTo>
                <a:lnTo>
                  <a:pt x="44" y="235"/>
                </a:lnTo>
                <a:lnTo>
                  <a:pt x="43" y="236"/>
                </a:lnTo>
                <a:lnTo>
                  <a:pt x="42" y="235"/>
                </a:lnTo>
                <a:lnTo>
                  <a:pt x="41" y="234"/>
                </a:lnTo>
                <a:lnTo>
                  <a:pt x="41" y="231"/>
                </a:lnTo>
                <a:lnTo>
                  <a:pt x="41" y="229"/>
                </a:lnTo>
                <a:lnTo>
                  <a:pt x="42" y="229"/>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82" name="Freeform 12"/>
          <p:cNvSpPr>
            <a:spLocks noEditPoints="1"/>
          </p:cNvSpPr>
          <p:nvPr/>
        </p:nvSpPr>
        <p:spPr bwMode="auto">
          <a:xfrm>
            <a:off x="2922588" y="3162300"/>
            <a:ext cx="301625" cy="296863"/>
          </a:xfrm>
          <a:custGeom>
            <a:avLst/>
            <a:gdLst>
              <a:gd name="T0" fmla="*/ 2147483647 w 198"/>
              <a:gd name="T1" fmla="*/ 2147483647 h 211"/>
              <a:gd name="T2" fmla="*/ 2147483647 w 198"/>
              <a:gd name="T3" fmla="*/ 2147483647 h 211"/>
              <a:gd name="T4" fmla="*/ 2147483647 w 198"/>
              <a:gd name="T5" fmla="*/ 2147483647 h 211"/>
              <a:gd name="T6" fmla="*/ 2147483647 w 198"/>
              <a:gd name="T7" fmla="*/ 2147483647 h 211"/>
              <a:gd name="T8" fmla="*/ 2147483647 w 198"/>
              <a:gd name="T9" fmla="*/ 2147483647 h 211"/>
              <a:gd name="T10" fmla="*/ 2147483647 w 198"/>
              <a:gd name="T11" fmla="*/ 2147483647 h 211"/>
              <a:gd name="T12" fmla="*/ 2147483647 w 198"/>
              <a:gd name="T13" fmla="*/ 2147483647 h 211"/>
              <a:gd name="T14" fmla="*/ 2147483647 w 198"/>
              <a:gd name="T15" fmla="*/ 2147483647 h 211"/>
              <a:gd name="T16" fmla="*/ 2147483647 w 198"/>
              <a:gd name="T17" fmla="*/ 2147483647 h 211"/>
              <a:gd name="T18" fmla="*/ 2147483647 w 198"/>
              <a:gd name="T19" fmla="*/ 2147483647 h 211"/>
              <a:gd name="T20" fmla="*/ 2147483647 w 198"/>
              <a:gd name="T21" fmla="*/ 2147483647 h 211"/>
              <a:gd name="T22" fmla="*/ 2147483647 w 198"/>
              <a:gd name="T23" fmla="*/ 2147483647 h 211"/>
              <a:gd name="T24" fmla="*/ 2147483647 w 198"/>
              <a:gd name="T25" fmla="*/ 2147483647 h 211"/>
              <a:gd name="T26" fmla="*/ 2147483647 w 198"/>
              <a:gd name="T27" fmla="*/ 2147483647 h 211"/>
              <a:gd name="T28" fmla="*/ 2147483647 w 198"/>
              <a:gd name="T29" fmla="*/ 2147483647 h 211"/>
              <a:gd name="T30" fmla="*/ 2147483647 w 198"/>
              <a:gd name="T31" fmla="*/ 2147483647 h 211"/>
              <a:gd name="T32" fmla="*/ 2147483647 w 198"/>
              <a:gd name="T33" fmla="*/ 2147483647 h 211"/>
              <a:gd name="T34" fmla="*/ 2147483647 w 198"/>
              <a:gd name="T35" fmla="*/ 2147483647 h 211"/>
              <a:gd name="T36" fmla="*/ 2147483647 w 198"/>
              <a:gd name="T37" fmla="*/ 2147483647 h 211"/>
              <a:gd name="T38" fmla="*/ 2147483647 w 198"/>
              <a:gd name="T39" fmla="*/ 2147483647 h 211"/>
              <a:gd name="T40" fmla="*/ 2147483647 w 198"/>
              <a:gd name="T41" fmla="*/ 2147483647 h 211"/>
              <a:gd name="T42" fmla="*/ 2147483647 w 198"/>
              <a:gd name="T43" fmla="*/ 2147483647 h 211"/>
              <a:gd name="T44" fmla="*/ 2147483647 w 198"/>
              <a:gd name="T45" fmla="*/ 2147483647 h 211"/>
              <a:gd name="T46" fmla="*/ 2147483647 w 198"/>
              <a:gd name="T47" fmla="*/ 2147483647 h 211"/>
              <a:gd name="T48" fmla="*/ 2147483647 w 198"/>
              <a:gd name="T49" fmla="*/ 2147483647 h 211"/>
              <a:gd name="T50" fmla="*/ 2147483647 w 198"/>
              <a:gd name="T51" fmla="*/ 2147483647 h 211"/>
              <a:gd name="T52" fmla="*/ 2147483647 w 198"/>
              <a:gd name="T53" fmla="*/ 2147483647 h 211"/>
              <a:gd name="T54" fmla="*/ 2147483647 w 198"/>
              <a:gd name="T55" fmla="*/ 2147483647 h 211"/>
              <a:gd name="T56" fmla="*/ 2147483647 w 198"/>
              <a:gd name="T57" fmla="*/ 2147483647 h 211"/>
              <a:gd name="T58" fmla="*/ 2147483647 w 198"/>
              <a:gd name="T59" fmla="*/ 2147483647 h 211"/>
              <a:gd name="T60" fmla="*/ 2147483647 w 198"/>
              <a:gd name="T61" fmla="*/ 2147483647 h 211"/>
              <a:gd name="T62" fmla="*/ 2147483647 w 198"/>
              <a:gd name="T63" fmla="*/ 2147483647 h 211"/>
              <a:gd name="T64" fmla="*/ 2147483647 w 198"/>
              <a:gd name="T65" fmla="*/ 2147483647 h 211"/>
              <a:gd name="T66" fmla="*/ 2147483647 w 198"/>
              <a:gd name="T67" fmla="*/ 2147483647 h 211"/>
              <a:gd name="T68" fmla="*/ 2147483647 w 198"/>
              <a:gd name="T69" fmla="*/ 2147483647 h 211"/>
              <a:gd name="T70" fmla="*/ 2147483647 w 198"/>
              <a:gd name="T71" fmla="*/ 2147483647 h 211"/>
              <a:gd name="T72" fmla="*/ 2147483647 w 198"/>
              <a:gd name="T73" fmla="*/ 2147483647 h 211"/>
              <a:gd name="T74" fmla="*/ 2147483647 w 198"/>
              <a:gd name="T75" fmla="*/ 2147483647 h 211"/>
              <a:gd name="T76" fmla="*/ 2147483647 w 198"/>
              <a:gd name="T77" fmla="*/ 2147483647 h 211"/>
              <a:gd name="T78" fmla="*/ 2147483647 w 198"/>
              <a:gd name="T79" fmla="*/ 2147483647 h 211"/>
              <a:gd name="T80" fmla="*/ 2147483647 w 198"/>
              <a:gd name="T81" fmla="*/ 2147483647 h 211"/>
              <a:gd name="T82" fmla="*/ 2147483647 w 198"/>
              <a:gd name="T83" fmla="*/ 2147483647 h 211"/>
              <a:gd name="T84" fmla="*/ 2147483647 w 198"/>
              <a:gd name="T85" fmla="*/ 2147483647 h 211"/>
              <a:gd name="T86" fmla="*/ 2147483647 w 198"/>
              <a:gd name="T87" fmla="*/ 2147483647 h 211"/>
              <a:gd name="T88" fmla="*/ 2147483647 w 198"/>
              <a:gd name="T89" fmla="*/ 2147483647 h 211"/>
              <a:gd name="T90" fmla="*/ 2147483647 w 198"/>
              <a:gd name="T91" fmla="*/ 0 h 211"/>
              <a:gd name="T92" fmla="*/ 2147483647 w 198"/>
              <a:gd name="T93" fmla="*/ 2147483647 h 211"/>
              <a:gd name="T94" fmla="*/ 2147483647 w 198"/>
              <a:gd name="T95" fmla="*/ 2147483647 h 211"/>
              <a:gd name="T96" fmla="*/ 2147483647 w 198"/>
              <a:gd name="T97" fmla="*/ 2147483647 h 211"/>
              <a:gd name="T98" fmla="*/ 2147483647 w 198"/>
              <a:gd name="T99" fmla="*/ 2147483647 h 211"/>
              <a:gd name="T100" fmla="*/ 2147483647 w 198"/>
              <a:gd name="T101" fmla="*/ 2147483647 h 211"/>
              <a:gd name="T102" fmla="*/ 2147483647 w 198"/>
              <a:gd name="T103" fmla="*/ 2147483647 h 211"/>
              <a:gd name="T104" fmla="*/ 2147483647 w 198"/>
              <a:gd name="T105" fmla="*/ 2147483647 h 211"/>
              <a:gd name="T106" fmla="*/ 2147483647 w 198"/>
              <a:gd name="T107" fmla="*/ 2147483647 h 211"/>
              <a:gd name="T108" fmla="*/ 2147483647 w 198"/>
              <a:gd name="T109" fmla="*/ 2147483647 h 211"/>
              <a:gd name="T110" fmla="*/ 2147483647 w 198"/>
              <a:gd name="T111" fmla="*/ 2147483647 h 21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98"/>
              <a:gd name="T169" fmla="*/ 0 h 211"/>
              <a:gd name="T170" fmla="*/ 198 w 198"/>
              <a:gd name="T171" fmla="*/ 211 h 21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98" h="211">
                <a:moveTo>
                  <a:pt x="193" y="56"/>
                </a:moveTo>
                <a:lnTo>
                  <a:pt x="193" y="58"/>
                </a:lnTo>
                <a:lnTo>
                  <a:pt x="195" y="58"/>
                </a:lnTo>
                <a:lnTo>
                  <a:pt x="196" y="57"/>
                </a:lnTo>
                <a:lnTo>
                  <a:pt x="195" y="56"/>
                </a:lnTo>
                <a:lnTo>
                  <a:pt x="193" y="56"/>
                </a:lnTo>
                <a:close/>
                <a:moveTo>
                  <a:pt x="31" y="6"/>
                </a:moveTo>
                <a:lnTo>
                  <a:pt x="31" y="6"/>
                </a:lnTo>
                <a:lnTo>
                  <a:pt x="23" y="7"/>
                </a:lnTo>
                <a:lnTo>
                  <a:pt x="15" y="17"/>
                </a:lnTo>
                <a:lnTo>
                  <a:pt x="9" y="32"/>
                </a:lnTo>
                <a:lnTo>
                  <a:pt x="3" y="35"/>
                </a:lnTo>
                <a:lnTo>
                  <a:pt x="4" y="38"/>
                </a:lnTo>
                <a:lnTo>
                  <a:pt x="4" y="42"/>
                </a:lnTo>
                <a:lnTo>
                  <a:pt x="3" y="45"/>
                </a:lnTo>
                <a:lnTo>
                  <a:pt x="2" y="48"/>
                </a:lnTo>
                <a:lnTo>
                  <a:pt x="2" y="50"/>
                </a:lnTo>
                <a:lnTo>
                  <a:pt x="2" y="52"/>
                </a:lnTo>
                <a:lnTo>
                  <a:pt x="1" y="57"/>
                </a:lnTo>
                <a:lnTo>
                  <a:pt x="0" y="62"/>
                </a:lnTo>
                <a:lnTo>
                  <a:pt x="1" y="63"/>
                </a:lnTo>
                <a:lnTo>
                  <a:pt x="2" y="63"/>
                </a:lnTo>
                <a:lnTo>
                  <a:pt x="8" y="62"/>
                </a:lnTo>
                <a:lnTo>
                  <a:pt x="15" y="76"/>
                </a:lnTo>
                <a:lnTo>
                  <a:pt x="14" y="76"/>
                </a:lnTo>
                <a:lnTo>
                  <a:pt x="13" y="77"/>
                </a:lnTo>
                <a:lnTo>
                  <a:pt x="11" y="79"/>
                </a:lnTo>
                <a:lnTo>
                  <a:pt x="13" y="82"/>
                </a:lnTo>
                <a:lnTo>
                  <a:pt x="14" y="84"/>
                </a:lnTo>
                <a:lnTo>
                  <a:pt x="17" y="90"/>
                </a:lnTo>
                <a:lnTo>
                  <a:pt x="20" y="93"/>
                </a:lnTo>
                <a:lnTo>
                  <a:pt x="20" y="96"/>
                </a:lnTo>
                <a:lnTo>
                  <a:pt x="20" y="98"/>
                </a:lnTo>
                <a:lnTo>
                  <a:pt x="30" y="100"/>
                </a:lnTo>
                <a:lnTo>
                  <a:pt x="35" y="101"/>
                </a:lnTo>
                <a:lnTo>
                  <a:pt x="43" y="100"/>
                </a:lnTo>
                <a:lnTo>
                  <a:pt x="45" y="100"/>
                </a:lnTo>
                <a:lnTo>
                  <a:pt x="49" y="100"/>
                </a:lnTo>
                <a:lnTo>
                  <a:pt x="51" y="101"/>
                </a:lnTo>
                <a:lnTo>
                  <a:pt x="52" y="104"/>
                </a:lnTo>
                <a:lnTo>
                  <a:pt x="59" y="115"/>
                </a:lnTo>
                <a:lnTo>
                  <a:pt x="70" y="114"/>
                </a:lnTo>
                <a:lnTo>
                  <a:pt x="77" y="115"/>
                </a:lnTo>
                <a:lnTo>
                  <a:pt x="79" y="117"/>
                </a:lnTo>
                <a:lnTo>
                  <a:pt x="78" y="125"/>
                </a:lnTo>
                <a:lnTo>
                  <a:pt x="77" y="127"/>
                </a:lnTo>
                <a:lnTo>
                  <a:pt x="76" y="129"/>
                </a:lnTo>
                <a:lnTo>
                  <a:pt x="76" y="133"/>
                </a:lnTo>
                <a:lnTo>
                  <a:pt x="77" y="137"/>
                </a:lnTo>
                <a:lnTo>
                  <a:pt x="80" y="140"/>
                </a:lnTo>
                <a:lnTo>
                  <a:pt x="83" y="142"/>
                </a:lnTo>
                <a:lnTo>
                  <a:pt x="84" y="145"/>
                </a:lnTo>
                <a:lnTo>
                  <a:pt x="85" y="147"/>
                </a:lnTo>
                <a:lnTo>
                  <a:pt x="87" y="149"/>
                </a:lnTo>
                <a:lnTo>
                  <a:pt x="91" y="154"/>
                </a:lnTo>
                <a:lnTo>
                  <a:pt x="94" y="156"/>
                </a:lnTo>
                <a:lnTo>
                  <a:pt x="99" y="159"/>
                </a:lnTo>
                <a:lnTo>
                  <a:pt x="105" y="162"/>
                </a:lnTo>
                <a:lnTo>
                  <a:pt x="104" y="167"/>
                </a:lnTo>
                <a:lnTo>
                  <a:pt x="101" y="174"/>
                </a:lnTo>
                <a:lnTo>
                  <a:pt x="100" y="176"/>
                </a:lnTo>
                <a:lnTo>
                  <a:pt x="99" y="179"/>
                </a:lnTo>
                <a:lnTo>
                  <a:pt x="96" y="181"/>
                </a:lnTo>
                <a:lnTo>
                  <a:pt x="96" y="184"/>
                </a:lnTo>
                <a:lnTo>
                  <a:pt x="96" y="187"/>
                </a:lnTo>
                <a:lnTo>
                  <a:pt x="97" y="188"/>
                </a:lnTo>
                <a:lnTo>
                  <a:pt x="98" y="187"/>
                </a:lnTo>
                <a:lnTo>
                  <a:pt x="100" y="186"/>
                </a:lnTo>
                <a:lnTo>
                  <a:pt x="100" y="187"/>
                </a:lnTo>
                <a:lnTo>
                  <a:pt x="101" y="191"/>
                </a:lnTo>
                <a:lnTo>
                  <a:pt x="104" y="196"/>
                </a:lnTo>
                <a:lnTo>
                  <a:pt x="105" y="197"/>
                </a:lnTo>
                <a:lnTo>
                  <a:pt x="104" y="207"/>
                </a:lnTo>
                <a:lnTo>
                  <a:pt x="111" y="211"/>
                </a:lnTo>
                <a:lnTo>
                  <a:pt x="114" y="209"/>
                </a:lnTo>
                <a:lnTo>
                  <a:pt x="118" y="208"/>
                </a:lnTo>
                <a:lnTo>
                  <a:pt x="120" y="207"/>
                </a:lnTo>
                <a:lnTo>
                  <a:pt x="124" y="206"/>
                </a:lnTo>
                <a:lnTo>
                  <a:pt x="125" y="203"/>
                </a:lnTo>
                <a:lnTo>
                  <a:pt x="127" y="201"/>
                </a:lnTo>
                <a:lnTo>
                  <a:pt x="128" y="200"/>
                </a:lnTo>
                <a:lnTo>
                  <a:pt x="131" y="200"/>
                </a:lnTo>
                <a:lnTo>
                  <a:pt x="133" y="199"/>
                </a:lnTo>
                <a:lnTo>
                  <a:pt x="134" y="197"/>
                </a:lnTo>
                <a:lnTo>
                  <a:pt x="136" y="196"/>
                </a:lnTo>
                <a:lnTo>
                  <a:pt x="139" y="195"/>
                </a:lnTo>
                <a:lnTo>
                  <a:pt x="140" y="191"/>
                </a:lnTo>
                <a:lnTo>
                  <a:pt x="142" y="189"/>
                </a:lnTo>
                <a:lnTo>
                  <a:pt x="145" y="187"/>
                </a:lnTo>
                <a:lnTo>
                  <a:pt x="147" y="187"/>
                </a:lnTo>
                <a:lnTo>
                  <a:pt x="148" y="186"/>
                </a:lnTo>
                <a:lnTo>
                  <a:pt x="149" y="184"/>
                </a:lnTo>
                <a:lnTo>
                  <a:pt x="149" y="182"/>
                </a:lnTo>
                <a:lnTo>
                  <a:pt x="147" y="180"/>
                </a:lnTo>
                <a:lnTo>
                  <a:pt x="145" y="180"/>
                </a:lnTo>
                <a:lnTo>
                  <a:pt x="139" y="182"/>
                </a:lnTo>
                <a:lnTo>
                  <a:pt x="136" y="182"/>
                </a:lnTo>
                <a:lnTo>
                  <a:pt x="134" y="182"/>
                </a:lnTo>
                <a:lnTo>
                  <a:pt x="131" y="180"/>
                </a:lnTo>
                <a:lnTo>
                  <a:pt x="129" y="179"/>
                </a:lnTo>
                <a:lnTo>
                  <a:pt x="128" y="176"/>
                </a:lnTo>
                <a:lnTo>
                  <a:pt x="128" y="173"/>
                </a:lnTo>
                <a:lnTo>
                  <a:pt x="129" y="169"/>
                </a:lnTo>
                <a:lnTo>
                  <a:pt x="129" y="166"/>
                </a:lnTo>
                <a:lnTo>
                  <a:pt x="129" y="163"/>
                </a:lnTo>
                <a:lnTo>
                  <a:pt x="128" y="161"/>
                </a:lnTo>
                <a:lnTo>
                  <a:pt x="126" y="156"/>
                </a:lnTo>
                <a:lnTo>
                  <a:pt x="125" y="153"/>
                </a:lnTo>
                <a:lnTo>
                  <a:pt x="125" y="151"/>
                </a:lnTo>
                <a:lnTo>
                  <a:pt x="125" y="149"/>
                </a:lnTo>
                <a:lnTo>
                  <a:pt x="122" y="148"/>
                </a:lnTo>
                <a:lnTo>
                  <a:pt x="120" y="146"/>
                </a:lnTo>
                <a:lnTo>
                  <a:pt x="121" y="146"/>
                </a:lnTo>
                <a:lnTo>
                  <a:pt x="125" y="146"/>
                </a:lnTo>
                <a:lnTo>
                  <a:pt x="132" y="147"/>
                </a:lnTo>
                <a:lnTo>
                  <a:pt x="135" y="149"/>
                </a:lnTo>
                <a:lnTo>
                  <a:pt x="139" y="149"/>
                </a:lnTo>
                <a:lnTo>
                  <a:pt x="142" y="151"/>
                </a:lnTo>
                <a:lnTo>
                  <a:pt x="145" y="152"/>
                </a:lnTo>
                <a:lnTo>
                  <a:pt x="147" y="153"/>
                </a:lnTo>
                <a:lnTo>
                  <a:pt x="151" y="154"/>
                </a:lnTo>
                <a:lnTo>
                  <a:pt x="154" y="154"/>
                </a:lnTo>
                <a:lnTo>
                  <a:pt x="153" y="153"/>
                </a:lnTo>
                <a:lnTo>
                  <a:pt x="152" y="152"/>
                </a:lnTo>
                <a:lnTo>
                  <a:pt x="152" y="149"/>
                </a:lnTo>
                <a:lnTo>
                  <a:pt x="154" y="148"/>
                </a:lnTo>
                <a:lnTo>
                  <a:pt x="155" y="147"/>
                </a:lnTo>
                <a:lnTo>
                  <a:pt x="156" y="147"/>
                </a:lnTo>
                <a:lnTo>
                  <a:pt x="160" y="148"/>
                </a:lnTo>
                <a:lnTo>
                  <a:pt x="165" y="148"/>
                </a:lnTo>
                <a:lnTo>
                  <a:pt x="167" y="148"/>
                </a:lnTo>
                <a:lnTo>
                  <a:pt x="168" y="147"/>
                </a:lnTo>
                <a:lnTo>
                  <a:pt x="169" y="146"/>
                </a:lnTo>
                <a:lnTo>
                  <a:pt x="172" y="145"/>
                </a:lnTo>
                <a:lnTo>
                  <a:pt x="174" y="144"/>
                </a:lnTo>
                <a:lnTo>
                  <a:pt x="175" y="141"/>
                </a:lnTo>
                <a:lnTo>
                  <a:pt x="176" y="139"/>
                </a:lnTo>
                <a:lnTo>
                  <a:pt x="177" y="138"/>
                </a:lnTo>
                <a:lnTo>
                  <a:pt x="182" y="138"/>
                </a:lnTo>
                <a:lnTo>
                  <a:pt x="184" y="137"/>
                </a:lnTo>
                <a:lnTo>
                  <a:pt x="187" y="132"/>
                </a:lnTo>
                <a:lnTo>
                  <a:pt x="186" y="127"/>
                </a:lnTo>
                <a:lnTo>
                  <a:pt x="173" y="107"/>
                </a:lnTo>
                <a:lnTo>
                  <a:pt x="179" y="105"/>
                </a:lnTo>
                <a:lnTo>
                  <a:pt x="179" y="101"/>
                </a:lnTo>
                <a:lnTo>
                  <a:pt x="179" y="99"/>
                </a:lnTo>
                <a:lnTo>
                  <a:pt x="179" y="98"/>
                </a:lnTo>
                <a:lnTo>
                  <a:pt x="180" y="98"/>
                </a:lnTo>
                <a:lnTo>
                  <a:pt x="188" y="97"/>
                </a:lnTo>
                <a:lnTo>
                  <a:pt x="191" y="96"/>
                </a:lnTo>
                <a:lnTo>
                  <a:pt x="193" y="94"/>
                </a:lnTo>
                <a:lnTo>
                  <a:pt x="193" y="93"/>
                </a:lnTo>
                <a:lnTo>
                  <a:pt x="191" y="91"/>
                </a:lnTo>
                <a:lnTo>
                  <a:pt x="190" y="90"/>
                </a:lnTo>
                <a:lnTo>
                  <a:pt x="187" y="90"/>
                </a:lnTo>
                <a:lnTo>
                  <a:pt x="187" y="86"/>
                </a:lnTo>
                <a:lnTo>
                  <a:pt x="186" y="84"/>
                </a:lnTo>
                <a:lnTo>
                  <a:pt x="183" y="83"/>
                </a:lnTo>
                <a:lnTo>
                  <a:pt x="182" y="82"/>
                </a:lnTo>
                <a:lnTo>
                  <a:pt x="182" y="79"/>
                </a:lnTo>
                <a:lnTo>
                  <a:pt x="182" y="77"/>
                </a:lnTo>
                <a:lnTo>
                  <a:pt x="183" y="77"/>
                </a:lnTo>
                <a:lnTo>
                  <a:pt x="189" y="76"/>
                </a:lnTo>
                <a:lnTo>
                  <a:pt x="194" y="73"/>
                </a:lnTo>
                <a:lnTo>
                  <a:pt x="197" y="70"/>
                </a:lnTo>
                <a:lnTo>
                  <a:pt x="197" y="69"/>
                </a:lnTo>
                <a:lnTo>
                  <a:pt x="198" y="63"/>
                </a:lnTo>
                <a:lnTo>
                  <a:pt x="196" y="60"/>
                </a:lnTo>
                <a:lnTo>
                  <a:pt x="193" y="60"/>
                </a:lnTo>
                <a:lnTo>
                  <a:pt x="190" y="60"/>
                </a:lnTo>
                <a:lnTo>
                  <a:pt x="189" y="63"/>
                </a:lnTo>
                <a:lnTo>
                  <a:pt x="186" y="62"/>
                </a:lnTo>
                <a:lnTo>
                  <a:pt x="183" y="62"/>
                </a:lnTo>
                <a:lnTo>
                  <a:pt x="181" y="62"/>
                </a:lnTo>
                <a:lnTo>
                  <a:pt x="179" y="63"/>
                </a:lnTo>
                <a:lnTo>
                  <a:pt x="172" y="65"/>
                </a:lnTo>
                <a:lnTo>
                  <a:pt x="165" y="66"/>
                </a:lnTo>
                <a:lnTo>
                  <a:pt x="167" y="62"/>
                </a:lnTo>
                <a:lnTo>
                  <a:pt x="183" y="58"/>
                </a:lnTo>
                <a:lnTo>
                  <a:pt x="183" y="55"/>
                </a:lnTo>
                <a:lnTo>
                  <a:pt x="183" y="51"/>
                </a:lnTo>
                <a:lnTo>
                  <a:pt x="187" y="46"/>
                </a:lnTo>
                <a:lnTo>
                  <a:pt x="187" y="44"/>
                </a:lnTo>
                <a:lnTo>
                  <a:pt x="186" y="43"/>
                </a:lnTo>
                <a:lnTo>
                  <a:pt x="186" y="42"/>
                </a:lnTo>
                <a:lnTo>
                  <a:pt x="177" y="41"/>
                </a:lnTo>
                <a:lnTo>
                  <a:pt x="179" y="43"/>
                </a:lnTo>
                <a:lnTo>
                  <a:pt x="176" y="43"/>
                </a:lnTo>
                <a:lnTo>
                  <a:pt x="174" y="41"/>
                </a:lnTo>
                <a:lnTo>
                  <a:pt x="170" y="37"/>
                </a:lnTo>
                <a:lnTo>
                  <a:pt x="169" y="39"/>
                </a:lnTo>
                <a:lnTo>
                  <a:pt x="168" y="41"/>
                </a:lnTo>
                <a:lnTo>
                  <a:pt x="166" y="41"/>
                </a:lnTo>
                <a:lnTo>
                  <a:pt x="163" y="35"/>
                </a:lnTo>
                <a:lnTo>
                  <a:pt x="160" y="30"/>
                </a:lnTo>
                <a:lnTo>
                  <a:pt x="163" y="29"/>
                </a:lnTo>
                <a:lnTo>
                  <a:pt x="168" y="29"/>
                </a:lnTo>
                <a:lnTo>
                  <a:pt x="168" y="28"/>
                </a:lnTo>
                <a:lnTo>
                  <a:pt x="168" y="25"/>
                </a:lnTo>
                <a:lnTo>
                  <a:pt x="168" y="24"/>
                </a:lnTo>
                <a:lnTo>
                  <a:pt x="146" y="25"/>
                </a:lnTo>
                <a:lnTo>
                  <a:pt x="149" y="29"/>
                </a:lnTo>
                <a:lnTo>
                  <a:pt x="145" y="28"/>
                </a:lnTo>
                <a:lnTo>
                  <a:pt x="141" y="28"/>
                </a:lnTo>
                <a:lnTo>
                  <a:pt x="141" y="29"/>
                </a:lnTo>
                <a:lnTo>
                  <a:pt x="135" y="31"/>
                </a:lnTo>
                <a:lnTo>
                  <a:pt x="135" y="34"/>
                </a:lnTo>
                <a:lnTo>
                  <a:pt x="127" y="35"/>
                </a:lnTo>
                <a:lnTo>
                  <a:pt x="119" y="34"/>
                </a:lnTo>
                <a:lnTo>
                  <a:pt x="112" y="32"/>
                </a:lnTo>
                <a:lnTo>
                  <a:pt x="111" y="31"/>
                </a:lnTo>
                <a:lnTo>
                  <a:pt x="111" y="30"/>
                </a:lnTo>
                <a:lnTo>
                  <a:pt x="111" y="29"/>
                </a:lnTo>
                <a:lnTo>
                  <a:pt x="111" y="28"/>
                </a:lnTo>
                <a:lnTo>
                  <a:pt x="111" y="27"/>
                </a:lnTo>
                <a:lnTo>
                  <a:pt x="105" y="25"/>
                </a:lnTo>
                <a:lnTo>
                  <a:pt x="96" y="25"/>
                </a:lnTo>
                <a:lnTo>
                  <a:pt x="86" y="27"/>
                </a:lnTo>
                <a:lnTo>
                  <a:pt x="85" y="28"/>
                </a:lnTo>
                <a:lnTo>
                  <a:pt x="84" y="29"/>
                </a:lnTo>
                <a:lnTo>
                  <a:pt x="83" y="29"/>
                </a:lnTo>
                <a:lnTo>
                  <a:pt x="79" y="28"/>
                </a:lnTo>
                <a:lnTo>
                  <a:pt x="79" y="25"/>
                </a:lnTo>
                <a:lnTo>
                  <a:pt x="80" y="23"/>
                </a:lnTo>
                <a:lnTo>
                  <a:pt x="83" y="22"/>
                </a:lnTo>
                <a:lnTo>
                  <a:pt x="80" y="17"/>
                </a:lnTo>
                <a:lnTo>
                  <a:pt x="78" y="14"/>
                </a:lnTo>
                <a:lnTo>
                  <a:pt x="76" y="14"/>
                </a:lnTo>
                <a:lnTo>
                  <a:pt x="74" y="14"/>
                </a:lnTo>
                <a:lnTo>
                  <a:pt x="73" y="13"/>
                </a:lnTo>
                <a:lnTo>
                  <a:pt x="72" y="10"/>
                </a:lnTo>
                <a:lnTo>
                  <a:pt x="69" y="10"/>
                </a:lnTo>
                <a:lnTo>
                  <a:pt x="66" y="10"/>
                </a:lnTo>
                <a:lnTo>
                  <a:pt x="63" y="10"/>
                </a:lnTo>
                <a:lnTo>
                  <a:pt x="59" y="9"/>
                </a:lnTo>
                <a:lnTo>
                  <a:pt x="58" y="8"/>
                </a:lnTo>
                <a:lnTo>
                  <a:pt x="57" y="6"/>
                </a:lnTo>
                <a:lnTo>
                  <a:pt x="56" y="0"/>
                </a:lnTo>
                <a:lnTo>
                  <a:pt x="53" y="1"/>
                </a:lnTo>
                <a:lnTo>
                  <a:pt x="51" y="1"/>
                </a:lnTo>
                <a:lnTo>
                  <a:pt x="50" y="7"/>
                </a:lnTo>
                <a:lnTo>
                  <a:pt x="53" y="7"/>
                </a:lnTo>
                <a:lnTo>
                  <a:pt x="57" y="8"/>
                </a:lnTo>
                <a:lnTo>
                  <a:pt x="58" y="10"/>
                </a:lnTo>
                <a:lnTo>
                  <a:pt x="58" y="13"/>
                </a:lnTo>
                <a:lnTo>
                  <a:pt x="46" y="15"/>
                </a:lnTo>
                <a:lnTo>
                  <a:pt x="36" y="18"/>
                </a:lnTo>
                <a:lnTo>
                  <a:pt x="35" y="31"/>
                </a:lnTo>
                <a:lnTo>
                  <a:pt x="37" y="31"/>
                </a:lnTo>
                <a:lnTo>
                  <a:pt x="38" y="34"/>
                </a:lnTo>
                <a:lnTo>
                  <a:pt x="42" y="36"/>
                </a:lnTo>
                <a:lnTo>
                  <a:pt x="42" y="38"/>
                </a:lnTo>
                <a:lnTo>
                  <a:pt x="41" y="39"/>
                </a:lnTo>
                <a:lnTo>
                  <a:pt x="42" y="44"/>
                </a:lnTo>
                <a:lnTo>
                  <a:pt x="43" y="50"/>
                </a:lnTo>
                <a:lnTo>
                  <a:pt x="37" y="52"/>
                </a:lnTo>
                <a:lnTo>
                  <a:pt x="31" y="56"/>
                </a:lnTo>
                <a:lnTo>
                  <a:pt x="31" y="53"/>
                </a:lnTo>
                <a:lnTo>
                  <a:pt x="31" y="51"/>
                </a:lnTo>
                <a:lnTo>
                  <a:pt x="30" y="51"/>
                </a:lnTo>
                <a:lnTo>
                  <a:pt x="25" y="43"/>
                </a:lnTo>
                <a:lnTo>
                  <a:pt x="24" y="39"/>
                </a:lnTo>
                <a:lnTo>
                  <a:pt x="25" y="35"/>
                </a:lnTo>
                <a:lnTo>
                  <a:pt x="27" y="32"/>
                </a:lnTo>
                <a:lnTo>
                  <a:pt x="28" y="31"/>
                </a:lnTo>
                <a:lnTo>
                  <a:pt x="32" y="29"/>
                </a:lnTo>
                <a:lnTo>
                  <a:pt x="32" y="27"/>
                </a:lnTo>
                <a:lnTo>
                  <a:pt x="32" y="24"/>
                </a:lnTo>
                <a:lnTo>
                  <a:pt x="31" y="23"/>
                </a:lnTo>
                <a:lnTo>
                  <a:pt x="30" y="23"/>
                </a:lnTo>
                <a:lnTo>
                  <a:pt x="30" y="21"/>
                </a:lnTo>
                <a:lnTo>
                  <a:pt x="30" y="18"/>
                </a:lnTo>
                <a:lnTo>
                  <a:pt x="29" y="17"/>
                </a:lnTo>
                <a:lnTo>
                  <a:pt x="29" y="16"/>
                </a:lnTo>
                <a:lnTo>
                  <a:pt x="24" y="16"/>
                </a:lnTo>
                <a:lnTo>
                  <a:pt x="24" y="13"/>
                </a:lnTo>
                <a:lnTo>
                  <a:pt x="27" y="10"/>
                </a:lnTo>
                <a:lnTo>
                  <a:pt x="29" y="9"/>
                </a:lnTo>
                <a:lnTo>
                  <a:pt x="30" y="8"/>
                </a:lnTo>
                <a:lnTo>
                  <a:pt x="31" y="8"/>
                </a:lnTo>
                <a:lnTo>
                  <a:pt x="31" y="6"/>
                </a:lnTo>
                <a:close/>
                <a:moveTo>
                  <a:pt x="146" y="17"/>
                </a:moveTo>
                <a:lnTo>
                  <a:pt x="146" y="17"/>
                </a:lnTo>
                <a:lnTo>
                  <a:pt x="146" y="18"/>
                </a:lnTo>
                <a:lnTo>
                  <a:pt x="148" y="20"/>
                </a:lnTo>
                <a:lnTo>
                  <a:pt x="149" y="18"/>
                </a:lnTo>
                <a:lnTo>
                  <a:pt x="148" y="17"/>
                </a:lnTo>
                <a:lnTo>
                  <a:pt x="146" y="17"/>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83" name="Freeform 13"/>
          <p:cNvSpPr>
            <a:spLocks noEditPoints="1"/>
          </p:cNvSpPr>
          <p:nvPr/>
        </p:nvSpPr>
        <p:spPr bwMode="auto">
          <a:xfrm>
            <a:off x="8288338" y="3886200"/>
            <a:ext cx="25400" cy="49213"/>
          </a:xfrm>
          <a:custGeom>
            <a:avLst/>
            <a:gdLst>
              <a:gd name="T0" fmla="*/ 2147483647 w 16"/>
              <a:gd name="T1" fmla="*/ 2147483647 h 35"/>
              <a:gd name="T2" fmla="*/ 2147483647 w 16"/>
              <a:gd name="T3" fmla="*/ 2147483647 h 35"/>
              <a:gd name="T4" fmla="*/ 2147483647 w 16"/>
              <a:gd name="T5" fmla="*/ 2147483647 h 35"/>
              <a:gd name="T6" fmla="*/ 2147483647 w 16"/>
              <a:gd name="T7" fmla="*/ 2147483647 h 35"/>
              <a:gd name="T8" fmla="*/ 2147483647 w 16"/>
              <a:gd name="T9" fmla="*/ 2147483647 h 35"/>
              <a:gd name="T10" fmla="*/ 2147483647 w 16"/>
              <a:gd name="T11" fmla="*/ 2147483647 h 35"/>
              <a:gd name="T12" fmla="*/ 2147483647 w 16"/>
              <a:gd name="T13" fmla="*/ 2147483647 h 35"/>
              <a:gd name="T14" fmla="*/ 2147483647 w 16"/>
              <a:gd name="T15" fmla="*/ 2147483647 h 35"/>
              <a:gd name="T16" fmla="*/ 2147483647 w 16"/>
              <a:gd name="T17" fmla="*/ 2147483647 h 35"/>
              <a:gd name="T18" fmla="*/ 2147483647 w 16"/>
              <a:gd name="T19" fmla="*/ 2147483647 h 35"/>
              <a:gd name="T20" fmla="*/ 2147483647 w 16"/>
              <a:gd name="T21" fmla="*/ 2147483647 h 35"/>
              <a:gd name="T22" fmla="*/ 2147483647 w 16"/>
              <a:gd name="T23" fmla="*/ 2147483647 h 35"/>
              <a:gd name="T24" fmla="*/ 2147483647 w 16"/>
              <a:gd name="T25" fmla="*/ 2147483647 h 35"/>
              <a:gd name="T26" fmla="*/ 2147483647 w 16"/>
              <a:gd name="T27" fmla="*/ 2147483647 h 35"/>
              <a:gd name="T28" fmla="*/ 2147483647 w 16"/>
              <a:gd name="T29" fmla="*/ 2147483647 h 35"/>
              <a:gd name="T30" fmla="*/ 2147483647 w 16"/>
              <a:gd name="T31" fmla="*/ 0 h 35"/>
              <a:gd name="T32" fmla="*/ 2147483647 w 16"/>
              <a:gd name="T33" fmla="*/ 0 h 35"/>
              <a:gd name="T34" fmla="*/ 0 w 16"/>
              <a:gd name="T35" fmla="*/ 2147483647 h 35"/>
              <a:gd name="T36" fmla="*/ 2147483647 w 16"/>
              <a:gd name="T37" fmla="*/ 2147483647 h 35"/>
              <a:gd name="T38" fmla="*/ 2147483647 w 16"/>
              <a:gd name="T39" fmla="*/ 2147483647 h 35"/>
              <a:gd name="T40" fmla="*/ 2147483647 w 16"/>
              <a:gd name="T41" fmla="*/ 2147483647 h 35"/>
              <a:gd name="T42" fmla="*/ 2147483647 w 16"/>
              <a:gd name="T43" fmla="*/ 2147483647 h 35"/>
              <a:gd name="T44" fmla="*/ 2147483647 w 16"/>
              <a:gd name="T45" fmla="*/ 2147483647 h 35"/>
              <a:gd name="T46" fmla="*/ 2147483647 w 16"/>
              <a:gd name="T47" fmla="*/ 2147483647 h 35"/>
              <a:gd name="T48" fmla="*/ 2147483647 w 16"/>
              <a:gd name="T49" fmla="*/ 2147483647 h 35"/>
              <a:gd name="T50" fmla="*/ 2147483647 w 16"/>
              <a:gd name="T51" fmla="*/ 2147483647 h 35"/>
              <a:gd name="T52" fmla="*/ 2147483647 w 16"/>
              <a:gd name="T53" fmla="*/ 2147483647 h 35"/>
              <a:gd name="T54" fmla="*/ 2147483647 w 16"/>
              <a:gd name="T55" fmla="*/ 2147483647 h 35"/>
              <a:gd name="T56" fmla="*/ 2147483647 w 16"/>
              <a:gd name="T57" fmla="*/ 2147483647 h 35"/>
              <a:gd name="T58" fmla="*/ 2147483647 w 16"/>
              <a:gd name="T59" fmla="*/ 2147483647 h 35"/>
              <a:gd name="T60" fmla="*/ 2147483647 w 16"/>
              <a:gd name="T61" fmla="*/ 2147483647 h 35"/>
              <a:gd name="T62" fmla="*/ 2147483647 w 16"/>
              <a:gd name="T63" fmla="*/ 2147483647 h 35"/>
              <a:gd name="T64" fmla="*/ 2147483647 w 16"/>
              <a:gd name="T65" fmla="*/ 2147483647 h 35"/>
              <a:gd name="T66" fmla="*/ 2147483647 w 16"/>
              <a:gd name="T67" fmla="*/ 2147483647 h 35"/>
              <a:gd name="T68" fmla="*/ 2147483647 w 16"/>
              <a:gd name="T69" fmla="*/ 2147483647 h 35"/>
              <a:gd name="T70" fmla="*/ 2147483647 w 16"/>
              <a:gd name="T71" fmla="*/ 2147483647 h 35"/>
              <a:gd name="T72" fmla="*/ 2147483647 w 16"/>
              <a:gd name="T73" fmla="*/ 2147483647 h 35"/>
              <a:gd name="T74" fmla="*/ 2147483647 w 16"/>
              <a:gd name="T75" fmla="*/ 2147483647 h 35"/>
              <a:gd name="T76" fmla="*/ 2147483647 w 16"/>
              <a:gd name="T77" fmla="*/ 2147483647 h 35"/>
              <a:gd name="T78" fmla="*/ 2147483647 w 16"/>
              <a:gd name="T79" fmla="*/ 2147483647 h 35"/>
              <a:gd name="T80" fmla="*/ 2147483647 w 16"/>
              <a:gd name="T81" fmla="*/ 2147483647 h 35"/>
              <a:gd name="T82" fmla="*/ 2147483647 w 16"/>
              <a:gd name="T83" fmla="*/ 2147483647 h 35"/>
              <a:gd name="T84" fmla="*/ 2147483647 w 16"/>
              <a:gd name="T85" fmla="*/ 2147483647 h 35"/>
              <a:gd name="T86" fmla="*/ 2147483647 w 16"/>
              <a:gd name="T87" fmla="*/ 0 h 35"/>
              <a:gd name="T88" fmla="*/ 2147483647 w 16"/>
              <a:gd name="T89" fmla="*/ 0 h 3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6"/>
              <a:gd name="T136" fmla="*/ 0 h 35"/>
              <a:gd name="T137" fmla="*/ 16 w 16"/>
              <a:gd name="T138" fmla="*/ 35 h 3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6" h="35">
                <a:moveTo>
                  <a:pt x="9" y="24"/>
                </a:moveTo>
                <a:lnTo>
                  <a:pt x="9" y="24"/>
                </a:lnTo>
                <a:lnTo>
                  <a:pt x="10" y="30"/>
                </a:lnTo>
                <a:lnTo>
                  <a:pt x="11" y="35"/>
                </a:lnTo>
                <a:lnTo>
                  <a:pt x="13" y="35"/>
                </a:lnTo>
                <a:lnTo>
                  <a:pt x="16" y="35"/>
                </a:lnTo>
                <a:lnTo>
                  <a:pt x="16" y="32"/>
                </a:lnTo>
                <a:lnTo>
                  <a:pt x="11" y="28"/>
                </a:lnTo>
                <a:lnTo>
                  <a:pt x="11" y="26"/>
                </a:lnTo>
                <a:lnTo>
                  <a:pt x="11" y="24"/>
                </a:lnTo>
                <a:lnTo>
                  <a:pt x="9" y="24"/>
                </a:lnTo>
                <a:close/>
                <a:moveTo>
                  <a:pt x="2" y="0"/>
                </a:moveTo>
                <a:lnTo>
                  <a:pt x="2" y="0"/>
                </a:lnTo>
                <a:lnTo>
                  <a:pt x="0" y="10"/>
                </a:lnTo>
                <a:lnTo>
                  <a:pt x="3" y="19"/>
                </a:lnTo>
                <a:lnTo>
                  <a:pt x="5" y="18"/>
                </a:lnTo>
                <a:lnTo>
                  <a:pt x="9" y="18"/>
                </a:lnTo>
                <a:lnTo>
                  <a:pt x="7" y="18"/>
                </a:lnTo>
                <a:lnTo>
                  <a:pt x="9" y="19"/>
                </a:lnTo>
                <a:lnTo>
                  <a:pt x="11" y="19"/>
                </a:lnTo>
                <a:lnTo>
                  <a:pt x="11" y="17"/>
                </a:lnTo>
                <a:lnTo>
                  <a:pt x="11" y="14"/>
                </a:lnTo>
                <a:lnTo>
                  <a:pt x="10" y="11"/>
                </a:lnTo>
                <a:lnTo>
                  <a:pt x="9" y="10"/>
                </a:lnTo>
                <a:lnTo>
                  <a:pt x="10" y="10"/>
                </a:lnTo>
                <a:lnTo>
                  <a:pt x="11" y="8"/>
                </a:lnTo>
                <a:lnTo>
                  <a:pt x="11" y="4"/>
                </a:lnTo>
                <a:lnTo>
                  <a:pt x="9" y="4"/>
                </a:lnTo>
                <a:lnTo>
                  <a:pt x="7" y="5"/>
                </a:lnTo>
                <a:lnTo>
                  <a:pt x="5" y="7"/>
                </a:lnTo>
                <a:lnTo>
                  <a:pt x="5" y="3"/>
                </a:lnTo>
                <a:lnTo>
                  <a:pt x="2" y="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84" name="Freeform 14"/>
          <p:cNvSpPr>
            <a:spLocks/>
          </p:cNvSpPr>
          <p:nvPr/>
        </p:nvSpPr>
        <p:spPr bwMode="auto">
          <a:xfrm>
            <a:off x="5813425" y="2252663"/>
            <a:ext cx="366713" cy="242887"/>
          </a:xfrm>
          <a:custGeom>
            <a:avLst/>
            <a:gdLst>
              <a:gd name="T0" fmla="*/ 2147483647 w 241"/>
              <a:gd name="T1" fmla="*/ 2147483647 h 172"/>
              <a:gd name="T2" fmla="*/ 2147483647 w 241"/>
              <a:gd name="T3" fmla="*/ 2147483647 h 172"/>
              <a:gd name="T4" fmla="*/ 2147483647 w 241"/>
              <a:gd name="T5" fmla="*/ 2147483647 h 172"/>
              <a:gd name="T6" fmla="*/ 2147483647 w 241"/>
              <a:gd name="T7" fmla="*/ 2147483647 h 172"/>
              <a:gd name="T8" fmla="*/ 2147483647 w 241"/>
              <a:gd name="T9" fmla="*/ 2147483647 h 172"/>
              <a:gd name="T10" fmla="*/ 2147483647 w 241"/>
              <a:gd name="T11" fmla="*/ 2147483647 h 172"/>
              <a:gd name="T12" fmla="*/ 2147483647 w 241"/>
              <a:gd name="T13" fmla="*/ 2147483647 h 172"/>
              <a:gd name="T14" fmla="*/ 2147483647 w 241"/>
              <a:gd name="T15" fmla="*/ 2147483647 h 172"/>
              <a:gd name="T16" fmla="*/ 2147483647 w 241"/>
              <a:gd name="T17" fmla="*/ 2147483647 h 172"/>
              <a:gd name="T18" fmla="*/ 2147483647 w 241"/>
              <a:gd name="T19" fmla="*/ 2147483647 h 172"/>
              <a:gd name="T20" fmla="*/ 2147483647 w 241"/>
              <a:gd name="T21" fmla="*/ 2147483647 h 172"/>
              <a:gd name="T22" fmla="*/ 2147483647 w 241"/>
              <a:gd name="T23" fmla="*/ 2147483647 h 172"/>
              <a:gd name="T24" fmla="*/ 2147483647 w 241"/>
              <a:gd name="T25" fmla="*/ 2147483647 h 172"/>
              <a:gd name="T26" fmla="*/ 2147483647 w 241"/>
              <a:gd name="T27" fmla="*/ 2147483647 h 172"/>
              <a:gd name="T28" fmla="*/ 2147483647 w 241"/>
              <a:gd name="T29" fmla="*/ 2147483647 h 172"/>
              <a:gd name="T30" fmla="*/ 2147483647 w 241"/>
              <a:gd name="T31" fmla="*/ 2147483647 h 172"/>
              <a:gd name="T32" fmla="*/ 2147483647 w 241"/>
              <a:gd name="T33" fmla="*/ 2147483647 h 172"/>
              <a:gd name="T34" fmla="*/ 2147483647 w 241"/>
              <a:gd name="T35" fmla="*/ 2147483647 h 172"/>
              <a:gd name="T36" fmla="*/ 2147483647 w 241"/>
              <a:gd name="T37" fmla="*/ 2147483647 h 172"/>
              <a:gd name="T38" fmla="*/ 2147483647 w 241"/>
              <a:gd name="T39" fmla="*/ 2147483647 h 172"/>
              <a:gd name="T40" fmla="*/ 2147483647 w 241"/>
              <a:gd name="T41" fmla="*/ 2147483647 h 172"/>
              <a:gd name="T42" fmla="*/ 2147483647 w 241"/>
              <a:gd name="T43" fmla="*/ 2147483647 h 172"/>
              <a:gd name="T44" fmla="*/ 2147483647 w 241"/>
              <a:gd name="T45" fmla="*/ 2147483647 h 172"/>
              <a:gd name="T46" fmla="*/ 2147483647 w 241"/>
              <a:gd name="T47" fmla="*/ 2147483647 h 172"/>
              <a:gd name="T48" fmla="*/ 2147483647 w 241"/>
              <a:gd name="T49" fmla="*/ 2147483647 h 172"/>
              <a:gd name="T50" fmla="*/ 2147483647 w 241"/>
              <a:gd name="T51" fmla="*/ 2147483647 h 172"/>
              <a:gd name="T52" fmla="*/ 2147483647 w 241"/>
              <a:gd name="T53" fmla="*/ 2147483647 h 172"/>
              <a:gd name="T54" fmla="*/ 2147483647 w 241"/>
              <a:gd name="T55" fmla="*/ 2147483647 h 172"/>
              <a:gd name="T56" fmla="*/ 2147483647 w 241"/>
              <a:gd name="T57" fmla="*/ 2147483647 h 172"/>
              <a:gd name="T58" fmla="*/ 2147483647 w 241"/>
              <a:gd name="T59" fmla="*/ 2147483647 h 172"/>
              <a:gd name="T60" fmla="*/ 2147483647 w 241"/>
              <a:gd name="T61" fmla="*/ 2147483647 h 172"/>
              <a:gd name="T62" fmla="*/ 2147483647 w 241"/>
              <a:gd name="T63" fmla="*/ 2147483647 h 172"/>
              <a:gd name="T64" fmla="*/ 2147483647 w 241"/>
              <a:gd name="T65" fmla="*/ 2147483647 h 172"/>
              <a:gd name="T66" fmla="*/ 2147483647 w 241"/>
              <a:gd name="T67" fmla="*/ 2147483647 h 172"/>
              <a:gd name="T68" fmla="*/ 2147483647 w 241"/>
              <a:gd name="T69" fmla="*/ 2147483647 h 172"/>
              <a:gd name="T70" fmla="*/ 2147483647 w 241"/>
              <a:gd name="T71" fmla="*/ 2147483647 h 172"/>
              <a:gd name="T72" fmla="*/ 2147483647 w 241"/>
              <a:gd name="T73" fmla="*/ 2147483647 h 172"/>
              <a:gd name="T74" fmla="*/ 2147483647 w 241"/>
              <a:gd name="T75" fmla="*/ 2147483647 h 172"/>
              <a:gd name="T76" fmla="*/ 2147483647 w 241"/>
              <a:gd name="T77" fmla="*/ 2147483647 h 172"/>
              <a:gd name="T78" fmla="*/ 2147483647 w 241"/>
              <a:gd name="T79" fmla="*/ 2147483647 h 172"/>
              <a:gd name="T80" fmla="*/ 2147483647 w 241"/>
              <a:gd name="T81" fmla="*/ 2147483647 h 172"/>
              <a:gd name="T82" fmla="*/ 2147483647 w 241"/>
              <a:gd name="T83" fmla="*/ 2147483647 h 172"/>
              <a:gd name="T84" fmla="*/ 2147483647 w 241"/>
              <a:gd name="T85" fmla="*/ 2147483647 h 172"/>
              <a:gd name="T86" fmla="*/ 2147483647 w 241"/>
              <a:gd name="T87" fmla="*/ 2147483647 h 172"/>
              <a:gd name="T88" fmla="*/ 2147483647 w 241"/>
              <a:gd name="T89" fmla="*/ 2147483647 h 172"/>
              <a:gd name="T90" fmla="*/ 2147483647 w 241"/>
              <a:gd name="T91" fmla="*/ 2147483647 h 172"/>
              <a:gd name="T92" fmla="*/ 2147483647 w 241"/>
              <a:gd name="T93" fmla="*/ 2147483647 h 172"/>
              <a:gd name="T94" fmla="*/ 2147483647 w 241"/>
              <a:gd name="T95" fmla="*/ 2147483647 h 172"/>
              <a:gd name="T96" fmla="*/ 2147483647 w 241"/>
              <a:gd name="T97" fmla="*/ 2147483647 h 172"/>
              <a:gd name="T98" fmla="*/ 2147483647 w 241"/>
              <a:gd name="T99" fmla="*/ 2147483647 h 172"/>
              <a:gd name="T100" fmla="*/ 2147483647 w 241"/>
              <a:gd name="T101" fmla="*/ 2147483647 h 172"/>
              <a:gd name="T102" fmla="*/ 2147483647 w 241"/>
              <a:gd name="T103" fmla="*/ 2147483647 h 172"/>
              <a:gd name="T104" fmla="*/ 2147483647 w 241"/>
              <a:gd name="T105" fmla="*/ 2147483647 h 172"/>
              <a:gd name="T106" fmla="*/ 2147483647 w 241"/>
              <a:gd name="T107" fmla="*/ 2147483647 h 172"/>
              <a:gd name="T108" fmla="*/ 2147483647 w 241"/>
              <a:gd name="T109" fmla="*/ 2147483647 h 172"/>
              <a:gd name="T110" fmla="*/ 2147483647 w 241"/>
              <a:gd name="T111" fmla="*/ 2147483647 h 172"/>
              <a:gd name="T112" fmla="*/ 2147483647 w 241"/>
              <a:gd name="T113" fmla="*/ 2147483647 h 172"/>
              <a:gd name="T114" fmla="*/ 2147483647 w 241"/>
              <a:gd name="T115" fmla="*/ 2147483647 h 172"/>
              <a:gd name="T116" fmla="*/ 2147483647 w 241"/>
              <a:gd name="T117" fmla="*/ 2147483647 h 172"/>
              <a:gd name="T118" fmla="*/ 2147483647 w 241"/>
              <a:gd name="T119" fmla="*/ 2147483647 h 172"/>
              <a:gd name="T120" fmla="*/ 2147483647 w 241"/>
              <a:gd name="T121" fmla="*/ 2147483647 h 17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41"/>
              <a:gd name="T184" fmla="*/ 0 h 172"/>
              <a:gd name="T185" fmla="*/ 241 w 241"/>
              <a:gd name="T186" fmla="*/ 172 h 17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41" h="172">
                <a:moveTo>
                  <a:pt x="217" y="63"/>
                </a:moveTo>
                <a:lnTo>
                  <a:pt x="217" y="63"/>
                </a:lnTo>
                <a:lnTo>
                  <a:pt x="214" y="63"/>
                </a:lnTo>
                <a:lnTo>
                  <a:pt x="210" y="66"/>
                </a:lnTo>
                <a:lnTo>
                  <a:pt x="206" y="67"/>
                </a:lnTo>
                <a:lnTo>
                  <a:pt x="201" y="68"/>
                </a:lnTo>
                <a:lnTo>
                  <a:pt x="195" y="69"/>
                </a:lnTo>
                <a:lnTo>
                  <a:pt x="194" y="69"/>
                </a:lnTo>
                <a:lnTo>
                  <a:pt x="193" y="71"/>
                </a:lnTo>
                <a:lnTo>
                  <a:pt x="192" y="73"/>
                </a:lnTo>
                <a:lnTo>
                  <a:pt x="190" y="74"/>
                </a:lnTo>
                <a:lnTo>
                  <a:pt x="185" y="75"/>
                </a:lnTo>
                <a:lnTo>
                  <a:pt x="183" y="77"/>
                </a:lnTo>
                <a:lnTo>
                  <a:pt x="181" y="80"/>
                </a:lnTo>
                <a:lnTo>
                  <a:pt x="180" y="84"/>
                </a:lnTo>
                <a:lnTo>
                  <a:pt x="171" y="85"/>
                </a:lnTo>
                <a:lnTo>
                  <a:pt x="171" y="91"/>
                </a:lnTo>
                <a:lnTo>
                  <a:pt x="169" y="92"/>
                </a:lnTo>
                <a:lnTo>
                  <a:pt x="165" y="94"/>
                </a:lnTo>
                <a:lnTo>
                  <a:pt x="165" y="92"/>
                </a:lnTo>
                <a:lnTo>
                  <a:pt x="165" y="91"/>
                </a:lnTo>
                <a:lnTo>
                  <a:pt x="165" y="88"/>
                </a:lnTo>
                <a:lnTo>
                  <a:pt x="165" y="85"/>
                </a:lnTo>
                <a:lnTo>
                  <a:pt x="163" y="83"/>
                </a:lnTo>
                <a:lnTo>
                  <a:pt x="159" y="82"/>
                </a:lnTo>
                <a:lnTo>
                  <a:pt x="157" y="82"/>
                </a:lnTo>
                <a:lnTo>
                  <a:pt x="153" y="82"/>
                </a:lnTo>
                <a:lnTo>
                  <a:pt x="151" y="83"/>
                </a:lnTo>
                <a:lnTo>
                  <a:pt x="148" y="82"/>
                </a:lnTo>
                <a:lnTo>
                  <a:pt x="141" y="80"/>
                </a:lnTo>
                <a:lnTo>
                  <a:pt x="139" y="78"/>
                </a:lnTo>
                <a:lnTo>
                  <a:pt x="139" y="77"/>
                </a:lnTo>
                <a:lnTo>
                  <a:pt x="141" y="74"/>
                </a:lnTo>
                <a:lnTo>
                  <a:pt x="139" y="73"/>
                </a:lnTo>
                <a:lnTo>
                  <a:pt x="139" y="71"/>
                </a:lnTo>
                <a:lnTo>
                  <a:pt x="138" y="71"/>
                </a:lnTo>
                <a:lnTo>
                  <a:pt x="137" y="70"/>
                </a:lnTo>
                <a:lnTo>
                  <a:pt x="137" y="68"/>
                </a:lnTo>
                <a:lnTo>
                  <a:pt x="136" y="67"/>
                </a:lnTo>
                <a:lnTo>
                  <a:pt x="132" y="67"/>
                </a:lnTo>
                <a:lnTo>
                  <a:pt x="128" y="67"/>
                </a:lnTo>
                <a:lnTo>
                  <a:pt x="124" y="64"/>
                </a:lnTo>
                <a:lnTo>
                  <a:pt x="119" y="56"/>
                </a:lnTo>
                <a:lnTo>
                  <a:pt x="117" y="60"/>
                </a:lnTo>
                <a:lnTo>
                  <a:pt x="110" y="59"/>
                </a:lnTo>
                <a:lnTo>
                  <a:pt x="100" y="56"/>
                </a:lnTo>
                <a:lnTo>
                  <a:pt x="95" y="55"/>
                </a:lnTo>
                <a:lnTo>
                  <a:pt x="90" y="55"/>
                </a:lnTo>
                <a:lnTo>
                  <a:pt x="84" y="55"/>
                </a:lnTo>
                <a:lnTo>
                  <a:pt x="82" y="39"/>
                </a:lnTo>
                <a:lnTo>
                  <a:pt x="81" y="34"/>
                </a:lnTo>
                <a:lnTo>
                  <a:pt x="80" y="30"/>
                </a:lnTo>
                <a:lnTo>
                  <a:pt x="77" y="28"/>
                </a:lnTo>
                <a:lnTo>
                  <a:pt x="72" y="36"/>
                </a:lnTo>
                <a:lnTo>
                  <a:pt x="69" y="40"/>
                </a:lnTo>
                <a:lnTo>
                  <a:pt x="67" y="42"/>
                </a:lnTo>
                <a:lnTo>
                  <a:pt x="61" y="43"/>
                </a:lnTo>
                <a:lnTo>
                  <a:pt x="55" y="44"/>
                </a:lnTo>
                <a:lnTo>
                  <a:pt x="56" y="41"/>
                </a:lnTo>
                <a:lnTo>
                  <a:pt x="55" y="39"/>
                </a:lnTo>
                <a:lnTo>
                  <a:pt x="54" y="36"/>
                </a:lnTo>
                <a:lnTo>
                  <a:pt x="52" y="39"/>
                </a:lnTo>
                <a:lnTo>
                  <a:pt x="50" y="42"/>
                </a:lnTo>
                <a:lnTo>
                  <a:pt x="47" y="50"/>
                </a:lnTo>
                <a:lnTo>
                  <a:pt x="43" y="47"/>
                </a:lnTo>
                <a:lnTo>
                  <a:pt x="47" y="46"/>
                </a:lnTo>
                <a:lnTo>
                  <a:pt x="47" y="43"/>
                </a:lnTo>
                <a:lnTo>
                  <a:pt x="47" y="35"/>
                </a:lnTo>
                <a:lnTo>
                  <a:pt x="46" y="35"/>
                </a:lnTo>
                <a:lnTo>
                  <a:pt x="43" y="34"/>
                </a:lnTo>
                <a:lnTo>
                  <a:pt x="32" y="39"/>
                </a:lnTo>
                <a:lnTo>
                  <a:pt x="33" y="33"/>
                </a:lnTo>
                <a:lnTo>
                  <a:pt x="32" y="30"/>
                </a:lnTo>
                <a:lnTo>
                  <a:pt x="31" y="29"/>
                </a:lnTo>
                <a:lnTo>
                  <a:pt x="32" y="28"/>
                </a:lnTo>
                <a:lnTo>
                  <a:pt x="32" y="27"/>
                </a:lnTo>
                <a:lnTo>
                  <a:pt x="31" y="25"/>
                </a:lnTo>
                <a:lnTo>
                  <a:pt x="29" y="23"/>
                </a:lnTo>
                <a:lnTo>
                  <a:pt x="29" y="21"/>
                </a:lnTo>
                <a:lnTo>
                  <a:pt x="31" y="19"/>
                </a:lnTo>
                <a:lnTo>
                  <a:pt x="33" y="15"/>
                </a:lnTo>
                <a:lnTo>
                  <a:pt x="32" y="12"/>
                </a:lnTo>
                <a:lnTo>
                  <a:pt x="32" y="8"/>
                </a:lnTo>
                <a:lnTo>
                  <a:pt x="32" y="6"/>
                </a:lnTo>
                <a:lnTo>
                  <a:pt x="34" y="4"/>
                </a:lnTo>
                <a:lnTo>
                  <a:pt x="36" y="1"/>
                </a:lnTo>
                <a:lnTo>
                  <a:pt x="29" y="0"/>
                </a:lnTo>
                <a:lnTo>
                  <a:pt x="26" y="0"/>
                </a:lnTo>
                <a:lnTo>
                  <a:pt x="24" y="1"/>
                </a:lnTo>
                <a:lnTo>
                  <a:pt x="18" y="2"/>
                </a:lnTo>
                <a:lnTo>
                  <a:pt x="13" y="4"/>
                </a:lnTo>
                <a:lnTo>
                  <a:pt x="8" y="6"/>
                </a:lnTo>
                <a:lnTo>
                  <a:pt x="3" y="8"/>
                </a:lnTo>
                <a:lnTo>
                  <a:pt x="0" y="78"/>
                </a:lnTo>
                <a:lnTo>
                  <a:pt x="15" y="80"/>
                </a:lnTo>
                <a:lnTo>
                  <a:pt x="15" y="76"/>
                </a:lnTo>
                <a:lnTo>
                  <a:pt x="12" y="74"/>
                </a:lnTo>
                <a:lnTo>
                  <a:pt x="12" y="68"/>
                </a:lnTo>
                <a:lnTo>
                  <a:pt x="15" y="64"/>
                </a:lnTo>
                <a:lnTo>
                  <a:pt x="22" y="66"/>
                </a:lnTo>
                <a:lnTo>
                  <a:pt x="26" y="60"/>
                </a:lnTo>
                <a:lnTo>
                  <a:pt x="31" y="55"/>
                </a:lnTo>
                <a:lnTo>
                  <a:pt x="34" y="56"/>
                </a:lnTo>
                <a:lnTo>
                  <a:pt x="39" y="57"/>
                </a:lnTo>
                <a:lnTo>
                  <a:pt x="41" y="66"/>
                </a:lnTo>
                <a:lnTo>
                  <a:pt x="43" y="76"/>
                </a:lnTo>
                <a:lnTo>
                  <a:pt x="50" y="80"/>
                </a:lnTo>
                <a:lnTo>
                  <a:pt x="53" y="87"/>
                </a:lnTo>
                <a:lnTo>
                  <a:pt x="49" y="90"/>
                </a:lnTo>
                <a:lnTo>
                  <a:pt x="53" y="94"/>
                </a:lnTo>
                <a:lnTo>
                  <a:pt x="57" y="95"/>
                </a:lnTo>
                <a:lnTo>
                  <a:pt x="64" y="91"/>
                </a:lnTo>
                <a:lnTo>
                  <a:pt x="68" y="89"/>
                </a:lnTo>
                <a:lnTo>
                  <a:pt x="77" y="89"/>
                </a:lnTo>
                <a:lnTo>
                  <a:pt x="83" y="88"/>
                </a:lnTo>
                <a:lnTo>
                  <a:pt x="90" y="96"/>
                </a:lnTo>
                <a:lnTo>
                  <a:pt x="89" y="104"/>
                </a:lnTo>
                <a:lnTo>
                  <a:pt x="94" y="109"/>
                </a:lnTo>
                <a:lnTo>
                  <a:pt x="97" y="113"/>
                </a:lnTo>
                <a:lnTo>
                  <a:pt x="101" y="121"/>
                </a:lnTo>
                <a:lnTo>
                  <a:pt x="105" y="125"/>
                </a:lnTo>
                <a:lnTo>
                  <a:pt x="110" y="129"/>
                </a:lnTo>
                <a:lnTo>
                  <a:pt x="117" y="135"/>
                </a:lnTo>
                <a:lnTo>
                  <a:pt x="122" y="140"/>
                </a:lnTo>
                <a:lnTo>
                  <a:pt x="130" y="138"/>
                </a:lnTo>
                <a:lnTo>
                  <a:pt x="135" y="143"/>
                </a:lnTo>
                <a:lnTo>
                  <a:pt x="142" y="143"/>
                </a:lnTo>
                <a:lnTo>
                  <a:pt x="146" y="146"/>
                </a:lnTo>
                <a:lnTo>
                  <a:pt x="152" y="147"/>
                </a:lnTo>
                <a:lnTo>
                  <a:pt x="155" y="150"/>
                </a:lnTo>
                <a:lnTo>
                  <a:pt x="146" y="154"/>
                </a:lnTo>
                <a:lnTo>
                  <a:pt x="145" y="159"/>
                </a:lnTo>
                <a:lnTo>
                  <a:pt x="145" y="166"/>
                </a:lnTo>
                <a:lnTo>
                  <a:pt x="151" y="167"/>
                </a:lnTo>
                <a:lnTo>
                  <a:pt x="157" y="172"/>
                </a:lnTo>
                <a:lnTo>
                  <a:pt x="164" y="172"/>
                </a:lnTo>
                <a:lnTo>
                  <a:pt x="169" y="171"/>
                </a:lnTo>
                <a:lnTo>
                  <a:pt x="170" y="167"/>
                </a:lnTo>
                <a:lnTo>
                  <a:pt x="171" y="163"/>
                </a:lnTo>
                <a:lnTo>
                  <a:pt x="172" y="161"/>
                </a:lnTo>
                <a:lnTo>
                  <a:pt x="173" y="160"/>
                </a:lnTo>
                <a:lnTo>
                  <a:pt x="176" y="159"/>
                </a:lnTo>
                <a:lnTo>
                  <a:pt x="177" y="158"/>
                </a:lnTo>
                <a:lnTo>
                  <a:pt x="178" y="156"/>
                </a:lnTo>
                <a:lnTo>
                  <a:pt x="179" y="153"/>
                </a:lnTo>
                <a:lnTo>
                  <a:pt x="178" y="152"/>
                </a:lnTo>
                <a:lnTo>
                  <a:pt x="176" y="151"/>
                </a:lnTo>
                <a:lnTo>
                  <a:pt x="174" y="149"/>
                </a:lnTo>
                <a:lnTo>
                  <a:pt x="174" y="146"/>
                </a:lnTo>
                <a:lnTo>
                  <a:pt x="178" y="140"/>
                </a:lnTo>
                <a:lnTo>
                  <a:pt x="178" y="139"/>
                </a:lnTo>
                <a:lnTo>
                  <a:pt x="176" y="139"/>
                </a:lnTo>
                <a:lnTo>
                  <a:pt x="170" y="139"/>
                </a:lnTo>
                <a:lnTo>
                  <a:pt x="167" y="139"/>
                </a:lnTo>
                <a:lnTo>
                  <a:pt x="166" y="138"/>
                </a:lnTo>
                <a:lnTo>
                  <a:pt x="163" y="135"/>
                </a:lnTo>
                <a:lnTo>
                  <a:pt x="162" y="131"/>
                </a:lnTo>
                <a:lnTo>
                  <a:pt x="162" y="129"/>
                </a:lnTo>
                <a:lnTo>
                  <a:pt x="163" y="128"/>
                </a:lnTo>
                <a:lnTo>
                  <a:pt x="165" y="126"/>
                </a:lnTo>
                <a:lnTo>
                  <a:pt x="170" y="125"/>
                </a:lnTo>
                <a:lnTo>
                  <a:pt x="172" y="126"/>
                </a:lnTo>
                <a:lnTo>
                  <a:pt x="172" y="128"/>
                </a:lnTo>
                <a:lnTo>
                  <a:pt x="172" y="129"/>
                </a:lnTo>
                <a:lnTo>
                  <a:pt x="173" y="129"/>
                </a:lnTo>
                <a:lnTo>
                  <a:pt x="176" y="126"/>
                </a:lnTo>
                <a:lnTo>
                  <a:pt x="179" y="124"/>
                </a:lnTo>
                <a:lnTo>
                  <a:pt x="181" y="122"/>
                </a:lnTo>
                <a:lnTo>
                  <a:pt x="184" y="121"/>
                </a:lnTo>
                <a:lnTo>
                  <a:pt x="184" y="118"/>
                </a:lnTo>
                <a:lnTo>
                  <a:pt x="184" y="117"/>
                </a:lnTo>
                <a:lnTo>
                  <a:pt x="184" y="118"/>
                </a:lnTo>
                <a:lnTo>
                  <a:pt x="183" y="118"/>
                </a:lnTo>
                <a:lnTo>
                  <a:pt x="183" y="115"/>
                </a:lnTo>
                <a:lnTo>
                  <a:pt x="184" y="111"/>
                </a:lnTo>
                <a:lnTo>
                  <a:pt x="185" y="110"/>
                </a:lnTo>
                <a:lnTo>
                  <a:pt x="186" y="110"/>
                </a:lnTo>
                <a:lnTo>
                  <a:pt x="188" y="109"/>
                </a:lnTo>
                <a:lnTo>
                  <a:pt x="190" y="108"/>
                </a:lnTo>
                <a:lnTo>
                  <a:pt x="190" y="105"/>
                </a:lnTo>
                <a:lnTo>
                  <a:pt x="187" y="103"/>
                </a:lnTo>
                <a:lnTo>
                  <a:pt x="186" y="101"/>
                </a:lnTo>
                <a:lnTo>
                  <a:pt x="185" y="98"/>
                </a:lnTo>
                <a:lnTo>
                  <a:pt x="186" y="96"/>
                </a:lnTo>
                <a:lnTo>
                  <a:pt x="188" y="96"/>
                </a:lnTo>
                <a:lnTo>
                  <a:pt x="192" y="95"/>
                </a:lnTo>
                <a:lnTo>
                  <a:pt x="193" y="97"/>
                </a:lnTo>
                <a:lnTo>
                  <a:pt x="195" y="99"/>
                </a:lnTo>
                <a:lnTo>
                  <a:pt x="198" y="101"/>
                </a:lnTo>
                <a:lnTo>
                  <a:pt x="200" y="101"/>
                </a:lnTo>
                <a:lnTo>
                  <a:pt x="201" y="99"/>
                </a:lnTo>
                <a:lnTo>
                  <a:pt x="204" y="97"/>
                </a:lnTo>
                <a:lnTo>
                  <a:pt x="205" y="96"/>
                </a:lnTo>
                <a:lnTo>
                  <a:pt x="207" y="95"/>
                </a:lnTo>
                <a:lnTo>
                  <a:pt x="211" y="94"/>
                </a:lnTo>
                <a:lnTo>
                  <a:pt x="214" y="102"/>
                </a:lnTo>
                <a:lnTo>
                  <a:pt x="207" y="104"/>
                </a:lnTo>
                <a:lnTo>
                  <a:pt x="207" y="111"/>
                </a:lnTo>
                <a:lnTo>
                  <a:pt x="208" y="111"/>
                </a:lnTo>
                <a:lnTo>
                  <a:pt x="211" y="111"/>
                </a:lnTo>
                <a:lnTo>
                  <a:pt x="212" y="112"/>
                </a:lnTo>
                <a:lnTo>
                  <a:pt x="212" y="113"/>
                </a:lnTo>
                <a:lnTo>
                  <a:pt x="213" y="113"/>
                </a:lnTo>
                <a:lnTo>
                  <a:pt x="215" y="111"/>
                </a:lnTo>
                <a:lnTo>
                  <a:pt x="219" y="109"/>
                </a:lnTo>
                <a:lnTo>
                  <a:pt x="226" y="108"/>
                </a:lnTo>
                <a:lnTo>
                  <a:pt x="228" y="108"/>
                </a:lnTo>
                <a:lnTo>
                  <a:pt x="231" y="106"/>
                </a:lnTo>
                <a:lnTo>
                  <a:pt x="233" y="103"/>
                </a:lnTo>
                <a:lnTo>
                  <a:pt x="239" y="95"/>
                </a:lnTo>
                <a:lnTo>
                  <a:pt x="241" y="92"/>
                </a:lnTo>
                <a:lnTo>
                  <a:pt x="240" y="92"/>
                </a:lnTo>
                <a:lnTo>
                  <a:pt x="238" y="92"/>
                </a:lnTo>
                <a:lnTo>
                  <a:pt x="234" y="91"/>
                </a:lnTo>
                <a:lnTo>
                  <a:pt x="229" y="88"/>
                </a:lnTo>
                <a:lnTo>
                  <a:pt x="224" y="88"/>
                </a:lnTo>
                <a:lnTo>
                  <a:pt x="221" y="88"/>
                </a:lnTo>
                <a:lnTo>
                  <a:pt x="220" y="87"/>
                </a:lnTo>
                <a:lnTo>
                  <a:pt x="221" y="83"/>
                </a:lnTo>
                <a:lnTo>
                  <a:pt x="221" y="82"/>
                </a:lnTo>
                <a:lnTo>
                  <a:pt x="220" y="81"/>
                </a:lnTo>
                <a:lnTo>
                  <a:pt x="215" y="83"/>
                </a:lnTo>
                <a:lnTo>
                  <a:pt x="213" y="83"/>
                </a:lnTo>
                <a:lnTo>
                  <a:pt x="212" y="82"/>
                </a:lnTo>
                <a:lnTo>
                  <a:pt x="210" y="80"/>
                </a:lnTo>
                <a:lnTo>
                  <a:pt x="207" y="78"/>
                </a:lnTo>
                <a:lnTo>
                  <a:pt x="205" y="77"/>
                </a:lnTo>
                <a:lnTo>
                  <a:pt x="206" y="77"/>
                </a:lnTo>
                <a:lnTo>
                  <a:pt x="212" y="75"/>
                </a:lnTo>
                <a:lnTo>
                  <a:pt x="214" y="73"/>
                </a:lnTo>
                <a:lnTo>
                  <a:pt x="218" y="69"/>
                </a:lnTo>
                <a:lnTo>
                  <a:pt x="219" y="67"/>
                </a:lnTo>
                <a:lnTo>
                  <a:pt x="219" y="64"/>
                </a:lnTo>
                <a:lnTo>
                  <a:pt x="217" y="63"/>
                </a:lnTo>
                <a:lnTo>
                  <a:pt x="214" y="63"/>
                </a:lnTo>
                <a:lnTo>
                  <a:pt x="210" y="66"/>
                </a:lnTo>
                <a:lnTo>
                  <a:pt x="217" y="63"/>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85" name="Freeform 15"/>
          <p:cNvSpPr>
            <a:spLocks/>
          </p:cNvSpPr>
          <p:nvPr/>
        </p:nvSpPr>
        <p:spPr bwMode="auto">
          <a:xfrm>
            <a:off x="3262313" y="4256088"/>
            <a:ext cx="117475" cy="128587"/>
          </a:xfrm>
          <a:custGeom>
            <a:avLst/>
            <a:gdLst>
              <a:gd name="T0" fmla="*/ 2147483647 w 77"/>
              <a:gd name="T1" fmla="*/ 2147483647 h 91"/>
              <a:gd name="T2" fmla="*/ 2147483647 w 77"/>
              <a:gd name="T3" fmla="*/ 2147483647 h 91"/>
              <a:gd name="T4" fmla="*/ 2147483647 w 77"/>
              <a:gd name="T5" fmla="*/ 2147483647 h 91"/>
              <a:gd name="T6" fmla="*/ 2147483647 w 77"/>
              <a:gd name="T7" fmla="*/ 2147483647 h 91"/>
              <a:gd name="T8" fmla="*/ 2147483647 w 77"/>
              <a:gd name="T9" fmla="*/ 2147483647 h 91"/>
              <a:gd name="T10" fmla="*/ 2147483647 w 77"/>
              <a:gd name="T11" fmla="*/ 2147483647 h 91"/>
              <a:gd name="T12" fmla="*/ 2147483647 w 77"/>
              <a:gd name="T13" fmla="*/ 2147483647 h 91"/>
              <a:gd name="T14" fmla="*/ 2147483647 w 77"/>
              <a:gd name="T15" fmla="*/ 2147483647 h 91"/>
              <a:gd name="T16" fmla="*/ 2147483647 w 77"/>
              <a:gd name="T17" fmla="*/ 2147483647 h 91"/>
              <a:gd name="T18" fmla="*/ 2147483647 w 77"/>
              <a:gd name="T19" fmla="*/ 2147483647 h 91"/>
              <a:gd name="T20" fmla="*/ 2147483647 w 77"/>
              <a:gd name="T21" fmla="*/ 2147483647 h 91"/>
              <a:gd name="T22" fmla="*/ 2147483647 w 77"/>
              <a:gd name="T23" fmla="*/ 2147483647 h 91"/>
              <a:gd name="T24" fmla="*/ 2147483647 w 77"/>
              <a:gd name="T25" fmla="*/ 2147483647 h 91"/>
              <a:gd name="T26" fmla="*/ 2147483647 w 77"/>
              <a:gd name="T27" fmla="*/ 2147483647 h 91"/>
              <a:gd name="T28" fmla="*/ 2147483647 w 77"/>
              <a:gd name="T29" fmla="*/ 2147483647 h 91"/>
              <a:gd name="T30" fmla="*/ 2147483647 w 77"/>
              <a:gd name="T31" fmla="*/ 2147483647 h 91"/>
              <a:gd name="T32" fmla="*/ 2147483647 w 77"/>
              <a:gd name="T33" fmla="*/ 2147483647 h 91"/>
              <a:gd name="T34" fmla="*/ 2147483647 w 77"/>
              <a:gd name="T35" fmla="*/ 2147483647 h 91"/>
              <a:gd name="T36" fmla="*/ 2147483647 w 77"/>
              <a:gd name="T37" fmla="*/ 2147483647 h 91"/>
              <a:gd name="T38" fmla="*/ 0 w 77"/>
              <a:gd name="T39" fmla="*/ 2147483647 h 91"/>
              <a:gd name="T40" fmla="*/ 2147483647 w 77"/>
              <a:gd name="T41" fmla="*/ 2147483647 h 91"/>
              <a:gd name="T42" fmla="*/ 0 w 77"/>
              <a:gd name="T43" fmla="*/ 2147483647 h 91"/>
              <a:gd name="T44" fmla="*/ 2147483647 w 77"/>
              <a:gd name="T45" fmla="*/ 2147483647 h 91"/>
              <a:gd name="T46" fmla="*/ 0 w 77"/>
              <a:gd name="T47" fmla="*/ 2147483647 h 91"/>
              <a:gd name="T48" fmla="*/ 2147483647 w 77"/>
              <a:gd name="T49" fmla="*/ 2147483647 h 91"/>
              <a:gd name="T50" fmla="*/ 2147483647 w 77"/>
              <a:gd name="T51" fmla="*/ 2147483647 h 91"/>
              <a:gd name="T52" fmla="*/ 2147483647 w 77"/>
              <a:gd name="T53" fmla="*/ 2147483647 h 91"/>
              <a:gd name="T54" fmla="*/ 2147483647 w 77"/>
              <a:gd name="T55" fmla="*/ 2147483647 h 91"/>
              <a:gd name="T56" fmla="*/ 2147483647 w 77"/>
              <a:gd name="T57" fmla="*/ 2147483647 h 91"/>
              <a:gd name="T58" fmla="*/ 2147483647 w 77"/>
              <a:gd name="T59" fmla="*/ 2147483647 h 91"/>
              <a:gd name="T60" fmla="*/ 2147483647 w 77"/>
              <a:gd name="T61" fmla="*/ 2147483647 h 91"/>
              <a:gd name="T62" fmla="*/ 2147483647 w 77"/>
              <a:gd name="T63" fmla="*/ 2147483647 h 91"/>
              <a:gd name="T64" fmla="*/ 2147483647 w 77"/>
              <a:gd name="T65" fmla="*/ 2147483647 h 91"/>
              <a:gd name="T66" fmla="*/ 2147483647 w 77"/>
              <a:gd name="T67" fmla="*/ 2147483647 h 91"/>
              <a:gd name="T68" fmla="*/ 2147483647 w 77"/>
              <a:gd name="T69" fmla="*/ 2147483647 h 91"/>
              <a:gd name="T70" fmla="*/ 2147483647 w 77"/>
              <a:gd name="T71" fmla="*/ 2147483647 h 91"/>
              <a:gd name="T72" fmla="*/ 2147483647 w 77"/>
              <a:gd name="T73" fmla="*/ 2147483647 h 91"/>
              <a:gd name="T74" fmla="*/ 2147483647 w 77"/>
              <a:gd name="T75" fmla="*/ 2147483647 h 91"/>
              <a:gd name="T76" fmla="*/ 2147483647 w 77"/>
              <a:gd name="T77" fmla="*/ 2147483647 h 91"/>
              <a:gd name="T78" fmla="*/ 2147483647 w 77"/>
              <a:gd name="T79" fmla="*/ 2147483647 h 91"/>
              <a:gd name="T80" fmla="*/ 2147483647 w 77"/>
              <a:gd name="T81" fmla="*/ 2147483647 h 91"/>
              <a:gd name="T82" fmla="*/ 2147483647 w 77"/>
              <a:gd name="T83" fmla="*/ 2147483647 h 91"/>
              <a:gd name="T84" fmla="*/ 2147483647 w 77"/>
              <a:gd name="T85" fmla="*/ 2147483647 h 91"/>
              <a:gd name="T86" fmla="*/ 2147483647 w 77"/>
              <a:gd name="T87" fmla="*/ 2147483647 h 9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7"/>
              <a:gd name="T133" fmla="*/ 0 h 91"/>
              <a:gd name="T134" fmla="*/ 77 w 77"/>
              <a:gd name="T135" fmla="*/ 91 h 9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7" h="91">
                <a:moveTo>
                  <a:pt x="73" y="64"/>
                </a:moveTo>
                <a:lnTo>
                  <a:pt x="71" y="60"/>
                </a:lnTo>
                <a:lnTo>
                  <a:pt x="77" y="50"/>
                </a:lnTo>
                <a:lnTo>
                  <a:pt x="76" y="48"/>
                </a:lnTo>
                <a:lnTo>
                  <a:pt x="71" y="46"/>
                </a:lnTo>
                <a:lnTo>
                  <a:pt x="69" y="44"/>
                </a:lnTo>
                <a:lnTo>
                  <a:pt x="67" y="41"/>
                </a:lnTo>
                <a:lnTo>
                  <a:pt x="66" y="36"/>
                </a:lnTo>
                <a:lnTo>
                  <a:pt x="63" y="33"/>
                </a:lnTo>
                <a:lnTo>
                  <a:pt x="62" y="32"/>
                </a:lnTo>
                <a:lnTo>
                  <a:pt x="55" y="30"/>
                </a:lnTo>
                <a:lnTo>
                  <a:pt x="50" y="26"/>
                </a:lnTo>
                <a:lnTo>
                  <a:pt x="47" y="22"/>
                </a:lnTo>
                <a:lnTo>
                  <a:pt x="43" y="20"/>
                </a:lnTo>
                <a:lnTo>
                  <a:pt x="41" y="19"/>
                </a:lnTo>
                <a:lnTo>
                  <a:pt x="39" y="18"/>
                </a:lnTo>
                <a:lnTo>
                  <a:pt x="36" y="16"/>
                </a:lnTo>
                <a:lnTo>
                  <a:pt x="34" y="9"/>
                </a:lnTo>
                <a:lnTo>
                  <a:pt x="21" y="0"/>
                </a:lnTo>
                <a:lnTo>
                  <a:pt x="11" y="4"/>
                </a:lnTo>
                <a:lnTo>
                  <a:pt x="7" y="6"/>
                </a:lnTo>
                <a:lnTo>
                  <a:pt x="6" y="10"/>
                </a:lnTo>
                <a:lnTo>
                  <a:pt x="7" y="15"/>
                </a:lnTo>
                <a:lnTo>
                  <a:pt x="7" y="18"/>
                </a:lnTo>
                <a:lnTo>
                  <a:pt x="5" y="20"/>
                </a:lnTo>
                <a:lnTo>
                  <a:pt x="4" y="23"/>
                </a:lnTo>
                <a:lnTo>
                  <a:pt x="4" y="26"/>
                </a:lnTo>
                <a:lnTo>
                  <a:pt x="2" y="31"/>
                </a:lnTo>
                <a:lnTo>
                  <a:pt x="1" y="34"/>
                </a:lnTo>
                <a:lnTo>
                  <a:pt x="0" y="37"/>
                </a:lnTo>
                <a:lnTo>
                  <a:pt x="0" y="39"/>
                </a:lnTo>
                <a:lnTo>
                  <a:pt x="1" y="43"/>
                </a:lnTo>
                <a:lnTo>
                  <a:pt x="0" y="46"/>
                </a:lnTo>
                <a:lnTo>
                  <a:pt x="0" y="51"/>
                </a:lnTo>
                <a:lnTo>
                  <a:pt x="1" y="51"/>
                </a:lnTo>
                <a:lnTo>
                  <a:pt x="0" y="65"/>
                </a:lnTo>
                <a:lnTo>
                  <a:pt x="0" y="72"/>
                </a:lnTo>
                <a:lnTo>
                  <a:pt x="1" y="74"/>
                </a:lnTo>
                <a:lnTo>
                  <a:pt x="2" y="76"/>
                </a:lnTo>
                <a:lnTo>
                  <a:pt x="4" y="76"/>
                </a:lnTo>
                <a:lnTo>
                  <a:pt x="8" y="80"/>
                </a:lnTo>
                <a:lnTo>
                  <a:pt x="11" y="80"/>
                </a:lnTo>
                <a:lnTo>
                  <a:pt x="13" y="80"/>
                </a:lnTo>
                <a:lnTo>
                  <a:pt x="15" y="82"/>
                </a:lnTo>
                <a:lnTo>
                  <a:pt x="18" y="86"/>
                </a:lnTo>
                <a:lnTo>
                  <a:pt x="19" y="87"/>
                </a:lnTo>
                <a:lnTo>
                  <a:pt x="22" y="88"/>
                </a:lnTo>
                <a:lnTo>
                  <a:pt x="26" y="88"/>
                </a:lnTo>
                <a:lnTo>
                  <a:pt x="27" y="91"/>
                </a:lnTo>
                <a:lnTo>
                  <a:pt x="29" y="91"/>
                </a:lnTo>
                <a:lnTo>
                  <a:pt x="32" y="89"/>
                </a:lnTo>
                <a:lnTo>
                  <a:pt x="34" y="88"/>
                </a:lnTo>
                <a:lnTo>
                  <a:pt x="37" y="88"/>
                </a:lnTo>
                <a:lnTo>
                  <a:pt x="41" y="89"/>
                </a:lnTo>
                <a:lnTo>
                  <a:pt x="43" y="91"/>
                </a:lnTo>
                <a:lnTo>
                  <a:pt x="48" y="89"/>
                </a:lnTo>
                <a:lnTo>
                  <a:pt x="54" y="88"/>
                </a:lnTo>
                <a:lnTo>
                  <a:pt x="62" y="85"/>
                </a:lnTo>
                <a:lnTo>
                  <a:pt x="62" y="82"/>
                </a:lnTo>
                <a:lnTo>
                  <a:pt x="66" y="79"/>
                </a:lnTo>
                <a:lnTo>
                  <a:pt x="68" y="75"/>
                </a:lnTo>
                <a:lnTo>
                  <a:pt x="69" y="72"/>
                </a:lnTo>
                <a:lnTo>
                  <a:pt x="69" y="69"/>
                </a:lnTo>
                <a:lnTo>
                  <a:pt x="73" y="65"/>
                </a:lnTo>
                <a:lnTo>
                  <a:pt x="73" y="64"/>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86" name="Freeform 16"/>
          <p:cNvSpPr>
            <a:spLocks noEditPoints="1"/>
          </p:cNvSpPr>
          <p:nvPr/>
        </p:nvSpPr>
        <p:spPr bwMode="auto">
          <a:xfrm>
            <a:off x="1785938" y="2128838"/>
            <a:ext cx="1285875" cy="684212"/>
          </a:xfrm>
          <a:custGeom>
            <a:avLst/>
            <a:gdLst>
              <a:gd name="T0" fmla="*/ 2147483647 w 843"/>
              <a:gd name="T1" fmla="*/ 2147483647 h 486"/>
              <a:gd name="T2" fmla="*/ 2147483647 w 843"/>
              <a:gd name="T3" fmla="*/ 2147483647 h 486"/>
              <a:gd name="T4" fmla="*/ 2147483647 w 843"/>
              <a:gd name="T5" fmla="*/ 2147483647 h 486"/>
              <a:gd name="T6" fmla="*/ 2147483647 w 843"/>
              <a:gd name="T7" fmla="*/ 2147483647 h 486"/>
              <a:gd name="T8" fmla="*/ 2147483647 w 843"/>
              <a:gd name="T9" fmla="*/ 2147483647 h 486"/>
              <a:gd name="T10" fmla="*/ 2147483647 w 843"/>
              <a:gd name="T11" fmla="*/ 2147483647 h 486"/>
              <a:gd name="T12" fmla="*/ 2147483647 w 843"/>
              <a:gd name="T13" fmla="*/ 2147483647 h 486"/>
              <a:gd name="T14" fmla="*/ 2147483647 w 843"/>
              <a:gd name="T15" fmla="*/ 2147483647 h 486"/>
              <a:gd name="T16" fmla="*/ 2147483647 w 843"/>
              <a:gd name="T17" fmla="*/ 2147483647 h 486"/>
              <a:gd name="T18" fmla="*/ 2147483647 w 843"/>
              <a:gd name="T19" fmla="*/ 2147483647 h 486"/>
              <a:gd name="T20" fmla="*/ 2147483647 w 843"/>
              <a:gd name="T21" fmla="*/ 2147483647 h 486"/>
              <a:gd name="T22" fmla="*/ 2147483647 w 843"/>
              <a:gd name="T23" fmla="*/ 2147483647 h 486"/>
              <a:gd name="T24" fmla="*/ 2147483647 w 843"/>
              <a:gd name="T25" fmla="*/ 2147483647 h 486"/>
              <a:gd name="T26" fmla="*/ 2147483647 w 843"/>
              <a:gd name="T27" fmla="*/ 2147483647 h 486"/>
              <a:gd name="T28" fmla="*/ 2147483647 w 843"/>
              <a:gd name="T29" fmla="*/ 2147483647 h 486"/>
              <a:gd name="T30" fmla="*/ 2147483647 w 843"/>
              <a:gd name="T31" fmla="*/ 2147483647 h 486"/>
              <a:gd name="T32" fmla="*/ 2147483647 w 843"/>
              <a:gd name="T33" fmla="*/ 2147483647 h 486"/>
              <a:gd name="T34" fmla="*/ 2147483647 w 843"/>
              <a:gd name="T35" fmla="*/ 2147483647 h 486"/>
              <a:gd name="T36" fmla="*/ 2147483647 w 843"/>
              <a:gd name="T37" fmla="*/ 2147483647 h 486"/>
              <a:gd name="T38" fmla="*/ 2147483647 w 843"/>
              <a:gd name="T39" fmla="*/ 2147483647 h 486"/>
              <a:gd name="T40" fmla="*/ 2147483647 w 843"/>
              <a:gd name="T41" fmla="*/ 2147483647 h 486"/>
              <a:gd name="T42" fmla="*/ 2147483647 w 843"/>
              <a:gd name="T43" fmla="*/ 2147483647 h 486"/>
              <a:gd name="T44" fmla="*/ 2147483647 w 843"/>
              <a:gd name="T45" fmla="*/ 2147483647 h 486"/>
              <a:gd name="T46" fmla="*/ 2147483647 w 843"/>
              <a:gd name="T47" fmla="*/ 2147483647 h 486"/>
              <a:gd name="T48" fmla="*/ 2147483647 w 843"/>
              <a:gd name="T49" fmla="*/ 2147483647 h 486"/>
              <a:gd name="T50" fmla="*/ 2147483647 w 843"/>
              <a:gd name="T51" fmla="*/ 2147483647 h 486"/>
              <a:gd name="T52" fmla="*/ 2147483647 w 843"/>
              <a:gd name="T53" fmla="*/ 2147483647 h 486"/>
              <a:gd name="T54" fmla="*/ 2147483647 w 843"/>
              <a:gd name="T55" fmla="*/ 2147483647 h 486"/>
              <a:gd name="T56" fmla="*/ 2147483647 w 843"/>
              <a:gd name="T57" fmla="*/ 2147483647 h 486"/>
              <a:gd name="T58" fmla="*/ 2147483647 w 843"/>
              <a:gd name="T59" fmla="*/ 2147483647 h 486"/>
              <a:gd name="T60" fmla="*/ 2147483647 w 843"/>
              <a:gd name="T61" fmla="*/ 2147483647 h 486"/>
              <a:gd name="T62" fmla="*/ 2147483647 w 843"/>
              <a:gd name="T63" fmla="*/ 2147483647 h 486"/>
              <a:gd name="T64" fmla="*/ 2147483647 w 843"/>
              <a:gd name="T65" fmla="*/ 2147483647 h 486"/>
              <a:gd name="T66" fmla="*/ 2147483647 w 843"/>
              <a:gd name="T67" fmla="*/ 2147483647 h 486"/>
              <a:gd name="T68" fmla="*/ 2147483647 w 843"/>
              <a:gd name="T69" fmla="*/ 2147483647 h 486"/>
              <a:gd name="T70" fmla="*/ 2147483647 w 843"/>
              <a:gd name="T71" fmla="*/ 2147483647 h 486"/>
              <a:gd name="T72" fmla="*/ 2147483647 w 843"/>
              <a:gd name="T73" fmla="*/ 2147483647 h 486"/>
              <a:gd name="T74" fmla="*/ 2147483647 w 843"/>
              <a:gd name="T75" fmla="*/ 2147483647 h 486"/>
              <a:gd name="T76" fmla="*/ 2147483647 w 843"/>
              <a:gd name="T77" fmla="*/ 2147483647 h 486"/>
              <a:gd name="T78" fmla="*/ 2147483647 w 843"/>
              <a:gd name="T79" fmla="*/ 2147483647 h 486"/>
              <a:gd name="T80" fmla="*/ 2147483647 w 843"/>
              <a:gd name="T81" fmla="*/ 2147483647 h 486"/>
              <a:gd name="T82" fmla="*/ 2147483647 w 843"/>
              <a:gd name="T83" fmla="*/ 2147483647 h 486"/>
              <a:gd name="T84" fmla="*/ 2147483647 w 843"/>
              <a:gd name="T85" fmla="*/ 2147483647 h 486"/>
              <a:gd name="T86" fmla="*/ 2147483647 w 843"/>
              <a:gd name="T87" fmla="*/ 2147483647 h 486"/>
              <a:gd name="T88" fmla="*/ 2147483647 w 843"/>
              <a:gd name="T89" fmla="*/ 2147483647 h 486"/>
              <a:gd name="T90" fmla="*/ 2147483647 w 843"/>
              <a:gd name="T91" fmla="*/ 2147483647 h 486"/>
              <a:gd name="T92" fmla="*/ 2147483647 w 843"/>
              <a:gd name="T93" fmla="*/ 2147483647 h 486"/>
              <a:gd name="T94" fmla="*/ 2147483647 w 843"/>
              <a:gd name="T95" fmla="*/ 2147483647 h 486"/>
              <a:gd name="T96" fmla="*/ 2147483647 w 843"/>
              <a:gd name="T97" fmla="*/ 2147483647 h 486"/>
              <a:gd name="T98" fmla="*/ 2147483647 w 843"/>
              <a:gd name="T99" fmla="*/ 2147483647 h 486"/>
              <a:gd name="T100" fmla="*/ 2147483647 w 843"/>
              <a:gd name="T101" fmla="*/ 2147483647 h 486"/>
              <a:gd name="T102" fmla="*/ 2147483647 w 843"/>
              <a:gd name="T103" fmla="*/ 2147483647 h 486"/>
              <a:gd name="T104" fmla="*/ 2147483647 w 843"/>
              <a:gd name="T105" fmla="*/ 2147483647 h 486"/>
              <a:gd name="T106" fmla="*/ 2147483647 w 843"/>
              <a:gd name="T107" fmla="*/ 2147483647 h 486"/>
              <a:gd name="T108" fmla="*/ 2147483647 w 843"/>
              <a:gd name="T109" fmla="*/ 2147483647 h 486"/>
              <a:gd name="T110" fmla="*/ 2147483647 w 843"/>
              <a:gd name="T111" fmla="*/ 2147483647 h 486"/>
              <a:gd name="T112" fmla="*/ 2147483647 w 843"/>
              <a:gd name="T113" fmla="*/ 2147483647 h 486"/>
              <a:gd name="T114" fmla="*/ 2147483647 w 843"/>
              <a:gd name="T115" fmla="*/ 2147483647 h 486"/>
              <a:gd name="T116" fmla="*/ 2147483647 w 843"/>
              <a:gd name="T117" fmla="*/ 2147483647 h 486"/>
              <a:gd name="T118" fmla="*/ 2147483647 w 843"/>
              <a:gd name="T119" fmla="*/ 2147483647 h 486"/>
              <a:gd name="T120" fmla="*/ 2147483647 w 843"/>
              <a:gd name="T121" fmla="*/ 2147483647 h 486"/>
              <a:gd name="T122" fmla="*/ 2147483647 w 843"/>
              <a:gd name="T123" fmla="*/ 2147483647 h 486"/>
              <a:gd name="T124" fmla="*/ 2147483647 w 843"/>
              <a:gd name="T125" fmla="*/ 2147483647 h 4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43"/>
              <a:gd name="T190" fmla="*/ 0 h 486"/>
              <a:gd name="T191" fmla="*/ 843 w 843"/>
              <a:gd name="T192" fmla="*/ 486 h 4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43" h="486">
                <a:moveTo>
                  <a:pt x="614" y="138"/>
                </a:moveTo>
                <a:lnTo>
                  <a:pt x="614" y="138"/>
                </a:lnTo>
                <a:lnTo>
                  <a:pt x="616" y="138"/>
                </a:lnTo>
                <a:lnTo>
                  <a:pt x="616" y="142"/>
                </a:lnTo>
                <a:lnTo>
                  <a:pt x="614" y="145"/>
                </a:lnTo>
                <a:lnTo>
                  <a:pt x="611" y="148"/>
                </a:lnTo>
                <a:lnTo>
                  <a:pt x="610" y="147"/>
                </a:lnTo>
                <a:lnTo>
                  <a:pt x="610" y="143"/>
                </a:lnTo>
                <a:lnTo>
                  <a:pt x="613" y="141"/>
                </a:lnTo>
                <a:lnTo>
                  <a:pt x="614" y="138"/>
                </a:lnTo>
                <a:close/>
                <a:moveTo>
                  <a:pt x="38" y="16"/>
                </a:moveTo>
                <a:lnTo>
                  <a:pt x="38" y="16"/>
                </a:lnTo>
                <a:lnTo>
                  <a:pt x="38" y="17"/>
                </a:lnTo>
                <a:lnTo>
                  <a:pt x="40" y="18"/>
                </a:lnTo>
                <a:lnTo>
                  <a:pt x="40" y="19"/>
                </a:lnTo>
                <a:lnTo>
                  <a:pt x="36" y="24"/>
                </a:lnTo>
                <a:lnTo>
                  <a:pt x="36" y="28"/>
                </a:lnTo>
                <a:lnTo>
                  <a:pt x="37" y="32"/>
                </a:lnTo>
                <a:lnTo>
                  <a:pt x="35" y="31"/>
                </a:lnTo>
                <a:lnTo>
                  <a:pt x="34" y="31"/>
                </a:lnTo>
                <a:lnTo>
                  <a:pt x="34" y="27"/>
                </a:lnTo>
                <a:lnTo>
                  <a:pt x="31" y="23"/>
                </a:lnTo>
                <a:lnTo>
                  <a:pt x="31" y="20"/>
                </a:lnTo>
                <a:lnTo>
                  <a:pt x="33" y="20"/>
                </a:lnTo>
                <a:lnTo>
                  <a:pt x="34" y="20"/>
                </a:lnTo>
                <a:lnTo>
                  <a:pt x="34" y="21"/>
                </a:lnTo>
                <a:lnTo>
                  <a:pt x="34" y="23"/>
                </a:lnTo>
                <a:lnTo>
                  <a:pt x="35" y="21"/>
                </a:lnTo>
                <a:lnTo>
                  <a:pt x="35" y="20"/>
                </a:lnTo>
                <a:lnTo>
                  <a:pt x="35" y="19"/>
                </a:lnTo>
                <a:lnTo>
                  <a:pt x="34" y="18"/>
                </a:lnTo>
                <a:lnTo>
                  <a:pt x="37" y="17"/>
                </a:lnTo>
                <a:lnTo>
                  <a:pt x="38" y="16"/>
                </a:lnTo>
                <a:close/>
                <a:moveTo>
                  <a:pt x="34" y="38"/>
                </a:moveTo>
                <a:lnTo>
                  <a:pt x="34" y="38"/>
                </a:lnTo>
                <a:lnTo>
                  <a:pt x="34" y="39"/>
                </a:lnTo>
                <a:lnTo>
                  <a:pt x="35" y="39"/>
                </a:lnTo>
                <a:lnTo>
                  <a:pt x="33" y="40"/>
                </a:lnTo>
                <a:lnTo>
                  <a:pt x="30" y="41"/>
                </a:lnTo>
                <a:lnTo>
                  <a:pt x="29" y="45"/>
                </a:lnTo>
                <a:lnTo>
                  <a:pt x="27" y="44"/>
                </a:lnTo>
                <a:lnTo>
                  <a:pt x="27" y="42"/>
                </a:lnTo>
                <a:lnTo>
                  <a:pt x="28" y="41"/>
                </a:lnTo>
                <a:lnTo>
                  <a:pt x="34" y="38"/>
                </a:lnTo>
                <a:close/>
                <a:moveTo>
                  <a:pt x="754" y="95"/>
                </a:moveTo>
                <a:lnTo>
                  <a:pt x="754" y="95"/>
                </a:lnTo>
                <a:lnTo>
                  <a:pt x="754" y="101"/>
                </a:lnTo>
                <a:lnTo>
                  <a:pt x="754" y="107"/>
                </a:lnTo>
                <a:lnTo>
                  <a:pt x="752" y="107"/>
                </a:lnTo>
                <a:lnTo>
                  <a:pt x="752" y="103"/>
                </a:lnTo>
                <a:lnTo>
                  <a:pt x="752" y="99"/>
                </a:lnTo>
                <a:lnTo>
                  <a:pt x="754" y="95"/>
                </a:lnTo>
                <a:close/>
                <a:moveTo>
                  <a:pt x="174" y="152"/>
                </a:moveTo>
                <a:lnTo>
                  <a:pt x="174" y="152"/>
                </a:lnTo>
                <a:lnTo>
                  <a:pt x="176" y="158"/>
                </a:lnTo>
                <a:lnTo>
                  <a:pt x="178" y="159"/>
                </a:lnTo>
                <a:lnTo>
                  <a:pt x="180" y="158"/>
                </a:lnTo>
                <a:lnTo>
                  <a:pt x="185" y="156"/>
                </a:lnTo>
                <a:lnTo>
                  <a:pt x="183" y="159"/>
                </a:lnTo>
                <a:lnTo>
                  <a:pt x="185" y="162"/>
                </a:lnTo>
                <a:lnTo>
                  <a:pt x="185" y="163"/>
                </a:lnTo>
                <a:lnTo>
                  <a:pt x="186" y="164"/>
                </a:lnTo>
                <a:lnTo>
                  <a:pt x="187" y="165"/>
                </a:lnTo>
                <a:lnTo>
                  <a:pt x="186" y="166"/>
                </a:lnTo>
                <a:lnTo>
                  <a:pt x="186" y="169"/>
                </a:lnTo>
                <a:lnTo>
                  <a:pt x="181" y="171"/>
                </a:lnTo>
                <a:lnTo>
                  <a:pt x="175" y="164"/>
                </a:lnTo>
                <a:lnTo>
                  <a:pt x="172" y="159"/>
                </a:lnTo>
                <a:lnTo>
                  <a:pt x="172" y="157"/>
                </a:lnTo>
                <a:lnTo>
                  <a:pt x="172" y="155"/>
                </a:lnTo>
                <a:lnTo>
                  <a:pt x="174" y="152"/>
                </a:lnTo>
                <a:close/>
                <a:moveTo>
                  <a:pt x="775" y="173"/>
                </a:moveTo>
                <a:lnTo>
                  <a:pt x="771" y="176"/>
                </a:lnTo>
                <a:lnTo>
                  <a:pt x="765" y="175"/>
                </a:lnTo>
                <a:lnTo>
                  <a:pt x="762" y="173"/>
                </a:lnTo>
                <a:lnTo>
                  <a:pt x="759" y="175"/>
                </a:lnTo>
                <a:lnTo>
                  <a:pt x="754" y="178"/>
                </a:lnTo>
                <a:lnTo>
                  <a:pt x="752" y="178"/>
                </a:lnTo>
                <a:lnTo>
                  <a:pt x="748" y="179"/>
                </a:lnTo>
                <a:lnTo>
                  <a:pt x="748" y="180"/>
                </a:lnTo>
                <a:lnTo>
                  <a:pt x="747" y="183"/>
                </a:lnTo>
                <a:lnTo>
                  <a:pt x="752" y="183"/>
                </a:lnTo>
                <a:lnTo>
                  <a:pt x="755" y="183"/>
                </a:lnTo>
                <a:lnTo>
                  <a:pt x="759" y="182"/>
                </a:lnTo>
                <a:lnTo>
                  <a:pt x="762" y="179"/>
                </a:lnTo>
                <a:lnTo>
                  <a:pt x="765" y="180"/>
                </a:lnTo>
                <a:lnTo>
                  <a:pt x="766" y="180"/>
                </a:lnTo>
                <a:lnTo>
                  <a:pt x="768" y="182"/>
                </a:lnTo>
                <a:lnTo>
                  <a:pt x="771" y="180"/>
                </a:lnTo>
                <a:lnTo>
                  <a:pt x="772" y="179"/>
                </a:lnTo>
                <a:lnTo>
                  <a:pt x="773" y="177"/>
                </a:lnTo>
                <a:lnTo>
                  <a:pt x="775" y="175"/>
                </a:lnTo>
                <a:lnTo>
                  <a:pt x="776" y="173"/>
                </a:lnTo>
                <a:lnTo>
                  <a:pt x="775" y="173"/>
                </a:lnTo>
                <a:close/>
                <a:moveTo>
                  <a:pt x="485" y="393"/>
                </a:moveTo>
                <a:lnTo>
                  <a:pt x="485" y="393"/>
                </a:lnTo>
                <a:lnTo>
                  <a:pt x="486" y="396"/>
                </a:lnTo>
                <a:lnTo>
                  <a:pt x="486" y="397"/>
                </a:lnTo>
                <a:lnTo>
                  <a:pt x="485" y="398"/>
                </a:lnTo>
                <a:lnTo>
                  <a:pt x="484" y="394"/>
                </a:lnTo>
                <a:lnTo>
                  <a:pt x="484" y="393"/>
                </a:lnTo>
                <a:lnTo>
                  <a:pt x="485" y="393"/>
                </a:lnTo>
                <a:close/>
                <a:moveTo>
                  <a:pt x="505" y="404"/>
                </a:moveTo>
                <a:lnTo>
                  <a:pt x="505" y="404"/>
                </a:lnTo>
                <a:lnTo>
                  <a:pt x="504" y="405"/>
                </a:lnTo>
                <a:lnTo>
                  <a:pt x="504" y="406"/>
                </a:lnTo>
                <a:lnTo>
                  <a:pt x="504" y="407"/>
                </a:lnTo>
                <a:lnTo>
                  <a:pt x="505" y="409"/>
                </a:lnTo>
                <a:lnTo>
                  <a:pt x="505" y="410"/>
                </a:lnTo>
                <a:lnTo>
                  <a:pt x="506" y="410"/>
                </a:lnTo>
                <a:lnTo>
                  <a:pt x="507" y="410"/>
                </a:lnTo>
                <a:lnTo>
                  <a:pt x="507" y="411"/>
                </a:lnTo>
                <a:lnTo>
                  <a:pt x="509" y="411"/>
                </a:lnTo>
                <a:lnTo>
                  <a:pt x="510" y="410"/>
                </a:lnTo>
                <a:lnTo>
                  <a:pt x="510" y="407"/>
                </a:lnTo>
                <a:lnTo>
                  <a:pt x="509" y="404"/>
                </a:lnTo>
                <a:lnTo>
                  <a:pt x="505" y="404"/>
                </a:lnTo>
                <a:close/>
                <a:moveTo>
                  <a:pt x="560" y="75"/>
                </a:moveTo>
                <a:lnTo>
                  <a:pt x="560" y="75"/>
                </a:lnTo>
                <a:lnTo>
                  <a:pt x="559" y="80"/>
                </a:lnTo>
                <a:lnTo>
                  <a:pt x="562" y="79"/>
                </a:lnTo>
                <a:lnTo>
                  <a:pt x="562" y="78"/>
                </a:lnTo>
                <a:lnTo>
                  <a:pt x="562" y="76"/>
                </a:lnTo>
                <a:lnTo>
                  <a:pt x="561" y="76"/>
                </a:lnTo>
                <a:lnTo>
                  <a:pt x="561" y="75"/>
                </a:lnTo>
                <a:lnTo>
                  <a:pt x="560" y="75"/>
                </a:lnTo>
                <a:close/>
                <a:moveTo>
                  <a:pt x="802" y="154"/>
                </a:moveTo>
                <a:lnTo>
                  <a:pt x="802" y="154"/>
                </a:lnTo>
                <a:lnTo>
                  <a:pt x="801" y="156"/>
                </a:lnTo>
                <a:lnTo>
                  <a:pt x="801" y="157"/>
                </a:lnTo>
                <a:lnTo>
                  <a:pt x="802" y="157"/>
                </a:lnTo>
                <a:lnTo>
                  <a:pt x="804" y="155"/>
                </a:lnTo>
                <a:lnTo>
                  <a:pt x="804" y="154"/>
                </a:lnTo>
                <a:lnTo>
                  <a:pt x="802" y="154"/>
                </a:lnTo>
                <a:close/>
                <a:moveTo>
                  <a:pt x="718" y="241"/>
                </a:moveTo>
                <a:lnTo>
                  <a:pt x="718" y="241"/>
                </a:lnTo>
                <a:lnTo>
                  <a:pt x="718" y="247"/>
                </a:lnTo>
                <a:lnTo>
                  <a:pt x="719" y="246"/>
                </a:lnTo>
                <a:lnTo>
                  <a:pt x="719" y="244"/>
                </a:lnTo>
                <a:lnTo>
                  <a:pt x="718" y="241"/>
                </a:lnTo>
                <a:close/>
                <a:moveTo>
                  <a:pt x="700" y="303"/>
                </a:moveTo>
                <a:lnTo>
                  <a:pt x="700" y="303"/>
                </a:lnTo>
                <a:lnTo>
                  <a:pt x="699" y="304"/>
                </a:lnTo>
                <a:lnTo>
                  <a:pt x="703" y="306"/>
                </a:lnTo>
                <a:lnTo>
                  <a:pt x="703" y="304"/>
                </a:lnTo>
                <a:lnTo>
                  <a:pt x="703" y="303"/>
                </a:lnTo>
                <a:lnTo>
                  <a:pt x="700" y="303"/>
                </a:lnTo>
                <a:close/>
                <a:moveTo>
                  <a:pt x="490" y="400"/>
                </a:moveTo>
                <a:lnTo>
                  <a:pt x="490" y="403"/>
                </a:lnTo>
                <a:lnTo>
                  <a:pt x="488" y="403"/>
                </a:lnTo>
                <a:lnTo>
                  <a:pt x="488" y="401"/>
                </a:lnTo>
                <a:lnTo>
                  <a:pt x="490" y="400"/>
                </a:lnTo>
                <a:close/>
                <a:moveTo>
                  <a:pt x="488" y="409"/>
                </a:moveTo>
                <a:lnTo>
                  <a:pt x="488" y="409"/>
                </a:lnTo>
                <a:lnTo>
                  <a:pt x="491" y="410"/>
                </a:lnTo>
                <a:lnTo>
                  <a:pt x="496" y="410"/>
                </a:lnTo>
                <a:lnTo>
                  <a:pt x="497" y="407"/>
                </a:lnTo>
                <a:lnTo>
                  <a:pt x="499" y="407"/>
                </a:lnTo>
                <a:lnTo>
                  <a:pt x="499" y="409"/>
                </a:lnTo>
                <a:lnTo>
                  <a:pt x="500" y="409"/>
                </a:lnTo>
                <a:lnTo>
                  <a:pt x="502" y="409"/>
                </a:lnTo>
                <a:lnTo>
                  <a:pt x="500" y="403"/>
                </a:lnTo>
                <a:lnTo>
                  <a:pt x="503" y="398"/>
                </a:lnTo>
                <a:lnTo>
                  <a:pt x="509" y="400"/>
                </a:lnTo>
                <a:lnTo>
                  <a:pt x="513" y="403"/>
                </a:lnTo>
                <a:lnTo>
                  <a:pt x="513" y="404"/>
                </a:lnTo>
                <a:lnTo>
                  <a:pt x="513" y="405"/>
                </a:lnTo>
                <a:lnTo>
                  <a:pt x="514" y="405"/>
                </a:lnTo>
                <a:lnTo>
                  <a:pt x="514" y="406"/>
                </a:lnTo>
                <a:lnTo>
                  <a:pt x="517" y="406"/>
                </a:lnTo>
                <a:lnTo>
                  <a:pt x="520" y="406"/>
                </a:lnTo>
                <a:lnTo>
                  <a:pt x="520" y="411"/>
                </a:lnTo>
                <a:lnTo>
                  <a:pt x="521" y="411"/>
                </a:lnTo>
                <a:lnTo>
                  <a:pt x="523" y="411"/>
                </a:lnTo>
                <a:lnTo>
                  <a:pt x="523" y="404"/>
                </a:lnTo>
                <a:lnTo>
                  <a:pt x="521" y="404"/>
                </a:lnTo>
                <a:lnTo>
                  <a:pt x="519" y="404"/>
                </a:lnTo>
                <a:lnTo>
                  <a:pt x="518" y="401"/>
                </a:lnTo>
                <a:lnTo>
                  <a:pt x="518" y="400"/>
                </a:lnTo>
                <a:lnTo>
                  <a:pt x="519" y="400"/>
                </a:lnTo>
                <a:lnTo>
                  <a:pt x="523" y="398"/>
                </a:lnTo>
                <a:lnTo>
                  <a:pt x="523" y="396"/>
                </a:lnTo>
                <a:lnTo>
                  <a:pt x="521" y="394"/>
                </a:lnTo>
                <a:lnTo>
                  <a:pt x="521" y="393"/>
                </a:lnTo>
                <a:lnTo>
                  <a:pt x="519" y="394"/>
                </a:lnTo>
                <a:lnTo>
                  <a:pt x="518" y="396"/>
                </a:lnTo>
                <a:lnTo>
                  <a:pt x="516" y="391"/>
                </a:lnTo>
                <a:lnTo>
                  <a:pt x="513" y="391"/>
                </a:lnTo>
                <a:lnTo>
                  <a:pt x="512" y="391"/>
                </a:lnTo>
                <a:lnTo>
                  <a:pt x="510" y="392"/>
                </a:lnTo>
                <a:lnTo>
                  <a:pt x="510" y="390"/>
                </a:lnTo>
                <a:lnTo>
                  <a:pt x="506" y="389"/>
                </a:lnTo>
                <a:lnTo>
                  <a:pt x="507" y="387"/>
                </a:lnTo>
                <a:lnTo>
                  <a:pt x="507" y="386"/>
                </a:lnTo>
                <a:lnTo>
                  <a:pt x="512" y="387"/>
                </a:lnTo>
                <a:lnTo>
                  <a:pt x="514" y="387"/>
                </a:lnTo>
                <a:lnTo>
                  <a:pt x="518" y="387"/>
                </a:lnTo>
                <a:lnTo>
                  <a:pt x="519" y="384"/>
                </a:lnTo>
                <a:lnTo>
                  <a:pt x="524" y="382"/>
                </a:lnTo>
                <a:lnTo>
                  <a:pt x="527" y="383"/>
                </a:lnTo>
                <a:lnTo>
                  <a:pt x="530" y="384"/>
                </a:lnTo>
                <a:lnTo>
                  <a:pt x="533" y="386"/>
                </a:lnTo>
                <a:lnTo>
                  <a:pt x="535" y="385"/>
                </a:lnTo>
                <a:lnTo>
                  <a:pt x="538" y="385"/>
                </a:lnTo>
                <a:lnTo>
                  <a:pt x="538" y="380"/>
                </a:lnTo>
                <a:lnTo>
                  <a:pt x="540" y="380"/>
                </a:lnTo>
                <a:lnTo>
                  <a:pt x="541" y="384"/>
                </a:lnTo>
                <a:lnTo>
                  <a:pt x="541" y="387"/>
                </a:lnTo>
                <a:lnTo>
                  <a:pt x="544" y="387"/>
                </a:lnTo>
                <a:lnTo>
                  <a:pt x="546" y="387"/>
                </a:lnTo>
                <a:lnTo>
                  <a:pt x="551" y="380"/>
                </a:lnTo>
                <a:lnTo>
                  <a:pt x="553" y="384"/>
                </a:lnTo>
                <a:lnTo>
                  <a:pt x="553" y="385"/>
                </a:lnTo>
                <a:lnTo>
                  <a:pt x="554" y="385"/>
                </a:lnTo>
                <a:lnTo>
                  <a:pt x="557" y="385"/>
                </a:lnTo>
                <a:lnTo>
                  <a:pt x="558" y="382"/>
                </a:lnTo>
                <a:lnTo>
                  <a:pt x="560" y="382"/>
                </a:lnTo>
                <a:lnTo>
                  <a:pt x="561" y="382"/>
                </a:lnTo>
                <a:lnTo>
                  <a:pt x="562" y="383"/>
                </a:lnTo>
                <a:lnTo>
                  <a:pt x="565" y="383"/>
                </a:lnTo>
                <a:lnTo>
                  <a:pt x="564" y="385"/>
                </a:lnTo>
                <a:lnTo>
                  <a:pt x="564" y="387"/>
                </a:lnTo>
                <a:lnTo>
                  <a:pt x="565" y="389"/>
                </a:lnTo>
                <a:lnTo>
                  <a:pt x="566" y="390"/>
                </a:lnTo>
                <a:lnTo>
                  <a:pt x="571" y="390"/>
                </a:lnTo>
                <a:lnTo>
                  <a:pt x="575" y="391"/>
                </a:lnTo>
                <a:lnTo>
                  <a:pt x="575" y="392"/>
                </a:lnTo>
                <a:lnTo>
                  <a:pt x="575" y="393"/>
                </a:lnTo>
                <a:lnTo>
                  <a:pt x="575" y="394"/>
                </a:lnTo>
                <a:lnTo>
                  <a:pt x="576" y="396"/>
                </a:lnTo>
                <a:lnTo>
                  <a:pt x="582" y="399"/>
                </a:lnTo>
                <a:lnTo>
                  <a:pt x="587" y="400"/>
                </a:lnTo>
                <a:lnTo>
                  <a:pt x="589" y="400"/>
                </a:lnTo>
                <a:lnTo>
                  <a:pt x="590" y="399"/>
                </a:lnTo>
                <a:lnTo>
                  <a:pt x="592" y="397"/>
                </a:lnTo>
                <a:lnTo>
                  <a:pt x="594" y="394"/>
                </a:lnTo>
                <a:lnTo>
                  <a:pt x="595" y="393"/>
                </a:lnTo>
                <a:lnTo>
                  <a:pt x="597" y="393"/>
                </a:lnTo>
                <a:lnTo>
                  <a:pt x="601" y="393"/>
                </a:lnTo>
                <a:lnTo>
                  <a:pt x="602" y="394"/>
                </a:lnTo>
                <a:lnTo>
                  <a:pt x="604" y="397"/>
                </a:lnTo>
                <a:lnTo>
                  <a:pt x="604" y="401"/>
                </a:lnTo>
                <a:lnTo>
                  <a:pt x="606" y="404"/>
                </a:lnTo>
                <a:lnTo>
                  <a:pt x="606" y="405"/>
                </a:lnTo>
                <a:lnTo>
                  <a:pt x="609" y="407"/>
                </a:lnTo>
                <a:lnTo>
                  <a:pt x="611" y="409"/>
                </a:lnTo>
                <a:lnTo>
                  <a:pt x="613" y="409"/>
                </a:lnTo>
                <a:lnTo>
                  <a:pt x="614" y="417"/>
                </a:lnTo>
                <a:lnTo>
                  <a:pt x="614" y="425"/>
                </a:lnTo>
                <a:lnTo>
                  <a:pt x="611" y="428"/>
                </a:lnTo>
                <a:lnTo>
                  <a:pt x="611" y="431"/>
                </a:lnTo>
                <a:lnTo>
                  <a:pt x="613" y="433"/>
                </a:lnTo>
                <a:lnTo>
                  <a:pt x="614" y="438"/>
                </a:lnTo>
                <a:lnTo>
                  <a:pt x="617" y="432"/>
                </a:lnTo>
                <a:lnTo>
                  <a:pt x="622" y="432"/>
                </a:lnTo>
                <a:lnTo>
                  <a:pt x="620" y="441"/>
                </a:lnTo>
                <a:lnTo>
                  <a:pt x="617" y="451"/>
                </a:lnTo>
                <a:lnTo>
                  <a:pt x="622" y="453"/>
                </a:lnTo>
                <a:lnTo>
                  <a:pt x="627" y="456"/>
                </a:lnTo>
                <a:lnTo>
                  <a:pt x="628" y="459"/>
                </a:lnTo>
                <a:lnTo>
                  <a:pt x="628" y="462"/>
                </a:lnTo>
                <a:lnTo>
                  <a:pt x="630" y="469"/>
                </a:lnTo>
                <a:lnTo>
                  <a:pt x="634" y="472"/>
                </a:lnTo>
                <a:lnTo>
                  <a:pt x="634" y="475"/>
                </a:lnTo>
                <a:lnTo>
                  <a:pt x="635" y="479"/>
                </a:lnTo>
                <a:lnTo>
                  <a:pt x="637" y="479"/>
                </a:lnTo>
                <a:lnTo>
                  <a:pt x="638" y="480"/>
                </a:lnTo>
                <a:lnTo>
                  <a:pt x="641" y="482"/>
                </a:lnTo>
                <a:lnTo>
                  <a:pt x="641" y="485"/>
                </a:lnTo>
                <a:lnTo>
                  <a:pt x="642" y="486"/>
                </a:lnTo>
                <a:lnTo>
                  <a:pt x="643" y="485"/>
                </a:lnTo>
                <a:lnTo>
                  <a:pt x="645" y="486"/>
                </a:lnTo>
                <a:lnTo>
                  <a:pt x="647" y="481"/>
                </a:lnTo>
                <a:lnTo>
                  <a:pt x="645" y="480"/>
                </a:lnTo>
                <a:lnTo>
                  <a:pt x="645" y="479"/>
                </a:lnTo>
                <a:lnTo>
                  <a:pt x="647" y="476"/>
                </a:lnTo>
                <a:lnTo>
                  <a:pt x="649" y="474"/>
                </a:lnTo>
                <a:lnTo>
                  <a:pt x="650" y="472"/>
                </a:lnTo>
                <a:lnTo>
                  <a:pt x="650" y="467"/>
                </a:lnTo>
                <a:lnTo>
                  <a:pt x="650" y="461"/>
                </a:lnTo>
                <a:lnTo>
                  <a:pt x="652" y="456"/>
                </a:lnTo>
                <a:lnTo>
                  <a:pt x="651" y="455"/>
                </a:lnTo>
                <a:lnTo>
                  <a:pt x="651" y="453"/>
                </a:lnTo>
                <a:lnTo>
                  <a:pt x="651" y="449"/>
                </a:lnTo>
                <a:lnTo>
                  <a:pt x="649" y="448"/>
                </a:lnTo>
                <a:lnTo>
                  <a:pt x="648" y="446"/>
                </a:lnTo>
                <a:lnTo>
                  <a:pt x="648" y="442"/>
                </a:lnTo>
                <a:lnTo>
                  <a:pt x="648" y="437"/>
                </a:lnTo>
                <a:lnTo>
                  <a:pt x="643" y="432"/>
                </a:lnTo>
                <a:lnTo>
                  <a:pt x="643" y="430"/>
                </a:lnTo>
                <a:lnTo>
                  <a:pt x="644" y="428"/>
                </a:lnTo>
                <a:lnTo>
                  <a:pt x="644" y="427"/>
                </a:lnTo>
                <a:lnTo>
                  <a:pt x="644" y="426"/>
                </a:lnTo>
                <a:lnTo>
                  <a:pt x="642" y="424"/>
                </a:lnTo>
                <a:lnTo>
                  <a:pt x="640" y="421"/>
                </a:lnTo>
                <a:lnTo>
                  <a:pt x="641" y="416"/>
                </a:lnTo>
                <a:lnTo>
                  <a:pt x="640" y="413"/>
                </a:lnTo>
                <a:lnTo>
                  <a:pt x="638" y="410"/>
                </a:lnTo>
                <a:lnTo>
                  <a:pt x="635" y="404"/>
                </a:lnTo>
                <a:lnTo>
                  <a:pt x="635" y="396"/>
                </a:lnTo>
                <a:lnTo>
                  <a:pt x="635" y="393"/>
                </a:lnTo>
                <a:lnTo>
                  <a:pt x="634" y="390"/>
                </a:lnTo>
                <a:lnTo>
                  <a:pt x="633" y="389"/>
                </a:lnTo>
                <a:lnTo>
                  <a:pt x="630" y="387"/>
                </a:lnTo>
                <a:lnTo>
                  <a:pt x="630" y="385"/>
                </a:lnTo>
                <a:lnTo>
                  <a:pt x="634" y="382"/>
                </a:lnTo>
                <a:lnTo>
                  <a:pt x="635" y="379"/>
                </a:lnTo>
                <a:lnTo>
                  <a:pt x="634" y="377"/>
                </a:lnTo>
                <a:lnTo>
                  <a:pt x="634" y="376"/>
                </a:lnTo>
                <a:lnTo>
                  <a:pt x="634" y="373"/>
                </a:lnTo>
                <a:lnTo>
                  <a:pt x="635" y="373"/>
                </a:lnTo>
                <a:lnTo>
                  <a:pt x="637" y="361"/>
                </a:lnTo>
                <a:lnTo>
                  <a:pt x="637" y="358"/>
                </a:lnTo>
                <a:lnTo>
                  <a:pt x="643" y="355"/>
                </a:lnTo>
                <a:lnTo>
                  <a:pt x="642" y="350"/>
                </a:lnTo>
                <a:lnTo>
                  <a:pt x="643" y="350"/>
                </a:lnTo>
                <a:lnTo>
                  <a:pt x="644" y="350"/>
                </a:lnTo>
                <a:lnTo>
                  <a:pt x="648" y="349"/>
                </a:lnTo>
                <a:lnTo>
                  <a:pt x="649" y="348"/>
                </a:lnTo>
                <a:lnTo>
                  <a:pt x="649" y="347"/>
                </a:lnTo>
                <a:lnTo>
                  <a:pt x="649" y="344"/>
                </a:lnTo>
                <a:lnTo>
                  <a:pt x="650" y="343"/>
                </a:lnTo>
                <a:lnTo>
                  <a:pt x="651" y="342"/>
                </a:lnTo>
                <a:lnTo>
                  <a:pt x="652" y="343"/>
                </a:lnTo>
                <a:lnTo>
                  <a:pt x="654" y="343"/>
                </a:lnTo>
                <a:lnTo>
                  <a:pt x="656" y="343"/>
                </a:lnTo>
                <a:lnTo>
                  <a:pt x="661" y="338"/>
                </a:lnTo>
                <a:lnTo>
                  <a:pt x="661" y="335"/>
                </a:lnTo>
                <a:lnTo>
                  <a:pt x="663" y="335"/>
                </a:lnTo>
                <a:lnTo>
                  <a:pt x="664" y="335"/>
                </a:lnTo>
                <a:lnTo>
                  <a:pt x="666" y="325"/>
                </a:lnTo>
                <a:lnTo>
                  <a:pt x="669" y="325"/>
                </a:lnTo>
                <a:lnTo>
                  <a:pt x="669" y="327"/>
                </a:lnTo>
                <a:lnTo>
                  <a:pt x="670" y="327"/>
                </a:lnTo>
                <a:lnTo>
                  <a:pt x="671" y="327"/>
                </a:lnTo>
                <a:lnTo>
                  <a:pt x="673" y="324"/>
                </a:lnTo>
                <a:lnTo>
                  <a:pt x="676" y="322"/>
                </a:lnTo>
                <a:lnTo>
                  <a:pt x="679" y="322"/>
                </a:lnTo>
                <a:lnTo>
                  <a:pt x="683" y="321"/>
                </a:lnTo>
                <a:lnTo>
                  <a:pt x="690" y="313"/>
                </a:lnTo>
                <a:lnTo>
                  <a:pt x="690" y="310"/>
                </a:lnTo>
                <a:lnTo>
                  <a:pt x="690" y="309"/>
                </a:lnTo>
                <a:lnTo>
                  <a:pt x="693" y="307"/>
                </a:lnTo>
                <a:lnTo>
                  <a:pt x="697" y="306"/>
                </a:lnTo>
                <a:lnTo>
                  <a:pt x="693" y="297"/>
                </a:lnTo>
                <a:lnTo>
                  <a:pt x="697" y="297"/>
                </a:lnTo>
                <a:lnTo>
                  <a:pt x="699" y="297"/>
                </a:lnTo>
                <a:lnTo>
                  <a:pt x="699" y="295"/>
                </a:lnTo>
                <a:lnTo>
                  <a:pt x="702" y="295"/>
                </a:lnTo>
                <a:lnTo>
                  <a:pt x="697" y="289"/>
                </a:lnTo>
                <a:lnTo>
                  <a:pt x="705" y="288"/>
                </a:lnTo>
                <a:lnTo>
                  <a:pt x="705" y="290"/>
                </a:lnTo>
                <a:lnTo>
                  <a:pt x="707" y="290"/>
                </a:lnTo>
                <a:lnTo>
                  <a:pt x="710" y="292"/>
                </a:lnTo>
                <a:lnTo>
                  <a:pt x="713" y="287"/>
                </a:lnTo>
                <a:lnTo>
                  <a:pt x="713" y="286"/>
                </a:lnTo>
                <a:lnTo>
                  <a:pt x="711" y="287"/>
                </a:lnTo>
                <a:lnTo>
                  <a:pt x="711" y="283"/>
                </a:lnTo>
                <a:lnTo>
                  <a:pt x="702" y="281"/>
                </a:lnTo>
                <a:lnTo>
                  <a:pt x="702" y="278"/>
                </a:lnTo>
                <a:lnTo>
                  <a:pt x="706" y="276"/>
                </a:lnTo>
                <a:lnTo>
                  <a:pt x="710" y="275"/>
                </a:lnTo>
                <a:lnTo>
                  <a:pt x="711" y="272"/>
                </a:lnTo>
                <a:lnTo>
                  <a:pt x="709" y="271"/>
                </a:lnTo>
                <a:lnTo>
                  <a:pt x="709" y="268"/>
                </a:lnTo>
                <a:lnTo>
                  <a:pt x="710" y="267"/>
                </a:lnTo>
                <a:lnTo>
                  <a:pt x="710" y="266"/>
                </a:lnTo>
                <a:lnTo>
                  <a:pt x="710" y="265"/>
                </a:lnTo>
                <a:lnTo>
                  <a:pt x="699" y="261"/>
                </a:lnTo>
                <a:lnTo>
                  <a:pt x="699" y="258"/>
                </a:lnTo>
                <a:lnTo>
                  <a:pt x="696" y="254"/>
                </a:lnTo>
                <a:lnTo>
                  <a:pt x="705" y="253"/>
                </a:lnTo>
                <a:lnTo>
                  <a:pt x="702" y="248"/>
                </a:lnTo>
                <a:lnTo>
                  <a:pt x="698" y="244"/>
                </a:lnTo>
                <a:lnTo>
                  <a:pt x="702" y="244"/>
                </a:lnTo>
                <a:lnTo>
                  <a:pt x="702" y="241"/>
                </a:lnTo>
                <a:lnTo>
                  <a:pt x="698" y="239"/>
                </a:lnTo>
                <a:lnTo>
                  <a:pt x="693" y="235"/>
                </a:lnTo>
                <a:lnTo>
                  <a:pt x="695" y="234"/>
                </a:lnTo>
                <a:lnTo>
                  <a:pt x="697" y="234"/>
                </a:lnTo>
                <a:lnTo>
                  <a:pt x="697" y="230"/>
                </a:lnTo>
                <a:lnTo>
                  <a:pt x="696" y="226"/>
                </a:lnTo>
                <a:lnTo>
                  <a:pt x="698" y="226"/>
                </a:lnTo>
                <a:lnTo>
                  <a:pt x="700" y="217"/>
                </a:lnTo>
                <a:lnTo>
                  <a:pt x="700" y="207"/>
                </a:lnTo>
                <a:lnTo>
                  <a:pt x="703" y="207"/>
                </a:lnTo>
                <a:lnTo>
                  <a:pt x="706" y="207"/>
                </a:lnTo>
                <a:lnTo>
                  <a:pt x="707" y="205"/>
                </a:lnTo>
                <a:lnTo>
                  <a:pt x="710" y="205"/>
                </a:lnTo>
                <a:lnTo>
                  <a:pt x="713" y="206"/>
                </a:lnTo>
                <a:lnTo>
                  <a:pt x="713" y="203"/>
                </a:lnTo>
                <a:lnTo>
                  <a:pt x="716" y="201"/>
                </a:lnTo>
                <a:lnTo>
                  <a:pt x="717" y="206"/>
                </a:lnTo>
                <a:lnTo>
                  <a:pt x="712" y="210"/>
                </a:lnTo>
                <a:lnTo>
                  <a:pt x="707" y="214"/>
                </a:lnTo>
                <a:lnTo>
                  <a:pt x="710" y="218"/>
                </a:lnTo>
                <a:lnTo>
                  <a:pt x="706" y="220"/>
                </a:lnTo>
                <a:lnTo>
                  <a:pt x="705" y="221"/>
                </a:lnTo>
                <a:lnTo>
                  <a:pt x="704" y="223"/>
                </a:lnTo>
                <a:lnTo>
                  <a:pt x="704" y="224"/>
                </a:lnTo>
                <a:lnTo>
                  <a:pt x="704" y="225"/>
                </a:lnTo>
                <a:lnTo>
                  <a:pt x="706" y="227"/>
                </a:lnTo>
                <a:lnTo>
                  <a:pt x="706" y="228"/>
                </a:lnTo>
                <a:lnTo>
                  <a:pt x="705" y="228"/>
                </a:lnTo>
                <a:lnTo>
                  <a:pt x="705" y="233"/>
                </a:lnTo>
                <a:lnTo>
                  <a:pt x="705" y="235"/>
                </a:lnTo>
                <a:lnTo>
                  <a:pt x="706" y="237"/>
                </a:lnTo>
                <a:lnTo>
                  <a:pt x="706" y="238"/>
                </a:lnTo>
                <a:lnTo>
                  <a:pt x="714" y="235"/>
                </a:lnTo>
                <a:lnTo>
                  <a:pt x="713" y="239"/>
                </a:lnTo>
                <a:lnTo>
                  <a:pt x="714" y="242"/>
                </a:lnTo>
                <a:lnTo>
                  <a:pt x="723" y="239"/>
                </a:lnTo>
                <a:lnTo>
                  <a:pt x="723" y="237"/>
                </a:lnTo>
                <a:lnTo>
                  <a:pt x="721" y="234"/>
                </a:lnTo>
                <a:lnTo>
                  <a:pt x="723" y="232"/>
                </a:lnTo>
                <a:lnTo>
                  <a:pt x="724" y="232"/>
                </a:lnTo>
                <a:lnTo>
                  <a:pt x="725" y="230"/>
                </a:lnTo>
                <a:lnTo>
                  <a:pt x="725" y="227"/>
                </a:lnTo>
                <a:lnTo>
                  <a:pt x="723" y="227"/>
                </a:lnTo>
                <a:lnTo>
                  <a:pt x="725" y="223"/>
                </a:lnTo>
                <a:lnTo>
                  <a:pt x="725" y="221"/>
                </a:lnTo>
                <a:lnTo>
                  <a:pt x="725" y="219"/>
                </a:lnTo>
                <a:lnTo>
                  <a:pt x="723" y="219"/>
                </a:lnTo>
                <a:lnTo>
                  <a:pt x="721" y="217"/>
                </a:lnTo>
                <a:lnTo>
                  <a:pt x="719" y="213"/>
                </a:lnTo>
                <a:lnTo>
                  <a:pt x="719" y="212"/>
                </a:lnTo>
                <a:lnTo>
                  <a:pt x="720" y="210"/>
                </a:lnTo>
                <a:lnTo>
                  <a:pt x="720" y="207"/>
                </a:lnTo>
                <a:lnTo>
                  <a:pt x="723" y="209"/>
                </a:lnTo>
                <a:lnTo>
                  <a:pt x="725" y="210"/>
                </a:lnTo>
                <a:lnTo>
                  <a:pt x="728" y="212"/>
                </a:lnTo>
                <a:lnTo>
                  <a:pt x="732" y="212"/>
                </a:lnTo>
                <a:lnTo>
                  <a:pt x="734" y="212"/>
                </a:lnTo>
                <a:lnTo>
                  <a:pt x="737" y="207"/>
                </a:lnTo>
                <a:lnTo>
                  <a:pt x="740" y="201"/>
                </a:lnTo>
                <a:lnTo>
                  <a:pt x="744" y="203"/>
                </a:lnTo>
                <a:lnTo>
                  <a:pt x="746" y="197"/>
                </a:lnTo>
                <a:lnTo>
                  <a:pt x="746" y="190"/>
                </a:lnTo>
                <a:lnTo>
                  <a:pt x="746" y="184"/>
                </a:lnTo>
                <a:lnTo>
                  <a:pt x="744" y="184"/>
                </a:lnTo>
                <a:lnTo>
                  <a:pt x="742" y="184"/>
                </a:lnTo>
                <a:lnTo>
                  <a:pt x="742" y="180"/>
                </a:lnTo>
                <a:lnTo>
                  <a:pt x="745" y="180"/>
                </a:lnTo>
                <a:lnTo>
                  <a:pt x="745" y="179"/>
                </a:lnTo>
                <a:lnTo>
                  <a:pt x="748" y="173"/>
                </a:lnTo>
                <a:lnTo>
                  <a:pt x="753" y="170"/>
                </a:lnTo>
                <a:lnTo>
                  <a:pt x="753" y="169"/>
                </a:lnTo>
                <a:lnTo>
                  <a:pt x="755" y="169"/>
                </a:lnTo>
                <a:lnTo>
                  <a:pt x="758" y="169"/>
                </a:lnTo>
                <a:lnTo>
                  <a:pt x="759" y="166"/>
                </a:lnTo>
                <a:lnTo>
                  <a:pt x="760" y="165"/>
                </a:lnTo>
                <a:lnTo>
                  <a:pt x="761" y="165"/>
                </a:lnTo>
                <a:lnTo>
                  <a:pt x="762" y="166"/>
                </a:lnTo>
                <a:lnTo>
                  <a:pt x="766" y="166"/>
                </a:lnTo>
                <a:lnTo>
                  <a:pt x="767" y="164"/>
                </a:lnTo>
                <a:lnTo>
                  <a:pt x="768" y="162"/>
                </a:lnTo>
                <a:lnTo>
                  <a:pt x="771" y="161"/>
                </a:lnTo>
                <a:lnTo>
                  <a:pt x="773" y="161"/>
                </a:lnTo>
                <a:lnTo>
                  <a:pt x="776" y="162"/>
                </a:lnTo>
                <a:lnTo>
                  <a:pt x="776" y="164"/>
                </a:lnTo>
                <a:lnTo>
                  <a:pt x="779" y="164"/>
                </a:lnTo>
                <a:lnTo>
                  <a:pt x="780" y="164"/>
                </a:lnTo>
                <a:lnTo>
                  <a:pt x="781" y="163"/>
                </a:lnTo>
                <a:lnTo>
                  <a:pt x="780" y="162"/>
                </a:lnTo>
                <a:lnTo>
                  <a:pt x="780" y="159"/>
                </a:lnTo>
                <a:lnTo>
                  <a:pt x="781" y="154"/>
                </a:lnTo>
                <a:lnTo>
                  <a:pt x="785" y="155"/>
                </a:lnTo>
                <a:lnTo>
                  <a:pt x="787" y="155"/>
                </a:lnTo>
                <a:lnTo>
                  <a:pt x="787" y="158"/>
                </a:lnTo>
                <a:lnTo>
                  <a:pt x="789" y="159"/>
                </a:lnTo>
                <a:lnTo>
                  <a:pt x="790" y="159"/>
                </a:lnTo>
                <a:lnTo>
                  <a:pt x="792" y="159"/>
                </a:lnTo>
                <a:lnTo>
                  <a:pt x="794" y="156"/>
                </a:lnTo>
                <a:lnTo>
                  <a:pt x="796" y="156"/>
                </a:lnTo>
                <a:lnTo>
                  <a:pt x="799" y="156"/>
                </a:lnTo>
                <a:lnTo>
                  <a:pt x="797" y="155"/>
                </a:lnTo>
                <a:lnTo>
                  <a:pt x="796" y="152"/>
                </a:lnTo>
                <a:lnTo>
                  <a:pt x="790" y="151"/>
                </a:lnTo>
                <a:lnTo>
                  <a:pt x="787" y="149"/>
                </a:lnTo>
                <a:lnTo>
                  <a:pt x="787" y="147"/>
                </a:lnTo>
                <a:lnTo>
                  <a:pt x="787" y="145"/>
                </a:lnTo>
                <a:lnTo>
                  <a:pt x="790" y="144"/>
                </a:lnTo>
                <a:lnTo>
                  <a:pt x="794" y="143"/>
                </a:lnTo>
                <a:lnTo>
                  <a:pt x="792" y="137"/>
                </a:lnTo>
                <a:lnTo>
                  <a:pt x="793" y="135"/>
                </a:lnTo>
                <a:lnTo>
                  <a:pt x="795" y="131"/>
                </a:lnTo>
                <a:lnTo>
                  <a:pt x="800" y="128"/>
                </a:lnTo>
                <a:lnTo>
                  <a:pt x="800" y="125"/>
                </a:lnTo>
                <a:lnTo>
                  <a:pt x="797" y="125"/>
                </a:lnTo>
                <a:lnTo>
                  <a:pt x="801" y="117"/>
                </a:lnTo>
                <a:lnTo>
                  <a:pt x="804" y="118"/>
                </a:lnTo>
                <a:lnTo>
                  <a:pt x="806" y="118"/>
                </a:lnTo>
                <a:lnTo>
                  <a:pt x="807" y="116"/>
                </a:lnTo>
                <a:lnTo>
                  <a:pt x="809" y="116"/>
                </a:lnTo>
                <a:lnTo>
                  <a:pt x="809" y="117"/>
                </a:lnTo>
                <a:lnTo>
                  <a:pt x="809" y="118"/>
                </a:lnTo>
                <a:lnTo>
                  <a:pt x="809" y="120"/>
                </a:lnTo>
                <a:lnTo>
                  <a:pt x="811" y="120"/>
                </a:lnTo>
                <a:lnTo>
                  <a:pt x="811" y="116"/>
                </a:lnTo>
                <a:lnTo>
                  <a:pt x="814" y="116"/>
                </a:lnTo>
                <a:lnTo>
                  <a:pt x="817" y="117"/>
                </a:lnTo>
                <a:lnTo>
                  <a:pt x="818" y="110"/>
                </a:lnTo>
                <a:lnTo>
                  <a:pt x="821" y="104"/>
                </a:lnTo>
                <a:lnTo>
                  <a:pt x="823" y="111"/>
                </a:lnTo>
                <a:lnTo>
                  <a:pt x="827" y="110"/>
                </a:lnTo>
                <a:lnTo>
                  <a:pt x="826" y="108"/>
                </a:lnTo>
                <a:lnTo>
                  <a:pt x="827" y="106"/>
                </a:lnTo>
                <a:lnTo>
                  <a:pt x="830" y="110"/>
                </a:lnTo>
                <a:lnTo>
                  <a:pt x="833" y="110"/>
                </a:lnTo>
                <a:lnTo>
                  <a:pt x="833" y="109"/>
                </a:lnTo>
                <a:lnTo>
                  <a:pt x="834" y="109"/>
                </a:lnTo>
                <a:lnTo>
                  <a:pt x="835" y="109"/>
                </a:lnTo>
                <a:lnTo>
                  <a:pt x="836" y="107"/>
                </a:lnTo>
                <a:lnTo>
                  <a:pt x="837" y="104"/>
                </a:lnTo>
                <a:lnTo>
                  <a:pt x="841" y="103"/>
                </a:lnTo>
                <a:lnTo>
                  <a:pt x="843" y="102"/>
                </a:lnTo>
                <a:lnTo>
                  <a:pt x="841" y="92"/>
                </a:lnTo>
                <a:lnTo>
                  <a:pt x="840" y="90"/>
                </a:lnTo>
                <a:lnTo>
                  <a:pt x="841" y="90"/>
                </a:lnTo>
                <a:lnTo>
                  <a:pt x="841" y="89"/>
                </a:lnTo>
                <a:lnTo>
                  <a:pt x="838" y="88"/>
                </a:lnTo>
                <a:lnTo>
                  <a:pt x="837" y="88"/>
                </a:lnTo>
                <a:lnTo>
                  <a:pt x="837" y="86"/>
                </a:lnTo>
                <a:lnTo>
                  <a:pt x="837" y="80"/>
                </a:lnTo>
                <a:lnTo>
                  <a:pt x="836" y="78"/>
                </a:lnTo>
                <a:lnTo>
                  <a:pt x="835" y="78"/>
                </a:lnTo>
                <a:lnTo>
                  <a:pt x="831" y="78"/>
                </a:lnTo>
                <a:lnTo>
                  <a:pt x="831" y="70"/>
                </a:lnTo>
                <a:lnTo>
                  <a:pt x="831" y="58"/>
                </a:lnTo>
                <a:lnTo>
                  <a:pt x="831" y="52"/>
                </a:lnTo>
                <a:lnTo>
                  <a:pt x="829" y="49"/>
                </a:lnTo>
                <a:lnTo>
                  <a:pt x="827" y="47"/>
                </a:lnTo>
                <a:lnTo>
                  <a:pt x="822" y="46"/>
                </a:lnTo>
                <a:lnTo>
                  <a:pt x="820" y="46"/>
                </a:lnTo>
                <a:lnTo>
                  <a:pt x="818" y="46"/>
                </a:lnTo>
                <a:lnTo>
                  <a:pt x="816" y="49"/>
                </a:lnTo>
                <a:lnTo>
                  <a:pt x="815" y="52"/>
                </a:lnTo>
                <a:lnTo>
                  <a:pt x="814" y="49"/>
                </a:lnTo>
                <a:lnTo>
                  <a:pt x="813" y="46"/>
                </a:lnTo>
                <a:lnTo>
                  <a:pt x="810" y="46"/>
                </a:lnTo>
                <a:lnTo>
                  <a:pt x="808" y="47"/>
                </a:lnTo>
                <a:lnTo>
                  <a:pt x="804" y="56"/>
                </a:lnTo>
                <a:lnTo>
                  <a:pt x="802" y="60"/>
                </a:lnTo>
                <a:lnTo>
                  <a:pt x="801" y="63"/>
                </a:lnTo>
                <a:lnTo>
                  <a:pt x="800" y="67"/>
                </a:lnTo>
                <a:lnTo>
                  <a:pt x="799" y="69"/>
                </a:lnTo>
                <a:lnTo>
                  <a:pt x="795" y="74"/>
                </a:lnTo>
                <a:lnTo>
                  <a:pt x="787" y="80"/>
                </a:lnTo>
                <a:lnTo>
                  <a:pt x="786" y="81"/>
                </a:lnTo>
                <a:lnTo>
                  <a:pt x="785" y="83"/>
                </a:lnTo>
                <a:lnTo>
                  <a:pt x="782" y="86"/>
                </a:lnTo>
                <a:lnTo>
                  <a:pt x="764" y="88"/>
                </a:lnTo>
                <a:lnTo>
                  <a:pt x="749" y="90"/>
                </a:lnTo>
                <a:lnTo>
                  <a:pt x="740" y="90"/>
                </a:lnTo>
                <a:lnTo>
                  <a:pt x="738" y="90"/>
                </a:lnTo>
                <a:lnTo>
                  <a:pt x="735" y="89"/>
                </a:lnTo>
                <a:lnTo>
                  <a:pt x="732" y="92"/>
                </a:lnTo>
                <a:lnTo>
                  <a:pt x="725" y="95"/>
                </a:lnTo>
                <a:lnTo>
                  <a:pt x="718" y="100"/>
                </a:lnTo>
                <a:lnTo>
                  <a:pt x="714" y="103"/>
                </a:lnTo>
                <a:lnTo>
                  <a:pt x="712" y="106"/>
                </a:lnTo>
                <a:lnTo>
                  <a:pt x="711" y="107"/>
                </a:lnTo>
                <a:lnTo>
                  <a:pt x="717" y="101"/>
                </a:lnTo>
                <a:lnTo>
                  <a:pt x="716" y="106"/>
                </a:lnTo>
                <a:lnTo>
                  <a:pt x="716" y="109"/>
                </a:lnTo>
                <a:lnTo>
                  <a:pt x="713" y="110"/>
                </a:lnTo>
                <a:lnTo>
                  <a:pt x="711" y="111"/>
                </a:lnTo>
                <a:lnTo>
                  <a:pt x="711" y="113"/>
                </a:lnTo>
                <a:lnTo>
                  <a:pt x="711" y="114"/>
                </a:lnTo>
                <a:lnTo>
                  <a:pt x="712" y="115"/>
                </a:lnTo>
                <a:lnTo>
                  <a:pt x="712" y="117"/>
                </a:lnTo>
                <a:lnTo>
                  <a:pt x="709" y="120"/>
                </a:lnTo>
                <a:lnTo>
                  <a:pt x="709" y="122"/>
                </a:lnTo>
                <a:lnTo>
                  <a:pt x="709" y="124"/>
                </a:lnTo>
                <a:lnTo>
                  <a:pt x="704" y="125"/>
                </a:lnTo>
                <a:lnTo>
                  <a:pt x="702" y="125"/>
                </a:lnTo>
                <a:lnTo>
                  <a:pt x="699" y="125"/>
                </a:lnTo>
                <a:lnTo>
                  <a:pt x="697" y="129"/>
                </a:lnTo>
                <a:lnTo>
                  <a:pt x="695" y="129"/>
                </a:lnTo>
                <a:lnTo>
                  <a:pt x="693" y="129"/>
                </a:lnTo>
                <a:lnTo>
                  <a:pt x="691" y="128"/>
                </a:lnTo>
                <a:lnTo>
                  <a:pt x="690" y="128"/>
                </a:lnTo>
                <a:lnTo>
                  <a:pt x="689" y="130"/>
                </a:lnTo>
                <a:lnTo>
                  <a:pt x="682" y="129"/>
                </a:lnTo>
                <a:lnTo>
                  <a:pt x="677" y="129"/>
                </a:lnTo>
                <a:lnTo>
                  <a:pt x="665" y="129"/>
                </a:lnTo>
                <a:lnTo>
                  <a:pt x="665" y="130"/>
                </a:lnTo>
                <a:lnTo>
                  <a:pt x="664" y="131"/>
                </a:lnTo>
                <a:lnTo>
                  <a:pt x="664" y="132"/>
                </a:lnTo>
                <a:lnTo>
                  <a:pt x="668" y="136"/>
                </a:lnTo>
                <a:lnTo>
                  <a:pt x="663" y="143"/>
                </a:lnTo>
                <a:lnTo>
                  <a:pt x="659" y="147"/>
                </a:lnTo>
                <a:lnTo>
                  <a:pt x="656" y="150"/>
                </a:lnTo>
                <a:lnTo>
                  <a:pt x="652" y="150"/>
                </a:lnTo>
                <a:lnTo>
                  <a:pt x="649" y="151"/>
                </a:lnTo>
                <a:lnTo>
                  <a:pt x="647" y="152"/>
                </a:lnTo>
                <a:lnTo>
                  <a:pt x="643" y="155"/>
                </a:lnTo>
                <a:lnTo>
                  <a:pt x="637" y="156"/>
                </a:lnTo>
                <a:lnTo>
                  <a:pt x="635" y="156"/>
                </a:lnTo>
                <a:lnTo>
                  <a:pt x="633" y="156"/>
                </a:lnTo>
                <a:lnTo>
                  <a:pt x="633" y="158"/>
                </a:lnTo>
                <a:lnTo>
                  <a:pt x="630" y="162"/>
                </a:lnTo>
                <a:lnTo>
                  <a:pt x="627" y="164"/>
                </a:lnTo>
                <a:lnTo>
                  <a:pt x="622" y="166"/>
                </a:lnTo>
                <a:lnTo>
                  <a:pt x="619" y="168"/>
                </a:lnTo>
                <a:lnTo>
                  <a:pt x="613" y="168"/>
                </a:lnTo>
                <a:lnTo>
                  <a:pt x="609" y="166"/>
                </a:lnTo>
                <a:lnTo>
                  <a:pt x="609" y="165"/>
                </a:lnTo>
                <a:lnTo>
                  <a:pt x="611" y="165"/>
                </a:lnTo>
                <a:lnTo>
                  <a:pt x="611" y="163"/>
                </a:lnTo>
                <a:lnTo>
                  <a:pt x="608" y="163"/>
                </a:lnTo>
                <a:lnTo>
                  <a:pt x="608" y="161"/>
                </a:lnTo>
                <a:lnTo>
                  <a:pt x="607" y="159"/>
                </a:lnTo>
                <a:lnTo>
                  <a:pt x="604" y="159"/>
                </a:lnTo>
                <a:lnTo>
                  <a:pt x="603" y="161"/>
                </a:lnTo>
                <a:lnTo>
                  <a:pt x="602" y="156"/>
                </a:lnTo>
                <a:lnTo>
                  <a:pt x="608" y="152"/>
                </a:lnTo>
                <a:lnTo>
                  <a:pt x="609" y="150"/>
                </a:lnTo>
                <a:lnTo>
                  <a:pt x="611" y="148"/>
                </a:lnTo>
                <a:lnTo>
                  <a:pt x="614" y="145"/>
                </a:lnTo>
                <a:lnTo>
                  <a:pt x="616" y="144"/>
                </a:lnTo>
                <a:lnTo>
                  <a:pt x="616" y="142"/>
                </a:lnTo>
                <a:lnTo>
                  <a:pt x="617" y="136"/>
                </a:lnTo>
                <a:lnTo>
                  <a:pt x="619" y="131"/>
                </a:lnTo>
                <a:lnTo>
                  <a:pt x="617" y="132"/>
                </a:lnTo>
                <a:lnTo>
                  <a:pt x="616" y="134"/>
                </a:lnTo>
                <a:lnTo>
                  <a:pt x="617" y="131"/>
                </a:lnTo>
                <a:lnTo>
                  <a:pt x="616" y="125"/>
                </a:lnTo>
                <a:lnTo>
                  <a:pt x="615" y="120"/>
                </a:lnTo>
                <a:lnTo>
                  <a:pt x="614" y="117"/>
                </a:lnTo>
                <a:lnTo>
                  <a:pt x="611" y="115"/>
                </a:lnTo>
                <a:lnTo>
                  <a:pt x="606" y="114"/>
                </a:lnTo>
                <a:lnTo>
                  <a:pt x="604" y="116"/>
                </a:lnTo>
                <a:lnTo>
                  <a:pt x="603" y="118"/>
                </a:lnTo>
                <a:lnTo>
                  <a:pt x="600" y="120"/>
                </a:lnTo>
                <a:lnTo>
                  <a:pt x="597" y="120"/>
                </a:lnTo>
                <a:lnTo>
                  <a:pt x="597" y="118"/>
                </a:lnTo>
                <a:lnTo>
                  <a:pt x="597" y="116"/>
                </a:lnTo>
                <a:lnTo>
                  <a:pt x="600" y="115"/>
                </a:lnTo>
                <a:lnTo>
                  <a:pt x="601" y="111"/>
                </a:lnTo>
                <a:lnTo>
                  <a:pt x="603" y="107"/>
                </a:lnTo>
                <a:lnTo>
                  <a:pt x="604" y="101"/>
                </a:lnTo>
                <a:lnTo>
                  <a:pt x="604" y="95"/>
                </a:lnTo>
                <a:lnTo>
                  <a:pt x="601" y="93"/>
                </a:lnTo>
                <a:lnTo>
                  <a:pt x="601" y="90"/>
                </a:lnTo>
                <a:lnTo>
                  <a:pt x="601" y="89"/>
                </a:lnTo>
                <a:lnTo>
                  <a:pt x="602" y="87"/>
                </a:lnTo>
                <a:lnTo>
                  <a:pt x="600" y="85"/>
                </a:lnTo>
                <a:lnTo>
                  <a:pt x="599" y="82"/>
                </a:lnTo>
                <a:lnTo>
                  <a:pt x="594" y="82"/>
                </a:lnTo>
                <a:lnTo>
                  <a:pt x="590" y="79"/>
                </a:lnTo>
                <a:lnTo>
                  <a:pt x="587" y="75"/>
                </a:lnTo>
                <a:lnTo>
                  <a:pt x="583" y="75"/>
                </a:lnTo>
                <a:lnTo>
                  <a:pt x="580" y="79"/>
                </a:lnTo>
                <a:lnTo>
                  <a:pt x="581" y="81"/>
                </a:lnTo>
                <a:lnTo>
                  <a:pt x="580" y="83"/>
                </a:lnTo>
                <a:lnTo>
                  <a:pt x="579" y="85"/>
                </a:lnTo>
                <a:lnTo>
                  <a:pt x="576" y="85"/>
                </a:lnTo>
                <a:lnTo>
                  <a:pt x="575" y="86"/>
                </a:lnTo>
                <a:lnTo>
                  <a:pt x="574" y="88"/>
                </a:lnTo>
                <a:lnTo>
                  <a:pt x="573" y="93"/>
                </a:lnTo>
                <a:lnTo>
                  <a:pt x="565" y="94"/>
                </a:lnTo>
                <a:lnTo>
                  <a:pt x="564" y="108"/>
                </a:lnTo>
                <a:lnTo>
                  <a:pt x="561" y="109"/>
                </a:lnTo>
                <a:lnTo>
                  <a:pt x="559" y="110"/>
                </a:lnTo>
                <a:lnTo>
                  <a:pt x="559" y="118"/>
                </a:lnTo>
                <a:lnTo>
                  <a:pt x="560" y="127"/>
                </a:lnTo>
                <a:lnTo>
                  <a:pt x="562" y="129"/>
                </a:lnTo>
                <a:lnTo>
                  <a:pt x="562" y="135"/>
                </a:lnTo>
                <a:lnTo>
                  <a:pt x="562" y="140"/>
                </a:lnTo>
                <a:lnTo>
                  <a:pt x="552" y="158"/>
                </a:lnTo>
                <a:lnTo>
                  <a:pt x="549" y="159"/>
                </a:lnTo>
                <a:lnTo>
                  <a:pt x="546" y="159"/>
                </a:lnTo>
                <a:lnTo>
                  <a:pt x="542" y="156"/>
                </a:lnTo>
                <a:lnTo>
                  <a:pt x="542" y="152"/>
                </a:lnTo>
                <a:lnTo>
                  <a:pt x="542" y="150"/>
                </a:lnTo>
                <a:lnTo>
                  <a:pt x="540" y="147"/>
                </a:lnTo>
                <a:lnTo>
                  <a:pt x="539" y="137"/>
                </a:lnTo>
                <a:lnTo>
                  <a:pt x="538" y="129"/>
                </a:lnTo>
                <a:lnTo>
                  <a:pt x="539" y="121"/>
                </a:lnTo>
                <a:lnTo>
                  <a:pt x="541" y="113"/>
                </a:lnTo>
                <a:lnTo>
                  <a:pt x="544" y="108"/>
                </a:lnTo>
                <a:lnTo>
                  <a:pt x="547" y="103"/>
                </a:lnTo>
                <a:lnTo>
                  <a:pt x="548" y="97"/>
                </a:lnTo>
                <a:lnTo>
                  <a:pt x="549" y="92"/>
                </a:lnTo>
                <a:lnTo>
                  <a:pt x="545" y="93"/>
                </a:lnTo>
                <a:lnTo>
                  <a:pt x="544" y="94"/>
                </a:lnTo>
                <a:lnTo>
                  <a:pt x="542" y="95"/>
                </a:lnTo>
                <a:lnTo>
                  <a:pt x="542" y="97"/>
                </a:lnTo>
                <a:lnTo>
                  <a:pt x="542" y="100"/>
                </a:lnTo>
                <a:lnTo>
                  <a:pt x="541" y="101"/>
                </a:lnTo>
                <a:lnTo>
                  <a:pt x="540" y="101"/>
                </a:lnTo>
                <a:lnTo>
                  <a:pt x="537" y="102"/>
                </a:lnTo>
                <a:lnTo>
                  <a:pt x="537" y="100"/>
                </a:lnTo>
                <a:lnTo>
                  <a:pt x="537" y="96"/>
                </a:lnTo>
                <a:lnTo>
                  <a:pt x="538" y="95"/>
                </a:lnTo>
                <a:lnTo>
                  <a:pt x="540" y="94"/>
                </a:lnTo>
                <a:lnTo>
                  <a:pt x="544" y="92"/>
                </a:lnTo>
                <a:lnTo>
                  <a:pt x="544" y="88"/>
                </a:lnTo>
                <a:lnTo>
                  <a:pt x="545" y="86"/>
                </a:lnTo>
                <a:lnTo>
                  <a:pt x="547" y="80"/>
                </a:lnTo>
                <a:lnTo>
                  <a:pt x="551" y="74"/>
                </a:lnTo>
                <a:lnTo>
                  <a:pt x="554" y="76"/>
                </a:lnTo>
                <a:lnTo>
                  <a:pt x="555" y="76"/>
                </a:lnTo>
                <a:lnTo>
                  <a:pt x="557" y="76"/>
                </a:lnTo>
                <a:lnTo>
                  <a:pt x="558" y="72"/>
                </a:lnTo>
                <a:lnTo>
                  <a:pt x="564" y="73"/>
                </a:lnTo>
                <a:lnTo>
                  <a:pt x="566" y="73"/>
                </a:lnTo>
                <a:lnTo>
                  <a:pt x="569" y="72"/>
                </a:lnTo>
                <a:lnTo>
                  <a:pt x="572" y="67"/>
                </a:lnTo>
                <a:lnTo>
                  <a:pt x="574" y="68"/>
                </a:lnTo>
                <a:lnTo>
                  <a:pt x="578" y="69"/>
                </a:lnTo>
                <a:lnTo>
                  <a:pt x="579" y="72"/>
                </a:lnTo>
                <a:lnTo>
                  <a:pt x="581" y="72"/>
                </a:lnTo>
                <a:lnTo>
                  <a:pt x="586" y="72"/>
                </a:lnTo>
                <a:lnTo>
                  <a:pt x="586" y="70"/>
                </a:lnTo>
                <a:lnTo>
                  <a:pt x="586" y="69"/>
                </a:lnTo>
                <a:lnTo>
                  <a:pt x="586" y="68"/>
                </a:lnTo>
                <a:lnTo>
                  <a:pt x="588" y="68"/>
                </a:lnTo>
                <a:lnTo>
                  <a:pt x="589" y="68"/>
                </a:lnTo>
                <a:lnTo>
                  <a:pt x="589" y="70"/>
                </a:lnTo>
                <a:lnTo>
                  <a:pt x="592" y="72"/>
                </a:lnTo>
                <a:lnTo>
                  <a:pt x="595" y="72"/>
                </a:lnTo>
                <a:lnTo>
                  <a:pt x="595" y="68"/>
                </a:lnTo>
                <a:lnTo>
                  <a:pt x="592" y="66"/>
                </a:lnTo>
                <a:lnTo>
                  <a:pt x="589" y="63"/>
                </a:lnTo>
                <a:lnTo>
                  <a:pt x="586" y="62"/>
                </a:lnTo>
                <a:lnTo>
                  <a:pt x="580" y="63"/>
                </a:lnTo>
                <a:lnTo>
                  <a:pt x="579" y="53"/>
                </a:lnTo>
                <a:lnTo>
                  <a:pt x="571" y="56"/>
                </a:lnTo>
                <a:lnTo>
                  <a:pt x="562" y="59"/>
                </a:lnTo>
                <a:lnTo>
                  <a:pt x="553" y="60"/>
                </a:lnTo>
                <a:lnTo>
                  <a:pt x="545" y="60"/>
                </a:lnTo>
                <a:lnTo>
                  <a:pt x="541" y="49"/>
                </a:lnTo>
                <a:lnTo>
                  <a:pt x="534" y="51"/>
                </a:lnTo>
                <a:lnTo>
                  <a:pt x="530" y="52"/>
                </a:lnTo>
                <a:lnTo>
                  <a:pt x="528" y="52"/>
                </a:lnTo>
                <a:lnTo>
                  <a:pt x="527" y="51"/>
                </a:lnTo>
                <a:lnTo>
                  <a:pt x="528" y="48"/>
                </a:lnTo>
                <a:lnTo>
                  <a:pt x="530" y="47"/>
                </a:lnTo>
                <a:lnTo>
                  <a:pt x="530" y="46"/>
                </a:lnTo>
                <a:lnTo>
                  <a:pt x="528" y="45"/>
                </a:lnTo>
                <a:lnTo>
                  <a:pt x="530" y="45"/>
                </a:lnTo>
                <a:lnTo>
                  <a:pt x="531" y="46"/>
                </a:lnTo>
                <a:lnTo>
                  <a:pt x="532" y="46"/>
                </a:lnTo>
                <a:lnTo>
                  <a:pt x="533" y="46"/>
                </a:lnTo>
                <a:lnTo>
                  <a:pt x="535" y="45"/>
                </a:lnTo>
                <a:lnTo>
                  <a:pt x="537" y="44"/>
                </a:lnTo>
                <a:lnTo>
                  <a:pt x="540" y="39"/>
                </a:lnTo>
                <a:lnTo>
                  <a:pt x="538" y="38"/>
                </a:lnTo>
                <a:lnTo>
                  <a:pt x="535" y="38"/>
                </a:lnTo>
                <a:lnTo>
                  <a:pt x="533" y="38"/>
                </a:lnTo>
                <a:lnTo>
                  <a:pt x="532" y="39"/>
                </a:lnTo>
                <a:lnTo>
                  <a:pt x="528" y="40"/>
                </a:lnTo>
                <a:lnTo>
                  <a:pt x="525" y="41"/>
                </a:lnTo>
                <a:lnTo>
                  <a:pt x="525" y="44"/>
                </a:lnTo>
                <a:lnTo>
                  <a:pt x="518" y="51"/>
                </a:lnTo>
                <a:lnTo>
                  <a:pt x="513" y="52"/>
                </a:lnTo>
                <a:lnTo>
                  <a:pt x="510" y="53"/>
                </a:lnTo>
                <a:lnTo>
                  <a:pt x="507" y="55"/>
                </a:lnTo>
                <a:lnTo>
                  <a:pt x="506" y="56"/>
                </a:lnTo>
                <a:lnTo>
                  <a:pt x="503" y="56"/>
                </a:lnTo>
                <a:lnTo>
                  <a:pt x="500" y="55"/>
                </a:lnTo>
                <a:lnTo>
                  <a:pt x="496" y="53"/>
                </a:lnTo>
                <a:lnTo>
                  <a:pt x="496" y="51"/>
                </a:lnTo>
                <a:lnTo>
                  <a:pt x="493" y="51"/>
                </a:lnTo>
                <a:lnTo>
                  <a:pt x="490" y="52"/>
                </a:lnTo>
                <a:lnTo>
                  <a:pt x="485" y="53"/>
                </a:lnTo>
                <a:lnTo>
                  <a:pt x="483" y="53"/>
                </a:lnTo>
                <a:lnTo>
                  <a:pt x="479" y="52"/>
                </a:lnTo>
                <a:lnTo>
                  <a:pt x="488" y="45"/>
                </a:lnTo>
                <a:lnTo>
                  <a:pt x="488" y="44"/>
                </a:lnTo>
                <a:lnTo>
                  <a:pt x="489" y="41"/>
                </a:lnTo>
                <a:lnTo>
                  <a:pt x="491" y="41"/>
                </a:lnTo>
                <a:lnTo>
                  <a:pt x="493" y="40"/>
                </a:lnTo>
                <a:lnTo>
                  <a:pt x="497" y="38"/>
                </a:lnTo>
                <a:lnTo>
                  <a:pt x="500" y="34"/>
                </a:lnTo>
                <a:lnTo>
                  <a:pt x="503" y="34"/>
                </a:lnTo>
                <a:lnTo>
                  <a:pt x="504" y="34"/>
                </a:lnTo>
                <a:lnTo>
                  <a:pt x="506" y="32"/>
                </a:lnTo>
                <a:lnTo>
                  <a:pt x="507" y="31"/>
                </a:lnTo>
                <a:lnTo>
                  <a:pt x="513" y="26"/>
                </a:lnTo>
                <a:lnTo>
                  <a:pt x="511" y="26"/>
                </a:lnTo>
                <a:lnTo>
                  <a:pt x="509" y="25"/>
                </a:lnTo>
                <a:lnTo>
                  <a:pt x="506" y="23"/>
                </a:lnTo>
                <a:lnTo>
                  <a:pt x="505" y="21"/>
                </a:lnTo>
                <a:lnTo>
                  <a:pt x="503" y="21"/>
                </a:lnTo>
                <a:lnTo>
                  <a:pt x="502" y="23"/>
                </a:lnTo>
                <a:lnTo>
                  <a:pt x="498" y="23"/>
                </a:lnTo>
                <a:lnTo>
                  <a:pt x="493" y="21"/>
                </a:lnTo>
                <a:lnTo>
                  <a:pt x="490" y="21"/>
                </a:lnTo>
                <a:lnTo>
                  <a:pt x="485" y="21"/>
                </a:lnTo>
                <a:lnTo>
                  <a:pt x="480" y="20"/>
                </a:lnTo>
                <a:lnTo>
                  <a:pt x="478" y="20"/>
                </a:lnTo>
                <a:lnTo>
                  <a:pt x="476" y="18"/>
                </a:lnTo>
                <a:lnTo>
                  <a:pt x="470" y="14"/>
                </a:lnTo>
                <a:lnTo>
                  <a:pt x="469" y="14"/>
                </a:lnTo>
                <a:lnTo>
                  <a:pt x="466" y="14"/>
                </a:lnTo>
                <a:lnTo>
                  <a:pt x="464" y="16"/>
                </a:lnTo>
                <a:lnTo>
                  <a:pt x="463" y="18"/>
                </a:lnTo>
                <a:lnTo>
                  <a:pt x="463" y="19"/>
                </a:lnTo>
                <a:lnTo>
                  <a:pt x="462" y="19"/>
                </a:lnTo>
                <a:lnTo>
                  <a:pt x="459" y="18"/>
                </a:lnTo>
                <a:lnTo>
                  <a:pt x="456" y="17"/>
                </a:lnTo>
                <a:lnTo>
                  <a:pt x="452" y="16"/>
                </a:lnTo>
                <a:lnTo>
                  <a:pt x="448" y="16"/>
                </a:lnTo>
                <a:lnTo>
                  <a:pt x="445" y="14"/>
                </a:lnTo>
                <a:lnTo>
                  <a:pt x="444" y="7"/>
                </a:lnTo>
                <a:lnTo>
                  <a:pt x="442" y="3"/>
                </a:lnTo>
                <a:lnTo>
                  <a:pt x="441" y="1"/>
                </a:lnTo>
                <a:lnTo>
                  <a:pt x="440" y="0"/>
                </a:lnTo>
                <a:lnTo>
                  <a:pt x="437" y="1"/>
                </a:lnTo>
                <a:lnTo>
                  <a:pt x="436" y="4"/>
                </a:lnTo>
                <a:lnTo>
                  <a:pt x="436" y="7"/>
                </a:lnTo>
                <a:lnTo>
                  <a:pt x="35" y="3"/>
                </a:lnTo>
                <a:lnTo>
                  <a:pt x="35" y="4"/>
                </a:lnTo>
                <a:lnTo>
                  <a:pt x="35" y="6"/>
                </a:lnTo>
                <a:lnTo>
                  <a:pt x="33" y="7"/>
                </a:lnTo>
                <a:lnTo>
                  <a:pt x="30" y="9"/>
                </a:lnTo>
                <a:lnTo>
                  <a:pt x="30" y="11"/>
                </a:lnTo>
                <a:lnTo>
                  <a:pt x="35" y="16"/>
                </a:lnTo>
                <a:lnTo>
                  <a:pt x="28" y="18"/>
                </a:lnTo>
                <a:lnTo>
                  <a:pt x="28" y="19"/>
                </a:lnTo>
                <a:lnTo>
                  <a:pt x="22" y="19"/>
                </a:lnTo>
                <a:lnTo>
                  <a:pt x="14" y="18"/>
                </a:lnTo>
                <a:lnTo>
                  <a:pt x="0" y="14"/>
                </a:lnTo>
                <a:lnTo>
                  <a:pt x="0" y="20"/>
                </a:lnTo>
                <a:lnTo>
                  <a:pt x="1" y="26"/>
                </a:lnTo>
                <a:lnTo>
                  <a:pt x="2" y="27"/>
                </a:lnTo>
                <a:lnTo>
                  <a:pt x="4" y="30"/>
                </a:lnTo>
                <a:lnTo>
                  <a:pt x="8" y="33"/>
                </a:lnTo>
                <a:lnTo>
                  <a:pt x="9" y="38"/>
                </a:lnTo>
                <a:lnTo>
                  <a:pt x="10" y="42"/>
                </a:lnTo>
                <a:lnTo>
                  <a:pt x="13" y="42"/>
                </a:lnTo>
                <a:lnTo>
                  <a:pt x="13" y="45"/>
                </a:lnTo>
                <a:lnTo>
                  <a:pt x="11" y="46"/>
                </a:lnTo>
                <a:lnTo>
                  <a:pt x="11" y="47"/>
                </a:lnTo>
                <a:lnTo>
                  <a:pt x="11" y="48"/>
                </a:lnTo>
                <a:lnTo>
                  <a:pt x="15" y="48"/>
                </a:lnTo>
                <a:lnTo>
                  <a:pt x="15" y="56"/>
                </a:lnTo>
                <a:lnTo>
                  <a:pt x="11" y="55"/>
                </a:lnTo>
                <a:lnTo>
                  <a:pt x="11" y="60"/>
                </a:lnTo>
                <a:lnTo>
                  <a:pt x="11" y="62"/>
                </a:lnTo>
                <a:lnTo>
                  <a:pt x="14" y="63"/>
                </a:lnTo>
                <a:lnTo>
                  <a:pt x="14" y="65"/>
                </a:lnTo>
                <a:lnTo>
                  <a:pt x="11" y="66"/>
                </a:lnTo>
                <a:lnTo>
                  <a:pt x="13" y="80"/>
                </a:lnTo>
                <a:lnTo>
                  <a:pt x="13" y="94"/>
                </a:lnTo>
                <a:lnTo>
                  <a:pt x="10" y="96"/>
                </a:lnTo>
                <a:lnTo>
                  <a:pt x="10" y="101"/>
                </a:lnTo>
                <a:lnTo>
                  <a:pt x="11" y="102"/>
                </a:lnTo>
                <a:lnTo>
                  <a:pt x="10" y="102"/>
                </a:lnTo>
                <a:lnTo>
                  <a:pt x="9" y="114"/>
                </a:lnTo>
                <a:lnTo>
                  <a:pt x="9" y="123"/>
                </a:lnTo>
                <a:lnTo>
                  <a:pt x="7" y="124"/>
                </a:lnTo>
                <a:lnTo>
                  <a:pt x="7" y="137"/>
                </a:lnTo>
                <a:lnTo>
                  <a:pt x="7" y="142"/>
                </a:lnTo>
                <a:lnTo>
                  <a:pt x="8" y="145"/>
                </a:lnTo>
                <a:lnTo>
                  <a:pt x="10" y="149"/>
                </a:lnTo>
                <a:lnTo>
                  <a:pt x="14" y="151"/>
                </a:lnTo>
                <a:lnTo>
                  <a:pt x="13" y="154"/>
                </a:lnTo>
                <a:lnTo>
                  <a:pt x="11" y="155"/>
                </a:lnTo>
                <a:lnTo>
                  <a:pt x="11" y="158"/>
                </a:lnTo>
                <a:lnTo>
                  <a:pt x="11" y="162"/>
                </a:lnTo>
                <a:lnTo>
                  <a:pt x="13" y="164"/>
                </a:lnTo>
                <a:lnTo>
                  <a:pt x="14" y="168"/>
                </a:lnTo>
                <a:lnTo>
                  <a:pt x="13" y="175"/>
                </a:lnTo>
                <a:lnTo>
                  <a:pt x="13" y="183"/>
                </a:lnTo>
                <a:lnTo>
                  <a:pt x="9" y="184"/>
                </a:lnTo>
                <a:lnTo>
                  <a:pt x="8" y="184"/>
                </a:lnTo>
                <a:lnTo>
                  <a:pt x="8" y="185"/>
                </a:lnTo>
                <a:lnTo>
                  <a:pt x="8" y="187"/>
                </a:lnTo>
                <a:lnTo>
                  <a:pt x="10" y="193"/>
                </a:lnTo>
                <a:lnTo>
                  <a:pt x="14" y="199"/>
                </a:lnTo>
                <a:lnTo>
                  <a:pt x="16" y="200"/>
                </a:lnTo>
                <a:lnTo>
                  <a:pt x="16" y="203"/>
                </a:lnTo>
                <a:lnTo>
                  <a:pt x="16" y="205"/>
                </a:lnTo>
                <a:lnTo>
                  <a:pt x="19" y="206"/>
                </a:lnTo>
                <a:lnTo>
                  <a:pt x="19" y="209"/>
                </a:lnTo>
                <a:lnTo>
                  <a:pt x="19" y="212"/>
                </a:lnTo>
                <a:lnTo>
                  <a:pt x="19" y="214"/>
                </a:lnTo>
                <a:lnTo>
                  <a:pt x="19" y="218"/>
                </a:lnTo>
                <a:lnTo>
                  <a:pt x="21" y="219"/>
                </a:lnTo>
                <a:lnTo>
                  <a:pt x="22" y="219"/>
                </a:lnTo>
                <a:lnTo>
                  <a:pt x="24" y="225"/>
                </a:lnTo>
                <a:lnTo>
                  <a:pt x="27" y="225"/>
                </a:lnTo>
                <a:lnTo>
                  <a:pt x="27" y="234"/>
                </a:lnTo>
                <a:lnTo>
                  <a:pt x="31" y="235"/>
                </a:lnTo>
                <a:lnTo>
                  <a:pt x="34" y="234"/>
                </a:lnTo>
                <a:lnTo>
                  <a:pt x="34" y="232"/>
                </a:lnTo>
                <a:lnTo>
                  <a:pt x="33" y="230"/>
                </a:lnTo>
                <a:lnTo>
                  <a:pt x="35" y="230"/>
                </a:lnTo>
                <a:lnTo>
                  <a:pt x="37" y="230"/>
                </a:lnTo>
                <a:lnTo>
                  <a:pt x="37" y="231"/>
                </a:lnTo>
                <a:lnTo>
                  <a:pt x="40" y="231"/>
                </a:lnTo>
                <a:lnTo>
                  <a:pt x="38" y="232"/>
                </a:lnTo>
                <a:lnTo>
                  <a:pt x="37" y="233"/>
                </a:lnTo>
                <a:lnTo>
                  <a:pt x="40" y="239"/>
                </a:lnTo>
                <a:lnTo>
                  <a:pt x="40" y="241"/>
                </a:lnTo>
                <a:lnTo>
                  <a:pt x="40" y="242"/>
                </a:lnTo>
                <a:lnTo>
                  <a:pt x="37" y="241"/>
                </a:lnTo>
                <a:lnTo>
                  <a:pt x="36" y="239"/>
                </a:lnTo>
                <a:lnTo>
                  <a:pt x="34" y="240"/>
                </a:lnTo>
                <a:lnTo>
                  <a:pt x="34" y="244"/>
                </a:lnTo>
                <a:lnTo>
                  <a:pt x="34" y="246"/>
                </a:lnTo>
                <a:lnTo>
                  <a:pt x="35" y="247"/>
                </a:lnTo>
                <a:lnTo>
                  <a:pt x="38" y="249"/>
                </a:lnTo>
                <a:lnTo>
                  <a:pt x="45" y="252"/>
                </a:lnTo>
                <a:lnTo>
                  <a:pt x="47" y="256"/>
                </a:lnTo>
                <a:lnTo>
                  <a:pt x="44" y="256"/>
                </a:lnTo>
                <a:lnTo>
                  <a:pt x="42" y="258"/>
                </a:lnTo>
                <a:lnTo>
                  <a:pt x="42" y="261"/>
                </a:lnTo>
                <a:lnTo>
                  <a:pt x="44" y="265"/>
                </a:lnTo>
                <a:lnTo>
                  <a:pt x="47" y="271"/>
                </a:lnTo>
                <a:lnTo>
                  <a:pt x="48" y="272"/>
                </a:lnTo>
                <a:lnTo>
                  <a:pt x="49" y="276"/>
                </a:lnTo>
                <a:lnTo>
                  <a:pt x="49" y="279"/>
                </a:lnTo>
                <a:lnTo>
                  <a:pt x="50" y="280"/>
                </a:lnTo>
                <a:lnTo>
                  <a:pt x="54" y="281"/>
                </a:lnTo>
                <a:lnTo>
                  <a:pt x="58" y="287"/>
                </a:lnTo>
                <a:lnTo>
                  <a:pt x="57" y="287"/>
                </a:lnTo>
                <a:lnTo>
                  <a:pt x="57" y="289"/>
                </a:lnTo>
                <a:lnTo>
                  <a:pt x="58" y="292"/>
                </a:lnTo>
                <a:lnTo>
                  <a:pt x="59" y="292"/>
                </a:lnTo>
                <a:lnTo>
                  <a:pt x="62" y="292"/>
                </a:lnTo>
                <a:lnTo>
                  <a:pt x="62" y="304"/>
                </a:lnTo>
                <a:lnTo>
                  <a:pt x="68" y="304"/>
                </a:lnTo>
                <a:lnTo>
                  <a:pt x="75" y="307"/>
                </a:lnTo>
                <a:lnTo>
                  <a:pt x="81" y="308"/>
                </a:lnTo>
                <a:lnTo>
                  <a:pt x="88" y="310"/>
                </a:lnTo>
                <a:lnTo>
                  <a:pt x="90" y="318"/>
                </a:lnTo>
                <a:lnTo>
                  <a:pt x="92" y="317"/>
                </a:lnTo>
                <a:lnTo>
                  <a:pt x="96" y="316"/>
                </a:lnTo>
                <a:lnTo>
                  <a:pt x="99" y="322"/>
                </a:lnTo>
                <a:lnTo>
                  <a:pt x="103" y="327"/>
                </a:lnTo>
                <a:lnTo>
                  <a:pt x="106" y="329"/>
                </a:lnTo>
                <a:lnTo>
                  <a:pt x="107" y="329"/>
                </a:lnTo>
                <a:lnTo>
                  <a:pt x="109" y="330"/>
                </a:lnTo>
                <a:lnTo>
                  <a:pt x="109" y="334"/>
                </a:lnTo>
                <a:lnTo>
                  <a:pt x="109" y="337"/>
                </a:lnTo>
                <a:lnTo>
                  <a:pt x="111" y="340"/>
                </a:lnTo>
                <a:lnTo>
                  <a:pt x="112" y="344"/>
                </a:lnTo>
                <a:lnTo>
                  <a:pt x="152" y="341"/>
                </a:lnTo>
                <a:lnTo>
                  <a:pt x="152" y="345"/>
                </a:lnTo>
                <a:lnTo>
                  <a:pt x="190" y="366"/>
                </a:lnTo>
                <a:lnTo>
                  <a:pt x="238" y="369"/>
                </a:lnTo>
                <a:lnTo>
                  <a:pt x="238" y="359"/>
                </a:lnTo>
                <a:lnTo>
                  <a:pt x="269" y="359"/>
                </a:lnTo>
                <a:lnTo>
                  <a:pt x="275" y="368"/>
                </a:lnTo>
                <a:lnTo>
                  <a:pt x="280" y="371"/>
                </a:lnTo>
                <a:lnTo>
                  <a:pt x="282" y="376"/>
                </a:lnTo>
                <a:lnTo>
                  <a:pt x="286" y="379"/>
                </a:lnTo>
                <a:lnTo>
                  <a:pt x="292" y="385"/>
                </a:lnTo>
                <a:lnTo>
                  <a:pt x="295" y="391"/>
                </a:lnTo>
                <a:lnTo>
                  <a:pt x="297" y="396"/>
                </a:lnTo>
                <a:lnTo>
                  <a:pt x="299" y="401"/>
                </a:lnTo>
                <a:lnTo>
                  <a:pt x="304" y="407"/>
                </a:lnTo>
                <a:lnTo>
                  <a:pt x="307" y="411"/>
                </a:lnTo>
                <a:lnTo>
                  <a:pt x="313" y="411"/>
                </a:lnTo>
                <a:lnTo>
                  <a:pt x="318" y="411"/>
                </a:lnTo>
                <a:lnTo>
                  <a:pt x="321" y="407"/>
                </a:lnTo>
                <a:lnTo>
                  <a:pt x="326" y="400"/>
                </a:lnTo>
                <a:lnTo>
                  <a:pt x="332" y="398"/>
                </a:lnTo>
                <a:lnTo>
                  <a:pt x="338" y="399"/>
                </a:lnTo>
                <a:lnTo>
                  <a:pt x="342" y="401"/>
                </a:lnTo>
                <a:lnTo>
                  <a:pt x="346" y="405"/>
                </a:lnTo>
                <a:lnTo>
                  <a:pt x="351" y="410"/>
                </a:lnTo>
                <a:lnTo>
                  <a:pt x="352" y="416"/>
                </a:lnTo>
                <a:lnTo>
                  <a:pt x="354" y="419"/>
                </a:lnTo>
                <a:lnTo>
                  <a:pt x="357" y="425"/>
                </a:lnTo>
                <a:lnTo>
                  <a:pt x="361" y="433"/>
                </a:lnTo>
                <a:lnTo>
                  <a:pt x="364" y="439"/>
                </a:lnTo>
                <a:lnTo>
                  <a:pt x="368" y="442"/>
                </a:lnTo>
                <a:lnTo>
                  <a:pt x="371" y="447"/>
                </a:lnTo>
                <a:lnTo>
                  <a:pt x="373" y="458"/>
                </a:lnTo>
                <a:lnTo>
                  <a:pt x="375" y="463"/>
                </a:lnTo>
                <a:lnTo>
                  <a:pt x="380" y="467"/>
                </a:lnTo>
                <a:lnTo>
                  <a:pt x="385" y="469"/>
                </a:lnTo>
                <a:lnTo>
                  <a:pt x="392" y="469"/>
                </a:lnTo>
                <a:lnTo>
                  <a:pt x="395" y="474"/>
                </a:lnTo>
                <a:lnTo>
                  <a:pt x="402" y="474"/>
                </a:lnTo>
                <a:lnTo>
                  <a:pt x="401" y="473"/>
                </a:lnTo>
                <a:lnTo>
                  <a:pt x="400" y="472"/>
                </a:lnTo>
                <a:lnTo>
                  <a:pt x="400" y="469"/>
                </a:lnTo>
                <a:lnTo>
                  <a:pt x="401" y="468"/>
                </a:lnTo>
                <a:lnTo>
                  <a:pt x="401" y="467"/>
                </a:lnTo>
                <a:lnTo>
                  <a:pt x="401" y="465"/>
                </a:lnTo>
                <a:lnTo>
                  <a:pt x="399" y="465"/>
                </a:lnTo>
                <a:lnTo>
                  <a:pt x="397" y="460"/>
                </a:lnTo>
                <a:lnTo>
                  <a:pt x="396" y="460"/>
                </a:lnTo>
                <a:lnTo>
                  <a:pt x="395" y="456"/>
                </a:lnTo>
                <a:lnTo>
                  <a:pt x="395" y="452"/>
                </a:lnTo>
                <a:lnTo>
                  <a:pt x="395" y="444"/>
                </a:lnTo>
                <a:lnTo>
                  <a:pt x="394" y="444"/>
                </a:lnTo>
                <a:lnTo>
                  <a:pt x="393" y="441"/>
                </a:lnTo>
                <a:lnTo>
                  <a:pt x="397" y="440"/>
                </a:lnTo>
                <a:lnTo>
                  <a:pt x="399" y="432"/>
                </a:lnTo>
                <a:lnTo>
                  <a:pt x="402" y="432"/>
                </a:lnTo>
                <a:lnTo>
                  <a:pt x="403" y="428"/>
                </a:lnTo>
                <a:lnTo>
                  <a:pt x="404" y="427"/>
                </a:lnTo>
                <a:lnTo>
                  <a:pt x="407" y="427"/>
                </a:lnTo>
                <a:lnTo>
                  <a:pt x="409" y="427"/>
                </a:lnTo>
                <a:lnTo>
                  <a:pt x="413" y="424"/>
                </a:lnTo>
                <a:lnTo>
                  <a:pt x="414" y="421"/>
                </a:lnTo>
                <a:lnTo>
                  <a:pt x="413" y="420"/>
                </a:lnTo>
                <a:lnTo>
                  <a:pt x="413" y="419"/>
                </a:lnTo>
                <a:lnTo>
                  <a:pt x="415" y="419"/>
                </a:lnTo>
                <a:lnTo>
                  <a:pt x="416" y="419"/>
                </a:lnTo>
                <a:lnTo>
                  <a:pt x="417" y="416"/>
                </a:lnTo>
                <a:lnTo>
                  <a:pt x="421" y="416"/>
                </a:lnTo>
                <a:lnTo>
                  <a:pt x="424" y="417"/>
                </a:lnTo>
                <a:lnTo>
                  <a:pt x="426" y="414"/>
                </a:lnTo>
                <a:lnTo>
                  <a:pt x="428" y="412"/>
                </a:lnTo>
                <a:lnTo>
                  <a:pt x="429" y="412"/>
                </a:lnTo>
                <a:lnTo>
                  <a:pt x="429" y="413"/>
                </a:lnTo>
                <a:lnTo>
                  <a:pt x="430" y="413"/>
                </a:lnTo>
                <a:lnTo>
                  <a:pt x="430" y="411"/>
                </a:lnTo>
                <a:lnTo>
                  <a:pt x="430" y="407"/>
                </a:lnTo>
                <a:lnTo>
                  <a:pt x="433" y="406"/>
                </a:lnTo>
                <a:lnTo>
                  <a:pt x="435" y="405"/>
                </a:lnTo>
                <a:lnTo>
                  <a:pt x="435" y="403"/>
                </a:lnTo>
                <a:lnTo>
                  <a:pt x="435" y="399"/>
                </a:lnTo>
                <a:lnTo>
                  <a:pt x="440" y="400"/>
                </a:lnTo>
                <a:lnTo>
                  <a:pt x="443" y="401"/>
                </a:lnTo>
                <a:lnTo>
                  <a:pt x="451" y="398"/>
                </a:lnTo>
                <a:lnTo>
                  <a:pt x="451" y="394"/>
                </a:lnTo>
                <a:lnTo>
                  <a:pt x="452" y="394"/>
                </a:lnTo>
                <a:lnTo>
                  <a:pt x="452" y="396"/>
                </a:lnTo>
                <a:lnTo>
                  <a:pt x="454" y="397"/>
                </a:lnTo>
                <a:lnTo>
                  <a:pt x="456" y="397"/>
                </a:lnTo>
                <a:lnTo>
                  <a:pt x="457" y="396"/>
                </a:lnTo>
                <a:lnTo>
                  <a:pt x="459" y="394"/>
                </a:lnTo>
                <a:lnTo>
                  <a:pt x="461" y="394"/>
                </a:lnTo>
                <a:lnTo>
                  <a:pt x="462" y="396"/>
                </a:lnTo>
                <a:lnTo>
                  <a:pt x="463" y="397"/>
                </a:lnTo>
                <a:lnTo>
                  <a:pt x="466" y="398"/>
                </a:lnTo>
                <a:lnTo>
                  <a:pt x="470" y="398"/>
                </a:lnTo>
                <a:lnTo>
                  <a:pt x="473" y="397"/>
                </a:lnTo>
                <a:lnTo>
                  <a:pt x="477" y="396"/>
                </a:lnTo>
                <a:lnTo>
                  <a:pt x="477" y="400"/>
                </a:lnTo>
                <a:lnTo>
                  <a:pt x="483" y="401"/>
                </a:lnTo>
                <a:lnTo>
                  <a:pt x="488" y="403"/>
                </a:lnTo>
                <a:lnTo>
                  <a:pt x="486" y="404"/>
                </a:lnTo>
                <a:lnTo>
                  <a:pt x="486" y="406"/>
                </a:lnTo>
                <a:lnTo>
                  <a:pt x="486" y="407"/>
                </a:lnTo>
                <a:lnTo>
                  <a:pt x="488" y="409"/>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88" name="Freeform 17"/>
          <p:cNvSpPr>
            <a:spLocks noEditPoints="1"/>
          </p:cNvSpPr>
          <p:nvPr/>
        </p:nvSpPr>
        <p:spPr bwMode="auto">
          <a:xfrm>
            <a:off x="4389438" y="1751013"/>
            <a:ext cx="217487" cy="361950"/>
          </a:xfrm>
          <a:custGeom>
            <a:avLst/>
            <a:gdLst>
              <a:gd name="T0" fmla="*/ 2147483647 w 142"/>
              <a:gd name="T1" fmla="*/ 2147483647 h 257"/>
              <a:gd name="T2" fmla="*/ 2147483647 w 142"/>
              <a:gd name="T3" fmla="*/ 2147483647 h 257"/>
              <a:gd name="T4" fmla="*/ 2147483647 w 142"/>
              <a:gd name="T5" fmla="*/ 2147483647 h 257"/>
              <a:gd name="T6" fmla="*/ 2147483647 w 142"/>
              <a:gd name="T7" fmla="*/ 2147483647 h 257"/>
              <a:gd name="T8" fmla="*/ 2147483647 w 142"/>
              <a:gd name="T9" fmla="*/ 2147483647 h 257"/>
              <a:gd name="T10" fmla="*/ 2147483647 w 142"/>
              <a:gd name="T11" fmla="*/ 2147483647 h 257"/>
              <a:gd name="T12" fmla="*/ 2147483647 w 142"/>
              <a:gd name="T13" fmla="*/ 2147483647 h 257"/>
              <a:gd name="T14" fmla="*/ 2147483647 w 142"/>
              <a:gd name="T15" fmla="*/ 2147483647 h 257"/>
              <a:gd name="T16" fmla="*/ 2147483647 w 142"/>
              <a:gd name="T17" fmla="*/ 2147483647 h 257"/>
              <a:gd name="T18" fmla="*/ 2147483647 w 142"/>
              <a:gd name="T19" fmla="*/ 2147483647 h 257"/>
              <a:gd name="T20" fmla="*/ 2147483647 w 142"/>
              <a:gd name="T21" fmla="*/ 2147483647 h 257"/>
              <a:gd name="T22" fmla="*/ 2147483647 w 142"/>
              <a:gd name="T23" fmla="*/ 2147483647 h 257"/>
              <a:gd name="T24" fmla="*/ 2147483647 w 142"/>
              <a:gd name="T25" fmla="*/ 2147483647 h 257"/>
              <a:gd name="T26" fmla="*/ 2147483647 w 142"/>
              <a:gd name="T27" fmla="*/ 2147483647 h 257"/>
              <a:gd name="T28" fmla="*/ 2147483647 w 142"/>
              <a:gd name="T29" fmla="*/ 2147483647 h 257"/>
              <a:gd name="T30" fmla="*/ 2147483647 w 142"/>
              <a:gd name="T31" fmla="*/ 2147483647 h 257"/>
              <a:gd name="T32" fmla="*/ 2147483647 w 142"/>
              <a:gd name="T33" fmla="*/ 2147483647 h 257"/>
              <a:gd name="T34" fmla="*/ 2147483647 w 142"/>
              <a:gd name="T35" fmla="*/ 2147483647 h 257"/>
              <a:gd name="T36" fmla="*/ 2147483647 w 142"/>
              <a:gd name="T37" fmla="*/ 2147483647 h 257"/>
              <a:gd name="T38" fmla="*/ 2147483647 w 142"/>
              <a:gd name="T39" fmla="*/ 2147483647 h 257"/>
              <a:gd name="T40" fmla="*/ 2147483647 w 142"/>
              <a:gd name="T41" fmla="*/ 2147483647 h 257"/>
              <a:gd name="T42" fmla="*/ 2147483647 w 142"/>
              <a:gd name="T43" fmla="*/ 2147483647 h 257"/>
              <a:gd name="T44" fmla="*/ 2147483647 w 142"/>
              <a:gd name="T45" fmla="*/ 2147483647 h 257"/>
              <a:gd name="T46" fmla="*/ 2147483647 w 142"/>
              <a:gd name="T47" fmla="*/ 2147483647 h 257"/>
              <a:gd name="T48" fmla="*/ 2147483647 w 142"/>
              <a:gd name="T49" fmla="*/ 2147483647 h 257"/>
              <a:gd name="T50" fmla="*/ 2147483647 w 142"/>
              <a:gd name="T51" fmla="*/ 2147483647 h 257"/>
              <a:gd name="T52" fmla="*/ 2147483647 w 142"/>
              <a:gd name="T53" fmla="*/ 2147483647 h 257"/>
              <a:gd name="T54" fmla="*/ 2147483647 w 142"/>
              <a:gd name="T55" fmla="*/ 2147483647 h 257"/>
              <a:gd name="T56" fmla="*/ 2147483647 w 142"/>
              <a:gd name="T57" fmla="*/ 2147483647 h 257"/>
              <a:gd name="T58" fmla="*/ 2147483647 w 142"/>
              <a:gd name="T59" fmla="*/ 2147483647 h 257"/>
              <a:gd name="T60" fmla="*/ 2147483647 w 142"/>
              <a:gd name="T61" fmla="*/ 2147483647 h 257"/>
              <a:gd name="T62" fmla="*/ 2147483647 w 142"/>
              <a:gd name="T63" fmla="*/ 2147483647 h 257"/>
              <a:gd name="T64" fmla="*/ 2147483647 w 142"/>
              <a:gd name="T65" fmla="*/ 2147483647 h 257"/>
              <a:gd name="T66" fmla="*/ 2147483647 w 142"/>
              <a:gd name="T67" fmla="*/ 2147483647 h 257"/>
              <a:gd name="T68" fmla="*/ 2147483647 w 142"/>
              <a:gd name="T69" fmla="*/ 2147483647 h 257"/>
              <a:gd name="T70" fmla="*/ 2147483647 w 142"/>
              <a:gd name="T71" fmla="*/ 2147483647 h 257"/>
              <a:gd name="T72" fmla="*/ 2147483647 w 142"/>
              <a:gd name="T73" fmla="*/ 2147483647 h 257"/>
              <a:gd name="T74" fmla="*/ 2147483647 w 142"/>
              <a:gd name="T75" fmla="*/ 2147483647 h 257"/>
              <a:gd name="T76" fmla="*/ 2147483647 w 142"/>
              <a:gd name="T77" fmla="*/ 2147483647 h 257"/>
              <a:gd name="T78" fmla="*/ 2147483647 w 142"/>
              <a:gd name="T79" fmla="*/ 2147483647 h 257"/>
              <a:gd name="T80" fmla="*/ 2147483647 w 142"/>
              <a:gd name="T81" fmla="*/ 2147483647 h 257"/>
              <a:gd name="T82" fmla="*/ 2147483647 w 142"/>
              <a:gd name="T83" fmla="*/ 2147483647 h 257"/>
              <a:gd name="T84" fmla="*/ 2147483647 w 142"/>
              <a:gd name="T85" fmla="*/ 2147483647 h 257"/>
              <a:gd name="T86" fmla="*/ 2147483647 w 142"/>
              <a:gd name="T87" fmla="*/ 2147483647 h 257"/>
              <a:gd name="T88" fmla="*/ 2147483647 w 142"/>
              <a:gd name="T89" fmla="*/ 2147483647 h 257"/>
              <a:gd name="T90" fmla="*/ 2147483647 w 142"/>
              <a:gd name="T91" fmla="*/ 2147483647 h 257"/>
              <a:gd name="T92" fmla="*/ 2147483647 w 142"/>
              <a:gd name="T93" fmla="*/ 2147483647 h 257"/>
              <a:gd name="T94" fmla="*/ 2147483647 w 142"/>
              <a:gd name="T95" fmla="*/ 2147483647 h 257"/>
              <a:gd name="T96" fmla="*/ 2147483647 w 142"/>
              <a:gd name="T97" fmla="*/ 2147483647 h 257"/>
              <a:gd name="T98" fmla="*/ 2147483647 w 142"/>
              <a:gd name="T99" fmla="*/ 2147483647 h 257"/>
              <a:gd name="T100" fmla="*/ 2147483647 w 142"/>
              <a:gd name="T101" fmla="*/ 2147483647 h 257"/>
              <a:gd name="T102" fmla="*/ 2147483647 w 142"/>
              <a:gd name="T103" fmla="*/ 2147483647 h 257"/>
              <a:gd name="T104" fmla="*/ 2147483647 w 142"/>
              <a:gd name="T105" fmla="*/ 2147483647 h 257"/>
              <a:gd name="T106" fmla="*/ 2147483647 w 142"/>
              <a:gd name="T107" fmla="*/ 2147483647 h 257"/>
              <a:gd name="T108" fmla="*/ 2147483647 w 142"/>
              <a:gd name="T109" fmla="*/ 2147483647 h 257"/>
              <a:gd name="T110" fmla="*/ 2147483647 w 142"/>
              <a:gd name="T111" fmla="*/ 2147483647 h 257"/>
              <a:gd name="T112" fmla="*/ 2147483647 w 142"/>
              <a:gd name="T113" fmla="*/ 2147483647 h 257"/>
              <a:gd name="T114" fmla="*/ 2147483647 w 142"/>
              <a:gd name="T115" fmla="*/ 2147483647 h 257"/>
              <a:gd name="T116" fmla="*/ 2147483647 w 142"/>
              <a:gd name="T117" fmla="*/ 2147483647 h 257"/>
              <a:gd name="T118" fmla="*/ 2147483647 w 142"/>
              <a:gd name="T119" fmla="*/ 2147483647 h 257"/>
              <a:gd name="T120" fmla="*/ 2147483647 w 142"/>
              <a:gd name="T121" fmla="*/ 2147483647 h 25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42"/>
              <a:gd name="T184" fmla="*/ 0 h 257"/>
              <a:gd name="T185" fmla="*/ 142 w 142"/>
              <a:gd name="T186" fmla="*/ 257 h 25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42" h="257">
                <a:moveTo>
                  <a:pt x="15" y="142"/>
                </a:moveTo>
                <a:lnTo>
                  <a:pt x="15" y="142"/>
                </a:lnTo>
                <a:lnTo>
                  <a:pt x="11" y="144"/>
                </a:lnTo>
                <a:lnTo>
                  <a:pt x="7" y="147"/>
                </a:lnTo>
                <a:lnTo>
                  <a:pt x="7" y="148"/>
                </a:lnTo>
                <a:lnTo>
                  <a:pt x="7" y="150"/>
                </a:lnTo>
                <a:lnTo>
                  <a:pt x="7" y="151"/>
                </a:lnTo>
                <a:lnTo>
                  <a:pt x="6" y="153"/>
                </a:lnTo>
                <a:lnTo>
                  <a:pt x="4" y="154"/>
                </a:lnTo>
                <a:lnTo>
                  <a:pt x="1" y="154"/>
                </a:lnTo>
                <a:lnTo>
                  <a:pt x="0" y="155"/>
                </a:lnTo>
                <a:lnTo>
                  <a:pt x="1" y="156"/>
                </a:lnTo>
                <a:lnTo>
                  <a:pt x="1" y="158"/>
                </a:lnTo>
                <a:lnTo>
                  <a:pt x="1" y="160"/>
                </a:lnTo>
                <a:lnTo>
                  <a:pt x="4" y="160"/>
                </a:lnTo>
                <a:lnTo>
                  <a:pt x="5" y="161"/>
                </a:lnTo>
                <a:lnTo>
                  <a:pt x="6" y="161"/>
                </a:lnTo>
                <a:lnTo>
                  <a:pt x="7" y="164"/>
                </a:lnTo>
                <a:lnTo>
                  <a:pt x="7" y="165"/>
                </a:lnTo>
                <a:lnTo>
                  <a:pt x="8" y="165"/>
                </a:lnTo>
                <a:lnTo>
                  <a:pt x="10" y="165"/>
                </a:lnTo>
                <a:lnTo>
                  <a:pt x="13" y="163"/>
                </a:lnTo>
                <a:lnTo>
                  <a:pt x="17" y="167"/>
                </a:lnTo>
                <a:lnTo>
                  <a:pt x="22" y="165"/>
                </a:lnTo>
                <a:lnTo>
                  <a:pt x="21" y="164"/>
                </a:lnTo>
                <a:lnTo>
                  <a:pt x="25" y="163"/>
                </a:lnTo>
                <a:lnTo>
                  <a:pt x="27" y="162"/>
                </a:lnTo>
                <a:lnTo>
                  <a:pt x="34" y="162"/>
                </a:lnTo>
                <a:lnTo>
                  <a:pt x="32" y="157"/>
                </a:lnTo>
                <a:lnTo>
                  <a:pt x="31" y="150"/>
                </a:lnTo>
                <a:lnTo>
                  <a:pt x="26" y="150"/>
                </a:lnTo>
                <a:lnTo>
                  <a:pt x="29" y="143"/>
                </a:lnTo>
                <a:lnTo>
                  <a:pt x="25" y="141"/>
                </a:lnTo>
                <a:lnTo>
                  <a:pt x="21" y="142"/>
                </a:lnTo>
                <a:lnTo>
                  <a:pt x="19" y="143"/>
                </a:lnTo>
                <a:lnTo>
                  <a:pt x="14" y="146"/>
                </a:lnTo>
                <a:lnTo>
                  <a:pt x="12" y="147"/>
                </a:lnTo>
                <a:lnTo>
                  <a:pt x="12" y="146"/>
                </a:lnTo>
                <a:lnTo>
                  <a:pt x="15" y="143"/>
                </a:lnTo>
                <a:lnTo>
                  <a:pt x="15" y="142"/>
                </a:lnTo>
                <a:close/>
                <a:moveTo>
                  <a:pt x="54" y="82"/>
                </a:moveTo>
                <a:lnTo>
                  <a:pt x="54" y="82"/>
                </a:lnTo>
                <a:lnTo>
                  <a:pt x="54" y="80"/>
                </a:lnTo>
                <a:lnTo>
                  <a:pt x="54" y="77"/>
                </a:lnTo>
                <a:lnTo>
                  <a:pt x="54" y="74"/>
                </a:lnTo>
                <a:lnTo>
                  <a:pt x="56" y="72"/>
                </a:lnTo>
                <a:lnTo>
                  <a:pt x="59" y="71"/>
                </a:lnTo>
                <a:lnTo>
                  <a:pt x="61" y="71"/>
                </a:lnTo>
                <a:lnTo>
                  <a:pt x="62" y="68"/>
                </a:lnTo>
                <a:lnTo>
                  <a:pt x="63" y="65"/>
                </a:lnTo>
                <a:lnTo>
                  <a:pt x="66" y="64"/>
                </a:lnTo>
                <a:lnTo>
                  <a:pt x="68" y="62"/>
                </a:lnTo>
                <a:lnTo>
                  <a:pt x="69" y="60"/>
                </a:lnTo>
                <a:lnTo>
                  <a:pt x="69" y="57"/>
                </a:lnTo>
                <a:lnTo>
                  <a:pt x="68" y="55"/>
                </a:lnTo>
                <a:lnTo>
                  <a:pt x="67" y="53"/>
                </a:lnTo>
                <a:lnTo>
                  <a:pt x="62" y="51"/>
                </a:lnTo>
                <a:lnTo>
                  <a:pt x="58" y="52"/>
                </a:lnTo>
                <a:lnTo>
                  <a:pt x="52" y="55"/>
                </a:lnTo>
                <a:lnTo>
                  <a:pt x="52" y="54"/>
                </a:lnTo>
                <a:lnTo>
                  <a:pt x="50" y="54"/>
                </a:lnTo>
                <a:lnTo>
                  <a:pt x="50" y="58"/>
                </a:lnTo>
                <a:lnTo>
                  <a:pt x="48" y="59"/>
                </a:lnTo>
                <a:lnTo>
                  <a:pt x="49" y="57"/>
                </a:lnTo>
                <a:lnTo>
                  <a:pt x="49" y="55"/>
                </a:lnTo>
                <a:lnTo>
                  <a:pt x="49" y="54"/>
                </a:lnTo>
                <a:lnTo>
                  <a:pt x="48" y="54"/>
                </a:lnTo>
                <a:lnTo>
                  <a:pt x="46" y="54"/>
                </a:lnTo>
                <a:lnTo>
                  <a:pt x="45" y="54"/>
                </a:lnTo>
                <a:lnTo>
                  <a:pt x="45" y="58"/>
                </a:lnTo>
                <a:lnTo>
                  <a:pt x="45" y="61"/>
                </a:lnTo>
                <a:lnTo>
                  <a:pt x="43" y="64"/>
                </a:lnTo>
                <a:lnTo>
                  <a:pt x="41" y="65"/>
                </a:lnTo>
                <a:lnTo>
                  <a:pt x="39" y="68"/>
                </a:lnTo>
                <a:lnTo>
                  <a:pt x="39" y="71"/>
                </a:lnTo>
                <a:lnTo>
                  <a:pt x="39" y="72"/>
                </a:lnTo>
                <a:lnTo>
                  <a:pt x="40" y="72"/>
                </a:lnTo>
                <a:lnTo>
                  <a:pt x="40" y="73"/>
                </a:lnTo>
                <a:lnTo>
                  <a:pt x="41" y="73"/>
                </a:lnTo>
                <a:lnTo>
                  <a:pt x="40" y="77"/>
                </a:lnTo>
                <a:lnTo>
                  <a:pt x="33" y="75"/>
                </a:lnTo>
                <a:lnTo>
                  <a:pt x="33" y="77"/>
                </a:lnTo>
                <a:lnTo>
                  <a:pt x="32" y="79"/>
                </a:lnTo>
                <a:lnTo>
                  <a:pt x="33" y="79"/>
                </a:lnTo>
                <a:lnTo>
                  <a:pt x="34" y="82"/>
                </a:lnTo>
                <a:lnTo>
                  <a:pt x="32" y="82"/>
                </a:lnTo>
                <a:lnTo>
                  <a:pt x="29" y="82"/>
                </a:lnTo>
                <a:lnTo>
                  <a:pt x="33" y="88"/>
                </a:lnTo>
                <a:lnTo>
                  <a:pt x="33" y="91"/>
                </a:lnTo>
                <a:lnTo>
                  <a:pt x="33" y="92"/>
                </a:lnTo>
                <a:lnTo>
                  <a:pt x="31" y="93"/>
                </a:lnTo>
                <a:lnTo>
                  <a:pt x="31" y="94"/>
                </a:lnTo>
                <a:lnTo>
                  <a:pt x="32" y="96"/>
                </a:lnTo>
                <a:lnTo>
                  <a:pt x="34" y="99"/>
                </a:lnTo>
                <a:lnTo>
                  <a:pt x="33" y="100"/>
                </a:lnTo>
                <a:lnTo>
                  <a:pt x="32" y="102"/>
                </a:lnTo>
                <a:lnTo>
                  <a:pt x="31" y="108"/>
                </a:lnTo>
                <a:lnTo>
                  <a:pt x="31" y="110"/>
                </a:lnTo>
                <a:lnTo>
                  <a:pt x="39" y="109"/>
                </a:lnTo>
                <a:lnTo>
                  <a:pt x="40" y="108"/>
                </a:lnTo>
                <a:lnTo>
                  <a:pt x="40" y="109"/>
                </a:lnTo>
                <a:lnTo>
                  <a:pt x="40" y="112"/>
                </a:lnTo>
                <a:lnTo>
                  <a:pt x="35" y="113"/>
                </a:lnTo>
                <a:lnTo>
                  <a:pt x="34" y="115"/>
                </a:lnTo>
                <a:lnTo>
                  <a:pt x="33" y="115"/>
                </a:lnTo>
                <a:lnTo>
                  <a:pt x="34" y="115"/>
                </a:lnTo>
                <a:lnTo>
                  <a:pt x="34" y="119"/>
                </a:lnTo>
                <a:lnTo>
                  <a:pt x="33" y="120"/>
                </a:lnTo>
                <a:lnTo>
                  <a:pt x="33" y="121"/>
                </a:lnTo>
                <a:lnTo>
                  <a:pt x="33" y="126"/>
                </a:lnTo>
                <a:lnTo>
                  <a:pt x="35" y="121"/>
                </a:lnTo>
                <a:lnTo>
                  <a:pt x="36" y="120"/>
                </a:lnTo>
                <a:lnTo>
                  <a:pt x="39" y="119"/>
                </a:lnTo>
                <a:lnTo>
                  <a:pt x="39" y="120"/>
                </a:lnTo>
                <a:lnTo>
                  <a:pt x="39" y="121"/>
                </a:lnTo>
                <a:lnTo>
                  <a:pt x="41" y="121"/>
                </a:lnTo>
                <a:lnTo>
                  <a:pt x="41" y="120"/>
                </a:lnTo>
                <a:lnTo>
                  <a:pt x="43" y="119"/>
                </a:lnTo>
                <a:lnTo>
                  <a:pt x="43" y="122"/>
                </a:lnTo>
                <a:lnTo>
                  <a:pt x="43" y="124"/>
                </a:lnTo>
                <a:lnTo>
                  <a:pt x="42" y="124"/>
                </a:lnTo>
                <a:lnTo>
                  <a:pt x="43" y="130"/>
                </a:lnTo>
                <a:lnTo>
                  <a:pt x="42" y="136"/>
                </a:lnTo>
                <a:lnTo>
                  <a:pt x="41" y="141"/>
                </a:lnTo>
                <a:lnTo>
                  <a:pt x="39" y="147"/>
                </a:lnTo>
                <a:lnTo>
                  <a:pt x="41" y="147"/>
                </a:lnTo>
                <a:lnTo>
                  <a:pt x="43" y="147"/>
                </a:lnTo>
                <a:lnTo>
                  <a:pt x="46" y="150"/>
                </a:lnTo>
                <a:lnTo>
                  <a:pt x="47" y="151"/>
                </a:lnTo>
                <a:lnTo>
                  <a:pt x="48" y="149"/>
                </a:lnTo>
                <a:lnTo>
                  <a:pt x="48" y="146"/>
                </a:lnTo>
                <a:lnTo>
                  <a:pt x="52" y="148"/>
                </a:lnTo>
                <a:lnTo>
                  <a:pt x="54" y="148"/>
                </a:lnTo>
                <a:lnTo>
                  <a:pt x="60" y="147"/>
                </a:lnTo>
                <a:lnTo>
                  <a:pt x="66" y="146"/>
                </a:lnTo>
                <a:lnTo>
                  <a:pt x="68" y="146"/>
                </a:lnTo>
                <a:lnTo>
                  <a:pt x="70" y="147"/>
                </a:lnTo>
                <a:lnTo>
                  <a:pt x="63" y="153"/>
                </a:lnTo>
                <a:lnTo>
                  <a:pt x="63" y="155"/>
                </a:lnTo>
                <a:lnTo>
                  <a:pt x="63" y="156"/>
                </a:lnTo>
                <a:lnTo>
                  <a:pt x="65" y="157"/>
                </a:lnTo>
                <a:lnTo>
                  <a:pt x="67" y="158"/>
                </a:lnTo>
                <a:lnTo>
                  <a:pt x="75" y="158"/>
                </a:lnTo>
                <a:lnTo>
                  <a:pt x="75" y="164"/>
                </a:lnTo>
                <a:lnTo>
                  <a:pt x="75" y="168"/>
                </a:lnTo>
                <a:lnTo>
                  <a:pt x="72" y="172"/>
                </a:lnTo>
                <a:lnTo>
                  <a:pt x="72" y="176"/>
                </a:lnTo>
                <a:lnTo>
                  <a:pt x="73" y="178"/>
                </a:lnTo>
                <a:lnTo>
                  <a:pt x="69" y="178"/>
                </a:lnTo>
                <a:lnTo>
                  <a:pt x="69" y="181"/>
                </a:lnTo>
                <a:lnTo>
                  <a:pt x="58" y="181"/>
                </a:lnTo>
                <a:lnTo>
                  <a:pt x="56" y="179"/>
                </a:lnTo>
                <a:lnTo>
                  <a:pt x="55" y="178"/>
                </a:lnTo>
                <a:lnTo>
                  <a:pt x="55" y="175"/>
                </a:lnTo>
                <a:lnTo>
                  <a:pt x="54" y="175"/>
                </a:lnTo>
                <a:lnTo>
                  <a:pt x="53" y="175"/>
                </a:lnTo>
                <a:lnTo>
                  <a:pt x="49" y="174"/>
                </a:lnTo>
                <a:lnTo>
                  <a:pt x="49" y="176"/>
                </a:lnTo>
                <a:lnTo>
                  <a:pt x="47" y="177"/>
                </a:lnTo>
                <a:lnTo>
                  <a:pt x="49" y="182"/>
                </a:lnTo>
                <a:lnTo>
                  <a:pt x="54" y="182"/>
                </a:lnTo>
                <a:lnTo>
                  <a:pt x="49" y="188"/>
                </a:lnTo>
                <a:lnTo>
                  <a:pt x="46" y="191"/>
                </a:lnTo>
                <a:lnTo>
                  <a:pt x="43" y="193"/>
                </a:lnTo>
                <a:lnTo>
                  <a:pt x="42" y="193"/>
                </a:lnTo>
                <a:lnTo>
                  <a:pt x="46" y="193"/>
                </a:lnTo>
                <a:lnTo>
                  <a:pt x="53" y="192"/>
                </a:lnTo>
                <a:lnTo>
                  <a:pt x="53" y="200"/>
                </a:lnTo>
                <a:lnTo>
                  <a:pt x="50" y="202"/>
                </a:lnTo>
                <a:lnTo>
                  <a:pt x="47" y="204"/>
                </a:lnTo>
                <a:lnTo>
                  <a:pt x="47" y="207"/>
                </a:lnTo>
                <a:lnTo>
                  <a:pt x="42" y="210"/>
                </a:lnTo>
                <a:lnTo>
                  <a:pt x="38" y="211"/>
                </a:lnTo>
                <a:lnTo>
                  <a:pt x="39" y="216"/>
                </a:lnTo>
                <a:lnTo>
                  <a:pt x="38" y="216"/>
                </a:lnTo>
                <a:lnTo>
                  <a:pt x="38" y="218"/>
                </a:lnTo>
                <a:lnTo>
                  <a:pt x="40" y="218"/>
                </a:lnTo>
                <a:lnTo>
                  <a:pt x="42" y="218"/>
                </a:lnTo>
                <a:lnTo>
                  <a:pt x="40" y="219"/>
                </a:lnTo>
                <a:lnTo>
                  <a:pt x="40" y="222"/>
                </a:lnTo>
                <a:lnTo>
                  <a:pt x="43" y="222"/>
                </a:lnTo>
                <a:lnTo>
                  <a:pt x="45" y="220"/>
                </a:lnTo>
                <a:lnTo>
                  <a:pt x="46" y="220"/>
                </a:lnTo>
                <a:lnTo>
                  <a:pt x="46" y="219"/>
                </a:lnTo>
                <a:lnTo>
                  <a:pt x="46" y="218"/>
                </a:lnTo>
                <a:lnTo>
                  <a:pt x="47" y="217"/>
                </a:lnTo>
                <a:lnTo>
                  <a:pt x="50" y="217"/>
                </a:lnTo>
                <a:lnTo>
                  <a:pt x="50" y="220"/>
                </a:lnTo>
                <a:lnTo>
                  <a:pt x="49" y="220"/>
                </a:lnTo>
                <a:lnTo>
                  <a:pt x="50" y="222"/>
                </a:lnTo>
                <a:lnTo>
                  <a:pt x="52" y="223"/>
                </a:lnTo>
                <a:lnTo>
                  <a:pt x="55" y="223"/>
                </a:lnTo>
                <a:lnTo>
                  <a:pt x="61" y="218"/>
                </a:lnTo>
                <a:lnTo>
                  <a:pt x="61" y="217"/>
                </a:lnTo>
                <a:lnTo>
                  <a:pt x="62" y="217"/>
                </a:lnTo>
                <a:lnTo>
                  <a:pt x="63" y="218"/>
                </a:lnTo>
                <a:lnTo>
                  <a:pt x="62" y="219"/>
                </a:lnTo>
                <a:lnTo>
                  <a:pt x="68" y="223"/>
                </a:lnTo>
                <a:lnTo>
                  <a:pt x="69" y="220"/>
                </a:lnTo>
                <a:lnTo>
                  <a:pt x="69" y="217"/>
                </a:lnTo>
                <a:lnTo>
                  <a:pt x="75" y="217"/>
                </a:lnTo>
                <a:lnTo>
                  <a:pt x="76" y="217"/>
                </a:lnTo>
                <a:lnTo>
                  <a:pt x="76" y="218"/>
                </a:lnTo>
                <a:lnTo>
                  <a:pt x="74" y="226"/>
                </a:lnTo>
                <a:lnTo>
                  <a:pt x="60" y="226"/>
                </a:lnTo>
                <a:lnTo>
                  <a:pt x="54" y="225"/>
                </a:lnTo>
                <a:lnTo>
                  <a:pt x="49" y="225"/>
                </a:lnTo>
                <a:lnTo>
                  <a:pt x="49" y="226"/>
                </a:lnTo>
                <a:lnTo>
                  <a:pt x="47" y="229"/>
                </a:lnTo>
                <a:lnTo>
                  <a:pt x="46" y="231"/>
                </a:lnTo>
                <a:lnTo>
                  <a:pt x="43" y="238"/>
                </a:lnTo>
                <a:lnTo>
                  <a:pt x="40" y="240"/>
                </a:lnTo>
                <a:lnTo>
                  <a:pt x="38" y="243"/>
                </a:lnTo>
                <a:lnTo>
                  <a:pt x="36" y="245"/>
                </a:lnTo>
                <a:lnTo>
                  <a:pt x="36" y="247"/>
                </a:lnTo>
                <a:lnTo>
                  <a:pt x="35" y="248"/>
                </a:lnTo>
                <a:lnTo>
                  <a:pt x="32" y="250"/>
                </a:lnTo>
                <a:lnTo>
                  <a:pt x="27" y="251"/>
                </a:lnTo>
                <a:lnTo>
                  <a:pt x="27" y="253"/>
                </a:lnTo>
                <a:lnTo>
                  <a:pt x="33" y="255"/>
                </a:lnTo>
                <a:lnTo>
                  <a:pt x="38" y="257"/>
                </a:lnTo>
                <a:lnTo>
                  <a:pt x="42" y="248"/>
                </a:lnTo>
                <a:lnTo>
                  <a:pt x="43" y="248"/>
                </a:lnTo>
                <a:lnTo>
                  <a:pt x="45" y="250"/>
                </a:lnTo>
                <a:lnTo>
                  <a:pt x="45" y="247"/>
                </a:lnTo>
                <a:lnTo>
                  <a:pt x="46" y="246"/>
                </a:lnTo>
                <a:lnTo>
                  <a:pt x="58" y="245"/>
                </a:lnTo>
                <a:lnTo>
                  <a:pt x="59" y="246"/>
                </a:lnTo>
                <a:lnTo>
                  <a:pt x="60" y="248"/>
                </a:lnTo>
                <a:lnTo>
                  <a:pt x="65" y="243"/>
                </a:lnTo>
                <a:lnTo>
                  <a:pt x="68" y="240"/>
                </a:lnTo>
                <a:lnTo>
                  <a:pt x="72" y="239"/>
                </a:lnTo>
                <a:lnTo>
                  <a:pt x="75" y="239"/>
                </a:lnTo>
                <a:lnTo>
                  <a:pt x="79" y="241"/>
                </a:lnTo>
                <a:lnTo>
                  <a:pt x="81" y="243"/>
                </a:lnTo>
                <a:lnTo>
                  <a:pt x="84" y="243"/>
                </a:lnTo>
                <a:lnTo>
                  <a:pt x="84" y="239"/>
                </a:lnTo>
                <a:lnTo>
                  <a:pt x="88" y="238"/>
                </a:lnTo>
                <a:lnTo>
                  <a:pt x="90" y="238"/>
                </a:lnTo>
                <a:lnTo>
                  <a:pt x="90" y="236"/>
                </a:lnTo>
                <a:lnTo>
                  <a:pt x="94" y="236"/>
                </a:lnTo>
                <a:lnTo>
                  <a:pt x="96" y="237"/>
                </a:lnTo>
                <a:lnTo>
                  <a:pt x="97" y="238"/>
                </a:lnTo>
                <a:lnTo>
                  <a:pt x="101" y="238"/>
                </a:lnTo>
                <a:lnTo>
                  <a:pt x="105" y="236"/>
                </a:lnTo>
                <a:lnTo>
                  <a:pt x="110" y="234"/>
                </a:lnTo>
                <a:lnTo>
                  <a:pt x="114" y="234"/>
                </a:lnTo>
                <a:lnTo>
                  <a:pt x="116" y="236"/>
                </a:lnTo>
                <a:lnTo>
                  <a:pt x="117" y="237"/>
                </a:lnTo>
                <a:lnTo>
                  <a:pt x="119" y="238"/>
                </a:lnTo>
                <a:lnTo>
                  <a:pt x="121" y="239"/>
                </a:lnTo>
                <a:lnTo>
                  <a:pt x="122" y="236"/>
                </a:lnTo>
                <a:lnTo>
                  <a:pt x="124" y="236"/>
                </a:lnTo>
                <a:lnTo>
                  <a:pt x="127" y="236"/>
                </a:lnTo>
                <a:lnTo>
                  <a:pt x="129" y="232"/>
                </a:lnTo>
                <a:lnTo>
                  <a:pt x="130" y="232"/>
                </a:lnTo>
                <a:lnTo>
                  <a:pt x="132" y="231"/>
                </a:lnTo>
                <a:lnTo>
                  <a:pt x="132" y="227"/>
                </a:lnTo>
                <a:lnTo>
                  <a:pt x="135" y="227"/>
                </a:lnTo>
                <a:lnTo>
                  <a:pt x="134" y="227"/>
                </a:lnTo>
                <a:lnTo>
                  <a:pt x="131" y="226"/>
                </a:lnTo>
                <a:lnTo>
                  <a:pt x="123" y="226"/>
                </a:lnTo>
                <a:lnTo>
                  <a:pt x="123" y="225"/>
                </a:lnTo>
                <a:lnTo>
                  <a:pt x="123" y="224"/>
                </a:lnTo>
                <a:lnTo>
                  <a:pt x="124" y="224"/>
                </a:lnTo>
                <a:lnTo>
                  <a:pt x="122" y="220"/>
                </a:lnTo>
                <a:lnTo>
                  <a:pt x="124" y="220"/>
                </a:lnTo>
                <a:lnTo>
                  <a:pt x="127" y="220"/>
                </a:lnTo>
                <a:lnTo>
                  <a:pt x="128" y="217"/>
                </a:lnTo>
                <a:lnTo>
                  <a:pt x="135" y="217"/>
                </a:lnTo>
                <a:lnTo>
                  <a:pt x="135" y="213"/>
                </a:lnTo>
                <a:lnTo>
                  <a:pt x="136" y="213"/>
                </a:lnTo>
                <a:lnTo>
                  <a:pt x="139" y="209"/>
                </a:lnTo>
                <a:lnTo>
                  <a:pt x="142" y="203"/>
                </a:lnTo>
                <a:lnTo>
                  <a:pt x="142" y="197"/>
                </a:lnTo>
                <a:lnTo>
                  <a:pt x="141" y="193"/>
                </a:lnTo>
                <a:lnTo>
                  <a:pt x="138" y="192"/>
                </a:lnTo>
                <a:lnTo>
                  <a:pt x="136" y="191"/>
                </a:lnTo>
                <a:lnTo>
                  <a:pt x="132" y="190"/>
                </a:lnTo>
                <a:lnTo>
                  <a:pt x="127" y="190"/>
                </a:lnTo>
                <a:lnTo>
                  <a:pt x="125" y="193"/>
                </a:lnTo>
                <a:lnTo>
                  <a:pt x="124" y="195"/>
                </a:lnTo>
                <a:lnTo>
                  <a:pt x="122" y="196"/>
                </a:lnTo>
                <a:lnTo>
                  <a:pt x="121" y="195"/>
                </a:lnTo>
                <a:lnTo>
                  <a:pt x="121" y="191"/>
                </a:lnTo>
                <a:lnTo>
                  <a:pt x="121" y="189"/>
                </a:lnTo>
                <a:lnTo>
                  <a:pt x="122" y="189"/>
                </a:lnTo>
                <a:lnTo>
                  <a:pt x="121" y="182"/>
                </a:lnTo>
                <a:lnTo>
                  <a:pt x="116" y="176"/>
                </a:lnTo>
                <a:lnTo>
                  <a:pt x="111" y="170"/>
                </a:lnTo>
                <a:lnTo>
                  <a:pt x="117" y="175"/>
                </a:lnTo>
                <a:lnTo>
                  <a:pt x="118" y="175"/>
                </a:lnTo>
                <a:lnTo>
                  <a:pt x="121" y="175"/>
                </a:lnTo>
                <a:lnTo>
                  <a:pt x="121" y="174"/>
                </a:lnTo>
                <a:lnTo>
                  <a:pt x="121" y="171"/>
                </a:lnTo>
                <a:lnTo>
                  <a:pt x="119" y="171"/>
                </a:lnTo>
                <a:lnTo>
                  <a:pt x="118" y="170"/>
                </a:lnTo>
                <a:lnTo>
                  <a:pt x="116" y="168"/>
                </a:lnTo>
                <a:lnTo>
                  <a:pt x="115" y="165"/>
                </a:lnTo>
                <a:lnTo>
                  <a:pt x="114" y="164"/>
                </a:lnTo>
                <a:lnTo>
                  <a:pt x="111" y="163"/>
                </a:lnTo>
                <a:lnTo>
                  <a:pt x="109" y="163"/>
                </a:lnTo>
                <a:lnTo>
                  <a:pt x="108" y="163"/>
                </a:lnTo>
                <a:lnTo>
                  <a:pt x="107" y="161"/>
                </a:lnTo>
                <a:lnTo>
                  <a:pt x="105" y="157"/>
                </a:lnTo>
                <a:lnTo>
                  <a:pt x="104" y="155"/>
                </a:lnTo>
                <a:lnTo>
                  <a:pt x="103" y="153"/>
                </a:lnTo>
                <a:lnTo>
                  <a:pt x="101" y="153"/>
                </a:lnTo>
                <a:lnTo>
                  <a:pt x="100" y="153"/>
                </a:lnTo>
                <a:lnTo>
                  <a:pt x="94" y="146"/>
                </a:lnTo>
                <a:lnTo>
                  <a:pt x="93" y="141"/>
                </a:lnTo>
                <a:lnTo>
                  <a:pt x="93" y="137"/>
                </a:lnTo>
                <a:lnTo>
                  <a:pt x="90" y="136"/>
                </a:lnTo>
                <a:lnTo>
                  <a:pt x="89" y="136"/>
                </a:lnTo>
                <a:lnTo>
                  <a:pt x="89" y="134"/>
                </a:lnTo>
                <a:lnTo>
                  <a:pt x="89" y="133"/>
                </a:lnTo>
                <a:lnTo>
                  <a:pt x="88" y="130"/>
                </a:lnTo>
                <a:lnTo>
                  <a:pt x="86" y="129"/>
                </a:lnTo>
                <a:lnTo>
                  <a:pt x="81" y="127"/>
                </a:lnTo>
                <a:lnTo>
                  <a:pt x="81" y="123"/>
                </a:lnTo>
                <a:lnTo>
                  <a:pt x="80" y="121"/>
                </a:lnTo>
                <a:lnTo>
                  <a:pt x="72" y="121"/>
                </a:lnTo>
                <a:lnTo>
                  <a:pt x="73" y="119"/>
                </a:lnTo>
                <a:lnTo>
                  <a:pt x="75" y="116"/>
                </a:lnTo>
                <a:lnTo>
                  <a:pt x="76" y="116"/>
                </a:lnTo>
                <a:lnTo>
                  <a:pt x="77" y="116"/>
                </a:lnTo>
                <a:lnTo>
                  <a:pt x="76" y="112"/>
                </a:lnTo>
                <a:lnTo>
                  <a:pt x="74" y="107"/>
                </a:lnTo>
                <a:lnTo>
                  <a:pt x="75" y="107"/>
                </a:lnTo>
                <a:lnTo>
                  <a:pt x="76" y="102"/>
                </a:lnTo>
                <a:lnTo>
                  <a:pt x="80" y="99"/>
                </a:lnTo>
                <a:lnTo>
                  <a:pt x="82" y="98"/>
                </a:lnTo>
                <a:lnTo>
                  <a:pt x="83" y="96"/>
                </a:lnTo>
                <a:lnTo>
                  <a:pt x="83" y="93"/>
                </a:lnTo>
                <a:lnTo>
                  <a:pt x="83" y="89"/>
                </a:lnTo>
                <a:lnTo>
                  <a:pt x="86" y="85"/>
                </a:lnTo>
                <a:lnTo>
                  <a:pt x="87" y="81"/>
                </a:lnTo>
                <a:lnTo>
                  <a:pt x="82" y="78"/>
                </a:lnTo>
                <a:lnTo>
                  <a:pt x="80" y="78"/>
                </a:lnTo>
                <a:lnTo>
                  <a:pt x="77" y="78"/>
                </a:lnTo>
                <a:lnTo>
                  <a:pt x="75" y="80"/>
                </a:lnTo>
                <a:lnTo>
                  <a:pt x="68" y="78"/>
                </a:lnTo>
                <a:lnTo>
                  <a:pt x="67" y="80"/>
                </a:lnTo>
                <a:lnTo>
                  <a:pt x="59" y="81"/>
                </a:lnTo>
                <a:lnTo>
                  <a:pt x="56" y="82"/>
                </a:lnTo>
                <a:lnTo>
                  <a:pt x="56" y="84"/>
                </a:lnTo>
                <a:lnTo>
                  <a:pt x="54" y="82"/>
                </a:lnTo>
                <a:close/>
                <a:moveTo>
                  <a:pt x="91" y="239"/>
                </a:moveTo>
                <a:lnTo>
                  <a:pt x="91" y="239"/>
                </a:lnTo>
                <a:lnTo>
                  <a:pt x="90" y="239"/>
                </a:lnTo>
                <a:lnTo>
                  <a:pt x="91" y="240"/>
                </a:lnTo>
                <a:lnTo>
                  <a:pt x="94" y="241"/>
                </a:lnTo>
                <a:lnTo>
                  <a:pt x="94" y="240"/>
                </a:lnTo>
                <a:lnTo>
                  <a:pt x="94" y="239"/>
                </a:lnTo>
                <a:lnTo>
                  <a:pt x="91" y="239"/>
                </a:lnTo>
                <a:close/>
                <a:moveTo>
                  <a:pt x="33" y="130"/>
                </a:moveTo>
                <a:lnTo>
                  <a:pt x="33" y="130"/>
                </a:lnTo>
                <a:lnTo>
                  <a:pt x="32" y="136"/>
                </a:lnTo>
                <a:lnTo>
                  <a:pt x="34" y="136"/>
                </a:lnTo>
                <a:lnTo>
                  <a:pt x="34" y="133"/>
                </a:lnTo>
                <a:lnTo>
                  <a:pt x="34" y="130"/>
                </a:lnTo>
                <a:lnTo>
                  <a:pt x="33" y="130"/>
                </a:lnTo>
                <a:close/>
                <a:moveTo>
                  <a:pt x="24" y="130"/>
                </a:moveTo>
                <a:lnTo>
                  <a:pt x="25" y="133"/>
                </a:lnTo>
                <a:lnTo>
                  <a:pt x="25" y="130"/>
                </a:lnTo>
                <a:lnTo>
                  <a:pt x="24" y="130"/>
                </a:lnTo>
                <a:close/>
                <a:moveTo>
                  <a:pt x="28" y="116"/>
                </a:moveTo>
                <a:lnTo>
                  <a:pt x="28" y="116"/>
                </a:lnTo>
                <a:lnTo>
                  <a:pt x="27" y="120"/>
                </a:lnTo>
                <a:lnTo>
                  <a:pt x="27" y="122"/>
                </a:lnTo>
                <a:lnTo>
                  <a:pt x="27" y="123"/>
                </a:lnTo>
                <a:lnTo>
                  <a:pt x="28" y="123"/>
                </a:lnTo>
                <a:lnTo>
                  <a:pt x="29" y="122"/>
                </a:lnTo>
                <a:lnTo>
                  <a:pt x="29" y="119"/>
                </a:lnTo>
                <a:lnTo>
                  <a:pt x="29" y="116"/>
                </a:lnTo>
                <a:lnTo>
                  <a:pt x="28" y="116"/>
                </a:lnTo>
                <a:close/>
                <a:moveTo>
                  <a:pt x="19" y="116"/>
                </a:moveTo>
                <a:lnTo>
                  <a:pt x="20" y="119"/>
                </a:lnTo>
                <a:lnTo>
                  <a:pt x="20" y="117"/>
                </a:lnTo>
                <a:lnTo>
                  <a:pt x="19" y="116"/>
                </a:lnTo>
                <a:close/>
                <a:moveTo>
                  <a:pt x="21" y="107"/>
                </a:moveTo>
                <a:lnTo>
                  <a:pt x="21" y="109"/>
                </a:lnTo>
                <a:lnTo>
                  <a:pt x="22" y="109"/>
                </a:lnTo>
                <a:lnTo>
                  <a:pt x="22" y="110"/>
                </a:lnTo>
                <a:lnTo>
                  <a:pt x="22" y="113"/>
                </a:lnTo>
                <a:lnTo>
                  <a:pt x="21" y="113"/>
                </a:lnTo>
                <a:lnTo>
                  <a:pt x="22" y="114"/>
                </a:lnTo>
                <a:lnTo>
                  <a:pt x="26" y="115"/>
                </a:lnTo>
                <a:lnTo>
                  <a:pt x="26" y="114"/>
                </a:lnTo>
                <a:lnTo>
                  <a:pt x="27" y="113"/>
                </a:lnTo>
                <a:lnTo>
                  <a:pt x="27" y="112"/>
                </a:lnTo>
                <a:lnTo>
                  <a:pt x="28" y="110"/>
                </a:lnTo>
                <a:lnTo>
                  <a:pt x="25" y="107"/>
                </a:lnTo>
                <a:lnTo>
                  <a:pt x="24" y="107"/>
                </a:lnTo>
                <a:lnTo>
                  <a:pt x="21" y="107"/>
                </a:lnTo>
                <a:close/>
                <a:moveTo>
                  <a:pt x="4" y="85"/>
                </a:moveTo>
                <a:lnTo>
                  <a:pt x="5" y="91"/>
                </a:lnTo>
                <a:lnTo>
                  <a:pt x="6" y="89"/>
                </a:lnTo>
                <a:lnTo>
                  <a:pt x="7" y="88"/>
                </a:lnTo>
                <a:lnTo>
                  <a:pt x="6" y="86"/>
                </a:lnTo>
                <a:lnTo>
                  <a:pt x="4" y="85"/>
                </a:lnTo>
                <a:close/>
                <a:moveTo>
                  <a:pt x="22" y="79"/>
                </a:moveTo>
                <a:lnTo>
                  <a:pt x="22" y="79"/>
                </a:lnTo>
                <a:lnTo>
                  <a:pt x="22" y="82"/>
                </a:lnTo>
                <a:lnTo>
                  <a:pt x="21" y="82"/>
                </a:lnTo>
                <a:lnTo>
                  <a:pt x="19" y="82"/>
                </a:lnTo>
                <a:lnTo>
                  <a:pt x="20" y="91"/>
                </a:lnTo>
                <a:lnTo>
                  <a:pt x="22" y="98"/>
                </a:lnTo>
                <a:lnTo>
                  <a:pt x="25" y="98"/>
                </a:lnTo>
                <a:lnTo>
                  <a:pt x="25" y="101"/>
                </a:lnTo>
                <a:lnTo>
                  <a:pt x="27" y="101"/>
                </a:lnTo>
                <a:lnTo>
                  <a:pt x="27" y="98"/>
                </a:lnTo>
                <a:lnTo>
                  <a:pt x="28" y="98"/>
                </a:lnTo>
                <a:lnTo>
                  <a:pt x="28" y="96"/>
                </a:lnTo>
                <a:lnTo>
                  <a:pt x="28" y="94"/>
                </a:lnTo>
                <a:lnTo>
                  <a:pt x="26" y="93"/>
                </a:lnTo>
                <a:lnTo>
                  <a:pt x="24" y="93"/>
                </a:lnTo>
                <a:lnTo>
                  <a:pt x="24" y="88"/>
                </a:lnTo>
                <a:lnTo>
                  <a:pt x="24" y="82"/>
                </a:lnTo>
                <a:lnTo>
                  <a:pt x="24" y="80"/>
                </a:lnTo>
                <a:lnTo>
                  <a:pt x="24" y="79"/>
                </a:lnTo>
                <a:lnTo>
                  <a:pt x="22" y="79"/>
                </a:lnTo>
                <a:close/>
                <a:moveTo>
                  <a:pt x="5" y="79"/>
                </a:moveTo>
                <a:lnTo>
                  <a:pt x="6" y="82"/>
                </a:lnTo>
                <a:lnTo>
                  <a:pt x="10" y="80"/>
                </a:lnTo>
                <a:lnTo>
                  <a:pt x="5" y="79"/>
                </a:lnTo>
                <a:close/>
                <a:moveTo>
                  <a:pt x="24" y="54"/>
                </a:moveTo>
                <a:lnTo>
                  <a:pt x="18" y="58"/>
                </a:lnTo>
                <a:lnTo>
                  <a:pt x="17" y="61"/>
                </a:lnTo>
                <a:lnTo>
                  <a:pt x="17" y="64"/>
                </a:lnTo>
                <a:lnTo>
                  <a:pt x="14" y="62"/>
                </a:lnTo>
                <a:lnTo>
                  <a:pt x="14" y="65"/>
                </a:lnTo>
                <a:lnTo>
                  <a:pt x="15" y="67"/>
                </a:lnTo>
                <a:lnTo>
                  <a:pt x="17" y="68"/>
                </a:lnTo>
                <a:lnTo>
                  <a:pt x="17" y="69"/>
                </a:lnTo>
                <a:lnTo>
                  <a:pt x="14" y="71"/>
                </a:lnTo>
                <a:lnTo>
                  <a:pt x="13" y="73"/>
                </a:lnTo>
                <a:lnTo>
                  <a:pt x="13" y="79"/>
                </a:lnTo>
                <a:lnTo>
                  <a:pt x="18" y="75"/>
                </a:lnTo>
                <a:lnTo>
                  <a:pt x="18" y="74"/>
                </a:lnTo>
                <a:lnTo>
                  <a:pt x="20" y="74"/>
                </a:lnTo>
                <a:lnTo>
                  <a:pt x="21" y="74"/>
                </a:lnTo>
                <a:lnTo>
                  <a:pt x="22" y="72"/>
                </a:lnTo>
                <a:lnTo>
                  <a:pt x="22" y="69"/>
                </a:lnTo>
                <a:lnTo>
                  <a:pt x="22" y="65"/>
                </a:lnTo>
                <a:lnTo>
                  <a:pt x="26" y="60"/>
                </a:lnTo>
                <a:lnTo>
                  <a:pt x="26" y="57"/>
                </a:lnTo>
                <a:lnTo>
                  <a:pt x="26" y="55"/>
                </a:lnTo>
                <a:lnTo>
                  <a:pt x="24" y="54"/>
                </a:lnTo>
                <a:close/>
                <a:moveTo>
                  <a:pt x="100" y="9"/>
                </a:moveTo>
                <a:lnTo>
                  <a:pt x="100" y="9"/>
                </a:lnTo>
                <a:lnTo>
                  <a:pt x="97" y="16"/>
                </a:lnTo>
                <a:lnTo>
                  <a:pt x="95" y="16"/>
                </a:lnTo>
                <a:lnTo>
                  <a:pt x="94" y="17"/>
                </a:lnTo>
                <a:lnTo>
                  <a:pt x="94" y="18"/>
                </a:lnTo>
                <a:lnTo>
                  <a:pt x="95" y="19"/>
                </a:lnTo>
                <a:lnTo>
                  <a:pt x="96" y="20"/>
                </a:lnTo>
                <a:lnTo>
                  <a:pt x="97" y="19"/>
                </a:lnTo>
                <a:lnTo>
                  <a:pt x="98" y="19"/>
                </a:lnTo>
                <a:lnTo>
                  <a:pt x="97" y="19"/>
                </a:lnTo>
                <a:lnTo>
                  <a:pt x="98" y="22"/>
                </a:lnTo>
                <a:lnTo>
                  <a:pt x="100" y="24"/>
                </a:lnTo>
                <a:lnTo>
                  <a:pt x="101" y="22"/>
                </a:lnTo>
                <a:lnTo>
                  <a:pt x="102" y="22"/>
                </a:lnTo>
                <a:lnTo>
                  <a:pt x="101" y="19"/>
                </a:lnTo>
                <a:lnTo>
                  <a:pt x="101" y="16"/>
                </a:lnTo>
                <a:lnTo>
                  <a:pt x="101" y="13"/>
                </a:lnTo>
                <a:lnTo>
                  <a:pt x="102" y="11"/>
                </a:lnTo>
                <a:lnTo>
                  <a:pt x="102" y="9"/>
                </a:lnTo>
                <a:lnTo>
                  <a:pt x="100" y="9"/>
                </a:lnTo>
                <a:close/>
                <a:moveTo>
                  <a:pt x="108" y="0"/>
                </a:moveTo>
                <a:lnTo>
                  <a:pt x="109" y="3"/>
                </a:lnTo>
                <a:lnTo>
                  <a:pt x="109" y="2"/>
                </a:lnTo>
                <a:lnTo>
                  <a:pt x="108" y="0"/>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89" name="Freeform 18"/>
          <p:cNvSpPr>
            <a:spLocks/>
          </p:cNvSpPr>
          <p:nvPr/>
        </p:nvSpPr>
        <p:spPr bwMode="auto">
          <a:xfrm>
            <a:off x="5697538" y="2803525"/>
            <a:ext cx="120650" cy="74613"/>
          </a:xfrm>
          <a:custGeom>
            <a:avLst/>
            <a:gdLst>
              <a:gd name="T0" fmla="*/ 2147483647 w 79"/>
              <a:gd name="T1" fmla="*/ 2147483647 h 53"/>
              <a:gd name="T2" fmla="*/ 2147483647 w 79"/>
              <a:gd name="T3" fmla="*/ 2147483647 h 53"/>
              <a:gd name="T4" fmla="*/ 2147483647 w 79"/>
              <a:gd name="T5" fmla="*/ 0 h 53"/>
              <a:gd name="T6" fmla="*/ 2147483647 w 79"/>
              <a:gd name="T7" fmla="*/ 2147483647 h 53"/>
              <a:gd name="T8" fmla="*/ 2147483647 w 79"/>
              <a:gd name="T9" fmla="*/ 2147483647 h 53"/>
              <a:gd name="T10" fmla="*/ 2147483647 w 79"/>
              <a:gd name="T11" fmla="*/ 2147483647 h 53"/>
              <a:gd name="T12" fmla="*/ 2147483647 w 79"/>
              <a:gd name="T13" fmla="*/ 2147483647 h 53"/>
              <a:gd name="T14" fmla="*/ 2147483647 w 79"/>
              <a:gd name="T15" fmla="*/ 2147483647 h 53"/>
              <a:gd name="T16" fmla="*/ 2147483647 w 79"/>
              <a:gd name="T17" fmla="*/ 2147483647 h 53"/>
              <a:gd name="T18" fmla="*/ 2147483647 w 79"/>
              <a:gd name="T19" fmla="*/ 2147483647 h 53"/>
              <a:gd name="T20" fmla="*/ 2147483647 w 79"/>
              <a:gd name="T21" fmla="*/ 2147483647 h 53"/>
              <a:gd name="T22" fmla="*/ 2147483647 w 79"/>
              <a:gd name="T23" fmla="*/ 2147483647 h 53"/>
              <a:gd name="T24" fmla="*/ 2147483647 w 79"/>
              <a:gd name="T25" fmla="*/ 2147483647 h 53"/>
              <a:gd name="T26" fmla="*/ 2147483647 w 79"/>
              <a:gd name="T27" fmla="*/ 2147483647 h 53"/>
              <a:gd name="T28" fmla="*/ 2147483647 w 79"/>
              <a:gd name="T29" fmla="*/ 2147483647 h 53"/>
              <a:gd name="T30" fmla="*/ 2147483647 w 79"/>
              <a:gd name="T31" fmla="*/ 2147483647 h 53"/>
              <a:gd name="T32" fmla="*/ 2147483647 w 79"/>
              <a:gd name="T33" fmla="*/ 2147483647 h 53"/>
              <a:gd name="T34" fmla="*/ 2147483647 w 79"/>
              <a:gd name="T35" fmla="*/ 2147483647 h 53"/>
              <a:gd name="T36" fmla="*/ 2147483647 w 79"/>
              <a:gd name="T37" fmla="*/ 2147483647 h 53"/>
              <a:gd name="T38" fmla="*/ 2147483647 w 79"/>
              <a:gd name="T39" fmla="*/ 2147483647 h 53"/>
              <a:gd name="T40" fmla="*/ 2147483647 w 79"/>
              <a:gd name="T41" fmla="*/ 2147483647 h 53"/>
              <a:gd name="T42" fmla="*/ 2147483647 w 79"/>
              <a:gd name="T43" fmla="*/ 2147483647 h 53"/>
              <a:gd name="T44" fmla="*/ 0 w 79"/>
              <a:gd name="T45" fmla="*/ 2147483647 h 53"/>
              <a:gd name="T46" fmla="*/ 2147483647 w 79"/>
              <a:gd name="T47" fmla="*/ 2147483647 h 53"/>
              <a:gd name="T48" fmla="*/ 2147483647 w 79"/>
              <a:gd name="T49" fmla="*/ 2147483647 h 53"/>
              <a:gd name="T50" fmla="*/ 2147483647 w 79"/>
              <a:gd name="T51" fmla="*/ 2147483647 h 53"/>
              <a:gd name="T52" fmla="*/ 2147483647 w 79"/>
              <a:gd name="T53" fmla="*/ 2147483647 h 53"/>
              <a:gd name="T54" fmla="*/ 2147483647 w 79"/>
              <a:gd name="T55" fmla="*/ 2147483647 h 53"/>
              <a:gd name="T56" fmla="*/ 2147483647 w 79"/>
              <a:gd name="T57" fmla="*/ 2147483647 h 53"/>
              <a:gd name="T58" fmla="*/ 2147483647 w 79"/>
              <a:gd name="T59" fmla="*/ 2147483647 h 53"/>
              <a:gd name="T60" fmla="*/ 2147483647 w 79"/>
              <a:gd name="T61" fmla="*/ 2147483647 h 53"/>
              <a:gd name="T62" fmla="*/ 2147483647 w 79"/>
              <a:gd name="T63" fmla="*/ 2147483647 h 53"/>
              <a:gd name="T64" fmla="*/ 2147483647 w 79"/>
              <a:gd name="T65" fmla="*/ 2147483647 h 53"/>
              <a:gd name="T66" fmla="*/ 2147483647 w 79"/>
              <a:gd name="T67" fmla="*/ 2147483647 h 53"/>
              <a:gd name="T68" fmla="*/ 2147483647 w 79"/>
              <a:gd name="T69" fmla="*/ 2147483647 h 53"/>
              <a:gd name="T70" fmla="*/ 2147483647 w 79"/>
              <a:gd name="T71" fmla="*/ 2147483647 h 53"/>
              <a:gd name="T72" fmla="*/ 2147483647 w 79"/>
              <a:gd name="T73" fmla="*/ 2147483647 h 53"/>
              <a:gd name="T74" fmla="*/ 2147483647 w 79"/>
              <a:gd name="T75" fmla="*/ 2147483647 h 53"/>
              <a:gd name="T76" fmla="*/ 2147483647 w 79"/>
              <a:gd name="T77" fmla="*/ 2147483647 h 53"/>
              <a:gd name="T78" fmla="*/ 2147483647 w 79"/>
              <a:gd name="T79" fmla="*/ 2147483647 h 53"/>
              <a:gd name="T80" fmla="*/ 2147483647 w 79"/>
              <a:gd name="T81" fmla="*/ 2147483647 h 53"/>
              <a:gd name="T82" fmla="*/ 2147483647 w 79"/>
              <a:gd name="T83" fmla="*/ 2147483647 h 53"/>
              <a:gd name="T84" fmla="*/ 2147483647 w 79"/>
              <a:gd name="T85" fmla="*/ 2147483647 h 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9"/>
              <a:gd name="T130" fmla="*/ 0 h 53"/>
              <a:gd name="T131" fmla="*/ 79 w 79"/>
              <a:gd name="T132" fmla="*/ 53 h 5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9" h="53">
                <a:moveTo>
                  <a:pt x="79" y="15"/>
                </a:moveTo>
                <a:lnTo>
                  <a:pt x="79" y="15"/>
                </a:lnTo>
                <a:lnTo>
                  <a:pt x="78" y="7"/>
                </a:lnTo>
                <a:lnTo>
                  <a:pt x="73" y="7"/>
                </a:lnTo>
                <a:lnTo>
                  <a:pt x="74" y="1"/>
                </a:lnTo>
                <a:lnTo>
                  <a:pt x="72" y="0"/>
                </a:lnTo>
                <a:lnTo>
                  <a:pt x="72" y="1"/>
                </a:lnTo>
                <a:lnTo>
                  <a:pt x="68" y="4"/>
                </a:lnTo>
                <a:lnTo>
                  <a:pt x="63" y="8"/>
                </a:lnTo>
                <a:lnTo>
                  <a:pt x="60" y="13"/>
                </a:lnTo>
                <a:lnTo>
                  <a:pt x="56" y="18"/>
                </a:lnTo>
                <a:lnTo>
                  <a:pt x="51" y="22"/>
                </a:lnTo>
                <a:lnTo>
                  <a:pt x="46" y="24"/>
                </a:lnTo>
                <a:lnTo>
                  <a:pt x="45" y="27"/>
                </a:lnTo>
                <a:lnTo>
                  <a:pt x="42" y="27"/>
                </a:lnTo>
                <a:lnTo>
                  <a:pt x="41" y="27"/>
                </a:lnTo>
                <a:lnTo>
                  <a:pt x="41" y="30"/>
                </a:lnTo>
                <a:lnTo>
                  <a:pt x="37" y="30"/>
                </a:lnTo>
                <a:lnTo>
                  <a:pt x="33" y="28"/>
                </a:lnTo>
                <a:lnTo>
                  <a:pt x="28" y="25"/>
                </a:lnTo>
                <a:lnTo>
                  <a:pt x="26" y="24"/>
                </a:lnTo>
                <a:lnTo>
                  <a:pt x="23" y="24"/>
                </a:lnTo>
                <a:lnTo>
                  <a:pt x="21" y="27"/>
                </a:lnTo>
                <a:lnTo>
                  <a:pt x="21" y="28"/>
                </a:lnTo>
                <a:lnTo>
                  <a:pt x="20" y="29"/>
                </a:lnTo>
                <a:lnTo>
                  <a:pt x="18" y="29"/>
                </a:lnTo>
                <a:lnTo>
                  <a:pt x="16" y="29"/>
                </a:lnTo>
                <a:lnTo>
                  <a:pt x="11" y="28"/>
                </a:lnTo>
                <a:lnTo>
                  <a:pt x="11" y="25"/>
                </a:lnTo>
                <a:lnTo>
                  <a:pt x="10" y="24"/>
                </a:lnTo>
                <a:lnTo>
                  <a:pt x="7" y="23"/>
                </a:lnTo>
                <a:lnTo>
                  <a:pt x="4" y="23"/>
                </a:lnTo>
                <a:lnTo>
                  <a:pt x="6" y="15"/>
                </a:lnTo>
                <a:lnTo>
                  <a:pt x="1" y="14"/>
                </a:lnTo>
                <a:lnTo>
                  <a:pt x="0" y="21"/>
                </a:lnTo>
                <a:lnTo>
                  <a:pt x="9" y="29"/>
                </a:lnTo>
                <a:lnTo>
                  <a:pt x="10" y="44"/>
                </a:lnTo>
                <a:lnTo>
                  <a:pt x="58" y="53"/>
                </a:lnTo>
                <a:lnTo>
                  <a:pt x="60" y="53"/>
                </a:lnTo>
                <a:lnTo>
                  <a:pt x="61" y="52"/>
                </a:lnTo>
                <a:lnTo>
                  <a:pt x="62" y="51"/>
                </a:lnTo>
                <a:lnTo>
                  <a:pt x="62" y="48"/>
                </a:lnTo>
                <a:lnTo>
                  <a:pt x="63" y="44"/>
                </a:lnTo>
                <a:lnTo>
                  <a:pt x="66" y="41"/>
                </a:lnTo>
                <a:lnTo>
                  <a:pt x="68" y="37"/>
                </a:lnTo>
                <a:lnTo>
                  <a:pt x="68" y="34"/>
                </a:lnTo>
                <a:lnTo>
                  <a:pt x="68" y="30"/>
                </a:lnTo>
                <a:lnTo>
                  <a:pt x="67" y="29"/>
                </a:lnTo>
                <a:lnTo>
                  <a:pt x="66" y="29"/>
                </a:lnTo>
                <a:lnTo>
                  <a:pt x="65" y="29"/>
                </a:lnTo>
                <a:lnTo>
                  <a:pt x="66" y="27"/>
                </a:lnTo>
                <a:lnTo>
                  <a:pt x="67" y="25"/>
                </a:lnTo>
                <a:lnTo>
                  <a:pt x="72" y="22"/>
                </a:lnTo>
                <a:lnTo>
                  <a:pt x="69" y="21"/>
                </a:lnTo>
                <a:lnTo>
                  <a:pt x="68" y="17"/>
                </a:lnTo>
                <a:lnTo>
                  <a:pt x="68" y="15"/>
                </a:lnTo>
                <a:lnTo>
                  <a:pt x="69" y="14"/>
                </a:lnTo>
                <a:lnTo>
                  <a:pt x="70" y="14"/>
                </a:lnTo>
                <a:lnTo>
                  <a:pt x="72" y="14"/>
                </a:lnTo>
                <a:lnTo>
                  <a:pt x="73" y="17"/>
                </a:lnTo>
                <a:lnTo>
                  <a:pt x="74" y="17"/>
                </a:lnTo>
                <a:lnTo>
                  <a:pt x="75" y="17"/>
                </a:lnTo>
                <a:lnTo>
                  <a:pt x="75" y="15"/>
                </a:lnTo>
                <a:lnTo>
                  <a:pt x="76" y="15"/>
                </a:lnTo>
                <a:lnTo>
                  <a:pt x="79" y="14"/>
                </a:lnTo>
                <a:lnTo>
                  <a:pt x="79" y="15"/>
                </a:lnTo>
                <a:close/>
              </a:path>
            </a:pathLst>
          </a:custGeom>
          <a:solidFill>
            <a:srgbClr val="00800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90" name="Freeform 19"/>
          <p:cNvSpPr>
            <a:spLocks noEditPoints="1"/>
          </p:cNvSpPr>
          <p:nvPr/>
        </p:nvSpPr>
        <p:spPr bwMode="auto">
          <a:xfrm>
            <a:off x="5084763" y="2038350"/>
            <a:ext cx="379412" cy="252413"/>
          </a:xfrm>
          <a:custGeom>
            <a:avLst/>
            <a:gdLst>
              <a:gd name="T0" fmla="*/ 2147483647 w 248"/>
              <a:gd name="T1" fmla="*/ 2147483647 h 179"/>
              <a:gd name="T2" fmla="*/ 2147483647 w 248"/>
              <a:gd name="T3" fmla="*/ 2147483647 h 179"/>
              <a:gd name="T4" fmla="*/ 2147483647 w 248"/>
              <a:gd name="T5" fmla="*/ 2147483647 h 179"/>
              <a:gd name="T6" fmla="*/ 2147483647 w 248"/>
              <a:gd name="T7" fmla="*/ 2147483647 h 179"/>
              <a:gd name="T8" fmla="*/ 2147483647 w 248"/>
              <a:gd name="T9" fmla="*/ 2147483647 h 179"/>
              <a:gd name="T10" fmla="*/ 2147483647 w 248"/>
              <a:gd name="T11" fmla="*/ 2147483647 h 179"/>
              <a:gd name="T12" fmla="*/ 2147483647 w 248"/>
              <a:gd name="T13" fmla="*/ 2147483647 h 179"/>
              <a:gd name="T14" fmla="*/ 2147483647 w 248"/>
              <a:gd name="T15" fmla="*/ 2147483647 h 179"/>
              <a:gd name="T16" fmla="*/ 2147483647 w 248"/>
              <a:gd name="T17" fmla="*/ 2147483647 h 179"/>
              <a:gd name="T18" fmla="*/ 2147483647 w 248"/>
              <a:gd name="T19" fmla="*/ 2147483647 h 179"/>
              <a:gd name="T20" fmla="*/ 2147483647 w 248"/>
              <a:gd name="T21" fmla="*/ 2147483647 h 179"/>
              <a:gd name="T22" fmla="*/ 2147483647 w 248"/>
              <a:gd name="T23" fmla="*/ 2147483647 h 179"/>
              <a:gd name="T24" fmla="*/ 2147483647 w 248"/>
              <a:gd name="T25" fmla="*/ 2147483647 h 179"/>
              <a:gd name="T26" fmla="*/ 2147483647 w 248"/>
              <a:gd name="T27" fmla="*/ 2147483647 h 179"/>
              <a:gd name="T28" fmla="*/ 2147483647 w 248"/>
              <a:gd name="T29" fmla="*/ 2147483647 h 179"/>
              <a:gd name="T30" fmla="*/ 2147483647 w 248"/>
              <a:gd name="T31" fmla="*/ 2147483647 h 179"/>
              <a:gd name="T32" fmla="*/ 2147483647 w 248"/>
              <a:gd name="T33" fmla="*/ 2147483647 h 179"/>
              <a:gd name="T34" fmla="*/ 2147483647 w 248"/>
              <a:gd name="T35" fmla="*/ 2147483647 h 179"/>
              <a:gd name="T36" fmla="*/ 2147483647 w 248"/>
              <a:gd name="T37" fmla="*/ 2147483647 h 179"/>
              <a:gd name="T38" fmla="*/ 2147483647 w 248"/>
              <a:gd name="T39" fmla="*/ 2147483647 h 179"/>
              <a:gd name="T40" fmla="*/ 2147483647 w 248"/>
              <a:gd name="T41" fmla="*/ 2147483647 h 179"/>
              <a:gd name="T42" fmla="*/ 2147483647 w 248"/>
              <a:gd name="T43" fmla="*/ 2147483647 h 179"/>
              <a:gd name="T44" fmla="*/ 2147483647 w 248"/>
              <a:gd name="T45" fmla="*/ 2147483647 h 179"/>
              <a:gd name="T46" fmla="*/ 2147483647 w 248"/>
              <a:gd name="T47" fmla="*/ 2147483647 h 179"/>
              <a:gd name="T48" fmla="*/ 2147483647 w 248"/>
              <a:gd name="T49" fmla="*/ 2147483647 h 179"/>
              <a:gd name="T50" fmla="*/ 2147483647 w 248"/>
              <a:gd name="T51" fmla="*/ 2147483647 h 179"/>
              <a:gd name="T52" fmla="*/ 2147483647 w 248"/>
              <a:gd name="T53" fmla="*/ 2147483647 h 179"/>
              <a:gd name="T54" fmla="*/ 2147483647 w 248"/>
              <a:gd name="T55" fmla="*/ 2147483647 h 179"/>
              <a:gd name="T56" fmla="*/ 2147483647 w 248"/>
              <a:gd name="T57" fmla="*/ 2147483647 h 179"/>
              <a:gd name="T58" fmla="*/ 2147483647 w 248"/>
              <a:gd name="T59" fmla="*/ 2147483647 h 179"/>
              <a:gd name="T60" fmla="*/ 2147483647 w 248"/>
              <a:gd name="T61" fmla="*/ 2147483647 h 179"/>
              <a:gd name="T62" fmla="*/ 2147483647 w 248"/>
              <a:gd name="T63" fmla="*/ 2147483647 h 179"/>
              <a:gd name="T64" fmla="*/ 2147483647 w 248"/>
              <a:gd name="T65" fmla="*/ 2147483647 h 179"/>
              <a:gd name="T66" fmla="*/ 2147483647 w 248"/>
              <a:gd name="T67" fmla="*/ 2147483647 h 179"/>
              <a:gd name="T68" fmla="*/ 2147483647 w 248"/>
              <a:gd name="T69" fmla="*/ 2147483647 h 179"/>
              <a:gd name="T70" fmla="*/ 2147483647 w 248"/>
              <a:gd name="T71" fmla="*/ 2147483647 h 179"/>
              <a:gd name="T72" fmla="*/ 2147483647 w 248"/>
              <a:gd name="T73" fmla="*/ 2147483647 h 179"/>
              <a:gd name="T74" fmla="*/ 2147483647 w 248"/>
              <a:gd name="T75" fmla="*/ 2147483647 h 179"/>
              <a:gd name="T76" fmla="*/ 2147483647 w 248"/>
              <a:gd name="T77" fmla="*/ 2147483647 h 179"/>
              <a:gd name="T78" fmla="*/ 2147483647 w 248"/>
              <a:gd name="T79" fmla="*/ 2147483647 h 179"/>
              <a:gd name="T80" fmla="*/ 2147483647 w 248"/>
              <a:gd name="T81" fmla="*/ 2147483647 h 179"/>
              <a:gd name="T82" fmla="*/ 2147483647 w 248"/>
              <a:gd name="T83" fmla="*/ 0 h 179"/>
              <a:gd name="T84" fmla="*/ 2147483647 w 248"/>
              <a:gd name="T85" fmla="*/ 2147483647 h 179"/>
              <a:gd name="T86" fmla="*/ 2147483647 w 248"/>
              <a:gd name="T87" fmla="*/ 2147483647 h 179"/>
              <a:gd name="T88" fmla="*/ 2147483647 w 248"/>
              <a:gd name="T89" fmla="*/ 2147483647 h 179"/>
              <a:gd name="T90" fmla="*/ 2147483647 w 248"/>
              <a:gd name="T91" fmla="*/ 2147483647 h 179"/>
              <a:gd name="T92" fmla="*/ 2147483647 w 248"/>
              <a:gd name="T93" fmla="*/ 2147483647 h 179"/>
              <a:gd name="T94" fmla="*/ 2147483647 w 248"/>
              <a:gd name="T95" fmla="*/ 2147483647 h 179"/>
              <a:gd name="T96" fmla="*/ 2147483647 w 248"/>
              <a:gd name="T97" fmla="*/ 2147483647 h 179"/>
              <a:gd name="T98" fmla="*/ 2147483647 w 248"/>
              <a:gd name="T99" fmla="*/ 2147483647 h 179"/>
              <a:gd name="T100" fmla="*/ 2147483647 w 248"/>
              <a:gd name="T101" fmla="*/ 2147483647 h 179"/>
              <a:gd name="T102" fmla="*/ 2147483647 w 248"/>
              <a:gd name="T103" fmla="*/ 2147483647 h 179"/>
              <a:gd name="T104" fmla="*/ 2147483647 w 248"/>
              <a:gd name="T105" fmla="*/ 2147483647 h 179"/>
              <a:gd name="T106" fmla="*/ 2147483647 w 248"/>
              <a:gd name="T107" fmla="*/ 2147483647 h 179"/>
              <a:gd name="T108" fmla="*/ 2147483647 w 248"/>
              <a:gd name="T109" fmla="*/ 2147483647 h 179"/>
              <a:gd name="T110" fmla="*/ 2147483647 w 248"/>
              <a:gd name="T111" fmla="*/ 2147483647 h 179"/>
              <a:gd name="T112" fmla="*/ 2147483647 w 248"/>
              <a:gd name="T113" fmla="*/ 2147483647 h 179"/>
              <a:gd name="T114" fmla="*/ 2147483647 w 248"/>
              <a:gd name="T115" fmla="*/ 2147483647 h 179"/>
              <a:gd name="T116" fmla="*/ 2147483647 w 248"/>
              <a:gd name="T117" fmla="*/ 2147483647 h 179"/>
              <a:gd name="T118" fmla="*/ 2147483647 w 248"/>
              <a:gd name="T119" fmla="*/ 2147483647 h 17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48"/>
              <a:gd name="T181" fmla="*/ 0 h 179"/>
              <a:gd name="T182" fmla="*/ 248 w 248"/>
              <a:gd name="T183" fmla="*/ 179 h 17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48" h="179">
                <a:moveTo>
                  <a:pt x="228" y="119"/>
                </a:moveTo>
                <a:lnTo>
                  <a:pt x="228" y="119"/>
                </a:lnTo>
                <a:lnTo>
                  <a:pt x="222" y="118"/>
                </a:lnTo>
                <a:lnTo>
                  <a:pt x="220" y="118"/>
                </a:lnTo>
                <a:lnTo>
                  <a:pt x="218" y="120"/>
                </a:lnTo>
                <a:lnTo>
                  <a:pt x="215" y="123"/>
                </a:lnTo>
                <a:lnTo>
                  <a:pt x="214" y="123"/>
                </a:lnTo>
                <a:lnTo>
                  <a:pt x="212" y="123"/>
                </a:lnTo>
                <a:lnTo>
                  <a:pt x="206" y="125"/>
                </a:lnTo>
                <a:lnTo>
                  <a:pt x="205" y="126"/>
                </a:lnTo>
                <a:lnTo>
                  <a:pt x="204" y="129"/>
                </a:lnTo>
                <a:lnTo>
                  <a:pt x="199" y="129"/>
                </a:lnTo>
                <a:lnTo>
                  <a:pt x="195" y="130"/>
                </a:lnTo>
                <a:lnTo>
                  <a:pt x="192" y="132"/>
                </a:lnTo>
                <a:lnTo>
                  <a:pt x="190" y="132"/>
                </a:lnTo>
                <a:lnTo>
                  <a:pt x="188" y="131"/>
                </a:lnTo>
                <a:lnTo>
                  <a:pt x="186" y="131"/>
                </a:lnTo>
                <a:lnTo>
                  <a:pt x="178" y="137"/>
                </a:lnTo>
                <a:lnTo>
                  <a:pt x="178" y="139"/>
                </a:lnTo>
                <a:lnTo>
                  <a:pt x="171" y="140"/>
                </a:lnTo>
                <a:lnTo>
                  <a:pt x="165" y="139"/>
                </a:lnTo>
                <a:lnTo>
                  <a:pt x="165" y="137"/>
                </a:lnTo>
                <a:lnTo>
                  <a:pt x="157" y="137"/>
                </a:lnTo>
                <a:lnTo>
                  <a:pt x="157" y="139"/>
                </a:lnTo>
                <a:lnTo>
                  <a:pt x="157" y="142"/>
                </a:lnTo>
                <a:lnTo>
                  <a:pt x="160" y="145"/>
                </a:lnTo>
                <a:lnTo>
                  <a:pt x="164" y="145"/>
                </a:lnTo>
                <a:lnTo>
                  <a:pt x="165" y="146"/>
                </a:lnTo>
                <a:lnTo>
                  <a:pt x="165" y="149"/>
                </a:lnTo>
                <a:lnTo>
                  <a:pt x="169" y="149"/>
                </a:lnTo>
                <a:lnTo>
                  <a:pt x="170" y="149"/>
                </a:lnTo>
                <a:lnTo>
                  <a:pt x="171" y="150"/>
                </a:lnTo>
                <a:lnTo>
                  <a:pt x="171" y="151"/>
                </a:lnTo>
                <a:lnTo>
                  <a:pt x="170" y="153"/>
                </a:lnTo>
                <a:lnTo>
                  <a:pt x="170" y="154"/>
                </a:lnTo>
                <a:lnTo>
                  <a:pt x="172" y="157"/>
                </a:lnTo>
                <a:lnTo>
                  <a:pt x="172" y="159"/>
                </a:lnTo>
                <a:lnTo>
                  <a:pt x="176" y="158"/>
                </a:lnTo>
                <a:lnTo>
                  <a:pt x="179" y="158"/>
                </a:lnTo>
                <a:lnTo>
                  <a:pt x="183" y="158"/>
                </a:lnTo>
                <a:lnTo>
                  <a:pt x="187" y="159"/>
                </a:lnTo>
                <a:lnTo>
                  <a:pt x="190" y="158"/>
                </a:lnTo>
                <a:lnTo>
                  <a:pt x="192" y="157"/>
                </a:lnTo>
                <a:lnTo>
                  <a:pt x="194" y="157"/>
                </a:lnTo>
                <a:lnTo>
                  <a:pt x="194" y="158"/>
                </a:lnTo>
                <a:lnTo>
                  <a:pt x="194" y="160"/>
                </a:lnTo>
                <a:lnTo>
                  <a:pt x="194" y="163"/>
                </a:lnTo>
                <a:lnTo>
                  <a:pt x="193" y="164"/>
                </a:lnTo>
                <a:lnTo>
                  <a:pt x="190" y="165"/>
                </a:lnTo>
                <a:lnTo>
                  <a:pt x="186" y="165"/>
                </a:lnTo>
                <a:lnTo>
                  <a:pt x="180" y="165"/>
                </a:lnTo>
                <a:lnTo>
                  <a:pt x="177" y="167"/>
                </a:lnTo>
                <a:lnTo>
                  <a:pt x="173" y="170"/>
                </a:lnTo>
                <a:lnTo>
                  <a:pt x="150" y="179"/>
                </a:lnTo>
                <a:lnTo>
                  <a:pt x="151" y="174"/>
                </a:lnTo>
                <a:lnTo>
                  <a:pt x="151" y="171"/>
                </a:lnTo>
                <a:lnTo>
                  <a:pt x="151" y="161"/>
                </a:lnTo>
                <a:lnTo>
                  <a:pt x="143" y="159"/>
                </a:lnTo>
                <a:lnTo>
                  <a:pt x="136" y="159"/>
                </a:lnTo>
                <a:lnTo>
                  <a:pt x="137" y="157"/>
                </a:lnTo>
                <a:lnTo>
                  <a:pt x="141" y="154"/>
                </a:lnTo>
                <a:lnTo>
                  <a:pt x="151" y="149"/>
                </a:lnTo>
                <a:lnTo>
                  <a:pt x="152" y="149"/>
                </a:lnTo>
                <a:lnTo>
                  <a:pt x="153" y="149"/>
                </a:lnTo>
                <a:lnTo>
                  <a:pt x="155" y="150"/>
                </a:lnTo>
                <a:lnTo>
                  <a:pt x="156" y="150"/>
                </a:lnTo>
                <a:lnTo>
                  <a:pt x="156" y="147"/>
                </a:lnTo>
                <a:lnTo>
                  <a:pt x="155" y="146"/>
                </a:lnTo>
                <a:lnTo>
                  <a:pt x="153" y="142"/>
                </a:lnTo>
                <a:lnTo>
                  <a:pt x="151" y="143"/>
                </a:lnTo>
                <a:lnTo>
                  <a:pt x="150" y="143"/>
                </a:lnTo>
                <a:lnTo>
                  <a:pt x="149" y="139"/>
                </a:lnTo>
                <a:lnTo>
                  <a:pt x="139" y="140"/>
                </a:lnTo>
                <a:lnTo>
                  <a:pt x="139" y="143"/>
                </a:lnTo>
                <a:lnTo>
                  <a:pt x="139" y="144"/>
                </a:lnTo>
                <a:lnTo>
                  <a:pt x="138" y="145"/>
                </a:lnTo>
                <a:lnTo>
                  <a:pt x="136" y="145"/>
                </a:lnTo>
                <a:lnTo>
                  <a:pt x="135" y="143"/>
                </a:lnTo>
                <a:lnTo>
                  <a:pt x="132" y="140"/>
                </a:lnTo>
                <a:lnTo>
                  <a:pt x="130" y="140"/>
                </a:lnTo>
                <a:lnTo>
                  <a:pt x="128" y="140"/>
                </a:lnTo>
                <a:lnTo>
                  <a:pt x="128" y="138"/>
                </a:lnTo>
                <a:lnTo>
                  <a:pt x="125" y="138"/>
                </a:lnTo>
                <a:lnTo>
                  <a:pt x="123" y="137"/>
                </a:lnTo>
                <a:lnTo>
                  <a:pt x="123" y="134"/>
                </a:lnTo>
                <a:lnTo>
                  <a:pt x="128" y="134"/>
                </a:lnTo>
                <a:lnTo>
                  <a:pt x="131" y="134"/>
                </a:lnTo>
                <a:lnTo>
                  <a:pt x="131" y="133"/>
                </a:lnTo>
                <a:lnTo>
                  <a:pt x="128" y="132"/>
                </a:lnTo>
                <a:lnTo>
                  <a:pt x="128" y="130"/>
                </a:lnTo>
                <a:lnTo>
                  <a:pt x="125" y="129"/>
                </a:lnTo>
                <a:lnTo>
                  <a:pt x="125" y="130"/>
                </a:lnTo>
                <a:lnTo>
                  <a:pt x="124" y="131"/>
                </a:lnTo>
                <a:lnTo>
                  <a:pt x="118" y="132"/>
                </a:lnTo>
                <a:lnTo>
                  <a:pt x="114" y="131"/>
                </a:lnTo>
                <a:lnTo>
                  <a:pt x="111" y="133"/>
                </a:lnTo>
                <a:lnTo>
                  <a:pt x="109" y="133"/>
                </a:lnTo>
                <a:lnTo>
                  <a:pt x="105" y="139"/>
                </a:lnTo>
                <a:lnTo>
                  <a:pt x="97" y="127"/>
                </a:lnTo>
                <a:lnTo>
                  <a:pt x="94" y="125"/>
                </a:lnTo>
                <a:lnTo>
                  <a:pt x="93" y="123"/>
                </a:lnTo>
                <a:lnTo>
                  <a:pt x="91" y="118"/>
                </a:lnTo>
                <a:lnTo>
                  <a:pt x="91" y="115"/>
                </a:lnTo>
                <a:lnTo>
                  <a:pt x="90" y="110"/>
                </a:lnTo>
                <a:lnTo>
                  <a:pt x="87" y="106"/>
                </a:lnTo>
                <a:lnTo>
                  <a:pt x="87" y="105"/>
                </a:lnTo>
                <a:lnTo>
                  <a:pt x="87" y="102"/>
                </a:lnTo>
                <a:lnTo>
                  <a:pt x="87" y="99"/>
                </a:lnTo>
                <a:lnTo>
                  <a:pt x="86" y="97"/>
                </a:lnTo>
                <a:lnTo>
                  <a:pt x="82" y="92"/>
                </a:lnTo>
                <a:lnTo>
                  <a:pt x="79" y="90"/>
                </a:lnTo>
                <a:lnTo>
                  <a:pt x="75" y="88"/>
                </a:lnTo>
                <a:lnTo>
                  <a:pt x="71" y="84"/>
                </a:lnTo>
                <a:lnTo>
                  <a:pt x="68" y="83"/>
                </a:lnTo>
                <a:lnTo>
                  <a:pt x="63" y="82"/>
                </a:lnTo>
                <a:lnTo>
                  <a:pt x="61" y="82"/>
                </a:lnTo>
                <a:lnTo>
                  <a:pt x="59" y="82"/>
                </a:lnTo>
                <a:lnTo>
                  <a:pt x="56" y="83"/>
                </a:lnTo>
                <a:lnTo>
                  <a:pt x="54" y="84"/>
                </a:lnTo>
                <a:lnTo>
                  <a:pt x="52" y="85"/>
                </a:lnTo>
                <a:lnTo>
                  <a:pt x="50" y="85"/>
                </a:lnTo>
                <a:lnTo>
                  <a:pt x="50" y="88"/>
                </a:lnTo>
                <a:lnTo>
                  <a:pt x="48" y="89"/>
                </a:lnTo>
                <a:lnTo>
                  <a:pt x="46" y="90"/>
                </a:lnTo>
                <a:lnTo>
                  <a:pt x="45" y="92"/>
                </a:lnTo>
                <a:lnTo>
                  <a:pt x="45" y="94"/>
                </a:lnTo>
                <a:lnTo>
                  <a:pt x="42" y="95"/>
                </a:lnTo>
                <a:lnTo>
                  <a:pt x="39" y="96"/>
                </a:lnTo>
                <a:lnTo>
                  <a:pt x="36" y="96"/>
                </a:lnTo>
                <a:lnTo>
                  <a:pt x="34" y="98"/>
                </a:lnTo>
                <a:lnTo>
                  <a:pt x="33" y="99"/>
                </a:lnTo>
                <a:lnTo>
                  <a:pt x="31" y="102"/>
                </a:lnTo>
                <a:lnTo>
                  <a:pt x="28" y="103"/>
                </a:lnTo>
                <a:lnTo>
                  <a:pt x="27" y="103"/>
                </a:lnTo>
                <a:lnTo>
                  <a:pt x="25" y="99"/>
                </a:lnTo>
                <a:lnTo>
                  <a:pt x="20" y="97"/>
                </a:lnTo>
                <a:lnTo>
                  <a:pt x="15" y="96"/>
                </a:lnTo>
                <a:lnTo>
                  <a:pt x="10" y="96"/>
                </a:lnTo>
                <a:lnTo>
                  <a:pt x="7" y="95"/>
                </a:lnTo>
                <a:lnTo>
                  <a:pt x="6" y="94"/>
                </a:lnTo>
                <a:lnTo>
                  <a:pt x="4" y="91"/>
                </a:lnTo>
                <a:lnTo>
                  <a:pt x="2" y="90"/>
                </a:lnTo>
                <a:lnTo>
                  <a:pt x="0" y="90"/>
                </a:lnTo>
                <a:lnTo>
                  <a:pt x="2" y="83"/>
                </a:lnTo>
                <a:lnTo>
                  <a:pt x="7" y="81"/>
                </a:lnTo>
                <a:lnTo>
                  <a:pt x="12" y="80"/>
                </a:lnTo>
                <a:lnTo>
                  <a:pt x="15" y="77"/>
                </a:lnTo>
                <a:lnTo>
                  <a:pt x="15" y="76"/>
                </a:lnTo>
                <a:lnTo>
                  <a:pt x="15" y="75"/>
                </a:lnTo>
                <a:lnTo>
                  <a:pt x="14" y="69"/>
                </a:lnTo>
                <a:lnTo>
                  <a:pt x="13" y="67"/>
                </a:lnTo>
                <a:lnTo>
                  <a:pt x="14" y="64"/>
                </a:lnTo>
                <a:lnTo>
                  <a:pt x="17" y="60"/>
                </a:lnTo>
                <a:lnTo>
                  <a:pt x="18" y="56"/>
                </a:lnTo>
                <a:lnTo>
                  <a:pt x="22" y="47"/>
                </a:lnTo>
                <a:lnTo>
                  <a:pt x="19" y="42"/>
                </a:lnTo>
                <a:lnTo>
                  <a:pt x="18" y="39"/>
                </a:lnTo>
                <a:lnTo>
                  <a:pt x="17" y="35"/>
                </a:lnTo>
                <a:lnTo>
                  <a:pt x="19" y="30"/>
                </a:lnTo>
                <a:lnTo>
                  <a:pt x="19" y="28"/>
                </a:lnTo>
                <a:lnTo>
                  <a:pt x="19" y="25"/>
                </a:lnTo>
                <a:lnTo>
                  <a:pt x="19" y="22"/>
                </a:lnTo>
                <a:lnTo>
                  <a:pt x="20" y="21"/>
                </a:lnTo>
                <a:lnTo>
                  <a:pt x="20" y="20"/>
                </a:lnTo>
                <a:lnTo>
                  <a:pt x="18" y="18"/>
                </a:lnTo>
                <a:lnTo>
                  <a:pt x="18" y="14"/>
                </a:lnTo>
                <a:lnTo>
                  <a:pt x="18" y="12"/>
                </a:lnTo>
                <a:lnTo>
                  <a:pt x="19" y="9"/>
                </a:lnTo>
                <a:lnTo>
                  <a:pt x="22" y="8"/>
                </a:lnTo>
                <a:lnTo>
                  <a:pt x="25" y="8"/>
                </a:lnTo>
                <a:lnTo>
                  <a:pt x="26" y="9"/>
                </a:lnTo>
                <a:lnTo>
                  <a:pt x="27" y="11"/>
                </a:lnTo>
                <a:lnTo>
                  <a:pt x="27" y="13"/>
                </a:lnTo>
                <a:lnTo>
                  <a:pt x="28" y="13"/>
                </a:lnTo>
                <a:lnTo>
                  <a:pt x="31" y="12"/>
                </a:lnTo>
                <a:lnTo>
                  <a:pt x="33" y="8"/>
                </a:lnTo>
                <a:lnTo>
                  <a:pt x="36" y="7"/>
                </a:lnTo>
                <a:lnTo>
                  <a:pt x="43" y="7"/>
                </a:lnTo>
                <a:lnTo>
                  <a:pt x="52" y="8"/>
                </a:lnTo>
                <a:lnTo>
                  <a:pt x="60" y="9"/>
                </a:lnTo>
                <a:lnTo>
                  <a:pt x="66" y="11"/>
                </a:lnTo>
                <a:lnTo>
                  <a:pt x="71" y="11"/>
                </a:lnTo>
                <a:lnTo>
                  <a:pt x="77" y="9"/>
                </a:lnTo>
                <a:lnTo>
                  <a:pt x="79" y="14"/>
                </a:lnTo>
                <a:lnTo>
                  <a:pt x="80" y="12"/>
                </a:lnTo>
                <a:lnTo>
                  <a:pt x="81" y="9"/>
                </a:lnTo>
                <a:lnTo>
                  <a:pt x="82" y="9"/>
                </a:lnTo>
                <a:lnTo>
                  <a:pt x="83" y="11"/>
                </a:lnTo>
                <a:lnTo>
                  <a:pt x="86" y="12"/>
                </a:lnTo>
                <a:lnTo>
                  <a:pt x="88" y="11"/>
                </a:lnTo>
                <a:lnTo>
                  <a:pt x="89" y="9"/>
                </a:lnTo>
                <a:lnTo>
                  <a:pt x="90" y="11"/>
                </a:lnTo>
                <a:lnTo>
                  <a:pt x="93" y="11"/>
                </a:lnTo>
                <a:lnTo>
                  <a:pt x="94" y="11"/>
                </a:lnTo>
                <a:lnTo>
                  <a:pt x="100" y="11"/>
                </a:lnTo>
                <a:lnTo>
                  <a:pt x="107" y="12"/>
                </a:lnTo>
                <a:lnTo>
                  <a:pt x="109" y="13"/>
                </a:lnTo>
                <a:lnTo>
                  <a:pt x="110" y="12"/>
                </a:lnTo>
                <a:lnTo>
                  <a:pt x="110" y="6"/>
                </a:lnTo>
                <a:lnTo>
                  <a:pt x="111" y="2"/>
                </a:lnTo>
                <a:lnTo>
                  <a:pt x="115" y="1"/>
                </a:lnTo>
                <a:lnTo>
                  <a:pt x="121" y="1"/>
                </a:lnTo>
                <a:lnTo>
                  <a:pt x="121" y="2"/>
                </a:lnTo>
                <a:lnTo>
                  <a:pt x="123" y="5"/>
                </a:lnTo>
                <a:lnTo>
                  <a:pt x="124" y="5"/>
                </a:lnTo>
                <a:lnTo>
                  <a:pt x="125" y="6"/>
                </a:lnTo>
                <a:lnTo>
                  <a:pt x="128" y="5"/>
                </a:lnTo>
                <a:lnTo>
                  <a:pt x="129" y="2"/>
                </a:lnTo>
                <a:lnTo>
                  <a:pt x="130" y="0"/>
                </a:lnTo>
                <a:lnTo>
                  <a:pt x="132" y="0"/>
                </a:lnTo>
                <a:lnTo>
                  <a:pt x="136" y="2"/>
                </a:lnTo>
                <a:lnTo>
                  <a:pt x="138" y="3"/>
                </a:lnTo>
                <a:lnTo>
                  <a:pt x="141" y="2"/>
                </a:lnTo>
                <a:lnTo>
                  <a:pt x="142" y="2"/>
                </a:lnTo>
                <a:lnTo>
                  <a:pt x="143" y="5"/>
                </a:lnTo>
                <a:lnTo>
                  <a:pt x="144" y="9"/>
                </a:lnTo>
                <a:lnTo>
                  <a:pt x="145" y="12"/>
                </a:lnTo>
                <a:lnTo>
                  <a:pt x="145" y="15"/>
                </a:lnTo>
                <a:lnTo>
                  <a:pt x="146" y="18"/>
                </a:lnTo>
                <a:lnTo>
                  <a:pt x="148" y="19"/>
                </a:lnTo>
                <a:lnTo>
                  <a:pt x="149" y="20"/>
                </a:lnTo>
                <a:lnTo>
                  <a:pt x="150" y="22"/>
                </a:lnTo>
                <a:lnTo>
                  <a:pt x="150" y="23"/>
                </a:lnTo>
                <a:lnTo>
                  <a:pt x="152" y="25"/>
                </a:lnTo>
                <a:lnTo>
                  <a:pt x="157" y="25"/>
                </a:lnTo>
                <a:lnTo>
                  <a:pt x="160" y="25"/>
                </a:lnTo>
                <a:lnTo>
                  <a:pt x="162" y="26"/>
                </a:lnTo>
                <a:lnTo>
                  <a:pt x="165" y="27"/>
                </a:lnTo>
                <a:lnTo>
                  <a:pt x="167" y="28"/>
                </a:lnTo>
                <a:lnTo>
                  <a:pt x="172" y="27"/>
                </a:lnTo>
                <a:lnTo>
                  <a:pt x="174" y="27"/>
                </a:lnTo>
                <a:lnTo>
                  <a:pt x="176" y="29"/>
                </a:lnTo>
                <a:lnTo>
                  <a:pt x="176" y="32"/>
                </a:lnTo>
                <a:lnTo>
                  <a:pt x="177" y="34"/>
                </a:lnTo>
                <a:lnTo>
                  <a:pt x="180" y="35"/>
                </a:lnTo>
                <a:lnTo>
                  <a:pt x="183" y="36"/>
                </a:lnTo>
                <a:lnTo>
                  <a:pt x="185" y="37"/>
                </a:lnTo>
                <a:lnTo>
                  <a:pt x="186" y="41"/>
                </a:lnTo>
                <a:lnTo>
                  <a:pt x="187" y="46"/>
                </a:lnTo>
                <a:lnTo>
                  <a:pt x="195" y="43"/>
                </a:lnTo>
                <a:lnTo>
                  <a:pt x="201" y="41"/>
                </a:lnTo>
                <a:lnTo>
                  <a:pt x="205" y="41"/>
                </a:lnTo>
                <a:lnTo>
                  <a:pt x="207" y="41"/>
                </a:lnTo>
                <a:lnTo>
                  <a:pt x="208" y="42"/>
                </a:lnTo>
                <a:lnTo>
                  <a:pt x="210" y="44"/>
                </a:lnTo>
                <a:lnTo>
                  <a:pt x="210" y="46"/>
                </a:lnTo>
                <a:lnTo>
                  <a:pt x="212" y="46"/>
                </a:lnTo>
                <a:lnTo>
                  <a:pt x="215" y="47"/>
                </a:lnTo>
                <a:lnTo>
                  <a:pt x="217" y="48"/>
                </a:lnTo>
                <a:lnTo>
                  <a:pt x="218" y="49"/>
                </a:lnTo>
                <a:lnTo>
                  <a:pt x="220" y="50"/>
                </a:lnTo>
                <a:lnTo>
                  <a:pt x="229" y="54"/>
                </a:lnTo>
                <a:lnTo>
                  <a:pt x="239" y="58"/>
                </a:lnTo>
                <a:lnTo>
                  <a:pt x="241" y="60"/>
                </a:lnTo>
                <a:lnTo>
                  <a:pt x="241" y="61"/>
                </a:lnTo>
                <a:lnTo>
                  <a:pt x="241" y="63"/>
                </a:lnTo>
                <a:lnTo>
                  <a:pt x="240" y="64"/>
                </a:lnTo>
                <a:lnTo>
                  <a:pt x="240" y="65"/>
                </a:lnTo>
                <a:lnTo>
                  <a:pt x="240" y="67"/>
                </a:lnTo>
                <a:lnTo>
                  <a:pt x="243" y="68"/>
                </a:lnTo>
                <a:lnTo>
                  <a:pt x="246" y="68"/>
                </a:lnTo>
                <a:lnTo>
                  <a:pt x="247" y="69"/>
                </a:lnTo>
                <a:lnTo>
                  <a:pt x="247" y="70"/>
                </a:lnTo>
                <a:lnTo>
                  <a:pt x="246" y="73"/>
                </a:lnTo>
                <a:lnTo>
                  <a:pt x="243" y="75"/>
                </a:lnTo>
                <a:lnTo>
                  <a:pt x="242" y="76"/>
                </a:lnTo>
                <a:lnTo>
                  <a:pt x="243" y="76"/>
                </a:lnTo>
                <a:lnTo>
                  <a:pt x="246" y="77"/>
                </a:lnTo>
                <a:lnTo>
                  <a:pt x="247" y="78"/>
                </a:lnTo>
                <a:lnTo>
                  <a:pt x="247" y="81"/>
                </a:lnTo>
                <a:lnTo>
                  <a:pt x="246" y="84"/>
                </a:lnTo>
                <a:lnTo>
                  <a:pt x="246" y="85"/>
                </a:lnTo>
                <a:lnTo>
                  <a:pt x="246" y="87"/>
                </a:lnTo>
                <a:lnTo>
                  <a:pt x="248" y="90"/>
                </a:lnTo>
                <a:lnTo>
                  <a:pt x="248" y="95"/>
                </a:lnTo>
                <a:lnTo>
                  <a:pt x="246" y="105"/>
                </a:lnTo>
                <a:lnTo>
                  <a:pt x="243" y="108"/>
                </a:lnTo>
                <a:lnTo>
                  <a:pt x="241" y="109"/>
                </a:lnTo>
                <a:lnTo>
                  <a:pt x="234" y="109"/>
                </a:lnTo>
                <a:lnTo>
                  <a:pt x="231" y="113"/>
                </a:lnTo>
                <a:lnTo>
                  <a:pt x="228" y="119"/>
                </a:lnTo>
                <a:close/>
                <a:moveTo>
                  <a:pt x="105" y="139"/>
                </a:moveTo>
                <a:lnTo>
                  <a:pt x="105" y="139"/>
                </a:lnTo>
                <a:lnTo>
                  <a:pt x="102" y="137"/>
                </a:lnTo>
                <a:lnTo>
                  <a:pt x="98" y="136"/>
                </a:lnTo>
                <a:lnTo>
                  <a:pt x="96" y="136"/>
                </a:lnTo>
                <a:lnTo>
                  <a:pt x="94" y="134"/>
                </a:lnTo>
                <a:lnTo>
                  <a:pt x="91" y="133"/>
                </a:lnTo>
                <a:lnTo>
                  <a:pt x="90" y="132"/>
                </a:lnTo>
                <a:lnTo>
                  <a:pt x="89" y="133"/>
                </a:lnTo>
                <a:lnTo>
                  <a:pt x="89" y="136"/>
                </a:lnTo>
                <a:lnTo>
                  <a:pt x="86" y="138"/>
                </a:lnTo>
                <a:lnTo>
                  <a:pt x="83" y="140"/>
                </a:lnTo>
                <a:lnTo>
                  <a:pt x="82" y="143"/>
                </a:lnTo>
                <a:lnTo>
                  <a:pt x="82" y="145"/>
                </a:lnTo>
                <a:lnTo>
                  <a:pt x="80" y="149"/>
                </a:lnTo>
                <a:lnTo>
                  <a:pt x="77" y="152"/>
                </a:lnTo>
                <a:lnTo>
                  <a:pt x="81" y="153"/>
                </a:lnTo>
                <a:lnTo>
                  <a:pt x="83" y="154"/>
                </a:lnTo>
                <a:lnTo>
                  <a:pt x="86" y="156"/>
                </a:lnTo>
                <a:lnTo>
                  <a:pt x="87" y="154"/>
                </a:lnTo>
                <a:lnTo>
                  <a:pt x="88" y="153"/>
                </a:lnTo>
                <a:lnTo>
                  <a:pt x="91" y="153"/>
                </a:lnTo>
                <a:lnTo>
                  <a:pt x="95" y="154"/>
                </a:lnTo>
                <a:lnTo>
                  <a:pt x="95" y="151"/>
                </a:lnTo>
                <a:lnTo>
                  <a:pt x="100" y="149"/>
                </a:lnTo>
                <a:lnTo>
                  <a:pt x="102" y="147"/>
                </a:lnTo>
                <a:lnTo>
                  <a:pt x="103" y="145"/>
                </a:lnTo>
                <a:lnTo>
                  <a:pt x="105" y="139"/>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91" name="Freeform 20"/>
          <p:cNvSpPr>
            <a:spLocks noEditPoints="1"/>
          </p:cNvSpPr>
          <p:nvPr/>
        </p:nvSpPr>
        <p:spPr bwMode="auto">
          <a:xfrm>
            <a:off x="5210175" y="3359150"/>
            <a:ext cx="125413" cy="165100"/>
          </a:xfrm>
          <a:custGeom>
            <a:avLst/>
            <a:gdLst>
              <a:gd name="T0" fmla="*/ 2147483647 w 83"/>
              <a:gd name="T1" fmla="*/ 2147483647 h 117"/>
              <a:gd name="T2" fmla="*/ 2147483647 w 83"/>
              <a:gd name="T3" fmla="*/ 2147483647 h 117"/>
              <a:gd name="T4" fmla="*/ 2147483647 w 83"/>
              <a:gd name="T5" fmla="*/ 2147483647 h 117"/>
              <a:gd name="T6" fmla="*/ 2147483647 w 83"/>
              <a:gd name="T7" fmla="*/ 2147483647 h 117"/>
              <a:gd name="T8" fmla="*/ 2147483647 w 83"/>
              <a:gd name="T9" fmla="*/ 2147483647 h 117"/>
              <a:gd name="T10" fmla="*/ 2147483647 w 83"/>
              <a:gd name="T11" fmla="*/ 2147483647 h 117"/>
              <a:gd name="T12" fmla="*/ 2147483647 w 83"/>
              <a:gd name="T13" fmla="*/ 2147483647 h 117"/>
              <a:gd name="T14" fmla="*/ 2147483647 w 83"/>
              <a:gd name="T15" fmla="*/ 2147483647 h 117"/>
              <a:gd name="T16" fmla="*/ 2147483647 w 83"/>
              <a:gd name="T17" fmla="*/ 2147483647 h 117"/>
              <a:gd name="T18" fmla="*/ 2147483647 w 83"/>
              <a:gd name="T19" fmla="*/ 2147483647 h 117"/>
              <a:gd name="T20" fmla="*/ 2147483647 w 83"/>
              <a:gd name="T21" fmla="*/ 2147483647 h 117"/>
              <a:gd name="T22" fmla="*/ 2147483647 w 83"/>
              <a:gd name="T23" fmla="*/ 2147483647 h 117"/>
              <a:gd name="T24" fmla="*/ 2147483647 w 83"/>
              <a:gd name="T25" fmla="*/ 2147483647 h 117"/>
              <a:gd name="T26" fmla="*/ 2147483647 w 83"/>
              <a:gd name="T27" fmla="*/ 2147483647 h 117"/>
              <a:gd name="T28" fmla="*/ 2147483647 w 83"/>
              <a:gd name="T29" fmla="*/ 2147483647 h 117"/>
              <a:gd name="T30" fmla="*/ 2147483647 w 83"/>
              <a:gd name="T31" fmla="*/ 2147483647 h 117"/>
              <a:gd name="T32" fmla="*/ 2147483647 w 83"/>
              <a:gd name="T33" fmla="*/ 2147483647 h 117"/>
              <a:gd name="T34" fmla="*/ 2147483647 w 83"/>
              <a:gd name="T35" fmla="*/ 2147483647 h 117"/>
              <a:gd name="T36" fmla="*/ 2147483647 w 83"/>
              <a:gd name="T37" fmla="*/ 2147483647 h 117"/>
              <a:gd name="T38" fmla="*/ 2147483647 w 83"/>
              <a:gd name="T39" fmla="*/ 2147483647 h 117"/>
              <a:gd name="T40" fmla="*/ 2147483647 w 83"/>
              <a:gd name="T41" fmla="*/ 2147483647 h 117"/>
              <a:gd name="T42" fmla="*/ 2147483647 w 83"/>
              <a:gd name="T43" fmla="*/ 2147483647 h 117"/>
              <a:gd name="T44" fmla="*/ 2147483647 w 83"/>
              <a:gd name="T45" fmla="*/ 2147483647 h 117"/>
              <a:gd name="T46" fmla="*/ 2147483647 w 83"/>
              <a:gd name="T47" fmla="*/ 2147483647 h 117"/>
              <a:gd name="T48" fmla="*/ 2147483647 w 83"/>
              <a:gd name="T49" fmla="*/ 2147483647 h 117"/>
              <a:gd name="T50" fmla="*/ 2147483647 w 83"/>
              <a:gd name="T51" fmla="*/ 2147483647 h 117"/>
              <a:gd name="T52" fmla="*/ 2147483647 w 83"/>
              <a:gd name="T53" fmla="*/ 2147483647 h 117"/>
              <a:gd name="T54" fmla="*/ 2147483647 w 83"/>
              <a:gd name="T55" fmla="*/ 2147483647 h 117"/>
              <a:gd name="T56" fmla="*/ 2147483647 w 83"/>
              <a:gd name="T57" fmla="*/ 2147483647 h 117"/>
              <a:gd name="T58" fmla="*/ 2147483647 w 83"/>
              <a:gd name="T59" fmla="*/ 2147483647 h 117"/>
              <a:gd name="T60" fmla="*/ 2147483647 w 83"/>
              <a:gd name="T61" fmla="*/ 2147483647 h 117"/>
              <a:gd name="T62" fmla="*/ 2147483647 w 83"/>
              <a:gd name="T63" fmla="*/ 2147483647 h 117"/>
              <a:gd name="T64" fmla="*/ 2147483647 w 83"/>
              <a:gd name="T65" fmla="*/ 2147483647 h 117"/>
              <a:gd name="T66" fmla="*/ 2147483647 w 83"/>
              <a:gd name="T67" fmla="*/ 2147483647 h 117"/>
              <a:gd name="T68" fmla="*/ 2147483647 w 83"/>
              <a:gd name="T69" fmla="*/ 2147483647 h 117"/>
              <a:gd name="T70" fmla="*/ 2147483647 w 83"/>
              <a:gd name="T71" fmla="*/ 2147483647 h 117"/>
              <a:gd name="T72" fmla="*/ 0 w 83"/>
              <a:gd name="T73" fmla="*/ 2147483647 h 117"/>
              <a:gd name="T74" fmla="*/ 2147483647 w 83"/>
              <a:gd name="T75" fmla="*/ 2147483647 h 117"/>
              <a:gd name="T76" fmla="*/ 2147483647 w 83"/>
              <a:gd name="T77" fmla="*/ 2147483647 h 117"/>
              <a:gd name="T78" fmla="*/ 2147483647 w 83"/>
              <a:gd name="T79" fmla="*/ 2147483647 h 117"/>
              <a:gd name="T80" fmla="*/ 2147483647 w 83"/>
              <a:gd name="T81" fmla="*/ 2147483647 h 117"/>
              <a:gd name="T82" fmla="*/ 2147483647 w 83"/>
              <a:gd name="T83" fmla="*/ 2147483647 h 117"/>
              <a:gd name="T84" fmla="*/ 2147483647 w 83"/>
              <a:gd name="T85" fmla="*/ 2147483647 h 117"/>
              <a:gd name="T86" fmla="*/ 2147483647 w 83"/>
              <a:gd name="T87" fmla="*/ 2147483647 h 117"/>
              <a:gd name="T88" fmla="*/ 2147483647 w 83"/>
              <a:gd name="T89" fmla="*/ 2147483647 h 117"/>
              <a:gd name="T90" fmla="*/ 2147483647 w 83"/>
              <a:gd name="T91" fmla="*/ 2147483647 h 117"/>
              <a:gd name="T92" fmla="*/ 2147483647 w 83"/>
              <a:gd name="T93" fmla="*/ 2147483647 h 117"/>
              <a:gd name="T94" fmla="*/ 2147483647 w 83"/>
              <a:gd name="T95" fmla="*/ 2147483647 h 117"/>
              <a:gd name="T96" fmla="*/ 2147483647 w 83"/>
              <a:gd name="T97" fmla="*/ 2147483647 h 117"/>
              <a:gd name="T98" fmla="*/ 2147483647 w 83"/>
              <a:gd name="T99" fmla="*/ 2147483647 h 117"/>
              <a:gd name="T100" fmla="*/ 2147483647 w 83"/>
              <a:gd name="T101" fmla="*/ 2147483647 h 117"/>
              <a:gd name="T102" fmla="*/ 2147483647 w 83"/>
              <a:gd name="T103" fmla="*/ 2147483647 h 117"/>
              <a:gd name="T104" fmla="*/ 2147483647 w 83"/>
              <a:gd name="T105" fmla="*/ 2147483647 h 117"/>
              <a:gd name="T106" fmla="*/ 2147483647 w 83"/>
              <a:gd name="T107" fmla="*/ 2147483647 h 117"/>
              <a:gd name="T108" fmla="*/ 2147483647 w 83"/>
              <a:gd name="T109" fmla="*/ 2147483647 h 117"/>
              <a:gd name="T110" fmla="*/ 2147483647 w 83"/>
              <a:gd name="T111" fmla="*/ 2147483647 h 117"/>
              <a:gd name="T112" fmla="*/ 2147483647 w 83"/>
              <a:gd name="T113" fmla="*/ 2147483647 h 117"/>
              <a:gd name="T114" fmla="*/ 2147483647 w 83"/>
              <a:gd name="T115" fmla="*/ 2147483647 h 117"/>
              <a:gd name="T116" fmla="*/ 2147483647 w 83"/>
              <a:gd name="T117" fmla="*/ 2147483647 h 117"/>
              <a:gd name="T118" fmla="*/ 2147483647 w 83"/>
              <a:gd name="T119" fmla="*/ 2147483647 h 117"/>
              <a:gd name="T120" fmla="*/ 2147483647 w 83"/>
              <a:gd name="T121" fmla="*/ 2147483647 h 117"/>
              <a:gd name="T122" fmla="*/ 2147483647 w 83"/>
              <a:gd name="T123" fmla="*/ 2147483647 h 117"/>
              <a:gd name="T124" fmla="*/ 2147483647 w 83"/>
              <a:gd name="T125" fmla="*/ 2147483647 h 11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117"/>
              <a:gd name="T191" fmla="*/ 83 w 83"/>
              <a:gd name="T192" fmla="*/ 117 h 11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117">
                <a:moveTo>
                  <a:pt x="75" y="85"/>
                </a:moveTo>
                <a:lnTo>
                  <a:pt x="75" y="85"/>
                </a:lnTo>
                <a:lnTo>
                  <a:pt x="75" y="83"/>
                </a:lnTo>
                <a:lnTo>
                  <a:pt x="75" y="82"/>
                </a:lnTo>
                <a:lnTo>
                  <a:pt x="75" y="80"/>
                </a:lnTo>
                <a:lnTo>
                  <a:pt x="76" y="77"/>
                </a:lnTo>
                <a:lnTo>
                  <a:pt x="74" y="74"/>
                </a:lnTo>
                <a:lnTo>
                  <a:pt x="74" y="69"/>
                </a:lnTo>
                <a:lnTo>
                  <a:pt x="74" y="68"/>
                </a:lnTo>
                <a:lnTo>
                  <a:pt x="74" y="67"/>
                </a:lnTo>
                <a:lnTo>
                  <a:pt x="76" y="64"/>
                </a:lnTo>
                <a:lnTo>
                  <a:pt x="76" y="62"/>
                </a:lnTo>
                <a:lnTo>
                  <a:pt x="76" y="55"/>
                </a:lnTo>
                <a:lnTo>
                  <a:pt x="77" y="51"/>
                </a:lnTo>
                <a:lnTo>
                  <a:pt x="78" y="50"/>
                </a:lnTo>
                <a:lnTo>
                  <a:pt x="81" y="50"/>
                </a:lnTo>
                <a:lnTo>
                  <a:pt x="82" y="49"/>
                </a:lnTo>
                <a:lnTo>
                  <a:pt x="83" y="44"/>
                </a:lnTo>
                <a:lnTo>
                  <a:pt x="83" y="40"/>
                </a:lnTo>
                <a:lnTo>
                  <a:pt x="83" y="35"/>
                </a:lnTo>
                <a:lnTo>
                  <a:pt x="82" y="33"/>
                </a:lnTo>
                <a:lnTo>
                  <a:pt x="79" y="30"/>
                </a:lnTo>
                <a:lnTo>
                  <a:pt x="78" y="29"/>
                </a:lnTo>
                <a:lnTo>
                  <a:pt x="77" y="27"/>
                </a:lnTo>
                <a:lnTo>
                  <a:pt x="78" y="20"/>
                </a:lnTo>
                <a:lnTo>
                  <a:pt x="81" y="15"/>
                </a:lnTo>
                <a:lnTo>
                  <a:pt x="81" y="13"/>
                </a:lnTo>
                <a:lnTo>
                  <a:pt x="78" y="11"/>
                </a:lnTo>
                <a:lnTo>
                  <a:pt x="78" y="9"/>
                </a:lnTo>
                <a:lnTo>
                  <a:pt x="75" y="7"/>
                </a:lnTo>
                <a:lnTo>
                  <a:pt x="74" y="6"/>
                </a:lnTo>
                <a:lnTo>
                  <a:pt x="72" y="4"/>
                </a:lnTo>
                <a:lnTo>
                  <a:pt x="71" y="0"/>
                </a:lnTo>
                <a:lnTo>
                  <a:pt x="65" y="4"/>
                </a:lnTo>
                <a:lnTo>
                  <a:pt x="62" y="1"/>
                </a:lnTo>
                <a:lnTo>
                  <a:pt x="58" y="1"/>
                </a:lnTo>
                <a:lnTo>
                  <a:pt x="55" y="1"/>
                </a:lnTo>
                <a:lnTo>
                  <a:pt x="52" y="4"/>
                </a:lnTo>
                <a:lnTo>
                  <a:pt x="49" y="2"/>
                </a:lnTo>
                <a:lnTo>
                  <a:pt x="47" y="4"/>
                </a:lnTo>
                <a:lnTo>
                  <a:pt x="43" y="6"/>
                </a:lnTo>
                <a:lnTo>
                  <a:pt x="38" y="9"/>
                </a:lnTo>
                <a:lnTo>
                  <a:pt x="40" y="12"/>
                </a:lnTo>
                <a:lnTo>
                  <a:pt x="40" y="14"/>
                </a:lnTo>
                <a:lnTo>
                  <a:pt x="40" y="16"/>
                </a:lnTo>
                <a:lnTo>
                  <a:pt x="37" y="19"/>
                </a:lnTo>
                <a:lnTo>
                  <a:pt x="35" y="22"/>
                </a:lnTo>
                <a:lnTo>
                  <a:pt x="34" y="25"/>
                </a:lnTo>
                <a:lnTo>
                  <a:pt x="34" y="26"/>
                </a:lnTo>
                <a:lnTo>
                  <a:pt x="36" y="27"/>
                </a:lnTo>
                <a:lnTo>
                  <a:pt x="35" y="28"/>
                </a:lnTo>
                <a:lnTo>
                  <a:pt x="33" y="32"/>
                </a:lnTo>
                <a:lnTo>
                  <a:pt x="31" y="37"/>
                </a:lnTo>
                <a:lnTo>
                  <a:pt x="31" y="41"/>
                </a:lnTo>
                <a:lnTo>
                  <a:pt x="33" y="42"/>
                </a:lnTo>
                <a:lnTo>
                  <a:pt x="34" y="43"/>
                </a:lnTo>
                <a:lnTo>
                  <a:pt x="35" y="46"/>
                </a:lnTo>
                <a:lnTo>
                  <a:pt x="36" y="46"/>
                </a:lnTo>
                <a:lnTo>
                  <a:pt x="36" y="47"/>
                </a:lnTo>
                <a:lnTo>
                  <a:pt x="36" y="49"/>
                </a:lnTo>
                <a:lnTo>
                  <a:pt x="35" y="53"/>
                </a:lnTo>
                <a:lnTo>
                  <a:pt x="33" y="55"/>
                </a:lnTo>
                <a:lnTo>
                  <a:pt x="28" y="60"/>
                </a:lnTo>
                <a:lnTo>
                  <a:pt x="28" y="61"/>
                </a:lnTo>
                <a:lnTo>
                  <a:pt x="27" y="62"/>
                </a:lnTo>
                <a:lnTo>
                  <a:pt x="24" y="61"/>
                </a:lnTo>
                <a:lnTo>
                  <a:pt x="23" y="60"/>
                </a:lnTo>
                <a:lnTo>
                  <a:pt x="21" y="63"/>
                </a:lnTo>
                <a:lnTo>
                  <a:pt x="14" y="67"/>
                </a:lnTo>
                <a:lnTo>
                  <a:pt x="12" y="69"/>
                </a:lnTo>
                <a:lnTo>
                  <a:pt x="10" y="73"/>
                </a:lnTo>
                <a:lnTo>
                  <a:pt x="10" y="75"/>
                </a:lnTo>
                <a:lnTo>
                  <a:pt x="9" y="80"/>
                </a:lnTo>
                <a:lnTo>
                  <a:pt x="7" y="87"/>
                </a:lnTo>
                <a:lnTo>
                  <a:pt x="12" y="87"/>
                </a:lnTo>
                <a:lnTo>
                  <a:pt x="9" y="91"/>
                </a:lnTo>
                <a:lnTo>
                  <a:pt x="7" y="96"/>
                </a:lnTo>
                <a:lnTo>
                  <a:pt x="3" y="98"/>
                </a:lnTo>
                <a:lnTo>
                  <a:pt x="2" y="99"/>
                </a:lnTo>
                <a:lnTo>
                  <a:pt x="1" y="102"/>
                </a:lnTo>
                <a:lnTo>
                  <a:pt x="0" y="104"/>
                </a:lnTo>
                <a:lnTo>
                  <a:pt x="1" y="106"/>
                </a:lnTo>
                <a:lnTo>
                  <a:pt x="2" y="109"/>
                </a:lnTo>
                <a:lnTo>
                  <a:pt x="3" y="109"/>
                </a:lnTo>
                <a:lnTo>
                  <a:pt x="3" y="110"/>
                </a:lnTo>
                <a:lnTo>
                  <a:pt x="10" y="115"/>
                </a:lnTo>
                <a:lnTo>
                  <a:pt x="15" y="117"/>
                </a:lnTo>
                <a:lnTo>
                  <a:pt x="17" y="117"/>
                </a:lnTo>
                <a:lnTo>
                  <a:pt x="19" y="116"/>
                </a:lnTo>
                <a:lnTo>
                  <a:pt x="23" y="112"/>
                </a:lnTo>
                <a:lnTo>
                  <a:pt x="27" y="111"/>
                </a:lnTo>
                <a:lnTo>
                  <a:pt x="44" y="111"/>
                </a:lnTo>
                <a:lnTo>
                  <a:pt x="45" y="111"/>
                </a:lnTo>
                <a:lnTo>
                  <a:pt x="45" y="110"/>
                </a:lnTo>
                <a:lnTo>
                  <a:pt x="44" y="108"/>
                </a:lnTo>
                <a:lnTo>
                  <a:pt x="40" y="103"/>
                </a:lnTo>
                <a:lnTo>
                  <a:pt x="42" y="99"/>
                </a:lnTo>
                <a:lnTo>
                  <a:pt x="43" y="95"/>
                </a:lnTo>
                <a:lnTo>
                  <a:pt x="42" y="90"/>
                </a:lnTo>
                <a:lnTo>
                  <a:pt x="42" y="87"/>
                </a:lnTo>
                <a:lnTo>
                  <a:pt x="42" y="85"/>
                </a:lnTo>
                <a:lnTo>
                  <a:pt x="43" y="87"/>
                </a:lnTo>
                <a:lnTo>
                  <a:pt x="43" y="83"/>
                </a:lnTo>
                <a:lnTo>
                  <a:pt x="45" y="81"/>
                </a:lnTo>
                <a:lnTo>
                  <a:pt x="48" y="80"/>
                </a:lnTo>
                <a:lnTo>
                  <a:pt x="54" y="78"/>
                </a:lnTo>
                <a:lnTo>
                  <a:pt x="60" y="80"/>
                </a:lnTo>
                <a:lnTo>
                  <a:pt x="65" y="81"/>
                </a:lnTo>
                <a:lnTo>
                  <a:pt x="68" y="75"/>
                </a:lnTo>
                <a:lnTo>
                  <a:pt x="70" y="75"/>
                </a:lnTo>
                <a:lnTo>
                  <a:pt x="70" y="77"/>
                </a:lnTo>
                <a:lnTo>
                  <a:pt x="70" y="78"/>
                </a:lnTo>
                <a:lnTo>
                  <a:pt x="74" y="78"/>
                </a:lnTo>
                <a:lnTo>
                  <a:pt x="75" y="81"/>
                </a:lnTo>
                <a:lnTo>
                  <a:pt x="74" y="82"/>
                </a:lnTo>
                <a:lnTo>
                  <a:pt x="72" y="85"/>
                </a:lnTo>
                <a:lnTo>
                  <a:pt x="75" y="85"/>
                </a:lnTo>
                <a:close/>
                <a:moveTo>
                  <a:pt x="31" y="50"/>
                </a:moveTo>
                <a:lnTo>
                  <a:pt x="31" y="50"/>
                </a:lnTo>
                <a:lnTo>
                  <a:pt x="28" y="54"/>
                </a:lnTo>
                <a:lnTo>
                  <a:pt x="30" y="53"/>
                </a:lnTo>
                <a:lnTo>
                  <a:pt x="31" y="50"/>
                </a:lnTo>
                <a:close/>
                <a:moveTo>
                  <a:pt x="50" y="51"/>
                </a:moveTo>
                <a:lnTo>
                  <a:pt x="50" y="51"/>
                </a:lnTo>
                <a:lnTo>
                  <a:pt x="54" y="51"/>
                </a:lnTo>
                <a:lnTo>
                  <a:pt x="55" y="54"/>
                </a:lnTo>
                <a:lnTo>
                  <a:pt x="56" y="56"/>
                </a:lnTo>
                <a:lnTo>
                  <a:pt x="56" y="57"/>
                </a:lnTo>
                <a:lnTo>
                  <a:pt x="55" y="57"/>
                </a:lnTo>
                <a:lnTo>
                  <a:pt x="47" y="56"/>
                </a:lnTo>
                <a:lnTo>
                  <a:pt x="47" y="54"/>
                </a:lnTo>
                <a:lnTo>
                  <a:pt x="48" y="54"/>
                </a:lnTo>
                <a:lnTo>
                  <a:pt x="49" y="53"/>
                </a:lnTo>
                <a:lnTo>
                  <a:pt x="50" y="51"/>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92" name="Freeform 21"/>
          <p:cNvSpPr>
            <a:spLocks noEditPoints="1"/>
          </p:cNvSpPr>
          <p:nvPr/>
        </p:nvSpPr>
        <p:spPr bwMode="auto">
          <a:xfrm>
            <a:off x="5151438" y="2314967"/>
            <a:ext cx="417512" cy="182563"/>
          </a:xfrm>
          <a:custGeom>
            <a:avLst/>
            <a:gdLst>
              <a:gd name="T0" fmla="*/ 2147483647 w 274"/>
              <a:gd name="T1" fmla="*/ 2147483647 h 130"/>
              <a:gd name="T2" fmla="*/ 2147483647 w 274"/>
              <a:gd name="T3" fmla="*/ 2147483647 h 130"/>
              <a:gd name="T4" fmla="*/ 2147483647 w 274"/>
              <a:gd name="T5" fmla="*/ 2147483647 h 130"/>
              <a:gd name="T6" fmla="*/ 2147483647 w 274"/>
              <a:gd name="T7" fmla="*/ 2147483647 h 130"/>
              <a:gd name="T8" fmla="*/ 2147483647 w 274"/>
              <a:gd name="T9" fmla="*/ 2147483647 h 130"/>
              <a:gd name="T10" fmla="*/ 2147483647 w 274"/>
              <a:gd name="T11" fmla="*/ 2147483647 h 130"/>
              <a:gd name="T12" fmla="*/ 2147483647 w 274"/>
              <a:gd name="T13" fmla="*/ 2147483647 h 130"/>
              <a:gd name="T14" fmla="*/ 2147483647 w 274"/>
              <a:gd name="T15" fmla="*/ 2147483647 h 130"/>
              <a:gd name="T16" fmla="*/ 2147483647 w 274"/>
              <a:gd name="T17" fmla="*/ 2147483647 h 130"/>
              <a:gd name="T18" fmla="*/ 2147483647 w 274"/>
              <a:gd name="T19" fmla="*/ 2147483647 h 130"/>
              <a:gd name="T20" fmla="*/ 2147483647 w 274"/>
              <a:gd name="T21" fmla="*/ 2147483647 h 130"/>
              <a:gd name="T22" fmla="*/ 2147483647 w 274"/>
              <a:gd name="T23" fmla="*/ 2147483647 h 130"/>
              <a:gd name="T24" fmla="*/ 2147483647 w 274"/>
              <a:gd name="T25" fmla="*/ 2147483647 h 130"/>
              <a:gd name="T26" fmla="*/ 2147483647 w 274"/>
              <a:gd name="T27" fmla="*/ 2147483647 h 130"/>
              <a:gd name="T28" fmla="*/ 2147483647 w 274"/>
              <a:gd name="T29" fmla="*/ 2147483647 h 130"/>
              <a:gd name="T30" fmla="*/ 2147483647 w 274"/>
              <a:gd name="T31" fmla="*/ 2147483647 h 130"/>
              <a:gd name="T32" fmla="*/ 2147483647 w 274"/>
              <a:gd name="T33" fmla="*/ 2147483647 h 130"/>
              <a:gd name="T34" fmla="*/ 2147483647 w 274"/>
              <a:gd name="T35" fmla="*/ 2147483647 h 130"/>
              <a:gd name="T36" fmla="*/ 2147483647 w 274"/>
              <a:gd name="T37" fmla="*/ 2147483647 h 130"/>
              <a:gd name="T38" fmla="*/ 2147483647 w 274"/>
              <a:gd name="T39" fmla="*/ 2147483647 h 130"/>
              <a:gd name="T40" fmla="*/ 2147483647 w 274"/>
              <a:gd name="T41" fmla="*/ 2147483647 h 130"/>
              <a:gd name="T42" fmla="*/ 2147483647 w 274"/>
              <a:gd name="T43" fmla="*/ 2147483647 h 130"/>
              <a:gd name="T44" fmla="*/ 2147483647 w 274"/>
              <a:gd name="T45" fmla="*/ 2147483647 h 130"/>
              <a:gd name="T46" fmla="*/ 2147483647 w 274"/>
              <a:gd name="T47" fmla="*/ 2147483647 h 130"/>
              <a:gd name="T48" fmla="*/ 2147483647 w 274"/>
              <a:gd name="T49" fmla="*/ 2147483647 h 130"/>
              <a:gd name="T50" fmla="*/ 2147483647 w 274"/>
              <a:gd name="T51" fmla="*/ 2147483647 h 130"/>
              <a:gd name="T52" fmla="*/ 2147483647 w 274"/>
              <a:gd name="T53" fmla="*/ 2147483647 h 130"/>
              <a:gd name="T54" fmla="*/ 2147483647 w 274"/>
              <a:gd name="T55" fmla="*/ 2147483647 h 130"/>
              <a:gd name="T56" fmla="*/ 2147483647 w 274"/>
              <a:gd name="T57" fmla="*/ 2147483647 h 130"/>
              <a:gd name="T58" fmla="*/ 2147483647 w 274"/>
              <a:gd name="T59" fmla="*/ 2147483647 h 130"/>
              <a:gd name="T60" fmla="*/ 2147483647 w 274"/>
              <a:gd name="T61" fmla="*/ 2147483647 h 130"/>
              <a:gd name="T62" fmla="*/ 2147483647 w 274"/>
              <a:gd name="T63" fmla="*/ 2147483647 h 130"/>
              <a:gd name="T64" fmla="*/ 2147483647 w 274"/>
              <a:gd name="T65" fmla="*/ 2147483647 h 130"/>
              <a:gd name="T66" fmla="*/ 2147483647 w 274"/>
              <a:gd name="T67" fmla="*/ 2147483647 h 130"/>
              <a:gd name="T68" fmla="*/ 2147483647 w 274"/>
              <a:gd name="T69" fmla="*/ 2147483647 h 130"/>
              <a:gd name="T70" fmla="*/ 2147483647 w 274"/>
              <a:gd name="T71" fmla="*/ 2147483647 h 130"/>
              <a:gd name="T72" fmla="*/ 2147483647 w 274"/>
              <a:gd name="T73" fmla="*/ 2147483647 h 130"/>
              <a:gd name="T74" fmla="*/ 2147483647 w 274"/>
              <a:gd name="T75" fmla="*/ 2147483647 h 130"/>
              <a:gd name="T76" fmla="*/ 2147483647 w 274"/>
              <a:gd name="T77" fmla="*/ 2147483647 h 130"/>
              <a:gd name="T78" fmla="*/ 2147483647 w 274"/>
              <a:gd name="T79" fmla="*/ 2147483647 h 130"/>
              <a:gd name="T80" fmla="*/ 2147483647 w 274"/>
              <a:gd name="T81" fmla="*/ 2147483647 h 130"/>
              <a:gd name="T82" fmla="*/ 2147483647 w 274"/>
              <a:gd name="T83" fmla="*/ 2147483647 h 130"/>
              <a:gd name="T84" fmla="*/ 2147483647 w 274"/>
              <a:gd name="T85" fmla="*/ 2147483647 h 130"/>
              <a:gd name="T86" fmla="*/ 2147483647 w 274"/>
              <a:gd name="T87" fmla="*/ 2147483647 h 130"/>
              <a:gd name="T88" fmla="*/ 2147483647 w 274"/>
              <a:gd name="T89" fmla="*/ 2147483647 h 130"/>
              <a:gd name="T90" fmla="*/ 2147483647 w 274"/>
              <a:gd name="T91" fmla="*/ 2147483647 h 130"/>
              <a:gd name="T92" fmla="*/ 2147483647 w 274"/>
              <a:gd name="T93" fmla="*/ 2147483647 h 130"/>
              <a:gd name="T94" fmla="*/ 2147483647 w 274"/>
              <a:gd name="T95" fmla="*/ 2147483647 h 130"/>
              <a:gd name="T96" fmla="*/ 2147483647 w 274"/>
              <a:gd name="T97" fmla="*/ 2147483647 h 130"/>
              <a:gd name="T98" fmla="*/ 2147483647 w 274"/>
              <a:gd name="T99" fmla="*/ 2147483647 h 130"/>
              <a:gd name="T100" fmla="*/ 2147483647 w 274"/>
              <a:gd name="T101" fmla="*/ 2147483647 h 130"/>
              <a:gd name="T102" fmla="*/ 2147483647 w 274"/>
              <a:gd name="T103" fmla="*/ 2147483647 h 130"/>
              <a:gd name="T104" fmla="*/ 2147483647 w 274"/>
              <a:gd name="T105" fmla="*/ 2147483647 h 130"/>
              <a:gd name="T106" fmla="*/ 2147483647 w 274"/>
              <a:gd name="T107" fmla="*/ 2147483647 h 130"/>
              <a:gd name="T108" fmla="*/ 2147483647 w 274"/>
              <a:gd name="T109" fmla="*/ 2147483647 h 130"/>
              <a:gd name="T110" fmla="*/ 2147483647 w 274"/>
              <a:gd name="T111" fmla="*/ 2147483647 h 130"/>
              <a:gd name="T112" fmla="*/ 2147483647 w 274"/>
              <a:gd name="T113" fmla="*/ 2147483647 h 130"/>
              <a:gd name="T114" fmla="*/ 2147483647 w 274"/>
              <a:gd name="T115" fmla="*/ 2147483647 h 130"/>
              <a:gd name="T116" fmla="*/ 2147483647 w 274"/>
              <a:gd name="T117" fmla="*/ 2147483647 h 130"/>
              <a:gd name="T118" fmla="*/ 2147483647 w 274"/>
              <a:gd name="T119" fmla="*/ 2147483647 h 130"/>
              <a:gd name="T120" fmla="*/ 2147483647 w 274"/>
              <a:gd name="T121" fmla="*/ 2147483647 h 13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4"/>
              <a:gd name="T184" fmla="*/ 0 h 130"/>
              <a:gd name="T185" fmla="*/ 274 w 274"/>
              <a:gd name="T186" fmla="*/ 130 h 13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4" h="130">
                <a:moveTo>
                  <a:pt x="26" y="6"/>
                </a:moveTo>
                <a:lnTo>
                  <a:pt x="26" y="6"/>
                </a:lnTo>
                <a:lnTo>
                  <a:pt x="23" y="7"/>
                </a:lnTo>
                <a:lnTo>
                  <a:pt x="19" y="7"/>
                </a:lnTo>
                <a:lnTo>
                  <a:pt x="18" y="6"/>
                </a:lnTo>
                <a:lnTo>
                  <a:pt x="14" y="5"/>
                </a:lnTo>
                <a:lnTo>
                  <a:pt x="12" y="5"/>
                </a:lnTo>
                <a:lnTo>
                  <a:pt x="11" y="6"/>
                </a:lnTo>
                <a:lnTo>
                  <a:pt x="10" y="9"/>
                </a:lnTo>
                <a:lnTo>
                  <a:pt x="10" y="10"/>
                </a:lnTo>
                <a:lnTo>
                  <a:pt x="14" y="12"/>
                </a:lnTo>
                <a:lnTo>
                  <a:pt x="16" y="14"/>
                </a:lnTo>
                <a:lnTo>
                  <a:pt x="16" y="17"/>
                </a:lnTo>
                <a:lnTo>
                  <a:pt x="13" y="19"/>
                </a:lnTo>
                <a:lnTo>
                  <a:pt x="11" y="19"/>
                </a:lnTo>
                <a:lnTo>
                  <a:pt x="9" y="19"/>
                </a:lnTo>
                <a:lnTo>
                  <a:pt x="6" y="18"/>
                </a:lnTo>
                <a:lnTo>
                  <a:pt x="6" y="20"/>
                </a:lnTo>
                <a:lnTo>
                  <a:pt x="5" y="23"/>
                </a:lnTo>
                <a:lnTo>
                  <a:pt x="3" y="26"/>
                </a:lnTo>
                <a:lnTo>
                  <a:pt x="0" y="28"/>
                </a:lnTo>
                <a:lnTo>
                  <a:pt x="2" y="30"/>
                </a:lnTo>
                <a:lnTo>
                  <a:pt x="5" y="30"/>
                </a:lnTo>
                <a:lnTo>
                  <a:pt x="0" y="33"/>
                </a:lnTo>
                <a:lnTo>
                  <a:pt x="0" y="37"/>
                </a:lnTo>
                <a:lnTo>
                  <a:pt x="2" y="39"/>
                </a:lnTo>
                <a:lnTo>
                  <a:pt x="3" y="39"/>
                </a:lnTo>
                <a:lnTo>
                  <a:pt x="7" y="35"/>
                </a:lnTo>
                <a:lnTo>
                  <a:pt x="12" y="31"/>
                </a:lnTo>
                <a:lnTo>
                  <a:pt x="16" y="30"/>
                </a:lnTo>
                <a:lnTo>
                  <a:pt x="20" y="28"/>
                </a:lnTo>
                <a:lnTo>
                  <a:pt x="21" y="26"/>
                </a:lnTo>
                <a:lnTo>
                  <a:pt x="24" y="24"/>
                </a:lnTo>
                <a:lnTo>
                  <a:pt x="27" y="24"/>
                </a:lnTo>
                <a:lnTo>
                  <a:pt x="31" y="23"/>
                </a:lnTo>
                <a:lnTo>
                  <a:pt x="39" y="21"/>
                </a:lnTo>
                <a:lnTo>
                  <a:pt x="41" y="18"/>
                </a:lnTo>
                <a:lnTo>
                  <a:pt x="33" y="13"/>
                </a:lnTo>
                <a:lnTo>
                  <a:pt x="30" y="11"/>
                </a:lnTo>
                <a:lnTo>
                  <a:pt x="26" y="9"/>
                </a:lnTo>
                <a:lnTo>
                  <a:pt x="26" y="6"/>
                </a:lnTo>
                <a:close/>
                <a:moveTo>
                  <a:pt x="140" y="129"/>
                </a:moveTo>
                <a:lnTo>
                  <a:pt x="140" y="129"/>
                </a:lnTo>
                <a:lnTo>
                  <a:pt x="141" y="130"/>
                </a:lnTo>
                <a:lnTo>
                  <a:pt x="144" y="129"/>
                </a:lnTo>
                <a:lnTo>
                  <a:pt x="148" y="128"/>
                </a:lnTo>
                <a:lnTo>
                  <a:pt x="148" y="126"/>
                </a:lnTo>
                <a:lnTo>
                  <a:pt x="149" y="123"/>
                </a:lnTo>
                <a:lnTo>
                  <a:pt x="150" y="123"/>
                </a:lnTo>
                <a:lnTo>
                  <a:pt x="154" y="123"/>
                </a:lnTo>
                <a:lnTo>
                  <a:pt x="155" y="122"/>
                </a:lnTo>
                <a:lnTo>
                  <a:pt x="155" y="121"/>
                </a:lnTo>
                <a:lnTo>
                  <a:pt x="155" y="119"/>
                </a:lnTo>
                <a:lnTo>
                  <a:pt x="154" y="115"/>
                </a:lnTo>
                <a:lnTo>
                  <a:pt x="154" y="114"/>
                </a:lnTo>
                <a:lnTo>
                  <a:pt x="155" y="112"/>
                </a:lnTo>
                <a:lnTo>
                  <a:pt x="156" y="112"/>
                </a:lnTo>
                <a:lnTo>
                  <a:pt x="158" y="112"/>
                </a:lnTo>
                <a:lnTo>
                  <a:pt x="159" y="113"/>
                </a:lnTo>
                <a:lnTo>
                  <a:pt x="162" y="113"/>
                </a:lnTo>
                <a:lnTo>
                  <a:pt x="164" y="109"/>
                </a:lnTo>
                <a:lnTo>
                  <a:pt x="167" y="109"/>
                </a:lnTo>
                <a:lnTo>
                  <a:pt x="168" y="108"/>
                </a:lnTo>
                <a:lnTo>
                  <a:pt x="172" y="109"/>
                </a:lnTo>
                <a:lnTo>
                  <a:pt x="175" y="110"/>
                </a:lnTo>
                <a:lnTo>
                  <a:pt x="177" y="109"/>
                </a:lnTo>
                <a:lnTo>
                  <a:pt x="181" y="108"/>
                </a:lnTo>
                <a:lnTo>
                  <a:pt x="185" y="108"/>
                </a:lnTo>
                <a:lnTo>
                  <a:pt x="191" y="106"/>
                </a:lnTo>
                <a:lnTo>
                  <a:pt x="195" y="104"/>
                </a:lnTo>
                <a:lnTo>
                  <a:pt x="197" y="102"/>
                </a:lnTo>
                <a:lnTo>
                  <a:pt x="200" y="102"/>
                </a:lnTo>
                <a:lnTo>
                  <a:pt x="206" y="102"/>
                </a:lnTo>
                <a:lnTo>
                  <a:pt x="212" y="101"/>
                </a:lnTo>
                <a:lnTo>
                  <a:pt x="216" y="100"/>
                </a:lnTo>
                <a:lnTo>
                  <a:pt x="223" y="96"/>
                </a:lnTo>
                <a:lnTo>
                  <a:pt x="226" y="94"/>
                </a:lnTo>
                <a:lnTo>
                  <a:pt x="230" y="94"/>
                </a:lnTo>
                <a:lnTo>
                  <a:pt x="230" y="97"/>
                </a:lnTo>
                <a:lnTo>
                  <a:pt x="231" y="99"/>
                </a:lnTo>
                <a:lnTo>
                  <a:pt x="234" y="100"/>
                </a:lnTo>
                <a:lnTo>
                  <a:pt x="236" y="100"/>
                </a:lnTo>
                <a:lnTo>
                  <a:pt x="238" y="99"/>
                </a:lnTo>
                <a:lnTo>
                  <a:pt x="239" y="97"/>
                </a:lnTo>
                <a:lnTo>
                  <a:pt x="240" y="99"/>
                </a:lnTo>
                <a:lnTo>
                  <a:pt x="243" y="100"/>
                </a:lnTo>
                <a:lnTo>
                  <a:pt x="245" y="101"/>
                </a:lnTo>
                <a:lnTo>
                  <a:pt x="246" y="101"/>
                </a:lnTo>
                <a:lnTo>
                  <a:pt x="247" y="100"/>
                </a:lnTo>
                <a:lnTo>
                  <a:pt x="251" y="96"/>
                </a:lnTo>
                <a:lnTo>
                  <a:pt x="253" y="97"/>
                </a:lnTo>
                <a:lnTo>
                  <a:pt x="255" y="101"/>
                </a:lnTo>
                <a:lnTo>
                  <a:pt x="261" y="99"/>
                </a:lnTo>
                <a:lnTo>
                  <a:pt x="266" y="100"/>
                </a:lnTo>
                <a:lnTo>
                  <a:pt x="267" y="97"/>
                </a:lnTo>
                <a:lnTo>
                  <a:pt x="267" y="96"/>
                </a:lnTo>
                <a:lnTo>
                  <a:pt x="267" y="94"/>
                </a:lnTo>
                <a:lnTo>
                  <a:pt x="266" y="89"/>
                </a:lnTo>
                <a:lnTo>
                  <a:pt x="265" y="87"/>
                </a:lnTo>
                <a:lnTo>
                  <a:pt x="264" y="85"/>
                </a:lnTo>
                <a:lnTo>
                  <a:pt x="260" y="80"/>
                </a:lnTo>
                <a:lnTo>
                  <a:pt x="259" y="76"/>
                </a:lnTo>
                <a:lnTo>
                  <a:pt x="260" y="74"/>
                </a:lnTo>
                <a:lnTo>
                  <a:pt x="262" y="71"/>
                </a:lnTo>
                <a:lnTo>
                  <a:pt x="262" y="69"/>
                </a:lnTo>
                <a:lnTo>
                  <a:pt x="264" y="67"/>
                </a:lnTo>
                <a:lnTo>
                  <a:pt x="262" y="66"/>
                </a:lnTo>
                <a:lnTo>
                  <a:pt x="264" y="66"/>
                </a:lnTo>
                <a:lnTo>
                  <a:pt x="262" y="64"/>
                </a:lnTo>
                <a:lnTo>
                  <a:pt x="261" y="60"/>
                </a:lnTo>
                <a:lnTo>
                  <a:pt x="261" y="58"/>
                </a:lnTo>
                <a:lnTo>
                  <a:pt x="262" y="57"/>
                </a:lnTo>
                <a:lnTo>
                  <a:pt x="265" y="54"/>
                </a:lnTo>
                <a:lnTo>
                  <a:pt x="265" y="53"/>
                </a:lnTo>
                <a:lnTo>
                  <a:pt x="266" y="52"/>
                </a:lnTo>
                <a:lnTo>
                  <a:pt x="267" y="53"/>
                </a:lnTo>
                <a:lnTo>
                  <a:pt x="271" y="55"/>
                </a:lnTo>
                <a:lnTo>
                  <a:pt x="272" y="55"/>
                </a:lnTo>
                <a:lnTo>
                  <a:pt x="274" y="51"/>
                </a:lnTo>
                <a:lnTo>
                  <a:pt x="274" y="50"/>
                </a:lnTo>
                <a:lnTo>
                  <a:pt x="274" y="47"/>
                </a:lnTo>
                <a:lnTo>
                  <a:pt x="273" y="45"/>
                </a:lnTo>
                <a:lnTo>
                  <a:pt x="271" y="42"/>
                </a:lnTo>
                <a:lnTo>
                  <a:pt x="260" y="39"/>
                </a:lnTo>
                <a:lnTo>
                  <a:pt x="255" y="37"/>
                </a:lnTo>
                <a:lnTo>
                  <a:pt x="254" y="35"/>
                </a:lnTo>
                <a:lnTo>
                  <a:pt x="254" y="33"/>
                </a:lnTo>
                <a:lnTo>
                  <a:pt x="255" y="31"/>
                </a:lnTo>
                <a:lnTo>
                  <a:pt x="255" y="28"/>
                </a:lnTo>
                <a:lnTo>
                  <a:pt x="255" y="27"/>
                </a:lnTo>
                <a:lnTo>
                  <a:pt x="258" y="26"/>
                </a:lnTo>
                <a:lnTo>
                  <a:pt x="259" y="25"/>
                </a:lnTo>
                <a:lnTo>
                  <a:pt x="259" y="23"/>
                </a:lnTo>
                <a:lnTo>
                  <a:pt x="259" y="19"/>
                </a:lnTo>
                <a:lnTo>
                  <a:pt x="257" y="16"/>
                </a:lnTo>
                <a:lnTo>
                  <a:pt x="254" y="14"/>
                </a:lnTo>
                <a:lnTo>
                  <a:pt x="254" y="12"/>
                </a:lnTo>
                <a:lnTo>
                  <a:pt x="253" y="11"/>
                </a:lnTo>
                <a:lnTo>
                  <a:pt x="252" y="11"/>
                </a:lnTo>
                <a:lnTo>
                  <a:pt x="246" y="12"/>
                </a:lnTo>
                <a:lnTo>
                  <a:pt x="243" y="12"/>
                </a:lnTo>
                <a:lnTo>
                  <a:pt x="241" y="11"/>
                </a:lnTo>
                <a:lnTo>
                  <a:pt x="239" y="10"/>
                </a:lnTo>
                <a:lnTo>
                  <a:pt x="237" y="10"/>
                </a:lnTo>
                <a:lnTo>
                  <a:pt x="232" y="9"/>
                </a:lnTo>
                <a:lnTo>
                  <a:pt x="231" y="9"/>
                </a:lnTo>
                <a:lnTo>
                  <a:pt x="228" y="10"/>
                </a:lnTo>
                <a:lnTo>
                  <a:pt x="226" y="10"/>
                </a:lnTo>
                <a:lnTo>
                  <a:pt x="225" y="10"/>
                </a:lnTo>
                <a:lnTo>
                  <a:pt x="223" y="7"/>
                </a:lnTo>
                <a:lnTo>
                  <a:pt x="221" y="10"/>
                </a:lnTo>
                <a:lnTo>
                  <a:pt x="220" y="10"/>
                </a:lnTo>
                <a:lnTo>
                  <a:pt x="219" y="11"/>
                </a:lnTo>
                <a:lnTo>
                  <a:pt x="218" y="13"/>
                </a:lnTo>
                <a:lnTo>
                  <a:pt x="217" y="16"/>
                </a:lnTo>
                <a:lnTo>
                  <a:pt x="212" y="17"/>
                </a:lnTo>
                <a:lnTo>
                  <a:pt x="209" y="18"/>
                </a:lnTo>
                <a:lnTo>
                  <a:pt x="205" y="20"/>
                </a:lnTo>
                <a:lnTo>
                  <a:pt x="203" y="21"/>
                </a:lnTo>
                <a:lnTo>
                  <a:pt x="199" y="20"/>
                </a:lnTo>
                <a:lnTo>
                  <a:pt x="197" y="19"/>
                </a:lnTo>
                <a:lnTo>
                  <a:pt x="195" y="18"/>
                </a:lnTo>
                <a:lnTo>
                  <a:pt x="192" y="18"/>
                </a:lnTo>
                <a:lnTo>
                  <a:pt x="189" y="20"/>
                </a:lnTo>
                <a:lnTo>
                  <a:pt x="182" y="23"/>
                </a:lnTo>
                <a:lnTo>
                  <a:pt x="174" y="21"/>
                </a:lnTo>
                <a:lnTo>
                  <a:pt x="172" y="20"/>
                </a:lnTo>
                <a:lnTo>
                  <a:pt x="170" y="19"/>
                </a:lnTo>
                <a:lnTo>
                  <a:pt x="168" y="19"/>
                </a:lnTo>
                <a:lnTo>
                  <a:pt x="164" y="19"/>
                </a:lnTo>
                <a:lnTo>
                  <a:pt x="163" y="17"/>
                </a:lnTo>
                <a:lnTo>
                  <a:pt x="163" y="16"/>
                </a:lnTo>
                <a:lnTo>
                  <a:pt x="161" y="14"/>
                </a:lnTo>
                <a:lnTo>
                  <a:pt x="158" y="13"/>
                </a:lnTo>
                <a:lnTo>
                  <a:pt x="152" y="13"/>
                </a:lnTo>
                <a:lnTo>
                  <a:pt x="151" y="17"/>
                </a:lnTo>
                <a:lnTo>
                  <a:pt x="149" y="17"/>
                </a:lnTo>
                <a:lnTo>
                  <a:pt x="148" y="17"/>
                </a:lnTo>
                <a:lnTo>
                  <a:pt x="145" y="12"/>
                </a:lnTo>
                <a:lnTo>
                  <a:pt x="142" y="6"/>
                </a:lnTo>
                <a:lnTo>
                  <a:pt x="135" y="6"/>
                </a:lnTo>
                <a:lnTo>
                  <a:pt x="130" y="4"/>
                </a:lnTo>
                <a:lnTo>
                  <a:pt x="130" y="0"/>
                </a:lnTo>
                <a:lnTo>
                  <a:pt x="124" y="3"/>
                </a:lnTo>
                <a:lnTo>
                  <a:pt x="122" y="4"/>
                </a:lnTo>
                <a:lnTo>
                  <a:pt x="119" y="4"/>
                </a:lnTo>
                <a:lnTo>
                  <a:pt x="113" y="2"/>
                </a:lnTo>
                <a:lnTo>
                  <a:pt x="108" y="0"/>
                </a:lnTo>
                <a:lnTo>
                  <a:pt x="103" y="0"/>
                </a:lnTo>
                <a:lnTo>
                  <a:pt x="103" y="2"/>
                </a:lnTo>
                <a:lnTo>
                  <a:pt x="96" y="3"/>
                </a:lnTo>
                <a:lnTo>
                  <a:pt x="90" y="5"/>
                </a:lnTo>
                <a:lnTo>
                  <a:pt x="89" y="7"/>
                </a:lnTo>
                <a:lnTo>
                  <a:pt x="88" y="10"/>
                </a:lnTo>
                <a:lnTo>
                  <a:pt x="83" y="11"/>
                </a:lnTo>
                <a:lnTo>
                  <a:pt x="80" y="12"/>
                </a:lnTo>
                <a:lnTo>
                  <a:pt x="80" y="14"/>
                </a:lnTo>
                <a:lnTo>
                  <a:pt x="76" y="17"/>
                </a:lnTo>
                <a:lnTo>
                  <a:pt x="73" y="19"/>
                </a:lnTo>
                <a:lnTo>
                  <a:pt x="69" y="19"/>
                </a:lnTo>
                <a:lnTo>
                  <a:pt x="66" y="18"/>
                </a:lnTo>
                <a:lnTo>
                  <a:pt x="61" y="18"/>
                </a:lnTo>
                <a:lnTo>
                  <a:pt x="61" y="17"/>
                </a:lnTo>
                <a:lnTo>
                  <a:pt x="60" y="17"/>
                </a:lnTo>
                <a:lnTo>
                  <a:pt x="59" y="17"/>
                </a:lnTo>
                <a:lnTo>
                  <a:pt x="57" y="19"/>
                </a:lnTo>
                <a:lnTo>
                  <a:pt x="51" y="18"/>
                </a:lnTo>
                <a:lnTo>
                  <a:pt x="45" y="18"/>
                </a:lnTo>
                <a:lnTo>
                  <a:pt x="43" y="21"/>
                </a:lnTo>
                <a:lnTo>
                  <a:pt x="53" y="25"/>
                </a:lnTo>
                <a:lnTo>
                  <a:pt x="44" y="25"/>
                </a:lnTo>
                <a:lnTo>
                  <a:pt x="43" y="26"/>
                </a:lnTo>
                <a:lnTo>
                  <a:pt x="44" y="28"/>
                </a:lnTo>
                <a:lnTo>
                  <a:pt x="39" y="31"/>
                </a:lnTo>
                <a:lnTo>
                  <a:pt x="34" y="32"/>
                </a:lnTo>
                <a:lnTo>
                  <a:pt x="32" y="32"/>
                </a:lnTo>
                <a:lnTo>
                  <a:pt x="30" y="31"/>
                </a:lnTo>
                <a:lnTo>
                  <a:pt x="27" y="30"/>
                </a:lnTo>
                <a:lnTo>
                  <a:pt x="24" y="30"/>
                </a:lnTo>
                <a:lnTo>
                  <a:pt x="24" y="34"/>
                </a:lnTo>
                <a:lnTo>
                  <a:pt x="16" y="34"/>
                </a:lnTo>
                <a:lnTo>
                  <a:pt x="11" y="35"/>
                </a:lnTo>
                <a:lnTo>
                  <a:pt x="7" y="39"/>
                </a:lnTo>
                <a:lnTo>
                  <a:pt x="2" y="44"/>
                </a:lnTo>
                <a:lnTo>
                  <a:pt x="3" y="46"/>
                </a:lnTo>
                <a:lnTo>
                  <a:pt x="3" y="50"/>
                </a:lnTo>
                <a:lnTo>
                  <a:pt x="0" y="54"/>
                </a:lnTo>
                <a:lnTo>
                  <a:pt x="11" y="53"/>
                </a:lnTo>
                <a:lnTo>
                  <a:pt x="12" y="62"/>
                </a:lnTo>
                <a:lnTo>
                  <a:pt x="11" y="65"/>
                </a:lnTo>
                <a:lnTo>
                  <a:pt x="10" y="69"/>
                </a:lnTo>
                <a:lnTo>
                  <a:pt x="14" y="72"/>
                </a:lnTo>
                <a:lnTo>
                  <a:pt x="14" y="74"/>
                </a:lnTo>
                <a:lnTo>
                  <a:pt x="12" y="75"/>
                </a:lnTo>
                <a:lnTo>
                  <a:pt x="11" y="76"/>
                </a:lnTo>
                <a:lnTo>
                  <a:pt x="9" y="76"/>
                </a:lnTo>
                <a:lnTo>
                  <a:pt x="7" y="75"/>
                </a:lnTo>
                <a:lnTo>
                  <a:pt x="4" y="74"/>
                </a:lnTo>
                <a:lnTo>
                  <a:pt x="4" y="76"/>
                </a:lnTo>
                <a:lnTo>
                  <a:pt x="6" y="76"/>
                </a:lnTo>
                <a:lnTo>
                  <a:pt x="6" y="79"/>
                </a:lnTo>
                <a:lnTo>
                  <a:pt x="5" y="82"/>
                </a:lnTo>
                <a:lnTo>
                  <a:pt x="12" y="81"/>
                </a:lnTo>
                <a:lnTo>
                  <a:pt x="13" y="83"/>
                </a:lnTo>
                <a:lnTo>
                  <a:pt x="16" y="85"/>
                </a:lnTo>
                <a:lnTo>
                  <a:pt x="17" y="90"/>
                </a:lnTo>
                <a:lnTo>
                  <a:pt x="17" y="94"/>
                </a:lnTo>
                <a:lnTo>
                  <a:pt x="16" y="102"/>
                </a:lnTo>
                <a:lnTo>
                  <a:pt x="27" y="103"/>
                </a:lnTo>
                <a:lnTo>
                  <a:pt x="27" y="104"/>
                </a:lnTo>
                <a:lnTo>
                  <a:pt x="27" y="106"/>
                </a:lnTo>
                <a:lnTo>
                  <a:pt x="27" y="108"/>
                </a:lnTo>
                <a:lnTo>
                  <a:pt x="31" y="108"/>
                </a:lnTo>
                <a:lnTo>
                  <a:pt x="34" y="106"/>
                </a:lnTo>
                <a:lnTo>
                  <a:pt x="36" y="110"/>
                </a:lnTo>
                <a:lnTo>
                  <a:pt x="39" y="112"/>
                </a:lnTo>
                <a:lnTo>
                  <a:pt x="43" y="112"/>
                </a:lnTo>
                <a:lnTo>
                  <a:pt x="43" y="114"/>
                </a:lnTo>
                <a:lnTo>
                  <a:pt x="43" y="115"/>
                </a:lnTo>
                <a:lnTo>
                  <a:pt x="43" y="116"/>
                </a:lnTo>
                <a:lnTo>
                  <a:pt x="47" y="121"/>
                </a:lnTo>
                <a:lnTo>
                  <a:pt x="52" y="126"/>
                </a:lnTo>
                <a:lnTo>
                  <a:pt x="61" y="120"/>
                </a:lnTo>
                <a:lnTo>
                  <a:pt x="64" y="116"/>
                </a:lnTo>
                <a:lnTo>
                  <a:pt x="66" y="109"/>
                </a:lnTo>
                <a:lnTo>
                  <a:pt x="76" y="112"/>
                </a:lnTo>
                <a:lnTo>
                  <a:pt x="81" y="113"/>
                </a:lnTo>
                <a:lnTo>
                  <a:pt x="86" y="115"/>
                </a:lnTo>
                <a:lnTo>
                  <a:pt x="90" y="120"/>
                </a:lnTo>
                <a:lnTo>
                  <a:pt x="95" y="123"/>
                </a:lnTo>
                <a:lnTo>
                  <a:pt x="101" y="123"/>
                </a:lnTo>
                <a:lnTo>
                  <a:pt x="108" y="122"/>
                </a:lnTo>
                <a:lnTo>
                  <a:pt x="114" y="121"/>
                </a:lnTo>
                <a:lnTo>
                  <a:pt x="117" y="119"/>
                </a:lnTo>
                <a:lnTo>
                  <a:pt x="120" y="115"/>
                </a:lnTo>
                <a:lnTo>
                  <a:pt x="122" y="113"/>
                </a:lnTo>
                <a:lnTo>
                  <a:pt x="123" y="112"/>
                </a:lnTo>
                <a:lnTo>
                  <a:pt x="126" y="112"/>
                </a:lnTo>
                <a:lnTo>
                  <a:pt x="128" y="112"/>
                </a:lnTo>
                <a:lnTo>
                  <a:pt x="133" y="113"/>
                </a:lnTo>
                <a:lnTo>
                  <a:pt x="137" y="104"/>
                </a:lnTo>
                <a:lnTo>
                  <a:pt x="140" y="106"/>
                </a:lnTo>
                <a:lnTo>
                  <a:pt x="141" y="104"/>
                </a:lnTo>
                <a:lnTo>
                  <a:pt x="142" y="110"/>
                </a:lnTo>
                <a:lnTo>
                  <a:pt x="142" y="114"/>
                </a:lnTo>
                <a:lnTo>
                  <a:pt x="141" y="116"/>
                </a:lnTo>
                <a:lnTo>
                  <a:pt x="137" y="119"/>
                </a:lnTo>
                <a:lnTo>
                  <a:pt x="138" y="121"/>
                </a:lnTo>
                <a:lnTo>
                  <a:pt x="138" y="122"/>
                </a:lnTo>
                <a:lnTo>
                  <a:pt x="138" y="126"/>
                </a:lnTo>
                <a:lnTo>
                  <a:pt x="140" y="129"/>
                </a:lnTo>
                <a:close/>
                <a:moveTo>
                  <a:pt x="246" y="65"/>
                </a:moveTo>
                <a:lnTo>
                  <a:pt x="246" y="65"/>
                </a:lnTo>
                <a:lnTo>
                  <a:pt x="247" y="65"/>
                </a:lnTo>
                <a:lnTo>
                  <a:pt x="247" y="67"/>
                </a:lnTo>
                <a:lnTo>
                  <a:pt x="245" y="71"/>
                </a:lnTo>
                <a:lnTo>
                  <a:pt x="245" y="72"/>
                </a:lnTo>
                <a:lnTo>
                  <a:pt x="245" y="73"/>
                </a:lnTo>
                <a:lnTo>
                  <a:pt x="247" y="74"/>
                </a:lnTo>
                <a:lnTo>
                  <a:pt x="247" y="75"/>
                </a:lnTo>
                <a:lnTo>
                  <a:pt x="246" y="75"/>
                </a:lnTo>
                <a:lnTo>
                  <a:pt x="246" y="76"/>
                </a:lnTo>
                <a:lnTo>
                  <a:pt x="240" y="75"/>
                </a:lnTo>
                <a:lnTo>
                  <a:pt x="237" y="75"/>
                </a:lnTo>
                <a:lnTo>
                  <a:pt x="226" y="76"/>
                </a:lnTo>
                <a:lnTo>
                  <a:pt x="227" y="75"/>
                </a:lnTo>
                <a:lnTo>
                  <a:pt x="230" y="71"/>
                </a:lnTo>
                <a:lnTo>
                  <a:pt x="233" y="69"/>
                </a:lnTo>
                <a:lnTo>
                  <a:pt x="237" y="69"/>
                </a:lnTo>
                <a:lnTo>
                  <a:pt x="244" y="69"/>
                </a:lnTo>
                <a:lnTo>
                  <a:pt x="244" y="67"/>
                </a:lnTo>
                <a:lnTo>
                  <a:pt x="246" y="65"/>
                </a:lnTo>
                <a:close/>
              </a:path>
            </a:pathLst>
          </a:custGeom>
          <a:solidFill>
            <a:srgbClr val="CCFFCC"/>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93" name="Freeform 22"/>
          <p:cNvSpPr>
            <a:spLocks/>
          </p:cNvSpPr>
          <p:nvPr/>
        </p:nvSpPr>
        <p:spPr bwMode="auto">
          <a:xfrm>
            <a:off x="4725988" y="2489200"/>
            <a:ext cx="92075" cy="184150"/>
          </a:xfrm>
          <a:custGeom>
            <a:avLst/>
            <a:gdLst>
              <a:gd name="T0" fmla="*/ 2147483647 w 61"/>
              <a:gd name="T1" fmla="*/ 2147483647 h 130"/>
              <a:gd name="T2" fmla="*/ 2147483647 w 61"/>
              <a:gd name="T3" fmla="*/ 2147483647 h 130"/>
              <a:gd name="T4" fmla="*/ 2147483647 w 61"/>
              <a:gd name="T5" fmla="*/ 2147483647 h 130"/>
              <a:gd name="T6" fmla="*/ 2147483647 w 61"/>
              <a:gd name="T7" fmla="*/ 2147483647 h 130"/>
              <a:gd name="T8" fmla="*/ 2147483647 w 61"/>
              <a:gd name="T9" fmla="*/ 2147483647 h 130"/>
              <a:gd name="T10" fmla="*/ 2147483647 w 61"/>
              <a:gd name="T11" fmla="*/ 2147483647 h 130"/>
              <a:gd name="T12" fmla="*/ 2147483647 w 61"/>
              <a:gd name="T13" fmla="*/ 2147483647 h 130"/>
              <a:gd name="T14" fmla="*/ 2147483647 w 61"/>
              <a:gd name="T15" fmla="*/ 2147483647 h 130"/>
              <a:gd name="T16" fmla="*/ 2147483647 w 61"/>
              <a:gd name="T17" fmla="*/ 2147483647 h 130"/>
              <a:gd name="T18" fmla="*/ 2147483647 w 61"/>
              <a:gd name="T19" fmla="*/ 2147483647 h 130"/>
              <a:gd name="T20" fmla="*/ 2147483647 w 61"/>
              <a:gd name="T21" fmla="*/ 2147483647 h 130"/>
              <a:gd name="T22" fmla="*/ 2147483647 w 61"/>
              <a:gd name="T23" fmla="*/ 2147483647 h 130"/>
              <a:gd name="T24" fmla="*/ 2147483647 w 61"/>
              <a:gd name="T25" fmla="*/ 2147483647 h 130"/>
              <a:gd name="T26" fmla="*/ 2147483647 w 61"/>
              <a:gd name="T27" fmla="*/ 2147483647 h 130"/>
              <a:gd name="T28" fmla="*/ 2147483647 w 61"/>
              <a:gd name="T29" fmla="*/ 2147483647 h 130"/>
              <a:gd name="T30" fmla="*/ 2147483647 w 61"/>
              <a:gd name="T31" fmla="*/ 2147483647 h 130"/>
              <a:gd name="T32" fmla="*/ 2147483647 w 61"/>
              <a:gd name="T33" fmla="*/ 2147483647 h 130"/>
              <a:gd name="T34" fmla="*/ 2147483647 w 61"/>
              <a:gd name="T35" fmla="*/ 2147483647 h 130"/>
              <a:gd name="T36" fmla="*/ 2147483647 w 61"/>
              <a:gd name="T37" fmla="*/ 2147483647 h 130"/>
              <a:gd name="T38" fmla="*/ 2147483647 w 61"/>
              <a:gd name="T39" fmla="*/ 2147483647 h 130"/>
              <a:gd name="T40" fmla="*/ 2147483647 w 61"/>
              <a:gd name="T41" fmla="*/ 2147483647 h 130"/>
              <a:gd name="T42" fmla="*/ 2147483647 w 61"/>
              <a:gd name="T43" fmla="*/ 2147483647 h 130"/>
              <a:gd name="T44" fmla="*/ 2147483647 w 61"/>
              <a:gd name="T45" fmla="*/ 2147483647 h 130"/>
              <a:gd name="T46" fmla="*/ 2147483647 w 61"/>
              <a:gd name="T47" fmla="*/ 2147483647 h 130"/>
              <a:gd name="T48" fmla="*/ 2147483647 w 61"/>
              <a:gd name="T49" fmla="*/ 2147483647 h 130"/>
              <a:gd name="T50" fmla="*/ 2147483647 w 61"/>
              <a:gd name="T51" fmla="*/ 0 h 130"/>
              <a:gd name="T52" fmla="*/ 2147483647 w 61"/>
              <a:gd name="T53" fmla="*/ 0 h 130"/>
              <a:gd name="T54" fmla="*/ 2147483647 w 61"/>
              <a:gd name="T55" fmla="*/ 2147483647 h 130"/>
              <a:gd name="T56" fmla="*/ 2147483647 w 61"/>
              <a:gd name="T57" fmla="*/ 2147483647 h 130"/>
              <a:gd name="T58" fmla="*/ 2147483647 w 61"/>
              <a:gd name="T59" fmla="*/ 2147483647 h 130"/>
              <a:gd name="T60" fmla="*/ 2147483647 w 61"/>
              <a:gd name="T61" fmla="*/ 2147483647 h 130"/>
              <a:gd name="T62" fmla="*/ 2147483647 w 61"/>
              <a:gd name="T63" fmla="*/ 2147483647 h 130"/>
              <a:gd name="T64" fmla="*/ 2147483647 w 61"/>
              <a:gd name="T65" fmla="*/ 2147483647 h 130"/>
              <a:gd name="T66" fmla="*/ 2147483647 w 61"/>
              <a:gd name="T67" fmla="*/ 2147483647 h 130"/>
              <a:gd name="T68" fmla="*/ 2147483647 w 61"/>
              <a:gd name="T69" fmla="*/ 2147483647 h 130"/>
              <a:gd name="T70" fmla="*/ 2147483647 w 61"/>
              <a:gd name="T71" fmla="*/ 2147483647 h 130"/>
              <a:gd name="T72" fmla="*/ 2147483647 w 61"/>
              <a:gd name="T73" fmla="*/ 2147483647 h 130"/>
              <a:gd name="T74" fmla="*/ 2147483647 w 61"/>
              <a:gd name="T75" fmla="*/ 2147483647 h 130"/>
              <a:gd name="T76" fmla="*/ 2147483647 w 61"/>
              <a:gd name="T77" fmla="*/ 2147483647 h 130"/>
              <a:gd name="T78" fmla="*/ 2147483647 w 61"/>
              <a:gd name="T79" fmla="*/ 2147483647 h 130"/>
              <a:gd name="T80" fmla="*/ 2147483647 w 61"/>
              <a:gd name="T81" fmla="*/ 2147483647 h 130"/>
              <a:gd name="T82" fmla="*/ 0 w 61"/>
              <a:gd name="T83" fmla="*/ 2147483647 h 130"/>
              <a:gd name="T84" fmla="*/ 0 w 61"/>
              <a:gd name="T85" fmla="*/ 2147483647 h 130"/>
              <a:gd name="T86" fmla="*/ 2147483647 w 61"/>
              <a:gd name="T87" fmla="*/ 2147483647 h 130"/>
              <a:gd name="T88" fmla="*/ 2147483647 w 61"/>
              <a:gd name="T89" fmla="*/ 2147483647 h 130"/>
              <a:gd name="T90" fmla="*/ 2147483647 w 61"/>
              <a:gd name="T91" fmla="*/ 2147483647 h 130"/>
              <a:gd name="T92" fmla="*/ 2147483647 w 61"/>
              <a:gd name="T93" fmla="*/ 2147483647 h 130"/>
              <a:gd name="T94" fmla="*/ 2147483647 w 61"/>
              <a:gd name="T95" fmla="*/ 2147483647 h 130"/>
              <a:gd name="T96" fmla="*/ 2147483647 w 61"/>
              <a:gd name="T97" fmla="*/ 2147483647 h 130"/>
              <a:gd name="T98" fmla="*/ 2147483647 w 61"/>
              <a:gd name="T99" fmla="*/ 2147483647 h 130"/>
              <a:gd name="T100" fmla="*/ 2147483647 w 61"/>
              <a:gd name="T101" fmla="*/ 2147483647 h 130"/>
              <a:gd name="T102" fmla="*/ 2147483647 w 61"/>
              <a:gd name="T103" fmla="*/ 2147483647 h 130"/>
              <a:gd name="T104" fmla="*/ 2147483647 w 61"/>
              <a:gd name="T105" fmla="*/ 2147483647 h 130"/>
              <a:gd name="T106" fmla="*/ 2147483647 w 61"/>
              <a:gd name="T107" fmla="*/ 2147483647 h 130"/>
              <a:gd name="T108" fmla="*/ 2147483647 w 61"/>
              <a:gd name="T109" fmla="*/ 2147483647 h 130"/>
              <a:gd name="T110" fmla="*/ 2147483647 w 61"/>
              <a:gd name="T111" fmla="*/ 2147483647 h 130"/>
              <a:gd name="T112" fmla="*/ 2147483647 w 61"/>
              <a:gd name="T113" fmla="*/ 2147483647 h 130"/>
              <a:gd name="T114" fmla="*/ 2147483647 w 61"/>
              <a:gd name="T115" fmla="*/ 2147483647 h 130"/>
              <a:gd name="T116" fmla="*/ 2147483647 w 61"/>
              <a:gd name="T117" fmla="*/ 2147483647 h 130"/>
              <a:gd name="T118" fmla="*/ 2147483647 w 61"/>
              <a:gd name="T119" fmla="*/ 2147483647 h 130"/>
              <a:gd name="T120" fmla="*/ 2147483647 w 61"/>
              <a:gd name="T121" fmla="*/ 2147483647 h 130"/>
              <a:gd name="T122" fmla="*/ 2147483647 w 61"/>
              <a:gd name="T123" fmla="*/ 2147483647 h 13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1"/>
              <a:gd name="T187" fmla="*/ 0 h 130"/>
              <a:gd name="T188" fmla="*/ 61 w 61"/>
              <a:gd name="T189" fmla="*/ 130 h 13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1" h="130">
                <a:moveTo>
                  <a:pt x="58" y="78"/>
                </a:moveTo>
                <a:lnTo>
                  <a:pt x="58" y="78"/>
                </a:lnTo>
                <a:lnTo>
                  <a:pt x="56" y="75"/>
                </a:lnTo>
                <a:lnTo>
                  <a:pt x="53" y="74"/>
                </a:lnTo>
                <a:lnTo>
                  <a:pt x="49" y="73"/>
                </a:lnTo>
                <a:lnTo>
                  <a:pt x="48" y="72"/>
                </a:lnTo>
                <a:lnTo>
                  <a:pt x="47" y="71"/>
                </a:lnTo>
                <a:lnTo>
                  <a:pt x="46" y="68"/>
                </a:lnTo>
                <a:lnTo>
                  <a:pt x="46" y="66"/>
                </a:lnTo>
                <a:lnTo>
                  <a:pt x="47" y="64"/>
                </a:lnTo>
                <a:lnTo>
                  <a:pt x="53" y="54"/>
                </a:lnTo>
                <a:lnTo>
                  <a:pt x="53" y="52"/>
                </a:lnTo>
                <a:lnTo>
                  <a:pt x="53" y="50"/>
                </a:lnTo>
                <a:lnTo>
                  <a:pt x="56" y="50"/>
                </a:lnTo>
                <a:lnTo>
                  <a:pt x="56" y="45"/>
                </a:lnTo>
                <a:lnTo>
                  <a:pt x="54" y="40"/>
                </a:lnTo>
                <a:lnTo>
                  <a:pt x="56" y="34"/>
                </a:lnTo>
                <a:lnTo>
                  <a:pt x="54" y="33"/>
                </a:lnTo>
                <a:lnTo>
                  <a:pt x="51" y="34"/>
                </a:lnTo>
                <a:lnTo>
                  <a:pt x="50" y="29"/>
                </a:lnTo>
                <a:lnTo>
                  <a:pt x="51" y="24"/>
                </a:lnTo>
                <a:lnTo>
                  <a:pt x="55" y="20"/>
                </a:lnTo>
                <a:lnTo>
                  <a:pt x="58" y="16"/>
                </a:lnTo>
                <a:lnTo>
                  <a:pt x="60" y="12"/>
                </a:lnTo>
                <a:lnTo>
                  <a:pt x="61" y="10"/>
                </a:lnTo>
                <a:lnTo>
                  <a:pt x="60" y="7"/>
                </a:lnTo>
                <a:lnTo>
                  <a:pt x="57" y="7"/>
                </a:lnTo>
                <a:lnTo>
                  <a:pt x="53" y="9"/>
                </a:lnTo>
                <a:lnTo>
                  <a:pt x="50" y="9"/>
                </a:lnTo>
                <a:lnTo>
                  <a:pt x="49" y="7"/>
                </a:lnTo>
                <a:lnTo>
                  <a:pt x="48" y="5"/>
                </a:lnTo>
                <a:lnTo>
                  <a:pt x="48" y="3"/>
                </a:lnTo>
                <a:lnTo>
                  <a:pt x="46" y="2"/>
                </a:lnTo>
                <a:lnTo>
                  <a:pt x="44" y="2"/>
                </a:lnTo>
                <a:lnTo>
                  <a:pt x="44" y="3"/>
                </a:lnTo>
                <a:lnTo>
                  <a:pt x="43" y="3"/>
                </a:lnTo>
                <a:lnTo>
                  <a:pt x="42" y="0"/>
                </a:lnTo>
                <a:lnTo>
                  <a:pt x="38" y="0"/>
                </a:lnTo>
                <a:lnTo>
                  <a:pt x="36" y="2"/>
                </a:lnTo>
                <a:lnTo>
                  <a:pt x="30" y="5"/>
                </a:lnTo>
                <a:lnTo>
                  <a:pt x="26" y="6"/>
                </a:lnTo>
                <a:lnTo>
                  <a:pt x="20" y="6"/>
                </a:lnTo>
                <a:lnTo>
                  <a:pt x="10" y="5"/>
                </a:lnTo>
                <a:lnTo>
                  <a:pt x="9" y="11"/>
                </a:lnTo>
                <a:lnTo>
                  <a:pt x="9" y="16"/>
                </a:lnTo>
                <a:lnTo>
                  <a:pt x="12" y="19"/>
                </a:lnTo>
                <a:lnTo>
                  <a:pt x="13" y="20"/>
                </a:lnTo>
                <a:lnTo>
                  <a:pt x="13" y="23"/>
                </a:lnTo>
                <a:lnTo>
                  <a:pt x="13" y="27"/>
                </a:lnTo>
                <a:lnTo>
                  <a:pt x="14" y="34"/>
                </a:lnTo>
                <a:lnTo>
                  <a:pt x="16" y="43"/>
                </a:lnTo>
                <a:lnTo>
                  <a:pt x="16" y="45"/>
                </a:lnTo>
                <a:lnTo>
                  <a:pt x="15" y="47"/>
                </a:lnTo>
                <a:lnTo>
                  <a:pt x="13" y="48"/>
                </a:lnTo>
                <a:lnTo>
                  <a:pt x="13" y="50"/>
                </a:lnTo>
                <a:lnTo>
                  <a:pt x="12" y="53"/>
                </a:lnTo>
                <a:lnTo>
                  <a:pt x="10" y="55"/>
                </a:lnTo>
                <a:lnTo>
                  <a:pt x="8" y="58"/>
                </a:lnTo>
                <a:lnTo>
                  <a:pt x="6" y="59"/>
                </a:lnTo>
                <a:lnTo>
                  <a:pt x="1" y="60"/>
                </a:lnTo>
                <a:lnTo>
                  <a:pt x="0" y="61"/>
                </a:lnTo>
                <a:lnTo>
                  <a:pt x="0" y="64"/>
                </a:lnTo>
                <a:lnTo>
                  <a:pt x="1" y="73"/>
                </a:lnTo>
                <a:lnTo>
                  <a:pt x="3" y="80"/>
                </a:lnTo>
                <a:lnTo>
                  <a:pt x="6" y="80"/>
                </a:lnTo>
                <a:lnTo>
                  <a:pt x="7" y="80"/>
                </a:lnTo>
                <a:lnTo>
                  <a:pt x="9" y="82"/>
                </a:lnTo>
                <a:lnTo>
                  <a:pt x="12" y="89"/>
                </a:lnTo>
                <a:lnTo>
                  <a:pt x="13" y="95"/>
                </a:lnTo>
                <a:lnTo>
                  <a:pt x="21" y="98"/>
                </a:lnTo>
                <a:lnTo>
                  <a:pt x="26" y="130"/>
                </a:lnTo>
                <a:lnTo>
                  <a:pt x="28" y="130"/>
                </a:lnTo>
                <a:lnTo>
                  <a:pt x="31" y="128"/>
                </a:lnTo>
                <a:lnTo>
                  <a:pt x="34" y="127"/>
                </a:lnTo>
                <a:lnTo>
                  <a:pt x="35" y="124"/>
                </a:lnTo>
                <a:lnTo>
                  <a:pt x="35" y="122"/>
                </a:lnTo>
                <a:lnTo>
                  <a:pt x="36" y="121"/>
                </a:lnTo>
                <a:lnTo>
                  <a:pt x="37" y="120"/>
                </a:lnTo>
                <a:lnTo>
                  <a:pt x="37" y="116"/>
                </a:lnTo>
                <a:lnTo>
                  <a:pt x="37" y="108"/>
                </a:lnTo>
                <a:lnTo>
                  <a:pt x="37" y="103"/>
                </a:lnTo>
                <a:lnTo>
                  <a:pt x="38" y="102"/>
                </a:lnTo>
                <a:lnTo>
                  <a:pt x="41" y="101"/>
                </a:lnTo>
                <a:lnTo>
                  <a:pt x="43" y="101"/>
                </a:lnTo>
                <a:lnTo>
                  <a:pt x="46" y="100"/>
                </a:lnTo>
                <a:lnTo>
                  <a:pt x="48" y="99"/>
                </a:lnTo>
                <a:lnTo>
                  <a:pt x="50" y="96"/>
                </a:lnTo>
                <a:lnTo>
                  <a:pt x="54" y="94"/>
                </a:lnTo>
                <a:lnTo>
                  <a:pt x="56" y="92"/>
                </a:lnTo>
                <a:lnTo>
                  <a:pt x="56" y="88"/>
                </a:lnTo>
                <a:lnTo>
                  <a:pt x="56" y="85"/>
                </a:lnTo>
                <a:lnTo>
                  <a:pt x="58" y="78"/>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94" name="Freeform 23"/>
          <p:cNvSpPr>
            <a:spLocks/>
          </p:cNvSpPr>
          <p:nvPr/>
        </p:nvSpPr>
        <p:spPr bwMode="auto">
          <a:xfrm>
            <a:off x="3197225" y="3192463"/>
            <a:ext cx="12700" cy="15875"/>
          </a:xfrm>
          <a:custGeom>
            <a:avLst/>
            <a:gdLst>
              <a:gd name="T0" fmla="*/ 2147483647 w 9"/>
              <a:gd name="T1" fmla="*/ 0 h 11"/>
              <a:gd name="T2" fmla="*/ 2147483647 w 9"/>
              <a:gd name="T3" fmla="*/ 0 h 11"/>
              <a:gd name="T4" fmla="*/ 2147483647 w 9"/>
              <a:gd name="T5" fmla="*/ 2147483647 h 11"/>
              <a:gd name="T6" fmla="*/ 0 w 9"/>
              <a:gd name="T7" fmla="*/ 2147483647 h 11"/>
              <a:gd name="T8" fmla="*/ 0 w 9"/>
              <a:gd name="T9" fmla="*/ 2147483647 h 11"/>
              <a:gd name="T10" fmla="*/ 2147483647 w 9"/>
              <a:gd name="T11" fmla="*/ 2147483647 h 11"/>
              <a:gd name="T12" fmla="*/ 2147483647 w 9"/>
              <a:gd name="T13" fmla="*/ 2147483647 h 11"/>
              <a:gd name="T14" fmla="*/ 2147483647 w 9"/>
              <a:gd name="T15" fmla="*/ 2147483647 h 11"/>
              <a:gd name="T16" fmla="*/ 2147483647 w 9"/>
              <a:gd name="T17" fmla="*/ 2147483647 h 11"/>
              <a:gd name="T18" fmla="*/ 2147483647 w 9"/>
              <a:gd name="T19" fmla="*/ 0 h 11"/>
              <a:gd name="T20" fmla="*/ 2147483647 w 9"/>
              <a:gd name="T21" fmla="*/ 0 h 11"/>
              <a:gd name="T22" fmla="*/ 2147483647 w 9"/>
              <a:gd name="T23" fmla="*/ 0 h 11"/>
              <a:gd name="T24" fmla="*/ 2147483647 w 9"/>
              <a:gd name="T25" fmla="*/ 0 h 11"/>
              <a:gd name="T26" fmla="*/ 2147483647 w 9"/>
              <a:gd name="T27" fmla="*/ 0 h 1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1"/>
              <a:gd name="T44" fmla="*/ 9 w 9"/>
              <a:gd name="T45" fmla="*/ 11 h 1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1">
                <a:moveTo>
                  <a:pt x="2" y="0"/>
                </a:moveTo>
                <a:lnTo>
                  <a:pt x="2" y="0"/>
                </a:lnTo>
                <a:lnTo>
                  <a:pt x="1" y="1"/>
                </a:lnTo>
                <a:lnTo>
                  <a:pt x="0" y="2"/>
                </a:lnTo>
                <a:lnTo>
                  <a:pt x="2" y="11"/>
                </a:lnTo>
                <a:lnTo>
                  <a:pt x="6" y="10"/>
                </a:lnTo>
                <a:lnTo>
                  <a:pt x="8" y="11"/>
                </a:lnTo>
                <a:lnTo>
                  <a:pt x="9" y="0"/>
                </a:lnTo>
                <a:lnTo>
                  <a:pt x="6" y="0"/>
                </a:lnTo>
                <a:lnTo>
                  <a:pt x="2" y="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95" name="Freeform 24"/>
          <p:cNvSpPr>
            <a:spLocks/>
          </p:cNvSpPr>
          <p:nvPr/>
        </p:nvSpPr>
        <p:spPr bwMode="auto">
          <a:xfrm>
            <a:off x="4559300" y="3165475"/>
            <a:ext cx="46038" cy="157163"/>
          </a:xfrm>
          <a:custGeom>
            <a:avLst/>
            <a:gdLst>
              <a:gd name="T0" fmla="*/ 2147483647 w 31"/>
              <a:gd name="T1" fmla="*/ 2147483647 h 111"/>
              <a:gd name="T2" fmla="*/ 2147483647 w 31"/>
              <a:gd name="T3" fmla="*/ 2147483647 h 111"/>
              <a:gd name="T4" fmla="*/ 2147483647 w 31"/>
              <a:gd name="T5" fmla="*/ 2147483647 h 111"/>
              <a:gd name="T6" fmla="*/ 2147483647 w 31"/>
              <a:gd name="T7" fmla="*/ 2147483647 h 111"/>
              <a:gd name="T8" fmla="*/ 2147483647 w 31"/>
              <a:gd name="T9" fmla="*/ 2147483647 h 111"/>
              <a:gd name="T10" fmla="*/ 2147483647 w 31"/>
              <a:gd name="T11" fmla="*/ 2147483647 h 111"/>
              <a:gd name="T12" fmla="*/ 2147483647 w 31"/>
              <a:gd name="T13" fmla="*/ 2147483647 h 111"/>
              <a:gd name="T14" fmla="*/ 2147483647 w 31"/>
              <a:gd name="T15" fmla="*/ 2147483647 h 111"/>
              <a:gd name="T16" fmla="*/ 2147483647 w 31"/>
              <a:gd name="T17" fmla="*/ 2147483647 h 111"/>
              <a:gd name="T18" fmla="*/ 2147483647 w 31"/>
              <a:gd name="T19" fmla="*/ 2147483647 h 111"/>
              <a:gd name="T20" fmla="*/ 2147483647 w 31"/>
              <a:gd name="T21" fmla="*/ 2147483647 h 111"/>
              <a:gd name="T22" fmla="*/ 2147483647 w 31"/>
              <a:gd name="T23" fmla="*/ 2147483647 h 111"/>
              <a:gd name="T24" fmla="*/ 2147483647 w 31"/>
              <a:gd name="T25" fmla="*/ 2147483647 h 111"/>
              <a:gd name="T26" fmla="*/ 2147483647 w 31"/>
              <a:gd name="T27" fmla="*/ 2147483647 h 111"/>
              <a:gd name="T28" fmla="*/ 2147483647 w 31"/>
              <a:gd name="T29" fmla="*/ 2147483647 h 111"/>
              <a:gd name="T30" fmla="*/ 2147483647 w 31"/>
              <a:gd name="T31" fmla="*/ 2147483647 h 111"/>
              <a:gd name="T32" fmla="*/ 2147483647 w 31"/>
              <a:gd name="T33" fmla="*/ 2147483647 h 111"/>
              <a:gd name="T34" fmla="*/ 2147483647 w 31"/>
              <a:gd name="T35" fmla="*/ 2147483647 h 111"/>
              <a:gd name="T36" fmla="*/ 2147483647 w 31"/>
              <a:gd name="T37" fmla="*/ 2147483647 h 111"/>
              <a:gd name="T38" fmla="*/ 2147483647 w 31"/>
              <a:gd name="T39" fmla="*/ 2147483647 h 111"/>
              <a:gd name="T40" fmla="*/ 2147483647 w 31"/>
              <a:gd name="T41" fmla="*/ 2147483647 h 111"/>
              <a:gd name="T42" fmla="*/ 2147483647 w 31"/>
              <a:gd name="T43" fmla="*/ 2147483647 h 111"/>
              <a:gd name="T44" fmla="*/ 2147483647 w 31"/>
              <a:gd name="T45" fmla="*/ 2147483647 h 111"/>
              <a:gd name="T46" fmla="*/ 2147483647 w 31"/>
              <a:gd name="T47" fmla="*/ 2147483647 h 111"/>
              <a:gd name="T48" fmla="*/ 2147483647 w 31"/>
              <a:gd name="T49" fmla="*/ 2147483647 h 111"/>
              <a:gd name="T50" fmla="*/ 2147483647 w 31"/>
              <a:gd name="T51" fmla="*/ 2147483647 h 111"/>
              <a:gd name="T52" fmla="*/ 2147483647 w 31"/>
              <a:gd name="T53" fmla="*/ 2147483647 h 111"/>
              <a:gd name="T54" fmla="*/ 2147483647 w 31"/>
              <a:gd name="T55" fmla="*/ 0 h 111"/>
              <a:gd name="T56" fmla="*/ 0 w 31"/>
              <a:gd name="T57" fmla="*/ 2147483647 h 111"/>
              <a:gd name="T58" fmla="*/ 0 w 31"/>
              <a:gd name="T59" fmla="*/ 2147483647 h 111"/>
              <a:gd name="T60" fmla="*/ 2147483647 w 31"/>
              <a:gd name="T61" fmla="*/ 2147483647 h 111"/>
              <a:gd name="T62" fmla="*/ 2147483647 w 31"/>
              <a:gd name="T63" fmla="*/ 2147483647 h 111"/>
              <a:gd name="T64" fmla="*/ 2147483647 w 31"/>
              <a:gd name="T65" fmla="*/ 2147483647 h 111"/>
              <a:gd name="T66" fmla="*/ 2147483647 w 31"/>
              <a:gd name="T67" fmla="*/ 2147483647 h 111"/>
              <a:gd name="T68" fmla="*/ 2147483647 w 31"/>
              <a:gd name="T69" fmla="*/ 2147483647 h 111"/>
              <a:gd name="T70" fmla="*/ 2147483647 w 31"/>
              <a:gd name="T71" fmla="*/ 2147483647 h 111"/>
              <a:gd name="T72" fmla="*/ 2147483647 w 31"/>
              <a:gd name="T73" fmla="*/ 2147483647 h 111"/>
              <a:gd name="T74" fmla="*/ 2147483647 w 31"/>
              <a:gd name="T75" fmla="*/ 2147483647 h 111"/>
              <a:gd name="T76" fmla="*/ 2147483647 w 31"/>
              <a:gd name="T77" fmla="*/ 2147483647 h 111"/>
              <a:gd name="T78" fmla="*/ 2147483647 w 31"/>
              <a:gd name="T79" fmla="*/ 2147483647 h 111"/>
              <a:gd name="T80" fmla="*/ 2147483647 w 31"/>
              <a:gd name="T81" fmla="*/ 2147483647 h 111"/>
              <a:gd name="T82" fmla="*/ 2147483647 w 31"/>
              <a:gd name="T83" fmla="*/ 2147483647 h 111"/>
              <a:gd name="T84" fmla="*/ 2147483647 w 31"/>
              <a:gd name="T85" fmla="*/ 2147483647 h 111"/>
              <a:gd name="T86" fmla="*/ 2147483647 w 31"/>
              <a:gd name="T87" fmla="*/ 2147483647 h 111"/>
              <a:gd name="T88" fmla="*/ 2147483647 w 31"/>
              <a:gd name="T89" fmla="*/ 2147483647 h 111"/>
              <a:gd name="T90" fmla="*/ 2147483647 w 31"/>
              <a:gd name="T91" fmla="*/ 2147483647 h 111"/>
              <a:gd name="T92" fmla="*/ 2147483647 w 31"/>
              <a:gd name="T93" fmla="*/ 2147483647 h 111"/>
              <a:gd name="T94" fmla="*/ 2147483647 w 31"/>
              <a:gd name="T95" fmla="*/ 2147483647 h 111"/>
              <a:gd name="T96" fmla="*/ 2147483647 w 31"/>
              <a:gd name="T97" fmla="*/ 2147483647 h 11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
              <a:gd name="T148" fmla="*/ 0 h 111"/>
              <a:gd name="T149" fmla="*/ 31 w 31"/>
              <a:gd name="T150" fmla="*/ 111 h 11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 h="111">
                <a:moveTo>
                  <a:pt x="19" y="108"/>
                </a:moveTo>
                <a:lnTo>
                  <a:pt x="19" y="108"/>
                </a:lnTo>
                <a:lnTo>
                  <a:pt x="21" y="103"/>
                </a:lnTo>
                <a:lnTo>
                  <a:pt x="21" y="104"/>
                </a:lnTo>
                <a:lnTo>
                  <a:pt x="21" y="105"/>
                </a:lnTo>
                <a:lnTo>
                  <a:pt x="22" y="108"/>
                </a:lnTo>
                <a:lnTo>
                  <a:pt x="21" y="109"/>
                </a:lnTo>
                <a:lnTo>
                  <a:pt x="20" y="110"/>
                </a:lnTo>
                <a:lnTo>
                  <a:pt x="20" y="111"/>
                </a:lnTo>
                <a:lnTo>
                  <a:pt x="22" y="111"/>
                </a:lnTo>
                <a:lnTo>
                  <a:pt x="24" y="109"/>
                </a:lnTo>
                <a:lnTo>
                  <a:pt x="25" y="107"/>
                </a:lnTo>
                <a:lnTo>
                  <a:pt x="27" y="107"/>
                </a:lnTo>
                <a:lnTo>
                  <a:pt x="31" y="107"/>
                </a:lnTo>
                <a:lnTo>
                  <a:pt x="29" y="103"/>
                </a:lnTo>
                <a:lnTo>
                  <a:pt x="29" y="101"/>
                </a:lnTo>
                <a:lnTo>
                  <a:pt x="28" y="97"/>
                </a:lnTo>
                <a:lnTo>
                  <a:pt x="26" y="95"/>
                </a:lnTo>
                <a:lnTo>
                  <a:pt x="26" y="94"/>
                </a:lnTo>
                <a:lnTo>
                  <a:pt x="26" y="90"/>
                </a:lnTo>
                <a:lnTo>
                  <a:pt x="26" y="84"/>
                </a:lnTo>
                <a:lnTo>
                  <a:pt x="25" y="80"/>
                </a:lnTo>
                <a:lnTo>
                  <a:pt x="26" y="74"/>
                </a:lnTo>
                <a:lnTo>
                  <a:pt x="27" y="68"/>
                </a:lnTo>
                <a:lnTo>
                  <a:pt x="27" y="62"/>
                </a:lnTo>
                <a:lnTo>
                  <a:pt x="26" y="56"/>
                </a:lnTo>
                <a:lnTo>
                  <a:pt x="26" y="53"/>
                </a:lnTo>
                <a:lnTo>
                  <a:pt x="27" y="49"/>
                </a:lnTo>
                <a:lnTo>
                  <a:pt x="27" y="45"/>
                </a:lnTo>
                <a:lnTo>
                  <a:pt x="27" y="41"/>
                </a:lnTo>
                <a:lnTo>
                  <a:pt x="27" y="39"/>
                </a:lnTo>
                <a:lnTo>
                  <a:pt x="26" y="35"/>
                </a:lnTo>
                <a:lnTo>
                  <a:pt x="25" y="33"/>
                </a:lnTo>
                <a:lnTo>
                  <a:pt x="26" y="31"/>
                </a:lnTo>
                <a:lnTo>
                  <a:pt x="26" y="27"/>
                </a:lnTo>
                <a:lnTo>
                  <a:pt x="26" y="24"/>
                </a:lnTo>
                <a:lnTo>
                  <a:pt x="25" y="20"/>
                </a:lnTo>
                <a:lnTo>
                  <a:pt x="14" y="18"/>
                </a:lnTo>
                <a:lnTo>
                  <a:pt x="15" y="3"/>
                </a:lnTo>
                <a:lnTo>
                  <a:pt x="8" y="1"/>
                </a:lnTo>
                <a:lnTo>
                  <a:pt x="1" y="0"/>
                </a:lnTo>
                <a:lnTo>
                  <a:pt x="0" y="7"/>
                </a:lnTo>
                <a:lnTo>
                  <a:pt x="0" y="12"/>
                </a:lnTo>
                <a:lnTo>
                  <a:pt x="0" y="13"/>
                </a:lnTo>
                <a:lnTo>
                  <a:pt x="1" y="14"/>
                </a:lnTo>
                <a:lnTo>
                  <a:pt x="2" y="15"/>
                </a:lnTo>
                <a:lnTo>
                  <a:pt x="5" y="17"/>
                </a:lnTo>
                <a:lnTo>
                  <a:pt x="6" y="19"/>
                </a:lnTo>
                <a:lnTo>
                  <a:pt x="6" y="22"/>
                </a:lnTo>
                <a:lnTo>
                  <a:pt x="7" y="31"/>
                </a:lnTo>
                <a:lnTo>
                  <a:pt x="7" y="34"/>
                </a:lnTo>
                <a:lnTo>
                  <a:pt x="6" y="36"/>
                </a:lnTo>
                <a:lnTo>
                  <a:pt x="5" y="39"/>
                </a:lnTo>
                <a:lnTo>
                  <a:pt x="6" y="40"/>
                </a:lnTo>
                <a:lnTo>
                  <a:pt x="7" y="42"/>
                </a:lnTo>
                <a:lnTo>
                  <a:pt x="8" y="43"/>
                </a:lnTo>
                <a:lnTo>
                  <a:pt x="5" y="49"/>
                </a:lnTo>
                <a:lnTo>
                  <a:pt x="5" y="53"/>
                </a:lnTo>
                <a:lnTo>
                  <a:pt x="6" y="56"/>
                </a:lnTo>
                <a:lnTo>
                  <a:pt x="9" y="61"/>
                </a:lnTo>
                <a:lnTo>
                  <a:pt x="11" y="63"/>
                </a:lnTo>
                <a:lnTo>
                  <a:pt x="11" y="66"/>
                </a:lnTo>
                <a:lnTo>
                  <a:pt x="9" y="74"/>
                </a:lnTo>
                <a:lnTo>
                  <a:pt x="9" y="81"/>
                </a:lnTo>
                <a:lnTo>
                  <a:pt x="8" y="84"/>
                </a:lnTo>
                <a:lnTo>
                  <a:pt x="8" y="86"/>
                </a:lnTo>
                <a:lnTo>
                  <a:pt x="9" y="88"/>
                </a:lnTo>
                <a:lnTo>
                  <a:pt x="11" y="89"/>
                </a:lnTo>
                <a:lnTo>
                  <a:pt x="9" y="89"/>
                </a:lnTo>
                <a:lnTo>
                  <a:pt x="9" y="90"/>
                </a:lnTo>
                <a:lnTo>
                  <a:pt x="9" y="91"/>
                </a:lnTo>
                <a:lnTo>
                  <a:pt x="15" y="101"/>
                </a:lnTo>
                <a:lnTo>
                  <a:pt x="19" y="108"/>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96" name="Freeform 25"/>
          <p:cNvSpPr>
            <a:spLocks noEditPoints="1"/>
          </p:cNvSpPr>
          <p:nvPr/>
        </p:nvSpPr>
        <p:spPr bwMode="auto">
          <a:xfrm>
            <a:off x="6743700" y="2959100"/>
            <a:ext cx="161925" cy="374650"/>
          </a:xfrm>
          <a:custGeom>
            <a:avLst/>
            <a:gdLst>
              <a:gd name="T0" fmla="*/ 2147483647 w 106"/>
              <a:gd name="T1" fmla="*/ 2147483647 h 267"/>
              <a:gd name="T2" fmla="*/ 2147483647 w 106"/>
              <a:gd name="T3" fmla="*/ 2147483647 h 267"/>
              <a:gd name="T4" fmla="*/ 2147483647 w 106"/>
              <a:gd name="T5" fmla="*/ 2147483647 h 267"/>
              <a:gd name="T6" fmla="*/ 2147483647 w 106"/>
              <a:gd name="T7" fmla="*/ 2147483647 h 267"/>
              <a:gd name="T8" fmla="*/ 2147483647 w 106"/>
              <a:gd name="T9" fmla="*/ 2147483647 h 267"/>
              <a:gd name="T10" fmla="*/ 2147483647 w 106"/>
              <a:gd name="T11" fmla="*/ 2147483647 h 267"/>
              <a:gd name="T12" fmla="*/ 2147483647 w 106"/>
              <a:gd name="T13" fmla="*/ 2147483647 h 267"/>
              <a:gd name="T14" fmla="*/ 2147483647 w 106"/>
              <a:gd name="T15" fmla="*/ 2147483647 h 267"/>
              <a:gd name="T16" fmla="*/ 2147483647 w 106"/>
              <a:gd name="T17" fmla="*/ 2147483647 h 267"/>
              <a:gd name="T18" fmla="*/ 2147483647 w 106"/>
              <a:gd name="T19" fmla="*/ 2147483647 h 267"/>
              <a:gd name="T20" fmla="*/ 2147483647 w 106"/>
              <a:gd name="T21" fmla="*/ 2147483647 h 267"/>
              <a:gd name="T22" fmla="*/ 2147483647 w 106"/>
              <a:gd name="T23" fmla="*/ 2147483647 h 267"/>
              <a:gd name="T24" fmla="*/ 2147483647 w 106"/>
              <a:gd name="T25" fmla="*/ 2147483647 h 267"/>
              <a:gd name="T26" fmla="*/ 2147483647 w 106"/>
              <a:gd name="T27" fmla="*/ 2147483647 h 267"/>
              <a:gd name="T28" fmla="*/ 2147483647 w 106"/>
              <a:gd name="T29" fmla="*/ 2147483647 h 267"/>
              <a:gd name="T30" fmla="*/ 2147483647 w 106"/>
              <a:gd name="T31" fmla="*/ 2147483647 h 267"/>
              <a:gd name="T32" fmla="*/ 2147483647 w 106"/>
              <a:gd name="T33" fmla="*/ 2147483647 h 267"/>
              <a:gd name="T34" fmla="*/ 2147483647 w 106"/>
              <a:gd name="T35" fmla="*/ 2147483647 h 267"/>
              <a:gd name="T36" fmla="*/ 2147483647 w 106"/>
              <a:gd name="T37" fmla="*/ 2147483647 h 267"/>
              <a:gd name="T38" fmla="*/ 2147483647 w 106"/>
              <a:gd name="T39" fmla="*/ 2147483647 h 267"/>
              <a:gd name="T40" fmla="*/ 2147483647 w 106"/>
              <a:gd name="T41" fmla="*/ 2147483647 h 267"/>
              <a:gd name="T42" fmla="*/ 2147483647 w 106"/>
              <a:gd name="T43" fmla="*/ 2147483647 h 267"/>
              <a:gd name="T44" fmla="*/ 2147483647 w 106"/>
              <a:gd name="T45" fmla="*/ 2147483647 h 267"/>
              <a:gd name="T46" fmla="*/ 2147483647 w 106"/>
              <a:gd name="T47" fmla="*/ 2147483647 h 267"/>
              <a:gd name="T48" fmla="*/ 2147483647 w 106"/>
              <a:gd name="T49" fmla="*/ 2147483647 h 267"/>
              <a:gd name="T50" fmla="*/ 2147483647 w 106"/>
              <a:gd name="T51" fmla="*/ 2147483647 h 267"/>
              <a:gd name="T52" fmla="*/ 2147483647 w 106"/>
              <a:gd name="T53" fmla="*/ 2147483647 h 267"/>
              <a:gd name="T54" fmla="*/ 2147483647 w 106"/>
              <a:gd name="T55" fmla="*/ 2147483647 h 267"/>
              <a:gd name="T56" fmla="*/ 2147483647 w 106"/>
              <a:gd name="T57" fmla="*/ 2147483647 h 267"/>
              <a:gd name="T58" fmla="*/ 2147483647 w 106"/>
              <a:gd name="T59" fmla="*/ 2147483647 h 267"/>
              <a:gd name="T60" fmla="*/ 2147483647 w 106"/>
              <a:gd name="T61" fmla="*/ 2147483647 h 267"/>
              <a:gd name="T62" fmla="*/ 2147483647 w 106"/>
              <a:gd name="T63" fmla="*/ 2147483647 h 267"/>
              <a:gd name="T64" fmla="*/ 2147483647 w 106"/>
              <a:gd name="T65" fmla="*/ 2147483647 h 267"/>
              <a:gd name="T66" fmla="*/ 2147483647 w 106"/>
              <a:gd name="T67" fmla="*/ 2147483647 h 267"/>
              <a:gd name="T68" fmla="*/ 2147483647 w 106"/>
              <a:gd name="T69" fmla="*/ 2147483647 h 267"/>
              <a:gd name="T70" fmla="*/ 2147483647 w 106"/>
              <a:gd name="T71" fmla="*/ 2147483647 h 267"/>
              <a:gd name="T72" fmla="*/ 2147483647 w 106"/>
              <a:gd name="T73" fmla="*/ 2147483647 h 267"/>
              <a:gd name="T74" fmla="*/ 2147483647 w 106"/>
              <a:gd name="T75" fmla="*/ 2147483647 h 267"/>
              <a:gd name="T76" fmla="*/ 2147483647 w 106"/>
              <a:gd name="T77" fmla="*/ 2147483647 h 267"/>
              <a:gd name="T78" fmla="*/ 2147483647 w 106"/>
              <a:gd name="T79" fmla="*/ 2147483647 h 267"/>
              <a:gd name="T80" fmla="*/ 2147483647 w 106"/>
              <a:gd name="T81" fmla="*/ 2147483647 h 267"/>
              <a:gd name="T82" fmla="*/ 2147483647 w 106"/>
              <a:gd name="T83" fmla="*/ 2147483647 h 267"/>
              <a:gd name="T84" fmla="*/ 2147483647 w 106"/>
              <a:gd name="T85" fmla="*/ 2147483647 h 267"/>
              <a:gd name="T86" fmla="*/ 2147483647 w 106"/>
              <a:gd name="T87" fmla="*/ 2147483647 h 267"/>
              <a:gd name="T88" fmla="*/ 2147483647 w 106"/>
              <a:gd name="T89" fmla="*/ 2147483647 h 267"/>
              <a:gd name="T90" fmla="*/ 2147483647 w 106"/>
              <a:gd name="T91" fmla="*/ 2147483647 h 267"/>
              <a:gd name="T92" fmla="*/ 2147483647 w 106"/>
              <a:gd name="T93" fmla="*/ 2147483647 h 267"/>
              <a:gd name="T94" fmla="*/ 2147483647 w 106"/>
              <a:gd name="T95" fmla="*/ 2147483647 h 267"/>
              <a:gd name="T96" fmla="*/ 2147483647 w 106"/>
              <a:gd name="T97" fmla="*/ 2147483647 h 267"/>
              <a:gd name="T98" fmla="*/ 2147483647 w 106"/>
              <a:gd name="T99" fmla="*/ 2147483647 h 267"/>
              <a:gd name="T100" fmla="*/ 2147483647 w 106"/>
              <a:gd name="T101" fmla="*/ 2147483647 h 267"/>
              <a:gd name="T102" fmla="*/ 2147483647 w 106"/>
              <a:gd name="T103" fmla="*/ 2147483647 h 267"/>
              <a:gd name="T104" fmla="*/ 2147483647 w 106"/>
              <a:gd name="T105" fmla="*/ 2147483647 h 267"/>
              <a:gd name="T106" fmla="*/ 2147483647 w 106"/>
              <a:gd name="T107" fmla="*/ 2147483647 h 267"/>
              <a:gd name="T108" fmla="*/ 2147483647 w 106"/>
              <a:gd name="T109" fmla="*/ 2147483647 h 267"/>
              <a:gd name="T110" fmla="*/ 2147483647 w 106"/>
              <a:gd name="T111" fmla="*/ 2147483647 h 267"/>
              <a:gd name="T112" fmla="*/ 2147483647 w 106"/>
              <a:gd name="T113" fmla="*/ 2147483647 h 267"/>
              <a:gd name="T114" fmla="*/ 2147483647 w 106"/>
              <a:gd name="T115" fmla="*/ 2147483647 h 267"/>
              <a:gd name="T116" fmla="*/ 2147483647 w 106"/>
              <a:gd name="T117" fmla="*/ 0 h 267"/>
              <a:gd name="T118" fmla="*/ 2147483647 w 106"/>
              <a:gd name="T119" fmla="*/ 2147483647 h 267"/>
              <a:gd name="T120" fmla="*/ 2147483647 w 106"/>
              <a:gd name="T121" fmla="*/ 2147483647 h 267"/>
              <a:gd name="T122" fmla="*/ 2147483647 w 106"/>
              <a:gd name="T123" fmla="*/ 2147483647 h 267"/>
              <a:gd name="T124" fmla="*/ 2147483647 w 106"/>
              <a:gd name="T125" fmla="*/ 2147483647 h 26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06"/>
              <a:gd name="T190" fmla="*/ 0 h 267"/>
              <a:gd name="T191" fmla="*/ 106 w 106"/>
              <a:gd name="T192" fmla="*/ 267 h 26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06" h="267">
                <a:moveTo>
                  <a:pt x="37" y="2"/>
                </a:moveTo>
                <a:lnTo>
                  <a:pt x="37" y="7"/>
                </a:lnTo>
                <a:lnTo>
                  <a:pt x="40" y="7"/>
                </a:lnTo>
                <a:lnTo>
                  <a:pt x="46" y="5"/>
                </a:lnTo>
                <a:lnTo>
                  <a:pt x="47" y="11"/>
                </a:lnTo>
                <a:lnTo>
                  <a:pt x="44" y="18"/>
                </a:lnTo>
                <a:lnTo>
                  <a:pt x="45" y="22"/>
                </a:lnTo>
                <a:lnTo>
                  <a:pt x="45" y="27"/>
                </a:lnTo>
                <a:lnTo>
                  <a:pt x="49" y="29"/>
                </a:lnTo>
                <a:lnTo>
                  <a:pt x="51" y="34"/>
                </a:lnTo>
                <a:lnTo>
                  <a:pt x="49" y="38"/>
                </a:lnTo>
                <a:lnTo>
                  <a:pt x="52" y="41"/>
                </a:lnTo>
                <a:lnTo>
                  <a:pt x="56" y="38"/>
                </a:lnTo>
                <a:lnTo>
                  <a:pt x="59" y="34"/>
                </a:lnTo>
                <a:lnTo>
                  <a:pt x="69" y="27"/>
                </a:lnTo>
                <a:lnTo>
                  <a:pt x="73" y="29"/>
                </a:lnTo>
                <a:lnTo>
                  <a:pt x="72" y="31"/>
                </a:lnTo>
                <a:lnTo>
                  <a:pt x="76" y="35"/>
                </a:lnTo>
                <a:lnTo>
                  <a:pt x="80" y="37"/>
                </a:lnTo>
                <a:lnTo>
                  <a:pt x="86" y="37"/>
                </a:lnTo>
                <a:lnTo>
                  <a:pt x="93" y="48"/>
                </a:lnTo>
                <a:lnTo>
                  <a:pt x="93" y="55"/>
                </a:lnTo>
                <a:lnTo>
                  <a:pt x="94" y="63"/>
                </a:lnTo>
                <a:lnTo>
                  <a:pt x="98" y="67"/>
                </a:lnTo>
                <a:lnTo>
                  <a:pt x="102" y="72"/>
                </a:lnTo>
                <a:lnTo>
                  <a:pt x="104" y="76"/>
                </a:lnTo>
                <a:lnTo>
                  <a:pt x="105" y="82"/>
                </a:lnTo>
                <a:lnTo>
                  <a:pt x="106" y="84"/>
                </a:lnTo>
                <a:lnTo>
                  <a:pt x="104" y="91"/>
                </a:lnTo>
                <a:lnTo>
                  <a:pt x="102" y="96"/>
                </a:lnTo>
                <a:lnTo>
                  <a:pt x="98" y="100"/>
                </a:lnTo>
                <a:lnTo>
                  <a:pt x="94" y="104"/>
                </a:lnTo>
                <a:lnTo>
                  <a:pt x="87" y="108"/>
                </a:lnTo>
                <a:lnTo>
                  <a:pt x="83" y="108"/>
                </a:lnTo>
                <a:lnTo>
                  <a:pt x="77" y="108"/>
                </a:lnTo>
                <a:lnTo>
                  <a:pt x="70" y="112"/>
                </a:lnTo>
                <a:lnTo>
                  <a:pt x="66" y="114"/>
                </a:lnTo>
                <a:lnTo>
                  <a:pt x="64" y="122"/>
                </a:lnTo>
                <a:lnTo>
                  <a:pt x="65" y="134"/>
                </a:lnTo>
                <a:lnTo>
                  <a:pt x="70" y="141"/>
                </a:lnTo>
                <a:lnTo>
                  <a:pt x="71" y="148"/>
                </a:lnTo>
                <a:lnTo>
                  <a:pt x="72" y="160"/>
                </a:lnTo>
                <a:lnTo>
                  <a:pt x="70" y="156"/>
                </a:lnTo>
                <a:lnTo>
                  <a:pt x="69" y="154"/>
                </a:lnTo>
                <a:lnTo>
                  <a:pt x="69" y="152"/>
                </a:lnTo>
                <a:lnTo>
                  <a:pt x="66" y="151"/>
                </a:lnTo>
                <a:lnTo>
                  <a:pt x="65" y="151"/>
                </a:lnTo>
                <a:lnTo>
                  <a:pt x="64" y="151"/>
                </a:lnTo>
                <a:lnTo>
                  <a:pt x="60" y="144"/>
                </a:lnTo>
                <a:lnTo>
                  <a:pt x="57" y="136"/>
                </a:lnTo>
                <a:lnTo>
                  <a:pt x="49" y="138"/>
                </a:lnTo>
                <a:lnTo>
                  <a:pt x="47" y="131"/>
                </a:lnTo>
                <a:lnTo>
                  <a:pt x="45" y="127"/>
                </a:lnTo>
                <a:lnTo>
                  <a:pt x="42" y="126"/>
                </a:lnTo>
                <a:lnTo>
                  <a:pt x="35" y="124"/>
                </a:lnTo>
                <a:lnTo>
                  <a:pt x="33" y="126"/>
                </a:lnTo>
                <a:lnTo>
                  <a:pt x="32" y="126"/>
                </a:lnTo>
                <a:lnTo>
                  <a:pt x="33" y="132"/>
                </a:lnTo>
                <a:lnTo>
                  <a:pt x="32" y="136"/>
                </a:lnTo>
                <a:lnTo>
                  <a:pt x="32" y="141"/>
                </a:lnTo>
                <a:lnTo>
                  <a:pt x="32" y="148"/>
                </a:lnTo>
                <a:lnTo>
                  <a:pt x="33" y="149"/>
                </a:lnTo>
                <a:lnTo>
                  <a:pt x="33" y="152"/>
                </a:lnTo>
                <a:lnTo>
                  <a:pt x="30" y="155"/>
                </a:lnTo>
                <a:lnTo>
                  <a:pt x="29" y="160"/>
                </a:lnTo>
                <a:lnTo>
                  <a:pt x="29" y="165"/>
                </a:lnTo>
                <a:lnTo>
                  <a:pt x="29" y="169"/>
                </a:lnTo>
                <a:lnTo>
                  <a:pt x="29" y="174"/>
                </a:lnTo>
                <a:lnTo>
                  <a:pt x="26" y="176"/>
                </a:lnTo>
                <a:lnTo>
                  <a:pt x="24" y="188"/>
                </a:lnTo>
                <a:lnTo>
                  <a:pt x="23" y="195"/>
                </a:lnTo>
                <a:lnTo>
                  <a:pt x="23" y="201"/>
                </a:lnTo>
                <a:lnTo>
                  <a:pt x="24" y="202"/>
                </a:lnTo>
                <a:lnTo>
                  <a:pt x="26" y="202"/>
                </a:lnTo>
                <a:lnTo>
                  <a:pt x="28" y="203"/>
                </a:lnTo>
                <a:lnTo>
                  <a:pt x="29" y="204"/>
                </a:lnTo>
                <a:lnTo>
                  <a:pt x="30" y="209"/>
                </a:lnTo>
                <a:lnTo>
                  <a:pt x="31" y="215"/>
                </a:lnTo>
                <a:lnTo>
                  <a:pt x="33" y="214"/>
                </a:lnTo>
                <a:lnTo>
                  <a:pt x="36" y="214"/>
                </a:lnTo>
                <a:lnTo>
                  <a:pt x="36" y="221"/>
                </a:lnTo>
                <a:lnTo>
                  <a:pt x="38" y="227"/>
                </a:lnTo>
                <a:lnTo>
                  <a:pt x="39" y="232"/>
                </a:lnTo>
                <a:lnTo>
                  <a:pt x="44" y="236"/>
                </a:lnTo>
                <a:lnTo>
                  <a:pt x="47" y="236"/>
                </a:lnTo>
                <a:lnTo>
                  <a:pt x="50" y="236"/>
                </a:lnTo>
                <a:lnTo>
                  <a:pt x="51" y="236"/>
                </a:lnTo>
                <a:lnTo>
                  <a:pt x="52" y="237"/>
                </a:lnTo>
                <a:lnTo>
                  <a:pt x="52" y="239"/>
                </a:lnTo>
                <a:lnTo>
                  <a:pt x="52" y="242"/>
                </a:lnTo>
                <a:lnTo>
                  <a:pt x="56" y="245"/>
                </a:lnTo>
                <a:lnTo>
                  <a:pt x="59" y="248"/>
                </a:lnTo>
                <a:lnTo>
                  <a:pt x="60" y="251"/>
                </a:lnTo>
                <a:lnTo>
                  <a:pt x="61" y="255"/>
                </a:lnTo>
                <a:lnTo>
                  <a:pt x="58" y="257"/>
                </a:lnTo>
                <a:lnTo>
                  <a:pt x="58" y="264"/>
                </a:lnTo>
                <a:lnTo>
                  <a:pt x="53" y="264"/>
                </a:lnTo>
                <a:lnTo>
                  <a:pt x="52" y="267"/>
                </a:lnTo>
                <a:lnTo>
                  <a:pt x="47" y="267"/>
                </a:lnTo>
                <a:lnTo>
                  <a:pt x="47" y="260"/>
                </a:lnTo>
                <a:lnTo>
                  <a:pt x="40" y="256"/>
                </a:lnTo>
                <a:lnTo>
                  <a:pt x="35" y="258"/>
                </a:lnTo>
                <a:lnTo>
                  <a:pt x="35" y="250"/>
                </a:lnTo>
                <a:lnTo>
                  <a:pt x="35" y="246"/>
                </a:lnTo>
                <a:lnTo>
                  <a:pt x="33" y="242"/>
                </a:lnTo>
                <a:lnTo>
                  <a:pt x="30" y="239"/>
                </a:lnTo>
                <a:lnTo>
                  <a:pt x="29" y="237"/>
                </a:lnTo>
                <a:lnTo>
                  <a:pt x="29" y="234"/>
                </a:lnTo>
                <a:lnTo>
                  <a:pt x="26" y="231"/>
                </a:lnTo>
                <a:lnTo>
                  <a:pt x="24" y="230"/>
                </a:lnTo>
                <a:lnTo>
                  <a:pt x="16" y="220"/>
                </a:lnTo>
                <a:lnTo>
                  <a:pt x="11" y="214"/>
                </a:lnTo>
                <a:lnTo>
                  <a:pt x="10" y="207"/>
                </a:lnTo>
                <a:lnTo>
                  <a:pt x="10" y="198"/>
                </a:lnTo>
                <a:lnTo>
                  <a:pt x="14" y="191"/>
                </a:lnTo>
                <a:lnTo>
                  <a:pt x="16" y="189"/>
                </a:lnTo>
                <a:lnTo>
                  <a:pt x="16" y="186"/>
                </a:lnTo>
                <a:lnTo>
                  <a:pt x="15" y="183"/>
                </a:lnTo>
                <a:lnTo>
                  <a:pt x="14" y="181"/>
                </a:lnTo>
                <a:lnTo>
                  <a:pt x="14" y="177"/>
                </a:lnTo>
                <a:lnTo>
                  <a:pt x="15" y="174"/>
                </a:lnTo>
                <a:lnTo>
                  <a:pt x="17" y="170"/>
                </a:lnTo>
                <a:lnTo>
                  <a:pt x="17" y="165"/>
                </a:lnTo>
                <a:lnTo>
                  <a:pt x="18" y="165"/>
                </a:lnTo>
                <a:lnTo>
                  <a:pt x="19" y="159"/>
                </a:lnTo>
                <a:lnTo>
                  <a:pt x="22" y="149"/>
                </a:lnTo>
                <a:lnTo>
                  <a:pt x="29" y="142"/>
                </a:lnTo>
                <a:lnTo>
                  <a:pt x="28" y="132"/>
                </a:lnTo>
                <a:lnTo>
                  <a:pt x="24" y="122"/>
                </a:lnTo>
                <a:lnTo>
                  <a:pt x="15" y="113"/>
                </a:lnTo>
                <a:lnTo>
                  <a:pt x="10" y="100"/>
                </a:lnTo>
                <a:lnTo>
                  <a:pt x="8" y="86"/>
                </a:lnTo>
                <a:lnTo>
                  <a:pt x="15" y="83"/>
                </a:lnTo>
                <a:lnTo>
                  <a:pt x="15" y="76"/>
                </a:lnTo>
                <a:lnTo>
                  <a:pt x="9" y="69"/>
                </a:lnTo>
                <a:lnTo>
                  <a:pt x="2" y="60"/>
                </a:lnTo>
                <a:lnTo>
                  <a:pt x="0" y="48"/>
                </a:lnTo>
                <a:lnTo>
                  <a:pt x="2" y="38"/>
                </a:lnTo>
                <a:lnTo>
                  <a:pt x="3" y="31"/>
                </a:lnTo>
                <a:lnTo>
                  <a:pt x="0" y="23"/>
                </a:lnTo>
                <a:lnTo>
                  <a:pt x="2" y="17"/>
                </a:lnTo>
                <a:lnTo>
                  <a:pt x="7" y="16"/>
                </a:lnTo>
                <a:lnTo>
                  <a:pt x="11" y="11"/>
                </a:lnTo>
                <a:lnTo>
                  <a:pt x="16" y="10"/>
                </a:lnTo>
                <a:lnTo>
                  <a:pt x="16" y="5"/>
                </a:lnTo>
                <a:lnTo>
                  <a:pt x="18" y="0"/>
                </a:lnTo>
                <a:lnTo>
                  <a:pt x="22" y="0"/>
                </a:lnTo>
                <a:lnTo>
                  <a:pt x="26" y="2"/>
                </a:lnTo>
                <a:lnTo>
                  <a:pt x="37" y="2"/>
                </a:lnTo>
                <a:close/>
                <a:moveTo>
                  <a:pt x="24" y="24"/>
                </a:moveTo>
                <a:lnTo>
                  <a:pt x="24" y="24"/>
                </a:lnTo>
                <a:lnTo>
                  <a:pt x="26" y="24"/>
                </a:lnTo>
                <a:lnTo>
                  <a:pt x="26" y="27"/>
                </a:lnTo>
                <a:lnTo>
                  <a:pt x="24" y="29"/>
                </a:lnTo>
                <a:lnTo>
                  <a:pt x="23" y="28"/>
                </a:lnTo>
                <a:lnTo>
                  <a:pt x="22" y="27"/>
                </a:lnTo>
                <a:lnTo>
                  <a:pt x="23" y="25"/>
                </a:lnTo>
                <a:lnTo>
                  <a:pt x="24" y="24"/>
                </a:lnTo>
                <a:close/>
              </a:path>
            </a:pathLst>
          </a:custGeom>
          <a:solidFill>
            <a:srgbClr val="CCFFCC"/>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97" name="Freeform 26"/>
          <p:cNvSpPr>
            <a:spLocks noEditPoints="1"/>
          </p:cNvSpPr>
          <p:nvPr/>
        </p:nvSpPr>
        <p:spPr bwMode="auto">
          <a:xfrm>
            <a:off x="5226050" y="3516313"/>
            <a:ext cx="238125" cy="265112"/>
          </a:xfrm>
          <a:custGeom>
            <a:avLst/>
            <a:gdLst>
              <a:gd name="T0" fmla="*/ 2147483647 w 155"/>
              <a:gd name="T1" fmla="*/ 2147483647 h 188"/>
              <a:gd name="T2" fmla="*/ 2147483647 w 155"/>
              <a:gd name="T3" fmla="*/ 2147483647 h 188"/>
              <a:gd name="T4" fmla="*/ 2147483647 w 155"/>
              <a:gd name="T5" fmla="*/ 2147483647 h 188"/>
              <a:gd name="T6" fmla="*/ 2147483647 w 155"/>
              <a:gd name="T7" fmla="*/ 2147483647 h 188"/>
              <a:gd name="T8" fmla="*/ 2147483647 w 155"/>
              <a:gd name="T9" fmla="*/ 2147483647 h 188"/>
              <a:gd name="T10" fmla="*/ 2147483647 w 155"/>
              <a:gd name="T11" fmla="*/ 2147483647 h 188"/>
              <a:gd name="T12" fmla="*/ 2147483647 w 155"/>
              <a:gd name="T13" fmla="*/ 2147483647 h 188"/>
              <a:gd name="T14" fmla="*/ 2147483647 w 155"/>
              <a:gd name="T15" fmla="*/ 2147483647 h 188"/>
              <a:gd name="T16" fmla="*/ 2147483647 w 155"/>
              <a:gd name="T17" fmla="*/ 2147483647 h 188"/>
              <a:gd name="T18" fmla="*/ 2147483647 w 155"/>
              <a:gd name="T19" fmla="*/ 2147483647 h 188"/>
              <a:gd name="T20" fmla="*/ 2147483647 w 155"/>
              <a:gd name="T21" fmla="*/ 2147483647 h 188"/>
              <a:gd name="T22" fmla="*/ 2147483647 w 155"/>
              <a:gd name="T23" fmla="*/ 2147483647 h 188"/>
              <a:gd name="T24" fmla="*/ 2147483647 w 155"/>
              <a:gd name="T25" fmla="*/ 2147483647 h 188"/>
              <a:gd name="T26" fmla="*/ 2147483647 w 155"/>
              <a:gd name="T27" fmla="*/ 2147483647 h 188"/>
              <a:gd name="T28" fmla="*/ 2147483647 w 155"/>
              <a:gd name="T29" fmla="*/ 2147483647 h 188"/>
              <a:gd name="T30" fmla="*/ 2147483647 w 155"/>
              <a:gd name="T31" fmla="*/ 2147483647 h 188"/>
              <a:gd name="T32" fmla="*/ 2147483647 w 155"/>
              <a:gd name="T33" fmla="*/ 2147483647 h 188"/>
              <a:gd name="T34" fmla="*/ 2147483647 w 155"/>
              <a:gd name="T35" fmla="*/ 2147483647 h 188"/>
              <a:gd name="T36" fmla="*/ 2147483647 w 155"/>
              <a:gd name="T37" fmla="*/ 2147483647 h 188"/>
              <a:gd name="T38" fmla="*/ 2147483647 w 155"/>
              <a:gd name="T39" fmla="*/ 2147483647 h 188"/>
              <a:gd name="T40" fmla="*/ 2147483647 w 155"/>
              <a:gd name="T41" fmla="*/ 2147483647 h 188"/>
              <a:gd name="T42" fmla="*/ 2147483647 w 155"/>
              <a:gd name="T43" fmla="*/ 2147483647 h 188"/>
              <a:gd name="T44" fmla="*/ 2147483647 w 155"/>
              <a:gd name="T45" fmla="*/ 2147483647 h 188"/>
              <a:gd name="T46" fmla="*/ 2147483647 w 155"/>
              <a:gd name="T47" fmla="*/ 2147483647 h 188"/>
              <a:gd name="T48" fmla="*/ 2147483647 w 155"/>
              <a:gd name="T49" fmla="*/ 2147483647 h 188"/>
              <a:gd name="T50" fmla="*/ 2147483647 w 155"/>
              <a:gd name="T51" fmla="*/ 2147483647 h 188"/>
              <a:gd name="T52" fmla="*/ 0 w 155"/>
              <a:gd name="T53" fmla="*/ 2147483647 h 188"/>
              <a:gd name="T54" fmla="*/ 2147483647 w 155"/>
              <a:gd name="T55" fmla="*/ 2147483647 h 188"/>
              <a:gd name="T56" fmla="*/ 0 w 155"/>
              <a:gd name="T57" fmla="*/ 2147483647 h 188"/>
              <a:gd name="T58" fmla="*/ 2147483647 w 155"/>
              <a:gd name="T59" fmla="*/ 2147483647 h 188"/>
              <a:gd name="T60" fmla="*/ 2147483647 w 155"/>
              <a:gd name="T61" fmla="*/ 2147483647 h 188"/>
              <a:gd name="T62" fmla="*/ 2147483647 w 155"/>
              <a:gd name="T63" fmla="*/ 2147483647 h 188"/>
              <a:gd name="T64" fmla="*/ 2147483647 w 155"/>
              <a:gd name="T65" fmla="*/ 2147483647 h 188"/>
              <a:gd name="T66" fmla="*/ 2147483647 w 155"/>
              <a:gd name="T67" fmla="*/ 2147483647 h 188"/>
              <a:gd name="T68" fmla="*/ 2147483647 w 155"/>
              <a:gd name="T69" fmla="*/ 2147483647 h 188"/>
              <a:gd name="T70" fmla="*/ 2147483647 w 155"/>
              <a:gd name="T71" fmla="*/ 0 h 188"/>
              <a:gd name="T72" fmla="*/ 2147483647 w 155"/>
              <a:gd name="T73" fmla="*/ 2147483647 h 188"/>
              <a:gd name="T74" fmla="*/ 2147483647 w 155"/>
              <a:gd name="T75" fmla="*/ 2147483647 h 188"/>
              <a:gd name="T76" fmla="*/ 2147483647 w 155"/>
              <a:gd name="T77" fmla="*/ 2147483647 h 188"/>
              <a:gd name="T78" fmla="*/ 2147483647 w 155"/>
              <a:gd name="T79" fmla="*/ 2147483647 h 188"/>
              <a:gd name="T80" fmla="*/ 2147483647 w 155"/>
              <a:gd name="T81" fmla="*/ 2147483647 h 188"/>
              <a:gd name="T82" fmla="*/ 2147483647 w 155"/>
              <a:gd name="T83" fmla="*/ 2147483647 h 188"/>
              <a:gd name="T84" fmla="*/ 2147483647 w 155"/>
              <a:gd name="T85" fmla="*/ 2147483647 h 188"/>
              <a:gd name="T86" fmla="*/ 2147483647 w 155"/>
              <a:gd name="T87" fmla="*/ 2147483647 h 188"/>
              <a:gd name="T88" fmla="*/ 2147483647 w 155"/>
              <a:gd name="T89" fmla="*/ 2147483647 h 188"/>
              <a:gd name="T90" fmla="*/ 2147483647 w 155"/>
              <a:gd name="T91" fmla="*/ 2147483647 h 188"/>
              <a:gd name="T92" fmla="*/ 2147483647 w 155"/>
              <a:gd name="T93" fmla="*/ 2147483647 h 188"/>
              <a:gd name="T94" fmla="*/ 2147483647 w 155"/>
              <a:gd name="T95" fmla="*/ 2147483647 h 188"/>
              <a:gd name="T96" fmla="*/ 2147483647 w 155"/>
              <a:gd name="T97" fmla="*/ 2147483647 h 188"/>
              <a:gd name="T98" fmla="*/ 2147483647 w 155"/>
              <a:gd name="T99" fmla="*/ 2147483647 h 188"/>
              <a:gd name="T100" fmla="*/ 2147483647 w 155"/>
              <a:gd name="T101" fmla="*/ 2147483647 h 188"/>
              <a:gd name="T102" fmla="*/ 2147483647 w 155"/>
              <a:gd name="T103" fmla="*/ 2147483647 h 188"/>
              <a:gd name="T104" fmla="*/ 2147483647 w 155"/>
              <a:gd name="T105" fmla="*/ 2147483647 h 188"/>
              <a:gd name="T106" fmla="*/ 2147483647 w 155"/>
              <a:gd name="T107" fmla="*/ 2147483647 h 188"/>
              <a:gd name="T108" fmla="*/ 2147483647 w 155"/>
              <a:gd name="T109" fmla="*/ 2147483647 h 188"/>
              <a:gd name="T110" fmla="*/ 2147483647 w 155"/>
              <a:gd name="T111" fmla="*/ 2147483647 h 188"/>
              <a:gd name="T112" fmla="*/ 2147483647 w 155"/>
              <a:gd name="T113" fmla="*/ 2147483647 h 188"/>
              <a:gd name="T114" fmla="*/ 2147483647 w 155"/>
              <a:gd name="T115" fmla="*/ 2147483647 h 188"/>
              <a:gd name="T116" fmla="*/ 2147483647 w 155"/>
              <a:gd name="T117" fmla="*/ 2147483647 h 1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5"/>
              <a:gd name="T178" fmla="*/ 0 h 188"/>
              <a:gd name="T179" fmla="*/ 155 w 155"/>
              <a:gd name="T180" fmla="*/ 188 h 18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5" h="188">
                <a:moveTo>
                  <a:pt x="141" y="50"/>
                </a:moveTo>
                <a:lnTo>
                  <a:pt x="141" y="50"/>
                </a:lnTo>
                <a:lnTo>
                  <a:pt x="140" y="54"/>
                </a:lnTo>
                <a:lnTo>
                  <a:pt x="139" y="59"/>
                </a:lnTo>
                <a:lnTo>
                  <a:pt x="136" y="60"/>
                </a:lnTo>
                <a:lnTo>
                  <a:pt x="136" y="62"/>
                </a:lnTo>
                <a:lnTo>
                  <a:pt x="138" y="63"/>
                </a:lnTo>
                <a:lnTo>
                  <a:pt x="135" y="64"/>
                </a:lnTo>
                <a:lnTo>
                  <a:pt x="135" y="68"/>
                </a:lnTo>
                <a:lnTo>
                  <a:pt x="134" y="74"/>
                </a:lnTo>
                <a:lnTo>
                  <a:pt x="131" y="77"/>
                </a:lnTo>
                <a:lnTo>
                  <a:pt x="131" y="79"/>
                </a:lnTo>
                <a:lnTo>
                  <a:pt x="132" y="80"/>
                </a:lnTo>
                <a:lnTo>
                  <a:pt x="132" y="82"/>
                </a:lnTo>
                <a:lnTo>
                  <a:pt x="132" y="86"/>
                </a:lnTo>
                <a:lnTo>
                  <a:pt x="133" y="88"/>
                </a:lnTo>
                <a:lnTo>
                  <a:pt x="135" y="90"/>
                </a:lnTo>
                <a:lnTo>
                  <a:pt x="139" y="93"/>
                </a:lnTo>
                <a:lnTo>
                  <a:pt x="142" y="96"/>
                </a:lnTo>
                <a:lnTo>
                  <a:pt x="143" y="98"/>
                </a:lnTo>
                <a:lnTo>
                  <a:pt x="143" y="102"/>
                </a:lnTo>
                <a:lnTo>
                  <a:pt x="143" y="105"/>
                </a:lnTo>
                <a:lnTo>
                  <a:pt x="141" y="110"/>
                </a:lnTo>
                <a:lnTo>
                  <a:pt x="140" y="116"/>
                </a:lnTo>
                <a:lnTo>
                  <a:pt x="140" y="121"/>
                </a:lnTo>
                <a:lnTo>
                  <a:pt x="141" y="132"/>
                </a:lnTo>
                <a:lnTo>
                  <a:pt x="141" y="140"/>
                </a:lnTo>
                <a:lnTo>
                  <a:pt x="142" y="145"/>
                </a:lnTo>
                <a:lnTo>
                  <a:pt x="143" y="149"/>
                </a:lnTo>
                <a:lnTo>
                  <a:pt x="148" y="151"/>
                </a:lnTo>
                <a:lnTo>
                  <a:pt x="152" y="153"/>
                </a:lnTo>
                <a:lnTo>
                  <a:pt x="153" y="155"/>
                </a:lnTo>
                <a:lnTo>
                  <a:pt x="153" y="158"/>
                </a:lnTo>
                <a:lnTo>
                  <a:pt x="155" y="158"/>
                </a:lnTo>
                <a:lnTo>
                  <a:pt x="155" y="162"/>
                </a:lnTo>
                <a:lnTo>
                  <a:pt x="155" y="165"/>
                </a:lnTo>
                <a:lnTo>
                  <a:pt x="149" y="167"/>
                </a:lnTo>
                <a:lnTo>
                  <a:pt x="141" y="172"/>
                </a:lnTo>
                <a:lnTo>
                  <a:pt x="139" y="173"/>
                </a:lnTo>
                <a:lnTo>
                  <a:pt x="136" y="174"/>
                </a:lnTo>
                <a:lnTo>
                  <a:pt x="129" y="176"/>
                </a:lnTo>
                <a:lnTo>
                  <a:pt x="127" y="176"/>
                </a:lnTo>
                <a:lnTo>
                  <a:pt x="126" y="178"/>
                </a:lnTo>
                <a:lnTo>
                  <a:pt x="125" y="179"/>
                </a:lnTo>
                <a:lnTo>
                  <a:pt x="122" y="180"/>
                </a:lnTo>
                <a:lnTo>
                  <a:pt x="120" y="180"/>
                </a:lnTo>
                <a:lnTo>
                  <a:pt x="117" y="180"/>
                </a:lnTo>
                <a:lnTo>
                  <a:pt x="115" y="179"/>
                </a:lnTo>
                <a:lnTo>
                  <a:pt x="114" y="180"/>
                </a:lnTo>
                <a:lnTo>
                  <a:pt x="113" y="181"/>
                </a:lnTo>
                <a:lnTo>
                  <a:pt x="111" y="184"/>
                </a:lnTo>
                <a:lnTo>
                  <a:pt x="105" y="185"/>
                </a:lnTo>
                <a:lnTo>
                  <a:pt x="100" y="186"/>
                </a:lnTo>
                <a:lnTo>
                  <a:pt x="95" y="186"/>
                </a:lnTo>
                <a:lnTo>
                  <a:pt x="90" y="188"/>
                </a:lnTo>
                <a:lnTo>
                  <a:pt x="87" y="187"/>
                </a:lnTo>
                <a:lnTo>
                  <a:pt x="86" y="186"/>
                </a:lnTo>
                <a:lnTo>
                  <a:pt x="85" y="183"/>
                </a:lnTo>
                <a:lnTo>
                  <a:pt x="83" y="181"/>
                </a:lnTo>
                <a:lnTo>
                  <a:pt x="80" y="181"/>
                </a:lnTo>
                <a:lnTo>
                  <a:pt x="77" y="184"/>
                </a:lnTo>
                <a:lnTo>
                  <a:pt x="74" y="185"/>
                </a:lnTo>
                <a:lnTo>
                  <a:pt x="72" y="185"/>
                </a:lnTo>
                <a:lnTo>
                  <a:pt x="70" y="185"/>
                </a:lnTo>
                <a:lnTo>
                  <a:pt x="71" y="180"/>
                </a:lnTo>
                <a:lnTo>
                  <a:pt x="71" y="172"/>
                </a:lnTo>
                <a:lnTo>
                  <a:pt x="71" y="165"/>
                </a:lnTo>
                <a:lnTo>
                  <a:pt x="71" y="157"/>
                </a:lnTo>
                <a:lnTo>
                  <a:pt x="71" y="149"/>
                </a:lnTo>
                <a:lnTo>
                  <a:pt x="65" y="146"/>
                </a:lnTo>
                <a:lnTo>
                  <a:pt x="64" y="143"/>
                </a:lnTo>
                <a:lnTo>
                  <a:pt x="64" y="142"/>
                </a:lnTo>
                <a:lnTo>
                  <a:pt x="62" y="142"/>
                </a:lnTo>
                <a:lnTo>
                  <a:pt x="59" y="142"/>
                </a:lnTo>
                <a:lnTo>
                  <a:pt x="46" y="139"/>
                </a:lnTo>
                <a:lnTo>
                  <a:pt x="43" y="139"/>
                </a:lnTo>
                <a:lnTo>
                  <a:pt x="39" y="138"/>
                </a:lnTo>
                <a:lnTo>
                  <a:pt x="37" y="137"/>
                </a:lnTo>
                <a:lnTo>
                  <a:pt x="35" y="133"/>
                </a:lnTo>
                <a:lnTo>
                  <a:pt x="31" y="132"/>
                </a:lnTo>
                <a:lnTo>
                  <a:pt x="30" y="131"/>
                </a:lnTo>
                <a:lnTo>
                  <a:pt x="30" y="128"/>
                </a:lnTo>
                <a:lnTo>
                  <a:pt x="30" y="124"/>
                </a:lnTo>
                <a:lnTo>
                  <a:pt x="29" y="121"/>
                </a:lnTo>
                <a:lnTo>
                  <a:pt x="26" y="119"/>
                </a:lnTo>
                <a:lnTo>
                  <a:pt x="24" y="119"/>
                </a:lnTo>
                <a:lnTo>
                  <a:pt x="24" y="117"/>
                </a:lnTo>
                <a:lnTo>
                  <a:pt x="24" y="115"/>
                </a:lnTo>
                <a:lnTo>
                  <a:pt x="21" y="114"/>
                </a:lnTo>
                <a:lnTo>
                  <a:pt x="19" y="110"/>
                </a:lnTo>
                <a:lnTo>
                  <a:pt x="18" y="107"/>
                </a:lnTo>
                <a:lnTo>
                  <a:pt x="14" y="104"/>
                </a:lnTo>
                <a:lnTo>
                  <a:pt x="14" y="101"/>
                </a:lnTo>
                <a:lnTo>
                  <a:pt x="14" y="97"/>
                </a:lnTo>
                <a:lnTo>
                  <a:pt x="16" y="93"/>
                </a:lnTo>
                <a:lnTo>
                  <a:pt x="11" y="89"/>
                </a:lnTo>
                <a:lnTo>
                  <a:pt x="8" y="86"/>
                </a:lnTo>
                <a:lnTo>
                  <a:pt x="4" y="82"/>
                </a:lnTo>
                <a:lnTo>
                  <a:pt x="0" y="80"/>
                </a:lnTo>
                <a:lnTo>
                  <a:pt x="1" y="69"/>
                </a:lnTo>
                <a:lnTo>
                  <a:pt x="1" y="66"/>
                </a:lnTo>
                <a:lnTo>
                  <a:pt x="0" y="66"/>
                </a:lnTo>
                <a:lnTo>
                  <a:pt x="1" y="64"/>
                </a:lnTo>
                <a:lnTo>
                  <a:pt x="0" y="64"/>
                </a:lnTo>
                <a:lnTo>
                  <a:pt x="0" y="63"/>
                </a:lnTo>
                <a:lnTo>
                  <a:pt x="0" y="62"/>
                </a:lnTo>
                <a:lnTo>
                  <a:pt x="1" y="63"/>
                </a:lnTo>
                <a:lnTo>
                  <a:pt x="2" y="60"/>
                </a:lnTo>
                <a:lnTo>
                  <a:pt x="1" y="60"/>
                </a:lnTo>
                <a:lnTo>
                  <a:pt x="0" y="59"/>
                </a:lnTo>
                <a:lnTo>
                  <a:pt x="0" y="55"/>
                </a:lnTo>
                <a:lnTo>
                  <a:pt x="5" y="56"/>
                </a:lnTo>
                <a:lnTo>
                  <a:pt x="12" y="54"/>
                </a:lnTo>
                <a:lnTo>
                  <a:pt x="14" y="45"/>
                </a:lnTo>
                <a:lnTo>
                  <a:pt x="17" y="43"/>
                </a:lnTo>
                <a:lnTo>
                  <a:pt x="21" y="40"/>
                </a:lnTo>
                <a:lnTo>
                  <a:pt x="23" y="35"/>
                </a:lnTo>
                <a:lnTo>
                  <a:pt x="23" y="33"/>
                </a:lnTo>
                <a:lnTo>
                  <a:pt x="23" y="34"/>
                </a:lnTo>
                <a:lnTo>
                  <a:pt x="18" y="32"/>
                </a:lnTo>
                <a:lnTo>
                  <a:pt x="17" y="31"/>
                </a:lnTo>
                <a:lnTo>
                  <a:pt x="16" y="29"/>
                </a:lnTo>
                <a:lnTo>
                  <a:pt x="16" y="26"/>
                </a:lnTo>
                <a:lnTo>
                  <a:pt x="17" y="22"/>
                </a:lnTo>
                <a:lnTo>
                  <a:pt x="18" y="21"/>
                </a:lnTo>
                <a:lnTo>
                  <a:pt x="18" y="18"/>
                </a:lnTo>
                <a:lnTo>
                  <a:pt x="18" y="12"/>
                </a:lnTo>
                <a:lnTo>
                  <a:pt x="18" y="8"/>
                </a:lnTo>
                <a:lnTo>
                  <a:pt x="15" y="0"/>
                </a:lnTo>
                <a:lnTo>
                  <a:pt x="32" y="0"/>
                </a:lnTo>
                <a:lnTo>
                  <a:pt x="30" y="11"/>
                </a:lnTo>
                <a:lnTo>
                  <a:pt x="30" y="14"/>
                </a:lnTo>
                <a:lnTo>
                  <a:pt x="31" y="18"/>
                </a:lnTo>
                <a:lnTo>
                  <a:pt x="32" y="21"/>
                </a:lnTo>
                <a:lnTo>
                  <a:pt x="36" y="26"/>
                </a:lnTo>
                <a:lnTo>
                  <a:pt x="38" y="27"/>
                </a:lnTo>
                <a:lnTo>
                  <a:pt x="42" y="27"/>
                </a:lnTo>
                <a:lnTo>
                  <a:pt x="39" y="22"/>
                </a:lnTo>
                <a:lnTo>
                  <a:pt x="45" y="21"/>
                </a:lnTo>
                <a:lnTo>
                  <a:pt x="45" y="20"/>
                </a:lnTo>
                <a:lnTo>
                  <a:pt x="46" y="19"/>
                </a:lnTo>
                <a:lnTo>
                  <a:pt x="45" y="18"/>
                </a:lnTo>
                <a:lnTo>
                  <a:pt x="45" y="17"/>
                </a:lnTo>
                <a:lnTo>
                  <a:pt x="49" y="17"/>
                </a:lnTo>
                <a:lnTo>
                  <a:pt x="52" y="19"/>
                </a:lnTo>
                <a:lnTo>
                  <a:pt x="58" y="21"/>
                </a:lnTo>
                <a:lnTo>
                  <a:pt x="58" y="25"/>
                </a:lnTo>
                <a:lnTo>
                  <a:pt x="58" y="28"/>
                </a:lnTo>
                <a:lnTo>
                  <a:pt x="62" y="31"/>
                </a:lnTo>
                <a:lnTo>
                  <a:pt x="62" y="24"/>
                </a:lnTo>
                <a:lnTo>
                  <a:pt x="62" y="20"/>
                </a:lnTo>
                <a:lnTo>
                  <a:pt x="63" y="19"/>
                </a:lnTo>
                <a:lnTo>
                  <a:pt x="64" y="18"/>
                </a:lnTo>
                <a:lnTo>
                  <a:pt x="71" y="18"/>
                </a:lnTo>
                <a:lnTo>
                  <a:pt x="71" y="17"/>
                </a:lnTo>
                <a:lnTo>
                  <a:pt x="72" y="15"/>
                </a:lnTo>
                <a:lnTo>
                  <a:pt x="72" y="13"/>
                </a:lnTo>
                <a:lnTo>
                  <a:pt x="70" y="13"/>
                </a:lnTo>
                <a:lnTo>
                  <a:pt x="66" y="13"/>
                </a:lnTo>
                <a:lnTo>
                  <a:pt x="65" y="11"/>
                </a:lnTo>
                <a:lnTo>
                  <a:pt x="66" y="11"/>
                </a:lnTo>
                <a:lnTo>
                  <a:pt x="67" y="8"/>
                </a:lnTo>
                <a:lnTo>
                  <a:pt x="62" y="8"/>
                </a:lnTo>
                <a:lnTo>
                  <a:pt x="66" y="4"/>
                </a:lnTo>
                <a:lnTo>
                  <a:pt x="67" y="0"/>
                </a:lnTo>
                <a:lnTo>
                  <a:pt x="113" y="21"/>
                </a:lnTo>
                <a:lnTo>
                  <a:pt x="114" y="24"/>
                </a:lnTo>
                <a:lnTo>
                  <a:pt x="115" y="26"/>
                </a:lnTo>
                <a:lnTo>
                  <a:pt x="115" y="29"/>
                </a:lnTo>
                <a:lnTo>
                  <a:pt x="115" y="34"/>
                </a:lnTo>
                <a:lnTo>
                  <a:pt x="117" y="36"/>
                </a:lnTo>
                <a:lnTo>
                  <a:pt x="119" y="36"/>
                </a:lnTo>
                <a:lnTo>
                  <a:pt x="121" y="38"/>
                </a:lnTo>
                <a:lnTo>
                  <a:pt x="122" y="39"/>
                </a:lnTo>
                <a:lnTo>
                  <a:pt x="122" y="40"/>
                </a:lnTo>
                <a:lnTo>
                  <a:pt x="141" y="50"/>
                </a:lnTo>
                <a:close/>
                <a:moveTo>
                  <a:pt x="48" y="107"/>
                </a:moveTo>
                <a:lnTo>
                  <a:pt x="48" y="107"/>
                </a:lnTo>
                <a:lnTo>
                  <a:pt x="50" y="108"/>
                </a:lnTo>
                <a:lnTo>
                  <a:pt x="51" y="109"/>
                </a:lnTo>
                <a:lnTo>
                  <a:pt x="53" y="114"/>
                </a:lnTo>
                <a:lnTo>
                  <a:pt x="49" y="114"/>
                </a:lnTo>
                <a:lnTo>
                  <a:pt x="46" y="109"/>
                </a:lnTo>
                <a:lnTo>
                  <a:pt x="45" y="107"/>
                </a:lnTo>
                <a:lnTo>
                  <a:pt x="46" y="107"/>
                </a:lnTo>
                <a:lnTo>
                  <a:pt x="48" y="107"/>
                </a:lnTo>
                <a:close/>
                <a:moveTo>
                  <a:pt x="140" y="79"/>
                </a:moveTo>
                <a:lnTo>
                  <a:pt x="140" y="79"/>
                </a:lnTo>
                <a:lnTo>
                  <a:pt x="139" y="81"/>
                </a:lnTo>
                <a:lnTo>
                  <a:pt x="140" y="84"/>
                </a:lnTo>
                <a:lnTo>
                  <a:pt x="141" y="88"/>
                </a:lnTo>
                <a:lnTo>
                  <a:pt x="142" y="87"/>
                </a:lnTo>
                <a:lnTo>
                  <a:pt x="143" y="84"/>
                </a:lnTo>
                <a:lnTo>
                  <a:pt x="140" y="79"/>
                </a:lnTo>
                <a:close/>
                <a:moveTo>
                  <a:pt x="78" y="40"/>
                </a:moveTo>
                <a:lnTo>
                  <a:pt x="78" y="40"/>
                </a:lnTo>
                <a:lnTo>
                  <a:pt x="79" y="40"/>
                </a:lnTo>
                <a:lnTo>
                  <a:pt x="79" y="42"/>
                </a:lnTo>
                <a:lnTo>
                  <a:pt x="77" y="46"/>
                </a:lnTo>
                <a:lnTo>
                  <a:pt x="74" y="47"/>
                </a:lnTo>
                <a:lnTo>
                  <a:pt x="74" y="45"/>
                </a:lnTo>
                <a:lnTo>
                  <a:pt x="76" y="42"/>
                </a:lnTo>
                <a:lnTo>
                  <a:pt x="78" y="40"/>
                </a:lnTo>
                <a:close/>
                <a:moveTo>
                  <a:pt x="53" y="7"/>
                </a:moveTo>
                <a:lnTo>
                  <a:pt x="53" y="7"/>
                </a:lnTo>
                <a:lnTo>
                  <a:pt x="53" y="8"/>
                </a:lnTo>
                <a:lnTo>
                  <a:pt x="55" y="11"/>
                </a:lnTo>
                <a:lnTo>
                  <a:pt x="57" y="11"/>
                </a:lnTo>
                <a:lnTo>
                  <a:pt x="59" y="11"/>
                </a:lnTo>
                <a:lnTo>
                  <a:pt x="60" y="9"/>
                </a:lnTo>
                <a:lnTo>
                  <a:pt x="59" y="8"/>
                </a:lnTo>
                <a:lnTo>
                  <a:pt x="57" y="7"/>
                </a:lnTo>
                <a:lnTo>
                  <a:pt x="53" y="7"/>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98" name="Freeform 27"/>
          <p:cNvSpPr>
            <a:spLocks/>
          </p:cNvSpPr>
          <p:nvPr/>
        </p:nvSpPr>
        <p:spPr bwMode="auto">
          <a:xfrm>
            <a:off x="6059488" y="2386013"/>
            <a:ext cx="163512" cy="141287"/>
          </a:xfrm>
          <a:custGeom>
            <a:avLst/>
            <a:gdLst>
              <a:gd name="T0" fmla="*/ 2147483647 w 107"/>
              <a:gd name="T1" fmla="*/ 2147483647 h 100"/>
              <a:gd name="T2" fmla="*/ 2147483647 w 107"/>
              <a:gd name="T3" fmla="*/ 2147483647 h 100"/>
              <a:gd name="T4" fmla="*/ 2147483647 w 107"/>
              <a:gd name="T5" fmla="*/ 2147483647 h 100"/>
              <a:gd name="T6" fmla="*/ 2147483647 w 107"/>
              <a:gd name="T7" fmla="*/ 2147483647 h 100"/>
              <a:gd name="T8" fmla="*/ 2147483647 w 107"/>
              <a:gd name="T9" fmla="*/ 2147483647 h 100"/>
              <a:gd name="T10" fmla="*/ 2147483647 w 107"/>
              <a:gd name="T11" fmla="*/ 2147483647 h 100"/>
              <a:gd name="T12" fmla="*/ 2147483647 w 107"/>
              <a:gd name="T13" fmla="*/ 2147483647 h 100"/>
              <a:gd name="T14" fmla="*/ 2147483647 w 107"/>
              <a:gd name="T15" fmla="*/ 2147483647 h 100"/>
              <a:gd name="T16" fmla="*/ 2147483647 w 107"/>
              <a:gd name="T17" fmla="*/ 2147483647 h 100"/>
              <a:gd name="T18" fmla="*/ 2147483647 w 107"/>
              <a:gd name="T19" fmla="*/ 2147483647 h 100"/>
              <a:gd name="T20" fmla="*/ 2147483647 w 107"/>
              <a:gd name="T21" fmla="*/ 2147483647 h 100"/>
              <a:gd name="T22" fmla="*/ 2147483647 w 107"/>
              <a:gd name="T23" fmla="*/ 2147483647 h 100"/>
              <a:gd name="T24" fmla="*/ 2147483647 w 107"/>
              <a:gd name="T25" fmla="*/ 2147483647 h 100"/>
              <a:gd name="T26" fmla="*/ 2147483647 w 107"/>
              <a:gd name="T27" fmla="*/ 2147483647 h 100"/>
              <a:gd name="T28" fmla="*/ 2147483647 w 107"/>
              <a:gd name="T29" fmla="*/ 2147483647 h 100"/>
              <a:gd name="T30" fmla="*/ 2147483647 w 107"/>
              <a:gd name="T31" fmla="*/ 2147483647 h 100"/>
              <a:gd name="T32" fmla="*/ 2147483647 w 107"/>
              <a:gd name="T33" fmla="*/ 2147483647 h 100"/>
              <a:gd name="T34" fmla="*/ 0 w 107"/>
              <a:gd name="T35" fmla="*/ 2147483647 h 100"/>
              <a:gd name="T36" fmla="*/ 2147483647 w 107"/>
              <a:gd name="T37" fmla="*/ 2147483647 h 100"/>
              <a:gd name="T38" fmla="*/ 2147483647 w 107"/>
              <a:gd name="T39" fmla="*/ 2147483647 h 100"/>
              <a:gd name="T40" fmla="*/ 2147483647 w 107"/>
              <a:gd name="T41" fmla="*/ 2147483647 h 100"/>
              <a:gd name="T42" fmla="*/ 2147483647 w 107"/>
              <a:gd name="T43" fmla="*/ 2147483647 h 100"/>
              <a:gd name="T44" fmla="*/ 2147483647 w 107"/>
              <a:gd name="T45" fmla="*/ 2147483647 h 100"/>
              <a:gd name="T46" fmla="*/ 2147483647 w 107"/>
              <a:gd name="T47" fmla="*/ 2147483647 h 100"/>
              <a:gd name="T48" fmla="*/ 2147483647 w 107"/>
              <a:gd name="T49" fmla="*/ 2147483647 h 100"/>
              <a:gd name="T50" fmla="*/ 2147483647 w 107"/>
              <a:gd name="T51" fmla="*/ 2147483647 h 100"/>
              <a:gd name="T52" fmla="*/ 2147483647 w 107"/>
              <a:gd name="T53" fmla="*/ 2147483647 h 100"/>
              <a:gd name="T54" fmla="*/ 2147483647 w 107"/>
              <a:gd name="T55" fmla="*/ 2147483647 h 100"/>
              <a:gd name="T56" fmla="*/ 2147483647 w 107"/>
              <a:gd name="T57" fmla="*/ 2147483647 h 100"/>
              <a:gd name="T58" fmla="*/ 2147483647 w 107"/>
              <a:gd name="T59" fmla="*/ 2147483647 h 100"/>
              <a:gd name="T60" fmla="*/ 2147483647 w 107"/>
              <a:gd name="T61" fmla="*/ 2147483647 h 100"/>
              <a:gd name="T62" fmla="*/ 2147483647 w 107"/>
              <a:gd name="T63" fmla="*/ 2147483647 h 100"/>
              <a:gd name="T64" fmla="*/ 2147483647 w 107"/>
              <a:gd name="T65" fmla="*/ 2147483647 h 100"/>
              <a:gd name="T66" fmla="*/ 2147483647 w 107"/>
              <a:gd name="T67" fmla="*/ 2147483647 h 100"/>
              <a:gd name="T68" fmla="*/ 2147483647 w 107"/>
              <a:gd name="T69" fmla="*/ 2147483647 h 100"/>
              <a:gd name="T70" fmla="*/ 2147483647 w 107"/>
              <a:gd name="T71" fmla="*/ 2147483647 h 100"/>
              <a:gd name="T72" fmla="*/ 2147483647 w 107"/>
              <a:gd name="T73" fmla="*/ 2147483647 h 100"/>
              <a:gd name="T74" fmla="*/ 2147483647 w 107"/>
              <a:gd name="T75" fmla="*/ 2147483647 h 100"/>
              <a:gd name="T76" fmla="*/ 2147483647 w 107"/>
              <a:gd name="T77" fmla="*/ 2147483647 h 100"/>
              <a:gd name="T78" fmla="*/ 2147483647 w 107"/>
              <a:gd name="T79" fmla="*/ 2147483647 h 100"/>
              <a:gd name="T80" fmla="*/ 2147483647 w 107"/>
              <a:gd name="T81" fmla="*/ 2147483647 h 100"/>
              <a:gd name="T82" fmla="*/ 2147483647 w 107"/>
              <a:gd name="T83" fmla="*/ 2147483647 h 100"/>
              <a:gd name="T84" fmla="*/ 2147483647 w 107"/>
              <a:gd name="T85" fmla="*/ 2147483647 h 100"/>
              <a:gd name="T86" fmla="*/ 2147483647 w 107"/>
              <a:gd name="T87" fmla="*/ 2147483647 h 100"/>
              <a:gd name="T88" fmla="*/ 2147483647 w 107"/>
              <a:gd name="T89" fmla="*/ 2147483647 h 1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7"/>
              <a:gd name="T136" fmla="*/ 0 h 100"/>
              <a:gd name="T137" fmla="*/ 107 w 107"/>
              <a:gd name="T138" fmla="*/ 100 h 1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7" h="100">
                <a:moveTo>
                  <a:pt x="45" y="17"/>
                </a:moveTo>
                <a:lnTo>
                  <a:pt x="45" y="10"/>
                </a:lnTo>
                <a:lnTo>
                  <a:pt x="52" y="8"/>
                </a:lnTo>
                <a:lnTo>
                  <a:pt x="49" y="0"/>
                </a:lnTo>
                <a:lnTo>
                  <a:pt x="45" y="1"/>
                </a:lnTo>
                <a:lnTo>
                  <a:pt x="43" y="2"/>
                </a:lnTo>
                <a:lnTo>
                  <a:pt x="42" y="3"/>
                </a:lnTo>
                <a:lnTo>
                  <a:pt x="39" y="5"/>
                </a:lnTo>
                <a:lnTo>
                  <a:pt x="38" y="7"/>
                </a:lnTo>
                <a:lnTo>
                  <a:pt x="36" y="7"/>
                </a:lnTo>
                <a:lnTo>
                  <a:pt x="33" y="5"/>
                </a:lnTo>
                <a:lnTo>
                  <a:pt x="31" y="3"/>
                </a:lnTo>
                <a:lnTo>
                  <a:pt x="30" y="1"/>
                </a:lnTo>
                <a:lnTo>
                  <a:pt x="26" y="2"/>
                </a:lnTo>
                <a:lnTo>
                  <a:pt x="24" y="2"/>
                </a:lnTo>
                <a:lnTo>
                  <a:pt x="23" y="4"/>
                </a:lnTo>
                <a:lnTo>
                  <a:pt x="24" y="7"/>
                </a:lnTo>
                <a:lnTo>
                  <a:pt x="25" y="9"/>
                </a:lnTo>
                <a:lnTo>
                  <a:pt x="28" y="11"/>
                </a:lnTo>
                <a:lnTo>
                  <a:pt x="28" y="14"/>
                </a:lnTo>
                <a:lnTo>
                  <a:pt x="26" y="15"/>
                </a:lnTo>
                <a:lnTo>
                  <a:pt x="24" y="16"/>
                </a:lnTo>
                <a:lnTo>
                  <a:pt x="23" y="16"/>
                </a:lnTo>
                <a:lnTo>
                  <a:pt x="22" y="17"/>
                </a:lnTo>
                <a:lnTo>
                  <a:pt x="21" y="21"/>
                </a:lnTo>
                <a:lnTo>
                  <a:pt x="21" y="24"/>
                </a:lnTo>
                <a:lnTo>
                  <a:pt x="22" y="24"/>
                </a:lnTo>
                <a:lnTo>
                  <a:pt x="22" y="23"/>
                </a:lnTo>
                <a:lnTo>
                  <a:pt x="22" y="24"/>
                </a:lnTo>
                <a:lnTo>
                  <a:pt x="22" y="27"/>
                </a:lnTo>
                <a:lnTo>
                  <a:pt x="19" y="28"/>
                </a:lnTo>
                <a:lnTo>
                  <a:pt x="17" y="30"/>
                </a:lnTo>
                <a:lnTo>
                  <a:pt x="14" y="32"/>
                </a:lnTo>
                <a:lnTo>
                  <a:pt x="11" y="35"/>
                </a:lnTo>
                <a:lnTo>
                  <a:pt x="10" y="35"/>
                </a:lnTo>
                <a:lnTo>
                  <a:pt x="10" y="34"/>
                </a:lnTo>
                <a:lnTo>
                  <a:pt x="10" y="32"/>
                </a:lnTo>
                <a:lnTo>
                  <a:pt x="8" y="31"/>
                </a:lnTo>
                <a:lnTo>
                  <a:pt x="3" y="32"/>
                </a:lnTo>
                <a:lnTo>
                  <a:pt x="1" y="34"/>
                </a:lnTo>
                <a:lnTo>
                  <a:pt x="0" y="35"/>
                </a:lnTo>
                <a:lnTo>
                  <a:pt x="0" y="37"/>
                </a:lnTo>
                <a:lnTo>
                  <a:pt x="1" y="41"/>
                </a:lnTo>
                <a:lnTo>
                  <a:pt x="4" y="44"/>
                </a:lnTo>
                <a:lnTo>
                  <a:pt x="5" y="45"/>
                </a:lnTo>
                <a:lnTo>
                  <a:pt x="8" y="45"/>
                </a:lnTo>
                <a:lnTo>
                  <a:pt x="14" y="45"/>
                </a:lnTo>
                <a:lnTo>
                  <a:pt x="16" y="45"/>
                </a:lnTo>
                <a:lnTo>
                  <a:pt x="16" y="46"/>
                </a:lnTo>
                <a:lnTo>
                  <a:pt x="12" y="52"/>
                </a:lnTo>
                <a:lnTo>
                  <a:pt x="12" y="55"/>
                </a:lnTo>
                <a:lnTo>
                  <a:pt x="14" y="57"/>
                </a:lnTo>
                <a:lnTo>
                  <a:pt x="16" y="58"/>
                </a:lnTo>
                <a:lnTo>
                  <a:pt x="17" y="59"/>
                </a:lnTo>
                <a:lnTo>
                  <a:pt x="16" y="62"/>
                </a:lnTo>
                <a:lnTo>
                  <a:pt x="15" y="64"/>
                </a:lnTo>
                <a:lnTo>
                  <a:pt x="14" y="65"/>
                </a:lnTo>
                <a:lnTo>
                  <a:pt x="11" y="66"/>
                </a:lnTo>
                <a:lnTo>
                  <a:pt x="10" y="67"/>
                </a:lnTo>
                <a:lnTo>
                  <a:pt x="9" y="69"/>
                </a:lnTo>
                <a:lnTo>
                  <a:pt x="8" y="73"/>
                </a:lnTo>
                <a:lnTo>
                  <a:pt x="7" y="77"/>
                </a:lnTo>
                <a:lnTo>
                  <a:pt x="11" y="76"/>
                </a:lnTo>
                <a:lnTo>
                  <a:pt x="16" y="77"/>
                </a:lnTo>
                <a:lnTo>
                  <a:pt x="22" y="73"/>
                </a:lnTo>
                <a:lnTo>
                  <a:pt x="25" y="70"/>
                </a:lnTo>
                <a:lnTo>
                  <a:pt x="29" y="66"/>
                </a:lnTo>
                <a:lnTo>
                  <a:pt x="33" y="69"/>
                </a:lnTo>
                <a:lnTo>
                  <a:pt x="37" y="73"/>
                </a:lnTo>
                <a:lnTo>
                  <a:pt x="41" y="78"/>
                </a:lnTo>
                <a:lnTo>
                  <a:pt x="37" y="84"/>
                </a:lnTo>
                <a:lnTo>
                  <a:pt x="35" y="93"/>
                </a:lnTo>
                <a:lnTo>
                  <a:pt x="42" y="100"/>
                </a:lnTo>
                <a:lnTo>
                  <a:pt x="49" y="98"/>
                </a:lnTo>
                <a:lnTo>
                  <a:pt x="57" y="93"/>
                </a:lnTo>
                <a:lnTo>
                  <a:pt x="59" y="87"/>
                </a:lnTo>
                <a:lnTo>
                  <a:pt x="65" y="86"/>
                </a:lnTo>
                <a:lnTo>
                  <a:pt x="74" y="80"/>
                </a:lnTo>
                <a:lnTo>
                  <a:pt x="80" y="79"/>
                </a:lnTo>
                <a:lnTo>
                  <a:pt x="91" y="83"/>
                </a:lnTo>
                <a:lnTo>
                  <a:pt x="101" y="80"/>
                </a:lnTo>
                <a:lnTo>
                  <a:pt x="107" y="79"/>
                </a:lnTo>
                <a:lnTo>
                  <a:pt x="106" y="74"/>
                </a:lnTo>
                <a:lnTo>
                  <a:pt x="102" y="71"/>
                </a:lnTo>
                <a:lnTo>
                  <a:pt x="102" y="64"/>
                </a:lnTo>
                <a:lnTo>
                  <a:pt x="99" y="56"/>
                </a:lnTo>
                <a:lnTo>
                  <a:pt x="100" y="49"/>
                </a:lnTo>
                <a:lnTo>
                  <a:pt x="101" y="45"/>
                </a:lnTo>
                <a:lnTo>
                  <a:pt x="99" y="43"/>
                </a:lnTo>
                <a:lnTo>
                  <a:pt x="90" y="46"/>
                </a:lnTo>
                <a:lnTo>
                  <a:pt x="85" y="43"/>
                </a:lnTo>
                <a:lnTo>
                  <a:pt x="86" y="38"/>
                </a:lnTo>
                <a:lnTo>
                  <a:pt x="85" y="30"/>
                </a:lnTo>
                <a:lnTo>
                  <a:pt x="83" y="30"/>
                </a:lnTo>
                <a:lnTo>
                  <a:pt x="79" y="29"/>
                </a:lnTo>
                <a:lnTo>
                  <a:pt x="73" y="31"/>
                </a:lnTo>
                <a:lnTo>
                  <a:pt x="71" y="31"/>
                </a:lnTo>
                <a:lnTo>
                  <a:pt x="67" y="32"/>
                </a:lnTo>
                <a:lnTo>
                  <a:pt x="65" y="31"/>
                </a:lnTo>
                <a:lnTo>
                  <a:pt x="63" y="31"/>
                </a:lnTo>
                <a:lnTo>
                  <a:pt x="60" y="31"/>
                </a:lnTo>
                <a:lnTo>
                  <a:pt x="58" y="29"/>
                </a:lnTo>
                <a:lnTo>
                  <a:pt x="57" y="28"/>
                </a:lnTo>
                <a:lnTo>
                  <a:pt x="55" y="28"/>
                </a:lnTo>
                <a:lnTo>
                  <a:pt x="49" y="30"/>
                </a:lnTo>
                <a:lnTo>
                  <a:pt x="46" y="29"/>
                </a:lnTo>
                <a:lnTo>
                  <a:pt x="45" y="28"/>
                </a:lnTo>
                <a:lnTo>
                  <a:pt x="44" y="25"/>
                </a:lnTo>
                <a:lnTo>
                  <a:pt x="35" y="27"/>
                </a:lnTo>
                <a:lnTo>
                  <a:pt x="30" y="19"/>
                </a:lnTo>
                <a:lnTo>
                  <a:pt x="38" y="17"/>
                </a:lnTo>
                <a:lnTo>
                  <a:pt x="44" y="19"/>
                </a:lnTo>
                <a:lnTo>
                  <a:pt x="45" y="17"/>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699" name="Freeform 28"/>
          <p:cNvSpPr>
            <a:spLocks/>
          </p:cNvSpPr>
          <p:nvPr/>
        </p:nvSpPr>
        <p:spPr bwMode="auto">
          <a:xfrm>
            <a:off x="7234238" y="2816225"/>
            <a:ext cx="44450" cy="82550"/>
          </a:xfrm>
          <a:custGeom>
            <a:avLst/>
            <a:gdLst>
              <a:gd name="T0" fmla="*/ 2147483647 w 29"/>
              <a:gd name="T1" fmla="*/ 0 h 59"/>
              <a:gd name="T2" fmla="*/ 2147483647 w 29"/>
              <a:gd name="T3" fmla="*/ 0 h 59"/>
              <a:gd name="T4" fmla="*/ 2147483647 w 29"/>
              <a:gd name="T5" fmla="*/ 2147483647 h 59"/>
              <a:gd name="T6" fmla="*/ 2147483647 w 29"/>
              <a:gd name="T7" fmla="*/ 2147483647 h 59"/>
              <a:gd name="T8" fmla="*/ 2147483647 w 29"/>
              <a:gd name="T9" fmla="*/ 2147483647 h 59"/>
              <a:gd name="T10" fmla="*/ 2147483647 w 29"/>
              <a:gd name="T11" fmla="*/ 2147483647 h 59"/>
              <a:gd name="T12" fmla="*/ 2147483647 w 29"/>
              <a:gd name="T13" fmla="*/ 2147483647 h 59"/>
              <a:gd name="T14" fmla="*/ 2147483647 w 29"/>
              <a:gd name="T15" fmla="*/ 2147483647 h 59"/>
              <a:gd name="T16" fmla="*/ 2147483647 w 29"/>
              <a:gd name="T17" fmla="*/ 2147483647 h 59"/>
              <a:gd name="T18" fmla="*/ 2147483647 w 29"/>
              <a:gd name="T19" fmla="*/ 2147483647 h 59"/>
              <a:gd name="T20" fmla="*/ 2147483647 w 29"/>
              <a:gd name="T21" fmla="*/ 2147483647 h 59"/>
              <a:gd name="T22" fmla="*/ 2147483647 w 29"/>
              <a:gd name="T23" fmla="*/ 2147483647 h 59"/>
              <a:gd name="T24" fmla="*/ 2147483647 w 29"/>
              <a:gd name="T25" fmla="*/ 2147483647 h 59"/>
              <a:gd name="T26" fmla="*/ 2147483647 w 29"/>
              <a:gd name="T27" fmla="*/ 2147483647 h 59"/>
              <a:gd name="T28" fmla="*/ 2147483647 w 29"/>
              <a:gd name="T29" fmla="*/ 2147483647 h 59"/>
              <a:gd name="T30" fmla="*/ 2147483647 w 29"/>
              <a:gd name="T31" fmla="*/ 2147483647 h 59"/>
              <a:gd name="T32" fmla="*/ 2147483647 w 29"/>
              <a:gd name="T33" fmla="*/ 2147483647 h 59"/>
              <a:gd name="T34" fmla="*/ 2147483647 w 29"/>
              <a:gd name="T35" fmla="*/ 2147483647 h 59"/>
              <a:gd name="T36" fmla="*/ 2147483647 w 29"/>
              <a:gd name="T37" fmla="*/ 2147483647 h 59"/>
              <a:gd name="T38" fmla="*/ 0 w 29"/>
              <a:gd name="T39" fmla="*/ 2147483647 h 59"/>
              <a:gd name="T40" fmla="*/ 2147483647 w 29"/>
              <a:gd name="T41" fmla="*/ 2147483647 h 59"/>
              <a:gd name="T42" fmla="*/ 2147483647 w 29"/>
              <a:gd name="T43" fmla="*/ 2147483647 h 59"/>
              <a:gd name="T44" fmla="*/ 2147483647 w 29"/>
              <a:gd name="T45" fmla="*/ 2147483647 h 59"/>
              <a:gd name="T46" fmla="*/ 2147483647 w 29"/>
              <a:gd name="T47" fmla="*/ 2147483647 h 59"/>
              <a:gd name="T48" fmla="*/ 2147483647 w 29"/>
              <a:gd name="T49" fmla="*/ 2147483647 h 59"/>
              <a:gd name="T50" fmla="*/ 2147483647 w 29"/>
              <a:gd name="T51" fmla="*/ 2147483647 h 59"/>
              <a:gd name="T52" fmla="*/ 2147483647 w 29"/>
              <a:gd name="T53" fmla="*/ 2147483647 h 59"/>
              <a:gd name="T54" fmla="*/ 2147483647 w 29"/>
              <a:gd name="T55" fmla="*/ 2147483647 h 59"/>
              <a:gd name="T56" fmla="*/ 2147483647 w 29"/>
              <a:gd name="T57" fmla="*/ 2147483647 h 59"/>
              <a:gd name="T58" fmla="*/ 2147483647 w 29"/>
              <a:gd name="T59" fmla="*/ 2147483647 h 59"/>
              <a:gd name="T60" fmla="*/ 2147483647 w 29"/>
              <a:gd name="T61" fmla="*/ 2147483647 h 59"/>
              <a:gd name="T62" fmla="*/ 2147483647 w 29"/>
              <a:gd name="T63" fmla="*/ 2147483647 h 59"/>
              <a:gd name="T64" fmla="*/ 2147483647 w 29"/>
              <a:gd name="T65" fmla="*/ 2147483647 h 59"/>
              <a:gd name="T66" fmla="*/ 2147483647 w 29"/>
              <a:gd name="T67" fmla="*/ 2147483647 h 59"/>
              <a:gd name="T68" fmla="*/ 2147483647 w 29"/>
              <a:gd name="T69" fmla="*/ 2147483647 h 59"/>
              <a:gd name="T70" fmla="*/ 2147483647 w 29"/>
              <a:gd name="T71" fmla="*/ 2147483647 h 59"/>
              <a:gd name="T72" fmla="*/ 2147483647 w 29"/>
              <a:gd name="T73" fmla="*/ 2147483647 h 59"/>
              <a:gd name="T74" fmla="*/ 2147483647 w 29"/>
              <a:gd name="T75" fmla="*/ 2147483647 h 59"/>
              <a:gd name="T76" fmla="*/ 2147483647 w 29"/>
              <a:gd name="T77" fmla="*/ 2147483647 h 59"/>
              <a:gd name="T78" fmla="*/ 2147483647 w 29"/>
              <a:gd name="T79" fmla="*/ 2147483647 h 59"/>
              <a:gd name="T80" fmla="*/ 2147483647 w 29"/>
              <a:gd name="T81" fmla="*/ 2147483647 h 59"/>
              <a:gd name="T82" fmla="*/ 2147483647 w 29"/>
              <a:gd name="T83" fmla="*/ 2147483647 h 59"/>
              <a:gd name="T84" fmla="*/ 2147483647 w 29"/>
              <a:gd name="T85" fmla="*/ 2147483647 h 59"/>
              <a:gd name="T86" fmla="*/ 2147483647 w 29"/>
              <a:gd name="T87" fmla="*/ 2147483647 h 59"/>
              <a:gd name="T88" fmla="*/ 2147483647 w 29"/>
              <a:gd name="T89" fmla="*/ 2147483647 h 59"/>
              <a:gd name="T90" fmla="*/ 2147483647 w 29"/>
              <a:gd name="T91" fmla="*/ 0 h 59"/>
              <a:gd name="T92" fmla="*/ 2147483647 w 29"/>
              <a:gd name="T93" fmla="*/ 0 h 5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9"/>
              <a:gd name="T142" fmla="*/ 0 h 59"/>
              <a:gd name="T143" fmla="*/ 29 w 29"/>
              <a:gd name="T144" fmla="*/ 59 h 5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9" h="59">
                <a:moveTo>
                  <a:pt x="21" y="0"/>
                </a:moveTo>
                <a:lnTo>
                  <a:pt x="21" y="0"/>
                </a:lnTo>
                <a:lnTo>
                  <a:pt x="19" y="1"/>
                </a:lnTo>
                <a:lnTo>
                  <a:pt x="17" y="4"/>
                </a:lnTo>
                <a:lnTo>
                  <a:pt x="15" y="8"/>
                </a:lnTo>
                <a:lnTo>
                  <a:pt x="14" y="12"/>
                </a:lnTo>
                <a:lnTo>
                  <a:pt x="11" y="15"/>
                </a:lnTo>
                <a:lnTo>
                  <a:pt x="8" y="18"/>
                </a:lnTo>
                <a:lnTo>
                  <a:pt x="7" y="20"/>
                </a:lnTo>
                <a:lnTo>
                  <a:pt x="7" y="23"/>
                </a:lnTo>
                <a:lnTo>
                  <a:pt x="7" y="27"/>
                </a:lnTo>
                <a:lnTo>
                  <a:pt x="5" y="29"/>
                </a:lnTo>
                <a:lnTo>
                  <a:pt x="2" y="30"/>
                </a:lnTo>
                <a:lnTo>
                  <a:pt x="1" y="37"/>
                </a:lnTo>
                <a:lnTo>
                  <a:pt x="0" y="43"/>
                </a:lnTo>
                <a:lnTo>
                  <a:pt x="1" y="47"/>
                </a:lnTo>
                <a:lnTo>
                  <a:pt x="4" y="52"/>
                </a:lnTo>
                <a:lnTo>
                  <a:pt x="6" y="55"/>
                </a:lnTo>
                <a:lnTo>
                  <a:pt x="11" y="59"/>
                </a:lnTo>
                <a:lnTo>
                  <a:pt x="12" y="56"/>
                </a:lnTo>
                <a:lnTo>
                  <a:pt x="13" y="53"/>
                </a:lnTo>
                <a:lnTo>
                  <a:pt x="17" y="50"/>
                </a:lnTo>
                <a:lnTo>
                  <a:pt x="19" y="49"/>
                </a:lnTo>
                <a:lnTo>
                  <a:pt x="19" y="46"/>
                </a:lnTo>
                <a:lnTo>
                  <a:pt x="19" y="43"/>
                </a:lnTo>
                <a:lnTo>
                  <a:pt x="21" y="40"/>
                </a:lnTo>
                <a:lnTo>
                  <a:pt x="21" y="33"/>
                </a:lnTo>
                <a:lnTo>
                  <a:pt x="22" y="27"/>
                </a:lnTo>
                <a:lnTo>
                  <a:pt x="26" y="15"/>
                </a:lnTo>
                <a:lnTo>
                  <a:pt x="29" y="5"/>
                </a:lnTo>
                <a:lnTo>
                  <a:pt x="28" y="2"/>
                </a:lnTo>
                <a:lnTo>
                  <a:pt x="26" y="1"/>
                </a:lnTo>
                <a:lnTo>
                  <a:pt x="21" y="0"/>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00" name="Freeform 29"/>
          <p:cNvSpPr>
            <a:spLocks/>
          </p:cNvSpPr>
          <p:nvPr/>
        </p:nvSpPr>
        <p:spPr bwMode="auto">
          <a:xfrm>
            <a:off x="5360988" y="2484438"/>
            <a:ext cx="147637" cy="144462"/>
          </a:xfrm>
          <a:custGeom>
            <a:avLst/>
            <a:gdLst>
              <a:gd name="T0" fmla="*/ 2147483647 w 96"/>
              <a:gd name="T1" fmla="*/ 2147483647 h 102"/>
              <a:gd name="T2" fmla="*/ 0 w 96"/>
              <a:gd name="T3" fmla="*/ 2147483647 h 102"/>
              <a:gd name="T4" fmla="*/ 2147483647 w 96"/>
              <a:gd name="T5" fmla="*/ 2147483647 h 102"/>
              <a:gd name="T6" fmla="*/ 2147483647 w 96"/>
              <a:gd name="T7" fmla="*/ 2147483647 h 102"/>
              <a:gd name="T8" fmla="*/ 2147483647 w 96"/>
              <a:gd name="T9" fmla="*/ 2147483647 h 102"/>
              <a:gd name="T10" fmla="*/ 2147483647 w 96"/>
              <a:gd name="T11" fmla="*/ 2147483647 h 102"/>
              <a:gd name="T12" fmla="*/ 2147483647 w 96"/>
              <a:gd name="T13" fmla="*/ 2147483647 h 102"/>
              <a:gd name="T14" fmla="*/ 2147483647 w 96"/>
              <a:gd name="T15" fmla="*/ 2147483647 h 102"/>
              <a:gd name="T16" fmla="*/ 2147483647 w 96"/>
              <a:gd name="T17" fmla="*/ 2147483647 h 102"/>
              <a:gd name="T18" fmla="*/ 2147483647 w 96"/>
              <a:gd name="T19" fmla="*/ 2147483647 h 102"/>
              <a:gd name="T20" fmla="*/ 2147483647 w 96"/>
              <a:gd name="T21" fmla="*/ 2147483647 h 102"/>
              <a:gd name="T22" fmla="*/ 2147483647 w 96"/>
              <a:gd name="T23" fmla="*/ 2147483647 h 102"/>
              <a:gd name="T24" fmla="*/ 2147483647 w 96"/>
              <a:gd name="T25" fmla="*/ 2147483647 h 102"/>
              <a:gd name="T26" fmla="*/ 2147483647 w 96"/>
              <a:gd name="T27" fmla="*/ 2147483647 h 102"/>
              <a:gd name="T28" fmla="*/ 2147483647 w 96"/>
              <a:gd name="T29" fmla="*/ 2147483647 h 102"/>
              <a:gd name="T30" fmla="*/ 2147483647 w 96"/>
              <a:gd name="T31" fmla="*/ 2147483647 h 102"/>
              <a:gd name="T32" fmla="*/ 2147483647 w 96"/>
              <a:gd name="T33" fmla="*/ 2147483647 h 102"/>
              <a:gd name="T34" fmla="*/ 2147483647 w 96"/>
              <a:gd name="T35" fmla="*/ 2147483647 h 102"/>
              <a:gd name="T36" fmla="*/ 2147483647 w 96"/>
              <a:gd name="T37" fmla="*/ 2147483647 h 102"/>
              <a:gd name="T38" fmla="*/ 2147483647 w 96"/>
              <a:gd name="T39" fmla="*/ 2147483647 h 102"/>
              <a:gd name="T40" fmla="*/ 2147483647 w 96"/>
              <a:gd name="T41" fmla="*/ 2147483647 h 102"/>
              <a:gd name="T42" fmla="*/ 2147483647 w 96"/>
              <a:gd name="T43" fmla="*/ 2147483647 h 102"/>
              <a:gd name="T44" fmla="*/ 2147483647 w 96"/>
              <a:gd name="T45" fmla="*/ 2147483647 h 102"/>
              <a:gd name="T46" fmla="*/ 2147483647 w 96"/>
              <a:gd name="T47" fmla="*/ 2147483647 h 102"/>
              <a:gd name="T48" fmla="*/ 2147483647 w 96"/>
              <a:gd name="T49" fmla="*/ 2147483647 h 102"/>
              <a:gd name="T50" fmla="*/ 2147483647 w 96"/>
              <a:gd name="T51" fmla="*/ 2147483647 h 102"/>
              <a:gd name="T52" fmla="*/ 2147483647 w 96"/>
              <a:gd name="T53" fmla="*/ 2147483647 h 102"/>
              <a:gd name="T54" fmla="*/ 2147483647 w 96"/>
              <a:gd name="T55" fmla="*/ 2147483647 h 102"/>
              <a:gd name="T56" fmla="*/ 2147483647 w 96"/>
              <a:gd name="T57" fmla="*/ 0 h 102"/>
              <a:gd name="T58" fmla="*/ 2147483647 w 96"/>
              <a:gd name="T59" fmla="*/ 2147483647 h 102"/>
              <a:gd name="T60" fmla="*/ 2147483647 w 96"/>
              <a:gd name="T61" fmla="*/ 2147483647 h 102"/>
              <a:gd name="T62" fmla="*/ 2147483647 w 96"/>
              <a:gd name="T63" fmla="*/ 2147483647 h 102"/>
              <a:gd name="T64" fmla="*/ 2147483647 w 96"/>
              <a:gd name="T65" fmla="*/ 2147483647 h 102"/>
              <a:gd name="T66" fmla="*/ 2147483647 w 96"/>
              <a:gd name="T67" fmla="*/ 2147483647 h 102"/>
              <a:gd name="T68" fmla="*/ 2147483647 w 96"/>
              <a:gd name="T69" fmla="*/ 2147483647 h 102"/>
              <a:gd name="T70" fmla="*/ 2147483647 w 96"/>
              <a:gd name="T71" fmla="*/ 2147483647 h 102"/>
              <a:gd name="T72" fmla="*/ 2147483647 w 96"/>
              <a:gd name="T73" fmla="*/ 2147483647 h 102"/>
              <a:gd name="T74" fmla="*/ 2147483647 w 96"/>
              <a:gd name="T75" fmla="*/ 2147483647 h 102"/>
              <a:gd name="T76" fmla="*/ 2147483647 w 96"/>
              <a:gd name="T77" fmla="*/ 2147483647 h 102"/>
              <a:gd name="T78" fmla="*/ 2147483647 w 96"/>
              <a:gd name="T79" fmla="*/ 2147483647 h 102"/>
              <a:gd name="T80" fmla="*/ 2147483647 w 96"/>
              <a:gd name="T81" fmla="*/ 2147483647 h 102"/>
              <a:gd name="T82" fmla="*/ 2147483647 w 96"/>
              <a:gd name="T83" fmla="*/ 2147483647 h 102"/>
              <a:gd name="T84" fmla="*/ 2147483647 w 96"/>
              <a:gd name="T85" fmla="*/ 2147483647 h 102"/>
              <a:gd name="T86" fmla="*/ 2147483647 w 96"/>
              <a:gd name="T87" fmla="*/ 2147483647 h 1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6"/>
              <a:gd name="T133" fmla="*/ 0 h 102"/>
              <a:gd name="T134" fmla="*/ 96 w 96"/>
              <a:gd name="T135" fmla="*/ 102 h 1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6" h="102">
                <a:moveTo>
                  <a:pt x="2" y="35"/>
                </a:moveTo>
                <a:lnTo>
                  <a:pt x="2" y="35"/>
                </a:lnTo>
                <a:lnTo>
                  <a:pt x="2" y="39"/>
                </a:lnTo>
                <a:lnTo>
                  <a:pt x="0" y="39"/>
                </a:lnTo>
                <a:lnTo>
                  <a:pt x="0" y="42"/>
                </a:lnTo>
                <a:lnTo>
                  <a:pt x="3" y="43"/>
                </a:lnTo>
                <a:lnTo>
                  <a:pt x="4" y="43"/>
                </a:lnTo>
                <a:lnTo>
                  <a:pt x="4" y="48"/>
                </a:lnTo>
                <a:lnTo>
                  <a:pt x="4" y="51"/>
                </a:lnTo>
                <a:lnTo>
                  <a:pt x="3" y="51"/>
                </a:lnTo>
                <a:lnTo>
                  <a:pt x="3" y="53"/>
                </a:lnTo>
                <a:lnTo>
                  <a:pt x="2" y="53"/>
                </a:lnTo>
                <a:lnTo>
                  <a:pt x="2" y="55"/>
                </a:lnTo>
                <a:lnTo>
                  <a:pt x="4" y="56"/>
                </a:lnTo>
                <a:lnTo>
                  <a:pt x="6" y="60"/>
                </a:lnTo>
                <a:lnTo>
                  <a:pt x="9" y="57"/>
                </a:lnTo>
                <a:lnTo>
                  <a:pt x="11" y="56"/>
                </a:lnTo>
                <a:lnTo>
                  <a:pt x="13" y="56"/>
                </a:lnTo>
                <a:lnTo>
                  <a:pt x="18" y="58"/>
                </a:lnTo>
                <a:lnTo>
                  <a:pt x="19" y="60"/>
                </a:lnTo>
                <a:lnTo>
                  <a:pt x="19" y="62"/>
                </a:lnTo>
                <a:lnTo>
                  <a:pt x="17" y="69"/>
                </a:lnTo>
                <a:lnTo>
                  <a:pt x="12" y="76"/>
                </a:lnTo>
                <a:lnTo>
                  <a:pt x="12" y="81"/>
                </a:lnTo>
                <a:lnTo>
                  <a:pt x="12" y="83"/>
                </a:lnTo>
                <a:lnTo>
                  <a:pt x="11" y="85"/>
                </a:lnTo>
                <a:lnTo>
                  <a:pt x="10" y="87"/>
                </a:lnTo>
                <a:lnTo>
                  <a:pt x="9" y="88"/>
                </a:lnTo>
                <a:lnTo>
                  <a:pt x="7" y="88"/>
                </a:lnTo>
                <a:lnTo>
                  <a:pt x="6" y="89"/>
                </a:lnTo>
                <a:lnTo>
                  <a:pt x="3" y="96"/>
                </a:lnTo>
                <a:lnTo>
                  <a:pt x="4" y="101"/>
                </a:lnTo>
                <a:lnTo>
                  <a:pt x="7" y="99"/>
                </a:lnTo>
                <a:lnTo>
                  <a:pt x="10" y="98"/>
                </a:lnTo>
                <a:lnTo>
                  <a:pt x="12" y="98"/>
                </a:lnTo>
                <a:lnTo>
                  <a:pt x="16" y="101"/>
                </a:lnTo>
                <a:lnTo>
                  <a:pt x="19" y="101"/>
                </a:lnTo>
                <a:lnTo>
                  <a:pt x="25" y="102"/>
                </a:lnTo>
                <a:lnTo>
                  <a:pt x="47" y="85"/>
                </a:lnTo>
                <a:lnTo>
                  <a:pt x="78" y="62"/>
                </a:lnTo>
                <a:lnTo>
                  <a:pt x="79" y="60"/>
                </a:lnTo>
                <a:lnTo>
                  <a:pt x="80" y="56"/>
                </a:lnTo>
                <a:lnTo>
                  <a:pt x="81" y="53"/>
                </a:lnTo>
                <a:lnTo>
                  <a:pt x="83" y="48"/>
                </a:lnTo>
                <a:lnTo>
                  <a:pt x="85" y="44"/>
                </a:lnTo>
                <a:lnTo>
                  <a:pt x="83" y="41"/>
                </a:lnTo>
                <a:lnTo>
                  <a:pt x="83" y="37"/>
                </a:lnTo>
                <a:lnTo>
                  <a:pt x="85" y="35"/>
                </a:lnTo>
                <a:lnTo>
                  <a:pt x="86" y="34"/>
                </a:lnTo>
                <a:lnTo>
                  <a:pt x="86" y="32"/>
                </a:lnTo>
                <a:lnTo>
                  <a:pt x="87" y="29"/>
                </a:lnTo>
                <a:lnTo>
                  <a:pt x="86" y="28"/>
                </a:lnTo>
                <a:lnTo>
                  <a:pt x="86" y="23"/>
                </a:lnTo>
                <a:lnTo>
                  <a:pt x="86" y="21"/>
                </a:lnTo>
                <a:lnTo>
                  <a:pt x="88" y="19"/>
                </a:lnTo>
                <a:lnTo>
                  <a:pt x="93" y="15"/>
                </a:lnTo>
                <a:lnTo>
                  <a:pt x="94" y="13"/>
                </a:lnTo>
                <a:lnTo>
                  <a:pt x="95" y="9"/>
                </a:lnTo>
                <a:lnTo>
                  <a:pt x="96" y="6"/>
                </a:lnTo>
                <a:lnTo>
                  <a:pt x="92" y="5"/>
                </a:lnTo>
                <a:lnTo>
                  <a:pt x="92" y="3"/>
                </a:lnTo>
                <a:lnTo>
                  <a:pt x="92" y="0"/>
                </a:lnTo>
                <a:lnTo>
                  <a:pt x="88" y="0"/>
                </a:lnTo>
                <a:lnTo>
                  <a:pt x="85" y="2"/>
                </a:lnTo>
                <a:lnTo>
                  <a:pt x="78" y="6"/>
                </a:lnTo>
                <a:lnTo>
                  <a:pt x="74" y="7"/>
                </a:lnTo>
                <a:lnTo>
                  <a:pt x="68" y="8"/>
                </a:lnTo>
                <a:lnTo>
                  <a:pt x="62" y="8"/>
                </a:lnTo>
                <a:lnTo>
                  <a:pt x="59" y="8"/>
                </a:lnTo>
                <a:lnTo>
                  <a:pt x="57" y="10"/>
                </a:lnTo>
                <a:lnTo>
                  <a:pt x="53" y="12"/>
                </a:lnTo>
                <a:lnTo>
                  <a:pt x="47" y="14"/>
                </a:lnTo>
                <a:lnTo>
                  <a:pt x="43" y="14"/>
                </a:lnTo>
                <a:lnTo>
                  <a:pt x="39" y="15"/>
                </a:lnTo>
                <a:lnTo>
                  <a:pt x="37" y="16"/>
                </a:lnTo>
                <a:lnTo>
                  <a:pt x="34" y="15"/>
                </a:lnTo>
                <a:lnTo>
                  <a:pt x="30" y="14"/>
                </a:lnTo>
                <a:lnTo>
                  <a:pt x="29" y="15"/>
                </a:lnTo>
                <a:lnTo>
                  <a:pt x="26" y="15"/>
                </a:lnTo>
                <a:lnTo>
                  <a:pt x="24" y="19"/>
                </a:lnTo>
                <a:lnTo>
                  <a:pt x="21" y="19"/>
                </a:lnTo>
                <a:lnTo>
                  <a:pt x="20" y="18"/>
                </a:lnTo>
                <a:lnTo>
                  <a:pt x="18" y="18"/>
                </a:lnTo>
                <a:lnTo>
                  <a:pt x="17" y="18"/>
                </a:lnTo>
                <a:lnTo>
                  <a:pt x="16" y="20"/>
                </a:lnTo>
                <a:lnTo>
                  <a:pt x="16" y="21"/>
                </a:lnTo>
                <a:lnTo>
                  <a:pt x="17" y="25"/>
                </a:lnTo>
                <a:lnTo>
                  <a:pt x="17" y="27"/>
                </a:lnTo>
                <a:lnTo>
                  <a:pt x="17" y="28"/>
                </a:lnTo>
                <a:lnTo>
                  <a:pt x="16" y="29"/>
                </a:lnTo>
                <a:lnTo>
                  <a:pt x="12" y="29"/>
                </a:lnTo>
                <a:lnTo>
                  <a:pt x="11" y="29"/>
                </a:lnTo>
                <a:lnTo>
                  <a:pt x="10" y="32"/>
                </a:lnTo>
                <a:lnTo>
                  <a:pt x="10" y="34"/>
                </a:lnTo>
                <a:lnTo>
                  <a:pt x="6" y="35"/>
                </a:lnTo>
                <a:lnTo>
                  <a:pt x="3" y="36"/>
                </a:lnTo>
                <a:lnTo>
                  <a:pt x="2" y="35"/>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01" name="Freeform 30"/>
          <p:cNvSpPr>
            <a:spLocks/>
          </p:cNvSpPr>
          <p:nvPr/>
        </p:nvSpPr>
        <p:spPr bwMode="auto">
          <a:xfrm>
            <a:off x="4695825" y="2181225"/>
            <a:ext cx="101600" cy="68263"/>
          </a:xfrm>
          <a:custGeom>
            <a:avLst/>
            <a:gdLst>
              <a:gd name="T0" fmla="*/ 2147483647 w 67"/>
              <a:gd name="T1" fmla="*/ 2147483647 h 48"/>
              <a:gd name="T2" fmla="*/ 2147483647 w 67"/>
              <a:gd name="T3" fmla="*/ 2147483647 h 48"/>
              <a:gd name="T4" fmla="*/ 2147483647 w 67"/>
              <a:gd name="T5" fmla="*/ 2147483647 h 48"/>
              <a:gd name="T6" fmla="*/ 2147483647 w 67"/>
              <a:gd name="T7" fmla="*/ 2147483647 h 48"/>
              <a:gd name="T8" fmla="*/ 2147483647 w 67"/>
              <a:gd name="T9" fmla="*/ 2147483647 h 48"/>
              <a:gd name="T10" fmla="*/ 2147483647 w 67"/>
              <a:gd name="T11" fmla="*/ 2147483647 h 48"/>
              <a:gd name="T12" fmla="*/ 2147483647 w 67"/>
              <a:gd name="T13" fmla="*/ 2147483647 h 48"/>
              <a:gd name="T14" fmla="*/ 2147483647 w 67"/>
              <a:gd name="T15" fmla="*/ 0 h 48"/>
              <a:gd name="T16" fmla="*/ 2147483647 w 67"/>
              <a:gd name="T17" fmla="*/ 0 h 48"/>
              <a:gd name="T18" fmla="*/ 2147483647 w 67"/>
              <a:gd name="T19" fmla="*/ 2147483647 h 48"/>
              <a:gd name="T20" fmla="*/ 2147483647 w 67"/>
              <a:gd name="T21" fmla="*/ 2147483647 h 48"/>
              <a:gd name="T22" fmla="*/ 2147483647 w 67"/>
              <a:gd name="T23" fmla="*/ 2147483647 h 48"/>
              <a:gd name="T24" fmla="*/ 2147483647 w 67"/>
              <a:gd name="T25" fmla="*/ 2147483647 h 48"/>
              <a:gd name="T26" fmla="*/ 2147483647 w 67"/>
              <a:gd name="T27" fmla="*/ 2147483647 h 48"/>
              <a:gd name="T28" fmla="*/ 2147483647 w 67"/>
              <a:gd name="T29" fmla="*/ 2147483647 h 48"/>
              <a:gd name="T30" fmla="*/ 2147483647 w 67"/>
              <a:gd name="T31" fmla="*/ 2147483647 h 48"/>
              <a:gd name="T32" fmla="*/ 2147483647 w 67"/>
              <a:gd name="T33" fmla="*/ 2147483647 h 48"/>
              <a:gd name="T34" fmla="*/ 2147483647 w 67"/>
              <a:gd name="T35" fmla="*/ 2147483647 h 48"/>
              <a:gd name="T36" fmla="*/ 2147483647 w 67"/>
              <a:gd name="T37" fmla="*/ 2147483647 h 48"/>
              <a:gd name="T38" fmla="*/ 2147483647 w 67"/>
              <a:gd name="T39" fmla="*/ 2147483647 h 48"/>
              <a:gd name="T40" fmla="*/ 2147483647 w 67"/>
              <a:gd name="T41" fmla="*/ 2147483647 h 48"/>
              <a:gd name="T42" fmla="*/ 0 w 67"/>
              <a:gd name="T43" fmla="*/ 2147483647 h 48"/>
              <a:gd name="T44" fmla="*/ 0 w 67"/>
              <a:gd name="T45" fmla="*/ 2147483647 h 48"/>
              <a:gd name="T46" fmla="*/ 2147483647 w 67"/>
              <a:gd name="T47" fmla="*/ 2147483647 h 48"/>
              <a:gd name="T48" fmla="*/ 2147483647 w 67"/>
              <a:gd name="T49" fmla="*/ 2147483647 h 48"/>
              <a:gd name="T50" fmla="*/ 2147483647 w 67"/>
              <a:gd name="T51" fmla="*/ 2147483647 h 48"/>
              <a:gd name="T52" fmla="*/ 2147483647 w 67"/>
              <a:gd name="T53" fmla="*/ 2147483647 h 48"/>
              <a:gd name="T54" fmla="*/ 2147483647 w 67"/>
              <a:gd name="T55" fmla="*/ 2147483647 h 48"/>
              <a:gd name="T56" fmla="*/ 2147483647 w 67"/>
              <a:gd name="T57" fmla="*/ 2147483647 h 48"/>
              <a:gd name="T58" fmla="*/ 2147483647 w 67"/>
              <a:gd name="T59" fmla="*/ 2147483647 h 48"/>
              <a:gd name="T60" fmla="*/ 2147483647 w 67"/>
              <a:gd name="T61" fmla="*/ 2147483647 h 48"/>
              <a:gd name="T62" fmla="*/ 2147483647 w 67"/>
              <a:gd name="T63" fmla="*/ 2147483647 h 48"/>
              <a:gd name="T64" fmla="*/ 2147483647 w 67"/>
              <a:gd name="T65" fmla="*/ 2147483647 h 48"/>
              <a:gd name="T66" fmla="*/ 2147483647 w 67"/>
              <a:gd name="T67" fmla="*/ 2147483647 h 48"/>
              <a:gd name="T68" fmla="*/ 2147483647 w 67"/>
              <a:gd name="T69" fmla="*/ 2147483647 h 48"/>
              <a:gd name="T70" fmla="*/ 2147483647 w 67"/>
              <a:gd name="T71" fmla="*/ 2147483647 h 48"/>
              <a:gd name="T72" fmla="*/ 2147483647 w 67"/>
              <a:gd name="T73" fmla="*/ 2147483647 h 48"/>
              <a:gd name="T74" fmla="*/ 2147483647 w 67"/>
              <a:gd name="T75" fmla="*/ 2147483647 h 48"/>
              <a:gd name="T76" fmla="*/ 2147483647 w 67"/>
              <a:gd name="T77" fmla="*/ 2147483647 h 48"/>
              <a:gd name="T78" fmla="*/ 2147483647 w 67"/>
              <a:gd name="T79" fmla="*/ 2147483647 h 48"/>
              <a:gd name="T80" fmla="*/ 2147483647 w 67"/>
              <a:gd name="T81" fmla="*/ 2147483647 h 48"/>
              <a:gd name="T82" fmla="*/ 2147483647 w 67"/>
              <a:gd name="T83" fmla="*/ 2147483647 h 48"/>
              <a:gd name="T84" fmla="*/ 2147483647 w 67"/>
              <a:gd name="T85" fmla="*/ 2147483647 h 48"/>
              <a:gd name="T86" fmla="*/ 2147483647 w 67"/>
              <a:gd name="T87" fmla="*/ 2147483647 h 48"/>
              <a:gd name="T88" fmla="*/ 2147483647 w 67"/>
              <a:gd name="T89" fmla="*/ 2147483647 h 48"/>
              <a:gd name="T90" fmla="*/ 2147483647 w 67"/>
              <a:gd name="T91" fmla="*/ 2147483647 h 48"/>
              <a:gd name="T92" fmla="*/ 2147483647 w 67"/>
              <a:gd name="T93" fmla="*/ 2147483647 h 48"/>
              <a:gd name="T94" fmla="*/ 2147483647 w 67"/>
              <a:gd name="T95" fmla="*/ 2147483647 h 48"/>
              <a:gd name="T96" fmla="*/ 2147483647 w 67"/>
              <a:gd name="T97" fmla="*/ 2147483647 h 48"/>
              <a:gd name="T98" fmla="*/ 2147483647 w 67"/>
              <a:gd name="T99" fmla="*/ 2147483647 h 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7"/>
              <a:gd name="T151" fmla="*/ 0 h 48"/>
              <a:gd name="T152" fmla="*/ 67 w 67"/>
              <a:gd name="T153" fmla="*/ 48 h 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7" h="48">
                <a:moveTo>
                  <a:pt x="67" y="23"/>
                </a:moveTo>
                <a:lnTo>
                  <a:pt x="67" y="23"/>
                </a:lnTo>
                <a:lnTo>
                  <a:pt x="67" y="21"/>
                </a:lnTo>
                <a:lnTo>
                  <a:pt x="67" y="19"/>
                </a:lnTo>
                <a:lnTo>
                  <a:pt x="66" y="18"/>
                </a:lnTo>
                <a:lnTo>
                  <a:pt x="65" y="18"/>
                </a:lnTo>
                <a:lnTo>
                  <a:pt x="62" y="16"/>
                </a:lnTo>
                <a:lnTo>
                  <a:pt x="62" y="14"/>
                </a:lnTo>
                <a:lnTo>
                  <a:pt x="62" y="11"/>
                </a:lnTo>
                <a:lnTo>
                  <a:pt x="52" y="3"/>
                </a:lnTo>
                <a:lnTo>
                  <a:pt x="46" y="0"/>
                </a:lnTo>
                <a:lnTo>
                  <a:pt x="42" y="0"/>
                </a:lnTo>
                <a:lnTo>
                  <a:pt x="41" y="0"/>
                </a:lnTo>
                <a:lnTo>
                  <a:pt x="39" y="2"/>
                </a:lnTo>
                <a:lnTo>
                  <a:pt x="34" y="4"/>
                </a:lnTo>
                <a:lnTo>
                  <a:pt x="32" y="5"/>
                </a:lnTo>
                <a:lnTo>
                  <a:pt x="31" y="7"/>
                </a:lnTo>
                <a:lnTo>
                  <a:pt x="29" y="7"/>
                </a:lnTo>
                <a:lnTo>
                  <a:pt x="27" y="7"/>
                </a:lnTo>
                <a:lnTo>
                  <a:pt x="26" y="5"/>
                </a:lnTo>
                <a:lnTo>
                  <a:pt x="25" y="8"/>
                </a:lnTo>
                <a:lnTo>
                  <a:pt x="25" y="10"/>
                </a:lnTo>
                <a:lnTo>
                  <a:pt x="25" y="11"/>
                </a:lnTo>
                <a:lnTo>
                  <a:pt x="24" y="11"/>
                </a:lnTo>
                <a:lnTo>
                  <a:pt x="21" y="12"/>
                </a:lnTo>
                <a:lnTo>
                  <a:pt x="18" y="15"/>
                </a:lnTo>
                <a:lnTo>
                  <a:pt x="14" y="17"/>
                </a:lnTo>
                <a:lnTo>
                  <a:pt x="11" y="24"/>
                </a:lnTo>
                <a:lnTo>
                  <a:pt x="6" y="29"/>
                </a:lnTo>
                <a:lnTo>
                  <a:pt x="3" y="33"/>
                </a:lnTo>
                <a:lnTo>
                  <a:pt x="1" y="37"/>
                </a:lnTo>
                <a:lnTo>
                  <a:pt x="0" y="41"/>
                </a:lnTo>
                <a:lnTo>
                  <a:pt x="0" y="42"/>
                </a:lnTo>
                <a:lnTo>
                  <a:pt x="4" y="41"/>
                </a:lnTo>
                <a:lnTo>
                  <a:pt x="7" y="38"/>
                </a:lnTo>
                <a:lnTo>
                  <a:pt x="10" y="39"/>
                </a:lnTo>
                <a:lnTo>
                  <a:pt x="11" y="41"/>
                </a:lnTo>
                <a:lnTo>
                  <a:pt x="12" y="43"/>
                </a:lnTo>
                <a:lnTo>
                  <a:pt x="14" y="44"/>
                </a:lnTo>
                <a:lnTo>
                  <a:pt x="17" y="44"/>
                </a:lnTo>
                <a:lnTo>
                  <a:pt x="19" y="46"/>
                </a:lnTo>
                <a:lnTo>
                  <a:pt x="20" y="48"/>
                </a:lnTo>
                <a:lnTo>
                  <a:pt x="21" y="48"/>
                </a:lnTo>
                <a:lnTo>
                  <a:pt x="24" y="48"/>
                </a:lnTo>
                <a:lnTo>
                  <a:pt x="26" y="45"/>
                </a:lnTo>
                <a:lnTo>
                  <a:pt x="28" y="44"/>
                </a:lnTo>
                <a:lnTo>
                  <a:pt x="32" y="43"/>
                </a:lnTo>
                <a:lnTo>
                  <a:pt x="33" y="42"/>
                </a:lnTo>
                <a:lnTo>
                  <a:pt x="33" y="37"/>
                </a:lnTo>
                <a:lnTo>
                  <a:pt x="34" y="36"/>
                </a:lnTo>
                <a:lnTo>
                  <a:pt x="35" y="37"/>
                </a:lnTo>
                <a:lnTo>
                  <a:pt x="38" y="41"/>
                </a:lnTo>
                <a:lnTo>
                  <a:pt x="41" y="42"/>
                </a:lnTo>
                <a:lnTo>
                  <a:pt x="46" y="44"/>
                </a:lnTo>
                <a:lnTo>
                  <a:pt x="47" y="44"/>
                </a:lnTo>
                <a:lnTo>
                  <a:pt x="48" y="44"/>
                </a:lnTo>
                <a:lnTo>
                  <a:pt x="49" y="43"/>
                </a:lnTo>
                <a:lnTo>
                  <a:pt x="49" y="38"/>
                </a:lnTo>
                <a:lnTo>
                  <a:pt x="49" y="36"/>
                </a:lnTo>
                <a:lnTo>
                  <a:pt x="52" y="36"/>
                </a:lnTo>
                <a:lnTo>
                  <a:pt x="54" y="35"/>
                </a:lnTo>
                <a:lnTo>
                  <a:pt x="55" y="33"/>
                </a:lnTo>
                <a:lnTo>
                  <a:pt x="56" y="31"/>
                </a:lnTo>
                <a:lnTo>
                  <a:pt x="57" y="30"/>
                </a:lnTo>
                <a:lnTo>
                  <a:pt x="60" y="29"/>
                </a:lnTo>
                <a:lnTo>
                  <a:pt x="62" y="30"/>
                </a:lnTo>
                <a:lnTo>
                  <a:pt x="65" y="31"/>
                </a:lnTo>
                <a:lnTo>
                  <a:pt x="67" y="29"/>
                </a:lnTo>
                <a:lnTo>
                  <a:pt x="67" y="28"/>
                </a:lnTo>
                <a:lnTo>
                  <a:pt x="66" y="26"/>
                </a:lnTo>
                <a:lnTo>
                  <a:pt x="65" y="26"/>
                </a:lnTo>
                <a:lnTo>
                  <a:pt x="65" y="24"/>
                </a:lnTo>
                <a:lnTo>
                  <a:pt x="67" y="23"/>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02" name="Freeform 31"/>
          <p:cNvSpPr>
            <a:spLocks noEditPoints="1"/>
          </p:cNvSpPr>
          <p:nvPr/>
        </p:nvSpPr>
        <p:spPr bwMode="auto">
          <a:xfrm>
            <a:off x="4819650" y="1465263"/>
            <a:ext cx="277813" cy="492125"/>
          </a:xfrm>
          <a:custGeom>
            <a:avLst/>
            <a:gdLst>
              <a:gd name="T0" fmla="*/ 2147483647 w 182"/>
              <a:gd name="T1" fmla="*/ 2147483647 h 350"/>
              <a:gd name="T2" fmla="*/ 2147483647 w 182"/>
              <a:gd name="T3" fmla="*/ 2147483647 h 350"/>
              <a:gd name="T4" fmla="*/ 2147483647 w 182"/>
              <a:gd name="T5" fmla="*/ 2147483647 h 350"/>
              <a:gd name="T6" fmla="*/ 2147483647 w 182"/>
              <a:gd name="T7" fmla="*/ 2147483647 h 350"/>
              <a:gd name="T8" fmla="*/ 2147483647 w 182"/>
              <a:gd name="T9" fmla="*/ 2147483647 h 350"/>
              <a:gd name="T10" fmla="*/ 2147483647 w 182"/>
              <a:gd name="T11" fmla="*/ 2147483647 h 350"/>
              <a:gd name="T12" fmla="*/ 2147483647 w 182"/>
              <a:gd name="T13" fmla="*/ 2147483647 h 350"/>
              <a:gd name="T14" fmla="*/ 2147483647 w 182"/>
              <a:gd name="T15" fmla="*/ 2147483647 h 350"/>
              <a:gd name="T16" fmla="*/ 2147483647 w 182"/>
              <a:gd name="T17" fmla="*/ 2147483647 h 350"/>
              <a:gd name="T18" fmla="*/ 2147483647 w 182"/>
              <a:gd name="T19" fmla="*/ 2147483647 h 350"/>
              <a:gd name="T20" fmla="*/ 2147483647 w 182"/>
              <a:gd name="T21" fmla="*/ 2147483647 h 350"/>
              <a:gd name="T22" fmla="*/ 2147483647 w 182"/>
              <a:gd name="T23" fmla="*/ 2147483647 h 350"/>
              <a:gd name="T24" fmla="*/ 2147483647 w 182"/>
              <a:gd name="T25" fmla="*/ 2147483647 h 350"/>
              <a:gd name="T26" fmla="*/ 2147483647 w 182"/>
              <a:gd name="T27" fmla="*/ 2147483647 h 350"/>
              <a:gd name="T28" fmla="*/ 2147483647 w 182"/>
              <a:gd name="T29" fmla="*/ 2147483647 h 350"/>
              <a:gd name="T30" fmla="*/ 2147483647 w 182"/>
              <a:gd name="T31" fmla="*/ 2147483647 h 350"/>
              <a:gd name="T32" fmla="*/ 2147483647 w 182"/>
              <a:gd name="T33" fmla="*/ 2147483647 h 350"/>
              <a:gd name="T34" fmla="*/ 2147483647 w 182"/>
              <a:gd name="T35" fmla="*/ 2147483647 h 350"/>
              <a:gd name="T36" fmla="*/ 2147483647 w 182"/>
              <a:gd name="T37" fmla="*/ 2147483647 h 350"/>
              <a:gd name="T38" fmla="*/ 2147483647 w 182"/>
              <a:gd name="T39" fmla="*/ 2147483647 h 350"/>
              <a:gd name="T40" fmla="*/ 2147483647 w 182"/>
              <a:gd name="T41" fmla="*/ 2147483647 h 350"/>
              <a:gd name="T42" fmla="*/ 2147483647 w 182"/>
              <a:gd name="T43" fmla="*/ 2147483647 h 350"/>
              <a:gd name="T44" fmla="*/ 2147483647 w 182"/>
              <a:gd name="T45" fmla="*/ 2147483647 h 350"/>
              <a:gd name="T46" fmla="*/ 2147483647 w 182"/>
              <a:gd name="T47" fmla="*/ 2147483647 h 350"/>
              <a:gd name="T48" fmla="*/ 2147483647 w 182"/>
              <a:gd name="T49" fmla="*/ 2147483647 h 350"/>
              <a:gd name="T50" fmla="*/ 2147483647 w 182"/>
              <a:gd name="T51" fmla="*/ 2147483647 h 350"/>
              <a:gd name="T52" fmla="*/ 2147483647 w 182"/>
              <a:gd name="T53" fmla="*/ 2147483647 h 350"/>
              <a:gd name="T54" fmla="*/ 2147483647 w 182"/>
              <a:gd name="T55" fmla="*/ 2147483647 h 350"/>
              <a:gd name="T56" fmla="*/ 2147483647 w 182"/>
              <a:gd name="T57" fmla="*/ 2147483647 h 350"/>
              <a:gd name="T58" fmla="*/ 2147483647 w 182"/>
              <a:gd name="T59" fmla="*/ 2147483647 h 350"/>
              <a:gd name="T60" fmla="*/ 2147483647 w 182"/>
              <a:gd name="T61" fmla="*/ 2147483647 h 350"/>
              <a:gd name="T62" fmla="*/ 2147483647 w 182"/>
              <a:gd name="T63" fmla="*/ 2147483647 h 350"/>
              <a:gd name="T64" fmla="*/ 2147483647 w 182"/>
              <a:gd name="T65" fmla="*/ 2147483647 h 350"/>
              <a:gd name="T66" fmla="*/ 2147483647 w 182"/>
              <a:gd name="T67" fmla="*/ 2147483647 h 350"/>
              <a:gd name="T68" fmla="*/ 2147483647 w 182"/>
              <a:gd name="T69" fmla="*/ 2147483647 h 350"/>
              <a:gd name="T70" fmla="*/ 2147483647 w 182"/>
              <a:gd name="T71" fmla="*/ 2147483647 h 350"/>
              <a:gd name="T72" fmla="*/ 2147483647 w 182"/>
              <a:gd name="T73" fmla="*/ 2147483647 h 350"/>
              <a:gd name="T74" fmla="*/ 2147483647 w 182"/>
              <a:gd name="T75" fmla="*/ 2147483647 h 350"/>
              <a:gd name="T76" fmla="*/ 2147483647 w 182"/>
              <a:gd name="T77" fmla="*/ 2147483647 h 350"/>
              <a:gd name="T78" fmla="*/ 2147483647 w 182"/>
              <a:gd name="T79" fmla="*/ 2147483647 h 350"/>
              <a:gd name="T80" fmla="*/ 2147483647 w 182"/>
              <a:gd name="T81" fmla="*/ 2147483647 h 350"/>
              <a:gd name="T82" fmla="*/ 2147483647 w 182"/>
              <a:gd name="T83" fmla="*/ 2147483647 h 350"/>
              <a:gd name="T84" fmla="*/ 2147483647 w 182"/>
              <a:gd name="T85" fmla="*/ 2147483647 h 350"/>
              <a:gd name="T86" fmla="*/ 2147483647 w 182"/>
              <a:gd name="T87" fmla="*/ 2147483647 h 350"/>
              <a:gd name="T88" fmla="*/ 2147483647 w 182"/>
              <a:gd name="T89" fmla="*/ 2147483647 h 350"/>
              <a:gd name="T90" fmla="*/ 2147483647 w 182"/>
              <a:gd name="T91" fmla="*/ 2147483647 h 350"/>
              <a:gd name="T92" fmla="*/ 2147483647 w 182"/>
              <a:gd name="T93" fmla="*/ 2147483647 h 350"/>
              <a:gd name="T94" fmla="*/ 2147483647 w 182"/>
              <a:gd name="T95" fmla="*/ 2147483647 h 350"/>
              <a:gd name="T96" fmla="*/ 2147483647 w 182"/>
              <a:gd name="T97" fmla="*/ 2147483647 h 350"/>
              <a:gd name="T98" fmla="*/ 2147483647 w 182"/>
              <a:gd name="T99" fmla="*/ 2147483647 h 350"/>
              <a:gd name="T100" fmla="*/ 2147483647 w 182"/>
              <a:gd name="T101" fmla="*/ 2147483647 h 350"/>
              <a:gd name="T102" fmla="*/ 2147483647 w 182"/>
              <a:gd name="T103" fmla="*/ 2147483647 h 350"/>
              <a:gd name="T104" fmla="*/ 2147483647 w 182"/>
              <a:gd name="T105" fmla="*/ 2147483647 h 350"/>
              <a:gd name="T106" fmla="*/ 2147483647 w 182"/>
              <a:gd name="T107" fmla="*/ 2147483647 h 350"/>
              <a:gd name="T108" fmla="*/ 2147483647 w 182"/>
              <a:gd name="T109" fmla="*/ 2147483647 h 350"/>
              <a:gd name="T110" fmla="*/ 2147483647 w 182"/>
              <a:gd name="T111" fmla="*/ 2147483647 h 350"/>
              <a:gd name="T112" fmla="*/ 2147483647 w 182"/>
              <a:gd name="T113" fmla="*/ 2147483647 h 350"/>
              <a:gd name="T114" fmla="*/ 2147483647 w 182"/>
              <a:gd name="T115" fmla="*/ 2147483647 h 350"/>
              <a:gd name="T116" fmla="*/ 2147483647 w 182"/>
              <a:gd name="T117" fmla="*/ 2147483647 h 350"/>
              <a:gd name="T118" fmla="*/ 2147483647 w 182"/>
              <a:gd name="T119" fmla="*/ 2147483647 h 350"/>
              <a:gd name="T120" fmla="*/ 2147483647 w 182"/>
              <a:gd name="T121" fmla="*/ 2147483647 h 350"/>
              <a:gd name="T122" fmla="*/ 2147483647 w 182"/>
              <a:gd name="T123" fmla="*/ 2147483647 h 350"/>
              <a:gd name="T124" fmla="*/ 2147483647 w 182"/>
              <a:gd name="T125" fmla="*/ 2147483647 h 35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2"/>
              <a:gd name="T190" fmla="*/ 0 h 350"/>
              <a:gd name="T191" fmla="*/ 182 w 182"/>
              <a:gd name="T192" fmla="*/ 350 h 35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2" h="350">
                <a:moveTo>
                  <a:pt x="182" y="77"/>
                </a:moveTo>
                <a:lnTo>
                  <a:pt x="178" y="66"/>
                </a:lnTo>
                <a:lnTo>
                  <a:pt x="178" y="65"/>
                </a:lnTo>
                <a:lnTo>
                  <a:pt x="176" y="62"/>
                </a:lnTo>
                <a:lnTo>
                  <a:pt x="178" y="57"/>
                </a:lnTo>
                <a:lnTo>
                  <a:pt x="179" y="50"/>
                </a:lnTo>
                <a:lnTo>
                  <a:pt x="179" y="45"/>
                </a:lnTo>
                <a:lnTo>
                  <a:pt x="179" y="44"/>
                </a:lnTo>
                <a:lnTo>
                  <a:pt x="178" y="42"/>
                </a:lnTo>
                <a:lnTo>
                  <a:pt x="176" y="40"/>
                </a:lnTo>
                <a:lnTo>
                  <a:pt x="176" y="37"/>
                </a:lnTo>
                <a:lnTo>
                  <a:pt x="176" y="36"/>
                </a:lnTo>
                <a:lnTo>
                  <a:pt x="176" y="34"/>
                </a:lnTo>
                <a:lnTo>
                  <a:pt x="175" y="31"/>
                </a:lnTo>
                <a:lnTo>
                  <a:pt x="175" y="29"/>
                </a:lnTo>
                <a:lnTo>
                  <a:pt x="175" y="28"/>
                </a:lnTo>
                <a:lnTo>
                  <a:pt x="174" y="27"/>
                </a:lnTo>
                <a:lnTo>
                  <a:pt x="171" y="23"/>
                </a:lnTo>
                <a:lnTo>
                  <a:pt x="167" y="19"/>
                </a:lnTo>
                <a:lnTo>
                  <a:pt x="166" y="16"/>
                </a:lnTo>
                <a:lnTo>
                  <a:pt x="162" y="15"/>
                </a:lnTo>
                <a:lnTo>
                  <a:pt x="155" y="14"/>
                </a:lnTo>
                <a:lnTo>
                  <a:pt x="153" y="14"/>
                </a:lnTo>
                <a:lnTo>
                  <a:pt x="150" y="11"/>
                </a:lnTo>
                <a:lnTo>
                  <a:pt x="148" y="8"/>
                </a:lnTo>
                <a:lnTo>
                  <a:pt x="147" y="6"/>
                </a:lnTo>
                <a:lnTo>
                  <a:pt x="145" y="3"/>
                </a:lnTo>
                <a:lnTo>
                  <a:pt x="141" y="2"/>
                </a:lnTo>
                <a:lnTo>
                  <a:pt x="137" y="0"/>
                </a:lnTo>
                <a:lnTo>
                  <a:pt x="131" y="0"/>
                </a:lnTo>
                <a:lnTo>
                  <a:pt x="133" y="6"/>
                </a:lnTo>
                <a:lnTo>
                  <a:pt x="131" y="15"/>
                </a:lnTo>
                <a:lnTo>
                  <a:pt x="130" y="19"/>
                </a:lnTo>
                <a:lnTo>
                  <a:pt x="127" y="21"/>
                </a:lnTo>
                <a:lnTo>
                  <a:pt x="126" y="22"/>
                </a:lnTo>
                <a:lnTo>
                  <a:pt x="120" y="20"/>
                </a:lnTo>
                <a:lnTo>
                  <a:pt x="117" y="20"/>
                </a:lnTo>
                <a:lnTo>
                  <a:pt x="116" y="20"/>
                </a:lnTo>
                <a:lnTo>
                  <a:pt x="112" y="21"/>
                </a:lnTo>
                <a:lnTo>
                  <a:pt x="111" y="22"/>
                </a:lnTo>
                <a:lnTo>
                  <a:pt x="111" y="23"/>
                </a:lnTo>
                <a:lnTo>
                  <a:pt x="111" y="26"/>
                </a:lnTo>
                <a:lnTo>
                  <a:pt x="110" y="28"/>
                </a:lnTo>
                <a:lnTo>
                  <a:pt x="110" y="30"/>
                </a:lnTo>
                <a:lnTo>
                  <a:pt x="110" y="31"/>
                </a:lnTo>
                <a:lnTo>
                  <a:pt x="111" y="33"/>
                </a:lnTo>
                <a:lnTo>
                  <a:pt x="110" y="33"/>
                </a:lnTo>
                <a:lnTo>
                  <a:pt x="106" y="29"/>
                </a:lnTo>
                <a:lnTo>
                  <a:pt x="99" y="23"/>
                </a:lnTo>
                <a:lnTo>
                  <a:pt x="97" y="24"/>
                </a:lnTo>
                <a:lnTo>
                  <a:pt x="96" y="27"/>
                </a:lnTo>
                <a:lnTo>
                  <a:pt x="95" y="29"/>
                </a:lnTo>
                <a:lnTo>
                  <a:pt x="92" y="35"/>
                </a:lnTo>
                <a:lnTo>
                  <a:pt x="91" y="41"/>
                </a:lnTo>
                <a:lnTo>
                  <a:pt x="90" y="43"/>
                </a:lnTo>
                <a:lnTo>
                  <a:pt x="89" y="44"/>
                </a:lnTo>
                <a:lnTo>
                  <a:pt x="86" y="48"/>
                </a:lnTo>
                <a:lnTo>
                  <a:pt x="82" y="50"/>
                </a:lnTo>
                <a:lnTo>
                  <a:pt x="79" y="52"/>
                </a:lnTo>
                <a:lnTo>
                  <a:pt x="79" y="55"/>
                </a:lnTo>
                <a:lnTo>
                  <a:pt x="78" y="56"/>
                </a:lnTo>
                <a:lnTo>
                  <a:pt x="77" y="57"/>
                </a:lnTo>
                <a:lnTo>
                  <a:pt x="74" y="57"/>
                </a:lnTo>
                <a:lnTo>
                  <a:pt x="71" y="58"/>
                </a:lnTo>
                <a:lnTo>
                  <a:pt x="70" y="62"/>
                </a:lnTo>
                <a:lnTo>
                  <a:pt x="69" y="69"/>
                </a:lnTo>
                <a:lnTo>
                  <a:pt x="67" y="78"/>
                </a:lnTo>
                <a:lnTo>
                  <a:pt x="64" y="84"/>
                </a:lnTo>
                <a:lnTo>
                  <a:pt x="62" y="88"/>
                </a:lnTo>
                <a:lnTo>
                  <a:pt x="56" y="91"/>
                </a:lnTo>
                <a:lnTo>
                  <a:pt x="54" y="92"/>
                </a:lnTo>
                <a:lnTo>
                  <a:pt x="53" y="95"/>
                </a:lnTo>
                <a:lnTo>
                  <a:pt x="54" y="102"/>
                </a:lnTo>
                <a:lnTo>
                  <a:pt x="54" y="105"/>
                </a:lnTo>
                <a:lnTo>
                  <a:pt x="54" y="110"/>
                </a:lnTo>
                <a:lnTo>
                  <a:pt x="51" y="117"/>
                </a:lnTo>
                <a:lnTo>
                  <a:pt x="50" y="118"/>
                </a:lnTo>
                <a:lnTo>
                  <a:pt x="48" y="118"/>
                </a:lnTo>
                <a:lnTo>
                  <a:pt x="46" y="116"/>
                </a:lnTo>
                <a:lnTo>
                  <a:pt x="43" y="113"/>
                </a:lnTo>
                <a:lnTo>
                  <a:pt x="41" y="111"/>
                </a:lnTo>
                <a:lnTo>
                  <a:pt x="40" y="111"/>
                </a:lnTo>
                <a:lnTo>
                  <a:pt x="38" y="111"/>
                </a:lnTo>
                <a:lnTo>
                  <a:pt x="31" y="116"/>
                </a:lnTo>
                <a:lnTo>
                  <a:pt x="28" y="118"/>
                </a:lnTo>
                <a:lnTo>
                  <a:pt x="27" y="120"/>
                </a:lnTo>
                <a:lnTo>
                  <a:pt x="26" y="124"/>
                </a:lnTo>
                <a:lnTo>
                  <a:pt x="23" y="127"/>
                </a:lnTo>
                <a:lnTo>
                  <a:pt x="21" y="131"/>
                </a:lnTo>
                <a:lnTo>
                  <a:pt x="20" y="133"/>
                </a:lnTo>
                <a:lnTo>
                  <a:pt x="17" y="137"/>
                </a:lnTo>
                <a:lnTo>
                  <a:pt x="15" y="139"/>
                </a:lnTo>
                <a:lnTo>
                  <a:pt x="13" y="141"/>
                </a:lnTo>
                <a:lnTo>
                  <a:pt x="12" y="142"/>
                </a:lnTo>
                <a:lnTo>
                  <a:pt x="12" y="144"/>
                </a:lnTo>
                <a:lnTo>
                  <a:pt x="14" y="150"/>
                </a:lnTo>
                <a:lnTo>
                  <a:pt x="14" y="152"/>
                </a:lnTo>
                <a:lnTo>
                  <a:pt x="14" y="154"/>
                </a:lnTo>
                <a:lnTo>
                  <a:pt x="13" y="160"/>
                </a:lnTo>
                <a:lnTo>
                  <a:pt x="13" y="166"/>
                </a:lnTo>
                <a:lnTo>
                  <a:pt x="14" y="173"/>
                </a:lnTo>
                <a:lnTo>
                  <a:pt x="14" y="176"/>
                </a:lnTo>
                <a:lnTo>
                  <a:pt x="13" y="179"/>
                </a:lnTo>
                <a:lnTo>
                  <a:pt x="12" y="182"/>
                </a:lnTo>
                <a:lnTo>
                  <a:pt x="10" y="185"/>
                </a:lnTo>
                <a:lnTo>
                  <a:pt x="12" y="187"/>
                </a:lnTo>
                <a:lnTo>
                  <a:pt x="13" y="187"/>
                </a:lnTo>
                <a:lnTo>
                  <a:pt x="15" y="188"/>
                </a:lnTo>
                <a:lnTo>
                  <a:pt x="16" y="189"/>
                </a:lnTo>
                <a:lnTo>
                  <a:pt x="16" y="190"/>
                </a:lnTo>
                <a:lnTo>
                  <a:pt x="17" y="194"/>
                </a:lnTo>
                <a:lnTo>
                  <a:pt x="17" y="200"/>
                </a:lnTo>
                <a:lnTo>
                  <a:pt x="17" y="202"/>
                </a:lnTo>
                <a:lnTo>
                  <a:pt x="15" y="204"/>
                </a:lnTo>
                <a:lnTo>
                  <a:pt x="12" y="206"/>
                </a:lnTo>
                <a:lnTo>
                  <a:pt x="10" y="206"/>
                </a:lnTo>
                <a:lnTo>
                  <a:pt x="10" y="215"/>
                </a:lnTo>
                <a:lnTo>
                  <a:pt x="9" y="220"/>
                </a:lnTo>
                <a:lnTo>
                  <a:pt x="9" y="221"/>
                </a:lnTo>
                <a:lnTo>
                  <a:pt x="10" y="223"/>
                </a:lnTo>
                <a:lnTo>
                  <a:pt x="12" y="226"/>
                </a:lnTo>
                <a:lnTo>
                  <a:pt x="13" y="228"/>
                </a:lnTo>
                <a:lnTo>
                  <a:pt x="12" y="229"/>
                </a:lnTo>
                <a:lnTo>
                  <a:pt x="10" y="230"/>
                </a:lnTo>
                <a:lnTo>
                  <a:pt x="8" y="233"/>
                </a:lnTo>
                <a:lnTo>
                  <a:pt x="8" y="234"/>
                </a:lnTo>
                <a:lnTo>
                  <a:pt x="8" y="235"/>
                </a:lnTo>
                <a:lnTo>
                  <a:pt x="6" y="237"/>
                </a:lnTo>
                <a:lnTo>
                  <a:pt x="5" y="238"/>
                </a:lnTo>
                <a:lnTo>
                  <a:pt x="3" y="238"/>
                </a:lnTo>
                <a:lnTo>
                  <a:pt x="5" y="240"/>
                </a:lnTo>
                <a:lnTo>
                  <a:pt x="5" y="242"/>
                </a:lnTo>
                <a:lnTo>
                  <a:pt x="6" y="244"/>
                </a:lnTo>
                <a:lnTo>
                  <a:pt x="6" y="247"/>
                </a:lnTo>
                <a:lnTo>
                  <a:pt x="7" y="248"/>
                </a:lnTo>
                <a:lnTo>
                  <a:pt x="8" y="250"/>
                </a:lnTo>
                <a:lnTo>
                  <a:pt x="7" y="256"/>
                </a:lnTo>
                <a:lnTo>
                  <a:pt x="7" y="258"/>
                </a:lnTo>
                <a:lnTo>
                  <a:pt x="5" y="259"/>
                </a:lnTo>
                <a:lnTo>
                  <a:pt x="2" y="258"/>
                </a:lnTo>
                <a:lnTo>
                  <a:pt x="1" y="258"/>
                </a:lnTo>
                <a:lnTo>
                  <a:pt x="0" y="266"/>
                </a:lnTo>
                <a:lnTo>
                  <a:pt x="2" y="268"/>
                </a:lnTo>
                <a:lnTo>
                  <a:pt x="5" y="268"/>
                </a:lnTo>
                <a:lnTo>
                  <a:pt x="8" y="275"/>
                </a:lnTo>
                <a:lnTo>
                  <a:pt x="9" y="275"/>
                </a:lnTo>
                <a:lnTo>
                  <a:pt x="8" y="277"/>
                </a:lnTo>
                <a:lnTo>
                  <a:pt x="7" y="279"/>
                </a:lnTo>
                <a:lnTo>
                  <a:pt x="6" y="282"/>
                </a:lnTo>
                <a:lnTo>
                  <a:pt x="5" y="284"/>
                </a:lnTo>
                <a:lnTo>
                  <a:pt x="8" y="286"/>
                </a:lnTo>
                <a:lnTo>
                  <a:pt x="8" y="288"/>
                </a:lnTo>
                <a:lnTo>
                  <a:pt x="8" y="290"/>
                </a:lnTo>
                <a:lnTo>
                  <a:pt x="13" y="290"/>
                </a:lnTo>
                <a:lnTo>
                  <a:pt x="13" y="293"/>
                </a:lnTo>
                <a:lnTo>
                  <a:pt x="14" y="296"/>
                </a:lnTo>
                <a:lnTo>
                  <a:pt x="17" y="300"/>
                </a:lnTo>
                <a:lnTo>
                  <a:pt x="21" y="304"/>
                </a:lnTo>
                <a:lnTo>
                  <a:pt x="22" y="306"/>
                </a:lnTo>
                <a:lnTo>
                  <a:pt x="22" y="309"/>
                </a:lnTo>
                <a:lnTo>
                  <a:pt x="24" y="309"/>
                </a:lnTo>
                <a:lnTo>
                  <a:pt x="27" y="310"/>
                </a:lnTo>
                <a:lnTo>
                  <a:pt x="26" y="313"/>
                </a:lnTo>
                <a:lnTo>
                  <a:pt x="22" y="313"/>
                </a:lnTo>
                <a:lnTo>
                  <a:pt x="23" y="316"/>
                </a:lnTo>
                <a:lnTo>
                  <a:pt x="23" y="318"/>
                </a:lnTo>
                <a:lnTo>
                  <a:pt x="20" y="320"/>
                </a:lnTo>
                <a:lnTo>
                  <a:pt x="21" y="325"/>
                </a:lnTo>
                <a:lnTo>
                  <a:pt x="21" y="328"/>
                </a:lnTo>
                <a:lnTo>
                  <a:pt x="22" y="335"/>
                </a:lnTo>
                <a:lnTo>
                  <a:pt x="23" y="338"/>
                </a:lnTo>
                <a:lnTo>
                  <a:pt x="26" y="340"/>
                </a:lnTo>
                <a:lnTo>
                  <a:pt x="30" y="340"/>
                </a:lnTo>
                <a:lnTo>
                  <a:pt x="35" y="338"/>
                </a:lnTo>
                <a:lnTo>
                  <a:pt x="44" y="335"/>
                </a:lnTo>
                <a:lnTo>
                  <a:pt x="43" y="328"/>
                </a:lnTo>
                <a:lnTo>
                  <a:pt x="46" y="323"/>
                </a:lnTo>
                <a:lnTo>
                  <a:pt x="49" y="323"/>
                </a:lnTo>
                <a:lnTo>
                  <a:pt x="49" y="320"/>
                </a:lnTo>
                <a:lnTo>
                  <a:pt x="49" y="318"/>
                </a:lnTo>
                <a:lnTo>
                  <a:pt x="54" y="318"/>
                </a:lnTo>
                <a:lnTo>
                  <a:pt x="58" y="318"/>
                </a:lnTo>
                <a:lnTo>
                  <a:pt x="70" y="318"/>
                </a:lnTo>
                <a:lnTo>
                  <a:pt x="72" y="314"/>
                </a:lnTo>
                <a:lnTo>
                  <a:pt x="74" y="316"/>
                </a:lnTo>
                <a:lnTo>
                  <a:pt x="76" y="317"/>
                </a:lnTo>
                <a:lnTo>
                  <a:pt x="81" y="305"/>
                </a:lnTo>
                <a:lnTo>
                  <a:pt x="81" y="304"/>
                </a:lnTo>
                <a:lnTo>
                  <a:pt x="79" y="304"/>
                </a:lnTo>
                <a:lnTo>
                  <a:pt x="77" y="307"/>
                </a:lnTo>
                <a:lnTo>
                  <a:pt x="75" y="311"/>
                </a:lnTo>
                <a:lnTo>
                  <a:pt x="74" y="310"/>
                </a:lnTo>
                <a:lnTo>
                  <a:pt x="74" y="307"/>
                </a:lnTo>
                <a:lnTo>
                  <a:pt x="76" y="295"/>
                </a:lnTo>
                <a:lnTo>
                  <a:pt x="79" y="290"/>
                </a:lnTo>
                <a:lnTo>
                  <a:pt x="79" y="289"/>
                </a:lnTo>
                <a:lnTo>
                  <a:pt x="79" y="288"/>
                </a:lnTo>
                <a:lnTo>
                  <a:pt x="78" y="286"/>
                </a:lnTo>
                <a:lnTo>
                  <a:pt x="78" y="285"/>
                </a:lnTo>
                <a:lnTo>
                  <a:pt x="81" y="284"/>
                </a:lnTo>
                <a:lnTo>
                  <a:pt x="82" y="278"/>
                </a:lnTo>
                <a:lnTo>
                  <a:pt x="82" y="273"/>
                </a:lnTo>
                <a:lnTo>
                  <a:pt x="79" y="265"/>
                </a:lnTo>
                <a:lnTo>
                  <a:pt x="84" y="263"/>
                </a:lnTo>
                <a:lnTo>
                  <a:pt x="75" y="258"/>
                </a:lnTo>
                <a:lnTo>
                  <a:pt x="81" y="258"/>
                </a:lnTo>
                <a:lnTo>
                  <a:pt x="85" y="258"/>
                </a:lnTo>
                <a:lnTo>
                  <a:pt x="96" y="256"/>
                </a:lnTo>
                <a:lnTo>
                  <a:pt x="97" y="258"/>
                </a:lnTo>
                <a:lnTo>
                  <a:pt x="98" y="258"/>
                </a:lnTo>
                <a:lnTo>
                  <a:pt x="99" y="257"/>
                </a:lnTo>
                <a:lnTo>
                  <a:pt x="100" y="255"/>
                </a:lnTo>
                <a:lnTo>
                  <a:pt x="102" y="254"/>
                </a:lnTo>
                <a:lnTo>
                  <a:pt x="103" y="254"/>
                </a:lnTo>
                <a:lnTo>
                  <a:pt x="105" y="254"/>
                </a:lnTo>
                <a:lnTo>
                  <a:pt x="106" y="254"/>
                </a:lnTo>
                <a:lnTo>
                  <a:pt x="107" y="252"/>
                </a:lnTo>
                <a:lnTo>
                  <a:pt x="107" y="251"/>
                </a:lnTo>
                <a:lnTo>
                  <a:pt x="107" y="250"/>
                </a:lnTo>
                <a:lnTo>
                  <a:pt x="107" y="249"/>
                </a:lnTo>
                <a:lnTo>
                  <a:pt x="110" y="248"/>
                </a:lnTo>
                <a:lnTo>
                  <a:pt x="112" y="248"/>
                </a:lnTo>
                <a:lnTo>
                  <a:pt x="111" y="244"/>
                </a:lnTo>
                <a:lnTo>
                  <a:pt x="104" y="243"/>
                </a:lnTo>
                <a:lnTo>
                  <a:pt x="115" y="238"/>
                </a:lnTo>
                <a:lnTo>
                  <a:pt x="115" y="233"/>
                </a:lnTo>
                <a:lnTo>
                  <a:pt x="115" y="229"/>
                </a:lnTo>
                <a:lnTo>
                  <a:pt x="113" y="227"/>
                </a:lnTo>
                <a:lnTo>
                  <a:pt x="112" y="226"/>
                </a:lnTo>
                <a:lnTo>
                  <a:pt x="111" y="226"/>
                </a:lnTo>
                <a:lnTo>
                  <a:pt x="109" y="226"/>
                </a:lnTo>
                <a:lnTo>
                  <a:pt x="107" y="224"/>
                </a:lnTo>
                <a:lnTo>
                  <a:pt x="107" y="222"/>
                </a:lnTo>
                <a:lnTo>
                  <a:pt x="107" y="220"/>
                </a:lnTo>
                <a:lnTo>
                  <a:pt x="103" y="217"/>
                </a:lnTo>
                <a:lnTo>
                  <a:pt x="100" y="213"/>
                </a:lnTo>
                <a:lnTo>
                  <a:pt x="98" y="215"/>
                </a:lnTo>
                <a:lnTo>
                  <a:pt x="97" y="216"/>
                </a:lnTo>
                <a:lnTo>
                  <a:pt x="95" y="216"/>
                </a:lnTo>
                <a:lnTo>
                  <a:pt x="93" y="216"/>
                </a:lnTo>
                <a:lnTo>
                  <a:pt x="92" y="215"/>
                </a:lnTo>
                <a:lnTo>
                  <a:pt x="91" y="215"/>
                </a:lnTo>
                <a:lnTo>
                  <a:pt x="90" y="213"/>
                </a:lnTo>
                <a:lnTo>
                  <a:pt x="89" y="211"/>
                </a:lnTo>
                <a:lnTo>
                  <a:pt x="90" y="206"/>
                </a:lnTo>
                <a:lnTo>
                  <a:pt x="89" y="201"/>
                </a:lnTo>
                <a:lnTo>
                  <a:pt x="88" y="192"/>
                </a:lnTo>
                <a:lnTo>
                  <a:pt x="88" y="187"/>
                </a:lnTo>
                <a:lnTo>
                  <a:pt x="91" y="186"/>
                </a:lnTo>
                <a:lnTo>
                  <a:pt x="90" y="185"/>
                </a:lnTo>
                <a:lnTo>
                  <a:pt x="90" y="182"/>
                </a:lnTo>
                <a:lnTo>
                  <a:pt x="90" y="178"/>
                </a:lnTo>
                <a:lnTo>
                  <a:pt x="92" y="172"/>
                </a:lnTo>
                <a:lnTo>
                  <a:pt x="92" y="167"/>
                </a:lnTo>
                <a:lnTo>
                  <a:pt x="90" y="166"/>
                </a:lnTo>
                <a:lnTo>
                  <a:pt x="90" y="162"/>
                </a:lnTo>
                <a:lnTo>
                  <a:pt x="91" y="162"/>
                </a:lnTo>
                <a:lnTo>
                  <a:pt x="92" y="164"/>
                </a:lnTo>
                <a:lnTo>
                  <a:pt x="95" y="164"/>
                </a:lnTo>
                <a:lnTo>
                  <a:pt x="96" y="161"/>
                </a:lnTo>
                <a:lnTo>
                  <a:pt x="98" y="161"/>
                </a:lnTo>
                <a:lnTo>
                  <a:pt x="100" y="160"/>
                </a:lnTo>
                <a:lnTo>
                  <a:pt x="102" y="158"/>
                </a:lnTo>
                <a:lnTo>
                  <a:pt x="102" y="154"/>
                </a:lnTo>
                <a:lnTo>
                  <a:pt x="100" y="154"/>
                </a:lnTo>
                <a:lnTo>
                  <a:pt x="100" y="152"/>
                </a:lnTo>
                <a:lnTo>
                  <a:pt x="106" y="151"/>
                </a:lnTo>
                <a:lnTo>
                  <a:pt x="109" y="150"/>
                </a:lnTo>
                <a:lnTo>
                  <a:pt x="110" y="147"/>
                </a:lnTo>
                <a:lnTo>
                  <a:pt x="110" y="146"/>
                </a:lnTo>
                <a:lnTo>
                  <a:pt x="107" y="146"/>
                </a:lnTo>
                <a:lnTo>
                  <a:pt x="112" y="139"/>
                </a:lnTo>
                <a:lnTo>
                  <a:pt x="113" y="139"/>
                </a:lnTo>
                <a:lnTo>
                  <a:pt x="115" y="139"/>
                </a:lnTo>
                <a:lnTo>
                  <a:pt x="117" y="140"/>
                </a:lnTo>
                <a:lnTo>
                  <a:pt x="119" y="139"/>
                </a:lnTo>
                <a:lnTo>
                  <a:pt x="123" y="137"/>
                </a:lnTo>
                <a:lnTo>
                  <a:pt x="127" y="133"/>
                </a:lnTo>
                <a:lnTo>
                  <a:pt x="129" y="133"/>
                </a:lnTo>
                <a:lnTo>
                  <a:pt x="131" y="133"/>
                </a:lnTo>
                <a:lnTo>
                  <a:pt x="133" y="133"/>
                </a:lnTo>
                <a:lnTo>
                  <a:pt x="137" y="131"/>
                </a:lnTo>
                <a:lnTo>
                  <a:pt x="138" y="128"/>
                </a:lnTo>
                <a:lnTo>
                  <a:pt x="139" y="125"/>
                </a:lnTo>
                <a:lnTo>
                  <a:pt x="141" y="121"/>
                </a:lnTo>
                <a:lnTo>
                  <a:pt x="144" y="120"/>
                </a:lnTo>
                <a:lnTo>
                  <a:pt x="147" y="119"/>
                </a:lnTo>
                <a:lnTo>
                  <a:pt x="147" y="118"/>
                </a:lnTo>
                <a:lnTo>
                  <a:pt x="148" y="116"/>
                </a:lnTo>
                <a:lnTo>
                  <a:pt x="145" y="114"/>
                </a:lnTo>
                <a:lnTo>
                  <a:pt x="145" y="112"/>
                </a:lnTo>
                <a:lnTo>
                  <a:pt x="146" y="110"/>
                </a:lnTo>
                <a:lnTo>
                  <a:pt x="144" y="106"/>
                </a:lnTo>
                <a:lnTo>
                  <a:pt x="144" y="103"/>
                </a:lnTo>
                <a:lnTo>
                  <a:pt x="144" y="100"/>
                </a:lnTo>
                <a:lnTo>
                  <a:pt x="150" y="96"/>
                </a:lnTo>
                <a:lnTo>
                  <a:pt x="150" y="95"/>
                </a:lnTo>
                <a:lnTo>
                  <a:pt x="148" y="93"/>
                </a:lnTo>
                <a:lnTo>
                  <a:pt x="148" y="92"/>
                </a:lnTo>
                <a:lnTo>
                  <a:pt x="151" y="91"/>
                </a:lnTo>
                <a:lnTo>
                  <a:pt x="152" y="90"/>
                </a:lnTo>
                <a:lnTo>
                  <a:pt x="151" y="89"/>
                </a:lnTo>
                <a:lnTo>
                  <a:pt x="150" y="88"/>
                </a:lnTo>
                <a:lnTo>
                  <a:pt x="151" y="88"/>
                </a:lnTo>
                <a:lnTo>
                  <a:pt x="152" y="86"/>
                </a:lnTo>
                <a:lnTo>
                  <a:pt x="153" y="86"/>
                </a:lnTo>
                <a:lnTo>
                  <a:pt x="154" y="88"/>
                </a:lnTo>
                <a:lnTo>
                  <a:pt x="157" y="88"/>
                </a:lnTo>
                <a:lnTo>
                  <a:pt x="159" y="85"/>
                </a:lnTo>
                <a:lnTo>
                  <a:pt x="161" y="82"/>
                </a:lnTo>
                <a:lnTo>
                  <a:pt x="162" y="73"/>
                </a:lnTo>
                <a:lnTo>
                  <a:pt x="165" y="75"/>
                </a:lnTo>
                <a:lnTo>
                  <a:pt x="165" y="77"/>
                </a:lnTo>
                <a:lnTo>
                  <a:pt x="169" y="75"/>
                </a:lnTo>
                <a:lnTo>
                  <a:pt x="172" y="79"/>
                </a:lnTo>
                <a:lnTo>
                  <a:pt x="173" y="79"/>
                </a:lnTo>
                <a:lnTo>
                  <a:pt x="173" y="78"/>
                </a:lnTo>
                <a:lnTo>
                  <a:pt x="174" y="76"/>
                </a:lnTo>
                <a:lnTo>
                  <a:pt x="182" y="77"/>
                </a:lnTo>
                <a:close/>
                <a:moveTo>
                  <a:pt x="49" y="341"/>
                </a:moveTo>
                <a:lnTo>
                  <a:pt x="49" y="341"/>
                </a:lnTo>
                <a:lnTo>
                  <a:pt x="50" y="344"/>
                </a:lnTo>
                <a:lnTo>
                  <a:pt x="49" y="346"/>
                </a:lnTo>
                <a:lnTo>
                  <a:pt x="57" y="350"/>
                </a:lnTo>
                <a:lnTo>
                  <a:pt x="58" y="348"/>
                </a:lnTo>
                <a:lnTo>
                  <a:pt x="56" y="345"/>
                </a:lnTo>
                <a:lnTo>
                  <a:pt x="49" y="341"/>
                </a:lnTo>
                <a:close/>
                <a:moveTo>
                  <a:pt x="113" y="282"/>
                </a:moveTo>
                <a:lnTo>
                  <a:pt x="113" y="282"/>
                </a:lnTo>
                <a:lnTo>
                  <a:pt x="112" y="286"/>
                </a:lnTo>
                <a:lnTo>
                  <a:pt x="107" y="285"/>
                </a:lnTo>
                <a:lnTo>
                  <a:pt x="103" y="291"/>
                </a:lnTo>
                <a:lnTo>
                  <a:pt x="99" y="296"/>
                </a:lnTo>
                <a:lnTo>
                  <a:pt x="99" y="298"/>
                </a:lnTo>
                <a:lnTo>
                  <a:pt x="100" y="300"/>
                </a:lnTo>
                <a:lnTo>
                  <a:pt x="104" y="309"/>
                </a:lnTo>
                <a:lnTo>
                  <a:pt x="111" y="299"/>
                </a:lnTo>
                <a:lnTo>
                  <a:pt x="111" y="297"/>
                </a:lnTo>
                <a:lnTo>
                  <a:pt x="110" y="296"/>
                </a:lnTo>
                <a:lnTo>
                  <a:pt x="110" y="293"/>
                </a:lnTo>
                <a:lnTo>
                  <a:pt x="111" y="291"/>
                </a:lnTo>
                <a:lnTo>
                  <a:pt x="113" y="288"/>
                </a:lnTo>
                <a:lnTo>
                  <a:pt x="117" y="282"/>
                </a:lnTo>
                <a:lnTo>
                  <a:pt x="113" y="282"/>
                </a:lnTo>
                <a:close/>
                <a:moveTo>
                  <a:pt x="53" y="256"/>
                </a:moveTo>
                <a:lnTo>
                  <a:pt x="53" y="256"/>
                </a:lnTo>
                <a:lnTo>
                  <a:pt x="54" y="257"/>
                </a:lnTo>
                <a:lnTo>
                  <a:pt x="54" y="258"/>
                </a:lnTo>
                <a:lnTo>
                  <a:pt x="54" y="261"/>
                </a:lnTo>
                <a:lnTo>
                  <a:pt x="51" y="263"/>
                </a:lnTo>
                <a:lnTo>
                  <a:pt x="49" y="264"/>
                </a:lnTo>
                <a:lnTo>
                  <a:pt x="47" y="271"/>
                </a:lnTo>
                <a:lnTo>
                  <a:pt x="46" y="273"/>
                </a:lnTo>
                <a:lnTo>
                  <a:pt x="46" y="270"/>
                </a:lnTo>
                <a:lnTo>
                  <a:pt x="48" y="264"/>
                </a:lnTo>
                <a:lnTo>
                  <a:pt x="49" y="258"/>
                </a:lnTo>
                <a:lnTo>
                  <a:pt x="51" y="257"/>
                </a:lnTo>
                <a:lnTo>
                  <a:pt x="53" y="256"/>
                </a:lnTo>
                <a:close/>
                <a:moveTo>
                  <a:pt x="31" y="238"/>
                </a:moveTo>
                <a:lnTo>
                  <a:pt x="34" y="238"/>
                </a:lnTo>
                <a:lnTo>
                  <a:pt x="34" y="242"/>
                </a:lnTo>
                <a:lnTo>
                  <a:pt x="36" y="242"/>
                </a:lnTo>
                <a:lnTo>
                  <a:pt x="38" y="243"/>
                </a:lnTo>
                <a:lnTo>
                  <a:pt x="40" y="243"/>
                </a:lnTo>
                <a:lnTo>
                  <a:pt x="41" y="245"/>
                </a:lnTo>
                <a:lnTo>
                  <a:pt x="41" y="249"/>
                </a:lnTo>
                <a:lnTo>
                  <a:pt x="41" y="250"/>
                </a:lnTo>
                <a:lnTo>
                  <a:pt x="41" y="252"/>
                </a:lnTo>
                <a:lnTo>
                  <a:pt x="37" y="256"/>
                </a:lnTo>
                <a:lnTo>
                  <a:pt x="34" y="258"/>
                </a:lnTo>
                <a:lnTo>
                  <a:pt x="33" y="261"/>
                </a:lnTo>
                <a:lnTo>
                  <a:pt x="31" y="262"/>
                </a:lnTo>
                <a:lnTo>
                  <a:pt x="29" y="262"/>
                </a:lnTo>
                <a:lnTo>
                  <a:pt x="26" y="262"/>
                </a:lnTo>
                <a:lnTo>
                  <a:pt x="24" y="264"/>
                </a:lnTo>
                <a:lnTo>
                  <a:pt x="21" y="264"/>
                </a:lnTo>
                <a:lnTo>
                  <a:pt x="17" y="264"/>
                </a:lnTo>
                <a:lnTo>
                  <a:pt x="19" y="259"/>
                </a:lnTo>
                <a:lnTo>
                  <a:pt x="19" y="255"/>
                </a:lnTo>
                <a:lnTo>
                  <a:pt x="20" y="254"/>
                </a:lnTo>
                <a:lnTo>
                  <a:pt x="21" y="252"/>
                </a:lnTo>
                <a:lnTo>
                  <a:pt x="26" y="251"/>
                </a:lnTo>
                <a:lnTo>
                  <a:pt x="28" y="251"/>
                </a:lnTo>
                <a:lnTo>
                  <a:pt x="29" y="250"/>
                </a:lnTo>
                <a:lnTo>
                  <a:pt x="29" y="245"/>
                </a:lnTo>
                <a:lnTo>
                  <a:pt x="29" y="242"/>
                </a:lnTo>
                <a:lnTo>
                  <a:pt x="31" y="238"/>
                </a:lnTo>
                <a:close/>
                <a:moveTo>
                  <a:pt x="89" y="237"/>
                </a:moveTo>
                <a:lnTo>
                  <a:pt x="89" y="237"/>
                </a:lnTo>
                <a:lnTo>
                  <a:pt x="91" y="238"/>
                </a:lnTo>
                <a:lnTo>
                  <a:pt x="92" y="240"/>
                </a:lnTo>
                <a:lnTo>
                  <a:pt x="96" y="238"/>
                </a:lnTo>
                <a:lnTo>
                  <a:pt x="100" y="243"/>
                </a:lnTo>
                <a:lnTo>
                  <a:pt x="89" y="242"/>
                </a:lnTo>
                <a:lnTo>
                  <a:pt x="89" y="241"/>
                </a:lnTo>
                <a:lnTo>
                  <a:pt x="88" y="240"/>
                </a:lnTo>
                <a:lnTo>
                  <a:pt x="88" y="238"/>
                </a:lnTo>
                <a:lnTo>
                  <a:pt x="89" y="237"/>
                </a:lnTo>
                <a:close/>
                <a:moveTo>
                  <a:pt x="82" y="237"/>
                </a:moveTo>
                <a:lnTo>
                  <a:pt x="82" y="237"/>
                </a:lnTo>
                <a:lnTo>
                  <a:pt x="84" y="237"/>
                </a:lnTo>
                <a:lnTo>
                  <a:pt x="84" y="238"/>
                </a:lnTo>
                <a:lnTo>
                  <a:pt x="82" y="240"/>
                </a:lnTo>
                <a:lnTo>
                  <a:pt x="81" y="240"/>
                </a:lnTo>
                <a:lnTo>
                  <a:pt x="81" y="238"/>
                </a:lnTo>
                <a:lnTo>
                  <a:pt x="82" y="237"/>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03" name="Freeform 32"/>
          <p:cNvSpPr>
            <a:spLocks/>
          </p:cNvSpPr>
          <p:nvPr/>
        </p:nvSpPr>
        <p:spPr bwMode="auto">
          <a:xfrm>
            <a:off x="5249863" y="4132263"/>
            <a:ext cx="26987" cy="34925"/>
          </a:xfrm>
          <a:custGeom>
            <a:avLst/>
            <a:gdLst>
              <a:gd name="T0" fmla="*/ 2147483647 w 18"/>
              <a:gd name="T1" fmla="*/ 2147483647 h 25"/>
              <a:gd name="T2" fmla="*/ 2147483647 w 18"/>
              <a:gd name="T3" fmla="*/ 2147483647 h 25"/>
              <a:gd name="T4" fmla="*/ 2147483647 w 18"/>
              <a:gd name="T5" fmla="*/ 2147483647 h 25"/>
              <a:gd name="T6" fmla="*/ 2147483647 w 18"/>
              <a:gd name="T7" fmla="*/ 2147483647 h 25"/>
              <a:gd name="T8" fmla="*/ 2147483647 w 18"/>
              <a:gd name="T9" fmla="*/ 2147483647 h 25"/>
              <a:gd name="T10" fmla="*/ 2147483647 w 18"/>
              <a:gd name="T11" fmla="*/ 2147483647 h 25"/>
              <a:gd name="T12" fmla="*/ 2147483647 w 18"/>
              <a:gd name="T13" fmla="*/ 2147483647 h 25"/>
              <a:gd name="T14" fmla="*/ 2147483647 w 18"/>
              <a:gd name="T15" fmla="*/ 0 h 25"/>
              <a:gd name="T16" fmla="*/ 2147483647 w 18"/>
              <a:gd name="T17" fmla="*/ 0 h 25"/>
              <a:gd name="T18" fmla="*/ 2147483647 w 18"/>
              <a:gd name="T19" fmla="*/ 2147483647 h 25"/>
              <a:gd name="T20" fmla="*/ 2147483647 w 18"/>
              <a:gd name="T21" fmla="*/ 2147483647 h 25"/>
              <a:gd name="T22" fmla="*/ 2147483647 w 18"/>
              <a:gd name="T23" fmla="*/ 2147483647 h 25"/>
              <a:gd name="T24" fmla="*/ 2147483647 w 18"/>
              <a:gd name="T25" fmla="*/ 2147483647 h 25"/>
              <a:gd name="T26" fmla="*/ 2147483647 w 18"/>
              <a:gd name="T27" fmla="*/ 2147483647 h 25"/>
              <a:gd name="T28" fmla="*/ 2147483647 w 18"/>
              <a:gd name="T29" fmla="*/ 2147483647 h 25"/>
              <a:gd name="T30" fmla="*/ 2147483647 w 18"/>
              <a:gd name="T31" fmla="*/ 2147483647 h 25"/>
              <a:gd name="T32" fmla="*/ 0 w 18"/>
              <a:gd name="T33" fmla="*/ 2147483647 h 25"/>
              <a:gd name="T34" fmla="*/ 0 w 18"/>
              <a:gd name="T35" fmla="*/ 2147483647 h 25"/>
              <a:gd name="T36" fmla="*/ 0 w 18"/>
              <a:gd name="T37" fmla="*/ 2147483647 h 25"/>
              <a:gd name="T38" fmla="*/ 2147483647 w 18"/>
              <a:gd name="T39" fmla="*/ 2147483647 h 25"/>
              <a:gd name="T40" fmla="*/ 2147483647 w 18"/>
              <a:gd name="T41" fmla="*/ 2147483647 h 25"/>
              <a:gd name="T42" fmla="*/ 2147483647 w 18"/>
              <a:gd name="T43" fmla="*/ 2147483647 h 25"/>
              <a:gd name="T44" fmla="*/ 2147483647 w 18"/>
              <a:gd name="T45" fmla="*/ 2147483647 h 25"/>
              <a:gd name="T46" fmla="*/ 2147483647 w 18"/>
              <a:gd name="T47" fmla="*/ 2147483647 h 25"/>
              <a:gd name="T48" fmla="*/ 2147483647 w 18"/>
              <a:gd name="T49" fmla="*/ 2147483647 h 25"/>
              <a:gd name="T50" fmla="*/ 2147483647 w 18"/>
              <a:gd name="T51" fmla="*/ 2147483647 h 25"/>
              <a:gd name="T52" fmla="*/ 2147483647 w 18"/>
              <a:gd name="T53" fmla="*/ 2147483647 h 2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
              <a:gd name="T82" fmla="*/ 0 h 25"/>
              <a:gd name="T83" fmla="*/ 18 w 18"/>
              <a:gd name="T84" fmla="*/ 25 h 2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 h="25">
                <a:moveTo>
                  <a:pt x="16" y="16"/>
                </a:moveTo>
                <a:lnTo>
                  <a:pt x="16" y="16"/>
                </a:lnTo>
                <a:lnTo>
                  <a:pt x="17" y="12"/>
                </a:lnTo>
                <a:lnTo>
                  <a:pt x="18" y="7"/>
                </a:lnTo>
                <a:lnTo>
                  <a:pt x="17" y="4"/>
                </a:lnTo>
                <a:lnTo>
                  <a:pt x="15" y="2"/>
                </a:lnTo>
                <a:lnTo>
                  <a:pt x="11" y="0"/>
                </a:lnTo>
                <a:lnTo>
                  <a:pt x="9" y="1"/>
                </a:lnTo>
                <a:lnTo>
                  <a:pt x="7" y="2"/>
                </a:lnTo>
                <a:lnTo>
                  <a:pt x="4" y="1"/>
                </a:lnTo>
                <a:lnTo>
                  <a:pt x="3" y="1"/>
                </a:lnTo>
                <a:lnTo>
                  <a:pt x="1" y="2"/>
                </a:lnTo>
                <a:lnTo>
                  <a:pt x="1" y="4"/>
                </a:lnTo>
                <a:lnTo>
                  <a:pt x="0" y="8"/>
                </a:lnTo>
                <a:lnTo>
                  <a:pt x="0" y="14"/>
                </a:lnTo>
                <a:lnTo>
                  <a:pt x="1" y="17"/>
                </a:lnTo>
                <a:lnTo>
                  <a:pt x="3" y="21"/>
                </a:lnTo>
                <a:lnTo>
                  <a:pt x="7" y="22"/>
                </a:lnTo>
                <a:lnTo>
                  <a:pt x="14" y="24"/>
                </a:lnTo>
                <a:lnTo>
                  <a:pt x="17" y="25"/>
                </a:lnTo>
                <a:lnTo>
                  <a:pt x="16" y="16"/>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04" name="Freeform 33"/>
          <p:cNvSpPr>
            <a:spLocks/>
          </p:cNvSpPr>
          <p:nvPr/>
        </p:nvSpPr>
        <p:spPr bwMode="auto">
          <a:xfrm>
            <a:off x="3267075" y="3305175"/>
            <a:ext cx="90488" cy="130175"/>
          </a:xfrm>
          <a:custGeom>
            <a:avLst/>
            <a:gdLst>
              <a:gd name="T0" fmla="*/ 2147483647 w 59"/>
              <a:gd name="T1" fmla="*/ 2147483647 h 93"/>
              <a:gd name="T2" fmla="*/ 2147483647 w 59"/>
              <a:gd name="T3" fmla="*/ 2147483647 h 93"/>
              <a:gd name="T4" fmla="*/ 2147483647 w 59"/>
              <a:gd name="T5" fmla="*/ 0 h 93"/>
              <a:gd name="T6" fmla="*/ 2147483647 w 59"/>
              <a:gd name="T7" fmla="*/ 0 h 93"/>
              <a:gd name="T8" fmla="*/ 2147483647 w 59"/>
              <a:gd name="T9" fmla="*/ 2147483647 h 93"/>
              <a:gd name="T10" fmla="*/ 2147483647 w 59"/>
              <a:gd name="T11" fmla="*/ 2147483647 h 93"/>
              <a:gd name="T12" fmla="*/ 2147483647 w 59"/>
              <a:gd name="T13" fmla="*/ 2147483647 h 93"/>
              <a:gd name="T14" fmla="*/ 2147483647 w 59"/>
              <a:gd name="T15" fmla="*/ 2147483647 h 93"/>
              <a:gd name="T16" fmla="*/ 2147483647 w 59"/>
              <a:gd name="T17" fmla="*/ 2147483647 h 93"/>
              <a:gd name="T18" fmla="*/ 2147483647 w 59"/>
              <a:gd name="T19" fmla="*/ 2147483647 h 93"/>
              <a:gd name="T20" fmla="*/ 2147483647 w 59"/>
              <a:gd name="T21" fmla="*/ 2147483647 h 93"/>
              <a:gd name="T22" fmla="*/ 2147483647 w 59"/>
              <a:gd name="T23" fmla="*/ 2147483647 h 93"/>
              <a:gd name="T24" fmla="*/ 2147483647 w 59"/>
              <a:gd name="T25" fmla="*/ 2147483647 h 93"/>
              <a:gd name="T26" fmla="*/ 2147483647 w 59"/>
              <a:gd name="T27" fmla="*/ 2147483647 h 93"/>
              <a:gd name="T28" fmla="*/ 2147483647 w 59"/>
              <a:gd name="T29" fmla="*/ 2147483647 h 93"/>
              <a:gd name="T30" fmla="*/ 0 w 59"/>
              <a:gd name="T31" fmla="*/ 2147483647 h 93"/>
              <a:gd name="T32" fmla="*/ 2147483647 w 59"/>
              <a:gd name="T33" fmla="*/ 2147483647 h 93"/>
              <a:gd name="T34" fmla="*/ 2147483647 w 59"/>
              <a:gd name="T35" fmla="*/ 2147483647 h 93"/>
              <a:gd name="T36" fmla="*/ 2147483647 w 59"/>
              <a:gd name="T37" fmla="*/ 2147483647 h 93"/>
              <a:gd name="T38" fmla="*/ 2147483647 w 59"/>
              <a:gd name="T39" fmla="*/ 2147483647 h 93"/>
              <a:gd name="T40" fmla="*/ 2147483647 w 59"/>
              <a:gd name="T41" fmla="*/ 2147483647 h 93"/>
              <a:gd name="T42" fmla="*/ 2147483647 w 59"/>
              <a:gd name="T43" fmla="*/ 2147483647 h 93"/>
              <a:gd name="T44" fmla="*/ 2147483647 w 59"/>
              <a:gd name="T45" fmla="*/ 2147483647 h 93"/>
              <a:gd name="T46" fmla="*/ 2147483647 w 59"/>
              <a:gd name="T47" fmla="*/ 2147483647 h 93"/>
              <a:gd name="T48" fmla="*/ 2147483647 w 59"/>
              <a:gd name="T49" fmla="*/ 2147483647 h 93"/>
              <a:gd name="T50" fmla="*/ 2147483647 w 59"/>
              <a:gd name="T51" fmla="*/ 2147483647 h 93"/>
              <a:gd name="T52" fmla="*/ 2147483647 w 59"/>
              <a:gd name="T53" fmla="*/ 2147483647 h 93"/>
              <a:gd name="T54" fmla="*/ 2147483647 w 59"/>
              <a:gd name="T55" fmla="*/ 2147483647 h 93"/>
              <a:gd name="T56" fmla="*/ 2147483647 w 59"/>
              <a:gd name="T57" fmla="*/ 2147483647 h 93"/>
              <a:gd name="T58" fmla="*/ 2147483647 w 59"/>
              <a:gd name="T59" fmla="*/ 2147483647 h 93"/>
              <a:gd name="T60" fmla="*/ 2147483647 w 59"/>
              <a:gd name="T61" fmla="*/ 2147483647 h 93"/>
              <a:gd name="T62" fmla="*/ 2147483647 w 59"/>
              <a:gd name="T63" fmla="*/ 2147483647 h 93"/>
              <a:gd name="T64" fmla="*/ 2147483647 w 59"/>
              <a:gd name="T65" fmla="*/ 2147483647 h 93"/>
              <a:gd name="T66" fmla="*/ 2147483647 w 59"/>
              <a:gd name="T67" fmla="*/ 2147483647 h 93"/>
              <a:gd name="T68" fmla="*/ 2147483647 w 59"/>
              <a:gd name="T69" fmla="*/ 2147483647 h 93"/>
              <a:gd name="T70" fmla="*/ 2147483647 w 59"/>
              <a:gd name="T71" fmla="*/ 2147483647 h 93"/>
              <a:gd name="T72" fmla="*/ 2147483647 w 59"/>
              <a:gd name="T73" fmla="*/ 2147483647 h 93"/>
              <a:gd name="T74" fmla="*/ 2147483647 w 59"/>
              <a:gd name="T75" fmla="*/ 2147483647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9"/>
              <a:gd name="T115" fmla="*/ 0 h 93"/>
              <a:gd name="T116" fmla="*/ 59 w 59"/>
              <a:gd name="T117" fmla="*/ 93 h 9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9" h="93">
                <a:moveTo>
                  <a:pt x="57" y="3"/>
                </a:moveTo>
                <a:lnTo>
                  <a:pt x="57" y="3"/>
                </a:lnTo>
                <a:lnTo>
                  <a:pt x="55" y="3"/>
                </a:lnTo>
                <a:lnTo>
                  <a:pt x="52" y="3"/>
                </a:lnTo>
                <a:lnTo>
                  <a:pt x="51" y="0"/>
                </a:lnTo>
                <a:lnTo>
                  <a:pt x="46" y="0"/>
                </a:lnTo>
                <a:lnTo>
                  <a:pt x="43" y="0"/>
                </a:lnTo>
                <a:lnTo>
                  <a:pt x="43" y="3"/>
                </a:lnTo>
                <a:lnTo>
                  <a:pt x="37" y="4"/>
                </a:lnTo>
                <a:lnTo>
                  <a:pt x="33" y="4"/>
                </a:lnTo>
                <a:lnTo>
                  <a:pt x="30" y="4"/>
                </a:lnTo>
                <a:lnTo>
                  <a:pt x="25" y="2"/>
                </a:lnTo>
                <a:lnTo>
                  <a:pt x="23" y="2"/>
                </a:lnTo>
                <a:lnTo>
                  <a:pt x="21" y="3"/>
                </a:lnTo>
                <a:lnTo>
                  <a:pt x="19" y="5"/>
                </a:lnTo>
                <a:lnTo>
                  <a:pt x="18" y="9"/>
                </a:lnTo>
                <a:lnTo>
                  <a:pt x="17" y="6"/>
                </a:lnTo>
                <a:lnTo>
                  <a:pt x="14" y="12"/>
                </a:lnTo>
                <a:lnTo>
                  <a:pt x="9" y="19"/>
                </a:lnTo>
                <a:lnTo>
                  <a:pt x="9" y="27"/>
                </a:lnTo>
                <a:lnTo>
                  <a:pt x="8" y="30"/>
                </a:lnTo>
                <a:lnTo>
                  <a:pt x="5" y="32"/>
                </a:lnTo>
                <a:lnTo>
                  <a:pt x="1" y="34"/>
                </a:lnTo>
                <a:lnTo>
                  <a:pt x="0" y="37"/>
                </a:lnTo>
                <a:lnTo>
                  <a:pt x="1" y="39"/>
                </a:lnTo>
                <a:lnTo>
                  <a:pt x="2" y="43"/>
                </a:lnTo>
                <a:lnTo>
                  <a:pt x="3" y="45"/>
                </a:lnTo>
                <a:lnTo>
                  <a:pt x="2" y="57"/>
                </a:lnTo>
                <a:lnTo>
                  <a:pt x="5" y="60"/>
                </a:lnTo>
                <a:lnTo>
                  <a:pt x="7" y="62"/>
                </a:lnTo>
                <a:lnTo>
                  <a:pt x="7" y="65"/>
                </a:lnTo>
                <a:lnTo>
                  <a:pt x="5" y="69"/>
                </a:lnTo>
                <a:lnTo>
                  <a:pt x="8" y="82"/>
                </a:lnTo>
                <a:lnTo>
                  <a:pt x="10" y="90"/>
                </a:lnTo>
                <a:lnTo>
                  <a:pt x="16" y="89"/>
                </a:lnTo>
                <a:lnTo>
                  <a:pt x="25" y="93"/>
                </a:lnTo>
                <a:lnTo>
                  <a:pt x="30" y="86"/>
                </a:lnTo>
                <a:lnTo>
                  <a:pt x="24" y="82"/>
                </a:lnTo>
                <a:lnTo>
                  <a:pt x="26" y="74"/>
                </a:lnTo>
                <a:lnTo>
                  <a:pt x="37" y="78"/>
                </a:lnTo>
                <a:lnTo>
                  <a:pt x="40" y="75"/>
                </a:lnTo>
                <a:lnTo>
                  <a:pt x="43" y="79"/>
                </a:lnTo>
                <a:lnTo>
                  <a:pt x="50" y="79"/>
                </a:lnTo>
                <a:lnTo>
                  <a:pt x="52" y="75"/>
                </a:lnTo>
                <a:lnTo>
                  <a:pt x="56" y="68"/>
                </a:lnTo>
                <a:lnTo>
                  <a:pt x="58" y="60"/>
                </a:lnTo>
                <a:lnTo>
                  <a:pt x="59" y="55"/>
                </a:lnTo>
                <a:lnTo>
                  <a:pt x="55" y="52"/>
                </a:lnTo>
                <a:lnTo>
                  <a:pt x="52" y="47"/>
                </a:lnTo>
                <a:lnTo>
                  <a:pt x="51" y="44"/>
                </a:lnTo>
                <a:lnTo>
                  <a:pt x="50" y="25"/>
                </a:lnTo>
                <a:lnTo>
                  <a:pt x="57" y="12"/>
                </a:lnTo>
                <a:lnTo>
                  <a:pt x="57" y="7"/>
                </a:lnTo>
                <a:lnTo>
                  <a:pt x="56" y="9"/>
                </a:lnTo>
                <a:lnTo>
                  <a:pt x="56" y="6"/>
                </a:lnTo>
                <a:lnTo>
                  <a:pt x="57" y="5"/>
                </a:lnTo>
                <a:lnTo>
                  <a:pt x="57" y="3"/>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05" name="Freeform 34"/>
          <p:cNvSpPr>
            <a:spLocks noEditPoints="1"/>
          </p:cNvSpPr>
          <p:nvPr/>
        </p:nvSpPr>
        <p:spPr bwMode="auto">
          <a:xfrm>
            <a:off x="5043488" y="2865438"/>
            <a:ext cx="379412" cy="506412"/>
          </a:xfrm>
          <a:custGeom>
            <a:avLst/>
            <a:gdLst>
              <a:gd name="T0" fmla="*/ 2147483647 w 248"/>
              <a:gd name="T1" fmla="*/ 2147483647 h 360"/>
              <a:gd name="T2" fmla="*/ 2147483647 w 248"/>
              <a:gd name="T3" fmla="*/ 2147483647 h 360"/>
              <a:gd name="T4" fmla="*/ 2147483647 w 248"/>
              <a:gd name="T5" fmla="*/ 2147483647 h 360"/>
              <a:gd name="T6" fmla="*/ 2147483647 w 248"/>
              <a:gd name="T7" fmla="*/ 2147483647 h 360"/>
              <a:gd name="T8" fmla="*/ 2147483647 w 248"/>
              <a:gd name="T9" fmla="*/ 2147483647 h 360"/>
              <a:gd name="T10" fmla="*/ 2147483647 w 248"/>
              <a:gd name="T11" fmla="*/ 2147483647 h 360"/>
              <a:gd name="T12" fmla="*/ 2147483647 w 248"/>
              <a:gd name="T13" fmla="*/ 0 h 360"/>
              <a:gd name="T14" fmla="*/ 2147483647 w 248"/>
              <a:gd name="T15" fmla="*/ 2147483647 h 360"/>
              <a:gd name="T16" fmla="*/ 2147483647 w 248"/>
              <a:gd name="T17" fmla="*/ 2147483647 h 360"/>
              <a:gd name="T18" fmla="*/ 2147483647 w 248"/>
              <a:gd name="T19" fmla="*/ 2147483647 h 360"/>
              <a:gd name="T20" fmla="*/ 2147483647 w 248"/>
              <a:gd name="T21" fmla="*/ 2147483647 h 360"/>
              <a:gd name="T22" fmla="*/ 2147483647 w 248"/>
              <a:gd name="T23" fmla="*/ 2147483647 h 360"/>
              <a:gd name="T24" fmla="*/ 2147483647 w 248"/>
              <a:gd name="T25" fmla="*/ 2147483647 h 360"/>
              <a:gd name="T26" fmla="*/ 2147483647 w 248"/>
              <a:gd name="T27" fmla="*/ 2147483647 h 360"/>
              <a:gd name="T28" fmla="*/ 0 w 248"/>
              <a:gd name="T29" fmla="*/ 2147483647 h 360"/>
              <a:gd name="T30" fmla="*/ 2147483647 w 248"/>
              <a:gd name="T31" fmla="*/ 2147483647 h 360"/>
              <a:gd name="T32" fmla="*/ 2147483647 w 248"/>
              <a:gd name="T33" fmla="*/ 2147483647 h 360"/>
              <a:gd name="T34" fmla="*/ 2147483647 w 248"/>
              <a:gd name="T35" fmla="*/ 2147483647 h 360"/>
              <a:gd name="T36" fmla="*/ 2147483647 w 248"/>
              <a:gd name="T37" fmla="*/ 2147483647 h 360"/>
              <a:gd name="T38" fmla="*/ 2147483647 w 248"/>
              <a:gd name="T39" fmla="*/ 2147483647 h 360"/>
              <a:gd name="T40" fmla="*/ 2147483647 w 248"/>
              <a:gd name="T41" fmla="*/ 2147483647 h 360"/>
              <a:gd name="T42" fmla="*/ 2147483647 w 248"/>
              <a:gd name="T43" fmla="*/ 2147483647 h 360"/>
              <a:gd name="T44" fmla="*/ 2147483647 w 248"/>
              <a:gd name="T45" fmla="*/ 2147483647 h 360"/>
              <a:gd name="T46" fmla="*/ 2147483647 w 248"/>
              <a:gd name="T47" fmla="*/ 2147483647 h 360"/>
              <a:gd name="T48" fmla="*/ 2147483647 w 248"/>
              <a:gd name="T49" fmla="*/ 2147483647 h 360"/>
              <a:gd name="T50" fmla="*/ 2147483647 w 248"/>
              <a:gd name="T51" fmla="*/ 2147483647 h 360"/>
              <a:gd name="T52" fmla="*/ 2147483647 w 248"/>
              <a:gd name="T53" fmla="*/ 2147483647 h 360"/>
              <a:gd name="T54" fmla="*/ 2147483647 w 248"/>
              <a:gd name="T55" fmla="*/ 2147483647 h 360"/>
              <a:gd name="T56" fmla="*/ 2147483647 w 248"/>
              <a:gd name="T57" fmla="*/ 2147483647 h 360"/>
              <a:gd name="T58" fmla="*/ 2147483647 w 248"/>
              <a:gd name="T59" fmla="*/ 2147483647 h 360"/>
              <a:gd name="T60" fmla="*/ 2147483647 w 248"/>
              <a:gd name="T61" fmla="*/ 2147483647 h 360"/>
              <a:gd name="T62" fmla="*/ 2147483647 w 248"/>
              <a:gd name="T63" fmla="*/ 2147483647 h 360"/>
              <a:gd name="T64" fmla="*/ 2147483647 w 248"/>
              <a:gd name="T65" fmla="*/ 2147483647 h 360"/>
              <a:gd name="T66" fmla="*/ 2147483647 w 248"/>
              <a:gd name="T67" fmla="*/ 2147483647 h 360"/>
              <a:gd name="T68" fmla="*/ 2147483647 w 248"/>
              <a:gd name="T69" fmla="*/ 2147483647 h 360"/>
              <a:gd name="T70" fmla="*/ 2147483647 w 248"/>
              <a:gd name="T71" fmla="*/ 2147483647 h 360"/>
              <a:gd name="T72" fmla="*/ 2147483647 w 248"/>
              <a:gd name="T73" fmla="*/ 2147483647 h 360"/>
              <a:gd name="T74" fmla="*/ 2147483647 w 248"/>
              <a:gd name="T75" fmla="*/ 2147483647 h 360"/>
              <a:gd name="T76" fmla="*/ 2147483647 w 248"/>
              <a:gd name="T77" fmla="*/ 2147483647 h 360"/>
              <a:gd name="T78" fmla="*/ 2147483647 w 248"/>
              <a:gd name="T79" fmla="*/ 2147483647 h 360"/>
              <a:gd name="T80" fmla="*/ 2147483647 w 248"/>
              <a:gd name="T81" fmla="*/ 2147483647 h 360"/>
              <a:gd name="T82" fmla="*/ 2147483647 w 248"/>
              <a:gd name="T83" fmla="*/ 2147483647 h 360"/>
              <a:gd name="T84" fmla="*/ 2147483647 w 248"/>
              <a:gd name="T85" fmla="*/ 2147483647 h 360"/>
              <a:gd name="T86" fmla="*/ 2147483647 w 248"/>
              <a:gd name="T87" fmla="*/ 2147483647 h 360"/>
              <a:gd name="T88" fmla="*/ 2147483647 w 248"/>
              <a:gd name="T89" fmla="*/ 2147483647 h 360"/>
              <a:gd name="T90" fmla="*/ 2147483647 w 248"/>
              <a:gd name="T91" fmla="*/ 2147483647 h 360"/>
              <a:gd name="T92" fmla="*/ 2147483647 w 248"/>
              <a:gd name="T93" fmla="*/ 2147483647 h 360"/>
              <a:gd name="T94" fmla="*/ 2147483647 w 248"/>
              <a:gd name="T95" fmla="*/ 2147483647 h 360"/>
              <a:gd name="T96" fmla="*/ 2147483647 w 248"/>
              <a:gd name="T97" fmla="*/ 2147483647 h 360"/>
              <a:gd name="T98" fmla="*/ 2147483647 w 248"/>
              <a:gd name="T99" fmla="*/ 2147483647 h 360"/>
              <a:gd name="T100" fmla="*/ 2147483647 w 248"/>
              <a:gd name="T101" fmla="*/ 2147483647 h 360"/>
              <a:gd name="T102" fmla="*/ 2147483647 w 248"/>
              <a:gd name="T103" fmla="*/ 2147483647 h 360"/>
              <a:gd name="T104" fmla="*/ 2147483647 w 248"/>
              <a:gd name="T105" fmla="*/ 2147483647 h 360"/>
              <a:gd name="T106" fmla="*/ 2147483647 w 248"/>
              <a:gd name="T107" fmla="*/ 2147483647 h 360"/>
              <a:gd name="T108" fmla="*/ 2147483647 w 248"/>
              <a:gd name="T109" fmla="*/ 2147483647 h 36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48"/>
              <a:gd name="T166" fmla="*/ 0 h 360"/>
              <a:gd name="T167" fmla="*/ 248 w 248"/>
              <a:gd name="T168" fmla="*/ 360 h 36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48" h="360">
                <a:moveTo>
                  <a:pt x="248" y="96"/>
                </a:moveTo>
                <a:lnTo>
                  <a:pt x="248" y="96"/>
                </a:lnTo>
                <a:lnTo>
                  <a:pt x="246" y="93"/>
                </a:lnTo>
                <a:lnTo>
                  <a:pt x="244" y="88"/>
                </a:lnTo>
                <a:lnTo>
                  <a:pt x="239" y="87"/>
                </a:lnTo>
                <a:lnTo>
                  <a:pt x="234" y="84"/>
                </a:lnTo>
                <a:lnTo>
                  <a:pt x="234" y="83"/>
                </a:lnTo>
                <a:lnTo>
                  <a:pt x="233" y="81"/>
                </a:lnTo>
                <a:lnTo>
                  <a:pt x="233" y="76"/>
                </a:lnTo>
                <a:lnTo>
                  <a:pt x="231" y="75"/>
                </a:lnTo>
                <a:lnTo>
                  <a:pt x="229" y="67"/>
                </a:lnTo>
                <a:lnTo>
                  <a:pt x="231" y="62"/>
                </a:lnTo>
                <a:lnTo>
                  <a:pt x="231" y="59"/>
                </a:lnTo>
                <a:lnTo>
                  <a:pt x="233" y="57"/>
                </a:lnTo>
                <a:lnTo>
                  <a:pt x="233" y="47"/>
                </a:lnTo>
                <a:lnTo>
                  <a:pt x="231" y="45"/>
                </a:lnTo>
                <a:lnTo>
                  <a:pt x="231" y="40"/>
                </a:lnTo>
                <a:lnTo>
                  <a:pt x="232" y="36"/>
                </a:lnTo>
                <a:lnTo>
                  <a:pt x="228" y="34"/>
                </a:lnTo>
                <a:lnTo>
                  <a:pt x="227" y="31"/>
                </a:lnTo>
                <a:lnTo>
                  <a:pt x="226" y="27"/>
                </a:lnTo>
                <a:lnTo>
                  <a:pt x="226" y="24"/>
                </a:lnTo>
                <a:lnTo>
                  <a:pt x="225" y="21"/>
                </a:lnTo>
                <a:lnTo>
                  <a:pt x="222" y="19"/>
                </a:lnTo>
                <a:lnTo>
                  <a:pt x="219" y="18"/>
                </a:lnTo>
                <a:lnTo>
                  <a:pt x="214" y="13"/>
                </a:lnTo>
                <a:lnTo>
                  <a:pt x="211" y="7"/>
                </a:lnTo>
                <a:lnTo>
                  <a:pt x="208" y="6"/>
                </a:lnTo>
                <a:lnTo>
                  <a:pt x="208" y="4"/>
                </a:lnTo>
                <a:lnTo>
                  <a:pt x="208" y="0"/>
                </a:lnTo>
                <a:lnTo>
                  <a:pt x="199" y="4"/>
                </a:lnTo>
                <a:lnTo>
                  <a:pt x="194" y="4"/>
                </a:lnTo>
                <a:lnTo>
                  <a:pt x="191" y="14"/>
                </a:lnTo>
                <a:lnTo>
                  <a:pt x="185" y="15"/>
                </a:lnTo>
                <a:lnTo>
                  <a:pt x="184" y="25"/>
                </a:lnTo>
                <a:lnTo>
                  <a:pt x="178" y="26"/>
                </a:lnTo>
                <a:lnTo>
                  <a:pt x="177" y="22"/>
                </a:lnTo>
                <a:lnTo>
                  <a:pt x="163" y="22"/>
                </a:lnTo>
                <a:lnTo>
                  <a:pt x="162" y="19"/>
                </a:lnTo>
                <a:lnTo>
                  <a:pt x="158" y="22"/>
                </a:lnTo>
                <a:lnTo>
                  <a:pt x="54" y="21"/>
                </a:lnTo>
                <a:lnTo>
                  <a:pt x="54" y="56"/>
                </a:lnTo>
                <a:lnTo>
                  <a:pt x="40" y="56"/>
                </a:lnTo>
                <a:lnTo>
                  <a:pt x="40" y="69"/>
                </a:lnTo>
                <a:lnTo>
                  <a:pt x="40" y="138"/>
                </a:lnTo>
                <a:lnTo>
                  <a:pt x="35" y="138"/>
                </a:lnTo>
                <a:lnTo>
                  <a:pt x="32" y="138"/>
                </a:lnTo>
                <a:lnTo>
                  <a:pt x="29" y="138"/>
                </a:lnTo>
                <a:lnTo>
                  <a:pt x="25" y="136"/>
                </a:lnTo>
                <a:lnTo>
                  <a:pt x="24" y="137"/>
                </a:lnTo>
                <a:lnTo>
                  <a:pt x="22" y="139"/>
                </a:lnTo>
                <a:lnTo>
                  <a:pt x="19" y="144"/>
                </a:lnTo>
                <a:lnTo>
                  <a:pt x="19" y="146"/>
                </a:lnTo>
                <a:lnTo>
                  <a:pt x="19" y="149"/>
                </a:lnTo>
                <a:lnTo>
                  <a:pt x="20" y="151"/>
                </a:lnTo>
                <a:lnTo>
                  <a:pt x="19" y="152"/>
                </a:lnTo>
                <a:lnTo>
                  <a:pt x="15" y="156"/>
                </a:lnTo>
                <a:lnTo>
                  <a:pt x="14" y="158"/>
                </a:lnTo>
                <a:lnTo>
                  <a:pt x="13" y="159"/>
                </a:lnTo>
                <a:lnTo>
                  <a:pt x="13" y="163"/>
                </a:lnTo>
                <a:lnTo>
                  <a:pt x="13" y="169"/>
                </a:lnTo>
                <a:lnTo>
                  <a:pt x="12" y="171"/>
                </a:lnTo>
                <a:lnTo>
                  <a:pt x="10" y="173"/>
                </a:lnTo>
                <a:lnTo>
                  <a:pt x="7" y="176"/>
                </a:lnTo>
                <a:lnTo>
                  <a:pt x="6" y="179"/>
                </a:lnTo>
                <a:lnTo>
                  <a:pt x="6" y="181"/>
                </a:lnTo>
                <a:lnTo>
                  <a:pt x="5" y="184"/>
                </a:lnTo>
                <a:lnTo>
                  <a:pt x="3" y="186"/>
                </a:lnTo>
                <a:lnTo>
                  <a:pt x="0" y="187"/>
                </a:lnTo>
                <a:lnTo>
                  <a:pt x="0" y="188"/>
                </a:lnTo>
                <a:lnTo>
                  <a:pt x="0" y="192"/>
                </a:lnTo>
                <a:lnTo>
                  <a:pt x="1" y="193"/>
                </a:lnTo>
                <a:lnTo>
                  <a:pt x="3" y="193"/>
                </a:lnTo>
                <a:lnTo>
                  <a:pt x="7" y="192"/>
                </a:lnTo>
                <a:lnTo>
                  <a:pt x="11" y="193"/>
                </a:lnTo>
                <a:lnTo>
                  <a:pt x="13" y="197"/>
                </a:lnTo>
                <a:lnTo>
                  <a:pt x="13" y="199"/>
                </a:lnTo>
                <a:lnTo>
                  <a:pt x="12" y="200"/>
                </a:lnTo>
                <a:lnTo>
                  <a:pt x="11" y="202"/>
                </a:lnTo>
                <a:lnTo>
                  <a:pt x="11" y="205"/>
                </a:lnTo>
                <a:lnTo>
                  <a:pt x="11" y="208"/>
                </a:lnTo>
                <a:lnTo>
                  <a:pt x="12" y="211"/>
                </a:lnTo>
                <a:lnTo>
                  <a:pt x="12" y="212"/>
                </a:lnTo>
                <a:lnTo>
                  <a:pt x="11" y="215"/>
                </a:lnTo>
                <a:lnTo>
                  <a:pt x="11" y="218"/>
                </a:lnTo>
                <a:lnTo>
                  <a:pt x="11" y="219"/>
                </a:lnTo>
                <a:lnTo>
                  <a:pt x="13" y="222"/>
                </a:lnTo>
                <a:lnTo>
                  <a:pt x="14" y="225"/>
                </a:lnTo>
                <a:lnTo>
                  <a:pt x="15" y="226"/>
                </a:lnTo>
                <a:lnTo>
                  <a:pt x="14" y="228"/>
                </a:lnTo>
                <a:lnTo>
                  <a:pt x="24" y="236"/>
                </a:lnTo>
                <a:lnTo>
                  <a:pt x="24" y="240"/>
                </a:lnTo>
                <a:lnTo>
                  <a:pt x="24" y="247"/>
                </a:lnTo>
                <a:lnTo>
                  <a:pt x="22" y="250"/>
                </a:lnTo>
                <a:lnTo>
                  <a:pt x="22" y="252"/>
                </a:lnTo>
                <a:lnTo>
                  <a:pt x="25" y="254"/>
                </a:lnTo>
                <a:lnTo>
                  <a:pt x="28" y="256"/>
                </a:lnTo>
                <a:lnTo>
                  <a:pt x="29" y="257"/>
                </a:lnTo>
                <a:lnTo>
                  <a:pt x="29" y="260"/>
                </a:lnTo>
                <a:lnTo>
                  <a:pt x="28" y="263"/>
                </a:lnTo>
                <a:lnTo>
                  <a:pt x="28" y="267"/>
                </a:lnTo>
                <a:lnTo>
                  <a:pt x="31" y="271"/>
                </a:lnTo>
                <a:lnTo>
                  <a:pt x="33" y="275"/>
                </a:lnTo>
                <a:lnTo>
                  <a:pt x="35" y="276"/>
                </a:lnTo>
                <a:lnTo>
                  <a:pt x="37" y="279"/>
                </a:lnTo>
                <a:lnTo>
                  <a:pt x="38" y="280"/>
                </a:lnTo>
                <a:lnTo>
                  <a:pt x="39" y="282"/>
                </a:lnTo>
                <a:lnTo>
                  <a:pt x="41" y="283"/>
                </a:lnTo>
                <a:lnTo>
                  <a:pt x="46" y="283"/>
                </a:lnTo>
                <a:lnTo>
                  <a:pt x="48" y="286"/>
                </a:lnTo>
                <a:lnTo>
                  <a:pt x="52" y="289"/>
                </a:lnTo>
                <a:lnTo>
                  <a:pt x="53" y="290"/>
                </a:lnTo>
                <a:lnTo>
                  <a:pt x="55" y="290"/>
                </a:lnTo>
                <a:lnTo>
                  <a:pt x="59" y="290"/>
                </a:lnTo>
                <a:lnTo>
                  <a:pt x="60" y="291"/>
                </a:lnTo>
                <a:lnTo>
                  <a:pt x="61" y="293"/>
                </a:lnTo>
                <a:lnTo>
                  <a:pt x="63" y="298"/>
                </a:lnTo>
                <a:lnTo>
                  <a:pt x="65" y="301"/>
                </a:lnTo>
                <a:lnTo>
                  <a:pt x="68" y="303"/>
                </a:lnTo>
                <a:lnTo>
                  <a:pt x="72" y="304"/>
                </a:lnTo>
                <a:lnTo>
                  <a:pt x="74" y="305"/>
                </a:lnTo>
                <a:lnTo>
                  <a:pt x="75" y="308"/>
                </a:lnTo>
                <a:lnTo>
                  <a:pt x="77" y="311"/>
                </a:lnTo>
                <a:lnTo>
                  <a:pt x="77" y="315"/>
                </a:lnTo>
                <a:lnTo>
                  <a:pt x="79" y="317"/>
                </a:lnTo>
                <a:lnTo>
                  <a:pt x="79" y="319"/>
                </a:lnTo>
                <a:lnTo>
                  <a:pt x="80" y="321"/>
                </a:lnTo>
                <a:lnTo>
                  <a:pt x="81" y="322"/>
                </a:lnTo>
                <a:lnTo>
                  <a:pt x="82" y="324"/>
                </a:lnTo>
                <a:lnTo>
                  <a:pt x="82" y="328"/>
                </a:lnTo>
                <a:lnTo>
                  <a:pt x="87" y="335"/>
                </a:lnTo>
                <a:lnTo>
                  <a:pt x="88" y="337"/>
                </a:lnTo>
                <a:lnTo>
                  <a:pt x="89" y="339"/>
                </a:lnTo>
                <a:lnTo>
                  <a:pt x="90" y="342"/>
                </a:lnTo>
                <a:lnTo>
                  <a:pt x="93" y="342"/>
                </a:lnTo>
                <a:lnTo>
                  <a:pt x="94" y="342"/>
                </a:lnTo>
                <a:lnTo>
                  <a:pt x="96" y="340"/>
                </a:lnTo>
                <a:lnTo>
                  <a:pt x="96" y="338"/>
                </a:lnTo>
                <a:lnTo>
                  <a:pt x="97" y="337"/>
                </a:lnTo>
                <a:lnTo>
                  <a:pt x="100" y="337"/>
                </a:lnTo>
                <a:lnTo>
                  <a:pt x="106" y="342"/>
                </a:lnTo>
                <a:lnTo>
                  <a:pt x="107" y="342"/>
                </a:lnTo>
                <a:lnTo>
                  <a:pt x="109" y="342"/>
                </a:lnTo>
                <a:lnTo>
                  <a:pt x="111" y="339"/>
                </a:lnTo>
                <a:lnTo>
                  <a:pt x="113" y="338"/>
                </a:lnTo>
                <a:lnTo>
                  <a:pt x="115" y="338"/>
                </a:lnTo>
                <a:lnTo>
                  <a:pt x="117" y="339"/>
                </a:lnTo>
                <a:lnTo>
                  <a:pt x="118" y="342"/>
                </a:lnTo>
                <a:lnTo>
                  <a:pt x="122" y="346"/>
                </a:lnTo>
                <a:lnTo>
                  <a:pt x="124" y="351"/>
                </a:lnTo>
                <a:lnTo>
                  <a:pt x="129" y="353"/>
                </a:lnTo>
                <a:lnTo>
                  <a:pt x="134" y="356"/>
                </a:lnTo>
                <a:lnTo>
                  <a:pt x="136" y="357"/>
                </a:lnTo>
                <a:lnTo>
                  <a:pt x="137" y="357"/>
                </a:lnTo>
                <a:lnTo>
                  <a:pt x="139" y="356"/>
                </a:lnTo>
                <a:lnTo>
                  <a:pt x="146" y="360"/>
                </a:lnTo>
                <a:lnTo>
                  <a:pt x="150" y="357"/>
                </a:lnTo>
                <a:lnTo>
                  <a:pt x="153" y="355"/>
                </a:lnTo>
                <a:lnTo>
                  <a:pt x="157" y="353"/>
                </a:lnTo>
                <a:lnTo>
                  <a:pt x="160" y="355"/>
                </a:lnTo>
                <a:lnTo>
                  <a:pt x="163" y="352"/>
                </a:lnTo>
                <a:lnTo>
                  <a:pt x="166" y="352"/>
                </a:lnTo>
                <a:lnTo>
                  <a:pt x="170" y="352"/>
                </a:lnTo>
                <a:lnTo>
                  <a:pt x="173" y="355"/>
                </a:lnTo>
                <a:lnTo>
                  <a:pt x="179" y="351"/>
                </a:lnTo>
                <a:lnTo>
                  <a:pt x="186" y="349"/>
                </a:lnTo>
                <a:lnTo>
                  <a:pt x="191" y="345"/>
                </a:lnTo>
                <a:lnTo>
                  <a:pt x="197" y="345"/>
                </a:lnTo>
                <a:lnTo>
                  <a:pt x="203" y="344"/>
                </a:lnTo>
                <a:lnTo>
                  <a:pt x="211" y="351"/>
                </a:lnTo>
                <a:lnTo>
                  <a:pt x="211" y="346"/>
                </a:lnTo>
                <a:lnTo>
                  <a:pt x="211" y="342"/>
                </a:lnTo>
                <a:lnTo>
                  <a:pt x="210" y="339"/>
                </a:lnTo>
                <a:lnTo>
                  <a:pt x="208" y="338"/>
                </a:lnTo>
                <a:lnTo>
                  <a:pt x="207" y="338"/>
                </a:lnTo>
                <a:lnTo>
                  <a:pt x="204" y="338"/>
                </a:lnTo>
                <a:lnTo>
                  <a:pt x="198" y="337"/>
                </a:lnTo>
                <a:lnTo>
                  <a:pt x="196" y="335"/>
                </a:lnTo>
                <a:lnTo>
                  <a:pt x="194" y="332"/>
                </a:lnTo>
                <a:lnTo>
                  <a:pt x="193" y="328"/>
                </a:lnTo>
                <a:lnTo>
                  <a:pt x="191" y="324"/>
                </a:lnTo>
                <a:lnTo>
                  <a:pt x="190" y="321"/>
                </a:lnTo>
                <a:lnTo>
                  <a:pt x="189" y="317"/>
                </a:lnTo>
                <a:lnTo>
                  <a:pt x="187" y="312"/>
                </a:lnTo>
                <a:lnTo>
                  <a:pt x="185" y="309"/>
                </a:lnTo>
                <a:lnTo>
                  <a:pt x="182" y="305"/>
                </a:lnTo>
                <a:lnTo>
                  <a:pt x="178" y="301"/>
                </a:lnTo>
                <a:lnTo>
                  <a:pt x="177" y="298"/>
                </a:lnTo>
                <a:lnTo>
                  <a:pt x="175" y="297"/>
                </a:lnTo>
                <a:lnTo>
                  <a:pt x="171" y="295"/>
                </a:lnTo>
                <a:lnTo>
                  <a:pt x="168" y="295"/>
                </a:lnTo>
                <a:lnTo>
                  <a:pt x="164" y="295"/>
                </a:lnTo>
                <a:lnTo>
                  <a:pt x="162" y="294"/>
                </a:lnTo>
                <a:lnTo>
                  <a:pt x="160" y="294"/>
                </a:lnTo>
                <a:lnTo>
                  <a:pt x="160" y="293"/>
                </a:lnTo>
                <a:lnTo>
                  <a:pt x="163" y="284"/>
                </a:lnTo>
                <a:lnTo>
                  <a:pt x="169" y="283"/>
                </a:lnTo>
                <a:lnTo>
                  <a:pt x="173" y="282"/>
                </a:lnTo>
                <a:lnTo>
                  <a:pt x="175" y="281"/>
                </a:lnTo>
                <a:lnTo>
                  <a:pt x="176" y="277"/>
                </a:lnTo>
                <a:lnTo>
                  <a:pt x="177" y="271"/>
                </a:lnTo>
                <a:lnTo>
                  <a:pt x="178" y="263"/>
                </a:lnTo>
                <a:lnTo>
                  <a:pt x="178" y="255"/>
                </a:lnTo>
                <a:lnTo>
                  <a:pt x="179" y="252"/>
                </a:lnTo>
                <a:lnTo>
                  <a:pt x="182" y="247"/>
                </a:lnTo>
                <a:lnTo>
                  <a:pt x="184" y="242"/>
                </a:lnTo>
                <a:lnTo>
                  <a:pt x="185" y="238"/>
                </a:lnTo>
                <a:lnTo>
                  <a:pt x="185" y="228"/>
                </a:lnTo>
                <a:lnTo>
                  <a:pt x="187" y="226"/>
                </a:lnTo>
                <a:lnTo>
                  <a:pt x="192" y="224"/>
                </a:lnTo>
                <a:lnTo>
                  <a:pt x="196" y="222"/>
                </a:lnTo>
                <a:lnTo>
                  <a:pt x="198" y="219"/>
                </a:lnTo>
                <a:lnTo>
                  <a:pt x="201" y="210"/>
                </a:lnTo>
                <a:lnTo>
                  <a:pt x="205" y="204"/>
                </a:lnTo>
                <a:lnTo>
                  <a:pt x="206" y="200"/>
                </a:lnTo>
                <a:lnTo>
                  <a:pt x="206" y="195"/>
                </a:lnTo>
                <a:lnTo>
                  <a:pt x="207" y="192"/>
                </a:lnTo>
                <a:lnTo>
                  <a:pt x="210" y="188"/>
                </a:lnTo>
                <a:lnTo>
                  <a:pt x="212" y="185"/>
                </a:lnTo>
                <a:lnTo>
                  <a:pt x="214" y="183"/>
                </a:lnTo>
                <a:lnTo>
                  <a:pt x="219" y="174"/>
                </a:lnTo>
                <a:lnTo>
                  <a:pt x="221" y="171"/>
                </a:lnTo>
                <a:lnTo>
                  <a:pt x="221" y="163"/>
                </a:lnTo>
                <a:lnTo>
                  <a:pt x="221" y="157"/>
                </a:lnTo>
                <a:lnTo>
                  <a:pt x="221" y="153"/>
                </a:lnTo>
                <a:lnTo>
                  <a:pt x="220" y="151"/>
                </a:lnTo>
                <a:lnTo>
                  <a:pt x="220" y="149"/>
                </a:lnTo>
                <a:lnTo>
                  <a:pt x="222" y="142"/>
                </a:lnTo>
                <a:lnTo>
                  <a:pt x="225" y="135"/>
                </a:lnTo>
                <a:lnTo>
                  <a:pt x="226" y="132"/>
                </a:lnTo>
                <a:lnTo>
                  <a:pt x="226" y="129"/>
                </a:lnTo>
                <a:lnTo>
                  <a:pt x="226" y="123"/>
                </a:lnTo>
                <a:lnTo>
                  <a:pt x="227" y="117"/>
                </a:lnTo>
                <a:lnTo>
                  <a:pt x="227" y="114"/>
                </a:lnTo>
                <a:lnTo>
                  <a:pt x="227" y="111"/>
                </a:lnTo>
                <a:lnTo>
                  <a:pt x="227" y="110"/>
                </a:lnTo>
                <a:lnTo>
                  <a:pt x="228" y="110"/>
                </a:lnTo>
                <a:lnTo>
                  <a:pt x="231" y="109"/>
                </a:lnTo>
                <a:lnTo>
                  <a:pt x="231" y="108"/>
                </a:lnTo>
                <a:lnTo>
                  <a:pt x="232" y="103"/>
                </a:lnTo>
                <a:lnTo>
                  <a:pt x="234" y="101"/>
                </a:lnTo>
                <a:lnTo>
                  <a:pt x="235" y="101"/>
                </a:lnTo>
                <a:lnTo>
                  <a:pt x="244" y="102"/>
                </a:lnTo>
                <a:lnTo>
                  <a:pt x="248" y="96"/>
                </a:lnTo>
                <a:close/>
                <a:moveTo>
                  <a:pt x="159" y="222"/>
                </a:moveTo>
                <a:lnTo>
                  <a:pt x="159" y="222"/>
                </a:lnTo>
                <a:lnTo>
                  <a:pt x="160" y="224"/>
                </a:lnTo>
                <a:lnTo>
                  <a:pt x="160" y="225"/>
                </a:lnTo>
                <a:lnTo>
                  <a:pt x="158" y="226"/>
                </a:lnTo>
                <a:lnTo>
                  <a:pt x="158" y="224"/>
                </a:lnTo>
                <a:lnTo>
                  <a:pt x="158" y="222"/>
                </a:lnTo>
                <a:lnTo>
                  <a:pt x="159" y="222"/>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06" name="Freeform 35"/>
          <p:cNvSpPr>
            <a:spLocks/>
          </p:cNvSpPr>
          <p:nvPr/>
        </p:nvSpPr>
        <p:spPr bwMode="auto">
          <a:xfrm>
            <a:off x="6326188" y="3224213"/>
            <a:ext cx="52387" cy="96837"/>
          </a:xfrm>
          <a:custGeom>
            <a:avLst/>
            <a:gdLst>
              <a:gd name="T0" fmla="*/ 2147483647 w 34"/>
              <a:gd name="T1" fmla="*/ 0 h 69"/>
              <a:gd name="T2" fmla="*/ 2147483647 w 34"/>
              <a:gd name="T3" fmla="*/ 0 h 69"/>
              <a:gd name="T4" fmla="*/ 2147483647 w 34"/>
              <a:gd name="T5" fmla="*/ 2147483647 h 69"/>
              <a:gd name="T6" fmla="*/ 2147483647 w 34"/>
              <a:gd name="T7" fmla="*/ 2147483647 h 69"/>
              <a:gd name="T8" fmla="*/ 2147483647 w 34"/>
              <a:gd name="T9" fmla="*/ 2147483647 h 69"/>
              <a:gd name="T10" fmla="*/ 2147483647 w 34"/>
              <a:gd name="T11" fmla="*/ 2147483647 h 69"/>
              <a:gd name="T12" fmla="*/ 2147483647 w 34"/>
              <a:gd name="T13" fmla="*/ 2147483647 h 69"/>
              <a:gd name="T14" fmla="*/ 2147483647 w 34"/>
              <a:gd name="T15" fmla="*/ 2147483647 h 69"/>
              <a:gd name="T16" fmla="*/ 2147483647 w 34"/>
              <a:gd name="T17" fmla="*/ 2147483647 h 69"/>
              <a:gd name="T18" fmla="*/ 2147483647 w 34"/>
              <a:gd name="T19" fmla="*/ 2147483647 h 69"/>
              <a:gd name="T20" fmla="*/ 2147483647 w 34"/>
              <a:gd name="T21" fmla="*/ 2147483647 h 69"/>
              <a:gd name="T22" fmla="*/ 2147483647 w 34"/>
              <a:gd name="T23" fmla="*/ 2147483647 h 69"/>
              <a:gd name="T24" fmla="*/ 2147483647 w 34"/>
              <a:gd name="T25" fmla="*/ 2147483647 h 69"/>
              <a:gd name="T26" fmla="*/ 2147483647 w 34"/>
              <a:gd name="T27" fmla="*/ 2147483647 h 69"/>
              <a:gd name="T28" fmla="*/ 0 w 34"/>
              <a:gd name="T29" fmla="*/ 2147483647 h 69"/>
              <a:gd name="T30" fmla="*/ 0 w 34"/>
              <a:gd name="T31" fmla="*/ 2147483647 h 69"/>
              <a:gd name="T32" fmla="*/ 0 w 34"/>
              <a:gd name="T33" fmla="*/ 2147483647 h 69"/>
              <a:gd name="T34" fmla="*/ 2147483647 w 34"/>
              <a:gd name="T35" fmla="*/ 2147483647 h 69"/>
              <a:gd name="T36" fmla="*/ 2147483647 w 34"/>
              <a:gd name="T37" fmla="*/ 2147483647 h 69"/>
              <a:gd name="T38" fmla="*/ 2147483647 w 34"/>
              <a:gd name="T39" fmla="*/ 2147483647 h 69"/>
              <a:gd name="T40" fmla="*/ 2147483647 w 34"/>
              <a:gd name="T41" fmla="*/ 2147483647 h 69"/>
              <a:gd name="T42" fmla="*/ 2147483647 w 34"/>
              <a:gd name="T43" fmla="*/ 2147483647 h 69"/>
              <a:gd name="T44" fmla="*/ 2147483647 w 34"/>
              <a:gd name="T45" fmla="*/ 2147483647 h 69"/>
              <a:gd name="T46" fmla="*/ 2147483647 w 34"/>
              <a:gd name="T47" fmla="*/ 2147483647 h 69"/>
              <a:gd name="T48" fmla="*/ 2147483647 w 34"/>
              <a:gd name="T49" fmla="*/ 2147483647 h 69"/>
              <a:gd name="T50" fmla="*/ 2147483647 w 34"/>
              <a:gd name="T51" fmla="*/ 2147483647 h 69"/>
              <a:gd name="T52" fmla="*/ 2147483647 w 34"/>
              <a:gd name="T53" fmla="*/ 2147483647 h 69"/>
              <a:gd name="T54" fmla="*/ 2147483647 w 34"/>
              <a:gd name="T55" fmla="*/ 2147483647 h 69"/>
              <a:gd name="T56" fmla="*/ 2147483647 w 34"/>
              <a:gd name="T57" fmla="*/ 2147483647 h 69"/>
              <a:gd name="T58" fmla="*/ 2147483647 w 34"/>
              <a:gd name="T59" fmla="*/ 2147483647 h 69"/>
              <a:gd name="T60" fmla="*/ 2147483647 w 34"/>
              <a:gd name="T61" fmla="*/ 2147483647 h 69"/>
              <a:gd name="T62" fmla="*/ 2147483647 w 34"/>
              <a:gd name="T63" fmla="*/ 2147483647 h 69"/>
              <a:gd name="T64" fmla="*/ 2147483647 w 34"/>
              <a:gd name="T65" fmla="*/ 2147483647 h 69"/>
              <a:gd name="T66" fmla="*/ 2147483647 w 34"/>
              <a:gd name="T67" fmla="*/ 2147483647 h 69"/>
              <a:gd name="T68" fmla="*/ 2147483647 w 34"/>
              <a:gd name="T69" fmla="*/ 2147483647 h 69"/>
              <a:gd name="T70" fmla="*/ 2147483647 w 34"/>
              <a:gd name="T71" fmla="*/ 2147483647 h 69"/>
              <a:gd name="T72" fmla="*/ 2147483647 w 34"/>
              <a:gd name="T73" fmla="*/ 2147483647 h 69"/>
              <a:gd name="T74" fmla="*/ 2147483647 w 34"/>
              <a:gd name="T75" fmla="*/ 2147483647 h 69"/>
              <a:gd name="T76" fmla="*/ 2147483647 w 34"/>
              <a:gd name="T77" fmla="*/ 2147483647 h 69"/>
              <a:gd name="T78" fmla="*/ 2147483647 w 34"/>
              <a:gd name="T79" fmla="*/ 2147483647 h 69"/>
              <a:gd name="T80" fmla="*/ 2147483647 w 34"/>
              <a:gd name="T81" fmla="*/ 2147483647 h 69"/>
              <a:gd name="T82" fmla="*/ 2147483647 w 34"/>
              <a:gd name="T83" fmla="*/ 2147483647 h 69"/>
              <a:gd name="T84" fmla="*/ 2147483647 w 34"/>
              <a:gd name="T85" fmla="*/ 2147483647 h 69"/>
              <a:gd name="T86" fmla="*/ 2147483647 w 34"/>
              <a:gd name="T87" fmla="*/ 2147483647 h 69"/>
              <a:gd name="T88" fmla="*/ 2147483647 w 34"/>
              <a:gd name="T89" fmla="*/ 2147483647 h 69"/>
              <a:gd name="T90" fmla="*/ 2147483647 w 34"/>
              <a:gd name="T91" fmla="*/ 2147483647 h 69"/>
              <a:gd name="T92" fmla="*/ 2147483647 w 34"/>
              <a:gd name="T93" fmla="*/ 2147483647 h 69"/>
              <a:gd name="T94" fmla="*/ 2147483647 w 34"/>
              <a:gd name="T95" fmla="*/ 2147483647 h 69"/>
              <a:gd name="T96" fmla="*/ 2147483647 w 34"/>
              <a:gd name="T97" fmla="*/ 2147483647 h 69"/>
              <a:gd name="T98" fmla="*/ 2147483647 w 34"/>
              <a:gd name="T99" fmla="*/ 2147483647 h 69"/>
              <a:gd name="T100" fmla="*/ 2147483647 w 34"/>
              <a:gd name="T101" fmla="*/ 2147483647 h 69"/>
              <a:gd name="T102" fmla="*/ 2147483647 w 34"/>
              <a:gd name="T103" fmla="*/ 2147483647 h 69"/>
              <a:gd name="T104" fmla="*/ 2147483647 w 34"/>
              <a:gd name="T105" fmla="*/ 2147483647 h 69"/>
              <a:gd name="T106" fmla="*/ 2147483647 w 34"/>
              <a:gd name="T107" fmla="*/ 2147483647 h 69"/>
              <a:gd name="T108" fmla="*/ 2147483647 w 34"/>
              <a:gd name="T109" fmla="*/ 2147483647 h 69"/>
              <a:gd name="T110" fmla="*/ 2147483647 w 34"/>
              <a:gd name="T111" fmla="*/ 2147483647 h 69"/>
              <a:gd name="T112" fmla="*/ 2147483647 w 34"/>
              <a:gd name="T113" fmla="*/ 2147483647 h 69"/>
              <a:gd name="T114" fmla="*/ 2147483647 w 34"/>
              <a:gd name="T115" fmla="*/ 2147483647 h 69"/>
              <a:gd name="T116" fmla="*/ 2147483647 w 34"/>
              <a:gd name="T117" fmla="*/ 2147483647 h 69"/>
              <a:gd name="T118" fmla="*/ 2147483647 w 34"/>
              <a:gd name="T119" fmla="*/ 0 h 69"/>
              <a:gd name="T120" fmla="*/ 2147483647 w 34"/>
              <a:gd name="T121" fmla="*/ 0 h 69"/>
              <a:gd name="T122" fmla="*/ 2147483647 w 34"/>
              <a:gd name="T123" fmla="*/ 0 h 69"/>
              <a:gd name="T124" fmla="*/ 2147483647 w 34"/>
              <a:gd name="T125" fmla="*/ 0 h 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4"/>
              <a:gd name="T190" fmla="*/ 0 h 69"/>
              <a:gd name="T191" fmla="*/ 34 w 34"/>
              <a:gd name="T192" fmla="*/ 69 h 6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4" h="69">
                <a:moveTo>
                  <a:pt x="6" y="0"/>
                </a:moveTo>
                <a:lnTo>
                  <a:pt x="6" y="0"/>
                </a:lnTo>
                <a:lnTo>
                  <a:pt x="6" y="1"/>
                </a:lnTo>
                <a:lnTo>
                  <a:pt x="6" y="6"/>
                </a:lnTo>
                <a:lnTo>
                  <a:pt x="7" y="9"/>
                </a:lnTo>
                <a:lnTo>
                  <a:pt x="7" y="12"/>
                </a:lnTo>
                <a:lnTo>
                  <a:pt x="5" y="13"/>
                </a:lnTo>
                <a:lnTo>
                  <a:pt x="6" y="20"/>
                </a:lnTo>
                <a:lnTo>
                  <a:pt x="1" y="31"/>
                </a:lnTo>
                <a:lnTo>
                  <a:pt x="0" y="31"/>
                </a:lnTo>
                <a:lnTo>
                  <a:pt x="0" y="34"/>
                </a:lnTo>
                <a:lnTo>
                  <a:pt x="1" y="39"/>
                </a:lnTo>
                <a:lnTo>
                  <a:pt x="4" y="47"/>
                </a:lnTo>
                <a:lnTo>
                  <a:pt x="4" y="55"/>
                </a:lnTo>
                <a:lnTo>
                  <a:pt x="4" y="59"/>
                </a:lnTo>
                <a:lnTo>
                  <a:pt x="5" y="62"/>
                </a:lnTo>
                <a:lnTo>
                  <a:pt x="8" y="63"/>
                </a:lnTo>
                <a:lnTo>
                  <a:pt x="9" y="66"/>
                </a:lnTo>
                <a:lnTo>
                  <a:pt x="9" y="68"/>
                </a:lnTo>
                <a:lnTo>
                  <a:pt x="13" y="68"/>
                </a:lnTo>
                <a:lnTo>
                  <a:pt x="15" y="69"/>
                </a:lnTo>
                <a:lnTo>
                  <a:pt x="22" y="66"/>
                </a:lnTo>
                <a:lnTo>
                  <a:pt x="29" y="61"/>
                </a:lnTo>
                <a:lnTo>
                  <a:pt x="32" y="57"/>
                </a:lnTo>
                <a:lnTo>
                  <a:pt x="33" y="53"/>
                </a:lnTo>
                <a:lnTo>
                  <a:pt x="34" y="42"/>
                </a:lnTo>
                <a:lnTo>
                  <a:pt x="32" y="41"/>
                </a:lnTo>
                <a:lnTo>
                  <a:pt x="30" y="36"/>
                </a:lnTo>
                <a:lnTo>
                  <a:pt x="30" y="33"/>
                </a:lnTo>
                <a:lnTo>
                  <a:pt x="26" y="28"/>
                </a:lnTo>
                <a:lnTo>
                  <a:pt x="25" y="26"/>
                </a:lnTo>
                <a:lnTo>
                  <a:pt x="25" y="22"/>
                </a:lnTo>
                <a:lnTo>
                  <a:pt x="22" y="21"/>
                </a:lnTo>
                <a:lnTo>
                  <a:pt x="19" y="19"/>
                </a:lnTo>
                <a:lnTo>
                  <a:pt x="19" y="16"/>
                </a:lnTo>
                <a:lnTo>
                  <a:pt x="19" y="15"/>
                </a:lnTo>
                <a:lnTo>
                  <a:pt x="16" y="14"/>
                </a:lnTo>
                <a:lnTo>
                  <a:pt x="14" y="13"/>
                </a:lnTo>
                <a:lnTo>
                  <a:pt x="13" y="11"/>
                </a:lnTo>
                <a:lnTo>
                  <a:pt x="12" y="7"/>
                </a:lnTo>
                <a:lnTo>
                  <a:pt x="9" y="0"/>
                </a:lnTo>
                <a:lnTo>
                  <a:pt x="6" y="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07" name="Freeform 36"/>
          <p:cNvSpPr>
            <a:spLocks noEditPoints="1"/>
          </p:cNvSpPr>
          <p:nvPr/>
        </p:nvSpPr>
        <p:spPr bwMode="auto">
          <a:xfrm>
            <a:off x="5513388" y="3789363"/>
            <a:ext cx="169862" cy="344487"/>
          </a:xfrm>
          <a:custGeom>
            <a:avLst/>
            <a:gdLst>
              <a:gd name="T0" fmla="*/ 2147483647 w 111"/>
              <a:gd name="T1" fmla="*/ 2147483647 h 244"/>
              <a:gd name="T2" fmla="*/ 2147483647 w 111"/>
              <a:gd name="T3" fmla="*/ 2147483647 h 244"/>
              <a:gd name="T4" fmla="*/ 2147483647 w 111"/>
              <a:gd name="T5" fmla="*/ 2147483647 h 244"/>
              <a:gd name="T6" fmla="*/ 2147483647 w 111"/>
              <a:gd name="T7" fmla="*/ 2147483647 h 244"/>
              <a:gd name="T8" fmla="*/ 2147483647 w 111"/>
              <a:gd name="T9" fmla="*/ 2147483647 h 244"/>
              <a:gd name="T10" fmla="*/ 2147483647 w 111"/>
              <a:gd name="T11" fmla="*/ 2147483647 h 244"/>
              <a:gd name="T12" fmla="*/ 2147483647 w 111"/>
              <a:gd name="T13" fmla="*/ 2147483647 h 244"/>
              <a:gd name="T14" fmla="*/ 2147483647 w 111"/>
              <a:gd name="T15" fmla="*/ 2147483647 h 244"/>
              <a:gd name="T16" fmla="*/ 2147483647 w 111"/>
              <a:gd name="T17" fmla="*/ 2147483647 h 244"/>
              <a:gd name="T18" fmla="*/ 2147483647 w 111"/>
              <a:gd name="T19" fmla="*/ 2147483647 h 244"/>
              <a:gd name="T20" fmla="*/ 2147483647 w 111"/>
              <a:gd name="T21" fmla="*/ 2147483647 h 244"/>
              <a:gd name="T22" fmla="*/ 2147483647 w 111"/>
              <a:gd name="T23" fmla="*/ 2147483647 h 244"/>
              <a:gd name="T24" fmla="*/ 2147483647 w 111"/>
              <a:gd name="T25" fmla="*/ 2147483647 h 244"/>
              <a:gd name="T26" fmla="*/ 2147483647 w 111"/>
              <a:gd name="T27" fmla="*/ 2147483647 h 244"/>
              <a:gd name="T28" fmla="*/ 2147483647 w 111"/>
              <a:gd name="T29" fmla="*/ 2147483647 h 244"/>
              <a:gd name="T30" fmla="*/ 2147483647 w 111"/>
              <a:gd name="T31" fmla="*/ 2147483647 h 244"/>
              <a:gd name="T32" fmla="*/ 2147483647 w 111"/>
              <a:gd name="T33" fmla="*/ 2147483647 h 244"/>
              <a:gd name="T34" fmla="*/ 2147483647 w 111"/>
              <a:gd name="T35" fmla="*/ 2147483647 h 244"/>
              <a:gd name="T36" fmla="*/ 2147483647 w 111"/>
              <a:gd name="T37" fmla="*/ 2147483647 h 244"/>
              <a:gd name="T38" fmla="*/ 2147483647 w 111"/>
              <a:gd name="T39" fmla="*/ 2147483647 h 244"/>
              <a:gd name="T40" fmla="*/ 2147483647 w 111"/>
              <a:gd name="T41" fmla="*/ 2147483647 h 244"/>
              <a:gd name="T42" fmla="*/ 2147483647 w 111"/>
              <a:gd name="T43" fmla="*/ 2147483647 h 244"/>
              <a:gd name="T44" fmla="*/ 2147483647 w 111"/>
              <a:gd name="T45" fmla="*/ 2147483647 h 244"/>
              <a:gd name="T46" fmla="*/ 0 w 111"/>
              <a:gd name="T47" fmla="*/ 2147483647 h 244"/>
              <a:gd name="T48" fmla="*/ 2147483647 w 111"/>
              <a:gd name="T49" fmla="*/ 2147483647 h 244"/>
              <a:gd name="T50" fmla="*/ 2147483647 w 111"/>
              <a:gd name="T51" fmla="*/ 2147483647 h 244"/>
              <a:gd name="T52" fmla="*/ 2147483647 w 111"/>
              <a:gd name="T53" fmla="*/ 2147483647 h 244"/>
              <a:gd name="T54" fmla="*/ 2147483647 w 111"/>
              <a:gd name="T55" fmla="*/ 2147483647 h 244"/>
              <a:gd name="T56" fmla="*/ 2147483647 w 111"/>
              <a:gd name="T57" fmla="*/ 2147483647 h 244"/>
              <a:gd name="T58" fmla="*/ 2147483647 w 111"/>
              <a:gd name="T59" fmla="*/ 2147483647 h 244"/>
              <a:gd name="T60" fmla="*/ 2147483647 w 111"/>
              <a:gd name="T61" fmla="*/ 2147483647 h 244"/>
              <a:gd name="T62" fmla="*/ 2147483647 w 111"/>
              <a:gd name="T63" fmla="*/ 2147483647 h 244"/>
              <a:gd name="T64" fmla="*/ 2147483647 w 111"/>
              <a:gd name="T65" fmla="*/ 2147483647 h 244"/>
              <a:gd name="T66" fmla="*/ 2147483647 w 111"/>
              <a:gd name="T67" fmla="*/ 2147483647 h 244"/>
              <a:gd name="T68" fmla="*/ 2147483647 w 111"/>
              <a:gd name="T69" fmla="*/ 2147483647 h 244"/>
              <a:gd name="T70" fmla="*/ 2147483647 w 111"/>
              <a:gd name="T71" fmla="*/ 2147483647 h 244"/>
              <a:gd name="T72" fmla="*/ 2147483647 w 111"/>
              <a:gd name="T73" fmla="*/ 2147483647 h 244"/>
              <a:gd name="T74" fmla="*/ 2147483647 w 111"/>
              <a:gd name="T75" fmla="*/ 2147483647 h 244"/>
              <a:gd name="T76" fmla="*/ 2147483647 w 111"/>
              <a:gd name="T77" fmla="*/ 2147483647 h 244"/>
              <a:gd name="T78" fmla="*/ 2147483647 w 111"/>
              <a:gd name="T79" fmla="*/ 2147483647 h 244"/>
              <a:gd name="T80" fmla="*/ 2147483647 w 111"/>
              <a:gd name="T81" fmla="*/ 2147483647 h 244"/>
              <a:gd name="T82" fmla="*/ 2147483647 w 111"/>
              <a:gd name="T83" fmla="*/ 2147483647 h 244"/>
              <a:gd name="T84" fmla="*/ 2147483647 w 111"/>
              <a:gd name="T85" fmla="*/ 2147483647 h 244"/>
              <a:gd name="T86" fmla="*/ 2147483647 w 111"/>
              <a:gd name="T87" fmla="*/ 2147483647 h 244"/>
              <a:gd name="T88" fmla="*/ 2147483647 w 111"/>
              <a:gd name="T89" fmla="*/ 2147483647 h 244"/>
              <a:gd name="T90" fmla="*/ 2147483647 w 111"/>
              <a:gd name="T91" fmla="*/ 2147483647 h 244"/>
              <a:gd name="T92" fmla="*/ 2147483647 w 111"/>
              <a:gd name="T93" fmla="*/ 2147483647 h 244"/>
              <a:gd name="T94" fmla="*/ 2147483647 w 111"/>
              <a:gd name="T95" fmla="*/ 2147483647 h 244"/>
              <a:gd name="T96" fmla="*/ 2147483647 w 111"/>
              <a:gd name="T97" fmla="*/ 2147483647 h 244"/>
              <a:gd name="T98" fmla="*/ 2147483647 w 111"/>
              <a:gd name="T99" fmla="*/ 2147483647 h 244"/>
              <a:gd name="T100" fmla="*/ 2147483647 w 111"/>
              <a:gd name="T101" fmla="*/ 2147483647 h 244"/>
              <a:gd name="T102" fmla="*/ 2147483647 w 111"/>
              <a:gd name="T103" fmla="*/ 0 h 2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1"/>
              <a:gd name="T157" fmla="*/ 0 h 244"/>
              <a:gd name="T158" fmla="*/ 111 w 111"/>
              <a:gd name="T159" fmla="*/ 244 h 24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1" h="244">
                <a:moveTo>
                  <a:pt x="106" y="86"/>
                </a:moveTo>
                <a:lnTo>
                  <a:pt x="106" y="86"/>
                </a:lnTo>
                <a:lnTo>
                  <a:pt x="105" y="88"/>
                </a:lnTo>
                <a:lnTo>
                  <a:pt x="105" y="91"/>
                </a:lnTo>
                <a:lnTo>
                  <a:pt x="106" y="87"/>
                </a:lnTo>
                <a:lnTo>
                  <a:pt x="107" y="86"/>
                </a:lnTo>
                <a:lnTo>
                  <a:pt x="106" y="86"/>
                </a:lnTo>
                <a:close/>
                <a:moveTo>
                  <a:pt x="91" y="0"/>
                </a:moveTo>
                <a:lnTo>
                  <a:pt x="91" y="0"/>
                </a:lnTo>
                <a:lnTo>
                  <a:pt x="89" y="4"/>
                </a:lnTo>
                <a:lnTo>
                  <a:pt x="86" y="7"/>
                </a:lnTo>
                <a:lnTo>
                  <a:pt x="85" y="12"/>
                </a:lnTo>
                <a:lnTo>
                  <a:pt x="85" y="18"/>
                </a:lnTo>
                <a:lnTo>
                  <a:pt x="85" y="27"/>
                </a:lnTo>
                <a:lnTo>
                  <a:pt x="79" y="29"/>
                </a:lnTo>
                <a:lnTo>
                  <a:pt x="78" y="31"/>
                </a:lnTo>
                <a:lnTo>
                  <a:pt x="76" y="31"/>
                </a:lnTo>
                <a:lnTo>
                  <a:pt x="74" y="30"/>
                </a:lnTo>
                <a:lnTo>
                  <a:pt x="74" y="33"/>
                </a:lnTo>
                <a:lnTo>
                  <a:pt x="75" y="39"/>
                </a:lnTo>
                <a:lnTo>
                  <a:pt x="72" y="40"/>
                </a:lnTo>
                <a:lnTo>
                  <a:pt x="71" y="40"/>
                </a:lnTo>
                <a:lnTo>
                  <a:pt x="71" y="43"/>
                </a:lnTo>
                <a:lnTo>
                  <a:pt x="72" y="44"/>
                </a:lnTo>
                <a:lnTo>
                  <a:pt x="72" y="45"/>
                </a:lnTo>
                <a:lnTo>
                  <a:pt x="69" y="45"/>
                </a:lnTo>
                <a:lnTo>
                  <a:pt x="69" y="48"/>
                </a:lnTo>
                <a:lnTo>
                  <a:pt x="68" y="51"/>
                </a:lnTo>
                <a:lnTo>
                  <a:pt x="67" y="50"/>
                </a:lnTo>
                <a:lnTo>
                  <a:pt x="65" y="47"/>
                </a:lnTo>
                <a:lnTo>
                  <a:pt x="62" y="50"/>
                </a:lnTo>
                <a:lnTo>
                  <a:pt x="61" y="55"/>
                </a:lnTo>
                <a:lnTo>
                  <a:pt x="62" y="61"/>
                </a:lnTo>
                <a:lnTo>
                  <a:pt x="61" y="60"/>
                </a:lnTo>
                <a:lnTo>
                  <a:pt x="59" y="60"/>
                </a:lnTo>
                <a:lnTo>
                  <a:pt x="59" y="59"/>
                </a:lnTo>
                <a:lnTo>
                  <a:pt x="57" y="59"/>
                </a:lnTo>
                <a:lnTo>
                  <a:pt x="55" y="60"/>
                </a:lnTo>
                <a:lnTo>
                  <a:pt x="50" y="62"/>
                </a:lnTo>
                <a:lnTo>
                  <a:pt x="49" y="66"/>
                </a:lnTo>
                <a:lnTo>
                  <a:pt x="44" y="65"/>
                </a:lnTo>
                <a:lnTo>
                  <a:pt x="40" y="64"/>
                </a:lnTo>
                <a:lnTo>
                  <a:pt x="40" y="65"/>
                </a:lnTo>
                <a:lnTo>
                  <a:pt x="38" y="67"/>
                </a:lnTo>
                <a:lnTo>
                  <a:pt x="37" y="67"/>
                </a:lnTo>
                <a:lnTo>
                  <a:pt x="36" y="66"/>
                </a:lnTo>
                <a:lnTo>
                  <a:pt x="35" y="66"/>
                </a:lnTo>
                <a:lnTo>
                  <a:pt x="34" y="68"/>
                </a:lnTo>
                <a:lnTo>
                  <a:pt x="30" y="69"/>
                </a:lnTo>
                <a:lnTo>
                  <a:pt x="27" y="71"/>
                </a:lnTo>
                <a:lnTo>
                  <a:pt x="26" y="74"/>
                </a:lnTo>
                <a:lnTo>
                  <a:pt x="22" y="78"/>
                </a:lnTo>
                <a:lnTo>
                  <a:pt x="19" y="79"/>
                </a:lnTo>
                <a:lnTo>
                  <a:pt x="17" y="79"/>
                </a:lnTo>
                <a:lnTo>
                  <a:pt x="17" y="81"/>
                </a:lnTo>
                <a:lnTo>
                  <a:pt x="17" y="84"/>
                </a:lnTo>
                <a:lnTo>
                  <a:pt x="16" y="85"/>
                </a:lnTo>
                <a:lnTo>
                  <a:pt x="15" y="87"/>
                </a:lnTo>
                <a:lnTo>
                  <a:pt x="13" y="88"/>
                </a:lnTo>
                <a:lnTo>
                  <a:pt x="12" y="91"/>
                </a:lnTo>
                <a:lnTo>
                  <a:pt x="12" y="96"/>
                </a:lnTo>
                <a:lnTo>
                  <a:pt x="13" y="102"/>
                </a:lnTo>
                <a:lnTo>
                  <a:pt x="15" y="107"/>
                </a:lnTo>
                <a:lnTo>
                  <a:pt x="16" y="110"/>
                </a:lnTo>
                <a:lnTo>
                  <a:pt x="17" y="117"/>
                </a:lnTo>
                <a:lnTo>
                  <a:pt x="17" y="123"/>
                </a:lnTo>
                <a:lnTo>
                  <a:pt x="20" y="124"/>
                </a:lnTo>
                <a:lnTo>
                  <a:pt x="21" y="131"/>
                </a:lnTo>
                <a:lnTo>
                  <a:pt x="21" y="134"/>
                </a:lnTo>
                <a:lnTo>
                  <a:pt x="21" y="137"/>
                </a:lnTo>
                <a:lnTo>
                  <a:pt x="17" y="140"/>
                </a:lnTo>
                <a:lnTo>
                  <a:pt x="17" y="142"/>
                </a:lnTo>
                <a:lnTo>
                  <a:pt x="16" y="145"/>
                </a:lnTo>
                <a:lnTo>
                  <a:pt x="13" y="148"/>
                </a:lnTo>
                <a:lnTo>
                  <a:pt x="12" y="148"/>
                </a:lnTo>
                <a:lnTo>
                  <a:pt x="10" y="150"/>
                </a:lnTo>
                <a:lnTo>
                  <a:pt x="9" y="154"/>
                </a:lnTo>
                <a:lnTo>
                  <a:pt x="10" y="156"/>
                </a:lnTo>
                <a:lnTo>
                  <a:pt x="10" y="158"/>
                </a:lnTo>
                <a:lnTo>
                  <a:pt x="2" y="164"/>
                </a:lnTo>
                <a:lnTo>
                  <a:pt x="2" y="167"/>
                </a:lnTo>
                <a:lnTo>
                  <a:pt x="2" y="168"/>
                </a:lnTo>
                <a:lnTo>
                  <a:pt x="3" y="170"/>
                </a:lnTo>
                <a:lnTo>
                  <a:pt x="3" y="172"/>
                </a:lnTo>
                <a:lnTo>
                  <a:pt x="0" y="177"/>
                </a:lnTo>
                <a:lnTo>
                  <a:pt x="0" y="183"/>
                </a:lnTo>
                <a:lnTo>
                  <a:pt x="0" y="190"/>
                </a:lnTo>
                <a:lnTo>
                  <a:pt x="2" y="196"/>
                </a:lnTo>
                <a:lnTo>
                  <a:pt x="5" y="202"/>
                </a:lnTo>
                <a:lnTo>
                  <a:pt x="9" y="205"/>
                </a:lnTo>
                <a:lnTo>
                  <a:pt x="9" y="206"/>
                </a:lnTo>
                <a:lnTo>
                  <a:pt x="8" y="206"/>
                </a:lnTo>
                <a:lnTo>
                  <a:pt x="8" y="207"/>
                </a:lnTo>
                <a:lnTo>
                  <a:pt x="8" y="209"/>
                </a:lnTo>
                <a:lnTo>
                  <a:pt x="10" y="211"/>
                </a:lnTo>
                <a:lnTo>
                  <a:pt x="13" y="224"/>
                </a:lnTo>
                <a:lnTo>
                  <a:pt x="15" y="230"/>
                </a:lnTo>
                <a:lnTo>
                  <a:pt x="17" y="234"/>
                </a:lnTo>
                <a:lnTo>
                  <a:pt x="20" y="236"/>
                </a:lnTo>
                <a:lnTo>
                  <a:pt x="23" y="237"/>
                </a:lnTo>
                <a:lnTo>
                  <a:pt x="29" y="239"/>
                </a:lnTo>
                <a:lnTo>
                  <a:pt x="31" y="241"/>
                </a:lnTo>
                <a:lnTo>
                  <a:pt x="34" y="244"/>
                </a:lnTo>
                <a:lnTo>
                  <a:pt x="36" y="244"/>
                </a:lnTo>
                <a:lnTo>
                  <a:pt x="40" y="243"/>
                </a:lnTo>
                <a:lnTo>
                  <a:pt x="43" y="239"/>
                </a:lnTo>
                <a:lnTo>
                  <a:pt x="51" y="237"/>
                </a:lnTo>
                <a:lnTo>
                  <a:pt x="55" y="234"/>
                </a:lnTo>
                <a:lnTo>
                  <a:pt x="58" y="232"/>
                </a:lnTo>
                <a:lnTo>
                  <a:pt x="58" y="230"/>
                </a:lnTo>
                <a:lnTo>
                  <a:pt x="58" y="229"/>
                </a:lnTo>
                <a:lnTo>
                  <a:pt x="59" y="227"/>
                </a:lnTo>
                <a:lnTo>
                  <a:pt x="61" y="227"/>
                </a:lnTo>
                <a:lnTo>
                  <a:pt x="65" y="213"/>
                </a:lnTo>
                <a:lnTo>
                  <a:pt x="65" y="207"/>
                </a:lnTo>
                <a:lnTo>
                  <a:pt x="67" y="203"/>
                </a:lnTo>
                <a:lnTo>
                  <a:pt x="69" y="197"/>
                </a:lnTo>
                <a:lnTo>
                  <a:pt x="71" y="192"/>
                </a:lnTo>
                <a:lnTo>
                  <a:pt x="72" y="185"/>
                </a:lnTo>
                <a:lnTo>
                  <a:pt x="74" y="178"/>
                </a:lnTo>
                <a:lnTo>
                  <a:pt x="76" y="177"/>
                </a:lnTo>
                <a:lnTo>
                  <a:pt x="76" y="174"/>
                </a:lnTo>
                <a:lnTo>
                  <a:pt x="76" y="172"/>
                </a:lnTo>
                <a:lnTo>
                  <a:pt x="76" y="168"/>
                </a:lnTo>
                <a:lnTo>
                  <a:pt x="78" y="165"/>
                </a:lnTo>
                <a:lnTo>
                  <a:pt x="81" y="163"/>
                </a:lnTo>
                <a:lnTo>
                  <a:pt x="81" y="160"/>
                </a:lnTo>
                <a:lnTo>
                  <a:pt x="81" y="155"/>
                </a:lnTo>
                <a:lnTo>
                  <a:pt x="82" y="150"/>
                </a:lnTo>
                <a:lnTo>
                  <a:pt x="84" y="145"/>
                </a:lnTo>
                <a:lnTo>
                  <a:pt x="83" y="141"/>
                </a:lnTo>
                <a:lnTo>
                  <a:pt x="83" y="136"/>
                </a:lnTo>
                <a:lnTo>
                  <a:pt x="85" y="133"/>
                </a:lnTo>
                <a:lnTo>
                  <a:pt x="88" y="129"/>
                </a:lnTo>
                <a:lnTo>
                  <a:pt x="88" y="127"/>
                </a:lnTo>
                <a:lnTo>
                  <a:pt x="88" y="123"/>
                </a:lnTo>
                <a:lnTo>
                  <a:pt x="90" y="121"/>
                </a:lnTo>
                <a:lnTo>
                  <a:pt x="92" y="120"/>
                </a:lnTo>
                <a:lnTo>
                  <a:pt x="92" y="116"/>
                </a:lnTo>
                <a:lnTo>
                  <a:pt x="93" y="113"/>
                </a:lnTo>
                <a:lnTo>
                  <a:pt x="96" y="108"/>
                </a:lnTo>
                <a:lnTo>
                  <a:pt x="97" y="103"/>
                </a:lnTo>
                <a:lnTo>
                  <a:pt x="96" y="100"/>
                </a:lnTo>
                <a:lnTo>
                  <a:pt x="96" y="95"/>
                </a:lnTo>
                <a:lnTo>
                  <a:pt x="97" y="92"/>
                </a:lnTo>
                <a:lnTo>
                  <a:pt x="99" y="89"/>
                </a:lnTo>
                <a:lnTo>
                  <a:pt x="102" y="88"/>
                </a:lnTo>
                <a:lnTo>
                  <a:pt x="102" y="86"/>
                </a:lnTo>
                <a:lnTo>
                  <a:pt x="100" y="86"/>
                </a:lnTo>
                <a:lnTo>
                  <a:pt x="99" y="85"/>
                </a:lnTo>
                <a:lnTo>
                  <a:pt x="100" y="84"/>
                </a:lnTo>
                <a:lnTo>
                  <a:pt x="103" y="81"/>
                </a:lnTo>
                <a:lnTo>
                  <a:pt x="103" y="78"/>
                </a:lnTo>
                <a:lnTo>
                  <a:pt x="103" y="74"/>
                </a:lnTo>
                <a:lnTo>
                  <a:pt x="99" y="72"/>
                </a:lnTo>
                <a:lnTo>
                  <a:pt x="98" y="65"/>
                </a:lnTo>
                <a:lnTo>
                  <a:pt x="97" y="59"/>
                </a:lnTo>
                <a:lnTo>
                  <a:pt x="99" y="59"/>
                </a:lnTo>
                <a:lnTo>
                  <a:pt x="100" y="58"/>
                </a:lnTo>
                <a:lnTo>
                  <a:pt x="105" y="66"/>
                </a:lnTo>
                <a:lnTo>
                  <a:pt x="107" y="66"/>
                </a:lnTo>
                <a:lnTo>
                  <a:pt x="111" y="57"/>
                </a:lnTo>
                <a:lnTo>
                  <a:pt x="111" y="51"/>
                </a:lnTo>
                <a:lnTo>
                  <a:pt x="111" y="44"/>
                </a:lnTo>
                <a:lnTo>
                  <a:pt x="109" y="41"/>
                </a:lnTo>
                <a:lnTo>
                  <a:pt x="106" y="38"/>
                </a:lnTo>
                <a:lnTo>
                  <a:pt x="106" y="36"/>
                </a:lnTo>
                <a:lnTo>
                  <a:pt x="106" y="33"/>
                </a:lnTo>
                <a:lnTo>
                  <a:pt x="107" y="30"/>
                </a:lnTo>
                <a:lnTo>
                  <a:pt x="105" y="20"/>
                </a:lnTo>
                <a:lnTo>
                  <a:pt x="103" y="11"/>
                </a:lnTo>
                <a:lnTo>
                  <a:pt x="102" y="10"/>
                </a:lnTo>
                <a:lnTo>
                  <a:pt x="100" y="10"/>
                </a:lnTo>
                <a:lnTo>
                  <a:pt x="99" y="11"/>
                </a:lnTo>
                <a:lnTo>
                  <a:pt x="97" y="10"/>
                </a:lnTo>
                <a:lnTo>
                  <a:pt x="96" y="9"/>
                </a:lnTo>
                <a:lnTo>
                  <a:pt x="95" y="6"/>
                </a:lnTo>
                <a:lnTo>
                  <a:pt x="93" y="5"/>
                </a:lnTo>
                <a:lnTo>
                  <a:pt x="92" y="5"/>
                </a:lnTo>
                <a:lnTo>
                  <a:pt x="92" y="4"/>
                </a:lnTo>
                <a:lnTo>
                  <a:pt x="92" y="3"/>
                </a:lnTo>
                <a:lnTo>
                  <a:pt x="92" y="0"/>
                </a:lnTo>
                <a:lnTo>
                  <a:pt x="91" y="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08" name="Freeform 37"/>
          <p:cNvSpPr>
            <a:spLocks noEditPoints="1"/>
          </p:cNvSpPr>
          <p:nvPr/>
        </p:nvSpPr>
        <p:spPr bwMode="auto">
          <a:xfrm>
            <a:off x="4178300" y="2300288"/>
            <a:ext cx="504825" cy="450850"/>
          </a:xfrm>
          <a:custGeom>
            <a:avLst/>
            <a:gdLst>
              <a:gd name="T0" fmla="*/ 2147483647 w 331"/>
              <a:gd name="T1" fmla="*/ 2147483647 h 320"/>
              <a:gd name="T2" fmla="*/ 2147483647 w 331"/>
              <a:gd name="T3" fmla="*/ 2147483647 h 320"/>
              <a:gd name="T4" fmla="*/ 2147483647 w 331"/>
              <a:gd name="T5" fmla="*/ 2147483647 h 320"/>
              <a:gd name="T6" fmla="*/ 2147483647 w 331"/>
              <a:gd name="T7" fmla="*/ 2147483647 h 320"/>
              <a:gd name="T8" fmla="*/ 2147483647 w 331"/>
              <a:gd name="T9" fmla="*/ 2147483647 h 320"/>
              <a:gd name="T10" fmla="*/ 2147483647 w 331"/>
              <a:gd name="T11" fmla="*/ 2147483647 h 320"/>
              <a:gd name="T12" fmla="*/ 2147483647 w 331"/>
              <a:gd name="T13" fmla="*/ 2147483647 h 320"/>
              <a:gd name="T14" fmla="*/ 2147483647 w 331"/>
              <a:gd name="T15" fmla="*/ 2147483647 h 320"/>
              <a:gd name="T16" fmla="*/ 2147483647 w 331"/>
              <a:gd name="T17" fmla="*/ 2147483647 h 320"/>
              <a:gd name="T18" fmla="*/ 2147483647 w 331"/>
              <a:gd name="T19" fmla="*/ 2147483647 h 320"/>
              <a:gd name="T20" fmla="*/ 2147483647 w 331"/>
              <a:gd name="T21" fmla="*/ 2147483647 h 320"/>
              <a:gd name="T22" fmla="*/ 2147483647 w 331"/>
              <a:gd name="T23" fmla="*/ 2147483647 h 320"/>
              <a:gd name="T24" fmla="*/ 2147483647 w 331"/>
              <a:gd name="T25" fmla="*/ 2147483647 h 320"/>
              <a:gd name="T26" fmla="*/ 2147483647 w 331"/>
              <a:gd name="T27" fmla="*/ 2147483647 h 320"/>
              <a:gd name="T28" fmla="*/ 2147483647 w 331"/>
              <a:gd name="T29" fmla="*/ 2147483647 h 320"/>
              <a:gd name="T30" fmla="*/ 2147483647 w 331"/>
              <a:gd name="T31" fmla="*/ 2147483647 h 320"/>
              <a:gd name="T32" fmla="*/ 2147483647 w 331"/>
              <a:gd name="T33" fmla="*/ 2147483647 h 320"/>
              <a:gd name="T34" fmla="*/ 2147483647 w 331"/>
              <a:gd name="T35" fmla="*/ 2147483647 h 320"/>
              <a:gd name="T36" fmla="*/ 2147483647 w 331"/>
              <a:gd name="T37" fmla="*/ 2147483647 h 320"/>
              <a:gd name="T38" fmla="*/ 2147483647 w 331"/>
              <a:gd name="T39" fmla="*/ 2147483647 h 320"/>
              <a:gd name="T40" fmla="*/ 2147483647 w 331"/>
              <a:gd name="T41" fmla="*/ 2147483647 h 320"/>
              <a:gd name="T42" fmla="*/ 2147483647 w 331"/>
              <a:gd name="T43" fmla="*/ 2147483647 h 320"/>
              <a:gd name="T44" fmla="*/ 2147483647 w 331"/>
              <a:gd name="T45" fmla="*/ 2147483647 h 320"/>
              <a:gd name="T46" fmla="*/ 2147483647 w 331"/>
              <a:gd name="T47" fmla="*/ 2147483647 h 320"/>
              <a:gd name="T48" fmla="*/ 2147483647 w 331"/>
              <a:gd name="T49" fmla="*/ 2147483647 h 320"/>
              <a:gd name="T50" fmla="*/ 2147483647 w 331"/>
              <a:gd name="T51" fmla="*/ 2147483647 h 320"/>
              <a:gd name="T52" fmla="*/ 2147483647 w 331"/>
              <a:gd name="T53" fmla="*/ 2147483647 h 320"/>
              <a:gd name="T54" fmla="*/ 2147483647 w 331"/>
              <a:gd name="T55" fmla="*/ 2147483647 h 320"/>
              <a:gd name="T56" fmla="*/ 2147483647 w 331"/>
              <a:gd name="T57" fmla="*/ 2147483647 h 320"/>
              <a:gd name="T58" fmla="*/ 2147483647 w 331"/>
              <a:gd name="T59" fmla="*/ 2147483647 h 320"/>
              <a:gd name="T60" fmla="*/ 2147483647 w 331"/>
              <a:gd name="T61" fmla="*/ 0 h 320"/>
              <a:gd name="T62" fmla="*/ 2147483647 w 331"/>
              <a:gd name="T63" fmla="*/ 2147483647 h 320"/>
              <a:gd name="T64" fmla="*/ 2147483647 w 331"/>
              <a:gd name="T65" fmla="*/ 2147483647 h 320"/>
              <a:gd name="T66" fmla="*/ 2147483647 w 331"/>
              <a:gd name="T67" fmla="*/ 2147483647 h 320"/>
              <a:gd name="T68" fmla="*/ 2147483647 w 331"/>
              <a:gd name="T69" fmla="*/ 2147483647 h 320"/>
              <a:gd name="T70" fmla="*/ 2147483647 w 331"/>
              <a:gd name="T71" fmla="*/ 2147483647 h 320"/>
              <a:gd name="T72" fmla="*/ 2147483647 w 331"/>
              <a:gd name="T73" fmla="*/ 2147483647 h 320"/>
              <a:gd name="T74" fmla="*/ 2147483647 w 331"/>
              <a:gd name="T75" fmla="*/ 2147483647 h 320"/>
              <a:gd name="T76" fmla="*/ 2147483647 w 331"/>
              <a:gd name="T77" fmla="*/ 2147483647 h 320"/>
              <a:gd name="T78" fmla="*/ 2147483647 w 331"/>
              <a:gd name="T79" fmla="*/ 2147483647 h 320"/>
              <a:gd name="T80" fmla="*/ 2147483647 w 331"/>
              <a:gd name="T81" fmla="*/ 2147483647 h 320"/>
              <a:gd name="T82" fmla="*/ 2147483647 w 331"/>
              <a:gd name="T83" fmla="*/ 2147483647 h 320"/>
              <a:gd name="T84" fmla="*/ 2147483647 w 331"/>
              <a:gd name="T85" fmla="*/ 2147483647 h 320"/>
              <a:gd name="T86" fmla="*/ 2147483647 w 331"/>
              <a:gd name="T87" fmla="*/ 2147483647 h 320"/>
              <a:gd name="T88" fmla="*/ 2147483647 w 331"/>
              <a:gd name="T89" fmla="*/ 2147483647 h 320"/>
              <a:gd name="T90" fmla="*/ 2147483647 w 331"/>
              <a:gd name="T91" fmla="*/ 2147483647 h 320"/>
              <a:gd name="T92" fmla="*/ 2147483647 w 331"/>
              <a:gd name="T93" fmla="*/ 2147483647 h 320"/>
              <a:gd name="T94" fmla="*/ 2147483647 w 331"/>
              <a:gd name="T95" fmla="*/ 2147483647 h 320"/>
              <a:gd name="T96" fmla="*/ 2147483647 w 331"/>
              <a:gd name="T97" fmla="*/ 2147483647 h 320"/>
              <a:gd name="T98" fmla="*/ 2147483647 w 331"/>
              <a:gd name="T99" fmla="*/ 2147483647 h 320"/>
              <a:gd name="T100" fmla="*/ 2147483647 w 331"/>
              <a:gd name="T101" fmla="*/ 2147483647 h 320"/>
              <a:gd name="T102" fmla="*/ 2147483647 w 331"/>
              <a:gd name="T103" fmla="*/ 2147483647 h 320"/>
              <a:gd name="T104" fmla="*/ 2147483647 w 331"/>
              <a:gd name="T105" fmla="*/ 2147483647 h 320"/>
              <a:gd name="T106" fmla="*/ 2147483647 w 331"/>
              <a:gd name="T107" fmla="*/ 2147483647 h 320"/>
              <a:gd name="T108" fmla="*/ 2147483647 w 331"/>
              <a:gd name="T109" fmla="*/ 2147483647 h 320"/>
              <a:gd name="T110" fmla="*/ 2147483647 w 331"/>
              <a:gd name="T111" fmla="*/ 2147483647 h 320"/>
              <a:gd name="T112" fmla="*/ 2147483647 w 331"/>
              <a:gd name="T113" fmla="*/ 2147483647 h 320"/>
              <a:gd name="T114" fmla="*/ 2147483647 w 331"/>
              <a:gd name="T115" fmla="*/ 2147483647 h 32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31"/>
              <a:gd name="T175" fmla="*/ 0 h 320"/>
              <a:gd name="T176" fmla="*/ 331 w 331"/>
              <a:gd name="T177" fmla="*/ 320 h 32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31" h="320">
                <a:moveTo>
                  <a:pt x="299" y="26"/>
                </a:moveTo>
                <a:lnTo>
                  <a:pt x="299" y="26"/>
                </a:lnTo>
                <a:lnTo>
                  <a:pt x="302" y="37"/>
                </a:lnTo>
                <a:lnTo>
                  <a:pt x="298" y="42"/>
                </a:lnTo>
                <a:lnTo>
                  <a:pt x="294" y="46"/>
                </a:lnTo>
                <a:lnTo>
                  <a:pt x="290" y="46"/>
                </a:lnTo>
                <a:lnTo>
                  <a:pt x="288" y="47"/>
                </a:lnTo>
                <a:lnTo>
                  <a:pt x="287" y="48"/>
                </a:lnTo>
                <a:lnTo>
                  <a:pt x="287" y="50"/>
                </a:lnTo>
                <a:lnTo>
                  <a:pt x="283" y="50"/>
                </a:lnTo>
                <a:lnTo>
                  <a:pt x="280" y="51"/>
                </a:lnTo>
                <a:lnTo>
                  <a:pt x="277" y="54"/>
                </a:lnTo>
                <a:lnTo>
                  <a:pt x="275" y="56"/>
                </a:lnTo>
                <a:lnTo>
                  <a:pt x="273" y="60"/>
                </a:lnTo>
                <a:lnTo>
                  <a:pt x="270" y="61"/>
                </a:lnTo>
                <a:lnTo>
                  <a:pt x="268" y="62"/>
                </a:lnTo>
                <a:lnTo>
                  <a:pt x="267" y="62"/>
                </a:lnTo>
                <a:lnTo>
                  <a:pt x="266" y="65"/>
                </a:lnTo>
                <a:lnTo>
                  <a:pt x="266" y="68"/>
                </a:lnTo>
                <a:lnTo>
                  <a:pt x="263" y="69"/>
                </a:lnTo>
                <a:lnTo>
                  <a:pt x="261" y="70"/>
                </a:lnTo>
                <a:lnTo>
                  <a:pt x="260" y="72"/>
                </a:lnTo>
                <a:lnTo>
                  <a:pt x="258" y="75"/>
                </a:lnTo>
                <a:lnTo>
                  <a:pt x="258" y="77"/>
                </a:lnTo>
                <a:lnTo>
                  <a:pt x="257" y="79"/>
                </a:lnTo>
                <a:lnTo>
                  <a:pt x="251" y="83"/>
                </a:lnTo>
                <a:lnTo>
                  <a:pt x="250" y="84"/>
                </a:lnTo>
                <a:lnTo>
                  <a:pt x="250" y="87"/>
                </a:lnTo>
                <a:lnTo>
                  <a:pt x="250" y="88"/>
                </a:lnTo>
                <a:lnTo>
                  <a:pt x="253" y="89"/>
                </a:lnTo>
                <a:lnTo>
                  <a:pt x="253" y="92"/>
                </a:lnTo>
                <a:lnTo>
                  <a:pt x="257" y="95"/>
                </a:lnTo>
                <a:lnTo>
                  <a:pt x="257" y="97"/>
                </a:lnTo>
                <a:lnTo>
                  <a:pt x="257" y="98"/>
                </a:lnTo>
                <a:lnTo>
                  <a:pt x="251" y="104"/>
                </a:lnTo>
                <a:lnTo>
                  <a:pt x="247" y="110"/>
                </a:lnTo>
                <a:lnTo>
                  <a:pt x="242" y="113"/>
                </a:lnTo>
                <a:lnTo>
                  <a:pt x="242" y="115"/>
                </a:lnTo>
                <a:lnTo>
                  <a:pt x="242" y="117"/>
                </a:lnTo>
                <a:lnTo>
                  <a:pt x="242" y="119"/>
                </a:lnTo>
                <a:lnTo>
                  <a:pt x="242" y="122"/>
                </a:lnTo>
                <a:lnTo>
                  <a:pt x="240" y="123"/>
                </a:lnTo>
                <a:lnTo>
                  <a:pt x="239" y="123"/>
                </a:lnTo>
                <a:lnTo>
                  <a:pt x="234" y="124"/>
                </a:lnTo>
                <a:lnTo>
                  <a:pt x="227" y="129"/>
                </a:lnTo>
                <a:lnTo>
                  <a:pt x="221" y="134"/>
                </a:lnTo>
                <a:lnTo>
                  <a:pt x="220" y="137"/>
                </a:lnTo>
                <a:lnTo>
                  <a:pt x="220" y="139"/>
                </a:lnTo>
                <a:lnTo>
                  <a:pt x="219" y="141"/>
                </a:lnTo>
                <a:lnTo>
                  <a:pt x="216" y="143"/>
                </a:lnTo>
                <a:lnTo>
                  <a:pt x="213" y="144"/>
                </a:lnTo>
                <a:lnTo>
                  <a:pt x="209" y="143"/>
                </a:lnTo>
                <a:lnTo>
                  <a:pt x="207" y="145"/>
                </a:lnTo>
                <a:lnTo>
                  <a:pt x="199" y="144"/>
                </a:lnTo>
                <a:lnTo>
                  <a:pt x="189" y="141"/>
                </a:lnTo>
                <a:lnTo>
                  <a:pt x="188" y="144"/>
                </a:lnTo>
                <a:lnTo>
                  <a:pt x="187" y="146"/>
                </a:lnTo>
                <a:lnTo>
                  <a:pt x="185" y="147"/>
                </a:lnTo>
                <a:lnTo>
                  <a:pt x="181" y="147"/>
                </a:lnTo>
                <a:lnTo>
                  <a:pt x="173" y="152"/>
                </a:lnTo>
                <a:lnTo>
                  <a:pt x="173" y="153"/>
                </a:lnTo>
                <a:lnTo>
                  <a:pt x="171" y="153"/>
                </a:lnTo>
                <a:lnTo>
                  <a:pt x="167" y="152"/>
                </a:lnTo>
                <a:lnTo>
                  <a:pt x="164" y="146"/>
                </a:lnTo>
                <a:lnTo>
                  <a:pt x="160" y="140"/>
                </a:lnTo>
                <a:lnTo>
                  <a:pt x="154" y="134"/>
                </a:lnTo>
                <a:lnTo>
                  <a:pt x="152" y="133"/>
                </a:lnTo>
                <a:lnTo>
                  <a:pt x="149" y="133"/>
                </a:lnTo>
                <a:lnTo>
                  <a:pt x="149" y="130"/>
                </a:lnTo>
                <a:lnTo>
                  <a:pt x="151" y="124"/>
                </a:lnTo>
                <a:lnTo>
                  <a:pt x="151" y="122"/>
                </a:lnTo>
                <a:lnTo>
                  <a:pt x="150" y="122"/>
                </a:lnTo>
                <a:lnTo>
                  <a:pt x="149" y="120"/>
                </a:lnTo>
                <a:lnTo>
                  <a:pt x="146" y="119"/>
                </a:lnTo>
                <a:lnTo>
                  <a:pt x="145" y="116"/>
                </a:lnTo>
                <a:lnTo>
                  <a:pt x="145" y="115"/>
                </a:lnTo>
                <a:lnTo>
                  <a:pt x="147" y="109"/>
                </a:lnTo>
                <a:lnTo>
                  <a:pt x="149" y="105"/>
                </a:lnTo>
                <a:lnTo>
                  <a:pt x="147" y="103"/>
                </a:lnTo>
                <a:lnTo>
                  <a:pt x="144" y="98"/>
                </a:lnTo>
                <a:lnTo>
                  <a:pt x="145" y="96"/>
                </a:lnTo>
                <a:lnTo>
                  <a:pt x="146" y="94"/>
                </a:lnTo>
                <a:lnTo>
                  <a:pt x="149" y="91"/>
                </a:lnTo>
                <a:lnTo>
                  <a:pt x="150" y="89"/>
                </a:lnTo>
                <a:lnTo>
                  <a:pt x="150" y="87"/>
                </a:lnTo>
                <a:lnTo>
                  <a:pt x="149" y="81"/>
                </a:lnTo>
                <a:lnTo>
                  <a:pt x="149" y="77"/>
                </a:lnTo>
                <a:lnTo>
                  <a:pt x="149" y="76"/>
                </a:lnTo>
                <a:lnTo>
                  <a:pt x="152" y="72"/>
                </a:lnTo>
                <a:lnTo>
                  <a:pt x="153" y="70"/>
                </a:lnTo>
                <a:lnTo>
                  <a:pt x="153" y="67"/>
                </a:lnTo>
                <a:lnTo>
                  <a:pt x="151" y="62"/>
                </a:lnTo>
                <a:lnTo>
                  <a:pt x="149" y="57"/>
                </a:lnTo>
                <a:lnTo>
                  <a:pt x="147" y="55"/>
                </a:lnTo>
                <a:lnTo>
                  <a:pt x="149" y="53"/>
                </a:lnTo>
                <a:lnTo>
                  <a:pt x="151" y="50"/>
                </a:lnTo>
                <a:lnTo>
                  <a:pt x="154" y="47"/>
                </a:lnTo>
                <a:lnTo>
                  <a:pt x="156" y="43"/>
                </a:lnTo>
                <a:lnTo>
                  <a:pt x="156" y="42"/>
                </a:lnTo>
                <a:lnTo>
                  <a:pt x="153" y="41"/>
                </a:lnTo>
                <a:lnTo>
                  <a:pt x="152" y="40"/>
                </a:lnTo>
                <a:lnTo>
                  <a:pt x="151" y="40"/>
                </a:lnTo>
                <a:lnTo>
                  <a:pt x="151" y="39"/>
                </a:lnTo>
                <a:lnTo>
                  <a:pt x="149" y="39"/>
                </a:lnTo>
                <a:lnTo>
                  <a:pt x="143" y="39"/>
                </a:lnTo>
                <a:lnTo>
                  <a:pt x="137" y="40"/>
                </a:lnTo>
                <a:lnTo>
                  <a:pt x="133" y="40"/>
                </a:lnTo>
                <a:lnTo>
                  <a:pt x="133" y="39"/>
                </a:lnTo>
                <a:lnTo>
                  <a:pt x="133" y="36"/>
                </a:lnTo>
                <a:lnTo>
                  <a:pt x="132" y="35"/>
                </a:lnTo>
                <a:lnTo>
                  <a:pt x="131" y="35"/>
                </a:lnTo>
                <a:lnTo>
                  <a:pt x="129" y="36"/>
                </a:lnTo>
                <a:lnTo>
                  <a:pt x="125" y="39"/>
                </a:lnTo>
                <a:lnTo>
                  <a:pt x="123" y="37"/>
                </a:lnTo>
                <a:lnTo>
                  <a:pt x="122" y="36"/>
                </a:lnTo>
                <a:lnTo>
                  <a:pt x="123" y="35"/>
                </a:lnTo>
                <a:lnTo>
                  <a:pt x="128" y="29"/>
                </a:lnTo>
                <a:lnTo>
                  <a:pt x="125" y="29"/>
                </a:lnTo>
                <a:lnTo>
                  <a:pt x="124" y="29"/>
                </a:lnTo>
                <a:lnTo>
                  <a:pt x="123" y="25"/>
                </a:lnTo>
                <a:lnTo>
                  <a:pt x="120" y="23"/>
                </a:lnTo>
                <a:lnTo>
                  <a:pt x="120" y="22"/>
                </a:lnTo>
                <a:lnTo>
                  <a:pt x="122" y="21"/>
                </a:lnTo>
                <a:lnTo>
                  <a:pt x="122" y="20"/>
                </a:lnTo>
                <a:lnTo>
                  <a:pt x="117" y="16"/>
                </a:lnTo>
                <a:lnTo>
                  <a:pt x="117" y="15"/>
                </a:lnTo>
                <a:lnTo>
                  <a:pt x="117" y="14"/>
                </a:lnTo>
                <a:lnTo>
                  <a:pt x="118" y="13"/>
                </a:lnTo>
                <a:lnTo>
                  <a:pt x="118" y="12"/>
                </a:lnTo>
                <a:lnTo>
                  <a:pt x="125" y="7"/>
                </a:lnTo>
                <a:lnTo>
                  <a:pt x="129" y="8"/>
                </a:lnTo>
                <a:lnTo>
                  <a:pt x="132" y="8"/>
                </a:lnTo>
                <a:lnTo>
                  <a:pt x="135" y="7"/>
                </a:lnTo>
                <a:lnTo>
                  <a:pt x="135" y="3"/>
                </a:lnTo>
                <a:lnTo>
                  <a:pt x="140" y="1"/>
                </a:lnTo>
                <a:lnTo>
                  <a:pt x="146" y="0"/>
                </a:lnTo>
                <a:lnTo>
                  <a:pt x="150" y="0"/>
                </a:lnTo>
                <a:lnTo>
                  <a:pt x="152" y="2"/>
                </a:lnTo>
                <a:lnTo>
                  <a:pt x="153" y="3"/>
                </a:lnTo>
                <a:lnTo>
                  <a:pt x="156" y="5"/>
                </a:lnTo>
                <a:lnTo>
                  <a:pt x="161" y="5"/>
                </a:lnTo>
                <a:lnTo>
                  <a:pt x="168" y="2"/>
                </a:lnTo>
                <a:lnTo>
                  <a:pt x="175" y="3"/>
                </a:lnTo>
                <a:lnTo>
                  <a:pt x="180" y="5"/>
                </a:lnTo>
                <a:lnTo>
                  <a:pt x="185" y="6"/>
                </a:lnTo>
                <a:lnTo>
                  <a:pt x="189" y="6"/>
                </a:lnTo>
                <a:lnTo>
                  <a:pt x="198" y="6"/>
                </a:lnTo>
                <a:lnTo>
                  <a:pt x="206" y="5"/>
                </a:lnTo>
                <a:lnTo>
                  <a:pt x="214" y="7"/>
                </a:lnTo>
                <a:lnTo>
                  <a:pt x="216" y="10"/>
                </a:lnTo>
                <a:lnTo>
                  <a:pt x="222" y="12"/>
                </a:lnTo>
                <a:lnTo>
                  <a:pt x="228" y="10"/>
                </a:lnTo>
                <a:lnTo>
                  <a:pt x="230" y="12"/>
                </a:lnTo>
                <a:lnTo>
                  <a:pt x="233" y="14"/>
                </a:lnTo>
                <a:lnTo>
                  <a:pt x="233" y="16"/>
                </a:lnTo>
                <a:lnTo>
                  <a:pt x="233" y="19"/>
                </a:lnTo>
                <a:lnTo>
                  <a:pt x="234" y="19"/>
                </a:lnTo>
                <a:lnTo>
                  <a:pt x="240" y="19"/>
                </a:lnTo>
                <a:lnTo>
                  <a:pt x="242" y="20"/>
                </a:lnTo>
                <a:lnTo>
                  <a:pt x="243" y="21"/>
                </a:lnTo>
                <a:lnTo>
                  <a:pt x="244" y="22"/>
                </a:lnTo>
                <a:lnTo>
                  <a:pt x="247" y="22"/>
                </a:lnTo>
                <a:lnTo>
                  <a:pt x="250" y="22"/>
                </a:lnTo>
                <a:lnTo>
                  <a:pt x="253" y="25"/>
                </a:lnTo>
                <a:lnTo>
                  <a:pt x="254" y="26"/>
                </a:lnTo>
                <a:lnTo>
                  <a:pt x="256" y="26"/>
                </a:lnTo>
                <a:lnTo>
                  <a:pt x="258" y="26"/>
                </a:lnTo>
                <a:lnTo>
                  <a:pt x="261" y="25"/>
                </a:lnTo>
                <a:lnTo>
                  <a:pt x="262" y="25"/>
                </a:lnTo>
                <a:lnTo>
                  <a:pt x="266" y="26"/>
                </a:lnTo>
                <a:lnTo>
                  <a:pt x="273" y="28"/>
                </a:lnTo>
                <a:lnTo>
                  <a:pt x="276" y="29"/>
                </a:lnTo>
                <a:lnTo>
                  <a:pt x="278" y="32"/>
                </a:lnTo>
                <a:lnTo>
                  <a:pt x="282" y="30"/>
                </a:lnTo>
                <a:lnTo>
                  <a:pt x="287" y="30"/>
                </a:lnTo>
                <a:lnTo>
                  <a:pt x="291" y="29"/>
                </a:lnTo>
                <a:lnTo>
                  <a:pt x="294" y="29"/>
                </a:lnTo>
                <a:lnTo>
                  <a:pt x="295" y="28"/>
                </a:lnTo>
                <a:lnTo>
                  <a:pt x="296" y="26"/>
                </a:lnTo>
                <a:lnTo>
                  <a:pt x="299" y="26"/>
                </a:lnTo>
                <a:close/>
                <a:moveTo>
                  <a:pt x="25" y="313"/>
                </a:moveTo>
                <a:lnTo>
                  <a:pt x="25" y="313"/>
                </a:lnTo>
                <a:lnTo>
                  <a:pt x="26" y="315"/>
                </a:lnTo>
                <a:lnTo>
                  <a:pt x="25" y="316"/>
                </a:lnTo>
                <a:lnTo>
                  <a:pt x="23" y="317"/>
                </a:lnTo>
                <a:lnTo>
                  <a:pt x="25" y="320"/>
                </a:lnTo>
                <a:lnTo>
                  <a:pt x="29" y="320"/>
                </a:lnTo>
                <a:lnTo>
                  <a:pt x="29" y="317"/>
                </a:lnTo>
                <a:lnTo>
                  <a:pt x="32" y="316"/>
                </a:lnTo>
                <a:lnTo>
                  <a:pt x="29" y="315"/>
                </a:lnTo>
                <a:lnTo>
                  <a:pt x="25" y="313"/>
                </a:lnTo>
                <a:close/>
                <a:moveTo>
                  <a:pt x="14" y="309"/>
                </a:moveTo>
                <a:lnTo>
                  <a:pt x="14" y="309"/>
                </a:lnTo>
                <a:lnTo>
                  <a:pt x="8" y="310"/>
                </a:lnTo>
                <a:lnTo>
                  <a:pt x="8" y="315"/>
                </a:lnTo>
                <a:lnTo>
                  <a:pt x="9" y="316"/>
                </a:lnTo>
                <a:lnTo>
                  <a:pt x="11" y="316"/>
                </a:lnTo>
                <a:lnTo>
                  <a:pt x="12" y="315"/>
                </a:lnTo>
                <a:lnTo>
                  <a:pt x="13" y="311"/>
                </a:lnTo>
                <a:lnTo>
                  <a:pt x="16" y="309"/>
                </a:lnTo>
                <a:lnTo>
                  <a:pt x="16" y="308"/>
                </a:lnTo>
                <a:lnTo>
                  <a:pt x="14" y="309"/>
                </a:lnTo>
                <a:close/>
                <a:moveTo>
                  <a:pt x="49" y="306"/>
                </a:moveTo>
                <a:lnTo>
                  <a:pt x="49" y="306"/>
                </a:lnTo>
                <a:lnTo>
                  <a:pt x="49" y="309"/>
                </a:lnTo>
                <a:lnTo>
                  <a:pt x="49" y="311"/>
                </a:lnTo>
                <a:lnTo>
                  <a:pt x="47" y="313"/>
                </a:lnTo>
                <a:lnTo>
                  <a:pt x="46" y="315"/>
                </a:lnTo>
                <a:lnTo>
                  <a:pt x="47" y="315"/>
                </a:lnTo>
                <a:lnTo>
                  <a:pt x="49" y="316"/>
                </a:lnTo>
                <a:lnTo>
                  <a:pt x="53" y="306"/>
                </a:lnTo>
                <a:lnTo>
                  <a:pt x="49" y="306"/>
                </a:lnTo>
                <a:close/>
                <a:moveTo>
                  <a:pt x="0" y="304"/>
                </a:moveTo>
                <a:lnTo>
                  <a:pt x="1" y="306"/>
                </a:lnTo>
                <a:lnTo>
                  <a:pt x="1" y="304"/>
                </a:lnTo>
                <a:lnTo>
                  <a:pt x="0" y="304"/>
                </a:lnTo>
                <a:close/>
                <a:moveTo>
                  <a:pt x="55" y="299"/>
                </a:moveTo>
                <a:lnTo>
                  <a:pt x="55" y="302"/>
                </a:lnTo>
                <a:lnTo>
                  <a:pt x="57" y="302"/>
                </a:lnTo>
                <a:lnTo>
                  <a:pt x="57" y="301"/>
                </a:lnTo>
                <a:lnTo>
                  <a:pt x="57" y="299"/>
                </a:lnTo>
                <a:lnTo>
                  <a:pt x="55" y="299"/>
                </a:lnTo>
                <a:close/>
                <a:moveTo>
                  <a:pt x="276" y="89"/>
                </a:moveTo>
                <a:lnTo>
                  <a:pt x="276" y="89"/>
                </a:lnTo>
                <a:lnTo>
                  <a:pt x="274" y="94"/>
                </a:lnTo>
                <a:lnTo>
                  <a:pt x="273" y="95"/>
                </a:lnTo>
                <a:lnTo>
                  <a:pt x="273" y="96"/>
                </a:lnTo>
                <a:lnTo>
                  <a:pt x="274" y="96"/>
                </a:lnTo>
                <a:lnTo>
                  <a:pt x="277" y="90"/>
                </a:lnTo>
                <a:lnTo>
                  <a:pt x="277" y="89"/>
                </a:lnTo>
                <a:lnTo>
                  <a:pt x="276" y="89"/>
                </a:lnTo>
                <a:close/>
                <a:moveTo>
                  <a:pt x="325" y="77"/>
                </a:moveTo>
                <a:lnTo>
                  <a:pt x="324" y="81"/>
                </a:lnTo>
                <a:lnTo>
                  <a:pt x="330" y="82"/>
                </a:lnTo>
                <a:lnTo>
                  <a:pt x="331" y="81"/>
                </a:lnTo>
                <a:lnTo>
                  <a:pt x="331" y="79"/>
                </a:lnTo>
                <a:lnTo>
                  <a:pt x="330" y="79"/>
                </a:lnTo>
                <a:lnTo>
                  <a:pt x="330" y="77"/>
                </a:lnTo>
                <a:lnTo>
                  <a:pt x="327" y="77"/>
                </a:lnTo>
                <a:lnTo>
                  <a:pt x="325" y="77"/>
                </a:lnTo>
                <a:close/>
                <a:moveTo>
                  <a:pt x="303" y="77"/>
                </a:moveTo>
                <a:lnTo>
                  <a:pt x="303" y="77"/>
                </a:lnTo>
                <a:lnTo>
                  <a:pt x="298" y="79"/>
                </a:lnTo>
                <a:lnTo>
                  <a:pt x="299" y="82"/>
                </a:lnTo>
                <a:lnTo>
                  <a:pt x="299" y="85"/>
                </a:lnTo>
                <a:lnTo>
                  <a:pt x="299" y="89"/>
                </a:lnTo>
                <a:lnTo>
                  <a:pt x="299" y="92"/>
                </a:lnTo>
                <a:lnTo>
                  <a:pt x="303" y="92"/>
                </a:lnTo>
                <a:lnTo>
                  <a:pt x="306" y="88"/>
                </a:lnTo>
                <a:lnTo>
                  <a:pt x="309" y="85"/>
                </a:lnTo>
                <a:lnTo>
                  <a:pt x="309" y="83"/>
                </a:lnTo>
                <a:lnTo>
                  <a:pt x="306" y="81"/>
                </a:lnTo>
                <a:lnTo>
                  <a:pt x="303" y="77"/>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09" name="Freeform 38"/>
          <p:cNvSpPr>
            <a:spLocks noEditPoints="1"/>
          </p:cNvSpPr>
          <p:nvPr/>
        </p:nvSpPr>
        <p:spPr bwMode="auto">
          <a:xfrm>
            <a:off x="4927600" y="4038600"/>
            <a:ext cx="361950" cy="336550"/>
          </a:xfrm>
          <a:custGeom>
            <a:avLst/>
            <a:gdLst>
              <a:gd name="T0" fmla="*/ 2147483647 w 236"/>
              <a:gd name="T1" fmla="*/ 2147483647 h 238"/>
              <a:gd name="T2" fmla="*/ 2147483647 w 236"/>
              <a:gd name="T3" fmla="*/ 2147483647 h 238"/>
              <a:gd name="T4" fmla="*/ 2147483647 w 236"/>
              <a:gd name="T5" fmla="*/ 2147483647 h 238"/>
              <a:gd name="T6" fmla="*/ 2147483647 w 236"/>
              <a:gd name="T7" fmla="*/ 2147483647 h 238"/>
              <a:gd name="T8" fmla="*/ 2147483647 w 236"/>
              <a:gd name="T9" fmla="*/ 2147483647 h 238"/>
              <a:gd name="T10" fmla="*/ 2147483647 w 236"/>
              <a:gd name="T11" fmla="*/ 2147483647 h 238"/>
              <a:gd name="T12" fmla="*/ 2147483647 w 236"/>
              <a:gd name="T13" fmla="*/ 2147483647 h 238"/>
              <a:gd name="T14" fmla="*/ 2147483647 w 236"/>
              <a:gd name="T15" fmla="*/ 2147483647 h 238"/>
              <a:gd name="T16" fmla="*/ 2147483647 w 236"/>
              <a:gd name="T17" fmla="*/ 2147483647 h 238"/>
              <a:gd name="T18" fmla="*/ 2147483647 w 236"/>
              <a:gd name="T19" fmla="*/ 2147483647 h 238"/>
              <a:gd name="T20" fmla="*/ 2147483647 w 236"/>
              <a:gd name="T21" fmla="*/ 2147483647 h 238"/>
              <a:gd name="T22" fmla="*/ 2147483647 w 236"/>
              <a:gd name="T23" fmla="*/ 2147483647 h 238"/>
              <a:gd name="T24" fmla="*/ 2147483647 w 236"/>
              <a:gd name="T25" fmla="*/ 2147483647 h 238"/>
              <a:gd name="T26" fmla="*/ 2147483647 w 236"/>
              <a:gd name="T27" fmla="*/ 2147483647 h 238"/>
              <a:gd name="T28" fmla="*/ 2147483647 w 236"/>
              <a:gd name="T29" fmla="*/ 2147483647 h 238"/>
              <a:gd name="T30" fmla="*/ 2147483647 w 236"/>
              <a:gd name="T31" fmla="*/ 2147483647 h 238"/>
              <a:gd name="T32" fmla="*/ 2147483647 w 236"/>
              <a:gd name="T33" fmla="*/ 2147483647 h 238"/>
              <a:gd name="T34" fmla="*/ 2147483647 w 236"/>
              <a:gd name="T35" fmla="*/ 2147483647 h 238"/>
              <a:gd name="T36" fmla="*/ 2147483647 w 236"/>
              <a:gd name="T37" fmla="*/ 2147483647 h 238"/>
              <a:gd name="T38" fmla="*/ 2147483647 w 236"/>
              <a:gd name="T39" fmla="*/ 2147483647 h 238"/>
              <a:gd name="T40" fmla="*/ 2147483647 w 236"/>
              <a:gd name="T41" fmla="*/ 2147483647 h 238"/>
              <a:gd name="T42" fmla="*/ 2147483647 w 236"/>
              <a:gd name="T43" fmla="*/ 2147483647 h 238"/>
              <a:gd name="T44" fmla="*/ 2147483647 w 236"/>
              <a:gd name="T45" fmla="*/ 2147483647 h 238"/>
              <a:gd name="T46" fmla="*/ 2147483647 w 236"/>
              <a:gd name="T47" fmla="*/ 2147483647 h 238"/>
              <a:gd name="T48" fmla="*/ 2147483647 w 236"/>
              <a:gd name="T49" fmla="*/ 2147483647 h 238"/>
              <a:gd name="T50" fmla="*/ 2147483647 w 236"/>
              <a:gd name="T51" fmla="*/ 2147483647 h 238"/>
              <a:gd name="T52" fmla="*/ 2147483647 w 236"/>
              <a:gd name="T53" fmla="*/ 2147483647 h 238"/>
              <a:gd name="T54" fmla="*/ 2147483647 w 236"/>
              <a:gd name="T55" fmla="*/ 2147483647 h 238"/>
              <a:gd name="T56" fmla="*/ 2147483647 w 236"/>
              <a:gd name="T57" fmla="*/ 2147483647 h 238"/>
              <a:gd name="T58" fmla="*/ 2147483647 w 236"/>
              <a:gd name="T59" fmla="*/ 2147483647 h 238"/>
              <a:gd name="T60" fmla="*/ 2147483647 w 236"/>
              <a:gd name="T61" fmla="*/ 2147483647 h 238"/>
              <a:gd name="T62" fmla="*/ 2147483647 w 236"/>
              <a:gd name="T63" fmla="*/ 2147483647 h 238"/>
              <a:gd name="T64" fmla="*/ 2147483647 w 236"/>
              <a:gd name="T65" fmla="*/ 2147483647 h 238"/>
              <a:gd name="T66" fmla="*/ 2147483647 w 236"/>
              <a:gd name="T67" fmla="*/ 2147483647 h 238"/>
              <a:gd name="T68" fmla="*/ 2147483647 w 236"/>
              <a:gd name="T69" fmla="*/ 2147483647 h 238"/>
              <a:gd name="T70" fmla="*/ 2147483647 w 236"/>
              <a:gd name="T71" fmla="*/ 2147483647 h 238"/>
              <a:gd name="T72" fmla="*/ 2147483647 w 236"/>
              <a:gd name="T73" fmla="*/ 0 h 238"/>
              <a:gd name="T74" fmla="*/ 2147483647 w 236"/>
              <a:gd name="T75" fmla="*/ 0 h 238"/>
              <a:gd name="T76" fmla="*/ 2147483647 w 236"/>
              <a:gd name="T77" fmla="*/ 2147483647 h 238"/>
              <a:gd name="T78" fmla="*/ 2147483647 w 236"/>
              <a:gd name="T79" fmla="*/ 2147483647 h 238"/>
              <a:gd name="T80" fmla="*/ 2147483647 w 236"/>
              <a:gd name="T81" fmla="*/ 2147483647 h 238"/>
              <a:gd name="T82" fmla="*/ 2147483647 w 236"/>
              <a:gd name="T83" fmla="*/ 2147483647 h 238"/>
              <a:gd name="T84" fmla="*/ 2147483647 w 236"/>
              <a:gd name="T85" fmla="*/ 2147483647 h 238"/>
              <a:gd name="T86" fmla="*/ 2147483647 w 236"/>
              <a:gd name="T87" fmla="*/ 2147483647 h 238"/>
              <a:gd name="T88" fmla="*/ 2147483647 w 236"/>
              <a:gd name="T89" fmla="*/ 2147483647 h 238"/>
              <a:gd name="T90" fmla="*/ 2147483647 w 236"/>
              <a:gd name="T91" fmla="*/ 2147483647 h 238"/>
              <a:gd name="T92" fmla="*/ 2147483647 w 236"/>
              <a:gd name="T93" fmla="*/ 2147483647 h 238"/>
              <a:gd name="T94" fmla="*/ 2147483647 w 236"/>
              <a:gd name="T95" fmla="*/ 2147483647 h 238"/>
              <a:gd name="T96" fmla="*/ 2147483647 w 236"/>
              <a:gd name="T97" fmla="*/ 2147483647 h 238"/>
              <a:gd name="T98" fmla="*/ 2147483647 w 236"/>
              <a:gd name="T99" fmla="*/ 2147483647 h 238"/>
              <a:gd name="T100" fmla="*/ 2147483647 w 236"/>
              <a:gd name="T101" fmla="*/ 2147483647 h 238"/>
              <a:gd name="T102" fmla="*/ 2147483647 w 236"/>
              <a:gd name="T103" fmla="*/ 2147483647 h 238"/>
              <a:gd name="T104" fmla="*/ 2147483647 w 236"/>
              <a:gd name="T105" fmla="*/ 2147483647 h 238"/>
              <a:gd name="T106" fmla="*/ 2147483647 w 236"/>
              <a:gd name="T107" fmla="*/ 2147483647 h 238"/>
              <a:gd name="T108" fmla="*/ 2147483647 w 236"/>
              <a:gd name="T109" fmla="*/ 2147483647 h 23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36"/>
              <a:gd name="T166" fmla="*/ 0 h 238"/>
              <a:gd name="T167" fmla="*/ 236 w 236"/>
              <a:gd name="T168" fmla="*/ 238 h 23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36" h="238">
                <a:moveTo>
                  <a:pt x="46" y="60"/>
                </a:moveTo>
                <a:lnTo>
                  <a:pt x="46" y="116"/>
                </a:lnTo>
                <a:lnTo>
                  <a:pt x="42" y="116"/>
                </a:lnTo>
                <a:lnTo>
                  <a:pt x="39" y="117"/>
                </a:lnTo>
                <a:lnTo>
                  <a:pt x="36" y="119"/>
                </a:lnTo>
                <a:lnTo>
                  <a:pt x="34" y="123"/>
                </a:lnTo>
                <a:lnTo>
                  <a:pt x="31" y="125"/>
                </a:lnTo>
                <a:lnTo>
                  <a:pt x="28" y="126"/>
                </a:lnTo>
                <a:lnTo>
                  <a:pt x="27" y="125"/>
                </a:lnTo>
                <a:lnTo>
                  <a:pt x="22" y="125"/>
                </a:lnTo>
                <a:lnTo>
                  <a:pt x="17" y="124"/>
                </a:lnTo>
                <a:lnTo>
                  <a:pt x="15" y="123"/>
                </a:lnTo>
                <a:lnTo>
                  <a:pt x="14" y="122"/>
                </a:lnTo>
                <a:lnTo>
                  <a:pt x="14" y="119"/>
                </a:lnTo>
                <a:lnTo>
                  <a:pt x="14" y="117"/>
                </a:lnTo>
                <a:lnTo>
                  <a:pt x="15" y="116"/>
                </a:lnTo>
                <a:lnTo>
                  <a:pt x="13" y="115"/>
                </a:lnTo>
                <a:lnTo>
                  <a:pt x="10" y="115"/>
                </a:lnTo>
                <a:lnTo>
                  <a:pt x="7" y="117"/>
                </a:lnTo>
                <a:lnTo>
                  <a:pt x="6" y="119"/>
                </a:lnTo>
                <a:lnTo>
                  <a:pt x="4" y="121"/>
                </a:lnTo>
                <a:lnTo>
                  <a:pt x="0" y="122"/>
                </a:lnTo>
                <a:lnTo>
                  <a:pt x="5" y="132"/>
                </a:lnTo>
                <a:lnTo>
                  <a:pt x="7" y="133"/>
                </a:lnTo>
                <a:lnTo>
                  <a:pt x="8" y="135"/>
                </a:lnTo>
                <a:lnTo>
                  <a:pt x="8" y="136"/>
                </a:lnTo>
                <a:lnTo>
                  <a:pt x="8" y="137"/>
                </a:lnTo>
                <a:lnTo>
                  <a:pt x="7" y="137"/>
                </a:lnTo>
                <a:lnTo>
                  <a:pt x="7" y="139"/>
                </a:lnTo>
                <a:lnTo>
                  <a:pt x="10" y="140"/>
                </a:lnTo>
                <a:lnTo>
                  <a:pt x="11" y="144"/>
                </a:lnTo>
                <a:lnTo>
                  <a:pt x="11" y="149"/>
                </a:lnTo>
                <a:lnTo>
                  <a:pt x="11" y="153"/>
                </a:lnTo>
                <a:lnTo>
                  <a:pt x="12" y="157"/>
                </a:lnTo>
                <a:lnTo>
                  <a:pt x="13" y="158"/>
                </a:lnTo>
                <a:lnTo>
                  <a:pt x="14" y="159"/>
                </a:lnTo>
                <a:lnTo>
                  <a:pt x="18" y="161"/>
                </a:lnTo>
                <a:lnTo>
                  <a:pt x="20" y="167"/>
                </a:lnTo>
                <a:lnTo>
                  <a:pt x="22" y="174"/>
                </a:lnTo>
                <a:lnTo>
                  <a:pt x="25" y="179"/>
                </a:lnTo>
                <a:lnTo>
                  <a:pt x="25" y="185"/>
                </a:lnTo>
                <a:lnTo>
                  <a:pt x="24" y="191"/>
                </a:lnTo>
                <a:lnTo>
                  <a:pt x="22" y="198"/>
                </a:lnTo>
                <a:lnTo>
                  <a:pt x="19" y="198"/>
                </a:lnTo>
                <a:lnTo>
                  <a:pt x="18" y="199"/>
                </a:lnTo>
                <a:lnTo>
                  <a:pt x="17" y="199"/>
                </a:lnTo>
                <a:lnTo>
                  <a:pt x="19" y="206"/>
                </a:lnTo>
                <a:lnTo>
                  <a:pt x="20" y="206"/>
                </a:lnTo>
                <a:lnTo>
                  <a:pt x="20" y="208"/>
                </a:lnTo>
                <a:lnTo>
                  <a:pt x="19" y="209"/>
                </a:lnTo>
                <a:lnTo>
                  <a:pt x="19" y="211"/>
                </a:lnTo>
                <a:lnTo>
                  <a:pt x="18" y="212"/>
                </a:lnTo>
                <a:lnTo>
                  <a:pt x="18" y="213"/>
                </a:lnTo>
                <a:lnTo>
                  <a:pt x="19" y="213"/>
                </a:lnTo>
                <a:lnTo>
                  <a:pt x="21" y="214"/>
                </a:lnTo>
                <a:lnTo>
                  <a:pt x="22" y="216"/>
                </a:lnTo>
                <a:lnTo>
                  <a:pt x="24" y="223"/>
                </a:lnTo>
                <a:lnTo>
                  <a:pt x="22" y="223"/>
                </a:lnTo>
                <a:lnTo>
                  <a:pt x="21" y="226"/>
                </a:lnTo>
                <a:lnTo>
                  <a:pt x="25" y="232"/>
                </a:lnTo>
                <a:lnTo>
                  <a:pt x="28" y="232"/>
                </a:lnTo>
                <a:lnTo>
                  <a:pt x="28" y="228"/>
                </a:lnTo>
                <a:lnTo>
                  <a:pt x="29" y="228"/>
                </a:lnTo>
                <a:lnTo>
                  <a:pt x="31" y="229"/>
                </a:lnTo>
                <a:lnTo>
                  <a:pt x="32" y="230"/>
                </a:lnTo>
                <a:lnTo>
                  <a:pt x="32" y="232"/>
                </a:lnTo>
                <a:lnTo>
                  <a:pt x="33" y="232"/>
                </a:lnTo>
                <a:lnTo>
                  <a:pt x="34" y="232"/>
                </a:lnTo>
                <a:lnTo>
                  <a:pt x="34" y="230"/>
                </a:lnTo>
                <a:lnTo>
                  <a:pt x="38" y="232"/>
                </a:lnTo>
                <a:lnTo>
                  <a:pt x="40" y="235"/>
                </a:lnTo>
                <a:lnTo>
                  <a:pt x="45" y="238"/>
                </a:lnTo>
                <a:lnTo>
                  <a:pt x="47" y="238"/>
                </a:lnTo>
                <a:lnTo>
                  <a:pt x="49" y="238"/>
                </a:lnTo>
                <a:lnTo>
                  <a:pt x="51" y="235"/>
                </a:lnTo>
                <a:lnTo>
                  <a:pt x="62" y="230"/>
                </a:lnTo>
                <a:lnTo>
                  <a:pt x="62" y="227"/>
                </a:lnTo>
                <a:lnTo>
                  <a:pt x="66" y="227"/>
                </a:lnTo>
                <a:lnTo>
                  <a:pt x="70" y="228"/>
                </a:lnTo>
                <a:lnTo>
                  <a:pt x="80" y="230"/>
                </a:lnTo>
                <a:lnTo>
                  <a:pt x="81" y="229"/>
                </a:lnTo>
                <a:lnTo>
                  <a:pt x="82" y="228"/>
                </a:lnTo>
                <a:lnTo>
                  <a:pt x="83" y="226"/>
                </a:lnTo>
                <a:lnTo>
                  <a:pt x="84" y="225"/>
                </a:lnTo>
                <a:lnTo>
                  <a:pt x="84" y="226"/>
                </a:lnTo>
                <a:lnTo>
                  <a:pt x="86" y="226"/>
                </a:lnTo>
                <a:lnTo>
                  <a:pt x="87" y="226"/>
                </a:lnTo>
                <a:lnTo>
                  <a:pt x="90" y="223"/>
                </a:lnTo>
                <a:lnTo>
                  <a:pt x="91" y="223"/>
                </a:lnTo>
                <a:lnTo>
                  <a:pt x="95" y="225"/>
                </a:lnTo>
                <a:lnTo>
                  <a:pt x="98" y="226"/>
                </a:lnTo>
                <a:lnTo>
                  <a:pt x="100" y="225"/>
                </a:lnTo>
                <a:lnTo>
                  <a:pt x="102" y="223"/>
                </a:lnTo>
                <a:lnTo>
                  <a:pt x="103" y="222"/>
                </a:lnTo>
                <a:lnTo>
                  <a:pt x="107" y="222"/>
                </a:lnTo>
                <a:lnTo>
                  <a:pt x="109" y="223"/>
                </a:lnTo>
                <a:lnTo>
                  <a:pt x="113" y="225"/>
                </a:lnTo>
                <a:lnTo>
                  <a:pt x="117" y="226"/>
                </a:lnTo>
                <a:lnTo>
                  <a:pt x="122" y="226"/>
                </a:lnTo>
                <a:lnTo>
                  <a:pt x="124" y="223"/>
                </a:lnTo>
                <a:lnTo>
                  <a:pt x="128" y="222"/>
                </a:lnTo>
                <a:lnTo>
                  <a:pt x="130" y="222"/>
                </a:lnTo>
                <a:lnTo>
                  <a:pt x="137" y="223"/>
                </a:lnTo>
                <a:lnTo>
                  <a:pt x="137" y="220"/>
                </a:lnTo>
                <a:lnTo>
                  <a:pt x="137" y="218"/>
                </a:lnTo>
                <a:lnTo>
                  <a:pt x="138" y="218"/>
                </a:lnTo>
                <a:lnTo>
                  <a:pt x="139" y="218"/>
                </a:lnTo>
                <a:lnTo>
                  <a:pt x="142" y="218"/>
                </a:lnTo>
                <a:lnTo>
                  <a:pt x="143" y="219"/>
                </a:lnTo>
                <a:lnTo>
                  <a:pt x="148" y="218"/>
                </a:lnTo>
                <a:lnTo>
                  <a:pt x="150" y="216"/>
                </a:lnTo>
                <a:lnTo>
                  <a:pt x="151" y="215"/>
                </a:lnTo>
                <a:lnTo>
                  <a:pt x="153" y="214"/>
                </a:lnTo>
                <a:lnTo>
                  <a:pt x="157" y="214"/>
                </a:lnTo>
                <a:lnTo>
                  <a:pt x="166" y="206"/>
                </a:lnTo>
                <a:lnTo>
                  <a:pt x="167" y="204"/>
                </a:lnTo>
                <a:lnTo>
                  <a:pt x="169" y="200"/>
                </a:lnTo>
                <a:lnTo>
                  <a:pt x="170" y="200"/>
                </a:lnTo>
                <a:lnTo>
                  <a:pt x="172" y="199"/>
                </a:lnTo>
                <a:lnTo>
                  <a:pt x="173" y="197"/>
                </a:lnTo>
                <a:lnTo>
                  <a:pt x="174" y="194"/>
                </a:lnTo>
                <a:lnTo>
                  <a:pt x="176" y="193"/>
                </a:lnTo>
                <a:lnTo>
                  <a:pt x="178" y="192"/>
                </a:lnTo>
                <a:lnTo>
                  <a:pt x="180" y="192"/>
                </a:lnTo>
                <a:lnTo>
                  <a:pt x="183" y="187"/>
                </a:lnTo>
                <a:lnTo>
                  <a:pt x="186" y="183"/>
                </a:lnTo>
                <a:lnTo>
                  <a:pt x="189" y="181"/>
                </a:lnTo>
                <a:lnTo>
                  <a:pt x="192" y="179"/>
                </a:lnTo>
                <a:lnTo>
                  <a:pt x="192" y="177"/>
                </a:lnTo>
                <a:lnTo>
                  <a:pt x="193" y="173"/>
                </a:lnTo>
                <a:lnTo>
                  <a:pt x="197" y="171"/>
                </a:lnTo>
                <a:lnTo>
                  <a:pt x="200" y="169"/>
                </a:lnTo>
                <a:lnTo>
                  <a:pt x="201" y="165"/>
                </a:lnTo>
                <a:lnTo>
                  <a:pt x="203" y="163"/>
                </a:lnTo>
                <a:lnTo>
                  <a:pt x="203" y="160"/>
                </a:lnTo>
                <a:lnTo>
                  <a:pt x="204" y="158"/>
                </a:lnTo>
                <a:lnTo>
                  <a:pt x="206" y="157"/>
                </a:lnTo>
                <a:lnTo>
                  <a:pt x="208" y="156"/>
                </a:lnTo>
                <a:lnTo>
                  <a:pt x="210" y="153"/>
                </a:lnTo>
                <a:lnTo>
                  <a:pt x="211" y="150"/>
                </a:lnTo>
                <a:lnTo>
                  <a:pt x="212" y="144"/>
                </a:lnTo>
                <a:lnTo>
                  <a:pt x="215" y="138"/>
                </a:lnTo>
                <a:lnTo>
                  <a:pt x="220" y="133"/>
                </a:lnTo>
                <a:lnTo>
                  <a:pt x="226" y="130"/>
                </a:lnTo>
                <a:lnTo>
                  <a:pt x="232" y="126"/>
                </a:lnTo>
                <a:lnTo>
                  <a:pt x="231" y="118"/>
                </a:lnTo>
                <a:lnTo>
                  <a:pt x="228" y="111"/>
                </a:lnTo>
                <a:lnTo>
                  <a:pt x="234" y="110"/>
                </a:lnTo>
                <a:lnTo>
                  <a:pt x="235" y="96"/>
                </a:lnTo>
                <a:lnTo>
                  <a:pt x="236" y="83"/>
                </a:lnTo>
                <a:lnTo>
                  <a:pt x="226" y="82"/>
                </a:lnTo>
                <a:lnTo>
                  <a:pt x="227" y="91"/>
                </a:lnTo>
                <a:lnTo>
                  <a:pt x="224" y="90"/>
                </a:lnTo>
                <a:lnTo>
                  <a:pt x="217" y="88"/>
                </a:lnTo>
                <a:lnTo>
                  <a:pt x="213" y="87"/>
                </a:lnTo>
                <a:lnTo>
                  <a:pt x="211" y="83"/>
                </a:lnTo>
                <a:lnTo>
                  <a:pt x="210" y="80"/>
                </a:lnTo>
                <a:lnTo>
                  <a:pt x="210" y="74"/>
                </a:lnTo>
                <a:lnTo>
                  <a:pt x="211" y="70"/>
                </a:lnTo>
                <a:lnTo>
                  <a:pt x="211" y="68"/>
                </a:lnTo>
                <a:lnTo>
                  <a:pt x="213" y="67"/>
                </a:lnTo>
                <a:lnTo>
                  <a:pt x="214" y="67"/>
                </a:lnTo>
                <a:lnTo>
                  <a:pt x="217" y="68"/>
                </a:lnTo>
                <a:lnTo>
                  <a:pt x="219" y="67"/>
                </a:lnTo>
                <a:lnTo>
                  <a:pt x="221" y="66"/>
                </a:lnTo>
                <a:lnTo>
                  <a:pt x="221" y="63"/>
                </a:lnTo>
                <a:lnTo>
                  <a:pt x="219" y="60"/>
                </a:lnTo>
                <a:lnTo>
                  <a:pt x="218" y="57"/>
                </a:lnTo>
                <a:lnTo>
                  <a:pt x="218" y="56"/>
                </a:lnTo>
                <a:lnTo>
                  <a:pt x="220" y="52"/>
                </a:lnTo>
                <a:lnTo>
                  <a:pt x="221" y="45"/>
                </a:lnTo>
                <a:lnTo>
                  <a:pt x="221" y="41"/>
                </a:lnTo>
                <a:lnTo>
                  <a:pt x="220" y="36"/>
                </a:lnTo>
                <a:lnTo>
                  <a:pt x="219" y="27"/>
                </a:lnTo>
                <a:lnTo>
                  <a:pt x="219" y="23"/>
                </a:lnTo>
                <a:lnTo>
                  <a:pt x="220" y="20"/>
                </a:lnTo>
                <a:lnTo>
                  <a:pt x="221" y="16"/>
                </a:lnTo>
                <a:lnTo>
                  <a:pt x="221" y="11"/>
                </a:lnTo>
                <a:lnTo>
                  <a:pt x="220" y="5"/>
                </a:lnTo>
                <a:lnTo>
                  <a:pt x="218" y="4"/>
                </a:lnTo>
                <a:lnTo>
                  <a:pt x="212" y="2"/>
                </a:lnTo>
                <a:lnTo>
                  <a:pt x="210" y="2"/>
                </a:lnTo>
                <a:lnTo>
                  <a:pt x="207" y="1"/>
                </a:lnTo>
                <a:lnTo>
                  <a:pt x="206" y="0"/>
                </a:lnTo>
                <a:lnTo>
                  <a:pt x="203" y="0"/>
                </a:lnTo>
                <a:lnTo>
                  <a:pt x="200" y="0"/>
                </a:lnTo>
                <a:lnTo>
                  <a:pt x="198" y="1"/>
                </a:lnTo>
                <a:lnTo>
                  <a:pt x="196" y="2"/>
                </a:lnTo>
                <a:lnTo>
                  <a:pt x="193" y="1"/>
                </a:lnTo>
                <a:lnTo>
                  <a:pt x="191" y="0"/>
                </a:lnTo>
                <a:lnTo>
                  <a:pt x="189" y="4"/>
                </a:lnTo>
                <a:lnTo>
                  <a:pt x="186" y="6"/>
                </a:lnTo>
                <a:lnTo>
                  <a:pt x="184" y="7"/>
                </a:lnTo>
                <a:lnTo>
                  <a:pt x="182" y="7"/>
                </a:lnTo>
                <a:lnTo>
                  <a:pt x="179" y="7"/>
                </a:lnTo>
                <a:lnTo>
                  <a:pt x="178" y="8"/>
                </a:lnTo>
                <a:lnTo>
                  <a:pt x="177" y="9"/>
                </a:lnTo>
                <a:lnTo>
                  <a:pt x="176" y="11"/>
                </a:lnTo>
                <a:lnTo>
                  <a:pt x="172" y="12"/>
                </a:lnTo>
                <a:lnTo>
                  <a:pt x="169" y="13"/>
                </a:lnTo>
                <a:lnTo>
                  <a:pt x="165" y="15"/>
                </a:lnTo>
                <a:lnTo>
                  <a:pt x="162" y="16"/>
                </a:lnTo>
                <a:lnTo>
                  <a:pt x="158" y="18"/>
                </a:lnTo>
                <a:lnTo>
                  <a:pt x="156" y="21"/>
                </a:lnTo>
                <a:lnTo>
                  <a:pt x="153" y="25"/>
                </a:lnTo>
                <a:lnTo>
                  <a:pt x="150" y="27"/>
                </a:lnTo>
                <a:lnTo>
                  <a:pt x="149" y="28"/>
                </a:lnTo>
                <a:lnTo>
                  <a:pt x="148" y="30"/>
                </a:lnTo>
                <a:lnTo>
                  <a:pt x="146" y="35"/>
                </a:lnTo>
                <a:lnTo>
                  <a:pt x="145" y="40"/>
                </a:lnTo>
                <a:lnTo>
                  <a:pt x="145" y="41"/>
                </a:lnTo>
                <a:lnTo>
                  <a:pt x="144" y="42"/>
                </a:lnTo>
                <a:lnTo>
                  <a:pt x="141" y="42"/>
                </a:lnTo>
                <a:lnTo>
                  <a:pt x="138" y="43"/>
                </a:lnTo>
                <a:lnTo>
                  <a:pt x="136" y="46"/>
                </a:lnTo>
                <a:lnTo>
                  <a:pt x="135" y="67"/>
                </a:lnTo>
                <a:lnTo>
                  <a:pt x="135" y="68"/>
                </a:lnTo>
                <a:lnTo>
                  <a:pt x="132" y="68"/>
                </a:lnTo>
                <a:lnTo>
                  <a:pt x="128" y="67"/>
                </a:lnTo>
                <a:lnTo>
                  <a:pt x="125" y="66"/>
                </a:lnTo>
                <a:lnTo>
                  <a:pt x="123" y="67"/>
                </a:lnTo>
                <a:lnTo>
                  <a:pt x="120" y="67"/>
                </a:lnTo>
                <a:lnTo>
                  <a:pt x="116" y="66"/>
                </a:lnTo>
                <a:lnTo>
                  <a:pt x="114" y="64"/>
                </a:lnTo>
                <a:lnTo>
                  <a:pt x="111" y="64"/>
                </a:lnTo>
                <a:lnTo>
                  <a:pt x="110" y="66"/>
                </a:lnTo>
                <a:lnTo>
                  <a:pt x="108" y="66"/>
                </a:lnTo>
                <a:lnTo>
                  <a:pt x="104" y="62"/>
                </a:lnTo>
                <a:lnTo>
                  <a:pt x="103" y="62"/>
                </a:lnTo>
                <a:lnTo>
                  <a:pt x="102" y="62"/>
                </a:lnTo>
                <a:lnTo>
                  <a:pt x="98" y="64"/>
                </a:lnTo>
                <a:lnTo>
                  <a:pt x="97" y="66"/>
                </a:lnTo>
                <a:lnTo>
                  <a:pt x="97" y="70"/>
                </a:lnTo>
                <a:lnTo>
                  <a:pt x="96" y="73"/>
                </a:lnTo>
                <a:lnTo>
                  <a:pt x="95" y="74"/>
                </a:lnTo>
                <a:lnTo>
                  <a:pt x="89" y="77"/>
                </a:lnTo>
                <a:lnTo>
                  <a:pt x="82" y="82"/>
                </a:lnTo>
                <a:lnTo>
                  <a:pt x="76" y="84"/>
                </a:lnTo>
                <a:lnTo>
                  <a:pt x="73" y="87"/>
                </a:lnTo>
                <a:lnTo>
                  <a:pt x="68" y="88"/>
                </a:lnTo>
                <a:lnTo>
                  <a:pt x="66" y="88"/>
                </a:lnTo>
                <a:lnTo>
                  <a:pt x="65" y="89"/>
                </a:lnTo>
                <a:lnTo>
                  <a:pt x="63" y="90"/>
                </a:lnTo>
                <a:lnTo>
                  <a:pt x="61" y="91"/>
                </a:lnTo>
                <a:lnTo>
                  <a:pt x="59" y="90"/>
                </a:lnTo>
                <a:lnTo>
                  <a:pt x="58" y="88"/>
                </a:lnTo>
                <a:lnTo>
                  <a:pt x="58" y="84"/>
                </a:lnTo>
                <a:lnTo>
                  <a:pt x="58" y="82"/>
                </a:lnTo>
                <a:lnTo>
                  <a:pt x="59" y="78"/>
                </a:lnTo>
                <a:lnTo>
                  <a:pt x="59" y="76"/>
                </a:lnTo>
                <a:lnTo>
                  <a:pt x="56" y="69"/>
                </a:lnTo>
                <a:lnTo>
                  <a:pt x="54" y="64"/>
                </a:lnTo>
                <a:lnTo>
                  <a:pt x="51" y="61"/>
                </a:lnTo>
                <a:lnTo>
                  <a:pt x="46" y="60"/>
                </a:lnTo>
                <a:close/>
                <a:moveTo>
                  <a:pt x="165" y="153"/>
                </a:moveTo>
                <a:lnTo>
                  <a:pt x="165" y="153"/>
                </a:lnTo>
                <a:lnTo>
                  <a:pt x="169" y="151"/>
                </a:lnTo>
                <a:lnTo>
                  <a:pt x="173" y="147"/>
                </a:lnTo>
                <a:lnTo>
                  <a:pt x="177" y="147"/>
                </a:lnTo>
                <a:lnTo>
                  <a:pt x="178" y="146"/>
                </a:lnTo>
                <a:lnTo>
                  <a:pt x="179" y="146"/>
                </a:lnTo>
                <a:lnTo>
                  <a:pt x="179" y="144"/>
                </a:lnTo>
                <a:lnTo>
                  <a:pt x="179" y="143"/>
                </a:lnTo>
                <a:lnTo>
                  <a:pt x="178" y="139"/>
                </a:lnTo>
                <a:lnTo>
                  <a:pt x="176" y="136"/>
                </a:lnTo>
                <a:lnTo>
                  <a:pt x="173" y="133"/>
                </a:lnTo>
                <a:lnTo>
                  <a:pt x="170" y="130"/>
                </a:lnTo>
                <a:lnTo>
                  <a:pt x="166" y="132"/>
                </a:lnTo>
                <a:lnTo>
                  <a:pt x="160" y="137"/>
                </a:lnTo>
                <a:lnTo>
                  <a:pt x="158" y="139"/>
                </a:lnTo>
                <a:lnTo>
                  <a:pt x="156" y="139"/>
                </a:lnTo>
                <a:lnTo>
                  <a:pt x="153" y="140"/>
                </a:lnTo>
                <a:lnTo>
                  <a:pt x="152" y="142"/>
                </a:lnTo>
                <a:lnTo>
                  <a:pt x="152" y="144"/>
                </a:lnTo>
                <a:lnTo>
                  <a:pt x="152" y="145"/>
                </a:lnTo>
                <a:lnTo>
                  <a:pt x="153" y="145"/>
                </a:lnTo>
                <a:lnTo>
                  <a:pt x="155" y="146"/>
                </a:lnTo>
                <a:lnTo>
                  <a:pt x="156" y="150"/>
                </a:lnTo>
                <a:lnTo>
                  <a:pt x="157" y="154"/>
                </a:lnTo>
                <a:lnTo>
                  <a:pt x="158" y="156"/>
                </a:lnTo>
                <a:lnTo>
                  <a:pt x="160" y="156"/>
                </a:lnTo>
                <a:lnTo>
                  <a:pt x="164" y="156"/>
                </a:lnTo>
                <a:lnTo>
                  <a:pt x="165" y="153"/>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10" name="Freeform 39"/>
          <p:cNvSpPr>
            <a:spLocks/>
          </p:cNvSpPr>
          <p:nvPr/>
        </p:nvSpPr>
        <p:spPr bwMode="auto">
          <a:xfrm>
            <a:off x="5486400" y="3173413"/>
            <a:ext cx="217488" cy="319087"/>
          </a:xfrm>
          <a:custGeom>
            <a:avLst/>
            <a:gdLst>
              <a:gd name="T0" fmla="*/ 2147483647 w 142"/>
              <a:gd name="T1" fmla="*/ 2147483647 h 227"/>
              <a:gd name="T2" fmla="*/ 2147483647 w 142"/>
              <a:gd name="T3" fmla="*/ 2147483647 h 227"/>
              <a:gd name="T4" fmla="*/ 2147483647 w 142"/>
              <a:gd name="T5" fmla="*/ 2147483647 h 227"/>
              <a:gd name="T6" fmla="*/ 2147483647 w 142"/>
              <a:gd name="T7" fmla="*/ 2147483647 h 227"/>
              <a:gd name="T8" fmla="*/ 2147483647 w 142"/>
              <a:gd name="T9" fmla="*/ 2147483647 h 227"/>
              <a:gd name="T10" fmla="*/ 2147483647 w 142"/>
              <a:gd name="T11" fmla="*/ 2147483647 h 227"/>
              <a:gd name="T12" fmla="*/ 2147483647 w 142"/>
              <a:gd name="T13" fmla="*/ 2147483647 h 227"/>
              <a:gd name="T14" fmla="*/ 2147483647 w 142"/>
              <a:gd name="T15" fmla="*/ 2147483647 h 227"/>
              <a:gd name="T16" fmla="*/ 2147483647 w 142"/>
              <a:gd name="T17" fmla="*/ 2147483647 h 227"/>
              <a:gd name="T18" fmla="*/ 2147483647 w 142"/>
              <a:gd name="T19" fmla="*/ 2147483647 h 227"/>
              <a:gd name="T20" fmla="*/ 2147483647 w 142"/>
              <a:gd name="T21" fmla="*/ 2147483647 h 227"/>
              <a:gd name="T22" fmla="*/ 2147483647 w 142"/>
              <a:gd name="T23" fmla="*/ 2147483647 h 227"/>
              <a:gd name="T24" fmla="*/ 2147483647 w 142"/>
              <a:gd name="T25" fmla="*/ 2147483647 h 227"/>
              <a:gd name="T26" fmla="*/ 2147483647 w 142"/>
              <a:gd name="T27" fmla="*/ 2147483647 h 227"/>
              <a:gd name="T28" fmla="*/ 2147483647 w 142"/>
              <a:gd name="T29" fmla="*/ 2147483647 h 227"/>
              <a:gd name="T30" fmla="*/ 2147483647 w 142"/>
              <a:gd name="T31" fmla="*/ 2147483647 h 227"/>
              <a:gd name="T32" fmla="*/ 2147483647 w 142"/>
              <a:gd name="T33" fmla="*/ 2147483647 h 227"/>
              <a:gd name="T34" fmla="*/ 2147483647 w 142"/>
              <a:gd name="T35" fmla="*/ 2147483647 h 227"/>
              <a:gd name="T36" fmla="*/ 2147483647 w 142"/>
              <a:gd name="T37" fmla="*/ 2147483647 h 227"/>
              <a:gd name="T38" fmla="*/ 2147483647 w 142"/>
              <a:gd name="T39" fmla="*/ 2147483647 h 227"/>
              <a:gd name="T40" fmla="*/ 2147483647 w 142"/>
              <a:gd name="T41" fmla="*/ 2147483647 h 227"/>
              <a:gd name="T42" fmla="*/ 2147483647 w 142"/>
              <a:gd name="T43" fmla="*/ 2147483647 h 227"/>
              <a:gd name="T44" fmla="*/ 2147483647 w 142"/>
              <a:gd name="T45" fmla="*/ 2147483647 h 227"/>
              <a:gd name="T46" fmla="*/ 2147483647 w 142"/>
              <a:gd name="T47" fmla="*/ 2147483647 h 227"/>
              <a:gd name="T48" fmla="*/ 2147483647 w 142"/>
              <a:gd name="T49" fmla="*/ 2147483647 h 227"/>
              <a:gd name="T50" fmla="*/ 2147483647 w 142"/>
              <a:gd name="T51" fmla="*/ 2147483647 h 227"/>
              <a:gd name="T52" fmla="*/ 2147483647 w 142"/>
              <a:gd name="T53" fmla="*/ 2147483647 h 227"/>
              <a:gd name="T54" fmla="*/ 2147483647 w 142"/>
              <a:gd name="T55" fmla="*/ 2147483647 h 227"/>
              <a:gd name="T56" fmla="*/ 2147483647 w 142"/>
              <a:gd name="T57" fmla="*/ 2147483647 h 227"/>
              <a:gd name="T58" fmla="*/ 2147483647 w 142"/>
              <a:gd name="T59" fmla="*/ 2147483647 h 227"/>
              <a:gd name="T60" fmla="*/ 2147483647 w 142"/>
              <a:gd name="T61" fmla="*/ 2147483647 h 227"/>
              <a:gd name="T62" fmla="*/ 2147483647 w 142"/>
              <a:gd name="T63" fmla="*/ 2147483647 h 227"/>
              <a:gd name="T64" fmla="*/ 2147483647 w 142"/>
              <a:gd name="T65" fmla="*/ 2147483647 h 227"/>
              <a:gd name="T66" fmla="*/ 2147483647 w 142"/>
              <a:gd name="T67" fmla="*/ 0 h 227"/>
              <a:gd name="T68" fmla="*/ 2147483647 w 142"/>
              <a:gd name="T69" fmla="*/ 0 h 227"/>
              <a:gd name="T70" fmla="*/ 2147483647 w 142"/>
              <a:gd name="T71" fmla="*/ 2147483647 h 227"/>
              <a:gd name="T72" fmla="*/ 2147483647 w 142"/>
              <a:gd name="T73" fmla="*/ 2147483647 h 227"/>
              <a:gd name="T74" fmla="*/ 2147483647 w 142"/>
              <a:gd name="T75" fmla="*/ 2147483647 h 227"/>
              <a:gd name="T76" fmla="*/ 2147483647 w 142"/>
              <a:gd name="T77" fmla="*/ 2147483647 h 227"/>
              <a:gd name="T78" fmla="*/ 2147483647 w 142"/>
              <a:gd name="T79" fmla="*/ 2147483647 h 227"/>
              <a:gd name="T80" fmla="*/ 2147483647 w 142"/>
              <a:gd name="T81" fmla="*/ 2147483647 h 227"/>
              <a:gd name="T82" fmla="*/ 2147483647 w 142"/>
              <a:gd name="T83" fmla="*/ 2147483647 h 227"/>
              <a:gd name="T84" fmla="*/ 2147483647 w 142"/>
              <a:gd name="T85" fmla="*/ 2147483647 h 227"/>
              <a:gd name="T86" fmla="*/ 2147483647 w 142"/>
              <a:gd name="T87" fmla="*/ 2147483647 h 227"/>
              <a:gd name="T88" fmla="*/ 2147483647 w 142"/>
              <a:gd name="T89" fmla="*/ 2147483647 h 227"/>
              <a:gd name="T90" fmla="*/ 2147483647 w 142"/>
              <a:gd name="T91" fmla="*/ 2147483647 h 227"/>
              <a:gd name="T92" fmla="*/ 2147483647 w 142"/>
              <a:gd name="T93" fmla="*/ 2147483647 h 227"/>
              <a:gd name="T94" fmla="*/ 2147483647 w 142"/>
              <a:gd name="T95" fmla="*/ 2147483647 h 227"/>
              <a:gd name="T96" fmla="*/ 2147483647 w 142"/>
              <a:gd name="T97" fmla="*/ 2147483647 h 227"/>
              <a:gd name="T98" fmla="*/ 2147483647 w 142"/>
              <a:gd name="T99" fmla="*/ 2147483647 h 227"/>
              <a:gd name="T100" fmla="*/ 2147483647 w 142"/>
              <a:gd name="T101" fmla="*/ 2147483647 h 227"/>
              <a:gd name="T102" fmla="*/ 2147483647 w 142"/>
              <a:gd name="T103" fmla="*/ 2147483647 h 227"/>
              <a:gd name="T104" fmla="*/ 2147483647 w 142"/>
              <a:gd name="T105" fmla="*/ 2147483647 h 227"/>
              <a:gd name="T106" fmla="*/ 2147483647 w 142"/>
              <a:gd name="T107" fmla="*/ 2147483647 h 227"/>
              <a:gd name="T108" fmla="*/ 2147483647 w 142"/>
              <a:gd name="T109" fmla="*/ 2147483647 h 227"/>
              <a:gd name="T110" fmla="*/ 2147483647 w 142"/>
              <a:gd name="T111" fmla="*/ 2147483647 h 22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2"/>
              <a:gd name="T169" fmla="*/ 0 h 227"/>
              <a:gd name="T170" fmla="*/ 142 w 142"/>
              <a:gd name="T171" fmla="*/ 227 h 22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2" h="227">
                <a:moveTo>
                  <a:pt x="13" y="225"/>
                </a:moveTo>
                <a:lnTo>
                  <a:pt x="13" y="225"/>
                </a:lnTo>
                <a:lnTo>
                  <a:pt x="17" y="220"/>
                </a:lnTo>
                <a:lnTo>
                  <a:pt x="16" y="220"/>
                </a:lnTo>
                <a:lnTo>
                  <a:pt x="16" y="218"/>
                </a:lnTo>
                <a:lnTo>
                  <a:pt x="18" y="216"/>
                </a:lnTo>
                <a:lnTo>
                  <a:pt x="21" y="214"/>
                </a:lnTo>
                <a:lnTo>
                  <a:pt x="21" y="211"/>
                </a:lnTo>
                <a:lnTo>
                  <a:pt x="21" y="210"/>
                </a:lnTo>
                <a:lnTo>
                  <a:pt x="25" y="208"/>
                </a:lnTo>
                <a:lnTo>
                  <a:pt x="28" y="206"/>
                </a:lnTo>
                <a:lnTo>
                  <a:pt x="28" y="203"/>
                </a:lnTo>
                <a:lnTo>
                  <a:pt x="30" y="200"/>
                </a:lnTo>
                <a:lnTo>
                  <a:pt x="33" y="199"/>
                </a:lnTo>
                <a:lnTo>
                  <a:pt x="35" y="196"/>
                </a:lnTo>
                <a:lnTo>
                  <a:pt x="40" y="192"/>
                </a:lnTo>
                <a:lnTo>
                  <a:pt x="44" y="187"/>
                </a:lnTo>
                <a:lnTo>
                  <a:pt x="47" y="184"/>
                </a:lnTo>
                <a:lnTo>
                  <a:pt x="52" y="182"/>
                </a:lnTo>
                <a:lnTo>
                  <a:pt x="55" y="180"/>
                </a:lnTo>
                <a:lnTo>
                  <a:pt x="59" y="177"/>
                </a:lnTo>
                <a:lnTo>
                  <a:pt x="60" y="174"/>
                </a:lnTo>
                <a:lnTo>
                  <a:pt x="63" y="170"/>
                </a:lnTo>
                <a:lnTo>
                  <a:pt x="68" y="168"/>
                </a:lnTo>
                <a:lnTo>
                  <a:pt x="72" y="165"/>
                </a:lnTo>
                <a:lnTo>
                  <a:pt x="75" y="161"/>
                </a:lnTo>
                <a:lnTo>
                  <a:pt x="75" y="159"/>
                </a:lnTo>
                <a:lnTo>
                  <a:pt x="76" y="156"/>
                </a:lnTo>
                <a:lnTo>
                  <a:pt x="77" y="156"/>
                </a:lnTo>
                <a:lnTo>
                  <a:pt x="80" y="156"/>
                </a:lnTo>
                <a:lnTo>
                  <a:pt x="85" y="151"/>
                </a:lnTo>
                <a:lnTo>
                  <a:pt x="86" y="148"/>
                </a:lnTo>
                <a:lnTo>
                  <a:pt x="86" y="145"/>
                </a:lnTo>
                <a:lnTo>
                  <a:pt x="86" y="142"/>
                </a:lnTo>
                <a:lnTo>
                  <a:pt x="87" y="140"/>
                </a:lnTo>
                <a:lnTo>
                  <a:pt x="89" y="140"/>
                </a:lnTo>
                <a:lnTo>
                  <a:pt x="92" y="139"/>
                </a:lnTo>
                <a:lnTo>
                  <a:pt x="95" y="139"/>
                </a:lnTo>
                <a:lnTo>
                  <a:pt x="96" y="138"/>
                </a:lnTo>
                <a:lnTo>
                  <a:pt x="96" y="134"/>
                </a:lnTo>
                <a:lnTo>
                  <a:pt x="96" y="132"/>
                </a:lnTo>
                <a:lnTo>
                  <a:pt x="102" y="121"/>
                </a:lnTo>
                <a:lnTo>
                  <a:pt x="106" y="119"/>
                </a:lnTo>
                <a:lnTo>
                  <a:pt x="106" y="115"/>
                </a:lnTo>
                <a:lnTo>
                  <a:pt x="106" y="112"/>
                </a:lnTo>
                <a:lnTo>
                  <a:pt x="107" y="110"/>
                </a:lnTo>
                <a:lnTo>
                  <a:pt x="109" y="107"/>
                </a:lnTo>
                <a:lnTo>
                  <a:pt x="110" y="105"/>
                </a:lnTo>
                <a:lnTo>
                  <a:pt x="113" y="103"/>
                </a:lnTo>
                <a:lnTo>
                  <a:pt x="113" y="99"/>
                </a:lnTo>
                <a:lnTo>
                  <a:pt x="113" y="97"/>
                </a:lnTo>
                <a:lnTo>
                  <a:pt x="114" y="91"/>
                </a:lnTo>
                <a:lnTo>
                  <a:pt x="116" y="85"/>
                </a:lnTo>
                <a:lnTo>
                  <a:pt x="117" y="80"/>
                </a:lnTo>
                <a:lnTo>
                  <a:pt x="118" y="75"/>
                </a:lnTo>
                <a:lnTo>
                  <a:pt x="121" y="73"/>
                </a:lnTo>
                <a:lnTo>
                  <a:pt x="122" y="70"/>
                </a:lnTo>
                <a:lnTo>
                  <a:pt x="122" y="68"/>
                </a:lnTo>
                <a:lnTo>
                  <a:pt x="127" y="63"/>
                </a:lnTo>
                <a:lnTo>
                  <a:pt x="131" y="57"/>
                </a:lnTo>
                <a:lnTo>
                  <a:pt x="131" y="52"/>
                </a:lnTo>
                <a:lnTo>
                  <a:pt x="132" y="48"/>
                </a:lnTo>
                <a:lnTo>
                  <a:pt x="135" y="46"/>
                </a:lnTo>
                <a:lnTo>
                  <a:pt x="135" y="43"/>
                </a:lnTo>
                <a:lnTo>
                  <a:pt x="135" y="41"/>
                </a:lnTo>
                <a:lnTo>
                  <a:pt x="137" y="35"/>
                </a:lnTo>
                <a:lnTo>
                  <a:pt x="139" y="28"/>
                </a:lnTo>
                <a:lnTo>
                  <a:pt x="139" y="22"/>
                </a:lnTo>
                <a:lnTo>
                  <a:pt x="141" y="14"/>
                </a:lnTo>
                <a:lnTo>
                  <a:pt x="141" y="8"/>
                </a:lnTo>
                <a:lnTo>
                  <a:pt x="142" y="1"/>
                </a:lnTo>
                <a:lnTo>
                  <a:pt x="139" y="0"/>
                </a:lnTo>
                <a:lnTo>
                  <a:pt x="138" y="0"/>
                </a:lnTo>
                <a:lnTo>
                  <a:pt x="136" y="0"/>
                </a:lnTo>
                <a:lnTo>
                  <a:pt x="134" y="2"/>
                </a:lnTo>
                <a:lnTo>
                  <a:pt x="118" y="8"/>
                </a:lnTo>
                <a:lnTo>
                  <a:pt x="114" y="8"/>
                </a:lnTo>
                <a:lnTo>
                  <a:pt x="110" y="8"/>
                </a:lnTo>
                <a:lnTo>
                  <a:pt x="107" y="8"/>
                </a:lnTo>
                <a:lnTo>
                  <a:pt x="103" y="8"/>
                </a:lnTo>
                <a:lnTo>
                  <a:pt x="101" y="10"/>
                </a:lnTo>
                <a:lnTo>
                  <a:pt x="100" y="11"/>
                </a:lnTo>
                <a:lnTo>
                  <a:pt x="93" y="13"/>
                </a:lnTo>
                <a:lnTo>
                  <a:pt x="90" y="13"/>
                </a:lnTo>
                <a:lnTo>
                  <a:pt x="87" y="14"/>
                </a:lnTo>
                <a:lnTo>
                  <a:pt x="86" y="15"/>
                </a:lnTo>
                <a:lnTo>
                  <a:pt x="85" y="17"/>
                </a:lnTo>
                <a:lnTo>
                  <a:pt x="81" y="18"/>
                </a:lnTo>
                <a:lnTo>
                  <a:pt x="77" y="20"/>
                </a:lnTo>
                <a:lnTo>
                  <a:pt x="76" y="22"/>
                </a:lnTo>
                <a:lnTo>
                  <a:pt x="73" y="22"/>
                </a:lnTo>
                <a:lnTo>
                  <a:pt x="70" y="21"/>
                </a:lnTo>
                <a:lnTo>
                  <a:pt x="69" y="20"/>
                </a:lnTo>
                <a:lnTo>
                  <a:pt x="68" y="18"/>
                </a:lnTo>
                <a:lnTo>
                  <a:pt x="61" y="18"/>
                </a:lnTo>
                <a:lnTo>
                  <a:pt x="55" y="20"/>
                </a:lnTo>
                <a:lnTo>
                  <a:pt x="44" y="23"/>
                </a:lnTo>
                <a:lnTo>
                  <a:pt x="42" y="21"/>
                </a:lnTo>
                <a:lnTo>
                  <a:pt x="38" y="18"/>
                </a:lnTo>
                <a:lnTo>
                  <a:pt x="33" y="15"/>
                </a:lnTo>
                <a:lnTo>
                  <a:pt x="31" y="10"/>
                </a:lnTo>
                <a:lnTo>
                  <a:pt x="27" y="6"/>
                </a:lnTo>
                <a:lnTo>
                  <a:pt x="20" y="14"/>
                </a:lnTo>
                <a:lnTo>
                  <a:pt x="17" y="21"/>
                </a:lnTo>
                <a:lnTo>
                  <a:pt x="23" y="29"/>
                </a:lnTo>
                <a:lnTo>
                  <a:pt x="24" y="31"/>
                </a:lnTo>
                <a:lnTo>
                  <a:pt x="25" y="34"/>
                </a:lnTo>
                <a:lnTo>
                  <a:pt x="26" y="36"/>
                </a:lnTo>
                <a:lnTo>
                  <a:pt x="27" y="37"/>
                </a:lnTo>
                <a:lnTo>
                  <a:pt x="32" y="42"/>
                </a:lnTo>
                <a:lnTo>
                  <a:pt x="34" y="43"/>
                </a:lnTo>
                <a:lnTo>
                  <a:pt x="38" y="45"/>
                </a:lnTo>
                <a:lnTo>
                  <a:pt x="76" y="63"/>
                </a:lnTo>
                <a:lnTo>
                  <a:pt x="96" y="64"/>
                </a:lnTo>
                <a:lnTo>
                  <a:pt x="59" y="121"/>
                </a:lnTo>
                <a:lnTo>
                  <a:pt x="40" y="121"/>
                </a:lnTo>
                <a:lnTo>
                  <a:pt x="34" y="126"/>
                </a:lnTo>
                <a:lnTo>
                  <a:pt x="20" y="127"/>
                </a:lnTo>
                <a:lnTo>
                  <a:pt x="17" y="130"/>
                </a:lnTo>
                <a:lnTo>
                  <a:pt x="8" y="149"/>
                </a:lnTo>
                <a:lnTo>
                  <a:pt x="0" y="155"/>
                </a:lnTo>
                <a:lnTo>
                  <a:pt x="1" y="215"/>
                </a:lnTo>
                <a:lnTo>
                  <a:pt x="12" y="227"/>
                </a:lnTo>
                <a:lnTo>
                  <a:pt x="13" y="225"/>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11" name="Freeform 40"/>
          <p:cNvSpPr>
            <a:spLocks noEditPoints="1"/>
          </p:cNvSpPr>
          <p:nvPr/>
        </p:nvSpPr>
        <p:spPr bwMode="auto">
          <a:xfrm>
            <a:off x="8032750" y="3652838"/>
            <a:ext cx="128588" cy="107950"/>
          </a:xfrm>
          <a:custGeom>
            <a:avLst/>
            <a:gdLst>
              <a:gd name="T0" fmla="*/ 2147483647 w 84"/>
              <a:gd name="T1" fmla="*/ 2147483647 h 77"/>
              <a:gd name="T2" fmla="*/ 2147483647 w 84"/>
              <a:gd name="T3" fmla="*/ 2147483647 h 77"/>
              <a:gd name="T4" fmla="*/ 2147483647 w 84"/>
              <a:gd name="T5" fmla="*/ 2147483647 h 77"/>
              <a:gd name="T6" fmla="*/ 2147483647 w 84"/>
              <a:gd name="T7" fmla="*/ 2147483647 h 77"/>
              <a:gd name="T8" fmla="*/ 2147483647 w 84"/>
              <a:gd name="T9" fmla="*/ 2147483647 h 77"/>
              <a:gd name="T10" fmla="*/ 2147483647 w 84"/>
              <a:gd name="T11" fmla="*/ 2147483647 h 77"/>
              <a:gd name="T12" fmla="*/ 2147483647 w 84"/>
              <a:gd name="T13" fmla="*/ 2147483647 h 77"/>
              <a:gd name="T14" fmla="*/ 2147483647 w 84"/>
              <a:gd name="T15" fmla="*/ 2147483647 h 77"/>
              <a:gd name="T16" fmla="*/ 2147483647 w 84"/>
              <a:gd name="T17" fmla="*/ 2147483647 h 77"/>
              <a:gd name="T18" fmla="*/ 2147483647 w 84"/>
              <a:gd name="T19" fmla="*/ 2147483647 h 77"/>
              <a:gd name="T20" fmla="*/ 2147483647 w 84"/>
              <a:gd name="T21" fmla="*/ 2147483647 h 77"/>
              <a:gd name="T22" fmla="*/ 2147483647 w 84"/>
              <a:gd name="T23" fmla="*/ 2147483647 h 77"/>
              <a:gd name="T24" fmla="*/ 2147483647 w 84"/>
              <a:gd name="T25" fmla="*/ 2147483647 h 77"/>
              <a:gd name="T26" fmla="*/ 2147483647 w 84"/>
              <a:gd name="T27" fmla="*/ 2147483647 h 77"/>
              <a:gd name="T28" fmla="*/ 2147483647 w 84"/>
              <a:gd name="T29" fmla="*/ 2147483647 h 77"/>
              <a:gd name="T30" fmla="*/ 2147483647 w 84"/>
              <a:gd name="T31" fmla="*/ 2147483647 h 77"/>
              <a:gd name="T32" fmla="*/ 2147483647 w 84"/>
              <a:gd name="T33" fmla="*/ 2147483647 h 77"/>
              <a:gd name="T34" fmla="*/ 2147483647 w 84"/>
              <a:gd name="T35" fmla="*/ 2147483647 h 77"/>
              <a:gd name="T36" fmla="*/ 2147483647 w 84"/>
              <a:gd name="T37" fmla="*/ 2147483647 h 77"/>
              <a:gd name="T38" fmla="*/ 2147483647 w 84"/>
              <a:gd name="T39" fmla="*/ 2147483647 h 77"/>
              <a:gd name="T40" fmla="*/ 2147483647 w 84"/>
              <a:gd name="T41" fmla="*/ 2147483647 h 77"/>
              <a:gd name="T42" fmla="*/ 2147483647 w 84"/>
              <a:gd name="T43" fmla="*/ 2147483647 h 77"/>
              <a:gd name="T44" fmla="*/ 2147483647 w 84"/>
              <a:gd name="T45" fmla="*/ 2147483647 h 77"/>
              <a:gd name="T46" fmla="*/ 2147483647 w 84"/>
              <a:gd name="T47" fmla="*/ 2147483647 h 77"/>
              <a:gd name="T48" fmla="*/ 2147483647 w 84"/>
              <a:gd name="T49" fmla="*/ 2147483647 h 77"/>
              <a:gd name="T50" fmla="*/ 2147483647 w 84"/>
              <a:gd name="T51" fmla="*/ 2147483647 h 77"/>
              <a:gd name="T52" fmla="*/ 2147483647 w 84"/>
              <a:gd name="T53" fmla="*/ 2147483647 h 77"/>
              <a:gd name="T54" fmla="*/ 2147483647 w 84"/>
              <a:gd name="T55" fmla="*/ 2147483647 h 77"/>
              <a:gd name="T56" fmla="*/ 2147483647 w 84"/>
              <a:gd name="T57" fmla="*/ 2147483647 h 77"/>
              <a:gd name="T58" fmla="*/ 2147483647 w 84"/>
              <a:gd name="T59" fmla="*/ 2147483647 h 77"/>
              <a:gd name="T60" fmla="*/ 2147483647 w 84"/>
              <a:gd name="T61" fmla="*/ 2147483647 h 77"/>
              <a:gd name="T62" fmla="*/ 2147483647 w 84"/>
              <a:gd name="T63" fmla="*/ 2147483647 h 77"/>
              <a:gd name="T64" fmla="*/ 2147483647 w 84"/>
              <a:gd name="T65" fmla="*/ 2147483647 h 77"/>
              <a:gd name="T66" fmla="*/ 2147483647 w 84"/>
              <a:gd name="T67" fmla="*/ 2147483647 h 77"/>
              <a:gd name="T68" fmla="*/ 2147483647 w 84"/>
              <a:gd name="T69" fmla="*/ 2147483647 h 77"/>
              <a:gd name="T70" fmla="*/ 2147483647 w 84"/>
              <a:gd name="T71" fmla="*/ 2147483647 h 77"/>
              <a:gd name="T72" fmla="*/ 2147483647 w 84"/>
              <a:gd name="T73" fmla="*/ 2147483647 h 77"/>
              <a:gd name="T74" fmla="*/ 2147483647 w 84"/>
              <a:gd name="T75" fmla="*/ 2147483647 h 77"/>
              <a:gd name="T76" fmla="*/ 0 w 84"/>
              <a:gd name="T77" fmla="*/ 0 h 77"/>
              <a:gd name="T78" fmla="*/ 2147483647 w 84"/>
              <a:gd name="T79" fmla="*/ 2147483647 h 77"/>
              <a:gd name="T80" fmla="*/ 2147483647 w 84"/>
              <a:gd name="T81" fmla="*/ 2147483647 h 77"/>
              <a:gd name="T82" fmla="*/ 2147483647 w 84"/>
              <a:gd name="T83" fmla="*/ 2147483647 h 77"/>
              <a:gd name="T84" fmla="*/ 2147483647 w 84"/>
              <a:gd name="T85" fmla="*/ 2147483647 h 77"/>
              <a:gd name="T86" fmla="*/ 0 w 84"/>
              <a:gd name="T87" fmla="*/ 0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4"/>
              <a:gd name="T133" fmla="*/ 0 h 77"/>
              <a:gd name="T134" fmla="*/ 84 w 84"/>
              <a:gd name="T135" fmla="*/ 77 h 7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4" h="77">
                <a:moveTo>
                  <a:pt x="71" y="67"/>
                </a:moveTo>
                <a:lnTo>
                  <a:pt x="71" y="67"/>
                </a:lnTo>
                <a:lnTo>
                  <a:pt x="71" y="68"/>
                </a:lnTo>
                <a:lnTo>
                  <a:pt x="71" y="69"/>
                </a:lnTo>
                <a:lnTo>
                  <a:pt x="71" y="72"/>
                </a:lnTo>
                <a:lnTo>
                  <a:pt x="75" y="74"/>
                </a:lnTo>
                <a:lnTo>
                  <a:pt x="81" y="76"/>
                </a:lnTo>
                <a:lnTo>
                  <a:pt x="84" y="77"/>
                </a:lnTo>
                <a:lnTo>
                  <a:pt x="84" y="76"/>
                </a:lnTo>
                <a:lnTo>
                  <a:pt x="82" y="75"/>
                </a:lnTo>
                <a:lnTo>
                  <a:pt x="79" y="72"/>
                </a:lnTo>
                <a:lnTo>
                  <a:pt x="77" y="70"/>
                </a:lnTo>
                <a:lnTo>
                  <a:pt x="71" y="67"/>
                </a:lnTo>
                <a:close/>
                <a:moveTo>
                  <a:pt x="44" y="49"/>
                </a:moveTo>
                <a:lnTo>
                  <a:pt x="44" y="49"/>
                </a:lnTo>
                <a:lnTo>
                  <a:pt x="44" y="52"/>
                </a:lnTo>
                <a:lnTo>
                  <a:pt x="44" y="54"/>
                </a:lnTo>
                <a:lnTo>
                  <a:pt x="46" y="55"/>
                </a:lnTo>
                <a:lnTo>
                  <a:pt x="49" y="59"/>
                </a:lnTo>
                <a:lnTo>
                  <a:pt x="54" y="59"/>
                </a:lnTo>
                <a:lnTo>
                  <a:pt x="63" y="58"/>
                </a:lnTo>
                <a:lnTo>
                  <a:pt x="61" y="54"/>
                </a:lnTo>
                <a:lnTo>
                  <a:pt x="53" y="52"/>
                </a:lnTo>
                <a:lnTo>
                  <a:pt x="44" y="49"/>
                </a:lnTo>
                <a:close/>
                <a:moveTo>
                  <a:pt x="60" y="34"/>
                </a:moveTo>
                <a:lnTo>
                  <a:pt x="60" y="34"/>
                </a:lnTo>
                <a:lnTo>
                  <a:pt x="61" y="40"/>
                </a:lnTo>
                <a:lnTo>
                  <a:pt x="63" y="46"/>
                </a:lnTo>
                <a:lnTo>
                  <a:pt x="67" y="49"/>
                </a:lnTo>
                <a:lnTo>
                  <a:pt x="68" y="52"/>
                </a:lnTo>
                <a:lnTo>
                  <a:pt x="70" y="52"/>
                </a:lnTo>
                <a:lnTo>
                  <a:pt x="69" y="46"/>
                </a:lnTo>
                <a:lnTo>
                  <a:pt x="67" y="42"/>
                </a:lnTo>
                <a:lnTo>
                  <a:pt x="62" y="34"/>
                </a:lnTo>
                <a:lnTo>
                  <a:pt x="60" y="34"/>
                </a:lnTo>
                <a:close/>
                <a:moveTo>
                  <a:pt x="13" y="24"/>
                </a:moveTo>
                <a:lnTo>
                  <a:pt x="13" y="24"/>
                </a:lnTo>
                <a:lnTo>
                  <a:pt x="10" y="28"/>
                </a:lnTo>
                <a:lnTo>
                  <a:pt x="14" y="33"/>
                </a:lnTo>
                <a:lnTo>
                  <a:pt x="14" y="34"/>
                </a:lnTo>
                <a:lnTo>
                  <a:pt x="16" y="34"/>
                </a:lnTo>
                <a:lnTo>
                  <a:pt x="19" y="34"/>
                </a:lnTo>
                <a:lnTo>
                  <a:pt x="19" y="28"/>
                </a:lnTo>
                <a:lnTo>
                  <a:pt x="17" y="26"/>
                </a:lnTo>
                <a:lnTo>
                  <a:pt x="16" y="24"/>
                </a:lnTo>
                <a:lnTo>
                  <a:pt x="13" y="24"/>
                </a:lnTo>
                <a:close/>
                <a:moveTo>
                  <a:pt x="29" y="15"/>
                </a:moveTo>
                <a:lnTo>
                  <a:pt x="29" y="15"/>
                </a:lnTo>
                <a:lnTo>
                  <a:pt x="28" y="20"/>
                </a:lnTo>
                <a:lnTo>
                  <a:pt x="36" y="26"/>
                </a:lnTo>
                <a:lnTo>
                  <a:pt x="44" y="31"/>
                </a:lnTo>
                <a:lnTo>
                  <a:pt x="46" y="28"/>
                </a:lnTo>
                <a:lnTo>
                  <a:pt x="41" y="25"/>
                </a:lnTo>
                <a:lnTo>
                  <a:pt x="41" y="22"/>
                </a:lnTo>
                <a:lnTo>
                  <a:pt x="40" y="20"/>
                </a:lnTo>
                <a:lnTo>
                  <a:pt x="29" y="15"/>
                </a:lnTo>
                <a:close/>
                <a:moveTo>
                  <a:pt x="0" y="0"/>
                </a:moveTo>
                <a:lnTo>
                  <a:pt x="0" y="0"/>
                </a:lnTo>
                <a:lnTo>
                  <a:pt x="1" y="6"/>
                </a:lnTo>
                <a:lnTo>
                  <a:pt x="3" y="10"/>
                </a:lnTo>
                <a:lnTo>
                  <a:pt x="7" y="12"/>
                </a:lnTo>
                <a:lnTo>
                  <a:pt x="13" y="13"/>
                </a:lnTo>
                <a:lnTo>
                  <a:pt x="12" y="11"/>
                </a:lnTo>
                <a:lnTo>
                  <a:pt x="6" y="6"/>
                </a:lnTo>
                <a:lnTo>
                  <a:pt x="0" y="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12" name="Freeform 41"/>
          <p:cNvSpPr>
            <a:spLocks/>
          </p:cNvSpPr>
          <p:nvPr/>
        </p:nvSpPr>
        <p:spPr bwMode="auto">
          <a:xfrm>
            <a:off x="4854575" y="2197100"/>
            <a:ext cx="79375" cy="66675"/>
          </a:xfrm>
          <a:custGeom>
            <a:avLst/>
            <a:gdLst>
              <a:gd name="T0" fmla="*/ 2147483647 w 52"/>
              <a:gd name="T1" fmla="*/ 2147483647 h 47"/>
              <a:gd name="T2" fmla="*/ 2147483647 w 52"/>
              <a:gd name="T3" fmla="*/ 2147483647 h 47"/>
              <a:gd name="T4" fmla="*/ 2147483647 w 52"/>
              <a:gd name="T5" fmla="*/ 2147483647 h 47"/>
              <a:gd name="T6" fmla="*/ 2147483647 w 52"/>
              <a:gd name="T7" fmla="*/ 2147483647 h 47"/>
              <a:gd name="T8" fmla="*/ 2147483647 w 52"/>
              <a:gd name="T9" fmla="*/ 2147483647 h 47"/>
              <a:gd name="T10" fmla="*/ 2147483647 w 52"/>
              <a:gd name="T11" fmla="*/ 2147483647 h 47"/>
              <a:gd name="T12" fmla="*/ 2147483647 w 52"/>
              <a:gd name="T13" fmla="*/ 2147483647 h 47"/>
              <a:gd name="T14" fmla="*/ 2147483647 w 52"/>
              <a:gd name="T15" fmla="*/ 2147483647 h 47"/>
              <a:gd name="T16" fmla="*/ 2147483647 w 52"/>
              <a:gd name="T17" fmla="*/ 2147483647 h 47"/>
              <a:gd name="T18" fmla="*/ 2147483647 w 52"/>
              <a:gd name="T19" fmla="*/ 2147483647 h 47"/>
              <a:gd name="T20" fmla="*/ 2147483647 w 52"/>
              <a:gd name="T21" fmla="*/ 2147483647 h 47"/>
              <a:gd name="T22" fmla="*/ 2147483647 w 52"/>
              <a:gd name="T23" fmla="*/ 2147483647 h 47"/>
              <a:gd name="T24" fmla="*/ 2147483647 w 52"/>
              <a:gd name="T25" fmla="*/ 2147483647 h 47"/>
              <a:gd name="T26" fmla="*/ 2147483647 w 52"/>
              <a:gd name="T27" fmla="*/ 2147483647 h 47"/>
              <a:gd name="T28" fmla="*/ 2147483647 w 52"/>
              <a:gd name="T29" fmla="*/ 2147483647 h 47"/>
              <a:gd name="T30" fmla="*/ 2147483647 w 52"/>
              <a:gd name="T31" fmla="*/ 2147483647 h 47"/>
              <a:gd name="T32" fmla="*/ 2147483647 w 52"/>
              <a:gd name="T33" fmla="*/ 2147483647 h 47"/>
              <a:gd name="T34" fmla="*/ 2147483647 w 52"/>
              <a:gd name="T35" fmla="*/ 2147483647 h 47"/>
              <a:gd name="T36" fmla="*/ 2147483647 w 52"/>
              <a:gd name="T37" fmla="*/ 2147483647 h 47"/>
              <a:gd name="T38" fmla="*/ 2147483647 w 52"/>
              <a:gd name="T39" fmla="*/ 2147483647 h 47"/>
              <a:gd name="T40" fmla="*/ 2147483647 w 52"/>
              <a:gd name="T41" fmla="*/ 2147483647 h 47"/>
              <a:gd name="T42" fmla="*/ 2147483647 w 52"/>
              <a:gd name="T43" fmla="*/ 2147483647 h 47"/>
              <a:gd name="T44" fmla="*/ 2147483647 w 52"/>
              <a:gd name="T45" fmla="*/ 0 h 47"/>
              <a:gd name="T46" fmla="*/ 2147483647 w 52"/>
              <a:gd name="T47" fmla="*/ 2147483647 h 47"/>
              <a:gd name="T48" fmla="*/ 2147483647 w 52"/>
              <a:gd name="T49" fmla="*/ 2147483647 h 47"/>
              <a:gd name="T50" fmla="*/ 2147483647 w 52"/>
              <a:gd name="T51" fmla="*/ 2147483647 h 47"/>
              <a:gd name="T52" fmla="*/ 2147483647 w 52"/>
              <a:gd name="T53" fmla="*/ 2147483647 h 47"/>
              <a:gd name="T54" fmla="*/ 2147483647 w 52"/>
              <a:gd name="T55" fmla="*/ 2147483647 h 47"/>
              <a:gd name="T56" fmla="*/ 2147483647 w 52"/>
              <a:gd name="T57" fmla="*/ 2147483647 h 47"/>
              <a:gd name="T58" fmla="*/ 2147483647 w 52"/>
              <a:gd name="T59" fmla="*/ 2147483647 h 47"/>
              <a:gd name="T60" fmla="*/ 2147483647 w 52"/>
              <a:gd name="T61" fmla="*/ 2147483647 h 47"/>
              <a:gd name="T62" fmla="*/ 2147483647 w 52"/>
              <a:gd name="T63" fmla="*/ 2147483647 h 47"/>
              <a:gd name="T64" fmla="*/ 2147483647 w 52"/>
              <a:gd name="T65" fmla="*/ 2147483647 h 47"/>
              <a:gd name="T66" fmla="*/ 2147483647 w 52"/>
              <a:gd name="T67" fmla="*/ 2147483647 h 47"/>
              <a:gd name="T68" fmla="*/ 2147483647 w 52"/>
              <a:gd name="T69" fmla="*/ 2147483647 h 47"/>
              <a:gd name="T70" fmla="*/ 0 w 52"/>
              <a:gd name="T71" fmla="*/ 2147483647 h 47"/>
              <a:gd name="T72" fmla="*/ 2147483647 w 52"/>
              <a:gd name="T73" fmla="*/ 2147483647 h 47"/>
              <a:gd name="T74" fmla="*/ 2147483647 w 52"/>
              <a:gd name="T75" fmla="*/ 2147483647 h 47"/>
              <a:gd name="T76" fmla="*/ 2147483647 w 52"/>
              <a:gd name="T77" fmla="*/ 2147483647 h 47"/>
              <a:gd name="T78" fmla="*/ 2147483647 w 52"/>
              <a:gd name="T79" fmla="*/ 2147483647 h 47"/>
              <a:gd name="T80" fmla="*/ 2147483647 w 52"/>
              <a:gd name="T81" fmla="*/ 2147483647 h 47"/>
              <a:gd name="T82" fmla="*/ 2147483647 w 52"/>
              <a:gd name="T83" fmla="*/ 2147483647 h 4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2"/>
              <a:gd name="T127" fmla="*/ 0 h 47"/>
              <a:gd name="T128" fmla="*/ 52 w 52"/>
              <a:gd name="T129" fmla="*/ 47 h 4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2" h="47">
                <a:moveTo>
                  <a:pt x="7" y="37"/>
                </a:moveTo>
                <a:lnTo>
                  <a:pt x="7" y="37"/>
                </a:lnTo>
                <a:lnTo>
                  <a:pt x="7" y="40"/>
                </a:lnTo>
                <a:lnTo>
                  <a:pt x="7" y="41"/>
                </a:lnTo>
                <a:lnTo>
                  <a:pt x="6" y="42"/>
                </a:lnTo>
                <a:lnTo>
                  <a:pt x="5" y="45"/>
                </a:lnTo>
                <a:lnTo>
                  <a:pt x="4" y="46"/>
                </a:lnTo>
                <a:lnTo>
                  <a:pt x="4" y="47"/>
                </a:lnTo>
                <a:lnTo>
                  <a:pt x="5" y="47"/>
                </a:lnTo>
                <a:lnTo>
                  <a:pt x="13" y="46"/>
                </a:lnTo>
                <a:lnTo>
                  <a:pt x="19" y="44"/>
                </a:lnTo>
                <a:lnTo>
                  <a:pt x="21" y="42"/>
                </a:lnTo>
                <a:lnTo>
                  <a:pt x="23" y="41"/>
                </a:lnTo>
                <a:lnTo>
                  <a:pt x="24" y="38"/>
                </a:lnTo>
                <a:lnTo>
                  <a:pt x="24" y="33"/>
                </a:lnTo>
                <a:lnTo>
                  <a:pt x="24" y="31"/>
                </a:lnTo>
                <a:lnTo>
                  <a:pt x="25" y="33"/>
                </a:lnTo>
                <a:lnTo>
                  <a:pt x="27" y="35"/>
                </a:lnTo>
                <a:lnTo>
                  <a:pt x="28" y="35"/>
                </a:lnTo>
                <a:lnTo>
                  <a:pt x="30" y="35"/>
                </a:lnTo>
                <a:lnTo>
                  <a:pt x="32" y="34"/>
                </a:lnTo>
                <a:lnTo>
                  <a:pt x="34" y="31"/>
                </a:lnTo>
                <a:lnTo>
                  <a:pt x="37" y="22"/>
                </a:lnTo>
                <a:lnTo>
                  <a:pt x="38" y="18"/>
                </a:lnTo>
                <a:lnTo>
                  <a:pt x="40" y="19"/>
                </a:lnTo>
                <a:lnTo>
                  <a:pt x="45" y="18"/>
                </a:lnTo>
                <a:lnTo>
                  <a:pt x="46" y="18"/>
                </a:lnTo>
                <a:lnTo>
                  <a:pt x="46" y="15"/>
                </a:lnTo>
                <a:lnTo>
                  <a:pt x="47" y="14"/>
                </a:lnTo>
                <a:lnTo>
                  <a:pt x="48" y="13"/>
                </a:lnTo>
                <a:lnTo>
                  <a:pt x="51" y="12"/>
                </a:lnTo>
                <a:lnTo>
                  <a:pt x="51" y="11"/>
                </a:lnTo>
                <a:lnTo>
                  <a:pt x="52" y="6"/>
                </a:lnTo>
                <a:lnTo>
                  <a:pt x="51" y="4"/>
                </a:lnTo>
                <a:lnTo>
                  <a:pt x="49" y="3"/>
                </a:lnTo>
                <a:lnTo>
                  <a:pt x="48" y="0"/>
                </a:lnTo>
                <a:lnTo>
                  <a:pt x="42" y="4"/>
                </a:lnTo>
                <a:lnTo>
                  <a:pt x="40" y="4"/>
                </a:lnTo>
                <a:lnTo>
                  <a:pt x="38" y="4"/>
                </a:lnTo>
                <a:lnTo>
                  <a:pt x="33" y="3"/>
                </a:lnTo>
                <a:lnTo>
                  <a:pt x="28" y="4"/>
                </a:lnTo>
                <a:lnTo>
                  <a:pt x="27" y="5"/>
                </a:lnTo>
                <a:lnTo>
                  <a:pt x="26" y="6"/>
                </a:lnTo>
                <a:lnTo>
                  <a:pt x="24" y="8"/>
                </a:lnTo>
                <a:lnTo>
                  <a:pt x="21" y="10"/>
                </a:lnTo>
                <a:lnTo>
                  <a:pt x="19" y="10"/>
                </a:lnTo>
                <a:lnTo>
                  <a:pt x="15" y="10"/>
                </a:lnTo>
                <a:lnTo>
                  <a:pt x="10" y="8"/>
                </a:lnTo>
                <a:lnTo>
                  <a:pt x="10" y="10"/>
                </a:lnTo>
                <a:lnTo>
                  <a:pt x="10" y="11"/>
                </a:lnTo>
                <a:lnTo>
                  <a:pt x="8" y="13"/>
                </a:lnTo>
                <a:lnTo>
                  <a:pt x="6" y="13"/>
                </a:lnTo>
                <a:lnTo>
                  <a:pt x="4" y="13"/>
                </a:lnTo>
                <a:lnTo>
                  <a:pt x="1" y="18"/>
                </a:lnTo>
                <a:lnTo>
                  <a:pt x="0" y="21"/>
                </a:lnTo>
                <a:lnTo>
                  <a:pt x="0" y="22"/>
                </a:lnTo>
                <a:lnTo>
                  <a:pt x="3" y="22"/>
                </a:lnTo>
                <a:lnTo>
                  <a:pt x="5" y="24"/>
                </a:lnTo>
                <a:lnTo>
                  <a:pt x="6" y="25"/>
                </a:lnTo>
                <a:lnTo>
                  <a:pt x="6" y="28"/>
                </a:lnTo>
                <a:lnTo>
                  <a:pt x="6" y="31"/>
                </a:lnTo>
                <a:lnTo>
                  <a:pt x="5" y="32"/>
                </a:lnTo>
                <a:lnTo>
                  <a:pt x="5" y="34"/>
                </a:lnTo>
                <a:lnTo>
                  <a:pt x="7" y="35"/>
                </a:lnTo>
                <a:lnTo>
                  <a:pt x="7" y="37"/>
                </a:lnTo>
                <a:close/>
              </a:path>
            </a:pathLst>
          </a:custGeom>
          <a:solidFill>
            <a:srgbClr val="AFDAB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13" name="Freeform 42"/>
          <p:cNvSpPr>
            <a:spLocks/>
          </p:cNvSpPr>
          <p:nvPr/>
        </p:nvSpPr>
        <p:spPr bwMode="auto">
          <a:xfrm>
            <a:off x="4937125" y="2117725"/>
            <a:ext cx="158750" cy="60325"/>
          </a:xfrm>
          <a:custGeom>
            <a:avLst/>
            <a:gdLst>
              <a:gd name="T0" fmla="*/ 2147483647 w 104"/>
              <a:gd name="T1" fmla="*/ 2147483647 h 44"/>
              <a:gd name="T2" fmla="*/ 2147483647 w 104"/>
              <a:gd name="T3" fmla="*/ 2147483647 h 44"/>
              <a:gd name="T4" fmla="*/ 2147483647 w 104"/>
              <a:gd name="T5" fmla="*/ 2147483647 h 44"/>
              <a:gd name="T6" fmla="*/ 2147483647 w 104"/>
              <a:gd name="T7" fmla="*/ 2147483647 h 44"/>
              <a:gd name="T8" fmla="*/ 2147483647 w 104"/>
              <a:gd name="T9" fmla="*/ 2147483647 h 44"/>
              <a:gd name="T10" fmla="*/ 2147483647 w 104"/>
              <a:gd name="T11" fmla="*/ 2147483647 h 44"/>
              <a:gd name="T12" fmla="*/ 2147483647 w 104"/>
              <a:gd name="T13" fmla="*/ 2147483647 h 44"/>
              <a:gd name="T14" fmla="*/ 2147483647 w 104"/>
              <a:gd name="T15" fmla="*/ 2147483647 h 44"/>
              <a:gd name="T16" fmla="*/ 2147483647 w 104"/>
              <a:gd name="T17" fmla="*/ 2147483647 h 44"/>
              <a:gd name="T18" fmla="*/ 2147483647 w 104"/>
              <a:gd name="T19" fmla="*/ 2147483647 h 44"/>
              <a:gd name="T20" fmla="*/ 2147483647 w 104"/>
              <a:gd name="T21" fmla="*/ 2147483647 h 44"/>
              <a:gd name="T22" fmla="*/ 2147483647 w 104"/>
              <a:gd name="T23" fmla="*/ 2147483647 h 44"/>
              <a:gd name="T24" fmla="*/ 2147483647 w 104"/>
              <a:gd name="T25" fmla="*/ 2147483647 h 44"/>
              <a:gd name="T26" fmla="*/ 2147483647 w 104"/>
              <a:gd name="T27" fmla="*/ 2147483647 h 44"/>
              <a:gd name="T28" fmla="*/ 2147483647 w 104"/>
              <a:gd name="T29" fmla="*/ 2147483647 h 44"/>
              <a:gd name="T30" fmla="*/ 2147483647 w 104"/>
              <a:gd name="T31" fmla="*/ 2147483647 h 44"/>
              <a:gd name="T32" fmla="*/ 2147483647 w 104"/>
              <a:gd name="T33" fmla="*/ 2147483647 h 44"/>
              <a:gd name="T34" fmla="*/ 2147483647 w 104"/>
              <a:gd name="T35" fmla="*/ 2147483647 h 44"/>
              <a:gd name="T36" fmla="*/ 2147483647 w 104"/>
              <a:gd name="T37" fmla="*/ 2147483647 h 44"/>
              <a:gd name="T38" fmla="*/ 2147483647 w 104"/>
              <a:gd name="T39" fmla="*/ 2147483647 h 44"/>
              <a:gd name="T40" fmla="*/ 2147483647 w 104"/>
              <a:gd name="T41" fmla="*/ 2147483647 h 44"/>
              <a:gd name="T42" fmla="*/ 2147483647 w 104"/>
              <a:gd name="T43" fmla="*/ 2147483647 h 44"/>
              <a:gd name="T44" fmla="*/ 0 w 104"/>
              <a:gd name="T45" fmla="*/ 2147483647 h 44"/>
              <a:gd name="T46" fmla="*/ 2147483647 w 104"/>
              <a:gd name="T47" fmla="*/ 2147483647 h 44"/>
              <a:gd name="T48" fmla="*/ 2147483647 w 104"/>
              <a:gd name="T49" fmla="*/ 2147483647 h 44"/>
              <a:gd name="T50" fmla="*/ 2147483647 w 104"/>
              <a:gd name="T51" fmla="*/ 2147483647 h 44"/>
              <a:gd name="T52" fmla="*/ 2147483647 w 104"/>
              <a:gd name="T53" fmla="*/ 2147483647 h 44"/>
              <a:gd name="T54" fmla="*/ 2147483647 w 104"/>
              <a:gd name="T55" fmla="*/ 2147483647 h 44"/>
              <a:gd name="T56" fmla="*/ 2147483647 w 104"/>
              <a:gd name="T57" fmla="*/ 2147483647 h 44"/>
              <a:gd name="T58" fmla="*/ 2147483647 w 104"/>
              <a:gd name="T59" fmla="*/ 2147483647 h 44"/>
              <a:gd name="T60" fmla="*/ 2147483647 w 104"/>
              <a:gd name="T61" fmla="*/ 2147483647 h 44"/>
              <a:gd name="T62" fmla="*/ 2147483647 w 104"/>
              <a:gd name="T63" fmla="*/ 2147483647 h 44"/>
              <a:gd name="T64" fmla="*/ 2147483647 w 104"/>
              <a:gd name="T65" fmla="*/ 2147483647 h 44"/>
              <a:gd name="T66" fmla="*/ 2147483647 w 104"/>
              <a:gd name="T67" fmla="*/ 2147483647 h 44"/>
              <a:gd name="T68" fmla="*/ 2147483647 w 104"/>
              <a:gd name="T69" fmla="*/ 2147483647 h 44"/>
              <a:gd name="T70" fmla="*/ 2147483647 w 104"/>
              <a:gd name="T71" fmla="*/ 2147483647 h 44"/>
              <a:gd name="T72" fmla="*/ 2147483647 w 104"/>
              <a:gd name="T73" fmla="*/ 2147483647 h 44"/>
              <a:gd name="T74" fmla="*/ 2147483647 w 104"/>
              <a:gd name="T75" fmla="*/ 2147483647 h 44"/>
              <a:gd name="T76" fmla="*/ 2147483647 w 104"/>
              <a:gd name="T77" fmla="*/ 2147483647 h 44"/>
              <a:gd name="T78" fmla="*/ 2147483647 w 104"/>
              <a:gd name="T79" fmla="*/ 2147483647 h 44"/>
              <a:gd name="T80" fmla="*/ 2147483647 w 104"/>
              <a:gd name="T81" fmla="*/ 0 h 44"/>
              <a:gd name="T82" fmla="*/ 2147483647 w 104"/>
              <a:gd name="T83" fmla="*/ 2147483647 h 44"/>
              <a:gd name="T84" fmla="*/ 2147483647 w 104"/>
              <a:gd name="T85" fmla="*/ 2147483647 h 44"/>
              <a:gd name="T86" fmla="*/ 2147483647 w 104"/>
              <a:gd name="T87" fmla="*/ 2147483647 h 44"/>
              <a:gd name="T88" fmla="*/ 2147483647 w 104"/>
              <a:gd name="T89" fmla="*/ 2147483647 h 44"/>
              <a:gd name="T90" fmla="*/ 2147483647 w 104"/>
              <a:gd name="T91" fmla="*/ 2147483647 h 44"/>
              <a:gd name="T92" fmla="*/ 2147483647 w 104"/>
              <a:gd name="T93" fmla="*/ 2147483647 h 44"/>
              <a:gd name="T94" fmla="*/ 2147483647 w 104"/>
              <a:gd name="T95" fmla="*/ 2147483647 h 44"/>
              <a:gd name="T96" fmla="*/ 2147483647 w 104"/>
              <a:gd name="T97" fmla="*/ 2147483647 h 44"/>
              <a:gd name="T98" fmla="*/ 2147483647 w 104"/>
              <a:gd name="T99" fmla="*/ 2147483647 h 4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4"/>
              <a:gd name="T151" fmla="*/ 0 h 44"/>
              <a:gd name="T152" fmla="*/ 104 w 104"/>
              <a:gd name="T153" fmla="*/ 44 h 4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4" h="44">
                <a:moveTo>
                  <a:pt x="104" y="26"/>
                </a:moveTo>
                <a:lnTo>
                  <a:pt x="99" y="28"/>
                </a:lnTo>
                <a:lnTo>
                  <a:pt x="97" y="35"/>
                </a:lnTo>
                <a:lnTo>
                  <a:pt x="95" y="35"/>
                </a:lnTo>
                <a:lnTo>
                  <a:pt x="92" y="34"/>
                </a:lnTo>
                <a:lnTo>
                  <a:pt x="90" y="33"/>
                </a:lnTo>
                <a:lnTo>
                  <a:pt x="88" y="32"/>
                </a:lnTo>
                <a:lnTo>
                  <a:pt x="87" y="32"/>
                </a:lnTo>
                <a:lnTo>
                  <a:pt x="83" y="32"/>
                </a:lnTo>
                <a:lnTo>
                  <a:pt x="80" y="32"/>
                </a:lnTo>
                <a:lnTo>
                  <a:pt x="73" y="32"/>
                </a:lnTo>
                <a:lnTo>
                  <a:pt x="67" y="34"/>
                </a:lnTo>
                <a:lnTo>
                  <a:pt x="62" y="36"/>
                </a:lnTo>
                <a:lnTo>
                  <a:pt x="61" y="37"/>
                </a:lnTo>
                <a:lnTo>
                  <a:pt x="59" y="39"/>
                </a:lnTo>
                <a:lnTo>
                  <a:pt x="57" y="39"/>
                </a:lnTo>
                <a:lnTo>
                  <a:pt x="55" y="36"/>
                </a:lnTo>
                <a:lnTo>
                  <a:pt x="53" y="35"/>
                </a:lnTo>
                <a:lnTo>
                  <a:pt x="50" y="35"/>
                </a:lnTo>
                <a:lnTo>
                  <a:pt x="43" y="37"/>
                </a:lnTo>
                <a:lnTo>
                  <a:pt x="36" y="39"/>
                </a:lnTo>
                <a:lnTo>
                  <a:pt x="35" y="39"/>
                </a:lnTo>
                <a:lnTo>
                  <a:pt x="38" y="44"/>
                </a:lnTo>
                <a:lnTo>
                  <a:pt x="36" y="44"/>
                </a:lnTo>
                <a:lnTo>
                  <a:pt x="34" y="44"/>
                </a:lnTo>
                <a:lnTo>
                  <a:pt x="29" y="43"/>
                </a:lnTo>
                <a:lnTo>
                  <a:pt x="21" y="42"/>
                </a:lnTo>
                <a:lnTo>
                  <a:pt x="16" y="42"/>
                </a:lnTo>
                <a:lnTo>
                  <a:pt x="13" y="42"/>
                </a:lnTo>
                <a:lnTo>
                  <a:pt x="9" y="40"/>
                </a:lnTo>
                <a:lnTo>
                  <a:pt x="6" y="37"/>
                </a:lnTo>
                <a:lnTo>
                  <a:pt x="2" y="32"/>
                </a:lnTo>
                <a:lnTo>
                  <a:pt x="1" y="30"/>
                </a:lnTo>
                <a:lnTo>
                  <a:pt x="0" y="29"/>
                </a:lnTo>
                <a:lnTo>
                  <a:pt x="0" y="26"/>
                </a:lnTo>
                <a:lnTo>
                  <a:pt x="2" y="22"/>
                </a:lnTo>
                <a:lnTo>
                  <a:pt x="5" y="19"/>
                </a:lnTo>
                <a:lnTo>
                  <a:pt x="7" y="16"/>
                </a:lnTo>
                <a:lnTo>
                  <a:pt x="9" y="15"/>
                </a:lnTo>
                <a:lnTo>
                  <a:pt x="11" y="14"/>
                </a:lnTo>
                <a:lnTo>
                  <a:pt x="12" y="13"/>
                </a:lnTo>
                <a:lnTo>
                  <a:pt x="12" y="10"/>
                </a:lnTo>
                <a:lnTo>
                  <a:pt x="13" y="9"/>
                </a:lnTo>
                <a:lnTo>
                  <a:pt x="18" y="7"/>
                </a:lnTo>
                <a:lnTo>
                  <a:pt x="21" y="6"/>
                </a:lnTo>
                <a:lnTo>
                  <a:pt x="27" y="6"/>
                </a:lnTo>
                <a:lnTo>
                  <a:pt x="29" y="6"/>
                </a:lnTo>
                <a:lnTo>
                  <a:pt x="32" y="5"/>
                </a:lnTo>
                <a:lnTo>
                  <a:pt x="33" y="5"/>
                </a:lnTo>
                <a:lnTo>
                  <a:pt x="35" y="6"/>
                </a:lnTo>
                <a:lnTo>
                  <a:pt x="40" y="8"/>
                </a:lnTo>
                <a:lnTo>
                  <a:pt x="43" y="10"/>
                </a:lnTo>
                <a:lnTo>
                  <a:pt x="50" y="13"/>
                </a:lnTo>
                <a:lnTo>
                  <a:pt x="53" y="13"/>
                </a:lnTo>
                <a:lnTo>
                  <a:pt x="54" y="10"/>
                </a:lnTo>
                <a:lnTo>
                  <a:pt x="56" y="8"/>
                </a:lnTo>
                <a:lnTo>
                  <a:pt x="57" y="8"/>
                </a:lnTo>
                <a:lnTo>
                  <a:pt x="63" y="7"/>
                </a:lnTo>
                <a:lnTo>
                  <a:pt x="67" y="5"/>
                </a:lnTo>
                <a:lnTo>
                  <a:pt x="70" y="2"/>
                </a:lnTo>
                <a:lnTo>
                  <a:pt x="74" y="0"/>
                </a:lnTo>
                <a:lnTo>
                  <a:pt x="76" y="0"/>
                </a:lnTo>
                <a:lnTo>
                  <a:pt x="77" y="1"/>
                </a:lnTo>
                <a:lnTo>
                  <a:pt x="82" y="5"/>
                </a:lnTo>
                <a:lnTo>
                  <a:pt x="84" y="6"/>
                </a:lnTo>
                <a:lnTo>
                  <a:pt x="87" y="7"/>
                </a:lnTo>
                <a:lnTo>
                  <a:pt x="89" y="7"/>
                </a:lnTo>
                <a:lnTo>
                  <a:pt x="90" y="8"/>
                </a:lnTo>
                <a:lnTo>
                  <a:pt x="92" y="10"/>
                </a:lnTo>
                <a:lnTo>
                  <a:pt x="94" y="13"/>
                </a:lnTo>
                <a:lnTo>
                  <a:pt x="97" y="15"/>
                </a:lnTo>
                <a:lnTo>
                  <a:pt x="98" y="19"/>
                </a:lnTo>
                <a:lnTo>
                  <a:pt x="99" y="22"/>
                </a:lnTo>
                <a:lnTo>
                  <a:pt x="102" y="25"/>
                </a:lnTo>
                <a:lnTo>
                  <a:pt x="104" y="26"/>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14" name="Freeform 43"/>
          <p:cNvSpPr>
            <a:spLocks/>
          </p:cNvSpPr>
          <p:nvPr/>
        </p:nvSpPr>
        <p:spPr bwMode="auto">
          <a:xfrm>
            <a:off x="4260850" y="3206750"/>
            <a:ext cx="74613" cy="88900"/>
          </a:xfrm>
          <a:custGeom>
            <a:avLst/>
            <a:gdLst>
              <a:gd name="T0" fmla="*/ 2147483647 w 49"/>
              <a:gd name="T1" fmla="*/ 2147483647 h 63"/>
              <a:gd name="T2" fmla="*/ 0 w 49"/>
              <a:gd name="T3" fmla="*/ 2147483647 h 63"/>
              <a:gd name="T4" fmla="*/ 2147483647 w 49"/>
              <a:gd name="T5" fmla="*/ 2147483647 h 63"/>
              <a:gd name="T6" fmla="*/ 2147483647 w 49"/>
              <a:gd name="T7" fmla="*/ 2147483647 h 63"/>
              <a:gd name="T8" fmla="*/ 2147483647 w 49"/>
              <a:gd name="T9" fmla="*/ 2147483647 h 63"/>
              <a:gd name="T10" fmla="*/ 2147483647 w 49"/>
              <a:gd name="T11" fmla="*/ 2147483647 h 63"/>
              <a:gd name="T12" fmla="*/ 2147483647 w 49"/>
              <a:gd name="T13" fmla="*/ 2147483647 h 63"/>
              <a:gd name="T14" fmla="*/ 2147483647 w 49"/>
              <a:gd name="T15" fmla="*/ 2147483647 h 63"/>
              <a:gd name="T16" fmla="*/ 2147483647 w 49"/>
              <a:gd name="T17" fmla="*/ 2147483647 h 63"/>
              <a:gd name="T18" fmla="*/ 2147483647 w 49"/>
              <a:gd name="T19" fmla="*/ 2147483647 h 63"/>
              <a:gd name="T20" fmla="*/ 2147483647 w 49"/>
              <a:gd name="T21" fmla="*/ 2147483647 h 63"/>
              <a:gd name="T22" fmla="*/ 2147483647 w 49"/>
              <a:gd name="T23" fmla="*/ 2147483647 h 63"/>
              <a:gd name="T24" fmla="*/ 2147483647 w 49"/>
              <a:gd name="T25" fmla="*/ 2147483647 h 63"/>
              <a:gd name="T26" fmla="*/ 2147483647 w 49"/>
              <a:gd name="T27" fmla="*/ 2147483647 h 63"/>
              <a:gd name="T28" fmla="*/ 2147483647 w 49"/>
              <a:gd name="T29" fmla="*/ 2147483647 h 63"/>
              <a:gd name="T30" fmla="*/ 2147483647 w 49"/>
              <a:gd name="T31" fmla="*/ 2147483647 h 63"/>
              <a:gd name="T32" fmla="*/ 2147483647 w 49"/>
              <a:gd name="T33" fmla="*/ 2147483647 h 63"/>
              <a:gd name="T34" fmla="*/ 2147483647 w 49"/>
              <a:gd name="T35" fmla="*/ 2147483647 h 63"/>
              <a:gd name="T36" fmla="*/ 2147483647 w 49"/>
              <a:gd name="T37" fmla="*/ 2147483647 h 63"/>
              <a:gd name="T38" fmla="*/ 2147483647 w 49"/>
              <a:gd name="T39" fmla="*/ 2147483647 h 63"/>
              <a:gd name="T40" fmla="*/ 2147483647 w 49"/>
              <a:gd name="T41" fmla="*/ 2147483647 h 63"/>
              <a:gd name="T42" fmla="*/ 2147483647 w 49"/>
              <a:gd name="T43" fmla="*/ 2147483647 h 63"/>
              <a:gd name="T44" fmla="*/ 2147483647 w 49"/>
              <a:gd name="T45" fmla="*/ 2147483647 h 63"/>
              <a:gd name="T46" fmla="*/ 2147483647 w 49"/>
              <a:gd name="T47" fmla="*/ 2147483647 h 63"/>
              <a:gd name="T48" fmla="*/ 2147483647 w 49"/>
              <a:gd name="T49" fmla="*/ 2147483647 h 63"/>
              <a:gd name="T50" fmla="*/ 2147483647 w 49"/>
              <a:gd name="T51" fmla="*/ 2147483647 h 63"/>
              <a:gd name="T52" fmla="*/ 2147483647 w 49"/>
              <a:gd name="T53" fmla="*/ 2147483647 h 63"/>
              <a:gd name="T54" fmla="*/ 2147483647 w 49"/>
              <a:gd name="T55" fmla="*/ 2147483647 h 63"/>
              <a:gd name="T56" fmla="*/ 2147483647 w 49"/>
              <a:gd name="T57" fmla="*/ 2147483647 h 63"/>
              <a:gd name="T58" fmla="*/ 2147483647 w 49"/>
              <a:gd name="T59" fmla="*/ 2147483647 h 63"/>
              <a:gd name="T60" fmla="*/ 2147483647 w 49"/>
              <a:gd name="T61" fmla="*/ 2147483647 h 63"/>
              <a:gd name="T62" fmla="*/ 2147483647 w 49"/>
              <a:gd name="T63" fmla="*/ 0 h 63"/>
              <a:gd name="T64" fmla="*/ 2147483647 w 49"/>
              <a:gd name="T65" fmla="*/ 0 h 63"/>
              <a:gd name="T66" fmla="*/ 2147483647 w 49"/>
              <a:gd name="T67" fmla="*/ 2147483647 h 63"/>
              <a:gd name="T68" fmla="*/ 2147483647 w 49"/>
              <a:gd name="T69" fmla="*/ 2147483647 h 63"/>
              <a:gd name="T70" fmla="*/ 2147483647 w 49"/>
              <a:gd name="T71" fmla="*/ 2147483647 h 63"/>
              <a:gd name="T72" fmla="*/ 2147483647 w 49"/>
              <a:gd name="T73" fmla="*/ 2147483647 h 63"/>
              <a:gd name="T74" fmla="*/ 2147483647 w 49"/>
              <a:gd name="T75" fmla="*/ 2147483647 h 63"/>
              <a:gd name="T76" fmla="*/ 2147483647 w 49"/>
              <a:gd name="T77" fmla="*/ 2147483647 h 63"/>
              <a:gd name="T78" fmla="*/ 2147483647 w 49"/>
              <a:gd name="T79" fmla="*/ 2147483647 h 6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9"/>
              <a:gd name="T121" fmla="*/ 0 h 63"/>
              <a:gd name="T122" fmla="*/ 49 w 49"/>
              <a:gd name="T123" fmla="*/ 63 h 6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9" h="63">
                <a:moveTo>
                  <a:pt x="1" y="20"/>
                </a:moveTo>
                <a:lnTo>
                  <a:pt x="1" y="20"/>
                </a:lnTo>
                <a:lnTo>
                  <a:pt x="0" y="22"/>
                </a:lnTo>
                <a:lnTo>
                  <a:pt x="0" y="24"/>
                </a:lnTo>
                <a:lnTo>
                  <a:pt x="1" y="29"/>
                </a:lnTo>
                <a:lnTo>
                  <a:pt x="6" y="37"/>
                </a:lnTo>
                <a:lnTo>
                  <a:pt x="3" y="37"/>
                </a:lnTo>
                <a:lnTo>
                  <a:pt x="3" y="38"/>
                </a:lnTo>
                <a:lnTo>
                  <a:pt x="3" y="39"/>
                </a:lnTo>
                <a:lnTo>
                  <a:pt x="9" y="41"/>
                </a:lnTo>
                <a:lnTo>
                  <a:pt x="9" y="48"/>
                </a:lnTo>
                <a:lnTo>
                  <a:pt x="9" y="53"/>
                </a:lnTo>
                <a:lnTo>
                  <a:pt x="12" y="52"/>
                </a:lnTo>
                <a:lnTo>
                  <a:pt x="10" y="51"/>
                </a:lnTo>
                <a:lnTo>
                  <a:pt x="13" y="49"/>
                </a:lnTo>
                <a:lnTo>
                  <a:pt x="15" y="56"/>
                </a:lnTo>
                <a:lnTo>
                  <a:pt x="17" y="60"/>
                </a:lnTo>
                <a:lnTo>
                  <a:pt x="20" y="61"/>
                </a:lnTo>
                <a:lnTo>
                  <a:pt x="24" y="62"/>
                </a:lnTo>
                <a:lnTo>
                  <a:pt x="29" y="63"/>
                </a:lnTo>
                <a:lnTo>
                  <a:pt x="30" y="60"/>
                </a:lnTo>
                <a:lnTo>
                  <a:pt x="31" y="56"/>
                </a:lnTo>
                <a:lnTo>
                  <a:pt x="34" y="53"/>
                </a:lnTo>
                <a:lnTo>
                  <a:pt x="41" y="42"/>
                </a:lnTo>
                <a:lnTo>
                  <a:pt x="42" y="40"/>
                </a:lnTo>
                <a:lnTo>
                  <a:pt x="44" y="39"/>
                </a:lnTo>
                <a:lnTo>
                  <a:pt x="47" y="38"/>
                </a:lnTo>
                <a:lnTo>
                  <a:pt x="48" y="37"/>
                </a:lnTo>
                <a:lnTo>
                  <a:pt x="49" y="34"/>
                </a:lnTo>
                <a:lnTo>
                  <a:pt x="49" y="32"/>
                </a:lnTo>
                <a:lnTo>
                  <a:pt x="43" y="33"/>
                </a:lnTo>
                <a:lnTo>
                  <a:pt x="44" y="29"/>
                </a:lnTo>
                <a:lnTo>
                  <a:pt x="45" y="26"/>
                </a:lnTo>
                <a:lnTo>
                  <a:pt x="45" y="24"/>
                </a:lnTo>
                <a:lnTo>
                  <a:pt x="42" y="17"/>
                </a:lnTo>
                <a:lnTo>
                  <a:pt x="41" y="14"/>
                </a:lnTo>
                <a:lnTo>
                  <a:pt x="38" y="13"/>
                </a:lnTo>
                <a:lnTo>
                  <a:pt x="37" y="12"/>
                </a:lnTo>
                <a:lnTo>
                  <a:pt x="37" y="10"/>
                </a:lnTo>
                <a:lnTo>
                  <a:pt x="36" y="4"/>
                </a:lnTo>
                <a:lnTo>
                  <a:pt x="35" y="3"/>
                </a:lnTo>
                <a:lnTo>
                  <a:pt x="33" y="1"/>
                </a:lnTo>
                <a:lnTo>
                  <a:pt x="29" y="3"/>
                </a:lnTo>
                <a:lnTo>
                  <a:pt x="27" y="3"/>
                </a:lnTo>
                <a:lnTo>
                  <a:pt x="24" y="1"/>
                </a:lnTo>
                <a:lnTo>
                  <a:pt x="21" y="0"/>
                </a:lnTo>
                <a:lnTo>
                  <a:pt x="17" y="0"/>
                </a:lnTo>
                <a:lnTo>
                  <a:pt x="15" y="0"/>
                </a:lnTo>
                <a:lnTo>
                  <a:pt x="14" y="4"/>
                </a:lnTo>
                <a:lnTo>
                  <a:pt x="12" y="11"/>
                </a:lnTo>
                <a:lnTo>
                  <a:pt x="12" y="13"/>
                </a:lnTo>
                <a:lnTo>
                  <a:pt x="9" y="15"/>
                </a:lnTo>
                <a:lnTo>
                  <a:pt x="8" y="17"/>
                </a:lnTo>
                <a:lnTo>
                  <a:pt x="7" y="18"/>
                </a:lnTo>
                <a:lnTo>
                  <a:pt x="7" y="20"/>
                </a:lnTo>
                <a:lnTo>
                  <a:pt x="4" y="20"/>
                </a:lnTo>
                <a:lnTo>
                  <a:pt x="1" y="2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15" name="Freeform 44"/>
          <p:cNvSpPr>
            <a:spLocks/>
          </p:cNvSpPr>
          <p:nvPr/>
        </p:nvSpPr>
        <p:spPr bwMode="auto">
          <a:xfrm>
            <a:off x="4175125" y="3032125"/>
            <a:ext cx="128588" cy="117475"/>
          </a:xfrm>
          <a:custGeom>
            <a:avLst/>
            <a:gdLst>
              <a:gd name="T0" fmla="*/ 2147483647 w 84"/>
              <a:gd name="T1" fmla="*/ 2147483647 h 84"/>
              <a:gd name="T2" fmla="*/ 2147483647 w 84"/>
              <a:gd name="T3" fmla="*/ 2147483647 h 84"/>
              <a:gd name="T4" fmla="*/ 2147483647 w 84"/>
              <a:gd name="T5" fmla="*/ 2147483647 h 84"/>
              <a:gd name="T6" fmla="*/ 2147483647 w 84"/>
              <a:gd name="T7" fmla="*/ 2147483647 h 84"/>
              <a:gd name="T8" fmla="*/ 2147483647 w 84"/>
              <a:gd name="T9" fmla="*/ 2147483647 h 84"/>
              <a:gd name="T10" fmla="*/ 2147483647 w 84"/>
              <a:gd name="T11" fmla="*/ 2147483647 h 84"/>
              <a:gd name="T12" fmla="*/ 2147483647 w 84"/>
              <a:gd name="T13" fmla="*/ 2147483647 h 84"/>
              <a:gd name="T14" fmla="*/ 2147483647 w 84"/>
              <a:gd name="T15" fmla="*/ 2147483647 h 84"/>
              <a:gd name="T16" fmla="*/ 2147483647 w 84"/>
              <a:gd name="T17" fmla="*/ 2147483647 h 84"/>
              <a:gd name="T18" fmla="*/ 2147483647 w 84"/>
              <a:gd name="T19" fmla="*/ 2147483647 h 84"/>
              <a:gd name="T20" fmla="*/ 2147483647 w 84"/>
              <a:gd name="T21" fmla="*/ 2147483647 h 84"/>
              <a:gd name="T22" fmla="*/ 2147483647 w 84"/>
              <a:gd name="T23" fmla="*/ 2147483647 h 84"/>
              <a:gd name="T24" fmla="*/ 2147483647 w 84"/>
              <a:gd name="T25" fmla="*/ 2147483647 h 84"/>
              <a:gd name="T26" fmla="*/ 2147483647 w 84"/>
              <a:gd name="T27" fmla="*/ 2147483647 h 84"/>
              <a:gd name="T28" fmla="*/ 2147483647 w 84"/>
              <a:gd name="T29" fmla="*/ 2147483647 h 84"/>
              <a:gd name="T30" fmla="*/ 2147483647 w 84"/>
              <a:gd name="T31" fmla="*/ 2147483647 h 84"/>
              <a:gd name="T32" fmla="*/ 2147483647 w 84"/>
              <a:gd name="T33" fmla="*/ 2147483647 h 84"/>
              <a:gd name="T34" fmla="*/ 2147483647 w 84"/>
              <a:gd name="T35" fmla="*/ 2147483647 h 84"/>
              <a:gd name="T36" fmla="*/ 2147483647 w 84"/>
              <a:gd name="T37" fmla="*/ 2147483647 h 84"/>
              <a:gd name="T38" fmla="*/ 2147483647 w 84"/>
              <a:gd name="T39" fmla="*/ 2147483647 h 84"/>
              <a:gd name="T40" fmla="*/ 2147483647 w 84"/>
              <a:gd name="T41" fmla="*/ 2147483647 h 84"/>
              <a:gd name="T42" fmla="*/ 2147483647 w 84"/>
              <a:gd name="T43" fmla="*/ 2147483647 h 84"/>
              <a:gd name="T44" fmla="*/ 2147483647 w 84"/>
              <a:gd name="T45" fmla="*/ 2147483647 h 84"/>
              <a:gd name="T46" fmla="*/ 2147483647 w 84"/>
              <a:gd name="T47" fmla="*/ 2147483647 h 84"/>
              <a:gd name="T48" fmla="*/ 2147483647 w 84"/>
              <a:gd name="T49" fmla="*/ 2147483647 h 84"/>
              <a:gd name="T50" fmla="*/ 2147483647 w 84"/>
              <a:gd name="T51" fmla="*/ 2147483647 h 84"/>
              <a:gd name="T52" fmla="*/ 2147483647 w 84"/>
              <a:gd name="T53" fmla="*/ 2147483647 h 84"/>
              <a:gd name="T54" fmla="*/ 2147483647 w 84"/>
              <a:gd name="T55" fmla="*/ 2147483647 h 84"/>
              <a:gd name="T56" fmla="*/ 2147483647 w 84"/>
              <a:gd name="T57" fmla="*/ 2147483647 h 84"/>
              <a:gd name="T58" fmla="*/ 2147483647 w 84"/>
              <a:gd name="T59" fmla="*/ 2147483647 h 84"/>
              <a:gd name="T60" fmla="*/ 2147483647 w 84"/>
              <a:gd name="T61" fmla="*/ 2147483647 h 84"/>
              <a:gd name="T62" fmla="*/ 2147483647 w 84"/>
              <a:gd name="T63" fmla="*/ 2147483647 h 84"/>
              <a:gd name="T64" fmla="*/ 2147483647 w 84"/>
              <a:gd name="T65" fmla="*/ 2147483647 h 84"/>
              <a:gd name="T66" fmla="*/ 2147483647 w 84"/>
              <a:gd name="T67" fmla="*/ 2147483647 h 84"/>
              <a:gd name="T68" fmla="*/ 2147483647 w 84"/>
              <a:gd name="T69" fmla="*/ 2147483647 h 84"/>
              <a:gd name="T70" fmla="*/ 2147483647 w 84"/>
              <a:gd name="T71" fmla="*/ 2147483647 h 84"/>
              <a:gd name="T72" fmla="*/ 2147483647 w 84"/>
              <a:gd name="T73" fmla="*/ 2147483647 h 84"/>
              <a:gd name="T74" fmla="*/ 2147483647 w 84"/>
              <a:gd name="T75" fmla="*/ 2147483647 h 84"/>
              <a:gd name="T76" fmla="*/ 2147483647 w 84"/>
              <a:gd name="T77" fmla="*/ 2147483647 h 84"/>
              <a:gd name="T78" fmla="*/ 2147483647 w 84"/>
              <a:gd name="T79" fmla="*/ 2147483647 h 84"/>
              <a:gd name="T80" fmla="*/ 2147483647 w 84"/>
              <a:gd name="T81" fmla="*/ 2147483647 h 84"/>
              <a:gd name="T82" fmla="*/ 2147483647 w 84"/>
              <a:gd name="T83" fmla="*/ 2147483647 h 84"/>
              <a:gd name="T84" fmla="*/ 2147483647 w 84"/>
              <a:gd name="T85" fmla="*/ 2147483647 h 84"/>
              <a:gd name="T86" fmla="*/ 2147483647 w 84"/>
              <a:gd name="T87" fmla="*/ 2147483647 h 84"/>
              <a:gd name="T88" fmla="*/ 2147483647 w 84"/>
              <a:gd name="T89" fmla="*/ 0 h 84"/>
              <a:gd name="T90" fmla="*/ 2147483647 w 84"/>
              <a:gd name="T91" fmla="*/ 2147483647 h 84"/>
              <a:gd name="T92" fmla="*/ 2147483647 w 84"/>
              <a:gd name="T93" fmla="*/ 2147483647 h 8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4"/>
              <a:gd name="T142" fmla="*/ 0 h 84"/>
              <a:gd name="T143" fmla="*/ 84 w 84"/>
              <a:gd name="T144" fmla="*/ 84 h 8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4" h="84">
                <a:moveTo>
                  <a:pt x="14" y="8"/>
                </a:moveTo>
                <a:lnTo>
                  <a:pt x="14" y="8"/>
                </a:lnTo>
                <a:lnTo>
                  <a:pt x="13" y="13"/>
                </a:lnTo>
                <a:lnTo>
                  <a:pt x="11" y="17"/>
                </a:lnTo>
                <a:lnTo>
                  <a:pt x="11" y="20"/>
                </a:lnTo>
                <a:lnTo>
                  <a:pt x="13" y="22"/>
                </a:lnTo>
                <a:lnTo>
                  <a:pt x="13" y="25"/>
                </a:lnTo>
                <a:lnTo>
                  <a:pt x="13" y="28"/>
                </a:lnTo>
                <a:lnTo>
                  <a:pt x="8" y="37"/>
                </a:lnTo>
                <a:lnTo>
                  <a:pt x="6" y="37"/>
                </a:lnTo>
                <a:lnTo>
                  <a:pt x="4" y="38"/>
                </a:lnTo>
                <a:lnTo>
                  <a:pt x="4" y="40"/>
                </a:lnTo>
                <a:lnTo>
                  <a:pt x="4" y="42"/>
                </a:lnTo>
                <a:lnTo>
                  <a:pt x="3" y="44"/>
                </a:lnTo>
                <a:lnTo>
                  <a:pt x="2" y="44"/>
                </a:lnTo>
                <a:lnTo>
                  <a:pt x="0" y="44"/>
                </a:lnTo>
                <a:lnTo>
                  <a:pt x="4" y="47"/>
                </a:lnTo>
                <a:lnTo>
                  <a:pt x="6" y="51"/>
                </a:lnTo>
                <a:lnTo>
                  <a:pt x="6" y="54"/>
                </a:lnTo>
                <a:lnTo>
                  <a:pt x="6" y="58"/>
                </a:lnTo>
                <a:lnTo>
                  <a:pt x="7" y="61"/>
                </a:lnTo>
                <a:lnTo>
                  <a:pt x="8" y="61"/>
                </a:lnTo>
                <a:lnTo>
                  <a:pt x="9" y="62"/>
                </a:lnTo>
                <a:lnTo>
                  <a:pt x="11" y="62"/>
                </a:lnTo>
                <a:lnTo>
                  <a:pt x="16" y="61"/>
                </a:lnTo>
                <a:lnTo>
                  <a:pt x="20" y="61"/>
                </a:lnTo>
                <a:lnTo>
                  <a:pt x="23" y="60"/>
                </a:lnTo>
                <a:lnTo>
                  <a:pt x="25" y="58"/>
                </a:lnTo>
                <a:lnTo>
                  <a:pt x="28" y="59"/>
                </a:lnTo>
                <a:lnTo>
                  <a:pt x="31" y="60"/>
                </a:lnTo>
                <a:lnTo>
                  <a:pt x="35" y="60"/>
                </a:lnTo>
                <a:lnTo>
                  <a:pt x="42" y="59"/>
                </a:lnTo>
                <a:lnTo>
                  <a:pt x="51" y="59"/>
                </a:lnTo>
                <a:lnTo>
                  <a:pt x="56" y="59"/>
                </a:lnTo>
                <a:lnTo>
                  <a:pt x="57" y="59"/>
                </a:lnTo>
                <a:lnTo>
                  <a:pt x="57" y="61"/>
                </a:lnTo>
                <a:lnTo>
                  <a:pt x="57" y="65"/>
                </a:lnTo>
                <a:lnTo>
                  <a:pt x="56" y="67"/>
                </a:lnTo>
                <a:lnTo>
                  <a:pt x="53" y="67"/>
                </a:lnTo>
                <a:lnTo>
                  <a:pt x="51" y="68"/>
                </a:lnTo>
                <a:lnTo>
                  <a:pt x="28" y="68"/>
                </a:lnTo>
                <a:lnTo>
                  <a:pt x="25" y="69"/>
                </a:lnTo>
                <a:lnTo>
                  <a:pt x="23" y="70"/>
                </a:lnTo>
                <a:lnTo>
                  <a:pt x="22" y="73"/>
                </a:lnTo>
                <a:lnTo>
                  <a:pt x="9" y="73"/>
                </a:lnTo>
                <a:lnTo>
                  <a:pt x="10" y="75"/>
                </a:lnTo>
                <a:lnTo>
                  <a:pt x="13" y="76"/>
                </a:lnTo>
                <a:lnTo>
                  <a:pt x="10" y="77"/>
                </a:lnTo>
                <a:lnTo>
                  <a:pt x="10" y="79"/>
                </a:lnTo>
                <a:lnTo>
                  <a:pt x="10" y="81"/>
                </a:lnTo>
                <a:lnTo>
                  <a:pt x="15" y="84"/>
                </a:lnTo>
                <a:lnTo>
                  <a:pt x="21" y="83"/>
                </a:lnTo>
                <a:lnTo>
                  <a:pt x="29" y="77"/>
                </a:lnTo>
                <a:lnTo>
                  <a:pt x="38" y="77"/>
                </a:lnTo>
                <a:lnTo>
                  <a:pt x="51" y="79"/>
                </a:lnTo>
                <a:lnTo>
                  <a:pt x="57" y="81"/>
                </a:lnTo>
                <a:lnTo>
                  <a:pt x="59" y="81"/>
                </a:lnTo>
                <a:lnTo>
                  <a:pt x="62" y="80"/>
                </a:lnTo>
                <a:lnTo>
                  <a:pt x="64" y="80"/>
                </a:lnTo>
                <a:lnTo>
                  <a:pt x="66" y="80"/>
                </a:lnTo>
                <a:lnTo>
                  <a:pt x="70" y="82"/>
                </a:lnTo>
                <a:lnTo>
                  <a:pt x="73" y="82"/>
                </a:lnTo>
                <a:lnTo>
                  <a:pt x="78" y="82"/>
                </a:lnTo>
                <a:lnTo>
                  <a:pt x="84" y="80"/>
                </a:lnTo>
                <a:lnTo>
                  <a:pt x="83" y="69"/>
                </a:lnTo>
                <a:lnTo>
                  <a:pt x="83" y="68"/>
                </a:lnTo>
                <a:lnTo>
                  <a:pt x="82" y="67"/>
                </a:lnTo>
                <a:lnTo>
                  <a:pt x="78" y="63"/>
                </a:lnTo>
                <a:lnTo>
                  <a:pt x="77" y="62"/>
                </a:lnTo>
                <a:lnTo>
                  <a:pt x="76" y="60"/>
                </a:lnTo>
                <a:lnTo>
                  <a:pt x="76" y="58"/>
                </a:lnTo>
                <a:lnTo>
                  <a:pt x="78" y="52"/>
                </a:lnTo>
                <a:lnTo>
                  <a:pt x="78" y="47"/>
                </a:lnTo>
                <a:lnTo>
                  <a:pt x="78" y="46"/>
                </a:lnTo>
                <a:lnTo>
                  <a:pt x="78" y="45"/>
                </a:lnTo>
                <a:lnTo>
                  <a:pt x="77" y="44"/>
                </a:lnTo>
                <a:lnTo>
                  <a:pt x="77" y="40"/>
                </a:lnTo>
                <a:lnTo>
                  <a:pt x="77" y="37"/>
                </a:lnTo>
                <a:lnTo>
                  <a:pt x="76" y="34"/>
                </a:lnTo>
                <a:lnTo>
                  <a:pt x="73" y="31"/>
                </a:lnTo>
                <a:lnTo>
                  <a:pt x="72" y="31"/>
                </a:lnTo>
                <a:lnTo>
                  <a:pt x="70" y="31"/>
                </a:lnTo>
                <a:lnTo>
                  <a:pt x="68" y="30"/>
                </a:lnTo>
                <a:lnTo>
                  <a:pt x="66" y="28"/>
                </a:lnTo>
                <a:lnTo>
                  <a:pt x="65" y="27"/>
                </a:lnTo>
                <a:lnTo>
                  <a:pt x="65" y="21"/>
                </a:lnTo>
                <a:lnTo>
                  <a:pt x="64" y="19"/>
                </a:lnTo>
                <a:lnTo>
                  <a:pt x="63" y="18"/>
                </a:lnTo>
                <a:lnTo>
                  <a:pt x="58" y="18"/>
                </a:lnTo>
                <a:lnTo>
                  <a:pt x="56" y="17"/>
                </a:lnTo>
                <a:lnTo>
                  <a:pt x="56" y="14"/>
                </a:lnTo>
                <a:lnTo>
                  <a:pt x="55" y="8"/>
                </a:lnTo>
                <a:lnTo>
                  <a:pt x="51" y="6"/>
                </a:lnTo>
                <a:lnTo>
                  <a:pt x="48" y="3"/>
                </a:lnTo>
                <a:lnTo>
                  <a:pt x="46" y="1"/>
                </a:lnTo>
                <a:lnTo>
                  <a:pt x="43" y="1"/>
                </a:lnTo>
                <a:lnTo>
                  <a:pt x="37" y="1"/>
                </a:lnTo>
                <a:lnTo>
                  <a:pt x="32" y="1"/>
                </a:lnTo>
                <a:lnTo>
                  <a:pt x="28" y="0"/>
                </a:lnTo>
                <a:lnTo>
                  <a:pt x="25" y="0"/>
                </a:lnTo>
                <a:lnTo>
                  <a:pt x="25" y="1"/>
                </a:lnTo>
                <a:lnTo>
                  <a:pt x="23" y="4"/>
                </a:lnTo>
                <a:lnTo>
                  <a:pt x="21" y="5"/>
                </a:lnTo>
                <a:lnTo>
                  <a:pt x="18" y="6"/>
                </a:lnTo>
                <a:lnTo>
                  <a:pt x="14" y="8"/>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16" name="Freeform 45"/>
          <p:cNvSpPr>
            <a:spLocks/>
          </p:cNvSpPr>
          <p:nvPr/>
        </p:nvSpPr>
        <p:spPr bwMode="auto">
          <a:xfrm>
            <a:off x="5338763" y="2640013"/>
            <a:ext cx="468312" cy="415925"/>
          </a:xfrm>
          <a:custGeom>
            <a:avLst/>
            <a:gdLst>
              <a:gd name="T0" fmla="*/ 2147483647 w 307"/>
              <a:gd name="T1" fmla="*/ 2147483647 h 296"/>
              <a:gd name="T2" fmla="*/ 2147483647 w 307"/>
              <a:gd name="T3" fmla="*/ 2147483647 h 296"/>
              <a:gd name="T4" fmla="*/ 2147483647 w 307"/>
              <a:gd name="T5" fmla="*/ 2147483647 h 296"/>
              <a:gd name="T6" fmla="*/ 2147483647 w 307"/>
              <a:gd name="T7" fmla="*/ 2147483647 h 296"/>
              <a:gd name="T8" fmla="*/ 2147483647 w 307"/>
              <a:gd name="T9" fmla="*/ 2147483647 h 296"/>
              <a:gd name="T10" fmla="*/ 2147483647 w 307"/>
              <a:gd name="T11" fmla="*/ 2147483647 h 296"/>
              <a:gd name="T12" fmla="*/ 2147483647 w 307"/>
              <a:gd name="T13" fmla="*/ 2147483647 h 296"/>
              <a:gd name="T14" fmla="*/ 2147483647 w 307"/>
              <a:gd name="T15" fmla="*/ 2147483647 h 296"/>
              <a:gd name="T16" fmla="*/ 2147483647 w 307"/>
              <a:gd name="T17" fmla="*/ 2147483647 h 296"/>
              <a:gd name="T18" fmla="*/ 2147483647 w 307"/>
              <a:gd name="T19" fmla="*/ 2147483647 h 296"/>
              <a:gd name="T20" fmla="*/ 2147483647 w 307"/>
              <a:gd name="T21" fmla="*/ 2147483647 h 296"/>
              <a:gd name="T22" fmla="*/ 2147483647 w 307"/>
              <a:gd name="T23" fmla="*/ 2147483647 h 296"/>
              <a:gd name="T24" fmla="*/ 2147483647 w 307"/>
              <a:gd name="T25" fmla="*/ 2147483647 h 296"/>
              <a:gd name="T26" fmla="*/ 2147483647 w 307"/>
              <a:gd name="T27" fmla="*/ 2147483647 h 296"/>
              <a:gd name="T28" fmla="*/ 2147483647 w 307"/>
              <a:gd name="T29" fmla="*/ 2147483647 h 296"/>
              <a:gd name="T30" fmla="*/ 2147483647 w 307"/>
              <a:gd name="T31" fmla="*/ 2147483647 h 296"/>
              <a:gd name="T32" fmla="*/ 2147483647 w 307"/>
              <a:gd name="T33" fmla="*/ 2147483647 h 296"/>
              <a:gd name="T34" fmla="*/ 2147483647 w 307"/>
              <a:gd name="T35" fmla="*/ 2147483647 h 296"/>
              <a:gd name="T36" fmla="*/ 2147483647 w 307"/>
              <a:gd name="T37" fmla="*/ 2147483647 h 296"/>
              <a:gd name="T38" fmla="*/ 2147483647 w 307"/>
              <a:gd name="T39" fmla="*/ 2147483647 h 296"/>
              <a:gd name="T40" fmla="*/ 2147483647 w 307"/>
              <a:gd name="T41" fmla="*/ 2147483647 h 296"/>
              <a:gd name="T42" fmla="*/ 2147483647 w 307"/>
              <a:gd name="T43" fmla="*/ 2147483647 h 296"/>
              <a:gd name="T44" fmla="*/ 2147483647 w 307"/>
              <a:gd name="T45" fmla="*/ 2147483647 h 296"/>
              <a:gd name="T46" fmla="*/ 2147483647 w 307"/>
              <a:gd name="T47" fmla="*/ 2147483647 h 296"/>
              <a:gd name="T48" fmla="*/ 2147483647 w 307"/>
              <a:gd name="T49" fmla="*/ 2147483647 h 296"/>
              <a:gd name="T50" fmla="*/ 2147483647 w 307"/>
              <a:gd name="T51" fmla="*/ 2147483647 h 296"/>
              <a:gd name="T52" fmla="*/ 2147483647 w 307"/>
              <a:gd name="T53" fmla="*/ 2147483647 h 296"/>
              <a:gd name="T54" fmla="*/ 2147483647 w 307"/>
              <a:gd name="T55" fmla="*/ 2147483647 h 296"/>
              <a:gd name="T56" fmla="*/ 2147483647 w 307"/>
              <a:gd name="T57" fmla="*/ 2147483647 h 296"/>
              <a:gd name="T58" fmla="*/ 2147483647 w 307"/>
              <a:gd name="T59" fmla="*/ 2147483647 h 296"/>
              <a:gd name="T60" fmla="*/ 2147483647 w 307"/>
              <a:gd name="T61" fmla="*/ 2147483647 h 296"/>
              <a:gd name="T62" fmla="*/ 0 w 307"/>
              <a:gd name="T63" fmla="*/ 2147483647 h 296"/>
              <a:gd name="T64" fmla="*/ 2147483647 w 307"/>
              <a:gd name="T65" fmla="*/ 2147483647 h 296"/>
              <a:gd name="T66" fmla="*/ 2147483647 w 307"/>
              <a:gd name="T67" fmla="*/ 2147483647 h 296"/>
              <a:gd name="T68" fmla="*/ 2147483647 w 307"/>
              <a:gd name="T69" fmla="*/ 2147483647 h 296"/>
              <a:gd name="T70" fmla="*/ 2147483647 w 307"/>
              <a:gd name="T71" fmla="*/ 2147483647 h 296"/>
              <a:gd name="T72" fmla="*/ 2147483647 w 307"/>
              <a:gd name="T73" fmla="*/ 2147483647 h 296"/>
              <a:gd name="T74" fmla="*/ 2147483647 w 307"/>
              <a:gd name="T75" fmla="*/ 2147483647 h 296"/>
              <a:gd name="T76" fmla="*/ 2147483647 w 307"/>
              <a:gd name="T77" fmla="*/ 2147483647 h 296"/>
              <a:gd name="T78" fmla="*/ 2147483647 w 307"/>
              <a:gd name="T79" fmla="*/ 2147483647 h 296"/>
              <a:gd name="T80" fmla="*/ 2147483647 w 307"/>
              <a:gd name="T81" fmla="*/ 2147483647 h 296"/>
              <a:gd name="T82" fmla="*/ 2147483647 w 307"/>
              <a:gd name="T83" fmla="*/ 2147483647 h 296"/>
              <a:gd name="T84" fmla="*/ 2147483647 w 307"/>
              <a:gd name="T85" fmla="*/ 2147483647 h 296"/>
              <a:gd name="T86" fmla="*/ 2147483647 w 307"/>
              <a:gd name="T87" fmla="*/ 2147483647 h 296"/>
              <a:gd name="T88" fmla="*/ 2147483647 w 307"/>
              <a:gd name="T89" fmla="*/ 2147483647 h 296"/>
              <a:gd name="T90" fmla="*/ 2147483647 w 307"/>
              <a:gd name="T91" fmla="*/ 2147483647 h 296"/>
              <a:gd name="T92" fmla="*/ 2147483647 w 307"/>
              <a:gd name="T93" fmla="*/ 2147483647 h 296"/>
              <a:gd name="T94" fmla="*/ 2147483647 w 307"/>
              <a:gd name="T95" fmla="*/ 2147483647 h 296"/>
              <a:gd name="T96" fmla="*/ 2147483647 w 307"/>
              <a:gd name="T97" fmla="*/ 2147483647 h 296"/>
              <a:gd name="T98" fmla="*/ 2147483647 w 307"/>
              <a:gd name="T99" fmla="*/ 2147483647 h 296"/>
              <a:gd name="T100" fmla="*/ 2147483647 w 307"/>
              <a:gd name="T101" fmla="*/ 2147483647 h 296"/>
              <a:gd name="T102" fmla="*/ 2147483647 w 307"/>
              <a:gd name="T103" fmla="*/ 2147483647 h 296"/>
              <a:gd name="T104" fmla="*/ 2147483647 w 307"/>
              <a:gd name="T105" fmla="*/ 2147483647 h 296"/>
              <a:gd name="T106" fmla="*/ 2147483647 w 307"/>
              <a:gd name="T107" fmla="*/ 2147483647 h 296"/>
              <a:gd name="T108" fmla="*/ 2147483647 w 307"/>
              <a:gd name="T109" fmla="*/ 2147483647 h 296"/>
              <a:gd name="T110" fmla="*/ 2147483647 w 307"/>
              <a:gd name="T111" fmla="*/ 2147483647 h 29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07"/>
              <a:gd name="T169" fmla="*/ 0 h 296"/>
              <a:gd name="T170" fmla="*/ 307 w 307"/>
              <a:gd name="T171" fmla="*/ 296 h 29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07" h="296">
                <a:moveTo>
                  <a:pt x="116" y="283"/>
                </a:moveTo>
                <a:lnTo>
                  <a:pt x="116" y="283"/>
                </a:lnTo>
                <a:lnTo>
                  <a:pt x="118" y="282"/>
                </a:lnTo>
                <a:lnTo>
                  <a:pt x="120" y="281"/>
                </a:lnTo>
                <a:lnTo>
                  <a:pt x="120" y="278"/>
                </a:lnTo>
                <a:lnTo>
                  <a:pt x="121" y="277"/>
                </a:lnTo>
                <a:lnTo>
                  <a:pt x="122" y="276"/>
                </a:lnTo>
                <a:lnTo>
                  <a:pt x="123" y="276"/>
                </a:lnTo>
                <a:lnTo>
                  <a:pt x="123" y="274"/>
                </a:lnTo>
                <a:lnTo>
                  <a:pt x="123" y="271"/>
                </a:lnTo>
                <a:lnTo>
                  <a:pt x="125" y="270"/>
                </a:lnTo>
                <a:lnTo>
                  <a:pt x="127" y="268"/>
                </a:lnTo>
                <a:lnTo>
                  <a:pt x="129" y="267"/>
                </a:lnTo>
                <a:lnTo>
                  <a:pt x="131" y="267"/>
                </a:lnTo>
                <a:lnTo>
                  <a:pt x="132" y="268"/>
                </a:lnTo>
                <a:lnTo>
                  <a:pt x="132" y="269"/>
                </a:lnTo>
                <a:lnTo>
                  <a:pt x="134" y="271"/>
                </a:lnTo>
                <a:lnTo>
                  <a:pt x="136" y="272"/>
                </a:lnTo>
                <a:lnTo>
                  <a:pt x="138" y="272"/>
                </a:lnTo>
                <a:lnTo>
                  <a:pt x="143" y="271"/>
                </a:lnTo>
                <a:lnTo>
                  <a:pt x="149" y="271"/>
                </a:lnTo>
                <a:lnTo>
                  <a:pt x="157" y="274"/>
                </a:lnTo>
                <a:lnTo>
                  <a:pt x="169" y="277"/>
                </a:lnTo>
                <a:lnTo>
                  <a:pt x="171" y="296"/>
                </a:lnTo>
                <a:lnTo>
                  <a:pt x="174" y="291"/>
                </a:lnTo>
                <a:lnTo>
                  <a:pt x="179" y="286"/>
                </a:lnTo>
                <a:lnTo>
                  <a:pt x="198" y="262"/>
                </a:lnTo>
                <a:lnTo>
                  <a:pt x="249" y="244"/>
                </a:lnTo>
                <a:lnTo>
                  <a:pt x="297" y="223"/>
                </a:lnTo>
                <a:lnTo>
                  <a:pt x="298" y="221"/>
                </a:lnTo>
                <a:lnTo>
                  <a:pt x="300" y="216"/>
                </a:lnTo>
                <a:lnTo>
                  <a:pt x="303" y="202"/>
                </a:lnTo>
                <a:lnTo>
                  <a:pt x="307" y="180"/>
                </a:lnTo>
                <a:lnTo>
                  <a:pt x="297" y="167"/>
                </a:lnTo>
                <a:lnTo>
                  <a:pt x="296" y="168"/>
                </a:lnTo>
                <a:lnTo>
                  <a:pt x="295" y="169"/>
                </a:lnTo>
                <a:lnTo>
                  <a:pt x="293" y="169"/>
                </a:lnTo>
                <a:lnTo>
                  <a:pt x="245" y="160"/>
                </a:lnTo>
                <a:lnTo>
                  <a:pt x="244" y="145"/>
                </a:lnTo>
                <a:lnTo>
                  <a:pt x="235" y="137"/>
                </a:lnTo>
                <a:lnTo>
                  <a:pt x="236" y="130"/>
                </a:lnTo>
                <a:lnTo>
                  <a:pt x="229" y="125"/>
                </a:lnTo>
                <a:lnTo>
                  <a:pt x="227" y="125"/>
                </a:lnTo>
                <a:lnTo>
                  <a:pt x="226" y="124"/>
                </a:lnTo>
                <a:lnTo>
                  <a:pt x="224" y="123"/>
                </a:lnTo>
                <a:lnTo>
                  <a:pt x="224" y="120"/>
                </a:lnTo>
                <a:lnTo>
                  <a:pt x="224" y="110"/>
                </a:lnTo>
                <a:lnTo>
                  <a:pt x="225" y="106"/>
                </a:lnTo>
                <a:lnTo>
                  <a:pt x="225" y="103"/>
                </a:lnTo>
                <a:lnTo>
                  <a:pt x="224" y="99"/>
                </a:lnTo>
                <a:lnTo>
                  <a:pt x="221" y="99"/>
                </a:lnTo>
                <a:lnTo>
                  <a:pt x="220" y="98"/>
                </a:lnTo>
                <a:lnTo>
                  <a:pt x="219" y="97"/>
                </a:lnTo>
                <a:lnTo>
                  <a:pt x="217" y="93"/>
                </a:lnTo>
                <a:lnTo>
                  <a:pt x="214" y="91"/>
                </a:lnTo>
                <a:lnTo>
                  <a:pt x="212" y="91"/>
                </a:lnTo>
                <a:lnTo>
                  <a:pt x="211" y="90"/>
                </a:lnTo>
                <a:lnTo>
                  <a:pt x="211" y="85"/>
                </a:lnTo>
                <a:lnTo>
                  <a:pt x="211" y="82"/>
                </a:lnTo>
                <a:lnTo>
                  <a:pt x="210" y="82"/>
                </a:lnTo>
                <a:lnTo>
                  <a:pt x="208" y="81"/>
                </a:lnTo>
                <a:lnTo>
                  <a:pt x="207" y="76"/>
                </a:lnTo>
                <a:lnTo>
                  <a:pt x="204" y="76"/>
                </a:lnTo>
                <a:lnTo>
                  <a:pt x="204" y="75"/>
                </a:lnTo>
                <a:lnTo>
                  <a:pt x="204" y="72"/>
                </a:lnTo>
                <a:lnTo>
                  <a:pt x="200" y="68"/>
                </a:lnTo>
                <a:lnTo>
                  <a:pt x="198" y="63"/>
                </a:lnTo>
                <a:lnTo>
                  <a:pt x="198" y="61"/>
                </a:lnTo>
                <a:lnTo>
                  <a:pt x="198" y="58"/>
                </a:lnTo>
                <a:lnTo>
                  <a:pt x="196" y="57"/>
                </a:lnTo>
                <a:lnTo>
                  <a:pt x="184" y="57"/>
                </a:lnTo>
                <a:lnTo>
                  <a:pt x="182" y="51"/>
                </a:lnTo>
                <a:lnTo>
                  <a:pt x="162" y="48"/>
                </a:lnTo>
                <a:lnTo>
                  <a:pt x="135" y="44"/>
                </a:lnTo>
                <a:lnTo>
                  <a:pt x="124" y="38"/>
                </a:lnTo>
                <a:lnTo>
                  <a:pt x="122" y="28"/>
                </a:lnTo>
                <a:lnTo>
                  <a:pt x="111" y="28"/>
                </a:lnTo>
                <a:lnTo>
                  <a:pt x="110" y="23"/>
                </a:lnTo>
                <a:lnTo>
                  <a:pt x="70" y="0"/>
                </a:lnTo>
                <a:lnTo>
                  <a:pt x="69" y="3"/>
                </a:lnTo>
                <a:lnTo>
                  <a:pt x="40" y="12"/>
                </a:lnTo>
                <a:lnTo>
                  <a:pt x="49" y="26"/>
                </a:lnTo>
                <a:lnTo>
                  <a:pt x="46" y="28"/>
                </a:lnTo>
                <a:lnTo>
                  <a:pt x="44" y="30"/>
                </a:lnTo>
                <a:lnTo>
                  <a:pt x="41" y="33"/>
                </a:lnTo>
                <a:lnTo>
                  <a:pt x="41" y="35"/>
                </a:lnTo>
                <a:lnTo>
                  <a:pt x="39" y="36"/>
                </a:lnTo>
                <a:lnTo>
                  <a:pt x="38" y="37"/>
                </a:lnTo>
                <a:lnTo>
                  <a:pt x="35" y="40"/>
                </a:lnTo>
                <a:lnTo>
                  <a:pt x="33" y="43"/>
                </a:lnTo>
                <a:lnTo>
                  <a:pt x="31" y="46"/>
                </a:lnTo>
                <a:lnTo>
                  <a:pt x="20" y="53"/>
                </a:lnTo>
                <a:lnTo>
                  <a:pt x="4" y="53"/>
                </a:lnTo>
                <a:lnTo>
                  <a:pt x="1" y="63"/>
                </a:lnTo>
                <a:lnTo>
                  <a:pt x="1" y="68"/>
                </a:lnTo>
                <a:lnTo>
                  <a:pt x="0" y="68"/>
                </a:lnTo>
                <a:lnTo>
                  <a:pt x="0" y="70"/>
                </a:lnTo>
                <a:lnTo>
                  <a:pt x="4" y="71"/>
                </a:lnTo>
                <a:lnTo>
                  <a:pt x="6" y="71"/>
                </a:lnTo>
                <a:lnTo>
                  <a:pt x="8" y="72"/>
                </a:lnTo>
                <a:lnTo>
                  <a:pt x="11" y="75"/>
                </a:lnTo>
                <a:lnTo>
                  <a:pt x="13" y="78"/>
                </a:lnTo>
                <a:lnTo>
                  <a:pt x="15" y="85"/>
                </a:lnTo>
                <a:lnTo>
                  <a:pt x="18" y="92"/>
                </a:lnTo>
                <a:lnTo>
                  <a:pt x="21" y="93"/>
                </a:lnTo>
                <a:lnTo>
                  <a:pt x="22" y="95"/>
                </a:lnTo>
                <a:lnTo>
                  <a:pt x="24" y="97"/>
                </a:lnTo>
                <a:lnTo>
                  <a:pt x="24" y="98"/>
                </a:lnTo>
                <a:lnTo>
                  <a:pt x="24" y="100"/>
                </a:lnTo>
                <a:lnTo>
                  <a:pt x="26" y="102"/>
                </a:lnTo>
                <a:lnTo>
                  <a:pt x="28" y="103"/>
                </a:lnTo>
                <a:lnTo>
                  <a:pt x="28" y="105"/>
                </a:lnTo>
                <a:lnTo>
                  <a:pt x="28" y="108"/>
                </a:lnTo>
                <a:lnTo>
                  <a:pt x="32" y="110"/>
                </a:lnTo>
                <a:lnTo>
                  <a:pt x="34" y="111"/>
                </a:lnTo>
                <a:lnTo>
                  <a:pt x="35" y="112"/>
                </a:lnTo>
                <a:lnTo>
                  <a:pt x="35" y="115"/>
                </a:lnTo>
                <a:lnTo>
                  <a:pt x="38" y="115"/>
                </a:lnTo>
                <a:lnTo>
                  <a:pt x="39" y="119"/>
                </a:lnTo>
                <a:lnTo>
                  <a:pt x="40" y="126"/>
                </a:lnTo>
                <a:lnTo>
                  <a:pt x="41" y="132"/>
                </a:lnTo>
                <a:lnTo>
                  <a:pt x="42" y="137"/>
                </a:lnTo>
                <a:lnTo>
                  <a:pt x="45" y="137"/>
                </a:lnTo>
                <a:lnTo>
                  <a:pt x="48" y="139"/>
                </a:lnTo>
                <a:lnTo>
                  <a:pt x="53" y="144"/>
                </a:lnTo>
                <a:lnTo>
                  <a:pt x="59" y="153"/>
                </a:lnTo>
                <a:lnTo>
                  <a:pt x="61" y="166"/>
                </a:lnTo>
                <a:lnTo>
                  <a:pt x="63" y="180"/>
                </a:lnTo>
                <a:lnTo>
                  <a:pt x="61" y="181"/>
                </a:lnTo>
                <a:lnTo>
                  <a:pt x="59" y="184"/>
                </a:lnTo>
                <a:lnTo>
                  <a:pt x="59" y="185"/>
                </a:lnTo>
                <a:lnTo>
                  <a:pt x="59" y="187"/>
                </a:lnTo>
                <a:lnTo>
                  <a:pt x="59" y="188"/>
                </a:lnTo>
                <a:lnTo>
                  <a:pt x="59" y="189"/>
                </a:lnTo>
                <a:lnTo>
                  <a:pt x="63" y="189"/>
                </a:lnTo>
                <a:lnTo>
                  <a:pt x="63" y="200"/>
                </a:lnTo>
                <a:lnTo>
                  <a:pt x="66" y="209"/>
                </a:lnTo>
                <a:lnTo>
                  <a:pt x="69" y="215"/>
                </a:lnTo>
                <a:lnTo>
                  <a:pt x="68" y="217"/>
                </a:lnTo>
                <a:lnTo>
                  <a:pt x="69" y="219"/>
                </a:lnTo>
                <a:lnTo>
                  <a:pt x="72" y="220"/>
                </a:lnTo>
                <a:lnTo>
                  <a:pt x="74" y="223"/>
                </a:lnTo>
                <a:lnTo>
                  <a:pt x="75" y="226"/>
                </a:lnTo>
                <a:lnTo>
                  <a:pt x="76" y="227"/>
                </a:lnTo>
                <a:lnTo>
                  <a:pt x="77" y="227"/>
                </a:lnTo>
                <a:lnTo>
                  <a:pt x="79" y="227"/>
                </a:lnTo>
                <a:lnTo>
                  <a:pt x="80" y="226"/>
                </a:lnTo>
                <a:lnTo>
                  <a:pt x="89" y="234"/>
                </a:lnTo>
                <a:lnTo>
                  <a:pt x="94" y="240"/>
                </a:lnTo>
                <a:lnTo>
                  <a:pt x="94" y="243"/>
                </a:lnTo>
                <a:lnTo>
                  <a:pt x="94" y="246"/>
                </a:lnTo>
                <a:lnTo>
                  <a:pt x="96" y="249"/>
                </a:lnTo>
                <a:lnTo>
                  <a:pt x="98" y="251"/>
                </a:lnTo>
                <a:lnTo>
                  <a:pt x="98" y="254"/>
                </a:lnTo>
                <a:lnTo>
                  <a:pt x="100" y="256"/>
                </a:lnTo>
                <a:lnTo>
                  <a:pt x="98" y="258"/>
                </a:lnTo>
                <a:lnTo>
                  <a:pt x="98" y="261"/>
                </a:lnTo>
                <a:lnTo>
                  <a:pt x="98" y="263"/>
                </a:lnTo>
                <a:lnTo>
                  <a:pt x="102" y="264"/>
                </a:lnTo>
                <a:lnTo>
                  <a:pt x="105" y="267"/>
                </a:lnTo>
                <a:lnTo>
                  <a:pt x="108" y="271"/>
                </a:lnTo>
                <a:lnTo>
                  <a:pt x="109" y="276"/>
                </a:lnTo>
                <a:lnTo>
                  <a:pt x="113" y="279"/>
                </a:lnTo>
                <a:lnTo>
                  <a:pt x="116" y="283"/>
                </a:lnTo>
                <a:close/>
              </a:path>
            </a:pathLst>
          </a:custGeom>
          <a:solidFill>
            <a:srgbClr val="CCFFCC"/>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17" name="Freeform 46"/>
          <p:cNvSpPr>
            <a:spLocks/>
          </p:cNvSpPr>
          <p:nvPr/>
        </p:nvSpPr>
        <p:spPr bwMode="auto">
          <a:xfrm>
            <a:off x="5200650" y="3514725"/>
            <a:ext cx="53975" cy="39688"/>
          </a:xfrm>
          <a:custGeom>
            <a:avLst/>
            <a:gdLst>
              <a:gd name="T0" fmla="*/ 2147483647 w 35"/>
              <a:gd name="T1" fmla="*/ 2147483647 h 29"/>
              <a:gd name="T2" fmla="*/ 2147483647 w 35"/>
              <a:gd name="T3" fmla="*/ 2147483647 h 29"/>
              <a:gd name="T4" fmla="*/ 2147483647 w 35"/>
              <a:gd name="T5" fmla="*/ 2147483647 h 29"/>
              <a:gd name="T6" fmla="*/ 2147483647 w 35"/>
              <a:gd name="T7" fmla="*/ 2147483647 h 29"/>
              <a:gd name="T8" fmla="*/ 0 w 35"/>
              <a:gd name="T9" fmla="*/ 2147483647 h 29"/>
              <a:gd name="T10" fmla="*/ 0 w 35"/>
              <a:gd name="T11" fmla="*/ 2147483647 h 29"/>
              <a:gd name="T12" fmla="*/ 0 w 35"/>
              <a:gd name="T13" fmla="*/ 2147483647 h 29"/>
              <a:gd name="T14" fmla="*/ 0 w 35"/>
              <a:gd name="T15" fmla="*/ 2147483647 h 29"/>
              <a:gd name="T16" fmla="*/ 2147483647 w 35"/>
              <a:gd name="T17" fmla="*/ 2147483647 h 29"/>
              <a:gd name="T18" fmla="*/ 2147483647 w 35"/>
              <a:gd name="T19" fmla="*/ 2147483647 h 29"/>
              <a:gd name="T20" fmla="*/ 2147483647 w 35"/>
              <a:gd name="T21" fmla="*/ 2147483647 h 29"/>
              <a:gd name="T22" fmla="*/ 2147483647 w 35"/>
              <a:gd name="T23" fmla="*/ 2147483647 h 29"/>
              <a:gd name="T24" fmla="*/ 2147483647 w 35"/>
              <a:gd name="T25" fmla="*/ 2147483647 h 29"/>
              <a:gd name="T26" fmla="*/ 2147483647 w 35"/>
              <a:gd name="T27" fmla="*/ 2147483647 h 29"/>
              <a:gd name="T28" fmla="*/ 2147483647 w 35"/>
              <a:gd name="T29" fmla="*/ 2147483647 h 29"/>
              <a:gd name="T30" fmla="*/ 2147483647 w 35"/>
              <a:gd name="T31" fmla="*/ 2147483647 h 29"/>
              <a:gd name="T32" fmla="*/ 2147483647 w 35"/>
              <a:gd name="T33" fmla="*/ 2147483647 h 29"/>
              <a:gd name="T34" fmla="*/ 2147483647 w 35"/>
              <a:gd name="T35" fmla="*/ 2147483647 h 29"/>
              <a:gd name="T36" fmla="*/ 2147483647 w 35"/>
              <a:gd name="T37" fmla="*/ 2147483647 h 29"/>
              <a:gd name="T38" fmla="*/ 2147483647 w 35"/>
              <a:gd name="T39" fmla="*/ 2147483647 h 29"/>
              <a:gd name="T40" fmla="*/ 2147483647 w 35"/>
              <a:gd name="T41" fmla="*/ 2147483647 h 29"/>
              <a:gd name="T42" fmla="*/ 2147483647 w 35"/>
              <a:gd name="T43" fmla="*/ 2147483647 h 29"/>
              <a:gd name="T44" fmla="*/ 2147483647 w 35"/>
              <a:gd name="T45" fmla="*/ 2147483647 h 29"/>
              <a:gd name="T46" fmla="*/ 2147483647 w 35"/>
              <a:gd name="T47" fmla="*/ 2147483647 h 29"/>
              <a:gd name="T48" fmla="*/ 2147483647 w 35"/>
              <a:gd name="T49" fmla="*/ 2147483647 h 29"/>
              <a:gd name="T50" fmla="*/ 2147483647 w 35"/>
              <a:gd name="T51" fmla="*/ 2147483647 h 29"/>
              <a:gd name="T52" fmla="*/ 2147483647 w 35"/>
              <a:gd name="T53" fmla="*/ 2147483647 h 29"/>
              <a:gd name="T54" fmla="*/ 2147483647 w 35"/>
              <a:gd name="T55" fmla="*/ 2147483647 h 29"/>
              <a:gd name="T56" fmla="*/ 2147483647 w 35"/>
              <a:gd name="T57" fmla="*/ 2147483647 h 29"/>
              <a:gd name="T58" fmla="*/ 2147483647 w 35"/>
              <a:gd name="T59" fmla="*/ 2147483647 h 29"/>
              <a:gd name="T60" fmla="*/ 2147483647 w 35"/>
              <a:gd name="T61" fmla="*/ 2147483647 h 29"/>
              <a:gd name="T62" fmla="*/ 2147483647 w 35"/>
              <a:gd name="T63" fmla="*/ 2147483647 h 29"/>
              <a:gd name="T64" fmla="*/ 2147483647 w 35"/>
              <a:gd name="T65" fmla="*/ 2147483647 h 29"/>
              <a:gd name="T66" fmla="*/ 2147483647 w 35"/>
              <a:gd name="T67" fmla="*/ 2147483647 h 29"/>
              <a:gd name="T68" fmla="*/ 2147483647 w 35"/>
              <a:gd name="T69" fmla="*/ 2147483647 h 29"/>
              <a:gd name="T70" fmla="*/ 2147483647 w 35"/>
              <a:gd name="T71" fmla="*/ 2147483647 h 29"/>
              <a:gd name="T72" fmla="*/ 2147483647 w 35"/>
              <a:gd name="T73" fmla="*/ 2147483647 h 29"/>
              <a:gd name="T74" fmla="*/ 2147483647 w 35"/>
              <a:gd name="T75" fmla="*/ 2147483647 h 29"/>
              <a:gd name="T76" fmla="*/ 2147483647 w 35"/>
              <a:gd name="T77" fmla="*/ 2147483647 h 29"/>
              <a:gd name="T78" fmla="*/ 2147483647 w 35"/>
              <a:gd name="T79" fmla="*/ 2147483647 h 29"/>
              <a:gd name="T80" fmla="*/ 2147483647 w 35"/>
              <a:gd name="T81" fmla="*/ 2147483647 h 29"/>
              <a:gd name="T82" fmla="*/ 2147483647 w 35"/>
              <a:gd name="T83" fmla="*/ 2147483647 h 29"/>
              <a:gd name="T84" fmla="*/ 2147483647 w 35"/>
              <a:gd name="T85" fmla="*/ 2147483647 h 29"/>
              <a:gd name="T86" fmla="*/ 2147483647 w 35"/>
              <a:gd name="T87" fmla="*/ 0 h 29"/>
              <a:gd name="T88" fmla="*/ 2147483647 w 35"/>
              <a:gd name="T89" fmla="*/ 0 h 29"/>
              <a:gd name="T90" fmla="*/ 2147483647 w 35"/>
              <a:gd name="T91" fmla="*/ 2147483647 h 29"/>
              <a:gd name="T92" fmla="*/ 2147483647 w 35"/>
              <a:gd name="T93" fmla="*/ 2147483647 h 29"/>
              <a:gd name="T94" fmla="*/ 2147483647 w 35"/>
              <a:gd name="T95" fmla="*/ 2147483647 h 29"/>
              <a:gd name="T96" fmla="*/ 2147483647 w 35"/>
              <a:gd name="T97" fmla="*/ 2147483647 h 29"/>
              <a:gd name="T98" fmla="*/ 2147483647 w 35"/>
              <a:gd name="T99" fmla="*/ 2147483647 h 29"/>
              <a:gd name="T100" fmla="*/ 2147483647 w 35"/>
              <a:gd name="T101" fmla="*/ 2147483647 h 29"/>
              <a:gd name="T102" fmla="*/ 2147483647 w 35"/>
              <a:gd name="T103" fmla="*/ 2147483647 h 29"/>
              <a:gd name="T104" fmla="*/ 2147483647 w 35"/>
              <a:gd name="T105" fmla="*/ 2147483647 h 2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5"/>
              <a:gd name="T160" fmla="*/ 0 h 29"/>
              <a:gd name="T161" fmla="*/ 35 w 35"/>
              <a:gd name="T162" fmla="*/ 29 h 2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5" h="29">
                <a:moveTo>
                  <a:pt x="4" y="14"/>
                </a:moveTo>
                <a:lnTo>
                  <a:pt x="4" y="14"/>
                </a:lnTo>
                <a:lnTo>
                  <a:pt x="1" y="14"/>
                </a:lnTo>
                <a:lnTo>
                  <a:pt x="0" y="16"/>
                </a:lnTo>
                <a:lnTo>
                  <a:pt x="0" y="18"/>
                </a:lnTo>
                <a:lnTo>
                  <a:pt x="0" y="20"/>
                </a:lnTo>
                <a:lnTo>
                  <a:pt x="1" y="21"/>
                </a:lnTo>
                <a:lnTo>
                  <a:pt x="4" y="23"/>
                </a:lnTo>
                <a:lnTo>
                  <a:pt x="7" y="25"/>
                </a:lnTo>
                <a:lnTo>
                  <a:pt x="10" y="22"/>
                </a:lnTo>
                <a:lnTo>
                  <a:pt x="11" y="22"/>
                </a:lnTo>
                <a:lnTo>
                  <a:pt x="13" y="23"/>
                </a:lnTo>
                <a:lnTo>
                  <a:pt x="15" y="27"/>
                </a:lnTo>
                <a:lnTo>
                  <a:pt x="15" y="29"/>
                </a:lnTo>
                <a:lnTo>
                  <a:pt x="17" y="29"/>
                </a:lnTo>
                <a:lnTo>
                  <a:pt x="19" y="28"/>
                </a:lnTo>
                <a:lnTo>
                  <a:pt x="21" y="26"/>
                </a:lnTo>
                <a:lnTo>
                  <a:pt x="22" y="22"/>
                </a:lnTo>
                <a:lnTo>
                  <a:pt x="24" y="21"/>
                </a:lnTo>
                <a:lnTo>
                  <a:pt x="25" y="21"/>
                </a:lnTo>
                <a:lnTo>
                  <a:pt x="31" y="22"/>
                </a:lnTo>
                <a:lnTo>
                  <a:pt x="34" y="23"/>
                </a:lnTo>
                <a:lnTo>
                  <a:pt x="35" y="22"/>
                </a:lnTo>
                <a:lnTo>
                  <a:pt x="35" y="19"/>
                </a:lnTo>
                <a:lnTo>
                  <a:pt x="35" y="13"/>
                </a:lnTo>
                <a:lnTo>
                  <a:pt x="35" y="9"/>
                </a:lnTo>
                <a:lnTo>
                  <a:pt x="32" y="1"/>
                </a:lnTo>
                <a:lnTo>
                  <a:pt x="28" y="2"/>
                </a:lnTo>
                <a:lnTo>
                  <a:pt x="24" y="6"/>
                </a:lnTo>
                <a:lnTo>
                  <a:pt x="22" y="7"/>
                </a:lnTo>
                <a:lnTo>
                  <a:pt x="20" y="7"/>
                </a:lnTo>
                <a:lnTo>
                  <a:pt x="15" y="5"/>
                </a:lnTo>
                <a:lnTo>
                  <a:pt x="8" y="0"/>
                </a:lnTo>
                <a:lnTo>
                  <a:pt x="7" y="2"/>
                </a:lnTo>
                <a:lnTo>
                  <a:pt x="10" y="5"/>
                </a:lnTo>
                <a:lnTo>
                  <a:pt x="10" y="7"/>
                </a:lnTo>
                <a:lnTo>
                  <a:pt x="8" y="13"/>
                </a:lnTo>
                <a:lnTo>
                  <a:pt x="4" y="14"/>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18" name="Freeform 47"/>
          <p:cNvSpPr>
            <a:spLocks/>
          </p:cNvSpPr>
          <p:nvPr/>
        </p:nvSpPr>
        <p:spPr bwMode="auto">
          <a:xfrm>
            <a:off x="5211763" y="3544888"/>
            <a:ext cx="50800" cy="49212"/>
          </a:xfrm>
          <a:custGeom>
            <a:avLst/>
            <a:gdLst>
              <a:gd name="T0" fmla="*/ 0 w 33"/>
              <a:gd name="T1" fmla="*/ 2147483647 h 36"/>
              <a:gd name="T2" fmla="*/ 0 w 33"/>
              <a:gd name="T3" fmla="*/ 2147483647 h 36"/>
              <a:gd name="T4" fmla="*/ 2147483647 w 33"/>
              <a:gd name="T5" fmla="*/ 2147483647 h 36"/>
              <a:gd name="T6" fmla="*/ 2147483647 w 33"/>
              <a:gd name="T7" fmla="*/ 2147483647 h 36"/>
              <a:gd name="T8" fmla="*/ 2147483647 w 33"/>
              <a:gd name="T9" fmla="*/ 2147483647 h 36"/>
              <a:gd name="T10" fmla="*/ 2147483647 w 33"/>
              <a:gd name="T11" fmla="*/ 2147483647 h 36"/>
              <a:gd name="T12" fmla="*/ 2147483647 w 33"/>
              <a:gd name="T13" fmla="*/ 2147483647 h 36"/>
              <a:gd name="T14" fmla="*/ 2147483647 w 33"/>
              <a:gd name="T15" fmla="*/ 2147483647 h 36"/>
              <a:gd name="T16" fmla="*/ 2147483647 w 33"/>
              <a:gd name="T17" fmla="*/ 2147483647 h 36"/>
              <a:gd name="T18" fmla="*/ 2147483647 w 33"/>
              <a:gd name="T19" fmla="*/ 2147483647 h 36"/>
              <a:gd name="T20" fmla="*/ 2147483647 w 33"/>
              <a:gd name="T21" fmla="*/ 2147483647 h 36"/>
              <a:gd name="T22" fmla="*/ 2147483647 w 33"/>
              <a:gd name="T23" fmla="*/ 2147483647 h 36"/>
              <a:gd name="T24" fmla="*/ 2147483647 w 33"/>
              <a:gd name="T25" fmla="*/ 2147483647 h 36"/>
              <a:gd name="T26" fmla="*/ 2147483647 w 33"/>
              <a:gd name="T27" fmla="*/ 0 h 36"/>
              <a:gd name="T28" fmla="*/ 2147483647 w 33"/>
              <a:gd name="T29" fmla="*/ 0 h 36"/>
              <a:gd name="T30" fmla="*/ 2147483647 w 33"/>
              <a:gd name="T31" fmla="*/ 0 h 36"/>
              <a:gd name="T32" fmla="*/ 2147483647 w 33"/>
              <a:gd name="T33" fmla="*/ 2147483647 h 36"/>
              <a:gd name="T34" fmla="*/ 2147483647 w 33"/>
              <a:gd name="T35" fmla="*/ 2147483647 h 36"/>
              <a:gd name="T36" fmla="*/ 2147483647 w 33"/>
              <a:gd name="T37" fmla="*/ 2147483647 h 36"/>
              <a:gd name="T38" fmla="*/ 2147483647 w 33"/>
              <a:gd name="T39" fmla="*/ 2147483647 h 36"/>
              <a:gd name="T40" fmla="*/ 2147483647 w 33"/>
              <a:gd name="T41" fmla="*/ 2147483647 h 36"/>
              <a:gd name="T42" fmla="*/ 2147483647 w 33"/>
              <a:gd name="T43" fmla="*/ 2147483647 h 36"/>
              <a:gd name="T44" fmla="*/ 2147483647 w 33"/>
              <a:gd name="T45" fmla="*/ 2147483647 h 36"/>
              <a:gd name="T46" fmla="*/ 2147483647 w 33"/>
              <a:gd name="T47" fmla="*/ 2147483647 h 36"/>
              <a:gd name="T48" fmla="*/ 2147483647 w 33"/>
              <a:gd name="T49" fmla="*/ 2147483647 h 36"/>
              <a:gd name="T50" fmla="*/ 2147483647 w 33"/>
              <a:gd name="T51" fmla="*/ 2147483647 h 36"/>
              <a:gd name="T52" fmla="*/ 2147483647 w 33"/>
              <a:gd name="T53" fmla="*/ 2147483647 h 36"/>
              <a:gd name="T54" fmla="*/ 2147483647 w 33"/>
              <a:gd name="T55" fmla="*/ 2147483647 h 36"/>
              <a:gd name="T56" fmla="*/ 2147483647 w 33"/>
              <a:gd name="T57" fmla="*/ 2147483647 h 36"/>
              <a:gd name="T58" fmla="*/ 2147483647 w 33"/>
              <a:gd name="T59" fmla="*/ 2147483647 h 36"/>
              <a:gd name="T60" fmla="*/ 2147483647 w 33"/>
              <a:gd name="T61" fmla="*/ 2147483647 h 36"/>
              <a:gd name="T62" fmla="*/ 2147483647 w 33"/>
              <a:gd name="T63" fmla="*/ 2147483647 h 36"/>
              <a:gd name="T64" fmla="*/ 2147483647 w 33"/>
              <a:gd name="T65" fmla="*/ 2147483647 h 36"/>
              <a:gd name="T66" fmla="*/ 2147483647 w 33"/>
              <a:gd name="T67" fmla="*/ 2147483647 h 36"/>
              <a:gd name="T68" fmla="*/ 2147483647 w 33"/>
              <a:gd name="T69" fmla="*/ 2147483647 h 36"/>
              <a:gd name="T70" fmla="*/ 2147483647 w 33"/>
              <a:gd name="T71" fmla="*/ 2147483647 h 36"/>
              <a:gd name="T72" fmla="*/ 2147483647 w 33"/>
              <a:gd name="T73" fmla="*/ 2147483647 h 36"/>
              <a:gd name="T74" fmla="*/ 2147483647 w 33"/>
              <a:gd name="T75" fmla="*/ 2147483647 h 36"/>
              <a:gd name="T76" fmla="*/ 2147483647 w 33"/>
              <a:gd name="T77" fmla="*/ 2147483647 h 36"/>
              <a:gd name="T78" fmla="*/ 2147483647 w 33"/>
              <a:gd name="T79" fmla="*/ 2147483647 h 36"/>
              <a:gd name="T80" fmla="*/ 2147483647 w 33"/>
              <a:gd name="T81" fmla="*/ 2147483647 h 36"/>
              <a:gd name="T82" fmla="*/ 2147483647 w 33"/>
              <a:gd name="T83" fmla="*/ 2147483647 h 36"/>
              <a:gd name="T84" fmla="*/ 2147483647 w 33"/>
              <a:gd name="T85" fmla="*/ 2147483647 h 36"/>
              <a:gd name="T86" fmla="*/ 0 w 33"/>
              <a:gd name="T87" fmla="*/ 2147483647 h 36"/>
              <a:gd name="T88" fmla="*/ 0 w 33"/>
              <a:gd name="T89" fmla="*/ 2147483647 h 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3"/>
              <a:gd name="T136" fmla="*/ 0 h 36"/>
              <a:gd name="T137" fmla="*/ 33 w 33"/>
              <a:gd name="T138" fmla="*/ 36 h 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3" h="36">
                <a:moveTo>
                  <a:pt x="0" y="4"/>
                </a:moveTo>
                <a:lnTo>
                  <a:pt x="0" y="4"/>
                </a:lnTo>
                <a:lnTo>
                  <a:pt x="3" y="1"/>
                </a:lnTo>
                <a:lnTo>
                  <a:pt x="4" y="1"/>
                </a:lnTo>
                <a:lnTo>
                  <a:pt x="6" y="2"/>
                </a:lnTo>
                <a:lnTo>
                  <a:pt x="8" y="6"/>
                </a:lnTo>
                <a:lnTo>
                  <a:pt x="8" y="8"/>
                </a:lnTo>
                <a:lnTo>
                  <a:pt x="10" y="8"/>
                </a:lnTo>
                <a:lnTo>
                  <a:pt x="12" y="7"/>
                </a:lnTo>
                <a:lnTo>
                  <a:pt x="14" y="5"/>
                </a:lnTo>
                <a:lnTo>
                  <a:pt x="15" y="1"/>
                </a:lnTo>
                <a:lnTo>
                  <a:pt x="17" y="0"/>
                </a:lnTo>
                <a:lnTo>
                  <a:pt x="18" y="0"/>
                </a:lnTo>
                <a:lnTo>
                  <a:pt x="24" y="1"/>
                </a:lnTo>
                <a:lnTo>
                  <a:pt x="27" y="2"/>
                </a:lnTo>
                <a:lnTo>
                  <a:pt x="26" y="6"/>
                </a:lnTo>
                <a:lnTo>
                  <a:pt x="26" y="9"/>
                </a:lnTo>
                <a:lnTo>
                  <a:pt x="27" y="11"/>
                </a:lnTo>
                <a:lnTo>
                  <a:pt x="28" y="12"/>
                </a:lnTo>
                <a:lnTo>
                  <a:pt x="33" y="14"/>
                </a:lnTo>
                <a:lnTo>
                  <a:pt x="33" y="13"/>
                </a:lnTo>
                <a:lnTo>
                  <a:pt x="33" y="15"/>
                </a:lnTo>
                <a:lnTo>
                  <a:pt x="31" y="20"/>
                </a:lnTo>
                <a:lnTo>
                  <a:pt x="27" y="23"/>
                </a:lnTo>
                <a:lnTo>
                  <a:pt x="24" y="25"/>
                </a:lnTo>
                <a:lnTo>
                  <a:pt x="22" y="34"/>
                </a:lnTo>
                <a:lnTo>
                  <a:pt x="15" y="36"/>
                </a:lnTo>
                <a:lnTo>
                  <a:pt x="10" y="35"/>
                </a:lnTo>
                <a:lnTo>
                  <a:pt x="8" y="23"/>
                </a:lnTo>
                <a:lnTo>
                  <a:pt x="8" y="11"/>
                </a:lnTo>
                <a:lnTo>
                  <a:pt x="3" y="9"/>
                </a:lnTo>
                <a:lnTo>
                  <a:pt x="1" y="9"/>
                </a:lnTo>
                <a:lnTo>
                  <a:pt x="0" y="4"/>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grpSp>
        <p:nvGrpSpPr>
          <p:cNvPr id="2" name="Group 48"/>
          <p:cNvGrpSpPr>
            <a:grpSpLocks/>
          </p:cNvGrpSpPr>
          <p:nvPr/>
        </p:nvGrpSpPr>
        <p:grpSpPr bwMode="auto">
          <a:xfrm>
            <a:off x="5001632" y="894315"/>
            <a:ext cx="3786788" cy="1487595"/>
            <a:chOff x="3157" y="716"/>
            <a:chExt cx="2480" cy="1057"/>
          </a:xfrm>
          <a:solidFill>
            <a:srgbClr val="92D050"/>
          </a:solidFill>
        </p:grpSpPr>
        <p:sp>
          <p:nvSpPr>
            <p:cNvPr id="1135" name="Freeform 49"/>
            <p:cNvSpPr>
              <a:spLocks/>
            </p:cNvSpPr>
            <p:nvPr/>
          </p:nvSpPr>
          <p:spPr bwMode="auto">
            <a:xfrm>
              <a:off x="3157" y="1461"/>
              <a:ext cx="52" cy="36"/>
            </a:xfrm>
            <a:custGeom>
              <a:avLst/>
              <a:gdLst>
                <a:gd name="T0" fmla="*/ 0 w 52"/>
                <a:gd name="T1" fmla="*/ 26 h 36"/>
                <a:gd name="T2" fmla="*/ 0 w 52"/>
                <a:gd name="T3" fmla="*/ 26 h 36"/>
                <a:gd name="T4" fmla="*/ 5 w 52"/>
                <a:gd name="T5" fmla="*/ 28 h 36"/>
                <a:gd name="T6" fmla="*/ 10 w 52"/>
                <a:gd name="T7" fmla="*/ 32 h 36"/>
                <a:gd name="T8" fmla="*/ 17 w 52"/>
                <a:gd name="T9" fmla="*/ 34 h 36"/>
                <a:gd name="T10" fmla="*/ 17 w 52"/>
                <a:gd name="T11" fmla="*/ 34 h 36"/>
                <a:gd name="T12" fmla="*/ 29 w 52"/>
                <a:gd name="T13" fmla="*/ 36 h 36"/>
                <a:gd name="T14" fmla="*/ 36 w 52"/>
                <a:gd name="T15" fmla="*/ 36 h 36"/>
                <a:gd name="T16" fmla="*/ 36 w 52"/>
                <a:gd name="T17" fmla="*/ 36 h 36"/>
                <a:gd name="T18" fmla="*/ 45 w 52"/>
                <a:gd name="T19" fmla="*/ 36 h 36"/>
                <a:gd name="T20" fmla="*/ 52 w 52"/>
                <a:gd name="T21" fmla="*/ 34 h 36"/>
                <a:gd name="T22" fmla="*/ 48 w 52"/>
                <a:gd name="T23" fmla="*/ 20 h 36"/>
                <a:gd name="T24" fmla="*/ 48 w 52"/>
                <a:gd name="T25" fmla="*/ 20 h 36"/>
                <a:gd name="T26" fmla="*/ 41 w 52"/>
                <a:gd name="T27" fmla="*/ 20 h 36"/>
                <a:gd name="T28" fmla="*/ 34 w 52"/>
                <a:gd name="T29" fmla="*/ 19 h 36"/>
                <a:gd name="T30" fmla="*/ 31 w 52"/>
                <a:gd name="T31" fmla="*/ 17 h 36"/>
                <a:gd name="T32" fmla="*/ 31 w 52"/>
                <a:gd name="T33" fmla="*/ 17 h 36"/>
                <a:gd name="T34" fmla="*/ 19 w 52"/>
                <a:gd name="T35" fmla="*/ 5 h 36"/>
                <a:gd name="T36" fmla="*/ 19 w 52"/>
                <a:gd name="T37" fmla="*/ 5 h 36"/>
                <a:gd name="T38" fmla="*/ 13 w 52"/>
                <a:gd name="T39" fmla="*/ 7 h 36"/>
                <a:gd name="T40" fmla="*/ 13 w 52"/>
                <a:gd name="T41" fmla="*/ 7 h 36"/>
                <a:gd name="T42" fmla="*/ 15 w 52"/>
                <a:gd name="T43" fmla="*/ 2 h 36"/>
                <a:gd name="T44" fmla="*/ 15 w 52"/>
                <a:gd name="T45" fmla="*/ 0 h 36"/>
                <a:gd name="T46" fmla="*/ 15 w 52"/>
                <a:gd name="T47" fmla="*/ 0 h 36"/>
                <a:gd name="T48" fmla="*/ 14 w 52"/>
                <a:gd name="T49" fmla="*/ 1 h 36"/>
                <a:gd name="T50" fmla="*/ 14 w 52"/>
                <a:gd name="T51" fmla="*/ 1 h 36"/>
                <a:gd name="T52" fmla="*/ 13 w 52"/>
                <a:gd name="T53" fmla="*/ 1 h 36"/>
                <a:gd name="T54" fmla="*/ 12 w 52"/>
                <a:gd name="T55" fmla="*/ 1 h 36"/>
                <a:gd name="T56" fmla="*/ 13 w 52"/>
                <a:gd name="T57" fmla="*/ 2 h 36"/>
                <a:gd name="T58" fmla="*/ 13 w 52"/>
                <a:gd name="T59" fmla="*/ 2 h 36"/>
                <a:gd name="T60" fmla="*/ 10 w 52"/>
                <a:gd name="T61" fmla="*/ 5 h 36"/>
                <a:gd name="T62" fmla="*/ 7 w 52"/>
                <a:gd name="T63" fmla="*/ 5 h 36"/>
                <a:gd name="T64" fmla="*/ 7 w 52"/>
                <a:gd name="T65" fmla="*/ 5 h 36"/>
                <a:gd name="T66" fmla="*/ 5 w 52"/>
                <a:gd name="T67" fmla="*/ 13 h 36"/>
                <a:gd name="T68" fmla="*/ 5 w 52"/>
                <a:gd name="T69" fmla="*/ 13 h 36"/>
                <a:gd name="T70" fmla="*/ 8 w 52"/>
                <a:gd name="T71" fmla="*/ 13 h 36"/>
                <a:gd name="T72" fmla="*/ 8 w 52"/>
                <a:gd name="T73" fmla="*/ 13 h 36"/>
                <a:gd name="T74" fmla="*/ 6 w 52"/>
                <a:gd name="T75" fmla="*/ 14 h 36"/>
                <a:gd name="T76" fmla="*/ 5 w 52"/>
                <a:gd name="T77" fmla="*/ 15 h 36"/>
                <a:gd name="T78" fmla="*/ 5 w 52"/>
                <a:gd name="T79" fmla="*/ 15 h 36"/>
                <a:gd name="T80" fmla="*/ 5 w 52"/>
                <a:gd name="T81" fmla="*/ 18 h 36"/>
                <a:gd name="T82" fmla="*/ 5 w 52"/>
                <a:gd name="T83" fmla="*/ 20 h 36"/>
                <a:gd name="T84" fmla="*/ 5 w 52"/>
                <a:gd name="T85" fmla="*/ 20 h 36"/>
                <a:gd name="T86" fmla="*/ 1 w 52"/>
                <a:gd name="T87" fmla="*/ 22 h 36"/>
                <a:gd name="T88" fmla="*/ 1 w 52"/>
                <a:gd name="T89" fmla="*/ 22 h 36"/>
                <a:gd name="T90" fmla="*/ 0 w 52"/>
                <a:gd name="T91" fmla="*/ 26 h 36"/>
                <a:gd name="T92" fmla="*/ 0 w 52"/>
                <a:gd name="T93" fmla="*/ 26 h 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2"/>
                <a:gd name="T142" fmla="*/ 0 h 36"/>
                <a:gd name="T143" fmla="*/ 52 w 52"/>
                <a:gd name="T144" fmla="*/ 36 h 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2" h="36">
                  <a:moveTo>
                    <a:pt x="0" y="26"/>
                  </a:moveTo>
                  <a:lnTo>
                    <a:pt x="0" y="26"/>
                  </a:lnTo>
                  <a:lnTo>
                    <a:pt x="5" y="28"/>
                  </a:lnTo>
                  <a:lnTo>
                    <a:pt x="10" y="32"/>
                  </a:lnTo>
                  <a:lnTo>
                    <a:pt x="17" y="34"/>
                  </a:lnTo>
                  <a:lnTo>
                    <a:pt x="29" y="36"/>
                  </a:lnTo>
                  <a:lnTo>
                    <a:pt x="36" y="36"/>
                  </a:lnTo>
                  <a:lnTo>
                    <a:pt x="45" y="36"/>
                  </a:lnTo>
                  <a:lnTo>
                    <a:pt x="52" y="34"/>
                  </a:lnTo>
                  <a:lnTo>
                    <a:pt x="48" y="20"/>
                  </a:lnTo>
                  <a:lnTo>
                    <a:pt x="41" y="20"/>
                  </a:lnTo>
                  <a:lnTo>
                    <a:pt x="34" y="19"/>
                  </a:lnTo>
                  <a:lnTo>
                    <a:pt x="31" y="17"/>
                  </a:lnTo>
                  <a:lnTo>
                    <a:pt x="19" y="5"/>
                  </a:lnTo>
                  <a:lnTo>
                    <a:pt x="13" y="7"/>
                  </a:lnTo>
                  <a:lnTo>
                    <a:pt x="15" y="2"/>
                  </a:lnTo>
                  <a:lnTo>
                    <a:pt x="15" y="0"/>
                  </a:lnTo>
                  <a:lnTo>
                    <a:pt x="14" y="1"/>
                  </a:lnTo>
                  <a:lnTo>
                    <a:pt x="13" y="1"/>
                  </a:lnTo>
                  <a:lnTo>
                    <a:pt x="12" y="1"/>
                  </a:lnTo>
                  <a:lnTo>
                    <a:pt x="13" y="2"/>
                  </a:lnTo>
                  <a:lnTo>
                    <a:pt x="10" y="5"/>
                  </a:lnTo>
                  <a:lnTo>
                    <a:pt x="7" y="5"/>
                  </a:lnTo>
                  <a:lnTo>
                    <a:pt x="5" y="13"/>
                  </a:lnTo>
                  <a:lnTo>
                    <a:pt x="8" y="13"/>
                  </a:lnTo>
                  <a:lnTo>
                    <a:pt x="6" y="14"/>
                  </a:lnTo>
                  <a:lnTo>
                    <a:pt x="5" y="15"/>
                  </a:lnTo>
                  <a:lnTo>
                    <a:pt x="5" y="18"/>
                  </a:lnTo>
                  <a:lnTo>
                    <a:pt x="5" y="20"/>
                  </a:lnTo>
                  <a:lnTo>
                    <a:pt x="1" y="22"/>
                  </a:lnTo>
                  <a:lnTo>
                    <a:pt x="0" y="26"/>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grpSp>
          <p:nvGrpSpPr>
            <p:cNvPr id="3" name="Group 50"/>
            <p:cNvGrpSpPr>
              <a:grpSpLocks/>
            </p:cNvGrpSpPr>
            <p:nvPr/>
          </p:nvGrpSpPr>
          <p:grpSpPr bwMode="auto">
            <a:xfrm>
              <a:off x="3267" y="716"/>
              <a:ext cx="2370" cy="1057"/>
              <a:chOff x="3267" y="716"/>
              <a:chExt cx="2370" cy="1057"/>
            </a:xfrm>
            <a:grpFill/>
          </p:grpSpPr>
          <p:sp>
            <p:nvSpPr>
              <p:cNvPr id="1137" name="Freeform 51"/>
              <p:cNvSpPr>
                <a:spLocks/>
              </p:cNvSpPr>
              <p:nvPr/>
            </p:nvSpPr>
            <p:spPr bwMode="auto">
              <a:xfrm>
                <a:off x="5006" y="1718"/>
                <a:ext cx="4" cy="4"/>
              </a:xfrm>
              <a:custGeom>
                <a:avLst/>
                <a:gdLst>
                  <a:gd name="T0" fmla="*/ 0 w 4"/>
                  <a:gd name="T1" fmla="*/ 0 h 4"/>
                  <a:gd name="T2" fmla="*/ 0 w 4"/>
                  <a:gd name="T3" fmla="*/ 0 h 4"/>
                  <a:gd name="T4" fmla="*/ 1 w 4"/>
                  <a:gd name="T5" fmla="*/ 4 h 4"/>
                  <a:gd name="T6" fmla="*/ 1 w 4"/>
                  <a:gd name="T7" fmla="*/ 4 h 4"/>
                  <a:gd name="T8" fmla="*/ 3 w 4"/>
                  <a:gd name="T9" fmla="*/ 4 h 4"/>
                  <a:gd name="T10" fmla="*/ 4 w 4"/>
                  <a:gd name="T11" fmla="*/ 3 h 4"/>
                  <a:gd name="T12" fmla="*/ 4 w 4"/>
                  <a:gd name="T13" fmla="*/ 3 h 4"/>
                  <a:gd name="T14" fmla="*/ 4 w 4"/>
                  <a:gd name="T15" fmla="*/ 3 h 4"/>
                  <a:gd name="T16" fmla="*/ 4 w 4"/>
                  <a:gd name="T17" fmla="*/ 2 h 4"/>
                  <a:gd name="T18" fmla="*/ 0 w 4"/>
                  <a:gd name="T19" fmla="*/ 0 h 4"/>
                  <a:gd name="T20" fmla="*/ 0 w 4"/>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4"/>
                  <a:gd name="T35" fmla="*/ 4 w 4"/>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4">
                    <a:moveTo>
                      <a:pt x="0" y="0"/>
                    </a:moveTo>
                    <a:lnTo>
                      <a:pt x="0" y="0"/>
                    </a:lnTo>
                    <a:lnTo>
                      <a:pt x="1" y="4"/>
                    </a:lnTo>
                    <a:lnTo>
                      <a:pt x="3" y="4"/>
                    </a:lnTo>
                    <a:lnTo>
                      <a:pt x="4" y="3"/>
                    </a:lnTo>
                    <a:lnTo>
                      <a:pt x="4" y="2"/>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38" name="Freeform 52"/>
              <p:cNvSpPr>
                <a:spLocks/>
              </p:cNvSpPr>
              <p:nvPr/>
            </p:nvSpPr>
            <p:spPr bwMode="auto">
              <a:xfrm>
                <a:off x="4991" y="1707"/>
                <a:ext cx="13" cy="15"/>
              </a:xfrm>
              <a:custGeom>
                <a:avLst/>
                <a:gdLst>
                  <a:gd name="T0" fmla="*/ 8 w 13"/>
                  <a:gd name="T1" fmla="*/ 0 h 15"/>
                  <a:gd name="T2" fmla="*/ 8 w 13"/>
                  <a:gd name="T3" fmla="*/ 0 h 15"/>
                  <a:gd name="T4" fmla="*/ 2 w 13"/>
                  <a:gd name="T5" fmla="*/ 7 h 15"/>
                  <a:gd name="T6" fmla="*/ 2 w 13"/>
                  <a:gd name="T7" fmla="*/ 7 h 15"/>
                  <a:gd name="T8" fmla="*/ 0 w 13"/>
                  <a:gd name="T9" fmla="*/ 11 h 15"/>
                  <a:gd name="T10" fmla="*/ 0 w 13"/>
                  <a:gd name="T11" fmla="*/ 15 h 15"/>
                  <a:gd name="T12" fmla="*/ 0 w 13"/>
                  <a:gd name="T13" fmla="*/ 15 h 15"/>
                  <a:gd name="T14" fmla="*/ 1 w 13"/>
                  <a:gd name="T15" fmla="*/ 14 h 15"/>
                  <a:gd name="T16" fmla="*/ 1 w 13"/>
                  <a:gd name="T17" fmla="*/ 14 h 15"/>
                  <a:gd name="T18" fmla="*/ 2 w 13"/>
                  <a:gd name="T19" fmla="*/ 13 h 15"/>
                  <a:gd name="T20" fmla="*/ 4 w 13"/>
                  <a:gd name="T21" fmla="*/ 11 h 15"/>
                  <a:gd name="T22" fmla="*/ 5 w 13"/>
                  <a:gd name="T23" fmla="*/ 8 h 15"/>
                  <a:gd name="T24" fmla="*/ 5 w 13"/>
                  <a:gd name="T25" fmla="*/ 8 h 15"/>
                  <a:gd name="T26" fmla="*/ 8 w 13"/>
                  <a:gd name="T27" fmla="*/ 4 h 15"/>
                  <a:gd name="T28" fmla="*/ 12 w 13"/>
                  <a:gd name="T29" fmla="*/ 3 h 15"/>
                  <a:gd name="T30" fmla="*/ 13 w 13"/>
                  <a:gd name="T31" fmla="*/ 2 h 15"/>
                  <a:gd name="T32" fmla="*/ 13 w 13"/>
                  <a:gd name="T33" fmla="*/ 0 h 15"/>
                  <a:gd name="T34" fmla="*/ 13 w 13"/>
                  <a:gd name="T35" fmla="*/ 0 h 15"/>
                  <a:gd name="T36" fmla="*/ 8 w 13"/>
                  <a:gd name="T37" fmla="*/ 0 h 15"/>
                  <a:gd name="T38" fmla="*/ 8 w 13"/>
                  <a:gd name="T39" fmla="*/ 0 h 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
                  <a:gd name="T61" fmla="*/ 0 h 15"/>
                  <a:gd name="T62" fmla="*/ 13 w 13"/>
                  <a:gd name="T63" fmla="*/ 15 h 1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 h="15">
                    <a:moveTo>
                      <a:pt x="8" y="0"/>
                    </a:moveTo>
                    <a:lnTo>
                      <a:pt x="8" y="0"/>
                    </a:lnTo>
                    <a:lnTo>
                      <a:pt x="2" y="7"/>
                    </a:lnTo>
                    <a:lnTo>
                      <a:pt x="0" y="11"/>
                    </a:lnTo>
                    <a:lnTo>
                      <a:pt x="0" y="15"/>
                    </a:lnTo>
                    <a:lnTo>
                      <a:pt x="1" y="14"/>
                    </a:lnTo>
                    <a:lnTo>
                      <a:pt x="2" y="13"/>
                    </a:lnTo>
                    <a:lnTo>
                      <a:pt x="4" y="11"/>
                    </a:lnTo>
                    <a:lnTo>
                      <a:pt x="5" y="8"/>
                    </a:lnTo>
                    <a:lnTo>
                      <a:pt x="8" y="4"/>
                    </a:lnTo>
                    <a:lnTo>
                      <a:pt x="12" y="3"/>
                    </a:lnTo>
                    <a:lnTo>
                      <a:pt x="13" y="2"/>
                    </a:lnTo>
                    <a:lnTo>
                      <a:pt x="13" y="0"/>
                    </a:lnTo>
                    <a:lnTo>
                      <a:pt x="8"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39" name="Freeform 53"/>
              <p:cNvSpPr>
                <a:spLocks/>
              </p:cNvSpPr>
              <p:nvPr/>
            </p:nvSpPr>
            <p:spPr bwMode="auto">
              <a:xfrm>
                <a:off x="5010" y="1679"/>
                <a:ext cx="27" cy="24"/>
              </a:xfrm>
              <a:custGeom>
                <a:avLst/>
                <a:gdLst>
                  <a:gd name="T0" fmla="*/ 24 w 27"/>
                  <a:gd name="T1" fmla="*/ 0 h 24"/>
                  <a:gd name="T2" fmla="*/ 24 w 27"/>
                  <a:gd name="T3" fmla="*/ 0 h 24"/>
                  <a:gd name="T4" fmla="*/ 21 w 27"/>
                  <a:gd name="T5" fmla="*/ 10 h 24"/>
                  <a:gd name="T6" fmla="*/ 21 w 27"/>
                  <a:gd name="T7" fmla="*/ 10 h 24"/>
                  <a:gd name="T8" fmla="*/ 18 w 27"/>
                  <a:gd name="T9" fmla="*/ 11 h 24"/>
                  <a:gd name="T10" fmla="*/ 17 w 27"/>
                  <a:gd name="T11" fmla="*/ 11 h 24"/>
                  <a:gd name="T12" fmla="*/ 17 w 27"/>
                  <a:gd name="T13" fmla="*/ 11 h 24"/>
                  <a:gd name="T14" fmla="*/ 16 w 27"/>
                  <a:gd name="T15" fmla="*/ 10 h 24"/>
                  <a:gd name="T16" fmla="*/ 14 w 27"/>
                  <a:gd name="T17" fmla="*/ 9 h 24"/>
                  <a:gd name="T18" fmla="*/ 14 w 27"/>
                  <a:gd name="T19" fmla="*/ 9 h 24"/>
                  <a:gd name="T20" fmla="*/ 13 w 27"/>
                  <a:gd name="T21" fmla="*/ 10 h 24"/>
                  <a:gd name="T22" fmla="*/ 11 w 27"/>
                  <a:gd name="T23" fmla="*/ 13 h 24"/>
                  <a:gd name="T24" fmla="*/ 11 w 27"/>
                  <a:gd name="T25" fmla="*/ 13 h 24"/>
                  <a:gd name="T26" fmla="*/ 9 w 27"/>
                  <a:gd name="T27" fmla="*/ 14 h 24"/>
                  <a:gd name="T28" fmla="*/ 8 w 27"/>
                  <a:gd name="T29" fmla="*/ 14 h 24"/>
                  <a:gd name="T30" fmla="*/ 7 w 27"/>
                  <a:gd name="T31" fmla="*/ 14 h 24"/>
                  <a:gd name="T32" fmla="*/ 7 w 27"/>
                  <a:gd name="T33" fmla="*/ 16 h 24"/>
                  <a:gd name="T34" fmla="*/ 7 w 27"/>
                  <a:gd name="T35" fmla="*/ 16 h 24"/>
                  <a:gd name="T36" fmla="*/ 1 w 27"/>
                  <a:gd name="T37" fmla="*/ 22 h 24"/>
                  <a:gd name="T38" fmla="*/ 1 w 27"/>
                  <a:gd name="T39" fmla="*/ 22 h 24"/>
                  <a:gd name="T40" fmla="*/ 0 w 27"/>
                  <a:gd name="T41" fmla="*/ 23 h 24"/>
                  <a:gd name="T42" fmla="*/ 0 w 27"/>
                  <a:gd name="T43" fmla="*/ 23 h 24"/>
                  <a:gd name="T44" fmla="*/ 3 w 27"/>
                  <a:gd name="T45" fmla="*/ 24 h 24"/>
                  <a:gd name="T46" fmla="*/ 3 w 27"/>
                  <a:gd name="T47" fmla="*/ 24 h 24"/>
                  <a:gd name="T48" fmla="*/ 7 w 27"/>
                  <a:gd name="T49" fmla="*/ 20 h 24"/>
                  <a:gd name="T50" fmla="*/ 7 w 27"/>
                  <a:gd name="T51" fmla="*/ 20 h 24"/>
                  <a:gd name="T52" fmla="*/ 10 w 27"/>
                  <a:gd name="T53" fmla="*/ 18 h 24"/>
                  <a:gd name="T54" fmla="*/ 14 w 27"/>
                  <a:gd name="T55" fmla="*/ 17 h 24"/>
                  <a:gd name="T56" fmla="*/ 14 w 27"/>
                  <a:gd name="T57" fmla="*/ 17 h 24"/>
                  <a:gd name="T58" fmla="*/ 15 w 27"/>
                  <a:gd name="T59" fmla="*/ 16 h 24"/>
                  <a:gd name="T60" fmla="*/ 16 w 27"/>
                  <a:gd name="T61" fmla="*/ 14 h 24"/>
                  <a:gd name="T62" fmla="*/ 16 w 27"/>
                  <a:gd name="T63" fmla="*/ 14 h 24"/>
                  <a:gd name="T64" fmla="*/ 18 w 27"/>
                  <a:gd name="T65" fmla="*/ 14 h 24"/>
                  <a:gd name="T66" fmla="*/ 21 w 27"/>
                  <a:gd name="T67" fmla="*/ 14 h 24"/>
                  <a:gd name="T68" fmla="*/ 22 w 27"/>
                  <a:gd name="T69" fmla="*/ 13 h 24"/>
                  <a:gd name="T70" fmla="*/ 24 w 27"/>
                  <a:gd name="T71" fmla="*/ 11 h 24"/>
                  <a:gd name="T72" fmla="*/ 24 w 27"/>
                  <a:gd name="T73" fmla="*/ 11 h 24"/>
                  <a:gd name="T74" fmla="*/ 26 w 27"/>
                  <a:gd name="T75" fmla="*/ 10 h 24"/>
                  <a:gd name="T76" fmla="*/ 26 w 27"/>
                  <a:gd name="T77" fmla="*/ 7 h 24"/>
                  <a:gd name="T78" fmla="*/ 27 w 27"/>
                  <a:gd name="T79" fmla="*/ 1 h 24"/>
                  <a:gd name="T80" fmla="*/ 24 w 27"/>
                  <a:gd name="T81" fmla="*/ 0 h 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7"/>
                  <a:gd name="T124" fmla="*/ 0 h 24"/>
                  <a:gd name="T125" fmla="*/ 27 w 27"/>
                  <a:gd name="T126" fmla="*/ 24 h 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7" h="24">
                    <a:moveTo>
                      <a:pt x="24" y="0"/>
                    </a:moveTo>
                    <a:lnTo>
                      <a:pt x="24" y="0"/>
                    </a:lnTo>
                    <a:lnTo>
                      <a:pt x="21" y="10"/>
                    </a:lnTo>
                    <a:lnTo>
                      <a:pt x="18" y="11"/>
                    </a:lnTo>
                    <a:lnTo>
                      <a:pt x="17" y="11"/>
                    </a:lnTo>
                    <a:lnTo>
                      <a:pt x="16" y="10"/>
                    </a:lnTo>
                    <a:lnTo>
                      <a:pt x="14" y="9"/>
                    </a:lnTo>
                    <a:lnTo>
                      <a:pt x="13" y="10"/>
                    </a:lnTo>
                    <a:lnTo>
                      <a:pt x="11" y="13"/>
                    </a:lnTo>
                    <a:lnTo>
                      <a:pt x="9" y="14"/>
                    </a:lnTo>
                    <a:lnTo>
                      <a:pt x="8" y="14"/>
                    </a:lnTo>
                    <a:lnTo>
                      <a:pt x="7" y="14"/>
                    </a:lnTo>
                    <a:lnTo>
                      <a:pt x="7" y="16"/>
                    </a:lnTo>
                    <a:lnTo>
                      <a:pt x="1" y="22"/>
                    </a:lnTo>
                    <a:lnTo>
                      <a:pt x="0" y="23"/>
                    </a:lnTo>
                    <a:lnTo>
                      <a:pt x="3" y="24"/>
                    </a:lnTo>
                    <a:lnTo>
                      <a:pt x="7" y="20"/>
                    </a:lnTo>
                    <a:lnTo>
                      <a:pt x="10" y="18"/>
                    </a:lnTo>
                    <a:lnTo>
                      <a:pt x="14" y="17"/>
                    </a:lnTo>
                    <a:lnTo>
                      <a:pt x="15" y="16"/>
                    </a:lnTo>
                    <a:lnTo>
                      <a:pt x="16" y="14"/>
                    </a:lnTo>
                    <a:lnTo>
                      <a:pt x="18" y="14"/>
                    </a:lnTo>
                    <a:lnTo>
                      <a:pt x="21" y="14"/>
                    </a:lnTo>
                    <a:lnTo>
                      <a:pt x="22" y="13"/>
                    </a:lnTo>
                    <a:lnTo>
                      <a:pt x="24" y="11"/>
                    </a:lnTo>
                    <a:lnTo>
                      <a:pt x="26" y="10"/>
                    </a:lnTo>
                    <a:lnTo>
                      <a:pt x="26" y="7"/>
                    </a:lnTo>
                    <a:lnTo>
                      <a:pt x="27" y="1"/>
                    </a:lnTo>
                    <a:lnTo>
                      <a:pt x="24"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40" name="Freeform 54"/>
              <p:cNvSpPr>
                <a:spLocks/>
              </p:cNvSpPr>
              <p:nvPr/>
            </p:nvSpPr>
            <p:spPr bwMode="auto">
              <a:xfrm>
                <a:off x="5047" y="1665"/>
                <a:ext cx="12" cy="16"/>
              </a:xfrm>
              <a:custGeom>
                <a:avLst/>
                <a:gdLst>
                  <a:gd name="T0" fmla="*/ 11 w 12"/>
                  <a:gd name="T1" fmla="*/ 0 h 16"/>
                  <a:gd name="T2" fmla="*/ 11 w 12"/>
                  <a:gd name="T3" fmla="*/ 0 h 16"/>
                  <a:gd name="T4" fmla="*/ 7 w 12"/>
                  <a:gd name="T5" fmla="*/ 3 h 16"/>
                  <a:gd name="T6" fmla="*/ 4 w 12"/>
                  <a:gd name="T7" fmla="*/ 6 h 16"/>
                  <a:gd name="T8" fmla="*/ 3 w 12"/>
                  <a:gd name="T9" fmla="*/ 6 h 16"/>
                  <a:gd name="T10" fmla="*/ 3 w 12"/>
                  <a:gd name="T11" fmla="*/ 6 h 16"/>
                  <a:gd name="T12" fmla="*/ 3 w 12"/>
                  <a:gd name="T13" fmla="*/ 8 h 16"/>
                  <a:gd name="T14" fmla="*/ 3 w 12"/>
                  <a:gd name="T15" fmla="*/ 10 h 16"/>
                  <a:gd name="T16" fmla="*/ 3 w 12"/>
                  <a:gd name="T17" fmla="*/ 10 h 16"/>
                  <a:gd name="T18" fmla="*/ 0 w 12"/>
                  <a:gd name="T19" fmla="*/ 14 h 16"/>
                  <a:gd name="T20" fmla="*/ 0 w 12"/>
                  <a:gd name="T21" fmla="*/ 15 h 16"/>
                  <a:gd name="T22" fmla="*/ 0 w 12"/>
                  <a:gd name="T23" fmla="*/ 16 h 16"/>
                  <a:gd name="T24" fmla="*/ 1 w 12"/>
                  <a:gd name="T25" fmla="*/ 16 h 16"/>
                  <a:gd name="T26" fmla="*/ 1 w 12"/>
                  <a:gd name="T27" fmla="*/ 16 h 16"/>
                  <a:gd name="T28" fmla="*/ 5 w 12"/>
                  <a:gd name="T29" fmla="*/ 14 h 16"/>
                  <a:gd name="T30" fmla="*/ 8 w 12"/>
                  <a:gd name="T31" fmla="*/ 11 h 16"/>
                  <a:gd name="T32" fmla="*/ 11 w 12"/>
                  <a:gd name="T33" fmla="*/ 7 h 16"/>
                  <a:gd name="T34" fmla="*/ 12 w 12"/>
                  <a:gd name="T35" fmla="*/ 3 h 16"/>
                  <a:gd name="T36" fmla="*/ 12 w 12"/>
                  <a:gd name="T37" fmla="*/ 3 h 16"/>
                  <a:gd name="T38" fmla="*/ 12 w 12"/>
                  <a:gd name="T39" fmla="*/ 1 h 16"/>
                  <a:gd name="T40" fmla="*/ 12 w 12"/>
                  <a:gd name="T41" fmla="*/ 0 h 16"/>
                  <a:gd name="T42" fmla="*/ 11 w 12"/>
                  <a:gd name="T43" fmla="*/ 0 h 16"/>
                  <a:gd name="T44" fmla="*/ 11 w 12"/>
                  <a:gd name="T45" fmla="*/ 0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
                  <a:gd name="T70" fmla="*/ 0 h 16"/>
                  <a:gd name="T71" fmla="*/ 12 w 12"/>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 h="16">
                    <a:moveTo>
                      <a:pt x="11" y="0"/>
                    </a:moveTo>
                    <a:lnTo>
                      <a:pt x="11" y="0"/>
                    </a:lnTo>
                    <a:lnTo>
                      <a:pt x="7" y="3"/>
                    </a:lnTo>
                    <a:lnTo>
                      <a:pt x="4" y="6"/>
                    </a:lnTo>
                    <a:lnTo>
                      <a:pt x="3" y="6"/>
                    </a:lnTo>
                    <a:lnTo>
                      <a:pt x="3" y="8"/>
                    </a:lnTo>
                    <a:lnTo>
                      <a:pt x="3" y="10"/>
                    </a:lnTo>
                    <a:lnTo>
                      <a:pt x="0" y="14"/>
                    </a:lnTo>
                    <a:lnTo>
                      <a:pt x="0" y="15"/>
                    </a:lnTo>
                    <a:lnTo>
                      <a:pt x="0" y="16"/>
                    </a:lnTo>
                    <a:lnTo>
                      <a:pt x="1" y="16"/>
                    </a:lnTo>
                    <a:lnTo>
                      <a:pt x="5" y="14"/>
                    </a:lnTo>
                    <a:lnTo>
                      <a:pt x="8" y="11"/>
                    </a:lnTo>
                    <a:lnTo>
                      <a:pt x="11" y="7"/>
                    </a:lnTo>
                    <a:lnTo>
                      <a:pt x="12" y="3"/>
                    </a:lnTo>
                    <a:lnTo>
                      <a:pt x="12" y="1"/>
                    </a:lnTo>
                    <a:lnTo>
                      <a:pt x="12" y="0"/>
                    </a:lnTo>
                    <a:lnTo>
                      <a:pt x="1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41" name="Freeform 55"/>
              <p:cNvSpPr>
                <a:spLocks/>
              </p:cNvSpPr>
              <p:nvPr/>
            </p:nvSpPr>
            <p:spPr bwMode="auto">
              <a:xfrm>
                <a:off x="5076" y="1646"/>
                <a:ext cx="9" cy="12"/>
              </a:xfrm>
              <a:custGeom>
                <a:avLst/>
                <a:gdLst>
                  <a:gd name="T0" fmla="*/ 6 w 9"/>
                  <a:gd name="T1" fmla="*/ 0 h 12"/>
                  <a:gd name="T2" fmla="*/ 6 w 9"/>
                  <a:gd name="T3" fmla="*/ 0 h 12"/>
                  <a:gd name="T4" fmla="*/ 3 w 9"/>
                  <a:gd name="T5" fmla="*/ 6 h 12"/>
                  <a:gd name="T6" fmla="*/ 3 w 9"/>
                  <a:gd name="T7" fmla="*/ 6 h 12"/>
                  <a:gd name="T8" fmla="*/ 0 w 9"/>
                  <a:gd name="T9" fmla="*/ 12 h 12"/>
                  <a:gd name="T10" fmla="*/ 3 w 9"/>
                  <a:gd name="T11" fmla="*/ 9 h 12"/>
                  <a:gd name="T12" fmla="*/ 9 w 9"/>
                  <a:gd name="T13" fmla="*/ 3 h 12"/>
                  <a:gd name="T14" fmla="*/ 9 w 9"/>
                  <a:gd name="T15" fmla="*/ 3 h 12"/>
                  <a:gd name="T16" fmla="*/ 9 w 9"/>
                  <a:gd name="T17" fmla="*/ 0 h 12"/>
                  <a:gd name="T18" fmla="*/ 6 w 9"/>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2"/>
                  <a:gd name="T32" fmla="*/ 9 w 9"/>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2">
                    <a:moveTo>
                      <a:pt x="6" y="0"/>
                    </a:moveTo>
                    <a:lnTo>
                      <a:pt x="6" y="0"/>
                    </a:lnTo>
                    <a:lnTo>
                      <a:pt x="3" y="6"/>
                    </a:lnTo>
                    <a:lnTo>
                      <a:pt x="0" y="12"/>
                    </a:lnTo>
                    <a:lnTo>
                      <a:pt x="3" y="9"/>
                    </a:lnTo>
                    <a:lnTo>
                      <a:pt x="9" y="3"/>
                    </a:lnTo>
                    <a:lnTo>
                      <a:pt x="9" y="0"/>
                    </a:lnTo>
                    <a:lnTo>
                      <a:pt x="6"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42" name="Freeform 56"/>
              <p:cNvSpPr>
                <a:spLocks/>
              </p:cNvSpPr>
              <p:nvPr/>
            </p:nvSpPr>
            <p:spPr bwMode="auto">
              <a:xfrm>
                <a:off x="5114" y="1607"/>
                <a:ext cx="1" cy="3"/>
              </a:xfrm>
              <a:custGeom>
                <a:avLst/>
                <a:gdLst>
                  <a:gd name="T0" fmla="*/ 0 w 1"/>
                  <a:gd name="T1" fmla="*/ 0 h 3"/>
                  <a:gd name="T2" fmla="*/ 1 w 1"/>
                  <a:gd name="T3" fmla="*/ 3 h 3"/>
                  <a:gd name="T4" fmla="*/ 1 w 1"/>
                  <a:gd name="T5" fmla="*/ 3 h 3"/>
                  <a:gd name="T6" fmla="*/ 1 w 1"/>
                  <a:gd name="T7" fmla="*/ 2 h 3"/>
                  <a:gd name="T8" fmla="*/ 0 w 1"/>
                  <a:gd name="T9" fmla="*/ 0 h 3"/>
                  <a:gd name="T10" fmla="*/ 0 w 1"/>
                  <a:gd name="T11" fmla="*/ 0 h 3"/>
                  <a:gd name="T12" fmla="*/ 0 60000 65536"/>
                  <a:gd name="T13" fmla="*/ 0 60000 65536"/>
                  <a:gd name="T14" fmla="*/ 0 60000 65536"/>
                  <a:gd name="T15" fmla="*/ 0 60000 65536"/>
                  <a:gd name="T16" fmla="*/ 0 60000 65536"/>
                  <a:gd name="T17" fmla="*/ 0 60000 65536"/>
                  <a:gd name="T18" fmla="*/ 0 w 1"/>
                  <a:gd name="T19" fmla="*/ 0 h 3"/>
                  <a:gd name="T20" fmla="*/ 1 w 1"/>
                  <a:gd name="T21" fmla="*/ 3 h 3"/>
                </a:gdLst>
                <a:ahLst/>
                <a:cxnLst>
                  <a:cxn ang="T12">
                    <a:pos x="T0" y="T1"/>
                  </a:cxn>
                  <a:cxn ang="T13">
                    <a:pos x="T2" y="T3"/>
                  </a:cxn>
                  <a:cxn ang="T14">
                    <a:pos x="T4" y="T5"/>
                  </a:cxn>
                  <a:cxn ang="T15">
                    <a:pos x="T6" y="T7"/>
                  </a:cxn>
                  <a:cxn ang="T16">
                    <a:pos x="T8" y="T9"/>
                  </a:cxn>
                  <a:cxn ang="T17">
                    <a:pos x="T10" y="T11"/>
                  </a:cxn>
                </a:cxnLst>
                <a:rect l="T18" t="T19" r="T20" b="T21"/>
                <a:pathLst>
                  <a:path w="1" h="3">
                    <a:moveTo>
                      <a:pt x="0" y="0"/>
                    </a:moveTo>
                    <a:lnTo>
                      <a:pt x="1" y="3"/>
                    </a:lnTo>
                    <a:lnTo>
                      <a:pt x="1" y="2"/>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43" name="Freeform 57"/>
              <p:cNvSpPr>
                <a:spLocks/>
              </p:cNvSpPr>
              <p:nvPr/>
            </p:nvSpPr>
            <p:spPr bwMode="auto">
              <a:xfrm>
                <a:off x="5123" y="1592"/>
                <a:ext cx="3" cy="5"/>
              </a:xfrm>
              <a:custGeom>
                <a:avLst/>
                <a:gdLst>
                  <a:gd name="T0" fmla="*/ 1 w 3"/>
                  <a:gd name="T1" fmla="*/ 0 h 5"/>
                  <a:gd name="T2" fmla="*/ 0 w 3"/>
                  <a:gd name="T3" fmla="*/ 4 h 5"/>
                  <a:gd name="T4" fmla="*/ 0 w 3"/>
                  <a:gd name="T5" fmla="*/ 4 h 5"/>
                  <a:gd name="T6" fmla="*/ 1 w 3"/>
                  <a:gd name="T7" fmla="*/ 4 h 5"/>
                  <a:gd name="T8" fmla="*/ 3 w 3"/>
                  <a:gd name="T9" fmla="*/ 5 h 5"/>
                  <a:gd name="T10" fmla="*/ 3 w 3"/>
                  <a:gd name="T11" fmla="*/ 5 h 5"/>
                  <a:gd name="T12" fmla="*/ 3 w 3"/>
                  <a:gd name="T13" fmla="*/ 1 h 5"/>
                  <a:gd name="T14" fmla="*/ 3 w 3"/>
                  <a:gd name="T15" fmla="*/ 0 h 5"/>
                  <a:gd name="T16" fmla="*/ 1 w 3"/>
                  <a:gd name="T17" fmla="*/ 0 h 5"/>
                  <a:gd name="T18" fmla="*/ 1 w 3"/>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5"/>
                  <a:gd name="T32" fmla="*/ 3 w 3"/>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5">
                    <a:moveTo>
                      <a:pt x="1" y="0"/>
                    </a:moveTo>
                    <a:lnTo>
                      <a:pt x="0" y="4"/>
                    </a:lnTo>
                    <a:lnTo>
                      <a:pt x="1" y="4"/>
                    </a:lnTo>
                    <a:lnTo>
                      <a:pt x="3" y="5"/>
                    </a:lnTo>
                    <a:lnTo>
                      <a:pt x="3" y="1"/>
                    </a:lnTo>
                    <a:lnTo>
                      <a:pt x="3"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44" name="Freeform 58"/>
              <p:cNvSpPr>
                <a:spLocks/>
              </p:cNvSpPr>
              <p:nvPr/>
            </p:nvSpPr>
            <p:spPr bwMode="auto">
              <a:xfrm>
                <a:off x="5134" y="1570"/>
                <a:ext cx="11" cy="8"/>
              </a:xfrm>
              <a:custGeom>
                <a:avLst/>
                <a:gdLst>
                  <a:gd name="T0" fmla="*/ 9 w 11"/>
                  <a:gd name="T1" fmla="*/ 0 h 8"/>
                  <a:gd name="T2" fmla="*/ 9 w 11"/>
                  <a:gd name="T3" fmla="*/ 0 h 8"/>
                  <a:gd name="T4" fmla="*/ 7 w 11"/>
                  <a:gd name="T5" fmla="*/ 1 h 8"/>
                  <a:gd name="T6" fmla="*/ 6 w 11"/>
                  <a:gd name="T7" fmla="*/ 3 h 8"/>
                  <a:gd name="T8" fmla="*/ 6 w 11"/>
                  <a:gd name="T9" fmla="*/ 3 h 8"/>
                  <a:gd name="T10" fmla="*/ 3 w 11"/>
                  <a:gd name="T11" fmla="*/ 3 h 8"/>
                  <a:gd name="T12" fmla="*/ 1 w 11"/>
                  <a:gd name="T13" fmla="*/ 3 h 8"/>
                  <a:gd name="T14" fmla="*/ 0 w 11"/>
                  <a:gd name="T15" fmla="*/ 5 h 8"/>
                  <a:gd name="T16" fmla="*/ 0 w 11"/>
                  <a:gd name="T17" fmla="*/ 6 h 8"/>
                  <a:gd name="T18" fmla="*/ 0 w 11"/>
                  <a:gd name="T19" fmla="*/ 6 h 8"/>
                  <a:gd name="T20" fmla="*/ 0 w 11"/>
                  <a:gd name="T21" fmla="*/ 8 h 8"/>
                  <a:gd name="T22" fmla="*/ 2 w 11"/>
                  <a:gd name="T23" fmla="*/ 8 h 8"/>
                  <a:gd name="T24" fmla="*/ 2 w 11"/>
                  <a:gd name="T25" fmla="*/ 8 h 8"/>
                  <a:gd name="T26" fmla="*/ 9 w 11"/>
                  <a:gd name="T27" fmla="*/ 3 h 8"/>
                  <a:gd name="T28" fmla="*/ 11 w 11"/>
                  <a:gd name="T29" fmla="*/ 0 h 8"/>
                  <a:gd name="T30" fmla="*/ 11 w 11"/>
                  <a:gd name="T31" fmla="*/ 0 h 8"/>
                  <a:gd name="T32" fmla="*/ 9 w 11"/>
                  <a:gd name="T33" fmla="*/ 0 h 8"/>
                  <a:gd name="T34" fmla="*/ 9 w 11"/>
                  <a:gd name="T35" fmla="*/ 0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
                  <a:gd name="T55" fmla="*/ 0 h 8"/>
                  <a:gd name="T56" fmla="*/ 11 w 11"/>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 h="8">
                    <a:moveTo>
                      <a:pt x="9" y="0"/>
                    </a:moveTo>
                    <a:lnTo>
                      <a:pt x="9" y="0"/>
                    </a:lnTo>
                    <a:lnTo>
                      <a:pt x="7" y="1"/>
                    </a:lnTo>
                    <a:lnTo>
                      <a:pt x="6" y="3"/>
                    </a:lnTo>
                    <a:lnTo>
                      <a:pt x="3" y="3"/>
                    </a:lnTo>
                    <a:lnTo>
                      <a:pt x="1" y="3"/>
                    </a:lnTo>
                    <a:lnTo>
                      <a:pt x="0" y="5"/>
                    </a:lnTo>
                    <a:lnTo>
                      <a:pt x="0" y="6"/>
                    </a:lnTo>
                    <a:lnTo>
                      <a:pt x="0" y="8"/>
                    </a:lnTo>
                    <a:lnTo>
                      <a:pt x="2" y="8"/>
                    </a:lnTo>
                    <a:lnTo>
                      <a:pt x="9" y="3"/>
                    </a:lnTo>
                    <a:lnTo>
                      <a:pt x="11" y="0"/>
                    </a:lnTo>
                    <a:lnTo>
                      <a:pt x="9"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45" name="Freeform 59"/>
              <p:cNvSpPr>
                <a:spLocks/>
              </p:cNvSpPr>
              <p:nvPr/>
            </p:nvSpPr>
            <p:spPr bwMode="auto">
              <a:xfrm>
                <a:off x="5006" y="1718"/>
                <a:ext cx="4" cy="4"/>
              </a:xfrm>
              <a:custGeom>
                <a:avLst/>
                <a:gdLst>
                  <a:gd name="T0" fmla="*/ 0 w 4"/>
                  <a:gd name="T1" fmla="*/ 0 h 4"/>
                  <a:gd name="T2" fmla="*/ 0 w 4"/>
                  <a:gd name="T3" fmla="*/ 0 h 4"/>
                  <a:gd name="T4" fmla="*/ 1 w 4"/>
                  <a:gd name="T5" fmla="*/ 4 h 4"/>
                  <a:gd name="T6" fmla="*/ 1 w 4"/>
                  <a:gd name="T7" fmla="*/ 4 h 4"/>
                  <a:gd name="T8" fmla="*/ 3 w 4"/>
                  <a:gd name="T9" fmla="*/ 4 h 4"/>
                  <a:gd name="T10" fmla="*/ 4 w 4"/>
                  <a:gd name="T11" fmla="*/ 3 h 4"/>
                  <a:gd name="T12" fmla="*/ 4 w 4"/>
                  <a:gd name="T13" fmla="*/ 3 h 4"/>
                  <a:gd name="T14" fmla="*/ 4 w 4"/>
                  <a:gd name="T15" fmla="*/ 3 h 4"/>
                  <a:gd name="T16" fmla="*/ 4 w 4"/>
                  <a:gd name="T17" fmla="*/ 2 h 4"/>
                  <a:gd name="T18" fmla="*/ 0 w 4"/>
                  <a:gd name="T19" fmla="*/ 0 h 4"/>
                  <a:gd name="T20" fmla="*/ 0 w 4"/>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4"/>
                  <a:gd name="T35" fmla="*/ 4 w 4"/>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4">
                    <a:moveTo>
                      <a:pt x="0" y="0"/>
                    </a:moveTo>
                    <a:lnTo>
                      <a:pt x="0" y="0"/>
                    </a:lnTo>
                    <a:lnTo>
                      <a:pt x="1" y="4"/>
                    </a:lnTo>
                    <a:lnTo>
                      <a:pt x="3" y="4"/>
                    </a:lnTo>
                    <a:lnTo>
                      <a:pt x="4" y="3"/>
                    </a:lnTo>
                    <a:lnTo>
                      <a:pt x="4" y="2"/>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46" name="Freeform 60"/>
              <p:cNvSpPr>
                <a:spLocks/>
              </p:cNvSpPr>
              <p:nvPr/>
            </p:nvSpPr>
            <p:spPr bwMode="auto">
              <a:xfrm>
                <a:off x="4991" y="1707"/>
                <a:ext cx="13" cy="15"/>
              </a:xfrm>
              <a:custGeom>
                <a:avLst/>
                <a:gdLst>
                  <a:gd name="T0" fmla="*/ 8 w 13"/>
                  <a:gd name="T1" fmla="*/ 0 h 15"/>
                  <a:gd name="T2" fmla="*/ 8 w 13"/>
                  <a:gd name="T3" fmla="*/ 0 h 15"/>
                  <a:gd name="T4" fmla="*/ 2 w 13"/>
                  <a:gd name="T5" fmla="*/ 7 h 15"/>
                  <a:gd name="T6" fmla="*/ 2 w 13"/>
                  <a:gd name="T7" fmla="*/ 7 h 15"/>
                  <a:gd name="T8" fmla="*/ 0 w 13"/>
                  <a:gd name="T9" fmla="*/ 11 h 15"/>
                  <a:gd name="T10" fmla="*/ 0 w 13"/>
                  <a:gd name="T11" fmla="*/ 15 h 15"/>
                  <a:gd name="T12" fmla="*/ 0 w 13"/>
                  <a:gd name="T13" fmla="*/ 15 h 15"/>
                  <a:gd name="T14" fmla="*/ 1 w 13"/>
                  <a:gd name="T15" fmla="*/ 14 h 15"/>
                  <a:gd name="T16" fmla="*/ 1 w 13"/>
                  <a:gd name="T17" fmla="*/ 14 h 15"/>
                  <a:gd name="T18" fmla="*/ 2 w 13"/>
                  <a:gd name="T19" fmla="*/ 13 h 15"/>
                  <a:gd name="T20" fmla="*/ 4 w 13"/>
                  <a:gd name="T21" fmla="*/ 11 h 15"/>
                  <a:gd name="T22" fmla="*/ 5 w 13"/>
                  <a:gd name="T23" fmla="*/ 8 h 15"/>
                  <a:gd name="T24" fmla="*/ 5 w 13"/>
                  <a:gd name="T25" fmla="*/ 8 h 15"/>
                  <a:gd name="T26" fmla="*/ 8 w 13"/>
                  <a:gd name="T27" fmla="*/ 4 h 15"/>
                  <a:gd name="T28" fmla="*/ 12 w 13"/>
                  <a:gd name="T29" fmla="*/ 3 h 15"/>
                  <a:gd name="T30" fmla="*/ 13 w 13"/>
                  <a:gd name="T31" fmla="*/ 2 h 15"/>
                  <a:gd name="T32" fmla="*/ 13 w 13"/>
                  <a:gd name="T33" fmla="*/ 0 h 15"/>
                  <a:gd name="T34" fmla="*/ 13 w 13"/>
                  <a:gd name="T35" fmla="*/ 0 h 15"/>
                  <a:gd name="T36" fmla="*/ 8 w 13"/>
                  <a:gd name="T37" fmla="*/ 0 h 15"/>
                  <a:gd name="T38" fmla="*/ 8 w 13"/>
                  <a:gd name="T39" fmla="*/ 0 h 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
                  <a:gd name="T61" fmla="*/ 0 h 15"/>
                  <a:gd name="T62" fmla="*/ 13 w 13"/>
                  <a:gd name="T63" fmla="*/ 15 h 1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 h="15">
                    <a:moveTo>
                      <a:pt x="8" y="0"/>
                    </a:moveTo>
                    <a:lnTo>
                      <a:pt x="8" y="0"/>
                    </a:lnTo>
                    <a:lnTo>
                      <a:pt x="2" y="7"/>
                    </a:lnTo>
                    <a:lnTo>
                      <a:pt x="0" y="11"/>
                    </a:lnTo>
                    <a:lnTo>
                      <a:pt x="0" y="15"/>
                    </a:lnTo>
                    <a:lnTo>
                      <a:pt x="1" y="14"/>
                    </a:lnTo>
                    <a:lnTo>
                      <a:pt x="2" y="13"/>
                    </a:lnTo>
                    <a:lnTo>
                      <a:pt x="4" y="11"/>
                    </a:lnTo>
                    <a:lnTo>
                      <a:pt x="5" y="8"/>
                    </a:lnTo>
                    <a:lnTo>
                      <a:pt x="8" y="4"/>
                    </a:lnTo>
                    <a:lnTo>
                      <a:pt x="12" y="3"/>
                    </a:lnTo>
                    <a:lnTo>
                      <a:pt x="13" y="2"/>
                    </a:lnTo>
                    <a:lnTo>
                      <a:pt x="13" y="0"/>
                    </a:lnTo>
                    <a:lnTo>
                      <a:pt x="8"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47" name="Freeform 61"/>
              <p:cNvSpPr>
                <a:spLocks/>
              </p:cNvSpPr>
              <p:nvPr/>
            </p:nvSpPr>
            <p:spPr bwMode="auto">
              <a:xfrm>
                <a:off x="5010" y="1679"/>
                <a:ext cx="27" cy="24"/>
              </a:xfrm>
              <a:custGeom>
                <a:avLst/>
                <a:gdLst>
                  <a:gd name="T0" fmla="*/ 24 w 27"/>
                  <a:gd name="T1" fmla="*/ 0 h 24"/>
                  <a:gd name="T2" fmla="*/ 24 w 27"/>
                  <a:gd name="T3" fmla="*/ 0 h 24"/>
                  <a:gd name="T4" fmla="*/ 21 w 27"/>
                  <a:gd name="T5" fmla="*/ 10 h 24"/>
                  <a:gd name="T6" fmla="*/ 21 w 27"/>
                  <a:gd name="T7" fmla="*/ 10 h 24"/>
                  <a:gd name="T8" fmla="*/ 18 w 27"/>
                  <a:gd name="T9" fmla="*/ 11 h 24"/>
                  <a:gd name="T10" fmla="*/ 17 w 27"/>
                  <a:gd name="T11" fmla="*/ 11 h 24"/>
                  <a:gd name="T12" fmla="*/ 17 w 27"/>
                  <a:gd name="T13" fmla="*/ 11 h 24"/>
                  <a:gd name="T14" fmla="*/ 16 w 27"/>
                  <a:gd name="T15" fmla="*/ 10 h 24"/>
                  <a:gd name="T16" fmla="*/ 14 w 27"/>
                  <a:gd name="T17" fmla="*/ 9 h 24"/>
                  <a:gd name="T18" fmla="*/ 14 w 27"/>
                  <a:gd name="T19" fmla="*/ 9 h 24"/>
                  <a:gd name="T20" fmla="*/ 13 w 27"/>
                  <a:gd name="T21" fmla="*/ 10 h 24"/>
                  <a:gd name="T22" fmla="*/ 11 w 27"/>
                  <a:gd name="T23" fmla="*/ 13 h 24"/>
                  <a:gd name="T24" fmla="*/ 11 w 27"/>
                  <a:gd name="T25" fmla="*/ 13 h 24"/>
                  <a:gd name="T26" fmla="*/ 9 w 27"/>
                  <a:gd name="T27" fmla="*/ 14 h 24"/>
                  <a:gd name="T28" fmla="*/ 8 w 27"/>
                  <a:gd name="T29" fmla="*/ 14 h 24"/>
                  <a:gd name="T30" fmla="*/ 7 w 27"/>
                  <a:gd name="T31" fmla="*/ 14 h 24"/>
                  <a:gd name="T32" fmla="*/ 7 w 27"/>
                  <a:gd name="T33" fmla="*/ 16 h 24"/>
                  <a:gd name="T34" fmla="*/ 7 w 27"/>
                  <a:gd name="T35" fmla="*/ 16 h 24"/>
                  <a:gd name="T36" fmla="*/ 1 w 27"/>
                  <a:gd name="T37" fmla="*/ 22 h 24"/>
                  <a:gd name="T38" fmla="*/ 1 w 27"/>
                  <a:gd name="T39" fmla="*/ 22 h 24"/>
                  <a:gd name="T40" fmla="*/ 0 w 27"/>
                  <a:gd name="T41" fmla="*/ 23 h 24"/>
                  <a:gd name="T42" fmla="*/ 0 w 27"/>
                  <a:gd name="T43" fmla="*/ 23 h 24"/>
                  <a:gd name="T44" fmla="*/ 3 w 27"/>
                  <a:gd name="T45" fmla="*/ 24 h 24"/>
                  <a:gd name="T46" fmla="*/ 3 w 27"/>
                  <a:gd name="T47" fmla="*/ 24 h 24"/>
                  <a:gd name="T48" fmla="*/ 7 w 27"/>
                  <a:gd name="T49" fmla="*/ 20 h 24"/>
                  <a:gd name="T50" fmla="*/ 7 w 27"/>
                  <a:gd name="T51" fmla="*/ 20 h 24"/>
                  <a:gd name="T52" fmla="*/ 10 w 27"/>
                  <a:gd name="T53" fmla="*/ 18 h 24"/>
                  <a:gd name="T54" fmla="*/ 14 w 27"/>
                  <a:gd name="T55" fmla="*/ 17 h 24"/>
                  <a:gd name="T56" fmla="*/ 14 w 27"/>
                  <a:gd name="T57" fmla="*/ 17 h 24"/>
                  <a:gd name="T58" fmla="*/ 15 w 27"/>
                  <a:gd name="T59" fmla="*/ 16 h 24"/>
                  <a:gd name="T60" fmla="*/ 16 w 27"/>
                  <a:gd name="T61" fmla="*/ 14 h 24"/>
                  <a:gd name="T62" fmla="*/ 16 w 27"/>
                  <a:gd name="T63" fmla="*/ 14 h 24"/>
                  <a:gd name="T64" fmla="*/ 18 w 27"/>
                  <a:gd name="T65" fmla="*/ 14 h 24"/>
                  <a:gd name="T66" fmla="*/ 21 w 27"/>
                  <a:gd name="T67" fmla="*/ 14 h 24"/>
                  <a:gd name="T68" fmla="*/ 22 w 27"/>
                  <a:gd name="T69" fmla="*/ 13 h 24"/>
                  <a:gd name="T70" fmla="*/ 24 w 27"/>
                  <a:gd name="T71" fmla="*/ 11 h 24"/>
                  <a:gd name="T72" fmla="*/ 24 w 27"/>
                  <a:gd name="T73" fmla="*/ 11 h 24"/>
                  <a:gd name="T74" fmla="*/ 26 w 27"/>
                  <a:gd name="T75" fmla="*/ 10 h 24"/>
                  <a:gd name="T76" fmla="*/ 26 w 27"/>
                  <a:gd name="T77" fmla="*/ 7 h 24"/>
                  <a:gd name="T78" fmla="*/ 27 w 27"/>
                  <a:gd name="T79" fmla="*/ 1 h 24"/>
                  <a:gd name="T80" fmla="*/ 24 w 27"/>
                  <a:gd name="T81" fmla="*/ 0 h 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7"/>
                  <a:gd name="T124" fmla="*/ 0 h 24"/>
                  <a:gd name="T125" fmla="*/ 27 w 27"/>
                  <a:gd name="T126" fmla="*/ 24 h 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7" h="24">
                    <a:moveTo>
                      <a:pt x="24" y="0"/>
                    </a:moveTo>
                    <a:lnTo>
                      <a:pt x="24" y="0"/>
                    </a:lnTo>
                    <a:lnTo>
                      <a:pt x="21" y="10"/>
                    </a:lnTo>
                    <a:lnTo>
                      <a:pt x="18" y="11"/>
                    </a:lnTo>
                    <a:lnTo>
                      <a:pt x="17" y="11"/>
                    </a:lnTo>
                    <a:lnTo>
                      <a:pt x="16" y="10"/>
                    </a:lnTo>
                    <a:lnTo>
                      <a:pt x="14" y="9"/>
                    </a:lnTo>
                    <a:lnTo>
                      <a:pt x="13" y="10"/>
                    </a:lnTo>
                    <a:lnTo>
                      <a:pt x="11" y="13"/>
                    </a:lnTo>
                    <a:lnTo>
                      <a:pt x="9" y="14"/>
                    </a:lnTo>
                    <a:lnTo>
                      <a:pt x="8" y="14"/>
                    </a:lnTo>
                    <a:lnTo>
                      <a:pt x="7" y="14"/>
                    </a:lnTo>
                    <a:lnTo>
                      <a:pt x="7" y="16"/>
                    </a:lnTo>
                    <a:lnTo>
                      <a:pt x="1" y="22"/>
                    </a:lnTo>
                    <a:lnTo>
                      <a:pt x="0" y="23"/>
                    </a:lnTo>
                    <a:lnTo>
                      <a:pt x="3" y="24"/>
                    </a:lnTo>
                    <a:lnTo>
                      <a:pt x="7" y="20"/>
                    </a:lnTo>
                    <a:lnTo>
                      <a:pt x="10" y="18"/>
                    </a:lnTo>
                    <a:lnTo>
                      <a:pt x="14" y="17"/>
                    </a:lnTo>
                    <a:lnTo>
                      <a:pt x="15" y="16"/>
                    </a:lnTo>
                    <a:lnTo>
                      <a:pt x="16" y="14"/>
                    </a:lnTo>
                    <a:lnTo>
                      <a:pt x="18" y="14"/>
                    </a:lnTo>
                    <a:lnTo>
                      <a:pt x="21" y="14"/>
                    </a:lnTo>
                    <a:lnTo>
                      <a:pt x="22" y="13"/>
                    </a:lnTo>
                    <a:lnTo>
                      <a:pt x="24" y="11"/>
                    </a:lnTo>
                    <a:lnTo>
                      <a:pt x="26" y="10"/>
                    </a:lnTo>
                    <a:lnTo>
                      <a:pt x="26" y="7"/>
                    </a:lnTo>
                    <a:lnTo>
                      <a:pt x="27" y="1"/>
                    </a:lnTo>
                    <a:lnTo>
                      <a:pt x="24"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48" name="Freeform 62"/>
              <p:cNvSpPr>
                <a:spLocks/>
              </p:cNvSpPr>
              <p:nvPr/>
            </p:nvSpPr>
            <p:spPr bwMode="auto">
              <a:xfrm>
                <a:off x="5047" y="1665"/>
                <a:ext cx="12" cy="16"/>
              </a:xfrm>
              <a:custGeom>
                <a:avLst/>
                <a:gdLst>
                  <a:gd name="T0" fmla="*/ 11 w 12"/>
                  <a:gd name="T1" fmla="*/ 0 h 16"/>
                  <a:gd name="T2" fmla="*/ 11 w 12"/>
                  <a:gd name="T3" fmla="*/ 0 h 16"/>
                  <a:gd name="T4" fmla="*/ 7 w 12"/>
                  <a:gd name="T5" fmla="*/ 3 h 16"/>
                  <a:gd name="T6" fmla="*/ 4 w 12"/>
                  <a:gd name="T7" fmla="*/ 6 h 16"/>
                  <a:gd name="T8" fmla="*/ 3 w 12"/>
                  <a:gd name="T9" fmla="*/ 6 h 16"/>
                  <a:gd name="T10" fmla="*/ 3 w 12"/>
                  <a:gd name="T11" fmla="*/ 6 h 16"/>
                  <a:gd name="T12" fmla="*/ 3 w 12"/>
                  <a:gd name="T13" fmla="*/ 8 h 16"/>
                  <a:gd name="T14" fmla="*/ 3 w 12"/>
                  <a:gd name="T15" fmla="*/ 10 h 16"/>
                  <a:gd name="T16" fmla="*/ 3 w 12"/>
                  <a:gd name="T17" fmla="*/ 10 h 16"/>
                  <a:gd name="T18" fmla="*/ 0 w 12"/>
                  <a:gd name="T19" fmla="*/ 14 h 16"/>
                  <a:gd name="T20" fmla="*/ 0 w 12"/>
                  <a:gd name="T21" fmla="*/ 15 h 16"/>
                  <a:gd name="T22" fmla="*/ 0 w 12"/>
                  <a:gd name="T23" fmla="*/ 16 h 16"/>
                  <a:gd name="T24" fmla="*/ 1 w 12"/>
                  <a:gd name="T25" fmla="*/ 16 h 16"/>
                  <a:gd name="T26" fmla="*/ 1 w 12"/>
                  <a:gd name="T27" fmla="*/ 16 h 16"/>
                  <a:gd name="T28" fmla="*/ 5 w 12"/>
                  <a:gd name="T29" fmla="*/ 14 h 16"/>
                  <a:gd name="T30" fmla="*/ 8 w 12"/>
                  <a:gd name="T31" fmla="*/ 11 h 16"/>
                  <a:gd name="T32" fmla="*/ 11 w 12"/>
                  <a:gd name="T33" fmla="*/ 7 h 16"/>
                  <a:gd name="T34" fmla="*/ 12 w 12"/>
                  <a:gd name="T35" fmla="*/ 3 h 16"/>
                  <a:gd name="T36" fmla="*/ 12 w 12"/>
                  <a:gd name="T37" fmla="*/ 3 h 16"/>
                  <a:gd name="T38" fmla="*/ 12 w 12"/>
                  <a:gd name="T39" fmla="*/ 1 h 16"/>
                  <a:gd name="T40" fmla="*/ 12 w 12"/>
                  <a:gd name="T41" fmla="*/ 0 h 16"/>
                  <a:gd name="T42" fmla="*/ 11 w 12"/>
                  <a:gd name="T43" fmla="*/ 0 h 16"/>
                  <a:gd name="T44" fmla="*/ 11 w 12"/>
                  <a:gd name="T45" fmla="*/ 0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2"/>
                  <a:gd name="T70" fmla="*/ 0 h 16"/>
                  <a:gd name="T71" fmla="*/ 12 w 12"/>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2" h="16">
                    <a:moveTo>
                      <a:pt x="11" y="0"/>
                    </a:moveTo>
                    <a:lnTo>
                      <a:pt x="11" y="0"/>
                    </a:lnTo>
                    <a:lnTo>
                      <a:pt x="7" y="3"/>
                    </a:lnTo>
                    <a:lnTo>
                      <a:pt x="4" y="6"/>
                    </a:lnTo>
                    <a:lnTo>
                      <a:pt x="3" y="6"/>
                    </a:lnTo>
                    <a:lnTo>
                      <a:pt x="3" y="8"/>
                    </a:lnTo>
                    <a:lnTo>
                      <a:pt x="3" y="10"/>
                    </a:lnTo>
                    <a:lnTo>
                      <a:pt x="0" y="14"/>
                    </a:lnTo>
                    <a:lnTo>
                      <a:pt x="0" y="15"/>
                    </a:lnTo>
                    <a:lnTo>
                      <a:pt x="0" y="16"/>
                    </a:lnTo>
                    <a:lnTo>
                      <a:pt x="1" y="16"/>
                    </a:lnTo>
                    <a:lnTo>
                      <a:pt x="5" y="14"/>
                    </a:lnTo>
                    <a:lnTo>
                      <a:pt x="8" y="11"/>
                    </a:lnTo>
                    <a:lnTo>
                      <a:pt x="11" y="7"/>
                    </a:lnTo>
                    <a:lnTo>
                      <a:pt x="12" y="3"/>
                    </a:lnTo>
                    <a:lnTo>
                      <a:pt x="12" y="1"/>
                    </a:lnTo>
                    <a:lnTo>
                      <a:pt x="12" y="0"/>
                    </a:lnTo>
                    <a:lnTo>
                      <a:pt x="1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49" name="Freeform 63"/>
              <p:cNvSpPr>
                <a:spLocks/>
              </p:cNvSpPr>
              <p:nvPr/>
            </p:nvSpPr>
            <p:spPr bwMode="auto">
              <a:xfrm>
                <a:off x="5076" y="1646"/>
                <a:ext cx="9" cy="12"/>
              </a:xfrm>
              <a:custGeom>
                <a:avLst/>
                <a:gdLst>
                  <a:gd name="T0" fmla="*/ 6 w 9"/>
                  <a:gd name="T1" fmla="*/ 0 h 12"/>
                  <a:gd name="T2" fmla="*/ 6 w 9"/>
                  <a:gd name="T3" fmla="*/ 0 h 12"/>
                  <a:gd name="T4" fmla="*/ 3 w 9"/>
                  <a:gd name="T5" fmla="*/ 6 h 12"/>
                  <a:gd name="T6" fmla="*/ 3 w 9"/>
                  <a:gd name="T7" fmla="*/ 6 h 12"/>
                  <a:gd name="T8" fmla="*/ 0 w 9"/>
                  <a:gd name="T9" fmla="*/ 12 h 12"/>
                  <a:gd name="T10" fmla="*/ 3 w 9"/>
                  <a:gd name="T11" fmla="*/ 9 h 12"/>
                  <a:gd name="T12" fmla="*/ 9 w 9"/>
                  <a:gd name="T13" fmla="*/ 3 h 12"/>
                  <a:gd name="T14" fmla="*/ 9 w 9"/>
                  <a:gd name="T15" fmla="*/ 3 h 12"/>
                  <a:gd name="T16" fmla="*/ 9 w 9"/>
                  <a:gd name="T17" fmla="*/ 0 h 12"/>
                  <a:gd name="T18" fmla="*/ 6 w 9"/>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2"/>
                  <a:gd name="T32" fmla="*/ 9 w 9"/>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2">
                    <a:moveTo>
                      <a:pt x="6" y="0"/>
                    </a:moveTo>
                    <a:lnTo>
                      <a:pt x="6" y="0"/>
                    </a:lnTo>
                    <a:lnTo>
                      <a:pt x="3" y="6"/>
                    </a:lnTo>
                    <a:lnTo>
                      <a:pt x="0" y="12"/>
                    </a:lnTo>
                    <a:lnTo>
                      <a:pt x="3" y="9"/>
                    </a:lnTo>
                    <a:lnTo>
                      <a:pt x="9" y="3"/>
                    </a:lnTo>
                    <a:lnTo>
                      <a:pt x="9" y="0"/>
                    </a:lnTo>
                    <a:lnTo>
                      <a:pt x="6"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50" name="Freeform 64"/>
              <p:cNvSpPr>
                <a:spLocks/>
              </p:cNvSpPr>
              <p:nvPr/>
            </p:nvSpPr>
            <p:spPr bwMode="auto">
              <a:xfrm>
                <a:off x="5114" y="1607"/>
                <a:ext cx="1" cy="3"/>
              </a:xfrm>
              <a:custGeom>
                <a:avLst/>
                <a:gdLst>
                  <a:gd name="T0" fmla="*/ 0 w 1"/>
                  <a:gd name="T1" fmla="*/ 0 h 3"/>
                  <a:gd name="T2" fmla="*/ 1 w 1"/>
                  <a:gd name="T3" fmla="*/ 3 h 3"/>
                  <a:gd name="T4" fmla="*/ 1 w 1"/>
                  <a:gd name="T5" fmla="*/ 3 h 3"/>
                  <a:gd name="T6" fmla="*/ 1 w 1"/>
                  <a:gd name="T7" fmla="*/ 2 h 3"/>
                  <a:gd name="T8" fmla="*/ 0 w 1"/>
                  <a:gd name="T9" fmla="*/ 0 h 3"/>
                  <a:gd name="T10" fmla="*/ 0 w 1"/>
                  <a:gd name="T11" fmla="*/ 0 h 3"/>
                  <a:gd name="T12" fmla="*/ 0 60000 65536"/>
                  <a:gd name="T13" fmla="*/ 0 60000 65536"/>
                  <a:gd name="T14" fmla="*/ 0 60000 65536"/>
                  <a:gd name="T15" fmla="*/ 0 60000 65536"/>
                  <a:gd name="T16" fmla="*/ 0 60000 65536"/>
                  <a:gd name="T17" fmla="*/ 0 60000 65536"/>
                  <a:gd name="T18" fmla="*/ 0 w 1"/>
                  <a:gd name="T19" fmla="*/ 0 h 3"/>
                  <a:gd name="T20" fmla="*/ 1 w 1"/>
                  <a:gd name="T21" fmla="*/ 3 h 3"/>
                </a:gdLst>
                <a:ahLst/>
                <a:cxnLst>
                  <a:cxn ang="T12">
                    <a:pos x="T0" y="T1"/>
                  </a:cxn>
                  <a:cxn ang="T13">
                    <a:pos x="T2" y="T3"/>
                  </a:cxn>
                  <a:cxn ang="T14">
                    <a:pos x="T4" y="T5"/>
                  </a:cxn>
                  <a:cxn ang="T15">
                    <a:pos x="T6" y="T7"/>
                  </a:cxn>
                  <a:cxn ang="T16">
                    <a:pos x="T8" y="T9"/>
                  </a:cxn>
                  <a:cxn ang="T17">
                    <a:pos x="T10" y="T11"/>
                  </a:cxn>
                </a:cxnLst>
                <a:rect l="T18" t="T19" r="T20" b="T21"/>
                <a:pathLst>
                  <a:path w="1" h="3">
                    <a:moveTo>
                      <a:pt x="0" y="0"/>
                    </a:moveTo>
                    <a:lnTo>
                      <a:pt x="1" y="3"/>
                    </a:lnTo>
                    <a:lnTo>
                      <a:pt x="1" y="2"/>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51" name="Freeform 65"/>
              <p:cNvSpPr>
                <a:spLocks/>
              </p:cNvSpPr>
              <p:nvPr/>
            </p:nvSpPr>
            <p:spPr bwMode="auto">
              <a:xfrm>
                <a:off x="5123" y="1592"/>
                <a:ext cx="3" cy="5"/>
              </a:xfrm>
              <a:custGeom>
                <a:avLst/>
                <a:gdLst>
                  <a:gd name="T0" fmla="*/ 1 w 3"/>
                  <a:gd name="T1" fmla="*/ 0 h 5"/>
                  <a:gd name="T2" fmla="*/ 0 w 3"/>
                  <a:gd name="T3" fmla="*/ 4 h 5"/>
                  <a:gd name="T4" fmla="*/ 0 w 3"/>
                  <a:gd name="T5" fmla="*/ 4 h 5"/>
                  <a:gd name="T6" fmla="*/ 1 w 3"/>
                  <a:gd name="T7" fmla="*/ 4 h 5"/>
                  <a:gd name="T8" fmla="*/ 3 w 3"/>
                  <a:gd name="T9" fmla="*/ 5 h 5"/>
                  <a:gd name="T10" fmla="*/ 3 w 3"/>
                  <a:gd name="T11" fmla="*/ 5 h 5"/>
                  <a:gd name="T12" fmla="*/ 3 w 3"/>
                  <a:gd name="T13" fmla="*/ 1 h 5"/>
                  <a:gd name="T14" fmla="*/ 3 w 3"/>
                  <a:gd name="T15" fmla="*/ 0 h 5"/>
                  <a:gd name="T16" fmla="*/ 1 w 3"/>
                  <a:gd name="T17" fmla="*/ 0 h 5"/>
                  <a:gd name="T18" fmla="*/ 1 w 3"/>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5"/>
                  <a:gd name="T32" fmla="*/ 3 w 3"/>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5">
                    <a:moveTo>
                      <a:pt x="1" y="0"/>
                    </a:moveTo>
                    <a:lnTo>
                      <a:pt x="0" y="4"/>
                    </a:lnTo>
                    <a:lnTo>
                      <a:pt x="1" y="4"/>
                    </a:lnTo>
                    <a:lnTo>
                      <a:pt x="3" y="5"/>
                    </a:lnTo>
                    <a:lnTo>
                      <a:pt x="3" y="1"/>
                    </a:lnTo>
                    <a:lnTo>
                      <a:pt x="3"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52" name="Freeform 66"/>
              <p:cNvSpPr>
                <a:spLocks/>
              </p:cNvSpPr>
              <p:nvPr/>
            </p:nvSpPr>
            <p:spPr bwMode="auto">
              <a:xfrm>
                <a:off x="5134" y="1570"/>
                <a:ext cx="11" cy="8"/>
              </a:xfrm>
              <a:custGeom>
                <a:avLst/>
                <a:gdLst>
                  <a:gd name="T0" fmla="*/ 9 w 11"/>
                  <a:gd name="T1" fmla="*/ 0 h 8"/>
                  <a:gd name="T2" fmla="*/ 9 w 11"/>
                  <a:gd name="T3" fmla="*/ 0 h 8"/>
                  <a:gd name="T4" fmla="*/ 7 w 11"/>
                  <a:gd name="T5" fmla="*/ 1 h 8"/>
                  <a:gd name="T6" fmla="*/ 6 w 11"/>
                  <a:gd name="T7" fmla="*/ 3 h 8"/>
                  <a:gd name="T8" fmla="*/ 6 w 11"/>
                  <a:gd name="T9" fmla="*/ 3 h 8"/>
                  <a:gd name="T10" fmla="*/ 3 w 11"/>
                  <a:gd name="T11" fmla="*/ 3 h 8"/>
                  <a:gd name="T12" fmla="*/ 1 w 11"/>
                  <a:gd name="T13" fmla="*/ 3 h 8"/>
                  <a:gd name="T14" fmla="*/ 0 w 11"/>
                  <a:gd name="T15" fmla="*/ 5 h 8"/>
                  <a:gd name="T16" fmla="*/ 0 w 11"/>
                  <a:gd name="T17" fmla="*/ 6 h 8"/>
                  <a:gd name="T18" fmla="*/ 0 w 11"/>
                  <a:gd name="T19" fmla="*/ 6 h 8"/>
                  <a:gd name="T20" fmla="*/ 0 w 11"/>
                  <a:gd name="T21" fmla="*/ 8 h 8"/>
                  <a:gd name="T22" fmla="*/ 2 w 11"/>
                  <a:gd name="T23" fmla="*/ 8 h 8"/>
                  <a:gd name="T24" fmla="*/ 2 w 11"/>
                  <a:gd name="T25" fmla="*/ 8 h 8"/>
                  <a:gd name="T26" fmla="*/ 9 w 11"/>
                  <a:gd name="T27" fmla="*/ 3 h 8"/>
                  <a:gd name="T28" fmla="*/ 11 w 11"/>
                  <a:gd name="T29" fmla="*/ 0 h 8"/>
                  <a:gd name="T30" fmla="*/ 11 w 11"/>
                  <a:gd name="T31" fmla="*/ 0 h 8"/>
                  <a:gd name="T32" fmla="*/ 9 w 11"/>
                  <a:gd name="T33" fmla="*/ 0 h 8"/>
                  <a:gd name="T34" fmla="*/ 9 w 11"/>
                  <a:gd name="T35" fmla="*/ 0 h 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
                  <a:gd name="T55" fmla="*/ 0 h 8"/>
                  <a:gd name="T56" fmla="*/ 11 w 11"/>
                  <a:gd name="T57" fmla="*/ 8 h 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 h="8">
                    <a:moveTo>
                      <a:pt x="9" y="0"/>
                    </a:moveTo>
                    <a:lnTo>
                      <a:pt x="9" y="0"/>
                    </a:lnTo>
                    <a:lnTo>
                      <a:pt x="7" y="1"/>
                    </a:lnTo>
                    <a:lnTo>
                      <a:pt x="6" y="3"/>
                    </a:lnTo>
                    <a:lnTo>
                      <a:pt x="3" y="3"/>
                    </a:lnTo>
                    <a:lnTo>
                      <a:pt x="1" y="3"/>
                    </a:lnTo>
                    <a:lnTo>
                      <a:pt x="0" y="5"/>
                    </a:lnTo>
                    <a:lnTo>
                      <a:pt x="0" y="6"/>
                    </a:lnTo>
                    <a:lnTo>
                      <a:pt x="0" y="8"/>
                    </a:lnTo>
                    <a:lnTo>
                      <a:pt x="2" y="8"/>
                    </a:lnTo>
                    <a:lnTo>
                      <a:pt x="9" y="3"/>
                    </a:lnTo>
                    <a:lnTo>
                      <a:pt x="11" y="0"/>
                    </a:lnTo>
                    <a:lnTo>
                      <a:pt x="9"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53" name="Freeform 67"/>
              <p:cNvSpPr>
                <a:spLocks/>
              </p:cNvSpPr>
              <p:nvPr/>
            </p:nvSpPr>
            <p:spPr bwMode="auto">
              <a:xfrm>
                <a:off x="4869" y="1474"/>
                <a:ext cx="12" cy="13"/>
              </a:xfrm>
              <a:custGeom>
                <a:avLst/>
                <a:gdLst>
                  <a:gd name="T0" fmla="*/ 5 w 12"/>
                  <a:gd name="T1" fmla="*/ 0 h 13"/>
                  <a:gd name="T2" fmla="*/ 5 w 12"/>
                  <a:gd name="T3" fmla="*/ 0 h 13"/>
                  <a:gd name="T4" fmla="*/ 2 w 12"/>
                  <a:gd name="T5" fmla="*/ 5 h 13"/>
                  <a:gd name="T6" fmla="*/ 0 w 12"/>
                  <a:gd name="T7" fmla="*/ 8 h 13"/>
                  <a:gd name="T8" fmla="*/ 3 w 12"/>
                  <a:gd name="T9" fmla="*/ 11 h 13"/>
                  <a:gd name="T10" fmla="*/ 7 w 12"/>
                  <a:gd name="T11" fmla="*/ 13 h 13"/>
                  <a:gd name="T12" fmla="*/ 7 w 12"/>
                  <a:gd name="T13" fmla="*/ 13 h 13"/>
                  <a:gd name="T14" fmla="*/ 12 w 12"/>
                  <a:gd name="T15" fmla="*/ 6 h 13"/>
                  <a:gd name="T16" fmla="*/ 12 w 12"/>
                  <a:gd name="T17" fmla="*/ 6 h 13"/>
                  <a:gd name="T18" fmla="*/ 5 w 12"/>
                  <a:gd name="T19" fmla="*/ 0 h 13"/>
                  <a:gd name="T20" fmla="*/ 5 w 12"/>
                  <a:gd name="T21" fmla="*/ 0 h 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13"/>
                  <a:gd name="T35" fmla="*/ 12 w 12"/>
                  <a:gd name="T36" fmla="*/ 13 h 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13">
                    <a:moveTo>
                      <a:pt x="5" y="0"/>
                    </a:moveTo>
                    <a:lnTo>
                      <a:pt x="5" y="0"/>
                    </a:lnTo>
                    <a:lnTo>
                      <a:pt x="2" y="5"/>
                    </a:lnTo>
                    <a:lnTo>
                      <a:pt x="0" y="8"/>
                    </a:lnTo>
                    <a:lnTo>
                      <a:pt x="3" y="11"/>
                    </a:lnTo>
                    <a:lnTo>
                      <a:pt x="7" y="13"/>
                    </a:lnTo>
                    <a:lnTo>
                      <a:pt x="12" y="6"/>
                    </a:lnTo>
                    <a:lnTo>
                      <a:pt x="5"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grpSp>
            <p:nvGrpSpPr>
              <p:cNvPr id="4" name="Group 68"/>
              <p:cNvGrpSpPr>
                <a:grpSpLocks/>
              </p:cNvGrpSpPr>
              <p:nvPr/>
            </p:nvGrpSpPr>
            <p:grpSpPr bwMode="auto">
              <a:xfrm>
                <a:off x="3267" y="716"/>
                <a:ext cx="2370" cy="1057"/>
                <a:chOff x="3267" y="716"/>
                <a:chExt cx="2370" cy="1057"/>
              </a:xfrm>
              <a:grpFill/>
            </p:grpSpPr>
            <p:sp>
              <p:nvSpPr>
                <p:cNvPr id="1155" name="Freeform 69"/>
                <p:cNvSpPr>
                  <a:spLocks/>
                </p:cNvSpPr>
                <p:nvPr/>
              </p:nvSpPr>
              <p:spPr bwMode="auto">
                <a:xfrm>
                  <a:off x="5250" y="1369"/>
                  <a:ext cx="15" cy="22"/>
                </a:xfrm>
                <a:custGeom>
                  <a:avLst/>
                  <a:gdLst>
                    <a:gd name="T0" fmla="*/ 11 w 15"/>
                    <a:gd name="T1" fmla="*/ 0 h 22"/>
                    <a:gd name="T2" fmla="*/ 11 w 15"/>
                    <a:gd name="T3" fmla="*/ 0 h 22"/>
                    <a:gd name="T4" fmla="*/ 8 w 15"/>
                    <a:gd name="T5" fmla="*/ 4 h 22"/>
                    <a:gd name="T6" fmla="*/ 8 w 15"/>
                    <a:gd name="T7" fmla="*/ 4 h 22"/>
                    <a:gd name="T8" fmla="*/ 4 w 15"/>
                    <a:gd name="T9" fmla="*/ 6 h 22"/>
                    <a:gd name="T10" fmla="*/ 1 w 15"/>
                    <a:gd name="T11" fmla="*/ 8 h 22"/>
                    <a:gd name="T12" fmla="*/ 1 w 15"/>
                    <a:gd name="T13" fmla="*/ 8 h 22"/>
                    <a:gd name="T14" fmla="*/ 1 w 15"/>
                    <a:gd name="T15" fmla="*/ 13 h 22"/>
                    <a:gd name="T16" fmla="*/ 1 w 15"/>
                    <a:gd name="T17" fmla="*/ 17 h 22"/>
                    <a:gd name="T18" fmla="*/ 1 w 15"/>
                    <a:gd name="T19" fmla="*/ 17 h 22"/>
                    <a:gd name="T20" fmla="*/ 0 w 15"/>
                    <a:gd name="T21" fmla="*/ 17 h 22"/>
                    <a:gd name="T22" fmla="*/ 0 w 15"/>
                    <a:gd name="T23" fmla="*/ 20 h 22"/>
                    <a:gd name="T24" fmla="*/ 2 w 15"/>
                    <a:gd name="T25" fmla="*/ 22 h 22"/>
                    <a:gd name="T26" fmla="*/ 2 w 15"/>
                    <a:gd name="T27" fmla="*/ 22 h 22"/>
                    <a:gd name="T28" fmla="*/ 8 w 15"/>
                    <a:gd name="T29" fmla="*/ 15 h 22"/>
                    <a:gd name="T30" fmla="*/ 15 w 15"/>
                    <a:gd name="T31" fmla="*/ 9 h 22"/>
                    <a:gd name="T32" fmla="*/ 15 w 15"/>
                    <a:gd name="T33" fmla="*/ 9 h 22"/>
                    <a:gd name="T34" fmla="*/ 14 w 15"/>
                    <a:gd name="T35" fmla="*/ 0 h 22"/>
                    <a:gd name="T36" fmla="*/ 11 w 15"/>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22"/>
                    <a:gd name="T59" fmla="*/ 15 w 15"/>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22">
                      <a:moveTo>
                        <a:pt x="11" y="0"/>
                      </a:moveTo>
                      <a:lnTo>
                        <a:pt x="11" y="0"/>
                      </a:lnTo>
                      <a:lnTo>
                        <a:pt x="8" y="4"/>
                      </a:lnTo>
                      <a:lnTo>
                        <a:pt x="4" y="6"/>
                      </a:lnTo>
                      <a:lnTo>
                        <a:pt x="1" y="8"/>
                      </a:lnTo>
                      <a:lnTo>
                        <a:pt x="1" y="13"/>
                      </a:lnTo>
                      <a:lnTo>
                        <a:pt x="1" y="17"/>
                      </a:lnTo>
                      <a:lnTo>
                        <a:pt x="0" y="17"/>
                      </a:lnTo>
                      <a:lnTo>
                        <a:pt x="0" y="20"/>
                      </a:lnTo>
                      <a:lnTo>
                        <a:pt x="2" y="22"/>
                      </a:lnTo>
                      <a:lnTo>
                        <a:pt x="8" y="15"/>
                      </a:lnTo>
                      <a:lnTo>
                        <a:pt x="15" y="9"/>
                      </a:lnTo>
                      <a:lnTo>
                        <a:pt x="14" y="0"/>
                      </a:lnTo>
                      <a:lnTo>
                        <a:pt x="1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56" name="Freeform 70"/>
                <p:cNvSpPr>
                  <a:spLocks/>
                </p:cNvSpPr>
                <p:nvPr/>
              </p:nvSpPr>
              <p:spPr bwMode="auto">
                <a:xfrm>
                  <a:off x="5250" y="1369"/>
                  <a:ext cx="15" cy="22"/>
                </a:xfrm>
                <a:custGeom>
                  <a:avLst/>
                  <a:gdLst>
                    <a:gd name="T0" fmla="*/ 11 w 15"/>
                    <a:gd name="T1" fmla="*/ 0 h 22"/>
                    <a:gd name="T2" fmla="*/ 11 w 15"/>
                    <a:gd name="T3" fmla="*/ 0 h 22"/>
                    <a:gd name="T4" fmla="*/ 8 w 15"/>
                    <a:gd name="T5" fmla="*/ 4 h 22"/>
                    <a:gd name="T6" fmla="*/ 8 w 15"/>
                    <a:gd name="T7" fmla="*/ 4 h 22"/>
                    <a:gd name="T8" fmla="*/ 4 w 15"/>
                    <a:gd name="T9" fmla="*/ 6 h 22"/>
                    <a:gd name="T10" fmla="*/ 1 w 15"/>
                    <a:gd name="T11" fmla="*/ 8 h 22"/>
                    <a:gd name="T12" fmla="*/ 1 w 15"/>
                    <a:gd name="T13" fmla="*/ 8 h 22"/>
                    <a:gd name="T14" fmla="*/ 1 w 15"/>
                    <a:gd name="T15" fmla="*/ 13 h 22"/>
                    <a:gd name="T16" fmla="*/ 1 w 15"/>
                    <a:gd name="T17" fmla="*/ 17 h 22"/>
                    <a:gd name="T18" fmla="*/ 1 w 15"/>
                    <a:gd name="T19" fmla="*/ 17 h 22"/>
                    <a:gd name="T20" fmla="*/ 0 w 15"/>
                    <a:gd name="T21" fmla="*/ 17 h 22"/>
                    <a:gd name="T22" fmla="*/ 0 w 15"/>
                    <a:gd name="T23" fmla="*/ 20 h 22"/>
                    <a:gd name="T24" fmla="*/ 2 w 15"/>
                    <a:gd name="T25" fmla="*/ 22 h 22"/>
                    <a:gd name="T26" fmla="*/ 2 w 15"/>
                    <a:gd name="T27" fmla="*/ 22 h 22"/>
                    <a:gd name="T28" fmla="*/ 8 w 15"/>
                    <a:gd name="T29" fmla="*/ 15 h 22"/>
                    <a:gd name="T30" fmla="*/ 15 w 15"/>
                    <a:gd name="T31" fmla="*/ 9 h 22"/>
                    <a:gd name="T32" fmla="*/ 15 w 15"/>
                    <a:gd name="T33" fmla="*/ 9 h 22"/>
                    <a:gd name="T34" fmla="*/ 14 w 15"/>
                    <a:gd name="T35" fmla="*/ 0 h 22"/>
                    <a:gd name="T36" fmla="*/ 11 w 15"/>
                    <a:gd name="T37" fmla="*/ 0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
                    <a:gd name="T58" fmla="*/ 0 h 22"/>
                    <a:gd name="T59" fmla="*/ 15 w 15"/>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 h="22">
                      <a:moveTo>
                        <a:pt x="11" y="0"/>
                      </a:moveTo>
                      <a:lnTo>
                        <a:pt x="11" y="0"/>
                      </a:lnTo>
                      <a:lnTo>
                        <a:pt x="8" y="4"/>
                      </a:lnTo>
                      <a:lnTo>
                        <a:pt x="4" y="6"/>
                      </a:lnTo>
                      <a:lnTo>
                        <a:pt x="1" y="8"/>
                      </a:lnTo>
                      <a:lnTo>
                        <a:pt x="1" y="13"/>
                      </a:lnTo>
                      <a:lnTo>
                        <a:pt x="1" y="17"/>
                      </a:lnTo>
                      <a:lnTo>
                        <a:pt x="0" y="17"/>
                      </a:lnTo>
                      <a:lnTo>
                        <a:pt x="0" y="20"/>
                      </a:lnTo>
                      <a:lnTo>
                        <a:pt x="2" y="22"/>
                      </a:lnTo>
                      <a:lnTo>
                        <a:pt x="8" y="15"/>
                      </a:lnTo>
                      <a:lnTo>
                        <a:pt x="15" y="9"/>
                      </a:lnTo>
                      <a:lnTo>
                        <a:pt x="14" y="0"/>
                      </a:lnTo>
                      <a:lnTo>
                        <a:pt x="1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grpSp>
              <p:nvGrpSpPr>
                <p:cNvPr id="5" name="Group 71"/>
                <p:cNvGrpSpPr>
                  <a:grpSpLocks/>
                </p:cNvGrpSpPr>
                <p:nvPr/>
              </p:nvGrpSpPr>
              <p:grpSpPr bwMode="auto">
                <a:xfrm>
                  <a:off x="3267" y="716"/>
                  <a:ext cx="2370" cy="1057"/>
                  <a:chOff x="3267" y="716"/>
                  <a:chExt cx="2370" cy="1057"/>
                </a:xfrm>
                <a:grpFill/>
              </p:grpSpPr>
              <p:sp>
                <p:nvSpPr>
                  <p:cNvPr id="1158" name="Freeform 72"/>
                  <p:cNvSpPr>
                    <a:spLocks/>
                  </p:cNvSpPr>
                  <p:nvPr/>
                </p:nvSpPr>
                <p:spPr bwMode="auto">
                  <a:xfrm>
                    <a:off x="4935" y="1492"/>
                    <a:ext cx="41" cy="182"/>
                  </a:xfrm>
                  <a:custGeom>
                    <a:avLst/>
                    <a:gdLst>
                      <a:gd name="T0" fmla="*/ 17 w 41"/>
                      <a:gd name="T1" fmla="*/ 3 h 182"/>
                      <a:gd name="T2" fmla="*/ 14 w 41"/>
                      <a:gd name="T3" fmla="*/ 5 h 182"/>
                      <a:gd name="T4" fmla="*/ 15 w 41"/>
                      <a:gd name="T5" fmla="*/ 25 h 182"/>
                      <a:gd name="T6" fmla="*/ 6 w 41"/>
                      <a:gd name="T7" fmla="*/ 29 h 182"/>
                      <a:gd name="T8" fmla="*/ 6 w 41"/>
                      <a:gd name="T9" fmla="*/ 35 h 182"/>
                      <a:gd name="T10" fmla="*/ 2 w 41"/>
                      <a:gd name="T11" fmla="*/ 39 h 182"/>
                      <a:gd name="T12" fmla="*/ 3 w 41"/>
                      <a:gd name="T13" fmla="*/ 48 h 182"/>
                      <a:gd name="T14" fmla="*/ 1 w 41"/>
                      <a:gd name="T15" fmla="*/ 56 h 182"/>
                      <a:gd name="T16" fmla="*/ 5 w 41"/>
                      <a:gd name="T17" fmla="*/ 65 h 182"/>
                      <a:gd name="T18" fmla="*/ 5 w 41"/>
                      <a:gd name="T19" fmla="*/ 73 h 182"/>
                      <a:gd name="T20" fmla="*/ 7 w 41"/>
                      <a:gd name="T21" fmla="*/ 88 h 182"/>
                      <a:gd name="T22" fmla="*/ 5 w 41"/>
                      <a:gd name="T23" fmla="*/ 110 h 182"/>
                      <a:gd name="T24" fmla="*/ 6 w 41"/>
                      <a:gd name="T25" fmla="*/ 121 h 182"/>
                      <a:gd name="T26" fmla="*/ 3 w 41"/>
                      <a:gd name="T27" fmla="*/ 124 h 182"/>
                      <a:gd name="T28" fmla="*/ 7 w 41"/>
                      <a:gd name="T29" fmla="*/ 138 h 182"/>
                      <a:gd name="T30" fmla="*/ 3 w 41"/>
                      <a:gd name="T31" fmla="*/ 153 h 182"/>
                      <a:gd name="T32" fmla="*/ 5 w 41"/>
                      <a:gd name="T33" fmla="*/ 159 h 182"/>
                      <a:gd name="T34" fmla="*/ 2 w 41"/>
                      <a:gd name="T35" fmla="*/ 167 h 182"/>
                      <a:gd name="T36" fmla="*/ 0 w 41"/>
                      <a:gd name="T37" fmla="*/ 180 h 182"/>
                      <a:gd name="T38" fmla="*/ 5 w 41"/>
                      <a:gd name="T39" fmla="*/ 177 h 182"/>
                      <a:gd name="T40" fmla="*/ 7 w 41"/>
                      <a:gd name="T41" fmla="*/ 168 h 182"/>
                      <a:gd name="T42" fmla="*/ 10 w 41"/>
                      <a:gd name="T43" fmla="*/ 167 h 182"/>
                      <a:gd name="T44" fmla="*/ 13 w 41"/>
                      <a:gd name="T45" fmla="*/ 169 h 182"/>
                      <a:gd name="T46" fmla="*/ 17 w 41"/>
                      <a:gd name="T47" fmla="*/ 173 h 182"/>
                      <a:gd name="T48" fmla="*/ 20 w 41"/>
                      <a:gd name="T49" fmla="*/ 175 h 182"/>
                      <a:gd name="T50" fmla="*/ 24 w 41"/>
                      <a:gd name="T51" fmla="*/ 180 h 182"/>
                      <a:gd name="T52" fmla="*/ 23 w 41"/>
                      <a:gd name="T53" fmla="*/ 168 h 182"/>
                      <a:gd name="T54" fmla="*/ 19 w 41"/>
                      <a:gd name="T55" fmla="*/ 164 h 182"/>
                      <a:gd name="T56" fmla="*/ 13 w 41"/>
                      <a:gd name="T57" fmla="*/ 143 h 182"/>
                      <a:gd name="T58" fmla="*/ 15 w 41"/>
                      <a:gd name="T59" fmla="*/ 133 h 182"/>
                      <a:gd name="T60" fmla="*/ 19 w 41"/>
                      <a:gd name="T61" fmla="*/ 118 h 182"/>
                      <a:gd name="T62" fmla="*/ 20 w 41"/>
                      <a:gd name="T63" fmla="*/ 112 h 182"/>
                      <a:gd name="T64" fmla="*/ 27 w 41"/>
                      <a:gd name="T65" fmla="*/ 105 h 182"/>
                      <a:gd name="T66" fmla="*/ 41 w 41"/>
                      <a:gd name="T67" fmla="*/ 114 h 182"/>
                      <a:gd name="T68" fmla="*/ 36 w 41"/>
                      <a:gd name="T69" fmla="*/ 106 h 182"/>
                      <a:gd name="T70" fmla="*/ 35 w 41"/>
                      <a:gd name="T71" fmla="*/ 100 h 182"/>
                      <a:gd name="T72" fmla="*/ 33 w 41"/>
                      <a:gd name="T73" fmla="*/ 98 h 182"/>
                      <a:gd name="T74" fmla="*/ 24 w 41"/>
                      <a:gd name="T75" fmla="*/ 91 h 182"/>
                      <a:gd name="T76" fmla="*/ 28 w 41"/>
                      <a:gd name="T77" fmla="*/ 84 h 182"/>
                      <a:gd name="T78" fmla="*/ 28 w 41"/>
                      <a:gd name="T79" fmla="*/ 79 h 182"/>
                      <a:gd name="T80" fmla="*/ 23 w 41"/>
                      <a:gd name="T81" fmla="*/ 71 h 182"/>
                      <a:gd name="T82" fmla="*/ 26 w 41"/>
                      <a:gd name="T83" fmla="*/ 55 h 182"/>
                      <a:gd name="T84" fmla="*/ 23 w 41"/>
                      <a:gd name="T85" fmla="*/ 53 h 182"/>
                      <a:gd name="T86" fmla="*/ 27 w 41"/>
                      <a:gd name="T87" fmla="*/ 43 h 182"/>
                      <a:gd name="T88" fmla="*/ 24 w 41"/>
                      <a:gd name="T89" fmla="*/ 32 h 182"/>
                      <a:gd name="T90" fmla="*/ 21 w 41"/>
                      <a:gd name="T91" fmla="*/ 25 h 182"/>
                      <a:gd name="T92" fmla="*/ 22 w 41"/>
                      <a:gd name="T93" fmla="*/ 14 h 182"/>
                      <a:gd name="T94" fmla="*/ 21 w 41"/>
                      <a:gd name="T95" fmla="*/ 4 h 18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1"/>
                      <a:gd name="T145" fmla="*/ 0 h 182"/>
                      <a:gd name="T146" fmla="*/ 41 w 41"/>
                      <a:gd name="T147" fmla="*/ 182 h 18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1" h="182">
                        <a:moveTo>
                          <a:pt x="19" y="0"/>
                        </a:moveTo>
                        <a:lnTo>
                          <a:pt x="19" y="0"/>
                        </a:lnTo>
                        <a:lnTo>
                          <a:pt x="17" y="3"/>
                        </a:lnTo>
                        <a:lnTo>
                          <a:pt x="16" y="5"/>
                        </a:lnTo>
                        <a:lnTo>
                          <a:pt x="14" y="5"/>
                        </a:lnTo>
                        <a:lnTo>
                          <a:pt x="12" y="5"/>
                        </a:lnTo>
                        <a:lnTo>
                          <a:pt x="15" y="25"/>
                        </a:lnTo>
                        <a:lnTo>
                          <a:pt x="6" y="29"/>
                        </a:lnTo>
                        <a:lnTo>
                          <a:pt x="6" y="32"/>
                        </a:lnTo>
                        <a:lnTo>
                          <a:pt x="6" y="35"/>
                        </a:lnTo>
                        <a:lnTo>
                          <a:pt x="2" y="37"/>
                        </a:lnTo>
                        <a:lnTo>
                          <a:pt x="2" y="39"/>
                        </a:lnTo>
                        <a:lnTo>
                          <a:pt x="3" y="42"/>
                        </a:lnTo>
                        <a:lnTo>
                          <a:pt x="3" y="44"/>
                        </a:lnTo>
                        <a:lnTo>
                          <a:pt x="3" y="48"/>
                        </a:lnTo>
                        <a:lnTo>
                          <a:pt x="2" y="51"/>
                        </a:lnTo>
                        <a:lnTo>
                          <a:pt x="1" y="56"/>
                        </a:lnTo>
                        <a:lnTo>
                          <a:pt x="3" y="62"/>
                        </a:lnTo>
                        <a:lnTo>
                          <a:pt x="5" y="65"/>
                        </a:lnTo>
                        <a:lnTo>
                          <a:pt x="6" y="70"/>
                        </a:lnTo>
                        <a:lnTo>
                          <a:pt x="5" y="73"/>
                        </a:lnTo>
                        <a:lnTo>
                          <a:pt x="5" y="81"/>
                        </a:lnTo>
                        <a:lnTo>
                          <a:pt x="7" y="88"/>
                        </a:lnTo>
                        <a:lnTo>
                          <a:pt x="6" y="99"/>
                        </a:lnTo>
                        <a:lnTo>
                          <a:pt x="5" y="110"/>
                        </a:lnTo>
                        <a:lnTo>
                          <a:pt x="6" y="115"/>
                        </a:lnTo>
                        <a:lnTo>
                          <a:pt x="6" y="121"/>
                        </a:lnTo>
                        <a:lnTo>
                          <a:pt x="3" y="124"/>
                        </a:lnTo>
                        <a:lnTo>
                          <a:pt x="6" y="131"/>
                        </a:lnTo>
                        <a:lnTo>
                          <a:pt x="7" y="138"/>
                        </a:lnTo>
                        <a:lnTo>
                          <a:pt x="7" y="143"/>
                        </a:lnTo>
                        <a:lnTo>
                          <a:pt x="6" y="150"/>
                        </a:lnTo>
                        <a:lnTo>
                          <a:pt x="3" y="153"/>
                        </a:lnTo>
                        <a:lnTo>
                          <a:pt x="3" y="156"/>
                        </a:lnTo>
                        <a:lnTo>
                          <a:pt x="5" y="159"/>
                        </a:lnTo>
                        <a:lnTo>
                          <a:pt x="5" y="164"/>
                        </a:lnTo>
                        <a:lnTo>
                          <a:pt x="2" y="167"/>
                        </a:lnTo>
                        <a:lnTo>
                          <a:pt x="1" y="174"/>
                        </a:lnTo>
                        <a:lnTo>
                          <a:pt x="0" y="180"/>
                        </a:lnTo>
                        <a:lnTo>
                          <a:pt x="3" y="180"/>
                        </a:lnTo>
                        <a:lnTo>
                          <a:pt x="5" y="177"/>
                        </a:lnTo>
                        <a:lnTo>
                          <a:pt x="7" y="171"/>
                        </a:lnTo>
                        <a:lnTo>
                          <a:pt x="7" y="168"/>
                        </a:lnTo>
                        <a:lnTo>
                          <a:pt x="9" y="167"/>
                        </a:lnTo>
                        <a:lnTo>
                          <a:pt x="10" y="167"/>
                        </a:lnTo>
                        <a:lnTo>
                          <a:pt x="13" y="167"/>
                        </a:lnTo>
                        <a:lnTo>
                          <a:pt x="13" y="169"/>
                        </a:lnTo>
                        <a:lnTo>
                          <a:pt x="14" y="170"/>
                        </a:lnTo>
                        <a:lnTo>
                          <a:pt x="17" y="173"/>
                        </a:lnTo>
                        <a:lnTo>
                          <a:pt x="20" y="175"/>
                        </a:lnTo>
                        <a:lnTo>
                          <a:pt x="21" y="179"/>
                        </a:lnTo>
                        <a:lnTo>
                          <a:pt x="22" y="182"/>
                        </a:lnTo>
                        <a:lnTo>
                          <a:pt x="24" y="180"/>
                        </a:lnTo>
                        <a:lnTo>
                          <a:pt x="24" y="173"/>
                        </a:lnTo>
                        <a:lnTo>
                          <a:pt x="23" y="168"/>
                        </a:lnTo>
                        <a:lnTo>
                          <a:pt x="22" y="166"/>
                        </a:lnTo>
                        <a:lnTo>
                          <a:pt x="19" y="164"/>
                        </a:lnTo>
                        <a:lnTo>
                          <a:pt x="15" y="154"/>
                        </a:lnTo>
                        <a:lnTo>
                          <a:pt x="13" y="149"/>
                        </a:lnTo>
                        <a:lnTo>
                          <a:pt x="13" y="143"/>
                        </a:lnTo>
                        <a:lnTo>
                          <a:pt x="14" y="139"/>
                        </a:lnTo>
                        <a:lnTo>
                          <a:pt x="15" y="133"/>
                        </a:lnTo>
                        <a:lnTo>
                          <a:pt x="19" y="124"/>
                        </a:lnTo>
                        <a:lnTo>
                          <a:pt x="19" y="118"/>
                        </a:lnTo>
                        <a:lnTo>
                          <a:pt x="19" y="114"/>
                        </a:lnTo>
                        <a:lnTo>
                          <a:pt x="20" y="112"/>
                        </a:lnTo>
                        <a:lnTo>
                          <a:pt x="22" y="107"/>
                        </a:lnTo>
                        <a:lnTo>
                          <a:pt x="24" y="105"/>
                        </a:lnTo>
                        <a:lnTo>
                          <a:pt x="27" y="105"/>
                        </a:lnTo>
                        <a:lnTo>
                          <a:pt x="30" y="106"/>
                        </a:lnTo>
                        <a:lnTo>
                          <a:pt x="36" y="110"/>
                        </a:lnTo>
                        <a:lnTo>
                          <a:pt x="41" y="114"/>
                        </a:lnTo>
                        <a:lnTo>
                          <a:pt x="39" y="106"/>
                        </a:lnTo>
                        <a:lnTo>
                          <a:pt x="36" y="106"/>
                        </a:lnTo>
                        <a:lnTo>
                          <a:pt x="35" y="101"/>
                        </a:lnTo>
                        <a:lnTo>
                          <a:pt x="35" y="100"/>
                        </a:lnTo>
                        <a:lnTo>
                          <a:pt x="34" y="98"/>
                        </a:lnTo>
                        <a:lnTo>
                          <a:pt x="33" y="98"/>
                        </a:lnTo>
                        <a:lnTo>
                          <a:pt x="30" y="98"/>
                        </a:lnTo>
                        <a:lnTo>
                          <a:pt x="24" y="91"/>
                        </a:lnTo>
                        <a:lnTo>
                          <a:pt x="24" y="87"/>
                        </a:lnTo>
                        <a:lnTo>
                          <a:pt x="26" y="86"/>
                        </a:lnTo>
                        <a:lnTo>
                          <a:pt x="28" y="84"/>
                        </a:lnTo>
                        <a:lnTo>
                          <a:pt x="28" y="83"/>
                        </a:lnTo>
                        <a:lnTo>
                          <a:pt x="28" y="79"/>
                        </a:lnTo>
                        <a:lnTo>
                          <a:pt x="26" y="76"/>
                        </a:lnTo>
                        <a:lnTo>
                          <a:pt x="23" y="71"/>
                        </a:lnTo>
                        <a:lnTo>
                          <a:pt x="23" y="66"/>
                        </a:lnTo>
                        <a:lnTo>
                          <a:pt x="24" y="63"/>
                        </a:lnTo>
                        <a:lnTo>
                          <a:pt x="26" y="55"/>
                        </a:lnTo>
                        <a:lnTo>
                          <a:pt x="24" y="53"/>
                        </a:lnTo>
                        <a:lnTo>
                          <a:pt x="23" y="53"/>
                        </a:lnTo>
                        <a:lnTo>
                          <a:pt x="23" y="52"/>
                        </a:lnTo>
                        <a:lnTo>
                          <a:pt x="27" y="43"/>
                        </a:lnTo>
                        <a:lnTo>
                          <a:pt x="27" y="37"/>
                        </a:lnTo>
                        <a:lnTo>
                          <a:pt x="24" y="32"/>
                        </a:lnTo>
                        <a:lnTo>
                          <a:pt x="22" y="29"/>
                        </a:lnTo>
                        <a:lnTo>
                          <a:pt x="21" y="25"/>
                        </a:lnTo>
                        <a:lnTo>
                          <a:pt x="20" y="19"/>
                        </a:lnTo>
                        <a:lnTo>
                          <a:pt x="21" y="17"/>
                        </a:lnTo>
                        <a:lnTo>
                          <a:pt x="22" y="14"/>
                        </a:lnTo>
                        <a:lnTo>
                          <a:pt x="22" y="8"/>
                        </a:lnTo>
                        <a:lnTo>
                          <a:pt x="21" y="4"/>
                        </a:lnTo>
                        <a:lnTo>
                          <a:pt x="19"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grpSp>
                <p:nvGrpSpPr>
                  <p:cNvPr id="6" name="Group 73"/>
                  <p:cNvGrpSpPr>
                    <a:grpSpLocks/>
                  </p:cNvGrpSpPr>
                  <p:nvPr/>
                </p:nvGrpSpPr>
                <p:grpSpPr bwMode="auto">
                  <a:xfrm>
                    <a:off x="3267" y="716"/>
                    <a:ext cx="2370" cy="1057"/>
                    <a:chOff x="3267" y="716"/>
                    <a:chExt cx="2370" cy="1057"/>
                  </a:xfrm>
                  <a:grpFill/>
                </p:grpSpPr>
                <p:sp>
                  <p:nvSpPr>
                    <p:cNvPr id="1160" name="Freeform 74"/>
                    <p:cNvSpPr>
                      <a:spLocks/>
                    </p:cNvSpPr>
                    <p:nvPr/>
                  </p:nvSpPr>
                  <p:spPr bwMode="auto">
                    <a:xfrm>
                      <a:off x="4232" y="917"/>
                      <a:ext cx="4" cy="4"/>
                    </a:xfrm>
                    <a:custGeom>
                      <a:avLst/>
                      <a:gdLst>
                        <a:gd name="T0" fmla="*/ 0 w 4"/>
                        <a:gd name="T1" fmla="*/ 0 h 4"/>
                        <a:gd name="T2" fmla="*/ 0 w 4"/>
                        <a:gd name="T3" fmla="*/ 4 h 4"/>
                        <a:gd name="T4" fmla="*/ 0 w 4"/>
                        <a:gd name="T5" fmla="*/ 4 h 4"/>
                        <a:gd name="T6" fmla="*/ 2 w 4"/>
                        <a:gd name="T7" fmla="*/ 3 h 4"/>
                        <a:gd name="T8" fmla="*/ 4 w 4"/>
                        <a:gd name="T9" fmla="*/ 1 h 4"/>
                        <a:gd name="T10" fmla="*/ 2 w 4"/>
                        <a:gd name="T11" fmla="*/ 0 h 4"/>
                        <a:gd name="T12" fmla="*/ 0 w 4"/>
                        <a:gd name="T13" fmla="*/ 0 h 4"/>
                        <a:gd name="T14" fmla="*/ 0 w 4"/>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0" y="0"/>
                          </a:moveTo>
                          <a:lnTo>
                            <a:pt x="0" y="4"/>
                          </a:lnTo>
                          <a:lnTo>
                            <a:pt x="2" y="3"/>
                          </a:lnTo>
                          <a:lnTo>
                            <a:pt x="4" y="1"/>
                          </a:lnTo>
                          <a:lnTo>
                            <a:pt x="2"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61" name="Freeform 75"/>
                    <p:cNvSpPr>
                      <a:spLocks/>
                    </p:cNvSpPr>
                    <p:nvPr/>
                  </p:nvSpPr>
                  <p:spPr bwMode="auto">
                    <a:xfrm>
                      <a:off x="4271" y="907"/>
                      <a:ext cx="21" cy="8"/>
                    </a:xfrm>
                    <a:custGeom>
                      <a:avLst/>
                      <a:gdLst>
                        <a:gd name="T0" fmla="*/ 15 w 21"/>
                        <a:gd name="T1" fmla="*/ 0 h 8"/>
                        <a:gd name="T2" fmla="*/ 15 w 21"/>
                        <a:gd name="T3" fmla="*/ 0 h 8"/>
                        <a:gd name="T4" fmla="*/ 15 w 21"/>
                        <a:gd name="T5" fmla="*/ 2 h 8"/>
                        <a:gd name="T6" fmla="*/ 15 w 21"/>
                        <a:gd name="T7" fmla="*/ 2 h 8"/>
                        <a:gd name="T8" fmla="*/ 8 w 21"/>
                        <a:gd name="T9" fmla="*/ 2 h 8"/>
                        <a:gd name="T10" fmla="*/ 8 w 21"/>
                        <a:gd name="T11" fmla="*/ 2 h 8"/>
                        <a:gd name="T12" fmla="*/ 1 w 21"/>
                        <a:gd name="T13" fmla="*/ 1 h 8"/>
                        <a:gd name="T14" fmla="*/ 0 w 21"/>
                        <a:gd name="T15" fmla="*/ 4 h 8"/>
                        <a:gd name="T16" fmla="*/ 0 w 21"/>
                        <a:gd name="T17" fmla="*/ 4 h 8"/>
                        <a:gd name="T18" fmla="*/ 5 w 21"/>
                        <a:gd name="T19" fmla="*/ 8 h 8"/>
                        <a:gd name="T20" fmla="*/ 10 w 21"/>
                        <a:gd name="T21" fmla="*/ 8 h 8"/>
                        <a:gd name="T22" fmla="*/ 15 w 21"/>
                        <a:gd name="T23" fmla="*/ 8 h 8"/>
                        <a:gd name="T24" fmla="*/ 15 w 21"/>
                        <a:gd name="T25" fmla="*/ 8 h 8"/>
                        <a:gd name="T26" fmla="*/ 16 w 21"/>
                        <a:gd name="T27" fmla="*/ 7 h 8"/>
                        <a:gd name="T28" fmla="*/ 19 w 21"/>
                        <a:gd name="T29" fmla="*/ 4 h 8"/>
                        <a:gd name="T30" fmla="*/ 21 w 21"/>
                        <a:gd name="T31" fmla="*/ 2 h 8"/>
                        <a:gd name="T32" fmla="*/ 21 w 21"/>
                        <a:gd name="T33" fmla="*/ 1 h 8"/>
                        <a:gd name="T34" fmla="*/ 18 w 21"/>
                        <a:gd name="T35" fmla="*/ 1 h 8"/>
                        <a:gd name="T36" fmla="*/ 15 w 21"/>
                        <a:gd name="T37" fmla="*/ 0 h 8"/>
                        <a:gd name="T38" fmla="*/ 15 w 21"/>
                        <a:gd name="T39" fmla="*/ 0 h 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
                        <a:gd name="T61" fmla="*/ 0 h 8"/>
                        <a:gd name="T62" fmla="*/ 21 w 21"/>
                        <a:gd name="T63" fmla="*/ 8 h 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 h="8">
                          <a:moveTo>
                            <a:pt x="15" y="0"/>
                          </a:moveTo>
                          <a:lnTo>
                            <a:pt x="15" y="0"/>
                          </a:lnTo>
                          <a:lnTo>
                            <a:pt x="15" y="2"/>
                          </a:lnTo>
                          <a:lnTo>
                            <a:pt x="8" y="2"/>
                          </a:lnTo>
                          <a:lnTo>
                            <a:pt x="1" y="1"/>
                          </a:lnTo>
                          <a:lnTo>
                            <a:pt x="0" y="4"/>
                          </a:lnTo>
                          <a:lnTo>
                            <a:pt x="5" y="8"/>
                          </a:lnTo>
                          <a:lnTo>
                            <a:pt x="10" y="8"/>
                          </a:lnTo>
                          <a:lnTo>
                            <a:pt x="15" y="8"/>
                          </a:lnTo>
                          <a:lnTo>
                            <a:pt x="16" y="7"/>
                          </a:lnTo>
                          <a:lnTo>
                            <a:pt x="19" y="4"/>
                          </a:lnTo>
                          <a:lnTo>
                            <a:pt x="21" y="2"/>
                          </a:lnTo>
                          <a:lnTo>
                            <a:pt x="21" y="1"/>
                          </a:lnTo>
                          <a:lnTo>
                            <a:pt x="18" y="1"/>
                          </a:lnTo>
                          <a:lnTo>
                            <a:pt x="15"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62" name="Freeform 76"/>
                    <p:cNvSpPr>
                      <a:spLocks/>
                    </p:cNvSpPr>
                    <p:nvPr/>
                  </p:nvSpPr>
                  <p:spPr bwMode="auto">
                    <a:xfrm>
                      <a:off x="4211" y="804"/>
                      <a:ext cx="34" cy="20"/>
                    </a:xfrm>
                    <a:custGeom>
                      <a:avLst/>
                      <a:gdLst>
                        <a:gd name="T0" fmla="*/ 3 w 34"/>
                        <a:gd name="T1" fmla="*/ 1 h 20"/>
                        <a:gd name="T2" fmla="*/ 3 w 34"/>
                        <a:gd name="T3" fmla="*/ 1 h 20"/>
                        <a:gd name="T4" fmla="*/ 3 w 34"/>
                        <a:gd name="T5" fmla="*/ 2 h 20"/>
                        <a:gd name="T6" fmla="*/ 3 w 34"/>
                        <a:gd name="T7" fmla="*/ 3 h 20"/>
                        <a:gd name="T8" fmla="*/ 5 w 34"/>
                        <a:gd name="T9" fmla="*/ 7 h 20"/>
                        <a:gd name="T10" fmla="*/ 5 w 34"/>
                        <a:gd name="T11" fmla="*/ 7 h 20"/>
                        <a:gd name="T12" fmla="*/ 0 w 34"/>
                        <a:gd name="T13" fmla="*/ 9 h 20"/>
                        <a:gd name="T14" fmla="*/ 0 w 34"/>
                        <a:gd name="T15" fmla="*/ 9 h 20"/>
                        <a:gd name="T16" fmla="*/ 1 w 34"/>
                        <a:gd name="T17" fmla="*/ 13 h 20"/>
                        <a:gd name="T18" fmla="*/ 1 w 34"/>
                        <a:gd name="T19" fmla="*/ 15 h 20"/>
                        <a:gd name="T20" fmla="*/ 3 w 34"/>
                        <a:gd name="T21" fmla="*/ 16 h 20"/>
                        <a:gd name="T22" fmla="*/ 3 w 34"/>
                        <a:gd name="T23" fmla="*/ 16 h 20"/>
                        <a:gd name="T24" fmla="*/ 3 w 34"/>
                        <a:gd name="T25" fmla="*/ 17 h 20"/>
                        <a:gd name="T26" fmla="*/ 3 w 34"/>
                        <a:gd name="T27" fmla="*/ 19 h 20"/>
                        <a:gd name="T28" fmla="*/ 2 w 34"/>
                        <a:gd name="T29" fmla="*/ 19 h 20"/>
                        <a:gd name="T30" fmla="*/ 2 w 34"/>
                        <a:gd name="T31" fmla="*/ 20 h 20"/>
                        <a:gd name="T32" fmla="*/ 2 w 34"/>
                        <a:gd name="T33" fmla="*/ 20 h 20"/>
                        <a:gd name="T34" fmla="*/ 16 w 34"/>
                        <a:gd name="T35" fmla="*/ 20 h 20"/>
                        <a:gd name="T36" fmla="*/ 25 w 34"/>
                        <a:gd name="T37" fmla="*/ 20 h 20"/>
                        <a:gd name="T38" fmla="*/ 30 w 34"/>
                        <a:gd name="T39" fmla="*/ 17 h 20"/>
                        <a:gd name="T40" fmla="*/ 30 w 34"/>
                        <a:gd name="T41" fmla="*/ 17 h 20"/>
                        <a:gd name="T42" fmla="*/ 34 w 34"/>
                        <a:gd name="T43" fmla="*/ 16 h 20"/>
                        <a:gd name="T44" fmla="*/ 34 w 34"/>
                        <a:gd name="T45" fmla="*/ 14 h 20"/>
                        <a:gd name="T46" fmla="*/ 33 w 34"/>
                        <a:gd name="T47" fmla="*/ 12 h 20"/>
                        <a:gd name="T48" fmla="*/ 30 w 34"/>
                        <a:gd name="T49" fmla="*/ 10 h 20"/>
                        <a:gd name="T50" fmla="*/ 23 w 34"/>
                        <a:gd name="T51" fmla="*/ 7 h 20"/>
                        <a:gd name="T52" fmla="*/ 20 w 34"/>
                        <a:gd name="T53" fmla="*/ 6 h 20"/>
                        <a:gd name="T54" fmla="*/ 20 w 34"/>
                        <a:gd name="T55" fmla="*/ 6 h 20"/>
                        <a:gd name="T56" fmla="*/ 18 w 34"/>
                        <a:gd name="T57" fmla="*/ 3 h 20"/>
                        <a:gd name="T58" fmla="*/ 16 w 34"/>
                        <a:gd name="T59" fmla="*/ 1 h 20"/>
                        <a:gd name="T60" fmla="*/ 16 w 34"/>
                        <a:gd name="T61" fmla="*/ 1 h 20"/>
                        <a:gd name="T62" fmla="*/ 9 w 34"/>
                        <a:gd name="T63" fmla="*/ 0 h 20"/>
                        <a:gd name="T64" fmla="*/ 3 w 34"/>
                        <a:gd name="T65" fmla="*/ 1 h 20"/>
                        <a:gd name="T66" fmla="*/ 3 w 34"/>
                        <a:gd name="T67" fmla="*/ 1 h 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4"/>
                        <a:gd name="T103" fmla="*/ 0 h 20"/>
                        <a:gd name="T104" fmla="*/ 34 w 34"/>
                        <a:gd name="T105" fmla="*/ 20 h 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4" h="20">
                          <a:moveTo>
                            <a:pt x="3" y="1"/>
                          </a:moveTo>
                          <a:lnTo>
                            <a:pt x="3" y="1"/>
                          </a:lnTo>
                          <a:lnTo>
                            <a:pt x="3" y="2"/>
                          </a:lnTo>
                          <a:lnTo>
                            <a:pt x="3" y="3"/>
                          </a:lnTo>
                          <a:lnTo>
                            <a:pt x="5" y="7"/>
                          </a:lnTo>
                          <a:lnTo>
                            <a:pt x="0" y="9"/>
                          </a:lnTo>
                          <a:lnTo>
                            <a:pt x="1" y="13"/>
                          </a:lnTo>
                          <a:lnTo>
                            <a:pt x="1" y="15"/>
                          </a:lnTo>
                          <a:lnTo>
                            <a:pt x="3" y="16"/>
                          </a:lnTo>
                          <a:lnTo>
                            <a:pt x="3" y="17"/>
                          </a:lnTo>
                          <a:lnTo>
                            <a:pt x="3" y="19"/>
                          </a:lnTo>
                          <a:lnTo>
                            <a:pt x="2" y="19"/>
                          </a:lnTo>
                          <a:lnTo>
                            <a:pt x="2" y="20"/>
                          </a:lnTo>
                          <a:lnTo>
                            <a:pt x="16" y="20"/>
                          </a:lnTo>
                          <a:lnTo>
                            <a:pt x="25" y="20"/>
                          </a:lnTo>
                          <a:lnTo>
                            <a:pt x="30" y="17"/>
                          </a:lnTo>
                          <a:lnTo>
                            <a:pt x="34" y="16"/>
                          </a:lnTo>
                          <a:lnTo>
                            <a:pt x="34" y="14"/>
                          </a:lnTo>
                          <a:lnTo>
                            <a:pt x="33" y="12"/>
                          </a:lnTo>
                          <a:lnTo>
                            <a:pt x="30" y="10"/>
                          </a:lnTo>
                          <a:lnTo>
                            <a:pt x="23" y="7"/>
                          </a:lnTo>
                          <a:lnTo>
                            <a:pt x="20" y="6"/>
                          </a:lnTo>
                          <a:lnTo>
                            <a:pt x="18" y="3"/>
                          </a:lnTo>
                          <a:lnTo>
                            <a:pt x="16" y="1"/>
                          </a:lnTo>
                          <a:lnTo>
                            <a:pt x="9" y="0"/>
                          </a:lnTo>
                          <a:lnTo>
                            <a:pt x="3" y="1"/>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63" name="Freeform 77"/>
                    <p:cNvSpPr>
                      <a:spLocks/>
                    </p:cNvSpPr>
                    <p:nvPr/>
                  </p:nvSpPr>
                  <p:spPr bwMode="auto">
                    <a:xfrm>
                      <a:off x="4197" y="763"/>
                      <a:ext cx="17" cy="9"/>
                    </a:xfrm>
                    <a:custGeom>
                      <a:avLst/>
                      <a:gdLst>
                        <a:gd name="T0" fmla="*/ 6 w 17"/>
                        <a:gd name="T1" fmla="*/ 0 h 9"/>
                        <a:gd name="T2" fmla="*/ 5 w 17"/>
                        <a:gd name="T3" fmla="*/ 2 h 9"/>
                        <a:gd name="T4" fmla="*/ 5 w 17"/>
                        <a:gd name="T5" fmla="*/ 2 h 9"/>
                        <a:gd name="T6" fmla="*/ 0 w 17"/>
                        <a:gd name="T7" fmla="*/ 6 h 9"/>
                        <a:gd name="T8" fmla="*/ 0 w 17"/>
                        <a:gd name="T9" fmla="*/ 7 h 9"/>
                        <a:gd name="T10" fmla="*/ 0 w 17"/>
                        <a:gd name="T11" fmla="*/ 7 h 9"/>
                        <a:gd name="T12" fmla="*/ 2 w 17"/>
                        <a:gd name="T13" fmla="*/ 9 h 9"/>
                        <a:gd name="T14" fmla="*/ 7 w 17"/>
                        <a:gd name="T15" fmla="*/ 9 h 9"/>
                        <a:gd name="T16" fmla="*/ 7 w 17"/>
                        <a:gd name="T17" fmla="*/ 9 h 9"/>
                        <a:gd name="T18" fmla="*/ 10 w 17"/>
                        <a:gd name="T19" fmla="*/ 8 h 9"/>
                        <a:gd name="T20" fmla="*/ 13 w 17"/>
                        <a:gd name="T21" fmla="*/ 7 h 9"/>
                        <a:gd name="T22" fmla="*/ 17 w 17"/>
                        <a:gd name="T23" fmla="*/ 3 h 9"/>
                        <a:gd name="T24" fmla="*/ 17 w 17"/>
                        <a:gd name="T25" fmla="*/ 3 h 9"/>
                        <a:gd name="T26" fmla="*/ 16 w 17"/>
                        <a:gd name="T27" fmla="*/ 3 h 9"/>
                        <a:gd name="T28" fmla="*/ 16 w 17"/>
                        <a:gd name="T29" fmla="*/ 3 h 9"/>
                        <a:gd name="T30" fmla="*/ 16 w 17"/>
                        <a:gd name="T31" fmla="*/ 2 h 9"/>
                        <a:gd name="T32" fmla="*/ 16 w 17"/>
                        <a:gd name="T33" fmla="*/ 2 h 9"/>
                        <a:gd name="T34" fmla="*/ 9 w 17"/>
                        <a:gd name="T35" fmla="*/ 2 h 9"/>
                        <a:gd name="T36" fmla="*/ 9 w 17"/>
                        <a:gd name="T37" fmla="*/ 2 h 9"/>
                        <a:gd name="T38" fmla="*/ 8 w 17"/>
                        <a:gd name="T39" fmla="*/ 1 h 9"/>
                        <a:gd name="T40" fmla="*/ 7 w 17"/>
                        <a:gd name="T41" fmla="*/ 1 h 9"/>
                        <a:gd name="T42" fmla="*/ 6 w 17"/>
                        <a:gd name="T43" fmla="*/ 0 h 9"/>
                        <a:gd name="T44" fmla="*/ 6 w 17"/>
                        <a:gd name="T45" fmla="*/ 0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9"/>
                        <a:gd name="T71" fmla="*/ 17 w 17"/>
                        <a:gd name="T72" fmla="*/ 9 h 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9">
                          <a:moveTo>
                            <a:pt x="6" y="0"/>
                          </a:moveTo>
                          <a:lnTo>
                            <a:pt x="5" y="2"/>
                          </a:lnTo>
                          <a:lnTo>
                            <a:pt x="0" y="6"/>
                          </a:lnTo>
                          <a:lnTo>
                            <a:pt x="0" y="7"/>
                          </a:lnTo>
                          <a:lnTo>
                            <a:pt x="2" y="9"/>
                          </a:lnTo>
                          <a:lnTo>
                            <a:pt x="7" y="9"/>
                          </a:lnTo>
                          <a:lnTo>
                            <a:pt x="10" y="8"/>
                          </a:lnTo>
                          <a:lnTo>
                            <a:pt x="13" y="7"/>
                          </a:lnTo>
                          <a:lnTo>
                            <a:pt x="17" y="3"/>
                          </a:lnTo>
                          <a:lnTo>
                            <a:pt x="16" y="3"/>
                          </a:lnTo>
                          <a:lnTo>
                            <a:pt x="16" y="2"/>
                          </a:lnTo>
                          <a:lnTo>
                            <a:pt x="9" y="2"/>
                          </a:lnTo>
                          <a:lnTo>
                            <a:pt x="8" y="1"/>
                          </a:lnTo>
                          <a:lnTo>
                            <a:pt x="7" y="1"/>
                          </a:lnTo>
                          <a:lnTo>
                            <a:pt x="6"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64" name="Freeform 78"/>
                    <p:cNvSpPr>
                      <a:spLocks/>
                    </p:cNvSpPr>
                    <p:nvPr/>
                  </p:nvSpPr>
                  <p:spPr bwMode="auto">
                    <a:xfrm>
                      <a:off x="4231" y="766"/>
                      <a:ext cx="103" cy="73"/>
                    </a:xfrm>
                    <a:custGeom>
                      <a:avLst/>
                      <a:gdLst>
                        <a:gd name="T0" fmla="*/ 38 w 103"/>
                        <a:gd name="T1" fmla="*/ 6 h 73"/>
                        <a:gd name="T2" fmla="*/ 28 w 103"/>
                        <a:gd name="T3" fmla="*/ 12 h 73"/>
                        <a:gd name="T4" fmla="*/ 26 w 103"/>
                        <a:gd name="T5" fmla="*/ 11 h 73"/>
                        <a:gd name="T6" fmla="*/ 24 w 103"/>
                        <a:gd name="T7" fmla="*/ 12 h 73"/>
                        <a:gd name="T8" fmla="*/ 19 w 103"/>
                        <a:gd name="T9" fmla="*/ 19 h 73"/>
                        <a:gd name="T10" fmla="*/ 20 w 103"/>
                        <a:gd name="T11" fmla="*/ 23 h 73"/>
                        <a:gd name="T12" fmla="*/ 20 w 103"/>
                        <a:gd name="T13" fmla="*/ 25 h 73"/>
                        <a:gd name="T14" fmla="*/ 9 w 103"/>
                        <a:gd name="T15" fmla="*/ 27 h 73"/>
                        <a:gd name="T16" fmla="*/ 2 w 103"/>
                        <a:gd name="T17" fmla="*/ 31 h 73"/>
                        <a:gd name="T18" fmla="*/ 5 w 103"/>
                        <a:gd name="T19" fmla="*/ 33 h 73"/>
                        <a:gd name="T20" fmla="*/ 12 w 103"/>
                        <a:gd name="T21" fmla="*/ 35 h 73"/>
                        <a:gd name="T22" fmla="*/ 27 w 103"/>
                        <a:gd name="T23" fmla="*/ 41 h 73"/>
                        <a:gd name="T24" fmla="*/ 37 w 103"/>
                        <a:gd name="T25" fmla="*/ 37 h 73"/>
                        <a:gd name="T26" fmla="*/ 43 w 103"/>
                        <a:gd name="T27" fmla="*/ 35 h 73"/>
                        <a:gd name="T28" fmla="*/ 43 w 103"/>
                        <a:gd name="T29" fmla="*/ 37 h 73"/>
                        <a:gd name="T30" fmla="*/ 49 w 103"/>
                        <a:gd name="T31" fmla="*/ 40 h 73"/>
                        <a:gd name="T32" fmla="*/ 43 w 103"/>
                        <a:gd name="T33" fmla="*/ 43 h 73"/>
                        <a:gd name="T34" fmla="*/ 38 w 103"/>
                        <a:gd name="T35" fmla="*/ 41 h 73"/>
                        <a:gd name="T36" fmla="*/ 36 w 103"/>
                        <a:gd name="T37" fmla="*/ 45 h 73"/>
                        <a:gd name="T38" fmla="*/ 28 w 103"/>
                        <a:gd name="T39" fmla="*/ 48 h 73"/>
                        <a:gd name="T40" fmla="*/ 28 w 103"/>
                        <a:gd name="T41" fmla="*/ 53 h 73"/>
                        <a:gd name="T42" fmla="*/ 19 w 103"/>
                        <a:gd name="T43" fmla="*/ 57 h 73"/>
                        <a:gd name="T44" fmla="*/ 15 w 103"/>
                        <a:gd name="T45" fmla="*/ 58 h 73"/>
                        <a:gd name="T46" fmla="*/ 15 w 103"/>
                        <a:gd name="T47" fmla="*/ 61 h 73"/>
                        <a:gd name="T48" fmla="*/ 28 w 103"/>
                        <a:gd name="T49" fmla="*/ 59 h 73"/>
                        <a:gd name="T50" fmla="*/ 28 w 103"/>
                        <a:gd name="T51" fmla="*/ 64 h 73"/>
                        <a:gd name="T52" fmla="*/ 29 w 103"/>
                        <a:gd name="T53" fmla="*/ 66 h 73"/>
                        <a:gd name="T54" fmla="*/ 41 w 103"/>
                        <a:gd name="T55" fmla="*/ 64 h 73"/>
                        <a:gd name="T56" fmla="*/ 44 w 103"/>
                        <a:gd name="T57" fmla="*/ 67 h 73"/>
                        <a:gd name="T58" fmla="*/ 49 w 103"/>
                        <a:gd name="T59" fmla="*/ 66 h 73"/>
                        <a:gd name="T60" fmla="*/ 67 w 103"/>
                        <a:gd name="T61" fmla="*/ 72 h 73"/>
                        <a:gd name="T62" fmla="*/ 75 w 103"/>
                        <a:gd name="T63" fmla="*/ 68 h 73"/>
                        <a:gd name="T64" fmla="*/ 81 w 103"/>
                        <a:gd name="T65" fmla="*/ 73 h 73"/>
                        <a:gd name="T66" fmla="*/ 83 w 103"/>
                        <a:gd name="T67" fmla="*/ 69 h 73"/>
                        <a:gd name="T68" fmla="*/ 96 w 103"/>
                        <a:gd name="T69" fmla="*/ 66 h 73"/>
                        <a:gd name="T70" fmla="*/ 97 w 103"/>
                        <a:gd name="T71" fmla="*/ 64 h 73"/>
                        <a:gd name="T72" fmla="*/ 95 w 103"/>
                        <a:gd name="T73" fmla="*/ 60 h 73"/>
                        <a:gd name="T74" fmla="*/ 100 w 103"/>
                        <a:gd name="T75" fmla="*/ 60 h 73"/>
                        <a:gd name="T76" fmla="*/ 103 w 103"/>
                        <a:gd name="T77" fmla="*/ 52 h 73"/>
                        <a:gd name="T78" fmla="*/ 97 w 103"/>
                        <a:gd name="T79" fmla="*/ 44 h 73"/>
                        <a:gd name="T80" fmla="*/ 92 w 103"/>
                        <a:gd name="T81" fmla="*/ 47 h 73"/>
                        <a:gd name="T82" fmla="*/ 83 w 103"/>
                        <a:gd name="T83" fmla="*/ 52 h 73"/>
                        <a:gd name="T84" fmla="*/ 85 w 103"/>
                        <a:gd name="T85" fmla="*/ 51 h 73"/>
                        <a:gd name="T86" fmla="*/ 86 w 103"/>
                        <a:gd name="T87" fmla="*/ 46 h 73"/>
                        <a:gd name="T88" fmla="*/ 85 w 103"/>
                        <a:gd name="T89" fmla="*/ 40 h 73"/>
                        <a:gd name="T90" fmla="*/ 76 w 103"/>
                        <a:gd name="T91" fmla="*/ 37 h 73"/>
                        <a:gd name="T92" fmla="*/ 74 w 103"/>
                        <a:gd name="T93" fmla="*/ 40 h 73"/>
                        <a:gd name="T94" fmla="*/ 64 w 103"/>
                        <a:gd name="T95" fmla="*/ 38 h 73"/>
                        <a:gd name="T96" fmla="*/ 74 w 103"/>
                        <a:gd name="T97" fmla="*/ 34 h 73"/>
                        <a:gd name="T98" fmla="*/ 76 w 103"/>
                        <a:gd name="T99" fmla="*/ 24 h 73"/>
                        <a:gd name="T100" fmla="*/ 61 w 103"/>
                        <a:gd name="T101" fmla="*/ 16 h 73"/>
                        <a:gd name="T102" fmla="*/ 59 w 103"/>
                        <a:gd name="T103" fmla="*/ 12 h 73"/>
                        <a:gd name="T104" fmla="*/ 54 w 103"/>
                        <a:gd name="T105" fmla="*/ 9 h 73"/>
                        <a:gd name="T106" fmla="*/ 51 w 103"/>
                        <a:gd name="T107" fmla="*/ 4 h 73"/>
                        <a:gd name="T108" fmla="*/ 45 w 103"/>
                        <a:gd name="T109" fmla="*/ 2 h 7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3"/>
                        <a:gd name="T166" fmla="*/ 0 h 73"/>
                        <a:gd name="T167" fmla="*/ 103 w 103"/>
                        <a:gd name="T168" fmla="*/ 73 h 7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3" h="73">
                          <a:moveTo>
                            <a:pt x="43" y="0"/>
                          </a:moveTo>
                          <a:lnTo>
                            <a:pt x="43" y="0"/>
                          </a:lnTo>
                          <a:lnTo>
                            <a:pt x="38" y="6"/>
                          </a:lnTo>
                          <a:lnTo>
                            <a:pt x="30" y="10"/>
                          </a:lnTo>
                          <a:lnTo>
                            <a:pt x="28" y="12"/>
                          </a:lnTo>
                          <a:lnTo>
                            <a:pt x="27" y="12"/>
                          </a:lnTo>
                          <a:lnTo>
                            <a:pt x="26" y="11"/>
                          </a:lnTo>
                          <a:lnTo>
                            <a:pt x="24" y="11"/>
                          </a:lnTo>
                          <a:lnTo>
                            <a:pt x="24" y="12"/>
                          </a:lnTo>
                          <a:lnTo>
                            <a:pt x="24" y="14"/>
                          </a:lnTo>
                          <a:lnTo>
                            <a:pt x="19" y="19"/>
                          </a:lnTo>
                          <a:lnTo>
                            <a:pt x="19" y="21"/>
                          </a:lnTo>
                          <a:lnTo>
                            <a:pt x="19" y="23"/>
                          </a:lnTo>
                          <a:lnTo>
                            <a:pt x="20" y="23"/>
                          </a:lnTo>
                          <a:lnTo>
                            <a:pt x="20" y="25"/>
                          </a:lnTo>
                          <a:lnTo>
                            <a:pt x="16" y="26"/>
                          </a:lnTo>
                          <a:lnTo>
                            <a:pt x="13" y="27"/>
                          </a:lnTo>
                          <a:lnTo>
                            <a:pt x="9" y="27"/>
                          </a:lnTo>
                          <a:lnTo>
                            <a:pt x="6" y="27"/>
                          </a:lnTo>
                          <a:lnTo>
                            <a:pt x="2" y="31"/>
                          </a:lnTo>
                          <a:lnTo>
                            <a:pt x="0" y="33"/>
                          </a:lnTo>
                          <a:lnTo>
                            <a:pt x="5" y="33"/>
                          </a:lnTo>
                          <a:lnTo>
                            <a:pt x="10" y="33"/>
                          </a:lnTo>
                          <a:lnTo>
                            <a:pt x="12" y="35"/>
                          </a:lnTo>
                          <a:lnTo>
                            <a:pt x="12" y="37"/>
                          </a:lnTo>
                          <a:lnTo>
                            <a:pt x="27" y="41"/>
                          </a:lnTo>
                          <a:lnTo>
                            <a:pt x="30" y="40"/>
                          </a:lnTo>
                          <a:lnTo>
                            <a:pt x="34" y="39"/>
                          </a:lnTo>
                          <a:lnTo>
                            <a:pt x="37" y="37"/>
                          </a:lnTo>
                          <a:lnTo>
                            <a:pt x="41" y="35"/>
                          </a:lnTo>
                          <a:lnTo>
                            <a:pt x="43" y="35"/>
                          </a:lnTo>
                          <a:lnTo>
                            <a:pt x="43" y="37"/>
                          </a:lnTo>
                          <a:lnTo>
                            <a:pt x="55" y="38"/>
                          </a:lnTo>
                          <a:lnTo>
                            <a:pt x="49" y="40"/>
                          </a:lnTo>
                          <a:lnTo>
                            <a:pt x="44" y="43"/>
                          </a:lnTo>
                          <a:lnTo>
                            <a:pt x="43" y="43"/>
                          </a:lnTo>
                          <a:lnTo>
                            <a:pt x="42" y="41"/>
                          </a:lnTo>
                          <a:lnTo>
                            <a:pt x="41" y="41"/>
                          </a:lnTo>
                          <a:lnTo>
                            <a:pt x="38" y="41"/>
                          </a:lnTo>
                          <a:lnTo>
                            <a:pt x="37" y="43"/>
                          </a:lnTo>
                          <a:lnTo>
                            <a:pt x="36" y="45"/>
                          </a:lnTo>
                          <a:lnTo>
                            <a:pt x="28" y="48"/>
                          </a:lnTo>
                          <a:lnTo>
                            <a:pt x="29" y="51"/>
                          </a:lnTo>
                          <a:lnTo>
                            <a:pt x="28" y="53"/>
                          </a:lnTo>
                          <a:lnTo>
                            <a:pt x="22" y="54"/>
                          </a:lnTo>
                          <a:lnTo>
                            <a:pt x="19" y="57"/>
                          </a:lnTo>
                          <a:lnTo>
                            <a:pt x="16" y="58"/>
                          </a:lnTo>
                          <a:lnTo>
                            <a:pt x="15" y="58"/>
                          </a:lnTo>
                          <a:lnTo>
                            <a:pt x="15" y="60"/>
                          </a:lnTo>
                          <a:lnTo>
                            <a:pt x="15" y="61"/>
                          </a:lnTo>
                          <a:lnTo>
                            <a:pt x="22" y="61"/>
                          </a:lnTo>
                          <a:lnTo>
                            <a:pt x="28" y="59"/>
                          </a:lnTo>
                          <a:lnTo>
                            <a:pt x="28" y="61"/>
                          </a:lnTo>
                          <a:lnTo>
                            <a:pt x="28" y="64"/>
                          </a:lnTo>
                          <a:lnTo>
                            <a:pt x="29" y="65"/>
                          </a:lnTo>
                          <a:lnTo>
                            <a:pt x="29" y="66"/>
                          </a:lnTo>
                          <a:lnTo>
                            <a:pt x="35" y="65"/>
                          </a:lnTo>
                          <a:lnTo>
                            <a:pt x="41" y="64"/>
                          </a:lnTo>
                          <a:lnTo>
                            <a:pt x="43" y="67"/>
                          </a:lnTo>
                          <a:lnTo>
                            <a:pt x="44" y="67"/>
                          </a:lnTo>
                          <a:lnTo>
                            <a:pt x="45" y="67"/>
                          </a:lnTo>
                          <a:lnTo>
                            <a:pt x="49" y="66"/>
                          </a:lnTo>
                          <a:lnTo>
                            <a:pt x="54" y="67"/>
                          </a:lnTo>
                          <a:lnTo>
                            <a:pt x="59" y="69"/>
                          </a:lnTo>
                          <a:lnTo>
                            <a:pt x="67" y="72"/>
                          </a:lnTo>
                          <a:lnTo>
                            <a:pt x="71" y="72"/>
                          </a:lnTo>
                          <a:lnTo>
                            <a:pt x="72" y="68"/>
                          </a:lnTo>
                          <a:lnTo>
                            <a:pt x="75" y="68"/>
                          </a:lnTo>
                          <a:lnTo>
                            <a:pt x="81" y="73"/>
                          </a:lnTo>
                          <a:lnTo>
                            <a:pt x="82" y="71"/>
                          </a:lnTo>
                          <a:lnTo>
                            <a:pt x="83" y="69"/>
                          </a:lnTo>
                          <a:lnTo>
                            <a:pt x="89" y="67"/>
                          </a:lnTo>
                          <a:lnTo>
                            <a:pt x="96" y="66"/>
                          </a:lnTo>
                          <a:lnTo>
                            <a:pt x="96" y="65"/>
                          </a:lnTo>
                          <a:lnTo>
                            <a:pt x="97" y="64"/>
                          </a:lnTo>
                          <a:lnTo>
                            <a:pt x="96" y="64"/>
                          </a:lnTo>
                          <a:lnTo>
                            <a:pt x="96" y="62"/>
                          </a:lnTo>
                          <a:lnTo>
                            <a:pt x="95" y="60"/>
                          </a:lnTo>
                          <a:lnTo>
                            <a:pt x="97" y="60"/>
                          </a:lnTo>
                          <a:lnTo>
                            <a:pt x="100" y="60"/>
                          </a:lnTo>
                          <a:lnTo>
                            <a:pt x="103" y="54"/>
                          </a:lnTo>
                          <a:lnTo>
                            <a:pt x="103" y="52"/>
                          </a:lnTo>
                          <a:lnTo>
                            <a:pt x="100" y="48"/>
                          </a:lnTo>
                          <a:lnTo>
                            <a:pt x="97" y="44"/>
                          </a:lnTo>
                          <a:lnTo>
                            <a:pt x="96" y="43"/>
                          </a:lnTo>
                          <a:lnTo>
                            <a:pt x="95" y="44"/>
                          </a:lnTo>
                          <a:lnTo>
                            <a:pt x="92" y="47"/>
                          </a:lnTo>
                          <a:lnTo>
                            <a:pt x="90" y="52"/>
                          </a:lnTo>
                          <a:lnTo>
                            <a:pt x="83" y="52"/>
                          </a:lnTo>
                          <a:lnTo>
                            <a:pt x="84" y="51"/>
                          </a:lnTo>
                          <a:lnTo>
                            <a:pt x="85" y="51"/>
                          </a:lnTo>
                          <a:lnTo>
                            <a:pt x="86" y="48"/>
                          </a:lnTo>
                          <a:lnTo>
                            <a:pt x="86" y="46"/>
                          </a:lnTo>
                          <a:lnTo>
                            <a:pt x="85" y="44"/>
                          </a:lnTo>
                          <a:lnTo>
                            <a:pt x="85" y="40"/>
                          </a:lnTo>
                          <a:lnTo>
                            <a:pt x="81" y="38"/>
                          </a:lnTo>
                          <a:lnTo>
                            <a:pt x="76" y="37"/>
                          </a:lnTo>
                          <a:lnTo>
                            <a:pt x="74" y="40"/>
                          </a:lnTo>
                          <a:lnTo>
                            <a:pt x="68" y="40"/>
                          </a:lnTo>
                          <a:lnTo>
                            <a:pt x="61" y="40"/>
                          </a:lnTo>
                          <a:lnTo>
                            <a:pt x="64" y="38"/>
                          </a:lnTo>
                          <a:lnTo>
                            <a:pt x="70" y="37"/>
                          </a:lnTo>
                          <a:lnTo>
                            <a:pt x="74" y="34"/>
                          </a:lnTo>
                          <a:lnTo>
                            <a:pt x="75" y="31"/>
                          </a:lnTo>
                          <a:lnTo>
                            <a:pt x="76" y="24"/>
                          </a:lnTo>
                          <a:lnTo>
                            <a:pt x="68" y="20"/>
                          </a:lnTo>
                          <a:lnTo>
                            <a:pt x="64" y="18"/>
                          </a:lnTo>
                          <a:lnTo>
                            <a:pt x="61" y="16"/>
                          </a:lnTo>
                          <a:lnTo>
                            <a:pt x="61" y="13"/>
                          </a:lnTo>
                          <a:lnTo>
                            <a:pt x="59" y="12"/>
                          </a:lnTo>
                          <a:lnTo>
                            <a:pt x="56" y="10"/>
                          </a:lnTo>
                          <a:lnTo>
                            <a:pt x="54" y="9"/>
                          </a:lnTo>
                          <a:lnTo>
                            <a:pt x="52" y="7"/>
                          </a:lnTo>
                          <a:lnTo>
                            <a:pt x="51" y="4"/>
                          </a:lnTo>
                          <a:lnTo>
                            <a:pt x="48" y="3"/>
                          </a:lnTo>
                          <a:lnTo>
                            <a:pt x="45" y="2"/>
                          </a:lnTo>
                          <a:lnTo>
                            <a:pt x="4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65" name="Freeform 79"/>
                    <p:cNvSpPr>
                      <a:spLocks/>
                    </p:cNvSpPr>
                    <p:nvPr/>
                  </p:nvSpPr>
                  <p:spPr bwMode="auto">
                    <a:xfrm>
                      <a:off x="4378" y="1027"/>
                      <a:ext cx="12" cy="5"/>
                    </a:xfrm>
                    <a:custGeom>
                      <a:avLst/>
                      <a:gdLst>
                        <a:gd name="T0" fmla="*/ 3 w 12"/>
                        <a:gd name="T1" fmla="*/ 0 h 5"/>
                        <a:gd name="T2" fmla="*/ 3 w 12"/>
                        <a:gd name="T3" fmla="*/ 0 h 5"/>
                        <a:gd name="T4" fmla="*/ 7 w 12"/>
                        <a:gd name="T5" fmla="*/ 0 h 5"/>
                        <a:gd name="T6" fmla="*/ 11 w 12"/>
                        <a:gd name="T7" fmla="*/ 3 h 5"/>
                        <a:gd name="T8" fmla="*/ 12 w 12"/>
                        <a:gd name="T9" fmla="*/ 3 h 5"/>
                        <a:gd name="T10" fmla="*/ 11 w 12"/>
                        <a:gd name="T11" fmla="*/ 4 h 5"/>
                        <a:gd name="T12" fmla="*/ 6 w 12"/>
                        <a:gd name="T13" fmla="*/ 5 h 5"/>
                        <a:gd name="T14" fmla="*/ 6 w 12"/>
                        <a:gd name="T15" fmla="*/ 5 h 5"/>
                        <a:gd name="T16" fmla="*/ 3 w 12"/>
                        <a:gd name="T17" fmla="*/ 4 h 5"/>
                        <a:gd name="T18" fmla="*/ 0 w 12"/>
                        <a:gd name="T19" fmla="*/ 3 h 5"/>
                        <a:gd name="T20" fmla="*/ 0 w 12"/>
                        <a:gd name="T21" fmla="*/ 1 h 5"/>
                        <a:gd name="T22" fmla="*/ 3 w 12"/>
                        <a:gd name="T23" fmla="*/ 0 h 5"/>
                        <a:gd name="T24" fmla="*/ 3 w 12"/>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5"/>
                        <a:gd name="T41" fmla="*/ 12 w 12"/>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5">
                          <a:moveTo>
                            <a:pt x="3" y="0"/>
                          </a:moveTo>
                          <a:lnTo>
                            <a:pt x="3" y="0"/>
                          </a:lnTo>
                          <a:lnTo>
                            <a:pt x="7" y="0"/>
                          </a:lnTo>
                          <a:lnTo>
                            <a:pt x="11" y="3"/>
                          </a:lnTo>
                          <a:lnTo>
                            <a:pt x="12" y="3"/>
                          </a:lnTo>
                          <a:lnTo>
                            <a:pt x="11" y="4"/>
                          </a:lnTo>
                          <a:lnTo>
                            <a:pt x="6" y="5"/>
                          </a:lnTo>
                          <a:lnTo>
                            <a:pt x="3" y="4"/>
                          </a:lnTo>
                          <a:lnTo>
                            <a:pt x="0" y="3"/>
                          </a:lnTo>
                          <a:lnTo>
                            <a:pt x="0" y="1"/>
                          </a:lnTo>
                          <a:lnTo>
                            <a:pt x="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66" name="Freeform 80"/>
                    <p:cNvSpPr>
                      <a:spLocks/>
                    </p:cNvSpPr>
                    <p:nvPr/>
                  </p:nvSpPr>
                  <p:spPr bwMode="auto">
                    <a:xfrm>
                      <a:off x="4740" y="1039"/>
                      <a:ext cx="3" cy="3"/>
                    </a:xfrm>
                    <a:custGeom>
                      <a:avLst/>
                      <a:gdLst>
                        <a:gd name="T0" fmla="*/ 2 w 3"/>
                        <a:gd name="T1" fmla="*/ 0 h 3"/>
                        <a:gd name="T2" fmla="*/ 2 w 3"/>
                        <a:gd name="T3" fmla="*/ 0 h 3"/>
                        <a:gd name="T4" fmla="*/ 0 w 3"/>
                        <a:gd name="T5" fmla="*/ 2 h 3"/>
                        <a:gd name="T6" fmla="*/ 0 w 3"/>
                        <a:gd name="T7" fmla="*/ 3 h 3"/>
                        <a:gd name="T8" fmla="*/ 1 w 3"/>
                        <a:gd name="T9" fmla="*/ 3 h 3"/>
                        <a:gd name="T10" fmla="*/ 1 w 3"/>
                        <a:gd name="T11" fmla="*/ 3 h 3"/>
                        <a:gd name="T12" fmla="*/ 3 w 3"/>
                        <a:gd name="T13" fmla="*/ 1 h 3"/>
                        <a:gd name="T14" fmla="*/ 3 w 3"/>
                        <a:gd name="T15" fmla="*/ 0 h 3"/>
                        <a:gd name="T16" fmla="*/ 2 w 3"/>
                        <a:gd name="T17" fmla="*/ 0 h 3"/>
                        <a:gd name="T18" fmla="*/ 2 w 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3"/>
                        <a:gd name="T32" fmla="*/ 3 w 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3">
                          <a:moveTo>
                            <a:pt x="2" y="0"/>
                          </a:moveTo>
                          <a:lnTo>
                            <a:pt x="2" y="0"/>
                          </a:lnTo>
                          <a:lnTo>
                            <a:pt x="0" y="2"/>
                          </a:lnTo>
                          <a:lnTo>
                            <a:pt x="0" y="3"/>
                          </a:lnTo>
                          <a:lnTo>
                            <a:pt x="1" y="3"/>
                          </a:lnTo>
                          <a:lnTo>
                            <a:pt x="3" y="1"/>
                          </a:lnTo>
                          <a:lnTo>
                            <a:pt x="3" y="0"/>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67" name="Freeform 81"/>
                    <p:cNvSpPr>
                      <a:spLocks/>
                    </p:cNvSpPr>
                    <p:nvPr/>
                  </p:nvSpPr>
                  <p:spPr bwMode="auto">
                    <a:xfrm>
                      <a:off x="4733" y="1037"/>
                      <a:ext cx="5" cy="3"/>
                    </a:xfrm>
                    <a:custGeom>
                      <a:avLst/>
                      <a:gdLst>
                        <a:gd name="T0" fmla="*/ 0 w 5"/>
                        <a:gd name="T1" fmla="*/ 0 h 3"/>
                        <a:gd name="T2" fmla="*/ 1 w 5"/>
                        <a:gd name="T3" fmla="*/ 3 h 3"/>
                        <a:gd name="T4" fmla="*/ 1 w 5"/>
                        <a:gd name="T5" fmla="*/ 3 h 3"/>
                        <a:gd name="T6" fmla="*/ 5 w 5"/>
                        <a:gd name="T7" fmla="*/ 2 h 3"/>
                        <a:gd name="T8" fmla="*/ 5 w 5"/>
                        <a:gd name="T9" fmla="*/ 0 h 3"/>
                        <a:gd name="T10" fmla="*/ 5 w 5"/>
                        <a:gd name="T11" fmla="*/ 0 h 3"/>
                        <a:gd name="T12" fmla="*/ 2 w 5"/>
                        <a:gd name="T13" fmla="*/ 0 h 3"/>
                        <a:gd name="T14" fmla="*/ 0 w 5"/>
                        <a:gd name="T15" fmla="*/ 0 h 3"/>
                        <a:gd name="T16" fmla="*/ 0 w 5"/>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3"/>
                        <a:gd name="T29" fmla="*/ 5 w 5"/>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3">
                          <a:moveTo>
                            <a:pt x="0" y="0"/>
                          </a:moveTo>
                          <a:lnTo>
                            <a:pt x="1" y="3"/>
                          </a:lnTo>
                          <a:lnTo>
                            <a:pt x="5" y="2"/>
                          </a:lnTo>
                          <a:lnTo>
                            <a:pt x="5" y="0"/>
                          </a:lnTo>
                          <a:lnTo>
                            <a:pt x="2"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68" name="Freeform 82"/>
                    <p:cNvSpPr>
                      <a:spLocks/>
                    </p:cNvSpPr>
                    <p:nvPr/>
                  </p:nvSpPr>
                  <p:spPr bwMode="auto">
                    <a:xfrm>
                      <a:off x="4710" y="1031"/>
                      <a:ext cx="7" cy="8"/>
                    </a:xfrm>
                    <a:custGeom>
                      <a:avLst/>
                      <a:gdLst>
                        <a:gd name="T0" fmla="*/ 4 w 7"/>
                        <a:gd name="T1" fmla="*/ 0 h 8"/>
                        <a:gd name="T2" fmla="*/ 4 w 7"/>
                        <a:gd name="T3" fmla="*/ 0 h 8"/>
                        <a:gd name="T4" fmla="*/ 0 w 7"/>
                        <a:gd name="T5" fmla="*/ 4 h 8"/>
                        <a:gd name="T6" fmla="*/ 0 w 7"/>
                        <a:gd name="T7" fmla="*/ 4 h 8"/>
                        <a:gd name="T8" fmla="*/ 3 w 7"/>
                        <a:gd name="T9" fmla="*/ 6 h 8"/>
                        <a:gd name="T10" fmla="*/ 4 w 7"/>
                        <a:gd name="T11" fmla="*/ 8 h 8"/>
                        <a:gd name="T12" fmla="*/ 4 w 7"/>
                        <a:gd name="T13" fmla="*/ 8 h 8"/>
                        <a:gd name="T14" fmla="*/ 7 w 7"/>
                        <a:gd name="T15" fmla="*/ 7 h 8"/>
                        <a:gd name="T16" fmla="*/ 7 w 7"/>
                        <a:gd name="T17" fmla="*/ 4 h 8"/>
                        <a:gd name="T18" fmla="*/ 7 w 7"/>
                        <a:gd name="T19" fmla="*/ 4 h 8"/>
                        <a:gd name="T20" fmla="*/ 4 w 7"/>
                        <a:gd name="T21" fmla="*/ 0 h 8"/>
                        <a:gd name="T22" fmla="*/ 4 w 7"/>
                        <a:gd name="T23" fmla="*/ 0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8"/>
                        <a:gd name="T38" fmla="*/ 7 w 7"/>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8">
                          <a:moveTo>
                            <a:pt x="4" y="0"/>
                          </a:moveTo>
                          <a:lnTo>
                            <a:pt x="4" y="0"/>
                          </a:lnTo>
                          <a:lnTo>
                            <a:pt x="0" y="4"/>
                          </a:lnTo>
                          <a:lnTo>
                            <a:pt x="3" y="6"/>
                          </a:lnTo>
                          <a:lnTo>
                            <a:pt x="4" y="8"/>
                          </a:lnTo>
                          <a:lnTo>
                            <a:pt x="7" y="7"/>
                          </a:lnTo>
                          <a:lnTo>
                            <a:pt x="7" y="4"/>
                          </a:lnTo>
                          <a:lnTo>
                            <a:pt x="4"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69" name="Freeform 83"/>
                    <p:cNvSpPr>
                      <a:spLocks/>
                    </p:cNvSpPr>
                    <p:nvPr/>
                  </p:nvSpPr>
                  <p:spPr bwMode="auto">
                    <a:xfrm>
                      <a:off x="4726" y="1026"/>
                      <a:ext cx="12" cy="7"/>
                    </a:xfrm>
                    <a:custGeom>
                      <a:avLst/>
                      <a:gdLst>
                        <a:gd name="T0" fmla="*/ 4 w 12"/>
                        <a:gd name="T1" fmla="*/ 0 h 7"/>
                        <a:gd name="T2" fmla="*/ 4 w 12"/>
                        <a:gd name="T3" fmla="*/ 0 h 7"/>
                        <a:gd name="T4" fmla="*/ 0 w 12"/>
                        <a:gd name="T5" fmla="*/ 6 h 7"/>
                        <a:gd name="T6" fmla="*/ 0 w 12"/>
                        <a:gd name="T7" fmla="*/ 6 h 7"/>
                        <a:gd name="T8" fmla="*/ 8 w 12"/>
                        <a:gd name="T9" fmla="*/ 7 h 7"/>
                        <a:gd name="T10" fmla="*/ 12 w 12"/>
                        <a:gd name="T11" fmla="*/ 7 h 7"/>
                        <a:gd name="T12" fmla="*/ 12 w 12"/>
                        <a:gd name="T13" fmla="*/ 6 h 7"/>
                        <a:gd name="T14" fmla="*/ 11 w 12"/>
                        <a:gd name="T15" fmla="*/ 5 h 7"/>
                        <a:gd name="T16" fmla="*/ 4 w 12"/>
                        <a:gd name="T17" fmla="*/ 0 h 7"/>
                        <a:gd name="T18" fmla="*/ 4 w 12"/>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
                        <a:gd name="T32" fmla="*/ 12 w 12"/>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
                          <a:moveTo>
                            <a:pt x="4" y="0"/>
                          </a:moveTo>
                          <a:lnTo>
                            <a:pt x="4" y="0"/>
                          </a:lnTo>
                          <a:lnTo>
                            <a:pt x="0" y="6"/>
                          </a:lnTo>
                          <a:lnTo>
                            <a:pt x="8" y="7"/>
                          </a:lnTo>
                          <a:lnTo>
                            <a:pt x="12" y="7"/>
                          </a:lnTo>
                          <a:lnTo>
                            <a:pt x="12" y="6"/>
                          </a:lnTo>
                          <a:lnTo>
                            <a:pt x="11" y="5"/>
                          </a:lnTo>
                          <a:lnTo>
                            <a:pt x="4"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70" name="Freeform 84"/>
                    <p:cNvSpPr>
                      <a:spLocks/>
                    </p:cNvSpPr>
                    <p:nvPr/>
                  </p:nvSpPr>
                  <p:spPr bwMode="auto">
                    <a:xfrm>
                      <a:off x="4743" y="1024"/>
                      <a:ext cx="7" cy="9"/>
                    </a:xfrm>
                    <a:custGeom>
                      <a:avLst/>
                      <a:gdLst>
                        <a:gd name="T0" fmla="*/ 0 w 7"/>
                        <a:gd name="T1" fmla="*/ 0 h 9"/>
                        <a:gd name="T2" fmla="*/ 0 w 7"/>
                        <a:gd name="T3" fmla="*/ 0 h 9"/>
                        <a:gd name="T4" fmla="*/ 0 w 7"/>
                        <a:gd name="T5" fmla="*/ 3 h 9"/>
                        <a:gd name="T6" fmla="*/ 0 w 7"/>
                        <a:gd name="T7" fmla="*/ 7 h 9"/>
                        <a:gd name="T8" fmla="*/ 2 w 7"/>
                        <a:gd name="T9" fmla="*/ 9 h 9"/>
                        <a:gd name="T10" fmla="*/ 7 w 7"/>
                        <a:gd name="T11" fmla="*/ 9 h 9"/>
                        <a:gd name="T12" fmla="*/ 7 w 7"/>
                        <a:gd name="T13" fmla="*/ 9 h 9"/>
                        <a:gd name="T14" fmla="*/ 7 w 7"/>
                        <a:gd name="T15" fmla="*/ 4 h 9"/>
                        <a:gd name="T16" fmla="*/ 7 w 7"/>
                        <a:gd name="T17" fmla="*/ 4 h 9"/>
                        <a:gd name="T18" fmla="*/ 4 w 7"/>
                        <a:gd name="T19" fmla="*/ 0 h 9"/>
                        <a:gd name="T20" fmla="*/ 4 w 7"/>
                        <a:gd name="T21" fmla="*/ 0 h 9"/>
                        <a:gd name="T22" fmla="*/ 0 w 7"/>
                        <a:gd name="T23" fmla="*/ 0 h 9"/>
                        <a:gd name="T24" fmla="*/ 0 w 7"/>
                        <a:gd name="T25" fmla="*/ 0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9"/>
                        <a:gd name="T41" fmla="*/ 7 w 7"/>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9">
                          <a:moveTo>
                            <a:pt x="0" y="0"/>
                          </a:moveTo>
                          <a:lnTo>
                            <a:pt x="0" y="0"/>
                          </a:lnTo>
                          <a:lnTo>
                            <a:pt x="0" y="3"/>
                          </a:lnTo>
                          <a:lnTo>
                            <a:pt x="0" y="7"/>
                          </a:lnTo>
                          <a:lnTo>
                            <a:pt x="2" y="9"/>
                          </a:lnTo>
                          <a:lnTo>
                            <a:pt x="7" y="9"/>
                          </a:lnTo>
                          <a:lnTo>
                            <a:pt x="7" y="4"/>
                          </a:lnTo>
                          <a:lnTo>
                            <a:pt x="4"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71" name="Freeform 85"/>
                    <p:cNvSpPr>
                      <a:spLocks/>
                    </p:cNvSpPr>
                    <p:nvPr/>
                  </p:nvSpPr>
                  <p:spPr bwMode="auto">
                    <a:xfrm>
                      <a:off x="4734" y="1023"/>
                      <a:ext cx="2" cy="2"/>
                    </a:xfrm>
                    <a:custGeom>
                      <a:avLst/>
                      <a:gdLst>
                        <a:gd name="T0" fmla="*/ 0 w 2"/>
                        <a:gd name="T1" fmla="*/ 0 h 2"/>
                        <a:gd name="T2" fmla="*/ 1 w 2"/>
                        <a:gd name="T3" fmla="*/ 2 h 2"/>
                        <a:gd name="T4" fmla="*/ 1 w 2"/>
                        <a:gd name="T5" fmla="*/ 2 h 2"/>
                        <a:gd name="T6" fmla="*/ 2 w 2"/>
                        <a:gd name="T7" fmla="*/ 1 h 2"/>
                        <a:gd name="T8" fmla="*/ 1 w 2"/>
                        <a:gd name="T9" fmla="*/ 1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1" y="2"/>
                          </a:lnTo>
                          <a:lnTo>
                            <a:pt x="2" y="1"/>
                          </a:lnTo>
                          <a:lnTo>
                            <a:pt x="1"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72" name="Freeform 86"/>
                    <p:cNvSpPr>
                      <a:spLocks/>
                    </p:cNvSpPr>
                    <p:nvPr/>
                  </p:nvSpPr>
                  <p:spPr bwMode="auto">
                    <a:xfrm>
                      <a:off x="4708" y="1023"/>
                      <a:ext cx="5" cy="7"/>
                    </a:xfrm>
                    <a:custGeom>
                      <a:avLst/>
                      <a:gdLst>
                        <a:gd name="T0" fmla="*/ 1 w 5"/>
                        <a:gd name="T1" fmla="*/ 0 h 7"/>
                        <a:gd name="T2" fmla="*/ 1 w 5"/>
                        <a:gd name="T3" fmla="*/ 0 h 7"/>
                        <a:gd name="T4" fmla="*/ 0 w 5"/>
                        <a:gd name="T5" fmla="*/ 3 h 7"/>
                        <a:gd name="T6" fmla="*/ 0 w 5"/>
                        <a:gd name="T7" fmla="*/ 3 h 7"/>
                        <a:gd name="T8" fmla="*/ 1 w 5"/>
                        <a:gd name="T9" fmla="*/ 4 h 7"/>
                        <a:gd name="T10" fmla="*/ 1 w 5"/>
                        <a:gd name="T11" fmla="*/ 5 h 7"/>
                        <a:gd name="T12" fmla="*/ 2 w 5"/>
                        <a:gd name="T13" fmla="*/ 5 h 7"/>
                        <a:gd name="T14" fmla="*/ 2 w 5"/>
                        <a:gd name="T15" fmla="*/ 7 h 7"/>
                        <a:gd name="T16" fmla="*/ 2 w 5"/>
                        <a:gd name="T17" fmla="*/ 7 h 7"/>
                        <a:gd name="T18" fmla="*/ 5 w 5"/>
                        <a:gd name="T19" fmla="*/ 7 h 7"/>
                        <a:gd name="T20" fmla="*/ 5 w 5"/>
                        <a:gd name="T21" fmla="*/ 7 h 7"/>
                        <a:gd name="T22" fmla="*/ 4 w 5"/>
                        <a:gd name="T23" fmla="*/ 4 h 7"/>
                        <a:gd name="T24" fmla="*/ 1 w 5"/>
                        <a:gd name="T25" fmla="*/ 0 h 7"/>
                        <a:gd name="T26" fmla="*/ 1 w 5"/>
                        <a:gd name="T27" fmla="*/ 0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
                        <a:gd name="T43" fmla="*/ 0 h 7"/>
                        <a:gd name="T44" fmla="*/ 5 w 5"/>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 h="7">
                          <a:moveTo>
                            <a:pt x="1" y="0"/>
                          </a:moveTo>
                          <a:lnTo>
                            <a:pt x="1" y="0"/>
                          </a:lnTo>
                          <a:lnTo>
                            <a:pt x="0" y="3"/>
                          </a:lnTo>
                          <a:lnTo>
                            <a:pt x="1" y="4"/>
                          </a:lnTo>
                          <a:lnTo>
                            <a:pt x="1" y="5"/>
                          </a:lnTo>
                          <a:lnTo>
                            <a:pt x="2" y="5"/>
                          </a:lnTo>
                          <a:lnTo>
                            <a:pt x="2" y="7"/>
                          </a:lnTo>
                          <a:lnTo>
                            <a:pt x="5" y="7"/>
                          </a:lnTo>
                          <a:lnTo>
                            <a:pt x="4" y="4"/>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73" name="Freeform 87"/>
                    <p:cNvSpPr>
                      <a:spLocks/>
                    </p:cNvSpPr>
                    <p:nvPr/>
                  </p:nvSpPr>
                  <p:spPr bwMode="auto">
                    <a:xfrm>
                      <a:off x="4659" y="1018"/>
                      <a:ext cx="7" cy="2"/>
                    </a:xfrm>
                    <a:custGeom>
                      <a:avLst/>
                      <a:gdLst>
                        <a:gd name="T0" fmla="*/ 0 w 7"/>
                        <a:gd name="T1" fmla="*/ 0 h 2"/>
                        <a:gd name="T2" fmla="*/ 3 w 7"/>
                        <a:gd name="T3" fmla="*/ 2 h 2"/>
                        <a:gd name="T4" fmla="*/ 3 w 7"/>
                        <a:gd name="T5" fmla="*/ 2 h 2"/>
                        <a:gd name="T6" fmla="*/ 6 w 7"/>
                        <a:gd name="T7" fmla="*/ 2 h 2"/>
                        <a:gd name="T8" fmla="*/ 6 w 7"/>
                        <a:gd name="T9" fmla="*/ 2 h 2"/>
                        <a:gd name="T10" fmla="*/ 7 w 7"/>
                        <a:gd name="T11" fmla="*/ 0 h 2"/>
                        <a:gd name="T12" fmla="*/ 7 w 7"/>
                        <a:gd name="T13" fmla="*/ 0 h 2"/>
                        <a:gd name="T14" fmla="*/ 0 w 7"/>
                        <a:gd name="T15" fmla="*/ 0 h 2"/>
                        <a:gd name="T16" fmla="*/ 0 w 7"/>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2"/>
                        <a:gd name="T29" fmla="*/ 7 w 7"/>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2">
                          <a:moveTo>
                            <a:pt x="0" y="0"/>
                          </a:moveTo>
                          <a:lnTo>
                            <a:pt x="3" y="2"/>
                          </a:lnTo>
                          <a:lnTo>
                            <a:pt x="6" y="2"/>
                          </a:lnTo>
                          <a:lnTo>
                            <a:pt x="7"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74" name="Freeform 88"/>
                    <p:cNvSpPr>
                      <a:spLocks/>
                    </p:cNvSpPr>
                    <p:nvPr/>
                  </p:nvSpPr>
                  <p:spPr bwMode="auto">
                    <a:xfrm>
                      <a:off x="4716" y="1017"/>
                      <a:ext cx="8" cy="9"/>
                    </a:xfrm>
                    <a:custGeom>
                      <a:avLst/>
                      <a:gdLst>
                        <a:gd name="T0" fmla="*/ 6 w 8"/>
                        <a:gd name="T1" fmla="*/ 0 h 9"/>
                        <a:gd name="T2" fmla="*/ 6 w 8"/>
                        <a:gd name="T3" fmla="*/ 0 h 9"/>
                        <a:gd name="T4" fmla="*/ 1 w 8"/>
                        <a:gd name="T5" fmla="*/ 6 h 9"/>
                        <a:gd name="T6" fmla="*/ 0 w 8"/>
                        <a:gd name="T7" fmla="*/ 9 h 9"/>
                        <a:gd name="T8" fmla="*/ 1 w 8"/>
                        <a:gd name="T9" fmla="*/ 9 h 9"/>
                        <a:gd name="T10" fmla="*/ 4 w 8"/>
                        <a:gd name="T11" fmla="*/ 8 h 9"/>
                        <a:gd name="T12" fmla="*/ 4 w 8"/>
                        <a:gd name="T13" fmla="*/ 6 h 9"/>
                        <a:gd name="T14" fmla="*/ 4 w 8"/>
                        <a:gd name="T15" fmla="*/ 6 h 9"/>
                        <a:gd name="T16" fmla="*/ 6 w 8"/>
                        <a:gd name="T17" fmla="*/ 3 h 9"/>
                        <a:gd name="T18" fmla="*/ 8 w 8"/>
                        <a:gd name="T19" fmla="*/ 1 h 9"/>
                        <a:gd name="T20" fmla="*/ 8 w 8"/>
                        <a:gd name="T21" fmla="*/ 0 h 9"/>
                        <a:gd name="T22" fmla="*/ 6 w 8"/>
                        <a:gd name="T23" fmla="*/ 0 h 9"/>
                        <a:gd name="T24" fmla="*/ 6 w 8"/>
                        <a:gd name="T25" fmla="*/ 0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9"/>
                        <a:gd name="T41" fmla="*/ 8 w 8"/>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9">
                          <a:moveTo>
                            <a:pt x="6" y="0"/>
                          </a:moveTo>
                          <a:lnTo>
                            <a:pt x="6" y="0"/>
                          </a:lnTo>
                          <a:lnTo>
                            <a:pt x="1" y="6"/>
                          </a:lnTo>
                          <a:lnTo>
                            <a:pt x="0" y="9"/>
                          </a:lnTo>
                          <a:lnTo>
                            <a:pt x="1" y="9"/>
                          </a:lnTo>
                          <a:lnTo>
                            <a:pt x="4" y="8"/>
                          </a:lnTo>
                          <a:lnTo>
                            <a:pt x="4" y="6"/>
                          </a:lnTo>
                          <a:lnTo>
                            <a:pt x="6" y="3"/>
                          </a:lnTo>
                          <a:lnTo>
                            <a:pt x="8" y="1"/>
                          </a:lnTo>
                          <a:lnTo>
                            <a:pt x="8" y="0"/>
                          </a:lnTo>
                          <a:lnTo>
                            <a:pt x="6"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75" name="Freeform 89"/>
                    <p:cNvSpPr>
                      <a:spLocks/>
                    </p:cNvSpPr>
                    <p:nvPr/>
                  </p:nvSpPr>
                  <p:spPr bwMode="auto">
                    <a:xfrm>
                      <a:off x="4737" y="1014"/>
                      <a:ext cx="13" cy="5"/>
                    </a:xfrm>
                    <a:custGeom>
                      <a:avLst/>
                      <a:gdLst>
                        <a:gd name="T0" fmla="*/ 4 w 13"/>
                        <a:gd name="T1" fmla="*/ 0 h 5"/>
                        <a:gd name="T2" fmla="*/ 4 w 13"/>
                        <a:gd name="T3" fmla="*/ 0 h 5"/>
                        <a:gd name="T4" fmla="*/ 0 w 13"/>
                        <a:gd name="T5" fmla="*/ 0 h 5"/>
                        <a:gd name="T6" fmla="*/ 0 w 13"/>
                        <a:gd name="T7" fmla="*/ 3 h 5"/>
                        <a:gd name="T8" fmla="*/ 0 w 13"/>
                        <a:gd name="T9" fmla="*/ 3 h 5"/>
                        <a:gd name="T10" fmla="*/ 6 w 13"/>
                        <a:gd name="T11" fmla="*/ 4 h 5"/>
                        <a:gd name="T12" fmla="*/ 12 w 13"/>
                        <a:gd name="T13" fmla="*/ 5 h 5"/>
                        <a:gd name="T14" fmla="*/ 12 w 13"/>
                        <a:gd name="T15" fmla="*/ 5 h 5"/>
                        <a:gd name="T16" fmla="*/ 12 w 13"/>
                        <a:gd name="T17" fmla="*/ 2 h 5"/>
                        <a:gd name="T18" fmla="*/ 12 w 13"/>
                        <a:gd name="T19" fmla="*/ 2 h 5"/>
                        <a:gd name="T20" fmla="*/ 13 w 13"/>
                        <a:gd name="T21" fmla="*/ 2 h 5"/>
                        <a:gd name="T22" fmla="*/ 13 w 13"/>
                        <a:gd name="T23" fmla="*/ 2 h 5"/>
                        <a:gd name="T24" fmla="*/ 13 w 13"/>
                        <a:gd name="T25" fmla="*/ 0 h 5"/>
                        <a:gd name="T26" fmla="*/ 13 w 13"/>
                        <a:gd name="T27" fmla="*/ 0 h 5"/>
                        <a:gd name="T28" fmla="*/ 4 w 13"/>
                        <a:gd name="T29" fmla="*/ 0 h 5"/>
                        <a:gd name="T30" fmla="*/ 4 w 13"/>
                        <a:gd name="T31" fmla="*/ 0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
                        <a:gd name="T49" fmla="*/ 0 h 5"/>
                        <a:gd name="T50" fmla="*/ 13 w 13"/>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 h="5">
                          <a:moveTo>
                            <a:pt x="4" y="0"/>
                          </a:moveTo>
                          <a:lnTo>
                            <a:pt x="4" y="0"/>
                          </a:lnTo>
                          <a:lnTo>
                            <a:pt x="0" y="0"/>
                          </a:lnTo>
                          <a:lnTo>
                            <a:pt x="0" y="3"/>
                          </a:lnTo>
                          <a:lnTo>
                            <a:pt x="6" y="4"/>
                          </a:lnTo>
                          <a:lnTo>
                            <a:pt x="12" y="5"/>
                          </a:lnTo>
                          <a:lnTo>
                            <a:pt x="12" y="2"/>
                          </a:lnTo>
                          <a:lnTo>
                            <a:pt x="13" y="2"/>
                          </a:lnTo>
                          <a:lnTo>
                            <a:pt x="13" y="0"/>
                          </a:lnTo>
                          <a:lnTo>
                            <a:pt x="4"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76" name="Freeform 90"/>
                    <p:cNvSpPr>
                      <a:spLocks/>
                    </p:cNvSpPr>
                    <p:nvPr/>
                  </p:nvSpPr>
                  <p:spPr bwMode="auto">
                    <a:xfrm>
                      <a:off x="4698" y="1013"/>
                      <a:ext cx="8" cy="8"/>
                    </a:xfrm>
                    <a:custGeom>
                      <a:avLst/>
                      <a:gdLst>
                        <a:gd name="T0" fmla="*/ 1 w 8"/>
                        <a:gd name="T1" fmla="*/ 0 h 8"/>
                        <a:gd name="T2" fmla="*/ 1 w 8"/>
                        <a:gd name="T3" fmla="*/ 0 h 8"/>
                        <a:gd name="T4" fmla="*/ 0 w 8"/>
                        <a:gd name="T5" fmla="*/ 5 h 8"/>
                        <a:gd name="T6" fmla="*/ 0 w 8"/>
                        <a:gd name="T7" fmla="*/ 8 h 8"/>
                        <a:gd name="T8" fmla="*/ 0 w 8"/>
                        <a:gd name="T9" fmla="*/ 8 h 8"/>
                        <a:gd name="T10" fmla="*/ 1 w 8"/>
                        <a:gd name="T11" fmla="*/ 8 h 8"/>
                        <a:gd name="T12" fmla="*/ 1 w 8"/>
                        <a:gd name="T13" fmla="*/ 8 h 8"/>
                        <a:gd name="T14" fmla="*/ 1 w 8"/>
                        <a:gd name="T15" fmla="*/ 7 h 8"/>
                        <a:gd name="T16" fmla="*/ 2 w 8"/>
                        <a:gd name="T17" fmla="*/ 5 h 8"/>
                        <a:gd name="T18" fmla="*/ 2 w 8"/>
                        <a:gd name="T19" fmla="*/ 5 h 8"/>
                        <a:gd name="T20" fmla="*/ 4 w 8"/>
                        <a:gd name="T21" fmla="*/ 6 h 8"/>
                        <a:gd name="T22" fmla="*/ 8 w 8"/>
                        <a:gd name="T23" fmla="*/ 6 h 8"/>
                        <a:gd name="T24" fmla="*/ 8 w 8"/>
                        <a:gd name="T25" fmla="*/ 6 h 8"/>
                        <a:gd name="T26" fmla="*/ 4 w 8"/>
                        <a:gd name="T27" fmla="*/ 0 h 8"/>
                        <a:gd name="T28" fmla="*/ 4 w 8"/>
                        <a:gd name="T29" fmla="*/ 0 h 8"/>
                        <a:gd name="T30" fmla="*/ 1 w 8"/>
                        <a:gd name="T31" fmla="*/ 0 h 8"/>
                        <a:gd name="T32" fmla="*/ 1 w 8"/>
                        <a:gd name="T33" fmla="*/ 0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8"/>
                        <a:gd name="T53" fmla="*/ 8 w 8"/>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8">
                          <a:moveTo>
                            <a:pt x="1" y="0"/>
                          </a:moveTo>
                          <a:lnTo>
                            <a:pt x="1" y="0"/>
                          </a:lnTo>
                          <a:lnTo>
                            <a:pt x="0" y="5"/>
                          </a:lnTo>
                          <a:lnTo>
                            <a:pt x="0" y="8"/>
                          </a:lnTo>
                          <a:lnTo>
                            <a:pt x="1" y="8"/>
                          </a:lnTo>
                          <a:lnTo>
                            <a:pt x="1" y="7"/>
                          </a:lnTo>
                          <a:lnTo>
                            <a:pt x="2" y="5"/>
                          </a:lnTo>
                          <a:lnTo>
                            <a:pt x="4" y="6"/>
                          </a:lnTo>
                          <a:lnTo>
                            <a:pt x="8" y="6"/>
                          </a:lnTo>
                          <a:lnTo>
                            <a:pt x="4"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77" name="Freeform 91"/>
                    <p:cNvSpPr>
                      <a:spLocks/>
                    </p:cNvSpPr>
                    <p:nvPr/>
                  </p:nvSpPr>
                  <p:spPr bwMode="auto">
                    <a:xfrm>
                      <a:off x="4729" y="1012"/>
                      <a:ext cx="7" cy="2"/>
                    </a:xfrm>
                    <a:custGeom>
                      <a:avLst/>
                      <a:gdLst>
                        <a:gd name="T0" fmla="*/ 1 w 7"/>
                        <a:gd name="T1" fmla="*/ 0 h 2"/>
                        <a:gd name="T2" fmla="*/ 1 w 7"/>
                        <a:gd name="T3" fmla="*/ 0 h 2"/>
                        <a:gd name="T4" fmla="*/ 0 w 7"/>
                        <a:gd name="T5" fmla="*/ 0 h 2"/>
                        <a:gd name="T6" fmla="*/ 1 w 7"/>
                        <a:gd name="T7" fmla="*/ 1 h 2"/>
                        <a:gd name="T8" fmla="*/ 4 w 7"/>
                        <a:gd name="T9" fmla="*/ 2 h 2"/>
                        <a:gd name="T10" fmla="*/ 4 w 7"/>
                        <a:gd name="T11" fmla="*/ 2 h 2"/>
                        <a:gd name="T12" fmla="*/ 6 w 7"/>
                        <a:gd name="T13" fmla="*/ 1 h 2"/>
                        <a:gd name="T14" fmla="*/ 7 w 7"/>
                        <a:gd name="T15" fmla="*/ 0 h 2"/>
                        <a:gd name="T16" fmla="*/ 5 w 7"/>
                        <a:gd name="T17" fmla="*/ 0 h 2"/>
                        <a:gd name="T18" fmla="*/ 1 w 7"/>
                        <a:gd name="T19" fmla="*/ 0 h 2"/>
                        <a:gd name="T20" fmla="*/ 1 w 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2"/>
                        <a:gd name="T35" fmla="*/ 7 w 7"/>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2">
                          <a:moveTo>
                            <a:pt x="1" y="0"/>
                          </a:moveTo>
                          <a:lnTo>
                            <a:pt x="1" y="0"/>
                          </a:lnTo>
                          <a:lnTo>
                            <a:pt x="0" y="0"/>
                          </a:lnTo>
                          <a:lnTo>
                            <a:pt x="1" y="1"/>
                          </a:lnTo>
                          <a:lnTo>
                            <a:pt x="4" y="2"/>
                          </a:lnTo>
                          <a:lnTo>
                            <a:pt x="6" y="1"/>
                          </a:lnTo>
                          <a:lnTo>
                            <a:pt x="7" y="0"/>
                          </a:lnTo>
                          <a:lnTo>
                            <a:pt x="5"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78" name="Freeform 92"/>
                    <p:cNvSpPr>
                      <a:spLocks/>
                    </p:cNvSpPr>
                    <p:nvPr/>
                  </p:nvSpPr>
                  <p:spPr bwMode="auto">
                    <a:xfrm>
                      <a:off x="4668" y="1011"/>
                      <a:ext cx="5" cy="3"/>
                    </a:xfrm>
                    <a:custGeom>
                      <a:avLst/>
                      <a:gdLst>
                        <a:gd name="T0" fmla="*/ 1 w 5"/>
                        <a:gd name="T1" fmla="*/ 0 h 3"/>
                        <a:gd name="T2" fmla="*/ 0 w 5"/>
                        <a:gd name="T3" fmla="*/ 3 h 3"/>
                        <a:gd name="T4" fmla="*/ 0 w 5"/>
                        <a:gd name="T5" fmla="*/ 3 h 3"/>
                        <a:gd name="T6" fmla="*/ 4 w 5"/>
                        <a:gd name="T7" fmla="*/ 2 h 3"/>
                        <a:gd name="T8" fmla="*/ 5 w 5"/>
                        <a:gd name="T9" fmla="*/ 1 h 3"/>
                        <a:gd name="T10" fmla="*/ 4 w 5"/>
                        <a:gd name="T11" fmla="*/ 0 h 3"/>
                        <a:gd name="T12" fmla="*/ 1 w 5"/>
                        <a:gd name="T13" fmla="*/ 0 h 3"/>
                        <a:gd name="T14" fmla="*/ 1 w 5"/>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3"/>
                        <a:gd name="T26" fmla="*/ 5 w 5"/>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3">
                          <a:moveTo>
                            <a:pt x="1" y="0"/>
                          </a:moveTo>
                          <a:lnTo>
                            <a:pt x="0" y="3"/>
                          </a:lnTo>
                          <a:lnTo>
                            <a:pt x="4" y="2"/>
                          </a:lnTo>
                          <a:lnTo>
                            <a:pt x="5" y="1"/>
                          </a:lnTo>
                          <a:lnTo>
                            <a:pt x="4"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79" name="Freeform 93"/>
                    <p:cNvSpPr>
                      <a:spLocks/>
                    </p:cNvSpPr>
                    <p:nvPr/>
                  </p:nvSpPr>
                  <p:spPr bwMode="auto">
                    <a:xfrm>
                      <a:off x="4724" y="1010"/>
                      <a:ext cx="4" cy="2"/>
                    </a:xfrm>
                    <a:custGeom>
                      <a:avLst/>
                      <a:gdLst>
                        <a:gd name="T0" fmla="*/ 3 w 4"/>
                        <a:gd name="T1" fmla="*/ 0 h 2"/>
                        <a:gd name="T2" fmla="*/ 3 w 4"/>
                        <a:gd name="T3" fmla="*/ 0 h 2"/>
                        <a:gd name="T4" fmla="*/ 0 w 4"/>
                        <a:gd name="T5" fmla="*/ 1 h 2"/>
                        <a:gd name="T6" fmla="*/ 0 w 4"/>
                        <a:gd name="T7" fmla="*/ 2 h 2"/>
                        <a:gd name="T8" fmla="*/ 3 w 4"/>
                        <a:gd name="T9" fmla="*/ 2 h 2"/>
                        <a:gd name="T10" fmla="*/ 3 w 4"/>
                        <a:gd name="T11" fmla="*/ 2 h 2"/>
                        <a:gd name="T12" fmla="*/ 4 w 4"/>
                        <a:gd name="T13" fmla="*/ 0 h 2"/>
                        <a:gd name="T14" fmla="*/ 4 w 4"/>
                        <a:gd name="T15" fmla="*/ 0 h 2"/>
                        <a:gd name="T16" fmla="*/ 3 w 4"/>
                        <a:gd name="T17" fmla="*/ 0 h 2"/>
                        <a:gd name="T18" fmla="*/ 3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3" y="0"/>
                          </a:moveTo>
                          <a:lnTo>
                            <a:pt x="3" y="0"/>
                          </a:lnTo>
                          <a:lnTo>
                            <a:pt x="0" y="1"/>
                          </a:lnTo>
                          <a:lnTo>
                            <a:pt x="0" y="2"/>
                          </a:lnTo>
                          <a:lnTo>
                            <a:pt x="3" y="2"/>
                          </a:lnTo>
                          <a:lnTo>
                            <a:pt x="4" y="0"/>
                          </a:lnTo>
                          <a:lnTo>
                            <a:pt x="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80" name="Freeform 94"/>
                    <p:cNvSpPr>
                      <a:spLocks/>
                    </p:cNvSpPr>
                    <p:nvPr/>
                  </p:nvSpPr>
                  <p:spPr bwMode="auto">
                    <a:xfrm>
                      <a:off x="4713" y="1009"/>
                      <a:ext cx="2" cy="2"/>
                    </a:xfrm>
                    <a:custGeom>
                      <a:avLst/>
                      <a:gdLst>
                        <a:gd name="T0" fmla="*/ 0 w 2"/>
                        <a:gd name="T1" fmla="*/ 0 h 2"/>
                        <a:gd name="T2" fmla="*/ 0 w 2"/>
                        <a:gd name="T3" fmla="*/ 0 h 2"/>
                        <a:gd name="T4" fmla="*/ 0 w 2"/>
                        <a:gd name="T5" fmla="*/ 0 h 2"/>
                        <a:gd name="T6" fmla="*/ 0 w 2"/>
                        <a:gd name="T7" fmla="*/ 1 h 2"/>
                        <a:gd name="T8" fmla="*/ 1 w 2"/>
                        <a:gd name="T9" fmla="*/ 2 h 2"/>
                        <a:gd name="T10" fmla="*/ 1 w 2"/>
                        <a:gd name="T11" fmla="*/ 2 h 2"/>
                        <a:gd name="T12" fmla="*/ 2 w 2"/>
                        <a:gd name="T13" fmla="*/ 0 h 2"/>
                        <a:gd name="T14" fmla="*/ 2 w 2"/>
                        <a:gd name="T15" fmla="*/ 0 h 2"/>
                        <a:gd name="T16" fmla="*/ 0 w 2"/>
                        <a:gd name="T17" fmla="*/ 0 h 2"/>
                        <a:gd name="T18" fmla="*/ 0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0" y="0"/>
                          </a:moveTo>
                          <a:lnTo>
                            <a:pt x="0" y="0"/>
                          </a:lnTo>
                          <a:lnTo>
                            <a:pt x="0" y="1"/>
                          </a:lnTo>
                          <a:lnTo>
                            <a:pt x="1" y="2"/>
                          </a:lnTo>
                          <a:lnTo>
                            <a:pt x="2"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81" name="Freeform 95"/>
                    <p:cNvSpPr>
                      <a:spLocks/>
                    </p:cNvSpPr>
                    <p:nvPr/>
                  </p:nvSpPr>
                  <p:spPr bwMode="auto">
                    <a:xfrm>
                      <a:off x="4707" y="1009"/>
                      <a:ext cx="3" cy="3"/>
                    </a:xfrm>
                    <a:custGeom>
                      <a:avLst/>
                      <a:gdLst>
                        <a:gd name="T0" fmla="*/ 1 w 3"/>
                        <a:gd name="T1" fmla="*/ 0 h 3"/>
                        <a:gd name="T2" fmla="*/ 1 w 3"/>
                        <a:gd name="T3" fmla="*/ 0 h 3"/>
                        <a:gd name="T4" fmla="*/ 0 w 3"/>
                        <a:gd name="T5" fmla="*/ 2 h 3"/>
                        <a:gd name="T6" fmla="*/ 0 w 3"/>
                        <a:gd name="T7" fmla="*/ 3 h 3"/>
                        <a:gd name="T8" fmla="*/ 1 w 3"/>
                        <a:gd name="T9" fmla="*/ 3 h 3"/>
                        <a:gd name="T10" fmla="*/ 1 w 3"/>
                        <a:gd name="T11" fmla="*/ 3 h 3"/>
                        <a:gd name="T12" fmla="*/ 3 w 3"/>
                        <a:gd name="T13" fmla="*/ 1 h 3"/>
                        <a:gd name="T14" fmla="*/ 3 w 3"/>
                        <a:gd name="T15" fmla="*/ 0 h 3"/>
                        <a:gd name="T16" fmla="*/ 1 w 3"/>
                        <a:gd name="T17" fmla="*/ 0 h 3"/>
                        <a:gd name="T18" fmla="*/ 1 w 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3"/>
                        <a:gd name="T32" fmla="*/ 3 w 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3">
                          <a:moveTo>
                            <a:pt x="1" y="0"/>
                          </a:moveTo>
                          <a:lnTo>
                            <a:pt x="1" y="0"/>
                          </a:lnTo>
                          <a:lnTo>
                            <a:pt x="0" y="2"/>
                          </a:lnTo>
                          <a:lnTo>
                            <a:pt x="0" y="3"/>
                          </a:lnTo>
                          <a:lnTo>
                            <a:pt x="1" y="3"/>
                          </a:lnTo>
                          <a:lnTo>
                            <a:pt x="3" y="1"/>
                          </a:lnTo>
                          <a:lnTo>
                            <a:pt x="3"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82" name="Freeform 96"/>
                    <p:cNvSpPr>
                      <a:spLocks/>
                    </p:cNvSpPr>
                    <p:nvPr/>
                  </p:nvSpPr>
                  <p:spPr bwMode="auto">
                    <a:xfrm>
                      <a:off x="4720" y="1003"/>
                      <a:ext cx="4" cy="4"/>
                    </a:xfrm>
                    <a:custGeom>
                      <a:avLst/>
                      <a:gdLst>
                        <a:gd name="T0" fmla="*/ 0 w 4"/>
                        <a:gd name="T1" fmla="*/ 0 h 4"/>
                        <a:gd name="T2" fmla="*/ 0 w 4"/>
                        <a:gd name="T3" fmla="*/ 4 h 4"/>
                        <a:gd name="T4" fmla="*/ 0 w 4"/>
                        <a:gd name="T5" fmla="*/ 4 h 4"/>
                        <a:gd name="T6" fmla="*/ 4 w 4"/>
                        <a:gd name="T7" fmla="*/ 4 h 4"/>
                        <a:gd name="T8" fmla="*/ 3 w 4"/>
                        <a:gd name="T9" fmla="*/ 0 h 4"/>
                        <a:gd name="T10" fmla="*/ 3 w 4"/>
                        <a:gd name="T11" fmla="*/ 0 h 4"/>
                        <a:gd name="T12" fmla="*/ 0 w 4"/>
                        <a:gd name="T13" fmla="*/ 0 h 4"/>
                        <a:gd name="T14" fmla="*/ 0 w 4"/>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0" y="0"/>
                          </a:moveTo>
                          <a:lnTo>
                            <a:pt x="0" y="4"/>
                          </a:lnTo>
                          <a:lnTo>
                            <a:pt x="4" y="4"/>
                          </a:lnTo>
                          <a:lnTo>
                            <a:pt x="3"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83" name="Freeform 97"/>
                    <p:cNvSpPr>
                      <a:spLocks/>
                    </p:cNvSpPr>
                    <p:nvPr/>
                  </p:nvSpPr>
                  <p:spPr bwMode="auto">
                    <a:xfrm>
                      <a:off x="4481" y="997"/>
                      <a:ext cx="1" cy="3"/>
                    </a:xfrm>
                    <a:custGeom>
                      <a:avLst/>
                      <a:gdLst>
                        <a:gd name="T0" fmla="*/ 1 w 1"/>
                        <a:gd name="T1" fmla="*/ 0 h 3"/>
                        <a:gd name="T2" fmla="*/ 1 w 1"/>
                        <a:gd name="T3" fmla="*/ 0 h 3"/>
                        <a:gd name="T4" fmla="*/ 1 w 1"/>
                        <a:gd name="T5" fmla="*/ 3 h 3"/>
                        <a:gd name="T6" fmla="*/ 1 w 1"/>
                        <a:gd name="T7" fmla="*/ 3 h 3"/>
                        <a:gd name="T8" fmla="*/ 0 w 1"/>
                        <a:gd name="T9" fmla="*/ 3 h 3"/>
                        <a:gd name="T10" fmla="*/ 0 w 1"/>
                        <a:gd name="T11" fmla="*/ 2 h 3"/>
                        <a:gd name="T12" fmla="*/ 1 w 1"/>
                        <a:gd name="T13" fmla="*/ 0 h 3"/>
                        <a:gd name="T14" fmla="*/ 1 w 1"/>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3"/>
                        <a:gd name="T26" fmla="*/ 1 w 1"/>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3">
                          <a:moveTo>
                            <a:pt x="1" y="0"/>
                          </a:moveTo>
                          <a:lnTo>
                            <a:pt x="1" y="0"/>
                          </a:lnTo>
                          <a:lnTo>
                            <a:pt x="1" y="3"/>
                          </a:lnTo>
                          <a:lnTo>
                            <a:pt x="0" y="3"/>
                          </a:lnTo>
                          <a:lnTo>
                            <a:pt x="0" y="2"/>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84" name="Freeform 98"/>
                    <p:cNvSpPr>
                      <a:spLocks/>
                    </p:cNvSpPr>
                    <p:nvPr/>
                  </p:nvSpPr>
                  <p:spPr bwMode="auto">
                    <a:xfrm>
                      <a:off x="4506" y="971"/>
                      <a:ext cx="10" cy="11"/>
                    </a:xfrm>
                    <a:custGeom>
                      <a:avLst/>
                      <a:gdLst>
                        <a:gd name="T0" fmla="*/ 8 w 10"/>
                        <a:gd name="T1" fmla="*/ 0 h 11"/>
                        <a:gd name="T2" fmla="*/ 7 w 10"/>
                        <a:gd name="T3" fmla="*/ 2 h 11"/>
                        <a:gd name="T4" fmla="*/ 7 w 10"/>
                        <a:gd name="T5" fmla="*/ 2 h 11"/>
                        <a:gd name="T6" fmla="*/ 4 w 10"/>
                        <a:gd name="T7" fmla="*/ 2 h 11"/>
                        <a:gd name="T8" fmla="*/ 2 w 10"/>
                        <a:gd name="T9" fmla="*/ 1 h 11"/>
                        <a:gd name="T10" fmla="*/ 2 w 10"/>
                        <a:gd name="T11" fmla="*/ 5 h 11"/>
                        <a:gd name="T12" fmla="*/ 2 w 10"/>
                        <a:gd name="T13" fmla="*/ 5 h 11"/>
                        <a:gd name="T14" fmla="*/ 0 w 10"/>
                        <a:gd name="T15" fmla="*/ 11 h 11"/>
                        <a:gd name="T16" fmla="*/ 0 w 10"/>
                        <a:gd name="T17" fmla="*/ 11 h 11"/>
                        <a:gd name="T18" fmla="*/ 3 w 10"/>
                        <a:gd name="T19" fmla="*/ 11 h 11"/>
                        <a:gd name="T20" fmla="*/ 6 w 10"/>
                        <a:gd name="T21" fmla="*/ 11 h 11"/>
                        <a:gd name="T22" fmla="*/ 6 w 10"/>
                        <a:gd name="T23" fmla="*/ 11 h 11"/>
                        <a:gd name="T24" fmla="*/ 8 w 10"/>
                        <a:gd name="T25" fmla="*/ 8 h 11"/>
                        <a:gd name="T26" fmla="*/ 9 w 10"/>
                        <a:gd name="T27" fmla="*/ 7 h 11"/>
                        <a:gd name="T28" fmla="*/ 9 w 10"/>
                        <a:gd name="T29" fmla="*/ 7 h 11"/>
                        <a:gd name="T30" fmla="*/ 9 w 10"/>
                        <a:gd name="T31" fmla="*/ 4 h 11"/>
                        <a:gd name="T32" fmla="*/ 9 w 10"/>
                        <a:gd name="T33" fmla="*/ 4 h 11"/>
                        <a:gd name="T34" fmla="*/ 10 w 10"/>
                        <a:gd name="T35" fmla="*/ 2 h 11"/>
                        <a:gd name="T36" fmla="*/ 10 w 10"/>
                        <a:gd name="T37" fmla="*/ 1 h 11"/>
                        <a:gd name="T38" fmla="*/ 8 w 10"/>
                        <a:gd name="T39" fmla="*/ 0 h 11"/>
                        <a:gd name="T40" fmla="*/ 8 w 10"/>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1"/>
                        <a:gd name="T65" fmla="*/ 10 w 10"/>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1">
                          <a:moveTo>
                            <a:pt x="8" y="0"/>
                          </a:moveTo>
                          <a:lnTo>
                            <a:pt x="7" y="2"/>
                          </a:lnTo>
                          <a:lnTo>
                            <a:pt x="4" y="2"/>
                          </a:lnTo>
                          <a:lnTo>
                            <a:pt x="2" y="1"/>
                          </a:lnTo>
                          <a:lnTo>
                            <a:pt x="2" y="5"/>
                          </a:lnTo>
                          <a:lnTo>
                            <a:pt x="0" y="11"/>
                          </a:lnTo>
                          <a:lnTo>
                            <a:pt x="3" y="11"/>
                          </a:lnTo>
                          <a:lnTo>
                            <a:pt x="6" y="11"/>
                          </a:lnTo>
                          <a:lnTo>
                            <a:pt x="8" y="8"/>
                          </a:lnTo>
                          <a:lnTo>
                            <a:pt x="9" y="7"/>
                          </a:lnTo>
                          <a:lnTo>
                            <a:pt x="9" y="4"/>
                          </a:lnTo>
                          <a:lnTo>
                            <a:pt x="10" y="2"/>
                          </a:lnTo>
                          <a:lnTo>
                            <a:pt x="10" y="1"/>
                          </a:lnTo>
                          <a:lnTo>
                            <a:pt x="8"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85" name="Freeform 99"/>
                    <p:cNvSpPr>
                      <a:spLocks/>
                    </p:cNvSpPr>
                    <p:nvPr/>
                  </p:nvSpPr>
                  <p:spPr bwMode="auto">
                    <a:xfrm>
                      <a:off x="5057" y="1071"/>
                      <a:ext cx="3" cy="2"/>
                    </a:xfrm>
                    <a:custGeom>
                      <a:avLst/>
                      <a:gdLst>
                        <a:gd name="T0" fmla="*/ 2 w 3"/>
                        <a:gd name="T1" fmla="*/ 0 h 2"/>
                        <a:gd name="T2" fmla="*/ 2 w 3"/>
                        <a:gd name="T3" fmla="*/ 0 h 2"/>
                        <a:gd name="T4" fmla="*/ 0 w 3"/>
                        <a:gd name="T5" fmla="*/ 2 h 2"/>
                        <a:gd name="T6" fmla="*/ 0 w 3"/>
                        <a:gd name="T7" fmla="*/ 2 h 2"/>
                        <a:gd name="T8" fmla="*/ 2 w 3"/>
                        <a:gd name="T9" fmla="*/ 2 h 2"/>
                        <a:gd name="T10" fmla="*/ 2 w 3"/>
                        <a:gd name="T11" fmla="*/ 2 h 2"/>
                        <a:gd name="T12" fmla="*/ 3 w 3"/>
                        <a:gd name="T13" fmla="*/ 1 h 2"/>
                        <a:gd name="T14" fmla="*/ 3 w 3"/>
                        <a:gd name="T15" fmla="*/ 0 h 2"/>
                        <a:gd name="T16" fmla="*/ 2 w 3"/>
                        <a:gd name="T17" fmla="*/ 0 h 2"/>
                        <a:gd name="T18" fmla="*/ 2 w 3"/>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
                        <a:gd name="T32" fmla="*/ 3 w 3"/>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
                          <a:moveTo>
                            <a:pt x="2" y="0"/>
                          </a:moveTo>
                          <a:lnTo>
                            <a:pt x="2" y="0"/>
                          </a:lnTo>
                          <a:lnTo>
                            <a:pt x="0" y="2"/>
                          </a:lnTo>
                          <a:lnTo>
                            <a:pt x="2" y="2"/>
                          </a:lnTo>
                          <a:lnTo>
                            <a:pt x="3" y="1"/>
                          </a:lnTo>
                          <a:lnTo>
                            <a:pt x="3" y="0"/>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86" name="Freeform 100"/>
                    <p:cNvSpPr>
                      <a:spLocks/>
                    </p:cNvSpPr>
                    <p:nvPr/>
                  </p:nvSpPr>
                  <p:spPr bwMode="auto">
                    <a:xfrm>
                      <a:off x="5061" y="1062"/>
                      <a:ext cx="8" cy="9"/>
                    </a:xfrm>
                    <a:custGeom>
                      <a:avLst/>
                      <a:gdLst>
                        <a:gd name="T0" fmla="*/ 6 w 8"/>
                        <a:gd name="T1" fmla="*/ 0 h 9"/>
                        <a:gd name="T2" fmla="*/ 6 w 8"/>
                        <a:gd name="T3" fmla="*/ 0 h 9"/>
                        <a:gd name="T4" fmla="*/ 3 w 8"/>
                        <a:gd name="T5" fmla="*/ 4 h 9"/>
                        <a:gd name="T6" fmla="*/ 0 w 8"/>
                        <a:gd name="T7" fmla="*/ 9 h 9"/>
                        <a:gd name="T8" fmla="*/ 0 w 8"/>
                        <a:gd name="T9" fmla="*/ 9 h 9"/>
                        <a:gd name="T10" fmla="*/ 8 w 8"/>
                        <a:gd name="T11" fmla="*/ 7 h 9"/>
                        <a:gd name="T12" fmla="*/ 8 w 8"/>
                        <a:gd name="T13" fmla="*/ 7 h 9"/>
                        <a:gd name="T14" fmla="*/ 7 w 8"/>
                        <a:gd name="T15" fmla="*/ 5 h 9"/>
                        <a:gd name="T16" fmla="*/ 7 w 8"/>
                        <a:gd name="T17" fmla="*/ 3 h 9"/>
                        <a:gd name="T18" fmla="*/ 8 w 8"/>
                        <a:gd name="T19" fmla="*/ 0 h 9"/>
                        <a:gd name="T20" fmla="*/ 8 w 8"/>
                        <a:gd name="T21" fmla="*/ 0 h 9"/>
                        <a:gd name="T22" fmla="*/ 6 w 8"/>
                        <a:gd name="T23" fmla="*/ 0 h 9"/>
                        <a:gd name="T24" fmla="*/ 6 w 8"/>
                        <a:gd name="T25" fmla="*/ 0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9"/>
                        <a:gd name="T41" fmla="*/ 8 w 8"/>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9">
                          <a:moveTo>
                            <a:pt x="6" y="0"/>
                          </a:moveTo>
                          <a:lnTo>
                            <a:pt x="6" y="0"/>
                          </a:lnTo>
                          <a:lnTo>
                            <a:pt x="3" y="4"/>
                          </a:lnTo>
                          <a:lnTo>
                            <a:pt x="0" y="9"/>
                          </a:lnTo>
                          <a:lnTo>
                            <a:pt x="8" y="7"/>
                          </a:lnTo>
                          <a:lnTo>
                            <a:pt x="7" y="5"/>
                          </a:lnTo>
                          <a:lnTo>
                            <a:pt x="7" y="3"/>
                          </a:lnTo>
                          <a:lnTo>
                            <a:pt x="8" y="0"/>
                          </a:lnTo>
                          <a:lnTo>
                            <a:pt x="6"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87" name="Freeform 101"/>
                    <p:cNvSpPr>
                      <a:spLocks/>
                    </p:cNvSpPr>
                    <p:nvPr/>
                  </p:nvSpPr>
                  <p:spPr bwMode="auto">
                    <a:xfrm>
                      <a:off x="5071" y="1058"/>
                      <a:ext cx="21" cy="16"/>
                    </a:xfrm>
                    <a:custGeom>
                      <a:avLst/>
                      <a:gdLst>
                        <a:gd name="T0" fmla="*/ 5 w 21"/>
                        <a:gd name="T1" fmla="*/ 0 h 16"/>
                        <a:gd name="T2" fmla="*/ 5 w 21"/>
                        <a:gd name="T3" fmla="*/ 0 h 16"/>
                        <a:gd name="T4" fmla="*/ 3 w 21"/>
                        <a:gd name="T5" fmla="*/ 7 h 16"/>
                        <a:gd name="T6" fmla="*/ 0 w 21"/>
                        <a:gd name="T7" fmla="*/ 14 h 16"/>
                        <a:gd name="T8" fmla="*/ 0 w 21"/>
                        <a:gd name="T9" fmla="*/ 14 h 16"/>
                        <a:gd name="T10" fmla="*/ 9 w 21"/>
                        <a:gd name="T11" fmla="*/ 15 h 16"/>
                        <a:gd name="T12" fmla="*/ 14 w 21"/>
                        <a:gd name="T13" fmla="*/ 16 h 16"/>
                        <a:gd name="T14" fmla="*/ 18 w 21"/>
                        <a:gd name="T15" fmla="*/ 15 h 16"/>
                        <a:gd name="T16" fmla="*/ 18 w 21"/>
                        <a:gd name="T17" fmla="*/ 15 h 16"/>
                        <a:gd name="T18" fmla="*/ 19 w 21"/>
                        <a:gd name="T19" fmla="*/ 14 h 16"/>
                        <a:gd name="T20" fmla="*/ 21 w 21"/>
                        <a:gd name="T21" fmla="*/ 13 h 16"/>
                        <a:gd name="T22" fmla="*/ 21 w 21"/>
                        <a:gd name="T23" fmla="*/ 11 h 16"/>
                        <a:gd name="T24" fmla="*/ 18 w 21"/>
                        <a:gd name="T25" fmla="*/ 11 h 16"/>
                        <a:gd name="T26" fmla="*/ 18 w 21"/>
                        <a:gd name="T27" fmla="*/ 11 h 16"/>
                        <a:gd name="T28" fmla="*/ 16 w 21"/>
                        <a:gd name="T29" fmla="*/ 5 h 16"/>
                        <a:gd name="T30" fmla="*/ 14 w 21"/>
                        <a:gd name="T31" fmla="*/ 3 h 16"/>
                        <a:gd name="T32" fmla="*/ 5 w 21"/>
                        <a:gd name="T33" fmla="*/ 0 h 16"/>
                        <a:gd name="T34" fmla="*/ 5 w 21"/>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16"/>
                        <a:gd name="T56" fmla="*/ 21 w 21"/>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16">
                          <a:moveTo>
                            <a:pt x="5" y="0"/>
                          </a:moveTo>
                          <a:lnTo>
                            <a:pt x="5" y="0"/>
                          </a:lnTo>
                          <a:lnTo>
                            <a:pt x="3" y="7"/>
                          </a:lnTo>
                          <a:lnTo>
                            <a:pt x="0" y="14"/>
                          </a:lnTo>
                          <a:lnTo>
                            <a:pt x="9" y="15"/>
                          </a:lnTo>
                          <a:lnTo>
                            <a:pt x="14" y="16"/>
                          </a:lnTo>
                          <a:lnTo>
                            <a:pt x="18" y="15"/>
                          </a:lnTo>
                          <a:lnTo>
                            <a:pt x="19" y="14"/>
                          </a:lnTo>
                          <a:lnTo>
                            <a:pt x="21" y="13"/>
                          </a:lnTo>
                          <a:lnTo>
                            <a:pt x="21" y="11"/>
                          </a:lnTo>
                          <a:lnTo>
                            <a:pt x="18" y="11"/>
                          </a:lnTo>
                          <a:lnTo>
                            <a:pt x="16" y="5"/>
                          </a:lnTo>
                          <a:lnTo>
                            <a:pt x="14" y="3"/>
                          </a:lnTo>
                          <a:lnTo>
                            <a:pt x="5"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88" name="Freeform 102"/>
                    <p:cNvSpPr>
                      <a:spLocks/>
                    </p:cNvSpPr>
                    <p:nvPr/>
                  </p:nvSpPr>
                  <p:spPr bwMode="auto">
                    <a:xfrm>
                      <a:off x="5046" y="1052"/>
                      <a:ext cx="20" cy="22"/>
                    </a:xfrm>
                    <a:custGeom>
                      <a:avLst/>
                      <a:gdLst>
                        <a:gd name="T0" fmla="*/ 19 w 20"/>
                        <a:gd name="T1" fmla="*/ 0 h 22"/>
                        <a:gd name="T2" fmla="*/ 19 w 20"/>
                        <a:gd name="T3" fmla="*/ 0 h 22"/>
                        <a:gd name="T4" fmla="*/ 18 w 20"/>
                        <a:gd name="T5" fmla="*/ 4 h 22"/>
                        <a:gd name="T6" fmla="*/ 18 w 20"/>
                        <a:gd name="T7" fmla="*/ 4 h 22"/>
                        <a:gd name="T8" fmla="*/ 13 w 20"/>
                        <a:gd name="T9" fmla="*/ 8 h 22"/>
                        <a:gd name="T10" fmla="*/ 8 w 20"/>
                        <a:gd name="T11" fmla="*/ 11 h 22"/>
                        <a:gd name="T12" fmla="*/ 8 w 20"/>
                        <a:gd name="T13" fmla="*/ 11 h 22"/>
                        <a:gd name="T14" fmla="*/ 4 w 20"/>
                        <a:gd name="T15" fmla="*/ 15 h 22"/>
                        <a:gd name="T16" fmla="*/ 1 w 20"/>
                        <a:gd name="T17" fmla="*/ 19 h 22"/>
                        <a:gd name="T18" fmla="*/ 0 w 20"/>
                        <a:gd name="T19" fmla="*/ 21 h 22"/>
                        <a:gd name="T20" fmla="*/ 0 w 20"/>
                        <a:gd name="T21" fmla="*/ 21 h 22"/>
                        <a:gd name="T22" fmla="*/ 0 w 20"/>
                        <a:gd name="T23" fmla="*/ 21 h 22"/>
                        <a:gd name="T24" fmla="*/ 0 w 20"/>
                        <a:gd name="T25" fmla="*/ 22 h 22"/>
                        <a:gd name="T26" fmla="*/ 1 w 20"/>
                        <a:gd name="T27" fmla="*/ 22 h 22"/>
                        <a:gd name="T28" fmla="*/ 4 w 20"/>
                        <a:gd name="T29" fmla="*/ 22 h 22"/>
                        <a:gd name="T30" fmla="*/ 4 w 20"/>
                        <a:gd name="T31" fmla="*/ 22 h 22"/>
                        <a:gd name="T32" fmla="*/ 11 w 20"/>
                        <a:gd name="T33" fmla="*/ 15 h 22"/>
                        <a:gd name="T34" fmla="*/ 20 w 20"/>
                        <a:gd name="T35" fmla="*/ 7 h 22"/>
                        <a:gd name="T36" fmla="*/ 20 w 20"/>
                        <a:gd name="T37" fmla="*/ 7 h 22"/>
                        <a:gd name="T38" fmla="*/ 20 w 20"/>
                        <a:gd name="T39" fmla="*/ 2 h 22"/>
                        <a:gd name="T40" fmla="*/ 20 w 20"/>
                        <a:gd name="T41" fmla="*/ 0 h 22"/>
                        <a:gd name="T42" fmla="*/ 20 w 20"/>
                        <a:gd name="T43" fmla="*/ 0 h 22"/>
                        <a:gd name="T44" fmla="*/ 19 w 20"/>
                        <a:gd name="T45" fmla="*/ 0 h 22"/>
                        <a:gd name="T46" fmla="*/ 19 w 20"/>
                        <a:gd name="T47" fmla="*/ 0 h 2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
                        <a:gd name="T73" fmla="*/ 0 h 22"/>
                        <a:gd name="T74" fmla="*/ 20 w 20"/>
                        <a:gd name="T75" fmla="*/ 22 h 2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 h="22">
                          <a:moveTo>
                            <a:pt x="19" y="0"/>
                          </a:moveTo>
                          <a:lnTo>
                            <a:pt x="19" y="0"/>
                          </a:lnTo>
                          <a:lnTo>
                            <a:pt x="18" y="4"/>
                          </a:lnTo>
                          <a:lnTo>
                            <a:pt x="13" y="8"/>
                          </a:lnTo>
                          <a:lnTo>
                            <a:pt x="8" y="11"/>
                          </a:lnTo>
                          <a:lnTo>
                            <a:pt x="4" y="15"/>
                          </a:lnTo>
                          <a:lnTo>
                            <a:pt x="1" y="19"/>
                          </a:lnTo>
                          <a:lnTo>
                            <a:pt x="0" y="21"/>
                          </a:lnTo>
                          <a:lnTo>
                            <a:pt x="0" y="22"/>
                          </a:lnTo>
                          <a:lnTo>
                            <a:pt x="1" y="22"/>
                          </a:lnTo>
                          <a:lnTo>
                            <a:pt x="4" y="22"/>
                          </a:lnTo>
                          <a:lnTo>
                            <a:pt x="11" y="15"/>
                          </a:lnTo>
                          <a:lnTo>
                            <a:pt x="20" y="7"/>
                          </a:lnTo>
                          <a:lnTo>
                            <a:pt x="20" y="2"/>
                          </a:lnTo>
                          <a:lnTo>
                            <a:pt x="20" y="0"/>
                          </a:lnTo>
                          <a:lnTo>
                            <a:pt x="19"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89" name="Freeform 103"/>
                    <p:cNvSpPr>
                      <a:spLocks/>
                    </p:cNvSpPr>
                    <p:nvPr/>
                  </p:nvSpPr>
                  <p:spPr bwMode="auto">
                    <a:xfrm>
                      <a:off x="5059" y="1052"/>
                      <a:ext cx="2" cy="4"/>
                    </a:xfrm>
                    <a:custGeom>
                      <a:avLst/>
                      <a:gdLst>
                        <a:gd name="T0" fmla="*/ 1 w 2"/>
                        <a:gd name="T1" fmla="*/ 0 h 4"/>
                        <a:gd name="T2" fmla="*/ 1 w 2"/>
                        <a:gd name="T3" fmla="*/ 0 h 4"/>
                        <a:gd name="T4" fmla="*/ 0 w 2"/>
                        <a:gd name="T5" fmla="*/ 3 h 4"/>
                        <a:gd name="T6" fmla="*/ 0 w 2"/>
                        <a:gd name="T7" fmla="*/ 4 h 4"/>
                        <a:gd name="T8" fmla="*/ 1 w 2"/>
                        <a:gd name="T9" fmla="*/ 4 h 4"/>
                        <a:gd name="T10" fmla="*/ 1 w 2"/>
                        <a:gd name="T11" fmla="*/ 4 h 4"/>
                        <a:gd name="T12" fmla="*/ 2 w 2"/>
                        <a:gd name="T13" fmla="*/ 2 h 4"/>
                        <a:gd name="T14" fmla="*/ 1 w 2"/>
                        <a:gd name="T15" fmla="*/ 0 h 4"/>
                        <a:gd name="T16" fmla="*/ 1 w 2"/>
                        <a:gd name="T17" fmla="*/ 0 h 4"/>
                        <a:gd name="T18" fmla="*/ 1 w 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1" y="0"/>
                          </a:moveTo>
                          <a:lnTo>
                            <a:pt x="1" y="0"/>
                          </a:lnTo>
                          <a:lnTo>
                            <a:pt x="0" y="3"/>
                          </a:lnTo>
                          <a:lnTo>
                            <a:pt x="0" y="4"/>
                          </a:lnTo>
                          <a:lnTo>
                            <a:pt x="1" y="4"/>
                          </a:lnTo>
                          <a:lnTo>
                            <a:pt x="2" y="2"/>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90" name="Freeform 104"/>
                    <p:cNvSpPr>
                      <a:spLocks/>
                    </p:cNvSpPr>
                    <p:nvPr/>
                  </p:nvSpPr>
                  <p:spPr bwMode="auto">
                    <a:xfrm>
                      <a:off x="4909" y="978"/>
                      <a:ext cx="53" cy="28"/>
                    </a:xfrm>
                    <a:custGeom>
                      <a:avLst/>
                      <a:gdLst>
                        <a:gd name="T0" fmla="*/ 26 w 53"/>
                        <a:gd name="T1" fmla="*/ 0 h 28"/>
                        <a:gd name="T2" fmla="*/ 26 w 53"/>
                        <a:gd name="T3" fmla="*/ 0 h 28"/>
                        <a:gd name="T4" fmla="*/ 24 w 53"/>
                        <a:gd name="T5" fmla="*/ 4 h 28"/>
                        <a:gd name="T6" fmla="*/ 24 w 53"/>
                        <a:gd name="T7" fmla="*/ 4 h 28"/>
                        <a:gd name="T8" fmla="*/ 21 w 53"/>
                        <a:gd name="T9" fmla="*/ 5 h 28"/>
                        <a:gd name="T10" fmla="*/ 18 w 53"/>
                        <a:gd name="T11" fmla="*/ 5 h 28"/>
                        <a:gd name="T12" fmla="*/ 15 w 53"/>
                        <a:gd name="T13" fmla="*/ 6 h 28"/>
                        <a:gd name="T14" fmla="*/ 13 w 53"/>
                        <a:gd name="T15" fmla="*/ 8 h 28"/>
                        <a:gd name="T16" fmla="*/ 13 w 53"/>
                        <a:gd name="T17" fmla="*/ 8 h 28"/>
                        <a:gd name="T18" fmla="*/ 12 w 53"/>
                        <a:gd name="T19" fmla="*/ 9 h 28"/>
                        <a:gd name="T20" fmla="*/ 11 w 53"/>
                        <a:gd name="T21" fmla="*/ 12 h 28"/>
                        <a:gd name="T22" fmla="*/ 10 w 53"/>
                        <a:gd name="T23" fmla="*/ 14 h 28"/>
                        <a:gd name="T24" fmla="*/ 7 w 53"/>
                        <a:gd name="T25" fmla="*/ 15 h 28"/>
                        <a:gd name="T26" fmla="*/ 7 w 53"/>
                        <a:gd name="T27" fmla="*/ 15 h 28"/>
                        <a:gd name="T28" fmla="*/ 4 w 53"/>
                        <a:gd name="T29" fmla="*/ 16 h 28"/>
                        <a:gd name="T30" fmla="*/ 0 w 53"/>
                        <a:gd name="T31" fmla="*/ 18 h 28"/>
                        <a:gd name="T32" fmla="*/ 1 w 53"/>
                        <a:gd name="T33" fmla="*/ 21 h 28"/>
                        <a:gd name="T34" fmla="*/ 1 w 53"/>
                        <a:gd name="T35" fmla="*/ 21 h 28"/>
                        <a:gd name="T36" fmla="*/ 6 w 53"/>
                        <a:gd name="T37" fmla="*/ 21 h 28"/>
                        <a:gd name="T38" fmla="*/ 10 w 53"/>
                        <a:gd name="T39" fmla="*/ 21 h 28"/>
                        <a:gd name="T40" fmla="*/ 10 w 53"/>
                        <a:gd name="T41" fmla="*/ 21 h 28"/>
                        <a:gd name="T42" fmla="*/ 12 w 53"/>
                        <a:gd name="T43" fmla="*/ 22 h 28"/>
                        <a:gd name="T44" fmla="*/ 15 w 53"/>
                        <a:gd name="T45" fmla="*/ 25 h 28"/>
                        <a:gd name="T46" fmla="*/ 15 w 53"/>
                        <a:gd name="T47" fmla="*/ 25 h 28"/>
                        <a:gd name="T48" fmla="*/ 18 w 53"/>
                        <a:gd name="T49" fmla="*/ 25 h 28"/>
                        <a:gd name="T50" fmla="*/ 20 w 53"/>
                        <a:gd name="T51" fmla="*/ 23 h 28"/>
                        <a:gd name="T52" fmla="*/ 22 w 53"/>
                        <a:gd name="T53" fmla="*/ 22 h 28"/>
                        <a:gd name="T54" fmla="*/ 25 w 53"/>
                        <a:gd name="T55" fmla="*/ 22 h 28"/>
                        <a:gd name="T56" fmla="*/ 25 w 53"/>
                        <a:gd name="T57" fmla="*/ 22 h 28"/>
                        <a:gd name="T58" fmla="*/ 29 w 53"/>
                        <a:gd name="T59" fmla="*/ 26 h 28"/>
                        <a:gd name="T60" fmla="*/ 29 w 53"/>
                        <a:gd name="T61" fmla="*/ 26 h 28"/>
                        <a:gd name="T62" fmla="*/ 35 w 53"/>
                        <a:gd name="T63" fmla="*/ 27 h 28"/>
                        <a:gd name="T64" fmla="*/ 41 w 53"/>
                        <a:gd name="T65" fmla="*/ 27 h 28"/>
                        <a:gd name="T66" fmla="*/ 52 w 53"/>
                        <a:gd name="T67" fmla="*/ 28 h 28"/>
                        <a:gd name="T68" fmla="*/ 52 w 53"/>
                        <a:gd name="T69" fmla="*/ 28 h 28"/>
                        <a:gd name="T70" fmla="*/ 53 w 53"/>
                        <a:gd name="T71" fmla="*/ 22 h 28"/>
                        <a:gd name="T72" fmla="*/ 53 w 53"/>
                        <a:gd name="T73" fmla="*/ 18 h 28"/>
                        <a:gd name="T74" fmla="*/ 52 w 53"/>
                        <a:gd name="T75" fmla="*/ 14 h 28"/>
                        <a:gd name="T76" fmla="*/ 52 w 53"/>
                        <a:gd name="T77" fmla="*/ 14 h 28"/>
                        <a:gd name="T78" fmla="*/ 50 w 53"/>
                        <a:gd name="T79" fmla="*/ 13 h 28"/>
                        <a:gd name="T80" fmla="*/ 49 w 53"/>
                        <a:gd name="T81" fmla="*/ 13 h 28"/>
                        <a:gd name="T82" fmla="*/ 46 w 53"/>
                        <a:gd name="T83" fmla="*/ 11 h 28"/>
                        <a:gd name="T84" fmla="*/ 46 w 53"/>
                        <a:gd name="T85" fmla="*/ 11 h 28"/>
                        <a:gd name="T86" fmla="*/ 45 w 53"/>
                        <a:gd name="T87" fmla="*/ 8 h 28"/>
                        <a:gd name="T88" fmla="*/ 43 w 53"/>
                        <a:gd name="T89" fmla="*/ 7 h 28"/>
                        <a:gd name="T90" fmla="*/ 43 w 53"/>
                        <a:gd name="T91" fmla="*/ 7 h 28"/>
                        <a:gd name="T92" fmla="*/ 40 w 53"/>
                        <a:gd name="T93" fmla="*/ 5 h 28"/>
                        <a:gd name="T94" fmla="*/ 38 w 53"/>
                        <a:gd name="T95" fmla="*/ 4 h 28"/>
                        <a:gd name="T96" fmla="*/ 31 w 53"/>
                        <a:gd name="T97" fmla="*/ 2 h 28"/>
                        <a:gd name="T98" fmla="*/ 31 w 53"/>
                        <a:gd name="T99" fmla="*/ 2 h 28"/>
                        <a:gd name="T100" fmla="*/ 28 w 53"/>
                        <a:gd name="T101" fmla="*/ 1 h 28"/>
                        <a:gd name="T102" fmla="*/ 26 w 53"/>
                        <a:gd name="T103" fmla="*/ 0 h 28"/>
                        <a:gd name="T104" fmla="*/ 26 w 53"/>
                        <a:gd name="T105" fmla="*/ 0 h 2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3"/>
                        <a:gd name="T160" fmla="*/ 0 h 28"/>
                        <a:gd name="T161" fmla="*/ 53 w 53"/>
                        <a:gd name="T162" fmla="*/ 28 h 2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3" h="28">
                          <a:moveTo>
                            <a:pt x="26" y="0"/>
                          </a:moveTo>
                          <a:lnTo>
                            <a:pt x="26" y="0"/>
                          </a:lnTo>
                          <a:lnTo>
                            <a:pt x="24" y="4"/>
                          </a:lnTo>
                          <a:lnTo>
                            <a:pt x="21" y="5"/>
                          </a:lnTo>
                          <a:lnTo>
                            <a:pt x="18" y="5"/>
                          </a:lnTo>
                          <a:lnTo>
                            <a:pt x="15" y="6"/>
                          </a:lnTo>
                          <a:lnTo>
                            <a:pt x="13" y="8"/>
                          </a:lnTo>
                          <a:lnTo>
                            <a:pt x="12" y="9"/>
                          </a:lnTo>
                          <a:lnTo>
                            <a:pt x="11" y="12"/>
                          </a:lnTo>
                          <a:lnTo>
                            <a:pt x="10" y="14"/>
                          </a:lnTo>
                          <a:lnTo>
                            <a:pt x="7" y="15"/>
                          </a:lnTo>
                          <a:lnTo>
                            <a:pt x="4" y="16"/>
                          </a:lnTo>
                          <a:lnTo>
                            <a:pt x="0" y="18"/>
                          </a:lnTo>
                          <a:lnTo>
                            <a:pt x="1" y="21"/>
                          </a:lnTo>
                          <a:lnTo>
                            <a:pt x="6" y="21"/>
                          </a:lnTo>
                          <a:lnTo>
                            <a:pt x="10" y="21"/>
                          </a:lnTo>
                          <a:lnTo>
                            <a:pt x="12" y="22"/>
                          </a:lnTo>
                          <a:lnTo>
                            <a:pt x="15" y="25"/>
                          </a:lnTo>
                          <a:lnTo>
                            <a:pt x="18" y="25"/>
                          </a:lnTo>
                          <a:lnTo>
                            <a:pt x="20" y="23"/>
                          </a:lnTo>
                          <a:lnTo>
                            <a:pt x="22" y="22"/>
                          </a:lnTo>
                          <a:lnTo>
                            <a:pt x="25" y="22"/>
                          </a:lnTo>
                          <a:lnTo>
                            <a:pt x="29" y="26"/>
                          </a:lnTo>
                          <a:lnTo>
                            <a:pt x="35" y="27"/>
                          </a:lnTo>
                          <a:lnTo>
                            <a:pt x="41" y="27"/>
                          </a:lnTo>
                          <a:lnTo>
                            <a:pt x="52" y="28"/>
                          </a:lnTo>
                          <a:lnTo>
                            <a:pt x="53" y="22"/>
                          </a:lnTo>
                          <a:lnTo>
                            <a:pt x="53" y="18"/>
                          </a:lnTo>
                          <a:lnTo>
                            <a:pt x="52" y="14"/>
                          </a:lnTo>
                          <a:lnTo>
                            <a:pt x="50" y="13"/>
                          </a:lnTo>
                          <a:lnTo>
                            <a:pt x="49" y="13"/>
                          </a:lnTo>
                          <a:lnTo>
                            <a:pt x="46" y="11"/>
                          </a:lnTo>
                          <a:lnTo>
                            <a:pt x="45" y="8"/>
                          </a:lnTo>
                          <a:lnTo>
                            <a:pt x="43" y="7"/>
                          </a:lnTo>
                          <a:lnTo>
                            <a:pt x="40" y="5"/>
                          </a:lnTo>
                          <a:lnTo>
                            <a:pt x="38" y="4"/>
                          </a:lnTo>
                          <a:lnTo>
                            <a:pt x="31" y="2"/>
                          </a:lnTo>
                          <a:lnTo>
                            <a:pt x="28" y="1"/>
                          </a:lnTo>
                          <a:lnTo>
                            <a:pt x="26"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91" name="Freeform 105"/>
                    <p:cNvSpPr>
                      <a:spLocks/>
                    </p:cNvSpPr>
                    <p:nvPr/>
                  </p:nvSpPr>
                  <p:spPr bwMode="auto">
                    <a:xfrm>
                      <a:off x="4912" y="972"/>
                      <a:ext cx="8" cy="11"/>
                    </a:xfrm>
                    <a:custGeom>
                      <a:avLst/>
                      <a:gdLst>
                        <a:gd name="T0" fmla="*/ 2 w 8"/>
                        <a:gd name="T1" fmla="*/ 0 h 11"/>
                        <a:gd name="T2" fmla="*/ 2 w 8"/>
                        <a:gd name="T3" fmla="*/ 0 h 11"/>
                        <a:gd name="T4" fmla="*/ 1 w 8"/>
                        <a:gd name="T5" fmla="*/ 3 h 11"/>
                        <a:gd name="T6" fmla="*/ 0 w 8"/>
                        <a:gd name="T7" fmla="*/ 4 h 11"/>
                        <a:gd name="T8" fmla="*/ 0 w 8"/>
                        <a:gd name="T9" fmla="*/ 4 h 11"/>
                        <a:gd name="T10" fmla="*/ 0 w 8"/>
                        <a:gd name="T11" fmla="*/ 6 h 11"/>
                        <a:gd name="T12" fmla="*/ 1 w 8"/>
                        <a:gd name="T13" fmla="*/ 6 h 11"/>
                        <a:gd name="T14" fmla="*/ 2 w 8"/>
                        <a:gd name="T15" fmla="*/ 8 h 11"/>
                        <a:gd name="T16" fmla="*/ 2 w 8"/>
                        <a:gd name="T17" fmla="*/ 8 h 11"/>
                        <a:gd name="T18" fmla="*/ 2 w 8"/>
                        <a:gd name="T19" fmla="*/ 8 h 11"/>
                        <a:gd name="T20" fmla="*/ 3 w 8"/>
                        <a:gd name="T21" fmla="*/ 10 h 11"/>
                        <a:gd name="T22" fmla="*/ 5 w 8"/>
                        <a:gd name="T23" fmla="*/ 11 h 11"/>
                        <a:gd name="T24" fmla="*/ 5 w 8"/>
                        <a:gd name="T25" fmla="*/ 11 h 11"/>
                        <a:gd name="T26" fmla="*/ 7 w 8"/>
                        <a:gd name="T27" fmla="*/ 8 h 11"/>
                        <a:gd name="T28" fmla="*/ 8 w 8"/>
                        <a:gd name="T29" fmla="*/ 8 h 11"/>
                        <a:gd name="T30" fmla="*/ 8 w 8"/>
                        <a:gd name="T31" fmla="*/ 8 h 11"/>
                        <a:gd name="T32" fmla="*/ 7 w 8"/>
                        <a:gd name="T33" fmla="*/ 5 h 11"/>
                        <a:gd name="T34" fmla="*/ 7 w 8"/>
                        <a:gd name="T35" fmla="*/ 5 h 11"/>
                        <a:gd name="T36" fmla="*/ 7 w 8"/>
                        <a:gd name="T37" fmla="*/ 1 h 11"/>
                        <a:gd name="T38" fmla="*/ 7 w 8"/>
                        <a:gd name="T39" fmla="*/ 1 h 11"/>
                        <a:gd name="T40" fmla="*/ 2 w 8"/>
                        <a:gd name="T41" fmla="*/ 0 h 11"/>
                        <a:gd name="T42" fmla="*/ 2 w 8"/>
                        <a:gd name="T43" fmla="*/ 0 h 1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
                        <a:gd name="T67" fmla="*/ 0 h 11"/>
                        <a:gd name="T68" fmla="*/ 8 w 8"/>
                        <a:gd name="T69" fmla="*/ 11 h 1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 h="11">
                          <a:moveTo>
                            <a:pt x="2" y="0"/>
                          </a:moveTo>
                          <a:lnTo>
                            <a:pt x="2" y="0"/>
                          </a:lnTo>
                          <a:lnTo>
                            <a:pt x="1" y="3"/>
                          </a:lnTo>
                          <a:lnTo>
                            <a:pt x="0" y="4"/>
                          </a:lnTo>
                          <a:lnTo>
                            <a:pt x="0" y="6"/>
                          </a:lnTo>
                          <a:lnTo>
                            <a:pt x="1" y="6"/>
                          </a:lnTo>
                          <a:lnTo>
                            <a:pt x="2" y="8"/>
                          </a:lnTo>
                          <a:lnTo>
                            <a:pt x="3" y="10"/>
                          </a:lnTo>
                          <a:lnTo>
                            <a:pt x="5" y="11"/>
                          </a:lnTo>
                          <a:lnTo>
                            <a:pt x="7" y="8"/>
                          </a:lnTo>
                          <a:lnTo>
                            <a:pt x="8" y="8"/>
                          </a:lnTo>
                          <a:lnTo>
                            <a:pt x="7" y="5"/>
                          </a:lnTo>
                          <a:lnTo>
                            <a:pt x="7" y="1"/>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92" name="Freeform 106"/>
                    <p:cNvSpPr>
                      <a:spLocks/>
                    </p:cNvSpPr>
                    <p:nvPr/>
                  </p:nvSpPr>
                  <p:spPr bwMode="auto">
                    <a:xfrm>
                      <a:off x="5016" y="931"/>
                      <a:ext cx="52" cy="25"/>
                    </a:xfrm>
                    <a:custGeom>
                      <a:avLst/>
                      <a:gdLst>
                        <a:gd name="T0" fmla="*/ 1 w 52"/>
                        <a:gd name="T1" fmla="*/ 0 h 25"/>
                        <a:gd name="T2" fmla="*/ 1 w 52"/>
                        <a:gd name="T3" fmla="*/ 0 h 25"/>
                        <a:gd name="T4" fmla="*/ 1 w 52"/>
                        <a:gd name="T5" fmla="*/ 7 h 25"/>
                        <a:gd name="T6" fmla="*/ 0 w 52"/>
                        <a:gd name="T7" fmla="*/ 14 h 25"/>
                        <a:gd name="T8" fmla="*/ 0 w 52"/>
                        <a:gd name="T9" fmla="*/ 14 h 25"/>
                        <a:gd name="T10" fmla="*/ 10 w 52"/>
                        <a:gd name="T11" fmla="*/ 21 h 25"/>
                        <a:gd name="T12" fmla="*/ 10 w 52"/>
                        <a:gd name="T13" fmla="*/ 21 h 25"/>
                        <a:gd name="T14" fmla="*/ 15 w 52"/>
                        <a:gd name="T15" fmla="*/ 21 h 25"/>
                        <a:gd name="T16" fmla="*/ 21 w 52"/>
                        <a:gd name="T17" fmla="*/ 21 h 25"/>
                        <a:gd name="T18" fmla="*/ 21 w 52"/>
                        <a:gd name="T19" fmla="*/ 21 h 25"/>
                        <a:gd name="T20" fmla="*/ 23 w 52"/>
                        <a:gd name="T21" fmla="*/ 25 h 25"/>
                        <a:gd name="T22" fmla="*/ 23 w 52"/>
                        <a:gd name="T23" fmla="*/ 25 h 25"/>
                        <a:gd name="T24" fmla="*/ 30 w 52"/>
                        <a:gd name="T25" fmla="*/ 24 h 25"/>
                        <a:gd name="T26" fmla="*/ 38 w 52"/>
                        <a:gd name="T27" fmla="*/ 23 h 25"/>
                        <a:gd name="T28" fmla="*/ 38 w 52"/>
                        <a:gd name="T29" fmla="*/ 23 h 25"/>
                        <a:gd name="T30" fmla="*/ 39 w 52"/>
                        <a:gd name="T31" fmla="*/ 20 h 25"/>
                        <a:gd name="T32" fmla="*/ 39 w 52"/>
                        <a:gd name="T33" fmla="*/ 19 h 25"/>
                        <a:gd name="T34" fmla="*/ 39 w 52"/>
                        <a:gd name="T35" fmla="*/ 19 h 25"/>
                        <a:gd name="T36" fmla="*/ 42 w 52"/>
                        <a:gd name="T37" fmla="*/ 17 h 25"/>
                        <a:gd name="T38" fmla="*/ 45 w 52"/>
                        <a:gd name="T39" fmla="*/ 16 h 25"/>
                        <a:gd name="T40" fmla="*/ 52 w 52"/>
                        <a:gd name="T41" fmla="*/ 14 h 25"/>
                        <a:gd name="T42" fmla="*/ 50 w 52"/>
                        <a:gd name="T43" fmla="*/ 10 h 25"/>
                        <a:gd name="T44" fmla="*/ 50 w 52"/>
                        <a:gd name="T45" fmla="*/ 10 h 25"/>
                        <a:gd name="T46" fmla="*/ 48 w 52"/>
                        <a:gd name="T47" fmla="*/ 6 h 25"/>
                        <a:gd name="T48" fmla="*/ 48 w 52"/>
                        <a:gd name="T49" fmla="*/ 6 h 25"/>
                        <a:gd name="T50" fmla="*/ 43 w 52"/>
                        <a:gd name="T51" fmla="*/ 5 h 25"/>
                        <a:gd name="T52" fmla="*/ 39 w 52"/>
                        <a:gd name="T53" fmla="*/ 5 h 25"/>
                        <a:gd name="T54" fmla="*/ 35 w 52"/>
                        <a:gd name="T55" fmla="*/ 5 h 25"/>
                        <a:gd name="T56" fmla="*/ 30 w 52"/>
                        <a:gd name="T57" fmla="*/ 4 h 25"/>
                        <a:gd name="T58" fmla="*/ 30 w 52"/>
                        <a:gd name="T59" fmla="*/ 4 h 25"/>
                        <a:gd name="T60" fmla="*/ 25 w 52"/>
                        <a:gd name="T61" fmla="*/ 0 h 25"/>
                        <a:gd name="T62" fmla="*/ 25 w 52"/>
                        <a:gd name="T63" fmla="*/ 0 h 25"/>
                        <a:gd name="T64" fmla="*/ 23 w 52"/>
                        <a:gd name="T65" fmla="*/ 1 h 25"/>
                        <a:gd name="T66" fmla="*/ 21 w 52"/>
                        <a:gd name="T67" fmla="*/ 1 h 25"/>
                        <a:gd name="T68" fmla="*/ 16 w 52"/>
                        <a:gd name="T69" fmla="*/ 3 h 25"/>
                        <a:gd name="T70" fmla="*/ 16 w 52"/>
                        <a:gd name="T71" fmla="*/ 3 h 25"/>
                        <a:gd name="T72" fmla="*/ 11 w 52"/>
                        <a:gd name="T73" fmla="*/ 3 h 25"/>
                        <a:gd name="T74" fmla="*/ 8 w 52"/>
                        <a:gd name="T75" fmla="*/ 3 h 25"/>
                        <a:gd name="T76" fmla="*/ 1 w 52"/>
                        <a:gd name="T77" fmla="*/ 0 h 25"/>
                        <a:gd name="T78" fmla="*/ 1 w 52"/>
                        <a:gd name="T79" fmla="*/ 0 h 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
                        <a:gd name="T121" fmla="*/ 0 h 25"/>
                        <a:gd name="T122" fmla="*/ 52 w 52"/>
                        <a:gd name="T123" fmla="*/ 25 h 2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 h="25">
                          <a:moveTo>
                            <a:pt x="1" y="0"/>
                          </a:moveTo>
                          <a:lnTo>
                            <a:pt x="1" y="0"/>
                          </a:lnTo>
                          <a:lnTo>
                            <a:pt x="1" y="7"/>
                          </a:lnTo>
                          <a:lnTo>
                            <a:pt x="0" y="14"/>
                          </a:lnTo>
                          <a:lnTo>
                            <a:pt x="10" y="21"/>
                          </a:lnTo>
                          <a:lnTo>
                            <a:pt x="15" y="21"/>
                          </a:lnTo>
                          <a:lnTo>
                            <a:pt x="21" y="21"/>
                          </a:lnTo>
                          <a:lnTo>
                            <a:pt x="23" y="25"/>
                          </a:lnTo>
                          <a:lnTo>
                            <a:pt x="30" y="24"/>
                          </a:lnTo>
                          <a:lnTo>
                            <a:pt x="38" y="23"/>
                          </a:lnTo>
                          <a:lnTo>
                            <a:pt x="39" y="20"/>
                          </a:lnTo>
                          <a:lnTo>
                            <a:pt x="39" y="19"/>
                          </a:lnTo>
                          <a:lnTo>
                            <a:pt x="42" y="17"/>
                          </a:lnTo>
                          <a:lnTo>
                            <a:pt x="45" y="16"/>
                          </a:lnTo>
                          <a:lnTo>
                            <a:pt x="52" y="14"/>
                          </a:lnTo>
                          <a:lnTo>
                            <a:pt x="50" y="10"/>
                          </a:lnTo>
                          <a:lnTo>
                            <a:pt x="48" y="6"/>
                          </a:lnTo>
                          <a:lnTo>
                            <a:pt x="43" y="5"/>
                          </a:lnTo>
                          <a:lnTo>
                            <a:pt x="39" y="5"/>
                          </a:lnTo>
                          <a:lnTo>
                            <a:pt x="35" y="5"/>
                          </a:lnTo>
                          <a:lnTo>
                            <a:pt x="30" y="4"/>
                          </a:lnTo>
                          <a:lnTo>
                            <a:pt x="25" y="0"/>
                          </a:lnTo>
                          <a:lnTo>
                            <a:pt x="23" y="1"/>
                          </a:lnTo>
                          <a:lnTo>
                            <a:pt x="21" y="1"/>
                          </a:lnTo>
                          <a:lnTo>
                            <a:pt x="16" y="3"/>
                          </a:lnTo>
                          <a:lnTo>
                            <a:pt x="11" y="3"/>
                          </a:lnTo>
                          <a:lnTo>
                            <a:pt x="8" y="3"/>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93" name="Freeform 107"/>
                    <p:cNvSpPr>
                      <a:spLocks/>
                    </p:cNvSpPr>
                    <p:nvPr/>
                  </p:nvSpPr>
                  <p:spPr bwMode="auto">
                    <a:xfrm>
                      <a:off x="4954" y="930"/>
                      <a:ext cx="23" cy="27"/>
                    </a:xfrm>
                    <a:custGeom>
                      <a:avLst/>
                      <a:gdLst>
                        <a:gd name="T0" fmla="*/ 0 w 23"/>
                        <a:gd name="T1" fmla="*/ 0 h 27"/>
                        <a:gd name="T2" fmla="*/ 0 w 23"/>
                        <a:gd name="T3" fmla="*/ 0 h 27"/>
                        <a:gd name="T4" fmla="*/ 3 w 23"/>
                        <a:gd name="T5" fmla="*/ 5 h 27"/>
                        <a:gd name="T6" fmla="*/ 3 w 23"/>
                        <a:gd name="T7" fmla="*/ 5 h 27"/>
                        <a:gd name="T8" fmla="*/ 3 w 23"/>
                        <a:gd name="T9" fmla="*/ 8 h 27"/>
                        <a:gd name="T10" fmla="*/ 2 w 23"/>
                        <a:gd name="T11" fmla="*/ 13 h 27"/>
                        <a:gd name="T12" fmla="*/ 2 w 23"/>
                        <a:gd name="T13" fmla="*/ 19 h 27"/>
                        <a:gd name="T14" fmla="*/ 2 w 23"/>
                        <a:gd name="T15" fmla="*/ 19 h 27"/>
                        <a:gd name="T16" fmla="*/ 3 w 23"/>
                        <a:gd name="T17" fmla="*/ 22 h 27"/>
                        <a:gd name="T18" fmla="*/ 5 w 23"/>
                        <a:gd name="T19" fmla="*/ 27 h 27"/>
                        <a:gd name="T20" fmla="*/ 5 w 23"/>
                        <a:gd name="T21" fmla="*/ 27 h 27"/>
                        <a:gd name="T22" fmla="*/ 8 w 23"/>
                        <a:gd name="T23" fmla="*/ 26 h 27"/>
                        <a:gd name="T24" fmla="*/ 10 w 23"/>
                        <a:gd name="T25" fmla="*/ 27 h 27"/>
                        <a:gd name="T26" fmla="*/ 10 w 23"/>
                        <a:gd name="T27" fmla="*/ 27 h 27"/>
                        <a:gd name="T28" fmla="*/ 14 w 23"/>
                        <a:gd name="T29" fmla="*/ 24 h 27"/>
                        <a:gd name="T30" fmla="*/ 16 w 23"/>
                        <a:gd name="T31" fmla="*/ 21 h 27"/>
                        <a:gd name="T32" fmla="*/ 16 w 23"/>
                        <a:gd name="T33" fmla="*/ 21 h 27"/>
                        <a:gd name="T34" fmla="*/ 20 w 23"/>
                        <a:gd name="T35" fmla="*/ 20 h 27"/>
                        <a:gd name="T36" fmla="*/ 23 w 23"/>
                        <a:gd name="T37" fmla="*/ 20 h 27"/>
                        <a:gd name="T38" fmla="*/ 23 w 23"/>
                        <a:gd name="T39" fmla="*/ 20 h 27"/>
                        <a:gd name="T40" fmla="*/ 23 w 23"/>
                        <a:gd name="T41" fmla="*/ 14 h 27"/>
                        <a:gd name="T42" fmla="*/ 23 w 23"/>
                        <a:gd name="T43" fmla="*/ 10 h 27"/>
                        <a:gd name="T44" fmla="*/ 22 w 23"/>
                        <a:gd name="T45" fmla="*/ 7 h 27"/>
                        <a:gd name="T46" fmla="*/ 21 w 23"/>
                        <a:gd name="T47" fmla="*/ 6 h 27"/>
                        <a:gd name="T48" fmla="*/ 18 w 23"/>
                        <a:gd name="T49" fmla="*/ 5 h 27"/>
                        <a:gd name="T50" fmla="*/ 15 w 23"/>
                        <a:gd name="T51" fmla="*/ 5 h 27"/>
                        <a:gd name="T52" fmla="*/ 15 w 23"/>
                        <a:gd name="T53" fmla="*/ 5 h 27"/>
                        <a:gd name="T54" fmla="*/ 13 w 23"/>
                        <a:gd name="T55" fmla="*/ 7 h 27"/>
                        <a:gd name="T56" fmla="*/ 11 w 23"/>
                        <a:gd name="T57" fmla="*/ 7 h 27"/>
                        <a:gd name="T58" fmla="*/ 9 w 23"/>
                        <a:gd name="T59" fmla="*/ 7 h 27"/>
                        <a:gd name="T60" fmla="*/ 9 w 23"/>
                        <a:gd name="T61" fmla="*/ 7 h 27"/>
                        <a:gd name="T62" fmla="*/ 7 w 23"/>
                        <a:gd name="T63" fmla="*/ 5 h 27"/>
                        <a:gd name="T64" fmla="*/ 3 w 23"/>
                        <a:gd name="T65" fmla="*/ 1 h 27"/>
                        <a:gd name="T66" fmla="*/ 3 w 23"/>
                        <a:gd name="T67" fmla="*/ 1 h 27"/>
                        <a:gd name="T68" fmla="*/ 0 w 23"/>
                        <a:gd name="T69" fmla="*/ 0 h 27"/>
                        <a:gd name="T70" fmla="*/ 0 w 23"/>
                        <a:gd name="T71" fmla="*/ 0 h 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7"/>
                        <a:gd name="T110" fmla="*/ 23 w 23"/>
                        <a:gd name="T111" fmla="*/ 27 h 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7">
                          <a:moveTo>
                            <a:pt x="0" y="0"/>
                          </a:moveTo>
                          <a:lnTo>
                            <a:pt x="0" y="0"/>
                          </a:lnTo>
                          <a:lnTo>
                            <a:pt x="3" y="5"/>
                          </a:lnTo>
                          <a:lnTo>
                            <a:pt x="3" y="8"/>
                          </a:lnTo>
                          <a:lnTo>
                            <a:pt x="2" y="13"/>
                          </a:lnTo>
                          <a:lnTo>
                            <a:pt x="2" y="19"/>
                          </a:lnTo>
                          <a:lnTo>
                            <a:pt x="3" y="22"/>
                          </a:lnTo>
                          <a:lnTo>
                            <a:pt x="5" y="27"/>
                          </a:lnTo>
                          <a:lnTo>
                            <a:pt x="8" y="26"/>
                          </a:lnTo>
                          <a:lnTo>
                            <a:pt x="10" y="27"/>
                          </a:lnTo>
                          <a:lnTo>
                            <a:pt x="14" y="24"/>
                          </a:lnTo>
                          <a:lnTo>
                            <a:pt x="16" y="21"/>
                          </a:lnTo>
                          <a:lnTo>
                            <a:pt x="20" y="20"/>
                          </a:lnTo>
                          <a:lnTo>
                            <a:pt x="23" y="20"/>
                          </a:lnTo>
                          <a:lnTo>
                            <a:pt x="23" y="14"/>
                          </a:lnTo>
                          <a:lnTo>
                            <a:pt x="23" y="10"/>
                          </a:lnTo>
                          <a:lnTo>
                            <a:pt x="22" y="7"/>
                          </a:lnTo>
                          <a:lnTo>
                            <a:pt x="21" y="6"/>
                          </a:lnTo>
                          <a:lnTo>
                            <a:pt x="18" y="5"/>
                          </a:lnTo>
                          <a:lnTo>
                            <a:pt x="15" y="5"/>
                          </a:lnTo>
                          <a:lnTo>
                            <a:pt x="13" y="7"/>
                          </a:lnTo>
                          <a:lnTo>
                            <a:pt x="11" y="7"/>
                          </a:lnTo>
                          <a:lnTo>
                            <a:pt x="9" y="7"/>
                          </a:lnTo>
                          <a:lnTo>
                            <a:pt x="7" y="5"/>
                          </a:lnTo>
                          <a:lnTo>
                            <a:pt x="3"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94" name="Freeform 108"/>
                    <p:cNvSpPr>
                      <a:spLocks/>
                    </p:cNvSpPr>
                    <p:nvPr/>
                  </p:nvSpPr>
                  <p:spPr bwMode="auto">
                    <a:xfrm>
                      <a:off x="4873" y="918"/>
                      <a:ext cx="41" cy="57"/>
                    </a:xfrm>
                    <a:custGeom>
                      <a:avLst/>
                      <a:gdLst>
                        <a:gd name="T0" fmla="*/ 20 w 41"/>
                        <a:gd name="T1" fmla="*/ 0 h 57"/>
                        <a:gd name="T2" fmla="*/ 13 w 41"/>
                        <a:gd name="T3" fmla="*/ 7 h 57"/>
                        <a:gd name="T4" fmla="*/ 6 w 41"/>
                        <a:gd name="T5" fmla="*/ 14 h 57"/>
                        <a:gd name="T6" fmla="*/ 5 w 41"/>
                        <a:gd name="T7" fmla="*/ 14 h 57"/>
                        <a:gd name="T8" fmla="*/ 5 w 41"/>
                        <a:gd name="T9" fmla="*/ 20 h 57"/>
                        <a:gd name="T10" fmla="*/ 2 w 41"/>
                        <a:gd name="T11" fmla="*/ 23 h 57"/>
                        <a:gd name="T12" fmla="*/ 1 w 41"/>
                        <a:gd name="T13" fmla="*/ 25 h 57"/>
                        <a:gd name="T14" fmla="*/ 1 w 41"/>
                        <a:gd name="T15" fmla="*/ 30 h 57"/>
                        <a:gd name="T16" fmla="*/ 2 w 41"/>
                        <a:gd name="T17" fmla="*/ 34 h 57"/>
                        <a:gd name="T18" fmla="*/ 0 w 41"/>
                        <a:gd name="T19" fmla="*/ 34 h 57"/>
                        <a:gd name="T20" fmla="*/ 1 w 41"/>
                        <a:gd name="T21" fmla="*/ 36 h 57"/>
                        <a:gd name="T22" fmla="*/ 3 w 41"/>
                        <a:gd name="T23" fmla="*/ 38 h 57"/>
                        <a:gd name="T24" fmla="*/ 3 w 41"/>
                        <a:gd name="T25" fmla="*/ 40 h 57"/>
                        <a:gd name="T26" fmla="*/ 6 w 41"/>
                        <a:gd name="T27" fmla="*/ 40 h 57"/>
                        <a:gd name="T28" fmla="*/ 6 w 41"/>
                        <a:gd name="T29" fmla="*/ 43 h 57"/>
                        <a:gd name="T30" fmla="*/ 2 w 41"/>
                        <a:gd name="T31" fmla="*/ 44 h 57"/>
                        <a:gd name="T32" fmla="*/ 2 w 41"/>
                        <a:gd name="T33" fmla="*/ 45 h 57"/>
                        <a:gd name="T34" fmla="*/ 7 w 41"/>
                        <a:gd name="T35" fmla="*/ 46 h 57"/>
                        <a:gd name="T36" fmla="*/ 8 w 41"/>
                        <a:gd name="T37" fmla="*/ 50 h 57"/>
                        <a:gd name="T38" fmla="*/ 9 w 41"/>
                        <a:gd name="T39" fmla="*/ 52 h 57"/>
                        <a:gd name="T40" fmla="*/ 15 w 41"/>
                        <a:gd name="T41" fmla="*/ 55 h 57"/>
                        <a:gd name="T42" fmla="*/ 22 w 41"/>
                        <a:gd name="T43" fmla="*/ 57 h 57"/>
                        <a:gd name="T44" fmla="*/ 29 w 41"/>
                        <a:gd name="T45" fmla="*/ 48 h 57"/>
                        <a:gd name="T46" fmla="*/ 30 w 41"/>
                        <a:gd name="T47" fmla="*/ 46 h 57"/>
                        <a:gd name="T48" fmla="*/ 30 w 41"/>
                        <a:gd name="T49" fmla="*/ 41 h 57"/>
                        <a:gd name="T50" fmla="*/ 41 w 41"/>
                        <a:gd name="T51" fmla="*/ 32 h 57"/>
                        <a:gd name="T52" fmla="*/ 41 w 41"/>
                        <a:gd name="T53" fmla="*/ 26 h 57"/>
                        <a:gd name="T54" fmla="*/ 39 w 41"/>
                        <a:gd name="T55" fmla="*/ 20 h 57"/>
                        <a:gd name="T56" fmla="*/ 33 w 41"/>
                        <a:gd name="T57" fmla="*/ 17 h 57"/>
                        <a:gd name="T58" fmla="*/ 33 w 41"/>
                        <a:gd name="T59" fmla="*/ 14 h 57"/>
                        <a:gd name="T60" fmla="*/ 32 w 41"/>
                        <a:gd name="T61" fmla="*/ 12 h 57"/>
                        <a:gd name="T62" fmla="*/ 28 w 41"/>
                        <a:gd name="T63" fmla="*/ 12 h 57"/>
                        <a:gd name="T64" fmla="*/ 26 w 41"/>
                        <a:gd name="T65" fmla="*/ 9 h 57"/>
                        <a:gd name="T66" fmla="*/ 23 w 41"/>
                        <a:gd name="T67" fmla="*/ 6 h 57"/>
                        <a:gd name="T68" fmla="*/ 19 w 41"/>
                        <a:gd name="T69" fmla="*/ 5 h 57"/>
                        <a:gd name="T70" fmla="*/ 20 w 41"/>
                        <a:gd name="T71" fmla="*/ 2 h 57"/>
                        <a:gd name="T72" fmla="*/ 20 w 41"/>
                        <a:gd name="T73" fmla="*/ 0 h 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1"/>
                        <a:gd name="T112" fmla="*/ 0 h 57"/>
                        <a:gd name="T113" fmla="*/ 41 w 41"/>
                        <a:gd name="T114" fmla="*/ 57 h 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1" h="57">
                          <a:moveTo>
                            <a:pt x="20" y="0"/>
                          </a:moveTo>
                          <a:lnTo>
                            <a:pt x="20" y="0"/>
                          </a:lnTo>
                          <a:lnTo>
                            <a:pt x="16" y="3"/>
                          </a:lnTo>
                          <a:lnTo>
                            <a:pt x="13" y="7"/>
                          </a:lnTo>
                          <a:lnTo>
                            <a:pt x="9" y="12"/>
                          </a:lnTo>
                          <a:lnTo>
                            <a:pt x="6" y="14"/>
                          </a:lnTo>
                          <a:lnTo>
                            <a:pt x="5" y="14"/>
                          </a:lnTo>
                          <a:lnTo>
                            <a:pt x="5" y="18"/>
                          </a:lnTo>
                          <a:lnTo>
                            <a:pt x="5" y="20"/>
                          </a:lnTo>
                          <a:lnTo>
                            <a:pt x="2" y="23"/>
                          </a:lnTo>
                          <a:lnTo>
                            <a:pt x="1" y="25"/>
                          </a:lnTo>
                          <a:lnTo>
                            <a:pt x="0" y="27"/>
                          </a:lnTo>
                          <a:lnTo>
                            <a:pt x="1" y="30"/>
                          </a:lnTo>
                          <a:lnTo>
                            <a:pt x="2" y="34"/>
                          </a:lnTo>
                          <a:lnTo>
                            <a:pt x="1" y="34"/>
                          </a:lnTo>
                          <a:lnTo>
                            <a:pt x="0" y="34"/>
                          </a:lnTo>
                          <a:lnTo>
                            <a:pt x="1" y="36"/>
                          </a:lnTo>
                          <a:lnTo>
                            <a:pt x="3" y="38"/>
                          </a:lnTo>
                          <a:lnTo>
                            <a:pt x="3" y="39"/>
                          </a:lnTo>
                          <a:lnTo>
                            <a:pt x="3" y="40"/>
                          </a:lnTo>
                          <a:lnTo>
                            <a:pt x="6" y="40"/>
                          </a:lnTo>
                          <a:lnTo>
                            <a:pt x="6" y="41"/>
                          </a:lnTo>
                          <a:lnTo>
                            <a:pt x="6" y="43"/>
                          </a:lnTo>
                          <a:lnTo>
                            <a:pt x="5" y="44"/>
                          </a:lnTo>
                          <a:lnTo>
                            <a:pt x="2" y="44"/>
                          </a:lnTo>
                          <a:lnTo>
                            <a:pt x="2" y="45"/>
                          </a:lnTo>
                          <a:lnTo>
                            <a:pt x="5" y="46"/>
                          </a:lnTo>
                          <a:lnTo>
                            <a:pt x="7" y="46"/>
                          </a:lnTo>
                          <a:lnTo>
                            <a:pt x="8" y="50"/>
                          </a:lnTo>
                          <a:lnTo>
                            <a:pt x="9" y="52"/>
                          </a:lnTo>
                          <a:lnTo>
                            <a:pt x="12" y="54"/>
                          </a:lnTo>
                          <a:lnTo>
                            <a:pt x="15" y="55"/>
                          </a:lnTo>
                          <a:lnTo>
                            <a:pt x="22" y="57"/>
                          </a:lnTo>
                          <a:lnTo>
                            <a:pt x="27" y="52"/>
                          </a:lnTo>
                          <a:lnTo>
                            <a:pt x="29" y="48"/>
                          </a:lnTo>
                          <a:lnTo>
                            <a:pt x="30" y="46"/>
                          </a:lnTo>
                          <a:lnTo>
                            <a:pt x="30" y="44"/>
                          </a:lnTo>
                          <a:lnTo>
                            <a:pt x="30" y="41"/>
                          </a:lnTo>
                          <a:lnTo>
                            <a:pt x="33" y="41"/>
                          </a:lnTo>
                          <a:lnTo>
                            <a:pt x="41" y="32"/>
                          </a:lnTo>
                          <a:lnTo>
                            <a:pt x="41" y="26"/>
                          </a:lnTo>
                          <a:lnTo>
                            <a:pt x="39" y="20"/>
                          </a:lnTo>
                          <a:lnTo>
                            <a:pt x="36" y="19"/>
                          </a:lnTo>
                          <a:lnTo>
                            <a:pt x="33" y="17"/>
                          </a:lnTo>
                          <a:lnTo>
                            <a:pt x="33" y="14"/>
                          </a:lnTo>
                          <a:lnTo>
                            <a:pt x="32" y="12"/>
                          </a:lnTo>
                          <a:lnTo>
                            <a:pt x="30" y="11"/>
                          </a:lnTo>
                          <a:lnTo>
                            <a:pt x="28" y="12"/>
                          </a:lnTo>
                          <a:lnTo>
                            <a:pt x="26" y="9"/>
                          </a:lnTo>
                          <a:lnTo>
                            <a:pt x="23" y="6"/>
                          </a:lnTo>
                          <a:lnTo>
                            <a:pt x="21" y="5"/>
                          </a:lnTo>
                          <a:lnTo>
                            <a:pt x="19" y="5"/>
                          </a:lnTo>
                          <a:lnTo>
                            <a:pt x="20" y="2"/>
                          </a:lnTo>
                          <a:lnTo>
                            <a:pt x="2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95" name="Freeform 109"/>
                    <p:cNvSpPr>
                      <a:spLocks/>
                    </p:cNvSpPr>
                    <p:nvPr/>
                  </p:nvSpPr>
                  <p:spPr bwMode="auto">
                    <a:xfrm>
                      <a:off x="4326" y="816"/>
                      <a:ext cx="72" cy="47"/>
                    </a:xfrm>
                    <a:custGeom>
                      <a:avLst/>
                      <a:gdLst>
                        <a:gd name="T0" fmla="*/ 31 w 72"/>
                        <a:gd name="T1" fmla="*/ 2 h 47"/>
                        <a:gd name="T2" fmla="*/ 29 w 72"/>
                        <a:gd name="T3" fmla="*/ 3 h 47"/>
                        <a:gd name="T4" fmla="*/ 28 w 72"/>
                        <a:gd name="T5" fmla="*/ 2 h 47"/>
                        <a:gd name="T6" fmla="*/ 24 w 72"/>
                        <a:gd name="T7" fmla="*/ 2 h 47"/>
                        <a:gd name="T8" fmla="*/ 24 w 72"/>
                        <a:gd name="T9" fmla="*/ 10 h 47"/>
                        <a:gd name="T10" fmla="*/ 23 w 72"/>
                        <a:gd name="T11" fmla="*/ 14 h 47"/>
                        <a:gd name="T12" fmla="*/ 18 w 72"/>
                        <a:gd name="T13" fmla="*/ 18 h 47"/>
                        <a:gd name="T14" fmla="*/ 17 w 72"/>
                        <a:gd name="T15" fmla="*/ 21 h 47"/>
                        <a:gd name="T16" fmla="*/ 18 w 72"/>
                        <a:gd name="T17" fmla="*/ 23 h 47"/>
                        <a:gd name="T18" fmla="*/ 18 w 72"/>
                        <a:gd name="T19" fmla="*/ 26 h 47"/>
                        <a:gd name="T20" fmla="*/ 18 w 72"/>
                        <a:gd name="T21" fmla="*/ 26 h 47"/>
                        <a:gd name="T22" fmla="*/ 16 w 72"/>
                        <a:gd name="T23" fmla="*/ 25 h 47"/>
                        <a:gd name="T24" fmla="*/ 12 w 72"/>
                        <a:gd name="T25" fmla="*/ 31 h 47"/>
                        <a:gd name="T26" fmla="*/ 5 w 72"/>
                        <a:gd name="T27" fmla="*/ 40 h 47"/>
                        <a:gd name="T28" fmla="*/ 1 w 72"/>
                        <a:gd name="T29" fmla="*/ 44 h 47"/>
                        <a:gd name="T30" fmla="*/ 0 w 72"/>
                        <a:gd name="T31" fmla="*/ 47 h 47"/>
                        <a:gd name="T32" fmla="*/ 7 w 72"/>
                        <a:gd name="T33" fmla="*/ 47 h 47"/>
                        <a:gd name="T34" fmla="*/ 17 w 72"/>
                        <a:gd name="T35" fmla="*/ 44 h 47"/>
                        <a:gd name="T36" fmla="*/ 22 w 72"/>
                        <a:gd name="T37" fmla="*/ 39 h 47"/>
                        <a:gd name="T38" fmla="*/ 24 w 72"/>
                        <a:gd name="T39" fmla="*/ 36 h 47"/>
                        <a:gd name="T40" fmla="*/ 44 w 72"/>
                        <a:gd name="T41" fmla="*/ 42 h 47"/>
                        <a:gd name="T42" fmla="*/ 45 w 72"/>
                        <a:gd name="T43" fmla="*/ 40 h 47"/>
                        <a:gd name="T44" fmla="*/ 50 w 72"/>
                        <a:gd name="T45" fmla="*/ 37 h 47"/>
                        <a:gd name="T46" fmla="*/ 52 w 72"/>
                        <a:gd name="T47" fmla="*/ 37 h 47"/>
                        <a:gd name="T48" fmla="*/ 55 w 72"/>
                        <a:gd name="T49" fmla="*/ 37 h 47"/>
                        <a:gd name="T50" fmla="*/ 60 w 72"/>
                        <a:gd name="T51" fmla="*/ 35 h 47"/>
                        <a:gd name="T52" fmla="*/ 70 w 72"/>
                        <a:gd name="T53" fmla="*/ 33 h 47"/>
                        <a:gd name="T54" fmla="*/ 71 w 72"/>
                        <a:gd name="T55" fmla="*/ 30 h 47"/>
                        <a:gd name="T56" fmla="*/ 72 w 72"/>
                        <a:gd name="T57" fmla="*/ 28 h 47"/>
                        <a:gd name="T58" fmla="*/ 69 w 72"/>
                        <a:gd name="T59" fmla="*/ 22 h 47"/>
                        <a:gd name="T60" fmla="*/ 53 w 72"/>
                        <a:gd name="T61" fmla="*/ 15 h 47"/>
                        <a:gd name="T62" fmla="*/ 50 w 72"/>
                        <a:gd name="T63" fmla="*/ 12 h 47"/>
                        <a:gd name="T64" fmla="*/ 48 w 72"/>
                        <a:gd name="T65" fmla="*/ 9 h 47"/>
                        <a:gd name="T66" fmla="*/ 48 w 72"/>
                        <a:gd name="T67" fmla="*/ 8 h 47"/>
                        <a:gd name="T68" fmla="*/ 46 w 72"/>
                        <a:gd name="T69" fmla="*/ 8 h 47"/>
                        <a:gd name="T70" fmla="*/ 45 w 72"/>
                        <a:gd name="T71" fmla="*/ 9 h 47"/>
                        <a:gd name="T72" fmla="*/ 42 w 72"/>
                        <a:gd name="T73" fmla="*/ 8 h 47"/>
                        <a:gd name="T74" fmla="*/ 36 w 72"/>
                        <a:gd name="T75" fmla="*/ 11 h 47"/>
                        <a:gd name="T76" fmla="*/ 35 w 72"/>
                        <a:gd name="T77" fmla="*/ 8 h 47"/>
                        <a:gd name="T78" fmla="*/ 36 w 72"/>
                        <a:gd name="T79" fmla="*/ 8 h 47"/>
                        <a:gd name="T80" fmla="*/ 36 w 72"/>
                        <a:gd name="T81" fmla="*/ 3 h 47"/>
                        <a:gd name="T82" fmla="*/ 31 w 72"/>
                        <a:gd name="T83" fmla="*/ 0 h 4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2"/>
                        <a:gd name="T127" fmla="*/ 0 h 47"/>
                        <a:gd name="T128" fmla="*/ 72 w 72"/>
                        <a:gd name="T129" fmla="*/ 47 h 4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2" h="47">
                          <a:moveTo>
                            <a:pt x="31" y="0"/>
                          </a:moveTo>
                          <a:lnTo>
                            <a:pt x="31" y="2"/>
                          </a:lnTo>
                          <a:lnTo>
                            <a:pt x="29" y="3"/>
                          </a:lnTo>
                          <a:lnTo>
                            <a:pt x="28" y="2"/>
                          </a:lnTo>
                          <a:lnTo>
                            <a:pt x="24" y="2"/>
                          </a:lnTo>
                          <a:lnTo>
                            <a:pt x="24" y="7"/>
                          </a:lnTo>
                          <a:lnTo>
                            <a:pt x="24" y="10"/>
                          </a:lnTo>
                          <a:lnTo>
                            <a:pt x="23" y="14"/>
                          </a:lnTo>
                          <a:lnTo>
                            <a:pt x="21" y="17"/>
                          </a:lnTo>
                          <a:lnTo>
                            <a:pt x="18" y="18"/>
                          </a:lnTo>
                          <a:lnTo>
                            <a:pt x="17" y="21"/>
                          </a:lnTo>
                          <a:lnTo>
                            <a:pt x="18" y="22"/>
                          </a:lnTo>
                          <a:lnTo>
                            <a:pt x="18" y="23"/>
                          </a:lnTo>
                          <a:lnTo>
                            <a:pt x="19" y="24"/>
                          </a:lnTo>
                          <a:lnTo>
                            <a:pt x="18" y="26"/>
                          </a:lnTo>
                          <a:lnTo>
                            <a:pt x="17" y="26"/>
                          </a:lnTo>
                          <a:lnTo>
                            <a:pt x="16" y="25"/>
                          </a:lnTo>
                          <a:lnTo>
                            <a:pt x="12" y="31"/>
                          </a:lnTo>
                          <a:lnTo>
                            <a:pt x="10" y="36"/>
                          </a:lnTo>
                          <a:lnTo>
                            <a:pt x="5" y="40"/>
                          </a:lnTo>
                          <a:lnTo>
                            <a:pt x="1" y="44"/>
                          </a:lnTo>
                          <a:lnTo>
                            <a:pt x="1" y="45"/>
                          </a:lnTo>
                          <a:lnTo>
                            <a:pt x="0" y="47"/>
                          </a:lnTo>
                          <a:lnTo>
                            <a:pt x="7" y="47"/>
                          </a:lnTo>
                          <a:lnTo>
                            <a:pt x="12" y="46"/>
                          </a:lnTo>
                          <a:lnTo>
                            <a:pt x="17" y="44"/>
                          </a:lnTo>
                          <a:lnTo>
                            <a:pt x="22" y="39"/>
                          </a:lnTo>
                          <a:lnTo>
                            <a:pt x="24" y="36"/>
                          </a:lnTo>
                          <a:lnTo>
                            <a:pt x="35" y="39"/>
                          </a:lnTo>
                          <a:lnTo>
                            <a:pt x="44" y="42"/>
                          </a:lnTo>
                          <a:lnTo>
                            <a:pt x="45" y="40"/>
                          </a:lnTo>
                          <a:lnTo>
                            <a:pt x="48" y="39"/>
                          </a:lnTo>
                          <a:lnTo>
                            <a:pt x="50" y="37"/>
                          </a:lnTo>
                          <a:lnTo>
                            <a:pt x="52" y="37"/>
                          </a:lnTo>
                          <a:lnTo>
                            <a:pt x="55" y="37"/>
                          </a:lnTo>
                          <a:lnTo>
                            <a:pt x="58" y="36"/>
                          </a:lnTo>
                          <a:lnTo>
                            <a:pt x="60" y="35"/>
                          </a:lnTo>
                          <a:lnTo>
                            <a:pt x="63" y="33"/>
                          </a:lnTo>
                          <a:lnTo>
                            <a:pt x="70" y="33"/>
                          </a:lnTo>
                          <a:lnTo>
                            <a:pt x="71" y="30"/>
                          </a:lnTo>
                          <a:lnTo>
                            <a:pt x="72" y="28"/>
                          </a:lnTo>
                          <a:lnTo>
                            <a:pt x="71" y="24"/>
                          </a:lnTo>
                          <a:lnTo>
                            <a:pt x="69" y="22"/>
                          </a:lnTo>
                          <a:lnTo>
                            <a:pt x="65" y="18"/>
                          </a:lnTo>
                          <a:lnTo>
                            <a:pt x="53" y="15"/>
                          </a:lnTo>
                          <a:lnTo>
                            <a:pt x="50" y="12"/>
                          </a:lnTo>
                          <a:lnTo>
                            <a:pt x="49" y="11"/>
                          </a:lnTo>
                          <a:lnTo>
                            <a:pt x="48" y="9"/>
                          </a:lnTo>
                          <a:lnTo>
                            <a:pt x="48" y="8"/>
                          </a:lnTo>
                          <a:lnTo>
                            <a:pt x="46" y="8"/>
                          </a:lnTo>
                          <a:lnTo>
                            <a:pt x="45" y="9"/>
                          </a:lnTo>
                          <a:lnTo>
                            <a:pt x="43" y="9"/>
                          </a:lnTo>
                          <a:lnTo>
                            <a:pt x="42" y="8"/>
                          </a:lnTo>
                          <a:lnTo>
                            <a:pt x="41" y="8"/>
                          </a:lnTo>
                          <a:lnTo>
                            <a:pt x="36" y="11"/>
                          </a:lnTo>
                          <a:lnTo>
                            <a:pt x="35" y="8"/>
                          </a:lnTo>
                          <a:lnTo>
                            <a:pt x="36" y="8"/>
                          </a:lnTo>
                          <a:lnTo>
                            <a:pt x="37" y="5"/>
                          </a:lnTo>
                          <a:lnTo>
                            <a:pt x="36" y="3"/>
                          </a:lnTo>
                          <a:lnTo>
                            <a:pt x="33" y="1"/>
                          </a:lnTo>
                          <a:lnTo>
                            <a:pt x="3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96" name="Line 110"/>
                    <p:cNvSpPr>
                      <a:spLocks noChangeShapeType="1"/>
                    </p:cNvSpPr>
                    <p:nvPr/>
                  </p:nvSpPr>
                  <p:spPr bwMode="auto">
                    <a:xfrm>
                      <a:off x="4148" y="997"/>
                      <a:ext cx="1" cy="1"/>
                    </a:xfrm>
                    <a:prstGeom prst="line">
                      <a:avLst/>
                    </a:pr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97" name="Line 111"/>
                    <p:cNvSpPr>
                      <a:spLocks noChangeShapeType="1"/>
                    </p:cNvSpPr>
                    <p:nvPr/>
                  </p:nvSpPr>
                  <p:spPr bwMode="auto">
                    <a:xfrm>
                      <a:off x="4148" y="997"/>
                      <a:ext cx="1" cy="1"/>
                    </a:xfrm>
                    <a:prstGeom prst="line">
                      <a:avLst/>
                    </a:pr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98" name="Freeform 112"/>
                    <p:cNvSpPr>
                      <a:spLocks/>
                    </p:cNvSpPr>
                    <p:nvPr/>
                  </p:nvSpPr>
                  <p:spPr bwMode="auto">
                    <a:xfrm>
                      <a:off x="3727" y="1081"/>
                      <a:ext cx="30" cy="22"/>
                    </a:xfrm>
                    <a:custGeom>
                      <a:avLst/>
                      <a:gdLst>
                        <a:gd name="T0" fmla="*/ 1 w 30"/>
                        <a:gd name="T1" fmla="*/ 0 h 22"/>
                        <a:gd name="T2" fmla="*/ 1 w 30"/>
                        <a:gd name="T3" fmla="*/ 0 h 22"/>
                        <a:gd name="T4" fmla="*/ 1 w 30"/>
                        <a:gd name="T5" fmla="*/ 5 h 22"/>
                        <a:gd name="T6" fmla="*/ 1 w 30"/>
                        <a:gd name="T7" fmla="*/ 5 h 22"/>
                        <a:gd name="T8" fmla="*/ 0 w 30"/>
                        <a:gd name="T9" fmla="*/ 6 h 22"/>
                        <a:gd name="T10" fmla="*/ 0 w 30"/>
                        <a:gd name="T11" fmla="*/ 6 h 22"/>
                        <a:gd name="T12" fmla="*/ 0 w 30"/>
                        <a:gd name="T13" fmla="*/ 8 h 22"/>
                        <a:gd name="T14" fmla="*/ 0 w 30"/>
                        <a:gd name="T15" fmla="*/ 9 h 22"/>
                        <a:gd name="T16" fmla="*/ 0 w 30"/>
                        <a:gd name="T17" fmla="*/ 9 h 22"/>
                        <a:gd name="T18" fmla="*/ 0 w 30"/>
                        <a:gd name="T19" fmla="*/ 9 h 22"/>
                        <a:gd name="T20" fmla="*/ 0 w 30"/>
                        <a:gd name="T21" fmla="*/ 13 h 22"/>
                        <a:gd name="T22" fmla="*/ 0 w 30"/>
                        <a:gd name="T23" fmla="*/ 13 h 22"/>
                        <a:gd name="T24" fmla="*/ 2 w 30"/>
                        <a:gd name="T25" fmla="*/ 14 h 22"/>
                        <a:gd name="T26" fmla="*/ 3 w 30"/>
                        <a:gd name="T27" fmla="*/ 16 h 22"/>
                        <a:gd name="T28" fmla="*/ 3 w 30"/>
                        <a:gd name="T29" fmla="*/ 16 h 22"/>
                        <a:gd name="T30" fmla="*/ 8 w 30"/>
                        <a:gd name="T31" fmla="*/ 15 h 22"/>
                        <a:gd name="T32" fmla="*/ 10 w 30"/>
                        <a:gd name="T33" fmla="*/ 15 h 22"/>
                        <a:gd name="T34" fmla="*/ 13 w 30"/>
                        <a:gd name="T35" fmla="*/ 16 h 22"/>
                        <a:gd name="T36" fmla="*/ 13 w 30"/>
                        <a:gd name="T37" fmla="*/ 16 h 22"/>
                        <a:gd name="T38" fmla="*/ 16 w 30"/>
                        <a:gd name="T39" fmla="*/ 21 h 22"/>
                        <a:gd name="T40" fmla="*/ 16 w 30"/>
                        <a:gd name="T41" fmla="*/ 21 h 22"/>
                        <a:gd name="T42" fmla="*/ 20 w 30"/>
                        <a:gd name="T43" fmla="*/ 22 h 22"/>
                        <a:gd name="T44" fmla="*/ 24 w 30"/>
                        <a:gd name="T45" fmla="*/ 21 h 22"/>
                        <a:gd name="T46" fmla="*/ 24 w 30"/>
                        <a:gd name="T47" fmla="*/ 21 h 22"/>
                        <a:gd name="T48" fmla="*/ 25 w 30"/>
                        <a:gd name="T49" fmla="*/ 22 h 22"/>
                        <a:gd name="T50" fmla="*/ 28 w 30"/>
                        <a:gd name="T51" fmla="*/ 22 h 22"/>
                        <a:gd name="T52" fmla="*/ 28 w 30"/>
                        <a:gd name="T53" fmla="*/ 22 h 22"/>
                        <a:gd name="T54" fmla="*/ 29 w 30"/>
                        <a:gd name="T55" fmla="*/ 21 h 22"/>
                        <a:gd name="T56" fmla="*/ 30 w 30"/>
                        <a:gd name="T57" fmla="*/ 20 h 22"/>
                        <a:gd name="T58" fmla="*/ 30 w 30"/>
                        <a:gd name="T59" fmla="*/ 20 h 22"/>
                        <a:gd name="T60" fmla="*/ 27 w 30"/>
                        <a:gd name="T61" fmla="*/ 14 h 22"/>
                        <a:gd name="T62" fmla="*/ 21 w 30"/>
                        <a:gd name="T63" fmla="*/ 11 h 22"/>
                        <a:gd name="T64" fmla="*/ 21 w 30"/>
                        <a:gd name="T65" fmla="*/ 11 h 22"/>
                        <a:gd name="T66" fmla="*/ 16 w 30"/>
                        <a:gd name="T67" fmla="*/ 8 h 22"/>
                        <a:gd name="T68" fmla="*/ 13 w 30"/>
                        <a:gd name="T69" fmla="*/ 7 h 22"/>
                        <a:gd name="T70" fmla="*/ 13 w 30"/>
                        <a:gd name="T71" fmla="*/ 7 h 22"/>
                        <a:gd name="T72" fmla="*/ 10 w 30"/>
                        <a:gd name="T73" fmla="*/ 4 h 22"/>
                        <a:gd name="T74" fmla="*/ 8 w 30"/>
                        <a:gd name="T75" fmla="*/ 1 h 22"/>
                        <a:gd name="T76" fmla="*/ 7 w 30"/>
                        <a:gd name="T77" fmla="*/ 0 h 22"/>
                        <a:gd name="T78" fmla="*/ 7 w 30"/>
                        <a:gd name="T79" fmla="*/ 0 h 22"/>
                        <a:gd name="T80" fmla="*/ 4 w 30"/>
                        <a:gd name="T81" fmla="*/ 0 h 22"/>
                        <a:gd name="T82" fmla="*/ 1 w 30"/>
                        <a:gd name="T83" fmla="*/ 0 h 22"/>
                        <a:gd name="T84" fmla="*/ 1 w 30"/>
                        <a:gd name="T85" fmla="*/ 0 h 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
                        <a:gd name="T130" fmla="*/ 0 h 22"/>
                        <a:gd name="T131" fmla="*/ 30 w 30"/>
                        <a:gd name="T132" fmla="*/ 22 h 2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 h="22">
                          <a:moveTo>
                            <a:pt x="1" y="0"/>
                          </a:moveTo>
                          <a:lnTo>
                            <a:pt x="1" y="0"/>
                          </a:lnTo>
                          <a:lnTo>
                            <a:pt x="1" y="5"/>
                          </a:lnTo>
                          <a:lnTo>
                            <a:pt x="0" y="6"/>
                          </a:lnTo>
                          <a:lnTo>
                            <a:pt x="0" y="8"/>
                          </a:lnTo>
                          <a:lnTo>
                            <a:pt x="0" y="9"/>
                          </a:lnTo>
                          <a:lnTo>
                            <a:pt x="0" y="13"/>
                          </a:lnTo>
                          <a:lnTo>
                            <a:pt x="2" y="14"/>
                          </a:lnTo>
                          <a:lnTo>
                            <a:pt x="3" y="16"/>
                          </a:lnTo>
                          <a:lnTo>
                            <a:pt x="8" y="15"/>
                          </a:lnTo>
                          <a:lnTo>
                            <a:pt x="10" y="15"/>
                          </a:lnTo>
                          <a:lnTo>
                            <a:pt x="13" y="16"/>
                          </a:lnTo>
                          <a:lnTo>
                            <a:pt x="16" y="21"/>
                          </a:lnTo>
                          <a:lnTo>
                            <a:pt x="20" y="22"/>
                          </a:lnTo>
                          <a:lnTo>
                            <a:pt x="24" y="21"/>
                          </a:lnTo>
                          <a:lnTo>
                            <a:pt x="25" y="22"/>
                          </a:lnTo>
                          <a:lnTo>
                            <a:pt x="28" y="22"/>
                          </a:lnTo>
                          <a:lnTo>
                            <a:pt x="29" y="21"/>
                          </a:lnTo>
                          <a:lnTo>
                            <a:pt x="30" y="20"/>
                          </a:lnTo>
                          <a:lnTo>
                            <a:pt x="27" y="14"/>
                          </a:lnTo>
                          <a:lnTo>
                            <a:pt x="21" y="11"/>
                          </a:lnTo>
                          <a:lnTo>
                            <a:pt x="16" y="8"/>
                          </a:lnTo>
                          <a:lnTo>
                            <a:pt x="13" y="7"/>
                          </a:lnTo>
                          <a:lnTo>
                            <a:pt x="10" y="4"/>
                          </a:lnTo>
                          <a:lnTo>
                            <a:pt x="8" y="1"/>
                          </a:lnTo>
                          <a:lnTo>
                            <a:pt x="7" y="0"/>
                          </a:lnTo>
                          <a:lnTo>
                            <a:pt x="4"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99" name="Freeform 113"/>
                    <p:cNvSpPr>
                      <a:spLocks/>
                    </p:cNvSpPr>
                    <p:nvPr/>
                  </p:nvSpPr>
                  <p:spPr bwMode="auto">
                    <a:xfrm>
                      <a:off x="3700" y="1073"/>
                      <a:ext cx="6" cy="5"/>
                    </a:xfrm>
                    <a:custGeom>
                      <a:avLst/>
                      <a:gdLst>
                        <a:gd name="T0" fmla="*/ 0 w 6"/>
                        <a:gd name="T1" fmla="*/ 0 h 5"/>
                        <a:gd name="T2" fmla="*/ 0 w 6"/>
                        <a:gd name="T3" fmla="*/ 0 h 5"/>
                        <a:gd name="T4" fmla="*/ 1 w 6"/>
                        <a:gd name="T5" fmla="*/ 2 h 5"/>
                        <a:gd name="T6" fmla="*/ 1 w 6"/>
                        <a:gd name="T7" fmla="*/ 3 h 5"/>
                        <a:gd name="T8" fmla="*/ 1 w 6"/>
                        <a:gd name="T9" fmla="*/ 3 h 5"/>
                        <a:gd name="T10" fmla="*/ 5 w 6"/>
                        <a:gd name="T11" fmla="*/ 5 h 5"/>
                        <a:gd name="T12" fmla="*/ 6 w 6"/>
                        <a:gd name="T13" fmla="*/ 3 h 5"/>
                        <a:gd name="T14" fmla="*/ 5 w 6"/>
                        <a:gd name="T15" fmla="*/ 2 h 5"/>
                        <a:gd name="T16" fmla="*/ 5 w 6"/>
                        <a:gd name="T17" fmla="*/ 2 h 5"/>
                        <a:gd name="T18" fmla="*/ 0 w 6"/>
                        <a:gd name="T19" fmla="*/ 0 h 5"/>
                        <a:gd name="T20" fmla="*/ 0 w 6"/>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5"/>
                        <a:gd name="T35" fmla="*/ 6 w 6"/>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5">
                          <a:moveTo>
                            <a:pt x="0" y="0"/>
                          </a:moveTo>
                          <a:lnTo>
                            <a:pt x="0" y="0"/>
                          </a:lnTo>
                          <a:lnTo>
                            <a:pt x="1" y="2"/>
                          </a:lnTo>
                          <a:lnTo>
                            <a:pt x="1" y="3"/>
                          </a:lnTo>
                          <a:lnTo>
                            <a:pt x="5" y="5"/>
                          </a:lnTo>
                          <a:lnTo>
                            <a:pt x="6" y="3"/>
                          </a:lnTo>
                          <a:lnTo>
                            <a:pt x="5" y="2"/>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00" name="Freeform 114"/>
                    <p:cNvSpPr>
                      <a:spLocks/>
                    </p:cNvSpPr>
                    <p:nvPr/>
                  </p:nvSpPr>
                  <p:spPr bwMode="auto">
                    <a:xfrm>
                      <a:off x="4009" y="1072"/>
                      <a:ext cx="5" cy="6"/>
                    </a:xfrm>
                    <a:custGeom>
                      <a:avLst/>
                      <a:gdLst>
                        <a:gd name="T0" fmla="*/ 1 w 5"/>
                        <a:gd name="T1" fmla="*/ 0 h 6"/>
                        <a:gd name="T2" fmla="*/ 2 w 5"/>
                        <a:gd name="T3" fmla="*/ 2 h 6"/>
                        <a:gd name="T4" fmla="*/ 2 w 5"/>
                        <a:gd name="T5" fmla="*/ 2 h 6"/>
                        <a:gd name="T6" fmla="*/ 5 w 5"/>
                        <a:gd name="T7" fmla="*/ 3 h 6"/>
                        <a:gd name="T8" fmla="*/ 5 w 5"/>
                        <a:gd name="T9" fmla="*/ 4 h 6"/>
                        <a:gd name="T10" fmla="*/ 1 w 5"/>
                        <a:gd name="T11" fmla="*/ 6 h 6"/>
                        <a:gd name="T12" fmla="*/ 1 w 5"/>
                        <a:gd name="T13" fmla="*/ 6 h 6"/>
                        <a:gd name="T14" fmla="*/ 0 w 5"/>
                        <a:gd name="T15" fmla="*/ 2 h 6"/>
                        <a:gd name="T16" fmla="*/ 0 w 5"/>
                        <a:gd name="T17" fmla="*/ 1 h 6"/>
                        <a:gd name="T18" fmla="*/ 1 w 5"/>
                        <a:gd name="T19" fmla="*/ 0 h 6"/>
                        <a:gd name="T20" fmla="*/ 1 w 5"/>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6"/>
                        <a:gd name="T35" fmla="*/ 5 w 5"/>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6">
                          <a:moveTo>
                            <a:pt x="1" y="0"/>
                          </a:moveTo>
                          <a:lnTo>
                            <a:pt x="2" y="2"/>
                          </a:lnTo>
                          <a:lnTo>
                            <a:pt x="5" y="3"/>
                          </a:lnTo>
                          <a:lnTo>
                            <a:pt x="5" y="4"/>
                          </a:lnTo>
                          <a:lnTo>
                            <a:pt x="1" y="6"/>
                          </a:lnTo>
                          <a:lnTo>
                            <a:pt x="0" y="2"/>
                          </a:lnTo>
                          <a:lnTo>
                            <a:pt x="0" y="1"/>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01" name="Freeform 115"/>
                    <p:cNvSpPr>
                      <a:spLocks/>
                    </p:cNvSpPr>
                    <p:nvPr/>
                  </p:nvSpPr>
                  <p:spPr bwMode="auto">
                    <a:xfrm>
                      <a:off x="4003" y="1014"/>
                      <a:ext cx="20" cy="16"/>
                    </a:xfrm>
                    <a:custGeom>
                      <a:avLst/>
                      <a:gdLst>
                        <a:gd name="T0" fmla="*/ 8 w 20"/>
                        <a:gd name="T1" fmla="*/ 0 h 16"/>
                        <a:gd name="T2" fmla="*/ 8 w 20"/>
                        <a:gd name="T3" fmla="*/ 0 h 16"/>
                        <a:gd name="T4" fmla="*/ 6 w 20"/>
                        <a:gd name="T5" fmla="*/ 5 h 16"/>
                        <a:gd name="T6" fmla="*/ 3 w 20"/>
                        <a:gd name="T7" fmla="*/ 9 h 16"/>
                        <a:gd name="T8" fmla="*/ 3 w 20"/>
                        <a:gd name="T9" fmla="*/ 9 h 16"/>
                        <a:gd name="T10" fmla="*/ 1 w 20"/>
                        <a:gd name="T11" fmla="*/ 9 h 16"/>
                        <a:gd name="T12" fmla="*/ 0 w 20"/>
                        <a:gd name="T13" fmla="*/ 10 h 16"/>
                        <a:gd name="T14" fmla="*/ 0 w 20"/>
                        <a:gd name="T15" fmla="*/ 10 h 16"/>
                        <a:gd name="T16" fmla="*/ 0 w 20"/>
                        <a:gd name="T17" fmla="*/ 12 h 16"/>
                        <a:gd name="T18" fmla="*/ 0 w 20"/>
                        <a:gd name="T19" fmla="*/ 14 h 16"/>
                        <a:gd name="T20" fmla="*/ 3 w 20"/>
                        <a:gd name="T21" fmla="*/ 16 h 16"/>
                        <a:gd name="T22" fmla="*/ 3 w 20"/>
                        <a:gd name="T23" fmla="*/ 16 h 16"/>
                        <a:gd name="T24" fmla="*/ 7 w 20"/>
                        <a:gd name="T25" fmla="*/ 11 h 16"/>
                        <a:gd name="T26" fmla="*/ 7 w 20"/>
                        <a:gd name="T27" fmla="*/ 11 h 16"/>
                        <a:gd name="T28" fmla="*/ 9 w 20"/>
                        <a:gd name="T29" fmla="*/ 11 h 16"/>
                        <a:gd name="T30" fmla="*/ 11 w 20"/>
                        <a:gd name="T31" fmla="*/ 11 h 16"/>
                        <a:gd name="T32" fmla="*/ 14 w 20"/>
                        <a:gd name="T33" fmla="*/ 11 h 16"/>
                        <a:gd name="T34" fmla="*/ 14 w 20"/>
                        <a:gd name="T35" fmla="*/ 11 h 16"/>
                        <a:gd name="T36" fmla="*/ 17 w 20"/>
                        <a:gd name="T37" fmla="*/ 10 h 16"/>
                        <a:gd name="T38" fmla="*/ 20 w 20"/>
                        <a:gd name="T39" fmla="*/ 7 h 16"/>
                        <a:gd name="T40" fmla="*/ 20 w 20"/>
                        <a:gd name="T41" fmla="*/ 7 h 16"/>
                        <a:gd name="T42" fmla="*/ 18 w 20"/>
                        <a:gd name="T43" fmla="*/ 4 h 16"/>
                        <a:gd name="T44" fmla="*/ 18 w 20"/>
                        <a:gd name="T45" fmla="*/ 4 h 16"/>
                        <a:gd name="T46" fmla="*/ 8 w 20"/>
                        <a:gd name="T47" fmla="*/ 0 h 16"/>
                        <a:gd name="T48" fmla="*/ 8 w 20"/>
                        <a:gd name="T49" fmla="*/ 0 h 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
                        <a:gd name="T76" fmla="*/ 0 h 16"/>
                        <a:gd name="T77" fmla="*/ 20 w 20"/>
                        <a:gd name="T78" fmla="*/ 16 h 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 h="16">
                          <a:moveTo>
                            <a:pt x="8" y="0"/>
                          </a:moveTo>
                          <a:lnTo>
                            <a:pt x="8" y="0"/>
                          </a:lnTo>
                          <a:lnTo>
                            <a:pt x="6" y="5"/>
                          </a:lnTo>
                          <a:lnTo>
                            <a:pt x="3" y="9"/>
                          </a:lnTo>
                          <a:lnTo>
                            <a:pt x="1" y="9"/>
                          </a:lnTo>
                          <a:lnTo>
                            <a:pt x="0" y="10"/>
                          </a:lnTo>
                          <a:lnTo>
                            <a:pt x="0" y="12"/>
                          </a:lnTo>
                          <a:lnTo>
                            <a:pt x="0" y="14"/>
                          </a:lnTo>
                          <a:lnTo>
                            <a:pt x="3" y="16"/>
                          </a:lnTo>
                          <a:lnTo>
                            <a:pt x="7" y="11"/>
                          </a:lnTo>
                          <a:lnTo>
                            <a:pt x="9" y="11"/>
                          </a:lnTo>
                          <a:lnTo>
                            <a:pt x="11" y="11"/>
                          </a:lnTo>
                          <a:lnTo>
                            <a:pt x="14" y="11"/>
                          </a:lnTo>
                          <a:lnTo>
                            <a:pt x="17" y="10"/>
                          </a:lnTo>
                          <a:lnTo>
                            <a:pt x="20" y="7"/>
                          </a:lnTo>
                          <a:lnTo>
                            <a:pt x="18" y="4"/>
                          </a:lnTo>
                          <a:lnTo>
                            <a:pt x="8"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02" name="Freeform 116"/>
                    <p:cNvSpPr>
                      <a:spLocks/>
                    </p:cNvSpPr>
                    <p:nvPr/>
                  </p:nvSpPr>
                  <p:spPr bwMode="auto">
                    <a:xfrm>
                      <a:off x="3950" y="1006"/>
                      <a:ext cx="5" cy="5"/>
                    </a:xfrm>
                    <a:custGeom>
                      <a:avLst/>
                      <a:gdLst>
                        <a:gd name="T0" fmla="*/ 0 w 5"/>
                        <a:gd name="T1" fmla="*/ 0 h 5"/>
                        <a:gd name="T2" fmla="*/ 0 w 5"/>
                        <a:gd name="T3" fmla="*/ 0 h 5"/>
                        <a:gd name="T4" fmla="*/ 1 w 5"/>
                        <a:gd name="T5" fmla="*/ 3 h 5"/>
                        <a:gd name="T6" fmla="*/ 1 w 5"/>
                        <a:gd name="T7" fmla="*/ 4 h 5"/>
                        <a:gd name="T8" fmla="*/ 2 w 5"/>
                        <a:gd name="T9" fmla="*/ 5 h 5"/>
                        <a:gd name="T10" fmla="*/ 2 w 5"/>
                        <a:gd name="T11" fmla="*/ 5 h 5"/>
                        <a:gd name="T12" fmla="*/ 4 w 5"/>
                        <a:gd name="T13" fmla="*/ 5 h 5"/>
                        <a:gd name="T14" fmla="*/ 4 w 5"/>
                        <a:gd name="T15" fmla="*/ 4 h 5"/>
                        <a:gd name="T16" fmla="*/ 4 w 5"/>
                        <a:gd name="T17" fmla="*/ 3 h 5"/>
                        <a:gd name="T18" fmla="*/ 4 w 5"/>
                        <a:gd name="T19" fmla="*/ 3 h 5"/>
                        <a:gd name="T20" fmla="*/ 5 w 5"/>
                        <a:gd name="T21" fmla="*/ 3 h 5"/>
                        <a:gd name="T22" fmla="*/ 5 w 5"/>
                        <a:gd name="T23" fmla="*/ 1 h 5"/>
                        <a:gd name="T24" fmla="*/ 4 w 5"/>
                        <a:gd name="T25" fmla="*/ 0 h 5"/>
                        <a:gd name="T26" fmla="*/ 4 w 5"/>
                        <a:gd name="T27" fmla="*/ 0 h 5"/>
                        <a:gd name="T28" fmla="*/ 2 w 5"/>
                        <a:gd name="T29" fmla="*/ 0 h 5"/>
                        <a:gd name="T30" fmla="*/ 0 w 5"/>
                        <a:gd name="T31" fmla="*/ 0 h 5"/>
                        <a:gd name="T32" fmla="*/ 0 w 5"/>
                        <a:gd name="T33" fmla="*/ 0 h 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5"/>
                        <a:gd name="T53" fmla="*/ 5 w 5"/>
                        <a:gd name="T54" fmla="*/ 5 h 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5">
                          <a:moveTo>
                            <a:pt x="0" y="0"/>
                          </a:moveTo>
                          <a:lnTo>
                            <a:pt x="0" y="0"/>
                          </a:lnTo>
                          <a:lnTo>
                            <a:pt x="1" y="3"/>
                          </a:lnTo>
                          <a:lnTo>
                            <a:pt x="1" y="4"/>
                          </a:lnTo>
                          <a:lnTo>
                            <a:pt x="2" y="5"/>
                          </a:lnTo>
                          <a:lnTo>
                            <a:pt x="4" y="5"/>
                          </a:lnTo>
                          <a:lnTo>
                            <a:pt x="4" y="4"/>
                          </a:lnTo>
                          <a:lnTo>
                            <a:pt x="4" y="3"/>
                          </a:lnTo>
                          <a:lnTo>
                            <a:pt x="5" y="3"/>
                          </a:lnTo>
                          <a:lnTo>
                            <a:pt x="5" y="1"/>
                          </a:lnTo>
                          <a:lnTo>
                            <a:pt x="4" y="0"/>
                          </a:lnTo>
                          <a:lnTo>
                            <a:pt x="2"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03" name="Freeform 117"/>
                    <p:cNvSpPr>
                      <a:spLocks/>
                    </p:cNvSpPr>
                    <p:nvPr/>
                  </p:nvSpPr>
                  <p:spPr bwMode="auto">
                    <a:xfrm>
                      <a:off x="4021" y="997"/>
                      <a:ext cx="13" cy="14"/>
                    </a:xfrm>
                    <a:custGeom>
                      <a:avLst/>
                      <a:gdLst>
                        <a:gd name="T0" fmla="*/ 8 w 13"/>
                        <a:gd name="T1" fmla="*/ 0 h 14"/>
                        <a:gd name="T2" fmla="*/ 8 w 13"/>
                        <a:gd name="T3" fmla="*/ 0 h 14"/>
                        <a:gd name="T4" fmla="*/ 0 w 13"/>
                        <a:gd name="T5" fmla="*/ 6 h 14"/>
                        <a:gd name="T6" fmla="*/ 0 w 13"/>
                        <a:gd name="T7" fmla="*/ 6 h 14"/>
                        <a:gd name="T8" fmla="*/ 0 w 13"/>
                        <a:gd name="T9" fmla="*/ 7 h 14"/>
                        <a:gd name="T10" fmla="*/ 0 w 13"/>
                        <a:gd name="T11" fmla="*/ 9 h 14"/>
                        <a:gd name="T12" fmla="*/ 0 w 13"/>
                        <a:gd name="T13" fmla="*/ 9 h 14"/>
                        <a:gd name="T14" fmla="*/ 3 w 13"/>
                        <a:gd name="T15" fmla="*/ 10 h 14"/>
                        <a:gd name="T16" fmla="*/ 5 w 13"/>
                        <a:gd name="T17" fmla="*/ 12 h 14"/>
                        <a:gd name="T18" fmla="*/ 5 w 13"/>
                        <a:gd name="T19" fmla="*/ 12 h 14"/>
                        <a:gd name="T20" fmla="*/ 6 w 13"/>
                        <a:gd name="T21" fmla="*/ 14 h 14"/>
                        <a:gd name="T22" fmla="*/ 6 w 13"/>
                        <a:gd name="T23" fmla="*/ 14 h 14"/>
                        <a:gd name="T24" fmla="*/ 9 w 13"/>
                        <a:gd name="T25" fmla="*/ 13 h 14"/>
                        <a:gd name="T26" fmla="*/ 12 w 13"/>
                        <a:gd name="T27" fmla="*/ 14 h 14"/>
                        <a:gd name="T28" fmla="*/ 12 w 13"/>
                        <a:gd name="T29" fmla="*/ 14 h 14"/>
                        <a:gd name="T30" fmla="*/ 13 w 13"/>
                        <a:gd name="T31" fmla="*/ 7 h 14"/>
                        <a:gd name="T32" fmla="*/ 13 w 13"/>
                        <a:gd name="T33" fmla="*/ 4 h 14"/>
                        <a:gd name="T34" fmla="*/ 12 w 13"/>
                        <a:gd name="T35" fmla="*/ 1 h 14"/>
                        <a:gd name="T36" fmla="*/ 12 w 13"/>
                        <a:gd name="T37" fmla="*/ 1 h 14"/>
                        <a:gd name="T38" fmla="*/ 10 w 13"/>
                        <a:gd name="T39" fmla="*/ 1 h 14"/>
                        <a:gd name="T40" fmla="*/ 8 w 13"/>
                        <a:gd name="T41" fmla="*/ 0 h 14"/>
                        <a:gd name="T42" fmla="*/ 8 w 13"/>
                        <a:gd name="T43" fmla="*/ 0 h 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
                        <a:gd name="T67" fmla="*/ 0 h 14"/>
                        <a:gd name="T68" fmla="*/ 13 w 13"/>
                        <a:gd name="T69" fmla="*/ 14 h 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 h="14">
                          <a:moveTo>
                            <a:pt x="8" y="0"/>
                          </a:moveTo>
                          <a:lnTo>
                            <a:pt x="8" y="0"/>
                          </a:lnTo>
                          <a:lnTo>
                            <a:pt x="0" y="6"/>
                          </a:lnTo>
                          <a:lnTo>
                            <a:pt x="0" y="7"/>
                          </a:lnTo>
                          <a:lnTo>
                            <a:pt x="0" y="9"/>
                          </a:lnTo>
                          <a:lnTo>
                            <a:pt x="3" y="10"/>
                          </a:lnTo>
                          <a:lnTo>
                            <a:pt x="5" y="12"/>
                          </a:lnTo>
                          <a:lnTo>
                            <a:pt x="6" y="14"/>
                          </a:lnTo>
                          <a:lnTo>
                            <a:pt x="9" y="13"/>
                          </a:lnTo>
                          <a:lnTo>
                            <a:pt x="12" y="14"/>
                          </a:lnTo>
                          <a:lnTo>
                            <a:pt x="13" y="7"/>
                          </a:lnTo>
                          <a:lnTo>
                            <a:pt x="13" y="4"/>
                          </a:lnTo>
                          <a:lnTo>
                            <a:pt x="12" y="1"/>
                          </a:lnTo>
                          <a:lnTo>
                            <a:pt x="10" y="1"/>
                          </a:lnTo>
                          <a:lnTo>
                            <a:pt x="8"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04" name="Freeform 118"/>
                    <p:cNvSpPr>
                      <a:spLocks/>
                    </p:cNvSpPr>
                    <p:nvPr/>
                  </p:nvSpPr>
                  <p:spPr bwMode="auto">
                    <a:xfrm>
                      <a:off x="3898" y="986"/>
                      <a:ext cx="14" cy="15"/>
                    </a:xfrm>
                    <a:custGeom>
                      <a:avLst/>
                      <a:gdLst>
                        <a:gd name="T0" fmla="*/ 5 w 14"/>
                        <a:gd name="T1" fmla="*/ 0 h 15"/>
                        <a:gd name="T2" fmla="*/ 5 w 14"/>
                        <a:gd name="T3" fmla="*/ 0 h 15"/>
                        <a:gd name="T4" fmla="*/ 4 w 14"/>
                        <a:gd name="T5" fmla="*/ 3 h 15"/>
                        <a:gd name="T6" fmla="*/ 3 w 14"/>
                        <a:gd name="T7" fmla="*/ 3 h 15"/>
                        <a:gd name="T8" fmla="*/ 3 w 14"/>
                        <a:gd name="T9" fmla="*/ 3 h 15"/>
                        <a:gd name="T10" fmla="*/ 3 w 14"/>
                        <a:gd name="T11" fmla="*/ 6 h 15"/>
                        <a:gd name="T12" fmla="*/ 3 w 14"/>
                        <a:gd name="T13" fmla="*/ 10 h 15"/>
                        <a:gd name="T14" fmla="*/ 3 w 14"/>
                        <a:gd name="T15" fmla="*/ 10 h 15"/>
                        <a:gd name="T16" fmla="*/ 0 w 14"/>
                        <a:gd name="T17" fmla="*/ 12 h 15"/>
                        <a:gd name="T18" fmla="*/ 0 w 14"/>
                        <a:gd name="T19" fmla="*/ 12 h 15"/>
                        <a:gd name="T20" fmla="*/ 0 w 14"/>
                        <a:gd name="T21" fmla="*/ 15 h 15"/>
                        <a:gd name="T22" fmla="*/ 0 w 14"/>
                        <a:gd name="T23" fmla="*/ 15 h 15"/>
                        <a:gd name="T24" fmla="*/ 3 w 14"/>
                        <a:gd name="T25" fmla="*/ 15 h 15"/>
                        <a:gd name="T26" fmla="*/ 4 w 14"/>
                        <a:gd name="T27" fmla="*/ 15 h 15"/>
                        <a:gd name="T28" fmla="*/ 4 w 14"/>
                        <a:gd name="T29" fmla="*/ 15 h 15"/>
                        <a:gd name="T30" fmla="*/ 4 w 14"/>
                        <a:gd name="T31" fmla="*/ 15 h 15"/>
                        <a:gd name="T32" fmla="*/ 10 w 14"/>
                        <a:gd name="T33" fmla="*/ 14 h 15"/>
                        <a:gd name="T34" fmla="*/ 12 w 14"/>
                        <a:gd name="T35" fmla="*/ 12 h 15"/>
                        <a:gd name="T36" fmla="*/ 12 w 14"/>
                        <a:gd name="T37" fmla="*/ 10 h 15"/>
                        <a:gd name="T38" fmla="*/ 14 w 14"/>
                        <a:gd name="T39" fmla="*/ 3 h 15"/>
                        <a:gd name="T40" fmla="*/ 14 w 14"/>
                        <a:gd name="T41" fmla="*/ 3 h 15"/>
                        <a:gd name="T42" fmla="*/ 5 w 14"/>
                        <a:gd name="T43" fmla="*/ 0 h 15"/>
                        <a:gd name="T44" fmla="*/ 5 w 14"/>
                        <a:gd name="T45" fmla="*/ 0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
                        <a:gd name="T70" fmla="*/ 0 h 15"/>
                        <a:gd name="T71" fmla="*/ 14 w 14"/>
                        <a:gd name="T72" fmla="*/ 15 h 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 h="15">
                          <a:moveTo>
                            <a:pt x="5" y="0"/>
                          </a:moveTo>
                          <a:lnTo>
                            <a:pt x="5" y="0"/>
                          </a:lnTo>
                          <a:lnTo>
                            <a:pt x="4" y="3"/>
                          </a:lnTo>
                          <a:lnTo>
                            <a:pt x="3" y="3"/>
                          </a:lnTo>
                          <a:lnTo>
                            <a:pt x="3" y="6"/>
                          </a:lnTo>
                          <a:lnTo>
                            <a:pt x="3" y="10"/>
                          </a:lnTo>
                          <a:lnTo>
                            <a:pt x="0" y="12"/>
                          </a:lnTo>
                          <a:lnTo>
                            <a:pt x="0" y="15"/>
                          </a:lnTo>
                          <a:lnTo>
                            <a:pt x="3" y="15"/>
                          </a:lnTo>
                          <a:lnTo>
                            <a:pt x="4" y="15"/>
                          </a:lnTo>
                          <a:lnTo>
                            <a:pt x="10" y="14"/>
                          </a:lnTo>
                          <a:lnTo>
                            <a:pt x="12" y="12"/>
                          </a:lnTo>
                          <a:lnTo>
                            <a:pt x="12" y="10"/>
                          </a:lnTo>
                          <a:lnTo>
                            <a:pt x="14" y="3"/>
                          </a:lnTo>
                          <a:lnTo>
                            <a:pt x="5"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05" name="Freeform 119"/>
                    <p:cNvSpPr>
                      <a:spLocks/>
                    </p:cNvSpPr>
                    <p:nvPr/>
                  </p:nvSpPr>
                  <p:spPr bwMode="auto">
                    <a:xfrm>
                      <a:off x="4124" y="994"/>
                      <a:ext cx="7" cy="7"/>
                    </a:xfrm>
                    <a:custGeom>
                      <a:avLst/>
                      <a:gdLst>
                        <a:gd name="T0" fmla="*/ 5 w 7"/>
                        <a:gd name="T1" fmla="*/ 0 h 7"/>
                        <a:gd name="T2" fmla="*/ 5 w 7"/>
                        <a:gd name="T3" fmla="*/ 0 h 7"/>
                        <a:gd name="T4" fmla="*/ 7 w 7"/>
                        <a:gd name="T5" fmla="*/ 0 h 7"/>
                        <a:gd name="T6" fmla="*/ 7 w 7"/>
                        <a:gd name="T7" fmla="*/ 0 h 7"/>
                        <a:gd name="T8" fmla="*/ 7 w 7"/>
                        <a:gd name="T9" fmla="*/ 3 h 7"/>
                        <a:gd name="T10" fmla="*/ 7 w 7"/>
                        <a:gd name="T11" fmla="*/ 3 h 7"/>
                        <a:gd name="T12" fmla="*/ 4 w 7"/>
                        <a:gd name="T13" fmla="*/ 3 h 7"/>
                        <a:gd name="T14" fmla="*/ 4 w 7"/>
                        <a:gd name="T15" fmla="*/ 3 h 7"/>
                        <a:gd name="T16" fmla="*/ 3 w 7"/>
                        <a:gd name="T17" fmla="*/ 5 h 7"/>
                        <a:gd name="T18" fmla="*/ 2 w 7"/>
                        <a:gd name="T19" fmla="*/ 7 h 7"/>
                        <a:gd name="T20" fmla="*/ 2 w 7"/>
                        <a:gd name="T21" fmla="*/ 7 h 7"/>
                        <a:gd name="T22" fmla="*/ 0 w 7"/>
                        <a:gd name="T23" fmla="*/ 7 h 7"/>
                        <a:gd name="T24" fmla="*/ 0 w 7"/>
                        <a:gd name="T25" fmla="*/ 7 h 7"/>
                        <a:gd name="T26" fmla="*/ 2 w 7"/>
                        <a:gd name="T27" fmla="*/ 5 h 7"/>
                        <a:gd name="T28" fmla="*/ 5 w 7"/>
                        <a:gd name="T29" fmla="*/ 0 h 7"/>
                        <a:gd name="T30" fmla="*/ 5 w 7"/>
                        <a:gd name="T31" fmla="*/ 0 h 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
                        <a:gd name="T49" fmla="*/ 0 h 7"/>
                        <a:gd name="T50" fmla="*/ 7 w 7"/>
                        <a:gd name="T51" fmla="*/ 7 h 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 h="7">
                          <a:moveTo>
                            <a:pt x="5" y="0"/>
                          </a:moveTo>
                          <a:lnTo>
                            <a:pt x="5" y="0"/>
                          </a:lnTo>
                          <a:lnTo>
                            <a:pt x="7" y="0"/>
                          </a:lnTo>
                          <a:lnTo>
                            <a:pt x="7" y="3"/>
                          </a:lnTo>
                          <a:lnTo>
                            <a:pt x="4" y="3"/>
                          </a:lnTo>
                          <a:lnTo>
                            <a:pt x="3" y="5"/>
                          </a:lnTo>
                          <a:lnTo>
                            <a:pt x="2" y="7"/>
                          </a:lnTo>
                          <a:lnTo>
                            <a:pt x="0" y="7"/>
                          </a:lnTo>
                          <a:lnTo>
                            <a:pt x="2" y="5"/>
                          </a:lnTo>
                          <a:lnTo>
                            <a:pt x="5"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06" name="Freeform 120"/>
                    <p:cNvSpPr>
                      <a:spLocks/>
                    </p:cNvSpPr>
                    <p:nvPr/>
                  </p:nvSpPr>
                  <p:spPr bwMode="auto">
                    <a:xfrm>
                      <a:off x="3583" y="1103"/>
                      <a:ext cx="19" cy="21"/>
                    </a:xfrm>
                    <a:custGeom>
                      <a:avLst/>
                      <a:gdLst>
                        <a:gd name="T0" fmla="*/ 6 w 19"/>
                        <a:gd name="T1" fmla="*/ 0 h 21"/>
                        <a:gd name="T2" fmla="*/ 6 w 19"/>
                        <a:gd name="T3" fmla="*/ 0 h 21"/>
                        <a:gd name="T4" fmla="*/ 3 w 19"/>
                        <a:gd name="T5" fmla="*/ 3 h 21"/>
                        <a:gd name="T6" fmla="*/ 2 w 19"/>
                        <a:gd name="T7" fmla="*/ 4 h 21"/>
                        <a:gd name="T8" fmla="*/ 2 w 19"/>
                        <a:gd name="T9" fmla="*/ 4 h 21"/>
                        <a:gd name="T10" fmla="*/ 2 w 19"/>
                        <a:gd name="T11" fmla="*/ 6 h 21"/>
                        <a:gd name="T12" fmla="*/ 2 w 19"/>
                        <a:gd name="T13" fmla="*/ 8 h 21"/>
                        <a:gd name="T14" fmla="*/ 2 w 19"/>
                        <a:gd name="T15" fmla="*/ 8 h 21"/>
                        <a:gd name="T16" fmla="*/ 0 w 19"/>
                        <a:gd name="T17" fmla="*/ 10 h 21"/>
                        <a:gd name="T18" fmla="*/ 1 w 19"/>
                        <a:gd name="T19" fmla="*/ 11 h 21"/>
                        <a:gd name="T20" fmla="*/ 2 w 19"/>
                        <a:gd name="T21" fmla="*/ 12 h 21"/>
                        <a:gd name="T22" fmla="*/ 2 w 19"/>
                        <a:gd name="T23" fmla="*/ 12 h 21"/>
                        <a:gd name="T24" fmla="*/ 2 w 19"/>
                        <a:gd name="T25" fmla="*/ 14 h 21"/>
                        <a:gd name="T26" fmla="*/ 2 w 19"/>
                        <a:gd name="T27" fmla="*/ 17 h 21"/>
                        <a:gd name="T28" fmla="*/ 2 w 19"/>
                        <a:gd name="T29" fmla="*/ 17 h 21"/>
                        <a:gd name="T30" fmla="*/ 3 w 19"/>
                        <a:gd name="T31" fmla="*/ 18 h 21"/>
                        <a:gd name="T32" fmla="*/ 6 w 19"/>
                        <a:gd name="T33" fmla="*/ 19 h 21"/>
                        <a:gd name="T34" fmla="*/ 6 w 19"/>
                        <a:gd name="T35" fmla="*/ 19 h 21"/>
                        <a:gd name="T36" fmla="*/ 12 w 19"/>
                        <a:gd name="T37" fmla="*/ 21 h 21"/>
                        <a:gd name="T38" fmla="*/ 12 w 19"/>
                        <a:gd name="T39" fmla="*/ 21 h 21"/>
                        <a:gd name="T40" fmla="*/ 17 w 19"/>
                        <a:gd name="T41" fmla="*/ 12 h 21"/>
                        <a:gd name="T42" fmla="*/ 19 w 19"/>
                        <a:gd name="T43" fmla="*/ 7 h 21"/>
                        <a:gd name="T44" fmla="*/ 19 w 19"/>
                        <a:gd name="T45" fmla="*/ 5 h 21"/>
                        <a:gd name="T46" fmla="*/ 17 w 19"/>
                        <a:gd name="T47" fmla="*/ 3 h 21"/>
                        <a:gd name="T48" fmla="*/ 17 w 19"/>
                        <a:gd name="T49" fmla="*/ 3 h 21"/>
                        <a:gd name="T50" fmla="*/ 15 w 19"/>
                        <a:gd name="T51" fmla="*/ 1 h 21"/>
                        <a:gd name="T52" fmla="*/ 13 w 19"/>
                        <a:gd name="T53" fmla="*/ 1 h 21"/>
                        <a:gd name="T54" fmla="*/ 6 w 19"/>
                        <a:gd name="T55" fmla="*/ 0 h 21"/>
                        <a:gd name="T56" fmla="*/ 6 w 19"/>
                        <a:gd name="T57" fmla="*/ 0 h 2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
                        <a:gd name="T88" fmla="*/ 0 h 21"/>
                        <a:gd name="T89" fmla="*/ 19 w 19"/>
                        <a:gd name="T90" fmla="*/ 21 h 2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 h="21">
                          <a:moveTo>
                            <a:pt x="6" y="0"/>
                          </a:moveTo>
                          <a:lnTo>
                            <a:pt x="6" y="0"/>
                          </a:lnTo>
                          <a:lnTo>
                            <a:pt x="3" y="3"/>
                          </a:lnTo>
                          <a:lnTo>
                            <a:pt x="2" y="4"/>
                          </a:lnTo>
                          <a:lnTo>
                            <a:pt x="2" y="6"/>
                          </a:lnTo>
                          <a:lnTo>
                            <a:pt x="2" y="8"/>
                          </a:lnTo>
                          <a:lnTo>
                            <a:pt x="0" y="10"/>
                          </a:lnTo>
                          <a:lnTo>
                            <a:pt x="1" y="11"/>
                          </a:lnTo>
                          <a:lnTo>
                            <a:pt x="2" y="12"/>
                          </a:lnTo>
                          <a:lnTo>
                            <a:pt x="2" y="14"/>
                          </a:lnTo>
                          <a:lnTo>
                            <a:pt x="2" y="17"/>
                          </a:lnTo>
                          <a:lnTo>
                            <a:pt x="3" y="18"/>
                          </a:lnTo>
                          <a:lnTo>
                            <a:pt x="6" y="19"/>
                          </a:lnTo>
                          <a:lnTo>
                            <a:pt x="12" y="21"/>
                          </a:lnTo>
                          <a:lnTo>
                            <a:pt x="17" y="12"/>
                          </a:lnTo>
                          <a:lnTo>
                            <a:pt x="19" y="7"/>
                          </a:lnTo>
                          <a:lnTo>
                            <a:pt x="19" y="5"/>
                          </a:lnTo>
                          <a:lnTo>
                            <a:pt x="17" y="3"/>
                          </a:lnTo>
                          <a:lnTo>
                            <a:pt x="15" y="1"/>
                          </a:lnTo>
                          <a:lnTo>
                            <a:pt x="13" y="1"/>
                          </a:lnTo>
                          <a:lnTo>
                            <a:pt x="6"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07" name="Freeform 121"/>
                    <p:cNvSpPr>
                      <a:spLocks noEditPoints="1"/>
                    </p:cNvSpPr>
                    <p:nvPr/>
                  </p:nvSpPr>
                  <p:spPr bwMode="auto">
                    <a:xfrm>
                      <a:off x="3267" y="872"/>
                      <a:ext cx="2370" cy="901"/>
                    </a:xfrm>
                    <a:custGeom>
                      <a:avLst/>
                      <a:gdLst>
                        <a:gd name="T0" fmla="*/ 1474 w 2370"/>
                        <a:gd name="T1" fmla="*/ 711 h 901"/>
                        <a:gd name="T2" fmla="*/ 1529 w 2370"/>
                        <a:gd name="T3" fmla="*/ 853 h 901"/>
                        <a:gd name="T4" fmla="*/ 1645 w 2370"/>
                        <a:gd name="T5" fmla="*/ 742 h 901"/>
                        <a:gd name="T6" fmla="*/ 1632 w 2370"/>
                        <a:gd name="T7" fmla="*/ 628 h 901"/>
                        <a:gd name="T8" fmla="*/ 1630 w 2370"/>
                        <a:gd name="T9" fmla="*/ 549 h 901"/>
                        <a:gd name="T10" fmla="*/ 1773 w 2370"/>
                        <a:gd name="T11" fmla="*/ 494 h 901"/>
                        <a:gd name="T12" fmla="*/ 1860 w 2370"/>
                        <a:gd name="T13" fmla="*/ 490 h 901"/>
                        <a:gd name="T14" fmla="*/ 1938 w 2370"/>
                        <a:gd name="T15" fmla="*/ 450 h 901"/>
                        <a:gd name="T16" fmla="*/ 1997 w 2370"/>
                        <a:gd name="T17" fmla="*/ 429 h 901"/>
                        <a:gd name="T18" fmla="*/ 1885 w 2370"/>
                        <a:gd name="T19" fmla="*/ 559 h 901"/>
                        <a:gd name="T20" fmla="*/ 1967 w 2370"/>
                        <a:gd name="T21" fmla="*/ 610 h 901"/>
                        <a:gd name="T22" fmla="*/ 1985 w 2370"/>
                        <a:gd name="T23" fmla="*/ 486 h 901"/>
                        <a:gd name="T24" fmla="*/ 2099 w 2370"/>
                        <a:gd name="T25" fmla="*/ 462 h 901"/>
                        <a:gd name="T26" fmla="*/ 2204 w 2370"/>
                        <a:gd name="T27" fmla="*/ 391 h 901"/>
                        <a:gd name="T28" fmla="*/ 2256 w 2370"/>
                        <a:gd name="T29" fmla="*/ 353 h 901"/>
                        <a:gd name="T30" fmla="*/ 2353 w 2370"/>
                        <a:gd name="T31" fmla="*/ 356 h 901"/>
                        <a:gd name="T32" fmla="*/ 2252 w 2370"/>
                        <a:gd name="T33" fmla="*/ 275 h 901"/>
                        <a:gd name="T34" fmla="*/ 2089 w 2370"/>
                        <a:gd name="T35" fmla="*/ 215 h 901"/>
                        <a:gd name="T36" fmla="*/ 1960 w 2370"/>
                        <a:gd name="T37" fmla="*/ 234 h 901"/>
                        <a:gd name="T38" fmla="*/ 1838 w 2370"/>
                        <a:gd name="T39" fmla="*/ 199 h 901"/>
                        <a:gd name="T40" fmla="*/ 1730 w 2370"/>
                        <a:gd name="T41" fmla="*/ 168 h 901"/>
                        <a:gd name="T42" fmla="*/ 1641 w 2370"/>
                        <a:gd name="T43" fmla="*/ 187 h 901"/>
                        <a:gd name="T44" fmla="*/ 1533 w 2370"/>
                        <a:gd name="T45" fmla="*/ 186 h 901"/>
                        <a:gd name="T46" fmla="*/ 1448 w 2370"/>
                        <a:gd name="T47" fmla="*/ 168 h 901"/>
                        <a:gd name="T48" fmla="*/ 1398 w 2370"/>
                        <a:gd name="T49" fmla="*/ 115 h 901"/>
                        <a:gd name="T50" fmla="*/ 1318 w 2370"/>
                        <a:gd name="T51" fmla="*/ 118 h 901"/>
                        <a:gd name="T52" fmla="*/ 1207 w 2370"/>
                        <a:gd name="T53" fmla="*/ 137 h 901"/>
                        <a:gd name="T54" fmla="*/ 1228 w 2370"/>
                        <a:gd name="T55" fmla="*/ 96 h 901"/>
                        <a:gd name="T56" fmla="*/ 1150 w 2370"/>
                        <a:gd name="T57" fmla="*/ 22 h 901"/>
                        <a:gd name="T58" fmla="*/ 1060 w 2370"/>
                        <a:gd name="T59" fmla="*/ 48 h 901"/>
                        <a:gd name="T60" fmla="*/ 967 w 2370"/>
                        <a:gd name="T61" fmla="*/ 52 h 901"/>
                        <a:gd name="T62" fmla="*/ 880 w 2370"/>
                        <a:gd name="T63" fmla="*/ 124 h 901"/>
                        <a:gd name="T64" fmla="*/ 825 w 2370"/>
                        <a:gd name="T65" fmla="*/ 207 h 901"/>
                        <a:gd name="T66" fmla="*/ 792 w 2370"/>
                        <a:gd name="T67" fmla="*/ 175 h 901"/>
                        <a:gd name="T68" fmla="*/ 700 w 2370"/>
                        <a:gd name="T69" fmla="*/ 180 h 901"/>
                        <a:gd name="T70" fmla="*/ 739 w 2370"/>
                        <a:gd name="T71" fmla="*/ 250 h 901"/>
                        <a:gd name="T72" fmla="*/ 691 w 2370"/>
                        <a:gd name="T73" fmla="*/ 270 h 901"/>
                        <a:gd name="T74" fmla="*/ 671 w 2370"/>
                        <a:gd name="T75" fmla="*/ 291 h 901"/>
                        <a:gd name="T76" fmla="*/ 619 w 2370"/>
                        <a:gd name="T77" fmla="*/ 142 h 901"/>
                        <a:gd name="T78" fmla="*/ 592 w 2370"/>
                        <a:gd name="T79" fmla="*/ 269 h 901"/>
                        <a:gd name="T80" fmla="*/ 467 w 2370"/>
                        <a:gd name="T81" fmla="*/ 262 h 901"/>
                        <a:gd name="T82" fmla="*/ 384 w 2370"/>
                        <a:gd name="T83" fmla="*/ 251 h 901"/>
                        <a:gd name="T84" fmla="*/ 287 w 2370"/>
                        <a:gd name="T85" fmla="*/ 283 h 901"/>
                        <a:gd name="T86" fmla="*/ 204 w 2370"/>
                        <a:gd name="T87" fmla="*/ 322 h 901"/>
                        <a:gd name="T88" fmla="*/ 133 w 2370"/>
                        <a:gd name="T89" fmla="*/ 370 h 901"/>
                        <a:gd name="T90" fmla="*/ 95 w 2370"/>
                        <a:gd name="T91" fmla="*/ 303 h 901"/>
                        <a:gd name="T92" fmla="*/ 151 w 2370"/>
                        <a:gd name="T93" fmla="*/ 252 h 901"/>
                        <a:gd name="T94" fmla="*/ 35 w 2370"/>
                        <a:gd name="T95" fmla="*/ 260 h 901"/>
                        <a:gd name="T96" fmla="*/ 20 w 2370"/>
                        <a:gd name="T97" fmla="*/ 455 h 901"/>
                        <a:gd name="T98" fmla="*/ 18 w 2370"/>
                        <a:gd name="T99" fmla="*/ 558 h 901"/>
                        <a:gd name="T100" fmla="*/ 93 w 2370"/>
                        <a:gd name="T101" fmla="*/ 676 h 901"/>
                        <a:gd name="T102" fmla="*/ 176 w 2370"/>
                        <a:gd name="T103" fmla="*/ 770 h 901"/>
                        <a:gd name="T104" fmla="*/ 183 w 2370"/>
                        <a:gd name="T105" fmla="*/ 850 h 901"/>
                        <a:gd name="T106" fmla="*/ 318 w 2370"/>
                        <a:gd name="T107" fmla="*/ 892 h 901"/>
                        <a:gd name="T108" fmla="*/ 314 w 2370"/>
                        <a:gd name="T109" fmla="*/ 788 h 901"/>
                        <a:gd name="T110" fmla="*/ 356 w 2370"/>
                        <a:gd name="T111" fmla="*/ 666 h 901"/>
                        <a:gd name="T112" fmla="*/ 485 w 2370"/>
                        <a:gd name="T113" fmla="*/ 669 h 901"/>
                        <a:gd name="T114" fmla="*/ 909 w 2370"/>
                        <a:gd name="T115" fmla="*/ 718 h 901"/>
                        <a:gd name="T116" fmla="*/ 1119 w 2370"/>
                        <a:gd name="T117" fmla="*/ 56 h 901"/>
                        <a:gd name="T118" fmla="*/ 1121 w 2370"/>
                        <a:gd name="T119" fmla="*/ 689 h 901"/>
                        <a:gd name="T120" fmla="*/ 146 w 2370"/>
                        <a:gd name="T121" fmla="*/ 503 h 901"/>
                        <a:gd name="T122" fmla="*/ 70 w 2370"/>
                        <a:gd name="T123" fmla="*/ 438 h 901"/>
                        <a:gd name="T124" fmla="*/ 140 w 2370"/>
                        <a:gd name="T125" fmla="*/ 442 h 90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370"/>
                        <a:gd name="T190" fmla="*/ 0 h 901"/>
                        <a:gd name="T191" fmla="*/ 2370 w 2370"/>
                        <a:gd name="T192" fmla="*/ 901 h 90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370" h="901">
                          <a:moveTo>
                            <a:pt x="1033" y="664"/>
                          </a:moveTo>
                          <a:lnTo>
                            <a:pt x="1033" y="665"/>
                          </a:lnTo>
                          <a:lnTo>
                            <a:pt x="1045" y="668"/>
                          </a:lnTo>
                          <a:lnTo>
                            <a:pt x="1050" y="669"/>
                          </a:lnTo>
                          <a:lnTo>
                            <a:pt x="1061" y="669"/>
                          </a:lnTo>
                          <a:lnTo>
                            <a:pt x="1066" y="673"/>
                          </a:lnTo>
                          <a:lnTo>
                            <a:pt x="1076" y="675"/>
                          </a:lnTo>
                          <a:lnTo>
                            <a:pt x="1090" y="685"/>
                          </a:lnTo>
                          <a:lnTo>
                            <a:pt x="1098" y="693"/>
                          </a:lnTo>
                          <a:lnTo>
                            <a:pt x="1103" y="703"/>
                          </a:lnTo>
                          <a:lnTo>
                            <a:pt x="1108" y="706"/>
                          </a:lnTo>
                          <a:lnTo>
                            <a:pt x="1118" y="713"/>
                          </a:lnTo>
                          <a:lnTo>
                            <a:pt x="1125" y="712"/>
                          </a:lnTo>
                          <a:lnTo>
                            <a:pt x="1131" y="712"/>
                          </a:lnTo>
                          <a:lnTo>
                            <a:pt x="1138" y="710"/>
                          </a:lnTo>
                          <a:lnTo>
                            <a:pt x="1144" y="705"/>
                          </a:lnTo>
                          <a:lnTo>
                            <a:pt x="1153" y="707"/>
                          </a:lnTo>
                          <a:lnTo>
                            <a:pt x="1166" y="712"/>
                          </a:lnTo>
                          <a:lnTo>
                            <a:pt x="1173" y="713"/>
                          </a:lnTo>
                          <a:lnTo>
                            <a:pt x="1172" y="718"/>
                          </a:lnTo>
                          <a:lnTo>
                            <a:pt x="1178" y="722"/>
                          </a:lnTo>
                          <a:lnTo>
                            <a:pt x="1185" y="722"/>
                          </a:lnTo>
                          <a:lnTo>
                            <a:pt x="1192" y="727"/>
                          </a:lnTo>
                          <a:lnTo>
                            <a:pt x="1199" y="727"/>
                          </a:lnTo>
                          <a:lnTo>
                            <a:pt x="1206" y="725"/>
                          </a:lnTo>
                          <a:lnTo>
                            <a:pt x="1213" y="727"/>
                          </a:lnTo>
                          <a:lnTo>
                            <a:pt x="1222" y="730"/>
                          </a:lnTo>
                          <a:lnTo>
                            <a:pt x="1234" y="727"/>
                          </a:lnTo>
                          <a:lnTo>
                            <a:pt x="1239" y="722"/>
                          </a:lnTo>
                          <a:lnTo>
                            <a:pt x="1253" y="720"/>
                          </a:lnTo>
                          <a:lnTo>
                            <a:pt x="1267" y="712"/>
                          </a:lnTo>
                          <a:lnTo>
                            <a:pt x="1270" y="710"/>
                          </a:lnTo>
                          <a:lnTo>
                            <a:pt x="1281" y="717"/>
                          </a:lnTo>
                          <a:lnTo>
                            <a:pt x="1288" y="715"/>
                          </a:lnTo>
                          <a:lnTo>
                            <a:pt x="1298" y="719"/>
                          </a:lnTo>
                          <a:lnTo>
                            <a:pt x="1307" y="715"/>
                          </a:lnTo>
                          <a:lnTo>
                            <a:pt x="1315" y="721"/>
                          </a:lnTo>
                          <a:lnTo>
                            <a:pt x="1322" y="726"/>
                          </a:lnTo>
                          <a:lnTo>
                            <a:pt x="1331" y="718"/>
                          </a:lnTo>
                          <a:lnTo>
                            <a:pt x="1337" y="715"/>
                          </a:lnTo>
                          <a:lnTo>
                            <a:pt x="1340" y="713"/>
                          </a:lnTo>
                          <a:lnTo>
                            <a:pt x="1342" y="712"/>
                          </a:lnTo>
                          <a:lnTo>
                            <a:pt x="1342" y="711"/>
                          </a:lnTo>
                          <a:lnTo>
                            <a:pt x="1340" y="710"/>
                          </a:lnTo>
                          <a:lnTo>
                            <a:pt x="1340" y="708"/>
                          </a:lnTo>
                          <a:lnTo>
                            <a:pt x="1343" y="705"/>
                          </a:lnTo>
                          <a:lnTo>
                            <a:pt x="1347" y="701"/>
                          </a:lnTo>
                          <a:lnTo>
                            <a:pt x="1352" y="694"/>
                          </a:lnTo>
                          <a:lnTo>
                            <a:pt x="1357" y="686"/>
                          </a:lnTo>
                          <a:lnTo>
                            <a:pt x="1356" y="679"/>
                          </a:lnTo>
                          <a:lnTo>
                            <a:pt x="1359" y="676"/>
                          </a:lnTo>
                          <a:lnTo>
                            <a:pt x="1360" y="669"/>
                          </a:lnTo>
                          <a:lnTo>
                            <a:pt x="1359" y="660"/>
                          </a:lnTo>
                          <a:lnTo>
                            <a:pt x="1354" y="662"/>
                          </a:lnTo>
                          <a:lnTo>
                            <a:pt x="1356" y="657"/>
                          </a:lnTo>
                          <a:lnTo>
                            <a:pt x="1358" y="655"/>
                          </a:lnTo>
                          <a:lnTo>
                            <a:pt x="1363" y="649"/>
                          </a:lnTo>
                          <a:lnTo>
                            <a:pt x="1370" y="643"/>
                          </a:lnTo>
                          <a:lnTo>
                            <a:pt x="1376" y="638"/>
                          </a:lnTo>
                          <a:lnTo>
                            <a:pt x="1384" y="638"/>
                          </a:lnTo>
                          <a:lnTo>
                            <a:pt x="1391" y="636"/>
                          </a:lnTo>
                          <a:lnTo>
                            <a:pt x="1395" y="634"/>
                          </a:lnTo>
                          <a:lnTo>
                            <a:pt x="1405" y="635"/>
                          </a:lnTo>
                          <a:lnTo>
                            <a:pt x="1411" y="639"/>
                          </a:lnTo>
                          <a:lnTo>
                            <a:pt x="1416" y="645"/>
                          </a:lnTo>
                          <a:lnTo>
                            <a:pt x="1422" y="650"/>
                          </a:lnTo>
                          <a:lnTo>
                            <a:pt x="1433" y="652"/>
                          </a:lnTo>
                          <a:lnTo>
                            <a:pt x="1440" y="658"/>
                          </a:lnTo>
                          <a:lnTo>
                            <a:pt x="1443" y="663"/>
                          </a:lnTo>
                          <a:lnTo>
                            <a:pt x="1449" y="671"/>
                          </a:lnTo>
                          <a:lnTo>
                            <a:pt x="1449" y="677"/>
                          </a:lnTo>
                          <a:lnTo>
                            <a:pt x="1452" y="686"/>
                          </a:lnTo>
                          <a:lnTo>
                            <a:pt x="1457" y="697"/>
                          </a:lnTo>
                          <a:lnTo>
                            <a:pt x="1462" y="706"/>
                          </a:lnTo>
                          <a:lnTo>
                            <a:pt x="1468" y="711"/>
                          </a:lnTo>
                          <a:lnTo>
                            <a:pt x="1474" y="711"/>
                          </a:lnTo>
                          <a:lnTo>
                            <a:pt x="1480" y="712"/>
                          </a:lnTo>
                          <a:lnTo>
                            <a:pt x="1488" y="714"/>
                          </a:lnTo>
                          <a:lnTo>
                            <a:pt x="1492" y="719"/>
                          </a:lnTo>
                          <a:lnTo>
                            <a:pt x="1495" y="725"/>
                          </a:lnTo>
                          <a:lnTo>
                            <a:pt x="1498" y="733"/>
                          </a:lnTo>
                          <a:lnTo>
                            <a:pt x="1504" y="739"/>
                          </a:lnTo>
                          <a:lnTo>
                            <a:pt x="1507" y="745"/>
                          </a:lnTo>
                          <a:lnTo>
                            <a:pt x="1505" y="752"/>
                          </a:lnTo>
                          <a:lnTo>
                            <a:pt x="1509" y="758"/>
                          </a:lnTo>
                          <a:lnTo>
                            <a:pt x="1515" y="761"/>
                          </a:lnTo>
                          <a:lnTo>
                            <a:pt x="1522" y="765"/>
                          </a:lnTo>
                          <a:lnTo>
                            <a:pt x="1526" y="763"/>
                          </a:lnTo>
                          <a:lnTo>
                            <a:pt x="1532" y="760"/>
                          </a:lnTo>
                          <a:lnTo>
                            <a:pt x="1537" y="755"/>
                          </a:lnTo>
                          <a:lnTo>
                            <a:pt x="1543" y="752"/>
                          </a:lnTo>
                          <a:lnTo>
                            <a:pt x="1547" y="752"/>
                          </a:lnTo>
                          <a:lnTo>
                            <a:pt x="1554" y="749"/>
                          </a:lnTo>
                          <a:lnTo>
                            <a:pt x="1557" y="745"/>
                          </a:lnTo>
                          <a:lnTo>
                            <a:pt x="1565" y="742"/>
                          </a:lnTo>
                          <a:lnTo>
                            <a:pt x="1561" y="751"/>
                          </a:lnTo>
                          <a:lnTo>
                            <a:pt x="1561" y="756"/>
                          </a:lnTo>
                          <a:lnTo>
                            <a:pt x="1565" y="760"/>
                          </a:lnTo>
                          <a:lnTo>
                            <a:pt x="1564" y="768"/>
                          </a:lnTo>
                          <a:lnTo>
                            <a:pt x="1559" y="772"/>
                          </a:lnTo>
                          <a:lnTo>
                            <a:pt x="1560" y="777"/>
                          </a:lnTo>
                          <a:lnTo>
                            <a:pt x="1558" y="788"/>
                          </a:lnTo>
                          <a:lnTo>
                            <a:pt x="1554" y="795"/>
                          </a:lnTo>
                          <a:lnTo>
                            <a:pt x="1549" y="801"/>
                          </a:lnTo>
                          <a:lnTo>
                            <a:pt x="1544" y="803"/>
                          </a:lnTo>
                          <a:lnTo>
                            <a:pt x="1543" y="809"/>
                          </a:lnTo>
                          <a:lnTo>
                            <a:pt x="1536" y="813"/>
                          </a:lnTo>
                          <a:lnTo>
                            <a:pt x="1535" y="816"/>
                          </a:lnTo>
                          <a:lnTo>
                            <a:pt x="1532" y="817"/>
                          </a:lnTo>
                          <a:lnTo>
                            <a:pt x="1532" y="824"/>
                          </a:lnTo>
                          <a:lnTo>
                            <a:pt x="1531" y="830"/>
                          </a:lnTo>
                          <a:lnTo>
                            <a:pt x="1529" y="830"/>
                          </a:lnTo>
                          <a:lnTo>
                            <a:pt x="1526" y="830"/>
                          </a:lnTo>
                          <a:lnTo>
                            <a:pt x="1525" y="828"/>
                          </a:lnTo>
                          <a:lnTo>
                            <a:pt x="1524" y="825"/>
                          </a:lnTo>
                          <a:lnTo>
                            <a:pt x="1524" y="823"/>
                          </a:lnTo>
                          <a:lnTo>
                            <a:pt x="1526" y="821"/>
                          </a:lnTo>
                          <a:lnTo>
                            <a:pt x="1526" y="820"/>
                          </a:lnTo>
                          <a:lnTo>
                            <a:pt x="1526" y="817"/>
                          </a:lnTo>
                          <a:lnTo>
                            <a:pt x="1524" y="815"/>
                          </a:lnTo>
                          <a:lnTo>
                            <a:pt x="1521" y="817"/>
                          </a:lnTo>
                          <a:lnTo>
                            <a:pt x="1516" y="821"/>
                          </a:lnTo>
                          <a:lnTo>
                            <a:pt x="1515" y="827"/>
                          </a:lnTo>
                          <a:lnTo>
                            <a:pt x="1512" y="834"/>
                          </a:lnTo>
                          <a:lnTo>
                            <a:pt x="1514" y="845"/>
                          </a:lnTo>
                          <a:lnTo>
                            <a:pt x="1514" y="851"/>
                          </a:lnTo>
                          <a:lnTo>
                            <a:pt x="1509" y="855"/>
                          </a:lnTo>
                          <a:lnTo>
                            <a:pt x="1510" y="861"/>
                          </a:lnTo>
                          <a:lnTo>
                            <a:pt x="1508" y="865"/>
                          </a:lnTo>
                          <a:lnTo>
                            <a:pt x="1508" y="866"/>
                          </a:lnTo>
                          <a:lnTo>
                            <a:pt x="1510" y="866"/>
                          </a:lnTo>
                          <a:lnTo>
                            <a:pt x="1514" y="866"/>
                          </a:lnTo>
                          <a:lnTo>
                            <a:pt x="1514" y="863"/>
                          </a:lnTo>
                          <a:lnTo>
                            <a:pt x="1515" y="861"/>
                          </a:lnTo>
                          <a:lnTo>
                            <a:pt x="1518" y="861"/>
                          </a:lnTo>
                          <a:lnTo>
                            <a:pt x="1521" y="859"/>
                          </a:lnTo>
                          <a:lnTo>
                            <a:pt x="1522" y="856"/>
                          </a:lnTo>
                          <a:lnTo>
                            <a:pt x="1524" y="850"/>
                          </a:lnTo>
                          <a:lnTo>
                            <a:pt x="1526" y="850"/>
                          </a:lnTo>
                          <a:lnTo>
                            <a:pt x="1528" y="850"/>
                          </a:lnTo>
                          <a:lnTo>
                            <a:pt x="1529" y="851"/>
                          </a:lnTo>
                          <a:lnTo>
                            <a:pt x="1529" y="853"/>
                          </a:lnTo>
                          <a:lnTo>
                            <a:pt x="1530" y="855"/>
                          </a:lnTo>
                          <a:lnTo>
                            <a:pt x="1532" y="853"/>
                          </a:lnTo>
                          <a:lnTo>
                            <a:pt x="1536" y="851"/>
                          </a:lnTo>
                          <a:lnTo>
                            <a:pt x="1535" y="857"/>
                          </a:lnTo>
                          <a:lnTo>
                            <a:pt x="1537" y="863"/>
                          </a:lnTo>
                          <a:lnTo>
                            <a:pt x="1539" y="863"/>
                          </a:lnTo>
                          <a:lnTo>
                            <a:pt x="1539" y="865"/>
                          </a:lnTo>
                          <a:lnTo>
                            <a:pt x="1540" y="868"/>
                          </a:lnTo>
                          <a:lnTo>
                            <a:pt x="1545" y="866"/>
                          </a:lnTo>
                          <a:lnTo>
                            <a:pt x="1547" y="868"/>
                          </a:lnTo>
                          <a:lnTo>
                            <a:pt x="1549" y="870"/>
                          </a:lnTo>
                          <a:lnTo>
                            <a:pt x="1551" y="870"/>
                          </a:lnTo>
                          <a:lnTo>
                            <a:pt x="1554" y="870"/>
                          </a:lnTo>
                          <a:lnTo>
                            <a:pt x="1558" y="866"/>
                          </a:lnTo>
                          <a:lnTo>
                            <a:pt x="1561" y="862"/>
                          </a:lnTo>
                          <a:lnTo>
                            <a:pt x="1565" y="856"/>
                          </a:lnTo>
                          <a:lnTo>
                            <a:pt x="1569" y="852"/>
                          </a:lnTo>
                          <a:lnTo>
                            <a:pt x="1570" y="852"/>
                          </a:lnTo>
                          <a:lnTo>
                            <a:pt x="1570" y="850"/>
                          </a:lnTo>
                          <a:lnTo>
                            <a:pt x="1571" y="846"/>
                          </a:lnTo>
                          <a:lnTo>
                            <a:pt x="1577" y="846"/>
                          </a:lnTo>
                          <a:lnTo>
                            <a:pt x="1577" y="841"/>
                          </a:lnTo>
                          <a:lnTo>
                            <a:pt x="1578" y="838"/>
                          </a:lnTo>
                          <a:lnTo>
                            <a:pt x="1579" y="836"/>
                          </a:lnTo>
                          <a:lnTo>
                            <a:pt x="1580" y="835"/>
                          </a:lnTo>
                          <a:lnTo>
                            <a:pt x="1581" y="834"/>
                          </a:lnTo>
                          <a:lnTo>
                            <a:pt x="1583" y="831"/>
                          </a:lnTo>
                          <a:lnTo>
                            <a:pt x="1583" y="829"/>
                          </a:lnTo>
                          <a:lnTo>
                            <a:pt x="1584" y="829"/>
                          </a:lnTo>
                          <a:lnTo>
                            <a:pt x="1585" y="829"/>
                          </a:lnTo>
                          <a:lnTo>
                            <a:pt x="1586" y="829"/>
                          </a:lnTo>
                          <a:lnTo>
                            <a:pt x="1587" y="828"/>
                          </a:lnTo>
                          <a:lnTo>
                            <a:pt x="1590" y="821"/>
                          </a:lnTo>
                          <a:lnTo>
                            <a:pt x="1599" y="811"/>
                          </a:lnTo>
                          <a:lnTo>
                            <a:pt x="1601" y="810"/>
                          </a:lnTo>
                          <a:lnTo>
                            <a:pt x="1604" y="810"/>
                          </a:lnTo>
                          <a:lnTo>
                            <a:pt x="1605" y="807"/>
                          </a:lnTo>
                          <a:lnTo>
                            <a:pt x="1606" y="804"/>
                          </a:lnTo>
                          <a:lnTo>
                            <a:pt x="1608" y="802"/>
                          </a:lnTo>
                          <a:lnTo>
                            <a:pt x="1612" y="799"/>
                          </a:lnTo>
                          <a:lnTo>
                            <a:pt x="1619" y="787"/>
                          </a:lnTo>
                          <a:lnTo>
                            <a:pt x="1618" y="784"/>
                          </a:lnTo>
                          <a:lnTo>
                            <a:pt x="1618" y="783"/>
                          </a:lnTo>
                          <a:lnTo>
                            <a:pt x="1618" y="782"/>
                          </a:lnTo>
                          <a:lnTo>
                            <a:pt x="1621" y="775"/>
                          </a:lnTo>
                          <a:lnTo>
                            <a:pt x="1623" y="770"/>
                          </a:lnTo>
                          <a:lnTo>
                            <a:pt x="1626" y="768"/>
                          </a:lnTo>
                          <a:lnTo>
                            <a:pt x="1627" y="768"/>
                          </a:lnTo>
                          <a:lnTo>
                            <a:pt x="1629" y="767"/>
                          </a:lnTo>
                          <a:lnTo>
                            <a:pt x="1630" y="762"/>
                          </a:lnTo>
                          <a:lnTo>
                            <a:pt x="1632" y="759"/>
                          </a:lnTo>
                          <a:lnTo>
                            <a:pt x="1634" y="755"/>
                          </a:lnTo>
                          <a:lnTo>
                            <a:pt x="1638" y="753"/>
                          </a:lnTo>
                          <a:lnTo>
                            <a:pt x="1641" y="749"/>
                          </a:lnTo>
                          <a:lnTo>
                            <a:pt x="1643" y="747"/>
                          </a:lnTo>
                          <a:lnTo>
                            <a:pt x="1645" y="745"/>
                          </a:lnTo>
                          <a:lnTo>
                            <a:pt x="1645" y="742"/>
                          </a:lnTo>
                          <a:lnTo>
                            <a:pt x="1645" y="740"/>
                          </a:lnTo>
                          <a:lnTo>
                            <a:pt x="1645" y="738"/>
                          </a:lnTo>
                          <a:lnTo>
                            <a:pt x="1647" y="738"/>
                          </a:lnTo>
                          <a:lnTo>
                            <a:pt x="1648" y="737"/>
                          </a:lnTo>
                          <a:lnTo>
                            <a:pt x="1647" y="734"/>
                          </a:lnTo>
                          <a:lnTo>
                            <a:pt x="1645" y="732"/>
                          </a:lnTo>
                          <a:lnTo>
                            <a:pt x="1648" y="727"/>
                          </a:lnTo>
                          <a:lnTo>
                            <a:pt x="1650" y="722"/>
                          </a:lnTo>
                          <a:lnTo>
                            <a:pt x="1650" y="719"/>
                          </a:lnTo>
                          <a:lnTo>
                            <a:pt x="1649" y="717"/>
                          </a:lnTo>
                          <a:lnTo>
                            <a:pt x="1648" y="713"/>
                          </a:lnTo>
                          <a:lnTo>
                            <a:pt x="1649" y="710"/>
                          </a:lnTo>
                          <a:lnTo>
                            <a:pt x="1650" y="706"/>
                          </a:lnTo>
                          <a:lnTo>
                            <a:pt x="1647" y="705"/>
                          </a:lnTo>
                          <a:lnTo>
                            <a:pt x="1647" y="704"/>
                          </a:lnTo>
                          <a:lnTo>
                            <a:pt x="1647" y="701"/>
                          </a:lnTo>
                          <a:lnTo>
                            <a:pt x="1650" y="696"/>
                          </a:lnTo>
                          <a:lnTo>
                            <a:pt x="1650" y="694"/>
                          </a:lnTo>
                          <a:lnTo>
                            <a:pt x="1648" y="690"/>
                          </a:lnTo>
                          <a:lnTo>
                            <a:pt x="1653" y="686"/>
                          </a:lnTo>
                          <a:lnTo>
                            <a:pt x="1656" y="682"/>
                          </a:lnTo>
                          <a:lnTo>
                            <a:pt x="1656" y="679"/>
                          </a:lnTo>
                          <a:lnTo>
                            <a:pt x="1656" y="677"/>
                          </a:lnTo>
                          <a:lnTo>
                            <a:pt x="1660" y="676"/>
                          </a:lnTo>
                          <a:lnTo>
                            <a:pt x="1659" y="673"/>
                          </a:lnTo>
                          <a:lnTo>
                            <a:pt x="1659" y="672"/>
                          </a:lnTo>
                          <a:lnTo>
                            <a:pt x="1656" y="672"/>
                          </a:lnTo>
                          <a:lnTo>
                            <a:pt x="1656" y="670"/>
                          </a:lnTo>
                          <a:lnTo>
                            <a:pt x="1656" y="669"/>
                          </a:lnTo>
                          <a:lnTo>
                            <a:pt x="1657" y="670"/>
                          </a:lnTo>
                          <a:lnTo>
                            <a:pt x="1657" y="668"/>
                          </a:lnTo>
                          <a:lnTo>
                            <a:pt x="1657" y="666"/>
                          </a:lnTo>
                          <a:lnTo>
                            <a:pt x="1656" y="665"/>
                          </a:lnTo>
                          <a:lnTo>
                            <a:pt x="1655" y="664"/>
                          </a:lnTo>
                          <a:lnTo>
                            <a:pt x="1655" y="659"/>
                          </a:lnTo>
                          <a:lnTo>
                            <a:pt x="1656" y="656"/>
                          </a:lnTo>
                          <a:lnTo>
                            <a:pt x="1659" y="655"/>
                          </a:lnTo>
                          <a:lnTo>
                            <a:pt x="1662" y="656"/>
                          </a:lnTo>
                          <a:lnTo>
                            <a:pt x="1667" y="658"/>
                          </a:lnTo>
                          <a:lnTo>
                            <a:pt x="1667" y="651"/>
                          </a:lnTo>
                          <a:lnTo>
                            <a:pt x="1666" y="652"/>
                          </a:lnTo>
                          <a:lnTo>
                            <a:pt x="1664" y="653"/>
                          </a:lnTo>
                          <a:lnTo>
                            <a:pt x="1657" y="650"/>
                          </a:lnTo>
                          <a:lnTo>
                            <a:pt x="1657" y="648"/>
                          </a:lnTo>
                          <a:lnTo>
                            <a:pt x="1654" y="648"/>
                          </a:lnTo>
                          <a:lnTo>
                            <a:pt x="1646" y="642"/>
                          </a:lnTo>
                          <a:lnTo>
                            <a:pt x="1646" y="639"/>
                          </a:lnTo>
                          <a:lnTo>
                            <a:pt x="1646" y="638"/>
                          </a:lnTo>
                          <a:lnTo>
                            <a:pt x="1646" y="636"/>
                          </a:lnTo>
                          <a:lnTo>
                            <a:pt x="1645" y="635"/>
                          </a:lnTo>
                          <a:lnTo>
                            <a:pt x="1641" y="634"/>
                          </a:lnTo>
                          <a:lnTo>
                            <a:pt x="1636" y="632"/>
                          </a:lnTo>
                          <a:lnTo>
                            <a:pt x="1635" y="629"/>
                          </a:lnTo>
                          <a:lnTo>
                            <a:pt x="1632" y="628"/>
                          </a:lnTo>
                          <a:lnTo>
                            <a:pt x="1628" y="628"/>
                          </a:lnTo>
                          <a:lnTo>
                            <a:pt x="1621" y="628"/>
                          </a:lnTo>
                          <a:lnTo>
                            <a:pt x="1621" y="638"/>
                          </a:lnTo>
                          <a:lnTo>
                            <a:pt x="1615" y="636"/>
                          </a:lnTo>
                          <a:lnTo>
                            <a:pt x="1613" y="641"/>
                          </a:lnTo>
                          <a:lnTo>
                            <a:pt x="1611" y="643"/>
                          </a:lnTo>
                          <a:lnTo>
                            <a:pt x="1608" y="645"/>
                          </a:lnTo>
                          <a:lnTo>
                            <a:pt x="1606" y="645"/>
                          </a:lnTo>
                          <a:lnTo>
                            <a:pt x="1605" y="645"/>
                          </a:lnTo>
                          <a:lnTo>
                            <a:pt x="1607" y="639"/>
                          </a:lnTo>
                          <a:lnTo>
                            <a:pt x="1608" y="636"/>
                          </a:lnTo>
                          <a:lnTo>
                            <a:pt x="1608" y="635"/>
                          </a:lnTo>
                          <a:lnTo>
                            <a:pt x="1607" y="632"/>
                          </a:lnTo>
                          <a:lnTo>
                            <a:pt x="1602" y="629"/>
                          </a:lnTo>
                          <a:lnTo>
                            <a:pt x="1600" y="638"/>
                          </a:lnTo>
                          <a:lnTo>
                            <a:pt x="1598" y="638"/>
                          </a:lnTo>
                          <a:lnTo>
                            <a:pt x="1595" y="638"/>
                          </a:lnTo>
                          <a:lnTo>
                            <a:pt x="1595" y="627"/>
                          </a:lnTo>
                          <a:lnTo>
                            <a:pt x="1595" y="616"/>
                          </a:lnTo>
                          <a:lnTo>
                            <a:pt x="1584" y="617"/>
                          </a:lnTo>
                          <a:lnTo>
                            <a:pt x="1579" y="616"/>
                          </a:lnTo>
                          <a:lnTo>
                            <a:pt x="1573" y="616"/>
                          </a:lnTo>
                          <a:lnTo>
                            <a:pt x="1576" y="608"/>
                          </a:lnTo>
                          <a:lnTo>
                            <a:pt x="1578" y="604"/>
                          </a:lnTo>
                          <a:lnTo>
                            <a:pt x="1580" y="602"/>
                          </a:lnTo>
                          <a:lnTo>
                            <a:pt x="1583" y="602"/>
                          </a:lnTo>
                          <a:lnTo>
                            <a:pt x="1584" y="601"/>
                          </a:lnTo>
                          <a:lnTo>
                            <a:pt x="1587" y="596"/>
                          </a:lnTo>
                          <a:lnTo>
                            <a:pt x="1588" y="594"/>
                          </a:lnTo>
                          <a:lnTo>
                            <a:pt x="1591" y="591"/>
                          </a:lnTo>
                          <a:lnTo>
                            <a:pt x="1593" y="591"/>
                          </a:lnTo>
                          <a:lnTo>
                            <a:pt x="1595" y="591"/>
                          </a:lnTo>
                          <a:lnTo>
                            <a:pt x="1599" y="587"/>
                          </a:lnTo>
                          <a:lnTo>
                            <a:pt x="1604" y="582"/>
                          </a:lnTo>
                          <a:lnTo>
                            <a:pt x="1606" y="581"/>
                          </a:lnTo>
                          <a:lnTo>
                            <a:pt x="1608" y="580"/>
                          </a:lnTo>
                          <a:lnTo>
                            <a:pt x="1609" y="577"/>
                          </a:lnTo>
                          <a:lnTo>
                            <a:pt x="1608" y="574"/>
                          </a:lnTo>
                          <a:lnTo>
                            <a:pt x="1611" y="573"/>
                          </a:lnTo>
                          <a:lnTo>
                            <a:pt x="1613" y="572"/>
                          </a:lnTo>
                          <a:lnTo>
                            <a:pt x="1615" y="570"/>
                          </a:lnTo>
                          <a:lnTo>
                            <a:pt x="1616" y="569"/>
                          </a:lnTo>
                          <a:lnTo>
                            <a:pt x="1616" y="567"/>
                          </a:lnTo>
                          <a:lnTo>
                            <a:pt x="1616" y="563"/>
                          </a:lnTo>
                          <a:lnTo>
                            <a:pt x="1620" y="560"/>
                          </a:lnTo>
                          <a:lnTo>
                            <a:pt x="1619" y="558"/>
                          </a:lnTo>
                          <a:lnTo>
                            <a:pt x="1619" y="555"/>
                          </a:lnTo>
                          <a:lnTo>
                            <a:pt x="1622" y="554"/>
                          </a:lnTo>
                          <a:lnTo>
                            <a:pt x="1622" y="555"/>
                          </a:lnTo>
                          <a:lnTo>
                            <a:pt x="1623" y="556"/>
                          </a:lnTo>
                          <a:lnTo>
                            <a:pt x="1626" y="553"/>
                          </a:lnTo>
                          <a:lnTo>
                            <a:pt x="1627" y="551"/>
                          </a:lnTo>
                          <a:lnTo>
                            <a:pt x="1628" y="549"/>
                          </a:lnTo>
                          <a:lnTo>
                            <a:pt x="1630" y="549"/>
                          </a:lnTo>
                          <a:lnTo>
                            <a:pt x="1630" y="548"/>
                          </a:lnTo>
                          <a:lnTo>
                            <a:pt x="1632" y="546"/>
                          </a:lnTo>
                          <a:lnTo>
                            <a:pt x="1634" y="545"/>
                          </a:lnTo>
                          <a:lnTo>
                            <a:pt x="1636" y="544"/>
                          </a:lnTo>
                          <a:lnTo>
                            <a:pt x="1639" y="541"/>
                          </a:lnTo>
                          <a:lnTo>
                            <a:pt x="1640" y="539"/>
                          </a:lnTo>
                          <a:lnTo>
                            <a:pt x="1642" y="539"/>
                          </a:lnTo>
                          <a:lnTo>
                            <a:pt x="1643" y="539"/>
                          </a:lnTo>
                          <a:lnTo>
                            <a:pt x="1645" y="537"/>
                          </a:lnTo>
                          <a:lnTo>
                            <a:pt x="1645" y="534"/>
                          </a:lnTo>
                          <a:lnTo>
                            <a:pt x="1654" y="532"/>
                          </a:lnTo>
                          <a:lnTo>
                            <a:pt x="1657" y="519"/>
                          </a:lnTo>
                          <a:lnTo>
                            <a:pt x="1660" y="513"/>
                          </a:lnTo>
                          <a:lnTo>
                            <a:pt x="1663" y="507"/>
                          </a:lnTo>
                          <a:lnTo>
                            <a:pt x="1668" y="505"/>
                          </a:lnTo>
                          <a:lnTo>
                            <a:pt x="1669" y="504"/>
                          </a:lnTo>
                          <a:lnTo>
                            <a:pt x="1670" y="503"/>
                          </a:lnTo>
                          <a:lnTo>
                            <a:pt x="1670" y="500"/>
                          </a:lnTo>
                          <a:lnTo>
                            <a:pt x="1670" y="499"/>
                          </a:lnTo>
                          <a:lnTo>
                            <a:pt x="1669" y="498"/>
                          </a:lnTo>
                          <a:lnTo>
                            <a:pt x="1669" y="497"/>
                          </a:lnTo>
                          <a:lnTo>
                            <a:pt x="1673" y="497"/>
                          </a:lnTo>
                          <a:lnTo>
                            <a:pt x="1674" y="498"/>
                          </a:lnTo>
                          <a:lnTo>
                            <a:pt x="1675" y="498"/>
                          </a:lnTo>
                          <a:lnTo>
                            <a:pt x="1676" y="497"/>
                          </a:lnTo>
                          <a:lnTo>
                            <a:pt x="1678" y="494"/>
                          </a:lnTo>
                          <a:lnTo>
                            <a:pt x="1681" y="491"/>
                          </a:lnTo>
                          <a:lnTo>
                            <a:pt x="1684" y="490"/>
                          </a:lnTo>
                          <a:lnTo>
                            <a:pt x="1690" y="489"/>
                          </a:lnTo>
                          <a:lnTo>
                            <a:pt x="1689" y="483"/>
                          </a:lnTo>
                          <a:lnTo>
                            <a:pt x="1690" y="483"/>
                          </a:lnTo>
                          <a:lnTo>
                            <a:pt x="1691" y="484"/>
                          </a:lnTo>
                          <a:lnTo>
                            <a:pt x="1695" y="485"/>
                          </a:lnTo>
                          <a:lnTo>
                            <a:pt x="1696" y="483"/>
                          </a:lnTo>
                          <a:lnTo>
                            <a:pt x="1697" y="484"/>
                          </a:lnTo>
                          <a:lnTo>
                            <a:pt x="1697" y="485"/>
                          </a:lnTo>
                          <a:lnTo>
                            <a:pt x="1696" y="489"/>
                          </a:lnTo>
                          <a:lnTo>
                            <a:pt x="1707" y="487"/>
                          </a:lnTo>
                          <a:lnTo>
                            <a:pt x="1717" y="486"/>
                          </a:lnTo>
                          <a:lnTo>
                            <a:pt x="1726" y="487"/>
                          </a:lnTo>
                          <a:lnTo>
                            <a:pt x="1735" y="489"/>
                          </a:lnTo>
                          <a:lnTo>
                            <a:pt x="1735" y="492"/>
                          </a:lnTo>
                          <a:lnTo>
                            <a:pt x="1735" y="497"/>
                          </a:lnTo>
                          <a:lnTo>
                            <a:pt x="1736" y="498"/>
                          </a:lnTo>
                          <a:lnTo>
                            <a:pt x="1739" y="498"/>
                          </a:lnTo>
                          <a:lnTo>
                            <a:pt x="1742" y="497"/>
                          </a:lnTo>
                          <a:lnTo>
                            <a:pt x="1745" y="489"/>
                          </a:lnTo>
                          <a:lnTo>
                            <a:pt x="1746" y="490"/>
                          </a:lnTo>
                          <a:lnTo>
                            <a:pt x="1749" y="490"/>
                          </a:lnTo>
                          <a:lnTo>
                            <a:pt x="1749" y="492"/>
                          </a:lnTo>
                          <a:lnTo>
                            <a:pt x="1751" y="493"/>
                          </a:lnTo>
                          <a:lnTo>
                            <a:pt x="1754" y="496"/>
                          </a:lnTo>
                          <a:lnTo>
                            <a:pt x="1759" y="497"/>
                          </a:lnTo>
                          <a:lnTo>
                            <a:pt x="1763" y="497"/>
                          </a:lnTo>
                          <a:lnTo>
                            <a:pt x="1767" y="494"/>
                          </a:lnTo>
                          <a:lnTo>
                            <a:pt x="1770" y="494"/>
                          </a:lnTo>
                          <a:lnTo>
                            <a:pt x="1773" y="494"/>
                          </a:lnTo>
                          <a:lnTo>
                            <a:pt x="1773" y="497"/>
                          </a:lnTo>
                          <a:lnTo>
                            <a:pt x="1774" y="498"/>
                          </a:lnTo>
                          <a:lnTo>
                            <a:pt x="1777" y="499"/>
                          </a:lnTo>
                          <a:lnTo>
                            <a:pt x="1779" y="498"/>
                          </a:lnTo>
                          <a:lnTo>
                            <a:pt x="1780" y="497"/>
                          </a:lnTo>
                          <a:lnTo>
                            <a:pt x="1780" y="494"/>
                          </a:lnTo>
                          <a:lnTo>
                            <a:pt x="1778" y="494"/>
                          </a:lnTo>
                          <a:lnTo>
                            <a:pt x="1779" y="493"/>
                          </a:lnTo>
                          <a:lnTo>
                            <a:pt x="1778" y="492"/>
                          </a:lnTo>
                          <a:lnTo>
                            <a:pt x="1780" y="491"/>
                          </a:lnTo>
                          <a:lnTo>
                            <a:pt x="1779" y="489"/>
                          </a:lnTo>
                          <a:lnTo>
                            <a:pt x="1779" y="486"/>
                          </a:lnTo>
                          <a:lnTo>
                            <a:pt x="1779" y="485"/>
                          </a:lnTo>
                          <a:lnTo>
                            <a:pt x="1784" y="484"/>
                          </a:lnTo>
                          <a:lnTo>
                            <a:pt x="1787" y="484"/>
                          </a:lnTo>
                          <a:lnTo>
                            <a:pt x="1791" y="485"/>
                          </a:lnTo>
                          <a:lnTo>
                            <a:pt x="1794" y="486"/>
                          </a:lnTo>
                          <a:lnTo>
                            <a:pt x="1800" y="486"/>
                          </a:lnTo>
                          <a:lnTo>
                            <a:pt x="1805" y="485"/>
                          </a:lnTo>
                          <a:lnTo>
                            <a:pt x="1805" y="487"/>
                          </a:lnTo>
                          <a:lnTo>
                            <a:pt x="1806" y="487"/>
                          </a:lnTo>
                          <a:lnTo>
                            <a:pt x="1806" y="489"/>
                          </a:lnTo>
                          <a:lnTo>
                            <a:pt x="1807" y="489"/>
                          </a:lnTo>
                          <a:lnTo>
                            <a:pt x="1809" y="489"/>
                          </a:lnTo>
                          <a:lnTo>
                            <a:pt x="1811" y="486"/>
                          </a:lnTo>
                          <a:lnTo>
                            <a:pt x="1812" y="485"/>
                          </a:lnTo>
                          <a:lnTo>
                            <a:pt x="1819" y="483"/>
                          </a:lnTo>
                          <a:lnTo>
                            <a:pt x="1820" y="487"/>
                          </a:lnTo>
                          <a:lnTo>
                            <a:pt x="1823" y="491"/>
                          </a:lnTo>
                          <a:lnTo>
                            <a:pt x="1828" y="494"/>
                          </a:lnTo>
                          <a:lnTo>
                            <a:pt x="1827" y="498"/>
                          </a:lnTo>
                          <a:lnTo>
                            <a:pt x="1819" y="498"/>
                          </a:lnTo>
                          <a:lnTo>
                            <a:pt x="1812" y="498"/>
                          </a:lnTo>
                          <a:lnTo>
                            <a:pt x="1814" y="505"/>
                          </a:lnTo>
                          <a:lnTo>
                            <a:pt x="1815" y="507"/>
                          </a:lnTo>
                          <a:lnTo>
                            <a:pt x="1816" y="508"/>
                          </a:lnTo>
                          <a:lnTo>
                            <a:pt x="1820" y="510"/>
                          </a:lnTo>
                          <a:lnTo>
                            <a:pt x="1829" y="508"/>
                          </a:lnTo>
                          <a:lnTo>
                            <a:pt x="1830" y="504"/>
                          </a:lnTo>
                          <a:lnTo>
                            <a:pt x="1835" y="505"/>
                          </a:lnTo>
                          <a:lnTo>
                            <a:pt x="1840" y="507"/>
                          </a:lnTo>
                          <a:lnTo>
                            <a:pt x="1841" y="503"/>
                          </a:lnTo>
                          <a:lnTo>
                            <a:pt x="1843" y="501"/>
                          </a:lnTo>
                          <a:lnTo>
                            <a:pt x="1846" y="501"/>
                          </a:lnTo>
                          <a:lnTo>
                            <a:pt x="1848" y="498"/>
                          </a:lnTo>
                          <a:lnTo>
                            <a:pt x="1849" y="498"/>
                          </a:lnTo>
                          <a:lnTo>
                            <a:pt x="1852" y="498"/>
                          </a:lnTo>
                          <a:lnTo>
                            <a:pt x="1852" y="499"/>
                          </a:lnTo>
                          <a:lnTo>
                            <a:pt x="1853" y="503"/>
                          </a:lnTo>
                          <a:lnTo>
                            <a:pt x="1860" y="499"/>
                          </a:lnTo>
                          <a:lnTo>
                            <a:pt x="1868" y="498"/>
                          </a:lnTo>
                          <a:lnTo>
                            <a:pt x="1867" y="494"/>
                          </a:lnTo>
                          <a:lnTo>
                            <a:pt x="1867" y="491"/>
                          </a:lnTo>
                          <a:lnTo>
                            <a:pt x="1864" y="491"/>
                          </a:lnTo>
                          <a:lnTo>
                            <a:pt x="1863" y="490"/>
                          </a:lnTo>
                          <a:lnTo>
                            <a:pt x="1860" y="490"/>
                          </a:lnTo>
                          <a:lnTo>
                            <a:pt x="1856" y="493"/>
                          </a:lnTo>
                          <a:lnTo>
                            <a:pt x="1854" y="493"/>
                          </a:lnTo>
                          <a:lnTo>
                            <a:pt x="1853" y="492"/>
                          </a:lnTo>
                          <a:lnTo>
                            <a:pt x="1853" y="491"/>
                          </a:lnTo>
                          <a:lnTo>
                            <a:pt x="1852" y="491"/>
                          </a:lnTo>
                          <a:lnTo>
                            <a:pt x="1853" y="485"/>
                          </a:lnTo>
                          <a:lnTo>
                            <a:pt x="1853" y="480"/>
                          </a:lnTo>
                          <a:lnTo>
                            <a:pt x="1853" y="479"/>
                          </a:lnTo>
                          <a:lnTo>
                            <a:pt x="1855" y="479"/>
                          </a:lnTo>
                          <a:lnTo>
                            <a:pt x="1857" y="479"/>
                          </a:lnTo>
                          <a:lnTo>
                            <a:pt x="1859" y="473"/>
                          </a:lnTo>
                          <a:lnTo>
                            <a:pt x="1860" y="470"/>
                          </a:lnTo>
                          <a:lnTo>
                            <a:pt x="1862" y="468"/>
                          </a:lnTo>
                          <a:lnTo>
                            <a:pt x="1866" y="466"/>
                          </a:lnTo>
                          <a:lnTo>
                            <a:pt x="1868" y="466"/>
                          </a:lnTo>
                          <a:lnTo>
                            <a:pt x="1870" y="464"/>
                          </a:lnTo>
                          <a:lnTo>
                            <a:pt x="1871" y="462"/>
                          </a:lnTo>
                          <a:lnTo>
                            <a:pt x="1874" y="462"/>
                          </a:lnTo>
                          <a:lnTo>
                            <a:pt x="1876" y="463"/>
                          </a:lnTo>
                          <a:lnTo>
                            <a:pt x="1878" y="462"/>
                          </a:lnTo>
                          <a:lnTo>
                            <a:pt x="1878" y="459"/>
                          </a:lnTo>
                          <a:lnTo>
                            <a:pt x="1880" y="457"/>
                          </a:lnTo>
                          <a:lnTo>
                            <a:pt x="1883" y="456"/>
                          </a:lnTo>
                          <a:lnTo>
                            <a:pt x="1883" y="455"/>
                          </a:lnTo>
                          <a:lnTo>
                            <a:pt x="1882" y="452"/>
                          </a:lnTo>
                          <a:lnTo>
                            <a:pt x="1881" y="451"/>
                          </a:lnTo>
                          <a:lnTo>
                            <a:pt x="1882" y="450"/>
                          </a:lnTo>
                          <a:lnTo>
                            <a:pt x="1884" y="450"/>
                          </a:lnTo>
                          <a:lnTo>
                            <a:pt x="1888" y="448"/>
                          </a:lnTo>
                          <a:lnTo>
                            <a:pt x="1889" y="444"/>
                          </a:lnTo>
                          <a:lnTo>
                            <a:pt x="1890" y="442"/>
                          </a:lnTo>
                          <a:lnTo>
                            <a:pt x="1890" y="441"/>
                          </a:lnTo>
                          <a:lnTo>
                            <a:pt x="1891" y="441"/>
                          </a:lnTo>
                          <a:lnTo>
                            <a:pt x="1892" y="441"/>
                          </a:lnTo>
                          <a:lnTo>
                            <a:pt x="1894" y="442"/>
                          </a:lnTo>
                          <a:lnTo>
                            <a:pt x="1897" y="439"/>
                          </a:lnTo>
                          <a:lnTo>
                            <a:pt x="1899" y="437"/>
                          </a:lnTo>
                          <a:lnTo>
                            <a:pt x="1903" y="436"/>
                          </a:lnTo>
                          <a:lnTo>
                            <a:pt x="1905" y="436"/>
                          </a:lnTo>
                          <a:lnTo>
                            <a:pt x="1914" y="436"/>
                          </a:lnTo>
                          <a:lnTo>
                            <a:pt x="1918" y="434"/>
                          </a:lnTo>
                          <a:lnTo>
                            <a:pt x="1923" y="432"/>
                          </a:lnTo>
                          <a:lnTo>
                            <a:pt x="1925" y="432"/>
                          </a:lnTo>
                          <a:lnTo>
                            <a:pt x="1926" y="434"/>
                          </a:lnTo>
                          <a:lnTo>
                            <a:pt x="1929" y="436"/>
                          </a:lnTo>
                          <a:lnTo>
                            <a:pt x="1930" y="439"/>
                          </a:lnTo>
                          <a:lnTo>
                            <a:pt x="1932" y="441"/>
                          </a:lnTo>
                          <a:lnTo>
                            <a:pt x="1935" y="441"/>
                          </a:lnTo>
                          <a:lnTo>
                            <a:pt x="1936" y="439"/>
                          </a:lnTo>
                          <a:lnTo>
                            <a:pt x="1943" y="434"/>
                          </a:lnTo>
                          <a:lnTo>
                            <a:pt x="1944" y="438"/>
                          </a:lnTo>
                          <a:lnTo>
                            <a:pt x="1943" y="444"/>
                          </a:lnTo>
                          <a:lnTo>
                            <a:pt x="1942" y="444"/>
                          </a:lnTo>
                          <a:lnTo>
                            <a:pt x="1940" y="445"/>
                          </a:lnTo>
                          <a:lnTo>
                            <a:pt x="1938" y="448"/>
                          </a:lnTo>
                          <a:lnTo>
                            <a:pt x="1938" y="450"/>
                          </a:lnTo>
                          <a:lnTo>
                            <a:pt x="1937" y="457"/>
                          </a:lnTo>
                          <a:lnTo>
                            <a:pt x="1939" y="457"/>
                          </a:lnTo>
                          <a:lnTo>
                            <a:pt x="1943" y="456"/>
                          </a:lnTo>
                          <a:lnTo>
                            <a:pt x="1944" y="452"/>
                          </a:lnTo>
                          <a:lnTo>
                            <a:pt x="1945" y="452"/>
                          </a:lnTo>
                          <a:lnTo>
                            <a:pt x="1945" y="453"/>
                          </a:lnTo>
                          <a:lnTo>
                            <a:pt x="1944" y="455"/>
                          </a:lnTo>
                          <a:lnTo>
                            <a:pt x="1944" y="457"/>
                          </a:lnTo>
                          <a:lnTo>
                            <a:pt x="1944" y="458"/>
                          </a:lnTo>
                          <a:lnTo>
                            <a:pt x="1943" y="458"/>
                          </a:lnTo>
                          <a:lnTo>
                            <a:pt x="1942" y="459"/>
                          </a:lnTo>
                          <a:lnTo>
                            <a:pt x="1942" y="463"/>
                          </a:lnTo>
                          <a:lnTo>
                            <a:pt x="1944" y="465"/>
                          </a:lnTo>
                          <a:lnTo>
                            <a:pt x="1947" y="462"/>
                          </a:lnTo>
                          <a:lnTo>
                            <a:pt x="1951" y="457"/>
                          </a:lnTo>
                          <a:lnTo>
                            <a:pt x="1954" y="456"/>
                          </a:lnTo>
                          <a:lnTo>
                            <a:pt x="1957" y="453"/>
                          </a:lnTo>
                          <a:lnTo>
                            <a:pt x="1957" y="452"/>
                          </a:lnTo>
                          <a:lnTo>
                            <a:pt x="1957" y="451"/>
                          </a:lnTo>
                          <a:lnTo>
                            <a:pt x="1958" y="450"/>
                          </a:lnTo>
                          <a:lnTo>
                            <a:pt x="1960" y="450"/>
                          </a:lnTo>
                          <a:lnTo>
                            <a:pt x="1961" y="448"/>
                          </a:lnTo>
                          <a:lnTo>
                            <a:pt x="1963" y="445"/>
                          </a:lnTo>
                          <a:lnTo>
                            <a:pt x="1969" y="439"/>
                          </a:lnTo>
                          <a:lnTo>
                            <a:pt x="1973" y="437"/>
                          </a:lnTo>
                          <a:lnTo>
                            <a:pt x="1977" y="436"/>
                          </a:lnTo>
                          <a:lnTo>
                            <a:pt x="1979" y="436"/>
                          </a:lnTo>
                          <a:lnTo>
                            <a:pt x="1981" y="437"/>
                          </a:lnTo>
                          <a:lnTo>
                            <a:pt x="1981" y="439"/>
                          </a:lnTo>
                          <a:lnTo>
                            <a:pt x="1983" y="441"/>
                          </a:lnTo>
                          <a:lnTo>
                            <a:pt x="1984" y="441"/>
                          </a:lnTo>
                          <a:lnTo>
                            <a:pt x="1990" y="438"/>
                          </a:lnTo>
                          <a:lnTo>
                            <a:pt x="1990" y="436"/>
                          </a:lnTo>
                          <a:lnTo>
                            <a:pt x="1988" y="435"/>
                          </a:lnTo>
                          <a:lnTo>
                            <a:pt x="1987" y="435"/>
                          </a:lnTo>
                          <a:lnTo>
                            <a:pt x="1985" y="423"/>
                          </a:lnTo>
                          <a:lnTo>
                            <a:pt x="1987" y="423"/>
                          </a:lnTo>
                          <a:lnTo>
                            <a:pt x="1988" y="423"/>
                          </a:lnTo>
                          <a:lnTo>
                            <a:pt x="1990" y="423"/>
                          </a:lnTo>
                          <a:lnTo>
                            <a:pt x="1990" y="420"/>
                          </a:lnTo>
                          <a:lnTo>
                            <a:pt x="1990" y="417"/>
                          </a:lnTo>
                          <a:lnTo>
                            <a:pt x="1995" y="416"/>
                          </a:lnTo>
                          <a:lnTo>
                            <a:pt x="1998" y="414"/>
                          </a:lnTo>
                          <a:lnTo>
                            <a:pt x="2001" y="413"/>
                          </a:lnTo>
                          <a:lnTo>
                            <a:pt x="2005" y="414"/>
                          </a:lnTo>
                          <a:lnTo>
                            <a:pt x="2009" y="416"/>
                          </a:lnTo>
                          <a:lnTo>
                            <a:pt x="2013" y="418"/>
                          </a:lnTo>
                          <a:lnTo>
                            <a:pt x="2016" y="421"/>
                          </a:lnTo>
                          <a:lnTo>
                            <a:pt x="2012" y="422"/>
                          </a:lnTo>
                          <a:lnTo>
                            <a:pt x="2007" y="421"/>
                          </a:lnTo>
                          <a:lnTo>
                            <a:pt x="2006" y="420"/>
                          </a:lnTo>
                          <a:lnTo>
                            <a:pt x="2004" y="421"/>
                          </a:lnTo>
                          <a:lnTo>
                            <a:pt x="2000" y="423"/>
                          </a:lnTo>
                          <a:lnTo>
                            <a:pt x="1998" y="425"/>
                          </a:lnTo>
                          <a:lnTo>
                            <a:pt x="1997" y="429"/>
                          </a:lnTo>
                          <a:lnTo>
                            <a:pt x="1998" y="432"/>
                          </a:lnTo>
                          <a:lnTo>
                            <a:pt x="1999" y="435"/>
                          </a:lnTo>
                          <a:lnTo>
                            <a:pt x="1999" y="438"/>
                          </a:lnTo>
                          <a:lnTo>
                            <a:pt x="1997" y="442"/>
                          </a:lnTo>
                          <a:lnTo>
                            <a:pt x="1994" y="445"/>
                          </a:lnTo>
                          <a:lnTo>
                            <a:pt x="1994" y="448"/>
                          </a:lnTo>
                          <a:lnTo>
                            <a:pt x="1997" y="453"/>
                          </a:lnTo>
                          <a:lnTo>
                            <a:pt x="1993" y="455"/>
                          </a:lnTo>
                          <a:lnTo>
                            <a:pt x="1993" y="457"/>
                          </a:lnTo>
                          <a:lnTo>
                            <a:pt x="1993" y="459"/>
                          </a:lnTo>
                          <a:lnTo>
                            <a:pt x="1985" y="459"/>
                          </a:lnTo>
                          <a:lnTo>
                            <a:pt x="1977" y="459"/>
                          </a:lnTo>
                          <a:lnTo>
                            <a:pt x="1973" y="463"/>
                          </a:lnTo>
                          <a:lnTo>
                            <a:pt x="1970" y="463"/>
                          </a:lnTo>
                          <a:lnTo>
                            <a:pt x="1966" y="463"/>
                          </a:lnTo>
                          <a:lnTo>
                            <a:pt x="1965" y="464"/>
                          </a:lnTo>
                          <a:lnTo>
                            <a:pt x="1964" y="465"/>
                          </a:lnTo>
                          <a:lnTo>
                            <a:pt x="1964" y="476"/>
                          </a:lnTo>
                          <a:lnTo>
                            <a:pt x="1960" y="476"/>
                          </a:lnTo>
                          <a:lnTo>
                            <a:pt x="1958" y="478"/>
                          </a:lnTo>
                          <a:lnTo>
                            <a:pt x="1958" y="479"/>
                          </a:lnTo>
                          <a:lnTo>
                            <a:pt x="1958" y="482"/>
                          </a:lnTo>
                          <a:lnTo>
                            <a:pt x="1953" y="489"/>
                          </a:lnTo>
                          <a:lnTo>
                            <a:pt x="1950" y="490"/>
                          </a:lnTo>
                          <a:lnTo>
                            <a:pt x="1946" y="491"/>
                          </a:lnTo>
                          <a:lnTo>
                            <a:pt x="1945" y="492"/>
                          </a:lnTo>
                          <a:lnTo>
                            <a:pt x="1945" y="494"/>
                          </a:lnTo>
                          <a:lnTo>
                            <a:pt x="1945" y="496"/>
                          </a:lnTo>
                          <a:lnTo>
                            <a:pt x="1944" y="498"/>
                          </a:lnTo>
                          <a:lnTo>
                            <a:pt x="1942" y="499"/>
                          </a:lnTo>
                          <a:lnTo>
                            <a:pt x="1938" y="501"/>
                          </a:lnTo>
                          <a:lnTo>
                            <a:pt x="1933" y="507"/>
                          </a:lnTo>
                          <a:lnTo>
                            <a:pt x="1933" y="508"/>
                          </a:lnTo>
                          <a:lnTo>
                            <a:pt x="1933" y="510"/>
                          </a:lnTo>
                          <a:lnTo>
                            <a:pt x="1930" y="513"/>
                          </a:lnTo>
                          <a:lnTo>
                            <a:pt x="1926" y="515"/>
                          </a:lnTo>
                          <a:lnTo>
                            <a:pt x="1919" y="521"/>
                          </a:lnTo>
                          <a:lnTo>
                            <a:pt x="1917" y="525"/>
                          </a:lnTo>
                          <a:lnTo>
                            <a:pt x="1915" y="528"/>
                          </a:lnTo>
                          <a:lnTo>
                            <a:pt x="1914" y="528"/>
                          </a:lnTo>
                          <a:lnTo>
                            <a:pt x="1911" y="528"/>
                          </a:lnTo>
                          <a:lnTo>
                            <a:pt x="1910" y="527"/>
                          </a:lnTo>
                          <a:lnTo>
                            <a:pt x="1909" y="527"/>
                          </a:lnTo>
                          <a:lnTo>
                            <a:pt x="1907" y="528"/>
                          </a:lnTo>
                          <a:lnTo>
                            <a:pt x="1905" y="531"/>
                          </a:lnTo>
                          <a:lnTo>
                            <a:pt x="1904" y="532"/>
                          </a:lnTo>
                          <a:lnTo>
                            <a:pt x="1903" y="534"/>
                          </a:lnTo>
                          <a:lnTo>
                            <a:pt x="1896" y="534"/>
                          </a:lnTo>
                          <a:lnTo>
                            <a:pt x="1890" y="534"/>
                          </a:lnTo>
                          <a:lnTo>
                            <a:pt x="1890" y="535"/>
                          </a:lnTo>
                          <a:lnTo>
                            <a:pt x="1892" y="538"/>
                          </a:lnTo>
                          <a:lnTo>
                            <a:pt x="1895" y="538"/>
                          </a:lnTo>
                          <a:lnTo>
                            <a:pt x="1892" y="547"/>
                          </a:lnTo>
                          <a:lnTo>
                            <a:pt x="1891" y="558"/>
                          </a:lnTo>
                          <a:lnTo>
                            <a:pt x="1888" y="558"/>
                          </a:lnTo>
                          <a:lnTo>
                            <a:pt x="1885" y="559"/>
                          </a:lnTo>
                          <a:lnTo>
                            <a:pt x="1882" y="562"/>
                          </a:lnTo>
                          <a:lnTo>
                            <a:pt x="1880" y="562"/>
                          </a:lnTo>
                          <a:lnTo>
                            <a:pt x="1878" y="563"/>
                          </a:lnTo>
                          <a:lnTo>
                            <a:pt x="1877" y="566"/>
                          </a:lnTo>
                          <a:lnTo>
                            <a:pt x="1877" y="569"/>
                          </a:lnTo>
                          <a:lnTo>
                            <a:pt x="1877" y="575"/>
                          </a:lnTo>
                          <a:lnTo>
                            <a:pt x="1875" y="580"/>
                          </a:lnTo>
                          <a:lnTo>
                            <a:pt x="1873" y="584"/>
                          </a:lnTo>
                          <a:lnTo>
                            <a:pt x="1871" y="590"/>
                          </a:lnTo>
                          <a:lnTo>
                            <a:pt x="1873" y="596"/>
                          </a:lnTo>
                          <a:lnTo>
                            <a:pt x="1874" y="608"/>
                          </a:lnTo>
                          <a:lnTo>
                            <a:pt x="1876" y="615"/>
                          </a:lnTo>
                          <a:lnTo>
                            <a:pt x="1878" y="618"/>
                          </a:lnTo>
                          <a:lnTo>
                            <a:pt x="1880" y="622"/>
                          </a:lnTo>
                          <a:lnTo>
                            <a:pt x="1880" y="629"/>
                          </a:lnTo>
                          <a:lnTo>
                            <a:pt x="1880" y="636"/>
                          </a:lnTo>
                          <a:lnTo>
                            <a:pt x="1878" y="643"/>
                          </a:lnTo>
                          <a:lnTo>
                            <a:pt x="1880" y="650"/>
                          </a:lnTo>
                          <a:lnTo>
                            <a:pt x="1882" y="663"/>
                          </a:lnTo>
                          <a:lnTo>
                            <a:pt x="1884" y="666"/>
                          </a:lnTo>
                          <a:lnTo>
                            <a:pt x="1887" y="670"/>
                          </a:lnTo>
                          <a:lnTo>
                            <a:pt x="1887" y="675"/>
                          </a:lnTo>
                          <a:lnTo>
                            <a:pt x="1887" y="678"/>
                          </a:lnTo>
                          <a:lnTo>
                            <a:pt x="1885" y="683"/>
                          </a:lnTo>
                          <a:lnTo>
                            <a:pt x="1887" y="686"/>
                          </a:lnTo>
                          <a:lnTo>
                            <a:pt x="1889" y="690"/>
                          </a:lnTo>
                          <a:lnTo>
                            <a:pt x="1889" y="692"/>
                          </a:lnTo>
                          <a:lnTo>
                            <a:pt x="1889" y="696"/>
                          </a:lnTo>
                          <a:lnTo>
                            <a:pt x="1891" y="696"/>
                          </a:lnTo>
                          <a:lnTo>
                            <a:pt x="1892" y="696"/>
                          </a:lnTo>
                          <a:lnTo>
                            <a:pt x="1914" y="677"/>
                          </a:lnTo>
                          <a:lnTo>
                            <a:pt x="1914" y="672"/>
                          </a:lnTo>
                          <a:lnTo>
                            <a:pt x="1914" y="668"/>
                          </a:lnTo>
                          <a:lnTo>
                            <a:pt x="1914" y="662"/>
                          </a:lnTo>
                          <a:lnTo>
                            <a:pt x="1915" y="657"/>
                          </a:lnTo>
                          <a:lnTo>
                            <a:pt x="1917" y="657"/>
                          </a:lnTo>
                          <a:lnTo>
                            <a:pt x="1921" y="655"/>
                          </a:lnTo>
                          <a:lnTo>
                            <a:pt x="1922" y="653"/>
                          </a:lnTo>
                          <a:lnTo>
                            <a:pt x="1923" y="652"/>
                          </a:lnTo>
                          <a:lnTo>
                            <a:pt x="1928" y="653"/>
                          </a:lnTo>
                          <a:lnTo>
                            <a:pt x="1930" y="653"/>
                          </a:lnTo>
                          <a:lnTo>
                            <a:pt x="1932" y="652"/>
                          </a:lnTo>
                          <a:lnTo>
                            <a:pt x="1932" y="650"/>
                          </a:lnTo>
                          <a:lnTo>
                            <a:pt x="1931" y="644"/>
                          </a:lnTo>
                          <a:lnTo>
                            <a:pt x="1931" y="639"/>
                          </a:lnTo>
                          <a:lnTo>
                            <a:pt x="1931" y="635"/>
                          </a:lnTo>
                          <a:lnTo>
                            <a:pt x="1940" y="622"/>
                          </a:lnTo>
                          <a:lnTo>
                            <a:pt x="1944" y="620"/>
                          </a:lnTo>
                          <a:lnTo>
                            <a:pt x="1949" y="617"/>
                          </a:lnTo>
                          <a:lnTo>
                            <a:pt x="1954" y="617"/>
                          </a:lnTo>
                          <a:lnTo>
                            <a:pt x="1960" y="620"/>
                          </a:lnTo>
                          <a:lnTo>
                            <a:pt x="1963" y="615"/>
                          </a:lnTo>
                          <a:lnTo>
                            <a:pt x="1964" y="614"/>
                          </a:lnTo>
                          <a:lnTo>
                            <a:pt x="1965" y="613"/>
                          </a:lnTo>
                          <a:lnTo>
                            <a:pt x="1967" y="613"/>
                          </a:lnTo>
                          <a:lnTo>
                            <a:pt x="1967" y="610"/>
                          </a:lnTo>
                          <a:lnTo>
                            <a:pt x="1967" y="608"/>
                          </a:lnTo>
                          <a:lnTo>
                            <a:pt x="1965" y="606"/>
                          </a:lnTo>
                          <a:lnTo>
                            <a:pt x="1963" y="603"/>
                          </a:lnTo>
                          <a:lnTo>
                            <a:pt x="1958" y="600"/>
                          </a:lnTo>
                          <a:lnTo>
                            <a:pt x="1960" y="590"/>
                          </a:lnTo>
                          <a:lnTo>
                            <a:pt x="1961" y="581"/>
                          </a:lnTo>
                          <a:lnTo>
                            <a:pt x="1965" y="580"/>
                          </a:lnTo>
                          <a:lnTo>
                            <a:pt x="1970" y="579"/>
                          </a:lnTo>
                          <a:lnTo>
                            <a:pt x="1971" y="576"/>
                          </a:lnTo>
                          <a:lnTo>
                            <a:pt x="1972" y="575"/>
                          </a:lnTo>
                          <a:lnTo>
                            <a:pt x="1974" y="575"/>
                          </a:lnTo>
                          <a:lnTo>
                            <a:pt x="1977" y="576"/>
                          </a:lnTo>
                          <a:lnTo>
                            <a:pt x="1980" y="579"/>
                          </a:lnTo>
                          <a:lnTo>
                            <a:pt x="1981" y="576"/>
                          </a:lnTo>
                          <a:lnTo>
                            <a:pt x="1984" y="575"/>
                          </a:lnTo>
                          <a:lnTo>
                            <a:pt x="1984" y="572"/>
                          </a:lnTo>
                          <a:lnTo>
                            <a:pt x="1984" y="567"/>
                          </a:lnTo>
                          <a:lnTo>
                            <a:pt x="1974" y="568"/>
                          </a:lnTo>
                          <a:lnTo>
                            <a:pt x="1974" y="566"/>
                          </a:lnTo>
                          <a:lnTo>
                            <a:pt x="1974" y="563"/>
                          </a:lnTo>
                          <a:lnTo>
                            <a:pt x="1972" y="561"/>
                          </a:lnTo>
                          <a:lnTo>
                            <a:pt x="1971" y="559"/>
                          </a:lnTo>
                          <a:lnTo>
                            <a:pt x="1971" y="556"/>
                          </a:lnTo>
                          <a:lnTo>
                            <a:pt x="1971" y="555"/>
                          </a:lnTo>
                          <a:lnTo>
                            <a:pt x="1972" y="553"/>
                          </a:lnTo>
                          <a:lnTo>
                            <a:pt x="1973" y="548"/>
                          </a:lnTo>
                          <a:lnTo>
                            <a:pt x="1973" y="545"/>
                          </a:lnTo>
                          <a:lnTo>
                            <a:pt x="1976" y="544"/>
                          </a:lnTo>
                          <a:lnTo>
                            <a:pt x="1978" y="542"/>
                          </a:lnTo>
                          <a:lnTo>
                            <a:pt x="1980" y="539"/>
                          </a:lnTo>
                          <a:lnTo>
                            <a:pt x="1981" y="535"/>
                          </a:lnTo>
                          <a:lnTo>
                            <a:pt x="1981" y="532"/>
                          </a:lnTo>
                          <a:lnTo>
                            <a:pt x="1977" y="530"/>
                          </a:lnTo>
                          <a:lnTo>
                            <a:pt x="1971" y="528"/>
                          </a:lnTo>
                          <a:lnTo>
                            <a:pt x="1971" y="531"/>
                          </a:lnTo>
                          <a:lnTo>
                            <a:pt x="1969" y="530"/>
                          </a:lnTo>
                          <a:lnTo>
                            <a:pt x="1966" y="521"/>
                          </a:lnTo>
                          <a:lnTo>
                            <a:pt x="1967" y="514"/>
                          </a:lnTo>
                          <a:lnTo>
                            <a:pt x="1970" y="510"/>
                          </a:lnTo>
                          <a:lnTo>
                            <a:pt x="1974" y="505"/>
                          </a:lnTo>
                          <a:lnTo>
                            <a:pt x="1978" y="503"/>
                          </a:lnTo>
                          <a:lnTo>
                            <a:pt x="1978" y="500"/>
                          </a:lnTo>
                          <a:lnTo>
                            <a:pt x="1978" y="499"/>
                          </a:lnTo>
                          <a:lnTo>
                            <a:pt x="1979" y="498"/>
                          </a:lnTo>
                          <a:lnTo>
                            <a:pt x="1980" y="498"/>
                          </a:lnTo>
                          <a:lnTo>
                            <a:pt x="1981" y="499"/>
                          </a:lnTo>
                          <a:lnTo>
                            <a:pt x="1983" y="498"/>
                          </a:lnTo>
                          <a:lnTo>
                            <a:pt x="1983" y="496"/>
                          </a:lnTo>
                          <a:lnTo>
                            <a:pt x="1983" y="493"/>
                          </a:lnTo>
                          <a:lnTo>
                            <a:pt x="1986" y="493"/>
                          </a:lnTo>
                          <a:lnTo>
                            <a:pt x="1986" y="491"/>
                          </a:lnTo>
                          <a:lnTo>
                            <a:pt x="1986" y="490"/>
                          </a:lnTo>
                          <a:lnTo>
                            <a:pt x="1985" y="489"/>
                          </a:lnTo>
                          <a:lnTo>
                            <a:pt x="1985" y="486"/>
                          </a:lnTo>
                          <a:lnTo>
                            <a:pt x="1986" y="486"/>
                          </a:lnTo>
                          <a:lnTo>
                            <a:pt x="1988" y="485"/>
                          </a:lnTo>
                          <a:lnTo>
                            <a:pt x="1990" y="483"/>
                          </a:lnTo>
                          <a:lnTo>
                            <a:pt x="1992" y="477"/>
                          </a:lnTo>
                          <a:lnTo>
                            <a:pt x="1995" y="477"/>
                          </a:lnTo>
                          <a:lnTo>
                            <a:pt x="1998" y="479"/>
                          </a:lnTo>
                          <a:lnTo>
                            <a:pt x="1999" y="480"/>
                          </a:lnTo>
                          <a:lnTo>
                            <a:pt x="2000" y="479"/>
                          </a:lnTo>
                          <a:lnTo>
                            <a:pt x="2001" y="478"/>
                          </a:lnTo>
                          <a:lnTo>
                            <a:pt x="2004" y="479"/>
                          </a:lnTo>
                          <a:lnTo>
                            <a:pt x="2005" y="480"/>
                          </a:lnTo>
                          <a:lnTo>
                            <a:pt x="2006" y="482"/>
                          </a:lnTo>
                          <a:lnTo>
                            <a:pt x="2008" y="482"/>
                          </a:lnTo>
                          <a:lnTo>
                            <a:pt x="2009" y="482"/>
                          </a:lnTo>
                          <a:lnTo>
                            <a:pt x="2009" y="479"/>
                          </a:lnTo>
                          <a:lnTo>
                            <a:pt x="2011" y="477"/>
                          </a:lnTo>
                          <a:lnTo>
                            <a:pt x="2023" y="470"/>
                          </a:lnTo>
                          <a:lnTo>
                            <a:pt x="2026" y="464"/>
                          </a:lnTo>
                          <a:lnTo>
                            <a:pt x="2028" y="463"/>
                          </a:lnTo>
                          <a:lnTo>
                            <a:pt x="2029" y="464"/>
                          </a:lnTo>
                          <a:lnTo>
                            <a:pt x="2028" y="468"/>
                          </a:lnTo>
                          <a:lnTo>
                            <a:pt x="2026" y="476"/>
                          </a:lnTo>
                          <a:lnTo>
                            <a:pt x="2026" y="480"/>
                          </a:lnTo>
                          <a:lnTo>
                            <a:pt x="2027" y="483"/>
                          </a:lnTo>
                          <a:lnTo>
                            <a:pt x="2029" y="484"/>
                          </a:lnTo>
                          <a:lnTo>
                            <a:pt x="2033" y="482"/>
                          </a:lnTo>
                          <a:lnTo>
                            <a:pt x="2042" y="471"/>
                          </a:lnTo>
                          <a:lnTo>
                            <a:pt x="2042" y="468"/>
                          </a:lnTo>
                          <a:lnTo>
                            <a:pt x="2042" y="465"/>
                          </a:lnTo>
                          <a:lnTo>
                            <a:pt x="2043" y="465"/>
                          </a:lnTo>
                          <a:lnTo>
                            <a:pt x="2045" y="465"/>
                          </a:lnTo>
                          <a:lnTo>
                            <a:pt x="2045" y="466"/>
                          </a:lnTo>
                          <a:lnTo>
                            <a:pt x="2046" y="466"/>
                          </a:lnTo>
                          <a:lnTo>
                            <a:pt x="2047" y="464"/>
                          </a:lnTo>
                          <a:lnTo>
                            <a:pt x="2048" y="464"/>
                          </a:lnTo>
                          <a:lnTo>
                            <a:pt x="2050" y="464"/>
                          </a:lnTo>
                          <a:lnTo>
                            <a:pt x="2053" y="462"/>
                          </a:lnTo>
                          <a:lnTo>
                            <a:pt x="2054" y="460"/>
                          </a:lnTo>
                          <a:lnTo>
                            <a:pt x="2057" y="459"/>
                          </a:lnTo>
                          <a:lnTo>
                            <a:pt x="2061" y="460"/>
                          </a:lnTo>
                          <a:lnTo>
                            <a:pt x="2063" y="463"/>
                          </a:lnTo>
                          <a:lnTo>
                            <a:pt x="2069" y="468"/>
                          </a:lnTo>
                          <a:lnTo>
                            <a:pt x="2073" y="468"/>
                          </a:lnTo>
                          <a:lnTo>
                            <a:pt x="2074" y="468"/>
                          </a:lnTo>
                          <a:lnTo>
                            <a:pt x="2076" y="469"/>
                          </a:lnTo>
                          <a:lnTo>
                            <a:pt x="2076" y="470"/>
                          </a:lnTo>
                          <a:lnTo>
                            <a:pt x="2076" y="472"/>
                          </a:lnTo>
                          <a:lnTo>
                            <a:pt x="2076" y="476"/>
                          </a:lnTo>
                          <a:lnTo>
                            <a:pt x="2088" y="482"/>
                          </a:lnTo>
                          <a:lnTo>
                            <a:pt x="2089" y="476"/>
                          </a:lnTo>
                          <a:lnTo>
                            <a:pt x="2091" y="470"/>
                          </a:lnTo>
                          <a:lnTo>
                            <a:pt x="2095" y="468"/>
                          </a:lnTo>
                          <a:lnTo>
                            <a:pt x="2097" y="465"/>
                          </a:lnTo>
                          <a:lnTo>
                            <a:pt x="2097" y="463"/>
                          </a:lnTo>
                          <a:lnTo>
                            <a:pt x="2099" y="462"/>
                          </a:lnTo>
                          <a:lnTo>
                            <a:pt x="2101" y="462"/>
                          </a:lnTo>
                          <a:lnTo>
                            <a:pt x="2103" y="462"/>
                          </a:lnTo>
                          <a:lnTo>
                            <a:pt x="2105" y="460"/>
                          </a:lnTo>
                          <a:lnTo>
                            <a:pt x="2105" y="459"/>
                          </a:lnTo>
                          <a:lnTo>
                            <a:pt x="2107" y="458"/>
                          </a:lnTo>
                          <a:lnTo>
                            <a:pt x="2107" y="456"/>
                          </a:lnTo>
                          <a:lnTo>
                            <a:pt x="2105" y="453"/>
                          </a:lnTo>
                          <a:lnTo>
                            <a:pt x="2111" y="451"/>
                          </a:lnTo>
                          <a:lnTo>
                            <a:pt x="2114" y="452"/>
                          </a:lnTo>
                          <a:lnTo>
                            <a:pt x="2116" y="452"/>
                          </a:lnTo>
                          <a:lnTo>
                            <a:pt x="2118" y="450"/>
                          </a:lnTo>
                          <a:lnTo>
                            <a:pt x="2121" y="448"/>
                          </a:lnTo>
                          <a:lnTo>
                            <a:pt x="2117" y="443"/>
                          </a:lnTo>
                          <a:lnTo>
                            <a:pt x="2124" y="445"/>
                          </a:lnTo>
                          <a:lnTo>
                            <a:pt x="2128" y="445"/>
                          </a:lnTo>
                          <a:lnTo>
                            <a:pt x="2129" y="444"/>
                          </a:lnTo>
                          <a:lnTo>
                            <a:pt x="2129" y="442"/>
                          </a:lnTo>
                          <a:lnTo>
                            <a:pt x="2129" y="436"/>
                          </a:lnTo>
                          <a:lnTo>
                            <a:pt x="2137" y="439"/>
                          </a:lnTo>
                          <a:lnTo>
                            <a:pt x="2139" y="436"/>
                          </a:lnTo>
                          <a:lnTo>
                            <a:pt x="2142" y="434"/>
                          </a:lnTo>
                          <a:lnTo>
                            <a:pt x="2146" y="432"/>
                          </a:lnTo>
                          <a:lnTo>
                            <a:pt x="2150" y="431"/>
                          </a:lnTo>
                          <a:lnTo>
                            <a:pt x="2158" y="429"/>
                          </a:lnTo>
                          <a:lnTo>
                            <a:pt x="2159" y="427"/>
                          </a:lnTo>
                          <a:lnTo>
                            <a:pt x="2163" y="424"/>
                          </a:lnTo>
                          <a:lnTo>
                            <a:pt x="2167" y="423"/>
                          </a:lnTo>
                          <a:lnTo>
                            <a:pt x="2178" y="421"/>
                          </a:lnTo>
                          <a:lnTo>
                            <a:pt x="2180" y="418"/>
                          </a:lnTo>
                          <a:lnTo>
                            <a:pt x="2181" y="418"/>
                          </a:lnTo>
                          <a:lnTo>
                            <a:pt x="2183" y="420"/>
                          </a:lnTo>
                          <a:lnTo>
                            <a:pt x="2185" y="421"/>
                          </a:lnTo>
                          <a:lnTo>
                            <a:pt x="2190" y="420"/>
                          </a:lnTo>
                          <a:lnTo>
                            <a:pt x="2194" y="418"/>
                          </a:lnTo>
                          <a:lnTo>
                            <a:pt x="2198" y="421"/>
                          </a:lnTo>
                          <a:lnTo>
                            <a:pt x="2200" y="423"/>
                          </a:lnTo>
                          <a:lnTo>
                            <a:pt x="2206" y="423"/>
                          </a:lnTo>
                          <a:lnTo>
                            <a:pt x="2211" y="422"/>
                          </a:lnTo>
                          <a:lnTo>
                            <a:pt x="2214" y="420"/>
                          </a:lnTo>
                          <a:lnTo>
                            <a:pt x="2218" y="417"/>
                          </a:lnTo>
                          <a:lnTo>
                            <a:pt x="2216" y="416"/>
                          </a:lnTo>
                          <a:lnTo>
                            <a:pt x="2215" y="415"/>
                          </a:lnTo>
                          <a:lnTo>
                            <a:pt x="2215" y="411"/>
                          </a:lnTo>
                          <a:lnTo>
                            <a:pt x="2215" y="410"/>
                          </a:lnTo>
                          <a:lnTo>
                            <a:pt x="2215" y="408"/>
                          </a:lnTo>
                          <a:lnTo>
                            <a:pt x="2214" y="407"/>
                          </a:lnTo>
                          <a:lnTo>
                            <a:pt x="2211" y="406"/>
                          </a:lnTo>
                          <a:lnTo>
                            <a:pt x="2208" y="406"/>
                          </a:lnTo>
                          <a:lnTo>
                            <a:pt x="2208" y="403"/>
                          </a:lnTo>
                          <a:lnTo>
                            <a:pt x="2209" y="401"/>
                          </a:lnTo>
                          <a:lnTo>
                            <a:pt x="2207" y="399"/>
                          </a:lnTo>
                          <a:lnTo>
                            <a:pt x="2207" y="395"/>
                          </a:lnTo>
                          <a:lnTo>
                            <a:pt x="2206" y="393"/>
                          </a:lnTo>
                          <a:lnTo>
                            <a:pt x="2205" y="391"/>
                          </a:lnTo>
                          <a:lnTo>
                            <a:pt x="2204" y="391"/>
                          </a:lnTo>
                          <a:lnTo>
                            <a:pt x="2198" y="377"/>
                          </a:lnTo>
                          <a:lnTo>
                            <a:pt x="2194" y="379"/>
                          </a:lnTo>
                          <a:lnTo>
                            <a:pt x="2192" y="380"/>
                          </a:lnTo>
                          <a:lnTo>
                            <a:pt x="2187" y="380"/>
                          </a:lnTo>
                          <a:lnTo>
                            <a:pt x="2188" y="377"/>
                          </a:lnTo>
                          <a:lnTo>
                            <a:pt x="2190" y="374"/>
                          </a:lnTo>
                          <a:lnTo>
                            <a:pt x="2193" y="373"/>
                          </a:lnTo>
                          <a:lnTo>
                            <a:pt x="2192" y="368"/>
                          </a:lnTo>
                          <a:lnTo>
                            <a:pt x="2187" y="370"/>
                          </a:lnTo>
                          <a:lnTo>
                            <a:pt x="2185" y="372"/>
                          </a:lnTo>
                          <a:lnTo>
                            <a:pt x="2183" y="370"/>
                          </a:lnTo>
                          <a:lnTo>
                            <a:pt x="2179" y="368"/>
                          </a:lnTo>
                          <a:lnTo>
                            <a:pt x="2170" y="367"/>
                          </a:lnTo>
                          <a:lnTo>
                            <a:pt x="2172" y="367"/>
                          </a:lnTo>
                          <a:lnTo>
                            <a:pt x="2173" y="366"/>
                          </a:lnTo>
                          <a:lnTo>
                            <a:pt x="2180" y="366"/>
                          </a:lnTo>
                          <a:lnTo>
                            <a:pt x="2187" y="367"/>
                          </a:lnTo>
                          <a:lnTo>
                            <a:pt x="2188" y="365"/>
                          </a:lnTo>
                          <a:lnTo>
                            <a:pt x="2200" y="369"/>
                          </a:lnTo>
                          <a:lnTo>
                            <a:pt x="2207" y="370"/>
                          </a:lnTo>
                          <a:lnTo>
                            <a:pt x="2215" y="369"/>
                          </a:lnTo>
                          <a:lnTo>
                            <a:pt x="2222" y="367"/>
                          </a:lnTo>
                          <a:lnTo>
                            <a:pt x="2228" y="366"/>
                          </a:lnTo>
                          <a:lnTo>
                            <a:pt x="2230" y="363"/>
                          </a:lnTo>
                          <a:lnTo>
                            <a:pt x="2232" y="361"/>
                          </a:lnTo>
                          <a:lnTo>
                            <a:pt x="2232" y="360"/>
                          </a:lnTo>
                          <a:lnTo>
                            <a:pt x="2230" y="358"/>
                          </a:lnTo>
                          <a:lnTo>
                            <a:pt x="2234" y="354"/>
                          </a:lnTo>
                          <a:lnTo>
                            <a:pt x="2236" y="351"/>
                          </a:lnTo>
                          <a:lnTo>
                            <a:pt x="2236" y="349"/>
                          </a:lnTo>
                          <a:lnTo>
                            <a:pt x="2236" y="347"/>
                          </a:lnTo>
                          <a:lnTo>
                            <a:pt x="2228" y="342"/>
                          </a:lnTo>
                          <a:lnTo>
                            <a:pt x="2229" y="341"/>
                          </a:lnTo>
                          <a:lnTo>
                            <a:pt x="2229" y="339"/>
                          </a:lnTo>
                          <a:lnTo>
                            <a:pt x="2232" y="339"/>
                          </a:lnTo>
                          <a:lnTo>
                            <a:pt x="2232" y="334"/>
                          </a:lnTo>
                          <a:lnTo>
                            <a:pt x="2230" y="333"/>
                          </a:lnTo>
                          <a:lnTo>
                            <a:pt x="2230" y="331"/>
                          </a:lnTo>
                          <a:lnTo>
                            <a:pt x="2235" y="327"/>
                          </a:lnTo>
                          <a:lnTo>
                            <a:pt x="2241" y="328"/>
                          </a:lnTo>
                          <a:lnTo>
                            <a:pt x="2238" y="332"/>
                          </a:lnTo>
                          <a:lnTo>
                            <a:pt x="2239" y="333"/>
                          </a:lnTo>
                          <a:lnTo>
                            <a:pt x="2241" y="335"/>
                          </a:lnTo>
                          <a:lnTo>
                            <a:pt x="2242" y="338"/>
                          </a:lnTo>
                          <a:lnTo>
                            <a:pt x="2242" y="339"/>
                          </a:lnTo>
                          <a:lnTo>
                            <a:pt x="2240" y="341"/>
                          </a:lnTo>
                          <a:lnTo>
                            <a:pt x="2240" y="344"/>
                          </a:lnTo>
                          <a:lnTo>
                            <a:pt x="2239" y="348"/>
                          </a:lnTo>
                          <a:lnTo>
                            <a:pt x="2242" y="348"/>
                          </a:lnTo>
                          <a:lnTo>
                            <a:pt x="2246" y="349"/>
                          </a:lnTo>
                          <a:lnTo>
                            <a:pt x="2247" y="352"/>
                          </a:lnTo>
                          <a:lnTo>
                            <a:pt x="2249" y="354"/>
                          </a:lnTo>
                          <a:lnTo>
                            <a:pt x="2252" y="354"/>
                          </a:lnTo>
                          <a:lnTo>
                            <a:pt x="2256" y="353"/>
                          </a:lnTo>
                          <a:lnTo>
                            <a:pt x="2262" y="349"/>
                          </a:lnTo>
                          <a:lnTo>
                            <a:pt x="2263" y="347"/>
                          </a:lnTo>
                          <a:lnTo>
                            <a:pt x="2263" y="346"/>
                          </a:lnTo>
                          <a:lnTo>
                            <a:pt x="2264" y="345"/>
                          </a:lnTo>
                          <a:lnTo>
                            <a:pt x="2267" y="345"/>
                          </a:lnTo>
                          <a:lnTo>
                            <a:pt x="2268" y="347"/>
                          </a:lnTo>
                          <a:lnTo>
                            <a:pt x="2273" y="347"/>
                          </a:lnTo>
                          <a:lnTo>
                            <a:pt x="2278" y="347"/>
                          </a:lnTo>
                          <a:lnTo>
                            <a:pt x="2278" y="348"/>
                          </a:lnTo>
                          <a:lnTo>
                            <a:pt x="2281" y="352"/>
                          </a:lnTo>
                          <a:lnTo>
                            <a:pt x="2283" y="354"/>
                          </a:lnTo>
                          <a:lnTo>
                            <a:pt x="2285" y="358"/>
                          </a:lnTo>
                          <a:lnTo>
                            <a:pt x="2285" y="362"/>
                          </a:lnTo>
                          <a:lnTo>
                            <a:pt x="2284" y="363"/>
                          </a:lnTo>
                          <a:lnTo>
                            <a:pt x="2283" y="366"/>
                          </a:lnTo>
                          <a:lnTo>
                            <a:pt x="2288" y="369"/>
                          </a:lnTo>
                          <a:lnTo>
                            <a:pt x="2292" y="372"/>
                          </a:lnTo>
                          <a:lnTo>
                            <a:pt x="2295" y="372"/>
                          </a:lnTo>
                          <a:lnTo>
                            <a:pt x="2296" y="372"/>
                          </a:lnTo>
                          <a:lnTo>
                            <a:pt x="2298" y="369"/>
                          </a:lnTo>
                          <a:lnTo>
                            <a:pt x="2302" y="370"/>
                          </a:lnTo>
                          <a:lnTo>
                            <a:pt x="2307" y="373"/>
                          </a:lnTo>
                          <a:lnTo>
                            <a:pt x="2314" y="377"/>
                          </a:lnTo>
                          <a:lnTo>
                            <a:pt x="2315" y="382"/>
                          </a:lnTo>
                          <a:lnTo>
                            <a:pt x="2318" y="382"/>
                          </a:lnTo>
                          <a:lnTo>
                            <a:pt x="2321" y="381"/>
                          </a:lnTo>
                          <a:lnTo>
                            <a:pt x="2322" y="379"/>
                          </a:lnTo>
                          <a:lnTo>
                            <a:pt x="2324" y="377"/>
                          </a:lnTo>
                          <a:lnTo>
                            <a:pt x="2323" y="376"/>
                          </a:lnTo>
                          <a:lnTo>
                            <a:pt x="2324" y="376"/>
                          </a:lnTo>
                          <a:lnTo>
                            <a:pt x="2326" y="376"/>
                          </a:lnTo>
                          <a:lnTo>
                            <a:pt x="2326" y="381"/>
                          </a:lnTo>
                          <a:lnTo>
                            <a:pt x="2328" y="381"/>
                          </a:lnTo>
                          <a:lnTo>
                            <a:pt x="2331" y="383"/>
                          </a:lnTo>
                          <a:lnTo>
                            <a:pt x="2333" y="383"/>
                          </a:lnTo>
                          <a:lnTo>
                            <a:pt x="2333" y="381"/>
                          </a:lnTo>
                          <a:lnTo>
                            <a:pt x="2340" y="382"/>
                          </a:lnTo>
                          <a:lnTo>
                            <a:pt x="2337" y="377"/>
                          </a:lnTo>
                          <a:lnTo>
                            <a:pt x="2336" y="375"/>
                          </a:lnTo>
                          <a:lnTo>
                            <a:pt x="2335" y="374"/>
                          </a:lnTo>
                          <a:lnTo>
                            <a:pt x="2335" y="372"/>
                          </a:lnTo>
                          <a:lnTo>
                            <a:pt x="2335" y="369"/>
                          </a:lnTo>
                          <a:lnTo>
                            <a:pt x="2333" y="369"/>
                          </a:lnTo>
                          <a:lnTo>
                            <a:pt x="2332" y="367"/>
                          </a:lnTo>
                          <a:lnTo>
                            <a:pt x="2342" y="366"/>
                          </a:lnTo>
                          <a:lnTo>
                            <a:pt x="2340" y="358"/>
                          </a:lnTo>
                          <a:lnTo>
                            <a:pt x="2338" y="359"/>
                          </a:lnTo>
                          <a:lnTo>
                            <a:pt x="2335" y="359"/>
                          </a:lnTo>
                          <a:lnTo>
                            <a:pt x="2335" y="353"/>
                          </a:lnTo>
                          <a:lnTo>
                            <a:pt x="2343" y="353"/>
                          </a:lnTo>
                          <a:lnTo>
                            <a:pt x="2350" y="353"/>
                          </a:lnTo>
                          <a:lnTo>
                            <a:pt x="2353" y="354"/>
                          </a:lnTo>
                          <a:lnTo>
                            <a:pt x="2353" y="356"/>
                          </a:lnTo>
                          <a:lnTo>
                            <a:pt x="2356" y="356"/>
                          </a:lnTo>
                          <a:lnTo>
                            <a:pt x="2359" y="356"/>
                          </a:lnTo>
                          <a:lnTo>
                            <a:pt x="2360" y="349"/>
                          </a:lnTo>
                          <a:lnTo>
                            <a:pt x="2365" y="349"/>
                          </a:lnTo>
                          <a:lnTo>
                            <a:pt x="2365" y="347"/>
                          </a:lnTo>
                          <a:lnTo>
                            <a:pt x="2365" y="345"/>
                          </a:lnTo>
                          <a:lnTo>
                            <a:pt x="2365" y="342"/>
                          </a:lnTo>
                          <a:lnTo>
                            <a:pt x="2367" y="342"/>
                          </a:lnTo>
                          <a:lnTo>
                            <a:pt x="2370" y="341"/>
                          </a:lnTo>
                          <a:lnTo>
                            <a:pt x="2370" y="339"/>
                          </a:lnTo>
                          <a:lnTo>
                            <a:pt x="2367" y="339"/>
                          </a:lnTo>
                          <a:lnTo>
                            <a:pt x="2365" y="339"/>
                          </a:lnTo>
                          <a:lnTo>
                            <a:pt x="2363" y="337"/>
                          </a:lnTo>
                          <a:lnTo>
                            <a:pt x="2356" y="332"/>
                          </a:lnTo>
                          <a:lnTo>
                            <a:pt x="2352" y="331"/>
                          </a:lnTo>
                          <a:lnTo>
                            <a:pt x="2349" y="328"/>
                          </a:lnTo>
                          <a:lnTo>
                            <a:pt x="2349" y="326"/>
                          </a:lnTo>
                          <a:lnTo>
                            <a:pt x="2347" y="325"/>
                          </a:lnTo>
                          <a:lnTo>
                            <a:pt x="2344" y="324"/>
                          </a:lnTo>
                          <a:lnTo>
                            <a:pt x="2342" y="321"/>
                          </a:lnTo>
                          <a:lnTo>
                            <a:pt x="2340" y="319"/>
                          </a:lnTo>
                          <a:lnTo>
                            <a:pt x="2339" y="315"/>
                          </a:lnTo>
                          <a:lnTo>
                            <a:pt x="2336" y="314"/>
                          </a:lnTo>
                          <a:lnTo>
                            <a:pt x="2332" y="313"/>
                          </a:lnTo>
                          <a:lnTo>
                            <a:pt x="2330" y="311"/>
                          </a:lnTo>
                          <a:lnTo>
                            <a:pt x="2324" y="311"/>
                          </a:lnTo>
                          <a:lnTo>
                            <a:pt x="2317" y="312"/>
                          </a:lnTo>
                          <a:lnTo>
                            <a:pt x="2305" y="313"/>
                          </a:lnTo>
                          <a:lnTo>
                            <a:pt x="2305" y="320"/>
                          </a:lnTo>
                          <a:lnTo>
                            <a:pt x="2307" y="326"/>
                          </a:lnTo>
                          <a:lnTo>
                            <a:pt x="2301" y="324"/>
                          </a:lnTo>
                          <a:lnTo>
                            <a:pt x="2302" y="315"/>
                          </a:lnTo>
                          <a:lnTo>
                            <a:pt x="2302" y="311"/>
                          </a:lnTo>
                          <a:lnTo>
                            <a:pt x="2302" y="308"/>
                          </a:lnTo>
                          <a:lnTo>
                            <a:pt x="2301" y="307"/>
                          </a:lnTo>
                          <a:lnTo>
                            <a:pt x="2298" y="306"/>
                          </a:lnTo>
                          <a:lnTo>
                            <a:pt x="2296" y="305"/>
                          </a:lnTo>
                          <a:lnTo>
                            <a:pt x="2295" y="304"/>
                          </a:lnTo>
                          <a:lnTo>
                            <a:pt x="2294" y="300"/>
                          </a:lnTo>
                          <a:lnTo>
                            <a:pt x="2294" y="298"/>
                          </a:lnTo>
                          <a:lnTo>
                            <a:pt x="2289" y="298"/>
                          </a:lnTo>
                          <a:lnTo>
                            <a:pt x="2284" y="297"/>
                          </a:lnTo>
                          <a:lnTo>
                            <a:pt x="2283" y="294"/>
                          </a:lnTo>
                          <a:lnTo>
                            <a:pt x="2282" y="292"/>
                          </a:lnTo>
                          <a:lnTo>
                            <a:pt x="2278" y="291"/>
                          </a:lnTo>
                          <a:lnTo>
                            <a:pt x="2275" y="290"/>
                          </a:lnTo>
                          <a:lnTo>
                            <a:pt x="2271" y="285"/>
                          </a:lnTo>
                          <a:lnTo>
                            <a:pt x="2269" y="285"/>
                          </a:lnTo>
                          <a:lnTo>
                            <a:pt x="2267" y="284"/>
                          </a:lnTo>
                          <a:lnTo>
                            <a:pt x="2261" y="279"/>
                          </a:lnTo>
                          <a:lnTo>
                            <a:pt x="2257" y="277"/>
                          </a:lnTo>
                          <a:lnTo>
                            <a:pt x="2254" y="276"/>
                          </a:lnTo>
                          <a:lnTo>
                            <a:pt x="2252" y="276"/>
                          </a:lnTo>
                          <a:lnTo>
                            <a:pt x="2252" y="275"/>
                          </a:lnTo>
                          <a:lnTo>
                            <a:pt x="2253" y="273"/>
                          </a:lnTo>
                          <a:lnTo>
                            <a:pt x="2253" y="272"/>
                          </a:lnTo>
                          <a:lnTo>
                            <a:pt x="2253" y="271"/>
                          </a:lnTo>
                          <a:lnTo>
                            <a:pt x="2250" y="266"/>
                          </a:lnTo>
                          <a:lnTo>
                            <a:pt x="2248" y="266"/>
                          </a:lnTo>
                          <a:lnTo>
                            <a:pt x="2247" y="268"/>
                          </a:lnTo>
                          <a:lnTo>
                            <a:pt x="2246" y="268"/>
                          </a:lnTo>
                          <a:lnTo>
                            <a:pt x="2243" y="268"/>
                          </a:lnTo>
                          <a:lnTo>
                            <a:pt x="2242" y="264"/>
                          </a:lnTo>
                          <a:lnTo>
                            <a:pt x="2236" y="263"/>
                          </a:lnTo>
                          <a:lnTo>
                            <a:pt x="2230" y="262"/>
                          </a:lnTo>
                          <a:lnTo>
                            <a:pt x="2230" y="258"/>
                          </a:lnTo>
                          <a:lnTo>
                            <a:pt x="2228" y="255"/>
                          </a:lnTo>
                          <a:lnTo>
                            <a:pt x="2226" y="252"/>
                          </a:lnTo>
                          <a:lnTo>
                            <a:pt x="2222" y="250"/>
                          </a:lnTo>
                          <a:lnTo>
                            <a:pt x="2220" y="249"/>
                          </a:lnTo>
                          <a:lnTo>
                            <a:pt x="2219" y="248"/>
                          </a:lnTo>
                          <a:lnTo>
                            <a:pt x="2219" y="245"/>
                          </a:lnTo>
                          <a:lnTo>
                            <a:pt x="2219" y="243"/>
                          </a:lnTo>
                          <a:lnTo>
                            <a:pt x="2215" y="238"/>
                          </a:lnTo>
                          <a:lnTo>
                            <a:pt x="2208" y="238"/>
                          </a:lnTo>
                          <a:lnTo>
                            <a:pt x="2202" y="238"/>
                          </a:lnTo>
                          <a:lnTo>
                            <a:pt x="2200" y="236"/>
                          </a:lnTo>
                          <a:lnTo>
                            <a:pt x="2197" y="234"/>
                          </a:lnTo>
                          <a:lnTo>
                            <a:pt x="2192" y="235"/>
                          </a:lnTo>
                          <a:lnTo>
                            <a:pt x="2190" y="236"/>
                          </a:lnTo>
                          <a:lnTo>
                            <a:pt x="2186" y="237"/>
                          </a:lnTo>
                          <a:lnTo>
                            <a:pt x="2184" y="237"/>
                          </a:lnTo>
                          <a:lnTo>
                            <a:pt x="2181" y="236"/>
                          </a:lnTo>
                          <a:lnTo>
                            <a:pt x="2179" y="235"/>
                          </a:lnTo>
                          <a:lnTo>
                            <a:pt x="2178" y="231"/>
                          </a:lnTo>
                          <a:lnTo>
                            <a:pt x="2177" y="229"/>
                          </a:lnTo>
                          <a:lnTo>
                            <a:pt x="2176" y="227"/>
                          </a:lnTo>
                          <a:lnTo>
                            <a:pt x="2173" y="225"/>
                          </a:lnTo>
                          <a:lnTo>
                            <a:pt x="2170" y="225"/>
                          </a:lnTo>
                          <a:lnTo>
                            <a:pt x="2166" y="225"/>
                          </a:lnTo>
                          <a:lnTo>
                            <a:pt x="2163" y="225"/>
                          </a:lnTo>
                          <a:lnTo>
                            <a:pt x="2157" y="221"/>
                          </a:lnTo>
                          <a:lnTo>
                            <a:pt x="2157" y="218"/>
                          </a:lnTo>
                          <a:lnTo>
                            <a:pt x="2154" y="218"/>
                          </a:lnTo>
                          <a:lnTo>
                            <a:pt x="2153" y="221"/>
                          </a:lnTo>
                          <a:lnTo>
                            <a:pt x="2145" y="221"/>
                          </a:lnTo>
                          <a:lnTo>
                            <a:pt x="2138" y="221"/>
                          </a:lnTo>
                          <a:lnTo>
                            <a:pt x="2132" y="218"/>
                          </a:lnTo>
                          <a:lnTo>
                            <a:pt x="2130" y="218"/>
                          </a:lnTo>
                          <a:lnTo>
                            <a:pt x="2126" y="218"/>
                          </a:lnTo>
                          <a:lnTo>
                            <a:pt x="2124" y="220"/>
                          </a:lnTo>
                          <a:lnTo>
                            <a:pt x="2123" y="221"/>
                          </a:lnTo>
                          <a:lnTo>
                            <a:pt x="2121" y="221"/>
                          </a:lnTo>
                          <a:lnTo>
                            <a:pt x="2117" y="217"/>
                          </a:lnTo>
                          <a:lnTo>
                            <a:pt x="2114" y="217"/>
                          </a:lnTo>
                          <a:lnTo>
                            <a:pt x="2109" y="217"/>
                          </a:lnTo>
                          <a:lnTo>
                            <a:pt x="2103" y="218"/>
                          </a:lnTo>
                          <a:lnTo>
                            <a:pt x="2098" y="218"/>
                          </a:lnTo>
                          <a:lnTo>
                            <a:pt x="2096" y="216"/>
                          </a:lnTo>
                          <a:lnTo>
                            <a:pt x="2094" y="215"/>
                          </a:lnTo>
                          <a:lnTo>
                            <a:pt x="2089" y="215"/>
                          </a:lnTo>
                          <a:lnTo>
                            <a:pt x="2090" y="223"/>
                          </a:lnTo>
                          <a:lnTo>
                            <a:pt x="2089" y="229"/>
                          </a:lnTo>
                          <a:lnTo>
                            <a:pt x="2092" y="229"/>
                          </a:lnTo>
                          <a:lnTo>
                            <a:pt x="2096" y="232"/>
                          </a:lnTo>
                          <a:lnTo>
                            <a:pt x="2097" y="239"/>
                          </a:lnTo>
                          <a:lnTo>
                            <a:pt x="2097" y="245"/>
                          </a:lnTo>
                          <a:lnTo>
                            <a:pt x="2095" y="245"/>
                          </a:lnTo>
                          <a:lnTo>
                            <a:pt x="2092" y="245"/>
                          </a:lnTo>
                          <a:lnTo>
                            <a:pt x="2089" y="251"/>
                          </a:lnTo>
                          <a:lnTo>
                            <a:pt x="2088" y="251"/>
                          </a:lnTo>
                          <a:lnTo>
                            <a:pt x="2085" y="251"/>
                          </a:lnTo>
                          <a:lnTo>
                            <a:pt x="2085" y="253"/>
                          </a:lnTo>
                          <a:lnTo>
                            <a:pt x="2085" y="255"/>
                          </a:lnTo>
                          <a:lnTo>
                            <a:pt x="2084" y="256"/>
                          </a:lnTo>
                          <a:lnTo>
                            <a:pt x="2082" y="256"/>
                          </a:lnTo>
                          <a:lnTo>
                            <a:pt x="2078" y="255"/>
                          </a:lnTo>
                          <a:lnTo>
                            <a:pt x="2077" y="257"/>
                          </a:lnTo>
                          <a:lnTo>
                            <a:pt x="2073" y="258"/>
                          </a:lnTo>
                          <a:lnTo>
                            <a:pt x="2067" y="258"/>
                          </a:lnTo>
                          <a:lnTo>
                            <a:pt x="2064" y="243"/>
                          </a:lnTo>
                          <a:lnTo>
                            <a:pt x="2061" y="242"/>
                          </a:lnTo>
                          <a:lnTo>
                            <a:pt x="2059" y="242"/>
                          </a:lnTo>
                          <a:lnTo>
                            <a:pt x="2057" y="241"/>
                          </a:lnTo>
                          <a:lnTo>
                            <a:pt x="2057" y="237"/>
                          </a:lnTo>
                          <a:lnTo>
                            <a:pt x="2056" y="234"/>
                          </a:lnTo>
                          <a:lnTo>
                            <a:pt x="2056" y="228"/>
                          </a:lnTo>
                          <a:lnTo>
                            <a:pt x="2050" y="234"/>
                          </a:lnTo>
                          <a:lnTo>
                            <a:pt x="2049" y="234"/>
                          </a:lnTo>
                          <a:lnTo>
                            <a:pt x="2049" y="232"/>
                          </a:lnTo>
                          <a:lnTo>
                            <a:pt x="2048" y="232"/>
                          </a:lnTo>
                          <a:lnTo>
                            <a:pt x="2045" y="234"/>
                          </a:lnTo>
                          <a:lnTo>
                            <a:pt x="2041" y="236"/>
                          </a:lnTo>
                          <a:lnTo>
                            <a:pt x="2036" y="237"/>
                          </a:lnTo>
                          <a:lnTo>
                            <a:pt x="2033" y="237"/>
                          </a:lnTo>
                          <a:lnTo>
                            <a:pt x="2034" y="232"/>
                          </a:lnTo>
                          <a:lnTo>
                            <a:pt x="2022" y="229"/>
                          </a:lnTo>
                          <a:lnTo>
                            <a:pt x="2016" y="230"/>
                          </a:lnTo>
                          <a:lnTo>
                            <a:pt x="2011" y="230"/>
                          </a:lnTo>
                          <a:lnTo>
                            <a:pt x="2008" y="234"/>
                          </a:lnTo>
                          <a:lnTo>
                            <a:pt x="2006" y="234"/>
                          </a:lnTo>
                          <a:lnTo>
                            <a:pt x="2005" y="234"/>
                          </a:lnTo>
                          <a:lnTo>
                            <a:pt x="2001" y="231"/>
                          </a:lnTo>
                          <a:lnTo>
                            <a:pt x="2001" y="227"/>
                          </a:lnTo>
                          <a:lnTo>
                            <a:pt x="1990" y="229"/>
                          </a:lnTo>
                          <a:lnTo>
                            <a:pt x="1984" y="229"/>
                          </a:lnTo>
                          <a:lnTo>
                            <a:pt x="1977" y="228"/>
                          </a:lnTo>
                          <a:lnTo>
                            <a:pt x="1976" y="228"/>
                          </a:lnTo>
                          <a:lnTo>
                            <a:pt x="1972" y="227"/>
                          </a:lnTo>
                          <a:lnTo>
                            <a:pt x="1965" y="232"/>
                          </a:lnTo>
                          <a:lnTo>
                            <a:pt x="1960" y="234"/>
                          </a:lnTo>
                          <a:lnTo>
                            <a:pt x="1957" y="234"/>
                          </a:lnTo>
                          <a:lnTo>
                            <a:pt x="1956" y="242"/>
                          </a:lnTo>
                          <a:lnTo>
                            <a:pt x="1953" y="250"/>
                          </a:lnTo>
                          <a:lnTo>
                            <a:pt x="1950" y="253"/>
                          </a:lnTo>
                          <a:lnTo>
                            <a:pt x="1950" y="250"/>
                          </a:lnTo>
                          <a:lnTo>
                            <a:pt x="1950" y="248"/>
                          </a:lnTo>
                          <a:lnTo>
                            <a:pt x="1947" y="246"/>
                          </a:lnTo>
                          <a:lnTo>
                            <a:pt x="1947" y="243"/>
                          </a:lnTo>
                          <a:lnTo>
                            <a:pt x="1947" y="241"/>
                          </a:lnTo>
                          <a:lnTo>
                            <a:pt x="1944" y="237"/>
                          </a:lnTo>
                          <a:lnTo>
                            <a:pt x="1944" y="234"/>
                          </a:lnTo>
                          <a:lnTo>
                            <a:pt x="1943" y="231"/>
                          </a:lnTo>
                          <a:lnTo>
                            <a:pt x="1939" y="231"/>
                          </a:lnTo>
                          <a:lnTo>
                            <a:pt x="1937" y="230"/>
                          </a:lnTo>
                          <a:lnTo>
                            <a:pt x="1937" y="228"/>
                          </a:lnTo>
                          <a:lnTo>
                            <a:pt x="1938" y="224"/>
                          </a:lnTo>
                          <a:lnTo>
                            <a:pt x="1936" y="223"/>
                          </a:lnTo>
                          <a:lnTo>
                            <a:pt x="1936" y="221"/>
                          </a:lnTo>
                          <a:lnTo>
                            <a:pt x="1940" y="217"/>
                          </a:lnTo>
                          <a:lnTo>
                            <a:pt x="1936" y="211"/>
                          </a:lnTo>
                          <a:lnTo>
                            <a:pt x="1933" y="209"/>
                          </a:lnTo>
                          <a:lnTo>
                            <a:pt x="1931" y="208"/>
                          </a:lnTo>
                          <a:lnTo>
                            <a:pt x="1929" y="208"/>
                          </a:lnTo>
                          <a:lnTo>
                            <a:pt x="1928" y="208"/>
                          </a:lnTo>
                          <a:lnTo>
                            <a:pt x="1926" y="207"/>
                          </a:lnTo>
                          <a:lnTo>
                            <a:pt x="1925" y="204"/>
                          </a:lnTo>
                          <a:lnTo>
                            <a:pt x="1924" y="203"/>
                          </a:lnTo>
                          <a:lnTo>
                            <a:pt x="1923" y="201"/>
                          </a:lnTo>
                          <a:lnTo>
                            <a:pt x="1921" y="201"/>
                          </a:lnTo>
                          <a:lnTo>
                            <a:pt x="1918" y="200"/>
                          </a:lnTo>
                          <a:lnTo>
                            <a:pt x="1914" y="199"/>
                          </a:lnTo>
                          <a:lnTo>
                            <a:pt x="1910" y="197"/>
                          </a:lnTo>
                          <a:lnTo>
                            <a:pt x="1907" y="195"/>
                          </a:lnTo>
                          <a:lnTo>
                            <a:pt x="1902" y="199"/>
                          </a:lnTo>
                          <a:lnTo>
                            <a:pt x="1899" y="197"/>
                          </a:lnTo>
                          <a:lnTo>
                            <a:pt x="1897" y="197"/>
                          </a:lnTo>
                          <a:lnTo>
                            <a:pt x="1895" y="197"/>
                          </a:lnTo>
                          <a:lnTo>
                            <a:pt x="1891" y="199"/>
                          </a:lnTo>
                          <a:lnTo>
                            <a:pt x="1888" y="200"/>
                          </a:lnTo>
                          <a:lnTo>
                            <a:pt x="1885" y="200"/>
                          </a:lnTo>
                          <a:lnTo>
                            <a:pt x="1884" y="197"/>
                          </a:lnTo>
                          <a:lnTo>
                            <a:pt x="1880" y="197"/>
                          </a:lnTo>
                          <a:lnTo>
                            <a:pt x="1874" y="199"/>
                          </a:lnTo>
                          <a:lnTo>
                            <a:pt x="1870" y="196"/>
                          </a:lnTo>
                          <a:lnTo>
                            <a:pt x="1868" y="196"/>
                          </a:lnTo>
                          <a:lnTo>
                            <a:pt x="1864" y="196"/>
                          </a:lnTo>
                          <a:lnTo>
                            <a:pt x="1861" y="197"/>
                          </a:lnTo>
                          <a:lnTo>
                            <a:pt x="1857" y="200"/>
                          </a:lnTo>
                          <a:lnTo>
                            <a:pt x="1854" y="201"/>
                          </a:lnTo>
                          <a:lnTo>
                            <a:pt x="1849" y="201"/>
                          </a:lnTo>
                          <a:lnTo>
                            <a:pt x="1847" y="201"/>
                          </a:lnTo>
                          <a:lnTo>
                            <a:pt x="1845" y="200"/>
                          </a:lnTo>
                          <a:lnTo>
                            <a:pt x="1842" y="199"/>
                          </a:lnTo>
                          <a:lnTo>
                            <a:pt x="1838" y="199"/>
                          </a:lnTo>
                          <a:lnTo>
                            <a:pt x="1834" y="200"/>
                          </a:lnTo>
                          <a:lnTo>
                            <a:pt x="1829" y="202"/>
                          </a:lnTo>
                          <a:lnTo>
                            <a:pt x="1825" y="203"/>
                          </a:lnTo>
                          <a:lnTo>
                            <a:pt x="1819" y="204"/>
                          </a:lnTo>
                          <a:lnTo>
                            <a:pt x="1812" y="204"/>
                          </a:lnTo>
                          <a:lnTo>
                            <a:pt x="1807" y="203"/>
                          </a:lnTo>
                          <a:lnTo>
                            <a:pt x="1802" y="203"/>
                          </a:lnTo>
                          <a:lnTo>
                            <a:pt x="1795" y="204"/>
                          </a:lnTo>
                          <a:lnTo>
                            <a:pt x="1788" y="204"/>
                          </a:lnTo>
                          <a:lnTo>
                            <a:pt x="1786" y="206"/>
                          </a:lnTo>
                          <a:lnTo>
                            <a:pt x="1778" y="204"/>
                          </a:lnTo>
                          <a:lnTo>
                            <a:pt x="1771" y="206"/>
                          </a:lnTo>
                          <a:lnTo>
                            <a:pt x="1777" y="197"/>
                          </a:lnTo>
                          <a:lnTo>
                            <a:pt x="1784" y="191"/>
                          </a:lnTo>
                          <a:lnTo>
                            <a:pt x="1783" y="187"/>
                          </a:lnTo>
                          <a:lnTo>
                            <a:pt x="1779" y="187"/>
                          </a:lnTo>
                          <a:lnTo>
                            <a:pt x="1776" y="187"/>
                          </a:lnTo>
                          <a:lnTo>
                            <a:pt x="1777" y="183"/>
                          </a:lnTo>
                          <a:lnTo>
                            <a:pt x="1776" y="180"/>
                          </a:lnTo>
                          <a:lnTo>
                            <a:pt x="1778" y="180"/>
                          </a:lnTo>
                          <a:lnTo>
                            <a:pt x="1778" y="179"/>
                          </a:lnTo>
                          <a:lnTo>
                            <a:pt x="1780" y="177"/>
                          </a:lnTo>
                          <a:lnTo>
                            <a:pt x="1781" y="181"/>
                          </a:lnTo>
                          <a:lnTo>
                            <a:pt x="1783" y="183"/>
                          </a:lnTo>
                          <a:lnTo>
                            <a:pt x="1788" y="181"/>
                          </a:lnTo>
                          <a:lnTo>
                            <a:pt x="1791" y="173"/>
                          </a:lnTo>
                          <a:lnTo>
                            <a:pt x="1785" y="169"/>
                          </a:lnTo>
                          <a:lnTo>
                            <a:pt x="1783" y="167"/>
                          </a:lnTo>
                          <a:lnTo>
                            <a:pt x="1779" y="166"/>
                          </a:lnTo>
                          <a:lnTo>
                            <a:pt x="1777" y="166"/>
                          </a:lnTo>
                          <a:lnTo>
                            <a:pt x="1776" y="166"/>
                          </a:lnTo>
                          <a:lnTo>
                            <a:pt x="1774" y="167"/>
                          </a:lnTo>
                          <a:lnTo>
                            <a:pt x="1773" y="167"/>
                          </a:lnTo>
                          <a:lnTo>
                            <a:pt x="1770" y="165"/>
                          </a:lnTo>
                          <a:lnTo>
                            <a:pt x="1767" y="162"/>
                          </a:lnTo>
                          <a:lnTo>
                            <a:pt x="1761" y="161"/>
                          </a:lnTo>
                          <a:lnTo>
                            <a:pt x="1757" y="162"/>
                          </a:lnTo>
                          <a:lnTo>
                            <a:pt x="1746" y="163"/>
                          </a:lnTo>
                          <a:lnTo>
                            <a:pt x="1742" y="174"/>
                          </a:lnTo>
                          <a:lnTo>
                            <a:pt x="1736" y="184"/>
                          </a:lnTo>
                          <a:lnTo>
                            <a:pt x="1733" y="188"/>
                          </a:lnTo>
                          <a:lnTo>
                            <a:pt x="1719" y="191"/>
                          </a:lnTo>
                          <a:lnTo>
                            <a:pt x="1718" y="189"/>
                          </a:lnTo>
                          <a:lnTo>
                            <a:pt x="1717" y="187"/>
                          </a:lnTo>
                          <a:lnTo>
                            <a:pt x="1718" y="186"/>
                          </a:lnTo>
                          <a:lnTo>
                            <a:pt x="1723" y="184"/>
                          </a:lnTo>
                          <a:lnTo>
                            <a:pt x="1722" y="182"/>
                          </a:lnTo>
                          <a:lnTo>
                            <a:pt x="1719" y="181"/>
                          </a:lnTo>
                          <a:lnTo>
                            <a:pt x="1721" y="180"/>
                          </a:lnTo>
                          <a:lnTo>
                            <a:pt x="1719" y="177"/>
                          </a:lnTo>
                          <a:lnTo>
                            <a:pt x="1725" y="176"/>
                          </a:lnTo>
                          <a:lnTo>
                            <a:pt x="1728" y="175"/>
                          </a:lnTo>
                          <a:lnTo>
                            <a:pt x="1729" y="173"/>
                          </a:lnTo>
                          <a:lnTo>
                            <a:pt x="1730" y="168"/>
                          </a:lnTo>
                          <a:lnTo>
                            <a:pt x="1733" y="169"/>
                          </a:lnTo>
                          <a:lnTo>
                            <a:pt x="1733" y="170"/>
                          </a:lnTo>
                          <a:lnTo>
                            <a:pt x="1732" y="172"/>
                          </a:lnTo>
                          <a:lnTo>
                            <a:pt x="1732" y="173"/>
                          </a:lnTo>
                          <a:lnTo>
                            <a:pt x="1732" y="174"/>
                          </a:lnTo>
                          <a:lnTo>
                            <a:pt x="1735" y="175"/>
                          </a:lnTo>
                          <a:lnTo>
                            <a:pt x="1738" y="166"/>
                          </a:lnTo>
                          <a:lnTo>
                            <a:pt x="1723" y="167"/>
                          </a:lnTo>
                          <a:lnTo>
                            <a:pt x="1708" y="168"/>
                          </a:lnTo>
                          <a:lnTo>
                            <a:pt x="1707" y="160"/>
                          </a:lnTo>
                          <a:lnTo>
                            <a:pt x="1707" y="159"/>
                          </a:lnTo>
                          <a:lnTo>
                            <a:pt x="1708" y="159"/>
                          </a:lnTo>
                          <a:lnTo>
                            <a:pt x="1712" y="159"/>
                          </a:lnTo>
                          <a:lnTo>
                            <a:pt x="1721" y="160"/>
                          </a:lnTo>
                          <a:lnTo>
                            <a:pt x="1721" y="158"/>
                          </a:lnTo>
                          <a:lnTo>
                            <a:pt x="1705" y="154"/>
                          </a:lnTo>
                          <a:lnTo>
                            <a:pt x="1702" y="152"/>
                          </a:lnTo>
                          <a:lnTo>
                            <a:pt x="1696" y="153"/>
                          </a:lnTo>
                          <a:lnTo>
                            <a:pt x="1690" y="153"/>
                          </a:lnTo>
                          <a:lnTo>
                            <a:pt x="1685" y="152"/>
                          </a:lnTo>
                          <a:lnTo>
                            <a:pt x="1681" y="149"/>
                          </a:lnTo>
                          <a:lnTo>
                            <a:pt x="1676" y="149"/>
                          </a:lnTo>
                          <a:lnTo>
                            <a:pt x="1673" y="149"/>
                          </a:lnTo>
                          <a:lnTo>
                            <a:pt x="1663" y="146"/>
                          </a:lnTo>
                          <a:lnTo>
                            <a:pt x="1661" y="144"/>
                          </a:lnTo>
                          <a:lnTo>
                            <a:pt x="1660" y="142"/>
                          </a:lnTo>
                          <a:lnTo>
                            <a:pt x="1654" y="141"/>
                          </a:lnTo>
                          <a:lnTo>
                            <a:pt x="1649" y="142"/>
                          </a:lnTo>
                          <a:lnTo>
                            <a:pt x="1649" y="144"/>
                          </a:lnTo>
                          <a:lnTo>
                            <a:pt x="1650" y="145"/>
                          </a:lnTo>
                          <a:lnTo>
                            <a:pt x="1652" y="145"/>
                          </a:lnTo>
                          <a:lnTo>
                            <a:pt x="1654" y="145"/>
                          </a:lnTo>
                          <a:lnTo>
                            <a:pt x="1655" y="147"/>
                          </a:lnTo>
                          <a:lnTo>
                            <a:pt x="1656" y="147"/>
                          </a:lnTo>
                          <a:lnTo>
                            <a:pt x="1656" y="148"/>
                          </a:lnTo>
                          <a:lnTo>
                            <a:pt x="1655" y="152"/>
                          </a:lnTo>
                          <a:lnTo>
                            <a:pt x="1648" y="153"/>
                          </a:lnTo>
                          <a:lnTo>
                            <a:pt x="1640" y="152"/>
                          </a:lnTo>
                          <a:lnTo>
                            <a:pt x="1639" y="159"/>
                          </a:lnTo>
                          <a:lnTo>
                            <a:pt x="1647" y="160"/>
                          </a:lnTo>
                          <a:lnTo>
                            <a:pt x="1649" y="160"/>
                          </a:lnTo>
                          <a:lnTo>
                            <a:pt x="1653" y="160"/>
                          </a:lnTo>
                          <a:lnTo>
                            <a:pt x="1654" y="165"/>
                          </a:lnTo>
                          <a:lnTo>
                            <a:pt x="1646" y="162"/>
                          </a:lnTo>
                          <a:lnTo>
                            <a:pt x="1642" y="163"/>
                          </a:lnTo>
                          <a:lnTo>
                            <a:pt x="1640" y="163"/>
                          </a:lnTo>
                          <a:lnTo>
                            <a:pt x="1638" y="166"/>
                          </a:lnTo>
                          <a:lnTo>
                            <a:pt x="1636" y="168"/>
                          </a:lnTo>
                          <a:lnTo>
                            <a:pt x="1636" y="173"/>
                          </a:lnTo>
                          <a:lnTo>
                            <a:pt x="1638" y="177"/>
                          </a:lnTo>
                          <a:lnTo>
                            <a:pt x="1641" y="180"/>
                          </a:lnTo>
                          <a:lnTo>
                            <a:pt x="1641" y="183"/>
                          </a:lnTo>
                          <a:lnTo>
                            <a:pt x="1641" y="187"/>
                          </a:lnTo>
                          <a:lnTo>
                            <a:pt x="1639" y="188"/>
                          </a:lnTo>
                          <a:lnTo>
                            <a:pt x="1635" y="188"/>
                          </a:lnTo>
                          <a:lnTo>
                            <a:pt x="1633" y="187"/>
                          </a:lnTo>
                          <a:lnTo>
                            <a:pt x="1632" y="186"/>
                          </a:lnTo>
                          <a:lnTo>
                            <a:pt x="1630" y="186"/>
                          </a:lnTo>
                          <a:lnTo>
                            <a:pt x="1629" y="187"/>
                          </a:lnTo>
                          <a:lnTo>
                            <a:pt x="1627" y="188"/>
                          </a:lnTo>
                          <a:lnTo>
                            <a:pt x="1627" y="186"/>
                          </a:lnTo>
                          <a:lnTo>
                            <a:pt x="1628" y="182"/>
                          </a:lnTo>
                          <a:lnTo>
                            <a:pt x="1627" y="181"/>
                          </a:lnTo>
                          <a:lnTo>
                            <a:pt x="1626" y="179"/>
                          </a:lnTo>
                          <a:lnTo>
                            <a:pt x="1623" y="180"/>
                          </a:lnTo>
                          <a:lnTo>
                            <a:pt x="1622" y="181"/>
                          </a:lnTo>
                          <a:lnTo>
                            <a:pt x="1619" y="180"/>
                          </a:lnTo>
                          <a:lnTo>
                            <a:pt x="1619" y="182"/>
                          </a:lnTo>
                          <a:lnTo>
                            <a:pt x="1618" y="182"/>
                          </a:lnTo>
                          <a:lnTo>
                            <a:pt x="1616" y="187"/>
                          </a:lnTo>
                          <a:lnTo>
                            <a:pt x="1619" y="188"/>
                          </a:lnTo>
                          <a:lnTo>
                            <a:pt x="1620" y="190"/>
                          </a:lnTo>
                          <a:lnTo>
                            <a:pt x="1613" y="193"/>
                          </a:lnTo>
                          <a:lnTo>
                            <a:pt x="1606" y="194"/>
                          </a:lnTo>
                          <a:lnTo>
                            <a:pt x="1605" y="191"/>
                          </a:lnTo>
                          <a:lnTo>
                            <a:pt x="1601" y="191"/>
                          </a:lnTo>
                          <a:lnTo>
                            <a:pt x="1599" y="191"/>
                          </a:lnTo>
                          <a:lnTo>
                            <a:pt x="1598" y="188"/>
                          </a:lnTo>
                          <a:lnTo>
                            <a:pt x="1591" y="183"/>
                          </a:lnTo>
                          <a:lnTo>
                            <a:pt x="1583" y="179"/>
                          </a:lnTo>
                          <a:lnTo>
                            <a:pt x="1583" y="177"/>
                          </a:lnTo>
                          <a:lnTo>
                            <a:pt x="1580" y="177"/>
                          </a:lnTo>
                          <a:lnTo>
                            <a:pt x="1578" y="177"/>
                          </a:lnTo>
                          <a:lnTo>
                            <a:pt x="1574" y="174"/>
                          </a:lnTo>
                          <a:lnTo>
                            <a:pt x="1571" y="174"/>
                          </a:lnTo>
                          <a:lnTo>
                            <a:pt x="1569" y="175"/>
                          </a:lnTo>
                          <a:lnTo>
                            <a:pt x="1564" y="179"/>
                          </a:lnTo>
                          <a:lnTo>
                            <a:pt x="1560" y="182"/>
                          </a:lnTo>
                          <a:lnTo>
                            <a:pt x="1556" y="184"/>
                          </a:lnTo>
                          <a:lnTo>
                            <a:pt x="1553" y="184"/>
                          </a:lnTo>
                          <a:lnTo>
                            <a:pt x="1551" y="184"/>
                          </a:lnTo>
                          <a:lnTo>
                            <a:pt x="1545" y="188"/>
                          </a:lnTo>
                          <a:lnTo>
                            <a:pt x="1546" y="182"/>
                          </a:lnTo>
                          <a:lnTo>
                            <a:pt x="1546" y="177"/>
                          </a:lnTo>
                          <a:lnTo>
                            <a:pt x="1545" y="177"/>
                          </a:lnTo>
                          <a:lnTo>
                            <a:pt x="1544" y="175"/>
                          </a:lnTo>
                          <a:lnTo>
                            <a:pt x="1542" y="175"/>
                          </a:lnTo>
                          <a:lnTo>
                            <a:pt x="1540" y="174"/>
                          </a:lnTo>
                          <a:lnTo>
                            <a:pt x="1540" y="172"/>
                          </a:lnTo>
                          <a:lnTo>
                            <a:pt x="1540" y="169"/>
                          </a:lnTo>
                          <a:lnTo>
                            <a:pt x="1538" y="168"/>
                          </a:lnTo>
                          <a:lnTo>
                            <a:pt x="1532" y="176"/>
                          </a:lnTo>
                          <a:lnTo>
                            <a:pt x="1532" y="179"/>
                          </a:lnTo>
                          <a:lnTo>
                            <a:pt x="1533" y="182"/>
                          </a:lnTo>
                          <a:lnTo>
                            <a:pt x="1533" y="186"/>
                          </a:lnTo>
                          <a:lnTo>
                            <a:pt x="1529" y="188"/>
                          </a:lnTo>
                          <a:lnTo>
                            <a:pt x="1529" y="195"/>
                          </a:lnTo>
                          <a:lnTo>
                            <a:pt x="1528" y="200"/>
                          </a:lnTo>
                          <a:lnTo>
                            <a:pt x="1523" y="208"/>
                          </a:lnTo>
                          <a:lnTo>
                            <a:pt x="1522" y="211"/>
                          </a:lnTo>
                          <a:lnTo>
                            <a:pt x="1521" y="214"/>
                          </a:lnTo>
                          <a:lnTo>
                            <a:pt x="1518" y="214"/>
                          </a:lnTo>
                          <a:lnTo>
                            <a:pt x="1516" y="215"/>
                          </a:lnTo>
                          <a:lnTo>
                            <a:pt x="1515" y="214"/>
                          </a:lnTo>
                          <a:lnTo>
                            <a:pt x="1514" y="213"/>
                          </a:lnTo>
                          <a:lnTo>
                            <a:pt x="1515" y="207"/>
                          </a:lnTo>
                          <a:lnTo>
                            <a:pt x="1517" y="201"/>
                          </a:lnTo>
                          <a:lnTo>
                            <a:pt x="1514" y="201"/>
                          </a:lnTo>
                          <a:lnTo>
                            <a:pt x="1514" y="203"/>
                          </a:lnTo>
                          <a:lnTo>
                            <a:pt x="1510" y="203"/>
                          </a:lnTo>
                          <a:lnTo>
                            <a:pt x="1507" y="201"/>
                          </a:lnTo>
                          <a:lnTo>
                            <a:pt x="1502" y="196"/>
                          </a:lnTo>
                          <a:lnTo>
                            <a:pt x="1496" y="197"/>
                          </a:lnTo>
                          <a:lnTo>
                            <a:pt x="1491" y="199"/>
                          </a:lnTo>
                          <a:lnTo>
                            <a:pt x="1488" y="193"/>
                          </a:lnTo>
                          <a:lnTo>
                            <a:pt x="1485" y="188"/>
                          </a:lnTo>
                          <a:lnTo>
                            <a:pt x="1478" y="190"/>
                          </a:lnTo>
                          <a:lnTo>
                            <a:pt x="1478" y="188"/>
                          </a:lnTo>
                          <a:lnTo>
                            <a:pt x="1477" y="188"/>
                          </a:lnTo>
                          <a:lnTo>
                            <a:pt x="1478" y="186"/>
                          </a:lnTo>
                          <a:lnTo>
                            <a:pt x="1480" y="183"/>
                          </a:lnTo>
                          <a:lnTo>
                            <a:pt x="1483" y="182"/>
                          </a:lnTo>
                          <a:lnTo>
                            <a:pt x="1485" y="182"/>
                          </a:lnTo>
                          <a:lnTo>
                            <a:pt x="1485" y="181"/>
                          </a:lnTo>
                          <a:lnTo>
                            <a:pt x="1483" y="175"/>
                          </a:lnTo>
                          <a:lnTo>
                            <a:pt x="1481" y="175"/>
                          </a:lnTo>
                          <a:lnTo>
                            <a:pt x="1481" y="176"/>
                          </a:lnTo>
                          <a:lnTo>
                            <a:pt x="1481" y="177"/>
                          </a:lnTo>
                          <a:lnTo>
                            <a:pt x="1482" y="179"/>
                          </a:lnTo>
                          <a:lnTo>
                            <a:pt x="1481" y="181"/>
                          </a:lnTo>
                          <a:lnTo>
                            <a:pt x="1478" y="181"/>
                          </a:lnTo>
                          <a:lnTo>
                            <a:pt x="1475" y="181"/>
                          </a:lnTo>
                          <a:lnTo>
                            <a:pt x="1471" y="175"/>
                          </a:lnTo>
                          <a:lnTo>
                            <a:pt x="1468" y="170"/>
                          </a:lnTo>
                          <a:lnTo>
                            <a:pt x="1459" y="163"/>
                          </a:lnTo>
                          <a:lnTo>
                            <a:pt x="1455" y="163"/>
                          </a:lnTo>
                          <a:lnTo>
                            <a:pt x="1453" y="165"/>
                          </a:lnTo>
                          <a:lnTo>
                            <a:pt x="1452" y="166"/>
                          </a:lnTo>
                          <a:lnTo>
                            <a:pt x="1452" y="167"/>
                          </a:lnTo>
                          <a:lnTo>
                            <a:pt x="1452" y="172"/>
                          </a:lnTo>
                          <a:lnTo>
                            <a:pt x="1455" y="176"/>
                          </a:lnTo>
                          <a:lnTo>
                            <a:pt x="1455" y="179"/>
                          </a:lnTo>
                          <a:lnTo>
                            <a:pt x="1454" y="180"/>
                          </a:lnTo>
                          <a:lnTo>
                            <a:pt x="1454" y="179"/>
                          </a:lnTo>
                          <a:lnTo>
                            <a:pt x="1454" y="180"/>
                          </a:lnTo>
                          <a:lnTo>
                            <a:pt x="1454" y="181"/>
                          </a:lnTo>
                          <a:lnTo>
                            <a:pt x="1453" y="180"/>
                          </a:lnTo>
                          <a:lnTo>
                            <a:pt x="1450" y="177"/>
                          </a:lnTo>
                          <a:lnTo>
                            <a:pt x="1449" y="173"/>
                          </a:lnTo>
                          <a:lnTo>
                            <a:pt x="1448" y="168"/>
                          </a:lnTo>
                          <a:lnTo>
                            <a:pt x="1445" y="166"/>
                          </a:lnTo>
                          <a:lnTo>
                            <a:pt x="1442" y="166"/>
                          </a:lnTo>
                          <a:lnTo>
                            <a:pt x="1439" y="166"/>
                          </a:lnTo>
                          <a:lnTo>
                            <a:pt x="1433" y="163"/>
                          </a:lnTo>
                          <a:lnTo>
                            <a:pt x="1431" y="161"/>
                          </a:lnTo>
                          <a:lnTo>
                            <a:pt x="1432" y="161"/>
                          </a:lnTo>
                          <a:lnTo>
                            <a:pt x="1440" y="162"/>
                          </a:lnTo>
                          <a:lnTo>
                            <a:pt x="1439" y="154"/>
                          </a:lnTo>
                          <a:lnTo>
                            <a:pt x="1431" y="155"/>
                          </a:lnTo>
                          <a:lnTo>
                            <a:pt x="1429" y="161"/>
                          </a:lnTo>
                          <a:lnTo>
                            <a:pt x="1427" y="161"/>
                          </a:lnTo>
                          <a:lnTo>
                            <a:pt x="1425" y="159"/>
                          </a:lnTo>
                          <a:lnTo>
                            <a:pt x="1422" y="156"/>
                          </a:lnTo>
                          <a:lnTo>
                            <a:pt x="1419" y="156"/>
                          </a:lnTo>
                          <a:lnTo>
                            <a:pt x="1418" y="156"/>
                          </a:lnTo>
                          <a:lnTo>
                            <a:pt x="1420" y="155"/>
                          </a:lnTo>
                          <a:lnTo>
                            <a:pt x="1422" y="154"/>
                          </a:lnTo>
                          <a:lnTo>
                            <a:pt x="1423" y="152"/>
                          </a:lnTo>
                          <a:lnTo>
                            <a:pt x="1421" y="148"/>
                          </a:lnTo>
                          <a:lnTo>
                            <a:pt x="1419" y="149"/>
                          </a:lnTo>
                          <a:lnTo>
                            <a:pt x="1416" y="149"/>
                          </a:lnTo>
                          <a:lnTo>
                            <a:pt x="1413" y="151"/>
                          </a:lnTo>
                          <a:lnTo>
                            <a:pt x="1414" y="149"/>
                          </a:lnTo>
                          <a:lnTo>
                            <a:pt x="1418" y="147"/>
                          </a:lnTo>
                          <a:lnTo>
                            <a:pt x="1419" y="146"/>
                          </a:lnTo>
                          <a:lnTo>
                            <a:pt x="1419" y="145"/>
                          </a:lnTo>
                          <a:lnTo>
                            <a:pt x="1419" y="144"/>
                          </a:lnTo>
                          <a:lnTo>
                            <a:pt x="1419" y="142"/>
                          </a:lnTo>
                          <a:lnTo>
                            <a:pt x="1422" y="142"/>
                          </a:lnTo>
                          <a:lnTo>
                            <a:pt x="1425" y="142"/>
                          </a:lnTo>
                          <a:lnTo>
                            <a:pt x="1429" y="139"/>
                          </a:lnTo>
                          <a:lnTo>
                            <a:pt x="1432" y="139"/>
                          </a:lnTo>
                          <a:lnTo>
                            <a:pt x="1434" y="139"/>
                          </a:lnTo>
                          <a:lnTo>
                            <a:pt x="1436" y="137"/>
                          </a:lnTo>
                          <a:lnTo>
                            <a:pt x="1439" y="134"/>
                          </a:lnTo>
                          <a:lnTo>
                            <a:pt x="1440" y="132"/>
                          </a:lnTo>
                          <a:lnTo>
                            <a:pt x="1442" y="129"/>
                          </a:lnTo>
                          <a:lnTo>
                            <a:pt x="1443" y="129"/>
                          </a:lnTo>
                          <a:lnTo>
                            <a:pt x="1443" y="127"/>
                          </a:lnTo>
                          <a:lnTo>
                            <a:pt x="1443" y="124"/>
                          </a:lnTo>
                          <a:lnTo>
                            <a:pt x="1439" y="124"/>
                          </a:lnTo>
                          <a:lnTo>
                            <a:pt x="1435" y="124"/>
                          </a:lnTo>
                          <a:lnTo>
                            <a:pt x="1433" y="122"/>
                          </a:lnTo>
                          <a:lnTo>
                            <a:pt x="1432" y="120"/>
                          </a:lnTo>
                          <a:lnTo>
                            <a:pt x="1429" y="117"/>
                          </a:lnTo>
                          <a:lnTo>
                            <a:pt x="1426" y="117"/>
                          </a:lnTo>
                          <a:lnTo>
                            <a:pt x="1423" y="117"/>
                          </a:lnTo>
                          <a:lnTo>
                            <a:pt x="1422" y="115"/>
                          </a:lnTo>
                          <a:lnTo>
                            <a:pt x="1422" y="114"/>
                          </a:lnTo>
                          <a:lnTo>
                            <a:pt x="1419" y="112"/>
                          </a:lnTo>
                          <a:lnTo>
                            <a:pt x="1415" y="112"/>
                          </a:lnTo>
                          <a:lnTo>
                            <a:pt x="1407" y="113"/>
                          </a:lnTo>
                          <a:lnTo>
                            <a:pt x="1398" y="115"/>
                          </a:lnTo>
                          <a:lnTo>
                            <a:pt x="1395" y="117"/>
                          </a:lnTo>
                          <a:lnTo>
                            <a:pt x="1393" y="118"/>
                          </a:lnTo>
                          <a:lnTo>
                            <a:pt x="1392" y="120"/>
                          </a:lnTo>
                          <a:lnTo>
                            <a:pt x="1392" y="122"/>
                          </a:lnTo>
                          <a:lnTo>
                            <a:pt x="1392" y="131"/>
                          </a:lnTo>
                          <a:lnTo>
                            <a:pt x="1395" y="131"/>
                          </a:lnTo>
                          <a:lnTo>
                            <a:pt x="1398" y="132"/>
                          </a:lnTo>
                          <a:lnTo>
                            <a:pt x="1398" y="137"/>
                          </a:lnTo>
                          <a:lnTo>
                            <a:pt x="1400" y="137"/>
                          </a:lnTo>
                          <a:lnTo>
                            <a:pt x="1404" y="137"/>
                          </a:lnTo>
                          <a:lnTo>
                            <a:pt x="1409" y="137"/>
                          </a:lnTo>
                          <a:lnTo>
                            <a:pt x="1413" y="140"/>
                          </a:lnTo>
                          <a:lnTo>
                            <a:pt x="1415" y="141"/>
                          </a:lnTo>
                          <a:lnTo>
                            <a:pt x="1414" y="141"/>
                          </a:lnTo>
                          <a:lnTo>
                            <a:pt x="1411" y="142"/>
                          </a:lnTo>
                          <a:lnTo>
                            <a:pt x="1411" y="146"/>
                          </a:lnTo>
                          <a:lnTo>
                            <a:pt x="1412" y="147"/>
                          </a:lnTo>
                          <a:lnTo>
                            <a:pt x="1404" y="148"/>
                          </a:lnTo>
                          <a:lnTo>
                            <a:pt x="1402" y="149"/>
                          </a:lnTo>
                          <a:lnTo>
                            <a:pt x="1402" y="151"/>
                          </a:lnTo>
                          <a:lnTo>
                            <a:pt x="1404" y="153"/>
                          </a:lnTo>
                          <a:lnTo>
                            <a:pt x="1395" y="153"/>
                          </a:lnTo>
                          <a:lnTo>
                            <a:pt x="1391" y="153"/>
                          </a:lnTo>
                          <a:lnTo>
                            <a:pt x="1387" y="152"/>
                          </a:lnTo>
                          <a:lnTo>
                            <a:pt x="1385" y="149"/>
                          </a:lnTo>
                          <a:lnTo>
                            <a:pt x="1381" y="146"/>
                          </a:lnTo>
                          <a:lnTo>
                            <a:pt x="1379" y="146"/>
                          </a:lnTo>
                          <a:lnTo>
                            <a:pt x="1379" y="147"/>
                          </a:lnTo>
                          <a:lnTo>
                            <a:pt x="1378" y="147"/>
                          </a:lnTo>
                          <a:lnTo>
                            <a:pt x="1377" y="147"/>
                          </a:lnTo>
                          <a:lnTo>
                            <a:pt x="1373" y="145"/>
                          </a:lnTo>
                          <a:lnTo>
                            <a:pt x="1369" y="142"/>
                          </a:lnTo>
                          <a:lnTo>
                            <a:pt x="1366" y="144"/>
                          </a:lnTo>
                          <a:lnTo>
                            <a:pt x="1365" y="145"/>
                          </a:lnTo>
                          <a:lnTo>
                            <a:pt x="1361" y="145"/>
                          </a:lnTo>
                          <a:lnTo>
                            <a:pt x="1358" y="144"/>
                          </a:lnTo>
                          <a:lnTo>
                            <a:pt x="1354" y="142"/>
                          </a:lnTo>
                          <a:lnTo>
                            <a:pt x="1352" y="142"/>
                          </a:lnTo>
                          <a:lnTo>
                            <a:pt x="1352" y="146"/>
                          </a:lnTo>
                          <a:lnTo>
                            <a:pt x="1349" y="146"/>
                          </a:lnTo>
                          <a:lnTo>
                            <a:pt x="1345" y="144"/>
                          </a:lnTo>
                          <a:lnTo>
                            <a:pt x="1343" y="141"/>
                          </a:lnTo>
                          <a:lnTo>
                            <a:pt x="1340" y="140"/>
                          </a:lnTo>
                          <a:lnTo>
                            <a:pt x="1338" y="141"/>
                          </a:lnTo>
                          <a:lnTo>
                            <a:pt x="1337" y="139"/>
                          </a:lnTo>
                          <a:lnTo>
                            <a:pt x="1336" y="138"/>
                          </a:lnTo>
                          <a:lnTo>
                            <a:pt x="1333" y="138"/>
                          </a:lnTo>
                          <a:lnTo>
                            <a:pt x="1330" y="138"/>
                          </a:lnTo>
                          <a:lnTo>
                            <a:pt x="1328" y="135"/>
                          </a:lnTo>
                          <a:lnTo>
                            <a:pt x="1324" y="133"/>
                          </a:lnTo>
                          <a:lnTo>
                            <a:pt x="1324" y="131"/>
                          </a:lnTo>
                          <a:lnTo>
                            <a:pt x="1324" y="129"/>
                          </a:lnTo>
                          <a:lnTo>
                            <a:pt x="1326" y="129"/>
                          </a:lnTo>
                          <a:lnTo>
                            <a:pt x="1326" y="118"/>
                          </a:lnTo>
                          <a:lnTo>
                            <a:pt x="1318" y="118"/>
                          </a:lnTo>
                          <a:lnTo>
                            <a:pt x="1314" y="117"/>
                          </a:lnTo>
                          <a:lnTo>
                            <a:pt x="1308" y="117"/>
                          </a:lnTo>
                          <a:lnTo>
                            <a:pt x="1305" y="118"/>
                          </a:lnTo>
                          <a:lnTo>
                            <a:pt x="1301" y="118"/>
                          </a:lnTo>
                          <a:lnTo>
                            <a:pt x="1300" y="114"/>
                          </a:lnTo>
                          <a:lnTo>
                            <a:pt x="1297" y="114"/>
                          </a:lnTo>
                          <a:lnTo>
                            <a:pt x="1296" y="115"/>
                          </a:lnTo>
                          <a:lnTo>
                            <a:pt x="1291" y="115"/>
                          </a:lnTo>
                          <a:lnTo>
                            <a:pt x="1288" y="115"/>
                          </a:lnTo>
                          <a:lnTo>
                            <a:pt x="1284" y="113"/>
                          </a:lnTo>
                          <a:lnTo>
                            <a:pt x="1281" y="112"/>
                          </a:lnTo>
                          <a:lnTo>
                            <a:pt x="1277" y="112"/>
                          </a:lnTo>
                          <a:lnTo>
                            <a:pt x="1275" y="113"/>
                          </a:lnTo>
                          <a:lnTo>
                            <a:pt x="1273" y="115"/>
                          </a:lnTo>
                          <a:lnTo>
                            <a:pt x="1262" y="122"/>
                          </a:lnTo>
                          <a:lnTo>
                            <a:pt x="1257" y="127"/>
                          </a:lnTo>
                          <a:lnTo>
                            <a:pt x="1254" y="132"/>
                          </a:lnTo>
                          <a:lnTo>
                            <a:pt x="1254" y="134"/>
                          </a:lnTo>
                          <a:lnTo>
                            <a:pt x="1254" y="137"/>
                          </a:lnTo>
                          <a:lnTo>
                            <a:pt x="1253" y="135"/>
                          </a:lnTo>
                          <a:lnTo>
                            <a:pt x="1250" y="135"/>
                          </a:lnTo>
                          <a:lnTo>
                            <a:pt x="1250" y="131"/>
                          </a:lnTo>
                          <a:lnTo>
                            <a:pt x="1253" y="127"/>
                          </a:lnTo>
                          <a:lnTo>
                            <a:pt x="1253" y="125"/>
                          </a:lnTo>
                          <a:lnTo>
                            <a:pt x="1253" y="121"/>
                          </a:lnTo>
                          <a:lnTo>
                            <a:pt x="1249" y="118"/>
                          </a:lnTo>
                          <a:lnTo>
                            <a:pt x="1246" y="117"/>
                          </a:lnTo>
                          <a:lnTo>
                            <a:pt x="1246" y="125"/>
                          </a:lnTo>
                          <a:lnTo>
                            <a:pt x="1235" y="125"/>
                          </a:lnTo>
                          <a:lnTo>
                            <a:pt x="1229" y="125"/>
                          </a:lnTo>
                          <a:lnTo>
                            <a:pt x="1227" y="124"/>
                          </a:lnTo>
                          <a:lnTo>
                            <a:pt x="1226" y="121"/>
                          </a:lnTo>
                          <a:lnTo>
                            <a:pt x="1222" y="113"/>
                          </a:lnTo>
                          <a:lnTo>
                            <a:pt x="1220" y="113"/>
                          </a:lnTo>
                          <a:lnTo>
                            <a:pt x="1220" y="114"/>
                          </a:lnTo>
                          <a:lnTo>
                            <a:pt x="1219" y="117"/>
                          </a:lnTo>
                          <a:lnTo>
                            <a:pt x="1218" y="118"/>
                          </a:lnTo>
                          <a:lnTo>
                            <a:pt x="1216" y="118"/>
                          </a:lnTo>
                          <a:lnTo>
                            <a:pt x="1215" y="117"/>
                          </a:lnTo>
                          <a:lnTo>
                            <a:pt x="1214" y="114"/>
                          </a:lnTo>
                          <a:lnTo>
                            <a:pt x="1212" y="114"/>
                          </a:lnTo>
                          <a:lnTo>
                            <a:pt x="1208" y="115"/>
                          </a:lnTo>
                          <a:lnTo>
                            <a:pt x="1207" y="120"/>
                          </a:lnTo>
                          <a:lnTo>
                            <a:pt x="1205" y="121"/>
                          </a:lnTo>
                          <a:lnTo>
                            <a:pt x="1202" y="122"/>
                          </a:lnTo>
                          <a:lnTo>
                            <a:pt x="1202" y="125"/>
                          </a:lnTo>
                          <a:lnTo>
                            <a:pt x="1201" y="126"/>
                          </a:lnTo>
                          <a:lnTo>
                            <a:pt x="1201" y="128"/>
                          </a:lnTo>
                          <a:lnTo>
                            <a:pt x="1204" y="132"/>
                          </a:lnTo>
                          <a:lnTo>
                            <a:pt x="1211" y="133"/>
                          </a:lnTo>
                          <a:lnTo>
                            <a:pt x="1208" y="134"/>
                          </a:lnTo>
                          <a:lnTo>
                            <a:pt x="1207" y="137"/>
                          </a:lnTo>
                          <a:lnTo>
                            <a:pt x="1204" y="137"/>
                          </a:lnTo>
                          <a:lnTo>
                            <a:pt x="1201" y="135"/>
                          </a:lnTo>
                          <a:lnTo>
                            <a:pt x="1197" y="133"/>
                          </a:lnTo>
                          <a:lnTo>
                            <a:pt x="1197" y="135"/>
                          </a:lnTo>
                          <a:lnTo>
                            <a:pt x="1198" y="137"/>
                          </a:lnTo>
                          <a:lnTo>
                            <a:pt x="1195" y="139"/>
                          </a:lnTo>
                          <a:lnTo>
                            <a:pt x="1192" y="142"/>
                          </a:lnTo>
                          <a:lnTo>
                            <a:pt x="1187" y="142"/>
                          </a:lnTo>
                          <a:lnTo>
                            <a:pt x="1185" y="144"/>
                          </a:lnTo>
                          <a:lnTo>
                            <a:pt x="1184" y="144"/>
                          </a:lnTo>
                          <a:lnTo>
                            <a:pt x="1183" y="145"/>
                          </a:lnTo>
                          <a:lnTo>
                            <a:pt x="1183" y="146"/>
                          </a:lnTo>
                          <a:lnTo>
                            <a:pt x="1181" y="146"/>
                          </a:lnTo>
                          <a:lnTo>
                            <a:pt x="1177" y="146"/>
                          </a:lnTo>
                          <a:lnTo>
                            <a:pt x="1173" y="145"/>
                          </a:lnTo>
                          <a:lnTo>
                            <a:pt x="1169" y="145"/>
                          </a:lnTo>
                          <a:lnTo>
                            <a:pt x="1163" y="145"/>
                          </a:lnTo>
                          <a:lnTo>
                            <a:pt x="1163" y="146"/>
                          </a:lnTo>
                          <a:lnTo>
                            <a:pt x="1163" y="147"/>
                          </a:lnTo>
                          <a:lnTo>
                            <a:pt x="1163" y="148"/>
                          </a:lnTo>
                          <a:lnTo>
                            <a:pt x="1162" y="149"/>
                          </a:lnTo>
                          <a:lnTo>
                            <a:pt x="1157" y="153"/>
                          </a:lnTo>
                          <a:lnTo>
                            <a:pt x="1150" y="154"/>
                          </a:lnTo>
                          <a:lnTo>
                            <a:pt x="1143" y="155"/>
                          </a:lnTo>
                          <a:lnTo>
                            <a:pt x="1129" y="155"/>
                          </a:lnTo>
                          <a:lnTo>
                            <a:pt x="1131" y="153"/>
                          </a:lnTo>
                          <a:lnTo>
                            <a:pt x="1137" y="152"/>
                          </a:lnTo>
                          <a:lnTo>
                            <a:pt x="1144" y="152"/>
                          </a:lnTo>
                          <a:lnTo>
                            <a:pt x="1151" y="151"/>
                          </a:lnTo>
                          <a:lnTo>
                            <a:pt x="1157" y="147"/>
                          </a:lnTo>
                          <a:lnTo>
                            <a:pt x="1158" y="145"/>
                          </a:lnTo>
                          <a:lnTo>
                            <a:pt x="1159" y="142"/>
                          </a:lnTo>
                          <a:lnTo>
                            <a:pt x="1160" y="140"/>
                          </a:lnTo>
                          <a:lnTo>
                            <a:pt x="1162" y="139"/>
                          </a:lnTo>
                          <a:lnTo>
                            <a:pt x="1164" y="138"/>
                          </a:lnTo>
                          <a:lnTo>
                            <a:pt x="1166" y="138"/>
                          </a:lnTo>
                          <a:lnTo>
                            <a:pt x="1171" y="138"/>
                          </a:lnTo>
                          <a:lnTo>
                            <a:pt x="1174" y="134"/>
                          </a:lnTo>
                          <a:lnTo>
                            <a:pt x="1179" y="133"/>
                          </a:lnTo>
                          <a:lnTo>
                            <a:pt x="1184" y="132"/>
                          </a:lnTo>
                          <a:lnTo>
                            <a:pt x="1185" y="129"/>
                          </a:lnTo>
                          <a:lnTo>
                            <a:pt x="1187" y="126"/>
                          </a:lnTo>
                          <a:lnTo>
                            <a:pt x="1188" y="124"/>
                          </a:lnTo>
                          <a:lnTo>
                            <a:pt x="1190" y="121"/>
                          </a:lnTo>
                          <a:lnTo>
                            <a:pt x="1193" y="121"/>
                          </a:lnTo>
                          <a:lnTo>
                            <a:pt x="1195" y="120"/>
                          </a:lnTo>
                          <a:lnTo>
                            <a:pt x="1194" y="111"/>
                          </a:lnTo>
                          <a:lnTo>
                            <a:pt x="1197" y="108"/>
                          </a:lnTo>
                          <a:lnTo>
                            <a:pt x="1199" y="107"/>
                          </a:lnTo>
                          <a:lnTo>
                            <a:pt x="1200" y="103"/>
                          </a:lnTo>
                          <a:lnTo>
                            <a:pt x="1204" y="103"/>
                          </a:lnTo>
                          <a:lnTo>
                            <a:pt x="1208" y="103"/>
                          </a:lnTo>
                          <a:lnTo>
                            <a:pt x="1221" y="99"/>
                          </a:lnTo>
                          <a:lnTo>
                            <a:pt x="1225" y="96"/>
                          </a:lnTo>
                          <a:lnTo>
                            <a:pt x="1228" y="96"/>
                          </a:lnTo>
                          <a:lnTo>
                            <a:pt x="1233" y="96"/>
                          </a:lnTo>
                          <a:lnTo>
                            <a:pt x="1248" y="92"/>
                          </a:lnTo>
                          <a:lnTo>
                            <a:pt x="1257" y="89"/>
                          </a:lnTo>
                          <a:lnTo>
                            <a:pt x="1263" y="86"/>
                          </a:lnTo>
                          <a:lnTo>
                            <a:pt x="1264" y="84"/>
                          </a:lnTo>
                          <a:lnTo>
                            <a:pt x="1266" y="82"/>
                          </a:lnTo>
                          <a:lnTo>
                            <a:pt x="1264" y="79"/>
                          </a:lnTo>
                          <a:lnTo>
                            <a:pt x="1262" y="77"/>
                          </a:lnTo>
                          <a:lnTo>
                            <a:pt x="1257" y="72"/>
                          </a:lnTo>
                          <a:lnTo>
                            <a:pt x="1254" y="70"/>
                          </a:lnTo>
                          <a:lnTo>
                            <a:pt x="1254" y="68"/>
                          </a:lnTo>
                          <a:lnTo>
                            <a:pt x="1254" y="66"/>
                          </a:lnTo>
                          <a:lnTo>
                            <a:pt x="1255" y="65"/>
                          </a:lnTo>
                          <a:lnTo>
                            <a:pt x="1256" y="68"/>
                          </a:lnTo>
                          <a:lnTo>
                            <a:pt x="1260" y="69"/>
                          </a:lnTo>
                          <a:lnTo>
                            <a:pt x="1263" y="69"/>
                          </a:lnTo>
                          <a:lnTo>
                            <a:pt x="1264" y="62"/>
                          </a:lnTo>
                          <a:lnTo>
                            <a:pt x="1264" y="58"/>
                          </a:lnTo>
                          <a:lnTo>
                            <a:pt x="1263" y="55"/>
                          </a:lnTo>
                          <a:lnTo>
                            <a:pt x="1259" y="55"/>
                          </a:lnTo>
                          <a:lnTo>
                            <a:pt x="1255" y="42"/>
                          </a:lnTo>
                          <a:lnTo>
                            <a:pt x="1246" y="41"/>
                          </a:lnTo>
                          <a:lnTo>
                            <a:pt x="1241" y="38"/>
                          </a:lnTo>
                          <a:lnTo>
                            <a:pt x="1239" y="36"/>
                          </a:lnTo>
                          <a:lnTo>
                            <a:pt x="1238" y="32"/>
                          </a:lnTo>
                          <a:lnTo>
                            <a:pt x="1236" y="29"/>
                          </a:lnTo>
                          <a:lnTo>
                            <a:pt x="1236" y="27"/>
                          </a:lnTo>
                          <a:lnTo>
                            <a:pt x="1234" y="24"/>
                          </a:lnTo>
                          <a:lnTo>
                            <a:pt x="1232" y="23"/>
                          </a:lnTo>
                          <a:lnTo>
                            <a:pt x="1229" y="24"/>
                          </a:lnTo>
                          <a:lnTo>
                            <a:pt x="1228" y="25"/>
                          </a:lnTo>
                          <a:lnTo>
                            <a:pt x="1225" y="25"/>
                          </a:lnTo>
                          <a:lnTo>
                            <a:pt x="1220" y="25"/>
                          </a:lnTo>
                          <a:lnTo>
                            <a:pt x="1215" y="29"/>
                          </a:lnTo>
                          <a:lnTo>
                            <a:pt x="1214" y="28"/>
                          </a:lnTo>
                          <a:lnTo>
                            <a:pt x="1213" y="27"/>
                          </a:lnTo>
                          <a:lnTo>
                            <a:pt x="1212" y="25"/>
                          </a:lnTo>
                          <a:lnTo>
                            <a:pt x="1206" y="25"/>
                          </a:lnTo>
                          <a:lnTo>
                            <a:pt x="1198" y="27"/>
                          </a:lnTo>
                          <a:lnTo>
                            <a:pt x="1186" y="30"/>
                          </a:lnTo>
                          <a:lnTo>
                            <a:pt x="1184" y="32"/>
                          </a:lnTo>
                          <a:lnTo>
                            <a:pt x="1183" y="35"/>
                          </a:lnTo>
                          <a:lnTo>
                            <a:pt x="1179" y="37"/>
                          </a:lnTo>
                          <a:lnTo>
                            <a:pt x="1176" y="39"/>
                          </a:lnTo>
                          <a:lnTo>
                            <a:pt x="1167" y="41"/>
                          </a:lnTo>
                          <a:lnTo>
                            <a:pt x="1172" y="25"/>
                          </a:lnTo>
                          <a:lnTo>
                            <a:pt x="1163" y="24"/>
                          </a:lnTo>
                          <a:lnTo>
                            <a:pt x="1160" y="21"/>
                          </a:lnTo>
                          <a:lnTo>
                            <a:pt x="1158" y="21"/>
                          </a:lnTo>
                          <a:lnTo>
                            <a:pt x="1156" y="22"/>
                          </a:lnTo>
                          <a:lnTo>
                            <a:pt x="1152" y="23"/>
                          </a:lnTo>
                          <a:lnTo>
                            <a:pt x="1149" y="23"/>
                          </a:lnTo>
                          <a:lnTo>
                            <a:pt x="1147" y="22"/>
                          </a:lnTo>
                          <a:lnTo>
                            <a:pt x="1149" y="22"/>
                          </a:lnTo>
                          <a:lnTo>
                            <a:pt x="1150" y="22"/>
                          </a:lnTo>
                          <a:lnTo>
                            <a:pt x="1150" y="20"/>
                          </a:lnTo>
                          <a:lnTo>
                            <a:pt x="1147" y="18"/>
                          </a:lnTo>
                          <a:lnTo>
                            <a:pt x="1142" y="21"/>
                          </a:lnTo>
                          <a:lnTo>
                            <a:pt x="1144" y="16"/>
                          </a:lnTo>
                          <a:lnTo>
                            <a:pt x="1147" y="13"/>
                          </a:lnTo>
                          <a:lnTo>
                            <a:pt x="1149" y="13"/>
                          </a:lnTo>
                          <a:lnTo>
                            <a:pt x="1151" y="13"/>
                          </a:lnTo>
                          <a:lnTo>
                            <a:pt x="1150" y="11"/>
                          </a:lnTo>
                          <a:lnTo>
                            <a:pt x="1150" y="10"/>
                          </a:lnTo>
                          <a:lnTo>
                            <a:pt x="1150" y="8"/>
                          </a:lnTo>
                          <a:lnTo>
                            <a:pt x="1149" y="7"/>
                          </a:lnTo>
                          <a:lnTo>
                            <a:pt x="1144" y="7"/>
                          </a:lnTo>
                          <a:lnTo>
                            <a:pt x="1143" y="8"/>
                          </a:lnTo>
                          <a:lnTo>
                            <a:pt x="1140" y="7"/>
                          </a:lnTo>
                          <a:lnTo>
                            <a:pt x="1139" y="7"/>
                          </a:lnTo>
                          <a:lnTo>
                            <a:pt x="1139" y="4"/>
                          </a:lnTo>
                          <a:lnTo>
                            <a:pt x="1139" y="2"/>
                          </a:lnTo>
                          <a:lnTo>
                            <a:pt x="1136" y="2"/>
                          </a:lnTo>
                          <a:lnTo>
                            <a:pt x="1131" y="2"/>
                          </a:lnTo>
                          <a:lnTo>
                            <a:pt x="1128" y="1"/>
                          </a:lnTo>
                          <a:lnTo>
                            <a:pt x="1125" y="0"/>
                          </a:lnTo>
                          <a:lnTo>
                            <a:pt x="1123" y="1"/>
                          </a:lnTo>
                          <a:lnTo>
                            <a:pt x="1121" y="3"/>
                          </a:lnTo>
                          <a:lnTo>
                            <a:pt x="1118" y="6"/>
                          </a:lnTo>
                          <a:lnTo>
                            <a:pt x="1116" y="7"/>
                          </a:lnTo>
                          <a:lnTo>
                            <a:pt x="1114" y="7"/>
                          </a:lnTo>
                          <a:lnTo>
                            <a:pt x="1111" y="6"/>
                          </a:lnTo>
                          <a:lnTo>
                            <a:pt x="1109" y="4"/>
                          </a:lnTo>
                          <a:lnTo>
                            <a:pt x="1104" y="3"/>
                          </a:lnTo>
                          <a:lnTo>
                            <a:pt x="1103" y="6"/>
                          </a:lnTo>
                          <a:lnTo>
                            <a:pt x="1098" y="7"/>
                          </a:lnTo>
                          <a:lnTo>
                            <a:pt x="1097" y="7"/>
                          </a:lnTo>
                          <a:lnTo>
                            <a:pt x="1095" y="8"/>
                          </a:lnTo>
                          <a:lnTo>
                            <a:pt x="1094" y="10"/>
                          </a:lnTo>
                          <a:lnTo>
                            <a:pt x="1092" y="11"/>
                          </a:lnTo>
                          <a:lnTo>
                            <a:pt x="1094" y="13"/>
                          </a:lnTo>
                          <a:lnTo>
                            <a:pt x="1092" y="15"/>
                          </a:lnTo>
                          <a:lnTo>
                            <a:pt x="1080" y="23"/>
                          </a:lnTo>
                          <a:lnTo>
                            <a:pt x="1078" y="24"/>
                          </a:lnTo>
                          <a:lnTo>
                            <a:pt x="1078" y="28"/>
                          </a:lnTo>
                          <a:lnTo>
                            <a:pt x="1078" y="30"/>
                          </a:lnTo>
                          <a:lnTo>
                            <a:pt x="1084" y="35"/>
                          </a:lnTo>
                          <a:lnTo>
                            <a:pt x="1088" y="39"/>
                          </a:lnTo>
                          <a:lnTo>
                            <a:pt x="1083" y="39"/>
                          </a:lnTo>
                          <a:lnTo>
                            <a:pt x="1081" y="37"/>
                          </a:lnTo>
                          <a:lnTo>
                            <a:pt x="1077" y="35"/>
                          </a:lnTo>
                          <a:lnTo>
                            <a:pt x="1075" y="35"/>
                          </a:lnTo>
                          <a:lnTo>
                            <a:pt x="1074" y="36"/>
                          </a:lnTo>
                          <a:lnTo>
                            <a:pt x="1073" y="37"/>
                          </a:lnTo>
                          <a:lnTo>
                            <a:pt x="1062" y="37"/>
                          </a:lnTo>
                          <a:lnTo>
                            <a:pt x="1050" y="37"/>
                          </a:lnTo>
                          <a:lnTo>
                            <a:pt x="1052" y="41"/>
                          </a:lnTo>
                          <a:lnTo>
                            <a:pt x="1054" y="42"/>
                          </a:lnTo>
                          <a:lnTo>
                            <a:pt x="1056" y="42"/>
                          </a:lnTo>
                          <a:lnTo>
                            <a:pt x="1059" y="44"/>
                          </a:lnTo>
                          <a:lnTo>
                            <a:pt x="1060" y="48"/>
                          </a:lnTo>
                          <a:lnTo>
                            <a:pt x="1061" y="56"/>
                          </a:lnTo>
                          <a:lnTo>
                            <a:pt x="1057" y="57"/>
                          </a:lnTo>
                          <a:lnTo>
                            <a:pt x="1056" y="59"/>
                          </a:lnTo>
                          <a:lnTo>
                            <a:pt x="1055" y="59"/>
                          </a:lnTo>
                          <a:lnTo>
                            <a:pt x="1055" y="58"/>
                          </a:lnTo>
                          <a:lnTo>
                            <a:pt x="1056" y="55"/>
                          </a:lnTo>
                          <a:lnTo>
                            <a:pt x="1056" y="50"/>
                          </a:lnTo>
                          <a:lnTo>
                            <a:pt x="1056" y="48"/>
                          </a:lnTo>
                          <a:lnTo>
                            <a:pt x="1055" y="46"/>
                          </a:lnTo>
                          <a:lnTo>
                            <a:pt x="1050" y="44"/>
                          </a:lnTo>
                          <a:lnTo>
                            <a:pt x="1047" y="44"/>
                          </a:lnTo>
                          <a:lnTo>
                            <a:pt x="1045" y="46"/>
                          </a:lnTo>
                          <a:lnTo>
                            <a:pt x="1041" y="50"/>
                          </a:lnTo>
                          <a:lnTo>
                            <a:pt x="1038" y="52"/>
                          </a:lnTo>
                          <a:lnTo>
                            <a:pt x="1034" y="56"/>
                          </a:lnTo>
                          <a:lnTo>
                            <a:pt x="1033" y="55"/>
                          </a:lnTo>
                          <a:lnTo>
                            <a:pt x="1031" y="55"/>
                          </a:lnTo>
                          <a:lnTo>
                            <a:pt x="1029" y="55"/>
                          </a:lnTo>
                          <a:lnTo>
                            <a:pt x="1028" y="56"/>
                          </a:lnTo>
                          <a:lnTo>
                            <a:pt x="1027" y="58"/>
                          </a:lnTo>
                          <a:lnTo>
                            <a:pt x="1025" y="58"/>
                          </a:lnTo>
                          <a:lnTo>
                            <a:pt x="1025" y="55"/>
                          </a:lnTo>
                          <a:lnTo>
                            <a:pt x="1021" y="53"/>
                          </a:lnTo>
                          <a:lnTo>
                            <a:pt x="1021" y="56"/>
                          </a:lnTo>
                          <a:lnTo>
                            <a:pt x="1020" y="58"/>
                          </a:lnTo>
                          <a:lnTo>
                            <a:pt x="1016" y="59"/>
                          </a:lnTo>
                          <a:lnTo>
                            <a:pt x="1012" y="59"/>
                          </a:lnTo>
                          <a:lnTo>
                            <a:pt x="1012" y="58"/>
                          </a:lnTo>
                          <a:lnTo>
                            <a:pt x="1016" y="55"/>
                          </a:lnTo>
                          <a:lnTo>
                            <a:pt x="1019" y="50"/>
                          </a:lnTo>
                          <a:lnTo>
                            <a:pt x="1021" y="50"/>
                          </a:lnTo>
                          <a:lnTo>
                            <a:pt x="1020" y="49"/>
                          </a:lnTo>
                          <a:lnTo>
                            <a:pt x="1019" y="46"/>
                          </a:lnTo>
                          <a:lnTo>
                            <a:pt x="1018" y="45"/>
                          </a:lnTo>
                          <a:lnTo>
                            <a:pt x="1014" y="44"/>
                          </a:lnTo>
                          <a:lnTo>
                            <a:pt x="1011" y="45"/>
                          </a:lnTo>
                          <a:lnTo>
                            <a:pt x="1008" y="46"/>
                          </a:lnTo>
                          <a:lnTo>
                            <a:pt x="1006" y="46"/>
                          </a:lnTo>
                          <a:lnTo>
                            <a:pt x="1002" y="45"/>
                          </a:lnTo>
                          <a:lnTo>
                            <a:pt x="999" y="43"/>
                          </a:lnTo>
                          <a:lnTo>
                            <a:pt x="997" y="48"/>
                          </a:lnTo>
                          <a:lnTo>
                            <a:pt x="995" y="48"/>
                          </a:lnTo>
                          <a:lnTo>
                            <a:pt x="994" y="46"/>
                          </a:lnTo>
                          <a:lnTo>
                            <a:pt x="993" y="45"/>
                          </a:lnTo>
                          <a:lnTo>
                            <a:pt x="992" y="44"/>
                          </a:lnTo>
                          <a:lnTo>
                            <a:pt x="987" y="44"/>
                          </a:lnTo>
                          <a:lnTo>
                            <a:pt x="985" y="44"/>
                          </a:lnTo>
                          <a:lnTo>
                            <a:pt x="983" y="44"/>
                          </a:lnTo>
                          <a:lnTo>
                            <a:pt x="983" y="45"/>
                          </a:lnTo>
                          <a:lnTo>
                            <a:pt x="980" y="48"/>
                          </a:lnTo>
                          <a:lnTo>
                            <a:pt x="978" y="45"/>
                          </a:lnTo>
                          <a:lnTo>
                            <a:pt x="976" y="44"/>
                          </a:lnTo>
                          <a:lnTo>
                            <a:pt x="973" y="44"/>
                          </a:lnTo>
                          <a:lnTo>
                            <a:pt x="971" y="45"/>
                          </a:lnTo>
                          <a:lnTo>
                            <a:pt x="971" y="46"/>
                          </a:lnTo>
                          <a:lnTo>
                            <a:pt x="971" y="48"/>
                          </a:lnTo>
                          <a:lnTo>
                            <a:pt x="971" y="50"/>
                          </a:lnTo>
                          <a:lnTo>
                            <a:pt x="970" y="51"/>
                          </a:lnTo>
                          <a:lnTo>
                            <a:pt x="967" y="52"/>
                          </a:lnTo>
                          <a:lnTo>
                            <a:pt x="962" y="52"/>
                          </a:lnTo>
                          <a:lnTo>
                            <a:pt x="954" y="52"/>
                          </a:lnTo>
                          <a:lnTo>
                            <a:pt x="951" y="53"/>
                          </a:lnTo>
                          <a:lnTo>
                            <a:pt x="947" y="56"/>
                          </a:lnTo>
                          <a:lnTo>
                            <a:pt x="944" y="56"/>
                          </a:lnTo>
                          <a:lnTo>
                            <a:pt x="942" y="56"/>
                          </a:lnTo>
                          <a:lnTo>
                            <a:pt x="939" y="55"/>
                          </a:lnTo>
                          <a:lnTo>
                            <a:pt x="936" y="56"/>
                          </a:lnTo>
                          <a:lnTo>
                            <a:pt x="932" y="57"/>
                          </a:lnTo>
                          <a:lnTo>
                            <a:pt x="929" y="58"/>
                          </a:lnTo>
                          <a:lnTo>
                            <a:pt x="925" y="57"/>
                          </a:lnTo>
                          <a:lnTo>
                            <a:pt x="924" y="57"/>
                          </a:lnTo>
                          <a:lnTo>
                            <a:pt x="922" y="57"/>
                          </a:lnTo>
                          <a:lnTo>
                            <a:pt x="919" y="57"/>
                          </a:lnTo>
                          <a:lnTo>
                            <a:pt x="917" y="59"/>
                          </a:lnTo>
                          <a:lnTo>
                            <a:pt x="912" y="62"/>
                          </a:lnTo>
                          <a:lnTo>
                            <a:pt x="910" y="63"/>
                          </a:lnTo>
                          <a:lnTo>
                            <a:pt x="908" y="63"/>
                          </a:lnTo>
                          <a:lnTo>
                            <a:pt x="907" y="65"/>
                          </a:lnTo>
                          <a:lnTo>
                            <a:pt x="902" y="65"/>
                          </a:lnTo>
                          <a:lnTo>
                            <a:pt x="898" y="65"/>
                          </a:lnTo>
                          <a:lnTo>
                            <a:pt x="895" y="68"/>
                          </a:lnTo>
                          <a:lnTo>
                            <a:pt x="889" y="68"/>
                          </a:lnTo>
                          <a:lnTo>
                            <a:pt x="882" y="66"/>
                          </a:lnTo>
                          <a:lnTo>
                            <a:pt x="883" y="69"/>
                          </a:lnTo>
                          <a:lnTo>
                            <a:pt x="883" y="70"/>
                          </a:lnTo>
                          <a:lnTo>
                            <a:pt x="885" y="70"/>
                          </a:lnTo>
                          <a:lnTo>
                            <a:pt x="888" y="70"/>
                          </a:lnTo>
                          <a:lnTo>
                            <a:pt x="889" y="71"/>
                          </a:lnTo>
                          <a:lnTo>
                            <a:pt x="890" y="72"/>
                          </a:lnTo>
                          <a:lnTo>
                            <a:pt x="889" y="73"/>
                          </a:lnTo>
                          <a:lnTo>
                            <a:pt x="889" y="76"/>
                          </a:lnTo>
                          <a:lnTo>
                            <a:pt x="884" y="76"/>
                          </a:lnTo>
                          <a:lnTo>
                            <a:pt x="883" y="78"/>
                          </a:lnTo>
                          <a:lnTo>
                            <a:pt x="882" y="80"/>
                          </a:lnTo>
                          <a:lnTo>
                            <a:pt x="881" y="87"/>
                          </a:lnTo>
                          <a:lnTo>
                            <a:pt x="875" y="84"/>
                          </a:lnTo>
                          <a:lnTo>
                            <a:pt x="869" y="82"/>
                          </a:lnTo>
                          <a:lnTo>
                            <a:pt x="867" y="86"/>
                          </a:lnTo>
                          <a:lnTo>
                            <a:pt x="870" y="87"/>
                          </a:lnTo>
                          <a:lnTo>
                            <a:pt x="875" y="87"/>
                          </a:lnTo>
                          <a:lnTo>
                            <a:pt x="876" y="89"/>
                          </a:lnTo>
                          <a:lnTo>
                            <a:pt x="876" y="91"/>
                          </a:lnTo>
                          <a:lnTo>
                            <a:pt x="877" y="92"/>
                          </a:lnTo>
                          <a:lnTo>
                            <a:pt x="878" y="93"/>
                          </a:lnTo>
                          <a:lnTo>
                            <a:pt x="878" y="96"/>
                          </a:lnTo>
                          <a:lnTo>
                            <a:pt x="873" y="94"/>
                          </a:lnTo>
                          <a:lnTo>
                            <a:pt x="869" y="94"/>
                          </a:lnTo>
                          <a:lnTo>
                            <a:pt x="866" y="96"/>
                          </a:lnTo>
                          <a:lnTo>
                            <a:pt x="866" y="99"/>
                          </a:lnTo>
                          <a:lnTo>
                            <a:pt x="870" y="101"/>
                          </a:lnTo>
                          <a:lnTo>
                            <a:pt x="874" y="104"/>
                          </a:lnTo>
                          <a:lnTo>
                            <a:pt x="878" y="113"/>
                          </a:lnTo>
                          <a:lnTo>
                            <a:pt x="881" y="120"/>
                          </a:lnTo>
                          <a:lnTo>
                            <a:pt x="881" y="122"/>
                          </a:lnTo>
                          <a:lnTo>
                            <a:pt x="880" y="124"/>
                          </a:lnTo>
                          <a:lnTo>
                            <a:pt x="874" y="124"/>
                          </a:lnTo>
                          <a:lnTo>
                            <a:pt x="870" y="122"/>
                          </a:lnTo>
                          <a:lnTo>
                            <a:pt x="871" y="121"/>
                          </a:lnTo>
                          <a:lnTo>
                            <a:pt x="873" y="120"/>
                          </a:lnTo>
                          <a:lnTo>
                            <a:pt x="874" y="119"/>
                          </a:lnTo>
                          <a:lnTo>
                            <a:pt x="875" y="118"/>
                          </a:lnTo>
                          <a:lnTo>
                            <a:pt x="874" y="115"/>
                          </a:lnTo>
                          <a:lnTo>
                            <a:pt x="871" y="113"/>
                          </a:lnTo>
                          <a:lnTo>
                            <a:pt x="868" y="112"/>
                          </a:lnTo>
                          <a:lnTo>
                            <a:pt x="864" y="112"/>
                          </a:lnTo>
                          <a:lnTo>
                            <a:pt x="861" y="113"/>
                          </a:lnTo>
                          <a:lnTo>
                            <a:pt x="859" y="114"/>
                          </a:lnTo>
                          <a:lnTo>
                            <a:pt x="855" y="114"/>
                          </a:lnTo>
                          <a:lnTo>
                            <a:pt x="853" y="114"/>
                          </a:lnTo>
                          <a:lnTo>
                            <a:pt x="850" y="114"/>
                          </a:lnTo>
                          <a:lnTo>
                            <a:pt x="848" y="117"/>
                          </a:lnTo>
                          <a:lnTo>
                            <a:pt x="845" y="117"/>
                          </a:lnTo>
                          <a:lnTo>
                            <a:pt x="843" y="115"/>
                          </a:lnTo>
                          <a:lnTo>
                            <a:pt x="841" y="113"/>
                          </a:lnTo>
                          <a:lnTo>
                            <a:pt x="840" y="113"/>
                          </a:lnTo>
                          <a:lnTo>
                            <a:pt x="835" y="112"/>
                          </a:lnTo>
                          <a:lnTo>
                            <a:pt x="832" y="113"/>
                          </a:lnTo>
                          <a:lnTo>
                            <a:pt x="825" y="115"/>
                          </a:lnTo>
                          <a:lnTo>
                            <a:pt x="822" y="115"/>
                          </a:lnTo>
                          <a:lnTo>
                            <a:pt x="820" y="115"/>
                          </a:lnTo>
                          <a:lnTo>
                            <a:pt x="815" y="114"/>
                          </a:lnTo>
                          <a:lnTo>
                            <a:pt x="812" y="117"/>
                          </a:lnTo>
                          <a:lnTo>
                            <a:pt x="806" y="117"/>
                          </a:lnTo>
                          <a:lnTo>
                            <a:pt x="800" y="117"/>
                          </a:lnTo>
                          <a:lnTo>
                            <a:pt x="798" y="119"/>
                          </a:lnTo>
                          <a:lnTo>
                            <a:pt x="795" y="119"/>
                          </a:lnTo>
                          <a:lnTo>
                            <a:pt x="793" y="119"/>
                          </a:lnTo>
                          <a:lnTo>
                            <a:pt x="788" y="127"/>
                          </a:lnTo>
                          <a:lnTo>
                            <a:pt x="788" y="128"/>
                          </a:lnTo>
                          <a:lnTo>
                            <a:pt x="788" y="129"/>
                          </a:lnTo>
                          <a:lnTo>
                            <a:pt x="790" y="131"/>
                          </a:lnTo>
                          <a:lnTo>
                            <a:pt x="790" y="133"/>
                          </a:lnTo>
                          <a:lnTo>
                            <a:pt x="786" y="142"/>
                          </a:lnTo>
                          <a:lnTo>
                            <a:pt x="786" y="151"/>
                          </a:lnTo>
                          <a:lnTo>
                            <a:pt x="787" y="155"/>
                          </a:lnTo>
                          <a:lnTo>
                            <a:pt x="792" y="159"/>
                          </a:lnTo>
                          <a:lnTo>
                            <a:pt x="797" y="162"/>
                          </a:lnTo>
                          <a:lnTo>
                            <a:pt x="799" y="165"/>
                          </a:lnTo>
                          <a:lnTo>
                            <a:pt x="805" y="165"/>
                          </a:lnTo>
                          <a:lnTo>
                            <a:pt x="807" y="163"/>
                          </a:lnTo>
                          <a:lnTo>
                            <a:pt x="809" y="165"/>
                          </a:lnTo>
                          <a:lnTo>
                            <a:pt x="811" y="166"/>
                          </a:lnTo>
                          <a:lnTo>
                            <a:pt x="812" y="167"/>
                          </a:lnTo>
                          <a:lnTo>
                            <a:pt x="814" y="170"/>
                          </a:lnTo>
                          <a:lnTo>
                            <a:pt x="820" y="174"/>
                          </a:lnTo>
                          <a:lnTo>
                            <a:pt x="825" y="175"/>
                          </a:lnTo>
                          <a:lnTo>
                            <a:pt x="826" y="180"/>
                          </a:lnTo>
                          <a:lnTo>
                            <a:pt x="826" y="183"/>
                          </a:lnTo>
                          <a:lnTo>
                            <a:pt x="823" y="187"/>
                          </a:lnTo>
                          <a:lnTo>
                            <a:pt x="821" y="193"/>
                          </a:lnTo>
                          <a:lnTo>
                            <a:pt x="821" y="196"/>
                          </a:lnTo>
                          <a:lnTo>
                            <a:pt x="822" y="201"/>
                          </a:lnTo>
                          <a:lnTo>
                            <a:pt x="825" y="207"/>
                          </a:lnTo>
                          <a:lnTo>
                            <a:pt x="825" y="215"/>
                          </a:lnTo>
                          <a:lnTo>
                            <a:pt x="815" y="217"/>
                          </a:lnTo>
                          <a:lnTo>
                            <a:pt x="816" y="224"/>
                          </a:lnTo>
                          <a:lnTo>
                            <a:pt x="823" y="229"/>
                          </a:lnTo>
                          <a:lnTo>
                            <a:pt x="831" y="232"/>
                          </a:lnTo>
                          <a:lnTo>
                            <a:pt x="834" y="232"/>
                          </a:lnTo>
                          <a:lnTo>
                            <a:pt x="836" y="230"/>
                          </a:lnTo>
                          <a:lnTo>
                            <a:pt x="841" y="227"/>
                          </a:lnTo>
                          <a:lnTo>
                            <a:pt x="842" y="228"/>
                          </a:lnTo>
                          <a:lnTo>
                            <a:pt x="845" y="227"/>
                          </a:lnTo>
                          <a:lnTo>
                            <a:pt x="846" y="229"/>
                          </a:lnTo>
                          <a:lnTo>
                            <a:pt x="847" y="231"/>
                          </a:lnTo>
                          <a:lnTo>
                            <a:pt x="848" y="232"/>
                          </a:lnTo>
                          <a:lnTo>
                            <a:pt x="852" y="232"/>
                          </a:lnTo>
                          <a:lnTo>
                            <a:pt x="854" y="235"/>
                          </a:lnTo>
                          <a:lnTo>
                            <a:pt x="855" y="238"/>
                          </a:lnTo>
                          <a:lnTo>
                            <a:pt x="856" y="245"/>
                          </a:lnTo>
                          <a:lnTo>
                            <a:pt x="855" y="244"/>
                          </a:lnTo>
                          <a:lnTo>
                            <a:pt x="854" y="244"/>
                          </a:lnTo>
                          <a:lnTo>
                            <a:pt x="852" y="244"/>
                          </a:lnTo>
                          <a:lnTo>
                            <a:pt x="852" y="243"/>
                          </a:lnTo>
                          <a:lnTo>
                            <a:pt x="850" y="236"/>
                          </a:lnTo>
                          <a:lnTo>
                            <a:pt x="846" y="235"/>
                          </a:lnTo>
                          <a:lnTo>
                            <a:pt x="845" y="232"/>
                          </a:lnTo>
                          <a:lnTo>
                            <a:pt x="841" y="232"/>
                          </a:lnTo>
                          <a:lnTo>
                            <a:pt x="839" y="234"/>
                          </a:lnTo>
                          <a:lnTo>
                            <a:pt x="838" y="235"/>
                          </a:lnTo>
                          <a:lnTo>
                            <a:pt x="836" y="236"/>
                          </a:lnTo>
                          <a:lnTo>
                            <a:pt x="825" y="236"/>
                          </a:lnTo>
                          <a:lnTo>
                            <a:pt x="819" y="235"/>
                          </a:lnTo>
                          <a:lnTo>
                            <a:pt x="815" y="232"/>
                          </a:lnTo>
                          <a:lnTo>
                            <a:pt x="815" y="230"/>
                          </a:lnTo>
                          <a:lnTo>
                            <a:pt x="815" y="227"/>
                          </a:lnTo>
                          <a:lnTo>
                            <a:pt x="809" y="224"/>
                          </a:lnTo>
                          <a:lnTo>
                            <a:pt x="808" y="221"/>
                          </a:lnTo>
                          <a:lnTo>
                            <a:pt x="807" y="220"/>
                          </a:lnTo>
                          <a:lnTo>
                            <a:pt x="806" y="220"/>
                          </a:lnTo>
                          <a:lnTo>
                            <a:pt x="804" y="222"/>
                          </a:lnTo>
                          <a:lnTo>
                            <a:pt x="800" y="225"/>
                          </a:lnTo>
                          <a:lnTo>
                            <a:pt x="795" y="227"/>
                          </a:lnTo>
                          <a:lnTo>
                            <a:pt x="800" y="220"/>
                          </a:lnTo>
                          <a:lnTo>
                            <a:pt x="804" y="210"/>
                          </a:lnTo>
                          <a:lnTo>
                            <a:pt x="806" y="208"/>
                          </a:lnTo>
                          <a:lnTo>
                            <a:pt x="806" y="202"/>
                          </a:lnTo>
                          <a:lnTo>
                            <a:pt x="806" y="197"/>
                          </a:lnTo>
                          <a:lnTo>
                            <a:pt x="807" y="193"/>
                          </a:lnTo>
                          <a:lnTo>
                            <a:pt x="811" y="188"/>
                          </a:lnTo>
                          <a:lnTo>
                            <a:pt x="816" y="183"/>
                          </a:lnTo>
                          <a:lnTo>
                            <a:pt x="818" y="181"/>
                          </a:lnTo>
                          <a:lnTo>
                            <a:pt x="818" y="180"/>
                          </a:lnTo>
                          <a:lnTo>
                            <a:pt x="818" y="177"/>
                          </a:lnTo>
                          <a:lnTo>
                            <a:pt x="815" y="176"/>
                          </a:lnTo>
                          <a:lnTo>
                            <a:pt x="809" y="176"/>
                          </a:lnTo>
                          <a:lnTo>
                            <a:pt x="802" y="176"/>
                          </a:lnTo>
                          <a:lnTo>
                            <a:pt x="797" y="176"/>
                          </a:lnTo>
                          <a:lnTo>
                            <a:pt x="792" y="175"/>
                          </a:lnTo>
                          <a:lnTo>
                            <a:pt x="790" y="174"/>
                          </a:lnTo>
                          <a:lnTo>
                            <a:pt x="787" y="172"/>
                          </a:lnTo>
                          <a:lnTo>
                            <a:pt x="786" y="169"/>
                          </a:lnTo>
                          <a:lnTo>
                            <a:pt x="784" y="167"/>
                          </a:lnTo>
                          <a:lnTo>
                            <a:pt x="783" y="167"/>
                          </a:lnTo>
                          <a:lnTo>
                            <a:pt x="780" y="167"/>
                          </a:lnTo>
                          <a:lnTo>
                            <a:pt x="779" y="165"/>
                          </a:lnTo>
                          <a:lnTo>
                            <a:pt x="777" y="162"/>
                          </a:lnTo>
                          <a:lnTo>
                            <a:pt x="765" y="158"/>
                          </a:lnTo>
                          <a:lnTo>
                            <a:pt x="760" y="158"/>
                          </a:lnTo>
                          <a:lnTo>
                            <a:pt x="757" y="158"/>
                          </a:lnTo>
                          <a:lnTo>
                            <a:pt x="751" y="160"/>
                          </a:lnTo>
                          <a:lnTo>
                            <a:pt x="740" y="167"/>
                          </a:lnTo>
                          <a:lnTo>
                            <a:pt x="744" y="167"/>
                          </a:lnTo>
                          <a:lnTo>
                            <a:pt x="746" y="168"/>
                          </a:lnTo>
                          <a:lnTo>
                            <a:pt x="752" y="170"/>
                          </a:lnTo>
                          <a:lnTo>
                            <a:pt x="749" y="175"/>
                          </a:lnTo>
                          <a:lnTo>
                            <a:pt x="747" y="177"/>
                          </a:lnTo>
                          <a:lnTo>
                            <a:pt x="745" y="179"/>
                          </a:lnTo>
                          <a:lnTo>
                            <a:pt x="743" y="179"/>
                          </a:lnTo>
                          <a:lnTo>
                            <a:pt x="742" y="179"/>
                          </a:lnTo>
                          <a:lnTo>
                            <a:pt x="742" y="177"/>
                          </a:lnTo>
                          <a:lnTo>
                            <a:pt x="738" y="175"/>
                          </a:lnTo>
                          <a:lnTo>
                            <a:pt x="733" y="173"/>
                          </a:lnTo>
                          <a:lnTo>
                            <a:pt x="723" y="170"/>
                          </a:lnTo>
                          <a:lnTo>
                            <a:pt x="719" y="183"/>
                          </a:lnTo>
                          <a:lnTo>
                            <a:pt x="723" y="183"/>
                          </a:lnTo>
                          <a:lnTo>
                            <a:pt x="726" y="184"/>
                          </a:lnTo>
                          <a:lnTo>
                            <a:pt x="728" y="187"/>
                          </a:lnTo>
                          <a:lnTo>
                            <a:pt x="729" y="189"/>
                          </a:lnTo>
                          <a:lnTo>
                            <a:pt x="731" y="189"/>
                          </a:lnTo>
                          <a:lnTo>
                            <a:pt x="735" y="189"/>
                          </a:lnTo>
                          <a:lnTo>
                            <a:pt x="737" y="193"/>
                          </a:lnTo>
                          <a:lnTo>
                            <a:pt x="739" y="193"/>
                          </a:lnTo>
                          <a:lnTo>
                            <a:pt x="740" y="194"/>
                          </a:lnTo>
                          <a:lnTo>
                            <a:pt x="742" y="196"/>
                          </a:lnTo>
                          <a:lnTo>
                            <a:pt x="743" y="199"/>
                          </a:lnTo>
                          <a:lnTo>
                            <a:pt x="742" y="199"/>
                          </a:lnTo>
                          <a:lnTo>
                            <a:pt x="740" y="200"/>
                          </a:lnTo>
                          <a:lnTo>
                            <a:pt x="739" y="199"/>
                          </a:lnTo>
                          <a:lnTo>
                            <a:pt x="732" y="200"/>
                          </a:lnTo>
                          <a:lnTo>
                            <a:pt x="725" y="200"/>
                          </a:lnTo>
                          <a:lnTo>
                            <a:pt x="724" y="199"/>
                          </a:lnTo>
                          <a:lnTo>
                            <a:pt x="716" y="199"/>
                          </a:lnTo>
                          <a:lnTo>
                            <a:pt x="715" y="199"/>
                          </a:lnTo>
                          <a:lnTo>
                            <a:pt x="715" y="200"/>
                          </a:lnTo>
                          <a:lnTo>
                            <a:pt x="714" y="201"/>
                          </a:lnTo>
                          <a:lnTo>
                            <a:pt x="711" y="201"/>
                          </a:lnTo>
                          <a:lnTo>
                            <a:pt x="707" y="199"/>
                          </a:lnTo>
                          <a:lnTo>
                            <a:pt x="703" y="196"/>
                          </a:lnTo>
                          <a:lnTo>
                            <a:pt x="703" y="195"/>
                          </a:lnTo>
                          <a:lnTo>
                            <a:pt x="704" y="193"/>
                          </a:lnTo>
                          <a:lnTo>
                            <a:pt x="705" y="191"/>
                          </a:lnTo>
                          <a:lnTo>
                            <a:pt x="704" y="187"/>
                          </a:lnTo>
                          <a:lnTo>
                            <a:pt x="700" y="180"/>
                          </a:lnTo>
                          <a:lnTo>
                            <a:pt x="700" y="176"/>
                          </a:lnTo>
                          <a:lnTo>
                            <a:pt x="700" y="173"/>
                          </a:lnTo>
                          <a:lnTo>
                            <a:pt x="698" y="173"/>
                          </a:lnTo>
                          <a:lnTo>
                            <a:pt x="698" y="170"/>
                          </a:lnTo>
                          <a:lnTo>
                            <a:pt x="700" y="168"/>
                          </a:lnTo>
                          <a:lnTo>
                            <a:pt x="703" y="163"/>
                          </a:lnTo>
                          <a:lnTo>
                            <a:pt x="700" y="159"/>
                          </a:lnTo>
                          <a:lnTo>
                            <a:pt x="698" y="156"/>
                          </a:lnTo>
                          <a:lnTo>
                            <a:pt x="698" y="153"/>
                          </a:lnTo>
                          <a:lnTo>
                            <a:pt x="700" y="152"/>
                          </a:lnTo>
                          <a:lnTo>
                            <a:pt x="701" y="152"/>
                          </a:lnTo>
                          <a:lnTo>
                            <a:pt x="701" y="149"/>
                          </a:lnTo>
                          <a:lnTo>
                            <a:pt x="695" y="142"/>
                          </a:lnTo>
                          <a:lnTo>
                            <a:pt x="691" y="142"/>
                          </a:lnTo>
                          <a:lnTo>
                            <a:pt x="695" y="156"/>
                          </a:lnTo>
                          <a:lnTo>
                            <a:pt x="695" y="163"/>
                          </a:lnTo>
                          <a:lnTo>
                            <a:pt x="694" y="170"/>
                          </a:lnTo>
                          <a:lnTo>
                            <a:pt x="690" y="177"/>
                          </a:lnTo>
                          <a:lnTo>
                            <a:pt x="685" y="182"/>
                          </a:lnTo>
                          <a:lnTo>
                            <a:pt x="683" y="183"/>
                          </a:lnTo>
                          <a:lnTo>
                            <a:pt x="682" y="184"/>
                          </a:lnTo>
                          <a:lnTo>
                            <a:pt x="681" y="188"/>
                          </a:lnTo>
                          <a:lnTo>
                            <a:pt x="682" y="191"/>
                          </a:lnTo>
                          <a:lnTo>
                            <a:pt x="680" y="195"/>
                          </a:lnTo>
                          <a:lnTo>
                            <a:pt x="677" y="199"/>
                          </a:lnTo>
                          <a:lnTo>
                            <a:pt x="677" y="200"/>
                          </a:lnTo>
                          <a:lnTo>
                            <a:pt x="677" y="201"/>
                          </a:lnTo>
                          <a:lnTo>
                            <a:pt x="680" y="203"/>
                          </a:lnTo>
                          <a:lnTo>
                            <a:pt x="683" y="206"/>
                          </a:lnTo>
                          <a:lnTo>
                            <a:pt x="685" y="213"/>
                          </a:lnTo>
                          <a:lnTo>
                            <a:pt x="687" y="216"/>
                          </a:lnTo>
                          <a:lnTo>
                            <a:pt x="687" y="220"/>
                          </a:lnTo>
                          <a:lnTo>
                            <a:pt x="684" y="223"/>
                          </a:lnTo>
                          <a:lnTo>
                            <a:pt x="683" y="225"/>
                          </a:lnTo>
                          <a:lnTo>
                            <a:pt x="683" y="227"/>
                          </a:lnTo>
                          <a:lnTo>
                            <a:pt x="683" y="237"/>
                          </a:lnTo>
                          <a:lnTo>
                            <a:pt x="685" y="238"/>
                          </a:lnTo>
                          <a:lnTo>
                            <a:pt x="687" y="243"/>
                          </a:lnTo>
                          <a:lnTo>
                            <a:pt x="685" y="248"/>
                          </a:lnTo>
                          <a:lnTo>
                            <a:pt x="688" y="248"/>
                          </a:lnTo>
                          <a:lnTo>
                            <a:pt x="689" y="249"/>
                          </a:lnTo>
                          <a:lnTo>
                            <a:pt x="690" y="249"/>
                          </a:lnTo>
                          <a:lnTo>
                            <a:pt x="690" y="246"/>
                          </a:lnTo>
                          <a:lnTo>
                            <a:pt x="694" y="245"/>
                          </a:lnTo>
                          <a:lnTo>
                            <a:pt x="698" y="245"/>
                          </a:lnTo>
                          <a:lnTo>
                            <a:pt x="703" y="245"/>
                          </a:lnTo>
                          <a:lnTo>
                            <a:pt x="707" y="243"/>
                          </a:lnTo>
                          <a:lnTo>
                            <a:pt x="711" y="241"/>
                          </a:lnTo>
                          <a:lnTo>
                            <a:pt x="717" y="241"/>
                          </a:lnTo>
                          <a:lnTo>
                            <a:pt x="725" y="243"/>
                          </a:lnTo>
                          <a:lnTo>
                            <a:pt x="733" y="245"/>
                          </a:lnTo>
                          <a:lnTo>
                            <a:pt x="738" y="248"/>
                          </a:lnTo>
                          <a:lnTo>
                            <a:pt x="739" y="250"/>
                          </a:lnTo>
                          <a:lnTo>
                            <a:pt x="739" y="253"/>
                          </a:lnTo>
                          <a:lnTo>
                            <a:pt x="740" y="257"/>
                          </a:lnTo>
                          <a:lnTo>
                            <a:pt x="740" y="259"/>
                          </a:lnTo>
                          <a:lnTo>
                            <a:pt x="743" y="260"/>
                          </a:lnTo>
                          <a:lnTo>
                            <a:pt x="745" y="262"/>
                          </a:lnTo>
                          <a:lnTo>
                            <a:pt x="746" y="264"/>
                          </a:lnTo>
                          <a:lnTo>
                            <a:pt x="746" y="265"/>
                          </a:lnTo>
                          <a:lnTo>
                            <a:pt x="746" y="269"/>
                          </a:lnTo>
                          <a:lnTo>
                            <a:pt x="750" y="273"/>
                          </a:lnTo>
                          <a:lnTo>
                            <a:pt x="746" y="276"/>
                          </a:lnTo>
                          <a:lnTo>
                            <a:pt x="742" y="278"/>
                          </a:lnTo>
                          <a:lnTo>
                            <a:pt x="740" y="279"/>
                          </a:lnTo>
                          <a:lnTo>
                            <a:pt x="740" y="282"/>
                          </a:lnTo>
                          <a:lnTo>
                            <a:pt x="740" y="284"/>
                          </a:lnTo>
                          <a:lnTo>
                            <a:pt x="740" y="286"/>
                          </a:lnTo>
                          <a:lnTo>
                            <a:pt x="743" y="287"/>
                          </a:lnTo>
                          <a:lnTo>
                            <a:pt x="744" y="287"/>
                          </a:lnTo>
                          <a:lnTo>
                            <a:pt x="746" y="290"/>
                          </a:lnTo>
                          <a:lnTo>
                            <a:pt x="749" y="292"/>
                          </a:lnTo>
                          <a:lnTo>
                            <a:pt x="753" y="293"/>
                          </a:lnTo>
                          <a:lnTo>
                            <a:pt x="759" y="294"/>
                          </a:lnTo>
                          <a:lnTo>
                            <a:pt x="764" y="296"/>
                          </a:lnTo>
                          <a:lnTo>
                            <a:pt x="767" y="297"/>
                          </a:lnTo>
                          <a:lnTo>
                            <a:pt x="769" y="298"/>
                          </a:lnTo>
                          <a:lnTo>
                            <a:pt x="770" y="300"/>
                          </a:lnTo>
                          <a:lnTo>
                            <a:pt x="762" y="300"/>
                          </a:lnTo>
                          <a:lnTo>
                            <a:pt x="756" y="299"/>
                          </a:lnTo>
                          <a:lnTo>
                            <a:pt x="752" y="298"/>
                          </a:lnTo>
                          <a:lnTo>
                            <a:pt x="750" y="294"/>
                          </a:lnTo>
                          <a:lnTo>
                            <a:pt x="743" y="297"/>
                          </a:lnTo>
                          <a:lnTo>
                            <a:pt x="743" y="301"/>
                          </a:lnTo>
                          <a:lnTo>
                            <a:pt x="744" y="303"/>
                          </a:lnTo>
                          <a:lnTo>
                            <a:pt x="744" y="304"/>
                          </a:lnTo>
                          <a:lnTo>
                            <a:pt x="743" y="304"/>
                          </a:lnTo>
                          <a:lnTo>
                            <a:pt x="738" y="299"/>
                          </a:lnTo>
                          <a:lnTo>
                            <a:pt x="731" y="293"/>
                          </a:lnTo>
                          <a:lnTo>
                            <a:pt x="733" y="279"/>
                          </a:lnTo>
                          <a:lnTo>
                            <a:pt x="735" y="272"/>
                          </a:lnTo>
                          <a:lnTo>
                            <a:pt x="733" y="264"/>
                          </a:lnTo>
                          <a:lnTo>
                            <a:pt x="731" y="263"/>
                          </a:lnTo>
                          <a:lnTo>
                            <a:pt x="730" y="260"/>
                          </a:lnTo>
                          <a:lnTo>
                            <a:pt x="728" y="255"/>
                          </a:lnTo>
                          <a:lnTo>
                            <a:pt x="725" y="249"/>
                          </a:lnTo>
                          <a:lnTo>
                            <a:pt x="721" y="249"/>
                          </a:lnTo>
                          <a:lnTo>
                            <a:pt x="716" y="249"/>
                          </a:lnTo>
                          <a:lnTo>
                            <a:pt x="714" y="252"/>
                          </a:lnTo>
                          <a:lnTo>
                            <a:pt x="710" y="253"/>
                          </a:lnTo>
                          <a:lnTo>
                            <a:pt x="704" y="255"/>
                          </a:lnTo>
                          <a:lnTo>
                            <a:pt x="700" y="256"/>
                          </a:lnTo>
                          <a:lnTo>
                            <a:pt x="696" y="257"/>
                          </a:lnTo>
                          <a:lnTo>
                            <a:pt x="695" y="259"/>
                          </a:lnTo>
                          <a:lnTo>
                            <a:pt x="695" y="260"/>
                          </a:lnTo>
                          <a:lnTo>
                            <a:pt x="694" y="265"/>
                          </a:lnTo>
                          <a:lnTo>
                            <a:pt x="691" y="270"/>
                          </a:lnTo>
                          <a:lnTo>
                            <a:pt x="694" y="272"/>
                          </a:lnTo>
                          <a:lnTo>
                            <a:pt x="696" y="275"/>
                          </a:lnTo>
                          <a:lnTo>
                            <a:pt x="696" y="280"/>
                          </a:lnTo>
                          <a:lnTo>
                            <a:pt x="694" y="285"/>
                          </a:lnTo>
                          <a:lnTo>
                            <a:pt x="690" y="291"/>
                          </a:lnTo>
                          <a:lnTo>
                            <a:pt x="691" y="293"/>
                          </a:lnTo>
                          <a:lnTo>
                            <a:pt x="691" y="294"/>
                          </a:lnTo>
                          <a:lnTo>
                            <a:pt x="691" y="296"/>
                          </a:lnTo>
                          <a:lnTo>
                            <a:pt x="691" y="298"/>
                          </a:lnTo>
                          <a:lnTo>
                            <a:pt x="683" y="311"/>
                          </a:lnTo>
                          <a:lnTo>
                            <a:pt x="680" y="311"/>
                          </a:lnTo>
                          <a:lnTo>
                            <a:pt x="677" y="312"/>
                          </a:lnTo>
                          <a:lnTo>
                            <a:pt x="670" y="312"/>
                          </a:lnTo>
                          <a:lnTo>
                            <a:pt x="661" y="315"/>
                          </a:lnTo>
                          <a:lnTo>
                            <a:pt x="660" y="318"/>
                          </a:lnTo>
                          <a:lnTo>
                            <a:pt x="657" y="320"/>
                          </a:lnTo>
                          <a:lnTo>
                            <a:pt x="662" y="321"/>
                          </a:lnTo>
                          <a:lnTo>
                            <a:pt x="666" y="321"/>
                          </a:lnTo>
                          <a:lnTo>
                            <a:pt x="668" y="332"/>
                          </a:lnTo>
                          <a:lnTo>
                            <a:pt x="670" y="341"/>
                          </a:lnTo>
                          <a:lnTo>
                            <a:pt x="669" y="340"/>
                          </a:lnTo>
                          <a:lnTo>
                            <a:pt x="668" y="339"/>
                          </a:lnTo>
                          <a:lnTo>
                            <a:pt x="666" y="339"/>
                          </a:lnTo>
                          <a:lnTo>
                            <a:pt x="663" y="339"/>
                          </a:lnTo>
                          <a:lnTo>
                            <a:pt x="662" y="335"/>
                          </a:lnTo>
                          <a:lnTo>
                            <a:pt x="661" y="332"/>
                          </a:lnTo>
                          <a:lnTo>
                            <a:pt x="659" y="331"/>
                          </a:lnTo>
                          <a:lnTo>
                            <a:pt x="656" y="329"/>
                          </a:lnTo>
                          <a:lnTo>
                            <a:pt x="656" y="327"/>
                          </a:lnTo>
                          <a:lnTo>
                            <a:pt x="656" y="325"/>
                          </a:lnTo>
                          <a:lnTo>
                            <a:pt x="649" y="324"/>
                          </a:lnTo>
                          <a:lnTo>
                            <a:pt x="642" y="324"/>
                          </a:lnTo>
                          <a:lnTo>
                            <a:pt x="640" y="326"/>
                          </a:lnTo>
                          <a:lnTo>
                            <a:pt x="634" y="325"/>
                          </a:lnTo>
                          <a:lnTo>
                            <a:pt x="629" y="322"/>
                          </a:lnTo>
                          <a:lnTo>
                            <a:pt x="621" y="317"/>
                          </a:lnTo>
                          <a:lnTo>
                            <a:pt x="621" y="312"/>
                          </a:lnTo>
                          <a:lnTo>
                            <a:pt x="628" y="312"/>
                          </a:lnTo>
                          <a:lnTo>
                            <a:pt x="636" y="313"/>
                          </a:lnTo>
                          <a:lnTo>
                            <a:pt x="645" y="313"/>
                          </a:lnTo>
                          <a:lnTo>
                            <a:pt x="647" y="313"/>
                          </a:lnTo>
                          <a:lnTo>
                            <a:pt x="650" y="311"/>
                          </a:lnTo>
                          <a:lnTo>
                            <a:pt x="652" y="308"/>
                          </a:lnTo>
                          <a:lnTo>
                            <a:pt x="654" y="305"/>
                          </a:lnTo>
                          <a:lnTo>
                            <a:pt x="659" y="306"/>
                          </a:lnTo>
                          <a:lnTo>
                            <a:pt x="663" y="308"/>
                          </a:lnTo>
                          <a:lnTo>
                            <a:pt x="664" y="306"/>
                          </a:lnTo>
                          <a:lnTo>
                            <a:pt x="667" y="305"/>
                          </a:lnTo>
                          <a:lnTo>
                            <a:pt x="666" y="300"/>
                          </a:lnTo>
                          <a:lnTo>
                            <a:pt x="668" y="299"/>
                          </a:lnTo>
                          <a:lnTo>
                            <a:pt x="670" y="298"/>
                          </a:lnTo>
                          <a:lnTo>
                            <a:pt x="671" y="294"/>
                          </a:lnTo>
                          <a:lnTo>
                            <a:pt x="671" y="291"/>
                          </a:lnTo>
                          <a:lnTo>
                            <a:pt x="674" y="291"/>
                          </a:lnTo>
                          <a:lnTo>
                            <a:pt x="677" y="290"/>
                          </a:lnTo>
                          <a:lnTo>
                            <a:pt x="674" y="283"/>
                          </a:lnTo>
                          <a:lnTo>
                            <a:pt x="674" y="277"/>
                          </a:lnTo>
                          <a:lnTo>
                            <a:pt x="678" y="263"/>
                          </a:lnTo>
                          <a:lnTo>
                            <a:pt x="674" y="259"/>
                          </a:lnTo>
                          <a:lnTo>
                            <a:pt x="670" y="257"/>
                          </a:lnTo>
                          <a:lnTo>
                            <a:pt x="668" y="252"/>
                          </a:lnTo>
                          <a:lnTo>
                            <a:pt x="666" y="248"/>
                          </a:lnTo>
                          <a:lnTo>
                            <a:pt x="663" y="246"/>
                          </a:lnTo>
                          <a:lnTo>
                            <a:pt x="663" y="243"/>
                          </a:lnTo>
                          <a:lnTo>
                            <a:pt x="663" y="242"/>
                          </a:lnTo>
                          <a:lnTo>
                            <a:pt x="664" y="237"/>
                          </a:lnTo>
                          <a:lnTo>
                            <a:pt x="663" y="237"/>
                          </a:lnTo>
                          <a:lnTo>
                            <a:pt x="663" y="235"/>
                          </a:lnTo>
                          <a:lnTo>
                            <a:pt x="663" y="231"/>
                          </a:lnTo>
                          <a:lnTo>
                            <a:pt x="666" y="228"/>
                          </a:lnTo>
                          <a:lnTo>
                            <a:pt x="668" y="224"/>
                          </a:lnTo>
                          <a:lnTo>
                            <a:pt x="668" y="215"/>
                          </a:lnTo>
                          <a:lnTo>
                            <a:pt x="664" y="213"/>
                          </a:lnTo>
                          <a:lnTo>
                            <a:pt x="664" y="209"/>
                          </a:lnTo>
                          <a:lnTo>
                            <a:pt x="666" y="204"/>
                          </a:lnTo>
                          <a:lnTo>
                            <a:pt x="659" y="201"/>
                          </a:lnTo>
                          <a:lnTo>
                            <a:pt x="656" y="199"/>
                          </a:lnTo>
                          <a:lnTo>
                            <a:pt x="656" y="195"/>
                          </a:lnTo>
                          <a:lnTo>
                            <a:pt x="656" y="189"/>
                          </a:lnTo>
                          <a:lnTo>
                            <a:pt x="659" y="186"/>
                          </a:lnTo>
                          <a:lnTo>
                            <a:pt x="661" y="183"/>
                          </a:lnTo>
                          <a:lnTo>
                            <a:pt x="663" y="180"/>
                          </a:lnTo>
                          <a:lnTo>
                            <a:pt x="664" y="175"/>
                          </a:lnTo>
                          <a:lnTo>
                            <a:pt x="664" y="172"/>
                          </a:lnTo>
                          <a:lnTo>
                            <a:pt x="664" y="168"/>
                          </a:lnTo>
                          <a:lnTo>
                            <a:pt x="664" y="163"/>
                          </a:lnTo>
                          <a:lnTo>
                            <a:pt x="668" y="159"/>
                          </a:lnTo>
                          <a:lnTo>
                            <a:pt x="668" y="158"/>
                          </a:lnTo>
                          <a:lnTo>
                            <a:pt x="667" y="155"/>
                          </a:lnTo>
                          <a:lnTo>
                            <a:pt x="667" y="154"/>
                          </a:lnTo>
                          <a:lnTo>
                            <a:pt x="667" y="152"/>
                          </a:lnTo>
                          <a:lnTo>
                            <a:pt x="668" y="151"/>
                          </a:lnTo>
                          <a:lnTo>
                            <a:pt x="668" y="149"/>
                          </a:lnTo>
                          <a:lnTo>
                            <a:pt x="664" y="145"/>
                          </a:lnTo>
                          <a:lnTo>
                            <a:pt x="664" y="142"/>
                          </a:lnTo>
                          <a:lnTo>
                            <a:pt x="664" y="140"/>
                          </a:lnTo>
                          <a:lnTo>
                            <a:pt x="661" y="140"/>
                          </a:lnTo>
                          <a:lnTo>
                            <a:pt x="654" y="135"/>
                          </a:lnTo>
                          <a:lnTo>
                            <a:pt x="650" y="135"/>
                          </a:lnTo>
                          <a:lnTo>
                            <a:pt x="648" y="137"/>
                          </a:lnTo>
                          <a:lnTo>
                            <a:pt x="628" y="138"/>
                          </a:lnTo>
                          <a:lnTo>
                            <a:pt x="629" y="135"/>
                          </a:lnTo>
                          <a:lnTo>
                            <a:pt x="628" y="135"/>
                          </a:lnTo>
                          <a:lnTo>
                            <a:pt x="627" y="139"/>
                          </a:lnTo>
                          <a:lnTo>
                            <a:pt x="622" y="140"/>
                          </a:lnTo>
                          <a:lnTo>
                            <a:pt x="620" y="141"/>
                          </a:lnTo>
                          <a:lnTo>
                            <a:pt x="619" y="142"/>
                          </a:lnTo>
                          <a:lnTo>
                            <a:pt x="616" y="146"/>
                          </a:lnTo>
                          <a:lnTo>
                            <a:pt x="615" y="151"/>
                          </a:lnTo>
                          <a:lnTo>
                            <a:pt x="613" y="158"/>
                          </a:lnTo>
                          <a:lnTo>
                            <a:pt x="609" y="161"/>
                          </a:lnTo>
                          <a:lnTo>
                            <a:pt x="606" y="165"/>
                          </a:lnTo>
                          <a:lnTo>
                            <a:pt x="602" y="168"/>
                          </a:lnTo>
                          <a:lnTo>
                            <a:pt x="600" y="172"/>
                          </a:lnTo>
                          <a:lnTo>
                            <a:pt x="598" y="177"/>
                          </a:lnTo>
                          <a:lnTo>
                            <a:pt x="597" y="180"/>
                          </a:lnTo>
                          <a:lnTo>
                            <a:pt x="595" y="181"/>
                          </a:lnTo>
                          <a:lnTo>
                            <a:pt x="590" y="183"/>
                          </a:lnTo>
                          <a:lnTo>
                            <a:pt x="585" y="186"/>
                          </a:lnTo>
                          <a:lnTo>
                            <a:pt x="585" y="191"/>
                          </a:lnTo>
                          <a:lnTo>
                            <a:pt x="585" y="199"/>
                          </a:lnTo>
                          <a:lnTo>
                            <a:pt x="590" y="206"/>
                          </a:lnTo>
                          <a:lnTo>
                            <a:pt x="590" y="211"/>
                          </a:lnTo>
                          <a:lnTo>
                            <a:pt x="591" y="218"/>
                          </a:lnTo>
                          <a:lnTo>
                            <a:pt x="586" y="221"/>
                          </a:lnTo>
                          <a:lnTo>
                            <a:pt x="584" y="223"/>
                          </a:lnTo>
                          <a:lnTo>
                            <a:pt x="583" y="227"/>
                          </a:lnTo>
                          <a:lnTo>
                            <a:pt x="583" y="234"/>
                          </a:lnTo>
                          <a:lnTo>
                            <a:pt x="584" y="234"/>
                          </a:lnTo>
                          <a:lnTo>
                            <a:pt x="585" y="234"/>
                          </a:lnTo>
                          <a:lnTo>
                            <a:pt x="586" y="232"/>
                          </a:lnTo>
                          <a:lnTo>
                            <a:pt x="587" y="232"/>
                          </a:lnTo>
                          <a:lnTo>
                            <a:pt x="590" y="234"/>
                          </a:lnTo>
                          <a:lnTo>
                            <a:pt x="591" y="236"/>
                          </a:lnTo>
                          <a:lnTo>
                            <a:pt x="593" y="237"/>
                          </a:lnTo>
                          <a:lnTo>
                            <a:pt x="595" y="238"/>
                          </a:lnTo>
                          <a:lnTo>
                            <a:pt x="597" y="237"/>
                          </a:lnTo>
                          <a:lnTo>
                            <a:pt x="598" y="237"/>
                          </a:lnTo>
                          <a:lnTo>
                            <a:pt x="597" y="237"/>
                          </a:lnTo>
                          <a:lnTo>
                            <a:pt x="598" y="237"/>
                          </a:lnTo>
                          <a:lnTo>
                            <a:pt x="600" y="237"/>
                          </a:lnTo>
                          <a:lnTo>
                            <a:pt x="600" y="241"/>
                          </a:lnTo>
                          <a:lnTo>
                            <a:pt x="598" y="243"/>
                          </a:lnTo>
                          <a:lnTo>
                            <a:pt x="597" y="245"/>
                          </a:lnTo>
                          <a:lnTo>
                            <a:pt x="597" y="249"/>
                          </a:lnTo>
                          <a:lnTo>
                            <a:pt x="598" y="249"/>
                          </a:lnTo>
                          <a:lnTo>
                            <a:pt x="598" y="250"/>
                          </a:lnTo>
                          <a:lnTo>
                            <a:pt x="598" y="251"/>
                          </a:lnTo>
                          <a:lnTo>
                            <a:pt x="600" y="258"/>
                          </a:lnTo>
                          <a:lnTo>
                            <a:pt x="602" y="258"/>
                          </a:lnTo>
                          <a:lnTo>
                            <a:pt x="602" y="257"/>
                          </a:lnTo>
                          <a:lnTo>
                            <a:pt x="602" y="256"/>
                          </a:lnTo>
                          <a:lnTo>
                            <a:pt x="606" y="256"/>
                          </a:lnTo>
                          <a:lnTo>
                            <a:pt x="604" y="265"/>
                          </a:lnTo>
                          <a:lnTo>
                            <a:pt x="602" y="270"/>
                          </a:lnTo>
                          <a:lnTo>
                            <a:pt x="600" y="273"/>
                          </a:lnTo>
                          <a:lnTo>
                            <a:pt x="599" y="275"/>
                          </a:lnTo>
                          <a:lnTo>
                            <a:pt x="598" y="275"/>
                          </a:lnTo>
                          <a:lnTo>
                            <a:pt x="594" y="277"/>
                          </a:lnTo>
                          <a:lnTo>
                            <a:pt x="593" y="273"/>
                          </a:lnTo>
                          <a:lnTo>
                            <a:pt x="593" y="270"/>
                          </a:lnTo>
                          <a:lnTo>
                            <a:pt x="592" y="269"/>
                          </a:lnTo>
                          <a:lnTo>
                            <a:pt x="591" y="269"/>
                          </a:lnTo>
                          <a:lnTo>
                            <a:pt x="588" y="269"/>
                          </a:lnTo>
                          <a:lnTo>
                            <a:pt x="587" y="265"/>
                          </a:lnTo>
                          <a:lnTo>
                            <a:pt x="584" y="260"/>
                          </a:lnTo>
                          <a:lnTo>
                            <a:pt x="579" y="257"/>
                          </a:lnTo>
                          <a:lnTo>
                            <a:pt x="574" y="255"/>
                          </a:lnTo>
                          <a:lnTo>
                            <a:pt x="567" y="253"/>
                          </a:lnTo>
                          <a:lnTo>
                            <a:pt x="566" y="250"/>
                          </a:lnTo>
                          <a:lnTo>
                            <a:pt x="567" y="250"/>
                          </a:lnTo>
                          <a:lnTo>
                            <a:pt x="567" y="249"/>
                          </a:lnTo>
                          <a:lnTo>
                            <a:pt x="569" y="249"/>
                          </a:lnTo>
                          <a:lnTo>
                            <a:pt x="562" y="246"/>
                          </a:lnTo>
                          <a:lnTo>
                            <a:pt x="556" y="243"/>
                          </a:lnTo>
                          <a:lnTo>
                            <a:pt x="552" y="252"/>
                          </a:lnTo>
                          <a:lnTo>
                            <a:pt x="550" y="252"/>
                          </a:lnTo>
                          <a:lnTo>
                            <a:pt x="550" y="245"/>
                          </a:lnTo>
                          <a:lnTo>
                            <a:pt x="551" y="238"/>
                          </a:lnTo>
                          <a:lnTo>
                            <a:pt x="544" y="237"/>
                          </a:lnTo>
                          <a:lnTo>
                            <a:pt x="536" y="236"/>
                          </a:lnTo>
                          <a:lnTo>
                            <a:pt x="535" y="235"/>
                          </a:lnTo>
                          <a:lnTo>
                            <a:pt x="533" y="234"/>
                          </a:lnTo>
                          <a:lnTo>
                            <a:pt x="533" y="231"/>
                          </a:lnTo>
                          <a:lnTo>
                            <a:pt x="531" y="232"/>
                          </a:lnTo>
                          <a:lnTo>
                            <a:pt x="530" y="232"/>
                          </a:lnTo>
                          <a:lnTo>
                            <a:pt x="529" y="232"/>
                          </a:lnTo>
                          <a:lnTo>
                            <a:pt x="528" y="229"/>
                          </a:lnTo>
                          <a:lnTo>
                            <a:pt x="524" y="227"/>
                          </a:lnTo>
                          <a:lnTo>
                            <a:pt x="522" y="227"/>
                          </a:lnTo>
                          <a:lnTo>
                            <a:pt x="519" y="227"/>
                          </a:lnTo>
                          <a:lnTo>
                            <a:pt x="518" y="229"/>
                          </a:lnTo>
                          <a:lnTo>
                            <a:pt x="517" y="231"/>
                          </a:lnTo>
                          <a:lnTo>
                            <a:pt x="517" y="232"/>
                          </a:lnTo>
                          <a:lnTo>
                            <a:pt x="515" y="232"/>
                          </a:lnTo>
                          <a:lnTo>
                            <a:pt x="508" y="232"/>
                          </a:lnTo>
                          <a:lnTo>
                            <a:pt x="503" y="230"/>
                          </a:lnTo>
                          <a:lnTo>
                            <a:pt x="500" y="230"/>
                          </a:lnTo>
                          <a:lnTo>
                            <a:pt x="497" y="229"/>
                          </a:lnTo>
                          <a:lnTo>
                            <a:pt x="496" y="232"/>
                          </a:lnTo>
                          <a:lnTo>
                            <a:pt x="495" y="235"/>
                          </a:lnTo>
                          <a:lnTo>
                            <a:pt x="488" y="236"/>
                          </a:lnTo>
                          <a:lnTo>
                            <a:pt x="488" y="238"/>
                          </a:lnTo>
                          <a:lnTo>
                            <a:pt x="488" y="239"/>
                          </a:lnTo>
                          <a:lnTo>
                            <a:pt x="490" y="242"/>
                          </a:lnTo>
                          <a:lnTo>
                            <a:pt x="493" y="246"/>
                          </a:lnTo>
                          <a:lnTo>
                            <a:pt x="494" y="252"/>
                          </a:lnTo>
                          <a:lnTo>
                            <a:pt x="493" y="263"/>
                          </a:lnTo>
                          <a:lnTo>
                            <a:pt x="491" y="264"/>
                          </a:lnTo>
                          <a:lnTo>
                            <a:pt x="490" y="265"/>
                          </a:lnTo>
                          <a:lnTo>
                            <a:pt x="487" y="265"/>
                          </a:lnTo>
                          <a:lnTo>
                            <a:pt x="484" y="264"/>
                          </a:lnTo>
                          <a:lnTo>
                            <a:pt x="481" y="262"/>
                          </a:lnTo>
                          <a:lnTo>
                            <a:pt x="478" y="263"/>
                          </a:lnTo>
                          <a:lnTo>
                            <a:pt x="477" y="264"/>
                          </a:lnTo>
                          <a:lnTo>
                            <a:pt x="475" y="276"/>
                          </a:lnTo>
                          <a:lnTo>
                            <a:pt x="467" y="269"/>
                          </a:lnTo>
                          <a:lnTo>
                            <a:pt x="467" y="262"/>
                          </a:lnTo>
                          <a:lnTo>
                            <a:pt x="468" y="255"/>
                          </a:lnTo>
                          <a:lnTo>
                            <a:pt x="462" y="255"/>
                          </a:lnTo>
                          <a:lnTo>
                            <a:pt x="460" y="257"/>
                          </a:lnTo>
                          <a:lnTo>
                            <a:pt x="456" y="258"/>
                          </a:lnTo>
                          <a:lnTo>
                            <a:pt x="452" y="260"/>
                          </a:lnTo>
                          <a:lnTo>
                            <a:pt x="448" y="260"/>
                          </a:lnTo>
                          <a:lnTo>
                            <a:pt x="449" y="258"/>
                          </a:lnTo>
                          <a:lnTo>
                            <a:pt x="446" y="258"/>
                          </a:lnTo>
                          <a:lnTo>
                            <a:pt x="446" y="260"/>
                          </a:lnTo>
                          <a:lnTo>
                            <a:pt x="447" y="260"/>
                          </a:lnTo>
                          <a:lnTo>
                            <a:pt x="448" y="263"/>
                          </a:lnTo>
                          <a:lnTo>
                            <a:pt x="447" y="264"/>
                          </a:lnTo>
                          <a:lnTo>
                            <a:pt x="446" y="266"/>
                          </a:lnTo>
                          <a:lnTo>
                            <a:pt x="443" y="266"/>
                          </a:lnTo>
                          <a:lnTo>
                            <a:pt x="441" y="266"/>
                          </a:lnTo>
                          <a:lnTo>
                            <a:pt x="439" y="264"/>
                          </a:lnTo>
                          <a:lnTo>
                            <a:pt x="434" y="262"/>
                          </a:lnTo>
                          <a:lnTo>
                            <a:pt x="431" y="259"/>
                          </a:lnTo>
                          <a:lnTo>
                            <a:pt x="425" y="259"/>
                          </a:lnTo>
                          <a:lnTo>
                            <a:pt x="420" y="260"/>
                          </a:lnTo>
                          <a:lnTo>
                            <a:pt x="415" y="263"/>
                          </a:lnTo>
                          <a:lnTo>
                            <a:pt x="406" y="266"/>
                          </a:lnTo>
                          <a:lnTo>
                            <a:pt x="408" y="271"/>
                          </a:lnTo>
                          <a:lnTo>
                            <a:pt x="408" y="272"/>
                          </a:lnTo>
                          <a:lnTo>
                            <a:pt x="408" y="273"/>
                          </a:lnTo>
                          <a:lnTo>
                            <a:pt x="407" y="273"/>
                          </a:lnTo>
                          <a:lnTo>
                            <a:pt x="407" y="275"/>
                          </a:lnTo>
                          <a:lnTo>
                            <a:pt x="404" y="272"/>
                          </a:lnTo>
                          <a:lnTo>
                            <a:pt x="404" y="271"/>
                          </a:lnTo>
                          <a:lnTo>
                            <a:pt x="402" y="270"/>
                          </a:lnTo>
                          <a:lnTo>
                            <a:pt x="401" y="269"/>
                          </a:lnTo>
                          <a:lnTo>
                            <a:pt x="395" y="275"/>
                          </a:lnTo>
                          <a:lnTo>
                            <a:pt x="388" y="275"/>
                          </a:lnTo>
                          <a:lnTo>
                            <a:pt x="380" y="275"/>
                          </a:lnTo>
                          <a:lnTo>
                            <a:pt x="380" y="271"/>
                          </a:lnTo>
                          <a:lnTo>
                            <a:pt x="383" y="270"/>
                          </a:lnTo>
                          <a:lnTo>
                            <a:pt x="383" y="269"/>
                          </a:lnTo>
                          <a:lnTo>
                            <a:pt x="392" y="269"/>
                          </a:lnTo>
                          <a:lnTo>
                            <a:pt x="392" y="265"/>
                          </a:lnTo>
                          <a:lnTo>
                            <a:pt x="390" y="264"/>
                          </a:lnTo>
                          <a:lnTo>
                            <a:pt x="387" y="263"/>
                          </a:lnTo>
                          <a:lnTo>
                            <a:pt x="387" y="260"/>
                          </a:lnTo>
                          <a:lnTo>
                            <a:pt x="387" y="258"/>
                          </a:lnTo>
                          <a:lnTo>
                            <a:pt x="385" y="258"/>
                          </a:lnTo>
                          <a:lnTo>
                            <a:pt x="383" y="258"/>
                          </a:lnTo>
                          <a:lnTo>
                            <a:pt x="381" y="258"/>
                          </a:lnTo>
                          <a:lnTo>
                            <a:pt x="383" y="256"/>
                          </a:lnTo>
                          <a:lnTo>
                            <a:pt x="383" y="255"/>
                          </a:lnTo>
                          <a:lnTo>
                            <a:pt x="384" y="255"/>
                          </a:lnTo>
                          <a:lnTo>
                            <a:pt x="384" y="252"/>
                          </a:lnTo>
                          <a:lnTo>
                            <a:pt x="384" y="251"/>
                          </a:lnTo>
                          <a:lnTo>
                            <a:pt x="381" y="252"/>
                          </a:lnTo>
                          <a:lnTo>
                            <a:pt x="380" y="252"/>
                          </a:lnTo>
                          <a:lnTo>
                            <a:pt x="379" y="255"/>
                          </a:lnTo>
                          <a:lnTo>
                            <a:pt x="377" y="257"/>
                          </a:lnTo>
                          <a:lnTo>
                            <a:pt x="369" y="260"/>
                          </a:lnTo>
                          <a:lnTo>
                            <a:pt x="367" y="263"/>
                          </a:lnTo>
                          <a:lnTo>
                            <a:pt x="369" y="264"/>
                          </a:lnTo>
                          <a:lnTo>
                            <a:pt x="369" y="266"/>
                          </a:lnTo>
                          <a:lnTo>
                            <a:pt x="367" y="268"/>
                          </a:lnTo>
                          <a:lnTo>
                            <a:pt x="367" y="269"/>
                          </a:lnTo>
                          <a:lnTo>
                            <a:pt x="366" y="268"/>
                          </a:lnTo>
                          <a:lnTo>
                            <a:pt x="366" y="264"/>
                          </a:lnTo>
                          <a:lnTo>
                            <a:pt x="360" y="264"/>
                          </a:lnTo>
                          <a:lnTo>
                            <a:pt x="356" y="265"/>
                          </a:lnTo>
                          <a:lnTo>
                            <a:pt x="352" y="269"/>
                          </a:lnTo>
                          <a:lnTo>
                            <a:pt x="349" y="269"/>
                          </a:lnTo>
                          <a:lnTo>
                            <a:pt x="346" y="269"/>
                          </a:lnTo>
                          <a:lnTo>
                            <a:pt x="344" y="271"/>
                          </a:lnTo>
                          <a:lnTo>
                            <a:pt x="342" y="273"/>
                          </a:lnTo>
                          <a:lnTo>
                            <a:pt x="338" y="273"/>
                          </a:lnTo>
                          <a:lnTo>
                            <a:pt x="336" y="275"/>
                          </a:lnTo>
                          <a:lnTo>
                            <a:pt x="332" y="278"/>
                          </a:lnTo>
                          <a:lnTo>
                            <a:pt x="328" y="279"/>
                          </a:lnTo>
                          <a:lnTo>
                            <a:pt x="324" y="280"/>
                          </a:lnTo>
                          <a:lnTo>
                            <a:pt x="315" y="282"/>
                          </a:lnTo>
                          <a:lnTo>
                            <a:pt x="315" y="285"/>
                          </a:lnTo>
                          <a:lnTo>
                            <a:pt x="310" y="287"/>
                          </a:lnTo>
                          <a:lnTo>
                            <a:pt x="307" y="289"/>
                          </a:lnTo>
                          <a:lnTo>
                            <a:pt x="305" y="289"/>
                          </a:lnTo>
                          <a:lnTo>
                            <a:pt x="304" y="289"/>
                          </a:lnTo>
                          <a:lnTo>
                            <a:pt x="303" y="287"/>
                          </a:lnTo>
                          <a:lnTo>
                            <a:pt x="302" y="287"/>
                          </a:lnTo>
                          <a:lnTo>
                            <a:pt x="301" y="298"/>
                          </a:lnTo>
                          <a:lnTo>
                            <a:pt x="300" y="311"/>
                          </a:lnTo>
                          <a:lnTo>
                            <a:pt x="294" y="311"/>
                          </a:lnTo>
                          <a:lnTo>
                            <a:pt x="294" y="312"/>
                          </a:lnTo>
                          <a:lnTo>
                            <a:pt x="293" y="313"/>
                          </a:lnTo>
                          <a:lnTo>
                            <a:pt x="287" y="315"/>
                          </a:lnTo>
                          <a:lnTo>
                            <a:pt x="280" y="317"/>
                          </a:lnTo>
                          <a:lnTo>
                            <a:pt x="273" y="318"/>
                          </a:lnTo>
                          <a:lnTo>
                            <a:pt x="271" y="312"/>
                          </a:lnTo>
                          <a:lnTo>
                            <a:pt x="270" y="306"/>
                          </a:lnTo>
                          <a:lnTo>
                            <a:pt x="268" y="303"/>
                          </a:lnTo>
                          <a:lnTo>
                            <a:pt x="267" y="301"/>
                          </a:lnTo>
                          <a:lnTo>
                            <a:pt x="267" y="298"/>
                          </a:lnTo>
                          <a:lnTo>
                            <a:pt x="270" y="296"/>
                          </a:lnTo>
                          <a:lnTo>
                            <a:pt x="273" y="290"/>
                          </a:lnTo>
                          <a:lnTo>
                            <a:pt x="289" y="289"/>
                          </a:lnTo>
                          <a:lnTo>
                            <a:pt x="290" y="285"/>
                          </a:lnTo>
                          <a:lnTo>
                            <a:pt x="288" y="284"/>
                          </a:lnTo>
                          <a:lnTo>
                            <a:pt x="287" y="283"/>
                          </a:lnTo>
                          <a:lnTo>
                            <a:pt x="287" y="279"/>
                          </a:lnTo>
                          <a:lnTo>
                            <a:pt x="284" y="278"/>
                          </a:lnTo>
                          <a:lnTo>
                            <a:pt x="283" y="277"/>
                          </a:lnTo>
                          <a:lnTo>
                            <a:pt x="278" y="269"/>
                          </a:lnTo>
                          <a:lnTo>
                            <a:pt x="276" y="264"/>
                          </a:lnTo>
                          <a:lnTo>
                            <a:pt x="273" y="262"/>
                          </a:lnTo>
                          <a:lnTo>
                            <a:pt x="270" y="262"/>
                          </a:lnTo>
                          <a:lnTo>
                            <a:pt x="267" y="262"/>
                          </a:lnTo>
                          <a:lnTo>
                            <a:pt x="260" y="260"/>
                          </a:lnTo>
                          <a:lnTo>
                            <a:pt x="257" y="258"/>
                          </a:lnTo>
                          <a:lnTo>
                            <a:pt x="249" y="256"/>
                          </a:lnTo>
                          <a:lnTo>
                            <a:pt x="242" y="253"/>
                          </a:lnTo>
                          <a:lnTo>
                            <a:pt x="242" y="255"/>
                          </a:lnTo>
                          <a:lnTo>
                            <a:pt x="242" y="257"/>
                          </a:lnTo>
                          <a:lnTo>
                            <a:pt x="245" y="259"/>
                          </a:lnTo>
                          <a:lnTo>
                            <a:pt x="248" y="263"/>
                          </a:lnTo>
                          <a:lnTo>
                            <a:pt x="254" y="266"/>
                          </a:lnTo>
                          <a:lnTo>
                            <a:pt x="253" y="272"/>
                          </a:lnTo>
                          <a:lnTo>
                            <a:pt x="253" y="275"/>
                          </a:lnTo>
                          <a:lnTo>
                            <a:pt x="252" y="278"/>
                          </a:lnTo>
                          <a:lnTo>
                            <a:pt x="249" y="279"/>
                          </a:lnTo>
                          <a:lnTo>
                            <a:pt x="249" y="280"/>
                          </a:lnTo>
                          <a:lnTo>
                            <a:pt x="249" y="283"/>
                          </a:lnTo>
                          <a:lnTo>
                            <a:pt x="248" y="283"/>
                          </a:lnTo>
                          <a:lnTo>
                            <a:pt x="246" y="283"/>
                          </a:lnTo>
                          <a:lnTo>
                            <a:pt x="245" y="286"/>
                          </a:lnTo>
                          <a:lnTo>
                            <a:pt x="245" y="287"/>
                          </a:lnTo>
                          <a:lnTo>
                            <a:pt x="242" y="290"/>
                          </a:lnTo>
                          <a:lnTo>
                            <a:pt x="242" y="291"/>
                          </a:lnTo>
                          <a:lnTo>
                            <a:pt x="242" y="292"/>
                          </a:lnTo>
                          <a:lnTo>
                            <a:pt x="245" y="296"/>
                          </a:lnTo>
                          <a:lnTo>
                            <a:pt x="249" y="300"/>
                          </a:lnTo>
                          <a:lnTo>
                            <a:pt x="248" y="304"/>
                          </a:lnTo>
                          <a:lnTo>
                            <a:pt x="249" y="304"/>
                          </a:lnTo>
                          <a:lnTo>
                            <a:pt x="249" y="306"/>
                          </a:lnTo>
                          <a:lnTo>
                            <a:pt x="247" y="308"/>
                          </a:lnTo>
                          <a:lnTo>
                            <a:pt x="243" y="311"/>
                          </a:lnTo>
                          <a:lnTo>
                            <a:pt x="242" y="314"/>
                          </a:lnTo>
                          <a:lnTo>
                            <a:pt x="240" y="319"/>
                          </a:lnTo>
                          <a:lnTo>
                            <a:pt x="239" y="329"/>
                          </a:lnTo>
                          <a:lnTo>
                            <a:pt x="236" y="329"/>
                          </a:lnTo>
                          <a:lnTo>
                            <a:pt x="233" y="329"/>
                          </a:lnTo>
                          <a:lnTo>
                            <a:pt x="234" y="326"/>
                          </a:lnTo>
                          <a:lnTo>
                            <a:pt x="232" y="324"/>
                          </a:lnTo>
                          <a:lnTo>
                            <a:pt x="228" y="319"/>
                          </a:lnTo>
                          <a:lnTo>
                            <a:pt x="226" y="319"/>
                          </a:lnTo>
                          <a:lnTo>
                            <a:pt x="224" y="319"/>
                          </a:lnTo>
                          <a:lnTo>
                            <a:pt x="221" y="317"/>
                          </a:lnTo>
                          <a:lnTo>
                            <a:pt x="220" y="314"/>
                          </a:lnTo>
                          <a:lnTo>
                            <a:pt x="216" y="315"/>
                          </a:lnTo>
                          <a:lnTo>
                            <a:pt x="213" y="317"/>
                          </a:lnTo>
                          <a:lnTo>
                            <a:pt x="211" y="319"/>
                          </a:lnTo>
                          <a:lnTo>
                            <a:pt x="208" y="321"/>
                          </a:lnTo>
                          <a:lnTo>
                            <a:pt x="205" y="322"/>
                          </a:lnTo>
                          <a:lnTo>
                            <a:pt x="204" y="322"/>
                          </a:lnTo>
                          <a:lnTo>
                            <a:pt x="202" y="322"/>
                          </a:lnTo>
                          <a:lnTo>
                            <a:pt x="201" y="325"/>
                          </a:lnTo>
                          <a:lnTo>
                            <a:pt x="200" y="328"/>
                          </a:lnTo>
                          <a:lnTo>
                            <a:pt x="193" y="333"/>
                          </a:lnTo>
                          <a:lnTo>
                            <a:pt x="190" y="335"/>
                          </a:lnTo>
                          <a:lnTo>
                            <a:pt x="187" y="338"/>
                          </a:lnTo>
                          <a:lnTo>
                            <a:pt x="187" y="341"/>
                          </a:lnTo>
                          <a:lnTo>
                            <a:pt x="188" y="345"/>
                          </a:lnTo>
                          <a:lnTo>
                            <a:pt x="191" y="347"/>
                          </a:lnTo>
                          <a:lnTo>
                            <a:pt x="197" y="351"/>
                          </a:lnTo>
                          <a:lnTo>
                            <a:pt x="198" y="353"/>
                          </a:lnTo>
                          <a:lnTo>
                            <a:pt x="199" y="355"/>
                          </a:lnTo>
                          <a:lnTo>
                            <a:pt x="201" y="362"/>
                          </a:lnTo>
                          <a:lnTo>
                            <a:pt x="194" y="361"/>
                          </a:lnTo>
                          <a:lnTo>
                            <a:pt x="186" y="360"/>
                          </a:lnTo>
                          <a:lnTo>
                            <a:pt x="181" y="356"/>
                          </a:lnTo>
                          <a:lnTo>
                            <a:pt x="178" y="356"/>
                          </a:lnTo>
                          <a:lnTo>
                            <a:pt x="176" y="355"/>
                          </a:lnTo>
                          <a:lnTo>
                            <a:pt x="174" y="355"/>
                          </a:lnTo>
                          <a:lnTo>
                            <a:pt x="176" y="352"/>
                          </a:lnTo>
                          <a:lnTo>
                            <a:pt x="171" y="351"/>
                          </a:lnTo>
                          <a:lnTo>
                            <a:pt x="166" y="348"/>
                          </a:lnTo>
                          <a:lnTo>
                            <a:pt x="164" y="346"/>
                          </a:lnTo>
                          <a:lnTo>
                            <a:pt x="163" y="344"/>
                          </a:lnTo>
                          <a:lnTo>
                            <a:pt x="160" y="342"/>
                          </a:lnTo>
                          <a:lnTo>
                            <a:pt x="158" y="342"/>
                          </a:lnTo>
                          <a:lnTo>
                            <a:pt x="157" y="342"/>
                          </a:lnTo>
                          <a:lnTo>
                            <a:pt x="155" y="345"/>
                          </a:lnTo>
                          <a:lnTo>
                            <a:pt x="155" y="346"/>
                          </a:lnTo>
                          <a:lnTo>
                            <a:pt x="156" y="346"/>
                          </a:lnTo>
                          <a:lnTo>
                            <a:pt x="156" y="349"/>
                          </a:lnTo>
                          <a:lnTo>
                            <a:pt x="156" y="352"/>
                          </a:lnTo>
                          <a:lnTo>
                            <a:pt x="152" y="353"/>
                          </a:lnTo>
                          <a:lnTo>
                            <a:pt x="155" y="360"/>
                          </a:lnTo>
                          <a:lnTo>
                            <a:pt x="157" y="363"/>
                          </a:lnTo>
                          <a:lnTo>
                            <a:pt x="158" y="366"/>
                          </a:lnTo>
                          <a:lnTo>
                            <a:pt x="163" y="367"/>
                          </a:lnTo>
                          <a:lnTo>
                            <a:pt x="166" y="367"/>
                          </a:lnTo>
                          <a:lnTo>
                            <a:pt x="166" y="380"/>
                          </a:lnTo>
                          <a:lnTo>
                            <a:pt x="166" y="383"/>
                          </a:lnTo>
                          <a:lnTo>
                            <a:pt x="164" y="383"/>
                          </a:lnTo>
                          <a:lnTo>
                            <a:pt x="160" y="383"/>
                          </a:lnTo>
                          <a:lnTo>
                            <a:pt x="160" y="384"/>
                          </a:lnTo>
                          <a:lnTo>
                            <a:pt x="160" y="386"/>
                          </a:lnTo>
                          <a:lnTo>
                            <a:pt x="159" y="387"/>
                          </a:lnTo>
                          <a:lnTo>
                            <a:pt x="157" y="387"/>
                          </a:lnTo>
                          <a:lnTo>
                            <a:pt x="157" y="384"/>
                          </a:lnTo>
                          <a:lnTo>
                            <a:pt x="152" y="382"/>
                          </a:lnTo>
                          <a:lnTo>
                            <a:pt x="149" y="381"/>
                          </a:lnTo>
                          <a:lnTo>
                            <a:pt x="145" y="381"/>
                          </a:lnTo>
                          <a:lnTo>
                            <a:pt x="138" y="382"/>
                          </a:lnTo>
                          <a:lnTo>
                            <a:pt x="137" y="374"/>
                          </a:lnTo>
                          <a:lnTo>
                            <a:pt x="136" y="373"/>
                          </a:lnTo>
                          <a:lnTo>
                            <a:pt x="133" y="370"/>
                          </a:lnTo>
                          <a:lnTo>
                            <a:pt x="131" y="372"/>
                          </a:lnTo>
                          <a:lnTo>
                            <a:pt x="130" y="372"/>
                          </a:lnTo>
                          <a:lnTo>
                            <a:pt x="129" y="373"/>
                          </a:lnTo>
                          <a:lnTo>
                            <a:pt x="128" y="373"/>
                          </a:lnTo>
                          <a:lnTo>
                            <a:pt x="124" y="372"/>
                          </a:lnTo>
                          <a:lnTo>
                            <a:pt x="124" y="361"/>
                          </a:lnTo>
                          <a:lnTo>
                            <a:pt x="123" y="351"/>
                          </a:lnTo>
                          <a:lnTo>
                            <a:pt x="119" y="345"/>
                          </a:lnTo>
                          <a:lnTo>
                            <a:pt x="119" y="342"/>
                          </a:lnTo>
                          <a:lnTo>
                            <a:pt x="121" y="340"/>
                          </a:lnTo>
                          <a:lnTo>
                            <a:pt x="123" y="338"/>
                          </a:lnTo>
                          <a:lnTo>
                            <a:pt x="123" y="335"/>
                          </a:lnTo>
                          <a:lnTo>
                            <a:pt x="122" y="335"/>
                          </a:lnTo>
                          <a:lnTo>
                            <a:pt x="122" y="334"/>
                          </a:lnTo>
                          <a:lnTo>
                            <a:pt x="122" y="333"/>
                          </a:lnTo>
                          <a:lnTo>
                            <a:pt x="119" y="333"/>
                          </a:lnTo>
                          <a:lnTo>
                            <a:pt x="118" y="333"/>
                          </a:lnTo>
                          <a:lnTo>
                            <a:pt x="117" y="332"/>
                          </a:lnTo>
                          <a:lnTo>
                            <a:pt x="116" y="329"/>
                          </a:lnTo>
                          <a:lnTo>
                            <a:pt x="116" y="328"/>
                          </a:lnTo>
                          <a:lnTo>
                            <a:pt x="115" y="327"/>
                          </a:lnTo>
                          <a:lnTo>
                            <a:pt x="111" y="327"/>
                          </a:lnTo>
                          <a:lnTo>
                            <a:pt x="107" y="327"/>
                          </a:lnTo>
                          <a:lnTo>
                            <a:pt x="104" y="325"/>
                          </a:lnTo>
                          <a:lnTo>
                            <a:pt x="98" y="324"/>
                          </a:lnTo>
                          <a:lnTo>
                            <a:pt x="94" y="322"/>
                          </a:lnTo>
                          <a:lnTo>
                            <a:pt x="90" y="320"/>
                          </a:lnTo>
                          <a:lnTo>
                            <a:pt x="93" y="320"/>
                          </a:lnTo>
                          <a:lnTo>
                            <a:pt x="96" y="320"/>
                          </a:lnTo>
                          <a:lnTo>
                            <a:pt x="96" y="315"/>
                          </a:lnTo>
                          <a:lnTo>
                            <a:pt x="94" y="317"/>
                          </a:lnTo>
                          <a:lnTo>
                            <a:pt x="91" y="318"/>
                          </a:lnTo>
                          <a:lnTo>
                            <a:pt x="90" y="317"/>
                          </a:lnTo>
                          <a:lnTo>
                            <a:pt x="89" y="317"/>
                          </a:lnTo>
                          <a:lnTo>
                            <a:pt x="89" y="315"/>
                          </a:lnTo>
                          <a:lnTo>
                            <a:pt x="89" y="314"/>
                          </a:lnTo>
                          <a:lnTo>
                            <a:pt x="88" y="313"/>
                          </a:lnTo>
                          <a:lnTo>
                            <a:pt x="88" y="311"/>
                          </a:lnTo>
                          <a:lnTo>
                            <a:pt x="90" y="310"/>
                          </a:lnTo>
                          <a:lnTo>
                            <a:pt x="91" y="308"/>
                          </a:lnTo>
                          <a:lnTo>
                            <a:pt x="91" y="307"/>
                          </a:lnTo>
                          <a:lnTo>
                            <a:pt x="90" y="307"/>
                          </a:lnTo>
                          <a:lnTo>
                            <a:pt x="86" y="306"/>
                          </a:lnTo>
                          <a:lnTo>
                            <a:pt x="82" y="307"/>
                          </a:lnTo>
                          <a:lnTo>
                            <a:pt x="83" y="306"/>
                          </a:lnTo>
                          <a:lnTo>
                            <a:pt x="84" y="305"/>
                          </a:lnTo>
                          <a:lnTo>
                            <a:pt x="83" y="301"/>
                          </a:lnTo>
                          <a:lnTo>
                            <a:pt x="78" y="294"/>
                          </a:lnTo>
                          <a:lnTo>
                            <a:pt x="76" y="294"/>
                          </a:lnTo>
                          <a:lnTo>
                            <a:pt x="78" y="291"/>
                          </a:lnTo>
                          <a:lnTo>
                            <a:pt x="82" y="292"/>
                          </a:lnTo>
                          <a:lnTo>
                            <a:pt x="86" y="294"/>
                          </a:lnTo>
                          <a:lnTo>
                            <a:pt x="87" y="298"/>
                          </a:lnTo>
                          <a:lnTo>
                            <a:pt x="88" y="299"/>
                          </a:lnTo>
                          <a:lnTo>
                            <a:pt x="90" y="301"/>
                          </a:lnTo>
                          <a:lnTo>
                            <a:pt x="93" y="303"/>
                          </a:lnTo>
                          <a:lnTo>
                            <a:pt x="95" y="303"/>
                          </a:lnTo>
                          <a:lnTo>
                            <a:pt x="97" y="303"/>
                          </a:lnTo>
                          <a:lnTo>
                            <a:pt x="100" y="303"/>
                          </a:lnTo>
                          <a:lnTo>
                            <a:pt x="102" y="305"/>
                          </a:lnTo>
                          <a:lnTo>
                            <a:pt x="103" y="307"/>
                          </a:lnTo>
                          <a:lnTo>
                            <a:pt x="105" y="307"/>
                          </a:lnTo>
                          <a:lnTo>
                            <a:pt x="108" y="308"/>
                          </a:lnTo>
                          <a:lnTo>
                            <a:pt x="108" y="311"/>
                          </a:lnTo>
                          <a:lnTo>
                            <a:pt x="110" y="311"/>
                          </a:lnTo>
                          <a:lnTo>
                            <a:pt x="110" y="308"/>
                          </a:lnTo>
                          <a:lnTo>
                            <a:pt x="110" y="306"/>
                          </a:lnTo>
                          <a:lnTo>
                            <a:pt x="114" y="305"/>
                          </a:lnTo>
                          <a:lnTo>
                            <a:pt x="117" y="313"/>
                          </a:lnTo>
                          <a:lnTo>
                            <a:pt x="122" y="314"/>
                          </a:lnTo>
                          <a:lnTo>
                            <a:pt x="126" y="314"/>
                          </a:lnTo>
                          <a:lnTo>
                            <a:pt x="128" y="317"/>
                          </a:lnTo>
                          <a:lnTo>
                            <a:pt x="132" y="317"/>
                          </a:lnTo>
                          <a:lnTo>
                            <a:pt x="137" y="317"/>
                          </a:lnTo>
                          <a:lnTo>
                            <a:pt x="140" y="319"/>
                          </a:lnTo>
                          <a:lnTo>
                            <a:pt x="144" y="321"/>
                          </a:lnTo>
                          <a:lnTo>
                            <a:pt x="151" y="322"/>
                          </a:lnTo>
                          <a:lnTo>
                            <a:pt x="157" y="322"/>
                          </a:lnTo>
                          <a:lnTo>
                            <a:pt x="171" y="324"/>
                          </a:lnTo>
                          <a:lnTo>
                            <a:pt x="173" y="325"/>
                          </a:lnTo>
                          <a:lnTo>
                            <a:pt x="177" y="325"/>
                          </a:lnTo>
                          <a:lnTo>
                            <a:pt x="178" y="324"/>
                          </a:lnTo>
                          <a:lnTo>
                            <a:pt x="180" y="321"/>
                          </a:lnTo>
                          <a:lnTo>
                            <a:pt x="184" y="320"/>
                          </a:lnTo>
                          <a:lnTo>
                            <a:pt x="187" y="319"/>
                          </a:lnTo>
                          <a:lnTo>
                            <a:pt x="190" y="317"/>
                          </a:lnTo>
                          <a:lnTo>
                            <a:pt x="192" y="313"/>
                          </a:lnTo>
                          <a:lnTo>
                            <a:pt x="194" y="313"/>
                          </a:lnTo>
                          <a:lnTo>
                            <a:pt x="195" y="312"/>
                          </a:lnTo>
                          <a:lnTo>
                            <a:pt x="195" y="311"/>
                          </a:lnTo>
                          <a:lnTo>
                            <a:pt x="198" y="308"/>
                          </a:lnTo>
                          <a:lnTo>
                            <a:pt x="201" y="307"/>
                          </a:lnTo>
                          <a:lnTo>
                            <a:pt x="204" y="304"/>
                          </a:lnTo>
                          <a:lnTo>
                            <a:pt x="205" y="298"/>
                          </a:lnTo>
                          <a:lnTo>
                            <a:pt x="205" y="293"/>
                          </a:lnTo>
                          <a:lnTo>
                            <a:pt x="204" y="287"/>
                          </a:lnTo>
                          <a:lnTo>
                            <a:pt x="191" y="277"/>
                          </a:lnTo>
                          <a:lnTo>
                            <a:pt x="188" y="277"/>
                          </a:lnTo>
                          <a:lnTo>
                            <a:pt x="185" y="277"/>
                          </a:lnTo>
                          <a:lnTo>
                            <a:pt x="184" y="275"/>
                          </a:lnTo>
                          <a:lnTo>
                            <a:pt x="183" y="272"/>
                          </a:lnTo>
                          <a:lnTo>
                            <a:pt x="183" y="270"/>
                          </a:lnTo>
                          <a:lnTo>
                            <a:pt x="180" y="269"/>
                          </a:lnTo>
                          <a:lnTo>
                            <a:pt x="179" y="270"/>
                          </a:lnTo>
                          <a:lnTo>
                            <a:pt x="178" y="271"/>
                          </a:lnTo>
                          <a:lnTo>
                            <a:pt x="170" y="263"/>
                          </a:lnTo>
                          <a:lnTo>
                            <a:pt x="165" y="260"/>
                          </a:lnTo>
                          <a:lnTo>
                            <a:pt x="160" y="257"/>
                          </a:lnTo>
                          <a:lnTo>
                            <a:pt x="157" y="257"/>
                          </a:lnTo>
                          <a:lnTo>
                            <a:pt x="153" y="256"/>
                          </a:lnTo>
                          <a:lnTo>
                            <a:pt x="152" y="253"/>
                          </a:lnTo>
                          <a:lnTo>
                            <a:pt x="151" y="252"/>
                          </a:lnTo>
                          <a:lnTo>
                            <a:pt x="146" y="251"/>
                          </a:lnTo>
                          <a:lnTo>
                            <a:pt x="143" y="251"/>
                          </a:lnTo>
                          <a:lnTo>
                            <a:pt x="138" y="248"/>
                          </a:lnTo>
                          <a:lnTo>
                            <a:pt x="132" y="245"/>
                          </a:lnTo>
                          <a:lnTo>
                            <a:pt x="131" y="245"/>
                          </a:lnTo>
                          <a:lnTo>
                            <a:pt x="130" y="245"/>
                          </a:lnTo>
                          <a:lnTo>
                            <a:pt x="130" y="246"/>
                          </a:lnTo>
                          <a:lnTo>
                            <a:pt x="129" y="246"/>
                          </a:lnTo>
                          <a:lnTo>
                            <a:pt x="126" y="243"/>
                          </a:lnTo>
                          <a:lnTo>
                            <a:pt x="124" y="241"/>
                          </a:lnTo>
                          <a:lnTo>
                            <a:pt x="122" y="241"/>
                          </a:lnTo>
                          <a:lnTo>
                            <a:pt x="121" y="241"/>
                          </a:lnTo>
                          <a:lnTo>
                            <a:pt x="118" y="242"/>
                          </a:lnTo>
                          <a:lnTo>
                            <a:pt x="114" y="237"/>
                          </a:lnTo>
                          <a:lnTo>
                            <a:pt x="109" y="236"/>
                          </a:lnTo>
                          <a:lnTo>
                            <a:pt x="105" y="235"/>
                          </a:lnTo>
                          <a:lnTo>
                            <a:pt x="97" y="235"/>
                          </a:lnTo>
                          <a:lnTo>
                            <a:pt x="97" y="231"/>
                          </a:lnTo>
                          <a:lnTo>
                            <a:pt x="96" y="231"/>
                          </a:lnTo>
                          <a:lnTo>
                            <a:pt x="94" y="232"/>
                          </a:lnTo>
                          <a:lnTo>
                            <a:pt x="90" y="231"/>
                          </a:lnTo>
                          <a:lnTo>
                            <a:pt x="84" y="231"/>
                          </a:lnTo>
                          <a:lnTo>
                            <a:pt x="77" y="230"/>
                          </a:lnTo>
                          <a:lnTo>
                            <a:pt x="77" y="227"/>
                          </a:lnTo>
                          <a:lnTo>
                            <a:pt x="83" y="225"/>
                          </a:lnTo>
                          <a:lnTo>
                            <a:pt x="88" y="224"/>
                          </a:lnTo>
                          <a:lnTo>
                            <a:pt x="75" y="217"/>
                          </a:lnTo>
                          <a:lnTo>
                            <a:pt x="74" y="217"/>
                          </a:lnTo>
                          <a:lnTo>
                            <a:pt x="73" y="218"/>
                          </a:lnTo>
                          <a:lnTo>
                            <a:pt x="74" y="221"/>
                          </a:lnTo>
                          <a:lnTo>
                            <a:pt x="69" y="221"/>
                          </a:lnTo>
                          <a:lnTo>
                            <a:pt x="69" y="223"/>
                          </a:lnTo>
                          <a:lnTo>
                            <a:pt x="68" y="223"/>
                          </a:lnTo>
                          <a:lnTo>
                            <a:pt x="67" y="222"/>
                          </a:lnTo>
                          <a:lnTo>
                            <a:pt x="66" y="221"/>
                          </a:lnTo>
                          <a:lnTo>
                            <a:pt x="61" y="221"/>
                          </a:lnTo>
                          <a:lnTo>
                            <a:pt x="55" y="222"/>
                          </a:lnTo>
                          <a:lnTo>
                            <a:pt x="52" y="223"/>
                          </a:lnTo>
                          <a:lnTo>
                            <a:pt x="50" y="225"/>
                          </a:lnTo>
                          <a:lnTo>
                            <a:pt x="49" y="227"/>
                          </a:lnTo>
                          <a:lnTo>
                            <a:pt x="48" y="227"/>
                          </a:lnTo>
                          <a:lnTo>
                            <a:pt x="46" y="227"/>
                          </a:lnTo>
                          <a:lnTo>
                            <a:pt x="47" y="229"/>
                          </a:lnTo>
                          <a:lnTo>
                            <a:pt x="48" y="234"/>
                          </a:lnTo>
                          <a:lnTo>
                            <a:pt x="48" y="239"/>
                          </a:lnTo>
                          <a:lnTo>
                            <a:pt x="47" y="243"/>
                          </a:lnTo>
                          <a:lnTo>
                            <a:pt x="46" y="245"/>
                          </a:lnTo>
                          <a:lnTo>
                            <a:pt x="45" y="246"/>
                          </a:lnTo>
                          <a:lnTo>
                            <a:pt x="43" y="245"/>
                          </a:lnTo>
                          <a:lnTo>
                            <a:pt x="42" y="244"/>
                          </a:lnTo>
                          <a:lnTo>
                            <a:pt x="42" y="241"/>
                          </a:lnTo>
                          <a:lnTo>
                            <a:pt x="36" y="246"/>
                          </a:lnTo>
                          <a:lnTo>
                            <a:pt x="35" y="253"/>
                          </a:lnTo>
                          <a:lnTo>
                            <a:pt x="35" y="260"/>
                          </a:lnTo>
                          <a:lnTo>
                            <a:pt x="36" y="264"/>
                          </a:lnTo>
                          <a:lnTo>
                            <a:pt x="38" y="266"/>
                          </a:lnTo>
                          <a:lnTo>
                            <a:pt x="40" y="266"/>
                          </a:lnTo>
                          <a:lnTo>
                            <a:pt x="41" y="266"/>
                          </a:lnTo>
                          <a:lnTo>
                            <a:pt x="43" y="270"/>
                          </a:lnTo>
                          <a:lnTo>
                            <a:pt x="45" y="275"/>
                          </a:lnTo>
                          <a:lnTo>
                            <a:pt x="45" y="277"/>
                          </a:lnTo>
                          <a:lnTo>
                            <a:pt x="40" y="284"/>
                          </a:lnTo>
                          <a:lnTo>
                            <a:pt x="38" y="289"/>
                          </a:lnTo>
                          <a:lnTo>
                            <a:pt x="36" y="291"/>
                          </a:lnTo>
                          <a:lnTo>
                            <a:pt x="40" y="307"/>
                          </a:lnTo>
                          <a:lnTo>
                            <a:pt x="45" y="320"/>
                          </a:lnTo>
                          <a:lnTo>
                            <a:pt x="46" y="324"/>
                          </a:lnTo>
                          <a:lnTo>
                            <a:pt x="46" y="327"/>
                          </a:lnTo>
                          <a:lnTo>
                            <a:pt x="46" y="329"/>
                          </a:lnTo>
                          <a:lnTo>
                            <a:pt x="46" y="331"/>
                          </a:lnTo>
                          <a:lnTo>
                            <a:pt x="46" y="333"/>
                          </a:lnTo>
                          <a:lnTo>
                            <a:pt x="47" y="335"/>
                          </a:lnTo>
                          <a:lnTo>
                            <a:pt x="47" y="337"/>
                          </a:lnTo>
                          <a:lnTo>
                            <a:pt x="45" y="341"/>
                          </a:lnTo>
                          <a:lnTo>
                            <a:pt x="45" y="344"/>
                          </a:lnTo>
                          <a:lnTo>
                            <a:pt x="46" y="346"/>
                          </a:lnTo>
                          <a:lnTo>
                            <a:pt x="47" y="352"/>
                          </a:lnTo>
                          <a:lnTo>
                            <a:pt x="47" y="355"/>
                          </a:lnTo>
                          <a:lnTo>
                            <a:pt x="48" y="358"/>
                          </a:lnTo>
                          <a:lnTo>
                            <a:pt x="49" y="360"/>
                          </a:lnTo>
                          <a:lnTo>
                            <a:pt x="52" y="363"/>
                          </a:lnTo>
                          <a:lnTo>
                            <a:pt x="55" y="366"/>
                          </a:lnTo>
                          <a:lnTo>
                            <a:pt x="56" y="370"/>
                          </a:lnTo>
                          <a:lnTo>
                            <a:pt x="56" y="374"/>
                          </a:lnTo>
                          <a:lnTo>
                            <a:pt x="57" y="376"/>
                          </a:lnTo>
                          <a:lnTo>
                            <a:pt x="59" y="379"/>
                          </a:lnTo>
                          <a:lnTo>
                            <a:pt x="59" y="381"/>
                          </a:lnTo>
                          <a:lnTo>
                            <a:pt x="55" y="386"/>
                          </a:lnTo>
                          <a:lnTo>
                            <a:pt x="54" y="388"/>
                          </a:lnTo>
                          <a:lnTo>
                            <a:pt x="54" y="390"/>
                          </a:lnTo>
                          <a:lnTo>
                            <a:pt x="54" y="395"/>
                          </a:lnTo>
                          <a:lnTo>
                            <a:pt x="54" y="399"/>
                          </a:lnTo>
                          <a:lnTo>
                            <a:pt x="56" y="400"/>
                          </a:lnTo>
                          <a:lnTo>
                            <a:pt x="60" y="402"/>
                          </a:lnTo>
                          <a:lnTo>
                            <a:pt x="62" y="402"/>
                          </a:lnTo>
                          <a:lnTo>
                            <a:pt x="64" y="403"/>
                          </a:lnTo>
                          <a:lnTo>
                            <a:pt x="66" y="406"/>
                          </a:lnTo>
                          <a:lnTo>
                            <a:pt x="66" y="408"/>
                          </a:lnTo>
                          <a:lnTo>
                            <a:pt x="67" y="410"/>
                          </a:lnTo>
                          <a:lnTo>
                            <a:pt x="68" y="413"/>
                          </a:lnTo>
                          <a:lnTo>
                            <a:pt x="68" y="416"/>
                          </a:lnTo>
                          <a:lnTo>
                            <a:pt x="66" y="418"/>
                          </a:lnTo>
                          <a:lnTo>
                            <a:pt x="60" y="422"/>
                          </a:lnTo>
                          <a:lnTo>
                            <a:pt x="43" y="434"/>
                          </a:lnTo>
                          <a:lnTo>
                            <a:pt x="18" y="450"/>
                          </a:lnTo>
                          <a:lnTo>
                            <a:pt x="8" y="457"/>
                          </a:lnTo>
                          <a:lnTo>
                            <a:pt x="9" y="457"/>
                          </a:lnTo>
                          <a:lnTo>
                            <a:pt x="12" y="457"/>
                          </a:lnTo>
                          <a:lnTo>
                            <a:pt x="12" y="456"/>
                          </a:lnTo>
                          <a:lnTo>
                            <a:pt x="20" y="451"/>
                          </a:lnTo>
                          <a:lnTo>
                            <a:pt x="19" y="455"/>
                          </a:lnTo>
                          <a:lnTo>
                            <a:pt x="20" y="455"/>
                          </a:lnTo>
                          <a:lnTo>
                            <a:pt x="16" y="457"/>
                          </a:lnTo>
                          <a:lnTo>
                            <a:pt x="31" y="469"/>
                          </a:lnTo>
                          <a:lnTo>
                            <a:pt x="35" y="468"/>
                          </a:lnTo>
                          <a:lnTo>
                            <a:pt x="40" y="466"/>
                          </a:lnTo>
                          <a:lnTo>
                            <a:pt x="42" y="468"/>
                          </a:lnTo>
                          <a:lnTo>
                            <a:pt x="45" y="470"/>
                          </a:lnTo>
                          <a:lnTo>
                            <a:pt x="47" y="472"/>
                          </a:lnTo>
                          <a:lnTo>
                            <a:pt x="48" y="475"/>
                          </a:lnTo>
                          <a:lnTo>
                            <a:pt x="53" y="476"/>
                          </a:lnTo>
                          <a:lnTo>
                            <a:pt x="50" y="477"/>
                          </a:lnTo>
                          <a:lnTo>
                            <a:pt x="49" y="477"/>
                          </a:lnTo>
                          <a:lnTo>
                            <a:pt x="46" y="478"/>
                          </a:lnTo>
                          <a:lnTo>
                            <a:pt x="43" y="476"/>
                          </a:lnTo>
                          <a:lnTo>
                            <a:pt x="41" y="476"/>
                          </a:lnTo>
                          <a:lnTo>
                            <a:pt x="39" y="476"/>
                          </a:lnTo>
                          <a:lnTo>
                            <a:pt x="36" y="476"/>
                          </a:lnTo>
                          <a:lnTo>
                            <a:pt x="35" y="478"/>
                          </a:lnTo>
                          <a:lnTo>
                            <a:pt x="33" y="480"/>
                          </a:lnTo>
                          <a:lnTo>
                            <a:pt x="32" y="480"/>
                          </a:lnTo>
                          <a:lnTo>
                            <a:pt x="29" y="482"/>
                          </a:lnTo>
                          <a:lnTo>
                            <a:pt x="27" y="480"/>
                          </a:lnTo>
                          <a:lnTo>
                            <a:pt x="26" y="479"/>
                          </a:lnTo>
                          <a:lnTo>
                            <a:pt x="24" y="479"/>
                          </a:lnTo>
                          <a:lnTo>
                            <a:pt x="22" y="480"/>
                          </a:lnTo>
                          <a:lnTo>
                            <a:pt x="21" y="482"/>
                          </a:lnTo>
                          <a:lnTo>
                            <a:pt x="20" y="480"/>
                          </a:lnTo>
                          <a:lnTo>
                            <a:pt x="19" y="479"/>
                          </a:lnTo>
                          <a:lnTo>
                            <a:pt x="15" y="489"/>
                          </a:lnTo>
                          <a:lnTo>
                            <a:pt x="18" y="491"/>
                          </a:lnTo>
                          <a:lnTo>
                            <a:pt x="19" y="493"/>
                          </a:lnTo>
                          <a:lnTo>
                            <a:pt x="19" y="496"/>
                          </a:lnTo>
                          <a:lnTo>
                            <a:pt x="19" y="498"/>
                          </a:lnTo>
                          <a:lnTo>
                            <a:pt x="18" y="499"/>
                          </a:lnTo>
                          <a:lnTo>
                            <a:pt x="16" y="500"/>
                          </a:lnTo>
                          <a:lnTo>
                            <a:pt x="13" y="504"/>
                          </a:lnTo>
                          <a:lnTo>
                            <a:pt x="14" y="512"/>
                          </a:lnTo>
                          <a:lnTo>
                            <a:pt x="14" y="517"/>
                          </a:lnTo>
                          <a:lnTo>
                            <a:pt x="13" y="521"/>
                          </a:lnTo>
                          <a:lnTo>
                            <a:pt x="11" y="521"/>
                          </a:lnTo>
                          <a:lnTo>
                            <a:pt x="8" y="525"/>
                          </a:lnTo>
                          <a:lnTo>
                            <a:pt x="6" y="527"/>
                          </a:lnTo>
                          <a:lnTo>
                            <a:pt x="4" y="528"/>
                          </a:lnTo>
                          <a:lnTo>
                            <a:pt x="2" y="530"/>
                          </a:lnTo>
                          <a:lnTo>
                            <a:pt x="1" y="533"/>
                          </a:lnTo>
                          <a:lnTo>
                            <a:pt x="0" y="537"/>
                          </a:lnTo>
                          <a:lnTo>
                            <a:pt x="1" y="538"/>
                          </a:lnTo>
                          <a:lnTo>
                            <a:pt x="2" y="542"/>
                          </a:lnTo>
                          <a:lnTo>
                            <a:pt x="4" y="544"/>
                          </a:lnTo>
                          <a:lnTo>
                            <a:pt x="7" y="544"/>
                          </a:lnTo>
                          <a:lnTo>
                            <a:pt x="11" y="542"/>
                          </a:lnTo>
                          <a:lnTo>
                            <a:pt x="12" y="554"/>
                          </a:lnTo>
                          <a:lnTo>
                            <a:pt x="12" y="555"/>
                          </a:lnTo>
                          <a:lnTo>
                            <a:pt x="13" y="555"/>
                          </a:lnTo>
                          <a:lnTo>
                            <a:pt x="15" y="555"/>
                          </a:lnTo>
                          <a:lnTo>
                            <a:pt x="18" y="558"/>
                          </a:lnTo>
                          <a:lnTo>
                            <a:pt x="22" y="563"/>
                          </a:lnTo>
                          <a:lnTo>
                            <a:pt x="24" y="570"/>
                          </a:lnTo>
                          <a:lnTo>
                            <a:pt x="24" y="569"/>
                          </a:lnTo>
                          <a:lnTo>
                            <a:pt x="25" y="569"/>
                          </a:lnTo>
                          <a:lnTo>
                            <a:pt x="25" y="572"/>
                          </a:lnTo>
                          <a:lnTo>
                            <a:pt x="26" y="575"/>
                          </a:lnTo>
                          <a:lnTo>
                            <a:pt x="27" y="575"/>
                          </a:lnTo>
                          <a:lnTo>
                            <a:pt x="28" y="575"/>
                          </a:lnTo>
                          <a:lnTo>
                            <a:pt x="31" y="573"/>
                          </a:lnTo>
                          <a:lnTo>
                            <a:pt x="33" y="573"/>
                          </a:lnTo>
                          <a:lnTo>
                            <a:pt x="34" y="573"/>
                          </a:lnTo>
                          <a:lnTo>
                            <a:pt x="41" y="574"/>
                          </a:lnTo>
                          <a:lnTo>
                            <a:pt x="47" y="576"/>
                          </a:lnTo>
                          <a:lnTo>
                            <a:pt x="48" y="577"/>
                          </a:lnTo>
                          <a:lnTo>
                            <a:pt x="49" y="580"/>
                          </a:lnTo>
                          <a:lnTo>
                            <a:pt x="50" y="582"/>
                          </a:lnTo>
                          <a:lnTo>
                            <a:pt x="53" y="583"/>
                          </a:lnTo>
                          <a:lnTo>
                            <a:pt x="54" y="584"/>
                          </a:lnTo>
                          <a:lnTo>
                            <a:pt x="55" y="587"/>
                          </a:lnTo>
                          <a:lnTo>
                            <a:pt x="55" y="590"/>
                          </a:lnTo>
                          <a:lnTo>
                            <a:pt x="56" y="593"/>
                          </a:lnTo>
                          <a:lnTo>
                            <a:pt x="57" y="595"/>
                          </a:lnTo>
                          <a:lnTo>
                            <a:pt x="59" y="600"/>
                          </a:lnTo>
                          <a:lnTo>
                            <a:pt x="57" y="607"/>
                          </a:lnTo>
                          <a:lnTo>
                            <a:pt x="59" y="609"/>
                          </a:lnTo>
                          <a:lnTo>
                            <a:pt x="60" y="611"/>
                          </a:lnTo>
                          <a:lnTo>
                            <a:pt x="66" y="615"/>
                          </a:lnTo>
                          <a:lnTo>
                            <a:pt x="68" y="617"/>
                          </a:lnTo>
                          <a:lnTo>
                            <a:pt x="69" y="620"/>
                          </a:lnTo>
                          <a:lnTo>
                            <a:pt x="71" y="623"/>
                          </a:lnTo>
                          <a:lnTo>
                            <a:pt x="71" y="627"/>
                          </a:lnTo>
                          <a:lnTo>
                            <a:pt x="71" y="629"/>
                          </a:lnTo>
                          <a:lnTo>
                            <a:pt x="69" y="631"/>
                          </a:lnTo>
                          <a:lnTo>
                            <a:pt x="67" y="631"/>
                          </a:lnTo>
                          <a:lnTo>
                            <a:pt x="64" y="630"/>
                          </a:lnTo>
                          <a:lnTo>
                            <a:pt x="62" y="629"/>
                          </a:lnTo>
                          <a:lnTo>
                            <a:pt x="60" y="632"/>
                          </a:lnTo>
                          <a:lnTo>
                            <a:pt x="59" y="634"/>
                          </a:lnTo>
                          <a:lnTo>
                            <a:pt x="60" y="635"/>
                          </a:lnTo>
                          <a:lnTo>
                            <a:pt x="62" y="637"/>
                          </a:lnTo>
                          <a:lnTo>
                            <a:pt x="64" y="638"/>
                          </a:lnTo>
                          <a:lnTo>
                            <a:pt x="66" y="641"/>
                          </a:lnTo>
                          <a:lnTo>
                            <a:pt x="66" y="658"/>
                          </a:lnTo>
                          <a:lnTo>
                            <a:pt x="66" y="659"/>
                          </a:lnTo>
                          <a:lnTo>
                            <a:pt x="68" y="662"/>
                          </a:lnTo>
                          <a:lnTo>
                            <a:pt x="69" y="662"/>
                          </a:lnTo>
                          <a:lnTo>
                            <a:pt x="70" y="663"/>
                          </a:lnTo>
                          <a:lnTo>
                            <a:pt x="73" y="662"/>
                          </a:lnTo>
                          <a:lnTo>
                            <a:pt x="74" y="659"/>
                          </a:lnTo>
                          <a:lnTo>
                            <a:pt x="75" y="657"/>
                          </a:lnTo>
                          <a:lnTo>
                            <a:pt x="77" y="657"/>
                          </a:lnTo>
                          <a:lnTo>
                            <a:pt x="81" y="659"/>
                          </a:lnTo>
                          <a:lnTo>
                            <a:pt x="83" y="660"/>
                          </a:lnTo>
                          <a:lnTo>
                            <a:pt x="86" y="659"/>
                          </a:lnTo>
                          <a:lnTo>
                            <a:pt x="87" y="659"/>
                          </a:lnTo>
                          <a:lnTo>
                            <a:pt x="88" y="662"/>
                          </a:lnTo>
                          <a:lnTo>
                            <a:pt x="89" y="666"/>
                          </a:lnTo>
                          <a:lnTo>
                            <a:pt x="90" y="669"/>
                          </a:lnTo>
                          <a:lnTo>
                            <a:pt x="90" y="672"/>
                          </a:lnTo>
                          <a:lnTo>
                            <a:pt x="91" y="675"/>
                          </a:lnTo>
                          <a:lnTo>
                            <a:pt x="93" y="676"/>
                          </a:lnTo>
                          <a:lnTo>
                            <a:pt x="94" y="677"/>
                          </a:lnTo>
                          <a:lnTo>
                            <a:pt x="95" y="679"/>
                          </a:lnTo>
                          <a:lnTo>
                            <a:pt x="95" y="680"/>
                          </a:lnTo>
                          <a:lnTo>
                            <a:pt x="97" y="682"/>
                          </a:lnTo>
                          <a:lnTo>
                            <a:pt x="102" y="682"/>
                          </a:lnTo>
                          <a:lnTo>
                            <a:pt x="105" y="682"/>
                          </a:lnTo>
                          <a:lnTo>
                            <a:pt x="107" y="683"/>
                          </a:lnTo>
                          <a:lnTo>
                            <a:pt x="110" y="684"/>
                          </a:lnTo>
                          <a:lnTo>
                            <a:pt x="112" y="685"/>
                          </a:lnTo>
                          <a:lnTo>
                            <a:pt x="117" y="684"/>
                          </a:lnTo>
                          <a:lnTo>
                            <a:pt x="119" y="684"/>
                          </a:lnTo>
                          <a:lnTo>
                            <a:pt x="121" y="686"/>
                          </a:lnTo>
                          <a:lnTo>
                            <a:pt x="121" y="689"/>
                          </a:lnTo>
                          <a:lnTo>
                            <a:pt x="122" y="691"/>
                          </a:lnTo>
                          <a:lnTo>
                            <a:pt x="125" y="692"/>
                          </a:lnTo>
                          <a:lnTo>
                            <a:pt x="128" y="693"/>
                          </a:lnTo>
                          <a:lnTo>
                            <a:pt x="130" y="694"/>
                          </a:lnTo>
                          <a:lnTo>
                            <a:pt x="131" y="698"/>
                          </a:lnTo>
                          <a:lnTo>
                            <a:pt x="132" y="703"/>
                          </a:lnTo>
                          <a:lnTo>
                            <a:pt x="140" y="700"/>
                          </a:lnTo>
                          <a:lnTo>
                            <a:pt x="146" y="698"/>
                          </a:lnTo>
                          <a:lnTo>
                            <a:pt x="150" y="698"/>
                          </a:lnTo>
                          <a:lnTo>
                            <a:pt x="152" y="698"/>
                          </a:lnTo>
                          <a:lnTo>
                            <a:pt x="153" y="699"/>
                          </a:lnTo>
                          <a:lnTo>
                            <a:pt x="155" y="701"/>
                          </a:lnTo>
                          <a:lnTo>
                            <a:pt x="155" y="703"/>
                          </a:lnTo>
                          <a:lnTo>
                            <a:pt x="157" y="703"/>
                          </a:lnTo>
                          <a:lnTo>
                            <a:pt x="160" y="704"/>
                          </a:lnTo>
                          <a:lnTo>
                            <a:pt x="162" y="705"/>
                          </a:lnTo>
                          <a:lnTo>
                            <a:pt x="163" y="706"/>
                          </a:lnTo>
                          <a:lnTo>
                            <a:pt x="165" y="707"/>
                          </a:lnTo>
                          <a:lnTo>
                            <a:pt x="174" y="711"/>
                          </a:lnTo>
                          <a:lnTo>
                            <a:pt x="184" y="715"/>
                          </a:lnTo>
                          <a:lnTo>
                            <a:pt x="186" y="717"/>
                          </a:lnTo>
                          <a:lnTo>
                            <a:pt x="186" y="718"/>
                          </a:lnTo>
                          <a:lnTo>
                            <a:pt x="186" y="720"/>
                          </a:lnTo>
                          <a:lnTo>
                            <a:pt x="185" y="721"/>
                          </a:lnTo>
                          <a:lnTo>
                            <a:pt x="185" y="722"/>
                          </a:lnTo>
                          <a:lnTo>
                            <a:pt x="185" y="724"/>
                          </a:lnTo>
                          <a:lnTo>
                            <a:pt x="188" y="725"/>
                          </a:lnTo>
                          <a:lnTo>
                            <a:pt x="191" y="725"/>
                          </a:lnTo>
                          <a:lnTo>
                            <a:pt x="192" y="726"/>
                          </a:lnTo>
                          <a:lnTo>
                            <a:pt x="192" y="727"/>
                          </a:lnTo>
                          <a:lnTo>
                            <a:pt x="191" y="730"/>
                          </a:lnTo>
                          <a:lnTo>
                            <a:pt x="188" y="732"/>
                          </a:lnTo>
                          <a:lnTo>
                            <a:pt x="187" y="733"/>
                          </a:lnTo>
                          <a:lnTo>
                            <a:pt x="188" y="733"/>
                          </a:lnTo>
                          <a:lnTo>
                            <a:pt x="191" y="734"/>
                          </a:lnTo>
                          <a:lnTo>
                            <a:pt x="192" y="735"/>
                          </a:lnTo>
                          <a:lnTo>
                            <a:pt x="192" y="738"/>
                          </a:lnTo>
                          <a:lnTo>
                            <a:pt x="191" y="741"/>
                          </a:lnTo>
                          <a:lnTo>
                            <a:pt x="191" y="742"/>
                          </a:lnTo>
                          <a:lnTo>
                            <a:pt x="191" y="744"/>
                          </a:lnTo>
                          <a:lnTo>
                            <a:pt x="193" y="747"/>
                          </a:lnTo>
                          <a:lnTo>
                            <a:pt x="193" y="752"/>
                          </a:lnTo>
                          <a:lnTo>
                            <a:pt x="191" y="762"/>
                          </a:lnTo>
                          <a:lnTo>
                            <a:pt x="188" y="765"/>
                          </a:lnTo>
                          <a:lnTo>
                            <a:pt x="186" y="766"/>
                          </a:lnTo>
                          <a:lnTo>
                            <a:pt x="179" y="766"/>
                          </a:lnTo>
                          <a:lnTo>
                            <a:pt x="176" y="770"/>
                          </a:lnTo>
                          <a:lnTo>
                            <a:pt x="173" y="775"/>
                          </a:lnTo>
                          <a:lnTo>
                            <a:pt x="176" y="775"/>
                          </a:lnTo>
                          <a:lnTo>
                            <a:pt x="179" y="775"/>
                          </a:lnTo>
                          <a:lnTo>
                            <a:pt x="180" y="773"/>
                          </a:lnTo>
                          <a:lnTo>
                            <a:pt x="181" y="774"/>
                          </a:lnTo>
                          <a:lnTo>
                            <a:pt x="183" y="774"/>
                          </a:lnTo>
                          <a:lnTo>
                            <a:pt x="183" y="776"/>
                          </a:lnTo>
                          <a:lnTo>
                            <a:pt x="179" y="777"/>
                          </a:lnTo>
                          <a:lnTo>
                            <a:pt x="174" y="780"/>
                          </a:lnTo>
                          <a:lnTo>
                            <a:pt x="172" y="782"/>
                          </a:lnTo>
                          <a:lnTo>
                            <a:pt x="170" y="784"/>
                          </a:lnTo>
                          <a:lnTo>
                            <a:pt x="169" y="783"/>
                          </a:lnTo>
                          <a:lnTo>
                            <a:pt x="167" y="783"/>
                          </a:lnTo>
                          <a:lnTo>
                            <a:pt x="166" y="783"/>
                          </a:lnTo>
                          <a:lnTo>
                            <a:pt x="166" y="789"/>
                          </a:lnTo>
                          <a:lnTo>
                            <a:pt x="159" y="790"/>
                          </a:lnTo>
                          <a:lnTo>
                            <a:pt x="153" y="790"/>
                          </a:lnTo>
                          <a:lnTo>
                            <a:pt x="157" y="795"/>
                          </a:lnTo>
                          <a:lnTo>
                            <a:pt x="163" y="796"/>
                          </a:lnTo>
                          <a:lnTo>
                            <a:pt x="163" y="800"/>
                          </a:lnTo>
                          <a:lnTo>
                            <a:pt x="163" y="801"/>
                          </a:lnTo>
                          <a:lnTo>
                            <a:pt x="162" y="803"/>
                          </a:lnTo>
                          <a:lnTo>
                            <a:pt x="159" y="804"/>
                          </a:lnTo>
                          <a:lnTo>
                            <a:pt x="157" y="806"/>
                          </a:lnTo>
                          <a:lnTo>
                            <a:pt x="157" y="808"/>
                          </a:lnTo>
                          <a:lnTo>
                            <a:pt x="157" y="811"/>
                          </a:lnTo>
                          <a:lnTo>
                            <a:pt x="152" y="810"/>
                          </a:lnTo>
                          <a:lnTo>
                            <a:pt x="149" y="811"/>
                          </a:lnTo>
                          <a:lnTo>
                            <a:pt x="149" y="816"/>
                          </a:lnTo>
                          <a:lnTo>
                            <a:pt x="145" y="816"/>
                          </a:lnTo>
                          <a:lnTo>
                            <a:pt x="142" y="816"/>
                          </a:lnTo>
                          <a:lnTo>
                            <a:pt x="142" y="820"/>
                          </a:lnTo>
                          <a:lnTo>
                            <a:pt x="152" y="816"/>
                          </a:lnTo>
                          <a:lnTo>
                            <a:pt x="152" y="818"/>
                          </a:lnTo>
                          <a:lnTo>
                            <a:pt x="152" y="821"/>
                          </a:lnTo>
                          <a:lnTo>
                            <a:pt x="156" y="828"/>
                          </a:lnTo>
                          <a:lnTo>
                            <a:pt x="158" y="827"/>
                          </a:lnTo>
                          <a:lnTo>
                            <a:pt x="160" y="827"/>
                          </a:lnTo>
                          <a:lnTo>
                            <a:pt x="162" y="829"/>
                          </a:lnTo>
                          <a:lnTo>
                            <a:pt x="163" y="832"/>
                          </a:lnTo>
                          <a:lnTo>
                            <a:pt x="166" y="834"/>
                          </a:lnTo>
                          <a:lnTo>
                            <a:pt x="169" y="835"/>
                          </a:lnTo>
                          <a:lnTo>
                            <a:pt x="170" y="837"/>
                          </a:lnTo>
                          <a:lnTo>
                            <a:pt x="171" y="841"/>
                          </a:lnTo>
                          <a:lnTo>
                            <a:pt x="172" y="841"/>
                          </a:lnTo>
                          <a:lnTo>
                            <a:pt x="173" y="842"/>
                          </a:lnTo>
                          <a:lnTo>
                            <a:pt x="177" y="843"/>
                          </a:lnTo>
                          <a:lnTo>
                            <a:pt x="178" y="844"/>
                          </a:lnTo>
                          <a:lnTo>
                            <a:pt x="180" y="848"/>
                          </a:lnTo>
                          <a:lnTo>
                            <a:pt x="183" y="850"/>
                          </a:lnTo>
                          <a:lnTo>
                            <a:pt x="184" y="852"/>
                          </a:lnTo>
                          <a:lnTo>
                            <a:pt x="186" y="853"/>
                          </a:lnTo>
                          <a:lnTo>
                            <a:pt x="188" y="850"/>
                          </a:lnTo>
                          <a:lnTo>
                            <a:pt x="190" y="848"/>
                          </a:lnTo>
                          <a:lnTo>
                            <a:pt x="191" y="845"/>
                          </a:lnTo>
                          <a:lnTo>
                            <a:pt x="197" y="843"/>
                          </a:lnTo>
                          <a:lnTo>
                            <a:pt x="200" y="843"/>
                          </a:lnTo>
                          <a:lnTo>
                            <a:pt x="201" y="844"/>
                          </a:lnTo>
                          <a:lnTo>
                            <a:pt x="204" y="845"/>
                          </a:lnTo>
                          <a:lnTo>
                            <a:pt x="205" y="846"/>
                          </a:lnTo>
                          <a:lnTo>
                            <a:pt x="212" y="848"/>
                          </a:lnTo>
                          <a:lnTo>
                            <a:pt x="218" y="848"/>
                          </a:lnTo>
                          <a:lnTo>
                            <a:pt x="224" y="848"/>
                          </a:lnTo>
                          <a:lnTo>
                            <a:pt x="226" y="848"/>
                          </a:lnTo>
                          <a:lnTo>
                            <a:pt x="227" y="849"/>
                          </a:lnTo>
                          <a:lnTo>
                            <a:pt x="231" y="852"/>
                          </a:lnTo>
                          <a:lnTo>
                            <a:pt x="235" y="857"/>
                          </a:lnTo>
                          <a:lnTo>
                            <a:pt x="239" y="859"/>
                          </a:lnTo>
                          <a:lnTo>
                            <a:pt x="242" y="861"/>
                          </a:lnTo>
                          <a:lnTo>
                            <a:pt x="246" y="861"/>
                          </a:lnTo>
                          <a:lnTo>
                            <a:pt x="248" y="859"/>
                          </a:lnTo>
                          <a:lnTo>
                            <a:pt x="252" y="858"/>
                          </a:lnTo>
                          <a:lnTo>
                            <a:pt x="253" y="859"/>
                          </a:lnTo>
                          <a:lnTo>
                            <a:pt x="255" y="861"/>
                          </a:lnTo>
                          <a:lnTo>
                            <a:pt x="256" y="861"/>
                          </a:lnTo>
                          <a:lnTo>
                            <a:pt x="260" y="857"/>
                          </a:lnTo>
                          <a:lnTo>
                            <a:pt x="262" y="857"/>
                          </a:lnTo>
                          <a:lnTo>
                            <a:pt x="263" y="857"/>
                          </a:lnTo>
                          <a:lnTo>
                            <a:pt x="266" y="857"/>
                          </a:lnTo>
                          <a:lnTo>
                            <a:pt x="267" y="859"/>
                          </a:lnTo>
                          <a:lnTo>
                            <a:pt x="269" y="863"/>
                          </a:lnTo>
                          <a:lnTo>
                            <a:pt x="270" y="864"/>
                          </a:lnTo>
                          <a:lnTo>
                            <a:pt x="273" y="865"/>
                          </a:lnTo>
                          <a:lnTo>
                            <a:pt x="275" y="868"/>
                          </a:lnTo>
                          <a:lnTo>
                            <a:pt x="278" y="869"/>
                          </a:lnTo>
                          <a:lnTo>
                            <a:pt x="278" y="870"/>
                          </a:lnTo>
                          <a:lnTo>
                            <a:pt x="280" y="870"/>
                          </a:lnTo>
                          <a:lnTo>
                            <a:pt x="278" y="872"/>
                          </a:lnTo>
                          <a:lnTo>
                            <a:pt x="278" y="875"/>
                          </a:lnTo>
                          <a:lnTo>
                            <a:pt x="278" y="876"/>
                          </a:lnTo>
                          <a:lnTo>
                            <a:pt x="280" y="876"/>
                          </a:lnTo>
                          <a:lnTo>
                            <a:pt x="282" y="876"/>
                          </a:lnTo>
                          <a:lnTo>
                            <a:pt x="284" y="876"/>
                          </a:lnTo>
                          <a:lnTo>
                            <a:pt x="285" y="876"/>
                          </a:lnTo>
                          <a:lnTo>
                            <a:pt x="288" y="877"/>
                          </a:lnTo>
                          <a:lnTo>
                            <a:pt x="291" y="883"/>
                          </a:lnTo>
                          <a:lnTo>
                            <a:pt x="298" y="889"/>
                          </a:lnTo>
                          <a:lnTo>
                            <a:pt x="301" y="891"/>
                          </a:lnTo>
                          <a:lnTo>
                            <a:pt x="302" y="892"/>
                          </a:lnTo>
                          <a:lnTo>
                            <a:pt x="303" y="893"/>
                          </a:lnTo>
                          <a:lnTo>
                            <a:pt x="304" y="896"/>
                          </a:lnTo>
                          <a:lnTo>
                            <a:pt x="305" y="898"/>
                          </a:lnTo>
                          <a:lnTo>
                            <a:pt x="307" y="900"/>
                          </a:lnTo>
                          <a:lnTo>
                            <a:pt x="309" y="900"/>
                          </a:lnTo>
                          <a:lnTo>
                            <a:pt x="310" y="901"/>
                          </a:lnTo>
                          <a:lnTo>
                            <a:pt x="312" y="899"/>
                          </a:lnTo>
                          <a:lnTo>
                            <a:pt x="315" y="897"/>
                          </a:lnTo>
                          <a:lnTo>
                            <a:pt x="318" y="892"/>
                          </a:lnTo>
                          <a:lnTo>
                            <a:pt x="316" y="886"/>
                          </a:lnTo>
                          <a:lnTo>
                            <a:pt x="307" y="879"/>
                          </a:lnTo>
                          <a:lnTo>
                            <a:pt x="305" y="876"/>
                          </a:lnTo>
                          <a:lnTo>
                            <a:pt x="304" y="872"/>
                          </a:lnTo>
                          <a:lnTo>
                            <a:pt x="301" y="866"/>
                          </a:lnTo>
                          <a:lnTo>
                            <a:pt x="298" y="864"/>
                          </a:lnTo>
                          <a:lnTo>
                            <a:pt x="296" y="862"/>
                          </a:lnTo>
                          <a:lnTo>
                            <a:pt x="296" y="853"/>
                          </a:lnTo>
                          <a:lnTo>
                            <a:pt x="296" y="848"/>
                          </a:lnTo>
                          <a:lnTo>
                            <a:pt x="293" y="845"/>
                          </a:lnTo>
                          <a:lnTo>
                            <a:pt x="294" y="839"/>
                          </a:lnTo>
                          <a:lnTo>
                            <a:pt x="294" y="835"/>
                          </a:lnTo>
                          <a:lnTo>
                            <a:pt x="282" y="834"/>
                          </a:lnTo>
                          <a:lnTo>
                            <a:pt x="283" y="831"/>
                          </a:lnTo>
                          <a:lnTo>
                            <a:pt x="283" y="830"/>
                          </a:lnTo>
                          <a:lnTo>
                            <a:pt x="283" y="828"/>
                          </a:lnTo>
                          <a:lnTo>
                            <a:pt x="283" y="825"/>
                          </a:lnTo>
                          <a:lnTo>
                            <a:pt x="287" y="823"/>
                          </a:lnTo>
                          <a:lnTo>
                            <a:pt x="287" y="821"/>
                          </a:lnTo>
                          <a:lnTo>
                            <a:pt x="287" y="817"/>
                          </a:lnTo>
                          <a:lnTo>
                            <a:pt x="288" y="811"/>
                          </a:lnTo>
                          <a:lnTo>
                            <a:pt x="291" y="806"/>
                          </a:lnTo>
                          <a:lnTo>
                            <a:pt x="294" y="801"/>
                          </a:lnTo>
                          <a:lnTo>
                            <a:pt x="293" y="800"/>
                          </a:lnTo>
                          <a:lnTo>
                            <a:pt x="293" y="797"/>
                          </a:lnTo>
                          <a:lnTo>
                            <a:pt x="293" y="796"/>
                          </a:lnTo>
                          <a:lnTo>
                            <a:pt x="291" y="796"/>
                          </a:lnTo>
                          <a:lnTo>
                            <a:pt x="293" y="796"/>
                          </a:lnTo>
                          <a:lnTo>
                            <a:pt x="293" y="794"/>
                          </a:lnTo>
                          <a:lnTo>
                            <a:pt x="295" y="795"/>
                          </a:lnTo>
                          <a:lnTo>
                            <a:pt x="300" y="793"/>
                          </a:lnTo>
                          <a:lnTo>
                            <a:pt x="300" y="789"/>
                          </a:lnTo>
                          <a:lnTo>
                            <a:pt x="302" y="789"/>
                          </a:lnTo>
                          <a:lnTo>
                            <a:pt x="302" y="793"/>
                          </a:lnTo>
                          <a:lnTo>
                            <a:pt x="302" y="795"/>
                          </a:lnTo>
                          <a:lnTo>
                            <a:pt x="307" y="795"/>
                          </a:lnTo>
                          <a:lnTo>
                            <a:pt x="305" y="797"/>
                          </a:lnTo>
                          <a:lnTo>
                            <a:pt x="307" y="799"/>
                          </a:lnTo>
                          <a:lnTo>
                            <a:pt x="312" y="794"/>
                          </a:lnTo>
                          <a:lnTo>
                            <a:pt x="312" y="793"/>
                          </a:lnTo>
                          <a:lnTo>
                            <a:pt x="312" y="790"/>
                          </a:lnTo>
                          <a:lnTo>
                            <a:pt x="308" y="790"/>
                          </a:lnTo>
                          <a:lnTo>
                            <a:pt x="307" y="788"/>
                          </a:lnTo>
                          <a:lnTo>
                            <a:pt x="308" y="789"/>
                          </a:lnTo>
                          <a:lnTo>
                            <a:pt x="308" y="788"/>
                          </a:lnTo>
                          <a:lnTo>
                            <a:pt x="308" y="787"/>
                          </a:lnTo>
                          <a:lnTo>
                            <a:pt x="309" y="788"/>
                          </a:lnTo>
                          <a:lnTo>
                            <a:pt x="310" y="789"/>
                          </a:lnTo>
                          <a:lnTo>
                            <a:pt x="314" y="789"/>
                          </a:lnTo>
                          <a:lnTo>
                            <a:pt x="314" y="788"/>
                          </a:lnTo>
                          <a:lnTo>
                            <a:pt x="315" y="787"/>
                          </a:lnTo>
                          <a:lnTo>
                            <a:pt x="312" y="783"/>
                          </a:lnTo>
                          <a:lnTo>
                            <a:pt x="312" y="781"/>
                          </a:lnTo>
                          <a:lnTo>
                            <a:pt x="312" y="779"/>
                          </a:lnTo>
                          <a:lnTo>
                            <a:pt x="314" y="776"/>
                          </a:lnTo>
                          <a:lnTo>
                            <a:pt x="314" y="774"/>
                          </a:lnTo>
                          <a:lnTo>
                            <a:pt x="312" y="772"/>
                          </a:lnTo>
                          <a:lnTo>
                            <a:pt x="307" y="758"/>
                          </a:lnTo>
                          <a:lnTo>
                            <a:pt x="303" y="759"/>
                          </a:lnTo>
                          <a:lnTo>
                            <a:pt x="300" y="760"/>
                          </a:lnTo>
                          <a:lnTo>
                            <a:pt x="298" y="759"/>
                          </a:lnTo>
                          <a:lnTo>
                            <a:pt x="300" y="752"/>
                          </a:lnTo>
                          <a:lnTo>
                            <a:pt x="298" y="748"/>
                          </a:lnTo>
                          <a:lnTo>
                            <a:pt x="297" y="747"/>
                          </a:lnTo>
                          <a:lnTo>
                            <a:pt x="296" y="746"/>
                          </a:lnTo>
                          <a:lnTo>
                            <a:pt x="294" y="745"/>
                          </a:lnTo>
                          <a:lnTo>
                            <a:pt x="291" y="744"/>
                          </a:lnTo>
                          <a:lnTo>
                            <a:pt x="290" y="741"/>
                          </a:lnTo>
                          <a:lnTo>
                            <a:pt x="291" y="739"/>
                          </a:lnTo>
                          <a:lnTo>
                            <a:pt x="295" y="733"/>
                          </a:lnTo>
                          <a:lnTo>
                            <a:pt x="297" y="728"/>
                          </a:lnTo>
                          <a:lnTo>
                            <a:pt x="300" y="727"/>
                          </a:lnTo>
                          <a:lnTo>
                            <a:pt x="301" y="726"/>
                          </a:lnTo>
                          <a:lnTo>
                            <a:pt x="301" y="724"/>
                          </a:lnTo>
                          <a:lnTo>
                            <a:pt x="300" y="721"/>
                          </a:lnTo>
                          <a:lnTo>
                            <a:pt x="297" y="720"/>
                          </a:lnTo>
                          <a:lnTo>
                            <a:pt x="296" y="720"/>
                          </a:lnTo>
                          <a:lnTo>
                            <a:pt x="300" y="715"/>
                          </a:lnTo>
                          <a:lnTo>
                            <a:pt x="301" y="711"/>
                          </a:lnTo>
                          <a:lnTo>
                            <a:pt x="301" y="708"/>
                          </a:lnTo>
                          <a:lnTo>
                            <a:pt x="301" y="706"/>
                          </a:lnTo>
                          <a:lnTo>
                            <a:pt x="301" y="705"/>
                          </a:lnTo>
                          <a:lnTo>
                            <a:pt x="303" y="705"/>
                          </a:lnTo>
                          <a:lnTo>
                            <a:pt x="305" y="704"/>
                          </a:lnTo>
                          <a:lnTo>
                            <a:pt x="307" y="703"/>
                          </a:lnTo>
                          <a:lnTo>
                            <a:pt x="308" y="700"/>
                          </a:lnTo>
                          <a:lnTo>
                            <a:pt x="310" y="697"/>
                          </a:lnTo>
                          <a:lnTo>
                            <a:pt x="312" y="696"/>
                          </a:lnTo>
                          <a:lnTo>
                            <a:pt x="314" y="696"/>
                          </a:lnTo>
                          <a:lnTo>
                            <a:pt x="315" y="697"/>
                          </a:lnTo>
                          <a:lnTo>
                            <a:pt x="319" y="708"/>
                          </a:lnTo>
                          <a:lnTo>
                            <a:pt x="329" y="703"/>
                          </a:lnTo>
                          <a:lnTo>
                            <a:pt x="325" y="699"/>
                          </a:lnTo>
                          <a:lnTo>
                            <a:pt x="323" y="697"/>
                          </a:lnTo>
                          <a:lnTo>
                            <a:pt x="322" y="694"/>
                          </a:lnTo>
                          <a:lnTo>
                            <a:pt x="323" y="687"/>
                          </a:lnTo>
                          <a:lnTo>
                            <a:pt x="324" y="685"/>
                          </a:lnTo>
                          <a:lnTo>
                            <a:pt x="326" y="684"/>
                          </a:lnTo>
                          <a:lnTo>
                            <a:pt x="328" y="683"/>
                          </a:lnTo>
                          <a:lnTo>
                            <a:pt x="330" y="680"/>
                          </a:lnTo>
                          <a:lnTo>
                            <a:pt x="331" y="678"/>
                          </a:lnTo>
                          <a:lnTo>
                            <a:pt x="332" y="678"/>
                          </a:lnTo>
                          <a:lnTo>
                            <a:pt x="333" y="678"/>
                          </a:lnTo>
                          <a:lnTo>
                            <a:pt x="336" y="679"/>
                          </a:lnTo>
                          <a:lnTo>
                            <a:pt x="339" y="679"/>
                          </a:lnTo>
                          <a:lnTo>
                            <a:pt x="344" y="679"/>
                          </a:lnTo>
                          <a:lnTo>
                            <a:pt x="349" y="673"/>
                          </a:lnTo>
                          <a:lnTo>
                            <a:pt x="356" y="666"/>
                          </a:lnTo>
                          <a:lnTo>
                            <a:pt x="356" y="665"/>
                          </a:lnTo>
                          <a:lnTo>
                            <a:pt x="355" y="664"/>
                          </a:lnTo>
                          <a:lnTo>
                            <a:pt x="352" y="663"/>
                          </a:lnTo>
                          <a:lnTo>
                            <a:pt x="366" y="659"/>
                          </a:lnTo>
                          <a:lnTo>
                            <a:pt x="366" y="664"/>
                          </a:lnTo>
                          <a:lnTo>
                            <a:pt x="373" y="663"/>
                          </a:lnTo>
                          <a:lnTo>
                            <a:pt x="372" y="662"/>
                          </a:lnTo>
                          <a:lnTo>
                            <a:pt x="372" y="660"/>
                          </a:lnTo>
                          <a:lnTo>
                            <a:pt x="373" y="660"/>
                          </a:lnTo>
                          <a:lnTo>
                            <a:pt x="377" y="660"/>
                          </a:lnTo>
                          <a:lnTo>
                            <a:pt x="379" y="662"/>
                          </a:lnTo>
                          <a:lnTo>
                            <a:pt x="380" y="664"/>
                          </a:lnTo>
                          <a:lnTo>
                            <a:pt x="381" y="669"/>
                          </a:lnTo>
                          <a:lnTo>
                            <a:pt x="381" y="671"/>
                          </a:lnTo>
                          <a:lnTo>
                            <a:pt x="385" y="671"/>
                          </a:lnTo>
                          <a:lnTo>
                            <a:pt x="391" y="672"/>
                          </a:lnTo>
                          <a:lnTo>
                            <a:pt x="395" y="675"/>
                          </a:lnTo>
                          <a:lnTo>
                            <a:pt x="398" y="679"/>
                          </a:lnTo>
                          <a:lnTo>
                            <a:pt x="400" y="683"/>
                          </a:lnTo>
                          <a:lnTo>
                            <a:pt x="402" y="684"/>
                          </a:lnTo>
                          <a:lnTo>
                            <a:pt x="404" y="685"/>
                          </a:lnTo>
                          <a:lnTo>
                            <a:pt x="408" y="684"/>
                          </a:lnTo>
                          <a:lnTo>
                            <a:pt x="411" y="685"/>
                          </a:lnTo>
                          <a:lnTo>
                            <a:pt x="413" y="686"/>
                          </a:lnTo>
                          <a:lnTo>
                            <a:pt x="413" y="690"/>
                          </a:lnTo>
                          <a:lnTo>
                            <a:pt x="412" y="692"/>
                          </a:lnTo>
                          <a:lnTo>
                            <a:pt x="409" y="696"/>
                          </a:lnTo>
                          <a:lnTo>
                            <a:pt x="418" y="697"/>
                          </a:lnTo>
                          <a:lnTo>
                            <a:pt x="418" y="692"/>
                          </a:lnTo>
                          <a:lnTo>
                            <a:pt x="418" y="690"/>
                          </a:lnTo>
                          <a:lnTo>
                            <a:pt x="419" y="687"/>
                          </a:lnTo>
                          <a:lnTo>
                            <a:pt x="420" y="687"/>
                          </a:lnTo>
                          <a:lnTo>
                            <a:pt x="421" y="686"/>
                          </a:lnTo>
                          <a:lnTo>
                            <a:pt x="424" y="685"/>
                          </a:lnTo>
                          <a:lnTo>
                            <a:pt x="426" y="686"/>
                          </a:lnTo>
                          <a:lnTo>
                            <a:pt x="434" y="690"/>
                          </a:lnTo>
                          <a:lnTo>
                            <a:pt x="438" y="690"/>
                          </a:lnTo>
                          <a:lnTo>
                            <a:pt x="440" y="690"/>
                          </a:lnTo>
                          <a:lnTo>
                            <a:pt x="445" y="686"/>
                          </a:lnTo>
                          <a:lnTo>
                            <a:pt x="452" y="683"/>
                          </a:lnTo>
                          <a:lnTo>
                            <a:pt x="454" y="683"/>
                          </a:lnTo>
                          <a:lnTo>
                            <a:pt x="456" y="684"/>
                          </a:lnTo>
                          <a:lnTo>
                            <a:pt x="457" y="686"/>
                          </a:lnTo>
                          <a:lnTo>
                            <a:pt x="460" y="686"/>
                          </a:lnTo>
                          <a:lnTo>
                            <a:pt x="461" y="685"/>
                          </a:lnTo>
                          <a:lnTo>
                            <a:pt x="462" y="684"/>
                          </a:lnTo>
                          <a:lnTo>
                            <a:pt x="463" y="684"/>
                          </a:lnTo>
                          <a:lnTo>
                            <a:pt x="466" y="685"/>
                          </a:lnTo>
                          <a:lnTo>
                            <a:pt x="468" y="687"/>
                          </a:lnTo>
                          <a:lnTo>
                            <a:pt x="470" y="692"/>
                          </a:lnTo>
                          <a:lnTo>
                            <a:pt x="473" y="697"/>
                          </a:lnTo>
                          <a:lnTo>
                            <a:pt x="482" y="699"/>
                          </a:lnTo>
                          <a:lnTo>
                            <a:pt x="488" y="699"/>
                          </a:lnTo>
                          <a:lnTo>
                            <a:pt x="491" y="697"/>
                          </a:lnTo>
                          <a:lnTo>
                            <a:pt x="494" y="694"/>
                          </a:lnTo>
                          <a:lnTo>
                            <a:pt x="495" y="690"/>
                          </a:lnTo>
                          <a:lnTo>
                            <a:pt x="491" y="686"/>
                          </a:lnTo>
                          <a:lnTo>
                            <a:pt x="489" y="685"/>
                          </a:lnTo>
                          <a:lnTo>
                            <a:pt x="485" y="684"/>
                          </a:lnTo>
                          <a:lnTo>
                            <a:pt x="480" y="678"/>
                          </a:lnTo>
                          <a:lnTo>
                            <a:pt x="485" y="669"/>
                          </a:lnTo>
                          <a:lnTo>
                            <a:pt x="484" y="664"/>
                          </a:lnTo>
                          <a:lnTo>
                            <a:pt x="478" y="655"/>
                          </a:lnTo>
                          <a:lnTo>
                            <a:pt x="478" y="648"/>
                          </a:lnTo>
                          <a:lnTo>
                            <a:pt x="481" y="642"/>
                          </a:lnTo>
                          <a:lnTo>
                            <a:pt x="481" y="634"/>
                          </a:lnTo>
                          <a:lnTo>
                            <a:pt x="488" y="627"/>
                          </a:lnTo>
                          <a:lnTo>
                            <a:pt x="488" y="620"/>
                          </a:lnTo>
                          <a:lnTo>
                            <a:pt x="487" y="614"/>
                          </a:lnTo>
                          <a:lnTo>
                            <a:pt x="493" y="610"/>
                          </a:lnTo>
                          <a:lnTo>
                            <a:pt x="501" y="614"/>
                          </a:lnTo>
                          <a:lnTo>
                            <a:pt x="510" y="615"/>
                          </a:lnTo>
                          <a:lnTo>
                            <a:pt x="516" y="618"/>
                          </a:lnTo>
                          <a:lnTo>
                            <a:pt x="530" y="616"/>
                          </a:lnTo>
                          <a:lnTo>
                            <a:pt x="539" y="613"/>
                          </a:lnTo>
                          <a:lnTo>
                            <a:pt x="553" y="614"/>
                          </a:lnTo>
                          <a:lnTo>
                            <a:pt x="567" y="609"/>
                          </a:lnTo>
                          <a:lnTo>
                            <a:pt x="573" y="609"/>
                          </a:lnTo>
                          <a:lnTo>
                            <a:pt x="587" y="602"/>
                          </a:lnTo>
                          <a:lnTo>
                            <a:pt x="597" y="599"/>
                          </a:lnTo>
                          <a:lnTo>
                            <a:pt x="604" y="597"/>
                          </a:lnTo>
                          <a:lnTo>
                            <a:pt x="606" y="601"/>
                          </a:lnTo>
                          <a:lnTo>
                            <a:pt x="612" y="603"/>
                          </a:lnTo>
                          <a:lnTo>
                            <a:pt x="612" y="607"/>
                          </a:lnTo>
                          <a:lnTo>
                            <a:pt x="611" y="615"/>
                          </a:lnTo>
                          <a:lnTo>
                            <a:pt x="615" y="615"/>
                          </a:lnTo>
                          <a:lnTo>
                            <a:pt x="621" y="623"/>
                          </a:lnTo>
                          <a:lnTo>
                            <a:pt x="627" y="620"/>
                          </a:lnTo>
                          <a:lnTo>
                            <a:pt x="633" y="613"/>
                          </a:lnTo>
                          <a:lnTo>
                            <a:pt x="643" y="618"/>
                          </a:lnTo>
                          <a:lnTo>
                            <a:pt x="645" y="621"/>
                          </a:lnTo>
                          <a:lnTo>
                            <a:pt x="650" y="618"/>
                          </a:lnTo>
                          <a:lnTo>
                            <a:pt x="653" y="618"/>
                          </a:lnTo>
                          <a:lnTo>
                            <a:pt x="654" y="618"/>
                          </a:lnTo>
                          <a:lnTo>
                            <a:pt x="655" y="621"/>
                          </a:lnTo>
                          <a:lnTo>
                            <a:pt x="656" y="624"/>
                          </a:lnTo>
                          <a:lnTo>
                            <a:pt x="656" y="625"/>
                          </a:lnTo>
                          <a:lnTo>
                            <a:pt x="655" y="627"/>
                          </a:lnTo>
                          <a:lnTo>
                            <a:pt x="668" y="628"/>
                          </a:lnTo>
                          <a:lnTo>
                            <a:pt x="681" y="622"/>
                          </a:lnTo>
                          <a:lnTo>
                            <a:pt x="695" y="616"/>
                          </a:lnTo>
                          <a:lnTo>
                            <a:pt x="707" y="611"/>
                          </a:lnTo>
                          <a:lnTo>
                            <a:pt x="718" y="609"/>
                          </a:lnTo>
                          <a:lnTo>
                            <a:pt x="721" y="611"/>
                          </a:lnTo>
                          <a:lnTo>
                            <a:pt x="719" y="620"/>
                          </a:lnTo>
                          <a:lnTo>
                            <a:pt x="729" y="636"/>
                          </a:lnTo>
                          <a:lnTo>
                            <a:pt x="740" y="660"/>
                          </a:lnTo>
                          <a:lnTo>
                            <a:pt x="749" y="677"/>
                          </a:lnTo>
                          <a:lnTo>
                            <a:pt x="752" y="682"/>
                          </a:lnTo>
                          <a:lnTo>
                            <a:pt x="754" y="685"/>
                          </a:lnTo>
                          <a:lnTo>
                            <a:pt x="758" y="687"/>
                          </a:lnTo>
                          <a:lnTo>
                            <a:pt x="762" y="687"/>
                          </a:lnTo>
                          <a:lnTo>
                            <a:pt x="766" y="686"/>
                          </a:lnTo>
                          <a:lnTo>
                            <a:pt x="772" y="684"/>
                          </a:lnTo>
                          <a:lnTo>
                            <a:pt x="787" y="684"/>
                          </a:lnTo>
                          <a:lnTo>
                            <a:pt x="792" y="686"/>
                          </a:lnTo>
                          <a:lnTo>
                            <a:pt x="795" y="691"/>
                          </a:lnTo>
                          <a:lnTo>
                            <a:pt x="801" y="697"/>
                          </a:lnTo>
                          <a:lnTo>
                            <a:pt x="804" y="705"/>
                          </a:lnTo>
                          <a:lnTo>
                            <a:pt x="807" y="715"/>
                          </a:lnTo>
                          <a:lnTo>
                            <a:pt x="809" y="720"/>
                          </a:lnTo>
                          <a:lnTo>
                            <a:pt x="818" y="725"/>
                          </a:lnTo>
                          <a:lnTo>
                            <a:pt x="828" y="722"/>
                          </a:lnTo>
                          <a:lnTo>
                            <a:pt x="846" y="714"/>
                          </a:lnTo>
                          <a:lnTo>
                            <a:pt x="857" y="712"/>
                          </a:lnTo>
                          <a:lnTo>
                            <a:pt x="864" y="713"/>
                          </a:lnTo>
                          <a:lnTo>
                            <a:pt x="868" y="720"/>
                          </a:lnTo>
                          <a:lnTo>
                            <a:pt x="873" y="726"/>
                          </a:lnTo>
                          <a:lnTo>
                            <a:pt x="877" y="730"/>
                          </a:lnTo>
                          <a:lnTo>
                            <a:pt x="888" y="732"/>
                          </a:lnTo>
                          <a:lnTo>
                            <a:pt x="893" y="728"/>
                          </a:lnTo>
                          <a:lnTo>
                            <a:pt x="901" y="726"/>
                          </a:lnTo>
                          <a:lnTo>
                            <a:pt x="905" y="722"/>
                          </a:lnTo>
                          <a:lnTo>
                            <a:pt x="909" y="718"/>
                          </a:lnTo>
                          <a:lnTo>
                            <a:pt x="909" y="714"/>
                          </a:lnTo>
                          <a:lnTo>
                            <a:pt x="912" y="710"/>
                          </a:lnTo>
                          <a:lnTo>
                            <a:pt x="918" y="705"/>
                          </a:lnTo>
                          <a:lnTo>
                            <a:pt x="925" y="703"/>
                          </a:lnTo>
                          <a:lnTo>
                            <a:pt x="936" y="698"/>
                          </a:lnTo>
                          <a:lnTo>
                            <a:pt x="940" y="694"/>
                          </a:lnTo>
                          <a:lnTo>
                            <a:pt x="950" y="693"/>
                          </a:lnTo>
                          <a:lnTo>
                            <a:pt x="958" y="696"/>
                          </a:lnTo>
                          <a:lnTo>
                            <a:pt x="962" y="700"/>
                          </a:lnTo>
                          <a:lnTo>
                            <a:pt x="970" y="697"/>
                          </a:lnTo>
                          <a:lnTo>
                            <a:pt x="980" y="701"/>
                          </a:lnTo>
                          <a:lnTo>
                            <a:pt x="988" y="706"/>
                          </a:lnTo>
                          <a:lnTo>
                            <a:pt x="998" y="708"/>
                          </a:lnTo>
                          <a:lnTo>
                            <a:pt x="1008" y="708"/>
                          </a:lnTo>
                          <a:lnTo>
                            <a:pt x="1021" y="707"/>
                          </a:lnTo>
                          <a:lnTo>
                            <a:pt x="1034" y="708"/>
                          </a:lnTo>
                          <a:lnTo>
                            <a:pt x="1036" y="704"/>
                          </a:lnTo>
                          <a:lnTo>
                            <a:pt x="1035" y="694"/>
                          </a:lnTo>
                          <a:lnTo>
                            <a:pt x="1032" y="687"/>
                          </a:lnTo>
                          <a:lnTo>
                            <a:pt x="1025" y="684"/>
                          </a:lnTo>
                          <a:lnTo>
                            <a:pt x="1027" y="677"/>
                          </a:lnTo>
                          <a:lnTo>
                            <a:pt x="1031" y="671"/>
                          </a:lnTo>
                          <a:lnTo>
                            <a:pt x="1033" y="665"/>
                          </a:lnTo>
                          <a:lnTo>
                            <a:pt x="1033" y="664"/>
                          </a:lnTo>
                          <a:close/>
                          <a:moveTo>
                            <a:pt x="1118" y="51"/>
                          </a:moveTo>
                          <a:lnTo>
                            <a:pt x="1118" y="51"/>
                          </a:lnTo>
                          <a:lnTo>
                            <a:pt x="1122" y="52"/>
                          </a:lnTo>
                          <a:lnTo>
                            <a:pt x="1123" y="53"/>
                          </a:lnTo>
                          <a:lnTo>
                            <a:pt x="1123" y="55"/>
                          </a:lnTo>
                          <a:lnTo>
                            <a:pt x="1124" y="57"/>
                          </a:lnTo>
                          <a:lnTo>
                            <a:pt x="1125" y="56"/>
                          </a:lnTo>
                          <a:lnTo>
                            <a:pt x="1128" y="57"/>
                          </a:lnTo>
                          <a:lnTo>
                            <a:pt x="1128" y="58"/>
                          </a:lnTo>
                          <a:lnTo>
                            <a:pt x="1121" y="62"/>
                          </a:lnTo>
                          <a:lnTo>
                            <a:pt x="1118" y="62"/>
                          </a:lnTo>
                          <a:lnTo>
                            <a:pt x="1116" y="62"/>
                          </a:lnTo>
                          <a:lnTo>
                            <a:pt x="1115" y="64"/>
                          </a:lnTo>
                          <a:lnTo>
                            <a:pt x="1112" y="66"/>
                          </a:lnTo>
                          <a:lnTo>
                            <a:pt x="1108" y="68"/>
                          </a:lnTo>
                          <a:lnTo>
                            <a:pt x="1105" y="68"/>
                          </a:lnTo>
                          <a:lnTo>
                            <a:pt x="1103" y="69"/>
                          </a:lnTo>
                          <a:lnTo>
                            <a:pt x="1103" y="71"/>
                          </a:lnTo>
                          <a:lnTo>
                            <a:pt x="1103" y="73"/>
                          </a:lnTo>
                          <a:lnTo>
                            <a:pt x="1098" y="75"/>
                          </a:lnTo>
                          <a:lnTo>
                            <a:pt x="1097" y="76"/>
                          </a:lnTo>
                          <a:lnTo>
                            <a:pt x="1096" y="77"/>
                          </a:lnTo>
                          <a:lnTo>
                            <a:pt x="1096" y="80"/>
                          </a:lnTo>
                          <a:lnTo>
                            <a:pt x="1094" y="80"/>
                          </a:lnTo>
                          <a:lnTo>
                            <a:pt x="1092" y="82"/>
                          </a:lnTo>
                          <a:lnTo>
                            <a:pt x="1091" y="78"/>
                          </a:lnTo>
                          <a:lnTo>
                            <a:pt x="1090" y="76"/>
                          </a:lnTo>
                          <a:lnTo>
                            <a:pt x="1088" y="76"/>
                          </a:lnTo>
                          <a:lnTo>
                            <a:pt x="1083" y="75"/>
                          </a:lnTo>
                          <a:lnTo>
                            <a:pt x="1085" y="69"/>
                          </a:lnTo>
                          <a:lnTo>
                            <a:pt x="1085" y="62"/>
                          </a:lnTo>
                          <a:lnTo>
                            <a:pt x="1088" y="62"/>
                          </a:lnTo>
                          <a:lnTo>
                            <a:pt x="1089" y="59"/>
                          </a:lnTo>
                          <a:lnTo>
                            <a:pt x="1092" y="65"/>
                          </a:lnTo>
                          <a:lnTo>
                            <a:pt x="1102" y="64"/>
                          </a:lnTo>
                          <a:lnTo>
                            <a:pt x="1110" y="62"/>
                          </a:lnTo>
                          <a:lnTo>
                            <a:pt x="1119" y="58"/>
                          </a:lnTo>
                          <a:lnTo>
                            <a:pt x="1119" y="56"/>
                          </a:lnTo>
                          <a:lnTo>
                            <a:pt x="1118" y="55"/>
                          </a:lnTo>
                          <a:lnTo>
                            <a:pt x="1117" y="56"/>
                          </a:lnTo>
                          <a:lnTo>
                            <a:pt x="1117" y="52"/>
                          </a:lnTo>
                          <a:lnTo>
                            <a:pt x="1117" y="51"/>
                          </a:lnTo>
                          <a:lnTo>
                            <a:pt x="1118" y="51"/>
                          </a:lnTo>
                          <a:close/>
                          <a:moveTo>
                            <a:pt x="1199" y="586"/>
                          </a:moveTo>
                          <a:lnTo>
                            <a:pt x="1201" y="586"/>
                          </a:lnTo>
                          <a:lnTo>
                            <a:pt x="1202" y="589"/>
                          </a:lnTo>
                          <a:lnTo>
                            <a:pt x="1202" y="591"/>
                          </a:lnTo>
                          <a:lnTo>
                            <a:pt x="1201" y="593"/>
                          </a:lnTo>
                          <a:lnTo>
                            <a:pt x="1200" y="593"/>
                          </a:lnTo>
                          <a:lnTo>
                            <a:pt x="1199" y="594"/>
                          </a:lnTo>
                          <a:lnTo>
                            <a:pt x="1199" y="610"/>
                          </a:lnTo>
                          <a:lnTo>
                            <a:pt x="1200" y="613"/>
                          </a:lnTo>
                          <a:lnTo>
                            <a:pt x="1201" y="614"/>
                          </a:lnTo>
                          <a:lnTo>
                            <a:pt x="1201" y="617"/>
                          </a:lnTo>
                          <a:lnTo>
                            <a:pt x="1197" y="621"/>
                          </a:lnTo>
                          <a:lnTo>
                            <a:pt x="1195" y="625"/>
                          </a:lnTo>
                          <a:lnTo>
                            <a:pt x="1194" y="629"/>
                          </a:lnTo>
                          <a:lnTo>
                            <a:pt x="1193" y="628"/>
                          </a:lnTo>
                          <a:lnTo>
                            <a:pt x="1191" y="625"/>
                          </a:lnTo>
                          <a:lnTo>
                            <a:pt x="1190" y="627"/>
                          </a:lnTo>
                          <a:lnTo>
                            <a:pt x="1187" y="628"/>
                          </a:lnTo>
                          <a:lnTo>
                            <a:pt x="1187" y="630"/>
                          </a:lnTo>
                          <a:lnTo>
                            <a:pt x="1187" y="631"/>
                          </a:lnTo>
                          <a:lnTo>
                            <a:pt x="1185" y="634"/>
                          </a:lnTo>
                          <a:lnTo>
                            <a:pt x="1185" y="636"/>
                          </a:lnTo>
                          <a:lnTo>
                            <a:pt x="1187" y="636"/>
                          </a:lnTo>
                          <a:lnTo>
                            <a:pt x="1190" y="635"/>
                          </a:lnTo>
                          <a:lnTo>
                            <a:pt x="1190" y="638"/>
                          </a:lnTo>
                          <a:lnTo>
                            <a:pt x="1186" y="639"/>
                          </a:lnTo>
                          <a:lnTo>
                            <a:pt x="1184" y="642"/>
                          </a:lnTo>
                          <a:lnTo>
                            <a:pt x="1180" y="649"/>
                          </a:lnTo>
                          <a:lnTo>
                            <a:pt x="1178" y="650"/>
                          </a:lnTo>
                          <a:lnTo>
                            <a:pt x="1176" y="650"/>
                          </a:lnTo>
                          <a:lnTo>
                            <a:pt x="1173" y="650"/>
                          </a:lnTo>
                          <a:lnTo>
                            <a:pt x="1171" y="650"/>
                          </a:lnTo>
                          <a:lnTo>
                            <a:pt x="1171" y="652"/>
                          </a:lnTo>
                          <a:lnTo>
                            <a:pt x="1171" y="653"/>
                          </a:lnTo>
                          <a:lnTo>
                            <a:pt x="1166" y="658"/>
                          </a:lnTo>
                          <a:lnTo>
                            <a:pt x="1162" y="662"/>
                          </a:lnTo>
                          <a:lnTo>
                            <a:pt x="1159" y="660"/>
                          </a:lnTo>
                          <a:lnTo>
                            <a:pt x="1156" y="659"/>
                          </a:lnTo>
                          <a:lnTo>
                            <a:pt x="1151" y="665"/>
                          </a:lnTo>
                          <a:lnTo>
                            <a:pt x="1147" y="671"/>
                          </a:lnTo>
                          <a:lnTo>
                            <a:pt x="1146" y="675"/>
                          </a:lnTo>
                          <a:lnTo>
                            <a:pt x="1145" y="677"/>
                          </a:lnTo>
                          <a:lnTo>
                            <a:pt x="1143" y="677"/>
                          </a:lnTo>
                          <a:lnTo>
                            <a:pt x="1140" y="680"/>
                          </a:lnTo>
                          <a:lnTo>
                            <a:pt x="1137" y="684"/>
                          </a:lnTo>
                          <a:lnTo>
                            <a:pt x="1132" y="687"/>
                          </a:lnTo>
                          <a:lnTo>
                            <a:pt x="1128" y="689"/>
                          </a:lnTo>
                          <a:lnTo>
                            <a:pt x="1121" y="689"/>
                          </a:lnTo>
                          <a:lnTo>
                            <a:pt x="1116" y="686"/>
                          </a:lnTo>
                          <a:lnTo>
                            <a:pt x="1111" y="684"/>
                          </a:lnTo>
                          <a:lnTo>
                            <a:pt x="1111" y="682"/>
                          </a:lnTo>
                          <a:lnTo>
                            <a:pt x="1119" y="680"/>
                          </a:lnTo>
                          <a:lnTo>
                            <a:pt x="1126" y="678"/>
                          </a:lnTo>
                          <a:lnTo>
                            <a:pt x="1131" y="673"/>
                          </a:lnTo>
                          <a:lnTo>
                            <a:pt x="1135" y="669"/>
                          </a:lnTo>
                          <a:lnTo>
                            <a:pt x="1140" y="663"/>
                          </a:lnTo>
                          <a:lnTo>
                            <a:pt x="1144" y="657"/>
                          </a:lnTo>
                          <a:lnTo>
                            <a:pt x="1145" y="653"/>
                          </a:lnTo>
                          <a:lnTo>
                            <a:pt x="1147" y="651"/>
                          </a:lnTo>
                          <a:lnTo>
                            <a:pt x="1150" y="650"/>
                          </a:lnTo>
                          <a:lnTo>
                            <a:pt x="1152" y="650"/>
                          </a:lnTo>
                          <a:lnTo>
                            <a:pt x="1154" y="649"/>
                          </a:lnTo>
                          <a:lnTo>
                            <a:pt x="1157" y="648"/>
                          </a:lnTo>
                          <a:lnTo>
                            <a:pt x="1157" y="644"/>
                          </a:lnTo>
                          <a:lnTo>
                            <a:pt x="1159" y="642"/>
                          </a:lnTo>
                          <a:lnTo>
                            <a:pt x="1162" y="639"/>
                          </a:lnTo>
                          <a:lnTo>
                            <a:pt x="1165" y="638"/>
                          </a:lnTo>
                          <a:lnTo>
                            <a:pt x="1170" y="634"/>
                          </a:lnTo>
                          <a:lnTo>
                            <a:pt x="1173" y="628"/>
                          </a:lnTo>
                          <a:lnTo>
                            <a:pt x="1177" y="625"/>
                          </a:lnTo>
                          <a:lnTo>
                            <a:pt x="1180" y="622"/>
                          </a:lnTo>
                          <a:lnTo>
                            <a:pt x="1181" y="618"/>
                          </a:lnTo>
                          <a:lnTo>
                            <a:pt x="1183" y="615"/>
                          </a:lnTo>
                          <a:lnTo>
                            <a:pt x="1185" y="613"/>
                          </a:lnTo>
                          <a:lnTo>
                            <a:pt x="1187" y="611"/>
                          </a:lnTo>
                          <a:lnTo>
                            <a:pt x="1187" y="608"/>
                          </a:lnTo>
                          <a:lnTo>
                            <a:pt x="1187" y="603"/>
                          </a:lnTo>
                          <a:lnTo>
                            <a:pt x="1190" y="602"/>
                          </a:lnTo>
                          <a:lnTo>
                            <a:pt x="1191" y="601"/>
                          </a:lnTo>
                          <a:lnTo>
                            <a:pt x="1193" y="599"/>
                          </a:lnTo>
                          <a:lnTo>
                            <a:pt x="1193" y="595"/>
                          </a:lnTo>
                          <a:lnTo>
                            <a:pt x="1194" y="590"/>
                          </a:lnTo>
                          <a:lnTo>
                            <a:pt x="1199" y="586"/>
                          </a:lnTo>
                          <a:close/>
                          <a:moveTo>
                            <a:pt x="162" y="498"/>
                          </a:moveTo>
                          <a:lnTo>
                            <a:pt x="162" y="498"/>
                          </a:lnTo>
                          <a:lnTo>
                            <a:pt x="167" y="503"/>
                          </a:lnTo>
                          <a:lnTo>
                            <a:pt x="177" y="506"/>
                          </a:lnTo>
                          <a:lnTo>
                            <a:pt x="174" y="507"/>
                          </a:lnTo>
                          <a:lnTo>
                            <a:pt x="173" y="508"/>
                          </a:lnTo>
                          <a:lnTo>
                            <a:pt x="174" y="512"/>
                          </a:lnTo>
                          <a:lnTo>
                            <a:pt x="174" y="515"/>
                          </a:lnTo>
                          <a:lnTo>
                            <a:pt x="173" y="515"/>
                          </a:lnTo>
                          <a:lnTo>
                            <a:pt x="172" y="515"/>
                          </a:lnTo>
                          <a:lnTo>
                            <a:pt x="171" y="514"/>
                          </a:lnTo>
                          <a:lnTo>
                            <a:pt x="170" y="514"/>
                          </a:lnTo>
                          <a:lnTo>
                            <a:pt x="170" y="519"/>
                          </a:lnTo>
                          <a:lnTo>
                            <a:pt x="166" y="520"/>
                          </a:lnTo>
                          <a:lnTo>
                            <a:pt x="164" y="520"/>
                          </a:lnTo>
                          <a:lnTo>
                            <a:pt x="162" y="519"/>
                          </a:lnTo>
                          <a:lnTo>
                            <a:pt x="158" y="517"/>
                          </a:lnTo>
                          <a:lnTo>
                            <a:pt x="152" y="511"/>
                          </a:lnTo>
                          <a:lnTo>
                            <a:pt x="149" y="506"/>
                          </a:lnTo>
                          <a:lnTo>
                            <a:pt x="146" y="503"/>
                          </a:lnTo>
                          <a:lnTo>
                            <a:pt x="149" y="504"/>
                          </a:lnTo>
                          <a:lnTo>
                            <a:pt x="155" y="507"/>
                          </a:lnTo>
                          <a:lnTo>
                            <a:pt x="157" y="506"/>
                          </a:lnTo>
                          <a:lnTo>
                            <a:pt x="160" y="506"/>
                          </a:lnTo>
                          <a:lnTo>
                            <a:pt x="162" y="498"/>
                          </a:lnTo>
                          <a:close/>
                          <a:moveTo>
                            <a:pt x="157" y="490"/>
                          </a:moveTo>
                          <a:lnTo>
                            <a:pt x="157" y="490"/>
                          </a:lnTo>
                          <a:lnTo>
                            <a:pt x="159" y="494"/>
                          </a:lnTo>
                          <a:lnTo>
                            <a:pt x="160" y="497"/>
                          </a:lnTo>
                          <a:lnTo>
                            <a:pt x="159" y="498"/>
                          </a:lnTo>
                          <a:lnTo>
                            <a:pt x="158" y="498"/>
                          </a:lnTo>
                          <a:lnTo>
                            <a:pt x="156" y="494"/>
                          </a:lnTo>
                          <a:lnTo>
                            <a:pt x="153" y="494"/>
                          </a:lnTo>
                          <a:lnTo>
                            <a:pt x="151" y="496"/>
                          </a:lnTo>
                          <a:lnTo>
                            <a:pt x="151" y="493"/>
                          </a:lnTo>
                          <a:lnTo>
                            <a:pt x="153" y="493"/>
                          </a:lnTo>
                          <a:lnTo>
                            <a:pt x="155" y="493"/>
                          </a:lnTo>
                          <a:lnTo>
                            <a:pt x="156" y="492"/>
                          </a:lnTo>
                          <a:lnTo>
                            <a:pt x="157" y="490"/>
                          </a:lnTo>
                          <a:close/>
                          <a:moveTo>
                            <a:pt x="152" y="462"/>
                          </a:moveTo>
                          <a:lnTo>
                            <a:pt x="152" y="462"/>
                          </a:lnTo>
                          <a:lnTo>
                            <a:pt x="155" y="462"/>
                          </a:lnTo>
                          <a:lnTo>
                            <a:pt x="156" y="463"/>
                          </a:lnTo>
                          <a:lnTo>
                            <a:pt x="157" y="464"/>
                          </a:lnTo>
                          <a:lnTo>
                            <a:pt x="158" y="466"/>
                          </a:lnTo>
                          <a:lnTo>
                            <a:pt x="157" y="468"/>
                          </a:lnTo>
                          <a:lnTo>
                            <a:pt x="156" y="469"/>
                          </a:lnTo>
                          <a:lnTo>
                            <a:pt x="153" y="469"/>
                          </a:lnTo>
                          <a:lnTo>
                            <a:pt x="151" y="469"/>
                          </a:lnTo>
                          <a:lnTo>
                            <a:pt x="147" y="468"/>
                          </a:lnTo>
                          <a:lnTo>
                            <a:pt x="146" y="465"/>
                          </a:lnTo>
                          <a:lnTo>
                            <a:pt x="147" y="463"/>
                          </a:lnTo>
                          <a:lnTo>
                            <a:pt x="152" y="462"/>
                          </a:lnTo>
                          <a:close/>
                          <a:moveTo>
                            <a:pt x="107" y="383"/>
                          </a:moveTo>
                          <a:lnTo>
                            <a:pt x="107" y="383"/>
                          </a:lnTo>
                          <a:lnTo>
                            <a:pt x="110" y="383"/>
                          </a:lnTo>
                          <a:lnTo>
                            <a:pt x="112" y="384"/>
                          </a:lnTo>
                          <a:lnTo>
                            <a:pt x="117" y="388"/>
                          </a:lnTo>
                          <a:lnTo>
                            <a:pt x="118" y="389"/>
                          </a:lnTo>
                          <a:lnTo>
                            <a:pt x="121" y="393"/>
                          </a:lnTo>
                          <a:lnTo>
                            <a:pt x="123" y="391"/>
                          </a:lnTo>
                          <a:lnTo>
                            <a:pt x="123" y="394"/>
                          </a:lnTo>
                          <a:lnTo>
                            <a:pt x="123" y="395"/>
                          </a:lnTo>
                          <a:lnTo>
                            <a:pt x="111" y="395"/>
                          </a:lnTo>
                          <a:lnTo>
                            <a:pt x="110" y="391"/>
                          </a:lnTo>
                          <a:lnTo>
                            <a:pt x="109" y="388"/>
                          </a:lnTo>
                          <a:lnTo>
                            <a:pt x="107" y="386"/>
                          </a:lnTo>
                          <a:lnTo>
                            <a:pt x="105" y="383"/>
                          </a:lnTo>
                          <a:lnTo>
                            <a:pt x="107" y="383"/>
                          </a:lnTo>
                          <a:close/>
                          <a:moveTo>
                            <a:pt x="57" y="430"/>
                          </a:moveTo>
                          <a:lnTo>
                            <a:pt x="57" y="430"/>
                          </a:lnTo>
                          <a:lnTo>
                            <a:pt x="59" y="430"/>
                          </a:lnTo>
                          <a:lnTo>
                            <a:pt x="60" y="431"/>
                          </a:lnTo>
                          <a:lnTo>
                            <a:pt x="59" y="432"/>
                          </a:lnTo>
                          <a:lnTo>
                            <a:pt x="60" y="432"/>
                          </a:lnTo>
                          <a:lnTo>
                            <a:pt x="63" y="432"/>
                          </a:lnTo>
                          <a:lnTo>
                            <a:pt x="67" y="432"/>
                          </a:lnTo>
                          <a:lnTo>
                            <a:pt x="67" y="436"/>
                          </a:lnTo>
                          <a:lnTo>
                            <a:pt x="68" y="438"/>
                          </a:lnTo>
                          <a:lnTo>
                            <a:pt x="70" y="438"/>
                          </a:lnTo>
                          <a:lnTo>
                            <a:pt x="73" y="439"/>
                          </a:lnTo>
                          <a:lnTo>
                            <a:pt x="78" y="444"/>
                          </a:lnTo>
                          <a:lnTo>
                            <a:pt x="82" y="450"/>
                          </a:lnTo>
                          <a:lnTo>
                            <a:pt x="88" y="463"/>
                          </a:lnTo>
                          <a:lnTo>
                            <a:pt x="84" y="462"/>
                          </a:lnTo>
                          <a:lnTo>
                            <a:pt x="82" y="460"/>
                          </a:lnTo>
                          <a:lnTo>
                            <a:pt x="83" y="465"/>
                          </a:lnTo>
                          <a:lnTo>
                            <a:pt x="83" y="466"/>
                          </a:lnTo>
                          <a:lnTo>
                            <a:pt x="82" y="468"/>
                          </a:lnTo>
                          <a:lnTo>
                            <a:pt x="81" y="468"/>
                          </a:lnTo>
                          <a:lnTo>
                            <a:pt x="80" y="468"/>
                          </a:lnTo>
                          <a:lnTo>
                            <a:pt x="78" y="466"/>
                          </a:lnTo>
                          <a:lnTo>
                            <a:pt x="75" y="466"/>
                          </a:lnTo>
                          <a:lnTo>
                            <a:pt x="73" y="468"/>
                          </a:lnTo>
                          <a:lnTo>
                            <a:pt x="68" y="472"/>
                          </a:lnTo>
                          <a:lnTo>
                            <a:pt x="66" y="471"/>
                          </a:lnTo>
                          <a:lnTo>
                            <a:pt x="62" y="471"/>
                          </a:lnTo>
                          <a:lnTo>
                            <a:pt x="62" y="468"/>
                          </a:lnTo>
                          <a:lnTo>
                            <a:pt x="62" y="464"/>
                          </a:lnTo>
                          <a:lnTo>
                            <a:pt x="61" y="462"/>
                          </a:lnTo>
                          <a:lnTo>
                            <a:pt x="57" y="460"/>
                          </a:lnTo>
                          <a:lnTo>
                            <a:pt x="55" y="458"/>
                          </a:lnTo>
                          <a:lnTo>
                            <a:pt x="54" y="456"/>
                          </a:lnTo>
                          <a:lnTo>
                            <a:pt x="54" y="453"/>
                          </a:lnTo>
                          <a:lnTo>
                            <a:pt x="54" y="451"/>
                          </a:lnTo>
                          <a:lnTo>
                            <a:pt x="54" y="450"/>
                          </a:lnTo>
                          <a:lnTo>
                            <a:pt x="53" y="448"/>
                          </a:lnTo>
                          <a:lnTo>
                            <a:pt x="52" y="446"/>
                          </a:lnTo>
                          <a:lnTo>
                            <a:pt x="50" y="445"/>
                          </a:lnTo>
                          <a:lnTo>
                            <a:pt x="47" y="444"/>
                          </a:lnTo>
                          <a:lnTo>
                            <a:pt x="46" y="441"/>
                          </a:lnTo>
                          <a:lnTo>
                            <a:pt x="45" y="438"/>
                          </a:lnTo>
                          <a:lnTo>
                            <a:pt x="47" y="438"/>
                          </a:lnTo>
                          <a:lnTo>
                            <a:pt x="48" y="436"/>
                          </a:lnTo>
                          <a:lnTo>
                            <a:pt x="49" y="434"/>
                          </a:lnTo>
                          <a:lnTo>
                            <a:pt x="50" y="434"/>
                          </a:lnTo>
                          <a:lnTo>
                            <a:pt x="50" y="435"/>
                          </a:lnTo>
                          <a:lnTo>
                            <a:pt x="55" y="435"/>
                          </a:lnTo>
                          <a:lnTo>
                            <a:pt x="55" y="432"/>
                          </a:lnTo>
                          <a:lnTo>
                            <a:pt x="56" y="431"/>
                          </a:lnTo>
                          <a:lnTo>
                            <a:pt x="57" y="430"/>
                          </a:lnTo>
                          <a:close/>
                          <a:moveTo>
                            <a:pt x="116" y="410"/>
                          </a:moveTo>
                          <a:lnTo>
                            <a:pt x="116" y="410"/>
                          </a:lnTo>
                          <a:lnTo>
                            <a:pt x="121" y="413"/>
                          </a:lnTo>
                          <a:lnTo>
                            <a:pt x="124" y="413"/>
                          </a:lnTo>
                          <a:lnTo>
                            <a:pt x="128" y="413"/>
                          </a:lnTo>
                          <a:lnTo>
                            <a:pt x="130" y="414"/>
                          </a:lnTo>
                          <a:lnTo>
                            <a:pt x="131" y="416"/>
                          </a:lnTo>
                          <a:lnTo>
                            <a:pt x="131" y="420"/>
                          </a:lnTo>
                          <a:lnTo>
                            <a:pt x="131" y="423"/>
                          </a:lnTo>
                          <a:lnTo>
                            <a:pt x="130" y="427"/>
                          </a:lnTo>
                          <a:lnTo>
                            <a:pt x="131" y="430"/>
                          </a:lnTo>
                          <a:lnTo>
                            <a:pt x="133" y="434"/>
                          </a:lnTo>
                          <a:lnTo>
                            <a:pt x="137" y="436"/>
                          </a:lnTo>
                          <a:lnTo>
                            <a:pt x="139" y="439"/>
                          </a:lnTo>
                          <a:lnTo>
                            <a:pt x="140" y="442"/>
                          </a:lnTo>
                          <a:lnTo>
                            <a:pt x="140" y="443"/>
                          </a:lnTo>
                          <a:lnTo>
                            <a:pt x="139" y="444"/>
                          </a:lnTo>
                          <a:lnTo>
                            <a:pt x="138" y="445"/>
                          </a:lnTo>
                          <a:lnTo>
                            <a:pt x="138" y="448"/>
                          </a:lnTo>
                          <a:lnTo>
                            <a:pt x="138" y="450"/>
                          </a:lnTo>
                          <a:lnTo>
                            <a:pt x="137" y="451"/>
                          </a:lnTo>
                          <a:lnTo>
                            <a:pt x="135" y="451"/>
                          </a:lnTo>
                          <a:lnTo>
                            <a:pt x="135" y="452"/>
                          </a:lnTo>
                          <a:lnTo>
                            <a:pt x="133" y="453"/>
                          </a:lnTo>
                          <a:lnTo>
                            <a:pt x="129" y="448"/>
                          </a:lnTo>
                          <a:lnTo>
                            <a:pt x="126" y="444"/>
                          </a:lnTo>
                          <a:lnTo>
                            <a:pt x="124" y="441"/>
                          </a:lnTo>
                          <a:lnTo>
                            <a:pt x="122" y="441"/>
                          </a:lnTo>
                          <a:lnTo>
                            <a:pt x="121" y="441"/>
                          </a:lnTo>
                          <a:lnTo>
                            <a:pt x="119" y="438"/>
                          </a:lnTo>
                          <a:lnTo>
                            <a:pt x="119" y="436"/>
                          </a:lnTo>
                          <a:lnTo>
                            <a:pt x="118" y="435"/>
                          </a:lnTo>
                          <a:lnTo>
                            <a:pt x="116" y="434"/>
                          </a:lnTo>
                          <a:lnTo>
                            <a:pt x="112" y="432"/>
                          </a:lnTo>
                          <a:lnTo>
                            <a:pt x="112" y="429"/>
                          </a:lnTo>
                          <a:lnTo>
                            <a:pt x="117" y="429"/>
                          </a:lnTo>
                          <a:lnTo>
                            <a:pt x="117" y="431"/>
                          </a:lnTo>
                          <a:lnTo>
                            <a:pt x="118" y="432"/>
                          </a:lnTo>
                          <a:lnTo>
                            <a:pt x="119" y="436"/>
                          </a:lnTo>
                          <a:lnTo>
                            <a:pt x="119" y="435"/>
                          </a:lnTo>
                          <a:lnTo>
                            <a:pt x="118" y="431"/>
                          </a:lnTo>
                          <a:lnTo>
                            <a:pt x="117" y="428"/>
                          </a:lnTo>
                          <a:lnTo>
                            <a:pt x="118" y="428"/>
                          </a:lnTo>
                          <a:lnTo>
                            <a:pt x="123" y="428"/>
                          </a:lnTo>
                          <a:lnTo>
                            <a:pt x="124" y="428"/>
                          </a:lnTo>
                          <a:lnTo>
                            <a:pt x="125" y="417"/>
                          </a:lnTo>
                          <a:lnTo>
                            <a:pt x="123" y="417"/>
                          </a:lnTo>
                          <a:lnTo>
                            <a:pt x="119" y="418"/>
                          </a:lnTo>
                          <a:lnTo>
                            <a:pt x="118" y="418"/>
                          </a:lnTo>
                          <a:lnTo>
                            <a:pt x="117" y="417"/>
                          </a:lnTo>
                          <a:lnTo>
                            <a:pt x="116" y="416"/>
                          </a:lnTo>
                          <a:lnTo>
                            <a:pt x="116" y="411"/>
                          </a:lnTo>
                          <a:lnTo>
                            <a:pt x="115" y="410"/>
                          </a:lnTo>
                          <a:lnTo>
                            <a:pt x="116" y="410"/>
                          </a:lnTo>
                          <a:close/>
                        </a:path>
                      </a:pathLst>
                    </a:custGeom>
                    <a:solidFill>
                      <a:srgbClr val="92D050"/>
                    </a:solid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08" name="Freeform 122"/>
                    <p:cNvSpPr>
                      <a:spLocks/>
                    </p:cNvSpPr>
                    <p:nvPr/>
                  </p:nvSpPr>
                  <p:spPr bwMode="auto">
                    <a:xfrm>
                      <a:off x="4350" y="923"/>
                      <a:ext cx="45" cy="31"/>
                    </a:xfrm>
                    <a:custGeom>
                      <a:avLst/>
                      <a:gdLst>
                        <a:gd name="T0" fmla="*/ 35 w 45"/>
                        <a:gd name="T1" fmla="*/ 0 h 31"/>
                        <a:gd name="T2" fmla="*/ 35 w 45"/>
                        <a:gd name="T3" fmla="*/ 0 h 31"/>
                        <a:gd name="T4" fmla="*/ 39 w 45"/>
                        <a:gd name="T5" fmla="*/ 1 h 31"/>
                        <a:gd name="T6" fmla="*/ 40 w 45"/>
                        <a:gd name="T7" fmla="*/ 2 h 31"/>
                        <a:gd name="T8" fmla="*/ 40 w 45"/>
                        <a:gd name="T9" fmla="*/ 4 h 31"/>
                        <a:gd name="T10" fmla="*/ 41 w 45"/>
                        <a:gd name="T11" fmla="*/ 6 h 31"/>
                        <a:gd name="T12" fmla="*/ 41 w 45"/>
                        <a:gd name="T13" fmla="*/ 6 h 31"/>
                        <a:gd name="T14" fmla="*/ 42 w 45"/>
                        <a:gd name="T15" fmla="*/ 5 h 31"/>
                        <a:gd name="T16" fmla="*/ 45 w 45"/>
                        <a:gd name="T17" fmla="*/ 6 h 31"/>
                        <a:gd name="T18" fmla="*/ 45 w 45"/>
                        <a:gd name="T19" fmla="*/ 7 h 31"/>
                        <a:gd name="T20" fmla="*/ 45 w 45"/>
                        <a:gd name="T21" fmla="*/ 7 h 31"/>
                        <a:gd name="T22" fmla="*/ 38 w 45"/>
                        <a:gd name="T23" fmla="*/ 11 h 31"/>
                        <a:gd name="T24" fmla="*/ 38 w 45"/>
                        <a:gd name="T25" fmla="*/ 11 h 31"/>
                        <a:gd name="T26" fmla="*/ 35 w 45"/>
                        <a:gd name="T27" fmla="*/ 11 h 31"/>
                        <a:gd name="T28" fmla="*/ 33 w 45"/>
                        <a:gd name="T29" fmla="*/ 11 h 31"/>
                        <a:gd name="T30" fmla="*/ 33 w 45"/>
                        <a:gd name="T31" fmla="*/ 11 h 31"/>
                        <a:gd name="T32" fmla="*/ 32 w 45"/>
                        <a:gd name="T33" fmla="*/ 13 h 31"/>
                        <a:gd name="T34" fmla="*/ 29 w 45"/>
                        <a:gd name="T35" fmla="*/ 15 h 31"/>
                        <a:gd name="T36" fmla="*/ 29 w 45"/>
                        <a:gd name="T37" fmla="*/ 15 h 31"/>
                        <a:gd name="T38" fmla="*/ 25 w 45"/>
                        <a:gd name="T39" fmla="*/ 17 h 31"/>
                        <a:gd name="T40" fmla="*/ 22 w 45"/>
                        <a:gd name="T41" fmla="*/ 17 h 31"/>
                        <a:gd name="T42" fmla="*/ 20 w 45"/>
                        <a:gd name="T43" fmla="*/ 18 h 31"/>
                        <a:gd name="T44" fmla="*/ 20 w 45"/>
                        <a:gd name="T45" fmla="*/ 18 h 31"/>
                        <a:gd name="T46" fmla="*/ 20 w 45"/>
                        <a:gd name="T47" fmla="*/ 20 h 31"/>
                        <a:gd name="T48" fmla="*/ 20 w 45"/>
                        <a:gd name="T49" fmla="*/ 22 h 31"/>
                        <a:gd name="T50" fmla="*/ 20 w 45"/>
                        <a:gd name="T51" fmla="*/ 22 h 31"/>
                        <a:gd name="T52" fmla="*/ 15 w 45"/>
                        <a:gd name="T53" fmla="*/ 24 h 31"/>
                        <a:gd name="T54" fmla="*/ 14 w 45"/>
                        <a:gd name="T55" fmla="*/ 25 h 31"/>
                        <a:gd name="T56" fmla="*/ 13 w 45"/>
                        <a:gd name="T57" fmla="*/ 26 h 31"/>
                        <a:gd name="T58" fmla="*/ 13 w 45"/>
                        <a:gd name="T59" fmla="*/ 26 h 31"/>
                        <a:gd name="T60" fmla="*/ 13 w 45"/>
                        <a:gd name="T61" fmla="*/ 29 h 31"/>
                        <a:gd name="T62" fmla="*/ 13 w 45"/>
                        <a:gd name="T63" fmla="*/ 29 h 31"/>
                        <a:gd name="T64" fmla="*/ 11 w 45"/>
                        <a:gd name="T65" fmla="*/ 29 h 31"/>
                        <a:gd name="T66" fmla="*/ 9 w 45"/>
                        <a:gd name="T67" fmla="*/ 31 h 31"/>
                        <a:gd name="T68" fmla="*/ 9 w 45"/>
                        <a:gd name="T69" fmla="*/ 31 h 31"/>
                        <a:gd name="T70" fmla="*/ 8 w 45"/>
                        <a:gd name="T71" fmla="*/ 27 h 31"/>
                        <a:gd name="T72" fmla="*/ 7 w 45"/>
                        <a:gd name="T73" fmla="*/ 25 h 31"/>
                        <a:gd name="T74" fmla="*/ 5 w 45"/>
                        <a:gd name="T75" fmla="*/ 25 h 31"/>
                        <a:gd name="T76" fmla="*/ 0 w 45"/>
                        <a:gd name="T77" fmla="*/ 24 h 31"/>
                        <a:gd name="T78" fmla="*/ 0 w 45"/>
                        <a:gd name="T79" fmla="*/ 24 h 31"/>
                        <a:gd name="T80" fmla="*/ 2 w 45"/>
                        <a:gd name="T81" fmla="*/ 18 h 31"/>
                        <a:gd name="T82" fmla="*/ 2 w 45"/>
                        <a:gd name="T83" fmla="*/ 11 h 31"/>
                        <a:gd name="T84" fmla="*/ 2 w 45"/>
                        <a:gd name="T85" fmla="*/ 11 h 31"/>
                        <a:gd name="T86" fmla="*/ 5 w 45"/>
                        <a:gd name="T87" fmla="*/ 11 h 31"/>
                        <a:gd name="T88" fmla="*/ 6 w 45"/>
                        <a:gd name="T89" fmla="*/ 8 h 31"/>
                        <a:gd name="T90" fmla="*/ 6 w 45"/>
                        <a:gd name="T91" fmla="*/ 8 h 31"/>
                        <a:gd name="T92" fmla="*/ 9 w 45"/>
                        <a:gd name="T93" fmla="*/ 14 h 31"/>
                        <a:gd name="T94" fmla="*/ 9 w 45"/>
                        <a:gd name="T95" fmla="*/ 14 h 31"/>
                        <a:gd name="T96" fmla="*/ 19 w 45"/>
                        <a:gd name="T97" fmla="*/ 13 h 31"/>
                        <a:gd name="T98" fmla="*/ 27 w 45"/>
                        <a:gd name="T99" fmla="*/ 11 h 31"/>
                        <a:gd name="T100" fmla="*/ 27 w 45"/>
                        <a:gd name="T101" fmla="*/ 11 h 31"/>
                        <a:gd name="T102" fmla="*/ 36 w 45"/>
                        <a:gd name="T103" fmla="*/ 7 h 31"/>
                        <a:gd name="T104" fmla="*/ 36 w 45"/>
                        <a:gd name="T105" fmla="*/ 7 h 31"/>
                        <a:gd name="T106" fmla="*/ 36 w 45"/>
                        <a:gd name="T107" fmla="*/ 5 h 31"/>
                        <a:gd name="T108" fmla="*/ 35 w 45"/>
                        <a:gd name="T109" fmla="*/ 4 h 31"/>
                        <a:gd name="T110" fmla="*/ 34 w 45"/>
                        <a:gd name="T111" fmla="*/ 5 h 31"/>
                        <a:gd name="T112" fmla="*/ 34 w 45"/>
                        <a:gd name="T113" fmla="*/ 5 h 31"/>
                        <a:gd name="T114" fmla="*/ 34 w 45"/>
                        <a:gd name="T115" fmla="*/ 1 h 31"/>
                        <a:gd name="T116" fmla="*/ 34 w 45"/>
                        <a:gd name="T117" fmla="*/ 0 h 31"/>
                        <a:gd name="T118" fmla="*/ 35 w 45"/>
                        <a:gd name="T119" fmla="*/ 0 h 31"/>
                        <a:gd name="T120" fmla="*/ 35 w 45"/>
                        <a:gd name="T121" fmla="*/ 0 h 3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5"/>
                        <a:gd name="T184" fmla="*/ 0 h 31"/>
                        <a:gd name="T185" fmla="*/ 45 w 45"/>
                        <a:gd name="T186" fmla="*/ 31 h 3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5" h="31">
                          <a:moveTo>
                            <a:pt x="35" y="0"/>
                          </a:moveTo>
                          <a:lnTo>
                            <a:pt x="35" y="0"/>
                          </a:lnTo>
                          <a:lnTo>
                            <a:pt x="39" y="1"/>
                          </a:lnTo>
                          <a:lnTo>
                            <a:pt x="40" y="2"/>
                          </a:lnTo>
                          <a:lnTo>
                            <a:pt x="40" y="4"/>
                          </a:lnTo>
                          <a:lnTo>
                            <a:pt x="41" y="6"/>
                          </a:lnTo>
                          <a:lnTo>
                            <a:pt x="42" y="5"/>
                          </a:lnTo>
                          <a:lnTo>
                            <a:pt x="45" y="6"/>
                          </a:lnTo>
                          <a:lnTo>
                            <a:pt x="45" y="7"/>
                          </a:lnTo>
                          <a:lnTo>
                            <a:pt x="38" y="11"/>
                          </a:lnTo>
                          <a:lnTo>
                            <a:pt x="35" y="11"/>
                          </a:lnTo>
                          <a:lnTo>
                            <a:pt x="33" y="11"/>
                          </a:lnTo>
                          <a:lnTo>
                            <a:pt x="32" y="13"/>
                          </a:lnTo>
                          <a:lnTo>
                            <a:pt x="29" y="15"/>
                          </a:lnTo>
                          <a:lnTo>
                            <a:pt x="25" y="17"/>
                          </a:lnTo>
                          <a:lnTo>
                            <a:pt x="22" y="17"/>
                          </a:lnTo>
                          <a:lnTo>
                            <a:pt x="20" y="18"/>
                          </a:lnTo>
                          <a:lnTo>
                            <a:pt x="20" y="20"/>
                          </a:lnTo>
                          <a:lnTo>
                            <a:pt x="20" y="22"/>
                          </a:lnTo>
                          <a:lnTo>
                            <a:pt x="15" y="24"/>
                          </a:lnTo>
                          <a:lnTo>
                            <a:pt x="14" y="25"/>
                          </a:lnTo>
                          <a:lnTo>
                            <a:pt x="13" y="26"/>
                          </a:lnTo>
                          <a:lnTo>
                            <a:pt x="13" y="29"/>
                          </a:lnTo>
                          <a:lnTo>
                            <a:pt x="11" y="29"/>
                          </a:lnTo>
                          <a:lnTo>
                            <a:pt x="9" y="31"/>
                          </a:lnTo>
                          <a:lnTo>
                            <a:pt x="8" y="27"/>
                          </a:lnTo>
                          <a:lnTo>
                            <a:pt x="7" y="25"/>
                          </a:lnTo>
                          <a:lnTo>
                            <a:pt x="5" y="25"/>
                          </a:lnTo>
                          <a:lnTo>
                            <a:pt x="0" y="24"/>
                          </a:lnTo>
                          <a:lnTo>
                            <a:pt x="2" y="18"/>
                          </a:lnTo>
                          <a:lnTo>
                            <a:pt x="2" y="11"/>
                          </a:lnTo>
                          <a:lnTo>
                            <a:pt x="5" y="11"/>
                          </a:lnTo>
                          <a:lnTo>
                            <a:pt x="6" y="8"/>
                          </a:lnTo>
                          <a:lnTo>
                            <a:pt x="9" y="14"/>
                          </a:lnTo>
                          <a:lnTo>
                            <a:pt x="19" y="13"/>
                          </a:lnTo>
                          <a:lnTo>
                            <a:pt x="27" y="11"/>
                          </a:lnTo>
                          <a:lnTo>
                            <a:pt x="36" y="7"/>
                          </a:lnTo>
                          <a:lnTo>
                            <a:pt x="36" y="5"/>
                          </a:lnTo>
                          <a:lnTo>
                            <a:pt x="35" y="4"/>
                          </a:lnTo>
                          <a:lnTo>
                            <a:pt x="34" y="5"/>
                          </a:lnTo>
                          <a:lnTo>
                            <a:pt x="34" y="1"/>
                          </a:lnTo>
                          <a:lnTo>
                            <a:pt x="34" y="0"/>
                          </a:lnTo>
                          <a:lnTo>
                            <a:pt x="35" y="0"/>
                          </a:lnTo>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09" name="Freeform 123"/>
                    <p:cNvSpPr>
                      <a:spLocks/>
                    </p:cNvSpPr>
                    <p:nvPr/>
                  </p:nvSpPr>
                  <p:spPr bwMode="auto">
                    <a:xfrm>
                      <a:off x="3620" y="893"/>
                      <a:ext cx="244" cy="189"/>
                    </a:xfrm>
                    <a:custGeom>
                      <a:avLst/>
                      <a:gdLst>
                        <a:gd name="T0" fmla="*/ 220 w 244"/>
                        <a:gd name="T1" fmla="*/ 4 h 189"/>
                        <a:gd name="T2" fmla="*/ 209 w 244"/>
                        <a:gd name="T3" fmla="*/ 10 h 189"/>
                        <a:gd name="T4" fmla="*/ 197 w 244"/>
                        <a:gd name="T5" fmla="*/ 14 h 189"/>
                        <a:gd name="T6" fmla="*/ 180 w 244"/>
                        <a:gd name="T7" fmla="*/ 20 h 189"/>
                        <a:gd name="T8" fmla="*/ 163 w 244"/>
                        <a:gd name="T9" fmla="*/ 21 h 189"/>
                        <a:gd name="T10" fmla="*/ 134 w 244"/>
                        <a:gd name="T11" fmla="*/ 28 h 189"/>
                        <a:gd name="T12" fmla="*/ 122 w 244"/>
                        <a:gd name="T13" fmla="*/ 32 h 189"/>
                        <a:gd name="T14" fmla="*/ 103 w 244"/>
                        <a:gd name="T15" fmla="*/ 39 h 189"/>
                        <a:gd name="T16" fmla="*/ 94 w 244"/>
                        <a:gd name="T17" fmla="*/ 47 h 189"/>
                        <a:gd name="T18" fmla="*/ 75 w 244"/>
                        <a:gd name="T19" fmla="*/ 50 h 189"/>
                        <a:gd name="T20" fmla="*/ 63 w 244"/>
                        <a:gd name="T21" fmla="*/ 57 h 189"/>
                        <a:gd name="T22" fmla="*/ 53 w 244"/>
                        <a:gd name="T23" fmla="*/ 62 h 189"/>
                        <a:gd name="T24" fmla="*/ 47 w 244"/>
                        <a:gd name="T25" fmla="*/ 68 h 189"/>
                        <a:gd name="T26" fmla="*/ 42 w 244"/>
                        <a:gd name="T27" fmla="*/ 72 h 189"/>
                        <a:gd name="T28" fmla="*/ 40 w 244"/>
                        <a:gd name="T29" fmla="*/ 75 h 189"/>
                        <a:gd name="T30" fmla="*/ 23 w 244"/>
                        <a:gd name="T31" fmla="*/ 84 h 189"/>
                        <a:gd name="T32" fmla="*/ 37 w 244"/>
                        <a:gd name="T33" fmla="*/ 91 h 189"/>
                        <a:gd name="T34" fmla="*/ 34 w 244"/>
                        <a:gd name="T35" fmla="*/ 101 h 189"/>
                        <a:gd name="T36" fmla="*/ 26 w 244"/>
                        <a:gd name="T37" fmla="*/ 107 h 189"/>
                        <a:gd name="T38" fmla="*/ 16 w 244"/>
                        <a:gd name="T39" fmla="*/ 124 h 189"/>
                        <a:gd name="T40" fmla="*/ 12 w 244"/>
                        <a:gd name="T41" fmla="*/ 133 h 189"/>
                        <a:gd name="T42" fmla="*/ 14 w 244"/>
                        <a:gd name="T43" fmla="*/ 140 h 189"/>
                        <a:gd name="T44" fmla="*/ 4 w 244"/>
                        <a:gd name="T45" fmla="*/ 161 h 189"/>
                        <a:gd name="T46" fmla="*/ 12 w 244"/>
                        <a:gd name="T47" fmla="*/ 156 h 189"/>
                        <a:gd name="T48" fmla="*/ 21 w 244"/>
                        <a:gd name="T49" fmla="*/ 158 h 189"/>
                        <a:gd name="T50" fmla="*/ 26 w 244"/>
                        <a:gd name="T51" fmla="*/ 159 h 189"/>
                        <a:gd name="T52" fmla="*/ 41 w 244"/>
                        <a:gd name="T53" fmla="*/ 163 h 189"/>
                        <a:gd name="T54" fmla="*/ 35 w 244"/>
                        <a:gd name="T55" fmla="*/ 173 h 189"/>
                        <a:gd name="T56" fmla="*/ 34 w 244"/>
                        <a:gd name="T57" fmla="*/ 178 h 189"/>
                        <a:gd name="T58" fmla="*/ 30 w 244"/>
                        <a:gd name="T59" fmla="*/ 186 h 189"/>
                        <a:gd name="T60" fmla="*/ 53 w 244"/>
                        <a:gd name="T61" fmla="*/ 187 h 189"/>
                        <a:gd name="T62" fmla="*/ 75 w 244"/>
                        <a:gd name="T63" fmla="*/ 183 h 189"/>
                        <a:gd name="T64" fmla="*/ 74 w 244"/>
                        <a:gd name="T65" fmla="*/ 181 h 189"/>
                        <a:gd name="T66" fmla="*/ 87 w 244"/>
                        <a:gd name="T67" fmla="*/ 181 h 189"/>
                        <a:gd name="T68" fmla="*/ 66 w 244"/>
                        <a:gd name="T69" fmla="*/ 156 h 189"/>
                        <a:gd name="T70" fmla="*/ 62 w 244"/>
                        <a:gd name="T71" fmla="*/ 144 h 189"/>
                        <a:gd name="T72" fmla="*/ 65 w 244"/>
                        <a:gd name="T73" fmla="*/ 134 h 189"/>
                        <a:gd name="T74" fmla="*/ 67 w 244"/>
                        <a:gd name="T75" fmla="*/ 123 h 189"/>
                        <a:gd name="T76" fmla="*/ 72 w 244"/>
                        <a:gd name="T77" fmla="*/ 110 h 189"/>
                        <a:gd name="T78" fmla="*/ 59 w 244"/>
                        <a:gd name="T79" fmla="*/ 104 h 189"/>
                        <a:gd name="T80" fmla="*/ 59 w 244"/>
                        <a:gd name="T81" fmla="*/ 103 h 189"/>
                        <a:gd name="T82" fmla="*/ 63 w 244"/>
                        <a:gd name="T83" fmla="*/ 105 h 189"/>
                        <a:gd name="T84" fmla="*/ 78 w 244"/>
                        <a:gd name="T85" fmla="*/ 96 h 189"/>
                        <a:gd name="T86" fmla="*/ 79 w 244"/>
                        <a:gd name="T87" fmla="*/ 94 h 189"/>
                        <a:gd name="T88" fmla="*/ 83 w 244"/>
                        <a:gd name="T89" fmla="*/ 89 h 189"/>
                        <a:gd name="T90" fmla="*/ 93 w 244"/>
                        <a:gd name="T91" fmla="*/ 83 h 189"/>
                        <a:gd name="T92" fmla="*/ 104 w 244"/>
                        <a:gd name="T93" fmla="*/ 72 h 189"/>
                        <a:gd name="T94" fmla="*/ 102 w 244"/>
                        <a:gd name="T95" fmla="*/ 66 h 189"/>
                        <a:gd name="T96" fmla="*/ 115 w 244"/>
                        <a:gd name="T97" fmla="*/ 62 h 189"/>
                        <a:gd name="T98" fmla="*/ 128 w 244"/>
                        <a:gd name="T99" fmla="*/ 61 h 189"/>
                        <a:gd name="T100" fmla="*/ 132 w 244"/>
                        <a:gd name="T101" fmla="*/ 55 h 189"/>
                        <a:gd name="T102" fmla="*/ 145 w 244"/>
                        <a:gd name="T103" fmla="*/ 47 h 189"/>
                        <a:gd name="T104" fmla="*/ 165 w 244"/>
                        <a:gd name="T105" fmla="*/ 43 h 189"/>
                        <a:gd name="T106" fmla="*/ 184 w 244"/>
                        <a:gd name="T107" fmla="*/ 39 h 189"/>
                        <a:gd name="T108" fmla="*/ 194 w 244"/>
                        <a:gd name="T109" fmla="*/ 34 h 189"/>
                        <a:gd name="T110" fmla="*/ 223 w 244"/>
                        <a:gd name="T111" fmla="*/ 28 h 189"/>
                        <a:gd name="T112" fmla="*/ 235 w 244"/>
                        <a:gd name="T113" fmla="*/ 23 h 189"/>
                        <a:gd name="T114" fmla="*/ 244 w 244"/>
                        <a:gd name="T115" fmla="*/ 8 h 189"/>
                        <a:gd name="T116" fmla="*/ 234 w 244"/>
                        <a:gd name="T117" fmla="*/ 0 h 18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4"/>
                        <a:gd name="T178" fmla="*/ 0 h 189"/>
                        <a:gd name="T179" fmla="*/ 244 w 244"/>
                        <a:gd name="T180" fmla="*/ 189 h 18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4" h="189">
                          <a:moveTo>
                            <a:pt x="231" y="0"/>
                          </a:moveTo>
                          <a:lnTo>
                            <a:pt x="231" y="0"/>
                          </a:lnTo>
                          <a:lnTo>
                            <a:pt x="228" y="2"/>
                          </a:lnTo>
                          <a:lnTo>
                            <a:pt x="225" y="4"/>
                          </a:lnTo>
                          <a:lnTo>
                            <a:pt x="223" y="4"/>
                          </a:lnTo>
                          <a:lnTo>
                            <a:pt x="220" y="4"/>
                          </a:lnTo>
                          <a:lnTo>
                            <a:pt x="219" y="6"/>
                          </a:lnTo>
                          <a:lnTo>
                            <a:pt x="218" y="8"/>
                          </a:lnTo>
                          <a:lnTo>
                            <a:pt x="216" y="11"/>
                          </a:lnTo>
                          <a:lnTo>
                            <a:pt x="213" y="10"/>
                          </a:lnTo>
                          <a:lnTo>
                            <a:pt x="212" y="9"/>
                          </a:lnTo>
                          <a:lnTo>
                            <a:pt x="209" y="10"/>
                          </a:lnTo>
                          <a:lnTo>
                            <a:pt x="205" y="11"/>
                          </a:lnTo>
                          <a:lnTo>
                            <a:pt x="203" y="14"/>
                          </a:lnTo>
                          <a:lnTo>
                            <a:pt x="200" y="15"/>
                          </a:lnTo>
                          <a:lnTo>
                            <a:pt x="199" y="15"/>
                          </a:lnTo>
                          <a:lnTo>
                            <a:pt x="198" y="14"/>
                          </a:lnTo>
                          <a:lnTo>
                            <a:pt x="197" y="14"/>
                          </a:lnTo>
                          <a:lnTo>
                            <a:pt x="192" y="17"/>
                          </a:lnTo>
                          <a:lnTo>
                            <a:pt x="189" y="20"/>
                          </a:lnTo>
                          <a:lnTo>
                            <a:pt x="186" y="21"/>
                          </a:lnTo>
                          <a:lnTo>
                            <a:pt x="184" y="21"/>
                          </a:lnTo>
                          <a:lnTo>
                            <a:pt x="182" y="21"/>
                          </a:lnTo>
                          <a:lnTo>
                            <a:pt x="180" y="20"/>
                          </a:lnTo>
                          <a:lnTo>
                            <a:pt x="178" y="20"/>
                          </a:lnTo>
                          <a:lnTo>
                            <a:pt x="176" y="21"/>
                          </a:lnTo>
                          <a:lnTo>
                            <a:pt x="175" y="23"/>
                          </a:lnTo>
                          <a:lnTo>
                            <a:pt x="163" y="23"/>
                          </a:lnTo>
                          <a:lnTo>
                            <a:pt x="163" y="21"/>
                          </a:lnTo>
                          <a:lnTo>
                            <a:pt x="155" y="18"/>
                          </a:lnTo>
                          <a:lnTo>
                            <a:pt x="147" y="18"/>
                          </a:lnTo>
                          <a:lnTo>
                            <a:pt x="147" y="28"/>
                          </a:lnTo>
                          <a:lnTo>
                            <a:pt x="135" y="28"/>
                          </a:lnTo>
                          <a:lnTo>
                            <a:pt x="134" y="28"/>
                          </a:lnTo>
                          <a:lnTo>
                            <a:pt x="132" y="29"/>
                          </a:lnTo>
                          <a:lnTo>
                            <a:pt x="134" y="29"/>
                          </a:lnTo>
                          <a:lnTo>
                            <a:pt x="129" y="28"/>
                          </a:lnTo>
                          <a:lnTo>
                            <a:pt x="125" y="30"/>
                          </a:lnTo>
                          <a:lnTo>
                            <a:pt x="122" y="32"/>
                          </a:lnTo>
                          <a:lnTo>
                            <a:pt x="117" y="32"/>
                          </a:lnTo>
                          <a:lnTo>
                            <a:pt x="114" y="34"/>
                          </a:lnTo>
                          <a:lnTo>
                            <a:pt x="113" y="36"/>
                          </a:lnTo>
                          <a:lnTo>
                            <a:pt x="110" y="37"/>
                          </a:lnTo>
                          <a:lnTo>
                            <a:pt x="106" y="38"/>
                          </a:lnTo>
                          <a:lnTo>
                            <a:pt x="103" y="39"/>
                          </a:lnTo>
                          <a:lnTo>
                            <a:pt x="101" y="39"/>
                          </a:lnTo>
                          <a:lnTo>
                            <a:pt x="100" y="42"/>
                          </a:lnTo>
                          <a:lnTo>
                            <a:pt x="100" y="43"/>
                          </a:lnTo>
                          <a:lnTo>
                            <a:pt x="94" y="45"/>
                          </a:lnTo>
                          <a:lnTo>
                            <a:pt x="94" y="47"/>
                          </a:lnTo>
                          <a:lnTo>
                            <a:pt x="90" y="47"/>
                          </a:lnTo>
                          <a:lnTo>
                            <a:pt x="87" y="45"/>
                          </a:lnTo>
                          <a:lnTo>
                            <a:pt x="82" y="44"/>
                          </a:lnTo>
                          <a:lnTo>
                            <a:pt x="78" y="45"/>
                          </a:lnTo>
                          <a:lnTo>
                            <a:pt x="76" y="48"/>
                          </a:lnTo>
                          <a:lnTo>
                            <a:pt x="75" y="50"/>
                          </a:lnTo>
                          <a:lnTo>
                            <a:pt x="72" y="52"/>
                          </a:lnTo>
                          <a:lnTo>
                            <a:pt x="68" y="52"/>
                          </a:lnTo>
                          <a:lnTo>
                            <a:pt x="62" y="50"/>
                          </a:lnTo>
                          <a:lnTo>
                            <a:pt x="60" y="55"/>
                          </a:lnTo>
                          <a:lnTo>
                            <a:pt x="63" y="57"/>
                          </a:lnTo>
                          <a:lnTo>
                            <a:pt x="59" y="59"/>
                          </a:lnTo>
                          <a:lnTo>
                            <a:pt x="59" y="61"/>
                          </a:lnTo>
                          <a:lnTo>
                            <a:pt x="62" y="64"/>
                          </a:lnTo>
                          <a:lnTo>
                            <a:pt x="54" y="63"/>
                          </a:lnTo>
                          <a:lnTo>
                            <a:pt x="54" y="62"/>
                          </a:lnTo>
                          <a:lnTo>
                            <a:pt x="53" y="62"/>
                          </a:lnTo>
                          <a:lnTo>
                            <a:pt x="51" y="64"/>
                          </a:lnTo>
                          <a:lnTo>
                            <a:pt x="52" y="66"/>
                          </a:lnTo>
                          <a:lnTo>
                            <a:pt x="51" y="69"/>
                          </a:lnTo>
                          <a:lnTo>
                            <a:pt x="51" y="70"/>
                          </a:lnTo>
                          <a:lnTo>
                            <a:pt x="48" y="69"/>
                          </a:lnTo>
                          <a:lnTo>
                            <a:pt x="47" y="68"/>
                          </a:lnTo>
                          <a:lnTo>
                            <a:pt x="46" y="72"/>
                          </a:lnTo>
                          <a:lnTo>
                            <a:pt x="45" y="72"/>
                          </a:lnTo>
                          <a:lnTo>
                            <a:pt x="45" y="71"/>
                          </a:lnTo>
                          <a:lnTo>
                            <a:pt x="42" y="71"/>
                          </a:lnTo>
                          <a:lnTo>
                            <a:pt x="42" y="72"/>
                          </a:lnTo>
                          <a:lnTo>
                            <a:pt x="46" y="73"/>
                          </a:lnTo>
                          <a:lnTo>
                            <a:pt x="46" y="76"/>
                          </a:lnTo>
                          <a:lnTo>
                            <a:pt x="44" y="76"/>
                          </a:lnTo>
                          <a:lnTo>
                            <a:pt x="42" y="75"/>
                          </a:lnTo>
                          <a:lnTo>
                            <a:pt x="40" y="75"/>
                          </a:lnTo>
                          <a:lnTo>
                            <a:pt x="38" y="76"/>
                          </a:lnTo>
                          <a:lnTo>
                            <a:pt x="35" y="79"/>
                          </a:lnTo>
                          <a:lnTo>
                            <a:pt x="33" y="82"/>
                          </a:lnTo>
                          <a:lnTo>
                            <a:pt x="30" y="84"/>
                          </a:lnTo>
                          <a:lnTo>
                            <a:pt x="26" y="84"/>
                          </a:lnTo>
                          <a:lnTo>
                            <a:pt x="23" y="84"/>
                          </a:lnTo>
                          <a:lnTo>
                            <a:pt x="23" y="89"/>
                          </a:lnTo>
                          <a:lnTo>
                            <a:pt x="28" y="90"/>
                          </a:lnTo>
                          <a:lnTo>
                            <a:pt x="32" y="90"/>
                          </a:lnTo>
                          <a:lnTo>
                            <a:pt x="42" y="90"/>
                          </a:lnTo>
                          <a:lnTo>
                            <a:pt x="37" y="91"/>
                          </a:lnTo>
                          <a:lnTo>
                            <a:pt x="33" y="92"/>
                          </a:lnTo>
                          <a:lnTo>
                            <a:pt x="32" y="96"/>
                          </a:lnTo>
                          <a:lnTo>
                            <a:pt x="30" y="100"/>
                          </a:lnTo>
                          <a:lnTo>
                            <a:pt x="31" y="101"/>
                          </a:lnTo>
                          <a:lnTo>
                            <a:pt x="32" y="103"/>
                          </a:lnTo>
                          <a:lnTo>
                            <a:pt x="34" y="101"/>
                          </a:lnTo>
                          <a:lnTo>
                            <a:pt x="38" y="100"/>
                          </a:lnTo>
                          <a:lnTo>
                            <a:pt x="34" y="105"/>
                          </a:lnTo>
                          <a:lnTo>
                            <a:pt x="33" y="107"/>
                          </a:lnTo>
                          <a:lnTo>
                            <a:pt x="31" y="108"/>
                          </a:lnTo>
                          <a:lnTo>
                            <a:pt x="30" y="107"/>
                          </a:lnTo>
                          <a:lnTo>
                            <a:pt x="26" y="107"/>
                          </a:lnTo>
                          <a:lnTo>
                            <a:pt x="21" y="108"/>
                          </a:lnTo>
                          <a:lnTo>
                            <a:pt x="18" y="111"/>
                          </a:lnTo>
                          <a:lnTo>
                            <a:pt x="18" y="118"/>
                          </a:lnTo>
                          <a:lnTo>
                            <a:pt x="21" y="124"/>
                          </a:lnTo>
                          <a:lnTo>
                            <a:pt x="16" y="124"/>
                          </a:lnTo>
                          <a:lnTo>
                            <a:pt x="16" y="127"/>
                          </a:lnTo>
                          <a:lnTo>
                            <a:pt x="16" y="131"/>
                          </a:lnTo>
                          <a:lnTo>
                            <a:pt x="13" y="131"/>
                          </a:lnTo>
                          <a:lnTo>
                            <a:pt x="12" y="132"/>
                          </a:lnTo>
                          <a:lnTo>
                            <a:pt x="12" y="133"/>
                          </a:lnTo>
                          <a:lnTo>
                            <a:pt x="13" y="134"/>
                          </a:lnTo>
                          <a:lnTo>
                            <a:pt x="14" y="134"/>
                          </a:lnTo>
                          <a:lnTo>
                            <a:pt x="16" y="135"/>
                          </a:lnTo>
                          <a:lnTo>
                            <a:pt x="14" y="138"/>
                          </a:lnTo>
                          <a:lnTo>
                            <a:pt x="14" y="140"/>
                          </a:lnTo>
                          <a:lnTo>
                            <a:pt x="10" y="140"/>
                          </a:lnTo>
                          <a:lnTo>
                            <a:pt x="3" y="139"/>
                          </a:lnTo>
                          <a:lnTo>
                            <a:pt x="0" y="145"/>
                          </a:lnTo>
                          <a:lnTo>
                            <a:pt x="0" y="149"/>
                          </a:lnTo>
                          <a:lnTo>
                            <a:pt x="2" y="155"/>
                          </a:lnTo>
                          <a:lnTo>
                            <a:pt x="4" y="161"/>
                          </a:lnTo>
                          <a:lnTo>
                            <a:pt x="6" y="161"/>
                          </a:lnTo>
                          <a:lnTo>
                            <a:pt x="9" y="161"/>
                          </a:lnTo>
                          <a:lnTo>
                            <a:pt x="9" y="158"/>
                          </a:lnTo>
                          <a:lnTo>
                            <a:pt x="13" y="158"/>
                          </a:lnTo>
                          <a:lnTo>
                            <a:pt x="12" y="156"/>
                          </a:lnTo>
                          <a:lnTo>
                            <a:pt x="12" y="154"/>
                          </a:lnTo>
                          <a:lnTo>
                            <a:pt x="13" y="153"/>
                          </a:lnTo>
                          <a:lnTo>
                            <a:pt x="18" y="155"/>
                          </a:lnTo>
                          <a:lnTo>
                            <a:pt x="18" y="158"/>
                          </a:lnTo>
                          <a:lnTo>
                            <a:pt x="19" y="158"/>
                          </a:lnTo>
                          <a:lnTo>
                            <a:pt x="21" y="158"/>
                          </a:lnTo>
                          <a:lnTo>
                            <a:pt x="23" y="155"/>
                          </a:lnTo>
                          <a:lnTo>
                            <a:pt x="30" y="153"/>
                          </a:lnTo>
                          <a:lnTo>
                            <a:pt x="28" y="156"/>
                          </a:lnTo>
                          <a:lnTo>
                            <a:pt x="27" y="158"/>
                          </a:lnTo>
                          <a:lnTo>
                            <a:pt x="26" y="159"/>
                          </a:lnTo>
                          <a:lnTo>
                            <a:pt x="27" y="160"/>
                          </a:lnTo>
                          <a:lnTo>
                            <a:pt x="28" y="161"/>
                          </a:lnTo>
                          <a:lnTo>
                            <a:pt x="30" y="165"/>
                          </a:lnTo>
                          <a:lnTo>
                            <a:pt x="35" y="165"/>
                          </a:lnTo>
                          <a:lnTo>
                            <a:pt x="41" y="163"/>
                          </a:lnTo>
                          <a:lnTo>
                            <a:pt x="41" y="167"/>
                          </a:lnTo>
                          <a:lnTo>
                            <a:pt x="41" y="170"/>
                          </a:lnTo>
                          <a:lnTo>
                            <a:pt x="39" y="170"/>
                          </a:lnTo>
                          <a:lnTo>
                            <a:pt x="39" y="169"/>
                          </a:lnTo>
                          <a:lnTo>
                            <a:pt x="38" y="169"/>
                          </a:lnTo>
                          <a:lnTo>
                            <a:pt x="37" y="169"/>
                          </a:lnTo>
                          <a:lnTo>
                            <a:pt x="35" y="173"/>
                          </a:lnTo>
                          <a:lnTo>
                            <a:pt x="33" y="172"/>
                          </a:lnTo>
                          <a:lnTo>
                            <a:pt x="31" y="173"/>
                          </a:lnTo>
                          <a:lnTo>
                            <a:pt x="30" y="173"/>
                          </a:lnTo>
                          <a:lnTo>
                            <a:pt x="30" y="174"/>
                          </a:lnTo>
                          <a:lnTo>
                            <a:pt x="31" y="175"/>
                          </a:lnTo>
                          <a:lnTo>
                            <a:pt x="34" y="178"/>
                          </a:lnTo>
                          <a:lnTo>
                            <a:pt x="34" y="179"/>
                          </a:lnTo>
                          <a:lnTo>
                            <a:pt x="34" y="181"/>
                          </a:lnTo>
                          <a:lnTo>
                            <a:pt x="33" y="180"/>
                          </a:lnTo>
                          <a:lnTo>
                            <a:pt x="28" y="181"/>
                          </a:lnTo>
                          <a:lnTo>
                            <a:pt x="30" y="186"/>
                          </a:lnTo>
                          <a:lnTo>
                            <a:pt x="38" y="185"/>
                          </a:lnTo>
                          <a:lnTo>
                            <a:pt x="45" y="183"/>
                          </a:lnTo>
                          <a:lnTo>
                            <a:pt x="48" y="187"/>
                          </a:lnTo>
                          <a:lnTo>
                            <a:pt x="51" y="189"/>
                          </a:lnTo>
                          <a:lnTo>
                            <a:pt x="53" y="189"/>
                          </a:lnTo>
                          <a:lnTo>
                            <a:pt x="53" y="187"/>
                          </a:lnTo>
                          <a:lnTo>
                            <a:pt x="53" y="185"/>
                          </a:lnTo>
                          <a:lnTo>
                            <a:pt x="56" y="181"/>
                          </a:lnTo>
                          <a:lnTo>
                            <a:pt x="61" y="185"/>
                          </a:lnTo>
                          <a:lnTo>
                            <a:pt x="65" y="186"/>
                          </a:lnTo>
                          <a:lnTo>
                            <a:pt x="69" y="185"/>
                          </a:lnTo>
                          <a:lnTo>
                            <a:pt x="75" y="183"/>
                          </a:lnTo>
                          <a:lnTo>
                            <a:pt x="75" y="186"/>
                          </a:lnTo>
                          <a:lnTo>
                            <a:pt x="78" y="187"/>
                          </a:lnTo>
                          <a:lnTo>
                            <a:pt x="78" y="186"/>
                          </a:lnTo>
                          <a:lnTo>
                            <a:pt x="78" y="183"/>
                          </a:lnTo>
                          <a:lnTo>
                            <a:pt x="74" y="181"/>
                          </a:lnTo>
                          <a:lnTo>
                            <a:pt x="74" y="178"/>
                          </a:lnTo>
                          <a:lnTo>
                            <a:pt x="79" y="178"/>
                          </a:lnTo>
                          <a:lnTo>
                            <a:pt x="82" y="178"/>
                          </a:lnTo>
                          <a:lnTo>
                            <a:pt x="86" y="180"/>
                          </a:lnTo>
                          <a:lnTo>
                            <a:pt x="87" y="181"/>
                          </a:lnTo>
                          <a:lnTo>
                            <a:pt x="89" y="181"/>
                          </a:lnTo>
                          <a:lnTo>
                            <a:pt x="96" y="178"/>
                          </a:lnTo>
                          <a:lnTo>
                            <a:pt x="86" y="174"/>
                          </a:lnTo>
                          <a:lnTo>
                            <a:pt x="78" y="170"/>
                          </a:lnTo>
                          <a:lnTo>
                            <a:pt x="72" y="165"/>
                          </a:lnTo>
                          <a:lnTo>
                            <a:pt x="66" y="156"/>
                          </a:lnTo>
                          <a:lnTo>
                            <a:pt x="66" y="154"/>
                          </a:lnTo>
                          <a:lnTo>
                            <a:pt x="65" y="152"/>
                          </a:lnTo>
                          <a:lnTo>
                            <a:pt x="61" y="151"/>
                          </a:lnTo>
                          <a:lnTo>
                            <a:pt x="61" y="148"/>
                          </a:lnTo>
                          <a:lnTo>
                            <a:pt x="62" y="146"/>
                          </a:lnTo>
                          <a:lnTo>
                            <a:pt x="62" y="144"/>
                          </a:lnTo>
                          <a:lnTo>
                            <a:pt x="60" y="141"/>
                          </a:lnTo>
                          <a:lnTo>
                            <a:pt x="60" y="139"/>
                          </a:lnTo>
                          <a:lnTo>
                            <a:pt x="61" y="138"/>
                          </a:lnTo>
                          <a:lnTo>
                            <a:pt x="63" y="138"/>
                          </a:lnTo>
                          <a:lnTo>
                            <a:pt x="63" y="135"/>
                          </a:lnTo>
                          <a:lnTo>
                            <a:pt x="65" y="134"/>
                          </a:lnTo>
                          <a:lnTo>
                            <a:pt x="65" y="131"/>
                          </a:lnTo>
                          <a:lnTo>
                            <a:pt x="62" y="130"/>
                          </a:lnTo>
                          <a:lnTo>
                            <a:pt x="62" y="127"/>
                          </a:lnTo>
                          <a:lnTo>
                            <a:pt x="67" y="125"/>
                          </a:lnTo>
                          <a:lnTo>
                            <a:pt x="67" y="123"/>
                          </a:lnTo>
                          <a:lnTo>
                            <a:pt x="67" y="120"/>
                          </a:lnTo>
                          <a:lnTo>
                            <a:pt x="67" y="116"/>
                          </a:lnTo>
                          <a:lnTo>
                            <a:pt x="69" y="114"/>
                          </a:lnTo>
                          <a:lnTo>
                            <a:pt x="72" y="113"/>
                          </a:lnTo>
                          <a:lnTo>
                            <a:pt x="72" y="111"/>
                          </a:lnTo>
                          <a:lnTo>
                            <a:pt x="72" y="110"/>
                          </a:lnTo>
                          <a:lnTo>
                            <a:pt x="69" y="107"/>
                          </a:lnTo>
                          <a:lnTo>
                            <a:pt x="66" y="107"/>
                          </a:lnTo>
                          <a:lnTo>
                            <a:pt x="62" y="107"/>
                          </a:lnTo>
                          <a:lnTo>
                            <a:pt x="59" y="104"/>
                          </a:lnTo>
                          <a:lnTo>
                            <a:pt x="56" y="104"/>
                          </a:lnTo>
                          <a:lnTo>
                            <a:pt x="53" y="104"/>
                          </a:lnTo>
                          <a:lnTo>
                            <a:pt x="48" y="105"/>
                          </a:lnTo>
                          <a:lnTo>
                            <a:pt x="46" y="99"/>
                          </a:lnTo>
                          <a:lnTo>
                            <a:pt x="52" y="103"/>
                          </a:lnTo>
                          <a:lnTo>
                            <a:pt x="55" y="104"/>
                          </a:lnTo>
                          <a:lnTo>
                            <a:pt x="59" y="103"/>
                          </a:lnTo>
                          <a:lnTo>
                            <a:pt x="60" y="103"/>
                          </a:lnTo>
                          <a:lnTo>
                            <a:pt x="59" y="101"/>
                          </a:lnTo>
                          <a:lnTo>
                            <a:pt x="60" y="100"/>
                          </a:lnTo>
                          <a:lnTo>
                            <a:pt x="61" y="100"/>
                          </a:lnTo>
                          <a:lnTo>
                            <a:pt x="63" y="105"/>
                          </a:lnTo>
                          <a:lnTo>
                            <a:pt x="72" y="104"/>
                          </a:lnTo>
                          <a:lnTo>
                            <a:pt x="75" y="103"/>
                          </a:lnTo>
                          <a:lnTo>
                            <a:pt x="76" y="101"/>
                          </a:lnTo>
                          <a:lnTo>
                            <a:pt x="78" y="99"/>
                          </a:lnTo>
                          <a:lnTo>
                            <a:pt x="76" y="98"/>
                          </a:lnTo>
                          <a:lnTo>
                            <a:pt x="78" y="96"/>
                          </a:lnTo>
                          <a:lnTo>
                            <a:pt x="76" y="96"/>
                          </a:lnTo>
                          <a:lnTo>
                            <a:pt x="75" y="94"/>
                          </a:lnTo>
                          <a:lnTo>
                            <a:pt x="76" y="92"/>
                          </a:lnTo>
                          <a:lnTo>
                            <a:pt x="78" y="93"/>
                          </a:lnTo>
                          <a:lnTo>
                            <a:pt x="79" y="94"/>
                          </a:lnTo>
                          <a:lnTo>
                            <a:pt x="81" y="94"/>
                          </a:lnTo>
                          <a:lnTo>
                            <a:pt x="82" y="94"/>
                          </a:lnTo>
                          <a:lnTo>
                            <a:pt x="85" y="93"/>
                          </a:lnTo>
                          <a:lnTo>
                            <a:pt x="85" y="92"/>
                          </a:lnTo>
                          <a:lnTo>
                            <a:pt x="83" y="90"/>
                          </a:lnTo>
                          <a:lnTo>
                            <a:pt x="83" y="89"/>
                          </a:lnTo>
                          <a:lnTo>
                            <a:pt x="89" y="89"/>
                          </a:lnTo>
                          <a:lnTo>
                            <a:pt x="89" y="86"/>
                          </a:lnTo>
                          <a:lnTo>
                            <a:pt x="87" y="78"/>
                          </a:lnTo>
                          <a:lnTo>
                            <a:pt x="89" y="78"/>
                          </a:lnTo>
                          <a:lnTo>
                            <a:pt x="92" y="78"/>
                          </a:lnTo>
                          <a:lnTo>
                            <a:pt x="93" y="83"/>
                          </a:lnTo>
                          <a:lnTo>
                            <a:pt x="99" y="79"/>
                          </a:lnTo>
                          <a:lnTo>
                            <a:pt x="99" y="76"/>
                          </a:lnTo>
                          <a:lnTo>
                            <a:pt x="99" y="75"/>
                          </a:lnTo>
                          <a:lnTo>
                            <a:pt x="100" y="73"/>
                          </a:lnTo>
                          <a:lnTo>
                            <a:pt x="102" y="73"/>
                          </a:lnTo>
                          <a:lnTo>
                            <a:pt x="104" y="72"/>
                          </a:lnTo>
                          <a:lnTo>
                            <a:pt x="104" y="71"/>
                          </a:lnTo>
                          <a:lnTo>
                            <a:pt x="103" y="70"/>
                          </a:lnTo>
                          <a:lnTo>
                            <a:pt x="102" y="69"/>
                          </a:lnTo>
                          <a:lnTo>
                            <a:pt x="102" y="66"/>
                          </a:lnTo>
                          <a:lnTo>
                            <a:pt x="106" y="66"/>
                          </a:lnTo>
                          <a:lnTo>
                            <a:pt x="108" y="65"/>
                          </a:lnTo>
                          <a:lnTo>
                            <a:pt x="109" y="65"/>
                          </a:lnTo>
                          <a:lnTo>
                            <a:pt x="110" y="63"/>
                          </a:lnTo>
                          <a:lnTo>
                            <a:pt x="110" y="62"/>
                          </a:lnTo>
                          <a:lnTo>
                            <a:pt x="115" y="62"/>
                          </a:lnTo>
                          <a:lnTo>
                            <a:pt x="120" y="63"/>
                          </a:lnTo>
                          <a:lnTo>
                            <a:pt x="120" y="59"/>
                          </a:lnTo>
                          <a:lnTo>
                            <a:pt x="121" y="58"/>
                          </a:lnTo>
                          <a:lnTo>
                            <a:pt x="122" y="58"/>
                          </a:lnTo>
                          <a:lnTo>
                            <a:pt x="125" y="59"/>
                          </a:lnTo>
                          <a:lnTo>
                            <a:pt x="128" y="61"/>
                          </a:lnTo>
                          <a:lnTo>
                            <a:pt x="130" y="61"/>
                          </a:lnTo>
                          <a:lnTo>
                            <a:pt x="130" y="59"/>
                          </a:lnTo>
                          <a:lnTo>
                            <a:pt x="130" y="57"/>
                          </a:lnTo>
                          <a:lnTo>
                            <a:pt x="130" y="56"/>
                          </a:lnTo>
                          <a:lnTo>
                            <a:pt x="131" y="55"/>
                          </a:lnTo>
                          <a:lnTo>
                            <a:pt x="132" y="55"/>
                          </a:lnTo>
                          <a:lnTo>
                            <a:pt x="135" y="55"/>
                          </a:lnTo>
                          <a:lnTo>
                            <a:pt x="137" y="52"/>
                          </a:lnTo>
                          <a:lnTo>
                            <a:pt x="138" y="49"/>
                          </a:lnTo>
                          <a:lnTo>
                            <a:pt x="142" y="49"/>
                          </a:lnTo>
                          <a:lnTo>
                            <a:pt x="144" y="49"/>
                          </a:lnTo>
                          <a:lnTo>
                            <a:pt x="145" y="47"/>
                          </a:lnTo>
                          <a:lnTo>
                            <a:pt x="157" y="42"/>
                          </a:lnTo>
                          <a:lnTo>
                            <a:pt x="159" y="42"/>
                          </a:lnTo>
                          <a:lnTo>
                            <a:pt x="161" y="43"/>
                          </a:lnTo>
                          <a:lnTo>
                            <a:pt x="163" y="43"/>
                          </a:lnTo>
                          <a:lnTo>
                            <a:pt x="165" y="43"/>
                          </a:lnTo>
                          <a:lnTo>
                            <a:pt x="169" y="42"/>
                          </a:lnTo>
                          <a:lnTo>
                            <a:pt x="172" y="39"/>
                          </a:lnTo>
                          <a:lnTo>
                            <a:pt x="176" y="37"/>
                          </a:lnTo>
                          <a:lnTo>
                            <a:pt x="179" y="37"/>
                          </a:lnTo>
                          <a:lnTo>
                            <a:pt x="180" y="37"/>
                          </a:lnTo>
                          <a:lnTo>
                            <a:pt x="182" y="38"/>
                          </a:lnTo>
                          <a:lnTo>
                            <a:pt x="184" y="39"/>
                          </a:lnTo>
                          <a:lnTo>
                            <a:pt x="186" y="37"/>
                          </a:lnTo>
                          <a:lnTo>
                            <a:pt x="189" y="36"/>
                          </a:lnTo>
                          <a:lnTo>
                            <a:pt x="191" y="37"/>
                          </a:lnTo>
                          <a:lnTo>
                            <a:pt x="194" y="34"/>
                          </a:lnTo>
                          <a:lnTo>
                            <a:pt x="199" y="32"/>
                          </a:lnTo>
                          <a:lnTo>
                            <a:pt x="204" y="32"/>
                          </a:lnTo>
                          <a:lnTo>
                            <a:pt x="209" y="31"/>
                          </a:lnTo>
                          <a:lnTo>
                            <a:pt x="214" y="31"/>
                          </a:lnTo>
                          <a:lnTo>
                            <a:pt x="219" y="28"/>
                          </a:lnTo>
                          <a:lnTo>
                            <a:pt x="223" y="28"/>
                          </a:lnTo>
                          <a:lnTo>
                            <a:pt x="226" y="28"/>
                          </a:lnTo>
                          <a:lnTo>
                            <a:pt x="230" y="24"/>
                          </a:lnTo>
                          <a:lnTo>
                            <a:pt x="232" y="24"/>
                          </a:lnTo>
                          <a:lnTo>
                            <a:pt x="234" y="24"/>
                          </a:lnTo>
                          <a:lnTo>
                            <a:pt x="235" y="23"/>
                          </a:lnTo>
                          <a:lnTo>
                            <a:pt x="235" y="21"/>
                          </a:lnTo>
                          <a:lnTo>
                            <a:pt x="239" y="20"/>
                          </a:lnTo>
                          <a:lnTo>
                            <a:pt x="241" y="18"/>
                          </a:lnTo>
                          <a:lnTo>
                            <a:pt x="242" y="14"/>
                          </a:lnTo>
                          <a:lnTo>
                            <a:pt x="244" y="10"/>
                          </a:lnTo>
                          <a:lnTo>
                            <a:pt x="244" y="8"/>
                          </a:lnTo>
                          <a:lnTo>
                            <a:pt x="241" y="7"/>
                          </a:lnTo>
                          <a:lnTo>
                            <a:pt x="239" y="6"/>
                          </a:lnTo>
                          <a:lnTo>
                            <a:pt x="238" y="3"/>
                          </a:lnTo>
                          <a:lnTo>
                            <a:pt x="238" y="1"/>
                          </a:lnTo>
                          <a:lnTo>
                            <a:pt x="234" y="0"/>
                          </a:lnTo>
                          <a:lnTo>
                            <a:pt x="23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10" name="Freeform 124"/>
                    <p:cNvSpPr>
                      <a:spLocks/>
                    </p:cNvSpPr>
                    <p:nvPr/>
                  </p:nvSpPr>
                  <p:spPr bwMode="auto">
                    <a:xfrm>
                      <a:off x="3613" y="804"/>
                      <a:ext cx="14" cy="9"/>
                    </a:xfrm>
                    <a:custGeom>
                      <a:avLst/>
                      <a:gdLst>
                        <a:gd name="T0" fmla="*/ 9 w 14"/>
                        <a:gd name="T1" fmla="*/ 0 h 9"/>
                        <a:gd name="T2" fmla="*/ 9 w 14"/>
                        <a:gd name="T3" fmla="*/ 0 h 9"/>
                        <a:gd name="T4" fmla="*/ 5 w 14"/>
                        <a:gd name="T5" fmla="*/ 3 h 9"/>
                        <a:gd name="T6" fmla="*/ 1 w 14"/>
                        <a:gd name="T7" fmla="*/ 7 h 9"/>
                        <a:gd name="T8" fmla="*/ 1 w 14"/>
                        <a:gd name="T9" fmla="*/ 7 h 9"/>
                        <a:gd name="T10" fmla="*/ 0 w 14"/>
                        <a:gd name="T11" fmla="*/ 8 h 9"/>
                        <a:gd name="T12" fmla="*/ 1 w 14"/>
                        <a:gd name="T13" fmla="*/ 8 h 9"/>
                        <a:gd name="T14" fmla="*/ 5 w 14"/>
                        <a:gd name="T15" fmla="*/ 9 h 9"/>
                        <a:gd name="T16" fmla="*/ 14 w 14"/>
                        <a:gd name="T17" fmla="*/ 9 h 9"/>
                        <a:gd name="T18" fmla="*/ 14 w 14"/>
                        <a:gd name="T19" fmla="*/ 9 h 9"/>
                        <a:gd name="T20" fmla="*/ 12 w 14"/>
                        <a:gd name="T21" fmla="*/ 0 h 9"/>
                        <a:gd name="T22" fmla="*/ 12 w 14"/>
                        <a:gd name="T23" fmla="*/ 0 h 9"/>
                        <a:gd name="T24" fmla="*/ 9 w 14"/>
                        <a:gd name="T25" fmla="*/ 0 h 9"/>
                        <a:gd name="T26" fmla="*/ 9 w 14"/>
                        <a:gd name="T27" fmla="*/ 0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9"/>
                        <a:gd name="T44" fmla="*/ 14 w 14"/>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9">
                          <a:moveTo>
                            <a:pt x="9" y="0"/>
                          </a:moveTo>
                          <a:lnTo>
                            <a:pt x="9" y="0"/>
                          </a:lnTo>
                          <a:lnTo>
                            <a:pt x="5" y="3"/>
                          </a:lnTo>
                          <a:lnTo>
                            <a:pt x="1" y="7"/>
                          </a:lnTo>
                          <a:lnTo>
                            <a:pt x="0" y="8"/>
                          </a:lnTo>
                          <a:lnTo>
                            <a:pt x="1" y="8"/>
                          </a:lnTo>
                          <a:lnTo>
                            <a:pt x="5" y="9"/>
                          </a:lnTo>
                          <a:lnTo>
                            <a:pt x="14" y="9"/>
                          </a:lnTo>
                          <a:lnTo>
                            <a:pt x="12" y="0"/>
                          </a:lnTo>
                          <a:lnTo>
                            <a:pt x="9"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11" name="Freeform 125"/>
                    <p:cNvSpPr>
                      <a:spLocks/>
                    </p:cNvSpPr>
                    <p:nvPr/>
                  </p:nvSpPr>
                  <p:spPr bwMode="auto">
                    <a:xfrm>
                      <a:off x="3730" y="801"/>
                      <a:ext cx="15" cy="13"/>
                    </a:xfrm>
                    <a:custGeom>
                      <a:avLst/>
                      <a:gdLst>
                        <a:gd name="T0" fmla="*/ 7 w 15"/>
                        <a:gd name="T1" fmla="*/ 0 h 13"/>
                        <a:gd name="T2" fmla="*/ 7 w 15"/>
                        <a:gd name="T3" fmla="*/ 0 h 13"/>
                        <a:gd name="T4" fmla="*/ 0 w 15"/>
                        <a:gd name="T5" fmla="*/ 6 h 13"/>
                        <a:gd name="T6" fmla="*/ 0 w 15"/>
                        <a:gd name="T7" fmla="*/ 6 h 13"/>
                        <a:gd name="T8" fmla="*/ 6 w 15"/>
                        <a:gd name="T9" fmla="*/ 11 h 13"/>
                        <a:gd name="T10" fmla="*/ 10 w 15"/>
                        <a:gd name="T11" fmla="*/ 13 h 13"/>
                        <a:gd name="T12" fmla="*/ 12 w 15"/>
                        <a:gd name="T13" fmla="*/ 13 h 13"/>
                        <a:gd name="T14" fmla="*/ 14 w 15"/>
                        <a:gd name="T15" fmla="*/ 12 h 13"/>
                        <a:gd name="T16" fmla="*/ 14 w 15"/>
                        <a:gd name="T17" fmla="*/ 12 h 13"/>
                        <a:gd name="T18" fmla="*/ 15 w 15"/>
                        <a:gd name="T19" fmla="*/ 10 h 13"/>
                        <a:gd name="T20" fmla="*/ 15 w 15"/>
                        <a:gd name="T21" fmla="*/ 8 h 13"/>
                        <a:gd name="T22" fmla="*/ 14 w 15"/>
                        <a:gd name="T23" fmla="*/ 4 h 13"/>
                        <a:gd name="T24" fmla="*/ 14 w 15"/>
                        <a:gd name="T25" fmla="*/ 4 h 13"/>
                        <a:gd name="T26" fmla="*/ 13 w 15"/>
                        <a:gd name="T27" fmla="*/ 3 h 13"/>
                        <a:gd name="T28" fmla="*/ 12 w 15"/>
                        <a:gd name="T29" fmla="*/ 0 h 13"/>
                        <a:gd name="T30" fmla="*/ 12 w 15"/>
                        <a:gd name="T31" fmla="*/ 0 h 13"/>
                        <a:gd name="T32" fmla="*/ 7 w 15"/>
                        <a:gd name="T33" fmla="*/ 0 h 13"/>
                        <a:gd name="T34" fmla="*/ 7 w 15"/>
                        <a:gd name="T35" fmla="*/ 0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3"/>
                        <a:gd name="T56" fmla="*/ 15 w 15"/>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3">
                          <a:moveTo>
                            <a:pt x="7" y="0"/>
                          </a:moveTo>
                          <a:lnTo>
                            <a:pt x="7" y="0"/>
                          </a:lnTo>
                          <a:lnTo>
                            <a:pt x="0" y="6"/>
                          </a:lnTo>
                          <a:lnTo>
                            <a:pt x="6" y="11"/>
                          </a:lnTo>
                          <a:lnTo>
                            <a:pt x="10" y="13"/>
                          </a:lnTo>
                          <a:lnTo>
                            <a:pt x="12" y="13"/>
                          </a:lnTo>
                          <a:lnTo>
                            <a:pt x="14" y="12"/>
                          </a:lnTo>
                          <a:lnTo>
                            <a:pt x="15" y="10"/>
                          </a:lnTo>
                          <a:lnTo>
                            <a:pt x="15" y="8"/>
                          </a:lnTo>
                          <a:lnTo>
                            <a:pt x="14" y="4"/>
                          </a:lnTo>
                          <a:lnTo>
                            <a:pt x="13" y="3"/>
                          </a:lnTo>
                          <a:lnTo>
                            <a:pt x="12" y="0"/>
                          </a:lnTo>
                          <a:lnTo>
                            <a:pt x="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12" name="Freeform 126"/>
                    <p:cNvSpPr>
                      <a:spLocks/>
                    </p:cNvSpPr>
                    <p:nvPr/>
                  </p:nvSpPr>
                  <p:spPr bwMode="auto">
                    <a:xfrm>
                      <a:off x="3600" y="799"/>
                      <a:ext cx="11" cy="7"/>
                    </a:xfrm>
                    <a:custGeom>
                      <a:avLst/>
                      <a:gdLst>
                        <a:gd name="T0" fmla="*/ 7 w 11"/>
                        <a:gd name="T1" fmla="*/ 0 h 7"/>
                        <a:gd name="T2" fmla="*/ 7 w 11"/>
                        <a:gd name="T3" fmla="*/ 0 h 7"/>
                        <a:gd name="T4" fmla="*/ 2 w 11"/>
                        <a:gd name="T5" fmla="*/ 2 h 7"/>
                        <a:gd name="T6" fmla="*/ 0 w 11"/>
                        <a:gd name="T7" fmla="*/ 4 h 7"/>
                        <a:gd name="T8" fmla="*/ 2 w 11"/>
                        <a:gd name="T9" fmla="*/ 5 h 7"/>
                        <a:gd name="T10" fmla="*/ 4 w 11"/>
                        <a:gd name="T11" fmla="*/ 6 h 7"/>
                        <a:gd name="T12" fmla="*/ 11 w 11"/>
                        <a:gd name="T13" fmla="*/ 7 h 7"/>
                        <a:gd name="T14" fmla="*/ 11 w 11"/>
                        <a:gd name="T15" fmla="*/ 0 h 7"/>
                        <a:gd name="T16" fmla="*/ 11 w 11"/>
                        <a:gd name="T17" fmla="*/ 0 h 7"/>
                        <a:gd name="T18" fmla="*/ 7 w 11"/>
                        <a:gd name="T19" fmla="*/ 0 h 7"/>
                        <a:gd name="T20" fmla="*/ 7 w 11"/>
                        <a:gd name="T21" fmla="*/ 0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7"/>
                        <a:gd name="T35" fmla="*/ 11 w 11"/>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7">
                          <a:moveTo>
                            <a:pt x="7" y="0"/>
                          </a:moveTo>
                          <a:lnTo>
                            <a:pt x="7" y="0"/>
                          </a:lnTo>
                          <a:lnTo>
                            <a:pt x="2" y="2"/>
                          </a:lnTo>
                          <a:lnTo>
                            <a:pt x="0" y="4"/>
                          </a:lnTo>
                          <a:lnTo>
                            <a:pt x="2" y="5"/>
                          </a:lnTo>
                          <a:lnTo>
                            <a:pt x="4" y="6"/>
                          </a:lnTo>
                          <a:lnTo>
                            <a:pt x="11" y="7"/>
                          </a:lnTo>
                          <a:lnTo>
                            <a:pt x="11" y="0"/>
                          </a:lnTo>
                          <a:lnTo>
                            <a:pt x="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13" name="Freeform 127"/>
                    <p:cNvSpPr>
                      <a:spLocks/>
                    </p:cNvSpPr>
                    <p:nvPr/>
                  </p:nvSpPr>
                  <p:spPr bwMode="auto">
                    <a:xfrm>
                      <a:off x="3660" y="794"/>
                      <a:ext cx="1" cy="3"/>
                    </a:xfrm>
                    <a:custGeom>
                      <a:avLst/>
                      <a:gdLst>
                        <a:gd name="T0" fmla="*/ 0 w 1"/>
                        <a:gd name="T1" fmla="*/ 0 h 3"/>
                        <a:gd name="T2" fmla="*/ 1 w 1"/>
                        <a:gd name="T3" fmla="*/ 3 h 3"/>
                        <a:gd name="T4" fmla="*/ 1 w 1"/>
                        <a:gd name="T5" fmla="*/ 3 h 3"/>
                        <a:gd name="T6" fmla="*/ 1 w 1"/>
                        <a:gd name="T7" fmla="*/ 2 h 3"/>
                        <a:gd name="T8" fmla="*/ 0 w 1"/>
                        <a:gd name="T9" fmla="*/ 0 h 3"/>
                        <a:gd name="T10" fmla="*/ 0 w 1"/>
                        <a:gd name="T11" fmla="*/ 0 h 3"/>
                        <a:gd name="T12" fmla="*/ 0 60000 65536"/>
                        <a:gd name="T13" fmla="*/ 0 60000 65536"/>
                        <a:gd name="T14" fmla="*/ 0 60000 65536"/>
                        <a:gd name="T15" fmla="*/ 0 60000 65536"/>
                        <a:gd name="T16" fmla="*/ 0 60000 65536"/>
                        <a:gd name="T17" fmla="*/ 0 60000 65536"/>
                        <a:gd name="T18" fmla="*/ 0 w 1"/>
                        <a:gd name="T19" fmla="*/ 0 h 3"/>
                        <a:gd name="T20" fmla="*/ 1 w 1"/>
                        <a:gd name="T21" fmla="*/ 3 h 3"/>
                      </a:gdLst>
                      <a:ahLst/>
                      <a:cxnLst>
                        <a:cxn ang="T12">
                          <a:pos x="T0" y="T1"/>
                        </a:cxn>
                        <a:cxn ang="T13">
                          <a:pos x="T2" y="T3"/>
                        </a:cxn>
                        <a:cxn ang="T14">
                          <a:pos x="T4" y="T5"/>
                        </a:cxn>
                        <a:cxn ang="T15">
                          <a:pos x="T6" y="T7"/>
                        </a:cxn>
                        <a:cxn ang="T16">
                          <a:pos x="T8" y="T9"/>
                        </a:cxn>
                        <a:cxn ang="T17">
                          <a:pos x="T10" y="T11"/>
                        </a:cxn>
                      </a:cxnLst>
                      <a:rect l="T18" t="T19" r="T20" b="T21"/>
                      <a:pathLst>
                        <a:path w="1" h="3">
                          <a:moveTo>
                            <a:pt x="0" y="0"/>
                          </a:moveTo>
                          <a:lnTo>
                            <a:pt x="1" y="3"/>
                          </a:lnTo>
                          <a:lnTo>
                            <a:pt x="1" y="2"/>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14" name="Freeform 128"/>
                    <p:cNvSpPr>
                      <a:spLocks/>
                    </p:cNvSpPr>
                    <p:nvPr/>
                  </p:nvSpPr>
                  <p:spPr bwMode="auto">
                    <a:xfrm>
                      <a:off x="3674" y="792"/>
                      <a:ext cx="5" cy="5"/>
                    </a:xfrm>
                    <a:custGeom>
                      <a:avLst/>
                      <a:gdLst>
                        <a:gd name="T0" fmla="*/ 0 w 5"/>
                        <a:gd name="T1" fmla="*/ 0 h 5"/>
                        <a:gd name="T2" fmla="*/ 0 w 5"/>
                        <a:gd name="T3" fmla="*/ 0 h 5"/>
                        <a:gd name="T4" fmla="*/ 1 w 5"/>
                        <a:gd name="T5" fmla="*/ 2 h 5"/>
                        <a:gd name="T6" fmla="*/ 1 w 5"/>
                        <a:gd name="T7" fmla="*/ 5 h 5"/>
                        <a:gd name="T8" fmla="*/ 2 w 5"/>
                        <a:gd name="T9" fmla="*/ 5 h 5"/>
                        <a:gd name="T10" fmla="*/ 2 w 5"/>
                        <a:gd name="T11" fmla="*/ 5 h 5"/>
                        <a:gd name="T12" fmla="*/ 4 w 5"/>
                        <a:gd name="T13" fmla="*/ 5 h 5"/>
                        <a:gd name="T14" fmla="*/ 5 w 5"/>
                        <a:gd name="T15" fmla="*/ 4 h 5"/>
                        <a:gd name="T16" fmla="*/ 5 w 5"/>
                        <a:gd name="T17" fmla="*/ 0 h 5"/>
                        <a:gd name="T18" fmla="*/ 5 w 5"/>
                        <a:gd name="T19" fmla="*/ 0 h 5"/>
                        <a:gd name="T20" fmla="*/ 0 w 5"/>
                        <a:gd name="T21" fmla="*/ 0 h 5"/>
                        <a:gd name="T22" fmla="*/ 0 w 5"/>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5"/>
                        <a:gd name="T38" fmla="*/ 5 w 5"/>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5">
                          <a:moveTo>
                            <a:pt x="0" y="0"/>
                          </a:moveTo>
                          <a:lnTo>
                            <a:pt x="0" y="0"/>
                          </a:lnTo>
                          <a:lnTo>
                            <a:pt x="1" y="2"/>
                          </a:lnTo>
                          <a:lnTo>
                            <a:pt x="1" y="5"/>
                          </a:lnTo>
                          <a:lnTo>
                            <a:pt x="2" y="5"/>
                          </a:lnTo>
                          <a:lnTo>
                            <a:pt x="4" y="5"/>
                          </a:lnTo>
                          <a:lnTo>
                            <a:pt x="5" y="4"/>
                          </a:lnTo>
                          <a:lnTo>
                            <a:pt x="5"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15" name="Freeform 129"/>
                    <p:cNvSpPr>
                      <a:spLocks/>
                    </p:cNvSpPr>
                    <p:nvPr/>
                  </p:nvSpPr>
                  <p:spPr bwMode="auto">
                    <a:xfrm>
                      <a:off x="3694" y="790"/>
                      <a:ext cx="19" cy="13"/>
                    </a:xfrm>
                    <a:custGeom>
                      <a:avLst/>
                      <a:gdLst>
                        <a:gd name="T0" fmla="*/ 11 w 19"/>
                        <a:gd name="T1" fmla="*/ 0 h 13"/>
                        <a:gd name="T2" fmla="*/ 11 w 19"/>
                        <a:gd name="T3" fmla="*/ 0 h 13"/>
                        <a:gd name="T4" fmla="*/ 6 w 19"/>
                        <a:gd name="T5" fmla="*/ 2 h 13"/>
                        <a:gd name="T6" fmla="*/ 2 w 19"/>
                        <a:gd name="T7" fmla="*/ 4 h 13"/>
                        <a:gd name="T8" fmla="*/ 2 w 19"/>
                        <a:gd name="T9" fmla="*/ 4 h 13"/>
                        <a:gd name="T10" fmla="*/ 0 w 19"/>
                        <a:gd name="T11" fmla="*/ 7 h 13"/>
                        <a:gd name="T12" fmla="*/ 0 w 19"/>
                        <a:gd name="T13" fmla="*/ 9 h 13"/>
                        <a:gd name="T14" fmla="*/ 1 w 19"/>
                        <a:gd name="T15" fmla="*/ 10 h 13"/>
                        <a:gd name="T16" fmla="*/ 4 w 19"/>
                        <a:gd name="T17" fmla="*/ 11 h 13"/>
                        <a:gd name="T18" fmla="*/ 9 w 19"/>
                        <a:gd name="T19" fmla="*/ 13 h 13"/>
                        <a:gd name="T20" fmla="*/ 15 w 19"/>
                        <a:gd name="T21" fmla="*/ 13 h 13"/>
                        <a:gd name="T22" fmla="*/ 15 w 19"/>
                        <a:gd name="T23" fmla="*/ 13 h 13"/>
                        <a:gd name="T24" fmla="*/ 15 w 19"/>
                        <a:gd name="T25" fmla="*/ 11 h 13"/>
                        <a:gd name="T26" fmla="*/ 16 w 19"/>
                        <a:gd name="T27" fmla="*/ 10 h 13"/>
                        <a:gd name="T28" fmla="*/ 16 w 19"/>
                        <a:gd name="T29" fmla="*/ 10 h 13"/>
                        <a:gd name="T30" fmla="*/ 13 w 19"/>
                        <a:gd name="T31" fmla="*/ 8 h 13"/>
                        <a:gd name="T32" fmla="*/ 13 w 19"/>
                        <a:gd name="T33" fmla="*/ 8 h 13"/>
                        <a:gd name="T34" fmla="*/ 16 w 19"/>
                        <a:gd name="T35" fmla="*/ 6 h 13"/>
                        <a:gd name="T36" fmla="*/ 19 w 19"/>
                        <a:gd name="T37" fmla="*/ 2 h 13"/>
                        <a:gd name="T38" fmla="*/ 19 w 19"/>
                        <a:gd name="T39" fmla="*/ 1 h 13"/>
                        <a:gd name="T40" fmla="*/ 18 w 19"/>
                        <a:gd name="T41" fmla="*/ 1 h 13"/>
                        <a:gd name="T42" fmla="*/ 15 w 19"/>
                        <a:gd name="T43" fmla="*/ 0 h 13"/>
                        <a:gd name="T44" fmla="*/ 11 w 19"/>
                        <a:gd name="T45" fmla="*/ 0 h 13"/>
                        <a:gd name="T46" fmla="*/ 11 w 19"/>
                        <a:gd name="T47" fmla="*/ 0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
                        <a:gd name="T73" fmla="*/ 0 h 13"/>
                        <a:gd name="T74" fmla="*/ 19 w 19"/>
                        <a:gd name="T75" fmla="*/ 13 h 1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 h="13">
                          <a:moveTo>
                            <a:pt x="11" y="0"/>
                          </a:moveTo>
                          <a:lnTo>
                            <a:pt x="11" y="0"/>
                          </a:lnTo>
                          <a:lnTo>
                            <a:pt x="6" y="2"/>
                          </a:lnTo>
                          <a:lnTo>
                            <a:pt x="2" y="4"/>
                          </a:lnTo>
                          <a:lnTo>
                            <a:pt x="0" y="7"/>
                          </a:lnTo>
                          <a:lnTo>
                            <a:pt x="0" y="9"/>
                          </a:lnTo>
                          <a:lnTo>
                            <a:pt x="1" y="10"/>
                          </a:lnTo>
                          <a:lnTo>
                            <a:pt x="4" y="11"/>
                          </a:lnTo>
                          <a:lnTo>
                            <a:pt x="9" y="13"/>
                          </a:lnTo>
                          <a:lnTo>
                            <a:pt x="15" y="13"/>
                          </a:lnTo>
                          <a:lnTo>
                            <a:pt x="15" y="11"/>
                          </a:lnTo>
                          <a:lnTo>
                            <a:pt x="16" y="10"/>
                          </a:lnTo>
                          <a:lnTo>
                            <a:pt x="13" y="8"/>
                          </a:lnTo>
                          <a:lnTo>
                            <a:pt x="16" y="6"/>
                          </a:lnTo>
                          <a:lnTo>
                            <a:pt x="19" y="2"/>
                          </a:lnTo>
                          <a:lnTo>
                            <a:pt x="19" y="1"/>
                          </a:lnTo>
                          <a:lnTo>
                            <a:pt x="18" y="1"/>
                          </a:lnTo>
                          <a:lnTo>
                            <a:pt x="15" y="0"/>
                          </a:lnTo>
                          <a:lnTo>
                            <a:pt x="1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16" name="Freeform 130"/>
                    <p:cNvSpPr>
                      <a:spLocks/>
                    </p:cNvSpPr>
                    <p:nvPr/>
                  </p:nvSpPr>
                  <p:spPr bwMode="auto">
                    <a:xfrm>
                      <a:off x="3638" y="789"/>
                      <a:ext cx="19" cy="10"/>
                    </a:xfrm>
                    <a:custGeom>
                      <a:avLst/>
                      <a:gdLst>
                        <a:gd name="T0" fmla="*/ 7 w 19"/>
                        <a:gd name="T1" fmla="*/ 0 h 10"/>
                        <a:gd name="T2" fmla="*/ 7 w 19"/>
                        <a:gd name="T3" fmla="*/ 0 h 10"/>
                        <a:gd name="T4" fmla="*/ 5 w 19"/>
                        <a:gd name="T5" fmla="*/ 2 h 10"/>
                        <a:gd name="T6" fmla="*/ 5 w 19"/>
                        <a:gd name="T7" fmla="*/ 2 h 10"/>
                        <a:gd name="T8" fmla="*/ 2 w 19"/>
                        <a:gd name="T9" fmla="*/ 3 h 10"/>
                        <a:gd name="T10" fmla="*/ 0 w 19"/>
                        <a:gd name="T11" fmla="*/ 2 h 10"/>
                        <a:gd name="T12" fmla="*/ 0 w 19"/>
                        <a:gd name="T13" fmla="*/ 2 h 10"/>
                        <a:gd name="T14" fmla="*/ 0 w 19"/>
                        <a:gd name="T15" fmla="*/ 4 h 10"/>
                        <a:gd name="T16" fmla="*/ 0 w 19"/>
                        <a:gd name="T17" fmla="*/ 5 h 10"/>
                        <a:gd name="T18" fmla="*/ 1 w 19"/>
                        <a:gd name="T19" fmla="*/ 7 h 10"/>
                        <a:gd name="T20" fmla="*/ 1 w 19"/>
                        <a:gd name="T21" fmla="*/ 7 h 10"/>
                        <a:gd name="T22" fmla="*/ 8 w 19"/>
                        <a:gd name="T23" fmla="*/ 9 h 10"/>
                        <a:gd name="T24" fmla="*/ 16 w 19"/>
                        <a:gd name="T25" fmla="*/ 10 h 10"/>
                        <a:gd name="T26" fmla="*/ 16 w 19"/>
                        <a:gd name="T27" fmla="*/ 10 h 10"/>
                        <a:gd name="T28" fmla="*/ 19 w 19"/>
                        <a:gd name="T29" fmla="*/ 3 h 10"/>
                        <a:gd name="T30" fmla="*/ 19 w 19"/>
                        <a:gd name="T31" fmla="*/ 3 h 10"/>
                        <a:gd name="T32" fmla="*/ 14 w 19"/>
                        <a:gd name="T33" fmla="*/ 1 h 10"/>
                        <a:gd name="T34" fmla="*/ 10 w 19"/>
                        <a:gd name="T35" fmla="*/ 0 h 10"/>
                        <a:gd name="T36" fmla="*/ 7 w 19"/>
                        <a:gd name="T37" fmla="*/ 0 h 10"/>
                        <a:gd name="T38" fmla="*/ 7 w 19"/>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
                        <a:gd name="T61" fmla="*/ 0 h 10"/>
                        <a:gd name="T62" fmla="*/ 19 w 19"/>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 h="10">
                          <a:moveTo>
                            <a:pt x="7" y="0"/>
                          </a:moveTo>
                          <a:lnTo>
                            <a:pt x="7" y="0"/>
                          </a:lnTo>
                          <a:lnTo>
                            <a:pt x="5" y="2"/>
                          </a:lnTo>
                          <a:lnTo>
                            <a:pt x="2" y="3"/>
                          </a:lnTo>
                          <a:lnTo>
                            <a:pt x="0" y="2"/>
                          </a:lnTo>
                          <a:lnTo>
                            <a:pt x="0" y="4"/>
                          </a:lnTo>
                          <a:lnTo>
                            <a:pt x="0" y="5"/>
                          </a:lnTo>
                          <a:lnTo>
                            <a:pt x="1" y="7"/>
                          </a:lnTo>
                          <a:lnTo>
                            <a:pt x="8" y="9"/>
                          </a:lnTo>
                          <a:lnTo>
                            <a:pt x="16" y="10"/>
                          </a:lnTo>
                          <a:lnTo>
                            <a:pt x="19" y="3"/>
                          </a:lnTo>
                          <a:lnTo>
                            <a:pt x="14" y="1"/>
                          </a:lnTo>
                          <a:lnTo>
                            <a:pt x="10" y="0"/>
                          </a:lnTo>
                          <a:lnTo>
                            <a:pt x="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17" name="Freeform 131"/>
                    <p:cNvSpPr>
                      <a:spLocks/>
                    </p:cNvSpPr>
                    <p:nvPr/>
                  </p:nvSpPr>
                  <p:spPr bwMode="auto">
                    <a:xfrm>
                      <a:off x="3714" y="784"/>
                      <a:ext cx="20" cy="16"/>
                    </a:xfrm>
                    <a:custGeom>
                      <a:avLst/>
                      <a:gdLst>
                        <a:gd name="T0" fmla="*/ 2 w 20"/>
                        <a:gd name="T1" fmla="*/ 0 h 16"/>
                        <a:gd name="T2" fmla="*/ 2 w 20"/>
                        <a:gd name="T3" fmla="*/ 0 h 16"/>
                        <a:gd name="T4" fmla="*/ 1 w 20"/>
                        <a:gd name="T5" fmla="*/ 0 h 16"/>
                        <a:gd name="T6" fmla="*/ 1 w 20"/>
                        <a:gd name="T7" fmla="*/ 1 h 16"/>
                        <a:gd name="T8" fmla="*/ 0 w 20"/>
                        <a:gd name="T9" fmla="*/ 6 h 16"/>
                        <a:gd name="T10" fmla="*/ 1 w 20"/>
                        <a:gd name="T11" fmla="*/ 14 h 16"/>
                        <a:gd name="T12" fmla="*/ 1 w 20"/>
                        <a:gd name="T13" fmla="*/ 14 h 16"/>
                        <a:gd name="T14" fmla="*/ 3 w 20"/>
                        <a:gd name="T15" fmla="*/ 14 h 16"/>
                        <a:gd name="T16" fmla="*/ 7 w 20"/>
                        <a:gd name="T17" fmla="*/ 14 h 16"/>
                        <a:gd name="T18" fmla="*/ 7 w 20"/>
                        <a:gd name="T19" fmla="*/ 14 h 16"/>
                        <a:gd name="T20" fmla="*/ 7 w 20"/>
                        <a:gd name="T21" fmla="*/ 15 h 16"/>
                        <a:gd name="T22" fmla="*/ 9 w 20"/>
                        <a:gd name="T23" fmla="*/ 16 h 16"/>
                        <a:gd name="T24" fmla="*/ 9 w 20"/>
                        <a:gd name="T25" fmla="*/ 16 h 16"/>
                        <a:gd name="T26" fmla="*/ 13 w 20"/>
                        <a:gd name="T27" fmla="*/ 10 h 16"/>
                        <a:gd name="T28" fmla="*/ 20 w 20"/>
                        <a:gd name="T29" fmla="*/ 7 h 16"/>
                        <a:gd name="T30" fmla="*/ 20 w 20"/>
                        <a:gd name="T31" fmla="*/ 7 h 16"/>
                        <a:gd name="T32" fmla="*/ 20 w 20"/>
                        <a:gd name="T33" fmla="*/ 5 h 16"/>
                        <a:gd name="T34" fmla="*/ 20 w 20"/>
                        <a:gd name="T35" fmla="*/ 5 h 16"/>
                        <a:gd name="T36" fmla="*/ 12 w 20"/>
                        <a:gd name="T37" fmla="*/ 3 h 16"/>
                        <a:gd name="T38" fmla="*/ 12 w 20"/>
                        <a:gd name="T39" fmla="*/ 3 h 16"/>
                        <a:gd name="T40" fmla="*/ 7 w 20"/>
                        <a:gd name="T41" fmla="*/ 1 h 16"/>
                        <a:gd name="T42" fmla="*/ 2 w 20"/>
                        <a:gd name="T43" fmla="*/ 0 h 16"/>
                        <a:gd name="T44" fmla="*/ 2 w 20"/>
                        <a:gd name="T45" fmla="*/ 0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16"/>
                        <a:gd name="T71" fmla="*/ 20 w 20"/>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16">
                          <a:moveTo>
                            <a:pt x="2" y="0"/>
                          </a:moveTo>
                          <a:lnTo>
                            <a:pt x="2" y="0"/>
                          </a:lnTo>
                          <a:lnTo>
                            <a:pt x="1" y="0"/>
                          </a:lnTo>
                          <a:lnTo>
                            <a:pt x="1" y="1"/>
                          </a:lnTo>
                          <a:lnTo>
                            <a:pt x="0" y="6"/>
                          </a:lnTo>
                          <a:lnTo>
                            <a:pt x="1" y="14"/>
                          </a:lnTo>
                          <a:lnTo>
                            <a:pt x="3" y="14"/>
                          </a:lnTo>
                          <a:lnTo>
                            <a:pt x="7" y="14"/>
                          </a:lnTo>
                          <a:lnTo>
                            <a:pt x="7" y="15"/>
                          </a:lnTo>
                          <a:lnTo>
                            <a:pt x="9" y="16"/>
                          </a:lnTo>
                          <a:lnTo>
                            <a:pt x="13" y="10"/>
                          </a:lnTo>
                          <a:lnTo>
                            <a:pt x="20" y="7"/>
                          </a:lnTo>
                          <a:lnTo>
                            <a:pt x="20" y="5"/>
                          </a:lnTo>
                          <a:lnTo>
                            <a:pt x="12" y="3"/>
                          </a:lnTo>
                          <a:lnTo>
                            <a:pt x="7" y="1"/>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18" name="Freeform 132"/>
                    <p:cNvSpPr>
                      <a:spLocks/>
                    </p:cNvSpPr>
                    <p:nvPr/>
                  </p:nvSpPr>
                  <p:spPr bwMode="auto">
                    <a:xfrm>
                      <a:off x="3659" y="783"/>
                      <a:ext cx="5" cy="4"/>
                    </a:xfrm>
                    <a:custGeom>
                      <a:avLst/>
                      <a:gdLst>
                        <a:gd name="T0" fmla="*/ 0 w 5"/>
                        <a:gd name="T1" fmla="*/ 0 h 4"/>
                        <a:gd name="T2" fmla="*/ 0 w 5"/>
                        <a:gd name="T3" fmla="*/ 0 h 4"/>
                        <a:gd name="T4" fmla="*/ 0 w 5"/>
                        <a:gd name="T5" fmla="*/ 2 h 4"/>
                        <a:gd name="T6" fmla="*/ 0 w 5"/>
                        <a:gd name="T7" fmla="*/ 3 h 4"/>
                        <a:gd name="T8" fmla="*/ 0 w 5"/>
                        <a:gd name="T9" fmla="*/ 4 h 4"/>
                        <a:gd name="T10" fmla="*/ 0 w 5"/>
                        <a:gd name="T11" fmla="*/ 4 h 4"/>
                        <a:gd name="T12" fmla="*/ 2 w 5"/>
                        <a:gd name="T13" fmla="*/ 3 h 4"/>
                        <a:gd name="T14" fmla="*/ 3 w 5"/>
                        <a:gd name="T15" fmla="*/ 3 h 4"/>
                        <a:gd name="T16" fmla="*/ 3 w 5"/>
                        <a:gd name="T17" fmla="*/ 3 h 4"/>
                        <a:gd name="T18" fmla="*/ 3 w 5"/>
                        <a:gd name="T19" fmla="*/ 3 h 4"/>
                        <a:gd name="T20" fmla="*/ 5 w 5"/>
                        <a:gd name="T21" fmla="*/ 3 h 4"/>
                        <a:gd name="T22" fmla="*/ 5 w 5"/>
                        <a:gd name="T23" fmla="*/ 2 h 4"/>
                        <a:gd name="T24" fmla="*/ 5 w 5"/>
                        <a:gd name="T25" fmla="*/ 1 h 4"/>
                        <a:gd name="T26" fmla="*/ 5 w 5"/>
                        <a:gd name="T27" fmla="*/ 1 h 4"/>
                        <a:gd name="T28" fmla="*/ 0 w 5"/>
                        <a:gd name="T29" fmla="*/ 0 h 4"/>
                        <a:gd name="T30" fmla="*/ 0 w 5"/>
                        <a:gd name="T31" fmla="*/ 0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
                        <a:gd name="T49" fmla="*/ 0 h 4"/>
                        <a:gd name="T50" fmla="*/ 5 w 5"/>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 h="4">
                          <a:moveTo>
                            <a:pt x="0" y="0"/>
                          </a:moveTo>
                          <a:lnTo>
                            <a:pt x="0" y="0"/>
                          </a:lnTo>
                          <a:lnTo>
                            <a:pt x="0" y="2"/>
                          </a:lnTo>
                          <a:lnTo>
                            <a:pt x="0" y="3"/>
                          </a:lnTo>
                          <a:lnTo>
                            <a:pt x="0" y="4"/>
                          </a:lnTo>
                          <a:lnTo>
                            <a:pt x="2" y="3"/>
                          </a:lnTo>
                          <a:lnTo>
                            <a:pt x="3" y="3"/>
                          </a:lnTo>
                          <a:lnTo>
                            <a:pt x="5" y="3"/>
                          </a:lnTo>
                          <a:lnTo>
                            <a:pt x="5" y="2"/>
                          </a:lnTo>
                          <a:lnTo>
                            <a:pt x="5"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19" name="Freeform 133"/>
                    <p:cNvSpPr>
                      <a:spLocks/>
                    </p:cNvSpPr>
                    <p:nvPr/>
                  </p:nvSpPr>
                  <p:spPr bwMode="auto">
                    <a:xfrm>
                      <a:off x="3653" y="780"/>
                      <a:ext cx="2" cy="3"/>
                    </a:xfrm>
                    <a:custGeom>
                      <a:avLst/>
                      <a:gdLst>
                        <a:gd name="T0" fmla="*/ 0 w 2"/>
                        <a:gd name="T1" fmla="*/ 0 h 3"/>
                        <a:gd name="T2" fmla="*/ 0 w 2"/>
                        <a:gd name="T3" fmla="*/ 0 h 3"/>
                        <a:gd name="T4" fmla="*/ 0 w 2"/>
                        <a:gd name="T5" fmla="*/ 0 h 3"/>
                        <a:gd name="T6" fmla="*/ 0 w 2"/>
                        <a:gd name="T7" fmla="*/ 2 h 3"/>
                        <a:gd name="T8" fmla="*/ 1 w 2"/>
                        <a:gd name="T9" fmla="*/ 3 h 3"/>
                        <a:gd name="T10" fmla="*/ 1 w 2"/>
                        <a:gd name="T11" fmla="*/ 3 h 3"/>
                        <a:gd name="T12" fmla="*/ 2 w 2"/>
                        <a:gd name="T13" fmla="*/ 2 h 3"/>
                        <a:gd name="T14" fmla="*/ 2 w 2"/>
                        <a:gd name="T15" fmla="*/ 0 h 3"/>
                        <a:gd name="T16" fmla="*/ 0 w 2"/>
                        <a:gd name="T17" fmla="*/ 0 h 3"/>
                        <a:gd name="T18" fmla="*/ 0 w 2"/>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3"/>
                        <a:gd name="T32" fmla="*/ 2 w 2"/>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3">
                          <a:moveTo>
                            <a:pt x="0" y="0"/>
                          </a:moveTo>
                          <a:lnTo>
                            <a:pt x="0" y="0"/>
                          </a:lnTo>
                          <a:lnTo>
                            <a:pt x="0" y="2"/>
                          </a:lnTo>
                          <a:lnTo>
                            <a:pt x="1" y="3"/>
                          </a:lnTo>
                          <a:lnTo>
                            <a:pt x="2" y="2"/>
                          </a:lnTo>
                          <a:lnTo>
                            <a:pt x="2"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20" name="Freeform 134"/>
                    <p:cNvSpPr>
                      <a:spLocks/>
                    </p:cNvSpPr>
                    <p:nvPr/>
                  </p:nvSpPr>
                  <p:spPr bwMode="auto">
                    <a:xfrm>
                      <a:off x="3557" y="778"/>
                      <a:ext cx="67" cy="28"/>
                    </a:xfrm>
                    <a:custGeom>
                      <a:avLst/>
                      <a:gdLst>
                        <a:gd name="T0" fmla="*/ 46 w 67"/>
                        <a:gd name="T1" fmla="*/ 0 h 28"/>
                        <a:gd name="T2" fmla="*/ 46 w 67"/>
                        <a:gd name="T3" fmla="*/ 1 h 28"/>
                        <a:gd name="T4" fmla="*/ 43 w 67"/>
                        <a:gd name="T5" fmla="*/ 1 h 28"/>
                        <a:gd name="T6" fmla="*/ 46 w 67"/>
                        <a:gd name="T7" fmla="*/ 6 h 28"/>
                        <a:gd name="T8" fmla="*/ 45 w 67"/>
                        <a:gd name="T9" fmla="*/ 6 h 28"/>
                        <a:gd name="T10" fmla="*/ 35 w 67"/>
                        <a:gd name="T11" fmla="*/ 12 h 28"/>
                        <a:gd name="T12" fmla="*/ 31 w 67"/>
                        <a:gd name="T13" fmla="*/ 12 h 28"/>
                        <a:gd name="T14" fmla="*/ 21 w 67"/>
                        <a:gd name="T15" fmla="*/ 11 h 28"/>
                        <a:gd name="T16" fmla="*/ 13 w 67"/>
                        <a:gd name="T17" fmla="*/ 9 h 28"/>
                        <a:gd name="T18" fmla="*/ 0 w 67"/>
                        <a:gd name="T19" fmla="*/ 11 h 28"/>
                        <a:gd name="T20" fmla="*/ 0 w 67"/>
                        <a:gd name="T21" fmla="*/ 12 h 28"/>
                        <a:gd name="T22" fmla="*/ 5 w 67"/>
                        <a:gd name="T23" fmla="*/ 12 h 28"/>
                        <a:gd name="T24" fmla="*/ 6 w 67"/>
                        <a:gd name="T25" fmla="*/ 15 h 28"/>
                        <a:gd name="T26" fmla="*/ 4 w 67"/>
                        <a:gd name="T27" fmla="*/ 18 h 28"/>
                        <a:gd name="T28" fmla="*/ 4 w 67"/>
                        <a:gd name="T29" fmla="*/ 20 h 28"/>
                        <a:gd name="T30" fmla="*/ 11 w 67"/>
                        <a:gd name="T31" fmla="*/ 23 h 28"/>
                        <a:gd name="T32" fmla="*/ 15 w 67"/>
                        <a:gd name="T33" fmla="*/ 23 h 28"/>
                        <a:gd name="T34" fmla="*/ 13 w 67"/>
                        <a:gd name="T35" fmla="*/ 28 h 28"/>
                        <a:gd name="T36" fmla="*/ 17 w 67"/>
                        <a:gd name="T37" fmla="*/ 26 h 28"/>
                        <a:gd name="T38" fmla="*/ 20 w 67"/>
                        <a:gd name="T39" fmla="*/ 23 h 28"/>
                        <a:gd name="T40" fmla="*/ 25 w 67"/>
                        <a:gd name="T41" fmla="*/ 25 h 28"/>
                        <a:gd name="T42" fmla="*/ 29 w 67"/>
                        <a:gd name="T43" fmla="*/ 22 h 28"/>
                        <a:gd name="T44" fmla="*/ 29 w 67"/>
                        <a:gd name="T45" fmla="*/ 18 h 28"/>
                        <a:gd name="T46" fmla="*/ 33 w 67"/>
                        <a:gd name="T47" fmla="*/ 18 h 28"/>
                        <a:gd name="T48" fmla="*/ 46 w 67"/>
                        <a:gd name="T49" fmla="*/ 20 h 28"/>
                        <a:gd name="T50" fmla="*/ 47 w 67"/>
                        <a:gd name="T51" fmla="*/ 20 h 28"/>
                        <a:gd name="T52" fmla="*/ 49 w 67"/>
                        <a:gd name="T53" fmla="*/ 19 h 28"/>
                        <a:gd name="T54" fmla="*/ 48 w 67"/>
                        <a:gd name="T55" fmla="*/ 14 h 28"/>
                        <a:gd name="T56" fmla="*/ 47 w 67"/>
                        <a:gd name="T57" fmla="*/ 13 h 28"/>
                        <a:gd name="T58" fmla="*/ 60 w 67"/>
                        <a:gd name="T59" fmla="*/ 13 h 28"/>
                        <a:gd name="T60" fmla="*/ 67 w 67"/>
                        <a:gd name="T61" fmla="*/ 11 h 28"/>
                        <a:gd name="T62" fmla="*/ 67 w 67"/>
                        <a:gd name="T63" fmla="*/ 6 h 28"/>
                        <a:gd name="T64" fmla="*/ 66 w 67"/>
                        <a:gd name="T65" fmla="*/ 5 h 28"/>
                        <a:gd name="T66" fmla="*/ 65 w 67"/>
                        <a:gd name="T67" fmla="*/ 4 h 28"/>
                        <a:gd name="T68" fmla="*/ 57 w 67"/>
                        <a:gd name="T69" fmla="*/ 4 h 28"/>
                        <a:gd name="T70" fmla="*/ 59 w 67"/>
                        <a:gd name="T71" fmla="*/ 2 h 28"/>
                        <a:gd name="T72" fmla="*/ 57 w 67"/>
                        <a:gd name="T73" fmla="*/ 1 h 28"/>
                        <a:gd name="T74" fmla="*/ 46 w 67"/>
                        <a:gd name="T75" fmla="*/ 0 h 2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7"/>
                        <a:gd name="T115" fmla="*/ 0 h 28"/>
                        <a:gd name="T116" fmla="*/ 67 w 67"/>
                        <a:gd name="T117" fmla="*/ 28 h 2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7" h="28">
                          <a:moveTo>
                            <a:pt x="46" y="0"/>
                          </a:moveTo>
                          <a:lnTo>
                            <a:pt x="46" y="0"/>
                          </a:lnTo>
                          <a:lnTo>
                            <a:pt x="46" y="1"/>
                          </a:lnTo>
                          <a:lnTo>
                            <a:pt x="43" y="1"/>
                          </a:lnTo>
                          <a:lnTo>
                            <a:pt x="46" y="5"/>
                          </a:lnTo>
                          <a:lnTo>
                            <a:pt x="46" y="6"/>
                          </a:lnTo>
                          <a:lnTo>
                            <a:pt x="45" y="6"/>
                          </a:lnTo>
                          <a:lnTo>
                            <a:pt x="39" y="9"/>
                          </a:lnTo>
                          <a:lnTo>
                            <a:pt x="35" y="12"/>
                          </a:lnTo>
                          <a:lnTo>
                            <a:pt x="31" y="12"/>
                          </a:lnTo>
                          <a:lnTo>
                            <a:pt x="26" y="12"/>
                          </a:lnTo>
                          <a:lnTo>
                            <a:pt x="21" y="11"/>
                          </a:lnTo>
                          <a:lnTo>
                            <a:pt x="13" y="9"/>
                          </a:lnTo>
                          <a:lnTo>
                            <a:pt x="6" y="9"/>
                          </a:lnTo>
                          <a:lnTo>
                            <a:pt x="0" y="11"/>
                          </a:lnTo>
                          <a:lnTo>
                            <a:pt x="0" y="12"/>
                          </a:lnTo>
                          <a:lnTo>
                            <a:pt x="3" y="13"/>
                          </a:lnTo>
                          <a:lnTo>
                            <a:pt x="5" y="12"/>
                          </a:lnTo>
                          <a:lnTo>
                            <a:pt x="6" y="15"/>
                          </a:lnTo>
                          <a:lnTo>
                            <a:pt x="4" y="18"/>
                          </a:lnTo>
                          <a:lnTo>
                            <a:pt x="4" y="19"/>
                          </a:lnTo>
                          <a:lnTo>
                            <a:pt x="4" y="20"/>
                          </a:lnTo>
                          <a:lnTo>
                            <a:pt x="6" y="21"/>
                          </a:lnTo>
                          <a:lnTo>
                            <a:pt x="11" y="23"/>
                          </a:lnTo>
                          <a:lnTo>
                            <a:pt x="15" y="23"/>
                          </a:lnTo>
                          <a:lnTo>
                            <a:pt x="13" y="28"/>
                          </a:lnTo>
                          <a:lnTo>
                            <a:pt x="15" y="27"/>
                          </a:lnTo>
                          <a:lnTo>
                            <a:pt x="17" y="26"/>
                          </a:lnTo>
                          <a:lnTo>
                            <a:pt x="20" y="23"/>
                          </a:lnTo>
                          <a:lnTo>
                            <a:pt x="21" y="25"/>
                          </a:lnTo>
                          <a:lnTo>
                            <a:pt x="25" y="25"/>
                          </a:lnTo>
                          <a:lnTo>
                            <a:pt x="29" y="22"/>
                          </a:lnTo>
                          <a:lnTo>
                            <a:pt x="29" y="18"/>
                          </a:lnTo>
                          <a:lnTo>
                            <a:pt x="33" y="18"/>
                          </a:lnTo>
                          <a:lnTo>
                            <a:pt x="38" y="18"/>
                          </a:lnTo>
                          <a:lnTo>
                            <a:pt x="46" y="20"/>
                          </a:lnTo>
                          <a:lnTo>
                            <a:pt x="47" y="20"/>
                          </a:lnTo>
                          <a:lnTo>
                            <a:pt x="49" y="19"/>
                          </a:lnTo>
                          <a:lnTo>
                            <a:pt x="48" y="15"/>
                          </a:lnTo>
                          <a:lnTo>
                            <a:pt x="48" y="14"/>
                          </a:lnTo>
                          <a:lnTo>
                            <a:pt x="47" y="13"/>
                          </a:lnTo>
                          <a:lnTo>
                            <a:pt x="54" y="14"/>
                          </a:lnTo>
                          <a:lnTo>
                            <a:pt x="60" y="13"/>
                          </a:lnTo>
                          <a:lnTo>
                            <a:pt x="63" y="12"/>
                          </a:lnTo>
                          <a:lnTo>
                            <a:pt x="67" y="11"/>
                          </a:lnTo>
                          <a:lnTo>
                            <a:pt x="67" y="6"/>
                          </a:lnTo>
                          <a:lnTo>
                            <a:pt x="66" y="5"/>
                          </a:lnTo>
                          <a:lnTo>
                            <a:pt x="65" y="4"/>
                          </a:lnTo>
                          <a:lnTo>
                            <a:pt x="56" y="7"/>
                          </a:lnTo>
                          <a:lnTo>
                            <a:pt x="57" y="4"/>
                          </a:lnTo>
                          <a:lnTo>
                            <a:pt x="59" y="2"/>
                          </a:lnTo>
                          <a:lnTo>
                            <a:pt x="57" y="1"/>
                          </a:lnTo>
                          <a:lnTo>
                            <a:pt x="52" y="1"/>
                          </a:lnTo>
                          <a:lnTo>
                            <a:pt x="46"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21" name="Freeform 135"/>
                    <p:cNvSpPr>
                      <a:spLocks/>
                    </p:cNvSpPr>
                    <p:nvPr/>
                  </p:nvSpPr>
                  <p:spPr bwMode="auto">
                    <a:xfrm>
                      <a:off x="3494" y="775"/>
                      <a:ext cx="95" cy="21"/>
                    </a:xfrm>
                    <a:custGeom>
                      <a:avLst/>
                      <a:gdLst>
                        <a:gd name="T0" fmla="*/ 37 w 95"/>
                        <a:gd name="T1" fmla="*/ 0 h 21"/>
                        <a:gd name="T2" fmla="*/ 34 w 95"/>
                        <a:gd name="T3" fmla="*/ 3 h 21"/>
                        <a:gd name="T4" fmla="*/ 27 w 95"/>
                        <a:gd name="T5" fmla="*/ 3 h 21"/>
                        <a:gd name="T6" fmla="*/ 21 w 95"/>
                        <a:gd name="T7" fmla="*/ 4 h 21"/>
                        <a:gd name="T8" fmla="*/ 16 w 95"/>
                        <a:gd name="T9" fmla="*/ 8 h 21"/>
                        <a:gd name="T10" fmla="*/ 14 w 95"/>
                        <a:gd name="T11" fmla="*/ 8 h 21"/>
                        <a:gd name="T12" fmla="*/ 9 w 95"/>
                        <a:gd name="T13" fmla="*/ 7 h 21"/>
                        <a:gd name="T14" fmla="*/ 7 w 95"/>
                        <a:gd name="T15" fmla="*/ 8 h 21"/>
                        <a:gd name="T16" fmla="*/ 1 w 95"/>
                        <a:gd name="T17" fmla="*/ 14 h 21"/>
                        <a:gd name="T18" fmla="*/ 0 w 95"/>
                        <a:gd name="T19" fmla="*/ 14 h 21"/>
                        <a:gd name="T20" fmla="*/ 0 w 95"/>
                        <a:gd name="T21" fmla="*/ 17 h 21"/>
                        <a:gd name="T22" fmla="*/ 8 w 95"/>
                        <a:gd name="T23" fmla="*/ 16 h 21"/>
                        <a:gd name="T24" fmla="*/ 20 w 95"/>
                        <a:gd name="T25" fmla="*/ 21 h 21"/>
                        <a:gd name="T26" fmla="*/ 26 w 95"/>
                        <a:gd name="T27" fmla="*/ 17 h 21"/>
                        <a:gd name="T28" fmla="*/ 33 w 95"/>
                        <a:gd name="T29" fmla="*/ 15 h 21"/>
                        <a:gd name="T30" fmla="*/ 37 w 95"/>
                        <a:gd name="T31" fmla="*/ 16 h 21"/>
                        <a:gd name="T32" fmla="*/ 40 w 95"/>
                        <a:gd name="T33" fmla="*/ 19 h 21"/>
                        <a:gd name="T34" fmla="*/ 44 w 95"/>
                        <a:gd name="T35" fmla="*/ 19 h 21"/>
                        <a:gd name="T36" fmla="*/ 44 w 95"/>
                        <a:gd name="T37" fmla="*/ 17 h 21"/>
                        <a:gd name="T38" fmla="*/ 51 w 95"/>
                        <a:gd name="T39" fmla="*/ 15 h 21"/>
                        <a:gd name="T40" fmla="*/ 55 w 95"/>
                        <a:gd name="T41" fmla="*/ 9 h 21"/>
                        <a:gd name="T42" fmla="*/ 60 w 95"/>
                        <a:gd name="T43" fmla="*/ 10 h 21"/>
                        <a:gd name="T44" fmla="*/ 66 w 95"/>
                        <a:gd name="T45" fmla="*/ 11 h 21"/>
                        <a:gd name="T46" fmla="*/ 69 w 95"/>
                        <a:gd name="T47" fmla="*/ 8 h 21"/>
                        <a:gd name="T48" fmla="*/ 74 w 95"/>
                        <a:gd name="T49" fmla="*/ 8 h 21"/>
                        <a:gd name="T50" fmla="*/ 87 w 95"/>
                        <a:gd name="T51" fmla="*/ 11 h 21"/>
                        <a:gd name="T52" fmla="*/ 95 w 95"/>
                        <a:gd name="T53" fmla="*/ 10 h 21"/>
                        <a:gd name="T54" fmla="*/ 84 w 95"/>
                        <a:gd name="T55" fmla="*/ 4 h 21"/>
                        <a:gd name="T56" fmla="*/ 83 w 95"/>
                        <a:gd name="T57" fmla="*/ 2 h 21"/>
                        <a:gd name="T58" fmla="*/ 75 w 95"/>
                        <a:gd name="T59" fmla="*/ 2 h 21"/>
                        <a:gd name="T60" fmla="*/ 73 w 95"/>
                        <a:gd name="T61" fmla="*/ 0 h 21"/>
                        <a:gd name="T62" fmla="*/ 56 w 95"/>
                        <a:gd name="T63" fmla="*/ 0 h 21"/>
                        <a:gd name="T64" fmla="*/ 53 w 95"/>
                        <a:gd name="T65" fmla="*/ 0 h 21"/>
                        <a:gd name="T66" fmla="*/ 51 w 95"/>
                        <a:gd name="T67" fmla="*/ 1 h 21"/>
                        <a:gd name="T68" fmla="*/ 37 w 95"/>
                        <a:gd name="T69" fmla="*/ 0 h 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5"/>
                        <a:gd name="T106" fmla="*/ 0 h 21"/>
                        <a:gd name="T107" fmla="*/ 95 w 95"/>
                        <a:gd name="T108" fmla="*/ 21 h 2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5" h="21">
                          <a:moveTo>
                            <a:pt x="37" y="0"/>
                          </a:moveTo>
                          <a:lnTo>
                            <a:pt x="37" y="0"/>
                          </a:lnTo>
                          <a:lnTo>
                            <a:pt x="35" y="1"/>
                          </a:lnTo>
                          <a:lnTo>
                            <a:pt x="34" y="3"/>
                          </a:lnTo>
                          <a:lnTo>
                            <a:pt x="27" y="3"/>
                          </a:lnTo>
                          <a:lnTo>
                            <a:pt x="25" y="3"/>
                          </a:lnTo>
                          <a:lnTo>
                            <a:pt x="21" y="4"/>
                          </a:lnTo>
                          <a:lnTo>
                            <a:pt x="16" y="8"/>
                          </a:lnTo>
                          <a:lnTo>
                            <a:pt x="14" y="8"/>
                          </a:lnTo>
                          <a:lnTo>
                            <a:pt x="12" y="7"/>
                          </a:lnTo>
                          <a:lnTo>
                            <a:pt x="9" y="7"/>
                          </a:lnTo>
                          <a:lnTo>
                            <a:pt x="7" y="8"/>
                          </a:lnTo>
                          <a:lnTo>
                            <a:pt x="4" y="10"/>
                          </a:lnTo>
                          <a:lnTo>
                            <a:pt x="1" y="14"/>
                          </a:lnTo>
                          <a:lnTo>
                            <a:pt x="0" y="14"/>
                          </a:lnTo>
                          <a:lnTo>
                            <a:pt x="0" y="15"/>
                          </a:lnTo>
                          <a:lnTo>
                            <a:pt x="0" y="17"/>
                          </a:lnTo>
                          <a:lnTo>
                            <a:pt x="8" y="16"/>
                          </a:lnTo>
                          <a:lnTo>
                            <a:pt x="20" y="21"/>
                          </a:lnTo>
                          <a:lnTo>
                            <a:pt x="26" y="17"/>
                          </a:lnTo>
                          <a:lnTo>
                            <a:pt x="33" y="15"/>
                          </a:lnTo>
                          <a:lnTo>
                            <a:pt x="35" y="15"/>
                          </a:lnTo>
                          <a:lnTo>
                            <a:pt x="37" y="16"/>
                          </a:lnTo>
                          <a:lnTo>
                            <a:pt x="40" y="19"/>
                          </a:lnTo>
                          <a:lnTo>
                            <a:pt x="42" y="19"/>
                          </a:lnTo>
                          <a:lnTo>
                            <a:pt x="44" y="19"/>
                          </a:lnTo>
                          <a:lnTo>
                            <a:pt x="44" y="17"/>
                          </a:lnTo>
                          <a:lnTo>
                            <a:pt x="49" y="16"/>
                          </a:lnTo>
                          <a:lnTo>
                            <a:pt x="51" y="15"/>
                          </a:lnTo>
                          <a:lnTo>
                            <a:pt x="53" y="12"/>
                          </a:lnTo>
                          <a:lnTo>
                            <a:pt x="55" y="9"/>
                          </a:lnTo>
                          <a:lnTo>
                            <a:pt x="60" y="10"/>
                          </a:lnTo>
                          <a:lnTo>
                            <a:pt x="63" y="11"/>
                          </a:lnTo>
                          <a:lnTo>
                            <a:pt x="66" y="11"/>
                          </a:lnTo>
                          <a:lnTo>
                            <a:pt x="69" y="8"/>
                          </a:lnTo>
                          <a:lnTo>
                            <a:pt x="74" y="8"/>
                          </a:lnTo>
                          <a:lnTo>
                            <a:pt x="78" y="9"/>
                          </a:lnTo>
                          <a:lnTo>
                            <a:pt x="87" y="11"/>
                          </a:lnTo>
                          <a:lnTo>
                            <a:pt x="95" y="10"/>
                          </a:lnTo>
                          <a:lnTo>
                            <a:pt x="84" y="4"/>
                          </a:lnTo>
                          <a:lnTo>
                            <a:pt x="83" y="2"/>
                          </a:lnTo>
                          <a:lnTo>
                            <a:pt x="80" y="2"/>
                          </a:lnTo>
                          <a:lnTo>
                            <a:pt x="75" y="2"/>
                          </a:lnTo>
                          <a:lnTo>
                            <a:pt x="73" y="0"/>
                          </a:lnTo>
                          <a:lnTo>
                            <a:pt x="64" y="0"/>
                          </a:lnTo>
                          <a:lnTo>
                            <a:pt x="56" y="0"/>
                          </a:lnTo>
                          <a:lnTo>
                            <a:pt x="53" y="0"/>
                          </a:lnTo>
                          <a:lnTo>
                            <a:pt x="51" y="1"/>
                          </a:lnTo>
                          <a:lnTo>
                            <a:pt x="44" y="0"/>
                          </a:lnTo>
                          <a:lnTo>
                            <a:pt x="3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22" name="Freeform 136"/>
                    <p:cNvSpPr>
                      <a:spLocks/>
                    </p:cNvSpPr>
                    <p:nvPr/>
                  </p:nvSpPr>
                  <p:spPr bwMode="auto">
                    <a:xfrm>
                      <a:off x="3689" y="763"/>
                      <a:ext cx="17" cy="8"/>
                    </a:xfrm>
                    <a:custGeom>
                      <a:avLst/>
                      <a:gdLst>
                        <a:gd name="T0" fmla="*/ 7 w 17"/>
                        <a:gd name="T1" fmla="*/ 0 h 8"/>
                        <a:gd name="T2" fmla="*/ 7 w 17"/>
                        <a:gd name="T3" fmla="*/ 0 h 8"/>
                        <a:gd name="T4" fmla="*/ 0 w 17"/>
                        <a:gd name="T5" fmla="*/ 2 h 8"/>
                        <a:gd name="T6" fmla="*/ 0 w 17"/>
                        <a:gd name="T7" fmla="*/ 2 h 8"/>
                        <a:gd name="T8" fmla="*/ 0 w 17"/>
                        <a:gd name="T9" fmla="*/ 7 h 8"/>
                        <a:gd name="T10" fmla="*/ 0 w 17"/>
                        <a:gd name="T11" fmla="*/ 7 h 8"/>
                        <a:gd name="T12" fmla="*/ 5 w 17"/>
                        <a:gd name="T13" fmla="*/ 6 h 8"/>
                        <a:gd name="T14" fmla="*/ 10 w 17"/>
                        <a:gd name="T15" fmla="*/ 5 h 8"/>
                        <a:gd name="T16" fmla="*/ 10 w 17"/>
                        <a:gd name="T17" fmla="*/ 5 h 8"/>
                        <a:gd name="T18" fmla="*/ 12 w 17"/>
                        <a:gd name="T19" fmla="*/ 7 h 8"/>
                        <a:gd name="T20" fmla="*/ 13 w 17"/>
                        <a:gd name="T21" fmla="*/ 8 h 8"/>
                        <a:gd name="T22" fmla="*/ 14 w 17"/>
                        <a:gd name="T23" fmla="*/ 8 h 8"/>
                        <a:gd name="T24" fmla="*/ 14 w 17"/>
                        <a:gd name="T25" fmla="*/ 8 h 8"/>
                        <a:gd name="T26" fmla="*/ 17 w 17"/>
                        <a:gd name="T27" fmla="*/ 7 h 8"/>
                        <a:gd name="T28" fmla="*/ 17 w 17"/>
                        <a:gd name="T29" fmla="*/ 6 h 8"/>
                        <a:gd name="T30" fmla="*/ 16 w 17"/>
                        <a:gd name="T31" fmla="*/ 2 h 8"/>
                        <a:gd name="T32" fmla="*/ 16 w 17"/>
                        <a:gd name="T33" fmla="*/ 1 h 8"/>
                        <a:gd name="T34" fmla="*/ 16 w 17"/>
                        <a:gd name="T35" fmla="*/ 1 h 8"/>
                        <a:gd name="T36" fmla="*/ 7 w 17"/>
                        <a:gd name="T37" fmla="*/ 0 h 8"/>
                        <a:gd name="T38" fmla="*/ 7 w 17"/>
                        <a:gd name="T39" fmla="*/ 0 h 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8"/>
                        <a:gd name="T62" fmla="*/ 17 w 17"/>
                        <a:gd name="T63" fmla="*/ 8 h 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8">
                          <a:moveTo>
                            <a:pt x="7" y="0"/>
                          </a:moveTo>
                          <a:lnTo>
                            <a:pt x="7" y="0"/>
                          </a:lnTo>
                          <a:lnTo>
                            <a:pt x="0" y="2"/>
                          </a:lnTo>
                          <a:lnTo>
                            <a:pt x="0" y="7"/>
                          </a:lnTo>
                          <a:lnTo>
                            <a:pt x="5" y="6"/>
                          </a:lnTo>
                          <a:lnTo>
                            <a:pt x="10" y="5"/>
                          </a:lnTo>
                          <a:lnTo>
                            <a:pt x="12" y="7"/>
                          </a:lnTo>
                          <a:lnTo>
                            <a:pt x="13" y="8"/>
                          </a:lnTo>
                          <a:lnTo>
                            <a:pt x="14" y="8"/>
                          </a:lnTo>
                          <a:lnTo>
                            <a:pt x="17" y="7"/>
                          </a:lnTo>
                          <a:lnTo>
                            <a:pt x="17" y="6"/>
                          </a:lnTo>
                          <a:lnTo>
                            <a:pt x="16" y="2"/>
                          </a:lnTo>
                          <a:lnTo>
                            <a:pt x="16" y="1"/>
                          </a:lnTo>
                          <a:lnTo>
                            <a:pt x="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23" name="Freeform 137"/>
                    <p:cNvSpPr>
                      <a:spLocks/>
                    </p:cNvSpPr>
                    <p:nvPr/>
                  </p:nvSpPr>
                  <p:spPr bwMode="auto">
                    <a:xfrm>
                      <a:off x="3796" y="761"/>
                      <a:ext cx="36" cy="23"/>
                    </a:xfrm>
                    <a:custGeom>
                      <a:avLst/>
                      <a:gdLst>
                        <a:gd name="T0" fmla="*/ 22 w 36"/>
                        <a:gd name="T1" fmla="*/ 0 h 23"/>
                        <a:gd name="T2" fmla="*/ 22 w 36"/>
                        <a:gd name="T3" fmla="*/ 0 h 23"/>
                        <a:gd name="T4" fmla="*/ 20 w 36"/>
                        <a:gd name="T5" fmla="*/ 1 h 23"/>
                        <a:gd name="T6" fmla="*/ 16 w 36"/>
                        <a:gd name="T7" fmla="*/ 3 h 23"/>
                        <a:gd name="T8" fmla="*/ 14 w 36"/>
                        <a:gd name="T9" fmla="*/ 5 h 23"/>
                        <a:gd name="T10" fmla="*/ 11 w 36"/>
                        <a:gd name="T11" fmla="*/ 7 h 23"/>
                        <a:gd name="T12" fmla="*/ 11 w 36"/>
                        <a:gd name="T13" fmla="*/ 7 h 23"/>
                        <a:gd name="T14" fmla="*/ 7 w 36"/>
                        <a:gd name="T15" fmla="*/ 7 h 23"/>
                        <a:gd name="T16" fmla="*/ 2 w 36"/>
                        <a:gd name="T17" fmla="*/ 7 h 23"/>
                        <a:gd name="T18" fmla="*/ 2 w 36"/>
                        <a:gd name="T19" fmla="*/ 7 h 23"/>
                        <a:gd name="T20" fmla="*/ 2 w 36"/>
                        <a:gd name="T21" fmla="*/ 8 h 23"/>
                        <a:gd name="T22" fmla="*/ 3 w 36"/>
                        <a:gd name="T23" fmla="*/ 9 h 23"/>
                        <a:gd name="T24" fmla="*/ 4 w 36"/>
                        <a:gd name="T25" fmla="*/ 11 h 23"/>
                        <a:gd name="T26" fmla="*/ 4 w 36"/>
                        <a:gd name="T27" fmla="*/ 11 h 23"/>
                        <a:gd name="T28" fmla="*/ 0 w 36"/>
                        <a:gd name="T29" fmla="*/ 11 h 23"/>
                        <a:gd name="T30" fmla="*/ 0 w 36"/>
                        <a:gd name="T31" fmla="*/ 11 h 23"/>
                        <a:gd name="T32" fmla="*/ 0 w 36"/>
                        <a:gd name="T33" fmla="*/ 12 h 23"/>
                        <a:gd name="T34" fmla="*/ 0 w 36"/>
                        <a:gd name="T35" fmla="*/ 15 h 23"/>
                        <a:gd name="T36" fmla="*/ 0 w 36"/>
                        <a:gd name="T37" fmla="*/ 15 h 23"/>
                        <a:gd name="T38" fmla="*/ 1 w 36"/>
                        <a:gd name="T39" fmla="*/ 16 h 23"/>
                        <a:gd name="T40" fmla="*/ 3 w 36"/>
                        <a:gd name="T41" fmla="*/ 16 h 23"/>
                        <a:gd name="T42" fmla="*/ 3 w 36"/>
                        <a:gd name="T43" fmla="*/ 16 h 23"/>
                        <a:gd name="T44" fmla="*/ 4 w 36"/>
                        <a:gd name="T45" fmla="*/ 18 h 23"/>
                        <a:gd name="T46" fmla="*/ 7 w 36"/>
                        <a:gd name="T47" fmla="*/ 22 h 23"/>
                        <a:gd name="T48" fmla="*/ 7 w 36"/>
                        <a:gd name="T49" fmla="*/ 22 h 23"/>
                        <a:gd name="T50" fmla="*/ 9 w 36"/>
                        <a:gd name="T51" fmla="*/ 22 h 23"/>
                        <a:gd name="T52" fmla="*/ 13 w 36"/>
                        <a:gd name="T53" fmla="*/ 23 h 23"/>
                        <a:gd name="T54" fmla="*/ 13 w 36"/>
                        <a:gd name="T55" fmla="*/ 23 h 23"/>
                        <a:gd name="T56" fmla="*/ 16 w 36"/>
                        <a:gd name="T57" fmla="*/ 17 h 23"/>
                        <a:gd name="T58" fmla="*/ 17 w 36"/>
                        <a:gd name="T59" fmla="*/ 15 h 23"/>
                        <a:gd name="T60" fmla="*/ 20 w 36"/>
                        <a:gd name="T61" fmla="*/ 14 h 23"/>
                        <a:gd name="T62" fmla="*/ 20 w 36"/>
                        <a:gd name="T63" fmla="*/ 14 h 23"/>
                        <a:gd name="T64" fmla="*/ 23 w 36"/>
                        <a:gd name="T65" fmla="*/ 14 h 23"/>
                        <a:gd name="T66" fmla="*/ 27 w 36"/>
                        <a:gd name="T67" fmla="*/ 14 h 23"/>
                        <a:gd name="T68" fmla="*/ 27 w 36"/>
                        <a:gd name="T69" fmla="*/ 14 h 23"/>
                        <a:gd name="T70" fmla="*/ 28 w 36"/>
                        <a:gd name="T71" fmla="*/ 12 h 23"/>
                        <a:gd name="T72" fmla="*/ 29 w 36"/>
                        <a:gd name="T73" fmla="*/ 10 h 23"/>
                        <a:gd name="T74" fmla="*/ 30 w 36"/>
                        <a:gd name="T75" fmla="*/ 8 h 23"/>
                        <a:gd name="T76" fmla="*/ 31 w 36"/>
                        <a:gd name="T77" fmla="*/ 7 h 23"/>
                        <a:gd name="T78" fmla="*/ 31 w 36"/>
                        <a:gd name="T79" fmla="*/ 7 h 23"/>
                        <a:gd name="T80" fmla="*/ 34 w 36"/>
                        <a:gd name="T81" fmla="*/ 7 h 23"/>
                        <a:gd name="T82" fmla="*/ 36 w 36"/>
                        <a:gd name="T83" fmla="*/ 7 h 23"/>
                        <a:gd name="T84" fmla="*/ 36 w 36"/>
                        <a:gd name="T85" fmla="*/ 7 h 23"/>
                        <a:gd name="T86" fmla="*/ 36 w 36"/>
                        <a:gd name="T87" fmla="*/ 2 h 23"/>
                        <a:gd name="T88" fmla="*/ 36 w 36"/>
                        <a:gd name="T89" fmla="*/ 2 h 23"/>
                        <a:gd name="T90" fmla="*/ 29 w 36"/>
                        <a:gd name="T91" fmla="*/ 0 h 23"/>
                        <a:gd name="T92" fmla="*/ 25 w 36"/>
                        <a:gd name="T93" fmla="*/ 0 h 23"/>
                        <a:gd name="T94" fmla="*/ 22 w 36"/>
                        <a:gd name="T95" fmla="*/ 0 h 23"/>
                        <a:gd name="T96" fmla="*/ 22 w 36"/>
                        <a:gd name="T97" fmla="*/ 0 h 2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6"/>
                        <a:gd name="T148" fmla="*/ 0 h 23"/>
                        <a:gd name="T149" fmla="*/ 36 w 36"/>
                        <a:gd name="T150" fmla="*/ 23 h 2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6" h="23">
                          <a:moveTo>
                            <a:pt x="22" y="0"/>
                          </a:moveTo>
                          <a:lnTo>
                            <a:pt x="22" y="0"/>
                          </a:lnTo>
                          <a:lnTo>
                            <a:pt x="20" y="1"/>
                          </a:lnTo>
                          <a:lnTo>
                            <a:pt x="16" y="3"/>
                          </a:lnTo>
                          <a:lnTo>
                            <a:pt x="14" y="5"/>
                          </a:lnTo>
                          <a:lnTo>
                            <a:pt x="11" y="7"/>
                          </a:lnTo>
                          <a:lnTo>
                            <a:pt x="7" y="7"/>
                          </a:lnTo>
                          <a:lnTo>
                            <a:pt x="2" y="7"/>
                          </a:lnTo>
                          <a:lnTo>
                            <a:pt x="2" y="8"/>
                          </a:lnTo>
                          <a:lnTo>
                            <a:pt x="3" y="9"/>
                          </a:lnTo>
                          <a:lnTo>
                            <a:pt x="4" y="11"/>
                          </a:lnTo>
                          <a:lnTo>
                            <a:pt x="0" y="11"/>
                          </a:lnTo>
                          <a:lnTo>
                            <a:pt x="0" y="12"/>
                          </a:lnTo>
                          <a:lnTo>
                            <a:pt x="0" y="15"/>
                          </a:lnTo>
                          <a:lnTo>
                            <a:pt x="1" y="16"/>
                          </a:lnTo>
                          <a:lnTo>
                            <a:pt x="3" y="16"/>
                          </a:lnTo>
                          <a:lnTo>
                            <a:pt x="4" y="18"/>
                          </a:lnTo>
                          <a:lnTo>
                            <a:pt x="7" y="22"/>
                          </a:lnTo>
                          <a:lnTo>
                            <a:pt x="9" y="22"/>
                          </a:lnTo>
                          <a:lnTo>
                            <a:pt x="13" y="23"/>
                          </a:lnTo>
                          <a:lnTo>
                            <a:pt x="16" y="17"/>
                          </a:lnTo>
                          <a:lnTo>
                            <a:pt x="17" y="15"/>
                          </a:lnTo>
                          <a:lnTo>
                            <a:pt x="20" y="14"/>
                          </a:lnTo>
                          <a:lnTo>
                            <a:pt x="23" y="14"/>
                          </a:lnTo>
                          <a:lnTo>
                            <a:pt x="27" y="14"/>
                          </a:lnTo>
                          <a:lnTo>
                            <a:pt x="28" y="12"/>
                          </a:lnTo>
                          <a:lnTo>
                            <a:pt x="29" y="10"/>
                          </a:lnTo>
                          <a:lnTo>
                            <a:pt x="30" y="8"/>
                          </a:lnTo>
                          <a:lnTo>
                            <a:pt x="31" y="7"/>
                          </a:lnTo>
                          <a:lnTo>
                            <a:pt x="34" y="7"/>
                          </a:lnTo>
                          <a:lnTo>
                            <a:pt x="36" y="7"/>
                          </a:lnTo>
                          <a:lnTo>
                            <a:pt x="36" y="2"/>
                          </a:lnTo>
                          <a:lnTo>
                            <a:pt x="29" y="0"/>
                          </a:lnTo>
                          <a:lnTo>
                            <a:pt x="25" y="0"/>
                          </a:lnTo>
                          <a:lnTo>
                            <a:pt x="2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24" name="Freeform 138"/>
                    <p:cNvSpPr>
                      <a:spLocks/>
                    </p:cNvSpPr>
                    <p:nvPr/>
                  </p:nvSpPr>
                  <p:spPr bwMode="auto">
                    <a:xfrm>
                      <a:off x="3671" y="761"/>
                      <a:ext cx="16" cy="5"/>
                    </a:xfrm>
                    <a:custGeom>
                      <a:avLst/>
                      <a:gdLst>
                        <a:gd name="T0" fmla="*/ 3 w 16"/>
                        <a:gd name="T1" fmla="*/ 0 h 5"/>
                        <a:gd name="T2" fmla="*/ 3 w 16"/>
                        <a:gd name="T3" fmla="*/ 0 h 5"/>
                        <a:gd name="T4" fmla="*/ 1 w 16"/>
                        <a:gd name="T5" fmla="*/ 1 h 5"/>
                        <a:gd name="T6" fmla="*/ 1 w 16"/>
                        <a:gd name="T7" fmla="*/ 1 h 5"/>
                        <a:gd name="T8" fmla="*/ 0 w 16"/>
                        <a:gd name="T9" fmla="*/ 3 h 5"/>
                        <a:gd name="T10" fmla="*/ 1 w 16"/>
                        <a:gd name="T11" fmla="*/ 3 h 5"/>
                        <a:gd name="T12" fmla="*/ 3 w 16"/>
                        <a:gd name="T13" fmla="*/ 2 h 5"/>
                        <a:gd name="T14" fmla="*/ 5 w 16"/>
                        <a:gd name="T15" fmla="*/ 2 h 5"/>
                        <a:gd name="T16" fmla="*/ 5 w 16"/>
                        <a:gd name="T17" fmla="*/ 2 h 5"/>
                        <a:gd name="T18" fmla="*/ 7 w 16"/>
                        <a:gd name="T19" fmla="*/ 3 h 5"/>
                        <a:gd name="T20" fmla="*/ 7 w 16"/>
                        <a:gd name="T21" fmla="*/ 4 h 5"/>
                        <a:gd name="T22" fmla="*/ 8 w 16"/>
                        <a:gd name="T23" fmla="*/ 5 h 5"/>
                        <a:gd name="T24" fmla="*/ 9 w 16"/>
                        <a:gd name="T25" fmla="*/ 5 h 5"/>
                        <a:gd name="T26" fmla="*/ 10 w 16"/>
                        <a:gd name="T27" fmla="*/ 3 h 5"/>
                        <a:gd name="T28" fmla="*/ 10 w 16"/>
                        <a:gd name="T29" fmla="*/ 3 h 5"/>
                        <a:gd name="T30" fmla="*/ 12 w 16"/>
                        <a:gd name="T31" fmla="*/ 3 h 5"/>
                        <a:gd name="T32" fmla="*/ 16 w 16"/>
                        <a:gd name="T33" fmla="*/ 3 h 5"/>
                        <a:gd name="T34" fmla="*/ 15 w 16"/>
                        <a:gd name="T35" fmla="*/ 1 h 5"/>
                        <a:gd name="T36" fmla="*/ 15 w 16"/>
                        <a:gd name="T37" fmla="*/ 1 h 5"/>
                        <a:gd name="T38" fmla="*/ 3 w 16"/>
                        <a:gd name="T39" fmla="*/ 0 h 5"/>
                        <a:gd name="T40" fmla="*/ 3 w 16"/>
                        <a:gd name="T41" fmla="*/ 0 h 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
                        <a:gd name="T64" fmla="*/ 0 h 5"/>
                        <a:gd name="T65" fmla="*/ 16 w 16"/>
                        <a:gd name="T66" fmla="*/ 5 h 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 h="5">
                          <a:moveTo>
                            <a:pt x="3" y="0"/>
                          </a:moveTo>
                          <a:lnTo>
                            <a:pt x="3" y="0"/>
                          </a:lnTo>
                          <a:lnTo>
                            <a:pt x="1" y="1"/>
                          </a:lnTo>
                          <a:lnTo>
                            <a:pt x="0" y="3"/>
                          </a:lnTo>
                          <a:lnTo>
                            <a:pt x="1" y="3"/>
                          </a:lnTo>
                          <a:lnTo>
                            <a:pt x="3" y="2"/>
                          </a:lnTo>
                          <a:lnTo>
                            <a:pt x="5" y="2"/>
                          </a:lnTo>
                          <a:lnTo>
                            <a:pt x="7" y="3"/>
                          </a:lnTo>
                          <a:lnTo>
                            <a:pt x="7" y="4"/>
                          </a:lnTo>
                          <a:lnTo>
                            <a:pt x="8" y="5"/>
                          </a:lnTo>
                          <a:lnTo>
                            <a:pt x="9" y="5"/>
                          </a:lnTo>
                          <a:lnTo>
                            <a:pt x="10" y="3"/>
                          </a:lnTo>
                          <a:lnTo>
                            <a:pt x="12" y="3"/>
                          </a:lnTo>
                          <a:lnTo>
                            <a:pt x="16" y="3"/>
                          </a:lnTo>
                          <a:lnTo>
                            <a:pt x="15" y="1"/>
                          </a:lnTo>
                          <a:lnTo>
                            <a:pt x="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25" name="Freeform 139"/>
                    <p:cNvSpPr>
                      <a:spLocks/>
                    </p:cNvSpPr>
                    <p:nvPr/>
                  </p:nvSpPr>
                  <p:spPr bwMode="auto">
                    <a:xfrm>
                      <a:off x="3716" y="755"/>
                      <a:ext cx="8" cy="7"/>
                    </a:xfrm>
                    <a:custGeom>
                      <a:avLst/>
                      <a:gdLst>
                        <a:gd name="T0" fmla="*/ 6 w 8"/>
                        <a:gd name="T1" fmla="*/ 0 h 7"/>
                        <a:gd name="T2" fmla="*/ 6 w 8"/>
                        <a:gd name="T3" fmla="*/ 0 h 7"/>
                        <a:gd name="T4" fmla="*/ 3 w 8"/>
                        <a:gd name="T5" fmla="*/ 2 h 7"/>
                        <a:gd name="T6" fmla="*/ 3 w 8"/>
                        <a:gd name="T7" fmla="*/ 2 h 7"/>
                        <a:gd name="T8" fmla="*/ 0 w 8"/>
                        <a:gd name="T9" fmla="*/ 6 h 7"/>
                        <a:gd name="T10" fmla="*/ 0 w 8"/>
                        <a:gd name="T11" fmla="*/ 6 h 7"/>
                        <a:gd name="T12" fmla="*/ 6 w 8"/>
                        <a:gd name="T13" fmla="*/ 7 h 7"/>
                        <a:gd name="T14" fmla="*/ 6 w 8"/>
                        <a:gd name="T15" fmla="*/ 7 h 7"/>
                        <a:gd name="T16" fmla="*/ 8 w 8"/>
                        <a:gd name="T17" fmla="*/ 3 h 7"/>
                        <a:gd name="T18" fmla="*/ 8 w 8"/>
                        <a:gd name="T19" fmla="*/ 0 h 7"/>
                        <a:gd name="T20" fmla="*/ 7 w 8"/>
                        <a:gd name="T21" fmla="*/ 0 h 7"/>
                        <a:gd name="T22" fmla="*/ 6 w 8"/>
                        <a:gd name="T23" fmla="*/ 0 h 7"/>
                        <a:gd name="T24" fmla="*/ 6 w 8"/>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7"/>
                        <a:gd name="T41" fmla="*/ 8 w 8"/>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7">
                          <a:moveTo>
                            <a:pt x="6" y="0"/>
                          </a:moveTo>
                          <a:lnTo>
                            <a:pt x="6" y="0"/>
                          </a:lnTo>
                          <a:lnTo>
                            <a:pt x="3" y="2"/>
                          </a:lnTo>
                          <a:lnTo>
                            <a:pt x="0" y="6"/>
                          </a:lnTo>
                          <a:lnTo>
                            <a:pt x="6" y="7"/>
                          </a:lnTo>
                          <a:lnTo>
                            <a:pt x="8" y="3"/>
                          </a:lnTo>
                          <a:lnTo>
                            <a:pt x="8" y="0"/>
                          </a:lnTo>
                          <a:lnTo>
                            <a:pt x="7" y="0"/>
                          </a:lnTo>
                          <a:lnTo>
                            <a:pt x="6"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26" name="Freeform 140"/>
                    <p:cNvSpPr>
                      <a:spLocks/>
                    </p:cNvSpPr>
                    <p:nvPr/>
                  </p:nvSpPr>
                  <p:spPr bwMode="auto">
                    <a:xfrm>
                      <a:off x="3686" y="750"/>
                      <a:ext cx="27" cy="14"/>
                    </a:xfrm>
                    <a:custGeom>
                      <a:avLst/>
                      <a:gdLst>
                        <a:gd name="T0" fmla="*/ 3 w 27"/>
                        <a:gd name="T1" fmla="*/ 0 h 14"/>
                        <a:gd name="T2" fmla="*/ 0 w 27"/>
                        <a:gd name="T3" fmla="*/ 5 h 14"/>
                        <a:gd name="T4" fmla="*/ 0 w 27"/>
                        <a:gd name="T5" fmla="*/ 5 h 14"/>
                        <a:gd name="T6" fmla="*/ 1 w 27"/>
                        <a:gd name="T7" fmla="*/ 6 h 14"/>
                        <a:gd name="T8" fmla="*/ 2 w 27"/>
                        <a:gd name="T9" fmla="*/ 8 h 14"/>
                        <a:gd name="T10" fmla="*/ 2 w 27"/>
                        <a:gd name="T11" fmla="*/ 8 h 14"/>
                        <a:gd name="T12" fmla="*/ 6 w 27"/>
                        <a:gd name="T13" fmla="*/ 7 h 14"/>
                        <a:gd name="T14" fmla="*/ 6 w 27"/>
                        <a:gd name="T15" fmla="*/ 7 h 14"/>
                        <a:gd name="T16" fmla="*/ 7 w 27"/>
                        <a:gd name="T17" fmla="*/ 9 h 14"/>
                        <a:gd name="T18" fmla="*/ 8 w 27"/>
                        <a:gd name="T19" fmla="*/ 12 h 14"/>
                        <a:gd name="T20" fmla="*/ 8 w 27"/>
                        <a:gd name="T21" fmla="*/ 12 h 14"/>
                        <a:gd name="T22" fmla="*/ 9 w 27"/>
                        <a:gd name="T23" fmla="*/ 12 h 14"/>
                        <a:gd name="T24" fmla="*/ 10 w 27"/>
                        <a:gd name="T25" fmla="*/ 11 h 14"/>
                        <a:gd name="T26" fmla="*/ 13 w 27"/>
                        <a:gd name="T27" fmla="*/ 11 h 14"/>
                        <a:gd name="T28" fmla="*/ 13 w 27"/>
                        <a:gd name="T29" fmla="*/ 11 h 14"/>
                        <a:gd name="T30" fmla="*/ 14 w 27"/>
                        <a:gd name="T31" fmla="*/ 11 h 14"/>
                        <a:gd name="T32" fmla="*/ 16 w 27"/>
                        <a:gd name="T33" fmla="*/ 12 h 14"/>
                        <a:gd name="T34" fmla="*/ 20 w 27"/>
                        <a:gd name="T35" fmla="*/ 14 h 14"/>
                        <a:gd name="T36" fmla="*/ 20 w 27"/>
                        <a:gd name="T37" fmla="*/ 14 h 14"/>
                        <a:gd name="T38" fmla="*/ 22 w 27"/>
                        <a:gd name="T39" fmla="*/ 14 h 14"/>
                        <a:gd name="T40" fmla="*/ 24 w 27"/>
                        <a:gd name="T41" fmla="*/ 14 h 14"/>
                        <a:gd name="T42" fmla="*/ 27 w 27"/>
                        <a:gd name="T43" fmla="*/ 12 h 14"/>
                        <a:gd name="T44" fmla="*/ 27 w 27"/>
                        <a:gd name="T45" fmla="*/ 12 h 14"/>
                        <a:gd name="T46" fmla="*/ 14 w 27"/>
                        <a:gd name="T47" fmla="*/ 7 h 14"/>
                        <a:gd name="T48" fmla="*/ 14 w 27"/>
                        <a:gd name="T49" fmla="*/ 7 h 14"/>
                        <a:gd name="T50" fmla="*/ 10 w 27"/>
                        <a:gd name="T51" fmla="*/ 4 h 14"/>
                        <a:gd name="T52" fmla="*/ 7 w 27"/>
                        <a:gd name="T53" fmla="*/ 0 h 14"/>
                        <a:gd name="T54" fmla="*/ 7 w 27"/>
                        <a:gd name="T55" fmla="*/ 0 h 14"/>
                        <a:gd name="T56" fmla="*/ 5 w 27"/>
                        <a:gd name="T57" fmla="*/ 0 h 14"/>
                        <a:gd name="T58" fmla="*/ 3 w 27"/>
                        <a:gd name="T59" fmla="*/ 0 h 14"/>
                        <a:gd name="T60" fmla="*/ 3 w 27"/>
                        <a:gd name="T61" fmla="*/ 0 h 1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7"/>
                        <a:gd name="T94" fmla="*/ 0 h 14"/>
                        <a:gd name="T95" fmla="*/ 27 w 27"/>
                        <a:gd name="T96" fmla="*/ 14 h 1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7" h="14">
                          <a:moveTo>
                            <a:pt x="3" y="0"/>
                          </a:moveTo>
                          <a:lnTo>
                            <a:pt x="0" y="5"/>
                          </a:lnTo>
                          <a:lnTo>
                            <a:pt x="1" y="6"/>
                          </a:lnTo>
                          <a:lnTo>
                            <a:pt x="2" y="8"/>
                          </a:lnTo>
                          <a:lnTo>
                            <a:pt x="6" y="7"/>
                          </a:lnTo>
                          <a:lnTo>
                            <a:pt x="7" y="9"/>
                          </a:lnTo>
                          <a:lnTo>
                            <a:pt x="8" y="12"/>
                          </a:lnTo>
                          <a:lnTo>
                            <a:pt x="9" y="12"/>
                          </a:lnTo>
                          <a:lnTo>
                            <a:pt x="10" y="11"/>
                          </a:lnTo>
                          <a:lnTo>
                            <a:pt x="13" y="11"/>
                          </a:lnTo>
                          <a:lnTo>
                            <a:pt x="14" y="11"/>
                          </a:lnTo>
                          <a:lnTo>
                            <a:pt x="16" y="12"/>
                          </a:lnTo>
                          <a:lnTo>
                            <a:pt x="20" y="14"/>
                          </a:lnTo>
                          <a:lnTo>
                            <a:pt x="22" y="14"/>
                          </a:lnTo>
                          <a:lnTo>
                            <a:pt x="24" y="14"/>
                          </a:lnTo>
                          <a:lnTo>
                            <a:pt x="27" y="12"/>
                          </a:lnTo>
                          <a:lnTo>
                            <a:pt x="14" y="7"/>
                          </a:lnTo>
                          <a:lnTo>
                            <a:pt x="10" y="4"/>
                          </a:lnTo>
                          <a:lnTo>
                            <a:pt x="7" y="0"/>
                          </a:lnTo>
                          <a:lnTo>
                            <a:pt x="5" y="0"/>
                          </a:lnTo>
                          <a:lnTo>
                            <a:pt x="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27" name="Freeform 141"/>
                    <p:cNvSpPr>
                      <a:spLocks/>
                    </p:cNvSpPr>
                    <p:nvPr/>
                  </p:nvSpPr>
                  <p:spPr bwMode="auto">
                    <a:xfrm>
                      <a:off x="3698" y="749"/>
                      <a:ext cx="18" cy="10"/>
                    </a:xfrm>
                    <a:custGeom>
                      <a:avLst/>
                      <a:gdLst>
                        <a:gd name="T0" fmla="*/ 0 w 18"/>
                        <a:gd name="T1" fmla="*/ 0 h 10"/>
                        <a:gd name="T2" fmla="*/ 0 w 18"/>
                        <a:gd name="T3" fmla="*/ 0 h 10"/>
                        <a:gd name="T4" fmla="*/ 0 w 18"/>
                        <a:gd name="T5" fmla="*/ 2 h 10"/>
                        <a:gd name="T6" fmla="*/ 1 w 18"/>
                        <a:gd name="T7" fmla="*/ 5 h 10"/>
                        <a:gd name="T8" fmla="*/ 1 w 18"/>
                        <a:gd name="T9" fmla="*/ 5 h 10"/>
                        <a:gd name="T10" fmla="*/ 5 w 18"/>
                        <a:gd name="T11" fmla="*/ 6 h 10"/>
                        <a:gd name="T12" fmla="*/ 9 w 18"/>
                        <a:gd name="T13" fmla="*/ 7 h 10"/>
                        <a:gd name="T14" fmla="*/ 9 w 18"/>
                        <a:gd name="T15" fmla="*/ 7 h 10"/>
                        <a:gd name="T16" fmla="*/ 11 w 18"/>
                        <a:gd name="T17" fmla="*/ 10 h 10"/>
                        <a:gd name="T18" fmla="*/ 11 w 18"/>
                        <a:gd name="T19" fmla="*/ 10 h 10"/>
                        <a:gd name="T20" fmla="*/ 14 w 18"/>
                        <a:gd name="T21" fmla="*/ 9 h 10"/>
                        <a:gd name="T22" fmla="*/ 16 w 18"/>
                        <a:gd name="T23" fmla="*/ 9 h 10"/>
                        <a:gd name="T24" fmla="*/ 16 w 18"/>
                        <a:gd name="T25" fmla="*/ 9 h 10"/>
                        <a:gd name="T26" fmla="*/ 18 w 18"/>
                        <a:gd name="T27" fmla="*/ 7 h 10"/>
                        <a:gd name="T28" fmla="*/ 17 w 18"/>
                        <a:gd name="T29" fmla="*/ 5 h 10"/>
                        <a:gd name="T30" fmla="*/ 16 w 18"/>
                        <a:gd name="T31" fmla="*/ 3 h 10"/>
                        <a:gd name="T32" fmla="*/ 12 w 18"/>
                        <a:gd name="T33" fmla="*/ 2 h 10"/>
                        <a:gd name="T34" fmla="*/ 0 w 18"/>
                        <a:gd name="T35" fmla="*/ 0 h 10"/>
                        <a:gd name="T36" fmla="*/ 0 w 18"/>
                        <a:gd name="T37" fmla="*/ 0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
                        <a:gd name="T58" fmla="*/ 0 h 10"/>
                        <a:gd name="T59" fmla="*/ 18 w 18"/>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 h="10">
                          <a:moveTo>
                            <a:pt x="0" y="0"/>
                          </a:moveTo>
                          <a:lnTo>
                            <a:pt x="0" y="0"/>
                          </a:lnTo>
                          <a:lnTo>
                            <a:pt x="0" y="2"/>
                          </a:lnTo>
                          <a:lnTo>
                            <a:pt x="1" y="5"/>
                          </a:lnTo>
                          <a:lnTo>
                            <a:pt x="5" y="6"/>
                          </a:lnTo>
                          <a:lnTo>
                            <a:pt x="9" y="7"/>
                          </a:lnTo>
                          <a:lnTo>
                            <a:pt x="11" y="10"/>
                          </a:lnTo>
                          <a:lnTo>
                            <a:pt x="14" y="9"/>
                          </a:lnTo>
                          <a:lnTo>
                            <a:pt x="16" y="9"/>
                          </a:lnTo>
                          <a:lnTo>
                            <a:pt x="18" y="7"/>
                          </a:lnTo>
                          <a:lnTo>
                            <a:pt x="17" y="5"/>
                          </a:lnTo>
                          <a:lnTo>
                            <a:pt x="16" y="3"/>
                          </a:lnTo>
                          <a:lnTo>
                            <a:pt x="12" y="2"/>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28" name="Freeform 142"/>
                    <p:cNvSpPr>
                      <a:spLocks/>
                    </p:cNvSpPr>
                    <p:nvPr/>
                  </p:nvSpPr>
                  <p:spPr bwMode="auto">
                    <a:xfrm>
                      <a:off x="3674" y="749"/>
                      <a:ext cx="11" cy="6"/>
                    </a:xfrm>
                    <a:custGeom>
                      <a:avLst/>
                      <a:gdLst>
                        <a:gd name="T0" fmla="*/ 0 w 11"/>
                        <a:gd name="T1" fmla="*/ 0 h 6"/>
                        <a:gd name="T2" fmla="*/ 0 w 11"/>
                        <a:gd name="T3" fmla="*/ 0 h 6"/>
                        <a:gd name="T4" fmla="*/ 1 w 11"/>
                        <a:gd name="T5" fmla="*/ 1 h 6"/>
                        <a:gd name="T6" fmla="*/ 1 w 11"/>
                        <a:gd name="T7" fmla="*/ 2 h 6"/>
                        <a:gd name="T8" fmla="*/ 1 w 11"/>
                        <a:gd name="T9" fmla="*/ 2 h 6"/>
                        <a:gd name="T10" fmla="*/ 4 w 11"/>
                        <a:gd name="T11" fmla="*/ 5 h 6"/>
                        <a:gd name="T12" fmla="*/ 4 w 11"/>
                        <a:gd name="T13" fmla="*/ 6 h 6"/>
                        <a:gd name="T14" fmla="*/ 4 w 11"/>
                        <a:gd name="T15" fmla="*/ 6 h 6"/>
                        <a:gd name="T16" fmla="*/ 9 w 11"/>
                        <a:gd name="T17" fmla="*/ 5 h 6"/>
                        <a:gd name="T18" fmla="*/ 9 w 11"/>
                        <a:gd name="T19" fmla="*/ 5 h 6"/>
                        <a:gd name="T20" fmla="*/ 11 w 11"/>
                        <a:gd name="T21" fmla="*/ 5 h 6"/>
                        <a:gd name="T22" fmla="*/ 11 w 11"/>
                        <a:gd name="T23" fmla="*/ 3 h 6"/>
                        <a:gd name="T24" fmla="*/ 9 w 11"/>
                        <a:gd name="T25" fmla="*/ 1 h 6"/>
                        <a:gd name="T26" fmla="*/ 7 w 11"/>
                        <a:gd name="T27" fmla="*/ 0 h 6"/>
                        <a:gd name="T28" fmla="*/ 7 w 11"/>
                        <a:gd name="T29" fmla="*/ 0 h 6"/>
                        <a:gd name="T30" fmla="*/ 4 w 11"/>
                        <a:gd name="T31" fmla="*/ 0 h 6"/>
                        <a:gd name="T32" fmla="*/ 0 w 11"/>
                        <a:gd name="T33" fmla="*/ 0 h 6"/>
                        <a:gd name="T34" fmla="*/ 0 w 11"/>
                        <a:gd name="T35" fmla="*/ 0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
                        <a:gd name="T55" fmla="*/ 0 h 6"/>
                        <a:gd name="T56" fmla="*/ 11 w 11"/>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 h="6">
                          <a:moveTo>
                            <a:pt x="0" y="0"/>
                          </a:moveTo>
                          <a:lnTo>
                            <a:pt x="0" y="0"/>
                          </a:lnTo>
                          <a:lnTo>
                            <a:pt x="1" y="1"/>
                          </a:lnTo>
                          <a:lnTo>
                            <a:pt x="1" y="2"/>
                          </a:lnTo>
                          <a:lnTo>
                            <a:pt x="4" y="5"/>
                          </a:lnTo>
                          <a:lnTo>
                            <a:pt x="4" y="6"/>
                          </a:lnTo>
                          <a:lnTo>
                            <a:pt x="9" y="5"/>
                          </a:lnTo>
                          <a:lnTo>
                            <a:pt x="11" y="5"/>
                          </a:lnTo>
                          <a:lnTo>
                            <a:pt x="11" y="3"/>
                          </a:lnTo>
                          <a:lnTo>
                            <a:pt x="9" y="1"/>
                          </a:lnTo>
                          <a:lnTo>
                            <a:pt x="7" y="0"/>
                          </a:lnTo>
                          <a:lnTo>
                            <a:pt x="4"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29" name="Freeform 143"/>
                    <p:cNvSpPr>
                      <a:spLocks/>
                    </p:cNvSpPr>
                    <p:nvPr/>
                  </p:nvSpPr>
                  <p:spPr bwMode="auto">
                    <a:xfrm>
                      <a:off x="3717" y="748"/>
                      <a:ext cx="4" cy="4"/>
                    </a:xfrm>
                    <a:custGeom>
                      <a:avLst/>
                      <a:gdLst>
                        <a:gd name="T0" fmla="*/ 0 w 4"/>
                        <a:gd name="T1" fmla="*/ 0 h 4"/>
                        <a:gd name="T2" fmla="*/ 0 w 4"/>
                        <a:gd name="T3" fmla="*/ 0 h 4"/>
                        <a:gd name="T4" fmla="*/ 2 w 4"/>
                        <a:gd name="T5" fmla="*/ 2 h 4"/>
                        <a:gd name="T6" fmla="*/ 3 w 4"/>
                        <a:gd name="T7" fmla="*/ 4 h 4"/>
                        <a:gd name="T8" fmla="*/ 3 w 4"/>
                        <a:gd name="T9" fmla="*/ 4 h 4"/>
                        <a:gd name="T10" fmla="*/ 4 w 4"/>
                        <a:gd name="T11" fmla="*/ 4 h 4"/>
                        <a:gd name="T12" fmla="*/ 4 w 4"/>
                        <a:gd name="T13" fmla="*/ 2 h 4"/>
                        <a:gd name="T14" fmla="*/ 4 w 4"/>
                        <a:gd name="T15" fmla="*/ 0 h 4"/>
                        <a:gd name="T16" fmla="*/ 4 w 4"/>
                        <a:gd name="T17" fmla="*/ 0 h 4"/>
                        <a:gd name="T18" fmla="*/ 0 w 4"/>
                        <a:gd name="T19" fmla="*/ 0 h 4"/>
                        <a:gd name="T20" fmla="*/ 0 w 4"/>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4"/>
                        <a:gd name="T35" fmla="*/ 4 w 4"/>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4">
                          <a:moveTo>
                            <a:pt x="0" y="0"/>
                          </a:moveTo>
                          <a:lnTo>
                            <a:pt x="0" y="0"/>
                          </a:lnTo>
                          <a:lnTo>
                            <a:pt x="2" y="2"/>
                          </a:lnTo>
                          <a:lnTo>
                            <a:pt x="3" y="4"/>
                          </a:lnTo>
                          <a:lnTo>
                            <a:pt x="4" y="4"/>
                          </a:lnTo>
                          <a:lnTo>
                            <a:pt x="4" y="2"/>
                          </a:lnTo>
                          <a:lnTo>
                            <a:pt x="4"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30" name="Freeform 144"/>
                    <p:cNvSpPr>
                      <a:spLocks/>
                    </p:cNvSpPr>
                    <p:nvPr/>
                  </p:nvSpPr>
                  <p:spPr bwMode="auto">
                    <a:xfrm>
                      <a:off x="3703" y="739"/>
                      <a:ext cx="6" cy="5"/>
                    </a:xfrm>
                    <a:custGeom>
                      <a:avLst/>
                      <a:gdLst>
                        <a:gd name="T0" fmla="*/ 3 w 6"/>
                        <a:gd name="T1" fmla="*/ 0 h 5"/>
                        <a:gd name="T2" fmla="*/ 3 w 6"/>
                        <a:gd name="T3" fmla="*/ 0 h 5"/>
                        <a:gd name="T4" fmla="*/ 0 w 6"/>
                        <a:gd name="T5" fmla="*/ 4 h 5"/>
                        <a:gd name="T6" fmla="*/ 0 w 6"/>
                        <a:gd name="T7" fmla="*/ 4 h 5"/>
                        <a:gd name="T8" fmla="*/ 4 w 6"/>
                        <a:gd name="T9" fmla="*/ 5 h 5"/>
                        <a:gd name="T10" fmla="*/ 4 w 6"/>
                        <a:gd name="T11" fmla="*/ 5 h 5"/>
                        <a:gd name="T12" fmla="*/ 5 w 6"/>
                        <a:gd name="T13" fmla="*/ 3 h 5"/>
                        <a:gd name="T14" fmla="*/ 6 w 6"/>
                        <a:gd name="T15" fmla="*/ 0 h 5"/>
                        <a:gd name="T16" fmla="*/ 6 w 6"/>
                        <a:gd name="T17" fmla="*/ 0 h 5"/>
                        <a:gd name="T18" fmla="*/ 3 w 6"/>
                        <a:gd name="T19" fmla="*/ 0 h 5"/>
                        <a:gd name="T20" fmla="*/ 3 w 6"/>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5"/>
                        <a:gd name="T35" fmla="*/ 6 w 6"/>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5">
                          <a:moveTo>
                            <a:pt x="3" y="0"/>
                          </a:moveTo>
                          <a:lnTo>
                            <a:pt x="3" y="0"/>
                          </a:lnTo>
                          <a:lnTo>
                            <a:pt x="0" y="4"/>
                          </a:lnTo>
                          <a:lnTo>
                            <a:pt x="4" y="5"/>
                          </a:lnTo>
                          <a:lnTo>
                            <a:pt x="5" y="3"/>
                          </a:lnTo>
                          <a:lnTo>
                            <a:pt x="6" y="0"/>
                          </a:lnTo>
                          <a:lnTo>
                            <a:pt x="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31" name="Freeform 145"/>
                    <p:cNvSpPr>
                      <a:spLocks/>
                    </p:cNvSpPr>
                    <p:nvPr/>
                  </p:nvSpPr>
                  <p:spPr bwMode="auto">
                    <a:xfrm>
                      <a:off x="3721" y="735"/>
                      <a:ext cx="5" cy="3"/>
                    </a:xfrm>
                    <a:custGeom>
                      <a:avLst/>
                      <a:gdLst>
                        <a:gd name="T0" fmla="*/ 1 w 5"/>
                        <a:gd name="T1" fmla="*/ 0 h 3"/>
                        <a:gd name="T2" fmla="*/ 1 w 5"/>
                        <a:gd name="T3" fmla="*/ 0 h 3"/>
                        <a:gd name="T4" fmla="*/ 0 w 5"/>
                        <a:gd name="T5" fmla="*/ 2 h 3"/>
                        <a:gd name="T6" fmla="*/ 0 w 5"/>
                        <a:gd name="T7" fmla="*/ 3 h 3"/>
                        <a:gd name="T8" fmla="*/ 1 w 5"/>
                        <a:gd name="T9" fmla="*/ 3 h 3"/>
                        <a:gd name="T10" fmla="*/ 1 w 5"/>
                        <a:gd name="T11" fmla="*/ 3 h 3"/>
                        <a:gd name="T12" fmla="*/ 3 w 5"/>
                        <a:gd name="T13" fmla="*/ 3 h 3"/>
                        <a:gd name="T14" fmla="*/ 5 w 5"/>
                        <a:gd name="T15" fmla="*/ 1 h 3"/>
                        <a:gd name="T16" fmla="*/ 5 w 5"/>
                        <a:gd name="T17" fmla="*/ 1 h 3"/>
                        <a:gd name="T18" fmla="*/ 5 w 5"/>
                        <a:gd name="T19" fmla="*/ 0 h 3"/>
                        <a:gd name="T20" fmla="*/ 1 w 5"/>
                        <a:gd name="T21" fmla="*/ 0 h 3"/>
                        <a:gd name="T22" fmla="*/ 1 w 5"/>
                        <a:gd name="T23" fmla="*/ 0 h 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3"/>
                        <a:gd name="T38" fmla="*/ 5 w 5"/>
                        <a:gd name="T39" fmla="*/ 3 h 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3">
                          <a:moveTo>
                            <a:pt x="1" y="0"/>
                          </a:moveTo>
                          <a:lnTo>
                            <a:pt x="1" y="0"/>
                          </a:lnTo>
                          <a:lnTo>
                            <a:pt x="0" y="2"/>
                          </a:lnTo>
                          <a:lnTo>
                            <a:pt x="0" y="3"/>
                          </a:lnTo>
                          <a:lnTo>
                            <a:pt x="1" y="3"/>
                          </a:lnTo>
                          <a:lnTo>
                            <a:pt x="3" y="3"/>
                          </a:lnTo>
                          <a:lnTo>
                            <a:pt x="5" y="1"/>
                          </a:lnTo>
                          <a:lnTo>
                            <a:pt x="5"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32" name="Freeform 146"/>
                    <p:cNvSpPr>
                      <a:spLocks/>
                    </p:cNvSpPr>
                    <p:nvPr/>
                  </p:nvSpPr>
                  <p:spPr bwMode="auto">
                    <a:xfrm>
                      <a:off x="3682" y="732"/>
                      <a:ext cx="23" cy="10"/>
                    </a:xfrm>
                    <a:custGeom>
                      <a:avLst/>
                      <a:gdLst>
                        <a:gd name="T0" fmla="*/ 13 w 23"/>
                        <a:gd name="T1" fmla="*/ 0 h 10"/>
                        <a:gd name="T2" fmla="*/ 13 w 23"/>
                        <a:gd name="T3" fmla="*/ 0 h 10"/>
                        <a:gd name="T4" fmla="*/ 12 w 23"/>
                        <a:gd name="T5" fmla="*/ 3 h 10"/>
                        <a:gd name="T6" fmla="*/ 11 w 23"/>
                        <a:gd name="T7" fmla="*/ 5 h 10"/>
                        <a:gd name="T8" fmla="*/ 11 w 23"/>
                        <a:gd name="T9" fmla="*/ 5 h 10"/>
                        <a:gd name="T10" fmla="*/ 5 w 23"/>
                        <a:gd name="T11" fmla="*/ 6 h 10"/>
                        <a:gd name="T12" fmla="*/ 1 w 23"/>
                        <a:gd name="T13" fmla="*/ 7 h 10"/>
                        <a:gd name="T14" fmla="*/ 0 w 23"/>
                        <a:gd name="T15" fmla="*/ 7 h 10"/>
                        <a:gd name="T16" fmla="*/ 3 w 23"/>
                        <a:gd name="T17" fmla="*/ 9 h 10"/>
                        <a:gd name="T18" fmla="*/ 9 w 23"/>
                        <a:gd name="T19" fmla="*/ 10 h 10"/>
                        <a:gd name="T20" fmla="*/ 16 w 23"/>
                        <a:gd name="T21" fmla="*/ 9 h 10"/>
                        <a:gd name="T22" fmla="*/ 16 w 23"/>
                        <a:gd name="T23" fmla="*/ 9 h 10"/>
                        <a:gd name="T24" fmla="*/ 23 w 23"/>
                        <a:gd name="T25" fmla="*/ 4 h 10"/>
                        <a:gd name="T26" fmla="*/ 23 w 23"/>
                        <a:gd name="T27" fmla="*/ 2 h 10"/>
                        <a:gd name="T28" fmla="*/ 23 w 23"/>
                        <a:gd name="T29" fmla="*/ 2 h 10"/>
                        <a:gd name="T30" fmla="*/ 19 w 23"/>
                        <a:gd name="T31" fmla="*/ 3 h 10"/>
                        <a:gd name="T32" fmla="*/ 17 w 23"/>
                        <a:gd name="T33" fmla="*/ 2 h 10"/>
                        <a:gd name="T34" fmla="*/ 17 w 23"/>
                        <a:gd name="T35" fmla="*/ 2 h 10"/>
                        <a:gd name="T36" fmla="*/ 16 w 23"/>
                        <a:gd name="T37" fmla="*/ 0 h 10"/>
                        <a:gd name="T38" fmla="*/ 14 w 23"/>
                        <a:gd name="T39" fmla="*/ 0 h 10"/>
                        <a:gd name="T40" fmla="*/ 13 w 23"/>
                        <a:gd name="T41" fmla="*/ 0 h 10"/>
                        <a:gd name="T42" fmla="*/ 13 w 23"/>
                        <a:gd name="T43" fmla="*/ 0 h 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
                        <a:gd name="T67" fmla="*/ 0 h 10"/>
                        <a:gd name="T68" fmla="*/ 23 w 23"/>
                        <a:gd name="T69" fmla="*/ 10 h 1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 h="10">
                          <a:moveTo>
                            <a:pt x="13" y="0"/>
                          </a:moveTo>
                          <a:lnTo>
                            <a:pt x="13" y="0"/>
                          </a:lnTo>
                          <a:lnTo>
                            <a:pt x="12" y="3"/>
                          </a:lnTo>
                          <a:lnTo>
                            <a:pt x="11" y="5"/>
                          </a:lnTo>
                          <a:lnTo>
                            <a:pt x="5" y="6"/>
                          </a:lnTo>
                          <a:lnTo>
                            <a:pt x="1" y="7"/>
                          </a:lnTo>
                          <a:lnTo>
                            <a:pt x="0" y="7"/>
                          </a:lnTo>
                          <a:lnTo>
                            <a:pt x="3" y="9"/>
                          </a:lnTo>
                          <a:lnTo>
                            <a:pt x="9" y="10"/>
                          </a:lnTo>
                          <a:lnTo>
                            <a:pt x="16" y="9"/>
                          </a:lnTo>
                          <a:lnTo>
                            <a:pt x="23" y="4"/>
                          </a:lnTo>
                          <a:lnTo>
                            <a:pt x="23" y="2"/>
                          </a:lnTo>
                          <a:lnTo>
                            <a:pt x="19" y="3"/>
                          </a:lnTo>
                          <a:lnTo>
                            <a:pt x="17" y="2"/>
                          </a:lnTo>
                          <a:lnTo>
                            <a:pt x="16" y="0"/>
                          </a:lnTo>
                          <a:lnTo>
                            <a:pt x="14" y="0"/>
                          </a:lnTo>
                          <a:lnTo>
                            <a:pt x="1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33" name="Freeform 147"/>
                    <p:cNvSpPr>
                      <a:spLocks/>
                    </p:cNvSpPr>
                    <p:nvPr/>
                  </p:nvSpPr>
                  <p:spPr bwMode="auto">
                    <a:xfrm>
                      <a:off x="3709" y="725"/>
                      <a:ext cx="10" cy="9"/>
                    </a:xfrm>
                    <a:custGeom>
                      <a:avLst/>
                      <a:gdLst>
                        <a:gd name="T0" fmla="*/ 1 w 10"/>
                        <a:gd name="T1" fmla="*/ 0 h 9"/>
                        <a:gd name="T2" fmla="*/ 1 w 10"/>
                        <a:gd name="T3" fmla="*/ 0 h 9"/>
                        <a:gd name="T4" fmla="*/ 0 w 10"/>
                        <a:gd name="T5" fmla="*/ 6 h 9"/>
                        <a:gd name="T6" fmla="*/ 0 w 10"/>
                        <a:gd name="T7" fmla="*/ 6 h 9"/>
                        <a:gd name="T8" fmla="*/ 1 w 10"/>
                        <a:gd name="T9" fmla="*/ 6 h 9"/>
                        <a:gd name="T10" fmla="*/ 3 w 10"/>
                        <a:gd name="T11" fmla="*/ 9 h 9"/>
                        <a:gd name="T12" fmla="*/ 3 w 10"/>
                        <a:gd name="T13" fmla="*/ 9 h 9"/>
                        <a:gd name="T14" fmla="*/ 8 w 10"/>
                        <a:gd name="T15" fmla="*/ 6 h 9"/>
                        <a:gd name="T16" fmla="*/ 10 w 10"/>
                        <a:gd name="T17" fmla="*/ 5 h 9"/>
                        <a:gd name="T18" fmla="*/ 10 w 10"/>
                        <a:gd name="T19" fmla="*/ 5 h 9"/>
                        <a:gd name="T20" fmla="*/ 8 w 10"/>
                        <a:gd name="T21" fmla="*/ 4 h 9"/>
                        <a:gd name="T22" fmla="*/ 8 w 10"/>
                        <a:gd name="T23" fmla="*/ 4 h 9"/>
                        <a:gd name="T24" fmla="*/ 1 w 10"/>
                        <a:gd name="T25" fmla="*/ 0 h 9"/>
                        <a:gd name="T26" fmla="*/ 1 w 10"/>
                        <a:gd name="T27" fmla="*/ 0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9"/>
                        <a:gd name="T44" fmla="*/ 10 w 10"/>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9">
                          <a:moveTo>
                            <a:pt x="1" y="0"/>
                          </a:moveTo>
                          <a:lnTo>
                            <a:pt x="1" y="0"/>
                          </a:lnTo>
                          <a:lnTo>
                            <a:pt x="0" y="6"/>
                          </a:lnTo>
                          <a:lnTo>
                            <a:pt x="1" y="6"/>
                          </a:lnTo>
                          <a:lnTo>
                            <a:pt x="3" y="9"/>
                          </a:lnTo>
                          <a:lnTo>
                            <a:pt x="8" y="6"/>
                          </a:lnTo>
                          <a:lnTo>
                            <a:pt x="10" y="5"/>
                          </a:lnTo>
                          <a:lnTo>
                            <a:pt x="8" y="4"/>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34" name="Freeform 148"/>
                    <p:cNvSpPr>
                      <a:spLocks/>
                    </p:cNvSpPr>
                    <p:nvPr/>
                  </p:nvSpPr>
                  <p:spPr bwMode="auto">
                    <a:xfrm>
                      <a:off x="3723" y="716"/>
                      <a:ext cx="12" cy="4"/>
                    </a:xfrm>
                    <a:custGeom>
                      <a:avLst/>
                      <a:gdLst>
                        <a:gd name="T0" fmla="*/ 1 w 12"/>
                        <a:gd name="T1" fmla="*/ 0 h 4"/>
                        <a:gd name="T2" fmla="*/ 0 w 12"/>
                        <a:gd name="T3" fmla="*/ 4 h 4"/>
                        <a:gd name="T4" fmla="*/ 0 w 12"/>
                        <a:gd name="T5" fmla="*/ 4 h 4"/>
                        <a:gd name="T6" fmla="*/ 10 w 12"/>
                        <a:gd name="T7" fmla="*/ 4 h 4"/>
                        <a:gd name="T8" fmla="*/ 10 w 12"/>
                        <a:gd name="T9" fmla="*/ 4 h 4"/>
                        <a:gd name="T10" fmla="*/ 12 w 12"/>
                        <a:gd name="T11" fmla="*/ 4 h 4"/>
                        <a:gd name="T12" fmla="*/ 12 w 12"/>
                        <a:gd name="T13" fmla="*/ 2 h 4"/>
                        <a:gd name="T14" fmla="*/ 10 w 12"/>
                        <a:gd name="T15" fmla="*/ 0 h 4"/>
                        <a:gd name="T16" fmla="*/ 10 w 12"/>
                        <a:gd name="T17" fmla="*/ 0 h 4"/>
                        <a:gd name="T18" fmla="*/ 1 w 12"/>
                        <a:gd name="T19" fmla="*/ 0 h 4"/>
                        <a:gd name="T20" fmla="*/ 1 w 12"/>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4"/>
                        <a:gd name="T35" fmla="*/ 12 w 12"/>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4">
                          <a:moveTo>
                            <a:pt x="1" y="0"/>
                          </a:moveTo>
                          <a:lnTo>
                            <a:pt x="0" y="4"/>
                          </a:lnTo>
                          <a:lnTo>
                            <a:pt x="10" y="4"/>
                          </a:lnTo>
                          <a:lnTo>
                            <a:pt x="12" y="4"/>
                          </a:lnTo>
                          <a:lnTo>
                            <a:pt x="12" y="2"/>
                          </a:lnTo>
                          <a:lnTo>
                            <a:pt x="10"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35" name="Freeform 149"/>
                    <p:cNvSpPr>
                      <a:spLocks/>
                    </p:cNvSpPr>
                    <p:nvPr/>
                  </p:nvSpPr>
                  <p:spPr bwMode="auto">
                    <a:xfrm>
                      <a:off x="3743" y="768"/>
                      <a:ext cx="39" cy="30"/>
                    </a:xfrm>
                    <a:custGeom>
                      <a:avLst/>
                      <a:gdLst>
                        <a:gd name="T0" fmla="*/ 12 w 39"/>
                        <a:gd name="T1" fmla="*/ 26 h 30"/>
                        <a:gd name="T2" fmla="*/ 12 w 39"/>
                        <a:gd name="T3" fmla="*/ 26 h 30"/>
                        <a:gd name="T4" fmla="*/ 17 w 39"/>
                        <a:gd name="T5" fmla="*/ 29 h 30"/>
                        <a:gd name="T6" fmla="*/ 20 w 39"/>
                        <a:gd name="T7" fmla="*/ 30 h 30"/>
                        <a:gd name="T8" fmla="*/ 22 w 39"/>
                        <a:gd name="T9" fmla="*/ 29 h 30"/>
                        <a:gd name="T10" fmla="*/ 22 w 39"/>
                        <a:gd name="T11" fmla="*/ 29 h 30"/>
                        <a:gd name="T12" fmla="*/ 24 w 39"/>
                        <a:gd name="T13" fmla="*/ 29 h 30"/>
                        <a:gd name="T14" fmla="*/ 24 w 39"/>
                        <a:gd name="T15" fmla="*/ 26 h 30"/>
                        <a:gd name="T16" fmla="*/ 24 w 39"/>
                        <a:gd name="T17" fmla="*/ 23 h 30"/>
                        <a:gd name="T18" fmla="*/ 21 w 39"/>
                        <a:gd name="T19" fmla="*/ 16 h 30"/>
                        <a:gd name="T20" fmla="*/ 21 w 39"/>
                        <a:gd name="T21" fmla="*/ 16 h 30"/>
                        <a:gd name="T22" fmla="*/ 26 w 39"/>
                        <a:gd name="T23" fmla="*/ 17 h 30"/>
                        <a:gd name="T24" fmla="*/ 28 w 39"/>
                        <a:gd name="T25" fmla="*/ 17 h 30"/>
                        <a:gd name="T26" fmla="*/ 31 w 39"/>
                        <a:gd name="T27" fmla="*/ 17 h 30"/>
                        <a:gd name="T28" fmla="*/ 33 w 39"/>
                        <a:gd name="T29" fmla="*/ 15 h 30"/>
                        <a:gd name="T30" fmla="*/ 33 w 39"/>
                        <a:gd name="T31" fmla="*/ 15 h 30"/>
                        <a:gd name="T32" fmla="*/ 35 w 39"/>
                        <a:gd name="T33" fmla="*/ 15 h 30"/>
                        <a:gd name="T34" fmla="*/ 39 w 39"/>
                        <a:gd name="T35" fmla="*/ 16 h 30"/>
                        <a:gd name="T36" fmla="*/ 39 w 39"/>
                        <a:gd name="T37" fmla="*/ 16 h 30"/>
                        <a:gd name="T38" fmla="*/ 38 w 39"/>
                        <a:gd name="T39" fmla="*/ 14 h 30"/>
                        <a:gd name="T40" fmla="*/ 39 w 39"/>
                        <a:gd name="T41" fmla="*/ 11 h 30"/>
                        <a:gd name="T42" fmla="*/ 39 w 39"/>
                        <a:gd name="T43" fmla="*/ 11 h 30"/>
                        <a:gd name="T44" fmla="*/ 35 w 39"/>
                        <a:gd name="T45" fmla="*/ 8 h 30"/>
                        <a:gd name="T46" fmla="*/ 33 w 39"/>
                        <a:gd name="T47" fmla="*/ 4 h 30"/>
                        <a:gd name="T48" fmla="*/ 33 w 39"/>
                        <a:gd name="T49" fmla="*/ 4 h 30"/>
                        <a:gd name="T50" fmla="*/ 31 w 39"/>
                        <a:gd name="T51" fmla="*/ 5 h 30"/>
                        <a:gd name="T52" fmla="*/ 28 w 39"/>
                        <a:gd name="T53" fmla="*/ 5 h 30"/>
                        <a:gd name="T54" fmla="*/ 28 w 39"/>
                        <a:gd name="T55" fmla="*/ 5 h 30"/>
                        <a:gd name="T56" fmla="*/ 27 w 39"/>
                        <a:gd name="T57" fmla="*/ 4 h 30"/>
                        <a:gd name="T58" fmla="*/ 27 w 39"/>
                        <a:gd name="T59" fmla="*/ 3 h 30"/>
                        <a:gd name="T60" fmla="*/ 28 w 39"/>
                        <a:gd name="T61" fmla="*/ 2 h 30"/>
                        <a:gd name="T62" fmla="*/ 28 w 39"/>
                        <a:gd name="T63" fmla="*/ 1 h 30"/>
                        <a:gd name="T64" fmla="*/ 27 w 39"/>
                        <a:gd name="T65" fmla="*/ 1 h 30"/>
                        <a:gd name="T66" fmla="*/ 21 w 39"/>
                        <a:gd name="T67" fmla="*/ 0 h 30"/>
                        <a:gd name="T68" fmla="*/ 18 w 39"/>
                        <a:gd name="T69" fmla="*/ 2 h 30"/>
                        <a:gd name="T70" fmla="*/ 18 w 39"/>
                        <a:gd name="T71" fmla="*/ 2 h 30"/>
                        <a:gd name="T72" fmla="*/ 14 w 39"/>
                        <a:gd name="T73" fmla="*/ 2 h 30"/>
                        <a:gd name="T74" fmla="*/ 12 w 39"/>
                        <a:gd name="T75" fmla="*/ 1 h 30"/>
                        <a:gd name="T76" fmla="*/ 12 w 39"/>
                        <a:gd name="T77" fmla="*/ 1 h 30"/>
                        <a:gd name="T78" fmla="*/ 9 w 39"/>
                        <a:gd name="T79" fmla="*/ 5 h 30"/>
                        <a:gd name="T80" fmla="*/ 8 w 39"/>
                        <a:gd name="T81" fmla="*/ 9 h 30"/>
                        <a:gd name="T82" fmla="*/ 8 w 39"/>
                        <a:gd name="T83" fmla="*/ 9 h 30"/>
                        <a:gd name="T84" fmla="*/ 6 w 39"/>
                        <a:gd name="T85" fmla="*/ 11 h 30"/>
                        <a:gd name="T86" fmla="*/ 4 w 39"/>
                        <a:gd name="T87" fmla="*/ 12 h 30"/>
                        <a:gd name="T88" fmla="*/ 1 w 39"/>
                        <a:gd name="T89" fmla="*/ 15 h 30"/>
                        <a:gd name="T90" fmla="*/ 0 w 39"/>
                        <a:gd name="T91" fmla="*/ 18 h 30"/>
                        <a:gd name="T92" fmla="*/ 0 w 39"/>
                        <a:gd name="T93" fmla="*/ 18 h 30"/>
                        <a:gd name="T94" fmla="*/ 0 w 39"/>
                        <a:gd name="T95" fmla="*/ 23 h 30"/>
                        <a:gd name="T96" fmla="*/ 2 w 39"/>
                        <a:gd name="T97" fmla="*/ 26 h 30"/>
                        <a:gd name="T98" fmla="*/ 6 w 39"/>
                        <a:gd name="T99" fmla="*/ 28 h 30"/>
                        <a:gd name="T100" fmla="*/ 12 w 39"/>
                        <a:gd name="T101" fmla="*/ 28 h 30"/>
                        <a:gd name="T102" fmla="*/ 12 w 39"/>
                        <a:gd name="T103" fmla="*/ 26 h 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9"/>
                        <a:gd name="T157" fmla="*/ 0 h 30"/>
                        <a:gd name="T158" fmla="*/ 39 w 39"/>
                        <a:gd name="T159" fmla="*/ 30 h 3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9" h="30">
                          <a:moveTo>
                            <a:pt x="12" y="26"/>
                          </a:moveTo>
                          <a:lnTo>
                            <a:pt x="12" y="26"/>
                          </a:lnTo>
                          <a:lnTo>
                            <a:pt x="17" y="29"/>
                          </a:lnTo>
                          <a:lnTo>
                            <a:pt x="20" y="30"/>
                          </a:lnTo>
                          <a:lnTo>
                            <a:pt x="22" y="29"/>
                          </a:lnTo>
                          <a:lnTo>
                            <a:pt x="24" y="29"/>
                          </a:lnTo>
                          <a:lnTo>
                            <a:pt x="24" y="26"/>
                          </a:lnTo>
                          <a:lnTo>
                            <a:pt x="24" y="23"/>
                          </a:lnTo>
                          <a:lnTo>
                            <a:pt x="21" y="16"/>
                          </a:lnTo>
                          <a:lnTo>
                            <a:pt x="26" y="17"/>
                          </a:lnTo>
                          <a:lnTo>
                            <a:pt x="28" y="17"/>
                          </a:lnTo>
                          <a:lnTo>
                            <a:pt x="31" y="17"/>
                          </a:lnTo>
                          <a:lnTo>
                            <a:pt x="33" y="15"/>
                          </a:lnTo>
                          <a:lnTo>
                            <a:pt x="35" y="15"/>
                          </a:lnTo>
                          <a:lnTo>
                            <a:pt x="39" y="16"/>
                          </a:lnTo>
                          <a:lnTo>
                            <a:pt x="38" y="14"/>
                          </a:lnTo>
                          <a:lnTo>
                            <a:pt x="39" y="11"/>
                          </a:lnTo>
                          <a:lnTo>
                            <a:pt x="35" y="8"/>
                          </a:lnTo>
                          <a:lnTo>
                            <a:pt x="33" y="4"/>
                          </a:lnTo>
                          <a:lnTo>
                            <a:pt x="31" y="5"/>
                          </a:lnTo>
                          <a:lnTo>
                            <a:pt x="28" y="5"/>
                          </a:lnTo>
                          <a:lnTo>
                            <a:pt x="27" y="4"/>
                          </a:lnTo>
                          <a:lnTo>
                            <a:pt x="27" y="3"/>
                          </a:lnTo>
                          <a:lnTo>
                            <a:pt x="28" y="2"/>
                          </a:lnTo>
                          <a:lnTo>
                            <a:pt x="28" y="1"/>
                          </a:lnTo>
                          <a:lnTo>
                            <a:pt x="27" y="1"/>
                          </a:lnTo>
                          <a:lnTo>
                            <a:pt x="21" y="0"/>
                          </a:lnTo>
                          <a:lnTo>
                            <a:pt x="18" y="2"/>
                          </a:lnTo>
                          <a:lnTo>
                            <a:pt x="14" y="2"/>
                          </a:lnTo>
                          <a:lnTo>
                            <a:pt x="12" y="1"/>
                          </a:lnTo>
                          <a:lnTo>
                            <a:pt x="9" y="5"/>
                          </a:lnTo>
                          <a:lnTo>
                            <a:pt x="8" y="9"/>
                          </a:lnTo>
                          <a:lnTo>
                            <a:pt x="6" y="11"/>
                          </a:lnTo>
                          <a:lnTo>
                            <a:pt x="4" y="12"/>
                          </a:lnTo>
                          <a:lnTo>
                            <a:pt x="1" y="15"/>
                          </a:lnTo>
                          <a:lnTo>
                            <a:pt x="0" y="18"/>
                          </a:lnTo>
                          <a:lnTo>
                            <a:pt x="0" y="23"/>
                          </a:lnTo>
                          <a:lnTo>
                            <a:pt x="2" y="26"/>
                          </a:lnTo>
                          <a:lnTo>
                            <a:pt x="6" y="28"/>
                          </a:lnTo>
                          <a:lnTo>
                            <a:pt x="12" y="28"/>
                          </a:lnTo>
                          <a:lnTo>
                            <a:pt x="12" y="26"/>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36" name="Freeform 150"/>
                    <p:cNvSpPr>
                      <a:spLocks/>
                    </p:cNvSpPr>
                    <p:nvPr/>
                  </p:nvSpPr>
                  <p:spPr bwMode="auto">
                    <a:xfrm>
                      <a:off x="4232" y="917"/>
                      <a:ext cx="4" cy="4"/>
                    </a:xfrm>
                    <a:custGeom>
                      <a:avLst/>
                      <a:gdLst>
                        <a:gd name="T0" fmla="*/ 0 w 4"/>
                        <a:gd name="T1" fmla="*/ 0 h 4"/>
                        <a:gd name="T2" fmla="*/ 0 w 4"/>
                        <a:gd name="T3" fmla="*/ 4 h 4"/>
                        <a:gd name="T4" fmla="*/ 0 w 4"/>
                        <a:gd name="T5" fmla="*/ 4 h 4"/>
                        <a:gd name="T6" fmla="*/ 2 w 4"/>
                        <a:gd name="T7" fmla="*/ 3 h 4"/>
                        <a:gd name="T8" fmla="*/ 4 w 4"/>
                        <a:gd name="T9" fmla="*/ 1 h 4"/>
                        <a:gd name="T10" fmla="*/ 2 w 4"/>
                        <a:gd name="T11" fmla="*/ 0 h 4"/>
                        <a:gd name="T12" fmla="*/ 0 w 4"/>
                        <a:gd name="T13" fmla="*/ 0 h 4"/>
                        <a:gd name="T14" fmla="*/ 0 w 4"/>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0" y="0"/>
                          </a:moveTo>
                          <a:lnTo>
                            <a:pt x="0" y="4"/>
                          </a:lnTo>
                          <a:lnTo>
                            <a:pt x="2" y="3"/>
                          </a:lnTo>
                          <a:lnTo>
                            <a:pt x="4" y="1"/>
                          </a:lnTo>
                          <a:lnTo>
                            <a:pt x="2"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37" name="Freeform 151"/>
                    <p:cNvSpPr>
                      <a:spLocks/>
                    </p:cNvSpPr>
                    <p:nvPr/>
                  </p:nvSpPr>
                  <p:spPr bwMode="auto">
                    <a:xfrm>
                      <a:off x="4271" y="907"/>
                      <a:ext cx="21" cy="8"/>
                    </a:xfrm>
                    <a:custGeom>
                      <a:avLst/>
                      <a:gdLst>
                        <a:gd name="T0" fmla="*/ 15 w 21"/>
                        <a:gd name="T1" fmla="*/ 0 h 8"/>
                        <a:gd name="T2" fmla="*/ 15 w 21"/>
                        <a:gd name="T3" fmla="*/ 0 h 8"/>
                        <a:gd name="T4" fmla="*/ 15 w 21"/>
                        <a:gd name="T5" fmla="*/ 2 h 8"/>
                        <a:gd name="T6" fmla="*/ 15 w 21"/>
                        <a:gd name="T7" fmla="*/ 2 h 8"/>
                        <a:gd name="T8" fmla="*/ 8 w 21"/>
                        <a:gd name="T9" fmla="*/ 2 h 8"/>
                        <a:gd name="T10" fmla="*/ 8 w 21"/>
                        <a:gd name="T11" fmla="*/ 2 h 8"/>
                        <a:gd name="T12" fmla="*/ 1 w 21"/>
                        <a:gd name="T13" fmla="*/ 1 h 8"/>
                        <a:gd name="T14" fmla="*/ 0 w 21"/>
                        <a:gd name="T15" fmla="*/ 4 h 8"/>
                        <a:gd name="T16" fmla="*/ 0 w 21"/>
                        <a:gd name="T17" fmla="*/ 4 h 8"/>
                        <a:gd name="T18" fmla="*/ 5 w 21"/>
                        <a:gd name="T19" fmla="*/ 8 h 8"/>
                        <a:gd name="T20" fmla="*/ 10 w 21"/>
                        <a:gd name="T21" fmla="*/ 8 h 8"/>
                        <a:gd name="T22" fmla="*/ 15 w 21"/>
                        <a:gd name="T23" fmla="*/ 8 h 8"/>
                        <a:gd name="T24" fmla="*/ 15 w 21"/>
                        <a:gd name="T25" fmla="*/ 8 h 8"/>
                        <a:gd name="T26" fmla="*/ 16 w 21"/>
                        <a:gd name="T27" fmla="*/ 7 h 8"/>
                        <a:gd name="T28" fmla="*/ 19 w 21"/>
                        <a:gd name="T29" fmla="*/ 4 h 8"/>
                        <a:gd name="T30" fmla="*/ 21 w 21"/>
                        <a:gd name="T31" fmla="*/ 2 h 8"/>
                        <a:gd name="T32" fmla="*/ 21 w 21"/>
                        <a:gd name="T33" fmla="*/ 1 h 8"/>
                        <a:gd name="T34" fmla="*/ 18 w 21"/>
                        <a:gd name="T35" fmla="*/ 1 h 8"/>
                        <a:gd name="T36" fmla="*/ 15 w 21"/>
                        <a:gd name="T37" fmla="*/ 0 h 8"/>
                        <a:gd name="T38" fmla="*/ 15 w 21"/>
                        <a:gd name="T39" fmla="*/ 0 h 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
                        <a:gd name="T61" fmla="*/ 0 h 8"/>
                        <a:gd name="T62" fmla="*/ 21 w 21"/>
                        <a:gd name="T63" fmla="*/ 8 h 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 h="8">
                          <a:moveTo>
                            <a:pt x="15" y="0"/>
                          </a:moveTo>
                          <a:lnTo>
                            <a:pt x="15" y="0"/>
                          </a:lnTo>
                          <a:lnTo>
                            <a:pt x="15" y="2"/>
                          </a:lnTo>
                          <a:lnTo>
                            <a:pt x="8" y="2"/>
                          </a:lnTo>
                          <a:lnTo>
                            <a:pt x="1" y="1"/>
                          </a:lnTo>
                          <a:lnTo>
                            <a:pt x="0" y="4"/>
                          </a:lnTo>
                          <a:lnTo>
                            <a:pt x="5" y="8"/>
                          </a:lnTo>
                          <a:lnTo>
                            <a:pt x="10" y="8"/>
                          </a:lnTo>
                          <a:lnTo>
                            <a:pt x="15" y="8"/>
                          </a:lnTo>
                          <a:lnTo>
                            <a:pt x="16" y="7"/>
                          </a:lnTo>
                          <a:lnTo>
                            <a:pt x="19" y="4"/>
                          </a:lnTo>
                          <a:lnTo>
                            <a:pt x="21" y="2"/>
                          </a:lnTo>
                          <a:lnTo>
                            <a:pt x="21" y="1"/>
                          </a:lnTo>
                          <a:lnTo>
                            <a:pt x="18" y="1"/>
                          </a:lnTo>
                          <a:lnTo>
                            <a:pt x="15"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38" name="Freeform 152"/>
                    <p:cNvSpPr>
                      <a:spLocks/>
                    </p:cNvSpPr>
                    <p:nvPr/>
                  </p:nvSpPr>
                  <p:spPr bwMode="auto">
                    <a:xfrm>
                      <a:off x="4211" y="804"/>
                      <a:ext cx="34" cy="20"/>
                    </a:xfrm>
                    <a:custGeom>
                      <a:avLst/>
                      <a:gdLst>
                        <a:gd name="T0" fmla="*/ 3 w 34"/>
                        <a:gd name="T1" fmla="*/ 1 h 20"/>
                        <a:gd name="T2" fmla="*/ 3 w 34"/>
                        <a:gd name="T3" fmla="*/ 1 h 20"/>
                        <a:gd name="T4" fmla="*/ 3 w 34"/>
                        <a:gd name="T5" fmla="*/ 2 h 20"/>
                        <a:gd name="T6" fmla="*/ 3 w 34"/>
                        <a:gd name="T7" fmla="*/ 3 h 20"/>
                        <a:gd name="T8" fmla="*/ 5 w 34"/>
                        <a:gd name="T9" fmla="*/ 7 h 20"/>
                        <a:gd name="T10" fmla="*/ 5 w 34"/>
                        <a:gd name="T11" fmla="*/ 7 h 20"/>
                        <a:gd name="T12" fmla="*/ 0 w 34"/>
                        <a:gd name="T13" fmla="*/ 9 h 20"/>
                        <a:gd name="T14" fmla="*/ 0 w 34"/>
                        <a:gd name="T15" fmla="*/ 9 h 20"/>
                        <a:gd name="T16" fmla="*/ 1 w 34"/>
                        <a:gd name="T17" fmla="*/ 13 h 20"/>
                        <a:gd name="T18" fmla="*/ 1 w 34"/>
                        <a:gd name="T19" fmla="*/ 15 h 20"/>
                        <a:gd name="T20" fmla="*/ 3 w 34"/>
                        <a:gd name="T21" fmla="*/ 16 h 20"/>
                        <a:gd name="T22" fmla="*/ 3 w 34"/>
                        <a:gd name="T23" fmla="*/ 16 h 20"/>
                        <a:gd name="T24" fmla="*/ 3 w 34"/>
                        <a:gd name="T25" fmla="*/ 17 h 20"/>
                        <a:gd name="T26" fmla="*/ 3 w 34"/>
                        <a:gd name="T27" fmla="*/ 19 h 20"/>
                        <a:gd name="T28" fmla="*/ 2 w 34"/>
                        <a:gd name="T29" fmla="*/ 19 h 20"/>
                        <a:gd name="T30" fmla="*/ 2 w 34"/>
                        <a:gd name="T31" fmla="*/ 20 h 20"/>
                        <a:gd name="T32" fmla="*/ 2 w 34"/>
                        <a:gd name="T33" fmla="*/ 20 h 20"/>
                        <a:gd name="T34" fmla="*/ 16 w 34"/>
                        <a:gd name="T35" fmla="*/ 20 h 20"/>
                        <a:gd name="T36" fmla="*/ 25 w 34"/>
                        <a:gd name="T37" fmla="*/ 20 h 20"/>
                        <a:gd name="T38" fmla="*/ 30 w 34"/>
                        <a:gd name="T39" fmla="*/ 17 h 20"/>
                        <a:gd name="T40" fmla="*/ 30 w 34"/>
                        <a:gd name="T41" fmla="*/ 17 h 20"/>
                        <a:gd name="T42" fmla="*/ 34 w 34"/>
                        <a:gd name="T43" fmla="*/ 16 h 20"/>
                        <a:gd name="T44" fmla="*/ 34 w 34"/>
                        <a:gd name="T45" fmla="*/ 14 h 20"/>
                        <a:gd name="T46" fmla="*/ 33 w 34"/>
                        <a:gd name="T47" fmla="*/ 12 h 20"/>
                        <a:gd name="T48" fmla="*/ 30 w 34"/>
                        <a:gd name="T49" fmla="*/ 10 h 20"/>
                        <a:gd name="T50" fmla="*/ 23 w 34"/>
                        <a:gd name="T51" fmla="*/ 7 h 20"/>
                        <a:gd name="T52" fmla="*/ 20 w 34"/>
                        <a:gd name="T53" fmla="*/ 6 h 20"/>
                        <a:gd name="T54" fmla="*/ 20 w 34"/>
                        <a:gd name="T55" fmla="*/ 6 h 20"/>
                        <a:gd name="T56" fmla="*/ 18 w 34"/>
                        <a:gd name="T57" fmla="*/ 3 h 20"/>
                        <a:gd name="T58" fmla="*/ 16 w 34"/>
                        <a:gd name="T59" fmla="*/ 1 h 20"/>
                        <a:gd name="T60" fmla="*/ 16 w 34"/>
                        <a:gd name="T61" fmla="*/ 1 h 20"/>
                        <a:gd name="T62" fmla="*/ 9 w 34"/>
                        <a:gd name="T63" fmla="*/ 0 h 20"/>
                        <a:gd name="T64" fmla="*/ 3 w 34"/>
                        <a:gd name="T65" fmla="*/ 1 h 20"/>
                        <a:gd name="T66" fmla="*/ 3 w 34"/>
                        <a:gd name="T67" fmla="*/ 1 h 2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4"/>
                        <a:gd name="T103" fmla="*/ 0 h 20"/>
                        <a:gd name="T104" fmla="*/ 34 w 34"/>
                        <a:gd name="T105" fmla="*/ 20 h 2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4" h="20">
                          <a:moveTo>
                            <a:pt x="3" y="1"/>
                          </a:moveTo>
                          <a:lnTo>
                            <a:pt x="3" y="1"/>
                          </a:lnTo>
                          <a:lnTo>
                            <a:pt x="3" y="2"/>
                          </a:lnTo>
                          <a:lnTo>
                            <a:pt x="3" y="3"/>
                          </a:lnTo>
                          <a:lnTo>
                            <a:pt x="5" y="7"/>
                          </a:lnTo>
                          <a:lnTo>
                            <a:pt x="0" y="9"/>
                          </a:lnTo>
                          <a:lnTo>
                            <a:pt x="1" y="13"/>
                          </a:lnTo>
                          <a:lnTo>
                            <a:pt x="1" y="15"/>
                          </a:lnTo>
                          <a:lnTo>
                            <a:pt x="3" y="16"/>
                          </a:lnTo>
                          <a:lnTo>
                            <a:pt x="3" y="17"/>
                          </a:lnTo>
                          <a:lnTo>
                            <a:pt x="3" y="19"/>
                          </a:lnTo>
                          <a:lnTo>
                            <a:pt x="2" y="19"/>
                          </a:lnTo>
                          <a:lnTo>
                            <a:pt x="2" y="20"/>
                          </a:lnTo>
                          <a:lnTo>
                            <a:pt x="16" y="20"/>
                          </a:lnTo>
                          <a:lnTo>
                            <a:pt x="25" y="20"/>
                          </a:lnTo>
                          <a:lnTo>
                            <a:pt x="30" y="17"/>
                          </a:lnTo>
                          <a:lnTo>
                            <a:pt x="34" y="16"/>
                          </a:lnTo>
                          <a:lnTo>
                            <a:pt x="34" y="14"/>
                          </a:lnTo>
                          <a:lnTo>
                            <a:pt x="33" y="12"/>
                          </a:lnTo>
                          <a:lnTo>
                            <a:pt x="30" y="10"/>
                          </a:lnTo>
                          <a:lnTo>
                            <a:pt x="23" y="7"/>
                          </a:lnTo>
                          <a:lnTo>
                            <a:pt x="20" y="6"/>
                          </a:lnTo>
                          <a:lnTo>
                            <a:pt x="18" y="3"/>
                          </a:lnTo>
                          <a:lnTo>
                            <a:pt x="16" y="1"/>
                          </a:lnTo>
                          <a:lnTo>
                            <a:pt x="9" y="0"/>
                          </a:lnTo>
                          <a:lnTo>
                            <a:pt x="3" y="1"/>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39" name="Freeform 153"/>
                    <p:cNvSpPr>
                      <a:spLocks/>
                    </p:cNvSpPr>
                    <p:nvPr/>
                  </p:nvSpPr>
                  <p:spPr bwMode="auto">
                    <a:xfrm>
                      <a:off x="4197" y="763"/>
                      <a:ext cx="17" cy="9"/>
                    </a:xfrm>
                    <a:custGeom>
                      <a:avLst/>
                      <a:gdLst>
                        <a:gd name="T0" fmla="*/ 6 w 17"/>
                        <a:gd name="T1" fmla="*/ 0 h 9"/>
                        <a:gd name="T2" fmla="*/ 5 w 17"/>
                        <a:gd name="T3" fmla="*/ 2 h 9"/>
                        <a:gd name="T4" fmla="*/ 5 w 17"/>
                        <a:gd name="T5" fmla="*/ 2 h 9"/>
                        <a:gd name="T6" fmla="*/ 0 w 17"/>
                        <a:gd name="T7" fmla="*/ 6 h 9"/>
                        <a:gd name="T8" fmla="*/ 0 w 17"/>
                        <a:gd name="T9" fmla="*/ 7 h 9"/>
                        <a:gd name="T10" fmla="*/ 0 w 17"/>
                        <a:gd name="T11" fmla="*/ 7 h 9"/>
                        <a:gd name="T12" fmla="*/ 2 w 17"/>
                        <a:gd name="T13" fmla="*/ 9 h 9"/>
                        <a:gd name="T14" fmla="*/ 7 w 17"/>
                        <a:gd name="T15" fmla="*/ 9 h 9"/>
                        <a:gd name="T16" fmla="*/ 7 w 17"/>
                        <a:gd name="T17" fmla="*/ 9 h 9"/>
                        <a:gd name="T18" fmla="*/ 10 w 17"/>
                        <a:gd name="T19" fmla="*/ 8 h 9"/>
                        <a:gd name="T20" fmla="*/ 13 w 17"/>
                        <a:gd name="T21" fmla="*/ 7 h 9"/>
                        <a:gd name="T22" fmla="*/ 17 w 17"/>
                        <a:gd name="T23" fmla="*/ 3 h 9"/>
                        <a:gd name="T24" fmla="*/ 17 w 17"/>
                        <a:gd name="T25" fmla="*/ 3 h 9"/>
                        <a:gd name="T26" fmla="*/ 16 w 17"/>
                        <a:gd name="T27" fmla="*/ 3 h 9"/>
                        <a:gd name="T28" fmla="*/ 16 w 17"/>
                        <a:gd name="T29" fmla="*/ 3 h 9"/>
                        <a:gd name="T30" fmla="*/ 16 w 17"/>
                        <a:gd name="T31" fmla="*/ 2 h 9"/>
                        <a:gd name="T32" fmla="*/ 16 w 17"/>
                        <a:gd name="T33" fmla="*/ 2 h 9"/>
                        <a:gd name="T34" fmla="*/ 9 w 17"/>
                        <a:gd name="T35" fmla="*/ 2 h 9"/>
                        <a:gd name="T36" fmla="*/ 9 w 17"/>
                        <a:gd name="T37" fmla="*/ 2 h 9"/>
                        <a:gd name="T38" fmla="*/ 8 w 17"/>
                        <a:gd name="T39" fmla="*/ 1 h 9"/>
                        <a:gd name="T40" fmla="*/ 7 w 17"/>
                        <a:gd name="T41" fmla="*/ 1 h 9"/>
                        <a:gd name="T42" fmla="*/ 6 w 17"/>
                        <a:gd name="T43" fmla="*/ 0 h 9"/>
                        <a:gd name="T44" fmla="*/ 6 w 17"/>
                        <a:gd name="T45" fmla="*/ 0 h 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9"/>
                        <a:gd name="T71" fmla="*/ 17 w 17"/>
                        <a:gd name="T72" fmla="*/ 9 h 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9">
                          <a:moveTo>
                            <a:pt x="6" y="0"/>
                          </a:moveTo>
                          <a:lnTo>
                            <a:pt x="5" y="2"/>
                          </a:lnTo>
                          <a:lnTo>
                            <a:pt x="0" y="6"/>
                          </a:lnTo>
                          <a:lnTo>
                            <a:pt x="0" y="7"/>
                          </a:lnTo>
                          <a:lnTo>
                            <a:pt x="2" y="9"/>
                          </a:lnTo>
                          <a:lnTo>
                            <a:pt x="7" y="9"/>
                          </a:lnTo>
                          <a:lnTo>
                            <a:pt x="10" y="8"/>
                          </a:lnTo>
                          <a:lnTo>
                            <a:pt x="13" y="7"/>
                          </a:lnTo>
                          <a:lnTo>
                            <a:pt x="17" y="3"/>
                          </a:lnTo>
                          <a:lnTo>
                            <a:pt x="16" y="3"/>
                          </a:lnTo>
                          <a:lnTo>
                            <a:pt x="16" y="2"/>
                          </a:lnTo>
                          <a:lnTo>
                            <a:pt x="9" y="2"/>
                          </a:lnTo>
                          <a:lnTo>
                            <a:pt x="8" y="1"/>
                          </a:lnTo>
                          <a:lnTo>
                            <a:pt x="7" y="1"/>
                          </a:lnTo>
                          <a:lnTo>
                            <a:pt x="6"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40" name="Freeform 154"/>
                    <p:cNvSpPr>
                      <a:spLocks/>
                    </p:cNvSpPr>
                    <p:nvPr/>
                  </p:nvSpPr>
                  <p:spPr bwMode="auto">
                    <a:xfrm>
                      <a:off x="4231" y="766"/>
                      <a:ext cx="103" cy="73"/>
                    </a:xfrm>
                    <a:custGeom>
                      <a:avLst/>
                      <a:gdLst>
                        <a:gd name="T0" fmla="*/ 38 w 103"/>
                        <a:gd name="T1" fmla="*/ 6 h 73"/>
                        <a:gd name="T2" fmla="*/ 28 w 103"/>
                        <a:gd name="T3" fmla="*/ 12 h 73"/>
                        <a:gd name="T4" fmla="*/ 26 w 103"/>
                        <a:gd name="T5" fmla="*/ 11 h 73"/>
                        <a:gd name="T6" fmla="*/ 24 w 103"/>
                        <a:gd name="T7" fmla="*/ 12 h 73"/>
                        <a:gd name="T8" fmla="*/ 19 w 103"/>
                        <a:gd name="T9" fmla="*/ 19 h 73"/>
                        <a:gd name="T10" fmla="*/ 20 w 103"/>
                        <a:gd name="T11" fmla="*/ 23 h 73"/>
                        <a:gd name="T12" fmla="*/ 20 w 103"/>
                        <a:gd name="T13" fmla="*/ 25 h 73"/>
                        <a:gd name="T14" fmla="*/ 9 w 103"/>
                        <a:gd name="T15" fmla="*/ 27 h 73"/>
                        <a:gd name="T16" fmla="*/ 2 w 103"/>
                        <a:gd name="T17" fmla="*/ 31 h 73"/>
                        <a:gd name="T18" fmla="*/ 5 w 103"/>
                        <a:gd name="T19" fmla="*/ 33 h 73"/>
                        <a:gd name="T20" fmla="*/ 12 w 103"/>
                        <a:gd name="T21" fmla="*/ 35 h 73"/>
                        <a:gd name="T22" fmla="*/ 27 w 103"/>
                        <a:gd name="T23" fmla="*/ 41 h 73"/>
                        <a:gd name="T24" fmla="*/ 37 w 103"/>
                        <a:gd name="T25" fmla="*/ 37 h 73"/>
                        <a:gd name="T26" fmla="*/ 43 w 103"/>
                        <a:gd name="T27" fmla="*/ 35 h 73"/>
                        <a:gd name="T28" fmla="*/ 43 w 103"/>
                        <a:gd name="T29" fmla="*/ 37 h 73"/>
                        <a:gd name="T30" fmla="*/ 49 w 103"/>
                        <a:gd name="T31" fmla="*/ 40 h 73"/>
                        <a:gd name="T32" fmla="*/ 43 w 103"/>
                        <a:gd name="T33" fmla="*/ 43 h 73"/>
                        <a:gd name="T34" fmla="*/ 38 w 103"/>
                        <a:gd name="T35" fmla="*/ 41 h 73"/>
                        <a:gd name="T36" fmla="*/ 36 w 103"/>
                        <a:gd name="T37" fmla="*/ 45 h 73"/>
                        <a:gd name="T38" fmla="*/ 28 w 103"/>
                        <a:gd name="T39" fmla="*/ 48 h 73"/>
                        <a:gd name="T40" fmla="*/ 28 w 103"/>
                        <a:gd name="T41" fmla="*/ 53 h 73"/>
                        <a:gd name="T42" fmla="*/ 19 w 103"/>
                        <a:gd name="T43" fmla="*/ 57 h 73"/>
                        <a:gd name="T44" fmla="*/ 15 w 103"/>
                        <a:gd name="T45" fmla="*/ 58 h 73"/>
                        <a:gd name="T46" fmla="*/ 15 w 103"/>
                        <a:gd name="T47" fmla="*/ 61 h 73"/>
                        <a:gd name="T48" fmla="*/ 28 w 103"/>
                        <a:gd name="T49" fmla="*/ 59 h 73"/>
                        <a:gd name="T50" fmla="*/ 28 w 103"/>
                        <a:gd name="T51" fmla="*/ 64 h 73"/>
                        <a:gd name="T52" fmla="*/ 29 w 103"/>
                        <a:gd name="T53" fmla="*/ 66 h 73"/>
                        <a:gd name="T54" fmla="*/ 41 w 103"/>
                        <a:gd name="T55" fmla="*/ 64 h 73"/>
                        <a:gd name="T56" fmla="*/ 44 w 103"/>
                        <a:gd name="T57" fmla="*/ 67 h 73"/>
                        <a:gd name="T58" fmla="*/ 49 w 103"/>
                        <a:gd name="T59" fmla="*/ 66 h 73"/>
                        <a:gd name="T60" fmla="*/ 67 w 103"/>
                        <a:gd name="T61" fmla="*/ 72 h 73"/>
                        <a:gd name="T62" fmla="*/ 75 w 103"/>
                        <a:gd name="T63" fmla="*/ 68 h 73"/>
                        <a:gd name="T64" fmla="*/ 81 w 103"/>
                        <a:gd name="T65" fmla="*/ 73 h 73"/>
                        <a:gd name="T66" fmla="*/ 83 w 103"/>
                        <a:gd name="T67" fmla="*/ 69 h 73"/>
                        <a:gd name="T68" fmla="*/ 96 w 103"/>
                        <a:gd name="T69" fmla="*/ 66 h 73"/>
                        <a:gd name="T70" fmla="*/ 97 w 103"/>
                        <a:gd name="T71" fmla="*/ 64 h 73"/>
                        <a:gd name="T72" fmla="*/ 95 w 103"/>
                        <a:gd name="T73" fmla="*/ 60 h 73"/>
                        <a:gd name="T74" fmla="*/ 100 w 103"/>
                        <a:gd name="T75" fmla="*/ 60 h 73"/>
                        <a:gd name="T76" fmla="*/ 103 w 103"/>
                        <a:gd name="T77" fmla="*/ 52 h 73"/>
                        <a:gd name="T78" fmla="*/ 97 w 103"/>
                        <a:gd name="T79" fmla="*/ 44 h 73"/>
                        <a:gd name="T80" fmla="*/ 92 w 103"/>
                        <a:gd name="T81" fmla="*/ 47 h 73"/>
                        <a:gd name="T82" fmla="*/ 83 w 103"/>
                        <a:gd name="T83" fmla="*/ 52 h 73"/>
                        <a:gd name="T84" fmla="*/ 85 w 103"/>
                        <a:gd name="T85" fmla="*/ 51 h 73"/>
                        <a:gd name="T86" fmla="*/ 86 w 103"/>
                        <a:gd name="T87" fmla="*/ 46 h 73"/>
                        <a:gd name="T88" fmla="*/ 85 w 103"/>
                        <a:gd name="T89" fmla="*/ 40 h 73"/>
                        <a:gd name="T90" fmla="*/ 76 w 103"/>
                        <a:gd name="T91" fmla="*/ 37 h 73"/>
                        <a:gd name="T92" fmla="*/ 74 w 103"/>
                        <a:gd name="T93" fmla="*/ 40 h 73"/>
                        <a:gd name="T94" fmla="*/ 64 w 103"/>
                        <a:gd name="T95" fmla="*/ 38 h 73"/>
                        <a:gd name="T96" fmla="*/ 74 w 103"/>
                        <a:gd name="T97" fmla="*/ 34 h 73"/>
                        <a:gd name="T98" fmla="*/ 76 w 103"/>
                        <a:gd name="T99" fmla="*/ 24 h 73"/>
                        <a:gd name="T100" fmla="*/ 61 w 103"/>
                        <a:gd name="T101" fmla="*/ 16 h 73"/>
                        <a:gd name="T102" fmla="*/ 59 w 103"/>
                        <a:gd name="T103" fmla="*/ 12 h 73"/>
                        <a:gd name="T104" fmla="*/ 54 w 103"/>
                        <a:gd name="T105" fmla="*/ 9 h 73"/>
                        <a:gd name="T106" fmla="*/ 51 w 103"/>
                        <a:gd name="T107" fmla="*/ 4 h 73"/>
                        <a:gd name="T108" fmla="*/ 45 w 103"/>
                        <a:gd name="T109" fmla="*/ 2 h 7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3"/>
                        <a:gd name="T166" fmla="*/ 0 h 73"/>
                        <a:gd name="T167" fmla="*/ 103 w 103"/>
                        <a:gd name="T168" fmla="*/ 73 h 7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3" h="73">
                          <a:moveTo>
                            <a:pt x="43" y="0"/>
                          </a:moveTo>
                          <a:lnTo>
                            <a:pt x="43" y="0"/>
                          </a:lnTo>
                          <a:lnTo>
                            <a:pt x="38" y="6"/>
                          </a:lnTo>
                          <a:lnTo>
                            <a:pt x="30" y="10"/>
                          </a:lnTo>
                          <a:lnTo>
                            <a:pt x="28" y="12"/>
                          </a:lnTo>
                          <a:lnTo>
                            <a:pt x="27" y="12"/>
                          </a:lnTo>
                          <a:lnTo>
                            <a:pt x="26" y="11"/>
                          </a:lnTo>
                          <a:lnTo>
                            <a:pt x="24" y="11"/>
                          </a:lnTo>
                          <a:lnTo>
                            <a:pt x="24" y="12"/>
                          </a:lnTo>
                          <a:lnTo>
                            <a:pt x="24" y="14"/>
                          </a:lnTo>
                          <a:lnTo>
                            <a:pt x="19" y="19"/>
                          </a:lnTo>
                          <a:lnTo>
                            <a:pt x="19" y="21"/>
                          </a:lnTo>
                          <a:lnTo>
                            <a:pt x="19" y="23"/>
                          </a:lnTo>
                          <a:lnTo>
                            <a:pt x="20" y="23"/>
                          </a:lnTo>
                          <a:lnTo>
                            <a:pt x="20" y="25"/>
                          </a:lnTo>
                          <a:lnTo>
                            <a:pt x="16" y="26"/>
                          </a:lnTo>
                          <a:lnTo>
                            <a:pt x="13" y="27"/>
                          </a:lnTo>
                          <a:lnTo>
                            <a:pt x="9" y="27"/>
                          </a:lnTo>
                          <a:lnTo>
                            <a:pt x="6" y="27"/>
                          </a:lnTo>
                          <a:lnTo>
                            <a:pt x="2" y="31"/>
                          </a:lnTo>
                          <a:lnTo>
                            <a:pt x="0" y="33"/>
                          </a:lnTo>
                          <a:lnTo>
                            <a:pt x="5" y="33"/>
                          </a:lnTo>
                          <a:lnTo>
                            <a:pt x="10" y="33"/>
                          </a:lnTo>
                          <a:lnTo>
                            <a:pt x="12" y="35"/>
                          </a:lnTo>
                          <a:lnTo>
                            <a:pt x="12" y="37"/>
                          </a:lnTo>
                          <a:lnTo>
                            <a:pt x="27" y="41"/>
                          </a:lnTo>
                          <a:lnTo>
                            <a:pt x="30" y="40"/>
                          </a:lnTo>
                          <a:lnTo>
                            <a:pt x="34" y="39"/>
                          </a:lnTo>
                          <a:lnTo>
                            <a:pt x="37" y="37"/>
                          </a:lnTo>
                          <a:lnTo>
                            <a:pt x="41" y="35"/>
                          </a:lnTo>
                          <a:lnTo>
                            <a:pt x="43" y="35"/>
                          </a:lnTo>
                          <a:lnTo>
                            <a:pt x="43" y="37"/>
                          </a:lnTo>
                          <a:lnTo>
                            <a:pt x="55" y="38"/>
                          </a:lnTo>
                          <a:lnTo>
                            <a:pt x="49" y="40"/>
                          </a:lnTo>
                          <a:lnTo>
                            <a:pt x="44" y="43"/>
                          </a:lnTo>
                          <a:lnTo>
                            <a:pt x="43" y="43"/>
                          </a:lnTo>
                          <a:lnTo>
                            <a:pt x="42" y="41"/>
                          </a:lnTo>
                          <a:lnTo>
                            <a:pt x="41" y="41"/>
                          </a:lnTo>
                          <a:lnTo>
                            <a:pt x="38" y="41"/>
                          </a:lnTo>
                          <a:lnTo>
                            <a:pt x="37" y="43"/>
                          </a:lnTo>
                          <a:lnTo>
                            <a:pt x="36" y="45"/>
                          </a:lnTo>
                          <a:lnTo>
                            <a:pt x="28" y="48"/>
                          </a:lnTo>
                          <a:lnTo>
                            <a:pt x="29" y="51"/>
                          </a:lnTo>
                          <a:lnTo>
                            <a:pt x="28" y="53"/>
                          </a:lnTo>
                          <a:lnTo>
                            <a:pt x="22" y="54"/>
                          </a:lnTo>
                          <a:lnTo>
                            <a:pt x="19" y="57"/>
                          </a:lnTo>
                          <a:lnTo>
                            <a:pt x="16" y="58"/>
                          </a:lnTo>
                          <a:lnTo>
                            <a:pt x="15" y="58"/>
                          </a:lnTo>
                          <a:lnTo>
                            <a:pt x="15" y="60"/>
                          </a:lnTo>
                          <a:lnTo>
                            <a:pt x="15" y="61"/>
                          </a:lnTo>
                          <a:lnTo>
                            <a:pt x="22" y="61"/>
                          </a:lnTo>
                          <a:lnTo>
                            <a:pt x="28" y="59"/>
                          </a:lnTo>
                          <a:lnTo>
                            <a:pt x="28" y="61"/>
                          </a:lnTo>
                          <a:lnTo>
                            <a:pt x="28" y="64"/>
                          </a:lnTo>
                          <a:lnTo>
                            <a:pt x="29" y="65"/>
                          </a:lnTo>
                          <a:lnTo>
                            <a:pt x="29" y="66"/>
                          </a:lnTo>
                          <a:lnTo>
                            <a:pt x="35" y="65"/>
                          </a:lnTo>
                          <a:lnTo>
                            <a:pt x="41" y="64"/>
                          </a:lnTo>
                          <a:lnTo>
                            <a:pt x="43" y="67"/>
                          </a:lnTo>
                          <a:lnTo>
                            <a:pt x="44" y="67"/>
                          </a:lnTo>
                          <a:lnTo>
                            <a:pt x="45" y="67"/>
                          </a:lnTo>
                          <a:lnTo>
                            <a:pt x="49" y="66"/>
                          </a:lnTo>
                          <a:lnTo>
                            <a:pt x="54" y="67"/>
                          </a:lnTo>
                          <a:lnTo>
                            <a:pt x="59" y="69"/>
                          </a:lnTo>
                          <a:lnTo>
                            <a:pt x="67" y="72"/>
                          </a:lnTo>
                          <a:lnTo>
                            <a:pt x="71" y="72"/>
                          </a:lnTo>
                          <a:lnTo>
                            <a:pt x="72" y="68"/>
                          </a:lnTo>
                          <a:lnTo>
                            <a:pt x="75" y="68"/>
                          </a:lnTo>
                          <a:lnTo>
                            <a:pt x="81" y="73"/>
                          </a:lnTo>
                          <a:lnTo>
                            <a:pt x="82" y="71"/>
                          </a:lnTo>
                          <a:lnTo>
                            <a:pt x="83" y="69"/>
                          </a:lnTo>
                          <a:lnTo>
                            <a:pt x="89" y="67"/>
                          </a:lnTo>
                          <a:lnTo>
                            <a:pt x="96" y="66"/>
                          </a:lnTo>
                          <a:lnTo>
                            <a:pt x="96" y="65"/>
                          </a:lnTo>
                          <a:lnTo>
                            <a:pt x="97" y="64"/>
                          </a:lnTo>
                          <a:lnTo>
                            <a:pt x="96" y="64"/>
                          </a:lnTo>
                          <a:lnTo>
                            <a:pt x="96" y="62"/>
                          </a:lnTo>
                          <a:lnTo>
                            <a:pt x="95" y="60"/>
                          </a:lnTo>
                          <a:lnTo>
                            <a:pt x="97" y="60"/>
                          </a:lnTo>
                          <a:lnTo>
                            <a:pt x="100" y="60"/>
                          </a:lnTo>
                          <a:lnTo>
                            <a:pt x="103" y="54"/>
                          </a:lnTo>
                          <a:lnTo>
                            <a:pt x="103" y="52"/>
                          </a:lnTo>
                          <a:lnTo>
                            <a:pt x="100" y="48"/>
                          </a:lnTo>
                          <a:lnTo>
                            <a:pt x="97" y="44"/>
                          </a:lnTo>
                          <a:lnTo>
                            <a:pt x="96" y="43"/>
                          </a:lnTo>
                          <a:lnTo>
                            <a:pt x="95" y="44"/>
                          </a:lnTo>
                          <a:lnTo>
                            <a:pt x="92" y="47"/>
                          </a:lnTo>
                          <a:lnTo>
                            <a:pt x="90" y="52"/>
                          </a:lnTo>
                          <a:lnTo>
                            <a:pt x="83" y="52"/>
                          </a:lnTo>
                          <a:lnTo>
                            <a:pt x="84" y="51"/>
                          </a:lnTo>
                          <a:lnTo>
                            <a:pt x="85" y="51"/>
                          </a:lnTo>
                          <a:lnTo>
                            <a:pt x="86" y="48"/>
                          </a:lnTo>
                          <a:lnTo>
                            <a:pt x="86" y="46"/>
                          </a:lnTo>
                          <a:lnTo>
                            <a:pt x="85" y="44"/>
                          </a:lnTo>
                          <a:lnTo>
                            <a:pt x="85" y="40"/>
                          </a:lnTo>
                          <a:lnTo>
                            <a:pt x="81" y="38"/>
                          </a:lnTo>
                          <a:lnTo>
                            <a:pt x="76" y="37"/>
                          </a:lnTo>
                          <a:lnTo>
                            <a:pt x="74" y="40"/>
                          </a:lnTo>
                          <a:lnTo>
                            <a:pt x="68" y="40"/>
                          </a:lnTo>
                          <a:lnTo>
                            <a:pt x="61" y="40"/>
                          </a:lnTo>
                          <a:lnTo>
                            <a:pt x="64" y="38"/>
                          </a:lnTo>
                          <a:lnTo>
                            <a:pt x="70" y="37"/>
                          </a:lnTo>
                          <a:lnTo>
                            <a:pt x="74" y="34"/>
                          </a:lnTo>
                          <a:lnTo>
                            <a:pt x="75" y="31"/>
                          </a:lnTo>
                          <a:lnTo>
                            <a:pt x="76" y="24"/>
                          </a:lnTo>
                          <a:lnTo>
                            <a:pt x="68" y="20"/>
                          </a:lnTo>
                          <a:lnTo>
                            <a:pt x="64" y="18"/>
                          </a:lnTo>
                          <a:lnTo>
                            <a:pt x="61" y="16"/>
                          </a:lnTo>
                          <a:lnTo>
                            <a:pt x="61" y="13"/>
                          </a:lnTo>
                          <a:lnTo>
                            <a:pt x="59" y="12"/>
                          </a:lnTo>
                          <a:lnTo>
                            <a:pt x="56" y="10"/>
                          </a:lnTo>
                          <a:lnTo>
                            <a:pt x="54" y="9"/>
                          </a:lnTo>
                          <a:lnTo>
                            <a:pt x="52" y="7"/>
                          </a:lnTo>
                          <a:lnTo>
                            <a:pt x="51" y="4"/>
                          </a:lnTo>
                          <a:lnTo>
                            <a:pt x="48" y="3"/>
                          </a:lnTo>
                          <a:lnTo>
                            <a:pt x="45" y="2"/>
                          </a:lnTo>
                          <a:lnTo>
                            <a:pt x="4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41" name="Freeform 155"/>
                    <p:cNvSpPr>
                      <a:spLocks/>
                    </p:cNvSpPr>
                    <p:nvPr/>
                  </p:nvSpPr>
                  <p:spPr bwMode="auto">
                    <a:xfrm>
                      <a:off x="4378" y="1027"/>
                      <a:ext cx="12" cy="5"/>
                    </a:xfrm>
                    <a:custGeom>
                      <a:avLst/>
                      <a:gdLst>
                        <a:gd name="T0" fmla="*/ 3 w 12"/>
                        <a:gd name="T1" fmla="*/ 0 h 5"/>
                        <a:gd name="T2" fmla="*/ 3 w 12"/>
                        <a:gd name="T3" fmla="*/ 0 h 5"/>
                        <a:gd name="T4" fmla="*/ 7 w 12"/>
                        <a:gd name="T5" fmla="*/ 0 h 5"/>
                        <a:gd name="T6" fmla="*/ 11 w 12"/>
                        <a:gd name="T7" fmla="*/ 3 h 5"/>
                        <a:gd name="T8" fmla="*/ 12 w 12"/>
                        <a:gd name="T9" fmla="*/ 3 h 5"/>
                        <a:gd name="T10" fmla="*/ 11 w 12"/>
                        <a:gd name="T11" fmla="*/ 4 h 5"/>
                        <a:gd name="T12" fmla="*/ 6 w 12"/>
                        <a:gd name="T13" fmla="*/ 5 h 5"/>
                        <a:gd name="T14" fmla="*/ 6 w 12"/>
                        <a:gd name="T15" fmla="*/ 5 h 5"/>
                        <a:gd name="T16" fmla="*/ 3 w 12"/>
                        <a:gd name="T17" fmla="*/ 4 h 5"/>
                        <a:gd name="T18" fmla="*/ 0 w 12"/>
                        <a:gd name="T19" fmla="*/ 3 h 5"/>
                        <a:gd name="T20" fmla="*/ 0 w 12"/>
                        <a:gd name="T21" fmla="*/ 1 h 5"/>
                        <a:gd name="T22" fmla="*/ 3 w 12"/>
                        <a:gd name="T23" fmla="*/ 0 h 5"/>
                        <a:gd name="T24" fmla="*/ 3 w 12"/>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5"/>
                        <a:gd name="T41" fmla="*/ 12 w 12"/>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5">
                          <a:moveTo>
                            <a:pt x="3" y="0"/>
                          </a:moveTo>
                          <a:lnTo>
                            <a:pt x="3" y="0"/>
                          </a:lnTo>
                          <a:lnTo>
                            <a:pt x="7" y="0"/>
                          </a:lnTo>
                          <a:lnTo>
                            <a:pt x="11" y="3"/>
                          </a:lnTo>
                          <a:lnTo>
                            <a:pt x="12" y="3"/>
                          </a:lnTo>
                          <a:lnTo>
                            <a:pt x="11" y="4"/>
                          </a:lnTo>
                          <a:lnTo>
                            <a:pt x="6" y="5"/>
                          </a:lnTo>
                          <a:lnTo>
                            <a:pt x="3" y="4"/>
                          </a:lnTo>
                          <a:lnTo>
                            <a:pt x="0" y="3"/>
                          </a:lnTo>
                          <a:lnTo>
                            <a:pt x="0" y="1"/>
                          </a:lnTo>
                          <a:lnTo>
                            <a:pt x="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42" name="Freeform 156"/>
                    <p:cNvSpPr>
                      <a:spLocks/>
                    </p:cNvSpPr>
                    <p:nvPr/>
                  </p:nvSpPr>
                  <p:spPr bwMode="auto">
                    <a:xfrm>
                      <a:off x="4740" y="1039"/>
                      <a:ext cx="3" cy="3"/>
                    </a:xfrm>
                    <a:custGeom>
                      <a:avLst/>
                      <a:gdLst>
                        <a:gd name="T0" fmla="*/ 2 w 3"/>
                        <a:gd name="T1" fmla="*/ 0 h 3"/>
                        <a:gd name="T2" fmla="*/ 2 w 3"/>
                        <a:gd name="T3" fmla="*/ 0 h 3"/>
                        <a:gd name="T4" fmla="*/ 0 w 3"/>
                        <a:gd name="T5" fmla="*/ 2 h 3"/>
                        <a:gd name="T6" fmla="*/ 0 w 3"/>
                        <a:gd name="T7" fmla="*/ 3 h 3"/>
                        <a:gd name="T8" fmla="*/ 1 w 3"/>
                        <a:gd name="T9" fmla="*/ 3 h 3"/>
                        <a:gd name="T10" fmla="*/ 1 w 3"/>
                        <a:gd name="T11" fmla="*/ 3 h 3"/>
                        <a:gd name="T12" fmla="*/ 3 w 3"/>
                        <a:gd name="T13" fmla="*/ 1 h 3"/>
                        <a:gd name="T14" fmla="*/ 3 w 3"/>
                        <a:gd name="T15" fmla="*/ 0 h 3"/>
                        <a:gd name="T16" fmla="*/ 2 w 3"/>
                        <a:gd name="T17" fmla="*/ 0 h 3"/>
                        <a:gd name="T18" fmla="*/ 2 w 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3"/>
                        <a:gd name="T32" fmla="*/ 3 w 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3">
                          <a:moveTo>
                            <a:pt x="2" y="0"/>
                          </a:moveTo>
                          <a:lnTo>
                            <a:pt x="2" y="0"/>
                          </a:lnTo>
                          <a:lnTo>
                            <a:pt x="0" y="2"/>
                          </a:lnTo>
                          <a:lnTo>
                            <a:pt x="0" y="3"/>
                          </a:lnTo>
                          <a:lnTo>
                            <a:pt x="1" y="3"/>
                          </a:lnTo>
                          <a:lnTo>
                            <a:pt x="3" y="1"/>
                          </a:lnTo>
                          <a:lnTo>
                            <a:pt x="3" y="0"/>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43" name="Freeform 157"/>
                    <p:cNvSpPr>
                      <a:spLocks/>
                    </p:cNvSpPr>
                    <p:nvPr/>
                  </p:nvSpPr>
                  <p:spPr bwMode="auto">
                    <a:xfrm>
                      <a:off x="4733" y="1037"/>
                      <a:ext cx="5" cy="3"/>
                    </a:xfrm>
                    <a:custGeom>
                      <a:avLst/>
                      <a:gdLst>
                        <a:gd name="T0" fmla="*/ 0 w 5"/>
                        <a:gd name="T1" fmla="*/ 0 h 3"/>
                        <a:gd name="T2" fmla="*/ 1 w 5"/>
                        <a:gd name="T3" fmla="*/ 3 h 3"/>
                        <a:gd name="T4" fmla="*/ 1 w 5"/>
                        <a:gd name="T5" fmla="*/ 3 h 3"/>
                        <a:gd name="T6" fmla="*/ 5 w 5"/>
                        <a:gd name="T7" fmla="*/ 2 h 3"/>
                        <a:gd name="T8" fmla="*/ 5 w 5"/>
                        <a:gd name="T9" fmla="*/ 0 h 3"/>
                        <a:gd name="T10" fmla="*/ 5 w 5"/>
                        <a:gd name="T11" fmla="*/ 0 h 3"/>
                        <a:gd name="T12" fmla="*/ 2 w 5"/>
                        <a:gd name="T13" fmla="*/ 0 h 3"/>
                        <a:gd name="T14" fmla="*/ 0 w 5"/>
                        <a:gd name="T15" fmla="*/ 0 h 3"/>
                        <a:gd name="T16" fmla="*/ 0 w 5"/>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3"/>
                        <a:gd name="T29" fmla="*/ 5 w 5"/>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3">
                          <a:moveTo>
                            <a:pt x="0" y="0"/>
                          </a:moveTo>
                          <a:lnTo>
                            <a:pt x="1" y="3"/>
                          </a:lnTo>
                          <a:lnTo>
                            <a:pt x="5" y="2"/>
                          </a:lnTo>
                          <a:lnTo>
                            <a:pt x="5" y="0"/>
                          </a:lnTo>
                          <a:lnTo>
                            <a:pt x="2"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44" name="Freeform 158"/>
                    <p:cNvSpPr>
                      <a:spLocks/>
                    </p:cNvSpPr>
                    <p:nvPr/>
                  </p:nvSpPr>
                  <p:spPr bwMode="auto">
                    <a:xfrm>
                      <a:off x="4710" y="1031"/>
                      <a:ext cx="7" cy="8"/>
                    </a:xfrm>
                    <a:custGeom>
                      <a:avLst/>
                      <a:gdLst>
                        <a:gd name="T0" fmla="*/ 4 w 7"/>
                        <a:gd name="T1" fmla="*/ 0 h 8"/>
                        <a:gd name="T2" fmla="*/ 4 w 7"/>
                        <a:gd name="T3" fmla="*/ 0 h 8"/>
                        <a:gd name="T4" fmla="*/ 0 w 7"/>
                        <a:gd name="T5" fmla="*/ 4 h 8"/>
                        <a:gd name="T6" fmla="*/ 0 w 7"/>
                        <a:gd name="T7" fmla="*/ 4 h 8"/>
                        <a:gd name="T8" fmla="*/ 3 w 7"/>
                        <a:gd name="T9" fmla="*/ 6 h 8"/>
                        <a:gd name="T10" fmla="*/ 4 w 7"/>
                        <a:gd name="T11" fmla="*/ 8 h 8"/>
                        <a:gd name="T12" fmla="*/ 4 w 7"/>
                        <a:gd name="T13" fmla="*/ 8 h 8"/>
                        <a:gd name="T14" fmla="*/ 7 w 7"/>
                        <a:gd name="T15" fmla="*/ 7 h 8"/>
                        <a:gd name="T16" fmla="*/ 7 w 7"/>
                        <a:gd name="T17" fmla="*/ 4 h 8"/>
                        <a:gd name="T18" fmla="*/ 7 w 7"/>
                        <a:gd name="T19" fmla="*/ 4 h 8"/>
                        <a:gd name="T20" fmla="*/ 4 w 7"/>
                        <a:gd name="T21" fmla="*/ 0 h 8"/>
                        <a:gd name="T22" fmla="*/ 4 w 7"/>
                        <a:gd name="T23" fmla="*/ 0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8"/>
                        <a:gd name="T38" fmla="*/ 7 w 7"/>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8">
                          <a:moveTo>
                            <a:pt x="4" y="0"/>
                          </a:moveTo>
                          <a:lnTo>
                            <a:pt x="4" y="0"/>
                          </a:lnTo>
                          <a:lnTo>
                            <a:pt x="0" y="4"/>
                          </a:lnTo>
                          <a:lnTo>
                            <a:pt x="3" y="6"/>
                          </a:lnTo>
                          <a:lnTo>
                            <a:pt x="4" y="8"/>
                          </a:lnTo>
                          <a:lnTo>
                            <a:pt x="7" y="7"/>
                          </a:lnTo>
                          <a:lnTo>
                            <a:pt x="7" y="4"/>
                          </a:lnTo>
                          <a:lnTo>
                            <a:pt x="4"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45" name="Freeform 159"/>
                    <p:cNvSpPr>
                      <a:spLocks/>
                    </p:cNvSpPr>
                    <p:nvPr/>
                  </p:nvSpPr>
                  <p:spPr bwMode="auto">
                    <a:xfrm>
                      <a:off x="4726" y="1026"/>
                      <a:ext cx="12" cy="7"/>
                    </a:xfrm>
                    <a:custGeom>
                      <a:avLst/>
                      <a:gdLst>
                        <a:gd name="T0" fmla="*/ 4 w 12"/>
                        <a:gd name="T1" fmla="*/ 0 h 7"/>
                        <a:gd name="T2" fmla="*/ 4 w 12"/>
                        <a:gd name="T3" fmla="*/ 0 h 7"/>
                        <a:gd name="T4" fmla="*/ 0 w 12"/>
                        <a:gd name="T5" fmla="*/ 6 h 7"/>
                        <a:gd name="T6" fmla="*/ 0 w 12"/>
                        <a:gd name="T7" fmla="*/ 6 h 7"/>
                        <a:gd name="T8" fmla="*/ 8 w 12"/>
                        <a:gd name="T9" fmla="*/ 7 h 7"/>
                        <a:gd name="T10" fmla="*/ 12 w 12"/>
                        <a:gd name="T11" fmla="*/ 7 h 7"/>
                        <a:gd name="T12" fmla="*/ 12 w 12"/>
                        <a:gd name="T13" fmla="*/ 6 h 7"/>
                        <a:gd name="T14" fmla="*/ 11 w 12"/>
                        <a:gd name="T15" fmla="*/ 5 h 7"/>
                        <a:gd name="T16" fmla="*/ 4 w 12"/>
                        <a:gd name="T17" fmla="*/ 0 h 7"/>
                        <a:gd name="T18" fmla="*/ 4 w 12"/>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
                        <a:gd name="T32" fmla="*/ 12 w 12"/>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
                          <a:moveTo>
                            <a:pt x="4" y="0"/>
                          </a:moveTo>
                          <a:lnTo>
                            <a:pt x="4" y="0"/>
                          </a:lnTo>
                          <a:lnTo>
                            <a:pt x="0" y="6"/>
                          </a:lnTo>
                          <a:lnTo>
                            <a:pt x="8" y="7"/>
                          </a:lnTo>
                          <a:lnTo>
                            <a:pt x="12" y="7"/>
                          </a:lnTo>
                          <a:lnTo>
                            <a:pt x="12" y="6"/>
                          </a:lnTo>
                          <a:lnTo>
                            <a:pt x="11" y="5"/>
                          </a:lnTo>
                          <a:lnTo>
                            <a:pt x="4"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46" name="Freeform 160"/>
                    <p:cNvSpPr>
                      <a:spLocks/>
                    </p:cNvSpPr>
                    <p:nvPr/>
                  </p:nvSpPr>
                  <p:spPr bwMode="auto">
                    <a:xfrm>
                      <a:off x="4743" y="1024"/>
                      <a:ext cx="7" cy="9"/>
                    </a:xfrm>
                    <a:custGeom>
                      <a:avLst/>
                      <a:gdLst>
                        <a:gd name="T0" fmla="*/ 0 w 7"/>
                        <a:gd name="T1" fmla="*/ 0 h 9"/>
                        <a:gd name="T2" fmla="*/ 0 w 7"/>
                        <a:gd name="T3" fmla="*/ 0 h 9"/>
                        <a:gd name="T4" fmla="*/ 0 w 7"/>
                        <a:gd name="T5" fmla="*/ 3 h 9"/>
                        <a:gd name="T6" fmla="*/ 0 w 7"/>
                        <a:gd name="T7" fmla="*/ 7 h 9"/>
                        <a:gd name="T8" fmla="*/ 2 w 7"/>
                        <a:gd name="T9" fmla="*/ 9 h 9"/>
                        <a:gd name="T10" fmla="*/ 7 w 7"/>
                        <a:gd name="T11" fmla="*/ 9 h 9"/>
                        <a:gd name="T12" fmla="*/ 7 w 7"/>
                        <a:gd name="T13" fmla="*/ 9 h 9"/>
                        <a:gd name="T14" fmla="*/ 7 w 7"/>
                        <a:gd name="T15" fmla="*/ 4 h 9"/>
                        <a:gd name="T16" fmla="*/ 7 w 7"/>
                        <a:gd name="T17" fmla="*/ 4 h 9"/>
                        <a:gd name="T18" fmla="*/ 4 w 7"/>
                        <a:gd name="T19" fmla="*/ 0 h 9"/>
                        <a:gd name="T20" fmla="*/ 4 w 7"/>
                        <a:gd name="T21" fmla="*/ 0 h 9"/>
                        <a:gd name="T22" fmla="*/ 0 w 7"/>
                        <a:gd name="T23" fmla="*/ 0 h 9"/>
                        <a:gd name="T24" fmla="*/ 0 w 7"/>
                        <a:gd name="T25" fmla="*/ 0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9"/>
                        <a:gd name="T41" fmla="*/ 7 w 7"/>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9">
                          <a:moveTo>
                            <a:pt x="0" y="0"/>
                          </a:moveTo>
                          <a:lnTo>
                            <a:pt x="0" y="0"/>
                          </a:lnTo>
                          <a:lnTo>
                            <a:pt x="0" y="3"/>
                          </a:lnTo>
                          <a:lnTo>
                            <a:pt x="0" y="7"/>
                          </a:lnTo>
                          <a:lnTo>
                            <a:pt x="2" y="9"/>
                          </a:lnTo>
                          <a:lnTo>
                            <a:pt x="7" y="9"/>
                          </a:lnTo>
                          <a:lnTo>
                            <a:pt x="7" y="4"/>
                          </a:lnTo>
                          <a:lnTo>
                            <a:pt x="4"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47" name="Freeform 161"/>
                    <p:cNvSpPr>
                      <a:spLocks/>
                    </p:cNvSpPr>
                    <p:nvPr/>
                  </p:nvSpPr>
                  <p:spPr bwMode="auto">
                    <a:xfrm>
                      <a:off x="4734" y="1023"/>
                      <a:ext cx="2" cy="2"/>
                    </a:xfrm>
                    <a:custGeom>
                      <a:avLst/>
                      <a:gdLst>
                        <a:gd name="T0" fmla="*/ 0 w 2"/>
                        <a:gd name="T1" fmla="*/ 0 h 2"/>
                        <a:gd name="T2" fmla="*/ 1 w 2"/>
                        <a:gd name="T3" fmla="*/ 2 h 2"/>
                        <a:gd name="T4" fmla="*/ 1 w 2"/>
                        <a:gd name="T5" fmla="*/ 2 h 2"/>
                        <a:gd name="T6" fmla="*/ 2 w 2"/>
                        <a:gd name="T7" fmla="*/ 1 h 2"/>
                        <a:gd name="T8" fmla="*/ 1 w 2"/>
                        <a:gd name="T9" fmla="*/ 1 h 2"/>
                        <a:gd name="T10" fmla="*/ 0 w 2"/>
                        <a:gd name="T11" fmla="*/ 0 h 2"/>
                        <a:gd name="T12" fmla="*/ 0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0" y="0"/>
                          </a:moveTo>
                          <a:lnTo>
                            <a:pt x="1" y="2"/>
                          </a:lnTo>
                          <a:lnTo>
                            <a:pt x="2" y="1"/>
                          </a:lnTo>
                          <a:lnTo>
                            <a:pt x="1"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48" name="Freeform 162"/>
                    <p:cNvSpPr>
                      <a:spLocks/>
                    </p:cNvSpPr>
                    <p:nvPr/>
                  </p:nvSpPr>
                  <p:spPr bwMode="auto">
                    <a:xfrm>
                      <a:off x="4708" y="1023"/>
                      <a:ext cx="5" cy="7"/>
                    </a:xfrm>
                    <a:custGeom>
                      <a:avLst/>
                      <a:gdLst>
                        <a:gd name="T0" fmla="*/ 1 w 5"/>
                        <a:gd name="T1" fmla="*/ 0 h 7"/>
                        <a:gd name="T2" fmla="*/ 1 w 5"/>
                        <a:gd name="T3" fmla="*/ 0 h 7"/>
                        <a:gd name="T4" fmla="*/ 0 w 5"/>
                        <a:gd name="T5" fmla="*/ 3 h 7"/>
                        <a:gd name="T6" fmla="*/ 0 w 5"/>
                        <a:gd name="T7" fmla="*/ 3 h 7"/>
                        <a:gd name="T8" fmla="*/ 1 w 5"/>
                        <a:gd name="T9" fmla="*/ 4 h 7"/>
                        <a:gd name="T10" fmla="*/ 1 w 5"/>
                        <a:gd name="T11" fmla="*/ 5 h 7"/>
                        <a:gd name="T12" fmla="*/ 2 w 5"/>
                        <a:gd name="T13" fmla="*/ 5 h 7"/>
                        <a:gd name="T14" fmla="*/ 2 w 5"/>
                        <a:gd name="T15" fmla="*/ 7 h 7"/>
                        <a:gd name="T16" fmla="*/ 2 w 5"/>
                        <a:gd name="T17" fmla="*/ 7 h 7"/>
                        <a:gd name="T18" fmla="*/ 5 w 5"/>
                        <a:gd name="T19" fmla="*/ 7 h 7"/>
                        <a:gd name="T20" fmla="*/ 5 w 5"/>
                        <a:gd name="T21" fmla="*/ 7 h 7"/>
                        <a:gd name="T22" fmla="*/ 4 w 5"/>
                        <a:gd name="T23" fmla="*/ 4 h 7"/>
                        <a:gd name="T24" fmla="*/ 1 w 5"/>
                        <a:gd name="T25" fmla="*/ 0 h 7"/>
                        <a:gd name="T26" fmla="*/ 1 w 5"/>
                        <a:gd name="T27" fmla="*/ 0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5"/>
                        <a:gd name="T43" fmla="*/ 0 h 7"/>
                        <a:gd name="T44" fmla="*/ 5 w 5"/>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5" h="7">
                          <a:moveTo>
                            <a:pt x="1" y="0"/>
                          </a:moveTo>
                          <a:lnTo>
                            <a:pt x="1" y="0"/>
                          </a:lnTo>
                          <a:lnTo>
                            <a:pt x="0" y="3"/>
                          </a:lnTo>
                          <a:lnTo>
                            <a:pt x="1" y="4"/>
                          </a:lnTo>
                          <a:lnTo>
                            <a:pt x="1" y="5"/>
                          </a:lnTo>
                          <a:lnTo>
                            <a:pt x="2" y="5"/>
                          </a:lnTo>
                          <a:lnTo>
                            <a:pt x="2" y="7"/>
                          </a:lnTo>
                          <a:lnTo>
                            <a:pt x="5" y="7"/>
                          </a:lnTo>
                          <a:lnTo>
                            <a:pt x="4" y="4"/>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49" name="Freeform 163"/>
                    <p:cNvSpPr>
                      <a:spLocks/>
                    </p:cNvSpPr>
                    <p:nvPr/>
                  </p:nvSpPr>
                  <p:spPr bwMode="auto">
                    <a:xfrm>
                      <a:off x="4659" y="1018"/>
                      <a:ext cx="7" cy="2"/>
                    </a:xfrm>
                    <a:custGeom>
                      <a:avLst/>
                      <a:gdLst>
                        <a:gd name="T0" fmla="*/ 0 w 7"/>
                        <a:gd name="T1" fmla="*/ 0 h 2"/>
                        <a:gd name="T2" fmla="*/ 3 w 7"/>
                        <a:gd name="T3" fmla="*/ 2 h 2"/>
                        <a:gd name="T4" fmla="*/ 3 w 7"/>
                        <a:gd name="T5" fmla="*/ 2 h 2"/>
                        <a:gd name="T6" fmla="*/ 6 w 7"/>
                        <a:gd name="T7" fmla="*/ 2 h 2"/>
                        <a:gd name="T8" fmla="*/ 6 w 7"/>
                        <a:gd name="T9" fmla="*/ 2 h 2"/>
                        <a:gd name="T10" fmla="*/ 7 w 7"/>
                        <a:gd name="T11" fmla="*/ 0 h 2"/>
                        <a:gd name="T12" fmla="*/ 7 w 7"/>
                        <a:gd name="T13" fmla="*/ 0 h 2"/>
                        <a:gd name="T14" fmla="*/ 0 w 7"/>
                        <a:gd name="T15" fmla="*/ 0 h 2"/>
                        <a:gd name="T16" fmla="*/ 0 w 7"/>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2"/>
                        <a:gd name="T29" fmla="*/ 7 w 7"/>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2">
                          <a:moveTo>
                            <a:pt x="0" y="0"/>
                          </a:moveTo>
                          <a:lnTo>
                            <a:pt x="3" y="2"/>
                          </a:lnTo>
                          <a:lnTo>
                            <a:pt x="6" y="2"/>
                          </a:lnTo>
                          <a:lnTo>
                            <a:pt x="7"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50" name="Freeform 164"/>
                    <p:cNvSpPr>
                      <a:spLocks/>
                    </p:cNvSpPr>
                    <p:nvPr/>
                  </p:nvSpPr>
                  <p:spPr bwMode="auto">
                    <a:xfrm>
                      <a:off x="4716" y="1017"/>
                      <a:ext cx="8" cy="9"/>
                    </a:xfrm>
                    <a:custGeom>
                      <a:avLst/>
                      <a:gdLst>
                        <a:gd name="T0" fmla="*/ 6 w 8"/>
                        <a:gd name="T1" fmla="*/ 0 h 9"/>
                        <a:gd name="T2" fmla="*/ 6 w 8"/>
                        <a:gd name="T3" fmla="*/ 0 h 9"/>
                        <a:gd name="T4" fmla="*/ 1 w 8"/>
                        <a:gd name="T5" fmla="*/ 6 h 9"/>
                        <a:gd name="T6" fmla="*/ 0 w 8"/>
                        <a:gd name="T7" fmla="*/ 9 h 9"/>
                        <a:gd name="T8" fmla="*/ 1 w 8"/>
                        <a:gd name="T9" fmla="*/ 9 h 9"/>
                        <a:gd name="T10" fmla="*/ 4 w 8"/>
                        <a:gd name="T11" fmla="*/ 8 h 9"/>
                        <a:gd name="T12" fmla="*/ 4 w 8"/>
                        <a:gd name="T13" fmla="*/ 6 h 9"/>
                        <a:gd name="T14" fmla="*/ 4 w 8"/>
                        <a:gd name="T15" fmla="*/ 6 h 9"/>
                        <a:gd name="T16" fmla="*/ 6 w 8"/>
                        <a:gd name="T17" fmla="*/ 3 h 9"/>
                        <a:gd name="T18" fmla="*/ 8 w 8"/>
                        <a:gd name="T19" fmla="*/ 1 h 9"/>
                        <a:gd name="T20" fmla="*/ 8 w 8"/>
                        <a:gd name="T21" fmla="*/ 0 h 9"/>
                        <a:gd name="T22" fmla="*/ 6 w 8"/>
                        <a:gd name="T23" fmla="*/ 0 h 9"/>
                        <a:gd name="T24" fmla="*/ 6 w 8"/>
                        <a:gd name="T25" fmla="*/ 0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9"/>
                        <a:gd name="T41" fmla="*/ 8 w 8"/>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9">
                          <a:moveTo>
                            <a:pt x="6" y="0"/>
                          </a:moveTo>
                          <a:lnTo>
                            <a:pt x="6" y="0"/>
                          </a:lnTo>
                          <a:lnTo>
                            <a:pt x="1" y="6"/>
                          </a:lnTo>
                          <a:lnTo>
                            <a:pt x="0" y="9"/>
                          </a:lnTo>
                          <a:lnTo>
                            <a:pt x="1" y="9"/>
                          </a:lnTo>
                          <a:lnTo>
                            <a:pt x="4" y="8"/>
                          </a:lnTo>
                          <a:lnTo>
                            <a:pt x="4" y="6"/>
                          </a:lnTo>
                          <a:lnTo>
                            <a:pt x="6" y="3"/>
                          </a:lnTo>
                          <a:lnTo>
                            <a:pt x="8" y="1"/>
                          </a:lnTo>
                          <a:lnTo>
                            <a:pt x="8" y="0"/>
                          </a:lnTo>
                          <a:lnTo>
                            <a:pt x="6"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51" name="Freeform 165"/>
                    <p:cNvSpPr>
                      <a:spLocks/>
                    </p:cNvSpPr>
                    <p:nvPr/>
                  </p:nvSpPr>
                  <p:spPr bwMode="auto">
                    <a:xfrm>
                      <a:off x="4737" y="1014"/>
                      <a:ext cx="13" cy="5"/>
                    </a:xfrm>
                    <a:custGeom>
                      <a:avLst/>
                      <a:gdLst>
                        <a:gd name="T0" fmla="*/ 4 w 13"/>
                        <a:gd name="T1" fmla="*/ 0 h 5"/>
                        <a:gd name="T2" fmla="*/ 4 w 13"/>
                        <a:gd name="T3" fmla="*/ 0 h 5"/>
                        <a:gd name="T4" fmla="*/ 0 w 13"/>
                        <a:gd name="T5" fmla="*/ 0 h 5"/>
                        <a:gd name="T6" fmla="*/ 0 w 13"/>
                        <a:gd name="T7" fmla="*/ 3 h 5"/>
                        <a:gd name="T8" fmla="*/ 0 w 13"/>
                        <a:gd name="T9" fmla="*/ 3 h 5"/>
                        <a:gd name="T10" fmla="*/ 6 w 13"/>
                        <a:gd name="T11" fmla="*/ 4 h 5"/>
                        <a:gd name="T12" fmla="*/ 12 w 13"/>
                        <a:gd name="T13" fmla="*/ 5 h 5"/>
                        <a:gd name="T14" fmla="*/ 12 w 13"/>
                        <a:gd name="T15" fmla="*/ 5 h 5"/>
                        <a:gd name="T16" fmla="*/ 12 w 13"/>
                        <a:gd name="T17" fmla="*/ 2 h 5"/>
                        <a:gd name="T18" fmla="*/ 12 w 13"/>
                        <a:gd name="T19" fmla="*/ 2 h 5"/>
                        <a:gd name="T20" fmla="*/ 13 w 13"/>
                        <a:gd name="T21" fmla="*/ 2 h 5"/>
                        <a:gd name="T22" fmla="*/ 13 w 13"/>
                        <a:gd name="T23" fmla="*/ 2 h 5"/>
                        <a:gd name="T24" fmla="*/ 13 w 13"/>
                        <a:gd name="T25" fmla="*/ 0 h 5"/>
                        <a:gd name="T26" fmla="*/ 13 w 13"/>
                        <a:gd name="T27" fmla="*/ 0 h 5"/>
                        <a:gd name="T28" fmla="*/ 4 w 13"/>
                        <a:gd name="T29" fmla="*/ 0 h 5"/>
                        <a:gd name="T30" fmla="*/ 4 w 13"/>
                        <a:gd name="T31" fmla="*/ 0 h 5"/>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
                        <a:gd name="T49" fmla="*/ 0 h 5"/>
                        <a:gd name="T50" fmla="*/ 13 w 13"/>
                        <a:gd name="T51" fmla="*/ 5 h 5"/>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 h="5">
                          <a:moveTo>
                            <a:pt x="4" y="0"/>
                          </a:moveTo>
                          <a:lnTo>
                            <a:pt x="4" y="0"/>
                          </a:lnTo>
                          <a:lnTo>
                            <a:pt x="0" y="0"/>
                          </a:lnTo>
                          <a:lnTo>
                            <a:pt x="0" y="3"/>
                          </a:lnTo>
                          <a:lnTo>
                            <a:pt x="6" y="4"/>
                          </a:lnTo>
                          <a:lnTo>
                            <a:pt x="12" y="5"/>
                          </a:lnTo>
                          <a:lnTo>
                            <a:pt x="12" y="2"/>
                          </a:lnTo>
                          <a:lnTo>
                            <a:pt x="13" y="2"/>
                          </a:lnTo>
                          <a:lnTo>
                            <a:pt x="13" y="0"/>
                          </a:lnTo>
                          <a:lnTo>
                            <a:pt x="4"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52" name="Freeform 166"/>
                    <p:cNvSpPr>
                      <a:spLocks/>
                    </p:cNvSpPr>
                    <p:nvPr/>
                  </p:nvSpPr>
                  <p:spPr bwMode="auto">
                    <a:xfrm>
                      <a:off x="4698" y="1013"/>
                      <a:ext cx="8" cy="8"/>
                    </a:xfrm>
                    <a:custGeom>
                      <a:avLst/>
                      <a:gdLst>
                        <a:gd name="T0" fmla="*/ 1 w 8"/>
                        <a:gd name="T1" fmla="*/ 0 h 8"/>
                        <a:gd name="T2" fmla="*/ 1 w 8"/>
                        <a:gd name="T3" fmla="*/ 0 h 8"/>
                        <a:gd name="T4" fmla="*/ 0 w 8"/>
                        <a:gd name="T5" fmla="*/ 5 h 8"/>
                        <a:gd name="T6" fmla="*/ 0 w 8"/>
                        <a:gd name="T7" fmla="*/ 8 h 8"/>
                        <a:gd name="T8" fmla="*/ 0 w 8"/>
                        <a:gd name="T9" fmla="*/ 8 h 8"/>
                        <a:gd name="T10" fmla="*/ 1 w 8"/>
                        <a:gd name="T11" fmla="*/ 8 h 8"/>
                        <a:gd name="T12" fmla="*/ 1 w 8"/>
                        <a:gd name="T13" fmla="*/ 8 h 8"/>
                        <a:gd name="T14" fmla="*/ 1 w 8"/>
                        <a:gd name="T15" fmla="*/ 7 h 8"/>
                        <a:gd name="T16" fmla="*/ 2 w 8"/>
                        <a:gd name="T17" fmla="*/ 5 h 8"/>
                        <a:gd name="T18" fmla="*/ 2 w 8"/>
                        <a:gd name="T19" fmla="*/ 5 h 8"/>
                        <a:gd name="T20" fmla="*/ 4 w 8"/>
                        <a:gd name="T21" fmla="*/ 6 h 8"/>
                        <a:gd name="T22" fmla="*/ 8 w 8"/>
                        <a:gd name="T23" fmla="*/ 6 h 8"/>
                        <a:gd name="T24" fmla="*/ 8 w 8"/>
                        <a:gd name="T25" fmla="*/ 6 h 8"/>
                        <a:gd name="T26" fmla="*/ 4 w 8"/>
                        <a:gd name="T27" fmla="*/ 0 h 8"/>
                        <a:gd name="T28" fmla="*/ 4 w 8"/>
                        <a:gd name="T29" fmla="*/ 0 h 8"/>
                        <a:gd name="T30" fmla="*/ 1 w 8"/>
                        <a:gd name="T31" fmla="*/ 0 h 8"/>
                        <a:gd name="T32" fmla="*/ 1 w 8"/>
                        <a:gd name="T33" fmla="*/ 0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8"/>
                        <a:gd name="T53" fmla="*/ 8 w 8"/>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8">
                          <a:moveTo>
                            <a:pt x="1" y="0"/>
                          </a:moveTo>
                          <a:lnTo>
                            <a:pt x="1" y="0"/>
                          </a:lnTo>
                          <a:lnTo>
                            <a:pt x="0" y="5"/>
                          </a:lnTo>
                          <a:lnTo>
                            <a:pt x="0" y="8"/>
                          </a:lnTo>
                          <a:lnTo>
                            <a:pt x="1" y="8"/>
                          </a:lnTo>
                          <a:lnTo>
                            <a:pt x="1" y="7"/>
                          </a:lnTo>
                          <a:lnTo>
                            <a:pt x="2" y="5"/>
                          </a:lnTo>
                          <a:lnTo>
                            <a:pt x="4" y="6"/>
                          </a:lnTo>
                          <a:lnTo>
                            <a:pt x="8" y="6"/>
                          </a:lnTo>
                          <a:lnTo>
                            <a:pt x="4"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53" name="Freeform 167"/>
                    <p:cNvSpPr>
                      <a:spLocks/>
                    </p:cNvSpPr>
                    <p:nvPr/>
                  </p:nvSpPr>
                  <p:spPr bwMode="auto">
                    <a:xfrm>
                      <a:off x="4729" y="1012"/>
                      <a:ext cx="7" cy="2"/>
                    </a:xfrm>
                    <a:custGeom>
                      <a:avLst/>
                      <a:gdLst>
                        <a:gd name="T0" fmla="*/ 1 w 7"/>
                        <a:gd name="T1" fmla="*/ 0 h 2"/>
                        <a:gd name="T2" fmla="*/ 1 w 7"/>
                        <a:gd name="T3" fmla="*/ 0 h 2"/>
                        <a:gd name="T4" fmla="*/ 0 w 7"/>
                        <a:gd name="T5" fmla="*/ 0 h 2"/>
                        <a:gd name="T6" fmla="*/ 1 w 7"/>
                        <a:gd name="T7" fmla="*/ 1 h 2"/>
                        <a:gd name="T8" fmla="*/ 4 w 7"/>
                        <a:gd name="T9" fmla="*/ 2 h 2"/>
                        <a:gd name="T10" fmla="*/ 4 w 7"/>
                        <a:gd name="T11" fmla="*/ 2 h 2"/>
                        <a:gd name="T12" fmla="*/ 6 w 7"/>
                        <a:gd name="T13" fmla="*/ 1 h 2"/>
                        <a:gd name="T14" fmla="*/ 7 w 7"/>
                        <a:gd name="T15" fmla="*/ 0 h 2"/>
                        <a:gd name="T16" fmla="*/ 5 w 7"/>
                        <a:gd name="T17" fmla="*/ 0 h 2"/>
                        <a:gd name="T18" fmla="*/ 1 w 7"/>
                        <a:gd name="T19" fmla="*/ 0 h 2"/>
                        <a:gd name="T20" fmla="*/ 1 w 7"/>
                        <a:gd name="T21" fmla="*/ 0 h 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2"/>
                        <a:gd name="T35" fmla="*/ 7 w 7"/>
                        <a:gd name="T36" fmla="*/ 2 h 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2">
                          <a:moveTo>
                            <a:pt x="1" y="0"/>
                          </a:moveTo>
                          <a:lnTo>
                            <a:pt x="1" y="0"/>
                          </a:lnTo>
                          <a:lnTo>
                            <a:pt x="0" y="0"/>
                          </a:lnTo>
                          <a:lnTo>
                            <a:pt x="1" y="1"/>
                          </a:lnTo>
                          <a:lnTo>
                            <a:pt x="4" y="2"/>
                          </a:lnTo>
                          <a:lnTo>
                            <a:pt x="6" y="1"/>
                          </a:lnTo>
                          <a:lnTo>
                            <a:pt x="7" y="0"/>
                          </a:lnTo>
                          <a:lnTo>
                            <a:pt x="5"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54" name="Freeform 168"/>
                    <p:cNvSpPr>
                      <a:spLocks/>
                    </p:cNvSpPr>
                    <p:nvPr/>
                  </p:nvSpPr>
                  <p:spPr bwMode="auto">
                    <a:xfrm>
                      <a:off x="4668" y="1011"/>
                      <a:ext cx="5" cy="3"/>
                    </a:xfrm>
                    <a:custGeom>
                      <a:avLst/>
                      <a:gdLst>
                        <a:gd name="T0" fmla="*/ 1 w 5"/>
                        <a:gd name="T1" fmla="*/ 0 h 3"/>
                        <a:gd name="T2" fmla="*/ 0 w 5"/>
                        <a:gd name="T3" fmla="*/ 3 h 3"/>
                        <a:gd name="T4" fmla="*/ 0 w 5"/>
                        <a:gd name="T5" fmla="*/ 3 h 3"/>
                        <a:gd name="T6" fmla="*/ 4 w 5"/>
                        <a:gd name="T7" fmla="*/ 2 h 3"/>
                        <a:gd name="T8" fmla="*/ 5 w 5"/>
                        <a:gd name="T9" fmla="*/ 1 h 3"/>
                        <a:gd name="T10" fmla="*/ 4 w 5"/>
                        <a:gd name="T11" fmla="*/ 0 h 3"/>
                        <a:gd name="T12" fmla="*/ 1 w 5"/>
                        <a:gd name="T13" fmla="*/ 0 h 3"/>
                        <a:gd name="T14" fmla="*/ 1 w 5"/>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3"/>
                        <a:gd name="T26" fmla="*/ 5 w 5"/>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3">
                          <a:moveTo>
                            <a:pt x="1" y="0"/>
                          </a:moveTo>
                          <a:lnTo>
                            <a:pt x="0" y="3"/>
                          </a:lnTo>
                          <a:lnTo>
                            <a:pt x="4" y="2"/>
                          </a:lnTo>
                          <a:lnTo>
                            <a:pt x="5" y="1"/>
                          </a:lnTo>
                          <a:lnTo>
                            <a:pt x="4"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55" name="Freeform 169"/>
                    <p:cNvSpPr>
                      <a:spLocks/>
                    </p:cNvSpPr>
                    <p:nvPr/>
                  </p:nvSpPr>
                  <p:spPr bwMode="auto">
                    <a:xfrm>
                      <a:off x="4724" y="1010"/>
                      <a:ext cx="4" cy="2"/>
                    </a:xfrm>
                    <a:custGeom>
                      <a:avLst/>
                      <a:gdLst>
                        <a:gd name="T0" fmla="*/ 3 w 4"/>
                        <a:gd name="T1" fmla="*/ 0 h 2"/>
                        <a:gd name="T2" fmla="*/ 3 w 4"/>
                        <a:gd name="T3" fmla="*/ 0 h 2"/>
                        <a:gd name="T4" fmla="*/ 0 w 4"/>
                        <a:gd name="T5" fmla="*/ 1 h 2"/>
                        <a:gd name="T6" fmla="*/ 0 w 4"/>
                        <a:gd name="T7" fmla="*/ 2 h 2"/>
                        <a:gd name="T8" fmla="*/ 3 w 4"/>
                        <a:gd name="T9" fmla="*/ 2 h 2"/>
                        <a:gd name="T10" fmla="*/ 3 w 4"/>
                        <a:gd name="T11" fmla="*/ 2 h 2"/>
                        <a:gd name="T12" fmla="*/ 4 w 4"/>
                        <a:gd name="T13" fmla="*/ 0 h 2"/>
                        <a:gd name="T14" fmla="*/ 4 w 4"/>
                        <a:gd name="T15" fmla="*/ 0 h 2"/>
                        <a:gd name="T16" fmla="*/ 3 w 4"/>
                        <a:gd name="T17" fmla="*/ 0 h 2"/>
                        <a:gd name="T18" fmla="*/ 3 w 4"/>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
                        <a:gd name="T31" fmla="*/ 0 h 2"/>
                        <a:gd name="T32" fmla="*/ 4 w 4"/>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 h="2">
                          <a:moveTo>
                            <a:pt x="3" y="0"/>
                          </a:moveTo>
                          <a:lnTo>
                            <a:pt x="3" y="0"/>
                          </a:lnTo>
                          <a:lnTo>
                            <a:pt x="0" y="1"/>
                          </a:lnTo>
                          <a:lnTo>
                            <a:pt x="0" y="2"/>
                          </a:lnTo>
                          <a:lnTo>
                            <a:pt x="3" y="2"/>
                          </a:lnTo>
                          <a:lnTo>
                            <a:pt x="4" y="0"/>
                          </a:lnTo>
                          <a:lnTo>
                            <a:pt x="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56" name="Freeform 170"/>
                    <p:cNvSpPr>
                      <a:spLocks/>
                    </p:cNvSpPr>
                    <p:nvPr/>
                  </p:nvSpPr>
                  <p:spPr bwMode="auto">
                    <a:xfrm>
                      <a:off x="4713" y="1009"/>
                      <a:ext cx="2" cy="2"/>
                    </a:xfrm>
                    <a:custGeom>
                      <a:avLst/>
                      <a:gdLst>
                        <a:gd name="T0" fmla="*/ 0 w 2"/>
                        <a:gd name="T1" fmla="*/ 0 h 2"/>
                        <a:gd name="T2" fmla="*/ 0 w 2"/>
                        <a:gd name="T3" fmla="*/ 0 h 2"/>
                        <a:gd name="T4" fmla="*/ 0 w 2"/>
                        <a:gd name="T5" fmla="*/ 0 h 2"/>
                        <a:gd name="T6" fmla="*/ 0 w 2"/>
                        <a:gd name="T7" fmla="*/ 1 h 2"/>
                        <a:gd name="T8" fmla="*/ 1 w 2"/>
                        <a:gd name="T9" fmla="*/ 2 h 2"/>
                        <a:gd name="T10" fmla="*/ 1 w 2"/>
                        <a:gd name="T11" fmla="*/ 2 h 2"/>
                        <a:gd name="T12" fmla="*/ 2 w 2"/>
                        <a:gd name="T13" fmla="*/ 0 h 2"/>
                        <a:gd name="T14" fmla="*/ 2 w 2"/>
                        <a:gd name="T15" fmla="*/ 0 h 2"/>
                        <a:gd name="T16" fmla="*/ 0 w 2"/>
                        <a:gd name="T17" fmla="*/ 0 h 2"/>
                        <a:gd name="T18" fmla="*/ 0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0" y="0"/>
                          </a:moveTo>
                          <a:lnTo>
                            <a:pt x="0" y="0"/>
                          </a:lnTo>
                          <a:lnTo>
                            <a:pt x="0" y="1"/>
                          </a:lnTo>
                          <a:lnTo>
                            <a:pt x="1" y="2"/>
                          </a:lnTo>
                          <a:lnTo>
                            <a:pt x="2"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57" name="Freeform 171"/>
                    <p:cNvSpPr>
                      <a:spLocks/>
                    </p:cNvSpPr>
                    <p:nvPr/>
                  </p:nvSpPr>
                  <p:spPr bwMode="auto">
                    <a:xfrm>
                      <a:off x="4707" y="1009"/>
                      <a:ext cx="3" cy="3"/>
                    </a:xfrm>
                    <a:custGeom>
                      <a:avLst/>
                      <a:gdLst>
                        <a:gd name="T0" fmla="*/ 1 w 3"/>
                        <a:gd name="T1" fmla="*/ 0 h 3"/>
                        <a:gd name="T2" fmla="*/ 1 w 3"/>
                        <a:gd name="T3" fmla="*/ 0 h 3"/>
                        <a:gd name="T4" fmla="*/ 0 w 3"/>
                        <a:gd name="T5" fmla="*/ 2 h 3"/>
                        <a:gd name="T6" fmla="*/ 0 w 3"/>
                        <a:gd name="T7" fmla="*/ 3 h 3"/>
                        <a:gd name="T8" fmla="*/ 1 w 3"/>
                        <a:gd name="T9" fmla="*/ 3 h 3"/>
                        <a:gd name="T10" fmla="*/ 1 w 3"/>
                        <a:gd name="T11" fmla="*/ 3 h 3"/>
                        <a:gd name="T12" fmla="*/ 3 w 3"/>
                        <a:gd name="T13" fmla="*/ 1 h 3"/>
                        <a:gd name="T14" fmla="*/ 3 w 3"/>
                        <a:gd name="T15" fmla="*/ 0 h 3"/>
                        <a:gd name="T16" fmla="*/ 1 w 3"/>
                        <a:gd name="T17" fmla="*/ 0 h 3"/>
                        <a:gd name="T18" fmla="*/ 1 w 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3"/>
                        <a:gd name="T32" fmla="*/ 3 w 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3">
                          <a:moveTo>
                            <a:pt x="1" y="0"/>
                          </a:moveTo>
                          <a:lnTo>
                            <a:pt x="1" y="0"/>
                          </a:lnTo>
                          <a:lnTo>
                            <a:pt x="0" y="2"/>
                          </a:lnTo>
                          <a:lnTo>
                            <a:pt x="0" y="3"/>
                          </a:lnTo>
                          <a:lnTo>
                            <a:pt x="1" y="3"/>
                          </a:lnTo>
                          <a:lnTo>
                            <a:pt x="3" y="1"/>
                          </a:lnTo>
                          <a:lnTo>
                            <a:pt x="3"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58" name="Freeform 172"/>
                    <p:cNvSpPr>
                      <a:spLocks/>
                    </p:cNvSpPr>
                    <p:nvPr/>
                  </p:nvSpPr>
                  <p:spPr bwMode="auto">
                    <a:xfrm>
                      <a:off x="4720" y="1003"/>
                      <a:ext cx="4" cy="4"/>
                    </a:xfrm>
                    <a:custGeom>
                      <a:avLst/>
                      <a:gdLst>
                        <a:gd name="T0" fmla="*/ 0 w 4"/>
                        <a:gd name="T1" fmla="*/ 0 h 4"/>
                        <a:gd name="T2" fmla="*/ 0 w 4"/>
                        <a:gd name="T3" fmla="*/ 4 h 4"/>
                        <a:gd name="T4" fmla="*/ 0 w 4"/>
                        <a:gd name="T5" fmla="*/ 4 h 4"/>
                        <a:gd name="T6" fmla="*/ 4 w 4"/>
                        <a:gd name="T7" fmla="*/ 4 h 4"/>
                        <a:gd name="T8" fmla="*/ 3 w 4"/>
                        <a:gd name="T9" fmla="*/ 0 h 4"/>
                        <a:gd name="T10" fmla="*/ 3 w 4"/>
                        <a:gd name="T11" fmla="*/ 0 h 4"/>
                        <a:gd name="T12" fmla="*/ 0 w 4"/>
                        <a:gd name="T13" fmla="*/ 0 h 4"/>
                        <a:gd name="T14" fmla="*/ 0 w 4"/>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0" y="0"/>
                          </a:moveTo>
                          <a:lnTo>
                            <a:pt x="0" y="4"/>
                          </a:lnTo>
                          <a:lnTo>
                            <a:pt x="4" y="4"/>
                          </a:lnTo>
                          <a:lnTo>
                            <a:pt x="3"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59" name="Freeform 173"/>
                    <p:cNvSpPr>
                      <a:spLocks/>
                    </p:cNvSpPr>
                    <p:nvPr/>
                  </p:nvSpPr>
                  <p:spPr bwMode="auto">
                    <a:xfrm>
                      <a:off x="4481" y="997"/>
                      <a:ext cx="1" cy="3"/>
                    </a:xfrm>
                    <a:custGeom>
                      <a:avLst/>
                      <a:gdLst>
                        <a:gd name="T0" fmla="*/ 1 w 1"/>
                        <a:gd name="T1" fmla="*/ 0 h 3"/>
                        <a:gd name="T2" fmla="*/ 1 w 1"/>
                        <a:gd name="T3" fmla="*/ 0 h 3"/>
                        <a:gd name="T4" fmla="*/ 1 w 1"/>
                        <a:gd name="T5" fmla="*/ 3 h 3"/>
                        <a:gd name="T6" fmla="*/ 1 w 1"/>
                        <a:gd name="T7" fmla="*/ 3 h 3"/>
                        <a:gd name="T8" fmla="*/ 0 w 1"/>
                        <a:gd name="T9" fmla="*/ 3 h 3"/>
                        <a:gd name="T10" fmla="*/ 0 w 1"/>
                        <a:gd name="T11" fmla="*/ 2 h 3"/>
                        <a:gd name="T12" fmla="*/ 1 w 1"/>
                        <a:gd name="T13" fmla="*/ 0 h 3"/>
                        <a:gd name="T14" fmla="*/ 1 w 1"/>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3"/>
                        <a:gd name="T26" fmla="*/ 1 w 1"/>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3">
                          <a:moveTo>
                            <a:pt x="1" y="0"/>
                          </a:moveTo>
                          <a:lnTo>
                            <a:pt x="1" y="0"/>
                          </a:lnTo>
                          <a:lnTo>
                            <a:pt x="1" y="3"/>
                          </a:lnTo>
                          <a:lnTo>
                            <a:pt x="0" y="3"/>
                          </a:lnTo>
                          <a:lnTo>
                            <a:pt x="0" y="2"/>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60" name="Freeform 174"/>
                    <p:cNvSpPr>
                      <a:spLocks/>
                    </p:cNvSpPr>
                    <p:nvPr/>
                  </p:nvSpPr>
                  <p:spPr bwMode="auto">
                    <a:xfrm>
                      <a:off x="4506" y="971"/>
                      <a:ext cx="10" cy="11"/>
                    </a:xfrm>
                    <a:custGeom>
                      <a:avLst/>
                      <a:gdLst>
                        <a:gd name="T0" fmla="*/ 8 w 10"/>
                        <a:gd name="T1" fmla="*/ 0 h 11"/>
                        <a:gd name="T2" fmla="*/ 7 w 10"/>
                        <a:gd name="T3" fmla="*/ 2 h 11"/>
                        <a:gd name="T4" fmla="*/ 7 w 10"/>
                        <a:gd name="T5" fmla="*/ 2 h 11"/>
                        <a:gd name="T6" fmla="*/ 4 w 10"/>
                        <a:gd name="T7" fmla="*/ 2 h 11"/>
                        <a:gd name="T8" fmla="*/ 2 w 10"/>
                        <a:gd name="T9" fmla="*/ 1 h 11"/>
                        <a:gd name="T10" fmla="*/ 2 w 10"/>
                        <a:gd name="T11" fmla="*/ 5 h 11"/>
                        <a:gd name="T12" fmla="*/ 2 w 10"/>
                        <a:gd name="T13" fmla="*/ 5 h 11"/>
                        <a:gd name="T14" fmla="*/ 0 w 10"/>
                        <a:gd name="T15" fmla="*/ 11 h 11"/>
                        <a:gd name="T16" fmla="*/ 0 w 10"/>
                        <a:gd name="T17" fmla="*/ 11 h 11"/>
                        <a:gd name="T18" fmla="*/ 3 w 10"/>
                        <a:gd name="T19" fmla="*/ 11 h 11"/>
                        <a:gd name="T20" fmla="*/ 6 w 10"/>
                        <a:gd name="T21" fmla="*/ 11 h 11"/>
                        <a:gd name="T22" fmla="*/ 6 w 10"/>
                        <a:gd name="T23" fmla="*/ 11 h 11"/>
                        <a:gd name="T24" fmla="*/ 8 w 10"/>
                        <a:gd name="T25" fmla="*/ 8 h 11"/>
                        <a:gd name="T26" fmla="*/ 9 w 10"/>
                        <a:gd name="T27" fmla="*/ 7 h 11"/>
                        <a:gd name="T28" fmla="*/ 9 w 10"/>
                        <a:gd name="T29" fmla="*/ 7 h 11"/>
                        <a:gd name="T30" fmla="*/ 9 w 10"/>
                        <a:gd name="T31" fmla="*/ 4 h 11"/>
                        <a:gd name="T32" fmla="*/ 9 w 10"/>
                        <a:gd name="T33" fmla="*/ 4 h 11"/>
                        <a:gd name="T34" fmla="*/ 10 w 10"/>
                        <a:gd name="T35" fmla="*/ 2 h 11"/>
                        <a:gd name="T36" fmla="*/ 10 w 10"/>
                        <a:gd name="T37" fmla="*/ 1 h 11"/>
                        <a:gd name="T38" fmla="*/ 8 w 10"/>
                        <a:gd name="T39" fmla="*/ 0 h 11"/>
                        <a:gd name="T40" fmla="*/ 8 w 10"/>
                        <a:gd name="T41" fmla="*/ 0 h 1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0"/>
                        <a:gd name="T64" fmla="*/ 0 h 11"/>
                        <a:gd name="T65" fmla="*/ 10 w 10"/>
                        <a:gd name="T66" fmla="*/ 11 h 1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0" h="11">
                          <a:moveTo>
                            <a:pt x="8" y="0"/>
                          </a:moveTo>
                          <a:lnTo>
                            <a:pt x="7" y="2"/>
                          </a:lnTo>
                          <a:lnTo>
                            <a:pt x="4" y="2"/>
                          </a:lnTo>
                          <a:lnTo>
                            <a:pt x="2" y="1"/>
                          </a:lnTo>
                          <a:lnTo>
                            <a:pt x="2" y="5"/>
                          </a:lnTo>
                          <a:lnTo>
                            <a:pt x="0" y="11"/>
                          </a:lnTo>
                          <a:lnTo>
                            <a:pt x="3" y="11"/>
                          </a:lnTo>
                          <a:lnTo>
                            <a:pt x="6" y="11"/>
                          </a:lnTo>
                          <a:lnTo>
                            <a:pt x="8" y="8"/>
                          </a:lnTo>
                          <a:lnTo>
                            <a:pt x="9" y="7"/>
                          </a:lnTo>
                          <a:lnTo>
                            <a:pt x="9" y="4"/>
                          </a:lnTo>
                          <a:lnTo>
                            <a:pt x="10" y="2"/>
                          </a:lnTo>
                          <a:lnTo>
                            <a:pt x="10" y="1"/>
                          </a:lnTo>
                          <a:lnTo>
                            <a:pt x="8"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61" name="Freeform 175"/>
                    <p:cNvSpPr>
                      <a:spLocks/>
                    </p:cNvSpPr>
                    <p:nvPr/>
                  </p:nvSpPr>
                  <p:spPr bwMode="auto">
                    <a:xfrm>
                      <a:off x="5057" y="1071"/>
                      <a:ext cx="3" cy="2"/>
                    </a:xfrm>
                    <a:custGeom>
                      <a:avLst/>
                      <a:gdLst>
                        <a:gd name="T0" fmla="*/ 2 w 3"/>
                        <a:gd name="T1" fmla="*/ 0 h 2"/>
                        <a:gd name="T2" fmla="*/ 2 w 3"/>
                        <a:gd name="T3" fmla="*/ 0 h 2"/>
                        <a:gd name="T4" fmla="*/ 0 w 3"/>
                        <a:gd name="T5" fmla="*/ 2 h 2"/>
                        <a:gd name="T6" fmla="*/ 0 w 3"/>
                        <a:gd name="T7" fmla="*/ 2 h 2"/>
                        <a:gd name="T8" fmla="*/ 2 w 3"/>
                        <a:gd name="T9" fmla="*/ 2 h 2"/>
                        <a:gd name="T10" fmla="*/ 2 w 3"/>
                        <a:gd name="T11" fmla="*/ 2 h 2"/>
                        <a:gd name="T12" fmla="*/ 3 w 3"/>
                        <a:gd name="T13" fmla="*/ 1 h 2"/>
                        <a:gd name="T14" fmla="*/ 3 w 3"/>
                        <a:gd name="T15" fmla="*/ 0 h 2"/>
                        <a:gd name="T16" fmla="*/ 2 w 3"/>
                        <a:gd name="T17" fmla="*/ 0 h 2"/>
                        <a:gd name="T18" fmla="*/ 2 w 3"/>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
                        <a:gd name="T32" fmla="*/ 3 w 3"/>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
                          <a:moveTo>
                            <a:pt x="2" y="0"/>
                          </a:moveTo>
                          <a:lnTo>
                            <a:pt x="2" y="0"/>
                          </a:lnTo>
                          <a:lnTo>
                            <a:pt x="0" y="2"/>
                          </a:lnTo>
                          <a:lnTo>
                            <a:pt x="2" y="2"/>
                          </a:lnTo>
                          <a:lnTo>
                            <a:pt x="3" y="1"/>
                          </a:lnTo>
                          <a:lnTo>
                            <a:pt x="3" y="0"/>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62" name="Freeform 176"/>
                    <p:cNvSpPr>
                      <a:spLocks/>
                    </p:cNvSpPr>
                    <p:nvPr/>
                  </p:nvSpPr>
                  <p:spPr bwMode="auto">
                    <a:xfrm>
                      <a:off x="5061" y="1062"/>
                      <a:ext cx="8" cy="9"/>
                    </a:xfrm>
                    <a:custGeom>
                      <a:avLst/>
                      <a:gdLst>
                        <a:gd name="T0" fmla="*/ 6 w 8"/>
                        <a:gd name="T1" fmla="*/ 0 h 9"/>
                        <a:gd name="T2" fmla="*/ 6 w 8"/>
                        <a:gd name="T3" fmla="*/ 0 h 9"/>
                        <a:gd name="T4" fmla="*/ 3 w 8"/>
                        <a:gd name="T5" fmla="*/ 4 h 9"/>
                        <a:gd name="T6" fmla="*/ 0 w 8"/>
                        <a:gd name="T7" fmla="*/ 9 h 9"/>
                        <a:gd name="T8" fmla="*/ 0 w 8"/>
                        <a:gd name="T9" fmla="*/ 9 h 9"/>
                        <a:gd name="T10" fmla="*/ 8 w 8"/>
                        <a:gd name="T11" fmla="*/ 7 h 9"/>
                        <a:gd name="T12" fmla="*/ 8 w 8"/>
                        <a:gd name="T13" fmla="*/ 7 h 9"/>
                        <a:gd name="T14" fmla="*/ 7 w 8"/>
                        <a:gd name="T15" fmla="*/ 5 h 9"/>
                        <a:gd name="T16" fmla="*/ 7 w 8"/>
                        <a:gd name="T17" fmla="*/ 3 h 9"/>
                        <a:gd name="T18" fmla="*/ 8 w 8"/>
                        <a:gd name="T19" fmla="*/ 0 h 9"/>
                        <a:gd name="T20" fmla="*/ 8 w 8"/>
                        <a:gd name="T21" fmla="*/ 0 h 9"/>
                        <a:gd name="T22" fmla="*/ 6 w 8"/>
                        <a:gd name="T23" fmla="*/ 0 h 9"/>
                        <a:gd name="T24" fmla="*/ 6 w 8"/>
                        <a:gd name="T25" fmla="*/ 0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9"/>
                        <a:gd name="T41" fmla="*/ 8 w 8"/>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9">
                          <a:moveTo>
                            <a:pt x="6" y="0"/>
                          </a:moveTo>
                          <a:lnTo>
                            <a:pt x="6" y="0"/>
                          </a:lnTo>
                          <a:lnTo>
                            <a:pt x="3" y="4"/>
                          </a:lnTo>
                          <a:lnTo>
                            <a:pt x="0" y="9"/>
                          </a:lnTo>
                          <a:lnTo>
                            <a:pt x="8" y="7"/>
                          </a:lnTo>
                          <a:lnTo>
                            <a:pt x="7" y="5"/>
                          </a:lnTo>
                          <a:lnTo>
                            <a:pt x="7" y="3"/>
                          </a:lnTo>
                          <a:lnTo>
                            <a:pt x="8" y="0"/>
                          </a:lnTo>
                          <a:lnTo>
                            <a:pt x="6"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63" name="Freeform 177"/>
                    <p:cNvSpPr>
                      <a:spLocks/>
                    </p:cNvSpPr>
                    <p:nvPr/>
                  </p:nvSpPr>
                  <p:spPr bwMode="auto">
                    <a:xfrm>
                      <a:off x="5071" y="1058"/>
                      <a:ext cx="21" cy="16"/>
                    </a:xfrm>
                    <a:custGeom>
                      <a:avLst/>
                      <a:gdLst>
                        <a:gd name="T0" fmla="*/ 5 w 21"/>
                        <a:gd name="T1" fmla="*/ 0 h 16"/>
                        <a:gd name="T2" fmla="*/ 5 w 21"/>
                        <a:gd name="T3" fmla="*/ 0 h 16"/>
                        <a:gd name="T4" fmla="*/ 3 w 21"/>
                        <a:gd name="T5" fmla="*/ 7 h 16"/>
                        <a:gd name="T6" fmla="*/ 0 w 21"/>
                        <a:gd name="T7" fmla="*/ 14 h 16"/>
                        <a:gd name="T8" fmla="*/ 0 w 21"/>
                        <a:gd name="T9" fmla="*/ 14 h 16"/>
                        <a:gd name="T10" fmla="*/ 9 w 21"/>
                        <a:gd name="T11" fmla="*/ 15 h 16"/>
                        <a:gd name="T12" fmla="*/ 14 w 21"/>
                        <a:gd name="T13" fmla="*/ 16 h 16"/>
                        <a:gd name="T14" fmla="*/ 18 w 21"/>
                        <a:gd name="T15" fmla="*/ 15 h 16"/>
                        <a:gd name="T16" fmla="*/ 18 w 21"/>
                        <a:gd name="T17" fmla="*/ 15 h 16"/>
                        <a:gd name="T18" fmla="*/ 19 w 21"/>
                        <a:gd name="T19" fmla="*/ 14 h 16"/>
                        <a:gd name="T20" fmla="*/ 21 w 21"/>
                        <a:gd name="T21" fmla="*/ 13 h 16"/>
                        <a:gd name="T22" fmla="*/ 21 w 21"/>
                        <a:gd name="T23" fmla="*/ 11 h 16"/>
                        <a:gd name="T24" fmla="*/ 18 w 21"/>
                        <a:gd name="T25" fmla="*/ 11 h 16"/>
                        <a:gd name="T26" fmla="*/ 18 w 21"/>
                        <a:gd name="T27" fmla="*/ 11 h 16"/>
                        <a:gd name="T28" fmla="*/ 16 w 21"/>
                        <a:gd name="T29" fmla="*/ 5 h 16"/>
                        <a:gd name="T30" fmla="*/ 14 w 21"/>
                        <a:gd name="T31" fmla="*/ 3 h 16"/>
                        <a:gd name="T32" fmla="*/ 5 w 21"/>
                        <a:gd name="T33" fmla="*/ 0 h 16"/>
                        <a:gd name="T34" fmla="*/ 5 w 21"/>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16"/>
                        <a:gd name="T56" fmla="*/ 21 w 21"/>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16">
                          <a:moveTo>
                            <a:pt x="5" y="0"/>
                          </a:moveTo>
                          <a:lnTo>
                            <a:pt x="5" y="0"/>
                          </a:lnTo>
                          <a:lnTo>
                            <a:pt x="3" y="7"/>
                          </a:lnTo>
                          <a:lnTo>
                            <a:pt x="0" y="14"/>
                          </a:lnTo>
                          <a:lnTo>
                            <a:pt x="9" y="15"/>
                          </a:lnTo>
                          <a:lnTo>
                            <a:pt x="14" y="16"/>
                          </a:lnTo>
                          <a:lnTo>
                            <a:pt x="18" y="15"/>
                          </a:lnTo>
                          <a:lnTo>
                            <a:pt x="19" y="14"/>
                          </a:lnTo>
                          <a:lnTo>
                            <a:pt x="21" y="13"/>
                          </a:lnTo>
                          <a:lnTo>
                            <a:pt x="21" y="11"/>
                          </a:lnTo>
                          <a:lnTo>
                            <a:pt x="18" y="11"/>
                          </a:lnTo>
                          <a:lnTo>
                            <a:pt x="16" y="5"/>
                          </a:lnTo>
                          <a:lnTo>
                            <a:pt x="14" y="3"/>
                          </a:lnTo>
                          <a:lnTo>
                            <a:pt x="5"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64" name="Freeform 178"/>
                    <p:cNvSpPr>
                      <a:spLocks/>
                    </p:cNvSpPr>
                    <p:nvPr/>
                  </p:nvSpPr>
                  <p:spPr bwMode="auto">
                    <a:xfrm>
                      <a:off x="5046" y="1052"/>
                      <a:ext cx="20" cy="22"/>
                    </a:xfrm>
                    <a:custGeom>
                      <a:avLst/>
                      <a:gdLst>
                        <a:gd name="T0" fmla="*/ 19 w 20"/>
                        <a:gd name="T1" fmla="*/ 0 h 22"/>
                        <a:gd name="T2" fmla="*/ 19 w 20"/>
                        <a:gd name="T3" fmla="*/ 0 h 22"/>
                        <a:gd name="T4" fmla="*/ 18 w 20"/>
                        <a:gd name="T5" fmla="*/ 4 h 22"/>
                        <a:gd name="T6" fmla="*/ 18 w 20"/>
                        <a:gd name="T7" fmla="*/ 4 h 22"/>
                        <a:gd name="T8" fmla="*/ 13 w 20"/>
                        <a:gd name="T9" fmla="*/ 8 h 22"/>
                        <a:gd name="T10" fmla="*/ 8 w 20"/>
                        <a:gd name="T11" fmla="*/ 11 h 22"/>
                        <a:gd name="T12" fmla="*/ 8 w 20"/>
                        <a:gd name="T13" fmla="*/ 11 h 22"/>
                        <a:gd name="T14" fmla="*/ 4 w 20"/>
                        <a:gd name="T15" fmla="*/ 15 h 22"/>
                        <a:gd name="T16" fmla="*/ 1 w 20"/>
                        <a:gd name="T17" fmla="*/ 19 h 22"/>
                        <a:gd name="T18" fmla="*/ 0 w 20"/>
                        <a:gd name="T19" fmla="*/ 21 h 22"/>
                        <a:gd name="T20" fmla="*/ 0 w 20"/>
                        <a:gd name="T21" fmla="*/ 21 h 22"/>
                        <a:gd name="T22" fmla="*/ 0 w 20"/>
                        <a:gd name="T23" fmla="*/ 21 h 22"/>
                        <a:gd name="T24" fmla="*/ 0 w 20"/>
                        <a:gd name="T25" fmla="*/ 22 h 22"/>
                        <a:gd name="T26" fmla="*/ 1 w 20"/>
                        <a:gd name="T27" fmla="*/ 22 h 22"/>
                        <a:gd name="T28" fmla="*/ 4 w 20"/>
                        <a:gd name="T29" fmla="*/ 22 h 22"/>
                        <a:gd name="T30" fmla="*/ 4 w 20"/>
                        <a:gd name="T31" fmla="*/ 22 h 22"/>
                        <a:gd name="T32" fmla="*/ 11 w 20"/>
                        <a:gd name="T33" fmla="*/ 15 h 22"/>
                        <a:gd name="T34" fmla="*/ 20 w 20"/>
                        <a:gd name="T35" fmla="*/ 7 h 22"/>
                        <a:gd name="T36" fmla="*/ 20 w 20"/>
                        <a:gd name="T37" fmla="*/ 7 h 22"/>
                        <a:gd name="T38" fmla="*/ 20 w 20"/>
                        <a:gd name="T39" fmla="*/ 2 h 22"/>
                        <a:gd name="T40" fmla="*/ 20 w 20"/>
                        <a:gd name="T41" fmla="*/ 0 h 22"/>
                        <a:gd name="T42" fmla="*/ 20 w 20"/>
                        <a:gd name="T43" fmla="*/ 0 h 22"/>
                        <a:gd name="T44" fmla="*/ 19 w 20"/>
                        <a:gd name="T45" fmla="*/ 0 h 22"/>
                        <a:gd name="T46" fmla="*/ 19 w 20"/>
                        <a:gd name="T47" fmla="*/ 0 h 2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0"/>
                        <a:gd name="T73" fmla="*/ 0 h 22"/>
                        <a:gd name="T74" fmla="*/ 20 w 20"/>
                        <a:gd name="T75" fmla="*/ 22 h 2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0" h="22">
                          <a:moveTo>
                            <a:pt x="19" y="0"/>
                          </a:moveTo>
                          <a:lnTo>
                            <a:pt x="19" y="0"/>
                          </a:lnTo>
                          <a:lnTo>
                            <a:pt x="18" y="4"/>
                          </a:lnTo>
                          <a:lnTo>
                            <a:pt x="13" y="8"/>
                          </a:lnTo>
                          <a:lnTo>
                            <a:pt x="8" y="11"/>
                          </a:lnTo>
                          <a:lnTo>
                            <a:pt x="4" y="15"/>
                          </a:lnTo>
                          <a:lnTo>
                            <a:pt x="1" y="19"/>
                          </a:lnTo>
                          <a:lnTo>
                            <a:pt x="0" y="21"/>
                          </a:lnTo>
                          <a:lnTo>
                            <a:pt x="0" y="22"/>
                          </a:lnTo>
                          <a:lnTo>
                            <a:pt x="1" y="22"/>
                          </a:lnTo>
                          <a:lnTo>
                            <a:pt x="4" y="22"/>
                          </a:lnTo>
                          <a:lnTo>
                            <a:pt x="11" y="15"/>
                          </a:lnTo>
                          <a:lnTo>
                            <a:pt x="20" y="7"/>
                          </a:lnTo>
                          <a:lnTo>
                            <a:pt x="20" y="2"/>
                          </a:lnTo>
                          <a:lnTo>
                            <a:pt x="20" y="0"/>
                          </a:lnTo>
                          <a:lnTo>
                            <a:pt x="19"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65" name="Freeform 179"/>
                    <p:cNvSpPr>
                      <a:spLocks/>
                    </p:cNvSpPr>
                    <p:nvPr/>
                  </p:nvSpPr>
                  <p:spPr bwMode="auto">
                    <a:xfrm>
                      <a:off x="5059" y="1052"/>
                      <a:ext cx="2" cy="4"/>
                    </a:xfrm>
                    <a:custGeom>
                      <a:avLst/>
                      <a:gdLst>
                        <a:gd name="T0" fmla="*/ 1 w 2"/>
                        <a:gd name="T1" fmla="*/ 0 h 4"/>
                        <a:gd name="T2" fmla="*/ 1 w 2"/>
                        <a:gd name="T3" fmla="*/ 0 h 4"/>
                        <a:gd name="T4" fmla="*/ 0 w 2"/>
                        <a:gd name="T5" fmla="*/ 3 h 4"/>
                        <a:gd name="T6" fmla="*/ 0 w 2"/>
                        <a:gd name="T7" fmla="*/ 4 h 4"/>
                        <a:gd name="T8" fmla="*/ 1 w 2"/>
                        <a:gd name="T9" fmla="*/ 4 h 4"/>
                        <a:gd name="T10" fmla="*/ 1 w 2"/>
                        <a:gd name="T11" fmla="*/ 4 h 4"/>
                        <a:gd name="T12" fmla="*/ 2 w 2"/>
                        <a:gd name="T13" fmla="*/ 2 h 4"/>
                        <a:gd name="T14" fmla="*/ 1 w 2"/>
                        <a:gd name="T15" fmla="*/ 0 h 4"/>
                        <a:gd name="T16" fmla="*/ 1 w 2"/>
                        <a:gd name="T17" fmla="*/ 0 h 4"/>
                        <a:gd name="T18" fmla="*/ 1 w 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1" y="0"/>
                          </a:moveTo>
                          <a:lnTo>
                            <a:pt x="1" y="0"/>
                          </a:lnTo>
                          <a:lnTo>
                            <a:pt x="0" y="3"/>
                          </a:lnTo>
                          <a:lnTo>
                            <a:pt x="0" y="4"/>
                          </a:lnTo>
                          <a:lnTo>
                            <a:pt x="1" y="4"/>
                          </a:lnTo>
                          <a:lnTo>
                            <a:pt x="2" y="2"/>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66" name="Freeform 180"/>
                    <p:cNvSpPr>
                      <a:spLocks/>
                    </p:cNvSpPr>
                    <p:nvPr/>
                  </p:nvSpPr>
                  <p:spPr bwMode="auto">
                    <a:xfrm>
                      <a:off x="5323" y="1086"/>
                      <a:ext cx="17" cy="11"/>
                    </a:xfrm>
                    <a:custGeom>
                      <a:avLst/>
                      <a:gdLst>
                        <a:gd name="T0" fmla="*/ 5 w 17"/>
                        <a:gd name="T1" fmla="*/ 0 h 11"/>
                        <a:gd name="T2" fmla="*/ 5 w 17"/>
                        <a:gd name="T3" fmla="*/ 0 h 11"/>
                        <a:gd name="T4" fmla="*/ 4 w 17"/>
                        <a:gd name="T5" fmla="*/ 1 h 11"/>
                        <a:gd name="T6" fmla="*/ 1 w 17"/>
                        <a:gd name="T7" fmla="*/ 2 h 11"/>
                        <a:gd name="T8" fmla="*/ 1 w 17"/>
                        <a:gd name="T9" fmla="*/ 2 h 11"/>
                        <a:gd name="T10" fmla="*/ 1 w 17"/>
                        <a:gd name="T11" fmla="*/ 4 h 11"/>
                        <a:gd name="T12" fmla="*/ 0 w 17"/>
                        <a:gd name="T13" fmla="*/ 8 h 11"/>
                        <a:gd name="T14" fmla="*/ 0 w 17"/>
                        <a:gd name="T15" fmla="*/ 8 h 11"/>
                        <a:gd name="T16" fmla="*/ 7 w 17"/>
                        <a:gd name="T17" fmla="*/ 11 h 11"/>
                        <a:gd name="T18" fmla="*/ 11 w 17"/>
                        <a:gd name="T19" fmla="*/ 11 h 11"/>
                        <a:gd name="T20" fmla="*/ 14 w 17"/>
                        <a:gd name="T21" fmla="*/ 11 h 11"/>
                        <a:gd name="T22" fmla="*/ 14 w 17"/>
                        <a:gd name="T23" fmla="*/ 11 h 11"/>
                        <a:gd name="T24" fmla="*/ 15 w 17"/>
                        <a:gd name="T25" fmla="*/ 9 h 11"/>
                        <a:gd name="T26" fmla="*/ 17 w 17"/>
                        <a:gd name="T27" fmla="*/ 8 h 11"/>
                        <a:gd name="T28" fmla="*/ 5 w 17"/>
                        <a:gd name="T29" fmla="*/ 0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11"/>
                        <a:gd name="T47" fmla="*/ 17 w 17"/>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11">
                          <a:moveTo>
                            <a:pt x="5" y="0"/>
                          </a:moveTo>
                          <a:lnTo>
                            <a:pt x="5" y="0"/>
                          </a:lnTo>
                          <a:lnTo>
                            <a:pt x="4" y="1"/>
                          </a:lnTo>
                          <a:lnTo>
                            <a:pt x="1" y="2"/>
                          </a:lnTo>
                          <a:lnTo>
                            <a:pt x="1" y="4"/>
                          </a:lnTo>
                          <a:lnTo>
                            <a:pt x="0" y="8"/>
                          </a:lnTo>
                          <a:lnTo>
                            <a:pt x="7" y="11"/>
                          </a:lnTo>
                          <a:lnTo>
                            <a:pt x="11" y="11"/>
                          </a:lnTo>
                          <a:lnTo>
                            <a:pt x="14" y="11"/>
                          </a:lnTo>
                          <a:lnTo>
                            <a:pt x="15" y="9"/>
                          </a:lnTo>
                          <a:lnTo>
                            <a:pt x="17" y="8"/>
                          </a:lnTo>
                          <a:lnTo>
                            <a:pt x="5"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67" name="Freeform 181"/>
                    <p:cNvSpPr>
                      <a:spLocks/>
                    </p:cNvSpPr>
                    <p:nvPr/>
                  </p:nvSpPr>
                  <p:spPr bwMode="auto">
                    <a:xfrm>
                      <a:off x="5481" y="1058"/>
                      <a:ext cx="50" cy="21"/>
                    </a:xfrm>
                    <a:custGeom>
                      <a:avLst/>
                      <a:gdLst>
                        <a:gd name="T0" fmla="*/ 19 w 50"/>
                        <a:gd name="T1" fmla="*/ 0 h 21"/>
                        <a:gd name="T2" fmla="*/ 19 w 50"/>
                        <a:gd name="T3" fmla="*/ 0 h 21"/>
                        <a:gd name="T4" fmla="*/ 15 w 50"/>
                        <a:gd name="T5" fmla="*/ 3 h 21"/>
                        <a:gd name="T6" fmla="*/ 14 w 50"/>
                        <a:gd name="T7" fmla="*/ 5 h 21"/>
                        <a:gd name="T8" fmla="*/ 11 w 50"/>
                        <a:gd name="T9" fmla="*/ 7 h 21"/>
                        <a:gd name="T10" fmla="*/ 11 w 50"/>
                        <a:gd name="T11" fmla="*/ 7 h 21"/>
                        <a:gd name="T12" fmla="*/ 9 w 50"/>
                        <a:gd name="T13" fmla="*/ 7 h 21"/>
                        <a:gd name="T14" fmla="*/ 8 w 50"/>
                        <a:gd name="T15" fmla="*/ 7 h 21"/>
                        <a:gd name="T16" fmla="*/ 0 w 50"/>
                        <a:gd name="T17" fmla="*/ 15 h 21"/>
                        <a:gd name="T18" fmla="*/ 0 w 50"/>
                        <a:gd name="T19" fmla="*/ 15 h 21"/>
                        <a:gd name="T20" fmla="*/ 0 w 50"/>
                        <a:gd name="T21" fmla="*/ 17 h 21"/>
                        <a:gd name="T22" fmla="*/ 0 w 50"/>
                        <a:gd name="T23" fmla="*/ 18 h 21"/>
                        <a:gd name="T24" fmla="*/ 0 w 50"/>
                        <a:gd name="T25" fmla="*/ 18 h 21"/>
                        <a:gd name="T26" fmla="*/ 9 w 50"/>
                        <a:gd name="T27" fmla="*/ 21 h 21"/>
                        <a:gd name="T28" fmla="*/ 15 w 50"/>
                        <a:gd name="T29" fmla="*/ 21 h 21"/>
                        <a:gd name="T30" fmla="*/ 19 w 50"/>
                        <a:gd name="T31" fmla="*/ 21 h 21"/>
                        <a:gd name="T32" fmla="*/ 19 w 50"/>
                        <a:gd name="T33" fmla="*/ 21 h 21"/>
                        <a:gd name="T34" fmla="*/ 20 w 50"/>
                        <a:gd name="T35" fmla="*/ 20 h 21"/>
                        <a:gd name="T36" fmla="*/ 22 w 50"/>
                        <a:gd name="T37" fmla="*/ 18 h 21"/>
                        <a:gd name="T38" fmla="*/ 24 w 50"/>
                        <a:gd name="T39" fmla="*/ 17 h 21"/>
                        <a:gd name="T40" fmla="*/ 27 w 50"/>
                        <a:gd name="T41" fmla="*/ 16 h 21"/>
                        <a:gd name="T42" fmla="*/ 28 w 50"/>
                        <a:gd name="T43" fmla="*/ 18 h 21"/>
                        <a:gd name="T44" fmla="*/ 28 w 50"/>
                        <a:gd name="T45" fmla="*/ 18 h 21"/>
                        <a:gd name="T46" fmla="*/ 33 w 50"/>
                        <a:gd name="T47" fmla="*/ 20 h 21"/>
                        <a:gd name="T48" fmla="*/ 39 w 50"/>
                        <a:gd name="T49" fmla="*/ 21 h 21"/>
                        <a:gd name="T50" fmla="*/ 49 w 50"/>
                        <a:gd name="T51" fmla="*/ 21 h 21"/>
                        <a:gd name="T52" fmla="*/ 49 w 50"/>
                        <a:gd name="T53" fmla="*/ 21 h 21"/>
                        <a:gd name="T54" fmla="*/ 50 w 50"/>
                        <a:gd name="T55" fmla="*/ 16 h 21"/>
                        <a:gd name="T56" fmla="*/ 50 w 50"/>
                        <a:gd name="T57" fmla="*/ 14 h 21"/>
                        <a:gd name="T58" fmla="*/ 49 w 50"/>
                        <a:gd name="T59" fmla="*/ 13 h 21"/>
                        <a:gd name="T60" fmla="*/ 49 w 50"/>
                        <a:gd name="T61" fmla="*/ 13 h 21"/>
                        <a:gd name="T62" fmla="*/ 46 w 50"/>
                        <a:gd name="T63" fmla="*/ 8 h 21"/>
                        <a:gd name="T64" fmla="*/ 46 w 50"/>
                        <a:gd name="T65" fmla="*/ 8 h 21"/>
                        <a:gd name="T66" fmla="*/ 42 w 50"/>
                        <a:gd name="T67" fmla="*/ 7 h 21"/>
                        <a:gd name="T68" fmla="*/ 38 w 50"/>
                        <a:gd name="T69" fmla="*/ 5 h 21"/>
                        <a:gd name="T70" fmla="*/ 29 w 50"/>
                        <a:gd name="T71" fmla="*/ 5 h 21"/>
                        <a:gd name="T72" fmla="*/ 29 w 50"/>
                        <a:gd name="T73" fmla="*/ 5 h 21"/>
                        <a:gd name="T74" fmla="*/ 24 w 50"/>
                        <a:gd name="T75" fmla="*/ 3 h 21"/>
                        <a:gd name="T76" fmla="*/ 19 w 50"/>
                        <a:gd name="T77" fmla="*/ 0 h 21"/>
                        <a:gd name="T78" fmla="*/ 19 w 50"/>
                        <a:gd name="T79" fmla="*/ 0 h 2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0"/>
                        <a:gd name="T121" fmla="*/ 0 h 21"/>
                        <a:gd name="T122" fmla="*/ 50 w 50"/>
                        <a:gd name="T123" fmla="*/ 21 h 2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0" h="21">
                          <a:moveTo>
                            <a:pt x="19" y="0"/>
                          </a:moveTo>
                          <a:lnTo>
                            <a:pt x="19" y="0"/>
                          </a:lnTo>
                          <a:lnTo>
                            <a:pt x="15" y="3"/>
                          </a:lnTo>
                          <a:lnTo>
                            <a:pt x="14" y="5"/>
                          </a:lnTo>
                          <a:lnTo>
                            <a:pt x="11" y="7"/>
                          </a:lnTo>
                          <a:lnTo>
                            <a:pt x="9" y="7"/>
                          </a:lnTo>
                          <a:lnTo>
                            <a:pt x="8" y="7"/>
                          </a:lnTo>
                          <a:lnTo>
                            <a:pt x="0" y="15"/>
                          </a:lnTo>
                          <a:lnTo>
                            <a:pt x="0" y="17"/>
                          </a:lnTo>
                          <a:lnTo>
                            <a:pt x="0" y="18"/>
                          </a:lnTo>
                          <a:lnTo>
                            <a:pt x="9" y="21"/>
                          </a:lnTo>
                          <a:lnTo>
                            <a:pt x="15" y="21"/>
                          </a:lnTo>
                          <a:lnTo>
                            <a:pt x="19" y="21"/>
                          </a:lnTo>
                          <a:lnTo>
                            <a:pt x="20" y="20"/>
                          </a:lnTo>
                          <a:lnTo>
                            <a:pt x="22" y="18"/>
                          </a:lnTo>
                          <a:lnTo>
                            <a:pt x="24" y="17"/>
                          </a:lnTo>
                          <a:lnTo>
                            <a:pt x="27" y="16"/>
                          </a:lnTo>
                          <a:lnTo>
                            <a:pt x="28" y="18"/>
                          </a:lnTo>
                          <a:lnTo>
                            <a:pt x="33" y="20"/>
                          </a:lnTo>
                          <a:lnTo>
                            <a:pt x="39" y="21"/>
                          </a:lnTo>
                          <a:lnTo>
                            <a:pt x="49" y="21"/>
                          </a:lnTo>
                          <a:lnTo>
                            <a:pt x="50" y="16"/>
                          </a:lnTo>
                          <a:lnTo>
                            <a:pt x="50" y="14"/>
                          </a:lnTo>
                          <a:lnTo>
                            <a:pt x="49" y="13"/>
                          </a:lnTo>
                          <a:lnTo>
                            <a:pt x="46" y="8"/>
                          </a:lnTo>
                          <a:lnTo>
                            <a:pt x="42" y="7"/>
                          </a:lnTo>
                          <a:lnTo>
                            <a:pt x="38" y="5"/>
                          </a:lnTo>
                          <a:lnTo>
                            <a:pt x="29" y="5"/>
                          </a:lnTo>
                          <a:lnTo>
                            <a:pt x="24" y="3"/>
                          </a:lnTo>
                          <a:lnTo>
                            <a:pt x="19"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68" name="Freeform 182"/>
                    <p:cNvSpPr>
                      <a:spLocks/>
                    </p:cNvSpPr>
                    <p:nvPr/>
                  </p:nvSpPr>
                  <p:spPr bwMode="auto">
                    <a:xfrm>
                      <a:off x="4909" y="978"/>
                      <a:ext cx="53" cy="28"/>
                    </a:xfrm>
                    <a:custGeom>
                      <a:avLst/>
                      <a:gdLst>
                        <a:gd name="T0" fmla="*/ 26 w 53"/>
                        <a:gd name="T1" fmla="*/ 0 h 28"/>
                        <a:gd name="T2" fmla="*/ 26 w 53"/>
                        <a:gd name="T3" fmla="*/ 0 h 28"/>
                        <a:gd name="T4" fmla="*/ 24 w 53"/>
                        <a:gd name="T5" fmla="*/ 4 h 28"/>
                        <a:gd name="T6" fmla="*/ 24 w 53"/>
                        <a:gd name="T7" fmla="*/ 4 h 28"/>
                        <a:gd name="T8" fmla="*/ 21 w 53"/>
                        <a:gd name="T9" fmla="*/ 5 h 28"/>
                        <a:gd name="T10" fmla="*/ 18 w 53"/>
                        <a:gd name="T11" fmla="*/ 5 h 28"/>
                        <a:gd name="T12" fmla="*/ 15 w 53"/>
                        <a:gd name="T13" fmla="*/ 6 h 28"/>
                        <a:gd name="T14" fmla="*/ 13 w 53"/>
                        <a:gd name="T15" fmla="*/ 8 h 28"/>
                        <a:gd name="T16" fmla="*/ 13 w 53"/>
                        <a:gd name="T17" fmla="*/ 8 h 28"/>
                        <a:gd name="T18" fmla="*/ 12 w 53"/>
                        <a:gd name="T19" fmla="*/ 9 h 28"/>
                        <a:gd name="T20" fmla="*/ 11 w 53"/>
                        <a:gd name="T21" fmla="*/ 12 h 28"/>
                        <a:gd name="T22" fmla="*/ 10 w 53"/>
                        <a:gd name="T23" fmla="*/ 14 h 28"/>
                        <a:gd name="T24" fmla="*/ 7 w 53"/>
                        <a:gd name="T25" fmla="*/ 15 h 28"/>
                        <a:gd name="T26" fmla="*/ 7 w 53"/>
                        <a:gd name="T27" fmla="*/ 15 h 28"/>
                        <a:gd name="T28" fmla="*/ 4 w 53"/>
                        <a:gd name="T29" fmla="*/ 16 h 28"/>
                        <a:gd name="T30" fmla="*/ 0 w 53"/>
                        <a:gd name="T31" fmla="*/ 18 h 28"/>
                        <a:gd name="T32" fmla="*/ 1 w 53"/>
                        <a:gd name="T33" fmla="*/ 21 h 28"/>
                        <a:gd name="T34" fmla="*/ 1 w 53"/>
                        <a:gd name="T35" fmla="*/ 21 h 28"/>
                        <a:gd name="T36" fmla="*/ 6 w 53"/>
                        <a:gd name="T37" fmla="*/ 21 h 28"/>
                        <a:gd name="T38" fmla="*/ 10 w 53"/>
                        <a:gd name="T39" fmla="*/ 21 h 28"/>
                        <a:gd name="T40" fmla="*/ 10 w 53"/>
                        <a:gd name="T41" fmla="*/ 21 h 28"/>
                        <a:gd name="T42" fmla="*/ 12 w 53"/>
                        <a:gd name="T43" fmla="*/ 22 h 28"/>
                        <a:gd name="T44" fmla="*/ 15 w 53"/>
                        <a:gd name="T45" fmla="*/ 25 h 28"/>
                        <a:gd name="T46" fmla="*/ 15 w 53"/>
                        <a:gd name="T47" fmla="*/ 25 h 28"/>
                        <a:gd name="T48" fmla="*/ 18 w 53"/>
                        <a:gd name="T49" fmla="*/ 25 h 28"/>
                        <a:gd name="T50" fmla="*/ 20 w 53"/>
                        <a:gd name="T51" fmla="*/ 23 h 28"/>
                        <a:gd name="T52" fmla="*/ 22 w 53"/>
                        <a:gd name="T53" fmla="*/ 22 h 28"/>
                        <a:gd name="T54" fmla="*/ 25 w 53"/>
                        <a:gd name="T55" fmla="*/ 22 h 28"/>
                        <a:gd name="T56" fmla="*/ 25 w 53"/>
                        <a:gd name="T57" fmla="*/ 22 h 28"/>
                        <a:gd name="T58" fmla="*/ 29 w 53"/>
                        <a:gd name="T59" fmla="*/ 26 h 28"/>
                        <a:gd name="T60" fmla="*/ 29 w 53"/>
                        <a:gd name="T61" fmla="*/ 26 h 28"/>
                        <a:gd name="T62" fmla="*/ 35 w 53"/>
                        <a:gd name="T63" fmla="*/ 27 h 28"/>
                        <a:gd name="T64" fmla="*/ 41 w 53"/>
                        <a:gd name="T65" fmla="*/ 27 h 28"/>
                        <a:gd name="T66" fmla="*/ 52 w 53"/>
                        <a:gd name="T67" fmla="*/ 28 h 28"/>
                        <a:gd name="T68" fmla="*/ 52 w 53"/>
                        <a:gd name="T69" fmla="*/ 28 h 28"/>
                        <a:gd name="T70" fmla="*/ 53 w 53"/>
                        <a:gd name="T71" fmla="*/ 22 h 28"/>
                        <a:gd name="T72" fmla="*/ 53 w 53"/>
                        <a:gd name="T73" fmla="*/ 18 h 28"/>
                        <a:gd name="T74" fmla="*/ 52 w 53"/>
                        <a:gd name="T75" fmla="*/ 14 h 28"/>
                        <a:gd name="T76" fmla="*/ 52 w 53"/>
                        <a:gd name="T77" fmla="*/ 14 h 28"/>
                        <a:gd name="T78" fmla="*/ 50 w 53"/>
                        <a:gd name="T79" fmla="*/ 13 h 28"/>
                        <a:gd name="T80" fmla="*/ 49 w 53"/>
                        <a:gd name="T81" fmla="*/ 13 h 28"/>
                        <a:gd name="T82" fmla="*/ 46 w 53"/>
                        <a:gd name="T83" fmla="*/ 11 h 28"/>
                        <a:gd name="T84" fmla="*/ 46 w 53"/>
                        <a:gd name="T85" fmla="*/ 11 h 28"/>
                        <a:gd name="T86" fmla="*/ 45 w 53"/>
                        <a:gd name="T87" fmla="*/ 8 h 28"/>
                        <a:gd name="T88" fmla="*/ 43 w 53"/>
                        <a:gd name="T89" fmla="*/ 7 h 28"/>
                        <a:gd name="T90" fmla="*/ 43 w 53"/>
                        <a:gd name="T91" fmla="*/ 7 h 28"/>
                        <a:gd name="T92" fmla="*/ 40 w 53"/>
                        <a:gd name="T93" fmla="*/ 5 h 28"/>
                        <a:gd name="T94" fmla="*/ 38 w 53"/>
                        <a:gd name="T95" fmla="*/ 4 h 28"/>
                        <a:gd name="T96" fmla="*/ 31 w 53"/>
                        <a:gd name="T97" fmla="*/ 2 h 28"/>
                        <a:gd name="T98" fmla="*/ 31 w 53"/>
                        <a:gd name="T99" fmla="*/ 2 h 28"/>
                        <a:gd name="T100" fmla="*/ 28 w 53"/>
                        <a:gd name="T101" fmla="*/ 1 h 28"/>
                        <a:gd name="T102" fmla="*/ 26 w 53"/>
                        <a:gd name="T103" fmla="*/ 0 h 28"/>
                        <a:gd name="T104" fmla="*/ 26 w 53"/>
                        <a:gd name="T105" fmla="*/ 0 h 2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3"/>
                        <a:gd name="T160" fmla="*/ 0 h 28"/>
                        <a:gd name="T161" fmla="*/ 53 w 53"/>
                        <a:gd name="T162" fmla="*/ 28 h 2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3" h="28">
                          <a:moveTo>
                            <a:pt x="26" y="0"/>
                          </a:moveTo>
                          <a:lnTo>
                            <a:pt x="26" y="0"/>
                          </a:lnTo>
                          <a:lnTo>
                            <a:pt x="24" y="4"/>
                          </a:lnTo>
                          <a:lnTo>
                            <a:pt x="21" y="5"/>
                          </a:lnTo>
                          <a:lnTo>
                            <a:pt x="18" y="5"/>
                          </a:lnTo>
                          <a:lnTo>
                            <a:pt x="15" y="6"/>
                          </a:lnTo>
                          <a:lnTo>
                            <a:pt x="13" y="8"/>
                          </a:lnTo>
                          <a:lnTo>
                            <a:pt x="12" y="9"/>
                          </a:lnTo>
                          <a:lnTo>
                            <a:pt x="11" y="12"/>
                          </a:lnTo>
                          <a:lnTo>
                            <a:pt x="10" y="14"/>
                          </a:lnTo>
                          <a:lnTo>
                            <a:pt x="7" y="15"/>
                          </a:lnTo>
                          <a:lnTo>
                            <a:pt x="4" y="16"/>
                          </a:lnTo>
                          <a:lnTo>
                            <a:pt x="0" y="18"/>
                          </a:lnTo>
                          <a:lnTo>
                            <a:pt x="1" y="21"/>
                          </a:lnTo>
                          <a:lnTo>
                            <a:pt x="6" y="21"/>
                          </a:lnTo>
                          <a:lnTo>
                            <a:pt x="10" y="21"/>
                          </a:lnTo>
                          <a:lnTo>
                            <a:pt x="12" y="22"/>
                          </a:lnTo>
                          <a:lnTo>
                            <a:pt x="15" y="25"/>
                          </a:lnTo>
                          <a:lnTo>
                            <a:pt x="18" y="25"/>
                          </a:lnTo>
                          <a:lnTo>
                            <a:pt x="20" y="23"/>
                          </a:lnTo>
                          <a:lnTo>
                            <a:pt x="22" y="22"/>
                          </a:lnTo>
                          <a:lnTo>
                            <a:pt x="25" y="22"/>
                          </a:lnTo>
                          <a:lnTo>
                            <a:pt x="29" y="26"/>
                          </a:lnTo>
                          <a:lnTo>
                            <a:pt x="35" y="27"/>
                          </a:lnTo>
                          <a:lnTo>
                            <a:pt x="41" y="27"/>
                          </a:lnTo>
                          <a:lnTo>
                            <a:pt x="52" y="28"/>
                          </a:lnTo>
                          <a:lnTo>
                            <a:pt x="53" y="22"/>
                          </a:lnTo>
                          <a:lnTo>
                            <a:pt x="53" y="18"/>
                          </a:lnTo>
                          <a:lnTo>
                            <a:pt x="52" y="14"/>
                          </a:lnTo>
                          <a:lnTo>
                            <a:pt x="50" y="13"/>
                          </a:lnTo>
                          <a:lnTo>
                            <a:pt x="49" y="13"/>
                          </a:lnTo>
                          <a:lnTo>
                            <a:pt x="46" y="11"/>
                          </a:lnTo>
                          <a:lnTo>
                            <a:pt x="45" y="8"/>
                          </a:lnTo>
                          <a:lnTo>
                            <a:pt x="43" y="7"/>
                          </a:lnTo>
                          <a:lnTo>
                            <a:pt x="40" y="5"/>
                          </a:lnTo>
                          <a:lnTo>
                            <a:pt x="38" y="4"/>
                          </a:lnTo>
                          <a:lnTo>
                            <a:pt x="31" y="2"/>
                          </a:lnTo>
                          <a:lnTo>
                            <a:pt x="28" y="1"/>
                          </a:lnTo>
                          <a:lnTo>
                            <a:pt x="26"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69" name="Freeform 183"/>
                    <p:cNvSpPr>
                      <a:spLocks/>
                    </p:cNvSpPr>
                    <p:nvPr/>
                  </p:nvSpPr>
                  <p:spPr bwMode="auto">
                    <a:xfrm>
                      <a:off x="4912" y="972"/>
                      <a:ext cx="8" cy="11"/>
                    </a:xfrm>
                    <a:custGeom>
                      <a:avLst/>
                      <a:gdLst>
                        <a:gd name="T0" fmla="*/ 2 w 8"/>
                        <a:gd name="T1" fmla="*/ 0 h 11"/>
                        <a:gd name="T2" fmla="*/ 2 w 8"/>
                        <a:gd name="T3" fmla="*/ 0 h 11"/>
                        <a:gd name="T4" fmla="*/ 1 w 8"/>
                        <a:gd name="T5" fmla="*/ 3 h 11"/>
                        <a:gd name="T6" fmla="*/ 0 w 8"/>
                        <a:gd name="T7" fmla="*/ 4 h 11"/>
                        <a:gd name="T8" fmla="*/ 0 w 8"/>
                        <a:gd name="T9" fmla="*/ 4 h 11"/>
                        <a:gd name="T10" fmla="*/ 0 w 8"/>
                        <a:gd name="T11" fmla="*/ 6 h 11"/>
                        <a:gd name="T12" fmla="*/ 1 w 8"/>
                        <a:gd name="T13" fmla="*/ 6 h 11"/>
                        <a:gd name="T14" fmla="*/ 2 w 8"/>
                        <a:gd name="T15" fmla="*/ 8 h 11"/>
                        <a:gd name="T16" fmla="*/ 2 w 8"/>
                        <a:gd name="T17" fmla="*/ 8 h 11"/>
                        <a:gd name="T18" fmla="*/ 2 w 8"/>
                        <a:gd name="T19" fmla="*/ 8 h 11"/>
                        <a:gd name="T20" fmla="*/ 3 w 8"/>
                        <a:gd name="T21" fmla="*/ 10 h 11"/>
                        <a:gd name="T22" fmla="*/ 5 w 8"/>
                        <a:gd name="T23" fmla="*/ 11 h 11"/>
                        <a:gd name="T24" fmla="*/ 5 w 8"/>
                        <a:gd name="T25" fmla="*/ 11 h 11"/>
                        <a:gd name="T26" fmla="*/ 7 w 8"/>
                        <a:gd name="T27" fmla="*/ 8 h 11"/>
                        <a:gd name="T28" fmla="*/ 8 w 8"/>
                        <a:gd name="T29" fmla="*/ 8 h 11"/>
                        <a:gd name="T30" fmla="*/ 8 w 8"/>
                        <a:gd name="T31" fmla="*/ 8 h 11"/>
                        <a:gd name="T32" fmla="*/ 7 w 8"/>
                        <a:gd name="T33" fmla="*/ 5 h 11"/>
                        <a:gd name="T34" fmla="*/ 7 w 8"/>
                        <a:gd name="T35" fmla="*/ 5 h 11"/>
                        <a:gd name="T36" fmla="*/ 7 w 8"/>
                        <a:gd name="T37" fmla="*/ 1 h 11"/>
                        <a:gd name="T38" fmla="*/ 7 w 8"/>
                        <a:gd name="T39" fmla="*/ 1 h 11"/>
                        <a:gd name="T40" fmla="*/ 2 w 8"/>
                        <a:gd name="T41" fmla="*/ 0 h 11"/>
                        <a:gd name="T42" fmla="*/ 2 w 8"/>
                        <a:gd name="T43" fmla="*/ 0 h 1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8"/>
                        <a:gd name="T67" fmla="*/ 0 h 11"/>
                        <a:gd name="T68" fmla="*/ 8 w 8"/>
                        <a:gd name="T69" fmla="*/ 11 h 1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8" h="11">
                          <a:moveTo>
                            <a:pt x="2" y="0"/>
                          </a:moveTo>
                          <a:lnTo>
                            <a:pt x="2" y="0"/>
                          </a:lnTo>
                          <a:lnTo>
                            <a:pt x="1" y="3"/>
                          </a:lnTo>
                          <a:lnTo>
                            <a:pt x="0" y="4"/>
                          </a:lnTo>
                          <a:lnTo>
                            <a:pt x="0" y="6"/>
                          </a:lnTo>
                          <a:lnTo>
                            <a:pt x="1" y="6"/>
                          </a:lnTo>
                          <a:lnTo>
                            <a:pt x="2" y="8"/>
                          </a:lnTo>
                          <a:lnTo>
                            <a:pt x="3" y="10"/>
                          </a:lnTo>
                          <a:lnTo>
                            <a:pt x="5" y="11"/>
                          </a:lnTo>
                          <a:lnTo>
                            <a:pt x="7" y="8"/>
                          </a:lnTo>
                          <a:lnTo>
                            <a:pt x="8" y="8"/>
                          </a:lnTo>
                          <a:lnTo>
                            <a:pt x="7" y="5"/>
                          </a:lnTo>
                          <a:lnTo>
                            <a:pt x="7" y="1"/>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70" name="Freeform 184"/>
                    <p:cNvSpPr>
                      <a:spLocks/>
                    </p:cNvSpPr>
                    <p:nvPr/>
                  </p:nvSpPr>
                  <p:spPr bwMode="auto">
                    <a:xfrm>
                      <a:off x="5016" y="931"/>
                      <a:ext cx="52" cy="25"/>
                    </a:xfrm>
                    <a:custGeom>
                      <a:avLst/>
                      <a:gdLst>
                        <a:gd name="T0" fmla="*/ 1 w 52"/>
                        <a:gd name="T1" fmla="*/ 0 h 25"/>
                        <a:gd name="T2" fmla="*/ 1 w 52"/>
                        <a:gd name="T3" fmla="*/ 0 h 25"/>
                        <a:gd name="T4" fmla="*/ 1 w 52"/>
                        <a:gd name="T5" fmla="*/ 7 h 25"/>
                        <a:gd name="T6" fmla="*/ 0 w 52"/>
                        <a:gd name="T7" fmla="*/ 14 h 25"/>
                        <a:gd name="T8" fmla="*/ 0 w 52"/>
                        <a:gd name="T9" fmla="*/ 14 h 25"/>
                        <a:gd name="T10" fmla="*/ 10 w 52"/>
                        <a:gd name="T11" fmla="*/ 21 h 25"/>
                        <a:gd name="T12" fmla="*/ 10 w 52"/>
                        <a:gd name="T13" fmla="*/ 21 h 25"/>
                        <a:gd name="T14" fmla="*/ 15 w 52"/>
                        <a:gd name="T15" fmla="*/ 21 h 25"/>
                        <a:gd name="T16" fmla="*/ 21 w 52"/>
                        <a:gd name="T17" fmla="*/ 21 h 25"/>
                        <a:gd name="T18" fmla="*/ 21 w 52"/>
                        <a:gd name="T19" fmla="*/ 21 h 25"/>
                        <a:gd name="T20" fmla="*/ 23 w 52"/>
                        <a:gd name="T21" fmla="*/ 25 h 25"/>
                        <a:gd name="T22" fmla="*/ 23 w 52"/>
                        <a:gd name="T23" fmla="*/ 25 h 25"/>
                        <a:gd name="T24" fmla="*/ 30 w 52"/>
                        <a:gd name="T25" fmla="*/ 24 h 25"/>
                        <a:gd name="T26" fmla="*/ 38 w 52"/>
                        <a:gd name="T27" fmla="*/ 23 h 25"/>
                        <a:gd name="T28" fmla="*/ 38 w 52"/>
                        <a:gd name="T29" fmla="*/ 23 h 25"/>
                        <a:gd name="T30" fmla="*/ 39 w 52"/>
                        <a:gd name="T31" fmla="*/ 20 h 25"/>
                        <a:gd name="T32" fmla="*/ 39 w 52"/>
                        <a:gd name="T33" fmla="*/ 19 h 25"/>
                        <a:gd name="T34" fmla="*/ 39 w 52"/>
                        <a:gd name="T35" fmla="*/ 19 h 25"/>
                        <a:gd name="T36" fmla="*/ 42 w 52"/>
                        <a:gd name="T37" fmla="*/ 17 h 25"/>
                        <a:gd name="T38" fmla="*/ 45 w 52"/>
                        <a:gd name="T39" fmla="*/ 16 h 25"/>
                        <a:gd name="T40" fmla="*/ 52 w 52"/>
                        <a:gd name="T41" fmla="*/ 14 h 25"/>
                        <a:gd name="T42" fmla="*/ 50 w 52"/>
                        <a:gd name="T43" fmla="*/ 10 h 25"/>
                        <a:gd name="T44" fmla="*/ 50 w 52"/>
                        <a:gd name="T45" fmla="*/ 10 h 25"/>
                        <a:gd name="T46" fmla="*/ 48 w 52"/>
                        <a:gd name="T47" fmla="*/ 6 h 25"/>
                        <a:gd name="T48" fmla="*/ 48 w 52"/>
                        <a:gd name="T49" fmla="*/ 6 h 25"/>
                        <a:gd name="T50" fmla="*/ 43 w 52"/>
                        <a:gd name="T51" fmla="*/ 5 h 25"/>
                        <a:gd name="T52" fmla="*/ 39 w 52"/>
                        <a:gd name="T53" fmla="*/ 5 h 25"/>
                        <a:gd name="T54" fmla="*/ 35 w 52"/>
                        <a:gd name="T55" fmla="*/ 5 h 25"/>
                        <a:gd name="T56" fmla="*/ 30 w 52"/>
                        <a:gd name="T57" fmla="*/ 4 h 25"/>
                        <a:gd name="T58" fmla="*/ 30 w 52"/>
                        <a:gd name="T59" fmla="*/ 4 h 25"/>
                        <a:gd name="T60" fmla="*/ 25 w 52"/>
                        <a:gd name="T61" fmla="*/ 0 h 25"/>
                        <a:gd name="T62" fmla="*/ 25 w 52"/>
                        <a:gd name="T63" fmla="*/ 0 h 25"/>
                        <a:gd name="T64" fmla="*/ 23 w 52"/>
                        <a:gd name="T65" fmla="*/ 1 h 25"/>
                        <a:gd name="T66" fmla="*/ 21 w 52"/>
                        <a:gd name="T67" fmla="*/ 1 h 25"/>
                        <a:gd name="T68" fmla="*/ 16 w 52"/>
                        <a:gd name="T69" fmla="*/ 3 h 25"/>
                        <a:gd name="T70" fmla="*/ 16 w 52"/>
                        <a:gd name="T71" fmla="*/ 3 h 25"/>
                        <a:gd name="T72" fmla="*/ 11 w 52"/>
                        <a:gd name="T73" fmla="*/ 3 h 25"/>
                        <a:gd name="T74" fmla="*/ 8 w 52"/>
                        <a:gd name="T75" fmla="*/ 3 h 25"/>
                        <a:gd name="T76" fmla="*/ 1 w 52"/>
                        <a:gd name="T77" fmla="*/ 0 h 25"/>
                        <a:gd name="T78" fmla="*/ 1 w 52"/>
                        <a:gd name="T79" fmla="*/ 0 h 2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
                        <a:gd name="T121" fmla="*/ 0 h 25"/>
                        <a:gd name="T122" fmla="*/ 52 w 52"/>
                        <a:gd name="T123" fmla="*/ 25 h 2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 h="25">
                          <a:moveTo>
                            <a:pt x="1" y="0"/>
                          </a:moveTo>
                          <a:lnTo>
                            <a:pt x="1" y="0"/>
                          </a:lnTo>
                          <a:lnTo>
                            <a:pt x="1" y="7"/>
                          </a:lnTo>
                          <a:lnTo>
                            <a:pt x="0" y="14"/>
                          </a:lnTo>
                          <a:lnTo>
                            <a:pt x="10" y="21"/>
                          </a:lnTo>
                          <a:lnTo>
                            <a:pt x="15" y="21"/>
                          </a:lnTo>
                          <a:lnTo>
                            <a:pt x="21" y="21"/>
                          </a:lnTo>
                          <a:lnTo>
                            <a:pt x="23" y="25"/>
                          </a:lnTo>
                          <a:lnTo>
                            <a:pt x="30" y="24"/>
                          </a:lnTo>
                          <a:lnTo>
                            <a:pt x="38" y="23"/>
                          </a:lnTo>
                          <a:lnTo>
                            <a:pt x="39" y="20"/>
                          </a:lnTo>
                          <a:lnTo>
                            <a:pt x="39" y="19"/>
                          </a:lnTo>
                          <a:lnTo>
                            <a:pt x="42" y="17"/>
                          </a:lnTo>
                          <a:lnTo>
                            <a:pt x="45" y="16"/>
                          </a:lnTo>
                          <a:lnTo>
                            <a:pt x="52" y="14"/>
                          </a:lnTo>
                          <a:lnTo>
                            <a:pt x="50" y="10"/>
                          </a:lnTo>
                          <a:lnTo>
                            <a:pt x="48" y="6"/>
                          </a:lnTo>
                          <a:lnTo>
                            <a:pt x="43" y="5"/>
                          </a:lnTo>
                          <a:lnTo>
                            <a:pt x="39" y="5"/>
                          </a:lnTo>
                          <a:lnTo>
                            <a:pt x="35" y="5"/>
                          </a:lnTo>
                          <a:lnTo>
                            <a:pt x="30" y="4"/>
                          </a:lnTo>
                          <a:lnTo>
                            <a:pt x="25" y="0"/>
                          </a:lnTo>
                          <a:lnTo>
                            <a:pt x="23" y="1"/>
                          </a:lnTo>
                          <a:lnTo>
                            <a:pt x="21" y="1"/>
                          </a:lnTo>
                          <a:lnTo>
                            <a:pt x="16" y="3"/>
                          </a:lnTo>
                          <a:lnTo>
                            <a:pt x="11" y="3"/>
                          </a:lnTo>
                          <a:lnTo>
                            <a:pt x="8" y="3"/>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71" name="Freeform 185"/>
                    <p:cNvSpPr>
                      <a:spLocks/>
                    </p:cNvSpPr>
                    <p:nvPr/>
                  </p:nvSpPr>
                  <p:spPr bwMode="auto">
                    <a:xfrm>
                      <a:off x="4954" y="930"/>
                      <a:ext cx="23" cy="27"/>
                    </a:xfrm>
                    <a:custGeom>
                      <a:avLst/>
                      <a:gdLst>
                        <a:gd name="T0" fmla="*/ 0 w 23"/>
                        <a:gd name="T1" fmla="*/ 0 h 27"/>
                        <a:gd name="T2" fmla="*/ 0 w 23"/>
                        <a:gd name="T3" fmla="*/ 0 h 27"/>
                        <a:gd name="T4" fmla="*/ 3 w 23"/>
                        <a:gd name="T5" fmla="*/ 5 h 27"/>
                        <a:gd name="T6" fmla="*/ 3 w 23"/>
                        <a:gd name="T7" fmla="*/ 5 h 27"/>
                        <a:gd name="T8" fmla="*/ 3 w 23"/>
                        <a:gd name="T9" fmla="*/ 8 h 27"/>
                        <a:gd name="T10" fmla="*/ 2 w 23"/>
                        <a:gd name="T11" fmla="*/ 13 h 27"/>
                        <a:gd name="T12" fmla="*/ 2 w 23"/>
                        <a:gd name="T13" fmla="*/ 19 h 27"/>
                        <a:gd name="T14" fmla="*/ 2 w 23"/>
                        <a:gd name="T15" fmla="*/ 19 h 27"/>
                        <a:gd name="T16" fmla="*/ 3 w 23"/>
                        <a:gd name="T17" fmla="*/ 22 h 27"/>
                        <a:gd name="T18" fmla="*/ 5 w 23"/>
                        <a:gd name="T19" fmla="*/ 27 h 27"/>
                        <a:gd name="T20" fmla="*/ 5 w 23"/>
                        <a:gd name="T21" fmla="*/ 27 h 27"/>
                        <a:gd name="T22" fmla="*/ 8 w 23"/>
                        <a:gd name="T23" fmla="*/ 26 h 27"/>
                        <a:gd name="T24" fmla="*/ 10 w 23"/>
                        <a:gd name="T25" fmla="*/ 27 h 27"/>
                        <a:gd name="T26" fmla="*/ 10 w 23"/>
                        <a:gd name="T27" fmla="*/ 27 h 27"/>
                        <a:gd name="T28" fmla="*/ 14 w 23"/>
                        <a:gd name="T29" fmla="*/ 24 h 27"/>
                        <a:gd name="T30" fmla="*/ 16 w 23"/>
                        <a:gd name="T31" fmla="*/ 21 h 27"/>
                        <a:gd name="T32" fmla="*/ 16 w 23"/>
                        <a:gd name="T33" fmla="*/ 21 h 27"/>
                        <a:gd name="T34" fmla="*/ 20 w 23"/>
                        <a:gd name="T35" fmla="*/ 20 h 27"/>
                        <a:gd name="T36" fmla="*/ 23 w 23"/>
                        <a:gd name="T37" fmla="*/ 20 h 27"/>
                        <a:gd name="T38" fmla="*/ 23 w 23"/>
                        <a:gd name="T39" fmla="*/ 20 h 27"/>
                        <a:gd name="T40" fmla="*/ 23 w 23"/>
                        <a:gd name="T41" fmla="*/ 14 h 27"/>
                        <a:gd name="T42" fmla="*/ 23 w 23"/>
                        <a:gd name="T43" fmla="*/ 10 h 27"/>
                        <a:gd name="T44" fmla="*/ 22 w 23"/>
                        <a:gd name="T45" fmla="*/ 7 h 27"/>
                        <a:gd name="T46" fmla="*/ 21 w 23"/>
                        <a:gd name="T47" fmla="*/ 6 h 27"/>
                        <a:gd name="T48" fmla="*/ 18 w 23"/>
                        <a:gd name="T49" fmla="*/ 5 h 27"/>
                        <a:gd name="T50" fmla="*/ 15 w 23"/>
                        <a:gd name="T51" fmla="*/ 5 h 27"/>
                        <a:gd name="T52" fmla="*/ 15 w 23"/>
                        <a:gd name="T53" fmla="*/ 5 h 27"/>
                        <a:gd name="T54" fmla="*/ 13 w 23"/>
                        <a:gd name="T55" fmla="*/ 7 h 27"/>
                        <a:gd name="T56" fmla="*/ 11 w 23"/>
                        <a:gd name="T57" fmla="*/ 7 h 27"/>
                        <a:gd name="T58" fmla="*/ 9 w 23"/>
                        <a:gd name="T59" fmla="*/ 7 h 27"/>
                        <a:gd name="T60" fmla="*/ 9 w 23"/>
                        <a:gd name="T61" fmla="*/ 7 h 27"/>
                        <a:gd name="T62" fmla="*/ 7 w 23"/>
                        <a:gd name="T63" fmla="*/ 5 h 27"/>
                        <a:gd name="T64" fmla="*/ 3 w 23"/>
                        <a:gd name="T65" fmla="*/ 1 h 27"/>
                        <a:gd name="T66" fmla="*/ 3 w 23"/>
                        <a:gd name="T67" fmla="*/ 1 h 27"/>
                        <a:gd name="T68" fmla="*/ 0 w 23"/>
                        <a:gd name="T69" fmla="*/ 0 h 27"/>
                        <a:gd name="T70" fmla="*/ 0 w 23"/>
                        <a:gd name="T71" fmla="*/ 0 h 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
                        <a:gd name="T109" fmla="*/ 0 h 27"/>
                        <a:gd name="T110" fmla="*/ 23 w 23"/>
                        <a:gd name="T111" fmla="*/ 27 h 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 h="27">
                          <a:moveTo>
                            <a:pt x="0" y="0"/>
                          </a:moveTo>
                          <a:lnTo>
                            <a:pt x="0" y="0"/>
                          </a:lnTo>
                          <a:lnTo>
                            <a:pt x="3" y="5"/>
                          </a:lnTo>
                          <a:lnTo>
                            <a:pt x="3" y="8"/>
                          </a:lnTo>
                          <a:lnTo>
                            <a:pt x="2" y="13"/>
                          </a:lnTo>
                          <a:lnTo>
                            <a:pt x="2" y="19"/>
                          </a:lnTo>
                          <a:lnTo>
                            <a:pt x="3" y="22"/>
                          </a:lnTo>
                          <a:lnTo>
                            <a:pt x="5" y="27"/>
                          </a:lnTo>
                          <a:lnTo>
                            <a:pt x="8" y="26"/>
                          </a:lnTo>
                          <a:lnTo>
                            <a:pt x="10" y="27"/>
                          </a:lnTo>
                          <a:lnTo>
                            <a:pt x="14" y="24"/>
                          </a:lnTo>
                          <a:lnTo>
                            <a:pt x="16" y="21"/>
                          </a:lnTo>
                          <a:lnTo>
                            <a:pt x="20" y="20"/>
                          </a:lnTo>
                          <a:lnTo>
                            <a:pt x="23" y="20"/>
                          </a:lnTo>
                          <a:lnTo>
                            <a:pt x="23" y="14"/>
                          </a:lnTo>
                          <a:lnTo>
                            <a:pt x="23" y="10"/>
                          </a:lnTo>
                          <a:lnTo>
                            <a:pt x="22" y="7"/>
                          </a:lnTo>
                          <a:lnTo>
                            <a:pt x="21" y="6"/>
                          </a:lnTo>
                          <a:lnTo>
                            <a:pt x="18" y="5"/>
                          </a:lnTo>
                          <a:lnTo>
                            <a:pt x="15" y="5"/>
                          </a:lnTo>
                          <a:lnTo>
                            <a:pt x="13" y="7"/>
                          </a:lnTo>
                          <a:lnTo>
                            <a:pt x="11" y="7"/>
                          </a:lnTo>
                          <a:lnTo>
                            <a:pt x="9" y="7"/>
                          </a:lnTo>
                          <a:lnTo>
                            <a:pt x="7" y="5"/>
                          </a:lnTo>
                          <a:lnTo>
                            <a:pt x="3"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72" name="Freeform 186"/>
                    <p:cNvSpPr>
                      <a:spLocks/>
                    </p:cNvSpPr>
                    <p:nvPr/>
                  </p:nvSpPr>
                  <p:spPr bwMode="auto">
                    <a:xfrm>
                      <a:off x="4873" y="918"/>
                      <a:ext cx="41" cy="57"/>
                    </a:xfrm>
                    <a:custGeom>
                      <a:avLst/>
                      <a:gdLst>
                        <a:gd name="T0" fmla="*/ 20 w 41"/>
                        <a:gd name="T1" fmla="*/ 0 h 57"/>
                        <a:gd name="T2" fmla="*/ 13 w 41"/>
                        <a:gd name="T3" fmla="*/ 7 h 57"/>
                        <a:gd name="T4" fmla="*/ 6 w 41"/>
                        <a:gd name="T5" fmla="*/ 14 h 57"/>
                        <a:gd name="T6" fmla="*/ 5 w 41"/>
                        <a:gd name="T7" fmla="*/ 14 h 57"/>
                        <a:gd name="T8" fmla="*/ 5 w 41"/>
                        <a:gd name="T9" fmla="*/ 20 h 57"/>
                        <a:gd name="T10" fmla="*/ 2 w 41"/>
                        <a:gd name="T11" fmla="*/ 23 h 57"/>
                        <a:gd name="T12" fmla="*/ 1 w 41"/>
                        <a:gd name="T13" fmla="*/ 25 h 57"/>
                        <a:gd name="T14" fmla="*/ 1 w 41"/>
                        <a:gd name="T15" fmla="*/ 30 h 57"/>
                        <a:gd name="T16" fmla="*/ 2 w 41"/>
                        <a:gd name="T17" fmla="*/ 34 h 57"/>
                        <a:gd name="T18" fmla="*/ 0 w 41"/>
                        <a:gd name="T19" fmla="*/ 34 h 57"/>
                        <a:gd name="T20" fmla="*/ 1 w 41"/>
                        <a:gd name="T21" fmla="*/ 36 h 57"/>
                        <a:gd name="T22" fmla="*/ 3 w 41"/>
                        <a:gd name="T23" fmla="*/ 38 h 57"/>
                        <a:gd name="T24" fmla="*/ 3 w 41"/>
                        <a:gd name="T25" fmla="*/ 40 h 57"/>
                        <a:gd name="T26" fmla="*/ 6 w 41"/>
                        <a:gd name="T27" fmla="*/ 40 h 57"/>
                        <a:gd name="T28" fmla="*/ 6 w 41"/>
                        <a:gd name="T29" fmla="*/ 43 h 57"/>
                        <a:gd name="T30" fmla="*/ 2 w 41"/>
                        <a:gd name="T31" fmla="*/ 44 h 57"/>
                        <a:gd name="T32" fmla="*/ 2 w 41"/>
                        <a:gd name="T33" fmla="*/ 45 h 57"/>
                        <a:gd name="T34" fmla="*/ 7 w 41"/>
                        <a:gd name="T35" fmla="*/ 46 h 57"/>
                        <a:gd name="T36" fmla="*/ 8 w 41"/>
                        <a:gd name="T37" fmla="*/ 50 h 57"/>
                        <a:gd name="T38" fmla="*/ 9 w 41"/>
                        <a:gd name="T39" fmla="*/ 52 h 57"/>
                        <a:gd name="T40" fmla="*/ 15 w 41"/>
                        <a:gd name="T41" fmla="*/ 55 h 57"/>
                        <a:gd name="T42" fmla="*/ 22 w 41"/>
                        <a:gd name="T43" fmla="*/ 57 h 57"/>
                        <a:gd name="T44" fmla="*/ 29 w 41"/>
                        <a:gd name="T45" fmla="*/ 48 h 57"/>
                        <a:gd name="T46" fmla="*/ 30 w 41"/>
                        <a:gd name="T47" fmla="*/ 46 h 57"/>
                        <a:gd name="T48" fmla="*/ 30 w 41"/>
                        <a:gd name="T49" fmla="*/ 41 h 57"/>
                        <a:gd name="T50" fmla="*/ 41 w 41"/>
                        <a:gd name="T51" fmla="*/ 32 h 57"/>
                        <a:gd name="T52" fmla="*/ 41 w 41"/>
                        <a:gd name="T53" fmla="*/ 26 h 57"/>
                        <a:gd name="T54" fmla="*/ 39 w 41"/>
                        <a:gd name="T55" fmla="*/ 20 h 57"/>
                        <a:gd name="T56" fmla="*/ 33 w 41"/>
                        <a:gd name="T57" fmla="*/ 17 h 57"/>
                        <a:gd name="T58" fmla="*/ 33 w 41"/>
                        <a:gd name="T59" fmla="*/ 14 h 57"/>
                        <a:gd name="T60" fmla="*/ 32 w 41"/>
                        <a:gd name="T61" fmla="*/ 12 h 57"/>
                        <a:gd name="T62" fmla="*/ 28 w 41"/>
                        <a:gd name="T63" fmla="*/ 12 h 57"/>
                        <a:gd name="T64" fmla="*/ 26 w 41"/>
                        <a:gd name="T65" fmla="*/ 9 h 57"/>
                        <a:gd name="T66" fmla="*/ 23 w 41"/>
                        <a:gd name="T67" fmla="*/ 6 h 57"/>
                        <a:gd name="T68" fmla="*/ 19 w 41"/>
                        <a:gd name="T69" fmla="*/ 5 h 57"/>
                        <a:gd name="T70" fmla="*/ 20 w 41"/>
                        <a:gd name="T71" fmla="*/ 2 h 57"/>
                        <a:gd name="T72" fmla="*/ 20 w 41"/>
                        <a:gd name="T73" fmla="*/ 0 h 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1"/>
                        <a:gd name="T112" fmla="*/ 0 h 57"/>
                        <a:gd name="T113" fmla="*/ 41 w 41"/>
                        <a:gd name="T114" fmla="*/ 57 h 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1" h="57">
                          <a:moveTo>
                            <a:pt x="20" y="0"/>
                          </a:moveTo>
                          <a:lnTo>
                            <a:pt x="20" y="0"/>
                          </a:lnTo>
                          <a:lnTo>
                            <a:pt x="16" y="3"/>
                          </a:lnTo>
                          <a:lnTo>
                            <a:pt x="13" y="7"/>
                          </a:lnTo>
                          <a:lnTo>
                            <a:pt x="9" y="12"/>
                          </a:lnTo>
                          <a:lnTo>
                            <a:pt x="6" y="14"/>
                          </a:lnTo>
                          <a:lnTo>
                            <a:pt x="5" y="14"/>
                          </a:lnTo>
                          <a:lnTo>
                            <a:pt x="5" y="18"/>
                          </a:lnTo>
                          <a:lnTo>
                            <a:pt x="5" y="20"/>
                          </a:lnTo>
                          <a:lnTo>
                            <a:pt x="2" y="23"/>
                          </a:lnTo>
                          <a:lnTo>
                            <a:pt x="1" y="25"/>
                          </a:lnTo>
                          <a:lnTo>
                            <a:pt x="0" y="27"/>
                          </a:lnTo>
                          <a:lnTo>
                            <a:pt x="1" y="30"/>
                          </a:lnTo>
                          <a:lnTo>
                            <a:pt x="2" y="34"/>
                          </a:lnTo>
                          <a:lnTo>
                            <a:pt x="1" y="34"/>
                          </a:lnTo>
                          <a:lnTo>
                            <a:pt x="0" y="34"/>
                          </a:lnTo>
                          <a:lnTo>
                            <a:pt x="1" y="36"/>
                          </a:lnTo>
                          <a:lnTo>
                            <a:pt x="3" y="38"/>
                          </a:lnTo>
                          <a:lnTo>
                            <a:pt x="3" y="39"/>
                          </a:lnTo>
                          <a:lnTo>
                            <a:pt x="3" y="40"/>
                          </a:lnTo>
                          <a:lnTo>
                            <a:pt x="6" y="40"/>
                          </a:lnTo>
                          <a:lnTo>
                            <a:pt x="6" y="41"/>
                          </a:lnTo>
                          <a:lnTo>
                            <a:pt x="6" y="43"/>
                          </a:lnTo>
                          <a:lnTo>
                            <a:pt x="5" y="44"/>
                          </a:lnTo>
                          <a:lnTo>
                            <a:pt x="2" y="44"/>
                          </a:lnTo>
                          <a:lnTo>
                            <a:pt x="2" y="45"/>
                          </a:lnTo>
                          <a:lnTo>
                            <a:pt x="5" y="46"/>
                          </a:lnTo>
                          <a:lnTo>
                            <a:pt x="7" y="46"/>
                          </a:lnTo>
                          <a:lnTo>
                            <a:pt x="8" y="50"/>
                          </a:lnTo>
                          <a:lnTo>
                            <a:pt x="9" y="52"/>
                          </a:lnTo>
                          <a:lnTo>
                            <a:pt x="12" y="54"/>
                          </a:lnTo>
                          <a:lnTo>
                            <a:pt x="15" y="55"/>
                          </a:lnTo>
                          <a:lnTo>
                            <a:pt x="22" y="57"/>
                          </a:lnTo>
                          <a:lnTo>
                            <a:pt x="27" y="52"/>
                          </a:lnTo>
                          <a:lnTo>
                            <a:pt x="29" y="48"/>
                          </a:lnTo>
                          <a:lnTo>
                            <a:pt x="30" y="46"/>
                          </a:lnTo>
                          <a:lnTo>
                            <a:pt x="30" y="44"/>
                          </a:lnTo>
                          <a:lnTo>
                            <a:pt x="30" y="41"/>
                          </a:lnTo>
                          <a:lnTo>
                            <a:pt x="33" y="41"/>
                          </a:lnTo>
                          <a:lnTo>
                            <a:pt x="41" y="32"/>
                          </a:lnTo>
                          <a:lnTo>
                            <a:pt x="41" y="26"/>
                          </a:lnTo>
                          <a:lnTo>
                            <a:pt x="39" y="20"/>
                          </a:lnTo>
                          <a:lnTo>
                            <a:pt x="36" y="19"/>
                          </a:lnTo>
                          <a:lnTo>
                            <a:pt x="33" y="17"/>
                          </a:lnTo>
                          <a:lnTo>
                            <a:pt x="33" y="14"/>
                          </a:lnTo>
                          <a:lnTo>
                            <a:pt x="32" y="12"/>
                          </a:lnTo>
                          <a:lnTo>
                            <a:pt x="30" y="11"/>
                          </a:lnTo>
                          <a:lnTo>
                            <a:pt x="28" y="12"/>
                          </a:lnTo>
                          <a:lnTo>
                            <a:pt x="26" y="9"/>
                          </a:lnTo>
                          <a:lnTo>
                            <a:pt x="23" y="6"/>
                          </a:lnTo>
                          <a:lnTo>
                            <a:pt x="21" y="5"/>
                          </a:lnTo>
                          <a:lnTo>
                            <a:pt x="19" y="5"/>
                          </a:lnTo>
                          <a:lnTo>
                            <a:pt x="20" y="2"/>
                          </a:lnTo>
                          <a:lnTo>
                            <a:pt x="2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73" name="Freeform 187"/>
                    <p:cNvSpPr>
                      <a:spLocks/>
                    </p:cNvSpPr>
                    <p:nvPr/>
                  </p:nvSpPr>
                  <p:spPr bwMode="auto">
                    <a:xfrm>
                      <a:off x="4326" y="816"/>
                      <a:ext cx="72" cy="47"/>
                    </a:xfrm>
                    <a:custGeom>
                      <a:avLst/>
                      <a:gdLst>
                        <a:gd name="T0" fmla="*/ 31 w 72"/>
                        <a:gd name="T1" fmla="*/ 2 h 47"/>
                        <a:gd name="T2" fmla="*/ 29 w 72"/>
                        <a:gd name="T3" fmla="*/ 3 h 47"/>
                        <a:gd name="T4" fmla="*/ 28 w 72"/>
                        <a:gd name="T5" fmla="*/ 2 h 47"/>
                        <a:gd name="T6" fmla="*/ 24 w 72"/>
                        <a:gd name="T7" fmla="*/ 2 h 47"/>
                        <a:gd name="T8" fmla="*/ 24 w 72"/>
                        <a:gd name="T9" fmla="*/ 10 h 47"/>
                        <a:gd name="T10" fmla="*/ 23 w 72"/>
                        <a:gd name="T11" fmla="*/ 14 h 47"/>
                        <a:gd name="T12" fmla="*/ 18 w 72"/>
                        <a:gd name="T13" fmla="*/ 18 h 47"/>
                        <a:gd name="T14" fmla="*/ 17 w 72"/>
                        <a:gd name="T15" fmla="*/ 21 h 47"/>
                        <a:gd name="T16" fmla="*/ 18 w 72"/>
                        <a:gd name="T17" fmla="*/ 23 h 47"/>
                        <a:gd name="T18" fmla="*/ 18 w 72"/>
                        <a:gd name="T19" fmla="*/ 26 h 47"/>
                        <a:gd name="T20" fmla="*/ 18 w 72"/>
                        <a:gd name="T21" fmla="*/ 26 h 47"/>
                        <a:gd name="T22" fmla="*/ 16 w 72"/>
                        <a:gd name="T23" fmla="*/ 25 h 47"/>
                        <a:gd name="T24" fmla="*/ 12 w 72"/>
                        <a:gd name="T25" fmla="*/ 31 h 47"/>
                        <a:gd name="T26" fmla="*/ 5 w 72"/>
                        <a:gd name="T27" fmla="*/ 40 h 47"/>
                        <a:gd name="T28" fmla="*/ 1 w 72"/>
                        <a:gd name="T29" fmla="*/ 44 h 47"/>
                        <a:gd name="T30" fmla="*/ 0 w 72"/>
                        <a:gd name="T31" fmla="*/ 47 h 47"/>
                        <a:gd name="T32" fmla="*/ 7 w 72"/>
                        <a:gd name="T33" fmla="*/ 47 h 47"/>
                        <a:gd name="T34" fmla="*/ 17 w 72"/>
                        <a:gd name="T35" fmla="*/ 44 h 47"/>
                        <a:gd name="T36" fmla="*/ 22 w 72"/>
                        <a:gd name="T37" fmla="*/ 39 h 47"/>
                        <a:gd name="T38" fmla="*/ 24 w 72"/>
                        <a:gd name="T39" fmla="*/ 36 h 47"/>
                        <a:gd name="T40" fmla="*/ 44 w 72"/>
                        <a:gd name="T41" fmla="*/ 42 h 47"/>
                        <a:gd name="T42" fmla="*/ 45 w 72"/>
                        <a:gd name="T43" fmla="*/ 40 h 47"/>
                        <a:gd name="T44" fmla="*/ 50 w 72"/>
                        <a:gd name="T45" fmla="*/ 37 h 47"/>
                        <a:gd name="T46" fmla="*/ 52 w 72"/>
                        <a:gd name="T47" fmla="*/ 37 h 47"/>
                        <a:gd name="T48" fmla="*/ 55 w 72"/>
                        <a:gd name="T49" fmla="*/ 37 h 47"/>
                        <a:gd name="T50" fmla="*/ 60 w 72"/>
                        <a:gd name="T51" fmla="*/ 35 h 47"/>
                        <a:gd name="T52" fmla="*/ 70 w 72"/>
                        <a:gd name="T53" fmla="*/ 33 h 47"/>
                        <a:gd name="T54" fmla="*/ 71 w 72"/>
                        <a:gd name="T55" fmla="*/ 30 h 47"/>
                        <a:gd name="T56" fmla="*/ 72 w 72"/>
                        <a:gd name="T57" fmla="*/ 28 h 47"/>
                        <a:gd name="T58" fmla="*/ 69 w 72"/>
                        <a:gd name="T59" fmla="*/ 22 h 47"/>
                        <a:gd name="T60" fmla="*/ 53 w 72"/>
                        <a:gd name="T61" fmla="*/ 15 h 47"/>
                        <a:gd name="T62" fmla="*/ 50 w 72"/>
                        <a:gd name="T63" fmla="*/ 12 h 47"/>
                        <a:gd name="T64" fmla="*/ 48 w 72"/>
                        <a:gd name="T65" fmla="*/ 9 h 47"/>
                        <a:gd name="T66" fmla="*/ 48 w 72"/>
                        <a:gd name="T67" fmla="*/ 8 h 47"/>
                        <a:gd name="T68" fmla="*/ 46 w 72"/>
                        <a:gd name="T69" fmla="*/ 8 h 47"/>
                        <a:gd name="T70" fmla="*/ 45 w 72"/>
                        <a:gd name="T71" fmla="*/ 9 h 47"/>
                        <a:gd name="T72" fmla="*/ 42 w 72"/>
                        <a:gd name="T73" fmla="*/ 8 h 47"/>
                        <a:gd name="T74" fmla="*/ 36 w 72"/>
                        <a:gd name="T75" fmla="*/ 11 h 47"/>
                        <a:gd name="T76" fmla="*/ 35 w 72"/>
                        <a:gd name="T77" fmla="*/ 8 h 47"/>
                        <a:gd name="T78" fmla="*/ 36 w 72"/>
                        <a:gd name="T79" fmla="*/ 8 h 47"/>
                        <a:gd name="T80" fmla="*/ 36 w 72"/>
                        <a:gd name="T81" fmla="*/ 3 h 47"/>
                        <a:gd name="T82" fmla="*/ 31 w 72"/>
                        <a:gd name="T83" fmla="*/ 0 h 4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2"/>
                        <a:gd name="T127" fmla="*/ 0 h 47"/>
                        <a:gd name="T128" fmla="*/ 72 w 72"/>
                        <a:gd name="T129" fmla="*/ 47 h 4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2" h="47">
                          <a:moveTo>
                            <a:pt x="31" y="0"/>
                          </a:moveTo>
                          <a:lnTo>
                            <a:pt x="31" y="2"/>
                          </a:lnTo>
                          <a:lnTo>
                            <a:pt x="29" y="3"/>
                          </a:lnTo>
                          <a:lnTo>
                            <a:pt x="28" y="2"/>
                          </a:lnTo>
                          <a:lnTo>
                            <a:pt x="24" y="2"/>
                          </a:lnTo>
                          <a:lnTo>
                            <a:pt x="24" y="7"/>
                          </a:lnTo>
                          <a:lnTo>
                            <a:pt x="24" y="10"/>
                          </a:lnTo>
                          <a:lnTo>
                            <a:pt x="23" y="14"/>
                          </a:lnTo>
                          <a:lnTo>
                            <a:pt x="21" y="17"/>
                          </a:lnTo>
                          <a:lnTo>
                            <a:pt x="18" y="18"/>
                          </a:lnTo>
                          <a:lnTo>
                            <a:pt x="17" y="21"/>
                          </a:lnTo>
                          <a:lnTo>
                            <a:pt x="18" y="22"/>
                          </a:lnTo>
                          <a:lnTo>
                            <a:pt x="18" y="23"/>
                          </a:lnTo>
                          <a:lnTo>
                            <a:pt x="19" y="24"/>
                          </a:lnTo>
                          <a:lnTo>
                            <a:pt x="18" y="26"/>
                          </a:lnTo>
                          <a:lnTo>
                            <a:pt x="17" y="26"/>
                          </a:lnTo>
                          <a:lnTo>
                            <a:pt x="16" y="25"/>
                          </a:lnTo>
                          <a:lnTo>
                            <a:pt x="12" y="31"/>
                          </a:lnTo>
                          <a:lnTo>
                            <a:pt x="10" y="36"/>
                          </a:lnTo>
                          <a:lnTo>
                            <a:pt x="5" y="40"/>
                          </a:lnTo>
                          <a:lnTo>
                            <a:pt x="1" y="44"/>
                          </a:lnTo>
                          <a:lnTo>
                            <a:pt x="1" y="45"/>
                          </a:lnTo>
                          <a:lnTo>
                            <a:pt x="0" y="47"/>
                          </a:lnTo>
                          <a:lnTo>
                            <a:pt x="7" y="47"/>
                          </a:lnTo>
                          <a:lnTo>
                            <a:pt x="12" y="46"/>
                          </a:lnTo>
                          <a:lnTo>
                            <a:pt x="17" y="44"/>
                          </a:lnTo>
                          <a:lnTo>
                            <a:pt x="22" y="39"/>
                          </a:lnTo>
                          <a:lnTo>
                            <a:pt x="24" y="36"/>
                          </a:lnTo>
                          <a:lnTo>
                            <a:pt x="35" y="39"/>
                          </a:lnTo>
                          <a:lnTo>
                            <a:pt x="44" y="42"/>
                          </a:lnTo>
                          <a:lnTo>
                            <a:pt x="45" y="40"/>
                          </a:lnTo>
                          <a:lnTo>
                            <a:pt x="48" y="39"/>
                          </a:lnTo>
                          <a:lnTo>
                            <a:pt x="50" y="37"/>
                          </a:lnTo>
                          <a:lnTo>
                            <a:pt x="52" y="37"/>
                          </a:lnTo>
                          <a:lnTo>
                            <a:pt x="55" y="37"/>
                          </a:lnTo>
                          <a:lnTo>
                            <a:pt x="58" y="36"/>
                          </a:lnTo>
                          <a:lnTo>
                            <a:pt x="60" y="35"/>
                          </a:lnTo>
                          <a:lnTo>
                            <a:pt x="63" y="33"/>
                          </a:lnTo>
                          <a:lnTo>
                            <a:pt x="70" y="33"/>
                          </a:lnTo>
                          <a:lnTo>
                            <a:pt x="71" y="30"/>
                          </a:lnTo>
                          <a:lnTo>
                            <a:pt x="72" y="28"/>
                          </a:lnTo>
                          <a:lnTo>
                            <a:pt x="71" y="24"/>
                          </a:lnTo>
                          <a:lnTo>
                            <a:pt x="69" y="22"/>
                          </a:lnTo>
                          <a:lnTo>
                            <a:pt x="65" y="18"/>
                          </a:lnTo>
                          <a:lnTo>
                            <a:pt x="53" y="15"/>
                          </a:lnTo>
                          <a:lnTo>
                            <a:pt x="50" y="12"/>
                          </a:lnTo>
                          <a:lnTo>
                            <a:pt x="49" y="11"/>
                          </a:lnTo>
                          <a:lnTo>
                            <a:pt x="48" y="9"/>
                          </a:lnTo>
                          <a:lnTo>
                            <a:pt x="48" y="8"/>
                          </a:lnTo>
                          <a:lnTo>
                            <a:pt x="46" y="8"/>
                          </a:lnTo>
                          <a:lnTo>
                            <a:pt x="45" y="9"/>
                          </a:lnTo>
                          <a:lnTo>
                            <a:pt x="43" y="9"/>
                          </a:lnTo>
                          <a:lnTo>
                            <a:pt x="42" y="8"/>
                          </a:lnTo>
                          <a:lnTo>
                            <a:pt x="41" y="8"/>
                          </a:lnTo>
                          <a:lnTo>
                            <a:pt x="36" y="11"/>
                          </a:lnTo>
                          <a:lnTo>
                            <a:pt x="35" y="8"/>
                          </a:lnTo>
                          <a:lnTo>
                            <a:pt x="36" y="8"/>
                          </a:lnTo>
                          <a:lnTo>
                            <a:pt x="37" y="5"/>
                          </a:lnTo>
                          <a:lnTo>
                            <a:pt x="36" y="3"/>
                          </a:lnTo>
                          <a:lnTo>
                            <a:pt x="33" y="1"/>
                          </a:lnTo>
                          <a:lnTo>
                            <a:pt x="3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74" name="Line 188"/>
                    <p:cNvSpPr>
                      <a:spLocks noChangeShapeType="1"/>
                    </p:cNvSpPr>
                    <p:nvPr/>
                  </p:nvSpPr>
                  <p:spPr bwMode="auto">
                    <a:xfrm>
                      <a:off x="4148" y="997"/>
                      <a:ext cx="1" cy="1"/>
                    </a:xfrm>
                    <a:prstGeom prst="line">
                      <a:avLst/>
                    </a:pr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75" name="Line 189"/>
                    <p:cNvSpPr>
                      <a:spLocks noChangeShapeType="1"/>
                    </p:cNvSpPr>
                    <p:nvPr/>
                  </p:nvSpPr>
                  <p:spPr bwMode="auto">
                    <a:xfrm>
                      <a:off x="4148" y="997"/>
                      <a:ext cx="1" cy="1"/>
                    </a:xfrm>
                    <a:prstGeom prst="line">
                      <a:avLst/>
                    </a:pr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76" name="Freeform 190"/>
                    <p:cNvSpPr>
                      <a:spLocks/>
                    </p:cNvSpPr>
                    <p:nvPr/>
                  </p:nvSpPr>
                  <p:spPr bwMode="auto">
                    <a:xfrm>
                      <a:off x="3727" y="1081"/>
                      <a:ext cx="30" cy="22"/>
                    </a:xfrm>
                    <a:custGeom>
                      <a:avLst/>
                      <a:gdLst>
                        <a:gd name="T0" fmla="*/ 1 w 30"/>
                        <a:gd name="T1" fmla="*/ 0 h 22"/>
                        <a:gd name="T2" fmla="*/ 1 w 30"/>
                        <a:gd name="T3" fmla="*/ 0 h 22"/>
                        <a:gd name="T4" fmla="*/ 1 w 30"/>
                        <a:gd name="T5" fmla="*/ 5 h 22"/>
                        <a:gd name="T6" fmla="*/ 1 w 30"/>
                        <a:gd name="T7" fmla="*/ 5 h 22"/>
                        <a:gd name="T8" fmla="*/ 0 w 30"/>
                        <a:gd name="T9" fmla="*/ 6 h 22"/>
                        <a:gd name="T10" fmla="*/ 0 w 30"/>
                        <a:gd name="T11" fmla="*/ 6 h 22"/>
                        <a:gd name="T12" fmla="*/ 0 w 30"/>
                        <a:gd name="T13" fmla="*/ 8 h 22"/>
                        <a:gd name="T14" fmla="*/ 0 w 30"/>
                        <a:gd name="T15" fmla="*/ 9 h 22"/>
                        <a:gd name="T16" fmla="*/ 0 w 30"/>
                        <a:gd name="T17" fmla="*/ 9 h 22"/>
                        <a:gd name="T18" fmla="*/ 0 w 30"/>
                        <a:gd name="T19" fmla="*/ 9 h 22"/>
                        <a:gd name="T20" fmla="*/ 0 w 30"/>
                        <a:gd name="T21" fmla="*/ 13 h 22"/>
                        <a:gd name="T22" fmla="*/ 0 w 30"/>
                        <a:gd name="T23" fmla="*/ 13 h 22"/>
                        <a:gd name="T24" fmla="*/ 2 w 30"/>
                        <a:gd name="T25" fmla="*/ 14 h 22"/>
                        <a:gd name="T26" fmla="*/ 3 w 30"/>
                        <a:gd name="T27" fmla="*/ 16 h 22"/>
                        <a:gd name="T28" fmla="*/ 3 w 30"/>
                        <a:gd name="T29" fmla="*/ 16 h 22"/>
                        <a:gd name="T30" fmla="*/ 8 w 30"/>
                        <a:gd name="T31" fmla="*/ 15 h 22"/>
                        <a:gd name="T32" fmla="*/ 10 w 30"/>
                        <a:gd name="T33" fmla="*/ 15 h 22"/>
                        <a:gd name="T34" fmla="*/ 13 w 30"/>
                        <a:gd name="T35" fmla="*/ 16 h 22"/>
                        <a:gd name="T36" fmla="*/ 13 w 30"/>
                        <a:gd name="T37" fmla="*/ 16 h 22"/>
                        <a:gd name="T38" fmla="*/ 16 w 30"/>
                        <a:gd name="T39" fmla="*/ 21 h 22"/>
                        <a:gd name="T40" fmla="*/ 16 w 30"/>
                        <a:gd name="T41" fmla="*/ 21 h 22"/>
                        <a:gd name="T42" fmla="*/ 20 w 30"/>
                        <a:gd name="T43" fmla="*/ 22 h 22"/>
                        <a:gd name="T44" fmla="*/ 24 w 30"/>
                        <a:gd name="T45" fmla="*/ 21 h 22"/>
                        <a:gd name="T46" fmla="*/ 24 w 30"/>
                        <a:gd name="T47" fmla="*/ 21 h 22"/>
                        <a:gd name="T48" fmla="*/ 25 w 30"/>
                        <a:gd name="T49" fmla="*/ 22 h 22"/>
                        <a:gd name="T50" fmla="*/ 28 w 30"/>
                        <a:gd name="T51" fmla="*/ 22 h 22"/>
                        <a:gd name="T52" fmla="*/ 28 w 30"/>
                        <a:gd name="T53" fmla="*/ 22 h 22"/>
                        <a:gd name="T54" fmla="*/ 29 w 30"/>
                        <a:gd name="T55" fmla="*/ 21 h 22"/>
                        <a:gd name="T56" fmla="*/ 30 w 30"/>
                        <a:gd name="T57" fmla="*/ 20 h 22"/>
                        <a:gd name="T58" fmla="*/ 30 w 30"/>
                        <a:gd name="T59" fmla="*/ 20 h 22"/>
                        <a:gd name="T60" fmla="*/ 27 w 30"/>
                        <a:gd name="T61" fmla="*/ 14 h 22"/>
                        <a:gd name="T62" fmla="*/ 21 w 30"/>
                        <a:gd name="T63" fmla="*/ 11 h 22"/>
                        <a:gd name="T64" fmla="*/ 21 w 30"/>
                        <a:gd name="T65" fmla="*/ 11 h 22"/>
                        <a:gd name="T66" fmla="*/ 16 w 30"/>
                        <a:gd name="T67" fmla="*/ 8 h 22"/>
                        <a:gd name="T68" fmla="*/ 13 w 30"/>
                        <a:gd name="T69" fmla="*/ 7 h 22"/>
                        <a:gd name="T70" fmla="*/ 13 w 30"/>
                        <a:gd name="T71" fmla="*/ 7 h 22"/>
                        <a:gd name="T72" fmla="*/ 10 w 30"/>
                        <a:gd name="T73" fmla="*/ 4 h 22"/>
                        <a:gd name="T74" fmla="*/ 8 w 30"/>
                        <a:gd name="T75" fmla="*/ 1 h 22"/>
                        <a:gd name="T76" fmla="*/ 7 w 30"/>
                        <a:gd name="T77" fmla="*/ 0 h 22"/>
                        <a:gd name="T78" fmla="*/ 7 w 30"/>
                        <a:gd name="T79" fmla="*/ 0 h 22"/>
                        <a:gd name="T80" fmla="*/ 4 w 30"/>
                        <a:gd name="T81" fmla="*/ 0 h 22"/>
                        <a:gd name="T82" fmla="*/ 1 w 30"/>
                        <a:gd name="T83" fmla="*/ 0 h 22"/>
                        <a:gd name="T84" fmla="*/ 1 w 30"/>
                        <a:gd name="T85" fmla="*/ 0 h 2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0"/>
                        <a:gd name="T130" fmla="*/ 0 h 22"/>
                        <a:gd name="T131" fmla="*/ 30 w 30"/>
                        <a:gd name="T132" fmla="*/ 22 h 2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0" h="22">
                          <a:moveTo>
                            <a:pt x="1" y="0"/>
                          </a:moveTo>
                          <a:lnTo>
                            <a:pt x="1" y="0"/>
                          </a:lnTo>
                          <a:lnTo>
                            <a:pt x="1" y="5"/>
                          </a:lnTo>
                          <a:lnTo>
                            <a:pt x="0" y="6"/>
                          </a:lnTo>
                          <a:lnTo>
                            <a:pt x="0" y="8"/>
                          </a:lnTo>
                          <a:lnTo>
                            <a:pt x="0" y="9"/>
                          </a:lnTo>
                          <a:lnTo>
                            <a:pt x="0" y="13"/>
                          </a:lnTo>
                          <a:lnTo>
                            <a:pt x="2" y="14"/>
                          </a:lnTo>
                          <a:lnTo>
                            <a:pt x="3" y="16"/>
                          </a:lnTo>
                          <a:lnTo>
                            <a:pt x="8" y="15"/>
                          </a:lnTo>
                          <a:lnTo>
                            <a:pt x="10" y="15"/>
                          </a:lnTo>
                          <a:lnTo>
                            <a:pt x="13" y="16"/>
                          </a:lnTo>
                          <a:lnTo>
                            <a:pt x="16" y="21"/>
                          </a:lnTo>
                          <a:lnTo>
                            <a:pt x="20" y="22"/>
                          </a:lnTo>
                          <a:lnTo>
                            <a:pt x="24" y="21"/>
                          </a:lnTo>
                          <a:lnTo>
                            <a:pt x="25" y="22"/>
                          </a:lnTo>
                          <a:lnTo>
                            <a:pt x="28" y="22"/>
                          </a:lnTo>
                          <a:lnTo>
                            <a:pt x="29" y="21"/>
                          </a:lnTo>
                          <a:lnTo>
                            <a:pt x="30" y="20"/>
                          </a:lnTo>
                          <a:lnTo>
                            <a:pt x="27" y="14"/>
                          </a:lnTo>
                          <a:lnTo>
                            <a:pt x="21" y="11"/>
                          </a:lnTo>
                          <a:lnTo>
                            <a:pt x="16" y="8"/>
                          </a:lnTo>
                          <a:lnTo>
                            <a:pt x="13" y="7"/>
                          </a:lnTo>
                          <a:lnTo>
                            <a:pt x="10" y="4"/>
                          </a:lnTo>
                          <a:lnTo>
                            <a:pt x="8" y="1"/>
                          </a:lnTo>
                          <a:lnTo>
                            <a:pt x="7" y="0"/>
                          </a:lnTo>
                          <a:lnTo>
                            <a:pt x="4"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77" name="Freeform 191"/>
                    <p:cNvSpPr>
                      <a:spLocks/>
                    </p:cNvSpPr>
                    <p:nvPr/>
                  </p:nvSpPr>
                  <p:spPr bwMode="auto">
                    <a:xfrm>
                      <a:off x="3700" y="1073"/>
                      <a:ext cx="6" cy="5"/>
                    </a:xfrm>
                    <a:custGeom>
                      <a:avLst/>
                      <a:gdLst>
                        <a:gd name="T0" fmla="*/ 0 w 6"/>
                        <a:gd name="T1" fmla="*/ 0 h 5"/>
                        <a:gd name="T2" fmla="*/ 0 w 6"/>
                        <a:gd name="T3" fmla="*/ 0 h 5"/>
                        <a:gd name="T4" fmla="*/ 1 w 6"/>
                        <a:gd name="T5" fmla="*/ 2 h 5"/>
                        <a:gd name="T6" fmla="*/ 1 w 6"/>
                        <a:gd name="T7" fmla="*/ 3 h 5"/>
                        <a:gd name="T8" fmla="*/ 1 w 6"/>
                        <a:gd name="T9" fmla="*/ 3 h 5"/>
                        <a:gd name="T10" fmla="*/ 5 w 6"/>
                        <a:gd name="T11" fmla="*/ 5 h 5"/>
                        <a:gd name="T12" fmla="*/ 6 w 6"/>
                        <a:gd name="T13" fmla="*/ 3 h 5"/>
                        <a:gd name="T14" fmla="*/ 5 w 6"/>
                        <a:gd name="T15" fmla="*/ 2 h 5"/>
                        <a:gd name="T16" fmla="*/ 5 w 6"/>
                        <a:gd name="T17" fmla="*/ 2 h 5"/>
                        <a:gd name="T18" fmla="*/ 0 w 6"/>
                        <a:gd name="T19" fmla="*/ 0 h 5"/>
                        <a:gd name="T20" fmla="*/ 0 w 6"/>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5"/>
                        <a:gd name="T35" fmla="*/ 6 w 6"/>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5">
                          <a:moveTo>
                            <a:pt x="0" y="0"/>
                          </a:moveTo>
                          <a:lnTo>
                            <a:pt x="0" y="0"/>
                          </a:lnTo>
                          <a:lnTo>
                            <a:pt x="1" y="2"/>
                          </a:lnTo>
                          <a:lnTo>
                            <a:pt x="1" y="3"/>
                          </a:lnTo>
                          <a:lnTo>
                            <a:pt x="5" y="5"/>
                          </a:lnTo>
                          <a:lnTo>
                            <a:pt x="6" y="3"/>
                          </a:lnTo>
                          <a:lnTo>
                            <a:pt x="5" y="2"/>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78" name="Freeform 192"/>
                    <p:cNvSpPr>
                      <a:spLocks/>
                    </p:cNvSpPr>
                    <p:nvPr/>
                  </p:nvSpPr>
                  <p:spPr bwMode="auto">
                    <a:xfrm>
                      <a:off x="4009" y="1072"/>
                      <a:ext cx="5" cy="6"/>
                    </a:xfrm>
                    <a:custGeom>
                      <a:avLst/>
                      <a:gdLst>
                        <a:gd name="T0" fmla="*/ 1 w 5"/>
                        <a:gd name="T1" fmla="*/ 0 h 6"/>
                        <a:gd name="T2" fmla="*/ 2 w 5"/>
                        <a:gd name="T3" fmla="*/ 2 h 6"/>
                        <a:gd name="T4" fmla="*/ 2 w 5"/>
                        <a:gd name="T5" fmla="*/ 2 h 6"/>
                        <a:gd name="T6" fmla="*/ 5 w 5"/>
                        <a:gd name="T7" fmla="*/ 3 h 6"/>
                        <a:gd name="T8" fmla="*/ 5 w 5"/>
                        <a:gd name="T9" fmla="*/ 4 h 6"/>
                        <a:gd name="T10" fmla="*/ 1 w 5"/>
                        <a:gd name="T11" fmla="*/ 6 h 6"/>
                        <a:gd name="T12" fmla="*/ 1 w 5"/>
                        <a:gd name="T13" fmla="*/ 6 h 6"/>
                        <a:gd name="T14" fmla="*/ 0 w 5"/>
                        <a:gd name="T15" fmla="*/ 2 h 6"/>
                        <a:gd name="T16" fmla="*/ 0 w 5"/>
                        <a:gd name="T17" fmla="*/ 1 h 6"/>
                        <a:gd name="T18" fmla="*/ 1 w 5"/>
                        <a:gd name="T19" fmla="*/ 0 h 6"/>
                        <a:gd name="T20" fmla="*/ 1 w 5"/>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6"/>
                        <a:gd name="T35" fmla="*/ 5 w 5"/>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6">
                          <a:moveTo>
                            <a:pt x="1" y="0"/>
                          </a:moveTo>
                          <a:lnTo>
                            <a:pt x="2" y="2"/>
                          </a:lnTo>
                          <a:lnTo>
                            <a:pt x="5" y="3"/>
                          </a:lnTo>
                          <a:lnTo>
                            <a:pt x="5" y="4"/>
                          </a:lnTo>
                          <a:lnTo>
                            <a:pt x="1" y="6"/>
                          </a:lnTo>
                          <a:lnTo>
                            <a:pt x="0" y="2"/>
                          </a:lnTo>
                          <a:lnTo>
                            <a:pt x="0" y="1"/>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79" name="Freeform 193"/>
                    <p:cNvSpPr>
                      <a:spLocks/>
                    </p:cNvSpPr>
                    <p:nvPr/>
                  </p:nvSpPr>
                  <p:spPr bwMode="auto">
                    <a:xfrm>
                      <a:off x="4003" y="1014"/>
                      <a:ext cx="20" cy="16"/>
                    </a:xfrm>
                    <a:custGeom>
                      <a:avLst/>
                      <a:gdLst>
                        <a:gd name="T0" fmla="*/ 8 w 20"/>
                        <a:gd name="T1" fmla="*/ 0 h 16"/>
                        <a:gd name="T2" fmla="*/ 8 w 20"/>
                        <a:gd name="T3" fmla="*/ 0 h 16"/>
                        <a:gd name="T4" fmla="*/ 6 w 20"/>
                        <a:gd name="T5" fmla="*/ 5 h 16"/>
                        <a:gd name="T6" fmla="*/ 3 w 20"/>
                        <a:gd name="T7" fmla="*/ 9 h 16"/>
                        <a:gd name="T8" fmla="*/ 3 w 20"/>
                        <a:gd name="T9" fmla="*/ 9 h 16"/>
                        <a:gd name="T10" fmla="*/ 1 w 20"/>
                        <a:gd name="T11" fmla="*/ 9 h 16"/>
                        <a:gd name="T12" fmla="*/ 0 w 20"/>
                        <a:gd name="T13" fmla="*/ 10 h 16"/>
                        <a:gd name="T14" fmla="*/ 0 w 20"/>
                        <a:gd name="T15" fmla="*/ 10 h 16"/>
                        <a:gd name="T16" fmla="*/ 0 w 20"/>
                        <a:gd name="T17" fmla="*/ 12 h 16"/>
                        <a:gd name="T18" fmla="*/ 0 w 20"/>
                        <a:gd name="T19" fmla="*/ 14 h 16"/>
                        <a:gd name="T20" fmla="*/ 3 w 20"/>
                        <a:gd name="T21" fmla="*/ 16 h 16"/>
                        <a:gd name="T22" fmla="*/ 3 w 20"/>
                        <a:gd name="T23" fmla="*/ 16 h 16"/>
                        <a:gd name="T24" fmla="*/ 7 w 20"/>
                        <a:gd name="T25" fmla="*/ 11 h 16"/>
                        <a:gd name="T26" fmla="*/ 7 w 20"/>
                        <a:gd name="T27" fmla="*/ 11 h 16"/>
                        <a:gd name="T28" fmla="*/ 9 w 20"/>
                        <a:gd name="T29" fmla="*/ 11 h 16"/>
                        <a:gd name="T30" fmla="*/ 11 w 20"/>
                        <a:gd name="T31" fmla="*/ 11 h 16"/>
                        <a:gd name="T32" fmla="*/ 14 w 20"/>
                        <a:gd name="T33" fmla="*/ 11 h 16"/>
                        <a:gd name="T34" fmla="*/ 14 w 20"/>
                        <a:gd name="T35" fmla="*/ 11 h 16"/>
                        <a:gd name="T36" fmla="*/ 17 w 20"/>
                        <a:gd name="T37" fmla="*/ 10 h 16"/>
                        <a:gd name="T38" fmla="*/ 20 w 20"/>
                        <a:gd name="T39" fmla="*/ 7 h 16"/>
                        <a:gd name="T40" fmla="*/ 20 w 20"/>
                        <a:gd name="T41" fmla="*/ 7 h 16"/>
                        <a:gd name="T42" fmla="*/ 18 w 20"/>
                        <a:gd name="T43" fmla="*/ 4 h 16"/>
                        <a:gd name="T44" fmla="*/ 18 w 20"/>
                        <a:gd name="T45" fmla="*/ 4 h 16"/>
                        <a:gd name="T46" fmla="*/ 8 w 20"/>
                        <a:gd name="T47" fmla="*/ 0 h 16"/>
                        <a:gd name="T48" fmla="*/ 8 w 20"/>
                        <a:gd name="T49" fmla="*/ 0 h 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
                        <a:gd name="T76" fmla="*/ 0 h 16"/>
                        <a:gd name="T77" fmla="*/ 20 w 20"/>
                        <a:gd name="T78" fmla="*/ 16 h 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 h="16">
                          <a:moveTo>
                            <a:pt x="8" y="0"/>
                          </a:moveTo>
                          <a:lnTo>
                            <a:pt x="8" y="0"/>
                          </a:lnTo>
                          <a:lnTo>
                            <a:pt x="6" y="5"/>
                          </a:lnTo>
                          <a:lnTo>
                            <a:pt x="3" y="9"/>
                          </a:lnTo>
                          <a:lnTo>
                            <a:pt x="1" y="9"/>
                          </a:lnTo>
                          <a:lnTo>
                            <a:pt x="0" y="10"/>
                          </a:lnTo>
                          <a:lnTo>
                            <a:pt x="0" y="12"/>
                          </a:lnTo>
                          <a:lnTo>
                            <a:pt x="0" y="14"/>
                          </a:lnTo>
                          <a:lnTo>
                            <a:pt x="3" y="16"/>
                          </a:lnTo>
                          <a:lnTo>
                            <a:pt x="7" y="11"/>
                          </a:lnTo>
                          <a:lnTo>
                            <a:pt x="9" y="11"/>
                          </a:lnTo>
                          <a:lnTo>
                            <a:pt x="11" y="11"/>
                          </a:lnTo>
                          <a:lnTo>
                            <a:pt x="14" y="11"/>
                          </a:lnTo>
                          <a:lnTo>
                            <a:pt x="17" y="10"/>
                          </a:lnTo>
                          <a:lnTo>
                            <a:pt x="20" y="7"/>
                          </a:lnTo>
                          <a:lnTo>
                            <a:pt x="18" y="4"/>
                          </a:lnTo>
                          <a:lnTo>
                            <a:pt x="8"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80" name="Freeform 194"/>
                    <p:cNvSpPr>
                      <a:spLocks/>
                    </p:cNvSpPr>
                    <p:nvPr/>
                  </p:nvSpPr>
                  <p:spPr bwMode="auto">
                    <a:xfrm>
                      <a:off x="3950" y="1006"/>
                      <a:ext cx="5" cy="5"/>
                    </a:xfrm>
                    <a:custGeom>
                      <a:avLst/>
                      <a:gdLst>
                        <a:gd name="T0" fmla="*/ 0 w 5"/>
                        <a:gd name="T1" fmla="*/ 0 h 5"/>
                        <a:gd name="T2" fmla="*/ 0 w 5"/>
                        <a:gd name="T3" fmla="*/ 0 h 5"/>
                        <a:gd name="T4" fmla="*/ 1 w 5"/>
                        <a:gd name="T5" fmla="*/ 3 h 5"/>
                        <a:gd name="T6" fmla="*/ 1 w 5"/>
                        <a:gd name="T7" fmla="*/ 4 h 5"/>
                        <a:gd name="T8" fmla="*/ 2 w 5"/>
                        <a:gd name="T9" fmla="*/ 5 h 5"/>
                        <a:gd name="T10" fmla="*/ 2 w 5"/>
                        <a:gd name="T11" fmla="*/ 5 h 5"/>
                        <a:gd name="T12" fmla="*/ 4 w 5"/>
                        <a:gd name="T13" fmla="*/ 5 h 5"/>
                        <a:gd name="T14" fmla="*/ 4 w 5"/>
                        <a:gd name="T15" fmla="*/ 4 h 5"/>
                        <a:gd name="T16" fmla="*/ 4 w 5"/>
                        <a:gd name="T17" fmla="*/ 3 h 5"/>
                        <a:gd name="T18" fmla="*/ 4 w 5"/>
                        <a:gd name="T19" fmla="*/ 3 h 5"/>
                        <a:gd name="T20" fmla="*/ 5 w 5"/>
                        <a:gd name="T21" fmla="*/ 3 h 5"/>
                        <a:gd name="T22" fmla="*/ 5 w 5"/>
                        <a:gd name="T23" fmla="*/ 1 h 5"/>
                        <a:gd name="T24" fmla="*/ 4 w 5"/>
                        <a:gd name="T25" fmla="*/ 0 h 5"/>
                        <a:gd name="T26" fmla="*/ 4 w 5"/>
                        <a:gd name="T27" fmla="*/ 0 h 5"/>
                        <a:gd name="T28" fmla="*/ 2 w 5"/>
                        <a:gd name="T29" fmla="*/ 0 h 5"/>
                        <a:gd name="T30" fmla="*/ 0 w 5"/>
                        <a:gd name="T31" fmla="*/ 0 h 5"/>
                        <a:gd name="T32" fmla="*/ 0 w 5"/>
                        <a:gd name="T33" fmla="*/ 0 h 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
                        <a:gd name="T52" fmla="*/ 0 h 5"/>
                        <a:gd name="T53" fmla="*/ 5 w 5"/>
                        <a:gd name="T54" fmla="*/ 5 h 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 h="5">
                          <a:moveTo>
                            <a:pt x="0" y="0"/>
                          </a:moveTo>
                          <a:lnTo>
                            <a:pt x="0" y="0"/>
                          </a:lnTo>
                          <a:lnTo>
                            <a:pt x="1" y="3"/>
                          </a:lnTo>
                          <a:lnTo>
                            <a:pt x="1" y="4"/>
                          </a:lnTo>
                          <a:lnTo>
                            <a:pt x="2" y="5"/>
                          </a:lnTo>
                          <a:lnTo>
                            <a:pt x="4" y="5"/>
                          </a:lnTo>
                          <a:lnTo>
                            <a:pt x="4" y="4"/>
                          </a:lnTo>
                          <a:lnTo>
                            <a:pt x="4" y="3"/>
                          </a:lnTo>
                          <a:lnTo>
                            <a:pt x="5" y="3"/>
                          </a:lnTo>
                          <a:lnTo>
                            <a:pt x="5" y="1"/>
                          </a:lnTo>
                          <a:lnTo>
                            <a:pt x="4" y="0"/>
                          </a:lnTo>
                          <a:lnTo>
                            <a:pt x="2"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81" name="Freeform 195"/>
                    <p:cNvSpPr>
                      <a:spLocks/>
                    </p:cNvSpPr>
                    <p:nvPr/>
                  </p:nvSpPr>
                  <p:spPr bwMode="auto">
                    <a:xfrm>
                      <a:off x="4021" y="997"/>
                      <a:ext cx="13" cy="14"/>
                    </a:xfrm>
                    <a:custGeom>
                      <a:avLst/>
                      <a:gdLst>
                        <a:gd name="T0" fmla="*/ 8 w 13"/>
                        <a:gd name="T1" fmla="*/ 0 h 14"/>
                        <a:gd name="T2" fmla="*/ 8 w 13"/>
                        <a:gd name="T3" fmla="*/ 0 h 14"/>
                        <a:gd name="T4" fmla="*/ 0 w 13"/>
                        <a:gd name="T5" fmla="*/ 6 h 14"/>
                        <a:gd name="T6" fmla="*/ 0 w 13"/>
                        <a:gd name="T7" fmla="*/ 6 h 14"/>
                        <a:gd name="T8" fmla="*/ 0 w 13"/>
                        <a:gd name="T9" fmla="*/ 7 h 14"/>
                        <a:gd name="T10" fmla="*/ 0 w 13"/>
                        <a:gd name="T11" fmla="*/ 9 h 14"/>
                        <a:gd name="T12" fmla="*/ 0 w 13"/>
                        <a:gd name="T13" fmla="*/ 9 h 14"/>
                        <a:gd name="T14" fmla="*/ 3 w 13"/>
                        <a:gd name="T15" fmla="*/ 10 h 14"/>
                        <a:gd name="T16" fmla="*/ 5 w 13"/>
                        <a:gd name="T17" fmla="*/ 12 h 14"/>
                        <a:gd name="T18" fmla="*/ 5 w 13"/>
                        <a:gd name="T19" fmla="*/ 12 h 14"/>
                        <a:gd name="T20" fmla="*/ 6 w 13"/>
                        <a:gd name="T21" fmla="*/ 14 h 14"/>
                        <a:gd name="T22" fmla="*/ 6 w 13"/>
                        <a:gd name="T23" fmla="*/ 14 h 14"/>
                        <a:gd name="T24" fmla="*/ 9 w 13"/>
                        <a:gd name="T25" fmla="*/ 13 h 14"/>
                        <a:gd name="T26" fmla="*/ 12 w 13"/>
                        <a:gd name="T27" fmla="*/ 14 h 14"/>
                        <a:gd name="T28" fmla="*/ 12 w 13"/>
                        <a:gd name="T29" fmla="*/ 14 h 14"/>
                        <a:gd name="T30" fmla="*/ 13 w 13"/>
                        <a:gd name="T31" fmla="*/ 7 h 14"/>
                        <a:gd name="T32" fmla="*/ 13 w 13"/>
                        <a:gd name="T33" fmla="*/ 4 h 14"/>
                        <a:gd name="T34" fmla="*/ 12 w 13"/>
                        <a:gd name="T35" fmla="*/ 1 h 14"/>
                        <a:gd name="T36" fmla="*/ 12 w 13"/>
                        <a:gd name="T37" fmla="*/ 1 h 14"/>
                        <a:gd name="T38" fmla="*/ 10 w 13"/>
                        <a:gd name="T39" fmla="*/ 1 h 14"/>
                        <a:gd name="T40" fmla="*/ 8 w 13"/>
                        <a:gd name="T41" fmla="*/ 0 h 14"/>
                        <a:gd name="T42" fmla="*/ 8 w 13"/>
                        <a:gd name="T43" fmla="*/ 0 h 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
                        <a:gd name="T67" fmla="*/ 0 h 14"/>
                        <a:gd name="T68" fmla="*/ 13 w 13"/>
                        <a:gd name="T69" fmla="*/ 14 h 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 h="14">
                          <a:moveTo>
                            <a:pt x="8" y="0"/>
                          </a:moveTo>
                          <a:lnTo>
                            <a:pt x="8" y="0"/>
                          </a:lnTo>
                          <a:lnTo>
                            <a:pt x="0" y="6"/>
                          </a:lnTo>
                          <a:lnTo>
                            <a:pt x="0" y="7"/>
                          </a:lnTo>
                          <a:lnTo>
                            <a:pt x="0" y="9"/>
                          </a:lnTo>
                          <a:lnTo>
                            <a:pt x="3" y="10"/>
                          </a:lnTo>
                          <a:lnTo>
                            <a:pt x="5" y="12"/>
                          </a:lnTo>
                          <a:lnTo>
                            <a:pt x="6" y="14"/>
                          </a:lnTo>
                          <a:lnTo>
                            <a:pt x="9" y="13"/>
                          </a:lnTo>
                          <a:lnTo>
                            <a:pt x="12" y="14"/>
                          </a:lnTo>
                          <a:lnTo>
                            <a:pt x="13" y="7"/>
                          </a:lnTo>
                          <a:lnTo>
                            <a:pt x="13" y="4"/>
                          </a:lnTo>
                          <a:lnTo>
                            <a:pt x="12" y="1"/>
                          </a:lnTo>
                          <a:lnTo>
                            <a:pt x="10" y="1"/>
                          </a:lnTo>
                          <a:lnTo>
                            <a:pt x="8"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82" name="Freeform 196"/>
                    <p:cNvSpPr>
                      <a:spLocks/>
                    </p:cNvSpPr>
                    <p:nvPr/>
                  </p:nvSpPr>
                  <p:spPr bwMode="auto">
                    <a:xfrm>
                      <a:off x="3898" y="986"/>
                      <a:ext cx="14" cy="15"/>
                    </a:xfrm>
                    <a:custGeom>
                      <a:avLst/>
                      <a:gdLst>
                        <a:gd name="T0" fmla="*/ 5 w 14"/>
                        <a:gd name="T1" fmla="*/ 0 h 15"/>
                        <a:gd name="T2" fmla="*/ 5 w 14"/>
                        <a:gd name="T3" fmla="*/ 0 h 15"/>
                        <a:gd name="T4" fmla="*/ 4 w 14"/>
                        <a:gd name="T5" fmla="*/ 3 h 15"/>
                        <a:gd name="T6" fmla="*/ 3 w 14"/>
                        <a:gd name="T7" fmla="*/ 3 h 15"/>
                        <a:gd name="T8" fmla="*/ 3 w 14"/>
                        <a:gd name="T9" fmla="*/ 3 h 15"/>
                        <a:gd name="T10" fmla="*/ 3 w 14"/>
                        <a:gd name="T11" fmla="*/ 6 h 15"/>
                        <a:gd name="T12" fmla="*/ 3 w 14"/>
                        <a:gd name="T13" fmla="*/ 10 h 15"/>
                        <a:gd name="T14" fmla="*/ 3 w 14"/>
                        <a:gd name="T15" fmla="*/ 10 h 15"/>
                        <a:gd name="T16" fmla="*/ 0 w 14"/>
                        <a:gd name="T17" fmla="*/ 12 h 15"/>
                        <a:gd name="T18" fmla="*/ 0 w 14"/>
                        <a:gd name="T19" fmla="*/ 12 h 15"/>
                        <a:gd name="T20" fmla="*/ 0 w 14"/>
                        <a:gd name="T21" fmla="*/ 15 h 15"/>
                        <a:gd name="T22" fmla="*/ 0 w 14"/>
                        <a:gd name="T23" fmla="*/ 15 h 15"/>
                        <a:gd name="T24" fmla="*/ 3 w 14"/>
                        <a:gd name="T25" fmla="*/ 15 h 15"/>
                        <a:gd name="T26" fmla="*/ 4 w 14"/>
                        <a:gd name="T27" fmla="*/ 15 h 15"/>
                        <a:gd name="T28" fmla="*/ 4 w 14"/>
                        <a:gd name="T29" fmla="*/ 15 h 15"/>
                        <a:gd name="T30" fmla="*/ 4 w 14"/>
                        <a:gd name="T31" fmla="*/ 15 h 15"/>
                        <a:gd name="T32" fmla="*/ 10 w 14"/>
                        <a:gd name="T33" fmla="*/ 14 h 15"/>
                        <a:gd name="T34" fmla="*/ 12 w 14"/>
                        <a:gd name="T35" fmla="*/ 12 h 15"/>
                        <a:gd name="T36" fmla="*/ 12 w 14"/>
                        <a:gd name="T37" fmla="*/ 10 h 15"/>
                        <a:gd name="T38" fmla="*/ 14 w 14"/>
                        <a:gd name="T39" fmla="*/ 3 h 15"/>
                        <a:gd name="T40" fmla="*/ 14 w 14"/>
                        <a:gd name="T41" fmla="*/ 3 h 15"/>
                        <a:gd name="T42" fmla="*/ 5 w 14"/>
                        <a:gd name="T43" fmla="*/ 0 h 15"/>
                        <a:gd name="T44" fmla="*/ 5 w 14"/>
                        <a:gd name="T45" fmla="*/ 0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4"/>
                        <a:gd name="T70" fmla="*/ 0 h 15"/>
                        <a:gd name="T71" fmla="*/ 14 w 14"/>
                        <a:gd name="T72" fmla="*/ 15 h 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4" h="15">
                          <a:moveTo>
                            <a:pt x="5" y="0"/>
                          </a:moveTo>
                          <a:lnTo>
                            <a:pt x="5" y="0"/>
                          </a:lnTo>
                          <a:lnTo>
                            <a:pt x="4" y="3"/>
                          </a:lnTo>
                          <a:lnTo>
                            <a:pt x="3" y="3"/>
                          </a:lnTo>
                          <a:lnTo>
                            <a:pt x="3" y="6"/>
                          </a:lnTo>
                          <a:lnTo>
                            <a:pt x="3" y="10"/>
                          </a:lnTo>
                          <a:lnTo>
                            <a:pt x="0" y="12"/>
                          </a:lnTo>
                          <a:lnTo>
                            <a:pt x="0" y="15"/>
                          </a:lnTo>
                          <a:lnTo>
                            <a:pt x="3" y="15"/>
                          </a:lnTo>
                          <a:lnTo>
                            <a:pt x="4" y="15"/>
                          </a:lnTo>
                          <a:lnTo>
                            <a:pt x="10" y="14"/>
                          </a:lnTo>
                          <a:lnTo>
                            <a:pt x="12" y="12"/>
                          </a:lnTo>
                          <a:lnTo>
                            <a:pt x="12" y="10"/>
                          </a:lnTo>
                          <a:lnTo>
                            <a:pt x="14" y="3"/>
                          </a:lnTo>
                          <a:lnTo>
                            <a:pt x="5"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83" name="Freeform 197"/>
                    <p:cNvSpPr>
                      <a:spLocks/>
                    </p:cNvSpPr>
                    <p:nvPr/>
                  </p:nvSpPr>
                  <p:spPr bwMode="auto">
                    <a:xfrm>
                      <a:off x="4124" y="994"/>
                      <a:ext cx="7" cy="7"/>
                    </a:xfrm>
                    <a:custGeom>
                      <a:avLst/>
                      <a:gdLst>
                        <a:gd name="T0" fmla="*/ 5 w 7"/>
                        <a:gd name="T1" fmla="*/ 0 h 7"/>
                        <a:gd name="T2" fmla="*/ 5 w 7"/>
                        <a:gd name="T3" fmla="*/ 0 h 7"/>
                        <a:gd name="T4" fmla="*/ 7 w 7"/>
                        <a:gd name="T5" fmla="*/ 0 h 7"/>
                        <a:gd name="T6" fmla="*/ 7 w 7"/>
                        <a:gd name="T7" fmla="*/ 0 h 7"/>
                        <a:gd name="T8" fmla="*/ 7 w 7"/>
                        <a:gd name="T9" fmla="*/ 3 h 7"/>
                        <a:gd name="T10" fmla="*/ 7 w 7"/>
                        <a:gd name="T11" fmla="*/ 3 h 7"/>
                        <a:gd name="T12" fmla="*/ 4 w 7"/>
                        <a:gd name="T13" fmla="*/ 3 h 7"/>
                        <a:gd name="T14" fmla="*/ 4 w 7"/>
                        <a:gd name="T15" fmla="*/ 3 h 7"/>
                        <a:gd name="T16" fmla="*/ 3 w 7"/>
                        <a:gd name="T17" fmla="*/ 5 h 7"/>
                        <a:gd name="T18" fmla="*/ 2 w 7"/>
                        <a:gd name="T19" fmla="*/ 7 h 7"/>
                        <a:gd name="T20" fmla="*/ 2 w 7"/>
                        <a:gd name="T21" fmla="*/ 7 h 7"/>
                        <a:gd name="T22" fmla="*/ 0 w 7"/>
                        <a:gd name="T23" fmla="*/ 7 h 7"/>
                        <a:gd name="T24" fmla="*/ 0 w 7"/>
                        <a:gd name="T25" fmla="*/ 7 h 7"/>
                        <a:gd name="T26" fmla="*/ 2 w 7"/>
                        <a:gd name="T27" fmla="*/ 5 h 7"/>
                        <a:gd name="T28" fmla="*/ 5 w 7"/>
                        <a:gd name="T29" fmla="*/ 0 h 7"/>
                        <a:gd name="T30" fmla="*/ 5 w 7"/>
                        <a:gd name="T31" fmla="*/ 0 h 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7"/>
                        <a:gd name="T49" fmla="*/ 0 h 7"/>
                        <a:gd name="T50" fmla="*/ 7 w 7"/>
                        <a:gd name="T51" fmla="*/ 7 h 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7" h="7">
                          <a:moveTo>
                            <a:pt x="5" y="0"/>
                          </a:moveTo>
                          <a:lnTo>
                            <a:pt x="5" y="0"/>
                          </a:lnTo>
                          <a:lnTo>
                            <a:pt x="7" y="0"/>
                          </a:lnTo>
                          <a:lnTo>
                            <a:pt x="7" y="3"/>
                          </a:lnTo>
                          <a:lnTo>
                            <a:pt x="4" y="3"/>
                          </a:lnTo>
                          <a:lnTo>
                            <a:pt x="3" y="5"/>
                          </a:lnTo>
                          <a:lnTo>
                            <a:pt x="2" y="7"/>
                          </a:lnTo>
                          <a:lnTo>
                            <a:pt x="0" y="7"/>
                          </a:lnTo>
                          <a:lnTo>
                            <a:pt x="2" y="5"/>
                          </a:lnTo>
                          <a:lnTo>
                            <a:pt x="5"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84" name="Freeform 198"/>
                    <p:cNvSpPr>
                      <a:spLocks/>
                    </p:cNvSpPr>
                    <p:nvPr/>
                  </p:nvSpPr>
                  <p:spPr bwMode="auto">
                    <a:xfrm>
                      <a:off x="3583" y="1103"/>
                      <a:ext cx="19" cy="21"/>
                    </a:xfrm>
                    <a:custGeom>
                      <a:avLst/>
                      <a:gdLst>
                        <a:gd name="T0" fmla="*/ 6 w 19"/>
                        <a:gd name="T1" fmla="*/ 0 h 21"/>
                        <a:gd name="T2" fmla="*/ 6 w 19"/>
                        <a:gd name="T3" fmla="*/ 0 h 21"/>
                        <a:gd name="T4" fmla="*/ 3 w 19"/>
                        <a:gd name="T5" fmla="*/ 3 h 21"/>
                        <a:gd name="T6" fmla="*/ 2 w 19"/>
                        <a:gd name="T7" fmla="*/ 4 h 21"/>
                        <a:gd name="T8" fmla="*/ 2 w 19"/>
                        <a:gd name="T9" fmla="*/ 4 h 21"/>
                        <a:gd name="T10" fmla="*/ 2 w 19"/>
                        <a:gd name="T11" fmla="*/ 6 h 21"/>
                        <a:gd name="T12" fmla="*/ 2 w 19"/>
                        <a:gd name="T13" fmla="*/ 8 h 21"/>
                        <a:gd name="T14" fmla="*/ 2 w 19"/>
                        <a:gd name="T15" fmla="*/ 8 h 21"/>
                        <a:gd name="T16" fmla="*/ 0 w 19"/>
                        <a:gd name="T17" fmla="*/ 10 h 21"/>
                        <a:gd name="T18" fmla="*/ 1 w 19"/>
                        <a:gd name="T19" fmla="*/ 11 h 21"/>
                        <a:gd name="T20" fmla="*/ 2 w 19"/>
                        <a:gd name="T21" fmla="*/ 12 h 21"/>
                        <a:gd name="T22" fmla="*/ 2 w 19"/>
                        <a:gd name="T23" fmla="*/ 12 h 21"/>
                        <a:gd name="T24" fmla="*/ 2 w 19"/>
                        <a:gd name="T25" fmla="*/ 14 h 21"/>
                        <a:gd name="T26" fmla="*/ 2 w 19"/>
                        <a:gd name="T27" fmla="*/ 17 h 21"/>
                        <a:gd name="T28" fmla="*/ 2 w 19"/>
                        <a:gd name="T29" fmla="*/ 17 h 21"/>
                        <a:gd name="T30" fmla="*/ 3 w 19"/>
                        <a:gd name="T31" fmla="*/ 18 h 21"/>
                        <a:gd name="T32" fmla="*/ 6 w 19"/>
                        <a:gd name="T33" fmla="*/ 19 h 21"/>
                        <a:gd name="T34" fmla="*/ 6 w 19"/>
                        <a:gd name="T35" fmla="*/ 19 h 21"/>
                        <a:gd name="T36" fmla="*/ 12 w 19"/>
                        <a:gd name="T37" fmla="*/ 21 h 21"/>
                        <a:gd name="T38" fmla="*/ 12 w 19"/>
                        <a:gd name="T39" fmla="*/ 21 h 21"/>
                        <a:gd name="T40" fmla="*/ 17 w 19"/>
                        <a:gd name="T41" fmla="*/ 12 h 21"/>
                        <a:gd name="T42" fmla="*/ 19 w 19"/>
                        <a:gd name="T43" fmla="*/ 7 h 21"/>
                        <a:gd name="T44" fmla="*/ 19 w 19"/>
                        <a:gd name="T45" fmla="*/ 5 h 21"/>
                        <a:gd name="T46" fmla="*/ 17 w 19"/>
                        <a:gd name="T47" fmla="*/ 3 h 21"/>
                        <a:gd name="T48" fmla="*/ 17 w 19"/>
                        <a:gd name="T49" fmla="*/ 3 h 21"/>
                        <a:gd name="T50" fmla="*/ 15 w 19"/>
                        <a:gd name="T51" fmla="*/ 1 h 21"/>
                        <a:gd name="T52" fmla="*/ 13 w 19"/>
                        <a:gd name="T53" fmla="*/ 1 h 21"/>
                        <a:gd name="T54" fmla="*/ 6 w 19"/>
                        <a:gd name="T55" fmla="*/ 0 h 21"/>
                        <a:gd name="T56" fmla="*/ 6 w 19"/>
                        <a:gd name="T57" fmla="*/ 0 h 2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
                        <a:gd name="T88" fmla="*/ 0 h 21"/>
                        <a:gd name="T89" fmla="*/ 19 w 19"/>
                        <a:gd name="T90" fmla="*/ 21 h 2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 h="21">
                          <a:moveTo>
                            <a:pt x="6" y="0"/>
                          </a:moveTo>
                          <a:lnTo>
                            <a:pt x="6" y="0"/>
                          </a:lnTo>
                          <a:lnTo>
                            <a:pt x="3" y="3"/>
                          </a:lnTo>
                          <a:lnTo>
                            <a:pt x="2" y="4"/>
                          </a:lnTo>
                          <a:lnTo>
                            <a:pt x="2" y="6"/>
                          </a:lnTo>
                          <a:lnTo>
                            <a:pt x="2" y="8"/>
                          </a:lnTo>
                          <a:lnTo>
                            <a:pt x="0" y="10"/>
                          </a:lnTo>
                          <a:lnTo>
                            <a:pt x="1" y="11"/>
                          </a:lnTo>
                          <a:lnTo>
                            <a:pt x="2" y="12"/>
                          </a:lnTo>
                          <a:lnTo>
                            <a:pt x="2" y="14"/>
                          </a:lnTo>
                          <a:lnTo>
                            <a:pt x="2" y="17"/>
                          </a:lnTo>
                          <a:lnTo>
                            <a:pt x="3" y="18"/>
                          </a:lnTo>
                          <a:lnTo>
                            <a:pt x="6" y="19"/>
                          </a:lnTo>
                          <a:lnTo>
                            <a:pt x="12" y="21"/>
                          </a:lnTo>
                          <a:lnTo>
                            <a:pt x="17" y="12"/>
                          </a:lnTo>
                          <a:lnTo>
                            <a:pt x="19" y="7"/>
                          </a:lnTo>
                          <a:lnTo>
                            <a:pt x="19" y="5"/>
                          </a:lnTo>
                          <a:lnTo>
                            <a:pt x="17" y="3"/>
                          </a:lnTo>
                          <a:lnTo>
                            <a:pt x="15" y="1"/>
                          </a:lnTo>
                          <a:lnTo>
                            <a:pt x="13" y="1"/>
                          </a:lnTo>
                          <a:lnTo>
                            <a:pt x="6"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85" name="Freeform 199"/>
                    <p:cNvSpPr>
                      <a:spLocks/>
                    </p:cNvSpPr>
                    <p:nvPr/>
                  </p:nvSpPr>
                  <p:spPr bwMode="auto">
                    <a:xfrm>
                      <a:off x="4350" y="923"/>
                      <a:ext cx="45" cy="31"/>
                    </a:xfrm>
                    <a:custGeom>
                      <a:avLst/>
                      <a:gdLst>
                        <a:gd name="T0" fmla="*/ 35 w 45"/>
                        <a:gd name="T1" fmla="*/ 0 h 31"/>
                        <a:gd name="T2" fmla="*/ 35 w 45"/>
                        <a:gd name="T3" fmla="*/ 0 h 31"/>
                        <a:gd name="T4" fmla="*/ 39 w 45"/>
                        <a:gd name="T5" fmla="*/ 1 h 31"/>
                        <a:gd name="T6" fmla="*/ 40 w 45"/>
                        <a:gd name="T7" fmla="*/ 2 h 31"/>
                        <a:gd name="T8" fmla="*/ 40 w 45"/>
                        <a:gd name="T9" fmla="*/ 4 h 31"/>
                        <a:gd name="T10" fmla="*/ 41 w 45"/>
                        <a:gd name="T11" fmla="*/ 6 h 31"/>
                        <a:gd name="T12" fmla="*/ 41 w 45"/>
                        <a:gd name="T13" fmla="*/ 6 h 31"/>
                        <a:gd name="T14" fmla="*/ 42 w 45"/>
                        <a:gd name="T15" fmla="*/ 5 h 31"/>
                        <a:gd name="T16" fmla="*/ 45 w 45"/>
                        <a:gd name="T17" fmla="*/ 6 h 31"/>
                        <a:gd name="T18" fmla="*/ 45 w 45"/>
                        <a:gd name="T19" fmla="*/ 7 h 31"/>
                        <a:gd name="T20" fmla="*/ 45 w 45"/>
                        <a:gd name="T21" fmla="*/ 7 h 31"/>
                        <a:gd name="T22" fmla="*/ 38 w 45"/>
                        <a:gd name="T23" fmla="*/ 11 h 31"/>
                        <a:gd name="T24" fmla="*/ 38 w 45"/>
                        <a:gd name="T25" fmla="*/ 11 h 31"/>
                        <a:gd name="T26" fmla="*/ 35 w 45"/>
                        <a:gd name="T27" fmla="*/ 11 h 31"/>
                        <a:gd name="T28" fmla="*/ 33 w 45"/>
                        <a:gd name="T29" fmla="*/ 11 h 31"/>
                        <a:gd name="T30" fmla="*/ 33 w 45"/>
                        <a:gd name="T31" fmla="*/ 11 h 31"/>
                        <a:gd name="T32" fmla="*/ 32 w 45"/>
                        <a:gd name="T33" fmla="*/ 13 h 31"/>
                        <a:gd name="T34" fmla="*/ 29 w 45"/>
                        <a:gd name="T35" fmla="*/ 15 h 31"/>
                        <a:gd name="T36" fmla="*/ 29 w 45"/>
                        <a:gd name="T37" fmla="*/ 15 h 31"/>
                        <a:gd name="T38" fmla="*/ 25 w 45"/>
                        <a:gd name="T39" fmla="*/ 17 h 31"/>
                        <a:gd name="T40" fmla="*/ 22 w 45"/>
                        <a:gd name="T41" fmla="*/ 17 h 31"/>
                        <a:gd name="T42" fmla="*/ 20 w 45"/>
                        <a:gd name="T43" fmla="*/ 18 h 31"/>
                        <a:gd name="T44" fmla="*/ 20 w 45"/>
                        <a:gd name="T45" fmla="*/ 18 h 31"/>
                        <a:gd name="T46" fmla="*/ 20 w 45"/>
                        <a:gd name="T47" fmla="*/ 20 h 31"/>
                        <a:gd name="T48" fmla="*/ 20 w 45"/>
                        <a:gd name="T49" fmla="*/ 22 h 31"/>
                        <a:gd name="T50" fmla="*/ 20 w 45"/>
                        <a:gd name="T51" fmla="*/ 22 h 31"/>
                        <a:gd name="T52" fmla="*/ 15 w 45"/>
                        <a:gd name="T53" fmla="*/ 24 h 31"/>
                        <a:gd name="T54" fmla="*/ 14 w 45"/>
                        <a:gd name="T55" fmla="*/ 25 h 31"/>
                        <a:gd name="T56" fmla="*/ 13 w 45"/>
                        <a:gd name="T57" fmla="*/ 26 h 31"/>
                        <a:gd name="T58" fmla="*/ 13 w 45"/>
                        <a:gd name="T59" fmla="*/ 26 h 31"/>
                        <a:gd name="T60" fmla="*/ 13 w 45"/>
                        <a:gd name="T61" fmla="*/ 29 h 31"/>
                        <a:gd name="T62" fmla="*/ 13 w 45"/>
                        <a:gd name="T63" fmla="*/ 29 h 31"/>
                        <a:gd name="T64" fmla="*/ 11 w 45"/>
                        <a:gd name="T65" fmla="*/ 29 h 31"/>
                        <a:gd name="T66" fmla="*/ 9 w 45"/>
                        <a:gd name="T67" fmla="*/ 31 h 31"/>
                        <a:gd name="T68" fmla="*/ 9 w 45"/>
                        <a:gd name="T69" fmla="*/ 31 h 31"/>
                        <a:gd name="T70" fmla="*/ 8 w 45"/>
                        <a:gd name="T71" fmla="*/ 27 h 31"/>
                        <a:gd name="T72" fmla="*/ 7 w 45"/>
                        <a:gd name="T73" fmla="*/ 25 h 31"/>
                        <a:gd name="T74" fmla="*/ 5 w 45"/>
                        <a:gd name="T75" fmla="*/ 25 h 31"/>
                        <a:gd name="T76" fmla="*/ 0 w 45"/>
                        <a:gd name="T77" fmla="*/ 24 h 31"/>
                        <a:gd name="T78" fmla="*/ 0 w 45"/>
                        <a:gd name="T79" fmla="*/ 24 h 31"/>
                        <a:gd name="T80" fmla="*/ 2 w 45"/>
                        <a:gd name="T81" fmla="*/ 18 h 31"/>
                        <a:gd name="T82" fmla="*/ 2 w 45"/>
                        <a:gd name="T83" fmla="*/ 11 h 31"/>
                        <a:gd name="T84" fmla="*/ 2 w 45"/>
                        <a:gd name="T85" fmla="*/ 11 h 31"/>
                        <a:gd name="T86" fmla="*/ 5 w 45"/>
                        <a:gd name="T87" fmla="*/ 11 h 31"/>
                        <a:gd name="T88" fmla="*/ 6 w 45"/>
                        <a:gd name="T89" fmla="*/ 8 h 31"/>
                        <a:gd name="T90" fmla="*/ 6 w 45"/>
                        <a:gd name="T91" fmla="*/ 8 h 31"/>
                        <a:gd name="T92" fmla="*/ 9 w 45"/>
                        <a:gd name="T93" fmla="*/ 14 h 31"/>
                        <a:gd name="T94" fmla="*/ 9 w 45"/>
                        <a:gd name="T95" fmla="*/ 14 h 31"/>
                        <a:gd name="T96" fmla="*/ 19 w 45"/>
                        <a:gd name="T97" fmla="*/ 13 h 31"/>
                        <a:gd name="T98" fmla="*/ 27 w 45"/>
                        <a:gd name="T99" fmla="*/ 11 h 31"/>
                        <a:gd name="T100" fmla="*/ 27 w 45"/>
                        <a:gd name="T101" fmla="*/ 11 h 31"/>
                        <a:gd name="T102" fmla="*/ 36 w 45"/>
                        <a:gd name="T103" fmla="*/ 7 h 31"/>
                        <a:gd name="T104" fmla="*/ 36 w 45"/>
                        <a:gd name="T105" fmla="*/ 7 h 31"/>
                        <a:gd name="T106" fmla="*/ 36 w 45"/>
                        <a:gd name="T107" fmla="*/ 5 h 31"/>
                        <a:gd name="T108" fmla="*/ 35 w 45"/>
                        <a:gd name="T109" fmla="*/ 4 h 31"/>
                        <a:gd name="T110" fmla="*/ 34 w 45"/>
                        <a:gd name="T111" fmla="*/ 5 h 31"/>
                        <a:gd name="T112" fmla="*/ 34 w 45"/>
                        <a:gd name="T113" fmla="*/ 5 h 31"/>
                        <a:gd name="T114" fmla="*/ 34 w 45"/>
                        <a:gd name="T115" fmla="*/ 1 h 31"/>
                        <a:gd name="T116" fmla="*/ 34 w 45"/>
                        <a:gd name="T117" fmla="*/ 0 h 31"/>
                        <a:gd name="T118" fmla="*/ 35 w 45"/>
                        <a:gd name="T119" fmla="*/ 0 h 31"/>
                        <a:gd name="T120" fmla="*/ 35 w 45"/>
                        <a:gd name="T121" fmla="*/ 0 h 3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5"/>
                        <a:gd name="T184" fmla="*/ 0 h 31"/>
                        <a:gd name="T185" fmla="*/ 45 w 45"/>
                        <a:gd name="T186" fmla="*/ 31 h 3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5" h="31">
                          <a:moveTo>
                            <a:pt x="35" y="0"/>
                          </a:moveTo>
                          <a:lnTo>
                            <a:pt x="35" y="0"/>
                          </a:lnTo>
                          <a:lnTo>
                            <a:pt x="39" y="1"/>
                          </a:lnTo>
                          <a:lnTo>
                            <a:pt x="40" y="2"/>
                          </a:lnTo>
                          <a:lnTo>
                            <a:pt x="40" y="4"/>
                          </a:lnTo>
                          <a:lnTo>
                            <a:pt x="41" y="6"/>
                          </a:lnTo>
                          <a:lnTo>
                            <a:pt x="42" y="5"/>
                          </a:lnTo>
                          <a:lnTo>
                            <a:pt x="45" y="6"/>
                          </a:lnTo>
                          <a:lnTo>
                            <a:pt x="45" y="7"/>
                          </a:lnTo>
                          <a:lnTo>
                            <a:pt x="38" y="11"/>
                          </a:lnTo>
                          <a:lnTo>
                            <a:pt x="35" y="11"/>
                          </a:lnTo>
                          <a:lnTo>
                            <a:pt x="33" y="11"/>
                          </a:lnTo>
                          <a:lnTo>
                            <a:pt x="32" y="13"/>
                          </a:lnTo>
                          <a:lnTo>
                            <a:pt x="29" y="15"/>
                          </a:lnTo>
                          <a:lnTo>
                            <a:pt x="25" y="17"/>
                          </a:lnTo>
                          <a:lnTo>
                            <a:pt x="22" y="17"/>
                          </a:lnTo>
                          <a:lnTo>
                            <a:pt x="20" y="18"/>
                          </a:lnTo>
                          <a:lnTo>
                            <a:pt x="20" y="20"/>
                          </a:lnTo>
                          <a:lnTo>
                            <a:pt x="20" y="22"/>
                          </a:lnTo>
                          <a:lnTo>
                            <a:pt x="15" y="24"/>
                          </a:lnTo>
                          <a:lnTo>
                            <a:pt x="14" y="25"/>
                          </a:lnTo>
                          <a:lnTo>
                            <a:pt x="13" y="26"/>
                          </a:lnTo>
                          <a:lnTo>
                            <a:pt x="13" y="29"/>
                          </a:lnTo>
                          <a:lnTo>
                            <a:pt x="11" y="29"/>
                          </a:lnTo>
                          <a:lnTo>
                            <a:pt x="9" y="31"/>
                          </a:lnTo>
                          <a:lnTo>
                            <a:pt x="8" y="27"/>
                          </a:lnTo>
                          <a:lnTo>
                            <a:pt x="7" y="25"/>
                          </a:lnTo>
                          <a:lnTo>
                            <a:pt x="5" y="25"/>
                          </a:lnTo>
                          <a:lnTo>
                            <a:pt x="0" y="24"/>
                          </a:lnTo>
                          <a:lnTo>
                            <a:pt x="2" y="18"/>
                          </a:lnTo>
                          <a:lnTo>
                            <a:pt x="2" y="11"/>
                          </a:lnTo>
                          <a:lnTo>
                            <a:pt x="5" y="11"/>
                          </a:lnTo>
                          <a:lnTo>
                            <a:pt x="6" y="8"/>
                          </a:lnTo>
                          <a:lnTo>
                            <a:pt x="9" y="14"/>
                          </a:lnTo>
                          <a:lnTo>
                            <a:pt x="19" y="13"/>
                          </a:lnTo>
                          <a:lnTo>
                            <a:pt x="27" y="11"/>
                          </a:lnTo>
                          <a:lnTo>
                            <a:pt x="36" y="7"/>
                          </a:lnTo>
                          <a:lnTo>
                            <a:pt x="36" y="5"/>
                          </a:lnTo>
                          <a:lnTo>
                            <a:pt x="35" y="4"/>
                          </a:lnTo>
                          <a:lnTo>
                            <a:pt x="34" y="5"/>
                          </a:lnTo>
                          <a:lnTo>
                            <a:pt x="34" y="1"/>
                          </a:lnTo>
                          <a:lnTo>
                            <a:pt x="34" y="0"/>
                          </a:lnTo>
                          <a:lnTo>
                            <a:pt x="35" y="0"/>
                          </a:lnTo>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86" name="Freeform 200"/>
                    <p:cNvSpPr>
                      <a:spLocks/>
                    </p:cNvSpPr>
                    <p:nvPr/>
                  </p:nvSpPr>
                  <p:spPr bwMode="auto">
                    <a:xfrm>
                      <a:off x="3620" y="893"/>
                      <a:ext cx="244" cy="189"/>
                    </a:xfrm>
                    <a:custGeom>
                      <a:avLst/>
                      <a:gdLst>
                        <a:gd name="T0" fmla="*/ 220 w 244"/>
                        <a:gd name="T1" fmla="*/ 4 h 189"/>
                        <a:gd name="T2" fmla="*/ 209 w 244"/>
                        <a:gd name="T3" fmla="*/ 10 h 189"/>
                        <a:gd name="T4" fmla="*/ 197 w 244"/>
                        <a:gd name="T5" fmla="*/ 14 h 189"/>
                        <a:gd name="T6" fmla="*/ 180 w 244"/>
                        <a:gd name="T7" fmla="*/ 20 h 189"/>
                        <a:gd name="T8" fmla="*/ 163 w 244"/>
                        <a:gd name="T9" fmla="*/ 21 h 189"/>
                        <a:gd name="T10" fmla="*/ 134 w 244"/>
                        <a:gd name="T11" fmla="*/ 28 h 189"/>
                        <a:gd name="T12" fmla="*/ 122 w 244"/>
                        <a:gd name="T13" fmla="*/ 32 h 189"/>
                        <a:gd name="T14" fmla="*/ 103 w 244"/>
                        <a:gd name="T15" fmla="*/ 39 h 189"/>
                        <a:gd name="T16" fmla="*/ 94 w 244"/>
                        <a:gd name="T17" fmla="*/ 47 h 189"/>
                        <a:gd name="T18" fmla="*/ 75 w 244"/>
                        <a:gd name="T19" fmla="*/ 50 h 189"/>
                        <a:gd name="T20" fmla="*/ 63 w 244"/>
                        <a:gd name="T21" fmla="*/ 57 h 189"/>
                        <a:gd name="T22" fmla="*/ 53 w 244"/>
                        <a:gd name="T23" fmla="*/ 62 h 189"/>
                        <a:gd name="T24" fmla="*/ 47 w 244"/>
                        <a:gd name="T25" fmla="*/ 68 h 189"/>
                        <a:gd name="T26" fmla="*/ 42 w 244"/>
                        <a:gd name="T27" fmla="*/ 72 h 189"/>
                        <a:gd name="T28" fmla="*/ 40 w 244"/>
                        <a:gd name="T29" fmla="*/ 75 h 189"/>
                        <a:gd name="T30" fmla="*/ 23 w 244"/>
                        <a:gd name="T31" fmla="*/ 84 h 189"/>
                        <a:gd name="T32" fmla="*/ 37 w 244"/>
                        <a:gd name="T33" fmla="*/ 91 h 189"/>
                        <a:gd name="T34" fmla="*/ 34 w 244"/>
                        <a:gd name="T35" fmla="*/ 101 h 189"/>
                        <a:gd name="T36" fmla="*/ 26 w 244"/>
                        <a:gd name="T37" fmla="*/ 107 h 189"/>
                        <a:gd name="T38" fmla="*/ 16 w 244"/>
                        <a:gd name="T39" fmla="*/ 124 h 189"/>
                        <a:gd name="T40" fmla="*/ 12 w 244"/>
                        <a:gd name="T41" fmla="*/ 133 h 189"/>
                        <a:gd name="T42" fmla="*/ 14 w 244"/>
                        <a:gd name="T43" fmla="*/ 140 h 189"/>
                        <a:gd name="T44" fmla="*/ 4 w 244"/>
                        <a:gd name="T45" fmla="*/ 161 h 189"/>
                        <a:gd name="T46" fmla="*/ 12 w 244"/>
                        <a:gd name="T47" fmla="*/ 156 h 189"/>
                        <a:gd name="T48" fmla="*/ 21 w 244"/>
                        <a:gd name="T49" fmla="*/ 158 h 189"/>
                        <a:gd name="T50" fmla="*/ 26 w 244"/>
                        <a:gd name="T51" fmla="*/ 159 h 189"/>
                        <a:gd name="T52" fmla="*/ 41 w 244"/>
                        <a:gd name="T53" fmla="*/ 163 h 189"/>
                        <a:gd name="T54" fmla="*/ 35 w 244"/>
                        <a:gd name="T55" fmla="*/ 173 h 189"/>
                        <a:gd name="T56" fmla="*/ 34 w 244"/>
                        <a:gd name="T57" fmla="*/ 178 h 189"/>
                        <a:gd name="T58" fmla="*/ 30 w 244"/>
                        <a:gd name="T59" fmla="*/ 186 h 189"/>
                        <a:gd name="T60" fmla="*/ 53 w 244"/>
                        <a:gd name="T61" fmla="*/ 187 h 189"/>
                        <a:gd name="T62" fmla="*/ 75 w 244"/>
                        <a:gd name="T63" fmla="*/ 183 h 189"/>
                        <a:gd name="T64" fmla="*/ 74 w 244"/>
                        <a:gd name="T65" fmla="*/ 181 h 189"/>
                        <a:gd name="T66" fmla="*/ 87 w 244"/>
                        <a:gd name="T67" fmla="*/ 181 h 189"/>
                        <a:gd name="T68" fmla="*/ 66 w 244"/>
                        <a:gd name="T69" fmla="*/ 156 h 189"/>
                        <a:gd name="T70" fmla="*/ 62 w 244"/>
                        <a:gd name="T71" fmla="*/ 144 h 189"/>
                        <a:gd name="T72" fmla="*/ 65 w 244"/>
                        <a:gd name="T73" fmla="*/ 134 h 189"/>
                        <a:gd name="T74" fmla="*/ 67 w 244"/>
                        <a:gd name="T75" fmla="*/ 123 h 189"/>
                        <a:gd name="T76" fmla="*/ 72 w 244"/>
                        <a:gd name="T77" fmla="*/ 110 h 189"/>
                        <a:gd name="T78" fmla="*/ 59 w 244"/>
                        <a:gd name="T79" fmla="*/ 104 h 189"/>
                        <a:gd name="T80" fmla="*/ 59 w 244"/>
                        <a:gd name="T81" fmla="*/ 103 h 189"/>
                        <a:gd name="T82" fmla="*/ 63 w 244"/>
                        <a:gd name="T83" fmla="*/ 105 h 189"/>
                        <a:gd name="T84" fmla="*/ 78 w 244"/>
                        <a:gd name="T85" fmla="*/ 96 h 189"/>
                        <a:gd name="T86" fmla="*/ 79 w 244"/>
                        <a:gd name="T87" fmla="*/ 94 h 189"/>
                        <a:gd name="T88" fmla="*/ 83 w 244"/>
                        <a:gd name="T89" fmla="*/ 89 h 189"/>
                        <a:gd name="T90" fmla="*/ 93 w 244"/>
                        <a:gd name="T91" fmla="*/ 83 h 189"/>
                        <a:gd name="T92" fmla="*/ 104 w 244"/>
                        <a:gd name="T93" fmla="*/ 72 h 189"/>
                        <a:gd name="T94" fmla="*/ 102 w 244"/>
                        <a:gd name="T95" fmla="*/ 66 h 189"/>
                        <a:gd name="T96" fmla="*/ 115 w 244"/>
                        <a:gd name="T97" fmla="*/ 62 h 189"/>
                        <a:gd name="T98" fmla="*/ 128 w 244"/>
                        <a:gd name="T99" fmla="*/ 61 h 189"/>
                        <a:gd name="T100" fmla="*/ 132 w 244"/>
                        <a:gd name="T101" fmla="*/ 55 h 189"/>
                        <a:gd name="T102" fmla="*/ 145 w 244"/>
                        <a:gd name="T103" fmla="*/ 47 h 189"/>
                        <a:gd name="T104" fmla="*/ 165 w 244"/>
                        <a:gd name="T105" fmla="*/ 43 h 189"/>
                        <a:gd name="T106" fmla="*/ 184 w 244"/>
                        <a:gd name="T107" fmla="*/ 39 h 189"/>
                        <a:gd name="T108" fmla="*/ 194 w 244"/>
                        <a:gd name="T109" fmla="*/ 34 h 189"/>
                        <a:gd name="T110" fmla="*/ 223 w 244"/>
                        <a:gd name="T111" fmla="*/ 28 h 189"/>
                        <a:gd name="T112" fmla="*/ 235 w 244"/>
                        <a:gd name="T113" fmla="*/ 23 h 189"/>
                        <a:gd name="T114" fmla="*/ 244 w 244"/>
                        <a:gd name="T115" fmla="*/ 8 h 189"/>
                        <a:gd name="T116" fmla="*/ 234 w 244"/>
                        <a:gd name="T117" fmla="*/ 0 h 18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44"/>
                        <a:gd name="T178" fmla="*/ 0 h 189"/>
                        <a:gd name="T179" fmla="*/ 244 w 244"/>
                        <a:gd name="T180" fmla="*/ 189 h 18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44" h="189">
                          <a:moveTo>
                            <a:pt x="231" y="0"/>
                          </a:moveTo>
                          <a:lnTo>
                            <a:pt x="231" y="0"/>
                          </a:lnTo>
                          <a:lnTo>
                            <a:pt x="228" y="2"/>
                          </a:lnTo>
                          <a:lnTo>
                            <a:pt x="225" y="4"/>
                          </a:lnTo>
                          <a:lnTo>
                            <a:pt x="223" y="4"/>
                          </a:lnTo>
                          <a:lnTo>
                            <a:pt x="220" y="4"/>
                          </a:lnTo>
                          <a:lnTo>
                            <a:pt x="219" y="6"/>
                          </a:lnTo>
                          <a:lnTo>
                            <a:pt x="218" y="8"/>
                          </a:lnTo>
                          <a:lnTo>
                            <a:pt x="216" y="11"/>
                          </a:lnTo>
                          <a:lnTo>
                            <a:pt x="213" y="10"/>
                          </a:lnTo>
                          <a:lnTo>
                            <a:pt x="212" y="9"/>
                          </a:lnTo>
                          <a:lnTo>
                            <a:pt x="209" y="10"/>
                          </a:lnTo>
                          <a:lnTo>
                            <a:pt x="205" y="11"/>
                          </a:lnTo>
                          <a:lnTo>
                            <a:pt x="203" y="14"/>
                          </a:lnTo>
                          <a:lnTo>
                            <a:pt x="200" y="15"/>
                          </a:lnTo>
                          <a:lnTo>
                            <a:pt x="199" y="15"/>
                          </a:lnTo>
                          <a:lnTo>
                            <a:pt x="198" y="14"/>
                          </a:lnTo>
                          <a:lnTo>
                            <a:pt x="197" y="14"/>
                          </a:lnTo>
                          <a:lnTo>
                            <a:pt x="192" y="17"/>
                          </a:lnTo>
                          <a:lnTo>
                            <a:pt x="189" y="20"/>
                          </a:lnTo>
                          <a:lnTo>
                            <a:pt x="186" y="21"/>
                          </a:lnTo>
                          <a:lnTo>
                            <a:pt x="184" y="21"/>
                          </a:lnTo>
                          <a:lnTo>
                            <a:pt x="182" y="21"/>
                          </a:lnTo>
                          <a:lnTo>
                            <a:pt x="180" y="20"/>
                          </a:lnTo>
                          <a:lnTo>
                            <a:pt x="178" y="20"/>
                          </a:lnTo>
                          <a:lnTo>
                            <a:pt x="176" y="21"/>
                          </a:lnTo>
                          <a:lnTo>
                            <a:pt x="175" y="23"/>
                          </a:lnTo>
                          <a:lnTo>
                            <a:pt x="163" y="23"/>
                          </a:lnTo>
                          <a:lnTo>
                            <a:pt x="163" y="21"/>
                          </a:lnTo>
                          <a:lnTo>
                            <a:pt x="155" y="18"/>
                          </a:lnTo>
                          <a:lnTo>
                            <a:pt x="147" y="18"/>
                          </a:lnTo>
                          <a:lnTo>
                            <a:pt x="147" y="28"/>
                          </a:lnTo>
                          <a:lnTo>
                            <a:pt x="135" y="28"/>
                          </a:lnTo>
                          <a:lnTo>
                            <a:pt x="134" y="28"/>
                          </a:lnTo>
                          <a:lnTo>
                            <a:pt x="132" y="29"/>
                          </a:lnTo>
                          <a:lnTo>
                            <a:pt x="134" y="29"/>
                          </a:lnTo>
                          <a:lnTo>
                            <a:pt x="129" y="28"/>
                          </a:lnTo>
                          <a:lnTo>
                            <a:pt x="125" y="30"/>
                          </a:lnTo>
                          <a:lnTo>
                            <a:pt x="122" y="32"/>
                          </a:lnTo>
                          <a:lnTo>
                            <a:pt x="117" y="32"/>
                          </a:lnTo>
                          <a:lnTo>
                            <a:pt x="114" y="34"/>
                          </a:lnTo>
                          <a:lnTo>
                            <a:pt x="113" y="36"/>
                          </a:lnTo>
                          <a:lnTo>
                            <a:pt x="110" y="37"/>
                          </a:lnTo>
                          <a:lnTo>
                            <a:pt x="106" y="38"/>
                          </a:lnTo>
                          <a:lnTo>
                            <a:pt x="103" y="39"/>
                          </a:lnTo>
                          <a:lnTo>
                            <a:pt x="101" y="39"/>
                          </a:lnTo>
                          <a:lnTo>
                            <a:pt x="100" y="42"/>
                          </a:lnTo>
                          <a:lnTo>
                            <a:pt x="100" y="43"/>
                          </a:lnTo>
                          <a:lnTo>
                            <a:pt x="94" y="45"/>
                          </a:lnTo>
                          <a:lnTo>
                            <a:pt x="94" y="47"/>
                          </a:lnTo>
                          <a:lnTo>
                            <a:pt x="90" y="47"/>
                          </a:lnTo>
                          <a:lnTo>
                            <a:pt x="87" y="45"/>
                          </a:lnTo>
                          <a:lnTo>
                            <a:pt x="82" y="44"/>
                          </a:lnTo>
                          <a:lnTo>
                            <a:pt x="78" y="45"/>
                          </a:lnTo>
                          <a:lnTo>
                            <a:pt x="76" y="48"/>
                          </a:lnTo>
                          <a:lnTo>
                            <a:pt x="75" y="50"/>
                          </a:lnTo>
                          <a:lnTo>
                            <a:pt x="72" y="52"/>
                          </a:lnTo>
                          <a:lnTo>
                            <a:pt x="68" y="52"/>
                          </a:lnTo>
                          <a:lnTo>
                            <a:pt x="62" y="50"/>
                          </a:lnTo>
                          <a:lnTo>
                            <a:pt x="60" y="55"/>
                          </a:lnTo>
                          <a:lnTo>
                            <a:pt x="63" y="57"/>
                          </a:lnTo>
                          <a:lnTo>
                            <a:pt x="59" y="59"/>
                          </a:lnTo>
                          <a:lnTo>
                            <a:pt x="59" y="61"/>
                          </a:lnTo>
                          <a:lnTo>
                            <a:pt x="62" y="64"/>
                          </a:lnTo>
                          <a:lnTo>
                            <a:pt x="54" y="63"/>
                          </a:lnTo>
                          <a:lnTo>
                            <a:pt x="54" y="62"/>
                          </a:lnTo>
                          <a:lnTo>
                            <a:pt x="53" y="62"/>
                          </a:lnTo>
                          <a:lnTo>
                            <a:pt x="51" y="64"/>
                          </a:lnTo>
                          <a:lnTo>
                            <a:pt x="52" y="66"/>
                          </a:lnTo>
                          <a:lnTo>
                            <a:pt x="51" y="69"/>
                          </a:lnTo>
                          <a:lnTo>
                            <a:pt x="51" y="70"/>
                          </a:lnTo>
                          <a:lnTo>
                            <a:pt x="48" y="69"/>
                          </a:lnTo>
                          <a:lnTo>
                            <a:pt x="47" y="68"/>
                          </a:lnTo>
                          <a:lnTo>
                            <a:pt x="46" y="72"/>
                          </a:lnTo>
                          <a:lnTo>
                            <a:pt x="45" y="72"/>
                          </a:lnTo>
                          <a:lnTo>
                            <a:pt x="45" y="71"/>
                          </a:lnTo>
                          <a:lnTo>
                            <a:pt x="42" y="71"/>
                          </a:lnTo>
                          <a:lnTo>
                            <a:pt x="42" y="72"/>
                          </a:lnTo>
                          <a:lnTo>
                            <a:pt x="46" y="73"/>
                          </a:lnTo>
                          <a:lnTo>
                            <a:pt x="46" y="76"/>
                          </a:lnTo>
                          <a:lnTo>
                            <a:pt x="44" y="76"/>
                          </a:lnTo>
                          <a:lnTo>
                            <a:pt x="42" y="75"/>
                          </a:lnTo>
                          <a:lnTo>
                            <a:pt x="40" y="75"/>
                          </a:lnTo>
                          <a:lnTo>
                            <a:pt x="38" y="76"/>
                          </a:lnTo>
                          <a:lnTo>
                            <a:pt x="35" y="79"/>
                          </a:lnTo>
                          <a:lnTo>
                            <a:pt x="33" y="82"/>
                          </a:lnTo>
                          <a:lnTo>
                            <a:pt x="30" y="84"/>
                          </a:lnTo>
                          <a:lnTo>
                            <a:pt x="26" y="84"/>
                          </a:lnTo>
                          <a:lnTo>
                            <a:pt x="23" y="84"/>
                          </a:lnTo>
                          <a:lnTo>
                            <a:pt x="23" y="89"/>
                          </a:lnTo>
                          <a:lnTo>
                            <a:pt x="28" y="90"/>
                          </a:lnTo>
                          <a:lnTo>
                            <a:pt x="32" y="90"/>
                          </a:lnTo>
                          <a:lnTo>
                            <a:pt x="42" y="90"/>
                          </a:lnTo>
                          <a:lnTo>
                            <a:pt x="37" y="91"/>
                          </a:lnTo>
                          <a:lnTo>
                            <a:pt x="33" y="92"/>
                          </a:lnTo>
                          <a:lnTo>
                            <a:pt x="32" y="96"/>
                          </a:lnTo>
                          <a:lnTo>
                            <a:pt x="30" y="100"/>
                          </a:lnTo>
                          <a:lnTo>
                            <a:pt x="31" y="101"/>
                          </a:lnTo>
                          <a:lnTo>
                            <a:pt x="32" y="103"/>
                          </a:lnTo>
                          <a:lnTo>
                            <a:pt x="34" y="101"/>
                          </a:lnTo>
                          <a:lnTo>
                            <a:pt x="38" y="100"/>
                          </a:lnTo>
                          <a:lnTo>
                            <a:pt x="34" y="105"/>
                          </a:lnTo>
                          <a:lnTo>
                            <a:pt x="33" y="107"/>
                          </a:lnTo>
                          <a:lnTo>
                            <a:pt x="31" y="108"/>
                          </a:lnTo>
                          <a:lnTo>
                            <a:pt x="30" y="107"/>
                          </a:lnTo>
                          <a:lnTo>
                            <a:pt x="26" y="107"/>
                          </a:lnTo>
                          <a:lnTo>
                            <a:pt x="21" y="108"/>
                          </a:lnTo>
                          <a:lnTo>
                            <a:pt x="18" y="111"/>
                          </a:lnTo>
                          <a:lnTo>
                            <a:pt x="18" y="118"/>
                          </a:lnTo>
                          <a:lnTo>
                            <a:pt x="21" y="124"/>
                          </a:lnTo>
                          <a:lnTo>
                            <a:pt x="16" y="124"/>
                          </a:lnTo>
                          <a:lnTo>
                            <a:pt x="16" y="127"/>
                          </a:lnTo>
                          <a:lnTo>
                            <a:pt x="16" y="131"/>
                          </a:lnTo>
                          <a:lnTo>
                            <a:pt x="13" y="131"/>
                          </a:lnTo>
                          <a:lnTo>
                            <a:pt x="12" y="132"/>
                          </a:lnTo>
                          <a:lnTo>
                            <a:pt x="12" y="133"/>
                          </a:lnTo>
                          <a:lnTo>
                            <a:pt x="13" y="134"/>
                          </a:lnTo>
                          <a:lnTo>
                            <a:pt x="14" y="134"/>
                          </a:lnTo>
                          <a:lnTo>
                            <a:pt x="16" y="135"/>
                          </a:lnTo>
                          <a:lnTo>
                            <a:pt x="14" y="138"/>
                          </a:lnTo>
                          <a:lnTo>
                            <a:pt x="14" y="140"/>
                          </a:lnTo>
                          <a:lnTo>
                            <a:pt x="10" y="140"/>
                          </a:lnTo>
                          <a:lnTo>
                            <a:pt x="3" y="139"/>
                          </a:lnTo>
                          <a:lnTo>
                            <a:pt x="0" y="145"/>
                          </a:lnTo>
                          <a:lnTo>
                            <a:pt x="0" y="149"/>
                          </a:lnTo>
                          <a:lnTo>
                            <a:pt x="2" y="155"/>
                          </a:lnTo>
                          <a:lnTo>
                            <a:pt x="4" y="161"/>
                          </a:lnTo>
                          <a:lnTo>
                            <a:pt x="6" y="161"/>
                          </a:lnTo>
                          <a:lnTo>
                            <a:pt x="9" y="161"/>
                          </a:lnTo>
                          <a:lnTo>
                            <a:pt x="9" y="158"/>
                          </a:lnTo>
                          <a:lnTo>
                            <a:pt x="13" y="158"/>
                          </a:lnTo>
                          <a:lnTo>
                            <a:pt x="12" y="156"/>
                          </a:lnTo>
                          <a:lnTo>
                            <a:pt x="12" y="154"/>
                          </a:lnTo>
                          <a:lnTo>
                            <a:pt x="13" y="153"/>
                          </a:lnTo>
                          <a:lnTo>
                            <a:pt x="18" y="155"/>
                          </a:lnTo>
                          <a:lnTo>
                            <a:pt x="18" y="158"/>
                          </a:lnTo>
                          <a:lnTo>
                            <a:pt x="19" y="158"/>
                          </a:lnTo>
                          <a:lnTo>
                            <a:pt x="21" y="158"/>
                          </a:lnTo>
                          <a:lnTo>
                            <a:pt x="23" y="155"/>
                          </a:lnTo>
                          <a:lnTo>
                            <a:pt x="30" y="153"/>
                          </a:lnTo>
                          <a:lnTo>
                            <a:pt x="28" y="156"/>
                          </a:lnTo>
                          <a:lnTo>
                            <a:pt x="27" y="158"/>
                          </a:lnTo>
                          <a:lnTo>
                            <a:pt x="26" y="159"/>
                          </a:lnTo>
                          <a:lnTo>
                            <a:pt x="27" y="160"/>
                          </a:lnTo>
                          <a:lnTo>
                            <a:pt x="28" y="161"/>
                          </a:lnTo>
                          <a:lnTo>
                            <a:pt x="30" y="165"/>
                          </a:lnTo>
                          <a:lnTo>
                            <a:pt x="35" y="165"/>
                          </a:lnTo>
                          <a:lnTo>
                            <a:pt x="41" y="163"/>
                          </a:lnTo>
                          <a:lnTo>
                            <a:pt x="41" y="167"/>
                          </a:lnTo>
                          <a:lnTo>
                            <a:pt x="41" y="170"/>
                          </a:lnTo>
                          <a:lnTo>
                            <a:pt x="39" y="170"/>
                          </a:lnTo>
                          <a:lnTo>
                            <a:pt x="39" y="169"/>
                          </a:lnTo>
                          <a:lnTo>
                            <a:pt x="38" y="169"/>
                          </a:lnTo>
                          <a:lnTo>
                            <a:pt x="37" y="169"/>
                          </a:lnTo>
                          <a:lnTo>
                            <a:pt x="35" y="173"/>
                          </a:lnTo>
                          <a:lnTo>
                            <a:pt x="33" y="172"/>
                          </a:lnTo>
                          <a:lnTo>
                            <a:pt x="31" y="173"/>
                          </a:lnTo>
                          <a:lnTo>
                            <a:pt x="30" y="173"/>
                          </a:lnTo>
                          <a:lnTo>
                            <a:pt x="30" y="174"/>
                          </a:lnTo>
                          <a:lnTo>
                            <a:pt x="31" y="175"/>
                          </a:lnTo>
                          <a:lnTo>
                            <a:pt x="34" y="178"/>
                          </a:lnTo>
                          <a:lnTo>
                            <a:pt x="34" y="179"/>
                          </a:lnTo>
                          <a:lnTo>
                            <a:pt x="34" y="181"/>
                          </a:lnTo>
                          <a:lnTo>
                            <a:pt x="33" y="180"/>
                          </a:lnTo>
                          <a:lnTo>
                            <a:pt x="28" y="181"/>
                          </a:lnTo>
                          <a:lnTo>
                            <a:pt x="30" y="186"/>
                          </a:lnTo>
                          <a:lnTo>
                            <a:pt x="38" y="185"/>
                          </a:lnTo>
                          <a:lnTo>
                            <a:pt x="45" y="183"/>
                          </a:lnTo>
                          <a:lnTo>
                            <a:pt x="48" y="187"/>
                          </a:lnTo>
                          <a:lnTo>
                            <a:pt x="51" y="189"/>
                          </a:lnTo>
                          <a:lnTo>
                            <a:pt x="53" y="189"/>
                          </a:lnTo>
                          <a:lnTo>
                            <a:pt x="53" y="187"/>
                          </a:lnTo>
                          <a:lnTo>
                            <a:pt x="53" y="185"/>
                          </a:lnTo>
                          <a:lnTo>
                            <a:pt x="56" y="181"/>
                          </a:lnTo>
                          <a:lnTo>
                            <a:pt x="61" y="185"/>
                          </a:lnTo>
                          <a:lnTo>
                            <a:pt x="65" y="186"/>
                          </a:lnTo>
                          <a:lnTo>
                            <a:pt x="69" y="185"/>
                          </a:lnTo>
                          <a:lnTo>
                            <a:pt x="75" y="183"/>
                          </a:lnTo>
                          <a:lnTo>
                            <a:pt x="75" y="186"/>
                          </a:lnTo>
                          <a:lnTo>
                            <a:pt x="78" y="187"/>
                          </a:lnTo>
                          <a:lnTo>
                            <a:pt x="78" y="186"/>
                          </a:lnTo>
                          <a:lnTo>
                            <a:pt x="78" y="183"/>
                          </a:lnTo>
                          <a:lnTo>
                            <a:pt x="74" y="181"/>
                          </a:lnTo>
                          <a:lnTo>
                            <a:pt x="74" y="178"/>
                          </a:lnTo>
                          <a:lnTo>
                            <a:pt x="79" y="178"/>
                          </a:lnTo>
                          <a:lnTo>
                            <a:pt x="82" y="178"/>
                          </a:lnTo>
                          <a:lnTo>
                            <a:pt x="86" y="180"/>
                          </a:lnTo>
                          <a:lnTo>
                            <a:pt x="87" y="181"/>
                          </a:lnTo>
                          <a:lnTo>
                            <a:pt x="89" y="181"/>
                          </a:lnTo>
                          <a:lnTo>
                            <a:pt x="96" y="178"/>
                          </a:lnTo>
                          <a:lnTo>
                            <a:pt x="86" y="174"/>
                          </a:lnTo>
                          <a:lnTo>
                            <a:pt x="78" y="170"/>
                          </a:lnTo>
                          <a:lnTo>
                            <a:pt x="72" y="165"/>
                          </a:lnTo>
                          <a:lnTo>
                            <a:pt x="66" y="156"/>
                          </a:lnTo>
                          <a:lnTo>
                            <a:pt x="66" y="154"/>
                          </a:lnTo>
                          <a:lnTo>
                            <a:pt x="65" y="152"/>
                          </a:lnTo>
                          <a:lnTo>
                            <a:pt x="61" y="151"/>
                          </a:lnTo>
                          <a:lnTo>
                            <a:pt x="61" y="148"/>
                          </a:lnTo>
                          <a:lnTo>
                            <a:pt x="62" y="146"/>
                          </a:lnTo>
                          <a:lnTo>
                            <a:pt x="62" y="144"/>
                          </a:lnTo>
                          <a:lnTo>
                            <a:pt x="60" y="141"/>
                          </a:lnTo>
                          <a:lnTo>
                            <a:pt x="60" y="139"/>
                          </a:lnTo>
                          <a:lnTo>
                            <a:pt x="61" y="138"/>
                          </a:lnTo>
                          <a:lnTo>
                            <a:pt x="63" y="138"/>
                          </a:lnTo>
                          <a:lnTo>
                            <a:pt x="63" y="135"/>
                          </a:lnTo>
                          <a:lnTo>
                            <a:pt x="65" y="134"/>
                          </a:lnTo>
                          <a:lnTo>
                            <a:pt x="65" y="131"/>
                          </a:lnTo>
                          <a:lnTo>
                            <a:pt x="62" y="130"/>
                          </a:lnTo>
                          <a:lnTo>
                            <a:pt x="62" y="127"/>
                          </a:lnTo>
                          <a:lnTo>
                            <a:pt x="67" y="125"/>
                          </a:lnTo>
                          <a:lnTo>
                            <a:pt x="67" y="123"/>
                          </a:lnTo>
                          <a:lnTo>
                            <a:pt x="67" y="120"/>
                          </a:lnTo>
                          <a:lnTo>
                            <a:pt x="67" y="116"/>
                          </a:lnTo>
                          <a:lnTo>
                            <a:pt x="69" y="114"/>
                          </a:lnTo>
                          <a:lnTo>
                            <a:pt x="72" y="113"/>
                          </a:lnTo>
                          <a:lnTo>
                            <a:pt x="72" y="111"/>
                          </a:lnTo>
                          <a:lnTo>
                            <a:pt x="72" y="110"/>
                          </a:lnTo>
                          <a:lnTo>
                            <a:pt x="69" y="107"/>
                          </a:lnTo>
                          <a:lnTo>
                            <a:pt x="66" y="107"/>
                          </a:lnTo>
                          <a:lnTo>
                            <a:pt x="62" y="107"/>
                          </a:lnTo>
                          <a:lnTo>
                            <a:pt x="59" y="104"/>
                          </a:lnTo>
                          <a:lnTo>
                            <a:pt x="56" y="104"/>
                          </a:lnTo>
                          <a:lnTo>
                            <a:pt x="53" y="104"/>
                          </a:lnTo>
                          <a:lnTo>
                            <a:pt x="48" y="105"/>
                          </a:lnTo>
                          <a:lnTo>
                            <a:pt x="46" y="99"/>
                          </a:lnTo>
                          <a:lnTo>
                            <a:pt x="52" y="103"/>
                          </a:lnTo>
                          <a:lnTo>
                            <a:pt x="55" y="104"/>
                          </a:lnTo>
                          <a:lnTo>
                            <a:pt x="59" y="103"/>
                          </a:lnTo>
                          <a:lnTo>
                            <a:pt x="60" y="103"/>
                          </a:lnTo>
                          <a:lnTo>
                            <a:pt x="59" y="101"/>
                          </a:lnTo>
                          <a:lnTo>
                            <a:pt x="60" y="100"/>
                          </a:lnTo>
                          <a:lnTo>
                            <a:pt x="61" y="100"/>
                          </a:lnTo>
                          <a:lnTo>
                            <a:pt x="63" y="105"/>
                          </a:lnTo>
                          <a:lnTo>
                            <a:pt x="72" y="104"/>
                          </a:lnTo>
                          <a:lnTo>
                            <a:pt x="75" y="103"/>
                          </a:lnTo>
                          <a:lnTo>
                            <a:pt x="76" y="101"/>
                          </a:lnTo>
                          <a:lnTo>
                            <a:pt x="78" y="99"/>
                          </a:lnTo>
                          <a:lnTo>
                            <a:pt x="76" y="98"/>
                          </a:lnTo>
                          <a:lnTo>
                            <a:pt x="78" y="96"/>
                          </a:lnTo>
                          <a:lnTo>
                            <a:pt x="76" y="96"/>
                          </a:lnTo>
                          <a:lnTo>
                            <a:pt x="75" y="94"/>
                          </a:lnTo>
                          <a:lnTo>
                            <a:pt x="76" y="92"/>
                          </a:lnTo>
                          <a:lnTo>
                            <a:pt x="78" y="93"/>
                          </a:lnTo>
                          <a:lnTo>
                            <a:pt x="79" y="94"/>
                          </a:lnTo>
                          <a:lnTo>
                            <a:pt x="81" y="94"/>
                          </a:lnTo>
                          <a:lnTo>
                            <a:pt x="82" y="94"/>
                          </a:lnTo>
                          <a:lnTo>
                            <a:pt x="85" y="93"/>
                          </a:lnTo>
                          <a:lnTo>
                            <a:pt x="85" y="92"/>
                          </a:lnTo>
                          <a:lnTo>
                            <a:pt x="83" y="90"/>
                          </a:lnTo>
                          <a:lnTo>
                            <a:pt x="83" y="89"/>
                          </a:lnTo>
                          <a:lnTo>
                            <a:pt x="89" y="89"/>
                          </a:lnTo>
                          <a:lnTo>
                            <a:pt x="89" y="86"/>
                          </a:lnTo>
                          <a:lnTo>
                            <a:pt x="87" y="78"/>
                          </a:lnTo>
                          <a:lnTo>
                            <a:pt x="89" y="78"/>
                          </a:lnTo>
                          <a:lnTo>
                            <a:pt x="92" y="78"/>
                          </a:lnTo>
                          <a:lnTo>
                            <a:pt x="93" y="83"/>
                          </a:lnTo>
                          <a:lnTo>
                            <a:pt x="99" y="79"/>
                          </a:lnTo>
                          <a:lnTo>
                            <a:pt x="99" y="76"/>
                          </a:lnTo>
                          <a:lnTo>
                            <a:pt x="99" y="75"/>
                          </a:lnTo>
                          <a:lnTo>
                            <a:pt x="100" y="73"/>
                          </a:lnTo>
                          <a:lnTo>
                            <a:pt x="102" y="73"/>
                          </a:lnTo>
                          <a:lnTo>
                            <a:pt x="104" y="72"/>
                          </a:lnTo>
                          <a:lnTo>
                            <a:pt x="104" y="71"/>
                          </a:lnTo>
                          <a:lnTo>
                            <a:pt x="103" y="70"/>
                          </a:lnTo>
                          <a:lnTo>
                            <a:pt x="102" y="69"/>
                          </a:lnTo>
                          <a:lnTo>
                            <a:pt x="102" y="66"/>
                          </a:lnTo>
                          <a:lnTo>
                            <a:pt x="106" y="66"/>
                          </a:lnTo>
                          <a:lnTo>
                            <a:pt x="108" y="65"/>
                          </a:lnTo>
                          <a:lnTo>
                            <a:pt x="109" y="65"/>
                          </a:lnTo>
                          <a:lnTo>
                            <a:pt x="110" y="63"/>
                          </a:lnTo>
                          <a:lnTo>
                            <a:pt x="110" y="62"/>
                          </a:lnTo>
                          <a:lnTo>
                            <a:pt x="115" y="62"/>
                          </a:lnTo>
                          <a:lnTo>
                            <a:pt x="120" y="63"/>
                          </a:lnTo>
                          <a:lnTo>
                            <a:pt x="120" y="59"/>
                          </a:lnTo>
                          <a:lnTo>
                            <a:pt x="121" y="58"/>
                          </a:lnTo>
                          <a:lnTo>
                            <a:pt x="122" y="58"/>
                          </a:lnTo>
                          <a:lnTo>
                            <a:pt x="125" y="59"/>
                          </a:lnTo>
                          <a:lnTo>
                            <a:pt x="128" y="61"/>
                          </a:lnTo>
                          <a:lnTo>
                            <a:pt x="130" y="61"/>
                          </a:lnTo>
                          <a:lnTo>
                            <a:pt x="130" y="59"/>
                          </a:lnTo>
                          <a:lnTo>
                            <a:pt x="130" y="57"/>
                          </a:lnTo>
                          <a:lnTo>
                            <a:pt x="130" y="56"/>
                          </a:lnTo>
                          <a:lnTo>
                            <a:pt x="131" y="55"/>
                          </a:lnTo>
                          <a:lnTo>
                            <a:pt x="132" y="55"/>
                          </a:lnTo>
                          <a:lnTo>
                            <a:pt x="135" y="55"/>
                          </a:lnTo>
                          <a:lnTo>
                            <a:pt x="137" y="52"/>
                          </a:lnTo>
                          <a:lnTo>
                            <a:pt x="138" y="49"/>
                          </a:lnTo>
                          <a:lnTo>
                            <a:pt x="142" y="49"/>
                          </a:lnTo>
                          <a:lnTo>
                            <a:pt x="144" y="49"/>
                          </a:lnTo>
                          <a:lnTo>
                            <a:pt x="145" y="47"/>
                          </a:lnTo>
                          <a:lnTo>
                            <a:pt x="157" y="42"/>
                          </a:lnTo>
                          <a:lnTo>
                            <a:pt x="159" y="42"/>
                          </a:lnTo>
                          <a:lnTo>
                            <a:pt x="161" y="43"/>
                          </a:lnTo>
                          <a:lnTo>
                            <a:pt x="163" y="43"/>
                          </a:lnTo>
                          <a:lnTo>
                            <a:pt x="165" y="43"/>
                          </a:lnTo>
                          <a:lnTo>
                            <a:pt x="169" y="42"/>
                          </a:lnTo>
                          <a:lnTo>
                            <a:pt x="172" y="39"/>
                          </a:lnTo>
                          <a:lnTo>
                            <a:pt x="176" y="37"/>
                          </a:lnTo>
                          <a:lnTo>
                            <a:pt x="179" y="37"/>
                          </a:lnTo>
                          <a:lnTo>
                            <a:pt x="180" y="37"/>
                          </a:lnTo>
                          <a:lnTo>
                            <a:pt x="182" y="38"/>
                          </a:lnTo>
                          <a:lnTo>
                            <a:pt x="184" y="39"/>
                          </a:lnTo>
                          <a:lnTo>
                            <a:pt x="186" y="37"/>
                          </a:lnTo>
                          <a:lnTo>
                            <a:pt x="189" y="36"/>
                          </a:lnTo>
                          <a:lnTo>
                            <a:pt x="191" y="37"/>
                          </a:lnTo>
                          <a:lnTo>
                            <a:pt x="194" y="34"/>
                          </a:lnTo>
                          <a:lnTo>
                            <a:pt x="199" y="32"/>
                          </a:lnTo>
                          <a:lnTo>
                            <a:pt x="204" y="32"/>
                          </a:lnTo>
                          <a:lnTo>
                            <a:pt x="209" y="31"/>
                          </a:lnTo>
                          <a:lnTo>
                            <a:pt x="214" y="31"/>
                          </a:lnTo>
                          <a:lnTo>
                            <a:pt x="219" y="28"/>
                          </a:lnTo>
                          <a:lnTo>
                            <a:pt x="223" y="28"/>
                          </a:lnTo>
                          <a:lnTo>
                            <a:pt x="226" y="28"/>
                          </a:lnTo>
                          <a:lnTo>
                            <a:pt x="230" y="24"/>
                          </a:lnTo>
                          <a:lnTo>
                            <a:pt x="232" y="24"/>
                          </a:lnTo>
                          <a:lnTo>
                            <a:pt x="234" y="24"/>
                          </a:lnTo>
                          <a:lnTo>
                            <a:pt x="235" y="23"/>
                          </a:lnTo>
                          <a:lnTo>
                            <a:pt x="235" y="21"/>
                          </a:lnTo>
                          <a:lnTo>
                            <a:pt x="239" y="20"/>
                          </a:lnTo>
                          <a:lnTo>
                            <a:pt x="241" y="18"/>
                          </a:lnTo>
                          <a:lnTo>
                            <a:pt x="242" y="14"/>
                          </a:lnTo>
                          <a:lnTo>
                            <a:pt x="244" y="10"/>
                          </a:lnTo>
                          <a:lnTo>
                            <a:pt x="244" y="8"/>
                          </a:lnTo>
                          <a:lnTo>
                            <a:pt x="241" y="7"/>
                          </a:lnTo>
                          <a:lnTo>
                            <a:pt x="239" y="6"/>
                          </a:lnTo>
                          <a:lnTo>
                            <a:pt x="238" y="3"/>
                          </a:lnTo>
                          <a:lnTo>
                            <a:pt x="238" y="1"/>
                          </a:lnTo>
                          <a:lnTo>
                            <a:pt x="234" y="0"/>
                          </a:lnTo>
                          <a:lnTo>
                            <a:pt x="23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87" name="Freeform 201"/>
                    <p:cNvSpPr>
                      <a:spLocks/>
                    </p:cNvSpPr>
                    <p:nvPr/>
                  </p:nvSpPr>
                  <p:spPr bwMode="auto">
                    <a:xfrm>
                      <a:off x="3613" y="804"/>
                      <a:ext cx="14" cy="9"/>
                    </a:xfrm>
                    <a:custGeom>
                      <a:avLst/>
                      <a:gdLst>
                        <a:gd name="T0" fmla="*/ 9 w 14"/>
                        <a:gd name="T1" fmla="*/ 0 h 9"/>
                        <a:gd name="T2" fmla="*/ 9 w 14"/>
                        <a:gd name="T3" fmla="*/ 0 h 9"/>
                        <a:gd name="T4" fmla="*/ 5 w 14"/>
                        <a:gd name="T5" fmla="*/ 3 h 9"/>
                        <a:gd name="T6" fmla="*/ 1 w 14"/>
                        <a:gd name="T7" fmla="*/ 7 h 9"/>
                        <a:gd name="T8" fmla="*/ 1 w 14"/>
                        <a:gd name="T9" fmla="*/ 7 h 9"/>
                        <a:gd name="T10" fmla="*/ 0 w 14"/>
                        <a:gd name="T11" fmla="*/ 8 h 9"/>
                        <a:gd name="T12" fmla="*/ 1 w 14"/>
                        <a:gd name="T13" fmla="*/ 8 h 9"/>
                        <a:gd name="T14" fmla="*/ 5 w 14"/>
                        <a:gd name="T15" fmla="*/ 9 h 9"/>
                        <a:gd name="T16" fmla="*/ 14 w 14"/>
                        <a:gd name="T17" fmla="*/ 9 h 9"/>
                        <a:gd name="T18" fmla="*/ 14 w 14"/>
                        <a:gd name="T19" fmla="*/ 9 h 9"/>
                        <a:gd name="T20" fmla="*/ 12 w 14"/>
                        <a:gd name="T21" fmla="*/ 0 h 9"/>
                        <a:gd name="T22" fmla="*/ 12 w 14"/>
                        <a:gd name="T23" fmla="*/ 0 h 9"/>
                        <a:gd name="T24" fmla="*/ 9 w 14"/>
                        <a:gd name="T25" fmla="*/ 0 h 9"/>
                        <a:gd name="T26" fmla="*/ 9 w 14"/>
                        <a:gd name="T27" fmla="*/ 0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9"/>
                        <a:gd name="T44" fmla="*/ 14 w 14"/>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9">
                          <a:moveTo>
                            <a:pt x="9" y="0"/>
                          </a:moveTo>
                          <a:lnTo>
                            <a:pt x="9" y="0"/>
                          </a:lnTo>
                          <a:lnTo>
                            <a:pt x="5" y="3"/>
                          </a:lnTo>
                          <a:lnTo>
                            <a:pt x="1" y="7"/>
                          </a:lnTo>
                          <a:lnTo>
                            <a:pt x="0" y="8"/>
                          </a:lnTo>
                          <a:lnTo>
                            <a:pt x="1" y="8"/>
                          </a:lnTo>
                          <a:lnTo>
                            <a:pt x="5" y="9"/>
                          </a:lnTo>
                          <a:lnTo>
                            <a:pt x="14" y="9"/>
                          </a:lnTo>
                          <a:lnTo>
                            <a:pt x="12" y="0"/>
                          </a:lnTo>
                          <a:lnTo>
                            <a:pt x="9"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88" name="Freeform 202"/>
                    <p:cNvSpPr>
                      <a:spLocks/>
                    </p:cNvSpPr>
                    <p:nvPr/>
                  </p:nvSpPr>
                  <p:spPr bwMode="auto">
                    <a:xfrm>
                      <a:off x="3730" y="801"/>
                      <a:ext cx="15" cy="13"/>
                    </a:xfrm>
                    <a:custGeom>
                      <a:avLst/>
                      <a:gdLst>
                        <a:gd name="T0" fmla="*/ 7 w 15"/>
                        <a:gd name="T1" fmla="*/ 0 h 13"/>
                        <a:gd name="T2" fmla="*/ 7 w 15"/>
                        <a:gd name="T3" fmla="*/ 0 h 13"/>
                        <a:gd name="T4" fmla="*/ 0 w 15"/>
                        <a:gd name="T5" fmla="*/ 6 h 13"/>
                        <a:gd name="T6" fmla="*/ 0 w 15"/>
                        <a:gd name="T7" fmla="*/ 6 h 13"/>
                        <a:gd name="T8" fmla="*/ 6 w 15"/>
                        <a:gd name="T9" fmla="*/ 11 h 13"/>
                        <a:gd name="T10" fmla="*/ 10 w 15"/>
                        <a:gd name="T11" fmla="*/ 13 h 13"/>
                        <a:gd name="T12" fmla="*/ 12 w 15"/>
                        <a:gd name="T13" fmla="*/ 13 h 13"/>
                        <a:gd name="T14" fmla="*/ 14 w 15"/>
                        <a:gd name="T15" fmla="*/ 12 h 13"/>
                        <a:gd name="T16" fmla="*/ 14 w 15"/>
                        <a:gd name="T17" fmla="*/ 12 h 13"/>
                        <a:gd name="T18" fmla="*/ 15 w 15"/>
                        <a:gd name="T19" fmla="*/ 10 h 13"/>
                        <a:gd name="T20" fmla="*/ 15 w 15"/>
                        <a:gd name="T21" fmla="*/ 8 h 13"/>
                        <a:gd name="T22" fmla="*/ 14 w 15"/>
                        <a:gd name="T23" fmla="*/ 4 h 13"/>
                        <a:gd name="T24" fmla="*/ 14 w 15"/>
                        <a:gd name="T25" fmla="*/ 4 h 13"/>
                        <a:gd name="T26" fmla="*/ 13 w 15"/>
                        <a:gd name="T27" fmla="*/ 3 h 13"/>
                        <a:gd name="T28" fmla="*/ 12 w 15"/>
                        <a:gd name="T29" fmla="*/ 0 h 13"/>
                        <a:gd name="T30" fmla="*/ 12 w 15"/>
                        <a:gd name="T31" fmla="*/ 0 h 13"/>
                        <a:gd name="T32" fmla="*/ 7 w 15"/>
                        <a:gd name="T33" fmla="*/ 0 h 13"/>
                        <a:gd name="T34" fmla="*/ 7 w 15"/>
                        <a:gd name="T35" fmla="*/ 0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
                        <a:gd name="T55" fmla="*/ 0 h 13"/>
                        <a:gd name="T56" fmla="*/ 15 w 15"/>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 h="13">
                          <a:moveTo>
                            <a:pt x="7" y="0"/>
                          </a:moveTo>
                          <a:lnTo>
                            <a:pt x="7" y="0"/>
                          </a:lnTo>
                          <a:lnTo>
                            <a:pt x="0" y="6"/>
                          </a:lnTo>
                          <a:lnTo>
                            <a:pt x="6" y="11"/>
                          </a:lnTo>
                          <a:lnTo>
                            <a:pt x="10" y="13"/>
                          </a:lnTo>
                          <a:lnTo>
                            <a:pt x="12" y="13"/>
                          </a:lnTo>
                          <a:lnTo>
                            <a:pt x="14" y="12"/>
                          </a:lnTo>
                          <a:lnTo>
                            <a:pt x="15" y="10"/>
                          </a:lnTo>
                          <a:lnTo>
                            <a:pt x="15" y="8"/>
                          </a:lnTo>
                          <a:lnTo>
                            <a:pt x="14" y="4"/>
                          </a:lnTo>
                          <a:lnTo>
                            <a:pt x="13" y="3"/>
                          </a:lnTo>
                          <a:lnTo>
                            <a:pt x="12" y="0"/>
                          </a:lnTo>
                          <a:lnTo>
                            <a:pt x="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89" name="Freeform 203"/>
                    <p:cNvSpPr>
                      <a:spLocks/>
                    </p:cNvSpPr>
                    <p:nvPr/>
                  </p:nvSpPr>
                  <p:spPr bwMode="auto">
                    <a:xfrm>
                      <a:off x="3600" y="799"/>
                      <a:ext cx="11" cy="7"/>
                    </a:xfrm>
                    <a:custGeom>
                      <a:avLst/>
                      <a:gdLst>
                        <a:gd name="T0" fmla="*/ 7 w 11"/>
                        <a:gd name="T1" fmla="*/ 0 h 7"/>
                        <a:gd name="T2" fmla="*/ 7 w 11"/>
                        <a:gd name="T3" fmla="*/ 0 h 7"/>
                        <a:gd name="T4" fmla="*/ 2 w 11"/>
                        <a:gd name="T5" fmla="*/ 2 h 7"/>
                        <a:gd name="T6" fmla="*/ 0 w 11"/>
                        <a:gd name="T7" fmla="*/ 4 h 7"/>
                        <a:gd name="T8" fmla="*/ 2 w 11"/>
                        <a:gd name="T9" fmla="*/ 5 h 7"/>
                        <a:gd name="T10" fmla="*/ 4 w 11"/>
                        <a:gd name="T11" fmla="*/ 6 h 7"/>
                        <a:gd name="T12" fmla="*/ 11 w 11"/>
                        <a:gd name="T13" fmla="*/ 7 h 7"/>
                        <a:gd name="T14" fmla="*/ 11 w 11"/>
                        <a:gd name="T15" fmla="*/ 0 h 7"/>
                        <a:gd name="T16" fmla="*/ 11 w 11"/>
                        <a:gd name="T17" fmla="*/ 0 h 7"/>
                        <a:gd name="T18" fmla="*/ 7 w 11"/>
                        <a:gd name="T19" fmla="*/ 0 h 7"/>
                        <a:gd name="T20" fmla="*/ 7 w 11"/>
                        <a:gd name="T21" fmla="*/ 0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7"/>
                        <a:gd name="T35" fmla="*/ 11 w 11"/>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7">
                          <a:moveTo>
                            <a:pt x="7" y="0"/>
                          </a:moveTo>
                          <a:lnTo>
                            <a:pt x="7" y="0"/>
                          </a:lnTo>
                          <a:lnTo>
                            <a:pt x="2" y="2"/>
                          </a:lnTo>
                          <a:lnTo>
                            <a:pt x="0" y="4"/>
                          </a:lnTo>
                          <a:lnTo>
                            <a:pt x="2" y="5"/>
                          </a:lnTo>
                          <a:lnTo>
                            <a:pt x="4" y="6"/>
                          </a:lnTo>
                          <a:lnTo>
                            <a:pt x="11" y="7"/>
                          </a:lnTo>
                          <a:lnTo>
                            <a:pt x="11" y="0"/>
                          </a:lnTo>
                          <a:lnTo>
                            <a:pt x="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90" name="Freeform 204"/>
                    <p:cNvSpPr>
                      <a:spLocks/>
                    </p:cNvSpPr>
                    <p:nvPr/>
                  </p:nvSpPr>
                  <p:spPr bwMode="auto">
                    <a:xfrm>
                      <a:off x="3660" y="794"/>
                      <a:ext cx="1" cy="3"/>
                    </a:xfrm>
                    <a:custGeom>
                      <a:avLst/>
                      <a:gdLst>
                        <a:gd name="T0" fmla="*/ 0 w 1"/>
                        <a:gd name="T1" fmla="*/ 0 h 3"/>
                        <a:gd name="T2" fmla="*/ 1 w 1"/>
                        <a:gd name="T3" fmla="*/ 3 h 3"/>
                        <a:gd name="T4" fmla="*/ 1 w 1"/>
                        <a:gd name="T5" fmla="*/ 3 h 3"/>
                        <a:gd name="T6" fmla="*/ 1 w 1"/>
                        <a:gd name="T7" fmla="*/ 2 h 3"/>
                        <a:gd name="T8" fmla="*/ 0 w 1"/>
                        <a:gd name="T9" fmla="*/ 0 h 3"/>
                        <a:gd name="T10" fmla="*/ 0 w 1"/>
                        <a:gd name="T11" fmla="*/ 0 h 3"/>
                        <a:gd name="T12" fmla="*/ 0 60000 65536"/>
                        <a:gd name="T13" fmla="*/ 0 60000 65536"/>
                        <a:gd name="T14" fmla="*/ 0 60000 65536"/>
                        <a:gd name="T15" fmla="*/ 0 60000 65536"/>
                        <a:gd name="T16" fmla="*/ 0 60000 65536"/>
                        <a:gd name="T17" fmla="*/ 0 60000 65536"/>
                        <a:gd name="T18" fmla="*/ 0 w 1"/>
                        <a:gd name="T19" fmla="*/ 0 h 3"/>
                        <a:gd name="T20" fmla="*/ 1 w 1"/>
                        <a:gd name="T21" fmla="*/ 3 h 3"/>
                      </a:gdLst>
                      <a:ahLst/>
                      <a:cxnLst>
                        <a:cxn ang="T12">
                          <a:pos x="T0" y="T1"/>
                        </a:cxn>
                        <a:cxn ang="T13">
                          <a:pos x="T2" y="T3"/>
                        </a:cxn>
                        <a:cxn ang="T14">
                          <a:pos x="T4" y="T5"/>
                        </a:cxn>
                        <a:cxn ang="T15">
                          <a:pos x="T6" y="T7"/>
                        </a:cxn>
                        <a:cxn ang="T16">
                          <a:pos x="T8" y="T9"/>
                        </a:cxn>
                        <a:cxn ang="T17">
                          <a:pos x="T10" y="T11"/>
                        </a:cxn>
                      </a:cxnLst>
                      <a:rect l="T18" t="T19" r="T20" b="T21"/>
                      <a:pathLst>
                        <a:path w="1" h="3">
                          <a:moveTo>
                            <a:pt x="0" y="0"/>
                          </a:moveTo>
                          <a:lnTo>
                            <a:pt x="1" y="3"/>
                          </a:lnTo>
                          <a:lnTo>
                            <a:pt x="1" y="2"/>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91" name="Freeform 205"/>
                    <p:cNvSpPr>
                      <a:spLocks/>
                    </p:cNvSpPr>
                    <p:nvPr/>
                  </p:nvSpPr>
                  <p:spPr bwMode="auto">
                    <a:xfrm>
                      <a:off x="3674" y="792"/>
                      <a:ext cx="5" cy="5"/>
                    </a:xfrm>
                    <a:custGeom>
                      <a:avLst/>
                      <a:gdLst>
                        <a:gd name="T0" fmla="*/ 0 w 5"/>
                        <a:gd name="T1" fmla="*/ 0 h 5"/>
                        <a:gd name="T2" fmla="*/ 0 w 5"/>
                        <a:gd name="T3" fmla="*/ 0 h 5"/>
                        <a:gd name="T4" fmla="*/ 1 w 5"/>
                        <a:gd name="T5" fmla="*/ 2 h 5"/>
                        <a:gd name="T6" fmla="*/ 1 w 5"/>
                        <a:gd name="T7" fmla="*/ 5 h 5"/>
                        <a:gd name="T8" fmla="*/ 2 w 5"/>
                        <a:gd name="T9" fmla="*/ 5 h 5"/>
                        <a:gd name="T10" fmla="*/ 2 w 5"/>
                        <a:gd name="T11" fmla="*/ 5 h 5"/>
                        <a:gd name="T12" fmla="*/ 4 w 5"/>
                        <a:gd name="T13" fmla="*/ 5 h 5"/>
                        <a:gd name="T14" fmla="*/ 5 w 5"/>
                        <a:gd name="T15" fmla="*/ 4 h 5"/>
                        <a:gd name="T16" fmla="*/ 5 w 5"/>
                        <a:gd name="T17" fmla="*/ 0 h 5"/>
                        <a:gd name="T18" fmla="*/ 5 w 5"/>
                        <a:gd name="T19" fmla="*/ 0 h 5"/>
                        <a:gd name="T20" fmla="*/ 0 w 5"/>
                        <a:gd name="T21" fmla="*/ 0 h 5"/>
                        <a:gd name="T22" fmla="*/ 0 w 5"/>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5"/>
                        <a:gd name="T38" fmla="*/ 5 w 5"/>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5">
                          <a:moveTo>
                            <a:pt x="0" y="0"/>
                          </a:moveTo>
                          <a:lnTo>
                            <a:pt x="0" y="0"/>
                          </a:lnTo>
                          <a:lnTo>
                            <a:pt x="1" y="2"/>
                          </a:lnTo>
                          <a:lnTo>
                            <a:pt x="1" y="5"/>
                          </a:lnTo>
                          <a:lnTo>
                            <a:pt x="2" y="5"/>
                          </a:lnTo>
                          <a:lnTo>
                            <a:pt x="4" y="5"/>
                          </a:lnTo>
                          <a:lnTo>
                            <a:pt x="5" y="4"/>
                          </a:lnTo>
                          <a:lnTo>
                            <a:pt x="5"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92" name="Freeform 206"/>
                    <p:cNvSpPr>
                      <a:spLocks/>
                    </p:cNvSpPr>
                    <p:nvPr/>
                  </p:nvSpPr>
                  <p:spPr bwMode="auto">
                    <a:xfrm>
                      <a:off x="3694" y="790"/>
                      <a:ext cx="19" cy="13"/>
                    </a:xfrm>
                    <a:custGeom>
                      <a:avLst/>
                      <a:gdLst>
                        <a:gd name="T0" fmla="*/ 11 w 19"/>
                        <a:gd name="T1" fmla="*/ 0 h 13"/>
                        <a:gd name="T2" fmla="*/ 11 w 19"/>
                        <a:gd name="T3" fmla="*/ 0 h 13"/>
                        <a:gd name="T4" fmla="*/ 6 w 19"/>
                        <a:gd name="T5" fmla="*/ 2 h 13"/>
                        <a:gd name="T6" fmla="*/ 2 w 19"/>
                        <a:gd name="T7" fmla="*/ 4 h 13"/>
                        <a:gd name="T8" fmla="*/ 2 w 19"/>
                        <a:gd name="T9" fmla="*/ 4 h 13"/>
                        <a:gd name="T10" fmla="*/ 0 w 19"/>
                        <a:gd name="T11" fmla="*/ 7 h 13"/>
                        <a:gd name="T12" fmla="*/ 0 w 19"/>
                        <a:gd name="T13" fmla="*/ 9 h 13"/>
                        <a:gd name="T14" fmla="*/ 1 w 19"/>
                        <a:gd name="T15" fmla="*/ 10 h 13"/>
                        <a:gd name="T16" fmla="*/ 4 w 19"/>
                        <a:gd name="T17" fmla="*/ 11 h 13"/>
                        <a:gd name="T18" fmla="*/ 9 w 19"/>
                        <a:gd name="T19" fmla="*/ 13 h 13"/>
                        <a:gd name="T20" fmla="*/ 15 w 19"/>
                        <a:gd name="T21" fmla="*/ 13 h 13"/>
                        <a:gd name="T22" fmla="*/ 15 w 19"/>
                        <a:gd name="T23" fmla="*/ 13 h 13"/>
                        <a:gd name="T24" fmla="*/ 15 w 19"/>
                        <a:gd name="T25" fmla="*/ 11 h 13"/>
                        <a:gd name="T26" fmla="*/ 16 w 19"/>
                        <a:gd name="T27" fmla="*/ 10 h 13"/>
                        <a:gd name="T28" fmla="*/ 16 w 19"/>
                        <a:gd name="T29" fmla="*/ 10 h 13"/>
                        <a:gd name="T30" fmla="*/ 13 w 19"/>
                        <a:gd name="T31" fmla="*/ 8 h 13"/>
                        <a:gd name="T32" fmla="*/ 13 w 19"/>
                        <a:gd name="T33" fmla="*/ 8 h 13"/>
                        <a:gd name="T34" fmla="*/ 16 w 19"/>
                        <a:gd name="T35" fmla="*/ 6 h 13"/>
                        <a:gd name="T36" fmla="*/ 19 w 19"/>
                        <a:gd name="T37" fmla="*/ 2 h 13"/>
                        <a:gd name="T38" fmla="*/ 19 w 19"/>
                        <a:gd name="T39" fmla="*/ 1 h 13"/>
                        <a:gd name="T40" fmla="*/ 18 w 19"/>
                        <a:gd name="T41" fmla="*/ 1 h 13"/>
                        <a:gd name="T42" fmla="*/ 15 w 19"/>
                        <a:gd name="T43" fmla="*/ 0 h 13"/>
                        <a:gd name="T44" fmla="*/ 11 w 19"/>
                        <a:gd name="T45" fmla="*/ 0 h 13"/>
                        <a:gd name="T46" fmla="*/ 11 w 19"/>
                        <a:gd name="T47" fmla="*/ 0 h 1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9"/>
                        <a:gd name="T73" fmla="*/ 0 h 13"/>
                        <a:gd name="T74" fmla="*/ 19 w 19"/>
                        <a:gd name="T75" fmla="*/ 13 h 1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9" h="13">
                          <a:moveTo>
                            <a:pt x="11" y="0"/>
                          </a:moveTo>
                          <a:lnTo>
                            <a:pt x="11" y="0"/>
                          </a:lnTo>
                          <a:lnTo>
                            <a:pt x="6" y="2"/>
                          </a:lnTo>
                          <a:lnTo>
                            <a:pt x="2" y="4"/>
                          </a:lnTo>
                          <a:lnTo>
                            <a:pt x="0" y="7"/>
                          </a:lnTo>
                          <a:lnTo>
                            <a:pt x="0" y="9"/>
                          </a:lnTo>
                          <a:lnTo>
                            <a:pt x="1" y="10"/>
                          </a:lnTo>
                          <a:lnTo>
                            <a:pt x="4" y="11"/>
                          </a:lnTo>
                          <a:lnTo>
                            <a:pt x="9" y="13"/>
                          </a:lnTo>
                          <a:lnTo>
                            <a:pt x="15" y="13"/>
                          </a:lnTo>
                          <a:lnTo>
                            <a:pt x="15" y="11"/>
                          </a:lnTo>
                          <a:lnTo>
                            <a:pt x="16" y="10"/>
                          </a:lnTo>
                          <a:lnTo>
                            <a:pt x="13" y="8"/>
                          </a:lnTo>
                          <a:lnTo>
                            <a:pt x="16" y="6"/>
                          </a:lnTo>
                          <a:lnTo>
                            <a:pt x="19" y="2"/>
                          </a:lnTo>
                          <a:lnTo>
                            <a:pt x="19" y="1"/>
                          </a:lnTo>
                          <a:lnTo>
                            <a:pt x="18" y="1"/>
                          </a:lnTo>
                          <a:lnTo>
                            <a:pt x="15" y="0"/>
                          </a:lnTo>
                          <a:lnTo>
                            <a:pt x="1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93" name="Freeform 207"/>
                    <p:cNvSpPr>
                      <a:spLocks/>
                    </p:cNvSpPr>
                    <p:nvPr/>
                  </p:nvSpPr>
                  <p:spPr bwMode="auto">
                    <a:xfrm>
                      <a:off x="3638" y="789"/>
                      <a:ext cx="19" cy="10"/>
                    </a:xfrm>
                    <a:custGeom>
                      <a:avLst/>
                      <a:gdLst>
                        <a:gd name="T0" fmla="*/ 7 w 19"/>
                        <a:gd name="T1" fmla="*/ 0 h 10"/>
                        <a:gd name="T2" fmla="*/ 7 w 19"/>
                        <a:gd name="T3" fmla="*/ 0 h 10"/>
                        <a:gd name="T4" fmla="*/ 5 w 19"/>
                        <a:gd name="T5" fmla="*/ 2 h 10"/>
                        <a:gd name="T6" fmla="*/ 5 w 19"/>
                        <a:gd name="T7" fmla="*/ 2 h 10"/>
                        <a:gd name="T8" fmla="*/ 2 w 19"/>
                        <a:gd name="T9" fmla="*/ 3 h 10"/>
                        <a:gd name="T10" fmla="*/ 0 w 19"/>
                        <a:gd name="T11" fmla="*/ 2 h 10"/>
                        <a:gd name="T12" fmla="*/ 0 w 19"/>
                        <a:gd name="T13" fmla="*/ 2 h 10"/>
                        <a:gd name="T14" fmla="*/ 0 w 19"/>
                        <a:gd name="T15" fmla="*/ 4 h 10"/>
                        <a:gd name="T16" fmla="*/ 0 w 19"/>
                        <a:gd name="T17" fmla="*/ 5 h 10"/>
                        <a:gd name="T18" fmla="*/ 1 w 19"/>
                        <a:gd name="T19" fmla="*/ 7 h 10"/>
                        <a:gd name="T20" fmla="*/ 1 w 19"/>
                        <a:gd name="T21" fmla="*/ 7 h 10"/>
                        <a:gd name="T22" fmla="*/ 8 w 19"/>
                        <a:gd name="T23" fmla="*/ 9 h 10"/>
                        <a:gd name="T24" fmla="*/ 16 w 19"/>
                        <a:gd name="T25" fmla="*/ 10 h 10"/>
                        <a:gd name="T26" fmla="*/ 16 w 19"/>
                        <a:gd name="T27" fmla="*/ 10 h 10"/>
                        <a:gd name="T28" fmla="*/ 19 w 19"/>
                        <a:gd name="T29" fmla="*/ 3 h 10"/>
                        <a:gd name="T30" fmla="*/ 19 w 19"/>
                        <a:gd name="T31" fmla="*/ 3 h 10"/>
                        <a:gd name="T32" fmla="*/ 14 w 19"/>
                        <a:gd name="T33" fmla="*/ 1 h 10"/>
                        <a:gd name="T34" fmla="*/ 10 w 19"/>
                        <a:gd name="T35" fmla="*/ 0 h 10"/>
                        <a:gd name="T36" fmla="*/ 7 w 19"/>
                        <a:gd name="T37" fmla="*/ 0 h 10"/>
                        <a:gd name="T38" fmla="*/ 7 w 19"/>
                        <a:gd name="T39" fmla="*/ 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9"/>
                        <a:gd name="T61" fmla="*/ 0 h 10"/>
                        <a:gd name="T62" fmla="*/ 19 w 19"/>
                        <a:gd name="T63" fmla="*/ 10 h 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9" h="10">
                          <a:moveTo>
                            <a:pt x="7" y="0"/>
                          </a:moveTo>
                          <a:lnTo>
                            <a:pt x="7" y="0"/>
                          </a:lnTo>
                          <a:lnTo>
                            <a:pt x="5" y="2"/>
                          </a:lnTo>
                          <a:lnTo>
                            <a:pt x="2" y="3"/>
                          </a:lnTo>
                          <a:lnTo>
                            <a:pt x="0" y="2"/>
                          </a:lnTo>
                          <a:lnTo>
                            <a:pt x="0" y="4"/>
                          </a:lnTo>
                          <a:lnTo>
                            <a:pt x="0" y="5"/>
                          </a:lnTo>
                          <a:lnTo>
                            <a:pt x="1" y="7"/>
                          </a:lnTo>
                          <a:lnTo>
                            <a:pt x="8" y="9"/>
                          </a:lnTo>
                          <a:lnTo>
                            <a:pt x="16" y="10"/>
                          </a:lnTo>
                          <a:lnTo>
                            <a:pt x="19" y="3"/>
                          </a:lnTo>
                          <a:lnTo>
                            <a:pt x="14" y="1"/>
                          </a:lnTo>
                          <a:lnTo>
                            <a:pt x="10" y="0"/>
                          </a:lnTo>
                          <a:lnTo>
                            <a:pt x="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94" name="Freeform 208"/>
                    <p:cNvSpPr>
                      <a:spLocks/>
                    </p:cNvSpPr>
                    <p:nvPr/>
                  </p:nvSpPr>
                  <p:spPr bwMode="auto">
                    <a:xfrm>
                      <a:off x="3714" y="784"/>
                      <a:ext cx="20" cy="16"/>
                    </a:xfrm>
                    <a:custGeom>
                      <a:avLst/>
                      <a:gdLst>
                        <a:gd name="T0" fmla="*/ 2 w 20"/>
                        <a:gd name="T1" fmla="*/ 0 h 16"/>
                        <a:gd name="T2" fmla="*/ 2 w 20"/>
                        <a:gd name="T3" fmla="*/ 0 h 16"/>
                        <a:gd name="T4" fmla="*/ 1 w 20"/>
                        <a:gd name="T5" fmla="*/ 0 h 16"/>
                        <a:gd name="T6" fmla="*/ 1 w 20"/>
                        <a:gd name="T7" fmla="*/ 1 h 16"/>
                        <a:gd name="T8" fmla="*/ 0 w 20"/>
                        <a:gd name="T9" fmla="*/ 6 h 16"/>
                        <a:gd name="T10" fmla="*/ 1 w 20"/>
                        <a:gd name="T11" fmla="*/ 14 h 16"/>
                        <a:gd name="T12" fmla="*/ 1 w 20"/>
                        <a:gd name="T13" fmla="*/ 14 h 16"/>
                        <a:gd name="T14" fmla="*/ 3 w 20"/>
                        <a:gd name="T15" fmla="*/ 14 h 16"/>
                        <a:gd name="T16" fmla="*/ 7 w 20"/>
                        <a:gd name="T17" fmla="*/ 14 h 16"/>
                        <a:gd name="T18" fmla="*/ 7 w 20"/>
                        <a:gd name="T19" fmla="*/ 14 h 16"/>
                        <a:gd name="T20" fmla="*/ 7 w 20"/>
                        <a:gd name="T21" fmla="*/ 15 h 16"/>
                        <a:gd name="T22" fmla="*/ 9 w 20"/>
                        <a:gd name="T23" fmla="*/ 16 h 16"/>
                        <a:gd name="T24" fmla="*/ 9 w 20"/>
                        <a:gd name="T25" fmla="*/ 16 h 16"/>
                        <a:gd name="T26" fmla="*/ 13 w 20"/>
                        <a:gd name="T27" fmla="*/ 10 h 16"/>
                        <a:gd name="T28" fmla="*/ 20 w 20"/>
                        <a:gd name="T29" fmla="*/ 7 h 16"/>
                        <a:gd name="T30" fmla="*/ 20 w 20"/>
                        <a:gd name="T31" fmla="*/ 7 h 16"/>
                        <a:gd name="T32" fmla="*/ 20 w 20"/>
                        <a:gd name="T33" fmla="*/ 5 h 16"/>
                        <a:gd name="T34" fmla="*/ 20 w 20"/>
                        <a:gd name="T35" fmla="*/ 5 h 16"/>
                        <a:gd name="T36" fmla="*/ 12 w 20"/>
                        <a:gd name="T37" fmla="*/ 3 h 16"/>
                        <a:gd name="T38" fmla="*/ 12 w 20"/>
                        <a:gd name="T39" fmla="*/ 3 h 16"/>
                        <a:gd name="T40" fmla="*/ 7 w 20"/>
                        <a:gd name="T41" fmla="*/ 1 h 16"/>
                        <a:gd name="T42" fmla="*/ 2 w 20"/>
                        <a:gd name="T43" fmla="*/ 0 h 16"/>
                        <a:gd name="T44" fmla="*/ 2 w 20"/>
                        <a:gd name="T45" fmla="*/ 0 h 1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16"/>
                        <a:gd name="T71" fmla="*/ 20 w 20"/>
                        <a:gd name="T72" fmla="*/ 16 h 1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16">
                          <a:moveTo>
                            <a:pt x="2" y="0"/>
                          </a:moveTo>
                          <a:lnTo>
                            <a:pt x="2" y="0"/>
                          </a:lnTo>
                          <a:lnTo>
                            <a:pt x="1" y="0"/>
                          </a:lnTo>
                          <a:lnTo>
                            <a:pt x="1" y="1"/>
                          </a:lnTo>
                          <a:lnTo>
                            <a:pt x="0" y="6"/>
                          </a:lnTo>
                          <a:lnTo>
                            <a:pt x="1" y="14"/>
                          </a:lnTo>
                          <a:lnTo>
                            <a:pt x="3" y="14"/>
                          </a:lnTo>
                          <a:lnTo>
                            <a:pt x="7" y="14"/>
                          </a:lnTo>
                          <a:lnTo>
                            <a:pt x="7" y="15"/>
                          </a:lnTo>
                          <a:lnTo>
                            <a:pt x="9" y="16"/>
                          </a:lnTo>
                          <a:lnTo>
                            <a:pt x="13" y="10"/>
                          </a:lnTo>
                          <a:lnTo>
                            <a:pt x="20" y="7"/>
                          </a:lnTo>
                          <a:lnTo>
                            <a:pt x="20" y="5"/>
                          </a:lnTo>
                          <a:lnTo>
                            <a:pt x="12" y="3"/>
                          </a:lnTo>
                          <a:lnTo>
                            <a:pt x="7" y="1"/>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95" name="Freeform 209"/>
                    <p:cNvSpPr>
                      <a:spLocks/>
                    </p:cNvSpPr>
                    <p:nvPr/>
                  </p:nvSpPr>
                  <p:spPr bwMode="auto">
                    <a:xfrm>
                      <a:off x="3659" y="783"/>
                      <a:ext cx="5" cy="4"/>
                    </a:xfrm>
                    <a:custGeom>
                      <a:avLst/>
                      <a:gdLst>
                        <a:gd name="T0" fmla="*/ 0 w 5"/>
                        <a:gd name="T1" fmla="*/ 0 h 4"/>
                        <a:gd name="T2" fmla="*/ 0 w 5"/>
                        <a:gd name="T3" fmla="*/ 0 h 4"/>
                        <a:gd name="T4" fmla="*/ 0 w 5"/>
                        <a:gd name="T5" fmla="*/ 2 h 4"/>
                        <a:gd name="T6" fmla="*/ 0 w 5"/>
                        <a:gd name="T7" fmla="*/ 3 h 4"/>
                        <a:gd name="T8" fmla="*/ 0 w 5"/>
                        <a:gd name="T9" fmla="*/ 4 h 4"/>
                        <a:gd name="T10" fmla="*/ 0 w 5"/>
                        <a:gd name="T11" fmla="*/ 4 h 4"/>
                        <a:gd name="T12" fmla="*/ 2 w 5"/>
                        <a:gd name="T13" fmla="*/ 3 h 4"/>
                        <a:gd name="T14" fmla="*/ 3 w 5"/>
                        <a:gd name="T15" fmla="*/ 3 h 4"/>
                        <a:gd name="T16" fmla="*/ 3 w 5"/>
                        <a:gd name="T17" fmla="*/ 3 h 4"/>
                        <a:gd name="T18" fmla="*/ 3 w 5"/>
                        <a:gd name="T19" fmla="*/ 3 h 4"/>
                        <a:gd name="T20" fmla="*/ 5 w 5"/>
                        <a:gd name="T21" fmla="*/ 3 h 4"/>
                        <a:gd name="T22" fmla="*/ 5 w 5"/>
                        <a:gd name="T23" fmla="*/ 2 h 4"/>
                        <a:gd name="T24" fmla="*/ 5 w 5"/>
                        <a:gd name="T25" fmla="*/ 1 h 4"/>
                        <a:gd name="T26" fmla="*/ 5 w 5"/>
                        <a:gd name="T27" fmla="*/ 1 h 4"/>
                        <a:gd name="T28" fmla="*/ 0 w 5"/>
                        <a:gd name="T29" fmla="*/ 0 h 4"/>
                        <a:gd name="T30" fmla="*/ 0 w 5"/>
                        <a:gd name="T31" fmla="*/ 0 h 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5"/>
                        <a:gd name="T49" fmla="*/ 0 h 4"/>
                        <a:gd name="T50" fmla="*/ 5 w 5"/>
                        <a:gd name="T51" fmla="*/ 4 h 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5" h="4">
                          <a:moveTo>
                            <a:pt x="0" y="0"/>
                          </a:moveTo>
                          <a:lnTo>
                            <a:pt x="0" y="0"/>
                          </a:lnTo>
                          <a:lnTo>
                            <a:pt x="0" y="2"/>
                          </a:lnTo>
                          <a:lnTo>
                            <a:pt x="0" y="3"/>
                          </a:lnTo>
                          <a:lnTo>
                            <a:pt x="0" y="4"/>
                          </a:lnTo>
                          <a:lnTo>
                            <a:pt x="2" y="3"/>
                          </a:lnTo>
                          <a:lnTo>
                            <a:pt x="3" y="3"/>
                          </a:lnTo>
                          <a:lnTo>
                            <a:pt x="5" y="3"/>
                          </a:lnTo>
                          <a:lnTo>
                            <a:pt x="5" y="2"/>
                          </a:lnTo>
                          <a:lnTo>
                            <a:pt x="5"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96" name="Freeform 210"/>
                    <p:cNvSpPr>
                      <a:spLocks/>
                    </p:cNvSpPr>
                    <p:nvPr/>
                  </p:nvSpPr>
                  <p:spPr bwMode="auto">
                    <a:xfrm>
                      <a:off x="3653" y="780"/>
                      <a:ext cx="2" cy="3"/>
                    </a:xfrm>
                    <a:custGeom>
                      <a:avLst/>
                      <a:gdLst>
                        <a:gd name="T0" fmla="*/ 0 w 2"/>
                        <a:gd name="T1" fmla="*/ 0 h 3"/>
                        <a:gd name="T2" fmla="*/ 0 w 2"/>
                        <a:gd name="T3" fmla="*/ 0 h 3"/>
                        <a:gd name="T4" fmla="*/ 0 w 2"/>
                        <a:gd name="T5" fmla="*/ 0 h 3"/>
                        <a:gd name="T6" fmla="*/ 0 w 2"/>
                        <a:gd name="T7" fmla="*/ 2 h 3"/>
                        <a:gd name="T8" fmla="*/ 1 w 2"/>
                        <a:gd name="T9" fmla="*/ 3 h 3"/>
                        <a:gd name="T10" fmla="*/ 1 w 2"/>
                        <a:gd name="T11" fmla="*/ 3 h 3"/>
                        <a:gd name="T12" fmla="*/ 2 w 2"/>
                        <a:gd name="T13" fmla="*/ 2 h 3"/>
                        <a:gd name="T14" fmla="*/ 2 w 2"/>
                        <a:gd name="T15" fmla="*/ 0 h 3"/>
                        <a:gd name="T16" fmla="*/ 0 w 2"/>
                        <a:gd name="T17" fmla="*/ 0 h 3"/>
                        <a:gd name="T18" fmla="*/ 0 w 2"/>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3"/>
                        <a:gd name="T32" fmla="*/ 2 w 2"/>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3">
                          <a:moveTo>
                            <a:pt x="0" y="0"/>
                          </a:moveTo>
                          <a:lnTo>
                            <a:pt x="0" y="0"/>
                          </a:lnTo>
                          <a:lnTo>
                            <a:pt x="0" y="2"/>
                          </a:lnTo>
                          <a:lnTo>
                            <a:pt x="1" y="3"/>
                          </a:lnTo>
                          <a:lnTo>
                            <a:pt x="2" y="2"/>
                          </a:lnTo>
                          <a:lnTo>
                            <a:pt x="2"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97" name="Freeform 211"/>
                    <p:cNvSpPr>
                      <a:spLocks/>
                    </p:cNvSpPr>
                    <p:nvPr/>
                  </p:nvSpPr>
                  <p:spPr bwMode="auto">
                    <a:xfrm>
                      <a:off x="3557" y="778"/>
                      <a:ext cx="67" cy="28"/>
                    </a:xfrm>
                    <a:custGeom>
                      <a:avLst/>
                      <a:gdLst>
                        <a:gd name="T0" fmla="*/ 46 w 67"/>
                        <a:gd name="T1" fmla="*/ 0 h 28"/>
                        <a:gd name="T2" fmla="*/ 46 w 67"/>
                        <a:gd name="T3" fmla="*/ 1 h 28"/>
                        <a:gd name="T4" fmla="*/ 43 w 67"/>
                        <a:gd name="T5" fmla="*/ 1 h 28"/>
                        <a:gd name="T6" fmla="*/ 46 w 67"/>
                        <a:gd name="T7" fmla="*/ 6 h 28"/>
                        <a:gd name="T8" fmla="*/ 45 w 67"/>
                        <a:gd name="T9" fmla="*/ 6 h 28"/>
                        <a:gd name="T10" fmla="*/ 35 w 67"/>
                        <a:gd name="T11" fmla="*/ 12 h 28"/>
                        <a:gd name="T12" fmla="*/ 31 w 67"/>
                        <a:gd name="T13" fmla="*/ 12 h 28"/>
                        <a:gd name="T14" fmla="*/ 21 w 67"/>
                        <a:gd name="T15" fmla="*/ 11 h 28"/>
                        <a:gd name="T16" fmla="*/ 13 w 67"/>
                        <a:gd name="T17" fmla="*/ 9 h 28"/>
                        <a:gd name="T18" fmla="*/ 0 w 67"/>
                        <a:gd name="T19" fmla="*/ 11 h 28"/>
                        <a:gd name="T20" fmla="*/ 0 w 67"/>
                        <a:gd name="T21" fmla="*/ 12 h 28"/>
                        <a:gd name="T22" fmla="*/ 5 w 67"/>
                        <a:gd name="T23" fmla="*/ 12 h 28"/>
                        <a:gd name="T24" fmla="*/ 6 w 67"/>
                        <a:gd name="T25" fmla="*/ 15 h 28"/>
                        <a:gd name="T26" fmla="*/ 4 w 67"/>
                        <a:gd name="T27" fmla="*/ 18 h 28"/>
                        <a:gd name="T28" fmla="*/ 4 w 67"/>
                        <a:gd name="T29" fmla="*/ 20 h 28"/>
                        <a:gd name="T30" fmla="*/ 11 w 67"/>
                        <a:gd name="T31" fmla="*/ 23 h 28"/>
                        <a:gd name="T32" fmla="*/ 15 w 67"/>
                        <a:gd name="T33" fmla="*/ 23 h 28"/>
                        <a:gd name="T34" fmla="*/ 13 w 67"/>
                        <a:gd name="T35" fmla="*/ 28 h 28"/>
                        <a:gd name="T36" fmla="*/ 17 w 67"/>
                        <a:gd name="T37" fmla="*/ 26 h 28"/>
                        <a:gd name="T38" fmla="*/ 20 w 67"/>
                        <a:gd name="T39" fmla="*/ 23 h 28"/>
                        <a:gd name="T40" fmla="*/ 25 w 67"/>
                        <a:gd name="T41" fmla="*/ 25 h 28"/>
                        <a:gd name="T42" fmla="*/ 29 w 67"/>
                        <a:gd name="T43" fmla="*/ 22 h 28"/>
                        <a:gd name="T44" fmla="*/ 29 w 67"/>
                        <a:gd name="T45" fmla="*/ 18 h 28"/>
                        <a:gd name="T46" fmla="*/ 33 w 67"/>
                        <a:gd name="T47" fmla="*/ 18 h 28"/>
                        <a:gd name="T48" fmla="*/ 46 w 67"/>
                        <a:gd name="T49" fmla="*/ 20 h 28"/>
                        <a:gd name="T50" fmla="*/ 47 w 67"/>
                        <a:gd name="T51" fmla="*/ 20 h 28"/>
                        <a:gd name="T52" fmla="*/ 49 w 67"/>
                        <a:gd name="T53" fmla="*/ 19 h 28"/>
                        <a:gd name="T54" fmla="*/ 48 w 67"/>
                        <a:gd name="T55" fmla="*/ 14 h 28"/>
                        <a:gd name="T56" fmla="*/ 47 w 67"/>
                        <a:gd name="T57" fmla="*/ 13 h 28"/>
                        <a:gd name="T58" fmla="*/ 60 w 67"/>
                        <a:gd name="T59" fmla="*/ 13 h 28"/>
                        <a:gd name="T60" fmla="*/ 67 w 67"/>
                        <a:gd name="T61" fmla="*/ 11 h 28"/>
                        <a:gd name="T62" fmla="*/ 67 w 67"/>
                        <a:gd name="T63" fmla="*/ 6 h 28"/>
                        <a:gd name="T64" fmla="*/ 66 w 67"/>
                        <a:gd name="T65" fmla="*/ 5 h 28"/>
                        <a:gd name="T66" fmla="*/ 65 w 67"/>
                        <a:gd name="T67" fmla="*/ 4 h 28"/>
                        <a:gd name="T68" fmla="*/ 57 w 67"/>
                        <a:gd name="T69" fmla="*/ 4 h 28"/>
                        <a:gd name="T70" fmla="*/ 59 w 67"/>
                        <a:gd name="T71" fmla="*/ 2 h 28"/>
                        <a:gd name="T72" fmla="*/ 57 w 67"/>
                        <a:gd name="T73" fmla="*/ 1 h 28"/>
                        <a:gd name="T74" fmla="*/ 46 w 67"/>
                        <a:gd name="T75" fmla="*/ 0 h 2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7"/>
                        <a:gd name="T115" fmla="*/ 0 h 28"/>
                        <a:gd name="T116" fmla="*/ 67 w 67"/>
                        <a:gd name="T117" fmla="*/ 28 h 2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7" h="28">
                          <a:moveTo>
                            <a:pt x="46" y="0"/>
                          </a:moveTo>
                          <a:lnTo>
                            <a:pt x="46" y="0"/>
                          </a:lnTo>
                          <a:lnTo>
                            <a:pt x="46" y="1"/>
                          </a:lnTo>
                          <a:lnTo>
                            <a:pt x="43" y="1"/>
                          </a:lnTo>
                          <a:lnTo>
                            <a:pt x="46" y="5"/>
                          </a:lnTo>
                          <a:lnTo>
                            <a:pt x="46" y="6"/>
                          </a:lnTo>
                          <a:lnTo>
                            <a:pt x="45" y="6"/>
                          </a:lnTo>
                          <a:lnTo>
                            <a:pt x="39" y="9"/>
                          </a:lnTo>
                          <a:lnTo>
                            <a:pt x="35" y="12"/>
                          </a:lnTo>
                          <a:lnTo>
                            <a:pt x="31" y="12"/>
                          </a:lnTo>
                          <a:lnTo>
                            <a:pt x="26" y="12"/>
                          </a:lnTo>
                          <a:lnTo>
                            <a:pt x="21" y="11"/>
                          </a:lnTo>
                          <a:lnTo>
                            <a:pt x="13" y="9"/>
                          </a:lnTo>
                          <a:lnTo>
                            <a:pt x="6" y="9"/>
                          </a:lnTo>
                          <a:lnTo>
                            <a:pt x="0" y="11"/>
                          </a:lnTo>
                          <a:lnTo>
                            <a:pt x="0" y="12"/>
                          </a:lnTo>
                          <a:lnTo>
                            <a:pt x="3" y="13"/>
                          </a:lnTo>
                          <a:lnTo>
                            <a:pt x="5" y="12"/>
                          </a:lnTo>
                          <a:lnTo>
                            <a:pt x="6" y="15"/>
                          </a:lnTo>
                          <a:lnTo>
                            <a:pt x="4" y="18"/>
                          </a:lnTo>
                          <a:lnTo>
                            <a:pt x="4" y="19"/>
                          </a:lnTo>
                          <a:lnTo>
                            <a:pt x="4" y="20"/>
                          </a:lnTo>
                          <a:lnTo>
                            <a:pt x="6" y="21"/>
                          </a:lnTo>
                          <a:lnTo>
                            <a:pt x="11" y="23"/>
                          </a:lnTo>
                          <a:lnTo>
                            <a:pt x="15" y="23"/>
                          </a:lnTo>
                          <a:lnTo>
                            <a:pt x="13" y="28"/>
                          </a:lnTo>
                          <a:lnTo>
                            <a:pt x="15" y="27"/>
                          </a:lnTo>
                          <a:lnTo>
                            <a:pt x="17" y="26"/>
                          </a:lnTo>
                          <a:lnTo>
                            <a:pt x="20" y="23"/>
                          </a:lnTo>
                          <a:lnTo>
                            <a:pt x="21" y="25"/>
                          </a:lnTo>
                          <a:lnTo>
                            <a:pt x="25" y="25"/>
                          </a:lnTo>
                          <a:lnTo>
                            <a:pt x="29" y="22"/>
                          </a:lnTo>
                          <a:lnTo>
                            <a:pt x="29" y="18"/>
                          </a:lnTo>
                          <a:lnTo>
                            <a:pt x="33" y="18"/>
                          </a:lnTo>
                          <a:lnTo>
                            <a:pt x="38" y="18"/>
                          </a:lnTo>
                          <a:lnTo>
                            <a:pt x="46" y="20"/>
                          </a:lnTo>
                          <a:lnTo>
                            <a:pt x="47" y="20"/>
                          </a:lnTo>
                          <a:lnTo>
                            <a:pt x="49" y="19"/>
                          </a:lnTo>
                          <a:lnTo>
                            <a:pt x="48" y="15"/>
                          </a:lnTo>
                          <a:lnTo>
                            <a:pt x="48" y="14"/>
                          </a:lnTo>
                          <a:lnTo>
                            <a:pt x="47" y="13"/>
                          </a:lnTo>
                          <a:lnTo>
                            <a:pt x="54" y="14"/>
                          </a:lnTo>
                          <a:lnTo>
                            <a:pt x="60" y="13"/>
                          </a:lnTo>
                          <a:lnTo>
                            <a:pt x="63" y="12"/>
                          </a:lnTo>
                          <a:lnTo>
                            <a:pt x="67" y="11"/>
                          </a:lnTo>
                          <a:lnTo>
                            <a:pt x="67" y="6"/>
                          </a:lnTo>
                          <a:lnTo>
                            <a:pt x="66" y="5"/>
                          </a:lnTo>
                          <a:lnTo>
                            <a:pt x="65" y="4"/>
                          </a:lnTo>
                          <a:lnTo>
                            <a:pt x="56" y="7"/>
                          </a:lnTo>
                          <a:lnTo>
                            <a:pt x="57" y="4"/>
                          </a:lnTo>
                          <a:lnTo>
                            <a:pt x="59" y="2"/>
                          </a:lnTo>
                          <a:lnTo>
                            <a:pt x="57" y="1"/>
                          </a:lnTo>
                          <a:lnTo>
                            <a:pt x="52" y="1"/>
                          </a:lnTo>
                          <a:lnTo>
                            <a:pt x="46"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98" name="Freeform 212"/>
                    <p:cNvSpPr>
                      <a:spLocks/>
                    </p:cNvSpPr>
                    <p:nvPr/>
                  </p:nvSpPr>
                  <p:spPr bwMode="auto">
                    <a:xfrm>
                      <a:off x="3494" y="775"/>
                      <a:ext cx="95" cy="21"/>
                    </a:xfrm>
                    <a:custGeom>
                      <a:avLst/>
                      <a:gdLst>
                        <a:gd name="T0" fmla="*/ 37 w 95"/>
                        <a:gd name="T1" fmla="*/ 0 h 21"/>
                        <a:gd name="T2" fmla="*/ 34 w 95"/>
                        <a:gd name="T3" fmla="*/ 3 h 21"/>
                        <a:gd name="T4" fmla="*/ 27 w 95"/>
                        <a:gd name="T5" fmla="*/ 3 h 21"/>
                        <a:gd name="T6" fmla="*/ 21 w 95"/>
                        <a:gd name="T7" fmla="*/ 4 h 21"/>
                        <a:gd name="T8" fmla="*/ 16 w 95"/>
                        <a:gd name="T9" fmla="*/ 8 h 21"/>
                        <a:gd name="T10" fmla="*/ 14 w 95"/>
                        <a:gd name="T11" fmla="*/ 8 h 21"/>
                        <a:gd name="T12" fmla="*/ 9 w 95"/>
                        <a:gd name="T13" fmla="*/ 7 h 21"/>
                        <a:gd name="T14" fmla="*/ 7 w 95"/>
                        <a:gd name="T15" fmla="*/ 8 h 21"/>
                        <a:gd name="T16" fmla="*/ 1 w 95"/>
                        <a:gd name="T17" fmla="*/ 14 h 21"/>
                        <a:gd name="T18" fmla="*/ 0 w 95"/>
                        <a:gd name="T19" fmla="*/ 14 h 21"/>
                        <a:gd name="T20" fmla="*/ 0 w 95"/>
                        <a:gd name="T21" fmla="*/ 17 h 21"/>
                        <a:gd name="T22" fmla="*/ 8 w 95"/>
                        <a:gd name="T23" fmla="*/ 16 h 21"/>
                        <a:gd name="T24" fmla="*/ 20 w 95"/>
                        <a:gd name="T25" fmla="*/ 21 h 21"/>
                        <a:gd name="T26" fmla="*/ 26 w 95"/>
                        <a:gd name="T27" fmla="*/ 17 h 21"/>
                        <a:gd name="T28" fmla="*/ 33 w 95"/>
                        <a:gd name="T29" fmla="*/ 15 h 21"/>
                        <a:gd name="T30" fmla="*/ 37 w 95"/>
                        <a:gd name="T31" fmla="*/ 16 h 21"/>
                        <a:gd name="T32" fmla="*/ 40 w 95"/>
                        <a:gd name="T33" fmla="*/ 19 h 21"/>
                        <a:gd name="T34" fmla="*/ 44 w 95"/>
                        <a:gd name="T35" fmla="*/ 19 h 21"/>
                        <a:gd name="T36" fmla="*/ 44 w 95"/>
                        <a:gd name="T37" fmla="*/ 17 h 21"/>
                        <a:gd name="T38" fmla="*/ 51 w 95"/>
                        <a:gd name="T39" fmla="*/ 15 h 21"/>
                        <a:gd name="T40" fmla="*/ 55 w 95"/>
                        <a:gd name="T41" fmla="*/ 9 h 21"/>
                        <a:gd name="T42" fmla="*/ 60 w 95"/>
                        <a:gd name="T43" fmla="*/ 10 h 21"/>
                        <a:gd name="T44" fmla="*/ 66 w 95"/>
                        <a:gd name="T45" fmla="*/ 11 h 21"/>
                        <a:gd name="T46" fmla="*/ 69 w 95"/>
                        <a:gd name="T47" fmla="*/ 8 h 21"/>
                        <a:gd name="T48" fmla="*/ 74 w 95"/>
                        <a:gd name="T49" fmla="*/ 8 h 21"/>
                        <a:gd name="T50" fmla="*/ 87 w 95"/>
                        <a:gd name="T51" fmla="*/ 11 h 21"/>
                        <a:gd name="T52" fmla="*/ 95 w 95"/>
                        <a:gd name="T53" fmla="*/ 10 h 21"/>
                        <a:gd name="T54" fmla="*/ 84 w 95"/>
                        <a:gd name="T55" fmla="*/ 4 h 21"/>
                        <a:gd name="T56" fmla="*/ 83 w 95"/>
                        <a:gd name="T57" fmla="*/ 2 h 21"/>
                        <a:gd name="T58" fmla="*/ 75 w 95"/>
                        <a:gd name="T59" fmla="*/ 2 h 21"/>
                        <a:gd name="T60" fmla="*/ 73 w 95"/>
                        <a:gd name="T61" fmla="*/ 0 h 21"/>
                        <a:gd name="T62" fmla="*/ 56 w 95"/>
                        <a:gd name="T63" fmla="*/ 0 h 21"/>
                        <a:gd name="T64" fmla="*/ 53 w 95"/>
                        <a:gd name="T65" fmla="*/ 0 h 21"/>
                        <a:gd name="T66" fmla="*/ 51 w 95"/>
                        <a:gd name="T67" fmla="*/ 1 h 21"/>
                        <a:gd name="T68" fmla="*/ 37 w 95"/>
                        <a:gd name="T69" fmla="*/ 0 h 2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5"/>
                        <a:gd name="T106" fmla="*/ 0 h 21"/>
                        <a:gd name="T107" fmla="*/ 95 w 95"/>
                        <a:gd name="T108" fmla="*/ 21 h 2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5" h="21">
                          <a:moveTo>
                            <a:pt x="37" y="0"/>
                          </a:moveTo>
                          <a:lnTo>
                            <a:pt x="37" y="0"/>
                          </a:lnTo>
                          <a:lnTo>
                            <a:pt x="35" y="1"/>
                          </a:lnTo>
                          <a:lnTo>
                            <a:pt x="34" y="3"/>
                          </a:lnTo>
                          <a:lnTo>
                            <a:pt x="27" y="3"/>
                          </a:lnTo>
                          <a:lnTo>
                            <a:pt x="25" y="3"/>
                          </a:lnTo>
                          <a:lnTo>
                            <a:pt x="21" y="4"/>
                          </a:lnTo>
                          <a:lnTo>
                            <a:pt x="16" y="8"/>
                          </a:lnTo>
                          <a:lnTo>
                            <a:pt x="14" y="8"/>
                          </a:lnTo>
                          <a:lnTo>
                            <a:pt x="12" y="7"/>
                          </a:lnTo>
                          <a:lnTo>
                            <a:pt x="9" y="7"/>
                          </a:lnTo>
                          <a:lnTo>
                            <a:pt x="7" y="8"/>
                          </a:lnTo>
                          <a:lnTo>
                            <a:pt x="4" y="10"/>
                          </a:lnTo>
                          <a:lnTo>
                            <a:pt x="1" y="14"/>
                          </a:lnTo>
                          <a:lnTo>
                            <a:pt x="0" y="14"/>
                          </a:lnTo>
                          <a:lnTo>
                            <a:pt x="0" y="15"/>
                          </a:lnTo>
                          <a:lnTo>
                            <a:pt x="0" y="17"/>
                          </a:lnTo>
                          <a:lnTo>
                            <a:pt x="8" y="16"/>
                          </a:lnTo>
                          <a:lnTo>
                            <a:pt x="20" y="21"/>
                          </a:lnTo>
                          <a:lnTo>
                            <a:pt x="26" y="17"/>
                          </a:lnTo>
                          <a:lnTo>
                            <a:pt x="33" y="15"/>
                          </a:lnTo>
                          <a:lnTo>
                            <a:pt x="35" y="15"/>
                          </a:lnTo>
                          <a:lnTo>
                            <a:pt x="37" y="16"/>
                          </a:lnTo>
                          <a:lnTo>
                            <a:pt x="40" y="19"/>
                          </a:lnTo>
                          <a:lnTo>
                            <a:pt x="42" y="19"/>
                          </a:lnTo>
                          <a:lnTo>
                            <a:pt x="44" y="19"/>
                          </a:lnTo>
                          <a:lnTo>
                            <a:pt x="44" y="17"/>
                          </a:lnTo>
                          <a:lnTo>
                            <a:pt x="49" y="16"/>
                          </a:lnTo>
                          <a:lnTo>
                            <a:pt x="51" y="15"/>
                          </a:lnTo>
                          <a:lnTo>
                            <a:pt x="53" y="12"/>
                          </a:lnTo>
                          <a:lnTo>
                            <a:pt x="55" y="9"/>
                          </a:lnTo>
                          <a:lnTo>
                            <a:pt x="60" y="10"/>
                          </a:lnTo>
                          <a:lnTo>
                            <a:pt x="63" y="11"/>
                          </a:lnTo>
                          <a:lnTo>
                            <a:pt x="66" y="11"/>
                          </a:lnTo>
                          <a:lnTo>
                            <a:pt x="69" y="8"/>
                          </a:lnTo>
                          <a:lnTo>
                            <a:pt x="74" y="8"/>
                          </a:lnTo>
                          <a:lnTo>
                            <a:pt x="78" y="9"/>
                          </a:lnTo>
                          <a:lnTo>
                            <a:pt x="87" y="11"/>
                          </a:lnTo>
                          <a:lnTo>
                            <a:pt x="95" y="10"/>
                          </a:lnTo>
                          <a:lnTo>
                            <a:pt x="84" y="4"/>
                          </a:lnTo>
                          <a:lnTo>
                            <a:pt x="83" y="2"/>
                          </a:lnTo>
                          <a:lnTo>
                            <a:pt x="80" y="2"/>
                          </a:lnTo>
                          <a:lnTo>
                            <a:pt x="75" y="2"/>
                          </a:lnTo>
                          <a:lnTo>
                            <a:pt x="73" y="0"/>
                          </a:lnTo>
                          <a:lnTo>
                            <a:pt x="64" y="0"/>
                          </a:lnTo>
                          <a:lnTo>
                            <a:pt x="56" y="0"/>
                          </a:lnTo>
                          <a:lnTo>
                            <a:pt x="53" y="0"/>
                          </a:lnTo>
                          <a:lnTo>
                            <a:pt x="51" y="1"/>
                          </a:lnTo>
                          <a:lnTo>
                            <a:pt x="44" y="0"/>
                          </a:lnTo>
                          <a:lnTo>
                            <a:pt x="3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299" name="Freeform 213"/>
                    <p:cNvSpPr>
                      <a:spLocks/>
                    </p:cNvSpPr>
                    <p:nvPr/>
                  </p:nvSpPr>
                  <p:spPr bwMode="auto">
                    <a:xfrm>
                      <a:off x="3689" y="763"/>
                      <a:ext cx="17" cy="8"/>
                    </a:xfrm>
                    <a:custGeom>
                      <a:avLst/>
                      <a:gdLst>
                        <a:gd name="T0" fmla="*/ 7 w 17"/>
                        <a:gd name="T1" fmla="*/ 0 h 8"/>
                        <a:gd name="T2" fmla="*/ 7 w 17"/>
                        <a:gd name="T3" fmla="*/ 0 h 8"/>
                        <a:gd name="T4" fmla="*/ 0 w 17"/>
                        <a:gd name="T5" fmla="*/ 2 h 8"/>
                        <a:gd name="T6" fmla="*/ 0 w 17"/>
                        <a:gd name="T7" fmla="*/ 2 h 8"/>
                        <a:gd name="T8" fmla="*/ 0 w 17"/>
                        <a:gd name="T9" fmla="*/ 7 h 8"/>
                        <a:gd name="T10" fmla="*/ 0 w 17"/>
                        <a:gd name="T11" fmla="*/ 7 h 8"/>
                        <a:gd name="T12" fmla="*/ 5 w 17"/>
                        <a:gd name="T13" fmla="*/ 6 h 8"/>
                        <a:gd name="T14" fmla="*/ 10 w 17"/>
                        <a:gd name="T15" fmla="*/ 5 h 8"/>
                        <a:gd name="T16" fmla="*/ 10 w 17"/>
                        <a:gd name="T17" fmla="*/ 5 h 8"/>
                        <a:gd name="T18" fmla="*/ 12 w 17"/>
                        <a:gd name="T19" fmla="*/ 7 h 8"/>
                        <a:gd name="T20" fmla="*/ 13 w 17"/>
                        <a:gd name="T21" fmla="*/ 8 h 8"/>
                        <a:gd name="T22" fmla="*/ 14 w 17"/>
                        <a:gd name="T23" fmla="*/ 8 h 8"/>
                        <a:gd name="T24" fmla="*/ 14 w 17"/>
                        <a:gd name="T25" fmla="*/ 8 h 8"/>
                        <a:gd name="T26" fmla="*/ 17 w 17"/>
                        <a:gd name="T27" fmla="*/ 7 h 8"/>
                        <a:gd name="T28" fmla="*/ 17 w 17"/>
                        <a:gd name="T29" fmla="*/ 6 h 8"/>
                        <a:gd name="T30" fmla="*/ 16 w 17"/>
                        <a:gd name="T31" fmla="*/ 2 h 8"/>
                        <a:gd name="T32" fmla="*/ 16 w 17"/>
                        <a:gd name="T33" fmla="*/ 1 h 8"/>
                        <a:gd name="T34" fmla="*/ 16 w 17"/>
                        <a:gd name="T35" fmla="*/ 1 h 8"/>
                        <a:gd name="T36" fmla="*/ 7 w 17"/>
                        <a:gd name="T37" fmla="*/ 0 h 8"/>
                        <a:gd name="T38" fmla="*/ 7 w 17"/>
                        <a:gd name="T39" fmla="*/ 0 h 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7"/>
                        <a:gd name="T61" fmla="*/ 0 h 8"/>
                        <a:gd name="T62" fmla="*/ 17 w 17"/>
                        <a:gd name="T63" fmla="*/ 8 h 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7" h="8">
                          <a:moveTo>
                            <a:pt x="7" y="0"/>
                          </a:moveTo>
                          <a:lnTo>
                            <a:pt x="7" y="0"/>
                          </a:lnTo>
                          <a:lnTo>
                            <a:pt x="0" y="2"/>
                          </a:lnTo>
                          <a:lnTo>
                            <a:pt x="0" y="7"/>
                          </a:lnTo>
                          <a:lnTo>
                            <a:pt x="5" y="6"/>
                          </a:lnTo>
                          <a:lnTo>
                            <a:pt x="10" y="5"/>
                          </a:lnTo>
                          <a:lnTo>
                            <a:pt x="12" y="7"/>
                          </a:lnTo>
                          <a:lnTo>
                            <a:pt x="13" y="8"/>
                          </a:lnTo>
                          <a:lnTo>
                            <a:pt x="14" y="8"/>
                          </a:lnTo>
                          <a:lnTo>
                            <a:pt x="17" y="7"/>
                          </a:lnTo>
                          <a:lnTo>
                            <a:pt x="17" y="6"/>
                          </a:lnTo>
                          <a:lnTo>
                            <a:pt x="16" y="2"/>
                          </a:lnTo>
                          <a:lnTo>
                            <a:pt x="16" y="1"/>
                          </a:lnTo>
                          <a:lnTo>
                            <a:pt x="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300" name="Freeform 214"/>
                    <p:cNvSpPr>
                      <a:spLocks/>
                    </p:cNvSpPr>
                    <p:nvPr/>
                  </p:nvSpPr>
                  <p:spPr bwMode="auto">
                    <a:xfrm>
                      <a:off x="3796" y="761"/>
                      <a:ext cx="36" cy="23"/>
                    </a:xfrm>
                    <a:custGeom>
                      <a:avLst/>
                      <a:gdLst>
                        <a:gd name="T0" fmla="*/ 22 w 36"/>
                        <a:gd name="T1" fmla="*/ 0 h 23"/>
                        <a:gd name="T2" fmla="*/ 22 w 36"/>
                        <a:gd name="T3" fmla="*/ 0 h 23"/>
                        <a:gd name="T4" fmla="*/ 20 w 36"/>
                        <a:gd name="T5" fmla="*/ 1 h 23"/>
                        <a:gd name="T6" fmla="*/ 16 w 36"/>
                        <a:gd name="T7" fmla="*/ 3 h 23"/>
                        <a:gd name="T8" fmla="*/ 14 w 36"/>
                        <a:gd name="T9" fmla="*/ 5 h 23"/>
                        <a:gd name="T10" fmla="*/ 11 w 36"/>
                        <a:gd name="T11" fmla="*/ 7 h 23"/>
                        <a:gd name="T12" fmla="*/ 11 w 36"/>
                        <a:gd name="T13" fmla="*/ 7 h 23"/>
                        <a:gd name="T14" fmla="*/ 7 w 36"/>
                        <a:gd name="T15" fmla="*/ 7 h 23"/>
                        <a:gd name="T16" fmla="*/ 2 w 36"/>
                        <a:gd name="T17" fmla="*/ 7 h 23"/>
                        <a:gd name="T18" fmla="*/ 2 w 36"/>
                        <a:gd name="T19" fmla="*/ 7 h 23"/>
                        <a:gd name="T20" fmla="*/ 2 w 36"/>
                        <a:gd name="T21" fmla="*/ 8 h 23"/>
                        <a:gd name="T22" fmla="*/ 3 w 36"/>
                        <a:gd name="T23" fmla="*/ 9 h 23"/>
                        <a:gd name="T24" fmla="*/ 4 w 36"/>
                        <a:gd name="T25" fmla="*/ 11 h 23"/>
                        <a:gd name="T26" fmla="*/ 4 w 36"/>
                        <a:gd name="T27" fmla="*/ 11 h 23"/>
                        <a:gd name="T28" fmla="*/ 0 w 36"/>
                        <a:gd name="T29" fmla="*/ 11 h 23"/>
                        <a:gd name="T30" fmla="*/ 0 w 36"/>
                        <a:gd name="T31" fmla="*/ 11 h 23"/>
                        <a:gd name="T32" fmla="*/ 0 w 36"/>
                        <a:gd name="T33" fmla="*/ 12 h 23"/>
                        <a:gd name="T34" fmla="*/ 0 w 36"/>
                        <a:gd name="T35" fmla="*/ 15 h 23"/>
                        <a:gd name="T36" fmla="*/ 0 w 36"/>
                        <a:gd name="T37" fmla="*/ 15 h 23"/>
                        <a:gd name="T38" fmla="*/ 1 w 36"/>
                        <a:gd name="T39" fmla="*/ 16 h 23"/>
                        <a:gd name="T40" fmla="*/ 3 w 36"/>
                        <a:gd name="T41" fmla="*/ 16 h 23"/>
                        <a:gd name="T42" fmla="*/ 3 w 36"/>
                        <a:gd name="T43" fmla="*/ 16 h 23"/>
                        <a:gd name="T44" fmla="*/ 4 w 36"/>
                        <a:gd name="T45" fmla="*/ 18 h 23"/>
                        <a:gd name="T46" fmla="*/ 7 w 36"/>
                        <a:gd name="T47" fmla="*/ 22 h 23"/>
                        <a:gd name="T48" fmla="*/ 7 w 36"/>
                        <a:gd name="T49" fmla="*/ 22 h 23"/>
                        <a:gd name="T50" fmla="*/ 9 w 36"/>
                        <a:gd name="T51" fmla="*/ 22 h 23"/>
                        <a:gd name="T52" fmla="*/ 13 w 36"/>
                        <a:gd name="T53" fmla="*/ 23 h 23"/>
                        <a:gd name="T54" fmla="*/ 13 w 36"/>
                        <a:gd name="T55" fmla="*/ 23 h 23"/>
                        <a:gd name="T56" fmla="*/ 16 w 36"/>
                        <a:gd name="T57" fmla="*/ 17 h 23"/>
                        <a:gd name="T58" fmla="*/ 17 w 36"/>
                        <a:gd name="T59" fmla="*/ 15 h 23"/>
                        <a:gd name="T60" fmla="*/ 20 w 36"/>
                        <a:gd name="T61" fmla="*/ 14 h 23"/>
                        <a:gd name="T62" fmla="*/ 20 w 36"/>
                        <a:gd name="T63" fmla="*/ 14 h 23"/>
                        <a:gd name="T64" fmla="*/ 23 w 36"/>
                        <a:gd name="T65" fmla="*/ 14 h 23"/>
                        <a:gd name="T66" fmla="*/ 27 w 36"/>
                        <a:gd name="T67" fmla="*/ 14 h 23"/>
                        <a:gd name="T68" fmla="*/ 27 w 36"/>
                        <a:gd name="T69" fmla="*/ 14 h 23"/>
                        <a:gd name="T70" fmla="*/ 28 w 36"/>
                        <a:gd name="T71" fmla="*/ 12 h 23"/>
                        <a:gd name="T72" fmla="*/ 29 w 36"/>
                        <a:gd name="T73" fmla="*/ 10 h 23"/>
                        <a:gd name="T74" fmla="*/ 30 w 36"/>
                        <a:gd name="T75" fmla="*/ 8 h 23"/>
                        <a:gd name="T76" fmla="*/ 31 w 36"/>
                        <a:gd name="T77" fmla="*/ 7 h 23"/>
                        <a:gd name="T78" fmla="*/ 31 w 36"/>
                        <a:gd name="T79" fmla="*/ 7 h 23"/>
                        <a:gd name="T80" fmla="*/ 34 w 36"/>
                        <a:gd name="T81" fmla="*/ 7 h 23"/>
                        <a:gd name="T82" fmla="*/ 36 w 36"/>
                        <a:gd name="T83" fmla="*/ 7 h 23"/>
                        <a:gd name="T84" fmla="*/ 36 w 36"/>
                        <a:gd name="T85" fmla="*/ 7 h 23"/>
                        <a:gd name="T86" fmla="*/ 36 w 36"/>
                        <a:gd name="T87" fmla="*/ 2 h 23"/>
                        <a:gd name="T88" fmla="*/ 36 w 36"/>
                        <a:gd name="T89" fmla="*/ 2 h 23"/>
                        <a:gd name="T90" fmla="*/ 29 w 36"/>
                        <a:gd name="T91" fmla="*/ 0 h 23"/>
                        <a:gd name="T92" fmla="*/ 25 w 36"/>
                        <a:gd name="T93" fmla="*/ 0 h 23"/>
                        <a:gd name="T94" fmla="*/ 22 w 36"/>
                        <a:gd name="T95" fmla="*/ 0 h 23"/>
                        <a:gd name="T96" fmla="*/ 22 w 36"/>
                        <a:gd name="T97" fmla="*/ 0 h 2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6"/>
                        <a:gd name="T148" fmla="*/ 0 h 23"/>
                        <a:gd name="T149" fmla="*/ 36 w 36"/>
                        <a:gd name="T150" fmla="*/ 23 h 2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6" h="23">
                          <a:moveTo>
                            <a:pt x="22" y="0"/>
                          </a:moveTo>
                          <a:lnTo>
                            <a:pt x="22" y="0"/>
                          </a:lnTo>
                          <a:lnTo>
                            <a:pt x="20" y="1"/>
                          </a:lnTo>
                          <a:lnTo>
                            <a:pt x="16" y="3"/>
                          </a:lnTo>
                          <a:lnTo>
                            <a:pt x="14" y="5"/>
                          </a:lnTo>
                          <a:lnTo>
                            <a:pt x="11" y="7"/>
                          </a:lnTo>
                          <a:lnTo>
                            <a:pt x="7" y="7"/>
                          </a:lnTo>
                          <a:lnTo>
                            <a:pt x="2" y="7"/>
                          </a:lnTo>
                          <a:lnTo>
                            <a:pt x="2" y="8"/>
                          </a:lnTo>
                          <a:lnTo>
                            <a:pt x="3" y="9"/>
                          </a:lnTo>
                          <a:lnTo>
                            <a:pt x="4" y="11"/>
                          </a:lnTo>
                          <a:lnTo>
                            <a:pt x="0" y="11"/>
                          </a:lnTo>
                          <a:lnTo>
                            <a:pt x="0" y="12"/>
                          </a:lnTo>
                          <a:lnTo>
                            <a:pt x="0" y="15"/>
                          </a:lnTo>
                          <a:lnTo>
                            <a:pt x="1" y="16"/>
                          </a:lnTo>
                          <a:lnTo>
                            <a:pt x="3" y="16"/>
                          </a:lnTo>
                          <a:lnTo>
                            <a:pt x="4" y="18"/>
                          </a:lnTo>
                          <a:lnTo>
                            <a:pt x="7" y="22"/>
                          </a:lnTo>
                          <a:lnTo>
                            <a:pt x="9" y="22"/>
                          </a:lnTo>
                          <a:lnTo>
                            <a:pt x="13" y="23"/>
                          </a:lnTo>
                          <a:lnTo>
                            <a:pt x="16" y="17"/>
                          </a:lnTo>
                          <a:lnTo>
                            <a:pt x="17" y="15"/>
                          </a:lnTo>
                          <a:lnTo>
                            <a:pt x="20" y="14"/>
                          </a:lnTo>
                          <a:lnTo>
                            <a:pt x="23" y="14"/>
                          </a:lnTo>
                          <a:lnTo>
                            <a:pt x="27" y="14"/>
                          </a:lnTo>
                          <a:lnTo>
                            <a:pt x="28" y="12"/>
                          </a:lnTo>
                          <a:lnTo>
                            <a:pt x="29" y="10"/>
                          </a:lnTo>
                          <a:lnTo>
                            <a:pt x="30" y="8"/>
                          </a:lnTo>
                          <a:lnTo>
                            <a:pt x="31" y="7"/>
                          </a:lnTo>
                          <a:lnTo>
                            <a:pt x="34" y="7"/>
                          </a:lnTo>
                          <a:lnTo>
                            <a:pt x="36" y="7"/>
                          </a:lnTo>
                          <a:lnTo>
                            <a:pt x="36" y="2"/>
                          </a:lnTo>
                          <a:lnTo>
                            <a:pt x="29" y="0"/>
                          </a:lnTo>
                          <a:lnTo>
                            <a:pt x="25" y="0"/>
                          </a:lnTo>
                          <a:lnTo>
                            <a:pt x="2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301" name="Freeform 215"/>
                    <p:cNvSpPr>
                      <a:spLocks/>
                    </p:cNvSpPr>
                    <p:nvPr/>
                  </p:nvSpPr>
                  <p:spPr bwMode="auto">
                    <a:xfrm>
                      <a:off x="3671" y="761"/>
                      <a:ext cx="16" cy="5"/>
                    </a:xfrm>
                    <a:custGeom>
                      <a:avLst/>
                      <a:gdLst>
                        <a:gd name="T0" fmla="*/ 3 w 16"/>
                        <a:gd name="T1" fmla="*/ 0 h 5"/>
                        <a:gd name="T2" fmla="*/ 3 w 16"/>
                        <a:gd name="T3" fmla="*/ 0 h 5"/>
                        <a:gd name="T4" fmla="*/ 1 w 16"/>
                        <a:gd name="T5" fmla="*/ 1 h 5"/>
                        <a:gd name="T6" fmla="*/ 1 w 16"/>
                        <a:gd name="T7" fmla="*/ 1 h 5"/>
                        <a:gd name="T8" fmla="*/ 0 w 16"/>
                        <a:gd name="T9" fmla="*/ 3 h 5"/>
                        <a:gd name="T10" fmla="*/ 1 w 16"/>
                        <a:gd name="T11" fmla="*/ 3 h 5"/>
                        <a:gd name="T12" fmla="*/ 3 w 16"/>
                        <a:gd name="T13" fmla="*/ 2 h 5"/>
                        <a:gd name="T14" fmla="*/ 5 w 16"/>
                        <a:gd name="T15" fmla="*/ 2 h 5"/>
                        <a:gd name="T16" fmla="*/ 5 w 16"/>
                        <a:gd name="T17" fmla="*/ 2 h 5"/>
                        <a:gd name="T18" fmla="*/ 7 w 16"/>
                        <a:gd name="T19" fmla="*/ 3 h 5"/>
                        <a:gd name="T20" fmla="*/ 7 w 16"/>
                        <a:gd name="T21" fmla="*/ 4 h 5"/>
                        <a:gd name="T22" fmla="*/ 8 w 16"/>
                        <a:gd name="T23" fmla="*/ 5 h 5"/>
                        <a:gd name="T24" fmla="*/ 9 w 16"/>
                        <a:gd name="T25" fmla="*/ 5 h 5"/>
                        <a:gd name="T26" fmla="*/ 10 w 16"/>
                        <a:gd name="T27" fmla="*/ 3 h 5"/>
                        <a:gd name="T28" fmla="*/ 10 w 16"/>
                        <a:gd name="T29" fmla="*/ 3 h 5"/>
                        <a:gd name="T30" fmla="*/ 12 w 16"/>
                        <a:gd name="T31" fmla="*/ 3 h 5"/>
                        <a:gd name="T32" fmla="*/ 16 w 16"/>
                        <a:gd name="T33" fmla="*/ 3 h 5"/>
                        <a:gd name="T34" fmla="*/ 15 w 16"/>
                        <a:gd name="T35" fmla="*/ 1 h 5"/>
                        <a:gd name="T36" fmla="*/ 15 w 16"/>
                        <a:gd name="T37" fmla="*/ 1 h 5"/>
                        <a:gd name="T38" fmla="*/ 3 w 16"/>
                        <a:gd name="T39" fmla="*/ 0 h 5"/>
                        <a:gd name="T40" fmla="*/ 3 w 16"/>
                        <a:gd name="T41" fmla="*/ 0 h 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
                        <a:gd name="T64" fmla="*/ 0 h 5"/>
                        <a:gd name="T65" fmla="*/ 16 w 16"/>
                        <a:gd name="T66" fmla="*/ 5 h 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 h="5">
                          <a:moveTo>
                            <a:pt x="3" y="0"/>
                          </a:moveTo>
                          <a:lnTo>
                            <a:pt x="3" y="0"/>
                          </a:lnTo>
                          <a:lnTo>
                            <a:pt x="1" y="1"/>
                          </a:lnTo>
                          <a:lnTo>
                            <a:pt x="0" y="3"/>
                          </a:lnTo>
                          <a:lnTo>
                            <a:pt x="1" y="3"/>
                          </a:lnTo>
                          <a:lnTo>
                            <a:pt x="3" y="2"/>
                          </a:lnTo>
                          <a:lnTo>
                            <a:pt x="5" y="2"/>
                          </a:lnTo>
                          <a:lnTo>
                            <a:pt x="7" y="3"/>
                          </a:lnTo>
                          <a:lnTo>
                            <a:pt x="7" y="4"/>
                          </a:lnTo>
                          <a:lnTo>
                            <a:pt x="8" y="5"/>
                          </a:lnTo>
                          <a:lnTo>
                            <a:pt x="9" y="5"/>
                          </a:lnTo>
                          <a:lnTo>
                            <a:pt x="10" y="3"/>
                          </a:lnTo>
                          <a:lnTo>
                            <a:pt x="12" y="3"/>
                          </a:lnTo>
                          <a:lnTo>
                            <a:pt x="16" y="3"/>
                          </a:lnTo>
                          <a:lnTo>
                            <a:pt x="15" y="1"/>
                          </a:lnTo>
                          <a:lnTo>
                            <a:pt x="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302" name="Freeform 216"/>
                    <p:cNvSpPr>
                      <a:spLocks/>
                    </p:cNvSpPr>
                    <p:nvPr/>
                  </p:nvSpPr>
                  <p:spPr bwMode="auto">
                    <a:xfrm>
                      <a:off x="3716" y="755"/>
                      <a:ext cx="8" cy="7"/>
                    </a:xfrm>
                    <a:custGeom>
                      <a:avLst/>
                      <a:gdLst>
                        <a:gd name="T0" fmla="*/ 6 w 8"/>
                        <a:gd name="T1" fmla="*/ 0 h 7"/>
                        <a:gd name="T2" fmla="*/ 6 w 8"/>
                        <a:gd name="T3" fmla="*/ 0 h 7"/>
                        <a:gd name="T4" fmla="*/ 3 w 8"/>
                        <a:gd name="T5" fmla="*/ 2 h 7"/>
                        <a:gd name="T6" fmla="*/ 3 w 8"/>
                        <a:gd name="T7" fmla="*/ 2 h 7"/>
                        <a:gd name="T8" fmla="*/ 0 w 8"/>
                        <a:gd name="T9" fmla="*/ 6 h 7"/>
                        <a:gd name="T10" fmla="*/ 0 w 8"/>
                        <a:gd name="T11" fmla="*/ 6 h 7"/>
                        <a:gd name="T12" fmla="*/ 6 w 8"/>
                        <a:gd name="T13" fmla="*/ 7 h 7"/>
                        <a:gd name="T14" fmla="*/ 6 w 8"/>
                        <a:gd name="T15" fmla="*/ 7 h 7"/>
                        <a:gd name="T16" fmla="*/ 8 w 8"/>
                        <a:gd name="T17" fmla="*/ 3 h 7"/>
                        <a:gd name="T18" fmla="*/ 8 w 8"/>
                        <a:gd name="T19" fmla="*/ 0 h 7"/>
                        <a:gd name="T20" fmla="*/ 7 w 8"/>
                        <a:gd name="T21" fmla="*/ 0 h 7"/>
                        <a:gd name="T22" fmla="*/ 6 w 8"/>
                        <a:gd name="T23" fmla="*/ 0 h 7"/>
                        <a:gd name="T24" fmla="*/ 6 w 8"/>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7"/>
                        <a:gd name="T41" fmla="*/ 8 w 8"/>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7">
                          <a:moveTo>
                            <a:pt x="6" y="0"/>
                          </a:moveTo>
                          <a:lnTo>
                            <a:pt x="6" y="0"/>
                          </a:lnTo>
                          <a:lnTo>
                            <a:pt x="3" y="2"/>
                          </a:lnTo>
                          <a:lnTo>
                            <a:pt x="0" y="6"/>
                          </a:lnTo>
                          <a:lnTo>
                            <a:pt x="6" y="7"/>
                          </a:lnTo>
                          <a:lnTo>
                            <a:pt x="8" y="3"/>
                          </a:lnTo>
                          <a:lnTo>
                            <a:pt x="8" y="0"/>
                          </a:lnTo>
                          <a:lnTo>
                            <a:pt x="7" y="0"/>
                          </a:lnTo>
                          <a:lnTo>
                            <a:pt x="6"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303" name="Freeform 217"/>
                    <p:cNvSpPr>
                      <a:spLocks/>
                    </p:cNvSpPr>
                    <p:nvPr/>
                  </p:nvSpPr>
                  <p:spPr bwMode="auto">
                    <a:xfrm>
                      <a:off x="3686" y="750"/>
                      <a:ext cx="27" cy="14"/>
                    </a:xfrm>
                    <a:custGeom>
                      <a:avLst/>
                      <a:gdLst>
                        <a:gd name="T0" fmla="*/ 3 w 27"/>
                        <a:gd name="T1" fmla="*/ 0 h 14"/>
                        <a:gd name="T2" fmla="*/ 0 w 27"/>
                        <a:gd name="T3" fmla="*/ 5 h 14"/>
                        <a:gd name="T4" fmla="*/ 0 w 27"/>
                        <a:gd name="T5" fmla="*/ 5 h 14"/>
                        <a:gd name="T6" fmla="*/ 1 w 27"/>
                        <a:gd name="T7" fmla="*/ 6 h 14"/>
                        <a:gd name="T8" fmla="*/ 2 w 27"/>
                        <a:gd name="T9" fmla="*/ 8 h 14"/>
                        <a:gd name="T10" fmla="*/ 2 w 27"/>
                        <a:gd name="T11" fmla="*/ 8 h 14"/>
                        <a:gd name="T12" fmla="*/ 6 w 27"/>
                        <a:gd name="T13" fmla="*/ 7 h 14"/>
                        <a:gd name="T14" fmla="*/ 6 w 27"/>
                        <a:gd name="T15" fmla="*/ 7 h 14"/>
                        <a:gd name="T16" fmla="*/ 7 w 27"/>
                        <a:gd name="T17" fmla="*/ 9 h 14"/>
                        <a:gd name="T18" fmla="*/ 8 w 27"/>
                        <a:gd name="T19" fmla="*/ 12 h 14"/>
                        <a:gd name="T20" fmla="*/ 8 w 27"/>
                        <a:gd name="T21" fmla="*/ 12 h 14"/>
                        <a:gd name="T22" fmla="*/ 9 w 27"/>
                        <a:gd name="T23" fmla="*/ 12 h 14"/>
                        <a:gd name="T24" fmla="*/ 10 w 27"/>
                        <a:gd name="T25" fmla="*/ 11 h 14"/>
                        <a:gd name="T26" fmla="*/ 13 w 27"/>
                        <a:gd name="T27" fmla="*/ 11 h 14"/>
                        <a:gd name="T28" fmla="*/ 13 w 27"/>
                        <a:gd name="T29" fmla="*/ 11 h 14"/>
                        <a:gd name="T30" fmla="*/ 14 w 27"/>
                        <a:gd name="T31" fmla="*/ 11 h 14"/>
                        <a:gd name="T32" fmla="*/ 16 w 27"/>
                        <a:gd name="T33" fmla="*/ 12 h 14"/>
                        <a:gd name="T34" fmla="*/ 20 w 27"/>
                        <a:gd name="T35" fmla="*/ 14 h 14"/>
                        <a:gd name="T36" fmla="*/ 20 w 27"/>
                        <a:gd name="T37" fmla="*/ 14 h 14"/>
                        <a:gd name="T38" fmla="*/ 22 w 27"/>
                        <a:gd name="T39" fmla="*/ 14 h 14"/>
                        <a:gd name="T40" fmla="*/ 24 w 27"/>
                        <a:gd name="T41" fmla="*/ 14 h 14"/>
                        <a:gd name="T42" fmla="*/ 27 w 27"/>
                        <a:gd name="T43" fmla="*/ 12 h 14"/>
                        <a:gd name="T44" fmla="*/ 27 w 27"/>
                        <a:gd name="T45" fmla="*/ 12 h 14"/>
                        <a:gd name="T46" fmla="*/ 14 w 27"/>
                        <a:gd name="T47" fmla="*/ 7 h 14"/>
                        <a:gd name="T48" fmla="*/ 14 w 27"/>
                        <a:gd name="T49" fmla="*/ 7 h 14"/>
                        <a:gd name="T50" fmla="*/ 10 w 27"/>
                        <a:gd name="T51" fmla="*/ 4 h 14"/>
                        <a:gd name="T52" fmla="*/ 7 w 27"/>
                        <a:gd name="T53" fmla="*/ 0 h 14"/>
                        <a:gd name="T54" fmla="*/ 7 w 27"/>
                        <a:gd name="T55" fmla="*/ 0 h 14"/>
                        <a:gd name="T56" fmla="*/ 5 w 27"/>
                        <a:gd name="T57" fmla="*/ 0 h 14"/>
                        <a:gd name="T58" fmla="*/ 3 w 27"/>
                        <a:gd name="T59" fmla="*/ 0 h 14"/>
                        <a:gd name="T60" fmla="*/ 3 w 27"/>
                        <a:gd name="T61" fmla="*/ 0 h 1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7"/>
                        <a:gd name="T94" fmla="*/ 0 h 14"/>
                        <a:gd name="T95" fmla="*/ 27 w 27"/>
                        <a:gd name="T96" fmla="*/ 14 h 1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7" h="14">
                          <a:moveTo>
                            <a:pt x="3" y="0"/>
                          </a:moveTo>
                          <a:lnTo>
                            <a:pt x="0" y="5"/>
                          </a:lnTo>
                          <a:lnTo>
                            <a:pt x="1" y="6"/>
                          </a:lnTo>
                          <a:lnTo>
                            <a:pt x="2" y="8"/>
                          </a:lnTo>
                          <a:lnTo>
                            <a:pt x="6" y="7"/>
                          </a:lnTo>
                          <a:lnTo>
                            <a:pt x="7" y="9"/>
                          </a:lnTo>
                          <a:lnTo>
                            <a:pt x="8" y="12"/>
                          </a:lnTo>
                          <a:lnTo>
                            <a:pt x="9" y="12"/>
                          </a:lnTo>
                          <a:lnTo>
                            <a:pt x="10" y="11"/>
                          </a:lnTo>
                          <a:lnTo>
                            <a:pt x="13" y="11"/>
                          </a:lnTo>
                          <a:lnTo>
                            <a:pt x="14" y="11"/>
                          </a:lnTo>
                          <a:lnTo>
                            <a:pt x="16" y="12"/>
                          </a:lnTo>
                          <a:lnTo>
                            <a:pt x="20" y="14"/>
                          </a:lnTo>
                          <a:lnTo>
                            <a:pt x="22" y="14"/>
                          </a:lnTo>
                          <a:lnTo>
                            <a:pt x="24" y="14"/>
                          </a:lnTo>
                          <a:lnTo>
                            <a:pt x="27" y="12"/>
                          </a:lnTo>
                          <a:lnTo>
                            <a:pt x="14" y="7"/>
                          </a:lnTo>
                          <a:lnTo>
                            <a:pt x="10" y="4"/>
                          </a:lnTo>
                          <a:lnTo>
                            <a:pt x="7" y="0"/>
                          </a:lnTo>
                          <a:lnTo>
                            <a:pt x="5" y="0"/>
                          </a:lnTo>
                          <a:lnTo>
                            <a:pt x="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304" name="Freeform 218"/>
                    <p:cNvSpPr>
                      <a:spLocks/>
                    </p:cNvSpPr>
                    <p:nvPr/>
                  </p:nvSpPr>
                  <p:spPr bwMode="auto">
                    <a:xfrm>
                      <a:off x="3698" y="749"/>
                      <a:ext cx="18" cy="10"/>
                    </a:xfrm>
                    <a:custGeom>
                      <a:avLst/>
                      <a:gdLst>
                        <a:gd name="T0" fmla="*/ 0 w 18"/>
                        <a:gd name="T1" fmla="*/ 0 h 10"/>
                        <a:gd name="T2" fmla="*/ 0 w 18"/>
                        <a:gd name="T3" fmla="*/ 0 h 10"/>
                        <a:gd name="T4" fmla="*/ 0 w 18"/>
                        <a:gd name="T5" fmla="*/ 2 h 10"/>
                        <a:gd name="T6" fmla="*/ 1 w 18"/>
                        <a:gd name="T7" fmla="*/ 5 h 10"/>
                        <a:gd name="T8" fmla="*/ 1 w 18"/>
                        <a:gd name="T9" fmla="*/ 5 h 10"/>
                        <a:gd name="T10" fmla="*/ 5 w 18"/>
                        <a:gd name="T11" fmla="*/ 6 h 10"/>
                        <a:gd name="T12" fmla="*/ 9 w 18"/>
                        <a:gd name="T13" fmla="*/ 7 h 10"/>
                        <a:gd name="T14" fmla="*/ 9 w 18"/>
                        <a:gd name="T15" fmla="*/ 7 h 10"/>
                        <a:gd name="T16" fmla="*/ 11 w 18"/>
                        <a:gd name="T17" fmla="*/ 10 h 10"/>
                        <a:gd name="T18" fmla="*/ 11 w 18"/>
                        <a:gd name="T19" fmla="*/ 10 h 10"/>
                        <a:gd name="T20" fmla="*/ 14 w 18"/>
                        <a:gd name="T21" fmla="*/ 9 h 10"/>
                        <a:gd name="T22" fmla="*/ 16 w 18"/>
                        <a:gd name="T23" fmla="*/ 9 h 10"/>
                        <a:gd name="T24" fmla="*/ 16 w 18"/>
                        <a:gd name="T25" fmla="*/ 9 h 10"/>
                        <a:gd name="T26" fmla="*/ 18 w 18"/>
                        <a:gd name="T27" fmla="*/ 7 h 10"/>
                        <a:gd name="T28" fmla="*/ 17 w 18"/>
                        <a:gd name="T29" fmla="*/ 5 h 10"/>
                        <a:gd name="T30" fmla="*/ 16 w 18"/>
                        <a:gd name="T31" fmla="*/ 3 h 10"/>
                        <a:gd name="T32" fmla="*/ 12 w 18"/>
                        <a:gd name="T33" fmla="*/ 2 h 10"/>
                        <a:gd name="T34" fmla="*/ 0 w 18"/>
                        <a:gd name="T35" fmla="*/ 0 h 10"/>
                        <a:gd name="T36" fmla="*/ 0 w 18"/>
                        <a:gd name="T37" fmla="*/ 0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
                        <a:gd name="T58" fmla="*/ 0 h 10"/>
                        <a:gd name="T59" fmla="*/ 18 w 18"/>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 h="10">
                          <a:moveTo>
                            <a:pt x="0" y="0"/>
                          </a:moveTo>
                          <a:lnTo>
                            <a:pt x="0" y="0"/>
                          </a:lnTo>
                          <a:lnTo>
                            <a:pt x="0" y="2"/>
                          </a:lnTo>
                          <a:lnTo>
                            <a:pt x="1" y="5"/>
                          </a:lnTo>
                          <a:lnTo>
                            <a:pt x="5" y="6"/>
                          </a:lnTo>
                          <a:lnTo>
                            <a:pt x="9" y="7"/>
                          </a:lnTo>
                          <a:lnTo>
                            <a:pt x="11" y="10"/>
                          </a:lnTo>
                          <a:lnTo>
                            <a:pt x="14" y="9"/>
                          </a:lnTo>
                          <a:lnTo>
                            <a:pt x="16" y="9"/>
                          </a:lnTo>
                          <a:lnTo>
                            <a:pt x="18" y="7"/>
                          </a:lnTo>
                          <a:lnTo>
                            <a:pt x="17" y="5"/>
                          </a:lnTo>
                          <a:lnTo>
                            <a:pt x="16" y="3"/>
                          </a:lnTo>
                          <a:lnTo>
                            <a:pt x="12" y="2"/>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305" name="Freeform 219"/>
                    <p:cNvSpPr>
                      <a:spLocks/>
                    </p:cNvSpPr>
                    <p:nvPr/>
                  </p:nvSpPr>
                  <p:spPr bwMode="auto">
                    <a:xfrm>
                      <a:off x="3674" y="749"/>
                      <a:ext cx="11" cy="6"/>
                    </a:xfrm>
                    <a:custGeom>
                      <a:avLst/>
                      <a:gdLst>
                        <a:gd name="T0" fmla="*/ 0 w 11"/>
                        <a:gd name="T1" fmla="*/ 0 h 6"/>
                        <a:gd name="T2" fmla="*/ 0 w 11"/>
                        <a:gd name="T3" fmla="*/ 0 h 6"/>
                        <a:gd name="T4" fmla="*/ 1 w 11"/>
                        <a:gd name="T5" fmla="*/ 1 h 6"/>
                        <a:gd name="T6" fmla="*/ 1 w 11"/>
                        <a:gd name="T7" fmla="*/ 2 h 6"/>
                        <a:gd name="T8" fmla="*/ 1 w 11"/>
                        <a:gd name="T9" fmla="*/ 2 h 6"/>
                        <a:gd name="T10" fmla="*/ 4 w 11"/>
                        <a:gd name="T11" fmla="*/ 5 h 6"/>
                        <a:gd name="T12" fmla="*/ 4 w 11"/>
                        <a:gd name="T13" fmla="*/ 6 h 6"/>
                        <a:gd name="T14" fmla="*/ 4 w 11"/>
                        <a:gd name="T15" fmla="*/ 6 h 6"/>
                        <a:gd name="T16" fmla="*/ 9 w 11"/>
                        <a:gd name="T17" fmla="*/ 5 h 6"/>
                        <a:gd name="T18" fmla="*/ 9 w 11"/>
                        <a:gd name="T19" fmla="*/ 5 h 6"/>
                        <a:gd name="T20" fmla="*/ 11 w 11"/>
                        <a:gd name="T21" fmla="*/ 5 h 6"/>
                        <a:gd name="T22" fmla="*/ 11 w 11"/>
                        <a:gd name="T23" fmla="*/ 3 h 6"/>
                        <a:gd name="T24" fmla="*/ 9 w 11"/>
                        <a:gd name="T25" fmla="*/ 1 h 6"/>
                        <a:gd name="T26" fmla="*/ 7 w 11"/>
                        <a:gd name="T27" fmla="*/ 0 h 6"/>
                        <a:gd name="T28" fmla="*/ 7 w 11"/>
                        <a:gd name="T29" fmla="*/ 0 h 6"/>
                        <a:gd name="T30" fmla="*/ 4 w 11"/>
                        <a:gd name="T31" fmla="*/ 0 h 6"/>
                        <a:gd name="T32" fmla="*/ 0 w 11"/>
                        <a:gd name="T33" fmla="*/ 0 h 6"/>
                        <a:gd name="T34" fmla="*/ 0 w 11"/>
                        <a:gd name="T35" fmla="*/ 0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
                        <a:gd name="T55" fmla="*/ 0 h 6"/>
                        <a:gd name="T56" fmla="*/ 11 w 11"/>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 h="6">
                          <a:moveTo>
                            <a:pt x="0" y="0"/>
                          </a:moveTo>
                          <a:lnTo>
                            <a:pt x="0" y="0"/>
                          </a:lnTo>
                          <a:lnTo>
                            <a:pt x="1" y="1"/>
                          </a:lnTo>
                          <a:lnTo>
                            <a:pt x="1" y="2"/>
                          </a:lnTo>
                          <a:lnTo>
                            <a:pt x="4" y="5"/>
                          </a:lnTo>
                          <a:lnTo>
                            <a:pt x="4" y="6"/>
                          </a:lnTo>
                          <a:lnTo>
                            <a:pt x="9" y="5"/>
                          </a:lnTo>
                          <a:lnTo>
                            <a:pt x="11" y="5"/>
                          </a:lnTo>
                          <a:lnTo>
                            <a:pt x="11" y="3"/>
                          </a:lnTo>
                          <a:lnTo>
                            <a:pt x="9" y="1"/>
                          </a:lnTo>
                          <a:lnTo>
                            <a:pt x="7" y="0"/>
                          </a:lnTo>
                          <a:lnTo>
                            <a:pt x="4"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306" name="Freeform 220"/>
                    <p:cNvSpPr>
                      <a:spLocks/>
                    </p:cNvSpPr>
                    <p:nvPr/>
                  </p:nvSpPr>
                  <p:spPr bwMode="auto">
                    <a:xfrm>
                      <a:off x="3717" y="748"/>
                      <a:ext cx="4" cy="4"/>
                    </a:xfrm>
                    <a:custGeom>
                      <a:avLst/>
                      <a:gdLst>
                        <a:gd name="T0" fmla="*/ 0 w 4"/>
                        <a:gd name="T1" fmla="*/ 0 h 4"/>
                        <a:gd name="T2" fmla="*/ 0 w 4"/>
                        <a:gd name="T3" fmla="*/ 0 h 4"/>
                        <a:gd name="T4" fmla="*/ 2 w 4"/>
                        <a:gd name="T5" fmla="*/ 2 h 4"/>
                        <a:gd name="T6" fmla="*/ 3 w 4"/>
                        <a:gd name="T7" fmla="*/ 4 h 4"/>
                        <a:gd name="T8" fmla="*/ 3 w 4"/>
                        <a:gd name="T9" fmla="*/ 4 h 4"/>
                        <a:gd name="T10" fmla="*/ 4 w 4"/>
                        <a:gd name="T11" fmla="*/ 4 h 4"/>
                        <a:gd name="T12" fmla="*/ 4 w 4"/>
                        <a:gd name="T13" fmla="*/ 2 h 4"/>
                        <a:gd name="T14" fmla="*/ 4 w 4"/>
                        <a:gd name="T15" fmla="*/ 0 h 4"/>
                        <a:gd name="T16" fmla="*/ 4 w 4"/>
                        <a:gd name="T17" fmla="*/ 0 h 4"/>
                        <a:gd name="T18" fmla="*/ 0 w 4"/>
                        <a:gd name="T19" fmla="*/ 0 h 4"/>
                        <a:gd name="T20" fmla="*/ 0 w 4"/>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4"/>
                        <a:gd name="T35" fmla="*/ 4 w 4"/>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4">
                          <a:moveTo>
                            <a:pt x="0" y="0"/>
                          </a:moveTo>
                          <a:lnTo>
                            <a:pt x="0" y="0"/>
                          </a:lnTo>
                          <a:lnTo>
                            <a:pt x="2" y="2"/>
                          </a:lnTo>
                          <a:lnTo>
                            <a:pt x="3" y="4"/>
                          </a:lnTo>
                          <a:lnTo>
                            <a:pt x="4" y="4"/>
                          </a:lnTo>
                          <a:lnTo>
                            <a:pt x="4" y="2"/>
                          </a:lnTo>
                          <a:lnTo>
                            <a:pt x="4"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307" name="Freeform 221"/>
                    <p:cNvSpPr>
                      <a:spLocks/>
                    </p:cNvSpPr>
                    <p:nvPr/>
                  </p:nvSpPr>
                  <p:spPr bwMode="auto">
                    <a:xfrm>
                      <a:off x="3703" y="739"/>
                      <a:ext cx="6" cy="5"/>
                    </a:xfrm>
                    <a:custGeom>
                      <a:avLst/>
                      <a:gdLst>
                        <a:gd name="T0" fmla="*/ 3 w 6"/>
                        <a:gd name="T1" fmla="*/ 0 h 5"/>
                        <a:gd name="T2" fmla="*/ 3 w 6"/>
                        <a:gd name="T3" fmla="*/ 0 h 5"/>
                        <a:gd name="T4" fmla="*/ 0 w 6"/>
                        <a:gd name="T5" fmla="*/ 4 h 5"/>
                        <a:gd name="T6" fmla="*/ 0 w 6"/>
                        <a:gd name="T7" fmla="*/ 4 h 5"/>
                        <a:gd name="T8" fmla="*/ 4 w 6"/>
                        <a:gd name="T9" fmla="*/ 5 h 5"/>
                        <a:gd name="T10" fmla="*/ 4 w 6"/>
                        <a:gd name="T11" fmla="*/ 5 h 5"/>
                        <a:gd name="T12" fmla="*/ 5 w 6"/>
                        <a:gd name="T13" fmla="*/ 3 h 5"/>
                        <a:gd name="T14" fmla="*/ 6 w 6"/>
                        <a:gd name="T15" fmla="*/ 0 h 5"/>
                        <a:gd name="T16" fmla="*/ 6 w 6"/>
                        <a:gd name="T17" fmla="*/ 0 h 5"/>
                        <a:gd name="T18" fmla="*/ 3 w 6"/>
                        <a:gd name="T19" fmla="*/ 0 h 5"/>
                        <a:gd name="T20" fmla="*/ 3 w 6"/>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
                        <a:gd name="T34" fmla="*/ 0 h 5"/>
                        <a:gd name="T35" fmla="*/ 6 w 6"/>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 h="5">
                          <a:moveTo>
                            <a:pt x="3" y="0"/>
                          </a:moveTo>
                          <a:lnTo>
                            <a:pt x="3" y="0"/>
                          </a:lnTo>
                          <a:lnTo>
                            <a:pt x="0" y="4"/>
                          </a:lnTo>
                          <a:lnTo>
                            <a:pt x="4" y="5"/>
                          </a:lnTo>
                          <a:lnTo>
                            <a:pt x="5" y="3"/>
                          </a:lnTo>
                          <a:lnTo>
                            <a:pt x="6" y="0"/>
                          </a:lnTo>
                          <a:lnTo>
                            <a:pt x="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308" name="Freeform 222"/>
                    <p:cNvSpPr>
                      <a:spLocks/>
                    </p:cNvSpPr>
                    <p:nvPr/>
                  </p:nvSpPr>
                  <p:spPr bwMode="auto">
                    <a:xfrm>
                      <a:off x="3721" y="735"/>
                      <a:ext cx="5" cy="3"/>
                    </a:xfrm>
                    <a:custGeom>
                      <a:avLst/>
                      <a:gdLst>
                        <a:gd name="T0" fmla="*/ 1 w 5"/>
                        <a:gd name="T1" fmla="*/ 0 h 3"/>
                        <a:gd name="T2" fmla="*/ 1 w 5"/>
                        <a:gd name="T3" fmla="*/ 0 h 3"/>
                        <a:gd name="T4" fmla="*/ 0 w 5"/>
                        <a:gd name="T5" fmla="*/ 2 h 3"/>
                        <a:gd name="T6" fmla="*/ 0 w 5"/>
                        <a:gd name="T7" fmla="*/ 3 h 3"/>
                        <a:gd name="T8" fmla="*/ 1 w 5"/>
                        <a:gd name="T9" fmla="*/ 3 h 3"/>
                        <a:gd name="T10" fmla="*/ 1 w 5"/>
                        <a:gd name="T11" fmla="*/ 3 h 3"/>
                        <a:gd name="T12" fmla="*/ 3 w 5"/>
                        <a:gd name="T13" fmla="*/ 3 h 3"/>
                        <a:gd name="T14" fmla="*/ 5 w 5"/>
                        <a:gd name="T15" fmla="*/ 1 h 3"/>
                        <a:gd name="T16" fmla="*/ 5 w 5"/>
                        <a:gd name="T17" fmla="*/ 1 h 3"/>
                        <a:gd name="T18" fmla="*/ 5 w 5"/>
                        <a:gd name="T19" fmla="*/ 0 h 3"/>
                        <a:gd name="T20" fmla="*/ 1 w 5"/>
                        <a:gd name="T21" fmla="*/ 0 h 3"/>
                        <a:gd name="T22" fmla="*/ 1 w 5"/>
                        <a:gd name="T23" fmla="*/ 0 h 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3"/>
                        <a:gd name="T38" fmla="*/ 5 w 5"/>
                        <a:gd name="T39" fmla="*/ 3 h 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3">
                          <a:moveTo>
                            <a:pt x="1" y="0"/>
                          </a:moveTo>
                          <a:lnTo>
                            <a:pt x="1" y="0"/>
                          </a:lnTo>
                          <a:lnTo>
                            <a:pt x="0" y="2"/>
                          </a:lnTo>
                          <a:lnTo>
                            <a:pt x="0" y="3"/>
                          </a:lnTo>
                          <a:lnTo>
                            <a:pt x="1" y="3"/>
                          </a:lnTo>
                          <a:lnTo>
                            <a:pt x="3" y="3"/>
                          </a:lnTo>
                          <a:lnTo>
                            <a:pt x="5" y="1"/>
                          </a:lnTo>
                          <a:lnTo>
                            <a:pt x="5"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309" name="Freeform 223"/>
                    <p:cNvSpPr>
                      <a:spLocks/>
                    </p:cNvSpPr>
                    <p:nvPr/>
                  </p:nvSpPr>
                  <p:spPr bwMode="auto">
                    <a:xfrm>
                      <a:off x="3682" y="732"/>
                      <a:ext cx="23" cy="10"/>
                    </a:xfrm>
                    <a:custGeom>
                      <a:avLst/>
                      <a:gdLst>
                        <a:gd name="T0" fmla="*/ 13 w 23"/>
                        <a:gd name="T1" fmla="*/ 0 h 10"/>
                        <a:gd name="T2" fmla="*/ 13 w 23"/>
                        <a:gd name="T3" fmla="*/ 0 h 10"/>
                        <a:gd name="T4" fmla="*/ 12 w 23"/>
                        <a:gd name="T5" fmla="*/ 3 h 10"/>
                        <a:gd name="T6" fmla="*/ 11 w 23"/>
                        <a:gd name="T7" fmla="*/ 5 h 10"/>
                        <a:gd name="T8" fmla="*/ 11 w 23"/>
                        <a:gd name="T9" fmla="*/ 5 h 10"/>
                        <a:gd name="T10" fmla="*/ 5 w 23"/>
                        <a:gd name="T11" fmla="*/ 6 h 10"/>
                        <a:gd name="T12" fmla="*/ 1 w 23"/>
                        <a:gd name="T13" fmla="*/ 7 h 10"/>
                        <a:gd name="T14" fmla="*/ 0 w 23"/>
                        <a:gd name="T15" fmla="*/ 7 h 10"/>
                        <a:gd name="T16" fmla="*/ 3 w 23"/>
                        <a:gd name="T17" fmla="*/ 9 h 10"/>
                        <a:gd name="T18" fmla="*/ 9 w 23"/>
                        <a:gd name="T19" fmla="*/ 10 h 10"/>
                        <a:gd name="T20" fmla="*/ 16 w 23"/>
                        <a:gd name="T21" fmla="*/ 9 h 10"/>
                        <a:gd name="T22" fmla="*/ 16 w 23"/>
                        <a:gd name="T23" fmla="*/ 9 h 10"/>
                        <a:gd name="T24" fmla="*/ 23 w 23"/>
                        <a:gd name="T25" fmla="*/ 4 h 10"/>
                        <a:gd name="T26" fmla="*/ 23 w 23"/>
                        <a:gd name="T27" fmla="*/ 2 h 10"/>
                        <a:gd name="T28" fmla="*/ 23 w 23"/>
                        <a:gd name="T29" fmla="*/ 2 h 10"/>
                        <a:gd name="T30" fmla="*/ 19 w 23"/>
                        <a:gd name="T31" fmla="*/ 3 h 10"/>
                        <a:gd name="T32" fmla="*/ 17 w 23"/>
                        <a:gd name="T33" fmla="*/ 2 h 10"/>
                        <a:gd name="T34" fmla="*/ 17 w 23"/>
                        <a:gd name="T35" fmla="*/ 2 h 10"/>
                        <a:gd name="T36" fmla="*/ 16 w 23"/>
                        <a:gd name="T37" fmla="*/ 0 h 10"/>
                        <a:gd name="T38" fmla="*/ 14 w 23"/>
                        <a:gd name="T39" fmla="*/ 0 h 10"/>
                        <a:gd name="T40" fmla="*/ 13 w 23"/>
                        <a:gd name="T41" fmla="*/ 0 h 10"/>
                        <a:gd name="T42" fmla="*/ 13 w 23"/>
                        <a:gd name="T43" fmla="*/ 0 h 1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3"/>
                        <a:gd name="T67" fmla="*/ 0 h 10"/>
                        <a:gd name="T68" fmla="*/ 23 w 23"/>
                        <a:gd name="T69" fmla="*/ 10 h 1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3" h="10">
                          <a:moveTo>
                            <a:pt x="13" y="0"/>
                          </a:moveTo>
                          <a:lnTo>
                            <a:pt x="13" y="0"/>
                          </a:lnTo>
                          <a:lnTo>
                            <a:pt x="12" y="3"/>
                          </a:lnTo>
                          <a:lnTo>
                            <a:pt x="11" y="5"/>
                          </a:lnTo>
                          <a:lnTo>
                            <a:pt x="5" y="6"/>
                          </a:lnTo>
                          <a:lnTo>
                            <a:pt x="1" y="7"/>
                          </a:lnTo>
                          <a:lnTo>
                            <a:pt x="0" y="7"/>
                          </a:lnTo>
                          <a:lnTo>
                            <a:pt x="3" y="9"/>
                          </a:lnTo>
                          <a:lnTo>
                            <a:pt x="9" y="10"/>
                          </a:lnTo>
                          <a:lnTo>
                            <a:pt x="16" y="9"/>
                          </a:lnTo>
                          <a:lnTo>
                            <a:pt x="23" y="4"/>
                          </a:lnTo>
                          <a:lnTo>
                            <a:pt x="23" y="2"/>
                          </a:lnTo>
                          <a:lnTo>
                            <a:pt x="19" y="3"/>
                          </a:lnTo>
                          <a:lnTo>
                            <a:pt x="17" y="2"/>
                          </a:lnTo>
                          <a:lnTo>
                            <a:pt x="16" y="0"/>
                          </a:lnTo>
                          <a:lnTo>
                            <a:pt x="14" y="0"/>
                          </a:lnTo>
                          <a:lnTo>
                            <a:pt x="1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310" name="Freeform 224"/>
                    <p:cNvSpPr>
                      <a:spLocks/>
                    </p:cNvSpPr>
                    <p:nvPr/>
                  </p:nvSpPr>
                  <p:spPr bwMode="auto">
                    <a:xfrm>
                      <a:off x="3709" y="725"/>
                      <a:ext cx="10" cy="9"/>
                    </a:xfrm>
                    <a:custGeom>
                      <a:avLst/>
                      <a:gdLst>
                        <a:gd name="T0" fmla="*/ 1 w 10"/>
                        <a:gd name="T1" fmla="*/ 0 h 9"/>
                        <a:gd name="T2" fmla="*/ 1 w 10"/>
                        <a:gd name="T3" fmla="*/ 0 h 9"/>
                        <a:gd name="T4" fmla="*/ 0 w 10"/>
                        <a:gd name="T5" fmla="*/ 6 h 9"/>
                        <a:gd name="T6" fmla="*/ 0 w 10"/>
                        <a:gd name="T7" fmla="*/ 6 h 9"/>
                        <a:gd name="T8" fmla="*/ 1 w 10"/>
                        <a:gd name="T9" fmla="*/ 6 h 9"/>
                        <a:gd name="T10" fmla="*/ 3 w 10"/>
                        <a:gd name="T11" fmla="*/ 9 h 9"/>
                        <a:gd name="T12" fmla="*/ 3 w 10"/>
                        <a:gd name="T13" fmla="*/ 9 h 9"/>
                        <a:gd name="T14" fmla="*/ 8 w 10"/>
                        <a:gd name="T15" fmla="*/ 6 h 9"/>
                        <a:gd name="T16" fmla="*/ 10 w 10"/>
                        <a:gd name="T17" fmla="*/ 5 h 9"/>
                        <a:gd name="T18" fmla="*/ 10 w 10"/>
                        <a:gd name="T19" fmla="*/ 5 h 9"/>
                        <a:gd name="T20" fmla="*/ 8 w 10"/>
                        <a:gd name="T21" fmla="*/ 4 h 9"/>
                        <a:gd name="T22" fmla="*/ 8 w 10"/>
                        <a:gd name="T23" fmla="*/ 4 h 9"/>
                        <a:gd name="T24" fmla="*/ 1 w 10"/>
                        <a:gd name="T25" fmla="*/ 0 h 9"/>
                        <a:gd name="T26" fmla="*/ 1 w 10"/>
                        <a:gd name="T27" fmla="*/ 0 h 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9"/>
                        <a:gd name="T44" fmla="*/ 10 w 10"/>
                        <a:gd name="T45" fmla="*/ 9 h 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9">
                          <a:moveTo>
                            <a:pt x="1" y="0"/>
                          </a:moveTo>
                          <a:lnTo>
                            <a:pt x="1" y="0"/>
                          </a:lnTo>
                          <a:lnTo>
                            <a:pt x="0" y="6"/>
                          </a:lnTo>
                          <a:lnTo>
                            <a:pt x="1" y="6"/>
                          </a:lnTo>
                          <a:lnTo>
                            <a:pt x="3" y="9"/>
                          </a:lnTo>
                          <a:lnTo>
                            <a:pt x="8" y="6"/>
                          </a:lnTo>
                          <a:lnTo>
                            <a:pt x="10" y="5"/>
                          </a:lnTo>
                          <a:lnTo>
                            <a:pt x="8" y="4"/>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311" name="Freeform 225"/>
                    <p:cNvSpPr>
                      <a:spLocks/>
                    </p:cNvSpPr>
                    <p:nvPr/>
                  </p:nvSpPr>
                  <p:spPr bwMode="auto">
                    <a:xfrm>
                      <a:off x="3723" y="716"/>
                      <a:ext cx="12" cy="4"/>
                    </a:xfrm>
                    <a:custGeom>
                      <a:avLst/>
                      <a:gdLst>
                        <a:gd name="T0" fmla="*/ 1 w 12"/>
                        <a:gd name="T1" fmla="*/ 0 h 4"/>
                        <a:gd name="T2" fmla="*/ 0 w 12"/>
                        <a:gd name="T3" fmla="*/ 4 h 4"/>
                        <a:gd name="T4" fmla="*/ 0 w 12"/>
                        <a:gd name="T5" fmla="*/ 4 h 4"/>
                        <a:gd name="T6" fmla="*/ 10 w 12"/>
                        <a:gd name="T7" fmla="*/ 4 h 4"/>
                        <a:gd name="T8" fmla="*/ 10 w 12"/>
                        <a:gd name="T9" fmla="*/ 4 h 4"/>
                        <a:gd name="T10" fmla="*/ 12 w 12"/>
                        <a:gd name="T11" fmla="*/ 4 h 4"/>
                        <a:gd name="T12" fmla="*/ 12 w 12"/>
                        <a:gd name="T13" fmla="*/ 2 h 4"/>
                        <a:gd name="T14" fmla="*/ 10 w 12"/>
                        <a:gd name="T15" fmla="*/ 0 h 4"/>
                        <a:gd name="T16" fmla="*/ 10 w 12"/>
                        <a:gd name="T17" fmla="*/ 0 h 4"/>
                        <a:gd name="T18" fmla="*/ 1 w 12"/>
                        <a:gd name="T19" fmla="*/ 0 h 4"/>
                        <a:gd name="T20" fmla="*/ 1 w 12"/>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4"/>
                        <a:gd name="T35" fmla="*/ 12 w 12"/>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4">
                          <a:moveTo>
                            <a:pt x="1" y="0"/>
                          </a:moveTo>
                          <a:lnTo>
                            <a:pt x="0" y="4"/>
                          </a:lnTo>
                          <a:lnTo>
                            <a:pt x="10" y="4"/>
                          </a:lnTo>
                          <a:lnTo>
                            <a:pt x="12" y="4"/>
                          </a:lnTo>
                          <a:lnTo>
                            <a:pt x="12" y="2"/>
                          </a:lnTo>
                          <a:lnTo>
                            <a:pt x="10"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312" name="Freeform 226"/>
                    <p:cNvSpPr>
                      <a:spLocks/>
                    </p:cNvSpPr>
                    <p:nvPr/>
                  </p:nvSpPr>
                  <p:spPr bwMode="auto">
                    <a:xfrm>
                      <a:off x="3743" y="768"/>
                      <a:ext cx="39" cy="30"/>
                    </a:xfrm>
                    <a:custGeom>
                      <a:avLst/>
                      <a:gdLst>
                        <a:gd name="T0" fmla="*/ 12 w 39"/>
                        <a:gd name="T1" fmla="*/ 26 h 30"/>
                        <a:gd name="T2" fmla="*/ 12 w 39"/>
                        <a:gd name="T3" fmla="*/ 26 h 30"/>
                        <a:gd name="T4" fmla="*/ 17 w 39"/>
                        <a:gd name="T5" fmla="*/ 29 h 30"/>
                        <a:gd name="T6" fmla="*/ 20 w 39"/>
                        <a:gd name="T7" fmla="*/ 30 h 30"/>
                        <a:gd name="T8" fmla="*/ 22 w 39"/>
                        <a:gd name="T9" fmla="*/ 29 h 30"/>
                        <a:gd name="T10" fmla="*/ 22 w 39"/>
                        <a:gd name="T11" fmla="*/ 29 h 30"/>
                        <a:gd name="T12" fmla="*/ 24 w 39"/>
                        <a:gd name="T13" fmla="*/ 29 h 30"/>
                        <a:gd name="T14" fmla="*/ 24 w 39"/>
                        <a:gd name="T15" fmla="*/ 26 h 30"/>
                        <a:gd name="T16" fmla="*/ 24 w 39"/>
                        <a:gd name="T17" fmla="*/ 23 h 30"/>
                        <a:gd name="T18" fmla="*/ 21 w 39"/>
                        <a:gd name="T19" fmla="*/ 16 h 30"/>
                        <a:gd name="T20" fmla="*/ 21 w 39"/>
                        <a:gd name="T21" fmla="*/ 16 h 30"/>
                        <a:gd name="T22" fmla="*/ 26 w 39"/>
                        <a:gd name="T23" fmla="*/ 17 h 30"/>
                        <a:gd name="T24" fmla="*/ 28 w 39"/>
                        <a:gd name="T25" fmla="*/ 17 h 30"/>
                        <a:gd name="T26" fmla="*/ 31 w 39"/>
                        <a:gd name="T27" fmla="*/ 17 h 30"/>
                        <a:gd name="T28" fmla="*/ 33 w 39"/>
                        <a:gd name="T29" fmla="*/ 15 h 30"/>
                        <a:gd name="T30" fmla="*/ 33 w 39"/>
                        <a:gd name="T31" fmla="*/ 15 h 30"/>
                        <a:gd name="T32" fmla="*/ 35 w 39"/>
                        <a:gd name="T33" fmla="*/ 15 h 30"/>
                        <a:gd name="T34" fmla="*/ 39 w 39"/>
                        <a:gd name="T35" fmla="*/ 16 h 30"/>
                        <a:gd name="T36" fmla="*/ 39 w 39"/>
                        <a:gd name="T37" fmla="*/ 16 h 30"/>
                        <a:gd name="T38" fmla="*/ 38 w 39"/>
                        <a:gd name="T39" fmla="*/ 14 h 30"/>
                        <a:gd name="T40" fmla="*/ 39 w 39"/>
                        <a:gd name="T41" fmla="*/ 11 h 30"/>
                        <a:gd name="T42" fmla="*/ 39 w 39"/>
                        <a:gd name="T43" fmla="*/ 11 h 30"/>
                        <a:gd name="T44" fmla="*/ 35 w 39"/>
                        <a:gd name="T45" fmla="*/ 8 h 30"/>
                        <a:gd name="T46" fmla="*/ 33 w 39"/>
                        <a:gd name="T47" fmla="*/ 4 h 30"/>
                        <a:gd name="T48" fmla="*/ 33 w 39"/>
                        <a:gd name="T49" fmla="*/ 4 h 30"/>
                        <a:gd name="T50" fmla="*/ 31 w 39"/>
                        <a:gd name="T51" fmla="*/ 5 h 30"/>
                        <a:gd name="T52" fmla="*/ 28 w 39"/>
                        <a:gd name="T53" fmla="*/ 5 h 30"/>
                        <a:gd name="T54" fmla="*/ 28 w 39"/>
                        <a:gd name="T55" fmla="*/ 5 h 30"/>
                        <a:gd name="T56" fmla="*/ 27 w 39"/>
                        <a:gd name="T57" fmla="*/ 4 h 30"/>
                        <a:gd name="T58" fmla="*/ 27 w 39"/>
                        <a:gd name="T59" fmla="*/ 3 h 30"/>
                        <a:gd name="T60" fmla="*/ 28 w 39"/>
                        <a:gd name="T61" fmla="*/ 2 h 30"/>
                        <a:gd name="T62" fmla="*/ 28 w 39"/>
                        <a:gd name="T63" fmla="*/ 1 h 30"/>
                        <a:gd name="T64" fmla="*/ 27 w 39"/>
                        <a:gd name="T65" fmla="*/ 1 h 30"/>
                        <a:gd name="T66" fmla="*/ 21 w 39"/>
                        <a:gd name="T67" fmla="*/ 0 h 30"/>
                        <a:gd name="T68" fmla="*/ 18 w 39"/>
                        <a:gd name="T69" fmla="*/ 2 h 30"/>
                        <a:gd name="T70" fmla="*/ 18 w 39"/>
                        <a:gd name="T71" fmla="*/ 2 h 30"/>
                        <a:gd name="T72" fmla="*/ 14 w 39"/>
                        <a:gd name="T73" fmla="*/ 2 h 30"/>
                        <a:gd name="T74" fmla="*/ 12 w 39"/>
                        <a:gd name="T75" fmla="*/ 1 h 30"/>
                        <a:gd name="T76" fmla="*/ 12 w 39"/>
                        <a:gd name="T77" fmla="*/ 1 h 30"/>
                        <a:gd name="T78" fmla="*/ 9 w 39"/>
                        <a:gd name="T79" fmla="*/ 5 h 30"/>
                        <a:gd name="T80" fmla="*/ 8 w 39"/>
                        <a:gd name="T81" fmla="*/ 9 h 30"/>
                        <a:gd name="T82" fmla="*/ 8 w 39"/>
                        <a:gd name="T83" fmla="*/ 9 h 30"/>
                        <a:gd name="T84" fmla="*/ 6 w 39"/>
                        <a:gd name="T85" fmla="*/ 11 h 30"/>
                        <a:gd name="T86" fmla="*/ 4 w 39"/>
                        <a:gd name="T87" fmla="*/ 12 h 30"/>
                        <a:gd name="T88" fmla="*/ 1 w 39"/>
                        <a:gd name="T89" fmla="*/ 15 h 30"/>
                        <a:gd name="T90" fmla="*/ 0 w 39"/>
                        <a:gd name="T91" fmla="*/ 18 h 30"/>
                        <a:gd name="T92" fmla="*/ 0 w 39"/>
                        <a:gd name="T93" fmla="*/ 18 h 30"/>
                        <a:gd name="T94" fmla="*/ 0 w 39"/>
                        <a:gd name="T95" fmla="*/ 23 h 30"/>
                        <a:gd name="T96" fmla="*/ 2 w 39"/>
                        <a:gd name="T97" fmla="*/ 26 h 30"/>
                        <a:gd name="T98" fmla="*/ 6 w 39"/>
                        <a:gd name="T99" fmla="*/ 28 h 30"/>
                        <a:gd name="T100" fmla="*/ 12 w 39"/>
                        <a:gd name="T101" fmla="*/ 28 h 30"/>
                        <a:gd name="T102" fmla="*/ 12 w 39"/>
                        <a:gd name="T103" fmla="*/ 26 h 3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9"/>
                        <a:gd name="T157" fmla="*/ 0 h 30"/>
                        <a:gd name="T158" fmla="*/ 39 w 39"/>
                        <a:gd name="T159" fmla="*/ 30 h 3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9" h="30">
                          <a:moveTo>
                            <a:pt x="12" y="26"/>
                          </a:moveTo>
                          <a:lnTo>
                            <a:pt x="12" y="26"/>
                          </a:lnTo>
                          <a:lnTo>
                            <a:pt x="17" y="29"/>
                          </a:lnTo>
                          <a:lnTo>
                            <a:pt x="20" y="30"/>
                          </a:lnTo>
                          <a:lnTo>
                            <a:pt x="22" y="29"/>
                          </a:lnTo>
                          <a:lnTo>
                            <a:pt x="24" y="29"/>
                          </a:lnTo>
                          <a:lnTo>
                            <a:pt x="24" y="26"/>
                          </a:lnTo>
                          <a:lnTo>
                            <a:pt x="24" y="23"/>
                          </a:lnTo>
                          <a:lnTo>
                            <a:pt x="21" y="16"/>
                          </a:lnTo>
                          <a:lnTo>
                            <a:pt x="26" y="17"/>
                          </a:lnTo>
                          <a:lnTo>
                            <a:pt x="28" y="17"/>
                          </a:lnTo>
                          <a:lnTo>
                            <a:pt x="31" y="17"/>
                          </a:lnTo>
                          <a:lnTo>
                            <a:pt x="33" y="15"/>
                          </a:lnTo>
                          <a:lnTo>
                            <a:pt x="35" y="15"/>
                          </a:lnTo>
                          <a:lnTo>
                            <a:pt x="39" y="16"/>
                          </a:lnTo>
                          <a:lnTo>
                            <a:pt x="38" y="14"/>
                          </a:lnTo>
                          <a:lnTo>
                            <a:pt x="39" y="11"/>
                          </a:lnTo>
                          <a:lnTo>
                            <a:pt x="35" y="8"/>
                          </a:lnTo>
                          <a:lnTo>
                            <a:pt x="33" y="4"/>
                          </a:lnTo>
                          <a:lnTo>
                            <a:pt x="31" y="5"/>
                          </a:lnTo>
                          <a:lnTo>
                            <a:pt x="28" y="5"/>
                          </a:lnTo>
                          <a:lnTo>
                            <a:pt x="27" y="4"/>
                          </a:lnTo>
                          <a:lnTo>
                            <a:pt x="27" y="3"/>
                          </a:lnTo>
                          <a:lnTo>
                            <a:pt x="28" y="2"/>
                          </a:lnTo>
                          <a:lnTo>
                            <a:pt x="28" y="1"/>
                          </a:lnTo>
                          <a:lnTo>
                            <a:pt x="27" y="1"/>
                          </a:lnTo>
                          <a:lnTo>
                            <a:pt x="21" y="0"/>
                          </a:lnTo>
                          <a:lnTo>
                            <a:pt x="18" y="2"/>
                          </a:lnTo>
                          <a:lnTo>
                            <a:pt x="14" y="2"/>
                          </a:lnTo>
                          <a:lnTo>
                            <a:pt x="12" y="1"/>
                          </a:lnTo>
                          <a:lnTo>
                            <a:pt x="9" y="5"/>
                          </a:lnTo>
                          <a:lnTo>
                            <a:pt x="8" y="9"/>
                          </a:lnTo>
                          <a:lnTo>
                            <a:pt x="6" y="11"/>
                          </a:lnTo>
                          <a:lnTo>
                            <a:pt x="4" y="12"/>
                          </a:lnTo>
                          <a:lnTo>
                            <a:pt x="1" y="15"/>
                          </a:lnTo>
                          <a:lnTo>
                            <a:pt x="0" y="18"/>
                          </a:lnTo>
                          <a:lnTo>
                            <a:pt x="0" y="23"/>
                          </a:lnTo>
                          <a:lnTo>
                            <a:pt x="2" y="26"/>
                          </a:lnTo>
                          <a:lnTo>
                            <a:pt x="6" y="28"/>
                          </a:lnTo>
                          <a:lnTo>
                            <a:pt x="12" y="28"/>
                          </a:lnTo>
                          <a:lnTo>
                            <a:pt x="12" y="26"/>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grpSp>
            </p:grpSp>
          </p:grpSp>
        </p:grpSp>
      </p:grpSp>
      <p:sp>
        <p:nvSpPr>
          <p:cNvPr id="720" name="Freeform 227"/>
          <p:cNvSpPr>
            <a:spLocks/>
          </p:cNvSpPr>
          <p:nvPr/>
        </p:nvSpPr>
        <p:spPr bwMode="auto">
          <a:xfrm>
            <a:off x="5038725" y="2162175"/>
            <a:ext cx="192088" cy="139700"/>
          </a:xfrm>
          <a:custGeom>
            <a:avLst/>
            <a:gdLst>
              <a:gd name="T0" fmla="*/ 2147483647 w 126"/>
              <a:gd name="T1" fmla="*/ 2147483647 h 99"/>
              <a:gd name="T2" fmla="*/ 2147483647 w 126"/>
              <a:gd name="T3" fmla="*/ 2147483647 h 99"/>
              <a:gd name="T4" fmla="*/ 2147483647 w 126"/>
              <a:gd name="T5" fmla="*/ 2147483647 h 99"/>
              <a:gd name="T6" fmla="*/ 2147483647 w 126"/>
              <a:gd name="T7" fmla="*/ 2147483647 h 99"/>
              <a:gd name="T8" fmla="*/ 2147483647 w 126"/>
              <a:gd name="T9" fmla="*/ 2147483647 h 99"/>
              <a:gd name="T10" fmla="*/ 2147483647 w 126"/>
              <a:gd name="T11" fmla="*/ 2147483647 h 99"/>
              <a:gd name="T12" fmla="*/ 2147483647 w 126"/>
              <a:gd name="T13" fmla="*/ 2147483647 h 99"/>
              <a:gd name="T14" fmla="*/ 2147483647 w 126"/>
              <a:gd name="T15" fmla="*/ 2147483647 h 99"/>
              <a:gd name="T16" fmla="*/ 2147483647 w 126"/>
              <a:gd name="T17" fmla="*/ 2147483647 h 99"/>
              <a:gd name="T18" fmla="*/ 2147483647 w 126"/>
              <a:gd name="T19" fmla="*/ 2147483647 h 99"/>
              <a:gd name="T20" fmla="*/ 2147483647 w 126"/>
              <a:gd name="T21" fmla="*/ 2147483647 h 99"/>
              <a:gd name="T22" fmla="*/ 2147483647 w 126"/>
              <a:gd name="T23" fmla="*/ 2147483647 h 99"/>
              <a:gd name="T24" fmla="*/ 2147483647 w 126"/>
              <a:gd name="T25" fmla="*/ 2147483647 h 99"/>
              <a:gd name="T26" fmla="*/ 2147483647 w 126"/>
              <a:gd name="T27" fmla="*/ 2147483647 h 99"/>
              <a:gd name="T28" fmla="*/ 2147483647 w 126"/>
              <a:gd name="T29" fmla="*/ 2147483647 h 99"/>
              <a:gd name="T30" fmla="*/ 2147483647 w 126"/>
              <a:gd name="T31" fmla="*/ 2147483647 h 99"/>
              <a:gd name="T32" fmla="*/ 2147483647 w 126"/>
              <a:gd name="T33" fmla="*/ 2147483647 h 99"/>
              <a:gd name="T34" fmla="*/ 2147483647 w 126"/>
              <a:gd name="T35" fmla="*/ 2147483647 h 99"/>
              <a:gd name="T36" fmla="*/ 2147483647 w 126"/>
              <a:gd name="T37" fmla="*/ 2147483647 h 99"/>
              <a:gd name="T38" fmla="*/ 2147483647 w 126"/>
              <a:gd name="T39" fmla="*/ 2147483647 h 99"/>
              <a:gd name="T40" fmla="*/ 2147483647 w 126"/>
              <a:gd name="T41" fmla="*/ 2147483647 h 99"/>
              <a:gd name="T42" fmla="*/ 2147483647 w 126"/>
              <a:gd name="T43" fmla="*/ 2147483647 h 99"/>
              <a:gd name="T44" fmla="*/ 2147483647 w 126"/>
              <a:gd name="T45" fmla="*/ 2147483647 h 99"/>
              <a:gd name="T46" fmla="*/ 2147483647 w 126"/>
              <a:gd name="T47" fmla="*/ 2147483647 h 99"/>
              <a:gd name="T48" fmla="*/ 2147483647 w 126"/>
              <a:gd name="T49" fmla="*/ 2147483647 h 99"/>
              <a:gd name="T50" fmla="*/ 2147483647 w 126"/>
              <a:gd name="T51" fmla="*/ 2147483647 h 99"/>
              <a:gd name="T52" fmla="*/ 2147483647 w 126"/>
              <a:gd name="T53" fmla="*/ 2147483647 h 99"/>
              <a:gd name="T54" fmla="*/ 2147483647 w 126"/>
              <a:gd name="T55" fmla="*/ 2147483647 h 99"/>
              <a:gd name="T56" fmla="*/ 2147483647 w 126"/>
              <a:gd name="T57" fmla="*/ 2147483647 h 99"/>
              <a:gd name="T58" fmla="*/ 2147483647 w 126"/>
              <a:gd name="T59" fmla="*/ 2147483647 h 99"/>
              <a:gd name="T60" fmla="*/ 2147483647 w 126"/>
              <a:gd name="T61" fmla="*/ 2147483647 h 99"/>
              <a:gd name="T62" fmla="*/ 2147483647 w 126"/>
              <a:gd name="T63" fmla="*/ 2147483647 h 99"/>
              <a:gd name="T64" fmla="*/ 2147483647 w 126"/>
              <a:gd name="T65" fmla="*/ 2147483647 h 99"/>
              <a:gd name="T66" fmla="*/ 2147483647 w 126"/>
              <a:gd name="T67" fmla="*/ 2147483647 h 99"/>
              <a:gd name="T68" fmla="*/ 2147483647 w 126"/>
              <a:gd name="T69" fmla="*/ 2147483647 h 99"/>
              <a:gd name="T70" fmla="*/ 2147483647 w 126"/>
              <a:gd name="T71" fmla="*/ 2147483647 h 99"/>
              <a:gd name="T72" fmla="*/ 2147483647 w 126"/>
              <a:gd name="T73" fmla="*/ 2147483647 h 99"/>
              <a:gd name="T74" fmla="*/ 2147483647 w 126"/>
              <a:gd name="T75" fmla="*/ 2147483647 h 99"/>
              <a:gd name="T76" fmla="*/ 2147483647 w 126"/>
              <a:gd name="T77" fmla="*/ 2147483647 h 99"/>
              <a:gd name="T78" fmla="*/ 2147483647 w 126"/>
              <a:gd name="T79" fmla="*/ 2147483647 h 99"/>
              <a:gd name="T80" fmla="*/ 2147483647 w 126"/>
              <a:gd name="T81" fmla="*/ 2147483647 h 99"/>
              <a:gd name="T82" fmla="*/ 2147483647 w 126"/>
              <a:gd name="T83" fmla="*/ 2147483647 h 99"/>
              <a:gd name="T84" fmla="*/ 2147483647 w 126"/>
              <a:gd name="T85" fmla="*/ 2147483647 h 99"/>
              <a:gd name="T86" fmla="*/ 2147483647 w 126"/>
              <a:gd name="T87" fmla="*/ 2147483647 h 99"/>
              <a:gd name="T88" fmla="*/ 2147483647 w 126"/>
              <a:gd name="T89" fmla="*/ 2147483647 h 99"/>
              <a:gd name="T90" fmla="*/ 2147483647 w 126"/>
              <a:gd name="T91" fmla="*/ 2147483647 h 99"/>
              <a:gd name="T92" fmla="*/ 2147483647 w 126"/>
              <a:gd name="T93" fmla="*/ 2147483647 h 99"/>
              <a:gd name="T94" fmla="*/ 2147483647 w 126"/>
              <a:gd name="T95" fmla="*/ 2147483647 h 99"/>
              <a:gd name="T96" fmla="*/ 2147483647 w 126"/>
              <a:gd name="T97" fmla="*/ 2147483647 h 99"/>
              <a:gd name="T98" fmla="*/ 2147483647 w 126"/>
              <a:gd name="T99" fmla="*/ 2147483647 h 99"/>
              <a:gd name="T100" fmla="*/ 2147483647 w 126"/>
              <a:gd name="T101" fmla="*/ 2147483647 h 99"/>
              <a:gd name="T102" fmla="*/ 2147483647 w 126"/>
              <a:gd name="T103" fmla="*/ 2147483647 h 99"/>
              <a:gd name="T104" fmla="*/ 2147483647 w 126"/>
              <a:gd name="T105" fmla="*/ 2147483647 h 99"/>
              <a:gd name="T106" fmla="*/ 2147483647 w 126"/>
              <a:gd name="T107" fmla="*/ 2147483647 h 99"/>
              <a:gd name="T108" fmla="*/ 2147483647 w 126"/>
              <a:gd name="T109" fmla="*/ 2147483647 h 99"/>
              <a:gd name="T110" fmla="*/ 2147483647 w 126"/>
              <a:gd name="T111" fmla="*/ 2147483647 h 99"/>
              <a:gd name="T112" fmla="*/ 2147483647 w 126"/>
              <a:gd name="T113" fmla="*/ 2147483647 h 99"/>
              <a:gd name="T114" fmla="*/ 2147483647 w 126"/>
              <a:gd name="T115" fmla="*/ 2147483647 h 99"/>
              <a:gd name="T116" fmla="*/ 2147483647 w 126"/>
              <a:gd name="T117" fmla="*/ 2147483647 h 99"/>
              <a:gd name="T118" fmla="*/ 2147483647 w 126"/>
              <a:gd name="T119" fmla="*/ 2147483647 h 99"/>
              <a:gd name="T120" fmla="*/ 2147483647 w 126"/>
              <a:gd name="T121" fmla="*/ 2147483647 h 99"/>
              <a:gd name="T122" fmla="*/ 2147483647 w 126"/>
              <a:gd name="T123" fmla="*/ 2147483647 h 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6"/>
              <a:gd name="T187" fmla="*/ 0 h 99"/>
              <a:gd name="T188" fmla="*/ 126 w 126"/>
              <a:gd name="T189" fmla="*/ 99 h 9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6" h="99">
                <a:moveTo>
                  <a:pt x="126" y="66"/>
                </a:moveTo>
                <a:lnTo>
                  <a:pt x="126" y="66"/>
                </a:lnTo>
                <a:lnTo>
                  <a:pt x="122" y="65"/>
                </a:lnTo>
                <a:lnTo>
                  <a:pt x="119" y="65"/>
                </a:lnTo>
                <a:lnTo>
                  <a:pt x="118" y="66"/>
                </a:lnTo>
                <a:lnTo>
                  <a:pt x="117" y="68"/>
                </a:lnTo>
                <a:lnTo>
                  <a:pt x="114" y="66"/>
                </a:lnTo>
                <a:lnTo>
                  <a:pt x="112" y="65"/>
                </a:lnTo>
                <a:lnTo>
                  <a:pt x="110" y="64"/>
                </a:lnTo>
                <a:lnTo>
                  <a:pt x="105" y="62"/>
                </a:lnTo>
                <a:lnTo>
                  <a:pt x="104" y="59"/>
                </a:lnTo>
                <a:lnTo>
                  <a:pt x="104" y="57"/>
                </a:lnTo>
                <a:lnTo>
                  <a:pt x="105" y="56"/>
                </a:lnTo>
                <a:lnTo>
                  <a:pt x="104" y="55"/>
                </a:lnTo>
                <a:lnTo>
                  <a:pt x="104" y="54"/>
                </a:lnTo>
                <a:lnTo>
                  <a:pt x="104" y="51"/>
                </a:lnTo>
                <a:lnTo>
                  <a:pt x="104" y="49"/>
                </a:lnTo>
                <a:lnTo>
                  <a:pt x="104" y="45"/>
                </a:lnTo>
                <a:lnTo>
                  <a:pt x="104" y="43"/>
                </a:lnTo>
                <a:lnTo>
                  <a:pt x="105" y="42"/>
                </a:lnTo>
                <a:lnTo>
                  <a:pt x="105" y="41"/>
                </a:lnTo>
                <a:lnTo>
                  <a:pt x="104" y="39"/>
                </a:lnTo>
                <a:lnTo>
                  <a:pt x="102" y="37"/>
                </a:lnTo>
                <a:lnTo>
                  <a:pt x="104" y="35"/>
                </a:lnTo>
                <a:lnTo>
                  <a:pt x="104" y="32"/>
                </a:lnTo>
                <a:lnTo>
                  <a:pt x="104" y="30"/>
                </a:lnTo>
                <a:lnTo>
                  <a:pt x="101" y="25"/>
                </a:lnTo>
                <a:lnTo>
                  <a:pt x="97" y="20"/>
                </a:lnTo>
                <a:lnTo>
                  <a:pt x="93" y="15"/>
                </a:lnTo>
                <a:lnTo>
                  <a:pt x="92" y="10"/>
                </a:lnTo>
                <a:lnTo>
                  <a:pt x="88" y="6"/>
                </a:lnTo>
                <a:lnTo>
                  <a:pt x="85" y="2"/>
                </a:lnTo>
                <a:lnTo>
                  <a:pt x="81" y="0"/>
                </a:lnTo>
                <a:lnTo>
                  <a:pt x="79" y="1"/>
                </a:lnTo>
                <a:lnTo>
                  <a:pt x="77" y="2"/>
                </a:lnTo>
                <a:lnTo>
                  <a:pt x="76" y="4"/>
                </a:lnTo>
                <a:lnTo>
                  <a:pt x="76" y="6"/>
                </a:lnTo>
                <a:lnTo>
                  <a:pt x="73" y="7"/>
                </a:lnTo>
                <a:lnTo>
                  <a:pt x="70" y="8"/>
                </a:lnTo>
                <a:lnTo>
                  <a:pt x="67" y="8"/>
                </a:lnTo>
                <a:lnTo>
                  <a:pt x="65" y="10"/>
                </a:lnTo>
                <a:lnTo>
                  <a:pt x="64" y="11"/>
                </a:lnTo>
                <a:lnTo>
                  <a:pt x="62" y="14"/>
                </a:lnTo>
                <a:lnTo>
                  <a:pt x="59" y="15"/>
                </a:lnTo>
                <a:lnTo>
                  <a:pt x="58" y="15"/>
                </a:lnTo>
                <a:lnTo>
                  <a:pt x="56" y="11"/>
                </a:lnTo>
                <a:lnTo>
                  <a:pt x="51" y="9"/>
                </a:lnTo>
                <a:lnTo>
                  <a:pt x="46" y="8"/>
                </a:lnTo>
                <a:lnTo>
                  <a:pt x="41" y="8"/>
                </a:lnTo>
                <a:lnTo>
                  <a:pt x="38" y="7"/>
                </a:lnTo>
                <a:lnTo>
                  <a:pt x="37" y="6"/>
                </a:lnTo>
                <a:lnTo>
                  <a:pt x="35" y="3"/>
                </a:lnTo>
                <a:lnTo>
                  <a:pt x="33" y="2"/>
                </a:lnTo>
                <a:lnTo>
                  <a:pt x="31" y="2"/>
                </a:lnTo>
                <a:lnTo>
                  <a:pt x="30" y="16"/>
                </a:lnTo>
                <a:lnTo>
                  <a:pt x="29" y="18"/>
                </a:lnTo>
                <a:lnTo>
                  <a:pt x="28" y="20"/>
                </a:lnTo>
                <a:lnTo>
                  <a:pt x="21" y="24"/>
                </a:lnTo>
                <a:lnTo>
                  <a:pt x="19" y="27"/>
                </a:lnTo>
                <a:lnTo>
                  <a:pt x="18" y="29"/>
                </a:lnTo>
                <a:lnTo>
                  <a:pt x="17" y="35"/>
                </a:lnTo>
                <a:lnTo>
                  <a:pt x="16" y="43"/>
                </a:lnTo>
                <a:lnTo>
                  <a:pt x="16" y="46"/>
                </a:lnTo>
                <a:lnTo>
                  <a:pt x="14" y="50"/>
                </a:lnTo>
                <a:lnTo>
                  <a:pt x="10" y="55"/>
                </a:lnTo>
                <a:lnTo>
                  <a:pt x="7" y="57"/>
                </a:lnTo>
                <a:lnTo>
                  <a:pt x="4" y="58"/>
                </a:lnTo>
                <a:lnTo>
                  <a:pt x="0" y="58"/>
                </a:lnTo>
                <a:lnTo>
                  <a:pt x="3" y="62"/>
                </a:lnTo>
                <a:lnTo>
                  <a:pt x="5" y="66"/>
                </a:lnTo>
                <a:lnTo>
                  <a:pt x="7" y="69"/>
                </a:lnTo>
                <a:lnTo>
                  <a:pt x="7" y="73"/>
                </a:lnTo>
                <a:lnTo>
                  <a:pt x="9" y="75"/>
                </a:lnTo>
                <a:lnTo>
                  <a:pt x="11" y="75"/>
                </a:lnTo>
                <a:lnTo>
                  <a:pt x="15" y="78"/>
                </a:lnTo>
                <a:lnTo>
                  <a:pt x="16" y="79"/>
                </a:lnTo>
                <a:lnTo>
                  <a:pt x="17" y="79"/>
                </a:lnTo>
                <a:lnTo>
                  <a:pt x="19" y="76"/>
                </a:lnTo>
                <a:lnTo>
                  <a:pt x="22" y="75"/>
                </a:lnTo>
                <a:lnTo>
                  <a:pt x="24" y="75"/>
                </a:lnTo>
                <a:lnTo>
                  <a:pt x="30" y="78"/>
                </a:lnTo>
                <a:lnTo>
                  <a:pt x="31" y="79"/>
                </a:lnTo>
                <a:lnTo>
                  <a:pt x="32" y="80"/>
                </a:lnTo>
                <a:lnTo>
                  <a:pt x="29" y="80"/>
                </a:lnTo>
                <a:lnTo>
                  <a:pt x="25" y="82"/>
                </a:lnTo>
                <a:lnTo>
                  <a:pt x="25" y="83"/>
                </a:lnTo>
                <a:lnTo>
                  <a:pt x="25" y="84"/>
                </a:lnTo>
                <a:lnTo>
                  <a:pt x="26" y="86"/>
                </a:lnTo>
                <a:lnTo>
                  <a:pt x="31" y="89"/>
                </a:lnTo>
                <a:lnTo>
                  <a:pt x="35" y="90"/>
                </a:lnTo>
                <a:lnTo>
                  <a:pt x="38" y="91"/>
                </a:lnTo>
                <a:lnTo>
                  <a:pt x="41" y="91"/>
                </a:lnTo>
                <a:lnTo>
                  <a:pt x="41" y="92"/>
                </a:lnTo>
                <a:lnTo>
                  <a:pt x="41" y="93"/>
                </a:lnTo>
                <a:lnTo>
                  <a:pt x="38" y="94"/>
                </a:lnTo>
                <a:lnTo>
                  <a:pt x="38" y="97"/>
                </a:lnTo>
                <a:lnTo>
                  <a:pt x="41" y="98"/>
                </a:lnTo>
                <a:lnTo>
                  <a:pt x="45" y="99"/>
                </a:lnTo>
                <a:lnTo>
                  <a:pt x="49" y="98"/>
                </a:lnTo>
                <a:lnTo>
                  <a:pt x="50" y="97"/>
                </a:lnTo>
                <a:lnTo>
                  <a:pt x="53" y="97"/>
                </a:lnTo>
                <a:lnTo>
                  <a:pt x="59" y="99"/>
                </a:lnTo>
                <a:lnTo>
                  <a:pt x="65" y="98"/>
                </a:lnTo>
                <a:lnTo>
                  <a:pt x="71" y="97"/>
                </a:lnTo>
                <a:lnTo>
                  <a:pt x="74" y="93"/>
                </a:lnTo>
                <a:lnTo>
                  <a:pt x="79" y="90"/>
                </a:lnTo>
                <a:lnTo>
                  <a:pt x="81" y="89"/>
                </a:lnTo>
                <a:lnTo>
                  <a:pt x="84" y="89"/>
                </a:lnTo>
                <a:lnTo>
                  <a:pt x="86" y="90"/>
                </a:lnTo>
                <a:lnTo>
                  <a:pt x="87" y="91"/>
                </a:lnTo>
                <a:lnTo>
                  <a:pt x="90" y="92"/>
                </a:lnTo>
                <a:lnTo>
                  <a:pt x="93" y="92"/>
                </a:lnTo>
                <a:lnTo>
                  <a:pt x="100" y="90"/>
                </a:lnTo>
                <a:lnTo>
                  <a:pt x="104" y="90"/>
                </a:lnTo>
                <a:lnTo>
                  <a:pt x="108" y="92"/>
                </a:lnTo>
                <a:lnTo>
                  <a:pt x="111" y="94"/>
                </a:lnTo>
                <a:lnTo>
                  <a:pt x="115" y="91"/>
                </a:lnTo>
                <a:lnTo>
                  <a:pt x="115" y="90"/>
                </a:lnTo>
                <a:lnTo>
                  <a:pt x="115" y="89"/>
                </a:lnTo>
                <a:lnTo>
                  <a:pt x="114" y="87"/>
                </a:lnTo>
                <a:lnTo>
                  <a:pt x="114" y="86"/>
                </a:lnTo>
                <a:lnTo>
                  <a:pt x="115" y="85"/>
                </a:lnTo>
                <a:lnTo>
                  <a:pt x="117" y="83"/>
                </a:lnTo>
                <a:lnTo>
                  <a:pt x="118" y="84"/>
                </a:lnTo>
                <a:lnTo>
                  <a:pt x="120" y="85"/>
                </a:lnTo>
                <a:lnTo>
                  <a:pt x="120" y="84"/>
                </a:lnTo>
                <a:lnTo>
                  <a:pt x="122" y="83"/>
                </a:lnTo>
                <a:lnTo>
                  <a:pt x="122" y="78"/>
                </a:lnTo>
                <a:lnTo>
                  <a:pt x="122" y="72"/>
                </a:lnTo>
                <a:lnTo>
                  <a:pt x="124" y="72"/>
                </a:lnTo>
                <a:lnTo>
                  <a:pt x="125" y="71"/>
                </a:lnTo>
                <a:lnTo>
                  <a:pt x="122" y="71"/>
                </a:lnTo>
                <a:lnTo>
                  <a:pt x="122" y="68"/>
                </a:lnTo>
                <a:lnTo>
                  <a:pt x="126" y="69"/>
                </a:lnTo>
                <a:lnTo>
                  <a:pt x="126" y="66"/>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21" name="Freeform 228"/>
          <p:cNvSpPr>
            <a:spLocks/>
          </p:cNvSpPr>
          <p:nvPr/>
        </p:nvSpPr>
        <p:spPr bwMode="auto">
          <a:xfrm>
            <a:off x="5688013" y="2797175"/>
            <a:ext cx="20637" cy="26988"/>
          </a:xfrm>
          <a:custGeom>
            <a:avLst/>
            <a:gdLst>
              <a:gd name="T0" fmla="*/ 0 w 13"/>
              <a:gd name="T1" fmla="*/ 2147483647 h 20"/>
              <a:gd name="T2" fmla="*/ 0 w 13"/>
              <a:gd name="T3" fmla="*/ 2147483647 h 20"/>
              <a:gd name="T4" fmla="*/ 0 w 13"/>
              <a:gd name="T5" fmla="*/ 2147483647 h 20"/>
              <a:gd name="T6" fmla="*/ 0 w 13"/>
              <a:gd name="T7" fmla="*/ 2147483647 h 20"/>
              <a:gd name="T8" fmla="*/ 2147483647 w 13"/>
              <a:gd name="T9" fmla="*/ 2147483647 h 20"/>
              <a:gd name="T10" fmla="*/ 2147483647 w 13"/>
              <a:gd name="T11" fmla="*/ 2147483647 h 20"/>
              <a:gd name="T12" fmla="*/ 2147483647 w 13"/>
              <a:gd name="T13" fmla="*/ 2147483647 h 20"/>
              <a:gd name="T14" fmla="*/ 2147483647 w 13"/>
              <a:gd name="T15" fmla="*/ 0 h 20"/>
              <a:gd name="T16" fmla="*/ 2147483647 w 13"/>
              <a:gd name="T17" fmla="*/ 0 h 20"/>
              <a:gd name="T18" fmla="*/ 2147483647 w 13"/>
              <a:gd name="T19" fmla="*/ 0 h 20"/>
              <a:gd name="T20" fmla="*/ 2147483647 w 13"/>
              <a:gd name="T21" fmla="*/ 0 h 20"/>
              <a:gd name="T22" fmla="*/ 2147483647 w 13"/>
              <a:gd name="T23" fmla="*/ 2147483647 h 20"/>
              <a:gd name="T24" fmla="*/ 2147483647 w 13"/>
              <a:gd name="T25" fmla="*/ 2147483647 h 20"/>
              <a:gd name="T26" fmla="*/ 2147483647 w 13"/>
              <a:gd name="T27" fmla="*/ 2147483647 h 20"/>
              <a:gd name="T28" fmla="*/ 0 w 13"/>
              <a:gd name="T29" fmla="*/ 2147483647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
              <a:gd name="T46" fmla="*/ 0 h 20"/>
              <a:gd name="T47" fmla="*/ 13 w 13"/>
              <a:gd name="T48" fmla="*/ 20 h 2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 h="20">
                <a:moveTo>
                  <a:pt x="0" y="14"/>
                </a:moveTo>
                <a:lnTo>
                  <a:pt x="0" y="14"/>
                </a:lnTo>
                <a:lnTo>
                  <a:pt x="0" y="12"/>
                </a:lnTo>
                <a:lnTo>
                  <a:pt x="4" y="9"/>
                </a:lnTo>
                <a:lnTo>
                  <a:pt x="6" y="7"/>
                </a:lnTo>
                <a:lnTo>
                  <a:pt x="7" y="5"/>
                </a:lnTo>
                <a:lnTo>
                  <a:pt x="7" y="0"/>
                </a:lnTo>
                <a:lnTo>
                  <a:pt x="11" y="0"/>
                </a:lnTo>
                <a:lnTo>
                  <a:pt x="13" y="9"/>
                </a:lnTo>
                <a:lnTo>
                  <a:pt x="12" y="20"/>
                </a:lnTo>
                <a:lnTo>
                  <a:pt x="7" y="19"/>
                </a:lnTo>
                <a:lnTo>
                  <a:pt x="0" y="14"/>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22" name="Freeform 229"/>
          <p:cNvSpPr>
            <a:spLocks/>
          </p:cNvSpPr>
          <p:nvPr/>
        </p:nvSpPr>
        <p:spPr bwMode="auto">
          <a:xfrm>
            <a:off x="3079750" y="2987675"/>
            <a:ext cx="26988" cy="14288"/>
          </a:xfrm>
          <a:custGeom>
            <a:avLst/>
            <a:gdLst>
              <a:gd name="T0" fmla="*/ 2147483647 w 19"/>
              <a:gd name="T1" fmla="*/ 0 h 10"/>
              <a:gd name="T2" fmla="*/ 2147483647 w 19"/>
              <a:gd name="T3" fmla="*/ 0 h 10"/>
              <a:gd name="T4" fmla="*/ 0 w 19"/>
              <a:gd name="T5" fmla="*/ 2147483647 h 10"/>
              <a:gd name="T6" fmla="*/ 0 w 19"/>
              <a:gd name="T7" fmla="*/ 2147483647 h 10"/>
              <a:gd name="T8" fmla="*/ 2147483647 w 19"/>
              <a:gd name="T9" fmla="*/ 2147483647 h 10"/>
              <a:gd name="T10" fmla="*/ 2147483647 w 19"/>
              <a:gd name="T11" fmla="*/ 2147483647 h 10"/>
              <a:gd name="T12" fmla="*/ 2147483647 w 19"/>
              <a:gd name="T13" fmla="*/ 2147483647 h 10"/>
              <a:gd name="T14" fmla="*/ 2147483647 w 19"/>
              <a:gd name="T15" fmla="*/ 2147483647 h 10"/>
              <a:gd name="T16" fmla="*/ 2147483647 w 19"/>
              <a:gd name="T17" fmla="*/ 2147483647 h 10"/>
              <a:gd name="T18" fmla="*/ 2147483647 w 19"/>
              <a:gd name="T19" fmla="*/ 2147483647 h 10"/>
              <a:gd name="T20" fmla="*/ 2147483647 w 19"/>
              <a:gd name="T21" fmla="*/ 2147483647 h 10"/>
              <a:gd name="T22" fmla="*/ 2147483647 w 19"/>
              <a:gd name="T23" fmla="*/ 2147483647 h 10"/>
              <a:gd name="T24" fmla="*/ 2147483647 w 19"/>
              <a:gd name="T25" fmla="*/ 2147483647 h 10"/>
              <a:gd name="T26" fmla="*/ 2147483647 w 19"/>
              <a:gd name="T27" fmla="*/ 2147483647 h 10"/>
              <a:gd name="T28" fmla="*/ 2147483647 w 19"/>
              <a:gd name="T29" fmla="*/ 2147483647 h 10"/>
              <a:gd name="T30" fmla="*/ 2147483647 w 19"/>
              <a:gd name="T31" fmla="*/ 2147483647 h 10"/>
              <a:gd name="T32" fmla="*/ 2147483647 w 19"/>
              <a:gd name="T33" fmla="*/ 0 h 10"/>
              <a:gd name="T34" fmla="*/ 2147483647 w 19"/>
              <a:gd name="T35" fmla="*/ 0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
              <a:gd name="T55" fmla="*/ 0 h 10"/>
              <a:gd name="T56" fmla="*/ 19 w 19"/>
              <a:gd name="T57" fmla="*/ 10 h 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 h="10">
                <a:moveTo>
                  <a:pt x="1" y="0"/>
                </a:moveTo>
                <a:lnTo>
                  <a:pt x="1" y="0"/>
                </a:lnTo>
                <a:lnTo>
                  <a:pt x="0" y="4"/>
                </a:lnTo>
                <a:lnTo>
                  <a:pt x="1" y="7"/>
                </a:lnTo>
                <a:lnTo>
                  <a:pt x="3" y="9"/>
                </a:lnTo>
                <a:lnTo>
                  <a:pt x="8" y="10"/>
                </a:lnTo>
                <a:lnTo>
                  <a:pt x="11" y="9"/>
                </a:lnTo>
                <a:lnTo>
                  <a:pt x="15" y="8"/>
                </a:lnTo>
                <a:lnTo>
                  <a:pt x="17" y="6"/>
                </a:lnTo>
                <a:lnTo>
                  <a:pt x="19" y="3"/>
                </a:lnTo>
                <a:lnTo>
                  <a:pt x="18" y="2"/>
                </a:lnTo>
                <a:lnTo>
                  <a:pt x="17" y="1"/>
                </a:lnTo>
                <a:lnTo>
                  <a:pt x="15" y="1"/>
                </a:lnTo>
                <a:lnTo>
                  <a:pt x="1" y="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23" name="Freeform 230"/>
          <p:cNvSpPr>
            <a:spLocks/>
          </p:cNvSpPr>
          <p:nvPr/>
        </p:nvSpPr>
        <p:spPr bwMode="auto">
          <a:xfrm>
            <a:off x="4352925" y="2351088"/>
            <a:ext cx="63500" cy="144462"/>
          </a:xfrm>
          <a:custGeom>
            <a:avLst/>
            <a:gdLst>
              <a:gd name="T0" fmla="*/ 2147483647 w 41"/>
              <a:gd name="T1" fmla="*/ 2147483647 h 103"/>
              <a:gd name="T2" fmla="*/ 2147483647 w 41"/>
              <a:gd name="T3" fmla="*/ 2147483647 h 103"/>
              <a:gd name="T4" fmla="*/ 2147483647 w 41"/>
              <a:gd name="T5" fmla="*/ 2147483647 h 103"/>
              <a:gd name="T6" fmla="*/ 2147483647 w 41"/>
              <a:gd name="T7" fmla="*/ 2147483647 h 103"/>
              <a:gd name="T8" fmla="*/ 2147483647 w 41"/>
              <a:gd name="T9" fmla="*/ 2147483647 h 103"/>
              <a:gd name="T10" fmla="*/ 2147483647 w 41"/>
              <a:gd name="T11" fmla="*/ 2147483647 h 103"/>
              <a:gd name="T12" fmla="*/ 2147483647 w 41"/>
              <a:gd name="T13" fmla="*/ 2147483647 h 103"/>
              <a:gd name="T14" fmla="*/ 2147483647 w 41"/>
              <a:gd name="T15" fmla="*/ 2147483647 h 103"/>
              <a:gd name="T16" fmla="*/ 2147483647 w 41"/>
              <a:gd name="T17" fmla="*/ 2147483647 h 103"/>
              <a:gd name="T18" fmla="*/ 2147483647 w 41"/>
              <a:gd name="T19" fmla="*/ 2147483647 h 103"/>
              <a:gd name="T20" fmla="*/ 2147483647 w 41"/>
              <a:gd name="T21" fmla="*/ 2147483647 h 103"/>
              <a:gd name="T22" fmla="*/ 2147483647 w 41"/>
              <a:gd name="T23" fmla="*/ 2147483647 h 103"/>
              <a:gd name="T24" fmla="*/ 2147483647 w 41"/>
              <a:gd name="T25" fmla="*/ 2147483647 h 103"/>
              <a:gd name="T26" fmla="*/ 2147483647 w 41"/>
              <a:gd name="T27" fmla="*/ 2147483647 h 103"/>
              <a:gd name="T28" fmla="*/ 2147483647 w 41"/>
              <a:gd name="T29" fmla="*/ 2147483647 h 103"/>
              <a:gd name="T30" fmla="*/ 2147483647 w 41"/>
              <a:gd name="T31" fmla="*/ 2147483647 h 103"/>
              <a:gd name="T32" fmla="*/ 2147483647 w 41"/>
              <a:gd name="T33" fmla="*/ 2147483647 h 103"/>
              <a:gd name="T34" fmla="*/ 2147483647 w 41"/>
              <a:gd name="T35" fmla="*/ 2147483647 h 103"/>
              <a:gd name="T36" fmla="*/ 2147483647 w 41"/>
              <a:gd name="T37" fmla="*/ 2147483647 h 103"/>
              <a:gd name="T38" fmla="*/ 2147483647 w 41"/>
              <a:gd name="T39" fmla="*/ 2147483647 h 103"/>
              <a:gd name="T40" fmla="*/ 2147483647 w 41"/>
              <a:gd name="T41" fmla="*/ 2147483647 h 103"/>
              <a:gd name="T42" fmla="*/ 2147483647 w 41"/>
              <a:gd name="T43" fmla="*/ 2147483647 h 103"/>
              <a:gd name="T44" fmla="*/ 2147483647 w 41"/>
              <a:gd name="T45" fmla="*/ 2147483647 h 103"/>
              <a:gd name="T46" fmla="*/ 2147483647 w 41"/>
              <a:gd name="T47" fmla="*/ 2147483647 h 103"/>
              <a:gd name="T48" fmla="*/ 2147483647 w 41"/>
              <a:gd name="T49" fmla="*/ 2147483647 h 103"/>
              <a:gd name="T50" fmla="*/ 2147483647 w 41"/>
              <a:gd name="T51" fmla="*/ 2147483647 h 103"/>
              <a:gd name="T52" fmla="*/ 2147483647 w 41"/>
              <a:gd name="T53" fmla="*/ 2147483647 h 103"/>
              <a:gd name="T54" fmla="*/ 2147483647 w 41"/>
              <a:gd name="T55" fmla="*/ 2147483647 h 103"/>
              <a:gd name="T56" fmla="*/ 2147483647 w 41"/>
              <a:gd name="T57" fmla="*/ 0 h 103"/>
              <a:gd name="T58" fmla="*/ 2147483647 w 41"/>
              <a:gd name="T59" fmla="*/ 2147483647 h 103"/>
              <a:gd name="T60" fmla="*/ 2147483647 w 41"/>
              <a:gd name="T61" fmla="*/ 2147483647 h 103"/>
              <a:gd name="T62" fmla="*/ 2147483647 w 41"/>
              <a:gd name="T63" fmla="*/ 2147483647 h 103"/>
              <a:gd name="T64" fmla="*/ 2147483647 w 41"/>
              <a:gd name="T65" fmla="*/ 2147483647 h 103"/>
              <a:gd name="T66" fmla="*/ 2147483647 w 41"/>
              <a:gd name="T67" fmla="*/ 2147483647 h 103"/>
              <a:gd name="T68" fmla="*/ 2147483647 w 41"/>
              <a:gd name="T69" fmla="*/ 2147483647 h 103"/>
              <a:gd name="T70" fmla="*/ 2147483647 w 41"/>
              <a:gd name="T71" fmla="*/ 2147483647 h 103"/>
              <a:gd name="T72" fmla="*/ 2147483647 w 41"/>
              <a:gd name="T73" fmla="*/ 2147483647 h 103"/>
              <a:gd name="T74" fmla="*/ 2147483647 w 41"/>
              <a:gd name="T75" fmla="*/ 2147483647 h 103"/>
              <a:gd name="T76" fmla="*/ 2147483647 w 41"/>
              <a:gd name="T77" fmla="*/ 2147483647 h 103"/>
              <a:gd name="T78" fmla="*/ 2147483647 w 41"/>
              <a:gd name="T79" fmla="*/ 2147483647 h 103"/>
              <a:gd name="T80" fmla="*/ 2147483647 w 41"/>
              <a:gd name="T81" fmla="*/ 2147483647 h 103"/>
              <a:gd name="T82" fmla="*/ 2147483647 w 41"/>
              <a:gd name="T83" fmla="*/ 2147483647 h 103"/>
              <a:gd name="T84" fmla="*/ 0 w 41"/>
              <a:gd name="T85" fmla="*/ 2147483647 h 103"/>
              <a:gd name="T86" fmla="*/ 2147483647 w 41"/>
              <a:gd name="T87" fmla="*/ 2147483647 h 103"/>
              <a:gd name="T88" fmla="*/ 2147483647 w 41"/>
              <a:gd name="T89" fmla="*/ 2147483647 h 103"/>
              <a:gd name="T90" fmla="*/ 2147483647 w 41"/>
              <a:gd name="T91" fmla="*/ 2147483647 h 103"/>
              <a:gd name="T92" fmla="*/ 2147483647 w 41"/>
              <a:gd name="T93" fmla="*/ 2147483647 h 103"/>
              <a:gd name="T94" fmla="*/ 2147483647 w 41"/>
              <a:gd name="T95" fmla="*/ 2147483647 h 103"/>
              <a:gd name="T96" fmla="*/ 2147483647 w 41"/>
              <a:gd name="T97" fmla="*/ 2147483647 h 103"/>
              <a:gd name="T98" fmla="*/ 2147483647 w 41"/>
              <a:gd name="T99" fmla="*/ 2147483647 h 103"/>
              <a:gd name="T100" fmla="*/ 2147483647 w 41"/>
              <a:gd name="T101" fmla="*/ 2147483647 h 103"/>
              <a:gd name="T102" fmla="*/ 2147483647 w 41"/>
              <a:gd name="T103" fmla="*/ 2147483647 h 103"/>
              <a:gd name="T104" fmla="*/ 2147483647 w 41"/>
              <a:gd name="T105" fmla="*/ 2147483647 h 103"/>
              <a:gd name="T106" fmla="*/ 2147483647 w 41"/>
              <a:gd name="T107" fmla="*/ 2147483647 h 103"/>
              <a:gd name="T108" fmla="*/ 2147483647 w 41"/>
              <a:gd name="T109" fmla="*/ 2147483647 h 103"/>
              <a:gd name="T110" fmla="*/ 2147483647 w 41"/>
              <a:gd name="T111" fmla="*/ 2147483647 h 103"/>
              <a:gd name="T112" fmla="*/ 2147483647 w 41"/>
              <a:gd name="T113" fmla="*/ 2147483647 h 103"/>
              <a:gd name="T114" fmla="*/ 2147483647 w 41"/>
              <a:gd name="T115" fmla="*/ 2147483647 h 103"/>
              <a:gd name="T116" fmla="*/ 2147483647 w 41"/>
              <a:gd name="T117" fmla="*/ 2147483647 h 103"/>
              <a:gd name="T118" fmla="*/ 2147483647 w 41"/>
              <a:gd name="T119" fmla="*/ 2147483647 h 103"/>
              <a:gd name="T120" fmla="*/ 2147483647 w 41"/>
              <a:gd name="T121" fmla="*/ 2147483647 h 103"/>
              <a:gd name="T122" fmla="*/ 2147483647 w 41"/>
              <a:gd name="T123" fmla="*/ 2147483647 h 10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1"/>
              <a:gd name="T187" fmla="*/ 0 h 103"/>
              <a:gd name="T188" fmla="*/ 41 w 41"/>
              <a:gd name="T189" fmla="*/ 103 h 10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1" h="103">
                <a:moveTo>
                  <a:pt x="34" y="97"/>
                </a:moveTo>
                <a:lnTo>
                  <a:pt x="34" y="97"/>
                </a:lnTo>
                <a:lnTo>
                  <a:pt x="34" y="95"/>
                </a:lnTo>
                <a:lnTo>
                  <a:pt x="36" y="89"/>
                </a:lnTo>
                <a:lnTo>
                  <a:pt x="36" y="87"/>
                </a:lnTo>
                <a:lnTo>
                  <a:pt x="35" y="87"/>
                </a:lnTo>
                <a:lnTo>
                  <a:pt x="34" y="85"/>
                </a:lnTo>
                <a:lnTo>
                  <a:pt x="31" y="84"/>
                </a:lnTo>
                <a:lnTo>
                  <a:pt x="30" y="81"/>
                </a:lnTo>
                <a:lnTo>
                  <a:pt x="30" y="80"/>
                </a:lnTo>
                <a:lnTo>
                  <a:pt x="32" y="74"/>
                </a:lnTo>
                <a:lnTo>
                  <a:pt x="34" y="70"/>
                </a:lnTo>
                <a:lnTo>
                  <a:pt x="32" y="68"/>
                </a:lnTo>
                <a:lnTo>
                  <a:pt x="29" y="63"/>
                </a:lnTo>
                <a:lnTo>
                  <a:pt x="30" y="61"/>
                </a:lnTo>
                <a:lnTo>
                  <a:pt x="31" y="59"/>
                </a:lnTo>
                <a:lnTo>
                  <a:pt x="34" y="56"/>
                </a:lnTo>
                <a:lnTo>
                  <a:pt x="35" y="54"/>
                </a:lnTo>
                <a:lnTo>
                  <a:pt x="35" y="52"/>
                </a:lnTo>
                <a:lnTo>
                  <a:pt x="34" y="46"/>
                </a:lnTo>
                <a:lnTo>
                  <a:pt x="34" y="42"/>
                </a:lnTo>
                <a:lnTo>
                  <a:pt x="34" y="41"/>
                </a:lnTo>
                <a:lnTo>
                  <a:pt x="37" y="37"/>
                </a:lnTo>
                <a:lnTo>
                  <a:pt x="38" y="35"/>
                </a:lnTo>
                <a:lnTo>
                  <a:pt x="38" y="32"/>
                </a:lnTo>
                <a:lnTo>
                  <a:pt x="36" y="27"/>
                </a:lnTo>
                <a:lnTo>
                  <a:pt x="34" y="22"/>
                </a:lnTo>
                <a:lnTo>
                  <a:pt x="32" y="20"/>
                </a:lnTo>
                <a:lnTo>
                  <a:pt x="34" y="18"/>
                </a:lnTo>
                <a:lnTo>
                  <a:pt x="36" y="15"/>
                </a:lnTo>
                <a:lnTo>
                  <a:pt x="39" y="12"/>
                </a:lnTo>
                <a:lnTo>
                  <a:pt x="41" y="8"/>
                </a:lnTo>
                <a:lnTo>
                  <a:pt x="41" y="7"/>
                </a:lnTo>
                <a:lnTo>
                  <a:pt x="38" y="6"/>
                </a:lnTo>
                <a:lnTo>
                  <a:pt x="37" y="5"/>
                </a:lnTo>
                <a:lnTo>
                  <a:pt x="36" y="5"/>
                </a:lnTo>
                <a:lnTo>
                  <a:pt x="36" y="4"/>
                </a:lnTo>
                <a:lnTo>
                  <a:pt x="34" y="4"/>
                </a:lnTo>
                <a:lnTo>
                  <a:pt x="28" y="4"/>
                </a:lnTo>
                <a:lnTo>
                  <a:pt x="22" y="5"/>
                </a:lnTo>
                <a:lnTo>
                  <a:pt x="18" y="5"/>
                </a:lnTo>
                <a:lnTo>
                  <a:pt x="18" y="4"/>
                </a:lnTo>
                <a:lnTo>
                  <a:pt x="18" y="1"/>
                </a:lnTo>
                <a:lnTo>
                  <a:pt x="17" y="0"/>
                </a:lnTo>
                <a:lnTo>
                  <a:pt x="16" y="0"/>
                </a:lnTo>
                <a:lnTo>
                  <a:pt x="14" y="1"/>
                </a:lnTo>
                <a:lnTo>
                  <a:pt x="10" y="4"/>
                </a:lnTo>
                <a:lnTo>
                  <a:pt x="11" y="9"/>
                </a:lnTo>
                <a:lnTo>
                  <a:pt x="13" y="18"/>
                </a:lnTo>
                <a:lnTo>
                  <a:pt x="13" y="26"/>
                </a:lnTo>
                <a:lnTo>
                  <a:pt x="13" y="32"/>
                </a:lnTo>
                <a:lnTo>
                  <a:pt x="10" y="34"/>
                </a:lnTo>
                <a:lnTo>
                  <a:pt x="8" y="36"/>
                </a:lnTo>
                <a:lnTo>
                  <a:pt x="8" y="39"/>
                </a:lnTo>
                <a:lnTo>
                  <a:pt x="9" y="42"/>
                </a:lnTo>
                <a:lnTo>
                  <a:pt x="5" y="47"/>
                </a:lnTo>
                <a:lnTo>
                  <a:pt x="5" y="49"/>
                </a:lnTo>
                <a:lnTo>
                  <a:pt x="5" y="50"/>
                </a:lnTo>
                <a:lnTo>
                  <a:pt x="2" y="52"/>
                </a:lnTo>
                <a:lnTo>
                  <a:pt x="2" y="54"/>
                </a:lnTo>
                <a:lnTo>
                  <a:pt x="2" y="56"/>
                </a:lnTo>
                <a:lnTo>
                  <a:pt x="2" y="59"/>
                </a:lnTo>
                <a:lnTo>
                  <a:pt x="1" y="60"/>
                </a:lnTo>
                <a:lnTo>
                  <a:pt x="0" y="61"/>
                </a:lnTo>
                <a:lnTo>
                  <a:pt x="1" y="63"/>
                </a:lnTo>
                <a:lnTo>
                  <a:pt x="3" y="67"/>
                </a:lnTo>
                <a:lnTo>
                  <a:pt x="3" y="66"/>
                </a:lnTo>
                <a:lnTo>
                  <a:pt x="4" y="64"/>
                </a:lnTo>
                <a:lnTo>
                  <a:pt x="7" y="63"/>
                </a:lnTo>
                <a:lnTo>
                  <a:pt x="7" y="68"/>
                </a:lnTo>
                <a:lnTo>
                  <a:pt x="4" y="68"/>
                </a:lnTo>
                <a:lnTo>
                  <a:pt x="3" y="69"/>
                </a:lnTo>
                <a:lnTo>
                  <a:pt x="3" y="73"/>
                </a:lnTo>
                <a:lnTo>
                  <a:pt x="7" y="73"/>
                </a:lnTo>
                <a:lnTo>
                  <a:pt x="7" y="75"/>
                </a:lnTo>
                <a:lnTo>
                  <a:pt x="7" y="77"/>
                </a:lnTo>
                <a:lnTo>
                  <a:pt x="8" y="81"/>
                </a:lnTo>
                <a:lnTo>
                  <a:pt x="9" y="82"/>
                </a:lnTo>
                <a:lnTo>
                  <a:pt x="9" y="84"/>
                </a:lnTo>
                <a:lnTo>
                  <a:pt x="7" y="91"/>
                </a:lnTo>
                <a:lnTo>
                  <a:pt x="5" y="99"/>
                </a:lnTo>
                <a:lnTo>
                  <a:pt x="11" y="98"/>
                </a:lnTo>
                <a:lnTo>
                  <a:pt x="15" y="98"/>
                </a:lnTo>
                <a:lnTo>
                  <a:pt x="18" y="99"/>
                </a:lnTo>
                <a:lnTo>
                  <a:pt x="20" y="101"/>
                </a:lnTo>
                <a:lnTo>
                  <a:pt x="21" y="101"/>
                </a:lnTo>
                <a:lnTo>
                  <a:pt x="22" y="102"/>
                </a:lnTo>
                <a:lnTo>
                  <a:pt x="23" y="103"/>
                </a:lnTo>
                <a:lnTo>
                  <a:pt x="28" y="101"/>
                </a:lnTo>
                <a:lnTo>
                  <a:pt x="31" y="98"/>
                </a:lnTo>
                <a:lnTo>
                  <a:pt x="34" y="98"/>
                </a:lnTo>
                <a:lnTo>
                  <a:pt x="34" y="97"/>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24" name="Freeform 231"/>
          <p:cNvSpPr>
            <a:spLocks/>
          </p:cNvSpPr>
          <p:nvPr/>
        </p:nvSpPr>
        <p:spPr bwMode="auto">
          <a:xfrm>
            <a:off x="4881563" y="1966913"/>
            <a:ext cx="239712" cy="187325"/>
          </a:xfrm>
          <a:custGeom>
            <a:avLst/>
            <a:gdLst>
              <a:gd name="T0" fmla="*/ 2147483647 w 158"/>
              <a:gd name="T1" fmla="*/ 2147483647 h 132"/>
              <a:gd name="T2" fmla="*/ 2147483647 w 158"/>
              <a:gd name="T3" fmla="*/ 2147483647 h 132"/>
              <a:gd name="T4" fmla="*/ 2147483647 w 158"/>
              <a:gd name="T5" fmla="*/ 2147483647 h 132"/>
              <a:gd name="T6" fmla="*/ 2147483647 w 158"/>
              <a:gd name="T7" fmla="*/ 2147483647 h 132"/>
              <a:gd name="T8" fmla="*/ 2147483647 w 158"/>
              <a:gd name="T9" fmla="*/ 2147483647 h 132"/>
              <a:gd name="T10" fmla="*/ 2147483647 w 158"/>
              <a:gd name="T11" fmla="*/ 2147483647 h 132"/>
              <a:gd name="T12" fmla="*/ 2147483647 w 158"/>
              <a:gd name="T13" fmla="*/ 0 h 132"/>
              <a:gd name="T14" fmla="*/ 2147483647 w 158"/>
              <a:gd name="T15" fmla="*/ 2147483647 h 132"/>
              <a:gd name="T16" fmla="*/ 2147483647 w 158"/>
              <a:gd name="T17" fmla="*/ 2147483647 h 132"/>
              <a:gd name="T18" fmla="*/ 2147483647 w 158"/>
              <a:gd name="T19" fmla="*/ 2147483647 h 132"/>
              <a:gd name="T20" fmla="*/ 2147483647 w 158"/>
              <a:gd name="T21" fmla="*/ 2147483647 h 132"/>
              <a:gd name="T22" fmla="*/ 2147483647 w 158"/>
              <a:gd name="T23" fmla="*/ 2147483647 h 132"/>
              <a:gd name="T24" fmla="*/ 2147483647 w 158"/>
              <a:gd name="T25" fmla="*/ 2147483647 h 132"/>
              <a:gd name="T26" fmla="*/ 0 w 158"/>
              <a:gd name="T27" fmla="*/ 2147483647 h 132"/>
              <a:gd name="T28" fmla="*/ 2147483647 w 158"/>
              <a:gd name="T29" fmla="*/ 2147483647 h 132"/>
              <a:gd name="T30" fmla="*/ 2147483647 w 158"/>
              <a:gd name="T31" fmla="*/ 2147483647 h 132"/>
              <a:gd name="T32" fmla="*/ 2147483647 w 158"/>
              <a:gd name="T33" fmla="*/ 2147483647 h 132"/>
              <a:gd name="T34" fmla="*/ 2147483647 w 158"/>
              <a:gd name="T35" fmla="*/ 2147483647 h 132"/>
              <a:gd name="T36" fmla="*/ 2147483647 w 158"/>
              <a:gd name="T37" fmla="*/ 2147483647 h 132"/>
              <a:gd name="T38" fmla="*/ 2147483647 w 158"/>
              <a:gd name="T39" fmla="*/ 2147483647 h 132"/>
              <a:gd name="T40" fmla="*/ 2147483647 w 158"/>
              <a:gd name="T41" fmla="*/ 2147483647 h 132"/>
              <a:gd name="T42" fmla="*/ 2147483647 w 158"/>
              <a:gd name="T43" fmla="*/ 2147483647 h 132"/>
              <a:gd name="T44" fmla="*/ 2147483647 w 158"/>
              <a:gd name="T45" fmla="*/ 2147483647 h 132"/>
              <a:gd name="T46" fmla="*/ 2147483647 w 158"/>
              <a:gd name="T47" fmla="*/ 2147483647 h 132"/>
              <a:gd name="T48" fmla="*/ 2147483647 w 158"/>
              <a:gd name="T49" fmla="*/ 2147483647 h 132"/>
              <a:gd name="T50" fmla="*/ 2147483647 w 158"/>
              <a:gd name="T51" fmla="*/ 2147483647 h 132"/>
              <a:gd name="T52" fmla="*/ 2147483647 w 158"/>
              <a:gd name="T53" fmla="*/ 2147483647 h 132"/>
              <a:gd name="T54" fmla="*/ 2147483647 w 158"/>
              <a:gd name="T55" fmla="*/ 2147483647 h 132"/>
              <a:gd name="T56" fmla="*/ 2147483647 w 158"/>
              <a:gd name="T57" fmla="*/ 2147483647 h 132"/>
              <a:gd name="T58" fmla="*/ 2147483647 w 158"/>
              <a:gd name="T59" fmla="*/ 2147483647 h 132"/>
              <a:gd name="T60" fmla="*/ 2147483647 w 158"/>
              <a:gd name="T61" fmla="*/ 2147483647 h 132"/>
              <a:gd name="T62" fmla="*/ 2147483647 w 158"/>
              <a:gd name="T63" fmla="*/ 2147483647 h 132"/>
              <a:gd name="T64" fmla="*/ 2147483647 w 158"/>
              <a:gd name="T65" fmla="*/ 2147483647 h 132"/>
              <a:gd name="T66" fmla="*/ 2147483647 w 158"/>
              <a:gd name="T67" fmla="*/ 2147483647 h 132"/>
              <a:gd name="T68" fmla="*/ 2147483647 w 158"/>
              <a:gd name="T69" fmla="*/ 2147483647 h 132"/>
              <a:gd name="T70" fmla="*/ 2147483647 w 158"/>
              <a:gd name="T71" fmla="*/ 2147483647 h 132"/>
              <a:gd name="T72" fmla="*/ 2147483647 w 158"/>
              <a:gd name="T73" fmla="*/ 2147483647 h 132"/>
              <a:gd name="T74" fmla="*/ 2147483647 w 158"/>
              <a:gd name="T75" fmla="*/ 2147483647 h 132"/>
              <a:gd name="T76" fmla="*/ 2147483647 w 158"/>
              <a:gd name="T77" fmla="*/ 2147483647 h 132"/>
              <a:gd name="T78" fmla="*/ 2147483647 w 158"/>
              <a:gd name="T79" fmla="*/ 2147483647 h 132"/>
              <a:gd name="T80" fmla="*/ 2147483647 w 158"/>
              <a:gd name="T81" fmla="*/ 2147483647 h 132"/>
              <a:gd name="T82" fmla="*/ 2147483647 w 158"/>
              <a:gd name="T83" fmla="*/ 2147483647 h 132"/>
              <a:gd name="T84" fmla="*/ 2147483647 w 158"/>
              <a:gd name="T85" fmla="*/ 2147483647 h 132"/>
              <a:gd name="T86" fmla="*/ 2147483647 w 158"/>
              <a:gd name="T87" fmla="*/ 2147483647 h 132"/>
              <a:gd name="T88" fmla="*/ 2147483647 w 158"/>
              <a:gd name="T89" fmla="*/ 2147483647 h 132"/>
              <a:gd name="T90" fmla="*/ 2147483647 w 158"/>
              <a:gd name="T91" fmla="*/ 2147483647 h 132"/>
              <a:gd name="T92" fmla="*/ 2147483647 w 158"/>
              <a:gd name="T93" fmla="*/ 2147483647 h 132"/>
              <a:gd name="T94" fmla="*/ 2147483647 w 158"/>
              <a:gd name="T95" fmla="*/ 2147483647 h 132"/>
              <a:gd name="T96" fmla="*/ 2147483647 w 158"/>
              <a:gd name="T97" fmla="*/ 2147483647 h 132"/>
              <a:gd name="T98" fmla="*/ 2147483647 w 158"/>
              <a:gd name="T99" fmla="*/ 2147483647 h 132"/>
              <a:gd name="T100" fmla="*/ 2147483647 w 158"/>
              <a:gd name="T101" fmla="*/ 2147483647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8"/>
              <a:gd name="T154" fmla="*/ 0 h 132"/>
              <a:gd name="T155" fmla="*/ 158 w 158"/>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8" h="132">
                <a:moveTo>
                  <a:pt x="79" y="10"/>
                </a:moveTo>
                <a:lnTo>
                  <a:pt x="79" y="10"/>
                </a:lnTo>
                <a:lnTo>
                  <a:pt x="77" y="9"/>
                </a:lnTo>
                <a:lnTo>
                  <a:pt x="77" y="7"/>
                </a:lnTo>
                <a:lnTo>
                  <a:pt x="78" y="5"/>
                </a:lnTo>
                <a:lnTo>
                  <a:pt x="75" y="5"/>
                </a:lnTo>
                <a:lnTo>
                  <a:pt x="72" y="7"/>
                </a:lnTo>
                <a:lnTo>
                  <a:pt x="70" y="9"/>
                </a:lnTo>
                <a:lnTo>
                  <a:pt x="67" y="10"/>
                </a:lnTo>
                <a:lnTo>
                  <a:pt x="65" y="10"/>
                </a:lnTo>
                <a:lnTo>
                  <a:pt x="64" y="9"/>
                </a:lnTo>
                <a:lnTo>
                  <a:pt x="63" y="8"/>
                </a:lnTo>
                <a:lnTo>
                  <a:pt x="62" y="8"/>
                </a:lnTo>
                <a:lnTo>
                  <a:pt x="62" y="4"/>
                </a:lnTo>
                <a:lnTo>
                  <a:pt x="65" y="5"/>
                </a:lnTo>
                <a:lnTo>
                  <a:pt x="66" y="4"/>
                </a:lnTo>
                <a:lnTo>
                  <a:pt x="67" y="2"/>
                </a:lnTo>
                <a:lnTo>
                  <a:pt x="65" y="1"/>
                </a:lnTo>
                <a:lnTo>
                  <a:pt x="62" y="0"/>
                </a:lnTo>
                <a:lnTo>
                  <a:pt x="48" y="3"/>
                </a:lnTo>
                <a:lnTo>
                  <a:pt x="45" y="5"/>
                </a:lnTo>
                <a:lnTo>
                  <a:pt x="42" y="8"/>
                </a:lnTo>
                <a:lnTo>
                  <a:pt x="39" y="8"/>
                </a:lnTo>
                <a:lnTo>
                  <a:pt x="36" y="8"/>
                </a:lnTo>
                <a:lnTo>
                  <a:pt x="34" y="10"/>
                </a:lnTo>
                <a:lnTo>
                  <a:pt x="32" y="12"/>
                </a:lnTo>
                <a:lnTo>
                  <a:pt x="31" y="14"/>
                </a:lnTo>
                <a:lnTo>
                  <a:pt x="29" y="14"/>
                </a:lnTo>
                <a:lnTo>
                  <a:pt x="28" y="12"/>
                </a:lnTo>
                <a:lnTo>
                  <a:pt x="27" y="12"/>
                </a:lnTo>
                <a:lnTo>
                  <a:pt x="25" y="12"/>
                </a:lnTo>
                <a:lnTo>
                  <a:pt x="23" y="14"/>
                </a:lnTo>
                <a:lnTo>
                  <a:pt x="15" y="16"/>
                </a:lnTo>
                <a:lnTo>
                  <a:pt x="8" y="17"/>
                </a:lnTo>
                <a:lnTo>
                  <a:pt x="1" y="17"/>
                </a:lnTo>
                <a:lnTo>
                  <a:pt x="1" y="24"/>
                </a:lnTo>
                <a:lnTo>
                  <a:pt x="1" y="30"/>
                </a:lnTo>
                <a:lnTo>
                  <a:pt x="0" y="33"/>
                </a:lnTo>
                <a:lnTo>
                  <a:pt x="0" y="37"/>
                </a:lnTo>
                <a:lnTo>
                  <a:pt x="1" y="39"/>
                </a:lnTo>
                <a:lnTo>
                  <a:pt x="3" y="44"/>
                </a:lnTo>
                <a:lnTo>
                  <a:pt x="2" y="47"/>
                </a:lnTo>
                <a:lnTo>
                  <a:pt x="2" y="54"/>
                </a:lnTo>
                <a:lnTo>
                  <a:pt x="2" y="57"/>
                </a:lnTo>
                <a:lnTo>
                  <a:pt x="3" y="59"/>
                </a:lnTo>
                <a:lnTo>
                  <a:pt x="4" y="60"/>
                </a:lnTo>
                <a:lnTo>
                  <a:pt x="4" y="63"/>
                </a:lnTo>
                <a:lnTo>
                  <a:pt x="6" y="81"/>
                </a:lnTo>
                <a:lnTo>
                  <a:pt x="10" y="84"/>
                </a:lnTo>
                <a:lnTo>
                  <a:pt x="13" y="85"/>
                </a:lnTo>
                <a:lnTo>
                  <a:pt x="18" y="85"/>
                </a:lnTo>
                <a:lnTo>
                  <a:pt x="20" y="86"/>
                </a:lnTo>
                <a:lnTo>
                  <a:pt x="22" y="87"/>
                </a:lnTo>
                <a:lnTo>
                  <a:pt x="23" y="88"/>
                </a:lnTo>
                <a:lnTo>
                  <a:pt x="25" y="88"/>
                </a:lnTo>
                <a:lnTo>
                  <a:pt x="28" y="88"/>
                </a:lnTo>
                <a:lnTo>
                  <a:pt x="30" y="91"/>
                </a:lnTo>
                <a:lnTo>
                  <a:pt x="32" y="93"/>
                </a:lnTo>
                <a:lnTo>
                  <a:pt x="35" y="95"/>
                </a:lnTo>
                <a:lnTo>
                  <a:pt x="41" y="98"/>
                </a:lnTo>
                <a:lnTo>
                  <a:pt x="42" y="98"/>
                </a:lnTo>
                <a:lnTo>
                  <a:pt x="44" y="97"/>
                </a:lnTo>
                <a:lnTo>
                  <a:pt x="45" y="97"/>
                </a:lnTo>
                <a:lnTo>
                  <a:pt x="46" y="97"/>
                </a:lnTo>
                <a:lnTo>
                  <a:pt x="49" y="100"/>
                </a:lnTo>
                <a:lnTo>
                  <a:pt x="51" y="102"/>
                </a:lnTo>
                <a:lnTo>
                  <a:pt x="51" y="104"/>
                </a:lnTo>
                <a:lnTo>
                  <a:pt x="52" y="104"/>
                </a:lnTo>
                <a:lnTo>
                  <a:pt x="53" y="104"/>
                </a:lnTo>
                <a:lnTo>
                  <a:pt x="55" y="104"/>
                </a:lnTo>
                <a:lnTo>
                  <a:pt x="56" y="107"/>
                </a:lnTo>
                <a:lnTo>
                  <a:pt x="58" y="112"/>
                </a:lnTo>
                <a:lnTo>
                  <a:pt x="64" y="112"/>
                </a:lnTo>
                <a:lnTo>
                  <a:pt x="66" y="112"/>
                </a:lnTo>
                <a:lnTo>
                  <a:pt x="69" y="111"/>
                </a:lnTo>
                <a:lnTo>
                  <a:pt x="70" y="111"/>
                </a:lnTo>
                <a:lnTo>
                  <a:pt x="72" y="112"/>
                </a:lnTo>
                <a:lnTo>
                  <a:pt x="77" y="114"/>
                </a:lnTo>
                <a:lnTo>
                  <a:pt x="80" y="116"/>
                </a:lnTo>
                <a:lnTo>
                  <a:pt x="87" y="119"/>
                </a:lnTo>
                <a:lnTo>
                  <a:pt x="90" y="119"/>
                </a:lnTo>
                <a:lnTo>
                  <a:pt x="91" y="116"/>
                </a:lnTo>
                <a:lnTo>
                  <a:pt x="93" y="114"/>
                </a:lnTo>
                <a:lnTo>
                  <a:pt x="94" y="114"/>
                </a:lnTo>
                <a:lnTo>
                  <a:pt x="100" y="113"/>
                </a:lnTo>
                <a:lnTo>
                  <a:pt x="104" y="111"/>
                </a:lnTo>
                <a:lnTo>
                  <a:pt x="107" y="108"/>
                </a:lnTo>
                <a:lnTo>
                  <a:pt x="111" y="106"/>
                </a:lnTo>
                <a:lnTo>
                  <a:pt x="113" y="106"/>
                </a:lnTo>
                <a:lnTo>
                  <a:pt x="114" y="107"/>
                </a:lnTo>
                <a:lnTo>
                  <a:pt x="119" y="111"/>
                </a:lnTo>
                <a:lnTo>
                  <a:pt x="121" y="112"/>
                </a:lnTo>
                <a:lnTo>
                  <a:pt x="124" y="113"/>
                </a:lnTo>
                <a:lnTo>
                  <a:pt x="126" y="113"/>
                </a:lnTo>
                <a:lnTo>
                  <a:pt x="127" y="114"/>
                </a:lnTo>
                <a:lnTo>
                  <a:pt x="129" y="116"/>
                </a:lnTo>
                <a:lnTo>
                  <a:pt x="131" y="119"/>
                </a:lnTo>
                <a:lnTo>
                  <a:pt x="134" y="121"/>
                </a:lnTo>
                <a:lnTo>
                  <a:pt x="135" y="125"/>
                </a:lnTo>
                <a:lnTo>
                  <a:pt x="136" y="128"/>
                </a:lnTo>
                <a:lnTo>
                  <a:pt x="139" y="131"/>
                </a:lnTo>
                <a:lnTo>
                  <a:pt x="141" y="132"/>
                </a:lnTo>
                <a:lnTo>
                  <a:pt x="146" y="131"/>
                </a:lnTo>
                <a:lnTo>
                  <a:pt x="149" y="128"/>
                </a:lnTo>
                <a:lnTo>
                  <a:pt x="149" y="127"/>
                </a:lnTo>
                <a:lnTo>
                  <a:pt x="149" y="126"/>
                </a:lnTo>
                <a:lnTo>
                  <a:pt x="148" y="120"/>
                </a:lnTo>
                <a:lnTo>
                  <a:pt x="147" y="118"/>
                </a:lnTo>
                <a:lnTo>
                  <a:pt x="148" y="115"/>
                </a:lnTo>
                <a:lnTo>
                  <a:pt x="151" y="111"/>
                </a:lnTo>
                <a:lnTo>
                  <a:pt x="152" y="107"/>
                </a:lnTo>
                <a:lnTo>
                  <a:pt x="156" y="98"/>
                </a:lnTo>
                <a:lnTo>
                  <a:pt x="153" y="93"/>
                </a:lnTo>
                <a:lnTo>
                  <a:pt x="152" y="90"/>
                </a:lnTo>
                <a:lnTo>
                  <a:pt x="151" y="86"/>
                </a:lnTo>
                <a:lnTo>
                  <a:pt x="153" y="81"/>
                </a:lnTo>
                <a:lnTo>
                  <a:pt x="153" y="79"/>
                </a:lnTo>
                <a:lnTo>
                  <a:pt x="153" y="76"/>
                </a:lnTo>
                <a:lnTo>
                  <a:pt x="153" y="73"/>
                </a:lnTo>
                <a:lnTo>
                  <a:pt x="154" y="72"/>
                </a:lnTo>
                <a:lnTo>
                  <a:pt x="154" y="71"/>
                </a:lnTo>
                <a:lnTo>
                  <a:pt x="152" y="69"/>
                </a:lnTo>
                <a:lnTo>
                  <a:pt x="152" y="65"/>
                </a:lnTo>
                <a:lnTo>
                  <a:pt x="152" y="63"/>
                </a:lnTo>
                <a:lnTo>
                  <a:pt x="153" y="60"/>
                </a:lnTo>
                <a:lnTo>
                  <a:pt x="153" y="49"/>
                </a:lnTo>
                <a:lnTo>
                  <a:pt x="154" y="46"/>
                </a:lnTo>
                <a:lnTo>
                  <a:pt x="155" y="43"/>
                </a:lnTo>
                <a:lnTo>
                  <a:pt x="158" y="39"/>
                </a:lnTo>
                <a:lnTo>
                  <a:pt x="156" y="37"/>
                </a:lnTo>
                <a:lnTo>
                  <a:pt x="156" y="36"/>
                </a:lnTo>
                <a:lnTo>
                  <a:pt x="154" y="32"/>
                </a:lnTo>
                <a:lnTo>
                  <a:pt x="153" y="29"/>
                </a:lnTo>
                <a:lnTo>
                  <a:pt x="152" y="24"/>
                </a:lnTo>
                <a:lnTo>
                  <a:pt x="153" y="22"/>
                </a:lnTo>
                <a:lnTo>
                  <a:pt x="152" y="21"/>
                </a:lnTo>
                <a:lnTo>
                  <a:pt x="149" y="19"/>
                </a:lnTo>
                <a:lnTo>
                  <a:pt x="145" y="18"/>
                </a:lnTo>
                <a:lnTo>
                  <a:pt x="139" y="17"/>
                </a:lnTo>
                <a:lnTo>
                  <a:pt x="131" y="17"/>
                </a:lnTo>
                <a:lnTo>
                  <a:pt x="124" y="19"/>
                </a:lnTo>
                <a:lnTo>
                  <a:pt x="115" y="19"/>
                </a:lnTo>
                <a:lnTo>
                  <a:pt x="108" y="19"/>
                </a:lnTo>
                <a:lnTo>
                  <a:pt x="96" y="17"/>
                </a:lnTo>
                <a:lnTo>
                  <a:pt x="89" y="15"/>
                </a:lnTo>
                <a:lnTo>
                  <a:pt x="84" y="11"/>
                </a:lnTo>
                <a:lnTo>
                  <a:pt x="79" y="9"/>
                </a:lnTo>
                <a:lnTo>
                  <a:pt x="79" y="10"/>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25" name="Freeform 232"/>
          <p:cNvSpPr>
            <a:spLocks noEditPoints="1"/>
          </p:cNvSpPr>
          <p:nvPr/>
        </p:nvSpPr>
        <p:spPr bwMode="auto">
          <a:xfrm>
            <a:off x="7164388" y="2990850"/>
            <a:ext cx="209550" cy="339725"/>
          </a:xfrm>
          <a:custGeom>
            <a:avLst/>
            <a:gdLst>
              <a:gd name="T0" fmla="*/ 2147483647 w 138"/>
              <a:gd name="T1" fmla="*/ 2147483647 h 241"/>
              <a:gd name="T2" fmla="*/ 2147483647 w 138"/>
              <a:gd name="T3" fmla="*/ 2147483647 h 241"/>
              <a:gd name="T4" fmla="*/ 2147483647 w 138"/>
              <a:gd name="T5" fmla="*/ 2147483647 h 241"/>
              <a:gd name="T6" fmla="*/ 2147483647 w 138"/>
              <a:gd name="T7" fmla="*/ 2147483647 h 241"/>
              <a:gd name="T8" fmla="*/ 2147483647 w 138"/>
              <a:gd name="T9" fmla="*/ 2147483647 h 241"/>
              <a:gd name="T10" fmla="*/ 2147483647 w 138"/>
              <a:gd name="T11" fmla="*/ 2147483647 h 241"/>
              <a:gd name="T12" fmla="*/ 2147483647 w 138"/>
              <a:gd name="T13" fmla="*/ 2147483647 h 241"/>
              <a:gd name="T14" fmla="*/ 2147483647 w 138"/>
              <a:gd name="T15" fmla="*/ 2147483647 h 241"/>
              <a:gd name="T16" fmla="*/ 2147483647 w 138"/>
              <a:gd name="T17" fmla="*/ 2147483647 h 241"/>
              <a:gd name="T18" fmla="*/ 2147483647 w 138"/>
              <a:gd name="T19" fmla="*/ 2147483647 h 241"/>
              <a:gd name="T20" fmla="*/ 2147483647 w 138"/>
              <a:gd name="T21" fmla="*/ 2147483647 h 241"/>
              <a:gd name="T22" fmla="*/ 2147483647 w 138"/>
              <a:gd name="T23" fmla="*/ 2147483647 h 241"/>
              <a:gd name="T24" fmla="*/ 2147483647 w 138"/>
              <a:gd name="T25" fmla="*/ 2147483647 h 241"/>
              <a:gd name="T26" fmla="*/ 2147483647 w 138"/>
              <a:gd name="T27" fmla="*/ 2147483647 h 241"/>
              <a:gd name="T28" fmla="*/ 2147483647 w 138"/>
              <a:gd name="T29" fmla="*/ 2147483647 h 241"/>
              <a:gd name="T30" fmla="*/ 2147483647 w 138"/>
              <a:gd name="T31" fmla="*/ 2147483647 h 241"/>
              <a:gd name="T32" fmla="*/ 2147483647 w 138"/>
              <a:gd name="T33" fmla="*/ 2147483647 h 241"/>
              <a:gd name="T34" fmla="*/ 2147483647 w 138"/>
              <a:gd name="T35" fmla="*/ 2147483647 h 241"/>
              <a:gd name="T36" fmla="*/ 2147483647 w 138"/>
              <a:gd name="T37" fmla="*/ 2147483647 h 241"/>
              <a:gd name="T38" fmla="*/ 2147483647 w 138"/>
              <a:gd name="T39" fmla="*/ 2147483647 h 241"/>
              <a:gd name="T40" fmla="*/ 2147483647 w 138"/>
              <a:gd name="T41" fmla="*/ 2147483647 h 241"/>
              <a:gd name="T42" fmla="*/ 2147483647 w 138"/>
              <a:gd name="T43" fmla="*/ 2147483647 h 241"/>
              <a:gd name="T44" fmla="*/ 2147483647 w 138"/>
              <a:gd name="T45" fmla="*/ 2147483647 h 241"/>
              <a:gd name="T46" fmla="*/ 0 w 138"/>
              <a:gd name="T47" fmla="*/ 2147483647 h 241"/>
              <a:gd name="T48" fmla="*/ 2147483647 w 138"/>
              <a:gd name="T49" fmla="*/ 2147483647 h 241"/>
              <a:gd name="T50" fmla="*/ 2147483647 w 138"/>
              <a:gd name="T51" fmla="*/ 2147483647 h 241"/>
              <a:gd name="T52" fmla="*/ 2147483647 w 138"/>
              <a:gd name="T53" fmla="*/ 2147483647 h 241"/>
              <a:gd name="T54" fmla="*/ 2147483647 w 138"/>
              <a:gd name="T55" fmla="*/ 2147483647 h 241"/>
              <a:gd name="T56" fmla="*/ 2147483647 w 138"/>
              <a:gd name="T57" fmla="*/ 2147483647 h 241"/>
              <a:gd name="T58" fmla="*/ 2147483647 w 138"/>
              <a:gd name="T59" fmla="*/ 2147483647 h 241"/>
              <a:gd name="T60" fmla="*/ 2147483647 w 138"/>
              <a:gd name="T61" fmla="*/ 2147483647 h 241"/>
              <a:gd name="T62" fmla="*/ 2147483647 w 138"/>
              <a:gd name="T63" fmla="*/ 2147483647 h 241"/>
              <a:gd name="T64" fmla="*/ 2147483647 w 138"/>
              <a:gd name="T65" fmla="*/ 2147483647 h 241"/>
              <a:gd name="T66" fmla="*/ 2147483647 w 138"/>
              <a:gd name="T67" fmla="*/ 2147483647 h 241"/>
              <a:gd name="T68" fmla="*/ 2147483647 w 138"/>
              <a:gd name="T69" fmla="*/ 2147483647 h 241"/>
              <a:gd name="T70" fmla="*/ 2147483647 w 138"/>
              <a:gd name="T71" fmla="*/ 2147483647 h 241"/>
              <a:gd name="T72" fmla="*/ 2147483647 w 138"/>
              <a:gd name="T73" fmla="*/ 2147483647 h 241"/>
              <a:gd name="T74" fmla="*/ 2147483647 w 138"/>
              <a:gd name="T75" fmla="*/ 2147483647 h 241"/>
              <a:gd name="T76" fmla="*/ 2147483647 w 138"/>
              <a:gd name="T77" fmla="*/ 2147483647 h 241"/>
              <a:gd name="T78" fmla="*/ 2147483647 w 138"/>
              <a:gd name="T79" fmla="*/ 2147483647 h 241"/>
              <a:gd name="T80" fmla="*/ 2147483647 w 138"/>
              <a:gd name="T81" fmla="*/ 2147483647 h 241"/>
              <a:gd name="T82" fmla="*/ 2147483647 w 138"/>
              <a:gd name="T83" fmla="*/ 2147483647 h 241"/>
              <a:gd name="T84" fmla="*/ 2147483647 w 138"/>
              <a:gd name="T85" fmla="*/ 2147483647 h 241"/>
              <a:gd name="T86" fmla="*/ 2147483647 w 138"/>
              <a:gd name="T87" fmla="*/ 2147483647 h 241"/>
              <a:gd name="T88" fmla="*/ 2147483647 w 138"/>
              <a:gd name="T89" fmla="*/ 2147483647 h 241"/>
              <a:gd name="T90" fmla="*/ 2147483647 w 138"/>
              <a:gd name="T91" fmla="*/ 2147483647 h 241"/>
              <a:gd name="T92" fmla="*/ 2147483647 w 138"/>
              <a:gd name="T93" fmla="*/ 2147483647 h 241"/>
              <a:gd name="T94" fmla="*/ 2147483647 w 138"/>
              <a:gd name="T95" fmla="*/ 2147483647 h 241"/>
              <a:gd name="T96" fmla="*/ 2147483647 w 138"/>
              <a:gd name="T97" fmla="*/ 2147483647 h 241"/>
              <a:gd name="T98" fmla="*/ 2147483647 w 138"/>
              <a:gd name="T99" fmla="*/ 2147483647 h 241"/>
              <a:gd name="T100" fmla="*/ 2147483647 w 138"/>
              <a:gd name="T101" fmla="*/ 2147483647 h 241"/>
              <a:gd name="T102" fmla="*/ 2147483647 w 138"/>
              <a:gd name="T103" fmla="*/ 2147483647 h 241"/>
              <a:gd name="T104" fmla="*/ 2147483647 w 138"/>
              <a:gd name="T105" fmla="*/ 2147483647 h 241"/>
              <a:gd name="T106" fmla="*/ 2147483647 w 138"/>
              <a:gd name="T107" fmla="*/ 2147483647 h 241"/>
              <a:gd name="T108" fmla="*/ 2147483647 w 138"/>
              <a:gd name="T109" fmla="*/ 2147483647 h 241"/>
              <a:gd name="T110" fmla="*/ 2147483647 w 138"/>
              <a:gd name="T111" fmla="*/ 2147483647 h 241"/>
              <a:gd name="T112" fmla="*/ 2147483647 w 138"/>
              <a:gd name="T113" fmla="*/ 2147483647 h 241"/>
              <a:gd name="T114" fmla="*/ 2147483647 w 138"/>
              <a:gd name="T115" fmla="*/ 2147483647 h 241"/>
              <a:gd name="T116" fmla="*/ 2147483647 w 138"/>
              <a:gd name="T117" fmla="*/ 2147483647 h 241"/>
              <a:gd name="T118" fmla="*/ 2147483647 w 138"/>
              <a:gd name="T119" fmla="*/ 2147483647 h 241"/>
              <a:gd name="T120" fmla="*/ 2147483647 w 138"/>
              <a:gd name="T121" fmla="*/ 0 h 24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8"/>
              <a:gd name="T184" fmla="*/ 0 h 241"/>
              <a:gd name="T185" fmla="*/ 138 w 138"/>
              <a:gd name="T186" fmla="*/ 241 h 24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8" h="241">
                <a:moveTo>
                  <a:pt x="124" y="172"/>
                </a:moveTo>
                <a:lnTo>
                  <a:pt x="124" y="172"/>
                </a:lnTo>
                <a:lnTo>
                  <a:pt x="123" y="173"/>
                </a:lnTo>
                <a:lnTo>
                  <a:pt x="122" y="173"/>
                </a:lnTo>
                <a:lnTo>
                  <a:pt x="122" y="178"/>
                </a:lnTo>
                <a:lnTo>
                  <a:pt x="122" y="184"/>
                </a:lnTo>
                <a:lnTo>
                  <a:pt x="120" y="184"/>
                </a:lnTo>
                <a:lnTo>
                  <a:pt x="118" y="184"/>
                </a:lnTo>
                <a:lnTo>
                  <a:pt x="116" y="182"/>
                </a:lnTo>
                <a:lnTo>
                  <a:pt x="115" y="184"/>
                </a:lnTo>
                <a:lnTo>
                  <a:pt x="112" y="185"/>
                </a:lnTo>
                <a:lnTo>
                  <a:pt x="112" y="187"/>
                </a:lnTo>
                <a:lnTo>
                  <a:pt x="111" y="190"/>
                </a:lnTo>
                <a:lnTo>
                  <a:pt x="105" y="187"/>
                </a:lnTo>
                <a:lnTo>
                  <a:pt x="104" y="188"/>
                </a:lnTo>
                <a:lnTo>
                  <a:pt x="103" y="190"/>
                </a:lnTo>
                <a:lnTo>
                  <a:pt x="103" y="192"/>
                </a:lnTo>
                <a:lnTo>
                  <a:pt x="94" y="194"/>
                </a:lnTo>
                <a:lnTo>
                  <a:pt x="94" y="193"/>
                </a:lnTo>
                <a:lnTo>
                  <a:pt x="95" y="191"/>
                </a:lnTo>
                <a:lnTo>
                  <a:pt x="95" y="187"/>
                </a:lnTo>
                <a:lnTo>
                  <a:pt x="92" y="186"/>
                </a:lnTo>
                <a:lnTo>
                  <a:pt x="92" y="187"/>
                </a:lnTo>
                <a:lnTo>
                  <a:pt x="87" y="187"/>
                </a:lnTo>
                <a:lnTo>
                  <a:pt x="85" y="188"/>
                </a:lnTo>
                <a:lnTo>
                  <a:pt x="83" y="190"/>
                </a:lnTo>
                <a:lnTo>
                  <a:pt x="83" y="194"/>
                </a:lnTo>
                <a:lnTo>
                  <a:pt x="73" y="197"/>
                </a:lnTo>
                <a:lnTo>
                  <a:pt x="73" y="202"/>
                </a:lnTo>
                <a:lnTo>
                  <a:pt x="73" y="205"/>
                </a:lnTo>
                <a:lnTo>
                  <a:pt x="73" y="208"/>
                </a:lnTo>
                <a:lnTo>
                  <a:pt x="69" y="212"/>
                </a:lnTo>
                <a:lnTo>
                  <a:pt x="70" y="213"/>
                </a:lnTo>
                <a:lnTo>
                  <a:pt x="70" y="214"/>
                </a:lnTo>
                <a:lnTo>
                  <a:pt x="73" y="214"/>
                </a:lnTo>
                <a:lnTo>
                  <a:pt x="75" y="214"/>
                </a:lnTo>
                <a:lnTo>
                  <a:pt x="75" y="212"/>
                </a:lnTo>
                <a:lnTo>
                  <a:pt x="76" y="211"/>
                </a:lnTo>
                <a:lnTo>
                  <a:pt x="80" y="205"/>
                </a:lnTo>
                <a:lnTo>
                  <a:pt x="82" y="206"/>
                </a:lnTo>
                <a:lnTo>
                  <a:pt x="82" y="209"/>
                </a:lnTo>
                <a:lnTo>
                  <a:pt x="89" y="209"/>
                </a:lnTo>
                <a:lnTo>
                  <a:pt x="94" y="209"/>
                </a:lnTo>
                <a:lnTo>
                  <a:pt x="95" y="207"/>
                </a:lnTo>
                <a:lnTo>
                  <a:pt x="97" y="207"/>
                </a:lnTo>
                <a:lnTo>
                  <a:pt x="102" y="211"/>
                </a:lnTo>
                <a:lnTo>
                  <a:pt x="102" y="209"/>
                </a:lnTo>
                <a:lnTo>
                  <a:pt x="102" y="211"/>
                </a:lnTo>
                <a:lnTo>
                  <a:pt x="103" y="213"/>
                </a:lnTo>
                <a:lnTo>
                  <a:pt x="101" y="213"/>
                </a:lnTo>
                <a:lnTo>
                  <a:pt x="98" y="221"/>
                </a:lnTo>
                <a:lnTo>
                  <a:pt x="98" y="225"/>
                </a:lnTo>
                <a:lnTo>
                  <a:pt x="99" y="229"/>
                </a:lnTo>
                <a:lnTo>
                  <a:pt x="102" y="230"/>
                </a:lnTo>
                <a:lnTo>
                  <a:pt x="105" y="232"/>
                </a:lnTo>
                <a:lnTo>
                  <a:pt x="110" y="235"/>
                </a:lnTo>
                <a:lnTo>
                  <a:pt x="118" y="235"/>
                </a:lnTo>
                <a:lnTo>
                  <a:pt x="117" y="236"/>
                </a:lnTo>
                <a:lnTo>
                  <a:pt x="117" y="239"/>
                </a:lnTo>
                <a:lnTo>
                  <a:pt x="118" y="241"/>
                </a:lnTo>
                <a:lnTo>
                  <a:pt x="120" y="241"/>
                </a:lnTo>
                <a:lnTo>
                  <a:pt x="123" y="240"/>
                </a:lnTo>
                <a:lnTo>
                  <a:pt x="124" y="235"/>
                </a:lnTo>
                <a:lnTo>
                  <a:pt x="124" y="230"/>
                </a:lnTo>
                <a:lnTo>
                  <a:pt x="122" y="222"/>
                </a:lnTo>
                <a:lnTo>
                  <a:pt x="124" y="222"/>
                </a:lnTo>
                <a:lnTo>
                  <a:pt x="125" y="223"/>
                </a:lnTo>
                <a:lnTo>
                  <a:pt x="128" y="227"/>
                </a:lnTo>
                <a:lnTo>
                  <a:pt x="130" y="228"/>
                </a:lnTo>
                <a:lnTo>
                  <a:pt x="126" y="213"/>
                </a:lnTo>
                <a:lnTo>
                  <a:pt x="129" y="212"/>
                </a:lnTo>
                <a:lnTo>
                  <a:pt x="132" y="209"/>
                </a:lnTo>
                <a:lnTo>
                  <a:pt x="133" y="205"/>
                </a:lnTo>
                <a:lnTo>
                  <a:pt x="133" y="204"/>
                </a:lnTo>
                <a:lnTo>
                  <a:pt x="136" y="202"/>
                </a:lnTo>
                <a:lnTo>
                  <a:pt x="137" y="202"/>
                </a:lnTo>
                <a:lnTo>
                  <a:pt x="138" y="199"/>
                </a:lnTo>
                <a:lnTo>
                  <a:pt x="137" y="195"/>
                </a:lnTo>
                <a:lnTo>
                  <a:pt x="136" y="191"/>
                </a:lnTo>
                <a:lnTo>
                  <a:pt x="132" y="182"/>
                </a:lnTo>
                <a:lnTo>
                  <a:pt x="131" y="173"/>
                </a:lnTo>
                <a:lnTo>
                  <a:pt x="128" y="173"/>
                </a:lnTo>
                <a:lnTo>
                  <a:pt x="124" y="172"/>
                </a:lnTo>
                <a:close/>
                <a:moveTo>
                  <a:pt x="105" y="157"/>
                </a:moveTo>
                <a:lnTo>
                  <a:pt x="105" y="157"/>
                </a:lnTo>
                <a:lnTo>
                  <a:pt x="103" y="159"/>
                </a:lnTo>
                <a:lnTo>
                  <a:pt x="101" y="160"/>
                </a:lnTo>
                <a:lnTo>
                  <a:pt x="101" y="164"/>
                </a:lnTo>
                <a:lnTo>
                  <a:pt x="106" y="165"/>
                </a:lnTo>
                <a:lnTo>
                  <a:pt x="111" y="165"/>
                </a:lnTo>
                <a:lnTo>
                  <a:pt x="112" y="161"/>
                </a:lnTo>
                <a:lnTo>
                  <a:pt x="111" y="159"/>
                </a:lnTo>
                <a:lnTo>
                  <a:pt x="109" y="157"/>
                </a:lnTo>
                <a:lnTo>
                  <a:pt x="106" y="158"/>
                </a:lnTo>
                <a:lnTo>
                  <a:pt x="105" y="157"/>
                </a:lnTo>
                <a:close/>
                <a:moveTo>
                  <a:pt x="81" y="150"/>
                </a:moveTo>
                <a:lnTo>
                  <a:pt x="81" y="150"/>
                </a:lnTo>
                <a:lnTo>
                  <a:pt x="81" y="151"/>
                </a:lnTo>
                <a:lnTo>
                  <a:pt x="82" y="152"/>
                </a:lnTo>
                <a:lnTo>
                  <a:pt x="82" y="150"/>
                </a:lnTo>
                <a:lnTo>
                  <a:pt x="81" y="150"/>
                </a:lnTo>
                <a:close/>
                <a:moveTo>
                  <a:pt x="88" y="144"/>
                </a:moveTo>
                <a:lnTo>
                  <a:pt x="88" y="144"/>
                </a:lnTo>
                <a:lnTo>
                  <a:pt x="87" y="149"/>
                </a:lnTo>
                <a:lnTo>
                  <a:pt x="85" y="156"/>
                </a:lnTo>
                <a:lnTo>
                  <a:pt x="81" y="157"/>
                </a:lnTo>
                <a:lnTo>
                  <a:pt x="77" y="158"/>
                </a:lnTo>
                <a:lnTo>
                  <a:pt x="75" y="159"/>
                </a:lnTo>
                <a:lnTo>
                  <a:pt x="75" y="161"/>
                </a:lnTo>
                <a:lnTo>
                  <a:pt x="75" y="164"/>
                </a:lnTo>
                <a:lnTo>
                  <a:pt x="77" y="166"/>
                </a:lnTo>
                <a:lnTo>
                  <a:pt x="78" y="168"/>
                </a:lnTo>
                <a:lnTo>
                  <a:pt x="80" y="170"/>
                </a:lnTo>
                <a:lnTo>
                  <a:pt x="84" y="171"/>
                </a:lnTo>
                <a:lnTo>
                  <a:pt x="89" y="174"/>
                </a:lnTo>
                <a:lnTo>
                  <a:pt x="89" y="167"/>
                </a:lnTo>
                <a:lnTo>
                  <a:pt x="89" y="158"/>
                </a:lnTo>
                <a:lnTo>
                  <a:pt x="95" y="151"/>
                </a:lnTo>
                <a:lnTo>
                  <a:pt x="95" y="149"/>
                </a:lnTo>
                <a:lnTo>
                  <a:pt x="95" y="147"/>
                </a:lnTo>
                <a:lnTo>
                  <a:pt x="94" y="146"/>
                </a:lnTo>
                <a:lnTo>
                  <a:pt x="92" y="144"/>
                </a:lnTo>
                <a:lnTo>
                  <a:pt x="88" y="144"/>
                </a:lnTo>
                <a:close/>
                <a:moveTo>
                  <a:pt x="101" y="140"/>
                </a:moveTo>
                <a:lnTo>
                  <a:pt x="101" y="140"/>
                </a:lnTo>
                <a:lnTo>
                  <a:pt x="101" y="143"/>
                </a:lnTo>
                <a:lnTo>
                  <a:pt x="101" y="146"/>
                </a:lnTo>
                <a:lnTo>
                  <a:pt x="98" y="150"/>
                </a:lnTo>
                <a:lnTo>
                  <a:pt x="94" y="156"/>
                </a:lnTo>
                <a:lnTo>
                  <a:pt x="92" y="159"/>
                </a:lnTo>
                <a:lnTo>
                  <a:pt x="91" y="161"/>
                </a:lnTo>
                <a:lnTo>
                  <a:pt x="91" y="165"/>
                </a:lnTo>
                <a:lnTo>
                  <a:pt x="94" y="166"/>
                </a:lnTo>
                <a:lnTo>
                  <a:pt x="96" y="163"/>
                </a:lnTo>
                <a:lnTo>
                  <a:pt x="96" y="160"/>
                </a:lnTo>
                <a:lnTo>
                  <a:pt x="97" y="157"/>
                </a:lnTo>
                <a:lnTo>
                  <a:pt x="102" y="156"/>
                </a:lnTo>
                <a:lnTo>
                  <a:pt x="103" y="153"/>
                </a:lnTo>
                <a:lnTo>
                  <a:pt x="103" y="150"/>
                </a:lnTo>
                <a:lnTo>
                  <a:pt x="103" y="142"/>
                </a:lnTo>
                <a:lnTo>
                  <a:pt x="101" y="140"/>
                </a:lnTo>
                <a:close/>
                <a:moveTo>
                  <a:pt x="34" y="137"/>
                </a:moveTo>
                <a:lnTo>
                  <a:pt x="34" y="137"/>
                </a:lnTo>
                <a:lnTo>
                  <a:pt x="34" y="140"/>
                </a:lnTo>
                <a:lnTo>
                  <a:pt x="33" y="145"/>
                </a:lnTo>
                <a:lnTo>
                  <a:pt x="26" y="151"/>
                </a:lnTo>
                <a:lnTo>
                  <a:pt x="26" y="152"/>
                </a:lnTo>
                <a:lnTo>
                  <a:pt x="27" y="153"/>
                </a:lnTo>
                <a:lnTo>
                  <a:pt x="27" y="156"/>
                </a:lnTo>
                <a:lnTo>
                  <a:pt x="27" y="157"/>
                </a:lnTo>
                <a:lnTo>
                  <a:pt x="26" y="157"/>
                </a:lnTo>
                <a:lnTo>
                  <a:pt x="23" y="158"/>
                </a:lnTo>
                <a:lnTo>
                  <a:pt x="22" y="160"/>
                </a:lnTo>
                <a:lnTo>
                  <a:pt x="21" y="163"/>
                </a:lnTo>
                <a:lnTo>
                  <a:pt x="20" y="167"/>
                </a:lnTo>
                <a:lnTo>
                  <a:pt x="18" y="170"/>
                </a:lnTo>
                <a:lnTo>
                  <a:pt x="15" y="171"/>
                </a:lnTo>
                <a:lnTo>
                  <a:pt x="15" y="173"/>
                </a:lnTo>
                <a:lnTo>
                  <a:pt x="15" y="174"/>
                </a:lnTo>
                <a:lnTo>
                  <a:pt x="12" y="174"/>
                </a:lnTo>
                <a:lnTo>
                  <a:pt x="9" y="175"/>
                </a:lnTo>
                <a:lnTo>
                  <a:pt x="9" y="177"/>
                </a:lnTo>
                <a:lnTo>
                  <a:pt x="8" y="179"/>
                </a:lnTo>
                <a:lnTo>
                  <a:pt x="5" y="179"/>
                </a:lnTo>
                <a:lnTo>
                  <a:pt x="0" y="190"/>
                </a:lnTo>
                <a:lnTo>
                  <a:pt x="5" y="187"/>
                </a:lnTo>
                <a:lnTo>
                  <a:pt x="11" y="184"/>
                </a:lnTo>
                <a:lnTo>
                  <a:pt x="16" y="180"/>
                </a:lnTo>
                <a:lnTo>
                  <a:pt x="21" y="177"/>
                </a:lnTo>
                <a:lnTo>
                  <a:pt x="21" y="174"/>
                </a:lnTo>
                <a:lnTo>
                  <a:pt x="21" y="173"/>
                </a:lnTo>
                <a:lnTo>
                  <a:pt x="25" y="166"/>
                </a:lnTo>
                <a:lnTo>
                  <a:pt x="26" y="166"/>
                </a:lnTo>
                <a:lnTo>
                  <a:pt x="26" y="165"/>
                </a:lnTo>
                <a:lnTo>
                  <a:pt x="26" y="163"/>
                </a:lnTo>
                <a:lnTo>
                  <a:pt x="29" y="161"/>
                </a:lnTo>
                <a:lnTo>
                  <a:pt x="33" y="159"/>
                </a:lnTo>
                <a:lnTo>
                  <a:pt x="34" y="157"/>
                </a:lnTo>
                <a:lnTo>
                  <a:pt x="34" y="156"/>
                </a:lnTo>
                <a:lnTo>
                  <a:pt x="36" y="154"/>
                </a:lnTo>
                <a:lnTo>
                  <a:pt x="37" y="154"/>
                </a:lnTo>
                <a:lnTo>
                  <a:pt x="37" y="140"/>
                </a:lnTo>
                <a:lnTo>
                  <a:pt x="36" y="137"/>
                </a:lnTo>
                <a:lnTo>
                  <a:pt x="34" y="137"/>
                </a:lnTo>
                <a:close/>
                <a:moveTo>
                  <a:pt x="110" y="136"/>
                </a:moveTo>
                <a:lnTo>
                  <a:pt x="110" y="136"/>
                </a:lnTo>
                <a:lnTo>
                  <a:pt x="110" y="138"/>
                </a:lnTo>
                <a:lnTo>
                  <a:pt x="110" y="140"/>
                </a:lnTo>
                <a:lnTo>
                  <a:pt x="115" y="140"/>
                </a:lnTo>
                <a:lnTo>
                  <a:pt x="115" y="143"/>
                </a:lnTo>
                <a:lnTo>
                  <a:pt x="116" y="142"/>
                </a:lnTo>
                <a:lnTo>
                  <a:pt x="116" y="143"/>
                </a:lnTo>
                <a:lnTo>
                  <a:pt x="116" y="144"/>
                </a:lnTo>
                <a:lnTo>
                  <a:pt x="115" y="145"/>
                </a:lnTo>
                <a:lnTo>
                  <a:pt x="113" y="146"/>
                </a:lnTo>
                <a:lnTo>
                  <a:pt x="115" y="150"/>
                </a:lnTo>
                <a:lnTo>
                  <a:pt x="115" y="152"/>
                </a:lnTo>
                <a:lnTo>
                  <a:pt x="118" y="154"/>
                </a:lnTo>
                <a:lnTo>
                  <a:pt x="118" y="156"/>
                </a:lnTo>
                <a:lnTo>
                  <a:pt x="119" y="157"/>
                </a:lnTo>
                <a:lnTo>
                  <a:pt x="124" y="158"/>
                </a:lnTo>
                <a:lnTo>
                  <a:pt x="123" y="157"/>
                </a:lnTo>
                <a:lnTo>
                  <a:pt x="122" y="156"/>
                </a:lnTo>
                <a:lnTo>
                  <a:pt x="122" y="153"/>
                </a:lnTo>
                <a:lnTo>
                  <a:pt x="123" y="152"/>
                </a:lnTo>
                <a:lnTo>
                  <a:pt x="123" y="151"/>
                </a:lnTo>
                <a:lnTo>
                  <a:pt x="123" y="150"/>
                </a:lnTo>
                <a:lnTo>
                  <a:pt x="120" y="147"/>
                </a:lnTo>
                <a:lnTo>
                  <a:pt x="119" y="145"/>
                </a:lnTo>
                <a:lnTo>
                  <a:pt x="119" y="144"/>
                </a:lnTo>
                <a:lnTo>
                  <a:pt x="120" y="143"/>
                </a:lnTo>
                <a:lnTo>
                  <a:pt x="122" y="140"/>
                </a:lnTo>
                <a:lnTo>
                  <a:pt x="120" y="139"/>
                </a:lnTo>
                <a:lnTo>
                  <a:pt x="119" y="137"/>
                </a:lnTo>
                <a:lnTo>
                  <a:pt x="117" y="136"/>
                </a:lnTo>
                <a:lnTo>
                  <a:pt x="115" y="136"/>
                </a:lnTo>
                <a:lnTo>
                  <a:pt x="110" y="136"/>
                </a:lnTo>
                <a:close/>
                <a:moveTo>
                  <a:pt x="73" y="131"/>
                </a:moveTo>
                <a:lnTo>
                  <a:pt x="73" y="131"/>
                </a:lnTo>
                <a:lnTo>
                  <a:pt x="71" y="143"/>
                </a:lnTo>
                <a:lnTo>
                  <a:pt x="69" y="153"/>
                </a:lnTo>
                <a:lnTo>
                  <a:pt x="74" y="150"/>
                </a:lnTo>
                <a:lnTo>
                  <a:pt x="80" y="147"/>
                </a:lnTo>
                <a:lnTo>
                  <a:pt x="82" y="147"/>
                </a:lnTo>
                <a:lnTo>
                  <a:pt x="83" y="145"/>
                </a:lnTo>
                <a:lnTo>
                  <a:pt x="83" y="143"/>
                </a:lnTo>
                <a:lnTo>
                  <a:pt x="85" y="142"/>
                </a:lnTo>
                <a:lnTo>
                  <a:pt x="85" y="138"/>
                </a:lnTo>
                <a:lnTo>
                  <a:pt x="85" y="135"/>
                </a:lnTo>
                <a:lnTo>
                  <a:pt x="73" y="131"/>
                </a:lnTo>
                <a:close/>
                <a:moveTo>
                  <a:pt x="90" y="121"/>
                </a:moveTo>
                <a:lnTo>
                  <a:pt x="90" y="123"/>
                </a:lnTo>
                <a:lnTo>
                  <a:pt x="89" y="123"/>
                </a:lnTo>
                <a:lnTo>
                  <a:pt x="89" y="124"/>
                </a:lnTo>
                <a:lnTo>
                  <a:pt x="89" y="128"/>
                </a:lnTo>
                <a:lnTo>
                  <a:pt x="99" y="129"/>
                </a:lnTo>
                <a:lnTo>
                  <a:pt x="103" y="129"/>
                </a:lnTo>
                <a:lnTo>
                  <a:pt x="103" y="128"/>
                </a:lnTo>
                <a:lnTo>
                  <a:pt x="102" y="126"/>
                </a:lnTo>
                <a:lnTo>
                  <a:pt x="99" y="125"/>
                </a:lnTo>
                <a:lnTo>
                  <a:pt x="90" y="121"/>
                </a:lnTo>
                <a:close/>
                <a:moveTo>
                  <a:pt x="40" y="121"/>
                </a:moveTo>
                <a:lnTo>
                  <a:pt x="40" y="125"/>
                </a:lnTo>
                <a:lnTo>
                  <a:pt x="44" y="125"/>
                </a:lnTo>
                <a:lnTo>
                  <a:pt x="46" y="125"/>
                </a:lnTo>
                <a:lnTo>
                  <a:pt x="44" y="124"/>
                </a:lnTo>
                <a:lnTo>
                  <a:pt x="40" y="121"/>
                </a:lnTo>
                <a:close/>
                <a:moveTo>
                  <a:pt x="70" y="115"/>
                </a:moveTo>
                <a:lnTo>
                  <a:pt x="70" y="115"/>
                </a:lnTo>
                <a:lnTo>
                  <a:pt x="71" y="117"/>
                </a:lnTo>
                <a:lnTo>
                  <a:pt x="73" y="119"/>
                </a:lnTo>
                <a:lnTo>
                  <a:pt x="74" y="119"/>
                </a:lnTo>
                <a:lnTo>
                  <a:pt x="75" y="118"/>
                </a:lnTo>
                <a:lnTo>
                  <a:pt x="74" y="117"/>
                </a:lnTo>
                <a:lnTo>
                  <a:pt x="75" y="116"/>
                </a:lnTo>
                <a:lnTo>
                  <a:pt x="73" y="116"/>
                </a:lnTo>
                <a:lnTo>
                  <a:pt x="70" y="115"/>
                </a:lnTo>
                <a:close/>
                <a:moveTo>
                  <a:pt x="111" y="111"/>
                </a:moveTo>
                <a:lnTo>
                  <a:pt x="111" y="111"/>
                </a:lnTo>
                <a:lnTo>
                  <a:pt x="108" y="116"/>
                </a:lnTo>
                <a:lnTo>
                  <a:pt x="108" y="117"/>
                </a:lnTo>
                <a:lnTo>
                  <a:pt x="108" y="119"/>
                </a:lnTo>
                <a:lnTo>
                  <a:pt x="109" y="122"/>
                </a:lnTo>
                <a:lnTo>
                  <a:pt x="111" y="124"/>
                </a:lnTo>
                <a:lnTo>
                  <a:pt x="113" y="126"/>
                </a:lnTo>
                <a:lnTo>
                  <a:pt x="115" y="129"/>
                </a:lnTo>
                <a:lnTo>
                  <a:pt x="116" y="131"/>
                </a:lnTo>
                <a:lnTo>
                  <a:pt x="116" y="132"/>
                </a:lnTo>
                <a:lnTo>
                  <a:pt x="116" y="133"/>
                </a:lnTo>
                <a:lnTo>
                  <a:pt x="120" y="136"/>
                </a:lnTo>
                <a:lnTo>
                  <a:pt x="123" y="136"/>
                </a:lnTo>
                <a:lnTo>
                  <a:pt x="124" y="136"/>
                </a:lnTo>
                <a:lnTo>
                  <a:pt x="128" y="139"/>
                </a:lnTo>
                <a:lnTo>
                  <a:pt x="122" y="130"/>
                </a:lnTo>
                <a:lnTo>
                  <a:pt x="119" y="129"/>
                </a:lnTo>
                <a:lnTo>
                  <a:pt x="120" y="122"/>
                </a:lnTo>
                <a:lnTo>
                  <a:pt x="122" y="118"/>
                </a:lnTo>
                <a:lnTo>
                  <a:pt x="122" y="116"/>
                </a:lnTo>
                <a:lnTo>
                  <a:pt x="119" y="116"/>
                </a:lnTo>
                <a:lnTo>
                  <a:pt x="118" y="111"/>
                </a:lnTo>
                <a:lnTo>
                  <a:pt x="115" y="111"/>
                </a:lnTo>
                <a:lnTo>
                  <a:pt x="111" y="111"/>
                </a:lnTo>
                <a:close/>
                <a:moveTo>
                  <a:pt x="51" y="96"/>
                </a:moveTo>
                <a:lnTo>
                  <a:pt x="51" y="96"/>
                </a:lnTo>
                <a:lnTo>
                  <a:pt x="49" y="97"/>
                </a:lnTo>
                <a:lnTo>
                  <a:pt x="46" y="98"/>
                </a:lnTo>
                <a:lnTo>
                  <a:pt x="48" y="98"/>
                </a:lnTo>
                <a:lnTo>
                  <a:pt x="51" y="101"/>
                </a:lnTo>
                <a:lnTo>
                  <a:pt x="54" y="102"/>
                </a:lnTo>
                <a:lnTo>
                  <a:pt x="54" y="105"/>
                </a:lnTo>
                <a:lnTo>
                  <a:pt x="55" y="109"/>
                </a:lnTo>
                <a:lnTo>
                  <a:pt x="56" y="110"/>
                </a:lnTo>
                <a:lnTo>
                  <a:pt x="60" y="111"/>
                </a:lnTo>
                <a:lnTo>
                  <a:pt x="62" y="111"/>
                </a:lnTo>
                <a:lnTo>
                  <a:pt x="61" y="116"/>
                </a:lnTo>
                <a:lnTo>
                  <a:pt x="61" y="117"/>
                </a:lnTo>
                <a:lnTo>
                  <a:pt x="63" y="119"/>
                </a:lnTo>
                <a:lnTo>
                  <a:pt x="66" y="117"/>
                </a:lnTo>
                <a:lnTo>
                  <a:pt x="66" y="113"/>
                </a:lnTo>
                <a:lnTo>
                  <a:pt x="66" y="109"/>
                </a:lnTo>
                <a:lnTo>
                  <a:pt x="63" y="105"/>
                </a:lnTo>
                <a:lnTo>
                  <a:pt x="61" y="102"/>
                </a:lnTo>
                <a:lnTo>
                  <a:pt x="58" y="98"/>
                </a:lnTo>
                <a:lnTo>
                  <a:pt x="55" y="96"/>
                </a:lnTo>
                <a:lnTo>
                  <a:pt x="51" y="96"/>
                </a:lnTo>
                <a:close/>
                <a:moveTo>
                  <a:pt x="105" y="89"/>
                </a:moveTo>
                <a:lnTo>
                  <a:pt x="105" y="89"/>
                </a:lnTo>
                <a:lnTo>
                  <a:pt x="105" y="94"/>
                </a:lnTo>
                <a:lnTo>
                  <a:pt x="108" y="94"/>
                </a:lnTo>
                <a:lnTo>
                  <a:pt x="108" y="92"/>
                </a:lnTo>
                <a:lnTo>
                  <a:pt x="106" y="90"/>
                </a:lnTo>
                <a:lnTo>
                  <a:pt x="105" y="89"/>
                </a:lnTo>
                <a:close/>
                <a:moveTo>
                  <a:pt x="55" y="0"/>
                </a:moveTo>
                <a:lnTo>
                  <a:pt x="55" y="0"/>
                </a:lnTo>
                <a:lnTo>
                  <a:pt x="51" y="8"/>
                </a:lnTo>
                <a:lnTo>
                  <a:pt x="53" y="9"/>
                </a:lnTo>
                <a:lnTo>
                  <a:pt x="53" y="13"/>
                </a:lnTo>
                <a:lnTo>
                  <a:pt x="50" y="16"/>
                </a:lnTo>
                <a:lnTo>
                  <a:pt x="49" y="21"/>
                </a:lnTo>
                <a:lnTo>
                  <a:pt x="49" y="26"/>
                </a:lnTo>
                <a:lnTo>
                  <a:pt x="50" y="28"/>
                </a:lnTo>
                <a:lnTo>
                  <a:pt x="51" y="32"/>
                </a:lnTo>
                <a:lnTo>
                  <a:pt x="51" y="36"/>
                </a:lnTo>
                <a:lnTo>
                  <a:pt x="49" y="37"/>
                </a:lnTo>
                <a:lnTo>
                  <a:pt x="48" y="39"/>
                </a:lnTo>
                <a:lnTo>
                  <a:pt x="47" y="42"/>
                </a:lnTo>
                <a:lnTo>
                  <a:pt x="49" y="48"/>
                </a:lnTo>
                <a:lnTo>
                  <a:pt x="47" y="49"/>
                </a:lnTo>
                <a:lnTo>
                  <a:pt x="44" y="49"/>
                </a:lnTo>
                <a:lnTo>
                  <a:pt x="41" y="46"/>
                </a:lnTo>
                <a:lnTo>
                  <a:pt x="40" y="47"/>
                </a:lnTo>
                <a:lnTo>
                  <a:pt x="40" y="48"/>
                </a:lnTo>
                <a:lnTo>
                  <a:pt x="39" y="47"/>
                </a:lnTo>
                <a:lnTo>
                  <a:pt x="39" y="50"/>
                </a:lnTo>
                <a:lnTo>
                  <a:pt x="40" y="54"/>
                </a:lnTo>
                <a:lnTo>
                  <a:pt x="43" y="57"/>
                </a:lnTo>
                <a:lnTo>
                  <a:pt x="43" y="62"/>
                </a:lnTo>
                <a:lnTo>
                  <a:pt x="43" y="67"/>
                </a:lnTo>
                <a:lnTo>
                  <a:pt x="46" y="70"/>
                </a:lnTo>
                <a:lnTo>
                  <a:pt x="50" y="75"/>
                </a:lnTo>
                <a:lnTo>
                  <a:pt x="51" y="74"/>
                </a:lnTo>
                <a:lnTo>
                  <a:pt x="51" y="71"/>
                </a:lnTo>
                <a:lnTo>
                  <a:pt x="55" y="71"/>
                </a:lnTo>
                <a:lnTo>
                  <a:pt x="54" y="80"/>
                </a:lnTo>
                <a:lnTo>
                  <a:pt x="54" y="85"/>
                </a:lnTo>
                <a:lnTo>
                  <a:pt x="56" y="89"/>
                </a:lnTo>
                <a:lnTo>
                  <a:pt x="60" y="96"/>
                </a:lnTo>
                <a:lnTo>
                  <a:pt x="64" y="95"/>
                </a:lnTo>
                <a:lnTo>
                  <a:pt x="66" y="92"/>
                </a:lnTo>
                <a:lnTo>
                  <a:pt x="67" y="91"/>
                </a:lnTo>
                <a:lnTo>
                  <a:pt x="69" y="90"/>
                </a:lnTo>
                <a:lnTo>
                  <a:pt x="73" y="90"/>
                </a:lnTo>
                <a:lnTo>
                  <a:pt x="75" y="92"/>
                </a:lnTo>
                <a:lnTo>
                  <a:pt x="78" y="92"/>
                </a:lnTo>
                <a:lnTo>
                  <a:pt x="80" y="95"/>
                </a:lnTo>
                <a:lnTo>
                  <a:pt x="80" y="99"/>
                </a:lnTo>
                <a:lnTo>
                  <a:pt x="83" y="98"/>
                </a:lnTo>
                <a:lnTo>
                  <a:pt x="83" y="97"/>
                </a:lnTo>
                <a:lnTo>
                  <a:pt x="82" y="95"/>
                </a:lnTo>
                <a:lnTo>
                  <a:pt x="81" y="94"/>
                </a:lnTo>
                <a:lnTo>
                  <a:pt x="81" y="92"/>
                </a:lnTo>
                <a:lnTo>
                  <a:pt x="82" y="91"/>
                </a:lnTo>
                <a:lnTo>
                  <a:pt x="84" y="90"/>
                </a:lnTo>
                <a:lnTo>
                  <a:pt x="85" y="92"/>
                </a:lnTo>
                <a:lnTo>
                  <a:pt x="85" y="94"/>
                </a:lnTo>
                <a:lnTo>
                  <a:pt x="89" y="98"/>
                </a:lnTo>
                <a:lnTo>
                  <a:pt x="91" y="102"/>
                </a:lnTo>
                <a:lnTo>
                  <a:pt x="92" y="104"/>
                </a:lnTo>
                <a:lnTo>
                  <a:pt x="94" y="104"/>
                </a:lnTo>
                <a:lnTo>
                  <a:pt x="96" y="104"/>
                </a:lnTo>
                <a:lnTo>
                  <a:pt x="97" y="105"/>
                </a:lnTo>
                <a:lnTo>
                  <a:pt x="97" y="108"/>
                </a:lnTo>
                <a:lnTo>
                  <a:pt x="98" y="109"/>
                </a:lnTo>
                <a:lnTo>
                  <a:pt x="99" y="110"/>
                </a:lnTo>
                <a:lnTo>
                  <a:pt x="102" y="110"/>
                </a:lnTo>
                <a:lnTo>
                  <a:pt x="102" y="103"/>
                </a:lnTo>
                <a:lnTo>
                  <a:pt x="101" y="99"/>
                </a:lnTo>
                <a:lnTo>
                  <a:pt x="98" y="97"/>
                </a:lnTo>
                <a:lnTo>
                  <a:pt x="97" y="94"/>
                </a:lnTo>
                <a:lnTo>
                  <a:pt x="97" y="91"/>
                </a:lnTo>
                <a:lnTo>
                  <a:pt x="97" y="90"/>
                </a:lnTo>
                <a:lnTo>
                  <a:pt x="98" y="89"/>
                </a:lnTo>
                <a:lnTo>
                  <a:pt x="98" y="87"/>
                </a:lnTo>
                <a:lnTo>
                  <a:pt x="95" y="83"/>
                </a:lnTo>
                <a:lnTo>
                  <a:pt x="90" y="87"/>
                </a:lnTo>
                <a:lnTo>
                  <a:pt x="87" y="84"/>
                </a:lnTo>
                <a:lnTo>
                  <a:pt x="88" y="81"/>
                </a:lnTo>
                <a:lnTo>
                  <a:pt x="87" y="81"/>
                </a:lnTo>
                <a:lnTo>
                  <a:pt x="87" y="80"/>
                </a:lnTo>
                <a:lnTo>
                  <a:pt x="85" y="80"/>
                </a:lnTo>
                <a:lnTo>
                  <a:pt x="84" y="78"/>
                </a:lnTo>
                <a:lnTo>
                  <a:pt x="83" y="81"/>
                </a:lnTo>
                <a:lnTo>
                  <a:pt x="81" y="81"/>
                </a:lnTo>
                <a:lnTo>
                  <a:pt x="77" y="81"/>
                </a:lnTo>
                <a:lnTo>
                  <a:pt x="71" y="84"/>
                </a:lnTo>
                <a:lnTo>
                  <a:pt x="67" y="82"/>
                </a:lnTo>
                <a:lnTo>
                  <a:pt x="67" y="78"/>
                </a:lnTo>
                <a:lnTo>
                  <a:pt x="66" y="73"/>
                </a:lnTo>
                <a:lnTo>
                  <a:pt x="63" y="73"/>
                </a:lnTo>
                <a:lnTo>
                  <a:pt x="63" y="66"/>
                </a:lnTo>
                <a:lnTo>
                  <a:pt x="64" y="62"/>
                </a:lnTo>
                <a:lnTo>
                  <a:pt x="64" y="54"/>
                </a:lnTo>
                <a:lnTo>
                  <a:pt x="66" y="51"/>
                </a:lnTo>
                <a:lnTo>
                  <a:pt x="69" y="49"/>
                </a:lnTo>
                <a:lnTo>
                  <a:pt x="71" y="49"/>
                </a:lnTo>
                <a:lnTo>
                  <a:pt x="73" y="47"/>
                </a:lnTo>
                <a:lnTo>
                  <a:pt x="74" y="43"/>
                </a:lnTo>
                <a:lnTo>
                  <a:pt x="74" y="37"/>
                </a:lnTo>
                <a:lnTo>
                  <a:pt x="76" y="39"/>
                </a:lnTo>
                <a:lnTo>
                  <a:pt x="78" y="39"/>
                </a:lnTo>
                <a:lnTo>
                  <a:pt x="78" y="36"/>
                </a:lnTo>
                <a:lnTo>
                  <a:pt x="80" y="34"/>
                </a:lnTo>
                <a:lnTo>
                  <a:pt x="80" y="28"/>
                </a:lnTo>
                <a:lnTo>
                  <a:pt x="78" y="22"/>
                </a:lnTo>
                <a:lnTo>
                  <a:pt x="75" y="20"/>
                </a:lnTo>
                <a:lnTo>
                  <a:pt x="74" y="16"/>
                </a:lnTo>
                <a:lnTo>
                  <a:pt x="74" y="12"/>
                </a:lnTo>
                <a:lnTo>
                  <a:pt x="75" y="7"/>
                </a:lnTo>
                <a:lnTo>
                  <a:pt x="77" y="5"/>
                </a:lnTo>
                <a:lnTo>
                  <a:pt x="76" y="4"/>
                </a:lnTo>
                <a:lnTo>
                  <a:pt x="76" y="1"/>
                </a:lnTo>
                <a:lnTo>
                  <a:pt x="73" y="4"/>
                </a:lnTo>
                <a:lnTo>
                  <a:pt x="69" y="6"/>
                </a:lnTo>
                <a:lnTo>
                  <a:pt x="64" y="6"/>
                </a:lnTo>
                <a:lnTo>
                  <a:pt x="63" y="5"/>
                </a:lnTo>
                <a:lnTo>
                  <a:pt x="61" y="4"/>
                </a:lnTo>
                <a:lnTo>
                  <a:pt x="61" y="1"/>
                </a:lnTo>
                <a:lnTo>
                  <a:pt x="60" y="0"/>
                </a:lnTo>
                <a:lnTo>
                  <a:pt x="57" y="0"/>
                </a:lnTo>
                <a:lnTo>
                  <a:pt x="55" y="0"/>
                </a:lnTo>
                <a:close/>
              </a:path>
            </a:pathLst>
          </a:custGeom>
          <a:solidFill>
            <a:srgbClr val="CCFFCC"/>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26" name="Freeform 233"/>
          <p:cNvSpPr>
            <a:spLocks/>
          </p:cNvSpPr>
          <p:nvPr/>
        </p:nvSpPr>
        <p:spPr bwMode="auto">
          <a:xfrm>
            <a:off x="2749550" y="3476625"/>
            <a:ext cx="271463" cy="455613"/>
          </a:xfrm>
          <a:custGeom>
            <a:avLst/>
            <a:gdLst>
              <a:gd name="T0" fmla="*/ 2147483647 w 178"/>
              <a:gd name="T1" fmla="*/ 2147483647 h 324"/>
              <a:gd name="T2" fmla="*/ 2147483647 w 178"/>
              <a:gd name="T3" fmla="*/ 2147483647 h 324"/>
              <a:gd name="T4" fmla="*/ 2147483647 w 178"/>
              <a:gd name="T5" fmla="*/ 2147483647 h 324"/>
              <a:gd name="T6" fmla="*/ 2147483647 w 178"/>
              <a:gd name="T7" fmla="*/ 2147483647 h 324"/>
              <a:gd name="T8" fmla="*/ 2147483647 w 178"/>
              <a:gd name="T9" fmla="*/ 2147483647 h 324"/>
              <a:gd name="T10" fmla="*/ 2147483647 w 178"/>
              <a:gd name="T11" fmla="*/ 2147483647 h 324"/>
              <a:gd name="T12" fmla="*/ 2147483647 w 178"/>
              <a:gd name="T13" fmla="*/ 2147483647 h 324"/>
              <a:gd name="T14" fmla="*/ 2147483647 w 178"/>
              <a:gd name="T15" fmla="*/ 2147483647 h 324"/>
              <a:gd name="T16" fmla="*/ 2147483647 w 178"/>
              <a:gd name="T17" fmla="*/ 2147483647 h 324"/>
              <a:gd name="T18" fmla="*/ 2147483647 w 178"/>
              <a:gd name="T19" fmla="*/ 2147483647 h 324"/>
              <a:gd name="T20" fmla="*/ 2147483647 w 178"/>
              <a:gd name="T21" fmla="*/ 2147483647 h 324"/>
              <a:gd name="T22" fmla="*/ 2147483647 w 178"/>
              <a:gd name="T23" fmla="*/ 2147483647 h 324"/>
              <a:gd name="T24" fmla="*/ 2147483647 w 178"/>
              <a:gd name="T25" fmla="*/ 2147483647 h 324"/>
              <a:gd name="T26" fmla="*/ 2147483647 w 178"/>
              <a:gd name="T27" fmla="*/ 2147483647 h 324"/>
              <a:gd name="T28" fmla="*/ 2147483647 w 178"/>
              <a:gd name="T29" fmla="*/ 2147483647 h 324"/>
              <a:gd name="T30" fmla="*/ 2147483647 w 178"/>
              <a:gd name="T31" fmla="*/ 2147483647 h 324"/>
              <a:gd name="T32" fmla="*/ 2147483647 w 178"/>
              <a:gd name="T33" fmla="*/ 2147483647 h 324"/>
              <a:gd name="T34" fmla="*/ 2147483647 w 178"/>
              <a:gd name="T35" fmla="*/ 2147483647 h 324"/>
              <a:gd name="T36" fmla="*/ 2147483647 w 178"/>
              <a:gd name="T37" fmla="*/ 2147483647 h 324"/>
              <a:gd name="T38" fmla="*/ 2147483647 w 178"/>
              <a:gd name="T39" fmla="*/ 2147483647 h 324"/>
              <a:gd name="T40" fmla="*/ 2147483647 w 178"/>
              <a:gd name="T41" fmla="*/ 2147483647 h 324"/>
              <a:gd name="T42" fmla="*/ 2147483647 w 178"/>
              <a:gd name="T43" fmla="*/ 2147483647 h 324"/>
              <a:gd name="T44" fmla="*/ 2147483647 w 178"/>
              <a:gd name="T45" fmla="*/ 2147483647 h 324"/>
              <a:gd name="T46" fmla="*/ 2147483647 w 178"/>
              <a:gd name="T47" fmla="*/ 2147483647 h 324"/>
              <a:gd name="T48" fmla="*/ 2147483647 w 178"/>
              <a:gd name="T49" fmla="*/ 2147483647 h 324"/>
              <a:gd name="T50" fmla="*/ 2147483647 w 178"/>
              <a:gd name="T51" fmla="*/ 2147483647 h 324"/>
              <a:gd name="T52" fmla="*/ 2147483647 w 178"/>
              <a:gd name="T53" fmla="*/ 2147483647 h 324"/>
              <a:gd name="T54" fmla="*/ 2147483647 w 178"/>
              <a:gd name="T55" fmla="*/ 2147483647 h 324"/>
              <a:gd name="T56" fmla="*/ 2147483647 w 178"/>
              <a:gd name="T57" fmla="*/ 2147483647 h 324"/>
              <a:gd name="T58" fmla="*/ 2147483647 w 178"/>
              <a:gd name="T59" fmla="*/ 2147483647 h 324"/>
              <a:gd name="T60" fmla="*/ 2147483647 w 178"/>
              <a:gd name="T61" fmla="*/ 2147483647 h 324"/>
              <a:gd name="T62" fmla="*/ 2147483647 w 178"/>
              <a:gd name="T63" fmla="*/ 2147483647 h 324"/>
              <a:gd name="T64" fmla="*/ 2147483647 w 178"/>
              <a:gd name="T65" fmla="*/ 2147483647 h 324"/>
              <a:gd name="T66" fmla="*/ 2147483647 w 178"/>
              <a:gd name="T67" fmla="*/ 2147483647 h 324"/>
              <a:gd name="T68" fmla="*/ 2147483647 w 178"/>
              <a:gd name="T69" fmla="*/ 2147483647 h 324"/>
              <a:gd name="T70" fmla="*/ 2147483647 w 178"/>
              <a:gd name="T71" fmla="*/ 2147483647 h 324"/>
              <a:gd name="T72" fmla="*/ 2147483647 w 178"/>
              <a:gd name="T73" fmla="*/ 2147483647 h 324"/>
              <a:gd name="T74" fmla="*/ 2147483647 w 178"/>
              <a:gd name="T75" fmla="*/ 2147483647 h 324"/>
              <a:gd name="T76" fmla="*/ 2147483647 w 178"/>
              <a:gd name="T77" fmla="*/ 2147483647 h 324"/>
              <a:gd name="T78" fmla="*/ 2147483647 w 178"/>
              <a:gd name="T79" fmla="*/ 2147483647 h 324"/>
              <a:gd name="T80" fmla="*/ 2147483647 w 178"/>
              <a:gd name="T81" fmla="*/ 2147483647 h 324"/>
              <a:gd name="T82" fmla="*/ 2147483647 w 178"/>
              <a:gd name="T83" fmla="*/ 2147483647 h 324"/>
              <a:gd name="T84" fmla="*/ 2147483647 w 178"/>
              <a:gd name="T85" fmla="*/ 2147483647 h 324"/>
              <a:gd name="T86" fmla="*/ 2147483647 w 178"/>
              <a:gd name="T87" fmla="*/ 2147483647 h 324"/>
              <a:gd name="T88" fmla="*/ 2147483647 w 178"/>
              <a:gd name="T89" fmla="*/ 2147483647 h 324"/>
              <a:gd name="T90" fmla="*/ 2147483647 w 178"/>
              <a:gd name="T91" fmla="*/ 2147483647 h 324"/>
              <a:gd name="T92" fmla="*/ 2147483647 w 178"/>
              <a:gd name="T93" fmla="*/ 2147483647 h 324"/>
              <a:gd name="T94" fmla="*/ 2147483647 w 178"/>
              <a:gd name="T95" fmla="*/ 2147483647 h 324"/>
              <a:gd name="T96" fmla="*/ 2147483647 w 178"/>
              <a:gd name="T97" fmla="*/ 2147483647 h 324"/>
              <a:gd name="T98" fmla="*/ 2147483647 w 178"/>
              <a:gd name="T99" fmla="*/ 2147483647 h 324"/>
              <a:gd name="T100" fmla="*/ 2147483647 w 178"/>
              <a:gd name="T101" fmla="*/ 2147483647 h 324"/>
              <a:gd name="T102" fmla="*/ 2147483647 w 178"/>
              <a:gd name="T103" fmla="*/ 2147483647 h 324"/>
              <a:gd name="T104" fmla="*/ 2147483647 w 178"/>
              <a:gd name="T105" fmla="*/ 2147483647 h 324"/>
              <a:gd name="T106" fmla="*/ 2147483647 w 178"/>
              <a:gd name="T107" fmla="*/ 2147483647 h 32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78"/>
              <a:gd name="T163" fmla="*/ 0 h 324"/>
              <a:gd name="T164" fmla="*/ 178 w 178"/>
              <a:gd name="T165" fmla="*/ 324 h 32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78" h="324">
                <a:moveTo>
                  <a:pt x="175" y="281"/>
                </a:moveTo>
                <a:lnTo>
                  <a:pt x="175" y="281"/>
                </a:lnTo>
                <a:lnTo>
                  <a:pt x="175" y="278"/>
                </a:lnTo>
                <a:lnTo>
                  <a:pt x="172" y="274"/>
                </a:lnTo>
                <a:lnTo>
                  <a:pt x="172" y="273"/>
                </a:lnTo>
                <a:lnTo>
                  <a:pt x="172" y="270"/>
                </a:lnTo>
                <a:lnTo>
                  <a:pt x="173" y="268"/>
                </a:lnTo>
                <a:lnTo>
                  <a:pt x="170" y="260"/>
                </a:lnTo>
                <a:lnTo>
                  <a:pt x="169" y="256"/>
                </a:lnTo>
                <a:lnTo>
                  <a:pt x="170" y="252"/>
                </a:lnTo>
                <a:lnTo>
                  <a:pt x="171" y="247"/>
                </a:lnTo>
                <a:lnTo>
                  <a:pt x="175" y="236"/>
                </a:lnTo>
                <a:lnTo>
                  <a:pt x="165" y="218"/>
                </a:lnTo>
                <a:lnTo>
                  <a:pt x="149" y="212"/>
                </a:lnTo>
                <a:lnTo>
                  <a:pt x="152" y="168"/>
                </a:lnTo>
                <a:lnTo>
                  <a:pt x="152" y="165"/>
                </a:lnTo>
                <a:lnTo>
                  <a:pt x="152" y="164"/>
                </a:lnTo>
                <a:lnTo>
                  <a:pt x="150" y="165"/>
                </a:lnTo>
                <a:lnTo>
                  <a:pt x="143" y="170"/>
                </a:lnTo>
                <a:lnTo>
                  <a:pt x="138" y="172"/>
                </a:lnTo>
                <a:lnTo>
                  <a:pt x="126" y="172"/>
                </a:lnTo>
                <a:lnTo>
                  <a:pt x="124" y="170"/>
                </a:lnTo>
                <a:lnTo>
                  <a:pt x="123" y="167"/>
                </a:lnTo>
                <a:lnTo>
                  <a:pt x="122" y="165"/>
                </a:lnTo>
                <a:lnTo>
                  <a:pt x="121" y="163"/>
                </a:lnTo>
                <a:lnTo>
                  <a:pt x="118" y="160"/>
                </a:lnTo>
                <a:lnTo>
                  <a:pt x="115" y="158"/>
                </a:lnTo>
                <a:lnTo>
                  <a:pt x="113" y="156"/>
                </a:lnTo>
                <a:lnTo>
                  <a:pt x="110" y="152"/>
                </a:lnTo>
                <a:lnTo>
                  <a:pt x="108" y="150"/>
                </a:lnTo>
                <a:lnTo>
                  <a:pt x="103" y="149"/>
                </a:lnTo>
                <a:lnTo>
                  <a:pt x="106" y="142"/>
                </a:lnTo>
                <a:lnTo>
                  <a:pt x="106" y="138"/>
                </a:lnTo>
                <a:lnTo>
                  <a:pt x="106" y="135"/>
                </a:lnTo>
                <a:lnTo>
                  <a:pt x="103" y="133"/>
                </a:lnTo>
                <a:lnTo>
                  <a:pt x="102" y="132"/>
                </a:lnTo>
                <a:lnTo>
                  <a:pt x="102" y="130"/>
                </a:lnTo>
                <a:lnTo>
                  <a:pt x="101" y="123"/>
                </a:lnTo>
                <a:lnTo>
                  <a:pt x="102" y="122"/>
                </a:lnTo>
                <a:lnTo>
                  <a:pt x="104" y="122"/>
                </a:lnTo>
                <a:lnTo>
                  <a:pt x="107" y="123"/>
                </a:lnTo>
                <a:lnTo>
                  <a:pt x="107" y="121"/>
                </a:lnTo>
                <a:lnTo>
                  <a:pt x="107" y="116"/>
                </a:lnTo>
                <a:lnTo>
                  <a:pt x="109" y="111"/>
                </a:lnTo>
                <a:lnTo>
                  <a:pt x="111" y="105"/>
                </a:lnTo>
                <a:lnTo>
                  <a:pt x="114" y="102"/>
                </a:lnTo>
                <a:lnTo>
                  <a:pt x="114" y="99"/>
                </a:lnTo>
                <a:lnTo>
                  <a:pt x="115" y="92"/>
                </a:lnTo>
                <a:lnTo>
                  <a:pt x="117" y="90"/>
                </a:lnTo>
                <a:lnTo>
                  <a:pt x="121" y="88"/>
                </a:lnTo>
                <a:lnTo>
                  <a:pt x="128" y="83"/>
                </a:lnTo>
                <a:lnTo>
                  <a:pt x="131" y="81"/>
                </a:lnTo>
                <a:lnTo>
                  <a:pt x="134" y="80"/>
                </a:lnTo>
                <a:lnTo>
                  <a:pt x="141" y="78"/>
                </a:lnTo>
                <a:lnTo>
                  <a:pt x="147" y="77"/>
                </a:lnTo>
                <a:lnTo>
                  <a:pt x="152" y="77"/>
                </a:lnTo>
                <a:lnTo>
                  <a:pt x="155" y="76"/>
                </a:lnTo>
                <a:lnTo>
                  <a:pt x="156" y="75"/>
                </a:lnTo>
                <a:lnTo>
                  <a:pt x="157" y="71"/>
                </a:lnTo>
                <a:lnTo>
                  <a:pt x="152" y="69"/>
                </a:lnTo>
                <a:lnTo>
                  <a:pt x="145" y="69"/>
                </a:lnTo>
                <a:lnTo>
                  <a:pt x="159" y="41"/>
                </a:lnTo>
                <a:lnTo>
                  <a:pt x="158" y="39"/>
                </a:lnTo>
                <a:lnTo>
                  <a:pt x="156" y="36"/>
                </a:lnTo>
                <a:lnTo>
                  <a:pt x="152" y="36"/>
                </a:lnTo>
                <a:lnTo>
                  <a:pt x="147" y="35"/>
                </a:lnTo>
                <a:lnTo>
                  <a:pt x="144" y="34"/>
                </a:lnTo>
                <a:lnTo>
                  <a:pt x="142" y="33"/>
                </a:lnTo>
                <a:lnTo>
                  <a:pt x="140" y="32"/>
                </a:lnTo>
                <a:lnTo>
                  <a:pt x="136" y="30"/>
                </a:lnTo>
                <a:lnTo>
                  <a:pt x="131" y="30"/>
                </a:lnTo>
                <a:lnTo>
                  <a:pt x="130" y="35"/>
                </a:lnTo>
                <a:lnTo>
                  <a:pt x="127" y="34"/>
                </a:lnTo>
                <a:lnTo>
                  <a:pt x="122" y="33"/>
                </a:lnTo>
                <a:lnTo>
                  <a:pt x="120" y="33"/>
                </a:lnTo>
                <a:lnTo>
                  <a:pt x="118" y="30"/>
                </a:lnTo>
                <a:lnTo>
                  <a:pt x="117" y="28"/>
                </a:lnTo>
                <a:lnTo>
                  <a:pt x="116" y="22"/>
                </a:lnTo>
                <a:lnTo>
                  <a:pt x="108" y="22"/>
                </a:lnTo>
                <a:lnTo>
                  <a:pt x="104" y="20"/>
                </a:lnTo>
                <a:lnTo>
                  <a:pt x="102" y="18"/>
                </a:lnTo>
                <a:lnTo>
                  <a:pt x="101" y="15"/>
                </a:lnTo>
                <a:lnTo>
                  <a:pt x="101" y="13"/>
                </a:lnTo>
                <a:lnTo>
                  <a:pt x="100" y="11"/>
                </a:lnTo>
                <a:lnTo>
                  <a:pt x="97" y="8"/>
                </a:lnTo>
                <a:lnTo>
                  <a:pt x="95" y="7"/>
                </a:lnTo>
                <a:lnTo>
                  <a:pt x="94" y="6"/>
                </a:lnTo>
                <a:lnTo>
                  <a:pt x="93" y="4"/>
                </a:lnTo>
                <a:lnTo>
                  <a:pt x="92" y="0"/>
                </a:lnTo>
                <a:lnTo>
                  <a:pt x="82" y="0"/>
                </a:lnTo>
                <a:lnTo>
                  <a:pt x="78" y="4"/>
                </a:lnTo>
                <a:lnTo>
                  <a:pt x="82" y="7"/>
                </a:lnTo>
                <a:lnTo>
                  <a:pt x="83" y="16"/>
                </a:lnTo>
                <a:lnTo>
                  <a:pt x="85" y="23"/>
                </a:lnTo>
                <a:lnTo>
                  <a:pt x="85" y="27"/>
                </a:lnTo>
                <a:lnTo>
                  <a:pt x="81" y="27"/>
                </a:lnTo>
                <a:lnTo>
                  <a:pt x="81" y="28"/>
                </a:lnTo>
                <a:lnTo>
                  <a:pt x="81" y="33"/>
                </a:lnTo>
                <a:lnTo>
                  <a:pt x="78" y="39"/>
                </a:lnTo>
                <a:lnTo>
                  <a:pt x="75" y="42"/>
                </a:lnTo>
                <a:lnTo>
                  <a:pt x="71" y="45"/>
                </a:lnTo>
                <a:lnTo>
                  <a:pt x="58" y="53"/>
                </a:lnTo>
                <a:lnTo>
                  <a:pt x="52" y="57"/>
                </a:lnTo>
                <a:lnTo>
                  <a:pt x="47" y="66"/>
                </a:lnTo>
                <a:lnTo>
                  <a:pt x="41" y="71"/>
                </a:lnTo>
                <a:lnTo>
                  <a:pt x="39" y="76"/>
                </a:lnTo>
                <a:lnTo>
                  <a:pt x="37" y="82"/>
                </a:lnTo>
                <a:lnTo>
                  <a:pt x="35" y="85"/>
                </a:lnTo>
                <a:lnTo>
                  <a:pt x="32" y="88"/>
                </a:lnTo>
                <a:lnTo>
                  <a:pt x="28" y="89"/>
                </a:lnTo>
                <a:lnTo>
                  <a:pt x="27" y="90"/>
                </a:lnTo>
                <a:lnTo>
                  <a:pt x="26" y="89"/>
                </a:lnTo>
                <a:lnTo>
                  <a:pt x="25" y="87"/>
                </a:lnTo>
                <a:lnTo>
                  <a:pt x="23" y="81"/>
                </a:lnTo>
                <a:lnTo>
                  <a:pt x="20" y="77"/>
                </a:lnTo>
                <a:lnTo>
                  <a:pt x="19" y="80"/>
                </a:lnTo>
                <a:lnTo>
                  <a:pt x="17" y="81"/>
                </a:lnTo>
                <a:lnTo>
                  <a:pt x="14" y="82"/>
                </a:lnTo>
                <a:lnTo>
                  <a:pt x="13" y="81"/>
                </a:lnTo>
                <a:lnTo>
                  <a:pt x="11" y="80"/>
                </a:lnTo>
                <a:lnTo>
                  <a:pt x="9" y="77"/>
                </a:lnTo>
                <a:lnTo>
                  <a:pt x="14" y="73"/>
                </a:lnTo>
                <a:lnTo>
                  <a:pt x="13" y="69"/>
                </a:lnTo>
                <a:lnTo>
                  <a:pt x="11" y="64"/>
                </a:lnTo>
                <a:lnTo>
                  <a:pt x="5" y="70"/>
                </a:lnTo>
                <a:lnTo>
                  <a:pt x="3" y="74"/>
                </a:lnTo>
                <a:lnTo>
                  <a:pt x="2" y="77"/>
                </a:lnTo>
                <a:lnTo>
                  <a:pt x="2" y="81"/>
                </a:lnTo>
                <a:lnTo>
                  <a:pt x="0" y="82"/>
                </a:lnTo>
                <a:lnTo>
                  <a:pt x="3" y="87"/>
                </a:lnTo>
                <a:lnTo>
                  <a:pt x="4" y="88"/>
                </a:lnTo>
                <a:lnTo>
                  <a:pt x="4" y="89"/>
                </a:lnTo>
                <a:lnTo>
                  <a:pt x="4" y="90"/>
                </a:lnTo>
                <a:lnTo>
                  <a:pt x="3" y="92"/>
                </a:lnTo>
                <a:lnTo>
                  <a:pt x="6" y="97"/>
                </a:lnTo>
                <a:lnTo>
                  <a:pt x="6" y="103"/>
                </a:lnTo>
                <a:lnTo>
                  <a:pt x="4" y="108"/>
                </a:lnTo>
                <a:lnTo>
                  <a:pt x="13" y="115"/>
                </a:lnTo>
                <a:lnTo>
                  <a:pt x="21" y="122"/>
                </a:lnTo>
                <a:lnTo>
                  <a:pt x="25" y="124"/>
                </a:lnTo>
                <a:lnTo>
                  <a:pt x="25" y="126"/>
                </a:lnTo>
                <a:lnTo>
                  <a:pt x="25" y="128"/>
                </a:lnTo>
                <a:lnTo>
                  <a:pt x="28" y="131"/>
                </a:lnTo>
                <a:lnTo>
                  <a:pt x="31" y="132"/>
                </a:lnTo>
                <a:lnTo>
                  <a:pt x="32" y="133"/>
                </a:lnTo>
                <a:lnTo>
                  <a:pt x="33" y="136"/>
                </a:lnTo>
                <a:lnTo>
                  <a:pt x="33" y="138"/>
                </a:lnTo>
                <a:lnTo>
                  <a:pt x="38" y="142"/>
                </a:lnTo>
                <a:lnTo>
                  <a:pt x="42" y="146"/>
                </a:lnTo>
                <a:lnTo>
                  <a:pt x="46" y="151"/>
                </a:lnTo>
                <a:lnTo>
                  <a:pt x="48" y="156"/>
                </a:lnTo>
                <a:lnTo>
                  <a:pt x="51" y="157"/>
                </a:lnTo>
                <a:lnTo>
                  <a:pt x="51" y="160"/>
                </a:lnTo>
                <a:lnTo>
                  <a:pt x="51" y="163"/>
                </a:lnTo>
                <a:lnTo>
                  <a:pt x="52" y="164"/>
                </a:lnTo>
                <a:lnTo>
                  <a:pt x="55" y="166"/>
                </a:lnTo>
                <a:lnTo>
                  <a:pt x="55" y="170"/>
                </a:lnTo>
                <a:lnTo>
                  <a:pt x="55" y="174"/>
                </a:lnTo>
                <a:lnTo>
                  <a:pt x="59" y="178"/>
                </a:lnTo>
                <a:lnTo>
                  <a:pt x="59" y="183"/>
                </a:lnTo>
                <a:lnTo>
                  <a:pt x="59" y="186"/>
                </a:lnTo>
                <a:lnTo>
                  <a:pt x="61" y="193"/>
                </a:lnTo>
                <a:lnTo>
                  <a:pt x="62" y="198"/>
                </a:lnTo>
                <a:lnTo>
                  <a:pt x="61" y="199"/>
                </a:lnTo>
                <a:lnTo>
                  <a:pt x="60" y="200"/>
                </a:lnTo>
                <a:lnTo>
                  <a:pt x="66" y="206"/>
                </a:lnTo>
                <a:lnTo>
                  <a:pt x="67" y="209"/>
                </a:lnTo>
                <a:lnTo>
                  <a:pt x="67" y="213"/>
                </a:lnTo>
                <a:lnTo>
                  <a:pt x="67" y="216"/>
                </a:lnTo>
                <a:lnTo>
                  <a:pt x="69" y="218"/>
                </a:lnTo>
                <a:lnTo>
                  <a:pt x="72" y="218"/>
                </a:lnTo>
                <a:lnTo>
                  <a:pt x="73" y="220"/>
                </a:lnTo>
                <a:lnTo>
                  <a:pt x="74" y="223"/>
                </a:lnTo>
                <a:lnTo>
                  <a:pt x="76" y="232"/>
                </a:lnTo>
                <a:lnTo>
                  <a:pt x="78" y="232"/>
                </a:lnTo>
                <a:lnTo>
                  <a:pt x="80" y="233"/>
                </a:lnTo>
                <a:lnTo>
                  <a:pt x="81" y="239"/>
                </a:lnTo>
                <a:lnTo>
                  <a:pt x="81" y="243"/>
                </a:lnTo>
                <a:lnTo>
                  <a:pt x="79" y="253"/>
                </a:lnTo>
                <a:lnTo>
                  <a:pt x="85" y="259"/>
                </a:lnTo>
                <a:lnTo>
                  <a:pt x="88" y="263"/>
                </a:lnTo>
                <a:lnTo>
                  <a:pt x="89" y="267"/>
                </a:lnTo>
                <a:lnTo>
                  <a:pt x="90" y="270"/>
                </a:lnTo>
                <a:lnTo>
                  <a:pt x="90" y="273"/>
                </a:lnTo>
                <a:lnTo>
                  <a:pt x="93" y="275"/>
                </a:lnTo>
                <a:lnTo>
                  <a:pt x="96" y="276"/>
                </a:lnTo>
                <a:lnTo>
                  <a:pt x="103" y="281"/>
                </a:lnTo>
                <a:lnTo>
                  <a:pt x="111" y="288"/>
                </a:lnTo>
                <a:lnTo>
                  <a:pt x="111" y="289"/>
                </a:lnTo>
                <a:lnTo>
                  <a:pt x="113" y="290"/>
                </a:lnTo>
                <a:lnTo>
                  <a:pt x="114" y="291"/>
                </a:lnTo>
                <a:lnTo>
                  <a:pt x="115" y="290"/>
                </a:lnTo>
                <a:lnTo>
                  <a:pt x="117" y="292"/>
                </a:lnTo>
                <a:lnTo>
                  <a:pt x="118" y="294"/>
                </a:lnTo>
                <a:lnTo>
                  <a:pt x="122" y="295"/>
                </a:lnTo>
                <a:lnTo>
                  <a:pt x="126" y="295"/>
                </a:lnTo>
                <a:lnTo>
                  <a:pt x="127" y="297"/>
                </a:lnTo>
                <a:lnTo>
                  <a:pt x="134" y="301"/>
                </a:lnTo>
                <a:lnTo>
                  <a:pt x="140" y="304"/>
                </a:lnTo>
                <a:lnTo>
                  <a:pt x="141" y="304"/>
                </a:lnTo>
                <a:lnTo>
                  <a:pt x="143" y="304"/>
                </a:lnTo>
                <a:lnTo>
                  <a:pt x="145" y="307"/>
                </a:lnTo>
                <a:lnTo>
                  <a:pt x="148" y="309"/>
                </a:lnTo>
                <a:lnTo>
                  <a:pt x="150" y="309"/>
                </a:lnTo>
                <a:lnTo>
                  <a:pt x="151" y="309"/>
                </a:lnTo>
                <a:lnTo>
                  <a:pt x="154" y="311"/>
                </a:lnTo>
                <a:lnTo>
                  <a:pt x="154" y="314"/>
                </a:lnTo>
                <a:lnTo>
                  <a:pt x="155" y="316"/>
                </a:lnTo>
                <a:lnTo>
                  <a:pt x="156" y="318"/>
                </a:lnTo>
                <a:lnTo>
                  <a:pt x="158" y="322"/>
                </a:lnTo>
                <a:lnTo>
                  <a:pt x="162" y="324"/>
                </a:lnTo>
                <a:lnTo>
                  <a:pt x="164" y="324"/>
                </a:lnTo>
                <a:lnTo>
                  <a:pt x="166" y="323"/>
                </a:lnTo>
                <a:lnTo>
                  <a:pt x="168" y="321"/>
                </a:lnTo>
                <a:lnTo>
                  <a:pt x="170" y="317"/>
                </a:lnTo>
                <a:lnTo>
                  <a:pt x="171" y="316"/>
                </a:lnTo>
                <a:lnTo>
                  <a:pt x="169" y="307"/>
                </a:lnTo>
                <a:lnTo>
                  <a:pt x="177" y="294"/>
                </a:lnTo>
                <a:lnTo>
                  <a:pt x="178" y="291"/>
                </a:lnTo>
                <a:lnTo>
                  <a:pt x="177" y="289"/>
                </a:lnTo>
                <a:lnTo>
                  <a:pt x="176" y="287"/>
                </a:lnTo>
                <a:lnTo>
                  <a:pt x="176" y="285"/>
                </a:lnTo>
                <a:lnTo>
                  <a:pt x="171" y="280"/>
                </a:lnTo>
                <a:lnTo>
                  <a:pt x="168" y="281"/>
                </a:lnTo>
                <a:lnTo>
                  <a:pt x="165" y="281"/>
                </a:lnTo>
                <a:lnTo>
                  <a:pt x="165" y="271"/>
                </a:lnTo>
                <a:lnTo>
                  <a:pt x="166" y="271"/>
                </a:lnTo>
                <a:lnTo>
                  <a:pt x="169" y="270"/>
                </a:lnTo>
                <a:lnTo>
                  <a:pt x="171" y="273"/>
                </a:lnTo>
                <a:lnTo>
                  <a:pt x="172" y="276"/>
                </a:lnTo>
                <a:lnTo>
                  <a:pt x="172" y="280"/>
                </a:lnTo>
                <a:lnTo>
                  <a:pt x="175" y="281"/>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27" name="Freeform 234"/>
          <p:cNvSpPr>
            <a:spLocks/>
          </p:cNvSpPr>
          <p:nvPr/>
        </p:nvSpPr>
        <p:spPr bwMode="auto">
          <a:xfrm>
            <a:off x="3168650" y="3959225"/>
            <a:ext cx="179388" cy="219075"/>
          </a:xfrm>
          <a:custGeom>
            <a:avLst/>
            <a:gdLst>
              <a:gd name="T0" fmla="*/ 2147483647 w 117"/>
              <a:gd name="T1" fmla="*/ 0 h 156"/>
              <a:gd name="T2" fmla="*/ 2147483647 w 117"/>
              <a:gd name="T3" fmla="*/ 2147483647 h 156"/>
              <a:gd name="T4" fmla="*/ 2147483647 w 117"/>
              <a:gd name="T5" fmla="*/ 2147483647 h 156"/>
              <a:gd name="T6" fmla="*/ 2147483647 w 117"/>
              <a:gd name="T7" fmla="*/ 2147483647 h 156"/>
              <a:gd name="T8" fmla="*/ 2147483647 w 117"/>
              <a:gd name="T9" fmla="*/ 2147483647 h 156"/>
              <a:gd name="T10" fmla="*/ 2147483647 w 117"/>
              <a:gd name="T11" fmla="*/ 2147483647 h 156"/>
              <a:gd name="T12" fmla="*/ 2147483647 w 117"/>
              <a:gd name="T13" fmla="*/ 2147483647 h 156"/>
              <a:gd name="T14" fmla="*/ 2147483647 w 117"/>
              <a:gd name="T15" fmla="*/ 2147483647 h 156"/>
              <a:gd name="T16" fmla="*/ 2147483647 w 117"/>
              <a:gd name="T17" fmla="*/ 2147483647 h 156"/>
              <a:gd name="T18" fmla="*/ 2147483647 w 117"/>
              <a:gd name="T19" fmla="*/ 2147483647 h 156"/>
              <a:gd name="T20" fmla="*/ 2147483647 w 117"/>
              <a:gd name="T21" fmla="*/ 2147483647 h 156"/>
              <a:gd name="T22" fmla="*/ 2147483647 w 117"/>
              <a:gd name="T23" fmla="*/ 2147483647 h 156"/>
              <a:gd name="T24" fmla="*/ 2147483647 w 117"/>
              <a:gd name="T25" fmla="*/ 2147483647 h 156"/>
              <a:gd name="T26" fmla="*/ 2147483647 w 117"/>
              <a:gd name="T27" fmla="*/ 2147483647 h 156"/>
              <a:gd name="T28" fmla="*/ 2147483647 w 117"/>
              <a:gd name="T29" fmla="*/ 2147483647 h 156"/>
              <a:gd name="T30" fmla="*/ 2147483647 w 117"/>
              <a:gd name="T31" fmla="*/ 2147483647 h 156"/>
              <a:gd name="T32" fmla="*/ 2147483647 w 117"/>
              <a:gd name="T33" fmla="*/ 2147483647 h 156"/>
              <a:gd name="T34" fmla="*/ 2147483647 w 117"/>
              <a:gd name="T35" fmla="*/ 2147483647 h 156"/>
              <a:gd name="T36" fmla="*/ 2147483647 w 117"/>
              <a:gd name="T37" fmla="*/ 2147483647 h 156"/>
              <a:gd name="T38" fmla="*/ 2147483647 w 117"/>
              <a:gd name="T39" fmla="*/ 2147483647 h 156"/>
              <a:gd name="T40" fmla="*/ 2147483647 w 117"/>
              <a:gd name="T41" fmla="*/ 2147483647 h 156"/>
              <a:gd name="T42" fmla="*/ 2147483647 w 117"/>
              <a:gd name="T43" fmla="*/ 2147483647 h 156"/>
              <a:gd name="T44" fmla="*/ 2147483647 w 117"/>
              <a:gd name="T45" fmla="*/ 2147483647 h 156"/>
              <a:gd name="T46" fmla="*/ 2147483647 w 117"/>
              <a:gd name="T47" fmla="*/ 2147483647 h 156"/>
              <a:gd name="T48" fmla="*/ 2147483647 w 117"/>
              <a:gd name="T49" fmla="*/ 2147483647 h 156"/>
              <a:gd name="T50" fmla="*/ 2147483647 w 117"/>
              <a:gd name="T51" fmla="*/ 2147483647 h 156"/>
              <a:gd name="T52" fmla="*/ 2147483647 w 117"/>
              <a:gd name="T53" fmla="*/ 2147483647 h 156"/>
              <a:gd name="T54" fmla="*/ 2147483647 w 117"/>
              <a:gd name="T55" fmla="*/ 2147483647 h 156"/>
              <a:gd name="T56" fmla="*/ 2147483647 w 117"/>
              <a:gd name="T57" fmla="*/ 2147483647 h 156"/>
              <a:gd name="T58" fmla="*/ 2147483647 w 117"/>
              <a:gd name="T59" fmla="*/ 2147483647 h 156"/>
              <a:gd name="T60" fmla="*/ 2147483647 w 117"/>
              <a:gd name="T61" fmla="*/ 2147483647 h 156"/>
              <a:gd name="T62" fmla="*/ 2147483647 w 117"/>
              <a:gd name="T63" fmla="*/ 2147483647 h 156"/>
              <a:gd name="T64" fmla="*/ 2147483647 w 117"/>
              <a:gd name="T65" fmla="*/ 2147483647 h 156"/>
              <a:gd name="T66" fmla="*/ 2147483647 w 117"/>
              <a:gd name="T67" fmla="*/ 2147483647 h 156"/>
              <a:gd name="T68" fmla="*/ 2147483647 w 117"/>
              <a:gd name="T69" fmla="*/ 2147483647 h 156"/>
              <a:gd name="T70" fmla="*/ 2147483647 w 117"/>
              <a:gd name="T71" fmla="*/ 2147483647 h 156"/>
              <a:gd name="T72" fmla="*/ 2147483647 w 117"/>
              <a:gd name="T73" fmla="*/ 2147483647 h 156"/>
              <a:gd name="T74" fmla="*/ 2147483647 w 117"/>
              <a:gd name="T75" fmla="*/ 2147483647 h 156"/>
              <a:gd name="T76" fmla="*/ 2147483647 w 117"/>
              <a:gd name="T77" fmla="*/ 2147483647 h 156"/>
              <a:gd name="T78" fmla="*/ 2147483647 w 117"/>
              <a:gd name="T79" fmla="*/ 2147483647 h 156"/>
              <a:gd name="T80" fmla="*/ 2147483647 w 117"/>
              <a:gd name="T81" fmla="*/ 2147483647 h 156"/>
              <a:gd name="T82" fmla="*/ 2147483647 w 117"/>
              <a:gd name="T83" fmla="*/ 2147483647 h 156"/>
              <a:gd name="T84" fmla="*/ 2147483647 w 117"/>
              <a:gd name="T85" fmla="*/ 2147483647 h 156"/>
              <a:gd name="T86" fmla="*/ 2147483647 w 117"/>
              <a:gd name="T87" fmla="*/ 2147483647 h 156"/>
              <a:gd name="T88" fmla="*/ 2147483647 w 117"/>
              <a:gd name="T89" fmla="*/ 2147483647 h 156"/>
              <a:gd name="T90" fmla="*/ 2147483647 w 117"/>
              <a:gd name="T91" fmla="*/ 2147483647 h 15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7"/>
              <a:gd name="T139" fmla="*/ 0 h 156"/>
              <a:gd name="T140" fmla="*/ 117 w 117"/>
              <a:gd name="T141" fmla="*/ 156 h 15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7" h="156">
                <a:moveTo>
                  <a:pt x="60" y="9"/>
                </a:moveTo>
                <a:lnTo>
                  <a:pt x="54" y="4"/>
                </a:lnTo>
                <a:lnTo>
                  <a:pt x="40" y="0"/>
                </a:lnTo>
                <a:lnTo>
                  <a:pt x="22" y="2"/>
                </a:lnTo>
                <a:lnTo>
                  <a:pt x="19" y="8"/>
                </a:lnTo>
                <a:lnTo>
                  <a:pt x="17" y="13"/>
                </a:lnTo>
                <a:lnTo>
                  <a:pt x="14" y="15"/>
                </a:lnTo>
                <a:lnTo>
                  <a:pt x="14" y="17"/>
                </a:lnTo>
                <a:lnTo>
                  <a:pt x="12" y="21"/>
                </a:lnTo>
                <a:lnTo>
                  <a:pt x="10" y="25"/>
                </a:lnTo>
                <a:lnTo>
                  <a:pt x="10" y="31"/>
                </a:lnTo>
                <a:lnTo>
                  <a:pt x="0" y="51"/>
                </a:lnTo>
                <a:lnTo>
                  <a:pt x="8" y="57"/>
                </a:lnTo>
                <a:lnTo>
                  <a:pt x="13" y="64"/>
                </a:lnTo>
                <a:lnTo>
                  <a:pt x="15" y="68"/>
                </a:lnTo>
                <a:lnTo>
                  <a:pt x="17" y="70"/>
                </a:lnTo>
                <a:lnTo>
                  <a:pt x="19" y="71"/>
                </a:lnTo>
                <a:lnTo>
                  <a:pt x="21" y="71"/>
                </a:lnTo>
                <a:lnTo>
                  <a:pt x="22" y="73"/>
                </a:lnTo>
                <a:lnTo>
                  <a:pt x="25" y="77"/>
                </a:lnTo>
                <a:lnTo>
                  <a:pt x="26" y="80"/>
                </a:lnTo>
                <a:lnTo>
                  <a:pt x="27" y="84"/>
                </a:lnTo>
                <a:lnTo>
                  <a:pt x="28" y="86"/>
                </a:lnTo>
                <a:lnTo>
                  <a:pt x="29" y="87"/>
                </a:lnTo>
                <a:lnTo>
                  <a:pt x="31" y="87"/>
                </a:lnTo>
                <a:lnTo>
                  <a:pt x="34" y="89"/>
                </a:lnTo>
                <a:lnTo>
                  <a:pt x="35" y="90"/>
                </a:lnTo>
                <a:lnTo>
                  <a:pt x="40" y="95"/>
                </a:lnTo>
                <a:lnTo>
                  <a:pt x="42" y="97"/>
                </a:lnTo>
                <a:lnTo>
                  <a:pt x="46" y="98"/>
                </a:lnTo>
                <a:lnTo>
                  <a:pt x="48" y="98"/>
                </a:lnTo>
                <a:lnTo>
                  <a:pt x="51" y="99"/>
                </a:lnTo>
                <a:lnTo>
                  <a:pt x="53" y="103"/>
                </a:lnTo>
                <a:lnTo>
                  <a:pt x="56" y="104"/>
                </a:lnTo>
                <a:lnTo>
                  <a:pt x="58" y="106"/>
                </a:lnTo>
                <a:lnTo>
                  <a:pt x="60" y="109"/>
                </a:lnTo>
                <a:lnTo>
                  <a:pt x="62" y="112"/>
                </a:lnTo>
                <a:lnTo>
                  <a:pt x="66" y="114"/>
                </a:lnTo>
                <a:lnTo>
                  <a:pt x="67" y="117"/>
                </a:lnTo>
                <a:lnTo>
                  <a:pt x="67" y="119"/>
                </a:lnTo>
                <a:lnTo>
                  <a:pt x="66" y="123"/>
                </a:lnTo>
                <a:lnTo>
                  <a:pt x="66" y="126"/>
                </a:lnTo>
                <a:lnTo>
                  <a:pt x="65" y="130"/>
                </a:lnTo>
                <a:lnTo>
                  <a:pt x="63" y="133"/>
                </a:lnTo>
                <a:lnTo>
                  <a:pt x="60" y="140"/>
                </a:lnTo>
                <a:lnTo>
                  <a:pt x="55" y="147"/>
                </a:lnTo>
                <a:lnTo>
                  <a:pt x="54" y="151"/>
                </a:lnTo>
                <a:lnTo>
                  <a:pt x="55" y="152"/>
                </a:lnTo>
                <a:lnTo>
                  <a:pt x="56" y="152"/>
                </a:lnTo>
                <a:lnTo>
                  <a:pt x="59" y="152"/>
                </a:lnTo>
                <a:lnTo>
                  <a:pt x="63" y="151"/>
                </a:lnTo>
                <a:lnTo>
                  <a:pt x="69" y="153"/>
                </a:lnTo>
                <a:lnTo>
                  <a:pt x="72" y="154"/>
                </a:lnTo>
                <a:lnTo>
                  <a:pt x="74" y="155"/>
                </a:lnTo>
                <a:lnTo>
                  <a:pt x="80" y="154"/>
                </a:lnTo>
                <a:lnTo>
                  <a:pt x="86" y="154"/>
                </a:lnTo>
                <a:lnTo>
                  <a:pt x="91" y="155"/>
                </a:lnTo>
                <a:lnTo>
                  <a:pt x="95" y="156"/>
                </a:lnTo>
                <a:lnTo>
                  <a:pt x="97" y="155"/>
                </a:lnTo>
                <a:lnTo>
                  <a:pt x="100" y="155"/>
                </a:lnTo>
                <a:lnTo>
                  <a:pt x="100" y="154"/>
                </a:lnTo>
                <a:lnTo>
                  <a:pt x="102" y="152"/>
                </a:lnTo>
                <a:lnTo>
                  <a:pt x="104" y="147"/>
                </a:lnTo>
                <a:lnTo>
                  <a:pt x="109" y="142"/>
                </a:lnTo>
                <a:lnTo>
                  <a:pt x="110" y="140"/>
                </a:lnTo>
                <a:lnTo>
                  <a:pt x="111" y="135"/>
                </a:lnTo>
                <a:lnTo>
                  <a:pt x="111" y="132"/>
                </a:lnTo>
                <a:lnTo>
                  <a:pt x="110" y="128"/>
                </a:lnTo>
                <a:lnTo>
                  <a:pt x="110" y="126"/>
                </a:lnTo>
                <a:lnTo>
                  <a:pt x="110" y="124"/>
                </a:lnTo>
                <a:lnTo>
                  <a:pt x="112" y="120"/>
                </a:lnTo>
                <a:lnTo>
                  <a:pt x="112" y="113"/>
                </a:lnTo>
                <a:lnTo>
                  <a:pt x="112" y="107"/>
                </a:lnTo>
                <a:lnTo>
                  <a:pt x="115" y="104"/>
                </a:lnTo>
                <a:lnTo>
                  <a:pt x="116" y="100"/>
                </a:lnTo>
                <a:lnTo>
                  <a:pt x="116" y="96"/>
                </a:lnTo>
                <a:lnTo>
                  <a:pt x="117" y="89"/>
                </a:lnTo>
                <a:lnTo>
                  <a:pt x="116" y="87"/>
                </a:lnTo>
                <a:lnTo>
                  <a:pt x="114" y="89"/>
                </a:lnTo>
                <a:lnTo>
                  <a:pt x="109" y="90"/>
                </a:lnTo>
                <a:lnTo>
                  <a:pt x="107" y="90"/>
                </a:lnTo>
                <a:lnTo>
                  <a:pt x="105" y="89"/>
                </a:lnTo>
                <a:lnTo>
                  <a:pt x="104" y="82"/>
                </a:lnTo>
                <a:lnTo>
                  <a:pt x="104" y="73"/>
                </a:lnTo>
                <a:lnTo>
                  <a:pt x="105" y="65"/>
                </a:lnTo>
                <a:lnTo>
                  <a:pt x="104" y="62"/>
                </a:lnTo>
                <a:lnTo>
                  <a:pt x="103" y="59"/>
                </a:lnTo>
                <a:lnTo>
                  <a:pt x="101" y="58"/>
                </a:lnTo>
                <a:lnTo>
                  <a:pt x="97" y="58"/>
                </a:lnTo>
                <a:lnTo>
                  <a:pt x="95" y="57"/>
                </a:lnTo>
                <a:lnTo>
                  <a:pt x="94" y="55"/>
                </a:lnTo>
                <a:lnTo>
                  <a:pt x="94" y="52"/>
                </a:lnTo>
                <a:lnTo>
                  <a:pt x="91" y="49"/>
                </a:lnTo>
                <a:lnTo>
                  <a:pt x="87" y="51"/>
                </a:lnTo>
                <a:lnTo>
                  <a:pt x="79" y="51"/>
                </a:lnTo>
                <a:lnTo>
                  <a:pt x="73" y="50"/>
                </a:lnTo>
                <a:lnTo>
                  <a:pt x="70" y="49"/>
                </a:lnTo>
                <a:lnTo>
                  <a:pt x="70" y="48"/>
                </a:lnTo>
                <a:lnTo>
                  <a:pt x="70" y="44"/>
                </a:lnTo>
                <a:lnTo>
                  <a:pt x="69" y="42"/>
                </a:lnTo>
                <a:lnTo>
                  <a:pt x="68" y="40"/>
                </a:lnTo>
                <a:lnTo>
                  <a:pt x="68" y="35"/>
                </a:lnTo>
                <a:lnTo>
                  <a:pt x="69" y="27"/>
                </a:lnTo>
                <a:lnTo>
                  <a:pt x="69" y="24"/>
                </a:lnTo>
                <a:lnTo>
                  <a:pt x="68" y="21"/>
                </a:lnTo>
                <a:lnTo>
                  <a:pt x="63" y="15"/>
                </a:lnTo>
                <a:lnTo>
                  <a:pt x="60" y="9"/>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28" name="Freeform 235"/>
          <p:cNvSpPr>
            <a:spLocks noEditPoints="1"/>
          </p:cNvSpPr>
          <p:nvPr/>
        </p:nvSpPr>
        <p:spPr bwMode="auto">
          <a:xfrm>
            <a:off x="7683500" y="3532188"/>
            <a:ext cx="338138" cy="219075"/>
          </a:xfrm>
          <a:custGeom>
            <a:avLst/>
            <a:gdLst>
              <a:gd name="T0" fmla="*/ 2147483647 w 222"/>
              <a:gd name="T1" fmla="*/ 2147483647 h 155"/>
              <a:gd name="T2" fmla="*/ 2147483647 w 222"/>
              <a:gd name="T3" fmla="*/ 2147483647 h 155"/>
              <a:gd name="T4" fmla="*/ 2147483647 w 222"/>
              <a:gd name="T5" fmla="*/ 2147483647 h 155"/>
              <a:gd name="T6" fmla="*/ 2147483647 w 222"/>
              <a:gd name="T7" fmla="*/ 2147483647 h 155"/>
              <a:gd name="T8" fmla="*/ 2147483647 w 222"/>
              <a:gd name="T9" fmla="*/ 2147483647 h 155"/>
              <a:gd name="T10" fmla="*/ 2147483647 w 222"/>
              <a:gd name="T11" fmla="*/ 2147483647 h 155"/>
              <a:gd name="T12" fmla="*/ 2147483647 w 222"/>
              <a:gd name="T13" fmla="*/ 2147483647 h 155"/>
              <a:gd name="T14" fmla="*/ 2147483647 w 222"/>
              <a:gd name="T15" fmla="*/ 2147483647 h 155"/>
              <a:gd name="T16" fmla="*/ 2147483647 w 222"/>
              <a:gd name="T17" fmla="*/ 2147483647 h 155"/>
              <a:gd name="T18" fmla="*/ 2147483647 w 222"/>
              <a:gd name="T19" fmla="*/ 2147483647 h 155"/>
              <a:gd name="T20" fmla="*/ 2147483647 w 222"/>
              <a:gd name="T21" fmla="*/ 2147483647 h 155"/>
              <a:gd name="T22" fmla="*/ 2147483647 w 222"/>
              <a:gd name="T23" fmla="*/ 2147483647 h 155"/>
              <a:gd name="T24" fmla="*/ 2147483647 w 222"/>
              <a:gd name="T25" fmla="*/ 2147483647 h 155"/>
              <a:gd name="T26" fmla="*/ 2147483647 w 222"/>
              <a:gd name="T27" fmla="*/ 2147483647 h 155"/>
              <a:gd name="T28" fmla="*/ 2147483647 w 222"/>
              <a:gd name="T29" fmla="*/ 2147483647 h 155"/>
              <a:gd name="T30" fmla="*/ 2147483647 w 222"/>
              <a:gd name="T31" fmla="*/ 2147483647 h 155"/>
              <a:gd name="T32" fmla="*/ 2147483647 w 222"/>
              <a:gd name="T33" fmla="*/ 2147483647 h 155"/>
              <a:gd name="T34" fmla="*/ 2147483647 w 222"/>
              <a:gd name="T35" fmla="*/ 2147483647 h 155"/>
              <a:gd name="T36" fmla="*/ 2147483647 w 222"/>
              <a:gd name="T37" fmla="*/ 2147483647 h 155"/>
              <a:gd name="T38" fmla="*/ 2147483647 w 222"/>
              <a:gd name="T39" fmla="*/ 2147483647 h 155"/>
              <a:gd name="T40" fmla="*/ 2147483647 w 222"/>
              <a:gd name="T41" fmla="*/ 2147483647 h 155"/>
              <a:gd name="T42" fmla="*/ 2147483647 w 222"/>
              <a:gd name="T43" fmla="*/ 2147483647 h 155"/>
              <a:gd name="T44" fmla="*/ 2147483647 w 222"/>
              <a:gd name="T45" fmla="*/ 2147483647 h 155"/>
              <a:gd name="T46" fmla="*/ 2147483647 w 222"/>
              <a:gd name="T47" fmla="*/ 2147483647 h 155"/>
              <a:gd name="T48" fmla="*/ 2147483647 w 222"/>
              <a:gd name="T49" fmla="*/ 2147483647 h 155"/>
              <a:gd name="T50" fmla="*/ 2147483647 w 222"/>
              <a:gd name="T51" fmla="*/ 2147483647 h 155"/>
              <a:gd name="T52" fmla="*/ 2147483647 w 222"/>
              <a:gd name="T53" fmla="*/ 2147483647 h 155"/>
              <a:gd name="T54" fmla="*/ 2147483647 w 222"/>
              <a:gd name="T55" fmla="*/ 2147483647 h 155"/>
              <a:gd name="T56" fmla="*/ 2147483647 w 222"/>
              <a:gd name="T57" fmla="*/ 2147483647 h 155"/>
              <a:gd name="T58" fmla="*/ 2147483647 w 222"/>
              <a:gd name="T59" fmla="*/ 2147483647 h 155"/>
              <a:gd name="T60" fmla="*/ 2147483647 w 222"/>
              <a:gd name="T61" fmla="*/ 2147483647 h 155"/>
              <a:gd name="T62" fmla="*/ 2147483647 w 222"/>
              <a:gd name="T63" fmla="*/ 2147483647 h 155"/>
              <a:gd name="T64" fmla="*/ 2147483647 w 222"/>
              <a:gd name="T65" fmla="*/ 2147483647 h 155"/>
              <a:gd name="T66" fmla="*/ 2147483647 w 222"/>
              <a:gd name="T67" fmla="*/ 2147483647 h 155"/>
              <a:gd name="T68" fmla="*/ 2147483647 w 222"/>
              <a:gd name="T69" fmla="*/ 2147483647 h 155"/>
              <a:gd name="T70" fmla="*/ 2147483647 w 222"/>
              <a:gd name="T71" fmla="*/ 2147483647 h 155"/>
              <a:gd name="T72" fmla="*/ 2147483647 w 222"/>
              <a:gd name="T73" fmla="*/ 2147483647 h 155"/>
              <a:gd name="T74" fmla="*/ 2147483647 w 222"/>
              <a:gd name="T75" fmla="*/ 2147483647 h 155"/>
              <a:gd name="T76" fmla="*/ 2147483647 w 222"/>
              <a:gd name="T77" fmla="*/ 2147483647 h 155"/>
              <a:gd name="T78" fmla="*/ 2147483647 w 222"/>
              <a:gd name="T79" fmla="*/ 2147483647 h 155"/>
              <a:gd name="T80" fmla="*/ 2147483647 w 222"/>
              <a:gd name="T81" fmla="*/ 2147483647 h 155"/>
              <a:gd name="T82" fmla="*/ 2147483647 w 222"/>
              <a:gd name="T83" fmla="*/ 2147483647 h 155"/>
              <a:gd name="T84" fmla="*/ 2147483647 w 222"/>
              <a:gd name="T85" fmla="*/ 2147483647 h 155"/>
              <a:gd name="T86" fmla="*/ 2147483647 w 222"/>
              <a:gd name="T87" fmla="*/ 2147483647 h 155"/>
              <a:gd name="T88" fmla="*/ 2147483647 w 222"/>
              <a:gd name="T89" fmla="*/ 2147483647 h 155"/>
              <a:gd name="T90" fmla="*/ 2147483647 w 222"/>
              <a:gd name="T91" fmla="*/ 2147483647 h 155"/>
              <a:gd name="T92" fmla="*/ 2147483647 w 222"/>
              <a:gd name="T93" fmla="*/ 2147483647 h 155"/>
              <a:gd name="T94" fmla="*/ 2147483647 w 222"/>
              <a:gd name="T95" fmla="*/ 2147483647 h 155"/>
              <a:gd name="T96" fmla="*/ 2147483647 w 222"/>
              <a:gd name="T97" fmla="*/ 2147483647 h 155"/>
              <a:gd name="T98" fmla="*/ 2147483647 w 222"/>
              <a:gd name="T99" fmla="*/ 2147483647 h 155"/>
              <a:gd name="T100" fmla="*/ 2147483647 w 222"/>
              <a:gd name="T101" fmla="*/ 2147483647 h 155"/>
              <a:gd name="T102" fmla="*/ 2147483647 w 222"/>
              <a:gd name="T103" fmla="*/ 2147483647 h 155"/>
              <a:gd name="T104" fmla="*/ 2147483647 w 222"/>
              <a:gd name="T105" fmla="*/ 2147483647 h 155"/>
              <a:gd name="T106" fmla="*/ 2147483647 w 222"/>
              <a:gd name="T107" fmla="*/ 2147483647 h 155"/>
              <a:gd name="T108" fmla="*/ 2147483647 w 222"/>
              <a:gd name="T109" fmla="*/ 2147483647 h 155"/>
              <a:gd name="T110" fmla="*/ 2147483647 w 222"/>
              <a:gd name="T111" fmla="*/ 2147483647 h 155"/>
              <a:gd name="T112" fmla="*/ 2147483647 w 222"/>
              <a:gd name="T113" fmla="*/ 2147483647 h 155"/>
              <a:gd name="T114" fmla="*/ 2147483647 w 222"/>
              <a:gd name="T115" fmla="*/ 2147483647 h 155"/>
              <a:gd name="T116" fmla="*/ 2147483647 w 222"/>
              <a:gd name="T117" fmla="*/ 2147483647 h 155"/>
              <a:gd name="T118" fmla="*/ 2147483647 w 222"/>
              <a:gd name="T119" fmla="*/ 2147483647 h 15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2"/>
              <a:gd name="T181" fmla="*/ 0 h 155"/>
              <a:gd name="T182" fmla="*/ 222 w 222"/>
              <a:gd name="T183" fmla="*/ 155 h 15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2" h="155">
                <a:moveTo>
                  <a:pt x="1" y="9"/>
                </a:moveTo>
                <a:lnTo>
                  <a:pt x="2" y="76"/>
                </a:lnTo>
                <a:lnTo>
                  <a:pt x="0" y="81"/>
                </a:lnTo>
                <a:lnTo>
                  <a:pt x="2" y="88"/>
                </a:lnTo>
                <a:lnTo>
                  <a:pt x="3" y="126"/>
                </a:lnTo>
                <a:lnTo>
                  <a:pt x="10" y="126"/>
                </a:lnTo>
                <a:lnTo>
                  <a:pt x="17" y="126"/>
                </a:lnTo>
                <a:lnTo>
                  <a:pt x="21" y="123"/>
                </a:lnTo>
                <a:lnTo>
                  <a:pt x="23" y="124"/>
                </a:lnTo>
                <a:lnTo>
                  <a:pt x="23" y="125"/>
                </a:lnTo>
                <a:lnTo>
                  <a:pt x="28" y="125"/>
                </a:lnTo>
                <a:lnTo>
                  <a:pt x="31" y="125"/>
                </a:lnTo>
                <a:lnTo>
                  <a:pt x="38" y="121"/>
                </a:lnTo>
                <a:lnTo>
                  <a:pt x="38" y="119"/>
                </a:lnTo>
                <a:lnTo>
                  <a:pt x="42" y="117"/>
                </a:lnTo>
                <a:lnTo>
                  <a:pt x="41" y="113"/>
                </a:lnTo>
                <a:lnTo>
                  <a:pt x="39" y="112"/>
                </a:lnTo>
                <a:lnTo>
                  <a:pt x="41" y="109"/>
                </a:lnTo>
                <a:lnTo>
                  <a:pt x="44" y="105"/>
                </a:lnTo>
                <a:lnTo>
                  <a:pt x="44" y="106"/>
                </a:lnTo>
                <a:lnTo>
                  <a:pt x="46" y="106"/>
                </a:lnTo>
                <a:lnTo>
                  <a:pt x="48" y="106"/>
                </a:lnTo>
                <a:lnTo>
                  <a:pt x="50" y="105"/>
                </a:lnTo>
                <a:lnTo>
                  <a:pt x="52" y="105"/>
                </a:lnTo>
                <a:lnTo>
                  <a:pt x="58" y="109"/>
                </a:lnTo>
                <a:lnTo>
                  <a:pt x="62" y="109"/>
                </a:lnTo>
                <a:lnTo>
                  <a:pt x="65" y="109"/>
                </a:lnTo>
                <a:lnTo>
                  <a:pt x="69" y="109"/>
                </a:lnTo>
                <a:lnTo>
                  <a:pt x="72" y="109"/>
                </a:lnTo>
                <a:lnTo>
                  <a:pt x="78" y="114"/>
                </a:lnTo>
                <a:lnTo>
                  <a:pt x="83" y="119"/>
                </a:lnTo>
                <a:lnTo>
                  <a:pt x="83" y="123"/>
                </a:lnTo>
                <a:lnTo>
                  <a:pt x="83" y="126"/>
                </a:lnTo>
                <a:lnTo>
                  <a:pt x="85" y="126"/>
                </a:lnTo>
                <a:lnTo>
                  <a:pt x="86" y="127"/>
                </a:lnTo>
                <a:lnTo>
                  <a:pt x="87" y="131"/>
                </a:lnTo>
                <a:lnTo>
                  <a:pt x="90" y="131"/>
                </a:lnTo>
                <a:lnTo>
                  <a:pt x="91" y="132"/>
                </a:lnTo>
                <a:lnTo>
                  <a:pt x="94" y="133"/>
                </a:lnTo>
                <a:lnTo>
                  <a:pt x="94" y="134"/>
                </a:lnTo>
                <a:lnTo>
                  <a:pt x="94" y="137"/>
                </a:lnTo>
                <a:lnTo>
                  <a:pt x="96" y="137"/>
                </a:lnTo>
                <a:lnTo>
                  <a:pt x="98" y="138"/>
                </a:lnTo>
                <a:lnTo>
                  <a:pt x="99" y="139"/>
                </a:lnTo>
                <a:lnTo>
                  <a:pt x="100" y="140"/>
                </a:lnTo>
                <a:lnTo>
                  <a:pt x="100" y="143"/>
                </a:lnTo>
                <a:lnTo>
                  <a:pt x="100" y="145"/>
                </a:lnTo>
                <a:lnTo>
                  <a:pt x="103" y="146"/>
                </a:lnTo>
                <a:lnTo>
                  <a:pt x="104" y="146"/>
                </a:lnTo>
                <a:lnTo>
                  <a:pt x="105" y="145"/>
                </a:lnTo>
                <a:lnTo>
                  <a:pt x="110" y="148"/>
                </a:lnTo>
                <a:lnTo>
                  <a:pt x="112" y="148"/>
                </a:lnTo>
                <a:lnTo>
                  <a:pt x="114" y="147"/>
                </a:lnTo>
                <a:lnTo>
                  <a:pt x="117" y="150"/>
                </a:lnTo>
                <a:lnTo>
                  <a:pt x="123" y="150"/>
                </a:lnTo>
                <a:lnTo>
                  <a:pt x="128" y="151"/>
                </a:lnTo>
                <a:lnTo>
                  <a:pt x="130" y="154"/>
                </a:lnTo>
                <a:lnTo>
                  <a:pt x="135" y="155"/>
                </a:lnTo>
                <a:lnTo>
                  <a:pt x="140" y="155"/>
                </a:lnTo>
                <a:lnTo>
                  <a:pt x="140" y="148"/>
                </a:lnTo>
                <a:lnTo>
                  <a:pt x="137" y="148"/>
                </a:lnTo>
                <a:lnTo>
                  <a:pt x="133" y="147"/>
                </a:lnTo>
                <a:lnTo>
                  <a:pt x="133" y="146"/>
                </a:lnTo>
                <a:lnTo>
                  <a:pt x="131" y="144"/>
                </a:lnTo>
                <a:lnTo>
                  <a:pt x="132" y="141"/>
                </a:lnTo>
                <a:lnTo>
                  <a:pt x="132" y="139"/>
                </a:lnTo>
                <a:lnTo>
                  <a:pt x="131" y="138"/>
                </a:lnTo>
                <a:lnTo>
                  <a:pt x="128" y="137"/>
                </a:lnTo>
                <a:lnTo>
                  <a:pt x="126" y="138"/>
                </a:lnTo>
                <a:lnTo>
                  <a:pt x="125" y="138"/>
                </a:lnTo>
                <a:lnTo>
                  <a:pt x="123" y="133"/>
                </a:lnTo>
                <a:lnTo>
                  <a:pt x="121" y="127"/>
                </a:lnTo>
                <a:lnTo>
                  <a:pt x="112" y="126"/>
                </a:lnTo>
                <a:lnTo>
                  <a:pt x="112" y="123"/>
                </a:lnTo>
                <a:lnTo>
                  <a:pt x="112" y="119"/>
                </a:lnTo>
                <a:lnTo>
                  <a:pt x="108" y="116"/>
                </a:lnTo>
                <a:lnTo>
                  <a:pt x="108" y="113"/>
                </a:lnTo>
                <a:lnTo>
                  <a:pt x="108" y="111"/>
                </a:lnTo>
                <a:lnTo>
                  <a:pt x="107" y="111"/>
                </a:lnTo>
                <a:lnTo>
                  <a:pt x="106" y="110"/>
                </a:lnTo>
                <a:lnTo>
                  <a:pt x="103" y="109"/>
                </a:lnTo>
                <a:lnTo>
                  <a:pt x="99" y="106"/>
                </a:lnTo>
                <a:lnTo>
                  <a:pt x="97" y="102"/>
                </a:lnTo>
                <a:lnTo>
                  <a:pt x="96" y="96"/>
                </a:lnTo>
                <a:lnTo>
                  <a:pt x="96" y="90"/>
                </a:lnTo>
                <a:lnTo>
                  <a:pt x="93" y="90"/>
                </a:lnTo>
                <a:lnTo>
                  <a:pt x="93" y="89"/>
                </a:lnTo>
                <a:lnTo>
                  <a:pt x="94" y="85"/>
                </a:lnTo>
                <a:lnTo>
                  <a:pt x="97" y="86"/>
                </a:lnTo>
                <a:lnTo>
                  <a:pt x="98" y="86"/>
                </a:lnTo>
                <a:lnTo>
                  <a:pt x="100" y="86"/>
                </a:lnTo>
                <a:lnTo>
                  <a:pt x="101" y="84"/>
                </a:lnTo>
                <a:lnTo>
                  <a:pt x="104" y="82"/>
                </a:lnTo>
                <a:lnTo>
                  <a:pt x="104" y="79"/>
                </a:lnTo>
                <a:lnTo>
                  <a:pt x="104" y="76"/>
                </a:lnTo>
                <a:lnTo>
                  <a:pt x="101" y="75"/>
                </a:lnTo>
                <a:lnTo>
                  <a:pt x="100" y="70"/>
                </a:lnTo>
                <a:lnTo>
                  <a:pt x="98" y="70"/>
                </a:lnTo>
                <a:lnTo>
                  <a:pt x="96" y="69"/>
                </a:lnTo>
                <a:lnTo>
                  <a:pt x="94" y="71"/>
                </a:lnTo>
                <a:lnTo>
                  <a:pt x="91" y="71"/>
                </a:lnTo>
                <a:lnTo>
                  <a:pt x="89" y="65"/>
                </a:lnTo>
                <a:lnTo>
                  <a:pt x="86" y="64"/>
                </a:lnTo>
                <a:lnTo>
                  <a:pt x="86" y="61"/>
                </a:lnTo>
                <a:lnTo>
                  <a:pt x="83" y="59"/>
                </a:lnTo>
                <a:lnTo>
                  <a:pt x="79" y="59"/>
                </a:lnTo>
                <a:lnTo>
                  <a:pt x="75" y="59"/>
                </a:lnTo>
                <a:lnTo>
                  <a:pt x="72" y="57"/>
                </a:lnTo>
                <a:lnTo>
                  <a:pt x="71" y="56"/>
                </a:lnTo>
                <a:lnTo>
                  <a:pt x="72" y="55"/>
                </a:lnTo>
                <a:lnTo>
                  <a:pt x="72" y="52"/>
                </a:lnTo>
                <a:lnTo>
                  <a:pt x="69" y="44"/>
                </a:lnTo>
                <a:lnTo>
                  <a:pt x="66" y="41"/>
                </a:lnTo>
                <a:lnTo>
                  <a:pt x="64" y="38"/>
                </a:lnTo>
                <a:lnTo>
                  <a:pt x="61" y="38"/>
                </a:lnTo>
                <a:lnTo>
                  <a:pt x="57" y="38"/>
                </a:lnTo>
                <a:lnTo>
                  <a:pt x="55" y="37"/>
                </a:lnTo>
                <a:lnTo>
                  <a:pt x="54" y="34"/>
                </a:lnTo>
                <a:lnTo>
                  <a:pt x="52" y="31"/>
                </a:lnTo>
                <a:lnTo>
                  <a:pt x="50" y="29"/>
                </a:lnTo>
                <a:lnTo>
                  <a:pt x="46" y="29"/>
                </a:lnTo>
                <a:lnTo>
                  <a:pt x="44" y="29"/>
                </a:lnTo>
                <a:lnTo>
                  <a:pt x="42" y="27"/>
                </a:lnTo>
                <a:lnTo>
                  <a:pt x="39" y="24"/>
                </a:lnTo>
                <a:lnTo>
                  <a:pt x="36" y="24"/>
                </a:lnTo>
                <a:lnTo>
                  <a:pt x="32" y="24"/>
                </a:lnTo>
                <a:lnTo>
                  <a:pt x="29" y="22"/>
                </a:lnTo>
                <a:lnTo>
                  <a:pt x="22" y="20"/>
                </a:lnTo>
                <a:lnTo>
                  <a:pt x="16" y="19"/>
                </a:lnTo>
                <a:lnTo>
                  <a:pt x="10" y="14"/>
                </a:lnTo>
                <a:lnTo>
                  <a:pt x="4" y="10"/>
                </a:lnTo>
                <a:lnTo>
                  <a:pt x="4" y="8"/>
                </a:lnTo>
                <a:lnTo>
                  <a:pt x="3" y="8"/>
                </a:lnTo>
                <a:lnTo>
                  <a:pt x="2" y="8"/>
                </a:lnTo>
                <a:lnTo>
                  <a:pt x="1" y="9"/>
                </a:lnTo>
                <a:close/>
                <a:moveTo>
                  <a:pt x="151" y="144"/>
                </a:moveTo>
                <a:lnTo>
                  <a:pt x="151" y="144"/>
                </a:lnTo>
                <a:lnTo>
                  <a:pt x="149" y="145"/>
                </a:lnTo>
                <a:lnTo>
                  <a:pt x="148" y="146"/>
                </a:lnTo>
                <a:lnTo>
                  <a:pt x="148" y="147"/>
                </a:lnTo>
                <a:lnTo>
                  <a:pt x="151" y="147"/>
                </a:lnTo>
                <a:lnTo>
                  <a:pt x="152" y="146"/>
                </a:lnTo>
                <a:lnTo>
                  <a:pt x="152" y="145"/>
                </a:lnTo>
                <a:lnTo>
                  <a:pt x="151" y="144"/>
                </a:lnTo>
                <a:close/>
                <a:moveTo>
                  <a:pt x="142" y="134"/>
                </a:moveTo>
                <a:lnTo>
                  <a:pt x="141" y="137"/>
                </a:lnTo>
                <a:lnTo>
                  <a:pt x="145" y="138"/>
                </a:lnTo>
                <a:lnTo>
                  <a:pt x="147" y="138"/>
                </a:lnTo>
                <a:lnTo>
                  <a:pt x="147" y="136"/>
                </a:lnTo>
                <a:lnTo>
                  <a:pt x="145" y="134"/>
                </a:lnTo>
                <a:lnTo>
                  <a:pt x="142" y="134"/>
                </a:lnTo>
                <a:close/>
                <a:moveTo>
                  <a:pt x="100" y="61"/>
                </a:moveTo>
                <a:lnTo>
                  <a:pt x="103" y="64"/>
                </a:lnTo>
                <a:lnTo>
                  <a:pt x="105" y="64"/>
                </a:lnTo>
                <a:lnTo>
                  <a:pt x="104" y="63"/>
                </a:lnTo>
                <a:lnTo>
                  <a:pt x="105" y="62"/>
                </a:lnTo>
                <a:lnTo>
                  <a:pt x="106" y="62"/>
                </a:lnTo>
                <a:lnTo>
                  <a:pt x="105" y="61"/>
                </a:lnTo>
                <a:lnTo>
                  <a:pt x="100" y="61"/>
                </a:lnTo>
                <a:close/>
                <a:moveTo>
                  <a:pt x="90" y="54"/>
                </a:moveTo>
                <a:lnTo>
                  <a:pt x="90" y="57"/>
                </a:lnTo>
                <a:lnTo>
                  <a:pt x="91" y="57"/>
                </a:lnTo>
                <a:lnTo>
                  <a:pt x="92" y="56"/>
                </a:lnTo>
                <a:lnTo>
                  <a:pt x="91" y="55"/>
                </a:lnTo>
                <a:lnTo>
                  <a:pt x="90" y="54"/>
                </a:lnTo>
                <a:close/>
                <a:moveTo>
                  <a:pt x="199" y="52"/>
                </a:moveTo>
                <a:lnTo>
                  <a:pt x="199" y="52"/>
                </a:lnTo>
                <a:lnTo>
                  <a:pt x="199" y="61"/>
                </a:lnTo>
                <a:lnTo>
                  <a:pt x="199" y="67"/>
                </a:lnTo>
                <a:lnTo>
                  <a:pt x="201" y="70"/>
                </a:lnTo>
                <a:lnTo>
                  <a:pt x="203" y="74"/>
                </a:lnTo>
                <a:lnTo>
                  <a:pt x="203" y="76"/>
                </a:lnTo>
                <a:lnTo>
                  <a:pt x="203" y="78"/>
                </a:lnTo>
                <a:lnTo>
                  <a:pt x="207" y="81"/>
                </a:lnTo>
                <a:lnTo>
                  <a:pt x="207" y="82"/>
                </a:lnTo>
                <a:lnTo>
                  <a:pt x="208" y="84"/>
                </a:lnTo>
                <a:lnTo>
                  <a:pt x="213" y="86"/>
                </a:lnTo>
                <a:lnTo>
                  <a:pt x="217" y="89"/>
                </a:lnTo>
                <a:lnTo>
                  <a:pt x="222" y="84"/>
                </a:lnTo>
                <a:lnTo>
                  <a:pt x="221" y="79"/>
                </a:lnTo>
                <a:lnTo>
                  <a:pt x="217" y="75"/>
                </a:lnTo>
                <a:lnTo>
                  <a:pt x="216" y="75"/>
                </a:lnTo>
                <a:lnTo>
                  <a:pt x="214" y="75"/>
                </a:lnTo>
                <a:lnTo>
                  <a:pt x="208" y="68"/>
                </a:lnTo>
                <a:lnTo>
                  <a:pt x="208" y="65"/>
                </a:lnTo>
                <a:lnTo>
                  <a:pt x="208" y="63"/>
                </a:lnTo>
                <a:lnTo>
                  <a:pt x="207" y="62"/>
                </a:lnTo>
                <a:lnTo>
                  <a:pt x="204" y="62"/>
                </a:lnTo>
                <a:lnTo>
                  <a:pt x="202" y="59"/>
                </a:lnTo>
                <a:lnTo>
                  <a:pt x="201" y="58"/>
                </a:lnTo>
                <a:lnTo>
                  <a:pt x="201" y="57"/>
                </a:lnTo>
                <a:lnTo>
                  <a:pt x="201" y="52"/>
                </a:lnTo>
                <a:lnTo>
                  <a:pt x="199" y="52"/>
                </a:lnTo>
                <a:close/>
                <a:moveTo>
                  <a:pt x="163" y="40"/>
                </a:moveTo>
                <a:lnTo>
                  <a:pt x="163" y="40"/>
                </a:lnTo>
                <a:lnTo>
                  <a:pt x="160" y="43"/>
                </a:lnTo>
                <a:lnTo>
                  <a:pt x="159" y="44"/>
                </a:lnTo>
                <a:lnTo>
                  <a:pt x="160" y="44"/>
                </a:lnTo>
                <a:lnTo>
                  <a:pt x="161" y="45"/>
                </a:lnTo>
                <a:lnTo>
                  <a:pt x="161" y="47"/>
                </a:lnTo>
                <a:lnTo>
                  <a:pt x="160" y="49"/>
                </a:lnTo>
                <a:lnTo>
                  <a:pt x="158" y="50"/>
                </a:lnTo>
                <a:lnTo>
                  <a:pt x="155" y="51"/>
                </a:lnTo>
                <a:lnTo>
                  <a:pt x="154" y="52"/>
                </a:lnTo>
                <a:lnTo>
                  <a:pt x="155" y="54"/>
                </a:lnTo>
                <a:lnTo>
                  <a:pt x="153" y="57"/>
                </a:lnTo>
                <a:lnTo>
                  <a:pt x="151" y="59"/>
                </a:lnTo>
                <a:lnTo>
                  <a:pt x="141" y="61"/>
                </a:lnTo>
                <a:lnTo>
                  <a:pt x="139" y="55"/>
                </a:lnTo>
                <a:lnTo>
                  <a:pt x="137" y="58"/>
                </a:lnTo>
                <a:lnTo>
                  <a:pt x="134" y="62"/>
                </a:lnTo>
                <a:lnTo>
                  <a:pt x="130" y="64"/>
                </a:lnTo>
                <a:lnTo>
                  <a:pt x="125" y="65"/>
                </a:lnTo>
                <a:lnTo>
                  <a:pt x="121" y="64"/>
                </a:lnTo>
                <a:lnTo>
                  <a:pt x="120" y="63"/>
                </a:lnTo>
                <a:lnTo>
                  <a:pt x="118" y="63"/>
                </a:lnTo>
                <a:lnTo>
                  <a:pt x="115" y="65"/>
                </a:lnTo>
                <a:lnTo>
                  <a:pt x="114" y="67"/>
                </a:lnTo>
                <a:lnTo>
                  <a:pt x="123" y="70"/>
                </a:lnTo>
                <a:lnTo>
                  <a:pt x="124" y="71"/>
                </a:lnTo>
                <a:lnTo>
                  <a:pt x="125" y="74"/>
                </a:lnTo>
                <a:lnTo>
                  <a:pt x="127" y="74"/>
                </a:lnTo>
                <a:lnTo>
                  <a:pt x="132" y="74"/>
                </a:lnTo>
                <a:lnTo>
                  <a:pt x="137" y="72"/>
                </a:lnTo>
                <a:lnTo>
                  <a:pt x="144" y="72"/>
                </a:lnTo>
                <a:lnTo>
                  <a:pt x="147" y="72"/>
                </a:lnTo>
                <a:lnTo>
                  <a:pt x="151" y="71"/>
                </a:lnTo>
                <a:lnTo>
                  <a:pt x="154" y="67"/>
                </a:lnTo>
                <a:lnTo>
                  <a:pt x="156" y="65"/>
                </a:lnTo>
                <a:lnTo>
                  <a:pt x="158" y="64"/>
                </a:lnTo>
                <a:lnTo>
                  <a:pt x="159" y="62"/>
                </a:lnTo>
                <a:lnTo>
                  <a:pt x="159" y="61"/>
                </a:lnTo>
                <a:lnTo>
                  <a:pt x="159" y="59"/>
                </a:lnTo>
                <a:lnTo>
                  <a:pt x="161" y="59"/>
                </a:lnTo>
                <a:lnTo>
                  <a:pt x="162" y="59"/>
                </a:lnTo>
                <a:lnTo>
                  <a:pt x="166" y="58"/>
                </a:lnTo>
                <a:lnTo>
                  <a:pt x="167" y="55"/>
                </a:lnTo>
                <a:lnTo>
                  <a:pt x="167" y="54"/>
                </a:lnTo>
                <a:lnTo>
                  <a:pt x="166" y="52"/>
                </a:lnTo>
                <a:lnTo>
                  <a:pt x="169" y="51"/>
                </a:lnTo>
                <a:lnTo>
                  <a:pt x="170" y="48"/>
                </a:lnTo>
                <a:lnTo>
                  <a:pt x="169" y="48"/>
                </a:lnTo>
                <a:lnTo>
                  <a:pt x="169" y="43"/>
                </a:lnTo>
                <a:lnTo>
                  <a:pt x="167" y="43"/>
                </a:lnTo>
                <a:lnTo>
                  <a:pt x="167" y="40"/>
                </a:lnTo>
                <a:lnTo>
                  <a:pt x="166" y="40"/>
                </a:lnTo>
                <a:lnTo>
                  <a:pt x="163" y="40"/>
                </a:lnTo>
                <a:close/>
                <a:moveTo>
                  <a:pt x="165" y="26"/>
                </a:moveTo>
                <a:lnTo>
                  <a:pt x="165" y="26"/>
                </a:lnTo>
                <a:lnTo>
                  <a:pt x="166" y="28"/>
                </a:lnTo>
                <a:lnTo>
                  <a:pt x="166" y="30"/>
                </a:lnTo>
                <a:lnTo>
                  <a:pt x="169" y="34"/>
                </a:lnTo>
                <a:lnTo>
                  <a:pt x="172" y="36"/>
                </a:lnTo>
                <a:lnTo>
                  <a:pt x="172" y="41"/>
                </a:lnTo>
                <a:lnTo>
                  <a:pt x="172" y="43"/>
                </a:lnTo>
                <a:lnTo>
                  <a:pt x="172" y="44"/>
                </a:lnTo>
                <a:lnTo>
                  <a:pt x="174" y="48"/>
                </a:lnTo>
                <a:lnTo>
                  <a:pt x="176" y="48"/>
                </a:lnTo>
                <a:lnTo>
                  <a:pt x="177" y="44"/>
                </a:lnTo>
                <a:lnTo>
                  <a:pt x="177" y="41"/>
                </a:lnTo>
                <a:lnTo>
                  <a:pt x="177" y="37"/>
                </a:lnTo>
                <a:lnTo>
                  <a:pt x="176" y="35"/>
                </a:lnTo>
                <a:lnTo>
                  <a:pt x="175" y="33"/>
                </a:lnTo>
                <a:lnTo>
                  <a:pt x="170" y="29"/>
                </a:lnTo>
                <a:lnTo>
                  <a:pt x="165" y="26"/>
                </a:lnTo>
                <a:close/>
                <a:moveTo>
                  <a:pt x="147" y="15"/>
                </a:moveTo>
                <a:lnTo>
                  <a:pt x="147" y="15"/>
                </a:lnTo>
                <a:lnTo>
                  <a:pt x="148" y="19"/>
                </a:lnTo>
                <a:lnTo>
                  <a:pt x="154" y="21"/>
                </a:lnTo>
                <a:lnTo>
                  <a:pt x="159" y="24"/>
                </a:lnTo>
                <a:lnTo>
                  <a:pt x="161" y="24"/>
                </a:lnTo>
                <a:lnTo>
                  <a:pt x="163" y="24"/>
                </a:lnTo>
                <a:lnTo>
                  <a:pt x="163" y="22"/>
                </a:lnTo>
                <a:lnTo>
                  <a:pt x="155" y="19"/>
                </a:lnTo>
                <a:lnTo>
                  <a:pt x="147" y="15"/>
                </a:lnTo>
                <a:close/>
                <a:moveTo>
                  <a:pt x="135" y="10"/>
                </a:moveTo>
                <a:lnTo>
                  <a:pt x="135" y="10"/>
                </a:lnTo>
                <a:lnTo>
                  <a:pt x="135" y="12"/>
                </a:lnTo>
                <a:lnTo>
                  <a:pt x="135" y="13"/>
                </a:lnTo>
                <a:lnTo>
                  <a:pt x="137" y="14"/>
                </a:lnTo>
                <a:lnTo>
                  <a:pt x="137" y="15"/>
                </a:lnTo>
                <a:lnTo>
                  <a:pt x="140" y="15"/>
                </a:lnTo>
                <a:lnTo>
                  <a:pt x="142" y="15"/>
                </a:lnTo>
                <a:lnTo>
                  <a:pt x="144" y="13"/>
                </a:lnTo>
                <a:lnTo>
                  <a:pt x="144" y="12"/>
                </a:lnTo>
                <a:lnTo>
                  <a:pt x="142" y="10"/>
                </a:lnTo>
                <a:lnTo>
                  <a:pt x="139" y="10"/>
                </a:lnTo>
                <a:lnTo>
                  <a:pt x="135" y="10"/>
                </a:lnTo>
                <a:close/>
                <a:moveTo>
                  <a:pt x="85" y="0"/>
                </a:moveTo>
                <a:lnTo>
                  <a:pt x="85" y="0"/>
                </a:lnTo>
                <a:lnTo>
                  <a:pt x="84" y="5"/>
                </a:lnTo>
                <a:lnTo>
                  <a:pt x="90" y="5"/>
                </a:lnTo>
                <a:lnTo>
                  <a:pt x="96" y="5"/>
                </a:lnTo>
                <a:lnTo>
                  <a:pt x="93" y="3"/>
                </a:lnTo>
                <a:lnTo>
                  <a:pt x="93" y="2"/>
                </a:lnTo>
                <a:lnTo>
                  <a:pt x="85" y="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29" name="Freeform 236"/>
          <p:cNvSpPr>
            <a:spLocks noEditPoints="1"/>
          </p:cNvSpPr>
          <p:nvPr/>
        </p:nvSpPr>
        <p:spPr bwMode="auto">
          <a:xfrm>
            <a:off x="2714625" y="3219450"/>
            <a:ext cx="130175" cy="69850"/>
          </a:xfrm>
          <a:custGeom>
            <a:avLst/>
            <a:gdLst>
              <a:gd name="T0" fmla="*/ 2147483647 w 85"/>
              <a:gd name="T1" fmla="*/ 2147483647 h 49"/>
              <a:gd name="T2" fmla="*/ 2147483647 w 85"/>
              <a:gd name="T3" fmla="*/ 2147483647 h 49"/>
              <a:gd name="T4" fmla="*/ 2147483647 w 85"/>
              <a:gd name="T5" fmla="*/ 2147483647 h 49"/>
              <a:gd name="T6" fmla="*/ 2147483647 w 85"/>
              <a:gd name="T7" fmla="*/ 2147483647 h 49"/>
              <a:gd name="T8" fmla="*/ 2147483647 w 85"/>
              <a:gd name="T9" fmla="*/ 2147483647 h 49"/>
              <a:gd name="T10" fmla="*/ 2147483647 w 85"/>
              <a:gd name="T11" fmla="*/ 0 h 49"/>
              <a:gd name="T12" fmla="*/ 2147483647 w 85"/>
              <a:gd name="T13" fmla="*/ 2147483647 h 49"/>
              <a:gd name="T14" fmla="*/ 2147483647 w 85"/>
              <a:gd name="T15" fmla="*/ 2147483647 h 49"/>
              <a:gd name="T16" fmla="*/ 2147483647 w 85"/>
              <a:gd name="T17" fmla="*/ 2147483647 h 49"/>
              <a:gd name="T18" fmla="*/ 2147483647 w 85"/>
              <a:gd name="T19" fmla="*/ 2147483647 h 49"/>
              <a:gd name="T20" fmla="*/ 2147483647 w 85"/>
              <a:gd name="T21" fmla="*/ 2147483647 h 49"/>
              <a:gd name="T22" fmla="*/ 2147483647 w 85"/>
              <a:gd name="T23" fmla="*/ 2147483647 h 49"/>
              <a:gd name="T24" fmla="*/ 2147483647 w 85"/>
              <a:gd name="T25" fmla="*/ 2147483647 h 49"/>
              <a:gd name="T26" fmla="*/ 2147483647 w 85"/>
              <a:gd name="T27" fmla="*/ 2147483647 h 49"/>
              <a:gd name="T28" fmla="*/ 2147483647 w 85"/>
              <a:gd name="T29" fmla="*/ 2147483647 h 49"/>
              <a:gd name="T30" fmla="*/ 2147483647 w 85"/>
              <a:gd name="T31" fmla="*/ 2147483647 h 49"/>
              <a:gd name="T32" fmla="*/ 0 w 85"/>
              <a:gd name="T33" fmla="*/ 2147483647 h 49"/>
              <a:gd name="T34" fmla="*/ 2147483647 w 85"/>
              <a:gd name="T35" fmla="*/ 2147483647 h 49"/>
              <a:gd name="T36" fmla="*/ 2147483647 w 85"/>
              <a:gd name="T37" fmla="*/ 2147483647 h 49"/>
              <a:gd name="T38" fmla="*/ 2147483647 w 85"/>
              <a:gd name="T39" fmla="*/ 2147483647 h 49"/>
              <a:gd name="T40" fmla="*/ 2147483647 w 85"/>
              <a:gd name="T41" fmla="*/ 2147483647 h 49"/>
              <a:gd name="T42" fmla="*/ 2147483647 w 85"/>
              <a:gd name="T43" fmla="*/ 2147483647 h 49"/>
              <a:gd name="T44" fmla="*/ 2147483647 w 85"/>
              <a:gd name="T45" fmla="*/ 2147483647 h 49"/>
              <a:gd name="T46" fmla="*/ 2147483647 w 85"/>
              <a:gd name="T47" fmla="*/ 2147483647 h 49"/>
              <a:gd name="T48" fmla="*/ 2147483647 w 85"/>
              <a:gd name="T49" fmla="*/ 2147483647 h 49"/>
              <a:gd name="T50" fmla="*/ 2147483647 w 85"/>
              <a:gd name="T51" fmla="*/ 2147483647 h 49"/>
              <a:gd name="T52" fmla="*/ 2147483647 w 85"/>
              <a:gd name="T53" fmla="*/ 2147483647 h 49"/>
              <a:gd name="T54" fmla="*/ 2147483647 w 85"/>
              <a:gd name="T55" fmla="*/ 2147483647 h 49"/>
              <a:gd name="T56" fmla="*/ 2147483647 w 85"/>
              <a:gd name="T57" fmla="*/ 2147483647 h 49"/>
              <a:gd name="T58" fmla="*/ 2147483647 w 85"/>
              <a:gd name="T59" fmla="*/ 2147483647 h 49"/>
              <a:gd name="T60" fmla="*/ 2147483647 w 85"/>
              <a:gd name="T61" fmla="*/ 2147483647 h 49"/>
              <a:gd name="T62" fmla="*/ 2147483647 w 85"/>
              <a:gd name="T63" fmla="*/ 2147483647 h 49"/>
              <a:gd name="T64" fmla="*/ 2147483647 w 85"/>
              <a:gd name="T65" fmla="*/ 2147483647 h 49"/>
              <a:gd name="T66" fmla="*/ 2147483647 w 85"/>
              <a:gd name="T67" fmla="*/ 2147483647 h 49"/>
              <a:gd name="T68" fmla="*/ 2147483647 w 85"/>
              <a:gd name="T69" fmla="*/ 2147483647 h 49"/>
              <a:gd name="T70" fmla="*/ 2147483647 w 85"/>
              <a:gd name="T71" fmla="*/ 2147483647 h 49"/>
              <a:gd name="T72" fmla="*/ 2147483647 w 85"/>
              <a:gd name="T73" fmla="*/ 2147483647 h 49"/>
              <a:gd name="T74" fmla="*/ 2147483647 w 85"/>
              <a:gd name="T75" fmla="*/ 2147483647 h 49"/>
              <a:gd name="T76" fmla="*/ 2147483647 w 85"/>
              <a:gd name="T77" fmla="*/ 2147483647 h 49"/>
              <a:gd name="T78" fmla="*/ 2147483647 w 85"/>
              <a:gd name="T79" fmla="*/ 2147483647 h 49"/>
              <a:gd name="T80" fmla="*/ 2147483647 w 85"/>
              <a:gd name="T81" fmla="*/ 2147483647 h 49"/>
              <a:gd name="T82" fmla="*/ 2147483647 w 85"/>
              <a:gd name="T83" fmla="*/ 2147483647 h 49"/>
              <a:gd name="T84" fmla="*/ 2147483647 w 85"/>
              <a:gd name="T85" fmla="*/ 2147483647 h 49"/>
              <a:gd name="T86" fmla="*/ 2147483647 w 85"/>
              <a:gd name="T87" fmla="*/ 2147483647 h 49"/>
              <a:gd name="T88" fmla="*/ 2147483647 w 85"/>
              <a:gd name="T89" fmla="*/ 2147483647 h 49"/>
              <a:gd name="T90" fmla="*/ 2147483647 w 85"/>
              <a:gd name="T91" fmla="*/ 2147483647 h 49"/>
              <a:gd name="T92" fmla="*/ 2147483647 w 85"/>
              <a:gd name="T93" fmla="*/ 2147483647 h 49"/>
              <a:gd name="T94" fmla="*/ 2147483647 w 85"/>
              <a:gd name="T95" fmla="*/ 2147483647 h 49"/>
              <a:gd name="T96" fmla="*/ 2147483647 w 85"/>
              <a:gd name="T97" fmla="*/ 2147483647 h 49"/>
              <a:gd name="T98" fmla="*/ 2147483647 w 85"/>
              <a:gd name="T99" fmla="*/ 2147483647 h 49"/>
              <a:gd name="T100" fmla="*/ 2147483647 w 85"/>
              <a:gd name="T101" fmla="*/ 2147483647 h 49"/>
              <a:gd name="T102" fmla="*/ 2147483647 w 85"/>
              <a:gd name="T103" fmla="*/ 2147483647 h 4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5"/>
              <a:gd name="T157" fmla="*/ 0 h 49"/>
              <a:gd name="T158" fmla="*/ 85 w 85"/>
              <a:gd name="T159" fmla="*/ 49 h 4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5" h="49">
                <a:moveTo>
                  <a:pt x="83" y="23"/>
                </a:moveTo>
                <a:lnTo>
                  <a:pt x="83" y="23"/>
                </a:lnTo>
                <a:lnTo>
                  <a:pt x="77" y="21"/>
                </a:lnTo>
                <a:lnTo>
                  <a:pt x="77" y="18"/>
                </a:lnTo>
                <a:lnTo>
                  <a:pt x="77" y="16"/>
                </a:lnTo>
                <a:lnTo>
                  <a:pt x="69" y="11"/>
                </a:lnTo>
                <a:lnTo>
                  <a:pt x="70" y="5"/>
                </a:lnTo>
                <a:lnTo>
                  <a:pt x="69" y="7"/>
                </a:lnTo>
                <a:lnTo>
                  <a:pt x="68" y="7"/>
                </a:lnTo>
                <a:lnTo>
                  <a:pt x="68" y="3"/>
                </a:lnTo>
                <a:lnTo>
                  <a:pt x="64" y="2"/>
                </a:lnTo>
                <a:lnTo>
                  <a:pt x="60" y="1"/>
                </a:lnTo>
                <a:lnTo>
                  <a:pt x="51" y="0"/>
                </a:lnTo>
                <a:lnTo>
                  <a:pt x="50" y="3"/>
                </a:lnTo>
                <a:lnTo>
                  <a:pt x="50" y="5"/>
                </a:lnTo>
                <a:lnTo>
                  <a:pt x="42" y="7"/>
                </a:lnTo>
                <a:lnTo>
                  <a:pt x="35" y="9"/>
                </a:lnTo>
                <a:lnTo>
                  <a:pt x="32" y="12"/>
                </a:lnTo>
                <a:lnTo>
                  <a:pt x="30" y="14"/>
                </a:lnTo>
                <a:lnTo>
                  <a:pt x="28" y="15"/>
                </a:lnTo>
                <a:lnTo>
                  <a:pt x="26" y="15"/>
                </a:lnTo>
                <a:lnTo>
                  <a:pt x="25" y="14"/>
                </a:lnTo>
                <a:lnTo>
                  <a:pt x="22" y="11"/>
                </a:lnTo>
                <a:lnTo>
                  <a:pt x="21" y="11"/>
                </a:lnTo>
                <a:lnTo>
                  <a:pt x="20" y="10"/>
                </a:lnTo>
                <a:lnTo>
                  <a:pt x="13" y="11"/>
                </a:lnTo>
                <a:lnTo>
                  <a:pt x="11" y="9"/>
                </a:lnTo>
                <a:lnTo>
                  <a:pt x="9" y="8"/>
                </a:lnTo>
                <a:lnTo>
                  <a:pt x="9" y="5"/>
                </a:lnTo>
                <a:lnTo>
                  <a:pt x="9" y="4"/>
                </a:lnTo>
                <a:lnTo>
                  <a:pt x="11" y="2"/>
                </a:lnTo>
                <a:lnTo>
                  <a:pt x="9" y="0"/>
                </a:lnTo>
                <a:lnTo>
                  <a:pt x="3" y="2"/>
                </a:lnTo>
                <a:lnTo>
                  <a:pt x="1" y="1"/>
                </a:lnTo>
                <a:lnTo>
                  <a:pt x="1" y="3"/>
                </a:lnTo>
                <a:lnTo>
                  <a:pt x="1" y="5"/>
                </a:lnTo>
                <a:lnTo>
                  <a:pt x="1" y="8"/>
                </a:lnTo>
                <a:lnTo>
                  <a:pt x="0" y="11"/>
                </a:lnTo>
                <a:lnTo>
                  <a:pt x="1" y="14"/>
                </a:lnTo>
                <a:lnTo>
                  <a:pt x="3" y="16"/>
                </a:lnTo>
                <a:lnTo>
                  <a:pt x="3" y="18"/>
                </a:lnTo>
                <a:lnTo>
                  <a:pt x="1" y="25"/>
                </a:lnTo>
                <a:lnTo>
                  <a:pt x="6" y="23"/>
                </a:lnTo>
                <a:lnTo>
                  <a:pt x="6" y="22"/>
                </a:lnTo>
                <a:lnTo>
                  <a:pt x="9" y="22"/>
                </a:lnTo>
                <a:lnTo>
                  <a:pt x="9" y="24"/>
                </a:lnTo>
                <a:lnTo>
                  <a:pt x="11" y="25"/>
                </a:lnTo>
                <a:lnTo>
                  <a:pt x="15" y="25"/>
                </a:lnTo>
                <a:lnTo>
                  <a:pt x="20" y="24"/>
                </a:lnTo>
                <a:lnTo>
                  <a:pt x="23" y="34"/>
                </a:lnTo>
                <a:lnTo>
                  <a:pt x="28" y="34"/>
                </a:lnTo>
                <a:lnTo>
                  <a:pt x="30" y="34"/>
                </a:lnTo>
                <a:lnTo>
                  <a:pt x="32" y="36"/>
                </a:lnTo>
                <a:lnTo>
                  <a:pt x="33" y="42"/>
                </a:lnTo>
                <a:lnTo>
                  <a:pt x="36" y="41"/>
                </a:lnTo>
                <a:lnTo>
                  <a:pt x="39" y="41"/>
                </a:lnTo>
                <a:lnTo>
                  <a:pt x="40" y="38"/>
                </a:lnTo>
                <a:lnTo>
                  <a:pt x="41" y="36"/>
                </a:lnTo>
                <a:lnTo>
                  <a:pt x="42" y="36"/>
                </a:lnTo>
                <a:lnTo>
                  <a:pt x="44" y="36"/>
                </a:lnTo>
                <a:lnTo>
                  <a:pt x="44" y="34"/>
                </a:lnTo>
                <a:lnTo>
                  <a:pt x="44" y="31"/>
                </a:lnTo>
                <a:lnTo>
                  <a:pt x="42" y="30"/>
                </a:lnTo>
                <a:lnTo>
                  <a:pt x="41" y="28"/>
                </a:lnTo>
                <a:lnTo>
                  <a:pt x="37" y="28"/>
                </a:lnTo>
                <a:lnTo>
                  <a:pt x="37" y="27"/>
                </a:lnTo>
                <a:lnTo>
                  <a:pt x="36" y="24"/>
                </a:lnTo>
                <a:lnTo>
                  <a:pt x="40" y="24"/>
                </a:lnTo>
                <a:lnTo>
                  <a:pt x="44" y="22"/>
                </a:lnTo>
                <a:lnTo>
                  <a:pt x="47" y="21"/>
                </a:lnTo>
                <a:lnTo>
                  <a:pt x="48" y="17"/>
                </a:lnTo>
                <a:lnTo>
                  <a:pt x="50" y="14"/>
                </a:lnTo>
                <a:lnTo>
                  <a:pt x="54" y="11"/>
                </a:lnTo>
                <a:lnTo>
                  <a:pt x="55" y="12"/>
                </a:lnTo>
                <a:lnTo>
                  <a:pt x="57" y="14"/>
                </a:lnTo>
                <a:lnTo>
                  <a:pt x="60" y="16"/>
                </a:lnTo>
                <a:lnTo>
                  <a:pt x="61" y="19"/>
                </a:lnTo>
                <a:lnTo>
                  <a:pt x="64" y="27"/>
                </a:lnTo>
                <a:lnTo>
                  <a:pt x="74" y="24"/>
                </a:lnTo>
                <a:lnTo>
                  <a:pt x="74" y="27"/>
                </a:lnTo>
                <a:lnTo>
                  <a:pt x="74" y="29"/>
                </a:lnTo>
                <a:lnTo>
                  <a:pt x="70" y="30"/>
                </a:lnTo>
                <a:lnTo>
                  <a:pt x="69" y="31"/>
                </a:lnTo>
                <a:lnTo>
                  <a:pt x="68" y="34"/>
                </a:lnTo>
                <a:lnTo>
                  <a:pt x="68" y="39"/>
                </a:lnTo>
                <a:lnTo>
                  <a:pt x="70" y="44"/>
                </a:lnTo>
                <a:lnTo>
                  <a:pt x="74" y="46"/>
                </a:lnTo>
                <a:lnTo>
                  <a:pt x="80" y="49"/>
                </a:lnTo>
                <a:lnTo>
                  <a:pt x="82" y="44"/>
                </a:lnTo>
                <a:lnTo>
                  <a:pt x="83" y="42"/>
                </a:lnTo>
                <a:lnTo>
                  <a:pt x="84" y="39"/>
                </a:lnTo>
                <a:lnTo>
                  <a:pt x="85" y="36"/>
                </a:lnTo>
                <a:lnTo>
                  <a:pt x="84" y="34"/>
                </a:lnTo>
                <a:lnTo>
                  <a:pt x="83" y="31"/>
                </a:lnTo>
                <a:lnTo>
                  <a:pt x="82" y="30"/>
                </a:lnTo>
                <a:lnTo>
                  <a:pt x="83" y="23"/>
                </a:lnTo>
                <a:close/>
                <a:moveTo>
                  <a:pt x="42" y="38"/>
                </a:moveTo>
                <a:lnTo>
                  <a:pt x="42" y="38"/>
                </a:lnTo>
                <a:lnTo>
                  <a:pt x="40" y="43"/>
                </a:lnTo>
                <a:lnTo>
                  <a:pt x="43" y="42"/>
                </a:lnTo>
                <a:lnTo>
                  <a:pt x="44" y="42"/>
                </a:lnTo>
                <a:lnTo>
                  <a:pt x="46" y="39"/>
                </a:lnTo>
                <a:lnTo>
                  <a:pt x="46" y="38"/>
                </a:lnTo>
                <a:lnTo>
                  <a:pt x="44" y="38"/>
                </a:lnTo>
                <a:lnTo>
                  <a:pt x="44" y="41"/>
                </a:lnTo>
                <a:lnTo>
                  <a:pt x="42" y="38"/>
                </a:lnTo>
                <a:close/>
                <a:moveTo>
                  <a:pt x="20" y="38"/>
                </a:moveTo>
                <a:lnTo>
                  <a:pt x="20" y="38"/>
                </a:lnTo>
                <a:lnTo>
                  <a:pt x="21" y="42"/>
                </a:lnTo>
                <a:lnTo>
                  <a:pt x="22" y="42"/>
                </a:lnTo>
                <a:lnTo>
                  <a:pt x="22" y="41"/>
                </a:lnTo>
                <a:lnTo>
                  <a:pt x="21" y="39"/>
                </a:lnTo>
                <a:lnTo>
                  <a:pt x="20" y="38"/>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30" name="Freeform 237"/>
          <p:cNvSpPr>
            <a:spLocks/>
          </p:cNvSpPr>
          <p:nvPr/>
        </p:nvSpPr>
        <p:spPr bwMode="auto">
          <a:xfrm>
            <a:off x="5929313" y="2505075"/>
            <a:ext cx="341312" cy="352425"/>
          </a:xfrm>
          <a:custGeom>
            <a:avLst/>
            <a:gdLst>
              <a:gd name="T0" fmla="*/ 2147483647 w 224"/>
              <a:gd name="T1" fmla="*/ 2147483647 h 249"/>
              <a:gd name="T2" fmla="*/ 2147483647 w 224"/>
              <a:gd name="T3" fmla="*/ 2147483647 h 249"/>
              <a:gd name="T4" fmla="*/ 2147483647 w 224"/>
              <a:gd name="T5" fmla="*/ 2147483647 h 249"/>
              <a:gd name="T6" fmla="*/ 2147483647 w 224"/>
              <a:gd name="T7" fmla="*/ 2147483647 h 249"/>
              <a:gd name="T8" fmla="*/ 2147483647 w 224"/>
              <a:gd name="T9" fmla="*/ 2147483647 h 249"/>
              <a:gd name="T10" fmla="*/ 2147483647 w 224"/>
              <a:gd name="T11" fmla="*/ 2147483647 h 249"/>
              <a:gd name="T12" fmla="*/ 2147483647 w 224"/>
              <a:gd name="T13" fmla="*/ 2147483647 h 249"/>
              <a:gd name="T14" fmla="*/ 2147483647 w 224"/>
              <a:gd name="T15" fmla="*/ 2147483647 h 249"/>
              <a:gd name="T16" fmla="*/ 2147483647 w 224"/>
              <a:gd name="T17" fmla="*/ 2147483647 h 249"/>
              <a:gd name="T18" fmla="*/ 2147483647 w 224"/>
              <a:gd name="T19" fmla="*/ 2147483647 h 249"/>
              <a:gd name="T20" fmla="*/ 2147483647 w 224"/>
              <a:gd name="T21" fmla="*/ 2147483647 h 249"/>
              <a:gd name="T22" fmla="*/ 2147483647 w 224"/>
              <a:gd name="T23" fmla="*/ 2147483647 h 249"/>
              <a:gd name="T24" fmla="*/ 2147483647 w 224"/>
              <a:gd name="T25" fmla="*/ 2147483647 h 249"/>
              <a:gd name="T26" fmla="*/ 2147483647 w 224"/>
              <a:gd name="T27" fmla="*/ 2147483647 h 249"/>
              <a:gd name="T28" fmla="*/ 2147483647 w 224"/>
              <a:gd name="T29" fmla="*/ 2147483647 h 249"/>
              <a:gd name="T30" fmla="*/ 2147483647 w 224"/>
              <a:gd name="T31" fmla="*/ 2147483647 h 249"/>
              <a:gd name="T32" fmla="*/ 2147483647 w 224"/>
              <a:gd name="T33" fmla="*/ 2147483647 h 249"/>
              <a:gd name="T34" fmla="*/ 2147483647 w 224"/>
              <a:gd name="T35" fmla="*/ 2147483647 h 249"/>
              <a:gd name="T36" fmla="*/ 2147483647 w 224"/>
              <a:gd name="T37" fmla="*/ 2147483647 h 249"/>
              <a:gd name="T38" fmla="*/ 2147483647 w 224"/>
              <a:gd name="T39" fmla="*/ 2147483647 h 249"/>
              <a:gd name="T40" fmla="*/ 2147483647 w 224"/>
              <a:gd name="T41" fmla="*/ 2147483647 h 249"/>
              <a:gd name="T42" fmla="*/ 2147483647 w 224"/>
              <a:gd name="T43" fmla="*/ 2147483647 h 249"/>
              <a:gd name="T44" fmla="*/ 2147483647 w 224"/>
              <a:gd name="T45" fmla="*/ 2147483647 h 249"/>
              <a:gd name="T46" fmla="*/ 2147483647 w 224"/>
              <a:gd name="T47" fmla="*/ 2147483647 h 249"/>
              <a:gd name="T48" fmla="*/ 2147483647 w 224"/>
              <a:gd name="T49" fmla="*/ 2147483647 h 249"/>
              <a:gd name="T50" fmla="*/ 2147483647 w 224"/>
              <a:gd name="T51" fmla="*/ 2147483647 h 249"/>
              <a:gd name="T52" fmla="*/ 2147483647 w 224"/>
              <a:gd name="T53" fmla="*/ 2147483647 h 249"/>
              <a:gd name="T54" fmla="*/ 2147483647 w 224"/>
              <a:gd name="T55" fmla="*/ 2147483647 h 249"/>
              <a:gd name="T56" fmla="*/ 2147483647 w 224"/>
              <a:gd name="T57" fmla="*/ 2147483647 h 249"/>
              <a:gd name="T58" fmla="*/ 2147483647 w 224"/>
              <a:gd name="T59" fmla="*/ 2147483647 h 249"/>
              <a:gd name="T60" fmla="*/ 2147483647 w 224"/>
              <a:gd name="T61" fmla="*/ 2147483647 h 249"/>
              <a:gd name="T62" fmla="*/ 2147483647 w 224"/>
              <a:gd name="T63" fmla="*/ 2147483647 h 249"/>
              <a:gd name="T64" fmla="*/ 2147483647 w 224"/>
              <a:gd name="T65" fmla="*/ 2147483647 h 249"/>
              <a:gd name="T66" fmla="*/ 2147483647 w 224"/>
              <a:gd name="T67" fmla="*/ 2147483647 h 249"/>
              <a:gd name="T68" fmla="*/ 2147483647 w 224"/>
              <a:gd name="T69" fmla="*/ 2147483647 h 249"/>
              <a:gd name="T70" fmla="*/ 2147483647 w 224"/>
              <a:gd name="T71" fmla="*/ 2147483647 h 249"/>
              <a:gd name="T72" fmla="*/ 2147483647 w 224"/>
              <a:gd name="T73" fmla="*/ 2147483647 h 249"/>
              <a:gd name="T74" fmla="*/ 2147483647 w 224"/>
              <a:gd name="T75" fmla="*/ 2147483647 h 249"/>
              <a:gd name="T76" fmla="*/ 2147483647 w 224"/>
              <a:gd name="T77" fmla="*/ 2147483647 h 249"/>
              <a:gd name="T78" fmla="*/ 2147483647 w 224"/>
              <a:gd name="T79" fmla="*/ 2147483647 h 249"/>
              <a:gd name="T80" fmla="*/ 2147483647 w 224"/>
              <a:gd name="T81" fmla="*/ 2147483647 h 249"/>
              <a:gd name="T82" fmla="*/ 2147483647 w 224"/>
              <a:gd name="T83" fmla="*/ 2147483647 h 249"/>
              <a:gd name="T84" fmla="*/ 2147483647 w 224"/>
              <a:gd name="T85" fmla="*/ 2147483647 h 249"/>
              <a:gd name="T86" fmla="*/ 2147483647 w 224"/>
              <a:gd name="T87" fmla="*/ 2147483647 h 249"/>
              <a:gd name="T88" fmla="*/ 2147483647 w 224"/>
              <a:gd name="T89" fmla="*/ 2147483647 h 249"/>
              <a:gd name="T90" fmla="*/ 2147483647 w 224"/>
              <a:gd name="T91" fmla="*/ 2147483647 h 249"/>
              <a:gd name="T92" fmla="*/ 2147483647 w 224"/>
              <a:gd name="T93" fmla="*/ 2147483647 h 249"/>
              <a:gd name="T94" fmla="*/ 2147483647 w 224"/>
              <a:gd name="T95" fmla="*/ 2147483647 h 249"/>
              <a:gd name="T96" fmla="*/ 2147483647 w 224"/>
              <a:gd name="T97" fmla="*/ 2147483647 h 249"/>
              <a:gd name="T98" fmla="*/ 2147483647 w 224"/>
              <a:gd name="T99" fmla="*/ 0 h 249"/>
              <a:gd name="T100" fmla="*/ 2147483647 w 224"/>
              <a:gd name="T101" fmla="*/ 2147483647 h 24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24"/>
              <a:gd name="T154" fmla="*/ 0 h 249"/>
              <a:gd name="T155" fmla="*/ 224 w 224"/>
              <a:gd name="T156" fmla="*/ 249 h 24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24" h="249">
                <a:moveTo>
                  <a:pt x="224" y="21"/>
                </a:moveTo>
                <a:lnTo>
                  <a:pt x="220" y="29"/>
                </a:lnTo>
                <a:lnTo>
                  <a:pt x="215" y="34"/>
                </a:lnTo>
                <a:lnTo>
                  <a:pt x="212" y="38"/>
                </a:lnTo>
                <a:lnTo>
                  <a:pt x="205" y="43"/>
                </a:lnTo>
                <a:lnTo>
                  <a:pt x="194" y="47"/>
                </a:lnTo>
                <a:lnTo>
                  <a:pt x="188" y="49"/>
                </a:lnTo>
                <a:lnTo>
                  <a:pt x="187" y="53"/>
                </a:lnTo>
                <a:lnTo>
                  <a:pt x="184" y="55"/>
                </a:lnTo>
                <a:lnTo>
                  <a:pt x="178" y="53"/>
                </a:lnTo>
                <a:lnTo>
                  <a:pt x="173" y="55"/>
                </a:lnTo>
                <a:lnTo>
                  <a:pt x="166" y="59"/>
                </a:lnTo>
                <a:lnTo>
                  <a:pt x="165" y="63"/>
                </a:lnTo>
                <a:lnTo>
                  <a:pt x="171" y="70"/>
                </a:lnTo>
                <a:lnTo>
                  <a:pt x="173" y="84"/>
                </a:lnTo>
                <a:lnTo>
                  <a:pt x="176" y="88"/>
                </a:lnTo>
                <a:lnTo>
                  <a:pt x="180" y="91"/>
                </a:lnTo>
                <a:lnTo>
                  <a:pt x="187" y="98"/>
                </a:lnTo>
                <a:lnTo>
                  <a:pt x="187" y="107"/>
                </a:lnTo>
                <a:lnTo>
                  <a:pt x="184" y="114"/>
                </a:lnTo>
                <a:lnTo>
                  <a:pt x="179" y="121"/>
                </a:lnTo>
                <a:lnTo>
                  <a:pt x="178" y="131"/>
                </a:lnTo>
                <a:lnTo>
                  <a:pt x="177" y="138"/>
                </a:lnTo>
                <a:lnTo>
                  <a:pt x="170" y="144"/>
                </a:lnTo>
                <a:lnTo>
                  <a:pt x="165" y="149"/>
                </a:lnTo>
                <a:lnTo>
                  <a:pt x="160" y="153"/>
                </a:lnTo>
                <a:lnTo>
                  <a:pt x="152" y="159"/>
                </a:lnTo>
                <a:lnTo>
                  <a:pt x="145" y="169"/>
                </a:lnTo>
                <a:lnTo>
                  <a:pt x="139" y="177"/>
                </a:lnTo>
                <a:lnTo>
                  <a:pt x="132" y="179"/>
                </a:lnTo>
                <a:lnTo>
                  <a:pt x="130" y="174"/>
                </a:lnTo>
                <a:lnTo>
                  <a:pt x="127" y="184"/>
                </a:lnTo>
                <a:lnTo>
                  <a:pt x="122" y="187"/>
                </a:lnTo>
                <a:lnTo>
                  <a:pt x="117" y="195"/>
                </a:lnTo>
                <a:lnTo>
                  <a:pt x="121" y="200"/>
                </a:lnTo>
                <a:lnTo>
                  <a:pt x="124" y="203"/>
                </a:lnTo>
                <a:lnTo>
                  <a:pt x="122" y="208"/>
                </a:lnTo>
                <a:lnTo>
                  <a:pt x="122" y="215"/>
                </a:lnTo>
                <a:lnTo>
                  <a:pt x="128" y="218"/>
                </a:lnTo>
                <a:lnTo>
                  <a:pt x="130" y="224"/>
                </a:lnTo>
                <a:lnTo>
                  <a:pt x="131" y="241"/>
                </a:lnTo>
                <a:lnTo>
                  <a:pt x="127" y="240"/>
                </a:lnTo>
                <a:lnTo>
                  <a:pt x="118" y="240"/>
                </a:lnTo>
                <a:lnTo>
                  <a:pt x="112" y="240"/>
                </a:lnTo>
                <a:lnTo>
                  <a:pt x="107" y="243"/>
                </a:lnTo>
                <a:lnTo>
                  <a:pt x="105" y="249"/>
                </a:lnTo>
                <a:lnTo>
                  <a:pt x="98" y="249"/>
                </a:lnTo>
                <a:lnTo>
                  <a:pt x="98" y="247"/>
                </a:lnTo>
                <a:lnTo>
                  <a:pt x="96" y="246"/>
                </a:lnTo>
                <a:lnTo>
                  <a:pt x="91" y="247"/>
                </a:lnTo>
                <a:lnTo>
                  <a:pt x="90" y="241"/>
                </a:lnTo>
                <a:lnTo>
                  <a:pt x="89" y="240"/>
                </a:lnTo>
                <a:lnTo>
                  <a:pt x="87" y="236"/>
                </a:lnTo>
                <a:lnTo>
                  <a:pt x="83" y="234"/>
                </a:lnTo>
                <a:lnTo>
                  <a:pt x="75" y="232"/>
                </a:lnTo>
                <a:lnTo>
                  <a:pt x="76" y="229"/>
                </a:lnTo>
                <a:lnTo>
                  <a:pt x="76" y="227"/>
                </a:lnTo>
                <a:lnTo>
                  <a:pt x="76" y="224"/>
                </a:lnTo>
                <a:lnTo>
                  <a:pt x="75" y="221"/>
                </a:lnTo>
                <a:lnTo>
                  <a:pt x="74" y="221"/>
                </a:lnTo>
                <a:lnTo>
                  <a:pt x="74" y="219"/>
                </a:lnTo>
                <a:lnTo>
                  <a:pt x="74" y="217"/>
                </a:lnTo>
                <a:lnTo>
                  <a:pt x="63" y="219"/>
                </a:lnTo>
                <a:lnTo>
                  <a:pt x="60" y="218"/>
                </a:lnTo>
                <a:lnTo>
                  <a:pt x="59" y="218"/>
                </a:lnTo>
                <a:lnTo>
                  <a:pt x="56" y="218"/>
                </a:lnTo>
                <a:lnTo>
                  <a:pt x="53" y="219"/>
                </a:lnTo>
                <a:lnTo>
                  <a:pt x="48" y="221"/>
                </a:lnTo>
                <a:lnTo>
                  <a:pt x="43" y="222"/>
                </a:lnTo>
                <a:lnTo>
                  <a:pt x="39" y="222"/>
                </a:lnTo>
                <a:lnTo>
                  <a:pt x="29" y="221"/>
                </a:lnTo>
                <a:lnTo>
                  <a:pt x="28" y="225"/>
                </a:lnTo>
                <a:lnTo>
                  <a:pt x="25" y="225"/>
                </a:lnTo>
                <a:lnTo>
                  <a:pt x="21" y="224"/>
                </a:lnTo>
                <a:lnTo>
                  <a:pt x="18" y="222"/>
                </a:lnTo>
                <a:lnTo>
                  <a:pt x="15" y="221"/>
                </a:lnTo>
                <a:lnTo>
                  <a:pt x="13" y="225"/>
                </a:lnTo>
                <a:lnTo>
                  <a:pt x="11" y="225"/>
                </a:lnTo>
                <a:lnTo>
                  <a:pt x="10" y="224"/>
                </a:lnTo>
                <a:lnTo>
                  <a:pt x="7" y="224"/>
                </a:lnTo>
                <a:lnTo>
                  <a:pt x="6" y="226"/>
                </a:lnTo>
                <a:lnTo>
                  <a:pt x="0" y="226"/>
                </a:lnTo>
                <a:lnTo>
                  <a:pt x="3" y="210"/>
                </a:lnTo>
                <a:lnTo>
                  <a:pt x="12" y="197"/>
                </a:lnTo>
                <a:lnTo>
                  <a:pt x="20" y="194"/>
                </a:lnTo>
                <a:lnTo>
                  <a:pt x="29" y="192"/>
                </a:lnTo>
                <a:lnTo>
                  <a:pt x="35" y="187"/>
                </a:lnTo>
                <a:lnTo>
                  <a:pt x="35" y="181"/>
                </a:lnTo>
                <a:lnTo>
                  <a:pt x="28" y="178"/>
                </a:lnTo>
                <a:lnTo>
                  <a:pt x="27" y="170"/>
                </a:lnTo>
                <a:lnTo>
                  <a:pt x="22" y="163"/>
                </a:lnTo>
                <a:lnTo>
                  <a:pt x="17" y="160"/>
                </a:lnTo>
                <a:lnTo>
                  <a:pt x="11" y="151"/>
                </a:lnTo>
                <a:lnTo>
                  <a:pt x="8" y="146"/>
                </a:lnTo>
                <a:lnTo>
                  <a:pt x="10" y="143"/>
                </a:lnTo>
                <a:lnTo>
                  <a:pt x="4" y="126"/>
                </a:lnTo>
                <a:lnTo>
                  <a:pt x="19" y="136"/>
                </a:lnTo>
                <a:lnTo>
                  <a:pt x="25" y="133"/>
                </a:lnTo>
                <a:lnTo>
                  <a:pt x="29" y="133"/>
                </a:lnTo>
                <a:lnTo>
                  <a:pt x="43" y="133"/>
                </a:lnTo>
                <a:lnTo>
                  <a:pt x="50" y="136"/>
                </a:lnTo>
                <a:lnTo>
                  <a:pt x="53" y="130"/>
                </a:lnTo>
                <a:lnTo>
                  <a:pt x="61" y="128"/>
                </a:lnTo>
                <a:lnTo>
                  <a:pt x="62" y="122"/>
                </a:lnTo>
                <a:lnTo>
                  <a:pt x="63" y="115"/>
                </a:lnTo>
                <a:lnTo>
                  <a:pt x="70" y="111"/>
                </a:lnTo>
                <a:lnTo>
                  <a:pt x="81" y="98"/>
                </a:lnTo>
                <a:lnTo>
                  <a:pt x="84" y="100"/>
                </a:lnTo>
                <a:lnTo>
                  <a:pt x="89" y="98"/>
                </a:lnTo>
                <a:lnTo>
                  <a:pt x="91" y="94"/>
                </a:lnTo>
                <a:lnTo>
                  <a:pt x="86" y="88"/>
                </a:lnTo>
                <a:lnTo>
                  <a:pt x="94" y="83"/>
                </a:lnTo>
                <a:lnTo>
                  <a:pt x="97" y="79"/>
                </a:lnTo>
                <a:lnTo>
                  <a:pt x="100" y="82"/>
                </a:lnTo>
                <a:lnTo>
                  <a:pt x="107" y="84"/>
                </a:lnTo>
                <a:lnTo>
                  <a:pt x="111" y="83"/>
                </a:lnTo>
                <a:lnTo>
                  <a:pt x="114" y="76"/>
                </a:lnTo>
                <a:lnTo>
                  <a:pt x="112" y="70"/>
                </a:lnTo>
                <a:lnTo>
                  <a:pt x="119" y="66"/>
                </a:lnTo>
                <a:lnTo>
                  <a:pt x="119" y="57"/>
                </a:lnTo>
                <a:lnTo>
                  <a:pt x="115" y="52"/>
                </a:lnTo>
                <a:lnTo>
                  <a:pt x="117" y="46"/>
                </a:lnTo>
                <a:lnTo>
                  <a:pt x="123" y="47"/>
                </a:lnTo>
                <a:lnTo>
                  <a:pt x="131" y="46"/>
                </a:lnTo>
                <a:lnTo>
                  <a:pt x="134" y="36"/>
                </a:lnTo>
                <a:lnTo>
                  <a:pt x="130" y="32"/>
                </a:lnTo>
                <a:lnTo>
                  <a:pt x="136" y="27"/>
                </a:lnTo>
                <a:lnTo>
                  <a:pt x="135" y="19"/>
                </a:lnTo>
                <a:lnTo>
                  <a:pt x="151" y="10"/>
                </a:lnTo>
                <a:lnTo>
                  <a:pt x="160" y="7"/>
                </a:lnTo>
                <a:lnTo>
                  <a:pt x="170" y="4"/>
                </a:lnTo>
                <a:lnTo>
                  <a:pt x="179" y="4"/>
                </a:lnTo>
                <a:lnTo>
                  <a:pt x="184" y="4"/>
                </a:lnTo>
                <a:lnTo>
                  <a:pt x="187" y="0"/>
                </a:lnTo>
                <a:lnTo>
                  <a:pt x="198" y="0"/>
                </a:lnTo>
                <a:lnTo>
                  <a:pt x="214" y="11"/>
                </a:lnTo>
                <a:lnTo>
                  <a:pt x="218" y="15"/>
                </a:lnTo>
                <a:lnTo>
                  <a:pt x="224" y="21"/>
                </a:lnTo>
                <a:close/>
              </a:path>
            </a:pathLst>
          </a:custGeom>
          <a:solidFill>
            <a:schemeClr val="bg1"/>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31" name="Freeform 238"/>
          <p:cNvSpPr>
            <a:spLocks noEditPoints="1"/>
          </p:cNvSpPr>
          <p:nvPr/>
        </p:nvSpPr>
        <p:spPr bwMode="auto">
          <a:xfrm>
            <a:off x="5719763" y="2794000"/>
            <a:ext cx="176212" cy="246063"/>
          </a:xfrm>
          <a:custGeom>
            <a:avLst/>
            <a:gdLst>
              <a:gd name="T0" fmla="*/ 2147483647 w 116"/>
              <a:gd name="T1" fmla="*/ 2147483647 h 175"/>
              <a:gd name="T2" fmla="*/ 2147483647 w 116"/>
              <a:gd name="T3" fmla="*/ 0 h 175"/>
              <a:gd name="T4" fmla="*/ 2147483647 w 116"/>
              <a:gd name="T5" fmla="*/ 2147483647 h 175"/>
              <a:gd name="T6" fmla="*/ 2147483647 w 116"/>
              <a:gd name="T7" fmla="*/ 2147483647 h 175"/>
              <a:gd name="T8" fmla="*/ 2147483647 w 116"/>
              <a:gd name="T9" fmla="*/ 2147483647 h 175"/>
              <a:gd name="T10" fmla="*/ 2147483647 w 116"/>
              <a:gd name="T11" fmla="*/ 2147483647 h 175"/>
              <a:gd name="T12" fmla="*/ 2147483647 w 116"/>
              <a:gd name="T13" fmla="*/ 2147483647 h 175"/>
              <a:gd name="T14" fmla="*/ 2147483647 w 116"/>
              <a:gd name="T15" fmla="*/ 2147483647 h 175"/>
              <a:gd name="T16" fmla="*/ 2147483647 w 116"/>
              <a:gd name="T17" fmla="*/ 2147483647 h 175"/>
              <a:gd name="T18" fmla="*/ 2147483647 w 116"/>
              <a:gd name="T19" fmla="*/ 2147483647 h 175"/>
              <a:gd name="T20" fmla="*/ 2147483647 w 116"/>
              <a:gd name="T21" fmla="*/ 2147483647 h 175"/>
              <a:gd name="T22" fmla="*/ 2147483647 w 116"/>
              <a:gd name="T23" fmla="*/ 2147483647 h 175"/>
              <a:gd name="T24" fmla="*/ 2147483647 w 116"/>
              <a:gd name="T25" fmla="*/ 2147483647 h 175"/>
              <a:gd name="T26" fmla="*/ 2147483647 w 116"/>
              <a:gd name="T27" fmla="*/ 2147483647 h 175"/>
              <a:gd name="T28" fmla="*/ 2147483647 w 116"/>
              <a:gd name="T29" fmla="*/ 2147483647 h 175"/>
              <a:gd name="T30" fmla="*/ 2147483647 w 116"/>
              <a:gd name="T31" fmla="*/ 2147483647 h 175"/>
              <a:gd name="T32" fmla="*/ 2147483647 w 116"/>
              <a:gd name="T33" fmla="*/ 2147483647 h 175"/>
              <a:gd name="T34" fmla="*/ 2147483647 w 116"/>
              <a:gd name="T35" fmla="*/ 2147483647 h 175"/>
              <a:gd name="T36" fmla="*/ 2147483647 w 116"/>
              <a:gd name="T37" fmla="*/ 2147483647 h 175"/>
              <a:gd name="T38" fmla="*/ 2147483647 w 116"/>
              <a:gd name="T39" fmla="*/ 2147483647 h 175"/>
              <a:gd name="T40" fmla="*/ 2147483647 w 116"/>
              <a:gd name="T41" fmla="*/ 2147483647 h 175"/>
              <a:gd name="T42" fmla="*/ 2147483647 w 116"/>
              <a:gd name="T43" fmla="*/ 2147483647 h 175"/>
              <a:gd name="T44" fmla="*/ 2147483647 w 116"/>
              <a:gd name="T45" fmla="*/ 2147483647 h 175"/>
              <a:gd name="T46" fmla="*/ 2147483647 w 116"/>
              <a:gd name="T47" fmla="*/ 2147483647 h 175"/>
              <a:gd name="T48" fmla="*/ 2147483647 w 116"/>
              <a:gd name="T49" fmla="*/ 2147483647 h 175"/>
              <a:gd name="T50" fmla="*/ 2147483647 w 116"/>
              <a:gd name="T51" fmla="*/ 2147483647 h 175"/>
              <a:gd name="T52" fmla="*/ 2147483647 w 116"/>
              <a:gd name="T53" fmla="*/ 2147483647 h 175"/>
              <a:gd name="T54" fmla="*/ 2147483647 w 116"/>
              <a:gd name="T55" fmla="*/ 2147483647 h 175"/>
              <a:gd name="T56" fmla="*/ 2147483647 w 116"/>
              <a:gd name="T57" fmla="*/ 2147483647 h 175"/>
              <a:gd name="T58" fmla="*/ 2147483647 w 116"/>
              <a:gd name="T59" fmla="*/ 2147483647 h 175"/>
              <a:gd name="T60" fmla="*/ 2147483647 w 116"/>
              <a:gd name="T61" fmla="*/ 2147483647 h 175"/>
              <a:gd name="T62" fmla="*/ 2147483647 w 116"/>
              <a:gd name="T63" fmla="*/ 2147483647 h 175"/>
              <a:gd name="T64" fmla="*/ 2147483647 w 116"/>
              <a:gd name="T65" fmla="*/ 2147483647 h 175"/>
              <a:gd name="T66" fmla="*/ 2147483647 w 116"/>
              <a:gd name="T67" fmla="*/ 2147483647 h 175"/>
              <a:gd name="T68" fmla="*/ 2147483647 w 116"/>
              <a:gd name="T69" fmla="*/ 2147483647 h 175"/>
              <a:gd name="T70" fmla="*/ 0 w 116"/>
              <a:gd name="T71" fmla="*/ 2147483647 h 175"/>
              <a:gd name="T72" fmla="*/ 2147483647 w 116"/>
              <a:gd name="T73" fmla="*/ 2147483647 h 175"/>
              <a:gd name="T74" fmla="*/ 2147483647 w 116"/>
              <a:gd name="T75" fmla="*/ 2147483647 h 175"/>
              <a:gd name="T76" fmla="*/ 2147483647 w 116"/>
              <a:gd name="T77" fmla="*/ 2147483647 h 175"/>
              <a:gd name="T78" fmla="*/ 2147483647 w 116"/>
              <a:gd name="T79" fmla="*/ 2147483647 h 175"/>
              <a:gd name="T80" fmla="*/ 2147483647 w 116"/>
              <a:gd name="T81" fmla="*/ 2147483647 h 175"/>
              <a:gd name="T82" fmla="*/ 2147483647 w 116"/>
              <a:gd name="T83" fmla="*/ 2147483647 h 175"/>
              <a:gd name="T84" fmla="*/ 2147483647 w 116"/>
              <a:gd name="T85" fmla="*/ 2147483647 h 175"/>
              <a:gd name="T86" fmla="*/ 2147483647 w 116"/>
              <a:gd name="T87" fmla="*/ 2147483647 h 175"/>
              <a:gd name="T88" fmla="*/ 2147483647 w 116"/>
              <a:gd name="T89" fmla="*/ 2147483647 h 175"/>
              <a:gd name="T90" fmla="*/ 2147483647 w 116"/>
              <a:gd name="T91" fmla="*/ 2147483647 h 175"/>
              <a:gd name="T92" fmla="*/ 2147483647 w 116"/>
              <a:gd name="T93" fmla="*/ 2147483647 h 175"/>
              <a:gd name="T94" fmla="*/ 2147483647 w 116"/>
              <a:gd name="T95" fmla="*/ 2147483647 h 175"/>
              <a:gd name="T96" fmla="*/ 2147483647 w 116"/>
              <a:gd name="T97" fmla="*/ 2147483647 h 175"/>
              <a:gd name="T98" fmla="*/ 2147483647 w 116"/>
              <a:gd name="T99" fmla="*/ 2147483647 h 1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6"/>
              <a:gd name="T151" fmla="*/ 0 h 175"/>
              <a:gd name="T152" fmla="*/ 116 w 116"/>
              <a:gd name="T153" fmla="*/ 175 h 1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6" h="175">
                <a:moveTo>
                  <a:pt x="58" y="7"/>
                </a:moveTo>
                <a:lnTo>
                  <a:pt x="60" y="8"/>
                </a:lnTo>
                <a:lnTo>
                  <a:pt x="59" y="14"/>
                </a:lnTo>
                <a:lnTo>
                  <a:pt x="64" y="14"/>
                </a:lnTo>
                <a:lnTo>
                  <a:pt x="64" y="0"/>
                </a:lnTo>
                <a:lnTo>
                  <a:pt x="61" y="1"/>
                </a:lnTo>
                <a:lnTo>
                  <a:pt x="59" y="2"/>
                </a:lnTo>
                <a:lnTo>
                  <a:pt x="58" y="4"/>
                </a:lnTo>
                <a:lnTo>
                  <a:pt x="58" y="7"/>
                </a:lnTo>
                <a:close/>
                <a:moveTo>
                  <a:pt x="65" y="21"/>
                </a:moveTo>
                <a:lnTo>
                  <a:pt x="65" y="21"/>
                </a:lnTo>
                <a:lnTo>
                  <a:pt x="66" y="24"/>
                </a:lnTo>
                <a:lnTo>
                  <a:pt x="68" y="28"/>
                </a:lnTo>
                <a:lnTo>
                  <a:pt x="72" y="30"/>
                </a:lnTo>
                <a:lnTo>
                  <a:pt x="74" y="32"/>
                </a:lnTo>
                <a:lnTo>
                  <a:pt x="78" y="37"/>
                </a:lnTo>
                <a:lnTo>
                  <a:pt x="79" y="39"/>
                </a:lnTo>
                <a:lnTo>
                  <a:pt x="81" y="42"/>
                </a:lnTo>
                <a:lnTo>
                  <a:pt x="83" y="42"/>
                </a:lnTo>
                <a:lnTo>
                  <a:pt x="86" y="42"/>
                </a:lnTo>
                <a:lnTo>
                  <a:pt x="96" y="45"/>
                </a:lnTo>
                <a:lnTo>
                  <a:pt x="99" y="49"/>
                </a:lnTo>
                <a:lnTo>
                  <a:pt x="100" y="51"/>
                </a:lnTo>
                <a:lnTo>
                  <a:pt x="101" y="52"/>
                </a:lnTo>
                <a:lnTo>
                  <a:pt x="103" y="52"/>
                </a:lnTo>
                <a:lnTo>
                  <a:pt x="104" y="52"/>
                </a:lnTo>
                <a:lnTo>
                  <a:pt x="104" y="53"/>
                </a:lnTo>
                <a:lnTo>
                  <a:pt x="109" y="59"/>
                </a:lnTo>
                <a:lnTo>
                  <a:pt x="109" y="62"/>
                </a:lnTo>
                <a:lnTo>
                  <a:pt x="109" y="65"/>
                </a:lnTo>
                <a:lnTo>
                  <a:pt x="113" y="66"/>
                </a:lnTo>
                <a:lnTo>
                  <a:pt x="116" y="69"/>
                </a:lnTo>
                <a:lnTo>
                  <a:pt x="116" y="72"/>
                </a:lnTo>
                <a:lnTo>
                  <a:pt x="114" y="76"/>
                </a:lnTo>
                <a:lnTo>
                  <a:pt x="111" y="79"/>
                </a:lnTo>
                <a:lnTo>
                  <a:pt x="111" y="82"/>
                </a:lnTo>
                <a:lnTo>
                  <a:pt x="111" y="84"/>
                </a:lnTo>
                <a:lnTo>
                  <a:pt x="110" y="85"/>
                </a:lnTo>
                <a:lnTo>
                  <a:pt x="108" y="87"/>
                </a:lnTo>
                <a:lnTo>
                  <a:pt x="108" y="91"/>
                </a:lnTo>
                <a:lnTo>
                  <a:pt x="106" y="92"/>
                </a:lnTo>
                <a:lnTo>
                  <a:pt x="103" y="94"/>
                </a:lnTo>
                <a:lnTo>
                  <a:pt x="102" y="99"/>
                </a:lnTo>
                <a:lnTo>
                  <a:pt x="101" y="103"/>
                </a:lnTo>
                <a:lnTo>
                  <a:pt x="99" y="105"/>
                </a:lnTo>
                <a:lnTo>
                  <a:pt x="97" y="106"/>
                </a:lnTo>
                <a:lnTo>
                  <a:pt x="97" y="110"/>
                </a:lnTo>
                <a:lnTo>
                  <a:pt x="97" y="113"/>
                </a:lnTo>
                <a:lnTo>
                  <a:pt x="95" y="113"/>
                </a:lnTo>
                <a:lnTo>
                  <a:pt x="93" y="112"/>
                </a:lnTo>
                <a:lnTo>
                  <a:pt x="90" y="118"/>
                </a:lnTo>
                <a:lnTo>
                  <a:pt x="89" y="124"/>
                </a:lnTo>
                <a:lnTo>
                  <a:pt x="88" y="130"/>
                </a:lnTo>
                <a:lnTo>
                  <a:pt x="89" y="137"/>
                </a:lnTo>
                <a:lnTo>
                  <a:pt x="82" y="138"/>
                </a:lnTo>
                <a:lnTo>
                  <a:pt x="78" y="139"/>
                </a:lnTo>
                <a:lnTo>
                  <a:pt x="74" y="140"/>
                </a:lnTo>
                <a:lnTo>
                  <a:pt x="74" y="141"/>
                </a:lnTo>
                <a:lnTo>
                  <a:pt x="73" y="144"/>
                </a:lnTo>
                <a:lnTo>
                  <a:pt x="71" y="146"/>
                </a:lnTo>
                <a:lnTo>
                  <a:pt x="69" y="148"/>
                </a:lnTo>
                <a:lnTo>
                  <a:pt x="69" y="153"/>
                </a:lnTo>
                <a:lnTo>
                  <a:pt x="61" y="155"/>
                </a:lnTo>
                <a:lnTo>
                  <a:pt x="52" y="156"/>
                </a:lnTo>
                <a:lnTo>
                  <a:pt x="49" y="162"/>
                </a:lnTo>
                <a:lnTo>
                  <a:pt x="48" y="166"/>
                </a:lnTo>
                <a:lnTo>
                  <a:pt x="46" y="168"/>
                </a:lnTo>
                <a:lnTo>
                  <a:pt x="44" y="169"/>
                </a:lnTo>
                <a:lnTo>
                  <a:pt x="42" y="169"/>
                </a:lnTo>
                <a:lnTo>
                  <a:pt x="39" y="169"/>
                </a:lnTo>
                <a:lnTo>
                  <a:pt x="37" y="170"/>
                </a:lnTo>
                <a:lnTo>
                  <a:pt x="31" y="173"/>
                </a:lnTo>
                <a:lnTo>
                  <a:pt x="31" y="175"/>
                </a:lnTo>
                <a:lnTo>
                  <a:pt x="28" y="175"/>
                </a:lnTo>
                <a:lnTo>
                  <a:pt x="25" y="175"/>
                </a:lnTo>
                <a:lnTo>
                  <a:pt x="18" y="170"/>
                </a:lnTo>
                <a:lnTo>
                  <a:pt x="0" y="140"/>
                </a:lnTo>
                <a:lnTo>
                  <a:pt x="0" y="135"/>
                </a:lnTo>
                <a:lnTo>
                  <a:pt x="48" y="114"/>
                </a:lnTo>
                <a:lnTo>
                  <a:pt x="49" y="112"/>
                </a:lnTo>
                <a:lnTo>
                  <a:pt x="51" y="107"/>
                </a:lnTo>
                <a:lnTo>
                  <a:pt x="54" y="93"/>
                </a:lnTo>
                <a:lnTo>
                  <a:pt x="58" y="71"/>
                </a:lnTo>
                <a:lnTo>
                  <a:pt x="48" y="59"/>
                </a:lnTo>
                <a:lnTo>
                  <a:pt x="48" y="56"/>
                </a:lnTo>
                <a:lnTo>
                  <a:pt x="49" y="52"/>
                </a:lnTo>
                <a:lnTo>
                  <a:pt x="52" y="48"/>
                </a:lnTo>
                <a:lnTo>
                  <a:pt x="54" y="44"/>
                </a:lnTo>
                <a:lnTo>
                  <a:pt x="54" y="41"/>
                </a:lnTo>
                <a:lnTo>
                  <a:pt x="54" y="37"/>
                </a:lnTo>
                <a:lnTo>
                  <a:pt x="53" y="36"/>
                </a:lnTo>
                <a:lnTo>
                  <a:pt x="52" y="36"/>
                </a:lnTo>
                <a:lnTo>
                  <a:pt x="51" y="36"/>
                </a:lnTo>
                <a:lnTo>
                  <a:pt x="52" y="34"/>
                </a:lnTo>
                <a:lnTo>
                  <a:pt x="53" y="32"/>
                </a:lnTo>
                <a:lnTo>
                  <a:pt x="58" y="29"/>
                </a:lnTo>
                <a:lnTo>
                  <a:pt x="55" y="28"/>
                </a:lnTo>
                <a:lnTo>
                  <a:pt x="54" y="24"/>
                </a:lnTo>
                <a:lnTo>
                  <a:pt x="54" y="22"/>
                </a:lnTo>
                <a:lnTo>
                  <a:pt x="55" y="21"/>
                </a:lnTo>
                <a:lnTo>
                  <a:pt x="56" y="21"/>
                </a:lnTo>
                <a:lnTo>
                  <a:pt x="58" y="21"/>
                </a:lnTo>
                <a:lnTo>
                  <a:pt x="59" y="24"/>
                </a:lnTo>
                <a:lnTo>
                  <a:pt x="60" y="24"/>
                </a:lnTo>
                <a:lnTo>
                  <a:pt x="61" y="24"/>
                </a:lnTo>
                <a:lnTo>
                  <a:pt x="61" y="22"/>
                </a:lnTo>
                <a:lnTo>
                  <a:pt x="62" y="22"/>
                </a:lnTo>
                <a:lnTo>
                  <a:pt x="65" y="21"/>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32" name="Freeform 239"/>
          <p:cNvSpPr>
            <a:spLocks noEditPoints="1"/>
          </p:cNvSpPr>
          <p:nvPr/>
        </p:nvSpPr>
        <p:spPr bwMode="auto">
          <a:xfrm>
            <a:off x="4676775" y="987425"/>
            <a:ext cx="585788" cy="873125"/>
          </a:xfrm>
          <a:custGeom>
            <a:avLst/>
            <a:gdLst>
              <a:gd name="T0" fmla="*/ 2147483647 w 383"/>
              <a:gd name="T1" fmla="*/ 2147483647 h 620"/>
              <a:gd name="T2" fmla="*/ 2147483647 w 383"/>
              <a:gd name="T3" fmla="*/ 2147483647 h 620"/>
              <a:gd name="T4" fmla="*/ 2147483647 w 383"/>
              <a:gd name="T5" fmla="*/ 2147483647 h 620"/>
              <a:gd name="T6" fmla="*/ 2147483647 w 383"/>
              <a:gd name="T7" fmla="*/ 2147483647 h 620"/>
              <a:gd name="T8" fmla="*/ 2147483647 w 383"/>
              <a:gd name="T9" fmla="*/ 2147483647 h 620"/>
              <a:gd name="T10" fmla="*/ 2147483647 w 383"/>
              <a:gd name="T11" fmla="*/ 2147483647 h 620"/>
              <a:gd name="T12" fmla="*/ 2147483647 w 383"/>
              <a:gd name="T13" fmla="*/ 2147483647 h 620"/>
              <a:gd name="T14" fmla="*/ 2147483647 w 383"/>
              <a:gd name="T15" fmla="*/ 2147483647 h 620"/>
              <a:gd name="T16" fmla="*/ 2147483647 w 383"/>
              <a:gd name="T17" fmla="*/ 2147483647 h 620"/>
              <a:gd name="T18" fmla="*/ 2147483647 w 383"/>
              <a:gd name="T19" fmla="*/ 2147483647 h 620"/>
              <a:gd name="T20" fmla="*/ 2147483647 w 383"/>
              <a:gd name="T21" fmla="*/ 2147483647 h 620"/>
              <a:gd name="T22" fmla="*/ 2147483647 w 383"/>
              <a:gd name="T23" fmla="*/ 2147483647 h 620"/>
              <a:gd name="T24" fmla="*/ 2147483647 w 383"/>
              <a:gd name="T25" fmla="*/ 2147483647 h 620"/>
              <a:gd name="T26" fmla="*/ 2147483647 w 383"/>
              <a:gd name="T27" fmla="*/ 2147483647 h 620"/>
              <a:gd name="T28" fmla="*/ 2147483647 w 383"/>
              <a:gd name="T29" fmla="*/ 2147483647 h 620"/>
              <a:gd name="T30" fmla="*/ 2147483647 w 383"/>
              <a:gd name="T31" fmla="*/ 2147483647 h 620"/>
              <a:gd name="T32" fmla="*/ 2147483647 w 383"/>
              <a:gd name="T33" fmla="*/ 2147483647 h 620"/>
              <a:gd name="T34" fmla="*/ 2147483647 w 383"/>
              <a:gd name="T35" fmla="*/ 2147483647 h 620"/>
              <a:gd name="T36" fmla="*/ 2147483647 w 383"/>
              <a:gd name="T37" fmla="*/ 2147483647 h 620"/>
              <a:gd name="T38" fmla="*/ 2147483647 w 383"/>
              <a:gd name="T39" fmla="*/ 2147483647 h 620"/>
              <a:gd name="T40" fmla="*/ 2147483647 w 383"/>
              <a:gd name="T41" fmla="*/ 2147483647 h 620"/>
              <a:gd name="T42" fmla="*/ 2147483647 w 383"/>
              <a:gd name="T43" fmla="*/ 2147483647 h 620"/>
              <a:gd name="T44" fmla="*/ 2147483647 w 383"/>
              <a:gd name="T45" fmla="*/ 2147483647 h 620"/>
              <a:gd name="T46" fmla="*/ 2147483647 w 383"/>
              <a:gd name="T47" fmla="*/ 2147483647 h 620"/>
              <a:gd name="T48" fmla="*/ 2147483647 w 383"/>
              <a:gd name="T49" fmla="*/ 2147483647 h 620"/>
              <a:gd name="T50" fmla="*/ 2147483647 w 383"/>
              <a:gd name="T51" fmla="*/ 2147483647 h 620"/>
              <a:gd name="T52" fmla="*/ 2147483647 w 383"/>
              <a:gd name="T53" fmla="*/ 2147483647 h 620"/>
              <a:gd name="T54" fmla="*/ 2147483647 w 383"/>
              <a:gd name="T55" fmla="*/ 2147483647 h 620"/>
              <a:gd name="T56" fmla="*/ 2147483647 w 383"/>
              <a:gd name="T57" fmla="*/ 2147483647 h 620"/>
              <a:gd name="T58" fmla="*/ 2147483647 w 383"/>
              <a:gd name="T59" fmla="*/ 2147483647 h 620"/>
              <a:gd name="T60" fmla="*/ 2147483647 w 383"/>
              <a:gd name="T61" fmla="*/ 2147483647 h 620"/>
              <a:gd name="T62" fmla="*/ 2147483647 w 383"/>
              <a:gd name="T63" fmla="*/ 2147483647 h 620"/>
              <a:gd name="T64" fmla="*/ 2147483647 w 383"/>
              <a:gd name="T65" fmla="*/ 2147483647 h 620"/>
              <a:gd name="T66" fmla="*/ 2147483647 w 383"/>
              <a:gd name="T67" fmla="*/ 2147483647 h 620"/>
              <a:gd name="T68" fmla="*/ 2147483647 w 383"/>
              <a:gd name="T69" fmla="*/ 2147483647 h 620"/>
              <a:gd name="T70" fmla="*/ 2147483647 w 383"/>
              <a:gd name="T71" fmla="*/ 2147483647 h 620"/>
              <a:gd name="T72" fmla="*/ 2147483647 w 383"/>
              <a:gd name="T73" fmla="*/ 2147483647 h 620"/>
              <a:gd name="T74" fmla="*/ 2147483647 w 383"/>
              <a:gd name="T75" fmla="*/ 2147483647 h 620"/>
              <a:gd name="T76" fmla="*/ 2147483647 w 383"/>
              <a:gd name="T77" fmla="*/ 2147483647 h 620"/>
              <a:gd name="T78" fmla="*/ 2147483647 w 383"/>
              <a:gd name="T79" fmla="*/ 2147483647 h 620"/>
              <a:gd name="T80" fmla="*/ 2147483647 w 383"/>
              <a:gd name="T81" fmla="*/ 2147483647 h 620"/>
              <a:gd name="T82" fmla="*/ 2147483647 w 383"/>
              <a:gd name="T83" fmla="*/ 2147483647 h 620"/>
              <a:gd name="T84" fmla="*/ 2147483647 w 383"/>
              <a:gd name="T85" fmla="*/ 2147483647 h 620"/>
              <a:gd name="T86" fmla="*/ 2147483647 w 383"/>
              <a:gd name="T87" fmla="*/ 2147483647 h 620"/>
              <a:gd name="T88" fmla="*/ 2147483647 w 383"/>
              <a:gd name="T89" fmla="*/ 2147483647 h 620"/>
              <a:gd name="T90" fmla="*/ 2147483647 w 383"/>
              <a:gd name="T91" fmla="*/ 2147483647 h 620"/>
              <a:gd name="T92" fmla="*/ 2147483647 w 383"/>
              <a:gd name="T93" fmla="*/ 2147483647 h 620"/>
              <a:gd name="T94" fmla="*/ 2147483647 w 383"/>
              <a:gd name="T95" fmla="*/ 2147483647 h 620"/>
              <a:gd name="T96" fmla="*/ 2147483647 w 383"/>
              <a:gd name="T97" fmla="*/ 2147483647 h 620"/>
              <a:gd name="T98" fmla="*/ 2147483647 w 383"/>
              <a:gd name="T99" fmla="*/ 2147483647 h 620"/>
              <a:gd name="T100" fmla="*/ 0 w 383"/>
              <a:gd name="T101" fmla="*/ 2147483647 h 620"/>
              <a:gd name="T102" fmla="*/ 2147483647 w 383"/>
              <a:gd name="T103" fmla="*/ 2147483647 h 620"/>
              <a:gd name="T104" fmla="*/ 2147483647 w 383"/>
              <a:gd name="T105" fmla="*/ 2147483647 h 620"/>
              <a:gd name="T106" fmla="*/ 2147483647 w 383"/>
              <a:gd name="T107" fmla="*/ 2147483647 h 620"/>
              <a:gd name="T108" fmla="*/ 2147483647 w 383"/>
              <a:gd name="T109" fmla="*/ 2147483647 h 620"/>
              <a:gd name="T110" fmla="*/ 2147483647 w 383"/>
              <a:gd name="T111" fmla="*/ 2147483647 h 620"/>
              <a:gd name="T112" fmla="*/ 2147483647 w 383"/>
              <a:gd name="T113" fmla="*/ 2147483647 h 620"/>
              <a:gd name="T114" fmla="*/ 2147483647 w 383"/>
              <a:gd name="T115" fmla="*/ 2147483647 h 620"/>
              <a:gd name="T116" fmla="*/ 2147483647 w 383"/>
              <a:gd name="T117" fmla="*/ 2147483647 h 620"/>
              <a:gd name="T118" fmla="*/ 2147483647 w 383"/>
              <a:gd name="T119" fmla="*/ 2147483647 h 620"/>
              <a:gd name="T120" fmla="*/ 2147483647 w 383"/>
              <a:gd name="T121" fmla="*/ 0 h 620"/>
              <a:gd name="T122" fmla="*/ 2147483647 w 383"/>
              <a:gd name="T123" fmla="*/ 2147483647 h 62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83"/>
              <a:gd name="T187" fmla="*/ 0 h 620"/>
              <a:gd name="T188" fmla="*/ 383 w 383"/>
              <a:gd name="T189" fmla="*/ 620 h 62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83" h="620">
                <a:moveTo>
                  <a:pt x="259" y="7"/>
                </a:moveTo>
                <a:lnTo>
                  <a:pt x="259" y="7"/>
                </a:lnTo>
                <a:lnTo>
                  <a:pt x="260" y="9"/>
                </a:lnTo>
                <a:lnTo>
                  <a:pt x="262" y="10"/>
                </a:lnTo>
                <a:lnTo>
                  <a:pt x="262" y="9"/>
                </a:lnTo>
                <a:lnTo>
                  <a:pt x="261" y="8"/>
                </a:lnTo>
                <a:lnTo>
                  <a:pt x="259" y="7"/>
                </a:lnTo>
                <a:close/>
                <a:moveTo>
                  <a:pt x="167" y="16"/>
                </a:moveTo>
                <a:lnTo>
                  <a:pt x="167" y="16"/>
                </a:lnTo>
                <a:lnTo>
                  <a:pt x="167" y="18"/>
                </a:lnTo>
                <a:lnTo>
                  <a:pt x="167" y="21"/>
                </a:lnTo>
                <a:lnTo>
                  <a:pt x="164" y="22"/>
                </a:lnTo>
                <a:lnTo>
                  <a:pt x="162" y="23"/>
                </a:lnTo>
                <a:lnTo>
                  <a:pt x="161" y="24"/>
                </a:lnTo>
                <a:lnTo>
                  <a:pt x="161" y="27"/>
                </a:lnTo>
                <a:lnTo>
                  <a:pt x="157" y="28"/>
                </a:lnTo>
                <a:lnTo>
                  <a:pt x="154" y="30"/>
                </a:lnTo>
                <a:lnTo>
                  <a:pt x="154" y="37"/>
                </a:lnTo>
                <a:lnTo>
                  <a:pt x="155" y="44"/>
                </a:lnTo>
                <a:lnTo>
                  <a:pt x="156" y="46"/>
                </a:lnTo>
                <a:lnTo>
                  <a:pt x="158" y="48"/>
                </a:lnTo>
                <a:lnTo>
                  <a:pt x="160" y="52"/>
                </a:lnTo>
                <a:lnTo>
                  <a:pt x="161" y="58"/>
                </a:lnTo>
                <a:lnTo>
                  <a:pt x="157" y="55"/>
                </a:lnTo>
                <a:lnTo>
                  <a:pt x="155" y="50"/>
                </a:lnTo>
                <a:lnTo>
                  <a:pt x="154" y="45"/>
                </a:lnTo>
                <a:lnTo>
                  <a:pt x="151" y="44"/>
                </a:lnTo>
                <a:lnTo>
                  <a:pt x="149" y="42"/>
                </a:lnTo>
                <a:lnTo>
                  <a:pt x="146" y="35"/>
                </a:lnTo>
                <a:lnTo>
                  <a:pt x="142" y="28"/>
                </a:lnTo>
                <a:lnTo>
                  <a:pt x="135" y="29"/>
                </a:lnTo>
                <a:lnTo>
                  <a:pt x="133" y="35"/>
                </a:lnTo>
                <a:lnTo>
                  <a:pt x="133" y="41"/>
                </a:lnTo>
                <a:lnTo>
                  <a:pt x="130" y="41"/>
                </a:lnTo>
                <a:lnTo>
                  <a:pt x="130" y="39"/>
                </a:lnTo>
                <a:lnTo>
                  <a:pt x="129" y="37"/>
                </a:lnTo>
                <a:lnTo>
                  <a:pt x="127" y="38"/>
                </a:lnTo>
                <a:lnTo>
                  <a:pt x="126" y="37"/>
                </a:lnTo>
                <a:lnTo>
                  <a:pt x="126" y="36"/>
                </a:lnTo>
                <a:lnTo>
                  <a:pt x="124" y="34"/>
                </a:lnTo>
                <a:lnTo>
                  <a:pt x="120" y="32"/>
                </a:lnTo>
                <a:lnTo>
                  <a:pt x="130" y="30"/>
                </a:lnTo>
                <a:lnTo>
                  <a:pt x="130" y="27"/>
                </a:lnTo>
                <a:lnTo>
                  <a:pt x="124" y="24"/>
                </a:lnTo>
                <a:lnTo>
                  <a:pt x="123" y="24"/>
                </a:lnTo>
                <a:lnTo>
                  <a:pt x="122" y="25"/>
                </a:lnTo>
                <a:lnTo>
                  <a:pt x="120" y="27"/>
                </a:lnTo>
                <a:lnTo>
                  <a:pt x="117" y="25"/>
                </a:lnTo>
                <a:lnTo>
                  <a:pt x="115" y="24"/>
                </a:lnTo>
                <a:lnTo>
                  <a:pt x="113" y="24"/>
                </a:lnTo>
                <a:lnTo>
                  <a:pt x="113" y="27"/>
                </a:lnTo>
                <a:lnTo>
                  <a:pt x="110" y="28"/>
                </a:lnTo>
                <a:lnTo>
                  <a:pt x="110" y="29"/>
                </a:lnTo>
                <a:lnTo>
                  <a:pt x="107" y="28"/>
                </a:lnTo>
                <a:lnTo>
                  <a:pt x="105" y="27"/>
                </a:lnTo>
                <a:lnTo>
                  <a:pt x="102" y="39"/>
                </a:lnTo>
                <a:lnTo>
                  <a:pt x="105" y="38"/>
                </a:lnTo>
                <a:lnTo>
                  <a:pt x="106" y="36"/>
                </a:lnTo>
                <a:lnTo>
                  <a:pt x="108" y="36"/>
                </a:lnTo>
                <a:lnTo>
                  <a:pt x="107" y="39"/>
                </a:lnTo>
                <a:lnTo>
                  <a:pt x="108" y="43"/>
                </a:lnTo>
                <a:lnTo>
                  <a:pt x="109" y="44"/>
                </a:lnTo>
                <a:lnTo>
                  <a:pt x="110" y="45"/>
                </a:lnTo>
                <a:lnTo>
                  <a:pt x="108" y="46"/>
                </a:lnTo>
                <a:lnTo>
                  <a:pt x="106" y="46"/>
                </a:lnTo>
                <a:lnTo>
                  <a:pt x="105" y="50"/>
                </a:lnTo>
                <a:lnTo>
                  <a:pt x="105" y="52"/>
                </a:lnTo>
                <a:lnTo>
                  <a:pt x="113" y="57"/>
                </a:lnTo>
                <a:lnTo>
                  <a:pt x="114" y="58"/>
                </a:lnTo>
                <a:lnTo>
                  <a:pt x="113" y="59"/>
                </a:lnTo>
                <a:lnTo>
                  <a:pt x="112" y="62"/>
                </a:lnTo>
                <a:lnTo>
                  <a:pt x="114" y="64"/>
                </a:lnTo>
                <a:lnTo>
                  <a:pt x="115" y="67"/>
                </a:lnTo>
                <a:lnTo>
                  <a:pt x="114" y="70"/>
                </a:lnTo>
                <a:lnTo>
                  <a:pt x="114" y="71"/>
                </a:lnTo>
                <a:lnTo>
                  <a:pt x="115" y="72"/>
                </a:lnTo>
                <a:lnTo>
                  <a:pt x="120" y="72"/>
                </a:lnTo>
                <a:lnTo>
                  <a:pt x="122" y="73"/>
                </a:lnTo>
                <a:lnTo>
                  <a:pt x="124" y="73"/>
                </a:lnTo>
                <a:lnTo>
                  <a:pt x="126" y="72"/>
                </a:lnTo>
                <a:lnTo>
                  <a:pt x="128" y="70"/>
                </a:lnTo>
                <a:lnTo>
                  <a:pt x="128" y="67"/>
                </a:lnTo>
                <a:lnTo>
                  <a:pt x="139" y="67"/>
                </a:lnTo>
                <a:lnTo>
                  <a:pt x="139" y="65"/>
                </a:lnTo>
                <a:lnTo>
                  <a:pt x="139" y="62"/>
                </a:lnTo>
                <a:lnTo>
                  <a:pt x="140" y="62"/>
                </a:lnTo>
                <a:lnTo>
                  <a:pt x="140" y="60"/>
                </a:lnTo>
                <a:lnTo>
                  <a:pt x="141" y="60"/>
                </a:lnTo>
                <a:lnTo>
                  <a:pt x="142" y="62"/>
                </a:lnTo>
                <a:lnTo>
                  <a:pt x="142" y="63"/>
                </a:lnTo>
                <a:lnTo>
                  <a:pt x="143" y="63"/>
                </a:lnTo>
                <a:lnTo>
                  <a:pt x="146" y="59"/>
                </a:lnTo>
                <a:lnTo>
                  <a:pt x="148" y="59"/>
                </a:lnTo>
                <a:lnTo>
                  <a:pt x="149" y="69"/>
                </a:lnTo>
                <a:lnTo>
                  <a:pt x="155" y="67"/>
                </a:lnTo>
                <a:lnTo>
                  <a:pt x="161" y="67"/>
                </a:lnTo>
                <a:lnTo>
                  <a:pt x="162" y="71"/>
                </a:lnTo>
                <a:lnTo>
                  <a:pt x="163" y="73"/>
                </a:lnTo>
                <a:lnTo>
                  <a:pt x="167" y="74"/>
                </a:lnTo>
                <a:lnTo>
                  <a:pt x="171" y="74"/>
                </a:lnTo>
                <a:lnTo>
                  <a:pt x="177" y="73"/>
                </a:lnTo>
                <a:lnTo>
                  <a:pt x="176" y="76"/>
                </a:lnTo>
                <a:lnTo>
                  <a:pt x="174" y="78"/>
                </a:lnTo>
                <a:lnTo>
                  <a:pt x="164" y="79"/>
                </a:lnTo>
                <a:lnTo>
                  <a:pt x="155" y="79"/>
                </a:lnTo>
                <a:lnTo>
                  <a:pt x="151" y="78"/>
                </a:lnTo>
                <a:lnTo>
                  <a:pt x="148" y="77"/>
                </a:lnTo>
                <a:lnTo>
                  <a:pt x="144" y="79"/>
                </a:lnTo>
                <a:lnTo>
                  <a:pt x="141" y="83"/>
                </a:lnTo>
                <a:lnTo>
                  <a:pt x="140" y="83"/>
                </a:lnTo>
                <a:lnTo>
                  <a:pt x="139" y="83"/>
                </a:lnTo>
                <a:lnTo>
                  <a:pt x="134" y="78"/>
                </a:lnTo>
                <a:lnTo>
                  <a:pt x="130" y="78"/>
                </a:lnTo>
                <a:lnTo>
                  <a:pt x="130" y="81"/>
                </a:lnTo>
                <a:lnTo>
                  <a:pt x="129" y="81"/>
                </a:lnTo>
                <a:lnTo>
                  <a:pt x="129" y="80"/>
                </a:lnTo>
                <a:lnTo>
                  <a:pt x="124" y="79"/>
                </a:lnTo>
                <a:lnTo>
                  <a:pt x="124" y="84"/>
                </a:lnTo>
                <a:lnTo>
                  <a:pt x="124" y="90"/>
                </a:lnTo>
                <a:lnTo>
                  <a:pt x="127" y="93"/>
                </a:lnTo>
                <a:lnTo>
                  <a:pt x="127" y="94"/>
                </a:lnTo>
                <a:lnTo>
                  <a:pt x="128" y="93"/>
                </a:lnTo>
                <a:lnTo>
                  <a:pt x="129" y="91"/>
                </a:lnTo>
                <a:lnTo>
                  <a:pt x="131" y="90"/>
                </a:lnTo>
                <a:lnTo>
                  <a:pt x="133" y="90"/>
                </a:lnTo>
                <a:lnTo>
                  <a:pt x="135" y="92"/>
                </a:lnTo>
                <a:lnTo>
                  <a:pt x="141" y="91"/>
                </a:lnTo>
                <a:lnTo>
                  <a:pt x="147" y="91"/>
                </a:lnTo>
                <a:lnTo>
                  <a:pt x="153" y="90"/>
                </a:lnTo>
                <a:lnTo>
                  <a:pt x="155" y="90"/>
                </a:lnTo>
                <a:lnTo>
                  <a:pt x="155" y="91"/>
                </a:lnTo>
                <a:lnTo>
                  <a:pt x="149" y="92"/>
                </a:lnTo>
                <a:lnTo>
                  <a:pt x="144" y="93"/>
                </a:lnTo>
                <a:lnTo>
                  <a:pt x="144" y="96"/>
                </a:lnTo>
                <a:lnTo>
                  <a:pt x="143" y="97"/>
                </a:lnTo>
                <a:lnTo>
                  <a:pt x="144" y="99"/>
                </a:lnTo>
                <a:lnTo>
                  <a:pt x="146" y="101"/>
                </a:lnTo>
                <a:lnTo>
                  <a:pt x="149" y="104"/>
                </a:lnTo>
                <a:lnTo>
                  <a:pt x="142" y="103"/>
                </a:lnTo>
                <a:lnTo>
                  <a:pt x="137" y="103"/>
                </a:lnTo>
                <a:lnTo>
                  <a:pt x="134" y="103"/>
                </a:lnTo>
                <a:lnTo>
                  <a:pt x="129" y="99"/>
                </a:lnTo>
                <a:lnTo>
                  <a:pt x="128" y="103"/>
                </a:lnTo>
                <a:lnTo>
                  <a:pt x="128" y="106"/>
                </a:lnTo>
                <a:lnTo>
                  <a:pt x="130" y="108"/>
                </a:lnTo>
                <a:lnTo>
                  <a:pt x="130" y="113"/>
                </a:lnTo>
                <a:lnTo>
                  <a:pt x="137" y="113"/>
                </a:lnTo>
                <a:lnTo>
                  <a:pt x="146" y="115"/>
                </a:lnTo>
                <a:lnTo>
                  <a:pt x="147" y="120"/>
                </a:lnTo>
                <a:lnTo>
                  <a:pt x="149" y="120"/>
                </a:lnTo>
                <a:lnTo>
                  <a:pt x="150" y="120"/>
                </a:lnTo>
                <a:lnTo>
                  <a:pt x="151" y="121"/>
                </a:lnTo>
                <a:lnTo>
                  <a:pt x="160" y="120"/>
                </a:lnTo>
                <a:lnTo>
                  <a:pt x="162" y="128"/>
                </a:lnTo>
                <a:lnTo>
                  <a:pt x="167" y="134"/>
                </a:lnTo>
                <a:lnTo>
                  <a:pt x="167" y="133"/>
                </a:lnTo>
                <a:lnTo>
                  <a:pt x="168" y="132"/>
                </a:lnTo>
                <a:lnTo>
                  <a:pt x="170" y="131"/>
                </a:lnTo>
                <a:lnTo>
                  <a:pt x="174" y="129"/>
                </a:lnTo>
                <a:lnTo>
                  <a:pt x="171" y="121"/>
                </a:lnTo>
                <a:lnTo>
                  <a:pt x="175" y="119"/>
                </a:lnTo>
                <a:lnTo>
                  <a:pt x="178" y="119"/>
                </a:lnTo>
                <a:lnTo>
                  <a:pt x="182" y="120"/>
                </a:lnTo>
                <a:lnTo>
                  <a:pt x="184" y="120"/>
                </a:lnTo>
                <a:lnTo>
                  <a:pt x="189" y="115"/>
                </a:lnTo>
                <a:lnTo>
                  <a:pt x="190" y="113"/>
                </a:lnTo>
                <a:lnTo>
                  <a:pt x="191" y="111"/>
                </a:lnTo>
                <a:lnTo>
                  <a:pt x="192" y="108"/>
                </a:lnTo>
                <a:lnTo>
                  <a:pt x="192" y="107"/>
                </a:lnTo>
                <a:lnTo>
                  <a:pt x="195" y="107"/>
                </a:lnTo>
                <a:lnTo>
                  <a:pt x="198" y="107"/>
                </a:lnTo>
                <a:lnTo>
                  <a:pt x="199" y="105"/>
                </a:lnTo>
                <a:lnTo>
                  <a:pt x="200" y="105"/>
                </a:lnTo>
                <a:lnTo>
                  <a:pt x="202" y="97"/>
                </a:lnTo>
                <a:lnTo>
                  <a:pt x="203" y="96"/>
                </a:lnTo>
                <a:lnTo>
                  <a:pt x="208" y="93"/>
                </a:lnTo>
                <a:lnTo>
                  <a:pt x="206" y="87"/>
                </a:lnTo>
                <a:lnTo>
                  <a:pt x="205" y="83"/>
                </a:lnTo>
                <a:lnTo>
                  <a:pt x="206" y="78"/>
                </a:lnTo>
                <a:lnTo>
                  <a:pt x="208" y="76"/>
                </a:lnTo>
                <a:lnTo>
                  <a:pt x="211" y="73"/>
                </a:lnTo>
                <a:lnTo>
                  <a:pt x="215" y="72"/>
                </a:lnTo>
                <a:lnTo>
                  <a:pt x="227" y="70"/>
                </a:lnTo>
                <a:lnTo>
                  <a:pt x="227" y="69"/>
                </a:lnTo>
                <a:lnTo>
                  <a:pt x="226" y="67"/>
                </a:lnTo>
                <a:lnTo>
                  <a:pt x="226" y="65"/>
                </a:lnTo>
                <a:lnTo>
                  <a:pt x="225" y="64"/>
                </a:lnTo>
                <a:lnTo>
                  <a:pt x="222" y="63"/>
                </a:lnTo>
                <a:lnTo>
                  <a:pt x="218" y="63"/>
                </a:lnTo>
                <a:lnTo>
                  <a:pt x="213" y="63"/>
                </a:lnTo>
                <a:lnTo>
                  <a:pt x="210" y="62"/>
                </a:lnTo>
                <a:lnTo>
                  <a:pt x="208" y="59"/>
                </a:lnTo>
                <a:lnTo>
                  <a:pt x="205" y="57"/>
                </a:lnTo>
                <a:lnTo>
                  <a:pt x="203" y="57"/>
                </a:lnTo>
                <a:lnTo>
                  <a:pt x="203" y="56"/>
                </a:lnTo>
                <a:lnTo>
                  <a:pt x="203" y="53"/>
                </a:lnTo>
                <a:lnTo>
                  <a:pt x="204" y="52"/>
                </a:lnTo>
                <a:lnTo>
                  <a:pt x="203" y="49"/>
                </a:lnTo>
                <a:lnTo>
                  <a:pt x="200" y="44"/>
                </a:lnTo>
                <a:lnTo>
                  <a:pt x="199" y="44"/>
                </a:lnTo>
                <a:lnTo>
                  <a:pt x="198" y="42"/>
                </a:lnTo>
                <a:lnTo>
                  <a:pt x="197" y="43"/>
                </a:lnTo>
                <a:lnTo>
                  <a:pt x="196" y="43"/>
                </a:lnTo>
                <a:lnTo>
                  <a:pt x="196" y="45"/>
                </a:lnTo>
                <a:lnTo>
                  <a:pt x="195" y="46"/>
                </a:lnTo>
                <a:lnTo>
                  <a:pt x="195" y="35"/>
                </a:lnTo>
                <a:lnTo>
                  <a:pt x="188" y="29"/>
                </a:lnTo>
                <a:lnTo>
                  <a:pt x="182" y="22"/>
                </a:lnTo>
                <a:lnTo>
                  <a:pt x="172" y="25"/>
                </a:lnTo>
                <a:lnTo>
                  <a:pt x="172" y="23"/>
                </a:lnTo>
                <a:lnTo>
                  <a:pt x="170" y="22"/>
                </a:lnTo>
                <a:lnTo>
                  <a:pt x="170" y="17"/>
                </a:lnTo>
                <a:lnTo>
                  <a:pt x="169" y="17"/>
                </a:lnTo>
                <a:lnTo>
                  <a:pt x="167" y="16"/>
                </a:lnTo>
                <a:close/>
                <a:moveTo>
                  <a:pt x="96" y="49"/>
                </a:moveTo>
                <a:lnTo>
                  <a:pt x="96" y="49"/>
                </a:lnTo>
                <a:lnTo>
                  <a:pt x="96" y="55"/>
                </a:lnTo>
                <a:lnTo>
                  <a:pt x="98" y="60"/>
                </a:lnTo>
                <a:lnTo>
                  <a:pt x="100" y="63"/>
                </a:lnTo>
                <a:lnTo>
                  <a:pt x="102" y="64"/>
                </a:lnTo>
                <a:lnTo>
                  <a:pt x="102" y="67"/>
                </a:lnTo>
                <a:lnTo>
                  <a:pt x="105" y="69"/>
                </a:lnTo>
                <a:lnTo>
                  <a:pt x="108" y="69"/>
                </a:lnTo>
                <a:lnTo>
                  <a:pt x="107" y="67"/>
                </a:lnTo>
                <a:lnTo>
                  <a:pt x="106" y="66"/>
                </a:lnTo>
                <a:lnTo>
                  <a:pt x="103" y="63"/>
                </a:lnTo>
                <a:lnTo>
                  <a:pt x="102" y="58"/>
                </a:lnTo>
                <a:lnTo>
                  <a:pt x="100" y="57"/>
                </a:lnTo>
                <a:lnTo>
                  <a:pt x="99" y="56"/>
                </a:lnTo>
                <a:lnTo>
                  <a:pt x="99" y="52"/>
                </a:lnTo>
                <a:lnTo>
                  <a:pt x="99" y="49"/>
                </a:lnTo>
                <a:lnTo>
                  <a:pt x="96" y="49"/>
                </a:lnTo>
                <a:close/>
                <a:moveTo>
                  <a:pt x="350" y="56"/>
                </a:moveTo>
                <a:lnTo>
                  <a:pt x="350" y="56"/>
                </a:lnTo>
                <a:lnTo>
                  <a:pt x="349" y="57"/>
                </a:lnTo>
                <a:lnTo>
                  <a:pt x="348" y="58"/>
                </a:lnTo>
                <a:lnTo>
                  <a:pt x="347" y="62"/>
                </a:lnTo>
                <a:lnTo>
                  <a:pt x="356" y="60"/>
                </a:lnTo>
                <a:lnTo>
                  <a:pt x="365" y="63"/>
                </a:lnTo>
                <a:lnTo>
                  <a:pt x="368" y="59"/>
                </a:lnTo>
                <a:lnTo>
                  <a:pt x="365" y="59"/>
                </a:lnTo>
                <a:lnTo>
                  <a:pt x="362" y="59"/>
                </a:lnTo>
                <a:lnTo>
                  <a:pt x="358" y="56"/>
                </a:lnTo>
                <a:lnTo>
                  <a:pt x="355" y="55"/>
                </a:lnTo>
                <a:lnTo>
                  <a:pt x="350" y="56"/>
                </a:lnTo>
                <a:close/>
                <a:moveTo>
                  <a:pt x="326" y="64"/>
                </a:moveTo>
                <a:lnTo>
                  <a:pt x="326" y="64"/>
                </a:lnTo>
                <a:lnTo>
                  <a:pt x="324" y="66"/>
                </a:lnTo>
                <a:lnTo>
                  <a:pt x="326" y="69"/>
                </a:lnTo>
                <a:lnTo>
                  <a:pt x="327" y="70"/>
                </a:lnTo>
                <a:lnTo>
                  <a:pt x="330" y="70"/>
                </a:lnTo>
                <a:lnTo>
                  <a:pt x="331" y="70"/>
                </a:lnTo>
                <a:lnTo>
                  <a:pt x="330" y="69"/>
                </a:lnTo>
                <a:lnTo>
                  <a:pt x="329" y="67"/>
                </a:lnTo>
                <a:lnTo>
                  <a:pt x="328" y="66"/>
                </a:lnTo>
                <a:lnTo>
                  <a:pt x="328" y="64"/>
                </a:lnTo>
                <a:lnTo>
                  <a:pt x="326" y="64"/>
                </a:lnTo>
                <a:close/>
                <a:moveTo>
                  <a:pt x="224" y="74"/>
                </a:moveTo>
                <a:lnTo>
                  <a:pt x="224" y="74"/>
                </a:lnTo>
                <a:lnTo>
                  <a:pt x="222" y="78"/>
                </a:lnTo>
                <a:lnTo>
                  <a:pt x="216" y="79"/>
                </a:lnTo>
                <a:lnTo>
                  <a:pt x="219" y="80"/>
                </a:lnTo>
                <a:lnTo>
                  <a:pt x="222" y="83"/>
                </a:lnTo>
                <a:lnTo>
                  <a:pt x="224" y="84"/>
                </a:lnTo>
                <a:lnTo>
                  <a:pt x="226" y="91"/>
                </a:lnTo>
                <a:lnTo>
                  <a:pt x="234" y="90"/>
                </a:lnTo>
                <a:lnTo>
                  <a:pt x="243" y="91"/>
                </a:lnTo>
                <a:lnTo>
                  <a:pt x="245" y="83"/>
                </a:lnTo>
                <a:lnTo>
                  <a:pt x="247" y="83"/>
                </a:lnTo>
                <a:lnTo>
                  <a:pt x="247" y="81"/>
                </a:lnTo>
                <a:lnTo>
                  <a:pt x="247" y="80"/>
                </a:lnTo>
                <a:lnTo>
                  <a:pt x="246" y="79"/>
                </a:lnTo>
                <a:lnTo>
                  <a:pt x="243" y="77"/>
                </a:lnTo>
                <a:lnTo>
                  <a:pt x="237" y="74"/>
                </a:lnTo>
                <a:lnTo>
                  <a:pt x="231" y="74"/>
                </a:lnTo>
                <a:lnTo>
                  <a:pt x="224" y="74"/>
                </a:lnTo>
                <a:close/>
                <a:moveTo>
                  <a:pt x="306" y="270"/>
                </a:moveTo>
                <a:lnTo>
                  <a:pt x="306" y="270"/>
                </a:lnTo>
                <a:lnTo>
                  <a:pt x="303" y="273"/>
                </a:lnTo>
                <a:lnTo>
                  <a:pt x="302" y="273"/>
                </a:lnTo>
                <a:lnTo>
                  <a:pt x="302" y="276"/>
                </a:lnTo>
                <a:lnTo>
                  <a:pt x="302" y="278"/>
                </a:lnTo>
                <a:lnTo>
                  <a:pt x="303" y="279"/>
                </a:lnTo>
                <a:lnTo>
                  <a:pt x="305" y="280"/>
                </a:lnTo>
                <a:lnTo>
                  <a:pt x="306" y="278"/>
                </a:lnTo>
                <a:lnTo>
                  <a:pt x="308" y="279"/>
                </a:lnTo>
                <a:lnTo>
                  <a:pt x="310" y="279"/>
                </a:lnTo>
                <a:lnTo>
                  <a:pt x="312" y="277"/>
                </a:lnTo>
                <a:lnTo>
                  <a:pt x="308" y="277"/>
                </a:lnTo>
                <a:lnTo>
                  <a:pt x="309" y="274"/>
                </a:lnTo>
                <a:lnTo>
                  <a:pt x="309" y="273"/>
                </a:lnTo>
                <a:lnTo>
                  <a:pt x="307" y="272"/>
                </a:lnTo>
                <a:lnTo>
                  <a:pt x="306" y="270"/>
                </a:lnTo>
                <a:close/>
                <a:moveTo>
                  <a:pt x="258" y="274"/>
                </a:moveTo>
                <a:lnTo>
                  <a:pt x="258" y="274"/>
                </a:lnTo>
                <a:lnTo>
                  <a:pt x="257" y="277"/>
                </a:lnTo>
                <a:lnTo>
                  <a:pt x="255" y="280"/>
                </a:lnTo>
                <a:lnTo>
                  <a:pt x="247" y="280"/>
                </a:lnTo>
                <a:lnTo>
                  <a:pt x="245" y="285"/>
                </a:lnTo>
                <a:lnTo>
                  <a:pt x="245" y="287"/>
                </a:lnTo>
                <a:lnTo>
                  <a:pt x="247" y="289"/>
                </a:lnTo>
                <a:lnTo>
                  <a:pt x="250" y="286"/>
                </a:lnTo>
                <a:lnTo>
                  <a:pt x="253" y="284"/>
                </a:lnTo>
                <a:lnTo>
                  <a:pt x="255" y="284"/>
                </a:lnTo>
                <a:lnTo>
                  <a:pt x="258" y="284"/>
                </a:lnTo>
                <a:lnTo>
                  <a:pt x="260" y="281"/>
                </a:lnTo>
                <a:lnTo>
                  <a:pt x="261" y="277"/>
                </a:lnTo>
                <a:lnTo>
                  <a:pt x="262" y="276"/>
                </a:lnTo>
                <a:lnTo>
                  <a:pt x="261" y="274"/>
                </a:lnTo>
                <a:lnTo>
                  <a:pt x="260" y="273"/>
                </a:lnTo>
                <a:lnTo>
                  <a:pt x="258" y="274"/>
                </a:lnTo>
                <a:close/>
                <a:moveTo>
                  <a:pt x="271" y="285"/>
                </a:moveTo>
                <a:lnTo>
                  <a:pt x="269" y="287"/>
                </a:lnTo>
                <a:lnTo>
                  <a:pt x="266" y="286"/>
                </a:lnTo>
                <a:lnTo>
                  <a:pt x="264" y="286"/>
                </a:lnTo>
                <a:lnTo>
                  <a:pt x="264" y="289"/>
                </a:lnTo>
                <a:lnTo>
                  <a:pt x="262" y="291"/>
                </a:lnTo>
                <a:lnTo>
                  <a:pt x="264" y="291"/>
                </a:lnTo>
                <a:lnTo>
                  <a:pt x="267" y="293"/>
                </a:lnTo>
                <a:lnTo>
                  <a:pt x="267" y="296"/>
                </a:lnTo>
                <a:lnTo>
                  <a:pt x="272" y="290"/>
                </a:lnTo>
                <a:lnTo>
                  <a:pt x="273" y="286"/>
                </a:lnTo>
                <a:lnTo>
                  <a:pt x="272" y="285"/>
                </a:lnTo>
                <a:lnTo>
                  <a:pt x="271" y="285"/>
                </a:lnTo>
                <a:close/>
                <a:moveTo>
                  <a:pt x="206" y="297"/>
                </a:moveTo>
                <a:lnTo>
                  <a:pt x="206" y="297"/>
                </a:lnTo>
                <a:lnTo>
                  <a:pt x="204" y="301"/>
                </a:lnTo>
                <a:lnTo>
                  <a:pt x="204" y="304"/>
                </a:lnTo>
                <a:lnTo>
                  <a:pt x="206" y="305"/>
                </a:lnTo>
                <a:lnTo>
                  <a:pt x="208" y="306"/>
                </a:lnTo>
                <a:lnTo>
                  <a:pt x="210" y="307"/>
                </a:lnTo>
                <a:lnTo>
                  <a:pt x="210" y="305"/>
                </a:lnTo>
                <a:lnTo>
                  <a:pt x="211" y="305"/>
                </a:lnTo>
                <a:lnTo>
                  <a:pt x="211" y="301"/>
                </a:lnTo>
                <a:lnTo>
                  <a:pt x="212" y="299"/>
                </a:lnTo>
                <a:lnTo>
                  <a:pt x="206" y="297"/>
                </a:lnTo>
                <a:close/>
                <a:moveTo>
                  <a:pt x="200" y="306"/>
                </a:moveTo>
                <a:lnTo>
                  <a:pt x="200" y="306"/>
                </a:lnTo>
                <a:lnTo>
                  <a:pt x="199" y="307"/>
                </a:lnTo>
                <a:lnTo>
                  <a:pt x="196" y="307"/>
                </a:lnTo>
                <a:lnTo>
                  <a:pt x="196" y="311"/>
                </a:lnTo>
                <a:lnTo>
                  <a:pt x="195" y="312"/>
                </a:lnTo>
                <a:lnTo>
                  <a:pt x="195" y="315"/>
                </a:lnTo>
                <a:lnTo>
                  <a:pt x="199" y="317"/>
                </a:lnTo>
                <a:lnTo>
                  <a:pt x="204" y="311"/>
                </a:lnTo>
                <a:lnTo>
                  <a:pt x="204" y="306"/>
                </a:lnTo>
                <a:lnTo>
                  <a:pt x="200" y="306"/>
                </a:lnTo>
                <a:close/>
                <a:moveTo>
                  <a:pt x="190" y="318"/>
                </a:moveTo>
                <a:lnTo>
                  <a:pt x="190" y="318"/>
                </a:lnTo>
                <a:lnTo>
                  <a:pt x="184" y="322"/>
                </a:lnTo>
                <a:lnTo>
                  <a:pt x="181" y="326"/>
                </a:lnTo>
                <a:lnTo>
                  <a:pt x="179" y="332"/>
                </a:lnTo>
                <a:lnTo>
                  <a:pt x="178" y="339"/>
                </a:lnTo>
                <a:lnTo>
                  <a:pt x="181" y="339"/>
                </a:lnTo>
                <a:lnTo>
                  <a:pt x="182" y="336"/>
                </a:lnTo>
                <a:lnTo>
                  <a:pt x="183" y="334"/>
                </a:lnTo>
                <a:lnTo>
                  <a:pt x="184" y="334"/>
                </a:lnTo>
                <a:lnTo>
                  <a:pt x="185" y="334"/>
                </a:lnTo>
                <a:lnTo>
                  <a:pt x="188" y="335"/>
                </a:lnTo>
                <a:lnTo>
                  <a:pt x="191" y="328"/>
                </a:lnTo>
                <a:lnTo>
                  <a:pt x="192" y="319"/>
                </a:lnTo>
                <a:lnTo>
                  <a:pt x="190" y="318"/>
                </a:lnTo>
                <a:close/>
                <a:moveTo>
                  <a:pt x="161" y="339"/>
                </a:moveTo>
                <a:lnTo>
                  <a:pt x="161" y="339"/>
                </a:lnTo>
                <a:lnTo>
                  <a:pt x="156" y="348"/>
                </a:lnTo>
                <a:lnTo>
                  <a:pt x="151" y="358"/>
                </a:lnTo>
                <a:lnTo>
                  <a:pt x="154" y="356"/>
                </a:lnTo>
                <a:lnTo>
                  <a:pt x="155" y="355"/>
                </a:lnTo>
                <a:lnTo>
                  <a:pt x="156" y="355"/>
                </a:lnTo>
                <a:lnTo>
                  <a:pt x="156" y="360"/>
                </a:lnTo>
                <a:lnTo>
                  <a:pt x="160" y="360"/>
                </a:lnTo>
                <a:lnTo>
                  <a:pt x="160" y="356"/>
                </a:lnTo>
                <a:lnTo>
                  <a:pt x="161" y="356"/>
                </a:lnTo>
                <a:lnTo>
                  <a:pt x="162" y="358"/>
                </a:lnTo>
                <a:lnTo>
                  <a:pt x="169" y="353"/>
                </a:lnTo>
                <a:lnTo>
                  <a:pt x="171" y="350"/>
                </a:lnTo>
                <a:lnTo>
                  <a:pt x="174" y="346"/>
                </a:lnTo>
                <a:lnTo>
                  <a:pt x="171" y="341"/>
                </a:lnTo>
                <a:lnTo>
                  <a:pt x="170" y="341"/>
                </a:lnTo>
                <a:lnTo>
                  <a:pt x="167" y="342"/>
                </a:lnTo>
                <a:lnTo>
                  <a:pt x="167" y="345"/>
                </a:lnTo>
                <a:lnTo>
                  <a:pt x="163" y="345"/>
                </a:lnTo>
                <a:lnTo>
                  <a:pt x="163" y="341"/>
                </a:lnTo>
                <a:lnTo>
                  <a:pt x="163" y="339"/>
                </a:lnTo>
                <a:lnTo>
                  <a:pt x="161" y="339"/>
                </a:lnTo>
                <a:close/>
                <a:moveTo>
                  <a:pt x="279" y="274"/>
                </a:moveTo>
                <a:lnTo>
                  <a:pt x="279" y="274"/>
                </a:lnTo>
                <a:lnTo>
                  <a:pt x="279" y="279"/>
                </a:lnTo>
                <a:lnTo>
                  <a:pt x="281" y="279"/>
                </a:lnTo>
                <a:lnTo>
                  <a:pt x="281" y="278"/>
                </a:lnTo>
                <a:lnTo>
                  <a:pt x="280" y="274"/>
                </a:lnTo>
                <a:lnTo>
                  <a:pt x="279" y="274"/>
                </a:lnTo>
                <a:close/>
                <a:moveTo>
                  <a:pt x="216" y="290"/>
                </a:moveTo>
                <a:lnTo>
                  <a:pt x="216" y="290"/>
                </a:lnTo>
                <a:lnTo>
                  <a:pt x="217" y="293"/>
                </a:lnTo>
                <a:lnTo>
                  <a:pt x="218" y="297"/>
                </a:lnTo>
                <a:lnTo>
                  <a:pt x="220" y="297"/>
                </a:lnTo>
                <a:lnTo>
                  <a:pt x="222" y="297"/>
                </a:lnTo>
                <a:lnTo>
                  <a:pt x="220" y="294"/>
                </a:lnTo>
                <a:lnTo>
                  <a:pt x="216" y="290"/>
                </a:lnTo>
                <a:close/>
                <a:moveTo>
                  <a:pt x="253" y="290"/>
                </a:moveTo>
                <a:lnTo>
                  <a:pt x="253" y="290"/>
                </a:lnTo>
                <a:lnTo>
                  <a:pt x="251" y="291"/>
                </a:lnTo>
                <a:lnTo>
                  <a:pt x="253" y="292"/>
                </a:lnTo>
                <a:lnTo>
                  <a:pt x="258" y="292"/>
                </a:lnTo>
                <a:lnTo>
                  <a:pt x="258" y="291"/>
                </a:lnTo>
                <a:lnTo>
                  <a:pt x="257" y="290"/>
                </a:lnTo>
                <a:lnTo>
                  <a:pt x="253" y="290"/>
                </a:lnTo>
                <a:close/>
                <a:moveTo>
                  <a:pt x="227" y="292"/>
                </a:moveTo>
                <a:lnTo>
                  <a:pt x="227" y="294"/>
                </a:lnTo>
                <a:lnTo>
                  <a:pt x="227" y="296"/>
                </a:lnTo>
                <a:lnTo>
                  <a:pt x="227" y="297"/>
                </a:lnTo>
                <a:lnTo>
                  <a:pt x="229" y="298"/>
                </a:lnTo>
                <a:lnTo>
                  <a:pt x="230" y="294"/>
                </a:lnTo>
                <a:lnTo>
                  <a:pt x="230" y="292"/>
                </a:lnTo>
                <a:lnTo>
                  <a:pt x="229" y="292"/>
                </a:lnTo>
                <a:lnTo>
                  <a:pt x="227" y="292"/>
                </a:lnTo>
                <a:close/>
                <a:moveTo>
                  <a:pt x="174" y="328"/>
                </a:moveTo>
                <a:lnTo>
                  <a:pt x="174" y="328"/>
                </a:lnTo>
                <a:lnTo>
                  <a:pt x="170" y="334"/>
                </a:lnTo>
                <a:lnTo>
                  <a:pt x="175" y="331"/>
                </a:lnTo>
                <a:lnTo>
                  <a:pt x="175" y="328"/>
                </a:lnTo>
                <a:lnTo>
                  <a:pt x="174" y="328"/>
                </a:lnTo>
                <a:close/>
                <a:moveTo>
                  <a:pt x="151" y="341"/>
                </a:moveTo>
                <a:lnTo>
                  <a:pt x="151" y="341"/>
                </a:lnTo>
                <a:lnTo>
                  <a:pt x="150" y="342"/>
                </a:lnTo>
                <a:lnTo>
                  <a:pt x="148" y="345"/>
                </a:lnTo>
                <a:lnTo>
                  <a:pt x="149" y="346"/>
                </a:lnTo>
                <a:lnTo>
                  <a:pt x="154" y="346"/>
                </a:lnTo>
                <a:lnTo>
                  <a:pt x="154" y="342"/>
                </a:lnTo>
                <a:lnTo>
                  <a:pt x="154" y="341"/>
                </a:lnTo>
                <a:lnTo>
                  <a:pt x="151" y="341"/>
                </a:lnTo>
                <a:close/>
                <a:moveTo>
                  <a:pt x="147" y="353"/>
                </a:moveTo>
                <a:lnTo>
                  <a:pt x="147" y="353"/>
                </a:lnTo>
                <a:lnTo>
                  <a:pt x="146" y="355"/>
                </a:lnTo>
                <a:lnTo>
                  <a:pt x="143" y="358"/>
                </a:lnTo>
                <a:lnTo>
                  <a:pt x="142" y="360"/>
                </a:lnTo>
                <a:lnTo>
                  <a:pt x="140" y="361"/>
                </a:lnTo>
                <a:lnTo>
                  <a:pt x="139" y="361"/>
                </a:lnTo>
                <a:lnTo>
                  <a:pt x="139" y="362"/>
                </a:lnTo>
                <a:lnTo>
                  <a:pt x="140" y="362"/>
                </a:lnTo>
                <a:lnTo>
                  <a:pt x="139" y="363"/>
                </a:lnTo>
                <a:lnTo>
                  <a:pt x="140" y="363"/>
                </a:lnTo>
                <a:lnTo>
                  <a:pt x="143" y="362"/>
                </a:lnTo>
                <a:lnTo>
                  <a:pt x="144" y="360"/>
                </a:lnTo>
                <a:lnTo>
                  <a:pt x="149" y="355"/>
                </a:lnTo>
                <a:lnTo>
                  <a:pt x="148" y="354"/>
                </a:lnTo>
                <a:lnTo>
                  <a:pt x="148" y="353"/>
                </a:lnTo>
                <a:lnTo>
                  <a:pt x="147" y="353"/>
                </a:lnTo>
                <a:close/>
                <a:moveTo>
                  <a:pt x="130" y="361"/>
                </a:moveTo>
                <a:lnTo>
                  <a:pt x="129" y="365"/>
                </a:lnTo>
                <a:lnTo>
                  <a:pt x="128" y="365"/>
                </a:lnTo>
                <a:lnTo>
                  <a:pt x="129" y="366"/>
                </a:lnTo>
                <a:lnTo>
                  <a:pt x="131" y="367"/>
                </a:lnTo>
                <a:lnTo>
                  <a:pt x="134" y="367"/>
                </a:lnTo>
                <a:lnTo>
                  <a:pt x="134" y="366"/>
                </a:lnTo>
                <a:lnTo>
                  <a:pt x="134" y="365"/>
                </a:lnTo>
                <a:lnTo>
                  <a:pt x="134" y="363"/>
                </a:lnTo>
                <a:lnTo>
                  <a:pt x="130" y="361"/>
                </a:lnTo>
                <a:close/>
                <a:moveTo>
                  <a:pt x="142" y="419"/>
                </a:moveTo>
                <a:lnTo>
                  <a:pt x="142" y="419"/>
                </a:lnTo>
                <a:lnTo>
                  <a:pt x="144" y="419"/>
                </a:lnTo>
                <a:lnTo>
                  <a:pt x="143" y="421"/>
                </a:lnTo>
                <a:lnTo>
                  <a:pt x="141" y="422"/>
                </a:lnTo>
                <a:lnTo>
                  <a:pt x="141" y="419"/>
                </a:lnTo>
                <a:lnTo>
                  <a:pt x="142" y="419"/>
                </a:lnTo>
                <a:close/>
                <a:moveTo>
                  <a:pt x="130" y="421"/>
                </a:moveTo>
                <a:lnTo>
                  <a:pt x="130" y="421"/>
                </a:lnTo>
                <a:lnTo>
                  <a:pt x="129" y="421"/>
                </a:lnTo>
                <a:lnTo>
                  <a:pt x="129" y="422"/>
                </a:lnTo>
                <a:lnTo>
                  <a:pt x="129" y="423"/>
                </a:lnTo>
                <a:lnTo>
                  <a:pt x="131" y="424"/>
                </a:lnTo>
                <a:lnTo>
                  <a:pt x="131" y="422"/>
                </a:lnTo>
                <a:lnTo>
                  <a:pt x="131" y="421"/>
                </a:lnTo>
                <a:lnTo>
                  <a:pt x="130" y="421"/>
                </a:lnTo>
                <a:close/>
                <a:moveTo>
                  <a:pt x="60" y="472"/>
                </a:moveTo>
                <a:lnTo>
                  <a:pt x="60" y="472"/>
                </a:lnTo>
                <a:lnTo>
                  <a:pt x="58" y="473"/>
                </a:lnTo>
                <a:lnTo>
                  <a:pt x="54" y="476"/>
                </a:lnTo>
                <a:lnTo>
                  <a:pt x="53" y="478"/>
                </a:lnTo>
                <a:lnTo>
                  <a:pt x="54" y="478"/>
                </a:lnTo>
                <a:lnTo>
                  <a:pt x="57" y="478"/>
                </a:lnTo>
                <a:lnTo>
                  <a:pt x="61" y="474"/>
                </a:lnTo>
                <a:lnTo>
                  <a:pt x="62" y="472"/>
                </a:lnTo>
                <a:lnTo>
                  <a:pt x="61" y="472"/>
                </a:lnTo>
                <a:lnTo>
                  <a:pt x="60" y="472"/>
                </a:lnTo>
                <a:close/>
                <a:moveTo>
                  <a:pt x="41" y="489"/>
                </a:moveTo>
                <a:lnTo>
                  <a:pt x="43" y="491"/>
                </a:lnTo>
                <a:lnTo>
                  <a:pt x="44" y="491"/>
                </a:lnTo>
                <a:lnTo>
                  <a:pt x="41" y="489"/>
                </a:lnTo>
                <a:close/>
                <a:moveTo>
                  <a:pt x="55" y="492"/>
                </a:moveTo>
                <a:lnTo>
                  <a:pt x="55" y="492"/>
                </a:lnTo>
                <a:lnTo>
                  <a:pt x="58" y="493"/>
                </a:lnTo>
                <a:lnTo>
                  <a:pt x="58" y="494"/>
                </a:lnTo>
                <a:lnTo>
                  <a:pt x="55" y="494"/>
                </a:lnTo>
                <a:lnTo>
                  <a:pt x="54" y="493"/>
                </a:lnTo>
                <a:lnTo>
                  <a:pt x="54" y="492"/>
                </a:lnTo>
                <a:lnTo>
                  <a:pt x="55" y="492"/>
                </a:lnTo>
                <a:close/>
                <a:moveTo>
                  <a:pt x="33" y="514"/>
                </a:moveTo>
                <a:lnTo>
                  <a:pt x="33" y="514"/>
                </a:lnTo>
                <a:lnTo>
                  <a:pt x="33" y="515"/>
                </a:lnTo>
                <a:lnTo>
                  <a:pt x="34" y="515"/>
                </a:lnTo>
                <a:lnTo>
                  <a:pt x="36" y="515"/>
                </a:lnTo>
                <a:lnTo>
                  <a:pt x="34" y="518"/>
                </a:lnTo>
                <a:lnTo>
                  <a:pt x="34" y="519"/>
                </a:lnTo>
                <a:lnTo>
                  <a:pt x="33" y="520"/>
                </a:lnTo>
                <a:lnTo>
                  <a:pt x="32" y="520"/>
                </a:lnTo>
                <a:lnTo>
                  <a:pt x="32" y="517"/>
                </a:lnTo>
                <a:lnTo>
                  <a:pt x="32" y="515"/>
                </a:lnTo>
                <a:lnTo>
                  <a:pt x="33" y="514"/>
                </a:lnTo>
                <a:close/>
                <a:moveTo>
                  <a:pt x="10" y="568"/>
                </a:moveTo>
                <a:lnTo>
                  <a:pt x="10" y="568"/>
                </a:lnTo>
                <a:lnTo>
                  <a:pt x="11" y="570"/>
                </a:lnTo>
                <a:lnTo>
                  <a:pt x="12" y="570"/>
                </a:lnTo>
                <a:lnTo>
                  <a:pt x="13" y="569"/>
                </a:lnTo>
                <a:lnTo>
                  <a:pt x="12" y="568"/>
                </a:lnTo>
                <a:lnTo>
                  <a:pt x="10" y="568"/>
                </a:lnTo>
                <a:close/>
                <a:moveTo>
                  <a:pt x="4" y="570"/>
                </a:moveTo>
                <a:lnTo>
                  <a:pt x="4" y="573"/>
                </a:lnTo>
                <a:lnTo>
                  <a:pt x="6" y="573"/>
                </a:lnTo>
                <a:lnTo>
                  <a:pt x="6" y="572"/>
                </a:lnTo>
                <a:lnTo>
                  <a:pt x="4" y="570"/>
                </a:lnTo>
                <a:close/>
                <a:moveTo>
                  <a:pt x="4" y="575"/>
                </a:moveTo>
                <a:lnTo>
                  <a:pt x="5" y="577"/>
                </a:lnTo>
                <a:lnTo>
                  <a:pt x="5" y="576"/>
                </a:lnTo>
                <a:lnTo>
                  <a:pt x="4" y="575"/>
                </a:lnTo>
                <a:close/>
                <a:moveTo>
                  <a:pt x="94" y="597"/>
                </a:moveTo>
                <a:lnTo>
                  <a:pt x="94" y="597"/>
                </a:lnTo>
                <a:lnTo>
                  <a:pt x="95" y="597"/>
                </a:lnTo>
                <a:lnTo>
                  <a:pt x="98" y="598"/>
                </a:lnTo>
                <a:lnTo>
                  <a:pt x="100" y="597"/>
                </a:lnTo>
                <a:lnTo>
                  <a:pt x="100" y="595"/>
                </a:lnTo>
                <a:lnTo>
                  <a:pt x="101" y="589"/>
                </a:lnTo>
                <a:lnTo>
                  <a:pt x="100" y="587"/>
                </a:lnTo>
                <a:lnTo>
                  <a:pt x="99" y="586"/>
                </a:lnTo>
                <a:lnTo>
                  <a:pt x="99" y="583"/>
                </a:lnTo>
                <a:lnTo>
                  <a:pt x="98" y="581"/>
                </a:lnTo>
                <a:lnTo>
                  <a:pt x="98" y="579"/>
                </a:lnTo>
                <a:lnTo>
                  <a:pt x="96" y="577"/>
                </a:lnTo>
                <a:lnTo>
                  <a:pt x="98" y="577"/>
                </a:lnTo>
                <a:lnTo>
                  <a:pt x="99" y="576"/>
                </a:lnTo>
                <a:lnTo>
                  <a:pt x="101" y="574"/>
                </a:lnTo>
                <a:lnTo>
                  <a:pt x="101" y="573"/>
                </a:lnTo>
                <a:lnTo>
                  <a:pt x="101" y="572"/>
                </a:lnTo>
                <a:lnTo>
                  <a:pt x="103" y="569"/>
                </a:lnTo>
                <a:lnTo>
                  <a:pt x="105" y="568"/>
                </a:lnTo>
                <a:lnTo>
                  <a:pt x="106" y="567"/>
                </a:lnTo>
                <a:lnTo>
                  <a:pt x="105" y="565"/>
                </a:lnTo>
                <a:lnTo>
                  <a:pt x="103" y="562"/>
                </a:lnTo>
                <a:lnTo>
                  <a:pt x="102" y="560"/>
                </a:lnTo>
                <a:lnTo>
                  <a:pt x="102" y="559"/>
                </a:lnTo>
                <a:lnTo>
                  <a:pt x="103" y="554"/>
                </a:lnTo>
                <a:lnTo>
                  <a:pt x="103" y="545"/>
                </a:lnTo>
                <a:lnTo>
                  <a:pt x="105" y="545"/>
                </a:lnTo>
                <a:lnTo>
                  <a:pt x="108" y="543"/>
                </a:lnTo>
                <a:lnTo>
                  <a:pt x="110" y="541"/>
                </a:lnTo>
                <a:lnTo>
                  <a:pt x="110" y="539"/>
                </a:lnTo>
                <a:lnTo>
                  <a:pt x="110" y="533"/>
                </a:lnTo>
                <a:lnTo>
                  <a:pt x="109" y="529"/>
                </a:lnTo>
                <a:lnTo>
                  <a:pt x="109" y="528"/>
                </a:lnTo>
                <a:lnTo>
                  <a:pt x="108" y="527"/>
                </a:lnTo>
                <a:lnTo>
                  <a:pt x="106" y="526"/>
                </a:lnTo>
                <a:lnTo>
                  <a:pt x="105" y="526"/>
                </a:lnTo>
                <a:lnTo>
                  <a:pt x="103" y="524"/>
                </a:lnTo>
                <a:lnTo>
                  <a:pt x="105" y="521"/>
                </a:lnTo>
                <a:lnTo>
                  <a:pt x="106" y="518"/>
                </a:lnTo>
                <a:lnTo>
                  <a:pt x="107" y="515"/>
                </a:lnTo>
                <a:lnTo>
                  <a:pt x="107" y="512"/>
                </a:lnTo>
                <a:lnTo>
                  <a:pt x="106" y="505"/>
                </a:lnTo>
                <a:lnTo>
                  <a:pt x="106" y="499"/>
                </a:lnTo>
                <a:lnTo>
                  <a:pt x="107" y="493"/>
                </a:lnTo>
                <a:lnTo>
                  <a:pt x="107" y="491"/>
                </a:lnTo>
                <a:lnTo>
                  <a:pt x="107" y="489"/>
                </a:lnTo>
                <a:lnTo>
                  <a:pt x="105" y="483"/>
                </a:lnTo>
                <a:lnTo>
                  <a:pt x="105" y="481"/>
                </a:lnTo>
                <a:lnTo>
                  <a:pt x="106" y="480"/>
                </a:lnTo>
                <a:lnTo>
                  <a:pt x="108" y="478"/>
                </a:lnTo>
                <a:lnTo>
                  <a:pt x="110" y="476"/>
                </a:lnTo>
                <a:lnTo>
                  <a:pt x="113" y="472"/>
                </a:lnTo>
                <a:lnTo>
                  <a:pt x="114" y="470"/>
                </a:lnTo>
                <a:lnTo>
                  <a:pt x="116" y="466"/>
                </a:lnTo>
                <a:lnTo>
                  <a:pt x="119" y="463"/>
                </a:lnTo>
                <a:lnTo>
                  <a:pt x="120" y="459"/>
                </a:lnTo>
                <a:lnTo>
                  <a:pt x="121" y="457"/>
                </a:lnTo>
                <a:lnTo>
                  <a:pt x="124" y="455"/>
                </a:lnTo>
                <a:lnTo>
                  <a:pt x="131" y="450"/>
                </a:lnTo>
                <a:lnTo>
                  <a:pt x="133" y="450"/>
                </a:lnTo>
                <a:lnTo>
                  <a:pt x="134" y="450"/>
                </a:lnTo>
                <a:lnTo>
                  <a:pt x="136" y="452"/>
                </a:lnTo>
                <a:lnTo>
                  <a:pt x="139" y="455"/>
                </a:lnTo>
                <a:lnTo>
                  <a:pt x="141" y="457"/>
                </a:lnTo>
                <a:lnTo>
                  <a:pt x="143" y="457"/>
                </a:lnTo>
                <a:lnTo>
                  <a:pt x="144" y="456"/>
                </a:lnTo>
                <a:lnTo>
                  <a:pt x="147" y="449"/>
                </a:lnTo>
                <a:lnTo>
                  <a:pt x="147" y="444"/>
                </a:lnTo>
                <a:lnTo>
                  <a:pt x="147" y="441"/>
                </a:lnTo>
                <a:lnTo>
                  <a:pt x="146" y="434"/>
                </a:lnTo>
                <a:lnTo>
                  <a:pt x="147" y="431"/>
                </a:lnTo>
                <a:lnTo>
                  <a:pt x="149" y="430"/>
                </a:lnTo>
                <a:lnTo>
                  <a:pt x="155" y="427"/>
                </a:lnTo>
                <a:lnTo>
                  <a:pt x="157" y="423"/>
                </a:lnTo>
                <a:lnTo>
                  <a:pt x="160" y="417"/>
                </a:lnTo>
                <a:lnTo>
                  <a:pt x="162" y="408"/>
                </a:lnTo>
                <a:lnTo>
                  <a:pt x="163" y="401"/>
                </a:lnTo>
                <a:lnTo>
                  <a:pt x="164" y="397"/>
                </a:lnTo>
                <a:lnTo>
                  <a:pt x="167" y="396"/>
                </a:lnTo>
                <a:lnTo>
                  <a:pt x="170" y="396"/>
                </a:lnTo>
                <a:lnTo>
                  <a:pt x="171" y="395"/>
                </a:lnTo>
                <a:lnTo>
                  <a:pt x="172" y="394"/>
                </a:lnTo>
                <a:lnTo>
                  <a:pt x="172" y="391"/>
                </a:lnTo>
                <a:lnTo>
                  <a:pt x="175" y="389"/>
                </a:lnTo>
                <a:lnTo>
                  <a:pt x="179" y="387"/>
                </a:lnTo>
                <a:lnTo>
                  <a:pt x="182" y="383"/>
                </a:lnTo>
                <a:lnTo>
                  <a:pt x="183" y="382"/>
                </a:lnTo>
                <a:lnTo>
                  <a:pt x="184" y="380"/>
                </a:lnTo>
                <a:lnTo>
                  <a:pt x="185" y="374"/>
                </a:lnTo>
                <a:lnTo>
                  <a:pt x="188" y="368"/>
                </a:lnTo>
                <a:lnTo>
                  <a:pt x="189" y="366"/>
                </a:lnTo>
                <a:lnTo>
                  <a:pt x="190" y="363"/>
                </a:lnTo>
                <a:lnTo>
                  <a:pt x="192" y="362"/>
                </a:lnTo>
                <a:lnTo>
                  <a:pt x="199" y="368"/>
                </a:lnTo>
                <a:lnTo>
                  <a:pt x="203" y="372"/>
                </a:lnTo>
                <a:lnTo>
                  <a:pt x="204" y="372"/>
                </a:lnTo>
                <a:lnTo>
                  <a:pt x="203" y="370"/>
                </a:lnTo>
                <a:lnTo>
                  <a:pt x="203" y="369"/>
                </a:lnTo>
                <a:lnTo>
                  <a:pt x="203" y="367"/>
                </a:lnTo>
                <a:lnTo>
                  <a:pt x="204" y="365"/>
                </a:lnTo>
                <a:lnTo>
                  <a:pt x="204" y="362"/>
                </a:lnTo>
                <a:lnTo>
                  <a:pt x="204" y="361"/>
                </a:lnTo>
                <a:lnTo>
                  <a:pt x="205" y="360"/>
                </a:lnTo>
                <a:lnTo>
                  <a:pt x="209" y="359"/>
                </a:lnTo>
                <a:lnTo>
                  <a:pt x="210" y="359"/>
                </a:lnTo>
                <a:lnTo>
                  <a:pt x="213" y="359"/>
                </a:lnTo>
                <a:lnTo>
                  <a:pt x="219" y="361"/>
                </a:lnTo>
                <a:lnTo>
                  <a:pt x="220" y="360"/>
                </a:lnTo>
                <a:lnTo>
                  <a:pt x="223" y="358"/>
                </a:lnTo>
                <a:lnTo>
                  <a:pt x="224" y="354"/>
                </a:lnTo>
                <a:lnTo>
                  <a:pt x="226" y="345"/>
                </a:lnTo>
                <a:lnTo>
                  <a:pt x="224" y="339"/>
                </a:lnTo>
                <a:lnTo>
                  <a:pt x="231" y="339"/>
                </a:lnTo>
                <a:lnTo>
                  <a:pt x="238" y="335"/>
                </a:lnTo>
                <a:lnTo>
                  <a:pt x="238" y="333"/>
                </a:lnTo>
                <a:lnTo>
                  <a:pt x="239" y="331"/>
                </a:lnTo>
                <a:lnTo>
                  <a:pt x="241" y="331"/>
                </a:lnTo>
                <a:lnTo>
                  <a:pt x="245" y="331"/>
                </a:lnTo>
                <a:lnTo>
                  <a:pt x="261" y="348"/>
                </a:lnTo>
                <a:lnTo>
                  <a:pt x="267" y="347"/>
                </a:lnTo>
                <a:lnTo>
                  <a:pt x="272" y="347"/>
                </a:lnTo>
                <a:lnTo>
                  <a:pt x="277" y="347"/>
                </a:lnTo>
                <a:lnTo>
                  <a:pt x="280" y="348"/>
                </a:lnTo>
                <a:lnTo>
                  <a:pt x="281" y="348"/>
                </a:lnTo>
                <a:lnTo>
                  <a:pt x="281" y="347"/>
                </a:lnTo>
                <a:lnTo>
                  <a:pt x="284" y="346"/>
                </a:lnTo>
                <a:lnTo>
                  <a:pt x="286" y="346"/>
                </a:lnTo>
                <a:lnTo>
                  <a:pt x="287" y="347"/>
                </a:lnTo>
                <a:lnTo>
                  <a:pt x="287" y="348"/>
                </a:lnTo>
                <a:lnTo>
                  <a:pt x="296" y="354"/>
                </a:lnTo>
                <a:lnTo>
                  <a:pt x="296" y="353"/>
                </a:lnTo>
                <a:lnTo>
                  <a:pt x="296" y="350"/>
                </a:lnTo>
                <a:lnTo>
                  <a:pt x="299" y="349"/>
                </a:lnTo>
                <a:lnTo>
                  <a:pt x="303" y="346"/>
                </a:lnTo>
                <a:lnTo>
                  <a:pt x="305" y="342"/>
                </a:lnTo>
                <a:lnTo>
                  <a:pt x="306" y="339"/>
                </a:lnTo>
                <a:lnTo>
                  <a:pt x="307" y="336"/>
                </a:lnTo>
                <a:lnTo>
                  <a:pt x="306" y="334"/>
                </a:lnTo>
                <a:lnTo>
                  <a:pt x="305" y="333"/>
                </a:lnTo>
                <a:lnTo>
                  <a:pt x="305" y="331"/>
                </a:lnTo>
                <a:lnTo>
                  <a:pt x="305" y="328"/>
                </a:lnTo>
                <a:lnTo>
                  <a:pt x="306" y="328"/>
                </a:lnTo>
                <a:lnTo>
                  <a:pt x="307" y="327"/>
                </a:lnTo>
                <a:lnTo>
                  <a:pt x="307" y="326"/>
                </a:lnTo>
                <a:lnTo>
                  <a:pt x="308" y="324"/>
                </a:lnTo>
                <a:lnTo>
                  <a:pt x="309" y="321"/>
                </a:lnTo>
                <a:lnTo>
                  <a:pt x="314" y="320"/>
                </a:lnTo>
                <a:lnTo>
                  <a:pt x="316" y="319"/>
                </a:lnTo>
                <a:lnTo>
                  <a:pt x="317" y="317"/>
                </a:lnTo>
                <a:lnTo>
                  <a:pt x="319" y="313"/>
                </a:lnTo>
                <a:lnTo>
                  <a:pt x="322" y="314"/>
                </a:lnTo>
                <a:lnTo>
                  <a:pt x="328" y="315"/>
                </a:lnTo>
                <a:lnTo>
                  <a:pt x="331" y="315"/>
                </a:lnTo>
                <a:lnTo>
                  <a:pt x="335" y="313"/>
                </a:lnTo>
                <a:lnTo>
                  <a:pt x="340" y="308"/>
                </a:lnTo>
                <a:lnTo>
                  <a:pt x="342" y="314"/>
                </a:lnTo>
                <a:lnTo>
                  <a:pt x="346" y="319"/>
                </a:lnTo>
                <a:lnTo>
                  <a:pt x="348" y="321"/>
                </a:lnTo>
                <a:lnTo>
                  <a:pt x="357" y="328"/>
                </a:lnTo>
                <a:lnTo>
                  <a:pt x="361" y="329"/>
                </a:lnTo>
                <a:lnTo>
                  <a:pt x="362" y="329"/>
                </a:lnTo>
                <a:lnTo>
                  <a:pt x="364" y="329"/>
                </a:lnTo>
                <a:lnTo>
                  <a:pt x="364" y="334"/>
                </a:lnTo>
                <a:lnTo>
                  <a:pt x="365" y="335"/>
                </a:lnTo>
                <a:lnTo>
                  <a:pt x="367" y="336"/>
                </a:lnTo>
                <a:lnTo>
                  <a:pt x="368" y="335"/>
                </a:lnTo>
                <a:lnTo>
                  <a:pt x="369" y="333"/>
                </a:lnTo>
                <a:lnTo>
                  <a:pt x="370" y="329"/>
                </a:lnTo>
                <a:lnTo>
                  <a:pt x="370" y="324"/>
                </a:lnTo>
                <a:lnTo>
                  <a:pt x="369" y="319"/>
                </a:lnTo>
                <a:lnTo>
                  <a:pt x="368" y="317"/>
                </a:lnTo>
                <a:lnTo>
                  <a:pt x="370" y="317"/>
                </a:lnTo>
                <a:lnTo>
                  <a:pt x="371" y="317"/>
                </a:lnTo>
                <a:lnTo>
                  <a:pt x="372" y="315"/>
                </a:lnTo>
                <a:lnTo>
                  <a:pt x="375" y="313"/>
                </a:lnTo>
                <a:lnTo>
                  <a:pt x="378" y="312"/>
                </a:lnTo>
                <a:lnTo>
                  <a:pt x="383" y="311"/>
                </a:lnTo>
                <a:lnTo>
                  <a:pt x="379" y="311"/>
                </a:lnTo>
                <a:lnTo>
                  <a:pt x="376" y="308"/>
                </a:lnTo>
                <a:lnTo>
                  <a:pt x="375" y="311"/>
                </a:lnTo>
                <a:lnTo>
                  <a:pt x="372" y="313"/>
                </a:lnTo>
                <a:lnTo>
                  <a:pt x="371" y="311"/>
                </a:lnTo>
                <a:lnTo>
                  <a:pt x="369" y="310"/>
                </a:lnTo>
                <a:lnTo>
                  <a:pt x="369" y="312"/>
                </a:lnTo>
                <a:lnTo>
                  <a:pt x="368" y="314"/>
                </a:lnTo>
                <a:lnTo>
                  <a:pt x="365" y="314"/>
                </a:lnTo>
                <a:lnTo>
                  <a:pt x="362" y="315"/>
                </a:lnTo>
                <a:lnTo>
                  <a:pt x="362" y="313"/>
                </a:lnTo>
                <a:lnTo>
                  <a:pt x="362" y="311"/>
                </a:lnTo>
                <a:lnTo>
                  <a:pt x="360" y="306"/>
                </a:lnTo>
                <a:lnTo>
                  <a:pt x="365" y="306"/>
                </a:lnTo>
                <a:lnTo>
                  <a:pt x="369" y="306"/>
                </a:lnTo>
                <a:lnTo>
                  <a:pt x="371" y="305"/>
                </a:lnTo>
                <a:lnTo>
                  <a:pt x="372" y="303"/>
                </a:lnTo>
                <a:lnTo>
                  <a:pt x="374" y="300"/>
                </a:lnTo>
                <a:lnTo>
                  <a:pt x="378" y="300"/>
                </a:lnTo>
                <a:lnTo>
                  <a:pt x="383" y="300"/>
                </a:lnTo>
                <a:lnTo>
                  <a:pt x="381" y="296"/>
                </a:lnTo>
                <a:lnTo>
                  <a:pt x="379" y="293"/>
                </a:lnTo>
                <a:lnTo>
                  <a:pt x="376" y="292"/>
                </a:lnTo>
                <a:lnTo>
                  <a:pt x="370" y="292"/>
                </a:lnTo>
                <a:lnTo>
                  <a:pt x="372" y="287"/>
                </a:lnTo>
                <a:lnTo>
                  <a:pt x="372" y="286"/>
                </a:lnTo>
                <a:lnTo>
                  <a:pt x="372" y="285"/>
                </a:lnTo>
                <a:lnTo>
                  <a:pt x="369" y="286"/>
                </a:lnTo>
                <a:lnTo>
                  <a:pt x="364" y="289"/>
                </a:lnTo>
                <a:lnTo>
                  <a:pt x="363" y="284"/>
                </a:lnTo>
                <a:lnTo>
                  <a:pt x="361" y="279"/>
                </a:lnTo>
                <a:lnTo>
                  <a:pt x="358" y="278"/>
                </a:lnTo>
                <a:lnTo>
                  <a:pt x="356" y="278"/>
                </a:lnTo>
                <a:lnTo>
                  <a:pt x="354" y="285"/>
                </a:lnTo>
                <a:lnTo>
                  <a:pt x="355" y="291"/>
                </a:lnTo>
                <a:lnTo>
                  <a:pt x="353" y="293"/>
                </a:lnTo>
                <a:lnTo>
                  <a:pt x="350" y="294"/>
                </a:lnTo>
                <a:lnTo>
                  <a:pt x="349" y="293"/>
                </a:lnTo>
                <a:lnTo>
                  <a:pt x="348" y="291"/>
                </a:lnTo>
                <a:lnTo>
                  <a:pt x="349" y="287"/>
                </a:lnTo>
                <a:lnTo>
                  <a:pt x="350" y="284"/>
                </a:lnTo>
                <a:lnTo>
                  <a:pt x="349" y="284"/>
                </a:lnTo>
                <a:lnTo>
                  <a:pt x="348" y="285"/>
                </a:lnTo>
                <a:lnTo>
                  <a:pt x="347" y="286"/>
                </a:lnTo>
                <a:lnTo>
                  <a:pt x="347" y="287"/>
                </a:lnTo>
                <a:lnTo>
                  <a:pt x="344" y="287"/>
                </a:lnTo>
                <a:lnTo>
                  <a:pt x="344" y="284"/>
                </a:lnTo>
                <a:lnTo>
                  <a:pt x="343" y="281"/>
                </a:lnTo>
                <a:lnTo>
                  <a:pt x="349" y="279"/>
                </a:lnTo>
                <a:lnTo>
                  <a:pt x="350" y="278"/>
                </a:lnTo>
                <a:lnTo>
                  <a:pt x="348" y="277"/>
                </a:lnTo>
                <a:lnTo>
                  <a:pt x="348" y="272"/>
                </a:lnTo>
                <a:lnTo>
                  <a:pt x="342" y="272"/>
                </a:lnTo>
                <a:lnTo>
                  <a:pt x="341" y="270"/>
                </a:lnTo>
                <a:lnTo>
                  <a:pt x="338" y="270"/>
                </a:lnTo>
                <a:lnTo>
                  <a:pt x="336" y="270"/>
                </a:lnTo>
                <a:lnTo>
                  <a:pt x="336" y="273"/>
                </a:lnTo>
                <a:lnTo>
                  <a:pt x="336" y="276"/>
                </a:lnTo>
                <a:lnTo>
                  <a:pt x="335" y="276"/>
                </a:lnTo>
                <a:lnTo>
                  <a:pt x="333" y="277"/>
                </a:lnTo>
                <a:lnTo>
                  <a:pt x="333" y="280"/>
                </a:lnTo>
                <a:lnTo>
                  <a:pt x="334" y="281"/>
                </a:lnTo>
                <a:lnTo>
                  <a:pt x="334" y="284"/>
                </a:lnTo>
                <a:lnTo>
                  <a:pt x="330" y="286"/>
                </a:lnTo>
                <a:lnTo>
                  <a:pt x="328" y="287"/>
                </a:lnTo>
                <a:lnTo>
                  <a:pt x="328" y="289"/>
                </a:lnTo>
                <a:lnTo>
                  <a:pt x="328" y="291"/>
                </a:lnTo>
                <a:lnTo>
                  <a:pt x="328" y="292"/>
                </a:lnTo>
                <a:lnTo>
                  <a:pt x="321" y="297"/>
                </a:lnTo>
                <a:lnTo>
                  <a:pt x="321" y="300"/>
                </a:lnTo>
                <a:lnTo>
                  <a:pt x="320" y="300"/>
                </a:lnTo>
                <a:lnTo>
                  <a:pt x="320" y="299"/>
                </a:lnTo>
                <a:lnTo>
                  <a:pt x="320" y="297"/>
                </a:lnTo>
                <a:lnTo>
                  <a:pt x="320" y="292"/>
                </a:lnTo>
                <a:lnTo>
                  <a:pt x="320" y="291"/>
                </a:lnTo>
                <a:lnTo>
                  <a:pt x="320" y="294"/>
                </a:lnTo>
                <a:lnTo>
                  <a:pt x="321" y="296"/>
                </a:lnTo>
                <a:lnTo>
                  <a:pt x="321" y="294"/>
                </a:lnTo>
                <a:lnTo>
                  <a:pt x="322" y="292"/>
                </a:lnTo>
                <a:lnTo>
                  <a:pt x="321" y="290"/>
                </a:lnTo>
                <a:lnTo>
                  <a:pt x="321" y="287"/>
                </a:lnTo>
                <a:lnTo>
                  <a:pt x="324" y="284"/>
                </a:lnTo>
                <a:lnTo>
                  <a:pt x="324" y="281"/>
                </a:lnTo>
                <a:lnTo>
                  <a:pt x="323" y="281"/>
                </a:lnTo>
                <a:lnTo>
                  <a:pt x="323" y="280"/>
                </a:lnTo>
                <a:lnTo>
                  <a:pt x="323" y="279"/>
                </a:lnTo>
                <a:lnTo>
                  <a:pt x="321" y="279"/>
                </a:lnTo>
                <a:lnTo>
                  <a:pt x="321" y="280"/>
                </a:lnTo>
                <a:lnTo>
                  <a:pt x="321" y="283"/>
                </a:lnTo>
                <a:lnTo>
                  <a:pt x="319" y="283"/>
                </a:lnTo>
                <a:lnTo>
                  <a:pt x="317" y="285"/>
                </a:lnTo>
                <a:lnTo>
                  <a:pt x="316" y="289"/>
                </a:lnTo>
                <a:lnTo>
                  <a:pt x="314" y="289"/>
                </a:lnTo>
                <a:lnTo>
                  <a:pt x="313" y="292"/>
                </a:lnTo>
                <a:lnTo>
                  <a:pt x="310" y="297"/>
                </a:lnTo>
                <a:lnTo>
                  <a:pt x="308" y="299"/>
                </a:lnTo>
                <a:lnTo>
                  <a:pt x="306" y="300"/>
                </a:lnTo>
                <a:lnTo>
                  <a:pt x="305" y="304"/>
                </a:lnTo>
                <a:lnTo>
                  <a:pt x="305" y="307"/>
                </a:lnTo>
                <a:lnTo>
                  <a:pt x="301" y="312"/>
                </a:lnTo>
                <a:lnTo>
                  <a:pt x="298" y="311"/>
                </a:lnTo>
                <a:lnTo>
                  <a:pt x="299" y="304"/>
                </a:lnTo>
                <a:lnTo>
                  <a:pt x="301" y="297"/>
                </a:lnTo>
                <a:lnTo>
                  <a:pt x="302" y="296"/>
                </a:lnTo>
                <a:lnTo>
                  <a:pt x="305" y="296"/>
                </a:lnTo>
                <a:lnTo>
                  <a:pt x="306" y="294"/>
                </a:lnTo>
                <a:lnTo>
                  <a:pt x="307" y="293"/>
                </a:lnTo>
                <a:lnTo>
                  <a:pt x="308" y="287"/>
                </a:lnTo>
                <a:lnTo>
                  <a:pt x="306" y="286"/>
                </a:lnTo>
                <a:lnTo>
                  <a:pt x="303" y="287"/>
                </a:lnTo>
                <a:lnTo>
                  <a:pt x="303" y="284"/>
                </a:lnTo>
                <a:lnTo>
                  <a:pt x="301" y="284"/>
                </a:lnTo>
                <a:lnTo>
                  <a:pt x="301" y="285"/>
                </a:lnTo>
                <a:lnTo>
                  <a:pt x="301" y="286"/>
                </a:lnTo>
                <a:lnTo>
                  <a:pt x="299" y="285"/>
                </a:lnTo>
                <a:lnTo>
                  <a:pt x="295" y="284"/>
                </a:lnTo>
                <a:lnTo>
                  <a:pt x="292" y="280"/>
                </a:lnTo>
                <a:lnTo>
                  <a:pt x="289" y="281"/>
                </a:lnTo>
                <a:lnTo>
                  <a:pt x="291" y="290"/>
                </a:lnTo>
                <a:lnTo>
                  <a:pt x="289" y="290"/>
                </a:lnTo>
                <a:lnTo>
                  <a:pt x="289" y="291"/>
                </a:lnTo>
                <a:lnTo>
                  <a:pt x="289" y="292"/>
                </a:lnTo>
                <a:lnTo>
                  <a:pt x="291" y="292"/>
                </a:lnTo>
                <a:lnTo>
                  <a:pt x="286" y="293"/>
                </a:lnTo>
                <a:lnTo>
                  <a:pt x="285" y="287"/>
                </a:lnTo>
                <a:lnTo>
                  <a:pt x="280" y="287"/>
                </a:lnTo>
                <a:lnTo>
                  <a:pt x="280" y="289"/>
                </a:lnTo>
                <a:lnTo>
                  <a:pt x="281" y="289"/>
                </a:lnTo>
                <a:lnTo>
                  <a:pt x="281" y="290"/>
                </a:lnTo>
                <a:lnTo>
                  <a:pt x="278" y="296"/>
                </a:lnTo>
                <a:lnTo>
                  <a:pt x="273" y="299"/>
                </a:lnTo>
                <a:lnTo>
                  <a:pt x="271" y="299"/>
                </a:lnTo>
                <a:lnTo>
                  <a:pt x="269" y="299"/>
                </a:lnTo>
                <a:lnTo>
                  <a:pt x="268" y="301"/>
                </a:lnTo>
                <a:lnTo>
                  <a:pt x="267" y="305"/>
                </a:lnTo>
                <a:lnTo>
                  <a:pt x="261" y="303"/>
                </a:lnTo>
                <a:lnTo>
                  <a:pt x="259" y="301"/>
                </a:lnTo>
                <a:lnTo>
                  <a:pt x="257" y="299"/>
                </a:lnTo>
                <a:lnTo>
                  <a:pt x="257" y="296"/>
                </a:lnTo>
                <a:lnTo>
                  <a:pt x="255" y="296"/>
                </a:lnTo>
                <a:lnTo>
                  <a:pt x="253" y="296"/>
                </a:lnTo>
                <a:lnTo>
                  <a:pt x="251" y="297"/>
                </a:lnTo>
                <a:lnTo>
                  <a:pt x="251" y="296"/>
                </a:lnTo>
                <a:lnTo>
                  <a:pt x="250" y="294"/>
                </a:lnTo>
                <a:lnTo>
                  <a:pt x="248" y="293"/>
                </a:lnTo>
                <a:lnTo>
                  <a:pt x="246" y="292"/>
                </a:lnTo>
                <a:lnTo>
                  <a:pt x="245" y="293"/>
                </a:lnTo>
                <a:lnTo>
                  <a:pt x="245" y="296"/>
                </a:lnTo>
                <a:lnTo>
                  <a:pt x="241" y="296"/>
                </a:lnTo>
                <a:lnTo>
                  <a:pt x="239" y="296"/>
                </a:lnTo>
                <a:lnTo>
                  <a:pt x="239" y="299"/>
                </a:lnTo>
                <a:lnTo>
                  <a:pt x="240" y="300"/>
                </a:lnTo>
                <a:lnTo>
                  <a:pt x="241" y="301"/>
                </a:lnTo>
                <a:lnTo>
                  <a:pt x="244" y="301"/>
                </a:lnTo>
                <a:lnTo>
                  <a:pt x="245" y="300"/>
                </a:lnTo>
                <a:lnTo>
                  <a:pt x="246" y="300"/>
                </a:lnTo>
                <a:lnTo>
                  <a:pt x="248" y="303"/>
                </a:lnTo>
                <a:lnTo>
                  <a:pt x="250" y="308"/>
                </a:lnTo>
                <a:lnTo>
                  <a:pt x="251" y="308"/>
                </a:lnTo>
                <a:lnTo>
                  <a:pt x="251" y="310"/>
                </a:lnTo>
                <a:lnTo>
                  <a:pt x="250" y="311"/>
                </a:lnTo>
                <a:lnTo>
                  <a:pt x="248" y="311"/>
                </a:lnTo>
                <a:lnTo>
                  <a:pt x="245" y="307"/>
                </a:lnTo>
                <a:lnTo>
                  <a:pt x="243" y="305"/>
                </a:lnTo>
                <a:lnTo>
                  <a:pt x="238" y="304"/>
                </a:lnTo>
                <a:lnTo>
                  <a:pt x="238" y="305"/>
                </a:lnTo>
                <a:lnTo>
                  <a:pt x="237" y="306"/>
                </a:lnTo>
                <a:lnTo>
                  <a:pt x="238" y="307"/>
                </a:lnTo>
                <a:lnTo>
                  <a:pt x="239" y="308"/>
                </a:lnTo>
                <a:lnTo>
                  <a:pt x="240" y="307"/>
                </a:lnTo>
                <a:lnTo>
                  <a:pt x="240" y="308"/>
                </a:lnTo>
                <a:lnTo>
                  <a:pt x="240" y="310"/>
                </a:lnTo>
                <a:lnTo>
                  <a:pt x="240" y="311"/>
                </a:lnTo>
                <a:lnTo>
                  <a:pt x="239" y="313"/>
                </a:lnTo>
                <a:lnTo>
                  <a:pt x="238" y="314"/>
                </a:lnTo>
                <a:lnTo>
                  <a:pt x="236" y="314"/>
                </a:lnTo>
                <a:lnTo>
                  <a:pt x="234" y="314"/>
                </a:lnTo>
                <a:lnTo>
                  <a:pt x="234" y="310"/>
                </a:lnTo>
                <a:lnTo>
                  <a:pt x="233" y="305"/>
                </a:lnTo>
                <a:lnTo>
                  <a:pt x="232" y="306"/>
                </a:lnTo>
                <a:lnTo>
                  <a:pt x="232" y="307"/>
                </a:lnTo>
                <a:lnTo>
                  <a:pt x="231" y="307"/>
                </a:lnTo>
                <a:lnTo>
                  <a:pt x="231" y="310"/>
                </a:lnTo>
                <a:lnTo>
                  <a:pt x="231" y="312"/>
                </a:lnTo>
                <a:lnTo>
                  <a:pt x="227" y="314"/>
                </a:lnTo>
                <a:lnTo>
                  <a:pt x="227" y="317"/>
                </a:lnTo>
                <a:lnTo>
                  <a:pt x="227" y="315"/>
                </a:lnTo>
                <a:lnTo>
                  <a:pt x="227" y="312"/>
                </a:lnTo>
                <a:lnTo>
                  <a:pt x="227" y="307"/>
                </a:lnTo>
                <a:lnTo>
                  <a:pt x="224" y="306"/>
                </a:lnTo>
                <a:lnTo>
                  <a:pt x="220" y="313"/>
                </a:lnTo>
                <a:lnTo>
                  <a:pt x="216" y="318"/>
                </a:lnTo>
                <a:lnTo>
                  <a:pt x="215" y="318"/>
                </a:lnTo>
                <a:lnTo>
                  <a:pt x="213" y="317"/>
                </a:lnTo>
                <a:lnTo>
                  <a:pt x="213" y="311"/>
                </a:lnTo>
                <a:lnTo>
                  <a:pt x="211" y="312"/>
                </a:lnTo>
                <a:lnTo>
                  <a:pt x="210" y="312"/>
                </a:lnTo>
                <a:lnTo>
                  <a:pt x="209" y="312"/>
                </a:lnTo>
                <a:lnTo>
                  <a:pt x="208" y="315"/>
                </a:lnTo>
                <a:lnTo>
                  <a:pt x="206" y="317"/>
                </a:lnTo>
                <a:lnTo>
                  <a:pt x="206" y="319"/>
                </a:lnTo>
                <a:lnTo>
                  <a:pt x="208" y="320"/>
                </a:lnTo>
                <a:lnTo>
                  <a:pt x="210" y="320"/>
                </a:lnTo>
                <a:lnTo>
                  <a:pt x="210" y="326"/>
                </a:lnTo>
                <a:lnTo>
                  <a:pt x="210" y="328"/>
                </a:lnTo>
                <a:lnTo>
                  <a:pt x="209" y="329"/>
                </a:lnTo>
                <a:lnTo>
                  <a:pt x="208" y="326"/>
                </a:lnTo>
                <a:lnTo>
                  <a:pt x="206" y="324"/>
                </a:lnTo>
                <a:lnTo>
                  <a:pt x="205" y="322"/>
                </a:lnTo>
                <a:lnTo>
                  <a:pt x="203" y="321"/>
                </a:lnTo>
                <a:lnTo>
                  <a:pt x="202" y="322"/>
                </a:lnTo>
                <a:lnTo>
                  <a:pt x="203" y="324"/>
                </a:lnTo>
                <a:lnTo>
                  <a:pt x="204" y="326"/>
                </a:lnTo>
                <a:lnTo>
                  <a:pt x="205" y="326"/>
                </a:lnTo>
                <a:lnTo>
                  <a:pt x="205" y="327"/>
                </a:lnTo>
                <a:lnTo>
                  <a:pt x="203" y="329"/>
                </a:lnTo>
                <a:lnTo>
                  <a:pt x="202" y="329"/>
                </a:lnTo>
                <a:lnTo>
                  <a:pt x="202" y="328"/>
                </a:lnTo>
                <a:lnTo>
                  <a:pt x="198" y="328"/>
                </a:lnTo>
                <a:lnTo>
                  <a:pt x="198" y="326"/>
                </a:lnTo>
                <a:lnTo>
                  <a:pt x="196" y="325"/>
                </a:lnTo>
                <a:lnTo>
                  <a:pt x="196" y="329"/>
                </a:lnTo>
                <a:lnTo>
                  <a:pt x="195" y="334"/>
                </a:lnTo>
                <a:lnTo>
                  <a:pt x="191" y="335"/>
                </a:lnTo>
                <a:lnTo>
                  <a:pt x="190" y="339"/>
                </a:lnTo>
                <a:lnTo>
                  <a:pt x="190" y="343"/>
                </a:lnTo>
                <a:lnTo>
                  <a:pt x="188" y="345"/>
                </a:lnTo>
                <a:lnTo>
                  <a:pt x="188" y="346"/>
                </a:lnTo>
                <a:lnTo>
                  <a:pt x="188" y="348"/>
                </a:lnTo>
                <a:lnTo>
                  <a:pt x="188" y="352"/>
                </a:lnTo>
                <a:lnTo>
                  <a:pt x="185" y="352"/>
                </a:lnTo>
                <a:lnTo>
                  <a:pt x="184" y="352"/>
                </a:lnTo>
                <a:lnTo>
                  <a:pt x="183" y="354"/>
                </a:lnTo>
                <a:lnTo>
                  <a:pt x="181" y="355"/>
                </a:lnTo>
                <a:lnTo>
                  <a:pt x="179" y="355"/>
                </a:lnTo>
                <a:lnTo>
                  <a:pt x="175" y="355"/>
                </a:lnTo>
                <a:lnTo>
                  <a:pt x="171" y="359"/>
                </a:lnTo>
                <a:lnTo>
                  <a:pt x="171" y="362"/>
                </a:lnTo>
                <a:lnTo>
                  <a:pt x="176" y="362"/>
                </a:lnTo>
                <a:lnTo>
                  <a:pt x="181" y="362"/>
                </a:lnTo>
                <a:lnTo>
                  <a:pt x="182" y="361"/>
                </a:lnTo>
                <a:lnTo>
                  <a:pt x="183" y="360"/>
                </a:lnTo>
                <a:lnTo>
                  <a:pt x="184" y="359"/>
                </a:lnTo>
                <a:lnTo>
                  <a:pt x="186" y="359"/>
                </a:lnTo>
                <a:lnTo>
                  <a:pt x="186" y="360"/>
                </a:lnTo>
                <a:lnTo>
                  <a:pt x="186" y="361"/>
                </a:lnTo>
                <a:lnTo>
                  <a:pt x="186" y="362"/>
                </a:lnTo>
                <a:lnTo>
                  <a:pt x="181" y="363"/>
                </a:lnTo>
                <a:lnTo>
                  <a:pt x="177" y="365"/>
                </a:lnTo>
                <a:lnTo>
                  <a:pt x="177" y="368"/>
                </a:lnTo>
                <a:lnTo>
                  <a:pt x="177" y="374"/>
                </a:lnTo>
                <a:lnTo>
                  <a:pt x="175" y="370"/>
                </a:lnTo>
                <a:lnTo>
                  <a:pt x="171" y="368"/>
                </a:lnTo>
                <a:lnTo>
                  <a:pt x="169" y="367"/>
                </a:lnTo>
                <a:lnTo>
                  <a:pt x="163" y="368"/>
                </a:lnTo>
                <a:lnTo>
                  <a:pt x="163" y="370"/>
                </a:lnTo>
                <a:lnTo>
                  <a:pt x="165" y="370"/>
                </a:lnTo>
                <a:lnTo>
                  <a:pt x="168" y="370"/>
                </a:lnTo>
                <a:lnTo>
                  <a:pt x="168" y="373"/>
                </a:lnTo>
                <a:lnTo>
                  <a:pt x="165" y="373"/>
                </a:lnTo>
                <a:lnTo>
                  <a:pt x="165" y="374"/>
                </a:lnTo>
                <a:lnTo>
                  <a:pt x="165" y="375"/>
                </a:lnTo>
                <a:lnTo>
                  <a:pt x="168" y="375"/>
                </a:lnTo>
                <a:lnTo>
                  <a:pt x="170" y="374"/>
                </a:lnTo>
                <a:lnTo>
                  <a:pt x="169" y="380"/>
                </a:lnTo>
                <a:lnTo>
                  <a:pt x="169" y="381"/>
                </a:lnTo>
                <a:lnTo>
                  <a:pt x="171" y="381"/>
                </a:lnTo>
                <a:lnTo>
                  <a:pt x="171" y="384"/>
                </a:lnTo>
                <a:lnTo>
                  <a:pt x="162" y="384"/>
                </a:lnTo>
                <a:lnTo>
                  <a:pt x="160" y="389"/>
                </a:lnTo>
                <a:lnTo>
                  <a:pt x="161" y="391"/>
                </a:lnTo>
                <a:lnTo>
                  <a:pt x="163" y="393"/>
                </a:lnTo>
                <a:lnTo>
                  <a:pt x="162" y="394"/>
                </a:lnTo>
                <a:lnTo>
                  <a:pt x="162" y="395"/>
                </a:lnTo>
                <a:lnTo>
                  <a:pt x="160" y="395"/>
                </a:lnTo>
                <a:lnTo>
                  <a:pt x="157" y="395"/>
                </a:lnTo>
                <a:lnTo>
                  <a:pt x="156" y="396"/>
                </a:lnTo>
                <a:lnTo>
                  <a:pt x="155" y="397"/>
                </a:lnTo>
                <a:lnTo>
                  <a:pt x="155" y="400"/>
                </a:lnTo>
                <a:lnTo>
                  <a:pt x="154" y="401"/>
                </a:lnTo>
                <a:lnTo>
                  <a:pt x="151" y="401"/>
                </a:lnTo>
                <a:lnTo>
                  <a:pt x="150" y="400"/>
                </a:lnTo>
                <a:lnTo>
                  <a:pt x="148" y="400"/>
                </a:lnTo>
                <a:lnTo>
                  <a:pt x="144" y="401"/>
                </a:lnTo>
                <a:lnTo>
                  <a:pt x="144" y="403"/>
                </a:lnTo>
                <a:lnTo>
                  <a:pt x="146" y="404"/>
                </a:lnTo>
                <a:lnTo>
                  <a:pt x="135" y="409"/>
                </a:lnTo>
                <a:lnTo>
                  <a:pt x="135" y="412"/>
                </a:lnTo>
                <a:lnTo>
                  <a:pt x="137" y="414"/>
                </a:lnTo>
                <a:lnTo>
                  <a:pt x="136" y="415"/>
                </a:lnTo>
                <a:lnTo>
                  <a:pt x="135" y="415"/>
                </a:lnTo>
                <a:lnTo>
                  <a:pt x="137" y="423"/>
                </a:lnTo>
                <a:lnTo>
                  <a:pt x="128" y="429"/>
                </a:lnTo>
                <a:lnTo>
                  <a:pt x="126" y="429"/>
                </a:lnTo>
                <a:lnTo>
                  <a:pt x="123" y="429"/>
                </a:lnTo>
                <a:lnTo>
                  <a:pt x="123" y="432"/>
                </a:lnTo>
                <a:lnTo>
                  <a:pt x="120" y="432"/>
                </a:lnTo>
                <a:lnTo>
                  <a:pt x="116" y="432"/>
                </a:lnTo>
                <a:lnTo>
                  <a:pt x="113" y="436"/>
                </a:lnTo>
                <a:lnTo>
                  <a:pt x="116" y="442"/>
                </a:lnTo>
                <a:lnTo>
                  <a:pt x="116" y="444"/>
                </a:lnTo>
                <a:lnTo>
                  <a:pt x="115" y="445"/>
                </a:lnTo>
                <a:lnTo>
                  <a:pt x="114" y="446"/>
                </a:lnTo>
                <a:lnTo>
                  <a:pt x="112" y="446"/>
                </a:lnTo>
                <a:lnTo>
                  <a:pt x="109" y="445"/>
                </a:lnTo>
                <a:lnTo>
                  <a:pt x="108" y="444"/>
                </a:lnTo>
                <a:lnTo>
                  <a:pt x="106" y="444"/>
                </a:lnTo>
                <a:lnTo>
                  <a:pt x="103" y="445"/>
                </a:lnTo>
                <a:lnTo>
                  <a:pt x="103" y="448"/>
                </a:lnTo>
                <a:lnTo>
                  <a:pt x="105" y="450"/>
                </a:lnTo>
                <a:lnTo>
                  <a:pt x="101" y="450"/>
                </a:lnTo>
                <a:lnTo>
                  <a:pt x="99" y="451"/>
                </a:lnTo>
                <a:lnTo>
                  <a:pt x="99" y="455"/>
                </a:lnTo>
                <a:lnTo>
                  <a:pt x="98" y="455"/>
                </a:lnTo>
                <a:lnTo>
                  <a:pt x="96" y="453"/>
                </a:lnTo>
                <a:lnTo>
                  <a:pt x="95" y="452"/>
                </a:lnTo>
                <a:lnTo>
                  <a:pt x="94" y="453"/>
                </a:lnTo>
                <a:lnTo>
                  <a:pt x="93" y="455"/>
                </a:lnTo>
                <a:lnTo>
                  <a:pt x="93" y="456"/>
                </a:lnTo>
                <a:lnTo>
                  <a:pt x="94" y="457"/>
                </a:lnTo>
                <a:lnTo>
                  <a:pt x="93" y="458"/>
                </a:lnTo>
                <a:lnTo>
                  <a:pt x="86" y="463"/>
                </a:lnTo>
                <a:lnTo>
                  <a:pt x="85" y="466"/>
                </a:lnTo>
                <a:lnTo>
                  <a:pt x="82" y="470"/>
                </a:lnTo>
                <a:lnTo>
                  <a:pt x="82" y="471"/>
                </a:lnTo>
                <a:lnTo>
                  <a:pt x="80" y="471"/>
                </a:lnTo>
                <a:lnTo>
                  <a:pt x="78" y="471"/>
                </a:lnTo>
                <a:lnTo>
                  <a:pt x="80" y="478"/>
                </a:lnTo>
                <a:lnTo>
                  <a:pt x="89" y="472"/>
                </a:lnTo>
                <a:lnTo>
                  <a:pt x="99" y="466"/>
                </a:lnTo>
                <a:lnTo>
                  <a:pt x="96" y="471"/>
                </a:lnTo>
                <a:lnTo>
                  <a:pt x="94" y="473"/>
                </a:lnTo>
                <a:lnTo>
                  <a:pt x="92" y="474"/>
                </a:lnTo>
                <a:lnTo>
                  <a:pt x="89" y="476"/>
                </a:lnTo>
                <a:lnTo>
                  <a:pt x="87" y="478"/>
                </a:lnTo>
                <a:lnTo>
                  <a:pt x="87" y="480"/>
                </a:lnTo>
                <a:lnTo>
                  <a:pt x="86" y="484"/>
                </a:lnTo>
                <a:lnTo>
                  <a:pt x="75" y="483"/>
                </a:lnTo>
                <a:lnTo>
                  <a:pt x="75" y="479"/>
                </a:lnTo>
                <a:lnTo>
                  <a:pt x="75" y="477"/>
                </a:lnTo>
                <a:lnTo>
                  <a:pt x="74" y="476"/>
                </a:lnTo>
                <a:lnTo>
                  <a:pt x="73" y="474"/>
                </a:lnTo>
                <a:lnTo>
                  <a:pt x="69" y="477"/>
                </a:lnTo>
                <a:lnTo>
                  <a:pt x="67" y="478"/>
                </a:lnTo>
                <a:lnTo>
                  <a:pt x="65" y="478"/>
                </a:lnTo>
                <a:lnTo>
                  <a:pt x="60" y="477"/>
                </a:lnTo>
                <a:lnTo>
                  <a:pt x="60" y="484"/>
                </a:lnTo>
                <a:lnTo>
                  <a:pt x="61" y="484"/>
                </a:lnTo>
                <a:lnTo>
                  <a:pt x="61" y="485"/>
                </a:lnTo>
                <a:lnTo>
                  <a:pt x="60" y="486"/>
                </a:lnTo>
                <a:lnTo>
                  <a:pt x="58" y="486"/>
                </a:lnTo>
                <a:lnTo>
                  <a:pt x="54" y="486"/>
                </a:lnTo>
                <a:lnTo>
                  <a:pt x="54" y="489"/>
                </a:lnTo>
                <a:lnTo>
                  <a:pt x="54" y="491"/>
                </a:lnTo>
                <a:lnTo>
                  <a:pt x="54" y="492"/>
                </a:lnTo>
                <a:lnTo>
                  <a:pt x="53" y="491"/>
                </a:lnTo>
                <a:lnTo>
                  <a:pt x="51" y="490"/>
                </a:lnTo>
                <a:lnTo>
                  <a:pt x="51" y="496"/>
                </a:lnTo>
                <a:lnTo>
                  <a:pt x="50" y="496"/>
                </a:lnTo>
                <a:lnTo>
                  <a:pt x="48" y="494"/>
                </a:lnTo>
                <a:lnTo>
                  <a:pt x="48" y="493"/>
                </a:lnTo>
                <a:lnTo>
                  <a:pt x="41" y="493"/>
                </a:lnTo>
                <a:lnTo>
                  <a:pt x="34" y="493"/>
                </a:lnTo>
                <a:lnTo>
                  <a:pt x="36" y="496"/>
                </a:lnTo>
                <a:lnTo>
                  <a:pt x="36" y="498"/>
                </a:lnTo>
                <a:lnTo>
                  <a:pt x="39" y="498"/>
                </a:lnTo>
                <a:lnTo>
                  <a:pt x="39" y="499"/>
                </a:lnTo>
                <a:lnTo>
                  <a:pt x="40" y="500"/>
                </a:lnTo>
                <a:lnTo>
                  <a:pt x="40" y="501"/>
                </a:lnTo>
                <a:lnTo>
                  <a:pt x="38" y="504"/>
                </a:lnTo>
                <a:lnTo>
                  <a:pt x="36" y="505"/>
                </a:lnTo>
                <a:lnTo>
                  <a:pt x="36" y="506"/>
                </a:lnTo>
                <a:lnTo>
                  <a:pt x="36" y="508"/>
                </a:lnTo>
                <a:lnTo>
                  <a:pt x="34" y="507"/>
                </a:lnTo>
                <a:lnTo>
                  <a:pt x="33" y="506"/>
                </a:lnTo>
                <a:lnTo>
                  <a:pt x="29" y="506"/>
                </a:lnTo>
                <a:lnTo>
                  <a:pt x="25" y="506"/>
                </a:lnTo>
                <a:lnTo>
                  <a:pt x="25" y="507"/>
                </a:lnTo>
                <a:lnTo>
                  <a:pt x="25" y="508"/>
                </a:lnTo>
                <a:lnTo>
                  <a:pt x="24" y="512"/>
                </a:lnTo>
                <a:lnTo>
                  <a:pt x="32" y="512"/>
                </a:lnTo>
                <a:lnTo>
                  <a:pt x="33" y="513"/>
                </a:lnTo>
                <a:lnTo>
                  <a:pt x="27" y="515"/>
                </a:lnTo>
                <a:lnTo>
                  <a:pt x="26" y="517"/>
                </a:lnTo>
                <a:lnTo>
                  <a:pt x="26" y="518"/>
                </a:lnTo>
                <a:lnTo>
                  <a:pt x="25" y="515"/>
                </a:lnTo>
                <a:lnTo>
                  <a:pt x="24" y="515"/>
                </a:lnTo>
                <a:lnTo>
                  <a:pt x="23" y="514"/>
                </a:lnTo>
                <a:lnTo>
                  <a:pt x="23" y="519"/>
                </a:lnTo>
                <a:lnTo>
                  <a:pt x="17" y="518"/>
                </a:lnTo>
                <a:lnTo>
                  <a:pt x="11" y="518"/>
                </a:lnTo>
                <a:lnTo>
                  <a:pt x="10" y="520"/>
                </a:lnTo>
                <a:lnTo>
                  <a:pt x="9" y="520"/>
                </a:lnTo>
                <a:lnTo>
                  <a:pt x="9" y="519"/>
                </a:lnTo>
                <a:lnTo>
                  <a:pt x="8" y="519"/>
                </a:lnTo>
                <a:lnTo>
                  <a:pt x="6" y="518"/>
                </a:lnTo>
                <a:lnTo>
                  <a:pt x="6" y="524"/>
                </a:lnTo>
                <a:lnTo>
                  <a:pt x="19" y="525"/>
                </a:lnTo>
                <a:lnTo>
                  <a:pt x="18" y="525"/>
                </a:lnTo>
                <a:lnTo>
                  <a:pt x="19" y="526"/>
                </a:lnTo>
                <a:lnTo>
                  <a:pt x="22" y="526"/>
                </a:lnTo>
                <a:lnTo>
                  <a:pt x="20" y="528"/>
                </a:lnTo>
                <a:lnTo>
                  <a:pt x="10" y="527"/>
                </a:lnTo>
                <a:lnTo>
                  <a:pt x="0" y="528"/>
                </a:lnTo>
                <a:lnTo>
                  <a:pt x="3" y="535"/>
                </a:lnTo>
                <a:lnTo>
                  <a:pt x="2" y="541"/>
                </a:lnTo>
                <a:lnTo>
                  <a:pt x="4" y="540"/>
                </a:lnTo>
                <a:lnTo>
                  <a:pt x="5" y="541"/>
                </a:lnTo>
                <a:lnTo>
                  <a:pt x="8" y="540"/>
                </a:lnTo>
                <a:lnTo>
                  <a:pt x="8" y="539"/>
                </a:lnTo>
                <a:lnTo>
                  <a:pt x="9" y="538"/>
                </a:lnTo>
                <a:lnTo>
                  <a:pt x="11" y="539"/>
                </a:lnTo>
                <a:lnTo>
                  <a:pt x="15" y="541"/>
                </a:lnTo>
                <a:lnTo>
                  <a:pt x="18" y="541"/>
                </a:lnTo>
                <a:lnTo>
                  <a:pt x="19" y="538"/>
                </a:lnTo>
                <a:lnTo>
                  <a:pt x="20" y="536"/>
                </a:lnTo>
                <a:lnTo>
                  <a:pt x="22" y="536"/>
                </a:lnTo>
                <a:lnTo>
                  <a:pt x="24" y="540"/>
                </a:lnTo>
                <a:lnTo>
                  <a:pt x="25" y="539"/>
                </a:lnTo>
                <a:lnTo>
                  <a:pt x="26" y="538"/>
                </a:lnTo>
                <a:lnTo>
                  <a:pt x="27" y="539"/>
                </a:lnTo>
                <a:lnTo>
                  <a:pt x="29" y="540"/>
                </a:lnTo>
                <a:lnTo>
                  <a:pt x="30" y="541"/>
                </a:lnTo>
                <a:lnTo>
                  <a:pt x="31" y="540"/>
                </a:lnTo>
                <a:lnTo>
                  <a:pt x="33" y="539"/>
                </a:lnTo>
                <a:lnTo>
                  <a:pt x="33" y="541"/>
                </a:lnTo>
                <a:lnTo>
                  <a:pt x="31" y="542"/>
                </a:lnTo>
                <a:lnTo>
                  <a:pt x="27" y="542"/>
                </a:lnTo>
                <a:lnTo>
                  <a:pt x="26" y="545"/>
                </a:lnTo>
                <a:lnTo>
                  <a:pt x="25" y="545"/>
                </a:lnTo>
                <a:lnTo>
                  <a:pt x="24" y="545"/>
                </a:lnTo>
                <a:lnTo>
                  <a:pt x="24" y="542"/>
                </a:lnTo>
                <a:lnTo>
                  <a:pt x="6" y="542"/>
                </a:lnTo>
                <a:lnTo>
                  <a:pt x="4" y="545"/>
                </a:lnTo>
                <a:lnTo>
                  <a:pt x="3" y="545"/>
                </a:lnTo>
                <a:lnTo>
                  <a:pt x="2" y="543"/>
                </a:lnTo>
                <a:lnTo>
                  <a:pt x="0" y="543"/>
                </a:lnTo>
                <a:lnTo>
                  <a:pt x="0" y="546"/>
                </a:lnTo>
                <a:lnTo>
                  <a:pt x="9" y="548"/>
                </a:lnTo>
                <a:lnTo>
                  <a:pt x="9" y="549"/>
                </a:lnTo>
                <a:lnTo>
                  <a:pt x="8" y="549"/>
                </a:lnTo>
                <a:lnTo>
                  <a:pt x="8" y="553"/>
                </a:lnTo>
                <a:lnTo>
                  <a:pt x="5" y="553"/>
                </a:lnTo>
                <a:lnTo>
                  <a:pt x="3" y="553"/>
                </a:lnTo>
                <a:lnTo>
                  <a:pt x="3" y="554"/>
                </a:lnTo>
                <a:lnTo>
                  <a:pt x="3" y="555"/>
                </a:lnTo>
                <a:lnTo>
                  <a:pt x="4" y="556"/>
                </a:lnTo>
                <a:lnTo>
                  <a:pt x="0" y="558"/>
                </a:lnTo>
                <a:lnTo>
                  <a:pt x="2" y="558"/>
                </a:lnTo>
                <a:lnTo>
                  <a:pt x="0" y="559"/>
                </a:lnTo>
                <a:lnTo>
                  <a:pt x="8" y="560"/>
                </a:lnTo>
                <a:lnTo>
                  <a:pt x="9" y="558"/>
                </a:lnTo>
                <a:lnTo>
                  <a:pt x="11" y="558"/>
                </a:lnTo>
                <a:lnTo>
                  <a:pt x="11" y="559"/>
                </a:lnTo>
                <a:lnTo>
                  <a:pt x="12" y="559"/>
                </a:lnTo>
                <a:lnTo>
                  <a:pt x="12" y="560"/>
                </a:lnTo>
                <a:lnTo>
                  <a:pt x="11" y="561"/>
                </a:lnTo>
                <a:lnTo>
                  <a:pt x="9" y="561"/>
                </a:lnTo>
                <a:lnTo>
                  <a:pt x="8" y="565"/>
                </a:lnTo>
                <a:lnTo>
                  <a:pt x="11" y="563"/>
                </a:lnTo>
                <a:lnTo>
                  <a:pt x="15" y="563"/>
                </a:lnTo>
                <a:lnTo>
                  <a:pt x="15" y="566"/>
                </a:lnTo>
                <a:lnTo>
                  <a:pt x="15" y="567"/>
                </a:lnTo>
                <a:lnTo>
                  <a:pt x="16" y="568"/>
                </a:lnTo>
                <a:lnTo>
                  <a:pt x="18" y="568"/>
                </a:lnTo>
                <a:lnTo>
                  <a:pt x="19" y="566"/>
                </a:lnTo>
                <a:lnTo>
                  <a:pt x="20" y="563"/>
                </a:lnTo>
                <a:lnTo>
                  <a:pt x="23" y="561"/>
                </a:lnTo>
                <a:lnTo>
                  <a:pt x="26" y="559"/>
                </a:lnTo>
                <a:lnTo>
                  <a:pt x="31" y="558"/>
                </a:lnTo>
                <a:lnTo>
                  <a:pt x="32" y="558"/>
                </a:lnTo>
                <a:lnTo>
                  <a:pt x="32" y="559"/>
                </a:lnTo>
                <a:lnTo>
                  <a:pt x="29" y="562"/>
                </a:lnTo>
                <a:lnTo>
                  <a:pt x="26" y="562"/>
                </a:lnTo>
                <a:lnTo>
                  <a:pt x="25" y="562"/>
                </a:lnTo>
                <a:lnTo>
                  <a:pt x="24" y="563"/>
                </a:lnTo>
                <a:lnTo>
                  <a:pt x="24" y="565"/>
                </a:lnTo>
                <a:lnTo>
                  <a:pt x="24" y="568"/>
                </a:lnTo>
                <a:lnTo>
                  <a:pt x="22" y="569"/>
                </a:lnTo>
                <a:lnTo>
                  <a:pt x="18" y="572"/>
                </a:lnTo>
                <a:lnTo>
                  <a:pt x="19" y="574"/>
                </a:lnTo>
                <a:lnTo>
                  <a:pt x="19" y="576"/>
                </a:lnTo>
                <a:lnTo>
                  <a:pt x="17" y="577"/>
                </a:lnTo>
                <a:lnTo>
                  <a:pt x="13" y="579"/>
                </a:lnTo>
                <a:lnTo>
                  <a:pt x="11" y="579"/>
                </a:lnTo>
                <a:lnTo>
                  <a:pt x="8" y="580"/>
                </a:lnTo>
                <a:lnTo>
                  <a:pt x="6" y="581"/>
                </a:lnTo>
                <a:lnTo>
                  <a:pt x="6" y="582"/>
                </a:lnTo>
                <a:lnTo>
                  <a:pt x="6" y="584"/>
                </a:lnTo>
                <a:lnTo>
                  <a:pt x="5" y="586"/>
                </a:lnTo>
                <a:lnTo>
                  <a:pt x="9" y="586"/>
                </a:lnTo>
                <a:lnTo>
                  <a:pt x="11" y="587"/>
                </a:lnTo>
                <a:lnTo>
                  <a:pt x="12" y="588"/>
                </a:lnTo>
                <a:lnTo>
                  <a:pt x="11" y="589"/>
                </a:lnTo>
                <a:lnTo>
                  <a:pt x="13" y="589"/>
                </a:lnTo>
                <a:lnTo>
                  <a:pt x="13" y="586"/>
                </a:lnTo>
                <a:lnTo>
                  <a:pt x="20" y="586"/>
                </a:lnTo>
                <a:lnTo>
                  <a:pt x="20" y="583"/>
                </a:lnTo>
                <a:lnTo>
                  <a:pt x="22" y="582"/>
                </a:lnTo>
                <a:lnTo>
                  <a:pt x="22" y="583"/>
                </a:lnTo>
                <a:lnTo>
                  <a:pt x="20" y="587"/>
                </a:lnTo>
                <a:lnTo>
                  <a:pt x="20" y="588"/>
                </a:lnTo>
                <a:lnTo>
                  <a:pt x="22" y="589"/>
                </a:lnTo>
                <a:lnTo>
                  <a:pt x="20" y="594"/>
                </a:lnTo>
                <a:lnTo>
                  <a:pt x="18" y="600"/>
                </a:lnTo>
                <a:lnTo>
                  <a:pt x="16" y="601"/>
                </a:lnTo>
                <a:lnTo>
                  <a:pt x="13" y="601"/>
                </a:lnTo>
                <a:lnTo>
                  <a:pt x="13" y="604"/>
                </a:lnTo>
                <a:lnTo>
                  <a:pt x="13" y="608"/>
                </a:lnTo>
                <a:lnTo>
                  <a:pt x="19" y="614"/>
                </a:lnTo>
                <a:lnTo>
                  <a:pt x="24" y="616"/>
                </a:lnTo>
                <a:lnTo>
                  <a:pt x="26" y="616"/>
                </a:lnTo>
                <a:lnTo>
                  <a:pt x="29" y="616"/>
                </a:lnTo>
                <a:lnTo>
                  <a:pt x="30" y="614"/>
                </a:lnTo>
                <a:lnTo>
                  <a:pt x="31" y="614"/>
                </a:lnTo>
                <a:lnTo>
                  <a:pt x="30" y="620"/>
                </a:lnTo>
                <a:lnTo>
                  <a:pt x="36" y="620"/>
                </a:lnTo>
                <a:lnTo>
                  <a:pt x="41" y="620"/>
                </a:lnTo>
                <a:lnTo>
                  <a:pt x="44" y="617"/>
                </a:lnTo>
                <a:lnTo>
                  <a:pt x="46" y="615"/>
                </a:lnTo>
                <a:lnTo>
                  <a:pt x="48" y="615"/>
                </a:lnTo>
                <a:lnTo>
                  <a:pt x="51" y="615"/>
                </a:lnTo>
                <a:lnTo>
                  <a:pt x="54" y="610"/>
                </a:lnTo>
                <a:lnTo>
                  <a:pt x="59" y="609"/>
                </a:lnTo>
                <a:lnTo>
                  <a:pt x="62" y="608"/>
                </a:lnTo>
                <a:lnTo>
                  <a:pt x="66" y="604"/>
                </a:lnTo>
                <a:lnTo>
                  <a:pt x="69" y="601"/>
                </a:lnTo>
                <a:lnTo>
                  <a:pt x="73" y="601"/>
                </a:lnTo>
                <a:lnTo>
                  <a:pt x="77" y="601"/>
                </a:lnTo>
                <a:lnTo>
                  <a:pt x="80" y="600"/>
                </a:lnTo>
                <a:lnTo>
                  <a:pt x="84" y="597"/>
                </a:lnTo>
                <a:lnTo>
                  <a:pt x="91" y="591"/>
                </a:lnTo>
                <a:lnTo>
                  <a:pt x="94" y="591"/>
                </a:lnTo>
                <a:lnTo>
                  <a:pt x="94" y="597"/>
                </a:lnTo>
                <a:close/>
                <a:moveTo>
                  <a:pt x="223" y="0"/>
                </a:moveTo>
                <a:lnTo>
                  <a:pt x="223" y="0"/>
                </a:lnTo>
                <a:lnTo>
                  <a:pt x="222" y="7"/>
                </a:lnTo>
                <a:lnTo>
                  <a:pt x="223" y="7"/>
                </a:lnTo>
                <a:lnTo>
                  <a:pt x="224" y="8"/>
                </a:lnTo>
                <a:lnTo>
                  <a:pt x="219" y="10"/>
                </a:lnTo>
                <a:lnTo>
                  <a:pt x="218" y="11"/>
                </a:lnTo>
                <a:lnTo>
                  <a:pt x="217" y="18"/>
                </a:lnTo>
                <a:lnTo>
                  <a:pt x="213" y="18"/>
                </a:lnTo>
                <a:lnTo>
                  <a:pt x="211" y="18"/>
                </a:lnTo>
                <a:lnTo>
                  <a:pt x="210" y="16"/>
                </a:lnTo>
                <a:lnTo>
                  <a:pt x="209" y="14"/>
                </a:lnTo>
                <a:lnTo>
                  <a:pt x="202" y="12"/>
                </a:lnTo>
                <a:lnTo>
                  <a:pt x="195" y="11"/>
                </a:lnTo>
                <a:lnTo>
                  <a:pt x="195" y="15"/>
                </a:lnTo>
                <a:lnTo>
                  <a:pt x="196" y="16"/>
                </a:lnTo>
                <a:lnTo>
                  <a:pt x="197" y="18"/>
                </a:lnTo>
                <a:lnTo>
                  <a:pt x="203" y="18"/>
                </a:lnTo>
                <a:lnTo>
                  <a:pt x="211" y="19"/>
                </a:lnTo>
                <a:lnTo>
                  <a:pt x="211" y="23"/>
                </a:lnTo>
                <a:lnTo>
                  <a:pt x="210" y="24"/>
                </a:lnTo>
                <a:lnTo>
                  <a:pt x="210" y="25"/>
                </a:lnTo>
                <a:lnTo>
                  <a:pt x="206" y="25"/>
                </a:lnTo>
                <a:lnTo>
                  <a:pt x="202" y="27"/>
                </a:lnTo>
                <a:lnTo>
                  <a:pt x="203" y="29"/>
                </a:lnTo>
                <a:lnTo>
                  <a:pt x="203" y="32"/>
                </a:lnTo>
                <a:lnTo>
                  <a:pt x="209" y="34"/>
                </a:lnTo>
                <a:lnTo>
                  <a:pt x="217" y="36"/>
                </a:lnTo>
                <a:lnTo>
                  <a:pt x="220" y="34"/>
                </a:lnTo>
                <a:lnTo>
                  <a:pt x="223" y="32"/>
                </a:lnTo>
                <a:lnTo>
                  <a:pt x="229" y="31"/>
                </a:lnTo>
                <a:lnTo>
                  <a:pt x="233" y="32"/>
                </a:lnTo>
                <a:lnTo>
                  <a:pt x="243" y="34"/>
                </a:lnTo>
                <a:lnTo>
                  <a:pt x="241" y="36"/>
                </a:lnTo>
                <a:lnTo>
                  <a:pt x="233" y="37"/>
                </a:lnTo>
                <a:lnTo>
                  <a:pt x="225" y="37"/>
                </a:lnTo>
                <a:lnTo>
                  <a:pt x="226" y="41"/>
                </a:lnTo>
                <a:lnTo>
                  <a:pt x="224" y="41"/>
                </a:lnTo>
                <a:lnTo>
                  <a:pt x="222" y="41"/>
                </a:lnTo>
                <a:lnTo>
                  <a:pt x="223" y="39"/>
                </a:lnTo>
                <a:lnTo>
                  <a:pt x="217" y="37"/>
                </a:lnTo>
                <a:lnTo>
                  <a:pt x="216" y="39"/>
                </a:lnTo>
                <a:lnTo>
                  <a:pt x="215" y="39"/>
                </a:lnTo>
                <a:lnTo>
                  <a:pt x="216" y="44"/>
                </a:lnTo>
                <a:lnTo>
                  <a:pt x="216" y="45"/>
                </a:lnTo>
                <a:lnTo>
                  <a:pt x="218" y="46"/>
                </a:lnTo>
                <a:lnTo>
                  <a:pt x="223" y="48"/>
                </a:lnTo>
                <a:lnTo>
                  <a:pt x="226" y="48"/>
                </a:lnTo>
                <a:lnTo>
                  <a:pt x="231" y="46"/>
                </a:lnTo>
                <a:lnTo>
                  <a:pt x="237" y="46"/>
                </a:lnTo>
                <a:lnTo>
                  <a:pt x="239" y="49"/>
                </a:lnTo>
                <a:lnTo>
                  <a:pt x="244" y="49"/>
                </a:lnTo>
                <a:lnTo>
                  <a:pt x="250" y="49"/>
                </a:lnTo>
                <a:lnTo>
                  <a:pt x="251" y="50"/>
                </a:lnTo>
                <a:lnTo>
                  <a:pt x="252" y="52"/>
                </a:lnTo>
                <a:lnTo>
                  <a:pt x="257" y="52"/>
                </a:lnTo>
                <a:lnTo>
                  <a:pt x="261" y="52"/>
                </a:lnTo>
                <a:lnTo>
                  <a:pt x="267" y="53"/>
                </a:lnTo>
                <a:lnTo>
                  <a:pt x="273" y="56"/>
                </a:lnTo>
                <a:lnTo>
                  <a:pt x="280" y="55"/>
                </a:lnTo>
                <a:lnTo>
                  <a:pt x="286" y="55"/>
                </a:lnTo>
                <a:lnTo>
                  <a:pt x="289" y="56"/>
                </a:lnTo>
                <a:lnTo>
                  <a:pt x="295" y="56"/>
                </a:lnTo>
                <a:lnTo>
                  <a:pt x="296" y="55"/>
                </a:lnTo>
                <a:lnTo>
                  <a:pt x="298" y="53"/>
                </a:lnTo>
                <a:lnTo>
                  <a:pt x="299" y="50"/>
                </a:lnTo>
                <a:lnTo>
                  <a:pt x="299" y="45"/>
                </a:lnTo>
                <a:lnTo>
                  <a:pt x="306" y="44"/>
                </a:lnTo>
                <a:lnTo>
                  <a:pt x="314" y="43"/>
                </a:lnTo>
                <a:lnTo>
                  <a:pt x="315" y="42"/>
                </a:lnTo>
                <a:lnTo>
                  <a:pt x="316" y="41"/>
                </a:lnTo>
                <a:lnTo>
                  <a:pt x="314" y="39"/>
                </a:lnTo>
                <a:lnTo>
                  <a:pt x="314" y="36"/>
                </a:lnTo>
                <a:lnTo>
                  <a:pt x="319" y="36"/>
                </a:lnTo>
                <a:lnTo>
                  <a:pt x="322" y="36"/>
                </a:lnTo>
                <a:lnTo>
                  <a:pt x="327" y="28"/>
                </a:lnTo>
                <a:lnTo>
                  <a:pt x="333" y="19"/>
                </a:lnTo>
                <a:lnTo>
                  <a:pt x="326" y="21"/>
                </a:lnTo>
                <a:lnTo>
                  <a:pt x="320" y="19"/>
                </a:lnTo>
                <a:lnTo>
                  <a:pt x="310" y="17"/>
                </a:lnTo>
                <a:lnTo>
                  <a:pt x="310" y="16"/>
                </a:lnTo>
                <a:lnTo>
                  <a:pt x="312" y="15"/>
                </a:lnTo>
                <a:lnTo>
                  <a:pt x="312" y="14"/>
                </a:lnTo>
                <a:lnTo>
                  <a:pt x="312" y="11"/>
                </a:lnTo>
                <a:lnTo>
                  <a:pt x="310" y="11"/>
                </a:lnTo>
                <a:lnTo>
                  <a:pt x="309" y="12"/>
                </a:lnTo>
                <a:lnTo>
                  <a:pt x="307" y="15"/>
                </a:lnTo>
                <a:lnTo>
                  <a:pt x="305" y="16"/>
                </a:lnTo>
                <a:lnTo>
                  <a:pt x="302" y="17"/>
                </a:lnTo>
                <a:lnTo>
                  <a:pt x="300" y="17"/>
                </a:lnTo>
                <a:lnTo>
                  <a:pt x="300" y="16"/>
                </a:lnTo>
                <a:lnTo>
                  <a:pt x="302" y="15"/>
                </a:lnTo>
                <a:lnTo>
                  <a:pt x="303" y="12"/>
                </a:lnTo>
                <a:lnTo>
                  <a:pt x="303" y="9"/>
                </a:lnTo>
                <a:lnTo>
                  <a:pt x="299" y="11"/>
                </a:lnTo>
                <a:lnTo>
                  <a:pt x="295" y="14"/>
                </a:lnTo>
                <a:lnTo>
                  <a:pt x="293" y="17"/>
                </a:lnTo>
                <a:lnTo>
                  <a:pt x="292" y="19"/>
                </a:lnTo>
                <a:lnTo>
                  <a:pt x="289" y="21"/>
                </a:lnTo>
                <a:lnTo>
                  <a:pt x="287" y="21"/>
                </a:lnTo>
                <a:lnTo>
                  <a:pt x="285" y="21"/>
                </a:lnTo>
                <a:lnTo>
                  <a:pt x="286" y="16"/>
                </a:lnTo>
                <a:lnTo>
                  <a:pt x="286" y="14"/>
                </a:lnTo>
                <a:lnTo>
                  <a:pt x="282" y="7"/>
                </a:lnTo>
                <a:lnTo>
                  <a:pt x="282" y="11"/>
                </a:lnTo>
                <a:lnTo>
                  <a:pt x="281" y="16"/>
                </a:lnTo>
                <a:lnTo>
                  <a:pt x="280" y="16"/>
                </a:lnTo>
                <a:lnTo>
                  <a:pt x="279" y="16"/>
                </a:lnTo>
                <a:lnTo>
                  <a:pt x="277" y="11"/>
                </a:lnTo>
                <a:lnTo>
                  <a:pt x="273" y="17"/>
                </a:lnTo>
                <a:lnTo>
                  <a:pt x="271" y="22"/>
                </a:lnTo>
                <a:lnTo>
                  <a:pt x="266" y="19"/>
                </a:lnTo>
                <a:lnTo>
                  <a:pt x="262" y="17"/>
                </a:lnTo>
                <a:lnTo>
                  <a:pt x="260" y="17"/>
                </a:lnTo>
                <a:lnTo>
                  <a:pt x="258" y="17"/>
                </a:lnTo>
                <a:lnTo>
                  <a:pt x="257" y="15"/>
                </a:lnTo>
                <a:lnTo>
                  <a:pt x="254" y="12"/>
                </a:lnTo>
                <a:lnTo>
                  <a:pt x="253" y="14"/>
                </a:lnTo>
                <a:lnTo>
                  <a:pt x="251" y="14"/>
                </a:lnTo>
                <a:lnTo>
                  <a:pt x="239" y="9"/>
                </a:lnTo>
                <a:lnTo>
                  <a:pt x="236" y="4"/>
                </a:lnTo>
                <a:lnTo>
                  <a:pt x="233" y="3"/>
                </a:lnTo>
                <a:lnTo>
                  <a:pt x="232" y="4"/>
                </a:lnTo>
                <a:lnTo>
                  <a:pt x="229" y="5"/>
                </a:lnTo>
                <a:lnTo>
                  <a:pt x="227" y="2"/>
                </a:lnTo>
                <a:lnTo>
                  <a:pt x="225" y="0"/>
                </a:lnTo>
                <a:lnTo>
                  <a:pt x="224" y="0"/>
                </a:lnTo>
                <a:lnTo>
                  <a:pt x="223" y="0"/>
                </a:lnTo>
                <a:close/>
                <a:moveTo>
                  <a:pt x="237" y="92"/>
                </a:moveTo>
                <a:lnTo>
                  <a:pt x="237" y="92"/>
                </a:lnTo>
                <a:lnTo>
                  <a:pt x="231" y="96"/>
                </a:lnTo>
                <a:lnTo>
                  <a:pt x="231" y="101"/>
                </a:lnTo>
                <a:lnTo>
                  <a:pt x="233" y="101"/>
                </a:lnTo>
                <a:lnTo>
                  <a:pt x="234" y="103"/>
                </a:lnTo>
                <a:lnTo>
                  <a:pt x="233" y="107"/>
                </a:lnTo>
                <a:lnTo>
                  <a:pt x="230" y="110"/>
                </a:lnTo>
                <a:lnTo>
                  <a:pt x="230" y="112"/>
                </a:lnTo>
                <a:lnTo>
                  <a:pt x="230" y="114"/>
                </a:lnTo>
                <a:lnTo>
                  <a:pt x="240" y="111"/>
                </a:lnTo>
                <a:lnTo>
                  <a:pt x="245" y="110"/>
                </a:lnTo>
                <a:lnTo>
                  <a:pt x="250" y="110"/>
                </a:lnTo>
                <a:lnTo>
                  <a:pt x="250" y="113"/>
                </a:lnTo>
                <a:lnTo>
                  <a:pt x="250" y="115"/>
                </a:lnTo>
                <a:lnTo>
                  <a:pt x="254" y="115"/>
                </a:lnTo>
                <a:lnTo>
                  <a:pt x="258" y="113"/>
                </a:lnTo>
                <a:lnTo>
                  <a:pt x="261" y="113"/>
                </a:lnTo>
                <a:lnTo>
                  <a:pt x="265" y="113"/>
                </a:lnTo>
                <a:lnTo>
                  <a:pt x="267" y="111"/>
                </a:lnTo>
                <a:lnTo>
                  <a:pt x="269" y="110"/>
                </a:lnTo>
                <a:lnTo>
                  <a:pt x="275" y="110"/>
                </a:lnTo>
                <a:lnTo>
                  <a:pt x="278" y="110"/>
                </a:lnTo>
                <a:lnTo>
                  <a:pt x="280" y="110"/>
                </a:lnTo>
                <a:lnTo>
                  <a:pt x="282" y="107"/>
                </a:lnTo>
                <a:lnTo>
                  <a:pt x="284" y="105"/>
                </a:lnTo>
                <a:lnTo>
                  <a:pt x="284" y="104"/>
                </a:lnTo>
                <a:lnTo>
                  <a:pt x="282" y="100"/>
                </a:lnTo>
                <a:lnTo>
                  <a:pt x="275" y="103"/>
                </a:lnTo>
                <a:lnTo>
                  <a:pt x="272" y="101"/>
                </a:lnTo>
                <a:lnTo>
                  <a:pt x="268" y="100"/>
                </a:lnTo>
                <a:lnTo>
                  <a:pt x="265" y="98"/>
                </a:lnTo>
                <a:lnTo>
                  <a:pt x="261" y="94"/>
                </a:lnTo>
                <a:lnTo>
                  <a:pt x="258" y="91"/>
                </a:lnTo>
                <a:lnTo>
                  <a:pt x="255" y="91"/>
                </a:lnTo>
                <a:lnTo>
                  <a:pt x="252" y="91"/>
                </a:lnTo>
                <a:lnTo>
                  <a:pt x="251" y="93"/>
                </a:lnTo>
                <a:lnTo>
                  <a:pt x="245" y="92"/>
                </a:lnTo>
                <a:lnTo>
                  <a:pt x="241" y="91"/>
                </a:lnTo>
                <a:lnTo>
                  <a:pt x="238" y="92"/>
                </a:lnTo>
                <a:lnTo>
                  <a:pt x="237" y="92"/>
                </a:lnTo>
                <a:close/>
              </a:path>
            </a:pathLst>
          </a:custGeom>
          <a:solidFill>
            <a:schemeClr val="bg1"/>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33" name="Freeform 240"/>
          <p:cNvSpPr>
            <a:spLocks/>
          </p:cNvSpPr>
          <p:nvPr/>
        </p:nvSpPr>
        <p:spPr bwMode="auto">
          <a:xfrm>
            <a:off x="4621213" y="3103563"/>
            <a:ext cx="268287" cy="257175"/>
          </a:xfrm>
          <a:custGeom>
            <a:avLst/>
            <a:gdLst>
              <a:gd name="T0" fmla="*/ 2147483647 w 176"/>
              <a:gd name="T1" fmla="*/ 2147483647 h 183"/>
              <a:gd name="T2" fmla="*/ 2147483647 w 176"/>
              <a:gd name="T3" fmla="*/ 2147483647 h 183"/>
              <a:gd name="T4" fmla="*/ 2147483647 w 176"/>
              <a:gd name="T5" fmla="*/ 2147483647 h 183"/>
              <a:gd name="T6" fmla="*/ 2147483647 w 176"/>
              <a:gd name="T7" fmla="*/ 2147483647 h 183"/>
              <a:gd name="T8" fmla="*/ 2147483647 w 176"/>
              <a:gd name="T9" fmla="*/ 2147483647 h 183"/>
              <a:gd name="T10" fmla="*/ 2147483647 w 176"/>
              <a:gd name="T11" fmla="*/ 2147483647 h 183"/>
              <a:gd name="T12" fmla="*/ 2147483647 w 176"/>
              <a:gd name="T13" fmla="*/ 2147483647 h 183"/>
              <a:gd name="T14" fmla="*/ 2147483647 w 176"/>
              <a:gd name="T15" fmla="*/ 2147483647 h 183"/>
              <a:gd name="T16" fmla="*/ 2147483647 w 176"/>
              <a:gd name="T17" fmla="*/ 2147483647 h 183"/>
              <a:gd name="T18" fmla="*/ 2147483647 w 176"/>
              <a:gd name="T19" fmla="*/ 2147483647 h 183"/>
              <a:gd name="T20" fmla="*/ 2147483647 w 176"/>
              <a:gd name="T21" fmla="*/ 2147483647 h 183"/>
              <a:gd name="T22" fmla="*/ 2147483647 w 176"/>
              <a:gd name="T23" fmla="*/ 2147483647 h 183"/>
              <a:gd name="T24" fmla="*/ 2147483647 w 176"/>
              <a:gd name="T25" fmla="*/ 2147483647 h 183"/>
              <a:gd name="T26" fmla="*/ 2147483647 w 176"/>
              <a:gd name="T27" fmla="*/ 2147483647 h 183"/>
              <a:gd name="T28" fmla="*/ 2147483647 w 176"/>
              <a:gd name="T29" fmla="*/ 2147483647 h 183"/>
              <a:gd name="T30" fmla="*/ 2147483647 w 176"/>
              <a:gd name="T31" fmla="*/ 2147483647 h 183"/>
              <a:gd name="T32" fmla="*/ 2147483647 w 176"/>
              <a:gd name="T33" fmla="*/ 2147483647 h 183"/>
              <a:gd name="T34" fmla="*/ 2147483647 w 176"/>
              <a:gd name="T35" fmla="*/ 2147483647 h 183"/>
              <a:gd name="T36" fmla="*/ 2147483647 w 176"/>
              <a:gd name="T37" fmla="*/ 2147483647 h 183"/>
              <a:gd name="T38" fmla="*/ 2147483647 w 176"/>
              <a:gd name="T39" fmla="*/ 2147483647 h 183"/>
              <a:gd name="T40" fmla="*/ 2147483647 w 176"/>
              <a:gd name="T41" fmla="*/ 2147483647 h 183"/>
              <a:gd name="T42" fmla="*/ 2147483647 w 176"/>
              <a:gd name="T43" fmla="*/ 2147483647 h 183"/>
              <a:gd name="T44" fmla="*/ 2147483647 w 176"/>
              <a:gd name="T45" fmla="*/ 2147483647 h 183"/>
              <a:gd name="T46" fmla="*/ 2147483647 w 176"/>
              <a:gd name="T47" fmla="*/ 2147483647 h 183"/>
              <a:gd name="T48" fmla="*/ 2147483647 w 176"/>
              <a:gd name="T49" fmla="*/ 2147483647 h 183"/>
              <a:gd name="T50" fmla="*/ 2147483647 w 176"/>
              <a:gd name="T51" fmla="*/ 2147483647 h 183"/>
              <a:gd name="T52" fmla="*/ 2147483647 w 176"/>
              <a:gd name="T53" fmla="*/ 2147483647 h 183"/>
              <a:gd name="T54" fmla="*/ 2147483647 w 176"/>
              <a:gd name="T55" fmla="*/ 2147483647 h 183"/>
              <a:gd name="T56" fmla="*/ 2147483647 w 176"/>
              <a:gd name="T57" fmla="*/ 2147483647 h 183"/>
              <a:gd name="T58" fmla="*/ 2147483647 w 176"/>
              <a:gd name="T59" fmla="*/ 2147483647 h 183"/>
              <a:gd name="T60" fmla="*/ 2147483647 w 176"/>
              <a:gd name="T61" fmla="*/ 2147483647 h 183"/>
              <a:gd name="T62" fmla="*/ 2147483647 w 176"/>
              <a:gd name="T63" fmla="*/ 2147483647 h 183"/>
              <a:gd name="T64" fmla="*/ 2147483647 w 176"/>
              <a:gd name="T65" fmla="*/ 2147483647 h 183"/>
              <a:gd name="T66" fmla="*/ 2147483647 w 176"/>
              <a:gd name="T67" fmla="*/ 2147483647 h 183"/>
              <a:gd name="T68" fmla="*/ 2147483647 w 176"/>
              <a:gd name="T69" fmla="*/ 2147483647 h 183"/>
              <a:gd name="T70" fmla="*/ 2147483647 w 176"/>
              <a:gd name="T71" fmla="*/ 2147483647 h 183"/>
              <a:gd name="T72" fmla="*/ 2147483647 w 176"/>
              <a:gd name="T73" fmla="*/ 2147483647 h 183"/>
              <a:gd name="T74" fmla="*/ 2147483647 w 176"/>
              <a:gd name="T75" fmla="*/ 2147483647 h 183"/>
              <a:gd name="T76" fmla="*/ 0 w 176"/>
              <a:gd name="T77" fmla="*/ 2147483647 h 183"/>
              <a:gd name="T78" fmla="*/ 2147483647 w 176"/>
              <a:gd name="T79" fmla="*/ 2147483647 h 183"/>
              <a:gd name="T80" fmla="*/ 0 w 176"/>
              <a:gd name="T81" fmla="*/ 2147483647 h 183"/>
              <a:gd name="T82" fmla="*/ 2147483647 w 176"/>
              <a:gd name="T83" fmla="*/ 2147483647 h 183"/>
              <a:gd name="T84" fmla="*/ 2147483647 w 176"/>
              <a:gd name="T85" fmla="*/ 2147483647 h 183"/>
              <a:gd name="T86" fmla="*/ 2147483647 w 176"/>
              <a:gd name="T87" fmla="*/ 2147483647 h 183"/>
              <a:gd name="T88" fmla="*/ 2147483647 w 176"/>
              <a:gd name="T89" fmla="*/ 2147483647 h 183"/>
              <a:gd name="T90" fmla="*/ 2147483647 w 176"/>
              <a:gd name="T91" fmla="*/ 2147483647 h 183"/>
              <a:gd name="T92" fmla="*/ 2147483647 w 176"/>
              <a:gd name="T93" fmla="*/ 2147483647 h 183"/>
              <a:gd name="T94" fmla="*/ 2147483647 w 176"/>
              <a:gd name="T95" fmla="*/ 2147483647 h 183"/>
              <a:gd name="T96" fmla="*/ 2147483647 w 176"/>
              <a:gd name="T97" fmla="*/ 2147483647 h 183"/>
              <a:gd name="T98" fmla="*/ 2147483647 w 176"/>
              <a:gd name="T99" fmla="*/ 2147483647 h 183"/>
              <a:gd name="T100" fmla="*/ 2147483647 w 176"/>
              <a:gd name="T101" fmla="*/ 2147483647 h 183"/>
              <a:gd name="T102" fmla="*/ 2147483647 w 176"/>
              <a:gd name="T103" fmla="*/ 2147483647 h 18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76"/>
              <a:gd name="T157" fmla="*/ 0 h 183"/>
              <a:gd name="T158" fmla="*/ 176 w 176"/>
              <a:gd name="T159" fmla="*/ 183 h 18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76" h="183">
                <a:moveTo>
                  <a:pt x="84" y="174"/>
                </a:moveTo>
                <a:lnTo>
                  <a:pt x="84" y="168"/>
                </a:lnTo>
                <a:lnTo>
                  <a:pt x="87" y="162"/>
                </a:lnTo>
                <a:lnTo>
                  <a:pt x="85" y="161"/>
                </a:lnTo>
                <a:lnTo>
                  <a:pt x="84" y="160"/>
                </a:lnTo>
                <a:lnTo>
                  <a:pt x="84" y="157"/>
                </a:lnTo>
                <a:lnTo>
                  <a:pt x="83" y="154"/>
                </a:lnTo>
                <a:lnTo>
                  <a:pt x="84" y="154"/>
                </a:lnTo>
                <a:lnTo>
                  <a:pt x="85" y="153"/>
                </a:lnTo>
                <a:lnTo>
                  <a:pt x="87" y="152"/>
                </a:lnTo>
                <a:lnTo>
                  <a:pt x="88" y="149"/>
                </a:lnTo>
                <a:lnTo>
                  <a:pt x="89" y="143"/>
                </a:lnTo>
                <a:lnTo>
                  <a:pt x="90" y="141"/>
                </a:lnTo>
                <a:lnTo>
                  <a:pt x="94" y="140"/>
                </a:lnTo>
                <a:lnTo>
                  <a:pt x="96" y="139"/>
                </a:lnTo>
                <a:lnTo>
                  <a:pt x="99" y="138"/>
                </a:lnTo>
                <a:lnTo>
                  <a:pt x="101" y="135"/>
                </a:lnTo>
                <a:lnTo>
                  <a:pt x="103" y="135"/>
                </a:lnTo>
                <a:lnTo>
                  <a:pt x="104" y="135"/>
                </a:lnTo>
                <a:lnTo>
                  <a:pt x="105" y="135"/>
                </a:lnTo>
                <a:lnTo>
                  <a:pt x="110" y="138"/>
                </a:lnTo>
                <a:lnTo>
                  <a:pt x="111" y="139"/>
                </a:lnTo>
                <a:lnTo>
                  <a:pt x="111" y="141"/>
                </a:lnTo>
                <a:lnTo>
                  <a:pt x="111" y="147"/>
                </a:lnTo>
                <a:lnTo>
                  <a:pt x="114" y="147"/>
                </a:lnTo>
                <a:lnTo>
                  <a:pt x="115" y="147"/>
                </a:lnTo>
                <a:lnTo>
                  <a:pt x="117" y="145"/>
                </a:lnTo>
                <a:lnTo>
                  <a:pt x="119" y="141"/>
                </a:lnTo>
                <a:lnTo>
                  <a:pt x="122" y="139"/>
                </a:lnTo>
                <a:lnTo>
                  <a:pt x="123" y="136"/>
                </a:lnTo>
                <a:lnTo>
                  <a:pt x="123" y="135"/>
                </a:lnTo>
                <a:lnTo>
                  <a:pt x="122" y="131"/>
                </a:lnTo>
                <a:lnTo>
                  <a:pt x="123" y="126"/>
                </a:lnTo>
                <a:lnTo>
                  <a:pt x="125" y="121"/>
                </a:lnTo>
                <a:lnTo>
                  <a:pt x="126" y="119"/>
                </a:lnTo>
                <a:lnTo>
                  <a:pt x="128" y="118"/>
                </a:lnTo>
                <a:lnTo>
                  <a:pt x="130" y="117"/>
                </a:lnTo>
                <a:lnTo>
                  <a:pt x="131" y="114"/>
                </a:lnTo>
                <a:lnTo>
                  <a:pt x="132" y="110"/>
                </a:lnTo>
                <a:lnTo>
                  <a:pt x="135" y="106"/>
                </a:lnTo>
                <a:lnTo>
                  <a:pt x="136" y="105"/>
                </a:lnTo>
                <a:lnTo>
                  <a:pt x="137" y="102"/>
                </a:lnTo>
                <a:lnTo>
                  <a:pt x="137" y="97"/>
                </a:lnTo>
                <a:lnTo>
                  <a:pt x="138" y="92"/>
                </a:lnTo>
                <a:lnTo>
                  <a:pt x="142" y="91"/>
                </a:lnTo>
                <a:lnTo>
                  <a:pt x="147" y="88"/>
                </a:lnTo>
                <a:lnTo>
                  <a:pt x="152" y="85"/>
                </a:lnTo>
                <a:lnTo>
                  <a:pt x="153" y="84"/>
                </a:lnTo>
                <a:lnTo>
                  <a:pt x="153" y="81"/>
                </a:lnTo>
                <a:lnTo>
                  <a:pt x="152" y="78"/>
                </a:lnTo>
                <a:lnTo>
                  <a:pt x="152" y="76"/>
                </a:lnTo>
                <a:lnTo>
                  <a:pt x="153" y="73"/>
                </a:lnTo>
                <a:lnTo>
                  <a:pt x="154" y="72"/>
                </a:lnTo>
                <a:lnTo>
                  <a:pt x="156" y="71"/>
                </a:lnTo>
                <a:lnTo>
                  <a:pt x="157" y="70"/>
                </a:lnTo>
                <a:lnTo>
                  <a:pt x="159" y="65"/>
                </a:lnTo>
                <a:lnTo>
                  <a:pt x="159" y="63"/>
                </a:lnTo>
                <a:lnTo>
                  <a:pt x="159" y="60"/>
                </a:lnTo>
                <a:lnTo>
                  <a:pt x="158" y="59"/>
                </a:lnTo>
                <a:lnTo>
                  <a:pt x="159" y="57"/>
                </a:lnTo>
                <a:lnTo>
                  <a:pt x="163" y="53"/>
                </a:lnTo>
                <a:lnTo>
                  <a:pt x="165" y="51"/>
                </a:lnTo>
                <a:lnTo>
                  <a:pt x="165" y="49"/>
                </a:lnTo>
                <a:lnTo>
                  <a:pt x="165" y="48"/>
                </a:lnTo>
                <a:lnTo>
                  <a:pt x="166" y="46"/>
                </a:lnTo>
                <a:lnTo>
                  <a:pt x="170" y="45"/>
                </a:lnTo>
                <a:lnTo>
                  <a:pt x="171" y="45"/>
                </a:lnTo>
                <a:lnTo>
                  <a:pt x="172" y="44"/>
                </a:lnTo>
                <a:lnTo>
                  <a:pt x="173" y="39"/>
                </a:lnTo>
                <a:lnTo>
                  <a:pt x="176" y="32"/>
                </a:lnTo>
                <a:lnTo>
                  <a:pt x="174" y="31"/>
                </a:lnTo>
                <a:lnTo>
                  <a:pt x="173" y="29"/>
                </a:lnTo>
                <a:lnTo>
                  <a:pt x="171" y="28"/>
                </a:lnTo>
                <a:lnTo>
                  <a:pt x="172" y="15"/>
                </a:lnTo>
                <a:lnTo>
                  <a:pt x="164" y="0"/>
                </a:lnTo>
                <a:lnTo>
                  <a:pt x="154" y="3"/>
                </a:lnTo>
                <a:lnTo>
                  <a:pt x="152" y="7"/>
                </a:lnTo>
                <a:lnTo>
                  <a:pt x="150" y="9"/>
                </a:lnTo>
                <a:lnTo>
                  <a:pt x="146" y="9"/>
                </a:lnTo>
                <a:lnTo>
                  <a:pt x="139" y="10"/>
                </a:lnTo>
                <a:lnTo>
                  <a:pt x="135" y="10"/>
                </a:lnTo>
                <a:lnTo>
                  <a:pt x="130" y="9"/>
                </a:lnTo>
                <a:lnTo>
                  <a:pt x="125" y="8"/>
                </a:lnTo>
                <a:lnTo>
                  <a:pt x="121" y="8"/>
                </a:lnTo>
                <a:lnTo>
                  <a:pt x="115" y="8"/>
                </a:lnTo>
                <a:lnTo>
                  <a:pt x="111" y="9"/>
                </a:lnTo>
                <a:lnTo>
                  <a:pt x="109" y="10"/>
                </a:lnTo>
                <a:lnTo>
                  <a:pt x="106" y="11"/>
                </a:lnTo>
                <a:lnTo>
                  <a:pt x="105" y="14"/>
                </a:lnTo>
                <a:lnTo>
                  <a:pt x="104" y="15"/>
                </a:lnTo>
                <a:lnTo>
                  <a:pt x="101" y="15"/>
                </a:lnTo>
                <a:lnTo>
                  <a:pt x="91" y="14"/>
                </a:lnTo>
                <a:lnTo>
                  <a:pt x="87" y="14"/>
                </a:lnTo>
                <a:lnTo>
                  <a:pt x="85" y="12"/>
                </a:lnTo>
                <a:lnTo>
                  <a:pt x="83" y="10"/>
                </a:lnTo>
                <a:lnTo>
                  <a:pt x="81" y="9"/>
                </a:lnTo>
                <a:lnTo>
                  <a:pt x="78" y="9"/>
                </a:lnTo>
                <a:lnTo>
                  <a:pt x="73" y="11"/>
                </a:lnTo>
                <a:lnTo>
                  <a:pt x="69" y="12"/>
                </a:lnTo>
                <a:lnTo>
                  <a:pt x="66" y="12"/>
                </a:lnTo>
                <a:lnTo>
                  <a:pt x="63" y="12"/>
                </a:lnTo>
                <a:lnTo>
                  <a:pt x="60" y="8"/>
                </a:lnTo>
                <a:lnTo>
                  <a:pt x="57" y="4"/>
                </a:lnTo>
                <a:lnTo>
                  <a:pt x="55" y="3"/>
                </a:lnTo>
                <a:lnTo>
                  <a:pt x="54" y="3"/>
                </a:lnTo>
                <a:lnTo>
                  <a:pt x="53" y="2"/>
                </a:lnTo>
                <a:lnTo>
                  <a:pt x="50" y="1"/>
                </a:lnTo>
                <a:lnTo>
                  <a:pt x="48" y="0"/>
                </a:lnTo>
                <a:lnTo>
                  <a:pt x="42" y="0"/>
                </a:lnTo>
                <a:lnTo>
                  <a:pt x="36" y="2"/>
                </a:lnTo>
                <a:lnTo>
                  <a:pt x="22" y="9"/>
                </a:lnTo>
                <a:lnTo>
                  <a:pt x="21" y="11"/>
                </a:lnTo>
                <a:lnTo>
                  <a:pt x="21" y="17"/>
                </a:lnTo>
                <a:lnTo>
                  <a:pt x="20" y="19"/>
                </a:lnTo>
                <a:lnTo>
                  <a:pt x="18" y="23"/>
                </a:lnTo>
                <a:lnTo>
                  <a:pt x="15" y="25"/>
                </a:lnTo>
                <a:lnTo>
                  <a:pt x="9" y="37"/>
                </a:lnTo>
                <a:lnTo>
                  <a:pt x="11" y="41"/>
                </a:lnTo>
                <a:lnTo>
                  <a:pt x="11" y="44"/>
                </a:lnTo>
                <a:lnTo>
                  <a:pt x="9" y="46"/>
                </a:lnTo>
                <a:lnTo>
                  <a:pt x="8" y="48"/>
                </a:lnTo>
                <a:lnTo>
                  <a:pt x="8" y="49"/>
                </a:lnTo>
                <a:lnTo>
                  <a:pt x="12" y="51"/>
                </a:lnTo>
                <a:lnTo>
                  <a:pt x="13" y="52"/>
                </a:lnTo>
                <a:lnTo>
                  <a:pt x="14" y="55"/>
                </a:lnTo>
                <a:lnTo>
                  <a:pt x="13" y="60"/>
                </a:lnTo>
                <a:lnTo>
                  <a:pt x="12" y="64"/>
                </a:lnTo>
                <a:lnTo>
                  <a:pt x="13" y="66"/>
                </a:lnTo>
                <a:lnTo>
                  <a:pt x="14" y="69"/>
                </a:lnTo>
                <a:lnTo>
                  <a:pt x="13" y="69"/>
                </a:lnTo>
                <a:lnTo>
                  <a:pt x="11" y="69"/>
                </a:lnTo>
                <a:lnTo>
                  <a:pt x="9" y="70"/>
                </a:lnTo>
                <a:lnTo>
                  <a:pt x="9" y="74"/>
                </a:lnTo>
                <a:lnTo>
                  <a:pt x="9" y="79"/>
                </a:lnTo>
                <a:lnTo>
                  <a:pt x="8" y="84"/>
                </a:lnTo>
                <a:lnTo>
                  <a:pt x="6" y="87"/>
                </a:lnTo>
                <a:lnTo>
                  <a:pt x="5" y="88"/>
                </a:lnTo>
                <a:lnTo>
                  <a:pt x="6" y="90"/>
                </a:lnTo>
                <a:lnTo>
                  <a:pt x="6" y="92"/>
                </a:lnTo>
                <a:lnTo>
                  <a:pt x="6" y="94"/>
                </a:lnTo>
                <a:lnTo>
                  <a:pt x="5" y="95"/>
                </a:lnTo>
                <a:lnTo>
                  <a:pt x="4" y="95"/>
                </a:lnTo>
                <a:lnTo>
                  <a:pt x="1" y="94"/>
                </a:lnTo>
                <a:lnTo>
                  <a:pt x="1" y="95"/>
                </a:lnTo>
                <a:lnTo>
                  <a:pt x="2" y="100"/>
                </a:lnTo>
                <a:lnTo>
                  <a:pt x="2" y="105"/>
                </a:lnTo>
                <a:lnTo>
                  <a:pt x="1" y="111"/>
                </a:lnTo>
                <a:lnTo>
                  <a:pt x="0" y="117"/>
                </a:lnTo>
                <a:lnTo>
                  <a:pt x="0" y="119"/>
                </a:lnTo>
                <a:lnTo>
                  <a:pt x="1" y="120"/>
                </a:lnTo>
                <a:lnTo>
                  <a:pt x="2" y="124"/>
                </a:lnTo>
                <a:lnTo>
                  <a:pt x="2" y="126"/>
                </a:lnTo>
                <a:lnTo>
                  <a:pt x="2" y="131"/>
                </a:lnTo>
                <a:lnTo>
                  <a:pt x="1" y="139"/>
                </a:lnTo>
                <a:lnTo>
                  <a:pt x="0" y="143"/>
                </a:lnTo>
                <a:lnTo>
                  <a:pt x="8" y="141"/>
                </a:lnTo>
                <a:lnTo>
                  <a:pt x="13" y="140"/>
                </a:lnTo>
                <a:lnTo>
                  <a:pt x="11" y="143"/>
                </a:lnTo>
                <a:lnTo>
                  <a:pt x="19" y="143"/>
                </a:lnTo>
                <a:lnTo>
                  <a:pt x="23" y="143"/>
                </a:lnTo>
                <a:lnTo>
                  <a:pt x="27" y="143"/>
                </a:lnTo>
                <a:lnTo>
                  <a:pt x="29" y="146"/>
                </a:lnTo>
                <a:lnTo>
                  <a:pt x="32" y="148"/>
                </a:lnTo>
                <a:lnTo>
                  <a:pt x="33" y="150"/>
                </a:lnTo>
                <a:lnTo>
                  <a:pt x="35" y="153"/>
                </a:lnTo>
                <a:lnTo>
                  <a:pt x="37" y="153"/>
                </a:lnTo>
                <a:lnTo>
                  <a:pt x="40" y="153"/>
                </a:lnTo>
                <a:lnTo>
                  <a:pt x="40" y="155"/>
                </a:lnTo>
                <a:lnTo>
                  <a:pt x="40" y="157"/>
                </a:lnTo>
                <a:lnTo>
                  <a:pt x="42" y="157"/>
                </a:lnTo>
                <a:lnTo>
                  <a:pt x="43" y="161"/>
                </a:lnTo>
                <a:lnTo>
                  <a:pt x="45" y="163"/>
                </a:lnTo>
                <a:lnTo>
                  <a:pt x="46" y="163"/>
                </a:lnTo>
                <a:lnTo>
                  <a:pt x="41" y="167"/>
                </a:lnTo>
                <a:lnTo>
                  <a:pt x="46" y="175"/>
                </a:lnTo>
                <a:lnTo>
                  <a:pt x="50" y="183"/>
                </a:lnTo>
                <a:lnTo>
                  <a:pt x="62" y="182"/>
                </a:lnTo>
                <a:lnTo>
                  <a:pt x="62" y="180"/>
                </a:lnTo>
                <a:lnTo>
                  <a:pt x="63" y="180"/>
                </a:lnTo>
                <a:lnTo>
                  <a:pt x="64" y="181"/>
                </a:lnTo>
                <a:lnTo>
                  <a:pt x="66" y="181"/>
                </a:lnTo>
                <a:lnTo>
                  <a:pt x="67" y="181"/>
                </a:lnTo>
                <a:lnTo>
                  <a:pt x="68" y="179"/>
                </a:lnTo>
                <a:lnTo>
                  <a:pt x="69" y="179"/>
                </a:lnTo>
                <a:lnTo>
                  <a:pt x="70" y="180"/>
                </a:lnTo>
                <a:lnTo>
                  <a:pt x="71" y="180"/>
                </a:lnTo>
                <a:lnTo>
                  <a:pt x="74" y="176"/>
                </a:lnTo>
                <a:lnTo>
                  <a:pt x="74" y="175"/>
                </a:lnTo>
                <a:lnTo>
                  <a:pt x="75" y="174"/>
                </a:lnTo>
                <a:lnTo>
                  <a:pt x="77" y="174"/>
                </a:lnTo>
                <a:lnTo>
                  <a:pt x="80" y="174"/>
                </a:lnTo>
                <a:lnTo>
                  <a:pt x="81" y="176"/>
                </a:lnTo>
                <a:lnTo>
                  <a:pt x="83" y="179"/>
                </a:lnTo>
                <a:lnTo>
                  <a:pt x="83" y="175"/>
                </a:lnTo>
                <a:lnTo>
                  <a:pt x="83" y="174"/>
                </a:lnTo>
                <a:lnTo>
                  <a:pt x="84" y="174"/>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34" name="Freeform 241"/>
          <p:cNvSpPr>
            <a:spLocks/>
          </p:cNvSpPr>
          <p:nvPr/>
        </p:nvSpPr>
        <p:spPr bwMode="auto">
          <a:xfrm>
            <a:off x="4557713" y="2857500"/>
            <a:ext cx="354012" cy="298450"/>
          </a:xfrm>
          <a:custGeom>
            <a:avLst/>
            <a:gdLst>
              <a:gd name="T0" fmla="*/ 2147483647 w 233"/>
              <a:gd name="T1" fmla="*/ 2147483647 h 211"/>
              <a:gd name="T2" fmla="*/ 2147483647 w 233"/>
              <a:gd name="T3" fmla="*/ 0 h 211"/>
              <a:gd name="T4" fmla="*/ 2147483647 w 233"/>
              <a:gd name="T5" fmla="*/ 2147483647 h 211"/>
              <a:gd name="T6" fmla="*/ 2147483647 w 233"/>
              <a:gd name="T7" fmla="*/ 2147483647 h 211"/>
              <a:gd name="T8" fmla="*/ 2147483647 w 233"/>
              <a:gd name="T9" fmla="*/ 2147483647 h 211"/>
              <a:gd name="T10" fmla="*/ 2147483647 w 233"/>
              <a:gd name="T11" fmla="*/ 2147483647 h 211"/>
              <a:gd name="T12" fmla="*/ 2147483647 w 233"/>
              <a:gd name="T13" fmla="*/ 2147483647 h 211"/>
              <a:gd name="T14" fmla="*/ 2147483647 w 233"/>
              <a:gd name="T15" fmla="*/ 2147483647 h 211"/>
              <a:gd name="T16" fmla="*/ 2147483647 w 233"/>
              <a:gd name="T17" fmla="*/ 2147483647 h 211"/>
              <a:gd name="T18" fmla="*/ 2147483647 w 233"/>
              <a:gd name="T19" fmla="*/ 2147483647 h 211"/>
              <a:gd name="T20" fmla="*/ 2147483647 w 233"/>
              <a:gd name="T21" fmla="*/ 2147483647 h 211"/>
              <a:gd name="T22" fmla="*/ 2147483647 w 233"/>
              <a:gd name="T23" fmla="*/ 2147483647 h 211"/>
              <a:gd name="T24" fmla="*/ 2147483647 w 233"/>
              <a:gd name="T25" fmla="*/ 2147483647 h 211"/>
              <a:gd name="T26" fmla="*/ 2147483647 w 233"/>
              <a:gd name="T27" fmla="*/ 2147483647 h 211"/>
              <a:gd name="T28" fmla="*/ 2147483647 w 233"/>
              <a:gd name="T29" fmla="*/ 2147483647 h 211"/>
              <a:gd name="T30" fmla="*/ 2147483647 w 233"/>
              <a:gd name="T31" fmla="*/ 2147483647 h 211"/>
              <a:gd name="T32" fmla="*/ 2147483647 w 233"/>
              <a:gd name="T33" fmla="*/ 2147483647 h 211"/>
              <a:gd name="T34" fmla="*/ 2147483647 w 233"/>
              <a:gd name="T35" fmla="*/ 2147483647 h 211"/>
              <a:gd name="T36" fmla="*/ 2147483647 w 233"/>
              <a:gd name="T37" fmla="*/ 2147483647 h 211"/>
              <a:gd name="T38" fmla="*/ 2147483647 w 233"/>
              <a:gd name="T39" fmla="*/ 2147483647 h 211"/>
              <a:gd name="T40" fmla="*/ 2147483647 w 233"/>
              <a:gd name="T41" fmla="*/ 2147483647 h 211"/>
              <a:gd name="T42" fmla="*/ 2147483647 w 233"/>
              <a:gd name="T43" fmla="*/ 2147483647 h 211"/>
              <a:gd name="T44" fmla="*/ 2147483647 w 233"/>
              <a:gd name="T45" fmla="*/ 2147483647 h 211"/>
              <a:gd name="T46" fmla="*/ 2147483647 w 233"/>
              <a:gd name="T47" fmla="*/ 2147483647 h 211"/>
              <a:gd name="T48" fmla="*/ 2147483647 w 233"/>
              <a:gd name="T49" fmla="*/ 2147483647 h 211"/>
              <a:gd name="T50" fmla="*/ 2147483647 w 233"/>
              <a:gd name="T51" fmla="*/ 2147483647 h 211"/>
              <a:gd name="T52" fmla="*/ 2147483647 w 233"/>
              <a:gd name="T53" fmla="*/ 2147483647 h 211"/>
              <a:gd name="T54" fmla="*/ 2147483647 w 233"/>
              <a:gd name="T55" fmla="*/ 2147483647 h 211"/>
              <a:gd name="T56" fmla="*/ 2147483647 w 233"/>
              <a:gd name="T57" fmla="*/ 2147483647 h 211"/>
              <a:gd name="T58" fmla="*/ 2147483647 w 233"/>
              <a:gd name="T59" fmla="*/ 2147483647 h 211"/>
              <a:gd name="T60" fmla="*/ 2147483647 w 233"/>
              <a:gd name="T61" fmla="*/ 2147483647 h 211"/>
              <a:gd name="T62" fmla="*/ 2147483647 w 233"/>
              <a:gd name="T63" fmla="*/ 2147483647 h 211"/>
              <a:gd name="T64" fmla="*/ 2147483647 w 233"/>
              <a:gd name="T65" fmla="*/ 2147483647 h 211"/>
              <a:gd name="T66" fmla="*/ 2147483647 w 233"/>
              <a:gd name="T67" fmla="*/ 2147483647 h 211"/>
              <a:gd name="T68" fmla="*/ 2147483647 w 233"/>
              <a:gd name="T69" fmla="*/ 2147483647 h 211"/>
              <a:gd name="T70" fmla="*/ 2147483647 w 233"/>
              <a:gd name="T71" fmla="*/ 2147483647 h 211"/>
              <a:gd name="T72" fmla="*/ 2147483647 w 233"/>
              <a:gd name="T73" fmla="*/ 2147483647 h 211"/>
              <a:gd name="T74" fmla="*/ 2147483647 w 233"/>
              <a:gd name="T75" fmla="*/ 2147483647 h 211"/>
              <a:gd name="T76" fmla="*/ 2147483647 w 233"/>
              <a:gd name="T77" fmla="*/ 2147483647 h 211"/>
              <a:gd name="T78" fmla="*/ 2147483647 w 233"/>
              <a:gd name="T79" fmla="*/ 2147483647 h 211"/>
              <a:gd name="T80" fmla="*/ 2147483647 w 233"/>
              <a:gd name="T81" fmla="*/ 2147483647 h 211"/>
              <a:gd name="T82" fmla="*/ 2147483647 w 233"/>
              <a:gd name="T83" fmla="*/ 2147483647 h 211"/>
              <a:gd name="T84" fmla="*/ 2147483647 w 233"/>
              <a:gd name="T85" fmla="*/ 2147483647 h 211"/>
              <a:gd name="T86" fmla="*/ 2147483647 w 233"/>
              <a:gd name="T87" fmla="*/ 2147483647 h 211"/>
              <a:gd name="T88" fmla="*/ 2147483647 w 233"/>
              <a:gd name="T89" fmla="*/ 2147483647 h 211"/>
              <a:gd name="T90" fmla="*/ 2147483647 w 233"/>
              <a:gd name="T91" fmla="*/ 2147483647 h 211"/>
              <a:gd name="T92" fmla="*/ 2147483647 w 233"/>
              <a:gd name="T93" fmla="*/ 2147483647 h 211"/>
              <a:gd name="T94" fmla="*/ 2147483647 w 233"/>
              <a:gd name="T95" fmla="*/ 2147483647 h 211"/>
              <a:gd name="T96" fmla="*/ 2147483647 w 233"/>
              <a:gd name="T97" fmla="*/ 2147483647 h 211"/>
              <a:gd name="T98" fmla="*/ 2147483647 w 233"/>
              <a:gd name="T99" fmla="*/ 2147483647 h 211"/>
              <a:gd name="T100" fmla="*/ 2147483647 w 233"/>
              <a:gd name="T101" fmla="*/ 2147483647 h 211"/>
              <a:gd name="T102" fmla="*/ 2147483647 w 233"/>
              <a:gd name="T103" fmla="*/ 2147483647 h 211"/>
              <a:gd name="T104" fmla="*/ 2147483647 w 233"/>
              <a:gd name="T105" fmla="*/ 2147483647 h 211"/>
              <a:gd name="T106" fmla="*/ 2147483647 w 233"/>
              <a:gd name="T107" fmla="*/ 2147483647 h 211"/>
              <a:gd name="T108" fmla="*/ 2147483647 w 233"/>
              <a:gd name="T109" fmla="*/ 2147483647 h 211"/>
              <a:gd name="T110" fmla="*/ 2147483647 w 233"/>
              <a:gd name="T111" fmla="*/ 2147483647 h 211"/>
              <a:gd name="T112" fmla="*/ 2147483647 w 233"/>
              <a:gd name="T113" fmla="*/ 2147483647 h 211"/>
              <a:gd name="T114" fmla="*/ 2147483647 w 233"/>
              <a:gd name="T115" fmla="*/ 2147483647 h 211"/>
              <a:gd name="T116" fmla="*/ 2147483647 w 233"/>
              <a:gd name="T117" fmla="*/ 2147483647 h 211"/>
              <a:gd name="T118" fmla="*/ 2147483647 w 233"/>
              <a:gd name="T119" fmla="*/ 2147483647 h 211"/>
              <a:gd name="T120" fmla="*/ 2147483647 w 233"/>
              <a:gd name="T121" fmla="*/ 2147483647 h 211"/>
              <a:gd name="T122" fmla="*/ 2147483647 w 233"/>
              <a:gd name="T123" fmla="*/ 2147483647 h 21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33"/>
              <a:gd name="T187" fmla="*/ 0 h 211"/>
              <a:gd name="T188" fmla="*/ 233 w 233"/>
              <a:gd name="T189" fmla="*/ 211 h 21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33" h="211">
                <a:moveTo>
                  <a:pt x="219" y="10"/>
                </a:moveTo>
                <a:lnTo>
                  <a:pt x="208" y="17"/>
                </a:lnTo>
                <a:lnTo>
                  <a:pt x="206" y="20"/>
                </a:lnTo>
                <a:lnTo>
                  <a:pt x="171" y="0"/>
                </a:lnTo>
                <a:lnTo>
                  <a:pt x="92" y="60"/>
                </a:lnTo>
                <a:lnTo>
                  <a:pt x="84" y="74"/>
                </a:lnTo>
                <a:lnTo>
                  <a:pt x="64" y="79"/>
                </a:lnTo>
                <a:lnTo>
                  <a:pt x="65" y="121"/>
                </a:lnTo>
                <a:lnTo>
                  <a:pt x="61" y="124"/>
                </a:lnTo>
                <a:lnTo>
                  <a:pt x="61" y="131"/>
                </a:lnTo>
                <a:lnTo>
                  <a:pt x="60" y="135"/>
                </a:lnTo>
                <a:lnTo>
                  <a:pt x="58" y="136"/>
                </a:lnTo>
                <a:lnTo>
                  <a:pt x="50" y="136"/>
                </a:lnTo>
                <a:lnTo>
                  <a:pt x="42" y="140"/>
                </a:lnTo>
                <a:lnTo>
                  <a:pt x="32" y="143"/>
                </a:lnTo>
                <a:lnTo>
                  <a:pt x="22" y="143"/>
                </a:lnTo>
                <a:lnTo>
                  <a:pt x="19" y="144"/>
                </a:lnTo>
                <a:lnTo>
                  <a:pt x="16" y="145"/>
                </a:lnTo>
                <a:lnTo>
                  <a:pt x="14" y="147"/>
                </a:lnTo>
                <a:lnTo>
                  <a:pt x="10" y="148"/>
                </a:lnTo>
                <a:lnTo>
                  <a:pt x="7" y="148"/>
                </a:lnTo>
                <a:lnTo>
                  <a:pt x="5" y="150"/>
                </a:lnTo>
                <a:lnTo>
                  <a:pt x="2" y="150"/>
                </a:lnTo>
                <a:lnTo>
                  <a:pt x="0" y="155"/>
                </a:lnTo>
                <a:lnTo>
                  <a:pt x="5" y="162"/>
                </a:lnTo>
                <a:lnTo>
                  <a:pt x="15" y="169"/>
                </a:lnTo>
                <a:lnTo>
                  <a:pt x="14" y="174"/>
                </a:lnTo>
                <a:lnTo>
                  <a:pt x="21" y="188"/>
                </a:lnTo>
                <a:lnTo>
                  <a:pt x="23" y="186"/>
                </a:lnTo>
                <a:lnTo>
                  <a:pt x="26" y="188"/>
                </a:lnTo>
                <a:lnTo>
                  <a:pt x="27" y="189"/>
                </a:lnTo>
                <a:lnTo>
                  <a:pt x="27" y="191"/>
                </a:lnTo>
                <a:lnTo>
                  <a:pt x="26" y="192"/>
                </a:lnTo>
                <a:lnTo>
                  <a:pt x="25" y="195"/>
                </a:lnTo>
                <a:lnTo>
                  <a:pt x="29" y="209"/>
                </a:lnTo>
                <a:lnTo>
                  <a:pt x="35" y="202"/>
                </a:lnTo>
                <a:lnTo>
                  <a:pt x="36" y="202"/>
                </a:lnTo>
                <a:lnTo>
                  <a:pt x="39" y="202"/>
                </a:lnTo>
                <a:lnTo>
                  <a:pt x="41" y="203"/>
                </a:lnTo>
                <a:lnTo>
                  <a:pt x="43" y="204"/>
                </a:lnTo>
                <a:lnTo>
                  <a:pt x="43" y="206"/>
                </a:lnTo>
                <a:lnTo>
                  <a:pt x="43" y="207"/>
                </a:lnTo>
                <a:lnTo>
                  <a:pt x="51" y="211"/>
                </a:lnTo>
                <a:lnTo>
                  <a:pt x="57" y="199"/>
                </a:lnTo>
                <a:lnTo>
                  <a:pt x="60" y="197"/>
                </a:lnTo>
                <a:lnTo>
                  <a:pt x="62" y="193"/>
                </a:lnTo>
                <a:lnTo>
                  <a:pt x="63" y="191"/>
                </a:lnTo>
                <a:lnTo>
                  <a:pt x="63" y="185"/>
                </a:lnTo>
                <a:lnTo>
                  <a:pt x="64" y="183"/>
                </a:lnTo>
                <a:lnTo>
                  <a:pt x="78" y="176"/>
                </a:lnTo>
                <a:lnTo>
                  <a:pt x="84" y="174"/>
                </a:lnTo>
                <a:lnTo>
                  <a:pt x="90" y="174"/>
                </a:lnTo>
                <a:lnTo>
                  <a:pt x="92" y="175"/>
                </a:lnTo>
                <a:lnTo>
                  <a:pt x="95" y="176"/>
                </a:lnTo>
                <a:lnTo>
                  <a:pt x="96" y="177"/>
                </a:lnTo>
                <a:lnTo>
                  <a:pt x="97" y="177"/>
                </a:lnTo>
                <a:lnTo>
                  <a:pt x="99" y="178"/>
                </a:lnTo>
                <a:lnTo>
                  <a:pt x="102" y="182"/>
                </a:lnTo>
                <a:lnTo>
                  <a:pt x="105" y="186"/>
                </a:lnTo>
                <a:lnTo>
                  <a:pt x="108" y="186"/>
                </a:lnTo>
                <a:lnTo>
                  <a:pt x="111" y="186"/>
                </a:lnTo>
                <a:lnTo>
                  <a:pt x="115" y="185"/>
                </a:lnTo>
                <a:lnTo>
                  <a:pt x="120" y="183"/>
                </a:lnTo>
                <a:lnTo>
                  <a:pt x="123" y="183"/>
                </a:lnTo>
                <a:lnTo>
                  <a:pt x="125" y="184"/>
                </a:lnTo>
                <a:lnTo>
                  <a:pt x="127" y="186"/>
                </a:lnTo>
                <a:lnTo>
                  <a:pt x="129" y="188"/>
                </a:lnTo>
                <a:lnTo>
                  <a:pt x="133" y="188"/>
                </a:lnTo>
                <a:lnTo>
                  <a:pt x="143" y="189"/>
                </a:lnTo>
                <a:lnTo>
                  <a:pt x="146" y="189"/>
                </a:lnTo>
                <a:lnTo>
                  <a:pt x="147" y="188"/>
                </a:lnTo>
                <a:lnTo>
                  <a:pt x="148" y="185"/>
                </a:lnTo>
                <a:lnTo>
                  <a:pt x="151" y="184"/>
                </a:lnTo>
                <a:lnTo>
                  <a:pt x="153" y="183"/>
                </a:lnTo>
                <a:lnTo>
                  <a:pt x="157" y="182"/>
                </a:lnTo>
                <a:lnTo>
                  <a:pt x="163" y="182"/>
                </a:lnTo>
                <a:lnTo>
                  <a:pt x="167" y="182"/>
                </a:lnTo>
                <a:lnTo>
                  <a:pt x="172" y="183"/>
                </a:lnTo>
                <a:lnTo>
                  <a:pt x="177" y="184"/>
                </a:lnTo>
                <a:lnTo>
                  <a:pt x="181" y="184"/>
                </a:lnTo>
                <a:lnTo>
                  <a:pt x="188" y="183"/>
                </a:lnTo>
                <a:lnTo>
                  <a:pt x="192" y="183"/>
                </a:lnTo>
                <a:lnTo>
                  <a:pt x="194" y="181"/>
                </a:lnTo>
                <a:lnTo>
                  <a:pt x="196" y="177"/>
                </a:lnTo>
                <a:lnTo>
                  <a:pt x="206" y="174"/>
                </a:lnTo>
                <a:lnTo>
                  <a:pt x="206" y="156"/>
                </a:lnTo>
                <a:lnTo>
                  <a:pt x="228" y="137"/>
                </a:lnTo>
                <a:lnTo>
                  <a:pt x="227" y="109"/>
                </a:lnTo>
                <a:lnTo>
                  <a:pt x="227" y="88"/>
                </a:lnTo>
                <a:lnTo>
                  <a:pt x="228" y="76"/>
                </a:lnTo>
                <a:lnTo>
                  <a:pt x="229" y="68"/>
                </a:lnTo>
                <a:lnTo>
                  <a:pt x="230" y="65"/>
                </a:lnTo>
                <a:lnTo>
                  <a:pt x="233" y="62"/>
                </a:lnTo>
                <a:lnTo>
                  <a:pt x="233" y="60"/>
                </a:lnTo>
                <a:lnTo>
                  <a:pt x="233" y="58"/>
                </a:lnTo>
                <a:lnTo>
                  <a:pt x="230" y="53"/>
                </a:lnTo>
                <a:lnTo>
                  <a:pt x="227" y="46"/>
                </a:lnTo>
                <a:lnTo>
                  <a:pt x="219" y="1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35" name="Freeform 242"/>
          <p:cNvSpPr>
            <a:spLocks noEditPoints="1"/>
          </p:cNvSpPr>
          <p:nvPr/>
        </p:nvSpPr>
        <p:spPr bwMode="auto">
          <a:xfrm>
            <a:off x="2619375" y="3087688"/>
            <a:ext cx="93663" cy="96837"/>
          </a:xfrm>
          <a:custGeom>
            <a:avLst/>
            <a:gdLst>
              <a:gd name="T0" fmla="*/ 0 w 61"/>
              <a:gd name="T1" fmla="*/ 2147483647 h 69"/>
              <a:gd name="T2" fmla="*/ 0 w 61"/>
              <a:gd name="T3" fmla="*/ 2147483647 h 69"/>
              <a:gd name="T4" fmla="*/ 2147483647 w 61"/>
              <a:gd name="T5" fmla="*/ 2147483647 h 69"/>
              <a:gd name="T6" fmla="*/ 2147483647 w 61"/>
              <a:gd name="T7" fmla="*/ 2147483647 h 69"/>
              <a:gd name="T8" fmla="*/ 2147483647 w 61"/>
              <a:gd name="T9" fmla="*/ 2147483647 h 69"/>
              <a:gd name="T10" fmla="*/ 2147483647 w 61"/>
              <a:gd name="T11" fmla="*/ 2147483647 h 69"/>
              <a:gd name="T12" fmla="*/ 2147483647 w 61"/>
              <a:gd name="T13" fmla="*/ 2147483647 h 69"/>
              <a:gd name="T14" fmla="*/ 2147483647 w 61"/>
              <a:gd name="T15" fmla="*/ 2147483647 h 69"/>
              <a:gd name="T16" fmla="*/ 2147483647 w 61"/>
              <a:gd name="T17" fmla="*/ 2147483647 h 69"/>
              <a:gd name="T18" fmla="*/ 2147483647 w 61"/>
              <a:gd name="T19" fmla="*/ 2147483647 h 69"/>
              <a:gd name="T20" fmla="*/ 2147483647 w 61"/>
              <a:gd name="T21" fmla="*/ 2147483647 h 69"/>
              <a:gd name="T22" fmla="*/ 2147483647 w 61"/>
              <a:gd name="T23" fmla="*/ 2147483647 h 69"/>
              <a:gd name="T24" fmla="*/ 2147483647 w 61"/>
              <a:gd name="T25" fmla="*/ 2147483647 h 69"/>
              <a:gd name="T26" fmla="*/ 2147483647 w 61"/>
              <a:gd name="T27" fmla="*/ 2147483647 h 69"/>
              <a:gd name="T28" fmla="*/ 2147483647 w 61"/>
              <a:gd name="T29" fmla="*/ 2147483647 h 69"/>
              <a:gd name="T30" fmla="*/ 2147483647 w 61"/>
              <a:gd name="T31" fmla="*/ 2147483647 h 69"/>
              <a:gd name="T32" fmla="*/ 2147483647 w 61"/>
              <a:gd name="T33" fmla="*/ 2147483647 h 69"/>
              <a:gd name="T34" fmla="*/ 2147483647 w 61"/>
              <a:gd name="T35" fmla="*/ 2147483647 h 69"/>
              <a:gd name="T36" fmla="*/ 2147483647 w 61"/>
              <a:gd name="T37" fmla="*/ 2147483647 h 69"/>
              <a:gd name="T38" fmla="*/ 2147483647 w 61"/>
              <a:gd name="T39" fmla="*/ 2147483647 h 69"/>
              <a:gd name="T40" fmla="*/ 2147483647 w 61"/>
              <a:gd name="T41" fmla="*/ 2147483647 h 69"/>
              <a:gd name="T42" fmla="*/ 2147483647 w 61"/>
              <a:gd name="T43" fmla="*/ 2147483647 h 69"/>
              <a:gd name="T44" fmla="*/ 2147483647 w 61"/>
              <a:gd name="T45" fmla="*/ 2147483647 h 69"/>
              <a:gd name="T46" fmla="*/ 2147483647 w 61"/>
              <a:gd name="T47" fmla="*/ 2147483647 h 69"/>
              <a:gd name="T48" fmla="*/ 2147483647 w 61"/>
              <a:gd name="T49" fmla="*/ 2147483647 h 69"/>
              <a:gd name="T50" fmla="*/ 2147483647 w 61"/>
              <a:gd name="T51" fmla="*/ 2147483647 h 69"/>
              <a:gd name="T52" fmla="*/ 2147483647 w 61"/>
              <a:gd name="T53" fmla="*/ 2147483647 h 69"/>
              <a:gd name="T54" fmla="*/ 2147483647 w 61"/>
              <a:gd name="T55" fmla="*/ 2147483647 h 69"/>
              <a:gd name="T56" fmla="*/ 2147483647 w 61"/>
              <a:gd name="T57" fmla="*/ 2147483647 h 69"/>
              <a:gd name="T58" fmla="*/ 2147483647 w 61"/>
              <a:gd name="T59" fmla="*/ 2147483647 h 69"/>
              <a:gd name="T60" fmla="*/ 2147483647 w 61"/>
              <a:gd name="T61" fmla="*/ 2147483647 h 69"/>
              <a:gd name="T62" fmla="*/ 2147483647 w 61"/>
              <a:gd name="T63" fmla="*/ 2147483647 h 69"/>
              <a:gd name="T64" fmla="*/ 2147483647 w 61"/>
              <a:gd name="T65" fmla="*/ 2147483647 h 69"/>
              <a:gd name="T66" fmla="*/ 2147483647 w 61"/>
              <a:gd name="T67" fmla="*/ 2147483647 h 69"/>
              <a:gd name="T68" fmla="*/ 2147483647 w 61"/>
              <a:gd name="T69" fmla="*/ 0 h 69"/>
              <a:gd name="T70" fmla="*/ 2147483647 w 61"/>
              <a:gd name="T71" fmla="*/ 2147483647 h 69"/>
              <a:gd name="T72" fmla="*/ 2147483647 w 61"/>
              <a:gd name="T73" fmla="*/ 2147483647 h 69"/>
              <a:gd name="T74" fmla="*/ 2147483647 w 61"/>
              <a:gd name="T75" fmla="*/ 2147483647 h 69"/>
              <a:gd name="T76" fmla="*/ 2147483647 w 61"/>
              <a:gd name="T77" fmla="*/ 2147483647 h 69"/>
              <a:gd name="T78" fmla="*/ 2147483647 w 61"/>
              <a:gd name="T79" fmla="*/ 2147483647 h 69"/>
              <a:gd name="T80" fmla="*/ 2147483647 w 61"/>
              <a:gd name="T81" fmla="*/ 2147483647 h 69"/>
              <a:gd name="T82" fmla="*/ 2147483647 w 61"/>
              <a:gd name="T83" fmla="*/ 2147483647 h 69"/>
              <a:gd name="T84" fmla="*/ 2147483647 w 61"/>
              <a:gd name="T85" fmla="*/ 2147483647 h 69"/>
              <a:gd name="T86" fmla="*/ 2147483647 w 61"/>
              <a:gd name="T87" fmla="*/ 2147483647 h 69"/>
              <a:gd name="T88" fmla="*/ 2147483647 w 61"/>
              <a:gd name="T89" fmla="*/ 2147483647 h 69"/>
              <a:gd name="T90" fmla="*/ 2147483647 w 61"/>
              <a:gd name="T91" fmla="*/ 2147483647 h 69"/>
              <a:gd name="T92" fmla="*/ 2147483647 w 61"/>
              <a:gd name="T93" fmla="*/ 2147483647 h 69"/>
              <a:gd name="T94" fmla="*/ 2147483647 w 61"/>
              <a:gd name="T95" fmla="*/ 2147483647 h 69"/>
              <a:gd name="T96" fmla="*/ 0 w 61"/>
              <a:gd name="T97" fmla="*/ 2147483647 h 69"/>
              <a:gd name="T98" fmla="*/ 2147483647 w 61"/>
              <a:gd name="T99" fmla="*/ 2147483647 h 69"/>
              <a:gd name="T100" fmla="*/ 2147483647 w 61"/>
              <a:gd name="T101" fmla="*/ 2147483647 h 69"/>
              <a:gd name="T102" fmla="*/ 2147483647 w 61"/>
              <a:gd name="T103" fmla="*/ 2147483647 h 69"/>
              <a:gd name="T104" fmla="*/ 2147483647 w 61"/>
              <a:gd name="T105" fmla="*/ 2147483647 h 69"/>
              <a:gd name="T106" fmla="*/ 2147483647 w 61"/>
              <a:gd name="T107" fmla="*/ 2147483647 h 69"/>
              <a:gd name="T108" fmla="*/ 2147483647 w 61"/>
              <a:gd name="T109" fmla="*/ 2147483647 h 69"/>
              <a:gd name="T110" fmla="*/ 2147483647 w 61"/>
              <a:gd name="T111" fmla="*/ 2147483647 h 6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1"/>
              <a:gd name="T169" fmla="*/ 0 h 69"/>
              <a:gd name="T170" fmla="*/ 61 w 61"/>
              <a:gd name="T171" fmla="*/ 69 h 6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1" h="69">
                <a:moveTo>
                  <a:pt x="0" y="30"/>
                </a:moveTo>
                <a:lnTo>
                  <a:pt x="0" y="30"/>
                </a:lnTo>
                <a:lnTo>
                  <a:pt x="0" y="35"/>
                </a:lnTo>
                <a:lnTo>
                  <a:pt x="5" y="39"/>
                </a:lnTo>
                <a:lnTo>
                  <a:pt x="8" y="42"/>
                </a:lnTo>
                <a:lnTo>
                  <a:pt x="11" y="46"/>
                </a:lnTo>
                <a:lnTo>
                  <a:pt x="11" y="48"/>
                </a:lnTo>
                <a:lnTo>
                  <a:pt x="13" y="55"/>
                </a:lnTo>
                <a:lnTo>
                  <a:pt x="16" y="59"/>
                </a:lnTo>
                <a:lnTo>
                  <a:pt x="20" y="61"/>
                </a:lnTo>
                <a:lnTo>
                  <a:pt x="21" y="61"/>
                </a:lnTo>
                <a:lnTo>
                  <a:pt x="23" y="61"/>
                </a:lnTo>
                <a:lnTo>
                  <a:pt x="26" y="62"/>
                </a:lnTo>
                <a:lnTo>
                  <a:pt x="23" y="57"/>
                </a:lnTo>
                <a:lnTo>
                  <a:pt x="21" y="56"/>
                </a:lnTo>
                <a:lnTo>
                  <a:pt x="21" y="54"/>
                </a:lnTo>
                <a:lnTo>
                  <a:pt x="21" y="52"/>
                </a:lnTo>
                <a:lnTo>
                  <a:pt x="23" y="48"/>
                </a:lnTo>
                <a:lnTo>
                  <a:pt x="26" y="52"/>
                </a:lnTo>
                <a:lnTo>
                  <a:pt x="28" y="55"/>
                </a:lnTo>
                <a:lnTo>
                  <a:pt x="29" y="56"/>
                </a:lnTo>
                <a:lnTo>
                  <a:pt x="30" y="56"/>
                </a:lnTo>
                <a:lnTo>
                  <a:pt x="33" y="56"/>
                </a:lnTo>
                <a:lnTo>
                  <a:pt x="34" y="60"/>
                </a:lnTo>
                <a:lnTo>
                  <a:pt x="36" y="62"/>
                </a:lnTo>
                <a:lnTo>
                  <a:pt x="37" y="66"/>
                </a:lnTo>
                <a:lnTo>
                  <a:pt x="42" y="66"/>
                </a:lnTo>
                <a:lnTo>
                  <a:pt x="43" y="66"/>
                </a:lnTo>
                <a:lnTo>
                  <a:pt x="44" y="68"/>
                </a:lnTo>
                <a:lnTo>
                  <a:pt x="47" y="69"/>
                </a:lnTo>
                <a:lnTo>
                  <a:pt x="48" y="69"/>
                </a:lnTo>
                <a:lnTo>
                  <a:pt x="55" y="69"/>
                </a:lnTo>
                <a:lnTo>
                  <a:pt x="53" y="67"/>
                </a:lnTo>
                <a:lnTo>
                  <a:pt x="50" y="63"/>
                </a:lnTo>
                <a:lnTo>
                  <a:pt x="50" y="62"/>
                </a:lnTo>
                <a:lnTo>
                  <a:pt x="51" y="61"/>
                </a:lnTo>
                <a:lnTo>
                  <a:pt x="53" y="60"/>
                </a:lnTo>
                <a:lnTo>
                  <a:pt x="53" y="57"/>
                </a:lnTo>
                <a:lnTo>
                  <a:pt x="53" y="55"/>
                </a:lnTo>
                <a:lnTo>
                  <a:pt x="51" y="52"/>
                </a:lnTo>
                <a:lnTo>
                  <a:pt x="51" y="46"/>
                </a:lnTo>
                <a:lnTo>
                  <a:pt x="53" y="39"/>
                </a:lnTo>
                <a:lnTo>
                  <a:pt x="55" y="39"/>
                </a:lnTo>
                <a:lnTo>
                  <a:pt x="55" y="33"/>
                </a:lnTo>
                <a:lnTo>
                  <a:pt x="55" y="28"/>
                </a:lnTo>
                <a:lnTo>
                  <a:pt x="55" y="22"/>
                </a:lnTo>
                <a:lnTo>
                  <a:pt x="56" y="16"/>
                </a:lnTo>
                <a:lnTo>
                  <a:pt x="58" y="12"/>
                </a:lnTo>
                <a:lnTo>
                  <a:pt x="61" y="9"/>
                </a:lnTo>
                <a:lnTo>
                  <a:pt x="61" y="7"/>
                </a:lnTo>
                <a:lnTo>
                  <a:pt x="58" y="0"/>
                </a:lnTo>
                <a:lnTo>
                  <a:pt x="49" y="1"/>
                </a:lnTo>
                <a:lnTo>
                  <a:pt x="47" y="4"/>
                </a:lnTo>
                <a:lnTo>
                  <a:pt x="44" y="6"/>
                </a:lnTo>
                <a:lnTo>
                  <a:pt x="43" y="7"/>
                </a:lnTo>
                <a:lnTo>
                  <a:pt x="43" y="9"/>
                </a:lnTo>
                <a:lnTo>
                  <a:pt x="40" y="9"/>
                </a:lnTo>
                <a:lnTo>
                  <a:pt x="34" y="12"/>
                </a:lnTo>
                <a:lnTo>
                  <a:pt x="29" y="13"/>
                </a:lnTo>
                <a:lnTo>
                  <a:pt x="27" y="13"/>
                </a:lnTo>
                <a:lnTo>
                  <a:pt x="26" y="12"/>
                </a:lnTo>
                <a:lnTo>
                  <a:pt x="25" y="11"/>
                </a:lnTo>
                <a:lnTo>
                  <a:pt x="23" y="9"/>
                </a:lnTo>
                <a:lnTo>
                  <a:pt x="18" y="11"/>
                </a:lnTo>
                <a:lnTo>
                  <a:pt x="11" y="13"/>
                </a:lnTo>
                <a:lnTo>
                  <a:pt x="7" y="15"/>
                </a:lnTo>
                <a:lnTo>
                  <a:pt x="7" y="20"/>
                </a:lnTo>
                <a:lnTo>
                  <a:pt x="8" y="25"/>
                </a:lnTo>
                <a:lnTo>
                  <a:pt x="7" y="28"/>
                </a:lnTo>
                <a:lnTo>
                  <a:pt x="5" y="30"/>
                </a:lnTo>
                <a:lnTo>
                  <a:pt x="3" y="32"/>
                </a:lnTo>
                <a:lnTo>
                  <a:pt x="0" y="30"/>
                </a:lnTo>
                <a:close/>
                <a:moveTo>
                  <a:pt x="12" y="40"/>
                </a:moveTo>
                <a:lnTo>
                  <a:pt x="12" y="40"/>
                </a:lnTo>
                <a:lnTo>
                  <a:pt x="16" y="41"/>
                </a:lnTo>
                <a:lnTo>
                  <a:pt x="19" y="42"/>
                </a:lnTo>
                <a:lnTo>
                  <a:pt x="20" y="43"/>
                </a:lnTo>
                <a:lnTo>
                  <a:pt x="19" y="44"/>
                </a:lnTo>
                <a:lnTo>
                  <a:pt x="15" y="46"/>
                </a:lnTo>
                <a:lnTo>
                  <a:pt x="13" y="42"/>
                </a:lnTo>
                <a:lnTo>
                  <a:pt x="12" y="41"/>
                </a:lnTo>
                <a:lnTo>
                  <a:pt x="12" y="4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36" name="Freeform 243"/>
          <p:cNvSpPr>
            <a:spLocks noEditPoints="1"/>
          </p:cNvSpPr>
          <p:nvPr/>
        </p:nvSpPr>
        <p:spPr bwMode="auto">
          <a:xfrm>
            <a:off x="8258175" y="4260850"/>
            <a:ext cx="274638" cy="371475"/>
          </a:xfrm>
          <a:custGeom>
            <a:avLst/>
            <a:gdLst>
              <a:gd name="T0" fmla="*/ 2147483647 w 180"/>
              <a:gd name="T1" fmla="*/ 2147483647 h 264"/>
              <a:gd name="T2" fmla="*/ 2147483647 w 180"/>
              <a:gd name="T3" fmla="*/ 2147483647 h 264"/>
              <a:gd name="T4" fmla="*/ 2147483647 w 180"/>
              <a:gd name="T5" fmla="*/ 2147483647 h 264"/>
              <a:gd name="T6" fmla="*/ 2147483647 w 180"/>
              <a:gd name="T7" fmla="*/ 2147483647 h 264"/>
              <a:gd name="T8" fmla="*/ 2147483647 w 180"/>
              <a:gd name="T9" fmla="*/ 2147483647 h 264"/>
              <a:gd name="T10" fmla="*/ 2147483647 w 180"/>
              <a:gd name="T11" fmla="*/ 2147483647 h 264"/>
              <a:gd name="T12" fmla="*/ 2147483647 w 180"/>
              <a:gd name="T13" fmla="*/ 2147483647 h 264"/>
              <a:gd name="T14" fmla="*/ 2147483647 w 180"/>
              <a:gd name="T15" fmla="*/ 2147483647 h 264"/>
              <a:gd name="T16" fmla="*/ 2147483647 w 180"/>
              <a:gd name="T17" fmla="*/ 2147483647 h 264"/>
              <a:gd name="T18" fmla="*/ 2147483647 w 180"/>
              <a:gd name="T19" fmla="*/ 2147483647 h 264"/>
              <a:gd name="T20" fmla="*/ 2147483647 w 180"/>
              <a:gd name="T21" fmla="*/ 2147483647 h 264"/>
              <a:gd name="T22" fmla="*/ 2147483647 w 180"/>
              <a:gd name="T23" fmla="*/ 2147483647 h 264"/>
              <a:gd name="T24" fmla="*/ 2147483647 w 180"/>
              <a:gd name="T25" fmla="*/ 2147483647 h 264"/>
              <a:gd name="T26" fmla="*/ 2147483647 w 180"/>
              <a:gd name="T27" fmla="*/ 2147483647 h 264"/>
              <a:gd name="T28" fmla="*/ 2147483647 w 180"/>
              <a:gd name="T29" fmla="*/ 2147483647 h 264"/>
              <a:gd name="T30" fmla="*/ 2147483647 w 180"/>
              <a:gd name="T31" fmla="*/ 2147483647 h 264"/>
              <a:gd name="T32" fmla="*/ 2147483647 w 180"/>
              <a:gd name="T33" fmla="*/ 2147483647 h 264"/>
              <a:gd name="T34" fmla="*/ 2147483647 w 180"/>
              <a:gd name="T35" fmla="*/ 2147483647 h 264"/>
              <a:gd name="T36" fmla="*/ 2147483647 w 180"/>
              <a:gd name="T37" fmla="*/ 2147483647 h 264"/>
              <a:gd name="T38" fmla="*/ 2147483647 w 180"/>
              <a:gd name="T39" fmla="*/ 2147483647 h 264"/>
              <a:gd name="T40" fmla="*/ 2147483647 w 180"/>
              <a:gd name="T41" fmla="*/ 2147483647 h 264"/>
              <a:gd name="T42" fmla="*/ 2147483647 w 180"/>
              <a:gd name="T43" fmla="*/ 2147483647 h 264"/>
              <a:gd name="T44" fmla="*/ 2147483647 w 180"/>
              <a:gd name="T45" fmla="*/ 2147483647 h 264"/>
              <a:gd name="T46" fmla="*/ 2147483647 w 180"/>
              <a:gd name="T47" fmla="*/ 2147483647 h 264"/>
              <a:gd name="T48" fmla="*/ 2147483647 w 180"/>
              <a:gd name="T49" fmla="*/ 2147483647 h 264"/>
              <a:gd name="T50" fmla="*/ 2147483647 w 180"/>
              <a:gd name="T51" fmla="*/ 2147483647 h 264"/>
              <a:gd name="T52" fmla="*/ 2147483647 w 180"/>
              <a:gd name="T53" fmla="*/ 2147483647 h 264"/>
              <a:gd name="T54" fmla="*/ 2147483647 w 180"/>
              <a:gd name="T55" fmla="*/ 2147483647 h 264"/>
              <a:gd name="T56" fmla="*/ 2147483647 w 180"/>
              <a:gd name="T57" fmla="*/ 2147483647 h 264"/>
              <a:gd name="T58" fmla="*/ 2147483647 w 180"/>
              <a:gd name="T59" fmla="*/ 2147483647 h 264"/>
              <a:gd name="T60" fmla="*/ 2147483647 w 180"/>
              <a:gd name="T61" fmla="*/ 2147483647 h 264"/>
              <a:gd name="T62" fmla="*/ 2147483647 w 180"/>
              <a:gd name="T63" fmla="*/ 2147483647 h 264"/>
              <a:gd name="T64" fmla="*/ 2147483647 w 180"/>
              <a:gd name="T65" fmla="*/ 2147483647 h 264"/>
              <a:gd name="T66" fmla="*/ 2147483647 w 180"/>
              <a:gd name="T67" fmla="*/ 2147483647 h 264"/>
              <a:gd name="T68" fmla="*/ 2147483647 w 180"/>
              <a:gd name="T69" fmla="*/ 2147483647 h 264"/>
              <a:gd name="T70" fmla="*/ 2147483647 w 180"/>
              <a:gd name="T71" fmla="*/ 2147483647 h 264"/>
              <a:gd name="T72" fmla="*/ 2147483647 w 180"/>
              <a:gd name="T73" fmla="*/ 2147483647 h 264"/>
              <a:gd name="T74" fmla="*/ 2147483647 w 180"/>
              <a:gd name="T75" fmla="*/ 2147483647 h 264"/>
              <a:gd name="T76" fmla="*/ 2147483647 w 180"/>
              <a:gd name="T77" fmla="*/ 2147483647 h 264"/>
              <a:gd name="T78" fmla="*/ 2147483647 w 180"/>
              <a:gd name="T79" fmla="*/ 2147483647 h 264"/>
              <a:gd name="T80" fmla="*/ 2147483647 w 180"/>
              <a:gd name="T81" fmla="*/ 2147483647 h 264"/>
              <a:gd name="T82" fmla="*/ 2147483647 w 180"/>
              <a:gd name="T83" fmla="*/ 2147483647 h 264"/>
              <a:gd name="T84" fmla="*/ 2147483647 w 180"/>
              <a:gd name="T85" fmla="*/ 2147483647 h 264"/>
              <a:gd name="T86" fmla="*/ 2147483647 w 180"/>
              <a:gd name="T87" fmla="*/ 2147483647 h 264"/>
              <a:gd name="T88" fmla="*/ 2147483647 w 180"/>
              <a:gd name="T89" fmla="*/ 2147483647 h 264"/>
              <a:gd name="T90" fmla="*/ 2147483647 w 180"/>
              <a:gd name="T91" fmla="*/ 2147483647 h 264"/>
              <a:gd name="T92" fmla="*/ 2147483647 w 180"/>
              <a:gd name="T93" fmla="*/ 2147483647 h 264"/>
              <a:gd name="T94" fmla="*/ 2147483647 w 180"/>
              <a:gd name="T95" fmla="*/ 2147483647 h 264"/>
              <a:gd name="T96" fmla="*/ 2147483647 w 180"/>
              <a:gd name="T97" fmla="*/ 2147483647 h 264"/>
              <a:gd name="T98" fmla="*/ 2147483647 w 180"/>
              <a:gd name="T99" fmla="*/ 2147483647 h 264"/>
              <a:gd name="T100" fmla="*/ 2147483647 w 180"/>
              <a:gd name="T101" fmla="*/ 2147483647 h 264"/>
              <a:gd name="T102" fmla="*/ 2147483647 w 180"/>
              <a:gd name="T103" fmla="*/ 2147483647 h 264"/>
              <a:gd name="T104" fmla="*/ 2147483647 w 180"/>
              <a:gd name="T105" fmla="*/ 2147483647 h 264"/>
              <a:gd name="T106" fmla="*/ 2147483647 w 180"/>
              <a:gd name="T107" fmla="*/ 2147483647 h 264"/>
              <a:gd name="T108" fmla="*/ 2147483647 w 180"/>
              <a:gd name="T109" fmla="*/ 2147483647 h 264"/>
              <a:gd name="T110" fmla="*/ 2147483647 w 180"/>
              <a:gd name="T111" fmla="*/ 2147483647 h 264"/>
              <a:gd name="T112" fmla="*/ 2147483647 w 180"/>
              <a:gd name="T113" fmla="*/ 2147483647 h 264"/>
              <a:gd name="T114" fmla="*/ 2147483647 w 180"/>
              <a:gd name="T115" fmla="*/ 2147483647 h 26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80"/>
              <a:gd name="T175" fmla="*/ 0 h 264"/>
              <a:gd name="T176" fmla="*/ 180 w 180"/>
              <a:gd name="T177" fmla="*/ 264 h 26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80" h="264">
                <a:moveTo>
                  <a:pt x="19" y="249"/>
                </a:moveTo>
                <a:lnTo>
                  <a:pt x="19" y="249"/>
                </a:lnTo>
                <a:lnTo>
                  <a:pt x="18" y="257"/>
                </a:lnTo>
                <a:lnTo>
                  <a:pt x="16" y="264"/>
                </a:lnTo>
                <a:lnTo>
                  <a:pt x="27" y="263"/>
                </a:lnTo>
                <a:lnTo>
                  <a:pt x="27" y="261"/>
                </a:lnTo>
                <a:lnTo>
                  <a:pt x="28" y="259"/>
                </a:lnTo>
                <a:lnTo>
                  <a:pt x="25" y="258"/>
                </a:lnTo>
                <a:lnTo>
                  <a:pt x="25" y="256"/>
                </a:lnTo>
                <a:lnTo>
                  <a:pt x="25" y="254"/>
                </a:lnTo>
                <a:lnTo>
                  <a:pt x="23" y="251"/>
                </a:lnTo>
                <a:lnTo>
                  <a:pt x="19" y="249"/>
                </a:lnTo>
                <a:close/>
                <a:moveTo>
                  <a:pt x="108" y="131"/>
                </a:moveTo>
                <a:lnTo>
                  <a:pt x="109" y="133"/>
                </a:lnTo>
                <a:lnTo>
                  <a:pt x="109" y="132"/>
                </a:lnTo>
                <a:lnTo>
                  <a:pt x="108" y="131"/>
                </a:lnTo>
                <a:close/>
                <a:moveTo>
                  <a:pt x="90" y="121"/>
                </a:moveTo>
                <a:lnTo>
                  <a:pt x="90" y="121"/>
                </a:lnTo>
                <a:lnTo>
                  <a:pt x="89" y="124"/>
                </a:lnTo>
                <a:lnTo>
                  <a:pt x="88" y="126"/>
                </a:lnTo>
                <a:lnTo>
                  <a:pt x="83" y="131"/>
                </a:lnTo>
                <a:lnTo>
                  <a:pt x="83" y="134"/>
                </a:lnTo>
                <a:lnTo>
                  <a:pt x="83" y="139"/>
                </a:lnTo>
                <a:lnTo>
                  <a:pt x="82" y="146"/>
                </a:lnTo>
                <a:lnTo>
                  <a:pt x="80" y="147"/>
                </a:lnTo>
                <a:lnTo>
                  <a:pt x="77" y="148"/>
                </a:lnTo>
                <a:lnTo>
                  <a:pt x="77" y="151"/>
                </a:lnTo>
                <a:lnTo>
                  <a:pt x="77" y="153"/>
                </a:lnTo>
                <a:lnTo>
                  <a:pt x="75" y="154"/>
                </a:lnTo>
                <a:lnTo>
                  <a:pt x="73" y="155"/>
                </a:lnTo>
                <a:lnTo>
                  <a:pt x="72" y="160"/>
                </a:lnTo>
                <a:lnTo>
                  <a:pt x="70" y="165"/>
                </a:lnTo>
                <a:lnTo>
                  <a:pt x="69" y="165"/>
                </a:lnTo>
                <a:lnTo>
                  <a:pt x="68" y="166"/>
                </a:lnTo>
                <a:lnTo>
                  <a:pt x="66" y="173"/>
                </a:lnTo>
                <a:lnTo>
                  <a:pt x="61" y="179"/>
                </a:lnTo>
                <a:lnTo>
                  <a:pt x="59" y="180"/>
                </a:lnTo>
                <a:lnTo>
                  <a:pt x="56" y="181"/>
                </a:lnTo>
                <a:lnTo>
                  <a:pt x="55" y="183"/>
                </a:lnTo>
                <a:lnTo>
                  <a:pt x="55" y="184"/>
                </a:lnTo>
                <a:lnTo>
                  <a:pt x="49" y="188"/>
                </a:lnTo>
                <a:lnTo>
                  <a:pt x="45" y="190"/>
                </a:lnTo>
                <a:lnTo>
                  <a:pt x="41" y="195"/>
                </a:lnTo>
                <a:lnTo>
                  <a:pt x="38" y="196"/>
                </a:lnTo>
                <a:lnTo>
                  <a:pt x="35" y="196"/>
                </a:lnTo>
                <a:lnTo>
                  <a:pt x="33" y="196"/>
                </a:lnTo>
                <a:lnTo>
                  <a:pt x="31" y="197"/>
                </a:lnTo>
                <a:lnTo>
                  <a:pt x="28" y="200"/>
                </a:lnTo>
                <a:lnTo>
                  <a:pt x="26" y="203"/>
                </a:lnTo>
                <a:lnTo>
                  <a:pt x="23" y="208"/>
                </a:lnTo>
                <a:lnTo>
                  <a:pt x="21" y="209"/>
                </a:lnTo>
                <a:lnTo>
                  <a:pt x="19" y="208"/>
                </a:lnTo>
                <a:lnTo>
                  <a:pt x="17" y="208"/>
                </a:lnTo>
                <a:lnTo>
                  <a:pt x="17" y="210"/>
                </a:lnTo>
                <a:lnTo>
                  <a:pt x="16" y="213"/>
                </a:lnTo>
                <a:lnTo>
                  <a:pt x="13" y="214"/>
                </a:lnTo>
                <a:lnTo>
                  <a:pt x="11" y="214"/>
                </a:lnTo>
                <a:lnTo>
                  <a:pt x="10" y="216"/>
                </a:lnTo>
                <a:lnTo>
                  <a:pt x="8" y="218"/>
                </a:lnTo>
                <a:lnTo>
                  <a:pt x="7" y="218"/>
                </a:lnTo>
                <a:lnTo>
                  <a:pt x="5" y="218"/>
                </a:lnTo>
                <a:lnTo>
                  <a:pt x="5" y="222"/>
                </a:lnTo>
                <a:lnTo>
                  <a:pt x="6" y="221"/>
                </a:lnTo>
                <a:lnTo>
                  <a:pt x="7" y="222"/>
                </a:lnTo>
                <a:lnTo>
                  <a:pt x="7" y="224"/>
                </a:lnTo>
                <a:lnTo>
                  <a:pt x="6" y="225"/>
                </a:lnTo>
                <a:lnTo>
                  <a:pt x="4" y="228"/>
                </a:lnTo>
                <a:lnTo>
                  <a:pt x="5" y="230"/>
                </a:lnTo>
                <a:lnTo>
                  <a:pt x="4" y="232"/>
                </a:lnTo>
                <a:lnTo>
                  <a:pt x="0" y="232"/>
                </a:lnTo>
                <a:lnTo>
                  <a:pt x="0" y="235"/>
                </a:lnTo>
                <a:lnTo>
                  <a:pt x="0" y="236"/>
                </a:lnTo>
                <a:lnTo>
                  <a:pt x="1" y="238"/>
                </a:lnTo>
                <a:lnTo>
                  <a:pt x="3" y="239"/>
                </a:lnTo>
                <a:lnTo>
                  <a:pt x="7" y="241"/>
                </a:lnTo>
                <a:lnTo>
                  <a:pt x="8" y="243"/>
                </a:lnTo>
                <a:lnTo>
                  <a:pt x="12" y="243"/>
                </a:lnTo>
                <a:lnTo>
                  <a:pt x="14" y="242"/>
                </a:lnTo>
                <a:lnTo>
                  <a:pt x="17" y="241"/>
                </a:lnTo>
                <a:lnTo>
                  <a:pt x="19" y="241"/>
                </a:lnTo>
                <a:lnTo>
                  <a:pt x="20" y="246"/>
                </a:lnTo>
                <a:lnTo>
                  <a:pt x="24" y="246"/>
                </a:lnTo>
                <a:lnTo>
                  <a:pt x="27" y="246"/>
                </a:lnTo>
                <a:lnTo>
                  <a:pt x="28" y="249"/>
                </a:lnTo>
                <a:lnTo>
                  <a:pt x="35" y="250"/>
                </a:lnTo>
                <a:lnTo>
                  <a:pt x="41" y="251"/>
                </a:lnTo>
                <a:lnTo>
                  <a:pt x="46" y="249"/>
                </a:lnTo>
                <a:lnTo>
                  <a:pt x="49" y="245"/>
                </a:lnTo>
                <a:lnTo>
                  <a:pt x="49" y="243"/>
                </a:lnTo>
                <a:lnTo>
                  <a:pt x="52" y="243"/>
                </a:lnTo>
                <a:lnTo>
                  <a:pt x="54" y="242"/>
                </a:lnTo>
                <a:lnTo>
                  <a:pt x="54" y="239"/>
                </a:lnTo>
                <a:lnTo>
                  <a:pt x="55" y="238"/>
                </a:lnTo>
                <a:lnTo>
                  <a:pt x="56" y="237"/>
                </a:lnTo>
                <a:lnTo>
                  <a:pt x="60" y="234"/>
                </a:lnTo>
                <a:lnTo>
                  <a:pt x="62" y="230"/>
                </a:lnTo>
                <a:lnTo>
                  <a:pt x="62" y="225"/>
                </a:lnTo>
                <a:lnTo>
                  <a:pt x="67" y="215"/>
                </a:lnTo>
                <a:lnTo>
                  <a:pt x="68" y="210"/>
                </a:lnTo>
                <a:lnTo>
                  <a:pt x="69" y="203"/>
                </a:lnTo>
                <a:lnTo>
                  <a:pt x="70" y="202"/>
                </a:lnTo>
                <a:lnTo>
                  <a:pt x="72" y="201"/>
                </a:lnTo>
                <a:lnTo>
                  <a:pt x="75" y="200"/>
                </a:lnTo>
                <a:lnTo>
                  <a:pt x="77" y="201"/>
                </a:lnTo>
                <a:lnTo>
                  <a:pt x="80" y="200"/>
                </a:lnTo>
                <a:lnTo>
                  <a:pt x="83" y="199"/>
                </a:lnTo>
                <a:lnTo>
                  <a:pt x="86" y="194"/>
                </a:lnTo>
                <a:lnTo>
                  <a:pt x="92" y="194"/>
                </a:lnTo>
                <a:lnTo>
                  <a:pt x="99" y="194"/>
                </a:lnTo>
                <a:lnTo>
                  <a:pt x="93" y="193"/>
                </a:lnTo>
                <a:lnTo>
                  <a:pt x="93" y="187"/>
                </a:lnTo>
                <a:lnTo>
                  <a:pt x="94" y="183"/>
                </a:lnTo>
                <a:lnTo>
                  <a:pt x="95" y="180"/>
                </a:lnTo>
                <a:lnTo>
                  <a:pt x="99" y="176"/>
                </a:lnTo>
                <a:lnTo>
                  <a:pt x="101" y="176"/>
                </a:lnTo>
                <a:lnTo>
                  <a:pt x="102" y="176"/>
                </a:lnTo>
                <a:lnTo>
                  <a:pt x="103" y="174"/>
                </a:lnTo>
                <a:lnTo>
                  <a:pt x="103" y="172"/>
                </a:lnTo>
                <a:lnTo>
                  <a:pt x="103" y="169"/>
                </a:lnTo>
                <a:lnTo>
                  <a:pt x="104" y="167"/>
                </a:lnTo>
                <a:lnTo>
                  <a:pt x="109" y="163"/>
                </a:lnTo>
                <a:lnTo>
                  <a:pt x="111" y="159"/>
                </a:lnTo>
                <a:lnTo>
                  <a:pt x="114" y="154"/>
                </a:lnTo>
                <a:lnTo>
                  <a:pt x="116" y="154"/>
                </a:lnTo>
                <a:lnTo>
                  <a:pt x="115" y="152"/>
                </a:lnTo>
                <a:lnTo>
                  <a:pt x="115" y="149"/>
                </a:lnTo>
                <a:lnTo>
                  <a:pt x="114" y="148"/>
                </a:lnTo>
                <a:lnTo>
                  <a:pt x="114" y="146"/>
                </a:lnTo>
                <a:lnTo>
                  <a:pt x="116" y="144"/>
                </a:lnTo>
                <a:lnTo>
                  <a:pt x="117" y="141"/>
                </a:lnTo>
                <a:lnTo>
                  <a:pt x="117" y="139"/>
                </a:lnTo>
                <a:lnTo>
                  <a:pt x="116" y="134"/>
                </a:lnTo>
                <a:lnTo>
                  <a:pt x="113" y="137"/>
                </a:lnTo>
                <a:lnTo>
                  <a:pt x="111" y="138"/>
                </a:lnTo>
                <a:lnTo>
                  <a:pt x="110" y="138"/>
                </a:lnTo>
                <a:lnTo>
                  <a:pt x="109" y="135"/>
                </a:lnTo>
                <a:lnTo>
                  <a:pt x="109" y="134"/>
                </a:lnTo>
                <a:lnTo>
                  <a:pt x="107" y="134"/>
                </a:lnTo>
                <a:lnTo>
                  <a:pt x="106" y="135"/>
                </a:lnTo>
                <a:lnTo>
                  <a:pt x="104" y="135"/>
                </a:lnTo>
                <a:lnTo>
                  <a:pt x="104" y="138"/>
                </a:lnTo>
                <a:lnTo>
                  <a:pt x="100" y="138"/>
                </a:lnTo>
                <a:lnTo>
                  <a:pt x="100" y="134"/>
                </a:lnTo>
                <a:lnTo>
                  <a:pt x="99" y="131"/>
                </a:lnTo>
                <a:lnTo>
                  <a:pt x="97" y="131"/>
                </a:lnTo>
                <a:lnTo>
                  <a:pt x="96" y="131"/>
                </a:lnTo>
                <a:lnTo>
                  <a:pt x="95" y="130"/>
                </a:lnTo>
                <a:lnTo>
                  <a:pt x="94" y="127"/>
                </a:lnTo>
                <a:lnTo>
                  <a:pt x="94" y="128"/>
                </a:lnTo>
                <a:lnTo>
                  <a:pt x="93" y="127"/>
                </a:lnTo>
                <a:lnTo>
                  <a:pt x="93" y="125"/>
                </a:lnTo>
                <a:lnTo>
                  <a:pt x="95" y="124"/>
                </a:lnTo>
                <a:lnTo>
                  <a:pt x="96" y="121"/>
                </a:lnTo>
                <a:lnTo>
                  <a:pt x="94" y="121"/>
                </a:lnTo>
                <a:lnTo>
                  <a:pt x="90" y="121"/>
                </a:lnTo>
                <a:close/>
                <a:moveTo>
                  <a:pt x="137" y="38"/>
                </a:moveTo>
                <a:lnTo>
                  <a:pt x="137" y="38"/>
                </a:lnTo>
                <a:lnTo>
                  <a:pt x="137" y="41"/>
                </a:lnTo>
                <a:lnTo>
                  <a:pt x="138" y="42"/>
                </a:lnTo>
                <a:lnTo>
                  <a:pt x="139" y="42"/>
                </a:lnTo>
                <a:lnTo>
                  <a:pt x="139" y="41"/>
                </a:lnTo>
                <a:lnTo>
                  <a:pt x="137" y="38"/>
                </a:lnTo>
                <a:close/>
                <a:moveTo>
                  <a:pt x="93" y="0"/>
                </a:moveTo>
                <a:lnTo>
                  <a:pt x="93" y="0"/>
                </a:lnTo>
                <a:lnTo>
                  <a:pt x="93" y="1"/>
                </a:lnTo>
                <a:lnTo>
                  <a:pt x="92" y="2"/>
                </a:lnTo>
                <a:lnTo>
                  <a:pt x="92" y="3"/>
                </a:lnTo>
                <a:lnTo>
                  <a:pt x="94" y="6"/>
                </a:lnTo>
                <a:lnTo>
                  <a:pt x="96" y="8"/>
                </a:lnTo>
                <a:lnTo>
                  <a:pt x="99" y="10"/>
                </a:lnTo>
                <a:lnTo>
                  <a:pt x="101" y="13"/>
                </a:lnTo>
                <a:lnTo>
                  <a:pt x="103" y="20"/>
                </a:lnTo>
                <a:lnTo>
                  <a:pt x="106" y="25"/>
                </a:lnTo>
                <a:lnTo>
                  <a:pt x="109" y="30"/>
                </a:lnTo>
                <a:lnTo>
                  <a:pt x="114" y="36"/>
                </a:lnTo>
                <a:lnTo>
                  <a:pt x="114" y="37"/>
                </a:lnTo>
                <a:lnTo>
                  <a:pt x="115" y="38"/>
                </a:lnTo>
                <a:lnTo>
                  <a:pt x="116" y="39"/>
                </a:lnTo>
                <a:lnTo>
                  <a:pt x="118" y="39"/>
                </a:lnTo>
                <a:lnTo>
                  <a:pt x="120" y="43"/>
                </a:lnTo>
                <a:lnTo>
                  <a:pt x="120" y="45"/>
                </a:lnTo>
                <a:lnTo>
                  <a:pt x="118" y="48"/>
                </a:lnTo>
                <a:lnTo>
                  <a:pt x="118" y="50"/>
                </a:lnTo>
                <a:lnTo>
                  <a:pt x="118" y="55"/>
                </a:lnTo>
                <a:lnTo>
                  <a:pt x="122" y="55"/>
                </a:lnTo>
                <a:lnTo>
                  <a:pt x="124" y="56"/>
                </a:lnTo>
                <a:lnTo>
                  <a:pt x="123" y="57"/>
                </a:lnTo>
                <a:lnTo>
                  <a:pt x="122" y="58"/>
                </a:lnTo>
                <a:lnTo>
                  <a:pt x="124" y="69"/>
                </a:lnTo>
                <a:lnTo>
                  <a:pt x="124" y="75"/>
                </a:lnTo>
                <a:lnTo>
                  <a:pt x="123" y="80"/>
                </a:lnTo>
                <a:lnTo>
                  <a:pt x="122" y="82"/>
                </a:lnTo>
                <a:lnTo>
                  <a:pt x="120" y="84"/>
                </a:lnTo>
                <a:lnTo>
                  <a:pt x="118" y="89"/>
                </a:lnTo>
                <a:lnTo>
                  <a:pt x="117" y="92"/>
                </a:lnTo>
                <a:lnTo>
                  <a:pt x="109" y="94"/>
                </a:lnTo>
                <a:lnTo>
                  <a:pt x="109" y="97"/>
                </a:lnTo>
                <a:lnTo>
                  <a:pt x="108" y="97"/>
                </a:lnTo>
                <a:lnTo>
                  <a:pt x="108" y="100"/>
                </a:lnTo>
                <a:lnTo>
                  <a:pt x="115" y="105"/>
                </a:lnTo>
                <a:lnTo>
                  <a:pt x="123" y="110"/>
                </a:lnTo>
                <a:lnTo>
                  <a:pt x="125" y="113"/>
                </a:lnTo>
                <a:lnTo>
                  <a:pt x="128" y="117"/>
                </a:lnTo>
                <a:lnTo>
                  <a:pt x="129" y="121"/>
                </a:lnTo>
                <a:lnTo>
                  <a:pt x="129" y="127"/>
                </a:lnTo>
                <a:lnTo>
                  <a:pt x="128" y="130"/>
                </a:lnTo>
                <a:lnTo>
                  <a:pt x="127" y="132"/>
                </a:lnTo>
                <a:lnTo>
                  <a:pt x="123" y="135"/>
                </a:lnTo>
                <a:lnTo>
                  <a:pt x="123" y="137"/>
                </a:lnTo>
                <a:lnTo>
                  <a:pt x="123" y="139"/>
                </a:lnTo>
                <a:lnTo>
                  <a:pt x="132" y="141"/>
                </a:lnTo>
                <a:lnTo>
                  <a:pt x="134" y="144"/>
                </a:lnTo>
                <a:lnTo>
                  <a:pt x="136" y="146"/>
                </a:lnTo>
                <a:lnTo>
                  <a:pt x="142" y="141"/>
                </a:lnTo>
                <a:lnTo>
                  <a:pt x="144" y="135"/>
                </a:lnTo>
                <a:lnTo>
                  <a:pt x="148" y="131"/>
                </a:lnTo>
                <a:lnTo>
                  <a:pt x="148" y="128"/>
                </a:lnTo>
                <a:lnTo>
                  <a:pt x="148" y="125"/>
                </a:lnTo>
                <a:lnTo>
                  <a:pt x="150" y="124"/>
                </a:lnTo>
                <a:lnTo>
                  <a:pt x="152" y="123"/>
                </a:lnTo>
                <a:lnTo>
                  <a:pt x="156" y="121"/>
                </a:lnTo>
                <a:lnTo>
                  <a:pt x="157" y="120"/>
                </a:lnTo>
                <a:lnTo>
                  <a:pt x="157" y="118"/>
                </a:lnTo>
                <a:lnTo>
                  <a:pt x="157" y="115"/>
                </a:lnTo>
                <a:lnTo>
                  <a:pt x="157" y="112"/>
                </a:lnTo>
                <a:lnTo>
                  <a:pt x="161" y="108"/>
                </a:lnTo>
                <a:lnTo>
                  <a:pt x="157" y="104"/>
                </a:lnTo>
                <a:lnTo>
                  <a:pt x="162" y="100"/>
                </a:lnTo>
                <a:lnTo>
                  <a:pt x="165" y="98"/>
                </a:lnTo>
                <a:lnTo>
                  <a:pt x="168" y="98"/>
                </a:lnTo>
                <a:lnTo>
                  <a:pt x="172" y="100"/>
                </a:lnTo>
                <a:lnTo>
                  <a:pt x="171" y="97"/>
                </a:lnTo>
                <a:lnTo>
                  <a:pt x="171" y="92"/>
                </a:lnTo>
                <a:lnTo>
                  <a:pt x="173" y="91"/>
                </a:lnTo>
                <a:lnTo>
                  <a:pt x="178" y="83"/>
                </a:lnTo>
                <a:lnTo>
                  <a:pt x="180" y="75"/>
                </a:lnTo>
                <a:lnTo>
                  <a:pt x="176" y="70"/>
                </a:lnTo>
                <a:lnTo>
                  <a:pt x="175" y="70"/>
                </a:lnTo>
                <a:lnTo>
                  <a:pt x="172" y="70"/>
                </a:lnTo>
                <a:lnTo>
                  <a:pt x="169" y="72"/>
                </a:lnTo>
                <a:lnTo>
                  <a:pt x="163" y="75"/>
                </a:lnTo>
                <a:lnTo>
                  <a:pt x="161" y="77"/>
                </a:lnTo>
                <a:lnTo>
                  <a:pt x="148" y="72"/>
                </a:lnTo>
                <a:lnTo>
                  <a:pt x="145" y="71"/>
                </a:lnTo>
                <a:lnTo>
                  <a:pt x="145" y="68"/>
                </a:lnTo>
                <a:lnTo>
                  <a:pt x="144" y="62"/>
                </a:lnTo>
                <a:lnTo>
                  <a:pt x="143" y="57"/>
                </a:lnTo>
                <a:lnTo>
                  <a:pt x="143" y="52"/>
                </a:lnTo>
                <a:lnTo>
                  <a:pt x="141" y="52"/>
                </a:lnTo>
                <a:lnTo>
                  <a:pt x="138" y="53"/>
                </a:lnTo>
                <a:lnTo>
                  <a:pt x="138" y="49"/>
                </a:lnTo>
                <a:lnTo>
                  <a:pt x="138" y="46"/>
                </a:lnTo>
                <a:lnTo>
                  <a:pt x="138" y="45"/>
                </a:lnTo>
                <a:lnTo>
                  <a:pt x="136" y="45"/>
                </a:lnTo>
                <a:lnTo>
                  <a:pt x="134" y="59"/>
                </a:lnTo>
                <a:lnTo>
                  <a:pt x="132" y="57"/>
                </a:lnTo>
                <a:lnTo>
                  <a:pt x="132" y="56"/>
                </a:lnTo>
                <a:lnTo>
                  <a:pt x="127" y="53"/>
                </a:lnTo>
                <a:lnTo>
                  <a:pt x="127" y="45"/>
                </a:lnTo>
                <a:lnTo>
                  <a:pt x="127" y="39"/>
                </a:lnTo>
                <a:lnTo>
                  <a:pt x="124" y="36"/>
                </a:lnTo>
                <a:lnTo>
                  <a:pt x="123" y="34"/>
                </a:lnTo>
                <a:lnTo>
                  <a:pt x="122" y="32"/>
                </a:lnTo>
                <a:lnTo>
                  <a:pt x="123" y="30"/>
                </a:lnTo>
                <a:lnTo>
                  <a:pt x="124" y="29"/>
                </a:lnTo>
                <a:lnTo>
                  <a:pt x="124" y="25"/>
                </a:lnTo>
                <a:lnTo>
                  <a:pt x="123" y="21"/>
                </a:lnTo>
                <a:lnTo>
                  <a:pt x="121" y="21"/>
                </a:lnTo>
                <a:lnTo>
                  <a:pt x="117" y="22"/>
                </a:lnTo>
                <a:lnTo>
                  <a:pt x="117" y="20"/>
                </a:lnTo>
                <a:lnTo>
                  <a:pt x="117" y="17"/>
                </a:lnTo>
                <a:lnTo>
                  <a:pt x="114" y="11"/>
                </a:lnTo>
                <a:lnTo>
                  <a:pt x="111" y="11"/>
                </a:lnTo>
                <a:lnTo>
                  <a:pt x="109" y="11"/>
                </a:lnTo>
                <a:lnTo>
                  <a:pt x="109" y="10"/>
                </a:lnTo>
                <a:lnTo>
                  <a:pt x="108" y="8"/>
                </a:lnTo>
                <a:lnTo>
                  <a:pt x="104" y="10"/>
                </a:lnTo>
                <a:lnTo>
                  <a:pt x="104" y="13"/>
                </a:lnTo>
                <a:lnTo>
                  <a:pt x="101" y="8"/>
                </a:lnTo>
                <a:lnTo>
                  <a:pt x="96" y="3"/>
                </a:lnTo>
                <a:lnTo>
                  <a:pt x="96" y="2"/>
                </a:lnTo>
                <a:lnTo>
                  <a:pt x="97" y="2"/>
                </a:lnTo>
                <a:lnTo>
                  <a:pt x="97" y="1"/>
                </a:lnTo>
                <a:lnTo>
                  <a:pt x="97" y="0"/>
                </a:lnTo>
                <a:lnTo>
                  <a:pt x="93" y="0"/>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37" name="Freeform 244"/>
          <p:cNvSpPr>
            <a:spLocks noEditPoints="1"/>
          </p:cNvSpPr>
          <p:nvPr/>
        </p:nvSpPr>
        <p:spPr bwMode="auto">
          <a:xfrm>
            <a:off x="4638675" y="2006600"/>
            <a:ext cx="98425" cy="79375"/>
          </a:xfrm>
          <a:custGeom>
            <a:avLst/>
            <a:gdLst>
              <a:gd name="T0" fmla="*/ 2147483647 w 64"/>
              <a:gd name="T1" fmla="*/ 2147483647 h 56"/>
              <a:gd name="T2" fmla="*/ 2147483647 w 64"/>
              <a:gd name="T3" fmla="*/ 2147483647 h 56"/>
              <a:gd name="T4" fmla="*/ 2147483647 w 64"/>
              <a:gd name="T5" fmla="*/ 2147483647 h 56"/>
              <a:gd name="T6" fmla="*/ 2147483647 w 64"/>
              <a:gd name="T7" fmla="*/ 2147483647 h 56"/>
              <a:gd name="T8" fmla="*/ 2147483647 w 64"/>
              <a:gd name="T9" fmla="*/ 2147483647 h 56"/>
              <a:gd name="T10" fmla="*/ 2147483647 w 64"/>
              <a:gd name="T11" fmla="*/ 2147483647 h 56"/>
              <a:gd name="T12" fmla="*/ 2147483647 w 64"/>
              <a:gd name="T13" fmla="*/ 2147483647 h 56"/>
              <a:gd name="T14" fmla="*/ 2147483647 w 64"/>
              <a:gd name="T15" fmla="*/ 2147483647 h 56"/>
              <a:gd name="T16" fmla="*/ 2147483647 w 64"/>
              <a:gd name="T17" fmla="*/ 2147483647 h 56"/>
              <a:gd name="T18" fmla="*/ 2147483647 w 64"/>
              <a:gd name="T19" fmla="*/ 2147483647 h 56"/>
              <a:gd name="T20" fmla="*/ 2147483647 w 64"/>
              <a:gd name="T21" fmla="*/ 2147483647 h 56"/>
              <a:gd name="T22" fmla="*/ 2147483647 w 64"/>
              <a:gd name="T23" fmla="*/ 2147483647 h 56"/>
              <a:gd name="T24" fmla="*/ 2147483647 w 64"/>
              <a:gd name="T25" fmla="*/ 2147483647 h 56"/>
              <a:gd name="T26" fmla="*/ 2147483647 w 64"/>
              <a:gd name="T27" fmla="*/ 2147483647 h 56"/>
              <a:gd name="T28" fmla="*/ 2147483647 w 64"/>
              <a:gd name="T29" fmla="*/ 2147483647 h 56"/>
              <a:gd name="T30" fmla="*/ 2147483647 w 64"/>
              <a:gd name="T31" fmla="*/ 2147483647 h 56"/>
              <a:gd name="T32" fmla="*/ 2147483647 w 64"/>
              <a:gd name="T33" fmla="*/ 2147483647 h 56"/>
              <a:gd name="T34" fmla="*/ 2147483647 w 64"/>
              <a:gd name="T35" fmla="*/ 2147483647 h 56"/>
              <a:gd name="T36" fmla="*/ 2147483647 w 64"/>
              <a:gd name="T37" fmla="*/ 2147483647 h 56"/>
              <a:gd name="T38" fmla="*/ 2147483647 w 64"/>
              <a:gd name="T39" fmla="*/ 2147483647 h 56"/>
              <a:gd name="T40" fmla="*/ 2147483647 w 64"/>
              <a:gd name="T41" fmla="*/ 2147483647 h 56"/>
              <a:gd name="T42" fmla="*/ 2147483647 w 64"/>
              <a:gd name="T43" fmla="*/ 2147483647 h 56"/>
              <a:gd name="T44" fmla="*/ 2147483647 w 64"/>
              <a:gd name="T45" fmla="*/ 2147483647 h 56"/>
              <a:gd name="T46" fmla="*/ 2147483647 w 64"/>
              <a:gd name="T47" fmla="*/ 2147483647 h 56"/>
              <a:gd name="T48" fmla="*/ 2147483647 w 64"/>
              <a:gd name="T49" fmla="*/ 2147483647 h 56"/>
              <a:gd name="T50" fmla="*/ 0 w 64"/>
              <a:gd name="T51" fmla="*/ 2147483647 h 56"/>
              <a:gd name="T52" fmla="*/ 2147483647 w 64"/>
              <a:gd name="T53" fmla="*/ 2147483647 h 56"/>
              <a:gd name="T54" fmla="*/ 2147483647 w 64"/>
              <a:gd name="T55" fmla="*/ 2147483647 h 56"/>
              <a:gd name="T56" fmla="*/ 2147483647 w 64"/>
              <a:gd name="T57" fmla="*/ 2147483647 h 56"/>
              <a:gd name="T58" fmla="*/ 2147483647 w 64"/>
              <a:gd name="T59" fmla="*/ 2147483647 h 56"/>
              <a:gd name="T60" fmla="*/ 2147483647 w 64"/>
              <a:gd name="T61" fmla="*/ 2147483647 h 56"/>
              <a:gd name="T62" fmla="*/ 2147483647 w 64"/>
              <a:gd name="T63" fmla="*/ 2147483647 h 56"/>
              <a:gd name="T64" fmla="*/ 2147483647 w 64"/>
              <a:gd name="T65" fmla="*/ 2147483647 h 56"/>
              <a:gd name="T66" fmla="*/ 2147483647 w 64"/>
              <a:gd name="T67" fmla="*/ 2147483647 h 56"/>
              <a:gd name="T68" fmla="*/ 2147483647 w 64"/>
              <a:gd name="T69" fmla="*/ 2147483647 h 56"/>
              <a:gd name="T70" fmla="*/ 2147483647 w 64"/>
              <a:gd name="T71" fmla="*/ 2147483647 h 56"/>
              <a:gd name="T72" fmla="*/ 2147483647 w 64"/>
              <a:gd name="T73" fmla="*/ 2147483647 h 56"/>
              <a:gd name="T74" fmla="*/ 2147483647 w 64"/>
              <a:gd name="T75" fmla="*/ 2147483647 h 56"/>
              <a:gd name="T76" fmla="*/ 2147483647 w 64"/>
              <a:gd name="T77" fmla="*/ 2147483647 h 56"/>
              <a:gd name="T78" fmla="*/ 2147483647 w 64"/>
              <a:gd name="T79" fmla="*/ 2147483647 h 56"/>
              <a:gd name="T80" fmla="*/ 2147483647 w 64"/>
              <a:gd name="T81" fmla="*/ 2147483647 h 56"/>
              <a:gd name="T82" fmla="*/ 2147483647 w 64"/>
              <a:gd name="T83" fmla="*/ 2147483647 h 56"/>
              <a:gd name="T84" fmla="*/ 2147483647 w 64"/>
              <a:gd name="T85" fmla="*/ 2147483647 h 56"/>
              <a:gd name="T86" fmla="*/ 2147483647 w 64"/>
              <a:gd name="T87" fmla="*/ 2147483647 h 56"/>
              <a:gd name="T88" fmla="*/ 2147483647 w 64"/>
              <a:gd name="T89" fmla="*/ 2147483647 h 56"/>
              <a:gd name="T90" fmla="*/ 2147483647 w 64"/>
              <a:gd name="T91" fmla="*/ 2147483647 h 56"/>
              <a:gd name="T92" fmla="*/ 2147483647 w 64"/>
              <a:gd name="T93" fmla="*/ 2147483647 h 56"/>
              <a:gd name="T94" fmla="*/ 2147483647 w 64"/>
              <a:gd name="T95" fmla="*/ 2147483647 h 56"/>
              <a:gd name="T96" fmla="*/ 2147483647 w 64"/>
              <a:gd name="T97" fmla="*/ 2147483647 h 56"/>
              <a:gd name="T98" fmla="*/ 2147483647 w 64"/>
              <a:gd name="T99" fmla="*/ 2147483647 h 56"/>
              <a:gd name="T100" fmla="*/ 2147483647 w 64"/>
              <a:gd name="T101" fmla="*/ 2147483647 h 56"/>
              <a:gd name="T102" fmla="*/ 2147483647 w 64"/>
              <a:gd name="T103" fmla="*/ 2147483647 h 56"/>
              <a:gd name="T104" fmla="*/ 2147483647 w 64"/>
              <a:gd name="T105" fmla="*/ 2147483647 h 56"/>
              <a:gd name="T106" fmla="*/ 2147483647 w 64"/>
              <a:gd name="T107" fmla="*/ 2147483647 h 56"/>
              <a:gd name="T108" fmla="*/ 2147483647 w 64"/>
              <a:gd name="T109" fmla="*/ 0 h 56"/>
              <a:gd name="T110" fmla="*/ 2147483647 w 64"/>
              <a:gd name="T111" fmla="*/ 2147483647 h 56"/>
              <a:gd name="T112" fmla="*/ 2147483647 w 64"/>
              <a:gd name="T113" fmla="*/ 2147483647 h 56"/>
              <a:gd name="T114" fmla="*/ 2147483647 w 64"/>
              <a:gd name="T115" fmla="*/ 2147483647 h 56"/>
              <a:gd name="T116" fmla="*/ 2147483647 w 64"/>
              <a:gd name="T117" fmla="*/ 0 h 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4"/>
              <a:gd name="T178" fmla="*/ 0 h 56"/>
              <a:gd name="T179" fmla="*/ 64 w 64"/>
              <a:gd name="T180" fmla="*/ 56 h 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4" h="56">
                <a:moveTo>
                  <a:pt x="64" y="15"/>
                </a:moveTo>
                <a:lnTo>
                  <a:pt x="64" y="15"/>
                </a:lnTo>
                <a:lnTo>
                  <a:pt x="62" y="14"/>
                </a:lnTo>
                <a:lnTo>
                  <a:pt x="59" y="12"/>
                </a:lnTo>
                <a:lnTo>
                  <a:pt x="59" y="10"/>
                </a:lnTo>
                <a:lnTo>
                  <a:pt x="59" y="8"/>
                </a:lnTo>
                <a:lnTo>
                  <a:pt x="57" y="7"/>
                </a:lnTo>
                <a:lnTo>
                  <a:pt x="56" y="7"/>
                </a:lnTo>
                <a:lnTo>
                  <a:pt x="51" y="7"/>
                </a:lnTo>
                <a:lnTo>
                  <a:pt x="48" y="8"/>
                </a:lnTo>
                <a:lnTo>
                  <a:pt x="45" y="5"/>
                </a:lnTo>
                <a:lnTo>
                  <a:pt x="42" y="5"/>
                </a:lnTo>
                <a:lnTo>
                  <a:pt x="40" y="7"/>
                </a:lnTo>
                <a:lnTo>
                  <a:pt x="36" y="8"/>
                </a:lnTo>
                <a:lnTo>
                  <a:pt x="35" y="10"/>
                </a:lnTo>
                <a:lnTo>
                  <a:pt x="33" y="14"/>
                </a:lnTo>
                <a:lnTo>
                  <a:pt x="28" y="14"/>
                </a:lnTo>
                <a:lnTo>
                  <a:pt x="25" y="15"/>
                </a:lnTo>
                <a:lnTo>
                  <a:pt x="23" y="15"/>
                </a:lnTo>
                <a:lnTo>
                  <a:pt x="22" y="18"/>
                </a:lnTo>
                <a:lnTo>
                  <a:pt x="21" y="22"/>
                </a:lnTo>
                <a:lnTo>
                  <a:pt x="20" y="26"/>
                </a:lnTo>
                <a:lnTo>
                  <a:pt x="17" y="30"/>
                </a:lnTo>
                <a:lnTo>
                  <a:pt x="16" y="31"/>
                </a:lnTo>
                <a:lnTo>
                  <a:pt x="17" y="32"/>
                </a:lnTo>
                <a:lnTo>
                  <a:pt x="18" y="34"/>
                </a:lnTo>
                <a:lnTo>
                  <a:pt x="20" y="35"/>
                </a:lnTo>
                <a:lnTo>
                  <a:pt x="17" y="36"/>
                </a:lnTo>
                <a:lnTo>
                  <a:pt x="15" y="38"/>
                </a:lnTo>
                <a:lnTo>
                  <a:pt x="15" y="41"/>
                </a:lnTo>
                <a:lnTo>
                  <a:pt x="16" y="43"/>
                </a:lnTo>
                <a:lnTo>
                  <a:pt x="15" y="44"/>
                </a:lnTo>
                <a:lnTo>
                  <a:pt x="14" y="45"/>
                </a:lnTo>
                <a:lnTo>
                  <a:pt x="6" y="45"/>
                </a:lnTo>
                <a:lnTo>
                  <a:pt x="4" y="44"/>
                </a:lnTo>
                <a:lnTo>
                  <a:pt x="2" y="44"/>
                </a:lnTo>
                <a:lnTo>
                  <a:pt x="0" y="43"/>
                </a:lnTo>
                <a:lnTo>
                  <a:pt x="0" y="44"/>
                </a:lnTo>
                <a:lnTo>
                  <a:pt x="2" y="49"/>
                </a:lnTo>
                <a:lnTo>
                  <a:pt x="6" y="51"/>
                </a:lnTo>
                <a:lnTo>
                  <a:pt x="11" y="53"/>
                </a:lnTo>
                <a:lnTo>
                  <a:pt x="14" y="53"/>
                </a:lnTo>
                <a:lnTo>
                  <a:pt x="16" y="52"/>
                </a:lnTo>
                <a:lnTo>
                  <a:pt x="18" y="51"/>
                </a:lnTo>
                <a:lnTo>
                  <a:pt x="21" y="51"/>
                </a:lnTo>
                <a:lnTo>
                  <a:pt x="25" y="50"/>
                </a:lnTo>
                <a:lnTo>
                  <a:pt x="27" y="51"/>
                </a:lnTo>
                <a:lnTo>
                  <a:pt x="27" y="52"/>
                </a:lnTo>
                <a:lnTo>
                  <a:pt x="28" y="55"/>
                </a:lnTo>
                <a:lnTo>
                  <a:pt x="30" y="56"/>
                </a:lnTo>
                <a:lnTo>
                  <a:pt x="33" y="56"/>
                </a:lnTo>
                <a:lnTo>
                  <a:pt x="38" y="42"/>
                </a:lnTo>
                <a:lnTo>
                  <a:pt x="40" y="37"/>
                </a:lnTo>
                <a:lnTo>
                  <a:pt x="42" y="36"/>
                </a:lnTo>
                <a:lnTo>
                  <a:pt x="45" y="37"/>
                </a:lnTo>
                <a:lnTo>
                  <a:pt x="50" y="38"/>
                </a:lnTo>
                <a:lnTo>
                  <a:pt x="52" y="37"/>
                </a:lnTo>
                <a:lnTo>
                  <a:pt x="54" y="36"/>
                </a:lnTo>
                <a:lnTo>
                  <a:pt x="54" y="35"/>
                </a:lnTo>
                <a:lnTo>
                  <a:pt x="57" y="34"/>
                </a:lnTo>
                <a:lnTo>
                  <a:pt x="59" y="32"/>
                </a:lnTo>
                <a:lnTo>
                  <a:pt x="59" y="31"/>
                </a:lnTo>
                <a:lnTo>
                  <a:pt x="59" y="30"/>
                </a:lnTo>
                <a:lnTo>
                  <a:pt x="57" y="29"/>
                </a:lnTo>
                <a:lnTo>
                  <a:pt x="57" y="26"/>
                </a:lnTo>
                <a:lnTo>
                  <a:pt x="57" y="25"/>
                </a:lnTo>
                <a:lnTo>
                  <a:pt x="59" y="25"/>
                </a:lnTo>
                <a:lnTo>
                  <a:pt x="61" y="25"/>
                </a:lnTo>
                <a:lnTo>
                  <a:pt x="62" y="24"/>
                </a:lnTo>
                <a:lnTo>
                  <a:pt x="63" y="21"/>
                </a:lnTo>
                <a:lnTo>
                  <a:pt x="64" y="15"/>
                </a:lnTo>
                <a:close/>
                <a:moveTo>
                  <a:pt x="3" y="39"/>
                </a:moveTo>
                <a:lnTo>
                  <a:pt x="3" y="39"/>
                </a:lnTo>
                <a:lnTo>
                  <a:pt x="6" y="43"/>
                </a:lnTo>
                <a:lnTo>
                  <a:pt x="9" y="43"/>
                </a:lnTo>
                <a:lnTo>
                  <a:pt x="11" y="43"/>
                </a:lnTo>
                <a:lnTo>
                  <a:pt x="11" y="42"/>
                </a:lnTo>
                <a:lnTo>
                  <a:pt x="10" y="41"/>
                </a:lnTo>
                <a:lnTo>
                  <a:pt x="7" y="39"/>
                </a:lnTo>
                <a:lnTo>
                  <a:pt x="3" y="39"/>
                </a:lnTo>
                <a:close/>
                <a:moveTo>
                  <a:pt x="41" y="0"/>
                </a:moveTo>
                <a:lnTo>
                  <a:pt x="41" y="0"/>
                </a:lnTo>
                <a:lnTo>
                  <a:pt x="37" y="2"/>
                </a:lnTo>
                <a:lnTo>
                  <a:pt x="37" y="3"/>
                </a:lnTo>
                <a:lnTo>
                  <a:pt x="40" y="3"/>
                </a:lnTo>
                <a:lnTo>
                  <a:pt x="42" y="1"/>
                </a:lnTo>
                <a:lnTo>
                  <a:pt x="43" y="0"/>
                </a:lnTo>
                <a:lnTo>
                  <a:pt x="41" y="0"/>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38" name="Freeform 245"/>
          <p:cNvSpPr>
            <a:spLocks/>
          </p:cNvSpPr>
          <p:nvPr/>
        </p:nvSpPr>
        <p:spPr bwMode="auto">
          <a:xfrm>
            <a:off x="6346825" y="2692400"/>
            <a:ext cx="182563" cy="101600"/>
          </a:xfrm>
          <a:custGeom>
            <a:avLst/>
            <a:gdLst>
              <a:gd name="T0" fmla="*/ 2147483647 w 119"/>
              <a:gd name="T1" fmla="*/ 2147483647 h 72"/>
              <a:gd name="T2" fmla="*/ 2147483647 w 119"/>
              <a:gd name="T3" fmla="*/ 2147483647 h 72"/>
              <a:gd name="T4" fmla="*/ 2147483647 w 119"/>
              <a:gd name="T5" fmla="*/ 2147483647 h 72"/>
              <a:gd name="T6" fmla="*/ 2147483647 w 119"/>
              <a:gd name="T7" fmla="*/ 2147483647 h 72"/>
              <a:gd name="T8" fmla="*/ 2147483647 w 119"/>
              <a:gd name="T9" fmla="*/ 2147483647 h 72"/>
              <a:gd name="T10" fmla="*/ 2147483647 w 119"/>
              <a:gd name="T11" fmla="*/ 2147483647 h 72"/>
              <a:gd name="T12" fmla="*/ 2147483647 w 119"/>
              <a:gd name="T13" fmla="*/ 2147483647 h 72"/>
              <a:gd name="T14" fmla="*/ 2147483647 w 119"/>
              <a:gd name="T15" fmla="*/ 2147483647 h 72"/>
              <a:gd name="T16" fmla="*/ 2147483647 w 119"/>
              <a:gd name="T17" fmla="*/ 2147483647 h 72"/>
              <a:gd name="T18" fmla="*/ 2147483647 w 119"/>
              <a:gd name="T19" fmla="*/ 2147483647 h 72"/>
              <a:gd name="T20" fmla="*/ 2147483647 w 119"/>
              <a:gd name="T21" fmla="*/ 2147483647 h 72"/>
              <a:gd name="T22" fmla="*/ 2147483647 w 119"/>
              <a:gd name="T23" fmla="*/ 2147483647 h 72"/>
              <a:gd name="T24" fmla="*/ 2147483647 w 119"/>
              <a:gd name="T25" fmla="*/ 2147483647 h 72"/>
              <a:gd name="T26" fmla="*/ 2147483647 w 119"/>
              <a:gd name="T27" fmla="*/ 2147483647 h 72"/>
              <a:gd name="T28" fmla="*/ 2147483647 w 119"/>
              <a:gd name="T29" fmla="*/ 2147483647 h 72"/>
              <a:gd name="T30" fmla="*/ 2147483647 w 119"/>
              <a:gd name="T31" fmla="*/ 0 h 72"/>
              <a:gd name="T32" fmla="*/ 2147483647 w 119"/>
              <a:gd name="T33" fmla="*/ 2147483647 h 72"/>
              <a:gd name="T34" fmla="*/ 2147483647 w 119"/>
              <a:gd name="T35" fmla="*/ 2147483647 h 72"/>
              <a:gd name="T36" fmla="*/ 0 w 119"/>
              <a:gd name="T37" fmla="*/ 2147483647 h 72"/>
              <a:gd name="T38" fmla="*/ 2147483647 w 119"/>
              <a:gd name="T39" fmla="*/ 2147483647 h 72"/>
              <a:gd name="T40" fmla="*/ 2147483647 w 119"/>
              <a:gd name="T41" fmla="*/ 2147483647 h 72"/>
              <a:gd name="T42" fmla="*/ 2147483647 w 119"/>
              <a:gd name="T43" fmla="*/ 2147483647 h 72"/>
              <a:gd name="T44" fmla="*/ 2147483647 w 119"/>
              <a:gd name="T45" fmla="*/ 2147483647 h 72"/>
              <a:gd name="T46" fmla="*/ 2147483647 w 119"/>
              <a:gd name="T47" fmla="*/ 2147483647 h 72"/>
              <a:gd name="T48" fmla="*/ 2147483647 w 119"/>
              <a:gd name="T49" fmla="*/ 2147483647 h 72"/>
              <a:gd name="T50" fmla="*/ 2147483647 w 119"/>
              <a:gd name="T51" fmla="*/ 2147483647 h 72"/>
              <a:gd name="T52" fmla="*/ 2147483647 w 119"/>
              <a:gd name="T53" fmla="*/ 2147483647 h 72"/>
              <a:gd name="T54" fmla="*/ 2147483647 w 119"/>
              <a:gd name="T55" fmla="*/ 2147483647 h 72"/>
              <a:gd name="T56" fmla="*/ 2147483647 w 119"/>
              <a:gd name="T57" fmla="*/ 2147483647 h 72"/>
              <a:gd name="T58" fmla="*/ 2147483647 w 119"/>
              <a:gd name="T59" fmla="*/ 2147483647 h 72"/>
              <a:gd name="T60" fmla="*/ 2147483647 w 119"/>
              <a:gd name="T61" fmla="*/ 2147483647 h 72"/>
              <a:gd name="T62" fmla="*/ 2147483647 w 119"/>
              <a:gd name="T63" fmla="*/ 2147483647 h 72"/>
              <a:gd name="T64" fmla="*/ 2147483647 w 119"/>
              <a:gd name="T65" fmla="*/ 2147483647 h 72"/>
              <a:gd name="T66" fmla="*/ 2147483647 w 119"/>
              <a:gd name="T67" fmla="*/ 2147483647 h 72"/>
              <a:gd name="T68" fmla="*/ 2147483647 w 119"/>
              <a:gd name="T69" fmla="*/ 2147483647 h 72"/>
              <a:gd name="T70" fmla="*/ 2147483647 w 119"/>
              <a:gd name="T71" fmla="*/ 2147483647 h 72"/>
              <a:gd name="T72" fmla="*/ 2147483647 w 119"/>
              <a:gd name="T73" fmla="*/ 2147483647 h 72"/>
              <a:gd name="T74" fmla="*/ 2147483647 w 119"/>
              <a:gd name="T75" fmla="*/ 2147483647 h 72"/>
              <a:gd name="T76" fmla="*/ 2147483647 w 119"/>
              <a:gd name="T77" fmla="*/ 2147483647 h 72"/>
              <a:gd name="T78" fmla="*/ 2147483647 w 119"/>
              <a:gd name="T79" fmla="*/ 2147483647 h 7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19"/>
              <a:gd name="T121" fmla="*/ 0 h 72"/>
              <a:gd name="T122" fmla="*/ 119 w 119"/>
              <a:gd name="T123" fmla="*/ 72 h 7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19" h="72">
                <a:moveTo>
                  <a:pt x="119" y="46"/>
                </a:moveTo>
                <a:lnTo>
                  <a:pt x="107" y="44"/>
                </a:lnTo>
                <a:lnTo>
                  <a:pt x="95" y="44"/>
                </a:lnTo>
                <a:lnTo>
                  <a:pt x="88" y="39"/>
                </a:lnTo>
                <a:lnTo>
                  <a:pt x="81" y="38"/>
                </a:lnTo>
                <a:lnTo>
                  <a:pt x="77" y="33"/>
                </a:lnTo>
                <a:lnTo>
                  <a:pt x="71" y="26"/>
                </a:lnTo>
                <a:lnTo>
                  <a:pt x="63" y="23"/>
                </a:lnTo>
                <a:lnTo>
                  <a:pt x="63" y="16"/>
                </a:lnTo>
                <a:lnTo>
                  <a:pt x="58" y="12"/>
                </a:lnTo>
                <a:lnTo>
                  <a:pt x="50" y="13"/>
                </a:lnTo>
                <a:lnTo>
                  <a:pt x="43" y="13"/>
                </a:lnTo>
                <a:lnTo>
                  <a:pt x="37" y="3"/>
                </a:lnTo>
                <a:lnTo>
                  <a:pt x="31" y="1"/>
                </a:lnTo>
                <a:lnTo>
                  <a:pt x="24" y="1"/>
                </a:lnTo>
                <a:lnTo>
                  <a:pt x="19" y="0"/>
                </a:lnTo>
                <a:lnTo>
                  <a:pt x="14" y="1"/>
                </a:lnTo>
                <a:lnTo>
                  <a:pt x="6" y="7"/>
                </a:lnTo>
                <a:lnTo>
                  <a:pt x="0" y="17"/>
                </a:lnTo>
                <a:lnTo>
                  <a:pt x="2" y="25"/>
                </a:lnTo>
                <a:lnTo>
                  <a:pt x="10" y="28"/>
                </a:lnTo>
                <a:lnTo>
                  <a:pt x="13" y="34"/>
                </a:lnTo>
                <a:lnTo>
                  <a:pt x="20" y="38"/>
                </a:lnTo>
                <a:lnTo>
                  <a:pt x="28" y="41"/>
                </a:lnTo>
                <a:lnTo>
                  <a:pt x="37" y="46"/>
                </a:lnTo>
                <a:lnTo>
                  <a:pt x="47" y="46"/>
                </a:lnTo>
                <a:lnTo>
                  <a:pt x="52" y="51"/>
                </a:lnTo>
                <a:lnTo>
                  <a:pt x="57" y="56"/>
                </a:lnTo>
                <a:lnTo>
                  <a:pt x="64" y="56"/>
                </a:lnTo>
                <a:lnTo>
                  <a:pt x="70" y="63"/>
                </a:lnTo>
                <a:lnTo>
                  <a:pt x="82" y="63"/>
                </a:lnTo>
                <a:lnTo>
                  <a:pt x="95" y="71"/>
                </a:lnTo>
                <a:lnTo>
                  <a:pt x="103" y="71"/>
                </a:lnTo>
                <a:lnTo>
                  <a:pt x="110" y="72"/>
                </a:lnTo>
                <a:lnTo>
                  <a:pt x="116" y="71"/>
                </a:lnTo>
                <a:lnTo>
                  <a:pt x="119" y="68"/>
                </a:lnTo>
                <a:lnTo>
                  <a:pt x="119" y="63"/>
                </a:lnTo>
                <a:lnTo>
                  <a:pt x="116" y="59"/>
                </a:lnTo>
                <a:lnTo>
                  <a:pt x="118" y="54"/>
                </a:lnTo>
                <a:lnTo>
                  <a:pt x="119" y="46"/>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39" name="Freeform 246"/>
          <p:cNvSpPr>
            <a:spLocks noEditPoints="1"/>
          </p:cNvSpPr>
          <p:nvPr/>
        </p:nvSpPr>
        <p:spPr bwMode="auto">
          <a:xfrm>
            <a:off x="4824413" y="3903663"/>
            <a:ext cx="298450" cy="312737"/>
          </a:xfrm>
          <a:custGeom>
            <a:avLst/>
            <a:gdLst>
              <a:gd name="T0" fmla="*/ 2147483647 w 196"/>
              <a:gd name="T1" fmla="*/ 2147483647 h 223"/>
              <a:gd name="T2" fmla="*/ 2147483647 w 196"/>
              <a:gd name="T3" fmla="*/ 2147483647 h 223"/>
              <a:gd name="T4" fmla="*/ 2147483647 w 196"/>
              <a:gd name="T5" fmla="*/ 2147483647 h 223"/>
              <a:gd name="T6" fmla="*/ 2147483647 w 196"/>
              <a:gd name="T7" fmla="*/ 2147483647 h 223"/>
              <a:gd name="T8" fmla="*/ 2147483647 w 196"/>
              <a:gd name="T9" fmla="*/ 2147483647 h 223"/>
              <a:gd name="T10" fmla="*/ 2147483647 w 196"/>
              <a:gd name="T11" fmla="*/ 2147483647 h 223"/>
              <a:gd name="T12" fmla="*/ 2147483647 w 196"/>
              <a:gd name="T13" fmla="*/ 2147483647 h 223"/>
              <a:gd name="T14" fmla="*/ 2147483647 w 196"/>
              <a:gd name="T15" fmla="*/ 2147483647 h 223"/>
              <a:gd name="T16" fmla="*/ 2147483647 w 196"/>
              <a:gd name="T17" fmla="*/ 2147483647 h 223"/>
              <a:gd name="T18" fmla="*/ 2147483647 w 196"/>
              <a:gd name="T19" fmla="*/ 2147483647 h 223"/>
              <a:gd name="T20" fmla="*/ 2147483647 w 196"/>
              <a:gd name="T21" fmla="*/ 2147483647 h 223"/>
              <a:gd name="T22" fmla="*/ 2147483647 w 196"/>
              <a:gd name="T23" fmla="*/ 2147483647 h 223"/>
              <a:gd name="T24" fmla="*/ 2147483647 w 196"/>
              <a:gd name="T25" fmla="*/ 2147483647 h 223"/>
              <a:gd name="T26" fmla="*/ 2147483647 w 196"/>
              <a:gd name="T27" fmla="*/ 2147483647 h 223"/>
              <a:gd name="T28" fmla="*/ 2147483647 w 196"/>
              <a:gd name="T29" fmla="*/ 2147483647 h 223"/>
              <a:gd name="T30" fmla="*/ 2147483647 w 196"/>
              <a:gd name="T31" fmla="*/ 2147483647 h 223"/>
              <a:gd name="T32" fmla="*/ 2147483647 w 196"/>
              <a:gd name="T33" fmla="*/ 2147483647 h 223"/>
              <a:gd name="T34" fmla="*/ 2147483647 w 196"/>
              <a:gd name="T35" fmla="*/ 2147483647 h 223"/>
              <a:gd name="T36" fmla="*/ 2147483647 w 196"/>
              <a:gd name="T37" fmla="*/ 2147483647 h 223"/>
              <a:gd name="T38" fmla="*/ 2147483647 w 196"/>
              <a:gd name="T39" fmla="*/ 2147483647 h 223"/>
              <a:gd name="T40" fmla="*/ 2147483647 w 196"/>
              <a:gd name="T41" fmla="*/ 2147483647 h 223"/>
              <a:gd name="T42" fmla="*/ 2147483647 w 196"/>
              <a:gd name="T43" fmla="*/ 2147483647 h 223"/>
              <a:gd name="T44" fmla="*/ 2147483647 w 196"/>
              <a:gd name="T45" fmla="*/ 2147483647 h 223"/>
              <a:gd name="T46" fmla="*/ 2147483647 w 196"/>
              <a:gd name="T47" fmla="*/ 2147483647 h 223"/>
              <a:gd name="T48" fmla="*/ 2147483647 w 196"/>
              <a:gd name="T49" fmla="*/ 2147483647 h 223"/>
              <a:gd name="T50" fmla="*/ 2147483647 w 196"/>
              <a:gd name="T51" fmla="*/ 2147483647 h 223"/>
              <a:gd name="T52" fmla="*/ 2147483647 w 196"/>
              <a:gd name="T53" fmla="*/ 2147483647 h 223"/>
              <a:gd name="T54" fmla="*/ 2147483647 w 196"/>
              <a:gd name="T55" fmla="*/ 2147483647 h 223"/>
              <a:gd name="T56" fmla="*/ 2147483647 w 196"/>
              <a:gd name="T57" fmla="*/ 2147483647 h 223"/>
              <a:gd name="T58" fmla="*/ 2147483647 w 196"/>
              <a:gd name="T59" fmla="*/ 2147483647 h 223"/>
              <a:gd name="T60" fmla="*/ 2147483647 w 196"/>
              <a:gd name="T61" fmla="*/ 2147483647 h 223"/>
              <a:gd name="T62" fmla="*/ 2147483647 w 196"/>
              <a:gd name="T63" fmla="*/ 2147483647 h 223"/>
              <a:gd name="T64" fmla="*/ 2147483647 w 196"/>
              <a:gd name="T65" fmla="*/ 2147483647 h 223"/>
              <a:gd name="T66" fmla="*/ 2147483647 w 196"/>
              <a:gd name="T67" fmla="*/ 2147483647 h 223"/>
              <a:gd name="T68" fmla="*/ 2147483647 w 196"/>
              <a:gd name="T69" fmla="*/ 2147483647 h 223"/>
              <a:gd name="T70" fmla="*/ 2147483647 w 196"/>
              <a:gd name="T71" fmla="*/ 2147483647 h 223"/>
              <a:gd name="T72" fmla="*/ 2147483647 w 196"/>
              <a:gd name="T73" fmla="*/ 2147483647 h 223"/>
              <a:gd name="T74" fmla="*/ 2147483647 w 196"/>
              <a:gd name="T75" fmla="*/ 2147483647 h 223"/>
              <a:gd name="T76" fmla="*/ 2147483647 w 196"/>
              <a:gd name="T77" fmla="*/ 2147483647 h 223"/>
              <a:gd name="T78" fmla="*/ 2147483647 w 196"/>
              <a:gd name="T79" fmla="*/ 2147483647 h 223"/>
              <a:gd name="T80" fmla="*/ 2147483647 w 196"/>
              <a:gd name="T81" fmla="*/ 2147483647 h 223"/>
              <a:gd name="T82" fmla="*/ 2147483647 w 196"/>
              <a:gd name="T83" fmla="*/ 2147483647 h 223"/>
              <a:gd name="T84" fmla="*/ 2147483647 w 196"/>
              <a:gd name="T85" fmla="*/ 2147483647 h 223"/>
              <a:gd name="T86" fmla="*/ 2147483647 w 196"/>
              <a:gd name="T87" fmla="*/ 2147483647 h 223"/>
              <a:gd name="T88" fmla="*/ 2147483647 w 196"/>
              <a:gd name="T89" fmla="*/ 2147483647 h 223"/>
              <a:gd name="T90" fmla="*/ 2147483647 w 196"/>
              <a:gd name="T91" fmla="*/ 2147483647 h 223"/>
              <a:gd name="T92" fmla="*/ 2147483647 w 196"/>
              <a:gd name="T93" fmla="*/ 2147483647 h 223"/>
              <a:gd name="T94" fmla="*/ 2147483647 w 196"/>
              <a:gd name="T95" fmla="*/ 2147483647 h 223"/>
              <a:gd name="T96" fmla="*/ 2147483647 w 196"/>
              <a:gd name="T97" fmla="*/ 2147483647 h 223"/>
              <a:gd name="T98" fmla="*/ 2147483647 w 196"/>
              <a:gd name="T99" fmla="*/ 2147483647 h 223"/>
              <a:gd name="T100" fmla="*/ 2147483647 w 196"/>
              <a:gd name="T101" fmla="*/ 2147483647 h 2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6"/>
              <a:gd name="T154" fmla="*/ 0 h 223"/>
              <a:gd name="T155" fmla="*/ 196 w 196"/>
              <a:gd name="T156" fmla="*/ 223 h 22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6" h="223">
                <a:moveTo>
                  <a:pt x="2" y="5"/>
                </a:moveTo>
                <a:lnTo>
                  <a:pt x="2" y="5"/>
                </a:lnTo>
                <a:lnTo>
                  <a:pt x="3" y="9"/>
                </a:lnTo>
                <a:lnTo>
                  <a:pt x="2" y="14"/>
                </a:lnTo>
                <a:lnTo>
                  <a:pt x="0" y="18"/>
                </a:lnTo>
                <a:lnTo>
                  <a:pt x="0" y="21"/>
                </a:lnTo>
                <a:lnTo>
                  <a:pt x="2" y="26"/>
                </a:lnTo>
                <a:lnTo>
                  <a:pt x="4" y="27"/>
                </a:lnTo>
                <a:lnTo>
                  <a:pt x="7" y="28"/>
                </a:lnTo>
                <a:lnTo>
                  <a:pt x="11" y="34"/>
                </a:lnTo>
                <a:lnTo>
                  <a:pt x="14" y="40"/>
                </a:lnTo>
                <a:lnTo>
                  <a:pt x="17" y="40"/>
                </a:lnTo>
                <a:lnTo>
                  <a:pt x="18" y="42"/>
                </a:lnTo>
                <a:lnTo>
                  <a:pt x="19" y="44"/>
                </a:lnTo>
                <a:lnTo>
                  <a:pt x="18" y="47"/>
                </a:lnTo>
                <a:lnTo>
                  <a:pt x="17" y="50"/>
                </a:lnTo>
                <a:lnTo>
                  <a:pt x="19" y="55"/>
                </a:lnTo>
                <a:lnTo>
                  <a:pt x="20" y="58"/>
                </a:lnTo>
                <a:lnTo>
                  <a:pt x="20" y="62"/>
                </a:lnTo>
                <a:lnTo>
                  <a:pt x="20" y="65"/>
                </a:lnTo>
                <a:lnTo>
                  <a:pt x="26" y="75"/>
                </a:lnTo>
                <a:lnTo>
                  <a:pt x="28" y="76"/>
                </a:lnTo>
                <a:lnTo>
                  <a:pt x="31" y="76"/>
                </a:lnTo>
                <a:lnTo>
                  <a:pt x="32" y="80"/>
                </a:lnTo>
                <a:lnTo>
                  <a:pt x="32" y="83"/>
                </a:lnTo>
                <a:lnTo>
                  <a:pt x="32" y="87"/>
                </a:lnTo>
                <a:lnTo>
                  <a:pt x="32" y="90"/>
                </a:lnTo>
                <a:lnTo>
                  <a:pt x="34" y="90"/>
                </a:lnTo>
                <a:lnTo>
                  <a:pt x="35" y="95"/>
                </a:lnTo>
                <a:lnTo>
                  <a:pt x="38" y="96"/>
                </a:lnTo>
                <a:lnTo>
                  <a:pt x="40" y="98"/>
                </a:lnTo>
                <a:lnTo>
                  <a:pt x="40" y="101"/>
                </a:lnTo>
                <a:lnTo>
                  <a:pt x="41" y="101"/>
                </a:lnTo>
                <a:lnTo>
                  <a:pt x="41" y="103"/>
                </a:lnTo>
                <a:lnTo>
                  <a:pt x="41" y="104"/>
                </a:lnTo>
                <a:lnTo>
                  <a:pt x="43" y="104"/>
                </a:lnTo>
                <a:lnTo>
                  <a:pt x="39" y="108"/>
                </a:lnTo>
                <a:lnTo>
                  <a:pt x="41" y="111"/>
                </a:lnTo>
                <a:lnTo>
                  <a:pt x="40" y="115"/>
                </a:lnTo>
                <a:lnTo>
                  <a:pt x="39" y="117"/>
                </a:lnTo>
                <a:lnTo>
                  <a:pt x="40" y="119"/>
                </a:lnTo>
                <a:lnTo>
                  <a:pt x="40" y="120"/>
                </a:lnTo>
                <a:lnTo>
                  <a:pt x="43" y="123"/>
                </a:lnTo>
                <a:lnTo>
                  <a:pt x="40" y="123"/>
                </a:lnTo>
                <a:lnTo>
                  <a:pt x="43" y="132"/>
                </a:lnTo>
                <a:lnTo>
                  <a:pt x="40" y="135"/>
                </a:lnTo>
                <a:lnTo>
                  <a:pt x="41" y="138"/>
                </a:lnTo>
                <a:lnTo>
                  <a:pt x="44" y="144"/>
                </a:lnTo>
                <a:lnTo>
                  <a:pt x="45" y="146"/>
                </a:lnTo>
                <a:lnTo>
                  <a:pt x="46" y="150"/>
                </a:lnTo>
                <a:lnTo>
                  <a:pt x="46" y="154"/>
                </a:lnTo>
                <a:lnTo>
                  <a:pt x="46" y="161"/>
                </a:lnTo>
                <a:lnTo>
                  <a:pt x="44" y="163"/>
                </a:lnTo>
                <a:lnTo>
                  <a:pt x="46" y="166"/>
                </a:lnTo>
                <a:lnTo>
                  <a:pt x="47" y="170"/>
                </a:lnTo>
                <a:lnTo>
                  <a:pt x="46" y="172"/>
                </a:lnTo>
                <a:lnTo>
                  <a:pt x="46" y="175"/>
                </a:lnTo>
                <a:lnTo>
                  <a:pt x="47" y="184"/>
                </a:lnTo>
                <a:lnTo>
                  <a:pt x="50" y="185"/>
                </a:lnTo>
                <a:lnTo>
                  <a:pt x="51" y="191"/>
                </a:lnTo>
                <a:lnTo>
                  <a:pt x="51" y="195"/>
                </a:lnTo>
                <a:lnTo>
                  <a:pt x="54" y="204"/>
                </a:lnTo>
                <a:lnTo>
                  <a:pt x="58" y="208"/>
                </a:lnTo>
                <a:lnTo>
                  <a:pt x="60" y="211"/>
                </a:lnTo>
                <a:lnTo>
                  <a:pt x="62" y="209"/>
                </a:lnTo>
                <a:lnTo>
                  <a:pt x="66" y="211"/>
                </a:lnTo>
                <a:lnTo>
                  <a:pt x="66" y="212"/>
                </a:lnTo>
                <a:lnTo>
                  <a:pt x="66" y="213"/>
                </a:lnTo>
                <a:lnTo>
                  <a:pt x="67" y="216"/>
                </a:lnTo>
                <a:lnTo>
                  <a:pt x="68" y="219"/>
                </a:lnTo>
                <a:lnTo>
                  <a:pt x="72" y="218"/>
                </a:lnTo>
                <a:lnTo>
                  <a:pt x="74" y="216"/>
                </a:lnTo>
                <a:lnTo>
                  <a:pt x="75" y="214"/>
                </a:lnTo>
                <a:lnTo>
                  <a:pt x="78" y="212"/>
                </a:lnTo>
                <a:lnTo>
                  <a:pt x="81" y="212"/>
                </a:lnTo>
                <a:lnTo>
                  <a:pt x="83" y="213"/>
                </a:lnTo>
                <a:lnTo>
                  <a:pt x="82" y="214"/>
                </a:lnTo>
                <a:lnTo>
                  <a:pt x="82" y="216"/>
                </a:lnTo>
                <a:lnTo>
                  <a:pt x="82" y="219"/>
                </a:lnTo>
                <a:lnTo>
                  <a:pt x="83" y="220"/>
                </a:lnTo>
                <a:lnTo>
                  <a:pt x="85" y="221"/>
                </a:lnTo>
                <a:lnTo>
                  <a:pt x="90" y="222"/>
                </a:lnTo>
                <a:lnTo>
                  <a:pt x="95" y="222"/>
                </a:lnTo>
                <a:lnTo>
                  <a:pt x="96" y="223"/>
                </a:lnTo>
                <a:lnTo>
                  <a:pt x="99" y="222"/>
                </a:lnTo>
                <a:lnTo>
                  <a:pt x="102" y="220"/>
                </a:lnTo>
                <a:lnTo>
                  <a:pt x="104" y="216"/>
                </a:lnTo>
                <a:lnTo>
                  <a:pt x="107" y="214"/>
                </a:lnTo>
                <a:lnTo>
                  <a:pt x="110" y="213"/>
                </a:lnTo>
                <a:lnTo>
                  <a:pt x="114" y="213"/>
                </a:lnTo>
                <a:lnTo>
                  <a:pt x="114" y="157"/>
                </a:lnTo>
                <a:lnTo>
                  <a:pt x="115" y="90"/>
                </a:lnTo>
                <a:lnTo>
                  <a:pt x="131" y="90"/>
                </a:lnTo>
                <a:lnTo>
                  <a:pt x="131" y="29"/>
                </a:lnTo>
                <a:lnTo>
                  <a:pt x="143" y="29"/>
                </a:lnTo>
                <a:lnTo>
                  <a:pt x="176" y="26"/>
                </a:lnTo>
                <a:lnTo>
                  <a:pt x="178" y="27"/>
                </a:lnTo>
                <a:lnTo>
                  <a:pt x="179" y="26"/>
                </a:lnTo>
                <a:lnTo>
                  <a:pt x="181" y="23"/>
                </a:lnTo>
                <a:lnTo>
                  <a:pt x="182" y="22"/>
                </a:lnTo>
                <a:lnTo>
                  <a:pt x="185" y="23"/>
                </a:lnTo>
                <a:lnTo>
                  <a:pt x="188" y="25"/>
                </a:lnTo>
                <a:lnTo>
                  <a:pt x="189" y="23"/>
                </a:lnTo>
                <a:lnTo>
                  <a:pt x="189" y="22"/>
                </a:lnTo>
                <a:lnTo>
                  <a:pt x="190" y="20"/>
                </a:lnTo>
                <a:lnTo>
                  <a:pt x="192" y="19"/>
                </a:lnTo>
                <a:lnTo>
                  <a:pt x="196" y="19"/>
                </a:lnTo>
                <a:lnTo>
                  <a:pt x="195" y="18"/>
                </a:lnTo>
                <a:lnTo>
                  <a:pt x="191" y="15"/>
                </a:lnTo>
                <a:lnTo>
                  <a:pt x="190" y="13"/>
                </a:lnTo>
                <a:lnTo>
                  <a:pt x="188" y="13"/>
                </a:lnTo>
                <a:lnTo>
                  <a:pt x="185" y="13"/>
                </a:lnTo>
                <a:lnTo>
                  <a:pt x="166" y="15"/>
                </a:lnTo>
                <a:lnTo>
                  <a:pt x="135" y="21"/>
                </a:lnTo>
                <a:lnTo>
                  <a:pt x="130" y="19"/>
                </a:lnTo>
                <a:lnTo>
                  <a:pt x="127" y="18"/>
                </a:lnTo>
                <a:lnTo>
                  <a:pt x="123" y="18"/>
                </a:lnTo>
                <a:lnTo>
                  <a:pt x="122" y="18"/>
                </a:lnTo>
                <a:lnTo>
                  <a:pt x="121" y="18"/>
                </a:lnTo>
                <a:lnTo>
                  <a:pt x="120" y="18"/>
                </a:lnTo>
                <a:lnTo>
                  <a:pt x="117" y="18"/>
                </a:lnTo>
                <a:lnTo>
                  <a:pt x="116" y="19"/>
                </a:lnTo>
                <a:lnTo>
                  <a:pt x="115" y="18"/>
                </a:lnTo>
                <a:lnTo>
                  <a:pt x="113" y="16"/>
                </a:lnTo>
                <a:lnTo>
                  <a:pt x="110" y="15"/>
                </a:lnTo>
                <a:lnTo>
                  <a:pt x="107" y="15"/>
                </a:lnTo>
                <a:lnTo>
                  <a:pt x="103" y="15"/>
                </a:lnTo>
                <a:lnTo>
                  <a:pt x="102" y="14"/>
                </a:lnTo>
                <a:lnTo>
                  <a:pt x="101" y="13"/>
                </a:lnTo>
                <a:lnTo>
                  <a:pt x="100" y="12"/>
                </a:lnTo>
                <a:lnTo>
                  <a:pt x="97" y="11"/>
                </a:lnTo>
                <a:lnTo>
                  <a:pt x="95" y="9"/>
                </a:lnTo>
                <a:lnTo>
                  <a:pt x="94" y="6"/>
                </a:lnTo>
                <a:lnTo>
                  <a:pt x="28" y="5"/>
                </a:lnTo>
                <a:lnTo>
                  <a:pt x="26" y="2"/>
                </a:lnTo>
                <a:lnTo>
                  <a:pt x="24" y="1"/>
                </a:lnTo>
                <a:lnTo>
                  <a:pt x="20" y="0"/>
                </a:lnTo>
                <a:lnTo>
                  <a:pt x="19" y="1"/>
                </a:lnTo>
                <a:lnTo>
                  <a:pt x="17" y="4"/>
                </a:lnTo>
                <a:lnTo>
                  <a:pt x="16" y="5"/>
                </a:lnTo>
                <a:lnTo>
                  <a:pt x="12" y="5"/>
                </a:lnTo>
                <a:lnTo>
                  <a:pt x="9" y="4"/>
                </a:lnTo>
                <a:lnTo>
                  <a:pt x="5" y="4"/>
                </a:lnTo>
                <a:lnTo>
                  <a:pt x="2" y="5"/>
                </a:lnTo>
                <a:close/>
                <a:moveTo>
                  <a:pt x="43" y="51"/>
                </a:moveTo>
                <a:lnTo>
                  <a:pt x="43" y="51"/>
                </a:lnTo>
                <a:lnTo>
                  <a:pt x="44" y="53"/>
                </a:lnTo>
                <a:lnTo>
                  <a:pt x="43" y="54"/>
                </a:lnTo>
                <a:lnTo>
                  <a:pt x="41" y="55"/>
                </a:lnTo>
                <a:lnTo>
                  <a:pt x="41" y="54"/>
                </a:lnTo>
                <a:lnTo>
                  <a:pt x="41" y="53"/>
                </a:lnTo>
                <a:lnTo>
                  <a:pt x="41" y="51"/>
                </a:lnTo>
                <a:lnTo>
                  <a:pt x="43" y="51"/>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40" name="Freeform 247"/>
          <p:cNvSpPr>
            <a:spLocks/>
          </p:cNvSpPr>
          <p:nvPr/>
        </p:nvSpPr>
        <p:spPr bwMode="auto">
          <a:xfrm>
            <a:off x="5233988" y="3748088"/>
            <a:ext cx="239712" cy="407987"/>
          </a:xfrm>
          <a:custGeom>
            <a:avLst/>
            <a:gdLst>
              <a:gd name="T0" fmla="*/ 2147483647 w 157"/>
              <a:gd name="T1" fmla="*/ 2147483647 h 290"/>
              <a:gd name="T2" fmla="*/ 2147483647 w 157"/>
              <a:gd name="T3" fmla="*/ 2147483647 h 290"/>
              <a:gd name="T4" fmla="*/ 2147483647 w 157"/>
              <a:gd name="T5" fmla="*/ 2147483647 h 290"/>
              <a:gd name="T6" fmla="*/ 2147483647 w 157"/>
              <a:gd name="T7" fmla="*/ 2147483647 h 290"/>
              <a:gd name="T8" fmla="*/ 2147483647 w 157"/>
              <a:gd name="T9" fmla="*/ 2147483647 h 290"/>
              <a:gd name="T10" fmla="*/ 2147483647 w 157"/>
              <a:gd name="T11" fmla="*/ 2147483647 h 290"/>
              <a:gd name="T12" fmla="*/ 2147483647 w 157"/>
              <a:gd name="T13" fmla="*/ 2147483647 h 290"/>
              <a:gd name="T14" fmla="*/ 2147483647 w 157"/>
              <a:gd name="T15" fmla="*/ 2147483647 h 290"/>
              <a:gd name="T16" fmla="*/ 2147483647 w 157"/>
              <a:gd name="T17" fmla="*/ 2147483647 h 290"/>
              <a:gd name="T18" fmla="*/ 2147483647 w 157"/>
              <a:gd name="T19" fmla="*/ 2147483647 h 290"/>
              <a:gd name="T20" fmla="*/ 0 w 157"/>
              <a:gd name="T21" fmla="*/ 2147483647 h 290"/>
              <a:gd name="T22" fmla="*/ 2147483647 w 157"/>
              <a:gd name="T23" fmla="*/ 2147483647 h 290"/>
              <a:gd name="T24" fmla="*/ 2147483647 w 157"/>
              <a:gd name="T25" fmla="*/ 2147483647 h 290"/>
              <a:gd name="T26" fmla="*/ 2147483647 w 157"/>
              <a:gd name="T27" fmla="*/ 2147483647 h 290"/>
              <a:gd name="T28" fmla="*/ 2147483647 w 157"/>
              <a:gd name="T29" fmla="*/ 2147483647 h 290"/>
              <a:gd name="T30" fmla="*/ 2147483647 w 157"/>
              <a:gd name="T31" fmla="*/ 2147483647 h 290"/>
              <a:gd name="T32" fmla="*/ 2147483647 w 157"/>
              <a:gd name="T33" fmla="*/ 2147483647 h 290"/>
              <a:gd name="T34" fmla="*/ 2147483647 w 157"/>
              <a:gd name="T35" fmla="*/ 2147483647 h 290"/>
              <a:gd name="T36" fmla="*/ 2147483647 w 157"/>
              <a:gd name="T37" fmla="*/ 2147483647 h 290"/>
              <a:gd name="T38" fmla="*/ 2147483647 w 157"/>
              <a:gd name="T39" fmla="*/ 2147483647 h 290"/>
              <a:gd name="T40" fmla="*/ 2147483647 w 157"/>
              <a:gd name="T41" fmla="*/ 2147483647 h 290"/>
              <a:gd name="T42" fmla="*/ 2147483647 w 157"/>
              <a:gd name="T43" fmla="*/ 2147483647 h 290"/>
              <a:gd name="T44" fmla="*/ 2147483647 w 157"/>
              <a:gd name="T45" fmla="*/ 2147483647 h 290"/>
              <a:gd name="T46" fmla="*/ 2147483647 w 157"/>
              <a:gd name="T47" fmla="*/ 2147483647 h 290"/>
              <a:gd name="T48" fmla="*/ 2147483647 w 157"/>
              <a:gd name="T49" fmla="*/ 2147483647 h 290"/>
              <a:gd name="T50" fmla="*/ 2147483647 w 157"/>
              <a:gd name="T51" fmla="*/ 2147483647 h 290"/>
              <a:gd name="T52" fmla="*/ 2147483647 w 157"/>
              <a:gd name="T53" fmla="*/ 2147483647 h 290"/>
              <a:gd name="T54" fmla="*/ 2147483647 w 157"/>
              <a:gd name="T55" fmla="*/ 2147483647 h 290"/>
              <a:gd name="T56" fmla="*/ 2147483647 w 157"/>
              <a:gd name="T57" fmla="*/ 2147483647 h 290"/>
              <a:gd name="T58" fmla="*/ 2147483647 w 157"/>
              <a:gd name="T59" fmla="*/ 2147483647 h 290"/>
              <a:gd name="T60" fmla="*/ 2147483647 w 157"/>
              <a:gd name="T61" fmla="*/ 2147483647 h 290"/>
              <a:gd name="T62" fmla="*/ 2147483647 w 157"/>
              <a:gd name="T63" fmla="*/ 2147483647 h 290"/>
              <a:gd name="T64" fmla="*/ 2147483647 w 157"/>
              <a:gd name="T65" fmla="*/ 2147483647 h 290"/>
              <a:gd name="T66" fmla="*/ 2147483647 w 157"/>
              <a:gd name="T67" fmla="*/ 2147483647 h 290"/>
              <a:gd name="T68" fmla="*/ 2147483647 w 157"/>
              <a:gd name="T69" fmla="*/ 2147483647 h 290"/>
              <a:gd name="T70" fmla="*/ 2147483647 w 157"/>
              <a:gd name="T71" fmla="*/ 2147483647 h 290"/>
              <a:gd name="T72" fmla="*/ 2147483647 w 157"/>
              <a:gd name="T73" fmla="*/ 2147483647 h 290"/>
              <a:gd name="T74" fmla="*/ 2147483647 w 157"/>
              <a:gd name="T75" fmla="*/ 2147483647 h 290"/>
              <a:gd name="T76" fmla="*/ 2147483647 w 157"/>
              <a:gd name="T77" fmla="*/ 2147483647 h 290"/>
              <a:gd name="T78" fmla="*/ 2147483647 w 157"/>
              <a:gd name="T79" fmla="*/ 2147483647 h 290"/>
              <a:gd name="T80" fmla="*/ 2147483647 w 157"/>
              <a:gd name="T81" fmla="*/ 2147483647 h 290"/>
              <a:gd name="T82" fmla="*/ 2147483647 w 157"/>
              <a:gd name="T83" fmla="*/ 2147483647 h 290"/>
              <a:gd name="T84" fmla="*/ 2147483647 w 157"/>
              <a:gd name="T85" fmla="*/ 2147483647 h 290"/>
              <a:gd name="T86" fmla="*/ 2147483647 w 157"/>
              <a:gd name="T87" fmla="*/ 2147483647 h 290"/>
              <a:gd name="T88" fmla="*/ 2147483647 w 157"/>
              <a:gd name="T89" fmla="*/ 2147483647 h 290"/>
              <a:gd name="T90" fmla="*/ 2147483647 w 157"/>
              <a:gd name="T91" fmla="*/ 2147483647 h 290"/>
              <a:gd name="T92" fmla="*/ 2147483647 w 157"/>
              <a:gd name="T93" fmla="*/ 2147483647 h 290"/>
              <a:gd name="T94" fmla="*/ 2147483647 w 157"/>
              <a:gd name="T95" fmla="*/ 0 h 290"/>
              <a:gd name="T96" fmla="*/ 2147483647 w 157"/>
              <a:gd name="T97" fmla="*/ 2147483647 h 290"/>
              <a:gd name="T98" fmla="*/ 2147483647 w 157"/>
              <a:gd name="T99" fmla="*/ 2147483647 h 290"/>
              <a:gd name="T100" fmla="*/ 2147483647 w 157"/>
              <a:gd name="T101" fmla="*/ 2147483647 h 290"/>
              <a:gd name="T102" fmla="*/ 2147483647 w 157"/>
              <a:gd name="T103" fmla="*/ 2147483647 h 290"/>
              <a:gd name="T104" fmla="*/ 2147483647 w 157"/>
              <a:gd name="T105" fmla="*/ 2147483647 h 290"/>
              <a:gd name="T106" fmla="*/ 2147483647 w 157"/>
              <a:gd name="T107" fmla="*/ 2147483647 h 290"/>
              <a:gd name="T108" fmla="*/ 2147483647 w 157"/>
              <a:gd name="T109" fmla="*/ 2147483647 h 290"/>
              <a:gd name="T110" fmla="*/ 2147483647 w 157"/>
              <a:gd name="T111" fmla="*/ 2147483647 h 29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57"/>
              <a:gd name="T169" fmla="*/ 0 h 290"/>
              <a:gd name="T170" fmla="*/ 157 w 157"/>
              <a:gd name="T171" fmla="*/ 290 h 29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57" h="290">
                <a:moveTo>
                  <a:pt x="68" y="49"/>
                </a:moveTo>
                <a:lnTo>
                  <a:pt x="68" y="49"/>
                </a:lnTo>
                <a:lnTo>
                  <a:pt x="70" y="50"/>
                </a:lnTo>
                <a:lnTo>
                  <a:pt x="74" y="55"/>
                </a:lnTo>
                <a:lnTo>
                  <a:pt x="75" y="61"/>
                </a:lnTo>
                <a:lnTo>
                  <a:pt x="77" y="66"/>
                </a:lnTo>
                <a:lnTo>
                  <a:pt x="81" y="68"/>
                </a:lnTo>
                <a:lnTo>
                  <a:pt x="82" y="69"/>
                </a:lnTo>
                <a:lnTo>
                  <a:pt x="82" y="71"/>
                </a:lnTo>
                <a:lnTo>
                  <a:pt x="81" y="80"/>
                </a:lnTo>
                <a:lnTo>
                  <a:pt x="80" y="82"/>
                </a:lnTo>
                <a:lnTo>
                  <a:pt x="81" y="83"/>
                </a:lnTo>
                <a:lnTo>
                  <a:pt x="81" y="84"/>
                </a:lnTo>
                <a:lnTo>
                  <a:pt x="81" y="88"/>
                </a:lnTo>
                <a:lnTo>
                  <a:pt x="80" y="90"/>
                </a:lnTo>
                <a:lnTo>
                  <a:pt x="77" y="91"/>
                </a:lnTo>
                <a:lnTo>
                  <a:pt x="75" y="91"/>
                </a:lnTo>
                <a:lnTo>
                  <a:pt x="73" y="91"/>
                </a:lnTo>
                <a:lnTo>
                  <a:pt x="72" y="91"/>
                </a:lnTo>
                <a:lnTo>
                  <a:pt x="72" y="92"/>
                </a:lnTo>
                <a:lnTo>
                  <a:pt x="72" y="96"/>
                </a:lnTo>
                <a:lnTo>
                  <a:pt x="72" y="101"/>
                </a:lnTo>
                <a:lnTo>
                  <a:pt x="74" y="104"/>
                </a:lnTo>
                <a:lnTo>
                  <a:pt x="74" y="106"/>
                </a:lnTo>
                <a:lnTo>
                  <a:pt x="74" y="109"/>
                </a:lnTo>
                <a:lnTo>
                  <a:pt x="72" y="111"/>
                </a:lnTo>
                <a:lnTo>
                  <a:pt x="69" y="112"/>
                </a:lnTo>
                <a:lnTo>
                  <a:pt x="68" y="111"/>
                </a:lnTo>
                <a:lnTo>
                  <a:pt x="67" y="109"/>
                </a:lnTo>
                <a:lnTo>
                  <a:pt x="67" y="105"/>
                </a:lnTo>
                <a:lnTo>
                  <a:pt x="66" y="105"/>
                </a:lnTo>
                <a:lnTo>
                  <a:pt x="62" y="103"/>
                </a:lnTo>
                <a:lnTo>
                  <a:pt x="58" y="99"/>
                </a:lnTo>
                <a:lnTo>
                  <a:pt x="54" y="95"/>
                </a:lnTo>
                <a:lnTo>
                  <a:pt x="53" y="94"/>
                </a:lnTo>
                <a:lnTo>
                  <a:pt x="53" y="91"/>
                </a:lnTo>
                <a:lnTo>
                  <a:pt x="54" y="88"/>
                </a:lnTo>
                <a:lnTo>
                  <a:pt x="55" y="85"/>
                </a:lnTo>
                <a:lnTo>
                  <a:pt x="55" y="82"/>
                </a:lnTo>
                <a:lnTo>
                  <a:pt x="55" y="76"/>
                </a:lnTo>
                <a:lnTo>
                  <a:pt x="54" y="71"/>
                </a:lnTo>
                <a:lnTo>
                  <a:pt x="53" y="70"/>
                </a:lnTo>
                <a:lnTo>
                  <a:pt x="44" y="74"/>
                </a:lnTo>
                <a:lnTo>
                  <a:pt x="42" y="74"/>
                </a:lnTo>
                <a:lnTo>
                  <a:pt x="41" y="73"/>
                </a:lnTo>
                <a:lnTo>
                  <a:pt x="41" y="68"/>
                </a:lnTo>
                <a:lnTo>
                  <a:pt x="39" y="66"/>
                </a:lnTo>
                <a:lnTo>
                  <a:pt x="38" y="63"/>
                </a:lnTo>
                <a:lnTo>
                  <a:pt x="34" y="62"/>
                </a:lnTo>
                <a:lnTo>
                  <a:pt x="0" y="74"/>
                </a:lnTo>
                <a:lnTo>
                  <a:pt x="4" y="76"/>
                </a:lnTo>
                <a:lnTo>
                  <a:pt x="5" y="78"/>
                </a:lnTo>
                <a:lnTo>
                  <a:pt x="5" y="82"/>
                </a:lnTo>
                <a:lnTo>
                  <a:pt x="4" y="92"/>
                </a:lnTo>
                <a:lnTo>
                  <a:pt x="11" y="94"/>
                </a:lnTo>
                <a:lnTo>
                  <a:pt x="14" y="95"/>
                </a:lnTo>
                <a:lnTo>
                  <a:pt x="18" y="97"/>
                </a:lnTo>
                <a:lnTo>
                  <a:pt x="22" y="99"/>
                </a:lnTo>
                <a:lnTo>
                  <a:pt x="27" y="102"/>
                </a:lnTo>
                <a:lnTo>
                  <a:pt x="32" y="104"/>
                </a:lnTo>
                <a:lnTo>
                  <a:pt x="35" y="106"/>
                </a:lnTo>
                <a:lnTo>
                  <a:pt x="36" y="109"/>
                </a:lnTo>
                <a:lnTo>
                  <a:pt x="38" y="111"/>
                </a:lnTo>
                <a:lnTo>
                  <a:pt x="38" y="115"/>
                </a:lnTo>
                <a:lnTo>
                  <a:pt x="35" y="116"/>
                </a:lnTo>
                <a:lnTo>
                  <a:pt x="35" y="118"/>
                </a:lnTo>
                <a:lnTo>
                  <a:pt x="34" y="122"/>
                </a:lnTo>
                <a:lnTo>
                  <a:pt x="34" y="128"/>
                </a:lnTo>
                <a:lnTo>
                  <a:pt x="34" y="130"/>
                </a:lnTo>
                <a:lnTo>
                  <a:pt x="35" y="133"/>
                </a:lnTo>
                <a:lnTo>
                  <a:pt x="39" y="138"/>
                </a:lnTo>
                <a:lnTo>
                  <a:pt x="40" y="140"/>
                </a:lnTo>
                <a:lnTo>
                  <a:pt x="36" y="146"/>
                </a:lnTo>
                <a:lnTo>
                  <a:pt x="34" y="149"/>
                </a:lnTo>
                <a:lnTo>
                  <a:pt x="33" y="151"/>
                </a:lnTo>
                <a:lnTo>
                  <a:pt x="34" y="153"/>
                </a:lnTo>
                <a:lnTo>
                  <a:pt x="36" y="156"/>
                </a:lnTo>
                <a:lnTo>
                  <a:pt x="38" y="157"/>
                </a:lnTo>
                <a:lnTo>
                  <a:pt x="36" y="159"/>
                </a:lnTo>
                <a:lnTo>
                  <a:pt x="35" y="161"/>
                </a:lnTo>
                <a:lnTo>
                  <a:pt x="35" y="163"/>
                </a:lnTo>
                <a:lnTo>
                  <a:pt x="35" y="165"/>
                </a:lnTo>
                <a:lnTo>
                  <a:pt x="34" y="168"/>
                </a:lnTo>
                <a:lnTo>
                  <a:pt x="34" y="172"/>
                </a:lnTo>
                <a:lnTo>
                  <a:pt x="35" y="174"/>
                </a:lnTo>
                <a:lnTo>
                  <a:pt x="36" y="177"/>
                </a:lnTo>
                <a:lnTo>
                  <a:pt x="36" y="179"/>
                </a:lnTo>
                <a:lnTo>
                  <a:pt x="35" y="184"/>
                </a:lnTo>
                <a:lnTo>
                  <a:pt x="34" y="184"/>
                </a:lnTo>
                <a:lnTo>
                  <a:pt x="34" y="185"/>
                </a:lnTo>
                <a:lnTo>
                  <a:pt x="35" y="186"/>
                </a:lnTo>
                <a:lnTo>
                  <a:pt x="38" y="186"/>
                </a:lnTo>
                <a:lnTo>
                  <a:pt x="39" y="186"/>
                </a:lnTo>
                <a:lnTo>
                  <a:pt x="38" y="188"/>
                </a:lnTo>
                <a:lnTo>
                  <a:pt x="31" y="199"/>
                </a:lnTo>
                <a:lnTo>
                  <a:pt x="20" y="212"/>
                </a:lnTo>
                <a:lnTo>
                  <a:pt x="21" y="218"/>
                </a:lnTo>
                <a:lnTo>
                  <a:pt x="21" y="223"/>
                </a:lnTo>
                <a:lnTo>
                  <a:pt x="20" y="227"/>
                </a:lnTo>
                <a:lnTo>
                  <a:pt x="19" y="230"/>
                </a:lnTo>
                <a:lnTo>
                  <a:pt x="19" y="234"/>
                </a:lnTo>
                <a:lnTo>
                  <a:pt x="20" y="243"/>
                </a:lnTo>
                <a:lnTo>
                  <a:pt x="21" y="248"/>
                </a:lnTo>
                <a:lnTo>
                  <a:pt x="21" y="252"/>
                </a:lnTo>
                <a:lnTo>
                  <a:pt x="20" y="259"/>
                </a:lnTo>
                <a:lnTo>
                  <a:pt x="18" y="263"/>
                </a:lnTo>
                <a:lnTo>
                  <a:pt x="18" y="264"/>
                </a:lnTo>
                <a:lnTo>
                  <a:pt x="19" y="267"/>
                </a:lnTo>
                <a:lnTo>
                  <a:pt x="21" y="270"/>
                </a:lnTo>
                <a:lnTo>
                  <a:pt x="21" y="273"/>
                </a:lnTo>
                <a:lnTo>
                  <a:pt x="25" y="275"/>
                </a:lnTo>
                <a:lnTo>
                  <a:pt x="27" y="277"/>
                </a:lnTo>
                <a:lnTo>
                  <a:pt x="28" y="280"/>
                </a:lnTo>
                <a:lnTo>
                  <a:pt x="27" y="285"/>
                </a:lnTo>
                <a:lnTo>
                  <a:pt x="26" y="289"/>
                </a:lnTo>
                <a:lnTo>
                  <a:pt x="36" y="290"/>
                </a:lnTo>
                <a:lnTo>
                  <a:pt x="38" y="283"/>
                </a:lnTo>
                <a:lnTo>
                  <a:pt x="34" y="282"/>
                </a:lnTo>
                <a:lnTo>
                  <a:pt x="33" y="281"/>
                </a:lnTo>
                <a:lnTo>
                  <a:pt x="32" y="280"/>
                </a:lnTo>
                <a:lnTo>
                  <a:pt x="32" y="277"/>
                </a:lnTo>
                <a:lnTo>
                  <a:pt x="32" y="276"/>
                </a:lnTo>
                <a:lnTo>
                  <a:pt x="36" y="273"/>
                </a:lnTo>
                <a:lnTo>
                  <a:pt x="42" y="269"/>
                </a:lnTo>
                <a:lnTo>
                  <a:pt x="54" y="264"/>
                </a:lnTo>
                <a:lnTo>
                  <a:pt x="66" y="259"/>
                </a:lnTo>
                <a:lnTo>
                  <a:pt x="70" y="256"/>
                </a:lnTo>
                <a:lnTo>
                  <a:pt x="75" y="252"/>
                </a:lnTo>
                <a:lnTo>
                  <a:pt x="77" y="249"/>
                </a:lnTo>
                <a:lnTo>
                  <a:pt x="77" y="247"/>
                </a:lnTo>
                <a:lnTo>
                  <a:pt x="76" y="245"/>
                </a:lnTo>
                <a:lnTo>
                  <a:pt x="75" y="241"/>
                </a:lnTo>
                <a:lnTo>
                  <a:pt x="74" y="235"/>
                </a:lnTo>
                <a:lnTo>
                  <a:pt x="75" y="228"/>
                </a:lnTo>
                <a:lnTo>
                  <a:pt x="75" y="220"/>
                </a:lnTo>
                <a:lnTo>
                  <a:pt x="75" y="213"/>
                </a:lnTo>
                <a:lnTo>
                  <a:pt x="72" y="207"/>
                </a:lnTo>
                <a:lnTo>
                  <a:pt x="69" y="200"/>
                </a:lnTo>
                <a:lnTo>
                  <a:pt x="69" y="195"/>
                </a:lnTo>
                <a:lnTo>
                  <a:pt x="69" y="191"/>
                </a:lnTo>
                <a:lnTo>
                  <a:pt x="69" y="184"/>
                </a:lnTo>
                <a:lnTo>
                  <a:pt x="67" y="183"/>
                </a:lnTo>
                <a:lnTo>
                  <a:pt x="65" y="181"/>
                </a:lnTo>
                <a:lnTo>
                  <a:pt x="63" y="178"/>
                </a:lnTo>
                <a:lnTo>
                  <a:pt x="63" y="172"/>
                </a:lnTo>
                <a:lnTo>
                  <a:pt x="63" y="166"/>
                </a:lnTo>
                <a:lnTo>
                  <a:pt x="63" y="163"/>
                </a:lnTo>
                <a:lnTo>
                  <a:pt x="72" y="159"/>
                </a:lnTo>
                <a:lnTo>
                  <a:pt x="73" y="158"/>
                </a:lnTo>
                <a:lnTo>
                  <a:pt x="74" y="156"/>
                </a:lnTo>
                <a:lnTo>
                  <a:pt x="75" y="152"/>
                </a:lnTo>
                <a:lnTo>
                  <a:pt x="76" y="151"/>
                </a:lnTo>
                <a:lnTo>
                  <a:pt x="79" y="150"/>
                </a:lnTo>
                <a:lnTo>
                  <a:pt x="82" y="149"/>
                </a:lnTo>
                <a:lnTo>
                  <a:pt x="83" y="145"/>
                </a:lnTo>
                <a:lnTo>
                  <a:pt x="84" y="140"/>
                </a:lnTo>
                <a:lnTo>
                  <a:pt x="84" y="132"/>
                </a:lnTo>
                <a:lnTo>
                  <a:pt x="97" y="132"/>
                </a:lnTo>
                <a:lnTo>
                  <a:pt x="98" y="130"/>
                </a:lnTo>
                <a:lnTo>
                  <a:pt x="102" y="130"/>
                </a:lnTo>
                <a:lnTo>
                  <a:pt x="105" y="130"/>
                </a:lnTo>
                <a:lnTo>
                  <a:pt x="105" y="128"/>
                </a:lnTo>
                <a:lnTo>
                  <a:pt x="109" y="128"/>
                </a:lnTo>
                <a:lnTo>
                  <a:pt x="111" y="125"/>
                </a:lnTo>
                <a:lnTo>
                  <a:pt x="115" y="122"/>
                </a:lnTo>
                <a:lnTo>
                  <a:pt x="118" y="121"/>
                </a:lnTo>
                <a:lnTo>
                  <a:pt x="122" y="119"/>
                </a:lnTo>
                <a:lnTo>
                  <a:pt x="125" y="119"/>
                </a:lnTo>
                <a:lnTo>
                  <a:pt x="129" y="118"/>
                </a:lnTo>
                <a:lnTo>
                  <a:pt x="131" y="116"/>
                </a:lnTo>
                <a:lnTo>
                  <a:pt x="132" y="114"/>
                </a:lnTo>
                <a:lnTo>
                  <a:pt x="134" y="111"/>
                </a:lnTo>
                <a:lnTo>
                  <a:pt x="136" y="109"/>
                </a:lnTo>
                <a:lnTo>
                  <a:pt x="139" y="108"/>
                </a:lnTo>
                <a:lnTo>
                  <a:pt x="141" y="106"/>
                </a:lnTo>
                <a:lnTo>
                  <a:pt x="142" y="105"/>
                </a:lnTo>
                <a:lnTo>
                  <a:pt x="143" y="102"/>
                </a:lnTo>
                <a:lnTo>
                  <a:pt x="143" y="101"/>
                </a:lnTo>
                <a:lnTo>
                  <a:pt x="143" y="98"/>
                </a:lnTo>
                <a:lnTo>
                  <a:pt x="146" y="97"/>
                </a:lnTo>
                <a:lnTo>
                  <a:pt x="149" y="96"/>
                </a:lnTo>
                <a:lnTo>
                  <a:pt x="150" y="92"/>
                </a:lnTo>
                <a:lnTo>
                  <a:pt x="150" y="90"/>
                </a:lnTo>
                <a:lnTo>
                  <a:pt x="150" y="88"/>
                </a:lnTo>
                <a:lnTo>
                  <a:pt x="150" y="85"/>
                </a:lnTo>
                <a:lnTo>
                  <a:pt x="152" y="84"/>
                </a:lnTo>
                <a:lnTo>
                  <a:pt x="155" y="83"/>
                </a:lnTo>
                <a:lnTo>
                  <a:pt x="155" y="82"/>
                </a:lnTo>
                <a:lnTo>
                  <a:pt x="155" y="80"/>
                </a:lnTo>
                <a:lnTo>
                  <a:pt x="152" y="80"/>
                </a:lnTo>
                <a:lnTo>
                  <a:pt x="151" y="76"/>
                </a:lnTo>
                <a:lnTo>
                  <a:pt x="150" y="73"/>
                </a:lnTo>
                <a:lnTo>
                  <a:pt x="150" y="71"/>
                </a:lnTo>
                <a:lnTo>
                  <a:pt x="151" y="71"/>
                </a:lnTo>
                <a:lnTo>
                  <a:pt x="151" y="69"/>
                </a:lnTo>
                <a:lnTo>
                  <a:pt x="152" y="62"/>
                </a:lnTo>
                <a:lnTo>
                  <a:pt x="153" y="55"/>
                </a:lnTo>
                <a:lnTo>
                  <a:pt x="155" y="50"/>
                </a:lnTo>
                <a:lnTo>
                  <a:pt x="156" y="50"/>
                </a:lnTo>
                <a:lnTo>
                  <a:pt x="157" y="49"/>
                </a:lnTo>
                <a:lnTo>
                  <a:pt x="156" y="49"/>
                </a:lnTo>
                <a:lnTo>
                  <a:pt x="155" y="49"/>
                </a:lnTo>
                <a:lnTo>
                  <a:pt x="153" y="47"/>
                </a:lnTo>
                <a:lnTo>
                  <a:pt x="153" y="42"/>
                </a:lnTo>
                <a:lnTo>
                  <a:pt x="153" y="36"/>
                </a:lnTo>
                <a:lnTo>
                  <a:pt x="152" y="20"/>
                </a:lnTo>
                <a:lnTo>
                  <a:pt x="151" y="12"/>
                </a:lnTo>
                <a:lnTo>
                  <a:pt x="150" y="8"/>
                </a:lnTo>
                <a:lnTo>
                  <a:pt x="149" y="7"/>
                </a:lnTo>
                <a:lnTo>
                  <a:pt x="149" y="5"/>
                </a:lnTo>
                <a:lnTo>
                  <a:pt x="151" y="0"/>
                </a:lnTo>
                <a:lnTo>
                  <a:pt x="145" y="2"/>
                </a:lnTo>
                <a:lnTo>
                  <a:pt x="137" y="7"/>
                </a:lnTo>
                <a:lnTo>
                  <a:pt x="135" y="8"/>
                </a:lnTo>
                <a:lnTo>
                  <a:pt x="132" y="9"/>
                </a:lnTo>
                <a:lnTo>
                  <a:pt x="125" y="11"/>
                </a:lnTo>
                <a:lnTo>
                  <a:pt x="123" y="11"/>
                </a:lnTo>
                <a:lnTo>
                  <a:pt x="122" y="13"/>
                </a:lnTo>
                <a:lnTo>
                  <a:pt x="121" y="14"/>
                </a:lnTo>
                <a:lnTo>
                  <a:pt x="118" y="15"/>
                </a:lnTo>
                <a:lnTo>
                  <a:pt x="116" y="15"/>
                </a:lnTo>
                <a:lnTo>
                  <a:pt x="113" y="15"/>
                </a:lnTo>
                <a:lnTo>
                  <a:pt x="111" y="14"/>
                </a:lnTo>
                <a:lnTo>
                  <a:pt x="110" y="15"/>
                </a:lnTo>
                <a:lnTo>
                  <a:pt x="109" y="16"/>
                </a:lnTo>
                <a:lnTo>
                  <a:pt x="107" y="19"/>
                </a:lnTo>
                <a:lnTo>
                  <a:pt x="101" y="20"/>
                </a:lnTo>
                <a:lnTo>
                  <a:pt x="96" y="21"/>
                </a:lnTo>
                <a:lnTo>
                  <a:pt x="91" y="21"/>
                </a:lnTo>
                <a:lnTo>
                  <a:pt x="86" y="23"/>
                </a:lnTo>
                <a:lnTo>
                  <a:pt x="83" y="22"/>
                </a:lnTo>
                <a:lnTo>
                  <a:pt x="82" y="21"/>
                </a:lnTo>
                <a:lnTo>
                  <a:pt x="81" y="18"/>
                </a:lnTo>
                <a:lnTo>
                  <a:pt x="79" y="16"/>
                </a:lnTo>
                <a:lnTo>
                  <a:pt x="76" y="16"/>
                </a:lnTo>
                <a:lnTo>
                  <a:pt x="73" y="19"/>
                </a:lnTo>
                <a:lnTo>
                  <a:pt x="69" y="20"/>
                </a:lnTo>
                <a:lnTo>
                  <a:pt x="66" y="20"/>
                </a:lnTo>
                <a:lnTo>
                  <a:pt x="65" y="25"/>
                </a:lnTo>
                <a:lnTo>
                  <a:pt x="65" y="29"/>
                </a:lnTo>
                <a:lnTo>
                  <a:pt x="68" y="33"/>
                </a:lnTo>
                <a:lnTo>
                  <a:pt x="68" y="35"/>
                </a:lnTo>
                <a:lnTo>
                  <a:pt x="68" y="37"/>
                </a:lnTo>
                <a:lnTo>
                  <a:pt x="67" y="41"/>
                </a:lnTo>
                <a:lnTo>
                  <a:pt x="68" y="49"/>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41" name="Freeform 248"/>
          <p:cNvSpPr>
            <a:spLocks/>
          </p:cNvSpPr>
          <p:nvPr/>
        </p:nvSpPr>
        <p:spPr bwMode="auto">
          <a:xfrm>
            <a:off x="4289425" y="2527300"/>
            <a:ext cx="246063" cy="227013"/>
          </a:xfrm>
          <a:custGeom>
            <a:avLst/>
            <a:gdLst>
              <a:gd name="T0" fmla="*/ 2147483647 w 161"/>
              <a:gd name="T1" fmla="*/ 2147483647 h 163"/>
              <a:gd name="T2" fmla="*/ 2147483647 w 161"/>
              <a:gd name="T3" fmla="*/ 2147483647 h 163"/>
              <a:gd name="T4" fmla="*/ 2147483647 w 161"/>
              <a:gd name="T5" fmla="*/ 2147483647 h 163"/>
              <a:gd name="T6" fmla="*/ 2147483647 w 161"/>
              <a:gd name="T7" fmla="*/ 2147483647 h 163"/>
              <a:gd name="T8" fmla="*/ 2147483647 w 161"/>
              <a:gd name="T9" fmla="*/ 2147483647 h 163"/>
              <a:gd name="T10" fmla="*/ 2147483647 w 161"/>
              <a:gd name="T11" fmla="*/ 2147483647 h 163"/>
              <a:gd name="T12" fmla="*/ 2147483647 w 161"/>
              <a:gd name="T13" fmla="*/ 2147483647 h 163"/>
              <a:gd name="T14" fmla="*/ 2147483647 w 161"/>
              <a:gd name="T15" fmla="*/ 0 h 163"/>
              <a:gd name="T16" fmla="*/ 2147483647 w 161"/>
              <a:gd name="T17" fmla="*/ 2147483647 h 163"/>
              <a:gd name="T18" fmla="*/ 2147483647 w 161"/>
              <a:gd name="T19" fmla="*/ 2147483647 h 163"/>
              <a:gd name="T20" fmla="*/ 2147483647 w 161"/>
              <a:gd name="T21" fmla="*/ 2147483647 h 163"/>
              <a:gd name="T22" fmla="*/ 2147483647 w 161"/>
              <a:gd name="T23" fmla="*/ 2147483647 h 163"/>
              <a:gd name="T24" fmla="*/ 2147483647 w 161"/>
              <a:gd name="T25" fmla="*/ 2147483647 h 163"/>
              <a:gd name="T26" fmla="*/ 2147483647 w 161"/>
              <a:gd name="T27" fmla="*/ 2147483647 h 163"/>
              <a:gd name="T28" fmla="*/ 2147483647 w 161"/>
              <a:gd name="T29" fmla="*/ 2147483647 h 163"/>
              <a:gd name="T30" fmla="*/ 2147483647 w 161"/>
              <a:gd name="T31" fmla="*/ 2147483647 h 163"/>
              <a:gd name="T32" fmla="*/ 2147483647 w 161"/>
              <a:gd name="T33" fmla="*/ 2147483647 h 163"/>
              <a:gd name="T34" fmla="*/ 2147483647 w 161"/>
              <a:gd name="T35" fmla="*/ 2147483647 h 163"/>
              <a:gd name="T36" fmla="*/ 2147483647 w 161"/>
              <a:gd name="T37" fmla="*/ 2147483647 h 163"/>
              <a:gd name="T38" fmla="*/ 2147483647 w 161"/>
              <a:gd name="T39" fmla="*/ 2147483647 h 163"/>
              <a:gd name="T40" fmla="*/ 2147483647 w 161"/>
              <a:gd name="T41" fmla="*/ 2147483647 h 163"/>
              <a:gd name="T42" fmla="*/ 2147483647 w 161"/>
              <a:gd name="T43" fmla="*/ 2147483647 h 163"/>
              <a:gd name="T44" fmla="*/ 2147483647 w 161"/>
              <a:gd name="T45" fmla="*/ 2147483647 h 163"/>
              <a:gd name="T46" fmla="*/ 2147483647 w 161"/>
              <a:gd name="T47" fmla="*/ 2147483647 h 163"/>
              <a:gd name="T48" fmla="*/ 2147483647 w 161"/>
              <a:gd name="T49" fmla="*/ 2147483647 h 163"/>
              <a:gd name="T50" fmla="*/ 2147483647 w 161"/>
              <a:gd name="T51" fmla="*/ 2147483647 h 163"/>
              <a:gd name="T52" fmla="*/ 2147483647 w 161"/>
              <a:gd name="T53" fmla="*/ 2147483647 h 163"/>
              <a:gd name="T54" fmla="*/ 2147483647 w 161"/>
              <a:gd name="T55" fmla="*/ 2147483647 h 163"/>
              <a:gd name="T56" fmla="*/ 0 w 161"/>
              <a:gd name="T57" fmla="*/ 2147483647 h 163"/>
              <a:gd name="T58" fmla="*/ 2147483647 w 161"/>
              <a:gd name="T59" fmla="*/ 2147483647 h 163"/>
              <a:gd name="T60" fmla="*/ 2147483647 w 161"/>
              <a:gd name="T61" fmla="*/ 2147483647 h 163"/>
              <a:gd name="T62" fmla="*/ 2147483647 w 161"/>
              <a:gd name="T63" fmla="*/ 2147483647 h 163"/>
              <a:gd name="T64" fmla="*/ 2147483647 w 161"/>
              <a:gd name="T65" fmla="*/ 2147483647 h 163"/>
              <a:gd name="T66" fmla="*/ 2147483647 w 161"/>
              <a:gd name="T67" fmla="*/ 2147483647 h 163"/>
              <a:gd name="T68" fmla="*/ 2147483647 w 161"/>
              <a:gd name="T69" fmla="*/ 2147483647 h 163"/>
              <a:gd name="T70" fmla="*/ 2147483647 w 161"/>
              <a:gd name="T71" fmla="*/ 2147483647 h 163"/>
              <a:gd name="T72" fmla="*/ 2147483647 w 161"/>
              <a:gd name="T73" fmla="*/ 2147483647 h 163"/>
              <a:gd name="T74" fmla="*/ 2147483647 w 161"/>
              <a:gd name="T75" fmla="*/ 2147483647 h 163"/>
              <a:gd name="T76" fmla="*/ 2147483647 w 161"/>
              <a:gd name="T77" fmla="*/ 2147483647 h 163"/>
              <a:gd name="T78" fmla="*/ 2147483647 w 161"/>
              <a:gd name="T79" fmla="*/ 2147483647 h 163"/>
              <a:gd name="T80" fmla="*/ 2147483647 w 161"/>
              <a:gd name="T81" fmla="*/ 2147483647 h 163"/>
              <a:gd name="T82" fmla="*/ 2147483647 w 161"/>
              <a:gd name="T83" fmla="*/ 2147483647 h 163"/>
              <a:gd name="T84" fmla="*/ 2147483647 w 161"/>
              <a:gd name="T85" fmla="*/ 2147483647 h 163"/>
              <a:gd name="T86" fmla="*/ 2147483647 w 161"/>
              <a:gd name="T87" fmla="*/ 2147483647 h 163"/>
              <a:gd name="T88" fmla="*/ 2147483647 w 161"/>
              <a:gd name="T89" fmla="*/ 2147483647 h 163"/>
              <a:gd name="T90" fmla="*/ 2147483647 w 161"/>
              <a:gd name="T91" fmla="*/ 2147483647 h 163"/>
              <a:gd name="T92" fmla="*/ 2147483647 w 161"/>
              <a:gd name="T93" fmla="*/ 2147483647 h 163"/>
              <a:gd name="T94" fmla="*/ 2147483647 w 161"/>
              <a:gd name="T95" fmla="*/ 2147483647 h 163"/>
              <a:gd name="T96" fmla="*/ 2147483647 w 161"/>
              <a:gd name="T97" fmla="*/ 2147483647 h 163"/>
              <a:gd name="T98" fmla="*/ 2147483647 w 161"/>
              <a:gd name="T99" fmla="*/ 2147483647 h 16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61"/>
              <a:gd name="T151" fmla="*/ 0 h 163"/>
              <a:gd name="T152" fmla="*/ 161 w 161"/>
              <a:gd name="T153" fmla="*/ 163 h 16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61" h="163">
                <a:moveTo>
                  <a:pt x="147" y="13"/>
                </a:moveTo>
                <a:lnTo>
                  <a:pt x="146" y="13"/>
                </a:lnTo>
                <a:lnTo>
                  <a:pt x="141" y="11"/>
                </a:lnTo>
                <a:lnTo>
                  <a:pt x="141" y="8"/>
                </a:lnTo>
                <a:lnTo>
                  <a:pt x="139" y="8"/>
                </a:lnTo>
                <a:lnTo>
                  <a:pt x="136" y="11"/>
                </a:lnTo>
                <a:lnTo>
                  <a:pt x="134" y="12"/>
                </a:lnTo>
                <a:lnTo>
                  <a:pt x="131" y="13"/>
                </a:lnTo>
                <a:lnTo>
                  <a:pt x="127" y="12"/>
                </a:lnTo>
                <a:lnTo>
                  <a:pt x="124" y="11"/>
                </a:lnTo>
                <a:lnTo>
                  <a:pt x="120" y="11"/>
                </a:lnTo>
                <a:lnTo>
                  <a:pt x="116" y="13"/>
                </a:lnTo>
                <a:lnTo>
                  <a:pt x="114" y="13"/>
                </a:lnTo>
                <a:lnTo>
                  <a:pt x="112" y="13"/>
                </a:lnTo>
                <a:lnTo>
                  <a:pt x="108" y="12"/>
                </a:lnTo>
                <a:lnTo>
                  <a:pt x="106" y="8"/>
                </a:lnTo>
                <a:lnTo>
                  <a:pt x="102" y="0"/>
                </a:lnTo>
                <a:lnTo>
                  <a:pt x="98" y="0"/>
                </a:lnTo>
                <a:lnTo>
                  <a:pt x="92" y="6"/>
                </a:lnTo>
                <a:lnTo>
                  <a:pt x="91" y="11"/>
                </a:lnTo>
                <a:lnTo>
                  <a:pt x="91" y="13"/>
                </a:lnTo>
                <a:lnTo>
                  <a:pt x="90" y="14"/>
                </a:lnTo>
                <a:lnTo>
                  <a:pt x="87" y="15"/>
                </a:lnTo>
                <a:lnTo>
                  <a:pt x="87" y="20"/>
                </a:lnTo>
                <a:lnTo>
                  <a:pt x="87" y="24"/>
                </a:lnTo>
                <a:lnTo>
                  <a:pt x="86" y="26"/>
                </a:lnTo>
                <a:lnTo>
                  <a:pt x="85" y="28"/>
                </a:lnTo>
                <a:lnTo>
                  <a:pt x="81" y="33"/>
                </a:lnTo>
                <a:lnTo>
                  <a:pt x="80" y="35"/>
                </a:lnTo>
                <a:lnTo>
                  <a:pt x="80" y="38"/>
                </a:lnTo>
                <a:lnTo>
                  <a:pt x="71" y="45"/>
                </a:lnTo>
                <a:lnTo>
                  <a:pt x="62" y="50"/>
                </a:lnTo>
                <a:lnTo>
                  <a:pt x="59" y="50"/>
                </a:lnTo>
                <a:lnTo>
                  <a:pt x="57" y="50"/>
                </a:lnTo>
                <a:lnTo>
                  <a:pt x="49" y="58"/>
                </a:lnTo>
                <a:lnTo>
                  <a:pt x="44" y="62"/>
                </a:lnTo>
                <a:lnTo>
                  <a:pt x="42" y="66"/>
                </a:lnTo>
                <a:lnTo>
                  <a:pt x="42" y="69"/>
                </a:lnTo>
                <a:lnTo>
                  <a:pt x="42" y="74"/>
                </a:lnTo>
                <a:lnTo>
                  <a:pt x="40" y="76"/>
                </a:lnTo>
                <a:lnTo>
                  <a:pt x="39" y="77"/>
                </a:lnTo>
                <a:lnTo>
                  <a:pt x="36" y="81"/>
                </a:lnTo>
                <a:lnTo>
                  <a:pt x="35" y="87"/>
                </a:lnTo>
                <a:lnTo>
                  <a:pt x="35" y="93"/>
                </a:lnTo>
                <a:lnTo>
                  <a:pt x="37" y="103"/>
                </a:lnTo>
                <a:lnTo>
                  <a:pt x="38" y="109"/>
                </a:lnTo>
                <a:lnTo>
                  <a:pt x="38" y="114"/>
                </a:lnTo>
                <a:lnTo>
                  <a:pt x="37" y="119"/>
                </a:lnTo>
                <a:lnTo>
                  <a:pt x="35" y="125"/>
                </a:lnTo>
                <a:lnTo>
                  <a:pt x="32" y="127"/>
                </a:lnTo>
                <a:lnTo>
                  <a:pt x="30" y="131"/>
                </a:lnTo>
                <a:lnTo>
                  <a:pt x="28" y="136"/>
                </a:lnTo>
                <a:lnTo>
                  <a:pt x="24" y="141"/>
                </a:lnTo>
                <a:lnTo>
                  <a:pt x="22" y="145"/>
                </a:lnTo>
                <a:lnTo>
                  <a:pt x="19" y="145"/>
                </a:lnTo>
                <a:lnTo>
                  <a:pt x="17" y="146"/>
                </a:lnTo>
                <a:lnTo>
                  <a:pt x="15" y="148"/>
                </a:lnTo>
                <a:lnTo>
                  <a:pt x="12" y="151"/>
                </a:lnTo>
                <a:lnTo>
                  <a:pt x="10" y="153"/>
                </a:lnTo>
                <a:lnTo>
                  <a:pt x="8" y="156"/>
                </a:lnTo>
                <a:lnTo>
                  <a:pt x="5" y="157"/>
                </a:lnTo>
                <a:lnTo>
                  <a:pt x="3" y="157"/>
                </a:lnTo>
                <a:lnTo>
                  <a:pt x="0" y="163"/>
                </a:lnTo>
                <a:lnTo>
                  <a:pt x="62" y="162"/>
                </a:lnTo>
                <a:lnTo>
                  <a:pt x="62" y="145"/>
                </a:lnTo>
                <a:lnTo>
                  <a:pt x="63" y="144"/>
                </a:lnTo>
                <a:lnTo>
                  <a:pt x="65" y="141"/>
                </a:lnTo>
                <a:lnTo>
                  <a:pt x="69" y="137"/>
                </a:lnTo>
                <a:lnTo>
                  <a:pt x="72" y="132"/>
                </a:lnTo>
                <a:lnTo>
                  <a:pt x="77" y="130"/>
                </a:lnTo>
                <a:lnTo>
                  <a:pt x="84" y="128"/>
                </a:lnTo>
                <a:lnTo>
                  <a:pt x="92" y="125"/>
                </a:lnTo>
                <a:lnTo>
                  <a:pt x="95" y="124"/>
                </a:lnTo>
                <a:lnTo>
                  <a:pt x="99" y="121"/>
                </a:lnTo>
                <a:lnTo>
                  <a:pt x="101" y="118"/>
                </a:lnTo>
                <a:lnTo>
                  <a:pt x="104" y="117"/>
                </a:lnTo>
                <a:lnTo>
                  <a:pt x="105" y="118"/>
                </a:lnTo>
                <a:lnTo>
                  <a:pt x="108" y="117"/>
                </a:lnTo>
                <a:lnTo>
                  <a:pt x="113" y="116"/>
                </a:lnTo>
                <a:lnTo>
                  <a:pt x="118" y="111"/>
                </a:lnTo>
                <a:lnTo>
                  <a:pt x="122" y="108"/>
                </a:lnTo>
                <a:lnTo>
                  <a:pt x="126" y="102"/>
                </a:lnTo>
                <a:lnTo>
                  <a:pt x="129" y="95"/>
                </a:lnTo>
                <a:lnTo>
                  <a:pt x="132" y="95"/>
                </a:lnTo>
                <a:lnTo>
                  <a:pt x="135" y="94"/>
                </a:lnTo>
                <a:lnTo>
                  <a:pt x="139" y="91"/>
                </a:lnTo>
                <a:lnTo>
                  <a:pt x="141" y="89"/>
                </a:lnTo>
                <a:lnTo>
                  <a:pt x="141" y="87"/>
                </a:lnTo>
                <a:lnTo>
                  <a:pt x="141" y="82"/>
                </a:lnTo>
                <a:lnTo>
                  <a:pt x="142" y="80"/>
                </a:lnTo>
                <a:lnTo>
                  <a:pt x="145" y="77"/>
                </a:lnTo>
                <a:lnTo>
                  <a:pt x="147" y="76"/>
                </a:lnTo>
                <a:lnTo>
                  <a:pt x="149" y="74"/>
                </a:lnTo>
                <a:lnTo>
                  <a:pt x="150" y="70"/>
                </a:lnTo>
                <a:lnTo>
                  <a:pt x="154" y="68"/>
                </a:lnTo>
                <a:lnTo>
                  <a:pt x="157" y="67"/>
                </a:lnTo>
                <a:lnTo>
                  <a:pt x="160" y="65"/>
                </a:lnTo>
                <a:lnTo>
                  <a:pt x="161" y="62"/>
                </a:lnTo>
                <a:lnTo>
                  <a:pt x="160" y="61"/>
                </a:lnTo>
                <a:lnTo>
                  <a:pt x="156" y="55"/>
                </a:lnTo>
                <a:lnTo>
                  <a:pt x="154" y="50"/>
                </a:lnTo>
                <a:lnTo>
                  <a:pt x="154" y="46"/>
                </a:lnTo>
                <a:lnTo>
                  <a:pt x="154" y="43"/>
                </a:lnTo>
                <a:lnTo>
                  <a:pt x="152" y="41"/>
                </a:lnTo>
                <a:lnTo>
                  <a:pt x="150" y="40"/>
                </a:lnTo>
                <a:lnTo>
                  <a:pt x="149" y="36"/>
                </a:lnTo>
                <a:lnTo>
                  <a:pt x="150" y="31"/>
                </a:lnTo>
                <a:lnTo>
                  <a:pt x="152" y="25"/>
                </a:lnTo>
                <a:lnTo>
                  <a:pt x="152" y="21"/>
                </a:lnTo>
                <a:lnTo>
                  <a:pt x="149" y="18"/>
                </a:lnTo>
                <a:lnTo>
                  <a:pt x="147" y="13"/>
                </a:lnTo>
                <a:close/>
              </a:path>
            </a:pathLst>
          </a:custGeom>
          <a:solidFill>
            <a:srgbClr val="00800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42" name="Freeform 249"/>
          <p:cNvSpPr>
            <a:spLocks noEditPoints="1"/>
          </p:cNvSpPr>
          <p:nvPr/>
        </p:nvSpPr>
        <p:spPr bwMode="auto">
          <a:xfrm>
            <a:off x="6530975" y="2051050"/>
            <a:ext cx="700088" cy="315913"/>
          </a:xfrm>
          <a:custGeom>
            <a:avLst/>
            <a:gdLst>
              <a:gd name="T0" fmla="*/ 2147483647 w 459"/>
              <a:gd name="T1" fmla="*/ 2147483647 h 225"/>
              <a:gd name="T2" fmla="*/ 2147483647 w 459"/>
              <a:gd name="T3" fmla="*/ 2147483647 h 225"/>
              <a:gd name="T4" fmla="*/ 2147483647 w 459"/>
              <a:gd name="T5" fmla="*/ 2147483647 h 225"/>
              <a:gd name="T6" fmla="*/ 2147483647 w 459"/>
              <a:gd name="T7" fmla="*/ 2147483647 h 225"/>
              <a:gd name="T8" fmla="*/ 2147483647 w 459"/>
              <a:gd name="T9" fmla="*/ 2147483647 h 225"/>
              <a:gd name="T10" fmla="*/ 2147483647 w 459"/>
              <a:gd name="T11" fmla="*/ 2147483647 h 225"/>
              <a:gd name="T12" fmla="*/ 2147483647 w 459"/>
              <a:gd name="T13" fmla="*/ 2147483647 h 225"/>
              <a:gd name="T14" fmla="*/ 2147483647 w 459"/>
              <a:gd name="T15" fmla="*/ 2147483647 h 225"/>
              <a:gd name="T16" fmla="*/ 2147483647 w 459"/>
              <a:gd name="T17" fmla="*/ 0 h 225"/>
              <a:gd name="T18" fmla="*/ 2147483647 w 459"/>
              <a:gd name="T19" fmla="*/ 2147483647 h 225"/>
              <a:gd name="T20" fmla="*/ 2147483647 w 459"/>
              <a:gd name="T21" fmla="*/ 2147483647 h 225"/>
              <a:gd name="T22" fmla="*/ 2147483647 w 459"/>
              <a:gd name="T23" fmla="*/ 2147483647 h 225"/>
              <a:gd name="T24" fmla="*/ 2147483647 w 459"/>
              <a:gd name="T25" fmla="*/ 2147483647 h 225"/>
              <a:gd name="T26" fmla="*/ 2147483647 w 459"/>
              <a:gd name="T27" fmla="*/ 2147483647 h 225"/>
              <a:gd name="T28" fmla="*/ 2147483647 w 459"/>
              <a:gd name="T29" fmla="*/ 2147483647 h 225"/>
              <a:gd name="T30" fmla="*/ 2147483647 w 459"/>
              <a:gd name="T31" fmla="*/ 2147483647 h 225"/>
              <a:gd name="T32" fmla="*/ 2147483647 w 459"/>
              <a:gd name="T33" fmla="*/ 2147483647 h 225"/>
              <a:gd name="T34" fmla="*/ 2147483647 w 459"/>
              <a:gd name="T35" fmla="*/ 2147483647 h 225"/>
              <a:gd name="T36" fmla="*/ 2147483647 w 459"/>
              <a:gd name="T37" fmla="*/ 2147483647 h 225"/>
              <a:gd name="T38" fmla="*/ 2147483647 w 459"/>
              <a:gd name="T39" fmla="*/ 2147483647 h 225"/>
              <a:gd name="T40" fmla="*/ 2147483647 w 459"/>
              <a:gd name="T41" fmla="*/ 2147483647 h 225"/>
              <a:gd name="T42" fmla="*/ 2147483647 w 459"/>
              <a:gd name="T43" fmla="*/ 2147483647 h 225"/>
              <a:gd name="T44" fmla="*/ 2147483647 w 459"/>
              <a:gd name="T45" fmla="*/ 2147483647 h 225"/>
              <a:gd name="T46" fmla="*/ 2147483647 w 459"/>
              <a:gd name="T47" fmla="*/ 2147483647 h 225"/>
              <a:gd name="T48" fmla="*/ 2147483647 w 459"/>
              <a:gd name="T49" fmla="*/ 2147483647 h 225"/>
              <a:gd name="T50" fmla="*/ 2147483647 w 459"/>
              <a:gd name="T51" fmla="*/ 2147483647 h 225"/>
              <a:gd name="T52" fmla="*/ 2147483647 w 459"/>
              <a:gd name="T53" fmla="*/ 2147483647 h 225"/>
              <a:gd name="T54" fmla="*/ 2147483647 w 459"/>
              <a:gd name="T55" fmla="*/ 2147483647 h 225"/>
              <a:gd name="T56" fmla="*/ 2147483647 w 459"/>
              <a:gd name="T57" fmla="*/ 2147483647 h 225"/>
              <a:gd name="T58" fmla="*/ 2147483647 w 459"/>
              <a:gd name="T59" fmla="*/ 2147483647 h 225"/>
              <a:gd name="T60" fmla="*/ 2147483647 w 459"/>
              <a:gd name="T61" fmla="*/ 2147483647 h 225"/>
              <a:gd name="T62" fmla="*/ 2147483647 w 459"/>
              <a:gd name="T63" fmla="*/ 2147483647 h 225"/>
              <a:gd name="T64" fmla="*/ 2147483647 w 459"/>
              <a:gd name="T65" fmla="*/ 2147483647 h 225"/>
              <a:gd name="T66" fmla="*/ 2147483647 w 459"/>
              <a:gd name="T67" fmla="*/ 2147483647 h 225"/>
              <a:gd name="T68" fmla="*/ 2147483647 w 459"/>
              <a:gd name="T69" fmla="*/ 2147483647 h 225"/>
              <a:gd name="T70" fmla="*/ 2147483647 w 459"/>
              <a:gd name="T71" fmla="*/ 2147483647 h 225"/>
              <a:gd name="T72" fmla="*/ 2147483647 w 459"/>
              <a:gd name="T73" fmla="*/ 2147483647 h 225"/>
              <a:gd name="T74" fmla="*/ 2147483647 w 459"/>
              <a:gd name="T75" fmla="*/ 2147483647 h 225"/>
              <a:gd name="T76" fmla="*/ 2147483647 w 459"/>
              <a:gd name="T77" fmla="*/ 2147483647 h 225"/>
              <a:gd name="T78" fmla="*/ 2147483647 w 459"/>
              <a:gd name="T79" fmla="*/ 2147483647 h 225"/>
              <a:gd name="T80" fmla="*/ 2147483647 w 459"/>
              <a:gd name="T81" fmla="*/ 2147483647 h 225"/>
              <a:gd name="T82" fmla="*/ 2147483647 w 459"/>
              <a:gd name="T83" fmla="*/ 2147483647 h 225"/>
              <a:gd name="T84" fmla="*/ 2147483647 w 459"/>
              <a:gd name="T85" fmla="*/ 2147483647 h 225"/>
              <a:gd name="T86" fmla="*/ 2147483647 w 459"/>
              <a:gd name="T87" fmla="*/ 2147483647 h 225"/>
              <a:gd name="T88" fmla="*/ 2147483647 w 459"/>
              <a:gd name="T89" fmla="*/ 2147483647 h 225"/>
              <a:gd name="T90" fmla="*/ 2147483647 w 459"/>
              <a:gd name="T91" fmla="*/ 2147483647 h 225"/>
              <a:gd name="T92" fmla="*/ 2147483647 w 459"/>
              <a:gd name="T93" fmla="*/ 2147483647 h 225"/>
              <a:gd name="T94" fmla="*/ 2147483647 w 459"/>
              <a:gd name="T95" fmla="*/ 2147483647 h 225"/>
              <a:gd name="T96" fmla="*/ 0 w 459"/>
              <a:gd name="T97" fmla="*/ 2147483647 h 225"/>
              <a:gd name="T98" fmla="*/ 2147483647 w 459"/>
              <a:gd name="T99" fmla="*/ 2147483647 h 225"/>
              <a:gd name="T100" fmla="*/ 2147483647 w 459"/>
              <a:gd name="T101" fmla="*/ 2147483647 h 225"/>
              <a:gd name="T102" fmla="*/ 2147483647 w 459"/>
              <a:gd name="T103" fmla="*/ 2147483647 h 225"/>
              <a:gd name="T104" fmla="*/ 2147483647 w 459"/>
              <a:gd name="T105" fmla="*/ 2147483647 h 225"/>
              <a:gd name="T106" fmla="*/ 2147483647 w 459"/>
              <a:gd name="T107" fmla="*/ 2147483647 h 225"/>
              <a:gd name="T108" fmla="*/ 2147483647 w 459"/>
              <a:gd name="T109" fmla="*/ 2147483647 h 225"/>
              <a:gd name="T110" fmla="*/ 2147483647 w 459"/>
              <a:gd name="T111" fmla="*/ 2147483647 h 225"/>
              <a:gd name="T112" fmla="*/ 2147483647 w 459"/>
              <a:gd name="T113" fmla="*/ 2147483647 h 22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59"/>
              <a:gd name="T172" fmla="*/ 0 h 225"/>
              <a:gd name="T173" fmla="*/ 459 w 459"/>
              <a:gd name="T174" fmla="*/ 225 h 22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59" h="225">
                <a:moveTo>
                  <a:pt x="2" y="63"/>
                </a:moveTo>
                <a:lnTo>
                  <a:pt x="10" y="61"/>
                </a:lnTo>
                <a:lnTo>
                  <a:pt x="14" y="57"/>
                </a:lnTo>
                <a:lnTo>
                  <a:pt x="18" y="53"/>
                </a:lnTo>
                <a:lnTo>
                  <a:pt x="18" y="49"/>
                </a:lnTo>
                <a:lnTo>
                  <a:pt x="21" y="45"/>
                </a:lnTo>
                <a:lnTo>
                  <a:pt x="27" y="40"/>
                </a:lnTo>
                <a:lnTo>
                  <a:pt x="34" y="38"/>
                </a:lnTo>
                <a:lnTo>
                  <a:pt x="45" y="33"/>
                </a:lnTo>
                <a:lnTo>
                  <a:pt x="49" y="29"/>
                </a:lnTo>
                <a:lnTo>
                  <a:pt x="59" y="28"/>
                </a:lnTo>
                <a:lnTo>
                  <a:pt x="67" y="31"/>
                </a:lnTo>
                <a:lnTo>
                  <a:pt x="71" y="35"/>
                </a:lnTo>
                <a:lnTo>
                  <a:pt x="79" y="32"/>
                </a:lnTo>
                <a:lnTo>
                  <a:pt x="89" y="36"/>
                </a:lnTo>
                <a:lnTo>
                  <a:pt x="97" y="41"/>
                </a:lnTo>
                <a:lnTo>
                  <a:pt x="107" y="43"/>
                </a:lnTo>
                <a:lnTo>
                  <a:pt x="117" y="43"/>
                </a:lnTo>
                <a:lnTo>
                  <a:pt x="130" y="42"/>
                </a:lnTo>
                <a:lnTo>
                  <a:pt x="143" y="43"/>
                </a:lnTo>
                <a:lnTo>
                  <a:pt x="145" y="39"/>
                </a:lnTo>
                <a:lnTo>
                  <a:pt x="144" y="29"/>
                </a:lnTo>
                <a:lnTo>
                  <a:pt x="141" y="22"/>
                </a:lnTo>
                <a:lnTo>
                  <a:pt x="134" y="19"/>
                </a:lnTo>
                <a:lnTo>
                  <a:pt x="136" y="12"/>
                </a:lnTo>
                <a:lnTo>
                  <a:pt x="140" y="6"/>
                </a:lnTo>
                <a:lnTo>
                  <a:pt x="142" y="0"/>
                </a:lnTo>
                <a:lnTo>
                  <a:pt x="154" y="3"/>
                </a:lnTo>
                <a:lnTo>
                  <a:pt x="159" y="4"/>
                </a:lnTo>
                <a:lnTo>
                  <a:pt x="170" y="4"/>
                </a:lnTo>
                <a:lnTo>
                  <a:pt x="175" y="8"/>
                </a:lnTo>
                <a:lnTo>
                  <a:pt x="185" y="10"/>
                </a:lnTo>
                <a:lnTo>
                  <a:pt x="199" y="20"/>
                </a:lnTo>
                <a:lnTo>
                  <a:pt x="207" y="28"/>
                </a:lnTo>
                <a:lnTo>
                  <a:pt x="212" y="38"/>
                </a:lnTo>
                <a:lnTo>
                  <a:pt x="217" y="41"/>
                </a:lnTo>
                <a:lnTo>
                  <a:pt x="227" y="48"/>
                </a:lnTo>
                <a:lnTo>
                  <a:pt x="234" y="47"/>
                </a:lnTo>
                <a:lnTo>
                  <a:pt x="240" y="47"/>
                </a:lnTo>
                <a:lnTo>
                  <a:pt x="247" y="45"/>
                </a:lnTo>
                <a:lnTo>
                  <a:pt x="253" y="40"/>
                </a:lnTo>
                <a:lnTo>
                  <a:pt x="262" y="42"/>
                </a:lnTo>
                <a:lnTo>
                  <a:pt x="275" y="47"/>
                </a:lnTo>
                <a:lnTo>
                  <a:pt x="282" y="48"/>
                </a:lnTo>
                <a:lnTo>
                  <a:pt x="281" y="53"/>
                </a:lnTo>
                <a:lnTo>
                  <a:pt x="287" y="57"/>
                </a:lnTo>
                <a:lnTo>
                  <a:pt x="294" y="57"/>
                </a:lnTo>
                <a:lnTo>
                  <a:pt x="301" y="62"/>
                </a:lnTo>
                <a:lnTo>
                  <a:pt x="308" y="62"/>
                </a:lnTo>
                <a:lnTo>
                  <a:pt x="315" y="60"/>
                </a:lnTo>
                <a:lnTo>
                  <a:pt x="322" y="62"/>
                </a:lnTo>
                <a:lnTo>
                  <a:pt x="331" y="65"/>
                </a:lnTo>
                <a:lnTo>
                  <a:pt x="343" y="62"/>
                </a:lnTo>
                <a:lnTo>
                  <a:pt x="348" y="57"/>
                </a:lnTo>
                <a:lnTo>
                  <a:pt x="362" y="55"/>
                </a:lnTo>
                <a:lnTo>
                  <a:pt x="376" y="47"/>
                </a:lnTo>
                <a:lnTo>
                  <a:pt x="379" y="45"/>
                </a:lnTo>
                <a:lnTo>
                  <a:pt x="390" y="52"/>
                </a:lnTo>
                <a:lnTo>
                  <a:pt x="397" y="50"/>
                </a:lnTo>
                <a:lnTo>
                  <a:pt x="407" y="54"/>
                </a:lnTo>
                <a:lnTo>
                  <a:pt x="401" y="70"/>
                </a:lnTo>
                <a:lnTo>
                  <a:pt x="401" y="73"/>
                </a:lnTo>
                <a:lnTo>
                  <a:pt x="404" y="77"/>
                </a:lnTo>
                <a:lnTo>
                  <a:pt x="404" y="81"/>
                </a:lnTo>
                <a:lnTo>
                  <a:pt x="401" y="84"/>
                </a:lnTo>
                <a:lnTo>
                  <a:pt x="399" y="89"/>
                </a:lnTo>
                <a:lnTo>
                  <a:pt x="398" y="96"/>
                </a:lnTo>
                <a:lnTo>
                  <a:pt x="410" y="100"/>
                </a:lnTo>
                <a:lnTo>
                  <a:pt x="420" y="98"/>
                </a:lnTo>
                <a:lnTo>
                  <a:pt x="428" y="90"/>
                </a:lnTo>
                <a:lnTo>
                  <a:pt x="433" y="91"/>
                </a:lnTo>
                <a:lnTo>
                  <a:pt x="437" y="96"/>
                </a:lnTo>
                <a:lnTo>
                  <a:pt x="442" y="102"/>
                </a:lnTo>
                <a:lnTo>
                  <a:pt x="453" y="105"/>
                </a:lnTo>
                <a:lnTo>
                  <a:pt x="459" y="111"/>
                </a:lnTo>
                <a:lnTo>
                  <a:pt x="456" y="118"/>
                </a:lnTo>
                <a:lnTo>
                  <a:pt x="452" y="117"/>
                </a:lnTo>
                <a:lnTo>
                  <a:pt x="448" y="118"/>
                </a:lnTo>
                <a:lnTo>
                  <a:pt x="444" y="119"/>
                </a:lnTo>
                <a:lnTo>
                  <a:pt x="440" y="121"/>
                </a:lnTo>
                <a:lnTo>
                  <a:pt x="438" y="123"/>
                </a:lnTo>
                <a:lnTo>
                  <a:pt x="434" y="128"/>
                </a:lnTo>
                <a:lnTo>
                  <a:pt x="425" y="125"/>
                </a:lnTo>
                <a:lnTo>
                  <a:pt x="413" y="134"/>
                </a:lnTo>
                <a:lnTo>
                  <a:pt x="409" y="130"/>
                </a:lnTo>
                <a:lnTo>
                  <a:pt x="404" y="131"/>
                </a:lnTo>
                <a:lnTo>
                  <a:pt x="401" y="138"/>
                </a:lnTo>
                <a:lnTo>
                  <a:pt x="397" y="143"/>
                </a:lnTo>
                <a:lnTo>
                  <a:pt x="377" y="148"/>
                </a:lnTo>
                <a:lnTo>
                  <a:pt x="375" y="158"/>
                </a:lnTo>
                <a:lnTo>
                  <a:pt x="363" y="164"/>
                </a:lnTo>
                <a:lnTo>
                  <a:pt x="354" y="162"/>
                </a:lnTo>
                <a:lnTo>
                  <a:pt x="347" y="153"/>
                </a:lnTo>
                <a:lnTo>
                  <a:pt x="340" y="152"/>
                </a:lnTo>
                <a:lnTo>
                  <a:pt x="334" y="156"/>
                </a:lnTo>
                <a:lnTo>
                  <a:pt x="330" y="164"/>
                </a:lnTo>
                <a:lnTo>
                  <a:pt x="330" y="172"/>
                </a:lnTo>
                <a:lnTo>
                  <a:pt x="331" y="181"/>
                </a:lnTo>
                <a:lnTo>
                  <a:pt x="335" y="188"/>
                </a:lnTo>
                <a:lnTo>
                  <a:pt x="330" y="196"/>
                </a:lnTo>
                <a:lnTo>
                  <a:pt x="323" y="199"/>
                </a:lnTo>
                <a:lnTo>
                  <a:pt x="311" y="203"/>
                </a:lnTo>
                <a:lnTo>
                  <a:pt x="297" y="206"/>
                </a:lnTo>
                <a:lnTo>
                  <a:pt x="283" y="205"/>
                </a:lnTo>
                <a:lnTo>
                  <a:pt x="275" y="207"/>
                </a:lnTo>
                <a:lnTo>
                  <a:pt x="271" y="208"/>
                </a:lnTo>
                <a:lnTo>
                  <a:pt x="262" y="217"/>
                </a:lnTo>
                <a:lnTo>
                  <a:pt x="253" y="220"/>
                </a:lnTo>
                <a:lnTo>
                  <a:pt x="242" y="220"/>
                </a:lnTo>
                <a:lnTo>
                  <a:pt x="232" y="225"/>
                </a:lnTo>
                <a:lnTo>
                  <a:pt x="218" y="225"/>
                </a:lnTo>
                <a:lnTo>
                  <a:pt x="210" y="219"/>
                </a:lnTo>
                <a:lnTo>
                  <a:pt x="203" y="211"/>
                </a:lnTo>
                <a:lnTo>
                  <a:pt x="199" y="210"/>
                </a:lnTo>
                <a:lnTo>
                  <a:pt x="176" y="208"/>
                </a:lnTo>
                <a:lnTo>
                  <a:pt x="164" y="207"/>
                </a:lnTo>
                <a:lnTo>
                  <a:pt x="151" y="205"/>
                </a:lnTo>
                <a:lnTo>
                  <a:pt x="141" y="207"/>
                </a:lnTo>
                <a:lnTo>
                  <a:pt x="131" y="205"/>
                </a:lnTo>
                <a:lnTo>
                  <a:pt x="123" y="200"/>
                </a:lnTo>
                <a:lnTo>
                  <a:pt x="116" y="192"/>
                </a:lnTo>
                <a:lnTo>
                  <a:pt x="108" y="186"/>
                </a:lnTo>
                <a:lnTo>
                  <a:pt x="102" y="181"/>
                </a:lnTo>
                <a:lnTo>
                  <a:pt x="100" y="173"/>
                </a:lnTo>
                <a:lnTo>
                  <a:pt x="93" y="167"/>
                </a:lnTo>
                <a:lnTo>
                  <a:pt x="85" y="164"/>
                </a:lnTo>
                <a:lnTo>
                  <a:pt x="80" y="160"/>
                </a:lnTo>
                <a:lnTo>
                  <a:pt x="73" y="156"/>
                </a:lnTo>
                <a:lnTo>
                  <a:pt x="62" y="155"/>
                </a:lnTo>
                <a:lnTo>
                  <a:pt x="54" y="152"/>
                </a:lnTo>
                <a:lnTo>
                  <a:pt x="53" y="145"/>
                </a:lnTo>
                <a:lnTo>
                  <a:pt x="54" y="137"/>
                </a:lnTo>
                <a:lnTo>
                  <a:pt x="56" y="130"/>
                </a:lnTo>
                <a:lnTo>
                  <a:pt x="52" y="122"/>
                </a:lnTo>
                <a:lnTo>
                  <a:pt x="44" y="118"/>
                </a:lnTo>
                <a:lnTo>
                  <a:pt x="44" y="114"/>
                </a:lnTo>
                <a:lnTo>
                  <a:pt x="34" y="103"/>
                </a:lnTo>
                <a:lnTo>
                  <a:pt x="26" y="98"/>
                </a:lnTo>
                <a:lnTo>
                  <a:pt x="17" y="100"/>
                </a:lnTo>
                <a:lnTo>
                  <a:pt x="10" y="98"/>
                </a:lnTo>
                <a:lnTo>
                  <a:pt x="4" y="94"/>
                </a:lnTo>
                <a:lnTo>
                  <a:pt x="4" y="88"/>
                </a:lnTo>
                <a:lnTo>
                  <a:pt x="0" y="76"/>
                </a:lnTo>
                <a:lnTo>
                  <a:pt x="2" y="63"/>
                </a:lnTo>
                <a:close/>
                <a:moveTo>
                  <a:pt x="67" y="34"/>
                </a:moveTo>
                <a:lnTo>
                  <a:pt x="67" y="34"/>
                </a:lnTo>
                <a:lnTo>
                  <a:pt x="71" y="36"/>
                </a:lnTo>
                <a:lnTo>
                  <a:pt x="69" y="38"/>
                </a:lnTo>
                <a:lnTo>
                  <a:pt x="69" y="40"/>
                </a:lnTo>
                <a:lnTo>
                  <a:pt x="67" y="41"/>
                </a:lnTo>
                <a:lnTo>
                  <a:pt x="65" y="41"/>
                </a:lnTo>
                <a:lnTo>
                  <a:pt x="62" y="38"/>
                </a:lnTo>
                <a:lnTo>
                  <a:pt x="65" y="35"/>
                </a:lnTo>
                <a:lnTo>
                  <a:pt x="67" y="34"/>
                </a:lnTo>
                <a:close/>
                <a:moveTo>
                  <a:pt x="178" y="19"/>
                </a:moveTo>
                <a:lnTo>
                  <a:pt x="180" y="21"/>
                </a:lnTo>
                <a:lnTo>
                  <a:pt x="180" y="26"/>
                </a:lnTo>
                <a:lnTo>
                  <a:pt x="178" y="29"/>
                </a:lnTo>
                <a:lnTo>
                  <a:pt x="177" y="31"/>
                </a:lnTo>
                <a:lnTo>
                  <a:pt x="176" y="29"/>
                </a:lnTo>
                <a:lnTo>
                  <a:pt x="176" y="27"/>
                </a:lnTo>
                <a:lnTo>
                  <a:pt x="176" y="24"/>
                </a:lnTo>
                <a:lnTo>
                  <a:pt x="178" y="19"/>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43" name="Freeform 250"/>
          <p:cNvSpPr>
            <a:spLocks/>
          </p:cNvSpPr>
          <p:nvPr/>
        </p:nvSpPr>
        <p:spPr bwMode="auto">
          <a:xfrm>
            <a:off x="4714875" y="2301875"/>
            <a:ext cx="7938" cy="7938"/>
          </a:xfrm>
          <a:custGeom>
            <a:avLst/>
            <a:gdLst>
              <a:gd name="T0" fmla="*/ 2147483647 w 6"/>
              <a:gd name="T1" fmla="*/ 2147483647 h 6"/>
              <a:gd name="T2" fmla="*/ 0 w 6"/>
              <a:gd name="T3" fmla="*/ 2147483647 h 6"/>
              <a:gd name="T4" fmla="*/ 2147483647 w 6"/>
              <a:gd name="T5" fmla="*/ 0 h 6"/>
              <a:gd name="T6" fmla="*/ 2147483647 w 6"/>
              <a:gd name="T7" fmla="*/ 2147483647 h 6"/>
              <a:gd name="T8" fmla="*/ 2147483647 w 6"/>
              <a:gd name="T9" fmla="*/ 2147483647 h 6"/>
              <a:gd name="T10" fmla="*/ 2147483647 w 6"/>
              <a:gd name="T11" fmla="*/ 2147483647 h 6"/>
              <a:gd name="T12" fmla="*/ 2147483647 w 6"/>
              <a:gd name="T13" fmla="*/ 2147483647 h 6"/>
              <a:gd name="T14" fmla="*/ 0 60000 65536"/>
              <a:gd name="T15" fmla="*/ 0 60000 65536"/>
              <a:gd name="T16" fmla="*/ 0 60000 65536"/>
              <a:gd name="T17" fmla="*/ 0 60000 65536"/>
              <a:gd name="T18" fmla="*/ 0 60000 65536"/>
              <a:gd name="T19" fmla="*/ 0 60000 65536"/>
              <a:gd name="T20" fmla="*/ 0 60000 65536"/>
              <a:gd name="T21" fmla="*/ 0 w 6"/>
              <a:gd name="T22" fmla="*/ 0 h 6"/>
              <a:gd name="T23" fmla="*/ 6 w 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6">
                <a:moveTo>
                  <a:pt x="3" y="6"/>
                </a:moveTo>
                <a:lnTo>
                  <a:pt x="0" y="2"/>
                </a:lnTo>
                <a:lnTo>
                  <a:pt x="3" y="0"/>
                </a:lnTo>
                <a:lnTo>
                  <a:pt x="6" y="4"/>
                </a:lnTo>
                <a:lnTo>
                  <a:pt x="3" y="5"/>
                </a:lnTo>
                <a:lnTo>
                  <a:pt x="3" y="6"/>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44" name="Freeform 251"/>
          <p:cNvSpPr>
            <a:spLocks/>
          </p:cNvSpPr>
          <p:nvPr/>
        </p:nvSpPr>
        <p:spPr bwMode="auto">
          <a:xfrm>
            <a:off x="4714875" y="2301875"/>
            <a:ext cx="7938" cy="7938"/>
          </a:xfrm>
          <a:custGeom>
            <a:avLst/>
            <a:gdLst>
              <a:gd name="T0" fmla="*/ 2147483647 w 6"/>
              <a:gd name="T1" fmla="*/ 2147483647 h 6"/>
              <a:gd name="T2" fmla="*/ 0 w 6"/>
              <a:gd name="T3" fmla="*/ 2147483647 h 6"/>
              <a:gd name="T4" fmla="*/ 2147483647 w 6"/>
              <a:gd name="T5" fmla="*/ 0 h 6"/>
              <a:gd name="T6" fmla="*/ 2147483647 w 6"/>
              <a:gd name="T7" fmla="*/ 2147483647 h 6"/>
              <a:gd name="T8" fmla="*/ 2147483647 w 6"/>
              <a:gd name="T9" fmla="*/ 2147483647 h 6"/>
              <a:gd name="T10" fmla="*/ 2147483647 w 6"/>
              <a:gd name="T11" fmla="*/ 2147483647 h 6"/>
              <a:gd name="T12" fmla="*/ 2147483647 w 6"/>
              <a:gd name="T13" fmla="*/ 2147483647 h 6"/>
              <a:gd name="T14" fmla="*/ 0 60000 65536"/>
              <a:gd name="T15" fmla="*/ 0 60000 65536"/>
              <a:gd name="T16" fmla="*/ 0 60000 65536"/>
              <a:gd name="T17" fmla="*/ 0 60000 65536"/>
              <a:gd name="T18" fmla="*/ 0 60000 65536"/>
              <a:gd name="T19" fmla="*/ 0 60000 65536"/>
              <a:gd name="T20" fmla="*/ 0 60000 65536"/>
              <a:gd name="T21" fmla="*/ 0 w 6"/>
              <a:gd name="T22" fmla="*/ 0 h 6"/>
              <a:gd name="T23" fmla="*/ 6 w 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6">
                <a:moveTo>
                  <a:pt x="3" y="6"/>
                </a:moveTo>
                <a:lnTo>
                  <a:pt x="0" y="2"/>
                </a:lnTo>
                <a:lnTo>
                  <a:pt x="3" y="0"/>
                </a:lnTo>
                <a:lnTo>
                  <a:pt x="6" y="4"/>
                </a:lnTo>
                <a:lnTo>
                  <a:pt x="3" y="5"/>
                </a:lnTo>
                <a:lnTo>
                  <a:pt x="3" y="6"/>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45" name="Freeform 252"/>
          <p:cNvSpPr>
            <a:spLocks/>
          </p:cNvSpPr>
          <p:nvPr/>
        </p:nvSpPr>
        <p:spPr bwMode="auto">
          <a:xfrm>
            <a:off x="5160963" y="2154238"/>
            <a:ext cx="84137" cy="98425"/>
          </a:xfrm>
          <a:custGeom>
            <a:avLst/>
            <a:gdLst>
              <a:gd name="T0" fmla="*/ 2147483647 w 55"/>
              <a:gd name="T1" fmla="*/ 2147483647 h 70"/>
              <a:gd name="T2" fmla="*/ 2147483647 w 55"/>
              <a:gd name="T3" fmla="*/ 2147483647 h 70"/>
              <a:gd name="T4" fmla="*/ 2147483647 w 55"/>
              <a:gd name="T5" fmla="*/ 2147483647 h 70"/>
              <a:gd name="T6" fmla="*/ 2147483647 w 55"/>
              <a:gd name="T7" fmla="*/ 2147483647 h 70"/>
              <a:gd name="T8" fmla="*/ 2147483647 w 55"/>
              <a:gd name="T9" fmla="*/ 2147483647 h 70"/>
              <a:gd name="T10" fmla="*/ 2147483647 w 55"/>
              <a:gd name="T11" fmla="*/ 2147483647 h 70"/>
              <a:gd name="T12" fmla="*/ 2147483647 w 55"/>
              <a:gd name="T13" fmla="*/ 2147483647 h 70"/>
              <a:gd name="T14" fmla="*/ 2147483647 w 55"/>
              <a:gd name="T15" fmla="*/ 2147483647 h 70"/>
              <a:gd name="T16" fmla="*/ 2147483647 w 55"/>
              <a:gd name="T17" fmla="*/ 2147483647 h 70"/>
              <a:gd name="T18" fmla="*/ 2147483647 w 55"/>
              <a:gd name="T19" fmla="*/ 2147483647 h 70"/>
              <a:gd name="T20" fmla="*/ 2147483647 w 55"/>
              <a:gd name="T21" fmla="*/ 2147483647 h 70"/>
              <a:gd name="T22" fmla="*/ 2147483647 w 55"/>
              <a:gd name="T23" fmla="*/ 2147483647 h 70"/>
              <a:gd name="T24" fmla="*/ 2147483647 w 55"/>
              <a:gd name="T25" fmla="*/ 2147483647 h 70"/>
              <a:gd name="T26" fmla="*/ 2147483647 w 55"/>
              <a:gd name="T27" fmla="*/ 2147483647 h 70"/>
              <a:gd name="T28" fmla="*/ 2147483647 w 55"/>
              <a:gd name="T29" fmla="*/ 2147483647 h 70"/>
              <a:gd name="T30" fmla="*/ 2147483647 w 55"/>
              <a:gd name="T31" fmla="*/ 2147483647 h 70"/>
              <a:gd name="T32" fmla="*/ 2147483647 w 55"/>
              <a:gd name="T33" fmla="*/ 2147483647 h 70"/>
              <a:gd name="T34" fmla="*/ 2147483647 w 55"/>
              <a:gd name="T35" fmla="*/ 2147483647 h 70"/>
              <a:gd name="T36" fmla="*/ 2147483647 w 55"/>
              <a:gd name="T37" fmla="*/ 2147483647 h 70"/>
              <a:gd name="T38" fmla="*/ 2147483647 w 55"/>
              <a:gd name="T39" fmla="*/ 2147483647 h 70"/>
              <a:gd name="T40" fmla="*/ 2147483647 w 55"/>
              <a:gd name="T41" fmla="*/ 2147483647 h 70"/>
              <a:gd name="T42" fmla="*/ 2147483647 w 55"/>
              <a:gd name="T43" fmla="*/ 0 h 70"/>
              <a:gd name="T44" fmla="*/ 2147483647 w 55"/>
              <a:gd name="T45" fmla="*/ 0 h 70"/>
              <a:gd name="T46" fmla="*/ 2147483647 w 55"/>
              <a:gd name="T47" fmla="*/ 2147483647 h 70"/>
              <a:gd name="T48" fmla="*/ 0 w 55"/>
              <a:gd name="T49" fmla="*/ 2147483647 h 70"/>
              <a:gd name="T50" fmla="*/ 0 w 55"/>
              <a:gd name="T51" fmla="*/ 2147483647 h 70"/>
              <a:gd name="T52" fmla="*/ 2147483647 w 55"/>
              <a:gd name="T53" fmla="*/ 2147483647 h 70"/>
              <a:gd name="T54" fmla="*/ 2147483647 w 55"/>
              <a:gd name="T55" fmla="*/ 2147483647 h 70"/>
              <a:gd name="T56" fmla="*/ 2147483647 w 55"/>
              <a:gd name="T57" fmla="*/ 2147483647 h 70"/>
              <a:gd name="T58" fmla="*/ 2147483647 w 55"/>
              <a:gd name="T59" fmla="*/ 2147483647 h 70"/>
              <a:gd name="T60" fmla="*/ 2147483647 w 55"/>
              <a:gd name="T61" fmla="*/ 2147483647 h 70"/>
              <a:gd name="T62" fmla="*/ 2147483647 w 55"/>
              <a:gd name="T63" fmla="*/ 2147483647 h 70"/>
              <a:gd name="T64" fmla="*/ 2147483647 w 55"/>
              <a:gd name="T65" fmla="*/ 2147483647 h 70"/>
              <a:gd name="T66" fmla="*/ 2147483647 w 55"/>
              <a:gd name="T67" fmla="*/ 2147483647 h 70"/>
              <a:gd name="T68" fmla="*/ 2147483647 w 55"/>
              <a:gd name="T69" fmla="*/ 2147483647 h 70"/>
              <a:gd name="T70" fmla="*/ 2147483647 w 55"/>
              <a:gd name="T71" fmla="*/ 2147483647 h 70"/>
              <a:gd name="T72" fmla="*/ 2147483647 w 55"/>
              <a:gd name="T73" fmla="*/ 2147483647 h 70"/>
              <a:gd name="T74" fmla="*/ 2147483647 w 55"/>
              <a:gd name="T75" fmla="*/ 2147483647 h 70"/>
              <a:gd name="T76" fmla="*/ 2147483647 w 55"/>
              <a:gd name="T77" fmla="*/ 2147483647 h 70"/>
              <a:gd name="T78" fmla="*/ 2147483647 w 55"/>
              <a:gd name="T79" fmla="*/ 2147483647 h 70"/>
              <a:gd name="T80" fmla="*/ 2147483647 w 55"/>
              <a:gd name="T81" fmla="*/ 2147483647 h 70"/>
              <a:gd name="T82" fmla="*/ 2147483647 w 55"/>
              <a:gd name="T83" fmla="*/ 2147483647 h 7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5"/>
              <a:gd name="T127" fmla="*/ 0 h 70"/>
              <a:gd name="T128" fmla="*/ 55 w 55"/>
              <a:gd name="T129" fmla="*/ 70 h 7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5" h="70">
                <a:moveTo>
                  <a:pt x="27" y="70"/>
                </a:moveTo>
                <a:lnTo>
                  <a:pt x="27" y="70"/>
                </a:lnTo>
                <a:lnTo>
                  <a:pt x="30" y="67"/>
                </a:lnTo>
                <a:lnTo>
                  <a:pt x="32" y="63"/>
                </a:lnTo>
                <a:lnTo>
                  <a:pt x="32" y="61"/>
                </a:lnTo>
                <a:lnTo>
                  <a:pt x="33" y="58"/>
                </a:lnTo>
                <a:lnTo>
                  <a:pt x="36" y="56"/>
                </a:lnTo>
                <a:lnTo>
                  <a:pt x="39" y="54"/>
                </a:lnTo>
                <a:lnTo>
                  <a:pt x="39" y="51"/>
                </a:lnTo>
                <a:lnTo>
                  <a:pt x="40" y="50"/>
                </a:lnTo>
                <a:lnTo>
                  <a:pt x="41" y="51"/>
                </a:lnTo>
                <a:lnTo>
                  <a:pt x="44" y="52"/>
                </a:lnTo>
                <a:lnTo>
                  <a:pt x="46" y="54"/>
                </a:lnTo>
                <a:lnTo>
                  <a:pt x="48" y="54"/>
                </a:lnTo>
                <a:lnTo>
                  <a:pt x="52" y="55"/>
                </a:lnTo>
                <a:lnTo>
                  <a:pt x="55" y="57"/>
                </a:lnTo>
                <a:lnTo>
                  <a:pt x="47" y="45"/>
                </a:lnTo>
                <a:lnTo>
                  <a:pt x="44" y="43"/>
                </a:lnTo>
                <a:lnTo>
                  <a:pt x="43" y="41"/>
                </a:lnTo>
                <a:lnTo>
                  <a:pt x="41" y="36"/>
                </a:lnTo>
                <a:lnTo>
                  <a:pt x="41" y="33"/>
                </a:lnTo>
                <a:lnTo>
                  <a:pt x="40" y="28"/>
                </a:lnTo>
                <a:lnTo>
                  <a:pt x="37" y="24"/>
                </a:lnTo>
                <a:lnTo>
                  <a:pt x="37" y="23"/>
                </a:lnTo>
                <a:lnTo>
                  <a:pt x="37" y="20"/>
                </a:lnTo>
                <a:lnTo>
                  <a:pt x="37" y="17"/>
                </a:lnTo>
                <a:lnTo>
                  <a:pt x="36" y="15"/>
                </a:lnTo>
                <a:lnTo>
                  <a:pt x="32" y="10"/>
                </a:lnTo>
                <a:lnTo>
                  <a:pt x="29" y="8"/>
                </a:lnTo>
                <a:lnTo>
                  <a:pt x="25" y="6"/>
                </a:lnTo>
                <a:lnTo>
                  <a:pt x="21" y="2"/>
                </a:lnTo>
                <a:lnTo>
                  <a:pt x="18" y="1"/>
                </a:lnTo>
                <a:lnTo>
                  <a:pt x="13" y="0"/>
                </a:lnTo>
                <a:lnTo>
                  <a:pt x="11" y="0"/>
                </a:lnTo>
                <a:lnTo>
                  <a:pt x="9" y="0"/>
                </a:lnTo>
                <a:lnTo>
                  <a:pt x="6" y="1"/>
                </a:lnTo>
                <a:lnTo>
                  <a:pt x="4" y="2"/>
                </a:lnTo>
                <a:lnTo>
                  <a:pt x="2" y="3"/>
                </a:lnTo>
                <a:lnTo>
                  <a:pt x="0" y="3"/>
                </a:lnTo>
                <a:lnTo>
                  <a:pt x="0" y="6"/>
                </a:lnTo>
                <a:lnTo>
                  <a:pt x="4" y="8"/>
                </a:lnTo>
                <a:lnTo>
                  <a:pt x="7" y="12"/>
                </a:lnTo>
                <a:lnTo>
                  <a:pt x="11" y="16"/>
                </a:lnTo>
                <a:lnTo>
                  <a:pt x="12" y="21"/>
                </a:lnTo>
                <a:lnTo>
                  <a:pt x="16" y="26"/>
                </a:lnTo>
                <a:lnTo>
                  <a:pt x="20" y="31"/>
                </a:lnTo>
                <a:lnTo>
                  <a:pt x="23" y="36"/>
                </a:lnTo>
                <a:lnTo>
                  <a:pt x="23" y="38"/>
                </a:lnTo>
                <a:lnTo>
                  <a:pt x="23" y="41"/>
                </a:lnTo>
                <a:lnTo>
                  <a:pt x="21" y="43"/>
                </a:lnTo>
                <a:lnTo>
                  <a:pt x="23" y="45"/>
                </a:lnTo>
                <a:lnTo>
                  <a:pt x="24" y="47"/>
                </a:lnTo>
                <a:lnTo>
                  <a:pt x="24" y="48"/>
                </a:lnTo>
                <a:lnTo>
                  <a:pt x="23" y="49"/>
                </a:lnTo>
                <a:lnTo>
                  <a:pt x="23" y="51"/>
                </a:lnTo>
                <a:lnTo>
                  <a:pt x="23" y="55"/>
                </a:lnTo>
                <a:lnTo>
                  <a:pt x="23" y="57"/>
                </a:lnTo>
                <a:lnTo>
                  <a:pt x="23" y="60"/>
                </a:lnTo>
                <a:lnTo>
                  <a:pt x="23" y="61"/>
                </a:lnTo>
                <a:lnTo>
                  <a:pt x="24" y="62"/>
                </a:lnTo>
                <a:lnTo>
                  <a:pt x="23" y="63"/>
                </a:lnTo>
                <a:lnTo>
                  <a:pt x="23" y="65"/>
                </a:lnTo>
                <a:lnTo>
                  <a:pt x="24" y="68"/>
                </a:lnTo>
                <a:lnTo>
                  <a:pt x="27" y="7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46" name="Freeform 253"/>
          <p:cNvSpPr>
            <a:spLocks noEditPoints="1"/>
          </p:cNvSpPr>
          <p:nvPr/>
        </p:nvSpPr>
        <p:spPr bwMode="auto">
          <a:xfrm>
            <a:off x="7367588" y="2463800"/>
            <a:ext cx="74612" cy="144463"/>
          </a:xfrm>
          <a:custGeom>
            <a:avLst/>
            <a:gdLst>
              <a:gd name="T0" fmla="*/ 2147483647 w 49"/>
              <a:gd name="T1" fmla="*/ 2147483647 h 102"/>
              <a:gd name="T2" fmla="*/ 2147483647 w 49"/>
              <a:gd name="T3" fmla="*/ 2147483647 h 102"/>
              <a:gd name="T4" fmla="*/ 2147483647 w 49"/>
              <a:gd name="T5" fmla="*/ 2147483647 h 102"/>
              <a:gd name="T6" fmla="*/ 2147483647 w 49"/>
              <a:gd name="T7" fmla="*/ 2147483647 h 102"/>
              <a:gd name="T8" fmla="*/ 2147483647 w 49"/>
              <a:gd name="T9" fmla="*/ 2147483647 h 102"/>
              <a:gd name="T10" fmla="*/ 2147483647 w 49"/>
              <a:gd name="T11" fmla="*/ 2147483647 h 102"/>
              <a:gd name="T12" fmla="*/ 2147483647 w 49"/>
              <a:gd name="T13" fmla="*/ 2147483647 h 102"/>
              <a:gd name="T14" fmla="*/ 2147483647 w 49"/>
              <a:gd name="T15" fmla="*/ 2147483647 h 102"/>
              <a:gd name="T16" fmla="*/ 2147483647 w 49"/>
              <a:gd name="T17" fmla="*/ 2147483647 h 102"/>
              <a:gd name="T18" fmla="*/ 2147483647 w 49"/>
              <a:gd name="T19" fmla="*/ 2147483647 h 102"/>
              <a:gd name="T20" fmla="*/ 2147483647 w 49"/>
              <a:gd name="T21" fmla="*/ 2147483647 h 102"/>
              <a:gd name="T22" fmla="*/ 2147483647 w 49"/>
              <a:gd name="T23" fmla="*/ 2147483647 h 102"/>
              <a:gd name="T24" fmla="*/ 2147483647 w 49"/>
              <a:gd name="T25" fmla="*/ 2147483647 h 102"/>
              <a:gd name="T26" fmla="*/ 2147483647 w 49"/>
              <a:gd name="T27" fmla="*/ 2147483647 h 102"/>
              <a:gd name="T28" fmla="*/ 2147483647 w 49"/>
              <a:gd name="T29" fmla="*/ 2147483647 h 102"/>
              <a:gd name="T30" fmla="*/ 2147483647 w 49"/>
              <a:gd name="T31" fmla="*/ 2147483647 h 102"/>
              <a:gd name="T32" fmla="*/ 2147483647 w 49"/>
              <a:gd name="T33" fmla="*/ 2147483647 h 102"/>
              <a:gd name="T34" fmla="*/ 2147483647 w 49"/>
              <a:gd name="T35" fmla="*/ 2147483647 h 102"/>
              <a:gd name="T36" fmla="*/ 2147483647 w 49"/>
              <a:gd name="T37" fmla="*/ 2147483647 h 102"/>
              <a:gd name="T38" fmla="*/ 2147483647 w 49"/>
              <a:gd name="T39" fmla="*/ 2147483647 h 102"/>
              <a:gd name="T40" fmla="*/ 2147483647 w 49"/>
              <a:gd name="T41" fmla="*/ 2147483647 h 102"/>
              <a:gd name="T42" fmla="*/ 2147483647 w 49"/>
              <a:gd name="T43" fmla="*/ 2147483647 h 102"/>
              <a:gd name="T44" fmla="*/ 2147483647 w 49"/>
              <a:gd name="T45" fmla="*/ 2147483647 h 102"/>
              <a:gd name="T46" fmla="*/ 2147483647 w 49"/>
              <a:gd name="T47" fmla="*/ 2147483647 h 102"/>
              <a:gd name="T48" fmla="*/ 2147483647 w 49"/>
              <a:gd name="T49" fmla="*/ 2147483647 h 102"/>
              <a:gd name="T50" fmla="*/ 2147483647 w 49"/>
              <a:gd name="T51" fmla="*/ 2147483647 h 102"/>
              <a:gd name="T52" fmla="*/ 2147483647 w 49"/>
              <a:gd name="T53" fmla="*/ 2147483647 h 102"/>
              <a:gd name="T54" fmla="*/ 2147483647 w 49"/>
              <a:gd name="T55" fmla="*/ 2147483647 h 102"/>
              <a:gd name="T56" fmla="*/ 2147483647 w 49"/>
              <a:gd name="T57" fmla="*/ 2147483647 h 102"/>
              <a:gd name="T58" fmla="*/ 2147483647 w 49"/>
              <a:gd name="T59" fmla="*/ 2147483647 h 102"/>
              <a:gd name="T60" fmla="*/ 2147483647 w 49"/>
              <a:gd name="T61" fmla="*/ 2147483647 h 102"/>
              <a:gd name="T62" fmla="*/ 2147483647 w 49"/>
              <a:gd name="T63" fmla="*/ 2147483647 h 102"/>
              <a:gd name="T64" fmla="*/ 2147483647 w 49"/>
              <a:gd name="T65" fmla="*/ 2147483647 h 102"/>
              <a:gd name="T66" fmla="*/ 2147483647 w 49"/>
              <a:gd name="T67" fmla="*/ 2147483647 h 102"/>
              <a:gd name="T68" fmla="*/ 2147483647 w 49"/>
              <a:gd name="T69" fmla="*/ 2147483647 h 102"/>
              <a:gd name="T70" fmla="*/ 2147483647 w 49"/>
              <a:gd name="T71" fmla="*/ 2147483647 h 102"/>
              <a:gd name="T72" fmla="*/ 2147483647 w 49"/>
              <a:gd name="T73" fmla="*/ 2147483647 h 102"/>
              <a:gd name="T74" fmla="*/ 2147483647 w 49"/>
              <a:gd name="T75" fmla="*/ 2147483647 h 102"/>
              <a:gd name="T76" fmla="*/ 2147483647 w 49"/>
              <a:gd name="T77" fmla="*/ 2147483647 h 102"/>
              <a:gd name="T78" fmla="*/ 2147483647 w 49"/>
              <a:gd name="T79" fmla="*/ 2147483647 h 102"/>
              <a:gd name="T80" fmla="*/ 2147483647 w 49"/>
              <a:gd name="T81" fmla="*/ 2147483647 h 102"/>
              <a:gd name="T82" fmla="*/ 2147483647 w 49"/>
              <a:gd name="T83" fmla="*/ 2147483647 h 102"/>
              <a:gd name="T84" fmla="*/ 2147483647 w 49"/>
              <a:gd name="T85" fmla="*/ 2147483647 h 102"/>
              <a:gd name="T86" fmla="*/ 2147483647 w 49"/>
              <a:gd name="T87" fmla="*/ 2147483647 h 102"/>
              <a:gd name="T88" fmla="*/ 2147483647 w 49"/>
              <a:gd name="T89" fmla="*/ 2147483647 h 102"/>
              <a:gd name="T90" fmla="*/ 2147483647 w 49"/>
              <a:gd name="T91" fmla="*/ 2147483647 h 102"/>
              <a:gd name="T92" fmla="*/ 2147483647 w 49"/>
              <a:gd name="T93" fmla="*/ 2147483647 h 102"/>
              <a:gd name="T94" fmla="*/ 2147483647 w 49"/>
              <a:gd name="T95" fmla="*/ 2147483647 h 102"/>
              <a:gd name="T96" fmla="*/ 0 w 49"/>
              <a:gd name="T97" fmla="*/ 2147483647 h 102"/>
              <a:gd name="T98" fmla="*/ 2147483647 w 49"/>
              <a:gd name="T99" fmla="*/ 2147483647 h 102"/>
              <a:gd name="T100" fmla="*/ 2147483647 w 49"/>
              <a:gd name="T101" fmla="*/ 2147483647 h 102"/>
              <a:gd name="T102" fmla="*/ 2147483647 w 49"/>
              <a:gd name="T103" fmla="*/ 2147483647 h 102"/>
              <a:gd name="T104" fmla="*/ 2147483647 w 49"/>
              <a:gd name="T105" fmla="*/ 2147483647 h 102"/>
              <a:gd name="T106" fmla="*/ 2147483647 w 49"/>
              <a:gd name="T107" fmla="*/ 2147483647 h 102"/>
              <a:gd name="T108" fmla="*/ 2147483647 w 49"/>
              <a:gd name="T109" fmla="*/ 2147483647 h 102"/>
              <a:gd name="T110" fmla="*/ 2147483647 w 49"/>
              <a:gd name="T111" fmla="*/ 2147483647 h 102"/>
              <a:gd name="T112" fmla="*/ 2147483647 w 49"/>
              <a:gd name="T113" fmla="*/ 2147483647 h 102"/>
              <a:gd name="T114" fmla="*/ 2147483647 w 49"/>
              <a:gd name="T115" fmla="*/ 2147483647 h 10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9"/>
              <a:gd name="T175" fmla="*/ 0 h 102"/>
              <a:gd name="T176" fmla="*/ 49 w 49"/>
              <a:gd name="T177" fmla="*/ 102 h 10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9" h="102">
                <a:moveTo>
                  <a:pt x="10" y="10"/>
                </a:moveTo>
                <a:lnTo>
                  <a:pt x="10" y="10"/>
                </a:lnTo>
                <a:lnTo>
                  <a:pt x="13" y="22"/>
                </a:lnTo>
                <a:lnTo>
                  <a:pt x="15" y="22"/>
                </a:lnTo>
                <a:lnTo>
                  <a:pt x="15" y="23"/>
                </a:lnTo>
                <a:lnTo>
                  <a:pt x="15" y="24"/>
                </a:lnTo>
                <a:lnTo>
                  <a:pt x="14" y="25"/>
                </a:lnTo>
                <a:lnTo>
                  <a:pt x="11" y="25"/>
                </a:lnTo>
                <a:lnTo>
                  <a:pt x="9" y="25"/>
                </a:lnTo>
                <a:lnTo>
                  <a:pt x="9" y="29"/>
                </a:lnTo>
                <a:lnTo>
                  <a:pt x="14" y="35"/>
                </a:lnTo>
                <a:lnTo>
                  <a:pt x="11" y="37"/>
                </a:lnTo>
                <a:lnTo>
                  <a:pt x="10" y="40"/>
                </a:lnTo>
                <a:lnTo>
                  <a:pt x="10" y="41"/>
                </a:lnTo>
                <a:lnTo>
                  <a:pt x="15" y="48"/>
                </a:lnTo>
                <a:lnTo>
                  <a:pt x="14" y="49"/>
                </a:lnTo>
                <a:lnTo>
                  <a:pt x="11" y="51"/>
                </a:lnTo>
                <a:lnTo>
                  <a:pt x="8" y="55"/>
                </a:lnTo>
                <a:lnTo>
                  <a:pt x="8" y="58"/>
                </a:lnTo>
                <a:lnTo>
                  <a:pt x="8" y="59"/>
                </a:lnTo>
                <a:lnTo>
                  <a:pt x="9" y="62"/>
                </a:lnTo>
                <a:lnTo>
                  <a:pt x="9" y="64"/>
                </a:lnTo>
                <a:lnTo>
                  <a:pt x="8" y="68"/>
                </a:lnTo>
                <a:lnTo>
                  <a:pt x="6" y="70"/>
                </a:lnTo>
                <a:lnTo>
                  <a:pt x="7" y="73"/>
                </a:lnTo>
                <a:lnTo>
                  <a:pt x="7" y="76"/>
                </a:lnTo>
                <a:lnTo>
                  <a:pt x="6" y="77"/>
                </a:lnTo>
                <a:lnTo>
                  <a:pt x="4" y="79"/>
                </a:lnTo>
                <a:lnTo>
                  <a:pt x="8" y="80"/>
                </a:lnTo>
                <a:lnTo>
                  <a:pt x="9" y="82"/>
                </a:lnTo>
                <a:lnTo>
                  <a:pt x="11" y="82"/>
                </a:lnTo>
                <a:lnTo>
                  <a:pt x="11" y="80"/>
                </a:lnTo>
                <a:lnTo>
                  <a:pt x="18" y="77"/>
                </a:lnTo>
                <a:lnTo>
                  <a:pt x="18" y="75"/>
                </a:lnTo>
                <a:lnTo>
                  <a:pt x="20" y="72"/>
                </a:lnTo>
                <a:lnTo>
                  <a:pt x="23" y="70"/>
                </a:lnTo>
                <a:lnTo>
                  <a:pt x="28" y="69"/>
                </a:lnTo>
                <a:lnTo>
                  <a:pt x="36" y="69"/>
                </a:lnTo>
                <a:lnTo>
                  <a:pt x="36" y="65"/>
                </a:lnTo>
                <a:lnTo>
                  <a:pt x="37" y="63"/>
                </a:lnTo>
                <a:lnTo>
                  <a:pt x="39" y="62"/>
                </a:lnTo>
                <a:lnTo>
                  <a:pt x="42" y="62"/>
                </a:lnTo>
                <a:lnTo>
                  <a:pt x="44" y="62"/>
                </a:lnTo>
                <a:lnTo>
                  <a:pt x="46" y="61"/>
                </a:lnTo>
                <a:lnTo>
                  <a:pt x="48" y="55"/>
                </a:lnTo>
                <a:lnTo>
                  <a:pt x="49" y="44"/>
                </a:lnTo>
                <a:lnTo>
                  <a:pt x="49" y="25"/>
                </a:lnTo>
                <a:lnTo>
                  <a:pt x="48" y="23"/>
                </a:lnTo>
                <a:lnTo>
                  <a:pt x="45" y="22"/>
                </a:lnTo>
                <a:lnTo>
                  <a:pt x="43" y="20"/>
                </a:lnTo>
                <a:lnTo>
                  <a:pt x="42" y="17"/>
                </a:lnTo>
                <a:lnTo>
                  <a:pt x="42" y="15"/>
                </a:lnTo>
                <a:lnTo>
                  <a:pt x="42" y="13"/>
                </a:lnTo>
                <a:lnTo>
                  <a:pt x="41" y="11"/>
                </a:lnTo>
                <a:lnTo>
                  <a:pt x="39" y="11"/>
                </a:lnTo>
                <a:lnTo>
                  <a:pt x="37" y="10"/>
                </a:lnTo>
                <a:lnTo>
                  <a:pt x="36" y="9"/>
                </a:lnTo>
                <a:lnTo>
                  <a:pt x="36" y="8"/>
                </a:lnTo>
                <a:lnTo>
                  <a:pt x="37" y="7"/>
                </a:lnTo>
                <a:lnTo>
                  <a:pt x="37" y="6"/>
                </a:lnTo>
                <a:lnTo>
                  <a:pt x="37" y="3"/>
                </a:lnTo>
                <a:lnTo>
                  <a:pt x="36" y="1"/>
                </a:lnTo>
                <a:lnTo>
                  <a:pt x="34" y="2"/>
                </a:lnTo>
                <a:lnTo>
                  <a:pt x="29" y="4"/>
                </a:lnTo>
                <a:lnTo>
                  <a:pt x="24" y="2"/>
                </a:lnTo>
                <a:lnTo>
                  <a:pt x="21" y="0"/>
                </a:lnTo>
                <a:lnTo>
                  <a:pt x="16" y="2"/>
                </a:lnTo>
                <a:lnTo>
                  <a:pt x="8" y="10"/>
                </a:lnTo>
                <a:lnTo>
                  <a:pt x="10" y="10"/>
                </a:lnTo>
                <a:close/>
                <a:moveTo>
                  <a:pt x="6" y="96"/>
                </a:moveTo>
                <a:lnTo>
                  <a:pt x="6" y="96"/>
                </a:lnTo>
                <a:lnTo>
                  <a:pt x="0" y="99"/>
                </a:lnTo>
                <a:lnTo>
                  <a:pt x="1" y="100"/>
                </a:lnTo>
                <a:lnTo>
                  <a:pt x="1" y="102"/>
                </a:lnTo>
                <a:lnTo>
                  <a:pt x="6" y="102"/>
                </a:lnTo>
                <a:lnTo>
                  <a:pt x="8" y="98"/>
                </a:lnTo>
                <a:lnTo>
                  <a:pt x="8" y="96"/>
                </a:lnTo>
                <a:lnTo>
                  <a:pt x="6" y="96"/>
                </a:lnTo>
                <a:close/>
                <a:moveTo>
                  <a:pt x="2" y="27"/>
                </a:moveTo>
                <a:lnTo>
                  <a:pt x="2" y="27"/>
                </a:lnTo>
                <a:lnTo>
                  <a:pt x="2" y="31"/>
                </a:lnTo>
                <a:lnTo>
                  <a:pt x="4" y="31"/>
                </a:lnTo>
                <a:lnTo>
                  <a:pt x="4" y="30"/>
                </a:lnTo>
                <a:lnTo>
                  <a:pt x="4" y="28"/>
                </a:lnTo>
                <a:lnTo>
                  <a:pt x="2" y="27"/>
                </a:lnTo>
                <a:close/>
              </a:path>
            </a:pathLst>
          </a:custGeom>
          <a:solidFill>
            <a:srgbClr val="CCFFCC"/>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47" name="Freeform 254"/>
          <p:cNvSpPr>
            <a:spLocks/>
          </p:cNvSpPr>
          <p:nvPr/>
        </p:nvSpPr>
        <p:spPr bwMode="auto">
          <a:xfrm>
            <a:off x="7337425" y="2312988"/>
            <a:ext cx="134938" cy="171450"/>
          </a:xfrm>
          <a:custGeom>
            <a:avLst/>
            <a:gdLst>
              <a:gd name="T0" fmla="*/ 2147483647 w 88"/>
              <a:gd name="T1" fmla="*/ 2147483647 h 122"/>
              <a:gd name="T2" fmla="*/ 2147483647 w 88"/>
              <a:gd name="T3" fmla="*/ 2147483647 h 122"/>
              <a:gd name="T4" fmla="*/ 2147483647 w 88"/>
              <a:gd name="T5" fmla="*/ 2147483647 h 122"/>
              <a:gd name="T6" fmla="*/ 2147483647 w 88"/>
              <a:gd name="T7" fmla="*/ 2147483647 h 122"/>
              <a:gd name="T8" fmla="*/ 2147483647 w 88"/>
              <a:gd name="T9" fmla="*/ 2147483647 h 122"/>
              <a:gd name="T10" fmla="*/ 2147483647 w 88"/>
              <a:gd name="T11" fmla="*/ 2147483647 h 122"/>
              <a:gd name="T12" fmla="*/ 2147483647 w 88"/>
              <a:gd name="T13" fmla="*/ 2147483647 h 122"/>
              <a:gd name="T14" fmla="*/ 2147483647 w 88"/>
              <a:gd name="T15" fmla="*/ 2147483647 h 122"/>
              <a:gd name="T16" fmla="*/ 2147483647 w 88"/>
              <a:gd name="T17" fmla="*/ 2147483647 h 122"/>
              <a:gd name="T18" fmla="*/ 2147483647 w 88"/>
              <a:gd name="T19" fmla="*/ 2147483647 h 122"/>
              <a:gd name="T20" fmla="*/ 2147483647 w 88"/>
              <a:gd name="T21" fmla="*/ 2147483647 h 122"/>
              <a:gd name="T22" fmla="*/ 2147483647 w 88"/>
              <a:gd name="T23" fmla="*/ 2147483647 h 122"/>
              <a:gd name="T24" fmla="*/ 2147483647 w 88"/>
              <a:gd name="T25" fmla="*/ 2147483647 h 122"/>
              <a:gd name="T26" fmla="*/ 2147483647 w 88"/>
              <a:gd name="T27" fmla="*/ 2147483647 h 122"/>
              <a:gd name="T28" fmla="*/ 2147483647 w 88"/>
              <a:gd name="T29" fmla="*/ 2147483647 h 122"/>
              <a:gd name="T30" fmla="*/ 2147483647 w 88"/>
              <a:gd name="T31" fmla="*/ 2147483647 h 122"/>
              <a:gd name="T32" fmla="*/ 2147483647 w 88"/>
              <a:gd name="T33" fmla="*/ 2147483647 h 122"/>
              <a:gd name="T34" fmla="*/ 2147483647 w 88"/>
              <a:gd name="T35" fmla="*/ 2147483647 h 122"/>
              <a:gd name="T36" fmla="*/ 2147483647 w 88"/>
              <a:gd name="T37" fmla="*/ 2147483647 h 122"/>
              <a:gd name="T38" fmla="*/ 2147483647 w 88"/>
              <a:gd name="T39" fmla="*/ 2147483647 h 122"/>
              <a:gd name="T40" fmla="*/ 2147483647 w 88"/>
              <a:gd name="T41" fmla="*/ 2147483647 h 122"/>
              <a:gd name="T42" fmla="*/ 2147483647 w 88"/>
              <a:gd name="T43" fmla="*/ 2147483647 h 122"/>
              <a:gd name="T44" fmla="*/ 2147483647 w 88"/>
              <a:gd name="T45" fmla="*/ 2147483647 h 122"/>
              <a:gd name="T46" fmla="*/ 2147483647 w 88"/>
              <a:gd name="T47" fmla="*/ 2147483647 h 122"/>
              <a:gd name="T48" fmla="*/ 2147483647 w 88"/>
              <a:gd name="T49" fmla="*/ 2147483647 h 122"/>
              <a:gd name="T50" fmla="*/ 2147483647 w 88"/>
              <a:gd name="T51" fmla="*/ 2147483647 h 122"/>
              <a:gd name="T52" fmla="*/ 2147483647 w 88"/>
              <a:gd name="T53" fmla="*/ 2147483647 h 122"/>
              <a:gd name="T54" fmla="*/ 2147483647 w 88"/>
              <a:gd name="T55" fmla="*/ 2147483647 h 122"/>
              <a:gd name="T56" fmla="*/ 2147483647 w 88"/>
              <a:gd name="T57" fmla="*/ 2147483647 h 122"/>
              <a:gd name="T58" fmla="*/ 2147483647 w 88"/>
              <a:gd name="T59" fmla="*/ 2147483647 h 122"/>
              <a:gd name="T60" fmla="*/ 2147483647 w 88"/>
              <a:gd name="T61" fmla="*/ 2147483647 h 122"/>
              <a:gd name="T62" fmla="*/ 2147483647 w 88"/>
              <a:gd name="T63" fmla="*/ 2147483647 h 122"/>
              <a:gd name="T64" fmla="*/ 2147483647 w 88"/>
              <a:gd name="T65" fmla="*/ 2147483647 h 122"/>
              <a:gd name="T66" fmla="*/ 2147483647 w 88"/>
              <a:gd name="T67" fmla="*/ 2147483647 h 122"/>
              <a:gd name="T68" fmla="*/ 2147483647 w 88"/>
              <a:gd name="T69" fmla="*/ 2147483647 h 122"/>
              <a:gd name="T70" fmla="*/ 2147483647 w 88"/>
              <a:gd name="T71" fmla="*/ 2147483647 h 122"/>
              <a:gd name="T72" fmla="*/ 2147483647 w 88"/>
              <a:gd name="T73" fmla="*/ 2147483647 h 122"/>
              <a:gd name="T74" fmla="*/ 2147483647 w 88"/>
              <a:gd name="T75" fmla="*/ 2147483647 h 122"/>
              <a:gd name="T76" fmla="*/ 2147483647 w 88"/>
              <a:gd name="T77" fmla="*/ 2147483647 h 122"/>
              <a:gd name="T78" fmla="*/ 2147483647 w 88"/>
              <a:gd name="T79" fmla="*/ 2147483647 h 122"/>
              <a:gd name="T80" fmla="*/ 2147483647 w 88"/>
              <a:gd name="T81" fmla="*/ 2147483647 h 122"/>
              <a:gd name="T82" fmla="*/ 2147483647 w 88"/>
              <a:gd name="T83" fmla="*/ 2147483647 h 122"/>
              <a:gd name="T84" fmla="*/ 0 w 88"/>
              <a:gd name="T85" fmla="*/ 2147483647 h 122"/>
              <a:gd name="T86" fmla="*/ 2147483647 w 88"/>
              <a:gd name="T87" fmla="*/ 2147483647 h 122"/>
              <a:gd name="T88" fmla="*/ 2147483647 w 88"/>
              <a:gd name="T89" fmla="*/ 2147483647 h 122"/>
              <a:gd name="T90" fmla="*/ 2147483647 w 88"/>
              <a:gd name="T91" fmla="*/ 2147483647 h 122"/>
              <a:gd name="T92" fmla="*/ 2147483647 w 88"/>
              <a:gd name="T93" fmla="*/ 2147483647 h 122"/>
              <a:gd name="T94" fmla="*/ 2147483647 w 88"/>
              <a:gd name="T95" fmla="*/ 2147483647 h 122"/>
              <a:gd name="T96" fmla="*/ 2147483647 w 88"/>
              <a:gd name="T97" fmla="*/ 2147483647 h 122"/>
              <a:gd name="T98" fmla="*/ 2147483647 w 88"/>
              <a:gd name="T99" fmla="*/ 2147483647 h 122"/>
              <a:gd name="T100" fmla="*/ 2147483647 w 88"/>
              <a:gd name="T101" fmla="*/ 2147483647 h 122"/>
              <a:gd name="T102" fmla="*/ 2147483647 w 88"/>
              <a:gd name="T103" fmla="*/ 2147483647 h 122"/>
              <a:gd name="T104" fmla="*/ 2147483647 w 88"/>
              <a:gd name="T105" fmla="*/ 2147483647 h 122"/>
              <a:gd name="T106" fmla="*/ 2147483647 w 88"/>
              <a:gd name="T107" fmla="*/ 2147483647 h 122"/>
              <a:gd name="T108" fmla="*/ 2147483647 w 88"/>
              <a:gd name="T109" fmla="*/ 2147483647 h 1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8"/>
              <a:gd name="T166" fmla="*/ 0 h 122"/>
              <a:gd name="T167" fmla="*/ 88 w 88"/>
              <a:gd name="T168" fmla="*/ 122 h 12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8" h="122">
                <a:moveTo>
                  <a:pt x="55" y="109"/>
                </a:moveTo>
                <a:lnTo>
                  <a:pt x="55" y="109"/>
                </a:lnTo>
                <a:lnTo>
                  <a:pt x="50" y="105"/>
                </a:lnTo>
                <a:lnTo>
                  <a:pt x="50" y="97"/>
                </a:lnTo>
                <a:lnTo>
                  <a:pt x="44" y="93"/>
                </a:lnTo>
                <a:lnTo>
                  <a:pt x="36" y="89"/>
                </a:lnTo>
                <a:lnTo>
                  <a:pt x="39" y="87"/>
                </a:lnTo>
                <a:lnTo>
                  <a:pt x="41" y="83"/>
                </a:lnTo>
                <a:lnTo>
                  <a:pt x="41" y="80"/>
                </a:lnTo>
                <a:lnTo>
                  <a:pt x="40" y="77"/>
                </a:lnTo>
                <a:lnTo>
                  <a:pt x="41" y="76"/>
                </a:lnTo>
                <a:lnTo>
                  <a:pt x="42" y="74"/>
                </a:lnTo>
                <a:lnTo>
                  <a:pt x="46" y="73"/>
                </a:lnTo>
                <a:lnTo>
                  <a:pt x="50" y="71"/>
                </a:lnTo>
                <a:lnTo>
                  <a:pt x="55" y="66"/>
                </a:lnTo>
                <a:lnTo>
                  <a:pt x="56" y="62"/>
                </a:lnTo>
                <a:lnTo>
                  <a:pt x="58" y="60"/>
                </a:lnTo>
                <a:lnTo>
                  <a:pt x="62" y="60"/>
                </a:lnTo>
                <a:lnTo>
                  <a:pt x="65" y="59"/>
                </a:lnTo>
                <a:lnTo>
                  <a:pt x="67" y="57"/>
                </a:lnTo>
                <a:lnTo>
                  <a:pt x="67" y="56"/>
                </a:lnTo>
                <a:lnTo>
                  <a:pt x="69" y="53"/>
                </a:lnTo>
                <a:lnTo>
                  <a:pt x="70" y="53"/>
                </a:lnTo>
                <a:lnTo>
                  <a:pt x="72" y="52"/>
                </a:lnTo>
                <a:lnTo>
                  <a:pt x="72" y="47"/>
                </a:lnTo>
                <a:lnTo>
                  <a:pt x="71" y="43"/>
                </a:lnTo>
                <a:lnTo>
                  <a:pt x="69" y="38"/>
                </a:lnTo>
                <a:lnTo>
                  <a:pt x="70" y="33"/>
                </a:lnTo>
                <a:lnTo>
                  <a:pt x="71" y="32"/>
                </a:lnTo>
                <a:lnTo>
                  <a:pt x="74" y="32"/>
                </a:lnTo>
                <a:lnTo>
                  <a:pt x="74" y="29"/>
                </a:lnTo>
                <a:lnTo>
                  <a:pt x="75" y="27"/>
                </a:lnTo>
                <a:lnTo>
                  <a:pt x="76" y="27"/>
                </a:lnTo>
                <a:lnTo>
                  <a:pt x="77" y="27"/>
                </a:lnTo>
                <a:lnTo>
                  <a:pt x="78" y="27"/>
                </a:lnTo>
                <a:lnTo>
                  <a:pt x="80" y="26"/>
                </a:lnTo>
                <a:lnTo>
                  <a:pt x="88" y="15"/>
                </a:lnTo>
                <a:lnTo>
                  <a:pt x="78" y="0"/>
                </a:lnTo>
                <a:lnTo>
                  <a:pt x="77" y="11"/>
                </a:lnTo>
                <a:lnTo>
                  <a:pt x="70" y="14"/>
                </a:lnTo>
                <a:lnTo>
                  <a:pt x="71" y="18"/>
                </a:lnTo>
                <a:lnTo>
                  <a:pt x="67" y="20"/>
                </a:lnTo>
                <a:lnTo>
                  <a:pt x="61" y="20"/>
                </a:lnTo>
                <a:lnTo>
                  <a:pt x="55" y="24"/>
                </a:lnTo>
                <a:lnTo>
                  <a:pt x="56" y="28"/>
                </a:lnTo>
                <a:lnTo>
                  <a:pt x="56" y="34"/>
                </a:lnTo>
                <a:lnTo>
                  <a:pt x="48" y="33"/>
                </a:lnTo>
                <a:lnTo>
                  <a:pt x="42" y="31"/>
                </a:lnTo>
                <a:lnTo>
                  <a:pt x="37" y="25"/>
                </a:lnTo>
                <a:lnTo>
                  <a:pt x="32" y="27"/>
                </a:lnTo>
                <a:lnTo>
                  <a:pt x="33" y="36"/>
                </a:lnTo>
                <a:lnTo>
                  <a:pt x="23" y="43"/>
                </a:lnTo>
                <a:lnTo>
                  <a:pt x="19" y="50"/>
                </a:lnTo>
                <a:lnTo>
                  <a:pt x="13" y="60"/>
                </a:lnTo>
                <a:lnTo>
                  <a:pt x="7" y="66"/>
                </a:lnTo>
                <a:lnTo>
                  <a:pt x="2" y="76"/>
                </a:lnTo>
                <a:lnTo>
                  <a:pt x="2" y="79"/>
                </a:lnTo>
                <a:lnTo>
                  <a:pt x="6" y="81"/>
                </a:lnTo>
                <a:lnTo>
                  <a:pt x="9" y="82"/>
                </a:lnTo>
                <a:lnTo>
                  <a:pt x="8" y="88"/>
                </a:lnTo>
                <a:lnTo>
                  <a:pt x="8" y="91"/>
                </a:lnTo>
                <a:lnTo>
                  <a:pt x="9" y="94"/>
                </a:lnTo>
                <a:lnTo>
                  <a:pt x="13" y="97"/>
                </a:lnTo>
                <a:lnTo>
                  <a:pt x="7" y="98"/>
                </a:lnTo>
                <a:lnTo>
                  <a:pt x="3" y="101"/>
                </a:lnTo>
                <a:lnTo>
                  <a:pt x="2" y="104"/>
                </a:lnTo>
                <a:lnTo>
                  <a:pt x="0" y="109"/>
                </a:lnTo>
                <a:lnTo>
                  <a:pt x="5" y="111"/>
                </a:lnTo>
                <a:lnTo>
                  <a:pt x="9" y="112"/>
                </a:lnTo>
                <a:lnTo>
                  <a:pt x="7" y="115"/>
                </a:lnTo>
                <a:lnTo>
                  <a:pt x="7" y="117"/>
                </a:lnTo>
                <a:lnTo>
                  <a:pt x="8" y="118"/>
                </a:lnTo>
                <a:lnTo>
                  <a:pt x="11" y="119"/>
                </a:lnTo>
                <a:lnTo>
                  <a:pt x="13" y="122"/>
                </a:lnTo>
                <a:lnTo>
                  <a:pt x="14" y="122"/>
                </a:lnTo>
                <a:lnTo>
                  <a:pt x="15" y="121"/>
                </a:lnTo>
                <a:lnTo>
                  <a:pt x="19" y="118"/>
                </a:lnTo>
                <a:lnTo>
                  <a:pt x="23" y="118"/>
                </a:lnTo>
                <a:lnTo>
                  <a:pt x="27" y="118"/>
                </a:lnTo>
                <a:lnTo>
                  <a:pt x="35" y="110"/>
                </a:lnTo>
                <a:lnTo>
                  <a:pt x="40" y="108"/>
                </a:lnTo>
                <a:lnTo>
                  <a:pt x="43" y="110"/>
                </a:lnTo>
                <a:lnTo>
                  <a:pt x="48" y="112"/>
                </a:lnTo>
                <a:lnTo>
                  <a:pt x="53" y="110"/>
                </a:lnTo>
                <a:lnTo>
                  <a:pt x="55" y="109"/>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48" name="Freeform 255"/>
          <p:cNvSpPr>
            <a:spLocks/>
          </p:cNvSpPr>
          <p:nvPr/>
        </p:nvSpPr>
        <p:spPr bwMode="auto">
          <a:xfrm>
            <a:off x="1957388" y="2608263"/>
            <a:ext cx="669925" cy="469900"/>
          </a:xfrm>
          <a:custGeom>
            <a:avLst/>
            <a:gdLst>
              <a:gd name="T0" fmla="*/ 2147483647 w 440"/>
              <a:gd name="T1" fmla="*/ 2147483647 h 333"/>
              <a:gd name="T2" fmla="*/ 2147483647 w 440"/>
              <a:gd name="T3" fmla="*/ 2147483647 h 333"/>
              <a:gd name="T4" fmla="*/ 2147483647 w 440"/>
              <a:gd name="T5" fmla="*/ 2147483647 h 333"/>
              <a:gd name="T6" fmla="*/ 2147483647 w 440"/>
              <a:gd name="T7" fmla="*/ 2147483647 h 333"/>
              <a:gd name="T8" fmla="*/ 2147483647 w 440"/>
              <a:gd name="T9" fmla="*/ 2147483647 h 333"/>
              <a:gd name="T10" fmla="*/ 2147483647 w 440"/>
              <a:gd name="T11" fmla="*/ 2147483647 h 333"/>
              <a:gd name="T12" fmla="*/ 2147483647 w 440"/>
              <a:gd name="T13" fmla="*/ 2147483647 h 333"/>
              <a:gd name="T14" fmla="*/ 2147483647 w 440"/>
              <a:gd name="T15" fmla="*/ 2147483647 h 333"/>
              <a:gd name="T16" fmla="*/ 2147483647 w 440"/>
              <a:gd name="T17" fmla="*/ 2147483647 h 333"/>
              <a:gd name="T18" fmla="*/ 2147483647 w 440"/>
              <a:gd name="T19" fmla="*/ 2147483647 h 333"/>
              <a:gd name="T20" fmla="*/ 2147483647 w 440"/>
              <a:gd name="T21" fmla="*/ 2147483647 h 333"/>
              <a:gd name="T22" fmla="*/ 2147483647 w 440"/>
              <a:gd name="T23" fmla="*/ 2147483647 h 333"/>
              <a:gd name="T24" fmla="*/ 2147483647 w 440"/>
              <a:gd name="T25" fmla="*/ 2147483647 h 333"/>
              <a:gd name="T26" fmla="*/ 2147483647 w 440"/>
              <a:gd name="T27" fmla="*/ 2147483647 h 333"/>
              <a:gd name="T28" fmla="*/ 2147483647 w 440"/>
              <a:gd name="T29" fmla="*/ 2147483647 h 333"/>
              <a:gd name="T30" fmla="*/ 2147483647 w 440"/>
              <a:gd name="T31" fmla="*/ 2147483647 h 333"/>
              <a:gd name="T32" fmla="*/ 2147483647 w 440"/>
              <a:gd name="T33" fmla="*/ 2147483647 h 333"/>
              <a:gd name="T34" fmla="*/ 2147483647 w 440"/>
              <a:gd name="T35" fmla="*/ 2147483647 h 333"/>
              <a:gd name="T36" fmla="*/ 2147483647 w 440"/>
              <a:gd name="T37" fmla="*/ 2147483647 h 333"/>
              <a:gd name="T38" fmla="*/ 2147483647 w 440"/>
              <a:gd name="T39" fmla="*/ 2147483647 h 333"/>
              <a:gd name="T40" fmla="*/ 2147483647 w 440"/>
              <a:gd name="T41" fmla="*/ 2147483647 h 333"/>
              <a:gd name="T42" fmla="*/ 2147483647 w 440"/>
              <a:gd name="T43" fmla="*/ 2147483647 h 333"/>
              <a:gd name="T44" fmla="*/ 2147483647 w 440"/>
              <a:gd name="T45" fmla="*/ 2147483647 h 333"/>
              <a:gd name="T46" fmla="*/ 2147483647 w 440"/>
              <a:gd name="T47" fmla="*/ 2147483647 h 333"/>
              <a:gd name="T48" fmla="*/ 2147483647 w 440"/>
              <a:gd name="T49" fmla="*/ 2147483647 h 333"/>
              <a:gd name="T50" fmla="*/ 2147483647 w 440"/>
              <a:gd name="T51" fmla="*/ 2147483647 h 333"/>
              <a:gd name="T52" fmla="*/ 2147483647 w 440"/>
              <a:gd name="T53" fmla="*/ 2147483647 h 333"/>
              <a:gd name="T54" fmla="*/ 2147483647 w 440"/>
              <a:gd name="T55" fmla="*/ 2147483647 h 333"/>
              <a:gd name="T56" fmla="*/ 2147483647 w 440"/>
              <a:gd name="T57" fmla="*/ 2147483647 h 333"/>
              <a:gd name="T58" fmla="*/ 2147483647 w 440"/>
              <a:gd name="T59" fmla="*/ 2147483647 h 333"/>
              <a:gd name="T60" fmla="*/ 2147483647 w 440"/>
              <a:gd name="T61" fmla="*/ 2147483647 h 333"/>
              <a:gd name="T62" fmla="*/ 2147483647 w 440"/>
              <a:gd name="T63" fmla="*/ 2147483647 h 333"/>
              <a:gd name="T64" fmla="*/ 2147483647 w 440"/>
              <a:gd name="T65" fmla="*/ 2147483647 h 333"/>
              <a:gd name="T66" fmla="*/ 2147483647 w 440"/>
              <a:gd name="T67" fmla="*/ 2147483647 h 333"/>
              <a:gd name="T68" fmla="*/ 2147483647 w 440"/>
              <a:gd name="T69" fmla="*/ 2147483647 h 333"/>
              <a:gd name="T70" fmla="*/ 2147483647 w 440"/>
              <a:gd name="T71" fmla="*/ 2147483647 h 333"/>
              <a:gd name="T72" fmla="*/ 2147483647 w 440"/>
              <a:gd name="T73" fmla="*/ 2147483647 h 333"/>
              <a:gd name="T74" fmla="*/ 2147483647 w 440"/>
              <a:gd name="T75" fmla="*/ 2147483647 h 333"/>
              <a:gd name="T76" fmla="*/ 2147483647 w 440"/>
              <a:gd name="T77" fmla="*/ 2147483647 h 333"/>
              <a:gd name="T78" fmla="*/ 2147483647 w 440"/>
              <a:gd name="T79" fmla="*/ 2147483647 h 333"/>
              <a:gd name="T80" fmla="*/ 2147483647 w 440"/>
              <a:gd name="T81" fmla="*/ 2147483647 h 333"/>
              <a:gd name="T82" fmla="*/ 2147483647 w 440"/>
              <a:gd name="T83" fmla="*/ 2147483647 h 333"/>
              <a:gd name="T84" fmla="*/ 2147483647 w 440"/>
              <a:gd name="T85" fmla="*/ 2147483647 h 333"/>
              <a:gd name="T86" fmla="*/ 2147483647 w 440"/>
              <a:gd name="T87" fmla="*/ 2147483647 h 333"/>
              <a:gd name="T88" fmla="*/ 2147483647 w 440"/>
              <a:gd name="T89" fmla="*/ 2147483647 h 333"/>
              <a:gd name="T90" fmla="*/ 2147483647 w 440"/>
              <a:gd name="T91" fmla="*/ 2147483647 h 333"/>
              <a:gd name="T92" fmla="*/ 2147483647 w 440"/>
              <a:gd name="T93" fmla="*/ 2147483647 h 333"/>
              <a:gd name="T94" fmla="*/ 2147483647 w 440"/>
              <a:gd name="T95" fmla="*/ 2147483647 h 333"/>
              <a:gd name="T96" fmla="*/ 2147483647 w 440"/>
              <a:gd name="T97" fmla="*/ 2147483647 h 333"/>
              <a:gd name="T98" fmla="*/ 2147483647 w 440"/>
              <a:gd name="T99" fmla="*/ 2147483647 h 333"/>
              <a:gd name="T100" fmla="*/ 2147483647 w 440"/>
              <a:gd name="T101" fmla="*/ 2147483647 h 333"/>
              <a:gd name="T102" fmla="*/ 2147483647 w 440"/>
              <a:gd name="T103" fmla="*/ 2147483647 h 333"/>
              <a:gd name="T104" fmla="*/ 2147483647 w 440"/>
              <a:gd name="T105" fmla="*/ 2147483647 h 333"/>
              <a:gd name="T106" fmla="*/ 2147483647 w 440"/>
              <a:gd name="T107" fmla="*/ 2147483647 h 333"/>
              <a:gd name="T108" fmla="*/ 2147483647 w 440"/>
              <a:gd name="T109" fmla="*/ 2147483647 h 333"/>
              <a:gd name="T110" fmla="*/ 2147483647 w 440"/>
              <a:gd name="T111" fmla="*/ 2147483647 h 333"/>
              <a:gd name="T112" fmla="*/ 2147483647 w 440"/>
              <a:gd name="T113" fmla="*/ 2147483647 h 333"/>
              <a:gd name="T114" fmla="*/ 2147483647 w 440"/>
              <a:gd name="T115" fmla="*/ 2147483647 h 333"/>
              <a:gd name="T116" fmla="*/ 2147483647 w 440"/>
              <a:gd name="T117" fmla="*/ 2147483647 h 333"/>
              <a:gd name="T118" fmla="*/ 2147483647 w 440"/>
              <a:gd name="T119" fmla="*/ 2147483647 h 33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40"/>
              <a:gd name="T181" fmla="*/ 0 h 333"/>
              <a:gd name="T182" fmla="*/ 440 w 440"/>
              <a:gd name="T183" fmla="*/ 333 h 333"/>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40" h="333">
                <a:moveTo>
                  <a:pt x="0" y="3"/>
                </a:moveTo>
                <a:lnTo>
                  <a:pt x="0" y="3"/>
                </a:lnTo>
                <a:lnTo>
                  <a:pt x="0" y="7"/>
                </a:lnTo>
                <a:lnTo>
                  <a:pt x="1" y="10"/>
                </a:lnTo>
                <a:lnTo>
                  <a:pt x="4" y="13"/>
                </a:lnTo>
                <a:lnTo>
                  <a:pt x="6" y="14"/>
                </a:lnTo>
                <a:lnTo>
                  <a:pt x="6" y="16"/>
                </a:lnTo>
                <a:lnTo>
                  <a:pt x="6" y="18"/>
                </a:lnTo>
                <a:lnTo>
                  <a:pt x="8" y="21"/>
                </a:lnTo>
                <a:lnTo>
                  <a:pt x="11" y="23"/>
                </a:lnTo>
                <a:lnTo>
                  <a:pt x="12" y="24"/>
                </a:lnTo>
                <a:lnTo>
                  <a:pt x="12" y="30"/>
                </a:lnTo>
                <a:lnTo>
                  <a:pt x="12" y="34"/>
                </a:lnTo>
                <a:lnTo>
                  <a:pt x="14" y="37"/>
                </a:lnTo>
                <a:lnTo>
                  <a:pt x="18" y="38"/>
                </a:lnTo>
                <a:lnTo>
                  <a:pt x="18" y="41"/>
                </a:lnTo>
                <a:lnTo>
                  <a:pt x="19" y="43"/>
                </a:lnTo>
                <a:lnTo>
                  <a:pt x="20" y="44"/>
                </a:lnTo>
                <a:lnTo>
                  <a:pt x="22" y="45"/>
                </a:lnTo>
                <a:lnTo>
                  <a:pt x="23" y="48"/>
                </a:lnTo>
                <a:lnTo>
                  <a:pt x="23" y="49"/>
                </a:lnTo>
                <a:lnTo>
                  <a:pt x="27" y="49"/>
                </a:lnTo>
                <a:lnTo>
                  <a:pt x="29" y="49"/>
                </a:lnTo>
                <a:lnTo>
                  <a:pt x="30" y="51"/>
                </a:lnTo>
                <a:lnTo>
                  <a:pt x="32" y="53"/>
                </a:lnTo>
                <a:lnTo>
                  <a:pt x="34" y="55"/>
                </a:lnTo>
                <a:lnTo>
                  <a:pt x="36" y="56"/>
                </a:lnTo>
                <a:lnTo>
                  <a:pt x="38" y="59"/>
                </a:lnTo>
                <a:lnTo>
                  <a:pt x="39" y="62"/>
                </a:lnTo>
                <a:lnTo>
                  <a:pt x="38" y="65"/>
                </a:lnTo>
                <a:lnTo>
                  <a:pt x="39" y="69"/>
                </a:lnTo>
                <a:lnTo>
                  <a:pt x="42" y="73"/>
                </a:lnTo>
                <a:lnTo>
                  <a:pt x="42" y="78"/>
                </a:lnTo>
                <a:lnTo>
                  <a:pt x="41" y="83"/>
                </a:lnTo>
                <a:lnTo>
                  <a:pt x="40" y="91"/>
                </a:lnTo>
                <a:lnTo>
                  <a:pt x="35" y="90"/>
                </a:lnTo>
                <a:lnTo>
                  <a:pt x="28" y="91"/>
                </a:lnTo>
                <a:lnTo>
                  <a:pt x="28" y="92"/>
                </a:lnTo>
                <a:lnTo>
                  <a:pt x="33" y="96"/>
                </a:lnTo>
                <a:lnTo>
                  <a:pt x="38" y="98"/>
                </a:lnTo>
                <a:lnTo>
                  <a:pt x="40" y="101"/>
                </a:lnTo>
                <a:lnTo>
                  <a:pt x="40" y="104"/>
                </a:lnTo>
                <a:lnTo>
                  <a:pt x="42" y="105"/>
                </a:lnTo>
                <a:lnTo>
                  <a:pt x="43" y="105"/>
                </a:lnTo>
                <a:lnTo>
                  <a:pt x="46" y="105"/>
                </a:lnTo>
                <a:lnTo>
                  <a:pt x="46" y="107"/>
                </a:lnTo>
                <a:lnTo>
                  <a:pt x="46" y="108"/>
                </a:lnTo>
                <a:lnTo>
                  <a:pt x="47" y="110"/>
                </a:lnTo>
                <a:lnTo>
                  <a:pt x="49" y="110"/>
                </a:lnTo>
                <a:lnTo>
                  <a:pt x="52" y="110"/>
                </a:lnTo>
                <a:lnTo>
                  <a:pt x="61" y="117"/>
                </a:lnTo>
                <a:lnTo>
                  <a:pt x="69" y="124"/>
                </a:lnTo>
                <a:lnTo>
                  <a:pt x="69" y="125"/>
                </a:lnTo>
                <a:lnTo>
                  <a:pt x="68" y="126"/>
                </a:lnTo>
                <a:lnTo>
                  <a:pt x="68" y="127"/>
                </a:lnTo>
                <a:lnTo>
                  <a:pt x="68" y="128"/>
                </a:lnTo>
                <a:lnTo>
                  <a:pt x="71" y="135"/>
                </a:lnTo>
                <a:lnTo>
                  <a:pt x="70" y="142"/>
                </a:lnTo>
                <a:lnTo>
                  <a:pt x="70" y="146"/>
                </a:lnTo>
                <a:lnTo>
                  <a:pt x="71" y="148"/>
                </a:lnTo>
                <a:lnTo>
                  <a:pt x="73" y="151"/>
                </a:lnTo>
                <a:lnTo>
                  <a:pt x="74" y="151"/>
                </a:lnTo>
                <a:lnTo>
                  <a:pt x="77" y="152"/>
                </a:lnTo>
                <a:lnTo>
                  <a:pt x="78" y="154"/>
                </a:lnTo>
                <a:lnTo>
                  <a:pt x="78" y="156"/>
                </a:lnTo>
                <a:lnTo>
                  <a:pt x="82" y="159"/>
                </a:lnTo>
                <a:lnTo>
                  <a:pt x="84" y="160"/>
                </a:lnTo>
                <a:lnTo>
                  <a:pt x="91" y="169"/>
                </a:lnTo>
                <a:lnTo>
                  <a:pt x="98" y="177"/>
                </a:lnTo>
                <a:lnTo>
                  <a:pt x="98" y="181"/>
                </a:lnTo>
                <a:lnTo>
                  <a:pt x="98" y="183"/>
                </a:lnTo>
                <a:lnTo>
                  <a:pt x="102" y="184"/>
                </a:lnTo>
                <a:lnTo>
                  <a:pt x="103" y="183"/>
                </a:lnTo>
                <a:lnTo>
                  <a:pt x="102" y="181"/>
                </a:lnTo>
                <a:lnTo>
                  <a:pt x="103" y="181"/>
                </a:lnTo>
                <a:lnTo>
                  <a:pt x="104" y="181"/>
                </a:lnTo>
                <a:lnTo>
                  <a:pt x="105" y="180"/>
                </a:lnTo>
                <a:lnTo>
                  <a:pt x="107" y="177"/>
                </a:lnTo>
                <a:lnTo>
                  <a:pt x="107" y="174"/>
                </a:lnTo>
                <a:lnTo>
                  <a:pt x="105" y="172"/>
                </a:lnTo>
                <a:lnTo>
                  <a:pt x="98" y="166"/>
                </a:lnTo>
                <a:lnTo>
                  <a:pt x="97" y="163"/>
                </a:lnTo>
                <a:lnTo>
                  <a:pt x="98" y="161"/>
                </a:lnTo>
                <a:lnTo>
                  <a:pt x="96" y="160"/>
                </a:lnTo>
                <a:lnTo>
                  <a:pt x="96" y="159"/>
                </a:lnTo>
                <a:lnTo>
                  <a:pt x="94" y="159"/>
                </a:lnTo>
                <a:lnTo>
                  <a:pt x="91" y="159"/>
                </a:lnTo>
                <a:lnTo>
                  <a:pt x="90" y="158"/>
                </a:lnTo>
                <a:lnTo>
                  <a:pt x="89" y="155"/>
                </a:lnTo>
                <a:lnTo>
                  <a:pt x="90" y="153"/>
                </a:lnTo>
                <a:lnTo>
                  <a:pt x="91" y="151"/>
                </a:lnTo>
                <a:lnTo>
                  <a:pt x="91" y="148"/>
                </a:lnTo>
                <a:lnTo>
                  <a:pt x="89" y="147"/>
                </a:lnTo>
                <a:lnTo>
                  <a:pt x="87" y="146"/>
                </a:lnTo>
                <a:lnTo>
                  <a:pt x="87" y="144"/>
                </a:lnTo>
                <a:lnTo>
                  <a:pt x="87" y="141"/>
                </a:lnTo>
                <a:lnTo>
                  <a:pt x="88" y="140"/>
                </a:lnTo>
                <a:lnTo>
                  <a:pt x="88" y="138"/>
                </a:lnTo>
                <a:lnTo>
                  <a:pt x="84" y="133"/>
                </a:lnTo>
                <a:lnTo>
                  <a:pt x="81" y="128"/>
                </a:lnTo>
                <a:lnTo>
                  <a:pt x="81" y="126"/>
                </a:lnTo>
                <a:lnTo>
                  <a:pt x="81" y="122"/>
                </a:lnTo>
                <a:lnTo>
                  <a:pt x="80" y="118"/>
                </a:lnTo>
                <a:lnTo>
                  <a:pt x="77" y="114"/>
                </a:lnTo>
                <a:lnTo>
                  <a:pt x="74" y="110"/>
                </a:lnTo>
                <a:lnTo>
                  <a:pt x="70" y="107"/>
                </a:lnTo>
                <a:lnTo>
                  <a:pt x="71" y="103"/>
                </a:lnTo>
                <a:lnTo>
                  <a:pt x="71" y="99"/>
                </a:lnTo>
                <a:lnTo>
                  <a:pt x="69" y="98"/>
                </a:lnTo>
                <a:lnTo>
                  <a:pt x="67" y="97"/>
                </a:lnTo>
                <a:lnTo>
                  <a:pt x="67" y="94"/>
                </a:lnTo>
                <a:lnTo>
                  <a:pt x="67" y="92"/>
                </a:lnTo>
                <a:lnTo>
                  <a:pt x="63" y="91"/>
                </a:lnTo>
                <a:lnTo>
                  <a:pt x="62" y="90"/>
                </a:lnTo>
                <a:lnTo>
                  <a:pt x="61" y="89"/>
                </a:lnTo>
                <a:lnTo>
                  <a:pt x="60" y="85"/>
                </a:lnTo>
                <a:lnTo>
                  <a:pt x="60" y="83"/>
                </a:lnTo>
                <a:lnTo>
                  <a:pt x="61" y="79"/>
                </a:lnTo>
                <a:lnTo>
                  <a:pt x="60" y="76"/>
                </a:lnTo>
                <a:lnTo>
                  <a:pt x="56" y="75"/>
                </a:lnTo>
                <a:lnTo>
                  <a:pt x="56" y="71"/>
                </a:lnTo>
                <a:lnTo>
                  <a:pt x="55" y="71"/>
                </a:lnTo>
                <a:lnTo>
                  <a:pt x="55" y="70"/>
                </a:lnTo>
                <a:lnTo>
                  <a:pt x="53" y="70"/>
                </a:lnTo>
                <a:lnTo>
                  <a:pt x="52" y="70"/>
                </a:lnTo>
                <a:lnTo>
                  <a:pt x="50" y="69"/>
                </a:lnTo>
                <a:lnTo>
                  <a:pt x="50" y="65"/>
                </a:lnTo>
                <a:lnTo>
                  <a:pt x="52" y="64"/>
                </a:lnTo>
                <a:lnTo>
                  <a:pt x="52" y="63"/>
                </a:lnTo>
                <a:lnTo>
                  <a:pt x="52" y="62"/>
                </a:lnTo>
                <a:lnTo>
                  <a:pt x="47" y="53"/>
                </a:lnTo>
                <a:lnTo>
                  <a:pt x="46" y="52"/>
                </a:lnTo>
                <a:lnTo>
                  <a:pt x="45" y="52"/>
                </a:lnTo>
                <a:lnTo>
                  <a:pt x="42" y="52"/>
                </a:lnTo>
                <a:lnTo>
                  <a:pt x="42" y="51"/>
                </a:lnTo>
                <a:lnTo>
                  <a:pt x="42" y="49"/>
                </a:lnTo>
                <a:lnTo>
                  <a:pt x="40" y="46"/>
                </a:lnTo>
                <a:lnTo>
                  <a:pt x="38" y="43"/>
                </a:lnTo>
                <a:lnTo>
                  <a:pt x="35" y="37"/>
                </a:lnTo>
                <a:lnTo>
                  <a:pt x="34" y="32"/>
                </a:lnTo>
                <a:lnTo>
                  <a:pt x="30" y="29"/>
                </a:lnTo>
                <a:lnTo>
                  <a:pt x="28" y="27"/>
                </a:lnTo>
                <a:lnTo>
                  <a:pt x="28" y="23"/>
                </a:lnTo>
                <a:lnTo>
                  <a:pt x="28" y="21"/>
                </a:lnTo>
                <a:lnTo>
                  <a:pt x="30" y="16"/>
                </a:lnTo>
                <a:lnTo>
                  <a:pt x="29" y="16"/>
                </a:lnTo>
                <a:lnTo>
                  <a:pt x="29" y="15"/>
                </a:lnTo>
                <a:lnTo>
                  <a:pt x="33" y="15"/>
                </a:lnTo>
                <a:lnTo>
                  <a:pt x="36" y="15"/>
                </a:lnTo>
                <a:lnTo>
                  <a:pt x="39" y="18"/>
                </a:lnTo>
                <a:lnTo>
                  <a:pt x="41" y="20"/>
                </a:lnTo>
                <a:lnTo>
                  <a:pt x="45" y="21"/>
                </a:lnTo>
                <a:lnTo>
                  <a:pt x="46" y="17"/>
                </a:lnTo>
                <a:lnTo>
                  <a:pt x="47" y="17"/>
                </a:lnTo>
                <a:lnTo>
                  <a:pt x="48" y="16"/>
                </a:lnTo>
                <a:lnTo>
                  <a:pt x="52" y="16"/>
                </a:lnTo>
                <a:lnTo>
                  <a:pt x="53" y="21"/>
                </a:lnTo>
                <a:lnTo>
                  <a:pt x="53" y="22"/>
                </a:lnTo>
                <a:lnTo>
                  <a:pt x="57" y="25"/>
                </a:lnTo>
                <a:lnTo>
                  <a:pt x="57" y="31"/>
                </a:lnTo>
                <a:lnTo>
                  <a:pt x="57" y="35"/>
                </a:lnTo>
                <a:lnTo>
                  <a:pt x="61" y="43"/>
                </a:lnTo>
                <a:lnTo>
                  <a:pt x="63" y="43"/>
                </a:lnTo>
                <a:lnTo>
                  <a:pt x="64" y="50"/>
                </a:lnTo>
                <a:lnTo>
                  <a:pt x="66" y="52"/>
                </a:lnTo>
                <a:lnTo>
                  <a:pt x="67" y="56"/>
                </a:lnTo>
                <a:lnTo>
                  <a:pt x="70" y="60"/>
                </a:lnTo>
                <a:lnTo>
                  <a:pt x="74" y="66"/>
                </a:lnTo>
                <a:lnTo>
                  <a:pt x="77" y="66"/>
                </a:lnTo>
                <a:lnTo>
                  <a:pt x="78" y="70"/>
                </a:lnTo>
                <a:lnTo>
                  <a:pt x="77" y="73"/>
                </a:lnTo>
                <a:lnTo>
                  <a:pt x="77" y="76"/>
                </a:lnTo>
                <a:lnTo>
                  <a:pt x="82" y="77"/>
                </a:lnTo>
                <a:lnTo>
                  <a:pt x="85" y="78"/>
                </a:lnTo>
                <a:lnTo>
                  <a:pt x="88" y="84"/>
                </a:lnTo>
                <a:lnTo>
                  <a:pt x="89" y="89"/>
                </a:lnTo>
                <a:lnTo>
                  <a:pt x="91" y="91"/>
                </a:lnTo>
                <a:lnTo>
                  <a:pt x="94" y="90"/>
                </a:lnTo>
                <a:lnTo>
                  <a:pt x="97" y="91"/>
                </a:lnTo>
                <a:lnTo>
                  <a:pt x="98" y="92"/>
                </a:lnTo>
                <a:lnTo>
                  <a:pt x="97" y="94"/>
                </a:lnTo>
                <a:lnTo>
                  <a:pt x="97" y="98"/>
                </a:lnTo>
                <a:lnTo>
                  <a:pt x="97" y="99"/>
                </a:lnTo>
                <a:lnTo>
                  <a:pt x="98" y="101"/>
                </a:lnTo>
                <a:lnTo>
                  <a:pt x="101" y="101"/>
                </a:lnTo>
                <a:lnTo>
                  <a:pt x="103" y="103"/>
                </a:lnTo>
                <a:lnTo>
                  <a:pt x="104" y="104"/>
                </a:lnTo>
                <a:lnTo>
                  <a:pt x="105" y="107"/>
                </a:lnTo>
                <a:lnTo>
                  <a:pt x="105" y="111"/>
                </a:lnTo>
                <a:lnTo>
                  <a:pt x="108" y="111"/>
                </a:lnTo>
                <a:lnTo>
                  <a:pt x="109" y="111"/>
                </a:lnTo>
                <a:lnTo>
                  <a:pt x="112" y="111"/>
                </a:lnTo>
                <a:lnTo>
                  <a:pt x="114" y="112"/>
                </a:lnTo>
                <a:lnTo>
                  <a:pt x="115" y="115"/>
                </a:lnTo>
                <a:lnTo>
                  <a:pt x="117" y="115"/>
                </a:lnTo>
                <a:lnTo>
                  <a:pt x="116" y="118"/>
                </a:lnTo>
                <a:lnTo>
                  <a:pt x="116" y="119"/>
                </a:lnTo>
                <a:lnTo>
                  <a:pt x="114" y="120"/>
                </a:lnTo>
                <a:lnTo>
                  <a:pt x="111" y="121"/>
                </a:lnTo>
                <a:lnTo>
                  <a:pt x="111" y="125"/>
                </a:lnTo>
                <a:lnTo>
                  <a:pt x="111" y="128"/>
                </a:lnTo>
                <a:lnTo>
                  <a:pt x="114" y="128"/>
                </a:lnTo>
                <a:lnTo>
                  <a:pt x="117" y="130"/>
                </a:lnTo>
                <a:lnTo>
                  <a:pt x="117" y="132"/>
                </a:lnTo>
                <a:lnTo>
                  <a:pt x="118" y="134"/>
                </a:lnTo>
                <a:lnTo>
                  <a:pt x="122" y="135"/>
                </a:lnTo>
                <a:lnTo>
                  <a:pt x="125" y="138"/>
                </a:lnTo>
                <a:lnTo>
                  <a:pt x="133" y="148"/>
                </a:lnTo>
                <a:lnTo>
                  <a:pt x="135" y="152"/>
                </a:lnTo>
                <a:lnTo>
                  <a:pt x="135" y="154"/>
                </a:lnTo>
                <a:lnTo>
                  <a:pt x="138" y="156"/>
                </a:lnTo>
                <a:lnTo>
                  <a:pt x="140" y="158"/>
                </a:lnTo>
                <a:lnTo>
                  <a:pt x="145" y="162"/>
                </a:lnTo>
                <a:lnTo>
                  <a:pt x="145" y="165"/>
                </a:lnTo>
                <a:lnTo>
                  <a:pt x="145" y="167"/>
                </a:lnTo>
                <a:lnTo>
                  <a:pt x="149" y="169"/>
                </a:lnTo>
                <a:lnTo>
                  <a:pt x="152" y="173"/>
                </a:lnTo>
                <a:lnTo>
                  <a:pt x="152" y="174"/>
                </a:lnTo>
                <a:lnTo>
                  <a:pt x="152" y="175"/>
                </a:lnTo>
                <a:lnTo>
                  <a:pt x="156" y="177"/>
                </a:lnTo>
                <a:lnTo>
                  <a:pt x="157" y="182"/>
                </a:lnTo>
                <a:lnTo>
                  <a:pt x="158" y="186"/>
                </a:lnTo>
                <a:lnTo>
                  <a:pt x="161" y="193"/>
                </a:lnTo>
                <a:lnTo>
                  <a:pt x="164" y="196"/>
                </a:lnTo>
                <a:lnTo>
                  <a:pt x="166" y="201"/>
                </a:lnTo>
                <a:lnTo>
                  <a:pt x="168" y="202"/>
                </a:lnTo>
                <a:lnTo>
                  <a:pt x="168" y="206"/>
                </a:lnTo>
                <a:lnTo>
                  <a:pt x="168" y="209"/>
                </a:lnTo>
                <a:lnTo>
                  <a:pt x="171" y="213"/>
                </a:lnTo>
                <a:lnTo>
                  <a:pt x="172" y="216"/>
                </a:lnTo>
                <a:lnTo>
                  <a:pt x="172" y="221"/>
                </a:lnTo>
                <a:lnTo>
                  <a:pt x="170" y="224"/>
                </a:lnTo>
                <a:lnTo>
                  <a:pt x="167" y="228"/>
                </a:lnTo>
                <a:lnTo>
                  <a:pt x="167" y="229"/>
                </a:lnTo>
                <a:lnTo>
                  <a:pt x="167" y="230"/>
                </a:lnTo>
                <a:lnTo>
                  <a:pt x="170" y="231"/>
                </a:lnTo>
                <a:lnTo>
                  <a:pt x="170" y="232"/>
                </a:lnTo>
                <a:lnTo>
                  <a:pt x="168" y="234"/>
                </a:lnTo>
                <a:lnTo>
                  <a:pt x="167" y="235"/>
                </a:lnTo>
                <a:lnTo>
                  <a:pt x="166" y="237"/>
                </a:lnTo>
                <a:lnTo>
                  <a:pt x="166" y="239"/>
                </a:lnTo>
                <a:lnTo>
                  <a:pt x="170" y="246"/>
                </a:lnTo>
                <a:lnTo>
                  <a:pt x="172" y="246"/>
                </a:lnTo>
                <a:lnTo>
                  <a:pt x="172" y="249"/>
                </a:lnTo>
                <a:lnTo>
                  <a:pt x="173" y="252"/>
                </a:lnTo>
                <a:lnTo>
                  <a:pt x="177" y="256"/>
                </a:lnTo>
                <a:lnTo>
                  <a:pt x="183" y="259"/>
                </a:lnTo>
                <a:lnTo>
                  <a:pt x="185" y="261"/>
                </a:lnTo>
                <a:lnTo>
                  <a:pt x="187" y="261"/>
                </a:lnTo>
                <a:lnTo>
                  <a:pt x="188" y="263"/>
                </a:lnTo>
                <a:lnTo>
                  <a:pt x="188" y="265"/>
                </a:lnTo>
                <a:lnTo>
                  <a:pt x="191" y="266"/>
                </a:lnTo>
                <a:lnTo>
                  <a:pt x="193" y="268"/>
                </a:lnTo>
                <a:lnTo>
                  <a:pt x="197" y="270"/>
                </a:lnTo>
                <a:lnTo>
                  <a:pt x="201" y="277"/>
                </a:lnTo>
                <a:lnTo>
                  <a:pt x="205" y="283"/>
                </a:lnTo>
                <a:lnTo>
                  <a:pt x="208" y="284"/>
                </a:lnTo>
                <a:lnTo>
                  <a:pt x="213" y="284"/>
                </a:lnTo>
                <a:lnTo>
                  <a:pt x="216" y="284"/>
                </a:lnTo>
                <a:lnTo>
                  <a:pt x="220" y="285"/>
                </a:lnTo>
                <a:lnTo>
                  <a:pt x="223" y="287"/>
                </a:lnTo>
                <a:lnTo>
                  <a:pt x="226" y="291"/>
                </a:lnTo>
                <a:lnTo>
                  <a:pt x="233" y="294"/>
                </a:lnTo>
                <a:lnTo>
                  <a:pt x="241" y="298"/>
                </a:lnTo>
                <a:lnTo>
                  <a:pt x="241" y="300"/>
                </a:lnTo>
                <a:lnTo>
                  <a:pt x="242" y="301"/>
                </a:lnTo>
                <a:lnTo>
                  <a:pt x="247" y="303"/>
                </a:lnTo>
                <a:lnTo>
                  <a:pt x="250" y="304"/>
                </a:lnTo>
                <a:lnTo>
                  <a:pt x="259" y="305"/>
                </a:lnTo>
                <a:lnTo>
                  <a:pt x="261" y="307"/>
                </a:lnTo>
                <a:lnTo>
                  <a:pt x="262" y="307"/>
                </a:lnTo>
                <a:lnTo>
                  <a:pt x="263" y="306"/>
                </a:lnTo>
                <a:lnTo>
                  <a:pt x="264" y="306"/>
                </a:lnTo>
                <a:lnTo>
                  <a:pt x="267" y="306"/>
                </a:lnTo>
                <a:lnTo>
                  <a:pt x="267" y="307"/>
                </a:lnTo>
                <a:lnTo>
                  <a:pt x="268" y="310"/>
                </a:lnTo>
                <a:lnTo>
                  <a:pt x="269" y="310"/>
                </a:lnTo>
                <a:lnTo>
                  <a:pt x="271" y="310"/>
                </a:lnTo>
                <a:lnTo>
                  <a:pt x="274" y="311"/>
                </a:lnTo>
                <a:lnTo>
                  <a:pt x="276" y="314"/>
                </a:lnTo>
                <a:lnTo>
                  <a:pt x="276" y="315"/>
                </a:lnTo>
                <a:lnTo>
                  <a:pt x="278" y="317"/>
                </a:lnTo>
                <a:lnTo>
                  <a:pt x="280" y="315"/>
                </a:lnTo>
                <a:lnTo>
                  <a:pt x="281" y="315"/>
                </a:lnTo>
                <a:lnTo>
                  <a:pt x="283" y="315"/>
                </a:lnTo>
                <a:lnTo>
                  <a:pt x="284" y="315"/>
                </a:lnTo>
                <a:lnTo>
                  <a:pt x="285" y="317"/>
                </a:lnTo>
                <a:lnTo>
                  <a:pt x="288" y="318"/>
                </a:lnTo>
                <a:lnTo>
                  <a:pt x="290" y="317"/>
                </a:lnTo>
                <a:lnTo>
                  <a:pt x="295" y="315"/>
                </a:lnTo>
                <a:lnTo>
                  <a:pt x="295" y="318"/>
                </a:lnTo>
                <a:lnTo>
                  <a:pt x="296" y="319"/>
                </a:lnTo>
                <a:lnTo>
                  <a:pt x="299" y="320"/>
                </a:lnTo>
                <a:lnTo>
                  <a:pt x="303" y="320"/>
                </a:lnTo>
                <a:lnTo>
                  <a:pt x="307" y="319"/>
                </a:lnTo>
                <a:lnTo>
                  <a:pt x="308" y="318"/>
                </a:lnTo>
                <a:lnTo>
                  <a:pt x="310" y="315"/>
                </a:lnTo>
                <a:lnTo>
                  <a:pt x="316" y="315"/>
                </a:lnTo>
                <a:lnTo>
                  <a:pt x="322" y="315"/>
                </a:lnTo>
                <a:lnTo>
                  <a:pt x="326" y="313"/>
                </a:lnTo>
                <a:lnTo>
                  <a:pt x="328" y="313"/>
                </a:lnTo>
                <a:lnTo>
                  <a:pt x="329" y="315"/>
                </a:lnTo>
                <a:lnTo>
                  <a:pt x="332" y="315"/>
                </a:lnTo>
                <a:lnTo>
                  <a:pt x="336" y="315"/>
                </a:lnTo>
                <a:lnTo>
                  <a:pt x="339" y="315"/>
                </a:lnTo>
                <a:lnTo>
                  <a:pt x="342" y="315"/>
                </a:lnTo>
                <a:lnTo>
                  <a:pt x="344" y="319"/>
                </a:lnTo>
                <a:lnTo>
                  <a:pt x="346" y="321"/>
                </a:lnTo>
                <a:lnTo>
                  <a:pt x="349" y="321"/>
                </a:lnTo>
                <a:lnTo>
                  <a:pt x="351" y="321"/>
                </a:lnTo>
                <a:lnTo>
                  <a:pt x="353" y="324"/>
                </a:lnTo>
                <a:lnTo>
                  <a:pt x="354" y="326"/>
                </a:lnTo>
                <a:lnTo>
                  <a:pt x="358" y="333"/>
                </a:lnTo>
                <a:lnTo>
                  <a:pt x="359" y="333"/>
                </a:lnTo>
                <a:lnTo>
                  <a:pt x="360" y="331"/>
                </a:lnTo>
                <a:lnTo>
                  <a:pt x="360" y="327"/>
                </a:lnTo>
                <a:lnTo>
                  <a:pt x="359" y="325"/>
                </a:lnTo>
                <a:lnTo>
                  <a:pt x="359" y="324"/>
                </a:lnTo>
                <a:lnTo>
                  <a:pt x="360" y="322"/>
                </a:lnTo>
                <a:lnTo>
                  <a:pt x="363" y="318"/>
                </a:lnTo>
                <a:lnTo>
                  <a:pt x="368" y="311"/>
                </a:lnTo>
                <a:lnTo>
                  <a:pt x="386" y="312"/>
                </a:lnTo>
                <a:lnTo>
                  <a:pt x="386" y="308"/>
                </a:lnTo>
                <a:lnTo>
                  <a:pt x="385" y="305"/>
                </a:lnTo>
                <a:lnTo>
                  <a:pt x="383" y="303"/>
                </a:lnTo>
                <a:lnTo>
                  <a:pt x="380" y="300"/>
                </a:lnTo>
                <a:lnTo>
                  <a:pt x="378" y="298"/>
                </a:lnTo>
                <a:lnTo>
                  <a:pt x="374" y="293"/>
                </a:lnTo>
                <a:lnTo>
                  <a:pt x="374" y="289"/>
                </a:lnTo>
                <a:lnTo>
                  <a:pt x="379" y="289"/>
                </a:lnTo>
                <a:lnTo>
                  <a:pt x="381" y="280"/>
                </a:lnTo>
                <a:lnTo>
                  <a:pt x="406" y="280"/>
                </a:lnTo>
                <a:lnTo>
                  <a:pt x="412" y="277"/>
                </a:lnTo>
                <a:lnTo>
                  <a:pt x="414" y="276"/>
                </a:lnTo>
                <a:lnTo>
                  <a:pt x="415" y="275"/>
                </a:lnTo>
                <a:lnTo>
                  <a:pt x="418" y="276"/>
                </a:lnTo>
                <a:lnTo>
                  <a:pt x="423" y="268"/>
                </a:lnTo>
                <a:lnTo>
                  <a:pt x="423" y="272"/>
                </a:lnTo>
                <a:lnTo>
                  <a:pt x="423" y="273"/>
                </a:lnTo>
                <a:lnTo>
                  <a:pt x="422" y="275"/>
                </a:lnTo>
                <a:lnTo>
                  <a:pt x="429" y="278"/>
                </a:lnTo>
                <a:lnTo>
                  <a:pt x="429" y="271"/>
                </a:lnTo>
                <a:lnTo>
                  <a:pt x="429" y="264"/>
                </a:lnTo>
                <a:lnTo>
                  <a:pt x="433" y="250"/>
                </a:lnTo>
                <a:lnTo>
                  <a:pt x="435" y="250"/>
                </a:lnTo>
                <a:lnTo>
                  <a:pt x="434" y="246"/>
                </a:lnTo>
                <a:lnTo>
                  <a:pt x="433" y="244"/>
                </a:lnTo>
                <a:lnTo>
                  <a:pt x="433" y="242"/>
                </a:lnTo>
                <a:lnTo>
                  <a:pt x="435" y="236"/>
                </a:lnTo>
                <a:lnTo>
                  <a:pt x="439" y="227"/>
                </a:lnTo>
                <a:lnTo>
                  <a:pt x="440" y="223"/>
                </a:lnTo>
                <a:lnTo>
                  <a:pt x="440" y="218"/>
                </a:lnTo>
                <a:lnTo>
                  <a:pt x="440" y="215"/>
                </a:lnTo>
                <a:lnTo>
                  <a:pt x="437" y="213"/>
                </a:lnTo>
                <a:lnTo>
                  <a:pt x="435" y="213"/>
                </a:lnTo>
                <a:lnTo>
                  <a:pt x="434" y="213"/>
                </a:lnTo>
                <a:lnTo>
                  <a:pt x="432" y="210"/>
                </a:lnTo>
                <a:lnTo>
                  <a:pt x="428" y="210"/>
                </a:lnTo>
                <a:lnTo>
                  <a:pt x="425" y="211"/>
                </a:lnTo>
                <a:lnTo>
                  <a:pt x="418" y="213"/>
                </a:lnTo>
                <a:lnTo>
                  <a:pt x="416" y="215"/>
                </a:lnTo>
                <a:lnTo>
                  <a:pt x="414" y="217"/>
                </a:lnTo>
                <a:lnTo>
                  <a:pt x="411" y="218"/>
                </a:lnTo>
                <a:lnTo>
                  <a:pt x="408" y="218"/>
                </a:lnTo>
                <a:lnTo>
                  <a:pt x="406" y="220"/>
                </a:lnTo>
                <a:lnTo>
                  <a:pt x="405" y="222"/>
                </a:lnTo>
                <a:lnTo>
                  <a:pt x="400" y="223"/>
                </a:lnTo>
                <a:lnTo>
                  <a:pt x="398" y="223"/>
                </a:lnTo>
                <a:lnTo>
                  <a:pt x="397" y="223"/>
                </a:lnTo>
                <a:lnTo>
                  <a:pt x="394" y="227"/>
                </a:lnTo>
                <a:lnTo>
                  <a:pt x="393" y="231"/>
                </a:lnTo>
                <a:lnTo>
                  <a:pt x="392" y="236"/>
                </a:lnTo>
                <a:lnTo>
                  <a:pt x="391" y="242"/>
                </a:lnTo>
                <a:lnTo>
                  <a:pt x="390" y="246"/>
                </a:lnTo>
                <a:lnTo>
                  <a:pt x="387" y="249"/>
                </a:lnTo>
                <a:lnTo>
                  <a:pt x="385" y="251"/>
                </a:lnTo>
                <a:lnTo>
                  <a:pt x="385" y="256"/>
                </a:lnTo>
                <a:lnTo>
                  <a:pt x="386" y="258"/>
                </a:lnTo>
                <a:lnTo>
                  <a:pt x="385" y="259"/>
                </a:lnTo>
                <a:lnTo>
                  <a:pt x="384" y="259"/>
                </a:lnTo>
                <a:lnTo>
                  <a:pt x="381" y="262"/>
                </a:lnTo>
                <a:lnTo>
                  <a:pt x="379" y="265"/>
                </a:lnTo>
                <a:lnTo>
                  <a:pt x="376" y="271"/>
                </a:lnTo>
                <a:lnTo>
                  <a:pt x="372" y="271"/>
                </a:lnTo>
                <a:lnTo>
                  <a:pt x="370" y="272"/>
                </a:lnTo>
                <a:lnTo>
                  <a:pt x="367" y="268"/>
                </a:lnTo>
                <a:lnTo>
                  <a:pt x="359" y="270"/>
                </a:lnTo>
                <a:lnTo>
                  <a:pt x="353" y="273"/>
                </a:lnTo>
                <a:lnTo>
                  <a:pt x="352" y="277"/>
                </a:lnTo>
                <a:lnTo>
                  <a:pt x="343" y="277"/>
                </a:lnTo>
                <a:lnTo>
                  <a:pt x="343" y="279"/>
                </a:lnTo>
                <a:lnTo>
                  <a:pt x="337" y="279"/>
                </a:lnTo>
                <a:lnTo>
                  <a:pt x="329" y="279"/>
                </a:lnTo>
                <a:lnTo>
                  <a:pt x="326" y="273"/>
                </a:lnTo>
                <a:lnTo>
                  <a:pt x="323" y="270"/>
                </a:lnTo>
                <a:lnTo>
                  <a:pt x="318" y="269"/>
                </a:lnTo>
                <a:lnTo>
                  <a:pt x="310" y="269"/>
                </a:lnTo>
                <a:lnTo>
                  <a:pt x="310" y="264"/>
                </a:lnTo>
                <a:lnTo>
                  <a:pt x="309" y="262"/>
                </a:lnTo>
                <a:lnTo>
                  <a:pt x="307" y="259"/>
                </a:lnTo>
                <a:lnTo>
                  <a:pt x="304" y="256"/>
                </a:lnTo>
                <a:lnTo>
                  <a:pt x="303" y="253"/>
                </a:lnTo>
                <a:lnTo>
                  <a:pt x="303" y="250"/>
                </a:lnTo>
                <a:lnTo>
                  <a:pt x="303" y="248"/>
                </a:lnTo>
                <a:lnTo>
                  <a:pt x="299" y="248"/>
                </a:lnTo>
                <a:lnTo>
                  <a:pt x="298" y="246"/>
                </a:lnTo>
                <a:lnTo>
                  <a:pt x="297" y="244"/>
                </a:lnTo>
                <a:lnTo>
                  <a:pt x="296" y="239"/>
                </a:lnTo>
                <a:lnTo>
                  <a:pt x="294" y="238"/>
                </a:lnTo>
                <a:lnTo>
                  <a:pt x="291" y="237"/>
                </a:lnTo>
                <a:lnTo>
                  <a:pt x="289" y="235"/>
                </a:lnTo>
                <a:lnTo>
                  <a:pt x="289" y="231"/>
                </a:lnTo>
                <a:lnTo>
                  <a:pt x="289" y="228"/>
                </a:lnTo>
                <a:lnTo>
                  <a:pt x="287" y="225"/>
                </a:lnTo>
                <a:lnTo>
                  <a:pt x="284" y="223"/>
                </a:lnTo>
                <a:lnTo>
                  <a:pt x="283" y="217"/>
                </a:lnTo>
                <a:lnTo>
                  <a:pt x="282" y="218"/>
                </a:lnTo>
                <a:lnTo>
                  <a:pt x="280" y="220"/>
                </a:lnTo>
                <a:lnTo>
                  <a:pt x="281" y="215"/>
                </a:lnTo>
                <a:lnTo>
                  <a:pt x="281" y="211"/>
                </a:lnTo>
                <a:lnTo>
                  <a:pt x="281" y="207"/>
                </a:lnTo>
                <a:lnTo>
                  <a:pt x="281" y="202"/>
                </a:lnTo>
                <a:lnTo>
                  <a:pt x="283" y="197"/>
                </a:lnTo>
                <a:lnTo>
                  <a:pt x="284" y="194"/>
                </a:lnTo>
                <a:lnTo>
                  <a:pt x="284" y="191"/>
                </a:lnTo>
                <a:lnTo>
                  <a:pt x="282" y="187"/>
                </a:lnTo>
                <a:lnTo>
                  <a:pt x="282" y="183"/>
                </a:lnTo>
                <a:lnTo>
                  <a:pt x="282" y="179"/>
                </a:lnTo>
                <a:lnTo>
                  <a:pt x="280" y="177"/>
                </a:lnTo>
                <a:lnTo>
                  <a:pt x="280" y="175"/>
                </a:lnTo>
                <a:lnTo>
                  <a:pt x="281" y="172"/>
                </a:lnTo>
                <a:lnTo>
                  <a:pt x="281" y="169"/>
                </a:lnTo>
                <a:lnTo>
                  <a:pt x="281" y="166"/>
                </a:lnTo>
                <a:lnTo>
                  <a:pt x="278" y="160"/>
                </a:lnTo>
                <a:lnTo>
                  <a:pt x="280" y="155"/>
                </a:lnTo>
                <a:lnTo>
                  <a:pt x="280" y="153"/>
                </a:lnTo>
                <a:lnTo>
                  <a:pt x="278" y="151"/>
                </a:lnTo>
                <a:lnTo>
                  <a:pt x="281" y="149"/>
                </a:lnTo>
                <a:lnTo>
                  <a:pt x="283" y="147"/>
                </a:lnTo>
                <a:lnTo>
                  <a:pt x="283" y="144"/>
                </a:lnTo>
                <a:lnTo>
                  <a:pt x="288" y="144"/>
                </a:lnTo>
                <a:lnTo>
                  <a:pt x="289" y="140"/>
                </a:lnTo>
                <a:lnTo>
                  <a:pt x="291" y="137"/>
                </a:lnTo>
                <a:lnTo>
                  <a:pt x="291" y="135"/>
                </a:lnTo>
                <a:lnTo>
                  <a:pt x="291" y="134"/>
                </a:lnTo>
                <a:lnTo>
                  <a:pt x="290" y="133"/>
                </a:lnTo>
                <a:lnTo>
                  <a:pt x="283" y="133"/>
                </a:lnTo>
                <a:lnTo>
                  <a:pt x="280" y="128"/>
                </a:lnTo>
                <a:lnTo>
                  <a:pt x="273" y="128"/>
                </a:lnTo>
                <a:lnTo>
                  <a:pt x="268" y="126"/>
                </a:lnTo>
                <a:lnTo>
                  <a:pt x="263" y="122"/>
                </a:lnTo>
                <a:lnTo>
                  <a:pt x="261" y="117"/>
                </a:lnTo>
                <a:lnTo>
                  <a:pt x="259" y="106"/>
                </a:lnTo>
                <a:lnTo>
                  <a:pt x="256" y="101"/>
                </a:lnTo>
                <a:lnTo>
                  <a:pt x="252" y="98"/>
                </a:lnTo>
                <a:lnTo>
                  <a:pt x="249" y="92"/>
                </a:lnTo>
                <a:lnTo>
                  <a:pt x="245" y="84"/>
                </a:lnTo>
                <a:lnTo>
                  <a:pt x="242" y="78"/>
                </a:lnTo>
                <a:lnTo>
                  <a:pt x="240" y="75"/>
                </a:lnTo>
                <a:lnTo>
                  <a:pt x="239" y="69"/>
                </a:lnTo>
                <a:lnTo>
                  <a:pt x="234" y="64"/>
                </a:lnTo>
                <a:lnTo>
                  <a:pt x="230" y="60"/>
                </a:lnTo>
                <a:lnTo>
                  <a:pt x="226" y="58"/>
                </a:lnTo>
                <a:lnTo>
                  <a:pt x="220" y="57"/>
                </a:lnTo>
                <a:lnTo>
                  <a:pt x="214" y="59"/>
                </a:lnTo>
                <a:lnTo>
                  <a:pt x="209" y="66"/>
                </a:lnTo>
                <a:lnTo>
                  <a:pt x="206" y="70"/>
                </a:lnTo>
                <a:lnTo>
                  <a:pt x="201" y="70"/>
                </a:lnTo>
                <a:lnTo>
                  <a:pt x="195" y="70"/>
                </a:lnTo>
                <a:lnTo>
                  <a:pt x="192" y="66"/>
                </a:lnTo>
                <a:lnTo>
                  <a:pt x="187" y="60"/>
                </a:lnTo>
                <a:lnTo>
                  <a:pt x="185" y="55"/>
                </a:lnTo>
                <a:lnTo>
                  <a:pt x="183" y="50"/>
                </a:lnTo>
                <a:lnTo>
                  <a:pt x="180" y="44"/>
                </a:lnTo>
                <a:lnTo>
                  <a:pt x="174" y="38"/>
                </a:lnTo>
                <a:lnTo>
                  <a:pt x="170" y="35"/>
                </a:lnTo>
                <a:lnTo>
                  <a:pt x="168" y="30"/>
                </a:lnTo>
                <a:lnTo>
                  <a:pt x="163" y="27"/>
                </a:lnTo>
                <a:lnTo>
                  <a:pt x="157" y="18"/>
                </a:lnTo>
                <a:lnTo>
                  <a:pt x="126" y="18"/>
                </a:lnTo>
                <a:lnTo>
                  <a:pt x="126" y="28"/>
                </a:lnTo>
                <a:lnTo>
                  <a:pt x="78" y="25"/>
                </a:lnTo>
                <a:lnTo>
                  <a:pt x="40" y="4"/>
                </a:lnTo>
                <a:lnTo>
                  <a:pt x="40" y="0"/>
                </a:lnTo>
                <a:lnTo>
                  <a:pt x="0" y="3"/>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49" name="Freeform 256"/>
          <p:cNvSpPr>
            <a:spLocks/>
          </p:cNvSpPr>
          <p:nvPr/>
        </p:nvSpPr>
        <p:spPr bwMode="auto">
          <a:xfrm>
            <a:off x="4184650" y="2768600"/>
            <a:ext cx="274638" cy="315913"/>
          </a:xfrm>
          <a:custGeom>
            <a:avLst/>
            <a:gdLst>
              <a:gd name="T0" fmla="*/ 2147483647 w 180"/>
              <a:gd name="T1" fmla="*/ 2147483647 h 224"/>
              <a:gd name="T2" fmla="*/ 2147483647 w 180"/>
              <a:gd name="T3" fmla="*/ 2147483647 h 224"/>
              <a:gd name="T4" fmla="*/ 2147483647 w 180"/>
              <a:gd name="T5" fmla="*/ 2147483647 h 224"/>
              <a:gd name="T6" fmla="*/ 2147483647 w 180"/>
              <a:gd name="T7" fmla="*/ 2147483647 h 224"/>
              <a:gd name="T8" fmla="*/ 2147483647 w 180"/>
              <a:gd name="T9" fmla="*/ 2147483647 h 224"/>
              <a:gd name="T10" fmla="*/ 2147483647 w 180"/>
              <a:gd name="T11" fmla="*/ 2147483647 h 224"/>
              <a:gd name="T12" fmla="*/ 2147483647 w 180"/>
              <a:gd name="T13" fmla="*/ 2147483647 h 224"/>
              <a:gd name="T14" fmla="*/ 2147483647 w 180"/>
              <a:gd name="T15" fmla="*/ 2147483647 h 224"/>
              <a:gd name="T16" fmla="*/ 2147483647 w 180"/>
              <a:gd name="T17" fmla="*/ 2147483647 h 224"/>
              <a:gd name="T18" fmla="*/ 2147483647 w 180"/>
              <a:gd name="T19" fmla="*/ 2147483647 h 224"/>
              <a:gd name="T20" fmla="*/ 2147483647 w 180"/>
              <a:gd name="T21" fmla="*/ 2147483647 h 224"/>
              <a:gd name="T22" fmla="*/ 2147483647 w 180"/>
              <a:gd name="T23" fmla="*/ 2147483647 h 224"/>
              <a:gd name="T24" fmla="*/ 2147483647 w 180"/>
              <a:gd name="T25" fmla="*/ 2147483647 h 224"/>
              <a:gd name="T26" fmla="*/ 2147483647 w 180"/>
              <a:gd name="T27" fmla="*/ 2147483647 h 224"/>
              <a:gd name="T28" fmla="*/ 2147483647 w 180"/>
              <a:gd name="T29" fmla="*/ 2147483647 h 224"/>
              <a:gd name="T30" fmla="*/ 2147483647 w 180"/>
              <a:gd name="T31" fmla="*/ 2147483647 h 224"/>
              <a:gd name="T32" fmla="*/ 2147483647 w 180"/>
              <a:gd name="T33" fmla="*/ 2147483647 h 224"/>
              <a:gd name="T34" fmla="*/ 2147483647 w 180"/>
              <a:gd name="T35" fmla="*/ 2147483647 h 224"/>
              <a:gd name="T36" fmla="*/ 2147483647 w 180"/>
              <a:gd name="T37" fmla="*/ 2147483647 h 224"/>
              <a:gd name="T38" fmla="*/ 2147483647 w 180"/>
              <a:gd name="T39" fmla="*/ 2147483647 h 224"/>
              <a:gd name="T40" fmla="*/ 2147483647 w 180"/>
              <a:gd name="T41" fmla="*/ 2147483647 h 224"/>
              <a:gd name="T42" fmla="*/ 2147483647 w 180"/>
              <a:gd name="T43" fmla="*/ 2147483647 h 224"/>
              <a:gd name="T44" fmla="*/ 2147483647 w 180"/>
              <a:gd name="T45" fmla="*/ 2147483647 h 224"/>
              <a:gd name="T46" fmla="*/ 2147483647 w 180"/>
              <a:gd name="T47" fmla="*/ 2147483647 h 224"/>
              <a:gd name="T48" fmla="*/ 2147483647 w 180"/>
              <a:gd name="T49" fmla="*/ 2147483647 h 224"/>
              <a:gd name="T50" fmla="*/ 2147483647 w 180"/>
              <a:gd name="T51" fmla="*/ 2147483647 h 224"/>
              <a:gd name="T52" fmla="*/ 2147483647 w 180"/>
              <a:gd name="T53" fmla="*/ 2147483647 h 224"/>
              <a:gd name="T54" fmla="*/ 2147483647 w 180"/>
              <a:gd name="T55" fmla="*/ 2147483647 h 224"/>
              <a:gd name="T56" fmla="*/ 2147483647 w 180"/>
              <a:gd name="T57" fmla="*/ 2147483647 h 224"/>
              <a:gd name="T58" fmla="*/ 2147483647 w 180"/>
              <a:gd name="T59" fmla="*/ 2147483647 h 224"/>
              <a:gd name="T60" fmla="*/ 2147483647 w 180"/>
              <a:gd name="T61" fmla="*/ 2147483647 h 224"/>
              <a:gd name="T62" fmla="*/ 0 w 180"/>
              <a:gd name="T63" fmla="*/ 2147483647 h 224"/>
              <a:gd name="T64" fmla="*/ 2147483647 w 180"/>
              <a:gd name="T65" fmla="*/ 2147483647 h 224"/>
              <a:gd name="T66" fmla="*/ 2147483647 w 180"/>
              <a:gd name="T67" fmla="*/ 2147483647 h 224"/>
              <a:gd name="T68" fmla="*/ 2147483647 w 180"/>
              <a:gd name="T69" fmla="*/ 2147483647 h 224"/>
              <a:gd name="T70" fmla="*/ 2147483647 w 180"/>
              <a:gd name="T71" fmla="*/ 2147483647 h 224"/>
              <a:gd name="T72" fmla="*/ 2147483647 w 180"/>
              <a:gd name="T73" fmla="*/ 2147483647 h 224"/>
              <a:gd name="T74" fmla="*/ 2147483647 w 180"/>
              <a:gd name="T75" fmla="*/ 2147483647 h 224"/>
              <a:gd name="T76" fmla="*/ 2147483647 w 180"/>
              <a:gd name="T77" fmla="*/ 2147483647 h 224"/>
              <a:gd name="T78" fmla="*/ 2147483647 w 180"/>
              <a:gd name="T79" fmla="*/ 2147483647 h 224"/>
              <a:gd name="T80" fmla="*/ 2147483647 w 180"/>
              <a:gd name="T81" fmla="*/ 2147483647 h 224"/>
              <a:gd name="T82" fmla="*/ 2147483647 w 180"/>
              <a:gd name="T83" fmla="*/ 2147483647 h 224"/>
              <a:gd name="T84" fmla="*/ 2147483647 w 180"/>
              <a:gd name="T85" fmla="*/ 2147483647 h 224"/>
              <a:gd name="T86" fmla="*/ 2147483647 w 180"/>
              <a:gd name="T87" fmla="*/ 2147483647 h 22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80"/>
              <a:gd name="T133" fmla="*/ 0 h 224"/>
              <a:gd name="T134" fmla="*/ 180 w 180"/>
              <a:gd name="T135" fmla="*/ 224 h 22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80" h="224">
                <a:moveTo>
                  <a:pt x="8" y="195"/>
                </a:moveTo>
                <a:lnTo>
                  <a:pt x="12" y="193"/>
                </a:lnTo>
                <a:lnTo>
                  <a:pt x="15" y="192"/>
                </a:lnTo>
                <a:lnTo>
                  <a:pt x="17" y="191"/>
                </a:lnTo>
                <a:lnTo>
                  <a:pt x="19" y="188"/>
                </a:lnTo>
                <a:lnTo>
                  <a:pt x="19" y="187"/>
                </a:lnTo>
                <a:lnTo>
                  <a:pt x="22" y="187"/>
                </a:lnTo>
                <a:lnTo>
                  <a:pt x="26" y="188"/>
                </a:lnTo>
                <a:lnTo>
                  <a:pt x="31" y="188"/>
                </a:lnTo>
                <a:lnTo>
                  <a:pt x="37" y="188"/>
                </a:lnTo>
                <a:lnTo>
                  <a:pt x="40" y="188"/>
                </a:lnTo>
                <a:lnTo>
                  <a:pt x="42" y="190"/>
                </a:lnTo>
                <a:lnTo>
                  <a:pt x="45" y="193"/>
                </a:lnTo>
                <a:lnTo>
                  <a:pt x="49" y="195"/>
                </a:lnTo>
                <a:lnTo>
                  <a:pt x="50" y="201"/>
                </a:lnTo>
                <a:lnTo>
                  <a:pt x="50" y="204"/>
                </a:lnTo>
                <a:lnTo>
                  <a:pt x="52" y="205"/>
                </a:lnTo>
                <a:lnTo>
                  <a:pt x="57" y="205"/>
                </a:lnTo>
                <a:lnTo>
                  <a:pt x="58" y="206"/>
                </a:lnTo>
                <a:lnTo>
                  <a:pt x="59" y="208"/>
                </a:lnTo>
                <a:lnTo>
                  <a:pt x="59" y="214"/>
                </a:lnTo>
                <a:lnTo>
                  <a:pt x="60" y="215"/>
                </a:lnTo>
                <a:lnTo>
                  <a:pt x="62" y="217"/>
                </a:lnTo>
                <a:lnTo>
                  <a:pt x="64" y="218"/>
                </a:lnTo>
                <a:lnTo>
                  <a:pt x="66" y="218"/>
                </a:lnTo>
                <a:lnTo>
                  <a:pt x="67" y="218"/>
                </a:lnTo>
                <a:lnTo>
                  <a:pt x="70" y="221"/>
                </a:lnTo>
                <a:lnTo>
                  <a:pt x="71" y="224"/>
                </a:lnTo>
                <a:lnTo>
                  <a:pt x="73" y="224"/>
                </a:lnTo>
                <a:lnTo>
                  <a:pt x="74" y="224"/>
                </a:lnTo>
                <a:lnTo>
                  <a:pt x="77" y="222"/>
                </a:lnTo>
                <a:lnTo>
                  <a:pt x="78" y="220"/>
                </a:lnTo>
                <a:lnTo>
                  <a:pt x="78" y="218"/>
                </a:lnTo>
                <a:lnTo>
                  <a:pt x="78" y="215"/>
                </a:lnTo>
                <a:lnTo>
                  <a:pt x="79" y="212"/>
                </a:lnTo>
                <a:lnTo>
                  <a:pt x="79" y="207"/>
                </a:lnTo>
                <a:lnTo>
                  <a:pt x="80" y="206"/>
                </a:lnTo>
                <a:lnTo>
                  <a:pt x="81" y="206"/>
                </a:lnTo>
                <a:lnTo>
                  <a:pt x="85" y="207"/>
                </a:lnTo>
                <a:lnTo>
                  <a:pt x="92" y="208"/>
                </a:lnTo>
                <a:lnTo>
                  <a:pt x="95" y="209"/>
                </a:lnTo>
                <a:lnTo>
                  <a:pt x="98" y="209"/>
                </a:lnTo>
                <a:lnTo>
                  <a:pt x="99" y="208"/>
                </a:lnTo>
                <a:lnTo>
                  <a:pt x="102" y="208"/>
                </a:lnTo>
                <a:lnTo>
                  <a:pt x="104" y="207"/>
                </a:lnTo>
                <a:lnTo>
                  <a:pt x="104" y="206"/>
                </a:lnTo>
                <a:lnTo>
                  <a:pt x="102" y="204"/>
                </a:lnTo>
                <a:lnTo>
                  <a:pt x="102" y="201"/>
                </a:lnTo>
                <a:lnTo>
                  <a:pt x="104" y="199"/>
                </a:lnTo>
                <a:lnTo>
                  <a:pt x="105" y="199"/>
                </a:lnTo>
                <a:lnTo>
                  <a:pt x="107" y="199"/>
                </a:lnTo>
                <a:lnTo>
                  <a:pt x="108" y="200"/>
                </a:lnTo>
                <a:lnTo>
                  <a:pt x="111" y="202"/>
                </a:lnTo>
                <a:lnTo>
                  <a:pt x="164" y="201"/>
                </a:lnTo>
                <a:lnTo>
                  <a:pt x="168" y="193"/>
                </a:lnTo>
                <a:lnTo>
                  <a:pt x="168" y="190"/>
                </a:lnTo>
                <a:lnTo>
                  <a:pt x="166" y="187"/>
                </a:lnTo>
                <a:lnTo>
                  <a:pt x="163" y="187"/>
                </a:lnTo>
                <a:lnTo>
                  <a:pt x="154" y="39"/>
                </a:lnTo>
                <a:lnTo>
                  <a:pt x="180" y="38"/>
                </a:lnTo>
                <a:lnTo>
                  <a:pt x="131" y="0"/>
                </a:lnTo>
                <a:lnTo>
                  <a:pt x="132" y="27"/>
                </a:lnTo>
                <a:lnTo>
                  <a:pt x="77" y="28"/>
                </a:lnTo>
                <a:lnTo>
                  <a:pt x="76" y="68"/>
                </a:lnTo>
                <a:lnTo>
                  <a:pt x="72" y="68"/>
                </a:lnTo>
                <a:lnTo>
                  <a:pt x="66" y="68"/>
                </a:lnTo>
                <a:lnTo>
                  <a:pt x="63" y="69"/>
                </a:lnTo>
                <a:lnTo>
                  <a:pt x="60" y="71"/>
                </a:lnTo>
                <a:lnTo>
                  <a:pt x="58" y="74"/>
                </a:lnTo>
                <a:lnTo>
                  <a:pt x="58" y="78"/>
                </a:lnTo>
                <a:lnTo>
                  <a:pt x="59" y="107"/>
                </a:lnTo>
                <a:lnTo>
                  <a:pt x="4" y="109"/>
                </a:lnTo>
                <a:lnTo>
                  <a:pt x="3" y="108"/>
                </a:lnTo>
                <a:lnTo>
                  <a:pt x="0" y="112"/>
                </a:lnTo>
                <a:lnTo>
                  <a:pt x="4" y="118"/>
                </a:lnTo>
                <a:lnTo>
                  <a:pt x="7" y="123"/>
                </a:lnTo>
                <a:lnTo>
                  <a:pt x="9" y="125"/>
                </a:lnTo>
                <a:lnTo>
                  <a:pt x="9" y="128"/>
                </a:lnTo>
                <a:lnTo>
                  <a:pt x="8" y="129"/>
                </a:lnTo>
                <a:lnTo>
                  <a:pt x="7" y="130"/>
                </a:lnTo>
                <a:lnTo>
                  <a:pt x="7" y="132"/>
                </a:lnTo>
                <a:lnTo>
                  <a:pt x="8" y="136"/>
                </a:lnTo>
                <a:lnTo>
                  <a:pt x="8" y="137"/>
                </a:lnTo>
                <a:lnTo>
                  <a:pt x="9" y="140"/>
                </a:lnTo>
                <a:lnTo>
                  <a:pt x="8" y="140"/>
                </a:lnTo>
                <a:lnTo>
                  <a:pt x="7" y="144"/>
                </a:lnTo>
                <a:lnTo>
                  <a:pt x="7" y="149"/>
                </a:lnTo>
                <a:lnTo>
                  <a:pt x="9" y="153"/>
                </a:lnTo>
                <a:lnTo>
                  <a:pt x="11" y="157"/>
                </a:lnTo>
                <a:lnTo>
                  <a:pt x="11" y="163"/>
                </a:lnTo>
                <a:lnTo>
                  <a:pt x="10" y="170"/>
                </a:lnTo>
                <a:lnTo>
                  <a:pt x="12" y="171"/>
                </a:lnTo>
                <a:lnTo>
                  <a:pt x="12" y="173"/>
                </a:lnTo>
                <a:lnTo>
                  <a:pt x="10" y="174"/>
                </a:lnTo>
                <a:lnTo>
                  <a:pt x="10" y="177"/>
                </a:lnTo>
                <a:lnTo>
                  <a:pt x="10" y="181"/>
                </a:lnTo>
                <a:lnTo>
                  <a:pt x="11" y="187"/>
                </a:lnTo>
                <a:lnTo>
                  <a:pt x="10" y="191"/>
                </a:lnTo>
                <a:lnTo>
                  <a:pt x="8" y="195"/>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50" name="Freeform 257"/>
          <p:cNvSpPr>
            <a:spLocks/>
          </p:cNvSpPr>
          <p:nvPr/>
        </p:nvSpPr>
        <p:spPr bwMode="auto">
          <a:xfrm>
            <a:off x="4291013" y="2820988"/>
            <a:ext cx="365125" cy="403225"/>
          </a:xfrm>
          <a:custGeom>
            <a:avLst/>
            <a:gdLst>
              <a:gd name="T0" fmla="*/ 2147483647 w 239"/>
              <a:gd name="T1" fmla="*/ 2147483647 h 285"/>
              <a:gd name="T2" fmla="*/ 2147483647 w 239"/>
              <a:gd name="T3" fmla="*/ 2147483647 h 285"/>
              <a:gd name="T4" fmla="*/ 2147483647 w 239"/>
              <a:gd name="T5" fmla="*/ 2147483647 h 285"/>
              <a:gd name="T6" fmla="*/ 2147483647 w 239"/>
              <a:gd name="T7" fmla="*/ 2147483647 h 285"/>
              <a:gd name="T8" fmla="*/ 2147483647 w 239"/>
              <a:gd name="T9" fmla="*/ 2147483647 h 285"/>
              <a:gd name="T10" fmla="*/ 2147483647 w 239"/>
              <a:gd name="T11" fmla="*/ 2147483647 h 285"/>
              <a:gd name="T12" fmla="*/ 2147483647 w 239"/>
              <a:gd name="T13" fmla="*/ 2147483647 h 285"/>
              <a:gd name="T14" fmla="*/ 2147483647 w 239"/>
              <a:gd name="T15" fmla="*/ 2147483647 h 285"/>
              <a:gd name="T16" fmla="*/ 2147483647 w 239"/>
              <a:gd name="T17" fmla="*/ 2147483647 h 285"/>
              <a:gd name="T18" fmla="*/ 2147483647 w 239"/>
              <a:gd name="T19" fmla="*/ 2147483647 h 285"/>
              <a:gd name="T20" fmla="*/ 2147483647 w 239"/>
              <a:gd name="T21" fmla="*/ 2147483647 h 285"/>
              <a:gd name="T22" fmla="*/ 2147483647 w 239"/>
              <a:gd name="T23" fmla="*/ 2147483647 h 285"/>
              <a:gd name="T24" fmla="*/ 2147483647 w 239"/>
              <a:gd name="T25" fmla="*/ 2147483647 h 285"/>
              <a:gd name="T26" fmla="*/ 2147483647 w 239"/>
              <a:gd name="T27" fmla="*/ 2147483647 h 285"/>
              <a:gd name="T28" fmla="*/ 2147483647 w 239"/>
              <a:gd name="T29" fmla="*/ 2147483647 h 285"/>
              <a:gd name="T30" fmla="*/ 2147483647 w 239"/>
              <a:gd name="T31" fmla="*/ 2147483647 h 285"/>
              <a:gd name="T32" fmla="*/ 2147483647 w 239"/>
              <a:gd name="T33" fmla="*/ 2147483647 h 285"/>
              <a:gd name="T34" fmla="*/ 2147483647 w 239"/>
              <a:gd name="T35" fmla="*/ 2147483647 h 285"/>
              <a:gd name="T36" fmla="*/ 2147483647 w 239"/>
              <a:gd name="T37" fmla="*/ 2147483647 h 285"/>
              <a:gd name="T38" fmla="*/ 2147483647 w 239"/>
              <a:gd name="T39" fmla="*/ 2147483647 h 285"/>
              <a:gd name="T40" fmla="*/ 2147483647 w 239"/>
              <a:gd name="T41" fmla="*/ 2147483647 h 285"/>
              <a:gd name="T42" fmla="*/ 2147483647 w 239"/>
              <a:gd name="T43" fmla="*/ 2147483647 h 285"/>
              <a:gd name="T44" fmla="*/ 2147483647 w 239"/>
              <a:gd name="T45" fmla="*/ 2147483647 h 285"/>
              <a:gd name="T46" fmla="*/ 2147483647 w 239"/>
              <a:gd name="T47" fmla="*/ 2147483647 h 285"/>
              <a:gd name="T48" fmla="*/ 2147483647 w 239"/>
              <a:gd name="T49" fmla="*/ 2147483647 h 285"/>
              <a:gd name="T50" fmla="*/ 2147483647 w 239"/>
              <a:gd name="T51" fmla="*/ 2147483647 h 285"/>
              <a:gd name="T52" fmla="*/ 2147483647 w 239"/>
              <a:gd name="T53" fmla="*/ 2147483647 h 285"/>
              <a:gd name="T54" fmla="*/ 2147483647 w 239"/>
              <a:gd name="T55" fmla="*/ 2147483647 h 285"/>
              <a:gd name="T56" fmla="*/ 2147483647 w 239"/>
              <a:gd name="T57" fmla="*/ 2147483647 h 285"/>
              <a:gd name="T58" fmla="*/ 2147483647 w 239"/>
              <a:gd name="T59" fmla="*/ 2147483647 h 285"/>
              <a:gd name="T60" fmla="*/ 2147483647 w 239"/>
              <a:gd name="T61" fmla="*/ 2147483647 h 285"/>
              <a:gd name="T62" fmla="*/ 2147483647 w 239"/>
              <a:gd name="T63" fmla="*/ 2147483647 h 285"/>
              <a:gd name="T64" fmla="*/ 0 w 239"/>
              <a:gd name="T65" fmla="*/ 2147483647 h 285"/>
              <a:gd name="T66" fmla="*/ 2147483647 w 239"/>
              <a:gd name="T67" fmla="*/ 2147483647 h 285"/>
              <a:gd name="T68" fmla="*/ 2147483647 w 239"/>
              <a:gd name="T69" fmla="*/ 2147483647 h 285"/>
              <a:gd name="T70" fmla="*/ 2147483647 w 239"/>
              <a:gd name="T71" fmla="*/ 2147483647 h 285"/>
              <a:gd name="T72" fmla="*/ 2147483647 w 239"/>
              <a:gd name="T73" fmla="*/ 2147483647 h 285"/>
              <a:gd name="T74" fmla="*/ 2147483647 w 239"/>
              <a:gd name="T75" fmla="*/ 2147483647 h 285"/>
              <a:gd name="T76" fmla="*/ 2147483647 w 239"/>
              <a:gd name="T77" fmla="*/ 2147483647 h 285"/>
              <a:gd name="T78" fmla="*/ 2147483647 w 239"/>
              <a:gd name="T79" fmla="*/ 2147483647 h 285"/>
              <a:gd name="T80" fmla="*/ 2147483647 w 239"/>
              <a:gd name="T81" fmla="*/ 2147483647 h 285"/>
              <a:gd name="T82" fmla="*/ 2147483647 w 239"/>
              <a:gd name="T83" fmla="*/ 2147483647 h 285"/>
              <a:gd name="T84" fmla="*/ 2147483647 w 239"/>
              <a:gd name="T85" fmla="*/ 2147483647 h 285"/>
              <a:gd name="T86" fmla="*/ 2147483647 w 239"/>
              <a:gd name="T87" fmla="*/ 2147483647 h 285"/>
              <a:gd name="T88" fmla="*/ 2147483647 w 239"/>
              <a:gd name="T89" fmla="*/ 2147483647 h 285"/>
              <a:gd name="T90" fmla="*/ 2147483647 w 239"/>
              <a:gd name="T91" fmla="*/ 2147483647 h 285"/>
              <a:gd name="T92" fmla="*/ 2147483647 w 239"/>
              <a:gd name="T93" fmla="*/ 2147483647 h 285"/>
              <a:gd name="T94" fmla="*/ 2147483647 w 239"/>
              <a:gd name="T95" fmla="*/ 2147483647 h 285"/>
              <a:gd name="T96" fmla="*/ 2147483647 w 239"/>
              <a:gd name="T97" fmla="*/ 2147483647 h 285"/>
              <a:gd name="T98" fmla="*/ 2147483647 w 239"/>
              <a:gd name="T99" fmla="*/ 2147483647 h 285"/>
              <a:gd name="T100" fmla="*/ 2147483647 w 239"/>
              <a:gd name="T101" fmla="*/ 2147483647 h 28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39"/>
              <a:gd name="T154" fmla="*/ 0 h 285"/>
              <a:gd name="T155" fmla="*/ 239 w 239"/>
              <a:gd name="T156" fmla="*/ 285 h 28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39" h="285">
                <a:moveTo>
                  <a:pt x="96" y="264"/>
                </a:moveTo>
                <a:lnTo>
                  <a:pt x="96" y="264"/>
                </a:lnTo>
                <a:lnTo>
                  <a:pt x="96" y="258"/>
                </a:lnTo>
                <a:lnTo>
                  <a:pt x="96" y="253"/>
                </a:lnTo>
                <a:lnTo>
                  <a:pt x="97" y="252"/>
                </a:lnTo>
                <a:lnTo>
                  <a:pt x="98" y="251"/>
                </a:lnTo>
                <a:lnTo>
                  <a:pt x="99" y="249"/>
                </a:lnTo>
                <a:lnTo>
                  <a:pt x="100" y="248"/>
                </a:lnTo>
                <a:lnTo>
                  <a:pt x="99" y="243"/>
                </a:lnTo>
                <a:lnTo>
                  <a:pt x="99" y="242"/>
                </a:lnTo>
                <a:lnTo>
                  <a:pt x="99" y="239"/>
                </a:lnTo>
                <a:lnTo>
                  <a:pt x="100" y="237"/>
                </a:lnTo>
                <a:lnTo>
                  <a:pt x="101" y="233"/>
                </a:lnTo>
                <a:lnTo>
                  <a:pt x="103" y="232"/>
                </a:lnTo>
                <a:lnTo>
                  <a:pt x="105" y="230"/>
                </a:lnTo>
                <a:lnTo>
                  <a:pt x="107" y="230"/>
                </a:lnTo>
                <a:lnTo>
                  <a:pt x="108" y="230"/>
                </a:lnTo>
                <a:lnTo>
                  <a:pt x="110" y="231"/>
                </a:lnTo>
                <a:lnTo>
                  <a:pt x="110" y="226"/>
                </a:lnTo>
                <a:lnTo>
                  <a:pt x="112" y="219"/>
                </a:lnTo>
                <a:lnTo>
                  <a:pt x="114" y="215"/>
                </a:lnTo>
                <a:lnTo>
                  <a:pt x="115" y="214"/>
                </a:lnTo>
                <a:lnTo>
                  <a:pt x="118" y="211"/>
                </a:lnTo>
                <a:lnTo>
                  <a:pt x="124" y="209"/>
                </a:lnTo>
                <a:lnTo>
                  <a:pt x="127" y="208"/>
                </a:lnTo>
                <a:lnTo>
                  <a:pt x="130" y="208"/>
                </a:lnTo>
                <a:lnTo>
                  <a:pt x="131" y="208"/>
                </a:lnTo>
                <a:lnTo>
                  <a:pt x="133" y="205"/>
                </a:lnTo>
                <a:lnTo>
                  <a:pt x="135" y="203"/>
                </a:lnTo>
                <a:lnTo>
                  <a:pt x="135" y="201"/>
                </a:lnTo>
                <a:lnTo>
                  <a:pt x="137" y="197"/>
                </a:lnTo>
                <a:lnTo>
                  <a:pt x="140" y="193"/>
                </a:lnTo>
                <a:lnTo>
                  <a:pt x="144" y="190"/>
                </a:lnTo>
                <a:lnTo>
                  <a:pt x="146" y="189"/>
                </a:lnTo>
                <a:lnTo>
                  <a:pt x="147" y="189"/>
                </a:lnTo>
                <a:lnTo>
                  <a:pt x="148" y="187"/>
                </a:lnTo>
                <a:lnTo>
                  <a:pt x="149" y="181"/>
                </a:lnTo>
                <a:lnTo>
                  <a:pt x="151" y="179"/>
                </a:lnTo>
                <a:lnTo>
                  <a:pt x="154" y="177"/>
                </a:lnTo>
                <a:lnTo>
                  <a:pt x="156" y="177"/>
                </a:lnTo>
                <a:lnTo>
                  <a:pt x="159" y="176"/>
                </a:lnTo>
                <a:lnTo>
                  <a:pt x="161" y="175"/>
                </a:lnTo>
                <a:lnTo>
                  <a:pt x="161" y="173"/>
                </a:lnTo>
                <a:lnTo>
                  <a:pt x="162" y="170"/>
                </a:lnTo>
                <a:lnTo>
                  <a:pt x="163" y="168"/>
                </a:lnTo>
                <a:lnTo>
                  <a:pt x="165" y="168"/>
                </a:lnTo>
                <a:lnTo>
                  <a:pt x="167" y="169"/>
                </a:lnTo>
                <a:lnTo>
                  <a:pt x="168" y="170"/>
                </a:lnTo>
                <a:lnTo>
                  <a:pt x="169" y="170"/>
                </a:lnTo>
                <a:lnTo>
                  <a:pt x="170" y="169"/>
                </a:lnTo>
                <a:lnTo>
                  <a:pt x="173" y="170"/>
                </a:lnTo>
                <a:lnTo>
                  <a:pt x="175" y="174"/>
                </a:lnTo>
                <a:lnTo>
                  <a:pt x="176" y="176"/>
                </a:lnTo>
                <a:lnTo>
                  <a:pt x="179" y="176"/>
                </a:lnTo>
                <a:lnTo>
                  <a:pt x="181" y="174"/>
                </a:lnTo>
                <a:lnTo>
                  <a:pt x="184" y="174"/>
                </a:lnTo>
                <a:lnTo>
                  <a:pt x="188" y="173"/>
                </a:lnTo>
                <a:lnTo>
                  <a:pt x="190" y="171"/>
                </a:lnTo>
                <a:lnTo>
                  <a:pt x="193" y="170"/>
                </a:lnTo>
                <a:lnTo>
                  <a:pt x="196" y="169"/>
                </a:lnTo>
                <a:lnTo>
                  <a:pt x="206" y="169"/>
                </a:lnTo>
                <a:lnTo>
                  <a:pt x="216" y="166"/>
                </a:lnTo>
                <a:lnTo>
                  <a:pt x="224" y="162"/>
                </a:lnTo>
                <a:lnTo>
                  <a:pt x="232" y="162"/>
                </a:lnTo>
                <a:lnTo>
                  <a:pt x="234" y="161"/>
                </a:lnTo>
                <a:lnTo>
                  <a:pt x="235" y="157"/>
                </a:lnTo>
                <a:lnTo>
                  <a:pt x="235" y="150"/>
                </a:lnTo>
                <a:lnTo>
                  <a:pt x="239" y="147"/>
                </a:lnTo>
                <a:lnTo>
                  <a:pt x="238" y="105"/>
                </a:lnTo>
                <a:lnTo>
                  <a:pt x="230" y="107"/>
                </a:lnTo>
                <a:lnTo>
                  <a:pt x="225" y="108"/>
                </a:lnTo>
                <a:lnTo>
                  <a:pt x="223" y="108"/>
                </a:lnTo>
                <a:lnTo>
                  <a:pt x="223" y="107"/>
                </a:lnTo>
                <a:lnTo>
                  <a:pt x="223" y="104"/>
                </a:lnTo>
                <a:lnTo>
                  <a:pt x="223" y="102"/>
                </a:lnTo>
                <a:lnTo>
                  <a:pt x="223" y="99"/>
                </a:lnTo>
                <a:lnTo>
                  <a:pt x="221" y="97"/>
                </a:lnTo>
                <a:lnTo>
                  <a:pt x="222" y="91"/>
                </a:lnTo>
                <a:lnTo>
                  <a:pt x="222" y="87"/>
                </a:lnTo>
                <a:lnTo>
                  <a:pt x="221" y="85"/>
                </a:lnTo>
                <a:lnTo>
                  <a:pt x="217" y="83"/>
                </a:lnTo>
                <a:lnTo>
                  <a:pt x="213" y="80"/>
                </a:lnTo>
                <a:lnTo>
                  <a:pt x="209" y="79"/>
                </a:lnTo>
                <a:lnTo>
                  <a:pt x="207" y="78"/>
                </a:lnTo>
                <a:lnTo>
                  <a:pt x="204" y="76"/>
                </a:lnTo>
                <a:lnTo>
                  <a:pt x="203" y="73"/>
                </a:lnTo>
                <a:lnTo>
                  <a:pt x="202" y="70"/>
                </a:lnTo>
                <a:lnTo>
                  <a:pt x="110" y="0"/>
                </a:lnTo>
                <a:lnTo>
                  <a:pt x="84" y="1"/>
                </a:lnTo>
                <a:lnTo>
                  <a:pt x="93" y="149"/>
                </a:lnTo>
                <a:lnTo>
                  <a:pt x="96" y="149"/>
                </a:lnTo>
                <a:lnTo>
                  <a:pt x="98" y="152"/>
                </a:lnTo>
                <a:lnTo>
                  <a:pt x="98" y="155"/>
                </a:lnTo>
                <a:lnTo>
                  <a:pt x="94" y="163"/>
                </a:lnTo>
                <a:lnTo>
                  <a:pt x="41" y="164"/>
                </a:lnTo>
                <a:lnTo>
                  <a:pt x="38" y="162"/>
                </a:lnTo>
                <a:lnTo>
                  <a:pt x="37" y="161"/>
                </a:lnTo>
                <a:lnTo>
                  <a:pt x="35" y="161"/>
                </a:lnTo>
                <a:lnTo>
                  <a:pt x="34" y="161"/>
                </a:lnTo>
                <a:lnTo>
                  <a:pt x="32" y="163"/>
                </a:lnTo>
                <a:lnTo>
                  <a:pt x="32" y="166"/>
                </a:lnTo>
                <a:lnTo>
                  <a:pt x="34" y="168"/>
                </a:lnTo>
                <a:lnTo>
                  <a:pt x="34" y="169"/>
                </a:lnTo>
                <a:lnTo>
                  <a:pt x="32" y="170"/>
                </a:lnTo>
                <a:lnTo>
                  <a:pt x="29" y="170"/>
                </a:lnTo>
                <a:lnTo>
                  <a:pt x="28" y="171"/>
                </a:lnTo>
                <a:lnTo>
                  <a:pt x="25" y="171"/>
                </a:lnTo>
                <a:lnTo>
                  <a:pt x="22" y="170"/>
                </a:lnTo>
                <a:lnTo>
                  <a:pt x="15" y="169"/>
                </a:lnTo>
                <a:lnTo>
                  <a:pt x="11" y="168"/>
                </a:lnTo>
                <a:lnTo>
                  <a:pt x="10" y="168"/>
                </a:lnTo>
                <a:lnTo>
                  <a:pt x="9" y="169"/>
                </a:lnTo>
                <a:lnTo>
                  <a:pt x="9" y="174"/>
                </a:lnTo>
                <a:lnTo>
                  <a:pt x="8" y="177"/>
                </a:lnTo>
                <a:lnTo>
                  <a:pt x="8" y="180"/>
                </a:lnTo>
                <a:lnTo>
                  <a:pt x="8" y="182"/>
                </a:lnTo>
                <a:lnTo>
                  <a:pt x="7" y="184"/>
                </a:lnTo>
                <a:lnTo>
                  <a:pt x="4" y="186"/>
                </a:lnTo>
                <a:lnTo>
                  <a:pt x="3" y="186"/>
                </a:lnTo>
                <a:lnTo>
                  <a:pt x="1" y="186"/>
                </a:lnTo>
                <a:lnTo>
                  <a:pt x="1" y="189"/>
                </a:lnTo>
                <a:lnTo>
                  <a:pt x="1" y="193"/>
                </a:lnTo>
                <a:lnTo>
                  <a:pt x="2" y="194"/>
                </a:lnTo>
                <a:lnTo>
                  <a:pt x="2" y="195"/>
                </a:lnTo>
                <a:lnTo>
                  <a:pt x="2" y="196"/>
                </a:lnTo>
                <a:lnTo>
                  <a:pt x="2" y="201"/>
                </a:lnTo>
                <a:lnTo>
                  <a:pt x="0" y="207"/>
                </a:lnTo>
                <a:lnTo>
                  <a:pt x="0" y="209"/>
                </a:lnTo>
                <a:lnTo>
                  <a:pt x="1" y="211"/>
                </a:lnTo>
                <a:lnTo>
                  <a:pt x="2" y="212"/>
                </a:lnTo>
                <a:lnTo>
                  <a:pt x="6" y="216"/>
                </a:lnTo>
                <a:lnTo>
                  <a:pt x="7" y="217"/>
                </a:lnTo>
                <a:lnTo>
                  <a:pt x="7" y="218"/>
                </a:lnTo>
                <a:lnTo>
                  <a:pt x="8" y="229"/>
                </a:lnTo>
                <a:lnTo>
                  <a:pt x="9" y="236"/>
                </a:lnTo>
                <a:lnTo>
                  <a:pt x="13" y="236"/>
                </a:lnTo>
                <a:lnTo>
                  <a:pt x="14" y="235"/>
                </a:lnTo>
                <a:lnTo>
                  <a:pt x="15" y="233"/>
                </a:lnTo>
                <a:lnTo>
                  <a:pt x="17" y="233"/>
                </a:lnTo>
                <a:lnTo>
                  <a:pt x="20" y="235"/>
                </a:lnTo>
                <a:lnTo>
                  <a:pt x="21" y="236"/>
                </a:lnTo>
                <a:lnTo>
                  <a:pt x="22" y="237"/>
                </a:lnTo>
                <a:lnTo>
                  <a:pt x="23" y="237"/>
                </a:lnTo>
                <a:lnTo>
                  <a:pt x="25" y="236"/>
                </a:lnTo>
                <a:lnTo>
                  <a:pt x="27" y="233"/>
                </a:lnTo>
                <a:lnTo>
                  <a:pt x="28" y="231"/>
                </a:lnTo>
                <a:lnTo>
                  <a:pt x="29" y="233"/>
                </a:lnTo>
                <a:lnTo>
                  <a:pt x="31" y="235"/>
                </a:lnTo>
                <a:lnTo>
                  <a:pt x="35" y="233"/>
                </a:lnTo>
                <a:lnTo>
                  <a:pt x="38" y="233"/>
                </a:lnTo>
                <a:lnTo>
                  <a:pt x="39" y="233"/>
                </a:lnTo>
                <a:lnTo>
                  <a:pt x="41" y="235"/>
                </a:lnTo>
                <a:lnTo>
                  <a:pt x="42" y="237"/>
                </a:lnTo>
                <a:lnTo>
                  <a:pt x="43" y="243"/>
                </a:lnTo>
                <a:lnTo>
                  <a:pt x="43" y="246"/>
                </a:lnTo>
                <a:lnTo>
                  <a:pt x="42" y="249"/>
                </a:lnTo>
                <a:lnTo>
                  <a:pt x="41" y="251"/>
                </a:lnTo>
                <a:lnTo>
                  <a:pt x="41" y="252"/>
                </a:lnTo>
                <a:lnTo>
                  <a:pt x="44" y="256"/>
                </a:lnTo>
                <a:lnTo>
                  <a:pt x="45" y="258"/>
                </a:lnTo>
                <a:lnTo>
                  <a:pt x="45" y="260"/>
                </a:lnTo>
                <a:lnTo>
                  <a:pt x="45" y="262"/>
                </a:lnTo>
                <a:lnTo>
                  <a:pt x="48" y="262"/>
                </a:lnTo>
                <a:lnTo>
                  <a:pt x="51" y="262"/>
                </a:lnTo>
                <a:lnTo>
                  <a:pt x="39" y="267"/>
                </a:lnTo>
                <a:lnTo>
                  <a:pt x="41" y="270"/>
                </a:lnTo>
                <a:lnTo>
                  <a:pt x="42" y="270"/>
                </a:lnTo>
                <a:lnTo>
                  <a:pt x="43" y="271"/>
                </a:lnTo>
                <a:lnTo>
                  <a:pt x="45" y="270"/>
                </a:lnTo>
                <a:lnTo>
                  <a:pt x="46" y="270"/>
                </a:lnTo>
                <a:lnTo>
                  <a:pt x="46" y="269"/>
                </a:lnTo>
                <a:lnTo>
                  <a:pt x="49" y="271"/>
                </a:lnTo>
                <a:lnTo>
                  <a:pt x="50" y="272"/>
                </a:lnTo>
                <a:lnTo>
                  <a:pt x="52" y="272"/>
                </a:lnTo>
                <a:lnTo>
                  <a:pt x="55" y="272"/>
                </a:lnTo>
                <a:lnTo>
                  <a:pt x="56" y="274"/>
                </a:lnTo>
                <a:lnTo>
                  <a:pt x="59" y="280"/>
                </a:lnTo>
                <a:lnTo>
                  <a:pt x="61" y="281"/>
                </a:lnTo>
                <a:lnTo>
                  <a:pt x="63" y="283"/>
                </a:lnTo>
                <a:lnTo>
                  <a:pt x="64" y="283"/>
                </a:lnTo>
                <a:lnTo>
                  <a:pt x="66" y="284"/>
                </a:lnTo>
                <a:lnTo>
                  <a:pt x="68" y="285"/>
                </a:lnTo>
                <a:lnTo>
                  <a:pt x="69" y="283"/>
                </a:lnTo>
                <a:lnTo>
                  <a:pt x="70" y="280"/>
                </a:lnTo>
                <a:lnTo>
                  <a:pt x="73" y="279"/>
                </a:lnTo>
                <a:lnTo>
                  <a:pt x="76" y="278"/>
                </a:lnTo>
                <a:lnTo>
                  <a:pt x="77" y="279"/>
                </a:lnTo>
                <a:lnTo>
                  <a:pt x="77" y="281"/>
                </a:lnTo>
                <a:lnTo>
                  <a:pt x="79" y="272"/>
                </a:lnTo>
                <a:lnTo>
                  <a:pt x="83" y="270"/>
                </a:lnTo>
                <a:lnTo>
                  <a:pt x="85" y="273"/>
                </a:lnTo>
                <a:lnTo>
                  <a:pt x="86" y="274"/>
                </a:lnTo>
                <a:lnTo>
                  <a:pt x="90" y="274"/>
                </a:lnTo>
                <a:lnTo>
                  <a:pt x="92" y="273"/>
                </a:lnTo>
                <a:lnTo>
                  <a:pt x="92" y="271"/>
                </a:lnTo>
                <a:lnTo>
                  <a:pt x="93" y="269"/>
                </a:lnTo>
                <a:lnTo>
                  <a:pt x="96" y="264"/>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51" name="Freeform 258"/>
          <p:cNvSpPr>
            <a:spLocks noEditPoints="1"/>
          </p:cNvSpPr>
          <p:nvPr/>
        </p:nvSpPr>
        <p:spPr bwMode="auto">
          <a:xfrm>
            <a:off x="6796088" y="3292475"/>
            <a:ext cx="415925" cy="157163"/>
          </a:xfrm>
          <a:custGeom>
            <a:avLst/>
            <a:gdLst>
              <a:gd name="T0" fmla="*/ 2147483647 w 271"/>
              <a:gd name="T1" fmla="*/ 2147483647 h 111"/>
              <a:gd name="T2" fmla="*/ 2147483647 w 271"/>
              <a:gd name="T3" fmla="*/ 2147483647 h 111"/>
              <a:gd name="T4" fmla="*/ 2147483647 w 271"/>
              <a:gd name="T5" fmla="*/ 2147483647 h 111"/>
              <a:gd name="T6" fmla="*/ 2147483647 w 271"/>
              <a:gd name="T7" fmla="*/ 2147483647 h 111"/>
              <a:gd name="T8" fmla="*/ 2147483647 w 271"/>
              <a:gd name="T9" fmla="*/ 2147483647 h 111"/>
              <a:gd name="T10" fmla="*/ 2147483647 w 271"/>
              <a:gd name="T11" fmla="*/ 2147483647 h 111"/>
              <a:gd name="T12" fmla="*/ 2147483647 w 271"/>
              <a:gd name="T13" fmla="*/ 2147483647 h 111"/>
              <a:gd name="T14" fmla="*/ 2147483647 w 271"/>
              <a:gd name="T15" fmla="*/ 2147483647 h 111"/>
              <a:gd name="T16" fmla="*/ 2147483647 w 271"/>
              <a:gd name="T17" fmla="*/ 2147483647 h 111"/>
              <a:gd name="T18" fmla="*/ 2147483647 w 271"/>
              <a:gd name="T19" fmla="*/ 2147483647 h 111"/>
              <a:gd name="T20" fmla="*/ 2147483647 w 271"/>
              <a:gd name="T21" fmla="*/ 2147483647 h 111"/>
              <a:gd name="T22" fmla="*/ 2147483647 w 271"/>
              <a:gd name="T23" fmla="*/ 2147483647 h 111"/>
              <a:gd name="T24" fmla="*/ 2147483647 w 271"/>
              <a:gd name="T25" fmla="*/ 2147483647 h 111"/>
              <a:gd name="T26" fmla="*/ 2147483647 w 271"/>
              <a:gd name="T27" fmla="*/ 2147483647 h 111"/>
              <a:gd name="T28" fmla="*/ 2147483647 w 271"/>
              <a:gd name="T29" fmla="*/ 2147483647 h 111"/>
              <a:gd name="T30" fmla="*/ 2147483647 w 271"/>
              <a:gd name="T31" fmla="*/ 2147483647 h 111"/>
              <a:gd name="T32" fmla="*/ 2147483647 w 271"/>
              <a:gd name="T33" fmla="*/ 2147483647 h 111"/>
              <a:gd name="T34" fmla="*/ 2147483647 w 271"/>
              <a:gd name="T35" fmla="*/ 2147483647 h 111"/>
              <a:gd name="T36" fmla="*/ 2147483647 w 271"/>
              <a:gd name="T37" fmla="*/ 2147483647 h 111"/>
              <a:gd name="T38" fmla="*/ 2147483647 w 271"/>
              <a:gd name="T39" fmla="*/ 2147483647 h 111"/>
              <a:gd name="T40" fmla="*/ 2147483647 w 271"/>
              <a:gd name="T41" fmla="*/ 2147483647 h 111"/>
              <a:gd name="T42" fmla="*/ 2147483647 w 271"/>
              <a:gd name="T43" fmla="*/ 2147483647 h 111"/>
              <a:gd name="T44" fmla="*/ 2147483647 w 271"/>
              <a:gd name="T45" fmla="*/ 2147483647 h 111"/>
              <a:gd name="T46" fmla="*/ 2147483647 w 271"/>
              <a:gd name="T47" fmla="*/ 2147483647 h 111"/>
              <a:gd name="T48" fmla="*/ 2147483647 w 271"/>
              <a:gd name="T49" fmla="*/ 2147483647 h 111"/>
              <a:gd name="T50" fmla="*/ 2147483647 w 271"/>
              <a:gd name="T51" fmla="*/ 2147483647 h 111"/>
              <a:gd name="T52" fmla="*/ 2147483647 w 271"/>
              <a:gd name="T53" fmla="*/ 2147483647 h 111"/>
              <a:gd name="T54" fmla="*/ 2147483647 w 271"/>
              <a:gd name="T55" fmla="*/ 2147483647 h 111"/>
              <a:gd name="T56" fmla="*/ 2147483647 w 271"/>
              <a:gd name="T57" fmla="*/ 2147483647 h 111"/>
              <a:gd name="T58" fmla="*/ 2147483647 w 271"/>
              <a:gd name="T59" fmla="*/ 2147483647 h 111"/>
              <a:gd name="T60" fmla="*/ 2147483647 w 271"/>
              <a:gd name="T61" fmla="*/ 2147483647 h 111"/>
              <a:gd name="T62" fmla="*/ 2147483647 w 271"/>
              <a:gd name="T63" fmla="*/ 2147483647 h 111"/>
              <a:gd name="T64" fmla="*/ 2147483647 w 271"/>
              <a:gd name="T65" fmla="*/ 2147483647 h 111"/>
              <a:gd name="T66" fmla="*/ 2147483647 w 271"/>
              <a:gd name="T67" fmla="*/ 2147483647 h 111"/>
              <a:gd name="T68" fmla="*/ 2147483647 w 271"/>
              <a:gd name="T69" fmla="*/ 2147483647 h 111"/>
              <a:gd name="T70" fmla="*/ 2147483647 w 271"/>
              <a:gd name="T71" fmla="*/ 2147483647 h 111"/>
              <a:gd name="T72" fmla="*/ 2147483647 w 271"/>
              <a:gd name="T73" fmla="*/ 2147483647 h 111"/>
              <a:gd name="T74" fmla="*/ 2147483647 w 271"/>
              <a:gd name="T75" fmla="*/ 2147483647 h 111"/>
              <a:gd name="T76" fmla="*/ 2147483647 w 271"/>
              <a:gd name="T77" fmla="*/ 2147483647 h 111"/>
              <a:gd name="T78" fmla="*/ 2147483647 w 271"/>
              <a:gd name="T79" fmla="*/ 2147483647 h 111"/>
              <a:gd name="T80" fmla="*/ 2147483647 w 271"/>
              <a:gd name="T81" fmla="*/ 2147483647 h 111"/>
              <a:gd name="T82" fmla="*/ 2147483647 w 271"/>
              <a:gd name="T83" fmla="*/ 2147483647 h 111"/>
              <a:gd name="T84" fmla="*/ 2147483647 w 271"/>
              <a:gd name="T85" fmla="*/ 2147483647 h 111"/>
              <a:gd name="T86" fmla="*/ 2147483647 w 271"/>
              <a:gd name="T87" fmla="*/ 2147483647 h 111"/>
              <a:gd name="T88" fmla="*/ 2147483647 w 271"/>
              <a:gd name="T89" fmla="*/ 2147483647 h 111"/>
              <a:gd name="T90" fmla="*/ 2147483647 w 271"/>
              <a:gd name="T91" fmla="*/ 2147483647 h 111"/>
              <a:gd name="T92" fmla="*/ 2147483647 w 271"/>
              <a:gd name="T93" fmla="*/ 2147483647 h 111"/>
              <a:gd name="T94" fmla="*/ 2147483647 w 271"/>
              <a:gd name="T95" fmla="*/ 2147483647 h 111"/>
              <a:gd name="T96" fmla="*/ 2147483647 w 271"/>
              <a:gd name="T97" fmla="*/ 2147483647 h 111"/>
              <a:gd name="T98" fmla="*/ 2147483647 w 271"/>
              <a:gd name="T99" fmla="*/ 2147483647 h 111"/>
              <a:gd name="T100" fmla="*/ 2147483647 w 271"/>
              <a:gd name="T101" fmla="*/ 2147483647 h 111"/>
              <a:gd name="T102" fmla="*/ 2147483647 w 271"/>
              <a:gd name="T103" fmla="*/ 2147483647 h 111"/>
              <a:gd name="T104" fmla="*/ 2147483647 w 271"/>
              <a:gd name="T105" fmla="*/ 2147483647 h 111"/>
              <a:gd name="T106" fmla="*/ 2147483647 w 271"/>
              <a:gd name="T107" fmla="*/ 2147483647 h 111"/>
              <a:gd name="T108" fmla="*/ 0 w 271"/>
              <a:gd name="T109" fmla="*/ 2147483647 h 11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71"/>
              <a:gd name="T166" fmla="*/ 0 h 111"/>
              <a:gd name="T167" fmla="*/ 271 w 271"/>
              <a:gd name="T168" fmla="*/ 111 h 11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71" h="111">
                <a:moveTo>
                  <a:pt x="135" y="90"/>
                </a:moveTo>
                <a:lnTo>
                  <a:pt x="135" y="98"/>
                </a:lnTo>
                <a:lnTo>
                  <a:pt x="138" y="106"/>
                </a:lnTo>
                <a:lnTo>
                  <a:pt x="142" y="108"/>
                </a:lnTo>
                <a:lnTo>
                  <a:pt x="147" y="110"/>
                </a:lnTo>
                <a:lnTo>
                  <a:pt x="154" y="111"/>
                </a:lnTo>
                <a:lnTo>
                  <a:pt x="161" y="110"/>
                </a:lnTo>
                <a:lnTo>
                  <a:pt x="169" y="109"/>
                </a:lnTo>
                <a:lnTo>
                  <a:pt x="173" y="104"/>
                </a:lnTo>
                <a:lnTo>
                  <a:pt x="180" y="103"/>
                </a:lnTo>
                <a:lnTo>
                  <a:pt x="184" y="106"/>
                </a:lnTo>
                <a:lnTo>
                  <a:pt x="193" y="106"/>
                </a:lnTo>
                <a:lnTo>
                  <a:pt x="200" y="102"/>
                </a:lnTo>
                <a:lnTo>
                  <a:pt x="202" y="98"/>
                </a:lnTo>
                <a:lnTo>
                  <a:pt x="204" y="90"/>
                </a:lnTo>
                <a:lnTo>
                  <a:pt x="205" y="86"/>
                </a:lnTo>
                <a:lnTo>
                  <a:pt x="210" y="83"/>
                </a:lnTo>
                <a:lnTo>
                  <a:pt x="212" y="79"/>
                </a:lnTo>
                <a:lnTo>
                  <a:pt x="216" y="74"/>
                </a:lnTo>
                <a:lnTo>
                  <a:pt x="219" y="70"/>
                </a:lnTo>
                <a:lnTo>
                  <a:pt x="221" y="60"/>
                </a:lnTo>
                <a:lnTo>
                  <a:pt x="224" y="54"/>
                </a:lnTo>
                <a:lnTo>
                  <a:pt x="234" y="56"/>
                </a:lnTo>
                <a:lnTo>
                  <a:pt x="244" y="56"/>
                </a:lnTo>
                <a:lnTo>
                  <a:pt x="245" y="54"/>
                </a:lnTo>
                <a:lnTo>
                  <a:pt x="246" y="52"/>
                </a:lnTo>
                <a:lnTo>
                  <a:pt x="256" y="54"/>
                </a:lnTo>
                <a:lnTo>
                  <a:pt x="257" y="51"/>
                </a:lnTo>
                <a:lnTo>
                  <a:pt x="258" y="49"/>
                </a:lnTo>
                <a:lnTo>
                  <a:pt x="260" y="49"/>
                </a:lnTo>
                <a:lnTo>
                  <a:pt x="259" y="47"/>
                </a:lnTo>
                <a:lnTo>
                  <a:pt x="260" y="45"/>
                </a:lnTo>
                <a:lnTo>
                  <a:pt x="258" y="45"/>
                </a:lnTo>
                <a:lnTo>
                  <a:pt x="257" y="44"/>
                </a:lnTo>
                <a:lnTo>
                  <a:pt x="257" y="41"/>
                </a:lnTo>
                <a:lnTo>
                  <a:pt x="258" y="39"/>
                </a:lnTo>
                <a:lnTo>
                  <a:pt x="265" y="39"/>
                </a:lnTo>
                <a:lnTo>
                  <a:pt x="269" y="36"/>
                </a:lnTo>
                <a:lnTo>
                  <a:pt x="270" y="36"/>
                </a:lnTo>
                <a:lnTo>
                  <a:pt x="271" y="34"/>
                </a:lnTo>
                <a:lnTo>
                  <a:pt x="271" y="32"/>
                </a:lnTo>
                <a:lnTo>
                  <a:pt x="266" y="28"/>
                </a:lnTo>
                <a:lnTo>
                  <a:pt x="263" y="24"/>
                </a:lnTo>
                <a:lnTo>
                  <a:pt x="260" y="24"/>
                </a:lnTo>
                <a:lnTo>
                  <a:pt x="258" y="25"/>
                </a:lnTo>
                <a:lnTo>
                  <a:pt x="258" y="22"/>
                </a:lnTo>
                <a:lnTo>
                  <a:pt x="258" y="20"/>
                </a:lnTo>
                <a:lnTo>
                  <a:pt x="256" y="19"/>
                </a:lnTo>
                <a:lnTo>
                  <a:pt x="253" y="19"/>
                </a:lnTo>
                <a:lnTo>
                  <a:pt x="253" y="15"/>
                </a:lnTo>
                <a:lnTo>
                  <a:pt x="255" y="12"/>
                </a:lnTo>
                <a:lnTo>
                  <a:pt x="251" y="7"/>
                </a:lnTo>
                <a:lnTo>
                  <a:pt x="249" y="7"/>
                </a:lnTo>
                <a:lnTo>
                  <a:pt x="248" y="7"/>
                </a:lnTo>
                <a:lnTo>
                  <a:pt x="248" y="5"/>
                </a:lnTo>
                <a:lnTo>
                  <a:pt x="248" y="3"/>
                </a:lnTo>
                <a:lnTo>
                  <a:pt x="245" y="4"/>
                </a:lnTo>
                <a:lnTo>
                  <a:pt x="245" y="5"/>
                </a:lnTo>
                <a:lnTo>
                  <a:pt x="245" y="6"/>
                </a:lnTo>
                <a:lnTo>
                  <a:pt x="243" y="6"/>
                </a:lnTo>
                <a:lnTo>
                  <a:pt x="241" y="6"/>
                </a:lnTo>
                <a:lnTo>
                  <a:pt x="241" y="4"/>
                </a:lnTo>
                <a:lnTo>
                  <a:pt x="238" y="1"/>
                </a:lnTo>
                <a:lnTo>
                  <a:pt x="237" y="0"/>
                </a:lnTo>
                <a:lnTo>
                  <a:pt x="234" y="10"/>
                </a:lnTo>
                <a:lnTo>
                  <a:pt x="230" y="17"/>
                </a:lnTo>
                <a:lnTo>
                  <a:pt x="224" y="22"/>
                </a:lnTo>
                <a:lnTo>
                  <a:pt x="218" y="27"/>
                </a:lnTo>
                <a:lnTo>
                  <a:pt x="219" y="29"/>
                </a:lnTo>
                <a:lnTo>
                  <a:pt x="222" y="29"/>
                </a:lnTo>
                <a:lnTo>
                  <a:pt x="222" y="34"/>
                </a:lnTo>
                <a:lnTo>
                  <a:pt x="221" y="36"/>
                </a:lnTo>
                <a:lnTo>
                  <a:pt x="219" y="40"/>
                </a:lnTo>
                <a:lnTo>
                  <a:pt x="216" y="41"/>
                </a:lnTo>
                <a:lnTo>
                  <a:pt x="219" y="51"/>
                </a:lnTo>
                <a:lnTo>
                  <a:pt x="217" y="52"/>
                </a:lnTo>
                <a:lnTo>
                  <a:pt x="214" y="49"/>
                </a:lnTo>
                <a:lnTo>
                  <a:pt x="211" y="53"/>
                </a:lnTo>
                <a:lnTo>
                  <a:pt x="210" y="55"/>
                </a:lnTo>
                <a:lnTo>
                  <a:pt x="204" y="56"/>
                </a:lnTo>
                <a:lnTo>
                  <a:pt x="198" y="49"/>
                </a:lnTo>
                <a:lnTo>
                  <a:pt x="198" y="53"/>
                </a:lnTo>
                <a:lnTo>
                  <a:pt x="186" y="73"/>
                </a:lnTo>
                <a:lnTo>
                  <a:pt x="181" y="73"/>
                </a:lnTo>
                <a:lnTo>
                  <a:pt x="177" y="73"/>
                </a:lnTo>
                <a:lnTo>
                  <a:pt x="167" y="76"/>
                </a:lnTo>
                <a:lnTo>
                  <a:pt x="161" y="79"/>
                </a:lnTo>
                <a:lnTo>
                  <a:pt x="159" y="81"/>
                </a:lnTo>
                <a:lnTo>
                  <a:pt x="159" y="82"/>
                </a:lnTo>
                <a:lnTo>
                  <a:pt x="159" y="84"/>
                </a:lnTo>
                <a:lnTo>
                  <a:pt x="160" y="87"/>
                </a:lnTo>
                <a:lnTo>
                  <a:pt x="159" y="87"/>
                </a:lnTo>
                <a:lnTo>
                  <a:pt x="157" y="95"/>
                </a:lnTo>
                <a:lnTo>
                  <a:pt x="154" y="95"/>
                </a:lnTo>
                <a:lnTo>
                  <a:pt x="154" y="100"/>
                </a:lnTo>
                <a:lnTo>
                  <a:pt x="150" y="100"/>
                </a:lnTo>
                <a:lnTo>
                  <a:pt x="148" y="97"/>
                </a:lnTo>
                <a:lnTo>
                  <a:pt x="148" y="95"/>
                </a:lnTo>
                <a:lnTo>
                  <a:pt x="147" y="94"/>
                </a:lnTo>
                <a:lnTo>
                  <a:pt x="145" y="94"/>
                </a:lnTo>
                <a:lnTo>
                  <a:pt x="142" y="94"/>
                </a:lnTo>
                <a:lnTo>
                  <a:pt x="141" y="95"/>
                </a:lnTo>
                <a:lnTo>
                  <a:pt x="139" y="95"/>
                </a:lnTo>
                <a:lnTo>
                  <a:pt x="138" y="94"/>
                </a:lnTo>
                <a:lnTo>
                  <a:pt x="136" y="91"/>
                </a:lnTo>
                <a:lnTo>
                  <a:pt x="135" y="90"/>
                </a:lnTo>
                <a:close/>
                <a:moveTo>
                  <a:pt x="0" y="21"/>
                </a:moveTo>
                <a:lnTo>
                  <a:pt x="0" y="21"/>
                </a:lnTo>
                <a:lnTo>
                  <a:pt x="2" y="26"/>
                </a:lnTo>
                <a:lnTo>
                  <a:pt x="4" y="32"/>
                </a:lnTo>
                <a:lnTo>
                  <a:pt x="3" y="35"/>
                </a:lnTo>
                <a:lnTo>
                  <a:pt x="3" y="40"/>
                </a:lnTo>
                <a:lnTo>
                  <a:pt x="5" y="47"/>
                </a:lnTo>
                <a:lnTo>
                  <a:pt x="9" y="55"/>
                </a:lnTo>
                <a:lnTo>
                  <a:pt x="8" y="59"/>
                </a:lnTo>
                <a:lnTo>
                  <a:pt x="9" y="62"/>
                </a:lnTo>
                <a:lnTo>
                  <a:pt x="11" y="65"/>
                </a:lnTo>
                <a:lnTo>
                  <a:pt x="14" y="67"/>
                </a:lnTo>
                <a:lnTo>
                  <a:pt x="15" y="69"/>
                </a:lnTo>
                <a:lnTo>
                  <a:pt x="16" y="72"/>
                </a:lnTo>
                <a:lnTo>
                  <a:pt x="16" y="75"/>
                </a:lnTo>
                <a:lnTo>
                  <a:pt x="16" y="77"/>
                </a:lnTo>
                <a:lnTo>
                  <a:pt x="16" y="81"/>
                </a:lnTo>
                <a:lnTo>
                  <a:pt x="18" y="82"/>
                </a:lnTo>
                <a:lnTo>
                  <a:pt x="22" y="84"/>
                </a:lnTo>
                <a:lnTo>
                  <a:pt x="29" y="88"/>
                </a:lnTo>
                <a:lnTo>
                  <a:pt x="30" y="90"/>
                </a:lnTo>
                <a:lnTo>
                  <a:pt x="31" y="93"/>
                </a:lnTo>
                <a:lnTo>
                  <a:pt x="38" y="97"/>
                </a:lnTo>
                <a:lnTo>
                  <a:pt x="45" y="102"/>
                </a:lnTo>
                <a:lnTo>
                  <a:pt x="45" y="100"/>
                </a:lnTo>
                <a:lnTo>
                  <a:pt x="49" y="96"/>
                </a:lnTo>
                <a:lnTo>
                  <a:pt x="52" y="96"/>
                </a:lnTo>
                <a:lnTo>
                  <a:pt x="57" y="96"/>
                </a:lnTo>
                <a:lnTo>
                  <a:pt x="57" y="94"/>
                </a:lnTo>
                <a:lnTo>
                  <a:pt x="57" y="90"/>
                </a:lnTo>
                <a:lnTo>
                  <a:pt x="53" y="87"/>
                </a:lnTo>
                <a:lnTo>
                  <a:pt x="51" y="82"/>
                </a:lnTo>
                <a:lnTo>
                  <a:pt x="51" y="81"/>
                </a:lnTo>
                <a:lnTo>
                  <a:pt x="51" y="79"/>
                </a:lnTo>
                <a:lnTo>
                  <a:pt x="50" y="77"/>
                </a:lnTo>
                <a:lnTo>
                  <a:pt x="48" y="76"/>
                </a:lnTo>
                <a:lnTo>
                  <a:pt x="46" y="75"/>
                </a:lnTo>
                <a:lnTo>
                  <a:pt x="45" y="73"/>
                </a:lnTo>
                <a:lnTo>
                  <a:pt x="45" y="69"/>
                </a:lnTo>
                <a:lnTo>
                  <a:pt x="45" y="65"/>
                </a:lnTo>
                <a:lnTo>
                  <a:pt x="46" y="59"/>
                </a:lnTo>
                <a:lnTo>
                  <a:pt x="46" y="47"/>
                </a:lnTo>
                <a:lnTo>
                  <a:pt x="46" y="42"/>
                </a:lnTo>
                <a:lnTo>
                  <a:pt x="44" y="38"/>
                </a:lnTo>
                <a:lnTo>
                  <a:pt x="43" y="36"/>
                </a:lnTo>
                <a:lnTo>
                  <a:pt x="41" y="35"/>
                </a:lnTo>
                <a:lnTo>
                  <a:pt x="38" y="28"/>
                </a:lnTo>
                <a:lnTo>
                  <a:pt x="37" y="25"/>
                </a:lnTo>
                <a:lnTo>
                  <a:pt x="35" y="22"/>
                </a:lnTo>
                <a:lnTo>
                  <a:pt x="30" y="19"/>
                </a:lnTo>
                <a:lnTo>
                  <a:pt x="28" y="18"/>
                </a:lnTo>
                <a:lnTo>
                  <a:pt x="26" y="17"/>
                </a:lnTo>
                <a:lnTo>
                  <a:pt x="23" y="19"/>
                </a:lnTo>
                <a:lnTo>
                  <a:pt x="23" y="26"/>
                </a:lnTo>
                <a:lnTo>
                  <a:pt x="18" y="26"/>
                </a:lnTo>
                <a:lnTo>
                  <a:pt x="17" y="29"/>
                </a:lnTo>
                <a:lnTo>
                  <a:pt x="12" y="29"/>
                </a:lnTo>
                <a:lnTo>
                  <a:pt x="12" y="22"/>
                </a:lnTo>
                <a:lnTo>
                  <a:pt x="5" y="18"/>
                </a:lnTo>
                <a:lnTo>
                  <a:pt x="0" y="20"/>
                </a:lnTo>
                <a:lnTo>
                  <a:pt x="0" y="21"/>
                </a:lnTo>
                <a:close/>
              </a:path>
            </a:pathLst>
          </a:custGeom>
          <a:solidFill>
            <a:srgbClr val="CCFFCC"/>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52" name="Freeform 259"/>
          <p:cNvSpPr>
            <a:spLocks/>
          </p:cNvSpPr>
          <p:nvPr/>
        </p:nvSpPr>
        <p:spPr bwMode="auto">
          <a:xfrm>
            <a:off x="5281613" y="3711575"/>
            <a:ext cx="76200" cy="193675"/>
          </a:xfrm>
          <a:custGeom>
            <a:avLst/>
            <a:gdLst>
              <a:gd name="T0" fmla="*/ 2147483647 w 50"/>
              <a:gd name="T1" fmla="*/ 0 h 138"/>
              <a:gd name="T2" fmla="*/ 2147483647 w 50"/>
              <a:gd name="T3" fmla="*/ 2147483647 h 138"/>
              <a:gd name="T4" fmla="*/ 2147483647 w 50"/>
              <a:gd name="T5" fmla="*/ 2147483647 h 138"/>
              <a:gd name="T6" fmla="*/ 2147483647 w 50"/>
              <a:gd name="T7" fmla="*/ 2147483647 h 138"/>
              <a:gd name="T8" fmla="*/ 2147483647 w 50"/>
              <a:gd name="T9" fmla="*/ 2147483647 h 138"/>
              <a:gd name="T10" fmla="*/ 2147483647 w 50"/>
              <a:gd name="T11" fmla="*/ 2147483647 h 138"/>
              <a:gd name="T12" fmla="*/ 2147483647 w 50"/>
              <a:gd name="T13" fmla="*/ 2147483647 h 138"/>
              <a:gd name="T14" fmla="*/ 2147483647 w 50"/>
              <a:gd name="T15" fmla="*/ 2147483647 h 138"/>
              <a:gd name="T16" fmla="*/ 2147483647 w 50"/>
              <a:gd name="T17" fmla="*/ 2147483647 h 138"/>
              <a:gd name="T18" fmla="*/ 2147483647 w 50"/>
              <a:gd name="T19" fmla="*/ 2147483647 h 138"/>
              <a:gd name="T20" fmla="*/ 2147483647 w 50"/>
              <a:gd name="T21" fmla="*/ 2147483647 h 138"/>
              <a:gd name="T22" fmla="*/ 2147483647 w 50"/>
              <a:gd name="T23" fmla="*/ 2147483647 h 138"/>
              <a:gd name="T24" fmla="*/ 2147483647 w 50"/>
              <a:gd name="T25" fmla="*/ 2147483647 h 138"/>
              <a:gd name="T26" fmla="*/ 0 w 50"/>
              <a:gd name="T27" fmla="*/ 2147483647 h 138"/>
              <a:gd name="T28" fmla="*/ 2147483647 w 50"/>
              <a:gd name="T29" fmla="*/ 2147483647 h 138"/>
              <a:gd name="T30" fmla="*/ 2147483647 w 50"/>
              <a:gd name="T31" fmla="*/ 2147483647 h 138"/>
              <a:gd name="T32" fmla="*/ 2147483647 w 50"/>
              <a:gd name="T33" fmla="*/ 2147483647 h 138"/>
              <a:gd name="T34" fmla="*/ 2147483647 w 50"/>
              <a:gd name="T35" fmla="*/ 2147483647 h 138"/>
              <a:gd name="T36" fmla="*/ 2147483647 w 50"/>
              <a:gd name="T37" fmla="*/ 2147483647 h 138"/>
              <a:gd name="T38" fmla="*/ 2147483647 w 50"/>
              <a:gd name="T39" fmla="*/ 2147483647 h 138"/>
              <a:gd name="T40" fmla="*/ 2147483647 w 50"/>
              <a:gd name="T41" fmla="*/ 2147483647 h 138"/>
              <a:gd name="T42" fmla="*/ 2147483647 w 50"/>
              <a:gd name="T43" fmla="*/ 2147483647 h 138"/>
              <a:gd name="T44" fmla="*/ 2147483647 w 50"/>
              <a:gd name="T45" fmla="*/ 2147483647 h 138"/>
              <a:gd name="T46" fmla="*/ 2147483647 w 50"/>
              <a:gd name="T47" fmla="*/ 2147483647 h 138"/>
              <a:gd name="T48" fmla="*/ 2147483647 w 50"/>
              <a:gd name="T49" fmla="*/ 2147483647 h 138"/>
              <a:gd name="T50" fmla="*/ 2147483647 w 50"/>
              <a:gd name="T51" fmla="*/ 2147483647 h 138"/>
              <a:gd name="T52" fmla="*/ 2147483647 w 50"/>
              <a:gd name="T53" fmla="*/ 2147483647 h 138"/>
              <a:gd name="T54" fmla="*/ 2147483647 w 50"/>
              <a:gd name="T55" fmla="*/ 2147483647 h 138"/>
              <a:gd name="T56" fmla="*/ 2147483647 w 50"/>
              <a:gd name="T57" fmla="*/ 2147483647 h 138"/>
              <a:gd name="T58" fmla="*/ 2147483647 w 50"/>
              <a:gd name="T59" fmla="*/ 2147483647 h 138"/>
              <a:gd name="T60" fmla="*/ 2147483647 w 50"/>
              <a:gd name="T61" fmla="*/ 2147483647 h 138"/>
              <a:gd name="T62" fmla="*/ 2147483647 w 50"/>
              <a:gd name="T63" fmla="*/ 2147483647 h 138"/>
              <a:gd name="T64" fmla="*/ 2147483647 w 50"/>
              <a:gd name="T65" fmla="*/ 2147483647 h 138"/>
              <a:gd name="T66" fmla="*/ 2147483647 w 50"/>
              <a:gd name="T67" fmla="*/ 2147483647 h 138"/>
              <a:gd name="T68" fmla="*/ 2147483647 w 50"/>
              <a:gd name="T69" fmla="*/ 2147483647 h 138"/>
              <a:gd name="T70" fmla="*/ 2147483647 w 50"/>
              <a:gd name="T71" fmla="*/ 2147483647 h 138"/>
              <a:gd name="T72" fmla="*/ 2147483647 w 50"/>
              <a:gd name="T73" fmla="*/ 2147483647 h 138"/>
              <a:gd name="T74" fmla="*/ 2147483647 w 50"/>
              <a:gd name="T75" fmla="*/ 2147483647 h 138"/>
              <a:gd name="T76" fmla="*/ 2147483647 w 50"/>
              <a:gd name="T77" fmla="*/ 2147483647 h 138"/>
              <a:gd name="T78" fmla="*/ 2147483647 w 50"/>
              <a:gd name="T79" fmla="*/ 2147483647 h 138"/>
              <a:gd name="T80" fmla="*/ 2147483647 w 50"/>
              <a:gd name="T81" fmla="*/ 2147483647 h 138"/>
              <a:gd name="T82" fmla="*/ 2147483647 w 50"/>
              <a:gd name="T83" fmla="*/ 2147483647 h 138"/>
              <a:gd name="T84" fmla="*/ 2147483647 w 50"/>
              <a:gd name="T85" fmla="*/ 2147483647 h 138"/>
              <a:gd name="T86" fmla="*/ 2147483647 w 50"/>
              <a:gd name="T87" fmla="*/ 2147483647 h 138"/>
              <a:gd name="T88" fmla="*/ 2147483647 w 50"/>
              <a:gd name="T89" fmla="*/ 2147483647 h 138"/>
              <a:gd name="T90" fmla="*/ 2147483647 w 50"/>
              <a:gd name="T91" fmla="*/ 2147483647 h 138"/>
              <a:gd name="T92" fmla="*/ 2147483647 w 50"/>
              <a:gd name="T93" fmla="*/ 2147483647 h 138"/>
              <a:gd name="T94" fmla="*/ 2147483647 w 50"/>
              <a:gd name="T95" fmla="*/ 2147483647 h 138"/>
              <a:gd name="T96" fmla="*/ 2147483647 w 50"/>
              <a:gd name="T97" fmla="*/ 2147483647 h 138"/>
              <a:gd name="T98" fmla="*/ 2147483647 w 50"/>
              <a:gd name="T99" fmla="*/ 2147483647 h 138"/>
              <a:gd name="T100" fmla="*/ 2147483647 w 50"/>
              <a:gd name="T101" fmla="*/ 2147483647 h 138"/>
              <a:gd name="T102" fmla="*/ 2147483647 w 50"/>
              <a:gd name="T103" fmla="*/ 2147483647 h 1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0"/>
              <a:gd name="T157" fmla="*/ 0 h 138"/>
              <a:gd name="T158" fmla="*/ 50 w 50"/>
              <a:gd name="T159" fmla="*/ 138 h 13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0" h="138">
                <a:moveTo>
                  <a:pt x="26" y="3"/>
                </a:moveTo>
                <a:lnTo>
                  <a:pt x="23" y="3"/>
                </a:lnTo>
                <a:lnTo>
                  <a:pt x="9" y="0"/>
                </a:lnTo>
                <a:lnTo>
                  <a:pt x="10" y="3"/>
                </a:lnTo>
                <a:lnTo>
                  <a:pt x="13" y="5"/>
                </a:lnTo>
                <a:lnTo>
                  <a:pt x="14" y="7"/>
                </a:lnTo>
                <a:lnTo>
                  <a:pt x="15" y="10"/>
                </a:lnTo>
                <a:lnTo>
                  <a:pt x="15" y="13"/>
                </a:lnTo>
                <a:lnTo>
                  <a:pt x="15" y="16"/>
                </a:lnTo>
                <a:lnTo>
                  <a:pt x="16" y="19"/>
                </a:lnTo>
                <a:lnTo>
                  <a:pt x="17" y="20"/>
                </a:lnTo>
                <a:lnTo>
                  <a:pt x="16" y="23"/>
                </a:lnTo>
                <a:lnTo>
                  <a:pt x="13" y="27"/>
                </a:lnTo>
                <a:lnTo>
                  <a:pt x="12" y="28"/>
                </a:lnTo>
                <a:lnTo>
                  <a:pt x="9" y="30"/>
                </a:lnTo>
                <a:lnTo>
                  <a:pt x="8" y="31"/>
                </a:lnTo>
                <a:lnTo>
                  <a:pt x="8" y="33"/>
                </a:lnTo>
                <a:lnTo>
                  <a:pt x="9" y="39"/>
                </a:lnTo>
                <a:lnTo>
                  <a:pt x="8" y="45"/>
                </a:lnTo>
                <a:lnTo>
                  <a:pt x="9" y="46"/>
                </a:lnTo>
                <a:lnTo>
                  <a:pt x="10" y="46"/>
                </a:lnTo>
                <a:lnTo>
                  <a:pt x="12" y="46"/>
                </a:lnTo>
                <a:lnTo>
                  <a:pt x="13" y="48"/>
                </a:lnTo>
                <a:lnTo>
                  <a:pt x="13" y="49"/>
                </a:lnTo>
                <a:lnTo>
                  <a:pt x="13" y="52"/>
                </a:lnTo>
                <a:lnTo>
                  <a:pt x="10" y="54"/>
                </a:lnTo>
                <a:lnTo>
                  <a:pt x="4" y="58"/>
                </a:lnTo>
                <a:lnTo>
                  <a:pt x="2" y="60"/>
                </a:lnTo>
                <a:lnTo>
                  <a:pt x="2" y="63"/>
                </a:lnTo>
                <a:lnTo>
                  <a:pt x="2" y="69"/>
                </a:lnTo>
                <a:lnTo>
                  <a:pt x="2" y="72"/>
                </a:lnTo>
                <a:lnTo>
                  <a:pt x="1" y="74"/>
                </a:lnTo>
                <a:lnTo>
                  <a:pt x="0" y="76"/>
                </a:lnTo>
                <a:lnTo>
                  <a:pt x="0" y="79"/>
                </a:lnTo>
                <a:lnTo>
                  <a:pt x="2" y="88"/>
                </a:lnTo>
                <a:lnTo>
                  <a:pt x="6" y="89"/>
                </a:lnTo>
                <a:lnTo>
                  <a:pt x="7" y="92"/>
                </a:lnTo>
                <a:lnTo>
                  <a:pt x="9" y="94"/>
                </a:lnTo>
                <a:lnTo>
                  <a:pt x="9" y="99"/>
                </a:lnTo>
                <a:lnTo>
                  <a:pt x="10" y="100"/>
                </a:lnTo>
                <a:lnTo>
                  <a:pt x="12" y="100"/>
                </a:lnTo>
                <a:lnTo>
                  <a:pt x="21" y="96"/>
                </a:lnTo>
                <a:lnTo>
                  <a:pt x="22" y="97"/>
                </a:lnTo>
                <a:lnTo>
                  <a:pt x="23" y="102"/>
                </a:lnTo>
                <a:lnTo>
                  <a:pt x="23" y="108"/>
                </a:lnTo>
                <a:lnTo>
                  <a:pt x="23" y="111"/>
                </a:lnTo>
                <a:lnTo>
                  <a:pt x="22" y="114"/>
                </a:lnTo>
                <a:lnTo>
                  <a:pt x="21" y="117"/>
                </a:lnTo>
                <a:lnTo>
                  <a:pt x="21" y="120"/>
                </a:lnTo>
                <a:lnTo>
                  <a:pt x="22" y="121"/>
                </a:lnTo>
                <a:lnTo>
                  <a:pt x="26" y="125"/>
                </a:lnTo>
                <a:lnTo>
                  <a:pt x="30" y="129"/>
                </a:lnTo>
                <a:lnTo>
                  <a:pt x="34" y="131"/>
                </a:lnTo>
                <a:lnTo>
                  <a:pt x="35" y="131"/>
                </a:lnTo>
                <a:lnTo>
                  <a:pt x="35" y="135"/>
                </a:lnTo>
                <a:lnTo>
                  <a:pt x="36" y="137"/>
                </a:lnTo>
                <a:lnTo>
                  <a:pt x="37" y="138"/>
                </a:lnTo>
                <a:lnTo>
                  <a:pt x="40" y="137"/>
                </a:lnTo>
                <a:lnTo>
                  <a:pt x="42" y="135"/>
                </a:lnTo>
                <a:lnTo>
                  <a:pt x="42" y="132"/>
                </a:lnTo>
                <a:lnTo>
                  <a:pt x="42" y="130"/>
                </a:lnTo>
                <a:lnTo>
                  <a:pt x="40" y="127"/>
                </a:lnTo>
                <a:lnTo>
                  <a:pt x="40" y="122"/>
                </a:lnTo>
                <a:lnTo>
                  <a:pt x="40" y="118"/>
                </a:lnTo>
                <a:lnTo>
                  <a:pt x="40" y="117"/>
                </a:lnTo>
                <a:lnTo>
                  <a:pt x="41" y="117"/>
                </a:lnTo>
                <a:lnTo>
                  <a:pt x="43" y="117"/>
                </a:lnTo>
                <a:lnTo>
                  <a:pt x="45" y="117"/>
                </a:lnTo>
                <a:lnTo>
                  <a:pt x="48" y="116"/>
                </a:lnTo>
                <a:lnTo>
                  <a:pt x="49" y="114"/>
                </a:lnTo>
                <a:lnTo>
                  <a:pt x="49" y="110"/>
                </a:lnTo>
                <a:lnTo>
                  <a:pt x="49" y="109"/>
                </a:lnTo>
                <a:lnTo>
                  <a:pt x="48" y="108"/>
                </a:lnTo>
                <a:lnTo>
                  <a:pt x="49" y="106"/>
                </a:lnTo>
                <a:lnTo>
                  <a:pt x="50" y="97"/>
                </a:lnTo>
                <a:lnTo>
                  <a:pt x="50" y="95"/>
                </a:lnTo>
                <a:lnTo>
                  <a:pt x="49" y="94"/>
                </a:lnTo>
                <a:lnTo>
                  <a:pt x="45" y="92"/>
                </a:lnTo>
                <a:lnTo>
                  <a:pt x="43" y="87"/>
                </a:lnTo>
                <a:lnTo>
                  <a:pt x="42" y="81"/>
                </a:lnTo>
                <a:lnTo>
                  <a:pt x="38" y="76"/>
                </a:lnTo>
                <a:lnTo>
                  <a:pt x="36" y="75"/>
                </a:lnTo>
                <a:lnTo>
                  <a:pt x="37" y="78"/>
                </a:lnTo>
                <a:lnTo>
                  <a:pt x="40" y="79"/>
                </a:lnTo>
                <a:lnTo>
                  <a:pt x="40" y="81"/>
                </a:lnTo>
                <a:lnTo>
                  <a:pt x="40" y="85"/>
                </a:lnTo>
                <a:lnTo>
                  <a:pt x="37" y="82"/>
                </a:lnTo>
                <a:lnTo>
                  <a:pt x="35" y="81"/>
                </a:lnTo>
                <a:lnTo>
                  <a:pt x="34" y="81"/>
                </a:lnTo>
                <a:lnTo>
                  <a:pt x="34" y="82"/>
                </a:lnTo>
                <a:lnTo>
                  <a:pt x="33" y="82"/>
                </a:lnTo>
                <a:lnTo>
                  <a:pt x="31" y="82"/>
                </a:lnTo>
                <a:lnTo>
                  <a:pt x="31" y="78"/>
                </a:lnTo>
                <a:lnTo>
                  <a:pt x="31" y="73"/>
                </a:lnTo>
                <a:lnTo>
                  <a:pt x="30" y="72"/>
                </a:lnTo>
                <a:lnTo>
                  <a:pt x="28" y="71"/>
                </a:lnTo>
                <a:lnTo>
                  <a:pt x="28" y="66"/>
                </a:lnTo>
                <a:lnTo>
                  <a:pt x="28" y="63"/>
                </a:lnTo>
                <a:lnTo>
                  <a:pt x="29" y="63"/>
                </a:lnTo>
                <a:lnTo>
                  <a:pt x="30" y="62"/>
                </a:lnTo>
                <a:lnTo>
                  <a:pt x="29" y="60"/>
                </a:lnTo>
                <a:lnTo>
                  <a:pt x="27" y="58"/>
                </a:lnTo>
                <a:lnTo>
                  <a:pt x="27" y="54"/>
                </a:lnTo>
                <a:lnTo>
                  <a:pt x="27" y="52"/>
                </a:lnTo>
                <a:lnTo>
                  <a:pt x="28" y="47"/>
                </a:lnTo>
                <a:lnTo>
                  <a:pt x="27" y="47"/>
                </a:lnTo>
                <a:lnTo>
                  <a:pt x="23" y="46"/>
                </a:lnTo>
                <a:lnTo>
                  <a:pt x="23" y="42"/>
                </a:lnTo>
                <a:lnTo>
                  <a:pt x="28" y="35"/>
                </a:lnTo>
                <a:lnTo>
                  <a:pt x="28" y="24"/>
                </a:lnTo>
                <a:lnTo>
                  <a:pt x="27" y="11"/>
                </a:lnTo>
                <a:lnTo>
                  <a:pt x="26" y="7"/>
                </a:lnTo>
                <a:lnTo>
                  <a:pt x="24" y="4"/>
                </a:lnTo>
                <a:lnTo>
                  <a:pt x="24" y="3"/>
                </a:lnTo>
                <a:lnTo>
                  <a:pt x="26" y="3"/>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53" name="Freeform 260"/>
          <p:cNvSpPr>
            <a:spLocks/>
          </p:cNvSpPr>
          <p:nvPr/>
        </p:nvSpPr>
        <p:spPr bwMode="auto">
          <a:xfrm>
            <a:off x="5027613" y="2344738"/>
            <a:ext cx="63500" cy="50800"/>
          </a:xfrm>
          <a:custGeom>
            <a:avLst/>
            <a:gdLst>
              <a:gd name="T0" fmla="*/ 2147483647 w 42"/>
              <a:gd name="T1" fmla="*/ 2147483647 h 36"/>
              <a:gd name="T2" fmla="*/ 2147483647 w 42"/>
              <a:gd name="T3" fmla="*/ 2147483647 h 36"/>
              <a:gd name="T4" fmla="*/ 2147483647 w 42"/>
              <a:gd name="T5" fmla="*/ 2147483647 h 36"/>
              <a:gd name="T6" fmla="*/ 2147483647 w 42"/>
              <a:gd name="T7" fmla="*/ 2147483647 h 36"/>
              <a:gd name="T8" fmla="*/ 2147483647 w 42"/>
              <a:gd name="T9" fmla="*/ 2147483647 h 36"/>
              <a:gd name="T10" fmla="*/ 2147483647 w 42"/>
              <a:gd name="T11" fmla="*/ 2147483647 h 36"/>
              <a:gd name="T12" fmla="*/ 2147483647 w 42"/>
              <a:gd name="T13" fmla="*/ 2147483647 h 36"/>
              <a:gd name="T14" fmla="*/ 2147483647 w 42"/>
              <a:gd name="T15" fmla="*/ 2147483647 h 36"/>
              <a:gd name="T16" fmla="*/ 2147483647 w 42"/>
              <a:gd name="T17" fmla="*/ 0 h 36"/>
              <a:gd name="T18" fmla="*/ 2147483647 w 42"/>
              <a:gd name="T19" fmla="*/ 0 h 36"/>
              <a:gd name="T20" fmla="*/ 2147483647 w 42"/>
              <a:gd name="T21" fmla="*/ 2147483647 h 36"/>
              <a:gd name="T22" fmla="*/ 2147483647 w 42"/>
              <a:gd name="T23" fmla="*/ 2147483647 h 36"/>
              <a:gd name="T24" fmla="*/ 2147483647 w 42"/>
              <a:gd name="T25" fmla="*/ 2147483647 h 36"/>
              <a:gd name="T26" fmla="*/ 2147483647 w 42"/>
              <a:gd name="T27" fmla="*/ 2147483647 h 36"/>
              <a:gd name="T28" fmla="*/ 2147483647 w 42"/>
              <a:gd name="T29" fmla="*/ 2147483647 h 36"/>
              <a:gd name="T30" fmla="*/ 2147483647 w 42"/>
              <a:gd name="T31" fmla="*/ 2147483647 h 36"/>
              <a:gd name="T32" fmla="*/ 2147483647 w 42"/>
              <a:gd name="T33" fmla="*/ 2147483647 h 36"/>
              <a:gd name="T34" fmla="*/ 2147483647 w 42"/>
              <a:gd name="T35" fmla="*/ 2147483647 h 36"/>
              <a:gd name="T36" fmla="*/ 2147483647 w 42"/>
              <a:gd name="T37" fmla="*/ 2147483647 h 36"/>
              <a:gd name="T38" fmla="*/ 2147483647 w 42"/>
              <a:gd name="T39" fmla="*/ 2147483647 h 36"/>
              <a:gd name="T40" fmla="*/ 2147483647 w 42"/>
              <a:gd name="T41" fmla="*/ 2147483647 h 36"/>
              <a:gd name="T42" fmla="*/ 2147483647 w 42"/>
              <a:gd name="T43" fmla="*/ 2147483647 h 36"/>
              <a:gd name="T44" fmla="*/ 2147483647 w 42"/>
              <a:gd name="T45" fmla="*/ 2147483647 h 36"/>
              <a:gd name="T46" fmla="*/ 2147483647 w 42"/>
              <a:gd name="T47" fmla="*/ 2147483647 h 36"/>
              <a:gd name="T48" fmla="*/ 2147483647 w 42"/>
              <a:gd name="T49" fmla="*/ 2147483647 h 36"/>
              <a:gd name="T50" fmla="*/ 2147483647 w 42"/>
              <a:gd name="T51" fmla="*/ 2147483647 h 36"/>
              <a:gd name="T52" fmla="*/ 2147483647 w 42"/>
              <a:gd name="T53" fmla="*/ 2147483647 h 36"/>
              <a:gd name="T54" fmla="*/ 2147483647 w 42"/>
              <a:gd name="T55" fmla="*/ 2147483647 h 36"/>
              <a:gd name="T56" fmla="*/ 2147483647 w 42"/>
              <a:gd name="T57" fmla="*/ 2147483647 h 36"/>
              <a:gd name="T58" fmla="*/ 2147483647 w 42"/>
              <a:gd name="T59" fmla="*/ 2147483647 h 36"/>
              <a:gd name="T60" fmla="*/ 2147483647 w 42"/>
              <a:gd name="T61" fmla="*/ 2147483647 h 36"/>
              <a:gd name="T62" fmla="*/ 2147483647 w 42"/>
              <a:gd name="T63" fmla="*/ 2147483647 h 36"/>
              <a:gd name="T64" fmla="*/ 2147483647 w 42"/>
              <a:gd name="T65" fmla="*/ 2147483647 h 36"/>
              <a:gd name="T66" fmla="*/ 2147483647 w 42"/>
              <a:gd name="T67" fmla="*/ 2147483647 h 36"/>
              <a:gd name="T68" fmla="*/ 2147483647 w 42"/>
              <a:gd name="T69" fmla="*/ 2147483647 h 36"/>
              <a:gd name="T70" fmla="*/ 2147483647 w 42"/>
              <a:gd name="T71" fmla="*/ 2147483647 h 36"/>
              <a:gd name="T72" fmla="*/ 2147483647 w 42"/>
              <a:gd name="T73" fmla="*/ 2147483647 h 36"/>
              <a:gd name="T74" fmla="*/ 2147483647 w 42"/>
              <a:gd name="T75" fmla="*/ 2147483647 h 36"/>
              <a:gd name="T76" fmla="*/ 2147483647 w 42"/>
              <a:gd name="T77" fmla="*/ 2147483647 h 36"/>
              <a:gd name="T78" fmla="*/ 2147483647 w 42"/>
              <a:gd name="T79" fmla="*/ 2147483647 h 36"/>
              <a:gd name="T80" fmla="*/ 2147483647 w 42"/>
              <a:gd name="T81" fmla="*/ 2147483647 h 36"/>
              <a:gd name="T82" fmla="*/ 2147483647 w 42"/>
              <a:gd name="T83" fmla="*/ 2147483647 h 36"/>
              <a:gd name="T84" fmla="*/ 2147483647 w 42"/>
              <a:gd name="T85" fmla="*/ 2147483647 h 36"/>
              <a:gd name="T86" fmla="*/ 2147483647 w 42"/>
              <a:gd name="T87" fmla="*/ 2147483647 h 36"/>
              <a:gd name="T88" fmla="*/ 2147483647 w 42"/>
              <a:gd name="T89" fmla="*/ 2147483647 h 36"/>
              <a:gd name="T90" fmla="*/ 2147483647 w 42"/>
              <a:gd name="T91" fmla="*/ 2147483647 h 36"/>
              <a:gd name="T92" fmla="*/ 2147483647 w 42"/>
              <a:gd name="T93" fmla="*/ 2147483647 h 36"/>
              <a:gd name="T94" fmla="*/ 2147483647 w 42"/>
              <a:gd name="T95" fmla="*/ 2147483647 h 36"/>
              <a:gd name="T96" fmla="*/ 0 w 42"/>
              <a:gd name="T97" fmla="*/ 2147483647 h 36"/>
              <a:gd name="T98" fmla="*/ 2147483647 w 42"/>
              <a:gd name="T99" fmla="*/ 2147483647 h 36"/>
              <a:gd name="T100" fmla="*/ 2147483647 w 42"/>
              <a:gd name="T101" fmla="*/ 2147483647 h 36"/>
              <a:gd name="T102" fmla="*/ 2147483647 w 42"/>
              <a:gd name="T103" fmla="*/ 2147483647 h 36"/>
              <a:gd name="T104" fmla="*/ 2147483647 w 42"/>
              <a:gd name="T105" fmla="*/ 2147483647 h 36"/>
              <a:gd name="T106" fmla="*/ 2147483647 w 42"/>
              <a:gd name="T107" fmla="*/ 2147483647 h 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2"/>
              <a:gd name="T163" fmla="*/ 0 h 36"/>
              <a:gd name="T164" fmla="*/ 42 w 42"/>
              <a:gd name="T165" fmla="*/ 36 h 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2" h="36">
                <a:moveTo>
                  <a:pt x="3" y="12"/>
                </a:moveTo>
                <a:lnTo>
                  <a:pt x="7" y="8"/>
                </a:lnTo>
                <a:lnTo>
                  <a:pt x="11" y="5"/>
                </a:lnTo>
                <a:lnTo>
                  <a:pt x="14" y="9"/>
                </a:lnTo>
                <a:lnTo>
                  <a:pt x="17" y="3"/>
                </a:lnTo>
                <a:lnTo>
                  <a:pt x="22" y="3"/>
                </a:lnTo>
                <a:lnTo>
                  <a:pt x="25" y="2"/>
                </a:lnTo>
                <a:lnTo>
                  <a:pt x="31" y="1"/>
                </a:lnTo>
                <a:lnTo>
                  <a:pt x="33" y="0"/>
                </a:lnTo>
                <a:lnTo>
                  <a:pt x="35" y="1"/>
                </a:lnTo>
                <a:lnTo>
                  <a:pt x="38" y="3"/>
                </a:lnTo>
                <a:lnTo>
                  <a:pt x="39" y="5"/>
                </a:lnTo>
                <a:lnTo>
                  <a:pt x="38" y="7"/>
                </a:lnTo>
                <a:lnTo>
                  <a:pt x="38" y="8"/>
                </a:lnTo>
                <a:lnTo>
                  <a:pt x="39" y="9"/>
                </a:lnTo>
                <a:lnTo>
                  <a:pt x="40" y="11"/>
                </a:lnTo>
                <a:lnTo>
                  <a:pt x="42" y="14"/>
                </a:lnTo>
                <a:lnTo>
                  <a:pt x="42" y="15"/>
                </a:lnTo>
                <a:lnTo>
                  <a:pt x="42" y="19"/>
                </a:lnTo>
                <a:lnTo>
                  <a:pt x="39" y="21"/>
                </a:lnTo>
                <a:lnTo>
                  <a:pt x="39" y="22"/>
                </a:lnTo>
                <a:lnTo>
                  <a:pt x="39" y="24"/>
                </a:lnTo>
                <a:lnTo>
                  <a:pt x="39" y="25"/>
                </a:lnTo>
                <a:lnTo>
                  <a:pt x="38" y="26"/>
                </a:lnTo>
                <a:lnTo>
                  <a:pt x="36" y="28"/>
                </a:lnTo>
                <a:lnTo>
                  <a:pt x="32" y="28"/>
                </a:lnTo>
                <a:lnTo>
                  <a:pt x="29" y="28"/>
                </a:lnTo>
                <a:lnTo>
                  <a:pt x="28" y="30"/>
                </a:lnTo>
                <a:lnTo>
                  <a:pt x="28" y="31"/>
                </a:lnTo>
                <a:lnTo>
                  <a:pt x="26" y="31"/>
                </a:lnTo>
                <a:lnTo>
                  <a:pt x="24" y="31"/>
                </a:lnTo>
                <a:lnTo>
                  <a:pt x="23" y="32"/>
                </a:lnTo>
                <a:lnTo>
                  <a:pt x="21" y="36"/>
                </a:lnTo>
                <a:lnTo>
                  <a:pt x="18" y="36"/>
                </a:lnTo>
                <a:lnTo>
                  <a:pt x="5" y="36"/>
                </a:lnTo>
                <a:lnTo>
                  <a:pt x="4" y="33"/>
                </a:lnTo>
                <a:lnTo>
                  <a:pt x="2" y="29"/>
                </a:lnTo>
                <a:lnTo>
                  <a:pt x="0" y="25"/>
                </a:lnTo>
                <a:lnTo>
                  <a:pt x="1" y="22"/>
                </a:lnTo>
                <a:lnTo>
                  <a:pt x="2" y="16"/>
                </a:lnTo>
                <a:lnTo>
                  <a:pt x="2" y="12"/>
                </a:lnTo>
                <a:lnTo>
                  <a:pt x="3" y="12"/>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54" name="Freeform 261"/>
          <p:cNvSpPr>
            <a:spLocks noEditPoints="1"/>
          </p:cNvSpPr>
          <p:nvPr/>
        </p:nvSpPr>
        <p:spPr bwMode="auto">
          <a:xfrm>
            <a:off x="5024438" y="1909763"/>
            <a:ext cx="136525" cy="90487"/>
          </a:xfrm>
          <a:custGeom>
            <a:avLst/>
            <a:gdLst>
              <a:gd name="T0" fmla="*/ 2147483647 w 89"/>
              <a:gd name="T1" fmla="*/ 2147483647 h 65"/>
              <a:gd name="T2" fmla="*/ 2147483647 w 89"/>
              <a:gd name="T3" fmla="*/ 2147483647 h 65"/>
              <a:gd name="T4" fmla="*/ 2147483647 w 89"/>
              <a:gd name="T5" fmla="*/ 2147483647 h 65"/>
              <a:gd name="T6" fmla="*/ 2147483647 w 89"/>
              <a:gd name="T7" fmla="*/ 2147483647 h 65"/>
              <a:gd name="T8" fmla="*/ 2147483647 w 89"/>
              <a:gd name="T9" fmla="*/ 2147483647 h 65"/>
              <a:gd name="T10" fmla="*/ 2147483647 w 89"/>
              <a:gd name="T11" fmla="*/ 2147483647 h 65"/>
              <a:gd name="T12" fmla="*/ 2147483647 w 89"/>
              <a:gd name="T13" fmla="*/ 2147483647 h 65"/>
              <a:gd name="T14" fmla="*/ 2147483647 w 89"/>
              <a:gd name="T15" fmla="*/ 2147483647 h 65"/>
              <a:gd name="T16" fmla="*/ 2147483647 w 89"/>
              <a:gd name="T17" fmla="*/ 2147483647 h 65"/>
              <a:gd name="T18" fmla="*/ 2147483647 w 89"/>
              <a:gd name="T19" fmla="*/ 2147483647 h 65"/>
              <a:gd name="T20" fmla="*/ 2147483647 w 89"/>
              <a:gd name="T21" fmla="*/ 2147483647 h 65"/>
              <a:gd name="T22" fmla="*/ 2147483647 w 89"/>
              <a:gd name="T23" fmla="*/ 2147483647 h 65"/>
              <a:gd name="T24" fmla="*/ 2147483647 w 89"/>
              <a:gd name="T25" fmla="*/ 2147483647 h 65"/>
              <a:gd name="T26" fmla="*/ 2147483647 w 89"/>
              <a:gd name="T27" fmla="*/ 2147483647 h 65"/>
              <a:gd name="T28" fmla="*/ 2147483647 w 89"/>
              <a:gd name="T29" fmla="*/ 2147483647 h 65"/>
              <a:gd name="T30" fmla="*/ 2147483647 w 89"/>
              <a:gd name="T31" fmla="*/ 2147483647 h 65"/>
              <a:gd name="T32" fmla="*/ 2147483647 w 89"/>
              <a:gd name="T33" fmla="*/ 2147483647 h 65"/>
              <a:gd name="T34" fmla="*/ 2147483647 w 89"/>
              <a:gd name="T35" fmla="*/ 2147483647 h 65"/>
              <a:gd name="T36" fmla="*/ 2147483647 w 89"/>
              <a:gd name="T37" fmla="*/ 2147483647 h 65"/>
              <a:gd name="T38" fmla="*/ 2147483647 w 89"/>
              <a:gd name="T39" fmla="*/ 2147483647 h 65"/>
              <a:gd name="T40" fmla="*/ 2147483647 w 89"/>
              <a:gd name="T41" fmla="*/ 2147483647 h 65"/>
              <a:gd name="T42" fmla="*/ 2147483647 w 89"/>
              <a:gd name="T43" fmla="*/ 2147483647 h 65"/>
              <a:gd name="T44" fmla="*/ 2147483647 w 89"/>
              <a:gd name="T45" fmla="*/ 2147483647 h 65"/>
              <a:gd name="T46" fmla="*/ 2147483647 w 89"/>
              <a:gd name="T47" fmla="*/ 2147483647 h 65"/>
              <a:gd name="T48" fmla="*/ 2147483647 w 89"/>
              <a:gd name="T49" fmla="*/ 2147483647 h 65"/>
              <a:gd name="T50" fmla="*/ 2147483647 w 89"/>
              <a:gd name="T51" fmla="*/ 2147483647 h 65"/>
              <a:gd name="T52" fmla="*/ 2147483647 w 89"/>
              <a:gd name="T53" fmla="*/ 2147483647 h 65"/>
              <a:gd name="T54" fmla="*/ 2147483647 w 89"/>
              <a:gd name="T55" fmla="*/ 2147483647 h 65"/>
              <a:gd name="T56" fmla="*/ 2147483647 w 89"/>
              <a:gd name="T57" fmla="*/ 2147483647 h 65"/>
              <a:gd name="T58" fmla="*/ 2147483647 w 89"/>
              <a:gd name="T59" fmla="*/ 2147483647 h 65"/>
              <a:gd name="T60" fmla="*/ 2147483647 w 89"/>
              <a:gd name="T61" fmla="*/ 2147483647 h 65"/>
              <a:gd name="T62" fmla="*/ 2147483647 w 89"/>
              <a:gd name="T63" fmla="*/ 2147483647 h 65"/>
              <a:gd name="T64" fmla="*/ 2147483647 w 89"/>
              <a:gd name="T65" fmla="*/ 2147483647 h 65"/>
              <a:gd name="T66" fmla="*/ 2147483647 w 89"/>
              <a:gd name="T67" fmla="*/ 0 h 65"/>
              <a:gd name="T68" fmla="*/ 2147483647 w 89"/>
              <a:gd name="T69" fmla="*/ 2147483647 h 65"/>
              <a:gd name="T70" fmla="*/ 2147483647 w 89"/>
              <a:gd name="T71" fmla="*/ 2147483647 h 65"/>
              <a:gd name="T72" fmla="*/ 0 w 89"/>
              <a:gd name="T73" fmla="*/ 2147483647 h 65"/>
              <a:gd name="T74" fmla="*/ 2147483647 w 89"/>
              <a:gd name="T75" fmla="*/ 2147483647 h 65"/>
              <a:gd name="T76" fmla="*/ 2147483647 w 89"/>
              <a:gd name="T77" fmla="*/ 2147483647 h 65"/>
              <a:gd name="T78" fmla="*/ 0 w 89"/>
              <a:gd name="T79" fmla="*/ 2147483647 h 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89"/>
              <a:gd name="T121" fmla="*/ 0 h 65"/>
              <a:gd name="T122" fmla="*/ 89 w 89"/>
              <a:gd name="T123" fmla="*/ 65 h 6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89" h="65">
                <a:moveTo>
                  <a:pt x="6" y="4"/>
                </a:moveTo>
                <a:lnTo>
                  <a:pt x="6" y="4"/>
                </a:lnTo>
                <a:lnTo>
                  <a:pt x="6" y="14"/>
                </a:lnTo>
                <a:lnTo>
                  <a:pt x="7" y="26"/>
                </a:lnTo>
                <a:lnTo>
                  <a:pt x="4" y="29"/>
                </a:lnTo>
                <a:lnTo>
                  <a:pt x="16" y="41"/>
                </a:lnTo>
                <a:lnTo>
                  <a:pt x="19" y="43"/>
                </a:lnTo>
                <a:lnTo>
                  <a:pt x="26" y="44"/>
                </a:lnTo>
                <a:lnTo>
                  <a:pt x="33" y="44"/>
                </a:lnTo>
                <a:lnTo>
                  <a:pt x="37" y="58"/>
                </a:lnTo>
                <a:lnTo>
                  <a:pt x="45" y="58"/>
                </a:lnTo>
                <a:lnTo>
                  <a:pt x="51" y="59"/>
                </a:lnTo>
                <a:lnTo>
                  <a:pt x="55" y="60"/>
                </a:lnTo>
                <a:lnTo>
                  <a:pt x="58" y="62"/>
                </a:lnTo>
                <a:lnTo>
                  <a:pt x="59" y="63"/>
                </a:lnTo>
                <a:lnTo>
                  <a:pt x="58" y="65"/>
                </a:lnTo>
                <a:lnTo>
                  <a:pt x="65" y="62"/>
                </a:lnTo>
                <a:lnTo>
                  <a:pt x="73" y="62"/>
                </a:lnTo>
                <a:lnTo>
                  <a:pt x="74" y="62"/>
                </a:lnTo>
                <a:lnTo>
                  <a:pt x="75" y="59"/>
                </a:lnTo>
                <a:lnTo>
                  <a:pt x="75" y="57"/>
                </a:lnTo>
                <a:lnTo>
                  <a:pt x="81" y="56"/>
                </a:lnTo>
                <a:lnTo>
                  <a:pt x="81" y="53"/>
                </a:lnTo>
                <a:lnTo>
                  <a:pt x="81" y="48"/>
                </a:lnTo>
                <a:lnTo>
                  <a:pt x="81" y="43"/>
                </a:lnTo>
                <a:lnTo>
                  <a:pt x="82" y="39"/>
                </a:lnTo>
                <a:lnTo>
                  <a:pt x="87" y="34"/>
                </a:lnTo>
                <a:lnTo>
                  <a:pt x="89" y="31"/>
                </a:lnTo>
                <a:lnTo>
                  <a:pt x="89" y="29"/>
                </a:lnTo>
                <a:lnTo>
                  <a:pt x="89" y="25"/>
                </a:lnTo>
                <a:lnTo>
                  <a:pt x="82" y="23"/>
                </a:lnTo>
                <a:lnTo>
                  <a:pt x="79" y="21"/>
                </a:lnTo>
                <a:lnTo>
                  <a:pt x="75" y="18"/>
                </a:lnTo>
                <a:lnTo>
                  <a:pt x="73" y="17"/>
                </a:lnTo>
                <a:lnTo>
                  <a:pt x="72" y="17"/>
                </a:lnTo>
                <a:lnTo>
                  <a:pt x="69" y="17"/>
                </a:lnTo>
                <a:lnTo>
                  <a:pt x="67" y="16"/>
                </a:lnTo>
                <a:lnTo>
                  <a:pt x="65" y="14"/>
                </a:lnTo>
                <a:lnTo>
                  <a:pt x="64" y="11"/>
                </a:lnTo>
                <a:lnTo>
                  <a:pt x="62" y="9"/>
                </a:lnTo>
                <a:lnTo>
                  <a:pt x="60" y="10"/>
                </a:lnTo>
                <a:lnTo>
                  <a:pt x="55" y="10"/>
                </a:lnTo>
                <a:lnTo>
                  <a:pt x="53" y="10"/>
                </a:lnTo>
                <a:lnTo>
                  <a:pt x="52" y="9"/>
                </a:lnTo>
                <a:lnTo>
                  <a:pt x="50" y="8"/>
                </a:lnTo>
                <a:lnTo>
                  <a:pt x="47" y="7"/>
                </a:lnTo>
                <a:lnTo>
                  <a:pt x="42" y="7"/>
                </a:lnTo>
                <a:lnTo>
                  <a:pt x="34" y="4"/>
                </a:lnTo>
                <a:lnTo>
                  <a:pt x="25" y="1"/>
                </a:lnTo>
                <a:lnTo>
                  <a:pt x="19" y="0"/>
                </a:lnTo>
                <a:lnTo>
                  <a:pt x="16" y="1"/>
                </a:lnTo>
                <a:lnTo>
                  <a:pt x="12" y="2"/>
                </a:lnTo>
                <a:lnTo>
                  <a:pt x="6" y="4"/>
                </a:lnTo>
                <a:close/>
                <a:moveTo>
                  <a:pt x="0" y="21"/>
                </a:moveTo>
                <a:lnTo>
                  <a:pt x="0" y="23"/>
                </a:lnTo>
                <a:lnTo>
                  <a:pt x="3" y="23"/>
                </a:lnTo>
                <a:lnTo>
                  <a:pt x="3" y="22"/>
                </a:lnTo>
                <a:lnTo>
                  <a:pt x="3" y="21"/>
                </a:lnTo>
                <a:lnTo>
                  <a:pt x="0" y="21"/>
                </a:lnTo>
                <a:close/>
              </a:path>
            </a:pathLst>
          </a:custGeom>
          <a:solidFill>
            <a:schemeClr val="bg1"/>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55" name="Freeform 262"/>
          <p:cNvSpPr>
            <a:spLocks/>
          </p:cNvSpPr>
          <p:nvPr/>
        </p:nvSpPr>
        <p:spPr bwMode="auto">
          <a:xfrm>
            <a:off x="4791075" y="2197100"/>
            <a:ext cx="6350" cy="9525"/>
          </a:xfrm>
          <a:custGeom>
            <a:avLst/>
            <a:gdLst>
              <a:gd name="T0" fmla="*/ 2147483647 w 5"/>
              <a:gd name="T1" fmla="*/ 2147483647 h 7"/>
              <a:gd name="T2" fmla="*/ 2147483647 w 5"/>
              <a:gd name="T3" fmla="*/ 2147483647 h 7"/>
              <a:gd name="T4" fmla="*/ 0 w 5"/>
              <a:gd name="T5" fmla="*/ 2147483647 h 7"/>
              <a:gd name="T6" fmla="*/ 0 w 5"/>
              <a:gd name="T7" fmla="*/ 2147483647 h 7"/>
              <a:gd name="T8" fmla="*/ 0 w 5"/>
              <a:gd name="T9" fmla="*/ 0 h 7"/>
              <a:gd name="T10" fmla="*/ 0 w 5"/>
              <a:gd name="T11" fmla="*/ 0 h 7"/>
              <a:gd name="T12" fmla="*/ 2147483647 w 5"/>
              <a:gd name="T13" fmla="*/ 0 h 7"/>
              <a:gd name="T14" fmla="*/ 2147483647 w 5"/>
              <a:gd name="T15" fmla="*/ 2147483647 h 7"/>
              <a:gd name="T16" fmla="*/ 2147483647 w 5"/>
              <a:gd name="T17" fmla="*/ 2147483647 h 7"/>
              <a:gd name="T18" fmla="*/ 2147483647 w 5"/>
              <a:gd name="T19" fmla="*/ 2147483647 h 7"/>
              <a:gd name="T20" fmla="*/ 2147483647 w 5"/>
              <a:gd name="T21" fmla="*/ 2147483647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7"/>
              <a:gd name="T35" fmla="*/ 5 w 5"/>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7">
                <a:moveTo>
                  <a:pt x="3" y="7"/>
                </a:moveTo>
                <a:lnTo>
                  <a:pt x="3" y="7"/>
                </a:lnTo>
                <a:lnTo>
                  <a:pt x="0" y="6"/>
                </a:lnTo>
                <a:lnTo>
                  <a:pt x="0" y="4"/>
                </a:lnTo>
                <a:lnTo>
                  <a:pt x="0" y="0"/>
                </a:lnTo>
                <a:lnTo>
                  <a:pt x="4" y="0"/>
                </a:lnTo>
                <a:lnTo>
                  <a:pt x="5" y="3"/>
                </a:lnTo>
                <a:lnTo>
                  <a:pt x="5" y="5"/>
                </a:lnTo>
                <a:lnTo>
                  <a:pt x="4" y="7"/>
                </a:lnTo>
                <a:lnTo>
                  <a:pt x="3" y="7"/>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56" name="Freeform 263"/>
          <p:cNvSpPr>
            <a:spLocks/>
          </p:cNvSpPr>
          <p:nvPr/>
        </p:nvSpPr>
        <p:spPr bwMode="auto">
          <a:xfrm>
            <a:off x="4749800" y="2600325"/>
            <a:ext cx="376238" cy="361950"/>
          </a:xfrm>
          <a:custGeom>
            <a:avLst/>
            <a:gdLst>
              <a:gd name="T0" fmla="*/ 2147483647 w 247"/>
              <a:gd name="T1" fmla="*/ 2147483647 h 258"/>
              <a:gd name="T2" fmla="*/ 2147483647 w 247"/>
              <a:gd name="T3" fmla="*/ 2147483647 h 258"/>
              <a:gd name="T4" fmla="*/ 2147483647 w 247"/>
              <a:gd name="T5" fmla="*/ 2147483647 h 258"/>
              <a:gd name="T6" fmla="*/ 2147483647 w 247"/>
              <a:gd name="T7" fmla="*/ 2147483647 h 258"/>
              <a:gd name="T8" fmla="*/ 2147483647 w 247"/>
              <a:gd name="T9" fmla="*/ 2147483647 h 258"/>
              <a:gd name="T10" fmla="*/ 2147483647 w 247"/>
              <a:gd name="T11" fmla="*/ 2147483647 h 258"/>
              <a:gd name="T12" fmla="*/ 2147483647 w 247"/>
              <a:gd name="T13" fmla="*/ 2147483647 h 258"/>
              <a:gd name="T14" fmla="*/ 2147483647 w 247"/>
              <a:gd name="T15" fmla="*/ 2147483647 h 258"/>
              <a:gd name="T16" fmla="*/ 2147483647 w 247"/>
              <a:gd name="T17" fmla="*/ 2147483647 h 258"/>
              <a:gd name="T18" fmla="*/ 2147483647 w 247"/>
              <a:gd name="T19" fmla="*/ 2147483647 h 258"/>
              <a:gd name="T20" fmla="*/ 2147483647 w 247"/>
              <a:gd name="T21" fmla="*/ 2147483647 h 258"/>
              <a:gd name="T22" fmla="*/ 2147483647 w 247"/>
              <a:gd name="T23" fmla="*/ 2147483647 h 258"/>
              <a:gd name="T24" fmla="*/ 2147483647 w 247"/>
              <a:gd name="T25" fmla="*/ 2147483647 h 258"/>
              <a:gd name="T26" fmla="*/ 2147483647 w 247"/>
              <a:gd name="T27" fmla="*/ 2147483647 h 258"/>
              <a:gd name="T28" fmla="*/ 2147483647 w 247"/>
              <a:gd name="T29" fmla="*/ 2147483647 h 258"/>
              <a:gd name="T30" fmla="*/ 2147483647 w 247"/>
              <a:gd name="T31" fmla="*/ 2147483647 h 258"/>
              <a:gd name="T32" fmla="*/ 2147483647 w 247"/>
              <a:gd name="T33" fmla="*/ 2147483647 h 258"/>
              <a:gd name="T34" fmla="*/ 2147483647 w 247"/>
              <a:gd name="T35" fmla="*/ 2147483647 h 258"/>
              <a:gd name="T36" fmla="*/ 2147483647 w 247"/>
              <a:gd name="T37" fmla="*/ 2147483647 h 258"/>
              <a:gd name="T38" fmla="*/ 2147483647 w 247"/>
              <a:gd name="T39" fmla="*/ 2147483647 h 258"/>
              <a:gd name="T40" fmla="*/ 2147483647 w 247"/>
              <a:gd name="T41" fmla="*/ 2147483647 h 258"/>
              <a:gd name="T42" fmla="*/ 2147483647 w 247"/>
              <a:gd name="T43" fmla="*/ 2147483647 h 258"/>
              <a:gd name="T44" fmla="*/ 2147483647 w 247"/>
              <a:gd name="T45" fmla="*/ 2147483647 h 258"/>
              <a:gd name="T46" fmla="*/ 2147483647 w 247"/>
              <a:gd name="T47" fmla="*/ 2147483647 h 258"/>
              <a:gd name="T48" fmla="*/ 2147483647 w 247"/>
              <a:gd name="T49" fmla="*/ 2147483647 h 258"/>
              <a:gd name="T50" fmla="*/ 2147483647 w 247"/>
              <a:gd name="T51" fmla="*/ 2147483647 h 258"/>
              <a:gd name="T52" fmla="*/ 2147483647 w 247"/>
              <a:gd name="T53" fmla="*/ 2147483647 h 258"/>
              <a:gd name="T54" fmla="*/ 2147483647 w 247"/>
              <a:gd name="T55" fmla="*/ 2147483647 h 258"/>
              <a:gd name="T56" fmla="*/ 2147483647 w 247"/>
              <a:gd name="T57" fmla="*/ 2147483647 h 258"/>
              <a:gd name="T58" fmla="*/ 2147483647 w 247"/>
              <a:gd name="T59" fmla="*/ 2147483647 h 258"/>
              <a:gd name="T60" fmla="*/ 2147483647 w 247"/>
              <a:gd name="T61" fmla="*/ 2147483647 h 258"/>
              <a:gd name="T62" fmla="*/ 2147483647 w 247"/>
              <a:gd name="T63" fmla="*/ 2147483647 h 258"/>
              <a:gd name="T64" fmla="*/ 2147483647 w 247"/>
              <a:gd name="T65" fmla="*/ 2147483647 h 258"/>
              <a:gd name="T66" fmla="*/ 2147483647 w 247"/>
              <a:gd name="T67" fmla="*/ 2147483647 h 258"/>
              <a:gd name="T68" fmla="*/ 2147483647 w 247"/>
              <a:gd name="T69" fmla="*/ 2147483647 h 258"/>
              <a:gd name="T70" fmla="*/ 2147483647 w 247"/>
              <a:gd name="T71" fmla="*/ 2147483647 h 258"/>
              <a:gd name="T72" fmla="*/ 2147483647 w 247"/>
              <a:gd name="T73" fmla="*/ 2147483647 h 258"/>
              <a:gd name="T74" fmla="*/ 2147483647 w 247"/>
              <a:gd name="T75" fmla="*/ 2147483647 h 258"/>
              <a:gd name="T76" fmla="*/ 2147483647 w 247"/>
              <a:gd name="T77" fmla="*/ 2147483647 h 258"/>
              <a:gd name="T78" fmla="*/ 2147483647 w 247"/>
              <a:gd name="T79" fmla="*/ 2147483647 h 258"/>
              <a:gd name="T80" fmla="*/ 2147483647 w 247"/>
              <a:gd name="T81" fmla="*/ 2147483647 h 258"/>
              <a:gd name="T82" fmla="*/ 2147483647 w 247"/>
              <a:gd name="T83" fmla="*/ 2147483647 h 258"/>
              <a:gd name="T84" fmla="*/ 2147483647 w 247"/>
              <a:gd name="T85" fmla="*/ 2147483647 h 258"/>
              <a:gd name="T86" fmla="*/ 2147483647 w 247"/>
              <a:gd name="T87" fmla="*/ 2147483647 h 258"/>
              <a:gd name="T88" fmla="*/ 2147483647 w 247"/>
              <a:gd name="T89" fmla="*/ 2147483647 h 258"/>
              <a:gd name="T90" fmla="*/ 2147483647 w 247"/>
              <a:gd name="T91" fmla="*/ 2147483647 h 258"/>
              <a:gd name="T92" fmla="*/ 2147483647 w 247"/>
              <a:gd name="T93" fmla="*/ 2147483647 h 258"/>
              <a:gd name="T94" fmla="*/ 2147483647 w 247"/>
              <a:gd name="T95" fmla="*/ 2147483647 h 258"/>
              <a:gd name="T96" fmla="*/ 2147483647 w 247"/>
              <a:gd name="T97" fmla="*/ 2147483647 h 258"/>
              <a:gd name="T98" fmla="*/ 2147483647 w 247"/>
              <a:gd name="T99" fmla="*/ 2147483647 h 258"/>
              <a:gd name="T100" fmla="*/ 2147483647 w 247"/>
              <a:gd name="T101" fmla="*/ 2147483647 h 258"/>
              <a:gd name="T102" fmla="*/ 2147483647 w 247"/>
              <a:gd name="T103" fmla="*/ 2147483647 h 258"/>
              <a:gd name="T104" fmla="*/ 2147483647 w 247"/>
              <a:gd name="T105" fmla="*/ 0 h 25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7"/>
              <a:gd name="T160" fmla="*/ 0 h 258"/>
              <a:gd name="T161" fmla="*/ 247 w 247"/>
              <a:gd name="T162" fmla="*/ 258 h 25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7" h="258">
                <a:moveTo>
                  <a:pt x="44" y="0"/>
                </a:moveTo>
                <a:lnTo>
                  <a:pt x="40" y="7"/>
                </a:lnTo>
                <a:lnTo>
                  <a:pt x="40" y="10"/>
                </a:lnTo>
                <a:lnTo>
                  <a:pt x="40" y="14"/>
                </a:lnTo>
                <a:lnTo>
                  <a:pt x="38" y="16"/>
                </a:lnTo>
                <a:lnTo>
                  <a:pt x="34" y="18"/>
                </a:lnTo>
                <a:lnTo>
                  <a:pt x="32" y="21"/>
                </a:lnTo>
                <a:lnTo>
                  <a:pt x="30" y="22"/>
                </a:lnTo>
                <a:lnTo>
                  <a:pt x="27" y="23"/>
                </a:lnTo>
                <a:lnTo>
                  <a:pt x="25" y="23"/>
                </a:lnTo>
                <a:lnTo>
                  <a:pt x="22" y="24"/>
                </a:lnTo>
                <a:lnTo>
                  <a:pt x="21" y="25"/>
                </a:lnTo>
                <a:lnTo>
                  <a:pt x="21" y="30"/>
                </a:lnTo>
                <a:lnTo>
                  <a:pt x="21" y="38"/>
                </a:lnTo>
                <a:lnTo>
                  <a:pt x="21" y="42"/>
                </a:lnTo>
                <a:lnTo>
                  <a:pt x="20" y="43"/>
                </a:lnTo>
                <a:lnTo>
                  <a:pt x="19" y="44"/>
                </a:lnTo>
                <a:lnTo>
                  <a:pt x="19" y="46"/>
                </a:lnTo>
                <a:lnTo>
                  <a:pt x="18" y="49"/>
                </a:lnTo>
                <a:lnTo>
                  <a:pt x="15" y="50"/>
                </a:lnTo>
                <a:lnTo>
                  <a:pt x="12" y="52"/>
                </a:lnTo>
                <a:lnTo>
                  <a:pt x="11" y="52"/>
                </a:lnTo>
                <a:lnTo>
                  <a:pt x="8" y="53"/>
                </a:lnTo>
                <a:lnTo>
                  <a:pt x="7" y="55"/>
                </a:lnTo>
                <a:lnTo>
                  <a:pt x="7" y="56"/>
                </a:lnTo>
                <a:lnTo>
                  <a:pt x="8" y="58"/>
                </a:lnTo>
                <a:lnTo>
                  <a:pt x="10" y="60"/>
                </a:lnTo>
                <a:lnTo>
                  <a:pt x="8" y="91"/>
                </a:lnTo>
                <a:lnTo>
                  <a:pt x="13" y="97"/>
                </a:lnTo>
                <a:lnTo>
                  <a:pt x="10" y="99"/>
                </a:lnTo>
                <a:lnTo>
                  <a:pt x="8" y="100"/>
                </a:lnTo>
                <a:lnTo>
                  <a:pt x="8" y="101"/>
                </a:lnTo>
                <a:lnTo>
                  <a:pt x="10" y="103"/>
                </a:lnTo>
                <a:lnTo>
                  <a:pt x="10" y="105"/>
                </a:lnTo>
                <a:lnTo>
                  <a:pt x="10" y="107"/>
                </a:lnTo>
                <a:lnTo>
                  <a:pt x="10" y="114"/>
                </a:lnTo>
                <a:lnTo>
                  <a:pt x="10" y="126"/>
                </a:lnTo>
                <a:lnTo>
                  <a:pt x="7" y="131"/>
                </a:lnTo>
                <a:lnTo>
                  <a:pt x="4" y="133"/>
                </a:lnTo>
                <a:lnTo>
                  <a:pt x="0" y="134"/>
                </a:lnTo>
                <a:lnTo>
                  <a:pt x="5" y="140"/>
                </a:lnTo>
                <a:lnTo>
                  <a:pt x="7" y="146"/>
                </a:lnTo>
                <a:lnTo>
                  <a:pt x="8" y="149"/>
                </a:lnTo>
                <a:lnTo>
                  <a:pt x="11" y="152"/>
                </a:lnTo>
                <a:lnTo>
                  <a:pt x="13" y="155"/>
                </a:lnTo>
                <a:lnTo>
                  <a:pt x="14" y="160"/>
                </a:lnTo>
                <a:lnTo>
                  <a:pt x="14" y="163"/>
                </a:lnTo>
                <a:lnTo>
                  <a:pt x="15" y="167"/>
                </a:lnTo>
                <a:lnTo>
                  <a:pt x="18" y="169"/>
                </a:lnTo>
                <a:lnTo>
                  <a:pt x="20" y="170"/>
                </a:lnTo>
                <a:lnTo>
                  <a:pt x="25" y="170"/>
                </a:lnTo>
                <a:lnTo>
                  <a:pt x="31" y="172"/>
                </a:lnTo>
                <a:lnTo>
                  <a:pt x="32" y="173"/>
                </a:lnTo>
                <a:lnTo>
                  <a:pt x="34" y="175"/>
                </a:lnTo>
                <a:lnTo>
                  <a:pt x="35" y="177"/>
                </a:lnTo>
                <a:lnTo>
                  <a:pt x="38" y="177"/>
                </a:lnTo>
                <a:lnTo>
                  <a:pt x="40" y="179"/>
                </a:lnTo>
                <a:lnTo>
                  <a:pt x="42" y="181"/>
                </a:lnTo>
                <a:lnTo>
                  <a:pt x="45" y="184"/>
                </a:lnTo>
                <a:lnTo>
                  <a:pt x="80" y="204"/>
                </a:lnTo>
                <a:lnTo>
                  <a:pt x="82" y="201"/>
                </a:lnTo>
                <a:lnTo>
                  <a:pt x="93" y="194"/>
                </a:lnTo>
                <a:lnTo>
                  <a:pt x="107" y="183"/>
                </a:lnTo>
                <a:lnTo>
                  <a:pt x="233" y="258"/>
                </a:lnTo>
                <a:lnTo>
                  <a:pt x="233" y="245"/>
                </a:lnTo>
                <a:lnTo>
                  <a:pt x="247" y="245"/>
                </a:lnTo>
                <a:lnTo>
                  <a:pt x="247" y="210"/>
                </a:lnTo>
                <a:lnTo>
                  <a:pt x="246" y="79"/>
                </a:lnTo>
                <a:lnTo>
                  <a:pt x="245" y="78"/>
                </a:lnTo>
                <a:lnTo>
                  <a:pt x="242" y="75"/>
                </a:lnTo>
                <a:lnTo>
                  <a:pt x="241" y="72"/>
                </a:lnTo>
                <a:lnTo>
                  <a:pt x="241" y="71"/>
                </a:lnTo>
                <a:lnTo>
                  <a:pt x="240" y="65"/>
                </a:lnTo>
                <a:lnTo>
                  <a:pt x="240" y="58"/>
                </a:lnTo>
                <a:lnTo>
                  <a:pt x="244" y="53"/>
                </a:lnTo>
                <a:lnTo>
                  <a:pt x="245" y="51"/>
                </a:lnTo>
                <a:lnTo>
                  <a:pt x="244" y="48"/>
                </a:lnTo>
                <a:lnTo>
                  <a:pt x="240" y="41"/>
                </a:lnTo>
                <a:lnTo>
                  <a:pt x="239" y="37"/>
                </a:lnTo>
                <a:lnTo>
                  <a:pt x="239" y="34"/>
                </a:lnTo>
                <a:lnTo>
                  <a:pt x="239" y="29"/>
                </a:lnTo>
                <a:lnTo>
                  <a:pt x="233" y="28"/>
                </a:lnTo>
                <a:lnTo>
                  <a:pt x="233" y="24"/>
                </a:lnTo>
                <a:lnTo>
                  <a:pt x="230" y="23"/>
                </a:lnTo>
                <a:lnTo>
                  <a:pt x="226" y="23"/>
                </a:lnTo>
                <a:lnTo>
                  <a:pt x="218" y="24"/>
                </a:lnTo>
                <a:lnTo>
                  <a:pt x="217" y="22"/>
                </a:lnTo>
                <a:lnTo>
                  <a:pt x="217" y="21"/>
                </a:lnTo>
                <a:lnTo>
                  <a:pt x="218" y="20"/>
                </a:lnTo>
                <a:lnTo>
                  <a:pt x="214" y="18"/>
                </a:lnTo>
                <a:lnTo>
                  <a:pt x="214" y="17"/>
                </a:lnTo>
                <a:lnTo>
                  <a:pt x="213" y="15"/>
                </a:lnTo>
                <a:lnTo>
                  <a:pt x="210" y="15"/>
                </a:lnTo>
                <a:lnTo>
                  <a:pt x="206" y="15"/>
                </a:lnTo>
                <a:lnTo>
                  <a:pt x="200" y="13"/>
                </a:lnTo>
                <a:lnTo>
                  <a:pt x="196" y="10"/>
                </a:lnTo>
                <a:lnTo>
                  <a:pt x="192" y="9"/>
                </a:lnTo>
                <a:lnTo>
                  <a:pt x="191" y="11"/>
                </a:lnTo>
                <a:lnTo>
                  <a:pt x="187" y="11"/>
                </a:lnTo>
                <a:lnTo>
                  <a:pt x="185" y="13"/>
                </a:lnTo>
                <a:lnTo>
                  <a:pt x="183" y="15"/>
                </a:lnTo>
                <a:lnTo>
                  <a:pt x="180" y="16"/>
                </a:lnTo>
                <a:lnTo>
                  <a:pt x="178" y="16"/>
                </a:lnTo>
                <a:lnTo>
                  <a:pt x="176" y="16"/>
                </a:lnTo>
                <a:lnTo>
                  <a:pt x="173" y="21"/>
                </a:lnTo>
                <a:lnTo>
                  <a:pt x="172" y="24"/>
                </a:lnTo>
                <a:lnTo>
                  <a:pt x="170" y="27"/>
                </a:lnTo>
                <a:lnTo>
                  <a:pt x="168" y="28"/>
                </a:lnTo>
                <a:lnTo>
                  <a:pt x="172" y="35"/>
                </a:lnTo>
                <a:lnTo>
                  <a:pt x="173" y="41"/>
                </a:lnTo>
                <a:lnTo>
                  <a:pt x="173" y="43"/>
                </a:lnTo>
                <a:lnTo>
                  <a:pt x="172" y="46"/>
                </a:lnTo>
                <a:lnTo>
                  <a:pt x="166" y="52"/>
                </a:lnTo>
                <a:lnTo>
                  <a:pt x="164" y="55"/>
                </a:lnTo>
                <a:lnTo>
                  <a:pt x="163" y="57"/>
                </a:lnTo>
                <a:lnTo>
                  <a:pt x="159" y="57"/>
                </a:lnTo>
                <a:lnTo>
                  <a:pt x="156" y="57"/>
                </a:lnTo>
                <a:lnTo>
                  <a:pt x="146" y="53"/>
                </a:lnTo>
                <a:lnTo>
                  <a:pt x="131" y="48"/>
                </a:lnTo>
                <a:lnTo>
                  <a:pt x="129" y="48"/>
                </a:lnTo>
                <a:lnTo>
                  <a:pt x="127" y="48"/>
                </a:lnTo>
                <a:lnTo>
                  <a:pt x="123" y="44"/>
                </a:lnTo>
                <a:lnTo>
                  <a:pt x="121" y="44"/>
                </a:lnTo>
                <a:lnTo>
                  <a:pt x="118" y="44"/>
                </a:lnTo>
                <a:lnTo>
                  <a:pt x="116" y="44"/>
                </a:lnTo>
                <a:lnTo>
                  <a:pt x="113" y="42"/>
                </a:lnTo>
                <a:lnTo>
                  <a:pt x="109" y="39"/>
                </a:lnTo>
                <a:lnTo>
                  <a:pt x="106" y="35"/>
                </a:lnTo>
                <a:lnTo>
                  <a:pt x="102" y="31"/>
                </a:lnTo>
                <a:lnTo>
                  <a:pt x="99" y="29"/>
                </a:lnTo>
                <a:lnTo>
                  <a:pt x="97" y="29"/>
                </a:lnTo>
                <a:lnTo>
                  <a:pt x="97" y="25"/>
                </a:lnTo>
                <a:lnTo>
                  <a:pt x="97" y="24"/>
                </a:lnTo>
                <a:lnTo>
                  <a:pt x="96" y="23"/>
                </a:lnTo>
                <a:lnTo>
                  <a:pt x="94" y="23"/>
                </a:lnTo>
                <a:lnTo>
                  <a:pt x="92" y="22"/>
                </a:lnTo>
                <a:lnTo>
                  <a:pt x="88" y="18"/>
                </a:lnTo>
                <a:lnTo>
                  <a:pt x="86" y="18"/>
                </a:lnTo>
                <a:lnTo>
                  <a:pt x="83" y="18"/>
                </a:lnTo>
                <a:lnTo>
                  <a:pt x="82" y="16"/>
                </a:lnTo>
                <a:lnTo>
                  <a:pt x="77" y="15"/>
                </a:lnTo>
                <a:lnTo>
                  <a:pt x="72" y="14"/>
                </a:lnTo>
                <a:lnTo>
                  <a:pt x="72" y="13"/>
                </a:lnTo>
                <a:lnTo>
                  <a:pt x="67" y="11"/>
                </a:lnTo>
                <a:lnTo>
                  <a:pt x="63" y="13"/>
                </a:lnTo>
                <a:lnTo>
                  <a:pt x="60" y="13"/>
                </a:lnTo>
                <a:lnTo>
                  <a:pt x="56" y="13"/>
                </a:lnTo>
                <a:lnTo>
                  <a:pt x="54" y="10"/>
                </a:lnTo>
                <a:lnTo>
                  <a:pt x="53" y="8"/>
                </a:lnTo>
                <a:lnTo>
                  <a:pt x="49" y="7"/>
                </a:lnTo>
                <a:lnTo>
                  <a:pt x="45" y="6"/>
                </a:lnTo>
                <a:lnTo>
                  <a:pt x="44" y="4"/>
                </a:lnTo>
                <a:lnTo>
                  <a:pt x="44" y="3"/>
                </a:lnTo>
                <a:lnTo>
                  <a:pt x="44" y="1"/>
                </a:lnTo>
                <a:lnTo>
                  <a:pt x="44" y="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57" name="Freeform 264"/>
          <p:cNvSpPr>
            <a:spLocks/>
          </p:cNvSpPr>
          <p:nvPr/>
        </p:nvSpPr>
        <p:spPr bwMode="auto">
          <a:xfrm>
            <a:off x="4305300" y="3244850"/>
            <a:ext cx="95250" cy="115888"/>
          </a:xfrm>
          <a:custGeom>
            <a:avLst/>
            <a:gdLst>
              <a:gd name="T0" fmla="*/ 0 w 62"/>
              <a:gd name="T1" fmla="*/ 2147483647 h 83"/>
              <a:gd name="T2" fmla="*/ 2147483647 w 62"/>
              <a:gd name="T3" fmla="*/ 2147483647 h 83"/>
              <a:gd name="T4" fmla="*/ 2147483647 w 62"/>
              <a:gd name="T5" fmla="*/ 2147483647 h 83"/>
              <a:gd name="T6" fmla="*/ 2147483647 w 62"/>
              <a:gd name="T7" fmla="*/ 2147483647 h 83"/>
              <a:gd name="T8" fmla="*/ 2147483647 w 62"/>
              <a:gd name="T9" fmla="*/ 2147483647 h 83"/>
              <a:gd name="T10" fmla="*/ 2147483647 w 62"/>
              <a:gd name="T11" fmla="*/ 2147483647 h 83"/>
              <a:gd name="T12" fmla="*/ 2147483647 w 62"/>
              <a:gd name="T13" fmla="*/ 2147483647 h 83"/>
              <a:gd name="T14" fmla="*/ 2147483647 w 62"/>
              <a:gd name="T15" fmla="*/ 2147483647 h 83"/>
              <a:gd name="T16" fmla="*/ 2147483647 w 62"/>
              <a:gd name="T17" fmla="*/ 2147483647 h 83"/>
              <a:gd name="T18" fmla="*/ 2147483647 w 62"/>
              <a:gd name="T19" fmla="*/ 2147483647 h 83"/>
              <a:gd name="T20" fmla="*/ 2147483647 w 62"/>
              <a:gd name="T21" fmla="*/ 2147483647 h 83"/>
              <a:gd name="T22" fmla="*/ 2147483647 w 62"/>
              <a:gd name="T23" fmla="*/ 2147483647 h 83"/>
              <a:gd name="T24" fmla="*/ 2147483647 w 62"/>
              <a:gd name="T25" fmla="*/ 2147483647 h 83"/>
              <a:gd name="T26" fmla="*/ 2147483647 w 62"/>
              <a:gd name="T27" fmla="*/ 2147483647 h 83"/>
              <a:gd name="T28" fmla="*/ 2147483647 w 62"/>
              <a:gd name="T29" fmla="*/ 2147483647 h 83"/>
              <a:gd name="T30" fmla="*/ 2147483647 w 62"/>
              <a:gd name="T31" fmla="*/ 2147483647 h 83"/>
              <a:gd name="T32" fmla="*/ 2147483647 w 62"/>
              <a:gd name="T33" fmla="*/ 2147483647 h 83"/>
              <a:gd name="T34" fmla="*/ 2147483647 w 62"/>
              <a:gd name="T35" fmla="*/ 2147483647 h 83"/>
              <a:gd name="T36" fmla="*/ 2147483647 w 62"/>
              <a:gd name="T37" fmla="*/ 2147483647 h 83"/>
              <a:gd name="T38" fmla="*/ 2147483647 w 62"/>
              <a:gd name="T39" fmla="*/ 2147483647 h 83"/>
              <a:gd name="T40" fmla="*/ 2147483647 w 62"/>
              <a:gd name="T41" fmla="*/ 2147483647 h 83"/>
              <a:gd name="T42" fmla="*/ 2147483647 w 62"/>
              <a:gd name="T43" fmla="*/ 2147483647 h 83"/>
              <a:gd name="T44" fmla="*/ 2147483647 w 62"/>
              <a:gd name="T45" fmla="*/ 2147483647 h 83"/>
              <a:gd name="T46" fmla="*/ 2147483647 w 62"/>
              <a:gd name="T47" fmla="*/ 2147483647 h 83"/>
              <a:gd name="T48" fmla="*/ 2147483647 w 62"/>
              <a:gd name="T49" fmla="*/ 2147483647 h 83"/>
              <a:gd name="T50" fmla="*/ 2147483647 w 62"/>
              <a:gd name="T51" fmla="*/ 2147483647 h 83"/>
              <a:gd name="T52" fmla="*/ 2147483647 w 62"/>
              <a:gd name="T53" fmla="*/ 2147483647 h 83"/>
              <a:gd name="T54" fmla="*/ 2147483647 w 62"/>
              <a:gd name="T55" fmla="*/ 2147483647 h 83"/>
              <a:gd name="T56" fmla="*/ 2147483647 w 62"/>
              <a:gd name="T57" fmla="*/ 2147483647 h 83"/>
              <a:gd name="T58" fmla="*/ 2147483647 w 62"/>
              <a:gd name="T59" fmla="*/ 2147483647 h 83"/>
              <a:gd name="T60" fmla="*/ 2147483647 w 62"/>
              <a:gd name="T61" fmla="*/ 2147483647 h 83"/>
              <a:gd name="T62" fmla="*/ 2147483647 w 62"/>
              <a:gd name="T63" fmla="*/ 2147483647 h 83"/>
              <a:gd name="T64" fmla="*/ 2147483647 w 62"/>
              <a:gd name="T65" fmla="*/ 2147483647 h 83"/>
              <a:gd name="T66" fmla="*/ 2147483647 w 62"/>
              <a:gd name="T67" fmla="*/ 2147483647 h 83"/>
              <a:gd name="T68" fmla="*/ 2147483647 w 62"/>
              <a:gd name="T69" fmla="*/ 2147483647 h 83"/>
              <a:gd name="T70" fmla="*/ 2147483647 w 62"/>
              <a:gd name="T71" fmla="*/ 2147483647 h 83"/>
              <a:gd name="T72" fmla="*/ 2147483647 w 62"/>
              <a:gd name="T73" fmla="*/ 2147483647 h 83"/>
              <a:gd name="T74" fmla="*/ 2147483647 w 62"/>
              <a:gd name="T75" fmla="*/ 0 h 83"/>
              <a:gd name="T76" fmla="*/ 2147483647 w 62"/>
              <a:gd name="T77" fmla="*/ 2147483647 h 83"/>
              <a:gd name="T78" fmla="*/ 2147483647 w 62"/>
              <a:gd name="T79" fmla="*/ 2147483647 h 83"/>
              <a:gd name="T80" fmla="*/ 2147483647 w 62"/>
              <a:gd name="T81" fmla="*/ 2147483647 h 83"/>
              <a:gd name="T82" fmla="*/ 2147483647 w 62"/>
              <a:gd name="T83" fmla="*/ 2147483647 h 83"/>
              <a:gd name="T84" fmla="*/ 2147483647 w 62"/>
              <a:gd name="T85" fmla="*/ 2147483647 h 83"/>
              <a:gd name="T86" fmla="*/ 2147483647 w 62"/>
              <a:gd name="T87" fmla="*/ 2147483647 h 83"/>
              <a:gd name="T88" fmla="*/ 2147483647 w 62"/>
              <a:gd name="T89" fmla="*/ 2147483647 h 83"/>
              <a:gd name="T90" fmla="*/ 2147483647 w 62"/>
              <a:gd name="T91" fmla="*/ 2147483647 h 83"/>
              <a:gd name="T92" fmla="*/ 2147483647 w 62"/>
              <a:gd name="T93" fmla="*/ 2147483647 h 83"/>
              <a:gd name="T94" fmla="*/ 2147483647 w 62"/>
              <a:gd name="T95" fmla="*/ 2147483647 h 83"/>
              <a:gd name="T96" fmla="*/ 0 w 62"/>
              <a:gd name="T97" fmla="*/ 2147483647 h 8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2"/>
              <a:gd name="T148" fmla="*/ 0 h 83"/>
              <a:gd name="T149" fmla="*/ 62 w 62"/>
              <a:gd name="T150" fmla="*/ 83 h 8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2" h="83">
                <a:moveTo>
                  <a:pt x="0" y="36"/>
                </a:moveTo>
                <a:lnTo>
                  <a:pt x="0" y="36"/>
                </a:lnTo>
                <a:lnTo>
                  <a:pt x="2" y="40"/>
                </a:lnTo>
                <a:lnTo>
                  <a:pt x="5" y="43"/>
                </a:lnTo>
                <a:lnTo>
                  <a:pt x="7" y="47"/>
                </a:lnTo>
                <a:lnTo>
                  <a:pt x="9" y="50"/>
                </a:lnTo>
                <a:lnTo>
                  <a:pt x="11" y="50"/>
                </a:lnTo>
                <a:lnTo>
                  <a:pt x="13" y="50"/>
                </a:lnTo>
                <a:lnTo>
                  <a:pt x="13" y="52"/>
                </a:lnTo>
                <a:lnTo>
                  <a:pt x="19" y="56"/>
                </a:lnTo>
                <a:lnTo>
                  <a:pt x="23" y="61"/>
                </a:lnTo>
                <a:lnTo>
                  <a:pt x="26" y="61"/>
                </a:lnTo>
                <a:lnTo>
                  <a:pt x="27" y="63"/>
                </a:lnTo>
                <a:lnTo>
                  <a:pt x="28" y="67"/>
                </a:lnTo>
                <a:lnTo>
                  <a:pt x="41" y="77"/>
                </a:lnTo>
                <a:lnTo>
                  <a:pt x="43" y="77"/>
                </a:lnTo>
                <a:lnTo>
                  <a:pt x="47" y="77"/>
                </a:lnTo>
                <a:lnTo>
                  <a:pt x="48" y="79"/>
                </a:lnTo>
                <a:lnTo>
                  <a:pt x="49" y="80"/>
                </a:lnTo>
                <a:lnTo>
                  <a:pt x="50" y="82"/>
                </a:lnTo>
                <a:lnTo>
                  <a:pt x="52" y="83"/>
                </a:lnTo>
                <a:lnTo>
                  <a:pt x="56" y="83"/>
                </a:lnTo>
                <a:lnTo>
                  <a:pt x="57" y="77"/>
                </a:lnTo>
                <a:lnTo>
                  <a:pt x="56" y="76"/>
                </a:lnTo>
                <a:lnTo>
                  <a:pt x="56" y="74"/>
                </a:lnTo>
                <a:lnTo>
                  <a:pt x="55" y="73"/>
                </a:lnTo>
                <a:lnTo>
                  <a:pt x="57" y="70"/>
                </a:lnTo>
                <a:lnTo>
                  <a:pt x="59" y="69"/>
                </a:lnTo>
                <a:lnTo>
                  <a:pt x="60" y="67"/>
                </a:lnTo>
                <a:lnTo>
                  <a:pt x="61" y="62"/>
                </a:lnTo>
                <a:lnTo>
                  <a:pt x="62" y="59"/>
                </a:lnTo>
                <a:lnTo>
                  <a:pt x="61" y="57"/>
                </a:lnTo>
                <a:lnTo>
                  <a:pt x="60" y="57"/>
                </a:lnTo>
                <a:lnTo>
                  <a:pt x="59" y="57"/>
                </a:lnTo>
                <a:lnTo>
                  <a:pt x="56" y="55"/>
                </a:lnTo>
                <a:lnTo>
                  <a:pt x="54" y="49"/>
                </a:lnTo>
                <a:lnTo>
                  <a:pt x="52" y="45"/>
                </a:lnTo>
                <a:lnTo>
                  <a:pt x="50" y="42"/>
                </a:lnTo>
                <a:lnTo>
                  <a:pt x="49" y="41"/>
                </a:lnTo>
                <a:lnTo>
                  <a:pt x="40" y="38"/>
                </a:lnTo>
                <a:lnTo>
                  <a:pt x="42" y="33"/>
                </a:lnTo>
                <a:lnTo>
                  <a:pt x="43" y="29"/>
                </a:lnTo>
                <a:lnTo>
                  <a:pt x="47" y="27"/>
                </a:lnTo>
                <a:lnTo>
                  <a:pt x="47" y="26"/>
                </a:lnTo>
                <a:lnTo>
                  <a:pt x="48" y="24"/>
                </a:lnTo>
                <a:lnTo>
                  <a:pt x="47" y="20"/>
                </a:lnTo>
                <a:lnTo>
                  <a:pt x="46" y="15"/>
                </a:lnTo>
                <a:lnTo>
                  <a:pt x="45" y="14"/>
                </a:lnTo>
                <a:lnTo>
                  <a:pt x="42" y="13"/>
                </a:lnTo>
                <a:lnTo>
                  <a:pt x="40" y="15"/>
                </a:lnTo>
                <a:lnTo>
                  <a:pt x="34" y="24"/>
                </a:lnTo>
                <a:lnTo>
                  <a:pt x="30" y="20"/>
                </a:lnTo>
                <a:lnTo>
                  <a:pt x="33" y="17"/>
                </a:lnTo>
                <a:lnTo>
                  <a:pt x="34" y="13"/>
                </a:lnTo>
                <a:lnTo>
                  <a:pt x="34" y="10"/>
                </a:lnTo>
                <a:lnTo>
                  <a:pt x="29" y="0"/>
                </a:lnTo>
                <a:lnTo>
                  <a:pt x="29" y="1"/>
                </a:lnTo>
                <a:lnTo>
                  <a:pt x="28" y="4"/>
                </a:lnTo>
                <a:lnTo>
                  <a:pt x="27" y="5"/>
                </a:lnTo>
                <a:lnTo>
                  <a:pt x="22" y="5"/>
                </a:lnTo>
                <a:lnTo>
                  <a:pt x="20" y="5"/>
                </a:lnTo>
                <a:lnTo>
                  <a:pt x="20" y="7"/>
                </a:lnTo>
                <a:lnTo>
                  <a:pt x="19" y="10"/>
                </a:lnTo>
                <a:lnTo>
                  <a:pt x="18" y="11"/>
                </a:lnTo>
                <a:lnTo>
                  <a:pt x="15" y="12"/>
                </a:lnTo>
                <a:lnTo>
                  <a:pt x="13" y="13"/>
                </a:lnTo>
                <a:lnTo>
                  <a:pt x="12" y="15"/>
                </a:lnTo>
                <a:lnTo>
                  <a:pt x="5" y="26"/>
                </a:lnTo>
                <a:lnTo>
                  <a:pt x="2" y="29"/>
                </a:lnTo>
                <a:lnTo>
                  <a:pt x="1" y="33"/>
                </a:lnTo>
                <a:lnTo>
                  <a:pt x="0" y="36"/>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58" name="Freeform 265"/>
          <p:cNvSpPr>
            <a:spLocks/>
          </p:cNvSpPr>
          <p:nvPr/>
        </p:nvSpPr>
        <p:spPr bwMode="auto">
          <a:xfrm>
            <a:off x="5160963" y="4222750"/>
            <a:ext cx="39687" cy="36513"/>
          </a:xfrm>
          <a:custGeom>
            <a:avLst/>
            <a:gdLst>
              <a:gd name="T0" fmla="*/ 2147483647 w 27"/>
              <a:gd name="T1" fmla="*/ 2147483647 h 26"/>
              <a:gd name="T2" fmla="*/ 2147483647 w 27"/>
              <a:gd name="T3" fmla="*/ 2147483647 h 26"/>
              <a:gd name="T4" fmla="*/ 2147483647 w 27"/>
              <a:gd name="T5" fmla="*/ 2147483647 h 26"/>
              <a:gd name="T6" fmla="*/ 2147483647 w 27"/>
              <a:gd name="T7" fmla="*/ 2147483647 h 26"/>
              <a:gd name="T8" fmla="*/ 2147483647 w 27"/>
              <a:gd name="T9" fmla="*/ 2147483647 h 26"/>
              <a:gd name="T10" fmla="*/ 2147483647 w 27"/>
              <a:gd name="T11" fmla="*/ 2147483647 h 26"/>
              <a:gd name="T12" fmla="*/ 2147483647 w 27"/>
              <a:gd name="T13" fmla="*/ 2147483647 h 26"/>
              <a:gd name="T14" fmla="*/ 2147483647 w 27"/>
              <a:gd name="T15" fmla="*/ 2147483647 h 26"/>
              <a:gd name="T16" fmla="*/ 2147483647 w 27"/>
              <a:gd name="T17" fmla="*/ 2147483647 h 26"/>
              <a:gd name="T18" fmla="*/ 2147483647 w 27"/>
              <a:gd name="T19" fmla="*/ 2147483647 h 26"/>
              <a:gd name="T20" fmla="*/ 2147483647 w 27"/>
              <a:gd name="T21" fmla="*/ 2147483647 h 26"/>
              <a:gd name="T22" fmla="*/ 2147483647 w 27"/>
              <a:gd name="T23" fmla="*/ 2147483647 h 26"/>
              <a:gd name="T24" fmla="*/ 2147483647 w 27"/>
              <a:gd name="T25" fmla="*/ 2147483647 h 26"/>
              <a:gd name="T26" fmla="*/ 2147483647 w 27"/>
              <a:gd name="T27" fmla="*/ 2147483647 h 26"/>
              <a:gd name="T28" fmla="*/ 2147483647 w 27"/>
              <a:gd name="T29" fmla="*/ 2147483647 h 26"/>
              <a:gd name="T30" fmla="*/ 2147483647 w 27"/>
              <a:gd name="T31" fmla="*/ 2147483647 h 26"/>
              <a:gd name="T32" fmla="*/ 2147483647 w 27"/>
              <a:gd name="T33" fmla="*/ 2147483647 h 26"/>
              <a:gd name="T34" fmla="*/ 2147483647 w 27"/>
              <a:gd name="T35" fmla="*/ 0 h 26"/>
              <a:gd name="T36" fmla="*/ 2147483647 w 27"/>
              <a:gd name="T37" fmla="*/ 0 h 26"/>
              <a:gd name="T38" fmla="*/ 2147483647 w 27"/>
              <a:gd name="T39" fmla="*/ 2147483647 h 26"/>
              <a:gd name="T40" fmla="*/ 2147483647 w 27"/>
              <a:gd name="T41" fmla="*/ 2147483647 h 26"/>
              <a:gd name="T42" fmla="*/ 2147483647 w 27"/>
              <a:gd name="T43" fmla="*/ 2147483647 h 26"/>
              <a:gd name="T44" fmla="*/ 2147483647 w 27"/>
              <a:gd name="T45" fmla="*/ 2147483647 h 26"/>
              <a:gd name="T46" fmla="*/ 2147483647 w 27"/>
              <a:gd name="T47" fmla="*/ 2147483647 h 26"/>
              <a:gd name="T48" fmla="*/ 2147483647 w 27"/>
              <a:gd name="T49" fmla="*/ 2147483647 h 26"/>
              <a:gd name="T50" fmla="*/ 2147483647 w 27"/>
              <a:gd name="T51" fmla="*/ 2147483647 h 26"/>
              <a:gd name="T52" fmla="*/ 0 w 27"/>
              <a:gd name="T53" fmla="*/ 2147483647 h 26"/>
              <a:gd name="T54" fmla="*/ 0 w 27"/>
              <a:gd name="T55" fmla="*/ 2147483647 h 26"/>
              <a:gd name="T56" fmla="*/ 0 w 27"/>
              <a:gd name="T57" fmla="*/ 2147483647 h 26"/>
              <a:gd name="T58" fmla="*/ 0 w 27"/>
              <a:gd name="T59" fmla="*/ 2147483647 h 26"/>
              <a:gd name="T60" fmla="*/ 2147483647 w 27"/>
              <a:gd name="T61" fmla="*/ 2147483647 h 26"/>
              <a:gd name="T62" fmla="*/ 2147483647 w 27"/>
              <a:gd name="T63" fmla="*/ 2147483647 h 26"/>
              <a:gd name="T64" fmla="*/ 2147483647 w 27"/>
              <a:gd name="T65" fmla="*/ 2147483647 h 26"/>
              <a:gd name="T66" fmla="*/ 2147483647 w 27"/>
              <a:gd name="T67" fmla="*/ 2147483647 h 26"/>
              <a:gd name="T68" fmla="*/ 2147483647 w 27"/>
              <a:gd name="T69" fmla="*/ 2147483647 h 26"/>
              <a:gd name="T70" fmla="*/ 2147483647 w 27"/>
              <a:gd name="T71" fmla="*/ 2147483647 h 26"/>
              <a:gd name="T72" fmla="*/ 2147483647 w 27"/>
              <a:gd name="T73" fmla="*/ 2147483647 h 26"/>
              <a:gd name="T74" fmla="*/ 2147483647 w 27"/>
              <a:gd name="T75" fmla="*/ 2147483647 h 26"/>
              <a:gd name="T76" fmla="*/ 2147483647 w 27"/>
              <a:gd name="T77" fmla="*/ 2147483647 h 26"/>
              <a:gd name="T78" fmla="*/ 2147483647 w 27"/>
              <a:gd name="T79" fmla="*/ 2147483647 h 26"/>
              <a:gd name="T80" fmla="*/ 2147483647 w 27"/>
              <a:gd name="T81" fmla="*/ 2147483647 h 2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7"/>
              <a:gd name="T124" fmla="*/ 0 h 26"/>
              <a:gd name="T125" fmla="*/ 27 w 27"/>
              <a:gd name="T126" fmla="*/ 26 h 2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7" h="26">
                <a:moveTo>
                  <a:pt x="13" y="23"/>
                </a:moveTo>
                <a:lnTo>
                  <a:pt x="13" y="23"/>
                </a:lnTo>
                <a:lnTo>
                  <a:pt x="17" y="21"/>
                </a:lnTo>
                <a:lnTo>
                  <a:pt x="21" y="17"/>
                </a:lnTo>
                <a:lnTo>
                  <a:pt x="25" y="17"/>
                </a:lnTo>
                <a:lnTo>
                  <a:pt x="26" y="16"/>
                </a:lnTo>
                <a:lnTo>
                  <a:pt x="27" y="16"/>
                </a:lnTo>
                <a:lnTo>
                  <a:pt x="27" y="14"/>
                </a:lnTo>
                <a:lnTo>
                  <a:pt x="27" y="13"/>
                </a:lnTo>
                <a:lnTo>
                  <a:pt x="26" y="9"/>
                </a:lnTo>
                <a:lnTo>
                  <a:pt x="24" y="6"/>
                </a:lnTo>
                <a:lnTo>
                  <a:pt x="21" y="3"/>
                </a:lnTo>
                <a:lnTo>
                  <a:pt x="18" y="0"/>
                </a:lnTo>
                <a:lnTo>
                  <a:pt x="14" y="2"/>
                </a:lnTo>
                <a:lnTo>
                  <a:pt x="8" y="7"/>
                </a:lnTo>
                <a:lnTo>
                  <a:pt x="6" y="9"/>
                </a:lnTo>
                <a:lnTo>
                  <a:pt x="4" y="9"/>
                </a:lnTo>
                <a:lnTo>
                  <a:pt x="1" y="10"/>
                </a:lnTo>
                <a:lnTo>
                  <a:pt x="0" y="12"/>
                </a:lnTo>
                <a:lnTo>
                  <a:pt x="0" y="14"/>
                </a:lnTo>
                <a:lnTo>
                  <a:pt x="0" y="15"/>
                </a:lnTo>
                <a:lnTo>
                  <a:pt x="1" y="15"/>
                </a:lnTo>
                <a:lnTo>
                  <a:pt x="3" y="16"/>
                </a:lnTo>
                <a:lnTo>
                  <a:pt x="4" y="20"/>
                </a:lnTo>
                <a:lnTo>
                  <a:pt x="5" y="24"/>
                </a:lnTo>
                <a:lnTo>
                  <a:pt x="6" y="26"/>
                </a:lnTo>
                <a:lnTo>
                  <a:pt x="8" y="26"/>
                </a:lnTo>
                <a:lnTo>
                  <a:pt x="12" y="26"/>
                </a:lnTo>
                <a:lnTo>
                  <a:pt x="13" y="23"/>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59" name="Freeform 266"/>
          <p:cNvSpPr>
            <a:spLocks/>
          </p:cNvSpPr>
          <p:nvPr/>
        </p:nvSpPr>
        <p:spPr bwMode="auto">
          <a:xfrm>
            <a:off x="5349875" y="2563813"/>
            <a:ext cx="41275" cy="58737"/>
          </a:xfrm>
          <a:custGeom>
            <a:avLst/>
            <a:gdLst>
              <a:gd name="T0" fmla="*/ 2147483647 w 27"/>
              <a:gd name="T1" fmla="*/ 2147483647 h 42"/>
              <a:gd name="T2" fmla="*/ 2147483647 w 27"/>
              <a:gd name="T3" fmla="*/ 2147483647 h 42"/>
              <a:gd name="T4" fmla="*/ 2147483647 w 27"/>
              <a:gd name="T5" fmla="*/ 2147483647 h 42"/>
              <a:gd name="T6" fmla="*/ 2147483647 w 27"/>
              <a:gd name="T7" fmla="*/ 2147483647 h 42"/>
              <a:gd name="T8" fmla="*/ 2147483647 w 27"/>
              <a:gd name="T9" fmla="*/ 2147483647 h 42"/>
              <a:gd name="T10" fmla="*/ 2147483647 w 27"/>
              <a:gd name="T11" fmla="*/ 2147483647 h 42"/>
              <a:gd name="T12" fmla="*/ 2147483647 w 27"/>
              <a:gd name="T13" fmla="*/ 2147483647 h 42"/>
              <a:gd name="T14" fmla="*/ 2147483647 w 27"/>
              <a:gd name="T15" fmla="*/ 2147483647 h 42"/>
              <a:gd name="T16" fmla="*/ 2147483647 w 27"/>
              <a:gd name="T17" fmla="*/ 2147483647 h 42"/>
              <a:gd name="T18" fmla="*/ 2147483647 w 27"/>
              <a:gd name="T19" fmla="*/ 2147483647 h 42"/>
              <a:gd name="T20" fmla="*/ 2147483647 w 27"/>
              <a:gd name="T21" fmla="*/ 2147483647 h 42"/>
              <a:gd name="T22" fmla="*/ 2147483647 w 27"/>
              <a:gd name="T23" fmla="*/ 2147483647 h 42"/>
              <a:gd name="T24" fmla="*/ 2147483647 w 27"/>
              <a:gd name="T25" fmla="*/ 2147483647 h 42"/>
              <a:gd name="T26" fmla="*/ 2147483647 w 27"/>
              <a:gd name="T27" fmla="*/ 2147483647 h 42"/>
              <a:gd name="T28" fmla="*/ 2147483647 w 27"/>
              <a:gd name="T29" fmla="*/ 2147483647 h 42"/>
              <a:gd name="T30" fmla="*/ 2147483647 w 27"/>
              <a:gd name="T31" fmla="*/ 2147483647 h 42"/>
              <a:gd name="T32" fmla="*/ 2147483647 w 27"/>
              <a:gd name="T33" fmla="*/ 2147483647 h 42"/>
              <a:gd name="T34" fmla="*/ 0 w 27"/>
              <a:gd name="T35" fmla="*/ 2147483647 h 42"/>
              <a:gd name="T36" fmla="*/ 0 w 27"/>
              <a:gd name="T37" fmla="*/ 2147483647 h 42"/>
              <a:gd name="T38" fmla="*/ 0 w 27"/>
              <a:gd name="T39" fmla="*/ 2147483647 h 42"/>
              <a:gd name="T40" fmla="*/ 0 w 27"/>
              <a:gd name="T41" fmla="*/ 2147483647 h 42"/>
              <a:gd name="T42" fmla="*/ 2147483647 w 27"/>
              <a:gd name="T43" fmla="*/ 2147483647 h 42"/>
              <a:gd name="T44" fmla="*/ 2147483647 w 27"/>
              <a:gd name="T45" fmla="*/ 2147483647 h 42"/>
              <a:gd name="T46" fmla="*/ 2147483647 w 27"/>
              <a:gd name="T47" fmla="*/ 2147483647 h 42"/>
              <a:gd name="T48" fmla="*/ 2147483647 w 27"/>
              <a:gd name="T49" fmla="*/ 2147483647 h 42"/>
              <a:gd name="T50" fmla="*/ 2147483647 w 27"/>
              <a:gd name="T51" fmla="*/ 2147483647 h 42"/>
              <a:gd name="T52" fmla="*/ 2147483647 w 27"/>
              <a:gd name="T53" fmla="*/ 2147483647 h 42"/>
              <a:gd name="T54" fmla="*/ 2147483647 w 27"/>
              <a:gd name="T55" fmla="*/ 2147483647 h 42"/>
              <a:gd name="T56" fmla="*/ 2147483647 w 27"/>
              <a:gd name="T57" fmla="*/ 2147483647 h 42"/>
              <a:gd name="T58" fmla="*/ 2147483647 w 27"/>
              <a:gd name="T59" fmla="*/ 2147483647 h 42"/>
              <a:gd name="T60" fmla="*/ 2147483647 w 27"/>
              <a:gd name="T61" fmla="*/ 2147483647 h 42"/>
              <a:gd name="T62" fmla="*/ 2147483647 w 27"/>
              <a:gd name="T63" fmla="*/ 2147483647 h 42"/>
              <a:gd name="T64" fmla="*/ 2147483647 w 27"/>
              <a:gd name="T65" fmla="*/ 2147483647 h 42"/>
              <a:gd name="T66" fmla="*/ 2147483647 w 27"/>
              <a:gd name="T67" fmla="*/ 2147483647 h 42"/>
              <a:gd name="T68" fmla="*/ 2147483647 w 27"/>
              <a:gd name="T69" fmla="*/ 2147483647 h 42"/>
              <a:gd name="T70" fmla="*/ 2147483647 w 27"/>
              <a:gd name="T71" fmla="*/ 2147483647 h 42"/>
              <a:gd name="T72" fmla="*/ 2147483647 w 27"/>
              <a:gd name="T73" fmla="*/ 2147483647 h 42"/>
              <a:gd name="T74" fmla="*/ 2147483647 w 27"/>
              <a:gd name="T75" fmla="*/ 2147483647 h 42"/>
              <a:gd name="T76" fmla="*/ 2147483647 w 27"/>
              <a:gd name="T77" fmla="*/ 2147483647 h 42"/>
              <a:gd name="T78" fmla="*/ 2147483647 w 27"/>
              <a:gd name="T79" fmla="*/ 2147483647 h 42"/>
              <a:gd name="T80" fmla="*/ 2147483647 w 27"/>
              <a:gd name="T81" fmla="*/ 2147483647 h 42"/>
              <a:gd name="T82" fmla="*/ 2147483647 w 27"/>
              <a:gd name="T83" fmla="*/ 2147483647 h 42"/>
              <a:gd name="T84" fmla="*/ 2147483647 w 27"/>
              <a:gd name="T85" fmla="*/ 2147483647 h 42"/>
              <a:gd name="T86" fmla="*/ 2147483647 w 27"/>
              <a:gd name="T87" fmla="*/ 2147483647 h 42"/>
              <a:gd name="T88" fmla="*/ 2147483647 w 27"/>
              <a:gd name="T89" fmla="*/ 2147483647 h 42"/>
              <a:gd name="T90" fmla="*/ 2147483647 w 27"/>
              <a:gd name="T91" fmla="*/ 0 h 42"/>
              <a:gd name="T92" fmla="*/ 2147483647 w 27"/>
              <a:gd name="T93" fmla="*/ 0 h 42"/>
              <a:gd name="T94" fmla="*/ 2147483647 w 27"/>
              <a:gd name="T95" fmla="*/ 0 h 42"/>
              <a:gd name="T96" fmla="*/ 2147483647 w 27"/>
              <a:gd name="T97" fmla="*/ 2147483647 h 42"/>
              <a:gd name="T98" fmla="*/ 2147483647 w 27"/>
              <a:gd name="T99" fmla="*/ 2147483647 h 42"/>
              <a:gd name="T100" fmla="*/ 2147483647 w 27"/>
              <a:gd name="T101" fmla="*/ 2147483647 h 4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7"/>
              <a:gd name="T154" fmla="*/ 0 h 42"/>
              <a:gd name="T155" fmla="*/ 27 w 27"/>
              <a:gd name="T156" fmla="*/ 42 h 4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7" h="42">
                <a:moveTo>
                  <a:pt x="14" y="5"/>
                </a:moveTo>
                <a:lnTo>
                  <a:pt x="14" y="5"/>
                </a:lnTo>
                <a:lnTo>
                  <a:pt x="13" y="6"/>
                </a:lnTo>
                <a:lnTo>
                  <a:pt x="12" y="8"/>
                </a:lnTo>
                <a:lnTo>
                  <a:pt x="12" y="9"/>
                </a:lnTo>
                <a:lnTo>
                  <a:pt x="11" y="12"/>
                </a:lnTo>
                <a:lnTo>
                  <a:pt x="8" y="14"/>
                </a:lnTo>
                <a:lnTo>
                  <a:pt x="6" y="15"/>
                </a:lnTo>
                <a:lnTo>
                  <a:pt x="6" y="19"/>
                </a:lnTo>
                <a:lnTo>
                  <a:pt x="6" y="22"/>
                </a:lnTo>
                <a:lnTo>
                  <a:pt x="6" y="27"/>
                </a:lnTo>
                <a:lnTo>
                  <a:pt x="6" y="31"/>
                </a:lnTo>
                <a:lnTo>
                  <a:pt x="3" y="34"/>
                </a:lnTo>
                <a:lnTo>
                  <a:pt x="1" y="35"/>
                </a:lnTo>
                <a:lnTo>
                  <a:pt x="0" y="38"/>
                </a:lnTo>
                <a:lnTo>
                  <a:pt x="0" y="42"/>
                </a:lnTo>
                <a:lnTo>
                  <a:pt x="3" y="42"/>
                </a:lnTo>
                <a:lnTo>
                  <a:pt x="5" y="42"/>
                </a:lnTo>
                <a:lnTo>
                  <a:pt x="6" y="41"/>
                </a:lnTo>
                <a:lnTo>
                  <a:pt x="7" y="39"/>
                </a:lnTo>
                <a:lnTo>
                  <a:pt x="8" y="39"/>
                </a:lnTo>
                <a:lnTo>
                  <a:pt x="11" y="40"/>
                </a:lnTo>
                <a:lnTo>
                  <a:pt x="14" y="33"/>
                </a:lnTo>
                <a:lnTo>
                  <a:pt x="15" y="32"/>
                </a:lnTo>
                <a:lnTo>
                  <a:pt x="17" y="32"/>
                </a:lnTo>
                <a:lnTo>
                  <a:pt x="18" y="31"/>
                </a:lnTo>
                <a:lnTo>
                  <a:pt x="19" y="29"/>
                </a:lnTo>
                <a:lnTo>
                  <a:pt x="20" y="27"/>
                </a:lnTo>
                <a:lnTo>
                  <a:pt x="20" y="25"/>
                </a:lnTo>
                <a:lnTo>
                  <a:pt x="20" y="20"/>
                </a:lnTo>
                <a:lnTo>
                  <a:pt x="25" y="13"/>
                </a:lnTo>
                <a:lnTo>
                  <a:pt x="27" y="6"/>
                </a:lnTo>
                <a:lnTo>
                  <a:pt x="27" y="4"/>
                </a:lnTo>
                <a:lnTo>
                  <a:pt x="26" y="2"/>
                </a:lnTo>
                <a:lnTo>
                  <a:pt x="21" y="0"/>
                </a:lnTo>
                <a:lnTo>
                  <a:pt x="19" y="0"/>
                </a:lnTo>
                <a:lnTo>
                  <a:pt x="17" y="1"/>
                </a:lnTo>
                <a:lnTo>
                  <a:pt x="14" y="4"/>
                </a:lnTo>
                <a:lnTo>
                  <a:pt x="14" y="5"/>
                </a:lnTo>
                <a:close/>
              </a:path>
            </a:pathLst>
          </a:custGeom>
          <a:solidFill>
            <a:schemeClr val="bg1"/>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60" name="Freeform 267"/>
          <p:cNvSpPr>
            <a:spLocks/>
          </p:cNvSpPr>
          <p:nvPr/>
        </p:nvSpPr>
        <p:spPr bwMode="auto">
          <a:xfrm>
            <a:off x="5032375" y="1854200"/>
            <a:ext cx="173038" cy="90488"/>
          </a:xfrm>
          <a:custGeom>
            <a:avLst/>
            <a:gdLst>
              <a:gd name="T0" fmla="*/ 0 w 113"/>
              <a:gd name="T1" fmla="*/ 2147483647 h 65"/>
              <a:gd name="T2" fmla="*/ 2147483647 w 113"/>
              <a:gd name="T3" fmla="*/ 2147483647 h 65"/>
              <a:gd name="T4" fmla="*/ 2147483647 w 113"/>
              <a:gd name="T5" fmla="*/ 2147483647 h 65"/>
              <a:gd name="T6" fmla="*/ 2147483647 w 113"/>
              <a:gd name="T7" fmla="*/ 2147483647 h 65"/>
              <a:gd name="T8" fmla="*/ 2147483647 w 113"/>
              <a:gd name="T9" fmla="*/ 2147483647 h 65"/>
              <a:gd name="T10" fmla="*/ 2147483647 w 113"/>
              <a:gd name="T11" fmla="*/ 2147483647 h 65"/>
              <a:gd name="T12" fmla="*/ 2147483647 w 113"/>
              <a:gd name="T13" fmla="*/ 2147483647 h 65"/>
              <a:gd name="T14" fmla="*/ 2147483647 w 113"/>
              <a:gd name="T15" fmla="*/ 2147483647 h 65"/>
              <a:gd name="T16" fmla="*/ 2147483647 w 113"/>
              <a:gd name="T17" fmla="*/ 2147483647 h 65"/>
              <a:gd name="T18" fmla="*/ 2147483647 w 113"/>
              <a:gd name="T19" fmla="*/ 2147483647 h 65"/>
              <a:gd name="T20" fmla="*/ 2147483647 w 113"/>
              <a:gd name="T21" fmla="*/ 2147483647 h 65"/>
              <a:gd name="T22" fmla="*/ 2147483647 w 113"/>
              <a:gd name="T23" fmla="*/ 2147483647 h 65"/>
              <a:gd name="T24" fmla="*/ 2147483647 w 113"/>
              <a:gd name="T25" fmla="*/ 2147483647 h 65"/>
              <a:gd name="T26" fmla="*/ 2147483647 w 113"/>
              <a:gd name="T27" fmla="*/ 2147483647 h 65"/>
              <a:gd name="T28" fmla="*/ 2147483647 w 113"/>
              <a:gd name="T29" fmla="*/ 2147483647 h 65"/>
              <a:gd name="T30" fmla="*/ 2147483647 w 113"/>
              <a:gd name="T31" fmla="*/ 2147483647 h 65"/>
              <a:gd name="T32" fmla="*/ 2147483647 w 113"/>
              <a:gd name="T33" fmla="*/ 2147483647 h 65"/>
              <a:gd name="T34" fmla="*/ 2147483647 w 113"/>
              <a:gd name="T35" fmla="*/ 2147483647 h 65"/>
              <a:gd name="T36" fmla="*/ 2147483647 w 113"/>
              <a:gd name="T37" fmla="*/ 2147483647 h 65"/>
              <a:gd name="T38" fmla="*/ 2147483647 w 113"/>
              <a:gd name="T39" fmla="*/ 2147483647 h 65"/>
              <a:gd name="T40" fmla="*/ 2147483647 w 113"/>
              <a:gd name="T41" fmla="*/ 2147483647 h 65"/>
              <a:gd name="T42" fmla="*/ 2147483647 w 113"/>
              <a:gd name="T43" fmla="*/ 2147483647 h 65"/>
              <a:gd name="T44" fmla="*/ 2147483647 w 113"/>
              <a:gd name="T45" fmla="*/ 2147483647 h 65"/>
              <a:gd name="T46" fmla="*/ 2147483647 w 113"/>
              <a:gd name="T47" fmla="*/ 2147483647 h 65"/>
              <a:gd name="T48" fmla="*/ 2147483647 w 113"/>
              <a:gd name="T49" fmla="*/ 2147483647 h 65"/>
              <a:gd name="T50" fmla="*/ 2147483647 w 113"/>
              <a:gd name="T51" fmla="*/ 2147483647 h 65"/>
              <a:gd name="T52" fmla="*/ 2147483647 w 113"/>
              <a:gd name="T53" fmla="*/ 2147483647 h 65"/>
              <a:gd name="T54" fmla="*/ 2147483647 w 113"/>
              <a:gd name="T55" fmla="*/ 2147483647 h 65"/>
              <a:gd name="T56" fmla="*/ 2147483647 w 113"/>
              <a:gd name="T57" fmla="*/ 2147483647 h 65"/>
              <a:gd name="T58" fmla="*/ 2147483647 w 113"/>
              <a:gd name="T59" fmla="*/ 2147483647 h 65"/>
              <a:gd name="T60" fmla="*/ 2147483647 w 113"/>
              <a:gd name="T61" fmla="*/ 2147483647 h 65"/>
              <a:gd name="T62" fmla="*/ 2147483647 w 113"/>
              <a:gd name="T63" fmla="*/ 2147483647 h 65"/>
              <a:gd name="T64" fmla="*/ 2147483647 w 113"/>
              <a:gd name="T65" fmla="*/ 2147483647 h 65"/>
              <a:gd name="T66" fmla="*/ 2147483647 w 113"/>
              <a:gd name="T67" fmla="*/ 2147483647 h 65"/>
              <a:gd name="T68" fmla="*/ 2147483647 w 113"/>
              <a:gd name="T69" fmla="*/ 2147483647 h 65"/>
              <a:gd name="T70" fmla="*/ 2147483647 w 113"/>
              <a:gd name="T71" fmla="*/ 2147483647 h 65"/>
              <a:gd name="T72" fmla="*/ 2147483647 w 113"/>
              <a:gd name="T73" fmla="*/ 2147483647 h 65"/>
              <a:gd name="T74" fmla="*/ 2147483647 w 113"/>
              <a:gd name="T75" fmla="*/ 2147483647 h 65"/>
              <a:gd name="T76" fmla="*/ 2147483647 w 113"/>
              <a:gd name="T77" fmla="*/ 2147483647 h 65"/>
              <a:gd name="T78" fmla="*/ 2147483647 w 113"/>
              <a:gd name="T79" fmla="*/ 0 h 65"/>
              <a:gd name="T80" fmla="*/ 2147483647 w 113"/>
              <a:gd name="T81" fmla="*/ 2147483647 h 65"/>
              <a:gd name="T82" fmla="*/ 2147483647 w 113"/>
              <a:gd name="T83" fmla="*/ 2147483647 h 65"/>
              <a:gd name="T84" fmla="*/ 2147483647 w 113"/>
              <a:gd name="T85" fmla="*/ 2147483647 h 65"/>
              <a:gd name="T86" fmla="*/ 2147483647 w 113"/>
              <a:gd name="T87" fmla="*/ 2147483647 h 65"/>
              <a:gd name="T88" fmla="*/ 2147483647 w 113"/>
              <a:gd name="T89" fmla="*/ 2147483647 h 65"/>
              <a:gd name="T90" fmla="*/ 2147483647 w 113"/>
              <a:gd name="T91" fmla="*/ 2147483647 h 65"/>
              <a:gd name="T92" fmla="*/ 2147483647 w 113"/>
              <a:gd name="T93" fmla="*/ 2147483647 h 65"/>
              <a:gd name="T94" fmla="*/ 2147483647 w 113"/>
              <a:gd name="T95" fmla="*/ 2147483647 h 65"/>
              <a:gd name="T96" fmla="*/ 2147483647 w 113"/>
              <a:gd name="T97" fmla="*/ 2147483647 h 65"/>
              <a:gd name="T98" fmla="*/ 2147483647 w 113"/>
              <a:gd name="T99" fmla="*/ 2147483647 h 65"/>
              <a:gd name="T100" fmla="*/ 2147483647 w 113"/>
              <a:gd name="T101" fmla="*/ 2147483647 h 65"/>
              <a:gd name="T102" fmla="*/ 2147483647 w 113"/>
              <a:gd name="T103" fmla="*/ 2147483647 h 65"/>
              <a:gd name="T104" fmla="*/ 2147483647 w 113"/>
              <a:gd name="T105" fmla="*/ 2147483647 h 65"/>
              <a:gd name="T106" fmla="*/ 2147483647 w 113"/>
              <a:gd name="T107" fmla="*/ 2147483647 h 65"/>
              <a:gd name="T108" fmla="*/ 2147483647 w 113"/>
              <a:gd name="T109" fmla="*/ 2147483647 h 65"/>
              <a:gd name="T110" fmla="*/ 2147483647 w 113"/>
              <a:gd name="T111" fmla="*/ 2147483647 h 65"/>
              <a:gd name="T112" fmla="*/ 0 w 113"/>
              <a:gd name="T113" fmla="*/ 2147483647 h 6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13"/>
              <a:gd name="T172" fmla="*/ 0 h 65"/>
              <a:gd name="T173" fmla="*/ 113 w 113"/>
              <a:gd name="T174" fmla="*/ 65 h 6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13" h="65">
                <a:moveTo>
                  <a:pt x="0" y="44"/>
                </a:moveTo>
                <a:lnTo>
                  <a:pt x="0" y="44"/>
                </a:lnTo>
                <a:lnTo>
                  <a:pt x="6" y="42"/>
                </a:lnTo>
                <a:lnTo>
                  <a:pt x="10" y="41"/>
                </a:lnTo>
                <a:lnTo>
                  <a:pt x="13" y="40"/>
                </a:lnTo>
                <a:lnTo>
                  <a:pt x="19" y="41"/>
                </a:lnTo>
                <a:lnTo>
                  <a:pt x="28" y="44"/>
                </a:lnTo>
                <a:lnTo>
                  <a:pt x="36" y="47"/>
                </a:lnTo>
                <a:lnTo>
                  <a:pt x="41" y="47"/>
                </a:lnTo>
                <a:lnTo>
                  <a:pt x="44" y="48"/>
                </a:lnTo>
                <a:lnTo>
                  <a:pt x="46" y="49"/>
                </a:lnTo>
                <a:lnTo>
                  <a:pt x="47" y="50"/>
                </a:lnTo>
                <a:lnTo>
                  <a:pt x="49" y="50"/>
                </a:lnTo>
                <a:lnTo>
                  <a:pt x="54" y="50"/>
                </a:lnTo>
                <a:lnTo>
                  <a:pt x="56" y="49"/>
                </a:lnTo>
                <a:lnTo>
                  <a:pt x="58" y="51"/>
                </a:lnTo>
                <a:lnTo>
                  <a:pt x="59" y="54"/>
                </a:lnTo>
                <a:lnTo>
                  <a:pt x="61" y="56"/>
                </a:lnTo>
                <a:lnTo>
                  <a:pt x="63" y="57"/>
                </a:lnTo>
                <a:lnTo>
                  <a:pt x="66" y="57"/>
                </a:lnTo>
                <a:lnTo>
                  <a:pt x="67" y="57"/>
                </a:lnTo>
                <a:lnTo>
                  <a:pt x="69" y="58"/>
                </a:lnTo>
                <a:lnTo>
                  <a:pt x="73" y="61"/>
                </a:lnTo>
                <a:lnTo>
                  <a:pt x="76" y="63"/>
                </a:lnTo>
                <a:lnTo>
                  <a:pt x="83" y="65"/>
                </a:lnTo>
                <a:lnTo>
                  <a:pt x="87" y="62"/>
                </a:lnTo>
                <a:lnTo>
                  <a:pt x="89" y="59"/>
                </a:lnTo>
                <a:lnTo>
                  <a:pt x="91" y="58"/>
                </a:lnTo>
                <a:lnTo>
                  <a:pt x="94" y="59"/>
                </a:lnTo>
                <a:lnTo>
                  <a:pt x="96" y="61"/>
                </a:lnTo>
                <a:lnTo>
                  <a:pt x="98" y="61"/>
                </a:lnTo>
                <a:lnTo>
                  <a:pt x="98" y="58"/>
                </a:lnTo>
                <a:lnTo>
                  <a:pt x="98" y="55"/>
                </a:lnTo>
                <a:lnTo>
                  <a:pt x="100" y="50"/>
                </a:lnTo>
                <a:lnTo>
                  <a:pt x="101" y="48"/>
                </a:lnTo>
                <a:lnTo>
                  <a:pt x="102" y="45"/>
                </a:lnTo>
                <a:lnTo>
                  <a:pt x="107" y="47"/>
                </a:lnTo>
                <a:lnTo>
                  <a:pt x="110" y="47"/>
                </a:lnTo>
                <a:lnTo>
                  <a:pt x="111" y="47"/>
                </a:lnTo>
                <a:lnTo>
                  <a:pt x="113" y="45"/>
                </a:lnTo>
                <a:lnTo>
                  <a:pt x="111" y="38"/>
                </a:lnTo>
                <a:lnTo>
                  <a:pt x="107" y="33"/>
                </a:lnTo>
                <a:lnTo>
                  <a:pt x="104" y="30"/>
                </a:lnTo>
                <a:lnTo>
                  <a:pt x="102" y="30"/>
                </a:lnTo>
                <a:lnTo>
                  <a:pt x="101" y="30"/>
                </a:lnTo>
                <a:lnTo>
                  <a:pt x="101" y="29"/>
                </a:lnTo>
                <a:lnTo>
                  <a:pt x="100" y="17"/>
                </a:lnTo>
                <a:lnTo>
                  <a:pt x="96" y="19"/>
                </a:lnTo>
                <a:lnTo>
                  <a:pt x="93" y="19"/>
                </a:lnTo>
                <a:lnTo>
                  <a:pt x="91" y="17"/>
                </a:lnTo>
                <a:lnTo>
                  <a:pt x="90" y="13"/>
                </a:lnTo>
                <a:lnTo>
                  <a:pt x="89" y="12"/>
                </a:lnTo>
                <a:lnTo>
                  <a:pt x="82" y="14"/>
                </a:lnTo>
                <a:lnTo>
                  <a:pt x="79" y="7"/>
                </a:lnTo>
                <a:lnTo>
                  <a:pt x="74" y="7"/>
                </a:lnTo>
                <a:lnTo>
                  <a:pt x="73" y="5"/>
                </a:lnTo>
                <a:lnTo>
                  <a:pt x="72" y="3"/>
                </a:lnTo>
                <a:lnTo>
                  <a:pt x="69" y="1"/>
                </a:lnTo>
                <a:lnTo>
                  <a:pt x="62" y="0"/>
                </a:lnTo>
                <a:lnTo>
                  <a:pt x="59" y="0"/>
                </a:lnTo>
                <a:lnTo>
                  <a:pt x="58" y="1"/>
                </a:lnTo>
                <a:lnTo>
                  <a:pt x="56" y="2"/>
                </a:lnTo>
                <a:lnTo>
                  <a:pt x="55" y="2"/>
                </a:lnTo>
                <a:lnTo>
                  <a:pt x="46" y="2"/>
                </a:lnTo>
                <a:lnTo>
                  <a:pt x="46" y="12"/>
                </a:lnTo>
                <a:lnTo>
                  <a:pt x="46" y="22"/>
                </a:lnTo>
                <a:lnTo>
                  <a:pt x="39" y="24"/>
                </a:lnTo>
                <a:lnTo>
                  <a:pt x="34" y="26"/>
                </a:lnTo>
                <a:lnTo>
                  <a:pt x="29" y="24"/>
                </a:lnTo>
                <a:lnTo>
                  <a:pt x="29" y="23"/>
                </a:lnTo>
                <a:lnTo>
                  <a:pt x="21" y="14"/>
                </a:lnTo>
                <a:lnTo>
                  <a:pt x="21" y="13"/>
                </a:lnTo>
                <a:lnTo>
                  <a:pt x="22" y="12"/>
                </a:lnTo>
                <a:lnTo>
                  <a:pt x="22" y="8"/>
                </a:lnTo>
                <a:lnTo>
                  <a:pt x="20" y="8"/>
                </a:lnTo>
                <a:lnTo>
                  <a:pt x="18" y="10"/>
                </a:lnTo>
                <a:lnTo>
                  <a:pt x="14" y="12"/>
                </a:lnTo>
                <a:lnTo>
                  <a:pt x="12" y="13"/>
                </a:lnTo>
                <a:lnTo>
                  <a:pt x="10" y="19"/>
                </a:lnTo>
                <a:lnTo>
                  <a:pt x="5" y="27"/>
                </a:lnTo>
                <a:lnTo>
                  <a:pt x="3" y="33"/>
                </a:lnTo>
                <a:lnTo>
                  <a:pt x="1" y="38"/>
                </a:lnTo>
                <a:lnTo>
                  <a:pt x="0" y="44"/>
                </a:lnTo>
                <a:close/>
              </a:path>
            </a:pathLst>
          </a:custGeom>
          <a:solidFill>
            <a:schemeClr val="bg1"/>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61" name="Freeform 268"/>
          <p:cNvSpPr>
            <a:spLocks/>
          </p:cNvSpPr>
          <p:nvPr/>
        </p:nvSpPr>
        <p:spPr bwMode="auto">
          <a:xfrm>
            <a:off x="6800850" y="2892425"/>
            <a:ext cx="152400" cy="217488"/>
          </a:xfrm>
          <a:custGeom>
            <a:avLst/>
            <a:gdLst>
              <a:gd name="T0" fmla="*/ 2147483647 w 101"/>
              <a:gd name="T1" fmla="*/ 2147483647 h 155"/>
              <a:gd name="T2" fmla="*/ 0 w 101"/>
              <a:gd name="T3" fmla="*/ 2147483647 h 155"/>
              <a:gd name="T4" fmla="*/ 2147483647 w 101"/>
              <a:gd name="T5" fmla="*/ 2147483647 h 155"/>
              <a:gd name="T6" fmla="*/ 2147483647 w 101"/>
              <a:gd name="T7" fmla="*/ 2147483647 h 155"/>
              <a:gd name="T8" fmla="*/ 2147483647 w 101"/>
              <a:gd name="T9" fmla="*/ 2147483647 h 155"/>
              <a:gd name="T10" fmla="*/ 2147483647 w 101"/>
              <a:gd name="T11" fmla="*/ 2147483647 h 155"/>
              <a:gd name="T12" fmla="*/ 2147483647 w 101"/>
              <a:gd name="T13" fmla="*/ 2147483647 h 155"/>
              <a:gd name="T14" fmla="*/ 2147483647 w 101"/>
              <a:gd name="T15" fmla="*/ 2147483647 h 155"/>
              <a:gd name="T16" fmla="*/ 2147483647 w 101"/>
              <a:gd name="T17" fmla="*/ 2147483647 h 155"/>
              <a:gd name="T18" fmla="*/ 2147483647 w 101"/>
              <a:gd name="T19" fmla="*/ 2147483647 h 155"/>
              <a:gd name="T20" fmla="*/ 2147483647 w 101"/>
              <a:gd name="T21" fmla="*/ 2147483647 h 155"/>
              <a:gd name="T22" fmla="*/ 2147483647 w 101"/>
              <a:gd name="T23" fmla="*/ 2147483647 h 155"/>
              <a:gd name="T24" fmla="*/ 2147483647 w 101"/>
              <a:gd name="T25" fmla="*/ 2147483647 h 155"/>
              <a:gd name="T26" fmla="*/ 2147483647 w 101"/>
              <a:gd name="T27" fmla="*/ 2147483647 h 155"/>
              <a:gd name="T28" fmla="*/ 2147483647 w 101"/>
              <a:gd name="T29" fmla="*/ 2147483647 h 155"/>
              <a:gd name="T30" fmla="*/ 2147483647 w 101"/>
              <a:gd name="T31" fmla="*/ 2147483647 h 155"/>
              <a:gd name="T32" fmla="*/ 2147483647 w 101"/>
              <a:gd name="T33" fmla="*/ 2147483647 h 155"/>
              <a:gd name="T34" fmla="*/ 2147483647 w 101"/>
              <a:gd name="T35" fmla="*/ 2147483647 h 155"/>
              <a:gd name="T36" fmla="*/ 2147483647 w 101"/>
              <a:gd name="T37" fmla="*/ 2147483647 h 155"/>
              <a:gd name="T38" fmla="*/ 2147483647 w 101"/>
              <a:gd name="T39" fmla="*/ 2147483647 h 155"/>
              <a:gd name="T40" fmla="*/ 2147483647 w 101"/>
              <a:gd name="T41" fmla="*/ 2147483647 h 155"/>
              <a:gd name="T42" fmla="*/ 2147483647 w 101"/>
              <a:gd name="T43" fmla="*/ 2147483647 h 155"/>
              <a:gd name="T44" fmla="*/ 2147483647 w 101"/>
              <a:gd name="T45" fmla="*/ 2147483647 h 155"/>
              <a:gd name="T46" fmla="*/ 2147483647 w 101"/>
              <a:gd name="T47" fmla="*/ 2147483647 h 155"/>
              <a:gd name="T48" fmla="*/ 2147483647 w 101"/>
              <a:gd name="T49" fmla="*/ 2147483647 h 155"/>
              <a:gd name="T50" fmla="*/ 2147483647 w 101"/>
              <a:gd name="T51" fmla="*/ 2147483647 h 155"/>
              <a:gd name="T52" fmla="*/ 2147483647 w 101"/>
              <a:gd name="T53" fmla="*/ 2147483647 h 155"/>
              <a:gd name="T54" fmla="*/ 2147483647 w 101"/>
              <a:gd name="T55" fmla="*/ 2147483647 h 155"/>
              <a:gd name="T56" fmla="*/ 2147483647 w 101"/>
              <a:gd name="T57" fmla="*/ 2147483647 h 155"/>
              <a:gd name="T58" fmla="*/ 2147483647 w 101"/>
              <a:gd name="T59" fmla="*/ 2147483647 h 155"/>
              <a:gd name="T60" fmla="*/ 2147483647 w 101"/>
              <a:gd name="T61" fmla="*/ 2147483647 h 155"/>
              <a:gd name="T62" fmla="*/ 2147483647 w 101"/>
              <a:gd name="T63" fmla="*/ 2147483647 h 155"/>
              <a:gd name="T64" fmla="*/ 2147483647 w 101"/>
              <a:gd name="T65" fmla="*/ 2147483647 h 155"/>
              <a:gd name="T66" fmla="*/ 2147483647 w 101"/>
              <a:gd name="T67" fmla="*/ 2147483647 h 155"/>
              <a:gd name="T68" fmla="*/ 2147483647 w 101"/>
              <a:gd name="T69" fmla="*/ 2147483647 h 155"/>
              <a:gd name="T70" fmla="*/ 2147483647 w 101"/>
              <a:gd name="T71" fmla="*/ 2147483647 h 155"/>
              <a:gd name="T72" fmla="*/ 2147483647 w 101"/>
              <a:gd name="T73" fmla="*/ 2147483647 h 155"/>
              <a:gd name="T74" fmla="*/ 2147483647 w 101"/>
              <a:gd name="T75" fmla="*/ 2147483647 h 155"/>
              <a:gd name="T76" fmla="*/ 2147483647 w 101"/>
              <a:gd name="T77" fmla="*/ 2147483647 h 15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
              <a:gd name="T118" fmla="*/ 0 h 155"/>
              <a:gd name="T119" fmla="*/ 101 w 101"/>
              <a:gd name="T120" fmla="*/ 155 h 15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 h="155">
                <a:moveTo>
                  <a:pt x="8" y="33"/>
                </a:moveTo>
                <a:lnTo>
                  <a:pt x="2" y="40"/>
                </a:lnTo>
                <a:lnTo>
                  <a:pt x="2" y="47"/>
                </a:lnTo>
                <a:lnTo>
                  <a:pt x="0" y="48"/>
                </a:lnTo>
                <a:lnTo>
                  <a:pt x="0" y="54"/>
                </a:lnTo>
                <a:lnTo>
                  <a:pt x="3" y="54"/>
                </a:lnTo>
                <a:lnTo>
                  <a:pt x="9" y="52"/>
                </a:lnTo>
                <a:lnTo>
                  <a:pt x="10" y="58"/>
                </a:lnTo>
                <a:lnTo>
                  <a:pt x="7" y="65"/>
                </a:lnTo>
                <a:lnTo>
                  <a:pt x="8" y="69"/>
                </a:lnTo>
                <a:lnTo>
                  <a:pt x="8" y="74"/>
                </a:lnTo>
                <a:lnTo>
                  <a:pt x="12" y="76"/>
                </a:lnTo>
                <a:lnTo>
                  <a:pt x="14" y="81"/>
                </a:lnTo>
                <a:lnTo>
                  <a:pt x="12" y="85"/>
                </a:lnTo>
                <a:lnTo>
                  <a:pt x="15" y="88"/>
                </a:lnTo>
                <a:lnTo>
                  <a:pt x="19" y="85"/>
                </a:lnTo>
                <a:lnTo>
                  <a:pt x="22" y="81"/>
                </a:lnTo>
                <a:lnTo>
                  <a:pt x="32" y="74"/>
                </a:lnTo>
                <a:lnTo>
                  <a:pt x="36" y="76"/>
                </a:lnTo>
                <a:lnTo>
                  <a:pt x="35" y="78"/>
                </a:lnTo>
                <a:lnTo>
                  <a:pt x="39" y="82"/>
                </a:lnTo>
                <a:lnTo>
                  <a:pt x="43" y="84"/>
                </a:lnTo>
                <a:lnTo>
                  <a:pt x="49" y="84"/>
                </a:lnTo>
                <a:lnTo>
                  <a:pt x="56" y="95"/>
                </a:lnTo>
                <a:lnTo>
                  <a:pt x="56" y="102"/>
                </a:lnTo>
                <a:lnTo>
                  <a:pt x="57" y="110"/>
                </a:lnTo>
                <a:lnTo>
                  <a:pt x="61" y="114"/>
                </a:lnTo>
                <a:lnTo>
                  <a:pt x="65" y="119"/>
                </a:lnTo>
                <a:lnTo>
                  <a:pt x="67" y="123"/>
                </a:lnTo>
                <a:lnTo>
                  <a:pt x="68" y="129"/>
                </a:lnTo>
                <a:lnTo>
                  <a:pt x="69" y="131"/>
                </a:lnTo>
                <a:lnTo>
                  <a:pt x="67" y="138"/>
                </a:lnTo>
                <a:lnTo>
                  <a:pt x="65" y="143"/>
                </a:lnTo>
                <a:lnTo>
                  <a:pt x="61" y="147"/>
                </a:lnTo>
                <a:lnTo>
                  <a:pt x="69" y="148"/>
                </a:lnTo>
                <a:lnTo>
                  <a:pt x="71" y="152"/>
                </a:lnTo>
                <a:lnTo>
                  <a:pt x="76" y="155"/>
                </a:lnTo>
                <a:lnTo>
                  <a:pt x="81" y="154"/>
                </a:lnTo>
                <a:lnTo>
                  <a:pt x="81" y="146"/>
                </a:lnTo>
                <a:lnTo>
                  <a:pt x="84" y="141"/>
                </a:lnTo>
                <a:lnTo>
                  <a:pt x="89" y="143"/>
                </a:lnTo>
                <a:lnTo>
                  <a:pt x="92" y="146"/>
                </a:lnTo>
                <a:lnTo>
                  <a:pt x="99" y="145"/>
                </a:lnTo>
                <a:lnTo>
                  <a:pt x="101" y="140"/>
                </a:lnTo>
                <a:lnTo>
                  <a:pt x="99" y="130"/>
                </a:lnTo>
                <a:lnTo>
                  <a:pt x="98" y="123"/>
                </a:lnTo>
                <a:lnTo>
                  <a:pt x="92" y="119"/>
                </a:lnTo>
                <a:lnTo>
                  <a:pt x="90" y="112"/>
                </a:lnTo>
                <a:lnTo>
                  <a:pt x="86" y="106"/>
                </a:lnTo>
                <a:lnTo>
                  <a:pt x="81" y="102"/>
                </a:lnTo>
                <a:lnTo>
                  <a:pt x="76" y="96"/>
                </a:lnTo>
                <a:lnTo>
                  <a:pt x="75" y="90"/>
                </a:lnTo>
                <a:lnTo>
                  <a:pt x="70" y="86"/>
                </a:lnTo>
                <a:lnTo>
                  <a:pt x="64" y="77"/>
                </a:lnTo>
                <a:lnTo>
                  <a:pt x="61" y="67"/>
                </a:lnTo>
                <a:lnTo>
                  <a:pt x="51" y="61"/>
                </a:lnTo>
                <a:lnTo>
                  <a:pt x="53" y="54"/>
                </a:lnTo>
                <a:lnTo>
                  <a:pt x="57" y="50"/>
                </a:lnTo>
                <a:lnTo>
                  <a:pt x="62" y="47"/>
                </a:lnTo>
                <a:lnTo>
                  <a:pt x="67" y="44"/>
                </a:lnTo>
                <a:lnTo>
                  <a:pt x="67" y="36"/>
                </a:lnTo>
                <a:lnTo>
                  <a:pt x="61" y="31"/>
                </a:lnTo>
                <a:lnTo>
                  <a:pt x="55" y="28"/>
                </a:lnTo>
                <a:lnTo>
                  <a:pt x="50" y="33"/>
                </a:lnTo>
                <a:lnTo>
                  <a:pt x="44" y="30"/>
                </a:lnTo>
                <a:lnTo>
                  <a:pt x="42" y="27"/>
                </a:lnTo>
                <a:lnTo>
                  <a:pt x="36" y="23"/>
                </a:lnTo>
                <a:lnTo>
                  <a:pt x="33" y="19"/>
                </a:lnTo>
                <a:lnTo>
                  <a:pt x="34" y="13"/>
                </a:lnTo>
                <a:lnTo>
                  <a:pt x="27" y="2"/>
                </a:lnTo>
                <a:lnTo>
                  <a:pt x="21" y="0"/>
                </a:lnTo>
                <a:lnTo>
                  <a:pt x="17" y="7"/>
                </a:lnTo>
                <a:lnTo>
                  <a:pt x="21" y="15"/>
                </a:lnTo>
                <a:lnTo>
                  <a:pt x="21" y="26"/>
                </a:lnTo>
                <a:lnTo>
                  <a:pt x="17" y="33"/>
                </a:lnTo>
                <a:lnTo>
                  <a:pt x="8" y="33"/>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62" name="Freeform 269"/>
          <p:cNvSpPr>
            <a:spLocks noEditPoints="1"/>
          </p:cNvSpPr>
          <p:nvPr/>
        </p:nvSpPr>
        <p:spPr bwMode="auto">
          <a:xfrm>
            <a:off x="6105525" y="2320925"/>
            <a:ext cx="244475" cy="109538"/>
          </a:xfrm>
          <a:custGeom>
            <a:avLst/>
            <a:gdLst>
              <a:gd name="T0" fmla="*/ 2147483647 w 160"/>
              <a:gd name="T1" fmla="*/ 2147483647 h 78"/>
              <a:gd name="T2" fmla="*/ 2147483647 w 160"/>
              <a:gd name="T3" fmla="*/ 2147483647 h 78"/>
              <a:gd name="T4" fmla="*/ 2147483647 w 160"/>
              <a:gd name="T5" fmla="*/ 2147483647 h 78"/>
              <a:gd name="T6" fmla="*/ 2147483647 w 160"/>
              <a:gd name="T7" fmla="*/ 2147483647 h 78"/>
              <a:gd name="T8" fmla="*/ 2147483647 w 160"/>
              <a:gd name="T9" fmla="*/ 2147483647 h 78"/>
              <a:gd name="T10" fmla="*/ 2147483647 w 160"/>
              <a:gd name="T11" fmla="*/ 2147483647 h 78"/>
              <a:gd name="T12" fmla="*/ 2147483647 w 160"/>
              <a:gd name="T13" fmla="*/ 2147483647 h 78"/>
              <a:gd name="T14" fmla="*/ 2147483647 w 160"/>
              <a:gd name="T15" fmla="*/ 2147483647 h 78"/>
              <a:gd name="T16" fmla="*/ 2147483647 w 160"/>
              <a:gd name="T17" fmla="*/ 2147483647 h 78"/>
              <a:gd name="T18" fmla="*/ 2147483647 w 160"/>
              <a:gd name="T19" fmla="*/ 2147483647 h 78"/>
              <a:gd name="T20" fmla="*/ 2147483647 w 160"/>
              <a:gd name="T21" fmla="*/ 2147483647 h 78"/>
              <a:gd name="T22" fmla="*/ 2147483647 w 160"/>
              <a:gd name="T23" fmla="*/ 2147483647 h 78"/>
              <a:gd name="T24" fmla="*/ 2147483647 w 160"/>
              <a:gd name="T25" fmla="*/ 2147483647 h 78"/>
              <a:gd name="T26" fmla="*/ 2147483647 w 160"/>
              <a:gd name="T27" fmla="*/ 2147483647 h 78"/>
              <a:gd name="T28" fmla="*/ 2147483647 w 160"/>
              <a:gd name="T29" fmla="*/ 2147483647 h 78"/>
              <a:gd name="T30" fmla="*/ 2147483647 w 160"/>
              <a:gd name="T31" fmla="*/ 0 h 78"/>
              <a:gd name="T32" fmla="*/ 2147483647 w 160"/>
              <a:gd name="T33" fmla="*/ 2147483647 h 78"/>
              <a:gd name="T34" fmla="*/ 2147483647 w 160"/>
              <a:gd name="T35" fmla="*/ 2147483647 h 78"/>
              <a:gd name="T36" fmla="*/ 2147483647 w 160"/>
              <a:gd name="T37" fmla="*/ 2147483647 h 78"/>
              <a:gd name="T38" fmla="*/ 2147483647 w 160"/>
              <a:gd name="T39" fmla="*/ 2147483647 h 78"/>
              <a:gd name="T40" fmla="*/ 2147483647 w 160"/>
              <a:gd name="T41" fmla="*/ 2147483647 h 78"/>
              <a:gd name="T42" fmla="*/ 2147483647 w 160"/>
              <a:gd name="T43" fmla="*/ 2147483647 h 78"/>
              <a:gd name="T44" fmla="*/ 2147483647 w 160"/>
              <a:gd name="T45" fmla="*/ 2147483647 h 78"/>
              <a:gd name="T46" fmla="*/ 2147483647 w 160"/>
              <a:gd name="T47" fmla="*/ 2147483647 h 78"/>
              <a:gd name="T48" fmla="*/ 2147483647 w 160"/>
              <a:gd name="T49" fmla="*/ 2147483647 h 78"/>
              <a:gd name="T50" fmla="*/ 2147483647 w 160"/>
              <a:gd name="T51" fmla="*/ 2147483647 h 78"/>
              <a:gd name="T52" fmla="*/ 2147483647 w 160"/>
              <a:gd name="T53" fmla="*/ 2147483647 h 78"/>
              <a:gd name="T54" fmla="*/ 2147483647 w 160"/>
              <a:gd name="T55" fmla="*/ 2147483647 h 78"/>
              <a:gd name="T56" fmla="*/ 2147483647 w 160"/>
              <a:gd name="T57" fmla="*/ 2147483647 h 78"/>
              <a:gd name="T58" fmla="*/ 2147483647 w 160"/>
              <a:gd name="T59" fmla="*/ 2147483647 h 78"/>
              <a:gd name="T60" fmla="*/ 2147483647 w 160"/>
              <a:gd name="T61" fmla="*/ 2147483647 h 78"/>
              <a:gd name="T62" fmla="*/ 2147483647 w 160"/>
              <a:gd name="T63" fmla="*/ 2147483647 h 78"/>
              <a:gd name="T64" fmla="*/ 2147483647 w 160"/>
              <a:gd name="T65" fmla="*/ 2147483647 h 78"/>
              <a:gd name="T66" fmla="*/ 2147483647 w 160"/>
              <a:gd name="T67" fmla="*/ 2147483647 h 78"/>
              <a:gd name="T68" fmla="*/ 2147483647 w 160"/>
              <a:gd name="T69" fmla="*/ 2147483647 h 78"/>
              <a:gd name="T70" fmla="*/ 2147483647 w 160"/>
              <a:gd name="T71" fmla="*/ 2147483647 h 78"/>
              <a:gd name="T72" fmla="*/ 2147483647 w 160"/>
              <a:gd name="T73" fmla="*/ 2147483647 h 78"/>
              <a:gd name="T74" fmla="*/ 2147483647 w 160"/>
              <a:gd name="T75" fmla="*/ 2147483647 h 78"/>
              <a:gd name="T76" fmla="*/ 2147483647 w 160"/>
              <a:gd name="T77" fmla="*/ 2147483647 h 78"/>
              <a:gd name="T78" fmla="*/ 2147483647 w 160"/>
              <a:gd name="T79" fmla="*/ 2147483647 h 78"/>
              <a:gd name="T80" fmla="*/ 2147483647 w 160"/>
              <a:gd name="T81" fmla="*/ 2147483647 h 78"/>
              <a:gd name="T82" fmla="*/ 2147483647 w 160"/>
              <a:gd name="T83" fmla="*/ 2147483647 h 78"/>
              <a:gd name="T84" fmla="*/ 2147483647 w 160"/>
              <a:gd name="T85" fmla="*/ 2147483647 h 78"/>
              <a:gd name="T86" fmla="*/ 2147483647 w 160"/>
              <a:gd name="T87" fmla="*/ 2147483647 h 78"/>
              <a:gd name="T88" fmla="*/ 2147483647 w 160"/>
              <a:gd name="T89" fmla="*/ 2147483647 h 78"/>
              <a:gd name="T90" fmla="*/ 2147483647 w 160"/>
              <a:gd name="T91" fmla="*/ 2147483647 h 78"/>
              <a:gd name="T92" fmla="*/ 2147483647 w 160"/>
              <a:gd name="T93" fmla="*/ 2147483647 h 78"/>
              <a:gd name="T94" fmla="*/ 2147483647 w 160"/>
              <a:gd name="T95" fmla="*/ 2147483647 h 78"/>
              <a:gd name="T96" fmla="*/ 2147483647 w 160"/>
              <a:gd name="T97" fmla="*/ 2147483647 h 78"/>
              <a:gd name="T98" fmla="*/ 2147483647 w 160"/>
              <a:gd name="T99" fmla="*/ 2147483647 h 78"/>
              <a:gd name="T100" fmla="*/ 2147483647 w 160"/>
              <a:gd name="T101" fmla="*/ 2147483647 h 78"/>
              <a:gd name="T102" fmla="*/ 2147483647 w 160"/>
              <a:gd name="T103" fmla="*/ 2147483647 h 78"/>
              <a:gd name="T104" fmla="*/ 2147483647 w 160"/>
              <a:gd name="T105" fmla="*/ 2147483647 h 7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0"/>
              <a:gd name="T160" fmla="*/ 0 h 78"/>
              <a:gd name="T161" fmla="*/ 160 w 160"/>
              <a:gd name="T162" fmla="*/ 78 h 7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0" h="78">
                <a:moveTo>
                  <a:pt x="54" y="76"/>
                </a:moveTo>
                <a:lnTo>
                  <a:pt x="54" y="76"/>
                </a:lnTo>
                <a:lnTo>
                  <a:pt x="60" y="71"/>
                </a:lnTo>
                <a:lnTo>
                  <a:pt x="64" y="69"/>
                </a:lnTo>
                <a:lnTo>
                  <a:pt x="67" y="65"/>
                </a:lnTo>
                <a:lnTo>
                  <a:pt x="70" y="62"/>
                </a:lnTo>
                <a:lnTo>
                  <a:pt x="74" y="58"/>
                </a:lnTo>
                <a:lnTo>
                  <a:pt x="76" y="57"/>
                </a:lnTo>
                <a:lnTo>
                  <a:pt x="78" y="57"/>
                </a:lnTo>
                <a:lnTo>
                  <a:pt x="80" y="58"/>
                </a:lnTo>
                <a:lnTo>
                  <a:pt x="81" y="61"/>
                </a:lnTo>
                <a:lnTo>
                  <a:pt x="82" y="63"/>
                </a:lnTo>
                <a:lnTo>
                  <a:pt x="84" y="64"/>
                </a:lnTo>
                <a:lnTo>
                  <a:pt x="85" y="64"/>
                </a:lnTo>
                <a:lnTo>
                  <a:pt x="88" y="63"/>
                </a:lnTo>
                <a:lnTo>
                  <a:pt x="91" y="61"/>
                </a:lnTo>
                <a:lnTo>
                  <a:pt x="95" y="61"/>
                </a:lnTo>
                <a:lnTo>
                  <a:pt x="97" y="60"/>
                </a:lnTo>
                <a:lnTo>
                  <a:pt x="101" y="60"/>
                </a:lnTo>
                <a:lnTo>
                  <a:pt x="103" y="57"/>
                </a:lnTo>
                <a:lnTo>
                  <a:pt x="105" y="55"/>
                </a:lnTo>
                <a:lnTo>
                  <a:pt x="105" y="51"/>
                </a:lnTo>
                <a:lnTo>
                  <a:pt x="105" y="48"/>
                </a:lnTo>
                <a:lnTo>
                  <a:pt x="106" y="44"/>
                </a:lnTo>
                <a:lnTo>
                  <a:pt x="109" y="42"/>
                </a:lnTo>
                <a:lnTo>
                  <a:pt x="112" y="41"/>
                </a:lnTo>
                <a:lnTo>
                  <a:pt x="120" y="39"/>
                </a:lnTo>
                <a:lnTo>
                  <a:pt x="127" y="39"/>
                </a:lnTo>
                <a:lnTo>
                  <a:pt x="130" y="37"/>
                </a:lnTo>
                <a:lnTo>
                  <a:pt x="131" y="36"/>
                </a:lnTo>
                <a:lnTo>
                  <a:pt x="131" y="33"/>
                </a:lnTo>
                <a:lnTo>
                  <a:pt x="133" y="29"/>
                </a:lnTo>
                <a:lnTo>
                  <a:pt x="134" y="28"/>
                </a:lnTo>
                <a:lnTo>
                  <a:pt x="137" y="28"/>
                </a:lnTo>
                <a:lnTo>
                  <a:pt x="140" y="27"/>
                </a:lnTo>
                <a:lnTo>
                  <a:pt x="144" y="23"/>
                </a:lnTo>
                <a:lnTo>
                  <a:pt x="147" y="20"/>
                </a:lnTo>
                <a:lnTo>
                  <a:pt x="153" y="18"/>
                </a:lnTo>
                <a:lnTo>
                  <a:pt x="160" y="14"/>
                </a:lnTo>
                <a:lnTo>
                  <a:pt x="152" y="11"/>
                </a:lnTo>
                <a:lnTo>
                  <a:pt x="149" y="9"/>
                </a:lnTo>
                <a:lnTo>
                  <a:pt x="145" y="8"/>
                </a:lnTo>
                <a:lnTo>
                  <a:pt x="144" y="7"/>
                </a:lnTo>
                <a:lnTo>
                  <a:pt x="143" y="5"/>
                </a:lnTo>
                <a:lnTo>
                  <a:pt x="140" y="4"/>
                </a:lnTo>
                <a:lnTo>
                  <a:pt x="137" y="2"/>
                </a:lnTo>
                <a:lnTo>
                  <a:pt x="134" y="1"/>
                </a:lnTo>
                <a:lnTo>
                  <a:pt x="129" y="0"/>
                </a:lnTo>
                <a:lnTo>
                  <a:pt x="125" y="0"/>
                </a:lnTo>
                <a:lnTo>
                  <a:pt x="122" y="0"/>
                </a:lnTo>
                <a:lnTo>
                  <a:pt x="112" y="1"/>
                </a:lnTo>
                <a:lnTo>
                  <a:pt x="104" y="1"/>
                </a:lnTo>
                <a:lnTo>
                  <a:pt x="101" y="2"/>
                </a:lnTo>
                <a:lnTo>
                  <a:pt x="97" y="5"/>
                </a:lnTo>
                <a:lnTo>
                  <a:pt x="92" y="8"/>
                </a:lnTo>
                <a:lnTo>
                  <a:pt x="88" y="9"/>
                </a:lnTo>
                <a:lnTo>
                  <a:pt x="85" y="9"/>
                </a:lnTo>
                <a:lnTo>
                  <a:pt x="85" y="8"/>
                </a:lnTo>
                <a:lnTo>
                  <a:pt x="84" y="7"/>
                </a:lnTo>
                <a:lnTo>
                  <a:pt x="82" y="6"/>
                </a:lnTo>
                <a:lnTo>
                  <a:pt x="78" y="5"/>
                </a:lnTo>
                <a:lnTo>
                  <a:pt x="77" y="2"/>
                </a:lnTo>
                <a:lnTo>
                  <a:pt x="76" y="1"/>
                </a:lnTo>
                <a:lnTo>
                  <a:pt x="75" y="1"/>
                </a:lnTo>
                <a:lnTo>
                  <a:pt x="69" y="5"/>
                </a:lnTo>
                <a:lnTo>
                  <a:pt x="67" y="5"/>
                </a:lnTo>
                <a:lnTo>
                  <a:pt x="65" y="6"/>
                </a:lnTo>
                <a:lnTo>
                  <a:pt x="63" y="8"/>
                </a:lnTo>
                <a:lnTo>
                  <a:pt x="61" y="11"/>
                </a:lnTo>
                <a:lnTo>
                  <a:pt x="58" y="12"/>
                </a:lnTo>
                <a:lnTo>
                  <a:pt x="57" y="14"/>
                </a:lnTo>
                <a:lnTo>
                  <a:pt x="56" y="15"/>
                </a:lnTo>
                <a:lnTo>
                  <a:pt x="56" y="16"/>
                </a:lnTo>
                <a:lnTo>
                  <a:pt x="55" y="15"/>
                </a:lnTo>
                <a:lnTo>
                  <a:pt x="50" y="12"/>
                </a:lnTo>
                <a:lnTo>
                  <a:pt x="46" y="8"/>
                </a:lnTo>
                <a:lnTo>
                  <a:pt x="43" y="7"/>
                </a:lnTo>
                <a:lnTo>
                  <a:pt x="41" y="7"/>
                </a:lnTo>
                <a:lnTo>
                  <a:pt x="30" y="7"/>
                </a:lnTo>
                <a:lnTo>
                  <a:pt x="28" y="7"/>
                </a:lnTo>
                <a:lnTo>
                  <a:pt x="27" y="8"/>
                </a:lnTo>
                <a:lnTo>
                  <a:pt x="22" y="12"/>
                </a:lnTo>
                <a:lnTo>
                  <a:pt x="18" y="18"/>
                </a:lnTo>
                <a:lnTo>
                  <a:pt x="22" y="15"/>
                </a:lnTo>
                <a:lnTo>
                  <a:pt x="25" y="15"/>
                </a:lnTo>
                <a:lnTo>
                  <a:pt x="27" y="16"/>
                </a:lnTo>
                <a:lnTo>
                  <a:pt x="27" y="19"/>
                </a:lnTo>
                <a:lnTo>
                  <a:pt x="26" y="21"/>
                </a:lnTo>
                <a:lnTo>
                  <a:pt x="22" y="25"/>
                </a:lnTo>
                <a:lnTo>
                  <a:pt x="20" y="27"/>
                </a:lnTo>
                <a:lnTo>
                  <a:pt x="14" y="29"/>
                </a:lnTo>
                <a:lnTo>
                  <a:pt x="13" y="29"/>
                </a:lnTo>
                <a:lnTo>
                  <a:pt x="15" y="30"/>
                </a:lnTo>
                <a:lnTo>
                  <a:pt x="18" y="32"/>
                </a:lnTo>
                <a:lnTo>
                  <a:pt x="20" y="34"/>
                </a:lnTo>
                <a:lnTo>
                  <a:pt x="21" y="35"/>
                </a:lnTo>
                <a:lnTo>
                  <a:pt x="23" y="35"/>
                </a:lnTo>
                <a:lnTo>
                  <a:pt x="28" y="33"/>
                </a:lnTo>
                <a:lnTo>
                  <a:pt x="29" y="34"/>
                </a:lnTo>
                <a:lnTo>
                  <a:pt x="29" y="35"/>
                </a:lnTo>
                <a:lnTo>
                  <a:pt x="28" y="39"/>
                </a:lnTo>
                <a:lnTo>
                  <a:pt x="29" y="40"/>
                </a:lnTo>
                <a:lnTo>
                  <a:pt x="32" y="40"/>
                </a:lnTo>
                <a:lnTo>
                  <a:pt x="37" y="40"/>
                </a:lnTo>
                <a:lnTo>
                  <a:pt x="42" y="43"/>
                </a:lnTo>
                <a:lnTo>
                  <a:pt x="44" y="44"/>
                </a:lnTo>
                <a:lnTo>
                  <a:pt x="47" y="44"/>
                </a:lnTo>
                <a:lnTo>
                  <a:pt x="49" y="44"/>
                </a:lnTo>
                <a:lnTo>
                  <a:pt x="47" y="47"/>
                </a:lnTo>
                <a:lnTo>
                  <a:pt x="41" y="55"/>
                </a:lnTo>
                <a:lnTo>
                  <a:pt x="39" y="58"/>
                </a:lnTo>
                <a:lnTo>
                  <a:pt x="36" y="60"/>
                </a:lnTo>
                <a:lnTo>
                  <a:pt x="34" y="60"/>
                </a:lnTo>
                <a:lnTo>
                  <a:pt x="27" y="61"/>
                </a:lnTo>
                <a:lnTo>
                  <a:pt x="23" y="63"/>
                </a:lnTo>
                <a:lnTo>
                  <a:pt x="21" y="65"/>
                </a:lnTo>
                <a:lnTo>
                  <a:pt x="20" y="65"/>
                </a:lnTo>
                <a:lnTo>
                  <a:pt x="20" y="64"/>
                </a:lnTo>
                <a:lnTo>
                  <a:pt x="19" y="63"/>
                </a:lnTo>
                <a:lnTo>
                  <a:pt x="18" y="63"/>
                </a:lnTo>
                <a:lnTo>
                  <a:pt x="15" y="63"/>
                </a:lnTo>
                <a:lnTo>
                  <a:pt x="14" y="65"/>
                </a:lnTo>
                <a:lnTo>
                  <a:pt x="8" y="63"/>
                </a:lnTo>
                <a:lnTo>
                  <a:pt x="0" y="65"/>
                </a:lnTo>
                <a:lnTo>
                  <a:pt x="5" y="73"/>
                </a:lnTo>
                <a:lnTo>
                  <a:pt x="14" y="71"/>
                </a:lnTo>
                <a:lnTo>
                  <a:pt x="15" y="74"/>
                </a:lnTo>
                <a:lnTo>
                  <a:pt x="16" y="75"/>
                </a:lnTo>
                <a:lnTo>
                  <a:pt x="19" y="76"/>
                </a:lnTo>
                <a:lnTo>
                  <a:pt x="25" y="74"/>
                </a:lnTo>
                <a:lnTo>
                  <a:pt x="27" y="74"/>
                </a:lnTo>
                <a:lnTo>
                  <a:pt x="28" y="75"/>
                </a:lnTo>
                <a:lnTo>
                  <a:pt x="30" y="77"/>
                </a:lnTo>
                <a:lnTo>
                  <a:pt x="33" y="77"/>
                </a:lnTo>
                <a:lnTo>
                  <a:pt x="35" y="77"/>
                </a:lnTo>
                <a:lnTo>
                  <a:pt x="37" y="78"/>
                </a:lnTo>
                <a:lnTo>
                  <a:pt x="41" y="77"/>
                </a:lnTo>
                <a:lnTo>
                  <a:pt x="43" y="77"/>
                </a:lnTo>
                <a:lnTo>
                  <a:pt x="49" y="75"/>
                </a:lnTo>
                <a:lnTo>
                  <a:pt x="54" y="76"/>
                </a:lnTo>
                <a:close/>
                <a:moveTo>
                  <a:pt x="133" y="5"/>
                </a:moveTo>
                <a:lnTo>
                  <a:pt x="133" y="5"/>
                </a:lnTo>
                <a:lnTo>
                  <a:pt x="133" y="7"/>
                </a:lnTo>
                <a:lnTo>
                  <a:pt x="132" y="8"/>
                </a:lnTo>
                <a:lnTo>
                  <a:pt x="130" y="8"/>
                </a:lnTo>
                <a:lnTo>
                  <a:pt x="127" y="8"/>
                </a:lnTo>
                <a:lnTo>
                  <a:pt x="127" y="9"/>
                </a:lnTo>
                <a:lnTo>
                  <a:pt x="126" y="12"/>
                </a:lnTo>
                <a:lnTo>
                  <a:pt x="123" y="13"/>
                </a:lnTo>
                <a:lnTo>
                  <a:pt x="118" y="15"/>
                </a:lnTo>
                <a:lnTo>
                  <a:pt x="112" y="14"/>
                </a:lnTo>
                <a:lnTo>
                  <a:pt x="109" y="12"/>
                </a:lnTo>
                <a:lnTo>
                  <a:pt x="108" y="11"/>
                </a:lnTo>
                <a:lnTo>
                  <a:pt x="108" y="9"/>
                </a:lnTo>
                <a:lnTo>
                  <a:pt x="109" y="8"/>
                </a:lnTo>
                <a:lnTo>
                  <a:pt x="110" y="6"/>
                </a:lnTo>
                <a:lnTo>
                  <a:pt x="116" y="5"/>
                </a:lnTo>
                <a:lnTo>
                  <a:pt x="126" y="2"/>
                </a:lnTo>
                <a:lnTo>
                  <a:pt x="132" y="2"/>
                </a:lnTo>
                <a:lnTo>
                  <a:pt x="133" y="4"/>
                </a:lnTo>
                <a:lnTo>
                  <a:pt x="133" y="5"/>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63" name="Freeform 270"/>
          <p:cNvSpPr>
            <a:spLocks/>
          </p:cNvSpPr>
          <p:nvPr/>
        </p:nvSpPr>
        <p:spPr bwMode="auto">
          <a:xfrm>
            <a:off x="5586413" y="2676525"/>
            <a:ext cx="57150" cy="42863"/>
          </a:xfrm>
          <a:custGeom>
            <a:avLst/>
            <a:gdLst>
              <a:gd name="T0" fmla="*/ 2147483647 w 38"/>
              <a:gd name="T1" fmla="*/ 2147483647 h 31"/>
              <a:gd name="T2" fmla="*/ 2147483647 w 38"/>
              <a:gd name="T3" fmla="*/ 2147483647 h 31"/>
              <a:gd name="T4" fmla="*/ 2147483647 w 38"/>
              <a:gd name="T5" fmla="*/ 2147483647 h 31"/>
              <a:gd name="T6" fmla="*/ 2147483647 w 38"/>
              <a:gd name="T7" fmla="*/ 0 h 31"/>
              <a:gd name="T8" fmla="*/ 2147483647 w 38"/>
              <a:gd name="T9" fmla="*/ 0 h 31"/>
              <a:gd name="T10" fmla="*/ 2147483647 w 38"/>
              <a:gd name="T11" fmla="*/ 0 h 31"/>
              <a:gd name="T12" fmla="*/ 2147483647 w 38"/>
              <a:gd name="T13" fmla="*/ 0 h 31"/>
              <a:gd name="T14" fmla="*/ 2147483647 w 38"/>
              <a:gd name="T15" fmla="*/ 2147483647 h 31"/>
              <a:gd name="T16" fmla="*/ 2147483647 w 38"/>
              <a:gd name="T17" fmla="*/ 2147483647 h 31"/>
              <a:gd name="T18" fmla="*/ 2147483647 w 38"/>
              <a:gd name="T19" fmla="*/ 2147483647 h 31"/>
              <a:gd name="T20" fmla="*/ 2147483647 w 38"/>
              <a:gd name="T21" fmla="*/ 2147483647 h 31"/>
              <a:gd name="T22" fmla="*/ 2147483647 w 38"/>
              <a:gd name="T23" fmla="*/ 2147483647 h 31"/>
              <a:gd name="T24" fmla="*/ 0 w 38"/>
              <a:gd name="T25" fmla="*/ 2147483647 h 31"/>
              <a:gd name="T26" fmla="*/ 2147483647 w 38"/>
              <a:gd name="T27" fmla="*/ 2147483647 h 31"/>
              <a:gd name="T28" fmla="*/ 2147483647 w 38"/>
              <a:gd name="T29" fmla="*/ 2147483647 h 31"/>
              <a:gd name="T30" fmla="*/ 2147483647 w 38"/>
              <a:gd name="T31" fmla="*/ 2147483647 h 31"/>
              <a:gd name="T32" fmla="*/ 2147483647 w 38"/>
              <a:gd name="T33" fmla="*/ 2147483647 h 31"/>
              <a:gd name="T34" fmla="*/ 2147483647 w 38"/>
              <a:gd name="T35" fmla="*/ 2147483647 h 31"/>
              <a:gd name="T36" fmla="*/ 2147483647 w 38"/>
              <a:gd name="T37" fmla="*/ 2147483647 h 31"/>
              <a:gd name="T38" fmla="*/ 2147483647 w 38"/>
              <a:gd name="T39" fmla="*/ 2147483647 h 31"/>
              <a:gd name="T40" fmla="*/ 2147483647 w 38"/>
              <a:gd name="T41" fmla="*/ 2147483647 h 31"/>
              <a:gd name="T42" fmla="*/ 2147483647 w 38"/>
              <a:gd name="T43" fmla="*/ 2147483647 h 31"/>
              <a:gd name="T44" fmla="*/ 2147483647 w 38"/>
              <a:gd name="T45" fmla="*/ 2147483647 h 31"/>
              <a:gd name="T46" fmla="*/ 2147483647 w 38"/>
              <a:gd name="T47" fmla="*/ 2147483647 h 31"/>
              <a:gd name="T48" fmla="*/ 2147483647 w 38"/>
              <a:gd name="T49" fmla="*/ 2147483647 h 31"/>
              <a:gd name="T50" fmla="*/ 2147483647 w 38"/>
              <a:gd name="T51" fmla="*/ 2147483647 h 31"/>
              <a:gd name="T52" fmla="*/ 2147483647 w 38"/>
              <a:gd name="T53" fmla="*/ 2147483647 h 31"/>
              <a:gd name="T54" fmla="*/ 2147483647 w 38"/>
              <a:gd name="T55" fmla="*/ 2147483647 h 31"/>
              <a:gd name="T56" fmla="*/ 2147483647 w 38"/>
              <a:gd name="T57" fmla="*/ 2147483647 h 31"/>
              <a:gd name="T58" fmla="*/ 2147483647 w 38"/>
              <a:gd name="T59" fmla="*/ 2147483647 h 31"/>
              <a:gd name="T60" fmla="*/ 2147483647 w 38"/>
              <a:gd name="T61" fmla="*/ 2147483647 h 31"/>
              <a:gd name="T62" fmla="*/ 2147483647 w 38"/>
              <a:gd name="T63" fmla="*/ 2147483647 h 31"/>
              <a:gd name="T64" fmla="*/ 2147483647 w 38"/>
              <a:gd name="T65" fmla="*/ 2147483647 h 31"/>
              <a:gd name="T66" fmla="*/ 2147483647 w 38"/>
              <a:gd name="T67" fmla="*/ 2147483647 h 31"/>
              <a:gd name="T68" fmla="*/ 2147483647 w 38"/>
              <a:gd name="T69" fmla="*/ 2147483647 h 31"/>
              <a:gd name="T70" fmla="*/ 2147483647 w 38"/>
              <a:gd name="T71" fmla="*/ 2147483647 h 31"/>
              <a:gd name="T72" fmla="*/ 2147483647 w 38"/>
              <a:gd name="T73" fmla="*/ 2147483647 h 31"/>
              <a:gd name="T74" fmla="*/ 2147483647 w 38"/>
              <a:gd name="T75" fmla="*/ 2147483647 h 3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8"/>
              <a:gd name="T115" fmla="*/ 0 h 31"/>
              <a:gd name="T116" fmla="*/ 38 w 38"/>
              <a:gd name="T117" fmla="*/ 31 h 3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8" h="31">
                <a:moveTo>
                  <a:pt x="31" y="1"/>
                </a:moveTo>
                <a:lnTo>
                  <a:pt x="31" y="1"/>
                </a:lnTo>
                <a:lnTo>
                  <a:pt x="29" y="1"/>
                </a:lnTo>
                <a:lnTo>
                  <a:pt x="24" y="0"/>
                </a:lnTo>
                <a:lnTo>
                  <a:pt x="22" y="0"/>
                </a:lnTo>
                <a:lnTo>
                  <a:pt x="21" y="0"/>
                </a:lnTo>
                <a:lnTo>
                  <a:pt x="18" y="3"/>
                </a:lnTo>
                <a:lnTo>
                  <a:pt x="12" y="10"/>
                </a:lnTo>
                <a:lnTo>
                  <a:pt x="9" y="14"/>
                </a:lnTo>
                <a:lnTo>
                  <a:pt x="4" y="17"/>
                </a:lnTo>
                <a:lnTo>
                  <a:pt x="0" y="22"/>
                </a:lnTo>
                <a:lnTo>
                  <a:pt x="20" y="25"/>
                </a:lnTo>
                <a:lnTo>
                  <a:pt x="22" y="31"/>
                </a:lnTo>
                <a:lnTo>
                  <a:pt x="34" y="31"/>
                </a:lnTo>
                <a:lnTo>
                  <a:pt x="30" y="22"/>
                </a:lnTo>
                <a:lnTo>
                  <a:pt x="28" y="22"/>
                </a:lnTo>
                <a:lnTo>
                  <a:pt x="28" y="18"/>
                </a:lnTo>
                <a:lnTo>
                  <a:pt x="29" y="15"/>
                </a:lnTo>
                <a:lnTo>
                  <a:pt x="30" y="9"/>
                </a:lnTo>
                <a:lnTo>
                  <a:pt x="36" y="12"/>
                </a:lnTo>
                <a:lnTo>
                  <a:pt x="36" y="11"/>
                </a:lnTo>
                <a:lnTo>
                  <a:pt x="37" y="11"/>
                </a:lnTo>
                <a:lnTo>
                  <a:pt x="38" y="11"/>
                </a:lnTo>
                <a:lnTo>
                  <a:pt x="38" y="10"/>
                </a:lnTo>
                <a:lnTo>
                  <a:pt x="35" y="9"/>
                </a:lnTo>
                <a:lnTo>
                  <a:pt x="32" y="4"/>
                </a:lnTo>
                <a:lnTo>
                  <a:pt x="31" y="1"/>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64" name="Freeform 271"/>
          <p:cNvSpPr>
            <a:spLocks noEditPoints="1"/>
          </p:cNvSpPr>
          <p:nvPr/>
        </p:nvSpPr>
        <p:spPr bwMode="auto">
          <a:xfrm>
            <a:off x="5316538" y="3349625"/>
            <a:ext cx="196850" cy="236538"/>
          </a:xfrm>
          <a:custGeom>
            <a:avLst/>
            <a:gdLst>
              <a:gd name="T0" fmla="*/ 2147483647 w 128"/>
              <a:gd name="T1" fmla="*/ 2147483647 h 168"/>
              <a:gd name="T2" fmla="*/ 2147483647 w 128"/>
              <a:gd name="T3" fmla="*/ 2147483647 h 168"/>
              <a:gd name="T4" fmla="*/ 2147483647 w 128"/>
              <a:gd name="T5" fmla="*/ 2147483647 h 168"/>
              <a:gd name="T6" fmla="*/ 2147483647 w 128"/>
              <a:gd name="T7" fmla="*/ 2147483647 h 168"/>
              <a:gd name="T8" fmla="*/ 2147483647 w 128"/>
              <a:gd name="T9" fmla="*/ 2147483647 h 168"/>
              <a:gd name="T10" fmla="*/ 2147483647 w 128"/>
              <a:gd name="T11" fmla="*/ 2147483647 h 168"/>
              <a:gd name="T12" fmla="*/ 2147483647 w 128"/>
              <a:gd name="T13" fmla="*/ 2147483647 h 168"/>
              <a:gd name="T14" fmla="*/ 2147483647 w 128"/>
              <a:gd name="T15" fmla="*/ 2147483647 h 168"/>
              <a:gd name="T16" fmla="*/ 2147483647 w 128"/>
              <a:gd name="T17" fmla="*/ 2147483647 h 168"/>
              <a:gd name="T18" fmla="*/ 2147483647 w 128"/>
              <a:gd name="T19" fmla="*/ 2147483647 h 168"/>
              <a:gd name="T20" fmla="*/ 2147483647 w 128"/>
              <a:gd name="T21" fmla="*/ 2147483647 h 168"/>
              <a:gd name="T22" fmla="*/ 2147483647 w 128"/>
              <a:gd name="T23" fmla="*/ 2147483647 h 168"/>
              <a:gd name="T24" fmla="*/ 2147483647 w 128"/>
              <a:gd name="T25" fmla="*/ 2147483647 h 168"/>
              <a:gd name="T26" fmla="*/ 2147483647 w 128"/>
              <a:gd name="T27" fmla="*/ 2147483647 h 168"/>
              <a:gd name="T28" fmla="*/ 2147483647 w 128"/>
              <a:gd name="T29" fmla="*/ 2147483647 h 168"/>
              <a:gd name="T30" fmla="*/ 2147483647 w 128"/>
              <a:gd name="T31" fmla="*/ 2147483647 h 168"/>
              <a:gd name="T32" fmla="*/ 2147483647 w 128"/>
              <a:gd name="T33" fmla="*/ 2147483647 h 168"/>
              <a:gd name="T34" fmla="*/ 2147483647 w 128"/>
              <a:gd name="T35" fmla="*/ 2147483647 h 168"/>
              <a:gd name="T36" fmla="*/ 2147483647 w 128"/>
              <a:gd name="T37" fmla="*/ 2147483647 h 168"/>
              <a:gd name="T38" fmla="*/ 2147483647 w 128"/>
              <a:gd name="T39" fmla="*/ 2147483647 h 168"/>
              <a:gd name="T40" fmla="*/ 2147483647 w 128"/>
              <a:gd name="T41" fmla="*/ 2147483647 h 168"/>
              <a:gd name="T42" fmla="*/ 2147483647 w 128"/>
              <a:gd name="T43" fmla="*/ 0 h 168"/>
              <a:gd name="T44" fmla="*/ 2147483647 w 128"/>
              <a:gd name="T45" fmla="*/ 2147483647 h 168"/>
              <a:gd name="T46" fmla="*/ 2147483647 w 128"/>
              <a:gd name="T47" fmla="*/ 2147483647 h 168"/>
              <a:gd name="T48" fmla="*/ 2147483647 w 128"/>
              <a:gd name="T49" fmla="*/ 2147483647 h 168"/>
              <a:gd name="T50" fmla="*/ 2147483647 w 128"/>
              <a:gd name="T51" fmla="*/ 2147483647 h 168"/>
              <a:gd name="T52" fmla="*/ 2147483647 w 128"/>
              <a:gd name="T53" fmla="*/ 2147483647 h 168"/>
              <a:gd name="T54" fmla="*/ 2147483647 w 128"/>
              <a:gd name="T55" fmla="*/ 2147483647 h 168"/>
              <a:gd name="T56" fmla="*/ 2147483647 w 128"/>
              <a:gd name="T57" fmla="*/ 2147483647 h 168"/>
              <a:gd name="T58" fmla="*/ 2147483647 w 128"/>
              <a:gd name="T59" fmla="*/ 0 h 168"/>
              <a:gd name="T60" fmla="*/ 2147483647 w 128"/>
              <a:gd name="T61" fmla="*/ 2147483647 h 168"/>
              <a:gd name="T62" fmla="*/ 2147483647 w 128"/>
              <a:gd name="T63" fmla="*/ 2147483647 h 168"/>
              <a:gd name="T64" fmla="*/ 2147483647 w 128"/>
              <a:gd name="T65" fmla="*/ 2147483647 h 168"/>
              <a:gd name="T66" fmla="*/ 2147483647 w 128"/>
              <a:gd name="T67" fmla="*/ 2147483647 h 168"/>
              <a:gd name="T68" fmla="*/ 2147483647 w 128"/>
              <a:gd name="T69" fmla="*/ 2147483647 h 168"/>
              <a:gd name="T70" fmla="*/ 2147483647 w 128"/>
              <a:gd name="T71" fmla="*/ 2147483647 h 168"/>
              <a:gd name="T72" fmla="*/ 2147483647 w 128"/>
              <a:gd name="T73" fmla="*/ 2147483647 h 168"/>
              <a:gd name="T74" fmla="*/ 2147483647 w 128"/>
              <a:gd name="T75" fmla="*/ 2147483647 h 168"/>
              <a:gd name="T76" fmla="*/ 2147483647 w 128"/>
              <a:gd name="T77" fmla="*/ 2147483647 h 168"/>
              <a:gd name="T78" fmla="*/ 2147483647 w 128"/>
              <a:gd name="T79" fmla="*/ 2147483647 h 168"/>
              <a:gd name="T80" fmla="*/ 2147483647 w 128"/>
              <a:gd name="T81" fmla="*/ 2147483647 h 168"/>
              <a:gd name="T82" fmla="*/ 2147483647 w 128"/>
              <a:gd name="T83" fmla="*/ 2147483647 h 168"/>
              <a:gd name="T84" fmla="*/ 2147483647 w 128"/>
              <a:gd name="T85" fmla="*/ 2147483647 h 168"/>
              <a:gd name="T86" fmla="*/ 2147483647 w 128"/>
              <a:gd name="T87" fmla="*/ 2147483647 h 168"/>
              <a:gd name="T88" fmla="*/ 2147483647 w 128"/>
              <a:gd name="T89" fmla="*/ 2147483647 h 168"/>
              <a:gd name="T90" fmla="*/ 2147483647 w 128"/>
              <a:gd name="T91" fmla="*/ 2147483647 h 168"/>
              <a:gd name="T92" fmla="*/ 2147483647 w 128"/>
              <a:gd name="T93" fmla="*/ 2147483647 h 168"/>
              <a:gd name="T94" fmla="*/ 2147483647 w 128"/>
              <a:gd name="T95" fmla="*/ 2147483647 h 168"/>
              <a:gd name="T96" fmla="*/ 2147483647 w 128"/>
              <a:gd name="T97" fmla="*/ 2147483647 h 16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8"/>
              <a:gd name="T148" fmla="*/ 0 h 168"/>
              <a:gd name="T149" fmla="*/ 128 w 128"/>
              <a:gd name="T150" fmla="*/ 168 h 16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8" h="168">
                <a:moveTo>
                  <a:pt x="6" y="94"/>
                </a:moveTo>
                <a:lnTo>
                  <a:pt x="6" y="94"/>
                </a:lnTo>
                <a:lnTo>
                  <a:pt x="7" y="96"/>
                </a:lnTo>
                <a:lnTo>
                  <a:pt x="7" y="98"/>
                </a:lnTo>
                <a:lnTo>
                  <a:pt x="8" y="98"/>
                </a:lnTo>
                <a:lnTo>
                  <a:pt x="11" y="98"/>
                </a:lnTo>
                <a:lnTo>
                  <a:pt x="13" y="96"/>
                </a:lnTo>
                <a:lnTo>
                  <a:pt x="14" y="96"/>
                </a:lnTo>
                <a:lnTo>
                  <a:pt x="15" y="96"/>
                </a:lnTo>
                <a:lnTo>
                  <a:pt x="18" y="97"/>
                </a:lnTo>
                <a:lnTo>
                  <a:pt x="15" y="98"/>
                </a:lnTo>
                <a:lnTo>
                  <a:pt x="14" y="98"/>
                </a:lnTo>
                <a:lnTo>
                  <a:pt x="13" y="101"/>
                </a:lnTo>
                <a:lnTo>
                  <a:pt x="13" y="103"/>
                </a:lnTo>
                <a:lnTo>
                  <a:pt x="13" y="106"/>
                </a:lnTo>
                <a:lnTo>
                  <a:pt x="12" y="108"/>
                </a:lnTo>
                <a:lnTo>
                  <a:pt x="10" y="109"/>
                </a:lnTo>
                <a:lnTo>
                  <a:pt x="8" y="115"/>
                </a:lnTo>
                <a:lnTo>
                  <a:pt x="8" y="118"/>
                </a:lnTo>
                <a:lnTo>
                  <a:pt x="54" y="139"/>
                </a:lnTo>
                <a:lnTo>
                  <a:pt x="55" y="142"/>
                </a:lnTo>
                <a:lnTo>
                  <a:pt x="56" y="144"/>
                </a:lnTo>
                <a:lnTo>
                  <a:pt x="56" y="147"/>
                </a:lnTo>
                <a:lnTo>
                  <a:pt x="56" y="152"/>
                </a:lnTo>
                <a:lnTo>
                  <a:pt x="58" y="154"/>
                </a:lnTo>
                <a:lnTo>
                  <a:pt x="60" y="154"/>
                </a:lnTo>
                <a:lnTo>
                  <a:pt x="62" y="156"/>
                </a:lnTo>
                <a:lnTo>
                  <a:pt x="63" y="157"/>
                </a:lnTo>
                <a:lnTo>
                  <a:pt x="63" y="158"/>
                </a:lnTo>
                <a:lnTo>
                  <a:pt x="82" y="168"/>
                </a:lnTo>
                <a:lnTo>
                  <a:pt x="84" y="165"/>
                </a:lnTo>
                <a:lnTo>
                  <a:pt x="84" y="161"/>
                </a:lnTo>
                <a:lnTo>
                  <a:pt x="84" y="158"/>
                </a:lnTo>
                <a:lnTo>
                  <a:pt x="83" y="154"/>
                </a:lnTo>
                <a:lnTo>
                  <a:pt x="84" y="151"/>
                </a:lnTo>
                <a:lnTo>
                  <a:pt x="87" y="151"/>
                </a:lnTo>
                <a:lnTo>
                  <a:pt x="90" y="144"/>
                </a:lnTo>
                <a:lnTo>
                  <a:pt x="91" y="140"/>
                </a:lnTo>
                <a:lnTo>
                  <a:pt x="94" y="138"/>
                </a:lnTo>
                <a:lnTo>
                  <a:pt x="98" y="137"/>
                </a:lnTo>
                <a:lnTo>
                  <a:pt x="102" y="136"/>
                </a:lnTo>
                <a:lnTo>
                  <a:pt x="104" y="130"/>
                </a:lnTo>
                <a:lnTo>
                  <a:pt x="108" y="125"/>
                </a:lnTo>
                <a:lnTo>
                  <a:pt x="110" y="125"/>
                </a:lnTo>
                <a:lnTo>
                  <a:pt x="112" y="124"/>
                </a:lnTo>
                <a:lnTo>
                  <a:pt x="114" y="124"/>
                </a:lnTo>
                <a:lnTo>
                  <a:pt x="115" y="120"/>
                </a:lnTo>
                <a:lnTo>
                  <a:pt x="115" y="117"/>
                </a:lnTo>
                <a:lnTo>
                  <a:pt x="116" y="113"/>
                </a:lnTo>
                <a:lnTo>
                  <a:pt x="116" y="111"/>
                </a:lnTo>
                <a:lnTo>
                  <a:pt x="119" y="109"/>
                </a:lnTo>
                <a:lnTo>
                  <a:pt x="122" y="106"/>
                </a:lnTo>
                <a:lnTo>
                  <a:pt x="122" y="105"/>
                </a:lnTo>
                <a:lnTo>
                  <a:pt x="122" y="104"/>
                </a:lnTo>
                <a:lnTo>
                  <a:pt x="121" y="104"/>
                </a:lnTo>
                <a:lnTo>
                  <a:pt x="121" y="102"/>
                </a:lnTo>
                <a:lnTo>
                  <a:pt x="123" y="101"/>
                </a:lnTo>
                <a:lnTo>
                  <a:pt x="112" y="89"/>
                </a:lnTo>
                <a:lnTo>
                  <a:pt x="111" y="29"/>
                </a:lnTo>
                <a:lnTo>
                  <a:pt x="119" y="23"/>
                </a:lnTo>
                <a:lnTo>
                  <a:pt x="128" y="4"/>
                </a:lnTo>
                <a:lnTo>
                  <a:pt x="121" y="6"/>
                </a:lnTo>
                <a:lnTo>
                  <a:pt x="115" y="6"/>
                </a:lnTo>
                <a:lnTo>
                  <a:pt x="111" y="6"/>
                </a:lnTo>
                <a:lnTo>
                  <a:pt x="109" y="4"/>
                </a:lnTo>
                <a:lnTo>
                  <a:pt x="108" y="2"/>
                </a:lnTo>
                <a:lnTo>
                  <a:pt x="107" y="0"/>
                </a:lnTo>
                <a:lnTo>
                  <a:pt x="104" y="2"/>
                </a:lnTo>
                <a:lnTo>
                  <a:pt x="101" y="5"/>
                </a:lnTo>
                <a:lnTo>
                  <a:pt x="100" y="5"/>
                </a:lnTo>
                <a:lnTo>
                  <a:pt x="97" y="4"/>
                </a:lnTo>
                <a:lnTo>
                  <a:pt x="96" y="4"/>
                </a:lnTo>
                <a:lnTo>
                  <a:pt x="95" y="4"/>
                </a:lnTo>
                <a:lnTo>
                  <a:pt x="94" y="6"/>
                </a:lnTo>
                <a:lnTo>
                  <a:pt x="91" y="9"/>
                </a:lnTo>
                <a:lnTo>
                  <a:pt x="84" y="9"/>
                </a:lnTo>
                <a:lnTo>
                  <a:pt x="80" y="9"/>
                </a:lnTo>
                <a:lnTo>
                  <a:pt x="77" y="9"/>
                </a:lnTo>
                <a:lnTo>
                  <a:pt x="75" y="8"/>
                </a:lnTo>
                <a:lnTo>
                  <a:pt x="73" y="7"/>
                </a:lnTo>
                <a:lnTo>
                  <a:pt x="68" y="6"/>
                </a:lnTo>
                <a:lnTo>
                  <a:pt x="63" y="6"/>
                </a:lnTo>
                <a:lnTo>
                  <a:pt x="60" y="8"/>
                </a:lnTo>
                <a:lnTo>
                  <a:pt x="56" y="8"/>
                </a:lnTo>
                <a:lnTo>
                  <a:pt x="53" y="7"/>
                </a:lnTo>
                <a:lnTo>
                  <a:pt x="50" y="6"/>
                </a:lnTo>
                <a:lnTo>
                  <a:pt x="48" y="7"/>
                </a:lnTo>
                <a:lnTo>
                  <a:pt x="46" y="8"/>
                </a:lnTo>
                <a:lnTo>
                  <a:pt x="43" y="8"/>
                </a:lnTo>
                <a:lnTo>
                  <a:pt x="32" y="7"/>
                </a:lnTo>
                <a:lnTo>
                  <a:pt x="24" y="0"/>
                </a:lnTo>
                <a:lnTo>
                  <a:pt x="18" y="1"/>
                </a:lnTo>
                <a:lnTo>
                  <a:pt x="12" y="1"/>
                </a:lnTo>
                <a:lnTo>
                  <a:pt x="7" y="5"/>
                </a:lnTo>
                <a:lnTo>
                  <a:pt x="0" y="7"/>
                </a:lnTo>
                <a:lnTo>
                  <a:pt x="1" y="11"/>
                </a:lnTo>
                <a:lnTo>
                  <a:pt x="3" y="13"/>
                </a:lnTo>
                <a:lnTo>
                  <a:pt x="4" y="14"/>
                </a:lnTo>
                <a:lnTo>
                  <a:pt x="7" y="16"/>
                </a:lnTo>
                <a:lnTo>
                  <a:pt x="7" y="18"/>
                </a:lnTo>
                <a:lnTo>
                  <a:pt x="10" y="20"/>
                </a:lnTo>
                <a:lnTo>
                  <a:pt x="10" y="22"/>
                </a:lnTo>
                <a:lnTo>
                  <a:pt x="7" y="27"/>
                </a:lnTo>
                <a:lnTo>
                  <a:pt x="6" y="34"/>
                </a:lnTo>
                <a:lnTo>
                  <a:pt x="7" y="36"/>
                </a:lnTo>
                <a:lnTo>
                  <a:pt x="8" y="37"/>
                </a:lnTo>
                <a:lnTo>
                  <a:pt x="11" y="40"/>
                </a:lnTo>
                <a:lnTo>
                  <a:pt x="12" y="42"/>
                </a:lnTo>
                <a:lnTo>
                  <a:pt x="12" y="47"/>
                </a:lnTo>
                <a:lnTo>
                  <a:pt x="12" y="51"/>
                </a:lnTo>
                <a:lnTo>
                  <a:pt x="11" y="56"/>
                </a:lnTo>
                <a:lnTo>
                  <a:pt x="10" y="57"/>
                </a:lnTo>
                <a:lnTo>
                  <a:pt x="7" y="57"/>
                </a:lnTo>
                <a:lnTo>
                  <a:pt x="6" y="58"/>
                </a:lnTo>
                <a:lnTo>
                  <a:pt x="5" y="62"/>
                </a:lnTo>
                <a:lnTo>
                  <a:pt x="5" y="69"/>
                </a:lnTo>
                <a:lnTo>
                  <a:pt x="5" y="71"/>
                </a:lnTo>
                <a:lnTo>
                  <a:pt x="3" y="74"/>
                </a:lnTo>
                <a:lnTo>
                  <a:pt x="3" y="75"/>
                </a:lnTo>
                <a:lnTo>
                  <a:pt x="3" y="76"/>
                </a:lnTo>
                <a:lnTo>
                  <a:pt x="3" y="81"/>
                </a:lnTo>
                <a:lnTo>
                  <a:pt x="5" y="84"/>
                </a:lnTo>
                <a:lnTo>
                  <a:pt x="4" y="87"/>
                </a:lnTo>
                <a:lnTo>
                  <a:pt x="4" y="89"/>
                </a:lnTo>
                <a:lnTo>
                  <a:pt x="4" y="90"/>
                </a:lnTo>
                <a:lnTo>
                  <a:pt x="4" y="92"/>
                </a:lnTo>
                <a:lnTo>
                  <a:pt x="6" y="94"/>
                </a:lnTo>
                <a:close/>
                <a:moveTo>
                  <a:pt x="34" y="8"/>
                </a:moveTo>
                <a:lnTo>
                  <a:pt x="34" y="8"/>
                </a:lnTo>
                <a:lnTo>
                  <a:pt x="38" y="11"/>
                </a:lnTo>
                <a:lnTo>
                  <a:pt x="39" y="15"/>
                </a:lnTo>
                <a:lnTo>
                  <a:pt x="39" y="19"/>
                </a:lnTo>
                <a:lnTo>
                  <a:pt x="39" y="22"/>
                </a:lnTo>
                <a:lnTo>
                  <a:pt x="39" y="27"/>
                </a:lnTo>
                <a:lnTo>
                  <a:pt x="41" y="32"/>
                </a:lnTo>
                <a:lnTo>
                  <a:pt x="45" y="36"/>
                </a:lnTo>
                <a:lnTo>
                  <a:pt x="46" y="43"/>
                </a:lnTo>
                <a:lnTo>
                  <a:pt x="43" y="43"/>
                </a:lnTo>
                <a:lnTo>
                  <a:pt x="40" y="35"/>
                </a:lnTo>
                <a:lnTo>
                  <a:pt x="36" y="32"/>
                </a:lnTo>
                <a:lnTo>
                  <a:pt x="34" y="30"/>
                </a:lnTo>
                <a:lnTo>
                  <a:pt x="33" y="29"/>
                </a:lnTo>
                <a:lnTo>
                  <a:pt x="33" y="26"/>
                </a:lnTo>
                <a:lnTo>
                  <a:pt x="31" y="26"/>
                </a:lnTo>
                <a:lnTo>
                  <a:pt x="31" y="21"/>
                </a:lnTo>
                <a:lnTo>
                  <a:pt x="32" y="16"/>
                </a:lnTo>
                <a:lnTo>
                  <a:pt x="34" y="8"/>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65" name="Freeform 272"/>
          <p:cNvSpPr>
            <a:spLocks noEditPoints="1"/>
          </p:cNvSpPr>
          <p:nvPr/>
        </p:nvSpPr>
        <p:spPr bwMode="auto">
          <a:xfrm>
            <a:off x="5611813" y="1955800"/>
            <a:ext cx="912812" cy="430213"/>
          </a:xfrm>
          <a:custGeom>
            <a:avLst/>
            <a:gdLst>
              <a:gd name="T0" fmla="*/ 2147483647 w 598"/>
              <a:gd name="T1" fmla="*/ 2147483647 h 306"/>
              <a:gd name="T2" fmla="*/ 2147483647 w 598"/>
              <a:gd name="T3" fmla="*/ 2147483647 h 306"/>
              <a:gd name="T4" fmla="*/ 2147483647 w 598"/>
              <a:gd name="T5" fmla="*/ 2147483647 h 306"/>
              <a:gd name="T6" fmla="*/ 2147483647 w 598"/>
              <a:gd name="T7" fmla="*/ 2147483647 h 306"/>
              <a:gd name="T8" fmla="*/ 2147483647 w 598"/>
              <a:gd name="T9" fmla="*/ 2147483647 h 306"/>
              <a:gd name="T10" fmla="*/ 2147483647 w 598"/>
              <a:gd name="T11" fmla="*/ 2147483647 h 306"/>
              <a:gd name="T12" fmla="*/ 2147483647 w 598"/>
              <a:gd name="T13" fmla="*/ 2147483647 h 306"/>
              <a:gd name="T14" fmla="*/ 2147483647 w 598"/>
              <a:gd name="T15" fmla="*/ 2147483647 h 306"/>
              <a:gd name="T16" fmla="*/ 2147483647 w 598"/>
              <a:gd name="T17" fmla="*/ 2147483647 h 306"/>
              <a:gd name="T18" fmla="*/ 2147483647 w 598"/>
              <a:gd name="T19" fmla="*/ 2147483647 h 306"/>
              <a:gd name="T20" fmla="*/ 2147483647 w 598"/>
              <a:gd name="T21" fmla="*/ 2147483647 h 306"/>
              <a:gd name="T22" fmla="*/ 2147483647 w 598"/>
              <a:gd name="T23" fmla="*/ 2147483647 h 306"/>
              <a:gd name="T24" fmla="*/ 2147483647 w 598"/>
              <a:gd name="T25" fmla="*/ 2147483647 h 306"/>
              <a:gd name="T26" fmla="*/ 2147483647 w 598"/>
              <a:gd name="T27" fmla="*/ 2147483647 h 306"/>
              <a:gd name="T28" fmla="*/ 2147483647 w 598"/>
              <a:gd name="T29" fmla="*/ 2147483647 h 306"/>
              <a:gd name="T30" fmla="*/ 2147483647 w 598"/>
              <a:gd name="T31" fmla="*/ 2147483647 h 306"/>
              <a:gd name="T32" fmla="*/ 2147483647 w 598"/>
              <a:gd name="T33" fmla="*/ 2147483647 h 306"/>
              <a:gd name="T34" fmla="*/ 2147483647 w 598"/>
              <a:gd name="T35" fmla="*/ 2147483647 h 306"/>
              <a:gd name="T36" fmla="*/ 2147483647 w 598"/>
              <a:gd name="T37" fmla="*/ 2147483647 h 306"/>
              <a:gd name="T38" fmla="*/ 2147483647 w 598"/>
              <a:gd name="T39" fmla="*/ 2147483647 h 306"/>
              <a:gd name="T40" fmla="*/ 2147483647 w 598"/>
              <a:gd name="T41" fmla="*/ 2147483647 h 306"/>
              <a:gd name="T42" fmla="*/ 2147483647 w 598"/>
              <a:gd name="T43" fmla="*/ 2147483647 h 306"/>
              <a:gd name="T44" fmla="*/ 2147483647 w 598"/>
              <a:gd name="T45" fmla="*/ 2147483647 h 306"/>
              <a:gd name="T46" fmla="*/ 2147483647 w 598"/>
              <a:gd name="T47" fmla="*/ 2147483647 h 306"/>
              <a:gd name="T48" fmla="*/ 2147483647 w 598"/>
              <a:gd name="T49" fmla="*/ 2147483647 h 306"/>
              <a:gd name="T50" fmla="*/ 2147483647 w 598"/>
              <a:gd name="T51" fmla="*/ 2147483647 h 306"/>
              <a:gd name="T52" fmla="*/ 2147483647 w 598"/>
              <a:gd name="T53" fmla="*/ 2147483647 h 306"/>
              <a:gd name="T54" fmla="*/ 2147483647 w 598"/>
              <a:gd name="T55" fmla="*/ 2147483647 h 306"/>
              <a:gd name="T56" fmla="*/ 2147483647 w 598"/>
              <a:gd name="T57" fmla="*/ 2147483647 h 306"/>
              <a:gd name="T58" fmla="*/ 2147483647 w 598"/>
              <a:gd name="T59" fmla="*/ 2147483647 h 306"/>
              <a:gd name="T60" fmla="*/ 2147483647 w 598"/>
              <a:gd name="T61" fmla="*/ 2147483647 h 306"/>
              <a:gd name="T62" fmla="*/ 2147483647 w 598"/>
              <a:gd name="T63" fmla="*/ 2147483647 h 306"/>
              <a:gd name="T64" fmla="*/ 2147483647 w 598"/>
              <a:gd name="T65" fmla="*/ 2147483647 h 306"/>
              <a:gd name="T66" fmla="*/ 2147483647 w 598"/>
              <a:gd name="T67" fmla="*/ 2147483647 h 306"/>
              <a:gd name="T68" fmla="*/ 2147483647 w 598"/>
              <a:gd name="T69" fmla="*/ 2147483647 h 306"/>
              <a:gd name="T70" fmla="*/ 2147483647 w 598"/>
              <a:gd name="T71" fmla="*/ 2147483647 h 306"/>
              <a:gd name="T72" fmla="*/ 2147483647 w 598"/>
              <a:gd name="T73" fmla="*/ 2147483647 h 306"/>
              <a:gd name="T74" fmla="*/ 2147483647 w 598"/>
              <a:gd name="T75" fmla="*/ 2147483647 h 306"/>
              <a:gd name="T76" fmla="*/ 2147483647 w 598"/>
              <a:gd name="T77" fmla="*/ 2147483647 h 306"/>
              <a:gd name="T78" fmla="*/ 2147483647 w 598"/>
              <a:gd name="T79" fmla="*/ 2147483647 h 306"/>
              <a:gd name="T80" fmla="*/ 2147483647 w 598"/>
              <a:gd name="T81" fmla="*/ 2147483647 h 306"/>
              <a:gd name="T82" fmla="*/ 2147483647 w 598"/>
              <a:gd name="T83" fmla="*/ 2147483647 h 306"/>
              <a:gd name="T84" fmla="*/ 2147483647 w 598"/>
              <a:gd name="T85" fmla="*/ 2147483647 h 306"/>
              <a:gd name="T86" fmla="*/ 2147483647 w 598"/>
              <a:gd name="T87" fmla="*/ 2147483647 h 306"/>
              <a:gd name="T88" fmla="*/ 2147483647 w 598"/>
              <a:gd name="T89" fmla="*/ 2147483647 h 306"/>
              <a:gd name="T90" fmla="*/ 2147483647 w 598"/>
              <a:gd name="T91" fmla="*/ 2147483647 h 306"/>
              <a:gd name="T92" fmla="*/ 2147483647 w 598"/>
              <a:gd name="T93" fmla="*/ 2147483647 h 306"/>
              <a:gd name="T94" fmla="*/ 2147483647 w 598"/>
              <a:gd name="T95" fmla="*/ 2147483647 h 306"/>
              <a:gd name="T96" fmla="*/ 2147483647 w 598"/>
              <a:gd name="T97" fmla="*/ 2147483647 h 306"/>
              <a:gd name="T98" fmla="*/ 2147483647 w 598"/>
              <a:gd name="T99" fmla="*/ 2147483647 h 306"/>
              <a:gd name="T100" fmla="*/ 2147483647 w 598"/>
              <a:gd name="T101" fmla="*/ 2147483647 h 306"/>
              <a:gd name="T102" fmla="*/ 2147483647 w 598"/>
              <a:gd name="T103" fmla="*/ 2147483647 h 306"/>
              <a:gd name="T104" fmla="*/ 2147483647 w 598"/>
              <a:gd name="T105" fmla="*/ 2147483647 h 306"/>
              <a:gd name="T106" fmla="*/ 2147483647 w 598"/>
              <a:gd name="T107" fmla="*/ 2147483647 h 306"/>
              <a:gd name="T108" fmla="*/ 2147483647 w 598"/>
              <a:gd name="T109" fmla="*/ 2147483647 h 306"/>
              <a:gd name="T110" fmla="*/ 2147483647 w 598"/>
              <a:gd name="T111" fmla="*/ 2147483647 h 306"/>
              <a:gd name="T112" fmla="*/ 2147483647 w 598"/>
              <a:gd name="T113" fmla="*/ 2147483647 h 306"/>
              <a:gd name="T114" fmla="*/ 2147483647 w 598"/>
              <a:gd name="T115" fmla="*/ 2147483647 h 306"/>
              <a:gd name="T116" fmla="*/ 2147483647 w 598"/>
              <a:gd name="T117" fmla="*/ 2147483647 h 306"/>
              <a:gd name="T118" fmla="*/ 2147483647 w 598"/>
              <a:gd name="T119" fmla="*/ 2147483647 h 306"/>
              <a:gd name="T120" fmla="*/ 2147483647 w 598"/>
              <a:gd name="T121" fmla="*/ 2147483647 h 306"/>
              <a:gd name="T122" fmla="*/ 2147483647 w 598"/>
              <a:gd name="T123" fmla="*/ 2147483647 h 306"/>
              <a:gd name="T124" fmla="*/ 2147483647 w 598"/>
              <a:gd name="T125" fmla="*/ 2147483647 h 30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98"/>
              <a:gd name="T190" fmla="*/ 0 h 306"/>
              <a:gd name="T191" fmla="*/ 598 w 598"/>
              <a:gd name="T192" fmla="*/ 306 h 30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98" h="306">
                <a:moveTo>
                  <a:pt x="597" y="136"/>
                </a:moveTo>
                <a:lnTo>
                  <a:pt x="576" y="140"/>
                </a:lnTo>
                <a:lnTo>
                  <a:pt x="569" y="145"/>
                </a:lnTo>
                <a:lnTo>
                  <a:pt x="564" y="151"/>
                </a:lnTo>
                <a:lnTo>
                  <a:pt x="556" y="155"/>
                </a:lnTo>
                <a:lnTo>
                  <a:pt x="553" y="159"/>
                </a:lnTo>
                <a:lnTo>
                  <a:pt x="552" y="166"/>
                </a:lnTo>
                <a:lnTo>
                  <a:pt x="541" y="172"/>
                </a:lnTo>
                <a:lnTo>
                  <a:pt x="531" y="172"/>
                </a:lnTo>
                <a:lnTo>
                  <a:pt x="525" y="176"/>
                </a:lnTo>
                <a:lnTo>
                  <a:pt x="521" y="184"/>
                </a:lnTo>
                <a:lnTo>
                  <a:pt x="515" y="190"/>
                </a:lnTo>
                <a:lnTo>
                  <a:pt x="512" y="200"/>
                </a:lnTo>
                <a:lnTo>
                  <a:pt x="514" y="210"/>
                </a:lnTo>
                <a:lnTo>
                  <a:pt x="519" y="214"/>
                </a:lnTo>
                <a:lnTo>
                  <a:pt x="516" y="220"/>
                </a:lnTo>
                <a:lnTo>
                  <a:pt x="502" y="220"/>
                </a:lnTo>
                <a:lnTo>
                  <a:pt x="490" y="225"/>
                </a:lnTo>
                <a:lnTo>
                  <a:pt x="479" y="227"/>
                </a:lnTo>
                <a:lnTo>
                  <a:pt x="475" y="231"/>
                </a:lnTo>
                <a:lnTo>
                  <a:pt x="477" y="237"/>
                </a:lnTo>
                <a:lnTo>
                  <a:pt x="484" y="244"/>
                </a:lnTo>
                <a:lnTo>
                  <a:pt x="488" y="249"/>
                </a:lnTo>
                <a:lnTo>
                  <a:pt x="482" y="262"/>
                </a:lnTo>
                <a:lnTo>
                  <a:pt x="482" y="274"/>
                </a:lnTo>
                <a:lnTo>
                  <a:pt x="475" y="271"/>
                </a:lnTo>
                <a:lnTo>
                  <a:pt x="472" y="269"/>
                </a:lnTo>
                <a:lnTo>
                  <a:pt x="468" y="268"/>
                </a:lnTo>
                <a:lnTo>
                  <a:pt x="467" y="267"/>
                </a:lnTo>
                <a:lnTo>
                  <a:pt x="466" y="265"/>
                </a:lnTo>
                <a:lnTo>
                  <a:pt x="463" y="264"/>
                </a:lnTo>
                <a:lnTo>
                  <a:pt x="460" y="262"/>
                </a:lnTo>
                <a:lnTo>
                  <a:pt x="457" y="261"/>
                </a:lnTo>
                <a:lnTo>
                  <a:pt x="452" y="260"/>
                </a:lnTo>
                <a:lnTo>
                  <a:pt x="448" y="260"/>
                </a:lnTo>
                <a:lnTo>
                  <a:pt x="445" y="260"/>
                </a:lnTo>
                <a:lnTo>
                  <a:pt x="435" y="261"/>
                </a:lnTo>
                <a:lnTo>
                  <a:pt x="427" y="261"/>
                </a:lnTo>
                <a:lnTo>
                  <a:pt x="424" y="262"/>
                </a:lnTo>
                <a:lnTo>
                  <a:pt x="420" y="265"/>
                </a:lnTo>
                <a:lnTo>
                  <a:pt x="415" y="268"/>
                </a:lnTo>
                <a:lnTo>
                  <a:pt x="411" y="269"/>
                </a:lnTo>
                <a:lnTo>
                  <a:pt x="408" y="269"/>
                </a:lnTo>
                <a:lnTo>
                  <a:pt x="408" y="268"/>
                </a:lnTo>
                <a:lnTo>
                  <a:pt x="407" y="267"/>
                </a:lnTo>
                <a:lnTo>
                  <a:pt x="405" y="266"/>
                </a:lnTo>
                <a:lnTo>
                  <a:pt x="401" y="265"/>
                </a:lnTo>
                <a:lnTo>
                  <a:pt x="400" y="262"/>
                </a:lnTo>
                <a:lnTo>
                  <a:pt x="399" y="261"/>
                </a:lnTo>
                <a:lnTo>
                  <a:pt x="398" y="261"/>
                </a:lnTo>
                <a:lnTo>
                  <a:pt x="392" y="265"/>
                </a:lnTo>
                <a:lnTo>
                  <a:pt x="390" y="265"/>
                </a:lnTo>
                <a:lnTo>
                  <a:pt x="388" y="266"/>
                </a:lnTo>
                <a:lnTo>
                  <a:pt x="386" y="268"/>
                </a:lnTo>
                <a:lnTo>
                  <a:pt x="384" y="271"/>
                </a:lnTo>
                <a:lnTo>
                  <a:pt x="381" y="272"/>
                </a:lnTo>
                <a:lnTo>
                  <a:pt x="380" y="274"/>
                </a:lnTo>
                <a:lnTo>
                  <a:pt x="379" y="275"/>
                </a:lnTo>
                <a:lnTo>
                  <a:pt x="379" y="276"/>
                </a:lnTo>
                <a:lnTo>
                  <a:pt x="378" y="275"/>
                </a:lnTo>
                <a:lnTo>
                  <a:pt x="373" y="272"/>
                </a:lnTo>
                <a:lnTo>
                  <a:pt x="369" y="268"/>
                </a:lnTo>
                <a:lnTo>
                  <a:pt x="366" y="267"/>
                </a:lnTo>
                <a:lnTo>
                  <a:pt x="364" y="267"/>
                </a:lnTo>
                <a:lnTo>
                  <a:pt x="353" y="267"/>
                </a:lnTo>
                <a:lnTo>
                  <a:pt x="351" y="267"/>
                </a:lnTo>
                <a:lnTo>
                  <a:pt x="350" y="268"/>
                </a:lnTo>
                <a:lnTo>
                  <a:pt x="345" y="272"/>
                </a:lnTo>
                <a:lnTo>
                  <a:pt x="341" y="278"/>
                </a:lnTo>
                <a:lnTo>
                  <a:pt x="337" y="279"/>
                </a:lnTo>
                <a:lnTo>
                  <a:pt x="332" y="280"/>
                </a:lnTo>
                <a:lnTo>
                  <a:pt x="326" y="281"/>
                </a:lnTo>
                <a:lnTo>
                  <a:pt x="325" y="281"/>
                </a:lnTo>
                <a:lnTo>
                  <a:pt x="324" y="283"/>
                </a:lnTo>
                <a:lnTo>
                  <a:pt x="323" y="285"/>
                </a:lnTo>
                <a:lnTo>
                  <a:pt x="321" y="286"/>
                </a:lnTo>
                <a:lnTo>
                  <a:pt x="316" y="287"/>
                </a:lnTo>
                <a:lnTo>
                  <a:pt x="314" y="289"/>
                </a:lnTo>
                <a:lnTo>
                  <a:pt x="312" y="292"/>
                </a:lnTo>
                <a:lnTo>
                  <a:pt x="311" y="296"/>
                </a:lnTo>
                <a:lnTo>
                  <a:pt x="302" y="297"/>
                </a:lnTo>
                <a:lnTo>
                  <a:pt x="302" y="303"/>
                </a:lnTo>
                <a:lnTo>
                  <a:pt x="300" y="304"/>
                </a:lnTo>
                <a:lnTo>
                  <a:pt x="296" y="306"/>
                </a:lnTo>
                <a:lnTo>
                  <a:pt x="296" y="304"/>
                </a:lnTo>
                <a:lnTo>
                  <a:pt x="296" y="303"/>
                </a:lnTo>
                <a:lnTo>
                  <a:pt x="296" y="300"/>
                </a:lnTo>
                <a:lnTo>
                  <a:pt x="296" y="297"/>
                </a:lnTo>
                <a:lnTo>
                  <a:pt x="294" y="295"/>
                </a:lnTo>
                <a:lnTo>
                  <a:pt x="290" y="294"/>
                </a:lnTo>
                <a:lnTo>
                  <a:pt x="288" y="294"/>
                </a:lnTo>
                <a:lnTo>
                  <a:pt x="284" y="294"/>
                </a:lnTo>
                <a:lnTo>
                  <a:pt x="282" y="295"/>
                </a:lnTo>
                <a:lnTo>
                  <a:pt x="279" y="294"/>
                </a:lnTo>
                <a:lnTo>
                  <a:pt x="272" y="292"/>
                </a:lnTo>
                <a:lnTo>
                  <a:pt x="270" y="290"/>
                </a:lnTo>
                <a:lnTo>
                  <a:pt x="270" y="289"/>
                </a:lnTo>
                <a:lnTo>
                  <a:pt x="272" y="286"/>
                </a:lnTo>
                <a:lnTo>
                  <a:pt x="270" y="285"/>
                </a:lnTo>
                <a:lnTo>
                  <a:pt x="270" y="283"/>
                </a:lnTo>
                <a:lnTo>
                  <a:pt x="269" y="283"/>
                </a:lnTo>
                <a:lnTo>
                  <a:pt x="268" y="282"/>
                </a:lnTo>
                <a:lnTo>
                  <a:pt x="268" y="280"/>
                </a:lnTo>
                <a:lnTo>
                  <a:pt x="267" y="279"/>
                </a:lnTo>
                <a:lnTo>
                  <a:pt x="263" y="279"/>
                </a:lnTo>
                <a:lnTo>
                  <a:pt x="259" y="279"/>
                </a:lnTo>
                <a:lnTo>
                  <a:pt x="255" y="276"/>
                </a:lnTo>
                <a:lnTo>
                  <a:pt x="250" y="268"/>
                </a:lnTo>
                <a:lnTo>
                  <a:pt x="248" y="272"/>
                </a:lnTo>
                <a:lnTo>
                  <a:pt x="241" y="271"/>
                </a:lnTo>
                <a:lnTo>
                  <a:pt x="231" y="268"/>
                </a:lnTo>
                <a:lnTo>
                  <a:pt x="226" y="267"/>
                </a:lnTo>
                <a:lnTo>
                  <a:pt x="221" y="267"/>
                </a:lnTo>
                <a:lnTo>
                  <a:pt x="215" y="267"/>
                </a:lnTo>
                <a:lnTo>
                  <a:pt x="213" y="251"/>
                </a:lnTo>
                <a:lnTo>
                  <a:pt x="212" y="246"/>
                </a:lnTo>
                <a:lnTo>
                  <a:pt x="211" y="242"/>
                </a:lnTo>
                <a:lnTo>
                  <a:pt x="208" y="240"/>
                </a:lnTo>
                <a:lnTo>
                  <a:pt x="211" y="239"/>
                </a:lnTo>
                <a:lnTo>
                  <a:pt x="214" y="238"/>
                </a:lnTo>
                <a:lnTo>
                  <a:pt x="213" y="232"/>
                </a:lnTo>
                <a:lnTo>
                  <a:pt x="214" y="232"/>
                </a:lnTo>
                <a:lnTo>
                  <a:pt x="218" y="230"/>
                </a:lnTo>
                <a:lnTo>
                  <a:pt x="218" y="227"/>
                </a:lnTo>
                <a:lnTo>
                  <a:pt x="210" y="224"/>
                </a:lnTo>
                <a:lnTo>
                  <a:pt x="206" y="221"/>
                </a:lnTo>
                <a:lnTo>
                  <a:pt x="204" y="219"/>
                </a:lnTo>
                <a:lnTo>
                  <a:pt x="204" y="216"/>
                </a:lnTo>
                <a:lnTo>
                  <a:pt x="204" y="213"/>
                </a:lnTo>
                <a:lnTo>
                  <a:pt x="205" y="209"/>
                </a:lnTo>
                <a:lnTo>
                  <a:pt x="205" y="205"/>
                </a:lnTo>
                <a:lnTo>
                  <a:pt x="204" y="202"/>
                </a:lnTo>
                <a:lnTo>
                  <a:pt x="208" y="194"/>
                </a:lnTo>
                <a:lnTo>
                  <a:pt x="213" y="187"/>
                </a:lnTo>
                <a:lnTo>
                  <a:pt x="211" y="187"/>
                </a:lnTo>
                <a:lnTo>
                  <a:pt x="208" y="189"/>
                </a:lnTo>
                <a:lnTo>
                  <a:pt x="207" y="187"/>
                </a:lnTo>
                <a:lnTo>
                  <a:pt x="205" y="186"/>
                </a:lnTo>
                <a:lnTo>
                  <a:pt x="204" y="186"/>
                </a:lnTo>
                <a:lnTo>
                  <a:pt x="204" y="187"/>
                </a:lnTo>
                <a:lnTo>
                  <a:pt x="205" y="190"/>
                </a:lnTo>
                <a:lnTo>
                  <a:pt x="199" y="189"/>
                </a:lnTo>
                <a:lnTo>
                  <a:pt x="194" y="189"/>
                </a:lnTo>
                <a:lnTo>
                  <a:pt x="193" y="191"/>
                </a:lnTo>
                <a:lnTo>
                  <a:pt x="194" y="192"/>
                </a:lnTo>
                <a:lnTo>
                  <a:pt x="195" y="192"/>
                </a:lnTo>
                <a:lnTo>
                  <a:pt x="194" y="197"/>
                </a:lnTo>
                <a:lnTo>
                  <a:pt x="191" y="197"/>
                </a:lnTo>
                <a:lnTo>
                  <a:pt x="187" y="196"/>
                </a:lnTo>
                <a:lnTo>
                  <a:pt x="186" y="199"/>
                </a:lnTo>
                <a:lnTo>
                  <a:pt x="181" y="199"/>
                </a:lnTo>
                <a:lnTo>
                  <a:pt x="179" y="206"/>
                </a:lnTo>
                <a:lnTo>
                  <a:pt x="179" y="209"/>
                </a:lnTo>
                <a:lnTo>
                  <a:pt x="178" y="211"/>
                </a:lnTo>
                <a:lnTo>
                  <a:pt x="177" y="211"/>
                </a:lnTo>
                <a:lnTo>
                  <a:pt x="176" y="211"/>
                </a:lnTo>
                <a:lnTo>
                  <a:pt x="176" y="209"/>
                </a:lnTo>
                <a:lnTo>
                  <a:pt x="177" y="204"/>
                </a:lnTo>
                <a:lnTo>
                  <a:pt x="174" y="204"/>
                </a:lnTo>
                <a:lnTo>
                  <a:pt x="173" y="205"/>
                </a:lnTo>
                <a:lnTo>
                  <a:pt x="171" y="205"/>
                </a:lnTo>
                <a:lnTo>
                  <a:pt x="170" y="206"/>
                </a:lnTo>
                <a:lnTo>
                  <a:pt x="169" y="207"/>
                </a:lnTo>
                <a:lnTo>
                  <a:pt x="169" y="209"/>
                </a:lnTo>
                <a:lnTo>
                  <a:pt x="169" y="212"/>
                </a:lnTo>
                <a:lnTo>
                  <a:pt x="167" y="213"/>
                </a:lnTo>
                <a:lnTo>
                  <a:pt x="160" y="212"/>
                </a:lnTo>
                <a:lnTo>
                  <a:pt x="157" y="212"/>
                </a:lnTo>
                <a:lnTo>
                  <a:pt x="155" y="213"/>
                </a:lnTo>
                <a:lnTo>
                  <a:pt x="149" y="214"/>
                </a:lnTo>
                <a:lnTo>
                  <a:pt x="144" y="216"/>
                </a:lnTo>
                <a:lnTo>
                  <a:pt x="139" y="218"/>
                </a:lnTo>
                <a:lnTo>
                  <a:pt x="134" y="220"/>
                </a:lnTo>
                <a:lnTo>
                  <a:pt x="131" y="290"/>
                </a:lnTo>
                <a:lnTo>
                  <a:pt x="125" y="290"/>
                </a:lnTo>
                <a:lnTo>
                  <a:pt x="118" y="289"/>
                </a:lnTo>
                <a:lnTo>
                  <a:pt x="115" y="287"/>
                </a:lnTo>
                <a:lnTo>
                  <a:pt x="111" y="281"/>
                </a:lnTo>
                <a:lnTo>
                  <a:pt x="109" y="278"/>
                </a:lnTo>
                <a:lnTo>
                  <a:pt x="105" y="276"/>
                </a:lnTo>
                <a:lnTo>
                  <a:pt x="102" y="274"/>
                </a:lnTo>
                <a:lnTo>
                  <a:pt x="97" y="274"/>
                </a:lnTo>
                <a:lnTo>
                  <a:pt x="93" y="274"/>
                </a:lnTo>
                <a:lnTo>
                  <a:pt x="88" y="275"/>
                </a:lnTo>
                <a:lnTo>
                  <a:pt x="86" y="276"/>
                </a:lnTo>
                <a:lnTo>
                  <a:pt x="83" y="278"/>
                </a:lnTo>
                <a:lnTo>
                  <a:pt x="82" y="279"/>
                </a:lnTo>
                <a:lnTo>
                  <a:pt x="82" y="282"/>
                </a:lnTo>
                <a:lnTo>
                  <a:pt x="81" y="285"/>
                </a:lnTo>
                <a:lnTo>
                  <a:pt x="80" y="287"/>
                </a:lnTo>
                <a:lnTo>
                  <a:pt x="79" y="288"/>
                </a:lnTo>
                <a:lnTo>
                  <a:pt x="77" y="288"/>
                </a:lnTo>
                <a:lnTo>
                  <a:pt x="80" y="278"/>
                </a:lnTo>
                <a:lnTo>
                  <a:pt x="83" y="268"/>
                </a:lnTo>
                <a:lnTo>
                  <a:pt x="77" y="267"/>
                </a:lnTo>
                <a:lnTo>
                  <a:pt x="72" y="266"/>
                </a:lnTo>
                <a:lnTo>
                  <a:pt x="70" y="265"/>
                </a:lnTo>
                <a:lnTo>
                  <a:pt x="69" y="264"/>
                </a:lnTo>
                <a:lnTo>
                  <a:pt x="69" y="261"/>
                </a:lnTo>
                <a:lnTo>
                  <a:pt x="69" y="260"/>
                </a:lnTo>
                <a:lnTo>
                  <a:pt x="68" y="260"/>
                </a:lnTo>
                <a:lnTo>
                  <a:pt x="62" y="260"/>
                </a:lnTo>
                <a:lnTo>
                  <a:pt x="63" y="258"/>
                </a:lnTo>
                <a:lnTo>
                  <a:pt x="63" y="255"/>
                </a:lnTo>
                <a:lnTo>
                  <a:pt x="61" y="254"/>
                </a:lnTo>
                <a:lnTo>
                  <a:pt x="59" y="249"/>
                </a:lnTo>
                <a:lnTo>
                  <a:pt x="56" y="246"/>
                </a:lnTo>
                <a:lnTo>
                  <a:pt x="52" y="242"/>
                </a:lnTo>
                <a:lnTo>
                  <a:pt x="47" y="240"/>
                </a:lnTo>
                <a:lnTo>
                  <a:pt x="49" y="235"/>
                </a:lnTo>
                <a:lnTo>
                  <a:pt x="57" y="237"/>
                </a:lnTo>
                <a:lnTo>
                  <a:pt x="66" y="237"/>
                </a:lnTo>
                <a:lnTo>
                  <a:pt x="67" y="233"/>
                </a:lnTo>
                <a:lnTo>
                  <a:pt x="63" y="233"/>
                </a:lnTo>
                <a:lnTo>
                  <a:pt x="60" y="233"/>
                </a:lnTo>
                <a:lnTo>
                  <a:pt x="57" y="226"/>
                </a:lnTo>
                <a:lnTo>
                  <a:pt x="57" y="225"/>
                </a:lnTo>
                <a:lnTo>
                  <a:pt x="57" y="224"/>
                </a:lnTo>
                <a:lnTo>
                  <a:pt x="57" y="223"/>
                </a:lnTo>
                <a:lnTo>
                  <a:pt x="61" y="225"/>
                </a:lnTo>
                <a:lnTo>
                  <a:pt x="63" y="225"/>
                </a:lnTo>
                <a:lnTo>
                  <a:pt x="66" y="225"/>
                </a:lnTo>
                <a:lnTo>
                  <a:pt x="68" y="223"/>
                </a:lnTo>
                <a:lnTo>
                  <a:pt x="70" y="224"/>
                </a:lnTo>
                <a:lnTo>
                  <a:pt x="73" y="224"/>
                </a:lnTo>
                <a:lnTo>
                  <a:pt x="73" y="216"/>
                </a:lnTo>
                <a:lnTo>
                  <a:pt x="75" y="216"/>
                </a:lnTo>
                <a:lnTo>
                  <a:pt x="79" y="216"/>
                </a:lnTo>
                <a:lnTo>
                  <a:pt x="81" y="218"/>
                </a:lnTo>
                <a:lnTo>
                  <a:pt x="83" y="219"/>
                </a:lnTo>
                <a:lnTo>
                  <a:pt x="89" y="221"/>
                </a:lnTo>
                <a:lnTo>
                  <a:pt x="95" y="221"/>
                </a:lnTo>
                <a:lnTo>
                  <a:pt x="91" y="227"/>
                </a:lnTo>
                <a:lnTo>
                  <a:pt x="95" y="225"/>
                </a:lnTo>
                <a:lnTo>
                  <a:pt x="97" y="225"/>
                </a:lnTo>
                <a:lnTo>
                  <a:pt x="100" y="224"/>
                </a:lnTo>
                <a:lnTo>
                  <a:pt x="101" y="225"/>
                </a:lnTo>
                <a:lnTo>
                  <a:pt x="103" y="225"/>
                </a:lnTo>
                <a:lnTo>
                  <a:pt x="104" y="224"/>
                </a:lnTo>
                <a:lnTo>
                  <a:pt x="105" y="223"/>
                </a:lnTo>
                <a:lnTo>
                  <a:pt x="107" y="217"/>
                </a:lnTo>
                <a:lnTo>
                  <a:pt x="108" y="212"/>
                </a:lnTo>
                <a:lnTo>
                  <a:pt x="104" y="211"/>
                </a:lnTo>
                <a:lnTo>
                  <a:pt x="103" y="209"/>
                </a:lnTo>
                <a:lnTo>
                  <a:pt x="103" y="207"/>
                </a:lnTo>
                <a:lnTo>
                  <a:pt x="101" y="207"/>
                </a:lnTo>
                <a:lnTo>
                  <a:pt x="100" y="206"/>
                </a:lnTo>
                <a:lnTo>
                  <a:pt x="98" y="204"/>
                </a:lnTo>
                <a:lnTo>
                  <a:pt x="98" y="200"/>
                </a:lnTo>
                <a:lnTo>
                  <a:pt x="98" y="197"/>
                </a:lnTo>
                <a:lnTo>
                  <a:pt x="97" y="193"/>
                </a:lnTo>
                <a:lnTo>
                  <a:pt x="96" y="193"/>
                </a:lnTo>
                <a:lnTo>
                  <a:pt x="95" y="193"/>
                </a:lnTo>
                <a:lnTo>
                  <a:pt x="93" y="193"/>
                </a:lnTo>
                <a:lnTo>
                  <a:pt x="90" y="192"/>
                </a:lnTo>
                <a:lnTo>
                  <a:pt x="89" y="190"/>
                </a:lnTo>
                <a:lnTo>
                  <a:pt x="88" y="187"/>
                </a:lnTo>
                <a:lnTo>
                  <a:pt x="87" y="186"/>
                </a:lnTo>
                <a:lnTo>
                  <a:pt x="86" y="186"/>
                </a:lnTo>
                <a:lnTo>
                  <a:pt x="81" y="180"/>
                </a:lnTo>
                <a:lnTo>
                  <a:pt x="80" y="180"/>
                </a:lnTo>
                <a:lnTo>
                  <a:pt x="79" y="180"/>
                </a:lnTo>
                <a:lnTo>
                  <a:pt x="77" y="182"/>
                </a:lnTo>
                <a:lnTo>
                  <a:pt x="76" y="182"/>
                </a:lnTo>
                <a:lnTo>
                  <a:pt x="75" y="179"/>
                </a:lnTo>
                <a:lnTo>
                  <a:pt x="65" y="179"/>
                </a:lnTo>
                <a:lnTo>
                  <a:pt x="65" y="177"/>
                </a:lnTo>
                <a:lnTo>
                  <a:pt x="65" y="175"/>
                </a:lnTo>
                <a:lnTo>
                  <a:pt x="60" y="171"/>
                </a:lnTo>
                <a:lnTo>
                  <a:pt x="57" y="171"/>
                </a:lnTo>
                <a:lnTo>
                  <a:pt x="56" y="171"/>
                </a:lnTo>
                <a:lnTo>
                  <a:pt x="54" y="172"/>
                </a:lnTo>
                <a:lnTo>
                  <a:pt x="54" y="175"/>
                </a:lnTo>
                <a:lnTo>
                  <a:pt x="54" y="177"/>
                </a:lnTo>
                <a:lnTo>
                  <a:pt x="52" y="178"/>
                </a:lnTo>
                <a:lnTo>
                  <a:pt x="50" y="179"/>
                </a:lnTo>
                <a:lnTo>
                  <a:pt x="46" y="182"/>
                </a:lnTo>
                <a:lnTo>
                  <a:pt x="43" y="185"/>
                </a:lnTo>
                <a:lnTo>
                  <a:pt x="39" y="185"/>
                </a:lnTo>
                <a:lnTo>
                  <a:pt x="36" y="184"/>
                </a:lnTo>
                <a:lnTo>
                  <a:pt x="34" y="185"/>
                </a:lnTo>
                <a:lnTo>
                  <a:pt x="33" y="187"/>
                </a:lnTo>
                <a:lnTo>
                  <a:pt x="31" y="190"/>
                </a:lnTo>
                <a:lnTo>
                  <a:pt x="29" y="190"/>
                </a:lnTo>
                <a:lnTo>
                  <a:pt x="27" y="190"/>
                </a:lnTo>
                <a:lnTo>
                  <a:pt x="25" y="190"/>
                </a:lnTo>
                <a:lnTo>
                  <a:pt x="22" y="186"/>
                </a:lnTo>
                <a:lnTo>
                  <a:pt x="22" y="184"/>
                </a:lnTo>
                <a:lnTo>
                  <a:pt x="22" y="182"/>
                </a:lnTo>
                <a:lnTo>
                  <a:pt x="24" y="179"/>
                </a:lnTo>
                <a:lnTo>
                  <a:pt x="24" y="177"/>
                </a:lnTo>
                <a:lnTo>
                  <a:pt x="22" y="175"/>
                </a:lnTo>
                <a:lnTo>
                  <a:pt x="17" y="161"/>
                </a:lnTo>
                <a:lnTo>
                  <a:pt x="13" y="162"/>
                </a:lnTo>
                <a:lnTo>
                  <a:pt x="10" y="163"/>
                </a:lnTo>
                <a:lnTo>
                  <a:pt x="8" y="162"/>
                </a:lnTo>
                <a:lnTo>
                  <a:pt x="10" y="155"/>
                </a:lnTo>
                <a:lnTo>
                  <a:pt x="8" y="151"/>
                </a:lnTo>
                <a:lnTo>
                  <a:pt x="7" y="150"/>
                </a:lnTo>
                <a:lnTo>
                  <a:pt x="6" y="149"/>
                </a:lnTo>
                <a:lnTo>
                  <a:pt x="4" y="148"/>
                </a:lnTo>
                <a:lnTo>
                  <a:pt x="1" y="147"/>
                </a:lnTo>
                <a:lnTo>
                  <a:pt x="0" y="144"/>
                </a:lnTo>
                <a:lnTo>
                  <a:pt x="1" y="142"/>
                </a:lnTo>
                <a:lnTo>
                  <a:pt x="5" y="136"/>
                </a:lnTo>
                <a:lnTo>
                  <a:pt x="7" y="131"/>
                </a:lnTo>
                <a:lnTo>
                  <a:pt x="10" y="130"/>
                </a:lnTo>
                <a:lnTo>
                  <a:pt x="11" y="129"/>
                </a:lnTo>
                <a:lnTo>
                  <a:pt x="11" y="127"/>
                </a:lnTo>
                <a:lnTo>
                  <a:pt x="10" y="124"/>
                </a:lnTo>
                <a:lnTo>
                  <a:pt x="7" y="123"/>
                </a:lnTo>
                <a:lnTo>
                  <a:pt x="6" y="123"/>
                </a:lnTo>
                <a:lnTo>
                  <a:pt x="10" y="118"/>
                </a:lnTo>
                <a:lnTo>
                  <a:pt x="11" y="114"/>
                </a:lnTo>
                <a:lnTo>
                  <a:pt x="11" y="111"/>
                </a:lnTo>
                <a:lnTo>
                  <a:pt x="11" y="109"/>
                </a:lnTo>
                <a:lnTo>
                  <a:pt x="11" y="108"/>
                </a:lnTo>
                <a:lnTo>
                  <a:pt x="13" y="108"/>
                </a:lnTo>
                <a:lnTo>
                  <a:pt x="15" y="107"/>
                </a:lnTo>
                <a:lnTo>
                  <a:pt x="17" y="106"/>
                </a:lnTo>
                <a:lnTo>
                  <a:pt x="18" y="103"/>
                </a:lnTo>
                <a:lnTo>
                  <a:pt x="20" y="100"/>
                </a:lnTo>
                <a:lnTo>
                  <a:pt x="22" y="99"/>
                </a:lnTo>
                <a:lnTo>
                  <a:pt x="24" y="99"/>
                </a:lnTo>
                <a:lnTo>
                  <a:pt x="25" y="100"/>
                </a:lnTo>
                <a:lnTo>
                  <a:pt x="29" y="111"/>
                </a:lnTo>
                <a:lnTo>
                  <a:pt x="39" y="106"/>
                </a:lnTo>
                <a:lnTo>
                  <a:pt x="35" y="102"/>
                </a:lnTo>
                <a:lnTo>
                  <a:pt x="33" y="100"/>
                </a:lnTo>
                <a:lnTo>
                  <a:pt x="32" y="97"/>
                </a:lnTo>
                <a:lnTo>
                  <a:pt x="33" y="90"/>
                </a:lnTo>
                <a:lnTo>
                  <a:pt x="34" y="88"/>
                </a:lnTo>
                <a:lnTo>
                  <a:pt x="36" y="87"/>
                </a:lnTo>
                <a:lnTo>
                  <a:pt x="38" y="86"/>
                </a:lnTo>
                <a:lnTo>
                  <a:pt x="40" y="83"/>
                </a:lnTo>
                <a:lnTo>
                  <a:pt x="41" y="81"/>
                </a:lnTo>
                <a:lnTo>
                  <a:pt x="42" y="81"/>
                </a:lnTo>
                <a:lnTo>
                  <a:pt x="43" y="81"/>
                </a:lnTo>
                <a:lnTo>
                  <a:pt x="46" y="82"/>
                </a:lnTo>
                <a:lnTo>
                  <a:pt x="49" y="82"/>
                </a:lnTo>
                <a:lnTo>
                  <a:pt x="54" y="82"/>
                </a:lnTo>
                <a:lnTo>
                  <a:pt x="59" y="76"/>
                </a:lnTo>
                <a:lnTo>
                  <a:pt x="66" y="69"/>
                </a:lnTo>
                <a:lnTo>
                  <a:pt x="66" y="68"/>
                </a:lnTo>
                <a:lnTo>
                  <a:pt x="65" y="67"/>
                </a:lnTo>
                <a:lnTo>
                  <a:pt x="62" y="66"/>
                </a:lnTo>
                <a:lnTo>
                  <a:pt x="76" y="62"/>
                </a:lnTo>
                <a:lnTo>
                  <a:pt x="76" y="67"/>
                </a:lnTo>
                <a:lnTo>
                  <a:pt x="83" y="66"/>
                </a:lnTo>
                <a:lnTo>
                  <a:pt x="82" y="65"/>
                </a:lnTo>
                <a:lnTo>
                  <a:pt x="82" y="63"/>
                </a:lnTo>
                <a:lnTo>
                  <a:pt x="83" y="63"/>
                </a:lnTo>
                <a:lnTo>
                  <a:pt x="87" y="63"/>
                </a:lnTo>
                <a:lnTo>
                  <a:pt x="89" y="65"/>
                </a:lnTo>
                <a:lnTo>
                  <a:pt x="90" y="67"/>
                </a:lnTo>
                <a:lnTo>
                  <a:pt x="91" y="72"/>
                </a:lnTo>
                <a:lnTo>
                  <a:pt x="91" y="74"/>
                </a:lnTo>
                <a:lnTo>
                  <a:pt x="95" y="74"/>
                </a:lnTo>
                <a:lnTo>
                  <a:pt x="101" y="75"/>
                </a:lnTo>
                <a:lnTo>
                  <a:pt x="105" y="78"/>
                </a:lnTo>
                <a:lnTo>
                  <a:pt x="108" y="82"/>
                </a:lnTo>
                <a:lnTo>
                  <a:pt x="110" y="86"/>
                </a:lnTo>
                <a:lnTo>
                  <a:pt x="112" y="87"/>
                </a:lnTo>
                <a:lnTo>
                  <a:pt x="114" y="88"/>
                </a:lnTo>
                <a:lnTo>
                  <a:pt x="118" y="87"/>
                </a:lnTo>
                <a:lnTo>
                  <a:pt x="121" y="88"/>
                </a:lnTo>
                <a:lnTo>
                  <a:pt x="123" y="89"/>
                </a:lnTo>
                <a:lnTo>
                  <a:pt x="123" y="93"/>
                </a:lnTo>
                <a:lnTo>
                  <a:pt x="122" y="95"/>
                </a:lnTo>
                <a:lnTo>
                  <a:pt x="119" y="99"/>
                </a:lnTo>
                <a:lnTo>
                  <a:pt x="128" y="100"/>
                </a:lnTo>
                <a:lnTo>
                  <a:pt x="128" y="95"/>
                </a:lnTo>
                <a:lnTo>
                  <a:pt x="128" y="93"/>
                </a:lnTo>
                <a:lnTo>
                  <a:pt x="129" y="90"/>
                </a:lnTo>
                <a:lnTo>
                  <a:pt x="130" y="90"/>
                </a:lnTo>
                <a:lnTo>
                  <a:pt x="131" y="89"/>
                </a:lnTo>
                <a:lnTo>
                  <a:pt x="134" y="88"/>
                </a:lnTo>
                <a:lnTo>
                  <a:pt x="136" y="89"/>
                </a:lnTo>
                <a:lnTo>
                  <a:pt x="144" y="93"/>
                </a:lnTo>
                <a:lnTo>
                  <a:pt x="148" y="93"/>
                </a:lnTo>
                <a:lnTo>
                  <a:pt x="150" y="93"/>
                </a:lnTo>
                <a:lnTo>
                  <a:pt x="155" y="89"/>
                </a:lnTo>
                <a:lnTo>
                  <a:pt x="162" y="86"/>
                </a:lnTo>
                <a:lnTo>
                  <a:pt x="164" y="86"/>
                </a:lnTo>
                <a:lnTo>
                  <a:pt x="166" y="87"/>
                </a:lnTo>
                <a:lnTo>
                  <a:pt x="167" y="89"/>
                </a:lnTo>
                <a:lnTo>
                  <a:pt x="170" y="89"/>
                </a:lnTo>
                <a:lnTo>
                  <a:pt x="171" y="88"/>
                </a:lnTo>
                <a:lnTo>
                  <a:pt x="172" y="87"/>
                </a:lnTo>
                <a:lnTo>
                  <a:pt x="173" y="87"/>
                </a:lnTo>
                <a:lnTo>
                  <a:pt x="176" y="88"/>
                </a:lnTo>
                <a:lnTo>
                  <a:pt x="178" y="90"/>
                </a:lnTo>
                <a:lnTo>
                  <a:pt x="180" y="95"/>
                </a:lnTo>
                <a:lnTo>
                  <a:pt x="183" y="100"/>
                </a:lnTo>
                <a:lnTo>
                  <a:pt x="192" y="102"/>
                </a:lnTo>
                <a:lnTo>
                  <a:pt x="198" y="102"/>
                </a:lnTo>
                <a:lnTo>
                  <a:pt x="201" y="100"/>
                </a:lnTo>
                <a:lnTo>
                  <a:pt x="204" y="97"/>
                </a:lnTo>
                <a:lnTo>
                  <a:pt x="205" y="93"/>
                </a:lnTo>
                <a:lnTo>
                  <a:pt x="201" y="89"/>
                </a:lnTo>
                <a:lnTo>
                  <a:pt x="199" y="88"/>
                </a:lnTo>
                <a:lnTo>
                  <a:pt x="195" y="87"/>
                </a:lnTo>
                <a:lnTo>
                  <a:pt x="190" y="81"/>
                </a:lnTo>
                <a:lnTo>
                  <a:pt x="195" y="72"/>
                </a:lnTo>
                <a:lnTo>
                  <a:pt x="194" y="67"/>
                </a:lnTo>
                <a:lnTo>
                  <a:pt x="188" y="58"/>
                </a:lnTo>
                <a:lnTo>
                  <a:pt x="188" y="51"/>
                </a:lnTo>
                <a:lnTo>
                  <a:pt x="191" y="45"/>
                </a:lnTo>
                <a:lnTo>
                  <a:pt x="191" y="37"/>
                </a:lnTo>
                <a:lnTo>
                  <a:pt x="198" y="30"/>
                </a:lnTo>
                <a:lnTo>
                  <a:pt x="198" y="23"/>
                </a:lnTo>
                <a:lnTo>
                  <a:pt x="197" y="17"/>
                </a:lnTo>
                <a:lnTo>
                  <a:pt x="203" y="13"/>
                </a:lnTo>
                <a:lnTo>
                  <a:pt x="211" y="17"/>
                </a:lnTo>
                <a:lnTo>
                  <a:pt x="220" y="18"/>
                </a:lnTo>
                <a:lnTo>
                  <a:pt x="226" y="21"/>
                </a:lnTo>
                <a:lnTo>
                  <a:pt x="240" y="19"/>
                </a:lnTo>
                <a:lnTo>
                  <a:pt x="249" y="16"/>
                </a:lnTo>
                <a:lnTo>
                  <a:pt x="263" y="17"/>
                </a:lnTo>
                <a:lnTo>
                  <a:pt x="277" y="12"/>
                </a:lnTo>
                <a:lnTo>
                  <a:pt x="283" y="12"/>
                </a:lnTo>
                <a:lnTo>
                  <a:pt x="297" y="5"/>
                </a:lnTo>
                <a:lnTo>
                  <a:pt x="307" y="2"/>
                </a:lnTo>
                <a:lnTo>
                  <a:pt x="314" y="0"/>
                </a:lnTo>
                <a:lnTo>
                  <a:pt x="316" y="4"/>
                </a:lnTo>
                <a:lnTo>
                  <a:pt x="322" y="6"/>
                </a:lnTo>
                <a:lnTo>
                  <a:pt x="322" y="10"/>
                </a:lnTo>
                <a:lnTo>
                  <a:pt x="321" y="18"/>
                </a:lnTo>
                <a:lnTo>
                  <a:pt x="325" y="18"/>
                </a:lnTo>
                <a:lnTo>
                  <a:pt x="331" y="26"/>
                </a:lnTo>
                <a:lnTo>
                  <a:pt x="337" y="23"/>
                </a:lnTo>
                <a:lnTo>
                  <a:pt x="343" y="16"/>
                </a:lnTo>
                <a:lnTo>
                  <a:pt x="353" y="21"/>
                </a:lnTo>
                <a:lnTo>
                  <a:pt x="355" y="24"/>
                </a:lnTo>
                <a:lnTo>
                  <a:pt x="360" y="21"/>
                </a:lnTo>
                <a:lnTo>
                  <a:pt x="363" y="21"/>
                </a:lnTo>
                <a:lnTo>
                  <a:pt x="364" y="21"/>
                </a:lnTo>
                <a:lnTo>
                  <a:pt x="365" y="24"/>
                </a:lnTo>
                <a:lnTo>
                  <a:pt x="366" y="27"/>
                </a:lnTo>
                <a:lnTo>
                  <a:pt x="366" y="28"/>
                </a:lnTo>
                <a:lnTo>
                  <a:pt x="365" y="30"/>
                </a:lnTo>
                <a:lnTo>
                  <a:pt x="378" y="31"/>
                </a:lnTo>
                <a:lnTo>
                  <a:pt x="391" y="25"/>
                </a:lnTo>
                <a:lnTo>
                  <a:pt x="405" y="19"/>
                </a:lnTo>
                <a:lnTo>
                  <a:pt x="417" y="14"/>
                </a:lnTo>
                <a:lnTo>
                  <a:pt x="428" y="12"/>
                </a:lnTo>
                <a:lnTo>
                  <a:pt x="431" y="14"/>
                </a:lnTo>
                <a:lnTo>
                  <a:pt x="429" y="23"/>
                </a:lnTo>
                <a:lnTo>
                  <a:pt x="439" y="39"/>
                </a:lnTo>
                <a:lnTo>
                  <a:pt x="450" y="63"/>
                </a:lnTo>
                <a:lnTo>
                  <a:pt x="459" y="80"/>
                </a:lnTo>
                <a:lnTo>
                  <a:pt x="462" y="85"/>
                </a:lnTo>
                <a:lnTo>
                  <a:pt x="464" y="88"/>
                </a:lnTo>
                <a:lnTo>
                  <a:pt x="468" y="90"/>
                </a:lnTo>
                <a:lnTo>
                  <a:pt x="472" y="90"/>
                </a:lnTo>
                <a:lnTo>
                  <a:pt x="476" y="89"/>
                </a:lnTo>
                <a:lnTo>
                  <a:pt x="482" y="87"/>
                </a:lnTo>
                <a:lnTo>
                  <a:pt x="497" y="87"/>
                </a:lnTo>
                <a:lnTo>
                  <a:pt x="502" y="89"/>
                </a:lnTo>
                <a:lnTo>
                  <a:pt x="505" y="94"/>
                </a:lnTo>
                <a:lnTo>
                  <a:pt x="511" y="100"/>
                </a:lnTo>
                <a:lnTo>
                  <a:pt x="514" y="108"/>
                </a:lnTo>
                <a:lnTo>
                  <a:pt x="517" y="118"/>
                </a:lnTo>
                <a:lnTo>
                  <a:pt x="519" y="123"/>
                </a:lnTo>
                <a:lnTo>
                  <a:pt x="528" y="128"/>
                </a:lnTo>
                <a:lnTo>
                  <a:pt x="538" y="125"/>
                </a:lnTo>
                <a:lnTo>
                  <a:pt x="556" y="117"/>
                </a:lnTo>
                <a:lnTo>
                  <a:pt x="567" y="115"/>
                </a:lnTo>
                <a:lnTo>
                  <a:pt x="574" y="116"/>
                </a:lnTo>
                <a:lnTo>
                  <a:pt x="578" y="123"/>
                </a:lnTo>
                <a:lnTo>
                  <a:pt x="583" y="129"/>
                </a:lnTo>
                <a:lnTo>
                  <a:pt x="587" y="133"/>
                </a:lnTo>
                <a:lnTo>
                  <a:pt x="598" y="135"/>
                </a:lnTo>
                <a:lnTo>
                  <a:pt x="597" y="136"/>
                </a:lnTo>
                <a:close/>
                <a:moveTo>
                  <a:pt x="90" y="227"/>
                </a:moveTo>
                <a:lnTo>
                  <a:pt x="90" y="227"/>
                </a:lnTo>
                <a:lnTo>
                  <a:pt x="86" y="235"/>
                </a:lnTo>
                <a:lnTo>
                  <a:pt x="83" y="239"/>
                </a:lnTo>
                <a:lnTo>
                  <a:pt x="81" y="239"/>
                </a:lnTo>
                <a:lnTo>
                  <a:pt x="75" y="235"/>
                </a:lnTo>
                <a:lnTo>
                  <a:pt x="81" y="234"/>
                </a:lnTo>
                <a:lnTo>
                  <a:pt x="84" y="233"/>
                </a:lnTo>
                <a:lnTo>
                  <a:pt x="87" y="231"/>
                </a:lnTo>
                <a:lnTo>
                  <a:pt x="90" y="227"/>
                </a:lnTo>
                <a:close/>
                <a:moveTo>
                  <a:pt x="198" y="196"/>
                </a:moveTo>
                <a:lnTo>
                  <a:pt x="198" y="198"/>
                </a:lnTo>
                <a:lnTo>
                  <a:pt x="201" y="198"/>
                </a:lnTo>
                <a:lnTo>
                  <a:pt x="200" y="197"/>
                </a:lnTo>
                <a:lnTo>
                  <a:pt x="198" y="196"/>
                </a:lnTo>
                <a:close/>
                <a:moveTo>
                  <a:pt x="477" y="166"/>
                </a:moveTo>
                <a:lnTo>
                  <a:pt x="477" y="166"/>
                </a:lnTo>
                <a:lnTo>
                  <a:pt x="479" y="171"/>
                </a:lnTo>
                <a:lnTo>
                  <a:pt x="477" y="172"/>
                </a:lnTo>
                <a:lnTo>
                  <a:pt x="475" y="173"/>
                </a:lnTo>
                <a:lnTo>
                  <a:pt x="474" y="176"/>
                </a:lnTo>
                <a:lnTo>
                  <a:pt x="475" y="178"/>
                </a:lnTo>
                <a:lnTo>
                  <a:pt x="469" y="179"/>
                </a:lnTo>
                <a:lnTo>
                  <a:pt x="464" y="180"/>
                </a:lnTo>
                <a:lnTo>
                  <a:pt x="464" y="184"/>
                </a:lnTo>
                <a:lnTo>
                  <a:pt x="462" y="184"/>
                </a:lnTo>
                <a:lnTo>
                  <a:pt x="460" y="183"/>
                </a:lnTo>
                <a:lnTo>
                  <a:pt x="457" y="182"/>
                </a:lnTo>
                <a:lnTo>
                  <a:pt x="449" y="183"/>
                </a:lnTo>
                <a:lnTo>
                  <a:pt x="442" y="184"/>
                </a:lnTo>
                <a:lnTo>
                  <a:pt x="436" y="182"/>
                </a:lnTo>
                <a:lnTo>
                  <a:pt x="433" y="180"/>
                </a:lnTo>
                <a:lnTo>
                  <a:pt x="429" y="182"/>
                </a:lnTo>
                <a:lnTo>
                  <a:pt x="429" y="183"/>
                </a:lnTo>
                <a:lnTo>
                  <a:pt x="428" y="183"/>
                </a:lnTo>
                <a:lnTo>
                  <a:pt x="428" y="179"/>
                </a:lnTo>
                <a:lnTo>
                  <a:pt x="424" y="179"/>
                </a:lnTo>
                <a:lnTo>
                  <a:pt x="424" y="182"/>
                </a:lnTo>
                <a:lnTo>
                  <a:pt x="424" y="185"/>
                </a:lnTo>
                <a:lnTo>
                  <a:pt x="420" y="189"/>
                </a:lnTo>
                <a:lnTo>
                  <a:pt x="417" y="187"/>
                </a:lnTo>
                <a:lnTo>
                  <a:pt x="414" y="187"/>
                </a:lnTo>
                <a:lnTo>
                  <a:pt x="412" y="189"/>
                </a:lnTo>
                <a:lnTo>
                  <a:pt x="405" y="197"/>
                </a:lnTo>
                <a:lnTo>
                  <a:pt x="401" y="198"/>
                </a:lnTo>
                <a:lnTo>
                  <a:pt x="398" y="198"/>
                </a:lnTo>
                <a:lnTo>
                  <a:pt x="392" y="206"/>
                </a:lnTo>
                <a:lnTo>
                  <a:pt x="390" y="206"/>
                </a:lnTo>
                <a:lnTo>
                  <a:pt x="387" y="214"/>
                </a:lnTo>
                <a:lnTo>
                  <a:pt x="386" y="214"/>
                </a:lnTo>
                <a:lnTo>
                  <a:pt x="386" y="218"/>
                </a:lnTo>
                <a:lnTo>
                  <a:pt x="387" y="219"/>
                </a:lnTo>
                <a:lnTo>
                  <a:pt x="391" y="219"/>
                </a:lnTo>
                <a:lnTo>
                  <a:pt x="391" y="221"/>
                </a:lnTo>
                <a:lnTo>
                  <a:pt x="391" y="223"/>
                </a:lnTo>
                <a:lnTo>
                  <a:pt x="381" y="219"/>
                </a:lnTo>
                <a:lnTo>
                  <a:pt x="383" y="214"/>
                </a:lnTo>
                <a:lnTo>
                  <a:pt x="383" y="211"/>
                </a:lnTo>
                <a:lnTo>
                  <a:pt x="381" y="211"/>
                </a:lnTo>
                <a:lnTo>
                  <a:pt x="381" y="209"/>
                </a:lnTo>
                <a:lnTo>
                  <a:pt x="379" y="209"/>
                </a:lnTo>
                <a:lnTo>
                  <a:pt x="377" y="209"/>
                </a:lnTo>
                <a:lnTo>
                  <a:pt x="377" y="206"/>
                </a:lnTo>
                <a:lnTo>
                  <a:pt x="376" y="204"/>
                </a:lnTo>
                <a:lnTo>
                  <a:pt x="377" y="202"/>
                </a:lnTo>
                <a:lnTo>
                  <a:pt x="379" y="200"/>
                </a:lnTo>
                <a:lnTo>
                  <a:pt x="381" y="199"/>
                </a:lnTo>
                <a:lnTo>
                  <a:pt x="384" y="198"/>
                </a:lnTo>
                <a:lnTo>
                  <a:pt x="385" y="194"/>
                </a:lnTo>
                <a:lnTo>
                  <a:pt x="391" y="189"/>
                </a:lnTo>
                <a:lnTo>
                  <a:pt x="392" y="189"/>
                </a:lnTo>
                <a:lnTo>
                  <a:pt x="392" y="190"/>
                </a:lnTo>
                <a:lnTo>
                  <a:pt x="393" y="190"/>
                </a:lnTo>
                <a:lnTo>
                  <a:pt x="394" y="186"/>
                </a:lnTo>
                <a:lnTo>
                  <a:pt x="395" y="184"/>
                </a:lnTo>
                <a:lnTo>
                  <a:pt x="398" y="183"/>
                </a:lnTo>
                <a:lnTo>
                  <a:pt x="399" y="183"/>
                </a:lnTo>
                <a:lnTo>
                  <a:pt x="403" y="182"/>
                </a:lnTo>
                <a:lnTo>
                  <a:pt x="404" y="179"/>
                </a:lnTo>
                <a:lnTo>
                  <a:pt x="405" y="177"/>
                </a:lnTo>
                <a:lnTo>
                  <a:pt x="410" y="176"/>
                </a:lnTo>
                <a:lnTo>
                  <a:pt x="413" y="176"/>
                </a:lnTo>
                <a:lnTo>
                  <a:pt x="421" y="177"/>
                </a:lnTo>
                <a:lnTo>
                  <a:pt x="424" y="175"/>
                </a:lnTo>
                <a:lnTo>
                  <a:pt x="434" y="175"/>
                </a:lnTo>
                <a:lnTo>
                  <a:pt x="435" y="177"/>
                </a:lnTo>
                <a:lnTo>
                  <a:pt x="439" y="176"/>
                </a:lnTo>
                <a:lnTo>
                  <a:pt x="440" y="176"/>
                </a:lnTo>
                <a:lnTo>
                  <a:pt x="442" y="176"/>
                </a:lnTo>
                <a:lnTo>
                  <a:pt x="446" y="179"/>
                </a:lnTo>
                <a:lnTo>
                  <a:pt x="448" y="179"/>
                </a:lnTo>
                <a:lnTo>
                  <a:pt x="450" y="178"/>
                </a:lnTo>
                <a:lnTo>
                  <a:pt x="454" y="177"/>
                </a:lnTo>
                <a:lnTo>
                  <a:pt x="463" y="179"/>
                </a:lnTo>
                <a:lnTo>
                  <a:pt x="467" y="173"/>
                </a:lnTo>
                <a:lnTo>
                  <a:pt x="469" y="171"/>
                </a:lnTo>
                <a:lnTo>
                  <a:pt x="477" y="166"/>
                </a:lnTo>
                <a:close/>
              </a:path>
            </a:pathLst>
          </a:custGeom>
          <a:solidFill>
            <a:schemeClr val="bg1"/>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66" name="Freeform 273"/>
          <p:cNvSpPr>
            <a:spLocks/>
          </p:cNvSpPr>
          <p:nvPr/>
        </p:nvSpPr>
        <p:spPr bwMode="auto">
          <a:xfrm>
            <a:off x="5345113" y="2605088"/>
            <a:ext cx="101600" cy="109537"/>
          </a:xfrm>
          <a:custGeom>
            <a:avLst/>
            <a:gdLst>
              <a:gd name="T0" fmla="*/ 2147483647 w 66"/>
              <a:gd name="T1" fmla="*/ 2147483647 h 78"/>
              <a:gd name="T2" fmla="*/ 2147483647 w 66"/>
              <a:gd name="T3" fmla="*/ 2147483647 h 78"/>
              <a:gd name="T4" fmla="*/ 2147483647 w 66"/>
              <a:gd name="T5" fmla="*/ 2147483647 h 78"/>
              <a:gd name="T6" fmla="*/ 2147483647 w 66"/>
              <a:gd name="T7" fmla="*/ 2147483647 h 78"/>
              <a:gd name="T8" fmla="*/ 2147483647 w 66"/>
              <a:gd name="T9" fmla="*/ 2147483647 h 78"/>
              <a:gd name="T10" fmla="*/ 2147483647 w 66"/>
              <a:gd name="T11" fmla="*/ 2147483647 h 78"/>
              <a:gd name="T12" fmla="*/ 2147483647 w 66"/>
              <a:gd name="T13" fmla="*/ 2147483647 h 78"/>
              <a:gd name="T14" fmla="*/ 2147483647 w 66"/>
              <a:gd name="T15" fmla="*/ 2147483647 h 78"/>
              <a:gd name="T16" fmla="*/ 2147483647 w 66"/>
              <a:gd name="T17" fmla="*/ 2147483647 h 78"/>
              <a:gd name="T18" fmla="*/ 2147483647 w 66"/>
              <a:gd name="T19" fmla="*/ 2147483647 h 78"/>
              <a:gd name="T20" fmla="*/ 2147483647 w 66"/>
              <a:gd name="T21" fmla="*/ 2147483647 h 78"/>
              <a:gd name="T22" fmla="*/ 2147483647 w 66"/>
              <a:gd name="T23" fmla="*/ 2147483647 h 78"/>
              <a:gd name="T24" fmla="*/ 2147483647 w 66"/>
              <a:gd name="T25" fmla="*/ 2147483647 h 78"/>
              <a:gd name="T26" fmla="*/ 2147483647 w 66"/>
              <a:gd name="T27" fmla="*/ 2147483647 h 78"/>
              <a:gd name="T28" fmla="*/ 2147483647 w 66"/>
              <a:gd name="T29" fmla="*/ 2147483647 h 78"/>
              <a:gd name="T30" fmla="*/ 2147483647 w 66"/>
              <a:gd name="T31" fmla="*/ 2147483647 h 78"/>
              <a:gd name="T32" fmla="*/ 2147483647 w 66"/>
              <a:gd name="T33" fmla="*/ 0 h 78"/>
              <a:gd name="T34" fmla="*/ 2147483647 w 66"/>
              <a:gd name="T35" fmla="*/ 2147483647 h 78"/>
              <a:gd name="T36" fmla="*/ 2147483647 w 66"/>
              <a:gd name="T37" fmla="*/ 2147483647 h 78"/>
              <a:gd name="T38" fmla="*/ 2147483647 w 66"/>
              <a:gd name="T39" fmla="*/ 2147483647 h 78"/>
              <a:gd name="T40" fmla="*/ 2147483647 w 66"/>
              <a:gd name="T41" fmla="*/ 2147483647 h 78"/>
              <a:gd name="T42" fmla="*/ 2147483647 w 66"/>
              <a:gd name="T43" fmla="*/ 2147483647 h 78"/>
              <a:gd name="T44" fmla="*/ 2147483647 w 66"/>
              <a:gd name="T45" fmla="*/ 2147483647 h 78"/>
              <a:gd name="T46" fmla="*/ 2147483647 w 66"/>
              <a:gd name="T47" fmla="*/ 2147483647 h 78"/>
              <a:gd name="T48" fmla="*/ 2147483647 w 66"/>
              <a:gd name="T49" fmla="*/ 2147483647 h 78"/>
              <a:gd name="T50" fmla="*/ 2147483647 w 66"/>
              <a:gd name="T51" fmla="*/ 2147483647 h 78"/>
              <a:gd name="T52" fmla="*/ 2147483647 w 66"/>
              <a:gd name="T53" fmla="*/ 2147483647 h 78"/>
              <a:gd name="T54" fmla="*/ 2147483647 w 66"/>
              <a:gd name="T55" fmla="*/ 2147483647 h 78"/>
              <a:gd name="T56" fmla="*/ 2147483647 w 66"/>
              <a:gd name="T57" fmla="*/ 2147483647 h 78"/>
              <a:gd name="T58" fmla="*/ 2147483647 w 66"/>
              <a:gd name="T59" fmla="*/ 2147483647 h 78"/>
              <a:gd name="T60" fmla="*/ 2147483647 w 66"/>
              <a:gd name="T61" fmla="*/ 2147483647 h 78"/>
              <a:gd name="T62" fmla="*/ 2147483647 w 66"/>
              <a:gd name="T63" fmla="*/ 2147483647 h 78"/>
              <a:gd name="T64" fmla="*/ 2147483647 w 66"/>
              <a:gd name="T65" fmla="*/ 2147483647 h 78"/>
              <a:gd name="T66" fmla="*/ 2147483647 w 66"/>
              <a:gd name="T67" fmla="*/ 2147483647 h 78"/>
              <a:gd name="T68" fmla="*/ 0 w 66"/>
              <a:gd name="T69" fmla="*/ 2147483647 h 78"/>
              <a:gd name="T70" fmla="*/ 0 w 66"/>
              <a:gd name="T71" fmla="*/ 2147483647 h 78"/>
              <a:gd name="T72" fmla="*/ 0 w 66"/>
              <a:gd name="T73" fmla="*/ 2147483647 h 78"/>
              <a:gd name="T74" fmla="*/ 0 w 66"/>
              <a:gd name="T75" fmla="*/ 2147483647 h 78"/>
              <a:gd name="T76" fmla="*/ 2147483647 w 66"/>
              <a:gd name="T77" fmla="*/ 2147483647 h 78"/>
              <a:gd name="T78" fmla="*/ 2147483647 w 66"/>
              <a:gd name="T79" fmla="*/ 2147483647 h 78"/>
              <a:gd name="T80" fmla="*/ 2147483647 w 66"/>
              <a:gd name="T81" fmla="*/ 2147483647 h 78"/>
              <a:gd name="T82" fmla="*/ 2147483647 w 66"/>
              <a:gd name="T83" fmla="*/ 2147483647 h 78"/>
              <a:gd name="T84" fmla="*/ 2147483647 w 66"/>
              <a:gd name="T85" fmla="*/ 2147483647 h 78"/>
              <a:gd name="T86" fmla="*/ 2147483647 w 66"/>
              <a:gd name="T87" fmla="*/ 2147483647 h 78"/>
              <a:gd name="T88" fmla="*/ 2147483647 w 66"/>
              <a:gd name="T89" fmla="*/ 2147483647 h 78"/>
              <a:gd name="T90" fmla="*/ 2147483647 w 66"/>
              <a:gd name="T91" fmla="*/ 2147483647 h 78"/>
              <a:gd name="T92" fmla="*/ 2147483647 w 66"/>
              <a:gd name="T93" fmla="*/ 2147483647 h 78"/>
              <a:gd name="T94" fmla="*/ 2147483647 w 66"/>
              <a:gd name="T95" fmla="*/ 2147483647 h 78"/>
              <a:gd name="T96" fmla="*/ 2147483647 w 66"/>
              <a:gd name="T97" fmla="*/ 2147483647 h 78"/>
              <a:gd name="T98" fmla="*/ 2147483647 w 66"/>
              <a:gd name="T99" fmla="*/ 2147483647 h 78"/>
              <a:gd name="T100" fmla="*/ 2147483647 w 66"/>
              <a:gd name="T101" fmla="*/ 2147483647 h 78"/>
              <a:gd name="T102" fmla="*/ 2147483647 w 66"/>
              <a:gd name="T103" fmla="*/ 2147483647 h 78"/>
              <a:gd name="T104" fmla="*/ 2147483647 w 66"/>
              <a:gd name="T105" fmla="*/ 2147483647 h 78"/>
              <a:gd name="T106" fmla="*/ 2147483647 w 66"/>
              <a:gd name="T107" fmla="*/ 2147483647 h 78"/>
              <a:gd name="T108" fmla="*/ 2147483647 w 66"/>
              <a:gd name="T109" fmla="*/ 2147483647 h 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6"/>
              <a:gd name="T166" fmla="*/ 0 h 78"/>
              <a:gd name="T167" fmla="*/ 66 w 66"/>
              <a:gd name="T168" fmla="*/ 78 h 7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6" h="78">
                <a:moveTo>
                  <a:pt x="13" y="27"/>
                </a:moveTo>
                <a:lnTo>
                  <a:pt x="13" y="27"/>
                </a:lnTo>
                <a:lnTo>
                  <a:pt x="13" y="23"/>
                </a:lnTo>
                <a:lnTo>
                  <a:pt x="13" y="24"/>
                </a:lnTo>
                <a:lnTo>
                  <a:pt x="14" y="21"/>
                </a:lnTo>
                <a:lnTo>
                  <a:pt x="15" y="16"/>
                </a:lnTo>
                <a:lnTo>
                  <a:pt x="20" y="13"/>
                </a:lnTo>
                <a:lnTo>
                  <a:pt x="22" y="13"/>
                </a:lnTo>
                <a:lnTo>
                  <a:pt x="23" y="13"/>
                </a:lnTo>
                <a:lnTo>
                  <a:pt x="27" y="16"/>
                </a:lnTo>
                <a:lnTo>
                  <a:pt x="30" y="16"/>
                </a:lnTo>
                <a:lnTo>
                  <a:pt x="36" y="17"/>
                </a:lnTo>
                <a:lnTo>
                  <a:pt x="58" y="0"/>
                </a:lnTo>
                <a:lnTo>
                  <a:pt x="66" y="25"/>
                </a:lnTo>
                <a:lnTo>
                  <a:pt x="65" y="28"/>
                </a:lnTo>
                <a:lnTo>
                  <a:pt x="36" y="37"/>
                </a:lnTo>
                <a:lnTo>
                  <a:pt x="45" y="51"/>
                </a:lnTo>
                <a:lnTo>
                  <a:pt x="42" y="53"/>
                </a:lnTo>
                <a:lnTo>
                  <a:pt x="40" y="55"/>
                </a:lnTo>
                <a:lnTo>
                  <a:pt x="37" y="58"/>
                </a:lnTo>
                <a:lnTo>
                  <a:pt x="37" y="60"/>
                </a:lnTo>
                <a:lnTo>
                  <a:pt x="35" y="61"/>
                </a:lnTo>
                <a:lnTo>
                  <a:pt x="34" y="62"/>
                </a:lnTo>
                <a:lnTo>
                  <a:pt x="31" y="65"/>
                </a:lnTo>
                <a:lnTo>
                  <a:pt x="29" y="68"/>
                </a:lnTo>
                <a:lnTo>
                  <a:pt x="27" y="71"/>
                </a:lnTo>
                <a:lnTo>
                  <a:pt x="16" y="78"/>
                </a:lnTo>
                <a:lnTo>
                  <a:pt x="0" y="78"/>
                </a:lnTo>
                <a:lnTo>
                  <a:pt x="0" y="75"/>
                </a:lnTo>
                <a:lnTo>
                  <a:pt x="4" y="68"/>
                </a:lnTo>
                <a:lnTo>
                  <a:pt x="8" y="63"/>
                </a:lnTo>
                <a:lnTo>
                  <a:pt x="9" y="60"/>
                </a:lnTo>
                <a:lnTo>
                  <a:pt x="9" y="59"/>
                </a:lnTo>
                <a:lnTo>
                  <a:pt x="9" y="53"/>
                </a:lnTo>
                <a:lnTo>
                  <a:pt x="10" y="47"/>
                </a:lnTo>
                <a:lnTo>
                  <a:pt x="13" y="41"/>
                </a:lnTo>
                <a:lnTo>
                  <a:pt x="13" y="34"/>
                </a:lnTo>
                <a:lnTo>
                  <a:pt x="13" y="33"/>
                </a:lnTo>
                <a:lnTo>
                  <a:pt x="13" y="27"/>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67" name="Freeform 274"/>
          <p:cNvSpPr>
            <a:spLocks noEditPoints="1"/>
          </p:cNvSpPr>
          <p:nvPr/>
        </p:nvSpPr>
        <p:spPr bwMode="auto">
          <a:xfrm>
            <a:off x="7388225" y="2249488"/>
            <a:ext cx="411163" cy="534987"/>
          </a:xfrm>
          <a:custGeom>
            <a:avLst/>
            <a:gdLst>
              <a:gd name="T0" fmla="*/ 2147483647 w 269"/>
              <a:gd name="T1" fmla="*/ 2147483647 h 380"/>
              <a:gd name="T2" fmla="*/ 2147483647 w 269"/>
              <a:gd name="T3" fmla="*/ 2147483647 h 380"/>
              <a:gd name="T4" fmla="*/ 2147483647 w 269"/>
              <a:gd name="T5" fmla="*/ 2147483647 h 380"/>
              <a:gd name="T6" fmla="*/ 2147483647 w 269"/>
              <a:gd name="T7" fmla="*/ 2147483647 h 380"/>
              <a:gd name="T8" fmla="*/ 2147483647 w 269"/>
              <a:gd name="T9" fmla="*/ 2147483647 h 380"/>
              <a:gd name="T10" fmla="*/ 2147483647 w 269"/>
              <a:gd name="T11" fmla="*/ 2147483647 h 380"/>
              <a:gd name="T12" fmla="*/ 2147483647 w 269"/>
              <a:gd name="T13" fmla="*/ 2147483647 h 380"/>
              <a:gd name="T14" fmla="*/ 2147483647 w 269"/>
              <a:gd name="T15" fmla="*/ 2147483647 h 380"/>
              <a:gd name="T16" fmla="*/ 2147483647 w 269"/>
              <a:gd name="T17" fmla="*/ 2147483647 h 380"/>
              <a:gd name="T18" fmla="*/ 2147483647 w 269"/>
              <a:gd name="T19" fmla="*/ 2147483647 h 380"/>
              <a:gd name="T20" fmla="*/ 2147483647 w 269"/>
              <a:gd name="T21" fmla="*/ 2147483647 h 380"/>
              <a:gd name="T22" fmla="*/ 2147483647 w 269"/>
              <a:gd name="T23" fmla="*/ 2147483647 h 380"/>
              <a:gd name="T24" fmla="*/ 2147483647 w 269"/>
              <a:gd name="T25" fmla="*/ 2147483647 h 380"/>
              <a:gd name="T26" fmla="*/ 2147483647 w 269"/>
              <a:gd name="T27" fmla="*/ 2147483647 h 380"/>
              <a:gd name="T28" fmla="*/ 2147483647 w 269"/>
              <a:gd name="T29" fmla="*/ 2147483647 h 380"/>
              <a:gd name="T30" fmla="*/ 2147483647 w 269"/>
              <a:gd name="T31" fmla="*/ 2147483647 h 380"/>
              <a:gd name="T32" fmla="*/ 2147483647 w 269"/>
              <a:gd name="T33" fmla="*/ 2147483647 h 380"/>
              <a:gd name="T34" fmla="*/ 2147483647 w 269"/>
              <a:gd name="T35" fmla="*/ 2147483647 h 380"/>
              <a:gd name="T36" fmla="*/ 2147483647 w 269"/>
              <a:gd name="T37" fmla="*/ 2147483647 h 380"/>
              <a:gd name="T38" fmla="*/ 2147483647 w 269"/>
              <a:gd name="T39" fmla="*/ 2147483647 h 380"/>
              <a:gd name="T40" fmla="*/ 2147483647 w 269"/>
              <a:gd name="T41" fmla="*/ 2147483647 h 380"/>
              <a:gd name="T42" fmla="*/ 2147483647 w 269"/>
              <a:gd name="T43" fmla="*/ 2147483647 h 380"/>
              <a:gd name="T44" fmla="*/ 2147483647 w 269"/>
              <a:gd name="T45" fmla="*/ 2147483647 h 380"/>
              <a:gd name="T46" fmla="*/ 2147483647 w 269"/>
              <a:gd name="T47" fmla="*/ 2147483647 h 380"/>
              <a:gd name="T48" fmla="*/ 2147483647 w 269"/>
              <a:gd name="T49" fmla="*/ 2147483647 h 380"/>
              <a:gd name="T50" fmla="*/ 2147483647 w 269"/>
              <a:gd name="T51" fmla="*/ 2147483647 h 380"/>
              <a:gd name="T52" fmla="*/ 2147483647 w 269"/>
              <a:gd name="T53" fmla="*/ 2147483647 h 380"/>
              <a:gd name="T54" fmla="*/ 2147483647 w 269"/>
              <a:gd name="T55" fmla="*/ 2147483647 h 380"/>
              <a:gd name="T56" fmla="*/ 2147483647 w 269"/>
              <a:gd name="T57" fmla="*/ 2147483647 h 380"/>
              <a:gd name="T58" fmla="*/ 2147483647 w 269"/>
              <a:gd name="T59" fmla="*/ 2147483647 h 380"/>
              <a:gd name="T60" fmla="*/ 2147483647 w 269"/>
              <a:gd name="T61" fmla="*/ 2147483647 h 380"/>
              <a:gd name="T62" fmla="*/ 2147483647 w 269"/>
              <a:gd name="T63" fmla="*/ 2147483647 h 380"/>
              <a:gd name="T64" fmla="*/ 2147483647 w 269"/>
              <a:gd name="T65" fmla="*/ 2147483647 h 380"/>
              <a:gd name="T66" fmla="*/ 2147483647 w 269"/>
              <a:gd name="T67" fmla="*/ 2147483647 h 380"/>
              <a:gd name="T68" fmla="*/ 2147483647 w 269"/>
              <a:gd name="T69" fmla="*/ 2147483647 h 380"/>
              <a:gd name="T70" fmla="*/ 2147483647 w 269"/>
              <a:gd name="T71" fmla="*/ 2147483647 h 380"/>
              <a:gd name="T72" fmla="*/ 2147483647 w 269"/>
              <a:gd name="T73" fmla="*/ 2147483647 h 380"/>
              <a:gd name="T74" fmla="*/ 2147483647 w 269"/>
              <a:gd name="T75" fmla="*/ 2147483647 h 380"/>
              <a:gd name="T76" fmla="*/ 2147483647 w 269"/>
              <a:gd name="T77" fmla="*/ 2147483647 h 380"/>
              <a:gd name="T78" fmla="*/ 2147483647 w 269"/>
              <a:gd name="T79" fmla="*/ 2147483647 h 380"/>
              <a:gd name="T80" fmla="*/ 2147483647 w 269"/>
              <a:gd name="T81" fmla="*/ 2147483647 h 380"/>
              <a:gd name="T82" fmla="*/ 2147483647 w 269"/>
              <a:gd name="T83" fmla="*/ 2147483647 h 380"/>
              <a:gd name="T84" fmla="*/ 2147483647 w 269"/>
              <a:gd name="T85" fmla="*/ 2147483647 h 380"/>
              <a:gd name="T86" fmla="*/ 2147483647 w 269"/>
              <a:gd name="T87" fmla="*/ 2147483647 h 380"/>
              <a:gd name="T88" fmla="*/ 2147483647 w 269"/>
              <a:gd name="T89" fmla="*/ 2147483647 h 380"/>
              <a:gd name="T90" fmla="*/ 2147483647 w 269"/>
              <a:gd name="T91" fmla="*/ 2147483647 h 380"/>
              <a:gd name="T92" fmla="*/ 2147483647 w 269"/>
              <a:gd name="T93" fmla="*/ 2147483647 h 380"/>
              <a:gd name="T94" fmla="*/ 2147483647 w 269"/>
              <a:gd name="T95" fmla="*/ 2147483647 h 380"/>
              <a:gd name="T96" fmla="*/ 2147483647 w 269"/>
              <a:gd name="T97" fmla="*/ 2147483647 h 380"/>
              <a:gd name="T98" fmla="*/ 2147483647 w 269"/>
              <a:gd name="T99" fmla="*/ 2147483647 h 380"/>
              <a:gd name="T100" fmla="*/ 2147483647 w 269"/>
              <a:gd name="T101" fmla="*/ 2147483647 h 380"/>
              <a:gd name="T102" fmla="*/ 2147483647 w 269"/>
              <a:gd name="T103" fmla="*/ 2147483647 h 380"/>
              <a:gd name="T104" fmla="*/ 2147483647 w 269"/>
              <a:gd name="T105" fmla="*/ 2147483647 h 380"/>
              <a:gd name="T106" fmla="*/ 2147483647 w 269"/>
              <a:gd name="T107" fmla="*/ 2147483647 h 380"/>
              <a:gd name="T108" fmla="*/ 2147483647 w 269"/>
              <a:gd name="T109" fmla="*/ 2147483647 h 380"/>
              <a:gd name="T110" fmla="*/ 2147483647 w 269"/>
              <a:gd name="T111" fmla="*/ 2147483647 h 380"/>
              <a:gd name="T112" fmla="*/ 2147483647 w 269"/>
              <a:gd name="T113" fmla="*/ 2147483647 h 380"/>
              <a:gd name="T114" fmla="*/ 2147483647 w 269"/>
              <a:gd name="T115" fmla="*/ 2147483647 h 380"/>
              <a:gd name="T116" fmla="*/ 2147483647 w 269"/>
              <a:gd name="T117" fmla="*/ 2147483647 h 380"/>
              <a:gd name="T118" fmla="*/ 2147483647 w 269"/>
              <a:gd name="T119" fmla="*/ 2147483647 h 380"/>
              <a:gd name="T120" fmla="*/ 2147483647 w 269"/>
              <a:gd name="T121" fmla="*/ 2147483647 h 380"/>
              <a:gd name="T122" fmla="*/ 2147483647 w 269"/>
              <a:gd name="T123" fmla="*/ 2147483647 h 380"/>
              <a:gd name="T124" fmla="*/ 2147483647 w 269"/>
              <a:gd name="T125" fmla="*/ 0 h 3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9"/>
              <a:gd name="T190" fmla="*/ 0 h 380"/>
              <a:gd name="T191" fmla="*/ 269 w 269"/>
              <a:gd name="T192" fmla="*/ 380 h 3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9" h="380">
                <a:moveTo>
                  <a:pt x="14" y="373"/>
                </a:moveTo>
                <a:lnTo>
                  <a:pt x="14" y="373"/>
                </a:lnTo>
                <a:lnTo>
                  <a:pt x="13" y="374"/>
                </a:lnTo>
                <a:lnTo>
                  <a:pt x="11" y="375"/>
                </a:lnTo>
                <a:lnTo>
                  <a:pt x="10" y="377"/>
                </a:lnTo>
                <a:lnTo>
                  <a:pt x="10" y="379"/>
                </a:lnTo>
                <a:lnTo>
                  <a:pt x="10" y="380"/>
                </a:lnTo>
                <a:lnTo>
                  <a:pt x="11" y="379"/>
                </a:lnTo>
                <a:lnTo>
                  <a:pt x="14" y="376"/>
                </a:lnTo>
                <a:lnTo>
                  <a:pt x="16" y="373"/>
                </a:lnTo>
                <a:lnTo>
                  <a:pt x="14" y="373"/>
                </a:lnTo>
                <a:close/>
                <a:moveTo>
                  <a:pt x="0" y="369"/>
                </a:moveTo>
                <a:lnTo>
                  <a:pt x="0" y="369"/>
                </a:lnTo>
                <a:lnTo>
                  <a:pt x="0" y="373"/>
                </a:lnTo>
                <a:lnTo>
                  <a:pt x="2" y="374"/>
                </a:lnTo>
                <a:lnTo>
                  <a:pt x="2" y="370"/>
                </a:lnTo>
                <a:lnTo>
                  <a:pt x="2" y="369"/>
                </a:lnTo>
                <a:lnTo>
                  <a:pt x="0" y="369"/>
                </a:lnTo>
                <a:close/>
                <a:moveTo>
                  <a:pt x="56" y="303"/>
                </a:moveTo>
                <a:lnTo>
                  <a:pt x="56" y="303"/>
                </a:lnTo>
                <a:lnTo>
                  <a:pt x="54" y="306"/>
                </a:lnTo>
                <a:lnTo>
                  <a:pt x="54" y="307"/>
                </a:lnTo>
                <a:lnTo>
                  <a:pt x="56" y="307"/>
                </a:lnTo>
                <a:lnTo>
                  <a:pt x="57" y="304"/>
                </a:lnTo>
                <a:lnTo>
                  <a:pt x="57" y="303"/>
                </a:lnTo>
                <a:lnTo>
                  <a:pt x="56" y="303"/>
                </a:lnTo>
                <a:close/>
                <a:moveTo>
                  <a:pt x="50" y="236"/>
                </a:moveTo>
                <a:lnTo>
                  <a:pt x="50" y="236"/>
                </a:lnTo>
                <a:lnTo>
                  <a:pt x="49" y="237"/>
                </a:lnTo>
                <a:lnTo>
                  <a:pt x="49" y="239"/>
                </a:lnTo>
                <a:lnTo>
                  <a:pt x="50" y="241"/>
                </a:lnTo>
                <a:lnTo>
                  <a:pt x="49" y="242"/>
                </a:lnTo>
                <a:lnTo>
                  <a:pt x="48" y="242"/>
                </a:lnTo>
                <a:lnTo>
                  <a:pt x="47" y="242"/>
                </a:lnTo>
                <a:lnTo>
                  <a:pt x="47" y="241"/>
                </a:lnTo>
                <a:lnTo>
                  <a:pt x="44" y="241"/>
                </a:lnTo>
                <a:lnTo>
                  <a:pt x="43" y="245"/>
                </a:lnTo>
                <a:lnTo>
                  <a:pt x="42" y="245"/>
                </a:lnTo>
                <a:lnTo>
                  <a:pt x="42" y="246"/>
                </a:lnTo>
                <a:lnTo>
                  <a:pt x="41" y="246"/>
                </a:lnTo>
                <a:lnTo>
                  <a:pt x="39" y="245"/>
                </a:lnTo>
                <a:lnTo>
                  <a:pt x="38" y="244"/>
                </a:lnTo>
                <a:lnTo>
                  <a:pt x="37" y="244"/>
                </a:lnTo>
                <a:lnTo>
                  <a:pt x="36" y="248"/>
                </a:lnTo>
                <a:lnTo>
                  <a:pt x="36" y="251"/>
                </a:lnTo>
                <a:lnTo>
                  <a:pt x="37" y="254"/>
                </a:lnTo>
                <a:lnTo>
                  <a:pt x="38" y="255"/>
                </a:lnTo>
                <a:lnTo>
                  <a:pt x="39" y="255"/>
                </a:lnTo>
                <a:lnTo>
                  <a:pt x="42" y="256"/>
                </a:lnTo>
                <a:lnTo>
                  <a:pt x="42" y="258"/>
                </a:lnTo>
                <a:lnTo>
                  <a:pt x="43" y="259"/>
                </a:lnTo>
                <a:lnTo>
                  <a:pt x="42" y="262"/>
                </a:lnTo>
                <a:lnTo>
                  <a:pt x="41" y="263"/>
                </a:lnTo>
                <a:lnTo>
                  <a:pt x="41" y="262"/>
                </a:lnTo>
                <a:lnTo>
                  <a:pt x="41" y="259"/>
                </a:lnTo>
                <a:lnTo>
                  <a:pt x="37" y="259"/>
                </a:lnTo>
                <a:lnTo>
                  <a:pt x="38" y="262"/>
                </a:lnTo>
                <a:lnTo>
                  <a:pt x="41" y="264"/>
                </a:lnTo>
                <a:lnTo>
                  <a:pt x="41" y="266"/>
                </a:lnTo>
                <a:lnTo>
                  <a:pt x="42" y="268"/>
                </a:lnTo>
                <a:lnTo>
                  <a:pt x="43" y="268"/>
                </a:lnTo>
                <a:lnTo>
                  <a:pt x="44" y="265"/>
                </a:lnTo>
                <a:lnTo>
                  <a:pt x="45" y="268"/>
                </a:lnTo>
                <a:lnTo>
                  <a:pt x="47" y="268"/>
                </a:lnTo>
                <a:lnTo>
                  <a:pt x="48" y="268"/>
                </a:lnTo>
                <a:lnTo>
                  <a:pt x="49" y="266"/>
                </a:lnTo>
                <a:lnTo>
                  <a:pt x="50" y="265"/>
                </a:lnTo>
                <a:lnTo>
                  <a:pt x="47" y="256"/>
                </a:lnTo>
                <a:lnTo>
                  <a:pt x="50" y="256"/>
                </a:lnTo>
                <a:lnTo>
                  <a:pt x="51" y="259"/>
                </a:lnTo>
                <a:lnTo>
                  <a:pt x="52" y="262"/>
                </a:lnTo>
                <a:lnTo>
                  <a:pt x="52" y="263"/>
                </a:lnTo>
                <a:lnTo>
                  <a:pt x="52" y="264"/>
                </a:lnTo>
                <a:lnTo>
                  <a:pt x="51" y="265"/>
                </a:lnTo>
                <a:lnTo>
                  <a:pt x="50" y="269"/>
                </a:lnTo>
                <a:lnTo>
                  <a:pt x="49" y="270"/>
                </a:lnTo>
                <a:lnTo>
                  <a:pt x="43" y="272"/>
                </a:lnTo>
                <a:lnTo>
                  <a:pt x="42" y="280"/>
                </a:lnTo>
                <a:lnTo>
                  <a:pt x="43" y="282"/>
                </a:lnTo>
                <a:lnTo>
                  <a:pt x="43" y="283"/>
                </a:lnTo>
                <a:lnTo>
                  <a:pt x="42" y="285"/>
                </a:lnTo>
                <a:lnTo>
                  <a:pt x="42" y="287"/>
                </a:lnTo>
                <a:lnTo>
                  <a:pt x="45" y="289"/>
                </a:lnTo>
                <a:lnTo>
                  <a:pt x="47" y="289"/>
                </a:lnTo>
                <a:lnTo>
                  <a:pt x="47" y="287"/>
                </a:lnTo>
                <a:lnTo>
                  <a:pt x="48" y="283"/>
                </a:lnTo>
                <a:lnTo>
                  <a:pt x="49" y="282"/>
                </a:lnTo>
                <a:lnTo>
                  <a:pt x="50" y="282"/>
                </a:lnTo>
                <a:lnTo>
                  <a:pt x="51" y="284"/>
                </a:lnTo>
                <a:lnTo>
                  <a:pt x="50" y="285"/>
                </a:lnTo>
                <a:lnTo>
                  <a:pt x="50" y="287"/>
                </a:lnTo>
                <a:lnTo>
                  <a:pt x="50" y="293"/>
                </a:lnTo>
                <a:lnTo>
                  <a:pt x="54" y="293"/>
                </a:lnTo>
                <a:lnTo>
                  <a:pt x="58" y="289"/>
                </a:lnTo>
                <a:lnTo>
                  <a:pt x="57" y="289"/>
                </a:lnTo>
                <a:lnTo>
                  <a:pt x="57" y="287"/>
                </a:lnTo>
                <a:lnTo>
                  <a:pt x="59" y="285"/>
                </a:lnTo>
                <a:lnTo>
                  <a:pt x="62" y="284"/>
                </a:lnTo>
                <a:lnTo>
                  <a:pt x="62" y="280"/>
                </a:lnTo>
                <a:lnTo>
                  <a:pt x="62" y="278"/>
                </a:lnTo>
                <a:lnTo>
                  <a:pt x="63" y="271"/>
                </a:lnTo>
                <a:lnTo>
                  <a:pt x="66" y="264"/>
                </a:lnTo>
                <a:lnTo>
                  <a:pt x="70" y="258"/>
                </a:lnTo>
                <a:lnTo>
                  <a:pt x="68" y="257"/>
                </a:lnTo>
                <a:lnTo>
                  <a:pt x="66" y="255"/>
                </a:lnTo>
                <a:lnTo>
                  <a:pt x="66" y="252"/>
                </a:lnTo>
                <a:lnTo>
                  <a:pt x="64" y="251"/>
                </a:lnTo>
                <a:lnTo>
                  <a:pt x="63" y="250"/>
                </a:lnTo>
                <a:lnTo>
                  <a:pt x="65" y="243"/>
                </a:lnTo>
                <a:lnTo>
                  <a:pt x="61" y="243"/>
                </a:lnTo>
                <a:lnTo>
                  <a:pt x="57" y="243"/>
                </a:lnTo>
                <a:lnTo>
                  <a:pt x="57" y="242"/>
                </a:lnTo>
                <a:lnTo>
                  <a:pt x="57" y="241"/>
                </a:lnTo>
                <a:lnTo>
                  <a:pt x="58" y="237"/>
                </a:lnTo>
                <a:lnTo>
                  <a:pt x="54" y="237"/>
                </a:lnTo>
                <a:lnTo>
                  <a:pt x="50" y="236"/>
                </a:lnTo>
                <a:close/>
                <a:moveTo>
                  <a:pt x="106" y="231"/>
                </a:moveTo>
                <a:lnTo>
                  <a:pt x="106" y="234"/>
                </a:lnTo>
                <a:lnTo>
                  <a:pt x="108" y="234"/>
                </a:lnTo>
                <a:lnTo>
                  <a:pt x="108" y="232"/>
                </a:lnTo>
                <a:lnTo>
                  <a:pt x="108" y="231"/>
                </a:lnTo>
                <a:lnTo>
                  <a:pt x="106" y="231"/>
                </a:lnTo>
                <a:close/>
                <a:moveTo>
                  <a:pt x="99" y="230"/>
                </a:moveTo>
                <a:lnTo>
                  <a:pt x="99" y="230"/>
                </a:lnTo>
                <a:lnTo>
                  <a:pt x="94" y="231"/>
                </a:lnTo>
                <a:lnTo>
                  <a:pt x="93" y="234"/>
                </a:lnTo>
                <a:lnTo>
                  <a:pt x="93" y="235"/>
                </a:lnTo>
                <a:lnTo>
                  <a:pt x="87" y="236"/>
                </a:lnTo>
                <a:lnTo>
                  <a:pt x="84" y="235"/>
                </a:lnTo>
                <a:lnTo>
                  <a:pt x="80" y="241"/>
                </a:lnTo>
                <a:lnTo>
                  <a:pt x="76" y="246"/>
                </a:lnTo>
                <a:lnTo>
                  <a:pt x="75" y="246"/>
                </a:lnTo>
                <a:lnTo>
                  <a:pt x="75" y="248"/>
                </a:lnTo>
                <a:lnTo>
                  <a:pt x="73" y="246"/>
                </a:lnTo>
                <a:lnTo>
                  <a:pt x="75" y="249"/>
                </a:lnTo>
                <a:lnTo>
                  <a:pt x="78" y="254"/>
                </a:lnTo>
                <a:lnTo>
                  <a:pt x="79" y="254"/>
                </a:lnTo>
                <a:lnTo>
                  <a:pt x="79" y="256"/>
                </a:lnTo>
                <a:lnTo>
                  <a:pt x="79" y="258"/>
                </a:lnTo>
                <a:lnTo>
                  <a:pt x="80" y="261"/>
                </a:lnTo>
                <a:lnTo>
                  <a:pt x="84" y="262"/>
                </a:lnTo>
                <a:lnTo>
                  <a:pt x="84" y="264"/>
                </a:lnTo>
                <a:lnTo>
                  <a:pt x="85" y="265"/>
                </a:lnTo>
                <a:lnTo>
                  <a:pt x="86" y="264"/>
                </a:lnTo>
                <a:lnTo>
                  <a:pt x="89" y="261"/>
                </a:lnTo>
                <a:lnTo>
                  <a:pt x="89" y="256"/>
                </a:lnTo>
                <a:lnTo>
                  <a:pt x="90" y="251"/>
                </a:lnTo>
                <a:lnTo>
                  <a:pt x="92" y="251"/>
                </a:lnTo>
                <a:lnTo>
                  <a:pt x="96" y="251"/>
                </a:lnTo>
                <a:lnTo>
                  <a:pt x="97" y="249"/>
                </a:lnTo>
                <a:lnTo>
                  <a:pt x="98" y="248"/>
                </a:lnTo>
                <a:lnTo>
                  <a:pt x="99" y="249"/>
                </a:lnTo>
                <a:lnTo>
                  <a:pt x="99" y="251"/>
                </a:lnTo>
                <a:lnTo>
                  <a:pt x="104" y="250"/>
                </a:lnTo>
                <a:lnTo>
                  <a:pt x="104" y="246"/>
                </a:lnTo>
                <a:lnTo>
                  <a:pt x="106" y="245"/>
                </a:lnTo>
                <a:lnTo>
                  <a:pt x="107" y="243"/>
                </a:lnTo>
                <a:lnTo>
                  <a:pt x="108" y="239"/>
                </a:lnTo>
                <a:lnTo>
                  <a:pt x="107" y="237"/>
                </a:lnTo>
                <a:lnTo>
                  <a:pt x="106" y="237"/>
                </a:lnTo>
                <a:lnTo>
                  <a:pt x="104" y="235"/>
                </a:lnTo>
                <a:lnTo>
                  <a:pt x="104" y="232"/>
                </a:lnTo>
                <a:lnTo>
                  <a:pt x="103" y="230"/>
                </a:lnTo>
                <a:lnTo>
                  <a:pt x="99" y="230"/>
                </a:lnTo>
                <a:close/>
                <a:moveTo>
                  <a:pt x="90" y="216"/>
                </a:moveTo>
                <a:lnTo>
                  <a:pt x="90" y="216"/>
                </a:lnTo>
                <a:lnTo>
                  <a:pt x="92" y="217"/>
                </a:lnTo>
                <a:lnTo>
                  <a:pt x="93" y="220"/>
                </a:lnTo>
                <a:lnTo>
                  <a:pt x="92" y="222"/>
                </a:lnTo>
                <a:lnTo>
                  <a:pt x="87" y="221"/>
                </a:lnTo>
                <a:lnTo>
                  <a:pt x="87" y="218"/>
                </a:lnTo>
                <a:lnTo>
                  <a:pt x="87" y="217"/>
                </a:lnTo>
                <a:lnTo>
                  <a:pt x="89" y="217"/>
                </a:lnTo>
                <a:lnTo>
                  <a:pt x="90" y="216"/>
                </a:lnTo>
                <a:close/>
                <a:moveTo>
                  <a:pt x="194" y="90"/>
                </a:moveTo>
                <a:lnTo>
                  <a:pt x="194" y="90"/>
                </a:lnTo>
                <a:lnTo>
                  <a:pt x="190" y="91"/>
                </a:lnTo>
                <a:lnTo>
                  <a:pt x="190" y="96"/>
                </a:lnTo>
                <a:lnTo>
                  <a:pt x="189" y="99"/>
                </a:lnTo>
                <a:lnTo>
                  <a:pt x="188" y="100"/>
                </a:lnTo>
                <a:lnTo>
                  <a:pt x="183" y="104"/>
                </a:lnTo>
                <a:lnTo>
                  <a:pt x="185" y="106"/>
                </a:lnTo>
                <a:lnTo>
                  <a:pt x="186" y="106"/>
                </a:lnTo>
                <a:lnTo>
                  <a:pt x="186" y="112"/>
                </a:lnTo>
                <a:lnTo>
                  <a:pt x="185" y="115"/>
                </a:lnTo>
                <a:lnTo>
                  <a:pt x="183" y="118"/>
                </a:lnTo>
                <a:lnTo>
                  <a:pt x="181" y="121"/>
                </a:lnTo>
                <a:lnTo>
                  <a:pt x="182" y="121"/>
                </a:lnTo>
                <a:lnTo>
                  <a:pt x="187" y="120"/>
                </a:lnTo>
                <a:lnTo>
                  <a:pt x="187" y="125"/>
                </a:lnTo>
                <a:lnTo>
                  <a:pt x="186" y="130"/>
                </a:lnTo>
                <a:lnTo>
                  <a:pt x="182" y="133"/>
                </a:lnTo>
                <a:lnTo>
                  <a:pt x="182" y="138"/>
                </a:lnTo>
                <a:lnTo>
                  <a:pt x="182" y="142"/>
                </a:lnTo>
                <a:lnTo>
                  <a:pt x="179" y="145"/>
                </a:lnTo>
                <a:lnTo>
                  <a:pt x="177" y="148"/>
                </a:lnTo>
                <a:lnTo>
                  <a:pt x="176" y="152"/>
                </a:lnTo>
                <a:lnTo>
                  <a:pt x="167" y="162"/>
                </a:lnTo>
                <a:lnTo>
                  <a:pt x="163" y="163"/>
                </a:lnTo>
                <a:lnTo>
                  <a:pt x="161" y="166"/>
                </a:lnTo>
                <a:lnTo>
                  <a:pt x="160" y="168"/>
                </a:lnTo>
                <a:lnTo>
                  <a:pt x="160" y="172"/>
                </a:lnTo>
                <a:lnTo>
                  <a:pt x="159" y="174"/>
                </a:lnTo>
                <a:lnTo>
                  <a:pt x="156" y="176"/>
                </a:lnTo>
                <a:lnTo>
                  <a:pt x="156" y="177"/>
                </a:lnTo>
                <a:lnTo>
                  <a:pt x="155" y="177"/>
                </a:lnTo>
                <a:lnTo>
                  <a:pt x="153" y="177"/>
                </a:lnTo>
                <a:lnTo>
                  <a:pt x="149" y="179"/>
                </a:lnTo>
                <a:lnTo>
                  <a:pt x="147" y="180"/>
                </a:lnTo>
                <a:lnTo>
                  <a:pt x="144" y="185"/>
                </a:lnTo>
                <a:lnTo>
                  <a:pt x="138" y="182"/>
                </a:lnTo>
                <a:lnTo>
                  <a:pt x="138" y="179"/>
                </a:lnTo>
                <a:lnTo>
                  <a:pt x="137" y="180"/>
                </a:lnTo>
                <a:lnTo>
                  <a:pt x="137" y="179"/>
                </a:lnTo>
                <a:lnTo>
                  <a:pt x="137" y="176"/>
                </a:lnTo>
                <a:lnTo>
                  <a:pt x="140" y="174"/>
                </a:lnTo>
                <a:lnTo>
                  <a:pt x="141" y="173"/>
                </a:lnTo>
                <a:lnTo>
                  <a:pt x="142" y="170"/>
                </a:lnTo>
                <a:lnTo>
                  <a:pt x="144" y="169"/>
                </a:lnTo>
                <a:lnTo>
                  <a:pt x="144" y="167"/>
                </a:lnTo>
                <a:lnTo>
                  <a:pt x="141" y="169"/>
                </a:lnTo>
                <a:lnTo>
                  <a:pt x="137" y="172"/>
                </a:lnTo>
                <a:lnTo>
                  <a:pt x="134" y="173"/>
                </a:lnTo>
                <a:lnTo>
                  <a:pt x="133" y="175"/>
                </a:lnTo>
                <a:lnTo>
                  <a:pt x="133" y="177"/>
                </a:lnTo>
                <a:lnTo>
                  <a:pt x="133" y="180"/>
                </a:lnTo>
                <a:lnTo>
                  <a:pt x="133" y="185"/>
                </a:lnTo>
                <a:lnTo>
                  <a:pt x="130" y="190"/>
                </a:lnTo>
                <a:lnTo>
                  <a:pt x="126" y="196"/>
                </a:lnTo>
                <a:lnTo>
                  <a:pt x="126" y="200"/>
                </a:lnTo>
                <a:lnTo>
                  <a:pt x="126" y="203"/>
                </a:lnTo>
                <a:lnTo>
                  <a:pt x="127" y="202"/>
                </a:lnTo>
                <a:lnTo>
                  <a:pt x="127" y="203"/>
                </a:lnTo>
                <a:lnTo>
                  <a:pt x="126" y="206"/>
                </a:lnTo>
                <a:lnTo>
                  <a:pt x="124" y="208"/>
                </a:lnTo>
                <a:lnTo>
                  <a:pt x="121" y="209"/>
                </a:lnTo>
                <a:lnTo>
                  <a:pt x="118" y="209"/>
                </a:lnTo>
                <a:lnTo>
                  <a:pt x="114" y="208"/>
                </a:lnTo>
                <a:lnTo>
                  <a:pt x="114" y="206"/>
                </a:lnTo>
                <a:lnTo>
                  <a:pt x="110" y="206"/>
                </a:lnTo>
                <a:lnTo>
                  <a:pt x="106" y="207"/>
                </a:lnTo>
                <a:lnTo>
                  <a:pt x="104" y="209"/>
                </a:lnTo>
                <a:lnTo>
                  <a:pt x="101" y="210"/>
                </a:lnTo>
                <a:lnTo>
                  <a:pt x="98" y="211"/>
                </a:lnTo>
                <a:lnTo>
                  <a:pt x="96" y="210"/>
                </a:lnTo>
                <a:lnTo>
                  <a:pt x="91" y="208"/>
                </a:lnTo>
                <a:lnTo>
                  <a:pt x="90" y="210"/>
                </a:lnTo>
                <a:lnTo>
                  <a:pt x="91" y="211"/>
                </a:lnTo>
                <a:lnTo>
                  <a:pt x="93" y="211"/>
                </a:lnTo>
                <a:lnTo>
                  <a:pt x="91" y="214"/>
                </a:lnTo>
                <a:lnTo>
                  <a:pt x="90" y="215"/>
                </a:lnTo>
                <a:lnTo>
                  <a:pt x="89" y="215"/>
                </a:lnTo>
                <a:lnTo>
                  <a:pt x="89" y="209"/>
                </a:lnTo>
                <a:lnTo>
                  <a:pt x="86" y="209"/>
                </a:lnTo>
                <a:lnTo>
                  <a:pt x="84" y="210"/>
                </a:lnTo>
                <a:lnTo>
                  <a:pt x="83" y="211"/>
                </a:lnTo>
                <a:lnTo>
                  <a:pt x="82" y="215"/>
                </a:lnTo>
                <a:lnTo>
                  <a:pt x="82" y="216"/>
                </a:lnTo>
                <a:lnTo>
                  <a:pt x="80" y="217"/>
                </a:lnTo>
                <a:lnTo>
                  <a:pt x="78" y="218"/>
                </a:lnTo>
                <a:lnTo>
                  <a:pt x="76" y="218"/>
                </a:lnTo>
                <a:lnTo>
                  <a:pt x="75" y="220"/>
                </a:lnTo>
                <a:lnTo>
                  <a:pt x="73" y="223"/>
                </a:lnTo>
                <a:lnTo>
                  <a:pt x="72" y="227"/>
                </a:lnTo>
                <a:lnTo>
                  <a:pt x="70" y="228"/>
                </a:lnTo>
                <a:lnTo>
                  <a:pt x="66" y="229"/>
                </a:lnTo>
                <a:lnTo>
                  <a:pt x="59" y="231"/>
                </a:lnTo>
                <a:lnTo>
                  <a:pt x="58" y="229"/>
                </a:lnTo>
                <a:lnTo>
                  <a:pt x="57" y="228"/>
                </a:lnTo>
                <a:lnTo>
                  <a:pt x="54" y="234"/>
                </a:lnTo>
                <a:lnTo>
                  <a:pt x="64" y="236"/>
                </a:lnTo>
                <a:lnTo>
                  <a:pt x="70" y="237"/>
                </a:lnTo>
                <a:lnTo>
                  <a:pt x="73" y="236"/>
                </a:lnTo>
                <a:lnTo>
                  <a:pt x="76" y="234"/>
                </a:lnTo>
                <a:lnTo>
                  <a:pt x="77" y="231"/>
                </a:lnTo>
                <a:lnTo>
                  <a:pt x="84" y="231"/>
                </a:lnTo>
                <a:lnTo>
                  <a:pt x="92" y="230"/>
                </a:lnTo>
                <a:lnTo>
                  <a:pt x="93" y="228"/>
                </a:lnTo>
                <a:lnTo>
                  <a:pt x="97" y="227"/>
                </a:lnTo>
                <a:lnTo>
                  <a:pt x="98" y="227"/>
                </a:lnTo>
                <a:lnTo>
                  <a:pt x="99" y="228"/>
                </a:lnTo>
                <a:lnTo>
                  <a:pt x="100" y="228"/>
                </a:lnTo>
                <a:lnTo>
                  <a:pt x="105" y="224"/>
                </a:lnTo>
                <a:lnTo>
                  <a:pt x="111" y="225"/>
                </a:lnTo>
                <a:lnTo>
                  <a:pt x="118" y="227"/>
                </a:lnTo>
                <a:lnTo>
                  <a:pt x="117" y="228"/>
                </a:lnTo>
                <a:lnTo>
                  <a:pt x="117" y="230"/>
                </a:lnTo>
                <a:lnTo>
                  <a:pt x="113" y="232"/>
                </a:lnTo>
                <a:lnTo>
                  <a:pt x="113" y="237"/>
                </a:lnTo>
                <a:lnTo>
                  <a:pt x="112" y="237"/>
                </a:lnTo>
                <a:lnTo>
                  <a:pt x="112" y="238"/>
                </a:lnTo>
                <a:lnTo>
                  <a:pt x="116" y="245"/>
                </a:lnTo>
                <a:lnTo>
                  <a:pt x="118" y="246"/>
                </a:lnTo>
                <a:lnTo>
                  <a:pt x="123" y="248"/>
                </a:lnTo>
                <a:lnTo>
                  <a:pt x="125" y="246"/>
                </a:lnTo>
                <a:lnTo>
                  <a:pt x="127" y="244"/>
                </a:lnTo>
                <a:lnTo>
                  <a:pt x="131" y="238"/>
                </a:lnTo>
                <a:lnTo>
                  <a:pt x="135" y="236"/>
                </a:lnTo>
                <a:lnTo>
                  <a:pt x="139" y="234"/>
                </a:lnTo>
                <a:lnTo>
                  <a:pt x="135" y="229"/>
                </a:lnTo>
                <a:lnTo>
                  <a:pt x="135" y="228"/>
                </a:lnTo>
                <a:lnTo>
                  <a:pt x="137" y="228"/>
                </a:lnTo>
                <a:lnTo>
                  <a:pt x="137" y="227"/>
                </a:lnTo>
                <a:lnTo>
                  <a:pt x="137" y="225"/>
                </a:lnTo>
                <a:lnTo>
                  <a:pt x="141" y="225"/>
                </a:lnTo>
                <a:lnTo>
                  <a:pt x="148" y="225"/>
                </a:lnTo>
                <a:lnTo>
                  <a:pt x="148" y="228"/>
                </a:lnTo>
                <a:lnTo>
                  <a:pt x="146" y="228"/>
                </a:lnTo>
                <a:lnTo>
                  <a:pt x="146" y="229"/>
                </a:lnTo>
                <a:lnTo>
                  <a:pt x="146" y="231"/>
                </a:lnTo>
                <a:lnTo>
                  <a:pt x="148" y="231"/>
                </a:lnTo>
                <a:lnTo>
                  <a:pt x="151" y="231"/>
                </a:lnTo>
                <a:lnTo>
                  <a:pt x="153" y="227"/>
                </a:lnTo>
                <a:lnTo>
                  <a:pt x="156" y="228"/>
                </a:lnTo>
                <a:lnTo>
                  <a:pt x="159" y="229"/>
                </a:lnTo>
                <a:lnTo>
                  <a:pt x="161" y="229"/>
                </a:lnTo>
                <a:lnTo>
                  <a:pt x="162" y="227"/>
                </a:lnTo>
                <a:lnTo>
                  <a:pt x="162" y="225"/>
                </a:lnTo>
                <a:lnTo>
                  <a:pt x="165" y="225"/>
                </a:lnTo>
                <a:lnTo>
                  <a:pt x="166" y="225"/>
                </a:lnTo>
                <a:lnTo>
                  <a:pt x="170" y="222"/>
                </a:lnTo>
                <a:lnTo>
                  <a:pt x="170" y="230"/>
                </a:lnTo>
                <a:lnTo>
                  <a:pt x="174" y="231"/>
                </a:lnTo>
                <a:lnTo>
                  <a:pt x="176" y="218"/>
                </a:lnTo>
                <a:lnTo>
                  <a:pt x="181" y="217"/>
                </a:lnTo>
                <a:lnTo>
                  <a:pt x="181" y="218"/>
                </a:lnTo>
                <a:lnTo>
                  <a:pt x="182" y="220"/>
                </a:lnTo>
                <a:lnTo>
                  <a:pt x="183" y="217"/>
                </a:lnTo>
                <a:lnTo>
                  <a:pt x="183" y="216"/>
                </a:lnTo>
                <a:lnTo>
                  <a:pt x="182" y="216"/>
                </a:lnTo>
                <a:lnTo>
                  <a:pt x="185" y="206"/>
                </a:lnTo>
                <a:lnTo>
                  <a:pt x="187" y="204"/>
                </a:lnTo>
                <a:lnTo>
                  <a:pt x="189" y="204"/>
                </a:lnTo>
                <a:lnTo>
                  <a:pt x="190" y="206"/>
                </a:lnTo>
                <a:lnTo>
                  <a:pt x="190" y="207"/>
                </a:lnTo>
                <a:lnTo>
                  <a:pt x="190" y="208"/>
                </a:lnTo>
                <a:lnTo>
                  <a:pt x="187" y="210"/>
                </a:lnTo>
                <a:lnTo>
                  <a:pt x="187" y="215"/>
                </a:lnTo>
                <a:lnTo>
                  <a:pt x="186" y="220"/>
                </a:lnTo>
                <a:lnTo>
                  <a:pt x="189" y="222"/>
                </a:lnTo>
                <a:lnTo>
                  <a:pt x="200" y="206"/>
                </a:lnTo>
                <a:lnTo>
                  <a:pt x="199" y="204"/>
                </a:lnTo>
                <a:lnTo>
                  <a:pt x="199" y="203"/>
                </a:lnTo>
                <a:lnTo>
                  <a:pt x="195" y="202"/>
                </a:lnTo>
                <a:lnTo>
                  <a:pt x="192" y="201"/>
                </a:lnTo>
                <a:lnTo>
                  <a:pt x="194" y="200"/>
                </a:lnTo>
                <a:lnTo>
                  <a:pt x="196" y="199"/>
                </a:lnTo>
                <a:lnTo>
                  <a:pt x="195" y="192"/>
                </a:lnTo>
                <a:lnTo>
                  <a:pt x="194" y="186"/>
                </a:lnTo>
                <a:lnTo>
                  <a:pt x="196" y="179"/>
                </a:lnTo>
                <a:lnTo>
                  <a:pt x="199" y="175"/>
                </a:lnTo>
                <a:lnTo>
                  <a:pt x="200" y="172"/>
                </a:lnTo>
                <a:lnTo>
                  <a:pt x="200" y="160"/>
                </a:lnTo>
                <a:lnTo>
                  <a:pt x="200" y="148"/>
                </a:lnTo>
                <a:lnTo>
                  <a:pt x="203" y="147"/>
                </a:lnTo>
                <a:lnTo>
                  <a:pt x="207" y="148"/>
                </a:lnTo>
                <a:lnTo>
                  <a:pt x="207" y="144"/>
                </a:lnTo>
                <a:lnTo>
                  <a:pt x="207" y="141"/>
                </a:lnTo>
                <a:lnTo>
                  <a:pt x="210" y="140"/>
                </a:lnTo>
                <a:lnTo>
                  <a:pt x="210" y="138"/>
                </a:lnTo>
                <a:lnTo>
                  <a:pt x="210" y="135"/>
                </a:lnTo>
                <a:lnTo>
                  <a:pt x="211" y="133"/>
                </a:lnTo>
                <a:lnTo>
                  <a:pt x="214" y="130"/>
                </a:lnTo>
                <a:lnTo>
                  <a:pt x="214" y="121"/>
                </a:lnTo>
                <a:lnTo>
                  <a:pt x="213" y="112"/>
                </a:lnTo>
                <a:lnTo>
                  <a:pt x="210" y="111"/>
                </a:lnTo>
                <a:lnTo>
                  <a:pt x="209" y="107"/>
                </a:lnTo>
                <a:lnTo>
                  <a:pt x="208" y="104"/>
                </a:lnTo>
                <a:lnTo>
                  <a:pt x="207" y="100"/>
                </a:lnTo>
                <a:lnTo>
                  <a:pt x="206" y="97"/>
                </a:lnTo>
                <a:lnTo>
                  <a:pt x="201" y="96"/>
                </a:lnTo>
                <a:lnTo>
                  <a:pt x="196" y="94"/>
                </a:lnTo>
                <a:lnTo>
                  <a:pt x="197" y="93"/>
                </a:lnTo>
                <a:lnTo>
                  <a:pt x="197" y="92"/>
                </a:lnTo>
                <a:lnTo>
                  <a:pt x="195" y="91"/>
                </a:lnTo>
                <a:lnTo>
                  <a:pt x="194" y="90"/>
                </a:lnTo>
                <a:close/>
                <a:moveTo>
                  <a:pt x="203" y="85"/>
                </a:moveTo>
                <a:lnTo>
                  <a:pt x="202" y="89"/>
                </a:lnTo>
                <a:lnTo>
                  <a:pt x="204" y="89"/>
                </a:lnTo>
                <a:lnTo>
                  <a:pt x="208" y="90"/>
                </a:lnTo>
                <a:lnTo>
                  <a:pt x="208" y="85"/>
                </a:lnTo>
                <a:lnTo>
                  <a:pt x="203" y="85"/>
                </a:lnTo>
                <a:close/>
                <a:moveTo>
                  <a:pt x="211" y="0"/>
                </a:moveTo>
                <a:lnTo>
                  <a:pt x="211" y="0"/>
                </a:lnTo>
                <a:lnTo>
                  <a:pt x="209" y="3"/>
                </a:lnTo>
                <a:lnTo>
                  <a:pt x="208" y="7"/>
                </a:lnTo>
                <a:lnTo>
                  <a:pt x="208" y="10"/>
                </a:lnTo>
                <a:lnTo>
                  <a:pt x="210" y="14"/>
                </a:lnTo>
                <a:lnTo>
                  <a:pt x="214" y="16"/>
                </a:lnTo>
                <a:lnTo>
                  <a:pt x="214" y="20"/>
                </a:lnTo>
                <a:lnTo>
                  <a:pt x="213" y="21"/>
                </a:lnTo>
                <a:lnTo>
                  <a:pt x="210" y="25"/>
                </a:lnTo>
                <a:lnTo>
                  <a:pt x="211" y="30"/>
                </a:lnTo>
                <a:lnTo>
                  <a:pt x="210" y="35"/>
                </a:lnTo>
                <a:lnTo>
                  <a:pt x="209" y="36"/>
                </a:lnTo>
                <a:lnTo>
                  <a:pt x="207" y="37"/>
                </a:lnTo>
                <a:lnTo>
                  <a:pt x="206" y="41"/>
                </a:lnTo>
                <a:lnTo>
                  <a:pt x="207" y="43"/>
                </a:lnTo>
                <a:lnTo>
                  <a:pt x="208" y="49"/>
                </a:lnTo>
                <a:lnTo>
                  <a:pt x="208" y="51"/>
                </a:lnTo>
                <a:lnTo>
                  <a:pt x="207" y="52"/>
                </a:lnTo>
                <a:lnTo>
                  <a:pt x="204" y="52"/>
                </a:lnTo>
                <a:lnTo>
                  <a:pt x="200" y="51"/>
                </a:lnTo>
                <a:lnTo>
                  <a:pt x="196" y="50"/>
                </a:lnTo>
                <a:lnTo>
                  <a:pt x="192" y="48"/>
                </a:lnTo>
                <a:lnTo>
                  <a:pt x="190" y="48"/>
                </a:lnTo>
                <a:lnTo>
                  <a:pt x="190" y="49"/>
                </a:lnTo>
                <a:lnTo>
                  <a:pt x="193" y="50"/>
                </a:lnTo>
                <a:lnTo>
                  <a:pt x="189" y="56"/>
                </a:lnTo>
                <a:lnTo>
                  <a:pt x="183" y="61"/>
                </a:lnTo>
                <a:lnTo>
                  <a:pt x="183" y="63"/>
                </a:lnTo>
                <a:lnTo>
                  <a:pt x="183" y="65"/>
                </a:lnTo>
                <a:lnTo>
                  <a:pt x="186" y="69"/>
                </a:lnTo>
                <a:lnTo>
                  <a:pt x="188" y="71"/>
                </a:lnTo>
                <a:lnTo>
                  <a:pt x="188" y="77"/>
                </a:lnTo>
                <a:lnTo>
                  <a:pt x="188" y="82"/>
                </a:lnTo>
                <a:lnTo>
                  <a:pt x="189" y="82"/>
                </a:lnTo>
                <a:lnTo>
                  <a:pt x="190" y="82"/>
                </a:lnTo>
                <a:lnTo>
                  <a:pt x="190" y="83"/>
                </a:lnTo>
                <a:lnTo>
                  <a:pt x="192" y="83"/>
                </a:lnTo>
                <a:lnTo>
                  <a:pt x="195" y="80"/>
                </a:lnTo>
                <a:lnTo>
                  <a:pt x="197" y="78"/>
                </a:lnTo>
                <a:lnTo>
                  <a:pt x="206" y="77"/>
                </a:lnTo>
                <a:lnTo>
                  <a:pt x="200" y="73"/>
                </a:lnTo>
                <a:lnTo>
                  <a:pt x="194" y="70"/>
                </a:lnTo>
                <a:lnTo>
                  <a:pt x="194" y="68"/>
                </a:lnTo>
                <a:lnTo>
                  <a:pt x="194" y="65"/>
                </a:lnTo>
                <a:lnTo>
                  <a:pt x="197" y="63"/>
                </a:lnTo>
                <a:lnTo>
                  <a:pt x="200" y="63"/>
                </a:lnTo>
                <a:lnTo>
                  <a:pt x="202" y="63"/>
                </a:lnTo>
                <a:lnTo>
                  <a:pt x="203" y="64"/>
                </a:lnTo>
                <a:lnTo>
                  <a:pt x="206" y="65"/>
                </a:lnTo>
                <a:lnTo>
                  <a:pt x="209" y="62"/>
                </a:lnTo>
                <a:lnTo>
                  <a:pt x="211" y="62"/>
                </a:lnTo>
                <a:lnTo>
                  <a:pt x="213" y="62"/>
                </a:lnTo>
                <a:lnTo>
                  <a:pt x="211" y="63"/>
                </a:lnTo>
                <a:lnTo>
                  <a:pt x="214" y="63"/>
                </a:lnTo>
                <a:lnTo>
                  <a:pt x="215" y="65"/>
                </a:lnTo>
                <a:lnTo>
                  <a:pt x="216" y="66"/>
                </a:lnTo>
                <a:lnTo>
                  <a:pt x="217" y="69"/>
                </a:lnTo>
                <a:lnTo>
                  <a:pt x="217" y="70"/>
                </a:lnTo>
                <a:lnTo>
                  <a:pt x="225" y="71"/>
                </a:lnTo>
                <a:lnTo>
                  <a:pt x="235" y="70"/>
                </a:lnTo>
                <a:lnTo>
                  <a:pt x="237" y="64"/>
                </a:lnTo>
                <a:lnTo>
                  <a:pt x="239" y="58"/>
                </a:lnTo>
                <a:lnTo>
                  <a:pt x="242" y="56"/>
                </a:lnTo>
                <a:lnTo>
                  <a:pt x="244" y="55"/>
                </a:lnTo>
                <a:lnTo>
                  <a:pt x="248" y="54"/>
                </a:lnTo>
                <a:lnTo>
                  <a:pt x="251" y="54"/>
                </a:lnTo>
                <a:lnTo>
                  <a:pt x="255" y="57"/>
                </a:lnTo>
                <a:lnTo>
                  <a:pt x="256" y="57"/>
                </a:lnTo>
                <a:lnTo>
                  <a:pt x="256" y="56"/>
                </a:lnTo>
                <a:lnTo>
                  <a:pt x="257" y="54"/>
                </a:lnTo>
                <a:lnTo>
                  <a:pt x="261" y="54"/>
                </a:lnTo>
                <a:lnTo>
                  <a:pt x="264" y="54"/>
                </a:lnTo>
                <a:lnTo>
                  <a:pt x="269" y="50"/>
                </a:lnTo>
                <a:lnTo>
                  <a:pt x="269" y="49"/>
                </a:lnTo>
                <a:lnTo>
                  <a:pt x="268" y="48"/>
                </a:lnTo>
                <a:lnTo>
                  <a:pt x="265" y="48"/>
                </a:lnTo>
                <a:lnTo>
                  <a:pt x="265" y="44"/>
                </a:lnTo>
                <a:lnTo>
                  <a:pt x="263" y="44"/>
                </a:lnTo>
                <a:lnTo>
                  <a:pt x="263" y="42"/>
                </a:lnTo>
                <a:lnTo>
                  <a:pt x="265" y="37"/>
                </a:lnTo>
                <a:lnTo>
                  <a:pt x="258" y="37"/>
                </a:lnTo>
                <a:lnTo>
                  <a:pt x="255" y="36"/>
                </a:lnTo>
                <a:lnTo>
                  <a:pt x="252" y="34"/>
                </a:lnTo>
                <a:lnTo>
                  <a:pt x="250" y="30"/>
                </a:lnTo>
                <a:lnTo>
                  <a:pt x="243" y="32"/>
                </a:lnTo>
                <a:lnTo>
                  <a:pt x="239" y="32"/>
                </a:lnTo>
                <a:lnTo>
                  <a:pt x="236" y="32"/>
                </a:lnTo>
                <a:lnTo>
                  <a:pt x="234" y="31"/>
                </a:lnTo>
                <a:lnTo>
                  <a:pt x="231" y="28"/>
                </a:lnTo>
                <a:lnTo>
                  <a:pt x="229" y="22"/>
                </a:lnTo>
                <a:lnTo>
                  <a:pt x="224" y="11"/>
                </a:lnTo>
                <a:lnTo>
                  <a:pt x="222" y="10"/>
                </a:lnTo>
                <a:lnTo>
                  <a:pt x="220" y="9"/>
                </a:lnTo>
                <a:lnTo>
                  <a:pt x="218" y="7"/>
                </a:lnTo>
                <a:lnTo>
                  <a:pt x="217" y="3"/>
                </a:lnTo>
                <a:lnTo>
                  <a:pt x="215" y="1"/>
                </a:lnTo>
                <a:lnTo>
                  <a:pt x="211" y="0"/>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68" name="Freeform 275"/>
          <p:cNvSpPr>
            <a:spLocks/>
          </p:cNvSpPr>
          <p:nvPr/>
        </p:nvSpPr>
        <p:spPr bwMode="auto">
          <a:xfrm>
            <a:off x="2819400" y="2981325"/>
            <a:ext cx="52388" cy="23813"/>
          </a:xfrm>
          <a:custGeom>
            <a:avLst/>
            <a:gdLst>
              <a:gd name="T0" fmla="*/ 2147483647 w 34"/>
              <a:gd name="T1" fmla="*/ 0 h 18"/>
              <a:gd name="T2" fmla="*/ 2147483647 w 34"/>
              <a:gd name="T3" fmla="*/ 0 h 18"/>
              <a:gd name="T4" fmla="*/ 2147483647 w 34"/>
              <a:gd name="T5" fmla="*/ 2147483647 h 18"/>
              <a:gd name="T6" fmla="*/ 2147483647 w 34"/>
              <a:gd name="T7" fmla="*/ 2147483647 h 18"/>
              <a:gd name="T8" fmla="*/ 0 w 34"/>
              <a:gd name="T9" fmla="*/ 2147483647 h 18"/>
              <a:gd name="T10" fmla="*/ 0 w 34"/>
              <a:gd name="T11" fmla="*/ 2147483647 h 18"/>
              <a:gd name="T12" fmla="*/ 2147483647 w 34"/>
              <a:gd name="T13" fmla="*/ 2147483647 h 18"/>
              <a:gd name="T14" fmla="*/ 2147483647 w 34"/>
              <a:gd name="T15" fmla="*/ 2147483647 h 18"/>
              <a:gd name="T16" fmla="*/ 2147483647 w 34"/>
              <a:gd name="T17" fmla="*/ 2147483647 h 18"/>
              <a:gd name="T18" fmla="*/ 2147483647 w 34"/>
              <a:gd name="T19" fmla="*/ 2147483647 h 18"/>
              <a:gd name="T20" fmla="*/ 2147483647 w 34"/>
              <a:gd name="T21" fmla="*/ 2147483647 h 18"/>
              <a:gd name="T22" fmla="*/ 2147483647 w 34"/>
              <a:gd name="T23" fmla="*/ 2147483647 h 18"/>
              <a:gd name="T24" fmla="*/ 2147483647 w 34"/>
              <a:gd name="T25" fmla="*/ 2147483647 h 18"/>
              <a:gd name="T26" fmla="*/ 2147483647 w 34"/>
              <a:gd name="T27" fmla="*/ 2147483647 h 18"/>
              <a:gd name="T28" fmla="*/ 2147483647 w 34"/>
              <a:gd name="T29" fmla="*/ 2147483647 h 18"/>
              <a:gd name="T30" fmla="*/ 2147483647 w 34"/>
              <a:gd name="T31" fmla="*/ 2147483647 h 18"/>
              <a:gd name="T32" fmla="*/ 2147483647 w 34"/>
              <a:gd name="T33" fmla="*/ 2147483647 h 18"/>
              <a:gd name="T34" fmla="*/ 2147483647 w 34"/>
              <a:gd name="T35" fmla="*/ 2147483647 h 18"/>
              <a:gd name="T36" fmla="*/ 2147483647 w 34"/>
              <a:gd name="T37" fmla="*/ 2147483647 h 18"/>
              <a:gd name="T38" fmla="*/ 2147483647 w 34"/>
              <a:gd name="T39" fmla="*/ 2147483647 h 18"/>
              <a:gd name="T40" fmla="*/ 2147483647 w 34"/>
              <a:gd name="T41" fmla="*/ 2147483647 h 18"/>
              <a:gd name="T42" fmla="*/ 2147483647 w 34"/>
              <a:gd name="T43" fmla="*/ 2147483647 h 18"/>
              <a:gd name="T44" fmla="*/ 2147483647 w 34"/>
              <a:gd name="T45" fmla="*/ 2147483647 h 18"/>
              <a:gd name="T46" fmla="*/ 2147483647 w 34"/>
              <a:gd name="T47" fmla="*/ 2147483647 h 18"/>
              <a:gd name="T48" fmla="*/ 2147483647 w 34"/>
              <a:gd name="T49" fmla="*/ 2147483647 h 18"/>
              <a:gd name="T50" fmla="*/ 2147483647 w 34"/>
              <a:gd name="T51" fmla="*/ 2147483647 h 18"/>
              <a:gd name="T52" fmla="*/ 2147483647 w 34"/>
              <a:gd name="T53" fmla="*/ 2147483647 h 18"/>
              <a:gd name="T54" fmla="*/ 2147483647 w 34"/>
              <a:gd name="T55" fmla="*/ 2147483647 h 18"/>
              <a:gd name="T56" fmla="*/ 2147483647 w 34"/>
              <a:gd name="T57" fmla="*/ 2147483647 h 18"/>
              <a:gd name="T58" fmla="*/ 2147483647 w 34"/>
              <a:gd name="T59" fmla="*/ 2147483647 h 18"/>
              <a:gd name="T60" fmla="*/ 2147483647 w 34"/>
              <a:gd name="T61" fmla="*/ 2147483647 h 18"/>
              <a:gd name="T62" fmla="*/ 2147483647 w 34"/>
              <a:gd name="T63" fmla="*/ 2147483647 h 18"/>
              <a:gd name="T64" fmla="*/ 2147483647 w 34"/>
              <a:gd name="T65" fmla="*/ 2147483647 h 18"/>
              <a:gd name="T66" fmla="*/ 2147483647 w 34"/>
              <a:gd name="T67" fmla="*/ 2147483647 h 18"/>
              <a:gd name="T68" fmla="*/ 2147483647 w 34"/>
              <a:gd name="T69" fmla="*/ 0 h 18"/>
              <a:gd name="T70" fmla="*/ 2147483647 w 34"/>
              <a:gd name="T71" fmla="*/ 0 h 1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4"/>
              <a:gd name="T109" fmla="*/ 0 h 18"/>
              <a:gd name="T110" fmla="*/ 34 w 34"/>
              <a:gd name="T111" fmla="*/ 18 h 1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4" h="18">
                <a:moveTo>
                  <a:pt x="9" y="0"/>
                </a:moveTo>
                <a:lnTo>
                  <a:pt x="9" y="0"/>
                </a:lnTo>
                <a:lnTo>
                  <a:pt x="6" y="1"/>
                </a:lnTo>
                <a:lnTo>
                  <a:pt x="3" y="2"/>
                </a:lnTo>
                <a:lnTo>
                  <a:pt x="0" y="6"/>
                </a:lnTo>
                <a:lnTo>
                  <a:pt x="1" y="7"/>
                </a:lnTo>
                <a:lnTo>
                  <a:pt x="1" y="8"/>
                </a:lnTo>
                <a:lnTo>
                  <a:pt x="3" y="8"/>
                </a:lnTo>
                <a:lnTo>
                  <a:pt x="7" y="8"/>
                </a:lnTo>
                <a:lnTo>
                  <a:pt x="7" y="9"/>
                </a:lnTo>
                <a:lnTo>
                  <a:pt x="8" y="12"/>
                </a:lnTo>
                <a:lnTo>
                  <a:pt x="11" y="14"/>
                </a:lnTo>
                <a:lnTo>
                  <a:pt x="14" y="16"/>
                </a:lnTo>
                <a:lnTo>
                  <a:pt x="19" y="18"/>
                </a:lnTo>
                <a:lnTo>
                  <a:pt x="23" y="18"/>
                </a:lnTo>
                <a:lnTo>
                  <a:pt x="25" y="16"/>
                </a:lnTo>
                <a:lnTo>
                  <a:pt x="25" y="14"/>
                </a:lnTo>
                <a:lnTo>
                  <a:pt x="33" y="14"/>
                </a:lnTo>
                <a:lnTo>
                  <a:pt x="34" y="11"/>
                </a:lnTo>
                <a:lnTo>
                  <a:pt x="26" y="4"/>
                </a:lnTo>
                <a:lnTo>
                  <a:pt x="21" y="4"/>
                </a:lnTo>
                <a:lnTo>
                  <a:pt x="15" y="4"/>
                </a:lnTo>
                <a:lnTo>
                  <a:pt x="14" y="2"/>
                </a:lnTo>
                <a:lnTo>
                  <a:pt x="12" y="1"/>
                </a:lnTo>
                <a:lnTo>
                  <a:pt x="9" y="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69" name="Freeform 276"/>
          <p:cNvSpPr>
            <a:spLocks/>
          </p:cNvSpPr>
          <p:nvPr/>
        </p:nvSpPr>
        <p:spPr bwMode="auto">
          <a:xfrm>
            <a:off x="4365625" y="3194050"/>
            <a:ext cx="141288" cy="166688"/>
          </a:xfrm>
          <a:custGeom>
            <a:avLst/>
            <a:gdLst>
              <a:gd name="T0" fmla="*/ 2147483647 w 93"/>
              <a:gd name="T1" fmla="*/ 2147483647 h 119"/>
              <a:gd name="T2" fmla="*/ 2147483647 w 93"/>
              <a:gd name="T3" fmla="*/ 2147483647 h 119"/>
              <a:gd name="T4" fmla="*/ 2147483647 w 93"/>
              <a:gd name="T5" fmla="*/ 2147483647 h 119"/>
              <a:gd name="T6" fmla="*/ 2147483647 w 93"/>
              <a:gd name="T7" fmla="*/ 2147483647 h 119"/>
              <a:gd name="T8" fmla="*/ 2147483647 w 93"/>
              <a:gd name="T9" fmla="*/ 2147483647 h 119"/>
              <a:gd name="T10" fmla="*/ 2147483647 w 93"/>
              <a:gd name="T11" fmla="*/ 2147483647 h 119"/>
              <a:gd name="T12" fmla="*/ 2147483647 w 93"/>
              <a:gd name="T13" fmla="*/ 2147483647 h 119"/>
              <a:gd name="T14" fmla="*/ 2147483647 w 93"/>
              <a:gd name="T15" fmla="*/ 2147483647 h 119"/>
              <a:gd name="T16" fmla="*/ 2147483647 w 93"/>
              <a:gd name="T17" fmla="*/ 2147483647 h 119"/>
              <a:gd name="T18" fmla="*/ 2147483647 w 93"/>
              <a:gd name="T19" fmla="*/ 2147483647 h 119"/>
              <a:gd name="T20" fmla="*/ 2147483647 w 93"/>
              <a:gd name="T21" fmla="*/ 2147483647 h 119"/>
              <a:gd name="T22" fmla="*/ 2147483647 w 93"/>
              <a:gd name="T23" fmla="*/ 2147483647 h 119"/>
              <a:gd name="T24" fmla="*/ 2147483647 w 93"/>
              <a:gd name="T25" fmla="*/ 2147483647 h 119"/>
              <a:gd name="T26" fmla="*/ 2147483647 w 93"/>
              <a:gd name="T27" fmla="*/ 2147483647 h 119"/>
              <a:gd name="T28" fmla="*/ 2147483647 w 93"/>
              <a:gd name="T29" fmla="*/ 2147483647 h 119"/>
              <a:gd name="T30" fmla="*/ 2147483647 w 93"/>
              <a:gd name="T31" fmla="*/ 2147483647 h 119"/>
              <a:gd name="T32" fmla="*/ 2147483647 w 93"/>
              <a:gd name="T33" fmla="*/ 2147483647 h 119"/>
              <a:gd name="T34" fmla="*/ 2147483647 w 93"/>
              <a:gd name="T35" fmla="*/ 2147483647 h 119"/>
              <a:gd name="T36" fmla="*/ 2147483647 w 93"/>
              <a:gd name="T37" fmla="*/ 2147483647 h 119"/>
              <a:gd name="T38" fmla="*/ 2147483647 w 93"/>
              <a:gd name="T39" fmla="*/ 2147483647 h 119"/>
              <a:gd name="T40" fmla="*/ 2147483647 w 93"/>
              <a:gd name="T41" fmla="*/ 2147483647 h 119"/>
              <a:gd name="T42" fmla="*/ 2147483647 w 93"/>
              <a:gd name="T43" fmla="*/ 2147483647 h 119"/>
              <a:gd name="T44" fmla="*/ 2147483647 w 93"/>
              <a:gd name="T45" fmla="*/ 2147483647 h 119"/>
              <a:gd name="T46" fmla="*/ 2147483647 w 93"/>
              <a:gd name="T47" fmla="*/ 2147483647 h 119"/>
              <a:gd name="T48" fmla="*/ 2147483647 w 93"/>
              <a:gd name="T49" fmla="*/ 2147483647 h 119"/>
              <a:gd name="T50" fmla="*/ 2147483647 w 93"/>
              <a:gd name="T51" fmla="*/ 2147483647 h 119"/>
              <a:gd name="T52" fmla="*/ 2147483647 w 93"/>
              <a:gd name="T53" fmla="*/ 0 h 119"/>
              <a:gd name="T54" fmla="*/ 2147483647 w 93"/>
              <a:gd name="T55" fmla="*/ 2147483647 h 119"/>
              <a:gd name="T56" fmla="*/ 2147483647 w 93"/>
              <a:gd name="T57" fmla="*/ 2147483647 h 119"/>
              <a:gd name="T58" fmla="*/ 2147483647 w 93"/>
              <a:gd name="T59" fmla="*/ 2147483647 h 119"/>
              <a:gd name="T60" fmla="*/ 2147483647 w 93"/>
              <a:gd name="T61" fmla="*/ 2147483647 h 119"/>
              <a:gd name="T62" fmla="*/ 2147483647 w 93"/>
              <a:gd name="T63" fmla="*/ 2147483647 h 119"/>
              <a:gd name="T64" fmla="*/ 2147483647 w 93"/>
              <a:gd name="T65" fmla="*/ 2147483647 h 119"/>
              <a:gd name="T66" fmla="*/ 2147483647 w 93"/>
              <a:gd name="T67" fmla="*/ 2147483647 h 119"/>
              <a:gd name="T68" fmla="*/ 2147483647 w 93"/>
              <a:gd name="T69" fmla="*/ 2147483647 h 119"/>
              <a:gd name="T70" fmla="*/ 2147483647 w 93"/>
              <a:gd name="T71" fmla="*/ 2147483647 h 119"/>
              <a:gd name="T72" fmla="*/ 2147483647 w 93"/>
              <a:gd name="T73" fmla="*/ 2147483647 h 119"/>
              <a:gd name="T74" fmla="*/ 2147483647 w 93"/>
              <a:gd name="T75" fmla="*/ 2147483647 h 119"/>
              <a:gd name="T76" fmla="*/ 2147483647 w 93"/>
              <a:gd name="T77" fmla="*/ 2147483647 h 119"/>
              <a:gd name="T78" fmla="*/ 2147483647 w 93"/>
              <a:gd name="T79" fmla="*/ 2147483647 h 119"/>
              <a:gd name="T80" fmla="*/ 2147483647 w 93"/>
              <a:gd name="T81" fmla="*/ 2147483647 h 119"/>
              <a:gd name="T82" fmla="*/ 2147483647 w 93"/>
              <a:gd name="T83" fmla="*/ 2147483647 h 119"/>
              <a:gd name="T84" fmla="*/ 2147483647 w 93"/>
              <a:gd name="T85" fmla="*/ 2147483647 h 119"/>
              <a:gd name="T86" fmla="*/ 2147483647 w 93"/>
              <a:gd name="T87" fmla="*/ 2147483647 h 119"/>
              <a:gd name="T88" fmla="*/ 2147483647 w 93"/>
              <a:gd name="T89" fmla="*/ 2147483647 h 119"/>
              <a:gd name="T90" fmla="*/ 2147483647 w 93"/>
              <a:gd name="T91" fmla="*/ 2147483647 h 119"/>
              <a:gd name="T92" fmla="*/ 2147483647 w 93"/>
              <a:gd name="T93" fmla="*/ 2147483647 h 119"/>
              <a:gd name="T94" fmla="*/ 2147483647 w 93"/>
              <a:gd name="T95" fmla="*/ 2147483647 h 119"/>
              <a:gd name="T96" fmla="*/ 2147483647 w 93"/>
              <a:gd name="T97" fmla="*/ 2147483647 h 119"/>
              <a:gd name="T98" fmla="*/ 0 w 93"/>
              <a:gd name="T99" fmla="*/ 2147483647 h 119"/>
              <a:gd name="T100" fmla="*/ 2147483647 w 93"/>
              <a:gd name="T101" fmla="*/ 2147483647 h 119"/>
              <a:gd name="T102" fmla="*/ 2147483647 w 93"/>
              <a:gd name="T103" fmla="*/ 2147483647 h 119"/>
              <a:gd name="T104" fmla="*/ 2147483647 w 93"/>
              <a:gd name="T105" fmla="*/ 2147483647 h 119"/>
              <a:gd name="T106" fmla="*/ 2147483647 w 93"/>
              <a:gd name="T107" fmla="*/ 2147483647 h 119"/>
              <a:gd name="T108" fmla="*/ 2147483647 w 93"/>
              <a:gd name="T109" fmla="*/ 2147483647 h 119"/>
              <a:gd name="T110" fmla="*/ 2147483647 w 93"/>
              <a:gd name="T111" fmla="*/ 2147483647 h 119"/>
              <a:gd name="T112" fmla="*/ 2147483647 w 93"/>
              <a:gd name="T113" fmla="*/ 2147483647 h 119"/>
              <a:gd name="T114" fmla="*/ 2147483647 w 93"/>
              <a:gd name="T115" fmla="*/ 2147483647 h 119"/>
              <a:gd name="T116" fmla="*/ 2147483647 w 93"/>
              <a:gd name="T117" fmla="*/ 2147483647 h 119"/>
              <a:gd name="T118" fmla="*/ 2147483647 w 93"/>
              <a:gd name="T119" fmla="*/ 2147483647 h 119"/>
              <a:gd name="T120" fmla="*/ 2147483647 w 93"/>
              <a:gd name="T121" fmla="*/ 2147483647 h 119"/>
              <a:gd name="T122" fmla="*/ 2147483647 w 93"/>
              <a:gd name="T123" fmla="*/ 2147483647 h 11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93"/>
              <a:gd name="T187" fmla="*/ 0 h 119"/>
              <a:gd name="T188" fmla="*/ 93 w 93"/>
              <a:gd name="T189" fmla="*/ 119 h 11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93" h="119">
                <a:moveTo>
                  <a:pt x="17" y="119"/>
                </a:moveTo>
                <a:lnTo>
                  <a:pt x="17" y="119"/>
                </a:lnTo>
                <a:lnTo>
                  <a:pt x="23" y="117"/>
                </a:lnTo>
                <a:lnTo>
                  <a:pt x="28" y="115"/>
                </a:lnTo>
                <a:lnTo>
                  <a:pt x="36" y="109"/>
                </a:lnTo>
                <a:lnTo>
                  <a:pt x="38" y="106"/>
                </a:lnTo>
                <a:lnTo>
                  <a:pt x="41" y="103"/>
                </a:lnTo>
                <a:lnTo>
                  <a:pt x="47" y="103"/>
                </a:lnTo>
                <a:lnTo>
                  <a:pt x="52" y="102"/>
                </a:lnTo>
                <a:lnTo>
                  <a:pt x="64" y="103"/>
                </a:lnTo>
                <a:lnTo>
                  <a:pt x="70" y="105"/>
                </a:lnTo>
                <a:lnTo>
                  <a:pt x="76" y="109"/>
                </a:lnTo>
                <a:lnTo>
                  <a:pt x="78" y="100"/>
                </a:lnTo>
                <a:lnTo>
                  <a:pt x="79" y="98"/>
                </a:lnTo>
                <a:lnTo>
                  <a:pt x="78" y="96"/>
                </a:lnTo>
                <a:lnTo>
                  <a:pt x="78" y="93"/>
                </a:lnTo>
                <a:lnTo>
                  <a:pt x="77" y="82"/>
                </a:lnTo>
                <a:lnTo>
                  <a:pt x="79" y="72"/>
                </a:lnTo>
                <a:lnTo>
                  <a:pt x="82" y="69"/>
                </a:lnTo>
                <a:lnTo>
                  <a:pt x="84" y="61"/>
                </a:lnTo>
                <a:lnTo>
                  <a:pt x="89" y="49"/>
                </a:lnTo>
                <a:lnTo>
                  <a:pt x="91" y="43"/>
                </a:lnTo>
                <a:lnTo>
                  <a:pt x="92" y="41"/>
                </a:lnTo>
                <a:lnTo>
                  <a:pt x="93" y="37"/>
                </a:lnTo>
                <a:lnTo>
                  <a:pt x="93" y="29"/>
                </a:lnTo>
                <a:lnTo>
                  <a:pt x="93" y="26"/>
                </a:lnTo>
                <a:lnTo>
                  <a:pt x="92" y="23"/>
                </a:lnTo>
                <a:lnTo>
                  <a:pt x="91" y="21"/>
                </a:lnTo>
                <a:lnTo>
                  <a:pt x="91" y="19"/>
                </a:lnTo>
                <a:lnTo>
                  <a:pt x="91" y="16"/>
                </a:lnTo>
                <a:lnTo>
                  <a:pt x="91" y="13"/>
                </a:lnTo>
                <a:lnTo>
                  <a:pt x="90" y="9"/>
                </a:lnTo>
                <a:lnTo>
                  <a:pt x="85" y="10"/>
                </a:lnTo>
                <a:lnTo>
                  <a:pt x="79" y="10"/>
                </a:lnTo>
                <a:lnTo>
                  <a:pt x="77" y="9"/>
                </a:lnTo>
                <a:lnTo>
                  <a:pt x="77" y="7"/>
                </a:lnTo>
                <a:lnTo>
                  <a:pt x="77" y="3"/>
                </a:lnTo>
                <a:lnTo>
                  <a:pt x="71" y="2"/>
                </a:lnTo>
                <a:lnTo>
                  <a:pt x="66" y="6"/>
                </a:lnTo>
                <a:lnTo>
                  <a:pt x="61" y="6"/>
                </a:lnTo>
                <a:lnTo>
                  <a:pt x="58" y="0"/>
                </a:lnTo>
                <a:lnTo>
                  <a:pt x="47" y="0"/>
                </a:lnTo>
                <a:lnTo>
                  <a:pt x="44" y="5"/>
                </a:lnTo>
                <a:lnTo>
                  <a:pt x="43" y="7"/>
                </a:lnTo>
                <a:lnTo>
                  <a:pt x="43" y="9"/>
                </a:lnTo>
                <a:lnTo>
                  <a:pt x="41" y="10"/>
                </a:lnTo>
                <a:lnTo>
                  <a:pt x="37" y="10"/>
                </a:lnTo>
                <a:lnTo>
                  <a:pt x="36" y="9"/>
                </a:lnTo>
                <a:lnTo>
                  <a:pt x="34" y="6"/>
                </a:lnTo>
                <a:lnTo>
                  <a:pt x="30" y="8"/>
                </a:lnTo>
                <a:lnTo>
                  <a:pt x="28" y="17"/>
                </a:lnTo>
                <a:lnTo>
                  <a:pt x="28" y="15"/>
                </a:lnTo>
                <a:lnTo>
                  <a:pt x="27" y="14"/>
                </a:lnTo>
                <a:lnTo>
                  <a:pt x="24" y="15"/>
                </a:lnTo>
                <a:lnTo>
                  <a:pt x="21" y="16"/>
                </a:lnTo>
                <a:lnTo>
                  <a:pt x="20" y="19"/>
                </a:lnTo>
                <a:lnTo>
                  <a:pt x="19" y="21"/>
                </a:lnTo>
                <a:lnTo>
                  <a:pt x="15" y="23"/>
                </a:lnTo>
                <a:lnTo>
                  <a:pt x="14" y="26"/>
                </a:lnTo>
                <a:lnTo>
                  <a:pt x="14" y="28"/>
                </a:lnTo>
                <a:lnTo>
                  <a:pt x="17" y="33"/>
                </a:lnTo>
                <a:lnTo>
                  <a:pt x="19" y="35"/>
                </a:lnTo>
                <a:lnTo>
                  <a:pt x="17" y="37"/>
                </a:lnTo>
                <a:lnTo>
                  <a:pt x="15" y="40"/>
                </a:lnTo>
                <a:lnTo>
                  <a:pt x="12" y="42"/>
                </a:lnTo>
                <a:lnTo>
                  <a:pt x="9" y="42"/>
                </a:lnTo>
                <a:lnTo>
                  <a:pt x="8" y="43"/>
                </a:lnTo>
                <a:lnTo>
                  <a:pt x="10" y="48"/>
                </a:lnTo>
                <a:lnTo>
                  <a:pt x="6" y="51"/>
                </a:lnTo>
                <a:lnTo>
                  <a:pt x="7" y="56"/>
                </a:lnTo>
                <a:lnTo>
                  <a:pt x="8" y="60"/>
                </a:lnTo>
                <a:lnTo>
                  <a:pt x="7" y="62"/>
                </a:lnTo>
                <a:lnTo>
                  <a:pt x="7" y="63"/>
                </a:lnTo>
                <a:lnTo>
                  <a:pt x="3" y="65"/>
                </a:lnTo>
                <a:lnTo>
                  <a:pt x="2" y="69"/>
                </a:lnTo>
                <a:lnTo>
                  <a:pt x="0" y="74"/>
                </a:lnTo>
                <a:lnTo>
                  <a:pt x="9" y="77"/>
                </a:lnTo>
                <a:lnTo>
                  <a:pt x="10" y="78"/>
                </a:lnTo>
                <a:lnTo>
                  <a:pt x="12" y="81"/>
                </a:lnTo>
                <a:lnTo>
                  <a:pt x="14" y="85"/>
                </a:lnTo>
                <a:lnTo>
                  <a:pt x="16" y="91"/>
                </a:lnTo>
                <a:lnTo>
                  <a:pt x="19" y="93"/>
                </a:lnTo>
                <a:lnTo>
                  <a:pt x="20" y="93"/>
                </a:lnTo>
                <a:lnTo>
                  <a:pt x="21" y="93"/>
                </a:lnTo>
                <a:lnTo>
                  <a:pt x="22" y="95"/>
                </a:lnTo>
                <a:lnTo>
                  <a:pt x="21" y="98"/>
                </a:lnTo>
                <a:lnTo>
                  <a:pt x="20" y="103"/>
                </a:lnTo>
                <a:lnTo>
                  <a:pt x="19" y="105"/>
                </a:lnTo>
                <a:lnTo>
                  <a:pt x="17" y="106"/>
                </a:lnTo>
                <a:lnTo>
                  <a:pt x="15" y="109"/>
                </a:lnTo>
                <a:lnTo>
                  <a:pt x="16" y="110"/>
                </a:lnTo>
                <a:lnTo>
                  <a:pt x="16" y="112"/>
                </a:lnTo>
                <a:lnTo>
                  <a:pt x="17" y="113"/>
                </a:lnTo>
                <a:lnTo>
                  <a:pt x="16" y="119"/>
                </a:lnTo>
                <a:lnTo>
                  <a:pt x="17" y="119"/>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70" name="Freeform 277"/>
          <p:cNvSpPr>
            <a:spLocks noEditPoints="1"/>
          </p:cNvSpPr>
          <p:nvPr/>
        </p:nvSpPr>
        <p:spPr bwMode="auto">
          <a:xfrm>
            <a:off x="4713288" y="2206625"/>
            <a:ext cx="255587" cy="298450"/>
          </a:xfrm>
          <a:custGeom>
            <a:avLst/>
            <a:gdLst>
              <a:gd name="T0" fmla="*/ 2147483647 w 168"/>
              <a:gd name="T1" fmla="*/ 2147483647 h 212"/>
              <a:gd name="T2" fmla="*/ 2147483647 w 168"/>
              <a:gd name="T3" fmla="*/ 2147483647 h 212"/>
              <a:gd name="T4" fmla="*/ 2147483647 w 168"/>
              <a:gd name="T5" fmla="*/ 2147483647 h 212"/>
              <a:gd name="T6" fmla="*/ 2147483647 w 168"/>
              <a:gd name="T7" fmla="*/ 2147483647 h 212"/>
              <a:gd name="T8" fmla="*/ 2147483647 w 168"/>
              <a:gd name="T9" fmla="*/ 2147483647 h 212"/>
              <a:gd name="T10" fmla="*/ 2147483647 w 168"/>
              <a:gd name="T11" fmla="*/ 2147483647 h 212"/>
              <a:gd name="T12" fmla="*/ 2147483647 w 168"/>
              <a:gd name="T13" fmla="*/ 2147483647 h 212"/>
              <a:gd name="T14" fmla="*/ 2147483647 w 168"/>
              <a:gd name="T15" fmla="*/ 2147483647 h 212"/>
              <a:gd name="T16" fmla="*/ 2147483647 w 168"/>
              <a:gd name="T17" fmla="*/ 2147483647 h 212"/>
              <a:gd name="T18" fmla="*/ 2147483647 w 168"/>
              <a:gd name="T19" fmla="*/ 2147483647 h 212"/>
              <a:gd name="T20" fmla="*/ 2147483647 w 168"/>
              <a:gd name="T21" fmla="*/ 2147483647 h 212"/>
              <a:gd name="T22" fmla="*/ 2147483647 w 168"/>
              <a:gd name="T23" fmla="*/ 2147483647 h 212"/>
              <a:gd name="T24" fmla="*/ 2147483647 w 168"/>
              <a:gd name="T25" fmla="*/ 2147483647 h 212"/>
              <a:gd name="T26" fmla="*/ 2147483647 w 168"/>
              <a:gd name="T27" fmla="*/ 2147483647 h 212"/>
              <a:gd name="T28" fmla="*/ 2147483647 w 168"/>
              <a:gd name="T29" fmla="*/ 2147483647 h 212"/>
              <a:gd name="T30" fmla="*/ 2147483647 w 168"/>
              <a:gd name="T31" fmla="*/ 2147483647 h 212"/>
              <a:gd name="T32" fmla="*/ 2147483647 w 168"/>
              <a:gd name="T33" fmla="*/ 2147483647 h 212"/>
              <a:gd name="T34" fmla="*/ 2147483647 w 168"/>
              <a:gd name="T35" fmla="*/ 2147483647 h 212"/>
              <a:gd name="T36" fmla="*/ 2147483647 w 168"/>
              <a:gd name="T37" fmla="*/ 2147483647 h 212"/>
              <a:gd name="T38" fmla="*/ 2147483647 w 168"/>
              <a:gd name="T39" fmla="*/ 2147483647 h 212"/>
              <a:gd name="T40" fmla="*/ 2147483647 w 168"/>
              <a:gd name="T41" fmla="*/ 2147483647 h 212"/>
              <a:gd name="T42" fmla="*/ 2147483647 w 168"/>
              <a:gd name="T43" fmla="*/ 2147483647 h 212"/>
              <a:gd name="T44" fmla="*/ 2147483647 w 168"/>
              <a:gd name="T45" fmla="*/ 2147483647 h 212"/>
              <a:gd name="T46" fmla="*/ 2147483647 w 168"/>
              <a:gd name="T47" fmla="*/ 2147483647 h 212"/>
              <a:gd name="T48" fmla="*/ 2147483647 w 168"/>
              <a:gd name="T49" fmla="*/ 2147483647 h 212"/>
              <a:gd name="T50" fmla="*/ 2147483647 w 168"/>
              <a:gd name="T51" fmla="*/ 2147483647 h 212"/>
              <a:gd name="T52" fmla="*/ 2147483647 w 168"/>
              <a:gd name="T53" fmla="*/ 2147483647 h 212"/>
              <a:gd name="T54" fmla="*/ 2147483647 w 168"/>
              <a:gd name="T55" fmla="*/ 2147483647 h 212"/>
              <a:gd name="T56" fmla="*/ 2147483647 w 168"/>
              <a:gd name="T57" fmla="*/ 2147483647 h 212"/>
              <a:gd name="T58" fmla="*/ 2147483647 w 168"/>
              <a:gd name="T59" fmla="*/ 2147483647 h 212"/>
              <a:gd name="T60" fmla="*/ 2147483647 w 168"/>
              <a:gd name="T61" fmla="*/ 2147483647 h 212"/>
              <a:gd name="T62" fmla="*/ 2147483647 w 168"/>
              <a:gd name="T63" fmla="*/ 2147483647 h 212"/>
              <a:gd name="T64" fmla="*/ 2147483647 w 168"/>
              <a:gd name="T65" fmla="*/ 2147483647 h 212"/>
              <a:gd name="T66" fmla="*/ 2147483647 w 168"/>
              <a:gd name="T67" fmla="*/ 2147483647 h 212"/>
              <a:gd name="T68" fmla="*/ 2147483647 w 168"/>
              <a:gd name="T69" fmla="*/ 2147483647 h 212"/>
              <a:gd name="T70" fmla="*/ 2147483647 w 168"/>
              <a:gd name="T71" fmla="*/ 2147483647 h 212"/>
              <a:gd name="T72" fmla="*/ 2147483647 w 168"/>
              <a:gd name="T73" fmla="*/ 2147483647 h 212"/>
              <a:gd name="T74" fmla="*/ 2147483647 w 168"/>
              <a:gd name="T75" fmla="*/ 2147483647 h 212"/>
              <a:gd name="T76" fmla="*/ 2147483647 w 168"/>
              <a:gd name="T77" fmla="*/ 2147483647 h 212"/>
              <a:gd name="T78" fmla="*/ 2147483647 w 168"/>
              <a:gd name="T79" fmla="*/ 2147483647 h 212"/>
              <a:gd name="T80" fmla="*/ 2147483647 w 168"/>
              <a:gd name="T81" fmla="*/ 2147483647 h 212"/>
              <a:gd name="T82" fmla="*/ 2147483647 w 168"/>
              <a:gd name="T83" fmla="*/ 2147483647 h 212"/>
              <a:gd name="T84" fmla="*/ 2147483647 w 168"/>
              <a:gd name="T85" fmla="*/ 2147483647 h 212"/>
              <a:gd name="T86" fmla="*/ 2147483647 w 168"/>
              <a:gd name="T87" fmla="*/ 2147483647 h 212"/>
              <a:gd name="T88" fmla="*/ 2147483647 w 168"/>
              <a:gd name="T89" fmla="*/ 2147483647 h 212"/>
              <a:gd name="T90" fmla="*/ 2147483647 w 168"/>
              <a:gd name="T91" fmla="*/ 2147483647 h 212"/>
              <a:gd name="T92" fmla="*/ 2147483647 w 168"/>
              <a:gd name="T93" fmla="*/ 2147483647 h 212"/>
              <a:gd name="T94" fmla="*/ 2147483647 w 168"/>
              <a:gd name="T95" fmla="*/ 2147483647 h 212"/>
              <a:gd name="T96" fmla="*/ 2147483647 w 168"/>
              <a:gd name="T97" fmla="*/ 2147483647 h 212"/>
              <a:gd name="T98" fmla="*/ 2147483647 w 168"/>
              <a:gd name="T99" fmla="*/ 2147483647 h 212"/>
              <a:gd name="T100" fmla="*/ 2147483647 w 168"/>
              <a:gd name="T101" fmla="*/ 2147483647 h 212"/>
              <a:gd name="T102" fmla="*/ 2147483647 w 168"/>
              <a:gd name="T103" fmla="*/ 2147483647 h 212"/>
              <a:gd name="T104" fmla="*/ 2147483647 w 168"/>
              <a:gd name="T105" fmla="*/ 2147483647 h 212"/>
              <a:gd name="T106" fmla="*/ 2147483647 w 168"/>
              <a:gd name="T107" fmla="*/ 2147483647 h 212"/>
              <a:gd name="T108" fmla="*/ 2147483647 w 168"/>
              <a:gd name="T109" fmla="*/ 2147483647 h 212"/>
              <a:gd name="T110" fmla="*/ 2147483647 w 168"/>
              <a:gd name="T111" fmla="*/ 2147483647 h 212"/>
              <a:gd name="T112" fmla="*/ 2147483647 w 168"/>
              <a:gd name="T113" fmla="*/ 2147483647 h 212"/>
              <a:gd name="T114" fmla="*/ 2147483647 w 168"/>
              <a:gd name="T115" fmla="*/ 2147483647 h 2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8"/>
              <a:gd name="T175" fmla="*/ 0 h 212"/>
              <a:gd name="T176" fmla="*/ 168 w 168"/>
              <a:gd name="T177" fmla="*/ 212 h 21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8" h="212">
                <a:moveTo>
                  <a:pt x="87" y="185"/>
                </a:moveTo>
                <a:lnTo>
                  <a:pt x="87" y="185"/>
                </a:lnTo>
                <a:lnTo>
                  <a:pt x="86" y="186"/>
                </a:lnTo>
                <a:lnTo>
                  <a:pt x="85" y="186"/>
                </a:lnTo>
                <a:lnTo>
                  <a:pt x="85" y="190"/>
                </a:lnTo>
                <a:lnTo>
                  <a:pt x="85" y="192"/>
                </a:lnTo>
                <a:lnTo>
                  <a:pt x="91" y="198"/>
                </a:lnTo>
                <a:lnTo>
                  <a:pt x="94" y="199"/>
                </a:lnTo>
                <a:lnTo>
                  <a:pt x="98" y="200"/>
                </a:lnTo>
                <a:lnTo>
                  <a:pt x="100" y="205"/>
                </a:lnTo>
                <a:lnTo>
                  <a:pt x="103" y="205"/>
                </a:lnTo>
                <a:lnTo>
                  <a:pt x="106" y="205"/>
                </a:lnTo>
                <a:lnTo>
                  <a:pt x="110" y="207"/>
                </a:lnTo>
                <a:lnTo>
                  <a:pt x="116" y="210"/>
                </a:lnTo>
                <a:lnTo>
                  <a:pt x="116" y="212"/>
                </a:lnTo>
                <a:lnTo>
                  <a:pt x="119" y="212"/>
                </a:lnTo>
                <a:lnTo>
                  <a:pt x="121" y="212"/>
                </a:lnTo>
                <a:lnTo>
                  <a:pt x="121" y="210"/>
                </a:lnTo>
                <a:lnTo>
                  <a:pt x="120" y="207"/>
                </a:lnTo>
                <a:lnTo>
                  <a:pt x="124" y="205"/>
                </a:lnTo>
                <a:lnTo>
                  <a:pt x="125" y="200"/>
                </a:lnTo>
                <a:lnTo>
                  <a:pt x="125" y="196"/>
                </a:lnTo>
                <a:lnTo>
                  <a:pt x="124" y="196"/>
                </a:lnTo>
                <a:lnTo>
                  <a:pt x="124" y="193"/>
                </a:lnTo>
                <a:lnTo>
                  <a:pt x="124" y="191"/>
                </a:lnTo>
                <a:lnTo>
                  <a:pt x="125" y="190"/>
                </a:lnTo>
                <a:lnTo>
                  <a:pt x="126" y="189"/>
                </a:lnTo>
                <a:lnTo>
                  <a:pt x="126" y="187"/>
                </a:lnTo>
                <a:lnTo>
                  <a:pt x="126" y="185"/>
                </a:lnTo>
                <a:lnTo>
                  <a:pt x="114" y="190"/>
                </a:lnTo>
                <a:lnTo>
                  <a:pt x="107" y="190"/>
                </a:lnTo>
                <a:lnTo>
                  <a:pt x="100" y="190"/>
                </a:lnTo>
                <a:lnTo>
                  <a:pt x="97" y="186"/>
                </a:lnTo>
                <a:lnTo>
                  <a:pt x="94" y="186"/>
                </a:lnTo>
                <a:lnTo>
                  <a:pt x="93" y="187"/>
                </a:lnTo>
                <a:lnTo>
                  <a:pt x="92" y="187"/>
                </a:lnTo>
                <a:lnTo>
                  <a:pt x="90" y="187"/>
                </a:lnTo>
                <a:lnTo>
                  <a:pt x="89" y="186"/>
                </a:lnTo>
                <a:lnTo>
                  <a:pt x="87" y="185"/>
                </a:lnTo>
                <a:close/>
                <a:moveTo>
                  <a:pt x="9" y="70"/>
                </a:moveTo>
                <a:lnTo>
                  <a:pt x="9" y="70"/>
                </a:lnTo>
                <a:lnTo>
                  <a:pt x="14" y="68"/>
                </a:lnTo>
                <a:lnTo>
                  <a:pt x="17" y="69"/>
                </a:lnTo>
                <a:lnTo>
                  <a:pt x="20" y="68"/>
                </a:lnTo>
                <a:lnTo>
                  <a:pt x="21" y="67"/>
                </a:lnTo>
                <a:lnTo>
                  <a:pt x="21" y="66"/>
                </a:lnTo>
                <a:lnTo>
                  <a:pt x="23" y="63"/>
                </a:lnTo>
                <a:lnTo>
                  <a:pt x="25" y="62"/>
                </a:lnTo>
                <a:lnTo>
                  <a:pt x="25" y="58"/>
                </a:lnTo>
                <a:lnTo>
                  <a:pt x="29" y="55"/>
                </a:lnTo>
                <a:lnTo>
                  <a:pt x="31" y="55"/>
                </a:lnTo>
                <a:lnTo>
                  <a:pt x="34" y="55"/>
                </a:lnTo>
                <a:lnTo>
                  <a:pt x="37" y="58"/>
                </a:lnTo>
                <a:lnTo>
                  <a:pt x="39" y="60"/>
                </a:lnTo>
                <a:lnTo>
                  <a:pt x="42" y="60"/>
                </a:lnTo>
                <a:lnTo>
                  <a:pt x="43" y="60"/>
                </a:lnTo>
                <a:lnTo>
                  <a:pt x="46" y="62"/>
                </a:lnTo>
                <a:lnTo>
                  <a:pt x="50" y="66"/>
                </a:lnTo>
                <a:lnTo>
                  <a:pt x="50" y="67"/>
                </a:lnTo>
                <a:lnTo>
                  <a:pt x="52" y="67"/>
                </a:lnTo>
                <a:lnTo>
                  <a:pt x="52" y="68"/>
                </a:lnTo>
                <a:lnTo>
                  <a:pt x="52" y="70"/>
                </a:lnTo>
                <a:lnTo>
                  <a:pt x="54" y="74"/>
                </a:lnTo>
                <a:lnTo>
                  <a:pt x="56" y="76"/>
                </a:lnTo>
                <a:lnTo>
                  <a:pt x="58" y="79"/>
                </a:lnTo>
                <a:lnTo>
                  <a:pt x="58" y="82"/>
                </a:lnTo>
                <a:lnTo>
                  <a:pt x="58" y="85"/>
                </a:lnTo>
                <a:lnTo>
                  <a:pt x="61" y="87"/>
                </a:lnTo>
                <a:lnTo>
                  <a:pt x="62" y="89"/>
                </a:lnTo>
                <a:lnTo>
                  <a:pt x="62" y="92"/>
                </a:lnTo>
                <a:lnTo>
                  <a:pt x="63" y="94"/>
                </a:lnTo>
                <a:lnTo>
                  <a:pt x="63" y="96"/>
                </a:lnTo>
                <a:lnTo>
                  <a:pt x="66" y="101"/>
                </a:lnTo>
                <a:lnTo>
                  <a:pt x="70" y="104"/>
                </a:lnTo>
                <a:lnTo>
                  <a:pt x="75" y="107"/>
                </a:lnTo>
                <a:lnTo>
                  <a:pt x="78" y="110"/>
                </a:lnTo>
                <a:lnTo>
                  <a:pt x="80" y="115"/>
                </a:lnTo>
                <a:lnTo>
                  <a:pt x="82" y="117"/>
                </a:lnTo>
                <a:lnTo>
                  <a:pt x="84" y="120"/>
                </a:lnTo>
                <a:lnTo>
                  <a:pt x="89" y="122"/>
                </a:lnTo>
                <a:lnTo>
                  <a:pt x="94" y="124"/>
                </a:lnTo>
                <a:lnTo>
                  <a:pt x="97" y="124"/>
                </a:lnTo>
                <a:lnTo>
                  <a:pt x="98" y="124"/>
                </a:lnTo>
                <a:lnTo>
                  <a:pt x="99" y="123"/>
                </a:lnTo>
                <a:lnTo>
                  <a:pt x="101" y="124"/>
                </a:lnTo>
                <a:lnTo>
                  <a:pt x="103" y="125"/>
                </a:lnTo>
                <a:lnTo>
                  <a:pt x="105" y="128"/>
                </a:lnTo>
                <a:lnTo>
                  <a:pt x="106" y="130"/>
                </a:lnTo>
                <a:lnTo>
                  <a:pt x="108" y="131"/>
                </a:lnTo>
                <a:lnTo>
                  <a:pt x="111" y="131"/>
                </a:lnTo>
                <a:lnTo>
                  <a:pt x="111" y="134"/>
                </a:lnTo>
                <a:lnTo>
                  <a:pt x="111" y="135"/>
                </a:lnTo>
                <a:lnTo>
                  <a:pt x="112" y="136"/>
                </a:lnTo>
                <a:lnTo>
                  <a:pt x="114" y="136"/>
                </a:lnTo>
                <a:lnTo>
                  <a:pt x="116" y="137"/>
                </a:lnTo>
                <a:lnTo>
                  <a:pt x="117" y="137"/>
                </a:lnTo>
                <a:lnTo>
                  <a:pt x="118" y="138"/>
                </a:lnTo>
                <a:lnTo>
                  <a:pt x="118" y="141"/>
                </a:lnTo>
                <a:lnTo>
                  <a:pt x="119" y="145"/>
                </a:lnTo>
                <a:lnTo>
                  <a:pt x="121" y="146"/>
                </a:lnTo>
                <a:lnTo>
                  <a:pt x="125" y="148"/>
                </a:lnTo>
                <a:lnTo>
                  <a:pt x="127" y="148"/>
                </a:lnTo>
                <a:lnTo>
                  <a:pt x="130" y="150"/>
                </a:lnTo>
                <a:lnTo>
                  <a:pt x="133" y="161"/>
                </a:lnTo>
                <a:lnTo>
                  <a:pt x="135" y="173"/>
                </a:lnTo>
                <a:lnTo>
                  <a:pt x="132" y="175"/>
                </a:lnTo>
                <a:lnTo>
                  <a:pt x="132" y="178"/>
                </a:lnTo>
                <a:lnTo>
                  <a:pt x="132" y="182"/>
                </a:lnTo>
                <a:lnTo>
                  <a:pt x="128" y="186"/>
                </a:lnTo>
                <a:lnTo>
                  <a:pt x="128" y="190"/>
                </a:lnTo>
                <a:lnTo>
                  <a:pt x="130" y="191"/>
                </a:lnTo>
                <a:lnTo>
                  <a:pt x="131" y="193"/>
                </a:lnTo>
                <a:lnTo>
                  <a:pt x="133" y="193"/>
                </a:lnTo>
                <a:lnTo>
                  <a:pt x="137" y="192"/>
                </a:lnTo>
                <a:lnTo>
                  <a:pt x="137" y="190"/>
                </a:lnTo>
                <a:lnTo>
                  <a:pt x="138" y="186"/>
                </a:lnTo>
                <a:lnTo>
                  <a:pt x="144" y="183"/>
                </a:lnTo>
                <a:lnTo>
                  <a:pt x="144" y="180"/>
                </a:lnTo>
                <a:lnTo>
                  <a:pt x="144" y="178"/>
                </a:lnTo>
                <a:lnTo>
                  <a:pt x="144" y="176"/>
                </a:lnTo>
                <a:lnTo>
                  <a:pt x="144" y="175"/>
                </a:lnTo>
                <a:lnTo>
                  <a:pt x="145" y="173"/>
                </a:lnTo>
                <a:lnTo>
                  <a:pt x="147" y="172"/>
                </a:lnTo>
                <a:lnTo>
                  <a:pt x="148" y="172"/>
                </a:lnTo>
                <a:lnTo>
                  <a:pt x="149" y="171"/>
                </a:lnTo>
                <a:lnTo>
                  <a:pt x="149" y="166"/>
                </a:lnTo>
                <a:lnTo>
                  <a:pt x="148" y="162"/>
                </a:lnTo>
                <a:lnTo>
                  <a:pt x="147" y="161"/>
                </a:lnTo>
                <a:lnTo>
                  <a:pt x="146" y="159"/>
                </a:lnTo>
                <a:lnTo>
                  <a:pt x="145" y="157"/>
                </a:lnTo>
                <a:lnTo>
                  <a:pt x="144" y="154"/>
                </a:lnTo>
                <a:lnTo>
                  <a:pt x="142" y="152"/>
                </a:lnTo>
                <a:lnTo>
                  <a:pt x="140" y="152"/>
                </a:lnTo>
                <a:lnTo>
                  <a:pt x="144" y="142"/>
                </a:lnTo>
                <a:lnTo>
                  <a:pt x="147" y="138"/>
                </a:lnTo>
                <a:lnTo>
                  <a:pt x="148" y="138"/>
                </a:lnTo>
                <a:lnTo>
                  <a:pt x="151" y="138"/>
                </a:lnTo>
                <a:lnTo>
                  <a:pt x="151" y="141"/>
                </a:lnTo>
                <a:lnTo>
                  <a:pt x="161" y="143"/>
                </a:lnTo>
                <a:lnTo>
                  <a:pt x="161" y="146"/>
                </a:lnTo>
                <a:lnTo>
                  <a:pt x="162" y="150"/>
                </a:lnTo>
                <a:lnTo>
                  <a:pt x="166" y="150"/>
                </a:lnTo>
                <a:lnTo>
                  <a:pt x="166" y="148"/>
                </a:lnTo>
                <a:lnTo>
                  <a:pt x="168" y="146"/>
                </a:lnTo>
                <a:lnTo>
                  <a:pt x="167" y="144"/>
                </a:lnTo>
                <a:lnTo>
                  <a:pt x="167" y="139"/>
                </a:lnTo>
                <a:lnTo>
                  <a:pt x="165" y="138"/>
                </a:lnTo>
                <a:lnTo>
                  <a:pt x="162" y="137"/>
                </a:lnTo>
                <a:lnTo>
                  <a:pt x="159" y="134"/>
                </a:lnTo>
                <a:lnTo>
                  <a:pt x="155" y="129"/>
                </a:lnTo>
                <a:lnTo>
                  <a:pt x="151" y="127"/>
                </a:lnTo>
                <a:lnTo>
                  <a:pt x="145" y="124"/>
                </a:lnTo>
                <a:lnTo>
                  <a:pt x="140" y="121"/>
                </a:lnTo>
                <a:lnTo>
                  <a:pt x="135" y="118"/>
                </a:lnTo>
                <a:lnTo>
                  <a:pt x="137" y="110"/>
                </a:lnTo>
                <a:lnTo>
                  <a:pt x="126" y="110"/>
                </a:lnTo>
                <a:lnTo>
                  <a:pt x="121" y="109"/>
                </a:lnTo>
                <a:lnTo>
                  <a:pt x="117" y="107"/>
                </a:lnTo>
                <a:lnTo>
                  <a:pt x="114" y="103"/>
                </a:lnTo>
                <a:lnTo>
                  <a:pt x="110" y="99"/>
                </a:lnTo>
                <a:lnTo>
                  <a:pt x="104" y="89"/>
                </a:lnTo>
                <a:lnTo>
                  <a:pt x="103" y="85"/>
                </a:lnTo>
                <a:lnTo>
                  <a:pt x="101" y="80"/>
                </a:lnTo>
                <a:lnTo>
                  <a:pt x="100" y="79"/>
                </a:lnTo>
                <a:lnTo>
                  <a:pt x="98" y="79"/>
                </a:lnTo>
                <a:lnTo>
                  <a:pt x="97" y="75"/>
                </a:lnTo>
                <a:lnTo>
                  <a:pt x="94" y="72"/>
                </a:lnTo>
                <a:lnTo>
                  <a:pt x="93" y="72"/>
                </a:lnTo>
                <a:lnTo>
                  <a:pt x="93" y="70"/>
                </a:lnTo>
                <a:lnTo>
                  <a:pt x="90" y="69"/>
                </a:lnTo>
                <a:lnTo>
                  <a:pt x="86" y="68"/>
                </a:lnTo>
                <a:lnTo>
                  <a:pt x="83" y="67"/>
                </a:lnTo>
                <a:lnTo>
                  <a:pt x="80" y="63"/>
                </a:lnTo>
                <a:lnTo>
                  <a:pt x="78" y="62"/>
                </a:lnTo>
                <a:lnTo>
                  <a:pt x="78" y="58"/>
                </a:lnTo>
                <a:lnTo>
                  <a:pt x="80" y="53"/>
                </a:lnTo>
                <a:lnTo>
                  <a:pt x="84" y="46"/>
                </a:lnTo>
                <a:lnTo>
                  <a:pt x="84" y="44"/>
                </a:lnTo>
                <a:lnTo>
                  <a:pt x="83" y="41"/>
                </a:lnTo>
                <a:lnTo>
                  <a:pt x="82" y="40"/>
                </a:lnTo>
                <a:lnTo>
                  <a:pt x="80" y="39"/>
                </a:lnTo>
                <a:lnTo>
                  <a:pt x="80" y="37"/>
                </a:lnTo>
                <a:lnTo>
                  <a:pt x="80" y="35"/>
                </a:lnTo>
                <a:lnTo>
                  <a:pt x="82" y="34"/>
                </a:lnTo>
                <a:lnTo>
                  <a:pt x="83" y="34"/>
                </a:lnTo>
                <a:lnTo>
                  <a:pt x="84" y="37"/>
                </a:lnTo>
                <a:lnTo>
                  <a:pt x="91" y="33"/>
                </a:lnTo>
                <a:lnTo>
                  <a:pt x="100" y="30"/>
                </a:lnTo>
                <a:lnTo>
                  <a:pt x="99" y="27"/>
                </a:lnTo>
                <a:lnTo>
                  <a:pt x="98" y="26"/>
                </a:lnTo>
                <a:lnTo>
                  <a:pt x="99" y="21"/>
                </a:lnTo>
                <a:lnTo>
                  <a:pt x="99" y="18"/>
                </a:lnTo>
                <a:lnTo>
                  <a:pt x="98" y="17"/>
                </a:lnTo>
                <a:lnTo>
                  <a:pt x="96" y="15"/>
                </a:lnTo>
                <a:lnTo>
                  <a:pt x="93" y="15"/>
                </a:lnTo>
                <a:lnTo>
                  <a:pt x="93" y="14"/>
                </a:lnTo>
                <a:lnTo>
                  <a:pt x="94" y="11"/>
                </a:lnTo>
                <a:lnTo>
                  <a:pt x="97" y="6"/>
                </a:lnTo>
                <a:lnTo>
                  <a:pt x="93" y="6"/>
                </a:lnTo>
                <a:lnTo>
                  <a:pt x="86" y="6"/>
                </a:lnTo>
                <a:lnTo>
                  <a:pt x="83" y="7"/>
                </a:lnTo>
                <a:lnTo>
                  <a:pt x="80" y="7"/>
                </a:lnTo>
                <a:lnTo>
                  <a:pt x="79" y="7"/>
                </a:lnTo>
                <a:lnTo>
                  <a:pt x="78" y="6"/>
                </a:lnTo>
                <a:lnTo>
                  <a:pt x="77" y="5"/>
                </a:lnTo>
                <a:lnTo>
                  <a:pt x="75" y="4"/>
                </a:lnTo>
                <a:lnTo>
                  <a:pt x="71" y="4"/>
                </a:lnTo>
                <a:lnTo>
                  <a:pt x="68" y="3"/>
                </a:lnTo>
                <a:lnTo>
                  <a:pt x="64" y="0"/>
                </a:lnTo>
                <a:lnTo>
                  <a:pt x="64" y="3"/>
                </a:lnTo>
                <a:lnTo>
                  <a:pt x="64" y="4"/>
                </a:lnTo>
                <a:lnTo>
                  <a:pt x="63" y="4"/>
                </a:lnTo>
                <a:lnTo>
                  <a:pt x="61" y="3"/>
                </a:lnTo>
                <a:lnTo>
                  <a:pt x="56" y="1"/>
                </a:lnTo>
                <a:lnTo>
                  <a:pt x="56" y="3"/>
                </a:lnTo>
                <a:lnTo>
                  <a:pt x="56" y="5"/>
                </a:lnTo>
                <a:lnTo>
                  <a:pt x="54" y="6"/>
                </a:lnTo>
                <a:lnTo>
                  <a:pt x="54" y="8"/>
                </a:lnTo>
                <a:lnTo>
                  <a:pt x="55" y="8"/>
                </a:lnTo>
                <a:lnTo>
                  <a:pt x="56" y="10"/>
                </a:lnTo>
                <a:lnTo>
                  <a:pt x="56" y="11"/>
                </a:lnTo>
                <a:lnTo>
                  <a:pt x="54" y="13"/>
                </a:lnTo>
                <a:lnTo>
                  <a:pt x="51" y="12"/>
                </a:lnTo>
                <a:lnTo>
                  <a:pt x="49" y="11"/>
                </a:lnTo>
                <a:lnTo>
                  <a:pt x="46" y="12"/>
                </a:lnTo>
                <a:lnTo>
                  <a:pt x="45" y="13"/>
                </a:lnTo>
                <a:lnTo>
                  <a:pt x="44" y="15"/>
                </a:lnTo>
                <a:lnTo>
                  <a:pt x="43" y="17"/>
                </a:lnTo>
                <a:lnTo>
                  <a:pt x="41" y="18"/>
                </a:lnTo>
                <a:lnTo>
                  <a:pt x="38" y="18"/>
                </a:lnTo>
                <a:lnTo>
                  <a:pt x="38" y="20"/>
                </a:lnTo>
                <a:lnTo>
                  <a:pt x="38" y="25"/>
                </a:lnTo>
                <a:lnTo>
                  <a:pt x="37" y="26"/>
                </a:lnTo>
                <a:lnTo>
                  <a:pt x="36" y="26"/>
                </a:lnTo>
                <a:lnTo>
                  <a:pt x="35" y="26"/>
                </a:lnTo>
                <a:lnTo>
                  <a:pt x="30" y="24"/>
                </a:lnTo>
                <a:lnTo>
                  <a:pt x="27" y="23"/>
                </a:lnTo>
                <a:lnTo>
                  <a:pt x="24" y="19"/>
                </a:lnTo>
                <a:lnTo>
                  <a:pt x="23" y="18"/>
                </a:lnTo>
                <a:lnTo>
                  <a:pt x="22" y="19"/>
                </a:lnTo>
                <a:lnTo>
                  <a:pt x="22" y="24"/>
                </a:lnTo>
                <a:lnTo>
                  <a:pt x="21" y="25"/>
                </a:lnTo>
                <a:lnTo>
                  <a:pt x="17" y="27"/>
                </a:lnTo>
                <a:lnTo>
                  <a:pt x="14" y="28"/>
                </a:lnTo>
                <a:lnTo>
                  <a:pt x="11" y="30"/>
                </a:lnTo>
                <a:lnTo>
                  <a:pt x="8" y="35"/>
                </a:lnTo>
                <a:lnTo>
                  <a:pt x="7" y="39"/>
                </a:lnTo>
                <a:lnTo>
                  <a:pt x="6" y="40"/>
                </a:lnTo>
                <a:lnTo>
                  <a:pt x="3" y="41"/>
                </a:lnTo>
                <a:lnTo>
                  <a:pt x="2" y="41"/>
                </a:lnTo>
                <a:lnTo>
                  <a:pt x="1" y="42"/>
                </a:lnTo>
                <a:lnTo>
                  <a:pt x="0" y="45"/>
                </a:lnTo>
                <a:lnTo>
                  <a:pt x="1" y="48"/>
                </a:lnTo>
                <a:lnTo>
                  <a:pt x="3" y="49"/>
                </a:lnTo>
                <a:lnTo>
                  <a:pt x="4" y="49"/>
                </a:lnTo>
                <a:lnTo>
                  <a:pt x="4" y="51"/>
                </a:lnTo>
                <a:lnTo>
                  <a:pt x="3" y="54"/>
                </a:lnTo>
                <a:lnTo>
                  <a:pt x="3" y="59"/>
                </a:lnTo>
                <a:lnTo>
                  <a:pt x="3" y="61"/>
                </a:lnTo>
                <a:lnTo>
                  <a:pt x="6" y="62"/>
                </a:lnTo>
                <a:lnTo>
                  <a:pt x="9" y="62"/>
                </a:lnTo>
                <a:lnTo>
                  <a:pt x="10" y="62"/>
                </a:lnTo>
                <a:lnTo>
                  <a:pt x="10" y="63"/>
                </a:lnTo>
                <a:lnTo>
                  <a:pt x="9" y="66"/>
                </a:lnTo>
                <a:lnTo>
                  <a:pt x="7" y="67"/>
                </a:lnTo>
                <a:lnTo>
                  <a:pt x="7" y="69"/>
                </a:lnTo>
                <a:lnTo>
                  <a:pt x="7" y="70"/>
                </a:lnTo>
                <a:lnTo>
                  <a:pt x="9" y="70"/>
                </a:lnTo>
                <a:close/>
                <a:moveTo>
                  <a:pt x="37" y="122"/>
                </a:moveTo>
                <a:lnTo>
                  <a:pt x="37" y="122"/>
                </a:lnTo>
                <a:lnTo>
                  <a:pt x="32" y="127"/>
                </a:lnTo>
                <a:lnTo>
                  <a:pt x="28" y="130"/>
                </a:lnTo>
                <a:lnTo>
                  <a:pt x="25" y="130"/>
                </a:lnTo>
                <a:lnTo>
                  <a:pt x="24" y="130"/>
                </a:lnTo>
                <a:lnTo>
                  <a:pt x="27" y="139"/>
                </a:lnTo>
                <a:lnTo>
                  <a:pt x="28" y="151"/>
                </a:lnTo>
                <a:lnTo>
                  <a:pt x="28" y="158"/>
                </a:lnTo>
                <a:lnTo>
                  <a:pt x="30" y="163"/>
                </a:lnTo>
                <a:lnTo>
                  <a:pt x="31" y="164"/>
                </a:lnTo>
                <a:lnTo>
                  <a:pt x="32" y="165"/>
                </a:lnTo>
                <a:lnTo>
                  <a:pt x="35" y="166"/>
                </a:lnTo>
                <a:lnTo>
                  <a:pt x="36" y="168"/>
                </a:lnTo>
                <a:lnTo>
                  <a:pt x="38" y="168"/>
                </a:lnTo>
                <a:lnTo>
                  <a:pt x="43" y="163"/>
                </a:lnTo>
                <a:lnTo>
                  <a:pt x="44" y="163"/>
                </a:lnTo>
                <a:lnTo>
                  <a:pt x="49" y="134"/>
                </a:lnTo>
                <a:lnTo>
                  <a:pt x="46" y="131"/>
                </a:lnTo>
                <a:lnTo>
                  <a:pt x="44" y="129"/>
                </a:lnTo>
                <a:lnTo>
                  <a:pt x="43" y="125"/>
                </a:lnTo>
                <a:lnTo>
                  <a:pt x="43" y="124"/>
                </a:lnTo>
                <a:lnTo>
                  <a:pt x="42" y="123"/>
                </a:lnTo>
                <a:lnTo>
                  <a:pt x="39" y="122"/>
                </a:lnTo>
                <a:lnTo>
                  <a:pt x="37" y="122"/>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71" name="Freeform 278"/>
          <p:cNvSpPr>
            <a:spLocks noEditPoints="1"/>
          </p:cNvSpPr>
          <p:nvPr/>
        </p:nvSpPr>
        <p:spPr bwMode="auto">
          <a:xfrm>
            <a:off x="5332413" y="2619375"/>
            <a:ext cx="36512" cy="92075"/>
          </a:xfrm>
          <a:custGeom>
            <a:avLst/>
            <a:gdLst>
              <a:gd name="T0" fmla="*/ 2147483647 w 23"/>
              <a:gd name="T1" fmla="*/ 2147483647 h 65"/>
              <a:gd name="T2" fmla="*/ 2147483647 w 23"/>
              <a:gd name="T3" fmla="*/ 2147483647 h 65"/>
              <a:gd name="T4" fmla="*/ 2147483647 w 23"/>
              <a:gd name="T5" fmla="*/ 2147483647 h 65"/>
              <a:gd name="T6" fmla="*/ 2147483647 w 23"/>
              <a:gd name="T7" fmla="*/ 2147483647 h 65"/>
              <a:gd name="T8" fmla="*/ 2147483647 w 23"/>
              <a:gd name="T9" fmla="*/ 2147483647 h 65"/>
              <a:gd name="T10" fmla="*/ 2147483647 w 23"/>
              <a:gd name="T11" fmla="*/ 2147483647 h 65"/>
              <a:gd name="T12" fmla="*/ 2147483647 w 23"/>
              <a:gd name="T13" fmla="*/ 2147483647 h 65"/>
              <a:gd name="T14" fmla="*/ 2147483647 w 23"/>
              <a:gd name="T15" fmla="*/ 2147483647 h 65"/>
              <a:gd name="T16" fmla="*/ 2147483647 w 23"/>
              <a:gd name="T17" fmla="*/ 2147483647 h 65"/>
              <a:gd name="T18" fmla="*/ 2147483647 w 23"/>
              <a:gd name="T19" fmla="*/ 2147483647 h 65"/>
              <a:gd name="T20" fmla="*/ 2147483647 w 23"/>
              <a:gd name="T21" fmla="*/ 2147483647 h 65"/>
              <a:gd name="T22" fmla="*/ 2147483647 w 23"/>
              <a:gd name="T23" fmla="*/ 2147483647 h 65"/>
              <a:gd name="T24" fmla="*/ 2147483647 w 23"/>
              <a:gd name="T25" fmla="*/ 2147483647 h 65"/>
              <a:gd name="T26" fmla="*/ 2147483647 w 23"/>
              <a:gd name="T27" fmla="*/ 2147483647 h 65"/>
              <a:gd name="T28" fmla="*/ 2147483647 w 23"/>
              <a:gd name="T29" fmla="*/ 2147483647 h 65"/>
              <a:gd name="T30" fmla="*/ 2147483647 w 23"/>
              <a:gd name="T31" fmla="*/ 2147483647 h 65"/>
              <a:gd name="T32" fmla="*/ 2147483647 w 23"/>
              <a:gd name="T33" fmla="*/ 2147483647 h 65"/>
              <a:gd name="T34" fmla="*/ 2147483647 w 23"/>
              <a:gd name="T35" fmla="*/ 2147483647 h 65"/>
              <a:gd name="T36" fmla="*/ 2147483647 w 23"/>
              <a:gd name="T37" fmla="*/ 2147483647 h 65"/>
              <a:gd name="T38" fmla="*/ 2147483647 w 23"/>
              <a:gd name="T39" fmla="*/ 2147483647 h 65"/>
              <a:gd name="T40" fmla="*/ 2147483647 w 23"/>
              <a:gd name="T41" fmla="*/ 2147483647 h 65"/>
              <a:gd name="T42" fmla="*/ 2147483647 w 23"/>
              <a:gd name="T43" fmla="*/ 2147483647 h 65"/>
              <a:gd name="T44" fmla="*/ 2147483647 w 23"/>
              <a:gd name="T45" fmla="*/ 2147483647 h 65"/>
              <a:gd name="T46" fmla="*/ 2147483647 w 23"/>
              <a:gd name="T47" fmla="*/ 2147483647 h 65"/>
              <a:gd name="T48" fmla="*/ 2147483647 w 23"/>
              <a:gd name="T49" fmla="*/ 2147483647 h 65"/>
              <a:gd name="T50" fmla="*/ 2147483647 w 23"/>
              <a:gd name="T51" fmla="*/ 2147483647 h 65"/>
              <a:gd name="T52" fmla="*/ 2147483647 w 23"/>
              <a:gd name="T53" fmla="*/ 2147483647 h 65"/>
              <a:gd name="T54" fmla="*/ 2147483647 w 23"/>
              <a:gd name="T55" fmla="*/ 2147483647 h 65"/>
              <a:gd name="T56" fmla="*/ 2147483647 w 23"/>
              <a:gd name="T57" fmla="*/ 2147483647 h 65"/>
              <a:gd name="T58" fmla="*/ 2147483647 w 23"/>
              <a:gd name="T59" fmla="*/ 2147483647 h 65"/>
              <a:gd name="T60" fmla="*/ 2147483647 w 23"/>
              <a:gd name="T61" fmla="*/ 2147483647 h 65"/>
              <a:gd name="T62" fmla="*/ 2147483647 w 23"/>
              <a:gd name="T63" fmla="*/ 2147483647 h 65"/>
              <a:gd name="T64" fmla="*/ 2147483647 w 23"/>
              <a:gd name="T65" fmla="*/ 0 h 65"/>
              <a:gd name="T66" fmla="*/ 2147483647 w 23"/>
              <a:gd name="T67" fmla="*/ 2147483647 h 65"/>
              <a:gd name="T68" fmla="*/ 2147483647 w 23"/>
              <a:gd name="T69" fmla="*/ 2147483647 h 65"/>
              <a:gd name="T70" fmla="*/ 2147483647 w 23"/>
              <a:gd name="T71" fmla="*/ 2147483647 h 65"/>
              <a:gd name="T72" fmla="*/ 2147483647 w 23"/>
              <a:gd name="T73" fmla="*/ 2147483647 h 65"/>
              <a:gd name="T74" fmla="*/ 2147483647 w 23"/>
              <a:gd name="T75" fmla="*/ 2147483647 h 65"/>
              <a:gd name="T76" fmla="*/ 2147483647 w 23"/>
              <a:gd name="T77" fmla="*/ 2147483647 h 65"/>
              <a:gd name="T78" fmla="*/ 2147483647 w 23"/>
              <a:gd name="T79" fmla="*/ 2147483647 h 65"/>
              <a:gd name="T80" fmla="*/ 2147483647 w 23"/>
              <a:gd name="T81" fmla="*/ 2147483647 h 65"/>
              <a:gd name="T82" fmla="*/ 2147483647 w 23"/>
              <a:gd name="T83" fmla="*/ 2147483647 h 6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3"/>
              <a:gd name="T127" fmla="*/ 0 h 65"/>
              <a:gd name="T128" fmla="*/ 23 w 23"/>
              <a:gd name="T129" fmla="*/ 65 h 6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3" h="65">
                <a:moveTo>
                  <a:pt x="21" y="23"/>
                </a:moveTo>
                <a:lnTo>
                  <a:pt x="21" y="23"/>
                </a:lnTo>
                <a:lnTo>
                  <a:pt x="21" y="24"/>
                </a:lnTo>
                <a:lnTo>
                  <a:pt x="21" y="31"/>
                </a:lnTo>
                <a:lnTo>
                  <a:pt x="18" y="32"/>
                </a:lnTo>
                <a:lnTo>
                  <a:pt x="17" y="32"/>
                </a:lnTo>
                <a:lnTo>
                  <a:pt x="16" y="31"/>
                </a:lnTo>
                <a:lnTo>
                  <a:pt x="15" y="22"/>
                </a:lnTo>
                <a:lnTo>
                  <a:pt x="15" y="16"/>
                </a:lnTo>
                <a:lnTo>
                  <a:pt x="15" y="14"/>
                </a:lnTo>
                <a:lnTo>
                  <a:pt x="16" y="13"/>
                </a:lnTo>
                <a:lnTo>
                  <a:pt x="19" y="11"/>
                </a:lnTo>
                <a:lnTo>
                  <a:pt x="21" y="11"/>
                </a:lnTo>
                <a:lnTo>
                  <a:pt x="21" y="13"/>
                </a:lnTo>
                <a:lnTo>
                  <a:pt x="19" y="16"/>
                </a:lnTo>
                <a:lnTo>
                  <a:pt x="17" y="17"/>
                </a:lnTo>
                <a:lnTo>
                  <a:pt x="18" y="21"/>
                </a:lnTo>
                <a:lnTo>
                  <a:pt x="17" y="24"/>
                </a:lnTo>
                <a:lnTo>
                  <a:pt x="21" y="23"/>
                </a:lnTo>
                <a:close/>
                <a:moveTo>
                  <a:pt x="4" y="23"/>
                </a:moveTo>
                <a:lnTo>
                  <a:pt x="4" y="23"/>
                </a:lnTo>
                <a:lnTo>
                  <a:pt x="0" y="28"/>
                </a:lnTo>
                <a:lnTo>
                  <a:pt x="2" y="30"/>
                </a:lnTo>
                <a:lnTo>
                  <a:pt x="5" y="25"/>
                </a:lnTo>
                <a:lnTo>
                  <a:pt x="4" y="23"/>
                </a:lnTo>
                <a:close/>
                <a:moveTo>
                  <a:pt x="8" y="65"/>
                </a:moveTo>
                <a:lnTo>
                  <a:pt x="8" y="65"/>
                </a:lnTo>
                <a:lnTo>
                  <a:pt x="12" y="58"/>
                </a:lnTo>
                <a:lnTo>
                  <a:pt x="16" y="53"/>
                </a:lnTo>
                <a:lnTo>
                  <a:pt x="17" y="50"/>
                </a:lnTo>
                <a:lnTo>
                  <a:pt x="17" y="49"/>
                </a:lnTo>
                <a:lnTo>
                  <a:pt x="17" y="43"/>
                </a:lnTo>
                <a:lnTo>
                  <a:pt x="18" y="37"/>
                </a:lnTo>
                <a:lnTo>
                  <a:pt x="21" y="31"/>
                </a:lnTo>
                <a:lnTo>
                  <a:pt x="18" y="32"/>
                </a:lnTo>
                <a:lnTo>
                  <a:pt x="17" y="32"/>
                </a:lnTo>
                <a:lnTo>
                  <a:pt x="16" y="31"/>
                </a:lnTo>
                <a:lnTo>
                  <a:pt x="15" y="22"/>
                </a:lnTo>
                <a:lnTo>
                  <a:pt x="15" y="16"/>
                </a:lnTo>
                <a:lnTo>
                  <a:pt x="15" y="14"/>
                </a:lnTo>
                <a:lnTo>
                  <a:pt x="16" y="13"/>
                </a:lnTo>
                <a:lnTo>
                  <a:pt x="19" y="11"/>
                </a:lnTo>
                <a:lnTo>
                  <a:pt x="21" y="11"/>
                </a:lnTo>
                <a:lnTo>
                  <a:pt x="21" y="13"/>
                </a:lnTo>
                <a:lnTo>
                  <a:pt x="21" y="14"/>
                </a:lnTo>
                <a:lnTo>
                  <a:pt x="22" y="11"/>
                </a:lnTo>
                <a:lnTo>
                  <a:pt x="23" y="7"/>
                </a:lnTo>
                <a:lnTo>
                  <a:pt x="22" y="1"/>
                </a:lnTo>
                <a:lnTo>
                  <a:pt x="19" y="0"/>
                </a:lnTo>
                <a:lnTo>
                  <a:pt x="18" y="1"/>
                </a:lnTo>
                <a:lnTo>
                  <a:pt x="17" y="2"/>
                </a:lnTo>
                <a:lnTo>
                  <a:pt x="16" y="3"/>
                </a:lnTo>
                <a:lnTo>
                  <a:pt x="14" y="3"/>
                </a:lnTo>
                <a:lnTo>
                  <a:pt x="11" y="3"/>
                </a:lnTo>
                <a:lnTo>
                  <a:pt x="11" y="8"/>
                </a:lnTo>
                <a:lnTo>
                  <a:pt x="7" y="13"/>
                </a:lnTo>
                <a:lnTo>
                  <a:pt x="5" y="17"/>
                </a:lnTo>
                <a:lnTo>
                  <a:pt x="5" y="22"/>
                </a:lnTo>
                <a:lnTo>
                  <a:pt x="4" y="23"/>
                </a:lnTo>
                <a:lnTo>
                  <a:pt x="5" y="25"/>
                </a:lnTo>
                <a:lnTo>
                  <a:pt x="1" y="30"/>
                </a:lnTo>
                <a:lnTo>
                  <a:pt x="3" y="37"/>
                </a:lnTo>
                <a:lnTo>
                  <a:pt x="8" y="65"/>
                </a:lnTo>
                <a:close/>
              </a:path>
            </a:pathLst>
          </a:custGeom>
          <a:solidFill>
            <a:srgbClr val="AFDAB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72" name="Freeform 279"/>
          <p:cNvSpPr>
            <a:spLocks noEditPoints="1"/>
          </p:cNvSpPr>
          <p:nvPr/>
        </p:nvSpPr>
        <p:spPr bwMode="auto">
          <a:xfrm>
            <a:off x="4335463" y="1943100"/>
            <a:ext cx="88900" cy="125413"/>
          </a:xfrm>
          <a:custGeom>
            <a:avLst/>
            <a:gdLst>
              <a:gd name="T0" fmla="*/ 2147483647 w 58"/>
              <a:gd name="T1" fmla="*/ 2147483647 h 89"/>
              <a:gd name="T2" fmla="*/ 2147483647 w 58"/>
              <a:gd name="T3" fmla="*/ 0 h 89"/>
              <a:gd name="T4" fmla="*/ 2147483647 w 58"/>
              <a:gd name="T5" fmla="*/ 2147483647 h 89"/>
              <a:gd name="T6" fmla="*/ 2147483647 w 58"/>
              <a:gd name="T7" fmla="*/ 2147483647 h 89"/>
              <a:gd name="T8" fmla="*/ 2147483647 w 58"/>
              <a:gd name="T9" fmla="*/ 2147483647 h 89"/>
              <a:gd name="T10" fmla="*/ 2147483647 w 58"/>
              <a:gd name="T11" fmla="*/ 2147483647 h 89"/>
              <a:gd name="T12" fmla="*/ 2147483647 w 58"/>
              <a:gd name="T13" fmla="*/ 2147483647 h 89"/>
              <a:gd name="T14" fmla="*/ 2147483647 w 58"/>
              <a:gd name="T15" fmla="*/ 2147483647 h 89"/>
              <a:gd name="T16" fmla="*/ 2147483647 w 58"/>
              <a:gd name="T17" fmla="*/ 2147483647 h 89"/>
              <a:gd name="T18" fmla="*/ 2147483647 w 58"/>
              <a:gd name="T19" fmla="*/ 2147483647 h 89"/>
              <a:gd name="T20" fmla="*/ 2147483647 w 58"/>
              <a:gd name="T21" fmla="*/ 2147483647 h 89"/>
              <a:gd name="T22" fmla="*/ 2147483647 w 58"/>
              <a:gd name="T23" fmla="*/ 2147483647 h 89"/>
              <a:gd name="T24" fmla="*/ 2147483647 w 58"/>
              <a:gd name="T25" fmla="*/ 2147483647 h 89"/>
              <a:gd name="T26" fmla="*/ 2147483647 w 58"/>
              <a:gd name="T27" fmla="*/ 2147483647 h 89"/>
              <a:gd name="T28" fmla="*/ 2147483647 w 58"/>
              <a:gd name="T29" fmla="*/ 2147483647 h 89"/>
              <a:gd name="T30" fmla="*/ 2147483647 w 58"/>
              <a:gd name="T31" fmla="*/ 2147483647 h 89"/>
              <a:gd name="T32" fmla="*/ 2147483647 w 58"/>
              <a:gd name="T33" fmla="*/ 2147483647 h 89"/>
              <a:gd name="T34" fmla="*/ 2147483647 w 58"/>
              <a:gd name="T35" fmla="*/ 2147483647 h 89"/>
              <a:gd name="T36" fmla="*/ 2147483647 w 58"/>
              <a:gd name="T37" fmla="*/ 2147483647 h 89"/>
              <a:gd name="T38" fmla="*/ 2147483647 w 58"/>
              <a:gd name="T39" fmla="*/ 2147483647 h 89"/>
              <a:gd name="T40" fmla="*/ 2147483647 w 58"/>
              <a:gd name="T41" fmla="*/ 2147483647 h 89"/>
              <a:gd name="T42" fmla="*/ 2147483647 w 58"/>
              <a:gd name="T43" fmla="*/ 2147483647 h 89"/>
              <a:gd name="T44" fmla="*/ 2147483647 w 58"/>
              <a:gd name="T45" fmla="*/ 2147483647 h 89"/>
              <a:gd name="T46" fmla="*/ 2147483647 w 58"/>
              <a:gd name="T47" fmla="*/ 2147483647 h 89"/>
              <a:gd name="T48" fmla="*/ 0 w 58"/>
              <a:gd name="T49" fmla="*/ 2147483647 h 89"/>
              <a:gd name="T50" fmla="*/ 2147483647 w 58"/>
              <a:gd name="T51" fmla="*/ 2147483647 h 89"/>
              <a:gd name="T52" fmla="*/ 2147483647 w 58"/>
              <a:gd name="T53" fmla="*/ 2147483647 h 89"/>
              <a:gd name="T54" fmla="*/ 2147483647 w 58"/>
              <a:gd name="T55" fmla="*/ 2147483647 h 89"/>
              <a:gd name="T56" fmla="*/ 2147483647 w 58"/>
              <a:gd name="T57" fmla="*/ 2147483647 h 89"/>
              <a:gd name="T58" fmla="*/ 2147483647 w 58"/>
              <a:gd name="T59" fmla="*/ 2147483647 h 89"/>
              <a:gd name="T60" fmla="*/ 2147483647 w 58"/>
              <a:gd name="T61" fmla="*/ 2147483647 h 89"/>
              <a:gd name="T62" fmla="*/ 2147483647 w 58"/>
              <a:gd name="T63" fmla="*/ 2147483647 h 89"/>
              <a:gd name="T64" fmla="*/ 2147483647 w 58"/>
              <a:gd name="T65" fmla="*/ 2147483647 h 89"/>
              <a:gd name="T66" fmla="*/ 2147483647 w 58"/>
              <a:gd name="T67" fmla="*/ 2147483647 h 89"/>
              <a:gd name="T68" fmla="*/ 2147483647 w 58"/>
              <a:gd name="T69" fmla="*/ 2147483647 h 89"/>
              <a:gd name="T70" fmla="*/ 2147483647 w 58"/>
              <a:gd name="T71" fmla="*/ 2147483647 h 89"/>
              <a:gd name="T72" fmla="*/ 2147483647 w 58"/>
              <a:gd name="T73" fmla="*/ 2147483647 h 89"/>
              <a:gd name="T74" fmla="*/ 2147483647 w 58"/>
              <a:gd name="T75" fmla="*/ 2147483647 h 89"/>
              <a:gd name="T76" fmla="*/ 2147483647 w 58"/>
              <a:gd name="T77" fmla="*/ 2147483647 h 89"/>
              <a:gd name="T78" fmla="*/ 2147483647 w 58"/>
              <a:gd name="T79" fmla="*/ 2147483647 h 89"/>
              <a:gd name="T80" fmla="*/ 2147483647 w 58"/>
              <a:gd name="T81" fmla="*/ 2147483647 h 89"/>
              <a:gd name="T82" fmla="*/ 2147483647 w 58"/>
              <a:gd name="T83" fmla="*/ 2147483647 h 89"/>
              <a:gd name="T84" fmla="*/ 2147483647 w 58"/>
              <a:gd name="T85" fmla="*/ 2147483647 h 89"/>
              <a:gd name="T86" fmla="*/ 2147483647 w 58"/>
              <a:gd name="T87" fmla="*/ 2147483647 h 89"/>
              <a:gd name="T88" fmla="*/ 2147483647 w 58"/>
              <a:gd name="T89" fmla="*/ 2147483647 h 89"/>
              <a:gd name="T90" fmla="*/ 2147483647 w 58"/>
              <a:gd name="T91" fmla="*/ 2147483647 h 89"/>
              <a:gd name="T92" fmla="*/ 2147483647 w 58"/>
              <a:gd name="T93" fmla="*/ 2147483647 h 89"/>
              <a:gd name="T94" fmla="*/ 2147483647 w 58"/>
              <a:gd name="T95" fmla="*/ 2147483647 h 89"/>
              <a:gd name="T96" fmla="*/ 2147483647 w 58"/>
              <a:gd name="T97" fmla="*/ 2147483647 h 89"/>
              <a:gd name="T98" fmla="*/ 2147483647 w 58"/>
              <a:gd name="T99" fmla="*/ 2147483647 h 89"/>
              <a:gd name="T100" fmla="*/ 2147483647 w 58"/>
              <a:gd name="T101" fmla="*/ 2147483647 h 89"/>
              <a:gd name="T102" fmla="*/ 2147483647 w 58"/>
              <a:gd name="T103" fmla="*/ 2147483647 h 89"/>
              <a:gd name="T104" fmla="*/ 2147483647 w 58"/>
              <a:gd name="T105" fmla="*/ 2147483647 h 89"/>
              <a:gd name="T106" fmla="*/ 2147483647 w 58"/>
              <a:gd name="T107" fmla="*/ 2147483647 h 89"/>
              <a:gd name="T108" fmla="*/ 2147483647 w 58"/>
              <a:gd name="T109" fmla="*/ 2147483647 h 8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8"/>
              <a:gd name="T166" fmla="*/ 0 h 89"/>
              <a:gd name="T167" fmla="*/ 58 w 58"/>
              <a:gd name="T168" fmla="*/ 89 h 8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8" h="89">
                <a:moveTo>
                  <a:pt x="51" y="6"/>
                </a:moveTo>
                <a:lnTo>
                  <a:pt x="51" y="6"/>
                </a:lnTo>
                <a:lnTo>
                  <a:pt x="51" y="2"/>
                </a:lnTo>
                <a:lnTo>
                  <a:pt x="49" y="1"/>
                </a:lnTo>
                <a:lnTo>
                  <a:pt x="49" y="0"/>
                </a:lnTo>
                <a:lnTo>
                  <a:pt x="48" y="0"/>
                </a:lnTo>
                <a:lnTo>
                  <a:pt x="47" y="0"/>
                </a:lnTo>
                <a:lnTo>
                  <a:pt x="47" y="4"/>
                </a:lnTo>
                <a:lnTo>
                  <a:pt x="43" y="5"/>
                </a:lnTo>
                <a:lnTo>
                  <a:pt x="42" y="5"/>
                </a:lnTo>
                <a:lnTo>
                  <a:pt x="42" y="2"/>
                </a:lnTo>
                <a:lnTo>
                  <a:pt x="37" y="4"/>
                </a:lnTo>
                <a:lnTo>
                  <a:pt x="33" y="4"/>
                </a:lnTo>
                <a:lnTo>
                  <a:pt x="33" y="8"/>
                </a:lnTo>
                <a:lnTo>
                  <a:pt x="29" y="11"/>
                </a:lnTo>
                <a:lnTo>
                  <a:pt x="29" y="12"/>
                </a:lnTo>
                <a:lnTo>
                  <a:pt x="33" y="12"/>
                </a:lnTo>
                <a:lnTo>
                  <a:pt x="34" y="15"/>
                </a:lnTo>
                <a:lnTo>
                  <a:pt x="30" y="17"/>
                </a:lnTo>
                <a:lnTo>
                  <a:pt x="27" y="19"/>
                </a:lnTo>
                <a:lnTo>
                  <a:pt x="27" y="21"/>
                </a:lnTo>
                <a:lnTo>
                  <a:pt x="27" y="24"/>
                </a:lnTo>
                <a:lnTo>
                  <a:pt x="27" y="25"/>
                </a:lnTo>
                <a:lnTo>
                  <a:pt x="26" y="25"/>
                </a:lnTo>
                <a:lnTo>
                  <a:pt x="25" y="25"/>
                </a:lnTo>
                <a:lnTo>
                  <a:pt x="26" y="25"/>
                </a:lnTo>
                <a:lnTo>
                  <a:pt x="22" y="24"/>
                </a:lnTo>
                <a:lnTo>
                  <a:pt x="19" y="22"/>
                </a:lnTo>
                <a:lnTo>
                  <a:pt x="16" y="26"/>
                </a:lnTo>
                <a:lnTo>
                  <a:pt x="15" y="25"/>
                </a:lnTo>
                <a:lnTo>
                  <a:pt x="14" y="25"/>
                </a:lnTo>
                <a:lnTo>
                  <a:pt x="13" y="24"/>
                </a:lnTo>
                <a:lnTo>
                  <a:pt x="13" y="21"/>
                </a:lnTo>
                <a:lnTo>
                  <a:pt x="10" y="21"/>
                </a:lnTo>
                <a:lnTo>
                  <a:pt x="10" y="26"/>
                </a:lnTo>
                <a:lnTo>
                  <a:pt x="10" y="28"/>
                </a:lnTo>
                <a:lnTo>
                  <a:pt x="12" y="31"/>
                </a:lnTo>
                <a:lnTo>
                  <a:pt x="15" y="32"/>
                </a:lnTo>
                <a:lnTo>
                  <a:pt x="14" y="34"/>
                </a:lnTo>
                <a:lnTo>
                  <a:pt x="14" y="35"/>
                </a:lnTo>
                <a:lnTo>
                  <a:pt x="9" y="36"/>
                </a:lnTo>
                <a:lnTo>
                  <a:pt x="6" y="36"/>
                </a:lnTo>
                <a:lnTo>
                  <a:pt x="7" y="40"/>
                </a:lnTo>
                <a:lnTo>
                  <a:pt x="6" y="41"/>
                </a:lnTo>
                <a:lnTo>
                  <a:pt x="2" y="41"/>
                </a:lnTo>
                <a:lnTo>
                  <a:pt x="2" y="46"/>
                </a:lnTo>
                <a:lnTo>
                  <a:pt x="10" y="48"/>
                </a:lnTo>
                <a:lnTo>
                  <a:pt x="20" y="48"/>
                </a:lnTo>
                <a:lnTo>
                  <a:pt x="20" y="46"/>
                </a:lnTo>
                <a:lnTo>
                  <a:pt x="20" y="45"/>
                </a:lnTo>
                <a:lnTo>
                  <a:pt x="21" y="43"/>
                </a:lnTo>
                <a:lnTo>
                  <a:pt x="21" y="45"/>
                </a:lnTo>
                <a:lnTo>
                  <a:pt x="21" y="47"/>
                </a:lnTo>
                <a:lnTo>
                  <a:pt x="21" y="49"/>
                </a:lnTo>
                <a:lnTo>
                  <a:pt x="17" y="50"/>
                </a:lnTo>
                <a:lnTo>
                  <a:pt x="15" y="53"/>
                </a:lnTo>
                <a:lnTo>
                  <a:pt x="15" y="55"/>
                </a:lnTo>
                <a:lnTo>
                  <a:pt x="15" y="59"/>
                </a:lnTo>
                <a:lnTo>
                  <a:pt x="14" y="60"/>
                </a:lnTo>
                <a:lnTo>
                  <a:pt x="13" y="61"/>
                </a:lnTo>
                <a:lnTo>
                  <a:pt x="10" y="62"/>
                </a:lnTo>
                <a:lnTo>
                  <a:pt x="9" y="63"/>
                </a:lnTo>
                <a:lnTo>
                  <a:pt x="14" y="66"/>
                </a:lnTo>
                <a:lnTo>
                  <a:pt x="7" y="69"/>
                </a:lnTo>
                <a:lnTo>
                  <a:pt x="8" y="71"/>
                </a:lnTo>
                <a:lnTo>
                  <a:pt x="9" y="74"/>
                </a:lnTo>
                <a:lnTo>
                  <a:pt x="7" y="74"/>
                </a:lnTo>
                <a:lnTo>
                  <a:pt x="5" y="74"/>
                </a:lnTo>
                <a:lnTo>
                  <a:pt x="1" y="73"/>
                </a:lnTo>
                <a:lnTo>
                  <a:pt x="0" y="77"/>
                </a:lnTo>
                <a:lnTo>
                  <a:pt x="5" y="79"/>
                </a:lnTo>
                <a:lnTo>
                  <a:pt x="5" y="80"/>
                </a:lnTo>
                <a:lnTo>
                  <a:pt x="3" y="81"/>
                </a:lnTo>
                <a:lnTo>
                  <a:pt x="2" y="82"/>
                </a:lnTo>
                <a:lnTo>
                  <a:pt x="1" y="86"/>
                </a:lnTo>
                <a:lnTo>
                  <a:pt x="6" y="83"/>
                </a:lnTo>
                <a:lnTo>
                  <a:pt x="9" y="83"/>
                </a:lnTo>
                <a:lnTo>
                  <a:pt x="10" y="83"/>
                </a:lnTo>
                <a:lnTo>
                  <a:pt x="12" y="84"/>
                </a:lnTo>
                <a:lnTo>
                  <a:pt x="9" y="86"/>
                </a:lnTo>
                <a:lnTo>
                  <a:pt x="8" y="86"/>
                </a:lnTo>
                <a:lnTo>
                  <a:pt x="7" y="88"/>
                </a:lnTo>
                <a:lnTo>
                  <a:pt x="7" y="89"/>
                </a:lnTo>
                <a:lnTo>
                  <a:pt x="9" y="89"/>
                </a:lnTo>
                <a:lnTo>
                  <a:pt x="19" y="84"/>
                </a:lnTo>
                <a:lnTo>
                  <a:pt x="19" y="87"/>
                </a:lnTo>
                <a:lnTo>
                  <a:pt x="20" y="88"/>
                </a:lnTo>
                <a:lnTo>
                  <a:pt x="22" y="89"/>
                </a:lnTo>
                <a:lnTo>
                  <a:pt x="27" y="86"/>
                </a:lnTo>
                <a:lnTo>
                  <a:pt x="28" y="86"/>
                </a:lnTo>
                <a:lnTo>
                  <a:pt x="29" y="86"/>
                </a:lnTo>
                <a:lnTo>
                  <a:pt x="32" y="83"/>
                </a:lnTo>
                <a:lnTo>
                  <a:pt x="32" y="81"/>
                </a:lnTo>
                <a:lnTo>
                  <a:pt x="32" y="80"/>
                </a:lnTo>
                <a:lnTo>
                  <a:pt x="35" y="80"/>
                </a:lnTo>
                <a:lnTo>
                  <a:pt x="39" y="81"/>
                </a:lnTo>
                <a:lnTo>
                  <a:pt x="40" y="79"/>
                </a:lnTo>
                <a:lnTo>
                  <a:pt x="42" y="79"/>
                </a:lnTo>
                <a:lnTo>
                  <a:pt x="42" y="75"/>
                </a:lnTo>
                <a:lnTo>
                  <a:pt x="43" y="73"/>
                </a:lnTo>
                <a:lnTo>
                  <a:pt x="46" y="73"/>
                </a:lnTo>
                <a:lnTo>
                  <a:pt x="49" y="73"/>
                </a:lnTo>
                <a:lnTo>
                  <a:pt x="49" y="70"/>
                </a:lnTo>
                <a:lnTo>
                  <a:pt x="49" y="69"/>
                </a:lnTo>
                <a:lnTo>
                  <a:pt x="50" y="68"/>
                </a:lnTo>
                <a:lnTo>
                  <a:pt x="51" y="69"/>
                </a:lnTo>
                <a:lnTo>
                  <a:pt x="53" y="70"/>
                </a:lnTo>
                <a:lnTo>
                  <a:pt x="55" y="70"/>
                </a:lnTo>
                <a:lnTo>
                  <a:pt x="54" y="68"/>
                </a:lnTo>
                <a:lnTo>
                  <a:pt x="53" y="66"/>
                </a:lnTo>
                <a:lnTo>
                  <a:pt x="53" y="64"/>
                </a:lnTo>
                <a:lnTo>
                  <a:pt x="57" y="63"/>
                </a:lnTo>
                <a:lnTo>
                  <a:pt x="58" y="57"/>
                </a:lnTo>
                <a:lnTo>
                  <a:pt x="57" y="52"/>
                </a:lnTo>
                <a:lnTo>
                  <a:pt x="55" y="50"/>
                </a:lnTo>
                <a:lnTo>
                  <a:pt x="55" y="46"/>
                </a:lnTo>
                <a:lnTo>
                  <a:pt x="54" y="46"/>
                </a:lnTo>
                <a:lnTo>
                  <a:pt x="55" y="39"/>
                </a:lnTo>
                <a:lnTo>
                  <a:pt x="56" y="36"/>
                </a:lnTo>
                <a:lnTo>
                  <a:pt x="55" y="35"/>
                </a:lnTo>
                <a:lnTo>
                  <a:pt x="55" y="32"/>
                </a:lnTo>
                <a:lnTo>
                  <a:pt x="58" y="31"/>
                </a:lnTo>
                <a:lnTo>
                  <a:pt x="58" y="29"/>
                </a:lnTo>
                <a:lnTo>
                  <a:pt x="53" y="31"/>
                </a:lnTo>
                <a:lnTo>
                  <a:pt x="49" y="27"/>
                </a:lnTo>
                <a:lnTo>
                  <a:pt x="46" y="29"/>
                </a:lnTo>
                <a:lnTo>
                  <a:pt x="44" y="29"/>
                </a:lnTo>
                <a:lnTo>
                  <a:pt x="43" y="29"/>
                </a:lnTo>
                <a:lnTo>
                  <a:pt x="43" y="28"/>
                </a:lnTo>
                <a:lnTo>
                  <a:pt x="42" y="25"/>
                </a:lnTo>
                <a:lnTo>
                  <a:pt x="41" y="25"/>
                </a:lnTo>
                <a:lnTo>
                  <a:pt x="40" y="24"/>
                </a:lnTo>
                <a:lnTo>
                  <a:pt x="37" y="24"/>
                </a:lnTo>
                <a:lnTo>
                  <a:pt x="37" y="22"/>
                </a:lnTo>
                <a:lnTo>
                  <a:pt x="37" y="20"/>
                </a:lnTo>
                <a:lnTo>
                  <a:pt x="36" y="19"/>
                </a:lnTo>
                <a:lnTo>
                  <a:pt x="37" y="18"/>
                </a:lnTo>
                <a:lnTo>
                  <a:pt x="40" y="18"/>
                </a:lnTo>
                <a:lnTo>
                  <a:pt x="42" y="17"/>
                </a:lnTo>
                <a:lnTo>
                  <a:pt x="43" y="15"/>
                </a:lnTo>
                <a:lnTo>
                  <a:pt x="43" y="14"/>
                </a:lnTo>
                <a:lnTo>
                  <a:pt x="43" y="12"/>
                </a:lnTo>
                <a:lnTo>
                  <a:pt x="43" y="11"/>
                </a:lnTo>
                <a:lnTo>
                  <a:pt x="47" y="8"/>
                </a:lnTo>
                <a:lnTo>
                  <a:pt x="51" y="6"/>
                </a:lnTo>
                <a:close/>
                <a:moveTo>
                  <a:pt x="20" y="60"/>
                </a:moveTo>
                <a:lnTo>
                  <a:pt x="20" y="60"/>
                </a:lnTo>
                <a:lnTo>
                  <a:pt x="21" y="60"/>
                </a:lnTo>
                <a:lnTo>
                  <a:pt x="21" y="62"/>
                </a:lnTo>
                <a:lnTo>
                  <a:pt x="19" y="64"/>
                </a:lnTo>
                <a:lnTo>
                  <a:pt x="16" y="64"/>
                </a:lnTo>
                <a:lnTo>
                  <a:pt x="17" y="63"/>
                </a:lnTo>
                <a:lnTo>
                  <a:pt x="20" y="60"/>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73" name="Freeform 280"/>
          <p:cNvSpPr>
            <a:spLocks/>
          </p:cNvSpPr>
          <p:nvPr/>
        </p:nvSpPr>
        <p:spPr bwMode="auto">
          <a:xfrm>
            <a:off x="5434013" y="2487613"/>
            <a:ext cx="227012" cy="220662"/>
          </a:xfrm>
          <a:custGeom>
            <a:avLst/>
            <a:gdLst>
              <a:gd name="T0" fmla="*/ 2147483647 w 149"/>
              <a:gd name="T1" fmla="*/ 2147483647 h 156"/>
              <a:gd name="T2" fmla="*/ 2147483647 w 149"/>
              <a:gd name="T3" fmla="*/ 2147483647 h 156"/>
              <a:gd name="T4" fmla="*/ 2147483647 w 149"/>
              <a:gd name="T5" fmla="*/ 2147483647 h 156"/>
              <a:gd name="T6" fmla="*/ 2147483647 w 149"/>
              <a:gd name="T7" fmla="*/ 2147483647 h 156"/>
              <a:gd name="T8" fmla="*/ 2147483647 w 149"/>
              <a:gd name="T9" fmla="*/ 2147483647 h 156"/>
              <a:gd name="T10" fmla="*/ 2147483647 w 149"/>
              <a:gd name="T11" fmla="*/ 2147483647 h 156"/>
              <a:gd name="T12" fmla="*/ 2147483647 w 149"/>
              <a:gd name="T13" fmla="*/ 2147483647 h 156"/>
              <a:gd name="T14" fmla="*/ 2147483647 w 149"/>
              <a:gd name="T15" fmla="*/ 2147483647 h 156"/>
              <a:gd name="T16" fmla="*/ 2147483647 w 149"/>
              <a:gd name="T17" fmla="*/ 2147483647 h 156"/>
              <a:gd name="T18" fmla="*/ 2147483647 w 149"/>
              <a:gd name="T19" fmla="*/ 2147483647 h 156"/>
              <a:gd name="T20" fmla="*/ 2147483647 w 149"/>
              <a:gd name="T21" fmla="*/ 2147483647 h 156"/>
              <a:gd name="T22" fmla="*/ 2147483647 w 149"/>
              <a:gd name="T23" fmla="*/ 2147483647 h 156"/>
              <a:gd name="T24" fmla="*/ 2147483647 w 149"/>
              <a:gd name="T25" fmla="*/ 2147483647 h 156"/>
              <a:gd name="T26" fmla="*/ 2147483647 w 149"/>
              <a:gd name="T27" fmla="*/ 2147483647 h 156"/>
              <a:gd name="T28" fmla="*/ 2147483647 w 149"/>
              <a:gd name="T29" fmla="*/ 2147483647 h 156"/>
              <a:gd name="T30" fmla="*/ 2147483647 w 149"/>
              <a:gd name="T31" fmla="*/ 2147483647 h 156"/>
              <a:gd name="T32" fmla="*/ 2147483647 w 149"/>
              <a:gd name="T33" fmla="*/ 2147483647 h 156"/>
              <a:gd name="T34" fmla="*/ 2147483647 w 149"/>
              <a:gd name="T35" fmla="*/ 2147483647 h 156"/>
              <a:gd name="T36" fmla="*/ 2147483647 w 149"/>
              <a:gd name="T37" fmla="*/ 2147483647 h 156"/>
              <a:gd name="T38" fmla="*/ 2147483647 w 149"/>
              <a:gd name="T39" fmla="*/ 2147483647 h 156"/>
              <a:gd name="T40" fmla="*/ 2147483647 w 149"/>
              <a:gd name="T41" fmla="*/ 2147483647 h 156"/>
              <a:gd name="T42" fmla="*/ 2147483647 w 149"/>
              <a:gd name="T43" fmla="*/ 2147483647 h 156"/>
              <a:gd name="T44" fmla="*/ 2147483647 w 149"/>
              <a:gd name="T45" fmla="*/ 2147483647 h 156"/>
              <a:gd name="T46" fmla="*/ 2147483647 w 149"/>
              <a:gd name="T47" fmla="*/ 2147483647 h 156"/>
              <a:gd name="T48" fmla="*/ 2147483647 w 149"/>
              <a:gd name="T49" fmla="*/ 2147483647 h 156"/>
              <a:gd name="T50" fmla="*/ 2147483647 w 149"/>
              <a:gd name="T51" fmla="*/ 2147483647 h 156"/>
              <a:gd name="T52" fmla="*/ 2147483647 w 149"/>
              <a:gd name="T53" fmla="*/ 2147483647 h 156"/>
              <a:gd name="T54" fmla="*/ 2147483647 w 149"/>
              <a:gd name="T55" fmla="*/ 2147483647 h 156"/>
              <a:gd name="T56" fmla="*/ 2147483647 w 149"/>
              <a:gd name="T57" fmla="*/ 2147483647 h 156"/>
              <a:gd name="T58" fmla="*/ 2147483647 w 149"/>
              <a:gd name="T59" fmla="*/ 2147483647 h 156"/>
              <a:gd name="T60" fmla="*/ 2147483647 w 149"/>
              <a:gd name="T61" fmla="*/ 2147483647 h 156"/>
              <a:gd name="T62" fmla="*/ 2147483647 w 149"/>
              <a:gd name="T63" fmla="*/ 2147483647 h 156"/>
              <a:gd name="T64" fmla="*/ 2147483647 w 149"/>
              <a:gd name="T65" fmla="*/ 2147483647 h 156"/>
              <a:gd name="T66" fmla="*/ 2147483647 w 149"/>
              <a:gd name="T67" fmla="*/ 0 h 156"/>
              <a:gd name="T68" fmla="*/ 2147483647 w 149"/>
              <a:gd name="T69" fmla="*/ 2147483647 h 156"/>
              <a:gd name="T70" fmla="*/ 2147483647 w 149"/>
              <a:gd name="T71" fmla="*/ 2147483647 h 156"/>
              <a:gd name="T72" fmla="*/ 2147483647 w 149"/>
              <a:gd name="T73" fmla="*/ 2147483647 h 156"/>
              <a:gd name="T74" fmla="*/ 2147483647 w 149"/>
              <a:gd name="T75" fmla="*/ 2147483647 h 156"/>
              <a:gd name="T76" fmla="*/ 2147483647 w 149"/>
              <a:gd name="T77" fmla="*/ 2147483647 h 156"/>
              <a:gd name="T78" fmla="*/ 2147483647 w 149"/>
              <a:gd name="T79" fmla="*/ 2147483647 h 156"/>
              <a:gd name="T80" fmla="*/ 2147483647 w 149"/>
              <a:gd name="T81" fmla="*/ 2147483647 h 156"/>
              <a:gd name="T82" fmla="*/ 2147483647 w 149"/>
              <a:gd name="T83" fmla="*/ 2147483647 h 156"/>
              <a:gd name="T84" fmla="*/ 2147483647 w 149"/>
              <a:gd name="T85" fmla="*/ 2147483647 h 156"/>
              <a:gd name="T86" fmla="*/ 2147483647 w 149"/>
              <a:gd name="T87" fmla="*/ 2147483647 h 156"/>
              <a:gd name="T88" fmla="*/ 2147483647 w 149"/>
              <a:gd name="T89" fmla="*/ 2147483647 h 156"/>
              <a:gd name="T90" fmla="*/ 2147483647 w 149"/>
              <a:gd name="T91" fmla="*/ 2147483647 h 156"/>
              <a:gd name="T92" fmla="*/ 0 w 149"/>
              <a:gd name="T93" fmla="*/ 2147483647 h 156"/>
              <a:gd name="T94" fmla="*/ 2147483647 w 149"/>
              <a:gd name="T95" fmla="*/ 2147483647 h 156"/>
              <a:gd name="T96" fmla="*/ 2147483647 w 149"/>
              <a:gd name="T97" fmla="*/ 2147483647 h 156"/>
              <a:gd name="T98" fmla="*/ 2147483647 w 149"/>
              <a:gd name="T99" fmla="*/ 2147483647 h 156"/>
              <a:gd name="T100" fmla="*/ 2147483647 w 149"/>
              <a:gd name="T101" fmla="*/ 2147483647 h 156"/>
              <a:gd name="T102" fmla="*/ 2147483647 w 149"/>
              <a:gd name="T103" fmla="*/ 2147483647 h 156"/>
              <a:gd name="T104" fmla="*/ 2147483647 w 149"/>
              <a:gd name="T105" fmla="*/ 2147483647 h 156"/>
              <a:gd name="T106" fmla="*/ 2147483647 w 149"/>
              <a:gd name="T107" fmla="*/ 2147483647 h 156"/>
              <a:gd name="T108" fmla="*/ 2147483647 w 149"/>
              <a:gd name="T109" fmla="*/ 2147483647 h 156"/>
              <a:gd name="T110" fmla="*/ 2147483647 w 149"/>
              <a:gd name="T111" fmla="*/ 2147483647 h 156"/>
              <a:gd name="T112" fmla="*/ 2147483647 w 149"/>
              <a:gd name="T113" fmla="*/ 2147483647 h 156"/>
              <a:gd name="T114" fmla="*/ 2147483647 w 149"/>
              <a:gd name="T115" fmla="*/ 2147483647 h 156"/>
              <a:gd name="T116" fmla="*/ 2147483647 w 149"/>
              <a:gd name="T117" fmla="*/ 2147483647 h 15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9"/>
              <a:gd name="T178" fmla="*/ 0 h 156"/>
              <a:gd name="T179" fmla="*/ 149 w 149"/>
              <a:gd name="T180" fmla="*/ 156 h 15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9" h="156">
                <a:moveTo>
                  <a:pt x="149" y="141"/>
                </a:moveTo>
                <a:lnTo>
                  <a:pt x="148" y="139"/>
                </a:lnTo>
                <a:lnTo>
                  <a:pt x="145" y="135"/>
                </a:lnTo>
                <a:lnTo>
                  <a:pt x="144" y="132"/>
                </a:lnTo>
                <a:lnTo>
                  <a:pt x="142" y="131"/>
                </a:lnTo>
                <a:lnTo>
                  <a:pt x="141" y="131"/>
                </a:lnTo>
                <a:lnTo>
                  <a:pt x="141" y="123"/>
                </a:lnTo>
                <a:lnTo>
                  <a:pt x="136" y="123"/>
                </a:lnTo>
                <a:lnTo>
                  <a:pt x="135" y="117"/>
                </a:lnTo>
                <a:lnTo>
                  <a:pt x="135" y="111"/>
                </a:lnTo>
                <a:lnTo>
                  <a:pt x="135" y="109"/>
                </a:lnTo>
                <a:lnTo>
                  <a:pt x="135" y="107"/>
                </a:lnTo>
                <a:lnTo>
                  <a:pt x="131" y="102"/>
                </a:lnTo>
                <a:lnTo>
                  <a:pt x="128" y="97"/>
                </a:lnTo>
                <a:lnTo>
                  <a:pt x="125" y="94"/>
                </a:lnTo>
                <a:lnTo>
                  <a:pt x="124" y="92"/>
                </a:lnTo>
                <a:lnTo>
                  <a:pt x="123" y="92"/>
                </a:lnTo>
                <a:lnTo>
                  <a:pt x="118" y="92"/>
                </a:lnTo>
                <a:lnTo>
                  <a:pt x="116" y="92"/>
                </a:lnTo>
                <a:lnTo>
                  <a:pt x="117" y="90"/>
                </a:lnTo>
                <a:lnTo>
                  <a:pt x="118" y="89"/>
                </a:lnTo>
                <a:lnTo>
                  <a:pt x="118" y="87"/>
                </a:lnTo>
                <a:lnTo>
                  <a:pt x="117" y="85"/>
                </a:lnTo>
                <a:lnTo>
                  <a:pt x="114" y="81"/>
                </a:lnTo>
                <a:lnTo>
                  <a:pt x="110" y="79"/>
                </a:lnTo>
                <a:lnTo>
                  <a:pt x="107" y="76"/>
                </a:lnTo>
                <a:lnTo>
                  <a:pt x="105" y="76"/>
                </a:lnTo>
                <a:lnTo>
                  <a:pt x="104" y="74"/>
                </a:lnTo>
                <a:lnTo>
                  <a:pt x="103" y="70"/>
                </a:lnTo>
                <a:lnTo>
                  <a:pt x="101" y="66"/>
                </a:lnTo>
                <a:lnTo>
                  <a:pt x="100" y="63"/>
                </a:lnTo>
                <a:lnTo>
                  <a:pt x="98" y="62"/>
                </a:lnTo>
                <a:lnTo>
                  <a:pt x="97" y="60"/>
                </a:lnTo>
                <a:lnTo>
                  <a:pt x="97" y="59"/>
                </a:lnTo>
                <a:lnTo>
                  <a:pt x="96" y="56"/>
                </a:lnTo>
                <a:lnTo>
                  <a:pt x="96" y="55"/>
                </a:lnTo>
                <a:lnTo>
                  <a:pt x="97" y="55"/>
                </a:lnTo>
                <a:lnTo>
                  <a:pt x="98" y="53"/>
                </a:lnTo>
                <a:lnTo>
                  <a:pt x="97" y="49"/>
                </a:lnTo>
                <a:lnTo>
                  <a:pt x="97" y="48"/>
                </a:lnTo>
                <a:lnTo>
                  <a:pt x="100" y="48"/>
                </a:lnTo>
                <a:lnTo>
                  <a:pt x="101" y="48"/>
                </a:lnTo>
                <a:lnTo>
                  <a:pt x="103" y="48"/>
                </a:lnTo>
                <a:lnTo>
                  <a:pt x="104" y="46"/>
                </a:lnTo>
                <a:lnTo>
                  <a:pt x="104" y="45"/>
                </a:lnTo>
                <a:lnTo>
                  <a:pt x="102" y="39"/>
                </a:lnTo>
                <a:lnTo>
                  <a:pt x="102" y="38"/>
                </a:lnTo>
                <a:lnTo>
                  <a:pt x="104" y="37"/>
                </a:lnTo>
                <a:lnTo>
                  <a:pt x="107" y="37"/>
                </a:lnTo>
                <a:lnTo>
                  <a:pt x="109" y="37"/>
                </a:lnTo>
                <a:lnTo>
                  <a:pt x="110" y="34"/>
                </a:lnTo>
                <a:lnTo>
                  <a:pt x="109" y="33"/>
                </a:lnTo>
                <a:lnTo>
                  <a:pt x="108" y="32"/>
                </a:lnTo>
                <a:lnTo>
                  <a:pt x="105" y="33"/>
                </a:lnTo>
                <a:lnTo>
                  <a:pt x="103" y="33"/>
                </a:lnTo>
                <a:lnTo>
                  <a:pt x="101" y="32"/>
                </a:lnTo>
                <a:lnTo>
                  <a:pt x="97" y="31"/>
                </a:lnTo>
                <a:lnTo>
                  <a:pt x="95" y="31"/>
                </a:lnTo>
                <a:lnTo>
                  <a:pt x="93" y="31"/>
                </a:lnTo>
                <a:lnTo>
                  <a:pt x="93" y="30"/>
                </a:lnTo>
                <a:lnTo>
                  <a:pt x="91" y="28"/>
                </a:lnTo>
                <a:lnTo>
                  <a:pt x="89" y="27"/>
                </a:lnTo>
                <a:lnTo>
                  <a:pt x="88" y="27"/>
                </a:lnTo>
                <a:lnTo>
                  <a:pt x="88" y="25"/>
                </a:lnTo>
                <a:lnTo>
                  <a:pt x="87" y="24"/>
                </a:lnTo>
                <a:lnTo>
                  <a:pt x="86" y="23"/>
                </a:lnTo>
                <a:lnTo>
                  <a:pt x="84" y="21"/>
                </a:lnTo>
                <a:lnTo>
                  <a:pt x="86" y="20"/>
                </a:lnTo>
                <a:lnTo>
                  <a:pt x="86" y="18"/>
                </a:lnTo>
                <a:lnTo>
                  <a:pt x="84" y="18"/>
                </a:lnTo>
                <a:lnTo>
                  <a:pt x="83" y="17"/>
                </a:lnTo>
                <a:lnTo>
                  <a:pt x="83" y="16"/>
                </a:lnTo>
                <a:lnTo>
                  <a:pt x="84" y="13"/>
                </a:lnTo>
                <a:lnTo>
                  <a:pt x="83" y="11"/>
                </a:lnTo>
                <a:lnTo>
                  <a:pt x="82" y="6"/>
                </a:lnTo>
                <a:lnTo>
                  <a:pt x="81" y="4"/>
                </a:lnTo>
                <a:lnTo>
                  <a:pt x="76" y="3"/>
                </a:lnTo>
                <a:lnTo>
                  <a:pt x="70" y="5"/>
                </a:lnTo>
                <a:lnTo>
                  <a:pt x="68" y="1"/>
                </a:lnTo>
                <a:lnTo>
                  <a:pt x="66" y="0"/>
                </a:lnTo>
                <a:lnTo>
                  <a:pt x="62" y="4"/>
                </a:lnTo>
                <a:lnTo>
                  <a:pt x="61" y="5"/>
                </a:lnTo>
                <a:lnTo>
                  <a:pt x="60" y="5"/>
                </a:lnTo>
                <a:lnTo>
                  <a:pt x="58" y="4"/>
                </a:lnTo>
                <a:lnTo>
                  <a:pt x="55" y="3"/>
                </a:lnTo>
                <a:lnTo>
                  <a:pt x="54" y="1"/>
                </a:lnTo>
                <a:lnTo>
                  <a:pt x="53" y="3"/>
                </a:lnTo>
                <a:lnTo>
                  <a:pt x="51" y="4"/>
                </a:lnTo>
                <a:lnTo>
                  <a:pt x="48" y="4"/>
                </a:lnTo>
                <a:lnTo>
                  <a:pt x="48" y="7"/>
                </a:lnTo>
                <a:lnTo>
                  <a:pt x="47" y="11"/>
                </a:lnTo>
                <a:lnTo>
                  <a:pt x="46" y="13"/>
                </a:lnTo>
                <a:lnTo>
                  <a:pt x="41" y="17"/>
                </a:lnTo>
                <a:lnTo>
                  <a:pt x="39" y="19"/>
                </a:lnTo>
                <a:lnTo>
                  <a:pt x="39" y="21"/>
                </a:lnTo>
                <a:lnTo>
                  <a:pt x="39" y="26"/>
                </a:lnTo>
                <a:lnTo>
                  <a:pt x="40" y="27"/>
                </a:lnTo>
                <a:lnTo>
                  <a:pt x="39" y="30"/>
                </a:lnTo>
                <a:lnTo>
                  <a:pt x="39" y="32"/>
                </a:lnTo>
                <a:lnTo>
                  <a:pt x="38" y="33"/>
                </a:lnTo>
                <a:lnTo>
                  <a:pt x="36" y="35"/>
                </a:lnTo>
                <a:lnTo>
                  <a:pt x="36" y="39"/>
                </a:lnTo>
                <a:lnTo>
                  <a:pt x="38" y="42"/>
                </a:lnTo>
                <a:lnTo>
                  <a:pt x="36" y="46"/>
                </a:lnTo>
                <a:lnTo>
                  <a:pt x="34" y="51"/>
                </a:lnTo>
                <a:lnTo>
                  <a:pt x="33" y="54"/>
                </a:lnTo>
                <a:lnTo>
                  <a:pt x="32" y="58"/>
                </a:lnTo>
                <a:lnTo>
                  <a:pt x="31" y="60"/>
                </a:lnTo>
                <a:lnTo>
                  <a:pt x="0" y="83"/>
                </a:lnTo>
                <a:lnTo>
                  <a:pt x="8" y="108"/>
                </a:lnTo>
                <a:lnTo>
                  <a:pt x="48" y="131"/>
                </a:lnTo>
                <a:lnTo>
                  <a:pt x="49" y="136"/>
                </a:lnTo>
                <a:lnTo>
                  <a:pt x="60" y="136"/>
                </a:lnTo>
                <a:lnTo>
                  <a:pt x="62" y="146"/>
                </a:lnTo>
                <a:lnTo>
                  <a:pt x="73" y="152"/>
                </a:lnTo>
                <a:lnTo>
                  <a:pt x="100" y="156"/>
                </a:lnTo>
                <a:lnTo>
                  <a:pt x="104" y="151"/>
                </a:lnTo>
                <a:lnTo>
                  <a:pt x="109" y="148"/>
                </a:lnTo>
                <a:lnTo>
                  <a:pt x="112" y="144"/>
                </a:lnTo>
                <a:lnTo>
                  <a:pt x="118" y="137"/>
                </a:lnTo>
                <a:lnTo>
                  <a:pt x="121" y="134"/>
                </a:lnTo>
                <a:lnTo>
                  <a:pt x="122" y="134"/>
                </a:lnTo>
                <a:lnTo>
                  <a:pt x="124" y="134"/>
                </a:lnTo>
                <a:lnTo>
                  <a:pt x="129" y="135"/>
                </a:lnTo>
                <a:lnTo>
                  <a:pt x="131" y="135"/>
                </a:lnTo>
                <a:lnTo>
                  <a:pt x="132" y="135"/>
                </a:lnTo>
                <a:lnTo>
                  <a:pt x="135" y="135"/>
                </a:lnTo>
                <a:lnTo>
                  <a:pt x="137" y="139"/>
                </a:lnTo>
                <a:lnTo>
                  <a:pt x="139" y="139"/>
                </a:lnTo>
                <a:lnTo>
                  <a:pt x="143" y="141"/>
                </a:lnTo>
                <a:lnTo>
                  <a:pt x="143" y="138"/>
                </a:lnTo>
                <a:lnTo>
                  <a:pt x="144" y="137"/>
                </a:lnTo>
                <a:lnTo>
                  <a:pt x="145" y="137"/>
                </a:lnTo>
                <a:lnTo>
                  <a:pt x="146" y="138"/>
                </a:lnTo>
                <a:lnTo>
                  <a:pt x="148" y="141"/>
                </a:lnTo>
                <a:lnTo>
                  <a:pt x="149" y="141"/>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74" name="Freeform 281"/>
          <p:cNvSpPr>
            <a:spLocks noEditPoints="1"/>
          </p:cNvSpPr>
          <p:nvPr/>
        </p:nvSpPr>
        <p:spPr bwMode="auto">
          <a:xfrm>
            <a:off x="5546725" y="2420938"/>
            <a:ext cx="434975" cy="403225"/>
          </a:xfrm>
          <a:custGeom>
            <a:avLst/>
            <a:gdLst>
              <a:gd name="T0" fmla="*/ 2147483647 w 285"/>
              <a:gd name="T1" fmla="*/ 2147483647 h 287"/>
              <a:gd name="T2" fmla="*/ 2147483647 w 285"/>
              <a:gd name="T3" fmla="*/ 2147483647 h 287"/>
              <a:gd name="T4" fmla="*/ 2147483647 w 285"/>
              <a:gd name="T5" fmla="*/ 2147483647 h 287"/>
              <a:gd name="T6" fmla="*/ 2147483647 w 285"/>
              <a:gd name="T7" fmla="*/ 2147483647 h 287"/>
              <a:gd name="T8" fmla="*/ 2147483647 w 285"/>
              <a:gd name="T9" fmla="*/ 2147483647 h 287"/>
              <a:gd name="T10" fmla="*/ 2147483647 w 285"/>
              <a:gd name="T11" fmla="*/ 2147483647 h 287"/>
              <a:gd name="T12" fmla="*/ 2147483647 w 285"/>
              <a:gd name="T13" fmla="*/ 2147483647 h 287"/>
              <a:gd name="T14" fmla="*/ 2147483647 w 285"/>
              <a:gd name="T15" fmla="*/ 2147483647 h 287"/>
              <a:gd name="T16" fmla="*/ 2147483647 w 285"/>
              <a:gd name="T17" fmla="*/ 2147483647 h 287"/>
              <a:gd name="T18" fmla="*/ 2147483647 w 285"/>
              <a:gd name="T19" fmla="*/ 2147483647 h 287"/>
              <a:gd name="T20" fmla="*/ 2147483647 w 285"/>
              <a:gd name="T21" fmla="*/ 2147483647 h 287"/>
              <a:gd name="T22" fmla="*/ 2147483647 w 285"/>
              <a:gd name="T23" fmla="*/ 2147483647 h 287"/>
              <a:gd name="T24" fmla="*/ 2147483647 w 285"/>
              <a:gd name="T25" fmla="*/ 2147483647 h 287"/>
              <a:gd name="T26" fmla="*/ 2147483647 w 285"/>
              <a:gd name="T27" fmla="*/ 2147483647 h 287"/>
              <a:gd name="T28" fmla="*/ 2147483647 w 285"/>
              <a:gd name="T29" fmla="*/ 2147483647 h 287"/>
              <a:gd name="T30" fmla="*/ 2147483647 w 285"/>
              <a:gd name="T31" fmla="*/ 2147483647 h 287"/>
              <a:gd name="T32" fmla="*/ 2147483647 w 285"/>
              <a:gd name="T33" fmla="*/ 2147483647 h 287"/>
              <a:gd name="T34" fmla="*/ 2147483647 w 285"/>
              <a:gd name="T35" fmla="*/ 2147483647 h 287"/>
              <a:gd name="T36" fmla="*/ 2147483647 w 285"/>
              <a:gd name="T37" fmla="*/ 2147483647 h 287"/>
              <a:gd name="T38" fmla="*/ 2147483647 w 285"/>
              <a:gd name="T39" fmla="*/ 2147483647 h 287"/>
              <a:gd name="T40" fmla="*/ 2147483647 w 285"/>
              <a:gd name="T41" fmla="*/ 2147483647 h 287"/>
              <a:gd name="T42" fmla="*/ 2147483647 w 285"/>
              <a:gd name="T43" fmla="*/ 2147483647 h 287"/>
              <a:gd name="T44" fmla="*/ 2147483647 w 285"/>
              <a:gd name="T45" fmla="*/ 2147483647 h 287"/>
              <a:gd name="T46" fmla="*/ 2147483647 w 285"/>
              <a:gd name="T47" fmla="*/ 2147483647 h 287"/>
              <a:gd name="T48" fmla="*/ 2147483647 w 285"/>
              <a:gd name="T49" fmla="*/ 2147483647 h 287"/>
              <a:gd name="T50" fmla="*/ 2147483647 w 285"/>
              <a:gd name="T51" fmla="*/ 2147483647 h 287"/>
              <a:gd name="T52" fmla="*/ 2147483647 w 285"/>
              <a:gd name="T53" fmla="*/ 2147483647 h 287"/>
              <a:gd name="T54" fmla="*/ 2147483647 w 285"/>
              <a:gd name="T55" fmla="*/ 2147483647 h 287"/>
              <a:gd name="T56" fmla="*/ 2147483647 w 285"/>
              <a:gd name="T57" fmla="*/ 2147483647 h 287"/>
              <a:gd name="T58" fmla="*/ 2147483647 w 285"/>
              <a:gd name="T59" fmla="*/ 2147483647 h 287"/>
              <a:gd name="T60" fmla="*/ 2147483647 w 285"/>
              <a:gd name="T61" fmla="*/ 2147483647 h 287"/>
              <a:gd name="T62" fmla="*/ 2147483647 w 285"/>
              <a:gd name="T63" fmla="*/ 2147483647 h 287"/>
              <a:gd name="T64" fmla="*/ 2147483647 w 285"/>
              <a:gd name="T65" fmla="*/ 2147483647 h 287"/>
              <a:gd name="T66" fmla="*/ 2147483647 w 285"/>
              <a:gd name="T67" fmla="*/ 2147483647 h 287"/>
              <a:gd name="T68" fmla="*/ 2147483647 w 285"/>
              <a:gd name="T69" fmla="*/ 2147483647 h 287"/>
              <a:gd name="T70" fmla="*/ 2147483647 w 285"/>
              <a:gd name="T71" fmla="*/ 2147483647 h 287"/>
              <a:gd name="T72" fmla="*/ 2147483647 w 285"/>
              <a:gd name="T73" fmla="*/ 2147483647 h 287"/>
              <a:gd name="T74" fmla="*/ 2147483647 w 285"/>
              <a:gd name="T75" fmla="*/ 2147483647 h 287"/>
              <a:gd name="T76" fmla="*/ 2147483647 w 285"/>
              <a:gd name="T77" fmla="*/ 2147483647 h 287"/>
              <a:gd name="T78" fmla="*/ 2147483647 w 285"/>
              <a:gd name="T79" fmla="*/ 2147483647 h 287"/>
              <a:gd name="T80" fmla="*/ 2147483647 w 285"/>
              <a:gd name="T81" fmla="*/ 2147483647 h 287"/>
              <a:gd name="T82" fmla="*/ 2147483647 w 285"/>
              <a:gd name="T83" fmla="*/ 2147483647 h 287"/>
              <a:gd name="T84" fmla="*/ 2147483647 w 285"/>
              <a:gd name="T85" fmla="*/ 2147483647 h 287"/>
              <a:gd name="T86" fmla="*/ 2147483647 w 285"/>
              <a:gd name="T87" fmla="*/ 2147483647 h 287"/>
              <a:gd name="T88" fmla="*/ 2147483647 w 285"/>
              <a:gd name="T89" fmla="*/ 2147483647 h 287"/>
              <a:gd name="T90" fmla="*/ 2147483647 w 285"/>
              <a:gd name="T91" fmla="*/ 2147483647 h 287"/>
              <a:gd name="T92" fmla="*/ 2147483647 w 285"/>
              <a:gd name="T93" fmla="*/ 2147483647 h 287"/>
              <a:gd name="T94" fmla="*/ 2147483647 w 285"/>
              <a:gd name="T95" fmla="*/ 2147483647 h 287"/>
              <a:gd name="T96" fmla="*/ 2147483647 w 285"/>
              <a:gd name="T97" fmla="*/ 2147483647 h 287"/>
              <a:gd name="T98" fmla="*/ 2147483647 w 285"/>
              <a:gd name="T99" fmla="*/ 2147483647 h 287"/>
              <a:gd name="T100" fmla="*/ 2147483647 w 285"/>
              <a:gd name="T101" fmla="*/ 2147483647 h 287"/>
              <a:gd name="T102" fmla="*/ 2147483647 w 285"/>
              <a:gd name="T103" fmla="*/ 2147483647 h 287"/>
              <a:gd name="T104" fmla="*/ 2147483647 w 285"/>
              <a:gd name="T105" fmla="*/ 2147483647 h 287"/>
              <a:gd name="T106" fmla="*/ 2147483647 w 285"/>
              <a:gd name="T107" fmla="*/ 2147483647 h 287"/>
              <a:gd name="T108" fmla="*/ 2147483647 w 285"/>
              <a:gd name="T109" fmla="*/ 2147483647 h 28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85"/>
              <a:gd name="T166" fmla="*/ 0 h 287"/>
              <a:gd name="T167" fmla="*/ 285 w 285"/>
              <a:gd name="T168" fmla="*/ 287 h 28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85" h="287">
                <a:moveTo>
                  <a:pt x="250" y="287"/>
                </a:moveTo>
                <a:lnTo>
                  <a:pt x="253" y="271"/>
                </a:lnTo>
                <a:lnTo>
                  <a:pt x="262" y="258"/>
                </a:lnTo>
                <a:lnTo>
                  <a:pt x="270" y="255"/>
                </a:lnTo>
                <a:lnTo>
                  <a:pt x="279" y="253"/>
                </a:lnTo>
                <a:lnTo>
                  <a:pt x="285" y="248"/>
                </a:lnTo>
                <a:lnTo>
                  <a:pt x="285" y="242"/>
                </a:lnTo>
                <a:lnTo>
                  <a:pt x="278" y="239"/>
                </a:lnTo>
                <a:lnTo>
                  <a:pt x="277" y="231"/>
                </a:lnTo>
                <a:lnTo>
                  <a:pt x="272" y="224"/>
                </a:lnTo>
                <a:lnTo>
                  <a:pt x="267" y="221"/>
                </a:lnTo>
                <a:lnTo>
                  <a:pt x="261" y="212"/>
                </a:lnTo>
                <a:lnTo>
                  <a:pt x="258" y="207"/>
                </a:lnTo>
                <a:lnTo>
                  <a:pt x="260" y="204"/>
                </a:lnTo>
                <a:lnTo>
                  <a:pt x="254" y="187"/>
                </a:lnTo>
                <a:lnTo>
                  <a:pt x="270" y="170"/>
                </a:lnTo>
                <a:lnTo>
                  <a:pt x="270" y="165"/>
                </a:lnTo>
                <a:lnTo>
                  <a:pt x="267" y="162"/>
                </a:lnTo>
                <a:lnTo>
                  <a:pt x="254" y="159"/>
                </a:lnTo>
                <a:lnTo>
                  <a:pt x="253" y="156"/>
                </a:lnTo>
                <a:lnTo>
                  <a:pt x="253" y="148"/>
                </a:lnTo>
                <a:lnTo>
                  <a:pt x="249" y="140"/>
                </a:lnTo>
                <a:lnTo>
                  <a:pt x="243" y="133"/>
                </a:lnTo>
                <a:lnTo>
                  <a:pt x="242" y="125"/>
                </a:lnTo>
                <a:lnTo>
                  <a:pt x="248" y="122"/>
                </a:lnTo>
                <a:lnTo>
                  <a:pt x="243" y="118"/>
                </a:lnTo>
                <a:lnTo>
                  <a:pt x="242" y="115"/>
                </a:lnTo>
                <a:lnTo>
                  <a:pt x="244" y="104"/>
                </a:lnTo>
                <a:lnTo>
                  <a:pt x="247" y="97"/>
                </a:lnTo>
                <a:lnTo>
                  <a:pt x="250" y="96"/>
                </a:lnTo>
                <a:lnTo>
                  <a:pt x="257" y="95"/>
                </a:lnTo>
                <a:lnTo>
                  <a:pt x="257" y="90"/>
                </a:lnTo>
                <a:lnTo>
                  <a:pt x="261" y="83"/>
                </a:lnTo>
                <a:lnTo>
                  <a:pt x="264" y="76"/>
                </a:lnTo>
                <a:lnTo>
                  <a:pt x="262" y="71"/>
                </a:lnTo>
                <a:lnTo>
                  <a:pt x="262" y="64"/>
                </a:lnTo>
                <a:lnTo>
                  <a:pt x="254" y="61"/>
                </a:lnTo>
                <a:lnTo>
                  <a:pt x="251" y="55"/>
                </a:lnTo>
                <a:lnTo>
                  <a:pt x="248" y="51"/>
                </a:lnTo>
                <a:lnTo>
                  <a:pt x="243" y="47"/>
                </a:lnTo>
                <a:lnTo>
                  <a:pt x="235" y="41"/>
                </a:lnTo>
                <a:lnTo>
                  <a:pt x="224" y="38"/>
                </a:lnTo>
                <a:lnTo>
                  <a:pt x="214" y="32"/>
                </a:lnTo>
                <a:lnTo>
                  <a:pt x="210" y="31"/>
                </a:lnTo>
                <a:lnTo>
                  <a:pt x="201" y="30"/>
                </a:lnTo>
                <a:lnTo>
                  <a:pt x="185" y="26"/>
                </a:lnTo>
                <a:lnTo>
                  <a:pt x="178" y="28"/>
                </a:lnTo>
                <a:lnTo>
                  <a:pt x="172" y="31"/>
                </a:lnTo>
                <a:lnTo>
                  <a:pt x="164" y="30"/>
                </a:lnTo>
                <a:lnTo>
                  <a:pt x="159" y="33"/>
                </a:lnTo>
                <a:lnTo>
                  <a:pt x="157" y="37"/>
                </a:lnTo>
                <a:lnTo>
                  <a:pt x="155" y="40"/>
                </a:lnTo>
                <a:lnTo>
                  <a:pt x="153" y="46"/>
                </a:lnTo>
                <a:lnTo>
                  <a:pt x="143" y="45"/>
                </a:lnTo>
                <a:lnTo>
                  <a:pt x="143" y="56"/>
                </a:lnTo>
                <a:lnTo>
                  <a:pt x="141" y="56"/>
                </a:lnTo>
                <a:lnTo>
                  <a:pt x="140" y="58"/>
                </a:lnTo>
                <a:lnTo>
                  <a:pt x="138" y="59"/>
                </a:lnTo>
                <a:lnTo>
                  <a:pt x="137" y="58"/>
                </a:lnTo>
                <a:lnTo>
                  <a:pt x="134" y="56"/>
                </a:lnTo>
                <a:lnTo>
                  <a:pt x="136" y="56"/>
                </a:lnTo>
                <a:lnTo>
                  <a:pt x="133" y="55"/>
                </a:lnTo>
                <a:lnTo>
                  <a:pt x="130" y="55"/>
                </a:lnTo>
                <a:lnTo>
                  <a:pt x="126" y="56"/>
                </a:lnTo>
                <a:lnTo>
                  <a:pt x="122" y="59"/>
                </a:lnTo>
                <a:lnTo>
                  <a:pt x="118" y="61"/>
                </a:lnTo>
                <a:lnTo>
                  <a:pt x="115" y="62"/>
                </a:lnTo>
                <a:lnTo>
                  <a:pt x="110" y="61"/>
                </a:lnTo>
                <a:lnTo>
                  <a:pt x="104" y="58"/>
                </a:lnTo>
                <a:lnTo>
                  <a:pt x="93" y="52"/>
                </a:lnTo>
                <a:lnTo>
                  <a:pt x="91" y="48"/>
                </a:lnTo>
                <a:lnTo>
                  <a:pt x="89" y="46"/>
                </a:lnTo>
                <a:lnTo>
                  <a:pt x="84" y="46"/>
                </a:lnTo>
                <a:lnTo>
                  <a:pt x="83" y="44"/>
                </a:lnTo>
                <a:lnTo>
                  <a:pt x="81" y="45"/>
                </a:lnTo>
                <a:lnTo>
                  <a:pt x="78" y="46"/>
                </a:lnTo>
                <a:lnTo>
                  <a:pt x="77" y="47"/>
                </a:lnTo>
                <a:lnTo>
                  <a:pt x="76" y="47"/>
                </a:lnTo>
                <a:lnTo>
                  <a:pt x="74" y="44"/>
                </a:lnTo>
                <a:lnTo>
                  <a:pt x="72" y="41"/>
                </a:lnTo>
                <a:lnTo>
                  <a:pt x="69" y="32"/>
                </a:lnTo>
                <a:lnTo>
                  <a:pt x="68" y="21"/>
                </a:lnTo>
                <a:lnTo>
                  <a:pt x="62" y="18"/>
                </a:lnTo>
                <a:lnTo>
                  <a:pt x="60" y="16"/>
                </a:lnTo>
                <a:lnTo>
                  <a:pt x="58" y="13"/>
                </a:lnTo>
                <a:lnTo>
                  <a:pt x="58" y="11"/>
                </a:lnTo>
                <a:lnTo>
                  <a:pt x="57" y="9"/>
                </a:lnTo>
                <a:lnTo>
                  <a:pt x="57" y="7"/>
                </a:lnTo>
                <a:lnTo>
                  <a:pt x="60" y="7"/>
                </a:lnTo>
                <a:lnTo>
                  <a:pt x="60" y="6"/>
                </a:lnTo>
                <a:lnTo>
                  <a:pt x="60" y="5"/>
                </a:lnTo>
                <a:lnTo>
                  <a:pt x="56" y="0"/>
                </a:lnTo>
                <a:lnTo>
                  <a:pt x="55" y="0"/>
                </a:lnTo>
                <a:lnTo>
                  <a:pt x="54" y="2"/>
                </a:lnTo>
                <a:lnTo>
                  <a:pt x="53" y="3"/>
                </a:lnTo>
                <a:lnTo>
                  <a:pt x="49" y="4"/>
                </a:lnTo>
                <a:lnTo>
                  <a:pt x="47" y="6"/>
                </a:lnTo>
                <a:lnTo>
                  <a:pt x="44" y="10"/>
                </a:lnTo>
                <a:lnTo>
                  <a:pt x="42" y="12"/>
                </a:lnTo>
                <a:lnTo>
                  <a:pt x="36" y="16"/>
                </a:lnTo>
                <a:lnTo>
                  <a:pt x="34" y="16"/>
                </a:lnTo>
                <a:lnTo>
                  <a:pt x="30" y="17"/>
                </a:lnTo>
                <a:lnTo>
                  <a:pt x="27" y="16"/>
                </a:lnTo>
                <a:lnTo>
                  <a:pt x="24" y="13"/>
                </a:lnTo>
                <a:lnTo>
                  <a:pt x="23" y="12"/>
                </a:lnTo>
                <a:lnTo>
                  <a:pt x="22" y="11"/>
                </a:lnTo>
                <a:lnTo>
                  <a:pt x="21" y="9"/>
                </a:lnTo>
                <a:lnTo>
                  <a:pt x="20" y="7"/>
                </a:lnTo>
                <a:lnTo>
                  <a:pt x="17" y="5"/>
                </a:lnTo>
                <a:lnTo>
                  <a:pt x="16" y="4"/>
                </a:lnTo>
                <a:lnTo>
                  <a:pt x="16" y="2"/>
                </a:lnTo>
                <a:lnTo>
                  <a:pt x="15" y="3"/>
                </a:lnTo>
                <a:lnTo>
                  <a:pt x="13" y="7"/>
                </a:lnTo>
                <a:lnTo>
                  <a:pt x="12" y="7"/>
                </a:lnTo>
                <a:lnTo>
                  <a:pt x="8" y="5"/>
                </a:lnTo>
                <a:lnTo>
                  <a:pt x="7" y="4"/>
                </a:lnTo>
                <a:lnTo>
                  <a:pt x="6" y="5"/>
                </a:lnTo>
                <a:lnTo>
                  <a:pt x="6" y="6"/>
                </a:lnTo>
                <a:lnTo>
                  <a:pt x="3" y="9"/>
                </a:lnTo>
                <a:lnTo>
                  <a:pt x="2" y="10"/>
                </a:lnTo>
                <a:lnTo>
                  <a:pt x="2" y="12"/>
                </a:lnTo>
                <a:lnTo>
                  <a:pt x="3" y="16"/>
                </a:lnTo>
                <a:lnTo>
                  <a:pt x="5" y="18"/>
                </a:lnTo>
                <a:lnTo>
                  <a:pt x="3" y="18"/>
                </a:lnTo>
                <a:lnTo>
                  <a:pt x="5" y="19"/>
                </a:lnTo>
                <a:lnTo>
                  <a:pt x="3" y="21"/>
                </a:lnTo>
                <a:lnTo>
                  <a:pt x="3" y="23"/>
                </a:lnTo>
                <a:lnTo>
                  <a:pt x="1" y="26"/>
                </a:lnTo>
                <a:lnTo>
                  <a:pt x="0" y="28"/>
                </a:lnTo>
                <a:lnTo>
                  <a:pt x="1" y="32"/>
                </a:lnTo>
                <a:lnTo>
                  <a:pt x="5" y="37"/>
                </a:lnTo>
                <a:lnTo>
                  <a:pt x="6" y="39"/>
                </a:lnTo>
                <a:lnTo>
                  <a:pt x="7" y="41"/>
                </a:lnTo>
                <a:lnTo>
                  <a:pt x="8" y="46"/>
                </a:lnTo>
                <a:lnTo>
                  <a:pt x="8" y="48"/>
                </a:lnTo>
                <a:lnTo>
                  <a:pt x="8" y="49"/>
                </a:lnTo>
                <a:lnTo>
                  <a:pt x="7" y="52"/>
                </a:lnTo>
                <a:lnTo>
                  <a:pt x="8" y="54"/>
                </a:lnTo>
                <a:lnTo>
                  <a:pt x="9" y="59"/>
                </a:lnTo>
                <a:lnTo>
                  <a:pt x="10" y="61"/>
                </a:lnTo>
                <a:lnTo>
                  <a:pt x="9" y="64"/>
                </a:lnTo>
                <a:lnTo>
                  <a:pt x="9" y="65"/>
                </a:lnTo>
                <a:lnTo>
                  <a:pt x="10" y="66"/>
                </a:lnTo>
                <a:lnTo>
                  <a:pt x="12" y="66"/>
                </a:lnTo>
                <a:lnTo>
                  <a:pt x="12" y="68"/>
                </a:lnTo>
                <a:lnTo>
                  <a:pt x="10" y="69"/>
                </a:lnTo>
                <a:lnTo>
                  <a:pt x="12" y="71"/>
                </a:lnTo>
                <a:lnTo>
                  <a:pt x="13" y="72"/>
                </a:lnTo>
                <a:lnTo>
                  <a:pt x="14" y="73"/>
                </a:lnTo>
                <a:lnTo>
                  <a:pt x="14" y="75"/>
                </a:lnTo>
                <a:lnTo>
                  <a:pt x="15" y="75"/>
                </a:lnTo>
                <a:lnTo>
                  <a:pt x="17" y="76"/>
                </a:lnTo>
                <a:lnTo>
                  <a:pt x="19" y="78"/>
                </a:lnTo>
                <a:lnTo>
                  <a:pt x="19" y="79"/>
                </a:lnTo>
                <a:lnTo>
                  <a:pt x="21" y="79"/>
                </a:lnTo>
                <a:lnTo>
                  <a:pt x="23" y="79"/>
                </a:lnTo>
                <a:lnTo>
                  <a:pt x="27" y="80"/>
                </a:lnTo>
                <a:lnTo>
                  <a:pt x="29" y="81"/>
                </a:lnTo>
                <a:lnTo>
                  <a:pt x="31" y="81"/>
                </a:lnTo>
                <a:lnTo>
                  <a:pt x="34" y="80"/>
                </a:lnTo>
                <a:lnTo>
                  <a:pt x="35" y="81"/>
                </a:lnTo>
                <a:lnTo>
                  <a:pt x="36" y="82"/>
                </a:lnTo>
                <a:lnTo>
                  <a:pt x="35" y="85"/>
                </a:lnTo>
                <a:lnTo>
                  <a:pt x="33" y="85"/>
                </a:lnTo>
                <a:lnTo>
                  <a:pt x="30" y="85"/>
                </a:lnTo>
                <a:lnTo>
                  <a:pt x="28" y="86"/>
                </a:lnTo>
                <a:lnTo>
                  <a:pt x="28" y="87"/>
                </a:lnTo>
                <a:lnTo>
                  <a:pt x="30" y="93"/>
                </a:lnTo>
                <a:lnTo>
                  <a:pt x="30" y="94"/>
                </a:lnTo>
                <a:lnTo>
                  <a:pt x="29" y="96"/>
                </a:lnTo>
                <a:lnTo>
                  <a:pt x="27" y="96"/>
                </a:lnTo>
                <a:lnTo>
                  <a:pt x="26" y="96"/>
                </a:lnTo>
                <a:lnTo>
                  <a:pt x="23" y="96"/>
                </a:lnTo>
                <a:lnTo>
                  <a:pt x="23" y="97"/>
                </a:lnTo>
                <a:lnTo>
                  <a:pt x="24" y="101"/>
                </a:lnTo>
                <a:lnTo>
                  <a:pt x="23" y="103"/>
                </a:lnTo>
                <a:lnTo>
                  <a:pt x="22" y="103"/>
                </a:lnTo>
                <a:lnTo>
                  <a:pt x="22" y="104"/>
                </a:lnTo>
                <a:lnTo>
                  <a:pt x="23" y="107"/>
                </a:lnTo>
                <a:lnTo>
                  <a:pt x="23" y="108"/>
                </a:lnTo>
                <a:lnTo>
                  <a:pt x="24" y="110"/>
                </a:lnTo>
                <a:lnTo>
                  <a:pt x="26" y="111"/>
                </a:lnTo>
                <a:lnTo>
                  <a:pt x="27" y="114"/>
                </a:lnTo>
                <a:lnTo>
                  <a:pt x="29" y="118"/>
                </a:lnTo>
                <a:lnTo>
                  <a:pt x="30" y="122"/>
                </a:lnTo>
                <a:lnTo>
                  <a:pt x="31" y="124"/>
                </a:lnTo>
                <a:lnTo>
                  <a:pt x="33" y="124"/>
                </a:lnTo>
                <a:lnTo>
                  <a:pt x="36" y="127"/>
                </a:lnTo>
                <a:lnTo>
                  <a:pt x="40" y="129"/>
                </a:lnTo>
                <a:lnTo>
                  <a:pt x="43" y="133"/>
                </a:lnTo>
                <a:lnTo>
                  <a:pt x="44" y="135"/>
                </a:lnTo>
                <a:lnTo>
                  <a:pt x="44" y="137"/>
                </a:lnTo>
                <a:lnTo>
                  <a:pt x="43" y="138"/>
                </a:lnTo>
                <a:lnTo>
                  <a:pt x="42" y="140"/>
                </a:lnTo>
                <a:lnTo>
                  <a:pt x="44" y="140"/>
                </a:lnTo>
                <a:lnTo>
                  <a:pt x="49" y="140"/>
                </a:lnTo>
                <a:lnTo>
                  <a:pt x="50" y="140"/>
                </a:lnTo>
                <a:lnTo>
                  <a:pt x="51" y="142"/>
                </a:lnTo>
                <a:lnTo>
                  <a:pt x="54" y="145"/>
                </a:lnTo>
                <a:lnTo>
                  <a:pt x="57" y="150"/>
                </a:lnTo>
                <a:lnTo>
                  <a:pt x="61" y="155"/>
                </a:lnTo>
                <a:lnTo>
                  <a:pt x="61" y="157"/>
                </a:lnTo>
                <a:lnTo>
                  <a:pt x="61" y="159"/>
                </a:lnTo>
                <a:lnTo>
                  <a:pt x="61" y="165"/>
                </a:lnTo>
                <a:lnTo>
                  <a:pt x="62" y="171"/>
                </a:lnTo>
                <a:lnTo>
                  <a:pt x="67" y="171"/>
                </a:lnTo>
                <a:lnTo>
                  <a:pt x="67" y="179"/>
                </a:lnTo>
                <a:lnTo>
                  <a:pt x="68" y="179"/>
                </a:lnTo>
                <a:lnTo>
                  <a:pt x="70" y="180"/>
                </a:lnTo>
                <a:lnTo>
                  <a:pt x="71" y="183"/>
                </a:lnTo>
                <a:lnTo>
                  <a:pt x="74" y="187"/>
                </a:lnTo>
                <a:lnTo>
                  <a:pt x="74" y="189"/>
                </a:lnTo>
                <a:lnTo>
                  <a:pt x="77" y="190"/>
                </a:lnTo>
                <a:lnTo>
                  <a:pt x="81" y="190"/>
                </a:lnTo>
                <a:lnTo>
                  <a:pt x="89" y="189"/>
                </a:lnTo>
                <a:lnTo>
                  <a:pt x="92" y="194"/>
                </a:lnTo>
                <a:lnTo>
                  <a:pt x="95" y="199"/>
                </a:lnTo>
                <a:lnTo>
                  <a:pt x="95" y="204"/>
                </a:lnTo>
                <a:lnTo>
                  <a:pt x="95" y="206"/>
                </a:lnTo>
                <a:lnTo>
                  <a:pt x="96" y="207"/>
                </a:lnTo>
                <a:lnTo>
                  <a:pt x="98" y="209"/>
                </a:lnTo>
                <a:lnTo>
                  <a:pt x="100" y="210"/>
                </a:lnTo>
                <a:lnTo>
                  <a:pt x="99" y="214"/>
                </a:lnTo>
                <a:lnTo>
                  <a:pt x="102" y="217"/>
                </a:lnTo>
                <a:lnTo>
                  <a:pt x="104" y="218"/>
                </a:lnTo>
                <a:lnTo>
                  <a:pt x="104" y="220"/>
                </a:lnTo>
                <a:lnTo>
                  <a:pt x="104" y="223"/>
                </a:lnTo>
                <a:lnTo>
                  <a:pt x="104" y="225"/>
                </a:lnTo>
                <a:lnTo>
                  <a:pt x="108" y="226"/>
                </a:lnTo>
                <a:lnTo>
                  <a:pt x="110" y="227"/>
                </a:lnTo>
                <a:lnTo>
                  <a:pt x="111" y="230"/>
                </a:lnTo>
                <a:lnTo>
                  <a:pt x="111" y="231"/>
                </a:lnTo>
                <a:lnTo>
                  <a:pt x="111" y="234"/>
                </a:lnTo>
                <a:lnTo>
                  <a:pt x="118" y="242"/>
                </a:lnTo>
                <a:lnTo>
                  <a:pt x="120" y="242"/>
                </a:lnTo>
                <a:lnTo>
                  <a:pt x="120" y="245"/>
                </a:lnTo>
                <a:lnTo>
                  <a:pt x="120" y="247"/>
                </a:lnTo>
                <a:lnTo>
                  <a:pt x="130" y="255"/>
                </a:lnTo>
                <a:lnTo>
                  <a:pt x="132" y="255"/>
                </a:lnTo>
                <a:lnTo>
                  <a:pt x="134" y="255"/>
                </a:lnTo>
                <a:lnTo>
                  <a:pt x="138" y="259"/>
                </a:lnTo>
                <a:lnTo>
                  <a:pt x="140" y="259"/>
                </a:lnTo>
                <a:lnTo>
                  <a:pt x="143" y="259"/>
                </a:lnTo>
                <a:lnTo>
                  <a:pt x="147" y="262"/>
                </a:lnTo>
                <a:lnTo>
                  <a:pt x="151" y="262"/>
                </a:lnTo>
                <a:lnTo>
                  <a:pt x="155" y="262"/>
                </a:lnTo>
                <a:lnTo>
                  <a:pt x="157" y="260"/>
                </a:lnTo>
                <a:lnTo>
                  <a:pt x="168" y="254"/>
                </a:lnTo>
                <a:lnTo>
                  <a:pt x="181" y="248"/>
                </a:lnTo>
                <a:lnTo>
                  <a:pt x="187" y="253"/>
                </a:lnTo>
                <a:lnTo>
                  <a:pt x="189" y="256"/>
                </a:lnTo>
                <a:lnTo>
                  <a:pt x="191" y="259"/>
                </a:lnTo>
                <a:lnTo>
                  <a:pt x="193" y="265"/>
                </a:lnTo>
                <a:lnTo>
                  <a:pt x="194" y="271"/>
                </a:lnTo>
                <a:lnTo>
                  <a:pt x="195" y="275"/>
                </a:lnTo>
                <a:lnTo>
                  <a:pt x="198" y="276"/>
                </a:lnTo>
                <a:lnTo>
                  <a:pt x="200" y="279"/>
                </a:lnTo>
                <a:lnTo>
                  <a:pt x="205" y="280"/>
                </a:lnTo>
                <a:lnTo>
                  <a:pt x="208" y="280"/>
                </a:lnTo>
                <a:lnTo>
                  <a:pt x="219" y="281"/>
                </a:lnTo>
                <a:lnTo>
                  <a:pt x="220" y="282"/>
                </a:lnTo>
                <a:lnTo>
                  <a:pt x="224" y="283"/>
                </a:lnTo>
                <a:lnTo>
                  <a:pt x="229" y="282"/>
                </a:lnTo>
                <a:lnTo>
                  <a:pt x="234" y="281"/>
                </a:lnTo>
                <a:lnTo>
                  <a:pt x="238" y="281"/>
                </a:lnTo>
                <a:lnTo>
                  <a:pt x="244" y="285"/>
                </a:lnTo>
                <a:lnTo>
                  <a:pt x="244" y="287"/>
                </a:lnTo>
                <a:lnTo>
                  <a:pt x="250" y="287"/>
                </a:lnTo>
                <a:close/>
                <a:moveTo>
                  <a:pt x="8" y="28"/>
                </a:moveTo>
                <a:lnTo>
                  <a:pt x="8" y="28"/>
                </a:lnTo>
                <a:lnTo>
                  <a:pt x="13" y="28"/>
                </a:lnTo>
                <a:lnTo>
                  <a:pt x="16" y="32"/>
                </a:lnTo>
                <a:lnTo>
                  <a:pt x="20" y="39"/>
                </a:lnTo>
                <a:lnTo>
                  <a:pt x="23" y="41"/>
                </a:lnTo>
                <a:lnTo>
                  <a:pt x="26" y="42"/>
                </a:lnTo>
                <a:lnTo>
                  <a:pt x="24" y="49"/>
                </a:lnTo>
                <a:lnTo>
                  <a:pt x="27" y="51"/>
                </a:lnTo>
                <a:lnTo>
                  <a:pt x="30" y="51"/>
                </a:lnTo>
                <a:lnTo>
                  <a:pt x="31" y="52"/>
                </a:lnTo>
                <a:lnTo>
                  <a:pt x="33" y="53"/>
                </a:lnTo>
                <a:lnTo>
                  <a:pt x="31" y="54"/>
                </a:lnTo>
                <a:lnTo>
                  <a:pt x="29" y="56"/>
                </a:lnTo>
                <a:lnTo>
                  <a:pt x="26" y="60"/>
                </a:lnTo>
                <a:lnTo>
                  <a:pt x="20" y="60"/>
                </a:lnTo>
                <a:lnTo>
                  <a:pt x="17" y="56"/>
                </a:lnTo>
                <a:lnTo>
                  <a:pt x="16" y="52"/>
                </a:lnTo>
                <a:lnTo>
                  <a:pt x="16" y="49"/>
                </a:lnTo>
                <a:lnTo>
                  <a:pt x="16" y="47"/>
                </a:lnTo>
                <a:lnTo>
                  <a:pt x="14" y="45"/>
                </a:lnTo>
                <a:lnTo>
                  <a:pt x="12" y="44"/>
                </a:lnTo>
                <a:lnTo>
                  <a:pt x="12" y="41"/>
                </a:lnTo>
                <a:lnTo>
                  <a:pt x="12" y="40"/>
                </a:lnTo>
                <a:lnTo>
                  <a:pt x="13" y="37"/>
                </a:lnTo>
                <a:lnTo>
                  <a:pt x="10" y="34"/>
                </a:lnTo>
                <a:lnTo>
                  <a:pt x="8" y="31"/>
                </a:lnTo>
                <a:lnTo>
                  <a:pt x="7" y="30"/>
                </a:lnTo>
                <a:lnTo>
                  <a:pt x="7" y="28"/>
                </a:lnTo>
                <a:lnTo>
                  <a:pt x="8" y="28"/>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75" name="Freeform 282"/>
          <p:cNvSpPr>
            <a:spLocks noEditPoints="1"/>
          </p:cNvSpPr>
          <p:nvPr/>
        </p:nvSpPr>
        <p:spPr bwMode="auto">
          <a:xfrm>
            <a:off x="6677025" y="3321050"/>
            <a:ext cx="1008063" cy="438150"/>
          </a:xfrm>
          <a:custGeom>
            <a:avLst/>
            <a:gdLst>
              <a:gd name="T0" fmla="*/ 2147483647 w 661"/>
              <a:gd name="T1" fmla="*/ 2147483647 h 311"/>
              <a:gd name="T2" fmla="*/ 2147483647 w 661"/>
              <a:gd name="T3" fmla="*/ 2147483647 h 311"/>
              <a:gd name="T4" fmla="*/ 2147483647 w 661"/>
              <a:gd name="T5" fmla="*/ 2147483647 h 311"/>
              <a:gd name="T6" fmla="*/ 2147483647 w 661"/>
              <a:gd name="T7" fmla="*/ 2147483647 h 311"/>
              <a:gd name="T8" fmla="*/ 2147483647 w 661"/>
              <a:gd name="T9" fmla="*/ 2147483647 h 311"/>
              <a:gd name="T10" fmla="*/ 2147483647 w 661"/>
              <a:gd name="T11" fmla="*/ 2147483647 h 311"/>
              <a:gd name="T12" fmla="*/ 2147483647 w 661"/>
              <a:gd name="T13" fmla="*/ 2147483647 h 311"/>
              <a:gd name="T14" fmla="*/ 2147483647 w 661"/>
              <a:gd name="T15" fmla="*/ 2147483647 h 311"/>
              <a:gd name="T16" fmla="*/ 2147483647 w 661"/>
              <a:gd name="T17" fmla="*/ 2147483647 h 311"/>
              <a:gd name="T18" fmla="*/ 2147483647 w 661"/>
              <a:gd name="T19" fmla="*/ 2147483647 h 311"/>
              <a:gd name="T20" fmla="*/ 2147483647 w 661"/>
              <a:gd name="T21" fmla="*/ 2147483647 h 311"/>
              <a:gd name="T22" fmla="*/ 2147483647 w 661"/>
              <a:gd name="T23" fmla="*/ 2147483647 h 311"/>
              <a:gd name="T24" fmla="*/ 2147483647 w 661"/>
              <a:gd name="T25" fmla="*/ 2147483647 h 311"/>
              <a:gd name="T26" fmla="*/ 2147483647 w 661"/>
              <a:gd name="T27" fmla="*/ 2147483647 h 311"/>
              <a:gd name="T28" fmla="*/ 2147483647 w 661"/>
              <a:gd name="T29" fmla="*/ 2147483647 h 311"/>
              <a:gd name="T30" fmla="*/ 2147483647 w 661"/>
              <a:gd name="T31" fmla="*/ 2147483647 h 311"/>
              <a:gd name="T32" fmla="*/ 2147483647 w 661"/>
              <a:gd name="T33" fmla="*/ 2147483647 h 311"/>
              <a:gd name="T34" fmla="*/ 2147483647 w 661"/>
              <a:gd name="T35" fmla="*/ 2147483647 h 311"/>
              <a:gd name="T36" fmla="*/ 2147483647 w 661"/>
              <a:gd name="T37" fmla="*/ 2147483647 h 311"/>
              <a:gd name="T38" fmla="*/ 2147483647 w 661"/>
              <a:gd name="T39" fmla="*/ 2147483647 h 311"/>
              <a:gd name="T40" fmla="*/ 2147483647 w 661"/>
              <a:gd name="T41" fmla="*/ 2147483647 h 311"/>
              <a:gd name="T42" fmla="*/ 2147483647 w 661"/>
              <a:gd name="T43" fmla="*/ 2147483647 h 311"/>
              <a:gd name="T44" fmla="*/ 2147483647 w 661"/>
              <a:gd name="T45" fmla="*/ 2147483647 h 311"/>
              <a:gd name="T46" fmla="*/ 2147483647 w 661"/>
              <a:gd name="T47" fmla="*/ 2147483647 h 311"/>
              <a:gd name="T48" fmla="*/ 2147483647 w 661"/>
              <a:gd name="T49" fmla="*/ 2147483647 h 311"/>
              <a:gd name="T50" fmla="*/ 2147483647 w 661"/>
              <a:gd name="T51" fmla="*/ 2147483647 h 311"/>
              <a:gd name="T52" fmla="*/ 2147483647 w 661"/>
              <a:gd name="T53" fmla="*/ 2147483647 h 311"/>
              <a:gd name="T54" fmla="*/ 2147483647 w 661"/>
              <a:gd name="T55" fmla="*/ 2147483647 h 311"/>
              <a:gd name="T56" fmla="*/ 2147483647 w 661"/>
              <a:gd name="T57" fmla="*/ 2147483647 h 311"/>
              <a:gd name="T58" fmla="*/ 2147483647 w 661"/>
              <a:gd name="T59" fmla="*/ 2147483647 h 311"/>
              <a:gd name="T60" fmla="*/ 2147483647 w 661"/>
              <a:gd name="T61" fmla="*/ 2147483647 h 311"/>
              <a:gd name="T62" fmla="*/ 2147483647 w 661"/>
              <a:gd name="T63" fmla="*/ 2147483647 h 311"/>
              <a:gd name="T64" fmla="*/ 2147483647 w 661"/>
              <a:gd name="T65" fmla="*/ 2147483647 h 311"/>
              <a:gd name="T66" fmla="*/ 2147483647 w 661"/>
              <a:gd name="T67" fmla="*/ 2147483647 h 311"/>
              <a:gd name="T68" fmla="*/ 2147483647 w 661"/>
              <a:gd name="T69" fmla="*/ 2147483647 h 311"/>
              <a:gd name="T70" fmla="*/ 2147483647 w 661"/>
              <a:gd name="T71" fmla="*/ 2147483647 h 311"/>
              <a:gd name="T72" fmla="*/ 2147483647 w 661"/>
              <a:gd name="T73" fmla="*/ 2147483647 h 311"/>
              <a:gd name="T74" fmla="*/ 2147483647 w 661"/>
              <a:gd name="T75" fmla="*/ 2147483647 h 311"/>
              <a:gd name="T76" fmla="*/ 2147483647 w 661"/>
              <a:gd name="T77" fmla="*/ 2147483647 h 311"/>
              <a:gd name="T78" fmla="*/ 2147483647 w 661"/>
              <a:gd name="T79" fmla="*/ 2147483647 h 311"/>
              <a:gd name="T80" fmla="*/ 2147483647 w 661"/>
              <a:gd name="T81" fmla="*/ 2147483647 h 311"/>
              <a:gd name="T82" fmla="*/ 2147483647 w 661"/>
              <a:gd name="T83" fmla="*/ 2147483647 h 311"/>
              <a:gd name="T84" fmla="*/ 2147483647 w 661"/>
              <a:gd name="T85" fmla="*/ 2147483647 h 311"/>
              <a:gd name="T86" fmla="*/ 2147483647 w 661"/>
              <a:gd name="T87" fmla="*/ 2147483647 h 311"/>
              <a:gd name="T88" fmla="*/ 2147483647 w 661"/>
              <a:gd name="T89" fmla="*/ 2147483647 h 311"/>
              <a:gd name="T90" fmla="*/ 2147483647 w 661"/>
              <a:gd name="T91" fmla="*/ 2147483647 h 311"/>
              <a:gd name="T92" fmla="*/ 2147483647 w 661"/>
              <a:gd name="T93" fmla="*/ 2147483647 h 311"/>
              <a:gd name="T94" fmla="*/ 2147483647 w 661"/>
              <a:gd name="T95" fmla="*/ 2147483647 h 311"/>
              <a:gd name="T96" fmla="*/ 2147483647 w 661"/>
              <a:gd name="T97" fmla="*/ 2147483647 h 311"/>
              <a:gd name="T98" fmla="*/ 2147483647 w 661"/>
              <a:gd name="T99" fmla="*/ 2147483647 h 311"/>
              <a:gd name="T100" fmla="*/ 2147483647 w 661"/>
              <a:gd name="T101" fmla="*/ 2147483647 h 311"/>
              <a:gd name="T102" fmla="*/ 2147483647 w 661"/>
              <a:gd name="T103" fmla="*/ 2147483647 h 311"/>
              <a:gd name="T104" fmla="*/ 2147483647 w 661"/>
              <a:gd name="T105" fmla="*/ 2147483647 h 311"/>
              <a:gd name="T106" fmla="*/ 2147483647 w 661"/>
              <a:gd name="T107" fmla="*/ 2147483647 h 311"/>
              <a:gd name="T108" fmla="*/ 2147483647 w 661"/>
              <a:gd name="T109" fmla="*/ 2147483647 h 311"/>
              <a:gd name="T110" fmla="*/ 2147483647 w 661"/>
              <a:gd name="T111" fmla="*/ 2147483647 h 311"/>
              <a:gd name="T112" fmla="*/ 2147483647 w 661"/>
              <a:gd name="T113" fmla="*/ 2147483647 h 311"/>
              <a:gd name="T114" fmla="*/ 2147483647 w 661"/>
              <a:gd name="T115" fmla="*/ 2147483647 h 311"/>
              <a:gd name="T116" fmla="*/ 2147483647 w 661"/>
              <a:gd name="T117" fmla="*/ 2147483647 h 311"/>
              <a:gd name="T118" fmla="*/ 2147483647 w 661"/>
              <a:gd name="T119" fmla="*/ 2147483647 h 311"/>
              <a:gd name="T120" fmla="*/ 2147483647 w 661"/>
              <a:gd name="T121" fmla="*/ 2147483647 h 311"/>
              <a:gd name="T122" fmla="*/ 2147483647 w 661"/>
              <a:gd name="T123" fmla="*/ 2147483647 h 311"/>
              <a:gd name="T124" fmla="*/ 2147483647 w 661"/>
              <a:gd name="T125" fmla="*/ 2147483647 h 31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61"/>
              <a:gd name="T190" fmla="*/ 0 h 311"/>
              <a:gd name="T191" fmla="*/ 661 w 661"/>
              <a:gd name="T192" fmla="*/ 311 h 31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61" h="311">
                <a:moveTo>
                  <a:pt x="19" y="6"/>
                </a:moveTo>
                <a:lnTo>
                  <a:pt x="19" y="6"/>
                </a:lnTo>
                <a:lnTo>
                  <a:pt x="18" y="6"/>
                </a:lnTo>
                <a:lnTo>
                  <a:pt x="15" y="4"/>
                </a:lnTo>
                <a:lnTo>
                  <a:pt x="13" y="1"/>
                </a:lnTo>
                <a:lnTo>
                  <a:pt x="7" y="0"/>
                </a:lnTo>
                <a:lnTo>
                  <a:pt x="1" y="0"/>
                </a:lnTo>
                <a:lnTo>
                  <a:pt x="0" y="6"/>
                </a:lnTo>
                <a:lnTo>
                  <a:pt x="1" y="11"/>
                </a:lnTo>
                <a:lnTo>
                  <a:pt x="4" y="12"/>
                </a:lnTo>
                <a:lnTo>
                  <a:pt x="5" y="16"/>
                </a:lnTo>
                <a:lnTo>
                  <a:pt x="7" y="21"/>
                </a:lnTo>
                <a:lnTo>
                  <a:pt x="10" y="25"/>
                </a:lnTo>
                <a:lnTo>
                  <a:pt x="12" y="28"/>
                </a:lnTo>
                <a:lnTo>
                  <a:pt x="14" y="28"/>
                </a:lnTo>
                <a:lnTo>
                  <a:pt x="15" y="29"/>
                </a:lnTo>
                <a:lnTo>
                  <a:pt x="18" y="33"/>
                </a:lnTo>
                <a:lnTo>
                  <a:pt x="19" y="35"/>
                </a:lnTo>
                <a:lnTo>
                  <a:pt x="20" y="36"/>
                </a:lnTo>
                <a:lnTo>
                  <a:pt x="24" y="39"/>
                </a:lnTo>
                <a:lnTo>
                  <a:pt x="27" y="40"/>
                </a:lnTo>
                <a:lnTo>
                  <a:pt x="27" y="42"/>
                </a:lnTo>
                <a:lnTo>
                  <a:pt x="28" y="45"/>
                </a:lnTo>
                <a:lnTo>
                  <a:pt x="32" y="48"/>
                </a:lnTo>
                <a:lnTo>
                  <a:pt x="34" y="50"/>
                </a:lnTo>
                <a:lnTo>
                  <a:pt x="35" y="55"/>
                </a:lnTo>
                <a:lnTo>
                  <a:pt x="38" y="56"/>
                </a:lnTo>
                <a:lnTo>
                  <a:pt x="39" y="57"/>
                </a:lnTo>
                <a:lnTo>
                  <a:pt x="40" y="61"/>
                </a:lnTo>
                <a:lnTo>
                  <a:pt x="40" y="66"/>
                </a:lnTo>
                <a:lnTo>
                  <a:pt x="45" y="67"/>
                </a:lnTo>
                <a:lnTo>
                  <a:pt x="49" y="68"/>
                </a:lnTo>
                <a:lnTo>
                  <a:pt x="53" y="73"/>
                </a:lnTo>
                <a:lnTo>
                  <a:pt x="54" y="73"/>
                </a:lnTo>
                <a:lnTo>
                  <a:pt x="56" y="74"/>
                </a:lnTo>
                <a:lnTo>
                  <a:pt x="56" y="76"/>
                </a:lnTo>
                <a:lnTo>
                  <a:pt x="56" y="80"/>
                </a:lnTo>
                <a:lnTo>
                  <a:pt x="56" y="87"/>
                </a:lnTo>
                <a:lnTo>
                  <a:pt x="59" y="91"/>
                </a:lnTo>
                <a:lnTo>
                  <a:pt x="60" y="95"/>
                </a:lnTo>
                <a:lnTo>
                  <a:pt x="60" y="97"/>
                </a:lnTo>
                <a:lnTo>
                  <a:pt x="60" y="100"/>
                </a:lnTo>
                <a:lnTo>
                  <a:pt x="63" y="102"/>
                </a:lnTo>
                <a:lnTo>
                  <a:pt x="66" y="103"/>
                </a:lnTo>
                <a:lnTo>
                  <a:pt x="68" y="108"/>
                </a:lnTo>
                <a:lnTo>
                  <a:pt x="70" y="112"/>
                </a:lnTo>
                <a:lnTo>
                  <a:pt x="75" y="115"/>
                </a:lnTo>
                <a:lnTo>
                  <a:pt x="79" y="118"/>
                </a:lnTo>
                <a:lnTo>
                  <a:pt x="81" y="122"/>
                </a:lnTo>
                <a:lnTo>
                  <a:pt x="83" y="129"/>
                </a:lnTo>
                <a:lnTo>
                  <a:pt x="86" y="135"/>
                </a:lnTo>
                <a:lnTo>
                  <a:pt x="88" y="138"/>
                </a:lnTo>
                <a:lnTo>
                  <a:pt x="89" y="138"/>
                </a:lnTo>
                <a:lnTo>
                  <a:pt x="89" y="143"/>
                </a:lnTo>
                <a:lnTo>
                  <a:pt x="89" y="146"/>
                </a:lnTo>
                <a:lnTo>
                  <a:pt x="93" y="149"/>
                </a:lnTo>
                <a:lnTo>
                  <a:pt x="96" y="157"/>
                </a:lnTo>
                <a:lnTo>
                  <a:pt x="97" y="162"/>
                </a:lnTo>
                <a:lnTo>
                  <a:pt x="100" y="165"/>
                </a:lnTo>
                <a:lnTo>
                  <a:pt x="103" y="166"/>
                </a:lnTo>
                <a:lnTo>
                  <a:pt x="104" y="170"/>
                </a:lnTo>
                <a:lnTo>
                  <a:pt x="105" y="173"/>
                </a:lnTo>
                <a:lnTo>
                  <a:pt x="108" y="181"/>
                </a:lnTo>
                <a:lnTo>
                  <a:pt x="110" y="185"/>
                </a:lnTo>
                <a:lnTo>
                  <a:pt x="113" y="188"/>
                </a:lnTo>
                <a:lnTo>
                  <a:pt x="113" y="191"/>
                </a:lnTo>
                <a:lnTo>
                  <a:pt x="122" y="195"/>
                </a:lnTo>
                <a:lnTo>
                  <a:pt x="127" y="197"/>
                </a:lnTo>
                <a:lnTo>
                  <a:pt x="130" y="200"/>
                </a:lnTo>
                <a:lnTo>
                  <a:pt x="135" y="205"/>
                </a:lnTo>
                <a:lnTo>
                  <a:pt x="138" y="206"/>
                </a:lnTo>
                <a:lnTo>
                  <a:pt x="143" y="207"/>
                </a:lnTo>
                <a:lnTo>
                  <a:pt x="142" y="204"/>
                </a:lnTo>
                <a:lnTo>
                  <a:pt x="141" y="202"/>
                </a:lnTo>
                <a:lnTo>
                  <a:pt x="139" y="202"/>
                </a:lnTo>
                <a:lnTo>
                  <a:pt x="139" y="201"/>
                </a:lnTo>
                <a:lnTo>
                  <a:pt x="143" y="201"/>
                </a:lnTo>
                <a:lnTo>
                  <a:pt x="145" y="202"/>
                </a:lnTo>
                <a:lnTo>
                  <a:pt x="148" y="204"/>
                </a:lnTo>
                <a:lnTo>
                  <a:pt x="150" y="202"/>
                </a:lnTo>
                <a:lnTo>
                  <a:pt x="151" y="202"/>
                </a:lnTo>
                <a:lnTo>
                  <a:pt x="152" y="201"/>
                </a:lnTo>
                <a:lnTo>
                  <a:pt x="152" y="202"/>
                </a:lnTo>
                <a:lnTo>
                  <a:pt x="158" y="202"/>
                </a:lnTo>
                <a:lnTo>
                  <a:pt x="157" y="200"/>
                </a:lnTo>
                <a:lnTo>
                  <a:pt x="157" y="195"/>
                </a:lnTo>
                <a:lnTo>
                  <a:pt x="158" y="185"/>
                </a:lnTo>
                <a:lnTo>
                  <a:pt x="162" y="165"/>
                </a:lnTo>
                <a:lnTo>
                  <a:pt x="159" y="164"/>
                </a:lnTo>
                <a:lnTo>
                  <a:pt x="157" y="163"/>
                </a:lnTo>
                <a:lnTo>
                  <a:pt x="155" y="157"/>
                </a:lnTo>
                <a:lnTo>
                  <a:pt x="153" y="150"/>
                </a:lnTo>
                <a:lnTo>
                  <a:pt x="145" y="150"/>
                </a:lnTo>
                <a:lnTo>
                  <a:pt x="143" y="147"/>
                </a:lnTo>
                <a:lnTo>
                  <a:pt x="143" y="146"/>
                </a:lnTo>
                <a:lnTo>
                  <a:pt x="144" y="145"/>
                </a:lnTo>
                <a:lnTo>
                  <a:pt x="144" y="144"/>
                </a:lnTo>
                <a:lnTo>
                  <a:pt x="141" y="142"/>
                </a:lnTo>
                <a:lnTo>
                  <a:pt x="138" y="140"/>
                </a:lnTo>
                <a:lnTo>
                  <a:pt x="139" y="128"/>
                </a:lnTo>
                <a:lnTo>
                  <a:pt x="136" y="128"/>
                </a:lnTo>
                <a:lnTo>
                  <a:pt x="132" y="128"/>
                </a:lnTo>
                <a:lnTo>
                  <a:pt x="132" y="125"/>
                </a:lnTo>
                <a:lnTo>
                  <a:pt x="130" y="125"/>
                </a:lnTo>
                <a:lnTo>
                  <a:pt x="129" y="126"/>
                </a:lnTo>
                <a:lnTo>
                  <a:pt x="129" y="128"/>
                </a:lnTo>
                <a:lnTo>
                  <a:pt x="128" y="128"/>
                </a:lnTo>
                <a:lnTo>
                  <a:pt x="123" y="124"/>
                </a:lnTo>
                <a:lnTo>
                  <a:pt x="123" y="119"/>
                </a:lnTo>
                <a:lnTo>
                  <a:pt x="123" y="116"/>
                </a:lnTo>
                <a:lnTo>
                  <a:pt x="125" y="114"/>
                </a:lnTo>
                <a:lnTo>
                  <a:pt x="128" y="111"/>
                </a:lnTo>
                <a:lnTo>
                  <a:pt x="128" y="108"/>
                </a:lnTo>
                <a:lnTo>
                  <a:pt x="122" y="98"/>
                </a:lnTo>
                <a:lnTo>
                  <a:pt x="122" y="96"/>
                </a:lnTo>
                <a:lnTo>
                  <a:pt x="122" y="94"/>
                </a:lnTo>
                <a:lnTo>
                  <a:pt x="121" y="94"/>
                </a:lnTo>
                <a:lnTo>
                  <a:pt x="120" y="93"/>
                </a:lnTo>
                <a:lnTo>
                  <a:pt x="116" y="93"/>
                </a:lnTo>
                <a:lnTo>
                  <a:pt x="117" y="87"/>
                </a:lnTo>
                <a:lnTo>
                  <a:pt x="116" y="86"/>
                </a:lnTo>
                <a:lnTo>
                  <a:pt x="114" y="88"/>
                </a:lnTo>
                <a:lnTo>
                  <a:pt x="114" y="91"/>
                </a:lnTo>
                <a:lnTo>
                  <a:pt x="110" y="91"/>
                </a:lnTo>
                <a:lnTo>
                  <a:pt x="109" y="90"/>
                </a:lnTo>
                <a:lnTo>
                  <a:pt x="105" y="90"/>
                </a:lnTo>
                <a:lnTo>
                  <a:pt x="104" y="88"/>
                </a:lnTo>
                <a:lnTo>
                  <a:pt x="104" y="86"/>
                </a:lnTo>
                <a:lnTo>
                  <a:pt x="104" y="83"/>
                </a:lnTo>
                <a:lnTo>
                  <a:pt x="103" y="81"/>
                </a:lnTo>
                <a:lnTo>
                  <a:pt x="102" y="80"/>
                </a:lnTo>
                <a:lnTo>
                  <a:pt x="100" y="77"/>
                </a:lnTo>
                <a:lnTo>
                  <a:pt x="97" y="76"/>
                </a:lnTo>
                <a:lnTo>
                  <a:pt x="95" y="75"/>
                </a:lnTo>
                <a:lnTo>
                  <a:pt x="94" y="70"/>
                </a:lnTo>
                <a:lnTo>
                  <a:pt x="91" y="66"/>
                </a:lnTo>
                <a:lnTo>
                  <a:pt x="88" y="66"/>
                </a:lnTo>
                <a:lnTo>
                  <a:pt x="88" y="67"/>
                </a:lnTo>
                <a:lnTo>
                  <a:pt x="88" y="68"/>
                </a:lnTo>
                <a:lnTo>
                  <a:pt x="87" y="69"/>
                </a:lnTo>
                <a:lnTo>
                  <a:pt x="86" y="69"/>
                </a:lnTo>
                <a:lnTo>
                  <a:pt x="87" y="68"/>
                </a:lnTo>
                <a:lnTo>
                  <a:pt x="84" y="67"/>
                </a:lnTo>
                <a:lnTo>
                  <a:pt x="82" y="63"/>
                </a:lnTo>
                <a:lnTo>
                  <a:pt x="81" y="62"/>
                </a:lnTo>
                <a:lnTo>
                  <a:pt x="80" y="61"/>
                </a:lnTo>
                <a:lnTo>
                  <a:pt x="79" y="61"/>
                </a:lnTo>
                <a:lnTo>
                  <a:pt x="79" y="56"/>
                </a:lnTo>
                <a:lnTo>
                  <a:pt x="79" y="54"/>
                </a:lnTo>
                <a:lnTo>
                  <a:pt x="79" y="52"/>
                </a:lnTo>
                <a:lnTo>
                  <a:pt x="73" y="50"/>
                </a:lnTo>
                <a:lnTo>
                  <a:pt x="73" y="48"/>
                </a:lnTo>
                <a:lnTo>
                  <a:pt x="73" y="45"/>
                </a:lnTo>
                <a:lnTo>
                  <a:pt x="65" y="41"/>
                </a:lnTo>
                <a:lnTo>
                  <a:pt x="61" y="39"/>
                </a:lnTo>
                <a:lnTo>
                  <a:pt x="59" y="35"/>
                </a:lnTo>
                <a:lnTo>
                  <a:pt x="58" y="34"/>
                </a:lnTo>
                <a:lnTo>
                  <a:pt x="58" y="33"/>
                </a:lnTo>
                <a:lnTo>
                  <a:pt x="58" y="32"/>
                </a:lnTo>
                <a:lnTo>
                  <a:pt x="58" y="31"/>
                </a:lnTo>
                <a:lnTo>
                  <a:pt x="55" y="29"/>
                </a:lnTo>
                <a:lnTo>
                  <a:pt x="53" y="28"/>
                </a:lnTo>
                <a:lnTo>
                  <a:pt x="52" y="24"/>
                </a:lnTo>
                <a:lnTo>
                  <a:pt x="51" y="22"/>
                </a:lnTo>
                <a:lnTo>
                  <a:pt x="49" y="21"/>
                </a:lnTo>
                <a:lnTo>
                  <a:pt x="47" y="21"/>
                </a:lnTo>
                <a:lnTo>
                  <a:pt x="45" y="21"/>
                </a:lnTo>
                <a:lnTo>
                  <a:pt x="45" y="19"/>
                </a:lnTo>
                <a:lnTo>
                  <a:pt x="45" y="16"/>
                </a:lnTo>
                <a:lnTo>
                  <a:pt x="38" y="6"/>
                </a:lnTo>
                <a:lnTo>
                  <a:pt x="33" y="5"/>
                </a:lnTo>
                <a:lnTo>
                  <a:pt x="28" y="6"/>
                </a:lnTo>
                <a:lnTo>
                  <a:pt x="24" y="7"/>
                </a:lnTo>
                <a:lnTo>
                  <a:pt x="19" y="6"/>
                </a:lnTo>
                <a:close/>
                <a:moveTo>
                  <a:pt x="11" y="54"/>
                </a:moveTo>
                <a:lnTo>
                  <a:pt x="11" y="54"/>
                </a:lnTo>
                <a:lnTo>
                  <a:pt x="15" y="59"/>
                </a:lnTo>
                <a:lnTo>
                  <a:pt x="13" y="54"/>
                </a:lnTo>
                <a:lnTo>
                  <a:pt x="11" y="54"/>
                </a:lnTo>
                <a:close/>
                <a:moveTo>
                  <a:pt x="480" y="59"/>
                </a:moveTo>
                <a:lnTo>
                  <a:pt x="480" y="59"/>
                </a:lnTo>
                <a:lnTo>
                  <a:pt x="481" y="64"/>
                </a:lnTo>
                <a:lnTo>
                  <a:pt x="482" y="70"/>
                </a:lnTo>
                <a:lnTo>
                  <a:pt x="484" y="70"/>
                </a:lnTo>
                <a:lnTo>
                  <a:pt x="487" y="70"/>
                </a:lnTo>
                <a:lnTo>
                  <a:pt x="488" y="69"/>
                </a:lnTo>
                <a:lnTo>
                  <a:pt x="488" y="68"/>
                </a:lnTo>
                <a:lnTo>
                  <a:pt x="487" y="68"/>
                </a:lnTo>
                <a:lnTo>
                  <a:pt x="487" y="62"/>
                </a:lnTo>
                <a:lnTo>
                  <a:pt x="480" y="59"/>
                </a:lnTo>
                <a:close/>
                <a:moveTo>
                  <a:pt x="473" y="64"/>
                </a:moveTo>
                <a:lnTo>
                  <a:pt x="473" y="64"/>
                </a:lnTo>
                <a:lnTo>
                  <a:pt x="469" y="70"/>
                </a:lnTo>
                <a:lnTo>
                  <a:pt x="468" y="75"/>
                </a:lnTo>
                <a:lnTo>
                  <a:pt x="465" y="88"/>
                </a:lnTo>
                <a:lnTo>
                  <a:pt x="468" y="89"/>
                </a:lnTo>
                <a:lnTo>
                  <a:pt x="470" y="91"/>
                </a:lnTo>
                <a:lnTo>
                  <a:pt x="470" y="94"/>
                </a:lnTo>
                <a:lnTo>
                  <a:pt x="469" y="94"/>
                </a:lnTo>
                <a:lnTo>
                  <a:pt x="468" y="95"/>
                </a:lnTo>
                <a:lnTo>
                  <a:pt x="468" y="97"/>
                </a:lnTo>
                <a:lnTo>
                  <a:pt x="468" y="101"/>
                </a:lnTo>
                <a:lnTo>
                  <a:pt x="468" y="103"/>
                </a:lnTo>
                <a:lnTo>
                  <a:pt x="467" y="105"/>
                </a:lnTo>
                <a:lnTo>
                  <a:pt x="467" y="107"/>
                </a:lnTo>
                <a:lnTo>
                  <a:pt x="469" y="110"/>
                </a:lnTo>
                <a:lnTo>
                  <a:pt x="473" y="115"/>
                </a:lnTo>
                <a:lnTo>
                  <a:pt x="477" y="118"/>
                </a:lnTo>
                <a:lnTo>
                  <a:pt x="477" y="117"/>
                </a:lnTo>
                <a:lnTo>
                  <a:pt x="476" y="115"/>
                </a:lnTo>
                <a:lnTo>
                  <a:pt x="472" y="110"/>
                </a:lnTo>
                <a:lnTo>
                  <a:pt x="472" y="105"/>
                </a:lnTo>
                <a:lnTo>
                  <a:pt x="472" y="102"/>
                </a:lnTo>
                <a:lnTo>
                  <a:pt x="476" y="98"/>
                </a:lnTo>
                <a:lnTo>
                  <a:pt x="477" y="98"/>
                </a:lnTo>
                <a:lnTo>
                  <a:pt x="480" y="98"/>
                </a:lnTo>
                <a:lnTo>
                  <a:pt x="481" y="101"/>
                </a:lnTo>
                <a:lnTo>
                  <a:pt x="482" y="103"/>
                </a:lnTo>
                <a:lnTo>
                  <a:pt x="484" y="103"/>
                </a:lnTo>
                <a:lnTo>
                  <a:pt x="486" y="103"/>
                </a:lnTo>
                <a:lnTo>
                  <a:pt x="483" y="94"/>
                </a:lnTo>
                <a:lnTo>
                  <a:pt x="481" y="95"/>
                </a:lnTo>
                <a:lnTo>
                  <a:pt x="479" y="94"/>
                </a:lnTo>
                <a:lnTo>
                  <a:pt x="486" y="88"/>
                </a:lnTo>
                <a:lnTo>
                  <a:pt x="486" y="87"/>
                </a:lnTo>
                <a:lnTo>
                  <a:pt x="486" y="86"/>
                </a:lnTo>
                <a:lnTo>
                  <a:pt x="484" y="84"/>
                </a:lnTo>
                <a:lnTo>
                  <a:pt x="482" y="83"/>
                </a:lnTo>
                <a:lnTo>
                  <a:pt x="482" y="82"/>
                </a:lnTo>
                <a:lnTo>
                  <a:pt x="480" y="84"/>
                </a:lnTo>
                <a:lnTo>
                  <a:pt x="477" y="87"/>
                </a:lnTo>
                <a:lnTo>
                  <a:pt x="477" y="90"/>
                </a:lnTo>
                <a:lnTo>
                  <a:pt x="475" y="90"/>
                </a:lnTo>
                <a:lnTo>
                  <a:pt x="476" y="81"/>
                </a:lnTo>
                <a:lnTo>
                  <a:pt x="476" y="77"/>
                </a:lnTo>
                <a:lnTo>
                  <a:pt x="475" y="75"/>
                </a:lnTo>
                <a:lnTo>
                  <a:pt x="475" y="73"/>
                </a:lnTo>
                <a:lnTo>
                  <a:pt x="475" y="71"/>
                </a:lnTo>
                <a:lnTo>
                  <a:pt x="476" y="71"/>
                </a:lnTo>
                <a:lnTo>
                  <a:pt x="477" y="70"/>
                </a:lnTo>
                <a:lnTo>
                  <a:pt x="476" y="69"/>
                </a:lnTo>
                <a:lnTo>
                  <a:pt x="476" y="66"/>
                </a:lnTo>
                <a:lnTo>
                  <a:pt x="473" y="64"/>
                </a:lnTo>
                <a:close/>
                <a:moveTo>
                  <a:pt x="96" y="68"/>
                </a:moveTo>
                <a:lnTo>
                  <a:pt x="96" y="68"/>
                </a:lnTo>
                <a:lnTo>
                  <a:pt x="96" y="71"/>
                </a:lnTo>
                <a:lnTo>
                  <a:pt x="98" y="73"/>
                </a:lnTo>
                <a:lnTo>
                  <a:pt x="98" y="69"/>
                </a:lnTo>
                <a:lnTo>
                  <a:pt x="96" y="68"/>
                </a:lnTo>
                <a:close/>
                <a:moveTo>
                  <a:pt x="105" y="75"/>
                </a:moveTo>
                <a:lnTo>
                  <a:pt x="105" y="75"/>
                </a:lnTo>
                <a:lnTo>
                  <a:pt x="105" y="78"/>
                </a:lnTo>
                <a:lnTo>
                  <a:pt x="110" y="80"/>
                </a:lnTo>
                <a:lnTo>
                  <a:pt x="111" y="80"/>
                </a:lnTo>
                <a:lnTo>
                  <a:pt x="110" y="77"/>
                </a:lnTo>
                <a:lnTo>
                  <a:pt x="105" y="75"/>
                </a:lnTo>
                <a:close/>
                <a:moveTo>
                  <a:pt x="32" y="77"/>
                </a:moveTo>
                <a:lnTo>
                  <a:pt x="32" y="81"/>
                </a:lnTo>
                <a:lnTo>
                  <a:pt x="33" y="82"/>
                </a:lnTo>
                <a:lnTo>
                  <a:pt x="35" y="83"/>
                </a:lnTo>
                <a:lnTo>
                  <a:pt x="39" y="88"/>
                </a:lnTo>
                <a:lnTo>
                  <a:pt x="41" y="91"/>
                </a:lnTo>
                <a:lnTo>
                  <a:pt x="42" y="91"/>
                </a:lnTo>
                <a:lnTo>
                  <a:pt x="42" y="89"/>
                </a:lnTo>
                <a:lnTo>
                  <a:pt x="42" y="86"/>
                </a:lnTo>
                <a:lnTo>
                  <a:pt x="40" y="86"/>
                </a:lnTo>
                <a:lnTo>
                  <a:pt x="39" y="84"/>
                </a:lnTo>
                <a:lnTo>
                  <a:pt x="39" y="82"/>
                </a:lnTo>
                <a:lnTo>
                  <a:pt x="38" y="81"/>
                </a:lnTo>
                <a:lnTo>
                  <a:pt x="36" y="80"/>
                </a:lnTo>
                <a:lnTo>
                  <a:pt x="35" y="80"/>
                </a:lnTo>
                <a:lnTo>
                  <a:pt x="35" y="77"/>
                </a:lnTo>
                <a:lnTo>
                  <a:pt x="34" y="77"/>
                </a:lnTo>
                <a:lnTo>
                  <a:pt x="32" y="77"/>
                </a:lnTo>
                <a:close/>
                <a:moveTo>
                  <a:pt x="428" y="78"/>
                </a:moveTo>
                <a:lnTo>
                  <a:pt x="428" y="78"/>
                </a:lnTo>
                <a:lnTo>
                  <a:pt x="427" y="83"/>
                </a:lnTo>
                <a:lnTo>
                  <a:pt x="425" y="83"/>
                </a:lnTo>
                <a:lnTo>
                  <a:pt x="424" y="84"/>
                </a:lnTo>
                <a:lnTo>
                  <a:pt x="424" y="88"/>
                </a:lnTo>
                <a:lnTo>
                  <a:pt x="419" y="90"/>
                </a:lnTo>
                <a:lnTo>
                  <a:pt x="414" y="91"/>
                </a:lnTo>
                <a:lnTo>
                  <a:pt x="406" y="93"/>
                </a:lnTo>
                <a:lnTo>
                  <a:pt x="399" y="93"/>
                </a:lnTo>
                <a:lnTo>
                  <a:pt x="385" y="91"/>
                </a:lnTo>
                <a:lnTo>
                  <a:pt x="384" y="90"/>
                </a:lnTo>
                <a:lnTo>
                  <a:pt x="383" y="90"/>
                </a:lnTo>
                <a:lnTo>
                  <a:pt x="382" y="90"/>
                </a:lnTo>
                <a:lnTo>
                  <a:pt x="380" y="90"/>
                </a:lnTo>
                <a:lnTo>
                  <a:pt x="379" y="87"/>
                </a:lnTo>
                <a:lnTo>
                  <a:pt x="374" y="86"/>
                </a:lnTo>
                <a:lnTo>
                  <a:pt x="371" y="87"/>
                </a:lnTo>
                <a:lnTo>
                  <a:pt x="365" y="90"/>
                </a:lnTo>
                <a:lnTo>
                  <a:pt x="365" y="91"/>
                </a:lnTo>
                <a:lnTo>
                  <a:pt x="364" y="93"/>
                </a:lnTo>
                <a:lnTo>
                  <a:pt x="363" y="91"/>
                </a:lnTo>
                <a:lnTo>
                  <a:pt x="362" y="90"/>
                </a:lnTo>
                <a:lnTo>
                  <a:pt x="356" y="97"/>
                </a:lnTo>
                <a:lnTo>
                  <a:pt x="356" y="98"/>
                </a:lnTo>
                <a:lnTo>
                  <a:pt x="355" y="100"/>
                </a:lnTo>
                <a:lnTo>
                  <a:pt x="355" y="103"/>
                </a:lnTo>
                <a:lnTo>
                  <a:pt x="356" y="104"/>
                </a:lnTo>
                <a:lnTo>
                  <a:pt x="356" y="115"/>
                </a:lnTo>
                <a:lnTo>
                  <a:pt x="355" y="121"/>
                </a:lnTo>
                <a:lnTo>
                  <a:pt x="353" y="125"/>
                </a:lnTo>
                <a:lnTo>
                  <a:pt x="351" y="125"/>
                </a:lnTo>
                <a:lnTo>
                  <a:pt x="350" y="135"/>
                </a:lnTo>
                <a:lnTo>
                  <a:pt x="349" y="145"/>
                </a:lnTo>
                <a:lnTo>
                  <a:pt x="348" y="149"/>
                </a:lnTo>
                <a:lnTo>
                  <a:pt x="346" y="153"/>
                </a:lnTo>
                <a:lnTo>
                  <a:pt x="344" y="155"/>
                </a:lnTo>
                <a:lnTo>
                  <a:pt x="344" y="159"/>
                </a:lnTo>
                <a:lnTo>
                  <a:pt x="343" y="164"/>
                </a:lnTo>
                <a:lnTo>
                  <a:pt x="344" y="173"/>
                </a:lnTo>
                <a:lnTo>
                  <a:pt x="348" y="173"/>
                </a:lnTo>
                <a:lnTo>
                  <a:pt x="351" y="173"/>
                </a:lnTo>
                <a:lnTo>
                  <a:pt x="352" y="176"/>
                </a:lnTo>
                <a:lnTo>
                  <a:pt x="351" y="177"/>
                </a:lnTo>
                <a:lnTo>
                  <a:pt x="351" y="179"/>
                </a:lnTo>
                <a:lnTo>
                  <a:pt x="353" y="183"/>
                </a:lnTo>
                <a:lnTo>
                  <a:pt x="352" y="185"/>
                </a:lnTo>
                <a:lnTo>
                  <a:pt x="351" y="188"/>
                </a:lnTo>
                <a:lnTo>
                  <a:pt x="348" y="192"/>
                </a:lnTo>
                <a:lnTo>
                  <a:pt x="348" y="200"/>
                </a:lnTo>
                <a:lnTo>
                  <a:pt x="348" y="207"/>
                </a:lnTo>
                <a:lnTo>
                  <a:pt x="366" y="206"/>
                </a:lnTo>
                <a:lnTo>
                  <a:pt x="366" y="204"/>
                </a:lnTo>
                <a:lnTo>
                  <a:pt x="366" y="201"/>
                </a:lnTo>
                <a:lnTo>
                  <a:pt x="365" y="200"/>
                </a:lnTo>
                <a:lnTo>
                  <a:pt x="364" y="199"/>
                </a:lnTo>
                <a:lnTo>
                  <a:pt x="366" y="195"/>
                </a:lnTo>
                <a:lnTo>
                  <a:pt x="367" y="194"/>
                </a:lnTo>
                <a:lnTo>
                  <a:pt x="367" y="193"/>
                </a:lnTo>
                <a:lnTo>
                  <a:pt x="365" y="188"/>
                </a:lnTo>
                <a:lnTo>
                  <a:pt x="364" y="184"/>
                </a:lnTo>
                <a:lnTo>
                  <a:pt x="365" y="183"/>
                </a:lnTo>
                <a:lnTo>
                  <a:pt x="367" y="180"/>
                </a:lnTo>
                <a:lnTo>
                  <a:pt x="369" y="177"/>
                </a:lnTo>
                <a:lnTo>
                  <a:pt x="369" y="174"/>
                </a:lnTo>
                <a:lnTo>
                  <a:pt x="367" y="169"/>
                </a:lnTo>
                <a:lnTo>
                  <a:pt x="372" y="167"/>
                </a:lnTo>
                <a:lnTo>
                  <a:pt x="377" y="167"/>
                </a:lnTo>
                <a:lnTo>
                  <a:pt x="378" y="176"/>
                </a:lnTo>
                <a:lnTo>
                  <a:pt x="380" y="184"/>
                </a:lnTo>
                <a:lnTo>
                  <a:pt x="382" y="191"/>
                </a:lnTo>
                <a:lnTo>
                  <a:pt x="383" y="199"/>
                </a:lnTo>
                <a:lnTo>
                  <a:pt x="392" y="201"/>
                </a:lnTo>
                <a:lnTo>
                  <a:pt x="392" y="200"/>
                </a:lnTo>
                <a:lnTo>
                  <a:pt x="393" y="198"/>
                </a:lnTo>
                <a:lnTo>
                  <a:pt x="393" y="197"/>
                </a:lnTo>
                <a:lnTo>
                  <a:pt x="393" y="193"/>
                </a:lnTo>
                <a:lnTo>
                  <a:pt x="393" y="192"/>
                </a:lnTo>
                <a:lnTo>
                  <a:pt x="396" y="191"/>
                </a:lnTo>
                <a:lnTo>
                  <a:pt x="398" y="191"/>
                </a:lnTo>
                <a:lnTo>
                  <a:pt x="404" y="191"/>
                </a:lnTo>
                <a:lnTo>
                  <a:pt x="405" y="186"/>
                </a:lnTo>
                <a:lnTo>
                  <a:pt x="403" y="186"/>
                </a:lnTo>
                <a:lnTo>
                  <a:pt x="400" y="183"/>
                </a:lnTo>
                <a:lnTo>
                  <a:pt x="398" y="179"/>
                </a:lnTo>
                <a:lnTo>
                  <a:pt x="397" y="174"/>
                </a:lnTo>
                <a:lnTo>
                  <a:pt x="397" y="170"/>
                </a:lnTo>
                <a:lnTo>
                  <a:pt x="396" y="170"/>
                </a:lnTo>
                <a:lnTo>
                  <a:pt x="396" y="166"/>
                </a:lnTo>
                <a:lnTo>
                  <a:pt x="392" y="165"/>
                </a:lnTo>
                <a:lnTo>
                  <a:pt x="390" y="165"/>
                </a:lnTo>
                <a:lnTo>
                  <a:pt x="389" y="164"/>
                </a:lnTo>
                <a:lnTo>
                  <a:pt x="387" y="162"/>
                </a:lnTo>
                <a:lnTo>
                  <a:pt x="387" y="158"/>
                </a:lnTo>
                <a:lnTo>
                  <a:pt x="387" y="156"/>
                </a:lnTo>
                <a:lnTo>
                  <a:pt x="386" y="153"/>
                </a:lnTo>
                <a:lnTo>
                  <a:pt x="376" y="149"/>
                </a:lnTo>
                <a:lnTo>
                  <a:pt x="380" y="146"/>
                </a:lnTo>
                <a:lnTo>
                  <a:pt x="383" y="146"/>
                </a:lnTo>
                <a:lnTo>
                  <a:pt x="386" y="146"/>
                </a:lnTo>
                <a:lnTo>
                  <a:pt x="390" y="144"/>
                </a:lnTo>
                <a:lnTo>
                  <a:pt x="392" y="142"/>
                </a:lnTo>
                <a:lnTo>
                  <a:pt x="397" y="138"/>
                </a:lnTo>
                <a:lnTo>
                  <a:pt x="401" y="133"/>
                </a:lnTo>
                <a:lnTo>
                  <a:pt x="404" y="132"/>
                </a:lnTo>
                <a:lnTo>
                  <a:pt x="407" y="131"/>
                </a:lnTo>
                <a:lnTo>
                  <a:pt x="407" y="128"/>
                </a:lnTo>
                <a:lnTo>
                  <a:pt x="408" y="125"/>
                </a:lnTo>
                <a:lnTo>
                  <a:pt x="394" y="125"/>
                </a:lnTo>
                <a:lnTo>
                  <a:pt x="382" y="124"/>
                </a:lnTo>
                <a:lnTo>
                  <a:pt x="382" y="126"/>
                </a:lnTo>
                <a:lnTo>
                  <a:pt x="380" y="129"/>
                </a:lnTo>
                <a:lnTo>
                  <a:pt x="378" y="130"/>
                </a:lnTo>
                <a:lnTo>
                  <a:pt x="374" y="131"/>
                </a:lnTo>
                <a:lnTo>
                  <a:pt x="373" y="129"/>
                </a:lnTo>
                <a:lnTo>
                  <a:pt x="372" y="125"/>
                </a:lnTo>
                <a:lnTo>
                  <a:pt x="370" y="125"/>
                </a:lnTo>
                <a:lnTo>
                  <a:pt x="367" y="124"/>
                </a:lnTo>
                <a:lnTo>
                  <a:pt x="365" y="121"/>
                </a:lnTo>
                <a:lnTo>
                  <a:pt x="364" y="118"/>
                </a:lnTo>
                <a:lnTo>
                  <a:pt x="365" y="115"/>
                </a:lnTo>
                <a:lnTo>
                  <a:pt x="366" y="110"/>
                </a:lnTo>
                <a:lnTo>
                  <a:pt x="367" y="101"/>
                </a:lnTo>
                <a:lnTo>
                  <a:pt x="370" y="102"/>
                </a:lnTo>
                <a:lnTo>
                  <a:pt x="371" y="102"/>
                </a:lnTo>
                <a:lnTo>
                  <a:pt x="376" y="101"/>
                </a:lnTo>
                <a:lnTo>
                  <a:pt x="380" y="100"/>
                </a:lnTo>
                <a:lnTo>
                  <a:pt x="383" y="101"/>
                </a:lnTo>
                <a:lnTo>
                  <a:pt x="386" y="102"/>
                </a:lnTo>
                <a:lnTo>
                  <a:pt x="392" y="101"/>
                </a:lnTo>
                <a:lnTo>
                  <a:pt x="397" y="101"/>
                </a:lnTo>
                <a:lnTo>
                  <a:pt x="400" y="101"/>
                </a:lnTo>
                <a:lnTo>
                  <a:pt x="410" y="103"/>
                </a:lnTo>
                <a:lnTo>
                  <a:pt x="414" y="104"/>
                </a:lnTo>
                <a:lnTo>
                  <a:pt x="419" y="104"/>
                </a:lnTo>
                <a:lnTo>
                  <a:pt x="419" y="102"/>
                </a:lnTo>
                <a:lnTo>
                  <a:pt x="421" y="102"/>
                </a:lnTo>
                <a:lnTo>
                  <a:pt x="422" y="102"/>
                </a:lnTo>
                <a:lnTo>
                  <a:pt x="424" y="101"/>
                </a:lnTo>
                <a:lnTo>
                  <a:pt x="425" y="100"/>
                </a:lnTo>
                <a:lnTo>
                  <a:pt x="426" y="96"/>
                </a:lnTo>
                <a:lnTo>
                  <a:pt x="427" y="91"/>
                </a:lnTo>
                <a:lnTo>
                  <a:pt x="429" y="91"/>
                </a:lnTo>
                <a:lnTo>
                  <a:pt x="431" y="90"/>
                </a:lnTo>
                <a:lnTo>
                  <a:pt x="433" y="89"/>
                </a:lnTo>
                <a:lnTo>
                  <a:pt x="434" y="81"/>
                </a:lnTo>
                <a:lnTo>
                  <a:pt x="433" y="80"/>
                </a:lnTo>
                <a:lnTo>
                  <a:pt x="432" y="78"/>
                </a:lnTo>
                <a:lnTo>
                  <a:pt x="428" y="78"/>
                </a:lnTo>
                <a:close/>
                <a:moveTo>
                  <a:pt x="136" y="83"/>
                </a:moveTo>
                <a:lnTo>
                  <a:pt x="136" y="86"/>
                </a:lnTo>
                <a:lnTo>
                  <a:pt x="138" y="84"/>
                </a:lnTo>
                <a:lnTo>
                  <a:pt x="139" y="84"/>
                </a:lnTo>
                <a:lnTo>
                  <a:pt x="138" y="83"/>
                </a:lnTo>
                <a:lnTo>
                  <a:pt x="136" y="83"/>
                </a:lnTo>
                <a:close/>
                <a:moveTo>
                  <a:pt x="513" y="110"/>
                </a:moveTo>
                <a:lnTo>
                  <a:pt x="510" y="112"/>
                </a:lnTo>
                <a:lnTo>
                  <a:pt x="507" y="114"/>
                </a:lnTo>
                <a:lnTo>
                  <a:pt x="505" y="115"/>
                </a:lnTo>
                <a:lnTo>
                  <a:pt x="507" y="115"/>
                </a:lnTo>
                <a:lnTo>
                  <a:pt x="508" y="116"/>
                </a:lnTo>
                <a:lnTo>
                  <a:pt x="522" y="117"/>
                </a:lnTo>
                <a:lnTo>
                  <a:pt x="523" y="114"/>
                </a:lnTo>
                <a:lnTo>
                  <a:pt x="513" y="110"/>
                </a:lnTo>
                <a:close/>
                <a:moveTo>
                  <a:pt x="467" y="117"/>
                </a:moveTo>
                <a:lnTo>
                  <a:pt x="467" y="117"/>
                </a:lnTo>
                <a:lnTo>
                  <a:pt x="467" y="124"/>
                </a:lnTo>
                <a:lnTo>
                  <a:pt x="470" y="123"/>
                </a:lnTo>
                <a:lnTo>
                  <a:pt x="470" y="122"/>
                </a:lnTo>
                <a:lnTo>
                  <a:pt x="467" y="117"/>
                </a:lnTo>
                <a:close/>
                <a:moveTo>
                  <a:pt x="55" y="126"/>
                </a:moveTo>
                <a:lnTo>
                  <a:pt x="55" y="126"/>
                </a:lnTo>
                <a:lnTo>
                  <a:pt x="55" y="128"/>
                </a:lnTo>
                <a:lnTo>
                  <a:pt x="54" y="128"/>
                </a:lnTo>
                <a:lnTo>
                  <a:pt x="54" y="129"/>
                </a:lnTo>
                <a:lnTo>
                  <a:pt x="54" y="130"/>
                </a:lnTo>
                <a:lnTo>
                  <a:pt x="58" y="140"/>
                </a:lnTo>
                <a:lnTo>
                  <a:pt x="63" y="142"/>
                </a:lnTo>
                <a:lnTo>
                  <a:pt x="63" y="139"/>
                </a:lnTo>
                <a:lnTo>
                  <a:pt x="62" y="139"/>
                </a:lnTo>
                <a:lnTo>
                  <a:pt x="60" y="126"/>
                </a:lnTo>
                <a:lnTo>
                  <a:pt x="55" y="126"/>
                </a:lnTo>
                <a:close/>
                <a:moveTo>
                  <a:pt x="508" y="126"/>
                </a:moveTo>
                <a:lnTo>
                  <a:pt x="508" y="126"/>
                </a:lnTo>
                <a:lnTo>
                  <a:pt x="508" y="128"/>
                </a:lnTo>
                <a:lnTo>
                  <a:pt x="509" y="129"/>
                </a:lnTo>
                <a:lnTo>
                  <a:pt x="510" y="129"/>
                </a:lnTo>
                <a:lnTo>
                  <a:pt x="511" y="128"/>
                </a:lnTo>
                <a:lnTo>
                  <a:pt x="510" y="126"/>
                </a:lnTo>
                <a:lnTo>
                  <a:pt x="508" y="126"/>
                </a:lnTo>
                <a:close/>
                <a:moveTo>
                  <a:pt x="515" y="130"/>
                </a:moveTo>
                <a:lnTo>
                  <a:pt x="513" y="131"/>
                </a:lnTo>
                <a:lnTo>
                  <a:pt x="513" y="135"/>
                </a:lnTo>
                <a:lnTo>
                  <a:pt x="517" y="136"/>
                </a:lnTo>
                <a:lnTo>
                  <a:pt x="517" y="135"/>
                </a:lnTo>
                <a:lnTo>
                  <a:pt x="518" y="133"/>
                </a:lnTo>
                <a:lnTo>
                  <a:pt x="518" y="132"/>
                </a:lnTo>
                <a:lnTo>
                  <a:pt x="515" y="130"/>
                </a:lnTo>
                <a:close/>
                <a:moveTo>
                  <a:pt x="472" y="132"/>
                </a:moveTo>
                <a:lnTo>
                  <a:pt x="472" y="132"/>
                </a:lnTo>
                <a:lnTo>
                  <a:pt x="470" y="132"/>
                </a:lnTo>
                <a:lnTo>
                  <a:pt x="470" y="133"/>
                </a:lnTo>
                <a:lnTo>
                  <a:pt x="474" y="135"/>
                </a:lnTo>
                <a:lnTo>
                  <a:pt x="473" y="133"/>
                </a:lnTo>
                <a:lnTo>
                  <a:pt x="473" y="132"/>
                </a:lnTo>
                <a:lnTo>
                  <a:pt x="472" y="132"/>
                </a:lnTo>
                <a:close/>
                <a:moveTo>
                  <a:pt x="400" y="136"/>
                </a:moveTo>
                <a:lnTo>
                  <a:pt x="400" y="136"/>
                </a:lnTo>
                <a:lnTo>
                  <a:pt x="399" y="138"/>
                </a:lnTo>
                <a:lnTo>
                  <a:pt x="398" y="138"/>
                </a:lnTo>
                <a:lnTo>
                  <a:pt x="398" y="140"/>
                </a:lnTo>
                <a:lnTo>
                  <a:pt x="399" y="143"/>
                </a:lnTo>
                <a:lnTo>
                  <a:pt x="404" y="142"/>
                </a:lnTo>
                <a:lnTo>
                  <a:pt x="406" y="142"/>
                </a:lnTo>
                <a:lnTo>
                  <a:pt x="407" y="143"/>
                </a:lnTo>
                <a:lnTo>
                  <a:pt x="408" y="140"/>
                </a:lnTo>
                <a:lnTo>
                  <a:pt x="410" y="140"/>
                </a:lnTo>
                <a:lnTo>
                  <a:pt x="411" y="139"/>
                </a:lnTo>
                <a:lnTo>
                  <a:pt x="411" y="138"/>
                </a:lnTo>
                <a:lnTo>
                  <a:pt x="405" y="136"/>
                </a:lnTo>
                <a:lnTo>
                  <a:pt x="400" y="136"/>
                </a:lnTo>
                <a:close/>
                <a:moveTo>
                  <a:pt x="155" y="138"/>
                </a:moveTo>
                <a:lnTo>
                  <a:pt x="155" y="138"/>
                </a:lnTo>
                <a:lnTo>
                  <a:pt x="152" y="142"/>
                </a:lnTo>
                <a:lnTo>
                  <a:pt x="151" y="146"/>
                </a:lnTo>
                <a:lnTo>
                  <a:pt x="158" y="147"/>
                </a:lnTo>
                <a:lnTo>
                  <a:pt x="158" y="151"/>
                </a:lnTo>
                <a:lnTo>
                  <a:pt x="157" y="153"/>
                </a:lnTo>
                <a:lnTo>
                  <a:pt x="158" y="156"/>
                </a:lnTo>
                <a:lnTo>
                  <a:pt x="160" y="158"/>
                </a:lnTo>
                <a:lnTo>
                  <a:pt x="164" y="160"/>
                </a:lnTo>
                <a:lnTo>
                  <a:pt x="166" y="164"/>
                </a:lnTo>
                <a:lnTo>
                  <a:pt x="169" y="163"/>
                </a:lnTo>
                <a:lnTo>
                  <a:pt x="166" y="152"/>
                </a:lnTo>
                <a:lnTo>
                  <a:pt x="163" y="145"/>
                </a:lnTo>
                <a:lnTo>
                  <a:pt x="159" y="140"/>
                </a:lnTo>
                <a:lnTo>
                  <a:pt x="155" y="138"/>
                </a:lnTo>
                <a:close/>
                <a:moveTo>
                  <a:pt x="505" y="138"/>
                </a:moveTo>
                <a:lnTo>
                  <a:pt x="503" y="143"/>
                </a:lnTo>
                <a:lnTo>
                  <a:pt x="505" y="143"/>
                </a:lnTo>
                <a:lnTo>
                  <a:pt x="508" y="144"/>
                </a:lnTo>
                <a:lnTo>
                  <a:pt x="508" y="140"/>
                </a:lnTo>
                <a:lnTo>
                  <a:pt x="505" y="138"/>
                </a:lnTo>
                <a:close/>
                <a:moveTo>
                  <a:pt x="439" y="139"/>
                </a:moveTo>
                <a:lnTo>
                  <a:pt x="439" y="139"/>
                </a:lnTo>
                <a:lnTo>
                  <a:pt x="438" y="142"/>
                </a:lnTo>
                <a:lnTo>
                  <a:pt x="445" y="140"/>
                </a:lnTo>
                <a:lnTo>
                  <a:pt x="448" y="140"/>
                </a:lnTo>
                <a:lnTo>
                  <a:pt x="447" y="139"/>
                </a:lnTo>
                <a:lnTo>
                  <a:pt x="439" y="139"/>
                </a:lnTo>
                <a:close/>
                <a:moveTo>
                  <a:pt x="421" y="142"/>
                </a:moveTo>
                <a:lnTo>
                  <a:pt x="421" y="142"/>
                </a:lnTo>
                <a:lnTo>
                  <a:pt x="421" y="146"/>
                </a:lnTo>
                <a:lnTo>
                  <a:pt x="429" y="144"/>
                </a:lnTo>
                <a:lnTo>
                  <a:pt x="432" y="144"/>
                </a:lnTo>
                <a:lnTo>
                  <a:pt x="429" y="143"/>
                </a:lnTo>
                <a:lnTo>
                  <a:pt x="421" y="142"/>
                </a:lnTo>
                <a:close/>
                <a:moveTo>
                  <a:pt x="73" y="153"/>
                </a:moveTo>
                <a:lnTo>
                  <a:pt x="73" y="158"/>
                </a:lnTo>
                <a:lnTo>
                  <a:pt x="74" y="158"/>
                </a:lnTo>
                <a:lnTo>
                  <a:pt x="75" y="157"/>
                </a:lnTo>
                <a:lnTo>
                  <a:pt x="74" y="155"/>
                </a:lnTo>
                <a:lnTo>
                  <a:pt x="73" y="153"/>
                </a:lnTo>
                <a:close/>
                <a:moveTo>
                  <a:pt x="182" y="158"/>
                </a:moveTo>
                <a:lnTo>
                  <a:pt x="182" y="158"/>
                </a:lnTo>
                <a:lnTo>
                  <a:pt x="180" y="165"/>
                </a:lnTo>
                <a:lnTo>
                  <a:pt x="182" y="166"/>
                </a:lnTo>
                <a:lnTo>
                  <a:pt x="182" y="167"/>
                </a:lnTo>
                <a:lnTo>
                  <a:pt x="185" y="167"/>
                </a:lnTo>
                <a:lnTo>
                  <a:pt x="192" y="165"/>
                </a:lnTo>
                <a:lnTo>
                  <a:pt x="192" y="158"/>
                </a:lnTo>
                <a:lnTo>
                  <a:pt x="182" y="158"/>
                </a:lnTo>
                <a:close/>
                <a:moveTo>
                  <a:pt x="480" y="163"/>
                </a:moveTo>
                <a:lnTo>
                  <a:pt x="480" y="163"/>
                </a:lnTo>
                <a:lnTo>
                  <a:pt x="480" y="165"/>
                </a:lnTo>
                <a:lnTo>
                  <a:pt x="476" y="165"/>
                </a:lnTo>
                <a:lnTo>
                  <a:pt x="475" y="169"/>
                </a:lnTo>
                <a:lnTo>
                  <a:pt x="477" y="169"/>
                </a:lnTo>
                <a:lnTo>
                  <a:pt x="480" y="169"/>
                </a:lnTo>
                <a:lnTo>
                  <a:pt x="481" y="172"/>
                </a:lnTo>
                <a:lnTo>
                  <a:pt x="483" y="171"/>
                </a:lnTo>
                <a:lnTo>
                  <a:pt x="484" y="170"/>
                </a:lnTo>
                <a:lnTo>
                  <a:pt x="484" y="169"/>
                </a:lnTo>
                <a:lnTo>
                  <a:pt x="486" y="169"/>
                </a:lnTo>
                <a:lnTo>
                  <a:pt x="489" y="169"/>
                </a:lnTo>
                <a:lnTo>
                  <a:pt x="491" y="170"/>
                </a:lnTo>
                <a:lnTo>
                  <a:pt x="493" y="171"/>
                </a:lnTo>
                <a:lnTo>
                  <a:pt x="495" y="172"/>
                </a:lnTo>
                <a:lnTo>
                  <a:pt x="497" y="171"/>
                </a:lnTo>
                <a:lnTo>
                  <a:pt x="500" y="170"/>
                </a:lnTo>
                <a:lnTo>
                  <a:pt x="502" y="170"/>
                </a:lnTo>
                <a:lnTo>
                  <a:pt x="505" y="171"/>
                </a:lnTo>
                <a:lnTo>
                  <a:pt x="513" y="174"/>
                </a:lnTo>
                <a:lnTo>
                  <a:pt x="514" y="172"/>
                </a:lnTo>
                <a:lnTo>
                  <a:pt x="514" y="170"/>
                </a:lnTo>
                <a:lnTo>
                  <a:pt x="513" y="169"/>
                </a:lnTo>
                <a:lnTo>
                  <a:pt x="511" y="166"/>
                </a:lnTo>
                <a:lnTo>
                  <a:pt x="502" y="165"/>
                </a:lnTo>
                <a:lnTo>
                  <a:pt x="494" y="165"/>
                </a:lnTo>
                <a:lnTo>
                  <a:pt x="491" y="163"/>
                </a:lnTo>
                <a:lnTo>
                  <a:pt x="480" y="163"/>
                </a:lnTo>
                <a:close/>
                <a:moveTo>
                  <a:pt x="460" y="164"/>
                </a:moveTo>
                <a:lnTo>
                  <a:pt x="460" y="164"/>
                </a:lnTo>
                <a:lnTo>
                  <a:pt x="453" y="165"/>
                </a:lnTo>
                <a:lnTo>
                  <a:pt x="445" y="166"/>
                </a:lnTo>
                <a:lnTo>
                  <a:pt x="445" y="170"/>
                </a:lnTo>
                <a:lnTo>
                  <a:pt x="452" y="172"/>
                </a:lnTo>
                <a:lnTo>
                  <a:pt x="453" y="173"/>
                </a:lnTo>
                <a:lnTo>
                  <a:pt x="453" y="174"/>
                </a:lnTo>
                <a:lnTo>
                  <a:pt x="456" y="174"/>
                </a:lnTo>
                <a:lnTo>
                  <a:pt x="460" y="174"/>
                </a:lnTo>
                <a:lnTo>
                  <a:pt x="466" y="173"/>
                </a:lnTo>
                <a:lnTo>
                  <a:pt x="466" y="170"/>
                </a:lnTo>
                <a:lnTo>
                  <a:pt x="467" y="169"/>
                </a:lnTo>
                <a:lnTo>
                  <a:pt x="463" y="169"/>
                </a:lnTo>
                <a:lnTo>
                  <a:pt x="462" y="166"/>
                </a:lnTo>
                <a:lnTo>
                  <a:pt x="463" y="165"/>
                </a:lnTo>
                <a:lnTo>
                  <a:pt x="462" y="164"/>
                </a:lnTo>
                <a:lnTo>
                  <a:pt x="460" y="164"/>
                </a:lnTo>
                <a:close/>
                <a:moveTo>
                  <a:pt x="407" y="191"/>
                </a:moveTo>
                <a:lnTo>
                  <a:pt x="407" y="191"/>
                </a:lnTo>
                <a:lnTo>
                  <a:pt x="407" y="192"/>
                </a:lnTo>
                <a:lnTo>
                  <a:pt x="405" y="192"/>
                </a:lnTo>
                <a:lnTo>
                  <a:pt x="405" y="199"/>
                </a:lnTo>
                <a:lnTo>
                  <a:pt x="404" y="200"/>
                </a:lnTo>
                <a:lnTo>
                  <a:pt x="403" y="200"/>
                </a:lnTo>
                <a:lnTo>
                  <a:pt x="403" y="199"/>
                </a:lnTo>
                <a:lnTo>
                  <a:pt x="401" y="199"/>
                </a:lnTo>
                <a:lnTo>
                  <a:pt x="401" y="198"/>
                </a:lnTo>
                <a:lnTo>
                  <a:pt x="401" y="197"/>
                </a:lnTo>
                <a:lnTo>
                  <a:pt x="400" y="197"/>
                </a:lnTo>
                <a:lnTo>
                  <a:pt x="398" y="198"/>
                </a:lnTo>
                <a:lnTo>
                  <a:pt x="398" y="200"/>
                </a:lnTo>
                <a:lnTo>
                  <a:pt x="397" y="204"/>
                </a:lnTo>
                <a:lnTo>
                  <a:pt x="400" y="205"/>
                </a:lnTo>
                <a:lnTo>
                  <a:pt x="401" y="205"/>
                </a:lnTo>
                <a:lnTo>
                  <a:pt x="403" y="211"/>
                </a:lnTo>
                <a:lnTo>
                  <a:pt x="405" y="211"/>
                </a:lnTo>
                <a:lnTo>
                  <a:pt x="407" y="211"/>
                </a:lnTo>
                <a:lnTo>
                  <a:pt x="412" y="205"/>
                </a:lnTo>
                <a:lnTo>
                  <a:pt x="410" y="202"/>
                </a:lnTo>
                <a:lnTo>
                  <a:pt x="408" y="201"/>
                </a:lnTo>
                <a:lnTo>
                  <a:pt x="408" y="197"/>
                </a:lnTo>
                <a:lnTo>
                  <a:pt x="410" y="194"/>
                </a:lnTo>
                <a:lnTo>
                  <a:pt x="410" y="193"/>
                </a:lnTo>
                <a:lnTo>
                  <a:pt x="407" y="191"/>
                </a:lnTo>
                <a:close/>
                <a:moveTo>
                  <a:pt x="172" y="207"/>
                </a:moveTo>
                <a:lnTo>
                  <a:pt x="171" y="209"/>
                </a:lnTo>
                <a:lnTo>
                  <a:pt x="153" y="208"/>
                </a:lnTo>
                <a:lnTo>
                  <a:pt x="152" y="214"/>
                </a:lnTo>
                <a:lnTo>
                  <a:pt x="151" y="219"/>
                </a:lnTo>
                <a:lnTo>
                  <a:pt x="145" y="226"/>
                </a:lnTo>
                <a:lnTo>
                  <a:pt x="146" y="227"/>
                </a:lnTo>
                <a:lnTo>
                  <a:pt x="146" y="228"/>
                </a:lnTo>
                <a:lnTo>
                  <a:pt x="153" y="227"/>
                </a:lnTo>
                <a:lnTo>
                  <a:pt x="162" y="228"/>
                </a:lnTo>
                <a:lnTo>
                  <a:pt x="162" y="229"/>
                </a:lnTo>
                <a:lnTo>
                  <a:pt x="159" y="231"/>
                </a:lnTo>
                <a:lnTo>
                  <a:pt x="160" y="235"/>
                </a:lnTo>
                <a:lnTo>
                  <a:pt x="170" y="235"/>
                </a:lnTo>
                <a:lnTo>
                  <a:pt x="175" y="236"/>
                </a:lnTo>
                <a:lnTo>
                  <a:pt x="179" y="238"/>
                </a:lnTo>
                <a:lnTo>
                  <a:pt x="182" y="241"/>
                </a:lnTo>
                <a:lnTo>
                  <a:pt x="183" y="243"/>
                </a:lnTo>
                <a:lnTo>
                  <a:pt x="204" y="243"/>
                </a:lnTo>
                <a:lnTo>
                  <a:pt x="206" y="242"/>
                </a:lnTo>
                <a:lnTo>
                  <a:pt x="207" y="241"/>
                </a:lnTo>
                <a:lnTo>
                  <a:pt x="211" y="243"/>
                </a:lnTo>
                <a:lnTo>
                  <a:pt x="228" y="248"/>
                </a:lnTo>
                <a:lnTo>
                  <a:pt x="231" y="249"/>
                </a:lnTo>
                <a:lnTo>
                  <a:pt x="234" y="252"/>
                </a:lnTo>
                <a:lnTo>
                  <a:pt x="236" y="252"/>
                </a:lnTo>
                <a:lnTo>
                  <a:pt x="239" y="250"/>
                </a:lnTo>
                <a:lnTo>
                  <a:pt x="241" y="250"/>
                </a:lnTo>
                <a:lnTo>
                  <a:pt x="244" y="250"/>
                </a:lnTo>
                <a:lnTo>
                  <a:pt x="249" y="253"/>
                </a:lnTo>
                <a:lnTo>
                  <a:pt x="254" y="254"/>
                </a:lnTo>
                <a:lnTo>
                  <a:pt x="258" y="255"/>
                </a:lnTo>
                <a:lnTo>
                  <a:pt x="260" y="253"/>
                </a:lnTo>
                <a:lnTo>
                  <a:pt x="262" y="253"/>
                </a:lnTo>
                <a:lnTo>
                  <a:pt x="265" y="253"/>
                </a:lnTo>
                <a:lnTo>
                  <a:pt x="267" y="254"/>
                </a:lnTo>
                <a:lnTo>
                  <a:pt x="268" y="255"/>
                </a:lnTo>
                <a:lnTo>
                  <a:pt x="269" y="259"/>
                </a:lnTo>
                <a:lnTo>
                  <a:pt x="272" y="259"/>
                </a:lnTo>
                <a:lnTo>
                  <a:pt x="275" y="260"/>
                </a:lnTo>
                <a:lnTo>
                  <a:pt x="277" y="260"/>
                </a:lnTo>
                <a:lnTo>
                  <a:pt x="281" y="260"/>
                </a:lnTo>
                <a:lnTo>
                  <a:pt x="284" y="263"/>
                </a:lnTo>
                <a:lnTo>
                  <a:pt x="284" y="259"/>
                </a:lnTo>
                <a:lnTo>
                  <a:pt x="283" y="255"/>
                </a:lnTo>
                <a:lnTo>
                  <a:pt x="280" y="253"/>
                </a:lnTo>
                <a:lnTo>
                  <a:pt x="280" y="248"/>
                </a:lnTo>
                <a:lnTo>
                  <a:pt x="282" y="242"/>
                </a:lnTo>
                <a:lnTo>
                  <a:pt x="276" y="240"/>
                </a:lnTo>
                <a:lnTo>
                  <a:pt x="270" y="240"/>
                </a:lnTo>
                <a:lnTo>
                  <a:pt x="258" y="239"/>
                </a:lnTo>
                <a:lnTo>
                  <a:pt x="258" y="229"/>
                </a:lnTo>
                <a:lnTo>
                  <a:pt x="256" y="228"/>
                </a:lnTo>
                <a:lnTo>
                  <a:pt x="255" y="225"/>
                </a:lnTo>
                <a:lnTo>
                  <a:pt x="256" y="221"/>
                </a:lnTo>
                <a:lnTo>
                  <a:pt x="247" y="224"/>
                </a:lnTo>
                <a:lnTo>
                  <a:pt x="246" y="221"/>
                </a:lnTo>
                <a:lnTo>
                  <a:pt x="246" y="220"/>
                </a:lnTo>
                <a:lnTo>
                  <a:pt x="244" y="220"/>
                </a:lnTo>
                <a:lnTo>
                  <a:pt x="241" y="220"/>
                </a:lnTo>
                <a:lnTo>
                  <a:pt x="239" y="218"/>
                </a:lnTo>
                <a:lnTo>
                  <a:pt x="233" y="218"/>
                </a:lnTo>
                <a:lnTo>
                  <a:pt x="231" y="217"/>
                </a:lnTo>
                <a:lnTo>
                  <a:pt x="227" y="215"/>
                </a:lnTo>
                <a:lnTo>
                  <a:pt x="225" y="218"/>
                </a:lnTo>
                <a:lnTo>
                  <a:pt x="225" y="221"/>
                </a:lnTo>
                <a:lnTo>
                  <a:pt x="217" y="221"/>
                </a:lnTo>
                <a:lnTo>
                  <a:pt x="208" y="221"/>
                </a:lnTo>
                <a:lnTo>
                  <a:pt x="205" y="219"/>
                </a:lnTo>
                <a:lnTo>
                  <a:pt x="200" y="218"/>
                </a:lnTo>
                <a:lnTo>
                  <a:pt x="197" y="217"/>
                </a:lnTo>
                <a:lnTo>
                  <a:pt x="194" y="214"/>
                </a:lnTo>
                <a:lnTo>
                  <a:pt x="193" y="209"/>
                </a:lnTo>
                <a:lnTo>
                  <a:pt x="187" y="211"/>
                </a:lnTo>
                <a:lnTo>
                  <a:pt x="182" y="211"/>
                </a:lnTo>
                <a:lnTo>
                  <a:pt x="180" y="208"/>
                </a:lnTo>
                <a:lnTo>
                  <a:pt x="176" y="207"/>
                </a:lnTo>
                <a:lnTo>
                  <a:pt x="172" y="207"/>
                </a:lnTo>
                <a:close/>
                <a:moveTo>
                  <a:pt x="387" y="208"/>
                </a:moveTo>
                <a:lnTo>
                  <a:pt x="389" y="211"/>
                </a:lnTo>
                <a:lnTo>
                  <a:pt x="389" y="209"/>
                </a:lnTo>
                <a:lnTo>
                  <a:pt x="387" y="208"/>
                </a:lnTo>
                <a:close/>
                <a:moveTo>
                  <a:pt x="565" y="214"/>
                </a:moveTo>
                <a:lnTo>
                  <a:pt x="565" y="214"/>
                </a:lnTo>
                <a:lnTo>
                  <a:pt x="565" y="215"/>
                </a:lnTo>
                <a:lnTo>
                  <a:pt x="564" y="217"/>
                </a:lnTo>
                <a:lnTo>
                  <a:pt x="567" y="219"/>
                </a:lnTo>
                <a:lnTo>
                  <a:pt x="567" y="222"/>
                </a:lnTo>
                <a:lnTo>
                  <a:pt x="566" y="231"/>
                </a:lnTo>
                <a:lnTo>
                  <a:pt x="563" y="232"/>
                </a:lnTo>
                <a:lnTo>
                  <a:pt x="565" y="236"/>
                </a:lnTo>
                <a:lnTo>
                  <a:pt x="565" y="238"/>
                </a:lnTo>
                <a:lnTo>
                  <a:pt x="565" y="239"/>
                </a:lnTo>
                <a:lnTo>
                  <a:pt x="567" y="240"/>
                </a:lnTo>
                <a:lnTo>
                  <a:pt x="569" y="233"/>
                </a:lnTo>
                <a:lnTo>
                  <a:pt x="571" y="231"/>
                </a:lnTo>
                <a:lnTo>
                  <a:pt x="574" y="229"/>
                </a:lnTo>
                <a:lnTo>
                  <a:pt x="574" y="226"/>
                </a:lnTo>
                <a:lnTo>
                  <a:pt x="573" y="226"/>
                </a:lnTo>
                <a:lnTo>
                  <a:pt x="572" y="226"/>
                </a:lnTo>
                <a:lnTo>
                  <a:pt x="572" y="224"/>
                </a:lnTo>
                <a:lnTo>
                  <a:pt x="573" y="220"/>
                </a:lnTo>
                <a:lnTo>
                  <a:pt x="573" y="218"/>
                </a:lnTo>
                <a:lnTo>
                  <a:pt x="572" y="217"/>
                </a:lnTo>
                <a:lnTo>
                  <a:pt x="570" y="215"/>
                </a:lnTo>
                <a:lnTo>
                  <a:pt x="565" y="214"/>
                </a:lnTo>
                <a:close/>
                <a:moveTo>
                  <a:pt x="261" y="224"/>
                </a:moveTo>
                <a:lnTo>
                  <a:pt x="261" y="224"/>
                </a:lnTo>
                <a:lnTo>
                  <a:pt x="261" y="226"/>
                </a:lnTo>
                <a:lnTo>
                  <a:pt x="261" y="227"/>
                </a:lnTo>
                <a:lnTo>
                  <a:pt x="262" y="229"/>
                </a:lnTo>
                <a:lnTo>
                  <a:pt x="265" y="229"/>
                </a:lnTo>
                <a:lnTo>
                  <a:pt x="268" y="228"/>
                </a:lnTo>
                <a:lnTo>
                  <a:pt x="272" y="228"/>
                </a:lnTo>
                <a:lnTo>
                  <a:pt x="274" y="227"/>
                </a:lnTo>
                <a:lnTo>
                  <a:pt x="274" y="226"/>
                </a:lnTo>
                <a:lnTo>
                  <a:pt x="274" y="225"/>
                </a:lnTo>
                <a:lnTo>
                  <a:pt x="261" y="224"/>
                </a:lnTo>
                <a:close/>
                <a:moveTo>
                  <a:pt x="625" y="240"/>
                </a:moveTo>
                <a:lnTo>
                  <a:pt x="624" y="245"/>
                </a:lnTo>
                <a:lnTo>
                  <a:pt x="627" y="245"/>
                </a:lnTo>
                <a:lnTo>
                  <a:pt x="627" y="241"/>
                </a:lnTo>
                <a:lnTo>
                  <a:pt x="627" y="240"/>
                </a:lnTo>
                <a:lnTo>
                  <a:pt x="625" y="240"/>
                </a:lnTo>
                <a:close/>
                <a:moveTo>
                  <a:pt x="522" y="247"/>
                </a:moveTo>
                <a:lnTo>
                  <a:pt x="522" y="247"/>
                </a:lnTo>
                <a:lnTo>
                  <a:pt x="521" y="248"/>
                </a:lnTo>
                <a:lnTo>
                  <a:pt x="521" y="249"/>
                </a:lnTo>
                <a:lnTo>
                  <a:pt x="520" y="253"/>
                </a:lnTo>
                <a:lnTo>
                  <a:pt x="516" y="256"/>
                </a:lnTo>
                <a:lnTo>
                  <a:pt x="516" y="257"/>
                </a:lnTo>
                <a:lnTo>
                  <a:pt x="516" y="259"/>
                </a:lnTo>
                <a:lnTo>
                  <a:pt x="518" y="260"/>
                </a:lnTo>
                <a:lnTo>
                  <a:pt x="523" y="252"/>
                </a:lnTo>
                <a:lnTo>
                  <a:pt x="524" y="248"/>
                </a:lnTo>
                <a:lnTo>
                  <a:pt x="524" y="247"/>
                </a:lnTo>
                <a:lnTo>
                  <a:pt x="522" y="247"/>
                </a:lnTo>
                <a:close/>
                <a:moveTo>
                  <a:pt x="284" y="252"/>
                </a:moveTo>
                <a:lnTo>
                  <a:pt x="284" y="252"/>
                </a:lnTo>
                <a:lnTo>
                  <a:pt x="284" y="254"/>
                </a:lnTo>
                <a:lnTo>
                  <a:pt x="284" y="257"/>
                </a:lnTo>
                <a:lnTo>
                  <a:pt x="287" y="257"/>
                </a:lnTo>
                <a:lnTo>
                  <a:pt x="288" y="259"/>
                </a:lnTo>
                <a:lnTo>
                  <a:pt x="289" y="260"/>
                </a:lnTo>
                <a:lnTo>
                  <a:pt x="290" y="262"/>
                </a:lnTo>
                <a:lnTo>
                  <a:pt x="290" y="266"/>
                </a:lnTo>
                <a:lnTo>
                  <a:pt x="293" y="264"/>
                </a:lnTo>
                <a:lnTo>
                  <a:pt x="293" y="263"/>
                </a:lnTo>
                <a:lnTo>
                  <a:pt x="295" y="261"/>
                </a:lnTo>
                <a:lnTo>
                  <a:pt x="297" y="259"/>
                </a:lnTo>
                <a:lnTo>
                  <a:pt x="297" y="255"/>
                </a:lnTo>
                <a:lnTo>
                  <a:pt x="296" y="254"/>
                </a:lnTo>
                <a:lnTo>
                  <a:pt x="290" y="254"/>
                </a:lnTo>
                <a:lnTo>
                  <a:pt x="284" y="252"/>
                </a:lnTo>
                <a:close/>
                <a:moveTo>
                  <a:pt x="445" y="256"/>
                </a:moveTo>
                <a:lnTo>
                  <a:pt x="445" y="256"/>
                </a:lnTo>
                <a:lnTo>
                  <a:pt x="444" y="260"/>
                </a:lnTo>
                <a:lnTo>
                  <a:pt x="458" y="260"/>
                </a:lnTo>
                <a:lnTo>
                  <a:pt x="458" y="259"/>
                </a:lnTo>
                <a:lnTo>
                  <a:pt x="456" y="256"/>
                </a:lnTo>
                <a:lnTo>
                  <a:pt x="445" y="256"/>
                </a:lnTo>
                <a:close/>
                <a:moveTo>
                  <a:pt x="308" y="259"/>
                </a:moveTo>
                <a:lnTo>
                  <a:pt x="308" y="259"/>
                </a:lnTo>
                <a:lnTo>
                  <a:pt x="304" y="269"/>
                </a:lnTo>
                <a:lnTo>
                  <a:pt x="309" y="269"/>
                </a:lnTo>
                <a:lnTo>
                  <a:pt x="311" y="269"/>
                </a:lnTo>
                <a:lnTo>
                  <a:pt x="313" y="266"/>
                </a:lnTo>
                <a:lnTo>
                  <a:pt x="313" y="260"/>
                </a:lnTo>
                <a:lnTo>
                  <a:pt x="308" y="259"/>
                </a:lnTo>
                <a:close/>
                <a:moveTo>
                  <a:pt x="328" y="260"/>
                </a:moveTo>
                <a:lnTo>
                  <a:pt x="328" y="260"/>
                </a:lnTo>
                <a:lnTo>
                  <a:pt x="327" y="266"/>
                </a:lnTo>
                <a:lnTo>
                  <a:pt x="331" y="266"/>
                </a:lnTo>
                <a:lnTo>
                  <a:pt x="330" y="267"/>
                </a:lnTo>
                <a:lnTo>
                  <a:pt x="330" y="269"/>
                </a:lnTo>
                <a:lnTo>
                  <a:pt x="330" y="270"/>
                </a:lnTo>
                <a:lnTo>
                  <a:pt x="325" y="270"/>
                </a:lnTo>
                <a:lnTo>
                  <a:pt x="323" y="269"/>
                </a:lnTo>
                <a:lnTo>
                  <a:pt x="322" y="268"/>
                </a:lnTo>
                <a:lnTo>
                  <a:pt x="318" y="266"/>
                </a:lnTo>
                <a:lnTo>
                  <a:pt x="317" y="266"/>
                </a:lnTo>
                <a:lnTo>
                  <a:pt x="317" y="267"/>
                </a:lnTo>
                <a:lnTo>
                  <a:pt x="315" y="267"/>
                </a:lnTo>
                <a:lnTo>
                  <a:pt x="313" y="277"/>
                </a:lnTo>
                <a:lnTo>
                  <a:pt x="317" y="276"/>
                </a:lnTo>
                <a:lnTo>
                  <a:pt x="320" y="276"/>
                </a:lnTo>
                <a:lnTo>
                  <a:pt x="322" y="277"/>
                </a:lnTo>
                <a:lnTo>
                  <a:pt x="323" y="278"/>
                </a:lnTo>
                <a:lnTo>
                  <a:pt x="324" y="278"/>
                </a:lnTo>
                <a:lnTo>
                  <a:pt x="327" y="276"/>
                </a:lnTo>
                <a:lnTo>
                  <a:pt x="337" y="274"/>
                </a:lnTo>
                <a:lnTo>
                  <a:pt x="346" y="274"/>
                </a:lnTo>
                <a:lnTo>
                  <a:pt x="344" y="267"/>
                </a:lnTo>
                <a:lnTo>
                  <a:pt x="339" y="266"/>
                </a:lnTo>
                <a:lnTo>
                  <a:pt x="335" y="264"/>
                </a:lnTo>
                <a:lnTo>
                  <a:pt x="328" y="260"/>
                </a:lnTo>
                <a:close/>
                <a:moveTo>
                  <a:pt x="476" y="262"/>
                </a:moveTo>
                <a:lnTo>
                  <a:pt x="476" y="264"/>
                </a:lnTo>
                <a:lnTo>
                  <a:pt x="479" y="264"/>
                </a:lnTo>
                <a:lnTo>
                  <a:pt x="477" y="264"/>
                </a:lnTo>
                <a:lnTo>
                  <a:pt x="477" y="263"/>
                </a:lnTo>
                <a:lnTo>
                  <a:pt x="476" y="262"/>
                </a:lnTo>
                <a:close/>
                <a:moveTo>
                  <a:pt x="363" y="263"/>
                </a:moveTo>
                <a:lnTo>
                  <a:pt x="363" y="263"/>
                </a:lnTo>
                <a:lnTo>
                  <a:pt x="356" y="266"/>
                </a:lnTo>
                <a:lnTo>
                  <a:pt x="357" y="269"/>
                </a:lnTo>
                <a:lnTo>
                  <a:pt x="357" y="270"/>
                </a:lnTo>
                <a:lnTo>
                  <a:pt x="357" y="271"/>
                </a:lnTo>
                <a:lnTo>
                  <a:pt x="369" y="274"/>
                </a:lnTo>
                <a:lnTo>
                  <a:pt x="373" y="274"/>
                </a:lnTo>
                <a:lnTo>
                  <a:pt x="379" y="274"/>
                </a:lnTo>
                <a:lnTo>
                  <a:pt x="380" y="276"/>
                </a:lnTo>
                <a:lnTo>
                  <a:pt x="385" y="275"/>
                </a:lnTo>
                <a:lnTo>
                  <a:pt x="390" y="273"/>
                </a:lnTo>
                <a:lnTo>
                  <a:pt x="394" y="270"/>
                </a:lnTo>
                <a:lnTo>
                  <a:pt x="398" y="270"/>
                </a:lnTo>
                <a:lnTo>
                  <a:pt x="401" y="274"/>
                </a:lnTo>
                <a:lnTo>
                  <a:pt x="403" y="268"/>
                </a:lnTo>
                <a:lnTo>
                  <a:pt x="401" y="267"/>
                </a:lnTo>
                <a:lnTo>
                  <a:pt x="399" y="266"/>
                </a:lnTo>
                <a:lnTo>
                  <a:pt x="396" y="266"/>
                </a:lnTo>
                <a:lnTo>
                  <a:pt x="393" y="267"/>
                </a:lnTo>
                <a:lnTo>
                  <a:pt x="392" y="268"/>
                </a:lnTo>
                <a:lnTo>
                  <a:pt x="390" y="268"/>
                </a:lnTo>
                <a:lnTo>
                  <a:pt x="384" y="264"/>
                </a:lnTo>
                <a:lnTo>
                  <a:pt x="379" y="266"/>
                </a:lnTo>
                <a:lnTo>
                  <a:pt x="374" y="266"/>
                </a:lnTo>
                <a:lnTo>
                  <a:pt x="369" y="264"/>
                </a:lnTo>
                <a:lnTo>
                  <a:pt x="363" y="263"/>
                </a:lnTo>
                <a:close/>
                <a:moveTo>
                  <a:pt x="424" y="266"/>
                </a:moveTo>
                <a:lnTo>
                  <a:pt x="424" y="268"/>
                </a:lnTo>
                <a:lnTo>
                  <a:pt x="431" y="268"/>
                </a:lnTo>
                <a:lnTo>
                  <a:pt x="431" y="267"/>
                </a:lnTo>
                <a:lnTo>
                  <a:pt x="429" y="266"/>
                </a:lnTo>
                <a:lnTo>
                  <a:pt x="427" y="266"/>
                </a:lnTo>
                <a:lnTo>
                  <a:pt x="424" y="266"/>
                </a:lnTo>
                <a:close/>
                <a:moveTo>
                  <a:pt x="411" y="267"/>
                </a:moveTo>
                <a:lnTo>
                  <a:pt x="411" y="267"/>
                </a:lnTo>
                <a:lnTo>
                  <a:pt x="411" y="268"/>
                </a:lnTo>
                <a:lnTo>
                  <a:pt x="412" y="269"/>
                </a:lnTo>
                <a:lnTo>
                  <a:pt x="413" y="268"/>
                </a:lnTo>
                <a:lnTo>
                  <a:pt x="413" y="267"/>
                </a:lnTo>
                <a:lnTo>
                  <a:pt x="411" y="267"/>
                </a:lnTo>
                <a:close/>
                <a:moveTo>
                  <a:pt x="419" y="267"/>
                </a:moveTo>
                <a:lnTo>
                  <a:pt x="419" y="267"/>
                </a:lnTo>
                <a:lnTo>
                  <a:pt x="418" y="268"/>
                </a:lnTo>
                <a:lnTo>
                  <a:pt x="418" y="269"/>
                </a:lnTo>
                <a:lnTo>
                  <a:pt x="420" y="270"/>
                </a:lnTo>
                <a:lnTo>
                  <a:pt x="420" y="268"/>
                </a:lnTo>
                <a:lnTo>
                  <a:pt x="420" y="267"/>
                </a:lnTo>
                <a:lnTo>
                  <a:pt x="419" y="267"/>
                </a:lnTo>
                <a:close/>
                <a:moveTo>
                  <a:pt x="458" y="267"/>
                </a:moveTo>
                <a:lnTo>
                  <a:pt x="454" y="269"/>
                </a:lnTo>
                <a:lnTo>
                  <a:pt x="451" y="269"/>
                </a:lnTo>
                <a:lnTo>
                  <a:pt x="447" y="269"/>
                </a:lnTo>
                <a:lnTo>
                  <a:pt x="446" y="271"/>
                </a:lnTo>
                <a:lnTo>
                  <a:pt x="445" y="273"/>
                </a:lnTo>
                <a:lnTo>
                  <a:pt x="441" y="273"/>
                </a:lnTo>
                <a:lnTo>
                  <a:pt x="438" y="273"/>
                </a:lnTo>
                <a:lnTo>
                  <a:pt x="433" y="273"/>
                </a:lnTo>
                <a:lnTo>
                  <a:pt x="429" y="274"/>
                </a:lnTo>
                <a:lnTo>
                  <a:pt x="429" y="275"/>
                </a:lnTo>
                <a:lnTo>
                  <a:pt x="429" y="276"/>
                </a:lnTo>
                <a:lnTo>
                  <a:pt x="428" y="280"/>
                </a:lnTo>
                <a:lnTo>
                  <a:pt x="427" y="281"/>
                </a:lnTo>
                <a:lnTo>
                  <a:pt x="426" y="281"/>
                </a:lnTo>
                <a:lnTo>
                  <a:pt x="424" y="281"/>
                </a:lnTo>
                <a:lnTo>
                  <a:pt x="422" y="282"/>
                </a:lnTo>
                <a:lnTo>
                  <a:pt x="421" y="283"/>
                </a:lnTo>
                <a:lnTo>
                  <a:pt x="421" y="287"/>
                </a:lnTo>
                <a:lnTo>
                  <a:pt x="415" y="290"/>
                </a:lnTo>
                <a:lnTo>
                  <a:pt x="408" y="293"/>
                </a:lnTo>
                <a:lnTo>
                  <a:pt x="411" y="298"/>
                </a:lnTo>
                <a:lnTo>
                  <a:pt x="404" y="303"/>
                </a:lnTo>
                <a:lnTo>
                  <a:pt x="400" y="304"/>
                </a:lnTo>
                <a:lnTo>
                  <a:pt x="396" y="304"/>
                </a:lnTo>
                <a:lnTo>
                  <a:pt x="396" y="307"/>
                </a:lnTo>
                <a:lnTo>
                  <a:pt x="396" y="309"/>
                </a:lnTo>
                <a:lnTo>
                  <a:pt x="397" y="310"/>
                </a:lnTo>
                <a:lnTo>
                  <a:pt x="397" y="311"/>
                </a:lnTo>
                <a:lnTo>
                  <a:pt x="400" y="311"/>
                </a:lnTo>
                <a:lnTo>
                  <a:pt x="403" y="310"/>
                </a:lnTo>
                <a:lnTo>
                  <a:pt x="407" y="309"/>
                </a:lnTo>
                <a:lnTo>
                  <a:pt x="407" y="307"/>
                </a:lnTo>
                <a:lnTo>
                  <a:pt x="407" y="305"/>
                </a:lnTo>
                <a:lnTo>
                  <a:pt x="414" y="300"/>
                </a:lnTo>
                <a:lnTo>
                  <a:pt x="418" y="298"/>
                </a:lnTo>
                <a:lnTo>
                  <a:pt x="421" y="298"/>
                </a:lnTo>
                <a:lnTo>
                  <a:pt x="424" y="298"/>
                </a:lnTo>
                <a:lnTo>
                  <a:pt x="427" y="297"/>
                </a:lnTo>
                <a:lnTo>
                  <a:pt x="429" y="296"/>
                </a:lnTo>
                <a:lnTo>
                  <a:pt x="432" y="294"/>
                </a:lnTo>
                <a:lnTo>
                  <a:pt x="433" y="290"/>
                </a:lnTo>
                <a:lnTo>
                  <a:pt x="434" y="288"/>
                </a:lnTo>
                <a:lnTo>
                  <a:pt x="435" y="288"/>
                </a:lnTo>
                <a:lnTo>
                  <a:pt x="438" y="288"/>
                </a:lnTo>
                <a:lnTo>
                  <a:pt x="439" y="287"/>
                </a:lnTo>
                <a:lnTo>
                  <a:pt x="439" y="286"/>
                </a:lnTo>
                <a:lnTo>
                  <a:pt x="442" y="284"/>
                </a:lnTo>
                <a:lnTo>
                  <a:pt x="446" y="283"/>
                </a:lnTo>
                <a:lnTo>
                  <a:pt x="447" y="281"/>
                </a:lnTo>
                <a:lnTo>
                  <a:pt x="448" y="278"/>
                </a:lnTo>
                <a:lnTo>
                  <a:pt x="449" y="277"/>
                </a:lnTo>
                <a:lnTo>
                  <a:pt x="452" y="277"/>
                </a:lnTo>
                <a:lnTo>
                  <a:pt x="455" y="276"/>
                </a:lnTo>
                <a:lnTo>
                  <a:pt x="458" y="273"/>
                </a:lnTo>
                <a:lnTo>
                  <a:pt x="462" y="269"/>
                </a:lnTo>
                <a:lnTo>
                  <a:pt x="462" y="268"/>
                </a:lnTo>
                <a:lnTo>
                  <a:pt x="458" y="267"/>
                </a:lnTo>
                <a:close/>
                <a:moveTo>
                  <a:pt x="350" y="287"/>
                </a:moveTo>
                <a:lnTo>
                  <a:pt x="346" y="293"/>
                </a:lnTo>
                <a:lnTo>
                  <a:pt x="357" y="298"/>
                </a:lnTo>
                <a:lnTo>
                  <a:pt x="363" y="300"/>
                </a:lnTo>
                <a:lnTo>
                  <a:pt x="371" y="301"/>
                </a:lnTo>
                <a:lnTo>
                  <a:pt x="372" y="297"/>
                </a:lnTo>
                <a:lnTo>
                  <a:pt x="372" y="295"/>
                </a:lnTo>
                <a:lnTo>
                  <a:pt x="371" y="295"/>
                </a:lnTo>
                <a:lnTo>
                  <a:pt x="370" y="295"/>
                </a:lnTo>
                <a:lnTo>
                  <a:pt x="369" y="293"/>
                </a:lnTo>
                <a:lnTo>
                  <a:pt x="359" y="290"/>
                </a:lnTo>
                <a:lnTo>
                  <a:pt x="350" y="287"/>
                </a:lnTo>
                <a:close/>
                <a:moveTo>
                  <a:pt x="107" y="83"/>
                </a:moveTo>
                <a:lnTo>
                  <a:pt x="107" y="83"/>
                </a:lnTo>
                <a:lnTo>
                  <a:pt x="107" y="88"/>
                </a:lnTo>
                <a:lnTo>
                  <a:pt x="111" y="89"/>
                </a:lnTo>
                <a:lnTo>
                  <a:pt x="111" y="87"/>
                </a:lnTo>
                <a:lnTo>
                  <a:pt x="111" y="86"/>
                </a:lnTo>
                <a:lnTo>
                  <a:pt x="107" y="83"/>
                </a:lnTo>
                <a:close/>
                <a:moveTo>
                  <a:pt x="127" y="115"/>
                </a:moveTo>
                <a:lnTo>
                  <a:pt x="127" y="118"/>
                </a:lnTo>
                <a:lnTo>
                  <a:pt x="128" y="117"/>
                </a:lnTo>
                <a:lnTo>
                  <a:pt x="129" y="116"/>
                </a:lnTo>
                <a:lnTo>
                  <a:pt x="128" y="115"/>
                </a:lnTo>
                <a:lnTo>
                  <a:pt x="127" y="115"/>
                </a:lnTo>
                <a:close/>
                <a:moveTo>
                  <a:pt x="214" y="70"/>
                </a:moveTo>
                <a:lnTo>
                  <a:pt x="214" y="70"/>
                </a:lnTo>
                <a:lnTo>
                  <a:pt x="213" y="69"/>
                </a:lnTo>
                <a:lnTo>
                  <a:pt x="212" y="69"/>
                </a:lnTo>
                <a:lnTo>
                  <a:pt x="210" y="69"/>
                </a:lnTo>
                <a:lnTo>
                  <a:pt x="210" y="73"/>
                </a:lnTo>
                <a:lnTo>
                  <a:pt x="208" y="75"/>
                </a:lnTo>
                <a:lnTo>
                  <a:pt x="205" y="76"/>
                </a:lnTo>
                <a:lnTo>
                  <a:pt x="204" y="78"/>
                </a:lnTo>
                <a:lnTo>
                  <a:pt x="204" y="81"/>
                </a:lnTo>
                <a:lnTo>
                  <a:pt x="201" y="86"/>
                </a:lnTo>
                <a:lnTo>
                  <a:pt x="200" y="88"/>
                </a:lnTo>
                <a:lnTo>
                  <a:pt x="199" y="95"/>
                </a:lnTo>
                <a:lnTo>
                  <a:pt x="200" y="103"/>
                </a:lnTo>
                <a:lnTo>
                  <a:pt x="201" y="105"/>
                </a:lnTo>
                <a:lnTo>
                  <a:pt x="204" y="107"/>
                </a:lnTo>
                <a:lnTo>
                  <a:pt x="204" y="109"/>
                </a:lnTo>
                <a:lnTo>
                  <a:pt x="204" y="112"/>
                </a:lnTo>
                <a:lnTo>
                  <a:pt x="203" y="116"/>
                </a:lnTo>
                <a:lnTo>
                  <a:pt x="206" y="118"/>
                </a:lnTo>
                <a:lnTo>
                  <a:pt x="206" y="121"/>
                </a:lnTo>
                <a:lnTo>
                  <a:pt x="206" y="122"/>
                </a:lnTo>
                <a:lnTo>
                  <a:pt x="205" y="124"/>
                </a:lnTo>
                <a:lnTo>
                  <a:pt x="208" y="125"/>
                </a:lnTo>
                <a:lnTo>
                  <a:pt x="206" y="132"/>
                </a:lnTo>
                <a:lnTo>
                  <a:pt x="208" y="132"/>
                </a:lnTo>
                <a:lnTo>
                  <a:pt x="210" y="132"/>
                </a:lnTo>
                <a:lnTo>
                  <a:pt x="213" y="129"/>
                </a:lnTo>
                <a:lnTo>
                  <a:pt x="214" y="129"/>
                </a:lnTo>
                <a:lnTo>
                  <a:pt x="215" y="130"/>
                </a:lnTo>
                <a:lnTo>
                  <a:pt x="217" y="130"/>
                </a:lnTo>
                <a:lnTo>
                  <a:pt x="218" y="139"/>
                </a:lnTo>
                <a:lnTo>
                  <a:pt x="220" y="147"/>
                </a:lnTo>
                <a:lnTo>
                  <a:pt x="224" y="152"/>
                </a:lnTo>
                <a:lnTo>
                  <a:pt x="224" y="157"/>
                </a:lnTo>
                <a:lnTo>
                  <a:pt x="225" y="162"/>
                </a:lnTo>
                <a:lnTo>
                  <a:pt x="231" y="163"/>
                </a:lnTo>
                <a:lnTo>
                  <a:pt x="235" y="164"/>
                </a:lnTo>
                <a:lnTo>
                  <a:pt x="236" y="163"/>
                </a:lnTo>
                <a:lnTo>
                  <a:pt x="238" y="162"/>
                </a:lnTo>
                <a:lnTo>
                  <a:pt x="239" y="160"/>
                </a:lnTo>
                <a:lnTo>
                  <a:pt x="241" y="160"/>
                </a:lnTo>
                <a:lnTo>
                  <a:pt x="241" y="162"/>
                </a:lnTo>
                <a:lnTo>
                  <a:pt x="244" y="163"/>
                </a:lnTo>
                <a:lnTo>
                  <a:pt x="247" y="163"/>
                </a:lnTo>
                <a:lnTo>
                  <a:pt x="247" y="165"/>
                </a:lnTo>
                <a:lnTo>
                  <a:pt x="247" y="169"/>
                </a:lnTo>
                <a:lnTo>
                  <a:pt x="248" y="169"/>
                </a:lnTo>
                <a:lnTo>
                  <a:pt x="249" y="169"/>
                </a:lnTo>
                <a:lnTo>
                  <a:pt x="251" y="170"/>
                </a:lnTo>
                <a:lnTo>
                  <a:pt x="262" y="169"/>
                </a:lnTo>
                <a:lnTo>
                  <a:pt x="263" y="165"/>
                </a:lnTo>
                <a:lnTo>
                  <a:pt x="266" y="165"/>
                </a:lnTo>
                <a:lnTo>
                  <a:pt x="267" y="165"/>
                </a:lnTo>
                <a:lnTo>
                  <a:pt x="272" y="169"/>
                </a:lnTo>
                <a:lnTo>
                  <a:pt x="274" y="169"/>
                </a:lnTo>
                <a:lnTo>
                  <a:pt x="276" y="169"/>
                </a:lnTo>
                <a:lnTo>
                  <a:pt x="276" y="167"/>
                </a:lnTo>
                <a:lnTo>
                  <a:pt x="279" y="166"/>
                </a:lnTo>
                <a:lnTo>
                  <a:pt x="281" y="169"/>
                </a:lnTo>
                <a:lnTo>
                  <a:pt x="284" y="170"/>
                </a:lnTo>
                <a:lnTo>
                  <a:pt x="287" y="172"/>
                </a:lnTo>
                <a:lnTo>
                  <a:pt x="287" y="174"/>
                </a:lnTo>
                <a:lnTo>
                  <a:pt x="289" y="173"/>
                </a:lnTo>
                <a:lnTo>
                  <a:pt x="290" y="174"/>
                </a:lnTo>
                <a:lnTo>
                  <a:pt x="294" y="171"/>
                </a:lnTo>
                <a:lnTo>
                  <a:pt x="300" y="169"/>
                </a:lnTo>
                <a:lnTo>
                  <a:pt x="307" y="167"/>
                </a:lnTo>
                <a:lnTo>
                  <a:pt x="309" y="160"/>
                </a:lnTo>
                <a:lnTo>
                  <a:pt x="311" y="156"/>
                </a:lnTo>
                <a:lnTo>
                  <a:pt x="316" y="151"/>
                </a:lnTo>
                <a:lnTo>
                  <a:pt x="321" y="147"/>
                </a:lnTo>
                <a:lnTo>
                  <a:pt x="315" y="140"/>
                </a:lnTo>
                <a:lnTo>
                  <a:pt x="325" y="128"/>
                </a:lnTo>
                <a:lnTo>
                  <a:pt x="325" y="125"/>
                </a:lnTo>
                <a:lnTo>
                  <a:pt x="325" y="123"/>
                </a:lnTo>
                <a:lnTo>
                  <a:pt x="323" y="122"/>
                </a:lnTo>
                <a:lnTo>
                  <a:pt x="322" y="121"/>
                </a:lnTo>
                <a:lnTo>
                  <a:pt x="322" y="119"/>
                </a:lnTo>
                <a:lnTo>
                  <a:pt x="324" y="119"/>
                </a:lnTo>
                <a:lnTo>
                  <a:pt x="325" y="118"/>
                </a:lnTo>
                <a:lnTo>
                  <a:pt x="327" y="115"/>
                </a:lnTo>
                <a:lnTo>
                  <a:pt x="328" y="109"/>
                </a:lnTo>
                <a:lnTo>
                  <a:pt x="327" y="97"/>
                </a:lnTo>
                <a:lnTo>
                  <a:pt x="335" y="94"/>
                </a:lnTo>
                <a:lnTo>
                  <a:pt x="344" y="90"/>
                </a:lnTo>
                <a:lnTo>
                  <a:pt x="343" y="89"/>
                </a:lnTo>
                <a:lnTo>
                  <a:pt x="342" y="87"/>
                </a:lnTo>
                <a:lnTo>
                  <a:pt x="338" y="84"/>
                </a:lnTo>
                <a:lnTo>
                  <a:pt x="335" y="82"/>
                </a:lnTo>
                <a:lnTo>
                  <a:pt x="331" y="80"/>
                </a:lnTo>
                <a:lnTo>
                  <a:pt x="330" y="78"/>
                </a:lnTo>
                <a:lnTo>
                  <a:pt x="329" y="76"/>
                </a:lnTo>
                <a:lnTo>
                  <a:pt x="329" y="74"/>
                </a:lnTo>
                <a:lnTo>
                  <a:pt x="330" y="71"/>
                </a:lnTo>
                <a:lnTo>
                  <a:pt x="331" y="68"/>
                </a:lnTo>
                <a:lnTo>
                  <a:pt x="330" y="63"/>
                </a:lnTo>
                <a:lnTo>
                  <a:pt x="329" y="59"/>
                </a:lnTo>
                <a:lnTo>
                  <a:pt x="323" y="50"/>
                </a:lnTo>
                <a:lnTo>
                  <a:pt x="323" y="48"/>
                </a:lnTo>
                <a:lnTo>
                  <a:pt x="323" y="46"/>
                </a:lnTo>
                <a:lnTo>
                  <a:pt x="324" y="45"/>
                </a:lnTo>
                <a:lnTo>
                  <a:pt x="325" y="43"/>
                </a:lnTo>
                <a:lnTo>
                  <a:pt x="327" y="43"/>
                </a:lnTo>
                <a:lnTo>
                  <a:pt x="327" y="42"/>
                </a:lnTo>
                <a:lnTo>
                  <a:pt x="328" y="42"/>
                </a:lnTo>
                <a:lnTo>
                  <a:pt x="328" y="41"/>
                </a:lnTo>
                <a:lnTo>
                  <a:pt x="328" y="39"/>
                </a:lnTo>
                <a:lnTo>
                  <a:pt x="325" y="39"/>
                </a:lnTo>
                <a:lnTo>
                  <a:pt x="323" y="38"/>
                </a:lnTo>
                <a:lnTo>
                  <a:pt x="323" y="36"/>
                </a:lnTo>
                <a:lnTo>
                  <a:pt x="313" y="36"/>
                </a:lnTo>
                <a:lnTo>
                  <a:pt x="303" y="34"/>
                </a:lnTo>
                <a:lnTo>
                  <a:pt x="300" y="40"/>
                </a:lnTo>
                <a:lnTo>
                  <a:pt x="298" y="50"/>
                </a:lnTo>
                <a:lnTo>
                  <a:pt x="295" y="54"/>
                </a:lnTo>
                <a:lnTo>
                  <a:pt x="291" y="59"/>
                </a:lnTo>
                <a:lnTo>
                  <a:pt x="289" y="63"/>
                </a:lnTo>
                <a:lnTo>
                  <a:pt x="284" y="66"/>
                </a:lnTo>
                <a:lnTo>
                  <a:pt x="283" y="70"/>
                </a:lnTo>
                <a:lnTo>
                  <a:pt x="281" y="78"/>
                </a:lnTo>
                <a:lnTo>
                  <a:pt x="279" y="82"/>
                </a:lnTo>
                <a:lnTo>
                  <a:pt x="272" y="86"/>
                </a:lnTo>
                <a:lnTo>
                  <a:pt x="263" y="86"/>
                </a:lnTo>
                <a:lnTo>
                  <a:pt x="259" y="83"/>
                </a:lnTo>
                <a:lnTo>
                  <a:pt x="252" y="84"/>
                </a:lnTo>
                <a:lnTo>
                  <a:pt x="248" y="89"/>
                </a:lnTo>
                <a:lnTo>
                  <a:pt x="240" y="90"/>
                </a:lnTo>
                <a:lnTo>
                  <a:pt x="233" y="91"/>
                </a:lnTo>
                <a:lnTo>
                  <a:pt x="226" y="90"/>
                </a:lnTo>
                <a:lnTo>
                  <a:pt x="221" y="88"/>
                </a:lnTo>
                <a:lnTo>
                  <a:pt x="217" y="86"/>
                </a:lnTo>
                <a:lnTo>
                  <a:pt x="214" y="78"/>
                </a:lnTo>
                <a:lnTo>
                  <a:pt x="214" y="70"/>
                </a:lnTo>
                <a:close/>
                <a:moveTo>
                  <a:pt x="531" y="126"/>
                </a:moveTo>
                <a:lnTo>
                  <a:pt x="531" y="126"/>
                </a:lnTo>
                <a:lnTo>
                  <a:pt x="522" y="128"/>
                </a:lnTo>
                <a:lnTo>
                  <a:pt x="521" y="137"/>
                </a:lnTo>
                <a:lnTo>
                  <a:pt x="520" y="137"/>
                </a:lnTo>
                <a:lnTo>
                  <a:pt x="520" y="138"/>
                </a:lnTo>
                <a:lnTo>
                  <a:pt x="521" y="140"/>
                </a:lnTo>
                <a:lnTo>
                  <a:pt x="525" y="140"/>
                </a:lnTo>
                <a:lnTo>
                  <a:pt x="531" y="140"/>
                </a:lnTo>
                <a:lnTo>
                  <a:pt x="532" y="142"/>
                </a:lnTo>
                <a:lnTo>
                  <a:pt x="535" y="143"/>
                </a:lnTo>
                <a:lnTo>
                  <a:pt x="534" y="144"/>
                </a:lnTo>
                <a:lnTo>
                  <a:pt x="535" y="145"/>
                </a:lnTo>
                <a:lnTo>
                  <a:pt x="536" y="147"/>
                </a:lnTo>
                <a:lnTo>
                  <a:pt x="534" y="149"/>
                </a:lnTo>
                <a:lnTo>
                  <a:pt x="532" y="149"/>
                </a:lnTo>
                <a:lnTo>
                  <a:pt x="534" y="149"/>
                </a:lnTo>
                <a:lnTo>
                  <a:pt x="537" y="150"/>
                </a:lnTo>
                <a:lnTo>
                  <a:pt x="542" y="150"/>
                </a:lnTo>
                <a:lnTo>
                  <a:pt x="550" y="149"/>
                </a:lnTo>
                <a:lnTo>
                  <a:pt x="560" y="151"/>
                </a:lnTo>
                <a:lnTo>
                  <a:pt x="560" y="153"/>
                </a:lnTo>
                <a:lnTo>
                  <a:pt x="553" y="155"/>
                </a:lnTo>
                <a:lnTo>
                  <a:pt x="549" y="155"/>
                </a:lnTo>
                <a:lnTo>
                  <a:pt x="546" y="157"/>
                </a:lnTo>
                <a:lnTo>
                  <a:pt x="538" y="158"/>
                </a:lnTo>
                <a:lnTo>
                  <a:pt x="531" y="158"/>
                </a:lnTo>
                <a:lnTo>
                  <a:pt x="532" y="162"/>
                </a:lnTo>
                <a:lnTo>
                  <a:pt x="536" y="162"/>
                </a:lnTo>
                <a:lnTo>
                  <a:pt x="538" y="160"/>
                </a:lnTo>
                <a:lnTo>
                  <a:pt x="541" y="167"/>
                </a:lnTo>
                <a:lnTo>
                  <a:pt x="542" y="169"/>
                </a:lnTo>
                <a:lnTo>
                  <a:pt x="545" y="170"/>
                </a:lnTo>
                <a:lnTo>
                  <a:pt x="545" y="172"/>
                </a:lnTo>
                <a:lnTo>
                  <a:pt x="544" y="173"/>
                </a:lnTo>
                <a:lnTo>
                  <a:pt x="544" y="174"/>
                </a:lnTo>
                <a:lnTo>
                  <a:pt x="546" y="178"/>
                </a:lnTo>
                <a:lnTo>
                  <a:pt x="550" y="178"/>
                </a:lnTo>
                <a:lnTo>
                  <a:pt x="553" y="170"/>
                </a:lnTo>
                <a:lnTo>
                  <a:pt x="556" y="169"/>
                </a:lnTo>
                <a:lnTo>
                  <a:pt x="556" y="170"/>
                </a:lnTo>
                <a:lnTo>
                  <a:pt x="556" y="172"/>
                </a:lnTo>
                <a:lnTo>
                  <a:pt x="563" y="174"/>
                </a:lnTo>
                <a:lnTo>
                  <a:pt x="563" y="176"/>
                </a:lnTo>
                <a:lnTo>
                  <a:pt x="566" y="178"/>
                </a:lnTo>
                <a:lnTo>
                  <a:pt x="569" y="178"/>
                </a:lnTo>
                <a:lnTo>
                  <a:pt x="570" y="177"/>
                </a:lnTo>
                <a:lnTo>
                  <a:pt x="570" y="183"/>
                </a:lnTo>
                <a:lnTo>
                  <a:pt x="571" y="186"/>
                </a:lnTo>
                <a:lnTo>
                  <a:pt x="572" y="187"/>
                </a:lnTo>
                <a:lnTo>
                  <a:pt x="574" y="188"/>
                </a:lnTo>
                <a:lnTo>
                  <a:pt x="576" y="188"/>
                </a:lnTo>
                <a:lnTo>
                  <a:pt x="578" y="188"/>
                </a:lnTo>
                <a:lnTo>
                  <a:pt x="579" y="187"/>
                </a:lnTo>
                <a:lnTo>
                  <a:pt x="582" y="187"/>
                </a:lnTo>
                <a:lnTo>
                  <a:pt x="584" y="190"/>
                </a:lnTo>
                <a:lnTo>
                  <a:pt x="586" y="190"/>
                </a:lnTo>
                <a:lnTo>
                  <a:pt x="587" y="188"/>
                </a:lnTo>
                <a:lnTo>
                  <a:pt x="589" y="188"/>
                </a:lnTo>
                <a:lnTo>
                  <a:pt x="592" y="188"/>
                </a:lnTo>
                <a:lnTo>
                  <a:pt x="592" y="191"/>
                </a:lnTo>
                <a:lnTo>
                  <a:pt x="598" y="195"/>
                </a:lnTo>
                <a:lnTo>
                  <a:pt x="600" y="198"/>
                </a:lnTo>
                <a:lnTo>
                  <a:pt x="603" y="202"/>
                </a:lnTo>
                <a:lnTo>
                  <a:pt x="610" y="201"/>
                </a:lnTo>
                <a:lnTo>
                  <a:pt x="615" y="204"/>
                </a:lnTo>
                <a:lnTo>
                  <a:pt x="618" y="205"/>
                </a:lnTo>
                <a:lnTo>
                  <a:pt x="619" y="205"/>
                </a:lnTo>
                <a:lnTo>
                  <a:pt x="620" y="205"/>
                </a:lnTo>
                <a:lnTo>
                  <a:pt x="625" y="213"/>
                </a:lnTo>
                <a:lnTo>
                  <a:pt x="625" y="225"/>
                </a:lnTo>
                <a:lnTo>
                  <a:pt x="624" y="226"/>
                </a:lnTo>
                <a:lnTo>
                  <a:pt x="624" y="228"/>
                </a:lnTo>
                <a:lnTo>
                  <a:pt x="627" y="231"/>
                </a:lnTo>
                <a:lnTo>
                  <a:pt x="628" y="233"/>
                </a:lnTo>
                <a:lnTo>
                  <a:pt x="628" y="236"/>
                </a:lnTo>
                <a:lnTo>
                  <a:pt x="632" y="241"/>
                </a:lnTo>
                <a:lnTo>
                  <a:pt x="632" y="248"/>
                </a:lnTo>
                <a:lnTo>
                  <a:pt x="632" y="250"/>
                </a:lnTo>
                <a:lnTo>
                  <a:pt x="633" y="255"/>
                </a:lnTo>
                <a:lnTo>
                  <a:pt x="628" y="250"/>
                </a:lnTo>
                <a:lnTo>
                  <a:pt x="625" y="250"/>
                </a:lnTo>
                <a:lnTo>
                  <a:pt x="624" y="250"/>
                </a:lnTo>
                <a:lnTo>
                  <a:pt x="621" y="252"/>
                </a:lnTo>
                <a:lnTo>
                  <a:pt x="614" y="262"/>
                </a:lnTo>
                <a:lnTo>
                  <a:pt x="629" y="260"/>
                </a:lnTo>
                <a:lnTo>
                  <a:pt x="631" y="256"/>
                </a:lnTo>
                <a:lnTo>
                  <a:pt x="632" y="256"/>
                </a:lnTo>
                <a:lnTo>
                  <a:pt x="633" y="259"/>
                </a:lnTo>
                <a:lnTo>
                  <a:pt x="636" y="259"/>
                </a:lnTo>
                <a:lnTo>
                  <a:pt x="640" y="257"/>
                </a:lnTo>
                <a:lnTo>
                  <a:pt x="642" y="257"/>
                </a:lnTo>
                <a:lnTo>
                  <a:pt x="646" y="257"/>
                </a:lnTo>
                <a:lnTo>
                  <a:pt x="647" y="259"/>
                </a:lnTo>
                <a:lnTo>
                  <a:pt x="651" y="261"/>
                </a:lnTo>
                <a:lnTo>
                  <a:pt x="653" y="267"/>
                </a:lnTo>
                <a:lnTo>
                  <a:pt x="653" y="269"/>
                </a:lnTo>
                <a:lnTo>
                  <a:pt x="653" y="271"/>
                </a:lnTo>
                <a:lnTo>
                  <a:pt x="655" y="271"/>
                </a:lnTo>
                <a:lnTo>
                  <a:pt x="658" y="275"/>
                </a:lnTo>
                <a:lnTo>
                  <a:pt x="661" y="276"/>
                </a:lnTo>
                <a:lnTo>
                  <a:pt x="661" y="238"/>
                </a:lnTo>
                <a:lnTo>
                  <a:pt x="659" y="231"/>
                </a:lnTo>
                <a:lnTo>
                  <a:pt x="661" y="226"/>
                </a:lnTo>
                <a:lnTo>
                  <a:pt x="660" y="159"/>
                </a:lnTo>
                <a:lnTo>
                  <a:pt x="659" y="159"/>
                </a:lnTo>
                <a:lnTo>
                  <a:pt x="658" y="157"/>
                </a:lnTo>
                <a:lnTo>
                  <a:pt x="656" y="155"/>
                </a:lnTo>
                <a:lnTo>
                  <a:pt x="654" y="153"/>
                </a:lnTo>
                <a:lnTo>
                  <a:pt x="653" y="153"/>
                </a:lnTo>
                <a:lnTo>
                  <a:pt x="651" y="153"/>
                </a:lnTo>
                <a:lnTo>
                  <a:pt x="648" y="155"/>
                </a:lnTo>
                <a:lnTo>
                  <a:pt x="640" y="153"/>
                </a:lnTo>
                <a:lnTo>
                  <a:pt x="632" y="150"/>
                </a:lnTo>
                <a:lnTo>
                  <a:pt x="622" y="144"/>
                </a:lnTo>
                <a:lnTo>
                  <a:pt x="618" y="140"/>
                </a:lnTo>
                <a:lnTo>
                  <a:pt x="615" y="140"/>
                </a:lnTo>
                <a:lnTo>
                  <a:pt x="613" y="140"/>
                </a:lnTo>
                <a:lnTo>
                  <a:pt x="613" y="143"/>
                </a:lnTo>
                <a:lnTo>
                  <a:pt x="611" y="143"/>
                </a:lnTo>
                <a:lnTo>
                  <a:pt x="608" y="144"/>
                </a:lnTo>
                <a:lnTo>
                  <a:pt x="605" y="146"/>
                </a:lnTo>
                <a:lnTo>
                  <a:pt x="603" y="150"/>
                </a:lnTo>
                <a:lnTo>
                  <a:pt x="599" y="152"/>
                </a:lnTo>
                <a:lnTo>
                  <a:pt x="594" y="153"/>
                </a:lnTo>
                <a:lnTo>
                  <a:pt x="593" y="157"/>
                </a:lnTo>
                <a:lnTo>
                  <a:pt x="592" y="160"/>
                </a:lnTo>
                <a:lnTo>
                  <a:pt x="590" y="164"/>
                </a:lnTo>
                <a:lnTo>
                  <a:pt x="589" y="166"/>
                </a:lnTo>
                <a:lnTo>
                  <a:pt x="584" y="169"/>
                </a:lnTo>
                <a:lnTo>
                  <a:pt x="579" y="171"/>
                </a:lnTo>
                <a:lnTo>
                  <a:pt x="578" y="170"/>
                </a:lnTo>
                <a:lnTo>
                  <a:pt x="577" y="170"/>
                </a:lnTo>
                <a:lnTo>
                  <a:pt x="576" y="164"/>
                </a:lnTo>
                <a:lnTo>
                  <a:pt x="572" y="165"/>
                </a:lnTo>
                <a:lnTo>
                  <a:pt x="572" y="162"/>
                </a:lnTo>
                <a:lnTo>
                  <a:pt x="572" y="157"/>
                </a:lnTo>
                <a:lnTo>
                  <a:pt x="569" y="156"/>
                </a:lnTo>
                <a:lnTo>
                  <a:pt x="569" y="158"/>
                </a:lnTo>
                <a:lnTo>
                  <a:pt x="566" y="159"/>
                </a:lnTo>
                <a:lnTo>
                  <a:pt x="565" y="149"/>
                </a:lnTo>
                <a:lnTo>
                  <a:pt x="564" y="144"/>
                </a:lnTo>
                <a:lnTo>
                  <a:pt x="564" y="138"/>
                </a:lnTo>
                <a:lnTo>
                  <a:pt x="566" y="136"/>
                </a:lnTo>
                <a:lnTo>
                  <a:pt x="566" y="135"/>
                </a:lnTo>
                <a:lnTo>
                  <a:pt x="566" y="132"/>
                </a:lnTo>
                <a:lnTo>
                  <a:pt x="565" y="128"/>
                </a:lnTo>
                <a:lnTo>
                  <a:pt x="562" y="123"/>
                </a:lnTo>
                <a:lnTo>
                  <a:pt x="559" y="123"/>
                </a:lnTo>
                <a:lnTo>
                  <a:pt x="559" y="124"/>
                </a:lnTo>
                <a:lnTo>
                  <a:pt x="558" y="124"/>
                </a:lnTo>
                <a:lnTo>
                  <a:pt x="556" y="124"/>
                </a:lnTo>
                <a:lnTo>
                  <a:pt x="555" y="123"/>
                </a:lnTo>
                <a:lnTo>
                  <a:pt x="555" y="122"/>
                </a:lnTo>
                <a:lnTo>
                  <a:pt x="552" y="122"/>
                </a:lnTo>
                <a:lnTo>
                  <a:pt x="552" y="124"/>
                </a:lnTo>
                <a:lnTo>
                  <a:pt x="551" y="124"/>
                </a:lnTo>
                <a:lnTo>
                  <a:pt x="550" y="124"/>
                </a:lnTo>
                <a:lnTo>
                  <a:pt x="544" y="122"/>
                </a:lnTo>
                <a:lnTo>
                  <a:pt x="542" y="121"/>
                </a:lnTo>
                <a:lnTo>
                  <a:pt x="538" y="119"/>
                </a:lnTo>
                <a:lnTo>
                  <a:pt x="535" y="121"/>
                </a:lnTo>
                <a:lnTo>
                  <a:pt x="532" y="123"/>
                </a:lnTo>
                <a:lnTo>
                  <a:pt x="532" y="125"/>
                </a:lnTo>
                <a:lnTo>
                  <a:pt x="531" y="126"/>
                </a:lnTo>
                <a:close/>
                <a:moveTo>
                  <a:pt x="186" y="32"/>
                </a:moveTo>
                <a:lnTo>
                  <a:pt x="186" y="32"/>
                </a:lnTo>
                <a:lnTo>
                  <a:pt x="186" y="34"/>
                </a:lnTo>
                <a:lnTo>
                  <a:pt x="186" y="38"/>
                </a:lnTo>
                <a:lnTo>
                  <a:pt x="191" y="35"/>
                </a:lnTo>
                <a:lnTo>
                  <a:pt x="191" y="33"/>
                </a:lnTo>
                <a:lnTo>
                  <a:pt x="190" y="32"/>
                </a:lnTo>
                <a:lnTo>
                  <a:pt x="190" y="33"/>
                </a:lnTo>
                <a:lnTo>
                  <a:pt x="186" y="32"/>
                </a:lnTo>
                <a:close/>
              </a:path>
            </a:pathLst>
          </a:custGeom>
          <a:solidFill>
            <a:srgbClr val="CCFFCC"/>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76" name="Freeform 283"/>
          <p:cNvSpPr>
            <a:spLocks noEditPoints="1"/>
          </p:cNvSpPr>
          <p:nvPr/>
        </p:nvSpPr>
        <p:spPr bwMode="auto">
          <a:xfrm>
            <a:off x="6088063" y="2524125"/>
            <a:ext cx="647700" cy="768350"/>
          </a:xfrm>
          <a:custGeom>
            <a:avLst/>
            <a:gdLst>
              <a:gd name="T0" fmla="*/ 2147483647 w 425"/>
              <a:gd name="T1" fmla="*/ 2147483647 h 546"/>
              <a:gd name="T2" fmla="*/ 2147483647 w 425"/>
              <a:gd name="T3" fmla="*/ 2147483647 h 546"/>
              <a:gd name="T4" fmla="*/ 2147483647 w 425"/>
              <a:gd name="T5" fmla="*/ 2147483647 h 546"/>
              <a:gd name="T6" fmla="*/ 2147483647 w 425"/>
              <a:gd name="T7" fmla="*/ 2147483647 h 546"/>
              <a:gd name="T8" fmla="*/ 0 w 425"/>
              <a:gd name="T9" fmla="*/ 2147483647 h 546"/>
              <a:gd name="T10" fmla="*/ 2147483647 w 425"/>
              <a:gd name="T11" fmla="*/ 2147483647 h 546"/>
              <a:gd name="T12" fmla="*/ 2147483647 w 425"/>
              <a:gd name="T13" fmla="*/ 2147483647 h 546"/>
              <a:gd name="T14" fmla="*/ 2147483647 w 425"/>
              <a:gd name="T15" fmla="*/ 2147483647 h 546"/>
              <a:gd name="T16" fmla="*/ 2147483647 w 425"/>
              <a:gd name="T17" fmla="*/ 2147483647 h 546"/>
              <a:gd name="T18" fmla="*/ 2147483647 w 425"/>
              <a:gd name="T19" fmla="*/ 2147483647 h 546"/>
              <a:gd name="T20" fmla="*/ 2147483647 w 425"/>
              <a:gd name="T21" fmla="*/ 2147483647 h 546"/>
              <a:gd name="T22" fmla="*/ 2147483647 w 425"/>
              <a:gd name="T23" fmla="*/ 2147483647 h 546"/>
              <a:gd name="T24" fmla="*/ 2147483647 w 425"/>
              <a:gd name="T25" fmla="*/ 2147483647 h 546"/>
              <a:gd name="T26" fmla="*/ 2147483647 w 425"/>
              <a:gd name="T27" fmla="*/ 2147483647 h 546"/>
              <a:gd name="T28" fmla="*/ 2147483647 w 425"/>
              <a:gd name="T29" fmla="*/ 2147483647 h 546"/>
              <a:gd name="T30" fmla="*/ 2147483647 w 425"/>
              <a:gd name="T31" fmla="*/ 2147483647 h 546"/>
              <a:gd name="T32" fmla="*/ 2147483647 w 425"/>
              <a:gd name="T33" fmla="*/ 2147483647 h 546"/>
              <a:gd name="T34" fmla="*/ 2147483647 w 425"/>
              <a:gd name="T35" fmla="*/ 2147483647 h 546"/>
              <a:gd name="T36" fmla="*/ 2147483647 w 425"/>
              <a:gd name="T37" fmla="*/ 2147483647 h 546"/>
              <a:gd name="T38" fmla="*/ 2147483647 w 425"/>
              <a:gd name="T39" fmla="*/ 2147483647 h 546"/>
              <a:gd name="T40" fmla="*/ 2147483647 w 425"/>
              <a:gd name="T41" fmla="*/ 2147483647 h 546"/>
              <a:gd name="T42" fmla="*/ 2147483647 w 425"/>
              <a:gd name="T43" fmla="*/ 2147483647 h 546"/>
              <a:gd name="T44" fmla="*/ 2147483647 w 425"/>
              <a:gd name="T45" fmla="*/ 2147483647 h 546"/>
              <a:gd name="T46" fmla="*/ 2147483647 w 425"/>
              <a:gd name="T47" fmla="*/ 2147483647 h 546"/>
              <a:gd name="T48" fmla="*/ 2147483647 w 425"/>
              <a:gd name="T49" fmla="*/ 2147483647 h 546"/>
              <a:gd name="T50" fmla="*/ 2147483647 w 425"/>
              <a:gd name="T51" fmla="*/ 2147483647 h 546"/>
              <a:gd name="T52" fmla="*/ 2147483647 w 425"/>
              <a:gd name="T53" fmla="*/ 2147483647 h 546"/>
              <a:gd name="T54" fmla="*/ 2147483647 w 425"/>
              <a:gd name="T55" fmla="*/ 2147483647 h 546"/>
              <a:gd name="T56" fmla="*/ 2147483647 w 425"/>
              <a:gd name="T57" fmla="*/ 2147483647 h 546"/>
              <a:gd name="T58" fmla="*/ 2147483647 w 425"/>
              <a:gd name="T59" fmla="*/ 2147483647 h 546"/>
              <a:gd name="T60" fmla="*/ 2147483647 w 425"/>
              <a:gd name="T61" fmla="*/ 2147483647 h 546"/>
              <a:gd name="T62" fmla="*/ 2147483647 w 425"/>
              <a:gd name="T63" fmla="*/ 2147483647 h 546"/>
              <a:gd name="T64" fmla="*/ 2147483647 w 425"/>
              <a:gd name="T65" fmla="*/ 2147483647 h 546"/>
              <a:gd name="T66" fmla="*/ 2147483647 w 425"/>
              <a:gd name="T67" fmla="*/ 2147483647 h 546"/>
              <a:gd name="T68" fmla="*/ 2147483647 w 425"/>
              <a:gd name="T69" fmla="*/ 2147483647 h 546"/>
              <a:gd name="T70" fmla="*/ 2147483647 w 425"/>
              <a:gd name="T71" fmla="*/ 2147483647 h 546"/>
              <a:gd name="T72" fmla="*/ 2147483647 w 425"/>
              <a:gd name="T73" fmla="*/ 2147483647 h 546"/>
              <a:gd name="T74" fmla="*/ 2147483647 w 425"/>
              <a:gd name="T75" fmla="*/ 2147483647 h 546"/>
              <a:gd name="T76" fmla="*/ 2147483647 w 425"/>
              <a:gd name="T77" fmla="*/ 2147483647 h 546"/>
              <a:gd name="T78" fmla="*/ 2147483647 w 425"/>
              <a:gd name="T79" fmla="*/ 2147483647 h 546"/>
              <a:gd name="T80" fmla="*/ 2147483647 w 425"/>
              <a:gd name="T81" fmla="*/ 2147483647 h 546"/>
              <a:gd name="T82" fmla="*/ 2147483647 w 425"/>
              <a:gd name="T83" fmla="*/ 2147483647 h 546"/>
              <a:gd name="T84" fmla="*/ 2147483647 w 425"/>
              <a:gd name="T85" fmla="*/ 2147483647 h 546"/>
              <a:gd name="T86" fmla="*/ 2147483647 w 425"/>
              <a:gd name="T87" fmla="*/ 2147483647 h 546"/>
              <a:gd name="T88" fmla="*/ 2147483647 w 425"/>
              <a:gd name="T89" fmla="*/ 2147483647 h 546"/>
              <a:gd name="T90" fmla="*/ 2147483647 w 425"/>
              <a:gd name="T91" fmla="*/ 2147483647 h 546"/>
              <a:gd name="T92" fmla="*/ 2147483647 w 425"/>
              <a:gd name="T93" fmla="*/ 2147483647 h 546"/>
              <a:gd name="T94" fmla="*/ 2147483647 w 425"/>
              <a:gd name="T95" fmla="*/ 2147483647 h 546"/>
              <a:gd name="T96" fmla="*/ 2147483647 w 425"/>
              <a:gd name="T97" fmla="*/ 2147483647 h 546"/>
              <a:gd name="T98" fmla="*/ 2147483647 w 425"/>
              <a:gd name="T99" fmla="*/ 2147483647 h 546"/>
              <a:gd name="T100" fmla="*/ 2147483647 w 425"/>
              <a:gd name="T101" fmla="*/ 2147483647 h 546"/>
              <a:gd name="T102" fmla="*/ 2147483647 w 425"/>
              <a:gd name="T103" fmla="*/ 2147483647 h 546"/>
              <a:gd name="T104" fmla="*/ 2147483647 w 425"/>
              <a:gd name="T105" fmla="*/ 2147483647 h 546"/>
              <a:gd name="T106" fmla="*/ 2147483647 w 425"/>
              <a:gd name="T107" fmla="*/ 2147483647 h 546"/>
              <a:gd name="T108" fmla="*/ 2147483647 w 425"/>
              <a:gd name="T109" fmla="*/ 2147483647 h 546"/>
              <a:gd name="T110" fmla="*/ 2147483647 w 425"/>
              <a:gd name="T111" fmla="*/ 2147483647 h 546"/>
              <a:gd name="T112" fmla="*/ 2147483647 w 425"/>
              <a:gd name="T113" fmla="*/ 2147483647 h 546"/>
              <a:gd name="T114" fmla="*/ 2147483647 w 425"/>
              <a:gd name="T115" fmla="*/ 2147483647 h 546"/>
              <a:gd name="T116" fmla="*/ 2147483647 w 425"/>
              <a:gd name="T117" fmla="*/ 2147483647 h 54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25"/>
              <a:gd name="T178" fmla="*/ 0 h 546"/>
              <a:gd name="T179" fmla="*/ 425 w 425"/>
              <a:gd name="T180" fmla="*/ 546 h 54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25" h="546">
                <a:moveTo>
                  <a:pt x="361" y="441"/>
                </a:moveTo>
                <a:lnTo>
                  <a:pt x="362" y="443"/>
                </a:lnTo>
                <a:lnTo>
                  <a:pt x="362" y="442"/>
                </a:lnTo>
                <a:lnTo>
                  <a:pt x="361" y="441"/>
                </a:lnTo>
                <a:close/>
                <a:moveTo>
                  <a:pt x="361" y="448"/>
                </a:moveTo>
                <a:lnTo>
                  <a:pt x="361" y="448"/>
                </a:lnTo>
                <a:lnTo>
                  <a:pt x="361" y="453"/>
                </a:lnTo>
                <a:lnTo>
                  <a:pt x="362" y="453"/>
                </a:lnTo>
                <a:lnTo>
                  <a:pt x="362" y="452"/>
                </a:lnTo>
                <a:lnTo>
                  <a:pt x="362" y="449"/>
                </a:lnTo>
                <a:lnTo>
                  <a:pt x="361" y="448"/>
                </a:lnTo>
                <a:close/>
                <a:moveTo>
                  <a:pt x="358" y="459"/>
                </a:moveTo>
                <a:lnTo>
                  <a:pt x="358" y="459"/>
                </a:lnTo>
                <a:lnTo>
                  <a:pt x="359" y="461"/>
                </a:lnTo>
                <a:lnTo>
                  <a:pt x="361" y="461"/>
                </a:lnTo>
                <a:lnTo>
                  <a:pt x="361" y="460"/>
                </a:lnTo>
                <a:lnTo>
                  <a:pt x="359" y="459"/>
                </a:lnTo>
                <a:lnTo>
                  <a:pt x="358" y="459"/>
                </a:lnTo>
                <a:close/>
                <a:moveTo>
                  <a:pt x="355" y="481"/>
                </a:moveTo>
                <a:lnTo>
                  <a:pt x="355" y="483"/>
                </a:lnTo>
                <a:lnTo>
                  <a:pt x="356" y="483"/>
                </a:lnTo>
                <a:lnTo>
                  <a:pt x="356" y="482"/>
                </a:lnTo>
                <a:lnTo>
                  <a:pt x="355" y="481"/>
                </a:lnTo>
                <a:close/>
                <a:moveTo>
                  <a:pt x="369" y="544"/>
                </a:moveTo>
                <a:lnTo>
                  <a:pt x="371" y="546"/>
                </a:lnTo>
                <a:lnTo>
                  <a:pt x="372" y="546"/>
                </a:lnTo>
                <a:lnTo>
                  <a:pt x="372" y="544"/>
                </a:lnTo>
                <a:lnTo>
                  <a:pt x="369" y="544"/>
                </a:lnTo>
                <a:close/>
                <a:moveTo>
                  <a:pt x="1" y="236"/>
                </a:moveTo>
                <a:lnTo>
                  <a:pt x="3" y="236"/>
                </a:lnTo>
                <a:lnTo>
                  <a:pt x="3" y="239"/>
                </a:lnTo>
                <a:lnTo>
                  <a:pt x="0" y="239"/>
                </a:lnTo>
                <a:lnTo>
                  <a:pt x="1" y="246"/>
                </a:lnTo>
                <a:lnTo>
                  <a:pt x="1" y="251"/>
                </a:lnTo>
                <a:lnTo>
                  <a:pt x="13" y="256"/>
                </a:lnTo>
                <a:lnTo>
                  <a:pt x="20" y="257"/>
                </a:lnTo>
                <a:lnTo>
                  <a:pt x="24" y="257"/>
                </a:lnTo>
                <a:lnTo>
                  <a:pt x="27" y="256"/>
                </a:lnTo>
                <a:lnTo>
                  <a:pt x="30" y="254"/>
                </a:lnTo>
                <a:lnTo>
                  <a:pt x="31" y="251"/>
                </a:lnTo>
                <a:lnTo>
                  <a:pt x="32" y="249"/>
                </a:lnTo>
                <a:lnTo>
                  <a:pt x="33" y="248"/>
                </a:lnTo>
                <a:lnTo>
                  <a:pt x="35" y="248"/>
                </a:lnTo>
                <a:lnTo>
                  <a:pt x="37" y="248"/>
                </a:lnTo>
                <a:lnTo>
                  <a:pt x="34" y="253"/>
                </a:lnTo>
                <a:lnTo>
                  <a:pt x="32" y="257"/>
                </a:lnTo>
                <a:lnTo>
                  <a:pt x="30" y="259"/>
                </a:lnTo>
                <a:lnTo>
                  <a:pt x="27" y="260"/>
                </a:lnTo>
                <a:lnTo>
                  <a:pt x="27" y="262"/>
                </a:lnTo>
                <a:lnTo>
                  <a:pt x="26" y="264"/>
                </a:lnTo>
                <a:lnTo>
                  <a:pt x="23" y="266"/>
                </a:lnTo>
                <a:lnTo>
                  <a:pt x="20" y="264"/>
                </a:lnTo>
                <a:lnTo>
                  <a:pt x="17" y="268"/>
                </a:lnTo>
                <a:lnTo>
                  <a:pt x="15" y="268"/>
                </a:lnTo>
                <a:lnTo>
                  <a:pt x="14" y="268"/>
                </a:lnTo>
                <a:lnTo>
                  <a:pt x="13" y="267"/>
                </a:lnTo>
                <a:lnTo>
                  <a:pt x="12" y="267"/>
                </a:lnTo>
                <a:lnTo>
                  <a:pt x="11" y="268"/>
                </a:lnTo>
                <a:lnTo>
                  <a:pt x="8" y="269"/>
                </a:lnTo>
                <a:lnTo>
                  <a:pt x="13" y="276"/>
                </a:lnTo>
                <a:lnTo>
                  <a:pt x="23" y="288"/>
                </a:lnTo>
                <a:lnTo>
                  <a:pt x="31" y="298"/>
                </a:lnTo>
                <a:lnTo>
                  <a:pt x="34" y="298"/>
                </a:lnTo>
                <a:lnTo>
                  <a:pt x="37" y="298"/>
                </a:lnTo>
                <a:lnTo>
                  <a:pt x="39" y="297"/>
                </a:lnTo>
                <a:lnTo>
                  <a:pt x="40" y="295"/>
                </a:lnTo>
                <a:lnTo>
                  <a:pt x="49" y="290"/>
                </a:lnTo>
                <a:lnTo>
                  <a:pt x="53" y="287"/>
                </a:lnTo>
                <a:lnTo>
                  <a:pt x="55" y="282"/>
                </a:lnTo>
                <a:lnTo>
                  <a:pt x="55" y="273"/>
                </a:lnTo>
                <a:lnTo>
                  <a:pt x="55" y="269"/>
                </a:lnTo>
                <a:lnTo>
                  <a:pt x="55" y="264"/>
                </a:lnTo>
                <a:lnTo>
                  <a:pt x="58" y="264"/>
                </a:lnTo>
                <a:lnTo>
                  <a:pt x="59" y="266"/>
                </a:lnTo>
                <a:lnTo>
                  <a:pt x="60" y="266"/>
                </a:lnTo>
                <a:lnTo>
                  <a:pt x="60" y="268"/>
                </a:lnTo>
                <a:lnTo>
                  <a:pt x="59" y="269"/>
                </a:lnTo>
                <a:lnTo>
                  <a:pt x="60" y="270"/>
                </a:lnTo>
                <a:lnTo>
                  <a:pt x="61" y="271"/>
                </a:lnTo>
                <a:lnTo>
                  <a:pt x="60" y="274"/>
                </a:lnTo>
                <a:lnTo>
                  <a:pt x="59" y="276"/>
                </a:lnTo>
                <a:lnTo>
                  <a:pt x="61" y="277"/>
                </a:lnTo>
                <a:lnTo>
                  <a:pt x="62" y="278"/>
                </a:lnTo>
                <a:lnTo>
                  <a:pt x="62" y="280"/>
                </a:lnTo>
                <a:lnTo>
                  <a:pt x="61" y="280"/>
                </a:lnTo>
                <a:lnTo>
                  <a:pt x="61" y="281"/>
                </a:lnTo>
                <a:lnTo>
                  <a:pt x="60" y="281"/>
                </a:lnTo>
                <a:lnTo>
                  <a:pt x="60" y="282"/>
                </a:lnTo>
                <a:lnTo>
                  <a:pt x="61" y="283"/>
                </a:lnTo>
                <a:lnTo>
                  <a:pt x="61" y="288"/>
                </a:lnTo>
                <a:lnTo>
                  <a:pt x="65" y="290"/>
                </a:lnTo>
                <a:lnTo>
                  <a:pt x="66" y="292"/>
                </a:lnTo>
                <a:lnTo>
                  <a:pt x="66" y="295"/>
                </a:lnTo>
                <a:lnTo>
                  <a:pt x="63" y="296"/>
                </a:lnTo>
                <a:lnTo>
                  <a:pt x="58" y="316"/>
                </a:lnTo>
                <a:lnTo>
                  <a:pt x="61" y="319"/>
                </a:lnTo>
                <a:lnTo>
                  <a:pt x="63" y="322"/>
                </a:lnTo>
                <a:lnTo>
                  <a:pt x="63" y="324"/>
                </a:lnTo>
                <a:lnTo>
                  <a:pt x="62" y="325"/>
                </a:lnTo>
                <a:lnTo>
                  <a:pt x="65" y="328"/>
                </a:lnTo>
                <a:lnTo>
                  <a:pt x="65" y="331"/>
                </a:lnTo>
                <a:lnTo>
                  <a:pt x="62" y="337"/>
                </a:lnTo>
                <a:lnTo>
                  <a:pt x="65" y="337"/>
                </a:lnTo>
                <a:lnTo>
                  <a:pt x="65" y="346"/>
                </a:lnTo>
                <a:lnTo>
                  <a:pt x="65" y="351"/>
                </a:lnTo>
                <a:lnTo>
                  <a:pt x="67" y="353"/>
                </a:lnTo>
                <a:lnTo>
                  <a:pt x="67" y="354"/>
                </a:lnTo>
                <a:lnTo>
                  <a:pt x="66" y="357"/>
                </a:lnTo>
                <a:lnTo>
                  <a:pt x="69" y="363"/>
                </a:lnTo>
                <a:lnTo>
                  <a:pt x="70" y="370"/>
                </a:lnTo>
                <a:lnTo>
                  <a:pt x="70" y="377"/>
                </a:lnTo>
                <a:lnTo>
                  <a:pt x="73" y="386"/>
                </a:lnTo>
                <a:lnTo>
                  <a:pt x="76" y="395"/>
                </a:lnTo>
                <a:lnTo>
                  <a:pt x="81" y="404"/>
                </a:lnTo>
                <a:lnTo>
                  <a:pt x="83" y="412"/>
                </a:lnTo>
                <a:lnTo>
                  <a:pt x="86" y="419"/>
                </a:lnTo>
                <a:lnTo>
                  <a:pt x="86" y="425"/>
                </a:lnTo>
                <a:lnTo>
                  <a:pt x="87" y="437"/>
                </a:lnTo>
                <a:lnTo>
                  <a:pt x="90" y="443"/>
                </a:lnTo>
                <a:lnTo>
                  <a:pt x="92" y="448"/>
                </a:lnTo>
                <a:lnTo>
                  <a:pt x="92" y="452"/>
                </a:lnTo>
                <a:lnTo>
                  <a:pt x="93" y="453"/>
                </a:lnTo>
                <a:lnTo>
                  <a:pt x="95" y="454"/>
                </a:lnTo>
                <a:lnTo>
                  <a:pt x="97" y="456"/>
                </a:lnTo>
                <a:lnTo>
                  <a:pt x="99" y="459"/>
                </a:lnTo>
                <a:lnTo>
                  <a:pt x="99" y="462"/>
                </a:lnTo>
                <a:lnTo>
                  <a:pt x="101" y="467"/>
                </a:lnTo>
                <a:lnTo>
                  <a:pt x="104" y="470"/>
                </a:lnTo>
                <a:lnTo>
                  <a:pt x="106" y="475"/>
                </a:lnTo>
                <a:lnTo>
                  <a:pt x="107" y="481"/>
                </a:lnTo>
                <a:lnTo>
                  <a:pt x="110" y="485"/>
                </a:lnTo>
                <a:lnTo>
                  <a:pt x="113" y="489"/>
                </a:lnTo>
                <a:lnTo>
                  <a:pt x="114" y="491"/>
                </a:lnTo>
                <a:lnTo>
                  <a:pt x="114" y="494"/>
                </a:lnTo>
                <a:lnTo>
                  <a:pt x="114" y="495"/>
                </a:lnTo>
                <a:lnTo>
                  <a:pt x="110" y="497"/>
                </a:lnTo>
                <a:lnTo>
                  <a:pt x="128" y="525"/>
                </a:lnTo>
                <a:lnTo>
                  <a:pt x="131" y="525"/>
                </a:lnTo>
                <a:lnTo>
                  <a:pt x="135" y="524"/>
                </a:lnTo>
                <a:lnTo>
                  <a:pt x="137" y="522"/>
                </a:lnTo>
                <a:lnTo>
                  <a:pt x="138" y="518"/>
                </a:lnTo>
                <a:lnTo>
                  <a:pt x="139" y="515"/>
                </a:lnTo>
                <a:lnTo>
                  <a:pt x="141" y="512"/>
                </a:lnTo>
                <a:lnTo>
                  <a:pt x="144" y="511"/>
                </a:lnTo>
                <a:lnTo>
                  <a:pt x="146" y="510"/>
                </a:lnTo>
                <a:lnTo>
                  <a:pt x="146" y="506"/>
                </a:lnTo>
                <a:lnTo>
                  <a:pt x="156" y="491"/>
                </a:lnTo>
                <a:lnTo>
                  <a:pt x="159" y="491"/>
                </a:lnTo>
                <a:lnTo>
                  <a:pt x="163" y="490"/>
                </a:lnTo>
                <a:lnTo>
                  <a:pt x="161" y="477"/>
                </a:lnTo>
                <a:lnTo>
                  <a:pt x="159" y="470"/>
                </a:lnTo>
                <a:lnTo>
                  <a:pt x="161" y="464"/>
                </a:lnTo>
                <a:lnTo>
                  <a:pt x="162" y="463"/>
                </a:lnTo>
                <a:lnTo>
                  <a:pt x="163" y="461"/>
                </a:lnTo>
                <a:lnTo>
                  <a:pt x="166" y="459"/>
                </a:lnTo>
                <a:lnTo>
                  <a:pt x="166" y="456"/>
                </a:lnTo>
                <a:lnTo>
                  <a:pt x="166" y="454"/>
                </a:lnTo>
                <a:lnTo>
                  <a:pt x="166" y="452"/>
                </a:lnTo>
                <a:lnTo>
                  <a:pt x="166" y="449"/>
                </a:lnTo>
                <a:lnTo>
                  <a:pt x="169" y="448"/>
                </a:lnTo>
                <a:lnTo>
                  <a:pt x="169" y="444"/>
                </a:lnTo>
                <a:lnTo>
                  <a:pt x="169" y="442"/>
                </a:lnTo>
                <a:lnTo>
                  <a:pt x="166" y="437"/>
                </a:lnTo>
                <a:lnTo>
                  <a:pt x="165" y="425"/>
                </a:lnTo>
                <a:lnTo>
                  <a:pt x="165" y="419"/>
                </a:lnTo>
                <a:lnTo>
                  <a:pt x="166" y="412"/>
                </a:lnTo>
                <a:lnTo>
                  <a:pt x="168" y="407"/>
                </a:lnTo>
                <a:lnTo>
                  <a:pt x="169" y="404"/>
                </a:lnTo>
                <a:lnTo>
                  <a:pt x="169" y="401"/>
                </a:lnTo>
                <a:lnTo>
                  <a:pt x="168" y="401"/>
                </a:lnTo>
                <a:lnTo>
                  <a:pt x="168" y="397"/>
                </a:lnTo>
                <a:lnTo>
                  <a:pt x="166" y="393"/>
                </a:lnTo>
                <a:lnTo>
                  <a:pt x="166" y="391"/>
                </a:lnTo>
                <a:lnTo>
                  <a:pt x="169" y="388"/>
                </a:lnTo>
                <a:lnTo>
                  <a:pt x="170" y="387"/>
                </a:lnTo>
                <a:lnTo>
                  <a:pt x="172" y="386"/>
                </a:lnTo>
                <a:lnTo>
                  <a:pt x="175" y="386"/>
                </a:lnTo>
                <a:lnTo>
                  <a:pt x="177" y="386"/>
                </a:lnTo>
                <a:lnTo>
                  <a:pt x="179" y="385"/>
                </a:lnTo>
                <a:lnTo>
                  <a:pt x="182" y="384"/>
                </a:lnTo>
                <a:lnTo>
                  <a:pt x="183" y="381"/>
                </a:lnTo>
                <a:lnTo>
                  <a:pt x="184" y="380"/>
                </a:lnTo>
                <a:lnTo>
                  <a:pt x="185" y="378"/>
                </a:lnTo>
                <a:lnTo>
                  <a:pt x="187" y="378"/>
                </a:lnTo>
                <a:lnTo>
                  <a:pt x="190" y="377"/>
                </a:lnTo>
                <a:lnTo>
                  <a:pt x="193" y="377"/>
                </a:lnTo>
                <a:lnTo>
                  <a:pt x="194" y="375"/>
                </a:lnTo>
                <a:lnTo>
                  <a:pt x="197" y="372"/>
                </a:lnTo>
                <a:lnTo>
                  <a:pt x="198" y="367"/>
                </a:lnTo>
                <a:lnTo>
                  <a:pt x="199" y="363"/>
                </a:lnTo>
                <a:lnTo>
                  <a:pt x="201" y="359"/>
                </a:lnTo>
                <a:lnTo>
                  <a:pt x="204" y="358"/>
                </a:lnTo>
                <a:lnTo>
                  <a:pt x="207" y="358"/>
                </a:lnTo>
                <a:lnTo>
                  <a:pt x="210" y="358"/>
                </a:lnTo>
                <a:lnTo>
                  <a:pt x="213" y="357"/>
                </a:lnTo>
                <a:lnTo>
                  <a:pt x="213" y="356"/>
                </a:lnTo>
                <a:lnTo>
                  <a:pt x="215" y="353"/>
                </a:lnTo>
                <a:lnTo>
                  <a:pt x="218" y="351"/>
                </a:lnTo>
                <a:lnTo>
                  <a:pt x="220" y="351"/>
                </a:lnTo>
                <a:lnTo>
                  <a:pt x="222" y="350"/>
                </a:lnTo>
                <a:lnTo>
                  <a:pt x="225" y="350"/>
                </a:lnTo>
                <a:lnTo>
                  <a:pt x="226" y="349"/>
                </a:lnTo>
                <a:lnTo>
                  <a:pt x="227" y="346"/>
                </a:lnTo>
                <a:lnTo>
                  <a:pt x="228" y="343"/>
                </a:lnTo>
                <a:lnTo>
                  <a:pt x="232" y="340"/>
                </a:lnTo>
                <a:lnTo>
                  <a:pt x="234" y="338"/>
                </a:lnTo>
                <a:lnTo>
                  <a:pt x="235" y="335"/>
                </a:lnTo>
                <a:lnTo>
                  <a:pt x="237" y="331"/>
                </a:lnTo>
                <a:lnTo>
                  <a:pt x="239" y="331"/>
                </a:lnTo>
                <a:lnTo>
                  <a:pt x="239" y="329"/>
                </a:lnTo>
                <a:lnTo>
                  <a:pt x="240" y="328"/>
                </a:lnTo>
                <a:lnTo>
                  <a:pt x="241" y="328"/>
                </a:lnTo>
                <a:lnTo>
                  <a:pt x="245" y="325"/>
                </a:lnTo>
                <a:lnTo>
                  <a:pt x="247" y="319"/>
                </a:lnTo>
                <a:lnTo>
                  <a:pt x="251" y="319"/>
                </a:lnTo>
                <a:lnTo>
                  <a:pt x="254" y="319"/>
                </a:lnTo>
                <a:lnTo>
                  <a:pt x="258" y="316"/>
                </a:lnTo>
                <a:lnTo>
                  <a:pt x="261" y="313"/>
                </a:lnTo>
                <a:lnTo>
                  <a:pt x="263" y="312"/>
                </a:lnTo>
                <a:lnTo>
                  <a:pt x="266" y="312"/>
                </a:lnTo>
                <a:lnTo>
                  <a:pt x="270" y="308"/>
                </a:lnTo>
                <a:lnTo>
                  <a:pt x="272" y="304"/>
                </a:lnTo>
                <a:lnTo>
                  <a:pt x="270" y="299"/>
                </a:lnTo>
                <a:lnTo>
                  <a:pt x="272" y="294"/>
                </a:lnTo>
                <a:lnTo>
                  <a:pt x="274" y="291"/>
                </a:lnTo>
                <a:lnTo>
                  <a:pt x="276" y="289"/>
                </a:lnTo>
                <a:lnTo>
                  <a:pt x="276" y="287"/>
                </a:lnTo>
                <a:lnTo>
                  <a:pt x="276" y="285"/>
                </a:lnTo>
                <a:lnTo>
                  <a:pt x="277" y="284"/>
                </a:lnTo>
                <a:lnTo>
                  <a:pt x="279" y="284"/>
                </a:lnTo>
                <a:lnTo>
                  <a:pt x="282" y="284"/>
                </a:lnTo>
                <a:lnTo>
                  <a:pt x="284" y="282"/>
                </a:lnTo>
                <a:lnTo>
                  <a:pt x="286" y="280"/>
                </a:lnTo>
                <a:lnTo>
                  <a:pt x="287" y="280"/>
                </a:lnTo>
                <a:lnTo>
                  <a:pt x="287" y="282"/>
                </a:lnTo>
                <a:lnTo>
                  <a:pt x="295" y="281"/>
                </a:lnTo>
                <a:lnTo>
                  <a:pt x="295" y="276"/>
                </a:lnTo>
                <a:lnTo>
                  <a:pt x="297" y="270"/>
                </a:lnTo>
                <a:lnTo>
                  <a:pt x="297" y="261"/>
                </a:lnTo>
                <a:lnTo>
                  <a:pt x="293" y="255"/>
                </a:lnTo>
                <a:lnTo>
                  <a:pt x="295" y="243"/>
                </a:lnTo>
                <a:lnTo>
                  <a:pt x="293" y="239"/>
                </a:lnTo>
                <a:lnTo>
                  <a:pt x="283" y="234"/>
                </a:lnTo>
                <a:lnTo>
                  <a:pt x="282" y="230"/>
                </a:lnTo>
                <a:lnTo>
                  <a:pt x="280" y="219"/>
                </a:lnTo>
                <a:lnTo>
                  <a:pt x="286" y="215"/>
                </a:lnTo>
                <a:lnTo>
                  <a:pt x="293" y="213"/>
                </a:lnTo>
                <a:lnTo>
                  <a:pt x="295" y="206"/>
                </a:lnTo>
                <a:lnTo>
                  <a:pt x="289" y="198"/>
                </a:lnTo>
                <a:lnTo>
                  <a:pt x="294" y="192"/>
                </a:lnTo>
                <a:lnTo>
                  <a:pt x="301" y="199"/>
                </a:lnTo>
                <a:lnTo>
                  <a:pt x="309" y="198"/>
                </a:lnTo>
                <a:lnTo>
                  <a:pt x="314" y="200"/>
                </a:lnTo>
                <a:lnTo>
                  <a:pt x="313" y="209"/>
                </a:lnTo>
                <a:lnTo>
                  <a:pt x="314" y="221"/>
                </a:lnTo>
                <a:lnTo>
                  <a:pt x="318" y="221"/>
                </a:lnTo>
                <a:lnTo>
                  <a:pt x="328" y="221"/>
                </a:lnTo>
                <a:lnTo>
                  <a:pt x="336" y="221"/>
                </a:lnTo>
                <a:lnTo>
                  <a:pt x="344" y="219"/>
                </a:lnTo>
                <a:lnTo>
                  <a:pt x="355" y="219"/>
                </a:lnTo>
                <a:lnTo>
                  <a:pt x="346" y="225"/>
                </a:lnTo>
                <a:lnTo>
                  <a:pt x="349" y="230"/>
                </a:lnTo>
                <a:lnTo>
                  <a:pt x="348" y="233"/>
                </a:lnTo>
                <a:lnTo>
                  <a:pt x="346" y="235"/>
                </a:lnTo>
                <a:lnTo>
                  <a:pt x="345" y="239"/>
                </a:lnTo>
                <a:lnTo>
                  <a:pt x="342" y="246"/>
                </a:lnTo>
                <a:lnTo>
                  <a:pt x="339" y="256"/>
                </a:lnTo>
                <a:lnTo>
                  <a:pt x="341" y="262"/>
                </a:lnTo>
                <a:lnTo>
                  <a:pt x="348" y="262"/>
                </a:lnTo>
                <a:lnTo>
                  <a:pt x="349" y="254"/>
                </a:lnTo>
                <a:lnTo>
                  <a:pt x="356" y="266"/>
                </a:lnTo>
                <a:lnTo>
                  <a:pt x="356" y="274"/>
                </a:lnTo>
                <a:lnTo>
                  <a:pt x="357" y="280"/>
                </a:lnTo>
                <a:lnTo>
                  <a:pt x="362" y="278"/>
                </a:lnTo>
                <a:lnTo>
                  <a:pt x="365" y="282"/>
                </a:lnTo>
                <a:lnTo>
                  <a:pt x="369" y="278"/>
                </a:lnTo>
                <a:lnTo>
                  <a:pt x="371" y="275"/>
                </a:lnTo>
                <a:lnTo>
                  <a:pt x="371" y="270"/>
                </a:lnTo>
                <a:lnTo>
                  <a:pt x="371" y="263"/>
                </a:lnTo>
                <a:lnTo>
                  <a:pt x="369" y="257"/>
                </a:lnTo>
                <a:lnTo>
                  <a:pt x="369" y="243"/>
                </a:lnTo>
                <a:lnTo>
                  <a:pt x="377" y="249"/>
                </a:lnTo>
                <a:lnTo>
                  <a:pt x="380" y="239"/>
                </a:lnTo>
                <a:lnTo>
                  <a:pt x="385" y="232"/>
                </a:lnTo>
                <a:lnTo>
                  <a:pt x="385" y="227"/>
                </a:lnTo>
                <a:lnTo>
                  <a:pt x="382" y="225"/>
                </a:lnTo>
                <a:lnTo>
                  <a:pt x="384" y="222"/>
                </a:lnTo>
                <a:lnTo>
                  <a:pt x="391" y="219"/>
                </a:lnTo>
                <a:lnTo>
                  <a:pt x="394" y="213"/>
                </a:lnTo>
                <a:lnTo>
                  <a:pt x="401" y="207"/>
                </a:lnTo>
                <a:lnTo>
                  <a:pt x="401" y="202"/>
                </a:lnTo>
                <a:lnTo>
                  <a:pt x="405" y="193"/>
                </a:lnTo>
                <a:lnTo>
                  <a:pt x="414" y="192"/>
                </a:lnTo>
                <a:lnTo>
                  <a:pt x="419" y="193"/>
                </a:lnTo>
                <a:lnTo>
                  <a:pt x="425" y="184"/>
                </a:lnTo>
                <a:lnTo>
                  <a:pt x="425" y="175"/>
                </a:lnTo>
                <a:lnTo>
                  <a:pt x="424" y="170"/>
                </a:lnTo>
                <a:lnTo>
                  <a:pt x="420" y="165"/>
                </a:lnTo>
                <a:lnTo>
                  <a:pt x="417" y="164"/>
                </a:lnTo>
                <a:lnTo>
                  <a:pt x="411" y="161"/>
                </a:lnTo>
                <a:lnTo>
                  <a:pt x="407" y="160"/>
                </a:lnTo>
                <a:lnTo>
                  <a:pt x="401" y="161"/>
                </a:lnTo>
                <a:lnTo>
                  <a:pt x="398" y="158"/>
                </a:lnTo>
                <a:lnTo>
                  <a:pt x="399" y="150"/>
                </a:lnTo>
                <a:lnTo>
                  <a:pt x="391" y="147"/>
                </a:lnTo>
                <a:lnTo>
                  <a:pt x="385" y="146"/>
                </a:lnTo>
                <a:lnTo>
                  <a:pt x="379" y="151"/>
                </a:lnTo>
                <a:lnTo>
                  <a:pt x="375" y="150"/>
                </a:lnTo>
                <a:lnTo>
                  <a:pt x="368" y="150"/>
                </a:lnTo>
                <a:lnTo>
                  <a:pt x="362" y="153"/>
                </a:lnTo>
                <a:lnTo>
                  <a:pt x="353" y="158"/>
                </a:lnTo>
                <a:lnTo>
                  <a:pt x="346" y="159"/>
                </a:lnTo>
                <a:lnTo>
                  <a:pt x="349" y="170"/>
                </a:lnTo>
                <a:lnTo>
                  <a:pt x="349" y="177"/>
                </a:lnTo>
                <a:lnTo>
                  <a:pt x="344" y="179"/>
                </a:lnTo>
                <a:lnTo>
                  <a:pt x="331" y="179"/>
                </a:lnTo>
                <a:lnTo>
                  <a:pt x="323" y="177"/>
                </a:lnTo>
                <a:lnTo>
                  <a:pt x="316" y="178"/>
                </a:lnTo>
                <a:lnTo>
                  <a:pt x="310" y="179"/>
                </a:lnTo>
                <a:lnTo>
                  <a:pt x="304" y="173"/>
                </a:lnTo>
                <a:lnTo>
                  <a:pt x="306" y="167"/>
                </a:lnTo>
                <a:lnTo>
                  <a:pt x="303" y="170"/>
                </a:lnTo>
                <a:lnTo>
                  <a:pt x="299" y="163"/>
                </a:lnTo>
                <a:lnTo>
                  <a:pt x="294" y="161"/>
                </a:lnTo>
                <a:lnTo>
                  <a:pt x="288" y="165"/>
                </a:lnTo>
                <a:lnTo>
                  <a:pt x="289" y="165"/>
                </a:lnTo>
                <a:lnTo>
                  <a:pt x="288" y="173"/>
                </a:lnTo>
                <a:lnTo>
                  <a:pt x="286" y="178"/>
                </a:lnTo>
                <a:lnTo>
                  <a:pt x="289" y="182"/>
                </a:lnTo>
                <a:lnTo>
                  <a:pt x="289" y="187"/>
                </a:lnTo>
                <a:lnTo>
                  <a:pt x="286" y="190"/>
                </a:lnTo>
                <a:lnTo>
                  <a:pt x="280" y="191"/>
                </a:lnTo>
                <a:lnTo>
                  <a:pt x="273" y="190"/>
                </a:lnTo>
                <a:lnTo>
                  <a:pt x="265" y="190"/>
                </a:lnTo>
                <a:lnTo>
                  <a:pt x="252" y="182"/>
                </a:lnTo>
                <a:lnTo>
                  <a:pt x="240" y="182"/>
                </a:lnTo>
                <a:lnTo>
                  <a:pt x="234" y="175"/>
                </a:lnTo>
                <a:lnTo>
                  <a:pt x="227" y="175"/>
                </a:lnTo>
                <a:lnTo>
                  <a:pt x="222" y="170"/>
                </a:lnTo>
                <a:lnTo>
                  <a:pt x="217" y="165"/>
                </a:lnTo>
                <a:lnTo>
                  <a:pt x="207" y="165"/>
                </a:lnTo>
                <a:lnTo>
                  <a:pt x="198" y="160"/>
                </a:lnTo>
                <a:lnTo>
                  <a:pt x="190" y="157"/>
                </a:lnTo>
                <a:lnTo>
                  <a:pt x="183" y="153"/>
                </a:lnTo>
                <a:lnTo>
                  <a:pt x="180" y="147"/>
                </a:lnTo>
                <a:lnTo>
                  <a:pt x="172" y="144"/>
                </a:lnTo>
                <a:lnTo>
                  <a:pt x="170" y="136"/>
                </a:lnTo>
                <a:lnTo>
                  <a:pt x="176" y="126"/>
                </a:lnTo>
                <a:lnTo>
                  <a:pt x="184" y="120"/>
                </a:lnTo>
                <a:lnTo>
                  <a:pt x="179" y="116"/>
                </a:lnTo>
                <a:lnTo>
                  <a:pt x="173" y="111"/>
                </a:lnTo>
                <a:lnTo>
                  <a:pt x="166" y="110"/>
                </a:lnTo>
                <a:lnTo>
                  <a:pt x="161" y="105"/>
                </a:lnTo>
                <a:lnTo>
                  <a:pt x="153" y="103"/>
                </a:lnTo>
                <a:lnTo>
                  <a:pt x="151" y="96"/>
                </a:lnTo>
                <a:lnTo>
                  <a:pt x="153" y="92"/>
                </a:lnTo>
                <a:lnTo>
                  <a:pt x="152" y="89"/>
                </a:lnTo>
                <a:lnTo>
                  <a:pt x="155" y="81"/>
                </a:lnTo>
                <a:lnTo>
                  <a:pt x="155" y="76"/>
                </a:lnTo>
                <a:lnTo>
                  <a:pt x="151" y="75"/>
                </a:lnTo>
                <a:lnTo>
                  <a:pt x="146" y="73"/>
                </a:lnTo>
                <a:lnTo>
                  <a:pt x="146" y="63"/>
                </a:lnTo>
                <a:lnTo>
                  <a:pt x="144" y="57"/>
                </a:lnTo>
                <a:lnTo>
                  <a:pt x="137" y="53"/>
                </a:lnTo>
                <a:lnTo>
                  <a:pt x="141" y="47"/>
                </a:lnTo>
                <a:lnTo>
                  <a:pt x="144" y="43"/>
                </a:lnTo>
                <a:lnTo>
                  <a:pt x="146" y="37"/>
                </a:lnTo>
                <a:lnTo>
                  <a:pt x="151" y="33"/>
                </a:lnTo>
                <a:lnTo>
                  <a:pt x="153" y="28"/>
                </a:lnTo>
                <a:lnTo>
                  <a:pt x="155" y="23"/>
                </a:lnTo>
                <a:lnTo>
                  <a:pt x="158" y="20"/>
                </a:lnTo>
                <a:lnTo>
                  <a:pt x="156" y="13"/>
                </a:lnTo>
                <a:lnTo>
                  <a:pt x="152" y="8"/>
                </a:lnTo>
                <a:lnTo>
                  <a:pt x="149" y="2"/>
                </a:lnTo>
                <a:lnTo>
                  <a:pt x="142" y="1"/>
                </a:lnTo>
                <a:lnTo>
                  <a:pt x="136" y="0"/>
                </a:lnTo>
                <a:lnTo>
                  <a:pt x="130" y="0"/>
                </a:lnTo>
                <a:lnTo>
                  <a:pt x="127" y="2"/>
                </a:lnTo>
                <a:lnTo>
                  <a:pt x="120" y="8"/>
                </a:lnTo>
                <a:lnTo>
                  <a:pt x="116" y="16"/>
                </a:lnTo>
                <a:lnTo>
                  <a:pt x="111" y="21"/>
                </a:lnTo>
                <a:lnTo>
                  <a:pt x="108" y="25"/>
                </a:lnTo>
                <a:lnTo>
                  <a:pt x="101" y="30"/>
                </a:lnTo>
                <a:lnTo>
                  <a:pt x="90" y="34"/>
                </a:lnTo>
                <a:lnTo>
                  <a:pt x="84" y="36"/>
                </a:lnTo>
                <a:lnTo>
                  <a:pt x="83" y="40"/>
                </a:lnTo>
                <a:lnTo>
                  <a:pt x="80" y="42"/>
                </a:lnTo>
                <a:lnTo>
                  <a:pt x="74" y="40"/>
                </a:lnTo>
                <a:lnTo>
                  <a:pt x="69" y="42"/>
                </a:lnTo>
                <a:lnTo>
                  <a:pt x="62" y="46"/>
                </a:lnTo>
                <a:lnTo>
                  <a:pt x="61" y="51"/>
                </a:lnTo>
                <a:lnTo>
                  <a:pt x="67" y="57"/>
                </a:lnTo>
                <a:lnTo>
                  <a:pt x="69" y="71"/>
                </a:lnTo>
                <a:lnTo>
                  <a:pt x="72" y="75"/>
                </a:lnTo>
                <a:lnTo>
                  <a:pt x="76" y="78"/>
                </a:lnTo>
                <a:lnTo>
                  <a:pt x="83" y="85"/>
                </a:lnTo>
                <a:lnTo>
                  <a:pt x="83" y="94"/>
                </a:lnTo>
                <a:lnTo>
                  <a:pt x="80" y="101"/>
                </a:lnTo>
                <a:lnTo>
                  <a:pt x="75" y="108"/>
                </a:lnTo>
                <a:lnTo>
                  <a:pt x="74" y="118"/>
                </a:lnTo>
                <a:lnTo>
                  <a:pt x="73" y="125"/>
                </a:lnTo>
                <a:lnTo>
                  <a:pt x="66" y="131"/>
                </a:lnTo>
                <a:lnTo>
                  <a:pt x="61" y="136"/>
                </a:lnTo>
                <a:lnTo>
                  <a:pt x="56" y="140"/>
                </a:lnTo>
                <a:lnTo>
                  <a:pt x="48" y="146"/>
                </a:lnTo>
                <a:lnTo>
                  <a:pt x="41" y="156"/>
                </a:lnTo>
                <a:lnTo>
                  <a:pt x="35" y="164"/>
                </a:lnTo>
                <a:lnTo>
                  <a:pt x="28" y="166"/>
                </a:lnTo>
                <a:lnTo>
                  <a:pt x="26" y="161"/>
                </a:lnTo>
                <a:lnTo>
                  <a:pt x="23" y="171"/>
                </a:lnTo>
                <a:lnTo>
                  <a:pt x="18" y="174"/>
                </a:lnTo>
                <a:lnTo>
                  <a:pt x="13" y="182"/>
                </a:lnTo>
                <a:lnTo>
                  <a:pt x="17" y="187"/>
                </a:lnTo>
                <a:lnTo>
                  <a:pt x="20" y="190"/>
                </a:lnTo>
                <a:lnTo>
                  <a:pt x="18" y="195"/>
                </a:lnTo>
                <a:lnTo>
                  <a:pt x="18" y="202"/>
                </a:lnTo>
                <a:lnTo>
                  <a:pt x="24" y="205"/>
                </a:lnTo>
                <a:lnTo>
                  <a:pt x="26" y="211"/>
                </a:lnTo>
                <a:lnTo>
                  <a:pt x="27" y="228"/>
                </a:lnTo>
                <a:lnTo>
                  <a:pt x="23" y="227"/>
                </a:lnTo>
                <a:lnTo>
                  <a:pt x="14" y="227"/>
                </a:lnTo>
                <a:lnTo>
                  <a:pt x="8" y="227"/>
                </a:lnTo>
                <a:lnTo>
                  <a:pt x="3" y="230"/>
                </a:lnTo>
                <a:lnTo>
                  <a:pt x="1" y="236"/>
                </a:lnTo>
                <a:close/>
                <a:moveTo>
                  <a:pt x="362" y="426"/>
                </a:moveTo>
                <a:lnTo>
                  <a:pt x="362" y="426"/>
                </a:lnTo>
                <a:lnTo>
                  <a:pt x="361" y="428"/>
                </a:lnTo>
                <a:lnTo>
                  <a:pt x="361" y="429"/>
                </a:lnTo>
                <a:lnTo>
                  <a:pt x="362" y="430"/>
                </a:lnTo>
                <a:lnTo>
                  <a:pt x="362" y="427"/>
                </a:lnTo>
                <a:lnTo>
                  <a:pt x="362" y="426"/>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77" name="Freeform 284"/>
          <p:cNvSpPr>
            <a:spLocks noEditPoints="1"/>
          </p:cNvSpPr>
          <p:nvPr/>
        </p:nvSpPr>
        <p:spPr bwMode="auto">
          <a:xfrm>
            <a:off x="4035425" y="1552575"/>
            <a:ext cx="230188" cy="109538"/>
          </a:xfrm>
          <a:custGeom>
            <a:avLst/>
            <a:gdLst>
              <a:gd name="T0" fmla="*/ 2147483647 w 151"/>
              <a:gd name="T1" fmla="*/ 2147483647 h 79"/>
              <a:gd name="T2" fmla="*/ 2147483647 w 151"/>
              <a:gd name="T3" fmla="*/ 2147483647 h 79"/>
              <a:gd name="T4" fmla="*/ 2147483647 w 151"/>
              <a:gd name="T5" fmla="*/ 2147483647 h 79"/>
              <a:gd name="T6" fmla="*/ 2147483647 w 151"/>
              <a:gd name="T7" fmla="*/ 2147483647 h 79"/>
              <a:gd name="T8" fmla="*/ 2147483647 w 151"/>
              <a:gd name="T9" fmla="*/ 2147483647 h 79"/>
              <a:gd name="T10" fmla="*/ 2147483647 w 151"/>
              <a:gd name="T11" fmla="*/ 2147483647 h 79"/>
              <a:gd name="T12" fmla="*/ 2147483647 w 151"/>
              <a:gd name="T13" fmla="*/ 2147483647 h 79"/>
              <a:gd name="T14" fmla="*/ 2147483647 w 151"/>
              <a:gd name="T15" fmla="*/ 2147483647 h 79"/>
              <a:gd name="T16" fmla="*/ 2147483647 w 151"/>
              <a:gd name="T17" fmla="*/ 2147483647 h 79"/>
              <a:gd name="T18" fmla="*/ 2147483647 w 151"/>
              <a:gd name="T19" fmla="*/ 2147483647 h 79"/>
              <a:gd name="T20" fmla="*/ 2147483647 w 151"/>
              <a:gd name="T21" fmla="*/ 2147483647 h 79"/>
              <a:gd name="T22" fmla="*/ 2147483647 w 151"/>
              <a:gd name="T23" fmla="*/ 2147483647 h 79"/>
              <a:gd name="T24" fmla="*/ 2147483647 w 151"/>
              <a:gd name="T25" fmla="*/ 2147483647 h 79"/>
              <a:gd name="T26" fmla="*/ 2147483647 w 151"/>
              <a:gd name="T27" fmla="*/ 2147483647 h 79"/>
              <a:gd name="T28" fmla="*/ 2147483647 w 151"/>
              <a:gd name="T29" fmla="*/ 2147483647 h 79"/>
              <a:gd name="T30" fmla="*/ 2147483647 w 151"/>
              <a:gd name="T31" fmla="*/ 2147483647 h 79"/>
              <a:gd name="T32" fmla="*/ 2147483647 w 151"/>
              <a:gd name="T33" fmla="*/ 2147483647 h 79"/>
              <a:gd name="T34" fmla="*/ 2147483647 w 151"/>
              <a:gd name="T35" fmla="*/ 2147483647 h 79"/>
              <a:gd name="T36" fmla="*/ 2147483647 w 151"/>
              <a:gd name="T37" fmla="*/ 2147483647 h 79"/>
              <a:gd name="T38" fmla="*/ 2147483647 w 151"/>
              <a:gd name="T39" fmla="*/ 2147483647 h 79"/>
              <a:gd name="T40" fmla="*/ 2147483647 w 151"/>
              <a:gd name="T41" fmla="*/ 2147483647 h 79"/>
              <a:gd name="T42" fmla="*/ 2147483647 w 151"/>
              <a:gd name="T43" fmla="*/ 2147483647 h 79"/>
              <a:gd name="T44" fmla="*/ 2147483647 w 151"/>
              <a:gd name="T45" fmla="*/ 2147483647 h 79"/>
              <a:gd name="T46" fmla="*/ 2147483647 w 151"/>
              <a:gd name="T47" fmla="*/ 2147483647 h 79"/>
              <a:gd name="T48" fmla="*/ 2147483647 w 151"/>
              <a:gd name="T49" fmla="*/ 2147483647 h 79"/>
              <a:gd name="T50" fmla="*/ 2147483647 w 151"/>
              <a:gd name="T51" fmla="*/ 2147483647 h 79"/>
              <a:gd name="T52" fmla="*/ 2147483647 w 151"/>
              <a:gd name="T53" fmla="*/ 2147483647 h 79"/>
              <a:gd name="T54" fmla="*/ 2147483647 w 151"/>
              <a:gd name="T55" fmla="*/ 2147483647 h 79"/>
              <a:gd name="T56" fmla="*/ 2147483647 w 151"/>
              <a:gd name="T57" fmla="*/ 2147483647 h 79"/>
              <a:gd name="T58" fmla="*/ 2147483647 w 151"/>
              <a:gd name="T59" fmla="*/ 2147483647 h 79"/>
              <a:gd name="T60" fmla="*/ 2147483647 w 151"/>
              <a:gd name="T61" fmla="*/ 2147483647 h 79"/>
              <a:gd name="T62" fmla="*/ 2147483647 w 151"/>
              <a:gd name="T63" fmla="*/ 2147483647 h 79"/>
              <a:gd name="T64" fmla="*/ 2147483647 w 151"/>
              <a:gd name="T65" fmla="*/ 2147483647 h 79"/>
              <a:gd name="T66" fmla="*/ 2147483647 w 151"/>
              <a:gd name="T67" fmla="*/ 2147483647 h 79"/>
              <a:gd name="T68" fmla="*/ 2147483647 w 151"/>
              <a:gd name="T69" fmla="*/ 2147483647 h 79"/>
              <a:gd name="T70" fmla="*/ 2147483647 w 151"/>
              <a:gd name="T71" fmla="*/ 2147483647 h 79"/>
              <a:gd name="T72" fmla="*/ 2147483647 w 151"/>
              <a:gd name="T73" fmla="*/ 2147483647 h 79"/>
              <a:gd name="T74" fmla="*/ 2147483647 w 151"/>
              <a:gd name="T75" fmla="*/ 2147483647 h 79"/>
              <a:gd name="T76" fmla="*/ 2147483647 w 151"/>
              <a:gd name="T77" fmla="*/ 2147483647 h 79"/>
              <a:gd name="T78" fmla="*/ 2147483647 w 151"/>
              <a:gd name="T79" fmla="*/ 2147483647 h 79"/>
              <a:gd name="T80" fmla="*/ 2147483647 w 151"/>
              <a:gd name="T81" fmla="*/ 2147483647 h 79"/>
              <a:gd name="T82" fmla="*/ 2147483647 w 151"/>
              <a:gd name="T83" fmla="*/ 2147483647 h 79"/>
              <a:gd name="T84" fmla="*/ 2147483647 w 151"/>
              <a:gd name="T85" fmla="*/ 2147483647 h 79"/>
              <a:gd name="T86" fmla="*/ 2147483647 w 151"/>
              <a:gd name="T87" fmla="*/ 2147483647 h 79"/>
              <a:gd name="T88" fmla="*/ 2147483647 w 151"/>
              <a:gd name="T89" fmla="*/ 2147483647 h 79"/>
              <a:gd name="T90" fmla="*/ 2147483647 w 151"/>
              <a:gd name="T91" fmla="*/ 2147483647 h 79"/>
              <a:gd name="T92" fmla="*/ 2147483647 w 151"/>
              <a:gd name="T93" fmla="*/ 2147483647 h 79"/>
              <a:gd name="T94" fmla="*/ 2147483647 w 151"/>
              <a:gd name="T95" fmla="*/ 2147483647 h 79"/>
              <a:gd name="T96" fmla="*/ 2147483647 w 151"/>
              <a:gd name="T97" fmla="*/ 2147483647 h 79"/>
              <a:gd name="T98" fmla="*/ 2147483647 w 151"/>
              <a:gd name="T99" fmla="*/ 2147483647 h 79"/>
              <a:gd name="T100" fmla="*/ 2147483647 w 151"/>
              <a:gd name="T101" fmla="*/ 2147483647 h 79"/>
              <a:gd name="T102" fmla="*/ 2147483647 w 151"/>
              <a:gd name="T103" fmla="*/ 2147483647 h 79"/>
              <a:gd name="T104" fmla="*/ 2147483647 w 151"/>
              <a:gd name="T105" fmla="*/ 2147483647 h 79"/>
              <a:gd name="T106" fmla="*/ 2147483647 w 151"/>
              <a:gd name="T107" fmla="*/ 2147483647 h 79"/>
              <a:gd name="T108" fmla="*/ 2147483647 w 151"/>
              <a:gd name="T109" fmla="*/ 2147483647 h 79"/>
              <a:gd name="T110" fmla="*/ 2147483647 w 151"/>
              <a:gd name="T111" fmla="*/ 2147483647 h 7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51"/>
              <a:gd name="T169" fmla="*/ 0 h 79"/>
              <a:gd name="T170" fmla="*/ 151 w 151"/>
              <a:gd name="T171" fmla="*/ 79 h 7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51" h="79">
                <a:moveTo>
                  <a:pt x="116" y="1"/>
                </a:moveTo>
                <a:lnTo>
                  <a:pt x="116" y="1"/>
                </a:lnTo>
                <a:lnTo>
                  <a:pt x="115" y="2"/>
                </a:lnTo>
                <a:lnTo>
                  <a:pt x="112" y="2"/>
                </a:lnTo>
                <a:lnTo>
                  <a:pt x="112" y="11"/>
                </a:lnTo>
                <a:lnTo>
                  <a:pt x="108" y="11"/>
                </a:lnTo>
                <a:lnTo>
                  <a:pt x="106" y="13"/>
                </a:lnTo>
                <a:lnTo>
                  <a:pt x="105" y="10"/>
                </a:lnTo>
                <a:lnTo>
                  <a:pt x="103" y="9"/>
                </a:lnTo>
                <a:lnTo>
                  <a:pt x="101" y="9"/>
                </a:lnTo>
                <a:lnTo>
                  <a:pt x="100" y="11"/>
                </a:lnTo>
                <a:lnTo>
                  <a:pt x="100" y="13"/>
                </a:lnTo>
                <a:lnTo>
                  <a:pt x="98" y="13"/>
                </a:lnTo>
                <a:lnTo>
                  <a:pt x="95" y="13"/>
                </a:lnTo>
                <a:lnTo>
                  <a:pt x="93" y="15"/>
                </a:lnTo>
                <a:lnTo>
                  <a:pt x="91" y="15"/>
                </a:lnTo>
                <a:lnTo>
                  <a:pt x="88" y="14"/>
                </a:lnTo>
                <a:lnTo>
                  <a:pt x="83" y="10"/>
                </a:lnTo>
                <a:lnTo>
                  <a:pt x="85" y="15"/>
                </a:lnTo>
                <a:lnTo>
                  <a:pt x="85" y="21"/>
                </a:lnTo>
                <a:lnTo>
                  <a:pt x="81" y="18"/>
                </a:lnTo>
                <a:lnTo>
                  <a:pt x="79" y="16"/>
                </a:lnTo>
                <a:lnTo>
                  <a:pt x="79" y="14"/>
                </a:lnTo>
                <a:lnTo>
                  <a:pt x="79" y="11"/>
                </a:lnTo>
                <a:lnTo>
                  <a:pt x="80" y="11"/>
                </a:lnTo>
                <a:lnTo>
                  <a:pt x="80" y="8"/>
                </a:lnTo>
                <a:lnTo>
                  <a:pt x="75" y="8"/>
                </a:lnTo>
                <a:lnTo>
                  <a:pt x="74" y="10"/>
                </a:lnTo>
                <a:lnTo>
                  <a:pt x="74" y="11"/>
                </a:lnTo>
                <a:lnTo>
                  <a:pt x="72" y="13"/>
                </a:lnTo>
                <a:lnTo>
                  <a:pt x="69" y="13"/>
                </a:lnTo>
                <a:lnTo>
                  <a:pt x="67" y="14"/>
                </a:lnTo>
                <a:lnTo>
                  <a:pt x="65" y="15"/>
                </a:lnTo>
                <a:lnTo>
                  <a:pt x="66" y="21"/>
                </a:lnTo>
                <a:lnTo>
                  <a:pt x="65" y="21"/>
                </a:lnTo>
                <a:lnTo>
                  <a:pt x="64" y="22"/>
                </a:lnTo>
                <a:lnTo>
                  <a:pt x="60" y="16"/>
                </a:lnTo>
                <a:lnTo>
                  <a:pt x="59" y="11"/>
                </a:lnTo>
                <a:lnTo>
                  <a:pt x="57" y="13"/>
                </a:lnTo>
                <a:lnTo>
                  <a:pt x="54" y="13"/>
                </a:lnTo>
                <a:lnTo>
                  <a:pt x="55" y="21"/>
                </a:lnTo>
                <a:lnTo>
                  <a:pt x="55" y="24"/>
                </a:lnTo>
                <a:lnTo>
                  <a:pt x="54" y="28"/>
                </a:lnTo>
                <a:lnTo>
                  <a:pt x="50" y="26"/>
                </a:lnTo>
                <a:lnTo>
                  <a:pt x="47" y="26"/>
                </a:lnTo>
                <a:lnTo>
                  <a:pt x="47" y="29"/>
                </a:lnTo>
                <a:lnTo>
                  <a:pt x="46" y="31"/>
                </a:lnTo>
                <a:lnTo>
                  <a:pt x="41" y="34"/>
                </a:lnTo>
                <a:lnTo>
                  <a:pt x="39" y="29"/>
                </a:lnTo>
                <a:lnTo>
                  <a:pt x="39" y="27"/>
                </a:lnTo>
                <a:lnTo>
                  <a:pt x="40" y="23"/>
                </a:lnTo>
                <a:lnTo>
                  <a:pt x="41" y="21"/>
                </a:lnTo>
                <a:lnTo>
                  <a:pt x="40" y="20"/>
                </a:lnTo>
                <a:lnTo>
                  <a:pt x="39" y="20"/>
                </a:lnTo>
                <a:lnTo>
                  <a:pt x="40" y="18"/>
                </a:lnTo>
                <a:lnTo>
                  <a:pt x="40" y="17"/>
                </a:lnTo>
                <a:lnTo>
                  <a:pt x="40" y="16"/>
                </a:lnTo>
                <a:lnTo>
                  <a:pt x="38" y="16"/>
                </a:lnTo>
                <a:lnTo>
                  <a:pt x="38" y="14"/>
                </a:lnTo>
                <a:lnTo>
                  <a:pt x="38" y="13"/>
                </a:lnTo>
                <a:lnTo>
                  <a:pt x="36" y="10"/>
                </a:lnTo>
                <a:lnTo>
                  <a:pt x="33" y="8"/>
                </a:lnTo>
                <a:lnTo>
                  <a:pt x="29" y="8"/>
                </a:lnTo>
                <a:lnTo>
                  <a:pt x="24" y="8"/>
                </a:lnTo>
                <a:lnTo>
                  <a:pt x="23" y="10"/>
                </a:lnTo>
                <a:lnTo>
                  <a:pt x="29" y="14"/>
                </a:lnTo>
                <a:lnTo>
                  <a:pt x="30" y="15"/>
                </a:lnTo>
                <a:lnTo>
                  <a:pt x="30" y="17"/>
                </a:lnTo>
                <a:lnTo>
                  <a:pt x="31" y="20"/>
                </a:lnTo>
                <a:lnTo>
                  <a:pt x="30" y="21"/>
                </a:lnTo>
                <a:lnTo>
                  <a:pt x="29" y="21"/>
                </a:lnTo>
                <a:lnTo>
                  <a:pt x="27" y="20"/>
                </a:lnTo>
                <a:lnTo>
                  <a:pt x="26" y="18"/>
                </a:lnTo>
                <a:lnTo>
                  <a:pt x="20" y="16"/>
                </a:lnTo>
                <a:lnTo>
                  <a:pt x="17" y="11"/>
                </a:lnTo>
                <a:lnTo>
                  <a:pt x="18" y="10"/>
                </a:lnTo>
                <a:lnTo>
                  <a:pt x="17" y="10"/>
                </a:lnTo>
                <a:lnTo>
                  <a:pt x="14" y="9"/>
                </a:lnTo>
                <a:lnTo>
                  <a:pt x="13" y="13"/>
                </a:lnTo>
                <a:lnTo>
                  <a:pt x="14" y="13"/>
                </a:lnTo>
                <a:lnTo>
                  <a:pt x="13" y="14"/>
                </a:lnTo>
                <a:lnTo>
                  <a:pt x="14" y="14"/>
                </a:lnTo>
                <a:lnTo>
                  <a:pt x="9" y="15"/>
                </a:lnTo>
                <a:lnTo>
                  <a:pt x="11" y="16"/>
                </a:lnTo>
                <a:lnTo>
                  <a:pt x="13" y="16"/>
                </a:lnTo>
                <a:lnTo>
                  <a:pt x="13" y="20"/>
                </a:lnTo>
                <a:lnTo>
                  <a:pt x="13" y="23"/>
                </a:lnTo>
                <a:lnTo>
                  <a:pt x="10" y="24"/>
                </a:lnTo>
                <a:lnTo>
                  <a:pt x="7" y="27"/>
                </a:lnTo>
                <a:lnTo>
                  <a:pt x="5" y="29"/>
                </a:lnTo>
                <a:lnTo>
                  <a:pt x="3" y="29"/>
                </a:lnTo>
                <a:lnTo>
                  <a:pt x="0" y="28"/>
                </a:lnTo>
                <a:lnTo>
                  <a:pt x="0" y="31"/>
                </a:lnTo>
                <a:lnTo>
                  <a:pt x="4" y="31"/>
                </a:lnTo>
                <a:lnTo>
                  <a:pt x="4" y="33"/>
                </a:lnTo>
                <a:lnTo>
                  <a:pt x="6" y="33"/>
                </a:lnTo>
                <a:lnTo>
                  <a:pt x="9" y="33"/>
                </a:lnTo>
                <a:lnTo>
                  <a:pt x="11" y="29"/>
                </a:lnTo>
                <a:lnTo>
                  <a:pt x="17" y="28"/>
                </a:lnTo>
                <a:lnTo>
                  <a:pt x="24" y="27"/>
                </a:lnTo>
                <a:lnTo>
                  <a:pt x="27" y="28"/>
                </a:lnTo>
                <a:lnTo>
                  <a:pt x="29" y="29"/>
                </a:lnTo>
                <a:lnTo>
                  <a:pt x="27" y="30"/>
                </a:lnTo>
                <a:lnTo>
                  <a:pt x="24" y="30"/>
                </a:lnTo>
                <a:lnTo>
                  <a:pt x="25" y="36"/>
                </a:lnTo>
                <a:lnTo>
                  <a:pt x="29" y="35"/>
                </a:lnTo>
                <a:lnTo>
                  <a:pt x="30" y="36"/>
                </a:lnTo>
                <a:lnTo>
                  <a:pt x="30" y="37"/>
                </a:lnTo>
                <a:lnTo>
                  <a:pt x="29" y="38"/>
                </a:lnTo>
                <a:lnTo>
                  <a:pt x="24" y="37"/>
                </a:lnTo>
                <a:lnTo>
                  <a:pt x="19" y="37"/>
                </a:lnTo>
                <a:lnTo>
                  <a:pt x="17" y="38"/>
                </a:lnTo>
                <a:lnTo>
                  <a:pt x="16" y="40"/>
                </a:lnTo>
                <a:lnTo>
                  <a:pt x="14" y="42"/>
                </a:lnTo>
                <a:lnTo>
                  <a:pt x="12" y="43"/>
                </a:lnTo>
                <a:lnTo>
                  <a:pt x="5" y="44"/>
                </a:lnTo>
                <a:lnTo>
                  <a:pt x="4" y="47"/>
                </a:lnTo>
                <a:lnTo>
                  <a:pt x="5" y="48"/>
                </a:lnTo>
                <a:lnTo>
                  <a:pt x="7" y="48"/>
                </a:lnTo>
                <a:lnTo>
                  <a:pt x="11" y="49"/>
                </a:lnTo>
                <a:lnTo>
                  <a:pt x="13" y="47"/>
                </a:lnTo>
                <a:lnTo>
                  <a:pt x="26" y="48"/>
                </a:lnTo>
                <a:lnTo>
                  <a:pt x="26" y="50"/>
                </a:lnTo>
                <a:lnTo>
                  <a:pt x="29" y="54"/>
                </a:lnTo>
                <a:lnTo>
                  <a:pt x="30" y="52"/>
                </a:lnTo>
                <a:lnTo>
                  <a:pt x="32" y="52"/>
                </a:lnTo>
                <a:lnTo>
                  <a:pt x="32" y="54"/>
                </a:lnTo>
                <a:lnTo>
                  <a:pt x="32" y="56"/>
                </a:lnTo>
                <a:lnTo>
                  <a:pt x="32" y="58"/>
                </a:lnTo>
                <a:lnTo>
                  <a:pt x="32" y="61"/>
                </a:lnTo>
                <a:lnTo>
                  <a:pt x="31" y="62"/>
                </a:lnTo>
                <a:lnTo>
                  <a:pt x="25" y="63"/>
                </a:lnTo>
                <a:lnTo>
                  <a:pt x="20" y="64"/>
                </a:lnTo>
                <a:lnTo>
                  <a:pt x="22" y="68"/>
                </a:lnTo>
                <a:lnTo>
                  <a:pt x="27" y="68"/>
                </a:lnTo>
                <a:lnTo>
                  <a:pt x="32" y="68"/>
                </a:lnTo>
                <a:lnTo>
                  <a:pt x="43" y="65"/>
                </a:lnTo>
                <a:lnTo>
                  <a:pt x="44" y="68"/>
                </a:lnTo>
                <a:lnTo>
                  <a:pt x="47" y="68"/>
                </a:lnTo>
                <a:lnTo>
                  <a:pt x="50" y="66"/>
                </a:lnTo>
                <a:lnTo>
                  <a:pt x="51" y="69"/>
                </a:lnTo>
                <a:lnTo>
                  <a:pt x="58" y="71"/>
                </a:lnTo>
                <a:lnTo>
                  <a:pt x="60" y="71"/>
                </a:lnTo>
                <a:lnTo>
                  <a:pt x="55" y="78"/>
                </a:lnTo>
                <a:lnTo>
                  <a:pt x="58" y="77"/>
                </a:lnTo>
                <a:lnTo>
                  <a:pt x="60" y="77"/>
                </a:lnTo>
                <a:lnTo>
                  <a:pt x="68" y="78"/>
                </a:lnTo>
                <a:lnTo>
                  <a:pt x="74" y="79"/>
                </a:lnTo>
                <a:lnTo>
                  <a:pt x="79" y="79"/>
                </a:lnTo>
                <a:lnTo>
                  <a:pt x="81" y="76"/>
                </a:lnTo>
                <a:lnTo>
                  <a:pt x="82" y="77"/>
                </a:lnTo>
                <a:lnTo>
                  <a:pt x="83" y="79"/>
                </a:lnTo>
                <a:lnTo>
                  <a:pt x="85" y="79"/>
                </a:lnTo>
                <a:lnTo>
                  <a:pt x="86" y="77"/>
                </a:lnTo>
                <a:lnTo>
                  <a:pt x="86" y="76"/>
                </a:lnTo>
                <a:lnTo>
                  <a:pt x="89" y="72"/>
                </a:lnTo>
                <a:lnTo>
                  <a:pt x="89" y="71"/>
                </a:lnTo>
                <a:lnTo>
                  <a:pt x="86" y="70"/>
                </a:lnTo>
                <a:lnTo>
                  <a:pt x="86" y="65"/>
                </a:lnTo>
                <a:lnTo>
                  <a:pt x="93" y="68"/>
                </a:lnTo>
                <a:lnTo>
                  <a:pt x="99" y="70"/>
                </a:lnTo>
                <a:lnTo>
                  <a:pt x="100" y="69"/>
                </a:lnTo>
                <a:lnTo>
                  <a:pt x="103" y="69"/>
                </a:lnTo>
                <a:lnTo>
                  <a:pt x="103" y="66"/>
                </a:lnTo>
                <a:lnTo>
                  <a:pt x="103" y="65"/>
                </a:lnTo>
                <a:lnTo>
                  <a:pt x="105" y="64"/>
                </a:lnTo>
                <a:lnTo>
                  <a:pt x="110" y="68"/>
                </a:lnTo>
                <a:lnTo>
                  <a:pt x="113" y="64"/>
                </a:lnTo>
                <a:lnTo>
                  <a:pt x="116" y="61"/>
                </a:lnTo>
                <a:lnTo>
                  <a:pt x="120" y="59"/>
                </a:lnTo>
                <a:lnTo>
                  <a:pt x="122" y="59"/>
                </a:lnTo>
                <a:lnTo>
                  <a:pt x="128" y="58"/>
                </a:lnTo>
                <a:lnTo>
                  <a:pt x="131" y="56"/>
                </a:lnTo>
                <a:lnTo>
                  <a:pt x="133" y="56"/>
                </a:lnTo>
                <a:lnTo>
                  <a:pt x="135" y="56"/>
                </a:lnTo>
                <a:lnTo>
                  <a:pt x="137" y="47"/>
                </a:lnTo>
                <a:lnTo>
                  <a:pt x="140" y="47"/>
                </a:lnTo>
                <a:lnTo>
                  <a:pt x="142" y="45"/>
                </a:lnTo>
                <a:lnTo>
                  <a:pt x="142" y="44"/>
                </a:lnTo>
                <a:lnTo>
                  <a:pt x="142" y="42"/>
                </a:lnTo>
                <a:lnTo>
                  <a:pt x="144" y="42"/>
                </a:lnTo>
                <a:lnTo>
                  <a:pt x="145" y="42"/>
                </a:lnTo>
                <a:lnTo>
                  <a:pt x="144" y="43"/>
                </a:lnTo>
                <a:lnTo>
                  <a:pt x="147" y="43"/>
                </a:lnTo>
                <a:lnTo>
                  <a:pt x="148" y="44"/>
                </a:lnTo>
                <a:lnTo>
                  <a:pt x="150" y="44"/>
                </a:lnTo>
                <a:lnTo>
                  <a:pt x="151" y="43"/>
                </a:lnTo>
                <a:lnTo>
                  <a:pt x="151" y="42"/>
                </a:lnTo>
                <a:lnTo>
                  <a:pt x="150" y="38"/>
                </a:lnTo>
                <a:lnTo>
                  <a:pt x="151" y="37"/>
                </a:lnTo>
                <a:lnTo>
                  <a:pt x="148" y="36"/>
                </a:lnTo>
                <a:lnTo>
                  <a:pt x="148" y="34"/>
                </a:lnTo>
                <a:lnTo>
                  <a:pt x="149" y="34"/>
                </a:lnTo>
                <a:lnTo>
                  <a:pt x="150" y="33"/>
                </a:lnTo>
                <a:lnTo>
                  <a:pt x="150" y="30"/>
                </a:lnTo>
                <a:lnTo>
                  <a:pt x="149" y="28"/>
                </a:lnTo>
                <a:lnTo>
                  <a:pt x="147" y="27"/>
                </a:lnTo>
                <a:lnTo>
                  <a:pt x="145" y="27"/>
                </a:lnTo>
                <a:lnTo>
                  <a:pt x="143" y="28"/>
                </a:lnTo>
                <a:lnTo>
                  <a:pt x="142" y="26"/>
                </a:lnTo>
                <a:lnTo>
                  <a:pt x="141" y="26"/>
                </a:lnTo>
                <a:lnTo>
                  <a:pt x="140" y="24"/>
                </a:lnTo>
                <a:lnTo>
                  <a:pt x="138" y="24"/>
                </a:lnTo>
                <a:lnTo>
                  <a:pt x="134" y="27"/>
                </a:lnTo>
                <a:lnTo>
                  <a:pt x="135" y="21"/>
                </a:lnTo>
                <a:lnTo>
                  <a:pt x="136" y="17"/>
                </a:lnTo>
                <a:lnTo>
                  <a:pt x="135" y="16"/>
                </a:lnTo>
                <a:lnTo>
                  <a:pt x="133" y="16"/>
                </a:lnTo>
                <a:lnTo>
                  <a:pt x="133" y="11"/>
                </a:lnTo>
                <a:lnTo>
                  <a:pt x="138" y="9"/>
                </a:lnTo>
                <a:lnTo>
                  <a:pt x="140" y="8"/>
                </a:lnTo>
                <a:lnTo>
                  <a:pt x="140" y="6"/>
                </a:lnTo>
                <a:lnTo>
                  <a:pt x="129" y="9"/>
                </a:lnTo>
                <a:lnTo>
                  <a:pt x="129" y="10"/>
                </a:lnTo>
                <a:lnTo>
                  <a:pt x="128" y="10"/>
                </a:lnTo>
                <a:lnTo>
                  <a:pt x="126" y="10"/>
                </a:lnTo>
                <a:lnTo>
                  <a:pt x="120" y="1"/>
                </a:lnTo>
                <a:lnTo>
                  <a:pt x="119" y="2"/>
                </a:lnTo>
                <a:lnTo>
                  <a:pt x="116" y="1"/>
                </a:lnTo>
                <a:close/>
                <a:moveTo>
                  <a:pt x="18" y="0"/>
                </a:moveTo>
                <a:lnTo>
                  <a:pt x="18" y="0"/>
                </a:lnTo>
                <a:lnTo>
                  <a:pt x="17" y="2"/>
                </a:lnTo>
                <a:lnTo>
                  <a:pt x="16" y="3"/>
                </a:lnTo>
                <a:lnTo>
                  <a:pt x="16" y="4"/>
                </a:lnTo>
                <a:lnTo>
                  <a:pt x="23" y="4"/>
                </a:lnTo>
                <a:lnTo>
                  <a:pt x="31" y="4"/>
                </a:lnTo>
                <a:lnTo>
                  <a:pt x="30" y="3"/>
                </a:lnTo>
                <a:lnTo>
                  <a:pt x="29" y="1"/>
                </a:lnTo>
                <a:lnTo>
                  <a:pt x="24" y="0"/>
                </a:lnTo>
                <a:lnTo>
                  <a:pt x="18" y="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78" name="Freeform 285"/>
          <p:cNvSpPr>
            <a:spLocks/>
          </p:cNvSpPr>
          <p:nvPr/>
        </p:nvSpPr>
        <p:spPr bwMode="auto">
          <a:xfrm>
            <a:off x="4927600" y="2160588"/>
            <a:ext cx="157163" cy="98425"/>
          </a:xfrm>
          <a:custGeom>
            <a:avLst/>
            <a:gdLst>
              <a:gd name="T0" fmla="*/ 2147483647 w 103"/>
              <a:gd name="T1" fmla="*/ 2147483647 h 69"/>
              <a:gd name="T2" fmla="*/ 2147483647 w 103"/>
              <a:gd name="T3" fmla="*/ 2147483647 h 69"/>
              <a:gd name="T4" fmla="*/ 2147483647 w 103"/>
              <a:gd name="T5" fmla="*/ 2147483647 h 69"/>
              <a:gd name="T6" fmla="*/ 2147483647 w 103"/>
              <a:gd name="T7" fmla="*/ 2147483647 h 69"/>
              <a:gd name="T8" fmla="*/ 2147483647 w 103"/>
              <a:gd name="T9" fmla="*/ 2147483647 h 69"/>
              <a:gd name="T10" fmla="*/ 2147483647 w 103"/>
              <a:gd name="T11" fmla="*/ 2147483647 h 69"/>
              <a:gd name="T12" fmla="*/ 2147483647 w 103"/>
              <a:gd name="T13" fmla="*/ 2147483647 h 69"/>
              <a:gd name="T14" fmla="*/ 2147483647 w 103"/>
              <a:gd name="T15" fmla="*/ 2147483647 h 69"/>
              <a:gd name="T16" fmla="*/ 2147483647 w 103"/>
              <a:gd name="T17" fmla="*/ 2147483647 h 69"/>
              <a:gd name="T18" fmla="*/ 2147483647 w 103"/>
              <a:gd name="T19" fmla="*/ 2147483647 h 69"/>
              <a:gd name="T20" fmla="*/ 2147483647 w 103"/>
              <a:gd name="T21" fmla="*/ 2147483647 h 69"/>
              <a:gd name="T22" fmla="*/ 0 w 103"/>
              <a:gd name="T23" fmla="*/ 2147483647 h 69"/>
              <a:gd name="T24" fmla="*/ 2147483647 w 103"/>
              <a:gd name="T25" fmla="*/ 2147483647 h 69"/>
              <a:gd name="T26" fmla="*/ 2147483647 w 103"/>
              <a:gd name="T27" fmla="*/ 2147483647 h 69"/>
              <a:gd name="T28" fmla="*/ 2147483647 w 103"/>
              <a:gd name="T29" fmla="*/ 2147483647 h 69"/>
              <a:gd name="T30" fmla="*/ 2147483647 w 103"/>
              <a:gd name="T31" fmla="*/ 2147483647 h 69"/>
              <a:gd name="T32" fmla="*/ 2147483647 w 103"/>
              <a:gd name="T33" fmla="*/ 2147483647 h 69"/>
              <a:gd name="T34" fmla="*/ 2147483647 w 103"/>
              <a:gd name="T35" fmla="*/ 2147483647 h 69"/>
              <a:gd name="T36" fmla="*/ 2147483647 w 103"/>
              <a:gd name="T37" fmla="*/ 2147483647 h 69"/>
              <a:gd name="T38" fmla="*/ 2147483647 w 103"/>
              <a:gd name="T39" fmla="*/ 2147483647 h 69"/>
              <a:gd name="T40" fmla="*/ 2147483647 w 103"/>
              <a:gd name="T41" fmla="*/ 2147483647 h 69"/>
              <a:gd name="T42" fmla="*/ 2147483647 w 103"/>
              <a:gd name="T43" fmla="*/ 2147483647 h 69"/>
              <a:gd name="T44" fmla="*/ 2147483647 w 103"/>
              <a:gd name="T45" fmla="*/ 2147483647 h 69"/>
              <a:gd name="T46" fmla="*/ 2147483647 w 103"/>
              <a:gd name="T47" fmla="*/ 2147483647 h 69"/>
              <a:gd name="T48" fmla="*/ 2147483647 w 103"/>
              <a:gd name="T49" fmla="*/ 2147483647 h 69"/>
              <a:gd name="T50" fmla="*/ 2147483647 w 103"/>
              <a:gd name="T51" fmla="*/ 2147483647 h 69"/>
              <a:gd name="T52" fmla="*/ 2147483647 w 103"/>
              <a:gd name="T53" fmla="*/ 2147483647 h 69"/>
              <a:gd name="T54" fmla="*/ 2147483647 w 103"/>
              <a:gd name="T55" fmla="*/ 2147483647 h 69"/>
              <a:gd name="T56" fmla="*/ 2147483647 w 103"/>
              <a:gd name="T57" fmla="*/ 2147483647 h 69"/>
              <a:gd name="T58" fmla="*/ 2147483647 w 103"/>
              <a:gd name="T59" fmla="*/ 2147483647 h 69"/>
              <a:gd name="T60" fmla="*/ 2147483647 w 103"/>
              <a:gd name="T61" fmla="*/ 2147483647 h 69"/>
              <a:gd name="T62" fmla="*/ 2147483647 w 103"/>
              <a:gd name="T63" fmla="*/ 2147483647 h 69"/>
              <a:gd name="T64" fmla="*/ 2147483647 w 103"/>
              <a:gd name="T65" fmla="*/ 0 h 69"/>
              <a:gd name="T66" fmla="*/ 2147483647 w 103"/>
              <a:gd name="T67" fmla="*/ 0 h 69"/>
              <a:gd name="T68" fmla="*/ 2147483647 w 103"/>
              <a:gd name="T69" fmla="*/ 0 h 69"/>
              <a:gd name="T70" fmla="*/ 2147483647 w 103"/>
              <a:gd name="T71" fmla="*/ 2147483647 h 69"/>
              <a:gd name="T72" fmla="*/ 2147483647 w 103"/>
              <a:gd name="T73" fmla="*/ 2147483647 h 69"/>
              <a:gd name="T74" fmla="*/ 2147483647 w 103"/>
              <a:gd name="T75" fmla="*/ 2147483647 h 69"/>
              <a:gd name="T76" fmla="*/ 2147483647 w 103"/>
              <a:gd name="T77" fmla="*/ 2147483647 h 69"/>
              <a:gd name="T78" fmla="*/ 2147483647 w 103"/>
              <a:gd name="T79" fmla="*/ 2147483647 h 69"/>
              <a:gd name="T80" fmla="*/ 2147483647 w 103"/>
              <a:gd name="T81" fmla="*/ 2147483647 h 69"/>
              <a:gd name="T82" fmla="*/ 2147483647 w 103"/>
              <a:gd name="T83" fmla="*/ 2147483647 h 69"/>
              <a:gd name="T84" fmla="*/ 2147483647 w 103"/>
              <a:gd name="T85" fmla="*/ 2147483647 h 69"/>
              <a:gd name="T86" fmla="*/ 2147483647 w 103"/>
              <a:gd name="T87" fmla="*/ 2147483647 h 69"/>
              <a:gd name="T88" fmla="*/ 2147483647 w 103"/>
              <a:gd name="T89" fmla="*/ 2147483647 h 69"/>
              <a:gd name="T90" fmla="*/ 2147483647 w 103"/>
              <a:gd name="T91" fmla="*/ 2147483647 h 69"/>
              <a:gd name="T92" fmla="*/ 2147483647 w 103"/>
              <a:gd name="T93" fmla="*/ 2147483647 h 69"/>
              <a:gd name="T94" fmla="*/ 2147483647 w 103"/>
              <a:gd name="T95" fmla="*/ 2147483647 h 69"/>
              <a:gd name="T96" fmla="*/ 2147483647 w 103"/>
              <a:gd name="T97" fmla="*/ 2147483647 h 69"/>
              <a:gd name="T98" fmla="*/ 2147483647 w 103"/>
              <a:gd name="T99" fmla="*/ 2147483647 h 69"/>
              <a:gd name="T100" fmla="*/ 2147483647 w 103"/>
              <a:gd name="T101" fmla="*/ 2147483647 h 69"/>
              <a:gd name="T102" fmla="*/ 2147483647 w 103"/>
              <a:gd name="T103" fmla="*/ 2147483647 h 69"/>
              <a:gd name="T104" fmla="*/ 2147483647 w 103"/>
              <a:gd name="T105" fmla="*/ 2147483647 h 6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03"/>
              <a:gd name="T160" fmla="*/ 0 h 69"/>
              <a:gd name="T161" fmla="*/ 103 w 103"/>
              <a:gd name="T162" fmla="*/ 69 h 6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03" h="69">
                <a:moveTo>
                  <a:pt x="45" y="69"/>
                </a:moveTo>
                <a:lnTo>
                  <a:pt x="45" y="69"/>
                </a:lnTo>
                <a:lnTo>
                  <a:pt x="41" y="69"/>
                </a:lnTo>
                <a:lnTo>
                  <a:pt x="38" y="69"/>
                </a:lnTo>
                <a:lnTo>
                  <a:pt x="34" y="67"/>
                </a:lnTo>
                <a:lnTo>
                  <a:pt x="29" y="64"/>
                </a:lnTo>
                <a:lnTo>
                  <a:pt x="22" y="60"/>
                </a:lnTo>
                <a:lnTo>
                  <a:pt x="15" y="53"/>
                </a:lnTo>
                <a:lnTo>
                  <a:pt x="13" y="50"/>
                </a:lnTo>
                <a:lnTo>
                  <a:pt x="12" y="46"/>
                </a:lnTo>
                <a:lnTo>
                  <a:pt x="11" y="43"/>
                </a:lnTo>
                <a:lnTo>
                  <a:pt x="7" y="39"/>
                </a:lnTo>
                <a:lnTo>
                  <a:pt x="3" y="37"/>
                </a:lnTo>
                <a:lnTo>
                  <a:pt x="3" y="36"/>
                </a:lnTo>
                <a:lnTo>
                  <a:pt x="4" y="31"/>
                </a:lnTo>
                <a:lnTo>
                  <a:pt x="3" y="29"/>
                </a:lnTo>
                <a:lnTo>
                  <a:pt x="1" y="28"/>
                </a:lnTo>
                <a:lnTo>
                  <a:pt x="0" y="25"/>
                </a:lnTo>
                <a:lnTo>
                  <a:pt x="1" y="23"/>
                </a:lnTo>
                <a:lnTo>
                  <a:pt x="3" y="21"/>
                </a:lnTo>
                <a:lnTo>
                  <a:pt x="5" y="21"/>
                </a:lnTo>
                <a:lnTo>
                  <a:pt x="6" y="21"/>
                </a:lnTo>
                <a:lnTo>
                  <a:pt x="7" y="21"/>
                </a:lnTo>
                <a:lnTo>
                  <a:pt x="8" y="17"/>
                </a:lnTo>
                <a:lnTo>
                  <a:pt x="8" y="11"/>
                </a:lnTo>
                <a:lnTo>
                  <a:pt x="8" y="8"/>
                </a:lnTo>
                <a:lnTo>
                  <a:pt x="8" y="5"/>
                </a:lnTo>
                <a:lnTo>
                  <a:pt x="10" y="5"/>
                </a:lnTo>
                <a:lnTo>
                  <a:pt x="12" y="5"/>
                </a:lnTo>
                <a:lnTo>
                  <a:pt x="15" y="8"/>
                </a:lnTo>
                <a:lnTo>
                  <a:pt x="19" y="10"/>
                </a:lnTo>
                <a:lnTo>
                  <a:pt x="22" y="10"/>
                </a:lnTo>
                <a:lnTo>
                  <a:pt x="27" y="10"/>
                </a:lnTo>
                <a:lnTo>
                  <a:pt x="35" y="11"/>
                </a:lnTo>
                <a:lnTo>
                  <a:pt x="40" y="12"/>
                </a:lnTo>
                <a:lnTo>
                  <a:pt x="42" y="12"/>
                </a:lnTo>
                <a:lnTo>
                  <a:pt x="44" y="12"/>
                </a:lnTo>
                <a:lnTo>
                  <a:pt x="41" y="7"/>
                </a:lnTo>
                <a:lnTo>
                  <a:pt x="42" y="7"/>
                </a:lnTo>
                <a:lnTo>
                  <a:pt x="49" y="5"/>
                </a:lnTo>
                <a:lnTo>
                  <a:pt x="56" y="3"/>
                </a:lnTo>
                <a:lnTo>
                  <a:pt x="59" y="3"/>
                </a:lnTo>
                <a:lnTo>
                  <a:pt x="61" y="4"/>
                </a:lnTo>
                <a:lnTo>
                  <a:pt x="63" y="7"/>
                </a:lnTo>
                <a:lnTo>
                  <a:pt x="65" y="7"/>
                </a:lnTo>
                <a:lnTo>
                  <a:pt x="67" y="5"/>
                </a:lnTo>
                <a:lnTo>
                  <a:pt x="68" y="4"/>
                </a:lnTo>
                <a:lnTo>
                  <a:pt x="73" y="2"/>
                </a:lnTo>
                <a:lnTo>
                  <a:pt x="79" y="0"/>
                </a:lnTo>
                <a:lnTo>
                  <a:pt x="86" y="0"/>
                </a:lnTo>
                <a:lnTo>
                  <a:pt x="89" y="0"/>
                </a:lnTo>
                <a:lnTo>
                  <a:pt x="93" y="0"/>
                </a:lnTo>
                <a:lnTo>
                  <a:pt x="94" y="0"/>
                </a:lnTo>
                <a:lnTo>
                  <a:pt x="96" y="1"/>
                </a:lnTo>
                <a:lnTo>
                  <a:pt x="98" y="2"/>
                </a:lnTo>
                <a:lnTo>
                  <a:pt x="101" y="3"/>
                </a:lnTo>
                <a:lnTo>
                  <a:pt x="103" y="3"/>
                </a:lnTo>
                <a:lnTo>
                  <a:pt x="102" y="17"/>
                </a:lnTo>
                <a:lnTo>
                  <a:pt x="101" y="19"/>
                </a:lnTo>
                <a:lnTo>
                  <a:pt x="100" y="21"/>
                </a:lnTo>
                <a:lnTo>
                  <a:pt x="93" y="25"/>
                </a:lnTo>
                <a:lnTo>
                  <a:pt x="91" y="28"/>
                </a:lnTo>
                <a:lnTo>
                  <a:pt x="90" y="30"/>
                </a:lnTo>
                <a:lnTo>
                  <a:pt x="89" y="36"/>
                </a:lnTo>
                <a:lnTo>
                  <a:pt x="88" y="44"/>
                </a:lnTo>
                <a:lnTo>
                  <a:pt x="88" y="47"/>
                </a:lnTo>
                <a:lnTo>
                  <a:pt x="86" y="51"/>
                </a:lnTo>
                <a:lnTo>
                  <a:pt x="82" y="56"/>
                </a:lnTo>
                <a:lnTo>
                  <a:pt x="79" y="58"/>
                </a:lnTo>
                <a:lnTo>
                  <a:pt x="76" y="59"/>
                </a:lnTo>
                <a:lnTo>
                  <a:pt x="72" y="59"/>
                </a:lnTo>
                <a:lnTo>
                  <a:pt x="65" y="59"/>
                </a:lnTo>
                <a:lnTo>
                  <a:pt x="58" y="60"/>
                </a:lnTo>
                <a:lnTo>
                  <a:pt x="55" y="62"/>
                </a:lnTo>
                <a:lnTo>
                  <a:pt x="54" y="64"/>
                </a:lnTo>
                <a:lnTo>
                  <a:pt x="52" y="66"/>
                </a:lnTo>
                <a:lnTo>
                  <a:pt x="49" y="67"/>
                </a:lnTo>
                <a:lnTo>
                  <a:pt x="46" y="69"/>
                </a:lnTo>
                <a:lnTo>
                  <a:pt x="45" y="69"/>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79" name="Freeform 286"/>
          <p:cNvSpPr>
            <a:spLocks/>
          </p:cNvSpPr>
          <p:nvPr/>
        </p:nvSpPr>
        <p:spPr bwMode="auto">
          <a:xfrm>
            <a:off x="7105650" y="2892425"/>
            <a:ext cx="12700" cy="3175"/>
          </a:xfrm>
          <a:custGeom>
            <a:avLst/>
            <a:gdLst>
              <a:gd name="T0" fmla="*/ 2147483647 w 8"/>
              <a:gd name="T1" fmla="*/ 2147483647 h 3"/>
              <a:gd name="T2" fmla="*/ 2147483647 w 8"/>
              <a:gd name="T3" fmla="*/ 2147483647 h 3"/>
              <a:gd name="T4" fmla="*/ 2147483647 w 8"/>
              <a:gd name="T5" fmla="*/ 2147483647 h 3"/>
              <a:gd name="T6" fmla="*/ 2147483647 w 8"/>
              <a:gd name="T7" fmla="*/ 2147483647 h 3"/>
              <a:gd name="T8" fmla="*/ 2147483647 w 8"/>
              <a:gd name="T9" fmla="*/ 2147483647 h 3"/>
              <a:gd name="T10" fmla="*/ 0 w 8"/>
              <a:gd name="T11" fmla="*/ 0 h 3"/>
              <a:gd name="T12" fmla="*/ 0 w 8"/>
              <a:gd name="T13" fmla="*/ 0 h 3"/>
              <a:gd name="T14" fmla="*/ 2147483647 w 8"/>
              <a:gd name="T15" fmla="*/ 0 h 3"/>
              <a:gd name="T16" fmla="*/ 2147483647 w 8"/>
              <a:gd name="T17" fmla="*/ 0 h 3"/>
              <a:gd name="T18" fmla="*/ 2147483647 w 8"/>
              <a:gd name="T19" fmla="*/ 2147483647 h 3"/>
              <a:gd name="T20" fmla="*/ 2147483647 w 8"/>
              <a:gd name="T21" fmla="*/ 2147483647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3"/>
              <a:gd name="T35" fmla="*/ 8 w 8"/>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3">
                <a:moveTo>
                  <a:pt x="8" y="2"/>
                </a:moveTo>
                <a:lnTo>
                  <a:pt x="6" y="3"/>
                </a:lnTo>
                <a:lnTo>
                  <a:pt x="2" y="3"/>
                </a:lnTo>
                <a:lnTo>
                  <a:pt x="0" y="0"/>
                </a:lnTo>
                <a:lnTo>
                  <a:pt x="5" y="0"/>
                </a:lnTo>
                <a:lnTo>
                  <a:pt x="6" y="0"/>
                </a:lnTo>
                <a:lnTo>
                  <a:pt x="7" y="1"/>
                </a:lnTo>
                <a:lnTo>
                  <a:pt x="8" y="2"/>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80" name="Freeform 287"/>
          <p:cNvSpPr>
            <a:spLocks/>
          </p:cNvSpPr>
          <p:nvPr/>
        </p:nvSpPr>
        <p:spPr bwMode="auto">
          <a:xfrm>
            <a:off x="2573338" y="3055938"/>
            <a:ext cx="138112" cy="77787"/>
          </a:xfrm>
          <a:custGeom>
            <a:avLst/>
            <a:gdLst>
              <a:gd name="T0" fmla="*/ 2147483647 w 90"/>
              <a:gd name="T1" fmla="*/ 2147483647 h 55"/>
              <a:gd name="T2" fmla="*/ 2147483647 w 90"/>
              <a:gd name="T3" fmla="*/ 2147483647 h 55"/>
              <a:gd name="T4" fmla="*/ 2147483647 w 90"/>
              <a:gd name="T5" fmla="*/ 2147483647 h 55"/>
              <a:gd name="T6" fmla="*/ 2147483647 w 90"/>
              <a:gd name="T7" fmla="*/ 2147483647 h 55"/>
              <a:gd name="T8" fmla="*/ 2147483647 w 90"/>
              <a:gd name="T9" fmla="*/ 2147483647 h 55"/>
              <a:gd name="T10" fmla="*/ 2147483647 w 90"/>
              <a:gd name="T11" fmla="*/ 2147483647 h 55"/>
              <a:gd name="T12" fmla="*/ 2147483647 w 90"/>
              <a:gd name="T13" fmla="*/ 2147483647 h 55"/>
              <a:gd name="T14" fmla="*/ 2147483647 w 90"/>
              <a:gd name="T15" fmla="*/ 2147483647 h 55"/>
              <a:gd name="T16" fmla="*/ 2147483647 w 90"/>
              <a:gd name="T17" fmla="*/ 2147483647 h 55"/>
              <a:gd name="T18" fmla="*/ 2147483647 w 90"/>
              <a:gd name="T19" fmla="*/ 2147483647 h 55"/>
              <a:gd name="T20" fmla="*/ 2147483647 w 90"/>
              <a:gd name="T21" fmla="*/ 2147483647 h 55"/>
              <a:gd name="T22" fmla="*/ 2147483647 w 90"/>
              <a:gd name="T23" fmla="*/ 2147483647 h 55"/>
              <a:gd name="T24" fmla="*/ 2147483647 w 90"/>
              <a:gd name="T25" fmla="*/ 2147483647 h 55"/>
              <a:gd name="T26" fmla="*/ 2147483647 w 90"/>
              <a:gd name="T27" fmla="*/ 0 h 55"/>
              <a:gd name="T28" fmla="*/ 2147483647 w 90"/>
              <a:gd name="T29" fmla="*/ 2147483647 h 55"/>
              <a:gd name="T30" fmla="*/ 2147483647 w 90"/>
              <a:gd name="T31" fmla="*/ 2147483647 h 55"/>
              <a:gd name="T32" fmla="*/ 2147483647 w 90"/>
              <a:gd name="T33" fmla="*/ 2147483647 h 55"/>
              <a:gd name="T34" fmla="*/ 2147483647 w 90"/>
              <a:gd name="T35" fmla="*/ 2147483647 h 55"/>
              <a:gd name="T36" fmla="*/ 2147483647 w 90"/>
              <a:gd name="T37" fmla="*/ 2147483647 h 55"/>
              <a:gd name="T38" fmla="*/ 2147483647 w 90"/>
              <a:gd name="T39" fmla="*/ 2147483647 h 55"/>
              <a:gd name="T40" fmla="*/ 2147483647 w 90"/>
              <a:gd name="T41" fmla="*/ 2147483647 h 55"/>
              <a:gd name="T42" fmla="*/ 2147483647 w 90"/>
              <a:gd name="T43" fmla="*/ 2147483647 h 55"/>
              <a:gd name="T44" fmla="*/ 2147483647 w 90"/>
              <a:gd name="T45" fmla="*/ 2147483647 h 55"/>
              <a:gd name="T46" fmla="*/ 2147483647 w 90"/>
              <a:gd name="T47" fmla="*/ 2147483647 h 55"/>
              <a:gd name="T48" fmla="*/ 2147483647 w 90"/>
              <a:gd name="T49" fmla="*/ 2147483647 h 55"/>
              <a:gd name="T50" fmla="*/ 0 w 90"/>
              <a:gd name="T51" fmla="*/ 2147483647 h 55"/>
              <a:gd name="T52" fmla="*/ 2147483647 w 90"/>
              <a:gd name="T53" fmla="*/ 2147483647 h 55"/>
              <a:gd name="T54" fmla="*/ 2147483647 w 90"/>
              <a:gd name="T55" fmla="*/ 2147483647 h 55"/>
              <a:gd name="T56" fmla="*/ 2147483647 w 90"/>
              <a:gd name="T57" fmla="*/ 2147483647 h 55"/>
              <a:gd name="T58" fmla="*/ 2147483647 w 90"/>
              <a:gd name="T59" fmla="*/ 2147483647 h 55"/>
              <a:gd name="T60" fmla="*/ 2147483647 w 90"/>
              <a:gd name="T61" fmla="*/ 2147483647 h 55"/>
              <a:gd name="T62" fmla="*/ 2147483647 w 90"/>
              <a:gd name="T63" fmla="*/ 2147483647 h 55"/>
              <a:gd name="T64" fmla="*/ 2147483647 w 90"/>
              <a:gd name="T65" fmla="*/ 2147483647 h 55"/>
              <a:gd name="T66" fmla="*/ 2147483647 w 90"/>
              <a:gd name="T67" fmla="*/ 2147483647 h 55"/>
              <a:gd name="T68" fmla="*/ 2147483647 w 90"/>
              <a:gd name="T69" fmla="*/ 2147483647 h 55"/>
              <a:gd name="T70" fmla="*/ 2147483647 w 90"/>
              <a:gd name="T71" fmla="*/ 2147483647 h 55"/>
              <a:gd name="T72" fmla="*/ 2147483647 w 90"/>
              <a:gd name="T73" fmla="*/ 2147483647 h 55"/>
              <a:gd name="T74" fmla="*/ 2147483647 w 90"/>
              <a:gd name="T75" fmla="*/ 2147483647 h 55"/>
              <a:gd name="T76" fmla="*/ 2147483647 w 90"/>
              <a:gd name="T77" fmla="*/ 2147483647 h 55"/>
              <a:gd name="T78" fmla="*/ 2147483647 w 90"/>
              <a:gd name="T79" fmla="*/ 2147483647 h 55"/>
              <a:gd name="T80" fmla="*/ 2147483647 w 90"/>
              <a:gd name="T81" fmla="*/ 2147483647 h 55"/>
              <a:gd name="T82" fmla="*/ 2147483647 w 90"/>
              <a:gd name="T83" fmla="*/ 2147483647 h 55"/>
              <a:gd name="T84" fmla="*/ 2147483647 w 90"/>
              <a:gd name="T85" fmla="*/ 2147483647 h 55"/>
              <a:gd name="T86" fmla="*/ 2147483647 w 90"/>
              <a:gd name="T87" fmla="*/ 2147483647 h 55"/>
              <a:gd name="T88" fmla="*/ 2147483647 w 90"/>
              <a:gd name="T89" fmla="*/ 2147483647 h 55"/>
              <a:gd name="T90" fmla="*/ 2147483647 w 90"/>
              <a:gd name="T91" fmla="*/ 2147483647 h 55"/>
              <a:gd name="T92" fmla="*/ 2147483647 w 90"/>
              <a:gd name="T93" fmla="*/ 2147483647 h 5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0"/>
              <a:gd name="T142" fmla="*/ 0 h 55"/>
              <a:gd name="T143" fmla="*/ 90 w 90"/>
              <a:gd name="T144" fmla="*/ 55 h 5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0" h="55">
                <a:moveTo>
                  <a:pt x="88" y="23"/>
                </a:moveTo>
                <a:lnTo>
                  <a:pt x="88" y="23"/>
                </a:lnTo>
                <a:lnTo>
                  <a:pt x="88" y="21"/>
                </a:lnTo>
                <a:lnTo>
                  <a:pt x="90" y="20"/>
                </a:lnTo>
                <a:lnTo>
                  <a:pt x="88" y="18"/>
                </a:lnTo>
                <a:lnTo>
                  <a:pt x="83" y="17"/>
                </a:lnTo>
                <a:lnTo>
                  <a:pt x="80" y="16"/>
                </a:lnTo>
                <a:lnTo>
                  <a:pt x="78" y="15"/>
                </a:lnTo>
                <a:lnTo>
                  <a:pt x="77" y="10"/>
                </a:lnTo>
                <a:lnTo>
                  <a:pt x="77" y="8"/>
                </a:lnTo>
                <a:lnTo>
                  <a:pt x="76" y="5"/>
                </a:lnTo>
                <a:lnTo>
                  <a:pt x="74" y="5"/>
                </a:lnTo>
                <a:lnTo>
                  <a:pt x="72" y="5"/>
                </a:lnTo>
                <a:lnTo>
                  <a:pt x="71" y="3"/>
                </a:lnTo>
                <a:lnTo>
                  <a:pt x="67" y="3"/>
                </a:lnTo>
                <a:lnTo>
                  <a:pt x="63" y="3"/>
                </a:lnTo>
                <a:lnTo>
                  <a:pt x="59" y="3"/>
                </a:lnTo>
                <a:lnTo>
                  <a:pt x="56" y="2"/>
                </a:lnTo>
                <a:lnTo>
                  <a:pt x="55" y="1"/>
                </a:lnTo>
                <a:lnTo>
                  <a:pt x="53" y="1"/>
                </a:lnTo>
                <a:lnTo>
                  <a:pt x="52" y="0"/>
                </a:lnTo>
                <a:lnTo>
                  <a:pt x="51" y="2"/>
                </a:lnTo>
                <a:lnTo>
                  <a:pt x="51" y="3"/>
                </a:lnTo>
                <a:lnTo>
                  <a:pt x="44" y="3"/>
                </a:lnTo>
                <a:lnTo>
                  <a:pt x="41" y="4"/>
                </a:lnTo>
                <a:lnTo>
                  <a:pt x="37" y="4"/>
                </a:lnTo>
                <a:lnTo>
                  <a:pt x="36" y="7"/>
                </a:lnTo>
                <a:lnTo>
                  <a:pt x="30" y="8"/>
                </a:lnTo>
                <a:lnTo>
                  <a:pt x="25" y="7"/>
                </a:lnTo>
                <a:lnTo>
                  <a:pt x="14" y="5"/>
                </a:lnTo>
                <a:lnTo>
                  <a:pt x="14" y="8"/>
                </a:lnTo>
                <a:lnTo>
                  <a:pt x="12" y="10"/>
                </a:lnTo>
                <a:lnTo>
                  <a:pt x="9" y="11"/>
                </a:lnTo>
                <a:lnTo>
                  <a:pt x="7" y="11"/>
                </a:lnTo>
                <a:lnTo>
                  <a:pt x="4" y="13"/>
                </a:lnTo>
                <a:lnTo>
                  <a:pt x="4" y="15"/>
                </a:lnTo>
                <a:lnTo>
                  <a:pt x="3" y="17"/>
                </a:lnTo>
                <a:lnTo>
                  <a:pt x="3" y="20"/>
                </a:lnTo>
                <a:lnTo>
                  <a:pt x="2" y="23"/>
                </a:lnTo>
                <a:lnTo>
                  <a:pt x="0" y="27"/>
                </a:lnTo>
                <a:lnTo>
                  <a:pt x="5" y="28"/>
                </a:lnTo>
                <a:lnTo>
                  <a:pt x="14" y="31"/>
                </a:lnTo>
                <a:lnTo>
                  <a:pt x="17" y="34"/>
                </a:lnTo>
                <a:lnTo>
                  <a:pt x="22" y="35"/>
                </a:lnTo>
                <a:lnTo>
                  <a:pt x="25" y="36"/>
                </a:lnTo>
                <a:lnTo>
                  <a:pt x="28" y="37"/>
                </a:lnTo>
                <a:lnTo>
                  <a:pt x="29" y="38"/>
                </a:lnTo>
                <a:lnTo>
                  <a:pt x="28" y="48"/>
                </a:lnTo>
                <a:lnTo>
                  <a:pt x="32" y="48"/>
                </a:lnTo>
                <a:lnTo>
                  <a:pt x="30" y="53"/>
                </a:lnTo>
                <a:lnTo>
                  <a:pt x="33" y="55"/>
                </a:lnTo>
                <a:lnTo>
                  <a:pt x="35" y="53"/>
                </a:lnTo>
                <a:lnTo>
                  <a:pt x="37" y="51"/>
                </a:lnTo>
                <a:lnTo>
                  <a:pt x="38" y="48"/>
                </a:lnTo>
                <a:lnTo>
                  <a:pt x="37" y="43"/>
                </a:lnTo>
                <a:lnTo>
                  <a:pt x="37" y="38"/>
                </a:lnTo>
                <a:lnTo>
                  <a:pt x="41" y="36"/>
                </a:lnTo>
                <a:lnTo>
                  <a:pt x="48" y="34"/>
                </a:lnTo>
                <a:lnTo>
                  <a:pt x="53" y="32"/>
                </a:lnTo>
                <a:lnTo>
                  <a:pt x="55" y="34"/>
                </a:lnTo>
                <a:lnTo>
                  <a:pt x="56" y="35"/>
                </a:lnTo>
                <a:lnTo>
                  <a:pt x="57" y="36"/>
                </a:lnTo>
                <a:lnTo>
                  <a:pt x="59" y="36"/>
                </a:lnTo>
                <a:lnTo>
                  <a:pt x="64" y="35"/>
                </a:lnTo>
                <a:lnTo>
                  <a:pt x="70" y="32"/>
                </a:lnTo>
                <a:lnTo>
                  <a:pt x="73" y="32"/>
                </a:lnTo>
                <a:lnTo>
                  <a:pt x="73" y="30"/>
                </a:lnTo>
                <a:lnTo>
                  <a:pt x="74" y="29"/>
                </a:lnTo>
                <a:lnTo>
                  <a:pt x="77" y="27"/>
                </a:lnTo>
                <a:lnTo>
                  <a:pt x="79" y="24"/>
                </a:lnTo>
                <a:lnTo>
                  <a:pt x="88" y="23"/>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81" name="Freeform 288"/>
          <p:cNvSpPr>
            <a:spLocks noEditPoints="1"/>
          </p:cNvSpPr>
          <p:nvPr/>
        </p:nvSpPr>
        <p:spPr bwMode="auto">
          <a:xfrm>
            <a:off x="993775" y="2886075"/>
            <a:ext cx="111125" cy="82550"/>
          </a:xfrm>
          <a:custGeom>
            <a:avLst/>
            <a:gdLst>
              <a:gd name="T0" fmla="*/ 2147483647 w 72"/>
              <a:gd name="T1" fmla="*/ 2147483647 h 60"/>
              <a:gd name="T2" fmla="*/ 2147483647 w 72"/>
              <a:gd name="T3" fmla="*/ 2147483647 h 60"/>
              <a:gd name="T4" fmla="*/ 2147483647 w 72"/>
              <a:gd name="T5" fmla="*/ 2147483647 h 60"/>
              <a:gd name="T6" fmla="*/ 2147483647 w 72"/>
              <a:gd name="T7" fmla="*/ 2147483647 h 60"/>
              <a:gd name="T8" fmla="*/ 2147483647 w 72"/>
              <a:gd name="T9" fmla="*/ 2147483647 h 60"/>
              <a:gd name="T10" fmla="*/ 2147483647 w 72"/>
              <a:gd name="T11" fmla="*/ 2147483647 h 60"/>
              <a:gd name="T12" fmla="*/ 2147483647 w 72"/>
              <a:gd name="T13" fmla="*/ 2147483647 h 60"/>
              <a:gd name="T14" fmla="*/ 2147483647 w 72"/>
              <a:gd name="T15" fmla="*/ 2147483647 h 60"/>
              <a:gd name="T16" fmla="*/ 2147483647 w 72"/>
              <a:gd name="T17" fmla="*/ 2147483647 h 60"/>
              <a:gd name="T18" fmla="*/ 2147483647 w 72"/>
              <a:gd name="T19" fmla="*/ 2147483647 h 60"/>
              <a:gd name="T20" fmla="*/ 2147483647 w 72"/>
              <a:gd name="T21" fmla="*/ 2147483647 h 60"/>
              <a:gd name="T22" fmla="*/ 2147483647 w 72"/>
              <a:gd name="T23" fmla="*/ 2147483647 h 60"/>
              <a:gd name="T24" fmla="*/ 2147483647 w 72"/>
              <a:gd name="T25" fmla="*/ 2147483647 h 60"/>
              <a:gd name="T26" fmla="*/ 2147483647 w 72"/>
              <a:gd name="T27" fmla="*/ 2147483647 h 60"/>
              <a:gd name="T28" fmla="*/ 2147483647 w 72"/>
              <a:gd name="T29" fmla="*/ 2147483647 h 60"/>
              <a:gd name="T30" fmla="*/ 2147483647 w 72"/>
              <a:gd name="T31" fmla="*/ 2147483647 h 60"/>
              <a:gd name="T32" fmla="*/ 2147483647 w 72"/>
              <a:gd name="T33" fmla="*/ 2147483647 h 60"/>
              <a:gd name="T34" fmla="*/ 2147483647 w 72"/>
              <a:gd name="T35" fmla="*/ 2147483647 h 60"/>
              <a:gd name="T36" fmla="*/ 2147483647 w 72"/>
              <a:gd name="T37" fmla="*/ 2147483647 h 60"/>
              <a:gd name="T38" fmla="*/ 2147483647 w 72"/>
              <a:gd name="T39" fmla="*/ 2147483647 h 60"/>
              <a:gd name="T40" fmla="*/ 2147483647 w 72"/>
              <a:gd name="T41" fmla="*/ 2147483647 h 60"/>
              <a:gd name="T42" fmla="*/ 2147483647 w 72"/>
              <a:gd name="T43" fmla="*/ 2147483647 h 60"/>
              <a:gd name="T44" fmla="*/ 2147483647 w 72"/>
              <a:gd name="T45" fmla="*/ 2147483647 h 60"/>
              <a:gd name="T46" fmla="*/ 2147483647 w 72"/>
              <a:gd name="T47" fmla="*/ 2147483647 h 60"/>
              <a:gd name="T48" fmla="*/ 2147483647 w 72"/>
              <a:gd name="T49" fmla="*/ 2147483647 h 60"/>
              <a:gd name="T50" fmla="*/ 2147483647 w 72"/>
              <a:gd name="T51" fmla="*/ 2147483647 h 60"/>
              <a:gd name="T52" fmla="*/ 2147483647 w 72"/>
              <a:gd name="T53" fmla="*/ 2147483647 h 60"/>
              <a:gd name="T54" fmla="*/ 2147483647 w 72"/>
              <a:gd name="T55" fmla="*/ 2147483647 h 60"/>
              <a:gd name="T56" fmla="*/ 2147483647 w 72"/>
              <a:gd name="T57" fmla="*/ 2147483647 h 60"/>
              <a:gd name="T58" fmla="*/ 2147483647 w 72"/>
              <a:gd name="T59" fmla="*/ 2147483647 h 60"/>
              <a:gd name="T60" fmla="*/ 2147483647 w 72"/>
              <a:gd name="T61" fmla="*/ 0 h 60"/>
              <a:gd name="T62" fmla="*/ 0 w 72"/>
              <a:gd name="T63" fmla="*/ 2147483647 h 60"/>
              <a:gd name="T64" fmla="*/ 2147483647 w 72"/>
              <a:gd name="T65" fmla="*/ 2147483647 h 60"/>
              <a:gd name="T66" fmla="*/ 2147483647 w 72"/>
              <a:gd name="T67" fmla="*/ 2147483647 h 60"/>
              <a:gd name="T68" fmla="*/ 2147483647 w 72"/>
              <a:gd name="T69" fmla="*/ 2147483647 h 60"/>
              <a:gd name="T70" fmla="*/ 2147483647 w 72"/>
              <a:gd name="T71" fmla="*/ 2147483647 h 60"/>
              <a:gd name="T72" fmla="*/ 2147483647 w 72"/>
              <a:gd name="T73" fmla="*/ 0 h 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2"/>
              <a:gd name="T112" fmla="*/ 0 h 60"/>
              <a:gd name="T113" fmla="*/ 72 w 72"/>
              <a:gd name="T114" fmla="*/ 60 h 6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2" h="60">
                <a:moveTo>
                  <a:pt x="62" y="42"/>
                </a:moveTo>
                <a:lnTo>
                  <a:pt x="62" y="42"/>
                </a:lnTo>
                <a:lnTo>
                  <a:pt x="62" y="46"/>
                </a:lnTo>
                <a:lnTo>
                  <a:pt x="58" y="48"/>
                </a:lnTo>
                <a:lnTo>
                  <a:pt x="59" y="57"/>
                </a:lnTo>
                <a:lnTo>
                  <a:pt x="61" y="59"/>
                </a:lnTo>
                <a:lnTo>
                  <a:pt x="62" y="60"/>
                </a:lnTo>
                <a:lnTo>
                  <a:pt x="64" y="60"/>
                </a:lnTo>
                <a:lnTo>
                  <a:pt x="66" y="59"/>
                </a:lnTo>
                <a:lnTo>
                  <a:pt x="72" y="55"/>
                </a:lnTo>
                <a:lnTo>
                  <a:pt x="70" y="48"/>
                </a:lnTo>
                <a:lnTo>
                  <a:pt x="69" y="45"/>
                </a:lnTo>
                <a:lnTo>
                  <a:pt x="68" y="43"/>
                </a:lnTo>
                <a:lnTo>
                  <a:pt x="65" y="43"/>
                </a:lnTo>
                <a:lnTo>
                  <a:pt x="62" y="42"/>
                </a:lnTo>
                <a:close/>
                <a:moveTo>
                  <a:pt x="43" y="25"/>
                </a:moveTo>
                <a:lnTo>
                  <a:pt x="44" y="27"/>
                </a:lnTo>
                <a:lnTo>
                  <a:pt x="44" y="25"/>
                </a:lnTo>
                <a:lnTo>
                  <a:pt x="43" y="25"/>
                </a:lnTo>
                <a:close/>
                <a:moveTo>
                  <a:pt x="50" y="24"/>
                </a:moveTo>
                <a:lnTo>
                  <a:pt x="50" y="24"/>
                </a:lnTo>
                <a:lnTo>
                  <a:pt x="53" y="31"/>
                </a:lnTo>
                <a:lnTo>
                  <a:pt x="55" y="31"/>
                </a:lnTo>
                <a:lnTo>
                  <a:pt x="55" y="29"/>
                </a:lnTo>
                <a:lnTo>
                  <a:pt x="56" y="29"/>
                </a:lnTo>
                <a:lnTo>
                  <a:pt x="56" y="27"/>
                </a:lnTo>
                <a:lnTo>
                  <a:pt x="56" y="25"/>
                </a:lnTo>
                <a:lnTo>
                  <a:pt x="55" y="24"/>
                </a:lnTo>
                <a:lnTo>
                  <a:pt x="52" y="24"/>
                </a:lnTo>
                <a:lnTo>
                  <a:pt x="50" y="24"/>
                </a:lnTo>
                <a:close/>
                <a:moveTo>
                  <a:pt x="28" y="7"/>
                </a:moveTo>
                <a:lnTo>
                  <a:pt x="28" y="7"/>
                </a:lnTo>
                <a:lnTo>
                  <a:pt x="28" y="8"/>
                </a:lnTo>
                <a:lnTo>
                  <a:pt x="27" y="8"/>
                </a:lnTo>
                <a:lnTo>
                  <a:pt x="25" y="8"/>
                </a:lnTo>
                <a:lnTo>
                  <a:pt x="25" y="12"/>
                </a:lnTo>
                <a:lnTo>
                  <a:pt x="30" y="14"/>
                </a:lnTo>
                <a:lnTo>
                  <a:pt x="32" y="14"/>
                </a:lnTo>
                <a:lnTo>
                  <a:pt x="31" y="12"/>
                </a:lnTo>
                <a:lnTo>
                  <a:pt x="31" y="8"/>
                </a:lnTo>
                <a:lnTo>
                  <a:pt x="29" y="8"/>
                </a:lnTo>
                <a:lnTo>
                  <a:pt x="28" y="7"/>
                </a:lnTo>
                <a:close/>
                <a:moveTo>
                  <a:pt x="2" y="0"/>
                </a:moveTo>
                <a:lnTo>
                  <a:pt x="2" y="0"/>
                </a:lnTo>
                <a:lnTo>
                  <a:pt x="1" y="0"/>
                </a:lnTo>
                <a:lnTo>
                  <a:pt x="0" y="1"/>
                </a:lnTo>
                <a:lnTo>
                  <a:pt x="0" y="4"/>
                </a:lnTo>
                <a:lnTo>
                  <a:pt x="2" y="7"/>
                </a:lnTo>
                <a:lnTo>
                  <a:pt x="3" y="7"/>
                </a:lnTo>
                <a:lnTo>
                  <a:pt x="4" y="7"/>
                </a:lnTo>
                <a:lnTo>
                  <a:pt x="7" y="6"/>
                </a:lnTo>
                <a:lnTo>
                  <a:pt x="7" y="4"/>
                </a:lnTo>
                <a:lnTo>
                  <a:pt x="6" y="1"/>
                </a:lnTo>
                <a:lnTo>
                  <a:pt x="3" y="0"/>
                </a:lnTo>
                <a:lnTo>
                  <a:pt x="2" y="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82" name="Freeform 289"/>
          <p:cNvSpPr>
            <a:spLocks/>
          </p:cNvSpPr>
          <p:nvPr/>
        </p:nvSpPr>
        <p:spPr bwMode="auto">
          <a:xfrm>
            <a:off x="2911475" y="2952750"/>
            <a:ext cx="61913" cy="41275"/>
          </a:xfrm>
          <a:custGeom>
            <a:avLst/>
            <a:gdLst>
              <a:gd name="T0" fmla="*/ 2147483647 w 41"/>
              <a:gd name="T1" fmla="*/ 2147483647 h 29"/>
              <a:gd name="T2" fmla="*/ 2147483647 w 41"/>
              <a:gd name="T3" fmla="*/ 2147483647 h 29"/>
              <a:gd name="T4" fmla="*/ 2147483647 w 41"/>
              <a:gd name="T5" fmla="*/ 2147483647 h 29"/>
              <a:gd name="T6" fmla="*/ 2147483647 w 41"/>
              <a:gd name="T7" fmla="*/ 2147483647 h 29"/>
              <a:gd name="T8" fmla="*/ 2147483647 w 41"/>
              <a:gd name="T9" fmla="*/ 2147483647 h 29"/>
              <a:gd name="T10" fmla="*/ 2147483647 w 41"/>
              <a:gd name="T11" fmla="*/ 2147483647 h 29"/>
              <a:gd name="T12" fmla="*/ 2147483647 w 41"/>
              <a:gd name="T13" fmla="*/ 2147483647 h 29"/>
              <a:gd name="T14" fmla="*/ 2147483647 w 41"/>
              <a:gd name="T15" fmla="*/ 2147483647 h 29"/>
              <a:gd name="T16" fmla="*/ 2147483647 w 41"/>
              <a:gd name="T17" fmla="*/ 2147483647 h 29"/>
              <a:gd name="T18" fmla="*/ 2147483647 w 41"/>
              <a:gd name="T19" fmla="*/ 2147483647 h 29"/>
              <a:gd name="T20" fmla="*/ 2147483647 w 41"/>
              <a:gd name="T21" fmla="*/ 2147483647 h 29"/>
              <a:gd name="T22" fmla="*/ 2147483647 w 41"/>
              <a:gd name="T23" fmla="*/ 2147483647 h 29"/>
              <a:gd name="T24" fmla="*/ 2147483647 w 41"/>
              <a:gd name="T25" fmla="*/ 2147483647 h 29"/>
              <a:gd name="T26" fmla="*/ 2147483647 w 41"/>
              <a:gd name="T27" fmla="*/ 2147483647 h 29"/>
              <a:gd name="T28" fmla="*/ 2147483647 w 41"/>
              <a:gd name="T29" fmla="*/ 0 h 29"/>
              <a:gd name="T30" fmla="*/ 2147483647 w 41"/>
              <a:gd name="T31" fmla="*/ 0 h 29"/>
              <a:gd name="T32" fmla="*/ 2147483647 w 41"/>
              <a:gd name="T33" fmla="*/ 0 h 29"/>
              <a:gd name="T34" fmla="*/ 2147483647 w 41"/>
              <a:gd name="T35" fmla="*/ 0 h 29"/>
              <a:gd name="T36" fmla="*/ 2147483647 w 41"/>
              <a:gd name="T37" fmla="*/ 0 h 29"/>
              <a:gd name="T38" fmla="*/ 2147483647 w 41"/>
              <a:gd name="T39" fmla="*/ 2147483647 h 29"/>
              <a:gd name="T40" fmla="*/ 2147483647 w 41"/>
              <a:gd name="T41" fmla="*/ 2147483647 h 29"/>
              <a:gd name="T42" fmla="*/ 2147483647 w 41"/>
              <a:gd name="T43" fmla="*/ 2147483647 h 29"/>
              <a:gd name="T44" fmla="*/ 2147483647 w 41"/>
              <a:gd name="T45" fmla="*/ 2147483647 h 29"/>
              <a:gd name="T46" fmla="*/ 2147483647 w 41"/>
              <a:gd name="T47" fmla="*/ 2147483647 h 29"/>
              <a:gd name="T48" fmla="*/ 2147483647 w 41"/>
              <a:gd name="T49" fmla="*/ 2147483647 h 29"/>
              <a:gd name="T50" fmla="*/ 2147483647 w 41"/>
              <a:gd name="T51" fmla="*/ 2147483647 h 29"/>
              <a:gd name="T52" fmla="*/ 2147483647 w 41"/>
              <a:gd name="T53" fmla="*/ 2147483647 h 29"/>
              <a:gd name="T54" fmla="*/ 2147483647 w 41"/>
              <a:gd name="T55" fmla="*/ 2147483647 h 29"/>
              <a:gd name="T56" fmla="*/ 2147483647 w 41"/>
              <a:gd name="T57" fmla="*/ 2147483647 h 29"/>
              <a:gd name="T58" fmla="*/ 2147483647 w 41"/>
              <a:gd name="T59" fmla="*/ 2147483647 h 29"/>
              <a:gd name="T60" fmla="*/ 2147483647 w 41"/>
              <a:gd name="T61" fmla="*/ 2147483647 h 29"/>
              <a:gd name="T62" fmla="*/ 2147483647 w 41"/>
              <a:gd name="T63" fmla="*/ 2147483647 h 29"/>
              <a:gd name="T64" fmla="*/ 2147483647 w 41"/>
              <a:gd name="T65" fmla="*/ 2147483647 h 29"/>
              <a:gd name="T66" fmla="*/ 2147483647 w 41"/>
              <a:gd name="T67" fmla="*/ 2147483647 h 29"/>
              <a:gd name="T68" fmla="*/ 2147483647 w 41"/>
              <a:gd name="T69" fmla="*/ 2147483647 h 29"/>
              <a:gd name="T70" fmla="*/ 2147483647 w 41"/>
              <a:gd name="T71" fmla="*/ 2147483647 h 29"/>
              <a:gd name="T72" fmla="*/ 2147483647 w 41"/>
              <a:gd name="T73" fmla="*/ 2147483647 h 29"/>
              <a:gd name="T74" fmla="*/ 2147483647 w 41"/>
              <a:gd name="T75" fmla="*/ 2147483647 h 29"/>
              <a:gd name="T76" fmla="*/ 2147483647 w 41"/>
              <a:gd name="T77" fmla="*/ 2147483647 h 29"/>
              <a:gd name="T78" fmla="*/ 2147483647 w 41"/>
              <a:gd name="T79" fmla="*/ 2147483647 h 29"/>
              <a:gd name="T80" fmla="*/ 2147483647 w 41"/>
              <a:gd name="T81" fmla="*/ 2147483647 h 29"/>
              <a:gd name="T82" fmla="*/ 2147483647 w 41"/>
              <a:gd name="T83" fmla="*/ 2147483647 h 29"/>
              <a:gd name="T84" fmla="*/ 2147483647 w 41"/>
              <a:gd name="T85" fmla="*/ 2147483647 h 29"/>
              <a:gd name="T86" fmla="*/ 2147483647 w 41"/>
              <a:gd name="T87" fmla="*/ 2147483647 h 29"/>
              <a:gd name="T88" fmla="*/ 2147483647 w 41"/>
              <a:gd name="T89" fmla="*/ 2147483647 h 29"/>
              <a:gd name="T90" fmla="*/ 2147483647 w 41"/>
              <a:gd name="T91" fmla="*/ 2147483647 h 29"/>
              <a:gd name="T92" fmla="*/ 0 w 41"/>
              <a:gd name="T93" fmla="*/ 2147483647 h 29"/>
              <a:gd name="T94" fmla="*/ 0 w 41"/>
              <a:gd name="T95" fmla="*/ 2147483647 h 29"/>
              <a:gd name="T96" fmla="*/ 0 w 41"/>
              <a:gd name="T97" fmla="*/ 2147483647 h 29"/>
              <a:gd name="T98" fmla="*/ 0 w 41"/>
              <a:gd name="T99" fmla="*/ 2147483647 h 29"/>
              <a:gd name="T100" fmla="*/ 2147483647 w 41"/>
              <a:gd name="T101" fmla="*/ 2147483647 h 29"/>
              <a:gd name="T102" fmla="*/ 2147483647 w 41"/>
              <a:gd name="T103" fmla="*/ 2147483647 h 29"/>
              <a:gd name="T104" fmla="*/ 2147483647 w 41"/>
              <a:gd name="T105" fmla="*/ 2147483647 h 29"/>
              <a:gd name="T106" fmla="*/ 2147483647 w 41"/>
              <a:gd name="T107" fmla="*/ 2147483647 h 29"/>
              <a:gd name="T108" fmla="*/ 2147483647 w 41"/>
              <a:gd name="T109" fmla="*/ 2147483647 h 29"/>
              <a:gd name="T110" fmla="*/ 2147483647 w 41"/>
              <a:gd name="T111" fmla="*/ 2147483647 h 29"/>
              <a:gd name="T112" fmla="*/ 2147483647 w 41"/>
              <a:gd name="T113" fmla="*/ 2147483647 h 29"/>
              <a:gd name="T114" fmla="*/ 2147483647 w 41"/>
              <a:gd name="T115" fmla="*/ 2147483647 h 2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1"/>
              <a:gd name="T175" fmla="*/ 0 h 29"/>
              <a:gd name="T176" fmla="*/ 41 w 41"/>
              <a:gd name="T177" fmla="*/ 29 h 2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1" h="29">
                <a:moveTo>
                  <a:pt x="41" y="29"/>
                </a:moveTo>
                <a:lnTo>
                  <a:pt x="41" y="29"/>
                </a:lnTo>
                <a:lnTo>
                  <a:pt x="41" y="28"/>
                </a:lnTo>
                <a:lnTo>
                  <a:pt x="41" y="25"/>
                </a:lnTo>
                <a:lnTo>
                  <a:pt x="39" y="21"/>
                </a:lnTo>
                <a:lnTo>
                  <a:pt x="38" y="20"/>
                </a:lnTo>
                <a:lnTo>
                  <a:pt x="38" y="18"/>
                </a:lnTo>
                <a:lnTo>
                  <a:pt x="39" y="13"/>
                </a:lnTo>
                <a:lnTo>
                  <a:pt x="38" y="4"/>
                </a:lnTo>
                <a:lnTo>
                  <a:pt x="34" y="5"/>
                </a:lnTo>
                <a:lnTo>
                  <a:pt x="31" y="4"/>
                </a:lnTo>
                <a:lnTo>
                  <a:pt x="30" y="1"/>
                </a:lnTo>
                <a:lnTo>
                  <a:pt x="28" y="0"/>
                </a:lnTo>
                <a:lnTo>
                  <a:pt x="23" y="0"/>
                </a:lnTo>
                <a:lnTo>
                  <a:pt x="20" y="0"/>
                </a:lnTo>
                <a:lnTo>
                  <a:pt x="28" y="5"/>
                </a:lnTo>
                <a:lnTo>
                  <a:pt x="27" y="8"/>
                </a:lnTo>
                <a:lnTo>
                  <a:pt x="27" y="11"/>
                </a:lnTo>
                <a:lnTo>
                  <a:pt x="27" y="14"/>
                </a:lnTo>
                <a:lnTo>
                  <a:pt x="29" y="17"/>
                </a:lnTo>
                <a:lnTo>
                  <a:pt x="32" y="19"/>
                </a:lnTo>
                <a:lnTo>
                  <a:pt x="31" y="22"/>
                </a:lnTo>
                <a:lnTo>
                  <a:pt x="31" y="24"/>
                </a:lnTo>
                <a:lnTo>
                  <a:pt x="30" y="25"/>
                </a:lnTo>
                <a:lnTo>
                  <a:pt x="28" y="25"/>
                </a:lnTo>
                <a:lnTo>
                  <a:pt x="22" y="22"/>
                </a:lnTo>
                <a:lnTo>
                  <a:pt x="15" y="21"/>
                </a:lnTo>
                <a:lnTo>
                  <a:pt x="12" y="22"/>
                </a:lnTo>
                <a:lnTo>
                  <a:pt x="11" y="22"/>
                </a:lnTo>
                <a:lnTo>
                  <a:pt x="9" y="22"/>
                </a:lnTo>
                <a:lnTo>
                  <a:pt x="7" y="21"/>
                </a:lnTo>
                <a:lnTo>
                  <a:pt x="5" y="20"/>
                </a:lnTo>
                <a:lnTo>
                  <a:pt x="4" y="19"/>
                </a:lnTo>
                <a:lnTo>
                  <a:pt x="0" y="21"/>
                </a:lnTo>
                <a:lnTo>
                  <a:pt x="0" y="26"/>
                </a:lnTo>
                <a:lnTo>
                  <a:pt x="2" y="28"/>
                </a:lnTo>
                <a:lnTo>
                  <a:pt x="5" y="29"/>
                </a:lnTo>
                <a:lnTo>
                  <a:pt x="10" y="29"/>
                </a:lnTo>
                <a:lnTo>
                  <a:pt x="14" y="28"/>
                </a:lnTo>
                <a:lnTo>
                  <a:pt x="41" y="29"/>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83" name="Freeform 290"/>
          <p:cNvSpPr>
            <a:spLocks/>
          </p:cNvSpPr>
          <p:nvPr/>
        </p:nvSpPr>
        <p:spPr bwMode="auto">
          <a:xfrm>
            <a:off x="3186113" y="3251200"/>
            <a:ext cx="107950" cy="196850"/>
          </a:xfrm>
          <a:custGeom>
            <a:avLst/>
            <a:gdLst>
              <a:gd name="T0" fmla="*/ 2147483647 w 71"/>
              <a:gd name="T1" fmla="*/ 2147483647 h 140"/>
              <a:gd name="T2" fmla="*/ 2147483647 w 71"/>
              <a:gd name="T3" fmla="*/ 2147483647 h 140"/>
              <a:gd name="T4" fmla="*/ 2147483647 w 71"/>
              <a:gd name="T5" fmla="*/ 2147483647 h 140"/>
              <a:gd name="T6" fmla="*/ 2147483647 w 71"/>
              <a:gd name="T7" fmla="*/ 2147483647 h 140"/>
              <a:gd name="T8" fmla="*/ 2147483647 w 71"/>
              <a:gd name="T9" fmla="*/ 2147483647 h 140"/>
              <a:gd name="T10" fmla="*/ 2147483647 w 71"/>
              <a:gd name="T11" fmla="*/ 2147483647 h 140"/>
              <a:gd name="T12" fmla="*/ 2147483647 w 71"/>
              <a:gd name="T13" fmla="*/ 2147483647 h 140"/>
              <a:gd name="T14" fmla="*/ 2147483647 w 71"/>
              <a:gd name="T15" fmla="*/ 2147483647 h 140"/>
              <a:gd name="T16" fmla="*/ 2147483647 w 71"/>
              <a:gd name="T17" fmla="*/ 2147483647 h 140"/>
              <a:gd name="T18" fmla="*/ 2147483647 w 71"/>
              <a:gd name="T19" fmla="*/ 2147483647 h 140"/>
              <a:gd name="T20" fmla="*/ 2147483647 w 71"/>
              <a:gd name="T21" fmla="*/ 2147483647 h 140"/>
              <a:gd name="T22" fmla="*/ 2147483647 w 71"/>
              <a:gd name="T23" fmla="*/ 2147483647 h 140"/>
              <a:gd name="T24" fmla="*/ 2147483647 w 71"/>
              <a:gd name="T25" fmla="*/ 2147483647 h 140"/>
              <a:gd name="T26" fmla="*/ 2147483647 w 71"/>
              <a:gd name="T27" fmla="*/ 2147483647 h 140"/>
              <a:gd name="T28" fmla="*/ 2147483647 w 71"/>
              <a:gd name="T29" fmla="*/ 2147483647 h 140"/>
              <a:gd name="T30" fmla="*/ 2147483647 w 71"/>
              <a:gd name="T31" fmla="*/ 2147483647 h 140"/>
              <a:gd name="T32" fmla="*/ 2147483647 w 71"/>
              <a:gd name="T33" fmla="*/ 2147483647 h 140"/>
              <a:gd name="T34" fmla="*/ 2147483647 w 71"/>
              <a:gd name="T35" fmla="*/ 2147483647 h 140"/>
              <a:gd name="T36" fmla="*/ 2147483647 w 71"/>
              <a:gd name="T37" fmla="*/ 2147483647 h 140"/>
              <a:gd name="T38" fmla="*/ 2147483647 w 71"/>
              <a:gd name="T39" fmla="*/ 2147483647 h 140"/>
              <a:gd name="T40" fmla="*/ 2147483647 w 71"/>
              <a:gd name="T41" fmla="*/ 2147483647 h 140"/>
              <a:gd name="T42" fmla="*/ 2147483647 w 71"/>
              <a:gd name="T43" fmla="*/ 2147483647 h 140"/>
              <a:gd name="T44" fmla="*/ 2147483647 w 71"/>
              <a:gd name="T45" fmla="*/ 2147483647 h 140"/>
              <a:gd name="T46" fmla="*/ 2147483647 w 71"/>
              <a:gd name="T47" fmla="*/ 2147483647 h 140"/>
              <a:gd name="T48" fmla="*/ 2147483647 w 71"/>
              <a:gd name="T49" fmla="*/ 2147483647 h 140"/>
              <a:gd name="T50" fmla="*/ 2147483647 w 71"/>
              <a:gd name="T51" fmla="*/ 2147483647 h 140"/>
              <a:gd name="T52" fmla="*/ 2147483647 w 71"/>
              <a:gd name="T53" fmla="*/ 2147483647 h 140"/>
              <a:gd name="T54" fmla="*/ 2147483647 w 71"/>
              <a:gd name="T55" fmla="*/ 2147483647 h 140"/>
              <a:gd name="T56" fmla="*/ 2147483647 w 71"/>
              <a:gd name="T57" fmla="*/ 2147483647 h 140"/>
              <a:gd name="T58" fmla="*/ 2147483647 w 71"/>
              <a:gd name="T59" fmla="*/ 2147483647 h 140"/>
              <a:gd name="T60" fmla="*/ 2147483647 w 71"/>
              <a:gd name="T61" fmla="*/ 2147483647 h 140"/>
              <a:gd name="T62" fmla="*/ 2147483647 w 71"/>
              <a:gd name="T63" fmla="*/ 2147483647 h 140"/>
              <a:gd name="T64" fmla="*/ 2147483647 w 71"/>
              <a:gd name="T65" fmla="*/ 2147483647 h 140"/>
              <a:gd name="T66" fmla="*/ 2147483647 w 71"/>
              <a:gd name="T67" fmla="*/ 2147483647 h 140"/>
              <a:gd name="T68" fmla="*/ 2147483647 w 71"/>
              <a:gd name="T69" fmla="*/ 2147483647 h 140"/>
              <a:gd name="T70" fmla="*/ 2147483647 w 71"/>
              <a:gd name="T71" fmla="*/ 2147483647 h 140"/>
              <a:gd name="T72" fmla="*/ 2147483647 w 71"/>
              <a:gd name="T73" fmla="*/ 2147483647 h 140"/>
              <a:gd name="T74" fmla="*/ 2147483647 w 71"/>
              <a:gd name="T75" fmla="*/ 2147483647 h 140"/>
              <a:gd name="T76" fmla="*/ 2147483647 w 71"/>
              <a:gd name="T77" fmla="*/ 2147483647 h 140"/>
              <a:gd name="T78" fmla="*/ 2147483647 w 71"/>
              <a:gd name="T79" fmla="*/ 2147483647 h 140"/>
              <a:gd name="T80" fmla="*/ 2147483647 w 71"/>
              <a:gd name="T81" fmla="*/ 2147483647 h 140"/>
              <a:gd name="T82" fmla="*/ 2147483647 w 71"/>
              <a:gd name="T83" fmla="*/ 2147483647 h 140"/>
              <a:gd name="T84" fmla="*/ 2147483647 w 71"/>
              <a:gd name="T85" fmla="*/ 2147483647 h 140"/>
              <a:gd name="T86" fmla="*/ 2147483647 w 71"/>
              <a:gd name="T87" fmla="*/ 2147483647 h 140"/>
              <a:gd name="T88" fmla="*/ 2147483647 w 71"/>
              <a:gd name="T89" fmla="*/ 2147483647 h 140"/>
              <a:gd name="T90" fmla="*/ 2147483647 w 71"/>
              <a:gd name="T91" fmla="*/ 2147483647 h 140"/>
              <a:gd name="T92" fmla="*/ 2147483647 w 71"/>
              <a:gd name="T93" fmla="*/ 2147483647 h 140"/>
              <a:gd name="T94" fmla="*/ 2147483647 w 71"/>
              <a:gd name="T95" fmla="*/ 2147483647 h 140"/>
              <a:gd name="T96" fmla="*/ 2147483647 w 71"/>
              <a:gd name="T97" fmla="*/ 2147483647 h 140"/>
              <a:gd name="T98" fmla="*/ 2147483647 w 71"/>
              <a:gd name="T99" fmla="*/ 2147483647 h 140"/>
              <a:gd name="T100" fmla="*/ 2147483647 w 71"/>
              <a:gd name="T101" fmla="*/ 2147483647 h 140"/>
              <a:gd name="T102" fmla="*/ 2147483647 w 71"/>
              <a:gd name="T103" fmla="*/ 2147483647 h 140"/>
              <a:gd name="T104" fmla="*/ 2147483647 w 71"/>
              <a:gd name="T105" fmla="*/ 0 h 1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1"/>
              <a:gd name="T160" fmla="*/ 0 h 140"/>
              <a:gd name="T161" fmla="*/ 71 w 71"/>
              <a:gd name="T162" fmla="*/ 140 h 14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1" h="140">
                <a:moveTo>
                  <a:pt x="24" y="0"/>
                </a:moveTo>
                <a:lnTo>
                  <a:pt x="24" y="6"/>
                </a:lnTo>
                <a:lnTo>
                  <a:pt x="24" y="7"/>
                </a:lnTo>
                <a:lnTo>
                  <a:pt x="21" y="10"/>
                </a:lnTo>
                <a:lnTo>
                  <a:pt x="16" y="13"/>
                </a:lnTo>
                <a:lnTo>
                  <a:pt x="10" y="14"/>
                </a:lnTo>
                <a:lnTo>
                  <a:pt x="9" y="14"/>
                </a:lnTo>
                <a:lnTo>
                  <a:pt x="9" y="16"/>
                </a:lnTo>
                <a:lnTo>
                  <a:pt x="9" y="19"/>
                </a:lnTo>
                <a:lnTo>
                  <a:pt x="10" y="20"/>
                </a:lnTo>
                <a:lnTo>
                  <a:pt x="13" y="21"/>
                </a:lnTo>
                <a:lnTo>
                  <a:pt x="14" y="23"/>
                </a:lnTo>
                <a:lnTo>
                  <a:pt x="14" y="27"/>
                </a:lnTo>
                <a:lnTo>
                  <a:pt x="17" y="27"/>
                </a:lnTo>
                <a:lnTo>
                  <a:pt x="18" y="28"/>
                </a:lnTo>
                <a:lnTo>
                  <a:pt x="20" y="30"/>
                </a:lnTo>
                <a:lnTo>
                  <a:pt x="20" y="31"/>
                </a:lnTo>
                <a:lnTo>
                  <a:pt x="18" y="33"/>
                </a:lnTo>
                <a:lnTo>
                  <a:pt x="15" y="34"/>
                </a:lnTo>
                <a:lnTo>
                  <a:pt x="7" y="35"/>
                </a:lnTo>
                <a:lnTo>
                  <a:pt x="6" y="35"/>
                </a:lnTo>
                <a:lnTo>
                  <a:pt x="6" y="36"/>
                </a:lnTo>
                <a:lnTo>
                  <a:pt x="6" y="38"/>
                </a:lnTo>
                <a:lnTo>
                  <a:pt x="6" y="42"/>
                </a:lnTo>
                <a:lnTo>
                  <a:pt x="0" y="44"/>
                </a:lnTo>
                <a:lnTo>
                  <a:pt x="13" y="64"/>
                </a:lnTo>
                <a:lnTo>
                  <a:pt x="17" y="66"/>
                </a:lnTo>
                <a:lnTo>
                  <a:pt x="21" y="66"/>
                </a:lnTo>
                <a:lnTo>
                  <a:pt x="24" y="66"/>
                </a:lnTo>
                <a:lnTo>
                  <a:pt x="27" y="66"/>
                </a:lnTo>
                <a:lnTo>
                  <a:pt x="27" y="69"/>
                </a:lnTo>
                <a:lnTo>
                  <a:pt x="28" y="71"/>
                </a:lnTo>
                <a:lnTo>
                  <a:pt x="23" y="76"/>
                </a:lnTo>
                <a:lnTo>
                  <a:pt x="31" y="79"/>
                </a:lnTo>
                <a:lnTo>
                  <a:pt x="30" y="82"/>
                </a:lnTo>
                <a:lnTo>
                  <a:pt x="30" y="83"/>
                </a:lnTo>
                <a:lnTo>
                  <a:pt x="31" y="85"/>
                </a:lnTo>
                <a:lnTo>
                  <a:pt x="32" y="89"/>
                </a:lnTo>
                <a:lnTo>
                  <a:pt x="32" y="90"/>
                </a:lnTo>
                <a:lnTo>
                  <a:pt x="31" y="92"/>
                </a:lnTo>
                <a:lnTo>
                  <a:pt x="25" y="96"/>
                </a:lnTo>
                <a:lnTo>
                  <a:pt x="22" y="98"/>
                </a:lnTo>
                <a:lnTo>
                  <a:pt x="23" y="107"/>
                </a:lnTo>
                <a:lnTo>
                  <a:pt x="23" y="116"/>
                </a:lnTo>
                <a:lnTo>
                  <a:pt x="22" y="120"/>
                </a:lnTo>
                <a:lnTo>
                  <a:pt x="22" y="124"/>
                </a:lnTo>
                <a:lnTo>
                  <a:pt x="23" y="126"/>
                </a:lnTo>
                <a:lnTo>
                  <a:pt x="25" y="130"/>
                </a:lnTo>
                <a:lnTo>
                  <a:pt x="28" y="132"/>
                </a:lnTo>
                <a:lnTo>
                  <a:pt x="30" y="133"/>
                </a:lnTo>
                <a:lnTo>
                  <a:pt x="32" y="134"/>
                </a:lnTo>
                <a:lnTo>
                  <a:pt x="34" y="136"/>
                </a:lnTo>
                <a:lnTo>
                  <a:pt x="34" y="138"/>
                </a:lnTo>
                <a:lnTo>
                  <a:pt x="35" y="139"/>
                </a:lnTo>
                <a:lnTo>
                  <a:pt x="40" y="140"/>
                </a:lnTo>
                <a:lnTo>
                  <a:pt x="41" y="139"/>
                </a:lnTo>
                <a:lnTo>
                  <a:pt x="42" y="138"/>
                </a:lnTo>
                <a:lnTo>
                  <a:pt x="43" y="136"/>
                </a:lnTo>
                <a:lnTo>
                  <a:pt x="45" y="136"/>
                </a:lnTo>
                <a:lnTo>
                  <a:pt x="47" y="134"/>
                </a:lnTo>
                <a:lnTo>
                  <a:pt x="48" y="133"/>
                </a:lnTo>
                <a:lnTo>
                  <a:pt x="48" y="131"/>
                </a:lnTo>
                <a:lnTo>
                  <a:pt x="50" y="131"/>
                </a:lnTo>
                <a:lnTo>
                  <a:pt x="52" y="130"/>
                </a:lnTo>
                <a:lnTo>
                  <a:pt x="52" y="128"/>
                </a:lnTo>
                <a:lnTo>
                  <a:pt x="54" y="127"/>
                </a:lnTo>
                <a:lnTo>
                  <a:pt x="56" y="127"/>
                </a:lnTo>
                <a:lnTo>
                  <a:pt x="58" y="128"/>
                </a:lnTo>
                <a:lnTo>
                  <a:pt x="62" y="128"/>
                </a:lnTo>
                <a:lnTo>
                  <a:pt x="64" y="128"/>
                </a:lnTo>
                <a:lnTo>
                  <a:pt x="62" y="120"/>
                </a:lnTo>
                <a:lnTo>
                  <a:pt x="59" y="107"/>
                </a:lnTo>
                <a:lnTo>
                  <a:pt x="61" y="103"/>
                </a:lnTo>
                <a:lnTo>
                  <a:pt x="61" y="100"/>
                </a:lnTo>
                <a:lnTo>
                  <a:pt x="59" y="98"/>
                </a:lnTo>
                <a:lnTo>
                  <a:pt x="56" y="95"/>
                </a:lnTo>
                <a:lnTo>
                  <a:pt x="57" y="83"/>
                </a:lnTo>
                <a:lnTo>
                  <a:pt x="56" y="81"/>
                </a:lnTo>
                <a:lnTo>
                  <a:pt x="55" y="77"/>
                </a:lnTo>
                <a:lnTo>
                  <a:pt x="54" y="75"/>
                </a:lnTo>
                <a:lnTo>
                  <a:pt x="55" y="72"/>
                </a:lnTo>
                <a:lnTo>
                  <a:pt x="59" y="70"/>
                </a:lnTo>
                <a:lnTo>
                  <a:pt x="62" y="68"/>
                </a:lnTo>
                <a:lnTo>
                  <a:pt x="63" y="65"/>
                </a:lnTo>
                <a:lnTo>
                  <a:pt x="63" y="57"/>
                </a:lnTo>
                <a:lnTo>
                  <a:pt x="68" y="50"/>
                </a:lnTo>
                <a:lnTo>
                  <a:pt x="71" y="44"/>
                </a:lnTo>
                <a:lnTo>
                  <a:pt x="70" y="37"/>
                </a:lnTo>
                <a:lnTo>
                  <a:pt x="69" y="35"/>
                </a:lnTo>
                <a:lnTo>
                  <a:pt x="66" y="33"/>
                </a:lnTo>
                <a:lnTo>
                  <a:pt x="64" y="33"/>
                </a:lnTo>
                <a:lnTo>
                  <a:pt x="61" y="31"/>
                </a:lnTo>
                <a:lnTo>
                  <a:pt x="58" y="29"/>
                </a:lnTo>
                <a:lnTo>
                  <a:pt x="56" y="28"/>
                </a:lnTo>
                <a:lnTo>
                  <a:pt x="55" y="28"/>
                </a:lnTo>
                <a:lnTo>
                  <a:pt x="54" y="28"/>
                </a:lnTo>
                <a:lnTo>
                  <a:pt x="52" y="28"/>
                </a:lnTo>
                <a:lnTo>
                  <a:pt x="52" y="27"/>
                </a:lnTo>
                <a:lnTo>
                  <a:pt x="51" y="27"/>
                </a:lnTo>
                <a:lnTo>
                  <a:pt x="49" y="33"/>
                </a:lnTo>
                <a:lnTo>
                  <a:pt x="48" y="40"/>
                </a:lnTo>
                <a:lnTo>
                  <a:pt x="43" y="37"/>
                </a:lnTo>
                <a:lnTo>
                  <a:pt x="42" y="38"/>
                </a:lnTo>
                <a:lnTo>
                  <a:pt x="42" y="35"/>
                </a:lnTo>
                <a:lnTo>
                  <a:pt x="41" y="35"/>
                </a:lnTo>
                <a:lnTo>
                  <a:pt x="41" y="34"/>
                </a:lnTo>
                <a:lnTo>
                  <a:pt x="41" y="31"/>
                </a:lnTo>
                <a:lnTo>
                  <a:pt x="45" y="29"/>
                </a:lnTo>
                <a:lnTo>
                  <a:pt x="47" y="28"/>
                </a:lnTo>
                <a:lnTo>
                  <a:pt x="48" y="26"/>
                </a:lnTo>
                <a:lnTo>
                  <a:pt x="48" y="22"/>
                </a:lnTo>
                <a:lnTo>
                  <a:pt x="49" y="15"/>
                </a:lnTo>
                <a:lnTo>
                  <a:pt x="38" y="8"/>
                </a:lnTo>
                <a:lnTo>
                  <a:pt x="30" y="0"/>
                </a:lnTo>
                <a:lnTo>
                  <a:pt x="25" y="0"/>
                </a:lnTo>
                <a:lnTo>
                  <a:pt x="24" y="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84" name="Freeform 291"/>
          <p:cNvSpPr>
            <a:spLocks/>
          </p:cNvSpPr>
          <p:nvPr/>
        </p:nvSpPr>
        <p:spPr bwMode="auto">
          <a:xfrm>
            <a:off x="4195763" y="3140075"/>
            <a:ext cx="58737" cy="44450"/>
          </a:xfrm>
          <a:custGeom>
            <a:avLst/>
            <a:gdLst>
              <a:gd name="T0" fmla="*/ 2147483647 w 38"/>
              <a:gd name="T1" fmla="*/ 2147483647 h 32"/>
              <a:gd name="T2" fmla="*/ 2147483647 w 38"/>
              <a:gd name="T3" fmla="*/ 2147483647 h 32"/>
              <a:gd name="T4" fmla="*/ 2147483647 w 38"/>
              <a:gd name="T5" fmla="*/ 2147483647 h 32"/>
              <a:gd name="T6" fmla="*/ 2147483647 w 38"/>
              <a:gd name="T7" fmla="*/ 2147483647 h 32"/>
              <a:gd name="T8" fmla="*/ 2147483647 w 38"/>
              <a:gd name="T9" fmla="*/ 2147483647 h 32"/>
              <a:gd name="T10" fmla="*/ 2147483647 w 38"/>
              <a:gd name="T11" fmla="*/ 2147483647 h 32"/>
              <a:gd name="T12" fmla="*/ 2147483647 w 38"/>
              <a:gd name="T13" fmla="*/ 2147483647 h 32"/>
              <a:gd name="T14" fmla="*/ 2147483647 w 38"/>
              <a:gd name="T15" fmla="*/ 2147483647 h 32"/>
              <a:gd name="T16" fmla="*/ 2147483647 w 38"/>
              <a:gd name="T17" fmla="*/ 2147483647 h 32"/>
              <a:gd name="T18" fmla="*/ 2147483647 w 38"/>
              <a:gd name="T19" fmla="*/ 2147483647 h 32"/>
              <a:gd name="T20" fmla="*/ 2147483647 w 38"/>
              <a:gd name="T21" fmla="*/ 2147483647 h 32"/>
              <a:gd name="T22" fmla="*/ 2147483647 w 38"/>
              <a:gd name="T23" fmla="*/ 2147483647 h 32"/>
              <a:gd name="T24" fmla="*/ 2147483647 w 38"/>
              <a:gd name="T25" fmla="*/ 2147483647 h 32"/>
              <a:gd name="T26" fmla="*/ 2147483647 w 38"/>
              <a:gd name="T27" fmla="*/ 2147483647 h 32"/>
              <a:gd name="T28" fmla="*/ 2147483647 w 38"/>
              <a:gd name="T29" fmla="*/ 2147483647 h 32"/>
              <a:gd name="T30" fmla="*/ 2147483647 w 38"/>
              <a:gd name="T31" fmla="*/ 2147483647 h 32"/>
              <a:gd name="T32" fmla="*/ 2147483647 w 38"/>
              <a:gd name="T33" fmla="*/ 2147483647 h 32"/>
              <a:gd name="T34" fmla="*/ 2147483647 w 38"/>
              <a:gd name="T35" fmla="*/ 2147483647 h 32"/>
              <a:gd name="T36" fmla="*/ 2147483647 w 38"/>
              <a:gd name="T37" fmla="*/ 2147483647 h 32"/>
              <a:gd name="T38" fmla="*/ 2147483647 w 38"/>
              <a:gd name="T39" fmla="*/ 2147483647 h 32"/>
              <a:gd name="T40" fmla="*/ 2147483647 w 38"/>
              <a:gd name="T41" fmla="*/ 2147483647 h 32"/>
              <a:gd name="T42" fmla="*/ 2147483647 w 38"/>
              <a:gd name="T43" fmla="*/ 2147483647 h 32"/>
              <a:gd name="T44" fmla="*/ 2147483647 w 38"/>
              <a:gd name="T45" fmla="*/ 2147483647 h 32"/>
              <a:gd name="T46" fmla="*/ 2147483647 w 38"/>
              <a:gd name="T47" fmla="*/ 2147483647 h 32"/>
              <a:gd name="T48" fmla="*/ 2147483647 w 38"/>
              <a:gd name="T49" fmla="*/ 2147483647 h 32"/>
              <a:gd name="T50" fmla="*/ 2147483647 w 38"/>
              <a:gd name="T51" fmla="*/ 0 h 32"/>
              <a:gd name="T52" fmla="*/ 2147483647 w 38"/>
              <a:gd name="T53" fmla="*/ 0 h 32"/>
              <a:gd name="T54" fmla="*/ 2147483647 w 38"/>
              <a:gd name="T55" fmla="*/ 2147483647 h 32"/>
              <a:gd name="T56" fmla="*/ 2147483647 w 38"/>
              <a:gd name="T57" fmla="*/ 2147483647 h 32"/>
              <a:gd name="T58" fmla="*/ 2147483647 w 38"/>
              <a:gd name="T59" fmla="*/ 2147483647 h 32"/>
              <a:gd name="T60" fmla="*/ 2147483647 w 38"/>
              <a:gd name="T61" fmla="*/ 2147483647 h 32"/>
              <a:gd name="T62" fmla="*/ 2147483647 w 38"/>
              <a:gd name="T63" fmla="*/ 2147483647 h 32"/>
              <a:gd name="T64" fmla="*/ 0 w 38"/>
              <a:gd name="T65" fmla="*/ 2147483647 h 32"/>
              <a:gd name="T66" fmla="*/ 0 w 38"/>
              <a:gd name="T67" fmla="*/ 2147483647 h 32"/>
              <a:gd name="T68" fmla="*/ 0 w 38"/>
              <a:gd name="T69" fmla="*/ 2147483647 h 32"/>
              <a:gd name="T70" fmla="*/ 2147483647 w 38"/>
              <a:gd name="T71" fmla="*/ 2147483647 h 32"/>
              <a:gd name="T72" fmla="*/ 2147483647 w 38"/>
              <a:gd name="T73" fmla="*/ 2147483647 h 32"/>
              <a:gd name="T74" fmla="*/ 2147483647 w 38"/>
              <a:gd name="T75" fmla="*/ 2147483647 h 32"/>
              <a:gd name="T76" fmla="*/ 2147483647 w 38"/>
              <a:gd name="T77" fmla="*/ 2147483647 h 32"/>
              <a:gd name="T78" fmla="*/ 2147483647 w 38"/>
              <a:gd name="T79" fmla="*/ 2147483647 h 32"/>
              <a:gd name="T80" fmla="*/ 2147483647 w 38"/>
              <a:gd name="T81" fmla="*/ 2147483647 h 32"/>
              <a:gd name="T82" fmla="*/ 2147483647 w 38"/>
              <a:gd name="T83" fmla="*/ 2147483647 h 32"/>
              <a:gd name="T84" fmla="*/ 2147483647 w 38"/>
              <a:gd name="T85" fmla="*/ 2147483647 h 32"/>
              <a:gd name="T86" fmla="*/ 2147483647 w 38"/>
              <a:gd name="T87" fmla="*/ 2147483647 h 32"/>
              <a:gd name="T88" fmla="*/ 2147483647 w 38"/>
              <a:gd name="T89" fmla="*/ 2147483647 h 32"/>
              <a:gd name="T90" fmla="*/ 2147483647 w 38"/>
              <a:gd name="T91" fmla="*/ 2147483647 h 32"/>
              <a:gd name="T92" fmla="*/ 2147483647 w 38"/>
              <a:gd name="T93" fmla="*/ 2147483647 h 32"/>
              <a:gd name="T94" fmla="*/ 2147483647 w 38"/>
              <a:gd name="T95" fmla="*/ 2147483647 h 32"/>
              <a:gd name="T96" fmla="*/ 2147483647 w 38"/>
              <a:gd name="T97" fmla="*/ 2147483647 h 32"/>
              <a:gd name="T98" fmla="*/ 2147483647 w 38"/>
              <a:gd name="T99" fmla="*/ 2147483647 h 32"/>
              <a:gd name="T100" fmla="*/ 2147483647 w 38"/>
              <a:gd name="T101" fmla="*/ 2147483647 h 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8"/>
              <a:gd name="T154" fmla="*/ 0 h 32"/>
              <a:gd name="T155" fmla="*/ 38 w 38"/>
              <a:gd name="T156" fmla="*/ 32 h 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8" h="32">
                <a:moveTo>
                  <a:pt x="23" y="32"/>
                </a:moveTo>
                <a:lnTo>
                  <a:pt x="23" y="32"/>
                </a:lnTo>
                <a:lnTo>
                  <a:pt x="23" y="31"/>
                </a:lnTo>
                <a:lnTo>
                  <a:pt x="22" y="27"/>
                </a:lnTo>
                <a:lnTo>
                  <a:pt x="28" y="27"/>
                </a:lnTo>
                <a:lnTo>
                  <a:pt x="30" y="26"/>
                </a:lnTo>
                <a:lnTo>
                  <a:pt x="32" y="25"/>
                </a:lnTo>
                <a:lnTo>
                  <a:pt x="35" y="23"/>
                </a:lnTo>
                <a:lnTo>
                  <a:pt x="36" y="20"/>
                </a:lnTo>
                <a:lnTo>
                  <a:pt x="36" y="18"/>
                </a:lnTo>
                <a:lnTo>
                  <a:pt x="35" y="16"/>
                </a:lnTo>
                <a:lnTo>
                  <a:pt x="34" y="13"/>
                </a:lnTo>
                <a:lnTo>
                  <a:pt x="34" y="12"/>
                </a:lnTo>
                <a:lnTo>
                  <a:pt x="35" y="11"/>
                </a:lnTo>
                <a:lnTo>
                  <a:pt x="37" y="11"/>
                </a:lnTo>
                <a:lnTo>
                  <a:pt x="37" y="10"/>
                </a:lnTo>
                <a:lnTo>
                  <a:pt x="38" y="10"/>
                </a:lnTo>
                <a:lnTo>
                  <a:pt x="38" y="6"/>
                </a:lnTo>
                <a:lnTo>
                  <a:pt x="37" y="2"/>
                </a:lnTo>
                <a:lnTo>
                  <a:pt x="24" y="0"/>
                </a:lnTo>
                <a:lnTo>
                  <a:pt x="15" y="0"/>
                </a:lnTo>
                <a:lnTo>
                  <a:pt x="7" y="6"/>
                </a:lnTo>
                <a:lnTo>
                  <a:pt x="1" y="7"/>
                </a:lnTo>
                <a:lnTo>
                  <a:pt x="1" y="9"/>
                </a:lnTo>
                <a:lnTo>
                  <a:pt x="1" y="10"/>
                </a:lnTo>
                <a:lnTo>
                  <a:pt x="0" y="10"/>
                </a:lnTo>
                <a:lnTo>
                  <a:pt x="0" y="11"/>
                </a:lnTo>
                <a:lnTo>
                  <a:pt x="2" y="13"/>
                </a:lnTo>
                <a:lnTo>
                  <a:pt x="6" y="16"/>
                </a:lnTo>
                <a:lnTo>
                  <a:pt x="13" y="18"/>
                </a:lnTo>
                <a:lnTo>
                  <a:pt x="13" y="22"/>
                </a:lnTo>
                <a:lnTo>
                  <a:pt x="13" y="26"/>
                </a:lnTo>
                <a:lnTo>
                  <a:pt x="14" y="27"/>
                </a:lnTo>
                <a:lnTo>
                  <a:pt x="15" y="29"/>
                </a:lnTo>
                <a:lnTo>
                  <a:pt x="18" y="29"/>
                </a:lnTo>
                <a:lnTo>
                  <a:pt x="20" y="31"/>
                </a:lnTo>
                <a:lnTo>
                  <a:pt x="20" y="32"/>
                </a:lnTo>
                <a:lnTo>
                  <a:pt x="23" y="32"/>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85" name="Freeform 292"/>
          <p:cNvSpPr>
            <a:spLocks/>
          </p:cNvSpPr>
          <p:nvPr/>
        </p:nvSpPr>
        <p:spPr bwMode="auto">
          <a:xfrm>
            <a:off x="4230688" y="3143250"/>
            <a:ext cx="165100" cy="134938"/>
          </a:xfrm>
          <a:custGeom>
            <a:avLst/>
            <a:gdLst>
              <a:gd name="T0" fmla="*/ 2147483647 w 108"/>
              <a:gd name="T1" fmla="*/ 2147483647 h 96"/>
              <a:gd name="T2" fmla="*/ 2147483647 w 108"/>
              <a:gd name="T3" fmla="*/ 2147483647 h 96"/>
              <a:gd name="T4" fmla="*/ 2147483647 w 108"/>
              <a:gd name="T5" fmla="*/ 2147483647 h 96"/>
              <a:gd name="T6" fmla="*/ 2147483647 w 108"/>
              <a:gd name="T7" fmla="*/ 2147483647 h 96"/>
              <a:gd name="T8" fmla="*/ 2147483647 w 108"/>
              <a:gd name="T9" fmla="*/ 2147483647 h 96"/>
              <a:gd name="T10" fmla="*/ 2147483647 w 108"/>
              <a:gd name="T11" fmla="*/ 2147483647 h 96"/>
              <a:gd name="T12" fmla="*/ 2147483647 w 108"/>
              <a:gd name="T13" fmla="*/ 2147483647 h 96"/>
              <a:gd name="T14" fmla="*/ 2147483647 w 108"/>
              <a:gd name="T15" fmla="*/ 2147483647 h 96"/>
              <a:gd name="T16" fmla="*/ 2147483647 w 108"/>
              <a:gd name="T17" fmla="*/ 2147483647 h 96"/>
              <a:gd name="T18" fmla="*/ 2147483647 w 108"/>
              <a:gd name="T19" fmla="*/ 2147483647 h 96"/>
              <a:gd name="T20" fmla="*/ 2147483647 w 108"/>
              <a:gd name="T21" fmla="*/ 2147483647 h 96"/>
              <a:gd name="T22" fmla="*/ 2147483647 w 108"/>
              <a:gd name="T23" fmla="*/ 2147483647 h 96"/>
              <a:gd name="T24" fmla="*/ 2147483647 w 108"/>
              <a:gd name="T25" fmla="*/ 2147483647 h 96"/>
              <a:gd name="T26" fmla="*/ 2147483647 w 108"/>
              <a:gd name="T27" fmla="*/ 2147483647 h 96"/>
              <a:gd name="T28" fmla="*/ 2147483647 w 108"/>
              <a:gd name="T29" fmla="*/ 2147483647 h 96"/>
              <a:gd name="T30" fmla="*/ 2147483647 w 108"/>
              <a:gd name="T31" fmla="*/ 2147483647 h 96"/>
              <a:gd name="T32" fmla="*/ 2147483647 w 108"/>
              <a:gd name="T33" fmla="*/ 2147483647 h 96"/>
              <a:gd name="T34" fmla="*/ 2147483647 w 108"/>
              <a:gd name="T35" fmla="*/ 2147483647 h 96"/>
              <a:gd name="T36" fmla="*/ 2147483647 w 108"/>
              <a:gd name="T37" fmla="*/ 2147483647 h 96"/>
              <a:gd name="T38" fmla="*/ 2147483647 w 108"/>
              <a:gd name="T39" fmla="*/ 2147483647 h 96"/>
              <a:gd name="T40" fmla="*/ 2147483647 w 108"/>
              <a:gd name="T41" fmla="*/ 2147483647 h 96"/>
              <a:gd name="T42" fmla="*/ 2147483647 w 108"/>
              <a:gd name="T43" fmla="*/ 2147483647 h 96"/>
              <a:gd name="T44" fmla="*/ 2147483647 w 108"/>
              <a:gd name="T45" fmla="*/ 2147483647 h 96"/>
              <a:gd name="T46" fmla="*/ 2147483647 w 108"/>
              <a:gd name="T47" fmla="*/ 2147483647 h 96"/>
              <a:gd name="T48" fmla="*/ 2147483647 w 108"/>
              <a:gd name="T49" fmla="*/ 2147483647 h 96"/>
              <a:gd name="T50" fmla="*/ 2147483647 w 108"/>
              <a:gd name="T51" fmla="*/ 2147483647 h 96"/>
              <a:gd name="T52" fmla="*/ 2147483647 w 108"/>
              <a:gd name="T53" fmla="*/ 2147483647 h 96"/>
              <a:gd name="T54" fmla="*/ 2147483647 w 108"/>
              <a:gd name="T55" fmla="*/ 2147483647 h 96"/>
              <a:gd name="T56" fmla="*/ 2147483647 w 108"/>
              <a:gd name="T57" fmla="*/ 2147483647 h 96"/>
              <a:gd name="T58" fmla="*/ 2147483647 w 108"/>
              <a:gd name="T59" fmla="*/ 2147483647 h 96"/>
              <a:gd name="T60" fmla="*/ 2147483647 w 108"/>
              <a:gd name="T61" fmla="*/ 2147483647 h 96"/>
              <a:gd name="T62" fmla="*/ 2147483647 w 108"/>
              <a:gd name="T63" fmla="*/ 2147483647 h 96"/>
              <a:gd name="T64" fmla="*/ 2147483647 w 108"/>
              <a:gd name="T65" fmla="*/ 2147483647 h 96"/>
              <a:gd name="T66" fmla="*/ 2147483647 w 108"/>
              <a:gd name="T67" fmla="*/ 2147483647 h 96"/>
              <a:gd name="T68" fmla="*/ 2147483647 w 108"/>
              <a:gd name="T69" fmla="*/ 2147483647 h 96"/>
              <a:gd name="T70" fmla="*/ 2147483647 w 108"/>
              <a:gd name="T71" fmla="*/ 2147483647 h 96"/>
              <a:gd name="T72" fmla="*/ 2147483647 w 108"/>
              <a:gd name="T73" fmla="*/ 2147483647 h 96"/>
              <a:gd name="T74" fmla="*/ 2147483647 w 108"/>
              <a:gd name="T75" fmla="*/ 2147483647 h 96"/>
              <a:gd name="T76" fmla="*/ 2147483647 w 108"/>
              <a:gd name="T77" fmla="*/ 2147483647 h 96"/>
              <a:gd name="T78" fmla="*/ 2147483647 w 108"/>
              <a:gd name="T79" fmla="*/ 2147483647 h 96"/>
              <a:gd name="T80" fmla="*/ 2147483647 w 108"/>
              <a:gd name="T81" fmla="*/ 2147483647 h 96"/>
              <a:gd name="T82" fmla="*/ 2147483647 w 108"/>
              <a:gd name="T83" fmla="*/ 2147483647 h 96"/>
              <a:gd name="T84" fmla="*/ 2147483647 w 108"/>
              <a:gd name="T85" fmla="*/ 2147483647 h 96"/>
              <a:gd name="T86" fmla="*/ 2147483647 w 108"/>
              <a:gd name="T87" fmla="*/ 2147483647 h 96"/>
              <a:gd name="T88" fmla="*/ 2147483647 w 108"/>
              <a:gd name="T89" fmla="*/ 2147483647 h 96"/>
              <a:gd name="T90" fmla="*/ 2147483647 w 108"/>
              <a:gd name="T91" fmla="*/ 2147483647 h 96"/>
              <a:gd name="T92" fmla="*/ 2147483647 w 108"/>
              <a:gd name="T93" fmla="*/ 2147483647 h 96"/>
              <a:gd name="T94" fmla="*/ 2147483647 w 108"/>
              <a:gd name="T95" fmla="*/ 2147483647 h 96"/>
              <a:gd name="T96" fmla="*/ 2147483647 w 108"/>
              <a:gd name="T97" fmla="*/ 0 h 96"/>
              <a:gd name="T98" fmla="*/ 2147483647 w 108"/>
              <a:gd name="T99" fmla="*/ 2147483647 h 96"/>
              <a:gd name="T100" fmla="*/ 2147483647 w 108"/>
              <a:gd name="T101" fmla="*/ 2147483647 h 96"/>
              <a:gd name="T102" fmla="*/ 2147483647 w 108"/>
              <a:gd name="T103" fmla="*/ 2147483647 h 96"/>
              <a:gd name="T104" fmla="*/ 2147483647 w 108"/>
              <a:gd name="T105" fmla="*/ 2147483647 h 96"/>
              <a:gd name="T106" fmla="*/ 2147483647 w 108"/>
              <a:gd name="T107" fmla="*/ 2147483647 h 96"/>
              <a:gd name="T108" fmla="*/ 2147483647 w 108"/>
              <a:gd name="T109" fmla="*/ 2147483647 h 96"/>
              <a:gd name="T110" fmla="*/ 0 w 108"/>
              <a:gd name="T111" fmla="*/ 2147483647 h 96"/>
              <a:gd name="T112" fmla="*/ 2147483647 w 108"/>
              <a:gd name="T113" fmla="*/ 2147483647 h 96"/>
              <a:gd name="T114" fmla="*/ 2147483647 w 108"/>
              <a:gd name="T115" fmla="*/ 2147483647 h 96"/>
              <a:gd name="T116" fmla="*/ 2147483647 w 108"/>
              <a:gd name="T117" fmla="*/ 2147483647 h 96"/>
              <a:gd name="T118" fmla="*/ 2147483647 w 108"/>
              <a:gd name="T119" fmla="*/ 2147483647 h 96"/>
              <a:gd name="T120" fmla="*/ 2147483647 w 108"/>
              <a:gd name="T121" fmla="*/ 2147483647 h 96"/>
              <a:gd name="T122" fmla="*/ 2147483647 w 108"/>
              <a:gd name="T123" fmla="*/ 2147483647 h 96"/>
              <a:gd name="T124" fmla="*/ 2147483647 w 108"/>
              <a:gd name="T125" fmla="*/ 2147483647 h 9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08"/>
              <a:gd name="T190" fmla="*/ 0 h 96"/>
              <a:gd name="T191" fmla="*/ 108 w 108"/>
              <a:gd name="T192" fmla="*/ 96 h 9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08" h="96">
                <a:moveTo>
                  <a:pt x="21" y="65"/>
                </a:moveTo>
                <a:lnTo>
                  <a:pt x="21" y="65"/>
                </a:lnTo>
                <a:lnTo>
                  <a:pt x="24" y="65"/>
                </a:lnTo>
                <a:lnTo>
                  <a:pt x="27" y="65"/>
                </a:lnTo>
                <a:lnTo>
                  <a:pt x="27" y="63"/>
                </a:lnTo>
                <a:lnTo>
                  <a:pt x="28" y="62"/>
                </a:lnTo>
                <a:lnTo>
                  <a:pt x="29" y="60"/>
                </a:lnTo>
                <a:lnTo>
                  <a:pt x="32" y="58"/>
                </a:lnTo>
                <a:lnTo>
                  <a:pt x="32" y="56"/>
                </a:lnTo>
                <a:lnTo>
                  <a:pt x="34" y="49"/>
                </a:lnTo>
                <a:lnTo>
                  <a:pt x="35" y="45"/>
                </a:lnTo>
                <a:lnTo>
                  <a:pt x="37" y="45"/>
                </a:lnTo>
                <a:lnTo>
                  <a:pt x="41" y="45"/>
                </a:lnTo>
                <a:lnTo>
                  <a:pt x="44" y="46"/>
                </a:lnTo>
                <a:lnTo>
                  <a:pt x="47" y="48"/>
                </a:lnTo>
                <a:lnTo>
                  <a:pt x="49" y="48"/>
                </a:lnTo>
                <a:lnTo>
                  <a:pt x="53" y="46"/>
                </a:lnTo>
                <a:lnTo>
                  <a:pt x="55" y="48"/>
                </a:lnTo>
                <a:lnTo>
                  <a:pt x="56" y="49"/>
                </a:lnTo>
                <a:lnTo>
                  <a:pt x="57" y="55"/>
                </a:lnTo>
                <a:lnTo>
                  <a:pt x="57" y="57"/>
                </a:lnTo>
                <a:lnTo>
                  <a:pt x="58" y="58"/>
                </a:lnTo>
                <a:lnTo>
                  <a:pt x="61" y="59"/>
                </a:lnTo>
                <a:lnTo>
                  <a:pt x="62" y="62"/>
                </a:lnTo>
                <a:lnTo>
                  <a:pt x="65" y="69"/>
                </a:lnTo>
                <a:lnTo>
                  <a:pt x="65" y="71"/>
                </a:lnTo>
                <a:lnTo>
                  <a:pt x="64" y="74"/>
                </a:lnTo>
                <a:lnTo>
                  <a:pt x="63" y="78"/>
                </a:lnTo>
                <a:lnTo>
                  <a:pt x="69" y="77"/>
                </a:lnTo>
                <a:lnTo>
                  <a:pt x="71" y="77"/>
                </a:lnTo>
                <a:lnTo>
                  <a:pt x="76" y="77"/>
                </a:lnTo>
                <a:lnTo>
                  <a:pt x="77" y="76"/>
                </a:lnTo>
                <a:lnTo>
                  <a:pt x="78" y="73"/>
                </a:lnTo>
                <a:lnTo>
                  <a:pt x="78" y="72"/>
                </a:lnTo>
                <a:lnTo>
                  <a:pt x="83" y="82"/>
                </a:lnTo>
                <a:lnTo>
                  <a:pt x="83" y="85"/>
                </a:lnTo>
                <a:lnTo>
                  <a:pt x="82" y="89"/>
                </a:lnTo>
                <a:lnTo>
                  <a:pt x="79" y="92"/>
                </a:lnTo>
                <a:lnTo>
                  <a:pt x="83" y="96"/>
                </a:lnTo>
                <a:lnTo>
                  <a:pt x="89" y="87"/>
                </a:lnTo>
                <a:lnTo>
                  <a:pt x="91" y="85"/>
                </a:lnTo>
                <a:lnTo>
                  <a:pt x="94" y="86"/>
                </a:lnTo>
                <a:lnTo>
                  <a:pt x="95" y="87"/>
                </a:lnTo>
                <a:lnTo>
                  <a:pt x="99" y="84"/>
                </a:lnTo>
                <a:lnTo>
                  <a:pt x="97" y="79"/>
                </a:lnTo>
                <a:lnTo>
                  <a:pt x="98" y="78"/>
                </a:lnTo>
                <a:lnTo>
                  <a:pt x="101" y="78"/>
                </a:lnTo>
                <a:lnTo>
                  <a:pt x="104" y="76"/>
                </a:lnTo>
                <a:lnTo>
                  <a:pt x="106" y="73"/>
                </a:lnTo>
                <a:lnTo>
                  <a:pt x="108" y="71"/>
                </a:lnTo>
                <a:lnTo>
                  <a:pt x="106" y="69"/>
                </a:lnTo>
                <a:lnTo>
                  <a:pt x="103" y="64"/>
                </a:lnTo>
                <a:lnTo>
                  <a:pt x="103" y="62"/>
                </a:lnTo>
                <a:lnTo>
                  <a:pt x="104" y="59"/>
                </a:lnTo>
                <a:lnTo>
                  <a:pt x="108" y="57"/>
                </a:lnTo>
                <a:lnTo>
                  <a:pt x="106" y="56"/>
                </a:lnTo>
                <a:lnTo>
                  <a:pt x="104" y="55"/>
                </a:lnTo>
                <a:lnTo>
                  <a:pt x="103" y="55"/>
                </a:lnTo>
                <a:lnTo>
                  <a:pt x="101" y="53"/>
                </a:lnTo>
                <a:lnTo>
                  <a:pt x="99" y="52"/>
                </a:lnTo>
                <a:lnTo>
                  <a:pt x="96" y="46"/>
                </a:lnTo>
                <a:lnTo>
                  <a:pt x="95" y="44"/>
                </a:lnTo>
                <a:lnTo>
                  <a:pt x="92" y="44"/>
                </a:lnTo>
                <a:lnTo>
                  <a:pt x="90" y="44"/>
                </a:lnTo>
                <a:lnTo>
                  <a:pt x="89" y="43"/>
                </a:lnTo>
                <a:lnTo>
                  <a:pt x="86" y="41"/>
                </a:lnTo>
                <a:lnTo>
                  <a:pt x="86" y="42"/>
                </a:lnTo>
                <a:lnTo>
                  <a:pt x="85" y="42"/>
                </a:lnTo>
                <a:lnTo>
                  <a:pt x="83" y="43"/>
                </a:lnTo>
                <a:lnTo>
                  <a:pt x="82" y="42"/>
                </a:lnTo>
                <a:lnTo>
                  <a:pt x="81" y="42"/>
                </a:lnTo>
                <a:lnTo>
                  <a:pt x="79" y="39"/>
                </a:lnTo>
                <a:lnTo>
                  <a:pt x="91" y="34"/>
                </a:lnTo>
                <a:lnTo>
                  <a:pt x="88" y="34"/>
                </a:lnTo>
                <a:lnTo>
                  <a:pt x="85" y="34"/>
                </a:lnTo>
                <a:lnTo>
                  <a:pt x="85" y="32"/>
                </a:lnTo>
                <a:lnTo>
                  <a:pt x="85" y="30"/>
                </a:lnTo>
                <a:lnTo>
                  <a:pt x="84" y="28"/>
                </a:lnTo>
                <a:lnTo>
                  <a:pt x="81" y="24"/>
                </a:lnTo>
                <a:lnTo>
                  <a:pt x="81" y="23"/>
                </a:lnTo>
                <a:lnTo>
                  <a:pt x="82" y="21"/>
                </a:lnTo>
                <a:lnTo>
                  <a:pt x="83" y="18"/>
                </a:lnTo>
                <a:lnTo>
                  <a:pt x="83" y="15"/>
                </a:lnTo>
                <a:lnTo>
                  <a:pt x="82" y="9"/>
                </a:lnTo>
                <a:lnTo>
                  <a:pt x="81" y="7"/>
                </a:lnTo>
                <a:lnTo>
                  <a:pt x="79" y="5"/>
                </a:lnTo>
                <a:lnTo>
                  <a:pt x="78" y="5"/>
                </a:lnTo>
                <a:lnTo>
                  <a:pt x="75" y="5"/>
                </a:lnTo>
                <a:lnTo>
                  <a:pt x="71" y="7"/>
                </a:lnTo>
                <a:lnTo>
                  <a:pt x="69" y="5"/>
                </a:lnTo>
                <a:lnTo>
                  <a:pt x="68" y="3"/>
                </a:lnTo>
                <a:lnTo>
                  <a:pt x="67" y="5"/>
                </a:lnTo>
                <a:lnTo>
                  <a:pt x="65" y="8"/>
                </a:lnTo>
                <a:lnTo>
                  <a:pt x="63" y="9"/>
                </a:lnTo>
                <a:lnTo>
                  <a:pt x="62" y="9"/>
                </a:lnTo>
                <a:lnTo>
                  <a:pt x="61" y="8"/>
                </a:lnTo>
                <a:lnTo>
                  <a:pt x="60" y="7"/>
                </a:lnTo>
                <a:lnTo>
                  <a:pt x="57" y="5"/>
                </a:lnTo>
                <a:lnTo>
                  <a:pt x="55" y="5"/>
                </a:lnTo>
                <a:lnTo>
                  <a:pt x="54" y="7"/>
                </a:lnTo>
                <a:lnTo>
                  <a:pt x="53" y="8"/>
                </a:lnTo>
                <a:lnTo>
                  <a:pt x="49" y="8"/>
                </a:lnTo>
                <a:lnTo>
                  <a:pt x="48" y="1"/>
                </a:lnTo>
                <a:lnTo>
                  <a:pt x="42" y="3"/>
                </a:lnTo>
                <a:lnTo>
                  <a:pt x="37" y="3"/>
                </a:lnTo>
                <a:lnTo>
                  <a:pt x="34" y="3"/>
                </a:lnTo>
                <a:lnTo>
                  <a:pt x="30" y="1"/>
                </a:lnTo>
                <a:lnTo>
                  <a:pt x="28" y="1"/>
                </a:lnTo>
                <a:lnTo>
                  <a:pt x="26" y="1"/>
                </a:lnTo>
                <a:lnTo>
                  <a:pt x="23" y="2"/>
                </a:lnTo>
                <a:lnTo>
                  <a:pt x="21" y="2"/>
                </a:lnTo>
                <a:lnTo>
                  <a:pt x="15" y="0"/>
                </a:lnTo>
                <a:lnTo>
                  <a:pt x="16" y="4"/>
                </a:lnTo>
                <a:lnTo>
                  <a:pt x="16" y="8"/>
                </a:lnTo>
                <a:lnTo>
                  <a:pt x="15" y="8"/>
                </a:lnTo>
                <a:lnTo>
                  <a:pt x="15" y="9"/>
                </a:lnTo>
                <a:lnTo>
                  <a:pt x="13" y="9"/>
                </a:lnTo>
                <a:lnTo>
                  <a:pt x="12" y="10"/>
                </a:lnTo>
                <a:lnTo>
                  <a:pt x="12" y="11"/>
                </a:lnTo>
                <a:lnTo>
                  <a:pt x="13" y="14"/>
                </a:lnTo>
                <a:lnTo>
                  <a:pt x="14" y="16"/>
                </a:lnTo>
                <a:lnTo>
                  <a:pt x="14" y="18"/>
                </a:lnTo>
                <a:lnTo>
                  <a:pt x="13" y="21"/>
                </a:lnTo>
                <a:lnTo>
                  <a:pt x="10" y="23"/>
                </a:lnTo>
                <a:lnTo>
                  <a:pt x="8" y="24"/>
                </a:lnTo>
                <a:lnTo>
                  <a:pt x="6" y="25"/>
                </a:lnTo>
                <a:lnTo>
                  <a:pt x="0" y="25"/>
                </a:lnTo>
                <a:lnTo>
                  <a:pt x="1" y="29"/>
                </a:lnTo>
                <a:lnTo>
                  <a:pt x="1" y="30"/>
                </a:lnTo>
                <a:lnTo>
                  <a:pt x="1" y="32"/>
                </a:lnTo>
                <a:lnTo>
                  <a:pt x="3" y="35"/>
                </a:lnTo>
                <a:lnTo>
                  <a:pt x="6" y="36"/>
                </a:lnTo>
                <a:lnTo>
                  <a:pt x="6" y="37"/>
                </a:lnTo>
                <a:lnTo>
                  <a:pt x="5" y="38"/>
                </a:lnTo>
                <a:lnTo>
                  <a:pt x="5" y="41"/>
                </a:lnTo>
                <a:lnTo>
                  <a:pt x="8" y="44"/>
                </a:lnTo>
                <a:lnTo>
                  <a:pt x="8" y="46"/>
                </a:lnTo>
                <a:lnTo>
                  <a:pt x="10" y="46"/>
                </a:lnTo>
                <a:lnTo>
                  <a:pt x="13" y="48"/>
                </a:lnTo>
                <a:lnTo>
                  <a:pt x="13" y="56"/>
                </a:lnTo>
                <a:lnTo>
                  <a:pt x="13" y="60"/>
                </a:lnTo>
                <a:lnTo>
                  <a:pt x="14" y="63"/>
                </a:lnTo>
                <a:lnTo>
                  <a:pt x="21" y="65"/>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86" name="Freeform 293"/>
          <p:cNvSpPr>
            <a:spLocks/>
          </p:cNvSpPr>
          <p:nvPr/>
        </p:nvSpPr>
        <p:spPr bwMode="auto">
          <a:xfrm>
            <a:off x="2503488" y="3003550"/>
            <a:ext cx="93662" cy="106363"/>
          </a:xfrm>
          <a:custGeom>
            <a:avLst/>
            <a:gdLst>
              <a:gd name="T0" fmla="*/ 2147483647 w 61"/>
              <a:gd name="T1" fmla="*/ 2147483647 h 76"/>
              <a:gd name="T2" fmla="*/ 2147483647 w 61"/>
              <a:gd name="T3" fmla="*/ 2147483647 h 76"/>
              <a:gd name="T4" fmla="*/ 2147483647 w 61"/>
              <a:gd name="T5" fmla="*/ 2147483647 h 76"/>
              <a:gd name="T6" fmla="*/ 2147483647 w 61"/>
              <a:gd name="T7" fmla="*/ 2147483647 h 76"/>
              <a:gd name="T8" fmla="*/ 2147483647 w 61"/>
              <a:gd name="T9" fmla="*/ 2147483647 h 76"/>
              <a:gd name="T10" fmla="*/ 2147483647 w 61"/>
              <a:gd name="T11" fmla="*/ 2147483647 h 76"/>
              <a:gd name="T12" fmla="*/ 2147483647 w 61"/>
              <a:gd name="T13" fmla="*/ 2147483647 h 76"/>
              <a:gd name="T14" fmla="*/ 2147483647 w 61"/>
              <a:gd name="T15" fmla="*/ 2147483647 h 76"/>
              <a:gd name="T16" fmla="*/ 2147483647 w 61"/>
              <a:gd name="T17" fmla="*/ 2147483647 h 76"/>
              <a:gd name="T18" fmla="*/ 2147483647 w 61"/>
              <a:gd name="T19" fmla="*/ 2147483647 h 76"/>
              <a:gd name="T20" fmla="*/ 2147483647 w 61"/>
              <a:gd name="T21" fmla="*/ 2147483647 h 76"/>
              <a:gd name="T22" fmla="*/ 2147483647 w 61"/>
              <a:gd name="T23" fmla="*/ 2147483647 h 76"/>
              <a:gd name="T24" fmla="*/ 2147483647 w 61"/>
              <a:gd name="T25" fmla="*/ 2147483647 h 76"/>
              <a:gd name="T26" fmla="*/ 2147483647 w 61"/>
              <a:gd name="T27" fmla="*/ 2147483647 h 76"/>
              <a:gd name="T28" fmla="*/ 2147483647 w 61"/>
              <a:gd name="T29" fmla="*/ 0 h 76"/>
              <a:gd name="T30" fmla="*/ 2147483647 w 61"/>
              <a:gd name="T31" fmla="*/ 2147483647 h 76"/>
              <a:gd name="T32" fmla="*/ 2147483647 w 61"/>
              <a:gd name="T33" fmla="*/ 2147483647 h 76"/>
              <a:gd name="T34" fmla="*/ 2147483647 w 61"/>
              <a:gd name="T35" fmla="*/ 2147483647 h 76"/>
              <a:gd name="T36" fmla="*/ 2147483647 w 61"/>
              <a:gd name="T37" fmla="*/ 2147483647 h 76"/>
              <a:gd name="T38" fmla="*/ 2147483647 w 61"/>
              <a:gd name="T39" fmla="*/ 2147483647 h 76"/>
              <a:gd name="T40" fmla="*/ 2147483647 w 61"/>
              <a:gd name="T41" fmla="*/ 2147483647 h 76"/>
              <a:gd name="T42" fmla="*/ 2147483647 w 61"/>
              <a:gd name="T43" fmla="*/ 2147483647 h 76"/>
              <a:gd name="T44" fmla="*/ 2147483647 w 61"/>
              <a:gd name="T45" fmla="*/ 2147483647 h 76"/>
              <a:gd name="T46" fmla="*/ 2147483647 w 61"/>
              <a:gd name="T47" fmla="*/ 2147483647 h 76"/>
              <a:gd name="T48" fmla="*/ 2147483647 w 61"/>
              <a:gd name="T49" fmla="*/ 2147483647 h 76"/>
              <a:gd name="T50" fmla="*/ 0 w 61"/>
              <a:gd name="T51" fmla="*/ 2147483647 h 76"/>
              <a:gd name="T52" fmla="*/ 2147483647 w 61"/>
              <a:gd name="T53" fmla="*/ 2147483647 h 76"/>
              <a:gd name="T54" fmla="*/ 2147483647 w 61"/>
              <a:gd name="T55" fmla="*/ 2147483647 h 76"/>
              <a:gd name="T56" fmla="*/ 2147483647 w 61"/>
              <a:gd name="T57" fmla="*/ 2147483647 h 76"/>
              <a:gd name="T58" fmla="*/ 2147483647 w 61"/>
              <a:gd name="T59" fmla="*/ 2147483647 h 76"/>
              <a:gd name="T60" fmla="*/ 2147483647 w 61"/>
              <a:gd name="T61" fmla="*/ 2147483647 h 76"/>
              <a:gd name="T62" fmla="*/ 2147483647 w 61"/>
              <a:gd name="T63" fmla="*/ 2147483647 h 76"/>
              <a:gd name="T64" fmla="*/ 2147483647 w 61"/>
              <a:gd name="T65" fmla="*/ 2147483647 h 76"/>
              <a:gd name="T66" fmla="*/ 2147483647 w 61"/>
              <a:gd name="T67" fmla="*/ 2147483647 h 76"/>
              <a:gd name="T68" fmla="*/ 2147483647 w 61"/>
              <a:gd name="T69" fmla="*/ 2147483647 h 76"/>
              <a:gd name="T70" fmla="*/ 2147483647 w 61"/>
              <a:gd name="T71" fmla="*/ 2147483647 h 76"/>
              <a:gd name="T72" fmla="*/ 2147483647 w 61"/>
              <a:gd name="T73" fmla="*/ 2147483647 h 76"/>
              <a:gd name="T74" fmla="*/ 2147483647 w 61"/>
              <a:gd name="T75" fmla="*/ 2147483647 h 7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1"/>
              <a:gd name="T115" fmla="*/ 0 h 76"/>
              <a:gd name="T116" fmla="*/ 61 w 61"/>
              <a:gd name="T117" fmla="*/ 76 h 7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1" h="76">
                <a:moveTo>
                  <a:pt x="32" y="76"/>
                </a:moveTo>
                <a:lnTo>
                  <a:pt x="32" y="76"/>
                </a:lnTo>
                <a:lnTo>
                  <a:pt x="32" y="75"/>
                </a:lnTo>
                <a:lnTo>
                  <a:pt x="33" y="74"/>
                </a:lnTo>
                <a:lnTo>
                  <a:pt x="35" y="74"/>
                </a:lnTo>
                <a:lnTo>
                  <a:pt x="39" y="73"/>
                </a:lnTo>
                <a:lnTo>
                  <a:pt x="39" y="72"/>
                </a:lnTo>
                <a:lnTo>
                  <a:pt x="40" y="68"/>
                </a:lnTo>
                <a:lnTo>
                  <a:pt x="42" y="66"/>
                </a:lnTo>
                <a:lnTo>
                  <a:pt x="46" y="64"/>
                </a:lnTo>
                <a:lnTo>
                  <a:pt x="48" y="60"/>
                </a:lnTo>
                <a:lnTo>
                  <a:pt x="49" y="57"/>
                </a:lnTo>
                <a:lnTo>
                  <a:pt x="49" y="54"/>
                </a:lnTo>
                <a:lnTo>
                  <a:pt x="50" y="52"/>
                </a:lnTo>
                <a:lnTo>
                  <a:pt x="50" y="50"/>
                </a:lnTo>
                <a:lnTo>
                  <a:pt x="53" y="48"/>
                </a:lnTo>
                <a:lnTo>
                  <a:pt x="55" y="48"/>
                </a:lnTo>
                <a:lnTo>
                  <a:pt x="58" y="47"/>
                </a:lnTo>
                <a:lnTo>
                  <a:pt x="60" y="45"/>
                </a:lnTo>
                <a:lnTo>
                  <a:pt x="61" y="42"/>
                </a:lnTo>
                <a:lnTo>
                  <a:pt x="51" y="42"/>
                </a:lnTo>
                <a:lnTo>
                  <a:pt x="53" y="41"/>
                </a:lnTo>
                <a:lnTo>
                  <a:pt x="47" y="41"/>
                </a:lnTo>
                <a:lnTo>
                  <a:pt x="48" y="0"/>
                </a:lnTo>
                <a:lnTo>
                  <a:pt x="23" y="0"/>
                </a:lnTo>
                <a:lnTo>
                  <a:pt x="21" y="9"/>
                </a:lnTo>
                <a:lnTo>
                  <a:pt x="16" y="9"/>
                </a:lnTo>
                <a:lnTo>
                  <a:pt x="16" y="13"/>
                </a:lnTo>
                <a:lnTo>
                  <a:pt x="20" y="18"/>
                </a:lnTo>
                <a:lnTo>
                  <a:pt x="22" y="20"/>
                </a:lnTo>
                <a:lnTo>
                  <a:pt x="25" y="23"/>
                </a:lnTo>
                <a:lnTo>
                  <a:pt x="27" y="25"/>
                </a:lnTo>
                <a:lnTo>
                  <a:pt x="28" y="28"/>
                </a:lnTo>
                <a:lnTo>
                  <a:pt x="28" y="32"/>
                </a:lnTo>
                <a:lnTo>
                  <a:pt x="10" y="31"/>
                </a:lnTo>
                <a:lnTo>
                  <a:pt x="5" y="38"/>
                </a:lnTo>
                <a:lnTo>
                  <a:pt x="2" y="42"/>
                </a:lnTo>
                <a:lnTo>
                  <a:pt x="1" y="44"/>
                </a:lnTo>
                <a:lnTo>
                  <a:pt x="1" y="45"/>
                </a:lnTo>
                <a:lnTo>
                  <a:pt x="2" y="47"/>
                </a:lnTo>
                <a:lnTo>
                  <a:pt x="2" y="51"/>
                </a:lnTo>
                <a:lnTo>
                  <a:pt x="0" y="53"/>
                </a:lnTo>
                <a:lnTo>
                  <a:pt x="1" y="55"/>
                </a:lnTo>
                <a:lnTo>
                  <a:pt x="3" y="57"/>
                </a:lnTo>
                <a:lnTo>
                  <a:pt x="6" y="58"/>
                </a:lnTo>
                <a:lnTo>
                  <a:pt x="9" y="62"/>
                </a:lnTo>
                <a:lnTo>
                  <a:pt x="13" y="66"/>
                </a:lnTo>
                <a:lnTo>
                  <a:pt x="15" y="67"/>
                </a:lnTo>
                <a:lnTo>
                  <a:pt x="19" y="68"/>
                </a:lnTo>
                <a:lnTo>
                  <a:pt x="20" y="71"/>
                </a:lnTo>
                <a:lnTo>
                  <a:pt x="19" y="71"/>
                </a:lnTo>
                <a:lnTo>
                  <a:pt x="20" y="72"/>
                </a:lnTo>
                <a:lnTo>
                  <a:pt x="22" y="73"/>
                </a:lnTo>
                <a:lnTo>
                  <a:pt x="22" y="74"/>
                </a:lnTo>
                <a:lnTo>
                  <a:pt x="23" y="75"/>
                </a:lnTo>
                <a:lnTo>
                  <a:pt x="26" y="74"/>
                </a:lnTo>
                <a:lnTo>
                  <a:pt x="27" y="74"/>
                </a:lnTo>
                <a:lnTo>
                  <a:pt x="28" y="74"/>
                </a:lnTo>
                <a:lnTo>
                  <a:pt x="32" y="76"/>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87" name="Freeform 294"/>
          <p:cNvSpPr>
            <a:spLocks noEditPoints="1"/>
          </p:cNvSpPr>
          <p:nvPr/>
        </p:nvSpPr>
        <p:spPr bwMode="auto">
          <a:xfrm>
            <a:off x="2955925" y="838200"/>
            <a:ext cx="1339850" cy="950913"/>
          </a:xfrm>
          <a:custGeom>
            <a:avLst/>
            <a:gdLst>
              <a:gd name="T0" fmla="*/ 2147483647 w 877"/>
              <a:gd name="T1" fmla="*/ 2147483647 h 676"/>
              <a:gd name="T2" fmla="*/ 2147483647 w 877"/>
              <a:gd name="T3" fmla="*/ 2147483647 h 676"/>
              <a:gd name="T4" fmla="*/ 2147483647 w 877"/>
              <a:gd name="T5" fmla="*/ 2147483647 h 676"/>
              <a:gd name="T6" fmla="*/ 2147483647 w 877"/>
              <a:gd name="T7" fmla="*/ 2147483647 h 676"/>
              <a:gd name="T8" fmla="*/ 2147483647 w 877"/>
              <a:gd name="T9" fmla="*/ 2147483647 h 676"/>
              <a:gd name="T10" fmla="*/ 2147483647 w 877"/>
              <a:gd name="T11" fmla="*/ 2147483647 h 676"/>
              <a:gd name="T12" fmla="*/ 2147483647 w 877"/>
              <a:gd name="T13" fmla="*/ 2147483647 h 676"/>
              <a:gd name="T14" fmla="*/ 2147483647 w 877"/>
              <a:gd name="T15" fmla="*/ 2147483647 h 676"/>
              <a:gd name="T16" fmla="*/ 2147483647 w 877"/>
              <a:gd name="T17" fmla="*/ 2147483647 h 676"/>
              <a:gd name="T18" fmla="*/ 2147483647 w 877"/>
              <a:gd name="T19" fmla="*/ 2147483647 h 676"/>
              <a:gd name="T20" fmla="*/ 2147483647 w 877"/>
              <a:gd name="T21" fmla="*/ 2147483647 h 676"/>
              <a:gd name="T22" fmla="*/ 2147483647 w 877"/>
              <a:gd name="T23" fmla="*/ 2147483647 h 676"/>
              <a:gd name="T24" fmla="*/ 2147483647 w 877"/>
              <a:gd name="T25" fmla="*/ 2147483647 h 676"/>
              <a:gd name="T26" fmla="*/ 2147483647 w 877"/>
              <a:gd name="T27" fmla="*/ 2147483647 h 676"/>
              <a:gd name="T28" fmla="*/ 2147483647 w 877"/>
              <a:gd name="T29" fmla="*/ 2147483647 h 676"/>
              <a:gd name="T30" fmla="*/ 2147483647 w 877"/>
              <a:gd name="T31" fmla="*/ 2147483647 h 676"/>
              <a:gd name="T32" fmla="*/ 2147483647 w 877"/>
              <a:gd name="T33" fmla="*/ 2147483647 h 676"/>
              <a:gd name="T34" fmla="*/ 2147483647 w 877"/>
              <a:gd name="T35" fmla="*/ 2147483647 h 676"/>
              <a:gd name="T36" fmla="*/ 2147483647 w 877"/>
              <a:gd name="T37" fmla="*/ 2147483647 h 676"/>
              <a:gd name="T38" fmla="*/ 2147483647 w 877"/>
              <a:gd name="T39" fmla="*/ 2147483647 h 676"/>
              <a:gd name="T40" fmla="*/ 2147483647 w 877"/>
              <a:gd name="T41" fmla="*/ 2147483647 h 676"/>
              <a:gd name="T42" fmla="*/ 2147483647 w 877"/>
              <a:gd name="T43" fmla="*/ 2147483647 h 676"/>
              <a:gd name="T44" fmla="*/ 2147483647 w 877"/>
              <a:gd name="T45" fmla="*/ 2147483647 h 676"/>
              <a:gd name="T46" fmla="*/ 2147483647 w 877"/>
              <a:gd name="T47" fmla="*/ 2147483647 h 676"/>
              <a:gd name="T48" fmla="*/ 2147483647 w 877"/>
              <a:gd name="T49" fmla="*/ 2147483647 h 676"/>
              <a:gd name="T50" fmla="*/ 2147483647 w 877"/>
              <a:gd name="T51" fmla="*/ 2147483647 h 676"/>
              <a:gd name="T52" fmla="*/ 2147483647 w 877"/>
              <a:gd name="T53" fmla="*/ 2147483647 h 676"/>
              <a:gd name="T54" fmla="*/ 2147483647 w 877"/>
              <a:gd name="T55" fmla="*/ 2147483647 h 676"/>
              <a:gd name="T56" fmla="*/ 2147483647 w 877"/>
              <a:gd name="T57" fmla="*/ 2147483647 h 676"/>
              <a:gd name="T58" fmla="*/ 2147483647 w 877"/>
              <a:gd name="T59" fmla="*/ 2147483647 h 676"/>
              <a:gd name="T60" fmla="*/ 2147483647 w 877"/>
              <a:gd name="T61" fmla="*/ 2147483647 h 676"/>
              <a:gd name="T62" fmla="*/ 2147483647 w 877"/>
              <a:gd name="T63" fmla="*/ 2147483647 h 676"/>
              <a:gd name="T64" fmla="*/ 2147483647 w 877"/>
              <a:gd name="T65" fmla="*/ 2147483647 h 676"/>
              <a:gd name="T66" fmla="*/ 2147483647 w 877"/>
              <a:gd name="T67" fmla="*/ 2147483647 h 676"/>
              <a:gd name="T68" fmla="*/ 2147483647 w 877"/>
              <a:gd name="T69" fmla="*/ 2147483647 h 676"/>
              <a:gd name="T70" fmla="*/ 2147483647 w 877"/>
              <a:gd name="T71" fmla="*/ 2147483647 h 676"/>
              <a:gd name="T72" fmla="*/ 2147483647 w 877"/>
              <a:gd name="T73" fmla="*/ 2147483647 h 676"/>
              <a:gd name="T74" fmla="*/ 2147483647 w 877"/>
              <a:gd name="T75" fmla="*/ 2147483647 h 676"/>
              <a:gd name="T76" fmla="*/ 2147483647 w 877"/>
              <a:gd name="T77" fmla="*/ 2147483647 h 676"/>
              <a:gd name="T78" fmla="*/ 2147483647 w 877"/>
              <a:gd name="T79" fmla="*/ 2147483647 h 676"/>
              <a:gd name="T80" fmla="*/ 2147483647 w 877"/>
              <a:gd name="T81" fmla="*/ 2147483647 h 676"/>
              <a:gd name="T82" fmla="*/ 2147483647 w 877"/>
              <a:gd name="T83" fmla="*/ 2147483647 h 676"/>
              <a:gd name="T84" fmla="*/ 2147483647 w 877"/>
              <a:gd name="T85" fmla="*/ 2147483647 h 676"/>
              <a:gd name="T86" fmla="*/ 2147483647 w 877"/>
              <a:gd name="T87" fmla="*/ 2147483647 h 676"/>
              <a:gd name="T88" fmla="*/ 2147483647 w 877"/>
              <a:gd name="T89" fmla="*/ 2147483647 h 676"/>
              <a:gd name="T90" fmla="*/ 2147483647 w 877"/>
              <a:gd name="T91" fmla="*/ 2147483647 h 676"/>
              <a:gd name="T92" fmla="*/ 2147483647 w 877"/>
              <a:gd name="T93" fmla="*/ 2147483647 h 676"/>
              <a:gd name="T94" fmla="*/ 2147483647 w 877"/>
              <a:gd name="T95" fmla="*/ 2147483647 h 676"/>
              <a:gd name="T96" fmla="*/ 2147483647 w 877"/>
              <a:gd name="T97" fmla="*/ 2147483647 h 676"/>
              <a:gd name="T98" fmla="*/ 2147483647 w 877"/>
              <a:gd name="T99" fmla="*/ 2147483647 h 676"/>
              <a:gd name="T100" fmla="*/ 2147483647 w 877"/>
              <a:gd name="T101" fmla="*/ 2147483647 h 676"/>
              <a:gd name="T102" fmla="*/ 2147483647 w 877"/>
              <a:gd name="T103" fmla="*/ 2147483647 h 676"/>
              <a:gd name="T104" fmla="*/ 2147483647 w 877"/>
              <a:gd name="T105" fmla="*/ 2147483647 h 676"/>
              <a:gd name="T106" fmla="*/ 2147483647 w 877"/>
              <a:gd name="T107" fmla="*/ 2147483647 h 676"/>
              <a:gd name="T108" fmla="*/ 2147483647 w 877"/>
              <a:gd name="T109" fmla="*/ 2147483647 h 676"/>
              <a:gd name="T110" fmla="*/ 2147483647 w 877"/>
              <a:gd name="T111" fmla="*/ 2147483647 h 676"/>
              <a:gd name="T112" fmla="*/ 2147483647 w 877"/>
              <a:gd name="T113" fmla="*/ 2147483647 h 676"/>
              <a:gd name="T114" fmla="*/ 2147483647 w 877"/>
              <a:gd name="T115" fmla="*/ 2147483647 h 676"/>
              <a:gd name="T116" fmla="*/ 2147483647 w 877"/>
              <a:gd name="T117" fmla="*/ 2147483647 h 676"/>
              <a:gd name="T118" fmla="*/ 2147483647 w 877"/>
              <a:gd name="T119" fmla="*/ 2147483647 h 676"/>
              <a:gd name="T120" fmla="*/ 2147483647 w 877"/>
              <a:gd name="T121" fmla="*/ 2147483647 h 676"/>
              <a:gd name="T122" fmla="*/ 2147483647 w 877"/>
              <a:gd name="T123" fmla="*/ 2147483647 h 676"/>
              <a:gd name="T124" fmla="*/ 2147483647 w 877"/>
              <a:gd name="T125" fmla="*/ 2147483647 h 67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77"/>
              <a:gd name="T190" fmla="*/ 0 h 676"/>
              <a:gd name="T191" fmla="*/ 877 w 877"/>
              <a:gd name="T192" fmla="*/ 676 h 67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77" h="676">
                <a:moveTo>
                  <a:pt x="775" y="224"/>
                </a:moveTo>
                <a:lnTo>
                  <a:pt x="777" y="226"/>
                </a:lnTo>
                <a:lnTo>
                  <a:pt x="777" y="224"/>
                </a:lnTo>
                <a:lnTo>
                  <a:pt x="775" y="224"/>
                </a:lnTo>
                <a:close/>
                <a:moveTo>
                  <a:pt x="416" y="671"/>
                </a:moveTo>
                <a:lnTo>
                  <a:pt x="415" y="675"/>
                </a:lnTo>
                <a:lnTo>
                  <a:pt x="418" y="675"/>
                </a:lnTo>
                <a:lnTo>
                  <a:pt x="419" y="676"/>
                </a:lnTo>
                <a:lnTo>
                  <a:pt x="421" y="675"/>
                </a:lnTo>
                <a:lnTo>
                  <a:pt x="421" y="674"/>
                </a:lnTo>
                <a:lnTo>
                  <a:pt x="421" y="673"/>
                </a:lnTo>
                <a:lnTo>
                  <a:pt x="416" y="671"/>
                </a:lnTo>
                <a:close/>
                <a:moveTo>
                  <a:pt x="398" y="646"/>
                </a:moveTo>
                <a:lnTo>
                  <a:pt x="398" y="646"/>
                </a:lnTo>
                <a:lnTo>
                  <a:pt x="397" y="648"/>
                </a:lnTo>
                <a:lnTo>
                  <a:pt x="395" y="648"/>
                </a:lnTo>
                <a:lnTo>
                  <a:pt x="395" y="647"/>
                </a:lnTo>
                <a:lnTo>
                  <a:pt x="398" y="646"/>
                </a:lnTo>
                <a:close/>
                <a:moveTo>
                  <a:pt x="740" y="288"/>
                </a:moveTo>
                <a:lnTo>
                  <a:pt x="740" y="288"/>
                </a:lnTo>
                <a:lnTo>
                  <a:pt x="739" y="296"/>
                </a:lnTo>
                <a:lnTo>
                  <a:pt x="742" y="297"/>
                </a:lnTo>
                <a:lnTo>
                  <a:pt x="743" y="299"/>
                </a:lnTo>
                <a:lnTo>
                  <a:pt x="749" y="297"/>
                </a:lnTo>
                <a:lnTo>
                  <a:pt x="754" y="296"/>
                </a:lnTo>
                <a:lnTo>
                  <a:pt x="757" y="295"/>
                </a:lnTo>
                <a:lnTo>
                  <a:pt x="757" y="294"/>
                </a:lnTo>
                <a:lnTo>
                  <a:pt x="752" y="292"/>
                </a:lnTo>
                <a:lnTo>
                  <a:pt x="740" y="288"/>
                </a:lnTo>
                <a:close/>
                <a:moveTo>
                  <a:pt x="660" y="104"/>
                </a:moveTo>
                <a:lnTo>
                  <a:pt x="660" y="104"/>
                </a:lnTo>
                <a:lnTo>
                  <a:pt x="663" y="103"/>
                </a:lnTo>
                <a:lnTo>
                  <a:pt x="661" y="104"/>
                </a:lnTo>
                <a:lnTo>
                  <a:pt x="656" y="108"/>
                </a:lnTo>
                <a:lnTo>
                  <a:pt x="654" y="113"/>
                </a:lnTo>
                <a:lnTo>
                  <a:pt x="653" y="113"/>
                </a:lnTo>
                <a:lnTo>
                  <a:pt x="651" y="113"/>
                </a:lnTo>
                <a:lnTo>
                  <a:pt x="653" y="110"/>
                </a:lnTo>
                <a:lnTo>
                  <a:pt x="655" y="107"/>
                </a:lnTo>
                <a:lnTo>
                  <a:pt x="660" y="104"/>
                </a:lnTo>
                <a:close/>
                <a:moveTo>
                  <a:pt x="453" y="51"/>
                </a:moveTo>
                <a:lnTo>
                  <a:pt x="453" y="51"/>
                </a:lnTo>
                <a:lnTo>
                  <a:pt x="456" y="53"/>
                </a:lnTo>
                <a:lnTo>
                  <a:pt x="456" y="54"/>
                </a:lnTo>
                <a:lnTo>
                  <a:pt x="454" y="54"/>
                </a:lnTo>
                <a:lnTo>
                  <a:pt x="451" y="52"/>
                </a:lnTo>
                <a:lnTo>
                  <a:pt x="451" y="51"/>
                </a:lnTo>
                <a:lnTo>
                  <a:pt x="453" y="51"/>
                </a:lnTo>
                <a:close/>
                <a:moveTo>
                  <a:pt x="513" y="511"/>
                </a:moveTo>
                <a:lnTo>
                  <a:pt x="513" y="511"/>
                </a:lnTo>
                <a:lnTo>
                  <a:pt x="517" y="513"/>
                </a:lnTo>
                <a:lnTo>
                  <a:pt x="520" y="513"/>
                </a:lnTo>
                <a:lnTo>
                  <a:pt x="519" y="516"/>
                </a:lnTo>
                <a:lnTo>
                  <a:pt x="517" y="518"/>
                </a:lnTo>
                <a:lnTo>
                  <a:pt x="515" y="518"/>
                </a:lnTo>
                <a:lnTo>
                  <a:pt x="511" y="520"/>
                </a:lnTo>
                <a:lnTo>
                  <a:pt x="511" y="516"/>
                </a:lnTo>
                <a:lnTo>
                  <a:pt x="510" y="514"/>
                </a:lnTo>
                <a:lnTo>
                  <a:pt x="513" y="511"/>
                </a:lnTo>
                <a:close/>
                <a:moveTo>
                  <a:pt x="292" y="504"/>
                </a:moveTo>
                <a:lnTo>
                  <a:pt x="292" y="504"/>
                </a:lnTo>
                <a:lnTo>
                  <a:pt x="295" y="507"/>
                </a:lnTo>
                <a:lnTo>
                  <a:pt x="296" y="508"/>
                </a:lnTo>
                <a:lnTo>
                  <a:pt x="294" y="507"/>
                </a:lnTo>
                <a:lnTo>
                  <a:pt x="292" y="506"/>
                </a:lnTo>
                <a:lnTo>
                  <a:pt x="291" y="504"/>
                </a:lnTo>
                <a:lnTo>
                  <a:pt x="292" y="504"/>
                </a:lnTo>
                <a:close/>
                <a:moveTo>
                  <a:pt x="333" y="500"/>
                </a:moveTo>
                <a:lnTo>
                  <a:pt x="333" y="500"/>
                </a:lnTo>
                <a:lnTo>
                  <a:pt x="335" y="500"/>
                </a:lnTo>
                <a:lnTo>
                  <a:pt x="335" y="501"/>
                </a:lnTo>
                <a:lnTo>
                  <a:pt x="333" y="502"/>
                </a:lnTo>
                <a:lnTo>
                  <a:pt x="333" y="506"/>
                </a:lnTo>
                <a:lnTo>
                  <a:pt x="328" y="508"/>
                </a:lnTo>
                <a:lnTo>
                  <a:pt x="322" y="509"/>
                </a:lnTo>
                <a:lnTo>
                  <a:pt x="320" y="509"/>
                </a:lnTo>
                <a:lnTo>
                  <a:pt x="322" y="507"/>
                </a:lnTo>
                <a:lnTo>
                  <a:pt x="325" y="504"/>
                </a:lnTo>
                <a:lnTo>
                  <a:pt x="329" y="501"/>
                </a:lnTo>
                <a:lnTo>
                  <a:pt x="333" y="500"/>
                </a:lnTo>
                <a:close/>
                <a:moveTo>
                  <a:pt x="328" y="481"/>
                </a:moveTo>
                <a:lnTo>
                  <a:pt x="328" y="481"/>
                </a:lnTo>
                <a:lnTo>
                  <a:pt x="329" y="482"/>
                </a:lnTo>
                <a:lnTo>
                  <a:pt x="326" y="483"/>
                </a:lnTo>
                <a:lnTo>
                  <a:pt x="326" y="482"/>
                </a:lnTo>
                <a:lnTo>
                  <a:pt x="328" y="481"/>
                </a:lnTo>
                <a:close/>
                <a:moveTo>
                  <a:pt x="329" y="478"/>
                </a:moveTo>
                <a:lnTo>
                  <a:pt x="329" y="478"/>
                </a:lnTo>
                <a:lnTo>
                  <a:pt x="331" y="478"/>
                </a:lnTo>
                <a:lnTo>
                  <a:pt x="330" y="479"/>
                </a:lnTo>
                <a:lnTo>
                  <a:pt x="328" y="479"/>
                </a:lnTo>
                <a:lnTo>
                  <a:pt x="328" y="478"/>
                </a:lnTo>
                <a:lnTo>
                  <a:pt x="329" y="478"/>
                </a:lnTo>
                <a:close/>
                <a:moveTo>
                  <a:pt x="666" y="404"/>
                </a:moveTo>
                <a:lnTo>
                  <a:pt x="666" y="404"/>
                </a:lnTo>
                <a:lnTo>
                  <a:pt x="668" y="404"/>
                </a:lnTo>
                <a:lnTo>
                  <a:pt x="669" y="406"/>
                </a:lnTo>
                <a:lnTo>
                  <a:pt x="667" y="409"/>
                </a:lnTo>
                <a:lnTo>
                  <a:pt x="659" y="406"/>
                </a:lnTo>
                <a:lnTo>
                  <a:pt x="662" y="406"/>
                </a:lnTo>
                <a:lnTo>
                  <a:pt x="663" y="405"/>
                </a:lnTo>
                <a:lnTo>
                  <a:pt x="666" y="404"/>
                </a:lnTo>
                <a:close/>
                <a:moveTo>
                  <a:pt x="292" y="375"/>
                </a:moveTo>
                <a:lnTo>
                  <a:pt x="292" y="375"/>
                </a:lnTo>
                <a:lnTo>
                  <a:pt x="291" y="376"/>
                </a:lnTo>
                <a:lnTo>
                  <a:pt x="292" y="376"/>
                </a:lnTo>
                <a:lnTo>
                  <a:pt x="296" y="377"/>
                </a:lnTo>
                <a:lnTo>
                  <a:pt x="296" y="376"/>
                </a:lnTo>
                <a:lnTo>
                  <a:pt x="295" y="375"/>
                </a:lnTo>
                <a:lnTo>
                  <a:pt x="292" y="375"/>
                </a:lnTo>
                <a:close/>
                <a:moveTo>
                  <a:pt x="278" y="371"/>
                </a:moveTo>
                <a:lnTo>
                  <a:pt x="278" y="371"/>
                </a:lnTo>
                <a:lnTo>
                  <a:pt x="277" y="372"/>
                </a:lnTo>
                <a:lnTo>
                  <a:pt x="276" y="373"/>
                </a:lnTo>
                <a:lnTo>
                  <a:pt x="275" y="376"/>
                </a:lnTo>
                <a:lnTo>
                  <a:pt x="276" y="377"/>
                </a:lnTo>
                <a:lnTo>
                  <a:pt x="277" y="378"/>
                </a:lnTo>
                <a:lnTo>
                  <a:pt x="278" y="378"/>
                </a:lnTo>
                <a:lnTo>
                  <a:pt x="281" y="378"/>
                </a:lnTo>
                <a:lnTo>
                  <a:pt x="281" y="373"/>
                </a:lnTo>
                <a:lnTo>
                  <a:pt x="280" y="372"/>
                </a:lnTo>
                <a:lnTo>
                  <a:pt x="278" y="371"/>
                </a:lnTo>
                <a:close/>
                <a:moveTo>
                  <a:pt x="704" y="317"/>
                </a:moveTo>
                <a:lnTo>
                  <a:pt x="703" y="320"/>
                </a:lnTo>
                <a:lnTo>
                  <a:pt x="701" y="321"/>
                </a:lnTo>
                <a:lnTo>
                  <a:pt x="698" y="321"/>
                </a:lnTo>
                <a:lnTo>
                  <a:pt x="696" y="321"/>
                </a:lnTo>
                <a:lnTo>
                  <a:pt x="695" y="322"/>
                </a:lnTo>
                <a:lnTo>
                  <a:pt x="694" y="325"/>
                </a:lnTo>
                <a:lnTo>
                  <a:pt x="696" y="327"/>
                </a:lnTo>
                <a:lnTo>
                  <a:pt x="697" y="329"/>
                </a:lnTo>
                <a:lnTo>
                  <a:pt x="687" y="325"/>
                </a:lnTo>
                <a:lnTo>
                  <a:pt x="682" y="325"/>
                </a:lnTo>
                <a:lnTo>
                  <a:pt x="677" y="328"/>
                </a:lnTo>
                <a:lnTo>
                  <a:pt x="674" y="331"/>
                </a:lnTo>
                <a:lnTo>
                  <a:pt x="674" y="337"/>
                </a:lnTo>
                <a:lnTo>
                  <a:pt x="676" y="336"/>
                </a:lnTo>
                <a:lnTo>
                  <a:pt x="678" y="337"/>
                </a:lnTo>
                <a:lnTo>
                  <a:pt x="681" y="341"/>
                </a:lnTo>
                <a:lnTo>
                  <a:pt x="684" y="341"/>
                </a:lnTo>
                <a:lnTo>
                  <a:pt x="687" y="340"/>
                </a:lnTo>
                <a:lnTo>
                  <a:pt x="689" y="337"/>
                </a:lnTo>
                <a:lnTo>
                  <a:pt x="691" y="336"/>
                </a:lnTo>
                <a:lnTo>
                  <a:pt x="694" y="336"/>
                </a:lnTo>
                <a:lnTo>
                  <a:pt x="696" y="336"/>
                </a:lnTo>
                <a:lnTo>
                  <a:pt x="697" y="335"/>
                </a:lnTo>
                <a:lnTo>
                  <a:pt x="697" y="333"/>
                </a:lnTo>
                <a:lnTo>
                  <a:pt x="697" y="331"/>
                </a:lnTo>
                <a:lnTo>
                  <a:pt x="698" y="330"/>
                </a:lnTo>
                <a:lnTo>
                  <a:pt x="699" y="330"/>
                </a:lnTo>
                <a:lnTo>
                  <a:pt x="702" y="330"/>
                </a:lnTo>
                <a:lnTo>
                  <a:pt x="703" y="333"/>
                </a:lnTo>
                <a:lnTo>
                  <a:pt x="705" y="335"/>
                </a:lnTo>
                <a:lnTo>
                  <a:pt x="710" y="335"/>
                </a:lnTo>
                <a:lnTo>
                  <a:pt x="717" y="336"/>
                </a:lnTo>
                <a:lnTo>
                  <a:pt x="717" y="337"/>
                </a:lnTo>
                <a:lnTo>
                  <a:pt x="718" y="338"/>
                </a:lnTo>
                <a:lnTo>
                  <a:pt x="715" y="338"/>
                </a:lnTo>
                <a:lnTo>
                  <a:pt x="713" y="340"/>
                </a:lnTo>
                <a:lnTo>
                  <a:pt x="715" y="341"/>
                </a:lnTo>
                <a:lnTo>
                  <a:pt x="716" y="342"/>
                </a:lnTo>
                <a:lnTo>
                  <a:pt x="717" y="342"/>
                </a:lnTo>
                <a:lnTo>
                  <a:pt x="715" y="345"/>
                </a:lnTo>
                <a:lnTo>
                  <a:pt x="715" y="348"/>
                </a:lnTo>
                <a:lnTo>
                  <a:pt x="717" y="350"/>
                </a:lnTo>
                <a:lnTo>
                  <a:pt x="719" y="351"/>
                </a:lnTo>
                <a:lnTo>
                  <a:pt x="726" y="355"/>
                </a:lnTo>
                <a:lnTo>
                  <a:pt x="732" y="357"/>
                </a:lnTo>
                <a:lnTo>
                  <a:pt x="735" y="359"/>
                </a:lnTo>
                <a:lnTo>
                  <a:pt x="738" y="363"/>
                </a:lnTo>
                <a:lnTo>
                  <a:pt x="743" y="363"/>
                </a:lnTo>
                <a:lnTo>
                  <a:pt x="746" y="363"/>
                </a:lnTo>
                <a:lnTo>
                  <a:pt x="746" y="361"/>
                </a:lnTo>
                <a:lnTo>
                  <a:pt x="747" y="359"/>
                </a:lnTo>
                <a:lnTo>
                  <a:pt x="746" y="358"/>
                </a:lnTo>
                <a:lnTo>
                  <a:pt x="744" y="357"/>
                </a:lnTo>
                <a:lnTo>
                  <a:pt x="742" y="356"/>
                </a:lnTo>
                <a:lnTo>
                  <a:pt x="739" y="356"/>
                </a:lnTo>
                <a:lnTo>
                  <a:pt x="739" y="355"/>
                </a:lnTo>
                <a:lnTo>
                  <a:pt x="744" y="351"/>
                </a:lnTo>
                <a:lnTo>
                  <a:pt x="744" y="349"/>
                </a:lnTo>
                <a:lnTo>
                  <a:pt x="738" y="348"/>
                </a:lnTo>
                <a:lnTo>
                  <a:pt x="735" y="347"/>
                </a:lnTo>
                <a:lnTo>
                  <a:pt x="730" y="343"/>
                </a:lnTo>
                <a:lnTo>
                  <a:pt x="729" y="343"/>
                </a:lnTo>
                <a:lnTo>
                  <a:pt x="730" y="343"/>
                </a:lnTo>
                <a:lnTo>
                  <a:pt x="735" y="342"/>
                </a:lnTo>
                <a:lnTo>
                  <a:pt x="736" y="345"/>
                </a:lnTo>
                <a:lnTo>
                  <a:pt x="738" y="345"/>
                </a:lnTo>
                <a:lnTo>
                  <a:pt x="740" y="345"/>
                </a:lnTo>
                <a:lnTo>
                  <a:pt x="742" y="344"/>
                </a:lnTo>
                <a:lnTo>
                  <a:pt x="743" y="344"/>
                </a:lnTo>
                <a:lnTo>
                  <a:pt x="745" y="337"/>
                </a:lnTo>
                <a:lnTo>
                  <a:pt x="739" y="335"/>
                </a:lnTo>
                <a:lnTo>
                  <a:pt x="735" y="335"/>
                </a:lnTo>
                <a:lnTo>
                  <a:pt x="730" y="335"/>
                </a:lnTo>
                <a:lnTo>
                  <a:pt x="724" y="337"/>
                </a:lnTo>
                <a:lnTo>
                  <a:pt x="726" y="335"/>
                </a:lnTo>
                <a:lnTo>
                  <a:pt x="729" y="333"/>
                </a:lnTo>
                <a:lnTo>
                  <a:pt x="731" y="333"/>
                </a:lnTo>
                <a:lnTo>
                  <a:pt x="733" y="333"/>
                </a:lnTo>
                <a:lnTo>
                  <a:pt x="733" y="330"/>
                </a:lnTo>
                <a:lnTo>
                  <a:pt x="735" y="329"/>
                </a:lnTo>
                <a:lnTo>
                  <a:pt x="722" y="329"/>
                </a:lnTo>
                <a:lnTo>
                  <a:pt x="724" y="327"/>
                </a:lnTo>
                <a:lnTo>
                  <a:pt x="725" y="324"/>
                </a:lnTo>
                <a:lnTo>
                  <a:pt x="715" y="320"/>
                </a:lnTo>
                <a:lnTo>
                  <a:pt x="709" y="318"/>
                </a:lnTo>
                <a:lnTo>
                  <a:pt x="704" y="317"/>
                </a:lnTo>
                <a:close/>
                <a:moveTo>
                  <a:pt x="228" y="282"/>
                </a:moveTo>
                <a:lnTo>
                  <a:pt x="228" y="282"/>
                </a:lnTo>
                <a:lnTo>
                  <a:pt x="223" y="285"/>
                </a:lnTo>
                <a:lnTo>
                  <a:pt x="222" y="286"/>
                </a:lnTo>
                <a:lnTo>
                  <a:pt x="226" y="286"/>
                </a:lnTo>
                <a:lnTo>
                  <a:pt x="229" y="285"/>
                </a:lnTo>
                <a:lnTo>
                  <a:pt x="230" y="283"/>
                </a:lnTo>
                <a:lnTo>
                  <a:pt x="230" y="282"/>
                </a:lnTo>
                <a:lnTo>
                  <a:pt x="228" y="282"/>
                </a:lnTo>
                <a:close/>
                <a:moveTo>
                  <a:pt x="786" y="280"/>
                </a:moveTo>
                <a:lnTo>
                  <a:pt x="786" y="280"/>
                </a:lnTo>
                <a:lnTo>
                  <a:pt x="785" y="282"/>
                </a:lnTo>
                <a:lnTo>
                  <a:pt x="788" y="282"/>
                </a:lnTo>
                <a:lnTo>
                  <a:pt x="787" y="281"/>
                </a:lnTo>
                <a:lnTo>
                  <a:pt x="787" y="280"/>
                </a:lnTo>
                <a:lnTo>
                  <a:pt x="786" y="280"/>
                </a:lnTo>
                <a:close/>
                <a:moveTo>
                  <a:pt x="765" y="272"/>
                </a:moveTo>
                <a:lnTo>
                  <a:pt x="765" y="272"/>
                </a:lnTo>
                <a:lnTo>
                  <a:pt x="765" y="276"/>
                </a:lnTo>
                <a:lnTo>
                  <a:pt x="765" y="279"/>
                </a:lnTo>
                <a:lnTo>
                  <a:pt x="766" y="282"/>
                </a:lnTo>
                <a:lnTo>
                  <a:pt x="770" y="282"/>
                </a:lnTo>
                <a:lnTo>
                  <a:pt x="771" y="281"/>
                </a:lnTo>
                <a:lnTo>
                  <a:pt x="773" y="281"/>
                </a:lnTo>
                <a:lnTo>
                  <a:pt x="773" y="279"/>
                </a:lnTo>
                <a:lnTo>
                  <a:pt x="774" y="276"/>
                </a:lnTo>
                <a:lnTo>
                  <a:pt x="772" y="276"/>
                </a:lnTo>
                <a:lnTo>
                  <a:pt x="770" y="276"/>
                </a:lnTo>
                <a:lnTo>
                  <a:pt x="770" y="274"/>
                </a:lnTo>
                <a:lnTo>
                  <a:pt x="768" y="273"/>
                </a:lnTo>
                <a:lnTo>
                  <a:pt x="765" y="272"/>
                </a:lnTo>
                <a:close/>
                <a:moveTo>
                  <a:pt x="735" y="264"/>
                </a:moveTo>
                <a:lnTo>
                  <a:pt x="735" y="264"/>
                </a:lnTo>
                <a:lnTo>
                  <a:pt x="737" y="265"/>
                </a:lnTo>
                <a:lnTo>
                  <a:pt x="738" y="267"/>
                </a:lnTo>
                <a:lnTo>
                  <a:pt x="738" y="273"/>
                </a:lnTo>
                <a:lnTo>
                  <a:pt x="735" y="273"/>
                </a:lnTo>
                <a:lnTo>
                  <a:pt x="733" y="268"/>
                </a:lnTo>
                <a:lnTo>
                  <a:pt x="733" y="265"/>
                </a:lnTo>
                <a:lnTo>
                  <a:pt x="735" y="264"/>
                </a:lnTo>
                <a:close/>
                <a:moveTo>
                  <a:pt x="788" y="253"/>
                </a:moveTo>
                <a:lnTo>
                  <a:pt x="788" y="253"/>
                </a:lnTo>
                <a:lnTo>
                  <a:pt x="787" y="254"/>
                </a:lnTo>
                <a:lnTo>
                  <a:pt x="786" y="255"/>
                </a:lnTo>
                <a:lnTo>
                  <a:pt x="784" y="255"/>
                </a:lnTo>
                <a:lnTo>
                  <a:pt x="781" y="255"/>
                </a:lnTo>
                <a:lnTo>
                  <a:pt x="781" y="262"/>
                </a:lnTo>
                <a:lnTo>
                  <a:pt x="782" y="267"/>
                </a:lnTo>
                <a:lnTo>
                  <a:pt x="784" y="269"/>
                </a:lnTo>
                <a:lnTo>
                  <a:pt x="786" y="271"/>
                </a:lnTo>
                <a:lnTo>
                  <a:pt x="788" y="272"/>
                </a:lnTo>
                <a:lnTo>
                  <a:pt x="792" y="271"/>
                </a:lnTo>
                <a:lnTo>
                  <a:pt x="794" y="268"/>
                </a:lnTo>
                <a:lnTo>
                  <a:pt x="795" y="266"/>
                </a:lnTo>
                <a:lnTo>
                  <a:pt x="798" y="266"/>
                </a:lnTo>
                <a:lnTo>
                  <a:pt x="799" y="266"/>
                </a:lnTo>
                <a:lnTo>
                  <a:pt x="799" y="267"/>
                </a:lnTo>
                <a:lnTo>
                  <a:pt x="800" y="267"/>
                </a:lnTo>
                <a:lnTo>
                  <a:pt x="802" y="266"/>
                </a:lnTo>
                <a:lnTo>
                  <a:pt x="801" y="259"/>
                </a:lnTo>
                <a:lnTo>
                  <a:pt x="798" y="262"/>
                </a:lnTo>
                <a:lnTo>
                  <a:pt x="793" y="261"/>
                </a:lnTo>
                <a:lnTo>
                  <a:pt x="792" y="260"/>
                </a:lnTo>
                <a:lnTo>
                  <a:pt x="789" y="253"/>
                </a:lnTo>
                <a:lnTo>
                  <a:pt x="788" y="253"/>
                </a:lnTo>
                <a:close/>
                <a:moveTo>
                  <a:pt x="777" y="226"/>
                </a:moveTo>
                <a:lnTo>
                  <a:pt x="777" y="226"/>
                </a:lnTo>
                <a:lnTo>
                  <a:pt x="775" y="228"/>
                </a:lnTo>
                <a:lnTo>
                  <a:pt x="778" y="232"/>
                </a:lnTo>
                <a:lnTo>
                  <a:pt x="780" y="238"/>
                </a:lnTo>
                <a:lnTo>
                  <a:pt x="782" y="241"/>
                </a:lnTo>
                <a:lnTo>
                  <a:pt x="782" y="239"/>
                </a:lnTo>
                <a:lnTo>
                  <a:pt x="782" y="234"/>
                </a:lnTo>
                <a:lnTo>
                  <a:pt x="779" y="231"/>
                </a:lnTo>
                <a:lnTo>
                  <a:pt x="779" y="228"/>
                </a:lnTo>
                <a:lnTo>
                  <a:pt x="780" y="227"/>
                </a:lnTo>
                <a:lnTo>
                  <a:pt x="777" y="226"/>
                </a:lnTo>
                <a:close/>
                <a:moveTo>
                  <a:pt x="15" y="198"/>
                </a:moveTo>
                <a:lnTo>
                  <a:pt x="16" y="200"/>
                </a:lnTo>
                <a:lnTo>
                  <a:pt x="20" y="200"/>
                </a:lnTo>
                <a:lnTo>
                  <a:pt x="18" y="199"/>
                </a:lnTo>
                <a:lnTo>
                  <a:pt x="15" y="198"/>
                </a:lnTo>
                <a:close/>
                <a:moveTo>
                  <a:pt x="1" y="197"/>
                </a:moveTo>
                <a:lnTo>
                  <a:pt x="1" y="197"/>
                </a:lnTo>
                <a:lnTo>
                  <a:pt x="0" y="198"/>
                </a:lnTo>
                <a:lnTo>
                  <a:pt x="0" y="200"/>
                </a:lnTo>
                <a:lnTo>
                  <a:pt x="1" y="200"/>
                </a:lnTo>
                <a:lnTo>
                  <a:pt x="4" y="200"/>
                </a:lnTo>
                <a:lnTo>
                  <a:pt x="5" y="199"/>
                </a:lnTo>
                <a:lnTo>
                  <a:pt x="7" y="198"/>
                </a:lnTo>
                <a:lnTo>
                  <a:pt x="4" y="197"/>
                </a:lnTo>
                <a:lnTo>
                  <a:pt x="1" y="197"/>
                </a:lnTo>
                <a:close/>
                <a:moveTo>
                  <a:pt x="770" y="115"/>
                </a:moveTo>
                <a:lnTo>
                  <a:pt x="770" y="115"/>
                </a:lnTo>
                <a:lnTo>
                  <a:pt x="768" y="120"/>
                </a:lnTo>
                <a:lnTo>
                  <a:pt x="774" y="118"/>
                </a:lnTo>
                <a:lnTo>
                  <a:pt x="770" y="115"/>
                </a:lnTo>
                <a:close/>
                <a:moveTo>
                  <a:pt x="675" y="99"/>
                </a:moveTo>
                <a:lnTo>
                  <a:pt x="675" y="99"/>
                </a:lnTo>
                <a:lnTo>
                  <a:pt x="677" y="99"/>
                </a:lnTo>
                <a:lnTo>
                  <a:pt x="678" y="99"/>
                </a:lnTo>
                <a:lnTo>
                  <a:pt x="675" y="101"/>
                </a:lnTo>
                <a:lnTo>
                  <a:pt x="667" y="104"/>
                </a:lnTo>
                <a:lnTo>
                  <a:pt x="662" y="103"/>
                </a:lnTo>
                <a:lnTo>
                  <a:pt x="668" y="102"/>
                </a:lnTo>
                <a:lnTo>
                  <a:pt x="671" y="100"/>
                </a:lnTo>
                <a:lnTo>
                  <a:pt x="675" y="99"/>
                </a:lnTo>
                <a:close/>
                <a:moveTo>
                  <a:pt x="780" y="60"/>
                </a:moveTo>
                <a:lnTo>
                  <a:pt x="780" y="60"/>
                </a:lnTo>
                <a:lnTo>
                  <a:pt x="780" y="63"/>
                </a:lnTo>
                <a:lnTo>
                  <a:pt x="781" y="63"/>
                </a:lnTo>
                <a:lnTo>
                  <a:pt x="782" y="62"/>
                </a:lnTo>
                <a:lnTo>
                  <a:pt x="781" y="61"/>
                </a:lnTo>
                <a:lnTo>
                  <a:pt x="780" y="60"/>
                </a:lnTo>
                <a:close/>
                <a:moveTo>
                  <a:pt x="767" y="59"/>
                </a:moveTo>
                <a:lnTo>
                  <a:pt x="767" y="59"/>
                </a:lnTo>
                <a:lnTo>
                  <a:pt x="767" y="67"/>
                </a:lnTo>
                <a:lnTo>
                  <a:pt x="770" y="67"/>
                </a:lnTo>
                <a:lnTo>
                  <a:pt x="770" y="63"/>
                </a:lnTo>
                <a:lnTo>
                  <a:pt x="770" y="60"/>
                </a:lnTo>
                <a:lnTo>
                  <a:pt x="767" y="59"/>
                </a:lnTo>
                <a:close/>
                <a:moveTo>
                  <a:pt x="280" y="48"/>
                </a:moveTo>
                <a:lnTo>
                  <a:pt x="280" y="48"/>
                </a:lnTo>
                <a:lnTo>
                  <a:pt x="280" y="52"/>
                </a:lnTo>
                <a:lnTo>
                  <a:pt x="281" y="56"/>
                </a:lnTo>
                <a:lnTo>
                  <a:pt x="282" y="59"/>
                </a:lnTo>
                <a:lnTo>
                  <a:pt x="285" y="60"/>
                </a:lnTo>
                <a:lnTo>
                  <a:pt x="294" y="65"/>
                </a:lnTo>
                <a:lnTo>
                  <a:pt x="304" y="68"/>
                </a:lnTo>
                <a:lnTo>
                  <a:pt x="313" y="69"/>
                </a:lnTo>
                <a:lnTo>
                  <a:pt x="315" y="69"/>
                </a:lnTo>
                <a:lnTo>
                  <a:pt x="316" y="69"/>
                </a:lnTo>
                <a:lnTo>
                  <a:pt x="315" y="67"/>
                </a:lnTo>
                <a:lnTo>
                  <a:pt x="313" y="63"/>
                </a:lnTo>
                <a:lnTo>
                  <a:pt x="303" y="59"/>
                </a:lnTo>
                <a:lnTo>
                  <a:pt x="299" y="60"/>
                </a:lnTo>
                <a:lnTo>
                  <a:pt x="297" y="59"/>
                </a:lnTo>
                <a:lnTo>
                  <a:pt x="294" y="55"/>
                </a:lnTo>
                <a:lnTo>
                  <a:pt x="291" y="54"/>
                </a:lnTo>
                <a:lnTo>
                  <a:pt x="288" y="54"/>
                </a:lnTo>
                <a:lnTo>
                  <a:pt x="284" y="51"/>
                </a:lnTo>
                <a:lnTo>
                  <a:pt x="280" y="48"/>
                </a:lnTo>
                <a:close/>
                <a:moveTo>
                  <a:pt x="551" y="28"/>
                </a:moveTo>
                <a:lnTo>
                  <a:pt x="551" y="28"/>
                </a:lnTo>
                <a:lnTo>
                  <a:pt x="553" y="28"/>
                </a:lnTo>
                <a:lnTo>
                  <a:pt x="552" y="30"/>
                </a:lnTo>
                <a:lnTo>
                  <a:pt x="546" y="31"/>
                </a:lnTo>
                <a:lnTo>
                  <a:pt x="546" y="33"/>
                </a:lnTo>
                <a:lnTo>
                  <a:pt x="545" y="34"/>
                </a:lnTo>
                <a:lnTo>
                  <a:pt x="538" y="32"/>
                </a:lnTo>
                <a:lnTo>
                  <a:pt x="538" y="34"/>
                </a:lnTo>
                <a:lnTo>
                  <a:pt x="538" y="35"/>
                </a:lnTo>
                <a:lnTo>
                  <a:pt x="536" y="35"/>
                </a:lnTo>
                <a:lnTo>
                  <a:pt x="537" y="33"/>
                </a:lnTo>
                <a:lnTo>
                  <a:pt x="538" y="30"/>
                </a:lnTo>
                <a:lnTo>
                  <a:pt x="545" y="28"/>
                </a:lnTo>
                <a:lnTo>
                  <a:pt x="551" y="28"/>
                </a:lnTo>
                <a:close/>
                <a:moveTo>
                  <a:pt x="616" y="23"/>
                </a:moveTo>
                <a:lnTo>
                  <a:pt x="616" y="23"/>
                </a:lnTo>
                <a:lnTo>
                  <a:pt x="623" y="23"/>
                </a:lnTo>
                <a:lnTo>
                  <a:pt x="628" y="24"/>
                </a:lnTo>
                <a:lnTo>
                  <a:pt x="636" y="23"/>
                </a:lnTo>
                <a:lnTo>
                  <a:pt x="646" y="23"/>
                </a:lnTo>
                <a:lnTo>
                  <a:pt x="660" y="25"/>
                </a:lnTo>
                <a:lnTo>
                  <a:pt x="644" y="26"/>
                </a:lnTo>
                <a:lnTo>
                  <a:pt x="629" y="28"/>
                </a:lnTo>
                <a:lnTo>
                  <a:pt x="622" y="27"/>
                </a:lnTo>
                <a:lnTo>
                  <a:pt x="618" y="26"/>
                </a:lnTo>
                <a:lnTo>
                  <a:pt x="613" y="27"/>
                </a:lnTo>
                <a:lnTo>
                  <a:pt x="611" y="30"/>
                </a:lnTo>
                <a:lnTo>
                  <a:pt x="606" y="30"/>
                </a:lnTo>
                <a:lnTo>
                  <a:pt x="602" y="30"/>
                </a:lnTo>
                <a:lnTo>
                  <a:pt x="594" y="30"/>
                </a:lnTo>
                <a:lnTo>
                  <a:pt x="595" y="27"/>
                </a:lnTo>
                <a:lnTo>
                  <a:pt x="600" y="27"/>
                </a:lnTo>
                <a:lnTo>
                  <a:pt x="608" y="24"/>
                </a:lnTo>
                <a:lnTo>
                  <a:pt x="616" y="23"/>
                </a:lnTo>
                <a:close/>
                <a:moveTo>
                  <a:pt x="565" y="18"/>
                </a:moveTo>
                <a:lnTo>
                  <a:pt x="566" y="18"/>
                </a:lnTo>
                <a:lnTo>
                  <a:pt x="566" y="20"/>
                </a:lnTo>
                <a:lnTo>
                  <a:pt x="566" y="24"/>
                </a:lnTo>
                <a:lnTo>
                  <a:pt x="571" y="28"/>
                </a:lnTo>
                <a:lnTo>
                  <a:pt x="578" y="26"/>
                </a:lnTo>
                <a:lnTo>
                  <a:pt x="582" y="25"/>
                </a:lnTo>
                <a:lnTo>
                  <a:pt x="586" y="26"/>
                </a:lnTo>
                <a:lnTo>
                  <a:pt x="593" y="30"/>
                </a:lnTo>
                <a:lnTo>
                  <a:pt x="584" y="28"/>
                </a:lnTo>
                <a:lnTo>
                  <a:pt x="578" y="28"/>
                </a:lnTo>
                <a:lnTo>
                  <a:pt x="571" y="30"/>
                </a:lnTo>
                <a:lnTo>
                  <a:pt x="571" y="32"/>
                </a:lnTo>
                <a:lnTo>
                  <a:pt x="570" y="32"/>
                </a:lnTo>
                <a:lnTo>
                  <a:pt x="570" y="33"/>
                </a:lnTo>
                <a:lnTo>
                  <a:pt x="568" y="33"/>
                </a:lnTo>
                <a:lnTo>
                  <a:pt x="567" y="32"/>
                </a:lnTo>
                <a:lnTo>
                  <a:pt x="566" y="30"/>
                </a:lnTo>
                <a:lnTo>
                  <a:pt x="563" y="30"/>
                </a:lnTo>
                <a:lnTo>
                  <a:pt x="563" y="28"/>
                </a:lnTo>
                <a:lnTo>
                  <a:pt x="564" y="27"/>
                </a:lnTo>
                <a:lnTo>
                  <a:pt x="564" y="25"/>
                </a:lnTo>
                <a:lnTo>
                  <a:pt x="564" y="21"/>
                </a:lnTo>
                <a:lnTo>
                  <a:pt x="564" y="19"/>
                </a:lnTo>
                <a:lnTo>
                  <a:pt x="564" y="18"/>
                </a:lnTo>
                <a:lnTo>
                  <a:pt x="565" y="18"/>
                </a:lnTo>
                <a:close/>
                <a:moveTo>
                  <a:pt x="742" y="55"/>
                </a:moveTo>
                <a:lnTo>
                  <a:pt x="742" y="55"/>
                </a:lnTo>
                <a:lnTo>
                  <a:pt x="744" y="54"/>
                </a:lnTo>
                <a:lnTo>
                  <a:pt x="745" y="52"/>
                </a:lnTo>
                <a:lnTo>
                  <a:pt x="749" y="48"/>
                </a:lnTo>
                <a:lnTo>
                  <a:pt x="751" y="48"/>
                </a:lnTo>
                <a:lnTo>
                  <a:pt x="753" y="48"/>
                </a:lnTo>
                <a:lnTo>
                  <a:pt x="761" y="44"/>
                </a:lnTo>
                <a:lnTo>
                  <a:pt x="760" y="40"/>
                </a:lnTo>
                <a:lnTo>
                  <a:pt x="758" y="39"/>
                </a:lnTo>
                <a:lnTo>
                  <a:pt x="756" y="39"/>
                </a:lnTo>
                <a:lnTo>
                  <a:pt x="750" y="38"/>
                </a:lnTo>
                <a:lnTo>
                  <a:pt x="746" y="34"/>
                </a:lnTo>
                <a:lnTo>
                  <a:pt x="742" y="34"/>
                </a:lnTo>
                <a:lnTo>
                  <a:pt x="737" y="35"/>
                </a:lnTo>
                <a:lnTo>
                  <a:pt x="732" y="37"/>
                </a:lnTo>
                <a:lnTo>
                  <a:pt x="729" y="35"/>
                </a:lnTo>
                <a:lnTo>
                  <a:pt x="729" y="32"/>
                </a:lnTo>
                <a:lnTo>
                  <a:pt x="723" y="30"/>
                </a:lnTo>
                <a:lnTo>
                  <a:pt x="720" y="30"/>
                </a:lnTo>
                <a:lnTo>
                  <a:pt x="719" y="30"/>
                </a:lnTo>
                <a:lnTo>
                  <a:pt x="716" y="32"/>
                </a:lnTo>
                <a:lnTo>
                  <a:pt x="716" y="28"/>
                </a:lnTo>
                <a:lnTo>
                  <a:pt x="713" y="27"/>
                </a:lnTo>
                <a:lnTo>
                  <a:pt x="704" y="31"/>
                </a:lnTo>
                <a:lnTo>
                  <a:pt x="698" y="33"/>
                </a:lnTo>
                <a:lnTo>
                  <a:pt x="691" y="34"/>
                </a:lnTo>
                <a:lnTo>
                  <a:pt x="691" y="32"/>
                </a:lnTo>
                <a:lnTo>
                  <a:pt x="697" y="31"/>
                </a:lnTo>
                <a:lnTo>
                  <a:pt x="703" y="30"/>
                </a:lnTo>
                <a:lnTo>
                  <a:pt x="705" y="28"/>
                </a:lnTo>
                <a:lnTo>
                  <a:pt x="705" y="25"/>
                </a:lnTo>
                <a:lnTo>
                  <a:pt x="705" y="23"/>
                </a:lnTo>
                <a:lnTo>
                  <a:pt x="703" y="19"/>
                </a:lnTo>
                <a:lnTo>
                  <a:pt x="698" y="17"/>
                </a:lnTo>
                <a:lnTo>
                  <a:pt x="695" y="14"/>
                </a:lnTo>
                <a:lnTo>
                  <a:pt x="690" y="13"/>
                </a:lnTo>
                <a:lnTo>
                  <a:pt x="689" y="14"/>
                </a:lnTo>
                <a:lnTo>
                  <a:pt x="687" y="16"/>
                </a:lnTo>
                <a:lnTo>
                  <a:pt x="684" y="19"/>
                </a:lnTo>
                <a:lnTo>
                  <a:pt x="680" y="20"/>
                </a:lnTo>
                <a:lnTo>
                  <a:pt x="675" y="23"/>
                </a:lnTo>
                <a:lnTo>
                  <a:pt x="663" y="24"/>
                </a:lnTo>
                <a:lnTo>
                  <a:pt x="667" y="19"/>
                </a:lnTo>
                <a:lnTo>
                  <a:pt x="671" y="16"/>
                </a:lnTo>
                <a:lnTo>
                  <a:pt x="675" y="14"/>
                </a:lnTo>
                <a:lnTo>
                  <a:pt x="678" y="13"/>
                </a:lnTo>
                <a:lnTo>
                  <a:pt x="680" y="9"/>
                </a:lnTo>
                <a:lnTo>
                  <a:pt x="675" y="6"/>
                </a:lnTo>
                <a:lnTo>
                  <a:pt x="663" y="7"/>
                </a:lnTo>
                <a:lnTo>
                  <a:pt x="656" y="7"/>
                </a:lnTo>
                <a:lnTo>
                  <a:pt x="650" y="6"/>
                </a:lnTo>
                <a:lnTo>
                  <a:pt x="642" y="5"/>
                </a:lnTo>
                <a:lnTo>
                  <a:pt x="639" y="4"/>
                </a:lnTo>
                <a:lnTo>
                  <a:pt x="634" y="3"/>
                </a:lnTo>
                <a:lnTo>
                  <a:pt x="633" y="5"/>
                </a:lnTo>
                <a:lnTo>
                  <a:pt x="629" y="5"/>
                </a:lnTo>
                <a:lnTo>
                  <a:pt x="625" y="4"/>
                </a:lnTo>
                <a:lnTo>
                  <a:pt x="622" y="5"/>
                </a:lnTo>
                <a:lnTo>
                  <a:pt x="620" y="6"/>
                </a:lnTo>
                <a:lnTo>
                  <a:pt x="616" y="7"/>
                </a:lnTo>
                <a:lnTo>
                  <a:pt x="613" y="7"/>
                </a:lnTo>
                <a:lnTo>
                  <a:pt x="608" y="6"/>
                </a:lnTo>
                <a:lnTo>
                  <a:pt x="602" y="4"/>
                </a:lnTo>
                <a:lnTo>
                  <a:pt x="598" y="0"/>
                </a:lnTo>
                <a:lnTo>
                  <a:pt x="593" y="0"/>
                </a:lnTo>
                <a:lnTo>
                  <a:pt x="587" y="3"/>
                </a:lnTo>
                <a:lnTo>
                  <a:pt x="582" y="4"/>
                </a:lnTo>
                <a:lnTo>
                  <a:pt x="579" y="3"/>
                </a:lnTo>
                <a:lnTo>
                  <a:pt x="573" y="2"/>
                </a:lnTo>
                <a:lnTo>
                  <a:pt x="567" y="2"/>
                </a:lnTo>
                <a:lnTo>
                  <a:pt x="563" y="2"/>
                </a:lnTo>
                <a:lnTo>
                  <a:pt x="557" y="3"/>
                </a:lnTo>
                <a:lnTo>
                  <a:pt x="550" y="3"/>
                </a:lnTo>
                <a:lnTo>
                  <a:pt x="535" y="2"/>
                </a:lnTo>
                <a:lnTo>
                  <a:pt x="525" y="0"/>
                </a:lnTo>
                <a:lnTo>
                  <a:pt x="519" y="0"/>
                </a:lnTo>
                <a:lnTo>
                  <a:pt x="518" y="0"/>
                </a:lnTo>
                <a:lnTo>
                  <a:pt x="518" y="2"/>
                </a:lnTo>
                <a:lnTo>
                  <a:pt x="518" y="5"/>
                </a:lnTo>
                <a:lnTo>
                  <a:pt x="505" y="2"/>
                </a:lnTo>
                <a:lnTo>
                  <a:pt x="504" y="5"/>
                </a:lnTo>
                <a:lnTo>
                  <a:pt x="505" y="6"/>
                </a:lnTo>
                <a:lnTo>
                  <a:pt x="506" y="7"/>
                </a:lnTo>
                <a:lnTo>
                  <a:pt x="499" y="9"/>
                </a:lnTo>
                <a:lnTo>
                  <a:pt x="495" y="9"/>
                </a:lnTo>
                <a:lnTo>
                  <a:pt x="490" y="7"/>
                </a:lnTo>
                <a:lnTo>
                  <a:pt x="490" y="6"/>
                </a:lnTo>
                <a:lnTo>
                  <a:pt x="489" y="6"/>
                </a:lnTo>
                <a:lnTo>
                  <a:pt x="489" y="9"/>
                </a:lnTo>
                <a:lnTo>
                  <a:pt x="488" y="10"/>
                </a:lnTo>
                <a:lnTo>
                  <a:pt x="484" y="12"/>
                </a:lnTo>
                <a:lnTo>
                  <a:pt x="483" y="13"/>
                </a:lnTo>
                <a:lnTo>
                  <a:pt x="484" y="14"/>
                </a:lnTo>
                <a:lnTo>
                  <a:pt x="488" y="14"/>
                </a:lnTo>
                <a:lnTo>
                  <a:pt x="490" y="14"/>
                </a:lnTo>
                <a:lnTo>
                  <a:pt x="492" y="17"/>
                </a:lnTo>
                <a:lnTo>
                  <a:pt x="478" y="18"/>
                </a:lnTo>
                <a:lnTo>
                  <a:pt x="476" y="18"/>
                </a:lnTo>
                <a:lnTo>
                  <a:pt x="475" y="20"/>
                </a:lnTo>
                <a:lnTo>
                  <a:pt x="476" y="21"/>
                </a:lnTo>
                <a:lnTo>
                  <a:pt x="478" y="24"/>
                </a:lnTo>
                <a:lnTo>
                  <a:pt x="484" y="30"/>
                </a:lnTo>
                <a:lnTo>
                  <a:pt x="483" y="30"/>
                </a:lnTo>
                <a:lnTo>
                  <a:pt x="481" y="30"/>
                </a:lnTo>
                <a:lnTo>
                  <a:pt x="476" y="26"/>
                </a:lnTo>
                <a:lnTo>
                  <a:pt x="473" y="21"/>
                </a:lnTo>
                <a:lnTo>
                  <a:pt x="469" y="21"/>
                </a:lnTo>
                <a:lnTo>
                  <a:pt x="467" y="21"/>
                </a:lnTo>
                <a:lnTo>
                  <a:pt x="468" y="23"/>
                </a:lnTo>
                <a:lnTo>
                  <a:pt x="469" y="24"/>
                </a:lnTo>
                <a:lnTo>
                  <a:pt x="470" y="24"/>
                </a:lnTo>
                <a:lnTo>
                  <a:pt x="470" y="26"/>
                </a:lnTo>
                <a:lnTo>
                  <a:pt x="471" y="28"/>
                </a:lnTo>
                <a:lnTo>
                  <a:pt x="466" y="25"/>
                </a:lnTo>
                <a:lnTo>
                  <a:pt x="464" y="26"/>
                </a:lnTo>
                <a:lnTo>
                  <a:pt x="462" y="31"/>
                </a:lnTo>
                <a:lnTo>
                  <a:pt x="455" y="28"/>
                </a:lnTo>
                <a:lnTo>
                  <a:pt x="451" y="26"/>
                </a:lnTo>
                <a:lnTo>
                  <a:pt x="450" y="25"/>
                </a:lnTo>
                <a:lnTo>
                  <a:pt x="449" y="21"/>
                </a:lnTo>
                <a:lnTo>
                  <a:pt x="450" y="18"/>
                </a:lnTo>
                <a:lnTo>
                  <a:pt x="441" y="16"/>
                </a:lnTo>
                <a:lnTo>
                  <a:pt x="435" y="14"/>
                </a:lnTo>
                <a:lnTo>
                  <a:pt x="429" y="16"/>
                </a:lnTo>
                <a:lnTo>
                  <a:pt x="429" y="17"/>
                </a:lnTo>
                <a:lnTo>
                  <a:pt x="430" y="19"/>
                </a:lnTo>
                <a:lnTo>
                  <a:pt x="430" y="20"/>
                </a:lnTo>
                <a:lnTo>
                  <a:pt x="428" y="21"/>
                </a:lnTo>
                <a:lnTo>
                  <a:pt x="419" y="19"/>
                </a:lnTo>
                <a:lnTo>
                  <a:pt x="419" y="18"/>
                </a:lnTo>
                <a:lnTo>
                  <a:pt x="418" y="19"/>
                </a:lnTo>
                <a:lnTo>
                  <a:pt x="416" y="19"/>
                </a:lnTo>
                <a:lnTo>
                  <a:pt x="416" y="20"/>
                </a:lnTo>
                <a:lnTo>
                  <a:pt x="416" y="21"/>
                </a:lnTo>
                <a:lnTo>
                  <a:pt x="418" y="21"/>
                </a:lnTo>
                <a:lnTo>
                  <a:pt x="418" y="24"/>
                </a:lnTo>
                <a:lnTo>
                  <a:pt x="421" y="26"/>
                </a:lnTo>
                <a:lnTo>
                  <a:pt x="422" y="28"/>
                </a:lnTo>
                <a:lnTo>
                  <a:pt x="419" y="28"/>
                </a:lnTo>
                <a:lnTo>
                  <a:pt x="416" y="28"/>
                </a:lnTo>
                <a:lnTo>
                  <a:pt x="416" y="31"/>
                </a:lnTo>
                <a:lnTo>
                  <a:pt x="416" y="33"/>
                </a:lnTo>
                <a:lnTo>
                  <a:pt x="426" y="34"/>
                </a:lnTo>
                <a:lnTo>
                  <a:pt x="428" y="37"/>
                </a:lnTo>
                <a:lnTo>
                  <a:pt x="433" y="37"/>
                </a:lnTo>
                <a:lnTo>
                  <a:pt x="436" y="35"/>
                </a:lnTo>
                <a:lnTo>
                  <a:pt x="440" y="35"/>
                </a:lnTo>
                <a:lnTo>
                  <a:pt x="443" y="37"/>
                </a:lnTo>
                <a:lnTo>
                  <a:pt x="444" y="39"/>
                </a:lnTo>
                <a:lnTo>
                  <a:pt x="444" y="40"/>
                </a:lnTo>
                <a:lnTo>
                  <a:pt x="444" y="42"/>
                </a:lnTo>
                <a:lnTo>
                  <a:pt x="446" y="45"/>
                </a:lnTo>
                <a:lnTo>
                  <a:pt x="451" y="51"/>
                </a:lnTo>
                <a:lnTo>
                  <a:pt x="447" y="48"/>
                </a:lnTo>
                <a:lnTo>
                  <a:pt x="444" y="46"/>
                </a:lnTo>
                <a:lnTo>
                  <a:pt x="444" y="44"/>
                </a:lnTo>
                <a:lnTo>
                  <a:pt x="443" y="42"/>
                </a:lnTo>
                <a:lnTo>
                  <a:pt x="441" y="41"/>
                </a:lnTo>
                <a:lnTo>
                  <a:pt x="436" y="39"/>
                </a:lnTo>
                <a:lnTo>
                  <a:pt x="426" y="37"/>
                </a:lnTo>
                <a:lnTo>
                  <a:pt x="419" y="35"/>
                </a:lnTo>
                <a:lnTo>
                  <a:pt x="412" y="35"/>
                </a:lnTo>
                <a:lnTo>
                  <a:pt x="408" y="37"/>
                </a:lnTo>
                <a:lnTo>
                  <a:pt x="406" y="38"/>
                </a:lnTo>
                <a:lnTo>
                  <a:pt x="406" y="40"/>
                </a:lnTo>
                <a:lnTo>
                  <a:pt x="407" y="44"/>
                </a:lnTo>
                <a:lnTo>
                  <a:pt x="409" y="45"/>
                </a:lnTo>
                <a:lnTo>
                  <a:pt x="412" y="46"/>
                </a:lnTo>
                <a:lnTo>
                  <a:pt x="412" y="48"/>
                </a:lnTo>
                <a:lnTo>
                  <a:pt x="413" y="51"/>
                </a:lnTo>
                <a:lnTo>
                  <a:pt x="402" y="40"/>
                </a:lnTo>
                <a:lnTo>
                  <a:pt x="397" y="39"/>
                </a:lnTo>
                <a:lnTo>
                  <a:pt x="392" y="40"/>
                </a:lnTo>
                <a:lnTo>
                  <a:pt x="382" y="42"/>
                </a:lnTo>
                <a:lnTo>
                  <a:pt x="377" y="42"/>
                </a:lnTo>
                <a:lnTo>
                  <a:pt x="371" y="41"/>
                </a:lnTo>
                <a:lnTo>
                  <a:pt x="371" y="44"/>
                </a:lnTo>
                <a:lnTo>
                  <a:pt x="371" y="46"/>
                </a:lnTo>
                <a:lnTo>
                  <a:pt x="372" y="47"/>
                </a:lnTo>
                <a:lnTo>
                  <a:pt x="374" y="49"/>
                </a:lnTo>
                <a:lnTo>
                  <a:pt x="375" y="52"/>
                </a:lnTo>
                <a:lnTo>
                  <a:pt x="375" y="54"/>
                </a:lnTo>
                <a:lnTo>
                  <a:pt x="378" y="54"/>
                </a:lnTo>
                <a:lnTo>
                  <a:pt x="380" y="55"/>
                </a:lnTo>
                <a:lnTo>
                  <a:pt x="382" y="56"/>
                </a:lnTo>
                <a:lnTo>
                  <a:pt x="384" y="59"/>
                </a:lnTo>
                <a:lnTo>
                  <a:pt x="388" y="62"/>
                </a:lnTo>
                <a:lnTo>
                  <a:pt x="394" y="66"/>
                </a:lnTo>
                <a:lnTo>
                  <a:pt x="397" y="69"/>
                </a:lnTo>
                <a:lnTo>
                  <a:pt x="399" y="72"/>
                </a:lnTo>
                <a:lnTo>
                  <a:pt x="404" y="74"/>
                </a:lnTo>
                <a:lnTo>
                  <a:pt x="408" y="75"/>
                </a:lnTo>
                <a:lnTo>
                  <a:pt x="414" y="78"/>
                </a:lnTo>
                <a:lnTo>
                  <a:pt x="419" y="80"/>
                </a:lnTo>
                <a:lnTo>
                  <a:pt x="420" y="82"/>
                </a:lnTo>
                <a:lnTo>
                  <a:pt x="422" y="86"/>
                </a:lnTo>
                <a:lnTo>
                  <a:pt x="418" y="82"/>
                </a:lnTo>
                <a:lnTo>
                  <a:pt x="413" y="80"/>
                </a:lnTo>
                <a:lnTo>
                  <a:pt x="411" y="80"/>
                </a:lnTo>
                <a:lnTo>
                  <a:pt x="409" y="81"/>
                </a:lnTo>
                <a:lnTo>
                  <a:pt x="408" y="81"/>
                </a:lnTo>
                <a:lnTo>
                  <a:pt x="406" y="79"/>
                </a:lnTo>
                <a:lnTo>
                  <a:pt x="401" y="78"/>
                </a:lnTo>
                <a:lnTo>
                  <a:pt x="398" y="80"/>
                </a:lnTo>
                <a:lnTo>
                  <a:pt x="395" y="82"/>
                </a:lnTo>
                <a:lnTo>
                  <a:pt x="393" y="86"/>
                </a:lnTo>
                <a:lnTo>
                  <a:pt x="387" y="86"/>
                </a:lnTo>
                <a:lnTo>
                  <a:pt x="385" y="83"/>
                </a:lnTo>
                <a:lnTo>
                  <a:pt x="384" y="81"/>
                </a:lnTo>
                <a:lnTo>
                  <a:pt x="382" y="81"/>
                </a:lnTo>
                <a:lnTo>
                  <a:pt x="381" y="81"/>
                </a:lnTo>
                <a:lnTo>
                  <a:pt x="380" y="82"/>
                </a:lnTo>
                <a:lnTo>
                  <a:pt x="378" y="82"/>
                </a:lnTo>
                <a:lnTo>
                  <a:pt x="371" y="75"/>
                </a:lnTo>
                <a:lnTo>
                  <a:pt x="365" y="68"/>
                </a:lnTo>
                <a:lnTo>
                  <a:pt x="364" y="66"/>
                </a:lnTo>
                <a:lnTo>
                  <a:pt x="364" y="63"/>
                </a:lnTo>
                <a:lnTo>
                  <a:pt x="364" y="61"/>
                </a:lnTo>
                <a:lnTo>
                  <a:pt x="364" y="59"/>
                </a:lnTo>
                <a:lnTo>
                  <a:pt x="363" y="59"/>
                </a:lnTo>
                <a:lnTo>
                  <a:pt x="359" y="56"/>
                </a:lnTo>
                <a:lnTo>
                  <a:pt x="354" y="53"/>
                </a:lnTo>
                <a:lnTo>
                  <a:pt x="351" y="48"/>
                </a:lnTo>
                <a:lnTo>
                  <a:pt x="347" y="46"/>
                </a:lnTo>
                <a:lnTo>
                  <a:pt x="332" y="41"/>
                </a:lnTo>
                <a:lnTo>
                  <a:pt x="326" y="41"/>
                </a:lnTo>
                <a:lnTo>
                  <a:pt x="326" y="48"/>
                </a:lnTo>
                <a:lnTo>
                  <a:pt x="328" y="55"/>
                </a:lnTo>
                <a:lnTo>
                  <a:pt x="331" y="59"/>
                </a:lnTo>
                <a:lnTo>
                  <a:pt x="330" y="61"/>
                </a:lnTo>
                <a:lnTo>
                  <a:pt x="329" y="62"/>
                </a:lnTo>
                <a:lnTo>
                  <a:pt x="329" y="61"/>
                </a:lnTo>
                <a:lnTo>
                  <a:pt x="328" y="60"/>
                </a:lnTo>
                <a:lnTo>
                  <a:pt x="325" y="60"/>
                </a:lnTo>
                <a:lnTo>
                  <a:pt x="325" y="63"/>
                </a:lnTo>
                <a:lnTo>
                  <a:pt x="325" y="65"/>
                </a:lnTo>
                <a:lnTo>
                  <a:pt x="326" y="71"/>
                </a:lnTo>
                <a:lnTo>
                  <a:pt x="326" y="72"/>
                </a:lnTo>
                <a:lnTo>
                  <a:pt x="326" y="74"/>
                </a:lnTo>
                <a:lnTo>
                  <a:pt x="328" y="78"/>
                </a:lnTo>
                <a:lnTo>
                  <a:pt x="326" y="79"/>
                </a:lnTo>
                <a:lnTo>
                  <a:pt x="325" y="81"/>
                </a:lnTo>
                <a:lnTo>
                  <a:pt x="322" y="81"/>
                </a:lnTo>
                <a:lnTo>
                  <a:pt x="315" y="75"/>
                </a:lnTo>
                <a:lnTo>
                  <a:pt x="310" y="73"/>
                </a:lnTo>
                <a:lnTo>
                  <a:pt x="306" y="72"/>
                </a:lnTo>
                <a:lnTo>
                  <a:pt x="304" y="73"/>
                </a:lnTo>
                <a:lnTo>
                  <a:pt x="303" y="73"/>
                </a:lnTo>
                <a:lnTo>
                  <a:pt x="303" y="69"/>
                </a:lnTo>
                <a:lnTo>
                  <a:pt x="302" y="69"/>
                </a:lnTo>
                <a:lnTo>
                  <a:pt x="301" y="71"/>
                </a:lnTo>
                <a:lnTo>
                  <a:pt x="301" y="72"/>
                </a:lnTo>
                <a:lnTo>
                  <a:pt x="297" y="72"/>
                </a:lnTo>
                <a:lnTo>
                  <a:pt x="292" y="71"/>
                </a:lnTo>
                <a:lnTo>
                  <a:pt x="287" y="66"/>
                </a:lnTo>
                <a:lnTo>
                  <a:pt x="287" y="68"/>
                </a:lnTo>
                <a:lnTo>
                  <a:pt x="285" y="71"/>
                </a:lnTo>
                <a:lnTo>
                  <a:pt x="276" y="78"/>
                </a:lnTo>
                <a:lnTo>
                  <a:pt x="277" y="79"/>
                </a:lnTo>
                <a:lnTo>
                  <a:pt x="277" y="81"/>
                </a:lnTo>
                <a:lnTo>
                  <a:pt x="275" y="81"/>
                </a:lnTo>
                <a:lnTo>
                  <a:pt x="274" y="72"/>
                </a:lnTo>
                <a:lnTo>
                  <a:pt x="273" y="61"/>
                </a:lnTo>
                <a:lnTo>
                  <a:pt x="271" y="56"/>
                </a:lnTo>
                <a:lnTo>
                  <a:pt x="269" y="53"/>
                </a:lnTo>
                <a:lnTo>
                  <a:pt x="266" y="49"/>
                </a:lnTo>
                <a:lnTo>
                  <a:pt x="261" y="49"/>
                </a:lnTo>
                <a:lnTo>
                  <a:pt x="257" y="51"/>
                </a:lnTo>
                <a:lnTo>
                  <a:pt x="253" y="53"/>
                </a:lnTo>
                <a:lnTo>
                  <a:pt x="253" y="59"/>
                </a:lnTo>
                <a:lnTo>
                  <a:pt x="248" y="56"/>
                </a:lnTo>
                <a:lnTo>
                  <a:pt x="244" y="54"/>
                </a:lnTo>
                <a:lnTo>
                  <a:pt x="243" y="54"/>
                </a:lnTo>
                <a:lnTo>
                  <a:pt x="242" y="55"/>
                </a:lnTo>
                <a:lnTo>
                  <a:pt x="241" y="55"/>
                </a:lnTo>
                <a:lnTo>
                  <a:pt x="241" y="58"/>
                </a:lnTo>
                <a:lnTo>
                  <a:pt x="240" y="59"/>
                </a:lnTo>
                <a:lnTo>
                  <a:pt x="239" y="60"/>
                </a:lnTo>
                <a:lnTo>
                  <a:pt x="236" y="60"/>
                </a:lnTo>
                <a:lnTo>
                  <a:pt x="235" y="58"/>
                </a:lnTo>
                <a:lnTo>
                  <a:pt x="234" y="55"/>
                </a:lnTo>
                <a:lnTo>
                  <a:pt x="232" y="55"/>
                </a:lnTo>
                <a:lnTo>
                  <a:pt x="228" y="54"/>
                </a:lnTo>
                <a:lnTo>
                  <a:pt x="223" y="55"/>
                </a:lnTo>
                <a:lnTo>
                  <a:pt x="215" y="58"/>
                </a:lnTo>
                <a:lnTo>
                  <a:pt x="204" y="59"/>
                </a:lnTo>
                <a:lnTo>
                  <a:pt x="198" y="59"/>
                </a:lnTo>
                <a:lnTo>
                  <a:pt x="192" y="60"/>
                </a:lnTo>
                <a:lnTo>
                  <a:pt x="190" y="61"/>
                </a:lnTo>
                <a:lnTo>
                  <a:pt x="187" y="63"/>
                </a:lnTo>
                <a:lnTo>
                  <a:pt x="186" y="65"/>
                </a:lnTo>
                <a:lnTo>
                  <a:pt x="184" y="66"/>
                </a:lnTo>
                <a:lnTo>
                  <a:pt x="181" y="66"/>
                </a:lnTo>
                <a:lnTo>
                  <a:pt x="178" y="66"/>
                </a:lnTo>
                <a:lnTo>
                  <a:pt x="181" y="71"/>
                </a:lnTo>
                <a:lnTo>
                  <a:pt x="182" y="73"/>
                </a:lnTo>
                <a:lnTo>
                  <a:pt x="182" y="76"/>
                </a:lnTo>
                <a:lnTo>
                  <a:pt x="182" y="79"/>
                </a:lnTo>
                <a:lnTo>
                  <a:pt x="182" y="81"/>
                </a:lnTo>
                <a:lnTo>
                  <a:pt x="186" y="85"/>
                </a:lnTo>
                <a:lnTo>
                  <a:pt x="182" y="82"/>
                </a:lnTo>
                <a:lnTo>
                  <a:pt x="180" y="81"/>
                </a:lnTo>
                <a:lnTo>
                  <a:pt x="179" y="80"/>
                </a:lnTo>
                <a:lnTo>
                  <a:pt x="178" y="76"/>
                </a:lnTo>
                <a:lnTo>
                  <a:pt x="178" y="74"/>
                </a:lnTo>
                <a:lnTo>
                  <a:pt x="177" y="71"/>
                </a:lnTo>
                <a:lnTo>
                  <a:pt x="174" y="68"/>
                </a:lnTo>
                <a:lnTo>
                  <a:pt x="171" y="67"/>
                </a:lnTo>
                <a:lnTo>
                  <a:pt x="167" y="66"/>
                </a:lnTo>
                <a:lnTo>
                  <a:pt x="165" y="66"/>
                </a:lnTo>
                <a:lnTo>
                  <a:pt x="163" y="66"/>
                </a:lnTo>
                <a:lnTo>
                  <a:pt x="160" y="68"/>
                </a:lnTo>
                <a:lnTo>
                  <a:pt x="158" y="74"/>
                </a:lnTo>
                <a:lnTo>
                  <a:pt x="156" y="81"/>
                </a:lnTo>
                <a:lnTo>
                  <a:pt x="154" y="81"/>
                </a:lnTo>
                <a:lnTo>
                  <a:pt x="154" y="83"/>
                </a:lnTo>
                <a:lnTo>
                  <a:pt x="156" y="86"/>
                </a:lnTo>
                <a:lnTo>
                  <a:pt x="160" y="90"/>
                </a:lnTo>
                <a:lnTo>
                  <a:pt x="159" y="92"/>
                </a:lnTo>
                <a:lnTo>
                  <a:pt x="159" y="93"/>
                </a:lnTo>
                <a:lnTo>
                  <a:pt x="158" y="92"/>
                </a:lnTo>
                <a:lnTo>
                  <a:pt x="157" y="93"/>
                </a:lnTo>
                <a:lnTo>
                  <a:pt x="156" y="93"/>
                </a:lnTo>
                <a:lnTo>
                  <a:pt x="154" y="92"/>
                </a:lnTo>
                <a:lnTo>
                  <a:pt x="154" y="89"/>
                </a:lnTo>
                <a:lnTo>
                  <a:pt x="153" y="88"/>
                </a:lnTo>
                <a:lnTo>
                  <a:pt x="146" y="87"/>
                </a:lnTo>
                <a:lnTo>
                  <a:pt x="138" y="86"/>
                </a:lnTo>
                <a:lnTo>
                  <a:pt x="133" y="86"/>
                </a:lnTo>
                <a:lnTo>
                  <a:pt x="128" y="87"/>
                </a:lnTo>
                <a:lnTo>
                  <a:pt x="119" y="92"/>
                </a:lnTo>
                <a:lnTo>
                  <a:pt x="111" y="95"/>
                </a:lnTo>
                <a:lnTo>
                  <a:pt x="102" y="99"/>
                </a:lnTo>
                <a:lnTo>
                  <a:pt x="88" y="101"/>
                </a:lnTo>
                <a:lnTo>
                  <a:pt x="82" y="103"/>
                </a:lnTo>
                <a:lnTo>
                  <a:pt x="77" y="106"/>
                </a:lnTo>
                <a:lnTo>
                  <a:pt x="75" y="113"/>
                </a:lnTo>
                <a:lnTo>
                  <a:pt x="74" y="116"/>
                </a:lnTo>
                <a:lnTo>
                  <a:pt x="74" y="117"/>
                </a:lnTo>
                <a:lnTo>
                  <a:pt x="76" y="122"/>
                </a:lnTo>
                <a:lnTo>
                  <a:pt x="84" y="118"/>
                </a:lnTo>
                <a:lnTo>
                  <a:pt x="89" y="117"/>
                </a:lnTo>
                <a:lnTo>
                  <a:pt x="94" y="117"/>
                </a:lnTo>
                <a:lnTo>
                  <a:pt x="96" y="121"/>
                </a:lnTo>
                <a:lnTo>
                  <a:pt x="98" y="123"/>
                </a:lnTo>
                <a:lnTo>
                  <a:pt x="103" y="121"/>
                </a:lnTo>
                <a:lnTo>
                  <a:pt x="106" y="118"/>
                </a:lnTo>
                <a:lnTo>
                  <a:pt x="110" y="120"/>
                </a:lnTo>
                <a:lnTo>
                  <a:pt x="112" y="120"/>
                </a:lnTo>
                <a:lnTo>
                  <a:pt x="118" y="120"/>
                </a:lnTo>
                <a:lnTo>
                  <a:pt x="124" y="117"/>
                </a:lnTo>
                <a:lnTo>
                  <a:pt x="123" y="121"/>
                </a:lnTo>
                <a:lnTo>
                  <a:pt x="122" y="122"/>
                </a:lnTo>
                <a:lnTo>
                  <a:pt x="124" y="127"/>
                </a:lnTo>
                <a:lnTo>
                  <a:pt x="122" y="129"/>
                </a:lnTo>
                <a:lnTo>
                  <a:pt x="121" y="130"/>
                </a:lnTo>
                <a:lnTo>
                  <a:pt x="119" y="131"/>
                </a:lnTo>
                <a:lnTo>
                  <a:pt x="122" y="135"/>
                </a:lnTo>
                <a:lnTo>
                  <a:pt x="122" y="137"/>
                </a:lnTo>
                <a:lnTo>
                  <a:pt x="121" y="141"/>
                </a:lnTo>
                <a:lnTo>
                  <a:pt x="108" y="151"/>
                </a:lnTo>
                <a:lnTo>
                  <a:pt x="105" y="151"/>
                </a:lnTo>
                <a:lnTo>
                  <a:pt x="103" y="151"/>
                </a:lnTo>
                <a:lnTo>
                  <a:pt x="102" y="154"/>
                </a:lnTo>
                <a:lnTo>
                  <a:pt x="99" y="156"/>
                </a:lnTo>
                <a:lnTo>
                  <a:pt x="98" y="156"/>
                </a:lnTo>
                <a:lnTo>
                  <a:pt x="97" y="155"/>
                </a:lnTo>
                <a:lnTo>
                  <a:pt x="95" y="152"/>
                </a:lnTo>
                <a:lnTo>
                  <a:pt x="75" y="152"/>
                </a:lnTo>
                <a:lnTo>
                  <a:pt x="70" y="154"/>
                </a:lnTo>
                <a:lnTo>
                  <a:pt x="66" y="156"/>
                </a:lnTo>
                <a:lnTo>
                  <a:pt x="59" y="159"/>
                </a:lnTo>
                <a:lnTo>
                  <a:pt x="56" y="159"/>
                </a:lnTo>
                <a:lnTo>
                  <a:pt x="54" y="158"/>
                </a:lnTo>
                <a:lnTo>
                  <a:pt x="49" y="158"/>
                </a:lnTo>
                <a:lnTo>
                  <a:pt x="34" y="162"/>
                </a:lnTo>
                <a:lnTo>
                  <a:pt x="29" y="162"/>
                </a:lnTo>
                <a:lnTo>
                  <a:pt x="25" y="162"/>
                </a:lnTo>
                <a:lnTo>
                  <a:pt x="22" y="164"/>
                </a:lnTo>
                <a:lnTo>
                  <a:pt x="15" y="164"/>
                </a:lnTo>
                <a:lnTo>
                  <a:pt x="12" y="163"/>
                </a:lnTo>
                <a:lnTo>
                  <a:pt x="8" y="164"/>
                </a:lnTo>
                <a:lnTo>
                  <a:pt x="5" y="168"/>
                </a:lnTo>
                <a:lnTo>
                  <a:pt x="1" y="171"/>
                </a:lnTo>
                <a:lnTo>
                  <a:pt x="1" y="173"/>
                </a:lnTo>
                <a:lnTo>
                  <a:pt x="1" y="175"/>
                </a:lnTo>
                <a:lnTo>
                  <a:pt x="5" y="176"/>
                </a:lnTo>
                <a:lnTo>
                  <a:pt x="5" y="178"/>
                </a:lnTo>
                <a:lnTo>
                  <a:pt x="5" y="179"/>
                </a:lnTo>
                <a:lnTo>
                  <a:pt x="6" y="182"/>
                </a:lnTo>
                <a:lnTo>
                  <a:pt x="7" y="183"/>
                </a:lnTo>
                <a:lnTo>
                  <a:pt x="8" y="183"/>
                </a:lnTo>
                <a:lnTo>
                  <a:pt x="11" y="184"/>
                </a:lnTo>
                <a:lnTo>
                  <a:pt x="12" y="189"/>
                </a:lnTo>
                <a:lnTo>
                  <a:pt x="15" y="189"/>
                </a:lnTo>
                <a:lnTo>
                  <a:pt x="19" y="189"/>
                </a:lnTo>
                <a:lnTo>
                  <a:pt x="19" y="190"/>
                </a:lnTo>
                <a:lnTo>
                  <a:pt x="20" y="191"/>
                </a:lnTo>
                <a:lnTo>
                  <a:pt x="21" y="191"/>
                </a:lnTo>
                <a:lnTo>
                  <a:pt x="23" y="192"/>
                </a:lnTo>
                <a:lnTo>
                  <a:pt x="23" y="193"/>
                </a:lnTo>
                <a:lnTo>
                  <a:pt x="25" y="196"/>
                </a:lnTo>
                <a:lnTo>
                  <a:pt x="28" y="196"/>
                </a:lnTo>
                <a:lnTo>
                  <a:pt x="33" y="196"/>
                </a:lnTo>
                <a:lnTo>
                  <a:pt x="40" y="197"/>
                </a:lnTo>
                <a:lnTo>
                  <a:pt x="43" y="197"/>
                </a:lnTo>
                <a:lnTo>
                  <a:pt x="44" y="196"/>
                </a:lnTo>
                <a:lnTo>
                  <a:pt x="46" y="193"/>
                </a:lnTo>
                <a:lnTo>
                  <a:pt x="48" y="186"/>
                </a:lnTo>
                <a:lnTo>
                  <a:pt x="50" y="186"/>
                </a:lnTo>
                <a:lnTo>
                  <a:pt x="53" y="187"/>
                </a:lnTo>
                <a:lnTo>
                  <a:pt x="57" y="197"/>
                </a:lnTo>
                <a:lnTo>
                  <a:pt x="76" y="194"/>
                </a:lnTo>
                <a:lnTo>
                  <a:pt x="85" y="193"/>
                </a:lnTo>
                <a:lnTo>
                  <a:pt x="96" y="193"/>
                </a:lnTo>
                <a:lnTo>
                  <a:pt x="97" y="196"/>
                </a:lnTo>
                <a:lnTo>
                  <a:pt x="98" y="198"/>
                </a:lnTo>
                <a:lnTo>
                  <a:pt x="94" y="200"/>
                </a:lnTo>
                <a:lnTo>
                  <a:pt x="94" y="203"/>
                </a:lnTo>
                <a:lnTo>
                  <a:pt x="91" y="203"/>
                </a:lnTo>
                <a:lnTo>
                  <a:pt x="90" y="200"/>
                </a:lnTo>
                <a:lnTo>
                  <a:pt x="89" y="198"/>
                </a:lnTo>
                <a:lnTo>
                  <a:pt x="80" y="199"/>
                </a:lnTo>
                <a:lnTo>
                  <a:pt x="70" y="199"/>
                </a:lnTo>
                <a:lnTo>
                  <a:pt x="68" y="202"/>
                </a:lnTo>
                <a:lnTo>
                  <a:pt x="63" y="202"/>
                </a:lnTo>
                <a:lnTo>
                  <a:pt x="60" y="200"/>
                </a:lnTo>
                <a:lnTo>
                  <a:pt x="57" y="200"/>
                </a:lnTo>
                <a:lnTo>
                  <a:pt x="48" y="204"/>
                </a:lnTo>
                <a:lnTo>
                  <a:pt x="36" y="207"/>
                </a:lnTo>
                <a:lnTo>
                  <a:pt x="36" y="211"/>
                </a:lnTo>
                <a:lnTo>
                  <a:pt x="41" y="213"/>
                </a:lnTo>
                <a:lnTo>
                  <a:pt x="34" y="213"/>
                </a:lnTo>
                <a:lnTo>
                  <a:pt x="28" y="213"/>
                </a:lnTo>
                <a:lnTo>
                  <a:pt x="26" y="212"/>
                </a:lnTo>
                <a:lnTo>
                  <a:pt x="23" y="211"/>
                </a:lnTo>
                <a:lnTo>
                  <a:pt x="22" y="209"/>
                </a:lnTo>
                <a:lnTo>
                  <a:pt x="21" y="209"/>
                </a:lnTo>
                <a:lnTo>
                  <a:pt x="19" y="209"/>
                </a:lnTo>
                <a:lnTo>
                  <a:pt x="12" y="211"/>
                </a:lnTo>
                <a:lnTo>
                  <a:pt x="16" y="221"/>
                </a:lnTo>
                <a:lnTo>
                  <a:pt x="20" y="220"/>
                </a:lnTo>
                <a:lnTo>
                  <a:pt x="21" y="220"/>
                </a:lnTo>
                <a:lnTo>
                  <a:pt x="23" y="220"/>
                </a:lnTo>
                <a:lnTo>
                  <a:pt x="26" y="224"/>
                </a:lnTo>
                <a:lnTo>
                  <a:pt x="28" y="225"/>
                </a:lnTo>
                <a:lnTo>
                  <a:pt x="32" y="225"/>
                </a:lnTo>
                <a:lnTo>
                  <a:pt x="37" y="226"/>
                </a:lnTo>
                <a:lnTo>
                  <a:pt x="33" y="228"/>
                </a:lnTo>
                <a:lnTo>
                  <a:pt x="37" y="237"/>
                </a:lnTo>
                <a:lnTo>
                  <a:pt x="40" y="240"/>
                </a:lnTo>
                <a:lnTo>
                  <a:pt x="43" y="242"/>
                </a:lnTo>
                <a:lnTo>
                  <a:pt x="47" y="242"/>
                </a:lnTo>
                <a:lnTo>
                  <a:pt x="49" y="242"/>
                </a:lnTo>
                <a:lnTo>
                  <a:pt x="50" y="241"/>
                </a:lnTo>
                <a:lnTo>
                  <a:pt x="54" y="241"/>
                </a:lnTo>
                <a:lnTo>
                  <a:pt x="61" y="242"/>
                </a:lnTo>
                <a:lnTo>
                  <a:pt x="68" y="245"/>
                </a:lnTo>
                <a:lnTo>
                  <a:pt x="67" y="239"/>
                </a:lnTo>
                <a:lnTo>
                  <a:pt x="67" y="235"/>
                </a:lnTo>
                <a:lnTo>
                  <a:pt x="68" y="233"/>
                </a:lnTo>
                <a:lnTo>
                  <a:pt x="70" y="228"/>
                </a:lnTo>
                <a:lnTo>
                  <a:pt x="81" y="237"/>
                </a:lnTo>
                <a:lnTo>
                  <a:pt x="81" y="234"/>
                </a:lnTo>
                <a:lnTo>
                  <a:pt x="82" y="232"/>
                </a:lnTo>
                <a:lnTo>
                  <a:pt x="84" y="231"/>
                </a:lnTo>
                <a:lnTo>
                  <a:pt x="88" y="230"/>
                </a:lnTo>
                <a:lnTo>
                  <a:pt x="96" y="230"/>
                </a:lnTo>
                <a:lnTo>
                  <a:pt x="96" y="232"/>
                </a:lnTo>
                <a:lnTo>
                  <a:pt x="96" y="234"/>
                </a:lnTo>
                <a:lnTo>
                  <a:pt x="97" y="235"/>
                </a:lnTo>
                <a:lnTo>
                  <a:pt x="99" y="237"/>
                </a:lnTo>
                <a:lnTo>
                  <a:pt x="104" y="239"/>
                </a:lnTo>
                <a:lnTo>
                  <a:pt x="108" y="232"/>
                </a:lnTo>
                <a:lnTo>
                  <a:pt x="111" y="234"/>
                </a:lnTo>
                <a:lnTo>
                  <a:pt x="113" y="234"/>
                </a:lnTo>
                <a:lnTo>
                  <a:pt x="115" y="232"/>
                </a:lnTo>
                <a:lnTo>
                  <a:pt x="121" y="233"/>
                </a:lnTo>
                <a:lnTo>
                  <a:pt x="125" y="233"/>
                </a:lnTo>
                <a:lnTo>
                  <a:pt x="128" y="232"/>
                </a:lnTo>
                <a:lnTo>
                  <a:pt x="128" y="228"/>
                </a:lnTo>
                <a:lnTo>
                  <a:pt x="136" y="226"/>
                </a:lnTo>
                <a:lnTo>
                  <a:pt x="138" y="228"/>
                </a:lnTo>
                <a:lnTo>
                  <a:pt x="138" y="232"/>
                </a:lnTo>
                <a:lnTo>
                  <a:pt x="138" y="235"/>
                </a:lnTo>
                <a:lnTo>
                  <a:pt x="143" y="232"/>
                </a:lnTo>
                <a:lnTo>
                  <a:pt x="146" y="227"/>
                </a:lnTo>
                <a:lnTo>
                  <a:pt x="150" y="228"/>
                </a:lnTo>
                <a:lnTo>
                  <a:pt x="152" y="227"/>
                </a:lnTo>
                <a:lnTo>
                  <a:pt x="154" y="232"/>
                </a:lnTo>
                <a:lnTo>
                  <a:pt x="160" y="233"/>
                </a:lnTo>
                <a:lnTo>
                  <a:pt x="166" y="233"/>
                </a:lnTo>
                <a:lnTo>
                  <a:pt x="172" y="234"/>
                </a:lnTo>
                <a:lnTo>
                  <a:pt x="177" y="235"/>
                </a:lnTo>
                <a:lnTo>
                  <a:pt x="178" y="238"/>
                </a:lnTo>
                <a:lnTo>
                  <a:pt x="178" y="239"/>
                </a:lnTo>
                <a:lnTo>
                  <a:pt x="182" y="241"/>
                </a:lnTo>
                <a:lnTo>
                  <a:pt x="187" y="245"/>
                </a:lnTo>
                <a:lnTo>
                  <a:pt x="187" y="246"/>
                </a:lnTo>
                <a:lnTo>
                  <a:pt x="188" y="248"/>
                </a:lnTo>
                <a:lnTo>
                  <a:pt x="191" y="248"/>
                </a:lnTo>
                <a:lnTo>
                  <a:pt x="195" y="247"/>
                </a:lnTo>
                <a:lnTo>
                  <a:pt x="199" y="247"/>
                </a:lnTo>
                <a:lnTo>
                  <a:pt x="202" y="248"/>
                </a:lnTo>
                <a:lnTo>
                  <a:pt x="209" y="254"/>
                </a:lnTo>
                <a:lnTo>
                  <a:pt x="211" y="256"/>
                </a:lnTo>
                <a:lnTo>
                  <a:pt x="209" y="259"/>
                </a:lnTo>
                <a:lnTo>
                  <a:pt x="209" y="260"/>
                </a:lnTo>
                <a:lnTo>
                  <a:pt x="211" y="261"/>
                </a:lnTo>
                <a:lnTo>
                  <a:pt x="214" y="261"/>
                </a:lnTo>
                <a:lnTo>
                  <a:pt x="225" y="268"/>
                </a:lnTo>
                <a:lnTo>
                  <a:pt x="229" y="276"/>
                </a:lnTo>
                <a:lnTo>
                  <a:pt x="230" y="276"/>
                </a:lnTo>
                <a:lnTo>
                  <a:pt x="233" y="276"/>
                </a:lnTo>
                <a:lnTo>
                  <a:pt x="236" y="276"/>
                </a:lnTo>
                <a:lnTo>
                  <a:pt x="237" y="279"/>
                </a:lnTo>
                <a:lnTo>
                  <a:pt x="239" y="278"/>
                </a:lnTo>
                <a:lnTo>
                  <a:pt x="239" y="279"/>
                </a:lnTo>
                <a:lnTo>
                  <a:pt x="239" y="280"/>
                </a:lnTo>
                <a:lnTo>
                  <a:pt x="240" y="279"/>
                </a:lnTo>
                <a:lnTo>
                  <a:pt x="240" y="280"/>
                </a:lnTo>
                <a:lnTo>
                  <a:pt x="240" y="281"/>
                </a:lnTo>
                <a:lnTo>
                  <a:pt x="236" y="282"/>
                </a:lnTo>
                <a:lnTo>
                  <a:pt x="237" y="285"/>
                </a:lnTo>
                <a:lnTo>
                  <a:pt x="237" y="287"/>
                </a:lnTo>
                <a:lnTo>
                  <a:pt x="236" y="289"/>
                </a:lnTo>
                <a:lnTo>
                  <a:pt x="235" y="290"/>
                </a:lnTo>
                <a:lnTo>
                  <a:pt x="233" y="290"/>
                </a:lnTo>
                <a:lnTo>
                  <a:pt x="230" y="292"/>
                </a:lnTo>
                <a:lnTo>
                  <a:pt x="229" y="295"/>
                </a:lnTo>
                <a:lnTo>
                  <a:pt x="240" y="292"/>
                </a:lnTo>
                <a:lnTo>
                  <a:pt x="240" y="294"/>
                </a:lnTo>
                <a:lnTo>
                  <a:pt x="240" y="295"/>
                </a:lnTo>
                <a:lnTo>
                  <a:pt x="251" y="308"/>
                </a:lnTo>
                <a:lnTo>
                  <a:pt x="250" y="309"/>
                </a:lnTo>
                <a:lnTo>
                  <a:pt x="249" y="309"/>
                </a:lnTo>
                <a:lnTo>
                  <a:pt x="249" y="310"/>
                </a:lnTo>
                <a:lnTo>
                  <a:pt x="253" y="315"/>
                </a:lnTo>
                <a:lnTo>
                  <a:pt x="255" y="316"/>
                </a:lnTo>
                <a:lnTo>
                  <a:pt x="256" y="318"/>
                </a:lnTo>
                <a:lnTo>
                  <a:pt x="256" y="321"/>
                </a:lnTo>
                <a:lnTo>
                  <a:pt x="255" y="321"/>
                </a:lnTo>
                <a:lnTo>
                  <a:pt x="255" y="322"/>
                </a:lnTo>
                <a:lnTo>
                  <a:pt x="255" y="323"/>
                </a:lnTo>
                <a:lnTo>
                  <a:pt x="259" y="323"/>
                </a:lnTo>
                <a:lnTo>
                  <a:pt x="261" y="323"/>
                </a:lnTo>
                <a:lnTo>
                  <a:pt x="261" y="324"/>
                </a:lnTo>
                <a:lnTo>
                  <a:pt x="261" y="325"/>
                </a:lnTo>
                <a:lnTo>
                  <a:pt x="261" y="327"/>
                </a:lnTo>
                <a:lnTo>
                  <a:pt x="259" y="327"/>
                </a:lnTo>
                <a:lnTo>
                  <a:pt x="260" y="331"/>
                </a:lnTo>
                <a:lnTo>
                  <a:pt x="259" y="333"/>
                </a:lnTo>
                <a:lnTo>
                  <a:pt x="259" y="336"/>
                </a:lnTo>
                <a:lnTo>
                  <a:pt x="259" y="338"/>
                </a:lnTo>
                <a:lnTo>
                  <a:pt x="253" y="338"/>
                </a:lnTo>
                <a:lnTo>
                  <a:pt x="247" y="338"/>
                </a:lnTo>
                <a:lnTo>
                  <a:pt x="247" y="341"/>
                </a:lnTo>
                <a:lnTo>
                  <a:pt x="251" y="341"/>
                </a:lnTo>
                <a:lnTo>
                  <a:pt x="250" y="347"/>
                </a:lnTo>
                <a:lnTo>
                  <a:pt x="249" y="348"/>
                </a:lnTo>
                <a:lnTo>
                  <a:pt x="248" y="350"/>
                </a:lnTo>
                <a:lnTo>
                  <a:pt x="244" y="351"/>
                </a:lnTo>
                <a:lnTo>
                  <a:pt x="244" y="356"/>
                </a:lnTo>
                <a:lnTo>
                  <a:pt x="248" y="356"/>
                </a:lnTo>
                <a:lnTo>
                  <a:pt x="250" y="355"/>
                </a:lnTo>
                <a:lnTo>
                  <a:pt x="249" y="357"/>
                </a:lnTo>
                <a:lnTo>
                  <a:pt x="248" y="361"/>
                </a:lnTo>
                <a:lnTo>
                  <a:pt x="246" y="362"/>
                </a:lnTo>
                <a:lnTo>
                  <a:pt x="243" y="363"/>
                </a:lnTo>
                <a:lnTo>
                  <a:pt x="243" y="365"/>
                </a:lnTo>
                <a:lnTo>
                  <a:pt x="247" y="368"/>
                </a:lnTo>
                <a:lnTo>
                  <a:pt x="253" y="370"/>
                </a:lnTo>
                <a:lnTo>
                  <a:pt x="259" y="370"/>
                </a:lnTo>
                <a:lnTo>
                  <a:pt x="261" y="370"/>
                </a:lnTo>
                <a:lnTo>
                  <a:pt x="263" y="368"/>
                </a:lnTo>
                <a:lnTo>
                  <a:pt x="267" y="357"/>
                </a:lnTo>
                <a:lnTo>
                  <a:pt x="268" y="357"/>
                </a:lnTo>
                <a:lnTo>
                  <a:pt x="269" y="361"/>
                </a:lnTo>
                <a:lnTo>
                  <a:pt x="270" y="364"/>
                </a:lnTo>
                <a:lnTo>
                  <a:pt x="276" y="363"/>
                </a:lnTo>
                <a:lnTo>
                  <a:pt x="282" y="363"/>
                </a:lnTo>
                <a:lnTo>
                  <a:pt x="295" y="366"/>
                </a:lnTo>
                <a:lnTo>
                  <a:pt x="295" y="368"/>
                </a:lnTo>
                <a:lnTo>
                  <a:pt x="294" y="368"/>
                </a:lnTo>
                <a:lnTo>
                  <a:pt x="292" y="368"/>
                </a:lnTo>
                <a:lnTo>
                  <a:pt x="294" y="371"/>
                </a:lnTo>
                <a:lnTo>
                  <a:pt x="299" y="371"/>
                </a:lnTo>
                <a:lnTo>
                  <a:pt x="305" y="370"/>
                </a:lnTo>
                <a:lnTo>
                  <a:pt x="308" y="369"/>
                </a:lnTo>
                <a:lnTo>
                  <a:pt x="310" y="366"/>
                </a:lnTo>
                <a:lnTo>
                  <a:pt x="311" y="368"/>
                </a:lnTo>
                <a:lnTo>
                  <a:pt x="313" y="368"/>
                </a:lnTo>
                <a:lnTo>
                  <a:pt x="305" y="372"/>
                </a:lnTo>
                <a:lnTo>
                  <a:pt x="304" y="373"/>
                </a:lnTo>
                <a:lnTo>
                  <a:pt x="304" y="375"/>
                </a:lnTo>
                <a:lnTo>
                  <a:pt x="308" y="375"/>
                </a:lnTo>
                <a:lnTo>
                  <a:pt x="318" y="375"/>
                </a:lnTo>
                <a:lnTo>
                  <a:pt x="319" y="379"/>
                </a:lnTo>
                <a:lnTo>
                  <a:pt x="310" y="379"/>
                </a:lnTo>
                <a:lnTo>
                  <a:pt x="315" y="383"/>
                </a:lnTo>
                <a:lnTo>
                  <a:pt x="317" y="384"/>
                </a:lnTo>
                <a:lnTo>
                  <a:pt x="316" y="385"/>
                </a:lnTo>
                <a:lnTo>
                  <a:pt x="311" y="385"/>
                </a:lnTo>
                <a:lnTo>
                  <a:pt x="311" y="387"/>
                </a:lnTo>
                <a:lnTo>
                  <a:pt x="309" y="389"/>
                </a:lnTo>
                <a:lnTo>
                  <a:pt x="310" y="389"/>
                </a:lnTo>
                <a:lnTo>
                  <a:pt x="315" y="390"/>
                </a:lnTo>
                <a:lnTo>
                  <a:pt x="317" y="391"/>
                </a:lnTo>
                <a:lnTo>
                  <a:pt x="317" y="393"/>
                </a:lnTo>
                <a:lnTo>
                  <a:pt x="311" y="393"/>
                </a:lnTo>
                <a:lnTo>
                  <a:pt x="310" y="395"/>
                </a:lnTo>
                <a:lnTo>
                  <a:pt x="310" y="396"/>
                </a:lnTo>
                <a:lnTo>
                  <a:pt x="313" y="397"/>
                </a:lnTo>
                <a:lnTo>
                  <a:pt x="318" y="399"/>
                </a:lnTo>
                <a:lnTo>
                  <a:pt x="318" y="403"/>
                </a:lnTo>
                <a:lnTo>
                  <a:pt x="306" y="399"/>
                </a:lnTo>
                <a:lnTo>
                  <a:pt x="296" y="395"/>
                </a:lnTo>
                <a:lnTo>
                  <a:pt x="294" y="393"/>
                </a:lnTo>
                <a:lnTo>
                  <a:pt x="291" y="391"/>
                </a:lnTo>
                <a:lnTo>
                  <a:pt x="284" y="389"/>
                </a:lnTo>
                <a:lnTo>
                  <a:pt x="276" y="387"/>
                </a:lnTo>
                <a:lnTo>
                  <a:pt x="259" y="389"/>
                </a:lnTo>
                <a:lnTo>
                  <a:pt x="257" y="392"/>
                </a:lnTo>
                <a:lnTo>
                  <a:pt x="260" y="397"/>
                </a:lnTo>
                <a:lnTo>
                  <a:pt x="263" y="398"/>
                </a:lnTo>
                <a:lnTo>
                  <a:pt x="266" y="397"/>
                </a:lnTo>
                <a:lnTo>
                  <a:pt x="266" y="398"/>
                </a:lnTo>
                <a:lnTo>
                  <a:pt x="273" y="400"/>
                </a:lnTo>
                <a:lnTo>
                  <a:pt x="273" y="403"/>
                </a:lnTo>
                <a:lnTo>
                  <a:pt x="271" y="404"/>
                </a:lnTo>
                <a:lnTo>
                  <a:pt x="269" y="405"/>
                </a:lnTo>
                <a:lnTo>
                  <a:pt x="263" y="403"/>
                </a:lnTo>
                <a:lnTo>
                  <a:pt x="260" y="404"/>
                </a:lnTo>
                <a:lnTo>
                  <a:pt x="257" y="404"/>
                </a:lnTo>
                <a:lnTo>
                  <a:pt x="255" y="406"/>
                </a:lnTo>
                <a:lnTo>
                  <a:pt x="254" y="407"/>
                </a:lnTo>
                <a:lnTo>
                  <a:pt x="255" y="411"/>
                </a:lnTo>
                <a:lnTo>
                  <a:pt x="256" y="416"/>
                </a:lnTo>
                <a:lnTo>
                  <a:pt x="251" y="419"/>
                </a:lnTo>
                <a:lnTo>
                  <a:pt x="251" y="421"/>
                </a:lnTo>
                <a:lnTo>
                  <a:pt x="251" y="424"/>
                </a:lnTo>
                <a:lnTo>
                  <a:pt x="249" y="426"/>
                </a:lnTo>
                <a:lnTo>
                  <a:pt x="248" y="427"/>
                </a:lnTo>
                <a:lnTo>
                  <a:pt x="249" y="430"/>
                </a:lnTo>
                <a:lnTo>
                  <a:pt x="250" y="431"/>
                </a:lnTo>
                <a:lnTo>
                  <a:pt x="253" y="431"/>
                </a:lnTo>
                <a:lnTo>
                  <a:pt x="256" y="431"/>
                </a:lnTo>
                <a:lnTo>
                  <a:pt x="260" y="430"/>
                </a:lnTo>
                <a:lnTo>
                  <a:pt x="262" y="431"/>
                </a:lnTo>
                <a:lnTo>
                  <a:pt x="263" y="432"/>
                </a:lnTo>
                <a:lnTo>
                  <a:pt x="264" y="432"/>
                </a:lnTo>
                <a:lnTo>
                  <a:pt x="267" y="432"/>
                </a:lnTo>
                <a:lnTo>
                  <a:pt x="268" y="431"/>
                </a:lnTo>
                <a:lnTo>
                  <a:pt x="269" y="430"/>
                </a:lnTo>
                <a:lnTo>
                  <a:pt x="269" y="435"/>
                </a:lnTo>
                <a:lnTo>
                  <a:pt x="256" y="435"/>
                </a:lnTo>
                <a:lnTo>
                  <a:pt x="256" y="438"/>
                </a:lnTo>
                <a:lnTo>
                  <a:pt x="260" y="440"/>
                </a:lnTo>
                <a:lnTo>
                  <a:pt x="263" y="442"/>
                </a:lnTo>
                <a:lnTo>
                  <a:pt x="269" y="442"/>
                </a:lnTo>
                <a:lnTo>
                  <a:pt x="273" y="441"/>
                </a:lnTo>
                <a:lnTo>
                  <a:pt x="277" y="439"/>
                </a:lnTo>
                <a:lnTo>
                  <a:pt x="282" y="438"/>
                </a:lnTo>
                <a:lnTo>
                  <a:pt x="287" y="438"/>
                </a:lnTo>
                <a:lnTo>
                  <a:pt x="297" y="431"/>
                </a:lnTo>
                <a:lnTo>
                  <a:pt x="298" y="428"/>
                </a:lnTo>
                <a:lnTo>
                  <a:pt x="298" y="425"/>
                </a:lnTo>
                <a:lnTo>
                  <a:pt x="292" y="421"/>
                </a:lnTo>
                <a:lnTo>
                  <a:pt x="288" y="418"/>
                </a:lnTo>
                <a:lnTo>
                  <a:pt x="287" y="414"/>
                </a:lnTo>
                <a:lnTo>
                  <a:pt x="284" y="411"/>
                </a:lnTo>
                <a:lnTo>
                  <a:pt x="280" y="409"/>
                </a:lnTo>
                <a:lnTo>
                  <a:pt x="275" y="406"/>
                </a:lnTo>
                <a:lnTo>
                  <a:pt x="275" y="405"/>
                </a:lnTo>
                <a:lnTo>
                  <a:pt x="275" y="404"/>
                </a:lnTo>
                <a:lnTo>
                  <a:pt x="274" y="402"/>
                </a:lnTo>
                <a:lnTo>
                  <a:pt x="281" y="404"/>
                </a:lnTo>
                <a:lnTo>
                  <a:pt x="287" y="406"/>
                </a:lnTo>
                <a:lnTo>
                  <a:pt x="294" y="411"/>
                </a:lnTo>
                <a:lnTo>
                  <a:pt x="297" y="413"/>
                </a:lnTo>
                <a:lnTo>
                  <a:pt x="303" y="413"/>
                </a:lnTo>
                <a:lnTo>
                  <a:pt x="304" y="412"/>
                </a:lnTo>
                <a:lnTo>
                  <a:pt x="308" y="411"/>
                </a:lnTo>
                <a:lnTo>
                  <a:pt x="309" y="414"/>
                </a:lnTo>
                <a:lnTo>
                  <a:pt x="313" y="413"/>
                </a:lnTo>
                <a:lnTo>
                  <a:pt x="319" y="412"/>
                </a:lnTo>
                <a:lnTo>
                  <a:pt x="319" y="414"/>
                </a:lnTo>
                <a:lnTo>
                  <a:pt x="318" y="414"/>
                </a:lnTo>
                <a:lnTo>
                  <a:pt x="317" y="417"/>
                </a:lnTo>
                <a:lnTo>
                  <a:pt x="319" y="418"/>
                </a:lnTo>
                <a:lnTo>
                  <a:pt x="319" y="419"/>
                </a:lnTo>
                <a:lnTo>
                  <a:pt x="319" y="421"/>
                </a:lnTo>
                <a:lnTo>
                  <a:pt x="316" y="421"/>
                </a:lnTo>
                <a:lnTo>
                  <a:pt x="316" y="424"/>
                </a:lnTo>
                <a:lnTo>
                  <a:pt x="315" y="426"/>
                </a:lnTo>
                <a:lnTo>
                  <a:pt x="318" y="428"/>
                </a:lnTo>
                <a:lnTo>
                  <a:pt x="315" y="431"/>
                </a:lnTo>
                <a:lnTo>
                  <a:pt x="315" y="433"/>
                </a:lnTo>
                <a:lnTo>
                  <a:pt x="319" y="432"/>
                </a:lnTo>
                <a:lnTo>
                  <a:pt x="322" y="433"/>
                </a:lnTo>
                <a:lnTo>
                  <a:pt x="322" y="434"/>
                </a:lnTo>
                <a:lnTo>
                  <a:pt x="320" y="439"/>
                </a:lnTo>
                <a:lnTo>
                  <a:pt x="324" y="439"/>
                </a:lnTo>
                <a:lnTo>
                  <a:pt x="324" y="441"/>
                </a:lnTo>
                <a:lnTo>
                  <a:pt x="324" y="444"/>
                </a:lnTo>
                <a:lnTo>
                  <a:pt x="323" y="445"/>
                </a:lnTo>
                <a:lnTo>
                  <a:pt x="322" y="448"/>
                </a:lnTo>
                <a:lnTo>
                  <a:pt x="318" y="447"/>
                </a:lnTo>
                <a:lnTo>
                  <a:pt x="317" y="445"/>
                </a:lnTo>
                <a:lnTo>
                  <a:pt x="317" y="441"/>
                </a:lnTo>
                <a:lnTo>
                  <a:pt x="313" y="441"/>
                </a:lnTo>
                <a:lnTo>
                  <a:pt x="313" y="452"/>
                </a:lnTo>
                <a:lnTo>
                  <a:pt x="313" y="453"/>
                </a:lnTo>
                <a:lnTo>
                  <a:pt x="315" y="454"/>
                </a:lnTo>
                <a:lnTo>
                  <a:pt x="316" y="454"/>
                </a:lnTo>
                <a:lnTo>
                  <a:pt x="316" y="458"/>
                </a:lnTo>
                <a:lnTo>
                  <a:pt x="315" y="461"/>
                </a:lnTo>
                <a:lnTo>
                  <a:pt x="309" y="462"/>
                </a:lnTo>
                <a:lnTo>
                  <a:pt x="305" y="462"/>
                </a:lnTo>
                <a:lnTo>
                  <a:pt x="302" y="462"/>
                </a:lnTo>
                <a:lnTo>
                  <a:pt x="301" y="461"/>
                </a:lnTo>
                <a:lnTo>
                  <a:pt x="298" y="460"/>
                </a:lnTo>
                <a:lnTo>
                  <a:pt x="297" y="461"/>
                </a:lnTo>
                <a:lnTo>
                  <a:pt x="297" y="462"/>
                </a:lnTo>
                <a:lnTo>
                  <a:pt x="297" y="464"/>
                </a:lnTo>
                <a:lnTo>
                  <a:pt x="296" y="465"/>
                </a:lnTo>
                <a:lnTo>
                  <a:pt x="294" y="466"/>
                </a:lnTo>
                <a:lnTo>
                  <a:pt x="290" y="467"/>
                </a:lnTo>
                <a:lnTo>
                  <a:pt x="287" y="467"/>
                </a:lnTo>
                <a:lnTo>
                  <a:pt x="287" y="469"/>
                </a:lnTo>
                <a:lnTo>
                  <a:pt x="296" y="469"/>
                </a:lnTo>
                <a:lnTo>
                  <a:pt x="303" y="469"/>
                </a:lnTo>
                <a:lnTo>
                  <a:pt x="310" y="468"/>
                </a:lnTo>
                <a:lnTo>
                  <a:pt x="316" y="465"/>
                </a:lnTo>
                <a:lnTo>
                  <a:pt x="318" y="471"/>
                </a:lnTo>
                <a:lnTo>
                  <a:pt x="318" y="473"/>
                </a:lnTo>
                <a:lnTo>
                  <a:pt x="316" y="473"/>
                </a:lnTo>
                <a:lnTo>
                  <a:pt x="310" y="473"/>
                </a:lnTo>
                <a:lnTo>
                  <a:pt x="304" y="474"/>
                </a:lnTo>
                <a:lnTo>
                  <a:pt x="301" y="475"/>
                </a:lnTo>
                <a:lnTo>
                  <a:pt x="297" y="475"/>
                </a:lnTo>
                <a:lnTo>
                  <a:pt x="295" y="472"/>
                </a:lnTo>
                <a:lnTo>
                  <a:pt x="291" y="471"/>
                </a:lnTo>
                <a:lnTo>
                  <a:pt x="288" y="471"/>
                </a:lnTo>
                <a:lnTo>
                  <a:pt x="288" y="475"/>
                </a:lnTo>
                <a:lnTo>
                  <a:pt x="295" y="478"/>
                </a:lnTo>
                <a:lnTo>
                  <a:pt x="298" y="480"/>
                </a:lnTo>
                <a:lnTo>
                  <a:pt x="297" y="480"/>
                </a:lnTo>
                <a:lnTo>
                  <a:pt x="292" y="479"/>
                </a:lnTo>
                <a:lnTo>
                  <a:pt x="289" y="476"/>
                </a:lnTo>
                <a:lnTo>
                  <a:pt x="285" y="475"/>
                </a:lnTo>
                <a:lnTo>
                  <a:pt x="283" y="478"/>
                </a:lnTo>
                <a:lnTo>
                  <a:pt x="280" y="481"/>
                </a:lnTo>
                <a:lnTo>
                  <a:pt x="275" y="486"/>
                </a:lnTo>
                <a:lnTo>
                  <a:pt x="275" y="489"/>
                </a:lnTo>
                <a:lnTo>
                  <a:pt x="275" y="492"/>
                </a:lnTo>
                <a:lnTo>
                  <a:pt x="280" y="488"/>
                </a:lnTo>
                <a:lnTo>
                  <a:pt x="285" y="485"/>
                </a:lnTo>
                <a:lnTo>
                  <a:pt x="285" y="483"/>
                </a:lnTo>
                <a:lnTo>
                  <a:pt x="287" y="483"/>
                </a:lnTo>
                <a:lnTo>
                  <a:pt x="288" y="485"/>
                </a:lnTo>
                <a:lnTo>
                  <a:pt x="290" y="485"/>
                </a:lnTo>
                <a:lnTo>
                  <a:pt x="297" y="483"/>
                </a:lnTo>
                <a:lnTo>
                  <a:pt x="304" y="480"/>
                </a:lnTo>
                <a:lnTo>
                  <a:pt x="302" y="482"/>
                </a:lnTo>
                <a:lnTo>
                  <a:pt x="302" y="485"/>
                </a:lnTo>
                <a:lnTo>
                  <a:pt x="303" y="486"/>
                </a:lnTo>
                <a:lnTo>
                  <a:pt x="305" y="487"/>
                </a:lnTo>
                <a:lnTo>
                  <a:pt x="306" y="489"/>
                </a:lnTo>
                <a:lnTo>
                  <a:pt x="310" y="488"/>
                </a:lnTo>
                <a:lnTo>
                  <a:pt x="315" y="487"/>
                </a:lnTo>
                <a:lnTo>
                  <a:pt x="313" y="479"/>
                </a:lnTo>
                <a:lnTo>
                  <a:pt x="320" y="479"/>
                </a:lnTo>
                <a:lnTo>
                  <a:pt x="318" y="483"/>
                </a:lnTo>
                <a:lnTo>
                  <a:pt x="317" y="485"/>
                </a:lnTo>
                <a:lnTo>
                  <a:pt x="318" y="483"/>
                </a:lnTo>
                <a:lnTo>
                  <a:pt x="319" y="486"/>
                </a:lnTo>
                <a:lnTo>
                  <a:pt x="318" y="487"/>
                </a:lnTo>
                <a:lnTo>
                  <a:pt x="317" y="487"/>
                </a:lnTo>
                <a:lnTo>
                  <a:pt x="316" y="492"/>
                </a:lnTo>
                <a:lnTo>
                  <a:pt x="311" y="492"/>
                </a:lnTo>
                <a:lnTo>
                  <a:pt x="305" y="492"/>
                </a:lnTo>
                <a:lnTo>
                  <a:pt x="302" y="490"/>
                </a:lnTo>
                <a:lnTo>
                  <a:pt x="297" y="487"/>
                </a:lnTo>
                <a:lnTo>
                  <a:pt x="292" y="486"/>
                </a:lnTo>
                <a:lnTo>
                  <a:pt x="289" y="486"/>
                </a:lnTo>
                <a:lnTo>
                  <a:pt x="287" y="486"/>
                </a:lnTo>
                <a:lnTo>
                  <a:pt x="287" y="487"/>
                </a:lnTo>
                <a:lnTo>
                  <a:pt x="284" y="489"/>
                </a:lnTo>
                <a:lnTo>
                  <a:pt x="283" y="490"/>
                </a:lnTo>
                <a:lnTo>
                  <a:pt x="282" y="494"/>
                </a:lnTo>
                <a:lnTo>
                  <a:pt x="280" y="494"/>
                </a:lnTo>
                <a:lnTo>
                  <a:pt x="277" y="494"/>
                </a:lnTo>
                <a:lnTo>
                  <a:pt x="274" y="497"/>
                </a:lnTo>
                <a:lnTo>
                  <a:pt x="275" y="500"/>
                </a:lnTo>
                <a:lnTo>
                  <a:pt x="277" y="502"/>
                </a:lnTo>
                <a:lnTo>
                  <a:pt x="276" y="506"/>
                </a:lnTo>
                <a:lnTo>
                  <a:pt x="277" y="506"/>
                </a:lnTo>
                <a:lnTo>
                  <a:pt x="280" y="506"/>
                </a:lnTo>
                <a:lnTo>
                  <a:pt x="281" y="506"/>
                </a:lnTo>
                <a:lnTo>
                  <a:pt x="283" y="507"/>
                </a:lnTo>
                <a:lnTo>
                  <a:pt x="283" y="508"/>
                </a:lnTo>
                <a:lnTo>
                  <a:pt x="283" y="510"/>
                </a:lnTo>
                <a:lnTo>
                  <a:pt x="285" y="510"/>
                </a:lnTo>
                <a:lnTo>
                  <a:pt x="284" y="513"/>
                </a:lnTo>
                <a:lnTo>
                  <a:pt x="283" y="515"/>
                </a:lnTo>
                <a:lnTo>
                  <a:pt x="278" y="515"/>
                </a:lnTo>
                <a:lnTo>
                  <a:pt x="278" y="516"/>
                </a:lnTo>
                <a:lnTo>
                  <a:pt x="278" y="517"/>
                </a:lnTo>
                <a:lnTo>
                  <a:pt x="278" y="518"/>
                </a:lnTo>
                <a:lnTo>
                  <a:pt x="278" y="521"/>
                </a:lnTo>
                <a:lnTo>
                  <a:pt x="281" y="521"/>
                </a:lnTo>
                <a:lnTo>
                  <a:pt x="282" y="521"/>
                </a:lnTo>
                <a:lnTo>
                  <a:pt x="282" y="520"/>
                </a:lnTo>
                <a:lnTo>
                  <a:pt x="283" y="522"/>
                </a:lnTo>
                <a:lnTo>
                  <a:pt x="277" y="523"/>
                </a:lnTo>
                <a:lnTo>
                  <a:pt x="275" y="524"/>
                </a:lnTo>
                <a:lnTo>
                  <a:pt x="277" y="527"/>
                </a:lnTo>
                <a:lnTo>
                  <a:pt x="278" y="530"/>
                </a:lnTo>
                <a:lnTo>
                  <a:pt x="287" y="529"/>
                </a:lnTo>
                <a:lnTo>
                  <a:pt x="283" y="533"/>
                </a:lnTo>
                <a:lnTo>
                  <a:pt x="283" y="535"/>
                </a:lnTo>
                <a:lnTo>
                  <a:pt x="283" y="536"/>
                </a:lnTo>
                <a:lnTo>
                  <a:pt x="285" y="536"/>
                </a:lnTo>
                <a:lnTo>
                  <a:pt x="289" y="535"/>
                </a:lnTo>
                <a:lnTo>
                  <a:pt x="290" y="536"/>
                </a:lnTo>
                <a:lnTo>
                  <a:pt x="292" y="536"/>
                </a:lnTo>
                <a:lnTo>
                  <a:pt x="295" y="534"/>
                </a:lnTo>
                <a:lnTo>
                  <a:pt x="297" y="533"/>
                </a:lnTo>
                <a:lnTo>
                  <a:pt x="301" y="533"/>
                </a:lnTo>
                <a:lnTo>
                  <a:pt x="296" y="536"/>
                </a:lnTo>
                <a:lnTo>
                  <a:pt x="291" y="541"/>
                </a:lnTo>
                <a:lnTo>
                  <a:pt x="298" y="544"/>
                </a:lnTo>
                <a:lnTo>
                  <a:pt x="298" y="547"/>
                </a:lnTo>
                <a:lnTo>
                  <a:pt x="296" y="547"/>
                </a:lnTo>
                <a:lnTo>
                  <a:pt x="294" y="548"/>
                </a:lnTo>
                <a:lnTo>
                  <a:pt x="294" y="552"/>
                </a:lnTo>
                <a:lnTo>
                  <a:pt x="297" y="552"/>
                </a:lnTo>
                <a:lnTo>
                  <a:pt x="299" y="552"/>
                </a:lnTo>
                <a:lnTo>
                  <a:pt x="299" y="556"/>
                </a:lnTo>
                <a:lnTo>
                  <a:pt x="303" y="557"/>
                </a:lnTo>
                <a:lnTo>
                  <a:pt x="301" y="562"/>
                </a:lnTo>
                <a:lnTo>
                  <a:pt x="301" y="566"/>
                </a:lnTo>
                <a:lnTo>
                  <a:pt x="310" y="559"/>
                </a:lnTo>
                <a:lnTo>
                  <a:pt x="311" y="559"/>
                </a:lnTo>
                <a:lnTo>
                  <a:pt x="312" y="561"/>
                </a:lnTo>
                <a:lnTo>
                  <a:pt x="315" y="561"/>
                </a:lnTo>
                <a:lnTo>
                  <a:pt x="316" y="558"/>
                </a:lnTo>
                <a:lnTo>
                  <a:pt x="316" y="556"/>
                </a:lnTo>
                <a:lnTo>
                  <a:pt x="318" y="556"/>
                </a:lnTo>
                <a:lnTo>
                  <a:pt x="319" y="556"/>
                </a:lnTo>
                <a:lnTo>
                  <a:pt x="320" y="557"/>
                </a:lnTo>
                <a:lnTo>
                  <a:pt x="322" y="557"/>
                </a:lnTo>
                <a:lnTo>
                  <a:pt x="322" y="558"/>
                </a:lnTo>
                <a:lnTo>
                  <a:pt x="322" y="561"/>
                </a:lnTo>
                <a:lnTo>
                  <a:pt x="322" y="564"/>
                </a:lnTo>
                <a:lnTo>
                  <a:pt x="320" y="564"/>
                </a:lnTo>
                <a:lnTo>
                  <a:pt x="319" y="563"/>
                </a:lnTo>
                <a:lnTo>
                  <a:pt x="318" y="563"/>
                </a:lnTo>
                <a:lnTo>
                  <a:pt x="316" y="563"/>
                </a:lnTo>
                <a:lnTo>
                  <a:pt x="316" y="565"/>
                </a:lnTo>
                <a:lnTo>
                  <a:pt x="317" y="565"/>
                </a:lnTo>
                <a:lnTo>
                  <a:pt x="318" y="566"/>
                </a:lnTo>
                <a:lnTo>
                  <a:pt x="317" y="569"/>
                </a:lnTo>
                <a:lnTo>
                  <a:pt x="310" y="570"/>
                </a:lnTo>
                <a:lnTo>
                  <a:pt x="304" y="571"/>
                </a:lnTo>
                <a:lnTo>
                  <a:pt x="304" y="573"/>
                </a:lnTo>
                <a:lnTo>
                  <a:pt x="308" y="573"/>
                </a:lnTo>
                <a:lnTo>
                  <a:pt x="312" y="573"/>
                </a:lnTo>
                <a:lnTo>
                  <a:pt x="312" y="576"/>
                </a:lnTo>
                <a:lnTo>
                  <a:pt x="309" y="576"/>
                </a:lnTo>
                <a:lnTo>
                  <a:pt x="305" y="576"/>
                </a:lnTo>
                <a:lnTo>
                  <a:pt x="303" y="577"/>
                </a:lnTo>
                <a:lnTo>
                  <a:pt x="303" y="578"/>
                </a:lnTo>
                <a:lnTo>
                  <a:pt x="304" y="578"/>
                </a:lnTo>
                <a:lnTo>
                  <a:pt x="306" y="580"/>
                </a:lnTo>
                <a:lnTo>
                  <a:pt x="308" y="582"/>
                </a:lnTo>
                <a:lnTo>
                  <a:pt x="308" y="579"/>
                </a:lnTo>
                <a:lnTo>
                  <a:pt x="308" y="585"/>
                </a:lnTo>
                <a:lnTo>
                  <a:pt x="308" y="587"/>
                </a:lnTo>
                <a:lnTo>
                  <a:pt x="309" y="587"/>
                </a:lnTo>
                <a:lnTo>
                  <a:pt x="315" y="587"/>
                </a:lnTo>
                <a:lnTo>
                  <a:pt x="315" y="592"/>
                </a:lnTo>
                <a:lnTo>
                  <a:pt x="312" y="592"/>
                </a:lnTo>
                <a:lnTo>
                  <a:pt x="312" y="593"/>
                </a:lnTo>
                <a:lnTo>
                  <a:pt x="313" y="596"/>
                </a:lnTo>
                <a:lnTo>
                  <a:pt x="317" y="596"/>
                </a:lnTo>
                <a:lnTo>
                  <a:pt x="316" y="597"/>
                </a:lnTo>
                <a:lnTo>
                  <a:pt x="316" y="599"/>
                </a:lnTo>
                <a:lnTo>
                  <a:pt x="316" y="603"/>
                </a:lnTo>
                <a:lnTo>
                  <a:pt x="318" y="603"/>
                </a:lnTo>
                <a:lnTo>
                  <a:pt x="317" y="602"/>
                </a:lnTo>
                <a:lnTo>
                  <a:pt x="318" y="600"/>
                </a:lnTo>
                <a:lnTo>
                  <a:pt x="319" y="600"/>
                </a:lnTo>
                <a:lnTo>
                  <a:pt x="318" y="599"/>
                </a:lnTo>
                <a:lnTo>
                  <a:pt x="325" y="598"/>
                </a:lnTo>
                <a:lnTo>
                  <a:pt x="324" y="604"/>
                </a:lnTo>
                <a:lnTo>
                  <a:pt x="324" y="609"/>
                </a:lnTo>
                <a:lnTo>
                  <a:pt x="324" y="610"/>
                </a:lnTo>
                <a:lnTo>
                  <a:pt x="326" y="610"/>
                </a:lnTo>
                <a:lnTo>
                  <a:pt x="332" y="607"/>
                </a:lnTo>
                <a:lnTo>
                  <a:pt x="331" y="612"/>
                </a:lnTo>
                <a:lnTo>
                  <a:pt x="330" y="616"/>
                </a:lnTo>
                <a:lnTo>
                  <a:pt x="331" y="618"/>
                </a:lnTo>
                <a:lnTo>
                  <a:pt x="333" y="618"/>
                </a:lnTo>
                <a:lnTo>
                  <a:pt x="336" y="616"/>
                </a:lnTo>
                <a:lnTo>
                  <a:pt x="337" y="614"/>
                </a:lnTo>
                <a:lnTo>
                  <a:pt x="340" y="613"/>
                </a:lnTo>
                <a:lnTo>
                  <a:pt x="344" y="613"/>
                </a:lnTo>
                <a:lnTo>
                  <a:pt x="343" y="616"/>
                </a:lnTo>
                <a:lnTo>
                  <a:pt x="343" y="618"/>
                </a:lnTo>
                <a:lnTo>
                  <a:pt x="343" y="619"/>
                </a:lnTo>
                <a:lnTo>
                  <a:pt x="342" y="620"/>
                </a:lnTo>
                <a:lnTo>
                  <a:pt x="343" y="620"/>
                </a:lnTo>
                <a:lnTo>
                  <a:pt x="344" y="621"/>
                </a:lnTo>
                <a:lnTo>
                  <a:pt x="350" y="619"/>
                </a:lnTo>
                <a:lnTo>
                  <a:pt x="350" y="620"/>
                </a:lnTo>
                <a:lnTo>
                  <a:pt x="350" y="621"/>
                </a:lnTo>
                <a:lnTo>
                  <a:pt x="349" y="624"/>
                </a:lnTo>
                <a:lnTo>
                  <a:pt x="346" y="625"/>
                </a:lnTo>
                <a:lnTo>
                  <a:pt x="346" y="626"/>
                </a:lnTo>
                <a:lnTo>
                  <a:pt x="347" y="627"/>
                </a:lnTo>
                <a:lnTo>
                  <a:pt x="350" y="626"/>
                </a:lnTo>
                <a:lnTo>
                  <a:pt x="351" y="626"/>
                </a:lnTo>
                <a:lnTo>
                  <a:pt x="352" y="627"/>
                </a:lnTo>
                <a:lnTo>
                  <a:pt x="352" y="628"/>
                </a:lnTo>
                <a:lnTo>
                  <a:pt x="351" y="632"/>
                </a:lnTo>
                <a:lnTo>
                  <a:pt x="350" y="635"/>
                </a:lnTo>
                <a:lnTo>
                  <a:pt x="351" y="637"/>
                </a:lnTo>
                <a:lnTo>
                  <a:pt x="353" y="637"/>
                </a:lnTo>
                <a:lnTo>
                  <a:pt x="356" y="633"/>
                </a:lnTo>
                <a:lnTo>
                  <a:pt x="358" y="633"/>
                </a:lnTo>
                <a:lnTo>
                  <a:pt x="358" y="634"/>
                </a:lnTo>
                <a:lnTo>
                  <a:pt x="359" y="634"/>
                </a:lnTo>
                <a:lnTo>
                  <a:pt x="360" y="634"/>
                </a:lnTo>
                <a:lnTo>
                  <a:pt x="359" y="635"/>
                </a:lnTo>
                <a:lnTo>
                  <a:pt x="357" y="635"/>
                </a:lnTo>
                <a:lnTo>
                  <a:pt x="357" y="637"/>
                </a:lnTo>
                <a:lnTo>
                  <a:pt x="358" y="637"/>
                </a:lnTo>
                <a:lnTo>
                  <a:pt x="356" y="638"/>
                </a:lnTo>
                <a:lnTo>
                  <a:pt x="354" y="638"/>
                </a:lnTo>
                <a:lnTo>
                  <a:pt x="352" y="638"/>
                </a:lnTo>
                <a:lnTo>
                  <a:pt x="352" y="640"/>
                </a:lnTo>
                <a:lnTo>
                  <a:pt x="354" y="640"/>
                </a:lnTo>
                <a:lnTo>
                  <a:pt x="358" y="640"/>
                </a:lnTo>
                <a:lnTo>
                  <a:pt x="358" y="642"/>
                </a:lnTo>
                <a:lnTo>
                  <a:pt x="358" y="644"/>
                </a:lnTo>
                <a:lnTo>
                  <a:pt x="357" y="644"/>
                </a:lnTo>
                <a:lnTo>
                  <a:pt x="357" y="647"/>
                </a:lnTo>
                <a:lnTo>
                  <a:pt x="363" y="647"/>
                </a:lnTo>
                <a:lnTo>
                  <a:pt x="363" y="649"/>
                </a:lnTo>
                <a:lnTo>
                  <a:pt x="361" y="653"/>
                </a:lnTo>
                <a:lnTo>
                  <a:pt x="364" y="653"/>
                </a:lnTo>
                <a:lnTo>
                  <a:pt x="366" y="653"/>
                </a:lnTo>
                <a:lnTo>
                  <a:pt x="366" y="652"/>
                </a:lnTo>
                <a:lnTo>
                  <a:pt x="367" y="649"/>
                </a:lnTo>
                <a:lnTo>
                  <a:pt x="370" y="648"/>
                </a:lnTo>
                <a:lnTo>
                  <a:pt x="370" y="647"/>
                </a:lnTo>
                <a:lnTo>
                  <a:pt x="371" y="647"/>
                </a:lnTo>
                <a:lnTo>
                  <a:pt x="372" y="648"/>
                </a:lnTo>
                <a:lnTo>
                  <a:pt x="372" y="649"/>
                </a:lnTo>
                <a:lnTo>
                  <a:pt x="380" y="647"/>
                </a:lnTo>
                <a:lnTo>
                  <a:pt x="384" y="641"/>
                </a:lnTo>
                <a:lnTo>
                  <a:pt x="387" y="637"/>
                </a:lnTo>
                <a:lnTo>
                  <a:pt x="388" y="638"/>
                </a:lnTo>
                <a:lnTo>
                  <a:pt x="390" y="638"/>
                </a:lnTo>
                <a:lnTo>
                  <a:pt x="387" y="647"/>
                </a:lnTo>
                <a:lnTo>
                  <a:pt x="390" y="646"/>
                </a:lnTo>
                <a:lnTo>
                  <a:pt x="391" y="647"/>
                </a:lnTo>
                <a:lnTo>
                  <a:pt x="390" y="647"/>
                </a:lnTo>
                <a:lnTo>
                  <a:pt x="388" y="648"/>
                </a:lnTo>
                <a:lnTo>
                  <a:pt x="386" y="651"/>
                </a:lnTo>
                <a:lnTo>
                  <a:pt x="387" y="651"/>
                </a:lnTo>
                <a:lnTo>
                  <a:pt x="394" y="651"/>
                </a:lnTo>
                <a:lnTo>
                  <a:pt x="395" y="649"/>
                </a:lnTo>
                <a:lnTo>
                  <a:pt x="395" y="651"/>
                </a:lnTo>
                <a:lnTo>
                  <a:pt x="394" y="653"/>
                </a:lnTo>
                <a:lnTo>
                  <a:pt x="394" y="655"/>
                </a:lnTo>
                <a:lnTo>
                  <a:pt x="397" y="656"/>
                </a:lnTo>
                <a:lnTo>
                  <a:pt x="399" y="655"/>
                </a:lnTo>
                <a:lnTo>
                  <a:pt x="400" y="654"/>
                </a:lnTo>
                <a:lnTo>
                  <a:pt x="400" y="651"/>
                </a:lnTo>
                <a:lnTo>
                  <a:pt x="402" y="651"/>
                </a:lnTo>
                <a:lnTo>
                  <a:pt x="404" y="653"/>
                </a:lnTo>
                <a:lnTo>
                  <a:pt x="406" y="654"/>
                </a:lnTo>
                <a:lnTo>
                  <a:pt x="408" y="653"/>
                </a:lnTo>
                <a:lnTo>
                  <a:pt x="409" y="651"/>
                </a:lnTo>
                <a:lnTo>
                  <a:pt x="409" y="654"/>
                </a:lnTo>
                <a:lnTo>
                  <a:pt x="409" y="656"/>
                </a:lnTo>
                <a:lnTo>
                  <a:pt x="405" y="659"/>
                </a:lnTo>
                <a:lnTo>
                  <a:pt x="405" y="661"/>
                </a:lnTo>
                <a:lnTo>
                  <a:pt x="404" y="664"/>
                </a:lnTo>
                <a:lnTo>
                  <a:pt x="407" y="661"/>
                </a:lnTo>
                <a:lnTo>
                  <a:pt x="412" y="656"/>
                </a:lnTo>
                <a:lnTo>
                  <a:pt x="411" y="662"/>
                </a:lnTo>
                <a:lnTo>
                  <a:pt x="411" y="665"/>
                </a:lnTo>
                <a:lnTo>
                  <a:pt x="411" y="666"/>
                </a:lnTo>
                <a:lnTo>
                  <a:pt x="412" y="666"/>
                </a:lnTo>
                <a:lnTo>
                  <a:pt x="413" y="666"/>
                </a:lnTo>
                <a:lnTo>
                  <a:pt x="415" y="666"/>
                </a:lnTo>
                <a:lnTo>
                  <a:pt x="415" y="662"/>
                </a:lnTo>
                <a:lnTo>
                  <a:pt x="416" y="659"/>
                </a:lnTo>
                <a:lnTo>
                  <a:pt x="419" y="658"/>
                </a:lnTo>
                <a:lnTo>
                  <a:pt x="419" y="660"/>
                </a:lnTo>
                <a:lnTo>
                  <a:pt x="420" y="662"/>
                </a:lnTo>
                <a:lnTo>
                  <a:pt x="419" y="662"/>
                </a:lnTo>
                <a:lnTo>
                  <a:pt x="418" y="664"/>
                </a:lnTo>
                <a:lnTo>
                  <a:pt x="418" y="665"/>
                </a:lnTo>
                <a:lnTo>
                  <a:pt x="418" y="667"/>
                </a:lnTo>
                <a:lnTo>
                  <a:pt x="426" y="673"/>
                </a:lnTo>
                <a:lnTo>
                  <a:pt x="427" y="671"/>
                </a:lnTo>
                <a:lnTo>
                  <a:pt x="428" y="669"/>
                </a:lnTo>
                <a:lnTo>
                  <a:pt x="432" y="669"/>
                </a:lnTo>
                <a:lnTo>
                  <a:pt x="430" y="667"/>
                </a:lnTo>
                <a:lnTo>
                  <a:pt x="435" y="666"/>
                </a:lnTo>
                <a:lnTo>
                  <a:pt x="435" y="664"/>
                </a:lnTo>
                <a:lnTo>
                  <a:pt x="434" y="662"/>
                </a:lnTo>
                <a:lnTo>
                  <a:pt x="430" y="661"/>
                </a:lnTo>
                <a:lnTo>
                  <a:pt x="429" y="660"/>
                </a:lnTo>
                <a:lnTo>
                  <a:pt x="430" y="659"/>
                </a:lnTo>
                <a:lnTo>
                  <a:pt x="434" y="656"/>
                </a:lnTo>
                <a:lnTo>
                  <a:pt x="433" y="655"/>
                </a:lnTo>
                <a:lnTo>
                  <a:pt x="430" y="654"/>
                </a:lnTo>
                <a:lnTo>
                  <a:pt x="428" y="652"/>
                </a:lnTo>
                <a:lnTo>
                  <a:pt x="425" y="652"/>
                </a:lnTo>
                <a:lnTo>
                  <a:pt x="425" y="648"/>
                </a:lnTo>
                <a:lnTo>
                  <a:pt x="430" y="649"/>
                </a:lnTo>
                <a:lnTo>
                  <a:pt x="432" y="648"/>
                </a:lnTo>
                <a:lnTo>
                  <a:pt x="432" y="647"/>
                </a:lnTo>
                <a:lnTo>
                  <a:pt x="430" y="647"/>
                </a:lnTo>
                <a:lnTo>
                  <a:pt x="434" y="646"/>
                </a:lnTo>
                <a:lnTo>
                  <a:pt x="434" y="644"/>
                </a:lnTo>
                <a:lnTo>
                  <a:pt x="434" y="642"/>
                </a:lnTo>
                <a:lnTo>
                  <a:pt x="433" y="640"/>
                </a:lnTo>
                <a:lnTo>
                  <a:pt x="433" y="639"/>
                </a:lnTo>
                <a:lnTo>
                  <a:pt x="439" y="634"/>
                </a:lnTo>
                <a:lnTo>
                  <a:pt x="439" y="632"/>
                </a:lnTo>
                <a:lnTo>
                  <a:pt x="439" y="631"/>
                </a:lnTo>
                <a:lnTo>
                  <a:pt x="436" y="627"/>
                </a:lnTo>
                <a:lnTo>
                  <a:pt x="439" y="627"/>
                </a:lnTo>
                <a:lnTo>
                  <a:pt x="441" y="626"/>
                </a:lnTo>
                <a:lnTo>
                  <a:pt x="442" y="624"/>
                </a:lnTo>
                <a:lnTo>
                  <a:pt x="444" y="619"/>
                </a:lnTo>
                <a:lnTo>
                  <a:pt x="443" y="618"/>
                </a:lnTo>
                <a:lnTo>
                  <a:pt x="441" y="617"/>
                </a:lnTo>
                <a:lnTo>
                  <a:pt x="441" y="613"/>
                </a:lnTo>
                <a:lnTo>
                  <a:pt x="442" y="609"/>
                </a:lnTo>
                <a:lnTo>
                  <a:pt x="446" y="609"/>
                </a:lnTo>
                <a:lnTo>
                  <a:pt x="446" y="610"/>
                </a:lnTo>
                <a:lnTo>
                  <a:pt x="448" y="610"/>
                </a:lnTo>
                <a:lnTo>
                  <a:pt x="448" y="606"/>
                </a:lnTo>
                <a:lnTo>
                  <a:pt x="449" y="605"/>
                </a:lnTo>
                <a:lnTo>
                  <a:pt x="449" y="602"/>
                </a:lnTo>
                <a:lnTo>
                  <a:pt x="446" y="602"/>
                </a:lnTo>
                <a:lnTo>
                  <a:pt x="446" y="600"/>
                </a:lnTo>
                <a:lnTo>
                  <a:pt x="446" y="598"/>
                </a:lnTo>
                <a:lnTo>
                  <a:pt x="447" y="597"/>
                </a:lnTo>
                <a:lnTo>
                  <a:pt x="448" y="595"/>
                </a:lnTo>
                <a:lnTo>
                  <a:pt x="451" y="597"/>
                </a:lnTo>
                <a:lnTo>
                  <a:pt x="456" y="598"/>
                </a:lnTo>
                <a:lnTo>
                  <a:pt x="456" y="596"/>
                </a:lnTo>
                <a:lnTo>
                  <a:pt x="455" y="592"/>
                </a:lnTo>
                <a:lnTo>
                  <a:pt x="457" y="591"/>
                </a:lnTo>
                <a:lnTo>
                  <a:pt x="456" y="586"/>
                </a:lnTo>
                <a:lnTo>
                  <a:pt x="454" y="582"/>
                </a:lnTo>
                <a:lnTo>
                  <a:pt x="456" y="582"/>
                </a:lnTo>
                <a:lnTo>
                  <a:pt x="459" y="583"/>
                </a:lnTo>
                <a:lnTo>
                  <a:pt x="460" y="585"/>
                </a:lnTo>
                <a:lnTo>
                  <a:pt x="463" y="585"/>
                </a:lnTo>
                <a:lnTo>
                  <a:pt x="464" y="583"/>
                </a:lnTo>
                <a:lnTo>
                  <a:pt x="464" y="582"/>
                </a:lnTo>
                <a:lnTo>
                  <a:pt x="463" y="582"/>
                </a:lnTo>
                <a:lnTo>
                  <a:pt x="464" y="573"/>
                </a:lnTo>
                <a:lnTo>
                  <a:pt x="468" y="566"/>
                </a:lnTo>
                <a:lnTo>
                  <a:pt x="455" y="564"/>
                </a:lnTo>
                <a:lnTo>
                  <a:pt x="455" y="563"/>
                </a:lnTo>
                <a:lnTo>
                  <a:pt x="460" y="563"/>
                </a:lnTo>
                <a:lnTo>
                  <a:pt x="469" y="563"/>
                </a:lnTo>
                <a:lnTo>
                  <a:pt x="470" y="557"/>
                </a:lnTo>
                <a:lnTo>
                  <a:pt x="470" y="554"/>
                </a:lnTo>
                <a:lnTo>
                  <a:pt x="469" y="550"/>
                </a:lnTo>
                <a:lnTo>
                  <a:pt x="466" y="545"/>
                </a:lnTo>
                <a:lnTo>
                  <a:pt x="463" y="543"/>
                </a:lnTo>
                <a:lnTo>
                  <a:pt x="463" y="541"/>
                </a:lnTo>
                <a:lnTo>
                  <a:pt x="466" y="541"/>
                </a:lnTo>
                <a:lnTo>
                  <a:pt x="468" y="540"/>
                </a:lnTo>
                <a:lnTo>
                  <a:pt x="467" y="541"/>
                </a:lnTo>
                <a:lnTo>
                  <a:pt x="469" y="541"/>
                </a:lnTo>
                <a:lnTo>
                  <a:pt x="474" y="541"/>
                </a:lnTo>
                <a:lnTo>
                  <a:pt x="477" y="536"/>
                </a:lnTo>
                <a:lnTo>
                  <a:pt x="476" y="534"/>
                </a:lnTo>
                <a:lnTo>
                  <a:pt x="476" y="533"/>
                </a:lnTo>
                <a:lnTo>
                  <a:pt x="476" y="530"/>
                </a:lnTo>
                <a:lnTo>
                  <a:pt x="478" y="529"/>
                </a:lnTo>
                <a:lnTo>
                  <a:pt x="481" y="530"/>
                </a:lnTo>
                <a:lnTo>
                  <a:pt x="484" y="531"/>
                </a:lnTo>
                <a:lnTo>
                  <a:pt x="488" y="531"/>
                </a:lnTo>
                <a:lnTo>
                  <a:pt x="485" y="530"/>
                </a:lnTo>
                <a:lnTo>
                  <a:pt x="484" y="530"/>
                </a:lnTo>
                <a:lnTo>
                  <a:pt x="488" y="529"/>
                </a:lnTo>
                <a:lnTo>
                  <a:pt x="491" y="529"/>
                </a:lnTo>
                <a:lnTo>
                  <a:pt x="494" y="529"/>
                </a:lnTo>
                <a:lnTo>
                  <a:pt x="497" y="530"/>
                </a:lnTo>
                <a:lnTo>
                  <a:pt x="501" y="530"/>
                </a:lnTo>
                <a:lnTo>
                  <a:pt x="502" y="529"/>
                </a:lnTo>
                <a:lnTo>
                  <a:pt x="503" y="527"/>
                </a:lnTo>
                <a:lnTo>
                  <a:pt x="506" y="524"/>
                </a:lnTo>
                <a:lnTo>
                  <a:pt x="509" y="523"/>
                </a:lnTo>
                <a:lnTo>
                  <a:pt x="511" y="523"/>
                </a:lnTo>
                <a:lnTo>
                  <a:pt x="515" y="531"/>
                </a:lnTo>
                <a:lnTo>
                  <a:pt x="516" y="534"/>
                </a:lnTo>
                <a:lnTo>
                  <a:pt x="518" y="533"/>
                </a:lnTo>
                <a:lnTo>
                  <a:pt x="517" y="533"/>
                </a:lnTo>
                <a:lnTo>
                  <a:pt x="519" y="531"/>
                </a:lnTo>
                <a:lnTo>
                  <a:pt x="518" y="531"/>
                </a:lnTo>
                <a:lnTo>
                  <a:pt x="520" y="529"/>
                </a:lnTo>
                <a:lnTo>
                  <a:pt x="523" y="528"/>
                </a:lnTo>
                <a:lnTo>
                  <a:pt x="524" y="525"/>
                </a:lnTo>
                <a:lnTo>
                  <a:pt x="524" y="522"/>
                </a:lnTo>
                <a:lnTo>
                  <a:pt x="532" y="522"/>
                </a:lnTo>
                <a:lnTo>
                  <a:pt x="532" y="523"/>
                </a:lnTo>
                <a:lnTo>
                  <a:pt x="533" y="524"/>
                </a:lnTo>
                <a:lnTo>
                  <a:pt x="533" y="527"/>
                </a:lnTo>
                <a:lnTo>
                  <a:pt x="536" y="527"/>
                </a:lnTo>
                <a:lnTo>
                  <a:pt x="538" y="521"/>
                </a:lnTo>
                <a:lnTo>
                  <a:pt x="538" y="518"/>
                </a:lnTo>
                <a:lnTo>
                  <a:pt x="538" y="516"/>
                </a:lnTo>
                <a:lnTo>
                  <a:pt x="540" y="515"/>
                </a:lnTo>
                <a:lnTo>
                  <a:pt x="543" y="515"/>
                </a:lnTo>
                <a:lnTo>
                  <a:pt x="544" y="514"/>
                </a:lnTo>
                <a:lnTo>
                  <a:pt x="545" y="511"/>
                </a:lnTo>
                <a:lnTo>
                  <a:pt x="546" y="509"/>
                </a:lnTo>
                <a:lnTo>
                  <a:pt x="546" y="506"/>
                </a:lnTo>
                <a:lnTo>
                  <a:pt x="547" y="504"/>
                </a:lnTo>
                <a:lnTo>
                  <a:pt x="550" y="503"/>
                </a:lnTo>
                <a:lnTo>
                  <a:pt x="552" y="504"/>
                </a:lnTo>
                <a:lnTo>
                  <a:pt x="554" y="501"/>
                </a:lnTo>
                <a:lnTo>
                  <a:pt x="558" y="499"/>
                </a:lnTo>
                <a:lnTo>
                  <a:pt x="563" y="496"/>
                </a:lnTo>
                <a:lnTo>
                  <a:pt x="565" y="496"/>
                </a:lnTo>
                <a:lnTo>
                  <a:pt x="567" y="495"/>
                </a:lnTo>
                <a:lnTo>
                  <a:pt x="571" y="492"/>
                </a:lnTo>
                <a:lnTo>
                  <a:pt x="573" y="487"/>
                </a:lnTo>
                <a:lnTo>
                  <a:pt x="575" y="483"/>
                </a:lnTo>
                <a:lnTo>
                  <a:pt x="579" y="480"/>
                </a:lnTo>
                <a:lnTo>
                  <a:pt x="581" y="480"/>
                </a:lnTo>
                <a:lnTo>
                  <a:pt x="582" y="481"/>
                </a:lnTo>
                <a:lnTo>
                  <a:pt x="584" y="481"/>
                </a:lnTo>
                <a:lnTo>
                  <a:pt x="585" y="481"/>
                </a:lnTo>
                <a:lnTo>
                  <a:pt x="586" y="479"/>
                </a:lnTo>
                <a:lnTo>
                  <a:pt x="588" y="476"/>
                </a:lnTo>
                <a:lnTo>
                  <a:pt x="588" y="471"/>
                </a:lnTo>
                <a:lnTo>
                  <a:pt x="586" y="469"/>
                </a:lnTo>
                <a:lnTo>
                  <a:pt x="585" y="468"/>
                </a:lnTo>
                <a:lnTo>
                  <a:pt x="582" y="467"/>
                </a:lnTo>
                <a:lnTo>
                  <a:pt x="581" y="465"/>
                </a:lnTo>
                <a:lnTo>
                  <a:pt x="581" y="461"/>
                </a:lnTo>
                <a:lnTo>
                  <a:pt x="580" y="453"/>
                </a:lnTo>
                <a:lnTo>
                  <a:pt x="585" y="460"/>
                </a:lnTo>
                <a:lnTo>
                  <a:pt x="591" y="465"/>
                </a:lnTo>
                <a:lnTo>
                  <a:pt x="599" y="467"/>
                </a:lnTo>
                <a:lnTo>
                  <a:pt x="607" y="468"/>
                </a:lnTo>
                <a:lnTo>
                  <a:pt x="607" y="466"/>
                </a:lnTo>
                <a:lnTo>
                  <a:pt x="611" y="466"/>
                </a:lnTo>
                <a:lnTo>
                  <a:pt x="614" y="465"/>
                </a:lnTo>
                <a:lnTo>
                  <a:pt x="614" y="464"/>
                </a:lnTo>
                <a:lnTo>
                  <a:pt x="614" y="461"/>
                </a:lnTo>
                <a:lnTo>
                  <a:pt x="614" y="459"/>
                </a:lnTo>
                <a:lnTo>
                  <a:pt x="615" y="459"/>
                </a:lnTo>
                <a:lnTo>
                  <a:pt x="618" y="459"/>
                </a:lnTo>
                <a:lnTo>
                  <a:pt x="618" y="460"/>
                </a:lnTo>
                <a:lnTo>
                  <a:pt x="618" y="461"/>
                </a:lnTo>
                <a:lnTo>
                  <a:pt x="619" y="464"/>
                </a:lnTo>
                <a:lnTo>
                  <a:pt x="622" y="462"/>
                </a:lnTo>
                <a:lnTo>
                  <a:pt x="623" y="461"/>
                </a:lnTo>
                <a:lnTo>
                  <a:pt x="627" y="461"/>
                </a:lnTo>
                <a:lnTo>
                  <a:pt x="628" y="459"/>
                </a:lnTo>
                <a:lnTo>
                  <a:pt x="628" y="456"/>
                </a:lnTo>
                <a:lnTo>
                  <a:pt x="630" y="456"/>
                </a:lnTo>
                <a:lnTo>
                  <a:pt x="632" y="456"/>
                </a:lnTo>
                <a:lnTo>
                  <a:pt x="634" y="460"/>
                </a:lnTo>
                <a:lnTo>
                  <a:pt x="640" y="459"/>
                </a:lnTo>
                <a:lnTo>
                  <a:pt x="646" y="459"/>
                </a:lnTo>
                <a:lnTo>
                  <a:pt x="647" y="455"/>
                </a:lnTo>
                <a:lnTo>
                  <a:pt x="648" y="455"/>
                </a:lnTo>
                <a:lnTo>
                  <a:pt x="649" y="456"/>
                </a:lnTo>
                <a:lnTo>
                  <a:pt x="650" y="456"/>
                </a:lnTo>
                <a:lnTo>
                  <a:pt x="654" y="454"/>
                </a:lnTo>
                <a:lnTo>
                  <a:pt x="656" y="452"/>
                </a:lnTo>
                <a:lnTo>
                  <a:pt x="660" y="452"/>
                </a:lnTo>
                <a:lnTo>
                  <a:pt x="662" y="452"/>
                </a:lnTo>
                <a:lnTo>
                  <a:pt x="668" y="451"/>
                </a:lnTo>
                <a:lnTo>
                  <a:pt x="674" y="448"/>
                </a:lnTo>
                <a:lnTo>
                  <a:pt x="674" y="440"/>
                </a:lnTo>
                <a:lnTo>
                  <a:pt x="675" y="440"/>
                </a:lnTo>
                <a:lnTo>
                  <a:pt x="676" y="441"/>
                </a:lnTo>
                <a:lnTo>
                  <a:pt x="678" y="444"/>
                </a:lnTo>
                <a:lnTo>
                  <a:pt x="680" y="444"/>
                </a:lnTo>
                <a:lnTo>
                  <a:pt x="682" y="444"/>
                </a:lnTo>
                <a:lnTo>
                  <a:pt x="685" y="438"/>
                </a:lnTo>
                <a:lnTo>
                  <a:pt x="689" y="433"/>
                </a:lnTo>
                <a:lnTo>
                  <a:pt x="691" y="434"/>
                </a:lnTo>
                <a:lnTo>
                  <a:pt x="694" y="434"/>
                </a:lnTo>
                <a:lnTo>
                  <a:pt x="695" y="437"/>
                </a:lnTo>
                <a:lnTo>
                  <a:pt x="698" y="433"/>
                </a:lnTo>
                <a:lnTo>
                  <a:pt x="699" y="433"/>
                </a:lnTo>
                <a:lnTo>
                  <a:pt x="702" y="433"/>
                </a:lnTo>
                <a:lnTo>
                  <a:pt x="703" y="430"/>
                </a:lnTo>
                <a:lnTo>
                  <a:pt x="704" y="430"/>
                </a:lnTo>
                <a:lnTo>
                  <a:pt x="706" y="430"/>
                </a:lnTo>
                <a:lnTo>
                  <a:pt x="709" y="431"/>
                </a:lnTo>
                <a:lnTo>
                  <a:pt x="712" y="430"/>
                </a:lnTo>
                <a:lnTo>
                  <a:pt x="715" y="427"/>
                </a:lnTo>
                <a:lnTo>
                  <a:pt x="722" y="427"/>
                </a:lnTo>
                <a:lnTo>
                  <a:pt x="722" y="424"/>
                </a:lnTo>
                <a:lnTo>
                  <a:pt x="722" y="421"/>
                </a:lnTo>
                <a:lnTo>
                  <a:pt x="724" y="420"/>
                </a:lnTo>
                <a:lnTo>
                  <a:pt x="729" y="421"/>
                </a:lnTo>
                <a:lnTo>
                  <a:pt x="728" y="418"/>
                </a:lnTo>
                <a:lnTo>
                  <a:pt x="728" y="416"/>
                </a:lnTo>
                <a:lnTo>
                  <a:pt x="732" y="411"/>
                </a:lnTo>
                <a:lnTo>
                  <a:pt x="736" y="410"/>
                </a:lnTo>
                <a:lnTo>
                  <a:pt x="738" y="410"/>
                </a:lnTo>
                <a:lnTo>
                  <a:pt x="739" y="409"/>
                </a:lnTo>
                <a:lnTo>
                  <a:pt x="739" y="407"/>
                </a:lnTo>
                <a:lnTo>
                  <a:pt x="739" y="405"/>
                </a:lnTo>
                <a:lnTo>
                  <a:pt x="728" y="406"/>
                </a:lnTo>
                <a:lnTo>
                  <a:pt x="722" y="405"/>
                </a:lnTo>
                <a:lnTo>
                  <a:pt x="716" y="404"/>
                </a:lnTo>
                <a:lnTo>
                  <a:pt x="712" y="402"/>
                </a:lnTo>
                <a:lnTo>
                  <a:pt x="709" y="399"/>
                </a:lnTo>
                <a:lnTo>
                  <a:pt x="708" y="399"/>
                </a:lnTo>
                <a:lnTo>
                  <a:pt x="706" y="400"/>
                </a:lnTo>
                <a:lnTo>
                  <a:pt x="705" y="400"/>
                </a:lnTo>
                <a:lnTo>
                  <a:pt x="704" y="398"/>
                </a:lnTo>
                <a:lnTo>
                  <a:pt x="699" y="399"/>
                </a:lnTo>
                <a:lnTo>
                  <a:pt x="697" y="402"/>
                </a:lnTo>
                <a:lnTo>
                  <a:pt x="694" y="403"/>
                </a:lnTo>
                <a:lnTo>
                  <a:pt x="690" y="404"/>
                </a:lnTo>
                <a:lnTo>
                  <a:pt x="685" y="404"/>
                </a:lnTo>
                <a:lnTo>
                  <a:pt x="681" y="404"/>
                </a:lnTo>
                <a:lnTo>
                  <a:pt x="677" y="404"/>
                </a:lnTo>
                <a:lnTo>
                  <a:pt x="673" y="404"/>
                </a:lnTo>
                <a:lnTo>
                  <a:pt x="677" y="400"/>
                </a:lnTo>
                <a:lnTo>
                  <a:pt x="678" y="398"/>
                </a:lnTo>
                <a:lnTo>
                  <a:pt x="677" y="397"/>
                </a:lnTo>
                <a:lnTo>
                  <a:pt x="675" y="396"/>
                </a:lnTo>
                <a:lnTo>
                  <a:pt x="670" y="396"/>
                </a:lnTo>
                <a:lnTo>
                  <a:pt x="657" y="397"/>
                </a:lnTo>
                <a:lnTo>
                  <a:pt x="648" y="398"/>
                </a:lnTo>
                <a:lnTo>
                  <a:pt x="644" y="391"/>
                </a:lnTo>
                <a:lnTo>
                  <a:pt x="646" y="390"/>
                </a:lnTo>
                <a:lnTo>
                  <a:pt x="646" y="389"/>
                </a:lnTo>
                <a:lnTo>
                  <a:pt x="647" y="389"/>
                </a:lnTo>
                <a:lnTo>
                  <a:pt x="649" y="387"/>
                </a:lnTo>
                <a:lnTo>
                  <a:pt x="650" y="396"/>
                </a:lnTo>
                <a:lnTo>
                  <a:pt x="663" y="393"/>
                </a:lnTo>
                <a:lnTo>
                  <a:pt x="671" y="392"/>
                </a:lnTo>
                <a:lnTo>
                  <a:pt x="678" y="393"/>
                </a:lnTo>
                <a:lnTo>
                  <a:pt x="682" y="395"/>
                </a:lnTo>
                <a:lnTo>
                  <a:pt x="684" y="396"/>
                </a:lnTo>
                <a:lnTo>
                  <a:pt x="688" y="395"/>
                </a:lnTo>
                <a:lnTo>
                  <a:pt x="689" y="395"/>
                </a:lnTo>
                <a:lnTo>
                  <a:pt x="690" y="393"/>
                </a:lnTo>
                <a:lnTo>
                  <a:pt x="688" y="384"/>
                </a:lnTo>
                <a:lnTo>
                  <a:pt x="681" y="385"/>
                </a:lnTo>
                <a:lnTo>
                  <a:pt x="675" y="385"/>
                </a:lnTo>
                <a:lnTo>
                  <a:pt x="661" y="386"/>
                </a:lnTo>
                <a:lnTo>
                  <a:pt x="653" y="387"/>
                </a:lnTo>
                <a:lnTo>
                  <a:pt x="650" y="387"/>
                </a:lnTo>
                <a:lnTo>
                  <a:pt x="649" y="386"/>
                </a:lnTo>
                <a:lnTo>
                  <a:pt x="650" y="385"/>
                </a:lnTo>
                <a:lnTo>
                  <a:pt x="654" y="382"/>
                </a:lnTo>
                <a:lnTo>
                  <a:pt x="654" y="380"/>
                </a:lnTo>
                <a:lnTo>
                  <a:pt x="656" y="380"/>
                </a:lnTo>
                <a:lnTo>
                  <a:pt x="657" y="382"/>
                </a:lnTo>
                <a:lnTo>
                  <a:pt x="659" y="383"/>
                </a:lnTo>
                <a:lnTo>
                  <a:pt x="669" y="384"/>
                </a:lnTo>
                <a:lnTo>
                  <a:pt x="678" y="384"/>
                </a:lnTo>
                <a:lnTo>
                  <a:pt x="682" y="380"/>
                </a:lnTo>
                <a:lnTo>
                  <a:pt x="688" y="380"/>
                </a:lnTo>
                <a:lnTo>
                  <a:pt x="692" y="380"/>
                </a:lnTo>
                <a:lnTo>
                  <a:pt x="692" y="378"/>
                </a:lnTo>
                <a:lnTo>
                  <a:pt x="691" y="377"/>
                </a:lnTo>
                <a:lnTo>
                  <a:pt x="691" y="373"/>
                </a:lnTo>
                <a:lnTo>
                  <a:pt x="685" y="372"/>
                </a:lnTo>
                <a:lnTo>
                  <a:pt x="680" y="371"/>
                </a:lnTo>
                <a:lnTo>
                  <a:pt x="678" y="368"/>
                </a:lnTo>
                <a:lnTo>
                  <a:pt x="663" y="370"/>
                </a:lnTo>
                <a:lnTo>
                  <a:pt x="655" y="370"/>
                </a:lnTo>
                <a:lnTo>
                  <a:pt x="648" y="371"/>
                </a:lnTo>
                <a:lnTo>
                  <a:pt x="647" y="369"/>
                </a:lnTo>
                <a:lnTo>
                  <a:pt x="653" y="368"/>
                </a:lnTo>
                <a:lnTo>
                  <a:pt x="654" y="366"/>
                </a:lnTo>
                <a:lnTo>
                  <a:pt x="654" y="365"/>
                </a:lnTo>
                <a:lnTo>
                  <a:pt x="653" y="364"/>
                </a:lnTo>
                <a:lnTo>
                  <a:pt x="650" y="363"/>
                </a:lnTo>
                <a:lnTo>
                  <a:pt x="649" y="361"/>
                </a:lnTo>
                <a:lnTo>
                  <a:pt x="650" y="359"/>
                </a:lnTo>
                <a:lnTo>
                  <a:pt x="650" y="358"/>
                </a:lnTo>
                <a:lnTo>
                  <a:pt x="659" y="365"/>
                </a:lnTo>
                <a:lnTo>
                  <a:pt x="668" y="363"/>
                </a:lnTo>
                <a:lnTo>
                  <a:pt x="673" y="363"/>
                </a:lnTo>
                <a:lnTo>
                  <a:pt x="678" y="364"/>
                </a:lnTo>
                <a:lnTo>
                  <a:pt x="680" y="366"/>
                </a:lnTo>
                <a:lnTo>
                  <a:pt x="683" y="365"/>
                </a:lnTo>
                <a:lnTo>
                  <a:pt x="687" y="366"/>
                </a:lnTo>
                <a:lnTo>
                  <a:pt x="688" y="366"/>
                </a:lnTo>
                <a:lnTo>
                  <a:pt x="689" y="369"/>
                </a:lnTo>
                <a:lnTo>
                  <a:pt x="689" y="370"/>
                </a:lnTo>
                <a:lnTo>
                  <a:pt x="690" y="371"/>
                </a:lnTo>
                <a:lnTo>
                  <a:pt x="694" y="372"/>
                </a:lnTo>
                <a:lnTo>
                  <a:pt x="696" y="372"/>
                </a:lnTo>
                <a:lnTo>
                  <a:pt x="699" y="372"/>
                </a:lnTo>
                <a:lnTo>
                  <a:pt x="703" y="372"/>
                </a:lnTo>
                <a:lnTo>
                  <a:pt x="704" y="375"/>
                </a:lnTo>
                <a:lnTo>
                  <a:pt x="705" y="378"/>
                </a:lnTo>
                <a:lnTo>
                  <a:pt x="711" y="387"/>
                </a:lnTo>
                <a:lnTo>
                  <a:pt x="716" y="392"/>
                </a:lnTo>
                <a:lnTo>
                  <a:pt x="719" y="396"/>
                </a:lnTo>
                <a:lnTo>
                  <a:pt x="729" y="400"/>
                </a:lnTo>
                <a:lnTo>
                  <a:pt x="729" y="402"/>
                </a:lnTo>
                <a:lnTo>
                  <a:pt x="730" y="402"/>
                </a:lnTo>
                <a:lnTo>
                  <a:pt x="731" y="400"/>
                </a:lnTo>
                <a:lnTo>
                  <a:pt x="731" y="399"/>
                </a:lnTo>
                <a:lnTo>
                  <a:pt x="732" y="398"/>
                </a:lnTo>
                <a:lnTo>
                  <a:pt x="735" y="398"/>
                </a:lnTo>
                <a:lnTo>
                  <a:pt x="738" y="399"/>
                </a:lnTo>
                <a:lnTo>
                  <a:pt x="745" y="403"/>
                </a:lnTo>
                <a:lnTo>
                  <a:pt x="746" y="403"/>
                </a:lnTo>
                <a:lnTo>
                  <a:pt x="749" y="400"/>
                </a:lnTo>
                <a:lnTo>
                  <a:pt x="749" y="398"/>
                </a:lnTo>
                <a:lnTo>
                  <a:pt x="744" y="395"/>
                </a:lnTo>
                <a:lnTo>
                  <a:pt x="746" y="393"/>
                </a:lnTo>
                <a:lnTo>
                  <a:pt x="747" y="393"/>
                </a:lnTo>
                <a:lnTo>
                  <a:pt x="747" y="392"/>
                </a:lnTo>
                <a:lnTo>
                  <a:pt x="746" y="391"/>
                </a:lnTo>
                <a:lnTo>
                  <a:pt x="747" y="390"/>
                </a:lnTo>
                <a:lnTo>
                  <a:pt x="749" y="387"/>
                </a:lnTo>
                <a:lnTo>
                  <a:pt x="747" y="383"/>
                </a:lnTo>
                <a:lnTo>
                  <a:pt x="746" y="379"/>
                </a:lnTo>
                <a:lnTo>
                  <a:pt x="744" y="377"/>
                </a:lnTo>
                <a:lnTo>
                  <a:pt x="742" y="377"/>
                </a:lnTo>
                <a:lnTo>
                  <a:pt x="742" y="373"/>
                </a:lnTo>
                <a:lnTo>
                  <a:pt x="740" y="370"/>
                </a:lnTo>
                <a:lnTo>
                  <a:pt x="737" y="370"/>
                </a:lnTo>
                <a:lnTo>
                  <a:pt x="737" y="372"/>
                </a:lnTo>
                <a:lnTo>
                  <a:pt x="735" y="373"/>
                </a:lnTo>
                <a:lnTo>
                  <a:pt x="735" y="368"/>
                </a:lnTo>
                <a:lnTo>
                  <a:pt x="736" y="368"/>
                </a:lnTo>
                <a:lnTo>
                  <a:pt x="736" y="366"/>
                </a:lnTo>
                <a:lnTo>
                  <a:pt x="733" y="366"/>
                </a:lnTo>
                <a:lnTo>
                  <a:pt x="731" y="366"/>
                </a:lnTo>
                <a:lnTo>
                  <a:pt x="731" y="364"/>
                </a:lnTo>
                <a:lnTo>
                  <a:pt x="732" y="363"/>
                </a:lnTo>
                <a:lnTo>
                  <a:pt x="725" y="357"/>
                </a:lnTo>
                <a:lnTo>
                  <a:pt x="722" y="356"/>
                </a:lnTo>
                <a:lnTo>
                  <a:pt x="720" y="356"/>
                </a:lnTo>
                <a:lnTo>
                  <a:pt x="718" y="356"/>
                </a:lnTo>
                <a:lnTo>
                  <a:pt x="715" y="352"/>
                </a:lnTo>
                <a:lnTo>
                  <a:pt x="712" y="350"/>
                </a:lnTo>
                <a:lnTo>
                  <a:pt x="710" y="349"/>
                </a:lnTo>
                <a:lnTo>
                  <a:pt x="706" y="349"/>
                </a:lnTo>
                <a:lnTo>
                  <a:pt x="702" y="349"/>
                </a:lnTo>
                <a:lnTo>
                  <a:pt x="694" y="350"/>
                </a:lnTo>
                <a:lnTo>
                  <a:pt x="695" y="348"/>
                </a:lnTo>
                <a:lnTo>
                  <a:pt x="704" y="345"/>
                </a:lnTo>
                <a:lnTo>
                  <a:pt x="701" y="341"/>
                </a:lnTo>
                <a:lnTo>
                  <a:pt x="698" y="338"/>
                </a:lnTo>
                <a:lnTo>
                  <a:pt x="696" y="338"/>
                </a:lnTo>
                <a:lnTo>
                  <a:pt x="694" y="338"/>
                </a:lnTo>
                <a:lnTo>
                  <a:pt x="690" y="342"/>
                </a:lnTo>
                <a:lnTo>
                  <a:pt x="683" y="343"/>
                </a:lnTo>
                <a:lnTo>
                  <a:pt x="682" y="345"/>
                </a:lnTo>
                <a:lnTo>
                  <a:pt x="680" y="345"/>
                </a:lnTo>
                <a:lnTo>
                  <a:pt x="677" y="344"/>
                </a:lnTo>
                <a:lnTo>
                  <a:pt x="678" y="341"/>
                </a:lnTo>
                <a:lnTo>
                  <a:pt x="674" y="338"/>
                </a:lnTo>
                <a:lnTo>
                  <a:pt x="674" y="340"/>
                </a:lnTo>
                <a:lnTo>
                  <a:pt x="673" y="340"/>
                </a:lnTo>
                <a:lnTo>
                  <a:pt x="670" y="340"/>
                </a:lnTo>
                <a:lnTo>
                  <a:pt x="670" y="338"/>
                </a:lnTo>
                <a:lnTo>
                  <a:pt x="671" y="336"/>
                </a:lnTo>
                <a:lnTo>
                  <a:pt x="669" y="335"/>
                </a:lnTo>
                <a:lnTo>
                  <a:pt x="667" y="335"/>
                </a:lnTo>
                <a:lnTo>
                  <a:pt x="667" y="333"/>
                </a:lnTo>
                <a:lnTo>
                  <a:pt x="666" y="331"/>
                </a:lnTo>
                <a:lnTo>
                  <a:pt x="666" y="330"/>
                </a:lnTo>
                <a:lnTo>
                  <a:pt x="671" y="329"/>
                </a:lnTo>
                <a:lnTo>
                  <a:pt x="674" y="328"/>
                </a:lnTo>
                <a:lnTo>
                  <a:pt x="674" y="327"/>
                </a:lnTo>
                <a:lnTo>
                  <a:pt x="673" y="327"/>
                </a:lnTo>
                <a:lnTo>
                  <a:pt x="674" y="325"/>
                </a:lnTo>
                <a:lnTo>
                  <a:pt x="671" y="325"/>
                </a:lnTo>
                <a:lnTo>
                  <a:pt x="670" y="324"/>
                </a:lnTo>
                <a:lnTo>
                  <a:pt x="677" y="324"/>
                </a:lnTo>
                <a:lnTo>
                  <a:pt x="684" y="324"/>
                </a:lnTo>
                <a:lnTo>
                  <a:pt x="687" y="323"/>
                </a:lnTo>
                <a:lnTo>
                  <a:pt x="689" y="322"/>
                </a:lnTo>
                <a:lnTo>
                  <a:pt x="690" y="320"/>
                </a:lnTo>
                <a:lnTo>
                  <a:pt x="692" y="318"/>
                </a:lnTo>
                <a:lnTo>
                  <a:pt x="696" y="318"/>
                </a:lnTo>
                <a:lnTo>
                  <a:pt x="697" y="315"/>
                </a:lnTo>
                <a:lnTo>
                  <a:pt x="701" y="315"/>
                </a:lnTo>
                <a:lnTo>
                  <a:pt x="705" y="314"/>
                </a:lnTo>
                <a:lnTo>
                  <a:pt x="704" y="310"/>
                </a:lnTo>
                <a:lnTo>
                  <a:pt x="705" y="308"/>
                </a:lnTo>
                <a:lnTo>
                  <a:pt x="709" y="308"/>
                </a:lnTo>
                <a:lnTo>
                  <a:pt x="708" y="313"/>
                </a:lnTo>
                <a:lnTo>
                  <a:pt x="708" y="315"/>
                </a:lnTo>
                <a:lnTo>
                  <a:pt x="709" y="316"/>
                </a:lnTo>
                <a:lnTo>
                  <a:pt x="712" y="317"/>
                </a:lnTo>
                <a:lnTo>
                  <a:pt x="715" y="317"/>
                </a:lnTo>
                <a:lnTo>
                  <a:pt x="720" y="317"/>
                </a:lnTo>
                <a:lnTo>
                  <a:pt x="723" y="320"/>
                </a:lnTo>
                <a:lnTo>
                  <a:pt x="726" y="320"/>
                </a:lnTo>
                <a:lnTo>
                  <a:pt x="731" y="320"/>
                </a:lnTo>
                <a:lnTo>
                  <a:pt x="735" y="323"/>
                </a:lnTo>
                <a:lnTo>
                  <a:pt x="739" y="323"/>
                </a:lnTo>
                <a:lnTo>
                  <a:pt x="743" y="321"/>
                </a:lnTo>
                <a:lnTo>
                  <a:pt x="751" y="317"/>
                </a:lnTo>
                <a:lnTo>
                  <a:pt x="751" y="314"/>
                </a:lnTo>
                <a:lnTo>
                  <a:pt x="757" y="313"/>
                </a:lnTo>
                <a:lnTo>
                  <a:pt x="761" y="311"/>
                </a:lnTo>
                <a:lnTo>
                  <a:pt x="761" y="310"/>
                </a:lnTo>
                <a:lnTo>
                  <a:pt x="761" y="307"/>
                </a:lnTo>
                <a:lnTo>
                  <a:pt x="761" y="303"/>
                </a:lnTo>
                <a:lnTo>
                  <a:pt x="759" y="303"/>
                </a:lnTo>
                <a:lnTo>
                  <a:pt x="757" y="303"/>
                </a:lnTo>
                <a:lnTo>
                  <a:pt x="751" y="302"/>
                </a:lnTo>
                <a:lnTo>
                  <a:pt x="749" y="301"/>
                </a:lnTo>
                <a:lnTo>
                  <a:pt x="747" y="301"/>
                </a:lnTo>
                <a:lnTo>
                  <a:pt x="746" y="302"/>
                </a:lnTo>
                <a:lnTo>
                  <a:pt x="743" y="308"/>
                </a:lnTo>
                <a:lnTo>
                  <a:pt x="742" y="304"/>
                </a:lnTo>
                <a:lnTo>
                  <a:pt x="740" y="301"/>
                </a:lnTo>
                <a:lnTo>
                  <a:pt x="739" y="301"/>
                </a:lnTo>
                <a:lnTo>
                  <a:pt x="737" y="301"/>
                </a:lnTo>
                <a:lnTo>
                  <a:pt x="736" y="300"/>
                </a:lnTo>
                <a:lnTo>
                  <a:pt x="736" y="299"/>
                </a:lnTo>
                <a:lnTo>
                  <a:pt x="736" y="296"/>
                </a:lnTo>
                <a:lnTo>
                  <a:pt x="738" y="292"/>
                </a:lnTo>
                <a:lnTo>
                  <a:pt x="739" y="288"/>
                </a:lnTo>
                <a:lnTo>
                  <a:pt x="738" y="283"/>
                </a:lnTo>
                <a:lnTo>
                  <a:pt x="746" y="288"/>
                </a:lnTo>
                <a:lnTo>
                  <a:pt x="752" y="289"/>
                </a:lnTo>
                <a:lnTo>
                  <a:pt x="757" y="289"/>
                </a:lnTo>
                <a:lnTo>
                  <a:pt x="761" y="289"/>
                </a:lnTo>
                <a:lnTo>
                  <a:pt x="766" y="290"/>
                </a:lnTo>
                <a:lnTo>
                  <a:pt x="768" y="293"/>
                </a:lnTo>
                <a:lnTo>
                  <a:pt x="771" y="294"/>
                </a:lnTo>
                <a:lnTo>
                  <a:pt x="774" y="295"/>
                </a:lnTo>
                <a:lnTo>
                  <a:pt x="779" y="295"/>
                </a:lnTo>
                <a:lnTo>
                  <a:pt x="782" y="292"/>
                </a:lnTo>
                <a:lnTo>
                  <a:pt x="784" y="290"/>
                </a:lnTo>
                <a:lnTo>
                  <a:pt x="784" y="287"/>
                </a:lnTo>
                <a:lnTo>
                  <a:pt x="779" y="286"/>
                </a:lnTo>
                <a:lnTo>
                  <a:pt x="774" y="285"/>
                </a:lnTo>
                <a:lnTo>
                  <a:pt x="771" y="287"/>
                </a:lnTo>
                <a:lnTo>
                  <a:pt x="764" y="287"/>
                </a:lnTo>
                <a:lnTo>
                  <a:pt x="758" y="287"/>
                </a:lnTo>
                <a:lnTo>
                  <a:pt x="759" y="283"/>
                </a:lnTo>
                <a:lnTo>
                  <a:pt x="760" y="282"/>
                </a:lnTo>
                <a:lnTo>
                  <a:pt x="761" y="280"/>
                </a:lnTo>
                <a:lnTo>
                  <a:pt x="760" y="279"/>
                </a:lnTo>
                <a:lnTo>
                  <a:pt x="759" y="278"/>
                </a:lnTo>
                <a:lnTo>
                  <a:pt x="757" y="278"/>
                </a:lnTo>
                <a:lnTo>
                  <a:pt x="754" y="279"/>
                </a:lnTo>
                <a:lnTo>
                  <a:pt x="753" y="282"/>
                </a:lnTo>
                <a:lnTo>
                  <a:pt x="746" y="281"/>
                </a:lnTo>
                <a:lnTo>
                  <a:pt x="751" y="279"/>
                </a:lnTo>
                <a:lnTo>
                  <a:pt x="754" y="275"/>
                </a:lnTo>
                <a:lnTo>
                  <a:pt x="758" y="273"/>
                </a:lnTo>
                <a:lnTo>
                  <a:pt x="754" y="268"/>
                </a:lnTo>
                <a:lnTo>
                  <a:pt x="751" y="267"/>
                </a:lnTo>
                <a:lnTo>
                  <a:pt x="742" y="264"/>
                </a:lnTo>
                <a:lnTo>
                  <a:pt x="743" y="260"/>
                </a:lnTo>
                <a:lnTo>
                  <a:pt x="745" y="261"/>
                </a:lnTo>
                <a:lnTo>
                  <a:pt x="746" y="261"/>
                </a:lnTo>
                <a:lnTo>
                  <a:pt x="749" y="262"/>
                </a:lnTo>
                <a:lnTo>
                  <a:pt x="753" y="264"/>
                </a:lnTo>
                <a:lnTo>
                  <a:pt x="759" y="264"/>
                </a:lnTo>
                <a:lnTo>
                  <a:pt x="760" y="262"/>
                </a:lnTo>
                <a:lnTo>
                  <a:pt x="763" y="261"/>
                </a:lnTo>
                <a:lnTo>
                  <a:pt x="764" y="261"/>
                </a:lnTo>
                <a:lnTo>
                  <a:pt x="764" y="265"/>
                </a:lnTo>
                <a:lnTo>
                  <a:pt x="766" y="266"/>
                </a:lnTo>
                <a:lnTo>
                  <a:pt x="766" y="267"/>
                </a:lnTo>
                <a:lnTo>
                  <a:pt x="768" y="267"/>
                </a:lnTo>
                <a:lnTo>
                  <a:pt x="771" y="267"/>
                </a:lnTo>
                <a:lnTo>
                  <a:pt x="772" y="261"/>
                </a:lnTo>
                <a:lnTo>
                  <a:pt x="772" y="255"/>
                </a:lnTo>
                <a:lnTo>
                  <a:pt x="770" y="244"/>
                </a:lnTo>
                <a:lnTo>
                  <a:pt x="765" y="242"/>
                </a:lnTo>
                <a:lnTo>
                  <a:pt x="765" y="241"/>
                </a:lnTo>
                <a:lnTo>
                  <a:pt x="766" y="241"/>
                </a:lnTo>
                <a:lnTo>
                  <a:pt x="767" y="240"/>
                </a:lnTo>
                <a:lnTo>
                  <a:pt x="767" y="238"/>
                </a:lnTo>
                <a:lnTo>
                  <a:pt x="767" y="237"/>
                </a:lnTo>
                <a:lnTo>
                  <a:pt x="766" y="233"/>
                </a:lnTo>
                <a:lnTo>
                  <a:pt x="760" y="232"/>
                </a:lnTo>
                <a:lnTo>
                  <a:pt x="758" y="233"/>
                </a:lnTo>
                <a:lnTo>
                  <a:pt x="756" y="235"/>
                </a:lnTo>
                <a:lnTo>
                  <a:pt x="753" y="239"/>
                </a:lnTo>
                <a:lnTo>
                  <a:pt x="751" y="238"/>
                </a:lnTo>
                <a:lnTo>
                  <a:pt x="751" y="235"/>
                </a:lnTo>
                <a:lnTo>
                  <a:pt x="744" y="237"/>
                </a:lnTo>
                <a:lnTo>
                  <a:pt x="744" y="231"/>
                </a:lnTo>
                <a:lnTo>
                  <a:pt x="746" y="231"/>
                </a:lnTo>
                <a:lnTo>
                  <a:pt x="747" y="232"/>
                </a:lnTo>
                <a:lnTo>
                  <a:pt x="749" y="232"/>
                </a:lnTo>
                <a:lnTo>
                  <a:pt x="750" y="232"/>
                </a:lnTo>
                <a:lnTo>
                  <a:pt x="752" y="228"/>
                </a:lnTo>
                <a:lnTo>
                  <a:pt x="756" y="226"/>
                </a:lnTo>
                <a:lnTo>
                  <a:pt x="756" y="225"/>
                </a:lnTo>
                <a:lnTo>
                  <a:pt x="753" y="223"/>
                </a:lnTo>
                <a:lnTo>
                  <a:pt x="754" y="221"/>
                </a:lnTo>
                <a:lnTo>
                  <a:pt x="754" y="220"/>
                </a:lnTo>
                <a:lnTo>
                  <a:pt x="752" y="220"/>
                </a:lnTo>
                <a:lnTo>
                  <a:pt x="753" y="217"/>
                </a:lnTo>
                <a:lnTo>
                  <a:pt x="764" y="217"/>
                </a:lnTo>
                <a:lnTo>
                  <a:pt x="770" y="218"/>
                </a:lnTo>
                <a:lnTo>
                  <a:pt x="775" y="219"/>
                </a:lnTo>
                <a:lnTo>
                  <a:pt x="779" y="221"/>
                </a:lnTo>
                <a:lnTo>
                  <a:pt x="782" y="224"/>
                </a:lnTo>
                <a:lnTo>
                  <a:pt x="788" y="223"/>
                </a:lnTo>
                <a:lnTo>
                  <a:pt x="792" y="223"/>
                </a:lnTo>
                <a:lnTo>
                  <a:pt x="791" y="220"/>
                </a:lnTo>
                <a:lnTo>
                  <a:pt x="792" y="216"/>
                </a:lnTo>
                <a:lnTo>
                  <a:pt x="792" y="214"/>
                </a:lnTo>
                <a:lnTo>
                  <a:pt x="791" y="213"/>
                </a:lnTo>
                <a:lnTo>
                  <a:pt x="789" y="211"/>
                </a:lnTo>
                <a:lnTo>
                  <a:pt x="788" y="209"/>
                </a:lnTo>
                <a:lnTo>
                  <a:pt x="788" y="205"/>
                </a:lnTo>
                <a:lnTo>
                  <a:pt x="786" y="204"/>
                </a:lnTo>
                <a:lnTo>
                  <a:pt x="785" y="203"/>
                </a:lnTo>
                <a:lnTo>
                  <a:pt x="782" y="200"/>
                </a:lnTo>
                <a:lnTo>
                  <a:pt x="779" y="200"/>
                </a:lnTo>
                <a:lnTo>
                  <a:pt x="778" y="205"/>
                </a:lnTo>
                <a:lnTo>
                  <a:pt x="775" y="206"/>
                </a:lnTo>
                <a:lnTo>
                  <a:pt x="774" y="205"/>
                </a:lnTo>
                <a:lnTo>
                  <a:pt x="771" y="204"/>
                </a:lnTo>
                <a:lnTo>
                  <a:pt x="767" y="204"/>
                </a:lnTo>
                <a:lnTo>
                  <a:pt x="763" y="205"/>
                </a:lnTo>
                <a:lnTo>
                  <a:pt x="764" y="199"/>
                </a:lnTo>
                <a:lnTo>
                  <a:pt x="763" y="193"/>
                </a:lnTo>
                <a:lnTo>
                  <a:pt x="770" y="194"/>
                </a:lnTo>
                <a:lnTo>
                  <a:pt x="774" y="196"/>
                </a:lnTo>
                <a:lnTo>
                  <a:pt x="777" y="194"/>
                </a:lnTo>
                <a:lnTo>
                  <a:pt x="778" y="193"/>
                </a:lnTo>
                <a:lnTo>
                  <a:pt x="777" y="192"/>
                </a:lnTo>
                <a:lnTo>
                  <a:pt x="768" y="189"/>
                </a:lnTo>
                <a:lnTo>
                  <a:pt x="766" y="185"/>
                </a:lnTo>
                <a:lnTo>
                  <a:pt x="764" y="185"/>
                </a:lnTo>
                <a:lnTo>
                  <a:pt x="763" y="186"/>
                </a:lnTo>
                <a:lnTo>
                  <a:pt x="759" y="187"/>
                </a:lnTo>
                <a:lnTo>
                  <a:pt x="756" y="186"/>
                </a:lnTo>
                <a:lnTo>
                  <a:pt x="752" y="185"/>
                </a:lnTo>
                <a:lnTo>
                  <a:pt x="746" y="183"/>
                </a:lnTo>
                <a:lnTo>
                  <a:pt x="745" y="184"/>
                </a:lnTo>
                <a:lnTo>
                  <a:pt x="743" y="185"/>
                </a:lnTo>
                <a:lnTo>
                  <a:pt x="742" y="183"/>
                </a:lnTo>
                <a:lnTo>
                  <a:pt x="742" y="182"/>
                </a:lnTo>
                <a:lnTo>
                  <a:pt x="743" y="182"/>
                </a:lnTo>
                <a:lnTo>
                  <a:pt x="744" y="175"/>
                </a:lnTo>
                <a:lnTo>
                  <a:pt x="756" y="177"/>
                </a:lnTo>
                <a:lnTo>
                  <a:pt x="765" y="182"/>
                </a:lnTo>
                <a:lnTo>
                  <a:pt x="766" y="177"/>
                </a:lnTo>
                <a:lnTo>
                  <a:pt x="767" y="171"/>
                </a:lnTo>
                <a:lnTo>
                  <a:pt x="770" y="170"/>
                </a:lnTo>
                <a:lnTo>
                  <a:pt x="772" y="168"/>
                </a:lnTo>
                <a:lnTo>
                  <a:pt x="778" y="165"/>
                </a:lnTo>
                <a:lnTo>
                  <a:pt x="777" y="164"/>
                </a:lnTo>
                <a:lnTo>
                  <a:pt x="777" y="162"/>
                </a:lnTo>
                <a:lnTo>
                  <a:pt x="778" y="159"/>
                </a:lnTo>
                <a:lnTo>
                  <a:pt x="778" y="157"/>
                </a:lnTo>
                <a:lnTo>
                  <a:pt x="777" y="156"/>
                </a:lnTo>
                <a:lnTo>
                  <a:pt x="780" y="152"/>
                </a:lnTo>
                <a:lnTo>
                  <a:pt x="782" y="150"/>
                </a:lnTo>
                <a:lnTo>
                  <a:pt x="782" y="148"/>
                </a:lnTo>
                <a:lnTo>
                  <a:pt x="781" y="147"/>
                </a:lnTo>
                <a:lnTo>
                  <a:pt x="777" y="143"/>
                </a:lnTo>
                <a:lnTo>
                  <a:pt x="786" y="142"/>
                </a:lnTo>
                <a:lnTo>
                  <a:pt x="798" y="142"/>
                </a:lnTo>
                <a:lnTo>
                  <a:pt x="798" y="138"/>
                </a:lnTo>
                <a:lnTo>
                  <a:pt x="798" y="135"/>
                </a:lnTo>
                <a:lnTo>
                  <a:pt x="805" y="130"/>
                </a:lnTo>
                <a:lnTo>
                  <a:pt x="806" y="129"/>
                </a:lnTo>
                <a:lnTo>
                  <a:pt x="807" y="127"/>
                </a:lnTo>
                <a:lnTo>
                  <a:pt x="806" y="125"/>
                </a:lnTo>
                <a:lnTo>
                  <a:pt x="805" y="124"/>
                </a:lnTo>
                <a:lnTo>
                  <a:pt x="795" y="122"/>
                </a:lnTo>
                <a:lnTo>
                  <a:pt x="789" y="121"/>
                </a:lnTo>
                <a:lnTo>
                  <a:pt x="786" y="121"/>
                </a:lnTo>
                <a:lnTo>
                  <a:pt x="782" y="121"/>
                </a:lnTo>
                <a:lnTo>
                  <a:pt x="780" y="123"/>
                </a:lnTo>
                <a:lnTo>
                  <a:pt x="779" y="124"/>
                </a:lnTo>
                <a:lnTo>
                  <a:pt x="772" y="128"/>
                </a:lnTo>
                <a:lnTo>
                  <a:pt x="766" y="130"/>
                </a:lnTo>
                <a:lnTo>
                  <a:pt x="765" y="124"/>
                </a:lnTo>
                <a:lnTo>
                  <a:pt x="763" y="120"/>
                </a:lnTo>
                <a:lnTo>
                  <a:pt x="763" y="117"/>
                </a:lnTo>
                <a:lnTo>
                  <a:pt x="764" y="115"/>
                </a:lnTo>
                <a:lnTo>
                  <a:pt x="768" y="114"/>
                </a:lnTo>
                <a:lnTo>
                  <a:pt x="772" y="113"/>
                </a:lnTo>
                <a:lnTo>
                  <a:pt x="781" y="114"/>
                </a:lnTo>
                <a:lnTo>
                  <a:pt x="798" y="117"/>
                </a:lnTo>
                <a:lnTo>
                  <a:pt x="804" y="117"/>
                </a:lnTo>
                <a:lnTo>
                  <a:pt x="811" y="117"/>
                </a:lnTo>
                <a:lnTo>
                  <a:pt x="813" y="118"/>
                </a:lnTo>
                <a:lnTo>
                  <a:pt x="816" y="118"/>
                </a:lnTo>
                <a:lnTo>
                  <a:pt x="819" y="116"/>
                </a:lnTo>
                <a:lnTo>
                  <a:pt x="822" y="113"/>
                </a:lnTo>
                <a:lnTo>
                  <a:pt x="829" y="104"/>
                </a:lnTo>
                <a:lnTo>
                  <a:pt x="830" y="104"/>
                </a:lnTo>
                <a:lnTo>
                  <a:pt x="830" y="103"/>
                </a:lnTo>
                <a:lnTo>
                  <a:pt x="830" y="101"/>
                </a:lnTo>
                <a:lnTo>
                  <a:pt x="823" y="100"/>
                </a:lnTo>
                <a:lnTo>
                  <a:pt x="818" y="100"/>
                </a:lnTo>
                <a:lnTo>
                  <a:pt x="816" y="102"/>
                </a:lnTo>
                <a:lnTo>
                  <a:pt x="815" y="104"/>
                </a:lnTo>
                <a:lnTo>
                  <a:pt x="813" y="104"/>
                </a:lnTo>
                <a:lnTo>
                  <a:pt x="811" y="104"/>
                </a:lnTo>
                <a:lnTo>
                  <a:pt x="806" y="103"/>
                </a:lnTo>
                <a:lnTo>
                  <a:pt x="799" y="106"/>
                </a:lnTo>
                <a:lnTo>
                  <a:pt x="795" y="107"/>
                </a:lnTo>
                <a:lnTo>
                  <a:pt x="791" y="107"/>
                </a:lnTo>
                <a:lnTo>
                  <a:pt x="789" y="106"/>
                </a:lnTo>
                <a:lnTo>
                  <a:pt x="786" y="104"/>
                </a:lnTo>
                <a:lnTo>
                  <a:pt x="782" y="101"/>
                </a:lnTo>
                <a:lnTo>
                  <a:pt x="789" y="101"/>
                </a:lnTo>
                <a:lnTo>
                  <a:pt x="793" y="101"/>
                </a:lnTo>
                <a:lnTo>
                  <a:pt x="795" y="100"/>
                </a:lnTo>
                <a:lnTo>
                  <a:pt x="798" y="96"/>
                </a:lnTo>
                <a:lnTo>
                  <a:pt x="802" y="96"/>
                </a:lnTo>
                <a:lnTo>
                  <a:pt x="807" y="97"/>
                </a:lnTo>
                <a:lnTo>
                  <a:pt x="813" y="99"/>
                </a:lnTo>
                <a:lnTo>
                  <a:pt x="818" y="99"/>
                </a:lnTo>
                <a:lnTo>
                  <a:pt x="821" y="97"/>
                </a:lnTo>
                <a:lnTo>
                  <a:pt x="825" y="96"/>
                </a:lnTo>
                <a:lnTo>
                  <a:pt x="829" y="97"/>
                </a:lnTo>
                <a:lnTo>
                  <a:pt x="833" y="99"/>
                </a:lnTo>
                <a:lnTo>
                  <a:pt x="835" y="99"/>
                </a:lnTo>
                <a:lnTo>
                  <a:pt x="836" y="96"/>
                </a:lnTo>
                <a:lnTo>
                  <a:pt x="837" y="94"/>
                </a:lnTo>
                <a:lnTo>
                  <a:pt x="844" y="93"/>
                </a:lnTo>
                <a:lnTo>
                  <a:pt x="850" y="92"/>
                </a:lnTo>
                <a:lnTo>
                  <a:pt x="850" y="88"/>
                </a:lnTo>
                <a:lnTo>
                  <a:pt x="851" y="87"/>
                </a:lnTo>
                <a:lnTo>
                  <a:pt x="851" y="86"/>
                </a:lnTo>
                <a:lnTo>
                  <a:pt x="855" y="86"/>
                </a:lnTo>
                <a:lnTo>
                  <a:pt x="858" y="86"/>
                </a:lnTo>
                <a:lnTo>
                  <a:pt x="861" y="86"/>
                </a:lnTo>
                <a:lnTo>
                  <a:pt x="862" y="83"/>
                </a:lnTo>
                <a:lnTo>
                  <a:pt x="863" y="82"/>
                </a:lnTo>
                <a:lnTo>
                  <a:pt x="866" y="81"/>
                </a:lnTo>
                <a:lnTo>
                  <a:pt x="868" y="81"/>
                </a:lnTo>
                <a:lnTo>
                  <a:pt x="869" y="81"/>
                </a:lnTo>
                <a:lnTo>
                  <a:pt x="871" y="82"/>
                </a:lnTo>
                <a:lnTo>
                  <a:pt x="874" y="82"/>
                </a:lnTo>
                <a:lnTo>
                  <a:pt x="876" y="80"/>
                </a:lnTo>
                <a:lnTo>
                  <a:pt x="877" y="79"/>
                </a:lnTo>
                <a:lnTo>
                  <a:pt x="874" y="74"/>
                </a:lnTo>
                <a:lnTo>
                  <a:pt x="873" y="72"/>
                </a:lnTo>
                <a:lnTo>
                  <a:pt x="870" y="71"/>
                </a:lnTo>
                <a:lnTo>
                  <a:pt x="866" y="71"/>
                </a:lnTo>
                <a:lnTo>
                  <a:pt x="860" y="71"/>
                </a:lnTo>
                <a:lnTo>
                  <a:pt x="851" y="72"/>
                </a:lnTo>
                <a:lnTo>
                  <a:pt x="840" y="69"/>
                </a:lnTo>
                <a:lnTo>
                  <a:pt x="828" y="67"/>
                </a:lnTo>
                <a:lnTo>
                  <a:pt x="823" y="67"/>
                </a:lnTo>
                <a:lnTo>
                  <a:pt x="820" y="67"/>
                </a:lnTo>
                <a:lnTo>
                  <a:pt x="812" y="68"/>
                </a:lnTo>
                <a:lnTo>
                  <a:pt x="806" y="67"/>
                </a:lnTo>
                <a:lnTo>
                  <a:pt x="804" y="67"/>
                </a:lnTo>
                <a:lnTo>
                  <a:pt x="800" y="67"/>
                </a:lnTo>
                <a:lnTo>
                  <a:pt x="799" y="73"/>
                </a:lnTo>
                <a:lnTo>
                  <a:pt x="784" y="75"/>
                </a:lnTo>
                <a:lnTo>
                  <a:pt x="784" y="80"/>
                </a:lnTo>
                <a:lnTo>
                  <a:pt x="781" y="80"/>
                </a:lnTo>
                <a:lnTo>
                  <a:pt x="780" y="79"/>
                </a:lnTo>
                <a:lnTo>
                  <a:pt x="779" y="78"/>
                </a:lnTo>
                <a:lnTo>
                  <a:pt x="774" y="75"/>
                </a:lnTo>
                <a:lnTo>
                  <a:pt x="772" y="75"/>
                </a:lnTo>
                <a:lnTo>
                  <a:pt x="770" y="76"/>
                </a:lnTo>
                <a:lnTo>
                  <a:pt x="767" y="80"/>
                </a:lnTo>
                <a:lnTo>
                  <a:pt x="763" y="71"/>
                </a:lnTo>
                <a:lnTo>
                  <a:pt x="756" y="76"/>
                </a:lnTo>
                <a:lnTo>
                  <a:pt x="752" y="80"/>
                </a:lnTo>
                <a:lnTo>
                  <a:pt x="749" y="82"/>
                </a:lnTo>
                <a:lnTo>
                  <a:pt x="746" y="82"/>
                </a:lnTo>
                <a:lnTo>
                  <a:pt x="743" y="82"/>
                </a:lnTo>
                <a:lnTo>
                  <a:pt x="742" y="83"/>
                </a:lnTo>
                <a:lnTo>
                  <a:pt x="740" y="85"/>
                </a:lnTo>
                <a:lnTo>
                  <a:pt x="737" y="88"/>
                </a:lnTo>
                <a:lnTo>
                  <a:pt x="733" y="90"/>
                </a:lnTo>
                <a:lnTo>
                  <a:pt x="728" y="92"/>
                </a:lnTo>
                <a:lnTo>
                  <a:pt x="722" y="92"/>
                </a:lnTo>
                <a:lnTo>
                  <a:pt x="716" y="92"/>
                </a:lnTo>
                <a:lnTo>
                  <a:pt x="713" y="92"/>
                </a:lnTo>
                <a:lnTo>
                  <a:pt x="710" y="90"/>
                </a:lnTo>
                <a:lnTo>
                  <a:pt x="709" y="92"/>
                </a:lnTo>
                <a:lnTo>
                  <a:pt x="708" y="93"/>
                </a:lnTo>
                <a:lnTo>
                  <a:pt x="706" y="93"/>
                </a:lnTo>
                <a:lnTo>
                  <a:pt x="703" y="92"/>
                </a:lnTo>
                <a:lnTo>
                  <a:pt x="701" y="89"/>
                </a:lnTo>
                <a:lnTo>
                  <a:pt x="705" y="86"/>
                </a:lnTo>
                <a:lnTo>
                  <a:pt x="709" y="85"/>
                </a:lnTo>
                <a:lnTo>
                  <a:pt x="712" y="85"/>
                </a:lnTo>
                <a:lnTo>
                  <a:pt x="715" y="85"/>
                </a:lnTo>
                <a:lnTo>
                  <a:pt x="718" y="86"/>
                </a:lnTo>
                <a:lnTo>
                  <a:pt x="720" y="82"/>
                </a:lnTo>
                <a:lnTo>
                  <a:pt x="724" y="81"/>
                </a:lnTo>
                <a:lnTo>
                  <a:pt x="729" y="80"/>
                </a:lnTo>
                <a:lnTo>
                  <a:pt x="733" y="73"/>
                </a:lnTo>
                <a:lnTo>
                  <a:pt x="737" y="66"/>
                </a:lnTo>
                <a:lnTo>
                  <a:pt x="737" y="65"/>
                </a:lnTo>
                <a:lnTo>
                  <a:pt x="737" y="63"/>
                </a:lnTo>
                <a:lnTo>
                  <a:pt x="737" y="62"/>
                </a:lnTo>
                <a:lnTo>
                  <a:pt x="736" y="60"/>
                </a:lnTo>
                <a:lnTo>
                  <a:pt x="726" y="61"/>
                </a:lnTo>
                <a:lnTo>
                  <a:pt x="718" y="61"/>
                </a:lnTo>
                <a:lnTo>
                  <a:pt x="715" y="61"/>
                </a:lnTo>
                <a:lnTo>
                  <a:pt x="712" y="60"/>
                </a:lnTo>
                <a:lnTo>
                  <a:pt x="710" y="60"/>
                </a:lnTo>
                <a:lnTo>
                  <a:pt x="710" y="61"/>
                </a:lnTo>
                <a:lnTo>
                  <a:pt x="708" y="62"/>
                </a:lnTo>
                <a:lnTo>
                  <a:pt x="708" y="72"/>
                </a:lnTo>
                <a:lnTo>
                  <a:pt x="692" y="72"/>
                </a:lnTo>
                <a:lnTo>
                  <a:pt x="675" y="73"/>
                </a:lnTo>
                <a:lnTo>
                  <a:pt x="676" y="72"/>
                </a:lnTo>
                <a:lnTo>
                  <a:pt x="677" y="71"/>
                </a:lnTo>
                <a:lnTo>
                  <a:pt x="677" y="66"/>
                </a:lnTo>
                <a:lnTo>
                  <a:pt x="677" y="61"/>
                </a:lnTo>
                <a:lnTo>
                  <a:pt x="675" y="61"/>
                </a:lnTo>
                <a:lnTo>
                  <a:pt x="675" y="60"/>
                </a:lnTo>
                <a:lnTo>
                  <a:pt x="656" y="60"/>
                </a:lnTo>
                <a:lnTo>
                  <a:pt x="637" y="61"/>
                </a:lnTo>
                <a:lnTo>
                  <a:pt x="629" y="63"/>
                </a:lnTo>
                <a:lnTo>
                  <a:pt x="626" y="63"/>
                </a:lnTo>
                <a:lnTo>
                  <a:pt x="623" y="62"/>
                </a:lnTo>
                <a:lnTo>
                  <a:pt x="620" y="61"/>
                </a:lnTo>
                <a:lnTo>
                  <a:pt x="618" y="62"/>
                </a:lnTo>
                <a:lnTo>
                  <a:pt x="615" y="62"/>
                </a:lnTo>
                <a:lnTo>
                  <a:pt x="613" y="63"/>
                </a:lnTo>
                <a:lnTo>
                  <a:pt x="611" y="63"/>
                </a:lnTo>
                <a:lnTo>
                  <a:pt x="609" y="62"/>
                </a:lnTo>
                <a:lnTo>
                  <a:pt x="607" y="62"/>
                </a:lnTo>
                <a:lnTo>
                  <a:pt x="602" y="65"/>
                </a:lnTo>
                <a:lnTo>
                  <a:pt x="599" y="67"/>
                </a:lnTo>
                <a:lnTo>
                  <a:pt x="594" y="69"/>
                </a:lnTo>
                <a:lnTo>
                  <a:pt x="591" y="71"/>
                </a:lnTo>
                <a:lnTo>
                  <a:pt x="587" y="71"/>
                </a:lnTo>
                <a:lnTo>
                  <a:pt x="584" y="71"/>
                </a:lnTo>
                <a:lnTo>
                  <a:pt x="580" y="71"/>
                </a:lnTo>
                <a:lnTo>
                  <a:pt x="577" y="71"/>
                </a:lnTo>
                <a:lnTo>
                  <a:pt x="575" y="72"/>
                </a:lnTo>
                <a:lnTo>
                  <a:pt x="574" y="73"/>
                </a:lnTo>
                <a:lnTo>
                  <a:pt x="573" y="76"/>
                </a:lnTo>
                <a:lnTo>
                  <a:pt x="571" y="75"/>
                </a:lnTo>
                <a:lnTo>
                  <a:pt x="567" y="75"/>
                </a:lnTo>
                <a:lnTo>
                  <a:pt x="568" y="73"/>
                </a:lnTo>
                <a:lnTo>
                  <a:pt x="570" y="71"/>
                </a:lnTo>
                <a:lnTo>
                  <a:pt x="574" y="69"/>
                </a:lnTo>
                <a:lnTo>
                  <a:pt x="580" y="68"/>
                </a:lnTo>
                <a:lnTo>
                  <a:pt x="585" y="68"/>
                </a:lnTo>
                <a:lnTo>
                  <a:pt x="591" y="67"/>
                </a:lnTo>
                <a:lnTo>
                  <a:pt x="592" y="66"/>
                </a:lnTo>
                <a:lnTo>
                  <a:pt x="594" y="63"/>
                </a:lnTo>
                <a:lnTo>
                  <a:pt x="594" y="62"/>
                </a:lnTo>
                <a:lnTo>
                  <a:pt x="597" y="62"/>
                </a:lnTo>
                <a:lnTo>
                  <a:pt x="599" y="62"/>
                </a:lnTo>
                <a:lnTo>
                  <a:pt x="602" y="62"/>
                </a:lnTo>
                <a:lnTo>
                  <a:pt x="605" y="61"/>
                </a:lnTo>
                <a:lnTo>
                  <a:pt x="606" y="60"/>
                </a:lnTo>
                <a:lnTo>
                  <a:pt x="606" y="58"/>
                </a:lnTo>
                <a:lnTo>
                  <a:pt x="615" y="54"/>
                </a:lnTo>
                <a:lnTo>
                  <a:pt x="621" y="54"/>
                </a:lnTo>
                <a:lnTo>
                  <a:pt x="626" y="55"/>
                </a:lnTo>
                <a:lnTo>
                  <a:pt x="640" y="54"/>
                </a:lnTo>
                <a:lnTo>
                  <a:pt x="651" y="54"/>
                </a:lnTo>
                <a:lnTo>
                  <a:pt x="659" y="56"/>
                </a:lnTo>
                <a:lnTo>
                  <a:pt x="668" y="55"/>
                </a:lnTo>
                <a:lnTo>
                  <a:pt x="677" y="55"/>
                </a:lnTo>
                <a:lnTo>
                  <a:pt x="687" y="54"/>
                </a:lnTo>
                <a:lnTo>
                  <a:pt x="697" y="55"/>
                </a:lnTo>
                <a:lnTo>
                  <a:pt x="704" y="56"/>
                </a:lnTo>
                <a:lnTo>
                  <a:pt x="709" y="58"/>
                </a:lnTo>
                <a:lnTo>
                  <a:pt x="713" y="58"/>
                </a:lnTo>
                <a:lnTo>
                  <a:pt x="719" y="55"/>
                </a:lnTo>
                <a:lnTo>
                  <a:pt x="725" y="54"/>
                </a:lnTo>
                <a:lnTo>
                  <a:pt x="730" y="54"/>
                </a:lnTo>
                <a:lnTo>
                  <a:pt x="733" y="54"/>
                </a:lnTo>
                <a:lnTo>
                  <a:pt x="738" y="55"/>
                </a:lnTo>
                <a:lnTo>
                  <a:pt x="742" y="55"/>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88" name="Freeform 295"/>
          <p:cNvSpPr>
            <a:spLocks noEditPoints="1"/>
          </p:cNvSpPr>
          <p:nvPr/>
        </p:nvSpPr>
        <p:spPr bwMode="auto">
          <a:xfrm>
            <a:off x="5011738" y="2366963"/>
            <a:ext cx="169862" cy="195262"/>
          </a:xfrm>
          <a:custGeom>
            <a:avLst/>
            <a:gdLst>
              <a:gd name="T0" fmla="*/ 2147483647 w 111"/>
              <a:gd name="T1" fmla="*/ 2147483647 h 139"/>
              <a:gd name="T2" fmla="*/ 2147483647 w 111"/>
              <a:gd name="T3" fmla="*/ 2147483647 h 139"/>
              <a:gd name="T4" fmla="*/ 2147483647 w 111"/>
              <a:gd name="T5" fmla="*/ 2147483647 h 139"/>
              <a:gd name="T6" fmla="*/ 2147483647 w 111"/>
              <a:gd name="T7" fmla="*/ 2147483647 h 139"/>
              <a:gd name="T8" fmla="*/ 2147483647 w 111"/>
              <a:gd name="T9" fmla="*/ 2147483647 h 139"/>
              <a:gd name="T10" fmla="*/ 2147483647 w 111"/>
              <a:gd name="T11" fmla="*/ 2147483647 h 139"/>
              <a:gd name="T12" fmla="*/ 2147483647 w 111"/>
              <a:gd name="T13" fmla="*/ 2147483647 h 139"/>
              <a:gd name="T14" fmla="*/ 2147483647 w 111"/>
              <a:gd name="T15" fmla="*/ 2147483647 h 139"/>
              <a:gd name="T16" fmla="*/ 2147483647 w 111"/>
              <a:gd name="T17" fmla="*/ 2147483647 h 139"/>
              <a:gd name="T18" fmla="*/ 2147483647 w 111"/>
              <a:gd name="T19" fmla="*/ 2147483647 h 139"/>
              <a:gd name="T20" fmla="*/ 2147483647 w 111"/>
              <a:gd name="T21" fmla="*/ 2147483647 h 139"/>
              <a:gd name="T22" fmla="*/ 2147483647 w 111"/>
              <a:gd name="T23" fmla="*/ 2147483647 h 139"/>
              <a:gd name="T24" fmla="*/ 2147483647 w 111"/>
              <a:gd name="T25" fmla="*/ 2147483647 h 139"/>
              <a:gd name="T26" fmla="*/ 2147483647 w 111"/>
              <a:gd name="T27" fmla="*/ 2147483647 h 139"/>
              <a:gd name="T28" fmla="*/ 2147483647 w 111"/>
              <a:gd name="T29" fmla="*/ 2147483647 h 139"/>
              <a:gd name="T30" fmla="*/ 2147483647 w 111"/>
              <a:gd name="T31" fmla="*/ 2147483647 h 139"/>
              <a:gd name="T32" fmla="*/ 2147483647 w 111"/>
              <a:gd name="T33" fmla="*/ 2147483647 h 139"/>
              <a:gd name="T34" fmla="*/ 2147483647 w 111"/>
              <a:gd name="T35" fmla="*/ 2147483647 h 139"/>
              <a:gd name="T36" fmla="*/ 2147483647 w 111"/>
              <a:gd name="T37" fmla="*/ 2147483647 h 139"/>
              <a:gd name="T38" fmla="*/ 2147483647 w 111"/>
              <a:gd name="T39" fmla="*/ 2147483647 h 139"/>
              <a:gd name="T40" fmla="*/ 2147483647 w 111"/>
              <a:gd name="T41" fmla="*/ 2147483647 h 139"/>
              <a:gd name="T42" fmla="*/ 2147483647 w 111"/>
              <a:gd name="T43" fmla="*/ 2147483647 h 139"/>
              <a:gd name="T44" fmla="*/ 2147483647 w 111"/>
              <a:gd name="T45" fmla="*/ 2147483647 h 139"/>
              <a:gd name="T46" fmla="*/ 2147483647 w 111"/>
              <a:gd name="T47" fmla="*/ 2147483647 h 139"/>
              <a:gd name="T48" fmla="*/ 2147483647 w 111"/>
              <a:gd name="T49" fmla="*/ 2147483647 h 139"/>
              <a:gd name="T50" fmla="*/ 2147483647 w 111"/>
              <a:gd name="T51" fmla="*/ 2147483647 h 139"/>
              <a:gd name="T52" fmla="*/ 2147483647 w 111"/>
              <a:gd name="T53" fmla="*/ 2147483647 h 139"/>
              <a:gd name="T54" fmla="*/ 2147483647 w 111"/>
              <a:gd name="T55" fmla="*/ 2147483647 h 139"/>
              <a:gd name="T56" fmla="*/ 2147483647 w 111"/>
              <a:gd name="T57" fmla="*/ 2147483647 h 139"/>
              <a:gd name="T58" fmla="*/ 2147483647 w 111"/>
              <a:gd name="T59" fmla="*/ 2147483647 h 139"/>
              <a:gd name="T60" fmla="*/ 2147483647 w 111"/>
              <a:gd name="T61" fmla="*/ 2147483647 h 139"/>
              <a:gd name="T62" fmla="*/ 2147483647 w 111"/>
              <a:gd name="T63" fmla="*/ 2147483647 h 139"/>
              <a:gd name="T64" fmla="*/ 2147483647 w 111"/>
              <a:gd name="T65" fmla="*/ 2147483647 h 139"/>
              <a:gd name="T66" fmla="*/ 2147483647 w 111"/>
              <a:gd name="T67" fmla="*/ 2147483647 h 139"/>
              <a:gd name="T68" fmla="*/ 2147483647 w 111"/>
              <a:gd name="T69" fmla="*/ 2147483647 h 139"/>
              <a:gd name="T70" fmla="*/ 2147483647 w 111"/>
              <a:gd name="T71" fmla="*/ 2147483647 h 139"/>
              <a:gd name="T72" fmla="*/ 2147483647 w 111"/>
              <a:gd name="T73" fmla="*/ 2147483647 h 139"/>
              <a:gd name="T74" fmla="*/ 2147483647 w 111"/>
              <a:gd name="T75" fmla="*/ 2147483647 h 139"/>
              <a:gd name="T76" fmla="*/ 2147483647 w 111"/>
              <a:gd name="T77" fmla="*/ 2147483647 h 139"/>
              <a:gd name="T78" fmla="*/ 2147483647 w 111"/>
              <a:gd name="T79" fmla="*/ 2147483647 h 139"/>
              <a:gd name="T80" fmla="*/ 2147483647 w 111"/>
              <a:gd name="T81" fmla="*/ 2147483647 h 139"/>
              <a:gd name="T82" fmla="*/ 2147483647 w 111"/>
              <a:gd name="T83" fmla="*/ 2147483647 h 139"/>
              <a:gd name="T84" fmla="*/ 2147483647 w 111"/>
              <a:gd name="T85" fmla="*/ 2147483647 h 139"/>
              <a:gd name="T86" fmla="*/ 2147483647 w 111"/>
              <a:gd name="T87" fmla="*/ 2147483647 h 139"/>
              <a:gd name="T88" fmla="*/ 2147483647 w 111"/>
              <a:gd name="T89" fmla="*/ 2147483647 h 139"/>
              <a:gd name="T90" fmla="*/ 2147483647 w 111"/>
              <a:gd name="T91" fmla="*/ 2147483647 h 139"/>
              <a:gd name="T92" fmla="*/ 2147483647 w 111"/>
              <a:gd name="T93" fmla="*/ 2147483647 h 139"/>
              <a:gd name="T94" fmla="*/ 2147483647 w 111"/>
              <a:gd name="T95" fmla="*/ 2147483647 h 139"/>
              <a:gd name="T96" fmla="*/ 2147483647 w 111"/>
              <a:gd name="T97" fmla="*/ 2147483647 h 139"/>
              <a:gd name="T98" fmla="*/ 2147483647 w 111"/>
              <a:gd name="T99" fmla="*/ 2147483647 h 139"/>
              <a:gd name="T100" fmla="*/ 2147483647 w 111"/>
              <a:gd name="T101" fmla="*/ 2147483647 h 139"/>
              <a:gd name="T102" fmla="*/ 2147483647 w 111"/>
              <a:gd name="T103" fmla="*/ 2147483647 h 139"/>
              <a:gd name="T104" fmla="*/ 2147483647 w 111"/>
              <a:gd name="T105" fmla="*/ 2147483647 h 139"/>
              <a:gd name="T106" fmla="*/ 0 w 111"/>
              <a:gd name="T107" fmla="*/ 2147483647 h 139"/>
              <a:gd name="T108" fmla="*/ 0 w 111"/>
              <a:gd name="T109" fmla="*/ 2147483647 h 13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11"/>
              <a:gd name="T166" fmla="*/ 0 h 139"/>
              <a:gd name="T167" fmla="*/ 111 w 111"/>
              <a:gd name="T168" fmla="*/ 139 h 13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11" h="139">
                <a:moveTo>
                  <a:pt x="4" y="39"/>
                </a:moveTo>
                <a:lnTo>
                  <a:pt x="4" y="39"/>
                </a:lnTo>
                <a:lnTo>
                  <a:pt x="4" y="43"/>
                </a:lnTo>
                <a:lnTo>
                  <a:pt x="5" y="46"/>
                </a:lnTo>
                <a:lnTo>
                  <a:pt x="7" y="48"/>
                </a:lnTo>
                <a:lnTo>
                  <a:pt x="10" y="49"/>
                </a:lnTo>
                <a:lnTo>
                  <a:pt x="10" y="51"/>
                </a:lnTo>
                <a:lnTo>
                  <a:pt x="10" y="52"/>
                </a:lnTo>
                <a:lnTo>
                  <a:pt x="14" y="57"/>
                </a:lnTo>
                <a:lnTo>
                  <a:pt x="17" y="56"/>
                </a:lnTo>
                <a:lnTo>
                  <a:pt x="20" y="56"/>
                </a:lnTo>
                <a:lnTo>
                  <a:pt x="18" y="58"/>
                </a:lnTo>
                <a:lnTo>
                  <a:pt x="17" y="59"/>
                </a:lnTo>
                <a:lnTo>
                  <a:pt x="17" y="62"/>
                </a:lnTo>
                <a:lnTo>
                  <a:pt x="17" y="65"/>
                </a:lnTo>
                <a:lnTo>
                  <a:pt x="18" y="70"/>
                </a:lnTo>
                <a:lnTo>
                  <a:pt x="25" y="70"/>
                </a:lnTo>
                <a:lnTo>
                  <a:pt x="31" y="71"/>
                </a:lnTo>
                <a:lnTo>
                  <a:pt x="36" y="73"/>
                </a:lnTo>
                <a:lnTo>
                  <a:pt x="42" y="76"/>
                </a:lnTo>
                <a:lnTo>
                  <a:pt x="41" y="77"/>
                </a:lnTo>
                <a:lnTo>
                  <a:pt x="40" y="78"/>
                </a:lnTo>
                <a:lnTo>
                  <a:pt x="38" y="78"/>
                </a:lnTo>
                <a:lnTo>
                  <a:pt x="36" y="78"/>
                </a:lnTo>
                <a:lnTo>
                  <a:pt x="35" y="76"/>
                </a:lnTo>
                <a:lnTo>
                  <a:pt x="32" y="73"/>
                </a:lnTo>
                <a:lnTo>
                  <a:pt x="27" y="72"/>
                </a:lnTo>
                <a:lnTo>
                  <a:pt x="24" y="73"/>
                </a:lnTo>
                <a:lnTo>
                  <a:pt x="21" y="74"/>
                </a:lnTo>
                <a:lnTo>
                  <a:pt x="19" y="78"/>
                </a:lnTo>
                <a:lnTo>
                  <a:pt x="21" y="81"/>
                </a:lnTo>
                <a:lnTo>
                  <a:pt x="22" y="85"/>
                </a:lnTo>
                <a:lnTo>
                  <a:pt x="22" y="88"/>
                </a:lnTo>
                <a:lnTo>
                  <a:pt x="22" y="94"/>
                </a:lnTo>
                <a:lnTo>
                  <a:pt x="24" y="94"/>
                </a:lnTo>
                <a:lnTo>
                  <a:pt x="25" y="95"/>
                </a:lnTo>
                <a:lnTo>
                  <a:pt x="26" y="95"/>
                </a:lnTo>
                <a:lnTo>
                  <a:pt x="26" y="94"/>
                </a:lnTo>
                <a:lnTo>
                  <a:pt x="27" y="94"/>
                </a:lnTo>
                <a:lnTo>
                  <a:pt x="29" y="94"/>
                </a:lnTo>
                <a:lnTo>
                  <a:pt x="31" y="94"/>
                </a:lnTo>
                <a:lnTo>
                  <a:pt x="31" y="95"/>
                </a:lnTo>
                <a:lnTo>
                  <a:pt x="36" y="95"/>
                </a:lnTo>
                <a:lnTo>
                  <a:pt x="39" y="95"/>
                </a:lnTo>
                <a:lnTo>
                  <a:pt x="41" y="95"/>
                </a:lnTo>
                <a:lnTo>
                  <a:pt x="41" y="94"/>
                </a:lnTo>
                <a:lnTo>
                  <a:pt x="40" y="92"/>
                </a:lnTo>
                <a:lnTo>
                  <a:pt x="40" y="91"/>
                </a:lnTo>
                <a:lnTo>
                  <a:pt x="40" y="90"/>
                </a:lnTo>
                <a:lnTo>
                  <a:pt x="42" y="88"/>
                </a:lnTo>
                <a:lnTo>
                  <a:pt x="46" y="90"/>
                </a:lnTo>
                <a:lnTo>
                  <a:pt x="50" y="91"/>
                </a:lnTo>
                <a:lnTo>
                  <a:pt x="53" y="87"/>
                </a:lnTo>
                <a:lnTo>
                  <a:pt x="47" y="83"/>
                </a:lnTo>
                <a:lnTo>
                  <a:pt x="47" y="80"/>
                </a:lnTo>
                <a:lnTo>
                  <a:pt x="47" y="79"/>
                </a:lnTo>
                <a:lnTo>
                  <a:pt x="54" y="80"/>
                </a:lnTo>
                <a:lnTo>
                  <a:pt x="60" y="84"/>
                </a:lnTo>
                <a:lnTo>
                  <a:pt x="60" y="73"/>
                </a:lnTo>
                <a:lnTo>
                  <a:pt x="53" y="71"/>
                </a:lnTo>
                <a:lnTo>
                  <a:pt x="50" y="69"/>
                </a:lnTo>
                <a:lnTo>
                  <a:pt x="48" y="67"/>
                </a:lnTo>
                <a:lnTo>
                  <a:pt x="48" y="64"/>
                </a:lnTo>
                <a:lnTo>
                  <a:pt x="47" y="62"/>
                </a:lnTo>
                <a:lnTo>
                  <a:pt x="48" y="62"/>
                </a:lnTo>
                <a:lnTo>
                  <a:pt x="50" y="65"/>
                </a:lnTo>
                <a:lnTo>
                  <a:pt x="56" y="69"/>
                </a:lnTo>
                <a:lnTo>
                  <a:pt x="58" y="71"/>
                </a:lnTo>
                <a:lnTo>
                  <a:pt x="60" y="71"/>
                </a:lnTo>
                <a:lnTo>
                  <a:pt x="63" y="71"/>
                </a:lnTo>
                <a:lnTo>
                  <a:pt x="67" y="74"/>
                </a:lnTo>
                <a:lnTo>
                  <a:pt x="69" y="78"/>
                </a:lnTo>
                <a:lnTo>
                  <a:pt x="70" y="78"/>
                </a:lnTo>
                <a:lnTo>
                  <a:pt x="72" y="77"/>
                </a:lnTo>
                <a:lnTo>
                  <a:pt x="69" y="73"/>
                </a:lnTo>
                <a:lnTo>
                  <a:pt x="63" y="66"/>
                </a:lnTo>
                <a:lnTo>
                  <a:pt x="60" y="64"/>
                </a:lnTo>
                <a:lnTo>
                  <a:pt x="56" y="63"/>
                </a:lnTo>
                <a:lnTo>
                  <a:pt x="55" y="60"/>
                </a:lnTo>
                <a:lnTo>
                  <a:pt x="55" y="59"/>
                </a:lnTo>
                <a:lnTo>
                  <a:pt x="52" y="57"/>
                </a:lnTo>
                <a:lnTo>
                  <a:pt x="50" y="57"/>
                </a:lnTo>
                <a:lnTo>
                  <a:pt x="45" y="58"/>
                </a:lnTo>
                <a:lnTo>
                  <a:pt x="45" y="57"/>
                </a:lnTo>
                <a:lnTo>
                  <a:pt x="46" y="57"/>
                </a:lnTo>
                <a:lnTo>
                  <a:pt x="46" y="56"/>
                </a:lnTo>
                <a:lnTo>
                  <a:pt x="45" y="55"/>
                </a:lnTo>
                <a:lnTo>
                  <a:pt x="43" y="52"/>
                </a:lnTo>
                <a:lnTo>
                  <a:pt x="42" y="48"/>
                </a:lnTo>
                <a:lnTo>
                  <a:pt x="45" y="50"/>
                </a:lnTo>
                <a:lnTo>
                  <a:pt x="46" y="51"/>
                </a:lnTo>
                <a:lnTo>
                  <a:pt x="49" y="52"/>
                </a:lnTo>
                <a:lnTo>
                  <a:pt x="50" y="51"/>
                </a:lnTo>
                <a:lnTo>
                  <a:pt x="49" y="50"/>
                </a:lnTo>
                <a:lnTo>
                  <a:pt x="48" y="48"/>
                </a:lnTo>
                <a:lnTo>
                  <a:pt x="43" y="42"/>
                </a:lnTo>
                <a:lnTo>
                  <a:pt x="43" y="39"/>
                </a:lnTo>
                <a:lnTo>
                  <a:pt x="42" y="36"/>
                </a:lnTo>
                <a:lnTo>
                  <a:pt x="40" y="35"/>
                </a:lnTo>
                <a:lnTo>
                  <a:pt x="38" y="33"/>
                </a:lnTo>
                <a:lnTo>
                  <a:pt x="39" y="30"/>
                </a:lnTo>
                <a:lnTo>
                  <a:pt x="40" y="26"/>
                </a:lnTo>
                <a:lnTo>
                  <a:pt x="43" y="21"/>
                </a:lnTo>
                <a:lnTo>
                  <a:pt x="47" y="28"/>
                </a:lnTo>
                <a:lnTo>
                  <a:pt x="50" y="35"/>
                </a:lnTo>
                <a:lnTo>
                  <a:pt x="53" y="35"/>
                </a:lnTo>
                <a:lnTo>
                  <a:pt x="55" y="36"/>
                </a:lnTo>
                <a:lnTo>
                  <a:pt x="52" y="31"/>
                </a:lnTo>
                <a:lnTo>
                  <a:pt x="53" y="30"/>
                </a:lnTo>
                <a:lnTo>
                  <a:pt x="54" y="29"/>
                </a:lnTo>
                <a:lnTo>
                  <a:pt x="56" y="30"/>
                </a:lnTo>
                <a:lnTo>
                  <a:pt x="59" y="31"/>
                </a:lnTo>
                <a:lnTo>
                  <a:pt x="59" y="29"/>
                </a:lnTo>
                <a:lnTo>
                  <a:pt x="59" y="26"/>
                </a:lnTo>
                <a:lnTo>
                  <a:pt x="63" y="26"/>
                </a:lnTo>
                <a:lnTo>
                  <a:pt x="61" y="24"/>
                </a:lnTo>
                <a:lnTo>
                  <a:pt x="56" y="18"/>
                </a:lnTo>
                <a:lnTo>
                  <a:pt x="56" y="17"/>
                </a:lnTo>
                <a:lnTo>
                  <a:pt x="56" y="16"/>
                </a:lnTo>
                <a:lnTo>
                  <a:pt x="61" y="15"/>
                </a:lnTo>
                <a:lnTo>
                  <a:pt x="68" y="15"/>
                </a:lnTo>
                <a:lnTo>
                  <a:pt x="75" y="16"/>
                </a:lnTo>
                <a:lnTo>
                  <a:pt x="89" y="14"/>
                </a:lnTo>
                <a:lnTo>
                  <a:pt x="89" y="16"/>
                </a:lnTo>
                <a:lnTo>
                  <a:pt x="89" y="17"/>
                </a:lnTo>
                <a:lnTo>
                  <a:pt x="91" y="19"/>
                </a:lnTo>
                <a:lnTo>
                  <a:pt x="94" y="17"/>
                </a:lnTo>
                <a:lnTo>
                  <a:pt x="96" y="14"/>
                </a:lnTo>
                <a:lnTo>
                  <a:pt x="97" y="11"/>
                </a:lnTo>
                <a:lnTo>
                  <a:pt x="97" y="9"/>
                </a:lnTo>
                <a:lnTo>
                  <a:pt x="100" y="10"/>
                </a:lnTo>
                <a:lnTo>
                  <a:pt x="102" y="10"/>
                </a:lnTo>
                <a:lnTo>
                  <a:pt x="104" y="10"/>
                </a:lnTo>
                <a:lnTo>
                  <a:pt x="107" y="8"/>
                </a:lnTo>
                <a:lnTo>
                  <a:pt x="107" y="5"/>
                </a:lnTo>
                <a:lnTo>
                  <a:pt x="105" y="3"/>
                </a:lnTo>
                <a:lnTo>
                  <a:pt x="101" y="1"/>
                </a:lnTo>
                <a:lnTo>
                  <a:pt x="96" y="0"/>
                </a:lnTo>
                <a:lnTo>
                  <a:pt x="95" y="1"/>
                </a:lnTo>
                <a:lnTo>
                  <a:pt x="94" y="2"/>
                </a:lnTo>
                <a:lnTo>
                  <a:pt x="95" y="3"/>
                </a:lnTo>
                <a:lnTo>
                  <a:pt x="95" y="7"/>
                </a:lnTo>
                <a:lnTo>
                  <a:pt x="90" y="7"/>
                </a:lnTo>
                <a:lnTo>
                  <a:pt x="83" y="7"/>
                </a:lnTo>
                <a:lnTo>
                  <a:pt x="82" y="4"/>
                </a:lnTo>
                <a:lnTo>
                  <a:pt x="81" y="2"/>
                </a:lnTo>
                <a:lnTo>
                  <a:pt x="79" y="1"/>
                </a:lnTo>
                <a:lnTo>
                  <a:pt x="73" y="1"/>
                </a:lnTo>
                <a:lnTo>
                  <a:pt x="70" y="1"/>
                </a:lnTo>
                <a:lnTo>
                  <a:pt x="69" y="3"/>
                </a:lnTo>
                <a:lnTo>
                  <a:pt x="67" y="7"/>
                </a:lnTo>
                <a:lnTo>
                  <a:pt x="66" y="8"/>
                </a:lnTo>
                <a:lnTo>
                  <a:pt x="61" y="8"/>
                </a:lnTo>
                <a:lnTo>
                  <a:pt x="54" y="7"/>
                </a:lnTo>
                <a:lnTo>
                  <a:pt x="52" y="5"/>
                </a:lnTo>
                <a:lnTo>
                  <a:pt x="49" y="7"/>
                </a:lnTo>
                <a:lnTo>
                  <a:pt x="49" y="8"/>
                </a:lnTo>
                <a:lnTo>
                  <a:pt x="49" y="10"/>
                </a:lnTo>
                <a:lnTo>
                  <a:pt x="49" y="11"/>
                </a:lnTo>
                <a:lnTo>
                  <a:pt x="48" y="12"/>
                </a:lnTo>
                <a:lnTo>
                  <a:pt x="46" y="14"/>
                </a:lnTo>
                <a:lnTo>
                  <a:pt x="42" y="14"/>
                </a:lnTo>
                <a:lnTo>
                  <a:pt x="39" y="14"/>
                </a:lnTo>
                <a:lnTo>
                  <a:pt x="38" y="16"/>
                </a:lnTo>
                <a:lnTo>
                  <a:pt x="38" y="17"/>
                </a:lnTo>
                <a:lnTo>
                  <a:pt x="36" y="17"/>
                </a:lnTo>
                <a:lnTo>
                  <a:pt x="34" y="17"/>
                </a:lnTo>
                <a:lnTo>
                  <a:pt x="33" y="18"/>
                </a:lnTo>
                <a:lnTo>
                  <a:pt x="31" y="22"/>
                </a:lnTo>
                <a:lnTo>
                  <a:pt x="28" y="22"/>
                </a:lnTo>
                <a:lnTo>
                  <a:pt x="15" y="22"/>
                </a:lnTo>
                <a:lnTo>
                  <a:pt x="17" y="28"/>
                </a:lnTo>
                <a:lnTo>
                  <a:pt x="13" y="35"/>
                </a:lnTo>
                <a:lnTo>
                  <a:pt x="12" y="36"/>
                </a:lnTo>
                <a:lnTo>
                  <a:pt x="10" y="36"/>
                </a:lnTo>
                <a:lnTo>
                  <a:pt x="8" y="36"/>
                </a:lnTo>
                <a:lnTo>
                  <a:pt x="10" y="38"/>
                </a:lnTo>
                <a:lnTo>
                  <a:pt x="8" y="39"/>
                </a:lnTo>
                <a:lnTo>
                  <a:pt x="7" y="39"/>
                </a:lnTo>
                <a:lnTo>
                  <a:pt x="4" y="39"/>
                </a:lnTo>
                <a:close/>
                <a:moveTo>
                  <a:pt x="105" y="125"/>
                </a:moveTo>
                <a:lnTo>
                  <a:pt x="107" y="127"/>
                </a:lnTo>
                <a:lnTo>
                  <a:pt x="107" y="126"/>
                </a:lnTo>
                <a:lnTo>
                  <a:pt x="105" y="125"/>
                </a:lnTo>
                <a:close/>
                <a:moveTo>
                  <a:pt x="55" y="125"/>
                </a:moveTo>
                <a:lnTo>
                  <a:pt x="55" y="125"/>
                </a:lnTo>
                <a:lnTo>
                  <a:pt x="52" y="127"/>
                </a:lnTo>
                <a:lnTo>
                  <a:pt x="52" y="131"/>
                </a:lnTo>
                <a:lnTo>
                  <a:pt x="60" y="134"/>
                </a:lnTo>
                <a:lnTo>
                  <a:pt x="63" y="134"/>
                </a:lnTo>
                <a:lnTo>
                  <a:pt x="67" y="134"/>
                </a:lnTo>
                <a:lnTo>
                  <a:pt x="69" y="135"/>
                </a:lnTo>
                <a:lnTo>
                  <a:pt x="72" y="138"/>
                </a:lnTo>
                <a:lnTo>
                  <a:pt x="74" y="139"/>
                </a:lnTo>
                <a:lnTo>
                  <a:pt x="79" y="139"/>
                </a:lnTo>
                <a:lnTo>
                  <a:pt x="81" y="136"/>
                </a:lnTo>
                <a:lnTo>
                  <a:pt x="83" y="136"/>
                </a:lnTo>
                <a:lnTo>
                  <a:pt x="84" y="136"/>
                </a:lnTo>
                <a:lnTo>
                  <a:pt x="86" y="138"/>
                </a:lnTo>
                <a:lnTo>
                  <a:pt x="88" y="138"/>
                </a:lnTo>
                <a:lnTo>
                  <a:pt x="93" y="136"/>
                </a:lnTo>
                <a:lnTo>
                  <a:pt x="94" y="135"/>
                </a:lnTo>
                <a:lnTo>
                  <a:pt x="94" y="134"/>
                </a:lnTo>
                <a:lnTo>
                  <a:pt x="93" y="133"/>
                </a:lnTo>
                <a:lnTo>
                  <a:pt x="90" y="133"/>
                </a:lnTo>
                <a:lnTo>
                  <a:pt x="88" y="133"/>
                </a:lnTo>
                <a:lnTo>
                  <a:pt x="88" y="128"/>
                </a:lnTo>
                <a:lnTo>
                  <a:pt x="86" y="128"/>
                </a:lnTo>
                <a:lnTo>
                  <a:pt x="84" y="129"/>
                </a:lnTo>
                <a:lnTo>
                  <a:pt x="86" y="129"/>
                </a:lnTo>
                <a:lnTo>
                  <a:pt x="75" y="129"/>
                </a:lnTo>
                <a:lnTo>
                  <a:pt x="69" y="129"/>
                </a:lnTo>
                <a:lnTo>
                  <a:pt x="65" y="128"/>
                </a:lnTo>
                <a:lnTo>
                  <a:pt x="55" y="125"/>
                </a:lnTo>
                <a:close/>
                <a:moveTo>
                  <a:pt x="45" y="58"/>
                </a:moveTo>
                <a:lnTo>
                  <a:pt x="45" y="58"/>
                </a:lnTo>
                <a:lnTo>
                  <a:pt x="45" y="59"/>
                </a:lnTo>
                <a:lnTo>
                  <a:pt x="46" y="62"/>
                </a:lnTo>
                <a:lnTo>
                  <a:pt x="41" y="59"/>
                </a:lnTo>
                <a:lnTo>
                  <a:pt x="45" y="58"/>
                </a:lnTo>
                <a:close/>
                <a:moveTo>
                  <a:pt x="34" y="104"/>
                </a:moveTo>
                <a:lnTo>
                  <a:pt x="34" y="104"/>
                </a:lnTo>
                <a:lnTo>
                  <a:pt x="34" y="108"/>
                </a:lnTo>
                <a:lnTo>
                  <a:pt x="36" y="108"/>
                </a:lnTo>
                <a:lnTo>
                  <a:pt x="36" y="107"/>
                </a:lnTo>
                <a:lnTo>
                  <a:pt x="36" y="105"/>
                </a:lnTo>
                <a:lnTo>
                  <a:pt x="34" y="104"/>
                </a:lnTo>
                <a:close/>
                <a:moveTo>
                  <a:pt x="110" y="98"/>
                </a:moveTo>
                <a:lnTo>
                  <a:pt x="110" y="98"/>
                </a:lnTo>
                <a:lnTo>
                  <a:pt x="108" y="100"/>
                </a:lnTo>
                <a:lnTo>
                  <a:pt x="108" y="101"/>
                </a:lnTo>
                <a:lnTo>
                  <a:pt x="109" y="101"/>
                </a:lnTo>
                <a:lnTo>
                  <a:pt x="110" y="99"/>
                </a:lnTo>
                <a:lnTo>
                  <a:pt x="111" y="98"/>
                </a:lnTo>
                <a:lnTo>
                  <a:pt x="110" y="98"/>
                </a:lnTo>
                <a:close/>
                <a:moveTo>
                  <a:pt x="91" y="83"/>
                </a:moveTo>
                <a:lnTo>
                  <a:pt x="91" y="85"/>
                </a:lnTo>
                <a:lnTo>
                  <a:pt x="94" y="85"/>
                </a:lnTo>
                <a:lnTo>
                  <a:pt x="95" y="84"/>
                </a:lnTo>
                <a:lnTo>
                  <a:pt x="94" y="83"/>
                </a:lnTo>
                <a:lnTo>
                  <a:pt x="91" y="83"/>
                </a:lnTo>
                <a:close/>
                <a:moveTo>
                  <a:pt x="6" y="70"/>
                </a:moveTo>
                <a:lnTo>
                  <a:pt x="6" y="70"/>
                </a:lnTo>
                <a:lnTo>
                  <a:pt x="6" y="73"/>
                </a:lnTo>
                <a:lnTo>
                  <a:pt x="11" y="73"/>
                </a:lnTo>
                <a:lnTo>
                  <a:pt x="13" y="73"/>
                </a:lnTo>
                <a:lnTo>
                  <a:pt x="12" y="72"/>
                </a:lnTo>
                <a:lnTo>
                  <a:pt x="6" y="70"/>
                </a:lnTo>
                <a:close/>
                <a:moveTo>
                  <a:pt x="88" y="67"/>
                </a:moveTo>
                <a:lnTo>
                  <a:pt x="88" y="67"/>
                </a:lnTo>
                <a:lnTo>
                  <a:pt x="88" y="71"/>
                </a:lnTo>
                <a:lnTo>
                  <a:pt x="90" y="71"/>
                </a:lnTo>
                <a:lnTo>
                  <a:pt x="90" y="70"/>
                </a:lnTo>
                <a:lnTo>
                  <a:pt x="89" y="69"/>
                </a:lnTo>
                <a:lnTo>
                  <a:pt x="88" y="67"/>
                </a:lnTo>
                <a:close/>
                <a:moveTo>
                  <a:pt x="91" y="49"/>
                </a:moveTo>
                <a:lnTo>
                  <a:pt x="91" y="49"/>
                </a:lnTo>
                <a:lnTo>
                  <a:pt x="89" y="52"/>
                </a:lnTo>
                <a:lnTo>
                  <a:pt x="91" y="52"/>
                </a:lnTo>
                <a:lnTo>
                  <a:pt x="93" y="57"/>
                </a:lnTo>
                <a:lnTo>
                  <a:pt x="96" y="56"/>
                </a:lnTo>
                <a:lnTo>
                  <a:pt x="97" y="56"/>
                </a:lnTo>
                <a:lnTo>
                  <a:pt x="96" y="55"/>
                </a:lnTo>
                <a:lnTo>
                  <a:pt x="95" y="49"/>
                </a:lnTo>
                <a:lnTo>
                  <a:pt x="91" y="49"/>
                </a:lnTo>
                <a:close/>
                <a:moveTo>
                  <a:pt x="0" y="39"/>
                </a:moveTo>
                <a:lnTo>
                  <a:pt x="0" y="39"/>
                </a:lnTo>
                <a:lnTo>
                  <a:pt x="0" y="43"/>
                </a:lnTo>
                <a:lnTo>
                  <a:pt x="1" y="44"/>
                </a:lnTo>
                <a:lnTo>
                  <a:pt x="1" y="43"/>
                </a:lnTo>
                <a:lnTo>
                  <a:pt x="0" y="39"/>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89" name="Freeform 296"/>
          <p:cNvSpPr>
            <a:spLocks/>
          </p:cNvSpPr>
          <p:nvPr/>
        </p:nvSpPr>
        <p:spPr bwMode="auto">
          <a:xfrm>
            <a:off x="4481513" y="3165475"/>
            <a:ext cx="104775" cy="184150"/>
          </a:xfrm>
          <a:custGeom>
            <a:avLst/>
            <a:gdLst>
              <a:gd name="T0" fmla="*/ 2147483647 w 69"/>
              <a:gd name="T1" fmla="*/ 2147483647 h 130"/>
              <a:gd name="T2" fmla="*/ 2147483647 w 69"/>
              <a:gd name="T3" fmla="*/ 2147483647 h 130"/>
              <a:gd name="T4" fmla="*/ 2147483647 w 69"/>
              <a:gd name="T5" fmla="*/ 2147483647 h 130"/>
              <a:gd name="T6" fmla="*/ 2147483647 w 69"/>
              <a:gd name="T7" fmla="*/ 2147483647 h 130"/>
              <a:gd name="T8" fmla="*/ 2147483647 w 69"/>
              <a:gd name="T9" fmla="*/ 2147483647 h 130"/>
              <a:gd name="T10" fmla="*/ 2147483647 w 69"/>
              <a:gd name="T11" fmla="*/ 2147483647 h 130"/>
              <a:gd name="T12" fmla="*/ 2147483647 w 69"/>
              <a:gd name="T13" fmla="*/ 2147483647 h 130"/>
              <a:gd name="T14" fmla="*/ 2147483647 w 69"/>
              <a:gd name="T15" fmla="*/ 2147483647 h 130"/>
              <a:gd name="T16" fmla="*/ 2147483647 w 69"/>
              <a:gd name="T17" fmla="*/ 2147483647 h 130"/>
              <a:gd name="T18" fmla="*/ 2147483647 w 69"/>
              <a:gd name="T19" fmla="*/ 2147483647 h 130"/>
              <a:gd name="T20" fmla="*/ 2147483647 w 69"/>
              <a:gd name="T21" fmla="*/ 2147483647 h 130"/>
              <a:gd name="T22" fmla="*/ 2147483647 w 69"/>
              <a:gd name="T23" fmla="*/ 2147483647 h 130"/>
              <a:gd name="T24" fmla="*/ 2147483647 w 69"/>
              <a:gd name="T25" fmla="*/ 2147483647 h 130"/>
              <a:gd name="T26" fmla="*/ 2147483647 w 69"/>
              <a:gd name="T27" fmla="*/ 2147483647 h 130"/>
              <a:gd name="T28" fmla="*/ 2147483647 w 69"/>
              <a:gd name="T29" fmla="*/ 2147483647 h 130"/>
              <a:gd name="T30" fmla="*/ 2147483647 w 69"/>
              <a:gd name="T31" fmla="*/ 2147483647 h 130"/>
              <a:gd name="T32" fmla="*/ 2147483647 w 69"/>
              <a:gd name="T33" fmla="*/ 2147483647 h 130"/>
              <a:gd name="T34" fmla="*/ 2147483647 w 69"/>
              <a:gd name="T35" fmla="*/ 2147483647 h 130"/>
              <a:gd name="T36" fmla="*/ 2147483647 w 69"/>
              <a:gd name="T37" fmla="*/ 2147483647 h 130"/>
              <a:gd name="T38" fmla="*/ 2147483647 w 69"/>
              <a:gd name="T39" fmla="*/ 2147483647 h 130"/>
              <a:gd name="T40" fmla="*/ 2147483647 w 69"/>
              <a:gd name="T41" fmla="*/ 2147483647 h 130"/>
              <a:gd name="T42" fmla="*/ 2147483647 w 69"/>
              <a:gd name="T43" fmla="*/ 0 h 130"/>
              <a:gd name="T44" fmla="*/ 2147483647 w 69"/>
              <a:gd name="T45" fmla="*/ 2147483647 h 130"/>
              <a:gd name="T46" fmla="*/ 2147483647 w 69"/>
              <a:gd name="T47" fmla="*/ 2147483647 h 130"/>
              <a:gd name="T48" fmla="*/ 2147483647 w 69"/>
              <a:gd name="T49" fmla="*/ 2147483647 h 130"/>
              <a:gd name="T50" fmla="*/ 2147483647 w 69"/>
              <a:gd name="T51" fmla="*/ 2147483647 h 130"/>
              <a:gd name="T52" fmla="*/ 2147483647 w 69"/>
              <a:gd name="T53" fmla="*/ 2147483647 h 130"/>
              <a:gd name="T54" fmla="*/ 2147483647 w 69"/>
              <a:gd name="T55" fmla="*/ 2147483647 h 130"/>
              <a:gd name="T56" fmla="*/ 2147483647 w 69"/>
              <a:gd name="T57" fmla="*/ 2147483647 h 130"/>
              <a:gd name="T58" fmla="*/ 2147483647 w 69"/>
              <a:gd name="T59" fmla="*/ 2147483647 h 130"/>
              <a:gd name="T60" fmla="*/ 2147483647 w 69"/>
              <a:gd name="T61" fmla="*/ 2147483647 h 130"/>
              <a:gd name="T62" fmla="*/ 2147483647 w 69"/>
              <a:gd name="T63" fmla="*/ 2147483647 h 130"/>
              <a:gd name="T64" fmla="*/ 2147483647 w 69"/>
              <a:gd name="T65" fmla="*/ 2147483647 h 130"/>
              <a:gd name="T66" fmla="*/ 2147483647 w 69"/>
              <a:gd name="T67" fmla="*/ 2147483647 h 130"/>
              <a:gd name="T68" fmla="*/ 2147483647 w 69"/>
              <a:gd name="T69" fmla="*/ 2147483647 h 130"/>
              <a:gd name="T70" fmla="*/ 2147483647 w 69"/>
              <a:gd name="T71" fmla="*/ 2147483647 h 130"/>
              <a:gd name="T72" fmla="*/ 2147483647 w 69"/>
              <a:gd name="T73" fmla="*/ 2147483647 h 130"/>
              <a:gd name="T74" fmla="*/ 2147483647 w 69"/>
              <a:gd name="T75" fmla="*/ 2147483647 h 130"/>
              <a:gd name="T76" fmla="*/ 2147483647 w 69"/>
              <a:gd name="T77" fmla="*/ 2147483647 h 130"/>
              <a:gd name="T78" fmla="*/ 2147483647 w 69"/>
              <a:gd name="T79" fmla="*/ 2147483647 h 130"/>
              <a:gd name="T80" fmla="*/ 2147483647 w 69"/>
              <a:gd name="T81" fmla="*/ 2147483647 h 130"/>
              <a:gd name="T82" fmla="*/ 2147483647 w 69"/>
              <a:gd name="T83" fmla="*/ 2147483647 h 130"/>
              <a:gd name="T84" fmla="*/ 2147483647 w 69"/>
              <a:gd name="T85" fmla="*/ 2147483647 h 130"/>
              <a:gd name="T86" fmla="*/ 0 w 69"/>
              <a:gd name="T87" fmla="*/ 2147483647 h 130"/>
              <a:gd name="T88" fmla="*/ 2147483647 w 69"/>
              <a:gd name="T89" fmla="*/ 2147483647 h 130"/>
              <a:gd name="T90" fmla="*/ 2147483647 w 69"/>
              <a:gd name="T91" fmla="*/ 2147483647 h 130"/>
              <a:gd name="T92" fmla="*/ 2147483647 w 69"/>
              <a:gd name="T93" fmla="*/ 2147483647 h 130"/>
              <a:gd name="T94" fmla="*/ 2147483647 w 69"/>
              <a:gd name="T95" fmla="*/ 2147483647 h 130"/>
              <a:gd name="T96" fmla="*/ 2147483647 w 69"/>
              <a:gd name="T97" fmla="*/ 2147483647 h 130"/>
              <a:gd name="T98" fmla="*/ 2147483647 w 69"/>
              <a:gd name="T99" fmla="*/ 2147483647 h 130"/>
              <a:gd name="T100" fmla="*/ 2147483647 w 69"/>
              <a:gd name="T101" fmla="*/ 2147483647 h 130"/>
              <a:gd name="T102" fmla="*/ 2147483647 w 69"/>
              <a:gd name="T103" fmla="*/ 2147483647 h 130"/>
              <a:gd name="T104" fmla="*/ 2147483647 w 69"/>
              <a:gd name="T105" fmla="*/ 2147483647 h 130"/>
              <a:gd name="T106" fmla="*/ 2147483647 w 69"/>
              <a:gd name="T107" fmla="*/ 2147483647 h 130"/>
              <a:gd name="T108" fmla="*/ 2147483647 w 69"/>
              <a:gd name="T109" fmla="*/ 2147483647 h 130"/>
              <a:gd name="T110" fmla="*/ 2147483647 w 69"/>
              <a:gd name="T111" fmla="*/ 2147483647 h 130"/>
              <a:gd name="T112" fmla="*/ 2147483647 w 69"/>
              <a:gd name="T113" fmla="*/ 2147483647 h 130"/>
              <a:gd name="T114" fmla="*/ 2147483647 w 69"/>
              <a:gd name="T115" fmla="*/ 2147483647 h 130"/>
              <a:gd name="T116" fmla="*/ 2147483647 w 69"/>
              <a:gd name="T117" fmla="*/ 2147483647 h 130"/>
              <a:gd name="T118" fmla="*/ 2147483647 w 69"/>
              <a:gd name="T119" fmla="*/ 2147483647 h 13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9"/>
              <a:gd name="T181" fmla="*/ 0 h 130"/>
              <a:gd name="T182" fmla="*/ 69 w 69"/>
              <a:gd name="T183" fmla="*/ 130 h 13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9" h="130">
                <a:moveTo>
                  <a:pt x="69" y="109"/>
                </a:moveTo>
                <a:lnTo>
                  <a:pt x="69" y="109"/>
                </a:lnTo>
                <a:lnTo>
                  <a:pt x="65" y="102"/>
                </a:lnTo>
                <a:lnTo>
                  <a:pt x="59" y="92"/>
                </a:lnTo>
                <a:lnTo>
                  <a:pt x="59" y="91"/>
                </a:lnTo>
                <a:lnTo>
                  <a:pt x="59" y="90"/>
                </a:lnTo>
                <a:lnTo>
                  <a:pt x="61" y="90"/>
                </a:lnTo>
                <a:lnTo>
                  <a:pt x="59" y="89"/>
                </a:lnTo>
                <a:lnTo>
                  <a:pt x="58" y="87"/>
                </a:lnTo>
                <a:lnTo>
                  <a:pt x="58" y="85"/>
                </a:lnTo>
                <a:lnTo>
                  <a:pt x="59" y="82"/>
                </a:lnTo>
                <a:lnTo>
                  <a:pt x="59" y="75"/>
                </a:lnTo>
                <a:lnTo>
                  <a:pt x="61" y="67"/>
                </a:lnTo>
                <a:lnTo>
                  <a:pt x="61" y="64"/>
                </a:lnTo>
                <a:lnTo>
                  <a:pt x="59" y="62"/>
                </a:lnTo>
                <a:lnTo>
                  <a:pt x="56" y="57"/>
                </a:lnTo>
                <a:lnTo>
                  <a:pt x="55" y="54"/>
                </a:lnTo>
                <a:lnTo>
                  <a:pt x="55" y="50"/>
                </a:lnTo>
                <a:lnTo>
                  <a:pt x="58" y="44"/>
                </a:lnTo>
                <a:lnTo>
                  <a:pt x="57" y="43"/>
                </a:lnTo>
                <a:lnTo>
                  <a:pt x="56" y="41"/>
                </a:lnTo>
                <a:lnTo>
                  <a:pt x="55" y="40"/>
                </a:lnTo>
                <a:lnTo>
                  <a:pt x="56" y="37"/>
                </a:lnTo>
                <a:lnTo>
                  <a:pt x="57" y="35"/>
                </a:lnTo>
                <a:lnTo>
                  <a:pt x="57" y="32"/>
                </a:lnTo>
                <a:lnTo>
                  <a:pt x="56" y="23"/>
                </a:lnTo>
                <a:lnTo>
                  <a:pt x="56" y="20"/>
                </a:lnTo>
                <a:lnTo>
                  <a:pt x="55" y="18"/>
                </a:lnTo>
                <a:lnTo>
                  <a:pt x="52" y="16"/>
                </a:lnTo>
                <a:lnTo>
                  <a:pt x="51" y="15"/>
                </a:lnTo>
                <a:lnTo>
                  <a:pt x="50" y="14"/>
                </a:lnTo>
                <a:lnTo>
                  <a:pt x="50" y="13"/>
                </a:lnTo>
                <a:lnTo>
                  <a:pt x="50" y="8"/>
                </a:lnTo>
                <a:lnTo>
                  <a:pt x="51" y="1"/>
                </a:lnTo>
                <a:lnTo>
                  <a:pt x="41" y="0"/>
                </a:lnTo>
                <a:lnTo>
                  <a:pt x="40" y="4"/>
                </a:lnTo>
                <a:lnTo>
                  <a:pt x="30" y="2"/>
                </a:lnTo>
                <a:lnTo>
                  <a:pt x="22" y="2"/>
                </a:lnTo>
                <a:lnTo>
                  <a:pt x="19" y="2"/>
                </a:lnTo>
                <a:lnTo>
                  <a:pt x="15" y="6"/>
                </a:lnTo>
                <a:lnTo>
                  <a:pt x="14" y="8"/>
                </a:lnTo>
                <a:lnTo>
                  <a:pt x="14" y="11"/>
                </a:lnTo>
                <a:lnTo>
                  <a:pt x="15" y="15"/>
                </a:lnTo>
                <a:lnTo>
                  <a:pt x="15" y="18"/>
                </a:lnTo>
                <a:lnTo>
                  <a:pt x="15" y="20"/>
                </a:lnTo>
                <a:lnTo>
                  <a:pt x="14" y="29"/>
                </a:lnTo>
                <a:lnTo>
                  <a:pt x="15" y="33"/>
                </a:lnTo>
                <a:lnTo>
                  <a:pt x="15" y="36"/>
                </a:lnTo>
                <a:lnTo>
                  <a:pt x="15" y="39"/>
                </a:lnTo>
                <a:lnTo>
                  <a:pt x="15" y="41"/>
                </a:lnTo>
                <a:lnTo>
                  <a:pt x="16" y="43"/>
                </a:lnTo>
                <a:lnTo>
                  <a:pt x="17" y="46"/>
                </a:lnTo>
                <a:lnTo>
                  <a:pt x="17" y="49"/>
                </a:lnTo>
                <a:lnTo>
                  <a:pt x="17" y="57"/>
                </a:lnTo>
                <a:lnTo>
                  <a:pt x="16" y="61"/>
                </a:lnTo>
                <a:lnTo>
                  <a:pt x="15" y="63"/>
                </a:lnTo>
                <a:lnTo>
                  <a:pt x="13" y="69"/>
                </a:lnTo>
                <a:lnTo>
                  <a:pt x="8" y="81"/>
                </a:lnTo>
                <a:lnTo>
                  <a:pt x="6" y="89"/>
                </a:lnTo>
                <a:lnTo>
                  <a:pt x="3" y="92"/>
                </a:lnTo>
                <a:lnTo>
                  <a:pt x="1" y="102"/>
                </a:lnTo>
                <a:lnTo>
                  <a:pt x="2" y="113"/>
                </a:lnTo>
                <a:lnTo>
                  <a:pt x="2" y="116"/>
                </a:lnTo>
                <a:lnTo>
                  <a:pt x="3" y="118"/>
                </a:lnTo>
                <a:lnTo>
                  <a:pt x="2" y="120"/>
                </a:lnTo>
                <a:lnTo>
                  <a:pt x="0" y="129"/>
                </a:lnTo>
                <a:lnTo>
                  <a:pt x="3" y="130"/>
                </a:lnTo>
                <a:lnTo>
                  <a:pt x="10" y="129"/>
                </a:lnTo>
                <a:lnTo>
                  <a:pt x="14" y="126"/>
                </a:lnTo>
                <a:lnTo>
                  <a:pt x="19" y="123"/>
                </a:lnTo>
                <a:lnTo>
                  <a:pt x="24" y="123"/>
                </a:lnTo>
                <a:lnTo>
                  <a:pt x="29" y="122"/>
                </a:lnTo>
                <a:lnTo>
                  <a:pt x="33" y="119"/>
                </a:lnTo>
                <a:lnTo>
                  <a:pt x="35" y="117"/>
                </a:lnTo>
                <a:lnTo>
                  <a:pt x="37" y="117"/>
                </a:lnTo>
                <a:lnTo>
                  <a:pt x="43" y="116"/>
                </a:lnTo>
                <a:lnTo>
                  <a:pt x="49" y="117"/>
                </a:lnTo>
                <a:lnTo>
                  <a:pt x="55" y="113"/>
                </a:lnTo>
                <a:lnTo>
                  <a:pt x="58" y="113"/>
                </a:lnTo>
                <a:lnTo>
                  <a:pt x="62" y="113"/>
                </a:lnTo>
                <a:lnTo>
                  <a:pt x="62" y="110"/>
                </a:lnTo>
                <a:lnTo>
                  <a:pt x="62" y="108"/>
                </a:lnTo>
                <a:lnTo>
                  <a:pt x="58" y="104"/>
                </a:lnTo>
                <a:lnTo>
                  <a:pt x="61" y="104"/>
                </a:lnTo>
                <a:lnTo>
                  <a:pt x="63" y="104"/>
                </a:lnTo>
                <a:lnTo>
                  <a:pt x="65" y="110"/>
                </a:lnTo>
                <a:lnTo>
                  <a:pt x="69" y="110"/>
                </a:lnTo>
                <a:lnTo>
                  <a:pt x="69" y="109"/>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90" name="Freeform 297"/>
          <p:cNvSpPr>
            <a:spLocks/>
          </p:cNvSpPr>
          <p:nvPr/>
        </p:nvSpPr>
        <p:spPr bwMode="auto">
          <a:xfrm>
            <a:off x="4689475" y="1957388"/>
            <a:ext cx="200025" cy="239712"/>
          </a:xfrm>
          <a:custGeom>
            <a:avLst/>
            <a:gdLst>
              <a:gd name="T0" fmla="*/ 2147483647 w 131"/>
              <a:gd name="T1" fmla="*/ 2147483647 h 170"/>
              <a:gd name="T2" fmla="*/ 2147483647 w 131"/>
              <a:gd name="T3" fmla="*/ 2147483647 h 170"/>
              <a:gd name="T4" fmla="*/ 2147483647 w 131"/>
              <a:gd name="T5" fmla="*/ 2147483647 h 170"/>
              <a:gd name="T6" fmla="*/ 2147483647 w 131"/>
              <a:gd name="T7" fmla="*/ 2147483647 h 170"/>
              <a:gd name="T8" fmla="*/ 2147483647 w 131"/>
              <a:gd name="T9" fmla="*/ 2147483647 h 170"/>
              <a:gd name="T10" fmla="*/ 2147483647 w 131"/>
              <a:gd name="T11" fmla="*/ 2147483647 h 170"/>
              <a:gd name="T12" fmla="*/ 2147483647 w 131"/>
              <a:gd name="T13" fmla="*/ 2147483647 h 170"/>
              <a:gd name="T14" fmla="*/ 2147483647 w 131"/>
              <a:gd name="T15" fmla="*/ 2147483647 h 170"/>
              <a:gd name="T16" fmla="*/ 2147483647 w 131"/>
              <a:gd name="T17" fmla="*/ 2147483647 h 170"/>
              <a:gd name="T18" fmla="*/ 2147483647 w 131"/>
              <a:gd name="T19" fmla="*/ 2147483647 h 170"/>
              <a:gd name="T20" fmla="*/ 2147483647 w 131"/>
              <a:gd name="T21" fmla="*/ 0 h 170"/>
              <a:gd name="T22" fmla="*/ 2147483647 w 131"/>
              <a:gd name="T23" fmla="*/ 2147483647 h 170"/>
              <a:gd name="T24" fmla="*/ 2147483647 w 131"/>
              <a:gd name="T25" fmla="*/ 2147483647 h 170"/>
              <a:gd name="T26" fmla="*/ 2147483647 w 131"/>
              <a:gd name="T27" fmla="*/ 2147483647 h 170"/>
              <a:gd name="T28" fmla="*/ 2147483647 w 131"/>
              <a:gd name="T29" fmla="*/ 2147483647 h 170"/>
              <a:gd name="T30" fmla="*/ 2147483647 w 131"/>
              <a:gd name="T31" fmla="*/ 2147483647 h 170"/>
              <a:gd name="T32" fmla="*/ 2147483647 w 131"/>
              <a:gd name="T33" fmla="*/ 2147483647 h 170"/>
              <a:gd name="T34" fmla="*/ 2147483647 w 131"/>
              <a:gd name="T35" fmla="*/ 2147483647 h 170"/>
              <a:gd name="T36" fmla="*/ 2147483647 w 131"/>
              <a:gd name="T37" fmla="*/ 2147483647 h 170"/>
              <a:gd name="T38" fmla="*/ 2147483647 w 131"/>
              <a:gd name="T39" fmla="*/ 2147483647 h 170"/>
              <a:gd name="T40" fmla="*/ 2147483647 w 131"/>
              <a:gd name="T41" fmla="*/ 2147483647 h 170"/>
              <a:gd name="T42" fmla="*/ 2147483647 w 131"/>
              <a:gd name="T43" fmla="*/ 2147483647 h 170"/>
              <a:gd name="T44" fmla="*/ 0 w 131"/>
              <a:gd name="T45" fmla="*/ 2147483647 h 170"/>
              <a:gd name="T46" fmla="*/ 2147483647 w 131"/>
              <a:gd name="T47" fmla="*/ 2147483647 h 170"/>
              <a:gd name="T48" fmla="*/ 2147483647 w 131"/>
              <a:gd name="T49" fmla="*/ 2147483647 h 170"/>
              <a:gd name="T50" fmla="*/ 2147483647 w 131"/>
              <a:gd name="T51" fmla="*/ 2147483647 h 170"/>
              <a:gd name="T52" fmla="*/ 2147483647 w 131"/>
              <a:gd name="T53" fmla="*/ 2147483647 h 170"/>
              <a:gd name="T54" fmla="*/ 2147483647 w 131"/>
              <a:gd name="T55" fmla="*/ 2147483647 h 170"/>
              <a:gd name="T56" fmla="*/ 2147483647 w 131"/>
              <a:gd name="T57" fmla="*/ 2147483647 h 170"/>
              <a:gd name="T58" fmla="*/ 2147483647 w 131"/>
              <a:gd name="T59" fmla="*/ 2147483647 h 170"/>
              <a:gd name="T60" fmla="*/ 2147483647 w 131"/>
              <a:gd name="T61" fmla="*/ 2147483647 h 170"/>
              <a:gd name="T62" fmla="*/ 2147483647 w 131"/>
              <a:gd name="T63" fmla="*/ 2147483647 h 170"/>
              <a:gd name="T64" fmla="*/ 2147483647 w 131"/>
              <a:gd name="T65" fmla="*/ 2147483647 h 170"/>
              <a:gd name="T66" fmla="*/ 2147483647 w 131"/>
              <a:gd name="T67" fmla="*/ 2147483647 h 170"/>
              <a:gd name="T68" fmla="*/ 2147483647 w 131"/>
              <a:gd name="T69" fmla="*/ 2147483647 h 170"/>
              <a:gd name="T70" fmla="*/ 2147483647 w 131"/>
              <a:gd name="T71" fmla="*/ 2147483647 h 170"/>
              <a:gd name="T72" fmla="*/ 2147483647 w 131"/>
              <a:gd name="T73" fmla="*/ 2147483647 h 170"/>
              <a:gd name="T74" fmla="*/ 2147483647 w 131"/>
              <a:gd name="T75" fmla="*/ 2147483647 h 170"/>
              <a:gd name="T76" fmla="*/ 2147483647 w 131"/>
              <a:gd name="T77" fmla="*/ 2147483647 h 170"/>
              <a:gd name="T78" fmla="*/ 2147483647 w 131"/>
              <a:gd name="T79" fmla="*/ 2147483647 h 170"/>
              <a:gd name="T80" fmla="*/ 2147483647 w 131"/>
              <a:gd name="T81" fmla="*/ 2147483647 h 170"/>
              <a:gd name="T82" fmla="*/ 2147483647 w 131"/>
              <a:gd name="T83" fmla="*/ 2147483647 h 170"/>
              <a:gd name="T84" fmla="*/ 2147483647 w 131"/>
              <a:gd name="T85" fmla="*/ 2147483647 h 170"/>
              <a:gd name="T86" fmla="*/ 2147483647 w 131"/>
              <a:gd name="T87" fmla="*/ 2147483647 h 170"/>
              <a:gd name="T88" fmla="*/ 2147483647 w 131"/>
              <a:gd name="T89" fmla="*/ 2147483647 h 170"/>
              <a:gd name="T90" fmla="*/ 2147483647 w 131"/>
              <a:gd name="T91" fmla="*/ 2147483647 h 170"/>
              <a:gd name="T92" fmla="*/ 2147483647 w 131"/>
              <a:gd name="T93" fmla="*/ 2147483647 h 170"/>
              <a:gd name="T94" fmla="*/ 2147483647 w 131"/>
              <a:gd name="T95" fmla="*/ 2147483647 h 170"/>
              <a:gd name="T96" fmla="*/ 2147483647 w 131"/>
              <a:gd name="T97" fmla="*/ 2147483647 h 170"/>
              <a:gd name="T98" fmla="*/ 2147483647 w 131"/>
              <a:gd name="T99" fmla="*/ 2147483647 h 170"/>
              <a:gd name="T100" fmla="*/ 2147483647 w 131"/>
              <a:gd name="T101" fmla="*/ 2147483647 h 170"/>
              <a:gd name="T102" fmla="*/ 2147483647 w 131"/>
              <a:gd name="T103" fmla="*/ 2147483647 h 17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1"/>
              <a:gd name="T157" fmla="*/ 0 h 170"/>
              <a:gd name="T158" fmla="*/ 131 w 131"/>
              <a:gd name="T159" fmla="*/ 170 h 17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1" h="170">
                <a:moveTo>
                  <a:pt x="126" y="24"/>
                </a:moveTo>
                <a:lnTo>
                  <a:pt x="126" y="24"/>
                </a:lnTo>
                <a:lnTo>
                  <a:pt x="122" y="22"/>
                </a:lnTo>
                <a:lnTo>
                  <a:pt x="121" y="21"/>
                </a:lnTo>
                <a:lnTo>
                  <a:pt x="118" y="19"/>
                </a:lnTo>
                <a:lnTo>
                  <a:pt x="115" y="21"/>
                </a:lnTo>
                <a:lnTo>
                  <a:pt x="109" y="17"/>
                </a:lnTo>
                <a:lnTo>
                  <a:pt x="105" y="16"/>
                </a:lnTo>
                <a:lnTo>
                  <a:pt x="100" y="16"/>
                </a:lnTo>
                <a:lnTo>
                  <a:pt x="98" y="19"/>
                </a:lnTo>
                <a:lnTo>
                  <a:pt x="95" y="23"/>
                </a:lnTo>
                <a:lnTo>
                  <a:pt x="93" y="23"/>
                </a:lnTo>
                <a:lnTo>
                  <a:pt x="91" y="23"/>
                </a:lnTo>
                <a:lnTo>
                  <a:pt x="90" y="23"/>
                </a:lnTo>
                <a:lnTo>
                  <a:pt x="88" y="25"/>
                </a:lnTo>
                <a:lnTo>
                  <a:pt x="88" y="26"/>
                </a:lnTo>
                <a:lnTo>
                  <a:pt x="90" y="28"/>
                </a:lnTo>
                <a:lnTo>
                  <a:pt x="90" y="29"/>
                </a:lnTo>
                <a:lnTo>
                  <a:pt x="85" y="28"/>
                </a:lnTo>
                <a:lnTo>
                  <a:pt x="80" y="25"/>
                </a:lnTo>
                <a:lnTo>
                  <a:pt x="80" y="21"/>
                </a:lnTo>
                <a:lnTo>
                  <a:pt x="77" y="21"/>
                </a:lnTo>
                <a:lnTo>
                  <a:pt x="72" y="22"/>
                </a:lnTo>
                <a:lnTo>
                  <a:pt x="70" y="18"/>
                </a:lnTo>
                <a:lnTo>
                  <a:pt x="67" y="14"/>
                </a:lnTo>
                <a:lnTo>
                  <a:pt x="67" y="11"/>
                </a:lnTo>
                <a:lnTo>
                  <a:pt x="67" y="9"/>
                </a:lnTo>
                <a:lnTo>
                  <a:pt x="65" y="8"/>
                </a:lnTo>
                <a:lnTo>
                  <a:pt x="63" y="7"/>
                </a:lnTo>
                <a:lnTo>
                  <a:pt x="65" y="5"/>
                </a:lnTo>
                <a:lnTo>
                  <a:pt x="66" y="4"/>
                </a:lnTo>
                <a:lnTo>
                  <a:pt x="70" y="1"/>
                </a:lnTo>
                <a:lnTo>
                  <a:pt x="70" y="0"/>
                </a:lnTo>
                <a:lnTo>
                  <a:pt x="69" y="0"/>
                </a:lnTo>
                <a:lnTo>
                  <a:pt x="67" y="0"/>
                </a:lnTo>
                <a:lnTo>
                  <a:pt x="66" y="2"/>
                </a:lnTo>
                <a:lnTo>
                  <a:pt x="61" y="2"/>
                </a:lnTo>
                <a:lnTo>
                  <a:pt x="61" y="1"/>
                </a:lnTo>
                <a:lnTo>
                  <a:pt x="47" y="0"/>
                </a:lnTo>
                <a:lnTo>
                  <a:pt x="46" y="7"/>
                </a:lnTo>
                <a:lnTo>
                  <a:pt x="47" y="7"/>
                </a:lnTo>
                <a:lnTo>
                  <a:pt x="49" y="9"/>
                </a:lnTo>
                <a:lnTo>
                  <a:pt x="49" y="12"/>
                </a:lnTo>
                <a:lnTo>
                  <a:pt x="50" y="12"/>
                </a:lnTo>
                <a:lnTo>
                  <a:pt x="51" y="18"/>
                </a:lnTo>
                <a:lnTo>
                  <a:pt x="50" y="22"/>
                </a:lnTo>
                <a:lnTo>
                  <a:pt x="51" y="25"/>
                </a:lnTo>
                <a:lnTo>
                  <a:pt x="53" y="31"/>
                </a:lnTo>
                <a:lnTo>
                  <a:pt x="50" y="31"/>
                </a:lnTo>
                <a:lnTo>
                  <a:pt x="46" y="30"/>
                </a:lnTo>
                <a:lnTo>
                  <a:pt x="45" y="36"/>
                </a:lnTo>
                <a:lnTo>
                  <a:pt x="44" y="42"/>
                </a:lnTo>
                <a:lnTo>
                  <a:pt x="40" y="36"/>
                </a:lnTo>
                <a:lnTo>
                  <a:pt x="33" y="38"/>
                </a:lnTo>
                <a:lnTo>
                  <a:pt x="29" y="40"/>
                </a:lnTo>
                <a:lnTo>
                  <a:pt x="29" y="42"/>
                </a:lnTo>
                <a:lnTo>
                  <a:pt x="29" y="44"/>
                </a:lnTo>
                <a:lnTo>
                  <a:pt x="32" y="50"/>
                </a:lnTo>
                <a:lnTo>
                  <a:pt x="31" y="50"/>
                </a:lnTo>
                <a:lnTo>
                  <a:pt x="30" y="56"/>
                </a:lnTo>
                <a:lnTo>
                  <a:pt x="29" y="59"/>
                </a:lnTo>
                <a:lnTo>
                  <a:pt x="28" y="60"/>
                </a:lnTo>
                <a:lnTo>
                  <a:pt x="26" y="60"/>
                </a:lnTo>
                <a:lnTo>
                  <a:pt x="24" y="60"/>
                </a:lnTo>
                <a:lnTo>
                  <a:pt x="24" y="61"/>
                </a:lnTo>
                <a:lnTo>
                  <a:pt x="24" y="64"/>
                </a:lnTo>
                <a:lnTo>
                  <a:pt x="26" y="65"/>
                </a:lnTo>
                <a:lnTo>
                  <a:pt x="26" y="66"/>
                </a:lnTo>
                <a:lnTo>
                  <a:pt x="26" y="67"/>
                </a:lnTo>
                <a:lnTo>
                  <a:pt x="24" y="69"/>
                </a:lnTo>
                <a:lnTo>
                  <a:pt x="21" y="70"/>
                </a:lnTo>
                <a:lnTo>
                  <a:pt x="21" y="71"/>
                </a:lnTo>
                <a:lnTo>
                  <a:pt x="19" y="72"/>
                </a:lnTo>
                <a:lnTo>
                  <a:pt x="17" y="73"/>
                </a:lnTo>
                <a:lnTo>
                  <a:pt x="12" y="72"/>
                </a:lnTo>
                <a:lnTo>
                  <a:pt x="9" y="71"/>
                </a:lnTo>
                <a:lnTo>
                  <a:pt x="7" y="72"/>
                </a:lnTo>
                <a:lnTo>
                  <a:pt x="5" y="77"/>
                </a:lnTo>
                <a:lnTo>
                  <a:pt x="0" y="91"/>
                </a:lnTo>
                <a:lnTo>
                  <a:pt x="2" y="93"/>
                </a:lnTo>
                <a:lnTo>
                  <a:pt x="4" y="94"/>
                </a:lnTo>
                <a:lnTo>
                  <a:pt x="7" y="94"/>
                </a:lnTo>
                <a:lnTo>
                  <a:pt x="7" y="95"/>
                </a:lnTo>
                <a:lnTo>
                  <a:pt x="5" y="97"/>
                </a:lnTo>
                <a:lnTo>
                  <a:pt x="3" y="98"/>
                </a:lnTo>
                <a:lnTo>
                  <a:pt x="4" y="99"/>
                </a:lnTo>
                <a:lnTo>
                  <a:pt x="5" y="99"/>
                </a:lnTo>
                <a:lnTo>
                  <a:pt x="7" y="100"/>
                </a:lnTo>
                <a:lnTo>
                  <a:pt x="8" y="102"/>
                </a:lnTo>
                <a:lnTo>
                  <a:pt x="8" y="106"/>
                </a:lnTo>
                <a:lnTo>
                  <a:pt x="7" y="109"/>
                </a:lnTo>
                <a:lnTo>
                  <a:pt x="9" y="114"/>
                </a:lnTo>
                <a:lnTo>
                  <a:pt x="11" y="116"/>
                </a:lnTo>
                <a:lnTo>
                  <a:pt x="10" y="119"/>
                </a:lnTo>
                <a:lnTo>
                  <a:pt x="9" y="122"/>
                </a:lnTo>
                <a:lnTo>
                  <a:pt x="9" y="126"/>
                </a:lnTo>
                <a:lnTo>
                  <a:pt x="10" y="127"/>
                </a:lnTo>
                <a:lnTo>
                  <a:pt x="15" y="126"/>
                </a:lnTo>
                <a:lnTo>
                  <a:pt x="19" y="127"/>
                </a:lnTo>
                <a:lnTo>
                  <a:pt x="21" y="127"/>
                </a:lnTo>
                <a:lnTo>
                  <a:pt x="23" y="129"/>
                </a:lnTo>
                <a:lnTo>
                  <a:pt x="24" y="132"/>
                </a:lnTo>
                <a:lnTo>
                  <a:pt x="26" y="132"/>
                </a:lnTo>
                <a:lnTo>
                  <a:pt x="28" y="132"/>
                </a:lnTo>
                <a:lnTo>
                  <a:pt x="30" y="132"/>
                </a:lnTo>
                <a:lnTo>
                  <a:pt x="36" y="133"/>
                </a:lnTo>
                <a:lnTo>
                  <a:pt x="37" y="133"/>
                </a:lnTo>
                <a:lnTo>
                  <a:pt x="37" y="136"/>
                </a:lnTo>
                <a:lnTo>
                  <a:pt x="37" y="139"/>
                </a:lnTo>
                <a:lnTo>
                  <a:pt x="36" y="142"/>
                </a:lnTo>
                <a:lnTo>
                  <a:pt x="35" y="146"/>
                </a:lnTo>
                <a:lnTo>
                  <a:pt x="35" y="150"/>
                </a:lnTo>
                <a:lnTo>
                  <a:pt x="35" y="153"/>
                </a:lnTo>
                <a:lnTo>
                  <a:pt x="35" y="156"/>
                </a:lnTo>
                <a:lnTo>
                  <a:pt x="35" y="161"/>
                </a:lnTo>
                <a:lnTo>
                  <a:pt x="36" y="164"/>
                </a:lnTo>
                <a:lnTo>
                  <a:pt x="38" y="163"/>
                </a:lnTo>
                <a:lnTo>
                  <a:pt x="43" y="161"/>
                </a:lnTo>
                <a:lnTo>
                  <a:pt x="45" y="159"/>
                </a:lnTo>
                <a:lnTo>
                  <a:pt x="46" y="159"/>
                </a:lnTo>
                <a:lnTo>
                  <a:pt x="50" y="159"/>
                </a:lnTo>
                <a:lnTo>
                  <a:pt x="56" y="162"/>
                </a:lnTo>
                <a:lnTo>
                  <a:pt x="66" y="170"/>
                </a:lnTo>
                <a:lnTo>
                  <a:pt x="70" y="167"/>
                </a:lnTo>
                <a:lnTo>
                  <a:pt x="71" y="164"/>
                </a:lnTo>
                <a:lnTo>
                  <a:pt x="73" y="164"/>
                </a:lnTo>
                <a:lnTo>
                  <a:pt x="77" y="163"/>
                </a:lnTo>
                <a:lnTo>
                  <a:pt x="81" y="162"/>
                </a:lnTo>
                <a:lnTo>
                  <a:pt x="83" y="162"/>
                </a:lnTo>
                <a:lnTo>
                  <a:pt x="84" y="161"/>
                </a:lnTo>
                <a:lnTo>
                  <a:pt x="86" y="157"/>
                </a:lnTo>
                <a:lnTo>
                  <a:pt x="88" y="157"/>
                </a:lnTo>
                <a:lnTo>
                  <a:pt x="91" y="157"/>
                </a:lnTo>
                <a:lnTo>
                  <a:pt x="94" y="159"/>
                </a:lnTo>
                <a:lnTo>
                  <a:pt x="97" y="159"/>
                </a:lnTo>
                <a:lnTo>
                  <a:pt x="98" y="159"/>
                </a:lnTo>
                <a:lnTo>
                  <a:pt x="99" y="160"/>
                </a:lnTo>
                <a:lnTo>
                  <a:pt x="101" y="161"/>
                </a:lnTo>
                <a:lnTo>
                  <a:pt x="102" y="162"/>
                </a:lnTo>
                <a:lnTo>
                  <a:pt x="105" y="163"/>
                </a:lnTo>
                <a:lnTo>
                  <a:pt x="106" y="162"/>
                </a:lnTo>
                <a:lnTo>
                  <a:pt x="106" y="157"/>
                </a:lnTo>
                <a:lnTo>
                  <a:pt x="106" y="155"/>
                </a:lnTo>
                <a:lnTo>
                  <a:pt x="104" y="153"/>
                </a:lnTo>
                <a:lnTo>
                  <a:pt x="101" y="152"/>
                </a:lnTo>
                <a:lnTo>
                  <a:pt x="102" y="150"/>
                </a:lnTo>
                <a:lnTo>
                  <a:pt x="107" y="148"/>
                </a:lnTo>
                <a:lnTo>
                  <a:pt x="112" y="147"/>
                </a:lnTo>
                <a:lnTo>
                  <a:pt x="112" y="146"/>
                </a:lnTo>
                <a:lnTo>
                  <a:pt x="112" y="142"/>
                </a:lnTo>
                <a:lnTo>
                  <a:pt x="113" y="139"/>
                </a:lnTo>
                <a:lnTo>
                  <a:pt x="115" y="136"/>
                </a:lnTo>
                <a:lnTo>
                  <a:pt x="118" y="135"/>
                </a:lnTo>
                <a:lnTo>
                  <a:pt x="113" y="131"/>
                </a:lnTo>
                <a:lnTo>
                  <a:pt x="111" y="128"/>
                </a:lnTo>
                <a:lnTo>
                  <a:pt x="108" y="128"/>
                </a:lnTo>
                <a:lnTo>
                  <a:pt x="106" y="127"/>
                </a:lnTo>
                <a:lnTo>
                  <a:pt x="106" y="125"/>
                </a:lnTo>
                <a:lnTo>
                  <a:pt x="105" y="119"/>
                </a:lnTo>
                <a:lnTo>
                  <a:pt x="102" y="115"/>
                </a:lnTo>
                <a:lnTo>
                  <a:pt x="99" y="112"/>
                </a:lnTo>
                <a:lnTo>
                  <a:pt x="97" y="106"/>
                </a:lnTo>
                <a:lnTo>
                  <a:pt x="95" y="102"/>
                </a:lnTo>
                <a:lnTo>
                  <a:pt x="97" y="101"/>
                </a:lnTo>
                <a:lnTo>
                  <a:pt x="98" y="101"/>
                </a:lnTo>
                <a:lnTo>
                  <a:pt x="102" y="100"/>
                </a:lnTo>
                <a:lnTo>
                  <a:pt x="105" y="99"/>
                </a:lnTo>
                <a:lnTo>
                  <a:pt x="106" y="98"/>
                </a:lnTo>
                <a:lnTo>
                  <a:pt x="107" y="95"/>
                </a:lnTo>
                <a:lnTo>
                  <a:pt x="109" y="94"/>
                </a:lnTo>
                <a:lnTo>
                  <a:pt x="115" y="91"/>
                </a:lnTo>
                <a:lnTo>
                  <a:pt x="125" y="85"/>
                </a:lnTo>
                <a:lnTo>
                  <a:pt x="131" y="88"/>
                </a:lnTo>
                <a:lnTo>
                  <a:pt x="129" y="70"/>
                </a:lnTo>
                <a:lnTo>
                  <a:pt x="129" y="67"/>
                </a:lnTo>
                <a:lnTo>
                  <a:pt x="128" y="66"/>
                </a:lnTo>
                <a:lnTo>
                  <a:pt x="127" y="64"/>
                </a:lnTo>
                <a:lnTo>
                  <a:pt x="127" y="61"/>
                </a:lnTo>
                <a:lnTo>
                  <a:pt x="127" y="54"/>
                </a:lnTo>
                <a:lnTo>
                  <a:pt x="128" y="51"/>
                </a:lnTo>
                <a:lnTo>
                  <a:pt x="126" y="46"/>
                </a:lnTo>
                <a:lnTo>
                  <a:pt x="125" y="44"/>
                </a:lnTo>
                <a:lnTo>
                  <a:pt x="125" y="40"/>
                </a:lnTo>
                <a:lnTo>
                  <a:pt x="126" y="37"/>
                </a:lnTo>
                <a:lnTo>
                  <a:pt x="126" y="31"/>
                </a:lnTo>
                <a:lnTo>
                  <a:pt x="126" y="24"/>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91" name="Freeform 298"/>
          <p:cNvSpPr>
            <a:spLocks/>
          </p:cNvSpPr>
          <p:nvPr/>
        </p:nvSpPr>
        <p:spPr bwMode="auto">
          <a:xfrm>
            <a:off x="5454650" y="2300288"/>
            <a:ext cx="158750" cy="74612"/>
          </a:xfrm>
          <a:custGeom>
            <a:avLst/>
            <a:gdLst>
              <a:gd name="T0" fmla="*/ 0 w 104"/>
              <a:gd name="T1" fmla="*/ 2147483647 h 53"/>
              <a:gd name="T2" fmla="*/ 2147483647 w 104"/>
              <a:gd name="T3" fmla="*/ 2147483647 h 53"/>
              <a:gd name="T4" fmla="*/ 2147483647 w 104"/>
              <a:gd name="T5" fmla="*/ 2147483647 h 53"/>
              <a:gd name="T6" fmla="*/ 2147483647 w 104"/>
              <a:gd name="T7" fmla="*/ 2147483647 h 53"/>
              <a:gd name="T8" fmla="*/ 2147483647 w 104"/>
              <a:gd name="T9" fmla="*/ 2147483647 h 53"/>
              <a:gd name="T10" fmla="*/ 2147483647 w 104"/>
              <a:gd name="T11" fmla="*/ 2147483647 h 53"/>
              <a:gd name="T12" fmla="*/ 2147483647 w 104"/>
              <a:gd name="T13" fmla="*/ 2147483647 h 53"/>
              <a:gd name="T14" fmla="*/ 2147483647 w 104"/>
              <a:gd name="T15" fmla="*/ 2147483647 h 53"/>
              <a:gd name="T16" fmla="*/ 2147483647 w 104"/>
              <a:gd name="T17" fmla="*/ 2147483647 h 53"/>
              <a:gd name="T18" fmla="*/ 2147483647 w 104"/>
              <a:gd name="T19" fmla="*/ 2147483647 h 53"/>
              <a:gd name="T20" fmla="*/ 2147483647 w 104"/>
              <a:gd name="T21" fmla="*/ 2147483647 h 53"/>
              <a:gd name="T22" fmla="*/ 2147483647 w 104"/>
              <a:gd name="T23" fmla="*/ 2147483647 h 53"/>
              <a:gd name="T24" fmla="*/ 2147483647 w 104"/>
              <a:gd name="T25" fmla="*/ 2147483647 h 53"/>
              <a:gd name="T26" fmla="*/ 2147483647 w 104"/>
              <a:gd name="T27" fmla="*/ 2147483647 h 53"/>
              <a:gd name="T28" fmla="*/ 2147483647 w 104"/>
              <a:gd name="T29" fmla="*/ 2147483647 h 53"/>
              <a:gd name="T30" fmla="*/ 2147483647 w 104"/>
              <a:gd name="T31" fmla="*/ 2147483647 h 53"/>
              <a:gd name="T32" fmla="*/ 2147483647 w 104"/>
              <a:gd name="T33" fmla="*/ 2147483647 h 53"/>
              <a:gd name="T34" fmla="*/ 2147483647 w 104"/>
              <a:gd name="T35" fmla="*/ 2147483647 h 53"/>
              <a:gd name="T36" fmla="*/ 2147483647 w 104"/>
              <a:gd name="T37" fmla="*/ 2147483647 h 53"/>
              <a:gd name="T38" fmla="*/ 2147483647 w 104"/>
              <a:gd name="T39" fmla="*/ 2147483647 h 53"/>
              <a:gd name="T40" fmla="*/ 2147483647 w 104"/>
              <a:gd name="T41" fmla="*/ 2147483647 h 53"/>
              <a:gd name="T42" fmla="*/ 2147483647 w 104"/>
              <a:gd name="T43" fmla="*/ 2147483647 h 53"/>
              <a:gd name="T44" fmla="*/ 2147483647 w 104"/>
              <a:gd name="T45" fmla="*/ 2147483647 h 53"/>
              <a:gd name="T46" fmla="*/ 2147483647 w 104"/>
              <a:gd name="T47" fmla="*/ 2147483647 h 53"/>
              <a:gd name="T48" fmla="*/ 2147483647 w 104"/>
              <a:gd name="T49" fmla="*/ 2147483647 h 53"/>
              <a:gd name="T50" fmla="*/ 2147483647 w 104"/>
              <a:gd name="T51" fmla="*/ 2147483647 h 53"/>
              <a:gd name="T52" fmla="*/ 2147483647 w 104"/>
              <a:gd name="T53" fmla="*/ 2147483647 h 53"/>
              <a:gd name="T54" fmla="*/ 2147483647 w 104"/>
              <a:gd name="T55" fmla="*/ 2147483647 h 53"/>
              <a:gd name="T56" fmla="*/ 2147483647 w 104"/>
              <a:gd name="T57" fmla="*/ 2147483647 h 53"/>
              <a:gd name="T58" fmla="*/ 2147483647 w 104"/>
              <a:gd name="T59" fmla="*/ 2147483647 h 53"/>
              <a:gd name="T60" fmla="*/ 2147483647 w 104"/>
              <a:gd name="T61" fmla="*/ 2147483647 h 53"/>
              <a:gd name="T62" fmla="*/ 2147483647 w 104"/>
              <a:gd name="T63" fmla="*/ 2147483647 h 53"/>
              <a:gd name="T64" fmla="*/ 2147483647 w 104"/>
              <a:gd name="T65" fmla="*/ 2147483647 h 53"/>
              <a:gd name="T66" fmla="*/ 2147483647 w 104"/>
              <a:gd name="T67" fmla="*/ 2147483647 h 53"/>
              <a:gd name="T68" fmla="*/ 2147483647 w 104"/>
              <a:gd name="T69" fmla="*/ 2147483647 h 53"/>
              <a:gd name="T70" fmla="*/ 2147483647 w 104"/>
              <a:gd name="T71" fmla="*/ 2147483647 h 53"/>
              <a:gd name="T72" fmla="*/ 2147483647 w 104"/>
              <a:gd name="T73" fmla="*/ 2147483647 h 53"/>
              <a:gd name="T74" fmla="*/ 2147483647 w 104"/>
              <a:gd name="T75" fmla="*/ 2147483647 h 53"/>
              <a:gd name="T76" fmla="*/ 2147483647 w 104"/>
              <a:gd name="T77" fmla="*/ 2147483647 h 53"/>
              <a:gd name="T78" fmla="*/ 2147483647 w 104"/>
              <a:gd name="T79" fmla="*/ 2147483647 h 53"/>
              <a:gd name="T80" fmla="*/ 2147483647 w 104"/>
              <a:gd name="T81" fmla="*/ 2147483647 h 53"/>
              <a:gd name="T82" fmla="*/ 2147483647 w 104"/>
              <a:gd name="T83" fmla="*/ 2147483647 h 53"/>
              <a:gd name="T84" fmla="*/ 2147483647 w 104"/>
              <a:gd name="T85" fmla="*/ 2147483647 h 53"/>
              <a:gd name="T86" fmla="*/ 2147483647 w 104"/>
              <a:gd name="T87" fmla="*/ 2147483647 h 53"/>
              <a:gd name="T88" fmla="*/ 2147483647 w 104"/>
              <a:gd name="T89" fmla="*/ 2147483647 h 53"/>
              <a:gd name="T90" fmla="*/ 2147483647 w 104"/>
              <a:gd name="T91" fmla="*/ 2147483647 h 53"/>
              <a:gd name="T92" fmla="*/ 2147483647 w 104"/>
              <a:gd name="T93" fmla="*/ 2147483647 h 53"/>
              <a:gd name="T94" fmla="*/ 2147483647 w 104"/>
              <a:gd name="T95" fmla="*/ 2147483647 h 53"/>
              <a:gd name="T96" fmla="*/ 2147483647 w 104"/>
              <a:gd name="T97" fmla="*/ 2147483647 h 53"/>
              <a:gd name="T98" fmla="*/ 2147483647 w 104"/>
              <a:gd name="T99" fmla="*/ 2147483647 h 53"/>
              <a:gd name="T100" fmla="*/ 2147483647 w 104"/>
              <a:gd name="T101" fmla="*/ 2147483647 h 53"/>
              <a:gd name="T102" fmla="*/ 2147483647 w 104"/>
              <a:gd name="T103" fmla="*/ 2147483647 h 53"/>
              <a:gd name="T104" fmla="*/ 2147483647 w 104"/>
              <a:gd name="T105" fmla="*/ 2147483647 h 53"/>
              <a:gd name="T106" fmla="*/ 2147483647 w 104"/>
              <a:gd name="T107" fmla="*/ 2147483647 h 53"/>
              <a:gd name="T108" fmla="*/ 2147483647 w 104"/>
              <a:gd name="T109" fmla="*/ 2147483647 h 53"/>
              <a:gd name="T110" fmla="*/ 2147483647 w 104"/>
              <a:gd name="T111" fmla="*/ 2147483647 h 53"/>
              <a:gd name="T112" fmla="*/ 2147483647 w 104"/>
              <a:gd name="T113" fmla="*/ 2147483647 h 53"/>
              <a:gd name="T114" fmla="*/ 2147483647 w 104"/>
              <a:gd name="T115" fmla="*/ 2147483647 h 53"/>
              <a:gd name="T116" fmla="*/ 2147483647 w 104"/>
              <a:gd name="T117" fmla="*/ 2147483647 h 53"/>
              <a:gd name="T118" fmla="*/ 2147483647 w 104"/>
              <a:gd name="T119" fmla="*/ 0 h 53"/>
              <a:gd name="T120" fmla="*/ 2147483647 w 104"/>
              <a:gd name="T121" fmla="*/ 2147483647 h 53"/>
              <a:gd name="T122" fmla="*/ 2147483647 w 104"/>
              <a:gd name="T123" fmla="*/ 2147483647 h 53"/>
              <a:gd name="T124" fmla="*/ 0 w 104"/>
              <a:gd name="T125" fmla="*/ 2147483647 h 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04"/>
              <a:gd name="T190" fmla="*/ 0 h 53"/>
              <a:gd name="T191" fmla="*/ 104 w 104"/>
              <a:gd name="T192" fmla="*/ 53 h 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04" h="53">
                <a:moveTo>
                  <a:pt x="0" y="10"/>
                </a:moveTo>
                <a:lnTo>
                  <a:pt x="0" y="10"/>
                </a:lnTo>
                <a:lnTo>
                  <a:pt x="4" y="14"/>
                </a:lnTo>
                <a:lnTo>
                  <a:pt x="6" y="14"/>
                </a:lnTo>
                <a:lnTo>
                  <a:pt x="8" y="14"/>
                </a:lnTo>
                <a:lnTo>
                  <a:pt x="11" y="16"/>
                </a:lnTo>
                <a:lnTo>
                  <a:pt x="13" y="19"/>
                </a:lnTo>
                <a:lnTo>
                  <a:pt x="21" y="25"/>
                </a:lnTo>
                <a:lnTo>
                  <a:pt x="22" y="28"/>
                </a:lnTo>
                <a:lnTo>
                  <a:pt x="24" y="33"/>
                </a:lnTo>
                <a:lnTo>
                  <a:pt x="25" y="39"/>
                </a:lnTo>
                <a:lnTo>
                  <a:pt x="25" y="44"/>
                </a:lnTo>
                <a:lnTo>
                  <a:pt x="24" y="44"/>
                </a:lnTo>
                <a:lnTo>
                  <a:pt x="26" y="47"/>
                </a:lnTo>
                <a:lnTo>
                  <a:pt x="27" y="47"/>
                </a:lnTo>
                <a:lnTo>
                  <a:pt x="29" y="47"/>
                </a:lnTo>
                <a:lnTo>
                  <a:pt x="32" y="46"/>
                </a:lnTo>
                <a:lnTo>
                  <a:pt x="33" y="46"/>
                </a:lnTo>
                <a:lnTo>
                  <a:pt x="38" y="47"/>
                </a:lnTo>
                <a:lnTo>
                  <a:pt x="40" y="47"/>
                </a:lnTo>
                <a:lnTo>
                  <a:pt x="42" y="48"/>
                </a:lnTo>
                <a:lnTo>
                  <a:pt x="44" y="49"/>
                </a:lnTo>
                <a:lnTo>
                  <a:pt x="47" y="49"/>
                </a:lnTo>
                <a:lnTo>
                  <a:pt x="53" y="48"/>
                </a:lnTo>
                <a:lnTo>
                  <a:pt x="54" y="48"/>
                </a:lnTo>
                <a:lnTo>
                  <a:pt x="55" y="49"/>
                </a:lnTo>
                <a:lnTo>
                  <a:pt x="55" y="51"/>
                </a:lnTo>
                <a:lnTo>
                  <a:pt x="58" y="53"/>
                </a:lnTo>
                <a:lnTo>
                  <a:pt x="59" y="53"/>
                </a:lnTo>
                <a:lnTo>
                  <a:pt x="69" y="51"/>
                </a:lnTo>
                <a:lnTo>
                  <a:pt x="77" y="51"/>
                </a:lnTo>
                <a:lnTo>
                  <a:pt x="80" y="49"/>
                </a:lnTo>
                <a:lnTo>
                  <a:pt x="83" y="46"/>
                </a:lnTo>
                <a:lnTo>
                  <a:pt x="84" y="43"/>
                </a:lnTo>
                <a:lnTo>
                  <a:pt x="86" y="43"/>
                </a:lnTo>
                <a:lnTo>
                  <a:pt x="89" y="43"/>
                </a:lnTo>
                <a:lnTo>
                  <a:pt x="91" y="44"/>
                </a:lnTo>
                <a:lnTo>
                  <a:pt x="94" y="46"/>
                </a:lnTo>
                <a:lnTo>
                  <a:pt x="96" y="49"/>
                </a:lnTo>
                <a:lnTo>
                  <a:pt x="100" y="51"/>
                </a:lnTo>
                <a:lnTo>
                  <a:pt x="102" y="53"/>
                </a:lnTo>
                <a:lnTo>
                  <a:pt x="103" y="53"/>
                </a:lnTo>
                <a:lnTo>
                  <a:pt x="104" y="50"/>
                </a:lnTo>
                <a:lnTo>
                  <a:pt x="104" y="49"/>
                </a:lnTo>
                <a:lnTo>
                  <a:pt x="101" y="44"/>
                </a:lnTo>
                <a:lnTo>
                  <a:pt x="101" y="43"/>
                </a:lnTo>
                <a:lnTo>
                  <a:pt x="102" y="41"/>
                </a:lnTo>
                <a:lnTo>
                  <a:pt x="104" y="40"/>
                </a:lnTo>
                <a:lnTo>
                  <a:pt x="101" y="34"/>
                </a:lnTo>
                <a:lnTo>
                  <a:pt x="98" y="33"/>
                </a:lnTo>
                <a:lnTo>
                  <a:pt x="97" y="33"/>
                </a:lnTo>
                <a:lnTo>
                  <a:pt x="95" y="33"/>
                </a:lnTo>
                <a:lnTo>
                  <a:pt x="93" y="33"/>
                </a:lnTo>
                <a:lnTo>
                  <a:pt x="91" y="33"/>
                </a:lnTo>
                <a:lnTo>
                  <a:pt x="91" y="32"/>
                </a:lnTo>
                <a:lnTo>
                  <a:pt x="91" y="29"/>
                </a:lnTo>
                <a:lnTo>
                  <a:pt x="93" y="27"/>
                </a:lnTo>
                <a:lnTo>
                  <a:pt x="91" y="27"/>
                </a:lnTo>
                <a:lnTo>
                  <a:pt x="91" y="26"/>
                </a:lnTo>
                <a:lnTo>
                  <a:pt x="88" y="25"/>
                </a:lnTo>
                <a:lnTo>
                  <a:pt x="86" y="22"/>
                </a:lnTo>
                <a:lnTo>
                  <a:pt x="83" y="21"/>
                </a:lnTo>
                <a:lnTo>
                  <a:pt x="82" y="20"/>
                </a:lnTo>
                <a:lnTo>
                  <a:pt x="80" y="16"/>
                </a:lnTo>
                <a:lnTo>
                  <a:pt x="79" y="14"/>
                </a:lnTo>
                <a:lnTo>
                  <a:pt x="76" y="14"/>
                </a:lnTo>
                <a:lnTo>
                  <a:pt x="75" y="14"/>
                </a:lnTo>
                <a:lnTo>
                  <a:pt x="73" y="14"/>
                </a:lnTo>
                <a:lnTo>
                  <a:pt x="69" y="18"/>
                </a:lnTo>
                <a:lnTo>
                  <a:pt x="68" y="18"/>
                </a:lnTo>
                <a:lnTo>
                  <a:pt x="66" y="16"/>
                </a:lnTo>
                <a:lnTo>
                  <a:pt x="65" y="15"/>
                </a:lnTo>
                <a:lnTo>
                  <a:pt x="61" y="16"/>
                </a:lnTo>
                <a:lnTo>
                  <a:pt x="59" y="18"/>
                </a:lnTo>
                <a:lnTo>
                  <a:pt x="55" y="18"/>
                </a:lnTo>
                <a:lnTo>
                  <a:pt x="52" y="16"/>
                </a:lnTo>
                <a:lnTo>
                  <a:pt x="48" y="14"/>
                </a:lnTo>
                <a:lnTo>
                  <a:pt x="44" y="9"/>
                </a:lnTo>
                <a:lnTo>
                  <a:pt x="40" y="6"/>
                </a:lnTo>
                <a:lnTo>
                  <a:pt x="39" y="5"/>
                </a:lnTo>
                <a:lnTo>
                  <a:pt x="37" y="5"/>
                </a:lnTo>
                <a:lnTo>
                  <a:pt x="31" y="5"/>
                </a:lnTo>
                <a:lnTo>
                  <a:pt x="25" y="5"/>
                </a:lnTo>
                <a:lnTo>
                  <a:pt x="18" y="3"/>
                </a:lnTo>
                <a:lnTo>
                  <a:pt x="17" y="2"/>
                </a:lnTo>
                <a:lnTo>
                  <a:pt x="14" y="1"/>
                </a:lnTo>
                <a:lnTo>
                  <a:pt x="13" y="0"/>
                </a:lnTo>
                <a:lnTo>
                  <a:pt x="10" y="0"/>
                </a:lnTo>
                <a:lnTo>
                  <a:pt x="4" y="2"/>
                </a:lnTo>
                <a:lnTo>
                  <a:pt x="3" y="5"/>
                </a:lnTo>
                <a:lnTo>
                  <a:pt x="1" y="7"/>
                </a:lnTo>
                <a:lnTo>
                  <a:pt x="0" y="1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92" name="Freeform 299"/>
          <p:cNvSpPr>
            <a:spLocks/>
          </p:cNvSpPr>
          <p:nvPr/>
        </p:nvSpPr>
        <p:spPr bwMode="auto">
          <a:xfrm>
            <a:off x="4189413" y="3113088"/>
            <a:ext cx="73025" cy="22225"/>
          </a:xfrm>
          <a:custGeom>
            <a:avLst/>
            <a:gdLst>
              <a:gd name="T0" fmla="*/ 0 w 48"/>
              <a:gd name="T1" fmla="*/ 2147483647 h 15"/>
              <a:gd name="T2" fmla="*/ 2147483647 w 48"/>
              <a:gd name="T3" fmla="*/ 2147483647 h 15"/>
              <a:gd name="T4" fmla="*/ 2147483647 w 48"/>
              <a:gd name="T5" fmla="*/ 2147483647 h 15"/>
              <a:gd name="T6" fmla="*/ 2147483647 w 48"/>
              <a:gd name="T7" fmla="*/ 2147483647 h 15"/>
              <a:gd name="T8" fmla="*/ 2147483647 w 48"/>
              <a:gd name="T9" fmla="*/ 2147483647 h 15"/>
              <a:gd name="T10" fmla="*/ 2147483647 w 48"/>
              <a:gd name="T11" fmla="*/ 2147483647 h 15"/>
              <a:gd name="T12" fmla="*/ 2147483647 w 48"/>
              <a:gd name="T13" fmla="*/ 2147483647 h 15"/>
              <a:gd name="T14" fmla="*/ 2147483647 w 48"/>
              <a:gd name="T15" fmla="*/ 2147483647 h 15"/>
              <a:gd name="T16" fmla="*/ 2147483647 w 48"/>
              <a:gd name="T17" fmla="*/ 2147483647 h 15"/>
              <a:gd name="T18" fmla="*/ 2147483647 w 48"/>
              <a:gd name="T19" fmla="*/ 2147483647 h 15"/>
              <a:gd name="T20" fmla="*/ 2147483647 w 48"/>
              <a:gd name="T21" fmla="*/ 2147483647 h 15"/>
              <a:gd name="T22" fmla="*/ 2147483647 w 48"/>
              <a:gd name="T23" fmla="*/ 2147483647 h 15"/>
              <a:gd name="T24" fmla="*/ 2147483647 w 48"/>
              <a:gd name="T25" fmla="*/ 2147483647 h 15"/>
              <a:gd name="T26" fmla="*/ 2147483647 w 48"/>
              <a:gd name="T27" fmla="*/ 2147483647 h 15"/>
              <a:gd name="T28" fmla="*/ 2147483647 w 48"/>
              <a:gd name="T29" fmla="*/ 2147483647 h 15"/>
              <a:gd name="T30" fmla="*/ 2147483647 w 48"/>
              <a:gd name="T31" fmla="*/ 2147483647 h 15"/>
              <a:gd name="T32" fmla="*/ 2147483647 w 48"/>
              <a:gd name="T33" fmla="*/ 2147483647 h 15"/>
              <a:gd name="T34" fmla="*/ 2147483647 w 48"/>
              <a:gd name="T35" fmla="*/ 2147483647 h 15"/>
              <a:gd name="T36" fmla="*/ 2147483647 w 48"/>
              <a:gd name="T37" fmla="*/ 2147483647 h 15"/>
              <a:gd name="T38" fmla="*/ 2147483647 w 48"/>
              <a:gd name="T39" fmla="*/ 2147483647 h 15"/>
              <a:gd name="T40" fmla="*/ 2147483647 w 48"/>
              <a:gd name="T41" fmla="*/ 2147483647 h 15"/>
              <a:gd name="T42" fmla="*/ 2147483647 w 48"/>
              <a:gd name="T43" fmla="*/ 2147483647 h 15"/>
              <a:gd name="T44" fmla="*/ 2147483647 w 48"/>
              <a:gd name="T45" fmla="*/ 2147483647 h 15"/>
              <a:gd name="T46" fmla="*/ 2147483647 w 48"/>
              <a:gd name="T47" fmla="*/ 2147483647 h 15"/>
              <a:gd name="T48" fmla="*/ 2147483647 w 48"/>
              <a:gd name="T49" fmla="*/ 0 h 15"/>
              <a:gd name="T50" fmla="*/ 2147483647 w 48"/>
              <a:gd name="T51" fmla="*/ 2147483647 h 15"/>
              <a:gd name="T52" fmla="*/ 2147483647 w 48"/>
              <a:gd name="T53" fmla="*/ 2147483647 h 15"/>
              <a:gd name="T54" fmla="*/ 2147483647 w 48"/>
              <a:gd name="T55" fmla="*/ 2147483647 h 15"/>
              <a:gd name="T56" fmla="*/ 2147483647 w 48"/>
              <a:gd name="T57" fmla="*/ 2147483647 h 15"/>
              <a:gd name="T58" fmla="*/ 2147483647 w 48"/>
              <a:gd name="T59" fmla="*/ 2147483647 h 15"/>
              <a:gd name="T60" fmla="*/ 2147483647 w 48"/>
              <a:gd name="T61" fmla="*/ 2147483647 h 15"/>
              <a:gd name="T62" fmla="*/ 0 w 48"/>
              <a:gd name="T63" fmla="*/ 2147483647 h 15"/>
              <a:gd name="T64" fmla="*/ 2147483647 w 48"/>
              <a:gd name="T65" fmla="*/ 2147483647 h 15"/>
              <a:gd name="T66" fmla="*/ 2147483647 w 48"/>
              <a:gd name="T67" fmla="*/ 2147483647 h 15"/>
              <a:gd name="T68" fmla="*/ 2147483647 w 48"/>
              <a:gd name="T69" fmla="*/ 2147483647 h 15"/>
              <a:gd name="T70" fmla="*/ 2147483647 w 48"/>
              <a:gd name="T71" fmla="*/ 2147483647 h 15"/>
              <a:gd name="T72" fmla="*/ 2147483647 w 48"/>
              <a:gd name="T73" fmla="*/ 2147483647 h 15"/>
              <a:gd name="T74" fmla="*/ 2147483647 w 48"/>
              <a:gd name="T75" fmla="*/ 2147483647 h 15"/>
              <a:gd name="T76" fmla="*/ 0 w 48"/>
              <a:gd name="T77" fmla="*/ 2147483647 h 15"/>
              <a:gd name="T78" fmla="*/ 0 w 48"/>
              <a:gd name="T79" fmla="*/ 2147483647 h 15"/>
              <a:gd name="T80" fmla="*/ 0 w 48"/>
              <a:gd name="T81" fmla="*/ 2147483647 h 15"/>
              <a:gd name="T82" fmla="*/ 0 w 48"/>
              <a:gd name="T83" fmla="*/ 2147483647 h 1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8"/>
              <a:gd name="T127" fmla="*/ 0 h 15"/>
              <a:gd name="T128" fmla="*/ 48 w 48"/>
              <a:gd name="T129" fmla="*/ 15 h 1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8" h="15">
                <a:moveTo>
                  <a:pt x="0" y="15"/>
                </a:moveTo>
                <a:lnTo>
                  <a:pt x="13" y="15"/>
                </a:lnTo>
                <a:lnTo>
                  <a:pt x="14" y="12"/>
                </a:lnTo>
                <a:lnTo>
                  <a:pt x="16" y="11"/>
                </a:lnTo>
                <a:lnTo>
                  <a:pt x="19" y="10"/>
                </a:lnTo>
                <a:lnTo>
                  <a:pt x="42" y="10"/>
                </a:lnTo>
                <a:lnTo>
                  <a:pt x="44" y="9"/>
                </a:lnTo>
                <a:lnTo>
                  <a:pt x="47" y="9"/>
                </a:lnTo>
                <a:lnTo>
                  <a:pt x="48" y="7"/>
                </a:lnTo>
                <a:lnTo>
                  <a:pt x="48" y="3"/>
                </a:lnTo>
                <a:lnTo>
                  <a:pt x="48" y="1"/>
                </a:lnTo>
                <a:lnTo>
                  <a:pt x="47" y="1"/>
                </a:lnTo>
                <a:lnTo>
                  <a:pt x="42" y="1"/>
                </a:lnTo>
                <a:lnTo>
                  <a:pt x="33" y="1"/>
                </a:lnTo>
                <a:lnTo>
                  <a:pt x="26" y="2"/>
                </a:lnTo>
                <a:lnTo>
                  <a:pt x="22" y="2"/>
                </a:lnTo>
                <a:lnTo>
                  <a:pt x="19" y="1"/>
                </a:lnTo>
                <a:lnTo>
                  <a:pt x="16" y="0"/>
                </a:lnTo>
                <a:lnTo>
                  <a:pt x="14" y="2"/>
                </a:lnTo>
                <a:lnTo>
                  <a:pt x="11" y="3"/>
                </a:lnTo>
                <a:lnTo>
                  <a:pt x="7" y="3"/>
                </a:lnTo>
                <a:lnTo>
                  <a:pt x="2" y="4"/>
                </a:lnTo>
                <a:lnTo>
                  <a:pt x="0" y="4"/>
                </a:lnTo>
                <a:lnTo>
                  <a:pt x="2" y="8"/>
                </a:lnTo>
                <a:lnTo>
                  <a:pt x="2" y="9"/>
                </a:lnTo>
                <a:lnTo>
                  <a:pt x="2" y="10"/>
                </a:lnTo>
                <a:lnTo>
                  <a:pt x="0" y="11"/>
                </a:lnTo>
                <a:lnTo>
                  <a:pt x="0" y="15"/>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93" name="Freeform 300"/>
          <p:cNvSpPr>
            <a:spLocks/>
          </p:cNvSpPr>
          <p:nvPr/>
        </p:nvSpPr>
        <p:spPr bwMode="auto">
          <a:xfrm>
            <a:off x="4757738" y="3397250"/>
            <a:ext cx="133350" cy="166688"/>
          </a:xfrm>
          <a:custGeom>
            <a:avLst/>
            <a:gdLst>
              <a:gd name="T0" fmla="*/ 2147483647 w 87"/>
              <a:gd name="T1" fmla="*/ 2147483647 h 118"/>
              <a:gd name="T2" fmla="*/ 2147483647 w 87"/>
              <a:gd name="T3" fmla="*/ 2147483647 h 118"/>
              <a:gd name="T4" fmla="*/ 2147483647 w 87"/>
              <a:gd name="T5" fmla="*/ 2147483647 h 118"/>
              <a:gd name="T6" fmla="*/ 2147483647 w 87"/>
              <a:gd name="T7" fmla="*/ 2147483647 h 118"/>
              <a:gd name="T8" fmla="*/ 2147483647 w 87"/>
              <a:gd name="T9" fmla="*/ 2147483647 h 118"/>
              <a:gd name="T10" fmla="*/ 2147483647 w 87"/>
              <a:gd name="T11" fmla="*/ 2147483647 h 118"/>
              <a:gd name="T12" fmla="*/ 2147483647 w 87"/>
              <a:gd name="T13" fmla="*/ 2147483647 h 118"/>
              <a:gd name="T14" fmla="*/ 2147483647 w 87"/>
              <a:gd name="T15" fmla="*/ 2147483647 h 118"/>
              <a:gd name="T16" fmla="*/ 2147483647 w 87"/>
              <a:gd name="T17" fmla="*/ 2147483647 h 118"/>
              <a:gd name="T18" fmla="*/ 2147483647 w 87"/>
              <a:gd name="T19" fmla="*/ 2147483647 h 118"/>
              <a:gd name="T20" fmla="*/ 2147483647 w 87"/>
              <a:gd name="T21" fmla="*/ 2147483647 h 118"/>
              <a:gd name="T22" fmla="*/ 2147483647 w 87"/>
              <a:gd name="T23" fmla="*/ 2147483647 h 118"/>
              <a:gd name="T24" fmla="*/ 2147483647 w 87"/>
              <a:gd name="T25" fmla="*/ 2147483647 h 118"/>
              <a:gd name="T26" fmla="*/ 2147483647 w 87"/>
              <a:gd name="T27" fmla="*/ 2147483647 h 118"/>
              <a:gd name="T28" fmla="*/ 2147483647 w 87"/>
              <a:gd name="T29" fmla="*/ 2147483647 h 118"/>
              <a:gd name="T30" fmla="*/ 2147483647 w 87"/>
              <a:gd name="T31" fmla="*/ 2147483647 h 118"/>
              <a:gd name="T32" fmla="*/ 2147483647 w 87"/>
              <a:gd name="T33" fmla="*/ 2147483647 h 118"/>
              <a:gd name="T34" fmla="*/ 2147483647 w 87"/>
              <a:gd name="T35" fmla="*/ 2147483647 h 118"/>
              <a:gd name="T36" fmla="*/ 2147483647 w 87"/>
              <a:gd name="T37" fmla="*/ 2147483647 h 118"/>
              <a:gd name="T38" fmla="*/ 2147483647 w 87"/>
              <a:gd name="T39" fmla="*/ 2147483647 h 118"/>
              <a:gd name="T40" fmla="*/ 2147483647 w 87"/>
              <a:gd name="T41" fmla="*/ 2147483647 h 118"/>
              <a:gd name="T42" fmla="*/ 2147483647 w 87"/>
              <a:gd name="T43" fmla="*/ 2147483647 h 118"/>
              <a:gd name="T44" fmla="*/ 2147483647 w 87"/>
              <a:gd name="T45" fmla="*/ 2147483647 h 118"/>
              <a:gd name="T46" fmla="*/ 2147483647 w 87"/>
              <a:gd name="T47" fmla="*/ 2147483647 h 118"/>
              <a:gd name="T48" fmla="*/ 2147483647 w 87"/>
              <a:gd name="T49" fmla="*/ 2147483647 h 118"/>
              <a:gd name="T50" fmla="*/ 2147483647 w 87"/>
              <a:gd name="T51" fmla="*/ 2147483647 h 118"/>
              <a:gd name="T52" fmla="*/ 2147483647 w 87"/>
              <a:gd name="T53" fmla="*/ 2147483647 h 118"/>
              <a:gd name="T54" fmla="*/ 2147483647 w 87"/>
              <a:gd name="T55" fmla="*/ 2147483647 h 118"/>
              <a:gd name="T56" fmla="*/ 2147483647 w 87"/>
              <a:gd name="T57" fmla="*/ 2147483647 h 118"/>
              <a:gd name="T58" fmla="*/ 2147483647 w 87"/>
              <a:gd name="T59" fmla="*/ 2147483647 h 118"/>
              <a:gd name="T60" fmla="*/ 2147483647 w 87"/>
              <a:gd name="T61" fmla="*/ 2147483647 h 118"/>
              <a:gd name="T62" fmla="*/ 2147483647 w 87"/>
              <a:gd name="T63" fmla="*/ 2147483647 h 118"/>
              <a:gd name="T64" fmla="*/ 2147483647 w 87"/>
              <a:gd name="T65" fmla="*/ 2147483647 h 118"/>
              <a:gd name="T66" fmla="*/ 2147483647 w 87"/>
              <a:gd name="T67" fmla="*/ 2147483647 h 118"/>
              <a:gd name="T68" fmla="*/ 2147483647 w 87"/>
              <a:gd name="T69" fmla="*/ 2147483647 h 118"/>
              <a:gd name="T70" fmla="*/ 2147483647 w 87"/>
              <a:gd name="T71" fmla="*/ 2147483647 h 118"/>
              <a:gd name="T72" fmla="*/ 2147483647 w 87"/>
              <a:gd name="T73" fmla="*/ 2147483647 h 118"/>
              <a:gd name="T74" fmla="*/ 2147483647 w 87"/>
              <a:gd name="T75" fmla="*/ 2147483647 h 118"/>
              <a:gd name="T76" fmla="*/ 2147483647 w 87"/>
              <a:gd name="T77" fmla="*/ 2147483647 h 118"/>
              <a:gd name="T78" fmla="*/ 2147483647 w 87"/>
              <a:gd name="T79" fmla="*/ 2147483647 h 118"/>
              <a:gd name="T80" fmla="*/ 2147483647 w 87"/>
              <a:gd name="T81" fmla="*/ 2147483647 h 118"/>
              <a:gd name="T82" fmla="*/ 2147483647 w 87"/>
              <a:gd name="T83" fmla="*/ 2147483647 h 118"/>
              <a:gd name="T84" fmla="*/ 2147483647 w 87"/>
              <a:gd name="T85" fmla="*/ 2147483647 h 118"/>
              <a:gd name="T86" fmla="*/ 2147483647 w 87"/>
              <a:gd name="T87" fmla="*/ 2147483647 h 118"/>
              <a:gd name="T88" fmla="*/ 2147483647 w 87"/>
              <a:gd name="T89" fmla="*/ 2147483647 h 118"/>
              <a:gd name="T90" fmla="*/ 2147483647 w 87"/>
              <a:gd name="T91" fmla="*/ 2147483647 h 118"/>
              <a:gd name="T92" fmla="*/ 2147483647 w 87"/>
              <a:gd name="T93" fmla="*/ 2147483647 h 118"/>
              <a:gd name="T94" fmla="*/ 0 w 87"/>
              <a:gd name="T95" fmla="*/ 2147483647 h 118"/>
              <a:gd name="T96" fmla="*/ 0 w 87"/>
              <a:gd name="T97" fmla="*/ 2147483647 h 118"/>
              <a:gd name="T98" fmla="*/ 2147483647 w 87"/>
              <a:gd name="T99" fmla="*/ 2147483647 h 118"/>
              <a:gd name="T100" fmla="*/ 2147483647 w 87"/>
              <a:gd name="T101" fmla="*/ 2147483647 h 118"/>
              <a:gd name="T102" fmla="*/ 2147483647 w 87"/>
              <a:gd name="T103" fmla="*/ 2147483647 h 118"/>
              <a:gd name="T104" fmla="*/ 2147483647 w 87"/>
              <a:gd name="T105" fmla="*/ 2147483647 h 118"/>
              <a:gd name="T106" fmla="*/ 2147483647 w 87"/>
              <a:gd name="T107" fmla="*/ 2147483647 h 118"/>
              <a:gd name="T108" fmla="*/ 2147483647 w 87"/>
              <a:gd name="T109" fmla="*/ 2147483647 h 118"/>
              <a:gd name="T110" fmla="*/ 2147483647 w 87"/>
              <a:gd name="T111" fmla="*/ 2147483647 h 118"/>
              <a:gd name="T112" fmla="*/ 2147483647 w 87"/>
              <a:gd name="T113" fmla="*/ 2147483647 h 118"/>
              <a:gd name="T114" fmla="*/ 2147483647 w 87"/>
              <a:gd name="T115" fmla="*/ 2147483647 h 118"/>
              <a:gd name="T116" fmla="*/ 2147483647 w 87"/>
              <a:gd name="T117" fmla="*/ 2147483647 h 1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7"/>
              <a:gd name="T178" fmla="*/ 0 h 118"/>
              <a:gd name="T179" fmla="*/ 87 w 87"/>
              <a:gd name="T180" fmla="*/ 118 h 11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7" h="118">
                <a:moveTo>
                  <a:pt x="33" y="118"/>
                </a:moveTo>
                <a:lnTo>
                  <a:pt x="33" y="118"/>
                </a:lnTo>
                <a:lnTo>
                  <a:pt x="34" y="113"/>
                </a:lnTo>
                <a:lnTo>
                  <a:pt x="35" y="110"/>
                </a:lnTo>
                <a:lnTo>
                  <a:pt x="36" y="110"/>
                </a:lnTo>
                <a:lnTo>
                  <a:pt x="38" y="109"/>
                </a:lnTo>
                <a:lnTo>
                  <a:pt x="41" y="110"/>
                </a:lnTo>
                <a:lnTo>
                  <a:pt x="47" y="112"/>
                </a:lnTo>
                <a:lnTo>
                  <a:pt x="49" y="112"/>
                </a:lnTo>
                <a:lnTo>
                  <a:pt x="50" y="111"/>
                </a:lnTo>
                <a:lnTo>
                  <a:pt x="49" y="105"/>
                </a:lnTo>
                <a:lnTo>
                  <a:pt x="48" y="102"/>
                </a:lnTo>
                <a:lnTo>
                  <a:pt x="47" y="99"/>
                </a:lnTo>
                <a:lnTo>
                  <a:pt x="46" y="97"/>
                </a:lnTo>
                <a:lnTo>
                  <a:pt x="46" y="95"/>
                </a:lnTo>
                <a:lnTo>
                  <a:pt x="47" y="93"/>
                </a:lnTo>
                <a:lnTo>
                  <a:pt x="48" y="93"/>
                </a:lnTo>
                <a:lnTo>
                  <a:pt x="47" y="90"/>
                </a:lnTo>
                <a:lnTo>
                  <a:pt x="47" y="88"/>
                </a:lnTo>
                <a:lnTo>
                  <a:pt x="49" y="86"/>
                </a:lnTo>
                <a:lnTo>
                  <a:pt x="53" y="86"/>
                </a:lnTo>
                <a:lnTo>
                  <a:pt x="56" y="86"/>
                </a:lnTo>
                <a:lnTo>
                  <a:pt x="57" y="85"/>
                </a:lnTo>
                <a:lnTo>
                  <a:pt x="56" y="83"/>
                </a:lnTo>
                <a:lnTo>
                  <a:pt x="55" y="81"/>
                </a:lnTo>
                <a:lnTo>
                  <a:pt x="56" y="81"/>
                </a:lnTo>
                <a:lnTo>
                  <a:pt x="57" y="81"/>
                </a:lnTo>
                <a:lnTo>
                  <a:pt x="60" y="82"/>
                </a:lnTo>
                <a:lnTo>
                  <a:pt x="61" y="84"/>
                </a:lnTo>
                <a:lnTo>
                  <a:pt x="62" y="85"/>
                </a:lnTo>
                <a:lnTo>
                  <a:pt x="66" y="84"/>
                </a:lnTo>
                <a:lnTo>
                  <a:pt x="69" y="83"/>
                </a:lnTo>
                <a:lnTo>
                  <a:pt x="71" y="83"/>
                </a:lnTo>
                <a:lnTo>
                  <a:pt x="74" y="84"/>
                </a:lnTo>
                <a:lnTo>
                  <a:pt x="75" y="86"/>
                </a:lnTo>
                <a:lnTo>
                  <a:pt x="77" y="89"/>
                </a:lnTo>
                <a:lnTo>
                  <a:pt x="78" y="91"/>
                </a:lnTo>
                <a:lnTo>
                  <a:pt x="81" y="92"/>
                </a:lnTo>
                <a:lnTo>
                  <a:pt x="81" y="91"/>
                </a:lnTo>
                <a:lnTo>
                  <a:pt x="83" y="84"/>
                </a:lnTo>
                <a:lnTo>
                  <a:pt x="83" y="81"/>
                </a:lnTo>
                <a:lnTo>
                  <a:pt x="83" y="78"/>
                </a:lnTo>
                <a:lnTo>
                  <a:pt x="82" y="77"/>
                </a:lnTo>
                <a:lnTo>
                  <a:pt x="80" y="76"/>
                </a:lnTo>
                <a:lnTo>
                  <a:pt x="78" y="74"/>
                </a:lnTo>
                <a:lnTo>
                  <a:pt x="80" y="72"/>
                </a:lnTo>
                <a:lnTo>
                  <a:pt x="81" y="70"/>
                </a:lnTo>
                <a:lnTo>
                  <a:pt x="81" y="68"/>
                </a:lnTo>
                <a:lnTo>
                  <a:pt x="78" y="64"/>
                </a:lnTo>
                <a:lnTo>
                  <a:pt x="78" y="60"/>
                </a:lnTo>
                <a:lnTo>
                  <a:pt x="80" y="55"/>
                </a:lnTo>
                <a:lnTo>
                  <a:pt x="78" y="51"/>
                </a:lnTo>
                <a:lnTo>
                  <a:pt x="76" y="48"/>
                </a:lnTo>
                <a:lnTo>
                  <a:pt x="73" y="44"/>
                </a:lnTo>
                <a:lnTo>
                  <a:pt x="71" y="44"/>
                </a:lnTo>
                <a:lnTo>
                  <a:pt x="73" y="43"/>
                </a:lnTo>
                <a:lnTo>
                  <a:pt x="75" y="43"/>
                </a:lnTo>
                <a:lnTo>
                  <a:pt x="74" y="41"/>
                </a:lnTo>
                <a:lnTo>
                  <a:pt x="74" y="35"/>
                </a:lnTo>
                <a:lnTo>
                  <a:pt x="74" y="34"/>
                </a:lnTo>
                <a:lnTo>
                  <a:pt x="75" y="33"/>
                </a:lnTo>
                <a:lnTo>
                  <a:pt x="80" y="30"/>
                </a:lnTo>
                <a:lnTo>
                  <a:pt x="84" y="30"/>
                </a:lnTo>
                <a:lnTo>
                  <a:pt x="87" y="30"/>
                </a:lnTo>
                <a:lnTo>
                  <a:pt x="87" y="19"/>
                </a:lnTo>
                <a:lnTo>
                  <a:pt x="84" y="19"/>
                </a:lnTo>
                <a:lnTo>
                  <a:pt x="78" y="17"/>
                </a:lnTo>
                <a:lnTo>
                  <a:pt x="75" y="17"/>
                </a:lnTo>
                <a:lnTo>
                  <a:pt x="70" y="17"/>
                </a:lnTo>
                <a:lnTo>
                  <a:pt x="69" y="17"/>
                </a:lnTo>
                <a:lnTo>
                  <a:pt x="68" y="16"/>
                </a:lnTo>
                <a:lnTo>
                  <a:pt x="69" y="13"/>
                </a:lnTo>
                <a:lnTo>
                  <a:pt x="68" y="1"/>
                </a:lnTo>
                <a:lnTo>
                  <a:pt x="64" y="1"/>
                </a:lnTo>
                <a:lnTo>
                  <a:pt x="62" y="0"/>
                </a:lnTo>
                <a:lnTo>
                  <a:pt x="59" y="1"/>
                </a:lnTo>
                <a:lnTo>
                  <a:pt x="55" y="2"/>
                </a:lnTo>
                <a:lnTo>
                  <a:pt x="53" y="2"/>
                </a:lnTo>
                <a:lnTo>
                  <a:pt x="52" y="1"/>
                </a:lnTo>
                <a:lnTo>
                  <a:pt x="49" y="2"/>
                </a:lnTo>
                <a:lnTo>
                  <a:pt x="45" y="3"/>
                </a:lnTo>
                <a:lnTo>
                  <a:pt x="41" y="5"/>
                </a:lnTo>
                <a:lnTo>
                  <a:pt x="40" y="24"/>
                </a:lnTo>
                <a:lnTo>
                  <a:pt x="11" y="23"/>
                </a:lnTo>
                <a:lnTo>
                  <a:pt x="9" y="26"/>
                </a:lnTo>
                <a:lnTo>
                  <a:pt x="11" y="27"/>
                </a:lnTo>
                <a:lnTo>
                  <a:pt x="9" y="28"/>
                </a:lnTo>
                <a:lnTo>
                  <a:pt x="8" y="29"/>
                </a:lnTo>
                <a:lnTo>
                  <a:pt x="8" y="32"/>
                </a:lnTo>
                <a:lnTo>
                  <a:pt x="12" y="35"/>
                </a:lnTo>
                <a:lnTo>
                  <a:pt x="13" y="39"/>
                </a:lnTo>
                <a:lnTo>
                  <a:pt x="13" y="42"/>
                </a:lnTo>
                <a:lnTo>
                  <a:pt x="9" y="42"/>
                </a:lnTo>
                <a:lnTo>
                  <a:pt x="6" y="42"/>
                </a:lnTo>
                <a:lnTo>
                  <a:pt x="7" y="46"/>
                </a:lnTo>
                <a:lnTo>
                  <a:pt x="9" y="46"/>
                </a:lnTo>
                <a:lnTo>
                  <a:pt x="11" y="47"/>
                </a:lnTo>
                <a:lnTo>
                  <a:pt x="9" y="48"/>
                </a:lnTo>
                <a:lnTo>
                  <a:pt x="6" y="49"/>
                </a:lnTo>
                <a:lnTo>
                  <a:pt x="7" y="51"/>
                </a:lnTo>
                <a:lnTo>
                  <a:pt x="8" y="53"/>
                </a:lnTo>
                <a:lnTo>
                  <a:pt x="8" y="55"/>
                </a:lnTo>
                <a:lnTo>
                  <a:pt x="7" y="60"/>
                </a:lnTo>
                <a:lnTo>
                  <a:pt x="4" y="67"/>
                </a:lnTo>
                <a:lnTo>
                  <a:pt x="1" y="67"/>
                </a:lnTo>
                <a:lnTo>
                  <a:pt x="0" y="67"/>
                </a:lnTo>
                <a:lnTo>
                  <a:pt x="0" y="69"/>
                </a:lnTo>
                <a:lnTo>
                  <a:pt x="0" y="71"/>
                </a:lnTo>
                <a:lnTo>
                  <a:pt x="1" y="72"/>
                </a:lnTo>
                <a:lnTo>
                  <a:pt x="4" y="72"/>
                </a:lnTo>
                <a:lnTo>
                  <a:pt x="4" y="76"/>
                </a:lnTo>
                <a:lnTo>
                  <a:pt x="4" y="77"/>
                </a:lnTo>
                <a:lnTo>
                  <a:pt x="4" y="78"/>
                </a:lnTo>
                <a:lnTo>
                  <a:pt x="7" y="78"/>
                </a:lnTo>
                <a:lnTo>
                  <a:pt x="9" y="78"/>
                </a:lnTo>
                <a:lnTo>
                  <a:pt x="8" y="82"/>
                </a:lnTo>
                <a:lnTo>
                  <a:pt x="11" y="82"/>
                </a:lnTo>
                <a:lnTo>
                  <a:pt x="12" y="83"/>
                </a:lnTo>
                <a:lnTo>
                  <a:pt x="12" y="84"/>
                </a:lnTo>
                <a:lnTo>
                  <a:pt x="6" y="84"/>
                </a:lnTo>
                <a:lnTo>
                  <a:pt x="6" y="88"/>
                </a:lnTo>
                <a:lnTo>
                  <a:pt x="29" y="108"/>
                </a:lnTo>
                <a:lnTo>
                  <a:pt x="31" y="110"/>
                </a:lnTo>
                <a:lnTo>
                  <a:pt x="29" y="111"/>
                </a:lnTo>
                <a:lnTo>
                  <a:pt x="29" y="113"/>
                </a:lnTo>
                <a:lnTo>
                  <a:pt x="29" y="116"/>
                </a:lnTo>
                <a:lnTo>
                  <a:pt x="32" y="117"/>
                </a:lnTo>
                <a:lnTo>
                  <a:pt x="33" y="118"/>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94" name="Freeform 301"/>
          <p:cNvSpPr>
            <a:spLocks/>
          </p:cNvSpPr>
          <p:nvPr/>
        </p:nvSpPr>
        <p:spPr bwMode="auto">
          <a:xfrm>
            <a:off x="3343275" y="3308350"/>
            <a:ext cx="73025" cy="119063"/>
          </a:xfrm>
          <a:custGeom>
            <a:avLst/>
            <a:gdLst>
              <a:gd name="T0" fmla="*/ 2147483647 w 47"/>
              <a:gd name="T1" fmla="*/ 2147483647 h 84"/>
              <a:gd name="T2" fmla="*/ 2147483647 w 47"/>
              <a:gd name="T3" fmla="*/ 2147483647 h 84"/>
              <a:gd name="T4" fmla="*/ 2147483647 w 47"/>
              <a:gd name="T5" fmla="*/ 2147483647 h 84"/>
              <a:gd name="T6" fmla="*/ 0 w 47"/>
              <a:gd name="T7" fmla="*/ 2147483647 h 84"/>
              <a:gd name="T8" fmla="*/ 2147483647 w 47"/>
              <a:gd name="T9" fmla="*/ 2147483647 h 84"/>
              <a:gd name="T10" fmla="*/ 2147483647 w 47"/>
              <a:gd name="T11" fmla="*/ 2147483647 h 84"/>
              <a:gd name="T12" fmla="*/ 2147483647 w 47"/>
              <a:gd name="T13" fmla="*/ 2147483647 h 84"/>
              <a:gd name="T14" fmla="*/ 2147483647 w 47"/>
              <a:gd name="T15" fmla="*/ 2147483647 h 84"/>
              <a:gd name="T16" fmla="*/ 2147483647 w 47"/>
              <a:gd name="T17" fmla="*/ 2147483647 h 84"/>
              <a:gd name="T18" fmla="*/ 0 w 47"/>
              <a:gd name="T19" fmla="*/ 2147483647 h 84"/>
              <a:gd name="T20" fmla="*/ 2147483647 w 47"/>
              <a:gd name="T21" fmla="*/ 2147483647 h 84"/>
              <a:gd name="T22" fmla="*/ 2147483647 w 47"/>
              <a:gd name="T23" fmla="*/ 2147483647 h 84"/>
              <a:gd name="T24" fmla="*/ 2147483647 w 47"/>
              <a:gd name="T25" fmla="*/ 2147483647 h 84"/>
              <a:gd name="T26" fmla="*/ 2147483647 w 47"/>
              <a:gd name="T27" fmla="*/ 2147483647 h 84"/>
              <a:gd name="T28" fmla="*/ 2147483647 w 47"/>
              <a:gd name="T29" fmla="*/ 2147483647 h 84"/>
              <a:gd name="T30" fmla="*/ 2147483647 w 47"/>
              <a:gd name="T31" fmla="*/ 2147483647 h 84"/>
              <a:gd name="T32" fmla="*/ 2147483647 w 47"/>
              <a:gd name="T33" fmla="*/ 2147483647 h 84"/>
              <a:gd name="T34" fmla="*/ 2147483647 w 47"/>
              <a:gd name="T35" fmla="*/ 2147483647 h 84"/>
              <a:gd name="T36" fmla="*/ 2147483647 w 47"/>
              <a:gd name="T37" fmla="*/ 2147483647 h 84"/>
              <a:gd name="T38" fmla="*/ 2147483647 w 47"/>
              <a:gd name="T39" fmla="*/ 2147483647 h 84"/>
              <a:gd name="T40" fmla="*/ 2147483647 w 47"/>
              <a:gd name="T41" fmla="*/ 2147483647 h 84"/>
              <a:gd name="T42" fmla="*/ 2147483647 w 47"/>
              <a:gd name="T43" fmla="*/ 2147483647 h 84"/>
              <a:gd name="T44" fmla="*/ 2147483647 w 47"/>
              <a:gd name="T45" fmla="*/ 2147483647 h 84"/>
              <a:gd name="T46" fmla="*/ 2147483647 w 47"/>
              <a:gd name="T47" fmla="*/ 2147483647 h 84"/>
              <a:gd name="T48" fmla="*/ 2147483647 w 47"/>
              <a:gd name="T49" fmla="*/ 2147483647 h 84"/>
              <a:gd name="T50" fmla="*/ 2147483647 w 47"/>
              <a:gd name="T51" fmla="*/ 2147483647 h 84"/>
              <a:gd name="T52" fmla="*/ 2147483647 w 47"/>
              <a:gd name="T53" fmla="*/ 2147483647 h 84"/>
              <a:gd name="T54" fmla="*/ 2147483647 w 47"/>
              <a:gd name="T55" fmla="*/ 2147483647 h 84"/>
              <a:gd name="T56" fmla="*/ 2147483647 w 47"/>
              <a:gd name="T57" fmla="*/ 2147483647 h 84"/>
              <a:gd name="T58" fmla="*/ 2147483647 w 47"/>
              <a:gd name="T59" fmla="*/ 2147483647 h 84"/>
              <a:gd name="T60" fmla="*/ 2147483647 w 47"/>
              <a:gd name="T61" fmla="*/ 2147483647 h 84"/>
              <a:gd name="T62" fmla="*/ 2147483647 w 47"/>
              <a:gd name="T63" fmla="*/ 0 h 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7"/>
              <a:gd name="T97" fmla="*/ 0 h 84"/>
              <a:gd name="T98" fmla="*/ 47 w 47"/>
              <a:gd name="T99" fmla="*/ 84 h 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7" h="84">
                <a:moveTo>
                  <a:pt x="7" y="2"/>
                </a:moveTo>
                <a:lnTo>
                  <a:pt x="7" y="2"/>
                </a:lnTo>
                <a:lnTo>
                  <a:pt x="8" y="3"/>
                </a:lnTo>
                <a:lnTo>
                  <a:pt x="7" y="4"/>
                </a:lnTo>
                <a:lnTo>
                  <a:pt x="7" y="9"/>
                </a:lnTo>
                <a:lnTo>
                  <a:pt x="0" y="22"/>
                </a:lnTo>
                <a:lnTo>
                  <a:pt x="1" y="41"/>
                </a:lnTo>
                <a:lnTo>
                  <a:pt x="2" y="44"/>
                </a:lnTo>
                <a:lnTo>
                  <a:pt x="5" y="49"/>
                </a:lnTo>
                <a:lnTo>
                  <a:pt x="9" y="52"/>
                </a:lnTo>
                <a:lnTo>
                  <a:pt x="8" y="57"/>
                </a:lnTo>
                <a:lnTo>
                  <a:pt x="6" y="65"/>
                </a:lnTo>
                <a:lnTo>
                  <a:pt x="2" y="72"/>
                </a:lnTo>
                <a:lnTo>
                  <a:pt x="0" y="76"/>
                </a:lnTo>
                <a:lnTo>
                  <a:pt x="1" y="79"/>
                </a:lnTo>
                <a:lnTo>
                  <a:pt x="2" y="82"/>
                </a:lnTo>
                <a:lnTo>
                  <a:pt x="5" y="84"/>
                </a:lnTo>
                <a:lnTo>
                  <a:pt x="7" y="84"/>
                </a:lnTo>
                <a:lnTo>
                  <a:pt x="10" y="83"/>
                </a:lnTo>
                <a:lnTo>
                  <a:pt x="13" y="80"/>
                </a:lnTo>
                <a:lnTo>
                  <a:pt x="21" y="80"/>
                </a:lnTo>
                <a:lnTo>
                  <a:pt x="27" y="84"/>
                </a:lnTo>
                <a:lnTo>
                  <a:pt x="30" y="78"/>
                </a:lnTo>
                <a:lnTo>
                  <a:pt x="34" y="75"/>
                </a:lnTo>
                <a:lnTo>
                  <a:pt x="36" y="71"/>
                </a:lnTo>
                <a:lnTo>
                  <a:pt x="38" y="55"/>
                </a:lnTo>
                <a:lnTo>
                  <a:pt x="41" y="45"/>
                </a:lnTo>
                <a:lnTo>
                  <a:pt x="47" y="34"/>
                </a:lnTo>
                <a:lnTo>
                  <a:pt x="45" y="30"/>
                </a:lnTo>
                <a:lnTo>
                  <a:pt x="44" y="27"/>
                </a:lnTo>
                <a:lnTo>
                  <a:pt x="43" y="27"/>
                </a:lnTo>
                <a:lnTo>
                  <a:pt x="41" y="27"/>
                </a:lnTo>
                <a:lnTo>
                  <a:pt x="40" y="24"/>
                </a:lnTo>
                <a:lnTo>
                  <a:pt x="37" y="21"/>
                </a:lnTo>
                <a:lnTo>
                  <a:pt x="35" y="21"/>
                </a:lnTo>
                <a:lnTo>
                  <a:pt x="33" y="15"/>
                </a:lnTo>
                <a:lnTo>
                  <a:pt x="31" y="13"/>
                </a:lnTo>
                <a:lnTo>
                  <a:pt x="30" y="10"/>
                </a:lnTo>
                <a:lnTo>
                  <a:pt x="17" y="4"/>
                </a:lnTo>
                <a:lnTo>
                  <a:pt x="15" y="4"/>
                </a:lnTo>
                <a:lnTo>
                  <a:pt x="13" y="4"/>
                </a:lnTo>
                <a:lnTo>
                  <a:pt x="12" y="6"/>
                </a:lnTo>
                <a:lnTo>
                  <a:pt x="9" y="6"/>
                </a:lnTo>
                <a:lnTo>
                  <a:pt x="9" y="4"/>
                </a:lnTo>
                <a:lnTo>
                  <a:pt x="8" y="2"/>
                </a:lnTo>
                <a:lnTo>
                  <a:pt x="8" y="1"/>
                </a:lnTo>
                <a:lnTo>
                  <a:pt x="7" y="0"/>
                </a:lnTo>
                <a:lnTo>
                  <a:pt x="7" y="2"/>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95" name="Freeform 302"/>
          <p:cNvSpPr>
            <a:spLocks noEditPoints="1"/>
          </p:cNvSpPr>
          <p:nvPr/>
        </p:nvSpPr>
        <p:spPr bwMode="auto">
          <a:xfrm>
            <a:off x="4462463" y="2076450"/>
            <a:ext cx="3841750" cy="1985963"/>
          </a:xfrm>
          <a:custGeom>
            <a:avLst/>
            <a:gdLst>
              <a:gd name="T0" fmla="*/ 2147483647 w 2516"/>
              <a:gd name="T1" fmla="*/ 2147483647 h 1410"/>
              <a:gd name="T2" fmla="*/ 2147483647 w 2516"/>
              <a:gd name="T3" fmla="*/ 2147483647 h 1410"/>
              <a:gd name="T4" fmla="*/ 2147483647 w 2516"/>
              <a:gd name="T5" fmla="*/ 2147483647 h 1410"/>
              <a:gd name="T6" fmla="*/ 2147483647 w 2516"/>
              <a:gd name="T7" fmla="*/ 2147483647 h 1410"/>
              <a:gd name="T8" fmla="*/ 2147483647 w 2516"/>
              <a:gd name="T9" fmla="*/ 2147483647 h 1410"/>
              <a:gd name="T10" fmla="*/ 2147483647 w 2516"/>
              <a:gd name="T11" fmla="*/ 2147483647 h 1410"/>
              <a:gd name="T12" fmla="*/ 2147483647 w 2516"/>
              <a:gd name="T13" fmla="*/ 2147483647 h 1410"/>
              <a:gd name="T14" fmla="*/ 2147483647 w 2516"/>
              <a:gd name="T15" fmla="*/ 2147483647 h 1410"/>
              <a:gd name="T16" fmla="*/ 2147483647 w 2516"/>
              <a:gd name="T17" fmla="*/ 2147483647 h 1410"/>
              <a:gd name="T18" fmla="*/ 2147483647 w 2516"/>
              <a:gd name="T19" fmla="*/ 2147483647 h 1410"/>
              <a:gd name="T20" fmla="*/ 2147483647 w 2516"/>
              <a:gd name="T21" fmla="*/ 2147483647 h 1410"/>
              <a:gd name="T22" fmla="*/ 2147483647 w 2516"/>
              <a:gd name="T23" fmla="*/ 2147483647 h 1410"/>
              <a:gd name="T24" fmla="*/ 2147483647 w 2516"/>
              <a:gd name="T25" fmla="*/ 2147483647 h 1410"/>
              <a:gd name="T26" fmla="*/ 2147483647 w 2516"/>
              <a:gd name="T27" fmla="*/ 2147483647 h 1410"/>
              <a:gd name="T28" fmla="*/ 2147483647 w 2516"/>
              <a:gd name="T29" fmla="*/ 2147483647 h 1410"/>
              <a:gd name="T30" fmla="*/ 2147483647 w 2516"/>
              <a:gd name="T31" fmla="*/ 2147483647 h 1410"/>
              <a:gd name="T32" fmla="*/ 2147483647 w 2516"/>
              <a:gd name="T33" fmla="*/ 2147483647 h 1410"/>
              <a:gd name="T34" fmla="*/ 2147483647 w 2516"/>
              <a:gd name="T35" fmla="*/ 2147483647 h 1410"/>
              <a:gd name="T36" fmla="*/ 2147483647 w 2516"/>
              <a:gd name="T37" fmla="*/ 2147483647 h 1410"/>
              <a:gd name="T38" fmla="*/ 2147483647 w 2516"/>
              <a:gd name="T39" fmla="*/ 2147483647 h 1410"/>
              <a:gd name="T40" fmla="*/ 2147483647 w 2516"/>
              <a:gd name="T41" fmla="*/ 2147483647 h 1410"/>
              <a:gd name="T42" fmla="*/ 2147483647 w 2516"/>
              <a:gd name="T43" fmla="*/ 2147483647 h 1410"/>
              <a:gd name="T44" fmla="*/ 2147483647 w 2516"/>
              <a:gd name="T45" fmla="*/ 2147483647 h 1410"/>
              <a:gd name="T46" fmla="*/ 2147483647 w 2516"/>
              <a:gd name="T47" fmla="*/ 2147483647 h 1410"/>
              <a:gd name="T48" fmla="*/ 2147483647 w 2516"/>
              <a:gd name="T49" fmla="*/ 2147483647 h 1410"/>
              <a:gd name="T50" fmla="*/ 0 w 2516"/>
              <a:gd name="T51" fmla="*/ 2147483647 h 1410"/>
              <a:gd name="T52" fmla="*/ 2147483647 w 2516"/>
              <a:gd name="T53" fmla="*/ 2147483647 h 1410"/>
              <a:gd name="T54" fmla="*/ 2147483647 w 2516"/>
              <a:gd name="T55" fmla="*/ 2147483647 h 1410"/>
              <a:gd name="T56" fmla="*/ 2147483647 w 2516"/>
              <a:gd name="T57" fmla="*/ 2147483647 h 1410"/>
              <a:gd name="T58" fmla="*/ 2147483647 w 2516"/>
              <a:gd name="T59" fmla="*/ 2147483647 h 1410"/>
              <a:gd name="T60" fmla="*/ 2147483647 w 2516"/>
              <a:gd name="T61" fmla="*/ 2147483647 h 1410"/>
              <a:gd name="T62" fmla="*/ 2147483647 w 2516"/>
              <a:gd name="T63" fmla="*/ 2147483647 h 1410"/>
              <a:gd name="T64" fmla="*/ 2147483647 w 2516"/>
              <a:gd name="T65" fmla="*/ 2147483647 h 1410"/>
              <a:gd name="T66" fmla="*/ 2147483647 w 2516"/>
              <a:gd name="T67" fmla="*/ 2147483647 h 1410"/>
              <a:gd name="T68" fmla="*/ 2147483647 w 2516"/>
              <a:gd name="T69" fmla="*/ 2147483647 h 1410"/>
              <a:gd name="T70" fmla="*/ 2147483647 w 2516"/>
              <a:gd name="T71" fmla="*/ 2147483647 h 1410"/>
              <a:gd name="T72" fmla="*/ 2147483647 w 2516"/>
              <a:gd name="T73" fmla="*/ 2147483647 h 1410"/>
              <a:gd name="T74" fmla="*/ 2147483647 w 2516"/>
              <a:gd name="T75" fmla="*/ 2147483647 h 1410"/>
              <a:gd name="T76" fmla="*/ 2147483647 w 2516"/>
              <a:gd name="T77" fmla="*/ 2147483647 h 1410"/>
              <a:gd name="T78" fmla="*/ 2147483647 w 2516"/>
              <a:gd name="T79" fmla="*/ 2147483647 h 1410"/>
              <a:gd name="T80" fmla="*/ 2147483647 w 2516"/>
              <a:gd name="T81" fmla="*/ 2147483647 h 1410"/>
              <a:gd name="T82" fmla="*/ 2147483647 w 2516"/>
              <a:gd name="T83" fmla="*/ 2147483647 h 1410"/>
              <a:gd name="T84" fmla="*/ 2147483647 w 2516"/>
              <a:gd name="T85" fmla="*/ 2147483647 h 1410"/>
              <a:gd name="T86" fmla="*/ 2147483647 w 2516"/>
              <a:gd name="T87" fmla="*/ 2147483647 h 1410"/>
              <a:gd name="T88" fmla="*/ 2147483647 w 2516"/>
              <a:gd name="T89" fmla="*/ 2147483647 h 1410"/>
              <a:gd name="T90" fmla="*/ 2147483647 w 2516"/>
              <a:gd name="T91" fmla="*/ 2147483647 h 1410"/>
              <a:gd name="T92" fmla="*/ 2147483647 w 2516"/>
              <a:gd name="T93" fmla="*/ 2147483647 h 1410"/>
              <a:gd name="T94" fmla="*/ 2147483647 w 2516"/>
              <a:gd name="T95" fmla="*/ 2147483647 h 1410"/>
              <a:gd name="T96" fmla="*/ 2147483647 w 2516"/>
              <a:gd name="T97" fmla="*/ 2147483647 h 1410"/>
              <a:gd name="T98" fmla="*/ 2147483647 w 2516"/>
              <a:gd name="T99" fmla="*/ 2147483647 h 1410"/>
              <a:gd name="T100" fmla="*/ 2147483647 w 2516"/>
              <a:gd name="T101" fmla="*/ 2147483647 h 1410"/>
              <a:gd name="T102" fmla="*/ 2147483647 w 2516"/>
              <a:gd name="T103" fmla="*/ 2147483647 h 1410"/>
              <a:gd name="T104" fmla="*/ 2147483647 w 2516"/>
              <a:gd name="T105" fmla="*/ 2147483647 h 1410"/>
              <a:gd name="T106" fmla="*/ 2147483647 w 2516"/>
              <a:gd name="T107" fmla="*/ 2147483647 h 1410"/>
              <a:gd name="T108" fmla="*/ 2147483647 w 2516"/>
              <a:gd name="T109" fmla="*/ 2147483647 h 1410"/>
              <a:gd name="T110" fmla="*/ 2147483647 w 2516"/>
              <a:gd name="T111" fmla="*/ 2147483647 h 1410"/>
              <a:gd name="T112" fmla="*/ 2147483647 w 2516"/>
              <a:gd name="T113" fmla="*/ 2147483647 h 1410"/>
              <a:gd name="T114" fmla="*/ 2147483647 w 2516"/>
              <a:gd name="T115" fmla="*/ 2147483647 h 1410"/>
              <a:gd name="T116" fmla="*/ 2147483647 w 2516"/>
              <a:gd name="T117" fmla="*/ 2147483647 h 1410"/>
              <a:gd name="T118" fmla="*/ 2147483647 w 2516"/>
              <a:gd name="T119" fmla="*/ 2147483647 h 1410"/>
              <a:gd name="T120" fmla="*/ 2147483647 w 2516"/>
              <a:gd name="T121" fmla="*/ 2147483647 h 14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516"/>
              <a:gd name="T184" fmla="*/ 0 h 1410"/>
              <a:gd name="T185" fmla="*/ 2516 w 2516"/>
              <a:gd name="T186" fmla="*/ 1410 h 141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516" h="1410">
                <a:moveTo>
                  <a:pt x="2461" y="1366"/>
                </a:moveTo>
                <a:lnTo>
                  <a:pt x="2461" y="1366"/>
                </a:lnTo>
                <a:lnTo>
                  <a:pt x="2460" y="1373"/>
                </a:lnTo>
                <a:lnTo>
                  <a:pt x="2462" y="1374"/>
                </a:lnTo>
                <a:lnTo>
                  <a:pt x="2466" y="1384"/>
                </a:lnTo>
                <a:lnTo>
                  <a:pt x="2469" y="1388"/>
                </a:lnTo>
                <a:lnTo>
                  <a:pt x="2472" y="1392"/>
                </a:lnTo>
                <a:lnTo>
                  <a:pt x="2474" y="1393"/>
                </a:lnTo>
                <a:lnTo>
                  <a:pt x="2476" y="1394"/>
                </a:lnTo>
                <a:lnTo>
                  <a:pt x="2480" y="1399"/>
                </a:lnTo>
                <a:lnTo>
                  <a:pt x="2481" y="1401"/>
                </a:lnTo>
                <a:lnTo>
                  <a:pt x="2483" y="1403"/>
                </a:lnTo>
                <a:lnTo>
                  <a:pt x="2487" y="1405"/>
                </a:lnTo>
                <a:lnTo>
                  <a:pt x="2492" y="1406"/>
                </a:lnTo>
                <a:lnTo>
                  <a:pt x="2494" y="1408"/>
                </a:lnTo>
                <a:lnTo>
                  <a:pt x="2496" y="1409"/>
                </a:lnTo>
                <a:lnTo>
                  <a:pt x="2497" y="1410"/>
                </a:lnTo>
                <a:lnTo>
                  <a:pt x="2500" y="1410"/>
                </a:lnTo>
                <a:lnTo>
                  <a:pt x="2501" y="1409"/>
                </a:lnTo>
                <a:lnTo>
                  <a:pt x="2502" y="1408"/>
                </a:lnTo>
                <a:lnTo>
                  <a:pt x="2503" y="1408"/>
                </a:lnTo>
                <a:lnTo>
                  <a:pt x="2503" y="1407"/>
                </a:lnTo>
                <a:lnTo>
                  <a:pt x="2493" y="1398"/>
                </a:lnTo>
                <a:lnTo>
                  <a:pt x="2493" y="1396"/>
                </a:lnTo>
                <a:lnTo>
                  <a:pt x="2493" y="1395"/>
                </a:lnTo>
                <a:lnTo>
                  <a:pt x="2489" y="1394"/>
                </a:lnTo>
                <a:lnTo>
                  <a:pt x="2487" y="1394"/>
                </a:lnTo>
                <a:lnTo>
                  <a:pt x="2486" y="1393"/>
                </a:lnTo>
                <a:lnTo>
                  <a:pt x="2483" y="1393"/>
                </a:lnTo>
                <a:lnTo>
                  <a:pt x="2483" y="1391"/>
                </a:lnTo>
                <a:lnTo>
                  <a:pt x="2483" y="1389"/>
                </a:lnTo>
                <a:lnTo>
                  <a:pt x="2482" y="1389"/>
                </a:lnTo>
                <a:lnTo>
                  <a:pt x="2474" y="1381"/>
                </a:lnTo>
                <a:lnTo>
                  <a:pt x="2467" y="1372"/>
                </a:lnTo>
                <a:lnTo>
                  <a:pt x="2468" y="1370"/>
                </a:lnTo>
                <a:lnTo>
                  <a:pt x="2467" y="1367"/>
                </a:lnTo>
                <a:lnTo>
                  <a:pt x="2465" y="1366"/>
                </a:lnTo>
                <a:lnTo>
                  <a:pt x="2461" y="1366"/>
                </a:lnTo>
                <a:close/>
                <a:moveTo>
                  <a:pt x="2500" y="1378"/>
                </a:moveTo>
                <a:lnTo>
                  <a:pt x="2500" y="1378"/>
                </a:lnTo>
                <a:lnTo>
                  <a:pt x="2500" y="1381"/>
                </a:lnTo>
                <a:lnTo>
                  <a:pt x="2499" y="1386"/>
                </a:lnTo>
                <a:lnTo>
                  <a:pt x="2501" y="1386"/>
                </a:lnTo>
                <a:lnTo>
                  <a:pt x="2502" y="1387"/>
                </a:lnTo>
                <a:lnTo>
                  <a:pt x="2503" y="1382"/>
                </a:lnTo>
                <a:lnTo>
                  <a:pt x="2500" y="1378"/>
                </a:lnTo>
                <a:close/>
                <a:moveTo>
                  <a:pt x="2513" y="1395"/>
                </a:moveTo>
                <a:lnTo>
                  <a:pt x="2514" y="1398"/>
                </a:lnTo>
                <a:lnTo>
                  <a:pt x="2515" y="1398"/>
                </a:lnTo>
                <a:lnTo>
                  <a:pt x="2516" y="1396"/>
                </a:lnTo>
                <a:lnTo>
                  <a:pt x="2515" y="1395"/>
                </a:lnTo>
                <a:lnTo>
                  <a:pt x="2513" y="1395"/>
                </a:lnTo>
                <a:close/>
                <a:moveTo>
                  <a:pt x="872" y="1375"/>
                </a:moveTo>
                <a:lnTo>
                  <a:pt x="872" y="1375"/>
                </a:lnTo>
                <a:lnTo>
                  <a:pt x="872" y="1377"/>
                </a:lnTo>
                <a:lnTo>
                  <a:pt x="871" y="1378"/>
                </a:lnTo>
                <a:lnTo>
                  <a:pt x="871" y="1380"/>
                </a:lnTo>
                <a:lnTo>
                  <a:pt x="871" y="1384"/>
                </a:lnTo>
                <a:lnTo>
                  <a:pt x="878" y="1384"/>
                </a:lnTo>
                <a:lnTo>
                  <a:pt x="880" y="1384"/>
                </a:lnTo>
                <a:lnTo>
                  <a:pt x="880" y="1381"/>
                </a:lnTo>
                <a:lnTo>
                  <a:pt x="876" y="1375"/>
                </a:lnTo>
                <a:lnTo>
                  <a:pt x="872" y="1375"/>
                </a:lnTo>
                <a:close/>
                <a:moveTo>
                  <a:pt x="117" y="185"/>
                </a:moveTo>
                <a:lnTo>
                  <a:pt x="117" y="185"/>
                </a:lnTo>
                <a:lnTo>
                  <a:pt x="114" y="185"/>
                </a:lnTo>
                <a:lnTo>
                  <a:pt x="113" y="187"/>
                </a:lnTo>
                <a:lnTo>
                  <a:pt x="112" y="188"/>
                </a:lnTo>
                <a:lnTo>
                  <a:pt x="109" y="188"/>
                </a:lnTo>
                <a:lnTo>
                  <a:pt x="103" y="189"/>
                </a:lnTo>
                <a:lnTo>
                  <a:pt x="101" y="189"/>
                </a:lnTo>
                <a:lnTo>
                  <a:pt x="99" y="188"/>
                </a:lnTo>
                <a:lnTo>
                  <a:pt x="98" y="186"/>
                </a:lnTo>
                <a:lnTo>
                  <a:pt x="96" y="187"/>
                </a:lnTo>
                <a:lnTo>
                  <a:pt x="94" y="188"/>
                </a:lnTo>
                <a:lnTo>
                  <a:pt x="91" y="187"/>
                </a:lnTo>
                <a:lnTo>
                  <a:pt x="84" y="185"/>
                </a:lnTo>
                <a:lnTo>
                  <a:pt x="80" y="184"/>
                </a:lnTo>
                <a:lnTo>
                  <a:pt x="79" y="184"/>
                </a:lnTo>
                <a:lnTo>
                  <a:pt x="76" y="185"/>
                </a:lnTo>
                <a:lnTo>
                  <a:pt x="74" y="185"/>
                </a:lnTo>
                <a:lnTo>
                  <a:pt x="72" y="185"/>
                </a:lnTo>
                <a:lnTo>
                  <a:pt x="71" y="184"/>
                </a:lnTo>
                <a:lnTo>
                  <a:pt x="68" y="181"/>
                </a:lnTo>
                <a:lnTo>
                  <a:pt x="65" y="181"/>
                </a:lnTo>
                <a:lnTo>
                  <a:pt x="62" y="181"/>
                </a:lnTo>
                <a:lnTo>
                  <a:pt x="61" y="180"/>
                </a:lnTo>
                <a:lnTo>
                  <a:pt x="60" y="179"/>
                </a:lnTo>
                <a:lnTo>
                  <a:pt x="58" y="178"/>
                </a:lnTo>
                <a:lnTo>
                  <a:pt x="52" y="178"/>
                </a:lnTo>
                <a:lnTo>
                  <a:pt x="51" y="178"/>
                </a:lnTo>
                <a:lnTo>
                  <a:pt x="51" y="175"/>
                </a:lnTo>
                <a:lnTo>
                  <a:pt x="51" y="173"/>
                </a:lnTo>
                <a:lnTo>
                  <a:pt x="48" y="171"/>
                </a:lnTo>
                <a:lnTo>
                  <a:pt x="46" y="169"/>
                </a:lnTo>
                <a:lnTo>
                  <a:pt x="52" y="167"/>
                </a:lnTo>
                <a:lnTo>
                  <a:pt x="55" y="164"/>
                </a:lnTo>
                <a:lnTo>
                  <a:pt x="57" y="161"/>
                </a:lnTo>
                <a:lnTo>
                  <a:pt x="57" y="158"/>
                </a:lnTo>
                <a:lnTo>
                  <a:pt x="57" y="152"/>
                </a:lnTo>
                <a:lnTo>
                  <a:pt x="58" y="148"/>
                </a:lnTo>
                <a:lnTo>
                  <a:pt x="60" y="146"/>
                </a:lnTo>
                <a:lnTo>
                  <a:pt x="59" y="145"/>
                </a:lnTo>
                <a:lnTo>
                  <a:pt x="60" y="144"/>
                </a:lnTo>
                <a:lnTo>
                  <a:pt x="58" y="141"/>
                </a:lnTo>
                <a:lnTo>
                  <a:pt x="58" y="132"/>
                </a:lnTo>
                <a:lnTo>
                  <a:pt x="60" y="131"/>
                </a:lnTo>
                <a:lnTo>
                  <a:pt x="59" y="129"/>
                </a:lnTo>
                <a:lnTo>
                  <a:pt x="58" y="127"/>
                </a:lnTo>
                <a:lnTo>
                  <a:pt x="58" y="125"/>
                </a:lnTo>
                <a:lnTo>
                  <a:pt x="59" y="120"/>
                </a:lnTo>
                <a:lnTo>
                  <a:pt x="58" y="117"/>
                </a:lnTo>
                <a:lnTo>
                  <a:pt x="58" y="113"/>
                </a:lnTo>
                <a:lnTo>
                  <a:pt x="57" y="113"/>
                </a:lnTo>
                <a:lnTo>
                  <a:pt x="55" y="115"/>
                </a:lnTo>
                <a:lnTo>
                  <a:pt x="53" y="111"/>
                </a:lnTo>
                <a:lnTo>
                  <a:pt x="45" y="107"/>
                </a:lnTo>
                <a:lnTo>
                  <a:pt x="40" y="104"/>
                </a:lnTo>
                <a:lnTo>
                  <a:pt x="38" y="102"/>
                </a:lnTo>
                <a:lnTo>
                  <a:pt x="38" y="98"/>
                </a:lnTo>
                <a:lnTo>
                  <a:pt x="38" y="95"/>
                </a:lnTo>
                <a:lnTo>
                  <a:pt x="37" y="95"/>
                </a:lnTo>
                <a:lnTo>
                  <a:pt x="37" y="93"/>
                </a:lnTo>
                <a:lnTo>
                  <a:pt x="38" y="90"/>
                </a:lnTo>
                <a:lnTo>
                  <a:pt x="36" y="90"/>
                </a:lnTo>
                <a:lnTo>
                  <a:pt x="32" y="90"/>
                </a:lnTo>
                <a:lnTo>
                  <a:pt x="32" y="88"/>
                </a:lnTo>
                <a:lnTo>
                  <a:pt x="32" y="86"/>
                </a:lnTo>
                <a:lnTo>
                  <a:pt x="33" y="85"/>
                </a:lnTo>
                <a:lnTo>
                  <a:pt x="32" y="84"/>
                </a:lnTo>
                <a:lnTo>
                  <a:pt x="30" y="84"/>
                </a:lnTo>
                <a:lnTo>
                  <a:pt x="27" y="84"/>
                </a:lnTo>
                <a:lnTo>
                  <a:pt x="27" y="83"/>
                </a:lnTo>
                <a:lnTo>
                  <a:pt x="27" y="82"/>
                </a:lnTo>
                <a:lnTo>
                  <a:pt x="30" y="82"/>
                </a:lnTo>
                <a:lnTo>
                  <a:pt x="32" y="78"/>
                </a:lnTo>
                <a:lnTo>
                  <a:pt x="30" y="78"/>
                </a:lnTo>
                <a:lnTo>
                  <a:pt x="29" y="77"/>
                </a:lnTo>
                <a:lnTo>
                  <a:pt x="23" y="84"/>
                </a:lnTo>
                <a:lnTo>
                  <a:pt x="19" y="78"/>
                </a:lnTo>
                <a:lnTo>
                  <a:pt x="16" y="75"/>
                </a:lnTo>
                <a:lnTo>
                  <a:pt x="15" y="75"/>
                </a:lnTo>
                <a:lnTo>
                  <a:pt x="13" y="76"/>
                </a:lnTo>
                <a:lnTo>
                  <a:pt x="12" y="74"/>
                </a:lnTo>
                <a:lnTo>
                  <a:pt x="12" y="72"/>
                </a:lnTo>
                <a:lnTo>
                  <a:pt x="7" y="72"/>
                </a:lnTo>
                <a:lnTo>
                  <a:pt x="2" y="74"/>
                </a:lnTo>
                <a:lnTo>
                  <a:pt x="0" y="71"/>
                </a:lnTo>
                <a:lnTo>
                  <a:pt x="3" y="69"/>
                </a:lnTo>
                <a:lnTo>
                  <a:pt x="3" y="65"/>
                </a:lnTo>
                <a:lnTo>
                  <a:pt x="4" y="65"/>
                </a:lnTo>
                <a:lnTo>
                  <a:pt x="6" y="67"/>
                </a:lnTo>
                <a:lnTo>
                  <a:pt x="7" y="64"/>
                </a:lnTo>
                <a:lnTo>
                  <a:pt x="2" y="61"/>
                </a:lnTo>
                <a:lnTo>
                  <a:pt x="2" y="58"/>
                </a:lnTo>
                <a:lnTo>
                  <a:pt x="4" y="57"/>
                </a:lnTo>
                <a:lnTo>
                  <a:pt x="6" y="55"/>
                </a:lnTo>
                <a:lnTo>
                  <a:pt x="9" y="55"/>
                </a:lnTo>
                <a:lnTo>
                  <a:pt x="11" y="56"/>
                </a:lnTo>
                <a:lnTo>
                  <a:pt x="15" y="56"/>
                </a:lnTo>
                <a:lnTo>
                  <a:pt x="17" y="53"/>
                </a:lnTo>
                <a:lnTo>
                  <a:pt x="22" y="53"/>
                </a:lnTo>
                <a:lnTo>
                  <a:pt x="24" y="54"/>
                </a:lnTo>
                <a:lnTo>
                  <a:pt x="27" y="60"/>
                </a:lnTo>
                <a:lnTo>
                  <a:pt x="30" y="60"/>
                </a:lnTo>
                <a:lnTo>
                  <a:pt x="32" y="55"/>
                </a:lnTo>
                <a:lnTo>
                  <a:pt x="33" y="55"/>
                </a:lnTo>
                <a:lnTo>
                  <a:pt x="34" y="56"/>
                </a:lnTo>
                <a:lnTo>
                  <a:pt x="36" y="56"/>
                </a:lnTo>
                <a:lnTo>
                  <a:pt x="37" y="56"/>
                </a:lnTo>
                <a:lnTo>
                  <a:pt x="38" y="54"/>
                </a:lnTo>
                <a:lnTo>
                  <a:pt x="44" y="55"/>
                </a:lnTo>
                <a:lnTo>
                  <a:pt x="51" y="55"/>
                </a:lnTo>
                <a:lnTo>
                  <a:pt x="51" y="54"/>
                </a:lnTo>
                <a:lnTo>
                  <a:pt x="52" y="54"/>
                </a:lnTo>
                <a:lnTo>
                  <a:pt x="52" y="53"/>
                </a:lnTo>
                <a:lnTo>
                  <a:pt x="48" y="50"/>
                </a:lnTo>
                <a:lnTo>
                  <a:pt x="48" y="48"/>
                </a:lnTo>
                <a:lnTo>
                  <a:pt x="48" y="46"/>
                </a:lnTo>
                <a:lnTo>
                  <a:pt x="48" y="41"/>
                </a:lnTo>
                <a:lnTo>
                  <a:pt x="46" y="36"/>
                </a:lnTo>
                <a:lnTo>
                  <a:pt x="44" y="30"/>
                </a:lnTo>
                <a:lnTo>
                  <a:pt x="50" y="30"/>
                </a:lnTo>
                <a:lnTo>
                  <a:pt x="52" y="30"/>
                </a:lnTo>
                <a:lnTo>
                  <a:pt x="53" y="33"/>
                </a:lnTo>
                <a:lnTo>
                  <a:pt x="54" y="38"/>
                </a:lnTo>
                <a:lnTo>
                  <a:pt x="65" y="37"/>
                </a:lnTo>
                <a:lnTo>
                  <a:pt x="75" y="35"/>
                </a:lnTo>
                <a:lnTo>
                  <a:pt x="75" y="29"/>
                </a:lnTo>
                <a:lnTo>
                  <a:pt x="82" y="24"/>
                </a:lnTo>
                <a:lnTo>
                  <a:pt x="86" y="22"/>
                </a:lnTo>
                <a:lnTo>
                  <a:pt x="88" y="21"/>
                </a:lnTo>
                <a:lnTo>
                  <a:pt x="92" y="22"/>
                </a:lnTo>
                <a:lnTo>
                  <a:pt x="93" y="22"/>
                </a:lnTo>
                <a:lnTo>
                  <a:pt x="93" y="16"/>
                </a:lnTo>
                <a:lnTo>
                  <a:pt x="93" y="8"/>
                </a:lnTo>
                <a:lnTo>
                  <a:pt x="93" y="6"/>
                </a:lnTo>
                <a:lnTo>
                  <a:pt x="93" y="2"/>
                </a:lnTo>
                <a:lnTo>
                  <a:pt x="102" y="0"/>
                </a:lnTo>
                <a:lnTo>
                  <a:pt x="107" y="5"/>
                </a:lnTo>
                <a:lnTo>
                  <a:pt x="108" y="5"/>
                </a:lnTo>
                <a:lnTo>
                  <a:pt x="109" y="5"/>
                </a:lnTo>
                <a:lnTo>
                  <a:pt x="110" y="7"/>
                </a:lnTo>
                <a:lnTo>
                  <a:pt x="112" y="13"/>
                </a:lnTo>
                <a:lnTo>
                  <a:pt x="114" y="13"/>
                </a:lnTo>
                <a:lnTo>
                  <a:pt x="119" y="17"/>
                </a:lnTo>
                <a:lnTo>
                  <a:pt x="121" y="20"/>
                </a:lnTo>
                <a:lnTo>
                  <a:pt x="123" y="20"/>
                </a:lnTo>
                <a:lnTo>
                  <a:pt x="124" y="17"/>
                </a:lnTo>
                <a:lnTo>
                  <a:pt x="124" y="20"/>
                </a:lnTo>
                <a:lnTo>
                  <a:pt x="126" y="22"/>
                </a:lnTo>
                <a:lnTo>
                  <a:pt x="128" y="24"/>
                </a:lnTo>
                <a:lnTo>
                  <a:pt x="130" y="26"/>
                </a:lnTo>
                <a:lnTo>
                  <a:pt x="131" y="27"/>
                </a:lnTo>
                <a:lnTo>
                  <a:pt x="135" y="28"/>
                </a:lnTo>
                <a:lnTo>
                  <a:pt x="137" y="28"/>
                </a:lnTo>
                <a:lnTo>
                  <a:pt x="140" y="27"/>
                </a:lnTo>
                <a:lnTo>
                  <a:pt x="141" y="27"/>
                </a:lnTo>
                <a:lnTo>
                  <a:pt x="142" y="28"/>
                </a:lnTo>
                <a:lnTo>
                  <a:pt x="142" y="33"/>
                </a:lnTo>
                <a:lnTo>
                  <a:pt x="143" y="34"/>
                </a:lnTo>
                <a:lnTo>
                  <a:pt x="144" y="34"/>
                </a:lnTo>
                <a:lnTo>
                  <a:pt x="148" y="35"/>
                </a:lnTo>
                <a:lnTo>
                  <a:pt x="149" y="35"/>
                </a:lnTo>
                <a:lnTo>
                  <a:pt x="155" y="34"/>
                </a:lnTo>
                <a:lnTo>
                  <a:pt x="155" y="35"/>
                </a:lnTo>
                <a:lnTo>
                  <a:pt x="156" y="35"/>
                </a:lnTo>
                <a:lnTo>
                  <a:pt x="156" y="37"/>
                </a:lnTo>
                <a:lnTo>
                  <a:pt x="156" y="40"/>
                </a:lnTo>
                <a:lnTo>
                  <a:pt x="157" y="41"/>
                </a:lnTo>
                <a:lnTo>
                  <a:pt x="163" y="42"/>
                </a:lnTo>
                <a:lnTo>
                  <a:pt x="168" y="41"/>
                </a:lnTo>
                <a:lnTo>
                  <a:pt x="172" y="42"/>
                </a:lnTo>
                <a:lnTo>
                  <a:pt x="174" y="42"/>
                </a:lnTo>
                <a:lnTo>
                  <a:pt x="176" y="44"/>
                </a:lnTo>
                <a:lnTo>
                  <a:pt x="177" y="47"/>
                </a:lnTo>
                <a:lnTo>
                  <a:pt x="179" y="47"/>
                </a:lnTo>
                <a:lnTo>
                  <a:pt x="181" y="47"/>
                </a:lnTo>
                <a:lnTo>
                  <a:pt x="183" y="47"/>
                </a:lnTo>
                <a:lnTo>
                  <a:pt x="189" y="48"/>
                </a:lnTo>
                <a:lnTo>
                  <a:pt x="190" y="48"/>
                </a:lnTo>
                <a:lnTo>
                  <a:pt x="190" y="51"/>
                </a:lnTo>
                <a:lnTo>
                  <a:pt x="190" y="54"/>
                </a:lnTo>
                <a:lnTo>
                  <a:pt x="189" y="57"/>
                </a:lnTo>
                <a:lnTo>
                  <a:pt x="188" y="61"/>
                </a:lnTo>
                <a:lnTo>
                  <a:pt x="188" y="65"/>
                </a:lnTo>
                <a:lnTo>
                  <a:pt x="188" y="68"/>
                </a:lnTo>
                <a:lnTo>
                  <a:pt x="188" y="71"/>
                </a:lnTo>
                <a:lnTo>
                  <a:pt x="188" y="76"/>
                </a:lnTo>
                <a:lnTo>
                  <a:pt x="189" y="79"/>
                </a:lnTo>
                <a:lnTo>
                  <a:pt x="188" y="81"/>
                </a:lnTo>
                <a:lnTo>
                  <a:pt x="186" y="82"/>
                </a:lnTo>
                <a:lnTo>
                  <a:pt x="184" y="81"/>
                </a:lnTo>
                <a:lnTo>
                  <a:pt x="183" y="79"/>
                </a:lnTo>
                <a:lnTo>
                  <a:pt x="182" y="82"/>
                </a:lnTo>
                <a:lnTo>
                  <a:pt x="182" y="84"/>
                </a:lnTo>
                <a:lnTo>
                  <a:pt x="182" y="85"/>
                </a:lnTo>
                <a:lnTo>
                  <a:pt x="181" y="85"/>
                </a:lnTo>
                <a:lnTo>
                  <a:pt x="178" y="86"/>
                </a:lnTo>
                <a:lnTo>
                  <a:pt x="175" y="89"/>
                </a:lnTo>
                <a:lnTo>
                  <a:pt x="171" y="91"/>
                </a:lnTo>
                <a:lnTo>
                  <a:pt x="168" y="98"/>
                </a:lnTo>
                <a:lnTo>
                  <a:pt x="163" y="103"/>
                </a:lnTo>
                <a:lnTo>
                  <a:pt x="160" y="107"/>
                </a:lnTo>
                <a:lnTo>
                  <a:pt x="158" y="111"/>
                </a:lnTo>
                <a:lnTo>
                  <a:pt x="157" y="115"/>
                </a:lnTo>
                <a:lnTo>
                  <a:pt x="157" y="116"/>
                </a:lnTo>
                <a:lnTo>
                  <a:pt x="161" y="115"/>
                </a:lnTo>
                <a:lnTo>
                  <a:pt x="164" y="112"/>
                </a:lnTo>
                <a:lnTo>
                  <a:pt x="167" y="113"/>
                </a:lnTo>
                <a:lnTo>
                  <a:pt x="168" y="115"/>
                </a:lnTo>
                <a:lnTo>
                  <a:pt x="169" y="117"/>
                </a:lnTo>
                <a:lnTo>
                  <a:pt x="171" y="118"/>
                </a:lnTo>
                <a:lnTo>
                  <a:pt x="174" y="118"/>
                </a:lnTo>
                <a:lnTo>
                  <a:pt x="176" y="120"/>
                </a:lnTo>
                <a:lnTo>
                  <a:pt x="177" y="122"/>
                </a:lnTo>
                <a:lnTo>
                  <a:pt x="178" y="122"/>
                </a:lnTo>
                <a:lnTo>
                  <a:pt x="181" y="122"/>
                </a:lnTo>
                <a:lnTo>
                  <a:pt x="176" y="127"/>
                </a:lnTo>
                <a:lnTo>
                  <a:pt x="175" y="131"/>
                </a:lnTo>
                <a:lnTo>
                  <a:pt x="174" y="132"/>
                </a:lnTo>
                <a:lnTo>
                  <a:pt x="171" y="133"/>
                </a:lnTo>
                <a:lnTo>
                  <a:pt x="170" y="133"/>
                </a:lnTo>
                <a:lnTo>
                  <a:pt x="169" y="134"/>
                </a:lnTo>
                <a:lnTo>
                  <a:pt x="168" y="137"/>
                </a:lnTo>
                <a:lnTo>
                  <a:pt x="169" y="140"/>
                </a:lnTo>
                <a:lnTo>
                  <a:pt x="171" y="141"/>
                </a:lnTo>
                <a:lnTo>
                  <a:pt x="172" y="141"/>
                </a:lnTo>
                <a:lnTo>
                  <a:pt x="172" y="143"/>
                </a:lnTo>
                <a:lnTo>
                  <a:pt x="171" y="146"/>
                </a:lnTo>
                <a:lnTo>
                  <a:pt x="171" y="151"/>
                </a:lnTo>
                <a:lnTo>
                  <a:pt x="171" y="153"/>
                </a:lnTo>
                <a:lnTo>
                  <a:pt x="174" y="154"/>
                </a:lnTo>
                <a:lnTo>
                  <a:pt x="177" y="154"/>
                </a:lnTo>
                <a:lnTo>
                  <a:pt x="178" y="154"/>
                </a:lnTo>
                <a:lnTo>
                  <a:pt x="178" y="155"/>
                </a:lnTo>
                <a:lnTo>
                  <a:pt x="177" y="158"/>
                </a:lnTo>
                <a:lnTo>
                  <a:pt x="175" y="159"/>
                </a:lnTo>
                <a:lnTo>
                  <a:pt x="175" y="161"/>
                </a:lnTo>
                <a:lnTo>
                  <a:pt x="177" y="162"/>
                </a:lnTo>
                <a:lnTo>
                  <a:pt x="175" y="164"/>
                </a:lnTo>
                <a:lnTo>
                  <a:pt x="172" y="160"/>
                </a:lnTo>
                <a:lnTo>
                  <a:pt x="169" y="162"/>
                </a:lnTo>
                <a:lnTo>
                  <a:pt x="172" y="166"/>
                </a:lnTo>
                <a:lnTo>
                  <a:pt x="171" y="169"/>
                </a:lnTo>
                <a:lnTo>
                  <a:pt x="169" y="173"/>
                </a:lnTo>
                <a:lnTo>
                  <a:pt x="167" y="173"/>
                </a:lnTo>
                <a:lnTo>
                  <a:pt x="164" y="173"/>
                </a:lnTo>
                <a:lnTo>
                  <a:pt x="160" y="175"/>
                </a:lnTo>
                <a:lnTo>
                  <a:pt x="157" y="174"/>
                </a:lnTo>
                <a:lnTo>
                  <a:pt x="156" y="173"/>
                </a:lnTo>
                <a:lnTo>
                  <a:pt x="155" y="171"/>
                </a:lnTo>
                <a:lnTo>
                  <a:pt x="153" y="169"/>
                </a:lnTo>
                <a:lnTo>
                  <a:pt x="151" y="169"/>
                </a:lnTo>
                <a:lnTo>
                  <a:pt x="149" y="169"/>
                </a:lnTo>
                <a:lnTo>
                  <a:pt x="147" y="166"/>
                </a:lnTo>
                <a:lnTo>
                  <a:pt x="145" y="166"/>
                </a:lnTo>
                <a:lnTo>
                  <a:pt x="145" y="167"/>
                </a:lnTo>
                <a:lnTo>
                  <a:pt x="144" y="168"/>
                </a:lnTo>
                <a:lnTo>
                  <a:pt x="143" y="168"/>
                </a:lnTo>
                <a:lnTo>
                  <a:pt x="142" y="168"/>
                </a:lnTo>
                <a:lnTo>
                  <a:pt x="140" y="166"/>
                </a:lnTo>
                <a:lnTo>
                  <a:pt x="136" y="165"/>
                </a:lnTo>
                <a:lnTo>
                  <a:pt x="133" y="165"/>
                </a:lnTo>
                <a:lnTo>
                  <a:pt x="130" y="166"/>
                </a:lnTo>
                <a:lnTo>
                  <a:pt x="128" y="168"/>
                </a:lnTo>
                <a:lnTo>
                  <a:pt x="124" y="173"/>
                </a:lnTo>
                <a:lnTo>
                  <a:pt x="122" y="174"/>
                </a:lnTo>
                <a:lnTo>
                  <a:pt x="119" y="174"/>
                </a:lnTo>
                <a:lnTo>
                  <a:pt x="117" y="180"/>
                </a:lnTo>
                <a:lnTo>
                  <a:pt x="117" y="185"/>
                </a:lnTo>
                <a:close/>
                <a:moveTo>
                  <a:pt x="206" y="174"/>
                </a:moveTo>
                <a:lnTo>
                  <a:pt x="206" y="174"/>
                </a:lnTo>
                <a:lnTo>
                  <a:pt x="205" y="179"/>
                </a:lnTo>
                <a:lnTo>
                  <a:pt x="204" y="180"/>
                </a:lnTo>
                <a:lnTo>
                  <a:pt x="202" y="182"/>
                </a:lnTo>
                <a:lnTo>
                  <a:pt x="198" y="184"/>
                </a:lnTo>
                <a:lnTo>
                  <a:pt x="197" y="184"/>
                </a:lnTo>
                <a:lnTo>
                  <a:pt x="196" y="186"/>
                </a:lnTo>
                <a:lnTo>
                  <a:pt x="195" y="189"/>
                </a:lnTo>
                <a:lnTo>
                  <a:pt x="195" y="193"/>
                </a:lnTo>
                <a:lnTo>
                  <a:pt x="197" y="201"/>
                </a:lnTo>
                <a:lnTo>
                  <a:pt x="196" y="201"/>
                </a:lnTo>
                <a:lnTo>
                  <a:pt x="196" y="202"/>
                </a:lnTo>
                <a:lnTo>
                  <a:pt x="197" y="205"/>
                </a:lnTo>
                <a:lnTo>
                  <a:pt x="200" y="207"/>
                </a:lnTo>
                <a:lnTo>
                  <a:pt x="206" y="210"/>
                </a:lnTo>
                <a:lnTo>
                  <a:pt x="211" y="194"/>
                </a:lnTo>
                <a:lnTo>
                  <a:pt x="211" y="186"/>
                </a:lnTo>
                <a:lnTo>
                  <a:pt x="210" y="177"/>
                </a:lnTo>
                <a:lnTo>
                  <a:pt x="206" y="174"/>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96" name="Freeform 303"/>
          <p:cNvSpPr>
            <a:spLocks noEditPoints="1"/>
          </p:cNvSpPr>
          <p:nvPr/>
        </p:nvSpPr>
        <p:spPr bwMode="auto">
          <a:xfrm>
            <a:off x="5002213" y="1420813"/>
            <a:ext cx="271462" cy="366712"/>
          </a:xfrm>
          <a:custGeom>
            <a:avLst/>
            <a:gdLst>
              <a:gd name="T0" fmla="*/ 2147483647 w 178"/>
              <a:gd name="T1" fmla="*/ 2147483647 h 260"/>
              <a:gd name="T2" fmla="*/ 2147483647 w 178"/>
              <a:gd name="T3" fmla="*/ 2147483647 h 260"/>
              <a:gd name="T4" fmla="*/ 2147483647 w 178"/>
              <a:gd name="T5" fmla="*/ 2147483647 h 260"/>
              <a:gd name="T6" fmla="*/ 2147483647 w 178"/>
              <a:gd name="T7" fmla="*/ 2147483647 h 260"/>
              <a:gd name="T8" fmla="*/ 2147483647 w 178"/>
              <a:gd name="T9" fmla="*/ 2147483647 h 260"/>
              <a:gd name="T10" fmla="*/ 2147483647 w 178"/>
              <a:gd name="T11" fmla="*/ 2147483647 h 260"/>
              <a:gd name="T12" fmla="*/ 2147483647 w 178"/>
              <a:gd name="T13" fmla="*/ 2147483647 h 260"/>
              <a:gd name="T14" fmla="*/ 2147483647 w 178"/>
              <a:gd name="T15" fmla="*/ 2147483647 h 260"/>
              <a:gd name="T16" fmla="*/ 2147483647 w 178"/>
              <a:gd name="T17" fmla="*/ 2147483647 h 260"/>
              <a:gd name="T18" fmla="*/ 2147483647 w 178"/>
              <a:gd name="T19" fmla="*/ 2147483647 h 260"/>
              <a:gd name="T20" fmla="*/ 2147483647 w 178"/>
              <a:gd name="T21" fmla="*/ 2147483647 h 260"/>
              <a:gd name="T22" fmla="*/ 2147483647 w 178"/>
              <a:gd name="T23" fmla="*/ 2147483647 h 260"/>
              <a:gd name="T24" fmla="*/ 2147483647 w 178"/>
              <a:gd name="T25" fmla="*/ 2147483647 h 260"/>
              <a:gd name="T26" fmla="*/ 2147483647 w 178"/>
              <a:gd name="T27" fmla="*/ 2147483647 h 260"/>
              <a:gd name="T28" fmla="*/ 2147483647 w 178"/>
              <a:gd name="T29" fmla="*/ 2147483647 h 260"/>
              <a:gd name="T30" fmla="*/ 2147483647 w 178"/>
              <a:gd name="T31" fmla="*/ 2147483647 h 260"/>
              <a:gd name="T32" fmla="*/ 2147483647 w 178"/>
              <a:gd name="T33" fmla="*/ 2147483647 h 260"/>
              <a:gd name="T34" fmla="*/ 2147483647 w 178"/>
              <a:gd name="T35" fmla="*/ 2147483647 h 260"/>
              <a:gd name="T36" fmla="*/ 2147483647 w 178"/>
              <a:gd name="T37" fmla="*/ 2147483647 h 260"/>
              <a:gd name="T38" fmla="*/ 2147483647 w 178"/>
              <a:gd name="T39" fmla="*/ 2147483647 h 260"/>
              <a:gd name="T40" fmla="*/ 2147483647 w 178"/>
              <a:gd name="T41" fmla="*/ 2147483647 h 260"/>
              <a:gd name="T42" fmla="*/ 2147483647 w 178"/>
              <a:gd name="T43" fmla="*/ 2147483647 h 260"/>
              <a:gd name="T44" fmla="*/ 2147483647 w 178"/>
              <a:gd name="T45" fmla="*/ 2147483647 h 260"/>
              <a:gd name="T46" fmla="*/ 2147483647 w 178"/>
              <a:gd name="T47" fmla="*/ 2147483647 h 260"/>
              <a:gd name="T48" fmla="*/ 2147483647 w 178"/>
              <a:gd name="T49" fmla="*/ 2147483647 h 260"/>
              <a:gd name="T50" fmla="*/ 2147483647 w 178"/>
              <a:gd name="T51" fmla="*/ 2147483647 h 260"/>
              <a:gd name="T52" fmla="*/ 2147483647 w 178"/>
              <a:gd name="T53" fmla="*/ 2147483647 h 260"/>
              <a:gd name="T54" fmla="*/ 2147483647 w 178"/>
              <a:gd name="T55" fmla="*/ 2147483647 h 260"/>
              <a:gd name="T56" fmla="*/ 2147483647 w 178"/>
              <a:gd name="T57" fmla="*/ 2147483647 h 260"/>
              <a:gd name="T58" fmla="*/ 2147483647 w 178"/>
              <a:gd name="T59" fmla="*/ 2147483647 h 260"/>
              <a:gd name="T60" fmla="*/ 2147483647 w 178"/>
              <a:gd name="T61" fmla="*/ 2147483647 h 260"/>
              <a:gd name="T62" fmla="*/ 2147483647 w 178"/>
              <a:gd name="T63" fmla="*/ 2147483647 h 260"/>
              <a:gd name="T64" fmla="*/ 2147483647 w 178"/>
              <a:gd name="T65" fmla="*/ 2147483647 h 260"/>
              <a:gd name="T66" fmla="*/ 2147483647 w 178"/>
              <a:gd name="T67" fmla="*/ 2147483647 h 260"/>
              <a:gd name="T68" fmla="*/ 2147483647 w 178"/>
              <a:gd name="T69" fmla="*/ 2147483647 h 260"/>
              <a:gd name="T70" fmla="*/ 2147483647 w 178"/>
              <a:gd name="T71" fmla="*/ 2147483647 h 260"/>
              <a:gd name="T72" fmla="*/ 2147483647 w 178"/>
              <a:gd name="T73" fmla="*/ 2147483647 h 260"/>
              <a:gd name="T74" fmla="*/ 2147483647 w 178"/>
              <a:gd name="T75" fmla="*/ 2147483647 h 260"/>
              <a:gd name="T76" fmla="*/ 2147483647 w 178"/>
              <a:gd name="T77" fmla="*/ 2147483647 h 260"/>
              <a:gd name="T78" fmla="*/ 2147483647 w 178"/>
              <a:gd name="T79" fmla="*/ 2147483647 h 260"/>
              <a:gd name="T80" fmla="*/ 2147483647 w 178"/>
              <a:gd name="T81" fmla="*/ 2147483647 h 260"/>
              <a:gd name="T82" fmla="*/ 2147483647 w 178"/>
              <a:gd name="T83" fmla="*/ 2147483647 h 260"/>
              <a:gd name="T84" fmla="*/ 2147483647 w 178"/>
              <a:gd name="T85" fmla="*/ 2147483647 h 260"/>
              <a:gd name="T86" fmla="*/ 2147483647 w 178"/>
              <a:gd name="T87" fmla="*/ 2147483647 h 260"/>
              <a:gd name="T88" fmla="*/ 2147483647 w 178"/>
              <a:gd name="T89" fmla="*/ 2147483647 h 260"/>
              <a:gd name="T90" fmla="*/ 2147483647 w 178"/>
              <a:gd name="T91" fmla="*/ 2147483647 h 260"/>
              <a:gd name="T92" fmla="*/ 2147483647 w 178"/>
              <a:gd name="T93" fmla="*/ 2147483647 h 260"/>
              <a:gd name="T94" fmla="*/ 2147483647 w 178"/>
              <a:gd name="T95" fmla="*/ 2147483647 h 260"/>
              <a:gd name="T96" fmla="*/ 2147483647 w 178"/>
              <a:gd name="T97" fmla="*/ 2147483647 h 260"/>
              <a:gd name="T98" fmla="*/ 2147483647 w 178"/>
              <a:gd name="T99" fmla="*/ 2147483647 h 260"/>
              <a:gd name="T100" fmla="*/ 2147483647 w 178"/>
              <a:gd name="T101" fmla="*/ 2147483647 h 260"/>
              <a:gd name="T102" fmla="*/ 2147483647 w 178"/>
              <a:gd name="T103" fmla="*/ 2147483647 h 260"/>
              <a:gd name="T104" fmla="*/ 2147483647 w 178"/>
              <a:gd name="T105" fmla="*/ 2147483647 h 260"/>
              <a:gd name="T106" fmla="*/ 2147483647 w 178"/>
              <a:gd name="T107" fmla="*/ 2147483647 h 260"/>
              <a:gd name="T108" fmla="*/ 2147483647 w 178"/>
              <a:gd name="T109" fmla="*/ 2147483647 h 260"/>
              <a:gd name="T110" fmla="*/ 2147483647 w 178"/>
              <a:gd name="T111" fmla="*/ 2147483647 h 260"/>
              <a:gd name="T112" fmla="*/ 2147483647 w 178"/>
              <a:gd name="T113" fmla="*/ 2147483647 h 260"/>
              <a:gd name="T114" fmla="*/ 2147483647 w 178"/>
              <a:gd name="T115" fmla="*/ 2147483647 h 260"/>
              <a:gd name="T116" fmla="*/ 2147483647 w 178"/>
              <a:gd name="T117" fmla="*/ 2147483647 h 260"/>
              <a:gd name="T118" fmla="*/ 2147483647 w 178"/>
              <a:gd name="T119" fmla="*/ 2147483647 h 260"/>
              <a:gd name="T120" fmla="*/ 2147483647 w 178"/>
              <a:gd name="T121" fmla="*/ 2147483647 h 2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8"/>
              <a:gd name="T184" fmla="*/ 0 h 260"/>
              <a:gd name="T185" fmla="*/ 178 w 178"/>
              <a:gd name="T186" fmla="*/ 260 h 26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8" h="260">
                <a:moveTo>
                  <a:pt x="63" y="108"/>
                </a:moveTo>
                <a:lnTo>
                  <a:pt x="63" y="108"/>
                </a:lnTo>
                <a:lnTo>
                  <a:pt x="74" y="108"/>
                </a:lnTo>
                <a:lnTo>
                  <a:pt x="76" y="113"/>
                </a:lnTo>
                <a:lnTo>
                  <a:pt x="77" y="113"/>
                </a:lnTo>
                <a:lnTo>
                  <a:pt x="79" y="111"/>
                </a:lnTo>
                <a:lnTo>
                  <a:pt x="80" y="110"/>
                </a:lnTo>
                <a:lnTo>
                  <a:pt x="81" y="111"/>
                </a:lnTo>
                <a:lnTo>
                  <a:pt x="82" y="114"/>
                </a:lnTo>
                <a:lnTo>
                  <a:pt x="82" y="117"/>
                </a:lnTo>
                <a:lnTo>
                  <a:pt x="81" y="123"/>
                </a:lnTo>
                <a:lnTo>
                  <a:pt x="83" y="124"/>
                </a:lnTo>
                <a:lnTo>
                  <a:pt x="83" y="128"/>
                </a:lnTo>
                <a:lnTo>
                  <a:pt x="82" y="130"/>
                </a:lnTo>
                <a:lnTo>
                  <a:pt x="82" y="133"/>
                </a:lnTo>
                <a:lnTo>
                  <a:pt x="83" y="134"/>
                </a:lnTo>
                <a:lnTo>
                  <a:pt x="82" y="135"/>
                </a:lnTo>
                <a:lnTo>
                  <a:pt x="81" y="135"/>
                </a:lnTo>
                <a:lnTo>
                  <a:pt x="81" y="134"/>
                </a:lnTo>
                <a:lnTo>
                  <a:pt x="77" y="135"/>
                </a:lnTo>
                <a:lnTo>
                  <a:pt x="74" y="136"/>
                </a:lnTo>
                <a:lnTo>
                  <a:pt x="73" y="138"/>
                </a:lnTo>
                <a:lnTo>
                  <a:pt x="72" y="142"/>
                </a:lnTo>
                <a:lnTo>
                  <a:pt x="70" y="145"/>
                </a:lnTo>
                <a:lnTo>
                  <a:pt x="69" y="149"/>
                </a:lnTo>
                <a:lnTo>
                  <a:pt x="67" y="149"/>
                </a:lnTo>
                <a:lnTo>
                  <a:pt x="65" y="152"/>
                </a:lnTo>
                <a:lnTo>
                  <a:pt x="63" y="156"/>
                </a:lnTo>
                <a:lnTo>
                  <a:pt x="63" y="158"/>
                </a:lnTo>
                <a:lnTo>
                  <a:pt x="63" y="159"/>
                </a:lnTo>
                <a:lnTo>
                  <a:pt x="61" y="162"/>
                </a:lnTo>
                <a:lnTo>
                  <a:pt x="59" y="162"/>
                </a:lnTo>
                <a:lnTo>
                  <a:pt x="54" y="164"/>
                </a:lnTo>
                <a:lnTo>
                  <a:pt x="52" y="168"/>
                </a:lnTo>
                <a:lnTo>
                  <a:pt x="49" y="170"/>
                </a:lnTo>
                <a:lnTo>
                  <a:pt x="48" y="171"/>
                </a:lnTo>
                <a:lnTo>
                  <a:pt x="46" y="171"/>
                </a:lnTo>
                <a:lnTo>
                  <a:pt x="46" y="173"/>
                </a:lnTo>
                <a:lnTo>
                  <a:pt x="46" y="176"/>
                </a:lnTo>
                <a:lnTo>
                  <a:pt x="43" y="175"/>
                </a:lnTo>
                <a:lnTo>
                  <a:pt x="40" y="176"/>
                </a:lnTo>
                <a:lnTo>
                  <a:pt x="40" y="177"/>
                </a:lnTo>
                <a:lnTo>
                  <a:pt x="39" y="178"/>
                </a:lnTo>
                <a:lnTo>
                  <a:pt x="39" y="181"/>
                </a:lnTo>
                <a:lnTo>
                  <a:pt x="39" y="182"/>
                </a:lnTo>
                <a:lnTo>
                  <a:pt x="35" y="184"/>
                </a:lnTo>
                <a:lnTo>
                  <a:pt x="32" y="186"/>
                </a:lnTo>
                <a:lnTo>
                  <a:pt x="32" y="190"/>
                </a:lnTo>
                <a:lnTo>
                  <a:pt x="32" y="192"/>
                </a:lnTo>
                <a:lnTo>
                  <a:pt x="34" y="193"/>
                </a:lnTo>
                <a:lnTo>
                  <a:pt x="36" y="195"/>
                </a:lnTo>
                <a:lnTo>
                  <a:pt x="36" y="196"/>
                </a:lnTo>
                <a:lnTo>
                  <a:pt x="35" y="197"/>
                </a:lnTo>
                <a:lnTo>
                  <a:pt x="35" y="198"/>
                </a:lnTo>
                <a:lnTo>
                  <a:pt x="35" y="200"/>
                </a:lnTo>
                <a:lnTo>
                  <a:pt x="39" y="207"/>
                </a:lnTo>
                <a:lnTo>
                  <a:pt x="39" y="211"/>
                </a:lnTo>
                <a:lnTo>
                  <a:pt x="38" y="213"/>
                </a:lnTo>
                <a:lnTo>
                  <a:pt x="36" y="214"/>
                </a:lnTo>
                <a:lnTo>
                  <a:pt x="36" y="218"/>
                </a:lnTo>
                <a:lnTo>
                  <a:pt x="35" y="227"/>
                </a:lnTo>
                <a:lnTo>
                  <a:pt x="38" y="232"/>
                </a:lnTo>
                <a:lnTo>
                  <a:pt x="39" y="231"/>
                </a:lnTo>
                <a:lnTo>
                  <a:pt x="41" y="231"/>
                </a:lnTo>
                <a:lnTo>
                  <a:pt x="42" y="240"/>
                </a:lnTo>
                <a:lnTo>
                  <a:pt x="46" y="240"/>
                </a:lnTo>
                <a:lnTo>
                  <a:pt x="45" y="237"/>
                </a:lnTo>
                <a:lnTo>
                  <a:pt x="43" y="235"/>
                </a:lnTo>
                <a:lnTo>
                  <a:pt x="45" y="234"/>
                </a:lnTo>
                <a:lnTo>
                  <a:pt x="47" y="235"/>
                </a:lnTo>
                <a:lnTo>
                  <a:pt x="50" y="237"/>
                </a:lnTo>
                <a:lnTo>
                  <a:pt x="54" y="238"/>
                </a:lnTo>
                <a:lnTo>
                  <a:pt x="54" y="242"/>
                </a:lnTo>
                <a:lnTo>
                  <a:pt x="57" y="242"/>
                </a:lnTo>
                <a:lnTo>
                  <a:pt x="60" y="241"/>
                </a:lnTo>
                <a:lnTo>
                  <a:pt x="60" y="246"/>
                </a:lnTo>
                <a:lnTo>
                  <a:pt x="48" y="248"/>
                </a:lnTo>
                <a:lnTo>
                  <a:pt x="49" y="257"/>
                </a:lnTo>
                <a:lnTo>
                  <a:pt x="55" y="254"/>
                </a:lnTo>
                <a:lnTo>
                  <a:pt x="57" y="248"/>
                </a:lnTo>
                <a:lnTo>
                  <a:pt x="62" y="252"/>
                </a:lnTo>
                <a:lnTo>
                  <a:pt x="62" y="254"/>
                </a:lnTo>
                <a:lnTo>
                  <a:pt x="61" y="257"/>
                </a:lnTo>
                <a:lnTo>
                  <a:pt x="65" y="257"/>
                </a:lnTo>
                <a:lnTo>
                  <a:pt x="65" y="260"/>
                </a:lnTo>
                <a:lnTo>
                  <a:pt x="76" y="258"/>
                </a:lnTo>
                <a:lnTo>
                  <a:pt x="77" y="255"/>
                </a:lnTo>
                <a:lnTo>
                  <a:pt x="77" y="254"/>
                </a:lnTo>
                <a:lnTo>
                  <a:pt x="81" y="251"/>
                </a:lnTo>
                <a:lnTo>
                  <a:pt x="84" y="248"/>
                </a:lnTo>
                <a:lnTo>
                  <a:pt x="95" y="246"/>
                </a:lnTo>
                <a:lnTo>
                  <a:pt x="95" y="241"/>
                </a:lnTo>
                <a:lnTo>
                  <a:pt x="96" y="242"/>
                </a:lnTo>
                <a:lnTo>
                  <a:pt x="98" y="242"/>
                </a:lnTo>
                <a:lnTo>
                  <a:pt x="101" y="241"/>
                </a:lnTo>
                <a:lnTo>
                  <a:pt x="102" y="240"/>
                </a:lnTo>
                <a:lnTo>
                  <a:pt x="103" y="240"/>
                </a:lnTo>
                <a:lnTo>
                  <a:pt x="105" y="241"/>
                </a:lnTo>
                <a:lnTo>
                  <a:pt x="108" y="242"/>
                </a:lnTo>
                <a:lnTo>
                  <a:pt x="109" y="242"/>
                </a:lnTo>
                <a:lnTo>
                  <a:pt x="109" y="239"/>
                </a:lnTo>
                <a:lnTo>
                  <a:pt x="112" y="238"/>
                </a:lnTo>
                <a:lnTo>
                  <a:pt x="112" y="237"/>
                </a:lnTo>
                <a:lnTo>
                  <a:pt x="114" y="238"/>
                </a:lnTo>
                <a:lnTo>
                  <a:pt x="114" y="239"/>
                </a:lnTo>
                <a:lnTo>
                  <a:pt x="118" y="239"/>
                </a:lnTo>
                <a:lnTo>
                  <a:pt x="128" y="232"/>
                </a:lnTo>
                <a:lnTo>
                  <a:pt x="153" y="216"/>
                </a:lnTo>
                <a:lnTo>
                  <a:pt x="170" y="204"/>
                </a:lnTo>
                <a:lnTo>
                  <a:pt x="176" y="200"/>
                </a:lnTo>
                <a:lnTo>
                  <a:pt x="178" y="198"/>
                </a:lnTo>
                <a:lnTo>
                  <a:pt x="178" y="195"/>
                </a:lnTo>
                <a:lnTo>
                  <a:pt x="177" y="192"/>
                </a:lnTo>
                <a:lnTo>
                  <a:pt x="176" y="190"/>
                </a:lnTo>
                <a:lnTo>
                  <a:pt x="176" y="188"/>
                </a:lnTo>
                <a:lnTo>
                  <a:pt x="174" y="185"/>
                </a:lnTo>
                <a:lnTo>
                  <a:pt x="172" y="184"/>
                </a:lnTo>
                <a:lnTo>
                  <a:pt x="170" y="184"/>
                </a:lnTo>
                <a:lnTo>
                  <a:pt x="166" y="182"/>
                </a:lnTo>
                <a:lnTo>
                  <a:pt x="164" y="181"/>
                </a:lnTo>
                <a:lnTo>
                  <a:pt x="164" y="177"/>
                </a:lnTo>
                <a:lnTo>
                  <a:pt x="164" y="172"/>
                </a:lnTo>
                <a:lnTo>
                  <a:pt x="164" y="170"/>
                </a:lnTo>
                <a:lnTo>
                  <a:pt x="165" y="168"/>
                </a:lnTo>
                <a:lnTo>
                  <a:pt x="169" y="163"/>
                </a:lnTo>
                <a:lnTo>
                  <a:pt x="169" y="161"/>
                </a:lnTo>
                <a:lnTo>
                  <a:pt x="167" y="158"/>
                </a:lnTo>
                <a:lnTo>
                  <a:pt x="166" y="156"/>
                </a:lnTo>
                <a:lnTo>
                  <a:pt x="166" y="152"/>
                </a:lnTo>
                <a:lnTo>
                  <a:pt x="165" y="148"/>
                </a:lnTo>
                <a:lnTo>
                  <a:pt x="162" y="145"/>
                </a:lnTo>
                <a:lnTo>
                  <a:pt x="159" y="142"/>
                </a:lnTo>
                <a:lnTo>
                  <a:pt x="158" y="140"/>
                </a:lnTo>
                <a:lnTo>
                  <a:pt x="157" y="137"/>
                </a:lnTo>
                <a:lnTo>
                  <a:pt x="157" y="134"/>
                </a:lnTo>
                <a:lnTo>
                  <a:pt x="156" y="128"/>
                </a:lnTo>
                <a:lnTo>
                  <a:pt x="155" y="126"/>
                </a:lnTo>
                <a:lnTo>
                  <a:pt x="155" y="123"/>
                </a:lnTo>
                <a:lnTo>
                  <a:pt x="157" y="119"/>
                </a:lnTo>
                <a:lnTo>
                  <a:pt x="157" y="117"/>
                </a:lnTo>
                <a:lnTo>
                  <a:pt x="156" y="115"/>
                </a:lnTo>
                <a:lnTo>
                  <a:pt x="156" y="113"/>
                </a:lnTo>
                <a:lnTo>
                  <a:pt x="156" y="111"/>
                </a:lnTo>
                <a:lnTo>
                  <a:pt x="156" y="109"/>
                </a:lnTo>
                <a:lnTo>
                  <a:pt x="156" y="106"/>
                </a:lnTo>
                <a:lnTo>
                  <a:pt x="155" y="102"/>
                </a:lnTo>
                <a:lnTo>
                  <a:pt x="150" y="89"/>
                </a:lnTo>
                <a:lnTo>
                  <a:pt x="146" y="73"/>
                </a:lnTo>
                <a:lnTo>
                  <a:pt x="148" y="71"/>
                </a:lnTo>
                <a:lnTo>
                  <a:pt x="150" y="66"/>
                </a:lnTo>
                <a:lnTo>
                  <a:pt x="155" y="59"/>
                </a:lnTo>
                <a:lnTo>
                  <a:pt x="155" y="57"/>
                </a:lnTo>
                <a:lnTo>
                  <a:pt x="153" y="52"/>
                </a:lnTo>
                <a:lnTo>
                  <a:pt x="151" y="48"/>
                </a:lnTo>
                <a:lnTo>
                  <a:pt x="150" y="48"/>
                </a:lnTo>
                <a:lnTo>
                  <a:pt x="148" y="48"/>
                </a:lnTo>
                <a:lnTo>
                  <a:pt x="146" y="46"/>
                </a:lnTo>
                <a:lnTo>
                  <a:pt x="145" y="42"/>
                </a:lnTo>
                <a:lnTo>
                  <a:pt x="145" y="35"/>
                </a:lnTo>
                <a:lnTo>
                  <a:pt x="146" y="28"/>
                </a:lnTo>
                <a:lnTo>
                  <a:pt x="151" y="23"/>
                </a:lnTo>
                <a:lnTo>
                  <a:pt x="152" y="21"/>
                </a:lnTo>
                <a:lnTo>
                  <a:pt x="150" y="21"/>
                </a:lnTo>
                <a:lnTo>
                  <a:pt x="149" y="21"/>
                </a:lnTo>
                <a:lnTo>
                  <a:pt x="145" y="20"/>
                </a:lnTo>
                <a:lnTo>
                  <a:pt x="136" y="13"/>
                </a:lnTo>
                <a:lnTo>
                  <a:pt x="134" y="11"/>
                </a:lnTo>
                <a:lnTo>
                  <a:pt x="130" y="6"/>
                </a:lnTo>
                <a:lnTo>
                  <a:pt x="128" y="0"/>
                </a:lnTo>
                <a:lnTo>
                  <a:pt x="123" y="5"/>
                </a:lnTo>
                <a:lnTo>
                  <a:pt x="119" y="7"/>
                </a:lnTo>
                <a:lnTo>
                  <a:pt x="116" y="7"/>
                </a:lnTo>
                <a:lnTo>
                  <a:pt x="110" y="6"/>
                </a:lnTo>
                <a:lnTo>
                  <a:pt x="107" y="5"/>
                </a:lnTo>
                <a:lnTo>
                  <a:pt x="105" y="9"/>
                </a:lnTo>
                <a:lnTo>
                  <a:pt x="104" y="11"/>
                </a:lnTo>
                <a:lnTo>
                  <a:pt x="102" y="12"/>
                </a:lnTo>
                <a:lnTo>
                  <a:pt x="97" y="13"/>
                </a:lnTo>
                <a:lnTo>
                  <a:pt x="96" y="16"/>
                </a:lnTo>
                <a:lnTo>
                  <a:pt x="95" y="18"/>
                </a:lnTo>
                <a:lnTo>
                  <a:pt x="95" y="19"/>
                </a:lnTo>
                <a:lnTo>
                  <a:pt x="94" y="20"/>
                </a:lnTo>
                <a:lnTo>
                  <a:pt x="93" y="20"/>
                </a:lnTo>
                <a:lnTo>
                  <a:pt x="93" y="23"/>
                </a:lnTo>
                <a:lnTo>
                  <a:pt x="93" y="25"/>
                </a:lnTo>
                <a:lnTo>
                  <a:pt x="94" y="26"/>
                </a:lnTo>
                <a:lnTo>
                  <a:pt x="95" y="28"/>
                </a:lnTo>
                <a:lnTo>
                  <a:pt x="94" y="31"/>
                </a:lnTo>
                <a:lnTo>
                  <a:pt x="93" y="34"/>
                </a:lnTo>
                <a:lnTo>
                  <a:pt x="91" y="38"/>
                </a:lnTo>
                <a:lnTo>
                  <a:pt x="87" y="41"/>
                </a:lnTo>
                <a:lnTo>
                  <a:pt x="84" y="42"/>
                </a:lnTo>
                <a:lnTo>
                  <a:pt x="84" y="45"/>
                </a:lnTo>
                <a:lnTo>
                  <a:pt x="84" y="46"/>
                </a:lnTo>
                <a:lnTo>
                  <a:pt x="75" y="40"/>
                </a:lnTo>
                <a:lnTo>
                  <a:pt x="75" y="39"/>
                </a:lnTo>
                <a:lnTo>
                  <a:pt x="74" y="38"/>
                </a:lnTo>
                <a:lnTo>
                  <a:pt x="72" y="38"/>
                </a:lnTo>
                <a:lnTo>
                  <a:pt x="69" y="39"/>
                </a:lnTo>
                <a:lnTo>
                  <a:pt x="69" y="40"/>
                </a:lnTo>
                <a:lnTo>
                  <a:pt x="68" y="40"/>
                </a:lnTo>
                <a:lnTo>
                  <a:pt x="65" y="39"/>
                </a:lnTo>
                <a:lnTo>
                  <a:pt x="60" y="39"/>
                </a:lnTo>
                <a:lnTo>
                  <a:pt x="55" y="39"/>
                </a:lnTo>
                <a:lnTo>
                  <a:pt x="49" y="40"/>
                </a:lnTo>
                <a:lnTo>
                  <a:pt x="33" y="23"/>
                </a:lnTo>
                <a:lnTo>
                  <a:pt x="29" y="23"/>
                </a:lnTo>
                <a:lnTo>
                  <a:pt x="27" y="23"/>
                </a:lnTo>
                <a:lnTo>
                  <a:pt x="26" y="25"/>
                </a:lnTo>
                <a:lnTo>
                  <a:pt x="26" y="27"/>
                </a:lnTo>
                <a:lnTo>
                  <a:pt x="19" y="31"/>
                </a:lnTo>
                <a:lnTo>
                  <a:pt x="22" y="33"/>
                </a:lnTo>
                <a:lnTo>
                  <a:pt x="26" y="34"/>
                </a:lnTo>
                <a:lnTo>
                  <a:pt x="28" y="37"/>
                </a:lnTo>
                <a:lnTo>
                  <a:pt x="29" y="39"/>
                </a:lnTo>
                <a:lnTo>
                  <a:pt x="32" y="42"/>
                </a:lnTo>
                <a:lnTo>
                  <a:pt x="34" y="45"/>
                </a:lnTo>
                <a:lnTo>
                  <a:pt x="38" y="45"/>
                </a:lnTo>
                <a:lnTo>
                  <a:pt x="43" y="46"/>
                </a:lnTo>
                <a:lnTo>
                  <a:pt x="47" y="47"/>
                </a:lnTo>
                <a:lnTo>
                  <a:pt x="49" y="50"/>
                </a:lnTo>
                <a:lnTo>
                  <a:pt x="52" y="54"/>
                </a:lnTo>
                <a:lnTo>
                  <a:pt x="55" y="58"/>
                </a:lnTo>
                <a:lnTo>
                  <a:pt x="56" y="59"/>
                </a:lnTo>
                <a:lnTo>
                  <a:pt x="56" y="60"/>
                </a:lnTo>
                <a:lnTo>
                  <a:pt x="56" y="62"/>
                </a:lnTo>
                <a:lnTo>
                  <a:pt x="57" y="65"/>
                </a:lnTo>
                <a:lnTo>
                  <a:pt x="57" y="67"/>
                </a:lnTo>
                <a:lnTo>
                  <a:pt x="57" y="68"/>
                </a:lnTo>
                <a:lnTo>
                  <a:pt x="57" y="71"/>
                </a:lnTo>
                <a:lnTo>
                  <a:pt x="59" y="73"/>
                </a:lnTo>
                <a:lnTo>
                  <a:pt x="60" y="75"/>
                </a:lnTo>
                <a:lnTo>
                  <a:pt x="61" y="76"/>
                </a:lnTo>
                <a:lnTo>
                  <a:pt x="60" y="81"/>
                </a:lnTo>
                <a:lnTo>
                  <a:pt x="59" y="88"/>
                </a:lnTo>
                <a:lnTo>
                  <a:pt x="57" y="93"/>
                </a:lnTo>
                <a:lnTo>
                  <a:pt x="59" y="96"/>
                </a:lnTo>
                <a:lnTo>
                  <a:pt x="59" y="97"/>
                </a:lnTo>
                <a:lnTo>
                  <a:pt x="63" y="108"/>
                </a:lnTo>
                <a:close/>
                <a:moveTo>
                  <a:pt x="1" y="247"/>
                </a:moveTo>
                <a:lnTo>
                  <a:pt x="1" y="247"/>
                </a:lnTo>
                <a:lnTo>
                  <a:pt x="0" y="247"/>
                </a:lnTo>
                <a:lnTo>
                  <a:pt x="1" y="248"/>
                </a:lnTo>
                <a:lnTo>
                  <a:pt x="4" y="251"/>
                </a:lnTo>
                <a:lnTo>
                  <a:pt x="0" y="253"/>
                </a:lnTo>
                <a:lnTo>
                  <a:pt x="0" y="254"/>
                </a:lnTo>
                <a:lnTo>
                  <a:pt x="7" y="258"/>
                </a:lnTo>
                <a:lnTo>
                  <a:pt x="8" y="260"/>
                </a:lnTo>
                <a:lnTo>
                  <a:pt x="8" y="258"/>
                </a:lnTo>
                <a:lnTo>
                  <a:pt x="11" y="258"/>
                </a:lnTo>
                <a:lnTo>
                  <a:pt x="8" y="252"/>
                </a:lnTo>
                <a:lnTo>
                  <a:pt x="7" y="251"/>
                </a:lnTo>
                <a:lnTo>
                  <a:pt x="5" y="250"/>
                </a:lnTo>
                <a:lnTo>
                  <a:pt x="4" y="248"/>
                </a:lnTo>
                <a:lnTo>
                  <a:pt x="3" y="247"/>
                </a:lnTo>
                <a:lnTo>
                  <a:pt x="1" y="247"/>
                </a:lnTo>
                <a:close/>
                <a:moveTo>
                  <a:pt x="74" y="127"/>
                </a:moveTo>
                <a:lnTo>
                  <a:pt x="74" y="127"/>
                </a:lnTo>
                <a:lnTo>
                  <a:pt x="73" y="128"/>
                </a:lnTo>
                <a:lnTo>
                  <a:pt x="74" y="129"/>
                </a:lnTo>
                <a:lnTo>
                  <a:pt x="75" y="129"/>
                </a:lnTo>
                <a:lnTo>
                  <a:pt x="75" y="128"/>
                </a:lnTo>
                <a:lnTo>
                  <a:pt x="75" y="127"/>
                </a:lnTo>
                <a:lnTo>
                  <a:pt x="74" y="127"/>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97" name="Freeform 304"/>
          <p:cNvSpPr>
            <a:spLocks noEditPoints="1"/>
          </p:cNvSpPr>
          <p:nvPr/>
        </p:nvSpPr>
        <p:spPr bwMode="auto">
          <a:xfrm>
            <a:off x="8509000" y="3903663"/>
            <a:ext cx="53975" cy="53975"/>
          </a:xfrm>
          <a:custGeom>
            <a:avLst/>
            <a:gdLst>
              <a:gd name="T0" fmla="*/ 2147483647 w 36"/>
              <a:gd name="T1" fmla="*/ 2147483647 h 39"/>
              <a:gd name="T2" fmla="*/ 2147483647 w 36"/>
              <a:gd name="T3" fmla="*/ 2147483647 h 39"/>
              <a:gd name="T4" fmla="*/ 2147483647 w 36"/>
              <a:gd name="T5" fmla="*/ 2147483647 h 39"/>
              <a:gd name="T6" fmla="*/ 2147483647 w 36"/>
              <a:gd name="T7" fmla="*/ 2147483647 h 39"/>
              <a:gd name="T8" fmla="*/ 2147483647 w 36"/>
              <a:gd name="T9" fmla="*/ 2147483647 h 39"/>
              <a:gd name="T10" fmla="*/ 2147483647 w 36"/>
              <a:gd name="T11" fmla="*/ 2147483647 h 39"/>
              <a:gd name="T12" fmla="*/ 0 w 36"/>
              <a:gd name="T13" fmla="*/ 2147483647 h 39"/>
              <a:gd name="T14" fmla="*/ 2147483647 w 36"/>
              <a:gd name="T15" fmla="*/ 2147483647 h 39"/>
              <a:gd name="T16" fmla="*/ 2147483647 w 36"/>
              <a:gd name="T17" fmla="*/ 2147483647 h 39"/>
              <a:gd name="T18" fmla="*/ 2147483647 w 36"/>
              <a:gd name="T19" fmla="*/ 2147483647 h 39"/>
              <a:gd name="T20" fmla="*/ 2147483647 w 36"/>
              <a:gd name="T21" fmla="*/ 2147483647 h 39"/>
              <a:gd name="T22" fmla="*/ 2147483647 w 36"/>
              <a:gd name="T23" fmla="*/ 2147483647 h 39"/>
              <a:gd name="T24" fmla="*/ 2147483647 w 36"/>
              <a:gd name="T25" fmla="*/ 2147483647 h 39"/>
              <a:gd name="T26" fmla="*/ 2147483647 w 36"/>
              <a:gd name="T27" fmla="*/ 2147483647 h 39"/>
              <a:gd name="T28" fmla="*/ 2147483647 w 36"/>
              <a:gd name="T29" fmla="*/ 2147483647 h 39"/>
              <a:gd name="T30" fmla="*/ 2147483647 w 36"/>
              <a:gd name="T31" fmla="*/ 2147483647 h 39"/>
              <a:gd name="T32" fmla="*/ 2147483647 w 36"/>
              <a:gd name="T33" fmla="*/ 2147483647 h 39"/>
              <a:gd name="T34" fmla="*/ 2147483647 w 36"/>
              <a:gd name="T35" fmla="*/ 2147483647 h 39"/>
              <a:gd name="T36" fmla="*/ 2147483647 w 36"/>
              <a:gd name="T37" fmla="*/ 2147483647 h 39"/>
              <a:gd name="T38" fmla="*/ 2147483647 w 36"/>
              <a:gd name="T39" fmla="*/ 2147483647 h 39"/>
              <a:gd name="T40" fmla="*/ 2147483647 w 36"/>
              <a:gd name="T41" fmla="*/ 0 h 39"/>
              <a:gd name="T42" fmla="*/ 2147483647 w 36"/>
              <a:gd name="T43" fmla="*/ 0 h 39"/>
              <a:gd name="T44" fmla="*/ 2147483647 w 36"/>
              <a:gd name="T45" fmla="*/ 2147483647 h 39"/>
              <a:gd name="T46" fmla="*/ 2147483647 w 36"/>
              <a:gd name="T47" fmla="*/ 2147483647 h 39"/>
              <a:gd name="T48" fmla="*/ 2147483647 w 36"/>
              <a:gd name="T49" fmla="*/ 2147483647 h 39"/>
              <a:gd name="T50" fmla="*/ 2147483647 w 36"/>
              <a:gd name="T51" fmla="*/ 2147483647 h 39"/>
              <a:gd name="T52" fmla="*/ 2147483647 w 36"/>
              <a:gd name="T53" fmla="*/ 2147483647 h 39"/>
              <a:gd name="T54" fmla="*/ 2147483647 w 36"/>
              <a:gd name="T55" fmla="*/ 2147483647 h 39"/>
              <a:gd name="T56" fmla="*/ 2147483647 w 36"/>
              <a:gd name="T57" fmla="*/ 2147483647 h 39"/>
              <a:gd name="T58" fmla="*/ 2147483647 w 36"/>
              <a:gd name="T59" fmla="*/ 2147483647 h 39"/>
              <a:gd name="T60" fmla="*/ 2147483647 w 36"/>
              <a:gd name="T61" fmla="*/ 2147483647 h 39"/>
              <a:gd name="T62" fmla="*/ 2147483647 w 36"/>
              <a:gd name="T63" fmla="*/ 2147483647 h 39"/>
              <a:gd name="T64" fmla="*/ 2147483647 w 36"/>
              <a:gd name="T65" fmla="*/ 2147483647 h 39"/>
              <a:gd name="T66" fmla="*/ 2147483647 w 36"/>
              <a:gd name="T67" fmla="*/ 2147483647 h 39"/>
              <a:gd name="T68" fmla="*/ 2147483647 w 36"/>
              <a:gd name="T69" fmla="*/ 2147483647 h 39"/>
              <a:gd name="T70" fmla="*/ 2147483647 w 36"/>
              <a:gd name="T71" fmla="*/ 2147483647 h 39"/>
              <a:gd name="T72" fmla="*/ 2147483647 w 36"/>
              <a:gd name="T73" fmla="*/ 2147483647 h 39"/>
              <a:gd name="T74" fmla="*/ 2147483647 w 36"/>
              <a:gd name="T75" fmla="*/ 2147483647 h 39"/>
              <a:gd name="T76" fmla="*/ 2147483647 w 36"/>
              <a:gd name="T77" fmla="*/ 2147483647 h 39"/>
              <a:gd name="T78" fmla="*/ 2147483647 w 36"/>
              <a:gd name="T79" fmla="*/ 2147483647 h 39"/>
              <a:gd name="T80" fmla="*/ 2147483647 w 36"/>
              <a:gd name="T81" fmla="*/ 2147483647 h 39"/>
              <a:gd name="T82" fmla="*/ 2147483647 w 36"/>
              <a:gd name="T83" fmla="*/ 2147483647 h 39"/>
              <a:gd name="T84" fmla="*/ 2147483647 w 36"/>
              <a:gd name="T85" fmla="*/ 0 h 39"/>
              <a:gd name="T86" fmla="*/ 2147483647 w 36"/>
              <a:gd name="T87" fmla="*/ 0 h 39"/>
              <a:gd name="T88" fmla="*/ 2147483647 w 36"/>
              <a:gd name="T89" fmla="*/ 0 h 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6"/>
              <a:gd name="T136" fmla="*/ 0 h 39"/>
              <a:gd name="T137" fmla="*/ 36 w 36"/>
              <a:gd name="T138" fmla="*/ 39 h 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6" h="39">
                <a:moveTo>
                  <a:pt x="12" y="26"/>
                </a:moveTo>
                <a:lnTo>
                  <a:pt x="12" y="26"/>
                </a:lnTo>
                <a:lnTo>
                  <a:pt x="8" y="26"/>
                </a:lnTo>
                <a:lnTo>
                  <a:pt x="5" y="27"/>
                </a:lnTo>
                <a:lnTo>
                  <a:pt x="3" y="29"/>
                </a:lnTo>
                <a:lnTo>
                  <a:pt x="1" y="32"/>
                </a:lnTo>
                <a:lnTo>
                  <a:pt x="0" y="34"/>
                </a:lnTo>
                <a:lnTo>
                  <a:pt x="1" y="36"/>
                </a:lnTo>
                <a:lnTo>
                  <a:pt x="5" y="37"/>
                </a:lnTo>
                <a:lnTo>
                  <a:pt x="8" y="39"/>
                </a:lnTo>
                <a:lnTo>
                  <a:pt x="13" y="37"/>
                </a:lnTo>
                <a:lnTo>
                  <a:pt x="17" y="36"/>
                </a:lnTo>
                <a:lnTo>
                  <a:pt x="18" y="35"/>
                </a:lnTo>
                <a:lnTo>
                  <a:pt x="19" y="33"/>
                </a:lnTo>
                <a:lnTo>
                  <a:pt x="19" y="30"/>
                </a:lnTo>
                <a:lnTo>
                  <a:pt x="18" y="28"/>
                </a:lnTo>
                <a:lnTo>
                  <a:pt x="15" y="27"/>
                </a:lnTo>
                <a:lnTo>
                  <a:pt x="12" y="26"/>
                </a:lnTo>
                <a:close/>
                <a:moveTo>
                  <a:pt x="34" y="0"/>
                </a:moveTo>
                <a:lnTo>
                  <a:pt x="34" y="0"/>
                </a:lnTo>
                <a:lnTo>
                  <a:pt x="27" y="4"/>
                </a:lnTo>
                <a:lnTo>
                  <a:pt x="20" y="7"/>
                </a:lnTo>
                <a:lnTo>
                  <a:pt x="15" y="12"/>
                </a:lnTo>
                <a:lnTo>
                  <a:pt x="18" y="13"/>
                </a:lnTo>
                <a:lnTo>
                  <a:pt x="18" y="14"/>
                </a:lnTo>
                <a:lnTo>
                  <a:pt x="22" y="12"/>
                </a:lnTo>
                <a:lnTo>
                  <a:pt x="28" y="11"/>
                </a:lnTo>
                <a:lnTo>
                  <a:pt x="31" y="11"/>
                </a:lnTo>
                <a:lnTo>
                  <a:pt x="33" y="11"/>
                </a:lnTo>
                <a:lnTo>
                  <a:pt x="33" y="5"/>
                </a:lnTo>
                <a:lnTo>
                  <a:pt x="35" y="4"/>
                </a:lnTo>
                <a:lnTo>
                  <a:pt x="36" y="2"/>
                </a:lnTo>
                <a:lnTo>
                  <a:pt x="36" y="1"/>
                </a:lnTo>
                <a:lnTo>
                  <a:pt x="35" y="0"/>
                </a:lnTo>
                <a:lnTo>
                  <a:pt x="34" y="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98" name="Freeform 305"/>
          <p:cNvSpPr>
            <a:spLocks/>
          </p:cNvSpPr>
          <p:nvPr/>
        </p:nvSpPr>
        <p:spPr bwMode="auto">
          <a:xfrm>
            <a:off x="5289550" y="3087688"/>
            <a:ext cx="342900" cy="274637"/>
          </a:xfrm>
          <a:custGeom>
            <a:avLst/>
            <a:gdLst>
              <a:gd name="T0" fmla="*/ 2147483647 w 226"/>
              <a:gd name="T1" fmla="*/ 2147483647 h 195"/>
              <a:gd name="T2" fmla="*/ 2147483647 w 226"/>
              <a:gd name="T3" fmla="*/ 2147483647 h 195"/>
              <a:gd name="T4" fmla="*/ 2147483647 w 226"/>
              <a:gd name="T5" fmla="*/ 2147483647 h 195"/>
              <a:gd name="T6" fmla="*/ 2147483647 w 226"/>
              <a:gd name="T7" fmla="*/ 2147483647 h 195"/>
              <a:gd name="T8" fmla="*/ 2147483647 w 226"/>
              <a:gd name="T9" fmla="*/ 2147483647 h 195"/>
              <a:gd name="T10" fmla="*/ 2147483647 w 226"/>
              <a:gd name="T11" fmla="*/ 2147483647 h 195"/>
              <a:gd name="T12" fmla="*/ 2147483647 w 226"/>
              <a:gd name="T13" fmla="*/ 2147483647 h 195"/>
              <a:gd name="T14" fmla="*/ 2147483647 w 226"/>
              <a:gd name="T15" fmla="*/ 2147483647 h 195"/>
              <a:gd name="T16" fmla="*/ 2147483647 w 226"/>
              <a:gd name="T17" fmla="*/ 2147483647 h 195"/>
              <a:gd name="T18" fmla="*/ 2147483647 w 226"/>
              <a:gd name="T19" fmla="*/ 2147483647 h 195"/>
              <a:gd name="T20" fmla="*/ 2147483647 w 226"/>
              <a:gd name="T21" fmla="*/ 2147483647 h 195"/>
              <a:gd name="T22" fmla="*/ 2147483647 w 226"/>
              <a:gd name="T23" fmla="*/ 2147483647 h 195"/>
              <a:gd name="T24" fmla="*/ 2147483647 w 226"/>
              <a:gd name="T25" fmla="*/ 2147483647 h 195"/>
              <a:gd name="T26" fmla="*/ 2147483647 w 226"/>
              <a:gd name="T27" fmla="*/ 2147483647 h 195"/>
              <a:gd name="T28" fmla="*/ 2147483647 w 226"/>
              <a:gd name="T29" fmla="*/ 2147483647 h 195"/>
              <a:gd name="T30" fmla="*/ 2147483647 w 226"/>
              <a:gd name="T31" fmla="*/ 2147483647 h 195"/>
              <a:gd name="T32" fmla="*/ 2147483647 w 226"/>
              <a:gd name="T33" fmla="*/ 2147483647 h 195"/>
              <a:gd name="T34" fmla="*/ 2147483647 w 226"/>
              <a:gd name="T35" fmla="*/ 2147483647 h 195"/>
              <a:gd name="T36" fmla="*/ 2147483647 w 226"/>
              <a:gd name="T37" fmla="*/ 2147483647 h 195"/>
              <a:gd name="T38" fmla="*/ 2147483647 w 226"/>
              <a:gd name="T39" fmla="*/ 2147483647 h 195"/>
              <a:gd name="T40" fmla="*/ 2147483647 w 226"/>
              <a:gd name="T41" fmla="*/ 2147483647 h 195"/>
              <a:gd name="T42" fmla="*/ 2147483647 w 226"/>
              <a:gd name="T43" fmla="*/ 2147483647 h 195"/>
              <a:gd name="T44" fmla="*/ 2147483647 w 226"/>
              <a:gd name="T45" fmla="*/ 2147483647 h 195"/>
              <a:gd name="T46" fmla="*/ 2147483647 w 226"/>
              <a:gd name="T47" fmla="*/ 2147483647 h 195"/>
              <a:gd name="T48" fmla="*/ 2147483647 w 226"/>
              <a:gd name="T49" fmla="*/ 2147483647 h 195"/>
              <a:gd name="T50" fmla="*/ 2147483647 w 226"/>
              <a:gd name="T51" fmla="*/ 2147483647 h 195"/>
              <a:gd name="T52" fmla="*/ 2147483647 w 226"/>
              <a:gd name="T53" fmla="*/ 2147483647 h 195"/>
              <a:gd name="T54" fmla="*/ 2147483647 w 226"/>
              <a:gd name="T55" fmla="*/ 2147483647 h 195"/>
              <a:gd name="T56" fmla="*/ 2147483647 w 226"/>
              <a:gd name="T57" fmla="*/ 2147483647 h 195"/>
              <a:gd name="T58" fmla="*/ 2147483647 w 226"/>
              <a:gd name="T59" fmla="*/ 2147483647 h 195"/>
              <a:gd name="T60" fmla="*/ 0 w 226"/>
              <a:gd name="T61" fmla="*/ 2147483647 h 195"/>
              <a:gd name="T62" fmla="*/ 2147483647 w 226"/>
              <a:gd name="T63" fmla="*/ 2147483647 h 195"/>
              <a:gd name="T64" fmla="*/ 2147483647 w 226"/>
              <a:gd name="T65" fmla="*/ 2147483647 h 195"/>
              <a:gd name="T66" fmla="*/ 2147483647 w 226"/>
              <a:gd name="T67" fmla="*/ 2147483647 h 195"/>
              <a:gd name="T68" fmla="*/ 2147483647 w 226"/>
              <a:gd name="T69" fmla="*/ 2147483647 h 195"/>
              <a:gd name="T70" fmla="*/ 2147483647 w 226"/>
              <a:gd name="T71" fmla="*/ 2147483647 h 195"/>
              <a:gd name="T72" fmla="*/ 2147483647 w 226"/>
              <a:gd name="T73" fmla="*/ 2147483647 h 195"/>
              <a:gd name="T74" fmla="*/ 2147483647 w 226"/>
              <a:gd name="T75" fmla="*/ 2147483647 h 195"/>
              <a:gd name="T76" fmla="*/ 2147483647 w 226"/>
              <a:gd name="T77" fmla="*/ 2147483647 h 195"/>
              <a:gd name="T78" fmla="*/ 2147483647 w 226"/>
              <a:gd name="T79" fmla="*/ 2147483647 h 195"/>
              <a:gd name="T80" fmla="*/ 2147483647 w 226"/>
              <a:gd name="T81" fmla="*/ 2147483647 h 195"/>
              <a:gd name="T82" fmla="*/ 2147483647 w 226"/>
              <a:gd name="T83" fmla="*/ 2147483647 h 195"/>
              <a:gd name="T84" fmla="*/ 2147483647 w 226"/>
              <a:gd name="T85" fmla="*/ 2147483647 h 195"/>
              <a:gd name="T86" fmla="*/ 2147483647 w 226"/>
              <a:gd name="T87" fmla="*/ 2147483647 h 195"/>
              <a:gd name="T88" fmla="*/ 2147483647 w 226"/>
              <a:gd name="T89" fmla="*/ 2147483647 h 195"/>
              <a:gd name="T90" fmla="*/ 2147483647 w 226"/>
              <a:gd name="T91" fmla="*/ 2147483647 h 195"/>
              <a:gd name="T92" fmla="*/ 2147483647 w 226"/>
              <a:gd name="T93" fmla="*/ 2147483647 h 195"/>
              <a:gd name="T94" fmla="*/ 2147483647 w 226"/>
              <a:gd name="T95" fmla="*/ 0 h 195"/>
              <a:gd name="T96" fmla="*/ 2147483647 w 226"/>
              <a:gd name="T97" fmla="*/ 2147483647 h 195"/>
              <a:gd name="T98" fmla="*/ 2147483647 w 226"/>
              <a:gd name="T99" fmla="*/ 2147483647 h 195"/>
              <a:gd name="T100" fmla="*/ 2147483647 w 226"/>
              <a:gd name="T101" fmla="*/ 2147483647 h 195"/>
              <a:gd name="T102" fmla="*/ 2147483647 w 226"/>
              <a:gd name="T103" fmla="*/ 2147483647 h 195"/>
              <a:gd name="T104" fmla="*/ 2147483647 w 226"/>
              <a:gd name="T105" fmla="*/ 2147483647 h 195"/>
              <a:gd name="T106" fmla="*/ 2147483647 w 226"/>
              <a:gd name="T107" fmla="*/ 2147483647 h 195"/>
              <a:gd name="T108" fmla="*/ 2147483647 w 226"/>
              <a:gd name="T109" fmla="*/ 2147483647 h 195"/>
              <a:gd name="T110" fmla="*/ 2147483647 w 226"/>
              <a:gd name="T111" fmla="*/ 2147483647 h 195"/>
              <a:gd name="T112" fmla="*/ 2147483647 w 226"/>
              <a:gd name="T113" fmla="*/ 2147483647 h 195"/>
              <a:gd name="T114" fmla="*/ 2147483647 w 226"/>
              <a:gd name="T115" fmla="*/ 2147483647 h 195"/>
              <a:gd name="T116" fmla="*/ 2147483647 w 226"/>
              <a:gd name="T117" fmla="*/ 2147483647 h 195"/>
              <a:gd name="T118" fmla="*/ 2147483647 w 226"/>
              <a:gd name="T119" fmla="*/ 2147483647 h 195"/>
              <a:gd name="T120" fmla="*/ 2147483647 w 226"/>
              <a:gd name="T121" fmla="*/ 2147483647 h 195"/>
              <a:gd name="T122" fmla="*/ 2147483647 w 226"/>
              <a:gd name="T123" fmla="*/ 2147483647 h 19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26"/>
              <a:gd name="T187" fmla="*/ 0 h 195"/>
              <a:gd name="T188" fmla="*/ 226 w 226"/>
              <a:gd name="T189" fmla="*/ 195 h 19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26" h="195">
                <a:moveTo>
                  <a:pt x="150" y="74"/>
                </a:moveTo>
                <a:lnTo>
                  <a:pt x="147" y="81"/>
                </a:lnTo>
                <a:lnTo>
                  <a:pt x="153" y="89"/>
                </a:lnTo>
                <a:lnTo>
                  <a:pt x="154" y="91"/>
                </a:lnTo>
                <a:lnTo>
                  <a:pt x="155" y="94"/>
                </a:lnTo>
                <a:lnTo>
                  <a:pt x="156" y="96"/>
                </a:lnTo>
                <a:lnTo>
                  <a:pt x="157" y="97"/>
                </a:lnTo>
                <a:lnTo>
                  <a:pt x="162" y="102"/>
                </a:lnTo>
                <a:lnTo>
                  <a:pt x="164" y="103"/>
                </a:lnTo>
                <a:lnTo>
                  <a:pt x="168" y="105"/>
                </a:lnTo>
                <a:lnTo>
                  <a:pt x="206" y="123"/>
                </a:lnTo>
                <a:lnTo>
                  <a:pt x="226" y="124"/>
                </a:lnTo>
                <a:lnTo>
                  <a:pt x="189" y="181"/>
                </a:lnTo>
                <a:lnTo>
                  <a:pt x="170" y="181"/>
                </a:lnTo>
                <a:lnTo>
                  <a:pt x="164" y="186"/>
                </a:lnTo>
                <a:lnTo>
                  <a:pt x="150" y="187"/>
                </a:lnTo>
                <a:lnTo>
                  <a:pt x="147" y="190"/>
                </a:lnTo>
                <a:lnTo>
                  <a:pt x="140" y="192"/>
                </a:lnTo>
                <a:lnTo>
                  <a:pt x="134" y="192"/>
                </a:lnTo>
                <a:lnTo>
                  <a:pt x="130" y="192"/>
                </a:lnTo>
                <a:lnTo>
                  <a:pt x="128" y="190"/>
                </a:lnTo>
                <a:lnTo>
                  <a:pt x="127" y="188"/>
                </a:lnTo>
                <a:lnTo>
                  <a:pt x="126" y="186"/>
                </a:lnTo>
                <a:lnTo>
                  <a:pt x="123" y="188"/>
                </a:lnTo>
                <a:lnTo>
                  <a:pt x="120" y="191"/>
                </a:lnTo>
                <a:lnTo>
                  <a:pt x="119" y="191"/>
                </a:lnTo>
                <a:lnTo>
                  <a:pt x="116" y="190"/>
                </a:lnTo>
                <a:lnTo>
                  <a:pt x="115" y="190"/>
                </a:lnTo>
                <a:lnTo>
                  <a:pt x="114" y="190"/>
                </a:lnTo>
                <a:lnTo>
                  <a:pt x="113" y="192"/>
                </a:lnTo>
                <a:lnTo>
                  <a:pt x="110" y="195"/>
                </a:lnTo>
                <a:lnTo>
                  <a:pt x="103" y="195"/>
                </a:lnTo>
                <a:lnTo>
                  <a:pt x="99" y="195"/>
                </a:lnTo>
                <a:lnTo>
                  <a:pt x="96" y="195"/>
                </a:lnTo>
                <a:lnTo>
                  <a:pt x="94" y="194"/>
                </a:lnTo>
                <a:lnTo>
                  <a:pt x="92" y="193"/>
                </a:lnTo>
                <a:lnTo>
                  <a:pt x="87" y="192"/>
                </a:lnTo>
                <a:lnTo>
                  <a:pt x="82" y="192"/>
                </a:lnTo>
                <a:lnTo>
                  <a:pt x="79" y="194"/>
                </a:lnTo>
                <a:lnTo>
                  <a:pt x="75" y="194"/>
                </a:lnTo>
                <a:lnTo>
                  <a:pt x="72" y="193"/>
                </a:lnTo>
                <a:lnTo>
                  <a:pt x="69" y="192"/>
                </a:lnTo>
                <a:lnTo>
                  <a:pt x="67" y="193"/>
                </a:lnTo>
                <a:lnTo>
                  <a:pt x="65" y="194"/>
                </a:lnTo>
                <a:lnTo>
                  <a:pt x="62" y="194"/>
                </a:lnTo>
                <a:lnTo>
                  <a:pt x="52" y="193"/>
                </a:lnTo>
                <a:lnTo>
                  <a:pt x="51" y="188"/>
                </a:lnTo>
                <a:lnTo>
                  <a:pt x="51" y="184"/>
                </a:lnTo>
                <a:lnTo>
                  <a:pt x="50" y="181"/>
                </a:lnTo>
                <a:lnTo>
                  <a:pt x="48" y="180"/>
                </a:lnTo>
                <a:lnTo>
                  <a:pt x="47" y="180"/>
                </a:lnTo>
                <a:lnTo>
                  <a:pt x="44" y="180"/>
                </a:lnTo>
                <a:lnTo>
                  <a:pt x="38" y="179"/>
                </a:lnTo>
                <a:lnTo>
                  <a:pt x="36" y="177"/>
                </a:lnTo>
                <a:lnTo>
                  <a:pt x="34" y="174"/>
                </a:lnTo>
                <a:lnTo>
                  <a:pt x="33" y="170"/>
                </a:lnTo>
                <a:lnTo>
                  <a:pt x="31" y="166"/>
                </a:lnTo>
                <a:lnTo>
                  <a:pt x="30" y="163"/>
                </a:lnTo>
                <a:lnTo>
                  <a:pt x="29" y="159"/>
                </a:lnTo>
                <a:lnTo>
                  <a:pt x="27" y="154"/>
                </a:lnTo>
                <a:lnTo>
                  <a:pt x="25" y="151"/>
                </a:lnTo>
                <a:lnTo>
                  <a:pt x="22" y="147"/>
                </a:lnTo>
                <a:lnTo>
                  <a:pt x="18" y="143"/>
                </a:lnTo>
                <a:lnTo>
                  <a:pt x="17" y="140"/>
                </a:lnTo>
                <a:lnTo>
                  <a:pt x="15" y="139"/>
                </a:lnTo>
                <a:lnTo>
                  <a:pt x="11" y="137"/>
                </a:lnTo>
                <a:lnTo>
                  <a:pt x="8" y="137"/>
                </a:lnTo>
                <a:lnTo>
                  <a:pt x="4" y="137"/>
                </a:lnTo>
                <a:lnTo>
                  <a:pt x="2" y="136"/>
                </a:lnTo>
                <a:lnTo>
                  <a:pt x="0" y="136"/>
                </a:lnTo>
                <a:lnTo>
                  <a:pt x="0" y="135"/>
                </a:lnTo>
                <a:lnTo>
                  <a:pt x="3" y="126"/>
                </a:lnTo>
                <a:lnTo>
                  <a:pt x="9" y="125"/>
                </a:lnTo>
                <a:lnTo>
                  <a:pt x="13" y="124"/>
                </a:lnTo>
                <a:lnTo>
                  <a:pt x="15" y="123"/>
                </a:lnTo>
                <a:lnTo>
                  <a:pt x="16" y="119"/>
                </a:lnTo>
                <a:lnTo>
                  <a:pt x="17" y="113"/>
                </a:lnTo>
                <a:lnTo>
                  <a:pt x="18" y="105"/>
                </a:lnTo>
                <a:lnTo>
                  <a:pt x="18" y="97"/>
                </a:lnTo>
                <a:lnTo>
                  <a:pt x="19" y="94"/>
                </a:lnTo>
                <a:lnTo>
                  <a:pt x="22" y="89"/>
                </a:lnTo>
                <a:lnTo>
                  <a:pt x="24" y="84"/>
                </a:lnTo>
                <a:lnTo>
                  <a:pt x="25" y="80"/>
                </a:lnTo>
                <a:lnTo>
                  <a:pt x="25" y="70"/>
                </a:lnTo>
                <a:lnTo>
                  <a:pt x="27" y="68"/>
                </a:lnTo>
                <a:lnTo>
                  <a:pt x="32" y="66"/>
                </a:lnTo>
                <a:lnTo>
                  <a:pt x="36" y="64"/>
                </a:lnTo>
                <a:lnTo>
                  <a:pt x="38" y="61"/>
                </a:lnTo>
                <a:lnTo>
                  <a:pt x="41" y="52"/>
                </a:lnTo>
                <a:lnTo>
                  <a:pt x="45" y="46"/>
                </a:lnTo>
                <a:lnTo>
                  <a:pt x="46" y="42"/>
                </a:lnTo>
                <a:lnTo>
                  <a:pt x="46" y="37"/>
                </a:lnTo>
                <a:lnTo>
                  <a:pt x="47" y="34"/>
                </a:lnTo>
                <a:lnTo>
                  <a:pt x="50" y="30"/>
                </a:lnTo>
                <a:lnTo>
                  <a:pt x="52" y="27"/>
                </a:lnTo>
                <a:lnTo>
                  <a:pt x="54" y="25"/>
                </a:lnTo>
                <a:lnTo>
                  <a:pt x="59" y="16"/>
                </a:lnTo>
                <a:lnTo>
                  <a:pt x="61" y="13"/>
                </a:lnTo>
                <a:lnTo>
                  <a:pt x="69" y="9"/>
                </a:lnTo>
                <a:lnTo>
                  <a:pt x="73" y="9"/>
                </a:lnTo>
                <a:lnTo>
                  <a:pt x="75" y="9"/>
                </a:lnTo>
                <a:lnTo>
                  <a:pt x="77" y="11"/>
                </a:lnTo>
                <a:lnTo>
                  <a:pt x="79" y="15"/>
                </a:lnTo>
                <a:lnTo>
                  <a:pt x="82" y="1"/>
                </a:lnTo>
                <a:lnTo>
                  <a:pt x="84" y="0"/>
                </a:lnTo>
                <a:lnTo>
                  <a:pt x="86" y="0"/>
                </a:lnTo>
                <a:lnTo>
                  <a:pt x="88" y="1"/>
                </a:lnTo>
                <a:lnTo>
                  <a:pt x="91" y="4"/>
                </a:lnTo>
                <a:lnTo>
                  <a:pt x="93" y="6"/>
                </a:lnTo>
                <a:lnTo>
                  <a:pt x="94" y="8"/>
                </a:lnTo>
                <a:lnTo>
                  <a:pt x="96" y="9"/>
                </a:lnTo>
                <a:lnTo>
                  <a:pt x="101" y="8"/>
                </a:lnTo>
                <a:lnTo>
                  <a:pt x="102" y="8"/>
                </a:lnTo>
                <a:lnTo>
                  <a:pt x="103" y="11"/>
                </a:lnTo>
                <a:lnTo>
                  <a:pt x="106" y="13"/>
                </a:lnTo>
                <a:lnTo>
                  <a:pt x="110" y="14"/>
                </a:lnTo>
                <a:lnTo>
                  <a:pt x="120" y="15"/>
                </a:lnTo>
                <a:lnTo>
                  <a:pt x="122" y="18"/>
                </a:lnTo>
                <a:lnTo>
                  <a:pt x="124" y="20"/>
                </a:lnTo>
                <a:lnTo>
                  <a:pt x="129" y="26"/>
                </a:lnTo>
                <a:lnTo>
                  <a:pt x="133" y="29"/>
                </a:lnTo>
                <a:lnTo>
                  <a:pt x="134" y="33"/>
                </a:lnTo>
                <a:lnTo>
                  <a:pt x="136" y="37"/>
                </a:lnTo>
                <a:lnTo>
                  <a:pt x="140" y="41"/>
                </a:lnTo>
                <a:lnTo>
                  <a:pt x="142" y="43"/>
                </a:lnTo>
                <a:lnTo>
                  <a:pt x="137" y="49"/>
                </a:lnTo>
                <a:lnTo>
                  <a:pt x="135" y="54"/>
                </a:lnTo>
                <a:lnTo>
                  <a:pt x="134" y="59"/>
                </a:lnTo>
                <a:lnTo>
                  <a:pt x="134" y="62"/>
                </a:lnTo>
                <a:lnTo>
                  <a:pt x="133" y="66"/>
                </a:lnTo>
                <a:lnTo>
                  <a:pt x="131" y="68"/>
                </a:lnTo>
                <a:lnTo>
                  <a:pt x="131" y="71"/>
                </a:lnTo>
                <a:lnTo>
                  <a:pt x="133" y="74"/>
                </a:lnTo>
                <a:lnTo>
                  <a:pt x="135" y="75"/>
                </a:lnTo>
                <a:lnTo>
                  <a:pt x="140" y="75"/>
                </a:lnTo>
                <a:lnTo>
                  <a:pt x="144" y="75"/>
                </a:lnTo>
                <a:lnTo>
                  <a:pt x="146" y="74"/>
                </a:lnTo>
                <a:lnTo>
                  <a:pt x="150" y="74"/>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799" name="Freeform 306"/>
          <p:cNvSpPr>
            <a:spLocks noEditPoints="1"/>
          </p:cNvSpPr>
          <p:nvPr/>
        </p:nvSpPr>
        <p:spPr bwMode="auto">
          <a:xfrm>
            <a:off x="5053013" y="1795463"/>
            <a:ext cx="146050" cy="77787"/>
          </a:xfrm>
          <a:custGeom>
            <a:avLst/>
            <a:gdLst>
              <a:gd name="T0" fmla="*/ 2147483647 w 95"/>
              <a:gd name="T1" fmla="*/ 2147483647 h 55"/>
              <a:gd name="T2" fmla="*/ 2147483647 w 95"/>
              <a:gd name="T3" fmla="*/ 2147483647 h 55"/>
              <a:gd name="T4" fmla="*/ 2147483647 w 95"/>
              <a:gd name="T5" fmla="*/ 2147483647 h 55"/>
              <a:gd name="T6" fmla="*/ 2147483647 w 95"/>
              <a:gd name="T7" fmla="*/ 2147483647 h 55"/>
              <a:gd name="T8" fmla="*/ 2147483647 w 95"/>
              <a:gd name="T9" fmla="*/ 0 h 55"/>
              <a:gd name="T10" fmla="*/ 2147483647 w 95"/>
              <a:gd name="T11" fmla="*/ 2147483647 h 55"/>
              <a:gd name="T12" fmla="*/ 2147483647 w 95"/>
              <a:gd name="T13" fmla="*/ 2147483647 h 55"/>
              <a:gd name="T14" fmla="*/ 2147483647 w 95"/>
              <a:gd name="T15" fmla="*/ 2147483647 h 55"/>
              <a:gd name="T16" fmla="*/ 2147483647 w 95"/>
              <a:gd name="T17" fmla="*/ 2147483647 h 55"/>
              <a:gd name="T18" fmla="*/ 2147483647 w 95"/>
              <a:gd name="T19" fmla="*/ 2147483647 h 55"/>
              <a:gd name="T20" fmla="*/ 2147483647 w 95"/>
              <a:gd name="T21" fmla="*/ 2147483647 h 55"/>
              <a:gd name="T22" fmla="*/ 2147483647 w 95"/>
              <a:gd name="T23" fmla="*/ 2147483647 h 55"/>
              <a:gd name="T24" fmla="*/ 2147483647 w 95"/>
              <a:gd name="T25" fmla="*/ 2147483647 h 55"/>
              <a:gd name="T26" fmla="*/ 2147483647 w 95"/>
              <a:gd name="T27" fmla="*/ 2147483647 h 55"/>
              <a:gd name="T28" fmla="*/ 2147483647 w 95"/>
              <a:gd name="T29" fmla="*/ 2147483647 h 55"/>
              <a:gd name="T30" fmla="*/ 2147483647 w 95"/>
              <a:gd name="T31" fmla="*/ 2147483647 h 55"/>
              <a:gd name="T32" fmla="*/ 2147483647 w 95"/>
              <a:gd name="T33" fmla="*/ 2147483647 h 55"/>
              <a:gd name="T34" fmla="*/ 2147483647 w 95"/>
              <a:gd name="T35" fmla="*/ 2147483647 h 55"/>
              <a:gd name="T36" fmla="*/ 2147483647 w 95"/>
              <a:gd name="T37" fmla="*/ 2147483647 h 55"/>
              <a:gd name="T38" fmla="*/ 2147483647 w 95"/>
              <a:gd name="T39" fmla="*/ 2147483647 h 55"/>
              <a:gd name="T40" fmla="*/ 2147483647 w 95"/>
              <a:gd name="T41" fmla="*/ 2147483647 h 55"/>
              <a:gd name="T42" fmla="*/ 2147483647 w 95"/>
              <a:gd name="T43" fmla="*/ 2147483647 h 55"/>
              <a:gd name="T44" fmla="*/ 2147483647 w 95"/>
              <a:gd name="T45" fmla="*/ 2147483647 h 55"/>
              <a:gd name="T46" fmla="*/ 2147483647 w 95"/>
              <a:gd name="T47" fmla="*/ 2147483647 h 55"/>
              <a:gd name="T48" fmla="*/ 2147483647 w 95"/>
              <a:gd name="T49" fmla="*/ 2147483647 h 55"/>
              <a:gd name="T50" fmla="*/ 2147483647 w 95"/>
              <a:gd name="T51" fmla="*/ 2147483647 h 55"/>
              <a:gd name="T52" fmla="*/ 2147483647 w 95"/>
              <a:gd name="T53" fmla="*/ 2147483647 h 55"/>
              <a:gd name="T54" fmla="*/ 2147483647 w 95"/>
              <a:gd name="T55" fmla="*/ 2147483647 h 55"/>
              <a:gd name="T56" fmla="*/ 2147483647 w 95"/>
              <a:gd name="T57" fmla="*/ 2147483647 h 55"/>
              <a:gd name="T58" fmla="*/ 2147483647 w 95"/>
              <a:gd name="T59" fmla="*/ 2147483647 h 55"/>
              <a:gd name="T60" fmla="*/ 2147483647 w 95"/>
              <a:gd name="T61" fmla="*/ 2147483647 h 55"/>
              <a:gd name="T62" fmla="*/ 2147483647 w 95"/>
              <a:gd name="T63" fmla="*/ 2147483647 h 55"/>
              <a:gd name="T64" fmla="*/ 0 w 95"/>
              <a:gd name="T65" fmla="*/ 2147483647 h 55"/>
              <a:gd name="T66" fmla="*/ 2147483647 w 95"/>
              <a:gd name="T67" fmla="*/ 2147483647 h 55"/>
              <a:gd name="T68" fmla="*/ 2147483647 w 95"/>
              <a:gd name="T69" fmla="*/ 2147483647 h 55"/>
              <a:gd name="T70" fmla="*/ 2147483647 w 95"/>
              <a:gd name="T71" fmla="*/ 2147483647 h 55"/>
              <a:gd name="T72" fmla="*/ 2147483647 w 95"/>
              <a:gd name="T73" fmla="*/ 2147483647 h 55"/>
              <a:gd name="T74" fmla="*/ 2147483647 w 95"/>
              <a:gd name="T75" fmla="*/ 2147483647 h 55"/>
              <a:gd name="T76" fmla="*/ 2147483647 w 95"/>
              <a:gd name="T77" fmla="*/ 2147483647 h 55"/>
              <a:gd name="T78" fmla="*/ 2147483647 w 95"/>
              <a:gd name="T79" fmla="*/ 2147483647 h 55"/>
              <a:gd name="T80" fmla="*/ 2147483647 w 95"/>
              <a:gd name="T81" fmla="*/ 2147483647 h 55"/>
              <a:gd name="T82" fmla="*/ 2147483647 w 95"/>
              <a:gd name="T83" fmla="*/ 2147483647 h 55"/>
              <a:gd name="T84" fmla="*/ 2147483647 w 95"/>
              <a:gd name="T85" fmla="*/ 2147483647 h 55"/>
              <a:gd name="T86" fmla="*/ 2147483647 w 95"/>
              <a:gd name="T87" fmla="*/ 2147483647 h 55"/>
              <a:gd name="T88" fmla="*/ 2147483647 w 95"/>
              <a:gd name="T89" fmla="*/ 2147483647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5"/>
              <a:gd name="T136" fmla="*/ 0 h 55"/>
              <a:gd name="T137" fmla="*/ 95 w 95"/>
              <a:gd name="T138" fmla="*/ 55 h 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5" h="55">
                <a:moveTo>
                  <a:pt x="89" y="20"/>
                </a:moveTo>
                <a:lnTo>
                  <a:pt x="92" y="16"/>
                </a:lnTo>
                <a:lnTo>
                  <a:pt x="94" y="15"/>
                </a:lnTo>
                <a:lnTo>
                  <a:pt x="95" y="14"/>
                </a:lnTo>
                <a:lnTo>
                  <a:pt x="95" y="12"/>
                </a:lnTo>
                <a:lnTo>
                  <a:pt x="95" y="9"/>
                </a:lnTo>
                <a:lnTo>
                  <a:pt x="94" y="7"/>
                </a:lnTo>
                <a:lnTo>
                  <a:pt x="91" y="5"/>
                </a:lnTo>
                <a:lnTo>
                  <a:pt x="84" y="3"/>
                </a:lnTo>
                <a:lnTo>
                  <a:pt x="80" y="0"/>
                </a:lnTo>
                <a:lnTo>
                  <a:pt x="77" y="0"/>
                </a:lnTo>
                <a:lnTo>
                  <a:pt x="76" y="0"/>
                </a:lnTo>
                <a:lnTo>
                  <a:pt x="75" y="1"/>
                </a:lnTo>
                <a:lnTo>
                  <a:pt x="75" y="2"/>
                </a:lnTo>
                <a:lnTo>
                  <a:pt x="75" y="5"/>
                </a:lnTo>
                <a:lnTo>
                  <a:pt x="68" y="6"/>
                </a:lnTo>
                <a:lnTo>
                  <a:pt x="61" y="6"/>
                </a:lnTo>
                <a:lnTo>
                  <a:pt x="60" y="5"/>
                </a:lnTo>
                <a:lnTo>
                  <a:pt x="60" y="3"/>
                </a:lnTo>
                <a:lnTo>
                  <a:pt x="59" y="2"/>
                </a:lnTo>
                <a:lnTo>
                  <a:pt x="57" y="2"/>
                </a:lnTo>
                <a:lnTo>
                  <a:pt x="56" y="3"/>
                </a:lnTo>
                <a:lnTo>
                  <a:pt x="55" y="5"/>
                </a:lnTo>
                <a:lnTo>
                  <a:pt x="55" y="7"/>
                </a:lnTo>
                <a:lnTo>
                  <a:pt x="47" y="7"/>
                </a:lnTo>
                <a:lnTo>
                  <a:pt x="41" y="9"/>
                </a:lnTo>
                <a:lnTo>
                  <a:pt x="29" y="13"/>
                </a:lnTo>
                <a:lnTo>
                  <a:pt x="28" y="22"/>
                </a:lnTo>
                <a:lnTo>
                  <a:pt x="29" y="33"/>
                </a:lnTo>
                <a:lnTo>
                  <a:pt x="32" y="33"/>
                </a:lnTo>
                <a:lnTo>
                  <a:pt x="34" y="33"/>
                </a:lnTo>
                <a:lnTo>
                  <a:pt x="33" y="43"/>
                </a:lnTo>
                <a:lnTo>
                  <a:pt x="42" y="43"/>
                </a:lnTo>
                <a:lnTo>
                  <a:pt x="43" y="43"/>
                </a:lnTo>
                <a:lnTo>
                  <a:pt x="45" y="42"/>
                </a:lnTo>
                <a:lnTo>
                  <a:pt x="46" y="41"/>
                </a:lnTo>
                <a:lnTo>
                  <a:pt x="49" y="41"/>
                </a:lnTo>
                <a:lnTo>
                  <a:pt x="56" y="42"/>
                </a:lnTo>
                <a:lnTo>
                  <a:pt x="59" y="44"/>
                </a:lnTo>
                <a:lnTo>
                  <a:pt x="60" y="46"/>
                </a:lnTo>
                <a:lnTo>
                  <a:pt x="61" y="48"/>
                </a:lnTo>
                <a:lnTo>
                  <a:pt x="66" y="48"/>
                </a:lnTo>
                <a:lnTo>
                  <a:pt x="69" y="55"/>
                </a:lnTo>
                <a:lnTo>
                  <a:pt x="76" y="53"/>
                </a:lnTo>
                <a:lnTo>
                  <a:pt x="77" y="49"/>
                </a:lnTo>
                <a:lnTo>
                  <a:pt x="78" y="46"/>
                </a:lnTo>
                <a:lnTo>
                  <a:pt x="80" y="44"/>
                </a:lnTo>
                <a:lnTo>
                  <a:pt x="82" y="43"/>
                </a:lnTo>
                <a:lnTo>
                  <a:pt x="84" y="41"/>
                </a:lnTo>
                <a:lnTo>
                  <a:pt x="85" y="37"/>
                </a:lnTo>
                <a:lnTo>
                  <a:pt x="87" y="34"/>
                </a:lnTo>
                <a:lnTo>
                  <a:pt x="83" y="31"/>
                </a:lnTo>
                <a:lnTo>
                  <a:pt x="82" y="26"/>
                </a:lnTo>
                <a:lnTo>
                  <a:pt x="81" y="20"/>
                </a:lnTo>
                <a:lnTo>
                  <a:pt x="84" y="17"/>
                </a:lnTo>
                <a:lnTo>
                  <a:pt x="88" y="17"/>
                </a:lnTo>
                <a:lnTo>
                  <a:pt x="89" y="20"/>
                </a:lnTo>
                <a:close/>
                <a:moveTo>
                  <a:pt x="4" y="43"/>
                </a:moveTo>
                <a:lnTo>
                  <a:pt x="4" y="43"/>
                </a:lnTo>
                <a:lnTo>
                  <a:pt x="2" y="43"/>
                </a:lnTo>
                <a:lnTo>
                  <a:pt x="4" y="44"/>
                </a:lnTo>
                <a:lnTo>
                  <a:pt x="5" y="47"/>
                </a:lnTo>
                <a:lnTo>
                  <a:pt x="5" y="44"/>
                </a:lnTo>
                <a:lnTo>
                  <a:pt x="5" y="43"/>
                </a:lnTo>
                <a:lnTo>
                  <a:pt x="4" y="43"/>
                </a:lnTo>
                <a:close/>
                <a:moveTo>
                  <a:pt x="9" y="26"/>
                </a:moveTo>
                <a:lnTo>
                  <a:pt x="9" y="26"/>
                </a:lnTo>
                <a:lnTo>
                  <a:pt x="6" y="28"/>
                </a:lnTo>
                <a:lnTo>
                  <a:pt x="2" y="30"/>
                </a:lnTo>
                <a:lnTo>
                  <a:pt x="1" y="29"/>
                </a:lnTo>
                <a:lnTo>
                  <a:pt x="0" y="28"/>
                </a:lnTo>
                <a:lnTo>
                  <a:pt x="0" y="35"/>
                </a:lnTo>
                <a:lnTo>
                  <a:pt x="1" y="37"/>
                </a:lnTo>
                <a:lnTo>
                  <a:pt x="5" y="40"/>
                </a:lnTo>
                <a:lnTo>
                  <a:pt x="5" y="41"/>
                </a:lnTo>
                <a:lnTo>
                  <a:pt x="6" y="42"/>
                </a:lnTo>
                <a:lnTo>
                  <a:pt x="9" y="38"/>
                </a:lnTo>
                <a:lnTo>
                  <a:pt x="13" y="38"/>
                </a:lnTo>
                <a:lnTo>
                  <a:pt x="15" y="38"/>
                </a:lnTo>
                <a:lnTo>
                  <a:pt x="19" y="34"/>
                </a:lnTo>
                <a:lnTo>
                  <a:pt x="21" y="27"/>
                </a:lnTo>
                <a:lnTo>
                  <a:pt x="15" y="26"/>
                </a:lnTo>
                <a:lnTo>
                  <a:pt x="13" y="26"/>
                </a:lnTo>
                <a:lnTo>
                  <a:pt x="9" y="26"/>
                </a:lnTo>
                <a:close/>
                <a:moveTo>
                  <a:pt x="12" y="10"/>
                </a:moveTo>
                <a:lnTo>
                  <a:pt x="12" y="10"/>
                </a:lnTo>
                <a:lnTo>
                  <a:pt x="11" y="12"/>
                </a:lnTo>
                <a:lnTo>
                  <a:pt x="9" y="14"/>
                </a:lnTo>
                <a:lnTo>
                  <a:pt x="5" y="15"/>
                </a:lnTo>
                <a:lnTo>
                  <a:pt x="7" y="16"/>
                </a:lnTo>
                <a:lnTo>
                  <a:pt x="8" y="17"/>
                </a:lnTo>
                <a:lnTo>
                  <a:pt x="9" y="20"/>
                </a:lnTo>
                <a:lnTo>
                  <a:pt x="9" y="22"/>
                </a:lnTo>
                <a:lnTo>
                  <a:pt x="12" y="22"/>
                </a:lnTo>
                <a:lnTo>
                  <a:pt x="13" y="20"/>
                </a:lnTo>
                <a:lnTo>
                  <a:pt x="14" y="20"/>
                </a:lnTo>
                <a:lnTo>
                  <a:pt x="15" y="16"/>
                </a:lnTo>
                <a:lnTo>
                  <a:pt x="12" y="10"/>
                </a:lnTo>
                <a:close/>
              </a:path>
            </a:pathLst>
          </a:custGeom>
          <a:solidFill>
            <a:schemeClr val="bg1"/>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00" name="Freeform 307"/>
          <p:cNvSpPr>
            <a:spLocks/>
          </p:cNvSpPr>
          <p:nvPr/>
        </p:nvSpPr>
        <p:spPr bwMode="auto">
          <a:xfrm>
            <a:off x="5380038" y="3000375"/>
            <a:ext cx="146050" cy="147638"/>
          </a:xfrm>
          <a:custGeom>
            <a:avLst/>
            <a:gdLst>
              <a:gd name="T0" fmla="*/ 2147483647 w 95"/>
              <a:gd name="T1" fmla="*/ 2147483647 h 105"/>
              <a:gd name="T2" fmla="*/ 2147483647 w 95"/>
              <a:gd name="T3" fmla="*/ 2147483647 h 105"/>
              <a:gd name="T4" fmla="*/ 2147483647 w 95"/>
              <a:gd name="T5" fmla="*/ 2147483647 h 105"/>
              <a:gd name="T6" fmla="*/ 2147483647 w 95"/>
              <a:gd name="T7" fmla="*/ 2147483647 h 105"/>
              <a:gd name="T8" fmla="*/ 2147483647 w 95"/>
              <a:gd name="T9" fmla="*/ 2147483647 h 105"/>
              <a:gd name="T10" fmla="*/ 2147483647 w 95"/>
              <a:gd name="T11" fmla="*/ 2147483647 h 105"/>
              <a:gd name="T12" fmla="*/ 2147483647 w 95"/>
              <a:gd name="T13" fmla="*/ 2147483647 h 105"/>
              <a:gd name="T14" fmla="*/ 0 w 95"/>
              <a:gd name="T15" fmla="*/ 2147483647 h 105"/>
              <a:gd name="T16" fmla="*/ 2147483647 w 95"/>
              <a:gd name="T17" fmla="*/ 2147483647 h 105"/>
              <a:gd name="T18" fmla="*/ 2147483647 w 95"/>
              <a:gd name="T19" fmla="*/ 2147483647 h 105"/>
              <a:gd name="T20" fmla="*/ 2147483647 w 95"/>
              <a:gd name="T21" fmla="*/ 2147483647 h 105"/>
              <a:gd name="T22" fmla="*/ 2147483647 w 95"/>
              <a:gd name="T23" fmla="*/ 2147483647 h 105"/>
              <a:gd name="T24" fmla="*/ 2147483647 w 95"/>
              <a:gd name="T25" fmla="*/ 2147483647 h 105"/>
              <a:gd name="T26" fmla="*/ 2147483647 w 95"/>
              <a:gd name="T27" fmla="*/ 2147483647 h 105"/>
              <a:gd name="T28" fmla="*/ 2147483647 w 95"/>
              <a:gd name="T29" fmla="*/ 2147483647 h 105"/>
              <a:gd name="T30" fmla="*/ 2147483647 w 95"/>
              <a:gd name="T31" fmla="*/ 2147483647 h 105"/>
              <a:gd name="T32" fmla="*/ 2147483647 w 95"/>
              <a:gd name="T33" fmla="*/ 2147483647 h 105"/>
              <a:gd name="T34" fmla="*/ 2147483647 w 95"/>
              <a:gd name="T35" fmla="*/ 2147483647 h 105"/>
              <a:gd name="T36" fmla="*/ 2147483647 w 95"/>
              <a:gd name="T37" fmla="*/ 2147483647 h 105"/>
              <a:gd name="T38" fmla="*/ 2147483647 w 95"/>
              <a:gd name="T39" fmla="*/ 2147483647 h 105"/>
              <a:gd name="T40" fmla="*/ 2147483647 w 95"/>
              <a:gd name="T41" fmla="*/ 2147483647 h 105"/>
              <a:gd name="T42" fmla="*/ 2147483647 w 95"/>
              <a:gd name="T43" fmla="*/ 2147483647 h 105"/>
              <a:gd name="T44" fmla="*/ 2147483647 w 95"/>
              <a:gd name="T45" fmla="*/ 2147483647 h 105"/>
              <a:gd name="T46" fmla="*/ 2147483647 w 95"/>
              <a:gd name="T47" fmla="*/ 2147483647 h 105"/>
              <a:gd name="T48" fmla="*/ 2147483647 w 95"/>
              <a:gd name="T49" fmla="*/ 2147483647 h 105"/>
              <a:gd name="T50" fmla="*/ 2147483647 w 95"/>
              <a:gd name="T51" fmla="*/ 2147483647 h 105"/>
              <a:gd name="T52" fmla="*/ 2147483647 w 95"/>
              <a:gd name="T53" fmla="*/ 2147483647 h 105"/>
              <a:gd name="T54" fmla="*/ 2147483647 w 95"/>
              <a:gd name="T55" fmla="*/ 2147483647 h 105"/>
              <a:gd name="T56" fmla="*/ 2147483647 w 95"/>
              <a:gd name="T57" fmla="*/ 2147483647 h 105"/>
              <a:gd name="T58" fmla="*/ 2147483647 w 95"/>
              <a:gd name="T59" fmla="*/ 2147483647 h 105"/>
              <a:gd name="T60" fmla="*/ 2147483647 w 95"/>
              <a:gd name="T61" fmla="*/ 2147483647 h 105"/>
              <a:gd name="T62" fmla="*/ 2147483647 w 95"/>
              <a:gd name="T63" fmla="*/ 2147483647 h 105"/>
              <a:gd name="T64" fmla="*/ 2147483647 w 95"/>
              <a:gd name="T65" fmla="*/ 2147483647 h 105"/>
              <a:gd name="T66" fmla="*/ 2147483647 w 95"/>
              <a:gd name="T67" fmla="*/ 2147483647 h 105"/>
              <a:gd name="T68" fmla="*/ 2147483647 w 95"/>
              <a:gd name="T69" fmla="*/ 2147483647 h 105"/>
              <a:gd name="T70" fmla="*/ 2147483647 w 95"/>
              <a:gd name="T71" fmla="*/ 2147483647 h 105"/>
              <a:gd name="T72" fmla="*/ 2147483647 w 95"/>
              <a:gd name="T73" fmla="*/ 2147483647 h 105"/>
              <a:gd name="T74" fmla="*/ 2147483647 w 95"/>
              <a:gd name="T75" fmla="*/ 2147483647 h 105"/>
              <a:gd name="T76" fmla="*/ 2147483647 w 95"/>
              <a:gd name="T77" fmla="*/ 2147483647 h 105"/>
              <a:gd name="T78" fmla="*/ 2147483647 w 95"/>
              <a:gd name="T79" fmla="*/ 2147483647 h 105"/>
              <a:gd name="T80" fmla="*/ 2147483647 w 95"/>
              <a:gd name="T81" fmla="*/ 2147483647 h 105"/>
              <a:gd name="T82" fmla="*/ 2147483647 w 95"/>
              <a:gd name="T83" fmla="*/ 2147483647 h 105"/>
              <a:gd name="T84" fmla="*/ 2147483647 w 95"/>
              <a:gd name="T85" fmla="*/ 2147483647 h 10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5"/>
              <a:gd name="T130" fmla="*/ 0 h 105"/>
              <a:gd name="T131" fmla="*/ 95 w 95"/>
              <a:gd name="T132" fmla="*/ 105 h 10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5" h="105">
                <a:moveTo>
                  <a:pt x="28" y="0"/>
                </a:moveTo>
                <a:lnTo>
                  <a:pt x="24" y="6"/>
                </a:lnTo>
                <a:lnTo>
                  <a:pt x="15" y="5"/>
                </a:lnTo>
                <a:lnTo>
                  <a:pt x="14" y="5"/>
                </a:lnTo>
                <a:lnTo>
                  <a:pt x="12" y="7"/>
                </a:lnTo>
                <a:lnTo>
                  <a:pt x="11" y="12"/>
                </a:lnTo>
                <a:lnTo>
                  <a:pt x="11" y="13"/>
                </a:lnTo>
                <a:lnTo>
                  <a:pt x="8" y="14"/>
                </a:lnTo>
                <a:lnTo>
                  <a:pt x="7" y="14"/>
                </a:lnTo>
                <a:lnTo>
                  <a:pt x="7" y="15"/>
                </a:lnTo>
                <a:lnTo>
                  <a:pt x="7" y="18"/>
                </a:lnTo>
                <a:lnTo>
                  <a:pt x="7" y="21"/>
                </a:lnTo>
                <a:lnTo>
                  <a:pt x="6" y="27"/>
                </a:lnTo>
                <a:lnTo>
                  <a:pt x="6" y="33"/>
                </a:lnTo>
                <a:lnTo>
                  <a:pt x="6" y="36"/>
                </a:lnTo>
                <a:lnTo>
                  <a:pt x="5" y="39"/>
                </a:lnTo>
                <a:lnTo>
                  <a:pt x="2" y="46"/>
                </a:lnTo>
                <a:lnTo>
                  <a:pt x="0" y="53"/>
                </a:lnTo>
                <a:lnTo>
                  <a:pt x="0" y="55"/>
                </a:lnTo>
                <a:lnTo>
                  <a:pt x="1" y="57"/>
                </a:lnTo>
                <a:lnTo>
                  <a:pt x="1" y="61"/>
                </a:lnTo>
                <a:lnTo>
                  <a:pt x="1" y="67"/>
                </a:lnTo>
                <a:lnTo>
                  <a:pt x="1" y="75"/>
                </a:lnTo>
                <a:lnTo>
                  <a:pt x="9" y="71"/>
                </a:lnTo>
                <a:lnTo>
                  <a:pt x="13" y="71"/>
                </a:lnTo>
                <a:lnTo>
                  <a:pt x="15" y="71"/>
                </a:lnTo>
                <a:lnTo>
                  <a:pt x="17" y="73"/>
                </a:lnTo>
                <a:lnTo>
                  <a:pt x="19" y="77"/>
                </a:lnTo>
                <a:lnTo>
                  <a:pt x="22" y="63"/>
                </a:lnTo>
                <a:lnTo>
                  <a:pt x="24" y="62"/>
                </a:lnTo>
                <a:lnTo>
                  <a:pt x="26" y="62"/>
                </a:lnTo>
                <a:lnTo>
                  <a:pt x="28" y="63"/>
                </a:lnTo>
                <a:lnTo>
                  <a:pt x="31" y="66"/>
                </a:lnTo>
                <a:lnTo>
                  <a:pt x="33" y="68"/>
                </a:lnTo>
                <a:lnTo>
                  <a:pt x="34" y="70"/>
                </a:lnTo>
                <a:lnTo>
                  <a:pt x="36" y="71"/>
                </a:lnTo>
                <a:lnTo>
                  <a:pt x="41" y="70"/>
                </a:lnTo>
                <a:lnTo>
                  <a:pt x="42" y="70"/>
                </a:lnTo>
                <a:lnTo>
                  <a:pt x="43" y="73"/>
                </a:lnTo>
                <a:lnTo>
                  <a:pt x="46" y="75"/>
                </a:lnTo>
                <a:lnTo>
                  <a:pt x="50" y="76"/>
                </a:lnTo>
                <a:lnTo>
                  <a:pt x="60" y="77"/>
                </a:lnTo>
                <a:lnTo>
                  <a:pt x="62" y="80"/>
                </a:lnTo>
                <a:lnTo>
                  <a:pt x="64" y="82"/>
                </a:lnTo>
                <a:lnTo>
                  <a:pt x="69" y="88"/>
                </a:lnTo>
                <a:lnTo>
                  <a:pt x="73" y="91"/>
                </a:lnTo>
                <a:lnTo>
                  <a:pt x="74" y="95"/>
                </a:lnTo>
                <a:lnTo>
                  <a:pt x="76" y="99"/>
                </a:lnTo>
                <a:lnTo>
                  <a:pt x="80" y="103"/>
                </a:lnTo>
                <a:lnTo>
                  <a:pt x="82" y="105"/>
                </a:lnTo>
                <a:lnTo>
                  <a:pt x="84" y="103"/>
                </a:lnTo>
                <a:lnTo>
                  <a:pt x="89" y="105"/>
                </a:lnTo>
                <a:lnTo>
                  <a:pt x="95" y="101"/>
                </a:lnTo>
                <a:lnTo>
                  <a:pt x="93" y="98"/>
                </a:lnTo>
                <a:lnTo>
                  <a:pt x="87" y="94"/>
                </a:lnTo>
                <a:lnTo>
                  <a:pt x="84" y="94"/>
                </a:lnTo>
                <a:lnTo>
                  <a:pt x="83" y="90"/>
                </a:lnTo>
                <a:lnTo>
                  <a:pt x="83" y="88"/>
                </a:lnTo>
                <a:lnTo>
                  <a:pt x="83" y="85"/>
                </a:lnTo>
                <a:lnTo>
                  <a:pt x="82" y="83"/>
                </a:lnTo>
                <a:lnTo>
                  <a:pt x="77" y="81"/>
                </a:lnTo>
                <a:lnTo>
                  <a:pt x="74" y="78"/>
                </a:lnTo>
                <a:lnTo>
                  <a:pt x="71" y="77"/>
                </a:lnTo>
                <a:lnTo>
                  <a:pt x="70" y="75"/>
                </a:lnTo>
                <a:lnTo>
                  <a:pt x="70" y="71"/>
                </a:lnTo>
                <a:lnTo>
                  <a:pt x="69" y="68"/>
                </a:lnTo>
                <a:lnTo>
                  <a:pt x="68" y="66"/>
                </a:lnTo>
                <a:lnTo>
                  <a:pt x="66" y="64"/>
                </a:lnTo>
                <a:lnTo>
                  <a:pt x="63" y="63"/>
                </a:lnTo>
                <a:lnTo>
                  <a:pt x="59" y="63"/>
                </a:lnTo>
                <a:lnTo>
                  <a:pt x="57" y="57"/>
                </a:lnTo>
                <a:lnTo>
                  <a:pt x="56" y="56"/>
                </a:lnTo>
                <a:lnTo>
                  <a:pt x="54" y="56"/>
                </a:lnTo>
                <a:lnTo>
                  <a:pt x="53" y="56"/>
                </a:lnTo>
                <a:lnTo>
                  <a:pt x="52" y="56"/>
                </a:lnTo>
                <a:lnTo>
                  <a:pt x="52" y="55"/>
                </a:lnTo>
                <a:lnTo>
                  <a:pt x="50" y="53"/>
                </a:lnTo>
                <a:lnTo>
                  <a:pt x="50" y="50"/>
                </a:lnTo>
                <a:lnTo>
                  <a:pt x="49" y="49"/>
                </a:lnTo>
                <a:lnTo>
                  <a:pt x="48" y="50"/>
                </a:lnTo>
                <a:lnTo>
                  <a:pt x="47" y="52"/>
                </a:lnTo>
                <a:lnTo>
                  <a:pt x="45" y="49"/>
                </a:lnTo>
                <a:lnTo>
                  <a:pt x="42" y="47"/>
                </a:lnTo>
                <a:lnTo>
                  <a:pt x="41" y="43"/>
                </a:lnTo>
                <a:lnTo>
                  <a:pt x="42" y="40"/>
                </a:lnTo>
                <a:lnTo>
                  <a:pt x="40" y="32"/>
                </a:lnTo>
                <a:lnTo>
                  <a:pt x="39" y="23"/>
                </a:lnTo>
                <a:lnTo>
                  <a:pt x="39" y="20"/>
                </a:lnTo>
                <a:lnTo>
                  <a:pt x="40" y="20"/>
                </a:lnTo>
                <a:lnTo>
                  <a:pt x="40" y="18"/>
                </a:lnTo>
                <a:lnTo>
                  <a:pt x="38" y="14"/>
                </a:lnTo>
                <a:lnTo>
                  <a:pt x="35" y="9"/>
                </a:lnTo>
                <a:lnTo>
                  <a:pt x="35" y="7"/>
                </a:lnTo>
                <a:lnTo>
                  <a:pt x="35" y="5"/>
                </a:lnTo>
                <a:lnTo>
                  <a:pt x="34" y="2"/>
                </a:lnTo>
                <a:lnTo>
                  <a:pt x="33" y="2"/>
                </a:lnTo>
                <a:lnTo>
                  <a:pt x="31" y="2"/>
                </a:lnTo>
                <a:lnTo>
                  <a:pt x="29" y="1"/>
                </a:lnTo>
                <a:lnTo>
                  <a:pt x="28" y="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01" name="Freeform 308"/>
          <p:cNvSpPr>
            <a:spLocks noEditPoints="1"/>
          </p:cNvSpPr>
          <p:nvPr/>
        </p:nvSpPr>
        <p:spPr bwMode="auto">
          <a:xfrm>
            <a:off x="4748213" y="3370263"/>
            <a:ext cx="73025" cy="60325"/>
          </a:xfrm>
          <a:custGeom>
            <a:avLst/>
            <a:gdLst>
              <a:gd name="T0" fmla="*/ 2147483647 w 48"/>
              <a:gd name="T1" fmla="*/ 2147483647 h 44"/>
              <a:gd name="T2" fmla="*/ 2147483647 w 48"/>
              <a:gd name="T3" fmla="*/ 2147483647 h 44"/>
              <a:gd name="T4" fmla="*/ 2147483647 w 48"/>
              <a:gd name="T5" fmla="*/ 2147483647 h 44"/>
              <a:gd name="T6" fmla="*/ 2147483647 w 48"/>
              <a:gd name="T7" fmla="*/ 2147483647 h 44"/>
              <a:gd name="T8" fmla="*/ 2147483647 w 48"/>
              <a:gd name="T9" fmla="*/ 2147483647 h 44"/>
              <a:gd name="T10" fmla="*/ 2147483647 w 48"/>
              <a:gd name="T11" fmla="*/ 2147483647 h 44"/>
              <a:gd name="T12" fmla="*/ 2147483647 w 48"/>
              <a:gd name="T13" fmla="*/ 2147483647 h 44"/>
              <a:gd name="T14" fmla="*/ 2147483647 w 48"/>
              <a:gd name="T15" fmla="*/ 2147483647 h 44"/>
              <a:gd name="T16" fmla="*/ 2147483647 w 48"/>
              <a:gd name="T17" fmla="*/ 2147483647 h 44"/>
              <a:gd name="T18" fmla="*/ 2147483647 w 48"/>
              <a:gd name="T19" fmla="*/ 2147483647 h 44"/>
              <a:gd name="T20" fmla="*/ 2147483647 w 48"/>
              <a:gd name="T21" fmla="*/ 2147483647 h 44"/>
              <a:gd name="T22" fmla="*/ 2147483647 w 48"/>
              <a:gd name="T23" fmla="*/ 2147483647 h 44"/>
              <a:gd name="T24" fmla="*/ 2147483647 w 48"/>
              <a:gd name="T25" fmla="*/ 2147483647 h 44"/>
              <a:gd name="T26" fmla="*/ 2147483647 w 48"/>
              <a:gd name="T27" fmla="*/ 2147483647 h 44"/>
              <a:gd name="T28" fmla="*/ 2147483647 w 48"/>
              <a:gd name="T29" fmla="*/ 0 h 44"/>
              <a:gd name="T30" fmla="*/ 2147483647 w 48"/>
              <a:gd name="T31" fmla="*/ 0 h 44"/>
              <a:gd name="T32" fmla="*/ 0 w 48"/>
              <a:gd name="T33" fmla="*/ 2147483647 h 44"/>
              <a:gd name="T34" fmla="*/ 2147483647 w 48"/>
              <a:gd name="T35" fmla="*/ 2147483647 h 44"/>
              <a:gd name="T36" fmla="*/ 2147483647 w 48"/>
              <a:gd name="T37" fmla="*/ 2147483647 h 44"/>
              <a:gd name="T38" fmla="*/ 2147483647 w 48"/>
              <a:gd name="T39" fmla="*/ 2147483647 h 44"/>
              <a:gd name="T40" fmla="*/ 2147483647 w 48"/>
              <a:gd name="T41" fmla="*/ 2147483647 h 44"/>
              <a:gd name="T42" fmla="*/ 2147483647 w 48"/>
              <a:gd name="T43" fmla="*/ 2147483647 h 44"/>
              <a:gd name="T44" fmla="*/ 2147483647 w 48"/>
              <a:gd name="T45" fmla="*/ 0 h 44"/>
              <a:gd name="T46" fmla="*/ 2147483647 w 48"/>
              <a:gd name="T47" fmla="*/ 0 h 44"/>
              <a:gd name="T48" fmla="*/ 2147483647 w 48"/>
              <a:gd name="T49" fmla="*/ 0 h 44"/>
              <a:gd name="T50" fmla="*/ 2147483647 w 48"/>
              <a:gd name="T51" fmla="*/ 0 h 4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8"/>
              <a:gd name="T79" fmla="*/ 0 h 44"/>
              <a:gd name="T80" fmla="*/ 48 w 48"/>
              <a:gd name="T81" fmla="*/ 44 h 4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8" h="44">
                <a:moveTo>
                  <a:pt x="23" y="23"/>
                </a:moveTo>
                <a:lnTo>
                  <a:pt x="23" y="23"/>
                </a:lnTo>
                <a:lnTo>
                  <a:pt x="22" y="28"/>
                </a:lnTo>
                <a:lnTo>
                  <a:pt x="20" y="28"/>
                </a:lnTo>
                <a:lnTo>
                  <a:pt x="21" y="33"/>
                </a:lnTo>
                <a:lnTo>
                  <a:pt x="21" y="35"/>
                </a:lnTo>
                <a:lnTo>
                  <a:pt x="21" y="37"/>
                </a:lnTo>
                <a:lnTo>
                  <a:pt x="20" y="41"/>
                </a:lnTo>
                <a:lnTo>
                  <a:pt x="18" y="43"/>
                </a:lnTo>
                <a:lnTo>
                  <a:pt x="47" y="44"/>
                </a:lnTo>
                <a:lnTo>
                  <a:pt x="48" y="25"/>
                </a:lnTo>
                <a:lnTo>
                  <a:pt x="23" y="23"/>
                </a:lnTo>
                <a:close/>
                <a:moveTo>
                  <a:pt x="4" y="0"/>
                </a:moveTo>
                <a:lnTo>
                  <a:pt x="4" y="0"/>
                </a:lnTo>
                <a:lnTo>
                  <a:pt x="0" y="4"/>
                </a:lnTo>
                <a:lnTo>
                  <a:pt x="2" y="6"/>
                </a:lnTo>
                <a:lnTo>
                  <a:pt x="6" y="6"/>
                </a:lnTo>
                <a:lnTo>
                  <a:pt x="6" y="2"/>
                </a:lnTo>
                <a:lnTo>
                  <a:pt x="7" y="0"/>
                </a:lnTo>
                <a:lnTo>
                  <a:pt x="4" y="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02" name="Freeform 309"/>
          <p:cNvSpPr>
            <a:spLocks noEditPoints="1"/>
          </p:cNvSpPr>
          <p:nvPr/>
        </p:nvSpPr>
        <p:spPr bwMode="auto">
          <a:xfrm>
            <a:off x="5114925" y="2640013"/>
            <a:ext cx="246063" cy="261937"/>
          </a:xfrm>
          <a:custGeom>
            <a:avLst/>
            <a:gdLst>
              <a:gd name="T0" fmla="*/ 2147483647 w 162"/>
              <a:gd name="T1" fmla="*/ 2147483647 h 186"/>
              <a:gd name="T2" fmla="*/ 2147483647 w 162"/>
              <a:gd name="T3" fmla="*/ 2147483647 h 186"/>
              <a:gd name="T4" fmla="*/ 2147483647 w 162"/>
              <a:gd name="T5" fmla="*/ 2147483647 h 186"/>
              <a:gd name="T6" fmla="*/ 2147483647 w 162"/>
              <a:gd name="T7" fmla="*/ 2147483647 h 186"/>
              <a:gd name="T8" fmla="*/ 2147483647 w 162"/>
              <a:gd name="T9" fmla="*/ 2147483647 h 186"/>
              <a:gd name="T10" fmla="*/ 2147483647 w 162"/>
              <a:gd name="T11" fmla="*/ 2147483647 h 186"/>
              <a:gd name="T12" fmla="*/ 2147483647 w 162"/>
              <a:gd name="T13" fmla="*/ 2147483647 h 186"/>
              <a:gd name="T14" fmla="*/ 2147483647 w 162"/>
              <a:gd name="T15" fmla="*/ 2147483647 h 186"/>
              <a:gd name="T16" fmla="*/ 2147483647 w 162"/>
              <a:gd name="T17" fmla="*/ 2147483647 h 186"/>
              <a:gd name="T18" fmla="*/ 2147483647 w 162"/>
              <a:gd name="T19" fmla="*/ 2147483647 h 186"/>
              <a:gd name="T20" fmla="*/ 2147483647 w 162"/>
              <a:gd name="T21" fmla="*/ 2147483647 h 186"/>
              <a:gd name="T22" fmla="*/ 2147483647 w 162"/>
              <a:gd name="T23" fmla="*/ 2147483647 h 186"/>
              <a:gd name="T24" fmla="*/ 2147483647 w 162"/>
              <a:gd name="T25" fmla="*/ 2147483647 h 186"/>
              <a:gd name="T26" fmla="*/ 2147483647 w 162"/>
              <a:gd name="T27" fmla="*/ 2147483647 h 186"/>
              <a:gd name="T28" fmla="*/ 2147483647 w 162"/>
              <a:gd name="T29" fmla="*/ 2147483647 h 186"/>
              <a:gd name="T30" fmla="*/ 2147483647 w 162"/>
              <a:gd name="T31" fmla="*/ 2147483647 h 186"/>
              <a:gd name="T32" fmla="*/ 2147483647 w 162"/>
              <a:gd name="T33" fmla="*/ 2147483647 h 186"/>
              <a:gd name="T34" fmla="*/ 2147483647 w 162"/>
              <a:gd name="T35" fmla="*/ 2147483647 h 186"/>
              <a:gd name="T36" fmla="*/ 2147483647 w 162"/>
              <a:gd name="T37" fmla="*/ 2147483647 h 186"/>
              <a:gd name="T38" fmla="*/ 2147483647 w 162"/>
              <a:gd name="T39" fmla="*/ 2147483647 h 186"/>
              <a:gd name="T40" fmla="*/ 2147483647 w 162"/>
              <a:gd name="T41" fmla="*/ 2147483647 h 186"/>
              <a:gd name="T42" fmla="*/ 2147483647 w 162"/>
              <a:gd name="T43" fmla="*/ 2147483647 h 186"/>
              <a:gd name="T44" fmla="*/ 2147483647 w 162"/>
              <a:gd name="T45" fmla="*/ 2147483647 h 186"/>
              <a:gd name="T46" fmla="*/ 2147483647 w 162"/>
              <a:gd name="T47" fmla="*/ 2147483647 h 186"/>
              <a:gd name="T48" fmla="*/ 2147483647 w 162"/>
              <a:gd name="T49" fmla="*/ 2147483647 h 186"/>
              <a:gd name="T50" fmla="*/ 2147483647 w 162"/>
              <a:gd name="T51" fmla="*/ 2147483647 h 186"/>
              <a:gd name="T52" fmla="*/ 2147483647 w 162"/>
              <a:gd name="T53" fmla="*/ 2147483647 h 186"/>
              <a:gd name="T54" fmla="*/ 2147483647 w 162"/>
              <a:gd name="T55" fmla="*/ 2147483647 h 186"/>
              <a:gd name="T56" fmla="*/ 2147483647 w 162"/>
              <a:gd name="T57" fmla="*/ 2147483647 h 186"/>
              <a:gd name="T58" fmla="*/ 2147483647 w 162"/>
              <a:gd name="T59" fmla="*/ 2147483647 h 186"/>
              <a:gd name="T60" fmla="*/ 2147483647 w 162"/>
              <a:gd name="T61" fmla="*/ 2147483647 h 186"/>
              <a:gd name="T62" fmla="*/ 2147483647 w 162"/>
              <a:gd name="T63" fmla="*/ 2147483647 h 186"/>
              <a:gd name="T64" fmla="*/ 2147483647 w 162"/>
              <a:gd name="T65" fmla="*/ 2147483647 h 186"/>
              <a:gd name="T66" fmla="*/ 2147483647 w 162"/>
              <a:gd name="T67" fmla="*/ 2147483647 h 186"/>
              <a:gd name="T68" fmla="*/ 2147483647 w 162"/>
              <a:gd name="T69" fmla="*/ 2147483647 h 186"/>
              <a:gd name="T70" fmla="*/ 2147483647 w 162"/>
              <a:gd name="T71" fmla="*/ 2147483647 h 186"/>
              <a:gd name="T72" fmla="*/ 2147483647 w 162"/>
              <a:gd name="T73" fmla="*/ 2147483647 h 186"/>
              <a:gd name="T74" fmla="*/ 2147483647 w 162"/>
              <a:gd name="T75" fmla="*/ 2147483647 h 186"/>
              <a:gd name="T76" fmla="*/ 2147483647 w 162"/>
              <a:gd name="T77" fmla="*/ 2147483647 h 186"/>
              <a:gd name="T78" fmla="*/ 2147483647 w 162"/>
              <a:gd name="T79" fmla="*/ 2147483647 h 186"/>
              <a:gd name="T80" fmla="*/ 2147483647 w 162"/>
              <a:gd name="T81" fmla="*/ 2147483647 h 186"/>
              <a:gd name="T82" fmla="*/ 2147483647 w 162"/>
              <a:gd name="T83" fmla="*/ 2147483647 h 186"/>
              <a:gd name="T84" fmla="*/ 2147483647 w 162"/>
              <a:gd name="T85" fmla="*/ 2147483647 h 186"/>
              <a:gd name="T86" fmla="*/ 2147483647 w 162"/>
              <a:gd name="T87" fmla="*/ 2147483647 h 186"/>
              <a:gd name="T88" fmla="*/ 2147483647 w 162"/>
              <a:gd name="T89" fmla="*/ 2147483647 h 186"/>
              <a:gd name="T90" fmla="*/ 2147483647 w 162"/>
              <a:gd name="T91" fmla="*/ 2147483647 h 186"/>
              <a:gd name="T92" fmla="*/ 2147483647 w 162"/>
              <a:gd name="T93" fmla="*/ 2147483647 h 186"/>
              <a:gd name="T94" fmla="*/ 2147483647 w 162"/>
              <a:gd name="T95" fmla="*/ 0 h 186"/>
              <a:gd name="T96" fmla="*/ 0 w 162"/>
              <a:gd name="T97" fmla="*/ 0 h 186"/>
              <a:gd name="T98" fmla="*/ 2147483647 w 162"/>
              <a:gd name="T99" fmla="*/ 2147483647 h 186"/>
              <a:gd name="T100" fmla="*/ 2147483647 w 162"/>
              <a:gd name="T101" fmla="*/ 2147483647 h 186"/>
              <a:gd name="T102" fmla="*/ 2147483647 w 162"/>
              <a:gd name="T103" fmla="*/ 2147483647 h 186"/>
              <a:gd name="T104" fmla="*/ 2147483647 w 162"/>
              <a:gd name="T105" fmla="*/ 2147483647 h 186"/>
              <a:gd name="T106" fmla="*/ 2147483647 w 162"/>
              <a:gd name="T107" fmla="*/ 2147483647 h 186"/>
              <a:gd name="T108" fmla="*/ 2147483647 w 162"/>
              <a:gd name="T109" fmla="*/ 2147483647 h 186"/>
              <a:gd name="T110" fmla="*/ 2147483647 w 162"/>
              <a:gd name="T111" fmla="*/ 2147483647 h 186"/>
              <a:gd name="T112" fmla="*/ 2147483647 w 162"/>
              <a:gd name="T113" fmla="*/ 2147483647 h 186"/>
              <a:gd name="T114" fmla="*/ 2147483647 w 162"/>
              <a:gd name="T115" fmla="*/ 2147483647 h 186"/>
              <a:gd name="T116" fmla="*/ 2147483647 w 162"/>
              <a:gd name="T117" fmla="*/ 2147483647 h 186"/>
              <a:gd name="T118" fmla="*/ 2147483647 w 162"/>
              <a:gd name="T119" fmla="*/ 2147483647 h 186"/>
              <a:gd name="T120" fmla="*/ 2147483647 w 162"/>
              <a:gd name="T121" fmla="*/ 2147483647 h 1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2"/>
              <a:gd name="T184" fmla="*/ 0 h 186"/>
              <a:gd name="T185" fmla="*/ 162 w 162"/>
              <a:gd name="T186" fmla="*/ 186 h 1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2" h="186">
                <a:moveTo>
                  <a:pt x="162" y="160"/>
                </a:moveTo>
                <a:lnTo>
                  <a:pt x="162" y="160"/>
                </a:lnTo>
                <a:lnTo>
                  <a:pt x="160" y="158"/>
                </a:lnTo>
                <a:lnTo>
                  <a:pt x="159" y="152"/>
                </a:lnTo>
                <a:lnTo>
                  <a:pt x="159" y="146"/>
                </a:lnTo>
                <a:lnTo>
                  <a:pt x="161" y="145"/>
                </a:lnTo>
                <a:lnTo>
                  <a:pt x="162" y="145"/>
                </a:lnTo>
                <a:lnTo>
                  <a:pt x="160" y="143"/>
                </a:lnTo>
                <a:lnTo>
                  <a:pt x="159" y="141"/>
                </a:lnTo>
                <a:lnTo>
                  <a:pt x="158" y="139"/>
                </a:lnTo>
                <a:lnTo>
                  <a:pt x="159" y="137"/>
                </a:lnTo>
                <a:lnTo>
                  <a:pt x="154" y="127"/>
                </a:lnTo>
                <a:lnTo>
                  <a:pt x="150" y="119"/>
                </a:lnTo>
                <a:lnTo>
                  <a:pt x="147" y="118"/>
                </a:lnTo>
                <a:lnTo>
                  <a:pt x="145" y="117"/>
                </a:lnTo>
                <a:lnTo>
                  <a:pt x="140" y="109"/>
                </a:lnTo>
                <a:lnTo>
                  <a:pt x="139" y="102"/>
                </a:lnTo>
                <a:lnTo>
                  <a:pt x="137" y="95"/>
                </a:lnTo>
                <a:lnTo>
                  <a:pt x="133" y="89"/>
                </a:lnTo>
                <a:lnTo>
                  <a:pt x="133" y="85"/>
                </a:lnTo>
                <a:lnTo>
                  <a:pt x="132" y="84"/>
                </a:lnTo>
                <a:lnTo>
                  <a:pt x="131" y="84"/>
                </a:lnTo>
                <a:lnTo>
                  <a:pt x="130" y="81"/>
                </a:lnTo>
                <a:lnTo>
                  <a:pt x="130" y="77"/>
                </a:lnTo>
                <a:lnTo>
                  <a:pt x="130" y="75"/>
                </a:lnTo>
                <a:lnTo>
                  <a:pt x="130" y="71"/>
                </a:lnTo>
                <a:lnTo>
                  <a:pt x="126" y="69"/>
                </a:lnTo>
                <a:lnTo>
                  <a:pt x="120" y="62"/>
                </a:lnTo>
                <a:lnTo>
                  <a:pt x="118" y="57"/>
                </a:lnTo>
                <a:lnTo>
                  <a:pt x="117" y="54"/>
                </a:lnTo>
                <a:lnTo>
                  <a:pt x="118" y="50"/>
                </a:lnTo>
                <a:lnTo>
                  <a:pt x="118" y="48"/>
                </a:lnTo>
                <a:lnTo>
                  <a:pt x="123" y="51"/>
                </a:lnTo>
                <a:lnTo>
                  <a:pt x="126" y="56"/>
                </a:lnTo>
                <a:lnTo>
                  <a:pt x="126" y="58"/>
                </a:lnTo>
                <a:lnTo>
                  <a:pt x="127" y="61"/>
                </a:lnTo>
                <a:lnTo>
                  <a:pt x="127" y="63"/>
                </a:lnTo>
                <a:lnTo>
                  <a:pt x="129" y="67"/>
                </a:lnTo>
                <a:lnTo>
                  <a:pt x="132" y="71"/>
                </a:lnTo>
                <a:lnTo>
                  <a:pt x="137" y="75"/>
                </a:lnTo>
                <a:lnTo>
                  <a:pt x="140" y="75"/>
                </a:lnTo>
                <a:lnTo>
                  <a:pt x="143" y="75"/>
                </a:lnTo>
                <a:lnTo>
                  <a:pt x="145" y="69"/>
                </a:lnTo>
                <a:lnTo>
                  <a:pt x="148" y="63"/>
                </a:lnTo>
                <a:lnTo>
                  <a:pt x="150" y="57"/>
                </a:lnTo>
                <a:lnTo>
                  <a:pt x="151" y="53"/>
                </a:lnTo>
                <a:lnTo>
                  <a:pt x="150" y="47"/>
                </a:lnTo>
                <a:lnTo>
                  <a:pt x="146" y="22"/>
                </a:lnTo>
                <a:lnTo>
                  <a:pt x="144" y="14"/>
                </a:lnTo>
                <a:lnTo>
                  <a:pt x="143" y="13"/>
                </a:lnTo>
                <a:lnTo>
                  <a:pt x="139" y="13"/>
                </a:lnTo>
                <a:lnTo>
                  <a:pt x="134" y="13"/>
                </a:lnTo>
                <a:lnTo>
                  <a:pt x="130" y="14"/>
                </a:lnTo>
                <a:lnTo>
                  <a:pt x="126" y="15"/>
                </a:lnTo>
                <a:lnTo>
                  <a:pt x="124" y="15"/>
                </a:lnTo>
                <a:lnTo>
                  <a:pt x="124" y="14"/>
                </a:lnTo>
                <a:lnTo>
                  <a:pt x="123" y="13"/>
                </a:lnTo>
                <a:lnTo>
                  <a:pt x="119" y="13"/>
                </a:lnTo>
                <a:lnTo>
                  <a:pt x="117" y="13"/>
                </a:lnTo>
                <a:lnTo>
                  <a:pt x="114" y="14"/>
                </a:lnTo>
                <a:lnTo>
                  <a:pt x="111" y="16"/>
                </a:lnTo>
                <a:lnTo>
                  <a:pt x="110" y="14"/>
                </a:lnTo>
                <a:lnTo>
                  <a:pt x="104" y="14"/>
                </a:lnTo>
                <a:lnTo>
                  <a:pt x="104" y="13"/>
                </a:lnTo>
                <a:lnTo>
                  <a:pt x="105" y="12"/>
                </a:lnTo>
                <a:lnTo>
                  <a:pt x="105" y="13"/>
                </a:lnTo>
                <a:lnTo>
                  <a:pt x="105" y="10"/>
                </a:lnTo>
                <a:lnTo>
                  <a:pt x="103" y="9"/>
                </a:lnTo>
                <a:lnTo>
                  <a:pt x="100" y="9"/>
                </a:lnTo>
                <a:lnTo>
                  <a:pt x="98" y="9"/>
                </a:lnTo>
                <a:lnTo>
                  <a:pt x="97" y="10"/>
                </a:lnTo>
                <a:lnTo>
                  <a:pt x="99" y="13"/>
                </a:lnTo>
                <a:lnTo>
                  <a:pt x="99" y="14"/>
                </a:lnTo>
                <a:lnTo>
                  <a:pt x="99" y="15"/>
                </a:lnTo>
                <a:lnTo>
                  <a:pt x="99" y="17"/>
                </a:lnTo>
                <a:lnTo>
                  <a:pt x="96" y="16"/>
                </a:lnTo>
                <a:lnTo>
                  <a:pt x="95" y="15"/>
                </a:lnTo>
                <a:lnTo>
                  <a:pt x="96" y="14"/>
                </a:lnTo>
                <a:lnTo>
                  <a:pt x="97" y="13"/>
                </a:lnTo>
                <a:lnTo>
                  <a:pt x="90" y="14"/>
                </a:lnTo>
                <a:lnTo>
                  <a:pt x="84" y="13"/>
                </a:lnTo>
                <a:lnTo>
                  <a:pt x="82" y="19"/>
                </a:lnTo>
                <a:lnTo>
                  <a:pt x="78" y="17"/>
                </a:lnTo>
                <a:lnTo>
                  <a:pt x="77" y="16"/>
                </a:lnTo>
                <a:lnTo>
                  <a:pt x="75" y="16"/>
                </a:lnTo>
                <a:lnTo>
                  <a:pt x="71" y="19"/>
                </a:lnTo>
                <a:lnTo>
                  <a:pt x="69" y="19"/>
                </a:lnTo>
                <a:lnTo>
                  <a:pt x="65" y="19"/>
                </a:lnTo>
                <a:lnTo>
                  <a:pt x="61" y="14"/>
                </a:lnTo>
                <a:lnTo>
                  <a:pt x="56" y="14"/>
                </a:lnTo>
                <a:lnTo>
                  <a:pt x="52" y="15"/>
                </a:lnTo>
                <a:lnTo>
                  <a:pt x="48" y="16"/>
                </a:lnTo>
                <a:lnTo>
                  <a:pt x="43" y="15"/>
                </a:lnTo>
                <a:lnTo>
                  <a:pt x="42" y="13"/>
                </a:lnTo>
                <a:lnTo>
                  <a:pt x="37" y="13"/>
                </a:lnTo>
                <a:lnTo>
                  <a:pt x="33" y="12"/>
                </a:lnTo>
                <a:lnTo>
                  <a:pt x="31" y="9"/>
                </a:lnTo>
                <a:lnTo>
                  <a:pt x="30" y="8"/>
                </a:lnTo>
                <a:lnTo>
                  <a:pt x="26" y="6"/>
                </a:lnTo>
                <a:lnTo>
                  <a:pt x="21" y="6"/>
                </a:lnTo>
                <a:lnTo>
                  <a:pt x="12" y="8"/>
                </a:lnTo>
                <a:lnTo>
                  <a:pt x="8" y="0"/>
                </a:lnTo>
                <a:lnTo>
                  <a:pt x="5" y="0"/>
                </a:lnTo>
                <a:lnTo>
                  <a:pt x="0" y="0"/>
                </a:lnTo>
                <a:lnTo>
                  <a:pt x="0" y="5"/>
                </a:lnTo>
                <a:lnTo>
                  <a:pt x="0" y="8"/>
                </a:lnTo>
                <a:lnTo>
                  <a:pt x="1" y="12"/>
                </a:lnTo>
                <a:lnTo>
                  <a:pt x="5" y="19"/>
                </a:lnTo>
                <a:lnTo>
                  <a:pt x="6" y="22"/>
                </a:lnTo>
                <a:lnTo>
                  <a:pt x="5" y="24"/>
                </a:lnTo>
                <a:lnTo>
                  <a:pt x="1" y="29"/>
                </a:lnTo>
                <a:lnTo>
                  <a:pt x="1" y="36"/>
                </a:lnTo>
                <a:lnTo>
                  <a:pt x="2" y="42"/>
                </a:lnTo>
                <a:lnTo>
                  <a:pt x="2" y="43"/>
                </a:lnTo>
                <a:lnTo>
                  <a:pt x="3" y="46"/>
                </a:lnTo>
                <a:lnTo>
                  <a:pt x="6" y="49"/>
                </a:lnTo>
                <a:lnTo>
                  <a:pt x="7" y="50"/>
                </a:lnTo>
                <a:lnTo>
                  <a:pt x="8" y="181"/>
                </a:lnTo>
                <a:lnTo>
                  <a:pt x="112" y="182"/>
                </a:lnTo>
                <a:lnTo>
                  <a:pt x="116" y="179"/>
                </a:lnTo>
                <a:lnTo>
                  <a:pt x="117" y="182"/>
                </a:lnTo>
                <a:lnTo>
                  <a:pt x="131" y="182"/>
                </a:lnTo>
                <a:lnTo>
                  <a:pt x="132" y="186"/>
                </a:lnTo>
                <a:lnTo>
                  <a:pt x="138" y="185"/>
                </a:lnTo>
                <a:lnTo>
                  <a:pt x="139" y="175"/>
                </a:lnTo>
                <a:lnTo>
                  <a:pt x="145" y="174"/>
                </a:lnTo>
                <a:lnTo>
                  <a:pt x="148" y="164"/>
                </a:lnTo>
                <a:lnTo>
                  <a:pt x="153" y="164"/>
                </a:lnTo>
                <a:lnTo>
                  <a:pt x="162" y="160"/>
                </a:lnTo>
                <a:close/>
                <a:moveTo>
                  <a:pt x="117" y="40"/>
                </a:moveTo>
                <a:lnTo>
                  <a:pt x="117" y="40"/>
                </a:lnTo>
                <a:lnTo>
                  <a:pt x="117" y="44"/>
                </a:lnTo>
                <a:lnTo>
                  <a:pt x="116" y="44"/>
                </a:lnTo>
                <a:lnTo>
                  <a:pt x="116" y="42"/>
                </a:lnTo>
                <a:lnTo>
                  <a:pt x="116" y="40"/>
                </a:lnTo>
                <a:lnTo>
                  <a:pt x="117" y="4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03" name="Freeform 310"/>
          <p:cNvSpPr>
            <a:spLocks/>
          </p:cNvSpPr>
          <p:nvPr/>
        </p:nvSpPr>
        <p:spPr bwMode="auto">
          <a:xfrm>
            <a:off x="2552700" y="3092450"/>
            <a:ext cx="65088" cy="36513"/>
          </a:xfrm>
          <a:custGeom>
            <a:avLst/>
            <a:gdLst>
              <a:gd name="T0" fmla="*/ 0 w 43"/>
              <a:gd name="T1" fmla="*/ 2147483647 h 25"/>
              <a:gd name="T2" fmla="*/ 0 w 43"/>
              <a:gd name="T3" fmla="*/ 2147483647 h 25"/>
              <a:gd name="T4" fmla="*/ 2147483647 w 43"/>
              <a:gd name="T5" fmla="*/ 2147483647 h 25"/>
              <a:gd name="T6" fmla="*/ 2147483647 w 43"/>
              <a:gd name="T7" fmla="*/ 2147483647 h 25"/>
              <a:gd name="T8" fmla="*/ 2147483647 w 43"/>
              <a:gd name="T9" fmla="*/ 2147483647 h 25"/>
              <a:gd name="T10" fmla="*/ 2147483647 w 43"/>
              <a:gd name="T11" fmla="*/ 2147483647 h 25"/>
              <a:gd name="T12" fmla="*/ 2147483647 w 43"/>
              <a:gd name="T13" fmla="*/ 2147483647 h 25"/>
              <a:gd name="T14" fmla="*/ 2147483647 w 43"/>
              <a:gd name="T15" fmla="*/ 2147483647 h 25"/>
              <a:gd name="T16" fmla="*/ 2147483647 w 43"/>
              <a:gd name="T17" fmla="*/ 2147483647 h 25"/>
              <a:gd name="T18" fmla="*/ 2147483647 w 43"/>
              <a:gd name="T19" fmla="*/ 2147483647 h 25"/>
              <a:gd name="T20" fmla="*/ 2147483647 w 43"/>
              <a:gd name="T21" fmla="*/ 2147483647 h 25"/>
              <a:gd name="T22" fmla="*/ 2147483647 w 43"/>
              <a:gd name="T23" fmla="*/ 2147483647 h 25"/>
              <a:gd name="T24" fmla="*/ 2147483647 w 43"/>
              <a:gd name="T25" fmla="*/ 2147483647 h 25"/>
              <a:gd name="T26" fmla="*/ 2147483647 w 43"/>
              <a:gd name="T27" fmla="*/ 2147483647 h 25"/>
              <a:gd name="T28" fmla="*/ 2147483647 w 43"/>
              <a:gd name="T29" fmla="*/ 2147483647 h 25"/>
              <a:gd name="T30" fmla="*/ 2147483647 w 43"/>
              <a:gd name="T31" fmla="*/ 2147483647 h 25"/>
              <a:gd name="T32" fmla="*/ 2147483647 w 43"/>
              <a:gd name="T33" fmla="*/ 2147483647 h 25"/>
              <a:gd name="T34" fmla="*/ 2147483647 w 43"/>
              <a:gd name="T35" fmla="*/ 2147483647 h 25"/>
              <a:gd name="T36" fmla="*/ 2147483647 w 43"/>
              <a:gd name="T37" fmla="*/ 2147483647 h 25"/>
              <a:gd name="T38" fmla="*/ 2147483647 w 43"/>
              <a:gd name="T39" fmla="*/ 2147483647 h 25"/>
              <a:gd name="T40" fmla="*/ 2147483647 w 43"/>
              <a:gd name="T41" fmla="*/ 2147483647 h 25"/>
              <a:gd name="T42" fmla="*/ 2147483647 w 43"/>
              <a:gd name="T43" fmla="*/ 2147483647 h 25"/>
              <a:gd name="T44" fmla="*/ 2147483647 w 43"/>
              <a:gd name="T45" fmla="*/ 2147483647 h 25"/>
              <a:gd name="T46" fmla="*/ 2147483647 w 43"/>
              <a:gd name="T47" fmla="*/ 2147483647 h 25"/>
              <a:gd name="T48" fmla="*/ 2147483647 w 43"/>
              <a:gd name="T49" fmla="*/ 2147483647 h 25"/>
              <a:gd name="T50" fmla="*/ 2147483647 w 43"/>
              <a:gd name="T51" fmla="*/ 2147483647 h 25"/>
              <a:gd name="T52" fmla="*/ 2147483647 w 43"/>
              <a:gd name="T53" fmla="*/ 2147483647 h 25"/>
              <a:gd name="T54" fmla="*/ 2147483647 w 43"/>
              <a:gd name="T55" fmla="*/ 2147483647 h 25"/>
              <a:gd name="T56" fmla="*/ 2147483647 w 43"/>
              <a:gd name="T57" fmla="*/ 2147483647 h 25"/>
              <a:gd name="T58" fmla="*/ 2147483647 w 43"/>
              <a:gd name="T59" fmla="*/ 0 h 25"/>
              <a:gd name="T60" fmla="*/ 2147483647 w 43"/>
              <a:gd name="T61" fmla="*/ 0 h 25"/>
              <a:gd name="T62" fmla="*/ 2147483647 w 43"/>
              <a:gd name="T63" fmla="*/ 2147483647 h 25"/>
              <a:gd name="T64" fmla="*/ 2147483647 w 43"/>
              <a:gd name="T65" fmla="*/ 2147483647 h 25"/>
              <a:gd name="T66" fmla="*/ 2147483647 w 43"/>
              <a:gd name="T67" fmla="*/ 2147483647 h 25"/>
              <a:gd name="T68" fmla="*/ 2147483647 w 43"/>
              <a:gd name="T69" fmla="*/ 2147483647 h 25"/>
              <a:gd name="T70" fmla="*/ 2147483647 w 43"/>
              <a:gd name="T71" fmla="*/ 2147483647 h 25"/>
              <a:gd name="T72" fmla="*/ 2147483647 w 43"/>
              <a:gd name="T73" fmla="*/ 2147483647 h 25"/>
              <a:gd name="T74" fmla="*/ 2147483647 w 43"/>
              <a:gd name="T75" fmla="*/ 2147483647 h 25"/>
              <a:gd name="T76" fmla="*/ 2147483647 w 43"/>
              <a:gd name="T77" fmla="*/ 2147483647 h 25"/>
              <a:gd name="T78" fmla="*/ 0 w 43"/>
              <a:gd name="T79" fmla="*/ 2147483647 h 25"/>
              <a:gd name="T80" fmla="*/ 0 w 43"/>
              <a:gd name="T81" fmla="*/ 2147483647 h 25"/>
              <a:gd name="T82" fmla="*/ 0 w 43"/>
              <a:gd name="T83" fmla="*/ 2147483647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3"/>
              <a:gd name="T127" fmla="*/ 0 h 25"/>
              <a:gd name="T128" fmla="*/ 43 w 43"/>
              <a:gd name="T129" fmla="*/ 25 h 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3" h="25">
                <a:moveTo>
                  <a:pt x="0" y="12"/>
                </a:moveTo>
                <a:lnTo>
                  <a:pt x="0" y="12"/>
                </a:lnTo>
                <a:lnTo>
                  <a:pt x="4" y="15"/>
                </a:lnTo>
                <a:lnTo>
                  <a:pt x="9" y="17"/>
                </a:lnTo>
                <a:lnTo>
                  <a:pt x="9" y="19"/>
                </a:lnTo>
                <a:lnTo>
                  <a:pt x="9" y="21"/>
                </a:lnTo>
                <a:lnTo>
                  <a:pt x="10" y="22"/>
                </a:lnTo>
                <a:lnTo>
                  <a:pt x="12" y="22"/>
                </a:lnTo>
                <a:lnTo>
                  <a:pt x="16" y="22"/>
                </a:lnTo>
                <a:lnTo>
                  <a:pt x="21" y="21"/>
                </a:lnTo>
                <a:lnTo>
                  <a:pt x="30" y="22"/>
                </a:lnTo>
                <a:lnTo>
                  <a:pt x="38" y="25"/>
                </a:lnTo>
                <a:lnTo>
                  <a:pt x="40" y="21"/>
                </a:lnTo>
                <a:lnTo>
                  <a:pt x="42" y="21"/>
                </a:lnTo>
                <a:lnTo>
                  <a:pt x="43" y="11"/>
                </a:lnTo>
                <a:lnTo>
                  <a:pt x="42" y="10"/>
                </a:lnTo>
                <a:lnTo>
                  <a:pt x="39" y="9"/>
                </a:lnTo>
                <a:lnTo>
                  <a:pt x="36" y="8"/>
                </a:lnTo>
                <a:lnTo>
                  <a:pt x="31" y="7"/>
                </a:lnTo>
                <a:lnTo>
                  <a:pt x="28" y="4"/>
                </a:lnTo>
                <a:lnTo>
                  <a:pt x="19" y="1"/>
                </a:lnTo>
                <a:lnTo>
                  <a:pt x="14" y="0"/>
                </a:lnTo>
                <a:lnTo>
                  <a:pt x="10" y="2"/>
                </a:lnTo>
                <a:lnTo>
                  <a:pt x="8" y="4"/>
                </a:lnTo>
                <a:lnTo>
                  <a:pt x="7" y="8"/>
                </a:lnTo>
                <a:lnTo>
                  <a:pt x="7" y="9"/>
                </a:lnTo>
                <a:lnTo>
                  <a:pt x="3" y="10"/>
                </a:lnTo>
                <a:lnTo>
                  <a:pt x="1" y="10"/>
                </a:lnTo>
                <a:lnTo>
                  <a:pt x="0" y="11"/>
                </a:lnTo>
                <a:lnTo>
                  <a:pt x="0" y="12"/>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04" name="Freeform 311"/>
          <p:cNvSpPr>
            <a:spLocks noEditPoints="1"/>
          </p:cNvSpPr>
          <p:nvPr/>
        </p:nvSpPr>
        <p:spPr bwMode="auto">
          <a:xfrm>
            <a:off x="2495550" y="3430588"/>
            <a:ext cx="382588" cy="173037"/>
          </a:xfrm>
          <a:custGeom>
            <a:avLst/>
            <a:gdLst>
              <a:gd name="T0" fmla="*/ 2147483647 w 251"/>
              <a:gd name="T1" fmla="*/ 2147483647 h 122"/>
              <a:gd name="T2" fmla="*/ 2147483647 w 251"/>
              <a:gd name="T3" fmla="*/ 2147483647 h 122"/>
              <a:gd name="T4" fmla="*/ 2147483647 w 251"/>
              <a:gd name="T5" fmla="*/ 2147483647 h 122"/>
              <a:gd name="T6" fmla="*/ 2147483647 w 251"/>
              <a:gd name="T7" fmla="*/ 0 h 122"/>
              <a:gd name="T8" fmla="*/ 2147483647 w 251"/>
              <a:gd name="T9" fmla="*/ 2147483647 h 122"/>
              <a:gd name="T10" fmla="*/ 2147483647 w 251"/>
              <a:gd name="T11" fmla="*/ 2147483647 h 122"/>
              <a:gd name="T12" fmla="*/ 2147483647 w 251"/>
              <a:gd name="T13" fmla="*/ 2147483647 h 122"/>
              <a:gd name="T14" fmla="*/ 2147483647 w 251"/>
              <a:gd name="T15" fmla="*/ 2147483647 h 122"/>
              <a:gd name="T16" fmla="*/ 2147483647 w 251"/>
              <a:gd name="T17" fmla="*/ 2147483647 h 122"/>
              <a:gd name="T18" fmla="*/ 2147483647 w 251"/>
              <a:gd name="T19" fmla="*/ 2147483647 h 122"/>
              <a:gd name="T20" fmla="*/ 2147483647 w 251"/>
              <a:gd name="T21" fmla="*/ 2147483647 h 122"/>
              <a:gd name="T22" fmla="*/ 2147483647 w 251"/>
              <a:gd name="T23" fmla="*/ 2147483647 h 122"/>
              <a:gd name="T24" fmla="*/ 2147483647 w 251"/>
              <a:gd name="T25" fmla="*/ 2147483647 h 122"/>
              <a:gd name="T26" fmla="*/ 2147483647 w 251"/>
              <a:gd name="T27" fmla="*/ 2147483647 h 122"/>
              <a:gd name="T28" fmla="*/ 2147483647 w 251"/>
              <a:gd name="T29" fmla="*/ 2147483647 h 122"/>
              <a:gd name="T30" fmla="*/ 2147483647 w 251"/>
              <a:gd name="T31" fmla="*/ 2147483647 h 122"/>
              <a:gd name="T32" fmla="*/ 2147483647 w 251"/>
              <a:gd name="T33" fmla="*/ 2147483647 h 122"/>
              <a:gd name="T34" fmla="*/ 2147483647 w 251"/>
              <a:gd name="T35" fmla="*/ 2147483647 h 122"/>
              <a:gd name="T36" fmla="*/ 2147483647 w 251"/>
              <a:gd name="T37" fmla="*/ 2147483647 h 122"/>
              <a:gd name="T38" fmla="*/ 2147483647 w 251"/>
              <a:gd name="T39" fmla="*/ 2147483647 h 122"/>
              <a:gd name="T40" fmla="*/ 2147483647 w 251"/>
              <a:gd name="T41" fmla="*/ 2147483647 h 122"/>
              <a:gd name="T42" fmla="*/ 2147483647 w 251"/>
              <a:gd name="T43" fmla="*/ 2147483647 h 122"/>
              <a:gd name="T44" fmla="*/ 2147483647 w 251"/>
              <a:gd name="T45" fmla="*/ 2147483647 h 122"/>
              <a:gd name="T46" fmla="*/ 2147483647 w 251"/>
              <a:gd name="T47" fmla="*/ 2147483647 h 122"/>
              <a:gd name="T48" fmla="*/ 2147483647 w 251"/>
              <a:gd name="T49" fmla="*/ 2147483647 h 122"/>
              <a:gd name="T50" fmla="*/ 2147483647 w 251"/>
              <a:gd name="T51" fmla="*/ 2147483647 h 122"/>
              <a:gd name="T52" fmla="*/ 2147483647 w 251"/>
              <a:gd name="T53" fmla="*/ 2147483647 h 122"/>
              <a:gd name="T54" fmla="*/ 2147483647 w 251"/>
              <a:gd name="T55" fmla="*/ 2147483647 h 122"/>
              <a:gd name="T56" fmla="*/ 2147483647 w 251"/>
              <a:gd name="T57" fmla="*/ 2147483647 h 122"/>
              <a:gd name="T58" fmla="*/ 2147483647 w 251"/>
              <a:gd name="T59" fmla="*/ 2147483647 h 122"/>
              <a:gd name="T60" fmla="*/ 2147483647 w 251"/>
              <a:gd name="T61" fmla="*/ 2147483647 h 122"/>
              <a:gd name="T62" fmla="*/ 2147483647 w 251"/>
              <a:gd name="T63" fmla="*/ 2147483647 h 122"/>
              <a:gd name="T64" fmla="*/ 2147483647 w 251"/>
              <a:gd name="T65" fmla="*/ 2147483647 h 122"/>
              <a:gd name="T66" fmla="*/ 2147483647 w 251"/>
              <a:gd name="T67" fmla="*/ 2147483647 h 122"/>
              <a:gd name="T68" fmla="*/ 2147483647 w 251"/>
              <a:gd name="T69" fmla="*/ 2147483647 h 122"/>
              <a:gd name="T70" fmla="*/ 2147483647 w 251"/>
              <a:gd name="T71" fmla="*/ 2147483647 h 122"/>
              <a:gd name="T72" fmla="*/ 2147483647 w 251"/>
              <a:gd name="T73" fmla="*/ 2147483647 h 122"/>
              <a:gd name="T74" fmla="*/ 2147483647 w 251"/>
              <a:gd name="T75" fmla="*/ 2147483647 h 122"/>
              <a:gd name="T76" fmla="*/ 2147483647 w 251"/>
              <a:gd name="T77" fmla="*/ 2147483647 h 122"/>
              <a:gd name="T78" fmla="*/ 2147483647 w 251"/>
              <a:gd name="T79" fmla="*/ 2147483647 h 122"/>
              <a:gd name="T80" fmla="*/ 2147483647 w 251"/>
              <a:gd name="T81" fmla="*/ 2147483647 h 122"/>
              <a:gd name="T82" fmla="*/ 2147483647 w 251"/>
              <a:gd name="T83" fmla="*/ 2147483647 h 122"/>
              <a:gd name="T84" fmla="*/ 2147483647 w 251"/>
              <a:gd name="T85" fmla="*/ 2147483647 h 122"/>
              <a:gd name="T86" fmla="*/ 2147483647 w 251"/>
              <a:gd name="T87" fmla="*/ 2147483647 h 122"/>
              <a:gd name="T88" fmla="*/ 2147483647 w 251"/>
              <a:gd name="T89" fmla="*/ 2147483647 h 122"/>
              <a:gd name="T90" fmla="*/ 2147483647 w 251"/>
              <a:gd name="T91" fmla="*/ 2147483647 h 122"/>
              <a:gd name="T92" fmla="*/ 2147483647 w 251"/>
              <a:gd name="T93" fmla="*/ 2147483647 h 122"/>
              <a:gd name="T94" fmla="*/ 2147483647 w 251"/>
              <a:gd name="T95" fmla="*/ 0 h 122"/>
              <a:gd name="T96" fmla="*/ 2147483647 w 251"/>
              <a:gd name="T97" fmla="*/ 2147483647 h 122"/>
              <a:gd name="T98" fmla="*/ 2147483647 w 251"/>
              <a:gd name="T99" fmla="*/ 2147483647 h 122"/>
              <a:gd name="T100" fmla="*/ 0 w 251"/>
              <a:gd name="T101" fmla="*/ 2147483647 h 122"/>
              <a:gd name="T102" fmla="*/ 2147483647 w 251"/>
              <a:gd name="T103" fmla="*/ 2147483647 h 122"/>
              <a:gd name="T104" fmla="*/ 2147483647 w 251"/>
              <a:gd name="T105" fmla="*/ 2147483647 h 122"/>
              <a:gd name="T106" fmla="*/ 2147483647 w 251"/>
              <a:gd name="T107" fmla="*/ 2147483647 h 122"/>
              <a:gd name="T108" fmla="*/ 2147483647 w 251"/>
              <a:gd name="T109" fmla="*/ 2147483647 h 122"/>
              <a:gd name="T110" fmla="*/ 2147483647 w 251"/>
              <a:gd name="T111" fmla="*/ 2147483647 h 12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51"/>
              <a:gd name="T169" fmla="*/ 0 h 122"/>
              <a:gd name="T170" fmla="*/ 251 w 251"/>
              <a:gd name="T171" fmla="*/ 122 h 12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51" h="122">
                <a:moveTo>
                  <a:pt x="14" y="33"/>
                </a:moveTo>
                <a:lnTo>
                  <a:pt x="14" y="33"/>
                </a:lnTo>
                <a:lnTo>
                  <a:pt x="14" y="34"/>
                </a:lnTo>
                <a:lnTo>
                  <a:pt x="15" y="36"/>
                </a:lnTo>
                <a:lnTo>
                  <a:pt x="17" y="33"/>
                </a:lnTo>
                <a:lnTo>
                  <a:pt x="14" y="33"/>
                </a:lnTo>
                <a:close/>
                <a:moveTo>
                  <a:pt x="199" y="0"/>
                </a:moveTo>
                <a:lnTo>
                  <a:pt x="199" y="0"/>
                </a:lnTo>
                <a:lnTo>
                  <a:pt x="186" y="10"/>
                </a:lnTo>
                <a:lnTo>
                  <a:pt x="185" y="12"/>
                </a:lnTo>
                <a:lnTo>
                  <a:pt x="185" y="13"/>
                </a:lnTo>
                <a:lnTo>
                  <a:pt x="189" y="24"/>
                </a:lnTo>
                <a:lnTo>
                  <a:pt x="184" y="29"/>
                </a:lnTo>
                <a:lnTo>
                  <a:pt x="180" y="32"/>
                </a:lnTo>
                <a:lnTo>
                  <a:pt x="180" y="38"/>
                </a:lnTo>
                <a:lnTo>
                  <a:pt x="183" y="44"/>
                </a:lnTo>
                <a:lnTo>
                  <a:pt x="182" y="44"/>
                </a:lnTo>
                <a:lnTo>
                  <a:pt x="179" y="44"/>
                </a:lnTo>
                <a:lnTo>
                  <a:pt x="179" y="46"/>
                </a:lnTo>
                <a:lnTo>
                  <a:pt x="177" y="48"/>
                </a:lnTo>
                <a:lnTo>
                  <a:pt x="173" y="50"/>
                </a:lnTo>
                <a:lnTo>
                  <a:pt x="173" y="52"/>
                </a:lnTo>
                <a:lnTo>
                  <a:pt x="173" y="53"/>
                </a:lnTo>
                <a:lnTo>
                  <a:pt x="177" y="55"/>
                </a:lnTo>
                <a:lnTo>
                  <a:pt x="177" y="58"/>
                </a:lnTo>
                <a:lnTo>
                  <a:pt x="177" y="59"/>
                </a:lnTo>
                <a:lnTo>
                  <a:pt x="176" y="59"/>
                </a:lnTo>
                <a:lnTo>
                  <a:pt x="172" y="62"/>
                </a:lnTo>
                <a:lnTo>
                  <a:pt x="175" y="68"/>
                </a:lnTo>
                <a:lnTo>
                  <a:pt x="177" y="68"/>
                </a:lnTo>
                <a:lnTo>
                  <a:pt x="177" y="71"/>
                </a:lnTo>
                <a:lnTo>
                  <a:pt x="177" y="73"/>
                </a:lnTo>
                <a:lnTo>
                  <a:pt x="173" y="73"/>
                </a:lnTo>
                <a:lnTo>
                  <a:pt x="172" y="75"/>
                </a:lnTo>
                <a:lnTo>
                  <a:pt x="171" y="77"/>
                </a:lnTo>
                <a:lnTo>
                  <a:pt x="178" y="80"/>
                </a:lnTo>
                <a:lnTo>
                  <a:pt x="182" y="82"/>
                </a:lnTo>
                <a:lnTo>
                  <a:pt x="186" y="80"/>
                </a:lnTo>
                <a:lnTo>
                  <a:pt x="187" y="80"/>
                </a:lnTo>
                <a:lnTo>
                  <a:pt x="187" y="78"/>
                </a:lnTo>
                <a:lnTo>
                  <a:pt x="190" y="77"/>
                </a:lnTo>
                <a:lnTo>
                  <a:pt x="190" y="82"/>
                </a:lnTo>
                <a:lnTo>
                  <a:pt x="187" y="82"/>
                </a:lnTo>
                <a:lnTo>
                  <a:pt x="185" y="82"/>
                </a:lnTo>
                <a:lnTo>
                  <a:pt x="184" y="85"/>
                </a:lnTo>
                <a:lnTo>
                  <a:pt x="184" y="87"/>
                </a:lnTo>
                <a:lnTo>
                  <a:pt x="185" y="86"/>
                </a:lnTo>
                <a:lnTo>
                  <a:pt x="185" y="87"/>
                </a:lnTo>
                <a:lnTo>
                  <a:pt x="185" y="89"/>
                </a:lnTo>
                <a:lnTo>
                  <a:pt x="177" y="96"/>
                </a:lnTo>
                <a:lnTo>
                  <a:pt x="179" y="101"/>
                </a:lnTo>
                <a:lnTo>
                  <a:pt x="180" y="105"/>
                </a:lnTo>
                <a:lnTo>
                  <a:pt x="175" y="109"/>
                </a:lnTo>
                <a:lnTo>
                  <a:pt x="177" y="112"/>
                </a:lnTo>
                <a:lnTo>
                  <a:pt x="179" y="113"/>
                </a:lnTo>
                <a:lnTo>
                  <a:pt x="180" y="114"/>
                </a:lnTo>
                <a:lnTo>
                  <a:pt x="183" y="113"/>
                </a:lnTo>
                <a:lnTo>
                  <a:pt x="185" y="112"/>
                </a:lnTo>
                <a:lnTo>
                  <a:pt x="186" y="109"/>
                </a:lnTo>
                <a:lnTo>
                  <a:pt x="189" y="113"/>
                </a:lnTo>
                <a:lnTo>
                  <a:pt x="191" y="119"/>
                </a:lnTo>
                <a:lnTo>
                  <a:pt x="192" y="121"/>
                </a:lnTo>
                <a:lnTo>
                  <a:pt x="193" y="122"/>
                </a:lnTo>
                <a:lnTo>
                  <a:pt x="194" y="121"/>
                </a:lnTo>
                <a:lnTo>
                  <a:pt x="198" y="120"/>
                </a:lnTo>
                <a:lnTo>
                  <a:pt x="201" y="117"/>
                </a:lnTo>
                <a:lnTo>
                  <a:pt x="203" y="114"/>
                </a:lnTo>
                <a:lnTo>
                  <a:pt x="205" y="108"/>
                </a:lnTo>
                <a:lnTo>
                  <a:pt x="207" y="103"/>
                </a:lnTo>
                <a:lnTo>
                  <a:pt x="213" y="98"/>
                </a:lnTo>
                <a:lnTo>
                  <a:pt x="218" y="89"/>
                </a:lnTo>
                <a:lnTo>
                  <a:pt x="224" y="85"/>
                </a:lnTo>
                <a:lnTo>
                  <a:pt x="237" y="77"/>
                </a:lnTo>
                <a:lnTo>
                  <a:pt x="241" y="74"/>
                </a:lnTo>
                <a:lnTo>
                  <a:pt x="244" y="71"/>
                </a:lnTo>
                <a:lnTo>
                  <a:pt x="247" y="65"/>
                </a:lnTo>
                <a:lnTo>
                  <a:pt x="247" y="60"/>
                </a:lnTo>
                <a:lnTo>
                  <a:pt x="247" y="59"/>
                </a:lnTo>
                <a:lnTo>
                  <a:pt x="251" y="59"/>
                </a:lnTo>
                <a:lnTo>
                  <a:pt x="251" y="55"/>
                </a:lnTo>
                <a:lnTo>
                  <a:pt x="249" y="48"/>
                </a:lnTo>
                <a:lnTo>
                  <a:pt x="248" y="39"/>
                </a:lnTo>
                <a:lnTo>
                  <a:pt x="244" y="36"/>
                </a:lnTo>
                <a:lnTo>
                  <a:pt x="249" y="31"/>
                </a:lnTo>
                <a:lnTo>
                  <a:pt x="245" y="30"/>
                </a:lnTo>
                <a:lnTo>
                  <a:pt x="241" y="27"/>
                </a:lnTo>
                <a:lnTo>
                  <a:pt x="239" y="25"/>
                </a:lnTo>
                <a:lnTo>
                  <a:pt x="238" y="24"/>
                </a:lnTo>
                <a:lnTo>
                  <a:pt x="237" y="25"/>
                </a:lnTo>
                <a:lnTo>
                  <a:pt x="234" y="26"/>
                </a:lnTo>
                <a:lnTo>
                  <a:pt x="221" y="24"/>
                </a:lnTo>
                <a:lnTo>
                  <a:pt x="219" y="22"/>
                </a:lnTo>
                <a:lnTo>
                  <a:pt x="218" y="20"/>
                </a:lnTo>
                <a:lnTo>
                  <a:pt x="217" y="18"/>
                </a:lnTo>
                <a:lnTo>
                  <a:pt x="215" y="15"/>
                </a:lnTo>
                <a:lnTo>
                  <a:pt x="214" y="12"/>
                </a:lnTo>
                <a:lnTo>
                  <a:pt x="211" y="11"/>
                </a:lnTo>
                <a:lnTo>
                  <a:pt x="205" y="9"/>
                </a:lnTo>
                <a:lnTo>
                  <a:pt x="203" y="6"/>
                </a:lnTo>
                <a:lnTo>
                  <a:pt x="201" y="4"/>
                </a:lnTo>
                <a:lnTo>
                  <a:pt x="200" y="2"/>
                </a:lnTo>
                <a:lnTo>
                  <a:pt x="199" y="0"/>
                </a:lnTo>
                <a:close/>
                <a:moveTo>
                  <a:pt x="1" y="26"/>
                </a:moveTo>
                <a:lnTo>
                  <a:pt x="1" y="26"/>
                </a:lnTo>
                <a:lnTo>
                  <a:pt x="5" y="33"/>
                </a:lnTo>
                <a:lnTo>
                  <a:pt x="7" y="41"/>
                </a:lnTo>
                <a:lnTo>
                  <a:pt x="1" y="45"/>
                </a:lnTo>
                <a:lnTo>
                  <a:pt x="0" y="46"/>
                </a:lnTo>
                <a:lnTo>
                  <a:pt x="1" y="46"/>
                </a:lnTo>
                <a:lnTo>
                  <a:pt x="4" y="47"/>
                </a:lnTo>
                <a:lnTo>
                  <a:pt x="7" y="46"/>
                </a:lnTo>
                <a:lnTo>
                  <a:pt x="11" y="45"/>
                </a:lnTo>
                <a:lnTo>
                  <a:pt x="12" y="41"/>
                </a:lnTo>
                <a:lnTo>
                  <a:pt x="12" y="39"/>
                </a:lnTo>
                <a:lnTo>
                  <a:pt x="10" y="36"/>
                </a:lnTo>
                <a:lnTo>
                  <a:pt x="7" y="36"/>
                </a:lnTo>
                <a:lnTo>
                  <a:pt x="6" y="31"/>
                </a:lnTo>
                <a:lnTo>
                  <a:pt x="5" y="26"/>
                </a:lnTo>
                <a:lnTo>
                  <a:pt x="1" y="26"/>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05" name="Freeform 312"/>
          <p:cNvSpPr>
            <a:spLocks/>
          </p:cNvSpPr>
          <p:nvPr/>
        </p:nvSpPr>
        <p:spPr bwMode="auto">
          <a:xfrm>
            <a:off x="2968625" y="2952750"/>
            <a:ext cx="79375" cy="49213"/>
          </a:xfrm>
          <a:custGeom>
            <a:avLst/>
            <a:gdLst>
              <a:gd name="T0" fmla="*/ 2147483647 w 52"/>
              <a:gd name="T1" fmla="*/ 2147483647 h 35"/>
              <a:gd name="T2" fmla="*/ 2147483647 w 52"/>
              <a:gd name="T3" fmla="*/ 2147483647 h 35"/>
              <a:gd name="T4" fmla="*/ 2147483647 w 52"/>
              <a:gd name="T5" fmla="*/ 2147483647 h 35"/>
              <a:gd name="T6" fmla="*/ 2147483647 w 52"/>
              <a:gd name="T7" fmla="*/ 2147483647 h 35"/>
              <a:gd name="T8" fmla="*/ 2147483647 w 52"/>
              <a:gd name="T9" fmla="*/ 2147483647 h 35"/>
              <a:gd name="T10" fmla="*/ 2147483647 w 52"/>
              <a:gd name="T11" fmla="*/ 2147483647 h 35"/>
              <a:gd name="T12" fmla="*/ 2147483647 w 52"/>
              <a:gd name="T13" fmla="*/ 2147483647 h 35"/>
              <a:gd name="T14" fmla="*/ 2147483647 w 52"/>
              <a:gd name="T15" fmla="*/ 2147483647 h 35"/>
              <a:gd name="T16" fmla="*/ 2147483647 w 52"/>
              <a:gd name="T17" fmla="*/ 2147483647 h 35"/>
              <a:gd name="T18" fmla="*/ 2147483647 w 52"/>
              <a:gd name="T19" fmla="*/ 2147483647 h 35"/>
              <a:gd name="T20" fmla="*/ 2147483647 w 52"/>
              <a:gd name="T21" fmla="*/ 2147483647 h 35"/>
              <a:gd name="T22" fmla="*/ 2147483647 w 52"/>
              <a:gd name="T23" fmla="*/ 2147483647 h 35"/>
              <a:gd name="T24" fmla="*/ 2147483647 w 52"/>
              <a:gd name="T25" fmla="*/ 2147483647 h 35"/>
              <a:gd name="T26" fmla="*/ 2147483647 w 52"/>
              <a:gd name="T27" fmla="*/ 2147483647 h 35"/>
              <a:gd name="T28" fmla="*/ 2147483647 w 52"/>
              <a:gd name="T29" fmla="*/ 2147483647 h 35"/>
              <a:gd name="T30" fmla="*/ 2147483647 w 52"/>
              <a:gd name="T31" fmla="*/ 2147483647 h 35"/>
              <a:gd name="T32" fmla="*/ 2147483647 w 52"/>
              <a:gd name="T33" fmla="*/ 2147483647 h 35"/>
              <a:gd name="T34" fmla="*/ 2147483647 w 52"/>
              <a:gd name="T35" fmla="*/ 2147483647 h 35"/>
              <a:gd name="T36" fmla="*/ 2147483647 w 52"/>
              <a:gd name="T37" fmla="*/ 2147483647 h 35"/>
              <a:gd name="T38" fmla="*/ 2147483647 w 52"/>
              <a:gd name="T39" fmla="*/ 2147483647 h 35"/>
              <a:gd name="T40" fmla="*/ 2147483647 w 52"/>
              <a:gd name="T41" fmla="*/ 2147483647 h 35"/>
              <a:gd name="T42" fmla="*/ 2147483647 w 52"/>
              <a:gd name="T43" fmla="*/ 2147483647 h 35"/>
              <a:gd name="T44" fmla="*/ 2147483647 w 52"/>
              <a:gd name="T45" fmla="*/ 2147483647 h 35"/>
              <a:gd name="T46" fmla="*/ 2147483647 w 52"/>
              <a:gd name="T47" fmla="*/ 0 h 35"/>
              <a:gd name="T48" fmla="*/ 2147483647 w 52"/>
              <a:gd name="T49" fmla="*/ 0 h 35"/>
              <a:gd name="T50" fmla="*/ 2147483647 w 52"/>
              <a:gd name="T51" fmla="*/ 2147483647 h 35"/>
              <a:gd name="T52" fmla="*/ 0 w 52"/>
              <a:gd name="T53" fmla="*/ 2147483647 h 35"/>
              <a:gd name="T54" fmla="*/ 0 w 52"/>
              <a:gd name="T55" fmla="*/ 2147483647 h 35"/>
              <a:gd name="T56" fmla="*/ 0 w 52"/>
              <a:gd name="T57" fmla="*/ 2147483647 h 35"/>
              <a:gd name="T58" fmla="*/ 2147483647 w 52"/>
              <a:gd name="T59" fmla="*/ 2147483647 h 35"/>
              <a:gd name="T60" fmla="*/ 2147483647 w 52"/>
              <a:gd name="T61" fmla="*/ 2147483647 h 35"/>
              <a:gd name="T62" fmla="*/ 2147483647 w 52"/>
              <a:gd name="T63" fmla="*/ 2147483647 h 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2"/>
              <a:gd name="T97" fmla="*/ 0 h 35"/>
              <a:gd name="T98" fmla="*/ 52 w 52"/>
              <a:gd name="T99" fmla="*/ 35 h 3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2" h="35">
                <a:moveTo>
                  <a:pt x="3" y="29"/>
                </a:moveTo>
                <a:lnTo>
                  <a:pt x="3" y="29"/>
                </a:lnTo>
                <a:lnTo>
                  <a:pt x="6" y="35"/>
                </a:lnTo>
                <a:lnTo>
                  <a:pt x="7" y="35"/>
                </a:lnTo>
                <a:lnTo>
                  <a:pt x="10" y="35"/>
                </a:lnTo>
                <a:lnTo>
                  <a:pt x="11" y="33"/>
                </a:lnTo>
                <a:lnTo>
                  <a:pt x="12" y="31"/>
                </a:lnTo>
                <a:lnTo>
                  <a:pt x="11" y="24"/>
                </a:lnTo>
                <a:lnTo>
                  <a:pt x="14" y="25"/>
                </a:lnTo>
                <a:lnTo>
                  <a:pt x="19" y="26"/>
                </a:lnTo>
                <a:lnTo>
                  <a:pt x="21" y="29"/>
                </a:lnTo>
                <a:lnTo>
                  <a:pt x="24" y="29"/>
                </a:lnTo>
                <a:lnTo>
                  <a:pt x="26" y="29"/>
                </a:lnTo>
                <a:lnTo>
                  <a:pt x="29" y="27"/>
                </a:lnTo>
                <a:lnTo>
                  <a:pt x="31" y="25"/>
                </a:lnTo>
                <a:lnTo>
                  <a:pt x="31" y="24"/>
                </a:lnTo>
                <a:lnTo>
                  <a:pt x="34" y="24"/>
                </a:lnTo>
                <a:lnTo>
                  <a:pt x="38" y="24"/>
                </a:lnTo>
                <a:lnTo>
                  <a:pt x="46" y="25"/>
                </a:lnTo>
                <a:lnTo>
                  <a:pt x="49" y="25"/>
                </a:lnTo>
                <a:lnTo>
                  <a:pt x="52" y="24"/>
                </a:lnTo>
                <a:lnTo>
                  <a:pt x="52" y="21"/>
                </a:lnTo>
                <a:lnTo>
                  <a:pt x="51" y="17"/>
                </a:lnTo>
                <a:lnTo>
                  <a:pt x="48" y="15"/>
                </a:lnTo>
                <a:lnTo>
                  <a:pt x="47" y="14"/>
                </a:lnTo>
                <a:lnTo>
                  <a:pt x="42" y="13"/>
                </a:lnTo>
                <a:lnTo>
                  <a:pt x="39" y="12"/>
                </a:lnTo>
                <a:lnTo>
                  <a:pt x="34" y="12"/>
                </a:lnTo>
                <a:lnTo>
                  <a:pt x="29" y="11"/>
                </a:lnTo>
                <a:lnTo>
                  <a:pt x="27" y="7"/>
                </a:lnTo>
                <a:lnTo>
                  <a:pt x="26" y="5"/>
                </a:lnTo>
                <a:lnTo>
                  <a:pt x="25" y="4"/>
                </a:lnTo>
                <a:lnTo>
                  <a:pt x="21" y="4"/>
                </a:lnTo>
                <a:lnTo>
                  <a:pt x="19" y="4"/>
                </a:lnTo>
                <a:lnTo>
                  <a:pt x="17" y="0"/>
                </a:lnTo>
                <a:lnTo>
                  <a:pt x="6" y="0"/>
                </a:lnTo>
                <a:lnTo>
                  <a:pt x="3" y="4"/>
                </a:lnTo>
                <a:lnTo>
                  <a:pt x="0" y="4"/>
                </a:lnTo>
                <a:lnTo>
                  <a:pt x="1" y="13"/>
                </a:lnTo>
                <a:lnTo>
                  <a:pt x="0" y="18"/>
                </a:lnTo>
                <a:lnTo>
                  <a:pt x="0" y="20"/>
                </a:lnTo>
                <a:lnTo>
                  <a:pt x="1" y="21"/>
                </a:lnTo>
                <a:lnTo>
                  <a:pt x="3" y="25"/>
                </a:lnTo>
                <a:lnTo>
                  <a:pt x="4" y="28"/>
                </a:lnTo>
                <a:lnTo>
                  <a:pt x="3" y="29"/>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06" name="Freeform 313"/>
          <p:cNvSpPr>
            <a:spLocks/>
          </p:cNvSpPr>
          <p:nvPr/>
        </p:nvSpPr>
        <p:spPr bwMode="auto">
          <a:xfrm>
            <a:off x="5487988" y="3143250"/>
            <a:ext cx="46037" cy="50800"/>
          </a:xfrm>
          <a:custGeom>
            <a:avLst/>
            <a:gdLst>
              <a:gd name="T0" fmla="*/ 2147483647 w 30"/>
              <a:gd name="T1" fmla="*/ 2147483647 h 36"/>
              <a:gd name="T2" fmla="*/ 2147483647 w 30"/>
              <a:gd name="T3" fmla="*/ 2147483647 h 36"/>
              <a:gd name="T4" fmla="*/ 2147483647 w 30"/>
              <a:gd name="T5" fmla="*/ 2147483647 h 36"/>
              <a:gd name="T6" fmla="*/ 2147483647 w 30"/>
              <a:gd name="T7" fmla="*/ 2147483647 h 36"/>
              <a:gd name="T8" fmla="*/ 2147483647 w 30"/>
              <a:gd name="T9" fmla="*/ 2147483647 h 36"/>
              <a:gd name="T10" fmla="*/ 2147483647 w 30"/>
              <a:gd name="T11" fmla="*/ 2147483647 h 36"/>
              <a:gd name="T12" fmla="*/ 2147483647 w 30"/>
              <a:gd name="T13" fmla="*/ 2147483647 h 36"/>
              <a:gd name="T14" fmla="*/ 2147483647 w 30"/>
              <a:gd name="T15" fmla="*/ 2147483647 h 36"/>
              <a:gd name="T16" fmla="*/ 2147483647 w 30"/>
              <a:gd name="T17" fmla="*/ 2147483647 h 36"/>
              <a:gd name="T18" fmla="*/ 2147483647 w 30"/>
              <a:gd name="T19" fmla="*/ 2147483647 h 36"/>
              <a:gd name="T20" fmla="*/ 2147483647 w 30"/>
              <a:gd name="T21" fmla="*/ 2147483647 h 36"/>
              <a:gd name="T22" fmla="*/ 2147483647 w 30"/>
              <a:gd name="T23" fmla="*/ 2147483647 h 36"/>
              <a:gd name="T24" fmla="*/ 2147483647 w 30"/>
              <a:gd name="T25" fmla="*/ 0 h 36"/>
              <a:gd name="T26" fmla="*/ 2147483647 w 30"/>
              <a:gd name="T27" fmla="*/ 2147483647 h 36"/>
              <a:gd name="T28" fmla="*/ 2147483647 w 30"/>
              <a:gd name="T29" fmla="*/ 2147483647 h 36"/>
              <a:gd name="T30" fmla="*/ 2147483647 w 30"/>
              <a:gd name="T31" fmla="*/ 2147483647 h 36"/>
              <a:gd name="T32" fmla="*/ 2147483647 w 30"/>
              <a:gd name="T33" fmla="*/ 2147483647 h 36"/>
              <a:gd name="T34" fmla="*/ 2147483647 w 30"/>
              <a:gd name="T35" fmla="*/ 2147483647 h 36"/>
              <a:gd name="T36" fmla="*/ 2147483647 w 30"/>
              <a:gd name="T37" fmla="*/ 2147483647 h 36"/>
              <a:gd name="T38" fmla="*/ 2147483647 w 30"/>
              <a:gd name="T39" fmla="*/ 2147483647 h 36"/>
              <a:gd name="T40" fmla="*/ 2147483647 w 30"/>
              <a:gd name="T41" fmla="*/ 2147483647 h 36"/>
              <a:gd name="T42" fmla="*/ 2147483647 w 30"/>
              <a:gd name="T43" fmla="*/ 2147483647 h 36"/>
              <a:gd name="T44" fmla="*/ 2147483647 w 30"/>
              <a:gd name="T45" fmla="*/ 2147483647 h 36"/>
              <a:gd name="T46" fmla="*/ 0 w 30"/>
              <a:gd name="T47" fmla="*/ 2147483647 h 36"/>
              <a:gd name="T48" fmla="*/ 0 w 30"/>
              <a:gd name="T49" fmla="*/ 2147483647 h 36"/>
              <a:gd name="T50" fmla="*/ 0 w 30"/>
              <a:gd name="T51" fmla="*/ 2147483647 h 36"/>
              <a:gd name="T52" fmla="*/ 2147483647 w 30"/>
              <a:gd name="T53" fmla="*/ 2147483647 h 36"/>
              <a:gd name="T54" fmla="*/ 2147483647 w 30"/>
              <a:gd name="T55" fmla="*/ 2147483647 h 36"/>
              <a:gd name="T56" fmla="*/ 2147483647 w 30"/>
              <a:gd name="T57" fmla="*/ 2147483647 h 36"/>
              <a:gd name="T58" fmla="*/ 2147483647 w 30"/>
              <a:gd name="T59" fmla="*/ 2147483647 h 36"/>
              <a:gd name="T60" fmla="*/ 2147483647 w 30"/>
              <a:gd name="T61" fmla="*/ 2147483647 h 36"/>
              <a:gd name="T62" fmla="*/ 2147483647 w 30"/>
              <a:gd name="T63" fmla="*/ 2147483647 h 36"/>
              <a:gd name="T64" fmla="*/ 2147483647 w 30"/>
              <a:gd name="T65" fmla="*/ 2147483647 h 36"/>
              <a:gd name="T66" fmla="*/ 2147483647 w 30"/>
              <a:gd name="T67" fmla="*/ 2147483647 h 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
              <a:gd name="T103" fmla="*/ 0 h 36"/>
              <a:gd name="T104" fmla="*/ 30 w 30"/>
              <a:gd name="T105" fmla="*/ 36 h 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 h="36">
                <a:moveTo>
                  <a:pt x="26" y="27"/>
                </a:moveTo>
                <a:lnTo>
                  <a:pt x="26" y="27"/>
                </a:lnTo>
                <a:lnTo>
                  <a:pt x="25" y="22"/>
                </a:lnTo>
                <a:lnTo>
                  <a:pt x="22" y="22"/>
                </a:lnTo>
                <a:lnTo>
                  <a:pt x="22" y="21"/>
                </a:lnTo>
                <a:lnTo>
                  <a:pt x="25" y="17"/>
                </a:lnTo>
                <a:lnTo>
                  <a:pt x="27" y="14"/>
                </a:lnTo>
                <a:lnTo>
                  <a:pt x="30" y="9"/>
                </a:lnTo>
                <a:lnTo>
                  <a:pt x="29" y="7"/>
                </a:lnTo>
                <a:lnTo>
                  <a:pt x="27" y="3"/>
                </a:lnTo>
                <a:lnTo>
                  <a:pt x="24" y="0"/>
                </a:lnTo>
                <a:lnTo>
                  <a:pt x="18" y="4"/>
                </a:lnTo>
                <a:lnTo>
                  <a:pt x="13" y="2"/>
                </a:lnTo>
                <a:lnTo>
                  <a:pt x="11" y="4"/>
                </a:lnTo>
                <a:lnTo>
                  <a:pt x="6" y="10"/>
                </a:lnTo>
                <a:lnTo>
                  <a:pt x="4" y="15"/>
                </a:lnTo>
                <a:lnTo>
                  <a:pt x="3" y="20"/>
                </a:lnTo>
                <a:lnTo>
                  <a:pt x="3" y="23"/>
                </a:lnTo>
                <a:lnTo>
                  <a:pt x="2" y="27"/>
                </a:lnTo>
                <a:lnTo>
                  <a:pt x="0" y="29"/>
                </a:lnTo>
                <a:lnTo>
                  <a:pt x="0" y="32"/>
                </a:lnTo>
                <a:lnTo>
                  <a:pt x="2" y="35"/>
                </a:lnTo>
                <a:lnTo>
                  <a:pt x="4" y="36"/>
                </a:lnTo>
                <a:lnTo>
                  <a:pt x="9" y="36"/>
                </a:lnTo>
                <a:lnTo>
                  <a:pt x="13" y="36"/>
                </a:lnTo>
                <a:lnTo>
                  <a:pt x="15" y="35"/>
                </a:lnTo>
                <a:lnTo>
                  <a:pt x="19" y="35"/>
                </a:lnTo>
                <a:lnTo>
                  <a:pt x="26" y="27"/>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07" name="Freeform 314"/>
          <p:cNvSpPr>
            <a:spLocks noEditPoints="1"/>
          </p:cNvSpPr>
          <p:nvPr/>
        </p:nvSpPr>
        <p:spPr bwMode="auto">
          <a:xfrm>
            <a:off x="4748213" y="1857375"/>
            <a:ext cx="101600" cy="120650"/>
          </a:xfrm>
          <a:custGeom>
            <a:avLst/>
            <a:gdLst>
              <a:gd name="T0" fmla="*/ 2147483647 w 67"/>
              <a:gd name="T1" fmla="*/ 2147483647 h 86"/>
              <a:gd name="T2" fmla="*/ 2147483647 w 67"/>
              <a:gd name="T3" fmla="*/ 2147483647 h 86"/>
              <a:gd name="T4" fmla="*/ 2147483647 w 67"/>
              <a:gd name="T5" fmla="*/ 2147483647 h 86"/>
              <a:gd name="T6" fmla="*/ 2147483647 w 67"/>
              <a:gd name="T7" fmla="*/ 2147483647 h 86"/>
              <a:gd name="T8" fmla="*/ 2147483647 w 67"/>
              <a:gd name="T9" fmla="*/ 2147483647 h 86"/>
              <a:gd name="T10" fmla="*/ 2147483647 w 67"/>
              <a:gd name="T11" fmla="*/ 2147483647 h 86"/>
              <a:gd name="T12" fmla="*/ 2147483647 w 67"/>
              <a:gd name="T13" fmla="*/ 2147483647 h 86"/>
              <a:gd name="T14" fmla="*/ 2147483647 w 67"/>
              <a:gd name="T15" fmla="*/ 2147483647 h 86"/>
              <a:gd name="T16" fmla="*/ 2147483647 w 67"/>
              <a:gd name="T17" fmla="*/ 2147483647 h 86"/>
              <a:gd name="T18" fmla="*/ 2147483647 w 67"/>
              <a:gd name="T19" fmla="*/ 2147483647 h 86"/>
              <a:gd name="T20" fmla="*/ 2147483647 w 67"/>
              <a:gd name="T21" fmla="*/ 2147483647 h 86"/>
              <a:gd name="T22" fmla="*/ 2147483647 w 67"/>
              <a:gd name="T23" fmla="*/ 2147483647 h 86"/>
              <a:gd name="T24" fmla="*/ 2147483647 w 67"/>
              <a:gd name="T25" fmla="*/ 2147483647 h 86"/>
              <a:gd name="T26" fmla="*/ 2147483647 w 67"/>
              <a:gd name="T27" fmla="*/ 2147483647 h 86"/>
              <a:gd name="T28" fmla="*/ 2147483647 w 67"/>
              <a:gd name="T29" fmla="*/ 2147483647 h 86"/>
              <a:gd name="T30" fmla="*/ 2147483647 w 67"/>
              <a:gd name="T31" fmla="*/ 2147483647 h 86"/>
              <a:gd name="T32" fmla="*/ 2147483647 w 67"/>
              <a:gd name="T33" fmla="*/ 2147483647 h 86"/>
              <a:gd name="T34" fmla="*/ 2147483647 w 67"/>
              <a:gd name="T35" fmla="*/ 2147483647 h 86"/>
              <a:gd name="T36" fmla="*/ 2147483647 w 67"/>
              <a:gd name="T37" fmla="*/ 2147483647 h 86"/>
              <a:gd name="T38" fmla="*/ 2147483647 w 67"/>
              <a:gd name="T39" fmla="*/ 2147483647 h 86"/>
              <a:gd name="T40" fmla="*/ 2147483647 w 67"/>
              <a:gd name="T41" fmla="*/ 2147483647 h 86"/>
              <a:gd name="T42" fmla="*/ 0 w 67"/>
              <a:gd name="T43" fmla="*/ 2147483647 h 86"/>
              <a:gd name="T44" fmla="*/ 2147483647 w 67"/>
              <a:gd name="T45" fmla="*/ 2147483647 h 86"/>
              <a:gd name="T46" fmla="*/ 2147483647 w 67"/>
              <a:gd name="T47" fmla="*/ 2147483647 h 86"/>
              <a:gd name="T48" fmla="*/ 2147483647 w 67"/>
              <a:gd name="T49" fmla="*/ 2147483647 h 86"/>
              <a:gd name="T50" fmla="*/ 2147483647 w 67"/>
              <a:gd name="T51" fmla="*/ 2147483647 h 86"/>
              <a:gd name="T52" fmla="*/ 2147483647 w 67"/>
              <a:gd name="T53" fmla="*/ 2147483647 h 86"/>
              <a:gd name="T54" fmla="*/ 2147483647 w 67"/>
              <a:gd name="T55" fmla="*/ 2147483647 h 86"/>
              <a:gd name="T56" fmla="*/ 2147483647 w 67"/>
              <a:gd name="T57" fmla="*/ 2147483647 h 86"/>
              <a:gd name="T58" fmla="*/ 2147483647 w 67"/>
              <a:gd name="T59" fmla="*/ 2147483647 h 86"/>
              <a:gd name="T60" fmla="*/ 2147483647 w 67"/>
              <a:gd name="T61" fmla="*/ 2147483647 h 86"/>
              <a:gd name="T62" fmla="*/ 2147483647 w 67"/>
              <a:gd name="T63" fmla="*/ 2147483647 h 86"/>
              <a:gd name="T64" fmla="*/ 2147483647 w 67"/>
              <a:gd name="T65" fmla="*/ 2147483647 h 86"/>
              <a:gd name="T66" fmla="*/ 2147483647 w 67"/>
              <a:gd name="T67" fmla="*/ 2147483647 h 86"/>
              <a:gd name="T68" fmla="*/ 2147483647 w 67"/>
              <a:gd name="T69" fmla="*/ 2147483647 h 86"/>
              <a:gd name="T70" fmla="*/ 2147483647 w 67"/>
              <a:gd name="T71" fmla="*/ 2147483647 h 86"/>
              <a:gd name="T72" fmla="*/ 2147483647 w 67"/>
              <a:gd name="T73" fmla="*/ 2147483647 h 86"/>
              <a:gd name="T74" fmla="*/ 2147483647 w 67"/>
              <a:gd name="T75" fmla="*/ 2147483647 h 86"/>
              <a:gd name="T76" fmla="*/ 2147483647 w 67"/>
              <a:gd name="T77" fmla="*/ 2147483647 h 86"/>
              <a:gd name="T78" fmla="*/ 2147483647 w 67"/>
              <a:gd name="T79" fmla="*/ 2147483647 h 86"/>
              <a:gd name="T80" fmla="*/ 2147483647 w 67"/>
              <a:gd name="T81" fmla="*/ 2147483647 h 86"/>
              <a:gd name="T82" fmla="*/ 2147483647 w 67"/>
              <a:gd name="T83" fmla="*/ 2147483647 h 86"/>
              <a:gd name="T84" fmla="*/ 2147483647 w 67"/>
              <a:gd name="T85" fmla="*/ 2147483647 h 86"/>
              <a:gd name="T86" fmla="*/ 2147483647 w 67"/>
              <a:gd name="T87" fmla="*/ 2147483647 h 86"/>
              <a:gd name="T88" fmla="*/ 2147483647 w 67"/>
              <a:gd name="T89" fmla="*/ 2147483647 h 86"/>
              <a:gd name="T90" fmla="*/ 2147483647 w 67"/>
              <a:gd name="T91" fmla="*/ 2147483647 h 86"/>
              <a:gd name="T92" fmla="*/ 2147483647 w 67"/>
              <a:gd name="T93" fmla="*/ 2147483647 h 86"/>
              <a:gd name="T94" fmla="*/ 2147483647 w 67"/>
              <a:gd name="T95" fmla="*/ 2147483647 h 86"/>
              <a:gd name="T96" fmla="*/ 2147483647 w 67"/>
              <a:gd name="T97" fmla="*/ 2147483647 h 86"/>
              <a:gd name="T98" fmla="*/ 2147483647 w 67"/>
              <a:gd name="T99" fmla="*/ 2147483647 h 86"/>
              <a:gd name="T100" fmla="*/ 2147483647 w 67"/>
              <a:gd name="T101" fmla="*/ 2147483647 h 86"/>
              <a:gd name="T102" fmla="*/ 2147483647 w 67"/>
              <a:gd name="T103" fmla="*/ 2147483647 h 86"/>
              <a:gd name="T104" fmla="*/ 2147483647 w 67"/>
              <a:gd name="T105" fmla="*/ 2147483647 h 86"/>
              <a:gd name="T106" fmla="*/ 2147483647 w 67"/>
              <a:gd name="T107" fmla="*/ 2147483647 h 86"/>
              <a:gd name="T108" fmla="*/ 2147483647 w 67"/>
              <a:gd name="T109" fmla="*/ 2147483647 h 8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7"/>
              <a:gd name="T166" fmla="*/ 0 h 86"/>
              <a:gd name="T167" fmla="*/ 67 w 67"/>
              <a:gd name="T168" fmla="*/ 86 h 8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7" h="86">
                <a:moveTo>
                  <a:pt x="23" y="72"/>
                </a:moveTo>
                <a:lnTo>
                  <a:pt x="23" y="72"/>
                </a:lnTo>
                <a:lnTo>
                  <a:pt x="26" y="61"/>
                </a:lnTo>
                <a:lnTo>
                  <a:pt x="32" y="66"/>
                </a:lnTo>
                <a:lnTo>
                  <a:pt x="32" y="68"/>
                </a:lnTo>
                <a:lnTo>
                  <a:pt x="33" y="69"/>
                </a:lnTo>
                <a:lnTo>
                  <a:pt x="35" y="69"/>
                </a:lnTo>
                <a:lnTo>
                  <a:pt x="34" y="71"/>
                </a:lnTo>
                <a:lnTo>
                  <a:pt x="35" y="71"/>
                </a:lnTo>
                <a:lnTo>
                  <a:pt x="38" y="71"/>
                </a:lnTo>
                <a:lnTo>
                  <a:pt x="38" y="61"/>
                </a:lnTo>
                <a:lnTo>
                  <a:pt x="27" y="61"/>
                </a:lnTo>
                <a:lnTo>
                  <a:pt x="31" y="52"/>
                </a:lnTo>
                <a:lnTo>
                  <a:pt x="33" y="47"/>
                </a:lnTo>
                <a:lnTo>
                  <a:pt x="34" y="40"/>
                </a:lnTo>
                <a:lnTo>
                  <a:pt x="38" y="42"/>
                </a:lnTo>
                <a:lnTo>
                  <a:pt x="39" y="44"/>
                </a:lnTo>
                <a:lnTo>
                  <a:pt x="40" y="42"/>
                </a:lnTo>
                <a:lnTo>
                  <a:pt x="42" y="38"/>
                </a:lnTo>
                <a:lnTo>
                  <a:pt x="41" y="35"/>
                </a:lnTo>
                <a:lnTo>
                  <a:pt x="39" y="35"/>
                </a:lnTo>
                <a:lnTo>
                  <a:pt x="36" y="35"/>
                </a:lnTo>
                <a:lnTo>
                  <a:pt x="34" y="30"/>
                </a:lnTo>
                <a:lnTo>
                  <a:pt x="34" y="20"/>
                </a:lnTo>
                <a:lnTo>
                  <a:pt x="27" y="19"/>
                </a:lnTo>
                <a:lnTo>
                  <a:pt x="34" y="18"/>
                </a:lnTo>
                <a:lnTo>
                  <a:pt x="35" y="17"/>
                </a:lnTo>
                <a:lnTo>
                  <a:pt x="36" y="14"/>
                </a:lnTo>
                <a:lnTo>
                  <a:pt x="38" y="13"/>
                </a:lnTo>
                <a:lnTo>
                  <a:pt x="36" y="7"/>
                </a:lnTo>
                <a:lnTo>
                  <a:pt x="38" y="5"/>
                </a:lnTo>
                <a:lnTo>
                  <a:pt x="38" y="4"/>
                </a:lnTo>
                <a:lnTo>
                  <a:pt x="38" y="0"/>
                </a:lnTo>
                <a:lnTo>
                  <a:pt x="33" y="3"/>
                </a:lnTo>
                <a:lnTo>
                  <a:pt x="27" y="6"/>
                </a:lnTo>
                <a:lnTo>
                  <a:pt x="26" y="7"/>
                </a:lnTo>
                <a:lnTo>
                  <a:pt x="25" y="11"/>
                </a:lnTo>
                <a:lnTo>
                  <a:pt x="23" y="13"/>
                </a:lnTo>
                <a:lnTo>
                  <a:pt x="22" y="14"/>
                </a:lnTo>
                <a:lnTo>
                  <a:pt x="18" y="16"/>
                </a:lnTo>
                <a:lnTo>
                  <a:pt x="14" y="16"/>
                </a:lnTo>
                <a:lnTo>
                  <a:pt x="11" y="16"/>
                </a:lnTo>
                <a:lnTo>
                  <a:pt x="7" y="19"/>
                </a:lnTo>
                <a:lnTo>
                  <a:pt x="1" y="26"/>
                </a:lnTo>
                <a:lnTo>
                  <a:pt x="1" y="27"/>
                </a:lnTo>
                <a:lnTo>
                  <a:pt x="2" y="28"/>
                </a:lnTo>
                <a:lnTo>
                  <a:pt x="4" y="28"/>
                </a:lnTo>
                <a:lnTo>
                  <a:pt x="6" y="28"/>
                </a:lnTo>
                <a:lnTo>
                  <a:pt x="6" y="26"/>
                </a:lnTo>
                <a:lnTo>
                  <a:pt x="7" y="24"/>
                </a:lnTo>
                <a:lnTo>
                  <a:pt x="9" y="21"/>
                </a:lnTo>
                <a:lnTo>
                  <a:pt x="13" y="20"/>
                </a:lnTo>
                <a:lnTo>
                  <a:pt x="21" y="20"/>
                </a:lnTo>
                <a:lnTo>
                  <a:pt x="21" y="25"/>
                </a:lnTo>
                <a:lnTo>
                  <a:pt x="22" y="32"/>
                </a:lnTo>
                <a:lnTo>
                  <a:pt x="18" y="28"/>
                </a:lnTo>
                <a:lnTo>
                  <a:pt x="15" y="27"/>
                </a:lnTo>
                <a:lnTo>
                  <a:pt x="11" y="35"/>
                </a:lnTo>
                <a:lnTo>
                  <a:pt x="5" y="34"/>
                </a:lnTo>
                <a:lnTo>
                  <a:pt x="0" y="34"/>
                </a:lnTo>
                <a:lnTo>
                  <a:pt x="0" y="40"/>
                </a:lnTo>
                <a:lnTo>
                  <a:pt x="0" y="44"/>
                </a:lnTo>
                <a:lnTo>
                  <a:pt x="2" y="47"/>
                </a:lnTo>
                <a:lnTo>
                  <a:pt x="6" y="49"/>
                </a:lnTo>
                <a:lnTo>
                  <a:pt x="6" y="52"/>
                </a:lnTo>
                <a:lnTo>
                  <a:pt x="2" y="53"/>
                </a:lnTo>
                <a:lnTo>
                  <a:pt x="1" y="55"/>
                </a:lnTo>
                <a:lnTo>
                  <a:pt x="1" y="59"/>
                </a:lnTo>
                <a:lnTo>
                  <a:pt x="4" y="62"/>
                </a:lnTo>
                <a:lnTo>
                  <a:pt x="7" y="66"/>
                </a:lnTo>
                <a:lnTo>
                  <a:pt x="9" y="67"/>
                </a:lnTo>
                <a:lnTo>
                  <a:pt x="9" y="71"/>
                </a:lnTo>
                <a:lnTo>
                  <a:pt x="23" y="72"/>
                </a:lnTo>
                <a:close/>
                <a:moveTo>
                  <a:pt x="64" y="73"/>
                </a:moveTo>
                <a:lnTo>
                  <a:pt x="64" y="73"/>
                </a:lnTo>
                <a:lnTo>
                  <a:pt x="61" y="74"/>
                </a:lnTo>
                <a:lnTo>
                  <a:pt x="59" y="75"/>
                </a:lnTo>
                <a:lnTo>
                  <a:pt x="54" y="78"/>
                </a:lnTo>
                <a:lnTo>
                  <a:pt x="52" y="78"/>
                </a:lnTo>
                <a:lnTo>
                  <a:pt x="50" y="76"/>
                </a:lnTo>
                <a:lnTo>
                  <a:pt x="48" y="75"/>
                </a:lnTo>
                <a:lnTo>
                  <a:pt x="46" y="74"/>
                </a:lnTo>
                <a:lnTo>
                  <a:pt x="45" y="75"/>
                </a:lnTo>
                <a:lnTo>
                  <a:pt x="46" y="78"/>
                </a:lnTo>
                <a:lnTo>
                  <a:pt x="45" y="79"/>
                </a:lnTo>
                <a:lnTo>
                  <a:pt x="46" y="83"/>
                </a:lnTo>
                <a:lnTo>
                  <a:pt x="47" y="85"/>
                </a:lnTo>
                <a:lnTo>
                  <a:pt x="48" y="86"/>
                </a:lnTo>
                <a:lnTo>
                  <a:pt x="50" y="86"/>
                </a:lnTo>
                <a:lnTo>
                  <a:pt x="53" y="83"/>
                </a:lnTo>
                <a:lnTo>
                  <a:pt x="55" y="83"/>
                </a:lnTo>
                <a:lnTo>
                  <a:pt x="57" y="85"/>
                </a:lnTo>
                <a:lnTo>
                  <a:pt x="60" y="80"/>
                </a:lnTo>
                <a:lnTo>
                  <a:pt x="66" y="76"/>
                </a:lnTo>
                <a:lnTo>
                  <a:pt x="67" y="74"/>
                </a:lnTo>
                <a:lnTo>
                  <a:pt x="67" y="73"/>
                </a:lnTo>
                <a:lnTo>
                  <a:pt x="64" y="73"/>
                </a:lnTo>
                <a:close/>
                <a:moveTo>
                  <a:pt x="40" y="72"/>
                </a:moveTo>
                <a:lnTo>
                  <a:pt x="40" y="72"/>
                </a:lnTo>
                <a:lnTo>
                  <a:pt x="38" y="79"/>
                </a:lnTo>
                <a:lnTo>
                  <a:pt x="38" y="82"/>
                </a:lnTo>
                <a:lnTo>
                  <a:pt x="39" y="82"/>
                </a:lnTo>
                <a:lnTo>
                  <a:pt x="41" y="76"/>
                </a:lnTo>
                <a:lnTo>
                  <a:pt x="42" y="73"/>
                </a:lnTo>
                <a:lnTo>
                  <a:pt x="41" y="72"/>
                </a:lnTo>
                <a:lnTo>
                  <a:pt x="40" y="72"/>
                </a:lnTo>
                <a:close/>
                <a:moveTo>
                  <a:pt x="59" y="42"/>
                </a:moveTo>
                <a:lnTo>
                  <a:pt x="59" y="42"/>
                </a:lnTo>
                <a:lnTo>
                  <a:pt x="54" y="45"/>
                </a:lnTo>
                <a:lnTo>
                  <a:pt x="56" y="52"/>
                </a:lnTo>
                <a:lnTo>
                  <a:pt x="55" y="54"/>
                </a:lnTo>
                <a:lnTo>
                  <a:pt x="54" y="54"/>
                </a:lnTo>
                <a:lnTo>
                  <a:pt x="53" y="55"/>
                </a:lnTo>
                <a:lnTo>
                  <a:pt x="52" y="55"/>
                </a:lnTo>
                <a:lnTo>
                  <a:pt x="50" y="51"/>
                </a:lnTo>
                <a:lnTo>
                  <a:pt x="47" y="51"/>
                </a:lnTo>
                <a:lnTo>
                  <a:pt x="46" y="52"/>
                </a:lnTo>
                <a:lnTo>
                  <a:pt x="46" y="54"/>
                </a:lnTo>
                <a:lnTo>
                  <a:pt x="45" y="55"/>
                </a:lnTo>
                <a:lnTo>
                  <a:pt x="40" y="55"/>
                </a:lnTo>
                <a:lnTo>
                  <a:pt x="40" y="56"/>
                </a:lnTo>
                <a:lnTo>
                  <a:pt x="40" y="59"/>
                </a:lnTo>
                <a:lnTo>
                  <a:pt x="42" y="60"/>
                </a:lnTo>
                <a:lnTo>
                  <a:pt x="45" y="61"/>
                </a:lnTo>
                <a:lnTo>
                  <a:pt x="45" y="68"/>
                </a:lnTo>
                <a:lnTo>
                  <a:pt x="50" y="67"/>
                </a:lnTo>
                <a:lnTo>
                  <a:pt x="50" y="66"/>
                </a:lnTo>
                <a:lnTo>
                  <a:pt x="53" y="66"/>
                </a:lnTo>
                <a:lnTo>
                  <a:pt x="54" y="72"/>
                </a:lnTo>
                <a:lnTo>
                  <a:pt x="57" y="72"/>
                </a:lnTo>
                <a:lnTo>
                  <a:pt x="57" y="69"/>
                </a:lnTo>
                <a:lnTo>
                  <a:pt x="59" y="67"/>
                </a:lnTo>
                <a:lnTo>
                  <a:pt x="62" y="66"/>
                </a:lnTo>
                <a:lnTo>
                  <a:pt x="64" y="63"/>
                </a:lnTo>
                <a:lnTo>
                  <a:pt x="64" y="62"/>
                </a:lnTo>
                <a:lnTo>
                  <a:pt x="64" y="61"/>
                </a:lnTo>
                <a:lnTo>
                  <a:pt x="61" y="59"/>
                </a:lnTo>
                <a:lnTo>
                  <a:pt x="62" y="56"/>
                </a:lnTo>
                <a:lnTo>
                  <a:pt x="64" y="55"/>
                </a:lnTo>
                <a:lnTo>
                  <a:pt x="64" y="52"/>
                </a:lnTo>
                <a:lnTo>
                  <a:pt x="64" y="48"/>
                </a:lnTo>
                <a:lnTo>
                  <a:pt x="63" y="42"/>
                </a:lnTo>
                <a:lnTo>
                  <a:pt x="59" y="42"/>
                </a:lnTo>
                <a:close/>
                <a:moveTo>
                  <a:pt x="12" y="23"/>
                </a:moveTo>
                <a:lnTo>
                  <a:pt x="12" y="23"/>
                </a:lnTo>
                <a:lnTo>
                  <a:pt x="11" y="24"/>
                </a:lnTo>
                <a:lnTo>
                  <a:pt x="9" y="26"/>
                </a:lnTo>
                <a:lnTo>
                  <a:pt x="9" y="28"/>
                </a:lnTo>
                <a:lnTo>
                  <a:pt x="11" y="28"/>
                </a:lnTo>
                <a:lnTo>
                  <a:pt x="12" y="28"/>
                </a:lnTo>
                <a:lnTo>
                  <a:pt x="13" y="27"/>
                </a:lnTo>
                <a:lnTo>
                  <a:pt x="14" y="25"/>
                </a:lnTo>
                <a:lnTo>
                  <a:pt x="14" y="23"/>
                </a:lnTo>
                <a:lnTo>
                  <a:pt x="12" y="23"/>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08" name="Freeform 315"/>
          <p:cNvSpPr>
            <a:spLocks/>
          </p:cNvSpPr>
          <p:nvPr/>
        </p:nvSpPr>
        <p:spPr bwMode="auto">
          <a:xfrm>
            <a:off x="4833938" y="2076450"/>
            <a:ext cx="134937" cy="77788"/>
          </a:xfrm>
          <a:custGeom>
            <a:avLst/>
            <a:gdLst>
              <a:gd name="T0" fmla="*/ 2147483647 w 88"/>
              <a:gd name="T1" fmla="*/ 2147483647 h 55"/>
              <a:gd name="T2" fmla="*/ 2147483647 w 88"/>
              <a:gd name="T3" fmla="*/ 2147483647 h 55"/>
              <a:gd name="T4" fmla="*/ 2147483647 w 88"/>
              <a:gd name="T5" fmla="*/ 2147483647 h 55"/>
              <a:gd name="T6" fmla="*/ 2147483647 w 88"/>
              <a:gd name="T7" fmla="*/ 2147483647 h 55"/>
              <a:gd name="T8" fmla="*/ 2147483647 w 88"/>
              <a:gd name="T9" fmla="*/ 2147483647 h 55"/>
              <a:gd name="T10" fmla="*/ 2147483647 w 88"/>
              <a:gd name="T11" fmla="*/ 2147483647 h 55"/>
              <a:gd name="T12" fmla="*/ 2147483647 w 88"/>
              <a:gd name="T13" fmla="*/ 2147483647 h 55"/>
              <a:gd name="T14" fmla="*/ 2147483647 w 88"/>
              <a:gd name="T15" fmla="*/ 2147483647 h 55"/>
              <a:gd name="T16" fmla="*/ 2147483647 w 88"/>
              <a:gd name="T17" fmla="*/ 2147483647 h 55"/>
              <a:gd name="T18" fmla="*/ 2147483647 w 88"/>
              <a:gd name="T19" fmla="*/ 2147483647 h 55"/>
              <a:gd name="T20" fmla="*/ 2147483647 w 88"/>
              <a:gd name="T21" fmla="*/ 2147483647 h 55"/>
              <a:gd name="T22" fmla="*/ 2147483647 w 88"/>
              <a:gd name="T23" fmla="*/ 2147483647 h 55"/>
              <a:gd name="T24" fmla="*/ 2147483647 w 88"/>
              <a:gd name="T25" fmla="*/ 2147483647 h 55"/>
              <a:gd name="T26" fmla="*/ 2147483647 w 88"/>
              <a:gd name="T27" fmla="*/ 2147483647 h 55"/>
              <a:gd name="T28" fmla="*/ 2147483647 w 88"/>
              <a:gd name="T29" fmla="*/ 2147483647 h 55"/>
              <a:gd name="T30" fmla="*/ 2147483647 w 88"/>
              <a:gd name="T31" fmla="*/ 2147483647 h 55"/>
              <a:gd name="T32" fmla="*/ 2147483647 w 88"/>
              <a:gd name="T33" fmla="*/ 2147483647 h 55"/>
              <a:gd name="T34" fmla="*/ 2147483647 w 88"/>
              <a:gd name="T35" fmla="*/ 2147483647 h 55"/>
              <a:gd name="T36" fmla="*/ 2147483647 w 88"/>
              <a:gd name="T37" fmla="*/ 2147483647 h 55"/>
              <a:gd name="T38" fmla="*/ 2147483647 w 88"/>
              <a:gd name="T39" fmla="*/ 2147483647 h 55"/>
              <a:gd name="T40" fmla="*/ 2147483647 w 88"/>
              <a:gd name="T41" fmla="*/ 2147483647 h 55"/>
              <a:gd name="T42" fmla="*/ 2147483647 w 88"/>
              <a:gd name="T43" fmla="*/ 0 h 55"/>
              <a:gd name="T44" fmla="*/ 2147483647 w 88"/>
              <a:gd name="T45" fmla="*/ 2147483647 h 55"/>
              <a:gd name="T46" fmla="*/ 2147483647 w 88"/>
              <a:gd name="T47" fmla="*/ 2147483647 h 55"/>
              <a:gd name="T48" fmla="*/ 2147483647 w 88"/>
              <a:gd name="T49" fmla="*/ 2147483647 h 55"/>
              <a:gd name="T50" fmla="*/ 2147483647 w 88"/>
              <a:gd name="T51" fmla="*/ 2147483647 h 55"/>
              <a:gd name="T52" fmla="*/ 2147483647 w 88"/>
              <a:gd name="T53" fmla="*/ 2147483647 h 55"/>
              <a:gd name="T54" fmla="*/ 2147483647 w 88"/>
              <a:gd name="T55" fmla="*/ 2147483647 h 55"/>
              <a:gd name="T56" fmla="*/ 2147483647 w 88"/>
              <a:gd name="T57" fmla="*/ 2147483647 h 55"/>
              <a:gd name="T58" fmla="*/ 2147483647 w 88"/>
              <a:gd name="T59" fmla="*/ 2147483647 h 55"/>
              <a:gd name="T60" fmla="*/ 2147483647 w 88"/>
              <a:gd name="T61" fmla="*/ 2147483647 h 55"/>
              <a:gd name="T62" fmla="*/ 2147483647 w 88"/>
              <a:gd name="T63" fmla="*/ 2147483647 h 55"/>
              <a:gd name="T64" fmla="*/ 2147483647 w 88"/>
              <a:gd name="T65" fmla="*/ 2147483647 h 55"/>
              <a:gd name="T66" fmla="*/ 2147483647 w 88"/>
              <a:gd name="T67" fmla="*/ 2147483647 h 55"/>
              <a:gd name="T68" fmla="*/ 2147483647 w 88"/>
              <a:gd name="T69" fmla="*/ 2147483647 h 55"/>
              <a:gd name="T70" fmla="*/ 2147483647 w 88"/>
              <a:gd name="T71" fmla="*/ 2147483647 h 55"/>
              <a:gd name="T72" fmla="*/ 2147483647 w 88"/>
              <a:gd name="T73" fmla="*/ 2147483647 h 55"/>
              <a:gd name="T74" fmla="*/ 2147483647 w 88"/>
              <a:gd name="T75" fmla="*/ 2147483647 h 55"/>
              <a:gd name="T76" fmla="*/ 2147483647 w 88"/>
              <a:gd name="T77" fmla="*/ 2147483647 h 55"/>
              <a:gd name="T78" fmla="*/ 2147483647 w 88"/>
              <a:gd name="T79" fmla="*/ 2147483647 h 55"/>
              <a:gd name="T80" fmla="*/ 2147483647 w 88"/>
              <a:gd name="T81" fmla="*/ 2147483647 h 55"/>
              <a:gd name="T82" fmla="*/ 2147483647 w 88"/>
              <a:gd name="T83" fmla="*/ 2147483647 h 55"/>
              <a:gd name="T84" fmla="*/ 2147483647 w 88"/>
              <a:gd name="T85" fmla="*/ 2147483647 h 55"/>
              <a:gd name="T86" fmla="*/ 2147483647 w 88"/>
              <a:gd name="T87" fmla="*/ 2147483647 h 55"/>
              <a:gd name="T88" fmla="*/ 2147483647 w 88"/>
              <a:gd name="T89" fmla="*/ 2147483647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8"/>
              <a:gd name="T136" fmla="*/ 0 h 55"/>
              <a:gd name="T137" fmla="*/ 88 w 88"/>
              <a:gd name="T138" fmla="*/ 55 h 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8" h="55">
                <a:moveTo>
                  <a:pt x="69" y="50"/>
                </a:moveTo>
                <a:lnTo>
                  <a:pt x="69" y="50"/>
                </a:lnTo>
                <a:lnTo>
                  <a:pt x="72" y="47"/>
                </a:lnTo>
                <a:lnTo>
                  <a:pt x="74" y="44"/>
                </a:lnTo>
                <a:lnTo>
                  <a:pt x="76" y="43"/>
                </a:lnTo>
                <a:lnTo>
                  <a:pt x="78" y="42"/>
                </a:lnTo>
                <a:lnTo>
                  <a:pt x="79" y="41"/>
                </a:lnTo>
                <a:lnTo>
                  <a:pt x="79" y="38"/>
                </a:lnTo>
                <a:lnTo>
                  <a:pt x="80" y="37"/>
                </a:lnTo>
                <a:lnTo>
                  <a:pt x="85" y="35"/>
                </a:lnTo>
                <a:lnTo>
                  <a:pt x="88" y="34"/>
                </a:lnTo>
                <a:lnTo>
                  <a:pt x="86" y="29"/>
                </a:lnTo>
                <a:lnTo>
                  <a:pt x="85" y="26"/>
                </a:lnTo>
                <a:lnTo>
                  <a:pt x="83" y="26"/>
                </a:lnTo>
                <a:lnTo>
                  <a:pt x="82" y="26"/>
                </a:lnTo>
                <a:lnTo>
                  <a:pt x="81" y="26"/>
                </a:lnTo>
                <a:lnTo>
                  <a:pt x="81" y="24"/>
                </a:lnTo>
                <a:lnTo>
                  <a:pt x="79" y="22"/>
                </a:lnTo>
                <a:lnTo>
                  <a:pt x="76" y="19"/>
                </a:lnTo>
                <a:lnTo>
                  <a:pt x="75" y="19"/>
                </a:lnTo>
                <a:lnTo>
                  <a:pt x="74" y="19"/>
                </a:lnTo>
                <a:lnTo>
                  <a:pt x="72" y="20"/>
                </a:lnTo>
                <a:lnTo>
                  <a:pt x="71" y="20"/>
                </a:lnTo>
                <a:lnTo>
                  <a:pt x="65" y="17"/>
                </a:lnTo>
                <a:lnTo>
                  <a:pt x="62" y="15"/>
                </a:lnTo>
                <a:lnTo>
                  <a:pt x="60" y="13"/>
                </a:lnTo>
                <a:lnTo>
                  <a:pt x="58" y="10"/>
                </a:lnTo>
                <a:lnTo>
                  <a:pt x="55" y="10"/>
                </a:lnTo>
                <a:lnTo>
                  <a:pt x="53" y="10"/>
                </a:lnTo>
                <a:lnTo>
                  <a:pt x="52" y="9"/>
                </a:lnTo>
                <a:lnTo>
                  <a:pt x="50" y="8"/>
                </a:lnTo>
                <a:lnTo>
                  <a:pt x="48" y="7"/>
                </a:lnTo>
                <a:lnTo>
                  <a:pt x="43" y="7"/>
                </a:lnTo>
                <a:lnTo>
                  <a:pt x="40" y="6"/>
                </a:lnTo>
                <a:lnTo>
                  <a:pt x="36" y="3"/>
                </a:lnTo>
                <a:lnTo>
                  <a:pt x="30" y="0"/>
                </a:lnTo>
                <a:lnTo>
                  <a:pt x="20" y="6"/>
                </a:lnTo>
                <a:lnTo>
                  <a:pt x="14" y="9"/>
                </a:lnTo>
                <a:lnTo>
                  <a:pt x="12" y="10"/>
                </a:lnTo>
                <a:lnTo>
                  <a:pt x="11" y="13"/>
                </a:lnTo>
                <a:lnTo>
                  <a:pt x="10" y="14"/>
                </a:lnTo>
                <a:lnTo>
                  <a:pt x="7" y="15"/>
                </a:lnTo>
                <a:lnTo>
                  <a:pt x="3" y="16"/>
                </a:lnTo>
                <a:lnTo>
                  <a:pt x="2" y="16"/>
                </a:lnTo>
                <a:lnTo>
                  <a:pt x="0" y="17"/>
                </a:lnTo>
                <a:lnTo>
                  <a:pt x="2" y="21"/>
                </a:lnTo>
                <a:lnTo>
                  <a:pt x="4" y="27"/>
                </a:lnTo>
                <a:lnTo>
                  <a:pt x="7" y="30"/>
                </a:lnTo>
                <a:lnTo>
                  <a:pt x="10" y="34"/>
                </a:lnTo>
                <a:lnTo>
                  <a:pt x="11" y="40"/>
                </a:lnTo>
                <a:lnTo>
                  <a:pt x="11" y="42"/>
                </a:lnTo>
                <a:lnTo>
                  <a:pt x="13" y="43"/>
                </a:lnTo>
                <a:lnTo>
                  <a:pt x="16" y="43"/>
                </a:lnTo>
                <a:lnTo>
                  <a:pt x="18" y="46"/>
                </a:lnTo>
                <a:lnTo>
                  <a:pt x="23" y="50"/>
                </a:lnTo>
                <a:lnTo>
                  <a:pt x="27" y="54"/>
                </a:lnTo>
                <a:lnTo>
                  <a:pt x="32" y="55"/>
                </a:lnTo>
                <a:lnTo>
                  <a:pt x="33" y="55"/>
                </a:lnTo>
                <a:lnTo>
                  <a:pt x="34" y="54"/>
                </a:lnTo>
                <a:lnTo>
                  <a:pt x="38" y="48"/>
                </a:lnTo>
                <a:lnTo>
                  <a:pt x="40" y="46"/>
                </a:lnTo>
                <a:lnTo>
                  <a:pt x="43" y="46"/>
                </a:lnTo>
                <a:lnTo>
                  <a:pt x="46" y="46"/>
                </a:lnTo>
                <a:lnTo>
                  <a:pt x="48" y="47"/>
                </a:lnTo>
                <a:lnTo>
                  <a:pt x="54" y="50"/>
                </a:lnTo>
                <a:lnTo>
                  <a:pt x="57" y="51"/>
                </a:lnTo>
                <a:lnTo>
                  <a:pt x="59" y="51"/>
                </a:lnTo>
                <a:lnTo>
                  <a:pt x="69" y="50"/>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09" name="Freeform 316"/>
          <p:cNvSpPr>
            <a:spLocks noEditPoints="1"/>
          </p:cNvSpPr>
          <p:nvPr/>
        </p:nvSpPr>
        <p:spPr bwMode="auto">
          <a:xfrm>
            <a:off x="5284788" y="2535238"/>
            <a:ext cx="53975" cy="30162"/>
          </a:xfrm>
          <a:custGeom>
            <a:avLst/>
            <a:gdLst>
              <a:gd name="T0" fmla="*/ 2147483647 w 35"/>
              <a:gd name="T1" fmla="*/ 2147483647 h 21"/>
              <a:gd name="T2" fmla="*/ 2147483647 w 35"/>
              <a:gd name="T3" fmla="*/ 2147483647 h 21"/>
              <a:gd name="T4" fmla="*/ 2147483647 w 35"/>
              <a:gd name="T5" fmla="*/ 2147483647 h 21"/>
              <a:gd name="T6" fmla="*/ 2147483647 w 35"/>
              <a:gd name="T7" fmla="*/ 0 h 21"/>
              <a:gd name="T8" fmla="*/ 2147483647 w 35"/>
              <a:gd name="T9" fmla="*/ 2147483647 h 21"/>
              <a:gd name="T10" fmla="*/ 2147483647 w 35"/>
              <a:gd name="T11" fmla="*/ 2147483647 h 21"/>
              <a:gd name="T12" fmla="*/ 2147483647 w 35"/>
              <a:gd name="T13" fmla="*/ 2147483647 h 21"/>
              <a:gd name="T14" fmla="*/ 2147483647 w 35"/>
              <a:gd name="T15" fmla="*/ 2147483647 h 21"/>
              <a:gd name="T16" fmla="*/ 2147483647 w 35"/>
              <a:gd name="T17" fmla="*/ 2147483647 h 21"/>
              <a:gd name="T18" fmla="*/ 2147483647 w 35"/>
              <a:gd name="T19" fmla="*/ 2147483647 h 21"/>
              <a:gd name="T20" fmla="*/ 2147483647 w 35"/>
              <a:gd name="T21" fmla="*/ 2147483647 h 21"/>
              <a:gd name="T22" fmla="*/ 2147483647 w 35"/>
              <a:gd name="T23" fmla="*/ 2147483647 h 21"/>
              <a:gd name="T24" fmla="*/ 2147483647 w 35"/>
              <a:gd name="T25" fmla="*/ 2147483647 h 21"/>
              <a:gd name="T26" fmla="*/ 2147483647 w 35"/>
              <a:gd name="T27" fmla="*/ 2147483647 h 21"/>
              <a:gd name="T28" fmla="*/ 2147483647 w 35"/>
              <a:gd name="T29" fmla="*/ 2147483647 h 21"/>
              <a:gd name="T30" fmla="*/ 2147483647 w 35"/>
              <a:gd name="T31" fmla="*/ 2147483647 h 21"/>
              <a:gd name="T32" fmla="*/ 2147483647 w 35"/>
              <a:gd name="T33" fmla="*/ 2147483647 h 21"/>
              <a:gd name="T34" fmla="*/ 2147483647 w 35"/>
              <a:gd name="T35" fmla="*/ 2147483647 h 21"/>
              <a:gd name="T36" fmla="*/ 2147483647 w 35"/>
              <a:gd name="T37" fmla="*/ 2147483647 h 21"/>
              <a:gd name="T38" fmla="*/ 2147483647 w 35"/>
              <a:gd name="T39" fmla="*/ 2147483647 h 21"/>
              <a:gd name="T40" fmla="*/ 2147483647 w 35"/>
              <a:gd name="T41" fmla="*/ 2147483647 h 21"/>
              <a:gd name="T42" fmla="*/ 2147483647 w 35"/>
              <a:gd name="T43" fmla="*/ 2147483647 h 21"/>
              <a:gd name="T44" fmla="*/ 2147483647 w 35"/>
              <a:gd name="T45" fmla="*/ 2147483647 h 21"/>
              <a:gd name="T46" fmla="*/ 2147483647 w 35"/>
              <a:gd name="T47" fmla="*/ 2147483647 h 21"/>
              <a:gd name="T48" fmla="*/ 0 w 35"/>
              <a:gd name="T49" fmla="*/ 2147483647 h 21"/>
              <a:gd name="T50" fmla="*/ 2147483647 w 35"/>
              <a:gd name="T51" fmla="*/ 2147483647 h 21"/>
              <a:gd name="T52" fmla="*/ 2147483647 w 35"/>
              <a:gd name="T53" fmla="*/ 2147483647 h 21"/>
              <a:gd name="T54" fmla="*/ 2147483647 w 35"/>
              <a:gd name="T55" fmla="*/ 2147483647 h 21"/>
              <a:gd name="T56" fmla="*/ 2147483647 w 35"/>
              <a:gd name="T57" fmla="*/ 2147483647 h 21"/>
              <a:gd name="T58" fmla="*/ 2147483647 w 35"/>
              <a:gd name="T59" fmla="*/ 2147483647 h 21"/>
              <a:gd name="T60" fmla="*/ 2147483647 w 35"/>
              <a:gd name="T61" fmla="*/ 2147483647 h 21"/>
              <a:gd name="T62" fmla="*/ 2147483647 w 35"/>
              <a:gd name="T63" fmla="*/ 2147483647 h 21"/>
              <a:gd name="T64" fmla="*/ 2147483647 w 35"/>
              <a:gd name="T65" fmla="*/ 2147483647 h 2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
              <a:gd name="T100" fmla="*/ 0 h 21"/>
              <a:gd name="T101" fmla="*/ 35 w 35"/>
              <a:gd name="T102" fmla="*/ 21 h 2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 h="21">
                <a:moveTo>
                  <a:pt x="27" y="13"/>
                </a:moveTo>
                <a:lnTo>
                  <a:pt x="27" y="13"/>
                </a:lnTo>
                <a:lnTo>
                  <a:pt x="27" y="7"/>
                </a:lnTo>
                <a:lnTo>
                  <a:pt x="29" y="7"/>
                </a:lnTo>
                <a:lnTo>
                  <a:pt x="34" y="4"/>
                </a:lnTo>
                <a:lnTo>
                  <a:pt x="35" y="1"/>
                </a:lnTo>
                <a:lnTo>
                  <a:pt x="35" y="0"/>
                </a:lnTo>
                <a:lnTo>
                  <a:pt x="34" y="1"/>
                </a:lnTo>
                <a:lnTo>
                  <a:pt x="29" y="4"/>
                </a:lnTo>
                <a:lnTo>
                  <a:pt x="24" y="7"/>
                </a:lnTo>
                <a:lnTo>
                  <a:pt x="20" y="8"/>
                </a:lnTo>
                <a:lnTo>
                  <a:pt x="18" y="8"/>
                </a:lnTo>
                <a:lnTo>
                  <a:pt x="14" y="7"/>
                </a:lnTo>
                <a:lnTo>
                  <a:pt x="12" y="7"/>
                </a:lnTo>
                <a:lnTo>
                  <a:pt x="13" y="11"/>
                </a:lnTo>
                <a:lnTo>
                  <a:pt x="8" y="12"/>
                </a:lnTo>
                <a:lnTo>
                  <a:pt x="12" y="13"/>
                </a:lnTo>
                <a:lnTo>
                  <a:pt x="13" y="14"/>
                </a:lnTo>
                <a:lnTo>
                  <a:pt x="15" y="14"/>
                </a:lnTo>
                <a:lnTo>
                  <a:pt x="17" y="13"/>
                </a:lnTo>
                <a:lnTo>
                  <a:pt x="19" y="11"/>
                </a:lnTo>
                <a:lnTo>
                  <a:pt x="21" y="11"/>
                </a:lnTo>
                <a:lnTo>
                  <a:pt x="22" y="11"/>
                </a:lnTo>
                <a:lnTo>
                  <a:pt x="25" y="12"/>
                </a:lnTo>
                <a:lnTo>
                  <a:pt x="27" y="13"/>
                </a:lnTo>
                <a:close/>
                <a:moveTo>
                  <a:pt x="27" y="13"/>
                </a:moveTo>
                <a:lnTo>
                  <a:pt x="27" y="13"/>
                </a:lnTo>
                <a:lnTo>
                  <a:pt x="27" y="14"/>
                </a:lnTo>
                <a:lnTo>
                  <a:pt x="26" y="15"/>
                </a:lnTo>
                <a:lnTo>
                  <a:pt x="25" y="17"/>
                </a:lnTo>
                <a:lnTo>
                  <a:pt x="20" y="18"/>
                </a:lnTo>
                <a:lnTo>
                  <a:pt x="17" y="20"/>
                </a:lnTo>
                <a:lnTo>
                  <a:pt x="12" y="21"/>
                </a:lnTo>
                <a:lnTo>
                  <a:pt x="8" y="21"/>
                </a:lnTo>
                <a:lnTo>
                  <a:pt x="2" y="19"/>
                </a:lnTo>
                <a:lnTo>
                  <a:pt x="1" y="17"/>
                </a:lnTo>
                <a:lnTo>
                  <a:pt x="0" y="14"/>
                </a:lnTo>
                <a:lnTo>
                  <a:pt x="8" y="12"/>
                </a:lnTo>
                <a:lnTo>
                  <a:pt x="12" y="13"/>
                </a:lnTo>
                <a:lnTo>
                  <a:pt x="13" y="14"/>
                </a:lnTo>
                <a:lnTo>
                  <a:pt x="15" y="14"/>
                </a:lnTo>
                <a:lnTo>
                  <a:pt x="17" y="13"/>
                </a:lnTo>
                <a:lnTo>
                  <a:pt x="19" y="11"/>
                </a:lnTo>
                <a:lnTo>
                  <a:pt x="21" y="11"/>
                </a:lnTo>
                <a:lnTo>
                  <a:pt x="22" y="11"/>
                </a:lnTo>
                <a:lnTo>
                  <a:pt x="25" y="12"/>
                </a:lnTo>
                <a:lnTo>
                  <a:pt x="27" y="13"/>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10" name="Freeform 317"/>
          <p:cNvSpPr>
            <a:spLocks noEditPoints="1"/>
          </p:cNvSpPr>
          <p:nvPr/>
        </p:nvSpPr>
        <p:spPr bwMode="auto">
          <a:xfrm>
            <a:off x="2686050" y="2862263"/>
            <a:ext cx="227013" cy="90487"/>
          </a:xfrm>
          <a:custGeom>
            <a:avLst/>
            <a:gdLst>
              <a:gd name="T0" fmla="*/ 2147483647 w 149"/>
              <a:gd name="T1" fmla="*/ 2147483647 h 64"/>
              <a:gd name="T2" fmla="*/ 2147483647 w 149"/>
              <a:gd name="T3" fmla="*/ 2147483647 h 64"/>
              <a:gd name="T4" fmla="*/ 2147483647 w 149"/>
              <a:gd name="T5" fmla="*/ 2147483647 h 64"/>
              <a:gd name="T6" fmla="*/ 2147483647 w 149"/>
              <a:gd name="T7" fmla="*/ 2147483647 h 64"/>
              <a:gd name="T8" fmla="*/ 2147483647 w 149"/>
              <a:gd name="T9" fmla="*/ 2147483647 h 64"/>
              <a:gd name="T10" fmla="*/ 2147483647 w 149"/>
              <a:gd name="T11" fmla="*/ 2147483647 h 64"/>
              <a:gd name="T12" fmla="*/ 2147483647 w 149"/>
              <a:gd name="T13" fmla="*/ 0 h 64"/>
              <a:gd name="T14" fmla="*/ 2147483647 w 149"/>
              <a:gd name="T15" fmla="*/ 2147483647 h 64"/>
              <a:gd name="T16" fmla="*/ 2147483647 w 149"/>
              <a:gd name="T17" fmla="*/ 2147483647 h 64"/>
              <a:gd name="T18" fmla="*/ 0 w 149"/>
              <a:gd name="T19" fmla="*/ 2147483647 h 64"/>
              <a:gd name="T20" fmla="*/ 2147483647 w 149"/>
              <a:gd name="T21" fmla="*/ 2147483647 h 64"/>
              <a:gd name="T22" fmla="*/ 2147483647 w 149"/>
              <a:gd name="T23" fmla="*/ 2147483647 h 64"/>
              <a:gd name="T24" fmla="*/ 2147483647 w 149"/>
              <a:gd name="T25" fmla="*/ 2147483647 h 64"/>
              <a:gd name="T26" fmla="*/ 2147483647 w 149"/>
              <a:gd name="T27" fmla="*/ 2147483647 h 64"/>
              <a:gd name="T28" fmla="*/ 2147483647 w 149"/>
              <a:gd name="T29" fmla="*/ 2147483647 h 64"/>
              <a:gd name="T30" fmla="*/ 2147483647 w 149"/>
              <a:gd name="T31" fmla="*/ 2147483647 h 64"/>
              <a:gd name="T32" fmla="*/ 2147483647 w 149"/>
              <a:gd name="T33" fmla="*/ 2147483647 h 64"/>
              <a:gd name="T34" fmla="*/ 2147483647 w 149"/>
              <a:gd name="T35" fmla="*/ 2147483647 h 64"/>
              <a:gd name="T36" fmla="*/ 2147483647 w 149"/>
              <a:gd name="T37" fmla="*/ 2147483647 h 64"/>
              <a:gd name="T38" fmla="*/ 2147483647 w 149"/>
              <a:gd name="T39" fmla="*/ 2147483647 h 64"/>
              <a:gd name="T40" fmla="*/ 2147483647 w 149"/>
              <a:gd name="T41" fmla="*/ 2147483647 h 64"/>
              <a:gd name="T42" fmla="*/ 2147483647 w 149"/>
              <a:gd name="T43" fmla="*/ 2147483647 h 64"/>
              <a:gd name="T44" fmla="*/ 2147483647 w 149"/>
              <a:gd name="T45" fmla="*/ 2147483647 h 64"/>
              <a:gd name="T46" fmla="*/ 2147483647 w 149"/>
              <a:gd name="T47" fmla="*/ 2147483647 h 64"/>
              <a:gd name="T48" fmla="*/ 2147483647 w 149"/>
              <a:gd name="T49" fmla="*/ 2147483647 h 64"/>
              <a:gd name="T50" fmla="*/ 2147483647 w 149"/>
              <a:gd name="T51" fmla="*/ 2147483647 h 64"/>
              <a:gd name="T52" fmla="*/ 2147483647 w 149"/>
              <a:gd name="T53" fmla="*/ 2147483647 h 64"/>
              <a:gd name="T54" fmla="*/ 2147483647 w 149"/>
              <a:gd name="T55" fmla="*/ 2147483647 h 64"/>
              <a:gd name="T56" fmla="*/ 2147483647 w 149"/>
              <a:gd name="T57" fmla="*/ 2147483647 h 64"/>
              <a:gd name="T58" fmla="*/ 2147483647 w 149"/>
              <a:gd name="T59" fmla="*/ 2147483647 h 64"/>
              <a:gd name="T60" fmla="*/ 2147483647 w 149"/>
              <a:gd name="T61" fmla="*/ 2147483647 h 64"/>
              <a:gd name="T62" fmla="*/ 2147483647 w 149"/>
              <a:gd name="T63" fmla="*/ 2147483647 h 64"/>
              <a:gd name="T64" fmla="*/ 2147483647 w 149"/>
              <a:gd name="T65" fmla="*/ 2147483647 h 64"/>
              <a:gd name="T66" fmla="*/ 2147483647 w 149"/>
              <a:gd name="T67" fmla="*/ 2147483647 h 64"/>
              <a:gd name="T68" fmla="*/ 2147483647 w 149"/>
              <a:gd name="T69" fmla="*/ 2147483647 h 64"/>
              <a:gd name="T70" fmla="*/ 2147483647 w 149"/>
              <a:gd name="T71" fmla="*/ 2147483647 h 64"/>
              <a:gd name="T72" fmla="*/ 2147483647 w 149"/>
              <a:gd name="T73" fmla="*/ 2147483647 h 64"/>
              <a:gd name="T74" fmla="*/ 2147483647 w 149"/>
              <a:gd name="T75" fmla="*/ 2147483647 h 64"/>
              <a:gd name="T76" fmla="*/ 2147483647 w 149"/>
              <a:gd name="T77" fmla="*/ 2147483647 h 64"/>
              <a:gd name="T78" fmla="*/ 2147483647 w 149"/>
              <a:gd name="T79" fmla="*/ 2147483647 h 64"/>
              <a:gd name="T80" fmla="*/ 2147483647 w 149"/>
              <a:gd name="T81" fmla="*/ 2147483647 h 64"/>
              <a:gd name="T82" fmla="*/ 2147483647 w 149"/>
              <a:gd name="T83" fmla="*/ 2147483647 h 64"/>
              <a:gd name="T84" fmla="*/ 2147483647 w 149"/>
              <a:gd name="T85" fmla="*/ 2147483647 h 64"/>
              <a:gd name="T86" fmla="*/ 2147483647 w 149"/>
              <a:gd name="T87" fmla="*/ 2147483647 h 64"/>
              <a:gd name="T88" fmla="*/ 2147483647 w 149"/>
              <a:gd name="T89" fmla="*/ 2147483647 h 64"/>
              <a:gd name="T90" fmla="*/ 2147483647 w 149"/>
              <a:gd name="T91" fmla="*/ 2147483647 h 64"/>
              <a:gd name="T92" fmla="*/ 2147483647 w 149"/>
              <a:gd name="T93" fmla="*/ 2147483647 h 64"/>
              <a:gd name="T94" fmla="*/ 2147483647 w 149"/>
              <a:gd name="T95" fmla="*/ 2147483647 h 64"/>
              <a:gd name="T96" fmla="*/ 2147483647 w 149"/>
              <a:gd name="T97" fmla="*/ 2147483647 h 64"/>
              <a:gd name="T98" fmla="*/ 2147483647 w 149"/>
              <a:gd name="T99" fmla="*/ 2147483647 h 64"/>
              <a:gd name="T100" fmla="*/ 2147483647 w 149"/>
              <a:gd name="T101" fmla="*/ 2147483647 h 64"/>
              <a:gd name="T102" fmla="*/ 2147483647 w 149"/>
              <a:gd name="T103" fmla="*/ 2147483647 h 64"/>
              <a:gd name="T104" fmla="*/ 2147483647 w 149"/>
              <a:gd name="T105" fmla="*/ 0 h 64"/>
              <a:gd name="T106" fmla="*/ 2147483647 w 149"/>
              <a:gd name="T107" fmla="*/ 0 h 6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49"/>
              <a:gd name="T163" fmla="*/ 0 h 64"/>
              <a:gd name="T164" fmla="*/ 149 w 149"/>
              <a:gd name="T165" fmla="*/ 64 h 6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49" h="64">
                <a:moveTo>
                  <a:pt x="24" y="20"/>
                </a:moveTo>
                <a:lnTo>
                  <a:pt x="24" y="20"/>
                </a:lnTo>
                <a:lnTo>
                  <a:pt x="23" y="24"/>
                </a:lnTo>
                <a:lnTo>
                  <a:pt x="25" y="24"/>
                </a:lnTo>
                <a:lnTo>
                  <a:pt x="26" y="26"/>
                </a:lnTo>
                <a:lnTo>
                  <a:pt x="25" y="29"/>
                </a:lnTo>
                <a:lnTo>
                  <a:pt x="20" y="31"/>
                </a:lnTo>
                <a:lnTo>
                  <a:pt x="20" y="33"/>
                </a:lnTo>
                <a:lnTo>
                  <a:pt x="23" y="33"/>
                </a:lnTo>
                <a:lnTo>
                  <a:pt x="24" y="31"/>
                </a:lnTo>
                <a:lnTo>
                  <a:pt x="29" y="29"/>
                </a:lnTo>
                <a:lnTo>
                  <a:pt x="30" y="29"/>
                </a:lnTo>
                <a:lnTo>
                  <a:pt x="31" y="22"/>
                </a:lnTo>
                <a:lnTo>
                  <a:pt x="24" y="20"/>
                </a:lnTo>
                <a:close/>
                <a:moveTo>
                  <a:pt x="24" y="0"/>
                </a:moveTo>
                <a:lnTo>
                  <a:pt x="24" y="0"/>
                </a:lnTo>
                <a:lnTo>
                  <a:pt x="19" y="2"/>
                </a:lnTo>
                <a:lnTo>
                  <a:pt x="13" y="7"/>
                </a:lnTo>
                <a:lnTo>
                  <a:pt x="7" y="10"/>
                </a:lnTo>
                <a:lnTo>
                  <a:pt x="4" y="15"/>
                </a:lnTo>
                <a:lnTo>
                  <a:pt x="4" y="21"/>
                </a:lnTo>
                <a:lnTo>
                  <a:pt x="0" y="23"/>
                </a:lnTo>
                <a:lnTo>
                  <a:pt x="6" y="23"/>
                </a:lnTo>
                <a:lnTo>
                  <a:pt x="9" y="22"/>
                </a:lnTo>
                <a:lnTo>
                  <a:pt x="12" y="22"/>
                </a:lnTo>
                <a:lnTo>
                  <a:pt x="12" y="19"/>
                </a:lnTo>
                <a:lnTo>
                  <a:pt x="14" y="19"/>
                </a:lnTo>
                <a:lnTo>
                  <a:pt x="16" y="19"/>
                </a:lnTo>
                <a:lnTo>
                  <a:pt x="18" y="16"/>
                </a:lnTo>
                <a:lnTo>
                  <a:pt x="18" y="14"/>
                </a:lnTo>
                <a:lnTo>
                  <a:pt x="20" y="11"/>
                </a:lnTo>
                <a:lnTo>
                  <a:pt x="25" y="9"/>
                </a:lnTo>
                <a:lnTo>
                  <a:pt x="29" y="8"/>
                </a:lnTo>
                <a:lnTo>
                  <a:pt x="33" y="7"/>
                </a:lnTo>
                <a:lnTo>
                  <a:pt x="41" y="9"/>
                </a:lnTo>
                <a:lnTo>
                  <a:pt x="41" y="14"/>
                </a:lnTo>
                <a:lnTo>
                  <a:pt x="44" y="15"/>
                </a:lnTo>
                <a:lnTo>
                  <a:pt x="46" y="15"/>
                </a:lnTo>
                <a:lnTo>
                  <a:pt x="50" y="15"/>
                </a:lnTo>
                <a:lnTo>
                  <a:pt x="52" y="16"/>
                </a:lnTo>
                <a:lnTo>
                  <a:pt x="55" y="20"/>
                </a:lnTo>
                <a:lnTo>
                  <a:pt x="58" y="20"/>
                </a:lnTo>
                <a:lnTo>
                  <a:pt x="60" y="20"/>
                </a:lnTo>
                <a:lnTo>
                  <a:pt x="61" y="21"/>
                </a:lnTo>
                <a:lnTo>
                  <a:pt x="61" y="22"/>
                </a:lnTo>
                <a:lnTo>
                  <a:pt x="62" y="24"/>
                </a:lnTo>
                <a:lnTo>
                  <a:pt x="64" y="26"/>
                </a:lnTo>
                <a:lnTo>
                  <a:pt x="66" y="26"/>
                </a:lnTo>
                <a:lnTo>
                  <a:pt x="69" y="27"/>
                </a:lnTo>
                <a:lnTo>
                  <a:pt x="71" y="29"/>
                </a:lnTo>
                <a:lnTo>
                  <a:pt x="72" y="31"/>
                </a:lnTo>
                <a:lnTo>
                  <a:pt x="75" y="33"/>
                </a:lnTo>
                <a:lnTo>
                  <a:pt x="80" y="31"/>
                </a:lnTo>
                <a:lnTo>
                  <a:pt x="87" y="30"/>
                </a:lnTo>
                <a:lnTo>
                  <a:pt x="87" y="34"/>
                </a:lnTo>
                <a:lnTo>
                  <a:pt x="87" y="37"/>
                </a:lnTo>
                <a:lnTo>
                  <a:pt x="89" y="42"/>
                </a:lnTo>
                <a:lnTo>
                  <a:pt x="94" y="45"/>
                </a:lnTo>
                <a:lnTo>
                  <a:pt x="100" y="49"/>
                </a:lnTo>
                <a:lnTo>
                  <a:pt x="106" y="51"/>
                </a:lnTo>
                <a:lnTo>
                  <a:pt x="106" y="52"/>
                </a:lnTo>
                <a:lnTo>
                  <a:pt x="106" y="55"/>
                </a:lnTo>
                <a:lnTo>
                  <a:pt x="105" y="57"/>
                </a:lnTo>
                <a:lnTo>
                  <a:pt x="103" y="58"/>
                </a:lnTo>
                <a:lnTo>
                  <a:pt x="100" y="61"/>
                </a:lnTo>
                <a:lnTo>
                  <a:pt x="100" y="64"/>
                </a:lnTo>
                <a:lnTo>
                  <a:pt x="119" y="61"/>
                </a:lnTo>
                <a:lnTo>
                  <a:pt x="129" y="59"/>
                </a:lnTo>
                <a:lnTo>
                  <a:pt x="137" y="59"/>
                </a:lnTo>
                <a:lnTo>
                  <a:pt x="138" y="61"/>
                </a:lnTo>
                <a:lnTo>
                  <a:pt x="141" y="61"/>
                </a:lnTo>
                <a:lnTo>
                  <a:pt x="144" y="58"/>
                </a:lnTo>
                <a:lnTo>
                  <a:pt x="149" y="56"/>
                </a:lnTo>
                <a:lnTo>
                  <a:pt x="148" y="55"/>
                </a:lnTo>
                <a:lnTo>
                  <a:pt x="147" y="52"/>
                </a:lnTo>
                <a:lnTo>
                  <a:pt x="148" y="51"/>
                </a:lnTo>
                <a:lnTo>
                  <a:pt x="144" y="50"/>
                </a:lnTo>
                <a:lnTo>
                  <a:pt x="141" y="49"/>
                </a:lnTo>
                <a:lnTo>
                  <a:pt x="137" y="49"/>
                </a:lnTo>
                <a:lnTo>
                  <a:pt x="134" y="49"/>
                </a:lnTo>
                <a:lnTo>
                  <a:pt x="131" y="49"/>
                </a:lnTo>
                <a:lnTo>
                  <a:pt x="128" y="48"/>
                </a:lnTo>
                <a:lnTo>
                  <a:pt x="129" y="40"/>
                </a:lnTo>
                <a:lnTo>
                  <a:pt x="122" y="40"/>
                </a:lnTo>
                <a:lnTo>
                  <a:pt x="119" y="38"/>
                </a:lnTo>
                <a:lnTo>
                  <a:pt x="115" y="36"/>
                </a:lnTo>
                <a:lnTo>
                  <a:pt x="112" y="31"/>
                </a:lnTo>
                <a:lnTo>
                  <a:pt x="109" y="33"/>
                </a:lnTo>
                <a:lnTo>
                  <a:pt x="108" y="33"/>
                </a:lnTo>
                <a:lnTo>
                  <a:pt x="107" y="31"/>
                </a:lnTo>
                <a:lnTo>
                  <a:pt x="106" y="28"/>
                </a:lnTo>
                <a:lnTo>
                  <a:pt x="105" y="27"/>
                </a:lnTo>
                <a:lnTo>
                  <a:pt x="103" y="24"/>
                </a:lnTo>
                <a:lnTo>
                  <a:pt x="101" y="24"/>
                </a:lnTo>
                <a:lnTo>
                  <a:pt x="98" y="24"/>
                </a:lnTo>
                <a:lnTo>
                  <a:pt x="98" y="23"/>
                </a:lnTo>
                <a:lnTo>
                  <a:pt x="95" y="22"/>
                </a:lnTo>
                <a:lnTo>
                  <a:pt x="94" y="23"/>
                </a:lnTo>
                <a:lnTo>
                  <a:pt x="90" y="20"/>
                </a:lnTo>
                <a:lnTo>
                  <a:pt x="87" y="19"/>
                </a:lnTo>
                <a:lnTo>
                  <a:pt x="83" y="19"/>
                </a:lnTo>
                <a:lnTo>
                  <a:pt x="81" y="19"/>
                </a:lnTo>
                <a:lnTo>
                  <a:pt x="78" y="17"/>
                </a:lnTo>
                <a:lnTo>
                  <a:pt x="75" y="15"/>
                </a:lnTo>
                <a:lnTo>
                  <a:pt x="74" y="11"/>
                </a:lnTo>
                <a:lnTo>
                  <a:pt x="73" y="9"/>
                </a:lnTo>
                <a:lnTo>
                  <a:pt x="72" y="7"/>
                </a:lnTo>
                <a:lnTo>
                  <a:pt x="59" y="3"/>
                </a:lnTo>
                <a:lnTo>
                  <a:pt x="51" y="2"/>
                </a:lnTo>
                <a:lnTo>
                  <a:pt x="46" y="1"/>
                </a:lnTo>
                <a:lnTo>
                  <a:pt x="46" y="2"/>
                </a:lnTo>
                <a:lnTo>
                  <a:pt x="45" y="3"/>
                </a:lnTo>
                <a:lnTo>
                  <a:pt x="44" y="4"/>
                </a:lnTo>
                <a:lnTo>
                  <a:pt x="43" y="4"/>
                </a:lnTo>
                <a:lnTo>
                  <a:pt x="41" y="0"/>
                </a:lnTo>
                <a:lnTo>
                  <a:pt x="32" y="0"/>
                </a:lnTo>
                <a:lnTo>
                  <a:pt x="24" y="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11" name="Freeform 318"/>
          <p:cNvSpPr>
            <a:spLocks/>
          </p:cNvSpPr>
          <p:nvPr/>
        </p:nvSpPr>
        <p:spPr bwMode="auto">
          <a:xfrm>
            <a:off x="2649538" y="3173413"/>
            <a:ext cx="79375" cy="80962"/>
          </a:xfrm>
          <a:custGeom>
            <a:avLst/>
            <a:gdLst>
              <a:gd name="T0" fmla="*/ 2147483647 w 51"/>
              <a:gd name="T1" fmla="*/ 2147483647 h 58"/>
              <a:gd name="T2" fmla="*/ 2147483647 w 51"/>
              <a:gd name="T3" fmla="*/ 2147483647 h 58"/>
              <a:gd name="T4" fmla="*/ 2147483647 w 51"/>
              <a:gd name="T5" fmla="*/ 2147483647 h 58"/>
              <a:gd name="T6" fmla="*/ 2147483647 w 51"/>
              <a:gd name="T7" fmla="*/ 2147483647 h 58"/>
              <a:gd name="T8" fmla="*/ 2147483647 w 51"/>
              <a:gd name="T9" fmla="*/ 2147483647 h 58"/>
              <a:gd name="T10" fmla="*/ 2147483647 w 51"/>
              <a:gd name="T11" fmla="*/ 2147483647 h 58"/>
              <a:gd name="T12" fmla="*/ 2147483647 w 51"/>
              <a:gd name="T13" fmla="*/ 2147483647 h 58"/>
              <a:gd name="T14" fmla="*/ 2147483647 w 51"/>
              <a:gd name="T15" fmla="*/ 2147483647 h 58"/>
              <a:gd name="T16" fmla="*/ 2147483647 w 51"/>
              <a:gd name="T17" fmla="*/ 2147483647 h 58"/>
              <a:gd name="T18" fmla="*/ 2147483647 w 51"/>
              <a:gd name="T19" fmla="*/ 2147483647 h 58"/>
              <a:gd name="T20" fmla="*/ 2147483647 w 51"/>
              <a:gd name="T21" fmla="*/ 2147483647 h 58"/>
              <a:gd name="T22" fmla="*/ 2147483647 w 51"/>
              <a:gd name="T23" fmla="*/ 2147483647 h 58"/>
              <a:gd name="T24" fmla="*/ 2147483647 w 51"/>
              <a:gd name="T25" fmla="*/ 2147483647 h 58"/>
              <a:gd name="T26" fmla="*/ 2147483647 w 51"/>
              <a:gd name="T27" fmla="*/ 2147483647 h 58"/>
              <a:gd name="T28" fmla="*/ 2147483647 w 51"/>
              <a:gd name="T29" fmla="*/ 2147483647 h 58"/>
              <a:gd name="T30" fmla="*/ 2147483647 w 51"/>
              <a:gd name="T31" fmla="*/ 2147483647 h 58"/>
              <a:gd name="T32" fmla="*/ 2147483647 w 51"/>
              <a:gd name="T33" fmla="*/ 2147483647 h 58"/>
              <a:gd name="T34" fmla="*/ 2147483647 w 51"/>
              <a:gd name="T35" fmla="*/ 2147483647 h 58"/>
              <a:gd name="T36" fmla="*/ 2147483647 w 51"/>
              <a:gd name="T37" fmla="*/ 2147483647 h 58"/>
              <a:gd name="T38" fmla="*/ 2147483647 w 51"/>
              <a:gd name="T39" fmla="*/ 2147483647 h 58"/>
              <a:gd name="T40" fmla="*/ 2147483647 w 51"/>
              <a:gd name="T41" fmla="*/ 2147483647 h 58"/>
              <a:gd name="T42" fmla="*/ 2147483647 w 51"/>
              <a:gd name="T43" fmla="*/ 2147483647 h 58"/>
              <a:gd name="T44" fmla="*/ 2147483647 w 51"/>
              <a:gd name="T45" fmla="*/ 2147483647 h 58"/>
              <a:gd name="T46" fmla="*/ 2147483647 w 51"/>
              <a:gd name="T47" fmla="*/ 2147483647 h 58"/>
              <a:gd name="T48" fmla="*/ 2147483647 w 51"/>
              <a:gd name="T49" fmla="*/ 2147483647 h 58"/>
              <a:gd name="T50" fmla="*/ 2147483647 w 51"/>
              <a:gd name="T51" fmla="*/ 2147483647 h 58"/>
              <a:gd name="T52" fmla="*/ 2147483647 w 51"/>
              <a:gd name="T53" fmla="*/ 2147483647 h 58"/>
              <a:gd name="T54" fmla="*/ 2147483647 w 51"/>
              <a:gd name="T55" fmla="*/ 2147483647 h 58"/>
              <a:gd name="T56" fmla="*/ 2147483647 w 51"/>
              <a:gd name="T57" fmla="*/ 2147483647 h 58"/>
              <a:gd name="T58" fmla="*/ 2147483647 w 51"/>
              <a:gd name="T59" fmla="*/ 2147483647 h 58"/>
              <a:gd name="T60" fmla="*/ 2147483647 w 51"/>
              <a:gd name="T61" fmla="*/ 2147483647 h 58"/>
              <a:gd name="T62" fmla="*/ 2147483647 w 51"/>
              <a:gd name="T63" fmla="*/ 2147483647 h 58"/>
              <a:gd name="T64" fmla="*/ 2147483647 w 51"/>
              <a:gd name="T65" fmla="*/ 2147483647 h 58"/>
              <a:gd name="T66" fmla="*/ 2147483647 w 51"/>
              <a:gd name="T67" fmla="*/ 2147483647 h 58"/>
              <a:gd name="T68" fmla="*/ 2147483647 w 51"/>
              <a:gd name="T69" fmla="*/ 2147483647 h 58"/>
              <a:gd name="T70" fmla="*/ 2147483647 w 51"/>
              <a:gd name="T71" fmla="*/ 2147483647 h 58"/>
              <a:gd name="T72" fmla="*/ 2147483647 w 51"/>
              <a:gd name="T73" fmla="*/ 2147483647 h 58"/>
              <a:gd name="T74" fmla="*/ 2147483647 w 51"/>
              <a:gd name="T75" fmla="*/ 2147483647 h 58"/>
              <a:gd name="T76" fmla="*/ 2147483647 w 51"/>
              <a:gd name="T77" fmla="*/ 2147483647 h 58"/>
              <a:gd name="T78" fmla="*/ 2147483647 w 51"/>
              <a:gd name="T79" fmla="*/ 2147483647 h 58"/>
              <a:gd name="T80" fmla="*/ 0 w 51"/>
              <a:gd name="T81" fmla="*/ 0 h 58"/>
              <a:gd name="T82" fmla="*/ 2147483647 w 51"/>
              <a:gd name="T83" fmla="*/ 0 h 58"/>
              <a:gd name="T84" fmla="*/ 2147483647 w 51"/>
              <a:gd name="T85" fmla="*/ 2147483647 h 58"/>
              <a:gd name="T86" fmla="*/ 2147483647 w 51"/>
              <a:gd name="T87" fmla="*/ 2147483647 h 58"/>
              <a:gd name="T88" fmla="*/ 2147483647 w 51"/>
              <a:gd name="T89" fmla="*/ 2147483647 h 58"/>
              <a:gd name="T90" fmla="*/ 2147483647 w 51"/>
              <a:gd name="T91" fmla="*/ 2147483647 h 5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51"/>
              <a:gd name="T139" fmla="*/ 0 h 58"/>
              <a:gd name="T140" fmla="*/ 51 w 51"/>
              <a:gd name="T141" fmla="*/ 58 h 5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51" h="58">
                <a:moveTo>
                  <a:pt x="17" y="5"/>
                </a:moveTo>
                <a:lnTo>
                  <a:pt x="17" y="5"/>
                </a:lnTo>
                <a:lnTo>
                  <a:pt x="22" y="5"/>
                </a:lnTo>
                <a:lnTo>
                  <a:pt x="23" y="5"/>
                </a:lnTo>
                <a:lnTo>
                  <a:pt x="24" y="7"/>
                </a:lnTo>
                <a:lnTo>
                  <a:pt x="27" y="8"/>
                </a:lnTo>
                <a:lnTo>
                  <a:pt x="28" y="8"/>
                </a:lnTo>
                <a:lnTo>
                  <a:pt x="35" y="8"/>
                </a:lnTo>
                <a:lnTo>
                  <a:pt x="36" y="14"/>
                </a:lnTo>
                <a:lnTo>
                  <a:pt x="37" y="19"/>
                </a:lnTo>
                <a:lnTo>
                  <a:pt x="40" y="22"/>
                </a:lnTo>
                <a:lnTo>
                  <a:pt x="44" y="26"/>
                </a:lnTo>
                <a:lnTo>
                  <a:pt x="49" y="29"/>
                </a:lnTo>
                <a:lnTo>
                  <a:pt x="51" y="33"/>
                </a:lnTo>
                <a:lnTo>
                  <a:pt x="45" y="35"/>
                </a:lnTo>
                <a:lnTo>
                  <a:pt x="43" y="34"/>
                </a:lnTo>
                <a:lnTo>
                  <a:pt x="43" y="36"/>
                </a:lnTo>
                <a:lnTo>
                  <a:pt x="43" y="38"/>
                </a:lnTo>
                <a:lnTo>
                  <a:pt x="43" y="41"/>
                </a:lnTo>
                <a:lnTo>
                  <a:pt x="42" y="44"/>
                </a:lnTo>
                <a:lnTo>
                  <a:pt x="43" y="47"/>
                </a:lnTo>
                <a:lnTo>
                  <a:pt x="45" y="49"/>
                </a:lnTo>
                <a:lnTo>
                  <a:pt x="45" y="51"/>
                </a:lnTo>
                <a:lnTo>
                  <a:pt x="43" y="58"/>
                </a:lnTo>
                <a:lnTo>
                  <a:pt x="40" y="50"/>
                </a:lnTo>
                <a:lnTo>
                  <a:pt x="37" y="49"/>
                </a:lnTo>
                <a:lnTo>
                  <a:pt x="36" y="56"/>
                </a:lnTo>
                <a:lnTo>
                  <a:pt x="34" y="52"/>
                </a:lnTo>
                <a:lnTo>
                  <a:pt x="33" y="49"/>
                </a:lnTo>
                <a:lnTo>
                  <a:pt x="34" y="41"/>
                </a:lnTo>
                <a:lnTo>
                  <a:pt x="26" y="36"/>
                </a:lnTo>
                <a:lnTo>
                  <a:pt x="26" y="35"/>
                </a:lnTo>
                <a:lnTo>
                  <a:pt x="22" y="35"/>
                </a:lnTo>
                <a:lnTo>
                  <a:pt x="21" y="34"/>
                </a:lnTo>
                <a:lnTo>
                  <a:pt x="21" y="31"/>
                </a:lnTo>
                <a:lnTo>
                  <a:pt x="19" y="27"/>
                </a:lnTo>
                <a:lnTo>
                  <a:pt x="17" y="27"/>
                </a:lnTo>
                <a:lnTo>
                  <a:pt x="15" y="26"/>
                </a:lnTo>
                <a:lnTo>
                  <a:pt x="13" y="26"/>
                </a:lnTo>
                <a:lnTo>
                  <a:pt x="14" y="29"/>
                </a:lnTo>
                <a:lnTo>
                  <a:pt x="13" y="31"/>
                </a:lnTo>
                <a:lnTo>
                  <a:pt x="12" y="34"/>
                </a:lnTo>
                <a:lnTo>
                  <a:pt x="10" y="34"/>
                </a:lnTo>
                <a:lnTo>
                  <a:pt x="9" y="34"/>
                </a:lnTo>
                <a:lnTo>
                  <a:pt x="7" y="31"/>
                </a:lnTo>
                <a:lnTo>
                  <a:pt x="6" y="28"/>
                </a:lnTo>
                <a:lnTo>
                  <a:pt x="1" y="27"/>
                </a:lnTo>
                <a:lnTo>
                  <a:pt x="2" y="19"/>
                </a:lnTo>
                <a:lnTo>
                  <a:pt x="5" y="19"/>
                </a:lnTo>
                <a:lnTo>
                  <a:pt x="6" y="17"/>
                </a:lnTo>
                <a:lnTo>
                  <a:pt x="6" y="15"/>
                </a:lnTo>
                <a:lnTo>
                  <a:pt x="5" y="15"/>
                </a:lnTo>
                <a:lnTo>
                  <a:pt x="3" y="14"/>
                </a:lnTo>
                <a:lnTo>
                  <a:pt x="3" y="9"/>
                </a:lnTo>
                <a:lnTo>
                  <a:pt x="3" y="7"/>
                </a:lnTo>
                <a:lnTo>
                  <a:pt x="2" y="3"/>
                </a:lnTo>
                <a:lnTo>
                  <a:pt x="0" y="0"/>
                </a:lnTo>
                <a:lnTo>
                  <a:pt x="1" y="0"/>
                </a:lnTo>
                <a:lnTo>
                  <a:pt x="3" y="0"/>
                </a:lnTo>
                <a:lnTo>
                  <a:pt x="6" y="1"/>
                </a:lnTo>
                <a:lnTo>
                  <a:pt x="7" y="3"/>
                </a:lnTo>
                <a:lnTo>
                  <a:pt x="9" y="5"/>
                </a:lnTo>
                <a:lnTo>
                  <a:pt x="17" y="6"/>
                </a:lnTo>
                <a:lnTo>
                  <a:pt x="17" y="5"/>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12" name="Freeform 319"/>
          <p:cNvSpPr>
            <a:spLocks/>
          </p:cNvSpPr>
          <p:nvPr/>
        </p:nvSpPr>
        <p:spPr bwMode="auto">
          <a:xfrm>
            <a:off x="4808538" y="3370263"/>
            <a:ext cx="168275" cy="212725"/>
          </a:xfrm>
          <a:custGeom>
            <a:avLst/>
            <a:gdLst>
              <a:gd name="T0" fmla="*/ 2147483647 w 110"/>
              <a:gd name="T1" fmla="*/ 2147483647 h 152"/>
              <a:gd name="T2" fmla="*/ 2147483647 w 110"/>
              <a:gd name="T3" fmla="*/ 2147483647 h 152"/>
              <a:gd name="T4" fmla="*/ 2147483647 w 110"/>
              <a:gd name="T5" fmla="*/ 2147483647 h 152"/>
              <a:gd name="T6" fmla="*/ 2147483647 w 110"/>
              <a:gd name="T7" fmla="*/ 2147483647 h 152"/>
              <a:gd name="T8" fmla="*/ 2147483647 w 110"/>
              <a:gd name="T9" fmla="*/ 2147483647 h 152"/>
              <a:gd name="T10" fmla="*/ 2147483647 w 110"/>
              <a:gd name="T11" fmla="*/ 2147483647 h 152"/>
              <a:gd name="T12" fmla="*/ 2147483647 w 110"/>
              <a:gd name="T13" fmla="*/ 2147483647 h 152"/>
              <a:gd name="T14" fmla="*/ 2147483647 w 110"/>
              <a:gd name="T15" fmla="*/ 2147483647 h 152"/>
              <a:gd name="T16" fmla="*/ 2147483647 w 110"/>
              <a:gd name="T17" fmla="*/ 2147483647 h 152"/>
              <a:gd name="T18" fmla="*/ 2147483647 w 110"/>
              <a:gd name="T19" fmla="*/ 2147483647 h 152"/>
              <a:gd name="T20" fmla="*/ 2147483647 w 110"/>
              <a:gd name="T21" fmla="*/ 2147483647 h 152"/>
              <a:gd name="T22" fmla="*/ 2147483647 w 110"/>
              <a:gd name="T23" fmla="*/ 2147483647 h 152"/>
              <a:gd name="T24" fmla="*/ 2147483647 w 110"/>
              <a:gd name="T25" fmla="*/ 2147483647 h 152"/>
              <a:gd name="T26" fmla="*/ 2147483647 w 110"/>
              <a:gd name="T27" fmla="*/ 2147483647 h 152"/>
              <a:gd name="T28" fmla="*/ 2147483647 w 110"/>
              <a:gd name="T29" fmla="*/ 0 h 152"/>
              <a:gd name="T30" fmla="*/ 2147483647 w 110"/>
              <a:gd name="T31" fmla="*/ 2147483647 h 152"/>
              <a:gd name="T32" fmla="*/ 2147483647 w 110"/>
              <a:gd name="T33" fmla="*/ 2147483647 h 152"/>
              <a:gd name="T34" fmla="*/ 2147483647 w 110"/>
              <a:gd name="T35" fmla="*/ 2147483647 h 152"/>
              <a:gd name="T36" fmla="*/ 2147483647 w 110"/>
              <a:gd name="T37" fmla="*/ 2147483647 h 152"/>
              <a:gd name="T38" fmla="*/ 2147483647 w 110"/>
              <a:gd name="T39" fmla="*/ 2147483647 h 152"/>
              <a:gd name="T40" fmla="*/ 2147483647 w 110"/>
              <a:gd name="T41" fmla="*/ 2147483647 h 152"/>
              <a:gd name="T42" fmla="*/ 2147483647 w 110"/>
              <a:gd name="T43" fmla="*/ 2147483647 h 152"/>
              <a:gd name="T44" fmla="*/ 2147483647 w 110"/>
              <a:gd name="T45" fmla="*/ 2147483647 h 152"/>
              <a:gd name="T46" fmla="*/ 2147483647 w 110"/>
              <a:gd name="T47" fmla="*/ 2147483647 h 152"/>
              <a:gd name="T48" fmla="*/ 2147483647 w 110"/>
              <a:gd name="T49" fmla="*/ 2147483647 h 152"/>
              <a:gd name="T50" fmla="*/ 2147483647 w 110"/>
              <a:gd name="T51" fmla="*/ 2147483647 h 152"/>
              <a:gd name="T52" fmla="*/ 2147483647 w 110"/>
              <a:gd name="T53" fmla="*/ 2147483647 h 152"/>
              <a:gd name="T54" fmla="*/ 2147483647 w 110"/>
              <a:gd name="T55" fmla="*/ 2147483647 h 152"/>
              <a:gd name="T56" fmla="*/ 2147483647 w 110"/>
              <a:gd name="T57" fmla="*/ 2147483647 h 152"/>
              <a:gd name="T58" fmla="*/ 2147483647 w 110"/>
              <a:gd name="T59" fmla="*/ 2147483647 h 152"/>
              <a:gd name="T60" fmla="*/ 2147483647 w 110"/>
              <a:gd name="T61" fmla="*/ 2147483647 h 152"/>
              <a:gd name="T62" fmla="*/ 2147483647 w 110"/>
              <a:gd name="T63" fmla="*/ 2147483647 h 152"/>
              <a:gd name="T64" fmla="*/ 2147483647 w 110"/>
              <a:gd name="T65" fmla="*/ 2147483647 h 152"/>
              <a:gd name="T66" fmla="*/ 2147483647 w 110"/>
              <a:gd name="T67" fmla="*/ 2147483647 h 152"/>
              <a:gd name="T68" fmla="*/ 2147483647 w 110"/>
              <a:gd name="T69" fmla="*/ 2147483647 h 152"/>
              <a:gd name="T70" fmla="*/ 2147483647 w 110"/>
              <a:gd name="T71" fmla="*/ 2147483647 h 152"/>
              <a:gd name="T72" fmla="*/ 2147483647 w 110"/>
              <a:gd name="T73" fmla="*/ 2147483647 h 152"/>
              <a:gd name="T74" fmla="*/ 2147483647 w 110"/>
              <a:gd name="T75" fmla="*/ 2147483647 h 152"/>
              <a:gd name="T76" fmla="*/ 2147483647 w 110"/>
              <a:gd name="T77" fmla="*/ 2147483647 h 152"/>
              <a:gd name="T78" fmla="*/ 2147483647 w 110"/>
              <a:gd name="T79" fmla="*/ 2147483647 h 152"/>
              <a:gd name="T80" fmla="*/ 2147483647 w 110"/>
              <a:gd name="T81" fmla="*/ 2147483647 h 152"/>
              <a:gd name="T82" fmla="*/ 2147483647 w 110"/>
              <a:gd name="T83" fmla="*/ 2147483647 h 152"/>
              <a:gd name="T84" fmla="*/ 2147483647 w 110"/>
              <a:gd name="T85" fmla="*/ 2147483647 h 152"/>
              <a:gd name="T86" fmla="*/ 2147483647 w 110"/>
              <a:gd name="T87" fmla="*/ 2147483647 h 152"/>
              <a:gd name="T88" fmla="*/ 2147483647 w 110"/>
              <a:gd name="T89" fmla="*/ 2147483647 h 152"/>
              <a:gd name="T90" fmla="*/ 2147483647 w 110"/>
              <a:gd name="T91" fmla="*/ 2147483647 h 152"/>
              <a:gd name="T92" fmla="*/ 2147483647 w 110"/>
              <a:gd name="T93" fmla="*/ 2147483647 h 152"/>
              <a:gd name="T94" fmla="*/ 2147483647 w 110"/>
              <a:gd name="T95" fmla="*/ 2147483647 h 152"/>
              <a:gd name="T96" fmla="*/ 2147483647 w 110"/>
              <a:gd name="T97" fmla="*/ 2147483647 h 152"/>
              <a:gd name="T98" fmla="*/ 2147483647 w 110"/>
              <a:gd name="T99" fmla="*/ 2147483647 h 15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0"/>
              <a:gd name="T151" fmla="*/ 0 h 152"/>
              <a:gd name="T152" fmla="*/ 110 w 110"/>
              <a:gd name="T153" fmla="*/ 152 h 15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0" h="152">
                <a:moveTo>
                  <a:pt x="13" y="150"/>
                </a:moveTo>
                <a:lnTo>
                  <a:pt x="13" y="150"/>
                </a:lnTo>
                <a:lnTo>
                  <a:pt x="14" y="149"/>
                </a:lnTo>
                <a:lnTo>
                  <a:pt x="19" y="147"/>
                </a:lnTo>
                <a:lnTo>
                  <a:pt x="21" y="147"/>
                </a:lnTo>
                <a:lnTo>
                  <a:pt x="21" y="146"/>
                </a:lnTo>
                <a:lnTo>
                  <a:pt x="22" y="144"/>
                </a:lnTo>
                <a:lnTo>
                  <a:pt x="26" y="143"/>
                </a:lnTo>
                <a:lnTo>
                  <a:pt x="27" y="143"/>
                </a:lnTo>
                <a:lnTo>
                  <a:pt x="29" y="145"/>
                </a:lnTo>
                <a:lnTo>
                  <a:pt x="30" y="146"/>
                </a:lnTo>
                <a:lnTo>
                  <a:pt x="31" y="146"/>
                </a:lnTo>
                <a:lnTo>
                  <a:pt x="33" y="145"/>
                </a:lnTo>
                <a:lnTo>
                  <a:pt x="35" y="144"/>
                </a:lnTo>
                <a:lnTo>
                  <a:pt x="37" y="144"/>
                </a:lnTo>
                <a:lnTo>
                  <a:pt x="42" y="145"/>
                </a:lnTo>
                <a:lnTo>
                  <a:pt x="43" y="144"/>
                </a:lnTo>
                <a:lnTo>
                  <a:pt x="44" y="144"/>
                </a:lnTo>
                <a:lnTo>
                  <a:pt x="44" y="142"/>
                </a:lnTo>
                <a:lnTo>
                  <a:pt x="43" y="138"/>
                </a:lnTo>
                <a:lnTo>
                  <a:pt x="49" y="139"/>
                </a:lnTo>
                <a:lnTo>
                  <a:pt x="51" y="139"/>
                </a:lnTo>
                <a:lnTo>
                  <a:pt x="54" y="138"/>
                </a:lnTo>
                <a:lnTo>
                  <a:pt x="56" y="137"/>
                </a:lnTo>
                <a:lnTo>
                  <a:pt x="55" y="147"/>
                </a:lnTo>
                <a:lnTo>
                  <a:pt x="56" y="152"/>
                </a:lnTo>
                <a:lnTo>
                  <a:pt x="62" y="150"/>
                </a:lnTo>
                <a:lnTo>
                  <a:pt x="70" y="147"/>
                </a:lnTo>
                <a:lnTo>
                  <a:pt x="76" y="142"/>
                </a:lnTo>
                <a:lnTo>
                  <a:pt x="77" y="136"/>
                </a:lnTo>
                <a:lnTo>
                  <a:pt x="81" y="130"/>
                </a:lnTo>
                <a:lnTo>
                  <a:pt x="82" y="124"/>
                </a:lnTo>
                <a:lnTo>
                  <a:pt x="84" y="119"/>
                </a:lnTo>
                <a:lnTo>
                  <a:pt x="84" y="115"/>
                </a:lnTo>
                <a:lnTo>
                  <a:pt x="84" y="109"/>
                </a:lnTo>
                <a:lnTo>
                  <a:pt x="85" y="103"/>
                </a:lnTo>
                <a:lnTo>
                  <a:pt x="86" y="98"/>
                </a:lnTo>
                <a:lnTo>
                  <a:pt x="89" y="91"/>
                </a:lnTo>
                <a:lnTo>
                  <a:pt x="92" y="87"/>
                </a:lnTo>
                <a:lnTo>
                  <a:pt x="92" y="88"/>
                </a:lnTo>
                <a:lnTo>
                  <a:pt x="93" y="80"/>
                </a:lnTo>
                <a:lnTo>
                  <a:pt x="95" y="74"/>
                </a:lnTo>
                <a:lnTo>
                  <a:pt x="99" y="68"/>
                </a:lnTo>
                <a:lnTo>
                  <a:pt x="102" y="60"/>
                </a:lnTo>
                <a:lnTo>
                  <a:pt x="102" y="53"/>
                </a:lnTo>
                <a:lnTo>
                  <a:pt x="100" y="44"/>
                </a:lnTo>
                <a:lnTo>
                  <a:pt x="100" y="39"/>
                </a:lnTo>
                <a:lnTo>
                  <a:pt x="102" y="32"/>
                </a:lnTo>
                <a:lnTo>
                  <a:pt x="102" y="26"/>
                </a:lnTo>
                <a:lnTo>
                  <a:pt x="104" y="20"/>
                </a:lnTo>
                <a:lnTo>
                  <a:pt x="107" y="16"/>
                </a:lnTo>
                <a:lnTo>
                  <a:pt x="109" y="9"/>
                </a:lnTo>
                <a:lnTo>
                  <a:pt x="110" y="0"/>
                </a:lnTo>
                <a:lnTo>
                  <a:pt x="99" y="4"/>
                </a:lnTo>
                <a:lnTo>
                  <a:pt x="97" y="4"/>
                </a:lnTo>
                <a:lnTo>
                  <a:pt x="96" y="4"/>
                </a:lnTo>
                <a:lnTo>
                  <a:pt x="95" y="2"/>
                </a:lnTo>
                <a:lnTo>
                  <a:pt x="92" y="2"/>
                </a:lnTo>
                <a:lnTo>
                  <a:pt x="90" y="4"/>
                </a:lnTo>
                <a:lnTo>
                  <a:pt x="89" y="5"/>
                </a:lnTo>
                <a:lnTo>
                  <a:pt x="88" y="8"/>
                </a:lnTo>
                <a:lnTo>
                  <a:pt x="85" y="11"/>
                </a:lnTo>
                <a:lnTo>
                  <a:pt x="83" y="13"/>
                </a:lnTo>
                <a:lnTo>
                  <a:pt x="81" y="13"/>
                </a:lnTo>
                <a:lnTo>
                  <a:pt x="78" y="15"/>
                </a:lnTo>
                <a:lnTo>
                  <a:pt x="77" y="18"/>
                </a:lnTo>
                <a:lnTo>
                  <a:pt x="77" y="20"/>
                </a:lnTo>
                <a:lnTo>
                  <a:pt x="78" y="25"/>
                </a:lnTo>
                <a:lnTo>
                  <a:pt x="79" y="27"/>
                </a:lnTo>
                <a:lnTo>
                  <a:pt x="71" y="26"/>
                </a:lnTo>
                <a:lnTo>
                  <a:pt x="67" y="26"/>
                </a:lnTo>
                <a:lnTo>
                  <a:pt x="63" y="26"/>
                </a:lnTo>
                <a:lnTo>
                  <a:pt x="60" y="26"/>
                </a:lnTo>
                <a:lnTo>
                  <a:pt x="57" y="23"/>
                </a:lnTo>
                <a:lnTo>
                  <a:pt x="55" y="21"/>
                </a:lnTo>
                <a:lnTo>
                  <a:pt x="53" y="21"/>
                </a:lnTo>
                <a:lnTo>
                  <a:pt x="50" y="21"/>
                </a:lnTo>
                <a:lnTo>
                  <a:pt x="47" y="21"/>
                </a:lnTo>
                <a:lnTo>
                  <a:pt x="35" y="21"/>
                </a:lnTo>
                <a:lnTo>
                  <a:pt x="36" y="33"/>
                </a:lnTo>
                <a:lnTo>
                  <a:pt x="35" y="36"/>
                </a:lnTo>
                <a:lnTo>
                  <a:pt x="36" y="37"/>
                </a:lnTo>
                <a:lnTo>
                  <a:pt x="37" y="37"/>
                </a:lnTo>
                <a:lnTo>
                  <a:pt x="42" y="37"/>
                </a:lnTo>
                <a:lnTo>
                  <a:pt x="45" y="37"/>
                </a:lnTo>
                <a:lnTo>
                  <a:pt x="51" y="39"/>
                </a:lnTo>
                <a:lnTo>
                  <a:pt x="54" y="39"/>
                </a:lnTo>
                <a:lnTo>
                  <a:pt x="54" y="50"/>
                </a:lnTo>
                <a:lnTo>
                  <a:pt x="51" y="50"/>
                </a:lnTo>
                <a:lnTo>
                  <a:pt x="47" y="50"/>
                </a:lnTo>
                <a:lnTo>
                  <a:pt x="42" y="53"/>
                </a:lnTo>
                <a:lnTo>
                  <a:pt x="41" y="54"/>
                </a:lnTo>
                <a:lnTo>
                  <a:pt x="41" y="55"/>
                </a:lnTo>
                <a:lnTo>
                  <a:pt x="41" y="61"/>
                </a:lnTo>
                <a:lnTo>
                  <a:pt x="42" y="63"/>
                </a:lnTo>
                <a:lnTo>
                  <a:pt x="40" y="63"/>
                </a:lnTo>
                <a:lnTo>
                  <a:pt x="38" y="64"/>
                </a:lnTo>
                <a:lnTo>
                  <a:pt x="40" y="64"/>
                </a:lnTo>
                <a:lnTo>
                  <a:pt x="43" y="68"/>
                </a:lnTo>
                <a:lnTo>
                  <a:pt x="45" y="71"/>
                </a:lnTo>
                <a:lnTo>
                  <a:pt x="47" y="75"/>
                </a:lnTo>
                <a:lnTo>
                  <a:pt x="45" y="80"/>
                </a:lnTo>
                <a:lnTo>
                  <a:pt x="45" y="84"/>
                </a:lnTo>
                <a:lnTo>
                  <a:pt x="48" y="88"/>
                </a:lnTo>
                <a:lnTo>
                  <a:pt x="48" y="90"/>
                </a:lnTo>
                <a:lnTo>
                  <a:pt x="47" y="92"/>
                </a:lnTo>
                <a:lnTo>
                  <a:pt x="45" y="94"/>
                </a:lnTo>
                <a:lnTo>
                  <a:pt x="47" y="96"/>
                </a:lnTo>
                <a:lnTo>
                  <a:pt x="49" y="97"/>
                </a:lnTo>
                <a:lnTo>
                  <a:pt x="50" y="98"/>
                </a:lnTo>
                <a:lnTo>
                  <a:pt x="50" y="101"/>
                </a:lnTo>
                <a:lnTo>
                  <a:pt x="50" y="104"/>
                </a:lnTo>
                <a:lnTo>
                  <a:pt x="48" y="111"/>
                </a:lnTo>
                <a:lnTo>
                  <a:pt x="48" y="112"/>
                </a:lnTo>
                <a:lnTo>
                  <a:pt x="45" y="111"/>
                </a:lnTo>
                <a:lnTo>
                  <a:pt x="44" y="109"/>
                </a:lnTo>
                <a:lnTo>
                  <a:pt x="42" y="106"/>
                </a:lnTo>
                <a:lnTo>
                  <a:pt x="41" y="104"/>
                </a:lnTo>
                <a:lnTo>
                  <a:pt x="38" y="103"/>
                </a:lnTo>
                <a:lnTo>
                  <a:pt x="36" y="103"/>
                </a:lnTo>
                <a:lnTo>
                  <a:pt x="33" y="104"/>
                </a:lnTo>
                <a:lnTo>
                  <a:pt x="29" y="105"/>
                </a:lnTo>
                <a:lnTo>
                  <a:pt x="28" y="104"/>
                </a:lnTo>
                <a:lnTo>
                  <a:pt x="27" y="102"/>
                </a:lnTo>
                <a:lnTo>
                  <a:pt x="24" y="101"/>
                </a:lnTo>
                <a:lnTo>
                  <a:pt x="23" y="101"/>
                </a:lnTo>
                <a:lnTo>
                  <a:pt x="22" y="101"/>
                </a:lnTo>
                <a:lnTo>
                  <a:pt x="23" y="103"/>
                </a:lnTo>
                <a:lnTo>
                  <a:pt x="24" y="105"/>
                </a:lnTo>
                <a:lnTo>
                  <a:pt x="23" y="106"/>
                </a:lnTo>
                <a:lnTo>
                  <a:pt x="20" y="106"/>
                </a:lnTo>
                <a:lnTo>
                  <a:pt x="16" y="106"/>
                </a:lnTo>
                <a:lnTo>
                  <a:pt x="14" y="108"/>
                </a:lnTo>
                <a:lnTo>
                  <a:pt x="14" y="110"/>
                </a:lnTo>
                <a:lnTo>
                  <a:pt x="15" y="113"/>
                </a:lnTo>
                <a:lnTo>
                  <a:pt x="14" y="113"/>
                </a:lnTo>
                <a:lnTo>
                  <a:pt x="13" y="115"/>
                </a:lnTo>
                <a:lnTo>
                  <a:pt x="13" y="117"/>
                </a:lnTo>
                <a:lnTo>
                  <a:pt x="14" y="119"/>
                </a:lnTo>
                <a:lnTo>
                  <a:pt x="15" y="122"/>
                </a:lnTo>
                <a:lnTo>
                  <a:pt x="16" y="125"/>
                </a:lnTo>
                <a:lnTo>
                  <a:pt x="17" y="131"/>
                </a:lnTo>
                <a:lnTo>
                  <a:pt x="16" y="132"/>
                </a:lnTo>
                <a:lnTo>
                  <a:pt x="14" y="132"/>
                </a:lnTo>
                <a:lnTo>
                  <a:pt x="8" y="130"/>
                </a:lnTo>
                <a:lnTo>
                  <a:pt x="5" y="129"/>
                </a:lnTo>
                <a:lnTo>
                  <a:pt x="3" y="130"/>
                </a:lnTo>
                <a:lnTo>
                  <a:pt x="2" y="131"/>
                </a:lnTo>
                <a:lnTo>
                  <a:pt x="1" y="133"/>
                </a:lnTo>
                <a:lnTo>
                  <a:pt x="0" y="139"/>
                </a:lnTo>
                <a:lnTo>
                  <a:pt x="3" y="140"/>
                </a:lnTo>
                <a:lnTo>
                  <a:pt x="6" y="144"/>
                </a:lnTo>
                <a:lnTo>
                  <a:pt x="7" y="145"/>
                </a:lnTo>
                <a:lnTo>
                  <a:pt x="9" y="145"/>
                </a:lnTo>
                <a:lnTo>
                  <a:pt x="9" y="147"/>
                </a:lnTo>
                <a:lnTo>
                  <a:pt x="9" y="149"/>
                </a:lnTo>
                <a:lnTo>
                  <a:pt x="13" y="15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13" name="Freeform 320"/>
          <p:cNvSpPr>
            <a:spLocks/>
          </p:cNvSpPr>
          <p:nvPr/>
        </p:nvSpPr>
        <p:spPr bwMode="auto">
          <a:xfrm>
            <a:off x="2797175" y="3155950"/>
            <a:ext cx="284163" cy="420688"/>
          </a:xfrm>
          <a:custGeom>
            <a:avLst/>
            <a:gdLst>
              <a:gd name="T0" fmla="*/ 2147483647 w 186"/>
              <a:gd name="T1" fmla="*/ 2147483647 h 299"/>
              <a:gd name="T2" fmla="*/ 2147483647 w 186"/>
              <a:gd name="T3" fmla="*/ 2147483647 h 299"/>
              <a:gd name="T4" fmla="*/ 2147483647 w 186"/>
              <a:gd name="T5" fmla="*/ 2147483647 h 299"/>
              <a:gd name="T6" fmla="*/ 2147483647 w 186"/>
              <a:gd name="T7" fmla="*/ 2147483647 h 299"/>
              <a:gd name="T8" fmla="*/ 2147483647 w 186"/>
              <a:gd name="T9" fmla="*/ 2147483647 h 299"/>
              <a:gd name="T10" fmla="*/ 2147483647 w 186"/>
              <a:gd name="T11" fmla="*/ 2147483647 h 299"/>
              <a:gd name="T12" fmla="*/ 2147483647 w 186"/>
              <a:gd name="T13" fmla="*/ 2147483647 h 299"/>
              <a:gd name="T14" fmla="*/ 2147483647 w 186"/>
              <a:gd name="T15" fmla="*/ 2147483647 h 299"/>
              <a:gd name="T16" fmla="*/ 2147483647 w 186"/>
              <a:gd name="T17" fmla="*/ 2147483647 h 299"/>
              <a:gd name="T18" fmla="*/ 2147483647 w 186"/>
              <a:gd name="T19" fmla="*/ 2147483647 h 299"/>
              <a:gd name="T20" fmla="*/ 2147483647 w 186"/>
              <a:gd name="T21" fmla="*/ 2147483647 h 299"/>
              <a:gd name="T22" fmla="*/ 2147483647 w 186"/>
              <a:gd name="T23" fmla="*/ 2147483647 h 299"/>
              <a:gd name="T24" fmla="*/ 2147483647 w 186"/>
              <a:gd name="T25" fmla="*/ 2147483647 h 299"/>
              <a:gd name="T26" fmla="*/ 2147483647 w 186"/>
              <a:gd name="T27" fmla="*/ 2147483647 h 299"/>
              <a:gd name="T28" fmla="*/ 2147483647 w 186"/>
              <a:gd name="T29" fmla="*/ 2147483647 h 299"/>
              <a:gd name="T30" fmla="*/ 2147483647 w 186"/>
              <a:gd name="T31" fmla="*/ 2147483647 h 299"/>
              <a:gd name="T32" fmla="*/ 2147483647 w 186"/>
              <a:gd name="T33" fmla="*/ 2147483647 h 299"/>
              <a:gd name="T34" fmla="*/ 2147483647 w 186"/>
              <a:gd name="T35" fmla="*/ 2147483647 h 299"/>
              <a:gd name="T36" fmla="*/ 2147483647 w 186"/>
              <a:gd name="T37" fmla="*/ 2147483647 h 299"/>
              <a:gd name="T38" fmla="*/ 2147483647 w 186"/>
              <a:gd name="T39" fmla="*/ 2147483647 h 299"/>
              <a:gd name="T40" fmla="*/ 2147483647 w 186"/>
              <a:gd name="T41" fmla="*/ 2147483647 h 299"/>
              <a:gd name="T42" fmla="*/ 2147483647 w 186"/>
              <a:gd name="T43" fmla="*/ 2147483647 h 299"/>
              <a:gd name="T44" fmla="*/ 2147483647 w 186"/>
              <a:gd name="T45" fmla="*/ 2147483647 h 299"/>
              <a:gd name="T46" fmla="*/ 2147483647 w 186"/>
              <a:gd name="T47" fmla="*/ 2147483647 h 299"/>
              <a:gd name="T48" fmla="*/ 2147483647 w 186"/>
              <a:gd name="T49" fmla="*/ 2147483647 h 299"/>
              <a:gd name="T50" fmla="*/ 2147483647 w 186"/>
              <a:gd name="T51" fmla="*/ 2147483647 h 299"/>
              <a:gd name="T52" fmla="*/ 2147483647 w 186"/>
              <a:gd name="T53" fmla="*/ 2147483647 h 299"/>
              <a:gd name="T54" fmla="*/ 2147483647 w 186"/>
              <a:gd name="T55" fmla="*/ 2147483647 h 299"/>
              <a:gd name="T56" fmla="*/ 2147483647 w 186"/>
              <a:gd name="T57" fmla="*/ 2147483647 h 299"/>
              <a:gd name="T58" fmla="*/ 2147483647 w 186"/>
              <a:gd name="T59" fmla="*/ 2147483647 h 299"/>
              <a:gd name="T60" fmla="*/ 2147483647 w 186"/>
              <a:gd name="T61" fmla="*/ 2147483647 h 299"/>
              <a:gd name="T62" fmla="*/ 2147483647 w 186"/>
              <a:gd name="T63" fmla="*/ 2147483647 h 299"/>
              <a:gd name="T64" fmla="*/ 2147483647 w 186"/>
              <a:gd name="T65" fmla="*/ 2147483647 h 299"/>
              <a:gd name="T66" fmla="*/ 2147483647 w 186"/>
              <a:gd name="T67" fmla="*/ 2147483647 h 299"/>
              <a:gd name="T68" fmla="*/ 2147483647 w 186"/>
              <a:gd name="T69" fmla="*/ 2147483647 h 299"/>
              <a:gd name="T70" fmla="*/ 2147483647 w 186"/>
              <a:gd name="T71" fmla="*/ 2147483647 h 299"/>
              <a:gd name="T72" fmla="*/ 2147483647 w 186"/>
              <a:gd name="T73" fmla="*/ 2147483647 h 299"/>
              <a:gd name="T74" fmla="*/ 2147483647 w 186"/>
              <a:gd name="T75" fmla="*/ 2147483647 h 299"/>
              <a:gd name="T76" fmla="*/ 2147483647 w 186"/>
              <a:gd name="T77" fmla="*/ 2147483647 h 299"/>
              <a:gd name="T78" fmla="*/ 2147483647 w 186"/>
              <a:gd name="T79" fmla="*/ 2147483647 h 299"/>
              <a:gd name="T80" fmla="*/ 2147483647 w 186"/>
              <a:gd name="T81" fmla="*/ 2147483647 h 299"/>
              <a:gd name="T82" fmla="*/ 2147483647 w 186"/>
              <a:gd name="T83" fmla="*/ 2147483647 h 299"/>
              <a:gd name="T84" fmla="*/ 2147483647 w 186"/>
              <a:gd name="T85" fmla="*/ 2147483647 h 299"/>
              <a:gd name="T86" fmla="*/ 2147483647 w 186"/>
              <a:gd name="T87" fmla="*/ 2147483647 h 299"/>
              <a:gd name="T88" fmla="*/ 2147483647 w 186"/>
              <a:gd name="T89" fmla="*/ 2147483647 h 299"/>
              <a:gd name="T90" fmla="*/ 2147483647 w 186"/>
              <a:gd name="T91" fmla="*/ 2147483647 h 299"/>
              <a:gd name="T92" fmla="*/ 2147483647 w 186"/>
              <a:gd name="T93" fmla="*/ 2147483647 h 299"/>
              <a:gd name="T94" fmla="*/ 2147483647 w 186"/>
              <a:gd name="T95" fmla="*/ 2147483647 h 299"/>
              <a:gd name="T96" fmla="*/ 2147483647 w 186"/>
              <a:gd name="T97" fmla="*/ 2147483647 h 299"/>
              <a:gd name="T98" fmla="*/ 2147483647 w 186"/>
              <a:gd name="T99" fmla="*/ 2147483647 h 299"/>
              <a:gd name="T100" fmla="*/ 2147483647 w 186"/>
              <a:gd name="T101" fmla="*/ 2147483647 h 299"/>
              <a:gd name="T102" fmla="*/ 2147483647 w 186"/>
              <a:gd name="T103" fmla="*/ 2147483647 h 299"/>
              <a:gd name="T104" fmla="*/ 2147483647 w 186"/>
              <a:gd name="T105" fmla="*/ 2147483647 h 299"/>
              <a:gd name="T106" fmla="*/ 2147483647 w 186"/>
              <a:gd name="T107" fmla="*/ 2147483647 h 299"/>
              <a:gd name="T108" fmla="*/ 2147483647 w 186"/>
              <a:gd name="T109" fmla="*/ 2147483647 h 29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86"/>
              <a:gd name="T166" fmla="*/ 0 h 299"/>
              <a:gd name="T167" fmla="*/ 186 w 186"/>
              <a:gd name="T168" fmla="*/ 299 h 29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86" h="299">
                <a:moveTo>
                  <a:pt x="112" y="11"/>
                </a:moveTo>
                <a:lnTo>
                  <a:pt x="112" y="11"/>
                </a:lnTo>
                <a:lnTo>
                  <a:pt x="115" y="9"/>
                </a:lnTo>
                <a:lnTo>
                  <a:pt x="116" y="11"/>
                </a:lnTo>
                <a:lnTo>
                  <a:pt x="118" y="7"/>
                </a:lnTo>
                <a:lnTo>
                  <a:pt x="118" y="5"/>
                </a:lnTo>
                <a:lnTo>
                  <a:pt x="117" y="4"/>
                </a:lnTo>
                <a:lnTo>
                  <a:pt x="115" y="4"/>
                </a:lnTo>
                <a:lnTo>
                  <a:pt x="113" y="1"/>
                </a:lnTo>
                <a:lnTo>
                  <a:pt x="111" y="0"/>
                </a:lnTo>
                <a:lnTo>
                  <a:pt x="110" y="0"/>
                </a:lnTo>
                <a:lnTo>
                  <a:pt x="108" y="1"/>
                </a:lnTo>
                <a:lnTo>
                  <a:pt x="105" y="2"/>
                </a:lnTo>
                <a:lnTo>
                  <a:pt x="104" y="4"/>
                </a:lnTo>
                <a:lnTo>
                  <a:pt x="104" y="6"/>
                </a:lnTo>
                <a:lnTo>
                  <a:pt x="104" y="8"/>
                </a:lnTo>
                <a:lnTo>
                  <a:pt x="103" y="9"/>
                </a:lnTo>
                <a:lnTo>
                  <a:pt x="99" y="12"/>
                </a:lnTo>
                <a:lnTo>
                  <a:pt x="95" y="14"/>
                </a:lnTo>
                <a:lnTo>
                  <a:pt x="91" y="15"/>
                </a:lnTo>
                <a:lnTo>
                  <a:pt x="89" y="15"/>
                </a:lnTo>
                <a:lnTo>
                  <a:pt x="85" y="20"/>
                </a:lnTo>
                <a:lnTo>
                  <a:pt x="83" y="22"/>
                </a:lnTo>
                <a:lnTo>
                  <a:pt x="81" y="23"/>
                </a:lnTo>
                <a:lnTo>
                  <a:pt x="76" y="23"/>
                </a:lnTo>
                <a:lnTo>
                  <a:pt x="71" y="23"/>
                </a:lnTo>
                <a:lnTo>
                  <a:pt x="70" y="25"/>
                </a:lnTo>
                <a:lnTo>
                  <a:pt x="70" y="26"/>
                </a:lnTo>
                <a:lnTo>
                  <a:pt x="69" y="27"/>
                </a:lnTo>
                <a:lnTo>
                  <a:pt x="69" y="28"/>
                </a:lnTo>
                <a:lnTo>
                  <a:pt x="69" y="30"/>
                </a:lnTo>
                <a:lnTo>
                  <a:pt x="68" y="32"/>
                </a:lnTo>
                <a:lnTo>
                  <a:pt x="68" y="29"/>
                </a:lnTo>
                <a:lnTo>
                  <a:pt x="65" y="28"/>
                </a:lnTo>
                <a:lnTo>
                  <a:pt x="64" y="28"/>
                </a:lnTo>
                <a:lnTo>
                  <a:pt x="62" y="28"/>
                </a:lnTo>
                <a:lnTo>
                  <a:pt x="61" y="28"/>
                </a:lnTo>
                <a:lnTo>
                  <a:pt x="60" y="29"/>
                </a:lnTo>
                <a:lnTo>
                  <a:pt x="58" y="33"/>
                </a:lnTo>
                <a:lnTo>
                  <a:pt x="56" y="34"/>
                </a:lnTo>
                <a:lnTo>
                  <a:pt x="56" y="37"/>
                </a:lnTo>
                <a:lnTo>
                  <a:pt x="56" y="41"/>
                </a:lnTo>
                <a:lnTo>
                  <a:pt x="57" y="44"/>
                </a:lnTo>
                <a:lnTo>
                  <a:pt x="56" y="47"/>
                </a:lnTo>
                <a:lnTo>
                  <a:pt x="54" y="48"/>
                </a:lnTo>
                <a:lnTo>
                  <a:pt x="53" y="48"/>
                </a:lnTo>
                <a:lnTo>
                  <a:pt x="51" y="49"/>
                </a:lnTo>
                <a:lnTo>
                  <a:pt x="51" y="53"/>
                </a:lnTo>
                <a:lnTo>
                  <a:pt x="53" y="56"/>
                </a:lnTo>
                <a:lnTo>
                  <a:pt x="47" y="56"/>
                </a:lnTo>
                <a:lnTo>
                  <a:pt x="43" y="62"/>
                </a:lnTo>
                <a:lnTo>
                  <a:pt x="42" y="68"/>
                </a:lnTo>
                <a:lnTo>
                  <a:pt x="40" y="81"/>
                </a:lnTo>
                <a:lnTo>
                  <a:pt x="39" y="81"/>
                </a:lnTo>
                <a:lnTo>
                  <a:pt x="36" y="81"/>
                </a:lnTo>
                <a:lnTo>
                  <a:pt x="35" y="80"/>
                </a:lnTo>
                <a:lnTo>
                  <a:pt x="34" y="77"/>
                </a:lnTo>
                <a:lnTo>
                  <a:pt x="33" y="74"/>
                </a:lnTo>
                <a:lnTo>
                  <a:pt x="32" y="71"/>
                </a:lnTo>
                <a:lnTo>
                  <a:pt x="28" y="70"/>
                </a:lnTo>
                <a:lnTo>
                  <a:pt x="27" y="76"/>
                </a:lnTo>
                <a:lnTo>
                  <a:pt x="28" y="77"/>
                </a:lnTo>
                <a:lnTo>
                  <a:pt x="29" y="80"/>
                </a:lnTo>
                <a:lnTo>
                  <a:pt x="30" y="82"/>
                </a:lnTo>
                <a:lnTo>
                  <a:pt x="29" y="85"/>
                </a:lnTo>
                <a:lnTo>
                  <a:pt x="28" y="88"/>
                </a:lnTo>
                <a:lnTo>
                  <a:pt x="27" y="90"/>
                </a:lnTo>
                <a:lnTo>
                  <a:pt x="25" y="95"/>
                </a:lnTo>
                <a:lnTo>
                  <a:pt x="27" y="96"/>
                </a:lnTo>
                <a:lnTo>
                  <a:pt x="28" y="103"/>
                </a:lnTo>
                <a:lnTo>
                  <a:pt x="28" y="109"/>
                </a:lnTo>
                <a:lnTo>
                  <a:pt x="27" y="115"/>
                </a:lnTo>
                <a:lnTo>
                  <a:pt x="28" y="120"/>
                </a:lnTo>
                <a:lnTo>
                  <a:pt x="23" y="123"/>
                </a:lnTo>
                <a:lnTo>
                  <a:pt x="25" y="124"/>
                </a:lnTo>
                <a:lnTo>
                  <a:pt x="27" y="125"/>
                </a:lnTo>
                <a:lnTo>
                  <a:pt x="26" y="130"/>
                </a:lnTo>
                <a:lnTo>
                  <a:pt x="26" y="133"/>
                </a:lnTo>
                <a:lnTo>
                  <a:pt x="26" y="136"/>
                </a:lnTo>
                <a:lnTo>
                  <a:pt x="26" y="140"/>
                </a:lnTo>
                <a:lnTo>
                  <a:pt x="23" y="144"/>
                </a:lnTo>
                <a:lnTo>
                  <a:pt x="21" y="149"/>
                </a:lnTo>
                <a:lnTo>
                  <a:pt x="20" y="147"/>
                </a:lnTo>
                <a:lnTo>
                  <a:pt x="20" y="149"/>
                </a:lnTo>
                <a:lnTo>
                  <a:pt x="20" y="150"/>
                </a:lnTo>
                <a:lnTo>
                  <a:pt x="21" y="152"/>
                </a:lnTo>
                <a:lnTo>
                  <a:pt x="25" y="154"/>
                </a:lnTo>
                <a:lnTo>
                  <a:pt x="26" y="156"/>
                </a:lnTo>
                <a:lnTo>
                  <a:pt x="28" y="154"/>
                </a:lnTo>
                <a:lnTo>
                  <a:pt x="28" y="157"/>
                </a:lnTo>
                <a:lnTo>
                  <a:pt x="25" y="160"/>
                </a:lnTo>
                <a:lnTo>
                  <a:pt x="22" y="163"/>
                </a:lnTo>
                <a:lnTo>
                  <a:pt x="21" y="167"/>
                </a:lnTo>
                <a:lnTo>
                  <a:pt x="21" y="168"/>
                </a:lnTo>
                <a:lnTo>
                  <a:pt x="20" y="171"/>
                </a:lnTo>
                <a:lnTo>
                  <a:pt x="17" y="172"/>
                </a:lnTo>
                <a:lnTo>
                  <a:pt x="15" y="172"/>
                </a:lnTo>
                <a:lnTo>
                  <a:pt x="10" y="173"/>
                </a:lnTo>
                <a:lnTo>
                  <a:pt x="9" y="175"/>
                </a:lnTo>
                <a:lnTo>
                  <a:pt x="7" y="178"/>
                </a:lnTo>
                <a:lnTo>
                  <a:pt x="6" y="178"/>
                </a:lnTo>
                <a:lnTo>
                  <a:pt x="6" y="180"/>
                </a:lnTo>
                <a:lnTo>
                  <a:pt x="6" y="182"/>
                </a:lnTo>
                <a:lnTo>
                  <a:pt x="5" y="182"/>
                </a:lnTo>
                <a:lnTo>
                  <a:pt x="5" y="184"/>
                </a:lnTo>
                <a:lnTo>
                  <a:pt x="6" y="185"/>
                </a:lnTo>
                <a:lnTo>
                  <a:pt x="8" y="187"/>
                </a:lnTo>
                <a:lnTo>
                  <a:pt x="8" y="189"/>
                </a:lnTo>
                <a:lnTo>
                  <a:pt x="5" y="189"/>
                </a:lnTo>
                <a:lnTo>
                  <a:pt x="0" y="189"/>
                </a:lnTo>
                <a:lnTo>
                  <a:pt x="1" y="193"/>
                </a:lnTo>
                <a:lnTo>
                  <a:pt x="1" y="196"/>
                </a:lnTo>
                <a:lnTo>
                  <a:pt x="2" y="198"/>
                </a:lnTo>
                <a:lnTo>
                  <a:pt x="3" y="200"/>
                </a:lnTo>
                <a:lnTo>
                  <a:pt x="5" y="202"/>
                </a:lnTo>
                <a:lnTo>
                  <a:pt x="7" y="205"/>
                </a:lnTo>
                <a:lnTo>
                  <a:pt x="13" y="207"/>
                </a:lnTo>
                <a:lnTo>
                  <a:pt x="16" y="208"/>
                </a:lnTo>
                <a:lnTo>
                  <a:pt x="17" y="211"/>
                </a:lnTo>
                <a:lnTo>
                  <a:pt x="19" y="214"/>
                </a:lnTo>
                <a:lnTo>
                  <a:pt x="20" y="216"/>
                </a:lnTo>
                <a:lnTo>
                  <a:pt x="21" y="218"/>
                </a:lnTo>
                <a:lnTo>
                  <a:pt x="23" y="220"/>
                </a:lnTo>
                <a:lnTo>
                  <a:pt x="36" y="222"/>
                </a:lnTo>
                <a:lnTo>
                  <a:pt x="39" y="221"/>
                </a:lnTo>
                <a:lnTo>
                  <a:pt x="40" y="220"/>
                </a:lnTo>
                <a:lnTo>
                  <a:pt x="41" y="221"/>
                </a:lnTo>
                <a:lnTo>
                  <a:pt x="43" y="223"/>
                </a:lnTo>
                <a:lnTo>
                  <a:pt x="48" y="226"/>
                </a:lnTo>
                <a:lnTo>
                  <a:pt x="53" y="228"/>
                </a:lnTo>
                <a:lnTo>
                  <a:pt x="60" y="228"/>
                </a:lnTo>
                <a:lnTo>
                  <a:pt x="61" y="232"/>
                </a:lnTo>
                <a:lnTo>
                  <a:pt x="62" y="234"/>
                </a:lnTo>
                <a:lnTo>
                  <a:pt x="63" y="235"/>
                </a:lnTo>
                <a:lnTo>
                  <a:pt x="65" y="236"/>
                </a:lnTo>
                <a:lnTo>
                  <a:pt x="68" y="239"/>
                </a:lnTo>
                <a:lnTo>
                  <a:pt x="69" y="241"/>
                </a:lnTo>
                <a:lnTo>
                  <a:pt x="69" y="243"/>
                </a:lnTo>
                <a:lnTo>
                  <a:pt x="70" y="246"/>
                </a:lnTo>
                <a:lnTo>
                  <a:pt x="72" y="248"/>
                </a:lnTo>
                <a:lnTo>
                  <a:pt x="76" y="250"/>
                </a:lnTo>
                <a:lnTo>
                  <a:pt x="84" y="250"/>
                </a:lnTo>
                <a:lnTo>
                  <a:pt x="85" y="256"/>
                </a:lnTo>
                <a:lnTo>
                  <a:pt x="86" y="258"/>
                </a:lnTo>
                <a:lnTo>
                  <a:pt x="88" y="261"/>
                </a:lnTo>
                <a:lnTo>
                  <a:pt x="90" y="261"/>
                </a:lnTo>
                <a:lnTo>
                  <a:pt x="95" y="262"/>
                </a:lnTo>
                <a:lnTo>
                  <a:pt x="98" y="263"/>
                </a:lnTo>
                <a:lnTo>
                  <a:pt x="99" y="258"/>
                </a:lnTo>
                <a:lnTo>
                  <a:pt x="104" y="258"/>
                </a:lnTo>
                <a:lnTo>
                  <a:pt x="108" y="260"/>
                </a:lnTo>
                <a:lnTo>
                  <a:pt x="110" y="261"/>
                </a:lnTo>
                <a:lnTo>
                  <a:pt x="112" y="262"/>
                </a:lnTo>
                <a:lnTo>
                  <a:pt x="115" y="263"/>
                </a:lnTo>
                <a:lnTo>
                  <a:pt x="120" y="264"/>
                </a:lnTo>
                <a:lnTo>
                  <a:pt x="124" y="264"/>
                </a:lnTo>
                <a:lnTo>
                  <a:pt x="126" y="267"/>
                </a:lnTo>
                <a:lnTo>
                  <a:pt x="127" y="269"/>
                </a:lnTo>
                <a:lnTo>
                  <a:pt x="113" y="297"/>
                </a:lnTo>
                <a:lnTo>
                  <a:pt x="120" y="297"/>
                </a:lnTo>
                <a:lnTo>
                  <a:pt x="125" y="299"/>
                </a:lnTo>
                <a:lnTo>
                  <a:pt x="133" y="281"/>
                </a:lnTo>
                <a:lnTo>
                  <a:pt x="140" y="258"/>
                </a:lnTo>
                <a:lnTo>
                  <a:pt x="144" y="251"/>
                </a:lnTo>
                <a:lnTo>
                  <a:pt x="144" y="248"/>
                </a:lnTo>
                <a:lnTo>
                  <a:pt x="144" y="244"/>
                </a:lnTo>
                <a:lnTo>
                  <a:pt x="138" y="230"/>
                </a:lnTo>
                <a:lnTo>
                  <a:pt x="133" y="228"/>
                </a:lnTo>
                <a:lnTo>
                  <a:pt x="134" y="220"/>
                </a:lnTo>
                <a:lnTo>
                  <a:pt x="143" y="220"/>
                </a:lnTo>
                <a:lnTo>
                  <a:pt x="144" y="218"/>
                </a:lnTo>
                <a:lnTo>
                  <a:pt x="137" y="218"/>
                </a:lnTo>
                <a:lnTo>
                  <a:pt x="137" y="211"/>
                </a:lnTo>
                <a:lnTo>
                  <a:pt x="140" y="212"/>
                </a:lnTo>
                <a:lnTo>
                  <a:pt x="147" y="213"/>
                </a:lnTo>
                <a:lnTo>
                  <a:pt x="161" y="213"/>
                </a:lnTo>
                <a:lnTo>
                  <a:pt x="161" y="208"/>
                </a:lnTo>
                <a:lnTo>
                  <a:pt x="166" y="212"/>
                </a:lnTo>
                <a:lnTo>
                  <a:pt x="172" y="209"/>
                </a:lnTo>
                <a:lnTo>
                  <a:pt x="173" y="202"/>
                </a:lnTo>
                <a:lnTo>
                  <a:pt x="179" y="204"/>
                </a:lnTo>
                <a:lnTo>
                  <a:pt x="180" y="211"/>
                </a:lnTo>
                <a:lnTo>
                  <a:pt x="185" y="212"/>
                </a:lnTo>
                <a:lnTo>
                  <a:pt x="186" y="202"/>
                </a:lnTo>
                <a:lnTo>
                  <a:pt x="185" y="201"/>
                </a:lnTo>
                <a:lnTo>
                  <a:pt x="182" y="196"/>
                </a:lnTo>
                <a:lnTo>
                  <a:pt x="181" y="192"/>
                </a:lnTo>
                <a:lnTo>
                  <a:pt x="181" y="191"/>
                </a:lnTo>
                <a:lnTo>
                  <a:pt x="179" y="192"/>
                </a:lnTo>
                <a:lnTo>
                  <a:pt x="178" y="193"/>
                </a:lnTo>
                <a:lnTo>
                  <a:pt x="177" y="192"/>
                </a:lnTo>
                <a:lnTo>
                  <a:pt x="177" y="189"/>
                </a:lnTo>
                <a:lnTo>
                  <a:pt x="177" y="186"/>
                </a:lnTo>
                <a:lnTo>
                  <a:pt x="180" y="184"/>
                </a:lnTo>
                <a:lnTo>
                  <a:pt x="181" y="181"/>
                </a:lnTo>
                <a:lnTo>
                  <a:pt x="182" y="179"/>
                </a:lnTo>
                <a:lnTo>
                  <a:pt x="185" y="172"/>
                </a:lnTo>
                <a:lnTo>
                  <a:pt x="186" y="167"/>
                </a:lnTo>
                <a:lnTo>
                  <a:pt x="180" y="164"/>
                </a:lnTo>
                <a:lnTo>
                  <a:pt x="175" y="161"/>
                </a:lnTo>
                <a:lnTo>
                  <a:pt x="172" y="159"/>
                </a:lnTo>
                <a:lnTo>
                  <a:pt x="168" y="154"/>
                </a:lnTo>
                <a:lnTo>
                  <a:pt x="166" y="152"/>
                </a:lnTo>
                <a:lnTo>
                  <a:pt x="165" y="150"/>
                </a:lnTo>
                <a:lnTo>
                  <a:pt x="164" y="147"/>
                </a:lnTo>
                <a:lnTo>
                  <a:pt x="161" y="145"/>
                </a:lnTo>
                <a:lnTo>
                  <a:pt x="158" y="142"/>
                </a:lnTo>
                <a:lnTo>
                  <a:pt x="157" y="138"/>
                </a:lnTo>
                <a:lnTo>
                  <a:pt x="157" y="134"/>
                </a:lnTo>
                <a:lnTo>
                  <a:pt x="158" y="132"/>
                </a:lnTo>
                <a:lnTo>
                  <a:pt x="159" y="130"/>
                </a:lnTo>
                <a:lnTo>
                  <a:pt x="160" y="122"/>
                </a:lnTo>
                <a:lnTo>
                  <a:pt x="158" y="120"/>
                </a:lnTo>
                <a:lnTo>
                  <a:pt x="151" y="119"/>
                </a:lnTo>
                <a:lnTo>
                  <a:pt x="140" y="120"/>
                </a:lnTo>
                <a:lnTo>
                  <a:pt x="133" y="109"/>
                </a:lnTo>
                <a:lnTo>
                  <a:pt x="132" y="106"/>
                </a:lnTo>
                <a:lnTo>
                  <a:pt x="130" y="105"/>
                </a:lnTo>
                <a:lnTo>
                  <a:pt x="126" y="105"/>
                </a:lnTo>
                <a:lnTo>
                  <a:pt x="124" y="105"/>
                </a:lnTo>
                <a:lnTo>
                  <a:pt x="116" y="106"/>
                </a:lnTo>
                <a:lnTo>
                  <a:pt x="111" y="105"/>
                </a:lnTo>
                <a:lnTo>
                  <a:pt x="101" y="103"/>
                </a:lnTo>
                <a:lnTo>
                  <a:pt x="101" y="101"/>
                </a:lnTo>
                <a:lnTo>
                  <a:pt x="101" y="98"/>
                </a:lnTo>
                <a:lnTo>
                  <a:pt x="98" y="95"/>
                </a:lnTo>
                <a:lnTo>
                  <a:pt x="95" y="89"/>
                </a:lnTo>
                <a:lnTo>
                  <a:pt x="94" y="87"/>
                </a:lnTo>
                <a:lnTo>
                  <a:pt x="92" y="84"/>
                </a:lnTo>
                <a:lnTo>
                  <a:pt x="94" y="82"/>
                </a:lnTo>
                <a:lnTo>
                  <a:pt x="95" y="81"/>
                </a:lnTo>
                <a:lnTo>
                  <a:pt x="96" y="81"/>
                </a:lnTo>
                <a:lnTo>
                  <a:pt x="89" y="67"/>
                </a:lnTo>
                <a:lnTo>
                  <a:pt x="83" y="68"/>
                </a:lnTo>
                <a:lnTo>
                  <a:pt x="82" y="68"/>
                </a:lnTo>
                <a:lnTo>
                  <a:pt x="81" y="67"/>
                </a:lnTo>
                <a:lnTo>
                  <a:pt x="82" y="62"/>
                </a:lnTo>
                <a:lnTo>
                  <a:pt x="83" y="57"/>
                </a:lnTo>
                <a:lnTo>
                  <a:pt x="83" y="55"/>
                </a:lnTo>
                <a:lnTo>
                  <a:pt x="83" y="53"/>
                </a:lnTo>
                <a:lnTo>
                  <a:pt x="84" y="50"/>
                </a:lnTo>
                <a:lnTo>
                  <a:pt x="85" y="47"/>
                </a:lnTo>
                <a:lnTo>
                  <a:pt x="85" y="43"/>
                </a:lnTo>
                <a:lnTo>
                  <a:pt x="84" y="40"/>
                </a:lnTo>
                <a:lnTo>
                  <a:pt x="90" y="37"/>
                </a:lnTo>
                <a:lnTo>
                  <a:pt x="96" y="22"/>
                </a:lnTo>
                <a:lnTo>
                  <a:pt x="104" y="12"/>
                </a:lnTo>
                <a:lnTo>
                  <a:pt x="112" y="11"/>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14" name="Freeform 321"/>
          <p:cNvSpPr>
            <a:spLocks noEditPoints="1"/>
          </p:cNvSpPr>
          <p:nvPr/>
        </p:nvSpPr>
        <p:spPr bwMode="auto">
          <a:xfrm>
            <a:off x="6189663" y="2006600"/>
            <a:ext cx="1370012" cy="1009650"/>
          </a:xfrm>
          <a:custGeom>
            <a:avLst/>
            <a:gdLst>
              <a:gd name="T0" fmla="*/ 2147483647 w 897"/>
              <a:gd name="T1" fmla="*/ 2147483647 h 717"/>
              <a:gd name="T2" fmla="*/ 2147483647 w 897"/>
              <a:gd name="T3" fmla="*/ 2147483647 h 717"/>
              <a:gd name="T4" fmla="*/ 2147483647 w 897"/>
              <a:gd name="T5" fmla="*/ 2147483647 h 717"/>
              <a:gd name="T6" fmla="*/ 2147483647 w 897"/>
              <a:gd name="T7" fmla="*/ 2147483647 h 717"/>
              <a:gd name="T8" fmla="*/ 2147483647 w 897"/>
              <a:gd name="T9" fmla="*/ 2147483647 h 717"/>
              <a:gd name="T10" fmla="*/ 2147483647 w 897"/>
              <a:gd name="T11" fmla="*/ 2147483647 h 717"/>
              <a:gd name="T12" fmla="*/ 2147483647 w 897"/>
              <a:gd name="T13" fmla="*/ 2147483647 h 717"/>
              <a:gd name="T14" fmla="*/ 2147483647 w 897"/>
              <a:gd name="T15" fmla="*/ 2147483647 h 717"/>
              <a:gd name="T16" fmla="*/ 2147483647 w 897"/>
              <a:gd name="T17" fmla="*/ 2147483647 h 717"/>
              <a:gd name="T18" fmla="*/ 2147483647 w 897"/>
              <a:gd name="T19" fmla="*/ 2147483647 h 717"/>
              <a:gd name="T20" fmla="*/ 2147483647 w 897"/>
              <a:gd name="T21" fmla="*/ 2147483647 h 717"/>
              <a:gd name="T22" fmla="*/ 2147483647 w 897"/>
              <a:gd name="T23" fmla="*/ 2147483647 h 717"/>
              <a:gd name="T24" fmla="*/ 2147483647 w 897"/>
              <a:gd name="T25" fmla="*/ 2147483647 h 717"/>
              <a:gd name="T26" fmla="*/ 2147483647 w 897"/>
              <a:gd name="T27" fmla="*/ 2147483647 h 717"/>
              <a:gd name="T28" fmla="*/ 2147483647 w 897"/>
              <a:gd name="T29" fmla="*/ 2147483647 h 717"/>
              <a:gd name="T30" fmla="*/ 2147483647 w 897"/>
              <a:gd name="T31" fmla="*/ 2147483647 h 717"/>
              <a:gd name="T32" fmla="*/ 2147483647 w 897"/>
              <a:gd name="T33" fmla="*/ 2147483647 h 717"/>
              <a:gd name="T34" fmla="*/ 2147483647 w 897"/>
              <a:gd name="T35" fmla="*/ 2147483647 h 717"/>
              <a:gd name="T36" fmla="*/ 2147483647 w 897"/>
              <a:gd name="T37" fmla="*/ 2147483647 h 717"/>
              <a:gd name="T38" fmla="*/ 2147483647 w 897"/>
              <a:gd name="T39" fmla="*/ 2147483647 h 717"/>
              <a:gd name="T40" fmla="*/ 2147483647 w 897"/>
              <a:gd name="T41" fmla="*/ 2147483647 h 717"/>
              <a:gd name="T42" fmla="*/ 2147483647 w 897"/>
              <a:gd name="T43" fmla="*/ 2147483647 h 717"/>
              <a:gd name="T44" fmla="*/ 2147483647 w 897"/>
              <a:gd name="T45" fmla="*/ 2147483647 h 717"/>
              <a:gd name="T46" fmla="*/ 2147483647 w 897"/>
              <a:gd name="T47" fmla="*/ 2147483647 h 717"/>
              <a:gd name="T48" fmla="*/ 2147483647 w 897"/>
              <a:gd name="T49" fmla="*/ 2147483647 h 717"/>
              <a:gd name="T50" fmla="*/ 2147483647 w 897"/>
              <a:gd name="T51" fmla="*/ 2147483647 h 717"/>
              <a:gd name="T52" fmla="*/ 2147483647 w 897"/>
              <a:gd name="T53" fmla="*/ 2147483647 h 717"/>
              <a:gd name="T54" fmla="*/ 2147483647 w 897"/>
              <a:gd name="T55" fmla="*/ 2147483647 h 717"/>
              <a:gd name="T56" fmla="*/ 2147483647 w 897"/>
              <a:gd name="T57" fmla="*/ 2147483647 h 717"/>
              <a:gd name="T58" fmla="*/ 2147483647 w 897"/>
              <a:gd name="T59" fmla="*/ 2147483647 h 717"/>
              <a:gd name="T60" fmla="*/ 2147483647 w 897"/>
              <a:gd name="T61" fmla="*/ 2147483647 h 717"/>
              <a:gd name="T62" fmla="*/ 2147483647 w 897"/>
              <a:gd name="T63" fmla="*/ 2147483647 h 717"/>
              <a:gd name="T64" fmla="*/ 2147483647 w 897"/>
              <a:gd name="T65" fmla="*/ 2147483647 h 717"/>
              <a:gd name="T66" fmla="*/ 2147483647 w 897"/>
              <a:gd name="T67" fmla="*/ 2147483647 h 717"/>
              <a:gd name="T68" fmla="*/ 2147483647 w 897"/>
              <a:gd name="T69" fmla="*/ 2147483647 h 717"/>
              <a:gd name="T70" fmla="*/ 2147483647 w 897"/>
              <a:gd name="T71" fmla="*/ 2147483647 h 717"/>
              <a:gd name="T72" fmla="*/ 2147483647 w 897"/>
              <a:gd name="T73" fmla="*/ 2147483647 h 717"/>
              <a:gd name="T74" fmla="*/ 2147483647 w 897"/>
              <a:gd name="T75" fmla="*/ 2147483647 h 717"/>
              <a:gd name="T76" fmla="*/ 2147483647 w 897"/>
              <a:gd name="T77" fmla="*/ 2147483647 h 717"/>
              <a:gd name="T78" fmla="*/ 2147483647 w 897"/>
              <a:gd name="T79" fmla="*/ 2147483647 h 717"/>
              <a:gd name="T80" fmla="*/ 2147483647 w 897"/>
              <a:gd name="T81" fmla="*/ 2147483647 h 717"/>
              <a:gd name="T82" fmla="*/ 2147483647 w 897"/>
              <a:gd name="T83" fmla="*/ 2147483647 h 717"/>
              <a:gd name="T84" fmla="*/ 2147483647 w 897"/>
              <a:gd name="T85" fmla="*/ 2147483647 h 717"/>
              <a:gd name="T86" fmla="*/ 2147483647 w 897"/>
              <a:gd name="T87" fmla="*/ 2147483647 h 717"/>
              <a:gd name="T88" fmla="*/ 2147483647 w 897"/>
              <a:gd name="T89" fmla="*/ 2147483647 h 717"/>
              <a:gd name="T90" fmla="*/ 2147483647 w 897"/>
              <a:gd name="T91" fmla="*/ 2147483647 h 717"/>
              <a:gd name="T92" fmla="*/ 2147483647 w 897"/>
              <a:gd name="T93" fmla="*/ 2147483647 h 717"/>
              <a:gd name="T94" fmla="*/ 2147483647 w 897"/>
              <a:gd name="T95" fmla="*/ 2147483647 h 717"/>
              <a:gd name="T96" fmla="*/ 2147483647 w 897"/>
              <a:gd name="T97" fmla="*/ 2147483647 h 717"/>
              <a:gd name="T98" fmla="*/ 2147483647 w 897"/>
              <a:gd name="T99" fmla="*/ 2147483647 h 717"/>
              <a:gd name="T100" fmla="*/ 2147483647 w 897"/>
              <a:gd name="T101" fmla="*/ 2147483647 h 717"/>
              <a:gd name="T102" fmla="*/ 2147483647 w 897"/>
              <a:gd name="T103" fmla="*/ 2147483647 h 717"/>
              <a:gd name="T104" fmla="*/ 2147483647 w 897"/>
              <a:gd name="T105" fmla="*/ 2147483647 h 717"/>
              <a:gd name="T106" fmla="*/ 2147483647 w 897"/>
              <a:gd name="T107" fmla="*/ 2147483647 h 717"/>
              <a:gd name="T108" fmla="*/ 2147483647 w 897"/>
              <a:gd name="T109" fmla="*/ 2147483647 h 717"/>
              <a:gd name="T110" fmla="*/ 2147483647 w 897"/>
              <a:gd name="T111" fmla="*/ 2147483647 h 717"/>
              <a:gd name="T112" fmla="*/ 2147483647 w 897"/>
              <a:gd name="T113" fmla="*/ 2147483647 h 717"/>
              <a:gd name="T114" fmla="*/ 2147483647 w 897"/>
              <a:gd name="T115" fmla="*/ 2147483647 h 717"/>
              <a:gd name="T116" fmla="*/ 2147483647 w 897"/>
              <a:gd name="T117" fmla="*/ 2147483647 h 717"/>
              <a:gd name="T118" fmla="*/ 2147483647 w 897"/>
              <a:gd name="T119" fmla="*/ 2147483647 h 717"/>
              <a:gd name="T120" fmla="*/ 2147483647 w 897"/>
              <a:gd name="T121" fmla="*/ 2147483647 h 71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897"/>
              <a:gd name="T184" fmla="*/ 0 h 717"/>
              <a:gd name="T185" fmla="*/ 897 w 897"/>
              <a:gd name="T186" fmla="*/ 717 h 71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897" h="717">
                <a:moveTo>
                  <a:pt x="550" y="679"/>
                </a:moveTo>
                <a:lnTo>
                  <a:pt x="550" y="679"/>
                </a:lnTo>
                <a:lnTo>
                  <a:pt x="543" y="681"/>
                </a:lnTo>
                <a:lnTo>
                  <a:pt x="536" y="685"/>
                </a:lnTo>
                <a:lnTo>
                  <a:pt x="531" y="685"/>
                </a:lnTo>
                <a:lnTo>
                  <a:pt x="529" y="685"/>
                </a:lnTo>
                <a:lnTo>
                  <a:pt x="526" y="686"/>
                </a:lnTo>
                <a:lnTo>
                  <a:pt x="526" y="687"/>
                </a:lnTo>
                <a:lnTo>
                  <a:pt x="525" y="690"/>
                </a:lnTo>
                <a:lnTo>
                  <a:pt x="524" y="691"/>
                </a:lnTo>
                <a:lnTo>
                  <a:pt x="522" y="691"/>
                </a:lnTo>
                <a:lnTo>
                  <a:pt x="516" y="696"/>
                </a:lnTo>
                <a:lnTo>
                  <a:pt x="516" y="703"/>
                </a:lnTo>
                <a:lnTo>
                  <a:pt x="517" y="706"/>
                </a:lnTo>
                <a:lnTo>
                  <a:pt x="518" y="710"/>
                </a:lnTo>
                <a:lnTo>
                  <a:pt x="519" y="711"/>
                </a:lnTo>
                <a:lnTo>
                  <a:pt x="520" y="711"/>
                </a:lnTo>
                <a:lnTo>
                  <a:pt x="524" y="713"/>
                </a:lnTo>
                <a:lnTo>
                  <a:pt x="530" y="717"/>
                </a:lnTo>
                <a:lnTo>
                  <a:pt x="536" y="714"/>
                </a:lnTo>
                <a:lnTo>
                  <a:pt x="541" y="712"/>
                </a:lnTo>
                <a:lnTo>
                  <a:pt x="541" y="710"/>
                </a:lnTo>
                <a:lnTo>
                  <a:pt x="543" y="708"/>
                </a:lnTo>
                <a:lnTo>
                  <a:pt x="545" y="707"/>
                </a:lnTo>
                <a:lnTo>
                  <a:pt x="546" y="707"/>
                </a:lnTo>
                <a:lnTo>
                  <a:pt x="547" y="706"/>
                </a:lnTo>
                <a:lnTo>
                  <a:pt x="548" y="704"/>
                </a:lnTo>
                <a:lnTo>
                  <a:pt x="548" y="703"/>
                </a:lnTo>
                <a:lnTo>
                  <a:pt x="548" y="699"/>
                </a:lnTo>
                <a:lnTo>
                  <a:pt x="551" y="697"/>
                </a:lnTo>
                <a:lnTo>
                  <a:pt x="552" y="693"/>
                </a:lnTo>
                <a:lnTo>
                  <a:pt x="552" y="691"/>
                </a:lnTo>
                <a:lnTo>
                  <a:pt x="553" y="690"/>
                </a:lnTo>
                <a:lnTo>
                  <a:pt x="555" y="687"/>
                </a:lnTo>
                <a:lnTo>
                  <a:pt x="555" y="686"/>
                </a:lnTo>
                <a:lnTo>
                  <a:pt x="555" y="685"/>
                </a:lnTo>
                <a:lnTo>
                  <a:pt x="554" y="686"/>
                </a:lnTo>
                <a:lnTo>
                  <a:pt x="554" y="683"/>
                </a:lnTo>
                <a:lnTo>
                  <a:pt x="550" y="679"/>
                </a:lnTo>
                <a:close/>
                <a:moveTo>
                  <a:pt x="579" y="507"/>
                </a:moveTo>
                <a:lnTo>
                  <a:pt x="579" y="507"/>
                </a:lnTo>
                <a:lnTo>
                  <a:pt x="581" y="511"/>
                </a:lnTo>
                <a:lnTo>
                  <a:pt x="581" y="512"/>
                </a:lnTo>
                <a:lnTo>
                  <a:pt x="580" y="514"/>
                </a:lnTo>
                <a:lnTo>
                  <a:pt x="579" y="515"/>
                </a:lnTo>
                <a:lnTo>
                  <a:pt x="577" y="517"/>
                </a:lnTo>
                <a:lnTo>
                  <a:pt x="572" y="515"/>
                </a:lnTo>
                <a:lnTo>
                  <a:pt x="568" y="513"/>
                </a:lnTo>
                <a:lnTo>
                  <a:pt x="568" y="511"/>
                </a:lnTo>
                <a:lnTo>
                  <a:pt x="572" y="508"/>
                </a:lnTo>
                <a:lnTo>
                  <a:pt x="572" y="512"/>
                </a:lnTo>
                <a:lnTo>
                  <a:pt x="573" y="512"/>
                </a:lnTo>
                <a:lnTo>
                  <a:pt x="575" y="512"/>
                </a:lnTo>
                <a:lnTo>
                  <a:pt x="575" y="510"/>
                </a:lnTo>
                <a:lnTo>
                  <a:pt x="575" y="508"/>
                </a:lnTo>
                <a:lnTo>
                  <a:pt x="579" y="507"/>
                </a:lnTo>
                <a:close/>
                <a:moveTo>
                  <a:pt x="639" y="499"/>
                </a:moveTo>
                <a:lnTo>
                  <a:pt x="639" y="499"/>
                </a:lnTo>
                <a:lnTo>
                  <a:pt x="642" y="499"/>
                </a:lnTo>
                <a:lnTo>
                  <a:pt x="643" y="500"/>
                </a:lnTo>
                <a:lnTo>
                  <a:pt x="643" y="501"/>
                </a:lnTo>
                <a:lnTo>
                  <a:pt x="642" y="501"/>
                </a:lnTo>
                <a:lnTo>
                  <a:pt x="636" y="506"/>
                </a:lnTo>
                <a:lnTo>
                  <a:pt x="634" y="501"/>
                </a:lnTo>
                <a:lnTo>
                  <a:pt x="634" y="500"/>
                </a:lnTo>
                <a:lnTo>
                  <a:pt x="639" y="499"/>
                </a:lnTo>
                <a:close/>
                <a:moveTo>
                  <a:pt x="686" y="459"/>
                </a:moveTo>
                <a:lnTo>
                  <a:pt x="690" y="460"/>
                </a:lnTo>
                <a:lnTo>
                  <a:pt x="690" y="462"/>
                </a:lnTo>
                <a:lnTo>
                  <a:pt x="690" y="463"/>
                </a:lnTo>
                <a:lnTo>
                  <a:pt x="690" y="467"/>
                </a:lnTo>
                <a:lnTo>
                  <a:pt x="688" y="467"/>
                </a:lnTo>
                <a:lnTo>
                  <a:pt x="685" y="467"/>
                </a:lnTo>
                <a:lnTo>
                  <a:pt x="686" y="466"/>
                </a:lnTo>
                <a:lnTo>
                  <a:pt x="684" y="466"/>
                </a:lnTo>
                <a:lnTo>
                  <a:pt x="683" y="465"/>
                </a:lnTo>
                <a:lnTo>
                  <a:pt x="683" y="462"/>
                </a:lnTo>
                <a:lnTo>
                  <a:pt x="685" y="460"/>
                </a:lnTo>
                <a:lnTo>
                  <a:pt x="686" y="459"/>
                </a:lnTo>
                <a:close/>
                <a:moveTo>
                  <a:pt x="706" y="457"/>
                </a:moveTo>
                <a:lnTo>
                  <a:pt x="706" y="457"/>
                </a:lnTo>
                <a:lnTo>
                  <a:pt x="708" y="460"/>
                </a:lnTo>
                <a:lnTo>
                  <a:pt x="709" y="459"/>
                </a:lnTo>
                <a:lnTo>
                  <a:pt x="709" y="458"/>
                </a:lnTo>
                <a:lnTo>
                  <a:pt x="708" y="457"/>
                </a:lnTo>
                <a:lnTo>
                  <a:pt x="706" y="457"/>
                </a:lnTo>
                <a:close/>
                <a:moveTo>
                  <a:pt x="646" y="393"/>
                </a:moveTo>
                <a:lnTo>
                  <a:pt x="646" y="393"/>
                </a:lnTo>
                <a:lnTo>
                  <a:pt x="647" y="395"/>
                </a:lnTo>
                <a:lnTo>
                  <a:pt x="647" y="396"/>
                </a:lnTo>
                <a:lnTo>
                  <a:pt x="646" y="396"/>
                </a:lnTo>
                <a:lnTo>
                  <a:pt x="644" y="394"/>
                </a:lnTo>
                <a:lnTo>
                  <a:pt x="644" y="393"/>
                </a:lnTo>
                <a:lnTo>
                  <a:pt x="646" y="393"/>
                </a:lnTo>
                <a:close/>
                <a:moveTo>
                  <a:pt x="864" y="183"/>
                </a:moveTo>
                <a:lnTo>
                  <a:pt x="868" y="179"/>
                </a:lnTo>
                <a:lnTo>
                  <a:pt x="875" y="175"/>
                </a:lnTo>
                <a:lnTo>
                  <a:pt x="876" y="169"/>
                </a:lnTo>
                <a:lnTo>
                  <a:pt x="881" y="167"/>
                </a:lnTo>
                <a:lnTo>
                  <a:pt x="886" y="161"/>
                </a:lnTo>
                <a:lnTo>
                  <a:pt x="890" y="154"/>
                </a:lnTo>
                <a:lnTo>
                  <a:pt x="892" y="143"/>
                </a:lnTo>
                <a:lnTo>
                  <a:pt x="891" y="138"/>
                </a:lnTo>
                <a:lnTo>
                  <a:pt x="896" y="134"/>
                </a:lnTo>
                <a:lnTo>
                  <a:pt x="897" y="126"/>
                </a:lnTo>
                <a:lnTo>
                  <a:pt x="893" y="122"/>
                </a:lnTo>
                <a:lnTo>
                  <a:pt x="893" y="117"/>
                </a:lnTo>
                <a:lnTo>
                  <a:pt x="897" y="108"/>
                </a:lnTo>
                <a:lnTo>
                  <a:pt x="889" y="111"/>
                </a:lnTo>
                <a:lnTo>
                  <a:pt x="886" y="115"/>
                </a:lnTo>
                <a:lnTo>
                  <a:pt x="879" y="118"/>
                </a:lnTo>
                <a:lnTo>
                  <a:pt x="875" y="118"/>
                </a:lnTo>
                <a:lnTo>
                  <a:pt x="869" y="121"/>
                </a:lnTo>
                <a:lnTo>
                  <a:pt x="864" y="126"/>
                </a:lnTo>
                <a:lnTo>
                  <a:pt x="858" y="129"/>
                </a:lnTo>
                <a:lnTo>
                  <a:pt x="854" y="131"/>
                </a:lnTo>
                <a:lnTo>
                  <a:pt x="847" y="127"/>
                </a:lnTo>
                <a:lnTo>
                  <a:pt x="841" y="124"/>
                </a:lnTo>
                <a:lnTo>
                  <a:pt x="837" y="118"/>
                </a:lnTo>
                <a:lnTo>
                  <a:pt x="839" y="111"/>
                </a:lnTo>
                <a:lnTo>
                  <a:pt x="836" y="105"/>
                </a:lnTo>
                <a:lnTo>
                  <a:pt x="830" y="99"/>
                </a:lnTo>
                <a:lnTo>
                  <a:pt x="827" y="91"/>
                </a:lnTo>
                <a:lnTo>
                  <a:pt x="824" y="85"/>
                </a:lnTo>
                <a:lnTo>
                  <a:pt x="820" y="80"/>
                </a:lnTo>
                <a:lnTo>
                  <a:pt x="812" y="78"/>
                </a:lnTo>
                <a:lnTo>
                  <a:pt x="806" y="77"/>
                </a:lnTo>
                <a:lnTo>
                  <a:pt x="800" y="77"/>
                </a:lnTo>
                <a:lnTo>
                  <a:pt x="794" y="72"/>
                </a:lnTo>
                <a:lnTo>
                  <a:pt x="789" y="63"/>
                </a:lnTo>
                <a:lnTo>
                  <a:pt x="784" y="52"/>
                </a:lnTo>
                <a:lnTo>
                  <a:pt x="781" y="43"/>
                </a:lnTo>
                <a:lnTo>
                  <a:pt x="781" y="37"/>
                </a:lnTo>
                <a:lnTo>
                  <a:pt x="775" y="29"/>
                </a:lnTo>
                <a:lnTo>
                  <a:pt x="772" y="24"/>
                </a:lnTo>
                <a:lnTo>
                  <a:pt x="765" y="18"/>
                </a:lnTo>
                <a:lnTo>
                  <a:pt x="754" y="16"/>
                </a:lnTo>
                <a:lnTo>
                  <a:pt x="748" y="11"/>
                </a:lnTo>
                <a:lnTo>
                  <a:pt x="743" y="5"/>
                </a:lnTo>
                <a:lnTo>
                  <a:pt x="737" y="1"/>
                </a:lnTo>
                <a:lnTo>
                  <a:pt x="727" y="0"/>
                </a:lnTo>
                <a:lnTo>
                  <a:pt x="723" y="2"/>
                </a:lnTo>
                <a:lnTo>
                  <a:pt x="716" y="4"/>
                </a:lnTo>
                <a:lnTo>
                  <a:pt x="708" y="4"/>
                </a:lnTo>
                <a:lnTo>
                  <a:pt x="702" y="9"/>
                </a:lnTo>
                <a:lnTo>
                  <a:pt x="695" y="15"/>
                </a:lnTo>
                <a:lnTo>
                  <a:pt x="690" y="21"/>
                </a:lnTo>
                <a:lnTo>
                  <a:pt x="688" y="23"/>
                </a:lnTo>
                <a:lnTo>
                  <a:pt x="686" y="28"/>
                </a:lnTo>
                <a:lnTo>
                  <a:pt x="691" y="26"/>
                </a:lnTo>
                <a:lnTo>
                  <a:pt x="692" y="35"/>
                </a:lnTo>
                <a:lnTo>
                  <a:pt x="691" y="42"/>
                </a:lnTo>
                <a:lnTo>
                  <a:pt x="688" y="45"/>
                </a:lnTo>
                <a:lnTo>
                  <a:pt x="689" y="52"/>
                </a:lnTo>
                <a:lnTo>
                  <a:pt x="684" y="60"/>
                </a:lnTo>
                <a:lnTo>
                  <a:pt x="679" y="67"/>
                </a:lnTo>
                <a:lnTo>
                  <a:pt x="675" y="71"/>
                </a:lnTo>
                <a:lnTo>
                  <a:pt x="672" y="74"/>
                </a:lnTo>
                <a:lnTo>
                  <a:pt x="672" y="76"/>
                </a:lnTo>
                <a:lnTo>
                  <a:pt x="674" y="77"/>
                </a:lnTo>
                <a:lnTo>
                  <a:pt x="674" y="78"/>
                </a:lnTo>
                <a:lnTo>
                  <a:pt x="672" y="79"/>
                </a:lnTo>
                <a:lnTo>
                  <a:pt x="669" y="81"/>
                </a:lnTo>
                <a:lnTo>
                  <a:pt x="663" y="84"/>
                </a:lnTo>
                <a:lnTo>
                  <a:pt x="654" y="92"/>
                </a:lnTo>
                <a:lnTo>
                  <a:pt x="647" y="87"/>
                </a:lnTo>
                <a:lnTo>
                  <a:pt x="639" y="81"/>
                </a:lnTo>
                <a:lnTo>
                  <a:pt x="630" y="85"/>
                </a:lnTo>
                <a:lnTo>
                  <a:pt x="624" y="101"/>
                </a:lnTo>
                <a:lnTo>
                  <a:pt x="624" y="104"/>
                </a:lnTo>
                <a:lnTo>
                  <a:pt x="627" y="108"/>
                </a:lnTo>
                <a:lnTo>
                  <a:pt x="627" y="112"/>
                </a:lnTo>
                <a:lnTo>
                  <a:pt x="624" y="115"/>
                </a:lnTo>
                <a:lnTo>
                  <a:pt x="622" y="120"/>
                </a:lnTo>
                <a:lnTo>
                  <a:pt x="621" y="127"/>
                </a:lnTo>
                <a:lnTo>
                  <a:pt x="633" y="131"/>
                </a:lnTo>
                <a:lnTo>
                  <a:pt x="643" y="129"/>
                </a:lnTo>
                <a:lnTo>
                  <a:pt x="651" y="121"/>
                </a:lnTo>
                <a:lnTo>
                  <a:pt x="656" y="122"/>
                </a:lnTo>
                <a:lnTo>
                  <a:pt x="660" y="127"/>
                </a:lnTo>
                <a:lnTo>
                  <a:pt x="665" y="133"/>
                </a:lnTo>
                <a:lnTo>
                  <a:pt x="676" y="136"/>
                </a:lnTo>
                <a:lnTo>
                  <a:pt x="682" y="142"/>
                </a:lnTo>
                <a:lnTo>
                  <a:pt x="679" y="149"/>
                </a:lnTo>
                <a:lnTo>
                  <a:pt x="675" y="148"/>
                </a:lnTo>
                <a:lnTo>
                  <a:pt x="671" y="149"/>
                </a:lnTo>
                <a:lnTo>
                  <a:pt x="667" y="150"/>
                </a:lnTo>
                <a:lnTo>
                  <a:pt x="663" y="152"/>
                </a:lnTo>
                <a:lnTo>
                  <a:pt x="661" y="154"/>
                </a:lnTo>
                <a:lnTo>
                  <a:pt x="657" y="159"/>
                </a:lnTo>
                <a:lnTo>
                  <a:pt x="648" y="156"/>
                </a:lnTo>
                <a:lnTo>
                  <a:pt x="636" y="165"/>
                </a:lnTo>
                <a:lnTo>
                  <a:pt x="632" y="161"/>
                </a:lnTo>
                <a:lnTo>
                  <a:pt x="627" y="162"/>
                </a:lnTo>
                <a:lnTo>
                  <a:pt x="624" y="169"/>
                </a:lnTo>
                <a:lnTo>
                  <a:pt x="620" y="174"/>
                </a:lnTo>
                <a:lnTo>
                  <a:pt x="600" y="179"/>
                </a:lnTo>
                <a:lnTo>
                  <a:pt x="598" y="189"/>
                </a:lnTo>
                <a:lnTo>
                  <a:pt x="586" y="195"/>
                </a:lnTo>
                <a:lnTo>
                  <a:pt x="577" y="193"/>
                </a:lnTo>
                <a:lnTo>
                  <a:pt x="570" y="184"/>
                </a:lnTo>
                <a:lnTo>
                  <a:pt x="563" y="183"/>
                </a:lnTo>
                <a:lnTo>
                  <a:pt x="557" y="187"/>
                </a:lnTo>
                <a:lnTo>
                  <a:pt x="553" y="195"/>
                </a:lnTo>
                <a:lnTo>
                  <a:pt x="553" y="203"/>
                </a:lnTo>
                <a:lnTo>
                  <a:pt x="554" y="212"/>
                </a:lnTo>
                <a:lnTo>
                  <a:pt x="558" y="219"/>
                </a:lnTo>
                <a:lnTo>
                  <a:pt x="553" y="227"/>
                </a:lnTo>
                <a:lnTo>
                  <a:pt x="546" y="230"/>
                </a:lnTo>
                <a:lnTo>
                  <a:pt x="534" y="234"/>
                </a:lnTo>
                <a:lnTo>
                  <a:pt x="520" y="237"/>
                </a:lnTo>
                <a:lnTo>
                  <a:pt x="506" y="236"/>
                </a:lnTo>
                <a:lnTo>
                  <a:pt x="498" y="238"/>
                </a:lnTo>
                <a:lnTo>
                  <a:pt x="494" y="239"/>
                </a:lnTo>
                <a:lnTo>
                  <a:pt x="485" y="248"/>
                </a:lnTo>
                <a:lnTo>
                  <a:pt x="476" y="251"/>
                </a:lnTo>
                <a:lnTo>
                  <a:pt x="465" y="251"/>
                </a:lnTo>
                <a:lnTo>
                  <a:pt x="455" y="256"/>
                </a:lnTo>
                <a:lnTo>
                  <a:pt x="441" y="256"/>
                </a:lnTo>
                <a:lnTo>
                  <a:pt x="433" y="250"/>
                </a:lnTo>
                <a:lnTo>
                  <a:pt x="426" y="242"/>
                </a:lnTo>
                <a:lnTo>
                  <a:pt x="422" y="241"/>
                </a:lnTo>
                <a:lnTo>
                  <a:pt x="399" y="239"/>
                </a:lnTo>
                <a:lnTo>
                  <a:pt x="387" y="238"/>
                </a:lnTo>
                <a:lnTo>
                  <a:pt x="374" y="236"/>
                </a:lnTo>
                <a:lnTo>
                  <a:pt x="364" y="238"/>
                </a:lnTo>
                <a:lnTo>
                  <a:pt x="354" y="236"/>
                </a:lnTo>
                <a:lnTo>
                  <a:pt x="346" y="231"/>
                </a:lnTo>
                <a:lnTo>
                  <a:pt x="339" y="223"/>
                </a:lnTo>
                <a:lnTo>
                  <a:pt x="331" y="217"/>
                </a:lnTo>
                <a:lnTo>
                  <a:pt x="325" y="212"/>
                </a:lnTo>
                <a:lnTo>
                  <a:pt x="323" y="204"/>
                </a:lnTo>
                <a:lnTo>
                  <a:pt x="316" y="198"/>
                </a:lnTo>
                <a:lnTo>
                  <a:pt x="308" y="195"/>
                </a:lnTo>
                <a:lnTo>
                  <a:pt x="303" y="191"/>
                </a:lnTo>
                <a:lnTo>
                  <a:pt x="296" y="187"/>
                </a:lnTo>
                <a:lnTo>
                  <a:pt x="285" y="186"/>
                </a:lnTo>
                <a:lnTo>
                  <a:pt x="277" y="183"/>
                </a:lnTo>
                <a:lnTo>
                  <a:pt x="276" y="176"/>
                </a:lnTo>
                <a:lnTo>
                  <a:pt x="277" y="168"/>
                </a:lnTo>
                <a:lnTo>
                  <a:pt x="279" y="161"/>
                </a:lnTo>
                <a:lnTo>
                  <a:pt x="275" y="153"/>
                </a:lnTo>
                <a:lnTo>
                  <a:pt x="267" y="149"/>
                </a:lnTo>
                <a:lnTo>
                  <a:pt x="267" y="145"/>
                </a:lnTo>
                <a:lnTo>
                  <a:pt x="257" y="134"/>
                </a:lnTo>
                <a:lnTo>
                  <a:pt x="249" y="129"/>
                </a:lnTo>
                <a:lnTo>
                  <a:pt x="240" y="131"/>
                </a:lnTo>
                <a:lnTo>
                  <a:pt x="233" y="129"/>
                </a:lnTo>
                <a:lnTo>
                  <a:pt x="227" y="125"/>
                </a:lnTo>
                <a:lnTo>
                  <a:pt x="227" y="119"/>
                </a:lnTo>
                <a:lnTo>
                  <a:pt x="223" y="107"/>
                </a:lnTo>
                <a:lnTo>
                  <a:pt x="226" y="93"/>
                </a:lnTo>
                <a:lnTo>
                  <a:pt x="217" y="99"/>
                </a:lnTo>
                <a:lnTo>
                  <a:pt x="198" y="103"/>
                </a:lnTo>
                <a:lnTo>
                  <a:pt x="191" y="108"/>
                </a:lnTo>
                <a:lnTo>
                  <a:pt x="186" y="114"/>
                </a:lnTo>
                <a:lnTo>
                  <a:pt x="178" y="118"/>
                </a:lnTo>
                <a:lnTo>
                  <a:pt x="175" y="122"/>
                </a:lnTo>
                <a:lnTo>
                  <a:pt x="174" y="129"/>
                </a:lnTo>
                <a:lnTo>
                  <a:pt x="163" y="135"/>
                </a:lnTo>
                <a:lnTo>
                  <a:pt x="153" y="135"/>
                </a:lnTo>
                <a:lnTo>
                  <a:pt x="147" y="139"/>
                </a:lnTo>
                <a:lnTo>
                  <a:pt x="143" y="147"/>
                </a:lnTo>
                <a:lnTo>
                  <a:pt x="137" y="153"/>
                </a:lnTo>
                <a:lnTo>
                  <a:pt x="134" y="163"/>
                </a:lnTo>
                <a:lnTo>
                  <a:pt x="136" y="173"/>
                </a:lnTo>
                <a:lnTo>
                  <a:pt x="141" y="177"/>
                </a:lnTo>
                <a:lnTo>
                  <a:pt x="138" y="183"/>
                </a:lnTo>
                <a:lnTo>
                  <a:pt x="124" y="183"/>
                </a:lnTo>
                <a:lnTo>
                  <a:pt x="112" y="188"/>
                </a:lnTo>
                <a:lnTo>
                  <a:pt x="101" y="190"/>
                </a:lnTo>
                <a:lnTo>
                  <a:pt x="97" y="194"/>
                </a:lnTo>
                <a:lnTo>
                  <a:pt x="99" y="200"/>
                </a:lnTo>
                <a:lnTo>
                  <a:pt x="106" y="207"/>
                </a:lnTo>
                <a:lnTo>
                  <a:pt x="110" y="212"/>
                </a:lnTo>
                <a:lnTo>
                  <a:pt x="108" y="219"/>
                </a:lnTo>
                <a:lnTo>
                  <a:pt x="104" y="225"/>
                </a:lnTo>
                <a:lnTo>
                  <a:pt x="104" y="237"/>
                </a:lnTo>
                <a:lnTo>
                  <a:pt x="98" y="241"/>
                </a:lnTo>
                <a:lnTo>
                  <a:pt x="92" y="243"/>
                </a:lnTo>
                <a:lnTo>
                  <a:pt x="89" y="246"/>
                </a:lnTo>
                <a:lnTo>
                  <a:pt x="85" y="250"/>
                </a:lnTo>
                <a:lnTo>
                  <a:pt x="82" y="251"/>
                </a:lnTo>
                <a:lnTo>
                  <a:pt x="79" y="251"/>
                </a:lnTo>
                <a:lnTo>
                  <a:pt x="78" y="252"/>
                </a:lnTo>
                <a:lnTo>
                  <a:pt x="76" y="256"/>
                </a:lnTo>
                <a:lnTo>
                  <a:pt x="76" y="259"/>
                </a:lnTo>
                <a:lnTo>
                  <a:pt x="75" y="260"/>
                </a:lnTo>
                <a:lnTo>
                  <a:pt x="72" y="262"/>
                </a:lnTo>
                <a:lnTo>
                  <a:pt x="65" y="262"/>
                </a:lnTo>
                <a:lnTo>
                  <a:pt x="57" y="264"/>
                </a:lnTo>
                <a:lnTo>
                  <a:pt x="54" y="265"/>
                </a:lnTo>
                <a:lnTo>
                  <a:pt x="51" y="267"/>
                </a:lnTo>
                <a:lnTo>
                  <a:pt x="50" y="271"/>
                </a:lnTo>
                <a:lnTo>
                  <a:pt x="50" y="274"/>
                </a:lnTo>
                <a:lnTo>
                  <a:pt x="50" y="278"/>
                </a:lnTo>
                <a:lnTo>
                  <a:pt x="48" y="280"/>
                </a:lnTo>
                <a:lnTo>
                  <a:pt x="46" y="283"/>
                </a:lnTo>
                <a:lnTo>
                  <a:pt x="42" y="283"/>
                </a:lnTo>
                <a:lnTo>
                  <a:pt x="40" y="284"/>
                </a:lnTo>
                <a:lnTo>
                  <a:pt x="36" y="284"/>
                </a:lnTo>
                <a:lnTo>
                  <a:pt x="33" y="286"/>
                </a:lnTo>
                <a:lnTo>
                  <a:pt x="30" y="287"/>
                </a:lnTo>
                <a:lnTo>
                  <a:pt x="29" y="287"/>
                </a:lnTo>
                <a:lnTo>
                  <a:pt x="27" y="286"/>
                </a:lnTo>
                <a:lnTo>
                  <a:pt x="26" y="284"/>
                </a:lnTo>
                <a:lnTo>
                  <a:pt x="25" y="281"/>
                </a:lnTo>
                <a:lnTo>
                  <a:pt x="23" y="280"/>
                </a:lnTo>
                <a:lnTo>
                  <a:pt x="21" y="280"/>
                </a:lnTo>
                <a:lnTo>
                  <a:pt x="19" y="281"/>
                </a:lnTo>
                <a:lnTo>
                  <a:pt x="15" y="285"/>
                </a:lnTo>
                <a:lnTo>
                  <a:pt x="12" y="288"/>
                </a:lnTo>
                <a:lnTo>
                  <a:pt x="9" y="292"/>
                </a:lnTo>
                <a:lnTo>
                  <a:pt x="5" y="294"/>
                </a:lnTo>
                <a:lnTo>
                  <a:pt x="0" y="298"/>
                </a:lnTo>
                <a:lnTo>
                  <a:pt x="0" y="299"/>
                </a:lnTo>
                <a:lnTo>
                  <a:pt x="1" y="307"/>
                </a:lnTo>
                <a:lnTo>
                  <a:pt x="0" y="312"/>
                </a:lnTo>
                <a:lnTo>
                  <a:pt x="5" y="315"/>
                </a:lnTo>
                <a:lnTo>
                  <a:pt x="14" y="312"/>
                </a:lnTo>
                <a:lnTo>
                  <a:pt x="16" y="314"/>
                </a:lnTo>
                <a:lnTo>
                  <a:pt x="15" y="318"/>
                </a:lnTo>
                <a:lnTo>
                  <a:pt x="14" y="325"/>
                </a:lnTo>
                <a:lnTo>
                  <a:pt x="17" y="333"/>
                </a:lnTo>
                <a:lnTo>
                  <a:pt x="17" y="340"/>
                </a:lnTo>
                <a:lnTo>
                  <a:pt x="21" y="343"/>
                </a:lnTo>
                <a:lnTo>
                  <a:pt x="22" y="348"/>
                </a:lnTo>
                <a:lnTo>
                  <a:pt x="16" y="349"/>
                </a:lnTo>
                <a:lnTo>
                  <a:pt x="16" y="355"/>
                </a:lnTo>
                <a:lnTo>
                  <a:pt x="27" y="355"/>
                </a:lnTo>
                <a:lnTo>
                  <a:pt x="43" y="366"/>
                </a:lnTo>
                <a:lnTo>
                  <a:pt x="47" y="370"/>
                </a:lnTo>
                <a:lnTo>
                  <a:pt x="53" y="376"/>
                </a:lnTo>
                <a:lnTo>
                  <a:pt x="60" y="370"/>
                </a:lnTo>
                <a:lnTo>
                  <a:pt x="63" y="368"/>
                </a:lnTo>
                <a:lnTo>
                  <a:pt x="69" y="368"/>
                </a:lnTo>
                <a:lnTo>
                  <a:pt x="75" y="369"/>
                </a:lnTo>
                <a:lnTo>
                  <a:pt x="82" y="370"/>
                </a:lnTo>
                <a:lnTo>
                  <a:pt x="85" y="376"/>
                </a:lnTo>
                <a:lnTo>
                  <a:pt x="89" y="381"/>
                </a:lnTo>
                <a:lnTo>
                  <a:pt x="91" y="388"/>
                </a:lnTo>
                <a:lnTo>
                  <a:pt x="88" y="391"/>
                </a:lnTo>
                <a:lnTo>
                  <a:pt x="86" y="396"/>
                </a:lnTo>
                <a:lnTo>
                  <a:pt x="84" y="401"/>
                </a:lnTo>
                <a:lnTo>
                  <a:pt x="79" y="405"/>
                </a:lnTo>
                <a:lnTo>
                  <a:pt x="77" y="411"/>
                </a:lnTo>
                <a:lnTo>
                  <a:pt x="74" y="415"/>
                </a:lnTo>
                <a:lnTo>
                  <a:pt x="70" y="421"/>
                </a:lnTo>
                <a:lnTo>
                  <a:pt x="77" y="425"/>
                </a:lnTo>
                <a:lnTo>
                  <a:pt x="79" y="431"/>
                </a:lnTo>
                <a:lnTo>
                  <a:pt x="79" y="441"/>
                </a:lnTo>
                <a:lnTo>
                  <a:pt x="84" y="443"/>
                </a:lnTo>
                <a:lnTo>
                  <a:pt x="88" y="444"/>
                </a:lnTo>
                <a:lnTo>
                  <a:pt x="88" y="449"/>
                </a:lnTo>
                <a:lnTo>
                  <a:pt x="85" y="457"/>
                </a:lnTo>
                <a:lnTo>
                  <a:pt x="86" y="460"/>
                </a:lnTo>
                <a:lnTo>
                  <a:pt x="84" y="464"/>
                </a:lnTo>
                <a:lnTo>
                  <a:pt x="86" y="471"/>
                </a:lnTo>
                <a:lnTo>
                  <a:pt x="94" y="473"/>
                </a:lnTo>
                <a:lnTo>
                  <a:pt x="99" y="478"/>
                </a:lnTo>
                <a:lnTo>
                  <a:pt x="106" y="479"/>
                </a:lnTo>
                <a:lnTo>
                  <a:pt x="112" y="484"/>
                </a:lnTo>
                <a:lnTo>
                  <a:pt x="117" y="488"/>
                </a:lnTo>
                <a:lnTo>
                  <a:pt x="122" y="487"/>
                </a:lnTo>
                <a:lnTo>
                  <a:pt x="127" y="488"/>
                </a:lnTo>
                <a:lnTo>
                  <a:pt x="134" y="488"/>
                </a:lnTo>
                <a:lnTo>
                  <a:pt x="140" y="490"/>
                </a:lnTo>
                <a:lnTo>
                  <a:pt x="146" y="500"/>
                </a:lnTo>
                <a:lnTo>
                  <a:pt x="153" y="500"/>
                </a:lnTo>
                <a:lnTo>
                  <a:pt x="161" y="499"/>
                </a:lnTo>
                <a:lnTo>
                  <a:pt x="166" y="503"/>
                </a:lnTo>
                <a:lnTo>
                  <a:pt x="166" y="510"/>
                </a:lnTo>
                <a:lnTo>
                  <a:pt x="174" y="513"/>
                </a:lnTo>
                <a:lnTo>
                  <a:pt x="180" y="520"/>
                </a:lnTo>
                <a:lnTo>
                  <a:pt x="184" y="525"/>
                </a:lnTo>
                <a:lnTo>
                  <a:pt x="191" y="526"/>
                </a:lnTo>
                <a:lnTo>
                  <a:pt x="198" y="531"/>
                </a:lnTo>
                <a:lnTo>
                  <a:pt x="210" y="531"/>
                </a:lnTo>
                <a:lnTo>
                  <a:pt x="220" y="533"/>
                </a:lnTo>
                <a:lnTo>
                  <a:pt x="227" y="529"/>
                </a:lnTo>
                <a:lnTo>
                  <a:pt x="232" y="531"/>
                </a:lnTo>
                <a:lnTo>
                  <a:pt x="236" y="538"/>
                </a:lnTo>
                <a:lnTo>
                  <a:pt x="243" y="527"/>
                </a:lnTo>
                <a:lnTo>
                  <a:pt x="248" y="524"/>
                </a:lnTo>
                <a:lnTo>
                  <a:pt x="256" y="524"/>
                </a:lnTo>
                <a:lnTo>
                  <a:pt x="263" y="526"/>
                </a:lnTo>
                <a:lnTo>
                  <a:pt x="270" y="526"/>
                </a:lnTo>
                <a:lnTo>
                  <a:pt x="279" y="527"/>
                </a:lnTo>
                <a:lnTo>
                  <a:pt x="286" y="526"/>
                </a:lnTo>
                <a:lnTo>
                  <a:pt x="295" y="521"/>
                </a:lnTo>
                <a:lnTo>
                  <a:pt x="301" y="518"/>
                </a:lnTo>
                <a:lnTo>
                  <a:pt x="308" y="518"/>
                </a:lnTo>
                <a:lnTo>
                  <a:pt x="312" y="519"/>
                </a:lnTo>
                <a:lnTo>
                  <a:pt x="318" y="514"/>
                </a:lnTo>
                <a:lnTo>
                  <a:pt x="324" y="515"/>
                </a:lnTo>
                <a:lnTo>
                  <a:pt x="332" y="518"/>
                </a:lnTo>
                <a:lnTo>
                  <a:pt x="331" y="526"/>
                </a:lnTo>
                <a:lnTo>
                  <a:pt x="334" y="529"/>
                </a:lnTo>
                <a:lnTo>
                  <a:pt x="340" y="528"/>
                </a:lnTo>
                <a:lnTo>
                  <a:pt x="344" y="529"/>
                </a:lnTo>
                <a:lnTo>
                  <a:pt x="350" y="532"/>
                </a:lnTo>
                <a:lnTo>
                  <a:pt x="353" y="533"/>
                </a:lnTo>
                <a:lnTo>
                  <a:pt x="357" y="538"/>
                </a:lnTo>
                <a:lnTo>
                  <a:pt x="358" y="543"/>
                </a:lnTo>
                <a:lnTo>
                  <a:pt x="363" y="541"/>
                </a:lnTo>
                <a:lnTo>
                  <a:pt x="367" y="541"/>
                </a:lnTo>
                <a:lnTo>
                  <a:pt x="370" y="548"/>
                </a:lnTo>
                <a:lnTo>
                  <a:pt x="372" y="553"/>
                </a:lnTo>
                <a:lnTo>
                  <a:pt x="370" y="561"/>
                </a:lnTo>
                <a:lnTo>
                  <a:pt x="372" y="566"/>
                </a:lnTo>
                <a:lnTo>
                  <a:pt x="371" y="572"/>
                </a:lnTo>
                <a:lnTo>
                  <a:pt x="370" y="581"/>
                </a:lnTo>
                <a:lnTo>
                  <a:pt x="366" y="588"/>
                </a:lnTo>
                <a:lnTo>
                  <a:pt x="360" y="595"/>
                </a:lnTo>
                <a:lnTo>
                  <a:pt x="360" y="600"/>
                </a:lnTo>
                <a:lnTo>
                  <a:pt x="364" y="604"/>
                </a:lnTo>
                <a:lnTo>
                  <a:pt x="364" y="609"/>
                </a:lnTo>
                <a:lnTo>
                  <a:pt x="364" y="612"/>
                </a:lnTo>
                <a:lnTo>
                  <a:pt x="367" y="611"/>
                </a:lnTo>
                <a:lnTo>
                  <a:pt x="370" y="608"/>
                </a:lnTo>
                <a:lnTo>
                  <a:pt x="375" y="605"/>
                </a:lnTo>
                <a:lnTo>
                  <a:pt x="380" y="607"/>
                </a:lnTo>
                <a:lnTo>
                  <a:pt x="384" y="610"/>
                </a:lnTo>
                <a:lnTo>
                  <a:pt x="382" y="615"/>
                </a:lnTo>
                <a:lnTo>
                  <a:pt x="384" y="622"/>
                </a:lnTo>
                <a:lnTo>
                  <a:pt x="389" y="622"/>
                </a:lnTo>
                <a:lnTo>
                  <a:pt x="389" y="624"/>
                </a:lnTo>
                <a:lnTo>
                  <a:pt x="385" y="632"/>
                </a:lnTo>
                <a:lnTo>
                  <a:pt x="385" y="636"/>
                </a:lnTo>
                <a:lnTo>
                  <a:pt x="391" y="637"/>
                </a:lnTo>
                <a:lnTo>
                  <a:pt x="395" y="638"/>
                </a:lnTo>
                <a:lnTo>
                  <a:pt x="398" y="646"/>
                </a:lnTo>
                <a:lnTo>
                  <a:pt x="399" y="652"/>
                </a:lnTo>
                <a:lnTo>
                  <a:pt x="410" y="656"/>
                </a:lnTo>
                <a:lnTo>
                  <a:pt x="408" y="662"/>
                </a:lnTo>
                <a:lnTo>
                  <a:pt x="417" y="662"/>
                </a:lnTo>
                <a:lnTo>
                  <a:pt x="421" y="655"/>
                </a:lnTo>
                <a:lnTo>
                  <a:pt x="421" y="644"/>
                </a:lnTo>
                <a:lnTo>
                  <a:pt x="417" y="636"/>
                </a:lnTo>
                <a:lnTo>
                  <a:pt x="421" y="629"/>
                </a:lnTo>
                <a:lnTo>
                  <a:pt x="428" y="631"/>
                </a:lnTo>
                <a:lnTo>
                  <a:pt x="435" y="627"/>
                </a:lnTo>
                <a:lnTo>
                  <a:pt x="443" y="630"/>
                </a:lnTo>
                <a:lnTo>
                  <a:pt x="453" y="628"/>
                </a:lnTo>
                <a:lnTo>
                  <a:pt x="463" y="627"/>
                </a:lnTo>
                <a:lnTo>
                  <a:pt x="470" y="621"/>
                </a:lnTo>
                <a:lnTo>
                  <a:pt x="475" y="623"/>
                </a:lnTo>
                <a:lnTo>
                  <a:pt x="481" y="625"/>
                </a:lnTo>
                <a:lnTo>
                  <a:pt x="486" y="627"/>
                </a:lnTo>
                <a:lnTo>
                  <a:pt x="485" y="635"/>
                </a:lnTo>
                <a:lnTo>
                  <a:pt x="489" y="642"/>
                </a:lnTo>
                <a:lnTo>
                  <a:pt x="492" y="646"/>
                </a:lnTo>
                <a:lnTo>
                  <a:pt x="499" y="649"/>
                </a:lnTo>
                <a:lnTo>
                  <a:pt x="504" y="649"/>
                </a:lnTo>
                <a:lnTo>
                  <a:pt x="512" y="652"/>
                </a:lnTo>
                <a:lnTo>
                  <a:pt x="513" y="648"/>
                </a:lnTo>
                <a:lnTo>
                  <a:pt x="518" y="648"/>
                </a:lnTo>
                <a:lnTo>
                  <a:pt x="524" y="646"/>
                </a:lnTo>
                <a:lnTo>
                  <a:pt x="525" y="650"/>
                </a:lnTo>
                <a:lnTo>
                  <a:pt x="527" y="650"/>
                </a:lnTo>
                <a:lnTo>
                  <a:pt x="529" y="649"/>
                </a:lnTo>
                <a:lnTo>
                  <a:pt x="530" y="649"/>
                </a:lnTo>
                <a:lnTo>
                  <a:pt x="531" y="649"/>
                </a:lnTo>
                <a:lnTo>
                  <a:pt x="532" y="650"/>
                </a:lnTo>
                <a:lnTo>
                  <a:pt x="532" y="653"/>
                </a:lnTo>
                <a:lnTo>
                  <a:pt x="530" y="658"/>
                </a:lnTo>
                <a:lnTo>
                  <a:pt x="530" y="660"/>
                </a:lnTo>
                <a:lnTo>
                  <a:pt x="530" y="664"/>
                </a:lnTo>
                <a:lnTo>
                  <a:pt x="532" y="664"/>
                </a:lnTo>
                <a:lnTo>
                  <a:pt x="536" y="674"/>
                </a:lnTo>
                <a:lnTo>
                  <a:pt x="544" y="673"/>
                </a:lnTo>
                <a:lnTo>
                  <a:pt x="543" y="667"/>
                </a:lnTo>
                <a:lnTo>
                  <a:pt x="543" y="666"/>
                </a:lnTo>
                <a:lnTo>
                  <a:pt x="539" y="663"/>
                </a:lnTo>
                <a:lnTo>
                  <a:pt x="540" y="663"/>
                </a:lnTo>
                <a:lnTo>
                  <a:pt x="543" y="663"/>
                </a:lnTo>
                <a:lnTo>
                  <a:pt x="543" y="662"/>
                </a:lnTo>
                <a:lnTo>
                  <a:pt x="543" y="659"/>
                </a:lnTo>
                <a:lnTo>
                  <a:pt x="544" y="659"/>
                </a:lnTo>
                <a:lnTo>
                  <a:pt x="545" y="658"/>
                </a:lnTo>
                <a:lnTo>
                  <a:pt x="547" y="657"/>
                </a:lnTo>
                <a:lnTo>
                  <a:pt x="552" y="656"/>
                </a:lnTo>
                <a:lnTo>
                  <a:pt x="557" y="649"/>
                </a:lnTo>
                <a:lnTo>
                  <a:pt x="559" y="649"/>
                </a:lnTo>
                <a:lnTo>
                  <a:pt x="560" y="649"/>
                </a:lnTo>
                <a:lnTo>
                  <a:pt x="560" y="646"/>
                </a:lnTo>
                <a:lnTo>
                  <a:pt x="561" y="646"/>
                </a:lnTo>
                <a:lnTo>
                  <a:pt x="563" y="646"/>
                </a:lnTo>
                <a:lnTo>
                  <a:pt x="563" y="648"/>
                </a:lnTo>
                <a:lnTo>
                  <a:pt x="564" y="648"/>
                </a:lnTo>
                <a:lnTo>
                  <a:pt x="565" y="645"/>
                </a:lnTo>
                <a:lnTo>
                  <a:pt x="566" y="643"/>
                </a:lnTo>
                <a:lnTo>
                  <a:pt x="567" y="643"/>
                </a:lnTo>
                <a:lnTo>
                  <a:pt x="568" y="643"/>
                </a:lnTo>
                <a:lnTo>
                  <a:pt x="568" y="644"/>
                </a:lnTo>
                <a:lnTo>
                  <a:pt x="570" y="644"/>
                </a:lnTo>
                <a:lnTo>
                  <a:pt x="572" y="642"/>
                </a:lnTo>
                <a:lnTo>
                  <a:pt x="575" y="642"/>
                </a:lnTo>
                <a:lnTo>
                  <a:pt x="579" y="642"/>
                </a:lnTo>
                <a:lnTo>
                  <a:pt x="582" y="642"/>
                </a:lnTo>
                <a:lnTo>
                  <a:pt x="585" y="642"/>
                </a:lnTo>
                <a:lnTo>
                  <a:pt x="593" y="631"/>
                </a:lnTo>
                <a:lnTo>
                  <a:pt x="594" y="631"/>
                </a:lnTo>
                <a:lnTo>
                  <a:pt x="595" y="627"/>
                </a:lnTo>
                <a:lnTo>
                  <a:pt x="595" y="624"/>
                </a:lnTo>
                <a:lnTo>
                  <a:pt x="594" y="625"/>
                </a:lnTo>
                <a:lnTo>
                  <a:pt x="594" y="623"/>
                </a:lnTo>
                <a:lnTo>
                  <a:pt x="598" y="624"/>
                </a:lnTo>
                <a:lnTo>
                  <a:pt x="599" y="627"/>
                </a:lnTo>
                <a:lnTo>
                  <a:pt x="600" y="629"/>
                </a:lnTo>
                <a:lnTo>
                  <a:pt x="605" y="629"/>
                </a:lnTo>
                <a:lnTo>
                  <a:pt x="606" y="629"/>
                </a:lnTo>
                <a:lnTo>
                  <a:pt x="607" y="630"/>
                </a:lnTo>
                <a:lnTo>
                  <a:pt x="608" y="631"/>
                </a:lnTo>
                <a:lnTo>
                  <a:pt x="610" y="631"/>
                </a:lnTo>
                <a:lnTo>
                  <a:pt x="610" y="629"/>
                </a:lnTo>
                <a:lnTo>
                  <a:pt x="620" y="627"/>
                </a:lnTo>
                <a:lnTo>
                  <a:pt x="623" y="627"/>
                </a:lnTo>
                <a:lnTo>
                  <a:pt x="626" y="628"/>
                </a:lnTo>
                <a:lnTo>
                  <a:pt x="628" y="628"/>
                </a:lnTo>
                <a:lnTo>
                  <a:pt x="628" y="625"/>
                </a:lnTo>
                <a:lnTo>
                  <a:pt x="629" y="624"/>
                </a:lnTo>
                <a:lnTo>
                  <a:pt x="632" y="623"/>
                </a:lnTo>
                <a:lnTo>
                  <a:pt x="633" y="619"/>
                </a:lnTo>
                <a:lnTo>
                  <a:pt x="632" y="617"/>
                </a:lnTo>
                <a:lnTo>
                  <a:pt x="632" y="614"/>
                </a:lnTo>
                <a:lnTo>
                  <a:pt x="635" y="612"/>
                </a:lnTo>
                <a:lnTo>
                  <a:pt x="639" y="610"/>
                </a:lnTo>
                <a:lnTo>
                  <a:pt x="640" y="607"/>
                </a:lnTo>
                <a:lnTo>
                  <a:pt x="641" y="608"/>
                </a:lnTo>
                <a:lnTo>
                  <a:pt x="643" y="608"/>
                </a:lnTo>
                <a:lnTo>
                  <a:pt x="644" y="607"/>
                </a:lnTo>
                <a:lnTo>
                  <a:pt x="647" y="604"/>
                </a:lnTo>
                <a:lnTo>
                  <a:pt x="647" y="602"/>
                </a:lnTo>
                <a:lnTo>
                  <a:pt x="648" y="601"/>
                </a:lnTo>
                <a:lnTo>
                  <a:pt x="650" y="601"/>
                </a:lnTo>
                <a:lnTo>
                  <a:pt x="654" y="601"/>
                </a:lnTo>
                <a:lnTo>
                  <a:pt x="655" y="597"/>
                </a:lnTo>
                <a:lnTo>
                  <a:pt x="655" y="595"/>
                </a:lnTo>
                <a:lnTo>
                  <a:pt x="655" y="591"/>
                </a:lnTo>
                <a:lnTo>
                  <a:pt x="670" y="588"/>
                </a:lnTo>
                <a:lnTo>
                  <a:pt x="670" y="587"/>
                </a:lnTo>
                <a:lnTo>
                  <a:pt x="669" y="586"/>
                </a:lnTo>
                <a:lnTo>
                  <a:pt x="669" y="583"/>
                </a:lnTo>
                <a:lnTo>
                  <a:pt x="670" y="582"/>
                </a:lnTo>
                <a:lnTo>
                  <a:pt x="672" y="581"/>
                </a:lnTo>
                <a:lnTo>
                  <a:pt x="672" y="579"/>
                </a:lnTo>
                <a:lnTo>
                  <a:pt x="671" y="579"/>
                </a:lnTo>
                <a:lnTo>
                  <a:pt x="671" y="577"/>
                </a:lnTo>
                <a:lnTo>
                  <a:pt x="671" y="575"/>
                </a:lnTo>
                <a:lnTo>
                  <a:pt x="679" y="575"/>
                </a:lnTo>
                <a:lnTo>
                  <a:pt x="679" y="573"/>
                </a:lnTo>
                <a:lnTo>
                  <a:pt x="681" y="573"/>
                </a:lnTo>
                <a:lnTo>
                  <a:pt x="681" y="567"/>
                </a:lnTo>
                <a:lnTo>
                  <a:pt x="679" y="562"/>
                </a:lnTo>
                <a:lnTo>
                  <a:pt x="677" y="561"/>
                </a:lnTo>
                <a:lnTo>
                  <a:pt x="674" y="561"/>
                </a:lnTo>
                <a:lnTo>
                  <a:pt x="675" y="558"/>
                </a:lnTo>
                <a:lnTo>
                  <a:pt x="678" y="558"/>
                </a:lnTo>
                <a:lnTo>
                  <a:pt x="678" y="554"/>
                </a:lnTo>
                <a:lnTo>
                  <a:pt x="678" y="549"/>
                </a:lnTo>
                <a:lnTo>
                  <a:pt x="679" y="548"/>
                </a:lnTo>
                <a:lnTo>
                  <a:pt x="683" y="547"/>
                </a:lnTo>
                <a:lnTo>
                  <a:pt x="685" y="547"/>
                </a:lnTo>
                <a:lnTo>
                  <a:pt x="688" y="546"/>
                </a:lnTo>
                <a:lnTo>
                  <a:pt x="689" y="543"/>
                </a:lnTo>
                <a:lnTo>
                  <a:pt x="688" y="542"/>
                </a:lnTo>
                <a:lnTo>
                  <a:pt x="693" y="539"/>
                </a:lnTo>
                <a:lnTo>
                  <a:pt x="695" y="534"/>
                </a:lnTo>
                <a:lnTo>
                  <a:pt x="693" y="531"/>
                </a:lnTo>
                <a:lnTo>
                  <a:pt x="695" y="529"/>
                </a:lnTo>
                <a:lnTo>
                  <a:pt x="696" y="529"/>
                </a:lnTo>
                <a:lnTo>
                  <a:pt x="697" y="528"/>
                </a:lnTo>
                <a:lnTo>
                  <a:pt x="696" y="527"/>
                </a:lnTo>
                <a:lnTo>
                  <a:pt x="695" y="526"/>
                </a:lnTo>
                <a:lnTo>
                  <a:pt x="697" y="526"/>
                </a:lnTo>
                <a:lnTo>
                  <a:pt x="698" y="526"/>
                </a:lnTo>
                <a:lnTo>
                  <a:pt x="701" y="526"/>
                </a:lnTo>
                <a:lnTo>
                  <a:pt x="702" y="524"/>
                </a:lnTo>
                <a:lnTo>
                  <a:pt x="702" y="521"/>
                </a:lnTo>
                <a:lnTo>
                  <a:pt x="703" y="520"/>
                </a:lnTo>
                <a:lnTo>
                  <a:pt x="709" y="520"/>
                </a:lnTo>
                <a:lnTo>
                  <a:pt x="709" y="518"/>
                </a:lnTo>
                <a:lnTo>
                  <a:pt x="706" y="515"/>
                </a:lnTo>
                <a:lnTo>
                  <a:pt x="704" y="514"/>
                </a:lnTo>
                <a:lnTo>
                  <a:pt x="705" y="512"/>
                </a:lnTo>
                <a:lnTo>
                  <a:pt x="706" y="511"/>
                </a:lnTo>
                <a:lnTo>
                  <a:pt x="705" y="503"/>
                </a:lnTo>
                <a:lnTo>
                  <a:pt x="715" y="503"/>
                </a:lnTo>
                <a:lnTo>
                  <a:pt x="712" y="501"/>
                </a:lnTo>
                <a:lnTo>
                  <a:pt x="712" y="500"/>
                </a:lnTo>
                <a:lnTo>
                  <a:pt x="712" y="497"/>
                </a:lnTo>
                <a:lnTo>
                  <a:pt x="713" y="493"/>
                </a:lnTo>
                <a:lnTo>
                  <a:pt x="713" y="492"/>
                </a:lnTo>
                <a:lnTo>
                  <a:pt x="712" y="491"/>
                </a:lnTo>
                <a:lnTo>
                  <a:pt x="715" y="491"/>
                </a:lnTo>
                <a:lnTo>
                  <a:pt x="717" y="490"/>
                </a:lnTo>
                <a:lnTo>
                  <a:pt x="717" y="487"/>
                </a:lnTo>
                <a:lnTo>
                  <a:pt x="716" y="486"/>
                </a:lnTo>
                <a:lnTo>
                  <a:pt x="713" y="485"/>
                </a:lnTo>
                <a:lnTo>
                  <a:pt x="711" y="485"/>
                </a:lnTo>
                <a:lnTo>
                  <a:pt x="710" y="483"/>
                </a:lnTo>
                <a:lnTo>
                  <a:pt x="706" y="483"/>
                </a:lnTo>
                <a:lnTo>
                  <a:pt x="703" y="484"/>
                </a:lnTo>
                <a:lnTo>
                  <a:pt x="701" y="484"/>
                </a:lnTo>
                <a:lnTo>
                  <a:pt x="697" y="484"/>
                </a:lnTo>
                <a:lnTo>
                  <a:pt x="696" y="481"/>
                </a:lnTo>
                <a:lnTo>
                  <a:pt x="697" y="480"/>
                </a:lnTo>
                <a:lnTo>
                  <a:pt x="703" y="476"/>
                </a:lnTo>
                <a:lnTo>
                  <a:pt x="710" y="471"/>
                </a:lnTo>
                <a:lnTo>
                  <a:pt x="706" y="464"/>
                </a:lnTo>
                <a:lnTo>
                  <a:pt x="703" y="458"/>
                </a:lnTo>
                <a:lnTo>
                  <a:pt x="701" y="456"/>
                </a:lnTo>
                <a:lnTo>
                  <a:pt x="697" y="456"/>
                </a:lnTo>
                <a:lnTo>
                  <a:pt x="693" y="456"/>
                </a:lnTo>
                <a:lnTo>
                  <a:pt x="689" y="458"/>
                </a:lnTo>
                <a:lnTo>
                  <a:pt x="686" y="452"/>
                </a:lnTo>
                <a:lnTo>
                  <a:pt x="695" y="451"/>
                </a:lnTo>
                <a:lnTo>
                  <a:pt x="703" y="453"/>
                </a:lnTo>
                <a:lnTo>
                  <a:pt x="703" y="448"/>
                </a:lnTo>
                <a:lnTo>
                  <a:pt x="692" y="435"/>
                </a:lnTo>
                <a:lnTo>
                  <a:pt x="688" y="428"/>
                </a:lnTo>
                <a:lnTo>
                  <a:pt x="685" y="418"/>
                </a:lnTo>
                <a:lnTo>
                  <a:pt x="682" y="419"/>
                </a:lnTo>
                <a:lnTo>
                  <a:pt x="678" y="419"/>
                </a:lnTo>
                <a:lnTo>
                  <a:pt x="679" y="417"/>
                </a:lnTo>
                <a:lnTo>
                  <a:pt x="682" y="416"/>
                </a:lnTo>
                <a:lnTo>
                  <a:pt x="678" y="410"/>
                </a:lnTo>
                <a:lnTo>
                  <a:pt x="675" y="403"/>
                </a:lnTo>
                <a:lnTo>
                  <a:pt x="674" y="395"/>
                </a:lnTo>
                <a:lnTo>
                  <a:pt x="674" y="390"/>
                </a:lnTo>
                <a:lnTo>
                  <a:pt x="675" y="386"/>
                </a:lnTo>
                <a:lnTo>
                  <a:pt x="677" y="383"/>
                </a:lnTo>
                <a:lnTo>
                  <a:pt x="679" y="382"/>
                </a:lnTo>
                <a:lnTo>
                  <a:pt x="682" y="380"/>
                </a:lnTo>
                <a:lnTo>
                  <a:pt x="684" y="379"/>
                </a:lnTo>
                <a:lnTo>
                  <a:pt x="683" y="375"/>
                </a:lnTo>
                <a:lnTo>
                  <a:pt x="683" y="373"/>
                </a:lnTo>
                <a:lnTo>
                  <a:pt x="689" y="369"/>
                </a:lnTo>
                <a:lnTo>
                  <a:pt x="691" y="367"/>
                </a:lnTo>
                <a:lnTo>
                  <a:pt x="692" y="365"/>
                </a:lnTo>
                <a:lnTo>
                  <a:pt x="693" y="362"/>
                </a:lnTo>
                <a:lnTo>
                  <a:pt x="693" y="361"/>
                </a:lnTo>
                <a:lnTo>
                  <a:pt x="697" y="360"/>
                </a:lnTo>
                <a:lnTo>
                  <a:pt x="701" y="359"/>
                </a:lnTo>
                <a:lnTo>
                  <a:pt x="702" y="358"/>
                </a:lnTo>
                <a:lnTo>
                  <a:pt x="703" y="355"/>
                </a:lnTo>
                <a:lnTo>
                  <a:pt x="705" y="355"/>
                </a:lnTo>
                <a:lnTo>
                  <a:pt x="709" y="355"/>
                </a:lnTo>
                <a:lnTo>
                  <a:pt x="709" y="354"/>
                </a:lnTo>
                <a:lnTo>
                  <a:pt x="710" y="352"/>
                </a:lnTo>
                <a:lnTo>
                  <a:pt x="711" y="352"/>
                </a:lnTo>
                <a:lnTo>
                  <a:pt x="712" y="350"/>
                </a:lnTo>
                <a:lnTo>
                  <a:pt x="713" y="350"/>
                </a:lnTo>
                <a:lnTo>
                  <a:pt x="715" y="352"/>
                </a:lnTo>
                <a:lnTo>
                  <a:pt x="717" y="352"/>
                </a:lnTo>
                <a:lnTo>
                  <a:pt x="718" y="352"/>
                </a:lnTo>
                <a:lnTo>
                  <a:pt x="719" y="350"/>
                </a:lnTo>
                <a:lnTo>
                  <a:pt x="724" y="342"/>
                </a:lnTo>
                <a:lnTo>
                  <a:pt x="724" y="340"/>
                </a:lnTo>
                <a:lnTo>
                  <a:pt x="717" y="338"/>
                </a:lnTo>
                <a:lnTo>
                  <a:pt x="713" y="338"/>
                </a:lnTo>
                <a:lnTo>
                  <a:pt x="711" y="339"/>
                </a:lnTo>
                <a:lnTo>
                  <a:pt x="708" y="340"/>
                </a:lnTo>
                <a:lnTo>
                  <a:pt x="704" y="340"/>
                </a:lnTo>
                <a:lnTo>
                  <a:pt x="702" y="338"/>
                </a:lnTo>
                <a:lnTo>
                  <a:pt x="701" y="335"/>
                </a:lnTo>
                <a:lnTo>
                  <a:pt x="693" y="334"/>
                </a:lnTo>
                <a:lnTo>
                  <a:pt x="686" y="335"/>
                </a:lnTo>
                <a:lnTo>
                  <a:pt x="685" y="336"/>
                </a:lnTo>
                <a:lnTo>
                  <a:pt x="685" y="339"/>
                </a:lnTo>
                <a:lnTo>
                  <a:pt x="682" y="340"/>
                </a:lnTo>
                <a:lnTo>
                  <a:pt x="678" y="341"/>
                </a:lnTo>
                <a:lnTo>
                  <a:pt x="677" y="343"/>
                </a:lnTo>
                <a:lnTo>
                  <a:pt x="677" y="346"/>
                </a:lnTo>
                <a:lnTo>
                  <a:pt x="676" y="347"/>
                </a:lnTo>
                <a:lnTo>
                  <a:pt x="674" y="347"/>
                </a:lnTo>
                <a:lnTo>
                  <a:pt x="670" y="347"/>
                </a:lnTo>
                <a:lnTo>
                  <a:pt x="669" y="348"/>
                </a:lnTo>
                <a:lnTo>
                  <a:pt x="668" y="349"/>
                </a:lnTo>
                <a:lnTo>
                  <a:pt x="667" y="348"/>
                </a:lnTo>
                <a:lnTo>
                  <a:pt x="664" y="348"/>
                </a:lnTo>
                <a:lnTo>
                  <a:pt x="663" y="346"/>
                </a:lnTo>
                <a:lnTo>
                  <a:pt x="662" y="343"/>
                </a:lnTo>
                <a:lnTo>
                  <a:pt x="661" y="339"/>
                </a:lnTo>
                <a:lnTo>
                  <a:pt x="660" y="335"/>
                </a:lnTo>
                <a:lnTo>
                  <a:pt x="657" y="332"/>
                </a:lnTo>
                <a:lnTo>
                  <a:pt x="655" y="332"/>
                </a:lnTo>
                <a:lnTo>
                  <a:pt x="651" y="325"/>
                </a:lnTo>
                <a:lnTo>
                  <a:pt x="649" y="318"/>
                </a:lnTo>
                <a:lnTo>
                  <a:pt x="649" y="311"/>
                </a:lnTo>
                <a:lnTo>
                  <a:pt x="650" y="310"/>
                </a:lnTo>
                <a:lnTo>
                  <a:pt x="651" y="308"/>
                </a:lnTo>
                <a:lnTo>
                  <a:pt x="655" y="308"/>
                </a:lnTo>
                <a:lnTo>
                  <a:pt x="658" y="308"/>
                </a:lnTo>
                <a:lnTo>
                  <a:pt x="662" y="308"/>
                </a:lnTo>
                <a:lnTo>
                  <a:pt x="665" y="308"/>
                </a:lnTo>
                <a:lnTo>
                  <a:pt x="669" y="304"/>
                </a:lnTo>
                <a:lnTo>
                  <a:pt x="671" y="298"/>
                </a:lnTo>
                <a:lnTo>
                  <a:pt x="676" y="294"/>
                </a:lnTo>
                <a:lnTo>
                  <a:pt x="681" y="292"/>
                </a:lnTo>
                <a:lnTo>
                  <a:pt x="682" y="292"/>
                </a:lnTo>
                <a:lnTo>
                  <a:pt x="684" y="292"/>
                </a:lnTo>
                <a:lnTo>
                  <a:pt x="685" y="288"/>
                </a:lnTo>
                <a:lnTo>
                  <a:pt x="688" y="286"/>
                </a:lnTo>
                <a:lnTo>
                  <a:pt x="690" y="286"/>
                </a:lnTo>
                <a:lnTo>
                  <a:pt x="691" y="284"/>
                </a:lnTo>
                <a:lnTo>
                  <a:pt x="691" y="283"/>
                </a:lnTo>
                <a:lnTo>
                  <a:pt x="692" y="278"/>
                </a:lnTo>
                <a:lnTo>
                  <a:pt x="697" y="273"/>
                </a:lnTo>
                <a:lnTo>
                  <a:pt x="702" y="267"/>
                </a:lnTo>
                <a:lnTo>
                  <a:pt x="719" y="273"/>
                </a:lnTo>
                <a:lnTo>
                  <a:pt x="713" y="283"/>
                </a:lnTo>
                <a:lnTo>
                  <a:pt x="709" y="293"/>
                </a:lnTo>
                <a:lnTo>
                  <a:pt x="705" y="294"/>
                </a:lnTo>
                <a:lnTo>
                  <a:pt x="705" y="297"/>
                </a:lnTo>
                <a:lnTo>
                  <a:pt x="706" y="299"/>
                </a:lnTo>
                <a:lnTo>
                  <a:pt x="705" y="303"/>
                </a:lnTo>
                <a:lnTo>
                  <a:pt x="711" y="303"/>
                </a:lnTo>
                <a:lnTo>
                  <a:pt x="706" y="307"/>
                </a:lnTo>
                <a:lnTo>
                  <a:pt x="705" y="311"/>
                </a:lnTo>
                <a:lnTo>
                  <a:pt x="704" y="312"/>
                </a:lnTo>
                <a:lnTo>
                  <a:pt x="705" y="313"/>
                </a:lnTo>
                <a:lnTo>
                  <a:pt x="706" y="313"/>
                </a:lnTo>
                <a:lnTo>
                  <a:pt x="708" y="313"/>
                </a:lnTo>
                <a:lnTo>
                  <a:pt x="711" y="313"/>
                </a:lnTo>
                <a:lnTo>
                  <a:pt x="711" y="311"/>
                </a:lnTo>
                <a:lnTo>
                  <a:pt x="711" y="310"/>
                </a:lnTo>
                <a:lnTo>
                  <a:pt x="711" y="308"/>
                </a:lnTo>
                <a:lnTo>
                  <a:pt x="717" y="304"/>
                </a:lnTo>
                <a:lnTo>
                  <a:pt x="726" y="298"/>
                </a:lnTo>
                <a:lnTo>
                  <a:pt x="731" y="294"/>
                </a:lnTo>
                <a:lnTo>
                  <a:pt x="736" y="292"/>
                </a:lnTo>
                <a:lnTo>
                  <a:pt x="740" y="291"/>
                </a:lnTo>
                <a:lnTo>
                  <a:pt x="744" y="292"/>
                </a:lnTo>
                <a:lnTo>
                  <a:pt x="747" y="294"/>
                </a:lnTo>
                <a:lnTo>
                  <a:pt x="750" y="294"/>
                </a:lnTo>
                <a:lnTo>
                  <a:pt x="751" y="293"/>
                </a:lnTo>
                <a:lnTo>
                  <a:pt x="752" y="293"/>
                </a:lnTo>
                <a:lnTo>
                  <a:pt x="753" y="293"/>
                </a:lnTo>
                <a:lnTo>
                  <a:pt x="754" y="293"/>
                </a:lnTo>
                <a:lnTo>
                  <a:pt x="759" y="283"/>
                </a:lnTo>
                <a:lnTo>
                  <a:pt x="765" y="277"/>
                </a:lnTo>
                <a:lnTo>
                  <a:pt x="771" y="267"/>
                </a:lnTo>
                <a:lnTo>
                  <a:pt x="775" y="260"/>
                </a:lnTo>
                <a:lnTo>
                  <a:pt x="785" y="253"/>
                </a:lnTo>
                <a:lnTo>
                  <a:pt x="784" y="244"/>
                </a:lnTo>
                <a:lnTo>
                  <a:pt x="789" y="242"/>
                </a:lnTo>
                <a:lnTo>
                  <a:pt x="794" y="248"/>
                </a:lnTo>
                <a:lnTo>
                  <a:pt x="800" y="250"/>
                </a:lnTo>
                <a:lnTo>
                  <a:pt x="808" y="251"/>
                </a:lnTo>
                <a:lnTo>
                  <a:pt x="808" y="245"/>
                </a:lnTo>
                <a:lnTo>
                  <a:pt x="807" y="241"/>
                </a:lnTo>
                <a:lnTo>
                  <a:pt x="813" y="237"/>
                </a:lnTo>
                <a:lnTo>
                  <a:pt x="819" y="237"/>
                </a:lnTo>
                <a:lnTo>
                  <a:pt x="823" y="235"/>
                </a:lnTo>
                <a:lnTo>
                  <a:pt x="822" y="231"/>
                </a:lnTo>
                <a:lnTo>
                  <a:pt x="829" y="228"/>
                </a:lnTo>
                <a:lnTo>
                  <a:pt x="830" y="217"/>
                </a:lnTo>
                <a:lnTo>
                  <a:pt x="840" y="231"/>
                </a:lnTo>
                <a:lnTo>
                  <a:pt x="842" y="227"/>
                </a:lnTo>
                <a:lnTo>
                  <a:pt x="841" y="221"/>
                </a:lnTo>
                <a:lnTo>
                  <a:pt x="846" y="217"/>
                </a:lnTo>
                <a:lnTo>
                  <a:pt x="846" y="211"/>
                </a:lnTo>
                <a:lnTo>
                  <a:pt x="844" y="200"/>
                </a:lnTo>
                <a:lnTo>
                  <a:pt x="847" y="193"/>
                </a:lnTo>
                <a:lnTo>
                  <a:pt x="848" y="187"/>
                </a:lnTo>
                <a:lnTo>
                  <a:pt x="853" y="183"/>
                </a:lnTo>
                <a:lnTo>
                  <a:pt x="856" y="181"/>
                </a:lnTo>
                <a:lnTo>
                  <a:pt x="855" y="180"/>
                </a:lnTo>
                <a:lnTo>
                  <a:pt x="855" y="177"/>
                </a:lnTo>
                <a:lnTo>
                  <a:pt x="856" y="177"/>
                </a:lnTo>
                <a:lnTo>
                  <a:pt x="860" y="177"/>
                </a:lnTo>
                <a:lnTo>
                  <a:pt x="862" y="179"/>
                </a:lnTo>
                <a:lnTo>
                  <a:pt x="863" y="180"/>
                </a:lnTo>
                <a:lnTo>
                  <a:pt x="864" y="182"/>
                </a:lnTo>
                <a:lnTo>
                  <a:pt x="864" y="183"/>
                </a:lnTo>
                <a:close/>
                <a:moveTo>
                  <a:pt x="399" y="350"/>
                </a:moveTo>
                <a:lnTo>
                  <a:pt x="399" y="350"/>
                </a:lnTo>
                <a:lnTo>
                  <a:pt x="402" y="352"/>
                </a:lnTo>
                <a:lnTo>
                  <a:pt x="405" y="354"/>
                </a:lnTo>
                <a:lnTo>
                  <a:pt x="405" y="356"/>
                </a:lnTo>
                <a:lnTo>
                  <a:pt x="403" y="356"/>
                </a:lnTo>
                <a:lnTo>
                  <a:pt x="398" y="354"/>
                </a:lnTo>
                <a:lnTo>
                  <a:pt x="398" y="350"/>
                </a:lnTo>
                <a:lnTo>
                  <a:pt x="399" y="350"/>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15" name="Freeform 322"/>
          <p:cNvSpPr>
            <a:spLocks noEditPoints="1"/>
          </p:cNvSpPr>
          <p:nvPr/>
        </p:nvSpPr>
        <p:spPr bwMode="auto">
          <a:xfrm>
            <a:off x="4872038" y="2857500"/>
            <a:ext cx="233362" cy="420688"/>
          </a:xfrm>
          <a:custGeom>
            <a:avLst/>
            <a:gdLst>
              <a:gd name="T0" fmla="*/ 2147483647 w 153"/>
              <a:gd name="T1" fmla="*/ 2147483647 h 299"/>
              <a:gd name="T2" fmla="*/ 2147483647 w 153"/>
              <a:gd name="T3" fmla="*/ 2147483647 h 299"/>
              <a:gd name="T4" fmla="*/ 2147483647 w 153"/>
              <a:gd name="T5" fmla="*/ 2147483647 h 299"/>
              <a:gd name="T6" fmla="*/ 2147483647 w 153"/>
              <a:gd name="T7" fmla="*/ 2147483647 h 299"/>
              <a:gd name="T8" fmla="*/ 2147483647 w 153"/>
              <a:gd name="T9" fmla="*/ 2147483647 h 299"/>
              <a:gd name="T10" fmla="*/ 2147483647 w 153"/>
              <a:gd name="T11" fmla="*/ 2147483647 h 299"/>
              <a:gd name="T12" fmla="*/ 2147483647 w 153"/>
              <a:gd name="T13" fmla="*/ 2147483647 h 299"/>
              <a:gd name="T14" fmla="*/ 2147483647 w 153"/>
              <a:gd name="T15" fmla="*/ 2147483647 h 299"/>
              <a:gd name="T16" fmla="*/ 2147483647 w 153"/>
              <a:gd name="T17" fmla="*/ 2147483647 h 299"/>
              <a:gd name="T18" fmla="*/ 2147483647 w 153"/>
              <a:gd name="T19" fmla="*/ 2147483647 h 299"/>
              <a:gd name="T20" fmla="*/ 2147483647 w 153"/>
              <a:gd name="T21" fmla="*/ 2147483647 h 299"/>
              <a:gd name="T22" fmla="*/ 2147483647 w 153"/>
              <a:gd name="T23" fmla="*/ 2147483647 h 299"/>
              <a:gd name="T24" fmla="*/ 2147483647 w 153"/>
              <a:gd name="T25" fmla="*/ 2147483647 h 299"/>
              <a:gd name="T26" fmla="*/ 2147483647 w 153"/>
              <a:gd name="T27" fmla="*/ 2147483647 h 299"/>
              <a:gd name="T28" fmla="*/ 2147483647 w 153"/>
              <a:gd name="T29" fmla="*/ 2147483647 h 299"/>
              <a:gd name="T30" fmla="*/ 2147483647 w 153"/>
              <a:gd name="T31" fmla="*/ 2147483647 h 299"/>
              <a:gd name="T32" fmla="*/ 2147483647 w 153"/>
              <a:gd name="T33" fmla="*/ 2147483647 h 299"/>
              <a:gd name="T34" fmla="*/ 2147483647 w 153"/>
              <a:gd name="T35" fmla="*/ 2147483647 h 299"/>
              <a:gd name="T36" fmla="*/ 2147483647 w 153"/>
              <a:gd name="T37" fmla="*/ 2147483647 h 299"/>
              <a:gd name="T38" fmla="*/ 2147483647 w 153"/>
              <a:gd name="T39" fmla="*/ 2147483647 h 299"/>
              <a:gd name="T40" fmla="*/ 2147483647 w 153"/>
              <a:gd name="T41" fmla="*/ 2147483647 h 299"/>
              <a:gd name="T42" fmla="*/ 2147483647 w 153"/>
              <a:gd name="T43" fmla="*/ 2147483647 h 299"/>
              <a:gd name="T44" fmla="*/ 2147483647 w 153"/>
              <a:gd name="T45" fmla="*/ 2147483647 h 299"/>
              <a:gd name="T46" fmla="*/ 2147483647 w 153"/>
              <a:gd name="T47" fmla="*/ 2147483647 h 299"/>
              <a:gd name="T48" fmla="*/ 2147483647 w 153"/>
              <a:gd name="T49" fmla="*/ 2147483647 h 299"/>
              <a:gd name="T50" fmla="*/ 2147483647 w 153"/>
              <a:gd name="T51" fmla="*/ 2147483647 h 299"/>
              <a:gd name="T52" fmla="*/ 2147483647 w 153"/>
              <a:gd name="T53" fmla="*/ 2147483647 h 299"/>
              <a:gd name="T54" fmla="*/ 2147483647 w 153"/>
              <a:gd name="T55" fmla="*/ 2147483647 h 299"/>
              <a:gd name="T56" fmla="*/ 2147483647 w 153"/>
              <a:gd name="T57" fmla="*/ 2147483647 h 299"/>
              <a:gd name="T58" fmla="*/ 2147483647 w 153"/>
              <a:gd name="T59" fmla="*/ 2147483647 h 299"/>
              <a:gd name="T60" fmla="*/ 2147483647 w 153"/>
              <a:gd name="T61" fmla="*/ 2147483647 h 299"/>
              <a:gd name="T62" fmla="*/ 2147483647 w 153"/>
              <a:gd name="T63" fmla="*/ 2147483647 h 299"/>
              <a:gd name="T64" fmla="*/ 2147483647 w 153"/>
              <a:gd name="T65" fmla="*/ 2147483647 h 299"/>
              <a:gd name="T66" fmla="*/ 2147483647 w 153"/>
              <a:gd name="T67" fmla="*/ 2147483647 h 299"/>
              <a:gd name="T68" fmla="*/ 2147483647 w 153"/>
              <a:gd name="T69" fmla="*/ 2147483647 h 299"/>
              <a:gd name="T70" fmla="*/ 2147483647 w 153"/>
              <a:gd name="T71" fmla="*/ 2147483647 h 299"/>
              <a:gd name="T72" fmla="*/ 2147483647 w 153"/>
              <a:gd name="T73" fmla="*/ 2147483647 h 299"/>
              <a:gd name="T74" fmla="*/ 2147483647 w 153"/>
              <a:gd name="T75" fmla="*/ 2147483647 h 299"/>
              <a:gd name="T76" fmla="*/ 2147483647 w 153"/>
              <a:gd name="T77" fmla="*/ 0 h 299"/>
              <a:gd name="T78" fmla="*/ 2147483647 w 153"/>
              <a:gd name="T79" fmla="*/ 2147483647 h 299"/>
              <a:gd name="T80" fmla="*/ 2147483647 w 153"/>
              <a:gd name="T81" fmla="*/ 2147483647 h 299"/>
              <a:gd name="T82" fmla="*/ 2147483647 w 153"/>
              <a:gd name="T83" fmla="*/ 2147483647 h 299"/>
              <a:gd name="T84" fmla="*/ 0 w 153"/>
              <a:gd name="T85" fmla="*/ 2147483647 h 299"/>
              <a:gd name="T86" fmla="*/ 2147483647 w 153"/>
              <a:gd name="T87" fmla="*/ 2147483647 h 299"/>
              <a:gd name="T88" fmla="*/ 2147483647 w 153"/>
              <a:gd name="T89" fmla="*/ 2147483647 h 299"/>
              <a:gd name="T90" fmla="*/ 2147483647 w 153"/>
              <a:gd name="T91" fmla="*/ 2147483647 h 299"/>
              <a:gd name="T92" fmla="*/ 2147483647 w 153"/>
              <a:gd name="T93" fmla="*/ 2147483647 h 299"/>
              <a:gd name="T94" fmla="*/ 2147483647 w 153"/>
              <a:gd name="T95" fmla="*/ 2147483647 h 299"/>
              <a:gd name="T96" fmla="*/ 2147483647 w 153"/>
              <a:gd name="T97" fmla="*/ 2147483647 h 299"/>
              <a:gd name="T98" fmla="*/ 2147483647 w 153"/>
              <a:gd name="T99" fmla="*/ 2147483647 h 2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3"/>
              <a:gd name="T151" fmla="*/ 0 h 299"/>
              <a:gd name="T152" fmla="*/ 153 w 153"/>
              <a:gd name="T153" fmla="*/ 299 h 2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3" h="299">
                <a:moveTo>
                  <a:pt x="8" y="189"/>
                </a:moveTo>
                <a:lnTo>
                  <a:pt x="8" y="189"/>
                </a:lnTo>
                <a:lnTo>
                  <a:pt x="17" y="199"/>
                </a:lnTo>
                <a:lnTo>
                  <a:pt x="19" y="201"/>
                </a:lnTo>
                <a:lnTo>
                  <a:pt x="19" y="203"/>
                </a:lnTo>
                <a:lnTo>
                  <a:pt x="19" y="205"/>
                </a:lnTo>
                <a:lnTo>
                  <a:pt x="20" y="207"/>
                </a:lnTo>
                <a:lnTo>
                  <a:pt x="22" y="211"/>
                </a:lnTo>
                <a:lnTo>
                  <a:pt x="22" y="214"/>
                </a:lnTo>
                <a:lnTo>
                  <a:pt x="22" y="218"/>
                </a:lnTo>
                <a:lnTo>
                  <a:pt x="22" y="220"/>
                </a:lnTo>
                <a:lnTo>
                  <a:pt x="21" y="221"/>
                </a:lnTo>
                <a:lnTo>
                  <a:pt x="20" y="223"/>
                </a:lnTo>
                <a:lnTo>
                  <a:pt x="20" y="225"/>
                </a:lnTo>
                <a:lnTo>
                  <a:pt x="21" y="232"/>
                </a:lnTo>
                <a:lnTo>
                  <a:pt x="23" y="238"/>
                </a:lnTo>
                <a:lnTo>
                  <a:pt x="23" y="239"/>
                </a:lnTo>
                <a:lnTo>
                  <a:pt x="23" y="242"/>
                </a:lnTo>
                <a:lnTo>
                  <a:pt x="23" y="245"/>
                </a:lnTo>
                <a:lnTo>
                  <a:pt x="24" y="247"/>
                </a:lnTo>
                <a:lnTo>
                  <a:pt x="26" y="251"/>
                </a:lnTo>
                <a:lnTo>
                  <a:pt x="26" y="253"/>
                </a:lnTo>
                <a:lnTo>
                  <a:pt x="17" y="253"/>
                </a:lnTo>
                <a:lnTo>
                  <a:pt x="12" y="253"/>
                </a:lnTo>
                <a:lnTo>
                  <a:pt x="8" y="254"/>
                </a:lnTo>
                <a:lnTo>
                  <a:pt x="6" y="256"/>
                </a:lnTo>
                <a:lnTo>
                  <a:pt x="4" y="259"/>
                </a:lnTo>
                <a:lnTo>
                  <a:pt x="4" y="261"/>
                </a:lnTo>
                <a:lnTo>
                  <a:pt x="6" y="262"/>
                </a:lnTo>
                <a:lnTo>
                  <a:pt x="10" y="269"/>
                </a:lnTo>
                <a:lnTo>
                  <a:pt x="16" y="275"/>
                </a:lnTo>
                <a:lnTo>
                  <a:pt x="17" y="279"/>
                </a:lnTo>
                <a:lnTo>
                  <a:pt x="19" y="283"/>
                </a:lnTo>
                <a:lnTo>
                  <a:pt x="20" y="289"/>
                </a:lnTo>
                <a:lnTo>
                  <a:pt x="16" y="299"/>
                </a:lnTo>
                <a:lnTo>
                  <a:pt x="22" y="297"/>
                </a:lnTo>
                <a:lnTo>
                  <a:pt x="29" y="299"/>
                </a:lnTo>
                <a:lnTo>
                  <a:pt x="33" y="292"/>
                </a:lnTo>
                <a:lnTo>
                  <a:pt x="35" y="293"/>
                </a:lnTo>
                <a:lnTo>
                  <a:pt x="37" y="294"/>
                </a:lnTo>
                <a:lnTo>
                  <a:pt x="40" y="295"/>
                </a:lnTo>
                <a:lnTo>
                  <a:pt x="49" y="293"/>
                </a:lnTo>
                <a:lnTo>
                  <a:pt x="57" y="292"/>
                </a:lnTo>
                <a:lnTo>
                  <a:pt x="61" y="290"/>
                </a:lnTo>
                <a:lnTo>
                  <a:pt x="63" y="289"/>
                </a:lnTo>
                <a:lnTo>
                  <a:pt x="66" y="287"/>
                </a:lnTo>
                <a:lnTo>
                  <a:pt x="69" y="283"/>
                </a:lnTo>
                <a:lnTo>
                  <a:pt x="72" y="281"/>
                </a:lnTo>
                <a:lnTo>
                  <a:pt x="75" y="280"/>
                </a:lnTo>
                <a:lnTo>
                  <a:pt x="79" y="277"/>
                </a:lnTo>
                <a:lnTo>
                  <a:pt x="81" y="276"/>
                </a:lnTo>
                <a:lnTo>
                  <a:pt x="81" y="275"/>
                </a:lnTo>
                <a:lnTo>
                  <a:pt x="78" y="274"/>
                </a:lnTo>
                <a:lnTo>
                  <a:pt x="76" y="270"/>
                </a:lnTo>
                <a:lnTo>
                  <a:pt x="76" y="269"/>
                </a:lnTo>
                <a:lnTo>
                  <a:pt x="76" y="268"/>
                </a:lnTo>
                <a:lnTo>
                  <a:pt x="79" y="266"/>
                </a:lnTo>
                <a:lnTo>
                  <a:pt x="84" y="265"/>
                </a:lnTo>
                <a:lnTo>
                  <a:pt x="89" y="263"/>
                </a:lnTo>
                <a:lnTo>
                  <a:pt x="93" y="261"/>
                </a:lnTo>
                <a:lnTo>
                  <a:pt x="97" y="259"/>
                </a:lnTo>
                <a:lnTo>
                  <a:pt x="102" y="258"/>
                </a:lnTo>
                <a:lnTo>
                  <a:pt x="104" y="256"/>
                </a:lnTo>
                <a:lnTo>
                  <a:pt x="105" y="254"/>
                </a:lnTo>
                <a:lnTo>
                  <a:pt x="106" y="252"/>
                </a:lnTo>
                <a:lnTo>
                  <a:pt x="107" y="251"/>
                </a:lnTo>
                <a:lnTo>
                  <a:pt x="116" y="246"/>
                </a:lnTo>
                <a:lnTo>
                  <a:pt x="118" y="244"/>
                </a:lnTo>
                <a:lnTo>
                  <a:pt x="120" y="240"/>
                </a:lnTo>
                <a:lnTo>
                  <a:pt x="121" y="237"/>
                </a:lnTo>
                <a:lnTo>
                  <a:pt x="125" y="235"/>
                </a:lnTo>
                <a:lnTo>
                  <a:pt x="127" y="234"/>
                </a:lnTo>
                <a:lnTo>
                  <a:pt x="128" y="232"/>
                </a:lnTo>
                <a:lnTo>
                  <a:pt x="127" y="231"/>
                </a:lnTo>
                <a:lnTo>
                  <a:pt x="126" y="228"/>
                </a:lnTo>
                <a:lnTo>
                  <a:pt x="124" y="225"/>
                </a:lnTo>
                <a:lnTo>
                  <a:pt x="124" y="224"/>
                </a:lnTo>
                <a:lnTo>
                  <a:pt x="124" y="221"/>
                </a:lnTo>
                <a:lnTo>
                  <a:pt x="125" y="218"/>
                </a:lnTo>
                <a:lnTo>
                  <a:pt x="125" y="217"/>
                </a:lnTo>
                <a:lnTo>
                  <a:pt x="124" y="214"/>
                </a:lnTo>
                <a:lnTo>
                  <a:pt x="124" y="211"/>
                </a:lnTo>
                <a:lnTo>
                  <a:pt x="124" y="208"/>
                </a:lnTo>
                <a:lnTo>
                  <a:pt x="125" y="206"/>
                </a:lnTo>
                <a:lnTo>
                  <a:pt x="126" y="205"/>
                </a:lnTo>
                <a:lnTo>
                  <a:pt x="126" y="203"/>
                </a:lnTo>
                <a:lnTo>
                  <a:pt x="124" y="199"/>
                </a:lnTo>
                <a:lnTo>
                  <a:pt x="120" y="198"/>
                </a:lnTo>
                <a:lnTo>
                  <a:pt x="116" y="199"/>
                </a:lnTo>
                <a:lnTo>
                  <a:pt x="114" y="199"/>
                </a:lnTo>
                <a:lnTo>
                  <a:pt x="113" y="198"/>
                </a:lnTo>
                <a:lnTo>
                  <a:pt x="113" y="194"/>
                </a:lnTo>
                <a:lnTo>
                  <a:pt x="113" y="193"/>
                </a:lnTo>
                <a:lnTo>
                  <a:pt x="116" y="192"/>
                </a:lnTo>
                <a:lnTo>
                  <a:pt x="118" y="190"/>
                </a:lnTo>
                <a:lnTo>
                  <a:pt x="119" y="187"/>
                </a:lnTo>
                <a:lnTo>
                  <a:pt x="119" y="185"/>
                </a:lnTo>
                <a:lnTo>
                  <a:pt x="120" y="182"/>
                </a:lnTo>
                <a:lnTo>
                  <a:pt x="123" y="179"/>
                </a:lnTo>
                <a:lnTo>
                  <a:pt x="125" y="177"/>
                </a:lnTo>
                <a:lnTo>
                  <a:pt x="126" y="175"/>
                </a:lnTo>
                <a:lnTo>
                  <a:pt x="126" y="169"/>
                </a:lnTo>
                <a:lnTo>
                  <a:pt x="126" y="165"/>
                </a:lnTo>
                <a:lnTo>
                  <a:pt x="127" y="164"/>
                </a:lnTo>
                <a:lnTo>
                  <a:pt x="128" y="162"/>
                </a:lnTo>
                <a:lnTo>
                  <a:pt x="132" y="158"/>
                </a:lnTo>
                <a:lnTo>
                  <a:pt x="133" y="157"/>
                </a:lnTo>
                <a:lnTo>
                  <a:pt x="132" y="155"/>
                </a:lnTo>
                <a:lnTo>
                  <a:pt x="132" y="152"/>
                </a:lnTo>
                <a:lnTo>
                  <a:pt x="132" y="150"/>
                </a:lnTo>
                <a:lnTo>
                  <a:pt x="135" y="145"/>
                </a:lnTo>
                <a:lnTo>
                  <a:pt x="137" y="143"/>
                </a:lnTo>
                <a:lnTo>
                  <a:pt x="138" y="142"/>
                </a:lnTo>
                <a:lnTo>
                  <a:pt x="142" y="144"/>
                </a:lnTo>
                <a:lnTo>
                  <a:pt x="145" y="144"/>
                </a:lnTo>
                <a:lnTo>
                  <a:pt x="148" y="144"/>
                </a:lnTo>
                <a:lnTo>
                  <a:pt x="153" y="144"/>
                </a:lnTo>
                <a:lnTo>
                  <a:pt x="153" y="75"/>
                </a:lnTo>
                <a:lnTo>
                  <a:pt x="27" y="0"/>
                </a:lnTo>
                <a:lnTo>
                  <a:pt x="13" y="11"/>
                </a:lnTo>
                <a:lnTo>
                  <a:pt x="21" y="47"/>
                </a:lnTo>
                <a:lnTo>
                  <a:pt x="24" y="54"/>
                </a:lnTo>
                <a:lnTo>
                  <a:pt x="27" y="59"/>
                </a:lnTo>
                <a:lnTo>
                  <a:pt x="27" y="61"/>
                </a:lnTo>
                <a:lnTo>
                  <a:pt x="27" y="63"/>
                </a:lnTo>
                <a:lnTo>
                  <a:pt x="24" y="66"/>
                </a:lnTo>
                <a:lnTo>
                  <a:pt x="23" y="69"/>
                </a:lnTo>
                <a:lnTo>
                  <a:pt x="22" y="77"/>
                </a:lnTo>
                <a:lnTo>
                  <a:pt x="21" y="89"/>
                </a:lnTo>
                <a:lnTo>
                  <a:pt x="21" y="110"/>
                </a:lnTo>
                <a:lnTo>
                  <a:pt x="22" y="138"/>
                </a:lnTo>
                <a:lnTo>
                  <a:pt x="0" y="157"/>
                </a:lnTo>
                <a:lnTo>
                  <a:pt x="0" y="173"/>
                </a:lnTo>
                <a:lnTo>
                  <a:pt x="8" y="189"/>
                </a:lnTo>
                <a:close/>
                <a:moveTo>
                  <a:pt x="1" y="173"/>
                </a:moveTo>
                <a:lnTo>
                  <a:pt x="1" y="173"/>
                </a:lnTo>
                <a:lnTo>
                  <a:pt x="3" y="173"/>
                </a:lnTo>
                <a:lnTo>
                  <a:pt x="6" y="173"/>
                </a:lnTo>
                <a:lnTo>
                  <a:pt x="6" y="178"/>
                </a:lnTo>
                <a:lnTo>
                  <a:pt x="13" y="182"/>
                </a:lnTo>
                <a:lnTo>
                  <a:pt x="24" y="183"/>
                </a:lnTo>
                <a:lnTo>
                  <a:pt x="26" y="189"/>
                </a:lnTo>
                <a:lnTo>
                  <a:pt x="24" y="189"/>
                </a:lnTo>
                <a:lnTo>
                  <a:pt x="24" y="190"/>
                </a:lnTo>
                <a:lnTo>
                  <a:pt x="23" y="190"/>
                </a:lnTo>
                <a:lnTo>
                  <a:pt x="20" y="186"/>
                </a:lnTo>
                <a:lnTo>
                  <a:pt x="16" y="186"/>
                </a:lnTo>
                <a:lnTo>
                  <a:pt x="14" y="186"/>
                </a:lnTo>
                <a:lnTo>
                  <a:pt x="9" y="189"/>
                </a:lnTo>
                <a:lnTo>
                  <a:pt x="4" y="179"/>
                </a:lnTo>
                <a:lnTo>
                  <a:pt x="1" y="173"/>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16" name="Freeform 323"/>
          <p:cNvSpPr>
            <a:spLocks/>
          </p:cNvSpPr>
          <p:nvPr/>
        </p:nvSpPr>
        <p:spPr bwMode="auto">
          <a:xfrm>
            <a:off x="4872038" y="3187700"/>
            <a:ext cx="296862" cy="200025"/>
          </a:xfrm>
          <a:custGeom>
            <a:avLst/>
            <a:gdLst>
              <a:gd name="T0" fmla="*/ 2147483647 w 194"/>
              <a:gd name="T1" fmla="*/ 2147483647 h 143"/>
              <a:gd name="T2" fmla="*/ 2147483647 w 194"/>
              <a:gd name="T3" fmla="*/ 2147483647 h 143"/>
              <a:gd name="T4" fmla="*/ 2147483647 w 194"/>
              <a:gd name="T5" fmla="*/ 2147483647 h 143"/>
              <a:gd name="T6" fmla="*/ 2147483647 w 194"/>
              <a:gd name="T7" fmla="*/ 2147483647 h 143"/>
              <a:gd name="T8" fmla="*/ 2147483647 w 194"/>
              <a:gd name="T9" fmla="*/ 2147483647 h 143"/>
              <a:gd name="T10" fmla="*/ 2147483647 w 194"/>
              <a:gd name="T11" fmla="*/ 2147483647 h 143"/>
              <a:gd name="T12" fmla="*/ 2147483647 w 194"/>
              <a:gd name="T13" fmla="*/ 2147483647 h 143"/>
              <a:gd name="T14" fmla="*/ 2147483647 w 194"/>
              <a:gd name="T15" fmla="*/ 2147483647 h 143"/>
              <a:gd name="T16" fmla="*/ 2147483647 w 194"/>
              <a:gd name="T17" fmla="*/ 2147483647 h 143"/>
              <a:gd name="T18" fmla="*/ 2147483647 w 194"/>
              <a:gd name="T19" fmla="*/ 2147483647 h 143"/>
              <a:gd name="T20" fmla="*/ 2147483647 w 194"/>
              <a:gd name="T21" fmla="*/ 2147483647 h 143"/>
              <a:gd name="T22" fmla="*/ 2147483647 w 194"/>
              <a:gd name="T23" fmla="*/ 2147483647 h 143"/>
              <a:gd name="T24" fmla="*/ 2147483647 w 194"/>
              <a:gd name="T25" fmla="*/ 2147483647 h 143"/>
              <a:gd name="T26" fmla="*/ 2147483647 w 194"/>
              <a:gd name="T27" fmla="*/ 2147483647 h 143"/>
              <a:gd name="T28" fmla="*/ 2147483647 w 194"/>
              <a:gd name="T29" fmla="*/ 2147483647 h 143"/>
              <a:gd name="T30" fmla="*/ 2147483647 w 194"/>
              <a:gd name="T31" fmla="*/ 2147483647 h 143"/>
              <a:gd name="T32" fmla="*/ 2147483647 w 194"/>
              <a:gd name="T33" fmla="*/ 2147483647 h 143"/>
              <a:gd name="T34" fmla="*/ 2147483647 w 194"/>
              <a:gd name="T35" fmla="*/ 2147483647 h 143"/>
              <a:gd name="T36" fmla="*/ 2147483647 w 194"/>
              <a:gd name="T37" fmla="*/ 2147483647 h 143"/>
              <a:gd name="T38" fmla="*/ 2147483647 w 194"/>
              <a:gd name="T39" fmla="*/ 2147483647 h 143"/>
              <a:gd name="T40" fmla="*/ 2147483647 w 194"/>
              <a:gd name="T41" fmla="*/ 2147483647 h 143"/>
              <a:gd name="T42" fmla="*/ 2147483647 w 194"/>
              <a:gd name="T43" fmla="*/ 2147483647 h 143"/>
              <a:gd name="T44" fmla="*/ 2147483647 w 194"/>
              <a:gd name="T45" fmla="*/ 2147483647 h 143"/>
              <a:gd name="T46" fmla="*/ 2147483647 w 194"/>
              <a:gd name="T47" fmla="*/ 2147483647 h 143"/>
              <a:gd name="T48" fmla="*/ 2147483647 w 194"/>
              <a:gd name="T49" fmla="*/ 2147483647 h 143"/>
              <a:gd name="T50" fmla="*/ 2147483647 w 194"/>
              <a:gd name="T51" fmla="*/ 2147483647 h 143"/>
              <a:gd name="T52" fmla="*/ 2147483647 w 194"/>
              <a:gd name="T53" fmla="*/ 2147483647 h 143"/>
              <a:gd name="T54" fmla="*/ 2147483647 w 194"/>
              <a:gd name="T55" fmla="*/ 2147483647 h 143"/>
              <a:gd name="T56" fmla="*/ 2147483647 w 194"/>
              <a:gd name="T57" fmla="*/ 0 h 143"/>
              <a:gd name="T58" fmla="*/ 2147483647 w 194"/>
              <a:gd name="T59" fmla="*/ 2147483647 h 143"/>
              <a:gd name="T60" fmla="*/ 2147483647 w 194"/>
              <a:gd name="T61" fmla="*/ 2147483647 h 143"/>
              <a:gd name="T62" fmla="*/ 2147483647 w 194"/>
              <a:gd name="T63" fmla="*/ 2147483647 h 143"/>
              <a:gd name="T64" fmla="*/ 2147483647 w 194"/>
              <a:gd name="T65" fmla="*/ 2147483647 h 143"/>
              <a:gd name="T66" fmla="*/ 2147483647 w 194"/>
              <a:gd name="T67" fmla="*/ 2147483647 h 143"/>
              <a:gd name="T68" fmla="*/ 2147483647 w 194"/>
              <a:gd name="T69" fmla="*/ 2147483647 h 143"/>
              <a:gd name="T70" fmla="*/ 2147483647 w 194"/>
              <a:gd name="T71" fmla="*/ 2147483647 h 143"/>
              <a:gd name="T72" fmla="*/ 2147483647 w 194"/>
              <a:gd name="T73" fmla="*/ 2147483647 h 143"/>
              <a:gd name="T74" fmla="*/ 2147483647 w 194"/>
              <a:gd name="T75" fmla="*/ 2147483647 h 143"/>
              <a:gd name="T76" fmla="*/ 2147483647 w 194"/>
              <a:gd name="T77" fmla="*/ 2147483647 h 143"/>
              <a:gd name="T78" fmla="*/ 2147483647 w 194"/>
              <a:gd name="T79" fmla="*/ 2147483647 h 143"/>
              <a:gd name="T80" fmla="*/ 2147483647 w 194"/>
              <a:gd name="T81" fmla="*/ 2147483647 h 143"/>
              <a:gd name="T82" fmla="*/ 2147483647 w 194"/>
              <a:gd name="T83" fmla="*/ 2147483647 h 143"/>
              <a:gd name="T84" fmla="*/ 2147483647 w 194"/>
              <a:gd name="T85" fmla="*/ 2147483647 h 143"/>
              <a:gd name="T86" fmla="*/ 2147483647 w 194"/>
              <a:gd name="T87" fmla="*/ 2147483647 h 143"/>
              <a:gd name="T88" fmla="*/ 2147483647 w 194"/>
              <a:gd name="T89" fmla="*/ 2147483647 h 143"/>
              <a:gd name="T90" fmla="*/ 2147483647 w 194"/>
              <a:gd name="T91" fmla="*/ 2147483647 h 143"/>
              <a:gd name="T92" fmla="*/ 2147483647 w 194"/>
              <a:gd name="T93" fmla="*/ 2147483647 h 143"/>
              <a:gd name="T94" fmla="*/ 2147483647 w 194"/>
              <a:gd name="T95" fmla="*/ 2147483647 h 143"/>
              <a:gd name="T96" fmla="*/ 2147483647 w 194"/>
              <a:gd name="T97" fmla="*/ 2147483647 h 143"/>
              <a:gd name="T98" fmla="*/ 2147483647 w 194"/>
              <a:gd name="T99" fmla="*/ 2147483647 h 143"/>
              <a:gd name="T100" fmla="*/ 2147483647 w 194"/>
              <a:gd name="T101" fmla="*/ 2147483647 h 14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94"/>
              <a:gd name="T154" fmla="*/ 0 h 143"/>
              <a:gd name="T155" fmla="*/ 194 w 194"/>
              <a:gd name="T156" fmla="*/ 143 h 14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94" h="143">
                <a:moveTo>
                  <a:pt x="68" y="130"/>
                </a:moveTo>
                <a:lnTo>
                  <a:pt x="69" y="116"/>
                </a:lnTo>
                <a:lnTo>
                  <a:pt x="72" y="114"/>
                </a:lnTo>
                <a:lnTo>
                  <a:pt x="75" y="111"/>
                </a:lnTo>
                <a:lnTo>
                  <a:pt x="76" y="108"/>
                </a:lnTo>
                <a:lnTo>
                  <a:pt x="77" y="104"/>
                </a:lnTo>
                <a:lnTo>
                  <a:pt x="78" y="102"/>
                </a:lnTo>
                <a:lnTo>
                  <a:pt x="80" y="101"/>
                </a:lnTo>
                <a:lnTo>
                  <a:pt x="82" y="100"/>
                </a:lnTo>
                <a:lnTo>
                  <a:pt x="87" y="100"/>
                </a:lnTo>
                <a:lnTo>
                  <a:pt x="90" y="100"/>
                </a:lnTo>
                <a:lnTo>
                  <a:pt x="94" y="101"/>
                </a:lnTo>
                <a:lnTo>
                  <a:pt x="96" y="102"/>
                </a:lnTo>
                <a:lnTo>
                  <a:pt x="98" y="104"/>
                </a:lnTo>
                <a:lnTo>
                  <a:pt x="103" y="109"/>
                </a:lnTo>
                <a:lnTo>
                  <a:pt x="105" y="110"/>
                </a:lnTo>
                <a:lnTo>
                  <a:pt x="109" y="110"/>
                </a:lnTo>
                <a:lnTo>
                  <a:pt x="116" y="110"/>
                </a:lnTo>
                <a:lnTo>
                  <a:pt x="119" y="111"/>
                </a:lnTo>
                <a:lnTo>
                  <a:pt x="125" y="112"/>
                </a:lnTo>
                <a:lnTo>
                  <a:pt x="133" y="114"/>
                </a:lnTo>
                <a:lnTo>
                  <a:pt x="133" y="110"/>
                </a:lnTo>
                <a:lnTo>
                  <a:pt x="134" y="107"/>
                </a:lnTo>
                <a:lnTo>
                  <a:pt x="136" y="105"/>
                </a:lnTo>
                <a:lnTo>
                  <a:pt x="137" y="105"/>
                </a:lnTo>
                <a:lnTo>
                  <a:pt x="139" y="105"/>
                </a:lnTo>
                <a:lnTo>
                  <a:pt x="140" y="108"/>
                </a:lnTo>
                <a:lnTo>
                  <a:pt x="143" y="109"/>
                </a:lnTo>
                <a:lnTo>
                  <a:pt x="146" y="109"/>
                </a:lnTo>
                <a:lnTo>
                  <a:pt x="152" y="107"/>
                </a:lnTo>
                <a:lnTo>
                  <a:pt x="154" y="107"/>
                </a:lnTo>
                <a:lnTo>
                  <a:pt x="154" y="104"/>
                </a:lnTo>
                <a:lnTo>
                  <a:pt x="154" y="103"/>
                </a:lnTo>
                <a:lnTo>
                  <a:pt x="157" y="102"/>
                </a:lnTo>
                <a:lnTo>
                  <a:pt x="159" y="102"/>
                </a:lnTo>
                <a:lnTo>
                  <a:pt x="160" y="104"/>
                </a:lnTo>
                <a:lnTo>
                  <a:pt x="163" y="103"/>
                </a:lnTo>
                <a:lnTo>
                  <a:pt x="166" y="98"/>
                </a:lnTo>
                <a:lnTo>
                  <a:pt x="167" y="97"/>
                </a:lnTo>
                <a:lnTo>
                  <a:pt x="170" y="97"/>
                </a:lnTo>
                <a:lnTo>
                  <a:pt x="181" y="97"/>
                </a:lnTo>
                <a:lnTo>
                  <a:pt x="184" y="98"/>
                </a:lnTo>
                <a:lnTo>
                  <a:pt x="185" y="98"/>
                </a:lnTo>
                <a:lnTo>
                  <a:pt x="185" y="100"/>
                </a:lnTo>
                <a:lnTo>
                  <a:pt x="186" y="100"/>
                </a:lnTo>
                <a:lnTo>
                  <a:pt x="194" y="100"/>
                </a:lnTo>
                <a:lnTo>
                  <a:pt x="194" y="96"/>
                </a:lnTo>
                <a:lnTo>
                  <a:pt x="193" y="94"/>
                </a:lnTo>
                <a:lnTo>
                  <a:pt x="192" y="93"/>
                </a:lnTo>
                <a:lnTo>
                  <a:pt x="191" y="91"/>
                </a:lnTo>
                <a:lnTo>
                  <a:pt x="191" y="89"/>
                </a:lnTo>
                <a:lnTo>
                  <a:pt x="189" y="87"/>
                </a:lnTo>
                <a:lnTo>
                  <a:pt x="189" y="83"/>
                </a:lnTo>
                <a:lnTo>
                  <a:pt x="187" y="80"/>
                </a:lnTo>
                <a:lnTo>
                  <a:pt x="186" y="77"/>
                </a:lnTo>
                <a:lnTo>
                  <a:pt x="184" y="76"/>
                </a:lnTo>
                <a:lnTo>
                  <a:pt x="180" y="75"/>
                </a:lnTo>
                <a:lnTo>
                  <a:pt x="177" y="73"/>
                </a:lnTo>
                <a:lnTo>
                  <a:pt x="175" y="70"/>
                </a:lnTo>
                <a:lnTo>
                  <a:pt x="173" y="65"/>
                </a:lnTo>
                <a:lnTo>
                  <a:pt x="172" y="63"/>
                </a:lnTo>
                <a:lnTo>
                  <a:pt x="171" y="62"/>
                </a:lnTo>
                <a:lnTo>
                  <a:pt x="167" y="62"/>
                </a:lnTo>
                <a:lnTo>
                  <a:pt x="165" y="62"/>
                </a:lnTo>
                <a:lnTo>
                  <a:pt x="164" y="61"/>
                </a:lnTo>
                <a:lnTo>
                  <a:pt x="160" y="58"/>
                </a:lnTo>
                <a:lnTo>
                  <a:pt x="158" y="55"/>
                </a:lnTo>
                <a:lnTo>
                  <a:pt x="153" y="55"/>
                </a:lnTo>
                <a:lnTo>
                  <a:pt x="151" y="54"/>
                </a:lnTo>
                <a:lnTo>
                  <a:pt x="150" y="52"/>
                </a:lnTo>
                <a:lnTo>
                  <a:pt x="149" y="51"/>
                </a:lnTo>
                <a:lnTo>
                  <a:pt x="147" y="48"/>
                </a:lnTo>
                <a:lnTo>
                  <a:pt x="145" y="47"/>
                </a:lnTo>
                <a:lnTo>
                  <a:pt x="143" y="43"/>
                </a:lnTo>
                <a:lnTo>
                  <a:pt x="140" y="39"/>
                </a:lnTo>
                <a:lnTo>
                  <a:pt x="140" y="35"/>
                </a:lnTo>
                <a:lnTo>
                  <a:pt x="141" y="32"/>
                </a:lnTo>
                <a:lnTo>
                  <a:pt x="141" y="29"/>
                </a:lnTo>
                <a:lnTo>
                  <a:pt x="140" y="28"/>
                </a:lnTo>
                <a:lnTo>
                  <a:pt x="137" y="26"/>
                </a:lnTo>
                <a:lnTo>
                  <a:pt x="134" y="24"/>
                </a:lnTo>
                <a:lnTo>
                  <a:pt x="134" y="22"/>
                </a:lnTo>
                <a:lnTo>
                  <a:pt x="136" y="19"/>
                </a:lnTo>
                <a:lnTo>
                  <a:pt x="136" y="12"/>
                </a:lnTo>
                <a:lnTo>
                  <a:pt x="136" y="8"/>
                </a:lnTo>
                <a:lnTo>
                  <a:pt x="126" y="0"/>
                </a:lnTo>
                <a:lnTo>
                  <a:pt x="124" y="1"/>
                </a:lnTo>
                <a:lnTo>
                  <a:pt x="120" y="3"/>
                </a:lnTo>
                <a:lnTo>
                  <a:pt x="119" y="6"/>
                </a:lnTo>
                <a:lnTo>
                  <a:pt x="117" y="10"/>
                </a:lnTo>
                <a:lnTo>
                  <a:pt x="115" y="12"/>
                </a:lnTo>
                <a:lnTo>
                  <a:pt x="106" y="17"/>
                </a:lnTo>
                <a:lnTo>
                  <a:pt x="105" y="18"/>
                </a:lnTo>
                <a:lnTo>
                  <a:pt x="104" y="20"/>
                </a:lnTo>
                <a:lnTo>
                  <a:pt x="103" y="22"/>
                </a:lnTo>
                <a:lnTo>
                  <a:pt x="101" y="24"/>
                </a:lnTo>
                <a:lnTo>
                  <a:pt x="96" y="25"/>
                </a:lnTo>
                <a:lnTo>
                  <a:pt x="92" y="27"/>
                </a:lnTo>
                <a:lnTo>
                  <a:pt x="88" y="29"/>
                </a:lnTo>
                <a:lnTo>
                  <a:pt x="83" y="31"/>
                </a:lnTo>
                <a:lnTo>
                  <a:pt x="78" y="32"/>
                </a:lnTo>
                <a:lnTo>
                  <a:pt x="75" y="34"/>
                </a:lnTo>
                <a:lnTo>
                  <a:pt x="75" y="35"/>
                </a:lnTo>
                <a:lnTo>
                  <a:pt x="75" y="36"/>
                </a:lnTo>
                <a:lnTo>
                  <a:pt x="77" y="40"/>
                </a:lnTo>
                <a:lnTo>
                  <a:pt x="80" y="41"/>
                </a:lnTo>
                <a:lnTo>
                  <a:pt x="80" y="42"/>
                </a:lnTo>
                <a:lnTo>
                  <a:pt x="78" y="43"/>
                </a:lnTo>
                <a:lnTo>
                  <a:pt x="74" y="46"/>
                </a:lnTo>
                <a:lnTo>
                  <a:pt x="71" y="47"/>
                </a:lnTo>
                <a:lnTo>
                  <a:pt x="68" y="49"/>
                </a:lnTo>
                <a:lnTo>
                  <a:pt x="65" y="53"/>
                </a:lnTo>
                <a:lnTo>
                  <a:pt x="62" y="55"/>
                </a:lnTo>
                <a:lnTo>
                  <a:pt x="60" y="56"/>
                </a:lnTo>
                <a:lnTo>
                  <a:pt x="56" y="58"/>
                </a:lnTo>
                <a:lnTo>
                  <a:pt x="48" y="59"/>
                </a:lnTo>
                <a:lnTo>
                  <a:pt x="39" y="61"/>
                </a:lnTo>
                <a:lnTo>
                  <a:pt x="36" y="60"/>
                </a:lnTo>
                <a:lnTo>
                  <a:pt x="34" y="59"/>
                </a:lnTo>
                <a:lnTo>
                  <a:pt x="32" y="58"/>
                </a:lnTo>
                <a:lnTo>
                  <a:pt x="28" y="65"/>
                </a:lnTo>
                <a:lnTo>
                  <a:pt x="21" y="63"/>
                </a:lnTo>
                <a:lnTo>
                  <a:pt x="15" y="65"/>
                </a:lnTo>
                <a:lnTo>
                  <a:pt x="12" y="73"/>
                </a:lnTo>
                <a:lnTo>
                  <a:pt x="8" y="80"/>
                </a:lnTo>
                <a:lnTo>
                  <a:pt x="5" y="83"/>
                </a:lnTo>
                <a:lnTo>
                  <a:pt x="0" y="87"/>
                </a:lnTo>
                <a:lnTo>
                  <a:pt x="0" y="89"/>
                </a:lnTo>
                <a:lnTo>
                  <a:pt x="1" y="90"/>
                </a:lnTo>
                <a:lnTo>
                  <a:pt x="5" y="93"/>
                </a:lnTo>
                <a:lnTo>
                  <a:pt x="6" y="94"/>
                </a:lnTo>
                <a:lnTo>
                  <a:pt x="7" y="96"/>
                </a:lnTo>
                <a:lnTo>
                  <a:pt x="9" y="103"/>
                </a:lnTo>
                <a:lnTo>
                  <a:pt x="14" y="111"/>
                </a:lnTo>
                <a:lnTo>
                  <a:pt x="16" y="117"/>
                </a:lnTo>
                <a:lnTo>
                  <a:pt x="18" y="120"/>
                </a:lnTo>
                <a:lnTo>
                  <a:pt x="20" y="122"/>
                </a:lnTo>
                <a:lnTo>
                  <a:pt x="26" y="127"/>
                </a:lnTo>
                <a:lnTo>
                  <a:pt x="27" y="128"/>
                </a:lnTo>
                <a:lnTo>
                  <a:pt x="29" y="131"/>
                </a:lnTo>
                <a:lnTo>
                  <a:pt x="32" y="136"/>
                </a:lnTo>
                <a:lnTo>
                  <a:pt x="35" y="139"/>
                </a:lnTo>
                <a:lnTo>
                  <a:pt x="39" y="143"/>
                </a:lnTo>
                <a:lnTo>
                  <a:pt x="41" y="143"/>
                </a:lnTo>
                <a:lnTo>
                  <a:pt x="43" y="141"/>
                </a:lnTo>
                <a:lnTo>
                  <a:pt x="46" y="138"/>
                </a:lnTo>
                <a:lnTo>
                  <a:pt x="47" y="135"/>
                </a:lnTo>
                <a:lnTo>
                  <a:pt x="48" y="134"/>
                </a:lnTo>
                <a:lnTo>
                  <a:pt x="50" y="132"/>
                </a:lnTo>
                <a:lnTo>
                  <a:pt x="53" y="132"/>
                </a:lnTo>
                <a:lnTo>
                  <a:pt x="54" y="134"/>
                </a:lnTo>
                <a:lnTo>
                  <a:pt x="55" y="134"/>
                </a:lnTo>
                <a:lnTo>
                  <a:pt x="57" y="134"/>
                </a:lnTo>
                <a:lnTo>
                  <a:pt x="68" y="13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grpSp>
        <p:nvGrpSpPr>
          <p:cNvPr id="7" name="Group 324"/>
          <p:cNvGrpSpPr>
            <a:grpSpLocks/>
          </p:cNvGrpSpPr>
          <p:nvPr/>
        </p:nvGrpSpPr>
        <p:grpSpPr bwMode="auto">
          <a:xfrm>
            <a:off x="1411685" y="866857"/>
            <a:ext cx="2010300" cy="1475769"/>
            <a:chOff x="806" y="696"/>
            <a:chExt cx="1317" cy="1049"/>
          </a:xfrm>
          <a:solidFill>
            <a:srgbClr val="92D050"/>
          </a:solidFill>
        </p:grpSpPr>
        <p:sp>
          <p:nvSpPr>
            <p:cNvPr id="882" name="Freeform 325"/>
            <p:cNvSpPr>
              <a:spLocks/>
            </p:cNvSpPr>
            <p:nvPr/>
          </p:nvSpPr>
          <p:spPr bwMode="auto">
            <a:xfrm>
              <a:off x="1606" y="1152"/>
              <a:ext cx="4" cy="4"/>
            </a:xfrm>
            <a:custGeom>
              <a:avLst/>
              <a:gdLst>
                <a:gd name="T0" fmla="*/ 2 w 4"/>
                <a:gd name="T1" fmla="*/ 0 h 4"/>
                <a:gd name="T2" fmla="*/ 0 w 4"/>
                <a:gd name="T3" fmla="*/ 3 h 4"/>
                <a:gd name="T4" fmla="*/ 0 w 4"/>
                <a:gd name="T5" fmla="*/ 3 h 4"/>
                <a:gd name="T6" fmla="*/ 4 w 4"/>
                <a:gd name="T7" fmla="*/ 4 h 4"/>
                <a:gd name="T8" fmla="*/ 4 w 4"/>
                <a:gd name="T9" fmla="*/ 4 h 4"/>
                <a:gd name="T10" fmla="*/ 4 w 4"/>
                <a:gd name="T11" fmla="*/ 2 h 4"/>
                <a:gd name="T12" fmla="*/ 4 w 4"/>
                <a:gd name="T13" fmla="*/ 0 h 4"/>
                <a:gd name="T14" fmla="*/ 2 w 4"/>
                <a:gd name="T15" fmla="*/ 0 h 4"/>
                <a:gd name="T16" fmla="*/ 2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2" y="0"/>
                  </a:moveTo>
                  <a:lnTo>
                    <a:pt x="0" y="3"/>
                  </a:lnTo>
                  <a:lnTo>
                    <a:pt x="4" y="4"/>
                  </a:lnTo>
                  <a:lnTo>
                    <a:pt x="4" y="2"/>
                  </a:lnTo>
                  <a:lnTo>
                    <a:pt x="4" y="0"/>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883" name="Freeform 326"/>
            <p:cNvSpPr>
              <a:spLocks/>
            </p:cNvSpPr>
            <p:nvPr/>
          </p:nvSpPr>
          <p:spPr bwMode="auto">
            <a:xfrm>
              <a:off x="1608" y="1209"/>
              <a:ext cx="74" cy="60"/>
            </a:xfrm>
            <a:custGeom>
              <a:avLst/>
              <a:gdLst>
                <a:gd name="T0" fmla="*/ 16 w 74"/>
                <a:gd name="T1" fmla="*/ 0 h 60"/>
                <a:gd name="T2" fmla="*/ 12 w 74"/>
                <a:gd name="T3" fmla="*/ 16 h 60"/>
                <a:gd name="T4" fmla="*/ 15 w 74"/>
                <a:gd name="T5" fmla="*/ 33 h 60"/>
                <a:gd name="T6" fmla="*/ 1 w 74"/>
                <a:gd name="T7" fmla="*/ 43 h 60"/>
                <a:gd name="T8" fmla="*/ 0 w 74"/>
                <a:gd name="T9" fmla="*/ 46 h 60"/>
                <a:gd name="T10" fmla="*/ 1 w 74"/>
                <a:gd name="T11" fmla="*/ 51 h 60"/>
                <a:gd name="T12" fmla="*/ 4 w 74"/>
                <a:gd name="T13" fmla="*/ 51 h 60"/>
                <a:gd name="T14" fmla="*/ 10 w 74"/>
                <a:gd name="T15" fmla="*/ 50 h 60"/>
                <a:gd name="T16" fmla="*/ 14 w 74"/>
                <a:gd name="T17" fmla="*/ 49 h 60"/>
                <a:gd name="T18" fmla="*/ 15 w 74"/>
                <a:gd name="T19" fmla="*/ 50 h 60"/>
                <a:gd name="T20" fmla="*/ 14 w 74"/>
                <a:gd name="T21" fmla="*/ 51 h 60"/>
                <a:gd name="T22" fmla="*/ 15 w 74"/>
                <a:gd name="T23" fmla="*/ 59 h 60"/>
                <a:gd name="T24" fmla="*/ 28 w 74"/>
                <a:gd name="T25" fmla="*/ 58 h 60"/>
                <a:gd name="T26" fmla="*/ 28 w 74"/>
                <a:gd name="T27" fmla="*/ 54 h 60"/>
                <a:gd name="T28" fmla="*/ 31 w 74"/>
                <a:gd name="T29" fmla="*/ 51 h 60"/>
                <a:gd name="T30" fmla="*/ 31 w 74"/>
                <a:gd name="T31" fmla="*/ 47 h 60"/>
                <a:gd name="T32" fmla="*/ 31 w 74"/>
                <a:gd name="T33" fmla="*/ 39 h 60"/>
                <a:gd name="T34" fmla="*/ 31 w 74"/>
                <a:gd name="T35" fmla="*/ 36 h 60"/>
                <a:gd name="T36" fmla="*/ 37 w 74"/>
                <a:gd name="T37" fmla="*/ 30 h 60"/>
                <a:gd name="T38" fmla="*/ 42 w 74"/>
                <a:gd name="T39" fmla="*/ 30 h 60"/>
                <a:gd name="T40" fmla="*/ 42 w 74"/>
                <a:gd name="T41" fmla="*/ 30 h 60"/>
                <a:gd name="T42" fmla="*/ 45 w 74"/>
                <a:gd name="T43" fmla="*/ 30 h 60"/>
                <a:gd name="T44" fmla="*/ 47 w 74"/>
                <a:gd name="T45" fmla="*/ 35 h 60"/>
                <a:gd name="T46" fmla="*/ 46 w 74"/>
                <a:gd name="T47" fmla="*/ 37 h 60"/>
                <a:gd name="T48" fmla="*/ 47 w 74"/>
                <a:gd name="T49" fmla="*/ 38 h 60"/>
                <a:gd name="T50" fmla="*/ 43 w 74"/>
                <a:gd name="T51" fmla="*/ 40 h 60"/>
                <a:gd name="T52" fmla="*/ 44 w 74"/>
                <a:gd name="T53" fmla="*/ 44 h 60"/>
                <a:gd name="T54" fmla="*/ 45 w 74"/>
                <a:gd name="T55" fmla="*/ 44 h 60"/>
                <a:gd name="T56" fmla="*/ 47 w 74"/>
                <a:gd name="T57" fmla="*/ 44 h 60"/>
                <a:gd name="T58" fmla="*/ 50 w 74"/>
                <a:gd name="T59" fmla="*/ 47 h 60"/>
                <a:gd name="T60" fmla="*/ 60 w 74"/>
                <a:gd name="T61" fmla="*/ 49 h 60"/>
                <a:gd name="T62" fmla="*/ 69 w 74"/>
                <a:gd name="T63" fmla="*/ 52 h 60"/>
                <a:gd name="T64" fmla="*/ 72 w 74"/>
                <a:gd name="T65" fmla="*/ 49 h 60"/>
                <a:gd name="T66" fmla="*/ 72 w 74"/>
                <a:gd name="T67" fmla="*/ 45 h 60"/>
                <a:gd name="T68" fmla="*/ 72 w 74"/>
                <a:gd name="T69" fmla="*/ 42 h 60"/>
                <a:gd name="T70" fmla="*/ 74 w 74"/>
                <a:gd name="T71" fmla="*/ 40 h 60"/>
                <a:gd name="T72" fmla="*/ 74 w 74"/>
                <a:gd name="T73" fmla="*/ 37 h 60"/>
                <a:gd name="T74" fmla="*/ 67 w 74"/>
                <a:gd name="T75" fmla="*/ 37 h 60"/>
                <a:gd name="T76" fmla="*/ 62 w 74"/>
                <a:gd name="T77" fmla="*/ 37 h 60"/>
                <a:gd name="T78" fmla="*/ 58 w 74"/>
                <a:gd name="T79" fmla="*/ 42 h 60"/>
                <a:gd name="T80" fmla="*/ 57 w 74"/>
                <a:gd name="T81" fmla="*/ 33 h 60"/>
                <a:gd name="T82" fmla="*/ 54 w 74"/>
                <a:gd name="T83" fmla="*/ 28 h 60"/>
                <a:gd name="T84" fmla="*/ 52 w 74"/>
                <a:gd name="T85" fmla="*/ 25 h 60"/>
                <a:gd name="T86" fmla="*/ 43 w 74"/>
                <a:gd name="T87" fmla="*/ 16 h 60"/>
                <a:gd name="T88" fmla="*/ 42 w 74"/>
                <a:gd name="T89" fmla="*/ 16 h 60"/>
                <a:gd name="T90" fmla="*/ 40 w 74"/>
                <a:gd name="T91" fmla="*/ 12 h 60"/>
                <a:gd name="T92" fmla="*/ 40 w 74"/>
                <a:gd name="T93" fmla="*/ 11 h 60"/>
                <a:gd name="T94" fmla="*/ 35 w 74"/>
                <a:gd name="T95" fmla="*/ 11 h 60"/>
                <a:gd name="T96" fmla="*/ 29 w 74"/>
                <a:gd name="T97" fmla="*/ 10 h 60"/>
                <a:gd name="T98" fmla="*/ 28 w 74"/>
                <a:gd name="T99" fmla="*/ 8 h 60"/>
                <a:gd name="T100" fmla="*/ 25 w 74"/>
                <a:gd name="T101" fmla="*/ 10 h 60"/>
                <a:gd name="T102" fmla="*/ 23 w 74"/>
                <a:gd name="T103" fmla="*/ 12 h 60"/>
                <a:gd name="T104" fmla="*/ 22 w 74"/>
                <a:gd name="T105" fmla="*/ 11 h 60"/>
                <a:gd name="T106" fmla="*/ 18 w 74"/>
                <a:gd name="T107" fmla="*/ 7 h 60"/>
                <a:gd name="T108" fmla="*/ 23 w 74"/>
                <a:gd name="T109" fmla="*/ 3 h 60"/>
                <a:gd name="T110" fmla="*/ 22 w 74"/>
                <a:gd name="T111" fmla="*/ 2 h 60"/>
                <a:gd name="T112" fmla="*/ 16 w 74"/>
                <a:gd name="T113" fmla="*/ 0 h 6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60"/>
                <a:gd name="T173" fmla="*/ 74 w 74"/>
                <a:gd name="T174" fmla="*/ 60 h 6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60">
                  <a:moveTo>
                    <a:pt x="16" y="0"/>
                  </a:moveTo>
                  <a:lnTo>
                    <a:pt x="16" y="0"/>
                  </a:lnTo>
                  <a:lnTo>
                    <a:pt x="14" y="8"/>
                  </a:lnTo>
                  <a:lnTo>
                    <a:pt x="12" y="16"/>
                  </a:lnTo>
                  <a:lnTo>
                    <a:pt x="14" y="25"/>
                  </a:lnTo>
                  <a:lnTo>
                    <a:pt x="15" y="33"/>
                  </a:lnTo>
                  <a:lnTo>
                    <a:pt x="1" y="43"/>
                  </a:lnTo>
                  <a:lnTo>
                    <a:pt x="0" y="46"/>
                  </a:lnTo>
                  <a:lnTo>
                    <a:pt x="0" y="49"/>
                  </a:lnTo>
                  <a:lnTo>
                    <a:pt x="1" y="51"/>
                  </a:lnTo>
                  <a:lnTo>
                    <a:pt x="4" y="51"/>
                  </a:lnTo>
                  <a:lnTo>
                    <a:pt x="7" y="51"/>
                  </a:lnTo>
                  <a:lnTo>
                    <a:pt x="10" y="50"/>
                  </a:lnTo>
                  <a:lnTo>
                    <a:pt x="14" y="49"/>
                  </a:lnTo>
                  <a:lnTo>
                    <a:pt x="15" y="49"/>
                  </a:lnTo>
                  <a:lnTo>
                    <a:pt x="15" y="50"/>
                  </a:lnTo>
                  <a:lnTo>
                    <a:pt x="14" y="51"/>
                  </a:lnTo>
                  <a:lnTo>
                    <a:pt x="15" y="59"/>
                  </a:lnTo>
                  <a:lnTo>
                    <a:pt x="22" y="60"/>
                  </a:lnTo>
                  <a:lnTo>
                    <a:pt x="28" y="58"/>
                  </a:lnTo>
                  <a:lnTo>
                    <a:pt x="28" y="54"/>
                  </a:lnTo>
                  <a:lnTo>
                    <a:pt x="31" y="51"/>
                  </a:lnTo>
                  <a:lnTo>
                    <a:pt x="31" y="47"/>
                  </a:lnTo>
                  <a:lnTo>
                    <a:pt x="31" y="43"/>
                  </a:lnTo>
                  <a:lnTo>
                    <a:pt x="31" y="39"/>
                  </a:lnTo>
                  <a:lnTo>
                    <a:pt x="31" y="36"/>
                  </a:lnTo>
                  <a:lnTo>
                    <a:pt x="37" y="30"/>
                  </a:lnTo>
                  <a:lnTo>
                    <a:pt x="39" y="31"/>
                  </a:lnTo>
                  <a:lnTo>
                    <a:pt x="42" y="30"/>
                  </a:lnTo>
                  <a:lnTo>
                    <a:pt x="43" y="30"/>
                  </a:lnTo>
                  <a:lnTo>
                    <a:pt x="45" y="30"/>
                  </a:lnTo>
                  <a:lnTo>
                    <a:pt x="47" y="35"/>
                  </a:lnTo>
                  <a:lnTo>
                    <a:pt x="46" y="37"/>
                  </a:lnTo>
                  <a:lnTo>
                    <a:pt x="47" y="38"/>
                  </a:lnTo>
                  <a:lnTo>
                    <a:pt x="43" y="40"/>
                  </a:lnTo>
                  <a:lnTo>
                    <a:pt x="43" y="43"/>
                  </a:lnTo>
                  <a:lnTo>
                    <a:pt x="44" y="44"/>
                  </a:lnTo>
                  <a:lnTo>
                    <a:pt x="45" y="44"/>
                  </a:lnTo>
                  <a:lnTo>
                    <a:pt x="47" y="44"/>
                  </a:lnTo>
                  <a:lnTo>
                    <a:pt x="49" y="45"/>
                  </a:lnTo>
                  <a:lnTo>
                    <a:pt x="50" y="47"/>
                  </a:lnTo>
                  <a:lnTo>
                    <a:pt x="60" y="49"/>
                  </a:lnTo>
                  <a:lnTo>
                    <a:pt x="64" y="50"/>
                  </a:lnTo>
                  <a:lnTo>
                    <a:pt x="69" y="52"/>
                  </a:lnTo>
                  <a:lnTo>
                    <a:pt x="72" y="49"/>
                  </a:lnTo>
                  <a:lnTo>
                    <a:pt x="72" y="45"/>
                  </a:lnTo>
                  <a:lnTo>
                    <a:pt x="72" y="42"/>
                  </a:lnTo>
                  <a:lnTo>
                    <a:pt x="73" y="42"/>
                  </a:lnTo>
                  <a:lnTo>
                    <a:pt x="74" y="40"/>
                  </a:lnTo>
                  <a:lnTo>
                    <a:pt x="74" y="37"/>
                  </a:lnTo>
                  <a:lnTo>
                    <a:pt x="67" y="37"/>
                  </a:lnTo>
                  <a:lnTo>
                    <a:pt x="64" y="37"/>
                  </a:lnTo>
                  <a:lnTo>
                    <a:pt x="62" y="37"/>
                  </a:lnTo>
                  <a:lnTo>
                    <a:pt x="58" y="42"/>
                  </a:lnTo>
                  <a:lnTo>
                    <a:pt x="57" y="33"/>
                  </a:lnTo>
                  <a:lnTo>
                    <a:pt x="56" y="30"/>
                  </a:lnTo>
                  <a:lnTo>
                    <a:pt x="54" y="28"/>
                  </a:lnTo>
                  <a:lnTo>
                    <a:pt x="52" y="28"/>
                  </a:lnTo>
                  <a:lnTo>
                    <a:pt x="52" y="25"/>
                  </a:lnTo>
                  <a:lnTo>
                    <a:pt x="43" y="17"/>
                  </a:lnTo>
                  <a:lnTo>
                    <a:pt x="43" y="16"/>
                  </a:lnTo>
                  <a:lnTo>
                    <a:pt x="42" y="16"/>
                  </a:lnTo>
                  <a:lnTo>
                    <a:pt x="40" y="14"/>
                  </a:lnTo>
                  <a:lnTo>
                    <a:pt x="40" y="12"/>
                  </a:lnTo>
                  <a:lnTo>
                    <a:pt x="40" y="11"/>
                  </a:lnTo>
                  <a:lnTo>
                    <a:pt x="37" y="11"/>
                  </a:lnTo>
                  <a:lnTo>
                    <a:pt x="35" y="11"/>
                  </a:lnTo>
                  <a:lnTo>
                    <a:pt x="31" y="11"/>
                  </a:lnTo>
                  <a:lnTo>
                    <a:pt x="29" y="10"/>
                  </a:lnTo>
                  <a:lnTo>
                    <a:pt x="28" y="8"/>
                  </a:lnTo>
                  <a:lnTo>
                    <a:pt x="25" y="9"/>
                  </a:lnTo>
                  <a:lnTo>
                    <a:pt x="25" y="10"/>
                  </a:lnTo>
                  <a:lnTo>
                    <a:pt x="24" y="11"/>
                  </a:lnTo>
                  <a:lnTo>
                    <a:pt x="23" y="12"/>
                  </a:lnTo>
                  <a:lnTo>
                    <a:pt x="22" y="11"/>
                  </a:lnTo>
                  <a:lnTo>
                    <a:pt x="19" y="10"/>
                  </a:lnTo>
                  <a:lnTo>
                    <a:pt x="18" y="7"/>
                  </a:lnTo>
                  <a:lnTo>
                    <a:pt x="23" y="3"/>
                  </a:lnTo>
                  <a:lnTo>
                    <a:pt x="22" y="2"/>
                  </a:lnTo>
                  <a:lnTo>
                    <a:pt x="19" y="1"/>
                  </a:lnTo>
                  <a:lnTo>
                    <a:pt x="16"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884" name="Freeform 327"/>
            <p:cNvSpPr>
              <a:spLocks/>
            </p:cNvSpPr>
            <p:nvPr/>
          </p:nvSpPr>
          <p:spPr bwMode="auto">
            <a:xfrm>
              <a:off x="1626" y="1201"/>
              <a:ext cx="7" cy="8"/>
            </a:xfrm>
            <a:custGeom>
              <a:avLst/>
              <a:gdLst>
                <a:gd name="T0" fmla="*/ 0 w 7"/>
                <a:gd name="T1" fmla="*/ 0 h 8"/>
                <a:gd name="T2" fmla="*/ 0 w 7"/>
                <a:gd name="T3" fmla="*/ 0 h 8"/>
                <a:gd name="T4" fmla="*/ 3 w 7"/>
                <a:gd name="T5" fmla="*/ 4 h 8"/>
                <a:gd name="T6" fmla="*/ 4 w 7"/>
                <a:gd name="T7" fmla="*/ 6 h 8"/>
                <a:gd name="T8" fmla="*/ 5 w 7"/>
                <a:gd name="T9" fmla="*/ 8 h 8"/>
                <a:gd name="T10" fmla="*/ 5 w 7"/>
                <a:gd name="T11" fmla="*/ 8 h 8"/>
                <a:gd name="T12" fmla="*/ 7 w 7"/>
                <a:gd name="T13" fmla="*/ 8 h 8"/>
                <a:gd name="T14" fmla="*/ 7 w 7"/>
                <a:gd name="T15" fmla="*/ 6 h 8"/>
                <a:gd name="T16" fmla="*/ 6 w 7"/>
                <a:gd name="T17" fmla="*/ 5 h 8"/>
                <a:gd name="T18" fmla="*/ 6 w 7"/>
                <a:gd name="T19" fmla="*/ 5 h 8"/>
                <a:gd name="T20" fmla="*/ 6 w 7"/>
                <a:gd name="T21" fmla="*/ 2 h 8"/>
                <a:gd name="T22" fmla="*/ 6 w 7"/>
                <a:gd name="T23" fmla="*/ 2 h 8"/>
                <a:gd name="T24" fmla="*/ 4 w 7"/>
                <a:gd name="T25" fmla="*/ 2 h 8"/>
                <a:gd name="T26" fmla="*/ 0 w 7"/>
                <a:gd name="T27" fmla="*/ 0 h 8"/>
                <a:gd name="T28" fmla="*/ 0 w 7"/>
                <a:gd name="T29" fmla="*/ 0 h 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
                <a:gd name="T46" fmla="*/ 0 h 8"/>
                <a:gd name="T47" fmla="*/ 7 w 7"/>
                <a:gd name="T48" fmla="*/ 8 h 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 h="8">
                  <a:moveTo>
                    <a:pt x="0" y="0"/>
                  </a:moveTo>
                  <a:lnTo>
                    <a:pt x="0" y="0"/>
                  </a:lnTo>
                  <a:lnTo>
                    <a:pt x="3" y="4"/>
                  </a:lnTo>
                  <a:lnTo>
                    <a:pt x="4" y="6"/>
                  </a:lnTo>
                  <a:lnTo>
                    <a:pt x="5" y="8"/>
                  </a:lnTo>
                  <a:lnTo>
                    <a:pt x="7" y="8"/>
                  </a:lnTo>
                  <a:lnTo>
                    <a:pt x="7" y="6"/>
                  </a:lnTo>
                  <a:lnTo>
                    <a:pt x="6" y="5"/>
                  </a:lnTo>
                  <a:lnTo>
                    <a:pt x="6" y="2"/>
                  </a:lnTo>
                  <a:lnTo>
                    <a:pt x="4" y="2"/>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885" name="Freeform 328"/>
            <p:cNvSpPr>
              <a:spLocks/>
            </p:cNvSpPr>
            <p:nvPr/>
          </p:nvSpPr>
          <p:spPr bwMode="auto">
            <a:xfrm>
              <a:off x="1687" y="971"/>
              <a:ext cx="64" cy="40"/>
            </a:xfrm>
            <a:custGeom>
              <a:avLst/>
              <a:gdLst>
                <a:gd name="T0" fmla="*/ 48 w 64"/>
                <a:gd name="T1" fmla="*/ 0 h 40"/>
                <a:gd name="T2" fmla="*/ 41 w 64"/>
                <a:gd name="T3" fmla="*/ 2 h 40"/>
                <a:gd name="T4" fmla="*/ 34 w 64"/>
                <a:gd name="T5" fmla="*/ 6 h 40"/>
                <a:gd name="T6" fmla="*/ 30 w 64"/>
                <a:gd name="T7" fmla="*/ 5 h 40"/>
                <a:gd name="T8" fmla="*/ 26 w 64"/>
                <a:gd name="T9" fmla="*/ 2 h 40"/>
                <a:gd name="T10" fmla="*/ 23 w 64"/>
                <a:gd name="T11" fmla="*/ 1 h 40"/>
                <a:gd name="T12" fmla="*/ 18 w 64"/>
                <a:gd name="T13" fmla="*/ 2 h 40"/>
                <a:gd name="T14" fmla="*/ 15 w 64"/>
                <a:gd name="T15" fmla="*/ 5 h 40"/>
                <a:gd name="T16" fmla="*/ 9 w 64"/>
                <a:gd name="T17" fmla="*/ 6 h 40"/>
                <a:gd name="T18" fmla="*/ 7 w 64"/>
                <a:gd name="T19" fmla="*/ 7 h 40"/>
                <a:gd name="T20" fmla="*/ 2 w 64"/>
                <a:gd name="T21" fmla="*/ 15 h 40"/>
                <a:gd name="T22" fmla="*/ 0 w 64"/>
                <a:gd name="T23" fmla="*/ 28 h 40"/>
                <a:gd name="T24" fmla="*/ 0 w 64"/>
                <a:gd name="T25" fmla="*/ 27 h 40"/>
                <a:gd name="T26" fmla="*/ 2 w 64"/>
                <a:gd name="T27" fmla="*/ 36 h 40"/>
                <a:gd name="T28" fmla="*/ 6 w 64"/>
                <a:gd name="T29" fmla="*/ 40 h 40"/>
                <a:gd name="T30" fmla="*/ 9 w 64"/>
                <a:gd name="T31" fmla="*/ 40 h 40"/>
                <a:gd name="T32" fmla="*/ 15 w 64"/>
                <a:gd name="T33" fmla="*/ 38 h 40"/>
                <a:gd name="T34" fmla="*/ 18 w 64"/>
                <a:gd name="T35" fmla="*/ 36 h 40"/>
                <a:gd name="T36" fmla="*/ 25 w 64"/>
                <a:gd name="T37" fmla="*/ 38 h 40"/>
                <a:gd name="T38" fmla="*/ 32 w 64"/>
                <a:gd name="T39" fmla="*/ 39 h 40"/>
                <a:gd name="T40" fmla="*/ 36 w 64"/>
                <a:gd name="T41" fmla="*/ 36 h 40"/>
                <a:gd name="T42" fmla="*/ 41 w 64"/>
                <a:gd name="T43" fmla="*/ 32 h 40"/>
                <a:gd name="T44" fmla="*/ 44 w 64"/>
                <a:gd name="T45" fmla="*/ 29 h 40"/>
                <a:gd name="T46" fmla="*/ 52 w 64"/>
                <a:gd name="T47" fmla="*/ 29 h 40"/>
                <a:gd name="T48" fmla="*/ 54 w 64"/>
                <a:gd name="T49" fmla="*/ 26 h 40"/>
                <a:gd name="T50" fmla="*/ 55 w 64"/>
                <a:gd name="T51" fmla="*/ 26 h 40"/>
                <a:gd name="T52" fmla="*/ 59 w 64"/>
                <a:gd name="T53" fmla="*/ 27 h 40"/>
                <a:gd name="T54" fmla="*/ 61 w 64"/>
                <a:gd name="T55" fmla="*/ 27 h 40"/>
                <a:gd name="T56" fmla="*/ 64 w 64"/>
                <a:gd name="T57" fmla="*/ 23 h 40"/>
                <a:gd name="T58" fmla="*/ 64 w 64"/>
                <a:gd name="T59" fmla="*/ 22 h 40"/>
                <a:gd name="T60" fmla="*/ 62 w 64"/>
                <a:gd name="T61" fmla="*/ 19 h 40"/>
                <a:gd name="T62" fmla="*/ 60 w 64"/>
                <a:gd name="T63" fmla="*/ 14 h 40"/>
                <a:gd name="T64" fmla="*/ 57 w 64"/>
                <a:gd name="T65" fmla="*/ 8 h 40"/>
                <a:gd name="T66" fmla="*/ 56 w 64"/>
                <a:gd name="T67" fmla="*/ 2 h 40"/>
                <a:gd name="T68" fmla="*/ 54 w 64"/>
                <a:gd name="T69" fmla="*/ 2 h 40"/>
                <a:gd name="T70" fmla="*/ 52 w 64"/>
                <a:gd name="T71" fmla="*/ 4 h 40"/>
                <a:gd name="T72" fmla="*/ 49 w 64"/>
                <a:gd name="T73" fmla="*/ 0 h 40"/>
                <a:gd name="T74" fmla="*/ 48 w 64"/>
                <a:gd name="T75" fmla="*/ 0 h 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4"/>
                <a:gd name="T115" fmla="*/ 0 h 40"/>
                <a:gd name="T116" fmla="*/ 64 w 64"/>
                <a:gd name="T117" fmla="*/ 40 h 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4" h="40">
                  <a:moveTo>
                    <a:pt x="48" y="0"/>
                  </a:moveTo>
                  <a:lnTo>
                    <a:pt x="48" y="0"/>
                  </a:lnTo>
                  <a:lnTo>
                    <a:pt x="44" y="0"/>
                  </a:lnTo>
                  <a:lnTo>
                    <a:pt x="41" y="2"/>
                  </a:lnTo>
                  <a:lnTo>
                    <a:pt x="34" y="5"/>
                  </a:lnTo>
                  <a:lnTo>
                    <a:pt x="34" y="6"/>
                  </a:lnTo>
                  <a:lnTo>
                    <a:pt x="30" y="5"/>
                  </a:lnTo>
                  <a:lnTo>
                    <a:pt x="28" y="4"/>
                  </a:lnTo>
                  <a:lnTo>
                    <a:pt x="26" y="2"/>
                  </a:lnTo>
                  <a:lnTo>
                    <a:pt x="23" y="1"/>
                  </a:lnTo>
                  <a:lnTo>
                    <a:pt x="20" y="1"/>
                  </a:lnTo>
                  <a:lnTo>
                    <a:pt x="18" y="2"/>
                  </a:lnTo>
                  <a:lnTo>
                    <a:pt x="15" y="5"/>
                  </a:lnTo>
                  <a:lnTo>
                    <a:pt x="12" y="5"/>
                  </a:lnTo>
                  <a:lnTo>
                    <a:pt x="9" y="6"/>
                  </a:lnTo>
                  <a:lnTo>
                    <a:pt x="7" y="7"/>
                  </a:lnTo>
                  <a:lnTo>
                    <a:pt x="5" y="9"/>
                  </a:lnTo>
                  <a:lnTo>
                    <a:pt x="2" y="15"/>
                  </a:lnTo>
                  <a:lnTo>
                    <a:pt x="0" y="28"/>
                  </a:lnTo>
                  <a:lnTo>
                    <a:pt x="0" y="27"/>
                  </a:lnTo>
                  <a:lnTo>
                    <a:pt x="0" y="32"/>
                  </a:lnTo>
                  <a:lnTo>
                    <a:pt x="2" y="36"/>
                  </a:lnTo>
                  <a:lnTo>
                    <a:pt x="4" y="39"/>
                  </a:lnTo>
                  <a:lnTo>
                    <a:pt x="6" y="40"/>
                  </a:lnTo>
                  <a:lnTo>
                    <a:pt x="9" y="40"/>
                  </a:lnTo>
                  <a:lnTo>
                    <a:pt x="13" y="39"/>
                  </a:lnTo>
                  <a:lnTo>
                    <a:pt x="15" y="38"/>
                  </a:lnTo>
                  <a:lnTo>
                    <a:pt x="18" y="36"/>
                  </a:lnTo>
                  <a:lnTo>
                    <a:pt x="21" y="36"/>
                  </a:lnTo>
                  <a:lnTo>
                    <a:pt x="25" y="38"/>
                  </a:lnTo>
                  <a:lnTo>
                    <a:pt x="28" y="39"/>
                  </a:lnTo>
                  <a:lnTo>
                    <a:pt x="32" y="39"/>
                  </a:lnTo>
                  <a:lnTo>
                    <a:pt x="36" y="36"/>
                  </a:lnTo>
                  <a:lnTo>
                    <a:pt x="39" y="34"/>
                  </a:lnTo>
                  <a:lnTo>
                    <a:pt x="41" y="32"/>
                  </a:lnTo>
                  <a:lnTo>
                    <a:pt x="44" y="29"/>
                  </a:lnTo>
                  <a:lnTo>
                    <a:pt x="48" y="29"/>
                  </a:lnTo>
                  <a:lnTo>
                    <a:pt x="52" y="29"/>
                  </a:lnTo>
                  <a:lnTo>
                    <a:pt x="54" y="26"/>
                  </a:lnTo>
                  <a:lnTo>
                    <a:pt x="55" y="26"/>
                  </a:lnTo>
                  <a:lnTo>
                    <a:pt x="56" y="27"/>
                  </a:lnTo>
                  <a:lnTo>
                    <a:pt x="59" y="27"/>
                  </a:lnTo>
                  <a:lnTo>
                    <a:pt x="61" y="27"/>
                  </a:lnTo>
                  <a:lnTo>
                    <a:pt x="63" y="26"/>
                  </a:lnTo>
                  <a:lnTo>
                    <a:pt x="64" y="23"/>
                  </a:lnTo>
                  <a:lnTo>
                    <a:pt x="64" y="22"/>
                  </a:lnTo>
                  <a:lnTo>
                    <a:pt x="64" y="20"/>
                  </a:lnTo>
                  <a:lnTo>
                    <a:pt x="62" y="19"/>
                  </a:lnTo>
                  <a:lnTo>
                    <a:pt x="60" y="14"/>
                  </a:lnTo>
                  <a:lnTo>
                    <a:pt x="57" y="8"/>
                  </a:lnTo>
                  <a:lnTo>
                    <a:pt x="57" y="6"/>
                  </a:lnTo>
                  <a:lnTo>
                    <a:pt x="56" y="2"/>
                  </a:lnTo>
                  <a:lnTo>
                    <a:pt x="54" y="2"/>
                  </a:lnTo>
                  <a:lnTo>
                    <a:pt x="52" y="4"/>
                  </a:lnTo>
                  <a:lnTo>
                    <a:pt x="49" y="1"/>
                  </a:lnTo>
                  <a:lnTo>
                    <a:pt x="49" y="0"/>
                  </a:lnTo>
                  <a:lnTo>
                    <a:pt x="48"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886" name="Freeform 329"/>
            <p:cNvSpPr>
              <a:spLocks/>
            </p:cNvSpPr>
            <p:nvPr/>
          </p:nvSpPr>
          <p:spPr bwMode="auto">
            <a:xfrm>
              <a:off x="1606" y="1083"/>
              <a:ext cx="13" cy="14"/>
            </a:xfrm>
            <a:custGeom>
              <a:avLst/>
              <a:gdLst>
                <a:gd name="T0" fmla="*/ 0 w 13"/>
                <a:gd name="T1" fmla="*/ 0 h 14"/>
                <a:gd name="T2" fmla="*/ 0 w 13"/>
                <a:gd name="T3" fmla="*/ 0 h 14"/>
                <a:gd name="T4" fmla="*/ 2 w 13"/>
                <a:gd name="T5" fmla="*/ 7 h 14"/>
                <a:gd name="T6" fmla="*/ 3 w 13"/>
                <a:gd name="T7" fmla="*/ 11 h 14"/>
                <a:gd name="T8" fmla="*/ 6 w 13"/>
                <a:gd name="T9" fmla="*/ 13 h 14"/>
                <a:gd name="T10" fmla="*/ 13 w 13"/>
                <a:gd name="T11" fmla="*/ 14 h 14"/>
                <a:gd name="T12" fmla="*/ 13 w 13"/>
                <a:gd name="T13" fmla="*/ 14 h 14"/>
                <a:gd name="T14" fmla="*/ 6 w 13"/>
                <a:gd name="T15" fmla="*/ 7 h 14"/>
                <a:gd name="T16" fmla="*/ 0 w 13"/>
                <a:gd name="T17" fmla="*/ 0 h 14"/>
                <a:gd name="T18" fmla="*/ 0 w 13"/>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4"/>
                <a:gd name="T32" fmla="*/ 13 w 13"/>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4">
                  <a:moveTo>
                    <a:pt x="0" y="0"/>
                  </a:moveTo>
                  <a:lnTo>
                    <a:pt x="0" y="0"/>
                  </a:lnTo>
                  <a:lnTo>
                    <a:pt x="2" y="7"/>
                  </a:lnTo>
                  <a:lnTo>
                    <a:pt x="3" y="11"/>
                  </a:lnTo>
                  <a:lnTo>
                    <a:pt x="6" y="13"/>
                  </a:lnTo>
                  <a:lnTo>
                    <a:pt x="13" y="14"/>
                  </a:lnTo>
                  <a:lnTo>
                    <a:pt x="6" y="7"/>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887" name="Freeform 330"/>
            <p:cNvSpPr>
              <a:spLocks/>
            </p:cNvSpPr>
            <p:nvPr/>
          </p:nvSpPr>
          <p:spPr bwMode="auto">
            <a:xfrm>
              <a:off x="1638" y="1269"/>
              <a:ext cx="32" cy="21"/>
            </a:xfrm>
            <a:custGeom>
              <a:avLst/>
              <a:gdLst>
                <a:gd name="T0" fmla="*/ 27 w 32"/>
                <a:gd name="T1" fmla="*/ 0 h 21"/>
                <a:gd name="T2" fmla="*/ 27 w 32"/>
                <a:gd name="T3" fmla="*/ 0 h 21"/>
                <a:gd name="T4" fmla="*/ 24 w 32"/>
                <a:gd name="T5" fmla="*/ 5 h 21"/>
                <a:gd name="T6" fmla="*/ 24 w 32"/>
                <a:gd name="T7" fmla="*/ 5 h 21"/>
                <a:gd name="T8" fmla="*/ 15 w 32"/>
                <a:gd name="T9" fmla="*/ 11 h 21"/>
                <a:gd name="T10" fmla="*/ 15 w 32"/>
                <a:gd name="T11" fmla="*/ 11 h 21"/>
                <a:gd name="T12" fmla="*/ 6 w 32"/>
                <a:gd name="T13" fmla="*/ 14 h 21"/>
                <a:gd name="T14" fmla="*/ 6 w 32"/>
                <a:gd name="T15" fmla="*/ 14 h 21"/>
                <a:gd name="T16" fmla="*/ 1 w 32"/>
                <a:gd name="T17" fmla="*/ 18 h 21"/>
                <a:gd name="T18" fmla="*/ 1 w 32"/>
                <a:gd name="T19" fmla="*/ 18 h 21"/>
                <a:gd name="T20" fmla="*/ 1 w 32"/>
                <a:gd name="T21" fmla="*/ 18 h 21"/>
                <a:gd name="T22" fmla="*/ 1 w 32"/>
                <a:gd name="T23" fmla="*/ 19 h 21"/>
                <a:gd name="T24" fmla="*/ 0 w 32"/>
                <a:gd name="T25" fmla="*/ 21 h 21"/>
                <a:gd name="T26" fmla="*/ 0 w 32"/>
                <a:gd name="T27" fmla="*/ 21 h 21"/>
                <a:gd name="T28" fmla="*/ 7 w 32"/>
                <a:gd name="T29" fmla="*/ 21 h 21"/>
                <a:gd name="T30" fmla="*/ 9 w 32"/>
                <a:gd name="T31" fmla="*/ 20 h 21"/>
                <a:gd name="T32" fmla="*/ 9 w 32"/>
                <a:gd name="T33" fmla="*/ 19 h 21"/>
                <a:gd name="T34" fmla="*/ 13 w 32"/>
                <a:gd name="T35" fmla="*/ 17 h 21"/>
                <a:gd name="T36" fmla="*/ 13 w 32"/>
                <a:gd name="T37" fmla="*/ 17 h 21"/>
                <a:gd name="T38" fmla="*/ 15 w 32"/>
                <a:gd name="T39" fmla="*/ 16 h 21"/>
                <a:gd name="T40" fmla="*/ 17 w 32"/>
                <a:gd name="T41" fmla="*/ 16 h 21"/>
                <a:gd name="T42" fmla="*/ 20 w 32"/>
                <a:gd name="T43" fmla="*/ 16 h 21"/>
                <a:gd name="T44" fmla="*/ 21 w 32"/>
                <a:gd name="T45" fmla="*/ 16 h 21"/>
                <a:gd name="T46" fmla="*/ 21 w 32"/>
                <a:gd name="T47" fmla="*/ 16 h 21"/>
                <a:gd name="T48" fmla="*/ 22 w 32"/>
                <a:gd name="T49" fmla="*/ 14 h 21"/>
                <a:gd name="T50" fmla="*/ 23 w 32"/>
                <a:gd name="T51" fmla="*/ 12 h 21"/>
                <a:gd name="T52" fmla="*/ 24 w 32"/>
                <a:gd name="T53" fmla="*/ 7 h 21"/>
                <a:gd name="T54" fmla="*/ 24 w 32"/>
                <a:gd name="T55" fmla="*/ 7 h 21"/>
                <a:gd name="T56" fmla="*/ 30 w 32"/>
                <a:gd name="T57" fmla="*/ 6 h 21"/>
                <a:gd name="T58" fmla="*/ 32 w 32"/>
                <a:gd name="T59" fmla="*/ 5 h 21"/>
                <a:gd name="T60" fmla="*/ 32 w 32"/>
                <a:gd name="T61" fmla="*/ 4 h 21"/>
                <a:gd name="T62" fmla="*/ 30 w 32"/>
                <a:gd name="T63" fmla="*/ 3 h 21"/>
                <a:gd name="T64" fmla="*/ 27 w 32"/>
                <a:gd name="T65" fmla="*/ 0 h 21"/>
                <a:gd name="T66" fmla="*/ 27 w 32"/>
                <a:gd name="T67" fmla="*/ 0 h 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2"/>
                <a:gd name="T103" fmla="*/ 0 h 21"/>
                <a:gd name="T104" fmla="*/ 32 w 32"/>
                <a:gd name="T105" fmla="*/ 21 h 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2" h="21">
                  <a:moveTo>
                    <a:pt x="27" y="0"/>
                  </a:moveTo>
                  <a:lnTo>
                    <a:pt x="27" y="0"/>
                  </a:lnTo>
                  <a:lnTo>
                    <a:pt x="24" y="5"/>
                  </a:lnTo>
                  <a:lnTo>
                    <a:pt x="15" y="11"/>
                  </a:lnTo>
                  <a:lnTo>
                    <a:pt x="6" y="14"/>
                  </a:lnTo>
                  <a:lnTo>
                    <a:pt x="1" y="18"/>
                  </a:lnTo>
                  <a:lnTo>
                    <a:pt x="1" y="19"/>
                  </a:lnTo>
                  <a:lnTo>
                    <a:pt x="0" y="21"/>
                  </a:lnTo>
                  <a:lnTo>
                    <a:pt x="7" y="21"/>
                  </a:lnTo>
                  <a:lnTo>
                    <a:pt x="9" y="20"/>
                  </a:lnTo>
                  <a:lnTo>
                    <a:pt x="9" y="19"/>
                  </a:lnTo>
                  <a:lnTo>
                    <a:pt x="13" y="17"/>
                  </a:lnTo>
                  <a:lnTo>
                    <a:pt x="15" y="16"/>
                  </a:lnTo>
                  <a:lnTo>
                    <a:pt x="17" y="16"/>
                  </a:lnTo>
                  <a:lnTo>
                    <a:pt x="20" y="16"/>
                  </a:lnTo>
                  <a:lnTo>
                    <a:pt x="21" y="16"/>
                  </a:lnTo>
                  <a:lnTo>
                    <a:pt x="22" y="14"/>
                  </a:lnTo>
                  <a:lnTo>
                    <a:pt x="23" y="12"/>
                  </a:lnTo>
                  <a:lnTo>
                    <a:pt x="24" y="7"/>
                  </a:lnTo>
                  <a:lnTo>
                    <a:pt x="30" y="6"/>
                  </a:lnTo>
                  <a:lnTo>
                    <a:pt x="32" y="5"/>
                  </a:lnTo>
                  <a:lnTo>
                    <a:pt x="32" y="4"/>
                  </a:lnTo>
                  <a:lnTo>
                    <a:pt x="30" y="3"/>
                  </a:lnTo>
                  <a:lnTo>
                    <a:pt x="2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888" name="Freeform 331"/>
            <p:cNvSpPr>
              <a:spLocks/>
            </p:cNvSpPr>
            <p:nvPr/>
          </p:nvSpPr>
          <p:spPr bwMode="auto">
            <a:xfrm>
              <a:off x="1611" y="1078"/>
              <a:ext cx="7" cy="3"/>
            </a:xfrm>
            <a:custGeom>
              <a:avLst/>
              <a:gdLst>
                <a:gd name="T0" fmla="*/ 0 w 7"/>
                <a:gd name="T1" fmla="*/ 0 h 3"/>
                <a:gd name="T2" fmla="*/ 0 w 7"/>
                <a:gd name="T3" fmla="*/ 0 h 3"/>
                <a:gd name="T4" fmla="*/ 2 w 7"/>
                <a:gd name="T5" fmla="*/ 3 h 3"/>
                <a:gd name="T6" fmla="*/ 2 w 7"/>
                <a:gd name="T7" fmla="*/ 3 h 3"/>
                <a:gd name="T8" fmla="*/ 5 w 7"/>
                <a:gd name="T9" fmla="*/ 2 h 3"/>
                <a:gd name="T10" fmla="*/ 7 w 7"/>
                <a:gd name="T11" fmla="*/ 2 h 3"/>
                <a:gd name="T12" fmla="*/ 6 w 7"/>
                <a:gd name="T13" fmla="*/ 1 h 3"/>
                <a:gd name="T14" fmla="*/ 6 w 7"/>
                <a:gd name="T15" fmla="*/ 1 h 3"/>
                <a:gd name="T16" fmla="*/ 4 w 7"/>
                <a:gd name="T17" fmla="*/ 1 h 3"/>
                <a:gd name="T18" fmla="*/ 0 w 7"/>
                <a:gd name="T19" fmla="*/ 0 h 3"/>
                <a:gd name="T20" fmla="*/ 0 w 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3"/>
                <a:gd name="T35" fmla="*/ 7 w 7"/>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3">
                  <a:moveTo>
                    <a:pt x="0" y="0"/>
                  </a:moveTo>
                  <a:lnTo>
                    <a:pt x="0" y="0"/>
                  </a:lnTo>
                  <a:lnTo>
                    <a:pt x="2" y="3"/>
                  </a:lnTo>
                  <a:lnTo>
                    <a:pt x="5" y="2"/>
                  </a:lnTo>
                  <a:lnTo>
                    <a:pt x="7" y="2"/>
                  </a:lnTo>
                  <a:lnTo>
                    <a:pt x="6" y="1"/>
                  </a:lnTo>
                  <a:lnTo>
                    <a:pt x="4"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889" name="Freeform 332"/>
            <p:cNvSpPr>
              <a:spLocks/>
            </p:cNvSpPr>
            <p:nvPr/>
          </p:nvSpPr>
          <p:spPr bwMode="auto">
            <a:xfrm>
              <a:off x="1680" y="1507"/>
              <a:ext cx="14" cy="10"/>
            </a:xfrm>
            <a:custGeom>
              <a:avLst/>
              <a:gdLst>
                <a:gd name="T0" fmla="*/ 4 w 14"/>
                <a:gd name="T1" fmla="*/ 0 h 10"/>
                <a:gd name="T2" fmla="*/ 4 w 14"/>
                <a:gd name="T3" fmla="*/ 0 h 10"/>
                <a:gd name="T4" fmla="*/ 0 w 14"/>
                <a:gd name="T5" fmla="*/ 6 h 10"/>
                <a:gd name="T6" fmla="*/ 0 w 14"/>
                <a:gd name="T7" fmla="*/ 6 h 10"/>
                <a:gd name="T8" fmla="*/ 14 w 14"/>
                <a:gd name="T9" fmla="*/ 10 h 10"/>
                <a:gd name="T10" fmla="*/ 14 w 14"/>
                <a:gd name="T11" fmla="*/ 10 h 10"/>
                <a:gd name="T12" fmla="*/ 14 w 14"/>
                <a:gd name="T13" fmla="*/ 6 h 10"/>
                <a:gd name="T14" fmla="*/ 14 w 14"/>
                <a:gd name="T15" fmla="*/ 6 h 10"/>
                <a:gd name="T16" fmla="*/ 12 w 14"/>
                <a:gd name="T17" fmla="*/ 4 h 10"/>
                <a:gd name="T18" fmla="*/ 11 w 14"/>
                <a:gd name="T19" fmla="*/ 4 h 10"/>
                <a:gd name="T20" fmla="*/ 11 w 14"/>
                <a:gd name="T21" fmla="*/ 4 h 10"/>
                <a:gd name="T22" fmla="*/ 7 w 14"/>
                <a:gd name="T23" fmla="*/ 2 h 10"/>
                <a:gd name="T24" fmla="*/ 4 w 14"/>
                <a:gd name="T25" fmla="*/ 0 h 10"/>
                <a:gd name="T26" fmla="*/ 4 w 14"/>
                <a:gd name="T27" fmla="*/ 0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10"/>
                <a:gd name="T44" fmla="*/ 14 w 14"/>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10">
                  <a:moveTo>
                    <a:pt x="4" y="0"/>
                  </a:moveTo>
                  <a:lnTo>
                    <a:pt x="4" y="0"/>
                  </a:lnTo>
                  <a:lnTo>
                    <a:pt x="0" y="6"/>
                  </a:lnTo>
                  <a:lnTo>
                    <a:pt x="14" y="10"/>
                  </a:lnTo>
                  <a:lnTo>
                    <a:pt x="14" y="6"/>
                  </a:lnTo>
                  <a:lnTo>
                    <a:pt x="12" y="4"/>
                  </a:lnTo>
                  <a:lnTo>
                    <a:pt x="11" y="4"/>
                  </a:lnTo>
                  <a:lnTo>
                    <a:pt x="7" y="2"/>
                  </a:lnTo>
                  <a:lnTo>
                    <a:pt x="4"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890" name="Freeform 333"/>
            <p:cNvSpPr>
              <a:spLocks/>
            </p:cNvSpPr>
            <p:nvPr/>
          </p:nvSpPr>
          <p:spPr bwMode="auto">
            <a:xfrm>
              <a:off x="1660" y="1667"/>
              <a:ext cx="19" cy="7"/>
            </a:xfrm>
            <a:custGeom>
              <a:avLst/>
              <a:gdLst>
                <a:gd name="T0" fmla="*/ 1 w 19"/>
                <a:gd name="T1" fmla="*/ 0 h 7"/>
                <a:gd name="T2" fmla="*/ 1 w 19"/>
                <a:gd name="T3" fmla="*/ 0 h 7"/>
                <a:gd name="T4" fmla="*/ 0 w 19"/>
                <a:gd name="T5" fmla="*/ 2 h 7"/>
                <a:gd name="T6" fmla="*/ 0 w 19"/>
                <a:gd name="T7" fmla="*/ 2 h 7"/>
                <a:gd name="T8" fmla="*/ 7 w 19"/>
                <a:gd name="T9" fmla="*/ 6 h 7"/>
                <a:gd name="T10" fmla="*/ 7 w 19"/>
                <a:gd name="T11" fmla="*/ 6 h 7"/>
                <a:gd name="T12" fmla="*/ 14 w 19"/>
                <a:gd name="T13" fmla="*/ 7 h 7"/>
                <a:gd name="T14" fmla="*/ 19 w 19"/>
                <a:gd name="T15" fmla="*/ 7 h 7"/>
                <a:gd name="T16" fmla="*/ 19 w 19"/>
                <a:gd name="T17" fmla="*/ 7 h 7"/>
                <a:gd name="T18" fmla="*/ 19 w 19"/>
                <a:gd name="T19" fmla="*/ 7 h 7"/>
                <a:gd name="T20" fmla="*/ 19 w 19"/>
                <a:gd name="T21" fmla="*/ 7 h 7"/>
                <a:gd name="T22" fmla="*/ 17 w 19"/>
                <a:gd name="T23" fmla="*/ 5 h 7"/>
                <a:gd name="T24" fmla="*/ 17 w 19"/>
                <a:gd name="T25" fmla="*/ 5 h 7"/>
                <a:gd name="T26" fmla="*/ 10 w 19"/>
                <a:gd name="T27" fmla="*/ 2 h 7"/>
                <a:gd name="T28" fmla="*/ 1 w 19"/>
                <a:gd name="T29" fmla="*/ 0 h 7"/>
                <a:gd name="T30" fmla="*/ 1 w 19"/>
                <a:gd name="T31" fmla="*/ 0 h 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
                <a:gd name="T49" fmla="*/ 0 h 7"/>
                <a:gd name="T50" fmla="*/ 19 w 19"/>
                <a:gd name="T51" fmla="*/ 7 h 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 h="7">
                  <a:moveTo>
                    <a:pt x="1" y="0"/>
                  </a:moveTo>
                  <a:lnTo>
                    <a:pt x="1" y="0"/>
                  </a:lnTo>
                  <a:lnTo>
                    <a:pt x="0" y="2"/>
                  </a:lnTo>
                  <a:lnTo>
                    <a:pt x="7" y="6"/>
                  </a:lnTo>
                  <a:lnTo>
                    <a:pt x="14" y="7"/>
                  </a:lnTo>
                  <a:lnTo>
                    <a:pt x="19" y="7"/>
                  </a:lnTo>
                  <a:lnTo>
                    <a:pt x="17" y="5"/>
                  </a:lnTo>
                  <a:lnTo>
                    <a:pt x="10" y="2"/>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891" name="Freeform 334"/>
            <p:cNvSpPr>
              <a:spLocks/>
            </p:cNvSpPr>
            <p:nvPr/>
          </p:nvSpPr>
          <p:spPr bwMode="auto">
            <a:xfrm>
              <a:off x="1682" y="1681"/>
              <a:ext cx="4" cy="5"/>
            </a:xfrm>
            <a:custGeom>
              <a:avLst/>
              <a:gdLst>
                <a:gd name="T0" fmla="*/ 0 w 4"/>
                <a:gd name="T1" fmla="*/ 0 h 5"/>
                <a:gd name="T2" fmla="*/ 0 w 4"/>
                <a:gd name="T3" fmla="*/ 0 h 5"/>
                <a:gd name="T4" fmla="*/ 2 w 4"/>
                <a:gd name="T5" fmla="*/ 5 h 5"/>
                <a:gd name="T6" fmla="*/ 2 w 4"/>
                <a:gd name="T7" fmla="*/ 5 h 5"/>
                <a:gd name="T8" fmla="*/ 4 w 4"/>
                <a:gd name="T9" fmla="*/ 5 h 5"/>
                <a:gd name="T10" fmla="*/ 4 w 4"/>
                <a:gd name="T11" fmla="*/ 4 h 5"/>
                <a:gd name="T12" fmla="*/ 0 w 4"/>
                <a:gd name="T13" fmla="*/ 0 h 5"/>
                <a:gd name="T14" fmla="*/ 0 w 4"/>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5"/>
                <a:gd name="T26" fmla="*/ 4 w 4"/>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5">
                  <a:moveTo>
                    <a:pt x="0" y="0"/>
                  </a:moveTo>
                  <a:lnTo>
                    <a:pt x="0" y="0"/>
                  </a:lnTo>
                  <a:lnTo>
                    <a:pt x="2" y="5"/>
                  </a:lnTo>
                  <a:lnTo>
                    <a:pt x="4" y="5"/>
                  </a:lnTo>
                  <a:lnTo>
                    <a:pt x="4" y="4"/>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892" name="Freeform 335"/>
            <p:cNvSpPr>
              <a:spLocks/>
            </p:cNvSpPr>
            <p:nvPr/>
          </p:nvSpPr>
          <p:spPr bwMode="auto">
            <a:xfrm>
              <a:off x="1589" y="1602"/>
              <a:ext cx="3" cy="2"/>
            </a:xfrm>
            <a:custGeom>
              <a:avLst/>
              <a:gdLst>
                <a:gd name="T0" fmla="*/ 1 w 3"/>
                <a:gd name="T1" fmla="*/ 0 h 2"/>
                <a:gd name="T2" fmla="*/ 1 w 3"/>
                <a:gd name="T3" fmla="*/ 0 h 2"/>
                <a:gd name="T4" fmla="*/ 0 w 3"/>
                <a:gd name="T5" fmla="*/ 2 h 2"/>
                <a:gd name="T6" fmla="*/ 0 w 3"/>
                <a:gd name="T7" fmla="*/ 2 h 2"/>
                <a:gd name="T8" fmla="*/ 2 w 3"/>
                <a:gd name="T9" fmla="*/ 1 h 2"/>
                <a:gd name="T10" fmla="*/ 3 w 3"/>
                <a:gd name="T11" fmla="*/ 0 h 2"/>
                <a:gd name="T12" fmla="*/ 2 w 3"/>
                <a:gd name="T13" fmla="*/ 0 h 2"/>
                <a:gd name="T14" fmla="*/ 1 w 3"/>
                <a:gd name="T15" fmla="*/ 0 h 2"/>
                <a:gd name="T16" fmla="*/ 1 w 3"/>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2"/>
                <a:gd name="T29" fmla="*/ 3 w 3"/>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2">
                  <a:moveTo>
                    <a:pt x="1" y="0"/>
                  </a:moveTo>
                  <a:lnTo>
                    <a:pt x="1" y="0"/>
                  </a:lnTo>
                  <a:lnTo>
                    <a:pt x="0" y="2"/>
                  </a:lnTo>
                  <a:lnTo>
                    <a:pt x="2" y="1"/>
                  </a:lnTo>
                  <a:lnTo>
                    <a:pt x="3" y="0"/>
                  </a:lnTo>
                  <a:lnTo>
                    <a:pt x="2"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893" name="Freeform 336"/>
            <p:cNvSpPr>
              <a:spLocks/>
            </p:cNvSpPr>
            <p:nvPr/>
          </p:nvSpPr>
          <p:spPr bwMode="auto">
            <a:xfrm>
              <a:off x="1571" y="1612"/>
              <a:ext cx="3" cy="2"/>
            </a:xfrm>
            <a:custGeom>
              <a:avLst/>
              <a:gdLst>
                <a:gd name="T0" fmla="*/ 1 w 3"/>
                <a:gd name="T1" fmla="*/ 0 h 2"/>
                <a:gd name="T2" fmla="*/ 1 w 3"/>
                <a:gd name="T3" fmla="*/ 0 h 2"/>
                <a:gd name="T4" fmla="*/ 0 w 3"/>
                <a:gd name="T5" fmla="*/ 1 h 2"/>
                <a:gd name="T6" fmla="*/ 0 w 3"/>
                <a:gd name="T7" fmla="*/ 1 h 2"/>
                <a:gd name="T8" fmla="*/ 1 w 3"/>
                <a:gd name="T9" fmla="*/ 2 h 2"/>
                <a:gd name="T10" fmla="*/ 1 w 3"/>
                <a:gd name="T11" fmla="*/ 2 h 2"/>
                <a:gd name="T12" fmla="*/ 3 w 3"/>
                <a:gd name="T13" fmla="*/ 1 h 2"/>
                <a:gd name="T14" fmla="*/ 3 w 3"/>
                <a:gd name="T15" fmla="*/ 0 h 2"/>
                <a:gd name="T16" fmla="*/ 1 w 3"/>
                <a:gd name="T17" fmla="*/ 0 h 2"/>
                <a:gd name="T18" fmla="*/ 1 w 3"/>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
                <a:gd name="T32" fmla="*/ 3 w 3"/>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
                  <a:moveTo>
                    <a:pt x="1" y="0"/>
                  </a:moveTo>
                  <a:lnTo>
                    <a:pt x="1" y="0"/>
                  </a:lnTo>
                  <a:lnTo>
                    <a:pt x="0" y="1"/>
                  </a:lnTo>
                  <a:lnTo>
                    <a:pt x="1" y="2"/>
                  </a:lnTo>
                  <a:lnTo>
                    <a:pt x="3" y="1"/>
                  </a:lnTo>
                  <a:lnTo>
                    <a:pt x="3"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894" name="Freeform 337"/>
            <p:cNvSpPr>
              <a:spLocks/>
            </p:cNvSpPr>
            <p:nvPr/>
          </p:nvSpPr>
          <p:spPr bwMode="auto">
            <a:xfrm>
              <a:off x="1659" y="1742"/>
              <a:ext cx="2" cy="3"/>
            </a:xfrm>
            <a:custGeom>
              <a:avLst/>
              <a:gdLst>
                <a:gd name="T0" fmla="*/ 2 w 2"/>
                <a:gd name="T1" fmla="*/ 2 h 3"/>
                <a:gd name="T2" fmla="*/ 2 w 2"/>
                <a:gd name="T3" fmla="*/ 2 h 3"/>
                <a:gd name="T4" fmla="*/ 1 w 2"/>
                <a:gd name="T5" fmla="*/ 0 h 3"/>
                <a:gd name="T6" fmla="*/ 1 w 2"/>
                <a:gd name="T7" fmla="*/ 0 h 3"/>
                <a:gd name="T8" fmla="*/ 0 w 2"/>
                <a:gd name="T9" fmla="*/ 3 h 3"/>
                <a:gd name="T10" fmla="*/ 2 w 2"/>
                <a:gd name="T11" fmla="*/ 2 h 3"/>
                <a:gd name="T12" fmla="*/ 0 60000 65536"/>
                <a:gd name="T13" fmla="*/ 0 60000 65536"/>
                <a:gd name="T14" fmla="*/ 0 60000 65536"/>
                <a:gd name="T15" fmla="*/ 0 60000 65536"/>
                <a:gd name="T16" fmla="*/ 0 60000 65536"/>
                <a:gd name="T17" fmla="*/ 0 60000 65536"/>
                <a:gd name="T18" fmla="*/ 0 w 2"/>
                <a:gd name="T19" fmla="*/ 0 h 3"/>
                <a:gd name="T20" fmla="*/ 2 w 2"/>
                <a:gd name="T21" fmla="*/ 3 h 3"/>
              </a:gdLst>
              <a:ahLst/>
              <a:cxnLst>
                <a:cxn ang="T12">
                  <a:pos x="T0" y="T1"/>
                </a:cxn>
                <a:cxn ang="T13">
                  <a:pos x="T2" y="T3"/>
                </a:cxn>
                <a:cxn ang="T14">
                  <a:pos x="T4" y="T5"/>
                </a:cxn>
                <a:cxn ang="T15">
                  <a:pos x="T6" y="T7"/>
                </a:cxn>
                <a:cxn ang="T16">
                  <a:pos x="T8" y="T9"/>
                </a:cxn>
                <a:cxn ang="T17">
                  <a:pos x="T10" y="T11"/>
                </a:cxn>
              </a:cxnLst>
              <a:rect l="T18" t="T19" r="T20" b="T21"/>
              <a:pathLst>
                <a:path w="2" h="3">
                  <a:moveTo>
                    <a:pt x="2" y="2"/>
                  </a:moveTo>
                  <a:lnTo>
                    <a:pt x="2" y="2"/>
                  </a:lnTo>
                  <a:lnTo>
                    <a:pt x="1" y="0"/>
                  </a:lnTo>
                  <a:lnTo>
                    <a:pt x="0" y="3"/>
                  </a:lnTo>
                  <a:lnTo>
                    <a:pt x="2" y="2"/>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895" name="Freeform 338"/>
            <p:cNvSpPr>
              <a:spLocks/>
            </p:cNvSpPr>
            <p:nvPr/>
          </p:nvSpPr>
          <p:spPr bwMode="auto">
            <a:xfrm>
              <a:off x="1825" y="1061"/>
              <a:ext cx="1" cy="4"/>
            </a:xfrm>
            <a:custGeom>
              <a:avLst/>
              <a:gdLst>
                <a:gd name="T0" fmla="*/ 1 w 1"/>
                <a:gd name="T1" fmla="*/ 0 h 4"/>
                <a:gd name="T2" fmla="*/ 1 w 1"/>
                <a:gd name="T3" fmla="*/ 0 h 4"/>
                <a:gd name="T4" fmla="*/ 1 w 1"/>
                <a:gd name="T5" fmla="*/ 4 h 4"/>
                <a:gd name="T6" fmla="*/ 1 w 1"/>
                <a:gd name="T7" fmla="*/ 4 h 4"/>
                <a:gd name="T8" fmla="*/ 0 w 1"/>
                <a:gd name="T9" fmla="*/ 4 h 4"/>
                <a:gd name="T10" fmla="*/ 0 w 1"/>
                <a:gd name="T11" fmla="*/ 2 h 4"/>
                <a:gd name="T12" fmla="*/ 0 w 1"/>
                <a:gd name="T13" fmla="*/ 1 h 4"/>
                <a:gd name="T14" fmla="*/ 1 w 1"/>
                <a:gd name="T15" fmla="*/ 0 h 4"/>
                <a:gd name="T16" fmla="*/ 1 w 1"/>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
                <a:gd name="T28" fmla="*/ 0 h 4"/>
                <a:gd name="T29" fmla="*/ 1 w 1"/>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 h="4">
                  <a:moveTo>
                    <a:pt x="1" y="0"/>
                  </a:moveTo>
                  <a:lnTo>
                    <a:pt x="1" y="0"/>
                  </a:lnTo>
                  <a:lnTo>
                    <a:pt x="1" y="4"/>
                  </a:lnTo>
                  <a:lnTo>
                    <a:pt x="0" y="4"/>
                  </a:lnTo>
                  <a:lnTo>
                    <a:pt x="0" y="2"/>
                  </a:lnTo>
                  <a:lnTo>
                    <a:pt x="0" y="1"/>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896" name="Freeform 339"/>
            <p:cNvSpPr>
              <a:spLocks/>
            </p:cNvSpPr>
            <p:nvPr/>
          </p:nvSpPr>
          <p:spPr bwMode="auto">
            <a:xfrm>
              <a:off x="1844" y="1068"/>
              <a:ext cx="4" cy="5"/>
            </a:xfrm>
            <a:custGeom>
              <a:avLst/>
              <a:gdLst>
                <a:gd name="T0" fmla="*/ 1 w 4"/>
                <a:gd name="T1" fmla="*/ 0 h 5"/>
                <a:gd name="T2" fmla="*/ 1 w 4"/>
                <a:gd name="T3" fmla="*/ 0 h 5"/>
                <a:gd name="T4" fmla="*/ 3 w 4"/>
                <a:gd name="T5" fmla="*/ 0 h 5"/>
                <a:gd name="T6" fmla="*/ 4 w 4"/>
                <a:gd name="T7" fmla="*/ 3 h 5"/>
                <a:gd name="T8" fmla="*/ 3 w 4"/>
                <a:gd name="T9" fmla="*/ 5 h 5"/>
                <a:gd name="T10" fmla="*/ 3 w 4"/>
                <a:gd name="T11" fmla="*/ 5 h 5"/>
                <a:gd name="T12" fmla="*/ 0 w 4"/>
                <a:gd name="T13" fmla="*/ 5 h 5"/>
                <a:gd name="T14" fmla="*/ 0 w 4"/>
                <a:gd name="T15" fmla="*/ 5 h 5"/>
                <a:gd name="T16" fmla="*/ 0 w 4"/>
                <a:gd name="T17" fmla="*/ 1 h 5"/>
                <a:gd name="T18" fmla="*/ 0 w 4"/>
                <a:gd name="T19" fmla="*/ 0 h 5"/>
                <a:gd name="T20" fmla="*/ 1 w 4"/>
                <a:gd name="T21" fmla="*/ 0 h 5"/>
                <a:gd name="T22" fmla="*/ 1 w 4"/>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5"/>
                <a:gd name="T38" fmla="*/ 4 w 4"/>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5">
                  <a:moveTo>
                    <a:pt x="1" y="0"/>
                  </a:moveTo>
                  <a:lnTo>
                    <a:pt x="1" y="0"/>
                  </a:lnTo>
                  <a:lnTo>
                    <a:pt x="3" y="0"/>
                  </a:lnTo>
                  <a:lnTo>
                    <a:pt x="4" y="3"/>
                  </a:lnTo>
                  <a:lnTo>
                    <a:pt x="3" y="5"/>
                  </a:lnTo>
                  <a:lnTo>
                    <a:pt x="0" y="5"/>
                  </a:lnTo>
                  <a:lnTo>
                    <a:pt x="0" y="1"/>
                  </a:lnTo>
                  <a:lnTo>
                    <a:pt x="0"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897" name="Freeform 340"/>
            <p:cNvSpPr>
              <a:spLocks/>
            </p:cNvSpPr>
            <p:nvPr/>
          </p:nvSpPr>
          <p:spPr bwMode="auto">
            <a:xfrm>
              <a:off x="1854" y="1079"/>
              <a:ext cx="3" cy="3"/>
            </a:xfrm>
            <a:custGeom>
              <a:avLst/>
              <a:gdLst>
                <a:gd name="T0" fmla="*/ 3 w 3"/>
                <a:gd name="T1" fmla="*/ 0 h 3"/>
                <a:gd name="T2" fmla="*/ 3 w 3"/>
                <a:gd name="T3" fmla="*/ 0 h 3"/>
                <a:gd name="T4" fmla="*/ 3 w 3"/>
                <a:gd name="T5" fmla="*/ 3 h 3"/>
                <a:gd name="T6" fmla="*/ 3 w 3"/>
                <a:gd name="T7" fmla="*/ 3 h 3"/>
                <a:gd name="T8" fmla="*/ 0 w 3"/>
                <a:gd name="T9" fmla="*/ 3 h 3"/>
                <a:gd name="T10" fmla="*/ 0 w 3"/>
                <a:gd name="T11" fmla="*/ 2 h 3"/>
                <a:gd name="T12" fmla="*/ 1 w 3"/>
                <a:gd name="T13" fmla="*/ 1 h 3"/>
                <a:gd name="T14" fmla="*/ 3 w 3"/>
                <a:gd name="T15" fmla="*/ 0 h 3"/>
                <a:gd name="T16" fmla="*/ 3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3" y="0"/>
                  </a:moveTo>
                  <a:lnTo>
                    <a:pt x="3" y="0"/>
                  </a:lnTo>
                  <a:lnTo>
                    <a:pt x="3" y="3"/>
                  </a:lnTo>
                  <a:lnTo>
                    <a:pt x="0" y="3"/>
                  </a:lnTo>
                  <a:lnTo>
                    <a:pt x="0" y="2"/>
                  </a:lnTo>
                  <a:lnTo>
                    <a:pt x="1" y="1"/>
                  </a:lnTo>
                  <a:lnTo>
                    <a:pt x="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898" name="Freeform 341"/>
            <p:cNvSpPr>
              <a:spLocks/>
            </p:cNvSpPr>
            <p:nvPr/>
          </p:nvSpPr>
          <p:spPr bwMode="auto">
            <a:xfrm>
              <a:off x="1857" y="1088"/>
              <a:ext cx="12" cy="4"/>
            </a:xfrm>
            <a:custGeom>
              <a:avLst/>
              <a:gdLst>
                <a:gd name="T0" fmla="*/ 2 w 12"/>
                <a:gd name="T1" fmla="*/ 0 h 4"/>
                <a:gd name="T2" fmla="*/ 2 w 12"/>
                <a:gd name="T3" fmla="*/ 0 h 4"/>
                <a:gd name="T4" fmla="*/ 7 w 12"/>
                <a:gd name="T5" fmla="*/ 0 h 4"/>
                <a:gd name="T6" fmla="*/ 9 w 12"/>
                <a:gd name="T7" fmla="*/ 1 h 4"/>
                <a:gd name="T8" fmla="*/ 10 w 12"/>
                <a:gd name="T9" fmla="*/ 2 h 4"/>
                <a:gd name="T10" fmla="*/ 12 w 12"/>
                <a:gd name="T11" fmla="*/ 4 h 4"/>
                <a:gd name="T12" fmla="*/ 12 w 12"/>
                <a:gd name="T13" fmla="*/ 4 h 4"/>
                <a:gd name="T14" fmla="*/ 3 w 12"/>
                <a:gd name="T15" fmla="*/ 1 h 4"/>
                <a:gd name="T16" fmla="*/ 0 w 12"/>
                <a:gd name="T17" fmla="*/ 0 h 4"/>
                <a:gd name="T18" fmla="*/ 0 w 12"/>
                <a:gd name="T19" fmla="*/ 0 h 4"/>
                <a:gd name="T20" fmla="*/ 2 w 12"/>
                <a:gd name="T21" fmla="*/ 0 h 4"/>
                <a:gd name="T22" fmla="*/ 2 w 12"/>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
                <a:gd name="T38" fmla="*/ 12 w 12"/>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
                  <a:moveTo>
                    <a:pt x="2" y="0"/>
                  </a:moveTo>
                  <a:lnTo>
                    <a:pt x="2" y="0"/>
                  </a:lnTo>
                  <a:lnTo>
                    <a:pt x="7" y="0"/>
                  </a:lnTo>
                  <a:lnTo>
                    <a:pt x="9" y="1"/>
                  </a:lnTo>
                  <a:lnTo>
                    <a:pt x="10" y="2"/>
                  </a:lnTo>
                  <a:lnTo>
                    <a:pt x="12" y="4"/>
                  </a:lnTo>
                  <a:lnTo>
                    <a:pt x="3" y="1"/>
                  </a:lnTo>
                  <a:lnTo>
                    <a:pt x="0" y="0"/>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899" name="Freeform 342"/>
            <p:cNvSpPr>
              <a:spLocks/>
            </p:cNvSpPr>
            <p:nvPr/>
          </p:nvSpPr>
          <p:spPr bwMode="auto">
            <a:xfrm>
              <a:off x="1705" y="1089"/>
              <a:ext cx="22" cy="12"/>
            </a:xfrm>
            <a:custGeom>
              <a:avLst/>
              <a:gdLst>
                <a:gd name="T0" fmla="*/ 17 w 22"/>
                <a:gd name="T1" fmla="*/ 0 h 12"/>
                <a:gd name="T2" fmla="*/ 17 w 22"/>
                <a:gd name="T3" fmla="*/ 0 h 12"/>
                <a:gd name="T4" fmla="*/ 16 w 22"/>
                <a:gd name="T5" fmla="*/ 0 h 12"/>
                <a:gd name="T6" fmla="*/ 14 w 22"/>
                <a:gd name="T7" fmla="*/ 3 h 12"/>
                <a:gd name="T8" fmla="*/ 10 w 22"/>
                <a:gd name="T9" fmla="*/ 5 h 12"/>
                <a:gd name="T10" fmla="*/ 10 w 22"/>
                <a:gd name="T11" fmla="*/ 5 h 12"/>
                <a:gd name="T12" fmla="*/ 5 w 22"/>
                <a:gd name="T13" fmla="*/ 5 h 12"/>
                <a:gd name="T14" fmla="*/ 0 w 22"/>
                <a:gd name="T15" fmla="*/ 5 h 12"/>
                <a:gd name="T16" fmla="*/ 0 w 22"/>
                <a:gd name="T17" fmla="*/ 5 h 12"/>
                <a:gd name="T18" fmla="*/ 0 w 22"/>
                <a:gd name="T19" fmla="*/ 6 h 12"/>
                <a:gd name="T20" fmla="*/ 0 w 22"/>
                <a:gd name="T21" fmla="*/ 7 h 12"/>
                <a:gd name="T22" fmla="*/ 1 w 22"/>
                <a:gd name="T23" fmla="*/ 7 h 12"/>
                <a:gd name="T24" fmla="*/ 1 w 22"/>
                <a:gd name="T25" fmla="*/ 7 h 12"/>
                <a:gd name="T26" fmla="*/ 0 w 22"/>
                <a:gd name="T27" fmla="*/ 7 h 12"/>
                <a:gd name="T28" fmla="*/ 1 w 22"/>
                <a:gd name="T29" fmla="*/ 8 h 12"/>
                <a:gd name="T30" fmla="*/ 2 w 22"/>
                <a:gd name="T31" fmla="*/ 10 h 12"/>
                <a:gd name="T32" fmla="*/ 2 w 22"/>
                <a:gd name="T33" fmla="*/ 10 h 12"/>
                <a:gd name="T34" fmla="*/ 1 w 22"/>
                <a:gd name="T35" fmla="*/ 10 h 12"/>
                <a:gd name="T36" fmla="*/ 2 w 22"/>
                <a:gd name="T37" fmla="*/ 10 h 12"/>
                <a:gd name="T38" fmla="*/ 3 w 22"/>
                <a:gd name="T39" fmla="*/ 10 h 12"/>
                <a:gd name="T40" fmla="*/ 3 w 22"/>
                <a:gd name="T41" fmla="*/ 10 h 12"/>
                <a:gd name="T42" fmla="*/ 5 w 22"/>
                <a:gd name="T43" fmla="*/ 8 h 12"/>
                <a:gd name="T44" fmla="*/ 7 w 22"/>
                <a:gd name="T45" fmla="*/ 8 h 12"/>
                <a:gd name="T46" fmla="*/ 7 w 22"/>
                <a:gd name="T47" fmla="*/ 8 h 12"/>
                <a:gd name="T48" fmla="*/ 8 w 22"/>
                <a:gd name="T49" fmla="*/ 12 h 12"/>
                <a:gd name="T50" fmla="*/ 10 w 22"/>
                <a:gd name="T51" fmla="*/ 12 h 12"/>
                <a:gd name="T52" fmla="*/ 10 w 22"/>
                <a:gd name="T53" fmla="*/ 12 h 12"/>
                <a:gd name="T54" fmla="*/ 14 w 22"/>
                <a:gd name="T55" fmla="*/ 10 h 12"/>
                <a:gd name="T56" fmla="*/ 19 w 22"/>
                <a:gd name="T57" fmla="*/ 5 h 12"/>
                <a:gd name="T58" fmla="*/ 22 w 22"/>
                <a:gd name="T59" fmla="*/ 3 h 12"/>
                <a:gd name="T60" fmla="*/ 22 w 22"/>
                <a:gd name="T61" fmla="*/ 1 h 12"/>
                <a:gd name="T62" fmla="*/ 21 w 22"/>
                <a:gd name="T63" fmla="*/ 0 h 12"/>
                <a:gd name="T64" fmla="*/ 17 w 22"/>
                <a:gd name="T65" fmla="*/ 0 h 12"/>
                <a:gd name="T66" fmla="*/ 17 w 22"/>
                <a:gd name="T67" fmla="*/ 0 h 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
                <a:gd name="T103" fmla="*/ 0 h 12"/>
                <a:gd name="T104" fmla="*/ 22 w 22"/>
                <a:gd name="T105" fmla="*/ 12 h 1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 h="12">
                  <a:moveTo>
                    <a:pt x="17" y="0"/>
                  </a:moveTo>
                  <a:lnTo>
                    <a:pt x="17" y="0"/>
                  </a:lnTo>
                  <a:lnTo>
                    <a:pt x="16" y="0"/>
                  </a:lnTo>
                  <a:lnTo>
                    <a:pt x="14" y="3"/>
                  </a:lnTo>
                  <a:lnTo>
                    <a:pt x="10" y="5"/>
                  </a:lnTo>
                  <a:lnTo>
                    <a:pt x="5" y="5"/>
                  </a:lnTo>
                  <a:lnTo>
                    <a:pt x="0" y="5"/>
                  </a:lnTo>
                  <a:lnTo>
                    <a:pt x="0" y="6"/>
                  </a:lnTo>
                  <a:lnTo>
                    <a:pt x="0" y="7"/>
                  </a:lnTo>
                  <a:lnTo>
                    <a:pt x="1" y="7"/>
                  </a:lnTo>
                  <a:lnTo>
                    <a:pt x="0" y="7"/>
                  </a:lnTo>
                  <a:lnTo>
                    <a:pt x="1" y="8"/>
                  </a:lnTo>
                  <a:lnTo>
                    <a:pt x="2" y="10"/>
                  </a:lnTo>
                  <a:lnTo>
                    <a:pt x="1" y="10"/>
                  </a:lnTo>
                  <a:lnTo>
                    <a:pt x="2" y="10"/>
                  </a:lnTo>
                  <a:lnTo>
                    <a:pt x="3" y="10"/>
                  </a:lnTo>
                  <a:lnTo>
                    <a:pt x="5" y="8"/>
                  </a:lnTo>
                  <a:lnTo>
                    <a:pt x="7" y="8"/>
                  </a:lnTo>
                  <a:lnTo>
                    <a:pt x="8" y="12"/>
                  </a:lnTo>
                  <a:lnTo>
                    <a:pt x="10" y="12"/>
                  </a:lnTo>
                  <a:lnTo>
                    <a:pt x="14" y="10"/>
                  </a:lnTo>
                  <a:lnTo>
                    <a:pt x="19" y="5"/>
                  </a:lnTo>
                  <a:lnTo>
                    <a:pt x="22" y="3"/>
                  </a:lnTo>
                  <a:lnTo>
                    <a:pt x="22" y="1"/>
                  </a:lnTo>
                  <a:lnTo>
                    <a:pt x="21" y="0"/>
                  </a:lnTo>
                  <a:lnTo>
                    <a:pt x="1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00" name="Freeform 343"/>
            <p:cNvSpPr>
              <a:spLocks/>
            </p:cNvSpPr>
            <p:nvPr/>
          </p:nvSpPr>
          <p:spPr bwMode="auto">
            <a:xfrm>
              <a:off x="1731" y="1096"/>
              <a:ext cx="5" cy="5"/>
            </a:xfrm>
            <a:custGeom>
              <a:avLst/>
              <a:gdLst>
                <a:gd name="T0" fmla="*/ 0 w 5"/>
                <a:gd name="T1" fmla="*/ 0 h 5"/>
                <a:gd name="T2" fmla="*/ 0 w 5"/>
                <a:gd name="T3" fmla="*/ 0 h 5"/>
                <a:gd name="T4" fmla="*/ 0 w 5"/>
                <a:gd name="T5" fmla="*/ 5 h 5"/>
                <a:gd name="T6" fmla="*/ 5 w 5"/>
                <a:gd name="T7" fmla="*/ 3 h 5"/>
                <a:gd name="T8" fmla="*/ 5 w 5"/>
                <a:gd name="T9" fmla="*/ 3 h 5"/>
                <a:gd name="T10" fmla="*/ 5 w 5"/>
                <a:gd name="T11" fmla="*/ 0 h 5"/>
                <a:gd name="T12" fmla="*/ 5 w 5"/>
                <a:gd name="T13" fmla="*/ 0 h 5"/>
                <a:gd name="T14" fmla="*/ 0 w 5"/>
                <a:gd name="T15" fmla="*/ 0 h 5"/>
                <a:gd name="T16" fmla="*/ 0 w 5"/>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0" y="0"/>
                  </a:moveTo>
                  <a:lnTo>
                    <a:pt x="0" y="0"/>
                  </a:lnTo>
                  <a:lnTo>
                    <a:pt x="0" y="5"/>
                  </a:lnTo>
                  <a:lnTo>
                    <a:pt x="5" y="3"/>
                  </a:lnTo>
                  <a:lnTo>
                    <a:pt x="5"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01" name="Freeform 344"/>
            <p:cNvSpPr>
              <a:spLocks/>
            </p:cNvSpPr>
            <p:nvPr/>
          </p:nvSpPr>
          <p:spPr bwMode="auto">
            <a:xfrm>
              <a:off x="1762" y="1100"/>
              <a:ext cx="7" cy="4"/>
            </a:xfrm>
            <a:custGeom>
              <a:avLst/>
              <a:gdLst>
                <a:gd name="T0" fmla="*/ 2 w 7"/>
                <a:gd name="T1" fmla="*/ 0 h 4"/>
                <a:gd name="T2" fmla="*/ 2 w 7"/>
                <a:gd name="T3" fmla="*/ 0 h 4"/>
                <a:gd name="T4" fmla="*/ 2 w 7"/>
                <a:gd name="T5" fmla="*/ 1 h 4"/>
                <a:gd name="T6" fmla="*/ 1 w 7"/>
                <a:gd name="T7" fmla="*/ 2 h 4"/>
                <a:gd name="T8" fmla="*/ 0 w 7"/>
                <a:gd name="T9" fmla="*/ 2 h 4"/>
                <a:gd name="T10" fmla="*/ 0 w 7"/>
                <a:gd name="T11" fmla="*/ 2 h 4"/>
                <a:gd name="T12" fmla="*/ 0 w 7"/>
                <a:gd name="T13" fmla="*/ 3 h 4"/>
                <a:gd name="T14" fmla="*/ 1 w 7"/>
                <a:gd name="T15" fmla="*/ 4 h 4"/>
                <a:gd name="T16" fmla="*/ 1 w 7"/>
                <a:gd name="T17" fmla="*/ 4 h 4"/>
                <a:gd name="T18" fmla="*/ 3 w 7"/>
                <a:gd name="T19" fmla="*/ 4 h 4"/>
                <a:gd name="T20" fmla="*/ 6 w 7"/>
                <a:gd name="T21" fmla="*/ 4 h 4"/>
                <a:gd name="T22" fmla="*/ 7 w 7"/>
                <a:gd name="T23" fmla="*/ 0 h 4"/>
                <a:gd name="T24" fmla="*/ 7 w 7"/>
                <a:gd name="T25" fmla="*/ 0 h 4"/>
                <a:gd name="T26" fmla="*/ 2 w 7"/>
                <a:gd name="T27" fmla="*/ 0 h 4"/>
                <a:gd name="T28" fmla="*/ 2 w 7"/>
                <a:gd name="T29" fmla="*/ 0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
                <a:gd name="T46" fmla="*/ 0 h 4"/>
                <a:gd name="T47" fmla="*/ 7 w 7"/>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 h="4">
                  <a:moveTo>
                    <a:pt x="2" y="0"/>
                  </a:moveTo>
                  <a:lnTo>
                    <a:pt x="2" y="0"/>
                  </a:lnTo>
                  <a:lnTo>
                    <a:pt x="2" y="1"/>
                  </a:lnTo>
                  <a:lnTo>
                    <a:pt x="1" y="2"/>
                  </a:lnTo>
                  <a:lnTo>
                    <a:pt x="0" y="2"/>
                  </a:lnTo>
                  <a:lnTo>
                    <a:pt x="0" y="3"/>
                  </a:lnTo>
                  <a:lnTo>
                    <a:pt x="1" y="4"/>
                  </a:lnTo>
                  <a:lnTo>
                    <a:pt x="3" y="4"/>
                  </a:lnTo>
                  <a:lnTo>
                    <a:pt x="6" y="4"/>
                  </a:lnTo>
                  <a:lnTo>
                    <a:pt x="7" y="0"/>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02" name="Freeform 345"/>
            <p:cNvSpPr>
              <a:spLocks/>
            </p:cNvSpPr>
            <p:nvPr/>
          </p:nvSpPr>
          <p:spPr bwMode="auto">
            <a:xfrm>
              <a:off x="1724" y="1102"/>
              <a:ext cx="4" cy="5"/>
            </a:xfrm>
            <a:custGeom>
              <a:avLst/>
              <a:gdLst>
                <a:gd name="T0" fmla="*/ 0 w 4"/>
                <a:gd name="T1" fmla="*/ 0 h 5"/>
                <a:gd name="T2" fmla="*/ 0 w 4"/>
                <a:gd name="T3" fmla="*/ 0 h 5"/>
                <a:gd name="T4" fmla="*/ 2 w 4"/>
                <a:gd name="T5" fmla="*/ 2 h 5"/>
                <a:gd name="T6" fmla="*/ 3 w 4"/>
                <a:gd name="T7" fmla="*/ 5 h 5"/>
                <a:gd name="T8" fmla="*/ 3 w 4"/>
                <a:gd name="T9" fmla="*/ 5 h 5"/>
                <a:gd name="T10" fmla="*/ 4 w 4"/>
                <a:gd name="T11" fmla="*/ 5 h 5"/>
                <a:gd name="T12" fmla="*/ 4 w 4"/>
                <a:gd name="T13" fmla="*/ 4 h 5"/>
                <a:gd name="T14" fmla="*/ 3 w 4"/>
                <a:gd name="T15" fmla="*/ 0 h 5"/>
                <a:gd name="T16" fmla="*/ 0 w 4"/>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0" y="0"/>
                  </a:moveTo>
                  <a:lnTo>
                    <a:pt x="0" y="0"/>
                  </a:lnTo>
                  <a:lnTo>
                    <a:pt x="2" y="2"/>
                  </a:lnTo>
                  <a:lnTo>
                    <a:pt x="3" y="5"/>
                  </a:lnTo>
                  <a:lnTo>
                    <a:pt x="4" y="5"/>
                  </a:lnTo>
                  <a:lnTo>
                    <a:pt x="4" y="4"/>
                  </a:lnTo>
                  <a:lnTo>
                    <a:pt x="3"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03" name="Freeform 346"/>
            <p:cNvSpPr>
              <a:spLocks/>
            </p:cNvSpPr>
            <p:nvPr/>
          </p:nvSpPr>
          <p:spPr bwMode="auto">
            <a:xfrm>
              <a:off x="1714" y="1120"/>
              <a:ext cx="10" cy="5"/>
            </a:xfrm>
            <a:custGeom>
              <a:avLst/>
              <a:gdLst>
                <a:gd name="T0" fmla="*/ 0 w 10"/>
                <a:gd name="T1" fmla="*/ 0 h 5"/>
                <a:gd name="T2" fmla="*/ 0 w 10"/>
                <a:gd name="T3" fmla="*/ 0 h 5"/>
                <a:gd name="T4" fmla="*/ 0 w 10"/>
                <a:gd name="T5" fmla="*/ 5 h 5"/>
                <a:gd name="T6" fmla="*/ 0 w 10"/>
                <a:gd name="T7" fmla="*/ 5 h 5"/>
                <a:gd name="T8" fmla="*/ 3 w 10"/>
                <a:gd name="T9" fmla="*/ 5 h 5"/>
                <a:gd name="T10" fmla="*/ 3 w 10"/>
                <a:gd name="T11" fmla="*/ 5 h 5"/>
                <a:gd name="T12" fmla="*/ 8 w 10"/>
                <a:gd name="T13" fmla="*/ 5 h 5"/>
                <a:gd name="T14" fmla="*/ 8 w 10"/>
                <a:gd name="T15" fmla="*/ 5 h 5"/>
                <a:gd name="T16" fmla="*/ 9 w 10"/>
                <a:gd name="T17" fmla="*/ 5 h 5"/>
                <a:gd name="T18" fmla="*/ 10 w 10"/>
                <a:gd name="T19" fmla="*/ 4 h 5"/>
                <a:gd name="T20" fmla="*/ 9 w 10"/>
                <a:gd name="T21" fmla="*/ 2 h 5"/>
                <a:gd name="T22" fmla="*/ 9 w 10"/>
                <a:gd name="T23" fmla="*/ 2 h 5"/>
                <a:gd name="T24" fmla="*/ 0 w 10"/>
                <a:gd name="T25" fmla="*/ 0 h 5"/>
                <a:gd name="T26" fmla="*/ 0 w 10"/>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5"/>
                <a:gd name="T44" fmla="*/ 10 w 10"/>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5">
                  <a:moveTo>
                    <a:pt x="0" y="0"/>
                  </a:moveTo>
                  <a:lnTo>
                    <a:pt x="0" y="0"/>
                  </a:lnTo>
                  <a:lnTo>
                    <a:pt x="0" y="5"/>
                  </a:lnTo>
                  <a:lnTo>
                    <a:pt x="3" y="5"/>
                  </a:lnTo>
                  <a:lnTo>
                    <a:pt x="8" y="5"/>
                  </a:lnTo>
                  <a:lnTo>
                    <a:pt x="9" y="5"/>
                  </a:lnTo>
                  <a:lnTo>
                    <a:pt x="10" y="4"/>
                  </a:lnTo>
                  <a:lnTo>
                    <a:pt x="9" y="2"/>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04" name="Freeform 347"/>
            <p:cNvSpPr>
              <a:spLocks/>
            </p:cNvSpPr>
            <p:nvPr/>
          </p:nvSpPr>
          <p:spPr bwMode="auto">
            <a:xfrm>
              <a:off x="1795" y="1125"/>
              <a:ext cx="3" cy="7"/>
            </a:xfrm>
            <a:custGeom>
              <a:avLst/>
              <a:gdLst>
                <a:gd name="T0" fmla="*/ 1 w 3"/>
                <a:gd name="T1" fmla="*/ 0 h 7"/>
                <a:gd name="T2" fmla="*/ 1 w 3"/>
                <a:gd name="T3" fmla="*/ 0 h 7"/>
                <a:gd name="T4" fmla="*/ 0 w 3"/>
                <a:gd name="T5" fmla="*/ 3 h 7"/>
                <a:gd name="T6" fmla="*/ 0 w 3"/>
                <a:gd name="T7" fmla="*/ 5 h 7"/>
                <a:gd name="T8" fmla="*/ 0 w 3"/>
                <a:gd name="T9" fmla="*/ 5 h 7"/>
                <a:gd name="T10" fmla="*/ 0 w 3"/>
                <a:gd name="T11" fmla="*/ 5 h 7"/>
                <a:gd name="T12" fmla="*/ 1 w 3"/>
                <a:gd name="T13" fmla="*/ 6 h 7"/>
                <a:gd name="T14" fmla="*/ 1 w 3"/>
                <a:gd name="T15" fmla="*/ 7 h 7"/>
                <a:gd name="T16" fmla="*/ 1 w 3"/>
                <a:gd name="T17" fmla="*/ 7 h 7"/>
                <a:gd name="T18" fmla="*/ 3 w 3"/>
                <a:gd name="T19" fmla="*/ 7 h 7"/>
                <a:gd name="T20" fmla="*/ 3 w 3"/>
                <a:gd name="T21" fmla="*/ 7 h 7"/>
                <a:gd name="T22" fmla="*/ 3 w 3"/>
                <a:gd name="T23" fmla="*/ 3 h 7"/>
                <a:gd name="T24" fmla="*/ 3 w 3"/>
                <a:gd name="T25" fmla="*/ 3 h 7"/>
                <a:gd name="T26" fmla="*/ 1 w 3"/>
                <a:gd name="T27" fmla="*/ 0 h 7"/>
                <a:gd name="T28" fmla="*/ 1 w 3"/>
                <a:gd name="T29" fmla="*/ 0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
                <a:gd name="T46" fmla="*/ 0 h 7"/>
                <a:gd name="T47" fmla="*/ 3 w 3"/>
                <a:gd name="T48" fmla="*/ 7 h 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 h="7">
                  <a:moveTo>
                    <a:pt x="1" y="0"/>
                  </a:moveTo>
                  <a:lnTo>
                    <a:pt x="1" y="0"/>
                  </a:lnTo>
                  <a:lnTo>
                    <a:pt x="0" y="3"/>
                  </a:lnTo>
                  <a:lnTo>
                    <a:pt x="0" y="5"/>
                  </a:lnTo>
                  <a:lnTo>
                    <a:pt x="1" y="6"/>
                  </a:lnTo>
                  <a:lnTo>
                    <a:pt x="1" y="7"/>
                  </a:lnTo>
                  <a:lnTo>
                    <a:pt x="3" y="7"/>
                  </a:lnTo>
                  <a:lnTo>
                    <a:pt x="3" y="3"/>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05" name="Freeform 348"/>
            <p:cNvSpPr>
              <a:spLocks/>
            </p:cNvSpPr>
            <p:nvPr/>
          </p:nvSpPr>
          <p:spPr bwMode="auto">
            <a:xfrm>
              <a:off x="1758" y="1132"/>
              <a:ext cx="20" cy="24"/>
            </a:xfrm>
            <a:custGeom>
              <a:avLst/>
              <a:gdLst>
                <a:gd name="T0" fmla="*/ 11 w 20"/>
                <a:gd name="T1" fmla="*/ 0 h 24"/>
                <a:gd name="T2" fmla="*/ 11 w 20"/>
                <a:gd name="T3" fmla="*/ 0 h 24"/>
                <a:gd name="T4" fmla="*/ 7 w 20"/>
                <a:gd name="T5" fmla="*/ 3 h 24"/>
                <a:gd name="T6" fmla="*/ 4 w 20"/>
                <a:gd name="T7" fmla="*/ 6 h 24"/>
                <a:gd name="T8" fmla="*/ 2 w 20"/>
                <a:gd name="T9" fmla="*/ 10 h 24"/>
                <a:gd name="T10" fmla="*/ 0 w 20"/>
                <a:gd name="T11" fmla="*/ 12 h 24"/>
                <a:gd name="T12" fmla="*/ 2 w 20"/>
                <a:gd name="T13" fmla="*/ 16 h 24"/>
                <a:gd name="T14" fmla="*/ 4 w 20"/>
                <a:gd name="T15" fmla="*/ 18 h 24"/>
                <a:gd name="T16" fmla="*/ 4 w 20"/>
                <a:gd name="T17" fmla="*/ 18 h 24"/>
                <a:gd name="T18" fmla="*/ 4 w 20"/>
                <a:gd name="T19" fmla="*/ 22 h 24"/>
                <a:gd name="T20" fmla="*/ 4 w 20"/>
                <a:gd name="T21" fmla="*/ 22 h 24"/>
                <a:gd name="T22" fmla="*/ 6 w 20"/>
                <a:gd name="T23" fmla="*/ 23 h 24"/>
                <a:gd name="T24" fmla="*/ 9 w 20"/>
                <a:gd name="T25" fmla="*/ 24 h 24"/>
                <a:gd name="T26" fmla="*/ 9 w 20"/>
                <a:gd name="T27" fmla="*/ 24 h 24"/>
                <a:gd name="T28" fmla="*/ 17 w 20"/>
                <a:gd name="T29" fmla="*/ 22 h 24"/>
                <a:gd name="T30" fmla="*/ 17 w 20"/>
                <a:gd name="T31" fmla="*/ 22 h 24"/>
                <a:gd name="T32" fmla="*/ 18 w 20"/>
                <a:gd name="T33" fmla="*/ 13 h 24"/>
                <a:gd name="T34" fmla="*/ 20 w 20"/>
                <a:gd name="T35" fmla="*/ 11 h 24"/>
                <a:gd name="T36" fmla="*/ 20 w 20"/>
                <a:gd name="T37" fmla="*/ 11 h 24"/>
                <a:gd name="T38" fmla="*/ 20 w 20"/>
                <a:gd name="T39" fmla="*/ 8 h 24"/>
                <a:gd name="T40" fmla="*/ 20 w 20"/>
                <a:gd name="T41" fmla="*/ 8 h 24"/>
                <a:gd name="T42" fmla="*/ 18 w 20"/>
                <a:gd name="T43" fmla="*/ 6 h 24"/>
                <a:gd name="T44" fmla="*/ 16 w 20"/>
                <a:gd name="T45" fmla="*/ 5 h 24"/>
                <a:gd name="T46" fmla="*/ 16 w 20"/>
                <a:gd name="T47" fmla="*/ 5 h 24"/>
                <a:gd name="T48" fmla="*/ 14 w 20"/>
                <a:gd name="T49" fmla="*/ 3 h 24"/>
                <a:gd name="T50" fmla="*/ 14 w 20"/>
                <a:gd name="T51" fmla="*/ 2 h 24"/>
                <a:gd name="T52" fmla="*/ 13 w 20"/>
                <a:gd name="T53" fmla="*/ 0 h 24"/>
                <a:gd name="T54" fmla="*/ 13 w 20"/>
                <a:gd name="T55" fmla="*/ 0 h 24"/>
                <a:gd name="T56" fmla="*/ 12 w 20"/>
                <a:gd name="T57" fmla="*/ 0 h 24"/>
                <a:gd name="T58" fmla="*/ 11 w 20"/>
                <a:gd name="T59" fmla="*/ 0 h 24"/>
                <a:gd name="T60" fmla="*/ 11 w 20"/>
                <a:gd name="T61" fmla="*/ 0 h 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0"/>
                <a:gd name="T94" fmla="*/ 0 h 24"/>
                <a:gd name="T95" fmla="*/ 20 w 20"/>
                <a:gd name="T96" fmla="*/ 24 h 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0" h="24">
                  <a:moveTo>
                    <a:pt x="11" y="0"/>
                  </a:moveTo>
                  <a:lnTo>
                    <a:pt x="11" y="0"/>
                  </a:lnTo>
                  <a:lnTo>
                    <a:pt x="7" y="3"/>
                  </a:lnTo>
                  <a:lnTo>
                    <a:pt x="4" y="6"/>
                  </a:lnTo>
                  <a:lnTo>
                    <a:pt x="2" y="10"/>
                  </a:lnTo>
                  <a:lnTo>
                    <a:pt x="0" y="12"/>
                  </a:lnTo>
                  <a:lnTo>
                    <a:pt x="2" y="16"/>
                  </a:lnTo>
                  <a:lnTo>
                    <a:pt x="4" y="18"/>
                  </a:lnTo>
                  <a:lnTo>
                    <a:pt x="4" y="22"/>
                  </a:lnTo>
                  <a:lnTo>
                    <a:pt x="6" y="23"/>
                  </a:lnTo>
                  <a:lnTo>
                    <a:pt x="9" y="24"/>
                  </a:lnTo>
                  <a:lnTo>
                    <a:pt x="17" y="22"/>
                  </a:lnTo>
                  <a:lnTo>
                    <a:pt x="18" y="13"/>
                  </a:lnTo>
                  <a:lnTo>
                    <a:pt x="20" y="11"/>
                  </a:lnTo>
                  <a:lnTo>
                    <a:pt x="20" y="8"/>
                  </a:lnTo>
                  <a:lnTo>
                    <a:pt x="18" y="6"/>
                  </a:lnTo>
                  <a:lnTo>
                    <a:pt x="16" y="5"/>
                  </a:lnTo>
                  <a:lnTo>
                    <a:pt x="14" y="3"/>
                  </a:lnTo>
                  <a:lnTo>
                    <a:pt x="14" y="2"/>
                  </a:lnTo>
                  <a:lnTo>
                    <a:pt x="13" y="0"/>
                  </a:lnTo>
                  <a:lnTo>
                    <a:pt x="12" y="0"/>
                  </a:lnTo>
                  <a:lnTo>
                    <a:pt x="1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06" name="Freeform 349"/>
            <p:cNvSpPr>
              <a:spLocks/>
            </p:cNvSpPr>
            <p:nvPr/>
          </p:nvSpPr>
          <p:spPr bwMode="auto">
            <a:xfrm>
              <a:off x="1789" y="1138"/>
              <a:ext cx="9" cy="9"/>
            </a:xfrm>
            <a:custGeom>
              <a:avLst/>
              <a:gdLst>
                <a:gd name="T0" fmla="*/ 2 w 9"/>
                <a:gd name="T1" fmla="*/ 0 h 9"/>
                <a:gd name="T2" fmla="*/ 2 w 9"/>
                <a:gd name="T3" fmla="*/ 0 h 9"/>
                <a:gd name="T4" fmla="*/ 0 w 9"/>
                <a:gd name="T5" fmla="*/ 7 h 9"/>
                <a:gd name="T6" fmla="*/ 0 w 9"/>
                <a:gd name="T7" fmla="*/ 7 h 9"/>
                <a:gd name="T8" fmla="*/ 7 w 9"/>
                <a:gd name="T9" fmla="*/ 9 h 9"/>
                <a:gd name="T10" fmla="*/ 9 w 9"/>
                <a:gd name="T11" fmla="*/ 6 h 9"/>
                <a:gd name="T12" fmla="*/ 9 w 9"/>
                <a:gd name="T13" fmla="*/ 6 h 9"/>
                <a:gd name="T14" fmla="*/ 8 w 9"/>
                <a:gd name="T15" fmla="*/ 2 h 9"/>
                <a:gd name="T16" fmla="*/ 8 w 9"/>
                <a:gd name="T17" fmla="*/ 2 h 9"/>
                <a:gd name="T18" fmla="*/ 6 w 9"/>
                <a:gd name="T19" fmla="*/ 2 h 9"/>
                <a:gd name="T20" fmla="*/ 2 w 9"/>
                <a:gd name="T21" fmla="*/ 0 h 9"/>
                <a:gd name="T22" fmla="*/ 2 w 9"/>
                <a:gd name="T23" fmla="*/ 0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9"/>
                <a:gd name="T38" fmla="*/ 9 w 9"/>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9">
                  <a:moveTo>
                    <a:pt x="2" y="0"/>
                  </a:moveTo>
                  <a:lnTo>
                    <a:pt x="2" y="0"/>
                  </a:lnTo>
                  <a:lnTo>
                    <a:pt x="0" y="7"/>
                  </a:lnTo>
                  <a:lnTo>
                    <a:pt x="7" y="9"/>
                  </a:lnTo>
                  <a:lnTo>
                    <a:pt x="9" y="6"/>
                  </a:lnTo>
                  <a:lnTo>
                    <a:pt x="8" y="2"/>
                  </a:lnTo>
                  <a:lnTo>
                    <a:pt x="6" y="2"/>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07" name="Freeform 350"/>
            <p:cNvSpPr>
              <a:spLocks/>
            </p:cNvSpPr>
            <p:nvPr/>
          </p:nvSpPr>
          <p:spPr bwMode="auto">
            <a:xfrm>
              <a:off x="1837" y="1161"/>
              <a:ext cx="37" cy="35"/>
            </a:xfrm>
            <a:custGeom>
              <a:avLst/>
              <a:gdLst>
                <a:gd name="T0" fmla="*/ 4 w 37"/>
                <a:gd name="T1" fmla="*/ 0 h 35"/>
                <a:gd name="T2" fmla="*/ 4 w 37"/>
                <a:gd name="T3" fmla="*/ 0 h 35"/>
                <a:gd name="T4" fmla="*/ 13 w 37"/>
                <a:gd name="T5" fmla="*/ 10 h 35"/>
                <a:gd name="T6" fmla="*/ 13 w 37"/>
                <a:gd name="T7" fmla="*/ 10 h 35"/>
                <a:gd name="T8" fmla="*/ 14 w 37"/>
                <a:gd name="T9" fmla="*/ 10 h 35"/>
                <a:gd name="T10" fmla="*/ 16 w 37"/>
                <a:gd name="T11" fmla="*/ 9 h 35"/>
                <a:gd name="T12" fmla="*/ 17 w 37"/>
                <a:gd name="T13" fmla="*/ 9 h 35"/>
                <a:gd name="T14" fmla="*/ 20 w 37"/>
                <a:gd name="T15" fmla="*/ 9 h 35"/>
                <a:gd name="T16" fmla="*/ 21 w 37"/>
                <a:gd name="T17" fmla="*/ 11 h 35"/>
                <a:gd name="T18" fmla="*/ 21 w 37"/>
                <a:gd name="T19" fmla="*/ 11 h 35"/>
                <a:gd name="T20" fmla="*/ 27 w 37"/>
                <a:gd name="T21" fmla="*/ 14 h 35"/>
                <a:gd name="T22" fmla="*/ 31 w 37"/>
                <a:gd name="T23" fmla="*/ 15 h 35"/>
                <a:gd name="T24" fmla="*/ 31 w 37"/>
                <a:gd name="T25" fmla="*/ 15 h 35"/>
                <a:gd name="T26" fmla="*/ 31 w 37"/>
                <a:gd name="T27" fmla="*/ 18 h 35"/>
                <a:gd name="T28" fmla="*/ 31 w 37"/>
                <a:gd name="T29" fmla="*/ 18 h 35"/>
                <a:gd name="T30" fmla="*/ 35 w 37"/>
                <a:gd name="T31" fmla="*/ 18 h 35"/>
                <a:gd name="T32" fmla="*/ 35 w 37"/>
                <a:gd name="T33" fmla="*/ 18 h 35"/>
                <a:gd name="T34" fmla="*/ 36 w 37"/>
                <a:gd name="T35" fmla="*/ 21 h 35"/>
                <a:gd name="T36" fmla="*/ 37 w 37"/>
                <a:gd name="T37" fmla="*/ 23 h 35"/>
                <a:gd name="T38" fmla="*/ 37 w 37"/>
                <a:gd name="T39" fmla="*/ 23 h 35"/>
                <a:gd name="T40" fmla="*/ 36 w 37"/>
                <a:gd name="T41" fmla="*/ 24 h 35"/>
                <a:gd name="T42" fmla="*/ 36 w 37"/>
                <a:gd name="T43" fmla="*/ 25 h 35"/>
                <a:gd name="T44" fmla="*/ 36 w 37"/>
                <a:gd name="T45" fmla="*/ 25 h 35"/>
                <a:gd name="T46" fmla="*/ 32 w 37"/>
                <a:gd name="T47" fmla="*/ 25 h 35"/>
                <a:gd name="T48" fmla="*/ 29 w 37"/>
                <a:gd name="T49" fmla="*/ 25 h 35"/>
                <a:gd name="T50" fmla="*/ 29 w 37"/>
                <a:gd name="T51" fmla="*/ 25 h 35"/>
                <a:gd name="T52" fmla="*/ 28 w 37"/>
                <a:gd name="T53" fmla="*/ 24 h 35"/>
                <a:gd name="T54" fmla="*/ 28 w 37"/>
                <a:gd name="T55" fmla="*/ 24 h 35"/>
                <a:gd name="T56" fmla="*/ 27 w 37"/>
                <a:gd name="T57" fmla="*/ 23 h 35"/>
                <a:gd name="T58" fmla="*/ 27 w 37"/>
                <a:gd name="T59" fmla="*/ 23 h 35"/>
                <a:gd name="T60" fmla="*/ 24 w 37"/>
                <a:gd name="T61" fmla="*/ 26 h 35"/>
                <a:gd name="T62" fmla="*/ 24 w 37"/>
                <a:gd name="T63" fmla="*/ 26 h 35"/>
                <a:gd name="T64" fmla="*/ 20 w 37"/>
                <a:gd name="T65" fmla="*/ 28 h 35"/>
                <a:gd name="T66" fmla="*/ 20 w 37"/>
                <a:gd name="T67" fmla="*/ 28 h 35"/>
                <a:gd name="T68" fmla="*/ 20 w 37"/>
                <a:gd name="T69" fmla="*/ 28 h 35"/>
                <a:gd name="T70" fmla="*/ 18 w 37"/>
                <a:gd name="T71" fmla="*/ 26 h 35"/>
                <a:gd name="T72" fmla="*/ 16 w 37"/>
                <a:gd name="T73" fmla="*/ 26 h 35"/>
                <a:gd name="T74" fmla="*/ 16 w 37"/>
                <a:gd name="T75" fmla="*/ 26 h 35"/>
                <a:gd name="T76" fmla="*/ 14 w 37"/>
                <a:gd name="T77" fmla="*/ 30 h 35"/>
                <a:gd name="T78" fmla="*/ 14 w 37"/>
                <a:gd name="T79" fmla="*/ 30 h 35"/>
                <a:gd name="T80" fmla="*/ 13 w 37"/>
                <a:gd name="T81" fmla="*/ 32 h 35"/>
                <a:gd name="T82" fmla="*/ 11 w 37"/>
                <a:gd name="T83" fmla="*/ 35 h 35"/>
                <a:gd name="T84" fmla="*/ 11 w 37"/>
                <a:gd name="T85" fmla="*/ 35 h 35"/>
                <a:gd name="T86" fmla="*/ 9 w 37"/>
                <a:gd name="T87" fmla="*/ 33 h 35"/>
                <a:gd name="T88" fmla="*/ 7 w 37"/>
                <a:gd name="T89" fmla="*/ 31 h 35"/>
                <a:gd name="T90" fmla="*/ 7 w 37"/>
                <a:gd name="T91" fmla="*/ 31 h 35"/>
                <a:gd name="T92" fmla="*/ 4 w 37"/>
                <a:gd name="T93" fmla="*/ 29 h 35"/>
                <a:gd name="T94" fmla="*/ 6 w 37"/>
                <a:gd name="T95" fmla="*/ 28 h 35"/>
                <a:gd name="T96" fmla="*/ 6 w 37"/>
                <a:gd name="T97" fmla="*/ 26 h 35"/>
                <a:gd name="T98" fmla="*/ 6 w 37"/>
                <a:gd name="T99" fmla="*/ 23 h 35"/>
                <a:gd name="T100" fmla="*/ 6 w 37"/>
                <a:gd name="T101" fmla="*/ 23 h 35"/>
                <a:gd name="T102" fmla="*/ 3 w 37"/>
                <a:gd name="T103" fmla="*/ 21 h 35"/>
                <a:gd name="T104" fmla="*/ 1 w 37"/>
                <a:gd name="T105" fmla="*/ 18 h 35"/>
                <a:gd name="T106" fmla="*/ 1 w 37"/>
                <a:gd name="T107" fmla="*/ 18 h 35"/>
                <a:gd name="T108" fmla="*/ 0 w 37"/>
                <a:gd name="T109" fmla="*/ 14 h 35"/>
                <a:gd name="T110" fmla="*/ 0 w 37"/>
                <a:gd name="T111" fmla="*/ 14 h 35"/>
                <a:gd name="T112" fmla="*/ 1 w 37"/>
                <a:gd name="T113" fmla="*/ 12 h 35"/>
                <a:gd name="T114" fmla="*/ 1 w 37"/>
                <a:gd name="T115" fmla="*/ 8 h 35"/>
                <a:gd name="T116" fmla="*/ 2 w 37"/>
                <a:gd name="T117" fmla="*/ 1 h 35"/>
                <a:gd name="T118" fmla="*/ 4 w 37"/>
                <a:gd name="T119" fmla="*/ 0 h 3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7"/>
                <a:gd name="T181" fmla="*/ 0 h 35"/>
                <a:gd name="T182" fmla="*/ 37 w 37"/>
                <a:gd name="T183" fmla="*/ 35 h 3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7" h="35">
                  <a:moveTo>
                    <a:pt x="4" y="0"/>
                  </a:moveTo>
                  <a:lnTo>
                    <a:pt x="4" y="0"/>
                  </a:lnTo>
                  <a:lnTo>
                    <a:pt x="13" y="10"/>
                  </a:lnTo>
                  <a:lnTo>
                    <a:pt x="14" y="10"/>
                  </a:lnTo>
                  <a:lnTo>
                    <a:pt x="16" y="9"/>
                  </a:lnTo>
                  <a:lnTo>
                    <a:pt x="17" y="9"/>
                  </a:lnTo>
                  <a:lnTo>
                    <a:pt x="20" y="9"/>
                  </a:lnTo>
                  <a:lnTo>
                    <a:pt x="21" y="11"/>
                  </a:lnTo>
                  <a:lnTo>
                    <a:pt x="27" y="14"/>
                  </a:lnTo>
                  <a:lnTo>
                    <a:pt x="31" y="15"/>
                  </a:lnTo>
                  <a:lnTo>
                    <a:pt x="31" y="18"/>
                  </a:lnTo>
                  <a:lnTo>
                    <a:pt x="35" y="18"/>
                  </a:lnTo>
                  <a:lnTo>
                    <a:pt x="36" y="21"/>
                  </a:lnTo>
                  <a:lnTo>
                    <a:pt x="37" y="23"/>
                  </a:lnTo>
                  <a:lnTo>
                    <a:pt x="36" y="24"/>
                  </a:lnTo>
                  <a:lnTo>
                    <a:pt x="36" y="25"/>
                  </a:lnTo>
                  <a:lnTo>
                    <a:pt x="32" y="25"/>
                  </a:lnTo>
                  <a:lnTo>
                    <a:pt x="29" y="25"/>
                  </a:lnTo>
                  <a:lnTo>
                    <a:pt x="28" y="24"/>
                  </a:lnTo>
                  <a:lnTo>
                    <a:pt x="27" y="23"/>
                  </a:lnTo>
                  <a:lnTo>
                    <a:pt x="24" y="26"/>
                  </a:lnTo>
                  <a:lnTo>
                    <a:pt x="20" y="28"/>
                  </a:lnTo>
                  <a:lnTo>
                    <a:pt x="18" y="26"/>
                  </a:lnTo>
                  <a:lnTo>
                    <a:pt x="16" y="26"/>
                  </a:lnTo>
                  <a:lnTo>
                    <a:pt x="14" y="30"/>
                  </a:lnTo>
                  <a:lnTo>
                    <a:pt x="13" y="32"/>
                  </a:lnTo>
                  <a:lnTo>
                    <a:pt x="11" y="35"/>
                  </a:lnTo>
                  <a:lnTo>
                    <a:pt x="9" y="33"/>
                  </a:lnTo>
                  <a:lnTo>
                    <a:pt x="7" y="31"/>
                  </a:lnTo>
                  <a:lnTo>
                    <a:pt x="4" y="29"/>
                  </a:lnTo>
                  <a:lnTo>
                    <a:pt x="6" y="28"/>
                  </a:lnTo>
                  <a:lnTo>
                    <a:pt x="6" y="26"/>
                  </a:lnTo>
                  <a:lnTo>
                    <a:pt x="6" y="23"/>
                  </a:lnTo>
                  <a:lnTo>
                    <a:pt x="3" y="21"/>
                  </a:lnTo>
                  <a:lnTo>
                    <a:pt x="1" y="18"/>
                  </a:lnTo>
                  <a:lnTo>
                    <a:pt x="0" y="14"/>
                  </a:lnTo>
                  <a:lnTo>
                    <a:pt x="1" y="12"/>
                  </a:lnTo>
                  <a:lnTo>
                    <a:pt x="1" y="8"/>
                  </a:lnTo>
                  <a:lnTo>
                    <a:pt x="2" y="1"/>
                  </a:lnTo>
                  <a:lnTo>
                    <a:pt x="4"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08" name="Freeform 351"/>
            <p:cNvSpPr>
              <a:spLocks/>
            </p:cNvSpPr>
            <p:nvPr/>
          </p:nvSpPr>
          <p:spPr bwMode="auto">
            <a:xfrm>
              <a:off x="1830" y="1216"/>
              <a:ext cx="20" cy="23"/>
            </a:xfrm>
            <a:custGeom>
              <a:avLst/>
              <a:gdLst>
                <a:gd name="T0" fmla="*/ 1 w 20"/>
                <a:gd name="T1" fmla="*/ 0 h 23"/>
                <a:gd name="T2" fmla="*/ 1 w 20"/>
                <a:gd name="T3" fmla="*/ 0 h 23"/>
                <a:gd name="T4" fmla="*/ 3 w 20"/>
                <a:gd name="T5" fmla="*/ 0 h 23"/>
                <a:gd name="T6" fmla="*/ 4 w 20"/>
                <a:gd name="T7" fmla="*/ 1 h 23"/>
                <a:gd name="T8" fmla="*/ 7 w 20"/>
                <a:gd name="T9" fmla="*/ 2 h 23"/>
                <a:gd name="T10" fmla="*/ 7 w 20"/>
                <a:gd name="T11" fmla="*/ 2 h 23"/>
                <a:gd name="T12" fmla="*/ 10 w 20"/>
                <a:gd name="T13" fmla="*/ 2 h 23"/>
                <a:gd name="T14" fmla="*/ 14 w 20"/>
                <a:gd name="T15" fmla="*/ 1 h 23"/>
                <a:gd name="T16" fmla="*/ 14 w 20"/>
                <a:gd name="T17" fmla="*/ 1 h 23"/>
                <a:gd name="T18" fmla="*/ 14 w 20"/>
                <a:gd name="T19" fmla="*/ 2 h 23"/>
                <a:gd name="T20" fmla="*/ 16 w 20"/>
                <a:gd name="T21" fmla="*/ 2 h 23"/>
                <a:gd name="T22" fmla="*/ 16 w 20"/>
                <a:gd name="T23" fmla="*/ 2 h 23"/>
                <a:gd name="T24" fmla="*/ 17 w 20"/>
                <a:gd name="T25" fmla="*/ 12 h 23"/>
                <a:gd name="T26" fmla="*/ 20 w 20"/>
                <a:gd name="T27" fmla="*/ 23 h 23"/>
                <a:gd name="T28" fmla="*/ 20 w 20"/>
                <a:gd name="T29" fmla="*/ 23 h 23"/>
                <a:gd name="T30" fmla="*/ 16 w 20"/>
                <a:gd name="T31" fmla="*/ 23 h 23"/>
                <a:gd name="T32" fmla="*/ 16 w 20"/>
                <a:gd name="T33" fmla="*/ 23 h 23"/>
                <a:gd name="T34" fmla="*/ 16 w 20"/>
                <a:gd name="T35" fmla="*/ 19 h 23"/>
                <a:gd name="T36" fmla="*/ 16 w 20"/>
                <a:gd name="T37" fmla="*/ 19 h 23"/>
                <a:gd name="T38" fmla="*/ 14 w 20"/>
                <a:gd name="T39" fmla="*/ 19 h 23"/>
                <a:gd name="T40" fmla="*/ 13 w 20"/>
                <a:gd name="T41" fmla="*/ 21 h 23"/>
                <a:gd name="T42" fmla="*/ 11 w 20"/>
                <a:gd name="T43" fmla="*/ 22 h 23"/>
                <a:gd name="T44" fmla="*/ 10 w 20"/>
                <a:gd name="T45" fmla="*/ 23 h 23"/>
                <a:gd name="T46" fmla="*/ 10 w 20"/>
                <a:gd name="T47" fmla="*/ 23 h 23"/>
                <a:gd name="T48" fmla="*/ 6 w 20"/>
                <a:gd name="T49" fmla="*/ 22 h 23"/>
                <a:gd name="T50" fmla="*/ 1 w 20"/>
                <a:gd name="T51" fmla="*/ 22 h 23"/>
                <a:gd name="T52" fmla="*/ 0 w 20"/>
                <a:gd name="T53" fmla="*/ 17 h 23"/>
                <a:gd name="T54" fmla="*/ 0 w 20"/>
                <a:gd name="T55" fmla="*/ 17 h 23"/>
                <a:gd name="T56" fmla="*/ 2 w 20"/>
                <a:gd name="T57" fmla="*/ 16 h 23"/>
                <a:gd name="T58" fmla="*/ 4 w 20"/>
                <a:gd name="T59" fmla="*/ 15 h 23"/>
                <a:gd name="T60" fmla="*/ 4 w 20"/>
                <a:gd name="T61" fmla="*/ 15 h 23"/>
                <a:gd name="T62" fmla="*/ 2 w 20"/>
                <a:gd name="T63" fmla="*/ 7 h 23"/>
                <a:gd name="T64" fmla="*/ 1 w 20"/>
                <a:gd name="T65" fmla="*/ 3 h 23"/>
                <a:gd name="T66" fmla="*/ 1 w 20"/>
                <a:gd name="T67" fmla="*/ 3 h 23"/>
                <a:gd name="T68" fmla="*/ 1 w 20"/>
                <a:gd name="T69" fmla="*/ 1 h 23"/>
                <a:gd name="T70" fmla="*/ 1 w 20"/>
                <a:gd name="T71" fmla="*/ 1 h 23"/>
                <a:gd name="T72" fmla="*/ 1 w 20"/>
                <a:gd name="T73" fmla="*/ 0 h 23"/>
                <a:gd name="T74" fmla="*/ 1 w 20"/>
                <a:gd name="T75" fmla="*/ 0 h 2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
                <a:gd name="T115" fmla="*/ 0 h 23"/>
                <a:gd name="T116" fmla="*/ 20 w 20"/>
                <a:gd name="T117" fmla="*/ 23 h 2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 h="23">
                  <a:moveTo>
                    <a:pt x="1" y="0"/>
                  </a:moveTo>
                  <a:lnTo>
                    <a:pt x="1" y="0"/>
                  </a:lnTo>
                  <a:lnTo>
                    <a:pt x="3" y="0"/>
                  </a:lnTo>
                  <a:lnTo>
                    <a:pt x="4" y="1"/>
                  </a:lnTo>
                  <a:lnTo>
                    <a:pt x="7" y="2"/>
                  </a:lnTo>
                  <a:lnTo>
                    <a:pt x="10" y="2"/>
                  </a:lnTo>
                  <a:lnTo>
                    <a:pt x="14" y="1"/>
                  </a:lnTo>
                  <a:lnTo>
                    <a:pt x="14" y="2"/>
                  </a:lnTo>
                  <a:lnTo>
                    <a:pt x="16" y="2"/>
                  </a:lnTo>
                  <a:lnTo>
                    <a:pt x="17" y="12"/>
                  </a:lnTo>
                  <a:lnTo>
                    <a:pt x="20" y="23"/>
                  </a:lnTo>
                  <a:lnTo>
                    <a:pt x="16" y="23"/>
                  </a:lnTo>
                  <a:lnTo>
                    <a:pt x="16" y="19"/>
                  </a:lnTo>
                  <a:lnTo>
                    <a:pt x="14" y="19"/>
                  </a:lnTo>
                  <a:lnTo>
                    <a:pt x="13" y="21"/>
                  </a:lnTo>
                  <a:lnTo>
                    <a:pt x="11" y="22"/>
                  </a:lnTo>
                  <a:lnTo>
                    <a:pt x="10" y="23"/>
                  </a:lnTo>
                  <a:lnTo>
                    <a:pt x="6" y="22"/>
                  </a:lnTo>
                  <a:lnTo>
                    <a:pt x="1" y="22"/>
                  </a:lnTo>
                  <a:lnTo>
                    <a:pt x="0" y="17"/>
                  </a:lnTo>
                  <a:lnTo>
                    <a:pt x="2" y="16"/>
                  </a:lnTo>
                  <a:lnTo>
                    <a:pt x="4" y="15"/>
                  </a:lnTo>
                  <a:lnTo>
                    <a:pt x="2" y="7"/>
                  </a:lnTo>
                  <a:lnTo>
                    <a:pt x="1" y="3"/>
                  </a:lnTo>
                  <a:lnTo>
                    <a:pt x="1" y="1"/>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09" name="Freeform 352"/>
            <p:cNvSpPr>
              <a:spLocks/>
            </p:cNvSpPr>
            <p:nvPr/>
          </p:nvSpPr>
          <p:spPr bwMode="auto">
            <a:xfrm>
              <a:off x="1737" y="1266"/>
              <a:ext cx="4" cy="2"/>
            </a:xfrm>
            <a:custGeom>
              <a:avLst/>
              <a:gdLst>
                <a:gd name="T0" fmla="*/ 2 w 4"/>
                <a:gd name="T1" fmla="*/ 0 h 2"/>
                <a:gd name="T2" fmla="*/ 0 w 4"/>
                <a:gd name="T3" fmla="*/ 2 h 2"/>
                <a:gd name="T4" fmla="*/ 0 w 4"/>
                <a:gd name="T5" fmla="*/ 2 h 2"/>
                <a:gd name="T6" fmla="*/ 4 w 4"/>
                <a:gd name="T7" fmla="*/ 2 h 2"/>
                <a:gd name="T8" fmla="*/ 4 w 4"/>
                <a:gd name="T9" fmla="*/ 2 h 2"/>
                <a:gd name="T10" fmla="*/ 2 w 4"/>
                <a:gd name="T11" fmla="*/ 0 h 2"/>
                <a:gd name="T12" fmla="*/ 2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2" y="0"/>
                  </a:moveTo>
                  <a:lnTo>
                    <a:pt x="0" y="2"/>
                  </a:lnTo>
                  <a:lnTo>
                    <a:pt x="4" y="2"/>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10" name="Freeform 353"/>
            <p:cNvSpPr>
              <a:spLocks/>
            </p:cNvSpPr>
            <p:nvPr/>
          </p:nvSpPr>
          <p:spPr bwMode="auto">
            <a:xfrm>
              <a:off x="1931" y="1265"/>
              <a:ext cx="13" cy="10"/>
            </a:xfrm>
            <a:custGeom>
              <a:avLst/>
              <a:gdLst>
                <a:gd name="T0" fmla="*/ 4 w 13"/>
                <a:gd name="T1" fmla="*/ 1 h 10"/>
                <a:gd name="T2" fmla="*/ 4 w 13"/>
                <a:gd name="T3" fmla="*/ 2 h 10"/>
                <a:gd name="T4" fmla="*/ 4 w 13"/>
                <a:gd name="T5" fmla="*/ 2 h 10"/>
                <a:gd name="T6" fmla="*/ 2 w 13"/>
                <a:gd name="T7" fmla="*/ 2 h 10"/>
                <a:gd name="T8" fmla="*/ 0 w 13"/>
                <a:gd name="T9" fmla="*/ 3 h 10"/>
                <a:gd name="T10" fmla="*/ 2 w 13"/>
                <a:gd name="T11" fmla="*/ 4 h 10"/>
                <a:gd name="T12" fmla="*/ 4 w 13"/>
                <a:gd name="T13" fmla="*/ 6 h 10"/>
                <a:gd name="T14" fmla="*/ 4 w 13"/>
                <a:gd name="T15" fmla="*/ 6 h 10"/>
                <a:gd name="T16" fmla="*/ 4 w 13"/>
                <a:gd name="T17" fmla="*/ 10 h 10"/>
                <a:gd name="T18" fmla="*/ 4 w 13"/>
                <a:gd name="T19" fmla="*/ 10 h 10"/>
                <a:gd name="T20" fmla="*/ 6 w 13"/>
                <a:gd name="T21" fmla="*/ 10 h 10"/>
                <a:gd name="T22" fmla="*/ 9 w 13"/>
                <a:gd name="T23" fmla="*/ 10 h 10"/>
                <a:gd name="T24" fmla="*/ 9 w 13"/>
                <a:gd name="T25" fmla="*/ 10 h 10"/>
                <a:gd name="T26" fmla="*/ 11 w 13"/>
                <a:gd name="T27" fmla="*/ 9 h 10"/>
                <a:gd name="T28" fmla="*/ 13 w 13"/>
                <a:gd name="T29" fmla="*/ 7 h 10"/>
                <a:gd name="T30" fmla="*/ 13 w 13"/>
                <a:gd name="T31" fmla="*/ 7 h 10"/>
                <a:gd name="T32" fmla="*/ 13 w 13"/>
                <a:gd name="T33" fmla="*/ 2 h 10"/>
                <a:gd name="T34" fmla="*/ 12 w 13"/>
                <a:gd name="T35" fmla="*/ 0 h 10"/>
                <a:gd name="T36" fmla="*/ 12 w 13"/>
                <a:gd name="T37" fmla="*/ 2 h 10"/>
                <a:gd name="T38" fmla="*/ 12 w 13"/>
                <a:gd name="T39" fmla="*/ 2 h 10"/>
                <a:gd name="T40" fmla="*/ 5 w 13"/>
                <a:gd name="T41" fmla="*/ 2 h 10"/>
                <a:gd name="T42" fmla="*/ 5 w 13"/>
                <a:gd name="T43" fmla="*/ 2 h 10"/>
                <a:gd name="T44" fmla="*/ 5 w 13"/>
                <a:gd name="T45" fmla="*/ 1 h 10"/>
                <a:gd name="T46" fmla="*/ 4 w 13"/>
                <a:gd name="T47" fmla="*/ 1 h 10"/>
                <a:gd name="T48" fmla="*/ 4 w 13"/>
                <a:gd name="T49" fmla="*/ 1 h 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
                <a:gd name="T76" fmla="*/ 0 h 10"/>
                <a:gd name="T77" fmla="*/ 13 w 13"/>
                <a:gd name="T78" fmla="*/ 10 h 1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 h="10">
                  <a:moveTo>
                    <a:pt x="4" y="1"/>
                  </a:moveTo>
                  <a:lnTo>
                    <a:pt x="4" y="2"/>
                  </a:lnTo>
                  <a:lnTo>
                    <a:pt x="2" y="2"/>
                  </a:lnTo>
                  <a:lnTo>
                    <a:pt x="0" y="3"/>
                  </a:lnTo>
                  <a:lnTo>
                    <a:pt x="2" y="4"/>
                  </a:lnTo>
                  <a:lnTo>
                    <a:pt x="4" y="6"/>
                  </a:lnTo>
                  <a:lnTo>
                    <a:pt x="4" y="10"/>
                  </a:lnTo>
                  <a:lnTo>
                    <a:pt x="6" y="10"/>
                  </a:lnTo>
                  <a:lnTo>
                    <a:pt x="9" y="10"/>
                  </a:lnTo>
                  <a:lnTo>
                    <a:pt x="11" y="9"/>
                  </a:lnTo>
                  <a:lnTo>
                    <a:pt x="13" y="7"/>
                  </a:lnTo>
                  <a:lnTo>
                    <a:pt x="13" y="2"/>
                  </a:lnTo>
                  <a:lnTo>
                    <a:pt x="12" y="0"/>
                  </a:lnTo>
                  <a:lnTo>
                    <a:pt x="12" y="2"/>
                  </a:lnTo>
                  <a:lnTo>
                    <a:pt x="5" y="2"/>
                  </a:lnTo>
                  <a:lnTo>
                    <a:pt x="5" y="1"/>
                  </a:lnTo>
                  <a:lnTo>
                    <a:pt x="4" y="1"/>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11" name="Freeform 354"/>
            <p:cNvSpPr>
              <a:spLocks/>
            </p:cNvSpPr>
            <p:nvPr/>
          </p:nvSpPr>
          <p:spPr bwMode="auto">
            <a:xfrm>
              <a:off x="1751" y="1272"/>
              <a:ext cx="5" cy="4"/>
            </a:xfrm>
            <a:custGeom>
              <a:avLst/>
              <a:gdLst>
                <a:gd name="T0" fmla="*/ 0 w 5"/>
                <a:gd name="T1" fmla="*/ 0 h 4"/>
                <a:gd name="T2" fmla="*/ 0 w 5"/>
                <a:gd name="T3" fmla="*/ 0 h 4"/>
                <a:gd name="T4" fmla="*/ 2 w 5"/>
                <a:gd name="T5" fmla="*/ 1 h 4"/>
                <a:gd name="T6" fmla="*/ 2 w 5"/>
                <a:gd name="T7" fmla="*/ 2 h 4"/>
                <a:gd name="T8" fmla="*/ 3 w 5"/>
                <a:gd name="T9" fmla="*/ 3 h 4"/>
                <a:gd name="T10" fmla="*/ 4 w 5"/>
                <a:gd name="T11" fmla="*/ 4 h 4"/>
                <a:gd name="T12" fmla="*/ 4 w 5"/>
                <a:gd name="T13" fmla="*/ 4 h 4"/>
                <a:gd name="T14" fmla="*/ 5 w 5"/>
                <a:gd name="T15" fmla="*/ 4 h 4"/>
                <a:gd name="T16" fmla="*/ 5 w 5"/>
                <a:gd name="T17" fmla="*/ 3 h 4"/>
                <a:gd name="T18" fmla="*/ 5 w 5"/>
                <a:gd name="T19" fmla="*/ 1 h 4"/>
                <a:gd name="T20" fmla="*/ 4 w 5"/>
                <a:gd name="T21" fmla="*/ 0 h 4"/>
                <a:gd name="T22" fmla="*/ 4 w 5"/>
                <a:gd name="T23" fmla="*/ 0 h 4"/>
                <a:gd name="T24" fmla="*/ 2 w 5"/>
                <a:gd name="T25" fmla="*/ 0 h 4"/>
                <a:gd name="T26" fmla="*/ 0 w 5"/>
                <a:gd name="T27" fmla="*/ 0 h 4"/>
                <a:gd name="T28" fmla="*/ 0 w 5"/>
                <a:gd name="T29" fmla="*/ 0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
                <a:gd name="T46" fmla="*/ 0 h 4"/>
                <a:gd name="T47" fmla="*/ 5 w 5"/>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 h="4">
                  <a:moveTo>
                    <a:pt x="0" y="0"/>
                  </a:moveTo>
                  <a:lnTo>
                    <a:pt x="0" y="0"/>
                  </a:lnTo>
                  <a:lnTo>
                    <a:pt x="2" y="1"/>
                  </a:lnTo>
                  <a:lnTo>
                    <a:pt x="2" y="2"/>
                  </a:lnTo>
                  <a:lnTo>
                    <a:pt x="3" y="3"/>
                  </a:lnTo>
                  <a:lnTo>
                    <a:pt x="4" y="4"/>
                  </a:lnTo>
                  <a:lnTo>
                    <a:pt x="5" y="4"/>
                  </a:lnTo>
                  <a:lnTo>
                    <a:pt x="5" y="3"/>
                  </a:lnTo>
                  <a:lnTo>
                    <a:pt x="5" y="1"/>
                  </a:lnTo>
                  <a:lnTo>
                    <a:pt x="4" y="0"/>
                  </a:lnTo>
                  <a:lnTo>
                    <a:pt x="2"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12" name="Freeform 355"/>
            <p:cNvSpPr>
              <a:spLocks/>
            </p:cNvSpPr>
            <p:nvPr/>
          </p:nvSpPr>
          <p:spPr bwMode="auto">
            <a:xfrm>
              <a:off x="1737" y="1273"/>
              <a:ext cx="5" cy="5"/>
            </a:xfrm>
            <a:custGeom>
              <a:avLst/>
              <a:gdLst>
                <a:gd name="T0" fmla="*/ 2 w 5"/>
                <a:gd name="T1" fmla="*/ 0 h 5"/>
                <a:gd name="T2" fmla="*/ 2 w 5"/>
                <a:gd name="T3" fmla="*/ 0 h 5"/>
                <a:gd name="T4" fmla="*/ 0 w 5"/>
                <a:gd name="T5" fmla="*/ 1 h 5"/>
                <a:gd name="T6" fmla="*/ 0 w 5"/>
                <a:gd name="T7" fmla="*/ 2 h 5"/>
                <a:gd name="T8" fmla="*/ 0 w 5"/>
                <a:gd name="T9" fmla="*/ 2 h 5"/>
                <a:gd name="T10" fmla="*/ 5 w 5"/>
                <a:gd name="T11" fmla="*/ 5 h 5"/>
                <a:gd name="T12" fmla="*/ 5 w 5"/>
                <a:gd name="T13" fmla="*/ 5 h 5"/>
                <a:gd name="T14" fmla="*/ 4 w 5"/>
                <a:gd name="T15" fmla="*/ 1 h 5"/>
                <a:gd name="T16" fmla="*/ 4 w 5"/>
                <a:gd name="T17" fmla="*/ 1 h 5"/>
                <a:gd name="T18" fmla="*/ 2 w 5"/>
                <a:gd name="T19" fmla="*/ 0 h 5"/>
                <a:gd name="T20" fmla="*/ 2 w 5"/>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5"/>
                <a:gd name="T35" fmla="*/ 5 w 5"/>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5">
                  <a:moveTo>
                    <a:pt x="2" y="0"/>
                  </a:moveTo>
                  <a:lnTo>
                    <a:pt x="2" y="0"/>
                  </a:lnTo>
                  <a:lnTo>
                    <a:pt x="0" y="1"/>
                  </a:lnTo>
                  <a:lnTo>
                    <a:pt x="0" y="2"/>
                  </a:lnTo>
                  <a:lnTo>
                    <a:pt x="5" y="5"/>
                  </a:lnTo>
                  <a:lnTo>
                    <a:pt x="4" y="1"/>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13" name="Freeform 356"/>
            <p:cNvSpPr>
              <a:spLocks/>
            </p:cNvSpPr>
            <p:nvPr/>
          </p:nvSpPr>
          <p:spPr bwMode="auto">
            <a:xfrm>
              <a:off x="1793" y="1275"/>
              <a:ext cx="3" cy="3"/>
            </a:xfrm>
            <a:custGeom>
              <a:avLst/>
              <a:gdLst>
                <a:gd name="T0" fmla="*/ 2 w 3"/>
                <a:gd name="T1" fmla="*/ 0 h 3"/>
                <a:gd name="T2" fmla="*/ 2 w 3"/>
                <a:gd name="T3" fmla="*/ 0 h 3"/>
                <a:gd name="T4" fmla="*/ 0 w 3"/>
                <a:gd name="T5" fmla="*/ 1 h 3"/>
                <a:gd name="T6" fmla="*/ 0 w 3"/>
                <a:gd name="T7" fmla="*/ 1 h 3"/>
                <a:gd name="T8" fmla="*/ 3 w 3"/>
                <a:gd name="T9" fmla="*/ 3 h 3"/>
                <a:gd name="T10" fmla="*/ 3 w 3"/>
                <a:gd name="T11" fmla="*/ 3 h 3"/>
                <a:gd name="T12" fmla="*/ 3 w 3"/>
                <a:gd name="T13" fmla="*/ 1 h 3"/>
                <a:gd name="T14" fmla="*/ 2 w 3"/>
                <a:gd name="T15" fmla="*/ 0 h 3"/>
                <a:gd name="T16" fmla="*/ 2 w 3"/>
                <a:gd name="T17" fmla="*/ 0 h 3"/>
                <a:gd name="T18" fmla="*/ 2 w 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3"/>
                <a:gd name="T32" fmla="*/ 3 w 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3">
                  <a:moveTo>
                    <a:pt x="2" y="0"/>
                  </a:moveTo>
                  <a:lnTo>
                    <a:pt x="2" y="0"/>
                  </a:lnTo>
                  <a:lnTo>
                    <a:pt x="0" y="1"/>
                  </a:lnTo>
                  <a:lnTo>
                    <a:pt x="3" y="3"/>
                  </a:lnTo>
                  <a:lnTo>
                    <a:pt x="3" y="1"/>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14" name="Freeform 357"/>
            <p:cNvSpPr>
              <a:spLocks/>
            </p:cNvSpPr>
            <p:nvPr/>
          </p:nvSpPr>
          <p:spPr bwMode="auto">
            <a:xfrm>
              <a:off x="1706" y="1286"/>
              <a:ext cx="9" cy="15"/>
            </a:xfrm>
            <a:custGeom>
              <a:avLst/>
              <a:gdLst>
                <a:gd name="T0" fmla="*/ 7 w 9"/>
                <a:gd name="T1" fmla="*/ 0 h 15"/>
                <a:gd name="T2" fmla="*/ 7 w 9"/>
                <a:gd name="T3" fmla="*/ 0 h 15"/>
                <a:gd name="T4" fmla="*/ 4 w 9"/>
                <a:gd name="T5" fmla="*/ 1 h 15"/>
                <a:gd name="T6" fmla="*/ 3 w 9"/>
                <a:gd name="T7" fmla="*/ 4 h 15"/>
                <a:gd name="T8" fmla="*/ 0 w 9"/>
                <a:gd name="T9" fmla="*/ 11 h 15"/>
                <a:gd name="T10" fmla="*/ 0 w 9"/>
                <a:gd name="T11" fmla="*/ 11 h 15"/>
                <a:gd name="T12" fmla="*/ 7 w 9"/>
                <a:gd name="T13" fmla="*/ 15 h 15"/>
                <a:gd name="T14" fmla="*/ 7 w 9"/>
                <a:gd name="T15" fmla="*/ 15 h 15"/>
                <a:gd name="T16" fmla="*/ 9 w 9"/>
                <a:gd name="T17" fmla="*/ 7 h 15"/>
                <a:gd name="T18" fmla="*/ 9 w 9"/>
                <a:gd name="T19" fmla="*/ 1 h 15"/>
                <a:gd name="T20" fmla="*/ 9 w 9"/>
                <a:gd name="T21" fmla="*/ 0 h 15"/>
                <a:gd name="T22" fmla="*/ 7 w 9"/>
                <a:gd name="T23" fmla="*/ 0 h 15"/>
                <a:gd name="T24" fmla="*/ 7 w 9"/>
                <a:gd name="T25" fmla="*/ 0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15"/>
                <a:gd name="T41" fmla="*/ 9 w 9"/>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15">
                  <a:moveTo>
                    <a:pt x="7" y="0"/>
                  </a:moveTo>
                  <a:lnTo>
                    <a:pt x="7" y="0"/>
                  </a:lnTo>
                  <a:lnTo>
                    <a:pt x="4" y="1"/>
                  </a:lnTo>
                  <a:lnTo>
                    <a:pt x="3" y="4"/>
                  </a:lnTo>
                  <a:lnTo>
                    <a:pt x="0" y="11"/>
                  </a:lnTo>
                  <a:lnTo>
                    <a:pt x="7" y="15"/>
                  </a:lnTo>
                  <a:lnTo>
                    <a:pt x="9" y="7"/>
                  </a:lnTo>
                  <a:lnTo>
                    <a:pt x="9" y="1"/>
                  </a:lnTo>
                  <a:lnTo>
                    <a:pt x="9" y="0"/>
                  </a:lnTo>
                  <a:lnTo>
                    <a:pt x="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15" name="Freeform 358"/>
            <p:cNvSpPr>
              <a:spLocks/>
            </p:cNvSpPr>
            <p:nvPr/>
          </p:nvSpPr>
          <p:spPr bwMode="auto">
            <a:xfrm>
              <a:off x="1921" y="1302"/>
              <a:ext cx="7" cy="5"/>
            </a:xfrm>
            <a:custGeom>
              <a:avLst/>
              <a:gdLst>
                <a:gd name="T0" fmla="*/ 0 w 7"/>
                <a:gd name="T1" fmla="*/ 0 h 5"/>
                <a:gd name="T2" fmla="*/ 0 w 7"/>
                <a:gd name="T3" fmla="*/ 5 h 5"/>
                <a:gd name="T4" fmla="*/ 0 w 7"/>
                <a:gd name="T5" fmla="*/ 5 h 5"/>
                <a:gd name="T6" fmla="*/ 5 w 7"/>
                <a:gd name="T7" fmla="*/ 5 h 5"/>
                <a:gd name="T8" fmla="*/ 5 w 7"/>
                <a:gd name="T9" fmla="*/ 5 h 5"/>
                <a:gd name="T10" fmla="*/ 7 w 7"/>
                <a:gd name="T11" fmla="*/ 0 h 5"/>
                <a:gd name="T12" fmla="*/ 7 w 7"/>
                <a:gd name="T13" fmla="*/ 0 h 5"/>
                <a:gd name="T14" fmla="*/ 3 w 7"/>
                <a:gd name="T15" fmla="*/ 0 h 5"/>
                <a:gd name="T16" fmla="*/ 0 w 7"/>
                <a:gd name="T17" fmla="*/ 0 h 5"/>
                <a:gd name="T18" fmla="*/ 0 w 7"/>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5"/>
                <a:gd name="T32" fmla="*/ 7 w 7"/>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5">
                  <a:moveTo>
                    <a:pt x="0" y="0"/>
                  </a:moveTo>
                  <a:lnTo>
                    <a:pt x="0" y="5"/>
                  </a:lnTo>
                  <a:lnTo>
                    <a:pt x="5" y="5"/>
                  </a:lnTo>
                  <a:lnTo>
                    <a:pt x="7" y="0"/>
                  </a:lnTo>
                  <a:lnTo>
                    <a:pt x="3"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16" name="Freeform 359"/>
            <p:cNvSpPr>
              <a:spLocks/>
            </p:cNvSpPr>
            <p:nvPr/>
          </p:nvSpPr>
          <p:spPr bwMode="auto">
            <a:xfrm>
              <a:off x="1726" y="1026"/>
              <a:ext cx="1" cy="2"/>
            </a:xfrm>
            <a:custGeom>
              <a:avLst/>
              <a:gdLst>
                <a:gd name="T0" fmla="*/ 1 w 1"/>
                <a:gd name="T1" fmla="*/ 0 h 2"/>
                <a:gd name="T2" fmla="*/ 1 w 1"/>
                <a:gd name="T3" fmla="*/ 0 h 2"/>
                <a:gd name="T4" fmla="*/ 1 w 1"/>
                <a:gd name="T5" fmla="*/ 1 h 2"/>
                <a:gd name="T6" fmla="*/ 1 w 1"/>
                <a:gd name="T7" fmla="*/ 1 h 2"/>
                <a:gd name="T8" fmla="*/ 0 w 1"/>
                <a:gd name="T9" fmla="*/ 2 h 2"/>
                <a:gd name="T10" fmla="*/ 0 w 1"/>
                <a:gd name="T11" fmla="*/ 2 h 2"/>
                <a:gd name="T12" fmla="*/ 0 w 1"/>
                <a:gd name="T13" fmla="*/ 0 h 2"/>
                <a:gd name="T14" fmla="*/ 0 w 1"/>
                <a:gd name="T15" fmla="*/ 0 h 2"/>
                <a:gd name="T16" fmla="*/ 1 w 1"/>
                <a:gd name="T17" fmla="*/ 0 h 2"/>
                <a:gd name="T18" fmla="*/ 1 w 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2"/>
                <a:gd name="T32" fmla="*/ 1 w 1"/>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2">
                  <a:moveTo>
                    <a:pt x="1" y="0"/>
                  </a:moveTo>
                  <a:lnTo>
                    <a:pt x="1" y="0"/>
                  </a:lnTo>
                  <a:lnTo>
                    <a:pt x="1" y="1"/>
                  </a:lnTo>
                  <a:lnTo>
                    <a:pt x="0" y="2"/>
                  </a:lnTo>
                  <a:lnTo>
                    <a:pt x="0"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17" name="Freeform 360"/>
            <p:cNvSpPr>
              <a:spLocks/>
            </p:cNvSpPr>
            <p:nvPr/>
          </p:nvSpPr>
          <p:spPr bwMode="auto">
            <a:xfrm>
              <a:off x="1727" y="1031"/>
              <a:ext cx="1" cy="2"/>
            </a:xfrm>
            <a:custGeom>
              <a:avLst/>
              <a:gdLst>
                <a:gd name="T0" fmla="*/ 1 w 1"/>
                <a:gd name="T1" fmla="*/ 0 h 2"/>
                <a:gd name="T2" fmla="*/ 1 w 1"/>
                <a:gd name="T3" fmla="*/ 0 h 2"/>
                <a:gd name="T4" fmla="*/ 1 w 1"/>
                <a:gd name="T5" fmla="*/ 1 h 2"/>
                <a:gd name="T6" fmla="*/ 1 w 1"/>
                <a:gd name="T7" fmla="*/ 1 h 2"/>
                <a:gd name="T8" fmla="*/ 0 w 1"/>
                <a:gd name="T9" fmla="*/ 2 h 2"/>
                <a:gd name="T10" fmla="*/ 0 w 1"/>
                <a:gd name="T11" fmla="*/ 2 h 2"/>
                <a:gd name="T12" fmla="*/ 0 w 1"/>
                <a:gd name="T13" fmla="*/ 0 h 2"/>
                <a:gd name="T14" fmla="*/ 0 w 1"/>
                <a:gd name="T15" fmla="*/ 0 h 2"/>
                <a:gd name="T16" fmla="*/ 1 w 1"/>
                <a:gd name="T17" fmla="*/ 0 h 2"/>
                <a:gd name="T18" fmla="*/ 1 w 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2"/>
                <a:gd name="T32" fmla="*/ 1 w 1"/>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2">
                  <a:moveTo>
                    <a:pt x="1" y="0"/>
                  </a:moveTo>
                  <a:lnTo>
                    <a:pt x="1" y="0"/>
                  </a:lnTo>
                  <a:lnTo>
                    <a:pt x="1" y="1"/>
                  </a:lnTo>
                  <a:lnTo>
                    <a:pt x="0" y="2"/>
                  </a:lnTo>
                  <a:lnTo>
                    <a:pt x="0"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18" name="Freeform 361"/>
            <p:cNvSpPr>
              <a:spLocks/>
            </p:cNvSpPr>
            <p:nvPr/>
          </p:nvSpPr>
          <p:spPr bwMode="auto">
            <a:xfrm>
              <a:off x="1813" y="1042"/>
              <a:ext cx="3" cy="4"/>
            </a:xfrm>
            <a:custGeom>
              <a:avLst/>
              <a:gdLst>
                <a:gd name="T0" fmla="*/ 2 w 3"/>
                <a:gd name="T1" fmla="*/ 0 h 4"/>
                <a:gd name="T2" fmla="*/ 0 w 3"/>
                <a:gd name="T3" fmla="*/ 3 h 4"/>
                <a:gd name="T4" fmla="*/ 0 w 3"/>
                <a:gd name="T5" fmla="*/ 3 h 4"/>
                <a:gd name="T6" fmla="*/ 2 w 3"/>
                <a:gd name="T7" fmla="*/ 4 h 4"/>
                <a:gd name="T8" fmla="*/ 3 w 3"/>
                <a:gd name="T9" fmla="*/ 4 h 4"/>
                <a:gd name="T10" fmla="*/ 3 w 3"/>
                <a:gd name="T11" fmla="*/ 4 h 4"/>
                <a:gd name="T12" fmla="*/ 3 w 3"/>
                <a:gd name="T13" fmla="*/ 2 h 4"/>
                <a:gd name="T14" fmla="*/ 3 w 3"/>
                <a:gd name="T15" fmla="*/ 0 h 4"/>
                <a:gd name="T16" fmla="*/ 2 w 3"/>
                <a:gd name="T17" fmla="*/ 0 h 4"/>
                <a:gd name="T18" fmla="*/ 2 w 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4"/>
                <a:gd name="T32" fmla="*/ 3 w 3"/>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4">
                  <a:moveTo>
                    <a:pt x="2" y="0"/>
                  </a:moveTo>
                  <a:lnTo>
                    <a:pt x="0" y="3"/>
                  </a:lnTo>
                  <a:lnTo>
                    <a:pt x="2" y="4"/>
                  </a:lnTo>
                  <a:lnTo>
                    <a:pt x="3" y="4"/>
                  </a:lnTo>
                  <a:lnTo>
                    <a:pt x="3" y="2"/>
                  </a:lnTo>
                  <a:lnTo>
                    <a:pt x="3" y="0"/>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19" name="Freeform 362"/>
            <p:cNvSpPr>
              <a:spLocks/>
            </p:cNvSpPr>
            <p:nvPr/>
          </p:nvSpPr>
          <p:spPr bwMode="auto">
            <a:xfrm>
              <a:off x="1702" y="1095"/>
              <a:ext cx="1" cy="2"/>
            </a:xfrm>
            <a:custGeom>
              <a:avLst/>
              <a:gdLst>
                <a:gd name="T0" fmla="*/ 0 w 1"/>
                <a:gd name="T1" fmla="*/ 0 h 2"/>
                <a:gd name="T2" fmla="*/ 1 w 1"/>
                <a:gd name="T3" fmla="*/ 2 h 2"/>
                <a:gd name="T4" fmla="*/ 1 w 1"/>
                <a:gd name="T5" fmla="*/ 2 h 2"/>
                <a:gd name="T6" fmla="*/ 1 w 1"/>
                <a:gd name="T7" fmla="*/ 0 h 2"/>
                <a:gd name="T8" fmla="*/ 0 w 1"/>
                <a:gd name="T9" fmla="*/ 0 h 2"/>
                <a:gd name="T10" fmla="*/ 0 w 1"/>
                <a:gd name="T11" fmla="*/ 0 h 2"/>
                <a:gd name="T12" fmla="*/ 0 60000 65536"/>
                <a:gd name="T13" fmla="*/ 0 60000 65536"/>
                <a:gd name="T14" fmla="*/ 0 60000 65536"/>
                <a:gd name="T15" fmla="*/ 0 60000 65536"/>
                <a:gd name="T16" fmla="*/ 0 60000 65536"/>
                <a:gd name="T17" fmla="*/ 0 60000 65536"/>
                <a:gd name="T18" fmla="*/ 0 w 1"/>
                <a:gd name="T19" fmla="*/ 0 h 2"/>
                <a:gd name="T20" fmla="*/ 1 w 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 h="2">
                  <a:moveTo>
                    <a:pt x="0" y="0"/>
                  </a:moveTo>
                  <a:lnTo>
                    <a:pt x="1" y="2"/>
                  </a:lnTo>
                  <a:lnTo>
                    <a:pt x="1"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20" name="Freeform 363"/>
            <p:cNvSpPr>
              <a:spLocks/>
            </p:cNvSpPr>
            <p:nvPr/>
          </p:nvSpPr>
          <p:spPr bwMode="auto">
            <a:xfrm>
              <a:off x="1914" y="1238"/>
              <a:ext cx="5" cy="3"/>
            </a:xfrm>
            <a:custGeom>
              <a:avLst/>
              <a:gdLst>
                <a:gd name="T0" fmla="*/ 1 w 5"/>
                <a:gd name="T1" fmla="*/ 0 h 3"/>
                <a:gd name="T2" fmla="*/ 1 w 5"/>
                <a:gd name="T3" fmla="*/ 0 h 3"/>
                <a:gd name="T4" fmla="*/ 3 w 5"/>
                <a:gd name="T5" fmla="*/ 2 h 3"/>
                <a:gd name="T6" fmla="*/ 5 w 5"/>
                <a:gd name="T7" fmla="*/ 3 h 3"/>
                <a:gd name="T8" fmla="*/ 2 w 5"/>
                <a:gd name="T9" fmla="*/ 2 h 3"/>
                <a:gd name="T10" fmla="*/ 2 w 5"/>
                <a:gd name="T11" fmla="*/ 2 h 3"/>
                <a:gd name="T12" fmla="*/ 1 w 5"/>
                <a:gd name="T13" fmla="*/ 1 h 3"/>
                <a:gd name="T14" fmla="*/ 0 w 5"/>
                <a:gd name="T15" fmla="*/ 0 h 3"/>
                <a:gd name="T16" fmla="*/ 1 w 5"/>
                <a:gd name="T17" fmla="*/ 0 h 3"/>
                <a:gd name="T18" fmla="*/ 1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3"/>
                <a:gd name="T32" fmla="*/ 5 w 5"/>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3">
                  <a:moveTo>
                    <a:pt x="1" y="0"/>
                  </a:moveTo>
                  <a:lnTo>
                    <a:pt x="1" y="0"/>
                  </a:lnTo>
                  <a:lnTo>
                    <a:pt x="3" y="2"/>
                  </a:lnTo>
                  <a:lnTo>
                    <a:pt x="5" y="3"/>
                  </a:lnTo>
                  <a:lnTo>
                    <a:pt x="2" y="2"/>
                  </a:lnTo>
                  <a:lnTo>
                    <a:pt x="1" y="1"/>
                  </a:lnTo>
                  <a:lnTo>
                    <a:pt x="0"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21" name="Freeform 364"/>
            <p:cNvSpPr>
              <a:spLocks/>
            </p:cNvSpPr>
            <p:nvPr/>
          </p:nvSpPr>
          <p:spPr bwMode="auto">
            <a:xfrm>
              <a:off x="1796" y="1249"/>
              <a:ext cx="2" cy="4"/>
            </a:xfrm>
            <a:custGeom>
              <a:avLst/>
              <a:gdLst>
                <a:gd name="T0" fmla="*/ 1 w 2"/>
                <a:gd name="T1" fmla="*/ 0 h 4"/>
                <a:gd name="T2" fmla="*/ 1 w 2"/>
                <a:gd name="T3" fmla="*/ 0 h 4"/>
                <a:gd name="T4" fmla="*/ 0 w 2"/>
                <a:gd name="T5" fmla="*/ 2 h 4"/>
                <a:gd name="T6" fmla="*/ 1 w 2"/>
                <a:gd name="T7" fmla="*/ 3 h 4"/>
                <a:gd name="T8" fmla="*/ 1 w 2"/>
                <a:gd name="T9" fmla="*/ 4 h 4"/>
                <a:gd name="T10" fmla="*/ 1 w 2"/>
                <a:gd name="T11" fmla="*/ 4 h 4"/>
                <a:gd name="T12" fmla="*/ 2 w 2"/>
                <a:gd name="T13" fmla="*/ 2 h 4"/>
                <a:gd name="T14" fmla="*/ 2 w 2"/>
                <a:gd name="T15" fmla="*/ 0 h 4"/>
                <a:gd name="T16" fmla="*/ 1 w 2"/>
                <a:gd name="T17" fmla="*/ 0 h 4"/>
                <a:gd name="T18" fmla="*/ 1 w 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1" y="0"/>
                  </a:moveTo>
                  <a:lnTo>
                    <a:pt x="1" y="0"/>
                  </a:lnTo>
                  <a:lnTo>
                    <a:pt x="0" y="2"/>
                  </a:lnTo>
                  <a:lnTo>
                    <a:pt x="1" y="3"/>
                  </a:lnTo>
                  <a:lnTo>
                    <a:pt x="1" y="4"/>
                  </a:lnTo>
                  <a:lnTo>
                    <a:pt x="2" y="2"/>
                  </a:lnTo>
                  <a:lnTo>
                    <a:pt x="2"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22" name="Freeform 365"/>
            <p:cNvSpPr>
              <a:spLocks/>
            </p:cNvSpPr>
            <p:nvPr/>
          </p:nvSpPr>
          <p:spPr bwMode="auto">
            <a:xfrm>
              <a:off x="1839" y="1293"/>
              <a:ext cx="7" cy="3"/>
            </a:xfrm>
            <a:custGeom>
              <a:avLst/>
              <a:gdLst>
                <a:gd name="T0" fmla="*/ 0 w 7"/>
                <a:gd name="T1" fmla="*/ 0 h 3"/>
                <a:gd name="T2" fmla="*/ 0 w 7"/>
                <a:gd name="T3" fmla="*/ 0 h 3"/>
                <a:gd name="T4" fmla="*/ 2 w 7"/>
                <a:gd name="T5" fmla="*/ 3 h 3"/>
                <a:gd name="T6" fmla="*/ 2 w 7"/>
                <a:gd name="T7" fmla="*/ 3 h 3"/>
                <a:gd name="T8" fmla="*/ 7 w 7"/>
                <a:gd name="T9" fmla="*/ 2 h 3"/>
                <a:gd name="T10" fmla="*/ 7 w 7"/>
                <a:gd name="T11" fmla="*/ 1 h 3"/>
                <a:gd name="T12" fmla="*/ 7 w 7"/>
                <a:gd name="T13" fmla="*/ 1 h 3"/>
                <a:gd name="T14" fmla="*/ 0 w 7"/>
                <a:gd name="T15" fmla="*/ 0 h 3"/>
                <a:gd name="T16" fmla="*/ 0 w 7"/>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3"/>
                <a:gd name="T29" fmla="*/ 7 w 7"/>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3">
                  <a:moveTo>
                    <a:pt x="0" y="0"/>
                  </a:moveTo>
                  <a:lnTo>
                    <a:pt x="0" y="0"/>
                  </a:lnTo>
                  <a:lnTo>
                    <a:pt x="2" y="3"/>
                  </a:lnTo>
                  <a:lnTo>
                    <a:pt x="7" y="2"/>
                  </a:lnTo>
                  <a:lnTo>
                    <a:pt x="7"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23" name="Freeform 366"/>
            <p:cNvSpPr>
              <a:spLocks/>
            </p:cNvSpPr>
            <p:nvPr/>
          </p:nvSpPr>
          <p:spPr bwMode="auto">
            <a:xfrm>
              <a:off x="1879" y="1327"/>
              <a:ext cx="3" cy="3"/>
            </a:xfrm>
            <a:custGeom>
              <a:avLst/>
              <a:gdLst>
                <a:gd name="T0" fmla="*/ 0 w 3"/>
                <a:gd name="T1" fmla="*/ 0 h 3"/>
                <a:gd name="T2" fmla="*/ 0 w 3"/>
                <a:gd name="T3" fmla="*/ 3 h 3"/>
                <a:gd name="T4" fmla="*/ 0 w 3"/>
                <a:gd name="T5" fmla="*/ 3 h 3"/>
                <a:gd name="T6" fmla="*/ 2 w 3"/>
                <a:gd name="T7" fmla="*/ 3 h 3"/>
                <a:gd name="T8" fmla="*/ 3 w 3"/>
                <a:gd name="T9" fmla="*/ 2 h 3"/>
                <a:gd name="T10" fmla="*/ 2 w 3"/>
                <a:gd name="T11" fmla="*/ 1 h 3"/>
                <a:gd name="T12" fmla="*/ 0 w 3"/>
                <a:gd name="T13" fmla="*/ 0 h 3"/>
                <a:gd name="T14" fmla="*/ 0 w 3"/>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3"/>
                <a:gd name="T26" fmla="*/ 3 w 3"/>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3">
                  <a:moveTo>
                    <a:pt x="0" y="0"/>
                  </a:moveTo>
                  <a:lnTo>
                    <a:pt x="0" y="3"/>
                  </a:lnTo>
                  <a:lnTo>
                    <a:pt x="2" y="3"/>
                  </a:lnTo>
                  <a:lnTo>
                    <a:pt x="3" y="2"/>
                  </a:lnTo>
                  <a:lnTo>
                    <a:pt x="2"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24" name="Freeform 367"/>
            <p:cNvSpPr>
              <a:spLocks/>
            </p:cNvSpPr>
            <p:nvPr/>
          </p:nvSpPr>
          <p:spPr bwMode="auto">
            <a:xfrm>
              <a:off x="1864" y="1356"/>
              <a:ext cx="1" cy="2"/>
            </a:xfrm>
            <a:custGeom>
              <a:avLst/>
              <a:gdLst>
                <a:gd name="T0" fmla="*/ 0 w 1"/>
                <a:gd name="T1" fmla="*/ 0 h 2"/>
                <a:gd name="T2" fmla="*/ 1 w 1"/>
                <a:gd name="T3" fmla="*/ 2 h 2"/>
                <a:gd name="T4" fmla="*/ 1 w 1"/>
                <a:gd name="T5" fmla="*/ 2 h 2"/>
                <a:gd name="T6" fmla="*/ 1 w 1"/>
                <a:gd name="T7" fmla="*/ 1 h 2"/>
                <a:gd name="T8" fmla="*/ 0 w 1"/>
                <a:gd name="T9" fmla="*/ 0 h 2"/>
                <a:gd name="T10" fmla="*/ 0 w 1"/>
                <a:gd name="T11" fmla="*/ 0 h 2"/>
                <a:gd name="T12" fmla="*/ 0 60000 65536"/>
                <a:gd name="T13" fmla="*/ 0 60000 65536"/>
                <a:gd name="T14" fmla="*/ 0 60000 65536"/>
                <a:gd name="T15" fmla="*/ 0 60000 65536"/>
                <a:gd name="T16" fmla="*/ 0 60000 65536"/>
                <a:gd name="T17" fmla="*/ 0 60000 65536"/>
                <a:gd name="T18" fmla="*/ 0 w 1"/>
                <a:gd name="T19" fmla="*/ 0 h 2"/>
                <a:gd name="T20" fmla="*/ 1 w 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 h="2">
                  <a:moveTo>
                    <a:pt x="0" y="0"/>
                  </a:moveTo>
                  <a:lnTo>
                    <a:pt x="1" y="2"/>
                  </a:lnTo>
                  <a:lnTo>
                    <a:pt x="1"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25" name="Freeform 368"/>
            <p:cNvSpPr>
              <a:spLocks/>
            </p:cNvSpPr>
            <p:nvPr/>
          </p:nvSpPr>
          <p:spPr bwMode="auto">
            <a:xfrm>
              <a:off x="1707" y="1421"/>
              <a:ext cx="5" cy="5"/>
            </a:xfrm>
            <a:custGeom>
              <a:avLst/>
              <a:gdLst>
                <a:gd name="T0" fmla="*/ 3 w 5"/>
                <a:gd name="T1" fmla="*/ 0 h 5"/>
                <a:gd name="T2" fmla="*/ 3 w 5"/>
                <a:gd name="T3" fmla="*/ 0 h 5"/>
                <a:gd name="T4" fmla="*/ 1 w 5"/>
                <a:gd name="T5" fmla="*/ 2 h 5"/>
                <a:gd name="T6" fmla="*/ 0 w 5"/>
                <a:gd name="T7" fmla="*/ 4 h 5"/>
                <a:gd name="T8" fmla="*/ 0 w 5"/>
                <a:gd name="T9" fmla="*/ 5 h 5"/>
                <a:gd name="T10" fmla="*/ 3 w 5"/>
                <a:gd name="T11" fmla="*/ 5 h 5"/>
                <a:gd name="T12" fmla="*/ 3 w 5"/>
                <a:gd name="T13" fmla="*/ 5 h 5"/>
                <a:gd name="T14" fmla="*/ 5 w 5"/>
                <a:gd name="T15" fmla="*/ 2 h 5"/>
                <a:gd name="T16" fmla="*/ 5 w 5"/>
                <a:gd name="T17" fmla="*/ 0 h 5"/>
                <a:gd name="T18" fmla="*/ 3 w 5"/>
                <a:gd name="T19" fmla="*/ 0 h 5"/>
                <a:gd name="T20" fmla="*/ 3 w 5"/>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5"/>
                <a:gd name="T35" fmla="*/ 5 w 5"/>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5">
                  <a:moveTo>
                    <a:pt x="3" y="0"/>
                  </a:moveTo>
                  <a:lnTo>
                    <a:pt x="3" y="0"/>
                  </a:lnTo>
                  <a:lnTo>
                    <a:pt x="1" y="2"/>
                  </a:lnTo>
                  <a:lnTo>
                    <a:pt x="0" y="4"/>
                  </a:lnTo>
                  <a:lnTo>
                    <a:pt x="0" y="5"/>
                  </a:lnTo>
                  <a:lnTo>
                    <a:pt x="3" y="5"/>
                  </a:lnTo>
                  <a:lnTo>
                    <a:pt x="5" y="2"/>
                  </a:lnTo>
                  <a:lnTo>
                    <a:pt x="5" y="0"/>
                  </a:lnTo>
                  <a:lnTo>
                    <a:pt x="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26" name="Freeform 369"/>
            <p:cNvSpPr>
              <a:spLocks/>
            </p:cNvSpPr>
            <p:nvPr/>
          </p:nvSpPr>
          <p:spPr bwMode="auto">
            <a:xfrm>
              <a:off x="1713" y="1423"/>
              <a:ext cx="7" cy="16"/>
            </a:xfrm>
            <a:custGeom>
              <a:avLst/>
              <a:gdLst>
                <a:gd name="T0" fmla="*/ 2 w 7"/>
                <a:gd name="T1" fmla="*/ 0 h 16"/>
                <a:gd name="T2" fmla="*/ 2 w 7"/>
                <a:gd name="T3" fmla="*/ 0 h 16"/>
                <a:gd name="T4" fmla="*/ 0 w 7"/>
                <a:gd name="T5" fmla="*/ 16 h 16"/>
                <a:gd name="T6" fmla="*/ 0 w 7"/>
                <a:gd name="T7" fmla="*/ 16 h 16"/>
                <a:gd name="T8" fmla="*/ 3 w 7"/>
                <a:gd name="T9" fmla="*/ 16 h 16"/>
                <a:gd name="T10" fmla="*/ 3 w 7"/>
                <a:gd name="T11" fmla="*/ 16 h 16"/>
                <a:gd name="T12" fmla="*/ 6 w 7"/>
                <a:gd name="T13" fmla="*/ 9 h 16"/>
                <a:gd name="T14" fmla="*/ 7 w 7"/>
                <a:gd name="T15" fmla="*/ 1 h 16"/>
                <a:gd name="T16" fmla="*/ 7 w 7"/>
                <a:gd name="T17" fmla="*/ 1 h 16"/>
                <a:gd name="T18" fmla="*/ 4 w 7"/>
                <a:gd name="T19" fmla="*/ 1 h 16"/>
                <a:gd name="T20" fmla="*/ 2 w 7"/>
                <a:gd name="T21" fmla="*/ 0 h 16"/>
                <a:gd name="T22" fmla="*/ 2 w 7"/>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16"/>
                <a:gd name="T38" fmla="*/ 7 w 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16">
                  <a:moveTo>
                    <a:pt x="2" y="0"/>
                  </a:moveTo>
                  <a:lnTo>
                    <a:pt x="2" y="0"/>
                  </a:lnTo>
                  <a:lnTo>
                    <a:pt x="0" y="16"/>
                  </a:lnTo>
                  <a:lnTo>
                    <a:pt x="3" y="16"/>
                  </a:lnTo>
                  <a:lnTo>
                    <a:pt x="6" y="9"/>
                  </a:lnTo>
                  <a:lnTo>
                    <a:pt x="7" y="1"/>
                  </a:lnTo>
                  <a:lnTo>
                    <a:pt x="4" y="1"/>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27" name="Freeform 370"/>
            <p:cNvSpPr>
              <a:spLocks/>
            </p:cNvSpPr>
            <p:nvPr/>
          </p:nvSpPr>
          <p:spPr bwMode="auto">
            <a:xfrm>
              <a:off x="1707" y="1430"/>
              <a:ext cx="2" cy="3"/>
            </a:xfrm>
            <a:custGeom>
              <a:avLst/>
              <a:gdLst>
                <a:gd name="T0" fmla="*/ 1 w 2"/>
                <a:gd name="T1" fmla="*/ 0 h 3"/>
                <a:gd name="T2" fmla="*/ 1 w 2"/>
                <a:gd name="T3" fmla="*/ 0 h 3"/>
                <a:gd name="T4" fmla="*/ 0 w 2"/>
                <a:gd name="T5" fmla="*/ 0 h 3"/>
                <a:gd name="T6" fmla="*/ 0 w 2"/>
                <a:gd name="T7" fmla="*/ 1 h 3"/>
                <a:gd name="T8" fmla="*/ 0 w 2"/>
                <a:gd name="T9" fmla="*/ 2 h 3"/>
                <a:gd name="T10" fmla="*/ 2 w 2"/>
                <a:gd name="T11" fmla="*/ 3 h 3"/>
                <a:gd name="T12" fmla="*/ 2 w 2"/>
                <a:gd name="T13" fmla="*/ 3 h 3"/>
                <a:gd name="T14" fmla="*/ 2 w 2"/>
                <a:gd name="T15" fmla="*/ 1 h 3"/>
                <a:gd name="T16" fmla="*/ 2 w 2"/>
                <a:gd name="T17" fmla="*/ 0 h 3"/>
                <a:gd name="T18" fmla="*/ 1 w 2"/>
                <a:gd name="T19" fmla="*/ 0 h 3"/>
                <a:gd name="T20" fmla="*/ 1 w 2"/>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
                <a:gd name="T34" fmla="*/ 0 h 3"/>
                <a:gd name="T35" fmla="*/ 2 w 2"/>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 h="3">
                  <a:moveTo>
                    <a:pt x="1" y="0"/>
                  </a:moveTo>
                  <a:lnTo>
                    <a:pt x="1" y="0"/>
                  </a:lnTo>
                  <a:lnTo>
                    <a:pt x="0" y="0"/>
                  </a:lnTo>
                  <a:lnTo>
                    <a:pt x="0" y="1"/>
                  </a:lnTo>
                  <a:lnTo>
                    <a:pt x="0" y="2"/>
                  </a:lnTo>
                  <a:lnTo>
                    <a:pt x="2" y="3"/>
                  </a:lnTo>
                  <a:lnTo>
                    <a:pt x="2" y="1"/>
                  </a:lnTo>
                  <a:lnTo>
                    <a:pt x="2"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28" name="Freeform 371"/>
            <p:cNvSpPr>
              <a:spLocks/>
            </p:cNvSpPr>
            <p:nvPr/>
          </p:nvSpPr>
          <p:spPr bwMode="auto">
            <a:xfrm>
              <a:off x="1709" y="1437"/>
              <a:ext cx="3" cy="3"/>
            </a:xfrm>
            <a:custGeom>
              <a:avLst/>
              <a:gdLst>
                <a:gd name="T0" fmla="*/ 1 w 3"/>
                <a:gd name="T1" fmla="*/ 0 h 3"/>
                <a:gd name="T2" fmla="*/ 1 w 3"/>
                <a:gd name="T3" fmla="*/ 0 h 3"/>
                <a:gd name="T4" fmla="*/ 0 w 3"/>
                <a:gd name="T5" fmla="*/ 1 h 3"/>
                <a:gd name="T6" fmla="*/ 0 w 3"/>
                <a:gd name="T7" fmla="*/ 2 h 3"/>
                <a:gd name="T8" fmla="*/ 0 w 3"/>
                <a:gd name="T9" fmla="*/ 3 h 3"/>
                <a:gd name="T10" fmla="*/ 3 w 3"/>
                <a:gd name="T11" fmla="*/ 3 h 3"/>
                <a:gd name="T12" fmla="*/ 3 w 3"/>
                <a:gd name="T13" fmla="*/ 3 h 3"/>
                <a:gd name="T14" fmla="*/ 3 w 3"/>
                <a:gd name="T15" fmla="*/ 1 h 3"/>
                <a:gd name="T16" fmla="*/ 3 w 3"/>
                <a:gd name="T17" fmla="*/ 0 h 3"/>
                <a:gd name="T18" fmla="*/ 1 w 3"/>
                <a:gd name="T19" fmla="*/ 0 h 3"/>
                <a:gd name="T20" fmla="*/ 1 w 3"/>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3"/>
                <a:gd name="T35" fmla="*/ 3 w 3"/>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3">
                  <a:moveTo>
                    <a:pt x="1" y="0"/>
                  </a:moveTo>
                  <a:lnTo>
                    <a:pt x="1" y="0"/>
                  </a:lnTo>
                  <a:lnTo>
                    <a:pt x="0" y="1"/>
                  </a:lnTo>
                  <a:lnTo>
                    <a:pt x="0" y="2"/>
                  </a:lnTo>
                  <a:lnTo>
                    <a:pt x="0" y="3"/>
                  </a:lnTo>
                  <a:lnTo>
                    <a:pt x="3" y="3"/>
                  </a:lnTo>
                  <a:lnTo>
                    <a:pt x="3" y="1"/>
                  </a:lnTo>
                  <a:lnTo>
                    <a:pt x="3"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29" name="Freeform 372"/>
            <p:cNvSpPr>
              <a:spLocks/>
            </p:cNvSpPr>
            <p:nvPr/>
          </p:nvSpPr>
          <p:spPr bwMode="auto">
            <a:xfrm>
              <a:off x="1970" y="1623"/>
              <a:ext cx="7" cy="7"/>
            </a:xfrm>
            <a:custGeom>
              <a:avLst/>
              <a:gdLst>
                <a:gd name="T0" fmla="*/ 5 w 7"/>
                <a:gd name="T1" fmla="*/ 1 h 7"/>
                <a:gd name="T2" fmla="*/ 5 w 7"/>
                <a:gd name="T3" fmla="*/ 1 h 7"/>
                <a:gd name="T4" fmla="*/ 1 w 7"/>
                <a:gd name="T5" fmla="*/ 5 h 7"/>
                <a:gd name="T6" fmla="*/ 0 w 7"/>
                <a:gd name="T7" fmla="*/ 7 h 7"/>
                <a:gd name="T8" fmla="*/ 2 w 7"/>
                <a:gd name="T9" fmla="*/ 7 h 7"/>
                <a:gd name="T10" fmla="*/ 2 w 7"/>
                <a:gd name="T11" fmla="*/ 7 h 7"/>
                <a:gd name="T12" fmla="*/ 6 w 7"/>
                <a:gd name="T13" fmla="*/ 2 h 7"/>
                <a:gd name="T14" fmla="*/ 7 w 7"/>
                <a:gd name="T15" fmla="*/ 0 h 7"/>
                <a:gd name="T16" fmla="*/ 5 w 7"/>
                <a:gd name="T17" fmla="*/ 1 h 7"/>
                <a:gd name="T18" fmla="*/ 5 w 7"/>
                <a:gd name="T19" fmla="*/ 1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7"/>
                <a:gd name="T32" fmla="*/ 7 w 7"/>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7">
                  <a:moveTo>
                    <a:pt x="5" y="1"/>
                  </a:moveTo>
                  <a:lnTo>
                    <a:pt x="5" y="1"/>
                  </a:lnTo>
                  <a:lnTo>
                    <a:pt x="1" y="5"/>
                  </a:lnTo>
                  <a:lnTo>
                    <a:pt x="0" y="7"/>
                  </a:lnTo>
                  <a:lnTo>
                    <a:pt x="2" y="7"/>
                  </a:lnTo>
                  <a:lnTo>
                    <a:pt x="6" y="2"/>
                  </a:lnTo>
                  <a:lnTo>
                    <a:pt x="7" y="0"/>
                  </a:lnTo>
                  <a:lnTo>
                    <a:pt x="5" y="1"/>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30" name="Freeform 373"/>
            <p:cNvSpPr>
              <a:spLocks/>
            </p:cNvSpPr>
            <p:nvPr/>
          </p:nvSpPr>
          <p:spPr bwMode="auto">
            <a:xfrm>
              <a:off x="2068" y="1632"/>
              <a:ext cx="4" cy="8"/>
            </a:xfrm>
            <a:custGeom>
              <a:avLst/>
              <a:gdLst>
                <a:gd name="T0" fmla="*/ 0 w 4"/>
                <a:gd name="T1" fmla="*/ 0 h 8"/>
                <a:gd name="T2" fmla="*/ 0 w 4"/>
                <a:gd name="T3" fmla="*/ 0 h 8"/>
                <a:gd name="T4" fmla="*/ 0 w 4"/>
                <a:gd name="T5" fmla="*/ 5 h 8"/>
                <a:gd name="T6" fmla="*/ 0 w 4"/>
                <a:gd name="T7" fmla="*/ 7 h 8"/>
                <a:gd name="T8" fmla="*/ 1 w 4"/>
                <a:gd name="T9" fmla="*/ 8 h 8"/>
                <a:gd name="T10" fmla="*/ 3 w 4"/>
                <a:gd name="T11" fmla="*/ 7 h 8"/>
                <a:gd name="T12" fmla="*/ 3 w 4"/>
                <a:gd name="T13" fmla="*/ 7 h 8"/>
                <a:gd name="T14" fmla="*/ 4 w 4"/>
                <a:gd name="T15" fmla="*/ 6 h 8"/>
                <a:gd name="T16" fmla="*/ 4 w 4"/>
                <a:gd name="T17" fmla="*/ 5 h 8"/>
                <a:gd name="T18" fmla="*/ 4 w 4"/>
                <a:gd name="T19" fmla="*/ 0 h 8"/>
                <a:gd name="T20" fmla="*/ 4 w 4"/>
                <a:gd name="T21" fmla="*/ 0 h 8"/>
                <a:gd name="T22" fmla="*/ 1 w 4"/>
                <a:gd name="T23" fmla="*/ 0 h 8"/>
                <a:gd name="T24" fmla="*/ 0 w 4"/>
                <a:gd name="T25" fmla="*/ 0 h 8"/>
                <a:gd name="T26" fmla="*/ 0 w 4"/>
                <a:gd name="T27" fmla="*/ 0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
                <a:gd name="T43" fmla="*/ 0 h 8"/>
                <a:gd name="T44" fmla="*/ 4 w 4"/>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 h="8">
                  <a:moveTo>
                    <a:pt x="0" y="0"/>
                  </a:moveTo>
                  <a:lnTo>
                    <a:pt x="0" y="0"/>
                  </a:lnTo>
                  <a:lnTo>
                    <a:pt x="0" y="5"/>
                  </a:lnTo>
                  <a:lnTo>
                    <a:pt x="0" y="7"/>
                  </a:lnTo>
                  <a:lnTo>
                    <a:pt x="1" y="8"/>
                  </a:lnTo>
                  <a:lnTo>
                    <a:pt x="3" y="7"/>
                  </a:lnTo>
                  <a:lnTo>
                    <a:pt x="4" y="6"/>
                  </a:lnTo>
                  <a:lnTo>
                    <a:pt x="4" y="5"/>
                  </a:lnTo>
                  <a:lnTo>
                    <a:pt x="4" y="0"/>
                  </a:lnTo>
                  <a:lnTo>
                    <a:pt x="1"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31" name="Freeform 374"/>
            <p:cNvSpPr>
              <a:spLocks/>
            </p:cNvSpPr>
            <p:nvPr/>
          </p:nvSpPr>
          <p:spPr bwMode="auto">
            <a:xfrm>
              <a:off x="1976" y="1639"/>
              <a:ext cx="28" cy="36"/>
            </a:xfrm>
            <a:custGeom>
              <a:avLst/>
              <a:gdLst>
                <a:gd name="T0" fmla="*/ 24 w 28"/>
                <a:gd name="T1" fmla="*/ 0 h 36"/>
                <a:gd name="T2" fmla="*/ 23 w 28"/>
                <a:gd name="T3" fmla="*/ 2 h 36"/>
                <a:gd name="T4" fmla="*/ 23 w 28"/>
                <a:gd name="T5" fmla="*/ 2 h 36"/>
                <a:gd name="T6" fmla="*/ 20 w 28"/>
                <a:gd name="T7" fmla="*/ 3 h 36"/>
                <a:gd name="T8" fmla="*/ 17 w 28"/>
                <a:gd name="T9" fmla="*/ 3 h 36"/>
                <a:gd name="T10" fmla="*/ 13 w 28"/>
                <a:gd name="T11" fmla="*/ 1 h 36"/>
                <a:gd name="T12" fmla="*/ 13 w 28"/>
                <a:gd name="T13" fmla="*/ 1 h 36"/>
                <a:gd name="T14" fmla="*/ 8 w 28"/>
                <a:gd name="T15" fmla="*/ 7 h 36"/>
                <a:gd name="T16" fmla="*/ 8 w 28"/>
                <a:gd name="T17" fmla="*/ 7 h 36"/>
                <a:gd name="T18" fmla="*/ 8 w 28"/>
                <a:gd name="T19" fmla="*/ 9 h 36"/>
                <a:gd name="T20" fmla="*/ 8 w 28"/>
                <a:gd name="T21" fmla="*/ 14 h 36"/>
                <a:gd name="T22" fmla="*/ 5 w 28"/>
                <a:gd name="T23" fmla="*/ 14 h 36"/>
                <a:gd name="T24" fmla="*/ 5 w 28"/>
                <a:gd name="T25" fmla="*/ 14 h 36"/>
                <a:gd name="T26" fmla="*/ 3 w 28"/>
                <a:gd name="T27" fmla="*/ 16 h 36"/>
                <a:gd name="T28" fmla="*/ 2 w 28"/>
                <a:gd name="T29" fmla="*/ 17 h 36"/>
                <a:gd name="T30" fmla="*/ 2 w 28"/>
                <a:gd name="T31" fmla="*/ 17 h 36"/>
                <a:gd name="T32" fmla="*/ 2 w 28"/>
                <a:gd name="T33" fmla="*/ 20 h 36"/>
                <a:gd name="T34" fmla="*/ 3 w 28"/>
                <a:gd name="T35" fmla="*/ 21 h 36"/>
                <a:gd name="T36" fmla="*/ 0 w 28"/>
                <a:gd name="T37" fmla="*/ 22 h 36"/>
                <a:gd name="T38" fmla="*/ 0 w 28"/>
                <a:gd name="T39" fmla="*/ 22 h 36"/>
                <a:gd name="T40" fmla="*/ 1 w 28"/>
                <a:gd name="T41" fmla="*/ 30 h 36"/>
                <a:gd name="T42" fmla="*/ 1 w 28"/>
                <a:gd name="T43" fmla="*/ 33 h 36"/>
                <a:gd name="T44" fmla="*/ 3 w 28"/>
                <a:gd name="T45" fmla="*/ 35 h 36"/>
                <a:gd name="T46" fmla="*/ 3 w 28"/>
                <a:gd name="T47" fmla="*/ 35 h 36"/>
                <a:gd name="T48" fmla="*/ 6 w 28"/>
                <a:gd name="T49" fmla="*/ 36 h 36"/>
                <a:gd name="T50" fmla="*/ 9 w 28"/>
                <a:gd name="T51" fmla="*/ 36 h 36"/>
                <a:gd name="T52" fmla="*/ 9 w 28"/>
                <a:gd name="T53" fmla="*/ 36 h 36"/>
                <a:gd name="T54" fmla="*/ 9 w 28"/>
                <a:gd name="T55" fmla="*/ 35 h 36"/>
                <a:gd name="T56" fmla="*/ 10 w 28"/>
                <a:gd name="T57" fmla="*/ 34 h 36"/>
                <a:gd name="T58" fmla="*/ 10 w 28"/>
                <a:gd name="T59" fmla="*/ 34 h 36"/>
                <a:gd name="T60" fmla="*/ 8 w 28"/>
                <a:gd name="T61" fmla="*/ 33 h 36"/>
                <a:gd name="T62" fmla="*/ 7 w 28"/>
                <a:gd name="T63" fmla="*/ 30 h 36"/>
                <a:gd name="T64" fmla="*/ 8 w 28"/>
                <a:gd name="T65" fmla="*/ 28 h 36"/>
                <a:gd name="T66" fmla="*/ 9 w 28"/>
                <a:gd name="T67" fmla="*/ 27 h 36"/>
                <a:gd name="T68" fmla="*/ 12 w 28"/>
                <a:gd name="T69" fmla="*/ 23 h 36"/>
                <a:gd name="T70" fmla="*/ 15 w 28"/>
                <a:gd name="T71" fmla="*/ 21 h 36"/>
                <a:gd name="T72" fmla="*/ 15 w 28"/>
                <a:gd name="T73" fmla="*/ 19 h 36"/>
                <a:gd name="T74" fmla="*/ 15 w 28"/>
                <a:gd name="T75" fmla="*/ 19 h 36"/>
                <a:gd name="T76" fmla="*/ 12 w 28"/>
                <a:gd name="T77" fmla="*/ 19 h 36"/>
                <a:gd name="T78" fmla="*/ 12 w 28"/>
                <a:gd name="T79" fmla="*/ 19 h 36"/>
                <a:gd name="T80" fmla="*/ 14 w 28"/>
                <a:gd name="T81" fmla="*/ 12 h 36"/>
                <a:gd name="T82" fmla="*/ 17 w 28"/>
                <a:gd name="T83" fmla="*/ 6 h 36"/>
                <a:gd name="T84" fmla="*/ 17 w 28"/>
                <a:gd name="T85" fmla="*/ 6 h 36"/>
                <a:gd name="T86" fmla="*/ 21 w 28"/>
                <a:gd name="T87" fmla="*/ 6 h 36"/>
                <a:gd name="T88" fmla="*/ 24 w 28"/>
                <a:gd name="T89" fmla="*/ 6 h 36"/>
                <a:gd name="T90" fmla="*/ 24 w 28"/>
                <a:gd name="T91" fmla="*/ 6 h 36"/>
                <a:gd name="T92" fmla="*/ 26 w 28"/>
                <a:gd name="T93" fmla="*/ 3 h 36"/>
                <a:gd name="T94" fmla="*/ 28 w 28"/>
                <a:gd name="T95" fmla="*/ 1 h 36"/>
                <a:gd name="T96" fmla="*/ 28 w 28"/>
                <a:gd name="T97" fmla="*/ 1 h 36"/>
                <a:gd name="T98" fmla="*/ 27 w 28"/>
                <a:gd name="T99" fmla="*/ 1 h 36"/>
                <a:gd name="T100" fmla="*/ 24 w 28"/>
                <a:gd name="T101" fmla="*/ 0 h 36"/>
                <a:gd name="T102" fmla="*/ 24 w 28"/>
                <a:gd name="T103" fmla="*/ 0 h 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8"/>
                <a:gd name="T157" fmla="*/ 0 h 36"/>
                <a:gd name="T158" fmla="*/ 28 w 28"/>
                <a:gd name="T159" fmla="*/ 36 h 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8" h="36">
                  <a:moveTo>
                    <a:pt x="24" y="0"/>
                  </a:moveTo>
                  <a:lnTo>
                    <a:pt x="23" y="2"/>
                  </a:lnTo>
                  <a:lnTo>
                    <a:pt x="20" y="3"/>
                  </a:lnTo>
                  <a:lnTo>
                    <a:pt x="17" y="3"/>
                  </a:lnTo>
                  <a:lnTo>
                    <a:pt x="13" y="1"/>
                  </a:lnTo>
                  <a:lnTo>
                    <a:pt x="8" y="7"/>
                  </a:lnTo>
                  <a:lnTo>
                    <a:pt x="8" y="9"/>
                  </a:lnTo>
                  <a:lnTo>
                    <a:pt x="8" y="14"/>
                  </a:lnTo>
                  <a:lnTo>
                    <a:pt x="5" y="14"/>
                  </a:lnTo>
                  <a:lnTo>
                    <a:pt x="3" y="16"/>
                  </a:lnTo>
                  <a:lnTo>
                    <a:pt x="2" y="17"/>
                  </a:lnTo>
                  <a:lnTo>
                    <a:pt x="2" y="20"/>
                  </a:lnTo>
                  <a:lnTo>
                    <a:pt x="3" y="21"/>
                  </a:lnTo>
                  <a:lnTo>
                    <a:pt x="0" y="22"/>
                  </a:lnTo>
                  <a:lnTo>
                    <a:pt x="1" y="30"/>
                  </a:lnTo>
                  <a:lnTo>
                    <a:pt x="1" y="33"/>
                  </a:lnTo>
                  <a:lnTo>
                    <a:pt x="3" y="35"/>
                  </a:lnTo>
                  <a:lnTo>
                    <a:pt x="6" y="36"/>
                  </a:lnTo>
                  <a:lnTo>
                    <a:pt x="9" y="36"/>
                  </a:lnTo>
                  <a:lnTo>
                    <a:pt x="9" y="35"/>
                  </a:lnTo>
                  <a:lnTo>
                    <a:pt x="10" y="34"/>
                  </a:lnTo>
                  <a:lnTo>
                    <a:pt x="8" y="33"/>
                  </a:lnTo>
                  <a:lnTo>
                    <a:pt x="7" y="30"/>
                  </a:lnTo>
                  <a:lnTo>
                    <a:pt x="8" y="28"/>
                  </a:lnTo>
                  <a:lnTo>
                    <a:pt x="9" y="27"/>
                  </a:lnTo>
                  <a:lnTo>
                    <a:pt x="12" y="23"/>
                  </a:lnTo>
                  <a:lnTo>
                    <a:pt x="15" y="21"/>
                  </a:lnTo>
                  <a:lnTo>
                    <a:pt x="15" y="19"/>
                  </a:lnTo>
                  <a:lnTo>
                    <a:pt x="12" y="19"/>
                  </a:lnTo>
                  <a:lnTo>
                    <a:pt x="14" y="12"/>
                  </a:lnTo>
                  <a:lnTo>
                    <a:pt x="17" y="6"/>
                  </a:lnTo>
                  <a:lnTo>
                    <a:pt x="21" y="6"/>
                  </a:lnTo>
                  <a:lnTo>
                    <a:pt x="24" y="6"/>
                  </a:lnTo>
                  <a:lnTo>
                    <a:pt x="26" y="3"/>
                  </a:lnTo>
                  <a:lnTo>
                    <a:pt x="28" y="1"/>
                  </a:lnTo>
                  <a:lnTo>
                    <a:pt x="27" y="1"/>
                  </a:lnTo>
                  <a:lnTo>
                    <a:pt x="24"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32" name="Freeform 375"/>
            <p:cNvSpPr>
              <a:spLocks/>
            </p:cNvSpPr>
            <p:nvPr/>
          </p:nvSpPr>
          <p:spPr bwMode="auto">
            <a:xfrm>
              <a:off x="1935" y="1641"/>
              <a:ext cx="32" cy="22"/>
            </a:xfrm>
            <a:custGeom>
              <a:avLst/>
              <a:gdLst>
                <a:gd name="T0" fmla="*/ 4 w 32"/>
                <a:gd name="T1" fmla="*/ 0 h 22"/>
                <a:gd name="T2" fmla="*/ 4 w 32"/>
                <a:gd name="T3" fmla="*/ 3 h 22"/>
                <a:gd name="T4" fmla="*/ 2 w 32"/>
                <a:gd name="T5" fmla="*/ 5 h 22"/>
                <a:gd name="T6" fmla="*/ 1 w 32"/>
                <a:gd name="T7" fmla="*/ 12 h 22"/>
                <a:gd name="T8" fmla="*/ 2 w 32"/>
                <a:gd name="T9" fmla="*/ 12 h 22"/>
                <a:gd name="T10" fmla="*/ 5 w 32"/>
                <a:gd name="T11" fmla="*/ 12 h 22"/>
                <a:gd name="T12" fmla="*/ 6 w 32"/>
                <a:gd name="T13" fmla="*/ 17 h 22"/>
                <a:gd name="T14" fmla="*/ 9 w 32"/>
                <a:gd name="T15" fmla="*/ 17 h 22"/>
                <a:gd name="T16" fmla="*/ 18 w 32"/>
                <a:gd name="T17" fmla="*/ 18 h 22"/>
                <a:gd name="T18" fmla="*/ 26 w 32"/>
                <a:gd name="T19" fmla="*/ 15 h 22"/>
                <a:gd name="T20" fmla="*/ 25 w 32"/>
                <a:gd name="T21" fmla="*/ 18 h 22"/>
                <a:gd name="T22" fmla="*/ 23 w 32"/>
                <a:gd name="T23" fmla="*/ 20 h 22"/>
                <a:gd name="T24" fmla="*/ 25 w 32"/>
                <a:gd name="T25" fmla="*/ 21 h 22"/>
                <a:gd name="T26" fmla="*/ 26 w 32"/>
                <a:gd name="T27" fmla="*/ 22 h 22"/>
                <a:gd name="T28" fmla="*/ 29 w 32"/>
                <a:gd name="T29" fmla="*/ 22 h 22"/>
                <a:gd name="T30" fmla="*/ 29 w 32"/>
                <a:gd name="T31" fmla="*/ 22 h 22"/>
                <a:gd name="T32" fmla="*/ 30 w 32"/>
                <a:gd name="T33" fmla="*/ 21 h 22"/>
                <a:gd name="T34" fmla="*/ 32 w 32"/>
                <a:gd name="T35" fmla="*/ 20 h 22"/>
                <a:gd name="T36" fmla="*/ 32 w 32"/>
                <a:gd name="T37" fmla="*/ 19 h 22"/>
                <a:gd name="T38" fmla="*/ 28 w 32"/>
                <a:gd name="T39" fmla="*/ 18 h 22"/>
                <a:gd name="T40" fmla="*/ 28 w 32"/>
                <a:gd name="T41" fmla="*/ 14 h 22"/>
                <a:gd name="T42" fmla="*/ 30 w 32"/>
                <a:gd name="T43" fmla="*/ 13 h 22"/>
                <a:gd name="T44" fmla="*/ 29 w 32"/>
                <a:gd name="T45" fmla="*/ 13 h 22"/>
                <a:gd name="T46" fmla="*/ 23 w 32"/>
                <a:gd name="T47" fmla="*/ 13 h 22"/>
                <a:gd name="T48" fmla="*/ 15 w 32"/>
                <a:gd name="T49" fmla="*/ 11 h 22"/>
                <a:gd name="T50" fmla="*/ 14 w 32"/>
                <a:gd name="T51" fmla="*/ 11 h 22"/>
                <a:gd name="T52" fmla="*/ 13 w 32"/>
                <a:gd name="T53" fmla="*/ 13 h 22"/>
                <a:gd name="T54" fmla="*/ 11 w 32"/>
                <a:gd name="T55" fmla="*/ 13 h 22"/>
                <a:gd name="T56" fmla="*/ 4 w 32"/>
                <a:gd name="T57" fmla="*/ 10 h 22"/>
                <a:gd name="T58" fmla="*/ 5 w 32"/>
                <a:gd name="T59" fmla="*/ 7 h 22"/>
                <a:gd name="T60" fmla="*/ 5 w 32"/>
                <a:gd name="T61" fmla="*/ 4 h 22"/>
                <a:gd name="T62" fmla="*/ 6 w 32"/>
                <a:gd name="T63" fmla="*/ 4 h 22"/>
                <a:gd name="T64" fmla="*/ 6 w 32"/>
                <a:gd name="T65" fmla="*/ 0 h 22"/>
                <a:gd name="T66" fmla="*/ 4 w 32"/>
                <a:gd name="T67" fmla="*/ 0 h 2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2"/>
                <a:gd name="T103" fmla="*/ 0 h 22"/>
                <a:gd name="T104" fmla="*/ 32 w 32"/>
                <a:gd name="T105" fmla="*/ 22 h 2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2" h="22">
                  <a:moveTo>
                    <a:pt x="4" y="0"/>
                  </a:moveTo>
                  <a:lnTo>
                    <a:pt x="4" y="0"/>
                  </a:lnTo>
                  <a:lnTo>
                    <a:pt x="4" y="1"/>
                  </a:lnTo>
                  <a:lnTo>
                    <a:pt x="4" y="3"/>
                  </a:lnTo>
                  <a:lnTo>
                    <a:pt x="2" y="5"/>
                  </a:lnTo>
                  <a:lnTo>
                    <a:pt x="0" y="8"/>
                  </a:lnTo>
                  <a:lnTo>
                    <a:pt x="1" y="12"/>
                  </a:lnTo>
                  <a:lnTo>
                    <a:pt x="2" y="12"/>
                  </a:lnTo>
                  <a:lnTo>
                    <a:pt x="5" y="12"/>
                  </a:lnTo>
                  <a:lnTo>
                    <a:pt x="6" y="14"/>
                  </a:lnTo>
                  <a:lnTo>
                    <a:pt x="6" y="17"/>
                  </a:lnTo>
                  <a:lnTo>
                    <a:pt x="9" y="17"/>
                  </a:lnTo>
                  <a:lnTo>
                    <a:pt x="18" y="18"/>
                  </a:lnTo>
                  <a:lnTo>
                    <a:pt x="26" y="15"/>
                  </a:lnTo>
                  <a:lnTo>
                    <a:pt x="25" y="18"/>
                  </a:lnTo>
                  <a:lnTo>
                    <a:pt x="23" y="19"/>
                  </a:lnTo>
                  <a:lnTo>
                    <a:pt x="23" y="20"/>
                  </a:lnTo>
                  <a:lnTo>
                    <a:pt x="25" y="21"/>
                  </a:lnTo>
                  <a:lnTo>
                    <a:pt x="26" y="22"/>
                  </a:lnTo>
                  <a:lnTo>
                    <a:pt x="28" y="22"/>
                  </a:lnTo>
                  <a:lnTo>
                    <a:pt x="29" y="22"/>
                  </a:lnTo>
                  <a:lnTo>
                    <a:pt x="30" y="21"/>
                  </a:lnTo>
                  <a:lnTo>
                    <a:pt x="32" y="20"/>
                  </a:lnTo>
                  <a:lnTo>
                    <a:pt x="32" y="19"/>
                  </a:lnTo>
                  <a:lnTo>
                    <a:pt x="28" y="18"/>
                  </a:lnTo>
                  <a:lnTo>
                    <a:pt x="28" y="14"/>
                  </a:lnTo>
                  <a:lnTo>
                    <a:pt x="29" y="13"/>
                  </a:lnTo>
                  <a:lnTo>
                    <a:pt x="30" y="13"/>
                  </a:lnTo>
                  <a:lnTo>
                    <a:pt x="29" y="13"/>
                  </a:lnTo>
                  <a:lnTo>
                    <a:pt x="27" y="13"/>
                  </a:lnTo>
                  <a:lnTo>
                    <a:pt x="23" y="13"/>
                  </a:lnTo>
                  <a:lnTo>
                    <a:pt x="15" y="14"/>
                  </a:lnTo>
                  <a:lnTo>
                    <a:pt x="15" y="11"/>
                  </a:lnTo>
                  <a:lnTo>
                    <a:pt x="14" y="11"/>
                  </a:lnTo>
                  <a:lnTo>
                    <a:pt x="14" y="12"/>
                  </a:lnTo>
                  <a:lnTo>
                    <a:pt x="13" y="13"/>
                  </a:lnTo>
                  <a:lnTo>
                    <a:pt x="11" y="13"/>
                  </a:lnTo>
                  <a:lnTo>
                    <a:pt x="8" y="12"/>
                  </a:lnTo>
                  <a:lnTo>
                    <a:pt x="4" y="10"/>
                  </a:lnTo>
                  <a:lnTo>
                    <a:pt x="5" y="7"/>
                  </a:lnTo>
                  <a:lnTo>
                    <a:pt x="6" y="5"/>
                  </a:lnTo>
                  <a:lnTo>
                    <a:pt x="5" y="4"/>
                  </a:lnTo>
                  <a:lnTo>
                    <a:pt x="6" y="4"/>
                  </a:lnTo>
                  <a:lnTo>
                    <a:pt x="6" y="1"/>
                  </a:lnTo>
                  <a:lnTo>
                    <a:pt x="6" y="0"/>
                  </a:lnTo>
                  <a:lnTo>
                    <a:pt x="4"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33" name="Freeform 376"/>
            <p:cNvSpPr>
              <a:spLocks/>
            </p:cNvSpPr>
            <p:nvPr/>
          </p:nvSpPr>
          <p:spPr bwMode="auto">
            <a:xfrm>
              <a:off x="1991" y="1656"/>
              <a:ext cx="14" cy="18"/>
            </a:xfrm>
            <a:custGeom>
              <a:avLst/>
              <a:gdLst>
                <a:gd name="T0" fmla="*/ 11 w 14"/>
                <a:gd name="T1" fmla="*/ 0 h 18"/>
                <a:gd name="T2" fmla="*/ 11 w 14"/>
                <a:gd name="T3" fmla="*/ 0 h 18"/>
                <a:gd name="T4" fmla="*/ 11 w 14"/>
                <a:gd name="T5" fmla="*/ 2 h 18"/>
                <a:gd name="T6" fmla="*/ 9 w 14"/>
                <a:gd name="T7" fmla="*/ 4 h 18"/>
                <a:gd name="T8" fmla="*/ 9 w 14"/>
                <a:gd name="T9" fmla="*/ 4 h 18"/>
                <a:gd name="T10" fmla="*/ 7 w 14"/>
                <a:gd name="T11" fmla="*/ 4 h 18"/>
                <a:gd name="T12" fmla="*/ 4 w 14"/>
                <a:gd name="T13" fmla="*/ 4 h 18"/>
                <a:gd name="T14" fmla="*/ 4 w 14"/>
                <a:gd name="T15" fmla="*/ 4 h 18"/>
                <a:gd name="T16" fmla="*/ 1 w 14"/>
                <a:gd name="T17" fmla="*/ 7 h 18"/>
                <a:gd name="T18" fmla="*/ 1 w 14"/>
                <a:gd name="T19" fmla="*/ 7 h 18"/>
                <a:gd name="T20" fmla="*/ 2 w 14"/>
                <a:gd name="T21" fmla="*/ 9 h 18"/>
                <a:gd name="T22" fmla="*/ 1 w 14"/>
                <a:gd name="T23" fmla="*/ 10 h 18"/>
                <a:gd name="T24" fmla="*/ 1 w 14"/>
                <a:gd name="T25" fmla="*/ 10 h 18"/>
                <a:gd name="T26" fmla="*/ 0 w 14"/>
                <a:gd name="T27" fmla="*/ 18 h 18"/>
                <a:gd name="T28" fmla="*/ 0 w 14"/>
                <a:gd name="T29" fmla="*/ 18 h 18"/>
                <a:gd name="T30" fmla="*/ 5 w 14"/>
                <a:gd name="T31" fmla="*/ 17 h 18"/>
                <a:gd name="T32" fmla="*/ 8 w 14"/>
                <a:gd name="T33" fmla="*/ 16 h 18"/>
                <a:gd name="T34" fmla="*/ 8 w 14"/>
                <a:gd name="T35" fmla="*/ 16 h 18"/>
                <a:gd name="T36" fmla="*/ 8 w 14"/>
                <a:gd name="T37" fmla="*/ 12 h 18"/>
                <a:gd name="T38" fmla="*/ 8 w 14"/>
                <a:gd name="T39" fmla="*/ 12 h 18"/>
                <a:gd name="T40" fmla="*/ 13 w 14"/>
                <a:gd name="T41" fmla="*/ 10 h 18"/>
                <a:gd name="T42" fmla="*/ 14 w 14"/>
                <a:gd name="T43" fmla="*/ 7 h 18"/>
                <a:gd name="T44" fmla="*/ 12 w 14"/>
                <a:gd name="T45" fmla="*/ 9 h 18"/>
                <a:gd name="T46" fmla="*/ 12 w 14"/>
                <a:gd name="T47" fmla="*/ 9 h 18"/>
                <a:gd name="T48" fmla="*/ 11 w 14"/>
                <a:gd name="T49" fmla="*/ 6 h 18"/>
                <a:gd name="T50" fmla="*/ 11 w 14"/>
                <a:gd name="T51" fmla="*/ 6 h 18"/>
                <a:gd name="T52" fmla="*/ 13 w 14"/>
                <a:gd name="T53" fmla="*/ 5 h 18"/>
                <a:gd name="T54" fmla="*/ 14 w 14"/>
                <a:gd name="T55" fmla="*/ 4 h 18"/>
                <a:gd name="T56" fmla="*/ 11 w 14"/>
                <a:gd name="T57" fmla="*/ 0 h 18"/>
                <a:gd name="T58" fmla="*/ 11 w 14"/>
                <a:gd name="T59" fmla="*/ 0 h 1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4"/>
                <a:gd name="T91" fmla="*/ 0 h 18"/>
                <a:gd name="T92" fmla="*/ 14 w 14"/>
                <a:gd name="T93" fmla="*/ 18 h 1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4" h="18">
                  <a:moveTo>
                    <a:pt x="11" y="0"/>
                  </a:moveTo>
                  <a:lnTo>
                    <a:pt x="11" y="0"/>
                  </a:lnTo>
                  <a:lnTo>
                    <a:pt x="11" y="2"/>
                  </a:lnTo>
                  <a:lnTo>
                    <a:pt x="9" y="4"/>
                  </a:lnTo>
                  <a:lnTo>
                    <a:pt x="7" y="4"/>
                  </a:lnTo>
                  <a:lnTo>
                    <a:pt x="4" y="4"/>
                  </a:lnTo>
                  <a:lnTo>
                    <a:pt x="1" y="7"/>
                  </a:lnTo>
                  <a:lnTo>
                    <a:pt x="2" y="9"/>
                  </a:lnTo>
                  <a:lnTo>
                    <a:pt x="1" y="10"/>
                  </a:lnTo>
                  <a:lnTo>
                    <a:pt x="0" y="18"/>
                  </a:lnTo>
                  <a:lnTo>
                    <a:pt x="5" y="17"/>
                  </a:lnTo>
                  <a:lnTo>
                    <a:pt x="8" y="16"/>
                  </a:lnTo>
                  <a:lnTo>
                    <a:pt x="8" y="12"/>
                  </a:lnTo>
                  <a:lnTo>
                    <a:pt x="13" y="10"/>
                  </a:lnTo>
                  <a:lnTo>
                    <a:pt x="14" y="7"/>
                  </a:lnTo>
                  <a:lnTo>
                    <a:pt x="12" y="9"/>
                  </a:lnTo>
                  <a:lnTo>
                    <a:pt x="11" y="6"/>
                  </a:lnTo>
                  <a:lnTo>
                    <a:pt x="13" y="5"/>
                  </a:lnTo>
                  <a:lnTo>
                    <a:pt x="14" y="4"/>
                  </a:lnTo>
                  <a:lnTo>
                    <a:pt x="1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34" name="Freeform 377"/>
            <p:cNvSpPr>
              <a:spLocks/>
            </p:cNvSpPr>
            <p:nvPr/>
          </p:nvSpPr>
          <p:spPr bwMode="auto">
            <a:xfrm>
              <a:off x="1788" y="1673"/>
              <a:ext cx="10" cy="7"/>
            </a:xfrm>
            <a:custGeom>
              <a:avLst/>
              <a:gdLst>
                <a:gd name="T0" fmla="*/ 3 w 10"/>
                <a:gd name="T1" fmla="*/ 0 h 7"/>
                <a:gd name="T2" fmla="*/ 3 w 10"/>
                <a:gd name="T3" fmla="*/ 0 h 7"/>
                <a:gd name="T4" fmla="*/ 7 w 10"/>
                <a:gd name="T5" fmla="*/ 1 h 7"/>
                <a:gd name="T6" fmla="*/ 10 w 10"/>
                <a:gd name="T7" fmla="*/ 3 h 7"/>
                <a:gd name="T8" fmla="*/ 10 w 10"/>
                <a:gd name="T9" fmla="*/ 3 h 7"/>
                <a:gd name="T10" fmla="*/ 8 w 10"/>
                <a:gd name="T11" fmla="*/ 6 h 7"/>
                <a:gd name="T12" fmla="*/ 5 w 10"/>
                <a:gd name="T13" fmla="*/ 7 h 7"/>
                <a:gd name="T14" fmla="*/ 4 w 10"/>
                <a:gd name="T15" fmla="*/ 7 h 7"/>
                <a:gd name="T16" fmla="*/ 4 w 10"/>
                <a:gd name="T17" fmla="*/ 7 h 7"/>
                <a:gd name="T18" fmla="*/ 5 w 10"/>
                <a:gd name="T19" fmla="*/ 3 h 7"/>
                <a:gd name="T20" fmla="*/ 5 w 10"/>
                <a:gd name="T21" fmla="*/ 3 h 7"/>
                <a:gd name="T22" fmla="*/ 1 w 10"/>
                <a:gd name="T23" fmla="*/ 2 h 7"/>
                <a:gd name="T24" fmla="*/ 0 w 10"/>
                <a:gd name="T25" fmla="*/ 2 h 7"/>
                <a:gd name="T26" fmla="*/ 2 w 10"/>
                <a:gd name="T27" fmla="*/ 1 h 7"/>
                <a:gd name="T28" fmla="*/ 2 w 10"/>
                <a:gd name="T29" fmla="*/ 1 h 7"/>
                <a:gd name="T30" fmla="*/ 2 w 10"/>
                <a:gd name="T31" fmla="*/ 0 h 7"/>
                <a:gd name="T32" fmla="*/ 2 w 10"/>
                <a:gd name="T33" fmla="*/ 0 h 7"/>
                <a:gd name="T34" fmla="*/ 3 w 10"/>
                <a:gd name="T35" fmla="*/ 0 h 7"/>
                <a:gd name="T36" fmla="*/ 3 w 10"/>
                <a:gd name="T37" fmla="*/ 0 h 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
                <a:gd name="T58" fmla="*/ 0 h 7"/>
                <a:gd name="T59" fmla="*/ 10 w 10"/>
                <a:gd name="T60" fmla="*/ 7 h 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 h="7">
                  <a:moveTo>
                    <a:pt x="3" y="0"/>
                  </a:moveTo>
                  <a:lnTo>
                    <a:pt x="3" y="0"/>
                  </a:lnTo>
                  <a:lnTo>
                    <a:pt x="7" y="1"/>
                  </a:lnTo>
                  <a:lnTo>
                    <a:pt x="10" y="3"/>
                  </a:lnTo>
                  <a:lnTo>
                    <a:pt x="8" y="6"/>
                  </a:lnTo>
                  <a:lnTo>
                    <a:pt x="5" y="7"/>
                  </a:lnTo>
                  <a:lnTo>
                    <a:pt x="4" y="7"/>
                  </a:lnTo>
                  <a:lnTo>
                    <a:pt x="5" y="3"/>
                  </a:lnTo>
                  <a:lnTo>
                    <a:pt x="1" y="2"/>
                  </a:lnTo>
                  <a:lnTo>
                    <a:pt x="0" y="2"/>
                  </a:lnTo>
                  <a:lnTo>
                    <a:pt x="2" y="1"/>
                  </a:lnTo>
                  <a:lnTo>
                    <a:pt x="2" y="0"/>
                  </a:lnTo>
                  <a:lnTo>
                    <a:pt x="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35" name="Freeform 378"/>
            <p:cNvSpPr>
              <a:spLocks/>
            </p:cNvSpPr>
            <p:nvPr/>
          </p:nvSpPr>
          <p:spPr bwMode="auto">
            <a:xfrm>
              <a:off x="1933" y="1576"/>
              <a:ext cx="38" cy="23"/>
            </a:xfrm>
            <a:custGeom>
              <a:avLst/>
              <a:gdLst>
                <a:gd name="T0" fmla="*/ 0 w 38"/>
                <a:gd name="T1" fmla="*/ 0 h 23"/>
                <a:gd name="T2" fmla="*/ 0 w 38"/>
                <a:gd name="T3" fmla="*/ 0 h 23"/>
                <a:gd name="T4" fmla="*/ 0 w 38"/>
                <a:gd name="T5" fmla="*/ 2 h 23"/>
                <a:gd name="T6" fmla="*/ 0 w 38"/>
                <a:gd name="T7" fmla="*/ 4 h 23"/>
                <a:gd name="T8" fmla="*/ 0 w 38"/>
                <a:gd name="T9" fmla="*/ 4 h 23"/>
                <a:gd name="T10" fmla="*/ 3 w 38"/>
                <a:gd name="T11" fmla="*/ 6 h 23"/>
                <a:gd name="T12" fmla="*/ 6 w 38"/>
                <a:gd name="T13" fmla="*/ 6 h 23"/>
                <a:gd name="T14" fmla="*/ 11 w 38"/>
                <a:gd name="T15" fmla="*/ 10 h 23"/>
                <a:gd name="T16" fmla="*/ 11 w 38"/>
                <a:gd name="T17" fmla="*/ 10 h 23"/>
                <a:gd name="T18" fmla="*/ 11 w 38"/>
                <a:gd name="T19" fmla="*/ 13 h 23"/>
                <a:gd name="T20" fmla="*/ 11 w 38"/>
                <a:gd name="T21" fmla="*/ 14 h 23"/>
                <a:gd name="T22" fmla="*/ 11 w 38"/>
                <a:gd name="T23" fmla="*/ 14 h 23"/>
                <a:gd name="T24" fmla="*/ 14 w 38"/>
                <a:gd name="T25" fmla="*/ 15 h 23"/>
                <a:gd name="T26" fmla="*/ 16 w 38"/>
                <a:gd name="T27" fmla="*/ 15 h 23"/>
                <a:gd name="T28" fmla="*/ 21 w 38"/>
                <a:gd name="T29" fmla="*/ 16 h 23"/>
                <a:gd name="T30" fmla="*/ 21 w 38"/>
                <a:gd name="T31" fmla="*/ 16 h 23"/>
                <a:gd name="T32" fmla="*/ 25 w 38"/>
                <a:gd name="T33" fmla="*/ 18 h 23"/>
                <a:gd name="T34" fmla="*/ 31 w 38"/>
                <a:gd name="T35" fmla="*/ 22 h 23"/>
                <a:gd name="T36" fmla="*/ 31 w 38"/>
                <a:gd name="T37" fmla="*/ 22 h 23"/>
                <a:gd name="T38" fmla="*/ 37 w 38"/>
                <a:gd name="T39" fmla="*/ 23 h 23"/>
                <a:gd name="T40" fmla="*/ 37 w 38"/>
                <a:gd name="T41" fmla="*/ 23 h 23"/>
                <a:gd name="T42" fmla="*/ 37 w 38"/>
                <a:gd name="T43" fmla="*/ 21 h 23"/>
                <a:gd name="T44" fmla="*/ 37 w 38"/>
                <a:gd name="T45" fmla="*/ 20 h 23"/>
                <a:gd name="T46" fmla="*/ 38 w 38"/>
                <a:gd name="T47" fmla="*/ 18 h 23"/>
                <a:gd name="T48" fmla="*/ 32 w 38"/>
                <a:gd name="T49" fmla="*/ 14 h 23"/>
                <a:gd name="T50" fmla="*/ 32 w 38"/>
                <a:gd name="T51" fmla="*/ 14 h 23"/>
                <a:gd name="T52" fmla="*/ 31 w 38"/>
                <a:gd name="T53" fmla="*/ 14 h 23"/>
                <a:gd name="T54" fmla="*/ 30 w 38"/>
                <a:gd name="T55" fmla="*/ 14 h 23"/>
                <a:gd name="T56" fmla="*/ 30 w 38"/>
                <a:gd name="T57" fmla="*/ 14 h 23"/>
                <a:gd name="T58" fmla="*/ 27 w 38"/>
                <a:gd name="T59" fmla="*/ 10 h 23"/>
                <a:gd name="T60" fmla="*/ 25 w 38"/>
                <a:gd name="T61" fmla="*/ 8 h 23"/>
                <a:gd name="T62" fmla="*/ 24 w 38"/>
                <a:gd name="T63" fmla="*/ 6 h 23"/>
                <a:gd name="T64" fmla="*/ 24 w 38"/>
                <a:gd name="T65" fmla="*/ 6 h 23"/>
                <a:gd name="T66" fmla="*/ 22 w 38"/>
                <a:gd name="T67" fmla="*/ 6 h 23"/>
                <a:gd name="T68" fmla="*/ 20 w 38"/>
                <a:gd name="T69" fmla="*/ 6 h 23"/>
                <a:gd name="T70" fmla="*/ 20 w 38"/>
                <a:gd name="T71" fmla="*/ 6 h 23"/>
                <a:gd name="T72" fmla="*/ 14 w 38"/>
                <a:gd name="T73" fmla="*/ 3 h 23"/>
                <a:gd name="T74" fmla="*/ 8 w 38"/>
                <a:gd name="T75" fmla="*/ 0 h 23"/>
                <a:gd name="T76" fmla="*/ 8 w 38"/>
                <a:gd name="T77" fmla="*/ 0 h 23"/>
                <a:gd name="T78" fmla="*/ 3 w 38"/>
                <a:gd name="T79" fmla="*/ 0 h 23"/>
                <a:gd name="T80" fmla="*/ 0 w 38"/>
                <a:gd name="T81" fmla="*/ 0 h 23"/>
                <a:gd name="T82" fmla="*/ 0 w 38"/>
                <a:gd name="T83" fmla="*/ 0 h 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8"/>
                <a:gd name="T127" fmla="*/ 0 h 23"/>
                <a:gd name="T128" fmla="*/ 38 w 38"/>
                <a:gd name="T129" fmla="*/ 23 h 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8" h="23">
                  <a:moveTo>
                    <a:pt x="0" y="0"/>
                  </a:moveTo>
                  <a:lnTo>
                    <a:pt x="0" y="0"/>
                  </a:lnTo>
                  <a:lnTo>
                    <a:pt x="0" y="2"/>
                  </a:lnTo>
                  <a:lnTo>
                    <a:pt x="0" y="4"/>
                  </a:lnTo>
                  <a:lnTo>
                    <a:pt x="3" y="6"/>
                  </a:lnTo>
                  <a:lnTo>
                    <a:pt x="6" y="6"/>
                  </a:lnTo>
                  <a:lnTo>
                    <a:pt x="11" y="10"/>
                  </a:lnTo>
                  <a:lnTo>
                    <a:pt x="11" y="13"/>
                  </a:lnTo>
                  <a:lnTo>
                    <a:pt x="11" y="14"/>
                  </a:lnTo>
                  <a:lnTo>
                    <a:pt x="14" y="15"/>
                  </a:lnTo>
                  <a:lnTo>
                    <a:pt x="16" y="15"/>
                  </a:lnTo>
                  <a:lnTo>
                    <a:pt x="21" y="16"/>
                  </a:lnTo>
                  <a:lnTo>
                    <a:pt x="25" y="18"/>
                  </a:lnTo>
                  <a:lnTo>
                    <a:pt x="31" y="22"/>
                  </a:lnTo>
                  <a:lnTo>
                    <a:pt x="37" y="23"/>
                  </a:lnTo>
                  <a:lnTo>
                    <a:pt x="37" y="21"/>
                  </a:lnTo>
                  <a:lnTo>
                    <a:pt x="37" y="20"/>
                  </a:lnTo>
                  <a:lnTo>
                    <a:pt x="38" y="18"/>
                  </a:lnTo>
                  <a:lnTo>
                    <a:pt x="32" y="14"/>
                  </a:lnTo>
                  <a:lnTo>
                    <a:pt x="31" y="14"/>
                  </a:lnTo>
                  <a:lnTo>
                    <a:pt x="30" y="14"/>
                  </a:lnTo>
                  <a:lnTo>
                    <a:pt x="27" y="10"/>
                  </a:lnTo>
                  <a:lnTo>
                    <a:pt x="25" y="8"/>
                  </a:lnTo>
                  <a:lnTo>
                    <a:pt x="24" y="6"/>
                  </a:lnTo>
                  <a:lnTo>
                    <a:pt x="22" y="6"/>
                  </a:lnTo>
                  <a:lnTo>
                    <a:pt x="20" y="6"/>
                  </a:lnTo>
                  <a:lnTo>
                    <a:pt x="14" y="3"/>
                  </a:lnTo>
                  <a:lnTo>
                    <a:pt x="8" y="0"/>
                  </a:lnTo>
                  <a:lnTo>
                    <a:pt x="3"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36" name="Freeform 379"/>
            <p:cNvSpPr>
              <a:spLocks/>
            </p:cNvSpPr>
            <p:nvPr/>
          </p:nvSpPr>
          <p:spPr bwMode="auto">
            <a:xfrm>
              <a:off x="1836" y="1640"/>
              <a:ext cx="9" cy="6"/>
            </a:xfrm>
            <a:custGeom>
              <a:avLst/>
              <a:gdLst>
                <a:gd name="T0" fmla="*/ 7 w 9"/>
                <a:gd name="T1" fmla="*/ 0 h 6"/>
                <a:gd name="T2" fmla="*/ 7 w 9"/>
                <a:gd name="T3" fmla="*/ 0 h 6"/>
                <a:gd name="T4" fmla="*/ 8 w 9"/>
                <a:gd name="T5" fmla="*/ 0 h 6"/>
                <a:gd name="T6" fmla="*/ 9 w 9"/>
                <a:gd name="T7" fmla="*/ 0 h 6"/>
                <a:gd name="T8" fmla="*/ 8 w 9"/>
                <a:gd name="T9" fmla="*/ 2 h 6"/>
                <a:gd name="T10" fmla="*/ 3 w 9"/>
                <a:gd name="T11" fmla="*/ 6 h 6"/>
                <a:gd name="T12" fmla="*/ 3 w 9"/>
                <a:gd name="T13" fmla="*/ 6 h 6"/>
                <a:gd name="T14" fmla="*/ 0 w 9"/>
                <a:gd name="T15" fmla="*/ 6 h 6"/>
                <a:gd name="T16" fmla="*/ 1 w 9"/>
                <a:gd name="T17" fmla="*/ 5 h 6"/>
                <a:gd name="T18" fmla="*/ 7 w 9"/>
                <a:gd name="T19" fmla="*/ 0 h 6"/>
                <a:gd name="T20" fmla="*/ 7 w 9"/>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6"/>
                <a:gd name="T35" fmla="*/ 9 w 9"/>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6">
                  <a:moveTo>
                    <a:pt x="7" y="0"/>
                  </a:moveTo>
                  <a:lnTo>
                    <a:pt x="7" y="0"/>
                  </a:lnTo>
                  <a:lnTo>
                    <a:pt x="8" y="0"/>
                  </a:lnTo>
                  <a:lnTo>
                    <a:pt x="9" y="0"/>
                  </a:lnTo>
                  <a:lnTo>
                    <a:pt x="8" y="2"/>
                  </a:lnTo>
                  <a:lnTo>
                    <a:pt x="3" y="6"/>
                  </a:lnTo>
                  <a:lnTo>
                    <a:pt x="0" y="6"/>
                  </a:lnTo>
                  <a:lnTo>
                    <a:pt x="1" y="5"/>
                  </a:lnTo>
                  <a:lnTo>
                    <a:pt x="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37" name="Freeform 380"/>
            <p:cNvSpPr>
              <a:spLocks/>
            </p:cNvSpPr>
            <p:nvPr/>
          </p:nvSpPr>
          <p:spPr bwMode="auto">
            <a:xfrm>
              <a:off x="1977" y="1681"/>
              <a:ext cx="2" cy="2"/>
            </a:xfrm>
            <a:custGeom>
              <a:avLst/>
              <a:gdLst>
                <a:gd name="T0" fmla="*/ 0 w 2"/>
                <a:gd name="T1" fmla="*/ 0 h 2"/>
                <a:gd name="T2" fmla="*/ 0 w 2"/>
                <a:gd name="T3" fmla="*/ 2 h 2"/>
                <a:gd name="T4" fmla="*/ 2 w 2"/>
                <a:gd name="T5" fmla="*/ 2 h 2"/>
                <a:gd name="T6" fmla="*/ 2 w 2"/>
                <a:gd name="T7" fmla="*/ 2 h 2"/>
                <a:gd name="T8" fmla="*/ 2 w 2"/>
                <a:gd name="T9" fmla="*/ 1 h 2"/>
                <a:gd name="T10" fmla="*/ 2 w 2"/>
                <a:gd name="T11" fmla="*/ 0 h 2"/>
                <a:gd name="T12" fmla="*/ 1 w 2"/>
                <a:gd name="T13" fmla="*/ 0 h 2"/>
                <a:gd name="T14" fmla="*/ 0 w 2"/>
                <a:gd name="T15" fmla="*/ 0 h 2"/>
                <a:gd name="T16" fmla="*/ 0 w 2"/>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2"/>
                <a:gd name="T29" fmla="*/ 2 w 2"/>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2">
                  <a:moveTo>
                    <a:pt x="0" y="0"/>
                  </a:moveTo>
                  <a:lnTo>
                    <a:pt x="0" y="2"/>
                  </a:lnTo>
                  <a:lnTo>
                    <a:pt x="2" y="2"/>
                  </a:lnTo>
                  <a:lnTo>
                    <a:pt x="2" y="1"/>
                  </a:lnTo>
                  <a:lnTo>
                    <a:pt x="2" y="0"/>
                  </a:lnTo>
                  <a:lnTo>
                    <a:pt x="1"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38" name="Freeform 381"/>
            <p:cNvSpPr>
              <a:spLocks/>
            </p:cNvSpPr>
            <p:nvPr/>
          </p:nvSpPr>
          <p:spPr bwMode="auto">
            <a:xfrm>
              <a:off x="1882" y="1663"/>
              <a:ext cx="3" cy="3"/>
            </a:xfrm>
            <a:custGeom>
              <a:avLst/>
              <a:gdLst>
                <a:gd name="T0" fmla="*/ 2 w 3"/>
                <a:gd name="T1" fmla="*/ 0 h 3"/>
                <a:gd name="T2" fmla="*/ 2 w 3"/>
                <a:gd name="T3" fmla="*/ 0 h 3"/>
                <a:gd name="T4" fmla="*/ 3 w 3"/>
                <a:gd name="T5" fmla="*/ 2 h 3"/>
                <a:gd name="T6" fmla="*/ 2 w 3"/>
                <a:gd name="T7" fmla="*/ 3 h 3"/>
                <a:gd name="T8" fmla="*/ 0 w 3"/>
                <a:gd name="T9" fmla="*/ 3 h 3"/>
                <a:gd name="T10" fmla="*/ 0 w 3"/>
                <a:gd name="T11" fmla="*/ 3 h 3"/>
                <a:gd name="T12" fmla="*/ 0 w 3"/>
                <a:gd name="T13" fmla="*/ 2 h 3"/>
                <a:gd name="T14" fmla="*/ 2 w 3"/>
                <a:gd name="T15" fmla="*/ 0 h 3"/>
                <a:gd name="T16" fmla="*/ 2 w 3"/>
                <a:gd name="T17" fmla="*/ 0 h 3"/>
                <a:gd name="T18" fmla="*/ 2 w 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3"/>
                <a:gd name="T32" fmla="*/ 3 w 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3">
                  <a:moveTo>
                    <a:pt x="2" y="0"/>
                  </a:moveTo>
                  <a:lnTo>
                    <a:pt x="2" y="0"/>
                  </a:lnTo>
                  <a:lnTo>
                    <a:pt x="3" y="2"/>
                  </a:lnTo>
                  <a:lnTo>
                    <a:pt x="2" y="3"/>
                  </a:lnTo>
                  <a:lnTo>
                    <a:pt x="0" y="3"/>
                  </a:lnTo>
                  <a:lnTo>
                    <a:pt x="0" y="2"/>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39" name="Freeform 382"/>
            <p:cNvSpPr>
              <a:spLocks/>
            </p:cNvSpPr>
            <p:nvPr/>
          </p:nvSpPr>
          <p:spPr bwMode="auto">
            <a:xfrm>
              <a:off x="2013" y="1538"/>
              <a:ext cx="110" cy="101"/>
            </a:xfrm>
            <a:custGeom>
              <a:avLst/>
              <a:gdLst>
                <a:gd name="T0" fmla="*/ 30 w 110"/>
                <a:gd name="T1" fmla="*/ 9 h 101"/>
                <a:gd name="T2" fmla="*/ 24 w 110"/>
                <a:gd name="T3" fmla="*/ 14 h 101"/>
                <a:gd name="T4" fmla="*/ 23 w 110"/>
                <a:gd name="T5" fmla="*/ 38 h 101"/>
                <a:gd name="T6" fmla="*/ 18 w 110"/>
                <a:gd name="T7" fmla="*/ 47 h 101"/>
                <a:gd name="T8" fmla="*/ 21 w 110"/>
                <a:gd name="T9" fmla="*/ 53 h 101"/>
                <a:gd name="T10" fmla="*/ 13 w 110"/>
                <a:gd name="T11" fmla="*/ 52 h 101"/>
                <a:gd name="T12" fmla="*/ 11 w 110"/>
                <a:gd name="T13" fmla="*/ 56 h 101"/>
                <a:gd name="T14" fmla="*/ 6 w 110"/>
                <a:gd name="T15" fmla="*/ 59 h 101"/>
                <a:gd name="T16" fmla="*/ 7 w 110"/>
                <a:gd name="T17" fmla="*/ 62 h 101"/>
                <a:gd name="T18" fmla="*/ 12 w 110"/>
                <a:gd name="T19" fmla="*/ 65 h 101"/>
                <a:gd name="T20" fmla="*/ 9 w 110"/>
                <a:gd name="T21" fmla="*/ 69 h 101"/>
                <a:gd name="T22" fmla="*/ 4 w 110"/>
                <a:gd name="T23" fmla="*/ 83 h 101"/>
                <a:gd name="T24" fmla="*/ 11 w 110"/>
                <a:gd name="T25" fmla="*/ 80 h 101"/>
                <a:gd name="T26" fmla="*/ 37 w 110"/>
                <a:gd name="T27" fmla="*/ 83 h 101"/>
                <a:gd name="T28" fmla="*/ 44 w 110"/>
                <a:gd name="T29" fmla="*/ 79 h 101"/>
                <a:gd name="T30" fmla="*/ 66 w 110"/>
                <a:gd name="T31" fmla="*/ 79 h 101"/>
                <a:gd name="T32" fmla="*/ 73 w 110"/>
                <a:gd name="T33" fmla="*/ 79 h 101"/>
                <a:gd name="T34" fmla="*/ 73 w 110"/>
                <a:gd name="T35" fmla="*/ 85 h 101"/>
                <a:gd name="T36" fmla="*/ 64 w 110"/>
                <a:gd name="T37" fmla="*/ 94 h 101"/>
                <a:gd name="T38" fmla="*/ 67 w 110"/>
                <a:gd name="T39" fmla="*/ 97 h 101"/>
                <a:gd name="T40" fmla="*/ 75 w 110"/>
                <a:gd name="T41" fmla="*/ 88 h 101"/>
                <a:gd name="T42" fmla="*/ 83 w 110"/>
                <a:gd name="T43" fmla="*/ 81 h 101"/>
                <a:gd name="T44" fmla="*/ 92 w 110"/>
                <a:gd name="T45" fmla="*/ 85 h 101"/>
                <a:gd name="T46" fmla="*/ 88 w 110"/>
                <a:gd name="T47" fmla="*/ 90 h 101"/>
                <a:gd name="T48" fmla="*/ 92 w 110"/>
                <a:gd name="T49" fmla="*/ 94 h 101"/>
                <a:gd name="T50" fmla="*/ 95 w 110"/>
                <a:gd name="T51" fmla="*/ 101 h 101"/>
                <a:gd name="T52" fmla="*/ 109 w 110"/>
                <a:gd name="T53" fmla="*/ 86 h 101"/>
                <a:gd name="T54" fmla="*/ 107 w 110"/>
                <a:gd name="T55" fmla="*/ 87 h 101"/>
                <a:gd name="T56" fmla="*/ 101 w 110"/>
                <a:gd name="T57" fmla="*/ 83 h 101"/>
                <a:gd name="T58" fmla="*/ 107 w 110"/>
                <a:gd name="T59" fmla="*/ 73 h 101"/>
                <a:gd name="T60" fmla="*/ 100 w 110"/>
                <a:gd name="T61" fmla="*/ 76 h 101"/>
                <a:gd name="T62" fmla="*/ 96 w 110"/>
                <a:gd name="T63" fmla="*/ 85 h 101"/>
                <a:gd name="T64" fmla="*/ 96 w 110"/>
                <a:gd name="T65" fmla="*/ 76 h 101"/>
                <a:gd name="T66" fmla="*/ 92 w 110"/>
                <a:gd name="T67" fmla="*/ 71 h 101"/>
                <a:gd name="T68" fmla="*/ 99 w 110"/>
                <a:gd name="T69" fmla="*/ 62 h 101"/>
                <a:gd name="T70" fmla="*/ 90 w 110"/>
                <a:gd name="T71" fmla="*/ 66 h 101"/>
                <a:gd name="T72" fmla="*/ 85 w 110"/>
                <a:gd name="T73" fmla="*/ 68 h 101"/>
                <a:gd name="T74" fmla="*/ 85 w 110"/>
                <a:gd name="T75" fmla="*/ 61 h 101"/>
                <a:gd name="T76" fmla="*/ 81 w 110"/>
                <a:gd name="T77" fmla="*/ 59 h 101"/>
                <a:gd name="T78" fmla="*/ 83 w 110"/>
                <a:gd name="T79" fmla="*/ 47 h 101"/>
                <a:gd name="T80" fmla="*/ 72 w 110"/>
                <a:gd name="T81" fmla="*/ 47 h 101"/>
                <a:gd name="T82" fmla="*/ 65 w 110"/>
                <a:gd name="T83" fmla="*/ 45 h 101"/>
                <a:gd name="T84" fmla="*/ 58 w 110"/>
                <a:gd name="T85" fmla="*/ 48 h 101"/>
                <a:gd name="T86" fmla="*/ 51 w 110"/>
                <a:gd name="T87" fmla="*/ 48 h 101"/>
                <a:gd name="T88" fmla="*/ 45 w 110"/>
                <a:gd name="T89" fmla="*/ 45 h 101"/>
                <a:gd name="T90" fmla="*/ 42 w 110"/>
                <a:gd name="T91" fmla="*/ 33 h 101"/>
                <a:gd name="T92" fmla="*/ 40 w 110"/>
                <a:gd name="T93" fmla="*/ 35 h 101"/>
                <a:gd name="T94" fmla="*/ 33 w 110"/>
                <a:gd name="T95" fmla="*/ 40 h 101"/>
                <a:gd name="T96" fmla="*/ 33 w 110"/>
                <a:gd name="T97" fmla="*/ 33 h 101"/>
                <a:gd name="T98" fmla="*/ 39 w 110"/>
                <a:gd name="T99" fmla="*/ 21 h 101"/>
                <a:gd name="T100" fmla="*/ 45 w 110"/>
                <a:gd name="T101" fmla="*/ 13 h 101"/>
                <a:gd name="T102" fmla="*/ 45 w 110"/>
                <a:gd name="T103" fmla="*/ 7 h 101"/>
                <a:gd name="T104" fmla="*/ 49 w 110"/>
                <a:gd name="T105" fmla="*/ 0 h 101"/>
                <a:gd name="T106" fmla="*/ 39 w 110"/>
                <a:gd name="T107" fmla="*/ 0 h 10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0"/>
                <a:gd name="T163" fmla="*/ 0 h 101"/>
                <a:gd name="T164" fmla="*/ 110 w 110"/>
                <a:gd name="T165" fmla="*/ 101 h 10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0" h="101">
                  <a:moveTo>
                    <a:pt x="39" y="0"/>
                  </a:moveTo>
                  <a:lnTo>
                    <a:pt x="39" y="0"/>
                  </a:lnTo>
                  <a:lnTo>
                    <a:pt x="33" y="4"/>
                  </a:lnTo>
                  <a:lnTo>
                    <a:pt x="31" y="6"/>
                  </a:lnTo>
                  <a:lnTo>
                    <a:pt x="30" y="9"/>
                  </a:lnTo>
                  <a:lnTo>
                    <a:pt x="30" y="11"/>
                  </a:lnTo>
                  <a:lnTo>
                    <a:pt x="31" y="12"/>
                  </a:lnTo>
                  <a:lnTo>
                    <a:pt x="30" y="13"/>
                  </a:lnTo>
                  <a:lnTo>
                    <a:pt x="27" y="14"/>
                  </a:lnTo>
                  <a:lnTo>
                    <a:pt x="24" y="14"/>
                  </a:lnTo>
                  <a:lnTo>
                    <a:pt x="24" y="24"/>
                  </a:lnTo>
                  <a:lnTo>
                    <a:pt x="21" y="27"/>
                  </a:lnTo>
                  <a:lnTo>
                    <a:pt x="23" y="34"/>
                  </a:lnTo>
                  <a:lnTo>
                    <a:pt x="23" y="38"/>
                  </a:lnTo>
                  <a:lnTo>
                    <a:pt x="21" y="41"/>
                  </a:lnTo>
                  <a:lnTo>
                    <a:pt x="17" y="45"/>
                  </a:lnTo>
                  <a:lnTo>
                    <a:pt x="18" y="46"/>
                  </a:lnTo>
                  <a:lnTo>
                    <a:pt x="18" y="47"/>
                  </a:lnTo>
                  <a:lnTo>
                    <a:pt x="25" y="48"/>
                  </a:lnTo>
                  <a:lnTo>
                    <a:pt x="24" y="51"/>
                  </a:lnTo>
                  <a:lnTo>
                    <a:pt x="21" y="52"/>
                  </a:lnTo>
                  <a:lnTo>
                    <a:pt x="21" y="53"/>
                  </a:lnTo>
                  <a:lnTo>
                    <a:pt x="21" y="54"/>
                  </a:lnTo>
                  <a:lnTo>
                    <a:pt x="20" y="55"/>
                  </a:lnTo>
                  <a:lnTo>
                    <a:pt x="18" y="53"/>
                  </a:lnTo>
                  <a:lnTo>
                    <a:pt x="17" y="52"/>
                  </a:lnTo>
                  <a:lnTo>
                    <a:pt x="13" y="52"/>
                  </a:lnTo>
                  <a:lnTo>
                    <a:pt x="13" y="54"/>
                  </a:lnTo>
                  <a:lnTo>
                    <a:pt x="12" y="55"/>
                  </a:lnTo>
                  <a:lnTo>
                    <a:pt x="11" y="56"/>
                  </a:lnTo>
                  <a:lnTo>
                    <a:pt x="13" y="58"/>
                  </a:lnTo>
                  <a:lnTo>
                    <a:pt x="13" y="59"/>
                  </a:lnTo>
                  <a:lnTo>
                    <a:pt x="10" y="59"/>
                  </a:lnTo>
                  <a:lnTo>
                    <a:pt x="6" y="59"/>
                  </a:lnTo>
                  <a:lnTo>
                    <a:pt x="5" y="64"/>
                  </a:lnTo>
                  <a:lnTo>
                    <a:pt x="6" y="62"/>
                  </a:lnTo>
                  <a:lnTo>
                    <a:pt x="7" y="62"/>
                  </a:lnTo>
                  <a:lnTo>
                    <a:pt x="14" y="64"/>
                  </a:lnTo>
                  <a:lnTo>
                    <a:pt x="14" y="66"/>
                  </a:lnTo>
                  <a:lnTo>
                    <a:pt x="13" y="66"/>
                  </a:lnTo>
                  <a:lnTo>
                    <a:pt x="12" y="66"/>
                  </a:lnTo>
                  <a:lnTo>
                    <a:pt x="12" y="65"/>
                  </a:lnTo>
                  <a:lnTo>
                    <a:pt x="11" y="65"/>
                  </a:lnTo>
                  <a:lnTo>
                    <a:pt x="9" y="66"/>
                  </a:lnTo>
                  <a:lnTo>
                    <a:pt x="9" y="67"/>
                  </a:lnTo>
                  <a:lnTo>
                    <a:pt x="9" y="69"/>
                  </a:lnTo>
                  <a:lnTo>
                    <a:pt x="4" y="74"/>
                  </a:lnTo>
                  <a:lnTo>
                    <a:pt x="0" y="76"/>
                  </a:lnTo>
                  <a:lnTo>
                    <a:pt x="2" y="81"/>
                  </a:lnTo>
                  <a:lnTo>
                    <a:pt x="4" y="83"/>
                  </a:lnTo>
                  <a:lnTo>
                    <a:pt x="6" y="83"/>
                  </a:lnTo>
                  <a:lnTo>
                    <a:pt x="10" y="82"/>
                  </a:lnTo>
                  <a:lnTo>
                    <a:pt x="11" y="81"/>
                  </a:lnTo>
                  <a:lnTo>
                    <a:pt x="11" y="80"/>
                  </a:lnTo>
                  <a:lnTo>
                    <a:pt x="27" y="80"/>
                  </a:lnTo>
                  <a:lnTo>
                    <a:pt x="35" y="81"/>
                  </a:lnTo>
                  <a:lnTo>
                    <a:pt x="35" y="82"/>
                  </a:lnTo>
                  <a:lnTo>
                    <a:pt x="37" y="83"/>
                  </a:lnTo>
                  <a:lnTo>
                    <a:pt x="39" y="82"/>
                  </a:lnTo>
                  <a:lnTo>
                    <a:pt x="41" y="81"/>
                  </a:lnTo>
                  <a:lnTo>
                    <a:pt x="42" y="80"/>
                  </a:lnTo>
                  <a:lnTo>
                    <a:pt x="44" y="79"/>
                  </a:lnTo>
                  <a:lnTo>
                    <a:pt x="45" y="80"/>
                  </a:lnTo>
                  <a:lnTo>
                    <a:pt x="45" y="82"/>
                  </a:lnTo>
                  <a:lnTo>
                    <a:pt x="55" y="81"/>
                  </a:lnTo>
                  <a:lnTo>
                    <a:pt x="66" y="79"/>
                  </a:lnTo>
                  <a:lnTo>
                    <a:pt x="65" y="85"/>
                  </a:lnTo>
                  <a:lnTo>
                    <a:pt x="69" y="86"/>
                  </a:lnTo>
                  <a:lnTo>
                    <a:pt x="73" y="79"/>
                  </a:lnTo>
                  <a:lnTo>
                    <a:pt x="76" y="79"/>
                  </a:lnTo>
                  <a:lnTo>
                    <a:pt x="76" y="81"/>
                  </a:lnTo>
                  <a:lnTo>
                    <a:pt x="75" y="83"/>
                  </a:lnTo>
                  <a:lnTo>
                    <a:pt x="73" y="85"/>
                  </a:lnTo>
                  <a:lnTo>
                    <a:pt x="69" y="87"/>
                  </a:lnTo>
                  <a:lnTo>
                    <a:pt x="69" y="89"/>
                  </a:lnTo>
                  <a:lnTo>
                    <a:pt x="68" y="93"/>
                  </a:lnTo>
                  <a:lnTo>
                    <a:pt x="64" y="94"/>
                  </a:lnTo>
                  <a:lnTo>
                    <a:pt x="64" y="97"/>
                  </a:lnTo>
                  <a:lnTo>
                    <a:pt x="66" y="97"/>
                  </a:lnTo>
                  <a:lnTo>
                    <a:pt x="67" y="97"/>
                  </a:lnTo>
                  <a:lnTo>
                    <a:pt x="69" y="96"/>
                  </a:lnTo>
                  <a:lnTo>
                    <a:pt x="72" y="94"/>
                  </a:lnTo>
                  <a:lnTo>
                    <a:pt x="75" y="89"/>
                  </a:lnTo>
                  <a:lnTo>
                    <a:pt x="75" y="88"/>
                  </a:lnTo>
                  <a:lnTo>
                    <a:pt x="76" y="86"/>
                  </a:lnTo>
                  <a:lnTo>
                    <a:pt x="79" y="85"/>
                  </a:lnTo>
                  <a:lnTo>
                    <a:pt x="82" y="85"/>
                  </a:lnTo>
                  <a:lnTo>
                    <a:pt x="83" y="81"/>
                  </a:lnTo>
                  <a:lnTo>
                    <a:pt x="85" y="79"/>
                  </a:lnTo>
                  <a:lnTo>
                    <a:pt x="87" y="79"/>
                  </a:lnTo>
                  <a:lnTo>
                    <a:pt x="87" y="82"/>
                  </a:lnTo>
                  <a:lnTo>
                    <a:pt x="92" y="85"/>
                  </a:lnTo>
                  <a:lnTo>
                    <a:pt x="90" y="87"/>
                  </a:lnTo>
                  <a:lnTo>
                    <a:pt x="92" y="89"/>
                  </a:lnTo>
                  <a:lnTo>
                    <a:pt x="89" y="89"/>
                  </a:lnTo>
                  <a:lnTo>
                    <a:pt x="88" y="90"/>
                  </a:lnTo>
                  <a:lnTo>
                    <a:pt x="88" y="99"/>
                  </a:lnTo>
                  <a:lnTo>
                    <a:pt x="89" y="97"/>
                  </a:lnTo>
                  <a:lnTo>
                    <a:pt x="92" y="96"/>
                  </a:lnTo>
                  <a:lnTo>
                    <a:pt x="92" y="94"/>
                  </a:lnTo>
                  <a:lnTo>
                    <a:pt x="92" y="92"/>
                  </a:lnTo>
                  <a:lnTo>
                    <a:pt x="95" y="93"/>
                  </a:lnTo>
                  <a:lnTo>
                    <a:pt x="96" y="94"/>
                  </a:lnTo>
                  <a:lnTo>
                    <a:pt x="96" y="96"/>
                  </a:lnTo>
                  <a:lnTo>
                    <a:pt x="95" y="101"/>
                  </a:lnTo>
                  <a:lnTo>
                    <a:pt x="103" y="100"/>
                  </a:lnTo>
                  <a:lnTo>
                    <a:pt x="106" y="94"/>
                  </a:lnTo>
                  <a:lnTo>
                    <a:pt x="109" y="86"/>
                  </a:lnTo>
                  <a:lnTo>
                    <a:pt x="110" y="81"/>
                  </a:lnTo>
                  <a:lnTo>
                    <a:pt x="108" y="81"/>
                  </a:lnTo>
                  <a:lnTo>
                    <a:pt x="107" y="82"/>
                  </a:lnTo>
                  <a:lnTo>
                    <a:pt x="107" y="87"/>
                  </a:lnTo>
                  <a:lnTo>
                    <a:pt x="106" y="87"/>
                  </a:lnTo>
                  <a:lnTo>
                    <a:pt x="103" y="87"/>
                  </a:lnTo>
                  <a:lnTo>
                    <a:pt x="102" y="86"/>
                  </a:lnTo>
                  <a:lnTo>
                    <a:pt x="101" y="85"/>
                  </a:lnTo>
                  <a:lnTo>
                    <a:pt x="101" y="83"/>
                  </a:lnTo>
                  <a:lnTo>
                    <a:pt x="101" y="80"/>
                  </a:lnTo>
                  <a:lnTo>
                    <a:pt x="103" y="78"/>
                  </a:lnTo>
                  <a:lnTo>
                    <a:pt x="107" y="74"/>
                  </a:lnTo>
                  <a:lnTo>
                    <a:pt x="107" y="73"/>
                  </a:lnTo>
                  <a:lnTo>
                    <a:pt x="107" y="71"/>
                  </a:lnTo>
                  <a:lnTo>
                    <a:pt x="103" y="72"/>
                  </a:lnTo>
                  <a:lnTo>
                    <a:pt x="103" y="74"/>
                  </a:lnTo>
                  <a:lnTo>
                    <a:pt x="100" y="76"/>
                  </a:lnTo>
                  <a:lnTo>
                    <a:pt x="100" y="79"/>
                  </a:lnTo>
                  <a:lnTo>
                    <a:pt x="99" y="81"/>
                  </a:lnTo>
                  <a:lnTo>
                    <a:pt x="99" y="86"/>
                  </a:lnTo>
                  <a:lnTo>
                    <a:pt x="96" y="85"/>
                  </a:lnTo>
                  <a:lnTo>
                    <a:pt x="92" y="85"/>
                  </a:lnTo>
                  <a:lnTo>
                    <a:pt x="92" y="80"/>
                  </a:lnTo>
                  <a:lnTo>
                    <a:pt x="95" y="80"/>
                  </a:lnTo>
                  <a:lnTo>
                    <a:pt x="96" y="76"/>
                  </a:lnTo>
                  <a:lnTo>
                    <a:pt x="94" y="75"/>
                  </a:lnTo>
                  <a:lnTo>
                    <a:pt x="92" y="74"/>
                  </a:lnTo>
                  <a:lnTo>
                    <a:pt x="93" y="73"/>
                  </a:lnTo>
                  <a:lnTo>
                    <a:pt x="92" y="71"/>
                  </a:lnTo>
                  <a:lnTo>
                    <a:pt x="95" y="69"/>
                  </a:lnTo>
                  <a:lnTo>
                    <a:pt x="96" y="68"/>
                  </a:lnTo>
                  <a:lnTo>
                    <a:pt x="97" y="66"/>
                  </a:lnTo>
                  <a:lnTo>
                    <a:pt x="99" y="62"/>
                  </a:lnTo>
                  <a:lnTo>
                    <a:pt x="93" y="65"/>
                  </a:lnTo>
                  <a:lnTo>
                    <a:pt x="93" y="66"/>
                  </a:lnTo>
                  <a:lnTo>
                    <a:pt x="92" y="66"/>
                  </a:lnTo>
                  <a:lnTo>
                    <a:pt x="90" y="66"/>
                  </a:lnTo>
                  <a:lnTo>
                    <a:pt x="87" y="67"/>
                  </a:lnTo>
                  <a:lnTo>
                    <a:pt x="86" y="68"/>
                  </a:lnTo>
                  <a:lnTo>
                    <a:pt x="85" y="68"/>
                  </a:lnTo>
                  <a:lnTo>
                    <a:pt x="83" y="67"/>
                  </a:lnTo>
                  <a:lnTo>
                    <a:pt x="82" y="67"/>
                  </a:lnTo>
                  <a:lnTo>
                    <a:pt x="86" y="60"/>
                  </a:lnTo>
                  <a:lnTo>
                    <a:pt x="85" y="61"/>
                  </a:lnTo>
                  <a:lnTo>
                    <a:pt x="83" y="62"/>
                  </a:lnTo>
                  <a:lnTo>
                    <a:pt x="81" y="62"/>
                  </a:lnTo>
                  <a:lnTo>
                    <a:pt x="80" y="62"/>
                  </a:lnTo>
                  <a:lnTo>
                    <a:pt x="81" y="59"/>
                  </a:lnTo>
                  <a:lnTo>
                    <a:pt x="76" y="56"/>
                  </a:lnTo>
                  <a:lnTo>
                    <a:pt x="80" y="55"/>
                  </a:lnTo>
                  <a:lnTo>
                    <a:pt x="82" y="52"/>
                  </a:lnTo>
                  <a:lnTo>
                    <a:pt x="83" y="47"/>
                  </a:lnTo>
                  <a:lnTo>
                    <a:pt x="79" y="42"/>
                  </a:lnTo>
                  <a:lnTo>
                    <a:pt x="76" y="42"/>
                  </a:lnTo>
                  <a:lnTo>
                    <a:pt x="75" y="46"/>
                  </a:lnTo>
                  <a:lnTo>
                    <a:pt x="72" y="47"/>
                  </a:lnTo>
                  <a:lnTo>
                    <a:pt x="69" y="45"/>
                  </a:lnTo>
                  <a:lnTo>
                    <a:pt x="69" y="44"/>
                  </a:lnTo>
                  <a:lnTo>
                    <a:pt x="68" y="41"/>
                  </a:lnTo>
                  <a:lnTo>
                    <a:pt x="66" y="44"/>
                  </a:lnTo>
                  <a:lnTo>
                    <a:pt x="65" y="45"/>
                  </a:lnTo>
                  <a:lnTo>
                    <a:pt x="60" y="45"/>
                  </a:lnTo>
                  <a:lnTo>
                    <a:pt x="60" y="47"/>
                  </a:lnTo>
                  <a:lnTo>
                    <a:pt x="60" y="51"/>
                  </a:lnTo>
                  <a:lnTo>
                    <a:pt x="58" y="48"/>
                  </a:lnTo>
                  <a:lnTo>
                    <a:pt x="58" y="46"/>
                  </a:lnTo>
                  <a:lnTo>
                    <a:pt x="54" y="47"/>
                  </a:lnTo>
                  <a:lnTo>
                    <a:pt x="51" y="48"/>
                  </a:lnTo>
                  <a:lnTo>
                    <a:pt x="51" y="47"/>
                  </a:lnTo>
                  <a:lnTo>
                    <a:pt x="52" y="46"/>
                  </a:lnTo>
                  <a:lnTo>
                    <a:pt x="52" y="44"/>
                  </a:lnTo>
                  <a:lnTo>
                    <a:pt x="48" y="45"/>
                  </a:lnTo>
                  <a:lnTo>
                    <a:pt x="45" y="45"/>
                  </a:lnTo>
                  <a:lnTo>
                    <a:pt x="49" y="41"/>
                  </a:lnTo>
                  <a:lnTo>
                    <a:pt x="51" y="39"/>
                  </a:lnTo>
                  <a:lnTo>
                    <a:pt x="51" y="38"/>
                  </a:lnTo>
                  <a:lnTo>
                    <a:pt x="48" y="35"/>
                  </a:lnTo>
                  <a:lnTo>
                    <a:pt x="42" y="33"/>
                  </a:lnTo>
                  <a:lnTo>
                    <a:pt x="42" y="37"/>
                  </a:lnTo>
                  <a:lnTo>
                    <a:pt x="41" y="35"/>
                  </a:lnTo>
                  <a:lnTo>
                    <a:pt x="40" y="35"/>
                  </a:lnTo>
                  <a:lnTo>
                    <a:pt x="37" y="40"/>
                  </a:lnTo>
                  <a:lnTo>
                    <a:pt x="33" y="45"/>
                  </a:lnTo>
                  <a:lnTo>
                    <a:pt x="35" y="40"/>
                  </a:lnTo>
                  <a:lnTo>
                    <a:pt x="33" y="40"/>
                  </a:lnTo>
                  <a:lnTo>
                    <a:pt x="33" y="39"/>
                  </a:lnTo>
                  <a:lnTo>
                    <a:pt x="33" y="38"/>
                  </a:lnTo>
                  <a:lnTo>
                    <a:pt x="34" y="38"/>
                  </a:lnTo>
                  <a:lnTo>
                    <a:pt x="33" y="35"/>
                  </a:lnTo>
                  <a:lnTo>
                    <a:pt x="33" y="33"/>
                  </a:lnTo>
                  <a:lnTo>
                    <a:pt x="33" y="31"/>
                  </a:lnTo>
                  <a:lnTo>
                    <a:pt x="35" y="28"/>
                  </a:lnTo>
                  <a:lnTo>
                    <a:pt x="38" y="26"/>
                  </a:lnTo>
                  <a:lnTo>
                    <a:pt x="39" y="21"/>
                  </a:lnTo>
                  <a:lnTo>
                    <a:pt x="38" y="16"/>
                  </a:lnTo>
                  <a:lnTo>
                    <a:pt x="40" y="16"/>
                  </a:lnTo>
                  <a:lnTo>
                    <a:pt x="44" y="14"/>
                  </a:lnTo>
                  <a:lnTo>
                    <a:pt x="45" y="13"/>
                  </a:lnTo>
                  <a:lnTo>
                    <a:pt x="46" y="11"/>
                  </a:lnTo>
                  <a:lnTo>
                    <a:pt x="45" y="10"/>
                  </a:lnTo>
                  <a:lnTo>
                    <a:pt x="42" y="10"/>
                  </a:lnTo>
                  <a:lnTo>
                    <a:pt x="42" y="7"/>
                  </a:lnTo>
                  <a:lnTo>
                    <a:pt x="45" y="7"/>
                  </a:lnTo>
                  <a:lnTo>
                    <a:pt x="46" y="7"/>
                  </a:lnTo>
                  <a:lnTo>
                    <a:pt x="47" y="4"/>
                  </a:lnTo>
                  <a:lnTo>
                    <a:pt x="49" y="4"/>
                  </a:lnTo>
                  <a:lnTo>
                    <a:pt x="49" y="2"/>
                  </a:lnTo>
                  <a:lnTo>
                    <a:pt x="49" y="0"/>
                  </a:lnTo>
                  <a:lnTo>
                    <a:pt x="46" y="2"/>
                  </a:lnTo>
                  <a:lnTo>
                    <a:pt x="45" y="2"/>
                  </a:lnTo>
                  <a:lnTo>
                    <a:pt x="45" y="3"/>
                  </a:lnTo>
                  <a:lnTo>
                    <a:pt x="39"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40" name="Freeform 383"/>
            <p:cNvSpPr>
              <a:spLocks/>
            </p:cNvSpPr>
            <p:nvPr/>
          </p:nvSpPr>
          <p:spPr bwMode="auto">
            <a:xfrm>
              <a:off x="1560" y="976"/>
              <a:ext cx="426" cy="319"/>
            </a:xfrm>
            <a:custGeom>
              <a:avLst/>
              <a:gdLst>
                <a:gd name="T0" fmla="*/ 183 w 426"/>
                <a:gd name="T1" fmla="*/ 47 h 319"/>
                <a:gd name="T2" fmla="*/ 159 w 426"/>
                <a:gd name="T3" fmla="*/ 56 h 319"/>
                <a:gd name="T4" fmla="*/ 143 w 426"/>
                <a:gd name="T5" fmla="*/ 40 h 319"/>
                <a:gd name="T6" fmla="*/ 131 w 426"/>
                <a:gd name="T7" fmla="*/ 45 h 319"/>
                <a:gd name="T8" fmla="*/ 125 w 426"/>
                <a:gd name="T9" fmla="*/ 15 h 319"/>
                <a:gd name="T10" fmla="*/ 84 w 426"/>
                <a:gd name="T11" fmla="*/ 13 h 319"/>
                <a:gd name="T12" fmla="*/ 69 w 426"/>
                <a:gd name="T13" fmla="*/ 27 h 319"/>
                <a:gd name="T14" fmla="*/ 78 w 426"/>
                <a:gd name="T15" fmla="*/ 56 h 319"/>
                <a:gd name="T16" fmla="*/ 58 w 426"/>
                <a:gd name="T17" fmla="*/ 57 h 319"/>
                <a:gd name="T18" fmla="*/ 60 w 426"/>
                <a:gd name="T19" fmla="*/ 1 h 319"/>
                <a:gd name="T20" fmla="*/ 17 w 426"/>
                <a:gd name="T21" fmla="*/ 27 h 319"/>
                <a:gd name="T22" fmla="*/ 14 w 426"/>
                <a:gd name="T23" fmla="*/ 73 h 319"/>
                <a:gd name="T24" fmla="*/ 37 w 426"/>
                <a:gd name="T25" fmla="*/ 95 h 319"/>
                <a:gd name="T26" fmla="*/ 74 w 426"/>
                <a:gd name="T27" fmla="*/ 102 h 319"/>
                <a:gd name="T28" fmla="*/ 121 w 426"/>
                <a:gd name="T29" fmla="*/ 106 h 319"/>
                <a:gd name="T30" fmla="*/ 142 w 426"/>
                <a:gd name="T31" fmla="*/ 112 h 319"/>
                <a:gd name="T32" fmla="*/ 155 w 426"/>
                <a:gd name="T33" fmla="*/ 103 h 319"/>
                <a:gd name="T34" fmla="*/ 173 w 426"/>
                <a:gd name="T35" fmla="*/ 90 h 319"/>
                <a:gd name="T36" fmla="*/ 202 w 426"/>
                <a:gd name="T37" fmla="*/ 106 h 319"/>
                <a:gd name="T38" fmla="*/ 212 w 426"/>
                <a:gd name="T39" fmla="*/ 123 h 319"/>
                <a:gd name="T40" fmla="*/ 215 w 426"/>
                <a:gd name="T41" fmla="*/ 139 h 319"/>
                <a:gd name="T42" fmla="*/ 243 w 426"/>
                <a:gd name="T43" fmla="*/ 134 h 319"/>
                <a:gd name="T44" fmla="*/ 251 w 426"/>
                <a:gd name="T45" fmla="*/ 159 h 319"/>
                <a:gd name="T46" fmla="*/ 252 w 426"/>
                <a:gd name="T47" fmla="*/ 185 h 319"/>
                <a:gd name="T48" fmla="*/ 242 w 426"/>
                <a:gd name="T49" fmla="*/ 227 h 319"/>
                <a:gd name="T50" fmla="*/ 215 w 426"/>
                <a:gd name="T51" fmla="*/ 249 h 319"/>
                <a:gd name="T52" fmla="*/ 181 w 426"/>
                <a:gd name="T53" fmla="*/ 265 h 319"/>
                <a:gd name="T54" fmla="*/ 209 w 426"/>
                <a:gd name="T55" fmla="*/ 279 h 319"/>
                <a:gd name="T56" fmla="*/ 225 w 426"/>
                <a:gd name="T57" fmla="*/ 266 h 319"/>
                <a:gd name="T58" fmla="*/ 253 w 426"/>
                <a:gd name="T59" fmla="*/ 286 h 319"/>
                <a:gd name="T60" fmla="*/ 277 w 426"/>
                <a:gd name="T61" fmla="*/ 302 h 319"/>
                <a:gd name="T62" fmla="*/ 300 w 426"/>
                <a:gd name="T63" fmla="*/ 311 h 319"/>
                <a:gd name="T64" fmla="*/ 346 w 426"/>
                <a:gd name="T65" fmla="*/ 316 h 319"/>
                <a:gd name="T66" fmla="*/ 331 w 426"/>
                <a:gd name="T67" fmla="*/ 295 h 319"/>
                <a:gd name="T68" fmla="*/ 333 w 426"/>
                <a:gd name="T69" fmla="*/ 278 h 319"/>
                <a:gd name="T70" fmla="*/ 364 w 426"/>
                <a:gd name="T71" fmla="*/ 287 h 319"/>
                <a:gd name="T72" fmla="*/ 361 w 426"/>
                <a:gd name="T73" fmla="*/ 252 h 319"/>
                <a:gd name="T74" fmla="*/ 352 w 426"/>
                <a:gd name="T75" fmla="*/ 250 h 319"/>
                <a:gd name="T76" fmla="*/ 322 w 426"/>
                <a:gd name="T77" fmla="*/ 217 h 319"/>
                <a:gd name="T78" fmla="*/ 334 w 426"/>
                <a:gd name="T79" fmla="*/ 208 h 319"/>
                <a:gd name="T80" fmla="*/ 345 w 426"/>
                <a:gd name="T81" fmla="*/ 216 h 319"/>
                <a:gd name="T82" fmla="*/ 370 w 426"/>
                <a:gd name="T83" fmla="*/ 228 h 319"/>
                <a:gd name="T84" fmla="*/ 381 w 426"/>
                <a:gd name="T85" fmla="*/ 241 h 319"/>
                <a:gd name="T86" fmla="*/ 390 w 426"/>
                <a:gd name="T87" fmla="*/ 230 h 319"/>
                <a:gd name="T88" fmla="*/ 404 w 426"/>
                <a:gd name="T89" fmla="*/ 220 h 319"/>
                <a:gd name="T90" fmla="*/ 422 w 426"/>
                <a:gd name="T91" fmla="*/ 207 h 319"/>
                <a:gd name="T92" fmla="*/ 421 w 426"/>
                <a:gd name="T93" fmla="*/ 186 h 319"/>
                <a:gd name="T94" fmla="*/ 402 w 426"/>
                <a:gd name="T95" fmla="*/ 189 h 319"/>
                <a:gd name="T96" fmla="*/ 387 w 426"/>
                <a:gd name="T97" fmla="*/ 187 h 319"/>
                <a:gd name="T98" fmla="*/ 369 w 426"/>
                <a:gd name="T99" fmla="*/ 165 h 319"/>
                <a:gd name="T100" fmla="*/ 355 w 426"/>
                <a:gd name="T101" fmla="*/ 171 h 319"/>
                <a:gd name="T102" fmla="*/ 343 w 426"/>
                <a:gd name="T103" fmla="*/ 165 h 319"/>
                <a:gd name="T104" fmla="*/ 317 w 426"/>
                <a:gd name="T105" fmla="*/ 149 h 319"/>
                <a:gd name="T106" fmla="*/ 334 w 426"/>
                <a:gd name="T107" fmla="*/ 130 h 319"/>
                <a:gd name="T108" fmla="*/ 329 w 426"/>
                <a:gd name="T109" fmla="*/ 105 h 319"/>
                <a:gd name="T110" fmla="*/ 305 w 426"/>
                <a:gd name="T111" fmla="*/ 98 h 319"/>
                <a:gd name="T112" fmla="*/ 293 w 426"/>
                <a:gd name="T113" fmla="*/ 90 h 319"/>
                <a:gd name="T114" fmla="*/ 281 w 426"/>
                <a:gd name="T115" fmla="*/ 79 h 319"/>
                <a:gd name="T116" fmla="*/ 277 w 426"/>
                <a:gd name="T117" fmla="*/ 73 h 319"/>
                <a:gd name="T118" fmla="*/ 251 w 426"/>
                <a:gd name="T119" fmla="*/ 75 h 319"/>
                <a:gd name="T120" fmla="*/ 237 w 426"/>
                <a:gd name="T121" fmla="*/ 66 h 319"/>
                <a:gd name="T122" fmla="*/ 231 w 426"/>
                <a:gd name="T123" fmla="*/ 35 h 31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6"/>
                <a:gd name="T187" fmla="*/ 0 h 319"/>
                <a:gd name="T188" fmla="*/ 426 w 426"/>
                <a:gd name="T189" fmla="*/ 319 h 31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6" h="319">
                  <a:moveTo>
                    <a:pt x="202" y="35"/>
                  </a:moveTo>
                  <a:lnTo>
                    <a:pt x="202" y="35"/>
                  </a:lnTo>
                  <a:lnTo>
                    <a:pt x="196" y="34"/>
                  </a:lnTo>
                  <a:lnTo>
                    <a:pt x="190" y="33"/>
                  </a:lnTo>
                  <a:lnTo>
                    <a:pt x="189" y="30"/>
                  </a:lnTo>
                  <a:lnTo>
                    <a:pt x="188" y="29"/>
                  </a:lnTo>
                  <a:lnTo>
                    <a:pt x="186" y="28"/>
                  </a:lnTo>
                  <a:lnTo>
                    <a:pt x="181" y="28"/>
                  </a:lnTo>
                  <a:lnTo>
                    <a:pt x="174" y="28"/>
                  </a:lnTo>
                  <a:lnTo>
                    <a:pt x="170" y="29"/>
                  </a:lnTo>
                  <a:lnTo>
                    <a:pt x="168" y="30"/>
                  </a:lnTo>
                  <a:lnTo>
                    <a:pt x="167" y="31"/>
                  </a:lnTo>
                  <a:lnTo>
                    <a:pt x="167" y="34"/>
                  </a:lnTo>
                  <a:lnTo>
                    <a:pt x="168" y="37"/>
                  </a:lnTo>
                  <a:lnTo>
                    <a:pt x="173" y="40"/>
                  </a:lnTo>
                  <a:lnTo>
                    <a:pt x="181" y="43"/>
                  </a:lnTo>
                  <a:lnTo>
                    <a:pt x="184" y="45"/>
                  </a:lnTo>
                  <a:lnTo>
                    <a:pt x="186" y="47"/>
                  </a:lnTo>
                  <a:lnTo>
                    <a:pt x="183" y="47"/>
                  </a:lnTo>
                  <a:lnTo>
                    <a:pt x="182" y="47"/>
                  </a:lnTo>
                  <a:lnTo>
                    <a:pt x="181" y="45"/>
                  </a:lnTo>
                  <a:lnTo>
                    <a:pt x="177" y="45"/>
                  </a:lnTo>
                  <a:lnTo>
                    <a:pt x="174" y="44"/>
                  </a:lnTo>
                  <a:lnTo>
                    <a:pt x="173" y="43"/>
                  </a:lnTo>
                  <a:lnTo>
                    <a:pt x="169" y="41"/>
                  </a:lnTo>
                  <a:lnTo>
                    <a:pt x="164" y="41"/>
                  </a:lnTo>
                  <a:lnTo>
                    <a:pt x="163" y="45"/>
                  </a:lnTo>
                  <a:lnTo>
                    <a:pt x="164" y="47"/>
                  </a:lnTo>
                  <a:lnTo>
                    <a:pt x="166" y="48"/>
                  </a:lnTo>
                  <a:lnTo>
                    <a:pt x="166" y="50"/>
                  </a:lnTo>
                  <a:lnTo>
                    <a:pt x="162" y="49"/>
                  </a:lnTo>
                  <a:lnTo>
                    <a:pt x="160" y="54"/>
                  </a:lnTo>
                  <a:lnTo>
                    <a:pt x="159" y="54"/>
                  </a:lnTo>
                  <a:lnTo>
                    <a:pt x="159" y="56"/>
                  </a:lnTo>
                  <a:lnTo>
                    <a:pt x="161" y="57"/>
                  </a:lnTo>
                  <a:lnTo>
                    <a:pt x="162" y="59"/>
                  </a:lnTo>
                  <a:lnTo>
                    <a:pt x="159" y="59"/>
                  </a:lnTo>
                  <a:lnTo>
                    <a:pt x="157" y="59"/>
                  </a:lnTo>
                  <a:lnTo>
                    <a:pt x="156" y="58"/>
                  </a:lnTo>
                  <a:lnTo>
                    <a:pt x="157" y="58"/>
                  </a:lnTo>
                  <a:lnTo>
                    <a:pt x="156" y="57"/>
                  </a:lnTo>
                  <a:lnTo>
                    <a:pt x="156" y="56"/>
                  </a:lnTo>
                  <a:lnTo>
                    <a:pt x="157" y="54"/>
                  </a:lnTo>
                  <a:lnTo>
                    <a:pt x="159" y="45"/>
                  </a:lnTo>
                  <a:lnTo>
                    <a:pt x="159" y="43"/>
                  </a:lnTo>
                  <a:lnTo>
                    <a:pt x="157" y="42"/>
                  </a:lnTo>
                  <a:lnTo>
                    <a:pt x="154" y="44"/>
                  </a:lnTo>
                  <a:lnTo>
                    <a:pt x="148" y="47"/>
                  </a:lnTo>
                  <a:lnTo>
                    <a:pt x="147" y="43"/>
                  </a:lnTo>
                  <a:lnTo>
                    <a:pt x="148" y="44"/>
                  </a:lnTo>
                  <a:lnTo>
                    <a:pt x="148" y="42"/>
                  </a:lnTo>
                  <a:lnTo>
                    <a:pt x="147" y="41"/>
                  </a:lnTo>
                  <a:lnTo>
                    <a:pt x="143" y="40"/>
                  </a:lnTo>
                  <a:lnTo>
                    <a:pt x="142" y="42"/>
                  </a:lnTo>
                  <a:lnTo>
                    <a:pt x="139" y="44"/>
                  </a:lnTo>
                  <a:lnTo>
                    <a:pt x="136" y="45"/>
                  </a:lnTo>
                  <a:lnTo>
                    <a:pt x="132" y="50"/>
                  </a:lnTo>
                  <a:lnTo>
                    <a:pt x="134" y="52"/>
                  </a:lnTo>
                  <a:lnTo>
                    <a:pt x="136" y="54"/>
                  </a:lnTo>
                  <a:lnTo>
                    <a:pt x="135" y="56"/>
                  </a:lnTo>
                  <a:lnTo>
                    <a:pt x="135" y="58"/>
                  </a:lnTo>
                  <a:lnTo>
                    <a:pt x="128" y="58"/>
                  </a:lnTo>
                  <a:lnTo>
                    <a:pt x="124" y="57"/>
                  </a:lnTo>
                  <a:lnTo>
                    <a:pt x="124" y="55"/>
                  </a:lnTo>
                  <a:lnTo>
                    <a:pt x="126" y="55"/>
                  </a:lnTo>
                  <a:lnTo>
                    <a:pt x="128" y="55"/>
                  </a:lnTo>
                  <a:lnTo>
                    <a:pt x="128" y="50"/>
                  </a:lnTo>
                  <a:lnTo>
                    <a:pt x="128" y="49"/>
                  </a:lnTo>
                  <a:lnTo>
                    <a:pt x="129" y="47"/>
                  </a:lnTo>
                  <a:lnTo>
                    <a:pt x="131" y="45"/>
                  </a:lnTo>
                  <a:lnTo>
                    <a:pt x="131" y="44"/>
                  </a:lnTo>
                  <a:lnTo>
                    <a:pt x="127" y="43"/>
                  </a:lnTo>
                  <a:lnTo>
                    <a:pt x="127" y="41"/>
                  </a:lnTo>
                  <a:lnTo>
                    <a:pt x="128" y="40"/>
                  </a:lnTo>
                  <a:lnTo>
                    <a:pt x="128" y="36"/>
                  </a:lnTo>
                  <a:lnTo>
                    <a:pt x="127" y="36"/>
                  </a:lnTo>
                  <a:lnTo>
                    <a:pt x="127" y="35"/>
                  </a:lnTo>
                  <a:lnTo>
                    <a:pt x="126" y="33"/>
                  </a:lnTo>
                  <a:lnTo>
                    <a:pt x="125" y="31"/>
                  </a:lnTo>
                  <a:lnTo>
                    <a:pt x="125" y="30"/>
                  </a:lnTo>
                  <a:lnTo>
                    <a:pt x="122" y="30"/>
                  </a:lnTo>
                  <a:lnTo>
                    <a:pt x="121" y="25"/>
                  </a:lnTo>
                  <a:lnTo>
                    <a:pt x="122" y="22"/>
                  </a:lnTo>
                  <a:lnTo>
                    <a:pt x="126" y="20"/>
                  </a:lnTo>
                  <a:lnTo>
                    <a:pt x="126" y="16"/>
                  </a:lnTo>
                  <a:lnTo>
                    <a:pt x="126" y="17"/>
                  </a:lnTo>
                  <a:lnTo>
                    <a:pt x="125" y="16"/>
                  </a:lnTo>
                  <a:lnTo>
                    <a:pt x="125" y="15"/>
                  </a:lnTo>
                  <a:lnTo>
                    <a:pt x="127" y="10"/>
                  </a:lnTo>
                  <a:lnTo>
                    <a:pt x="128" y="8"/>
                  </a:lnTo>
                  <a:lnTo>
                    <a:pt x="128" y="6"/>
                  </a:lnTo>
                  <a:lnTo>
                    <a:pt x="127" y="4"/>
                  </a:lnTo>
                  <a:lnTo>
                    <a:pt x="122" y="2"/>
                  </a:lnTo>
                  <a:lnTo>
                    <a:pt x="115" y="0"/>
                  </a:lnTo>
                  <a:lnTo>
                    <a:pt x="112" y="0"/>
                  </a:lnTo>
                  <a:lnTo>
                    <a:pt x="108" y="0"/>
                  </a:lnTo>
                  <a:lnTo>
                    <a:pt x="108" y="1"/>
                  </a:lnTo>
                  <a:lnTo>
                    <a:pt x="104" y="4"/>
                  </a:lnTo>
                  <a:lnTo>
                    <a:pt x="101" y="4"/>
                  </a:lnTo>
                  <a:lnTo>
                    <a:pt x="98" y="4"/>
                  </a:lnTo>
                  <a:lnTo>
                    <a:pt x="98" y="6"/>
                  </a:lnTo>
                  <a:lnTo>
                    <a:pt x="97" y="9"/>
                  </a:lnTo>
                  <a:lnTo>
                    <a:pt x="87" y="10"/>
                  </a:lnTo>
                  <a:lnTo>
                    <a:pt x="87" y="13"/>
                  </a:lnTo>
                  <a:lnTo>
                    <a:pt x="84" y="13"/>
                  </a:lnTo>
                  <a:lnTo>
                    <a:pt x="81" y="13"/>
                  </a:lnTo>
                  <a:lnTo>
                    <a:pt x="79" y="14"/>
                  </a:lnTo>
                  <a:lnTo>
                    <a:pt x="79" y="15"/>
                  </a:lnTo>
                  <a:lnTo>
                    <a:pt x="80" y="15"/>
                  </a:lnTo>
                  <a:lnTo>
                    <a:pt x="80" y="16"/>
                  </a:lnTo>
                  <a:lnTo>
                    <a:pt x="81" y="17"/>
                  </a:lnTo>
                  <a:lnTo>
                    <a:pt x="78" y="22"/>
                  </a:lnTo>
                  <a:lnTo>
                    <a:pt x="80" y="22"/>
                  </a:lnTo>
                  <a:lnTo>
                    <a:pt x="81" y="23"/>
                  </a:lnTo>
                  <a:lnTo>
                    <a:pt x="80" y="23"/>
                  </a:lnTo>
                  <a:lnTo>
                    <a:pt x="78" y="23"/>
                  </a:lnTo>
                  <a:lnTo>
                    <a:pt x="77" y="23"/>
                  </a:lnTo>
                  <a:lnTo>
                    <a:pt x="76" y="22"/>
                  </a:lnTo>
                  <a:lnTo>
                    <a:pt x="73" y="22"/>
                  </a:lnTo>
                  <a:lnTo>
                    <a:pt x="72" y="23"/>
                  </a:lnTo>
                  <a:lnTo>
                    <a:pt x="71" y="24"/>
                  </a:lnTo>
                  <a:lnTo>
                    <a:pt x="69" y="27"/>
                  </a:lnTo>
                  <a:lnTo>
                    <a:pt x="69" y="30"/>
                  </a:lnTo>
                  <a:lnTo>
                    <a:pt x="69" y="38"/>
                  </a:lnTo>
                  <a:lnTo>
                    <a:pt x="72" y="40"/>
                  </a:lnTo>
                  <a:lnTo>
                    <a:pt x="78" y="40"/>
                  </a:lnTo>
                  <a:lnTo>
                    <a:pt x="80" y="40"/>
                  </a:lnTo>
                  <a:lnTo>
                    <a:pt x="84" y="40"/>
                  </a:lnTo>
                  <a:lnTo>
                    <a:pt x="84" y="44"/>
                  </a:lnTo>
                  <a:lnTo>
                    <a:pt x="84" y="48"/>
                  </a:lnTo>
                  <a:lnTo>
                    <a:pt x="84" y="49"/>
                  </a:lnTo>
                  <a:lnTo>
                    <a:pt x="80" y="47"/>
                  </a:lnTo>
                  <a:lnTo>
                    <a:pt x="78" y="45"/>
                  </a:lnTo>
                  <a:lnTo>
                    <a:pt x="69" y="44"/>
                  </a:lnTo>
                  <a:lnTo>
                    <a:pt x="67" y="48"/>
                  </a:lnTo>
                  <a:lnTo>
                    <a:pt x="67" y="51"/>
                  </a:lnTo>
                  <a:lnTo>
                    <a:pt x="73" y="55"/>
                  </a:lnTo>
                  <a:lnTo>
                    <a:pt x="77" y="56"/>
                  </a:lnTo>
                  <a:lnTo>
                    <a:pt x="78" y="56"/>
                  </a:lnTo>
                  <a:lnTo>
                    <a:pt x="78" y="58"/>
                  </a:lnTo>
                  <a:lnTo>
                    <a:pt x="74" y="64"/>
                  </a:lnTo>
                  <a:lnTo>
                    <a:pt x="77" y="75"/>
                  </a:lnTo>
                  <a:lnTo>
                    <a:pt x="71" y="72"/>
                  </a:lnTo>
                  <a:lnTo>
                    <a:pt x="66" y="71"/>
                  </a:lnTo>
                  <a:lnTo>
                    <a:pt x="62" y="72"/>
                  </a:lnTo>
                  <a:lnTo>
                    <a:pt x="55" y="73"/>
                  </a:lnTo>
                  <a:lnTo>
                    <a:pt x="59" y="70"/>
                  </a:lnTo>
                  <a:lnTo>
                    <a:pt x="62" y="68"/>
                  </a:lnTo>
                  <a:lnTo>
                    <a:pt x="64" y="66"/>
                  </a:lnTo>
                  <a:lnTo>
                    <a:pt x="67" y="66"/>
                  </a:lnTo>
                  <a:lnTo>
                    <a:pt x="66" y="64"/>
                  </a:lnTo>
                  <a:lnTo>
                    <a:pt x="66" y="62"/>
                  </a:lnTo>
                  <a:lnTo>
                    <a:pt x="64" y="61"/>
                  </a:lnTo>
                  <a:lnTo>
                    <a:pt x="62" y="59"/>
                  </a:lnTo>
                  <a:lnTo>
                    <a:pt x="59" y="58"/>
                  </a:lnTo>
                  <a:lnTo>
                    <a:pt x="58" y="57"/>
                  </a:lnTo>
                  <a:lnTo>
                    <a:pt x="57" y="55"/>
                  </a:lnTo>
                  <a:lnTo>
                    <a:pt x="56" y="50"/>
                  </a:lnTo>
                  <a:lnTo>
                    <a:pt x="56" y="41"/>
                  </a:lnTo>
                  <a:lnTo>
                    <a:pt x="56" y="30"/>
                  </a:lnTo>
                  <a:lnTo>
                    <a:pt x="57" y="23"/>
                  </a:lnTo>
                  <a:lnTo>
                    <a:pt x="59" y="18"/>
                  </a:lnTo>
                  <a:lnTo>
                    <a:pt x="62" y="15"/>
                  </a:lnTo>
                  <a:lnTo>
                    <a:pt x="65" y="13"/>
                  </a:lnTo>
                  <a:lnTo>
                    <a:pt x="70" y="10"/>
                  </a:lnTo>
                  <a:lnTo>
                    <a:pt x="80" y="8"/>
                  </a:lnTo>
                  <a:lnTo>
                    <a:pt x="92" y="7"/>
                  </a:lnTo>
                  <a:lnTo>
                    <a:pt x="91" y="6"/>
                  </a:lnTo>
                  <a:lnTo>
                    <a:pt x="92" y="6"/>
                  </a:lnTo>
                  <a:lnTo>
                    <a:pt x="93" y="6"/>
                  </a:lnTo>
                  <a:lnTo>
                    <a:pt x="93" y="2"/>
                  </a:lnTo>
                  <a:lnTo>
                    <a:pt x="88" y="1"/>
                  </a:lnTo>
                  <a:lnTo>
                    <a:pt x="84" y="0"/>
                  </a:lnTo>
                  <a:lnTo>
                    <a:pt x="72" y="0"/>
                  </a:lnTo>
                  <a:lnTo>
                    <a:pt x="60" y="1"/>
                  </a:lnTo>
                  <a:lnTo>
                    <a:pt x="57" y="3"/>
                  </a:lnTo>
                  <a:lnTo>
                    <a:pt x="55" y="2"/>
                  </a:lnTo>
                  <a:lnTo>
                    <a:pt x="53" y="2"/>
                  </a:lnTo>
                  <a:lnTo>
                    <a:pt x="51" y="1"/>
                  </a:lnTo>
                  <a:lnTo>
                    <a:pt x="48" y="1"/>
                  </a:lnTo>
                  <a:lnTo>
                    <a:pt x="44" y="2"/>
                  </a:lnTo>
                  <a:lnTo>
                    <a:pt x="40" y="4"/>
                  </a:lnTo>
                  <a:lnTo>
                    <a:pt x="37" y="4"/>
                  </a:lnTo>
                  <a:lnTo>
                    <a:pt x="36" y="3"/>
                  </a:lnTo>
                  <a:lnTo>
                    <a:pt x="33" y="3"/>
                  </a:lnTo>
                  <a:lnTo>
                    <a:pt x="31" y="3"/>
                  </a:lnTo>
                  <a:lnTo>
                    <a:pt x="31" y="4"/>
                  </a:lnTo>
                  <a:lnTo>
                    <a:pt x="26" y="7"/>
                  </a:lnTo>
                  <a:lnTo>
                    <a:pt x="23" y="10"/>
                  </a:lnTo>
                  <a:lnTo>
                    <a:pt x="24" y="16"/>
                  </a:lnTo>
                  <a:lnTo>
                    <a:pt x="16" y="21"/>
                  </a:lnTo>
                  <a:lnTo>
                    <a:pt x="17" y="27"/>
                  </a:lnTo>
                  <a:lnTo>
                    <a:pt x="15" y="29"/>
                  </a:lnTo>
                  <a:lnTo>
                    <a:pt x="10" y="34"/>
                  </a:lnTo>
                  <a:lnTo>
                    <a:pt x="7" y="38"/>
                  </a:lnTo>
                  <a:lnTo>
                    <a:pt x="4" y="41"/>
                  </a:lnTo>
                  <a:lnTo>
                    <a:pt x="4" y="43"/>
                  </a:lnTo>
                  <a:lnTo>
                    <a:pt x="5" y="44"/>
                  </a:lnTo>
                  <a:lnTo>
                    <a:pt x="7" y="45"/>
                  </a:lnTo>
                  <a:lnTo>
                    <a:pt x="7" y="48"/>
                  </a:lnTo>
                  <a:lnTo>
                    <a:pt x="3" y="51"/>
                  </a:lnTo>
                  <a:lnTo>
                    <a:pt x="1" y="54"/>
                  </a:lnTo>
                  <a:lnTo>
                    <a:pt x="0" y="56"/>
                  </a:lnTo>
                  <a:lnTo>
                    <a:pt x="0" y="59"/>
                  </a:lnTo>
                  <a:lnTo>
                    <a:pt x="11" y="65"/>
                  </a:lnTo>
                  <a:lnTo>
                    <a:pt x="11" y="66"/>
                  </a:lnTo>
                  <a:lnTo>
                    <a:pt x="10" y="66"/>
                  </a:lnTo>
                  <a:lnTo>
                    <a:pt x="9" y="68"/>
                  </a:lnTo>
                  <a:lnTo>
                    <a:pt x="10" y="70"/>
                  </a:lnTo>
                  <a:lnTo>
                    <a:pt x="14" y="73"/>
                  </a:lnTo>
                  <a:lnTo>
                    <a:pt x="14" y="75"/>
                  </a:lnTo>
                  <a:lnTo>
                    <a:pt x="19" y="76"/>
                  </a:lnTo>
                  <a:lnTo>
                    <a:pt x="24" y="76"/>
                  </a:lnTo>
                  <a:lnTo>
                    <a:pt x="29" y="75"/>
                  </a:lnTo>
                  <a:lnTo>
                    <a:pt x="35" y="75"/>
                  </a:lnTo>
                  <a:lnTo>
                    <a:pt x="36" y="79"/>
                  </a:lnTo>
                  <a:lnTo>
                    <a:pt x="30" y="79"/>
                  </a:lnTo>
                  <a:lnTo>
                    <a:pt x="25" y="79"/>
                  </a:lnTo>
                  <a:lnTo>
                    <a:pt x="25" y="83"/>
                  </a:lnTo>
                  <a:lnTo>
                    <a:pt x="30" y="89"/>
                  </a:lnTo>
                  <a:lnTo>
                    <a:pt x="30" y="90"/>
                  </a:lnTo>
                  <a:lnTo>
                    <a:pt x="31" y="89"/>
                  </a:lnTo>
                  <a:lnTo>
                    <a:pt x="32" y="89"/>
                  </a:lnTo>
                  <a:lnTo>
                    <a:pt x="33" y="89"/>
                  </a:lnTo>
                  <a:lnTo>
                    <a:pt x="40" y="93"/>
                  </a:lnTo>
                  <a:lnTo>
                    <a:pt x="37" y="95"/>
                  </a:lnTo>
                  <a:lnTo>
                    <a:pt x="37" y="96"/>
                  </a:lnTo>
                  <a:lnTo>
                    <a:pt x="44" y="97"/>
                  </a:lnTo>
                  <a:lnTo>
                    <a:pt x="46" y="95"/>
                  </a:lnTo>
                  <a:lnTo>
                    <a:pt x="48" y="92"/>
                  </a:lnTo>
                  <a:lnTo>
                    <a:pt x="51" y="91"/>
                  </a:lnTo>
                  <a:lnTo>
                    <a:pt x="55" y="93"/>
                  </a:lnTo>
                  <a:lnTo>
                    <a:pt x="55" y="96"/>
                  </a:lnTo>
                  <a:lnTo>
                    <a:pt x="64" y="103"/>
                  </a:lnTo>
                  <a:lnTo>
                    <a:pt x="63" y="104"/>
                  </a:lnTo>
                  <a:lnTo>
                    <a:pt x="63" y="106"/>
                  </a:lnTo>
                  <a:lnTo>
                    <a:pt x="64" y="107"/>
                  </a:lnTo>
                  <a:lnTo>
                    <a:pt x="73" y="106"/>
                  </a:lnTo>
                  <a:lnTo>
                    <a:pt x="72" y="104"/>
                  </a:lnTo>
                  <a:lnTo>
                    <a:pt x="72" y="103"/>
                  </a:lnTo>
                  <a:lnTo>
                    <a:pt x="72" y="102"/>
                  </a:lnTo>
                  <a:lnTo>
                    <a:pt x="74" y="102"/>
                  </a:lnTo>
                  <a:lnTo>
                    <a:pt x="79" y="107"/>
                  </a:lnTo>
                  <a:lnTo>
                    <a:pt x="84" y="107"/>
                  </a:lnTo>
                  <a:lnTo>
                    <a:pt x="90" y="107"/>
                  </a:lnTo>
                  <a:lnTo>
                    <a:pt x="91" y="110"/>
                  </a:lnTo>
                  <a:lnTo>
                    <a:pt x="97" y="110"/>
                  </a:lnTo>
                  <a:lnTo>
                    <a:pt x="102" y="109"/>
                  </a:lnTo>
                  <a:lnTo>
                    <a:pt x="106" y="107"/>
                  </a:lnTo>
                  <a:lnTo>
                    <a:pt x="108" y="107"/>
                  </a:lnTo>
                  <a:lnTo>
                    <a:pt x="111" y="111"/>
                  </a:lnTo>
                  <a:lnTo>
                    <a:pt x="121" y="113"/>
                  </a:lnTo>
                  <a:lnTo>
                    <a:pt x="126" y="113"/>
                  </a:lnTo>
                  <a:lnTo>
                    <a:pt x="127" y="112"/>
                  </a:lnTo>
                  <a:lnTo>
                    <a:pt x="127" y="111"/>
                  </a:lnTo>
                  <a:lnTo>
                    <a:pt x="125" y="110"/>
                  </a:lnTo>
                  <a:lnTo>
                    <a:pt x="122" y="107"/>
                  </a:lnTo>
                  <a:lnTo>
                    <a:pt x="121" y="106"/>
                  </a:lnTo>
                  <a:lnTo>
                    <a:pt x="121" y="104"/>
                  </a:lnTo>
                  <a:lnTo>
                    <a:pt x="114" y="98"/>
                  </a:lnTo>
                  <a:lnTo>
                    <a:pt x="113" y="97"/>
                  </a:lnTo>
                  <a:lnTo>
                    <a:pt x="113" y="96"/>
                  </a:lnTo>
                  <a:lnTo>
                    <a:pt x="114" y="96"/>
                  </a:lnTo>
                  <a:lnTo>
                    <a:pt x="118" y="96"/>
                  </a:lnTo>
                  <a:lnTo>
                    <a:pt x="120" y="98"/>
                  </a:lnTo>
                  <a:lnTo>
                    <a:pt x="122" y="102"/>
                  </a:lnTo>
                  <a:lnTo>
                    <a:pt x="126" y="107"/>
                  </a:lnTo>
                  <a:lnTo>
                    <a:pt x="128" y="107"/>
                  </a:lnTo>
                  <a:lnTo>
                    <a:pt x="129" y="107"/>
                  </a:lnTo>
                  <a:lnTo>
                    <a:pt x="133" y="109"/>
                  </a:lnTo>
                  <a:lnTo>
                    <a:pt x="134" y="112"/>
                  </a:lnTo>
                  <a:lnTo>
                    <a:pt x="138" y="118"/>
                  </a:lnTo>
                  <a:lnTo>
                    <a:pt x="141" y="118"/>
                  </a:lnTo>
                  <a:lnTo>
                    <a:pt x="141" y="114"/>
                  </a:lnTo>
                  <a:lnTo>
                    <a:pt x="142" y="112"/>
                  </a:lnTo>
                  <a:lnTo>
                    <a:pt x="141" y="110"/>
                  </a:lnTo>
                  <a:lnTo>
                    <a:pt x="136" y="107"/>
                  </a:lnTo>
                  <a:lnTo>
                    <a:pt x="136" y="106"/>
                  </a:lnTo>
                  <a:lnTo>
                    <a:pt x="136" y="104"/>
                  </a:lnTo>
                  <a:lnTo>
                    <a:pt x="133" y="102"/>
                  </a:lnTo>
                  <a:lnTo>
                    <a:pt x="133" y="100"/>
                  </a:lnTo>
                  <a:lnTo>
                    <a:pt x="134" y="99"/>
                  </a:lnTo>
                  <a:lnTo>
                    <a:pt x="134" y="98"/>
                  </a:lnTo>
                  <a:lnTo>
                    <a:pt x="143" y="98"/>
                  </a:lnTo>
                  <a:lnTo>
                    <a:pt x="143" y="96"/>
                  </a:lnTo>
                  <a:lnTo>
                    <a:pt x="148" y="97"/>
                  </a:lnTo>
                  <a:lnTo>
                    <a:pt x="149" y="97"/>
                  </a:lnTo>
                  <a:lnTo>
                    <a:pt x="152" y="97"/>
                  </a:lnTo>
                  <a:lnTo>
                    <a:pt x="154" y="100"/>
                  </a:lnTo>
                  <a:lnTo>
                    <a:pt x="155" y="103"/>
                  </a:lnTo>
                  <a:lnTo>
                    <a:pt x="160" y="105"/>
                  </a:lnTo>
                  <a:lnTo>
                    <a:pt x="162" y="106"/>
                  </a:lnTo>
                  <a:lnTo>
                    <a:pt x="163" y="105"/>
                  </a:lnTo>
                  <a:lnTo>
                    <a:pt x="167" y="104"/>
                  </a:lnTo>
                  <a:lnTo>
                    <a:pt x="169" y="105"/>
                  </a:lnTo>
                  <a:lnTo>
                    <a:pt x="171" y="105"/>
                  </a:lnTo>
                  <a:lnTo>
                    <a:pt x="173" y="104"/>
                  </a:lnTo>
                  <a:lnTo>
                    <a:pt x="174" y="103"/>
                  </a:lnTo>
                  <a:lnTo>
                    <a:pt x="171" y="95"/>
                  </a:lnTo>
                  <a:lnTo>
                    <a:pt x="169" y="95"/>
                  </a:lnTo>
                  <a:lnTo>
                    <a:pt x="167" y="97"/>
                  </a:lnTo>
                  <a:lnTo>
                    <a:pt x="166" y="97"/>
                  </a:lnTo>
                  <a:lnTo>
                    <a:pt x="163" y="97"/>
                  </a:lnTo>
                  <a:lnTo>
                    <a:pt x="163" y="93"/>
                  </a:lnTo>
                  <a:lnTo>
                    <a:pt x="173" y="90"/>
                  </a:lnTo>
                  <a:lnTo>
                    <a:pt x="176" y="98"/>
                  </a:lnTo>
                  <a:lnTo>
                    <a:pt x="179" y="99"/>
                  </a:lnTo>
                  <a:lnTo>
                    <a:pt x="181" y="99"/>
                  </a:lnTo>
                  <a:lnTo>
                    <a:pt x="181" y="96"/>
                  </a:lnTo>
                  <a:lnTo>
                    <a:pt x="184" y="96"/>
                  </a:lnTo>
                  <a:lnTo>
                    <a:pt x="189" y="114"/>
                  </a:lnTo>
                  <a:lnTo>
                    <a:pt x="191" y="113"/>
                  </a:lnTo>
                  <a:lnTo>
                    <a:pt x="191" y="110"/>
                  </a:lnTo>
                  <a:lnTo>
                    <a:pt x="191" y="107"/>
                  </a:lnTo>
                  <a:lnTo>
                    <a:pt x="194" y="107"/>
                  </a:lnTo>
                  <a:lnTo>
                    <a:pt x="196" y="107"/>
                  </a:lnTo>
                  <a:lnTo>
                    <a:pt x="197" y="105"/>
                  </a:lnTo>
                  <a:lnTo>
                    <a:pt x="198" y="105"/>
                  </a:lnTo>
                  <a:lnTo>
                    <a:pt x="200" y="106"/>
                  </a:lnTo>
                  <a:lnTo>
                    <a:pt x="201" y="106"/>
                  </a:lnTo>
                  <a:lnTo>
                    <a:pt x="202" y="106"/>
                  </a:lnTo>
                  <a:lnTo>
                    <a:pt x="202" y="109"/>
                  </a:lnTo>
                  <a:lnTo>
                    <a:pt x="203" y="111"/>
                  </a:lnTo>
                  <a:lnTo>
                    <a:pt x="204" y="111"/>
                  </a:lnTo>
                  <a:lnTo>
                    <a:pt x="207" y="111"/>
                  </a:lnTo>
                  <a:lnTo>
                    <a:pt x="204" y="118"/>
                  </a:lnTo>
                  <a:lnTo>
                    <a:pt x="207" y="118"/>
                  </a:lnTo>
                  <a:lnTo>
                    <a:pt x="209" y="118"/>
                  </a:lnTo>
                  <a:lnTo>
                    <a:pt x="211" y="113"/>
                  </a:lnTo>
                  <a:lnTo>
                    <a:pt x="212" y="112"/>
                  </a:lnTo>
                  <a:lnTo>
                    <a:pt x="218" y="112"/>
                  </a:lnTo>
                  <a:lnTo>
                    <a:pt x="219" y="117"/>
                  </a:lnTo>
                  <a:lnTo>
                    <a:pt x="217" y="117"/>
                  </a:lnTo>
                  <a:lnTo>
                    <a:pt x="214" y="116"/>
                  </a:lnTo>
                  <a:lnTo>
                    <a:pt x="214" y="117"/>
                  </a:lnTo>
                  <a:lnTo>
                    <a:pt x="212" y="118"/>
                  </a:lnTo>
                  <a:lnTo>
                    <a:pt x="212" y="123"/>
                  </a:lnTo>
                  <a:lnTo>
                    <a:pt x="214" y="124"/>
                  </a:lnTo>
                  <a:lnTo>
                    <a:pt x="214" y="125"/>
                  </a:lnTo>
                  <a:lnTo>
                    <a:pt x="215" y="126"/>
                  </a:lnTo>
                  <a:lnTo>
                    <a:pt x="219" y="127"/>
                  </a:lnTo>
                  <a:lnTo>
                    <a:pt x="223" y="127"/>
                  </a:lnTo>
                  <a:lnTo>
                    <a:pt x="224" y="131"/>
                  </a:lnTo>
                  <a:lnTo>
                    <a:pt x="224" y="132"/>
                  </a:lnTo>
                  <a:lnTo>
                    <a:pt x="223" y="132"/>
                  </a:lnTo>
                  <a:lnTo>
                    <a:pt x="222" y="130"/>
                  </a:lnTo>
                  <a:lnTo>
                    <a:pt x="218" y="130"/>
                  </a:lnTo>
                  <a:lnTo>
                    <a:pt x="217" y="133"/>
                  </a:lnTo>
                  <a:lnTo>
                    <a:pt x="216" y="138"/>
                  </a:lnTo>
                  <a:lnTo>
                    <a:pt x="215" y="137"/>
                  </a:lnTo>
                  <a:lnTo>
                    <a:pt x="215" y="138"/>
                  </a:lnTo>
                  <a:lnTo>
                    <a:pt x="215" y="139"/>
                  </a:lnTo>
                  <a:lnTo>
                    <a:pt x="215" y="144"/>
                  </a:lnTo>
                  <a:lnTo>
                    <a:pt x="217" y="144"/>
                  </a:lnTo>
                  <a:lnTo>
                    <a:pt x="219" y="144"/>
                  </a:lnTo>
                  <a:lnTo>
                    <a:pt x="219" y="145"/>
                  </a:lnTo>
                  <a:lnTo>
                    <a:pt x="219" y="147"/>
                  </a:lnTo>
                  <a:lnTo>
                    <a:pt x="219" y="148"/>
                  </a:lnTo>
                  <a:lnTo>
                    <a:pt x="219" y="151"/>
                  </a:lnTo>
                  <a:lnTo>
                    <a:pt x="222" y="149"/>
                  </a:lnTo>
                  <a:lnTo>
                    <a:pt x="223" y="151"/>
                  </a:lnTo>
                  <a:lnTo>
                    <a:pt x="226" y="148"/>
                  </a:lnTo>
                  <a:lnTo>
                    <a:pt x="230" y="145"/>
                  </a:lnTo>
                  <a:lnTo>
                    <a:pt x="236" y="138"/>
                  </a:lnTo>
                  <a:lnTo>
                    <a:pt x="237" y="139"/>
                  </a:lnTo>
                  <a:lnTo>
                    <a:pt x="239" y="139"/>
                  </a:lnTo>
                  <a:lnTo>
                    <a:pt x="240" y="138"/>
                  </a:lnTo>
                  <a:lnTo>
                    <a:pt x="240" y="137"/>
                  </a:lnTo>
                  <a:lnTo>
                    <a:pt x="242" y="134"/>
                  </a:lnTo>
                  <a:lnTo>
                    <a:pt x="243" y="134"/>
                  </a:lnTo>
                  <a:lnTo>
                    <a:pt x="244" y="135"/>
                  </a:lnTo>
                  <a:lnTo>
                    <a:pt x="244" y="138"/>
                  </a:lnTo>
                  <a:lnTo>
                    <a:pt x="244" y="142"/>
                  </a:lnTo>
                  <a:lnTo>
                    <a:pt x="239" y="145"/>
                  </a:lnTo>
                  <a:lnTo>
                    <a:pt x="239" y="146"/>
                  </a:lnTo>
                  <a:lnTo>
                    <a:pt x="240" y="147"/>
                  </a:lnTo>
                  <a:lnTo>
                    <a:pt x="242" y="148"/>
                  </a:lnTo>
                  <a:lnTo>
                    <a:pt x="242" y="151"/>
                  </a:lnTo>
                  <a:lnTo>
                    <a:pt x="242" y="152"/>
                  </a:lnTo>
                  <a:lnTo>
                    <a:pt x="249" y="152"/>
                  </a:lnTo>
                  <a:lnTo>
                    <a:pt x="250" y="154"/>
                  </a:lnTo>
                  <a:lnTo>
                    <a:pt x="249" y="154"/>
                  </a:lnTo>
                  <a:lnTo>
                    <a:pt x="250" y="158"/>
                  </a:lnTo>
                  <a:lnTo>
                    <a:pt x="251" y="159"/>
                  </a:lnTo>
                  <a:lnTo>
                    <a:pt x="252" y="159"/>
                  </a:lnTo>
                  <a:lnTo>
                    <a:pt x="256" y="159"/>
                  </a:lnTo>
                  <a:lnTo>
                    <a:pt x="255" y="165"/>
                  </a:lnTo>
                  <a:lnTo>
                    <a:pt x="255" y="167"/>
                  </a:lnTo>
                  <a:lnTo>
                    <a:pt x="256" y="172"/>
                  </a:lnTo>
                  <a:lnTo>
                    <a:pt x="258" y="172"/>
                  </a:lnTo>
                  <a:lnTo>
                    <a:pt x="258" y="174"/>
                  </a:lnTo>
                  <a:lnTo>
                    <a:pt x="257" y="178"/>
                  </a:lnTo>
                  <a:lnTo>
                    <a:pt x="262" y="179"/>
                  </a:lnTo>
                  <a:lnTo>
                    <a:pt x="262" y="180"/>
                  </a:lnTo>
                  <a:lnTo>
                    <a:pt x="262" y="181"/>
                  </a:lnTo>
                  <a:lnTo>
                    <a:pt x="260" y="182"/>
                  </a:lnTo>
                  <a:lnTo>
                    <a:pt x="260" y="183"/>
                  </a:lnTo>
                  <a:lnTo>
                    <a:pt x="257" y="183"/>
                  </a:lnTo>
                  <a:lnTo>
                    <a:pt x="256" y="182"/>
                  </a:lnTo>
                  <a:lnTo>
                    <a:pt x="253" y="183"/>
                  </a:lnTo>
                  <a:lnTo>
                    <a:pt x="252" y="185"/>
                  </a:lnTo>
                  <a:lnTo>
                    <a:pt x="251" y="190"/>
                  </a:lnTo>
                  <a:lnTo>
                    <a:pt x="252" y="194"/>
                  </a:lnTo>
                  <a:lnTo>
                    <a:pt x="255" y="196"/>
                  </a:lnTo>
                  <a:lnTo>
                    <a:pt x="259" y="199"/>
                  </a:lnTo>
                  <a:lnTo>
                    <a:pt x="255" y="199"/>
                  </a:lnTo>
                  <a:lnTo>
                    <a:pt x="250" y="201"/>
                  </a:lnTo>
                  <a:lnTo>
                    <a:pt x="248" y="203"/>
                  </a:lnTo>
                  <a:lnTo>
                    <a:pt x="244" y="207"/>
                  </a:lnTo>
                  <a:lnTo>
                    <a:pt x="243" y="210"/>
                  </a:lnTo>
                  <a:lnTo>
                    <a:pt x="240" y="213"/>
                  </a:lnTo>
                  <a:lnTo>
                    <a:pt x="237" y="215"/>
                  </a:lnTo>
                  <a:lnTo>
                    <a:pt x="233" y="216"/>
                  </a:lnTo>
                  <a:lnTo>
                    <a:pt x="233" y="221"/>
                  </a:lnTo>
                  <a:lnTo>
                    <a:pt x="238" y="227"/>
                  </a:lnTo>
                  <a:lnTo>
                    <a:pt x="240" y="227"/>
                  </a:lnTo>
                  <a:lnTo>
                    <a:pt x="242" y="227"/>
                  </a:lnTo>
                  <a:lnTo>
                    <a:pt x="243" y="229"/>
                  </a:lnTo>
                  <a:lnTo>
                    <a:pt x="243" y="233"/>
                  </a:lnTo>
                  <a:lnTo>
                    <a:pt x="246" y="235"/>
                  </a:lnTo>
                  <a:lnTo>
                    <a:pt x="250" y="237"/>
                  </a:lnTo>
                  <a:lnTo>
                    <a:pt x="251" y="241"/>
                  </a:lnTo>
                  <a:lnTo>
                    <a:pt x="252" y="244"/>
                  </a:lnTo>
                  <a:lnTo>
                    <a:pt x="244" y="244"/>
                  </a:lnTo>
                  <a:lnTo>
                    <a:pt x="235" y="245"/>
                  </a:lnTo>
                  <a:lnTo>
                    <a:pt x="230" y="249"/>
                  </a:lnTo>
                  <a:lnTo>
                    <a:pt x="228" y="249"/>
                  </a:lnTo>
                  <a:lnTo>
                    <a:pt x="225" y="248"/>
                  </a:lnTo>
                  <a:lnTo>
                    <a:pt x="224" y="247"/>
                  </a:lnTo>
                  <a:lnTo>
                    <a:pt x="222" y="247"/>
                  </a:lnTo>
                  <a:lnTo>
                    <a:pt x="218" y="248"/>
                  </a:lnTo>
                  <a:lnTo>
                    <a:pt x="218" y="250"/>
                  </a:lnTo>
                  <a:lnTo>
                    <a:pt x="217" y="250"/>
                  </a:lnTo>
                  <a:lnTo>
                    <a:pt x="215" y="249"/>
                  </a:lnTo>
                  <a:lnTo>
                    <a:pt x="214" y="248"/>
                  </a:lnTo>
                  <a:lnTo>
                    <a:pt x="212" y="248"/>
                  </a:lnTo>
                  <a:lnTo>
                    <a:pt x="212" y="249"/>
                  </a:lnTo>
                  <a:lnTo>
                    <a:pt x="211" y="250"/>
                  </a:lnTo>
                  <a:lnTo>
                    <a:pt x="210" y="251"/>
                  </a:lnTo>
                  <a:lnTo>
                    <a:pt x="208" y="251"/>
                  </a:lnTo>
                  <a:lnTo>
                    <a:pt x="205" y="251"/>
                  </a:lnTo>
                  <a:lnTo>
                    <a:pt x="204" y="254"/>
                  </a:lnTo>
                  <a:lnTo>
                    <a:pt x="202" y="254"/>
                  </a:lnTo>
                  <a:lnTo>
                    <a:pt x="200" y="252"/>
                  </a:lnTo>
                  <a:lnTo>
                    <a:pt x="197" y="251"/>
                  </a:lnTo>
                  <a:lnTo>
                    <a:pt x="183" y="251"/>
                  </a:lnTo>
                  <a:lnTo>
                    <a:pt x="181" y="257"/>
                  </a:lnTo>
                  <a:lnTo>
                    <a:pt x="180" y="263"/>
                  </a:lnTo>
                  <a:lnTo>
                    <a:pt x="179" y="264"/>
                  </a:lnTo>
                  <a:lnTo>
                    <a:pt x="180" y="265"/>
                  </a:lnTo>
                  <a:lnTo>
                    <a:pt x="181" y="265"/>
                  </a:lnTo>
                  <a:lnTo>
                    <a:pt x="179" y="271"/>
                  </a:lnTo>
                  <a:lnTo>
                    <a:pt x="176" y="275"/>
                  </a:lnTo>
                  <a:lnTo>
                    <a:pt x="179" y="280"/>
                  </a:lnTo>
                  <a:lnTo>
                    <a:pt x="180" y="282"/>
                  </a:lnTo>
                  <a:lnTo>
                    <a:pt x="181" y="282"/>
                  </a:lnTo>
                  <a:lnTo>
                    <a:pt x="184" y="283"/>
                  </a:lnTo>
                  <a:lnTo>
                    <a:pt x="184" y="285"/>
                  </a:lnTo>
                  <a:lnTo>
                    <a:pt x="187" y="285"/>
                  </a:lnTo>
                  <a:lnTo>
                    <a:pt x="188" y="284"/>
                  </a:lnTo>
                  <a:lnTo>
                    <a:pt x="189" y="284"/>
                  </a:lnTo>
                  <a:lnTo>
                    <a:pt x="190" y="284"/>
                  </a:lnTo>
                  <a:lnTo>
                    <a:pt x="191" y="286"/>
                  </a:lnTo>
                  <a:lnTo>
                    <a:pt x="202" y="285"/>
                  </a:lnTo>
                  <a:lnTo>
                    <a:pt x="203" y="282"/>
                  </a:lnTo>
                  <a:lnTo>
                    <a:pt x="205" y="280"/>
                  </a:lnTo>
                  <a:lnTo>
                    <a:pt x="207" y="280"/>
                  </a:lnTo>
                  <a:lnTo>
                    <a:pt x="209" y="280"/>
                  </a:lnTo>
                  <a:lnTo>
                    <a:pt x="209" y="279"/>
                  </a:lnTo>
                  <a:lnTo>
                    <a:pt x="209" y="277"/>
                  </a:lnTo>
                  <a:lnTo>
                    <a:pt x="211" y="276"/>
                  </a:lnTo>
                  <a:lnTo>
                    <a:pt x="214" y="271"/>
                  </a:lnTo>
                  <a:lnTo>
                    <a:pt x="216" y="276"/>
                  </a:lnTo>
                  <a:lnTo>
                    <a:pt x="221" y="277"/>
                  </a:lnTo>
                  <a:lnTo>
                    <a:pt x="224" y="278"/>
                  </a:lnTo>
                  <a:lnTo>
                    <a:pt x="225" y="277"/>
                  </a:lnTo>
                  <a:lnTo>
                    <a:pt x="226" y="276"/>
                  </a:lnTo>
                  <a:lnTo>
                    <a:pt x="226" y="272"/>
                  </a:lnTo>
                  <a:lnTo>
                    <a:pt x="219" y="268"/>
                  </a:lnTo>
                  <a:lnTo>
                    <a:pt x="219" y="265"/>
                  </a:lnTo>
                  <a:lnTo>
                    <a:pt x="222" y="264"/>
                  </a:lnTo>
                  <a:lnTo>
                    <a:pt x="223" y="263"/>
                  </a:lnTo>
                  <a:lnTo>
                    <a:pt x="225" y="263"/>
                  </a:lnTo>
                  <a:lnTo>
                    <a:pt x="225" y="264"/>
                  </a:lnTo>
                  <a:lnTo>
                    <a:pt x="225" y="266"/>
                  </a:lnTo>
                  <a:lnTo>
                    <a:pt x="229" y="271"/>
                  </a:lnTo>
                  <a:lnTo>
                    <a:pt x="233" y="270"/>
                  </a:lnTo>
                  <a:lnTo>
                    <a:pt x="233" y="268"/>
                  </a:lnTo>
                  <a:lnTo>
                    <a:pt x="233" y="265"/>
                  </a:lnTo>
                  <a:lnTo>
                    <a:pt x="237" y="266"/>
                  </a:lnTo>
                  <a:lnTo>
                    <a:pt x="237" y="270"/>
                  </a:lnTo>
                  <a:lnTo>
                    <a:pt x="238" y="271"/>
                  </a:lnTo>
                  <a:lnTo>
                    <a:pt x="240" y="272"/>
                  </a:lnTo>
                  <a:lnTo>
                    <a:pt x="240" y="277"/>
                  </a:lnTo>
                  <a:lnTo>
                    <a:pt x="244" y="272"/>
                  </a:lnTo>
                  <a:lnTo>
                    <a:pt x="246" y="272"/>
                  </a:lnTo>
                  <a:lnTo>
                    <a:pt x="249" y="272"/>
                  </a:lnTo>
                  <a:lnTo>
                    <a:pt x="251" y="279"/>
                  </a:lnTo>
                  <a:lnTo>
                    <a:pt x="253" y="286"/>
                  </a:lnTo>
                  <a:lnTo>
                    <a:pt x="258" y="286"/>
                  </a:lnTo>
                  <a:lnTo>
                    <a:pt x="260" y="298"/>
                  </a:lnTo>
                  <a:lnTo>
                    <a:pt x="263" y="298"/>
                  </a:lnTo>
                  <a:lnTo>
                    <a:pt x="265" y="296"/>
                  </a:lnTo>
                  <a:lnTo>
                    <a:pt x="265" y="299"/>
                  </a:lnTo>
                  <a:lnTo>
                    <a:pt x="267" y="302"/>
                  </a:lnTo>
                  <a:lnTo>
                    <a:pt x="269" y="300"/>
                  </a:lnTo>
                  <a:lnTo>
                    <a:pt x="270" y="300"/>
                  </a:lnTo>
                  <a:lnTo>
                    <a:pt x="270" y="296"/>
                  </a:lnTo>
                  <a:lnTo>
                    <a:pt x="272" y="297"/>
                  </a:lnTo>
                  <a:lnTo>
                    <a:pt x="273" y="298"/>
                  </a:lnTo>
                  <a:lnTo>
                    <a:pt x="277" y="298"/>
                  </a:lnTo>
                  <a:lnTo>
                    <a:pt x="277" y="299"/>
                  </a:lnTo>
                  <a:lnTo>
                    <a:pt x="278" y="300"/>
                  </a:lnTo>
                  <a:lnTo>
                    <a:pt x="277" y="302"/>
                  </a:lnTo>
                  <a:lnTo>
                    <a:pt x="277" y="304"/>
                  </a:lnTo>
                  <a:lnTo>
                    <a:pt x="266" y="306"/>
                  </a:lnTo>
                  <a:lnTo>
                    <a:pt x="266" y="309"/>
                  </a:lnTo>
                  <a:lnTo>
                    <a:pt x="271" y="309"/>
                  </a:lnTo>
                  <a:lnTo>
                    <a:pt x="274" y="311"/>
                  </a:lnTo>
                  <a:lnTo>
                    <a:pt x="277" y="313"/>
                  </a:lnTo>
                  <a:lnTo>
                    <a:pt x="279" y="312"/>
                  </a:lnTo>
                  <a:lnTo>
                    <a:pt x="280" y="311"/>
                  </a:lnTo>
                  <a:lnTo>
                    <a:pt x="281" y="310"/>
                  </a:lnTo>
                  <a:lnTo>
                    <a:pt x="283" y="310"/>
                  </a:lnTo>
                  <a:lnTo>
                    <a:pt x="284" y="311"/>
                  </a:lnTo>
                  <a:lnTo>
                    <a:pt x="285" y="313"/>
                  </a:lnTo>
                  <a:lnTo>
                    <a:pt x="294" y="313"/>
                  </a:lnTo>
                  <a:lnTo>
                    <a:pt x="297" y="307"/>
                  </a:lnTo>
                  <a:lnTo>
                    <a:pt x="299" y="309"/>
                  </a:lnTo>
                  <a:lnTo>
                    <a:pt x="300" y="311"/>
                  </a:lnTo>
                  <a:lnTo>
                    <a:pt x="301" y="310"/>
                  </a:lnTo>
                  <a:lnTo>
                    <a:pt x="304" y="310"/>
                  </a:lnTo>
                  <a:lnTo>
                    <a:pt x="309" y="311"/>
                  </a:lnTo>
                  <a:lnTo>
                    <a:pt x="317" y="313"/>
                  </a:lnTo>
                  <a:lnTo>
                    <a:pt x="317" y="311"/>
                  </a:lnTo>
                  <a:lnTo>
                    <a:pt x="319" y="310"/>
                  </a:lnTo>
                  <a:lnTo>
                    <a:pt x="322" y="313"/>
                  </a:lnTo>
                  <a:lnTo>
                    <a:pt x="326" y="313"/>
                  </a:lnTo>
                  <a:lnTo>
                    <a:pt x="329" y="312"/>
                  </a:lnTo>
                  <a:lnTo>
                    <a:pt x="332" y="312"/>
                  </a:lnTo>
                  <a:lnTo>
                    <a:pt x="334" y="312"/>
                  </a:lnTo>
                  <a:lnTo>
                    <a:pt x="338" y="314"/>
                  </a:lnTo>
                  <a:lnTo>
                    <a:pt x="342" y="317"/>
                  </a:lnTo>
                  <a:lnTo>
                    <a:pt x="343" y="316"/>
                  </a:lnTo>
                  <a:lnTo>
                    <a:pt x="346" y="316"/>
                  </a:lnTo>
                  <a:lnTo>
                    <a:pt x="353" y="319"/>
                  </a:lnTo>
                  <a:lnTo>
                    <a:pt x="354" y="317"/>
                  </a:lnTo>
                  <a:lnTo>
                    <a:pt x="355" y="314"/>
                  </a:lnTo>
                  <a:lnTo>
                    <a:pt x="355" y="311"/>
                  </a:lnTo>
                  <a:lnTo>
                    <a:pt x="355" y="309"/>
                  </a:lnTo>
                  <a:lnTo>
                    <a:pt x="356" y="309"/>
                  </a:lnTo>
                  <a:lnTo>
                    <a:pt x="356" y="307"/>
                  </a:lnTo>
                  <a:lnTo>
                    <a:pt x="355" y="306"/>
                  </a:lnTo>
                  <a:lnTo>
                    <a:pt x="349" y="305"/>
                  </a:lnTo>
                  <a:lnTo>
                    <a:pt x="342" y="305"/>
                  </a:lnTo>
                  <a:lnTo>
                    <a:pt x="342" y="303"/>
                  </a:lnTo>
                  <a:lnTo>
                    <a:pt x="342" y="299"/>
                  </a:lnTo>
                  <a:lnTo>
                    <a:pt x="340" y="299"/>
                  </a:lnTo>
                  <a:lnTo>
                    <a:pt x="338" y="297"/>
                  </a:lnTo>
                  <a:lnTo>
                    <a:pt x="335" y="295"/>
                  </a:lnTo>
                  <a:lnTo>
                    <a:pt x="333" y="295"/>
                  </a:lnTo>
                  <a:lnTo>
                    <a:pt x="331" y="295"/>
                  </a:lnTo>
                  <a:lnTo>
                    <a:pt x="326" y="295"/>
                  </a:lnTo>
                  <a:lnTo>
                    <a:pt x="326" y="291"/>
                  </a:lnTo>
                  <a:lnTo>
                    <a:pt x="324" y="291"/>
                  </a:lnTo>
                  <a:lnTo>
                    <a:pt x="314" y="285"/>
                  </a:lnTo>
                  <a:lnTo>
                    <a:pt x="305" y="278"/>
                  </a:lnTo>
                  <a:lnTo>
                    <a:pt x="305" y="276"/>
                  </a:lnTo>
                  <a:lnTo>
                    <a:pt x="306" y="276"/>
                  </a:lnTo>
                  <a:lnTo>
                    <a:pt x="308" y="272"/>
                  </a:lnTo>
                  <a:lnTo>
                    <a:pt x="311" y="272"/>
                  </a:lnTo>
                  <a:lnTo>
                    <a:pt x="313" y="273"/>
                  </a:lnTo>
                  <a:lnTo>
                    <a:pt x="318" y="276"/>
                  </a:lnTo>
                  <a:lnTo>
                    <a:pt x="322" y="278"/>
                  </a:lnTo>
                  <a:lnTo>
                    <a:pt x="326" y="279"/>
                  </a:lnTo>
                  <a:lnTo>
                    <a:pt x="326" y="275"/>
                  </a:lnTo>
                  <a:lnTo>
                    <a:pt x="329" y="273"/>
                  </a:lnTo>
                  <a:lnTo>
                    <a:pt x="333" y="278"/>
                  </a:lnTo>
                  <a:lnTo>
                    <a:pt x="335" y="279"/>
                  </a:lnTo>
                  <a:lnTo>
                    <a:pt x="338" y="280"/>
                  </a:lnTo>
                  <a:lnTo>
                    <a:pt x="339" y="279"/>
                  </a:lnTo>
                  <a:lnTo>
                    <a:pt x="340" y="278"/>
                  </a:lnTo>
                  <a:lnTo>
                    <a:pt x="346" y="277"/>
                  </a:lnTo>
                  <a:lnTo>
                    <a:pt x="350" y="278"/>
                  </a:lnTo>
                  <a:lnTo>
                    <a:pt x="352" y="279"/>
                  </a:lnTo>
                  <a:lnTo>
                    <a:pt x="353" y="279"/>
                  </a:lnTo>
                  <a:lnTo>
                    <a:pt x="353" y="283"/>
                  </a:lnTo>
                  <a:lnTo>
                    <a:pt x="355" y="282"/>
                  </a:lnTo>
                  <a:lnTo>
                    <a:pt x="355" y="280"/>
                  </a:lnTo>
                  <a:lnTo>
                    <a:pt x="360" y="284"/>
                  </a:lnTo>
                  <a:lnTo>
                    <a:pt x="363" y="290"/>
                  </a:lnTo>
                  <a:lnTo>
                    <a:pt x="369" y="289"/>
                  </a:lnTo>
                  <a:lnTo>
                    <a:pt x="368" y="286"/>
                  </a:lnTo>
                  <a:lnTo>
                    <a:pt x="364" y="287"/>
                  </a:lnTo>
                  <a:lnTo>
                    <a:pt x="361" y="278"/>
                  </a:lnTo>
                  <a:lnTo>
                    <a:pt x="356" y="278"/>
                  </a:lnTo>
                  <a:lnTo>
                    <a:pt x="356" y="275"/>
                  </a:lnTo>
                  <a:lnTo>
                    <a:pt x="363" y="275"/>
                  </a:lnTo>
                  <a:lnTo>
                    <a:pt x="363" y="272"/>
                  </a:lnTo>
                  <a:lnTo>
                    <a:pt x="362" y="268"/>
                  </a:lnTo>
                  <a:lnTo>
                    <a:pt x="361" y="266"/>
                  </a:lnTo>
                  <a:lnTo>
                    <a:pt x="362" y="265"/>
                  </a:lnTo>
                  <a:lnTo>
                    <a:pt x="367" y="268"/>
                  </a:lnTo>
                  <a:lnTo>
                    <a:pt x="368" y="266"/>
                  </a:lnTo>
                  <a:lnTo>
                    <a:pt x="369" y="264"/>
                  </a:lnTo>
                  <a:lnTo>
                    <a:pt x="366" y="258"/>
                  </a:lnTo>
                  <a:lnTo>
                    <a:pt x="363" y="252"/>
                  </a:lnTo>
                  <a:lnTo>
                    <a:pt x="362" y="252"/>
                  </a:lnTo>
                  <a:lnTo>
                    <a:pt x="361" y="252"/>
                  </a:lnTo>
                  <a:lnTo>
                    <a:pt x="361" y="251"/>
                  </a:lnTo>
                  <a:lnTo>
                    <a:pt x="360" y="251"/>
                  </a:lnTo>
                  <a:lnTo>
                    <a:pt x="359" y="252"/>
                  </a:lnTo>
                  <a:lnTo>
                    <a:pt x="359" y="254"/>
                  </a:lnTo>
                  <a:lnTo>
                    <a:pt x="360" y="254"/>
                  </a:lnTo>
                  <a:lnTo>
                    <a:pt x="360" y="256"/>
                  </a:lnTo>
                  <a:lnTo>
                    <a:pt x="361" y="257"/>
                  </a:lnTo>
                  <a:lnTo>
                    <a:pt x="360" y="258"/>
                  </a:lnTo>
                  <a:lnTo>
                    <a:pt x="359" y="258"/>
                  </a:lnTo>
                  <a:lnTo>
                    <a:pt x="357" y="257"/>
                  </a:lnTo>
                  <a:lnTo>
                    <a:pt x="357" y="256"/>
                  </a:lnTo>
                  <a:lnTo>
                    <a:pt x="356" y="252"/>
                  </a:lnTo>
                  <a:lnTo>
                    <a:pt x="354" y="252"/>
                  </a:lnTo>
                  <a:lnTo>
                    <a:pt x="352" y="255"/>
                  </a:lnTo>
                  <a:lnTo>
                    <a:pt x="352" y="252"/>
                  </a:lnTo>
                  <a:lnTo>
                    <a:pt x="352" y="250"/>
                  </a:lnTo>
                  <a:lnTo>
                    <a:pt x="348" y="247"/>
                  </a:lnTo>
                  <a:lnTo>
                    <a:pt x="345" y="247"/>
                  </a:lnTo>
                  <a:lnTo>
                    <a:pt x="342" y="247"/>
                  </a:lnTo>
                  <a:lnTo>
                    <a:pt x="341" y="245"/>
                  </a:lnTo>
                  <a:lnTo>
                    <a:pt x="341" y="244"/>
                  </a:lnTo>
                  <a:lnTo>
                    <a:pt x="341" y="242"/>
                  </a:lnTo>
                  <a:lnTo>
                    <a:pt x="339" y="241"/>
                  </a:lnTo>
                  <a:lnTo>
                    <a:pt x="336" y="240"/>
                  </a:lnTo>
                  <a:lnTo>
                    <a:pt x="335" y="237"/>
                  </a:lnTo>
                  <a:lnTo>
                    <a:pt x="334" y="235"/>
                  </a:lnTo>
                  <a:lnTo>
                    <a:pt x="333" y="229"/>
                  </a:lnTo>
                  <a:lnTo>
                    <a:pt x="327" y="229"/>
                  </a:lnTo>
                  <a:lnTo>
                    <a:pt x="325" y="228"/>
                  </a:lnTo>
                  <a:lnTo>
                    <a:pt x="322" y="223"/>
                  </a:lnTo>
                  <a:lnTo>
                    <a:pt x="321" y="217"/>
                  </a:lnTo>
                  <a:lnTo>
                    <a:pt x="322" y="217"/>
                  </a:lnTo>
                  <a:lnTo>
                    <a:pt x="324" y="217"/>
                  </a:lnTo>
                  <a:lnTo>
                    <a:pt x="325" y="217"/>
                  </a:lnTo>
                  <a:lnTo>
                    <a:pt x="326" y="221"/>
                  </a:lnTo>
                  <a:lnTo>
                    <a:pt x="329" y="221"/>
                  </a:lnTo>
                  <a:lnTo>
                    <a:pt x="332" y="221"/>
                  </a:lnTo>
                  <a:lnTo>
                    <a:pt x="332" y="217"/>
                  </a:lnTo>
                  <a:lnTo>
                    <a:pt x="331" y="216"/>
                  </a:lnTo>
                  <a:lnTo>
                    <a:pt x="331" y="215"/>
                  </a:lnTo>
                  <a:lnTo>
                    <a:pt x="329" y="215"/>
                  </a:lnTo>
                  <a:lnTo>
                    <a:pt x="327" y="210"/>
                  </a:lnTo>
                  <a:lnTo>
                    <a:pt x="325" y="204"/>
                  </a:lnTo>
                  <a:lnTo>
                    <a:pt x="328" y="206"/>
                  </a:lnTo>
                  <a:lnTo>
                    <a:pt x="329" y="208"/>
                  </a:lnTo>
                  <a:lnTo>
                    <a:pt x="331" y="211"/>
                  </a:lnTo>
                  <a:lnTo>
                    <a:pt x="334" y="210"/>
                  </a:lnTo>
                  <a:lnTo>
                    <a:pt x="334" y="208"/>
                  </a:lnTo>
                  <a:lnTo>
                    <a:pt x="334" y="203"/>
                  </a:lnTo>
                  <a:lnTo>
                    <a:pt x="332" y="201"/>
                  </a:lnTo>
                  <a:lnTo>
                    <a:pt x="331" y="201"/>
                  </a:lnTo>
                  <a:lnTo>
                    <a:pt x="333" y="201"/>
                  </a:lnTo>
                  <a:lnTo>
                    <a:pt x="335" y="203"/>
                  </a:lnTo>
                  <a:lnTo>
                    <a:pt x="338" y="202"/>
                  </a:lnTo>
                  <a:lnTo>
                    <a:pt x="339" y="201"/>
                  </a:lnTo>
                  <a:lnTo>
                    <a:pt x="340" y="202"/>
                  </a:lnTo>
                  <a:lnTo>
                    <a:pt x="339" y="204"/>
                  </a:lnTo>
                  <a:lnTo>
                    <a:pt x="339" y="206"/>
                  </a:lnTo>
                  <a:lnTo>
                    <a:pt x="339" y="207"/>
                  </a:lnTo>
                  <a:lnTo>
                    <a:pt x="340" y="208"/>
                  </a:lnTo>
                  <a:lnTo>
                    <a:pt x="342" y="208"/>
                  </a:lnTo>
                  <a:lnTo>
                    <a:pt x="343" y="210"/>
                  </a:lnTo>
                  <a:lnTo>
                    <a:pt x="343" y="213"/>
                  </a:lnTo>
                  <a:lnTo>
                    <a:pt x="343" y="215"/>
                  </a:lnTo>
                  <a:lnTo>
                    <a:pt x="345" y="216"/>
                  </a:lnTo>
                  <a:lnTo>
                    <a:pt x="346" y="217"/>
                  </a:lnTo>
                  <a:lnTo>
                    <a:pt x="348" y="217"/>
                  </a:lnTo>
                  <a:lnTo>
                    <a:pt x="353" y="221"/>
                  </a:lnTo>
                  <a:lnTo>
                    <a:pt x="357" y="221"/>
                  </a:lnTo>
                  <a:lnTo>
                    <a:pt x="360" y="220"/>
                  </a:lnTo>
                  <a:lnTo>
                    <a:pt x="366" y="217"/>
                  </a:lnTo>
                  <a:lnTo>
                    <a:pt x="364" y="220"/>
                  </a:lnTo>
                  <a:lnTo>
                    <a:pt x="363" y="222"/>
                  </a:lnTo>
                  <a:lnTo>
                    <a:pt x="361" y="223"/>
                  </a:lnTo>
                  <a:lnTo>
                    <a:pt x="359" y="223"/>
                  </a:lnTo>
                  <a:lnTo>
                    <a:pt x="359" y="225"/>
                  </a:lnTo>
                  <a:lnTo>
                    <a:pt x="367" y="224"/>
                  </a:lnTo>
                  <a:lnTo>
                    <a:pt x="366" y="229"/>
                  </a:lnTo>
                  <a:lnTo>
                    <a:pt x="367" y="229"/>
                  </a:lnTo>
                  <a:lnTo>
                    <a:pt x="369" y="229"/>
                  </a:lnTo>
                  <a:lnTo>
                    <a:pt x="369" y="228"/>
                  </a:lnTo>
                  <a:lnTo>
                    <a:pt x="370" y="228"/>
                  </a:lnTo>
                  <a:lnTo>
                    <a:pt x="373" y="227"/>
                  </a:lnTo>
                  <a:lnTo>
                    <a:pt x="371" y="230"/>
                  </a:lnTo>
                  <a:lnTo>
                    <a:pt x="371" y="231"/>
                  </a:lnTo>
                  <a:lnTo>
                    <a:pt x="370" y="233"/>
                  </a:lnTo>
                  <a:lnTo>
                    <a:pt x="369" y="233"/>
                  </a:lnTo>
                  <a:lnTo>
                    <a:pt x="369" y="235"/>
                  </a:lnTo>
                  <a:lnTo>
                    <a:pt x="377" y="233"/>
                  </a:lnTo>
                  <a:lnTo>
                    <a:pt x="380" y="233"/>
                  </a:lnTo>
                  <a:lnTo>
                    <a:pt x="380" y="234"/>
                  </a:lnTo>
                  <a:lnTo>
                    <a:pt x="380" y="235"/>
                  </a:lnTo>
                  <a:lnTo>
                    <a:pt x="376" y="236"/>
                  </a:lnTo>
                  <a:lnTo>
                    <a:pt x="375" y="238"/>
                  </a:lnTo>
                  <a:lnTo>
                    <a:pt x="375" y="240"/>
                  </a:lnTo>
                  <a:lnTo>
                    <a:pt x="377" y="241"/>
                  </a:lnTo>
                  <a:lnTo>
                    <a:pt x="380" y="240"/>
                  </a:lnTo>
                  <a:lnTo>
                    <a:pt x="381" y="237"/>
                  </a:lnTo>
                  <a:lnTo>
                    <a:pt x="381" y="241"/>
                  </a:lnTo>
                  <a:lnTo>
                    <a:pt x="383" y="243"/>
                  </a:lnTo>
                  <a:lnTo>
                    <a:pt x="384" y="244"/>
                  </a:lnTo>
                  <a:lnTo>
                    <a:pt x="386" y="244"/>
                  </a:lnTo>
                  <a:lnTo>
                    <a:pt x="387" y="244"/>
                  </a:lnTo>
                  <a:lnTo>
                    <a:pt x="388" y="243"/>
                  </a:lnTo>
                  <a:lnTo>
                    <a:pt x="389" y="243"/>
                  </a:lnTo>
                  <a:lnTo>
                    <a:pt x="389" y="245"/>
                  </a:lnTo>
                  <a:lnTo>
                    <a:pt x="393" y="245"/>
                  </a:lnTo>
                  <a:lnTo>
                    <a:pt x="393" y="244"/>
                  </a:lnTo>
                  <a:lnTo>
                    <a:pt x="394" y="243"/>
                  </a:lnTo>
                  <a:lnTo>
                    <a:pt x="396" y="241"/>
                  </a:lnTo>
                  <a:lnTo>
                    <a:pt x="396" y="240"/>
                  </a:lnTo>
                  <a:lnTo>
                    <a:pt x="395" y="238"/>
                  </a:lnTo>
                  <a:lnTo>
                    <a:pt x="394" y="235"/>
                  </a:lnTo>
                  <a:lnTo>
                    <a:pt x="394" y="234"/>
                  </a:lnTo>
                  <a:lnTo>
                    <a:pt x="394" y="231"/>
                  </a:lnTo>
                  <a:lnTo>
                    <a:pt x="391" y="230"/>
                  </a:lnTo>
                  <a:lnTo>
                    <a:pt x="390" y="230"/>
                  </a:lnTo>
                  <a:lnTo>
                    <a:pt x="391" y="225"/>
                  </a:lnTo>
                  <a:lnTo>
                    <a:pt x="393" y="224"/>
                  </a:lnTo>
                  <a:lnTo>
                    <a:pt x="393" y="225"/>
                  </a:lnTo>
                  <a:lnTo>
                    <a:pt x="394" y="227"/>
                  </a:lnTo>
                  <a:lnTo>
                    <a:pt x="395" y="229"/>
                  </a:lnTo>
                  <a:lnTo>
                    <a:pt x="398" y="228"/>
                  </a:lnTo>
                  <a:lnTo>
                    <a:pt x="400" y="227"/>
                  </a:lnTo>
                  <a:lnTo>
                    <a:pt x="402" y="227"/>
                  </a:lnTo>
                  <a:lnTo>
                    <a:pt x="404" y="228"/>
                  </a:lnTo>
                  <a:lnTo>
                    <a:pt x="404" y="225"/>
                  </a:lnTo>
                  <a:lnTo>
                    <a:pt x="404" y="224"/>
                  </a:lnTo>
                  <a:lnTo>
                    <a:pt x="403" y="223"/>
                  </a:lnTo>
                  <a:lnTo>
                    <a:pt x="402" y="223"/>
                  </a:lnTo>
                  <a:lnTo>
                    <a:pt x="402" y="221"/>
                  </a:lnTo>
                  <a:lnTo>
                    <a:pt x="401" y="220"/>
                  </a:lnTo>
                  <a:lnTo>
                    <a:pt x="404" y="220"/>
                  </a:lnTo>
                  <a:lnTo>
                    <a:pt x="404" y="217"/>
                  </a:lnTo>
                  <a:lnTo>
                    <a:pt x="403" y="217"/>
                  </a:lnTo>
                  <a:lnTo>
                    <a:pt x="403" y="216"/>
                  </a:lnTo>
                  <a:lnTo>
                    <a:pt x="403" y="211"/>
                  </a:lnTo>
                  <a:lnTo>
                    <a:pt x="409" y="210"/>
                  </a:lnTo>
                  <a:lnTo>
                    <a:pt x="410" y="208"/>
                  </a:lnTo>
                  <a:lnTo>
                    <a:pt x="410" y="206"/>
                  </a:lnTo>
                  <a:lnTo>
                    <a:pt x="408" y="207"/>
                  </a:lnTo>
                  <a:lnTo>
                    <a:pt x="409" y="203"/>
                  </a:lnTo>
                  <a:lnTo>
                    <a:pt x="414" y="203"/>
                  </a:lnTo>
                  <a:lnTo>
                    <a:pt x="415" y="207"/>
                  </a:lnTo>
                  <a:lnTo>
                    <a:pt x="418" y="208"/>
                  </a:lnTo>
                  <a:lnTo>
                    <a:pt x="421" y="207"/>
                  </a:lnTo>
                  <a:lnTo>
                    <a:pt x="421" y="208"/>
                  </a:lnTo>
                  <a:lnTo>
                    <a:pt x="422" y="207"/>
                  </a:lnTo>
                  <a:lnTo>
                    <a:pt x="419" y="206"/>
                  </a:lnTo>
                  <a:lnTo>
                    <a:pt x="419" y="204"/>
                  </a:lnTo>
                  <a:lnTo>
                    <a:pt x="421" y="202"/>
                  </a:lnTo>
                  <a:lnTo>
                    <a:pt x="421" y="200"/>
                  </a:lnTo>
                  <a:lnTo>
                    <a:pt x="419" y="199"/>
                  </a:lnTo>
                  <a:lnTo>
                    <a:pt x="418" y="197"/>
                  </a:lnTo>
                  <a:lnTo>
                    <a:pt x="423" y="199"/>
                  </a:lnTo>
                  <a:lnTo>
                    <a:pt x="422" y="199"/>
                  </a:lnTo>
                  <a:lnTo>
                    <a:pt x="423" y="200"/>
                  </a:lnTo>
                  <a:lnTo>
                    <a:pt x="425" y="200"/>
                  </a:lnTo>
                  <a:lnTo>
                    <a:pt x="425" y="197"/>
                  </a:lnTo>
                  <a:lnTo>
                    <a:pt x="425" y="196"/>
                  </a:lnTo>
                  <a:lnTo>
                    <a:pt x="426" y="196"/>
                  </a:lnTo>
                  <a:lnTo>
                    <a:pt x="426" y="194"/>
                  </a:lnTo>
                  <a:lnTo>
                    <a:pt x="423" y="193"/>
                  </a:lnTo>
                  <a:lnTo>
                    <a:pt x="422" y="189"/>
                  </a:lnTo>
                  <a:lnTo>
                    <a:pt x="421" y="186"/>
                  </a:lnTo>
                  <a:lnTo>
                    <a:pt x="417" y="185"/>
                  </a:lnTo>
                  <a:lnTo>
                    <a:pt x="414" y="183"/>
                  </a:lnTo>
                  <a:lnTo>
                    <a:pt x="414" y="182"/>
                  </a:lnTo>
                  <a:lnTo>
                    <a:pt x="412" y="180"/>
                  </a:lnTo>
                  <a:lnTo>
                    <a:pt x="412" y="181"/>
                  </a:lnTo>
                  <a:lnTo>
                    <a:pt x="411" y="181"/>
                  </a:lnTo>
                  <a:lnTo>
                    <a:pt x="411" y="185"/>
                  </a:lnTo>
                  <a:lnTo>
                    <a:pt x="412" y="189"/>
                  </a:lnTo>
                  <a:lnTo>
                    <a:pt x="411" y="188"/>
                  </a:lnTo>
                  <a:lnTo>
                    <a:pt x="410" y="187"/>
                  </a:lnTo>
                  <a:lnTo>
                    <a:pt x="404" y="190"/>
                  </a:lnTo>
                  <a:lnTo>
                    <a:pt x="404" y="188"/>
                  </a:lnTo>
                  <a:lnTo>
                    <a:pt x="403" y="188"/>
                  </a:lnTo>
                  <a:lnTo>
                    <a:pt x="401" y="189"/>
                  </a:lnTo>
                  <a:lnTo>
                    <a:pt x="402" y="189"/>
                  </a:lnTo>
                  <a:lnTo>
                    <a:pt x="401" y="195"/>
                  </a:lnTo>
                  <a:lnTo>
                    <a:pt x="397" y="195"/>
                  </a:lnTo>
                  <a:lnTo>
                    <a:pt x="397" y="192"/>
                  </a:lnTo>
                  <a:lnTo>
                    <a:pt x="397" y="188"/>
                  </a:lnTo>
                  <a:lnTo>
                    <a:pt x="401" y="183"/>
                  </a:lnTo>
                  <a:lnTo>
                    <a:pt x="400" y="183"/>
                  </a:lnTo>
                  <a:lnTo>
                    <a:pt x="401" y="182"/>
                  </a:lnTo>
                  <a:lnTo>
                    <a:pt x="400" y="182"/>
                  </a:lnTo>
                  <a:lnTo>
                    <a:pt x="400" y="183"/>
                  </a:lnTo>
                  <a:lnTo>
                    <a:pt x="395" y="181"/>
                  </a:lnTo>
                  <a:lnTo>
                    <a:pt x="395" y="183"/>
                  </a:lnTo>
                  <a:lnTo>
                    <a:pt x="394" y="183"/>
                  </a:lnTo>
                  <a:lnTo>
                    <a:pt x="394" y="190"/>
                  </a:lnTo>
                  <a:lnTo>
                    <a:pt x="389" y="188"/>
                  </a:lnTo>
                  <a:lnTo>
                    <a:pt x="388" y="187"/>
                  </a:lnTo>
                  <a:lnTo>
                    <a:pt x="387" y="187"/>
                  </a:lnTo>
                  <a:lnTo>
                    <a:pt x="381" y="187"/>
                  </a:lnTo>
                  <a:lnTo>
                    <a:pt x="381" y="185"/>
                  </a:lnTo>
                  <a:lnTo>
                    <a:pt x="379" y="185"/>
                  </a:lnTo>
                  <a:lnTo>
                    <a:pt x="376" y="186"/>
                  </a:lnTo>
                  <a:lnTo>
                    <a:pt x="376" y="183"/>
                  </a:lnTo>
                  <a:lnTo>
                    <a:pt x="381" y="181"/>
                  </a:lnTo>
                  <a:lnTo>
                    <a:pt x="380" y="180"/>
                  </a:lnTo>
                  <a:lnTo>
                    <a:pt x="379" y="179"/>
                  </a:lnTo>
                  <a:lnTo>
                    <a:pt x="380" y="175"/>
                  </a:lnTo>
                  <a:lnTo>
                    <a:pt x="375" y="173"/>
                  </a:lnTo>
                  <a:lnTo>
                    <a:pt x="371" y="171"/>
                  </a:lnTo>
                  <a:lnTo>
                    <a:pt x="371" y="173"/>
                  </a:lnTo>
                  <a:lnTo>
                    <a:pt x="371" y="176"/>
                  </a:lnTo>
                  <a:lnTo>
                    <a:pt x="369" y="176"/>
                  </a:lnTo>
                  <a:lnTo>
                    <a:pt x="367" y="178"/>
                  </a:lnTo>
                  <a:lnTo>
                    <a:pt x="369" y="165"/>
                  </a:lnTo>
                  <a:lnTo>
                    <a:pt x="368" y="165"/>
                  </a:lnTo>
                  <a:lnTo>
                    <a:pt x="367" y="164"/>
                  </a:lnTo>
                  <a:lnTo>
                    <a:pt x="366" y="164"/>
                  </a:lnTo>
                  <a:lnTo>
                    <a:pt x="363" y="166"/>
                  </a:lnTo>
                  <a:lnTo>
                    <a:pt x="362" y="168"/>
                  </a:lnTo>
                  <a:lnTo>
                    <a:pt x="361" y="171"/>
                  </a:lnTo>
                  <a:lnTo>
                    <a:pt x="361" y="173"/>
                  </a:lnTo>
                  <a:lnTo>
                    <a:pt x="359" y="174"/>
                  </a:lnTo>
                  <a:lnTo>
                    <a:pt x="359" y="171"/>
                  </a:lnTo>
                  <a:lnTo>
                    <a:pt x="359" y="168"/>
                  </a:lnTo>
                  <a:lnTo>
                    <a:pt x="357" y="168"/>
                  </a:lnTo>
                  <a:lnTo>
                    <a:pt x="356" y="167"/>
                  </a:lnTo>
                  <a:lnTo>
                    <a:pt x="356" y="169"/>
                  </a:lnTo>
                  <a:lnTo>
                    <a:pt x="354" y="171"/>
                  </a:lnTo>
                  <a:lnTo>
                    <a:pt x="355" y="171"/>
                  </a:lnTo>
                  <a:lnTo>
                    <a:pt x="354" y="172"/>
                  </a:lnTo>
                  <a:lnTo>
                    <a:pt x="353" y="174"/>
                  </a:lnTo>
                  <a:lnTo>
                    <a:pt x="353" y="173"/>
                  </a:lnTo>
                  <a:lnTo>
                    <a:pt x="352" y="171"/>
                  </a:lnTo>
                  <a:lnTo>
                    <a:pt x="349" y="171"/>
                  </a:lnTo>
                  <a:lnTo>
                    <a:pt x="348" y="173"/>
                  </a:lnTo>
                  <a:lnTo>
                    <a:pt x="348" y="176"/>
                  </a:lnTo>
                  <a:lnTo>
                    <a:pt x="345" y="176"/>
                  </a:lnTo>
                  <a:lnTo>
                    <a:pt x="347" y="167"/>
                  </a:lnTo>
                  <a:lnTo>
                    <a:pt x="348" y="166"/>
                  </a:lnTo>
                  <a:lnTo>
                    <a:pt x="347" y="166"/>
                  </a:lnTo>
                  <a:lnTo>
                    <a:pt x="345" y="165"/>
                  </a:lnTo>
                  <a:lnTo>
                    <a:pt x="345" y="167"/>
                  </a:lnTo>
                  <a:lnTo>
                    <a:pt x="343" y="168"/>
                  </a:lnTo>
                  <a:lnTo>
                    <a:pt x="343" y="165"/>
                  </a:lnTo>
                  <a:lnTo>
                    <a:pt x="341" y="165"/>
                  </a:lnTo>
                  <a:lnTo>
                    <a:pt x="340" y="165"/>
                  </a:lnTo>
                  <a:lnTo>
                    <a:pt x="340" y="161"/>
                  </a:lnTo>
                  <a:lnTo>
                    <a:pt x="336" y="162"/>
                  </a:lnTo>
                  <a:lnTo>
                    <a:pt x="333" y="162"/>
                  </a:lnTo>
                  <a:lnTo>
                    <a:pt x="336" y="159"/>
                  </a:lnTo>
                  <a:lnTo>
                    <a:pt x="338" y="158"/>
                  </a:lnTo>
                  <a:lnTo>
                    <a:pt x="332" y="154"/>
                  </a:lnTo>
                  <a:lnTo>
                    <a:pt x="331" y="156"/>
                  </a:lnTo>
                  <a:lnTo>
                    <a:pt x="329" y="158"/>
                  </a:lnTo>
                  <a:lnTo>
                    <a:pt x="329" y="155"/>
                  </a:lnTo>
                  <a:lnTo>
                    <a:pt x="329" y="152"/>
                  </a:lnTo>
                  <a:lnTo>
                    <a:pt x="324" y="152"/>
                  </a:lnTo>
                  <a:lnTo>
                    <a:pt x="320" y="152"/>
                  </a:lnTo>
                  <a:lnTo>
                    <a:pt x="318" y="151"/>
                  </a:lnTo>
                  <a:lnTo>
                    <a:pt x="317" y="151"/>
                  </a:lnTo>
                  <a:lnTo>
                    <a:pt x="317" y="149"/>
                  </a:lnTo>
                  <a:lnTo>
                    <a:pt x="318" y="148"/>
                  </a:lnTo>
                  <a:lnTo>
                    <a:pt x="315" y="147"/>
                  </a:lnTo>
                  <a:lnTo>
                    <a:pt x="312" y="147"/>
                  </a:lnTo>
                  <a:lnTo>
                    <a:pt x="312" y="145"/>
                  </a:lnTo>
                  <a:lnTo>
                    <a:pt x="322" y="144"/>
                  </a:lnTo>
                  <a:lnTo>
                    <a:pt x="322" y="140"/>
                  </a:lnTo>
                  <a:lnTo>
                    <a:pt x="325" y="139"/>
                  </a:lnTo>
                  <a:lnTo>
                    <a:pt x="326" y="139"/>
                  </a:lnTo>
                  <a:lnTo>
                    <a:pt x="326" y="137"/>
                  </a:lnTo>
                  <a:lnTo>
                    <a:pt x="324" y="134"/>
                  </a:lnTo>
                  <a:lnTo>
                    <a:pt x="320" y="132"/>
                  </a:lnTo>
                  <a:lnTo>
                    <a:pt x="320" y="128"/>
                  </a:lnTo>
                  <a:lnTo>
                    <a:pt x="319" y="128"/>
                  </a:lnTo>
                  <a:lnTo>
                    <a:pt x="319" y="127"/>
                  </a:lnTo>
                  <a:lnTo>
                    <a:pt x="321" y="127"/>
                  </a:lnTo>
                  <a:lnTo>
                    <a:pt x="322" y="130"/>
                  </a:lnTo>
                  <a:lnTo>
                    <a:pt x="334" y="130"/>
                  </a:lnTo>
                  <a:lnTo>
                    <a:pt x="336" y="130"/>
                  </a:lnTo>
                  <a:lnTo>
                    <a:pt x="336" y="128"/>
                  </a:lnTo>
                  <a:lnTo>
                    <a:pt x="333" y="125"/>
                  </a:lnTo>
                  <a:lnTo>
                    <a:pt x="328" y="123"/>
                  </a:lnTo>
                  <a:lnTo>
                    <a:pt x="324" y="121"/>
                  </a:lnTo>
                  <a:lnTo>
                    <a:pt x="320" y="121"/>
                  </a:lnTo>
                  <a:lnTo>
                    <a:pt x="318" y="123"/>
                  </a:lnTo>
                  <a:lnTo>
                    <a:pt x="318" y="120"/>
                  </a:lnTo>
                  <a:lnTo>
                    <a:pt x="314" y="118"/>
                  </a:lnTo>
                  <a:lnTo>
                    <a:pt x="312" y="116"/>
                  </a:lnTo>
                  <a:lnTo>
                    <a:pt x="317" y="116"/>
                  </a:lnTo>
                  <a:lnTo>
                    <a:pt x="321" y="116"/>
                  </a:lnTo>
                  <a:lnTo>
                    <a:pt x="322" y="112"/>
                  </a:lnTo>
                  <a:lnTo>
                    <a:pt x="326" y="112"/>
                  </a:lnTo>
                  <a:lnTo>
                    <a:pt x="328" y="112"/>
                  </a:lnTo>
                  <a:lnTo>
                    <a:pt x="329" y="107"/>
                  </a:lnTo>
                  <a:lnTo>
                    <a:pt x="329" y="105"/>
                  </a:lnTo>
                  <a:lnTo>
                    <a:pt x="329" y="103"/>
                  </a:lnTo>
                  <a:lnTo>
                    <a:pt x="327" y="102"/>
                  </a:lnTo>
                  <a:lnTo>
                    <a:pt x="325" y="99"/>
                  </a:lnTo>
                  <a:lnTo>
                    <a:pt x="322" y="96"/>
                  </a:lnTo>
                  <a:lnTo>
                    <a:pt x="321" y="97"/>
                  </a:lnTo>
                  <a:lnTo>
                    <a:pt x="320" y="97"/>
                  </a:lnTo>
                  <a:lnTo>
                    <a:pt x="321" y="97"/>
                  </a:lnTo>
                  <a:lnTo>
                    <a:pt x="318" y="102"/>
                  </a:lnTo>
                  <a:lnTo>
                    <a:pt x="314" y="105"/>
                  </a:lnTo>
                  <a:lnTo>
                    <a:pt x="312" y="105"/>
                  </a:lnTo>
                  <a:lnTo>
                    <a:pt x="312" y="104"/>
                  </a:lnTo>
                  <a:lnTo>
                    <a:pt x="312" y="103"/>
                  </a:lnTo>
                  <a:lnTo>
                    <a:pt x="311" y="100"/>
                  </a:lnTo>
                  <a:lnTo>
                    <a:pt x="307" y="100"/>
                  </a:lnTo>
                  <a:lnTo>
                    <a:pt x="304" y="100"/>
                  </a:lnTo>
                  <a:lnTo>
                    <a:pt x="305" y="98"/>
                  </a:lnTo>
                  <a:lnTo>
                    <a:pt x="307" y="98"/>
                  </a:lnTo>
                  <a:lnTo>
                    <a:pt x="309" y="97"/>
                  </a:lnTo>
                  <a:lnTo>
                    <a:pt x="311" y="96"/>
                  </a:lnTo>
                  <a:lnTo>
                    <a:pt x="311" y="95"/>
                  </a:lnTo>
                  <a:lnTo>
                    <a:pt x="313" y="95"/>
                  </a:lnTo>
                  <a:lnTo>
                    <a:pt x="317" y="95"/>
                  </a:lnTo>
                  <a:lnTo>
                    <a:pt x="315" y="93"/>
                  </a:lnTo>
                  <a:lnTo>
                    <a:pt x="315" y="92"/>
                  </a:lnTo>
                  <a:lnTo>
                    <a:pt x="312" y="91"/>
                  </a:lnTo>
                  <a:lnTo>
                    <a:pt x="308" y="91"/>
                  </a:lnTo>
                  <a:lnTo>
                    <a:pt x="306" y="87"/>
                  </a:lnTo>
                  <a:lnTo>
                    <a:pt x="305" y="85"/>
                  </a:lnTo>
                  <a:lnTo>
                    <a:pt x="301" y="85"/>
                  </a:lnTo>
                  <a:lnTo>
                    <a:pt x="298" y="85"/>
                  </a:lnTo>
                  <a:lnTo>
                    <a:pt x="294" y="90"/>
                  </a:lnTo>
                  <a:lnTo>
                    <a:pt x="293" y="90"/>
                  </a:lnTo>
                  <a:lnTo>
                    <a:pt x="293" y="89"/>
                  </a:lnTo>
                  <a:lnTo>
                    <a:pt x="295" y="85"/>
                  </a:lnTo>
                  <a:lnTo>
                    <a:pt x="290" y="85"/>
                  </a:lnTo>
                  <a:lnTo>
                    <a:pt x="286" y="85"/>
                  </a:lnTo>
                  <a:lnTo>
                    <a:pt x="285" y="89"/>
                  </a:lnTo>
                  <a:lnTo>
                    <a:pt x="285" y="91"/>
                  </a:lnTo>
                  <a:lnTo>
                    <a:pt x="283" y="91"/>
                  </a:lnTo>
                  <a:lnTo>
                    <a:pt x="283" y="87"/>
                  </a:lnTo>
                  <a:lnTo>
                    <a:pt x="283" y="85"/>
                  </a:lnTo>
                  <a:lnTo>
                    <a:pt x="284" y="85"/>
                  </a:lnTo>
                  <a:lnTo>
                    <a:pt x="286" y="85"/>
                  </a:lnTo>
                  <a:lnTo>
                    <a:pt x="290" y="82"/>
                  </a:lnTo>
                  <a:lnTo>
                    <a:pt x="288" y="77"/>
                  </a:lnTo>
                  <a:lnTo>
                    <a:pt x="285" y="79"/>
                  </a:lnTo>
                  <a:lnTo>
                    <a:pt x="281" y="79"/>
                  </a:lnTo>
                  <a:lnTo>
                    <a:pt x="283" y="78"/>
                  </a:lnTo>
                  <a:lnTo>
                    <a:pt x="283" y="76"/>
                  </a:lnTo>
                  <a:lnTo>
                    <a:pt x="280" y="77"/>
                  </a:lnTo>
                  <a:lnTo>
                    <a:pt x="279" y="77"/>
                  </a:lnTo>
                  <a:lnTo>
                    <a:pt x="280" y="80"/>
                  </a:lnTo>
                  <a:lnTo>
                    <a:pt x="279" y="82"/>
                  </a:lnTo>
                  <a:lnTo>
                    <a:pt x="277" y="83"/>
                  </a:lnTo>
                  <a:lnTo>
                    <a:pt x="271" y="82"/>
                  </a:lnTo>
                  <a:lnTo>
                    <a:pt x="271" y="80"/>
                  </a:lnTo>
                  <a:lnTo>
                    <a:pt x="273" y="78"/>
                  </a:lnTo>
                  <a:lnTo>
                    <a:pt x="278" y="76"/>
                  </a:lnTo>
                  <a:lnTo>
                    <a:pt x="278" y="75"/>
                  </a:lnTo>
                  <a:lnTo>
                    <a:pt x="278" y="73"/>
                  </a:lnTo>
                  <a:lnTo>
                    <a:pt x="277" y="73"/>
                  </a:lnTo>
                  <a:lnTo>
                    <a:pt x="270" y="72"/>
                  </a:lnTo>
                  <a:lnTo>
                    <a:pt x="269" y="71"/>
                  </a:lnTo>
                  <a:lnTo>
                    <a:pt x="269" y="70"/>
                  </a:lnTo>
                  <a:lnTo>
                    <a:pt x="266" y="66"/>
                  </a:lnTo>
                  <a:lnTo>
                    <a:pt x="265" y="65"/>
                  </a:lnTo>
                  <a:lnTo>
                    <a:pt x="264" y="65"/>
                  </a:lnTo>
                  <a:lnTo>
                    <a:pt x="260" y="66"/>
                  </a:lnTo>
                  <a:lnTo>
                    <a:pt x="259" y="69"/>
                  </a:lnTo>
                  <a:lnTo>
                    <a:pt x="259" y="76"/>
                  </a:lnTo>
                  <a:lnTo>
                    <a:pt x="258" y="77"/>
                  </a:lnTo>
                  <a:lnTo>
                    <a:pt x="257" y="77"/>
                  </a:lnTo>
                  <a:lnTo>
                    <a:pt x="257" y="73"/>
                  </a:lnTo>
                  <a:lnTo>
                    <a:pt x="256" y="73"/>
                  </a:lnTo>
                  <a:lnTo>
                    <a:pt x="255" y="73"/>
                  </a:lnTo>
                  <a:lnTo>
                    <a:pt x="255" y="72"/>
                  </a:lnTo>
                  <a:lnTo>
                    <a:pt x="253" y="72"/>
                  </a:lnTo>
                  <a:lnTo>
                    <a:pt x="251" y="75"/>
                  </a:lnTo>
                  <a:lnTo>
                    <a:pt x="250" y="76"/>
                  </a:lnTo>
                  <a:lnTo>
                    <a:pt x="249" y="66"/>
                  </a:lnTo>
                  <a:lnTo>
                    <a:pt x="248" y="64"/>
                  </a:lnTo>
                  <a:lnTo>
                    <a:pt x="246" y="64"/>
                  </a:lnTo>
                  <a:lnTo>
                    <a:pt x="245" y="65"/>
                  </a:lnTo>
                  <a:lnTo>
                    <a:pt x="243" y="68"/>
                  </a:lnTo>
                  <a:lnTo>
                    <a:pt x="243" y="71"/>
                  </a:lnTo>
                  <a:lnTo>
                    <a:pt x="242" y="73"/>
                  </a:lnTo>
                  <a:lnTo>
                    <a:pt x="240" y="75"/>
                  </a:lnTo>
                  <a:lnTo>
                    <a:pt x="238" y="75"/>
                  </a:lnTo>
                  <a:lnTo>
                    <a:pt x="238" y="73"/>
                  </a:lnTo>
                  <a:lnTo>
                    <a:pt x="237" y="72"/>
                  </a:lnTo>
                  <a:lnTo>
                    <a:pt x="237" y="71"/>
                  </a:lnTo>
                  <a:lnTo>
                    <a:pt x="237" y="69"/>
                  </a:lnTo>
                  <a:lnTo>
                    <a:pt x="238" y="70"/>
                  </a:lnTo>
                  <a:lnTo>
                    <a:pt x="238" y="69"/>
                  </a:lnTo>
                  <a:lnTo>
                    <a:pt x="237" y="66"/>
                  </a:lnTo>
                  <a:lnTo>
                    <a:pt x="236" y="66"/>
                  </a:lnTo>
                  <a:lnTo>
                    <a:pt x="235" y="66"/>
                  </a:lnTo>
                  <a:lnTo>
                    <a:pt x="233" y="65"/>
                  </a:lnTo>
                  <a:lnTo>
                    <a:pt x="233" y="64"/>
                  </a:lnTo>
                  <a:lnTo>
                    <a:pt x="242" y="62"/>
                  </a:lnTo>
                  <a:lnTo>
                    <a:pt x="242" y="55"/>
                  </a:lnTo>
                  <a:lnTo>
                    <a:pt x="239" y="51"/>
                  </a:lnTo>
                  <a:lnTo>
                    <a:pt x="237" y="49"/>
                  </a:lnTo>
                  <a:lnTo>
                    <a:pt x="232" y="48"/>
                  </a:lnTo>
                  <a:lnTo>
                    <a:pt x="233" y="48"/>
                  </a:lnTo>
                  <a:lnTo>
                    <a:pt x="237" y="47"/>
                  </a:lnTo>
                  <a:lnTo>
                    <a:pt x="236" y="44"/>
                  </a:lnTo>
                  <a:lnTo>
                    <a:pt x="237" y="42"/>
                  </a:lnTo>
                  <a:lnTo>
                    <a:pt x="236" y="42"/>
                  </a:lnTo>
                  <a:lnTo>
                    <a:pt x="231" y="35"/>
                  </a:lnTo>
                  <a:lnTo>
                    <a:pt x="223" y="36"/>
                  </a:lnTo>
                  <a:lnTo>
                    <a:pt x="219" y="36"/>
                  </a:lnTo>
                  <a:lnTo>
                    <a:pt x="217" y="36"/>
                  </a:lnTo>
                  <a:lnTo>
                    <a:pt x="215" y="37"/>
                  </a:lnTo>
                  <a:lnTo>
                    <a:pt x="212" y="38"/>
                  </a:lnTo>
                  <a:lnTo>
                    <a:pt x="209" y="38"/>
                  </a:lnTo>
                  <a:lnTo>
                    <a:pt x="205" y="37"/>
                  </a:lnTo>
                  <a:lnTo>
                    <a:pt x="202" y="35"/>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41" name="Freeform 384"/>
            <p:cNvSpPr>
              <a:spLocks/>
            </p:cNvSpPr>
            <p:nvPr/>
          </p:nvSpPr>
          <p:spPr bwMode="auto">
            <a:xfrm>
              <a:off x="1188" y="848"/>
              <a:ext cx="20" cy="18"/>
            </a:xfrm>
            <a:custGeom>
              <a:avLst/>
              <a:gdLst>
                <a:gd name="T0" fmla="*/ 9 w 20"/>
                <a:gd name="T1" fmla="*/ 0 h 18"/>
                <a:gd name="T2" fmla="*/ 9 w 20"/>
                <a:gd name="T3" fmla="*/ 0 h 18"/>
                <a:gd name="T4" fmla="*/ 5 w 20"/>
                <a:gd name="T5" fmla="*/ 1 h 18"/>
                <a:gd name="T6" fmla="*/ 3 w 20"/>
                <a:gd name="T7" fmla="*/ 3 h 18"/>
                <a:gd name="T8" fmla="*/ 1 w 20"/>
                <a:gd name="T9" fmla="*/ 5 h 18"/>
                <a:gd name="T10" fmla="*/ 1 w 20"/>
                <a:gd name="T11" fmla="*/ 7 h 18"/>
                <a:gd name="T12" fmla="*/ 0 w 20"/>
                <a:gd name="T13" fmla="*/ 10 h 18"/>
                <a:gd name="T14" fmla="*/ 1 w 20"/>
                <a:gd name="T15" fmla="*/ 12 h 18"/>
                <a:gd name="T16" fmla="*/ 2 w 20"/>
                <a:gd name="T17" fmla="*/ 14 h 18"/>
                <a:gd name="T18" fmla="*/ 4 w 20"/>
                <a:gd name="T19" fmla="*/ 17 h 18"/>
                <a:gd name="T20" fmla="*/ 4 w 20"/>
                <a:gd name="T21" fmla="*/ 17 h 18"/>
                <a:gd name="T22" fmla="*/ 9 w 20"/>
                <a:gd name="T23" fmla="*/ 18 h 18"/>
                <a:gd name="T24" fmla="*/ 15 w 20"/>
                <a:gd name="T25" fmla="*/ 18 h 18"/>
                <a:gd name="T26" fmla="*/ 15 w 20"/>
                <a:gd name="T27" fmla="*/ 18 h 18"/>
                <a:gd name="T28" fmla="*/ 20 w 20"/>
                <a:gd name="T29" fmla="*/ 12 h 18"/>
                <a:gd name="T30" fmla="*/ 20 w 20"/>
                <a:gd name="T31" fmla="*/ 12 h 18"/>
                <a:gd name="T32" fmla="*/ 18 w 20"/>
                <a:gd name="T33" fmla="*/ 8 h 18"/>
                <a:gd name="T34" fmla="*/ 16 w 20"/>
                <a:gd name="T35" fmla="*/ 5 h 18"/>
                <a:gd name="T36" fmla="*/ 13 w 20"/>
                <a:gd name="T37" fmla="*/ 1 h 18"/>
                <a:gd name="T38" fmla="*/ 9 w 20"/>
                <a:gd name="T39" fmla="*/ 0 h 18"/>
                <a:gd name="T40" fmla="*/ 9 w 20"/>
                <a:gd name="T41" fmla="*/ 0 h 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
                <a:gd name="T64" fmla="*/ 0 h 18"/>
                <a:gd name="T65" fmla="*/ 20 w 20"/>
                <a:gd name="T66" fmla="*/ 18 h 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 h="18">
                  <a:moveTo>
                    <a:pt x="9" y="0"/>
                  </a:moveTo>
                  <a:lnTo>
                    <a:pt x="9" y="0"/>
                  </a:lnTo>
                  <a:lnTo>
                    <a:pt x="5" y="1"/>
                  </a:lnTo>
                  <a:lnTo>
                    <a:pt x="3" y="3"/>
                  </a:lnTo>
                  <a:lnTo>
                    <a:pt x="1" y="5"/>
                  </a:lnTo>
                  <a:lnTo>
                    <a:pt x="1" y="7"/>
                  </a:lnTo>
                  <a:lnTo>
                    <a:pt x="0" y="10"/>
                  </a:lnTo>
                  <a:lnTo>
                    <a:pt x="1" y="12"/>
                  </a:lnTo>
                  <a:lnTo>
                    <a:pt x="2" y="14"/>
                  </a:lnTo>
                  <a:lnTo>
                    <a:pt x="4" y="17"/>
                  </a:lnTo>
                  <a:lnTo>
                    <a:pt x="9" y="18"/>
                  </a:lnTo>
                  <a:lnTo>
                    <a:pt x="15" y="18"/>
                  </a:lnTo>
                  <a:lnTo>
                    <a:pt x="20" y="12"/>
                  </a:lnTo>
                  <a:lnTo>
                    <a:pt x="18" y="8"/>
                  </a:lnTo>
                  <a:lnTo>
                    <a:pt x="16" y="5"/>
                  </a:lnTo>
                  <a:lnTo>
                    <a:pt x="13" y="1"/>
                  </a:lnTo>
                  <a:lnTo>
                    <a:pt x="9"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42" name="Freeform 385"/>
            <p:cNvSpPr>
              <a:spLocks/>
            </p:cNvSpPr>
            <p:nvPr/>
          </p:nvSpPr>
          <p:spPr bwMode="auto">
            <a:xfrm>
              <a:off x="1220" y="852"/>
              <a:ext cx="53" cy="37"/>
            </a:xfrm>
            <a:custGeom>
              <a:avLst/>
              <a:gdLst>
                <a:gd name="T0" fmla="*/ 41 w 53"/>
                <a:gd name="T1" fmla="*/ 0 h 37"/>
                <a:gd name="T2" fmla="*/ 41 w 53"/>
                <a:gd name="T3" fmla="*/ 0 h 37"/>
                <a:gd name="T4" fmla="*/ 39 w 53"/>
                <a:gd name="T5" fmla="*/ 2 h 37"/>
                <a:gd name="T6" fmla="*/ 37 w 53"/>
                <a:gd name="T7" fmla="*/ 3 h 37"/>
                <a:gd name="T8" fmla="*/ 37 w 53"/>
                <a:gd name="T9" fmla="*/ 3 h 37"/>
                <a:gd name="T10" fmla="*/ 34 w 53"/>
                <a:gd name="T11" fmla="*/ 3 h 37"/>
                <a:gd name="T12" fmla="*/ 33 w 53"/>
                <a:gd name="T13" fmla="*/ 3 h 37"/>
                <a:gd name="T14" fmla="*/ 31 w 53"/>
                <a:gd name="T15" fmla="*/ 2 h 37"/>
                <a:gd name="T16" fmla="*/ 28 w 53"/>
                <a:gd name="T17" fmla="*/ 2 h 37"/>
                <a:gd name="T18" fmla="*/ 26 w 53"/>
                <a:gd name="T19" fmla="*/ 4 h 37"/>
                <a:gd name="T20" fmla="*/ 26 w 53"/>
                <a:gd name="T21" fmla="*/ 4 h 37"/>
                <a:gd name="T22" fmla="*/ 23 w 53"/>
                <a:gd name="T23" fmla="*/ 6 h 37"/>
                <a:gd name="T24" fmla="*/ 19 w 53"/>
                <a:gd name="T25" fmla="*/ 6 h 37"/>
                <a:gd name="T26" fmla="*/ 19 w 53"/>
                <a:gd name="T27" fmla="*/ 6 h 37"/>
                <a:gd name="T28" fmla="*/ 18 w 53"/>
                <a:gd name="T29" fmla="*/ 8 h 37"/>
                <a:gd name="T30" fmla="*/ 18 w 53"/>
                <a:gd name="T31" fmla="*/ 8 h 37"/>
                <a:gd name="T32" fmla="*/ 14 w 53"/>
                <a:gd name="T33" fmla="*/ 10 h 37"/>
                <a:gd name="T34" fmla="*/ 11 w 53"/>
                <a:gd name="T35" fmla="*/ 11 h 37"/>
                <a:gd name="T36" fmla="*/ 0 w 53"/>
                <a:gd name="T37" fmla="*/ 13 h 37"/>
                <a:gd name="T38" fmla="*/ 0 w 53"/>
                <a:gd name="T39" fmla="*/ 13 h 37"/>
                <a:gd name="T40" fmla="*/ 0 w 53"/>
                <a:gd name="T41" fmla="*/ 21 h 37"/>
                <a:gd name="T42" fmla="*/ 0 w 53"/>
                <a:gd name="T43" fmla="*/ 30 h 37"/>
                <a:gd name="T44" fmla="*/ 0 w 53"/>
                <a:gd name="T45" fmla="*/ 30 h 37"/>
                <a:gd name="T46" fmla="*/ 3 w 53"/>
                <a:gd name="T47" fmla="*/ 30 h 37"/>
                <a:gd name="T48" fmla="*/ 5 w 53"/>
                <a:gd name="T49" fmla="*/ 30 h 37"/>
                <a:gd name="T50" fmla="*/ 5 w 53"/>
                <a:gd name="T51" fmla="*/ 30 h 37"/>
                <a:gd name="T52" fmla="*/ 11 w 53"/>
                <a:gd name="T53" fmla="*/ 35 h 37"/>
                <a:gd name="T54" fmla="*/ 14 w 53"/>
                <a:gd name="T55" fmla="*/ 36 h 37"/>
                <a:gd name="T56" fmla="*/ 17 w 53"/>
                <a:gd name="T57" fmla="*/ 37 h 37"/>
                <a:gd name="T58" fmla="*/ 17 w 53"/>
                <a:gd name="T59" fmla="*/ 37 h 37"/>
                <a:gd name="T60" fmla="*/ 20 w 53"/>
                <a:gd name="T61" fmla="*/ 36 h 37"/>
                <a:gd name="T62" fmla="*/ 25 w 53"/>
                <a:gd name="T63" fmla="*/ 34 h 37"/>
                <a:gd name="T64" fmla="*/ 31 w 53"/>
                <a:gd name="T65" fmla="*/ 30 h 37"/>
                <a:gd name="T66" fmla="*/ 31 w 53"/>
                <a:gd name="T67" fmla="*/ 30 h 37"/>
                <a:gd name="T68" fmla="*/ 34 w 53"/>
                <a:gd name="T69" fmla="*/ 30 h 37"/>
                <a:gd name="T70" fmla="*/ 39 w 53"/>
                <a:gd name="T71" fmla="*/ 30 h 37"/>
                <a:gd name="T72" fmla="*/ 39 w 53"/>
                <a:gd name="T73" fmla="*/ 30 h 37"/>
                <a:gd name="T74" fmla="*/ 45 w 53"/>
                <a:gd name="T75" fmla="*/ 24 h 37"/>
                <a:gd name="T76" fmla="*/ 45 w 53"/>
                <a:gd name="T77" fmla="*/ 24 h 37"/>
                <a:gd name="T78" fmla="*/ 45 w 53"/>
                <a:gd name="T79" fmla="*/ 22 h 37"/>
                <a:gd name="T80" fmla="*/ 45 w 53"/>
                <a:gd name="T81" fmla="*/ 20 h 37"/>
                <a:gd name="T82" fmla="*/ 45 w 53"/>
                <a:gd name="T83" fmla="*/ 20 h 37"/>
                <a:gd name="T84" fmla="*/ 40 w 53"/>
                <a:gd name="T85" fmla="*/ 16 h 37"/>
                <a:gd name="T86" fmla="*/ 39 w 53"/>
                <a:gd name="T87" fmla="*/ 15 h 37"/>
                <a:gd name="T88" fmla="*/ 39 w 53"/>
                <a:gd name="T89" fmla="*/ 14 h 37"/>
                <a:gd name="T90" fmla="*/ 40 w 53"/>
                <a:gd name="T91" fmla="*/ 14 h 37"/>
                <a:gd name="T92" fmla="*/ 40 w 53"/>
                <a:gd name="T93" fmla="*/ 14 h 37"/>
                <a:gd name="T94" fmla="*/ 44 w 53"/>
                <a:gd name="T95" fmla="*/ 13 h 37"/>
                <a:gd name="T96" fmla="*/ 48 w 53"/>
                <a:gd name="T97" fmla="*/ 13 h 37"/>
                <a:gd name="T98" fmla="*/ 48 w 53"/>
                <a:gd name="T99" fmla="*/ 13 h 37"/>
                <a:gd name="T100" fmla="*/ 51 w 53"/>
                <a:gd name="T101" fmla="*/ 10 h 37"/>
                <a:gd name="T102" fmla="*/ 52 w 53"/>
                <a:gd name="T103" fmla="*/ 8 h 37"/>
                <a:gd name="T104" fmla="*/ 53 w 53"/>
                <a:gd name="T105" fmla="*/ 2 h 37"/>
                <a:gd name="T106" fmla="*/ 53 w 53"/>
                <a:gd name="T107" fmla="*/ 2 h 37"/>
                <a:gd name="T108" fmla="*/ 50 w 53"/>
                <a:gd name="T109" fmla="*/ 2 h 37"/>
                <a:gd name="T110" fmla="*/ 46 w 53"/>
                <a:gd name="T111" fmla="*/ 2 h 37"/>
                <a:gd name="T112" fmla="*/ 46 w 53"/>
                <a:gd name="T113" fmla="*/ 2 h 37"/>
                <a:gd name="T114" fmla="*/ 45 w 53"/>
                <a:gd name="T115" fmla="*/ 1 h 37"/>
                <a:gd name="T116" fmla="*/ 44 w 53"/>
                <a:gd name="T117" fmla="*/ 0 h 37"/>
                <a:gd name="T118" fmla="*/ 41 w 53"/>
                <a:gd name="T119" fmla="*/ 0 h 37"/>
                <a:gd name="T120" fmla="*/ 41 w 53"/>
                <a:gd name="T121" fmla="*/ 0 h 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3"/>
                <a:gd name="T184" fmla="*/ 0 h 37"/>
                <a:gd name="T185" fmla="*/ 53 w 53"/>
                <a:gd name="T186" fmla="*/ 37 h 3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3" h="37">
                  <a:moveTo>
                    <a:pt x="41" y="0"/>
                  </a:moveTo>
                  <a:lnTo>
                    <a:pt x="41" y="0"/>
                  </a:lnTo>
                  <a:lnTo>
                    <a:pt x="39" y="2"/>
                  </a:lnTo>
                  <a:lnTo>
                    <a:pt x="37" y="3"/>
                  </a:lnTo>
                  <a:lnTo>
                    <a:pt x="34" y="3"/>
                  </a:lnTo>
                  <a:lnTo>
                    <a:pt x="33" y="3"/>
                  </a:lnTo>
                  <a:lnTo>
                    <a:pt x="31" y="2"/>
                  </a:lnTo>
                  <a:lnTo>
                    <a:pt x="28" y="2"/>
                  </a:lnTo>
                  <a:lnTo>
                    <a:pt x="26" y="4"/>
                  </a:lnTo>
                  <a:lnTo>
                    <a:pt x="23" y="6"/>
                  </a:lnTo>
                  <a:lnTo>
                    <a:pt x="19" y="6"/>
                  </a:lnTo>
                  <a:lnTo>
                    <a:pt x="18" y="8"/>
                  </a:lnTo>
                  <a:lnTo>
                    <a:pt x="14" y="10"/>
                  </a:lnTo>
                  <a:lnTo>
                    <a:pt x="11" y="11"/>
                  </a:lnTo>
                  <a:lnTo>
                    <a:pt x="0" y="13"/>
                  </a:lnTo>
                  <a:lnTo>
                    <a:pt x="0" y="21"/>
                  </a:lnTo>
                  <a:lnTo>
                    <a:pt x="0" y="30"/>
                  </a:lnTo>
                  <a:lnTo>
                    <a:pt x="3" y="30"/>
                  </a:lnTo>
                  <a:lnTo>
                    <a:pt x="5" y="30"/>
                  </a:lnTo>
                  <a:lnTo>
                    <a:pt x="11" y="35"/>
                  </a:lnTo>
                  <a:lnTo>
                    <a:pt x="14" y="36"/>
                  </a:lnTo>
                  <a:lnTo>
                    <a:pt x="17" y="37"/>
                  </a:lnTo>
                  <a:lnTo>
                    <a:pt x="20" y="36"/>
                  </a:lnTo>
                  <a:lnTo>
                    <a:pt x="25" y="34"/>
                  </a:lnTo>
                  <a:lnTo>
                    <a:pt x="31" y="30"/>
                  </a:lnTo>
                  <a:lnTo>
                    <a:pt x="34" y="30"/>
                  </a:lnTo>
                  <a:lnTo>
                    <a:pt x="39" y="30"/>
                  </a:lnTo>
                  <a:lnTo>
                    <a:pt x="45" y="24"/>
                  </a:lnTo>
                  <a:lnTo>
                    <a:pt x="45" y="22"/>
                  </a:lnTo>
                  <a:lnTo>
                    <a:pt x="45" y="20"/>
                  </a:lnTo>
                  <a:lnTo>
                    <a:pt x="40" y="16"/>
                  </a:lnTo>
                  <a:lnTo>
                    <a:pt x="39" y="15"/>
                  </a:lnTo>
                  <a:lnTo>
                    <a:pt x="39" y="14"/>
                  </a:lnTo>
                  <a:lnTo>
                    <a:pt x="40" y="14"/>
                  </a:lnTo>
                  <a:lnTo>
                    <a:pt x="44" y="13"/>
                  </a:lnTo>
                  <a:lnTo>
                    <a:pt x="48" y="13"/>
                  </a:lnTo>
                  <a:lnTo>
                    <a:pt x="51" y="10"/>
                  </a:lnTo>
                  <a:lnTo>
                    <a:pt x="52" y="8"/>
                  </a:lnTo>
                  <a:lnTo>
                    <a:pt x="53" y="2"/>
                  </a:lnTo>
                  <a:lnTo>
                    <a:pt x="50" y="2"/>
                  </a:lnTo>
                  <a:lnTo>
                    <a:pt x="46" y="2"/>
                  </a:lnTo>
                  <a:lnTo>
                    <a:pt x="45" y="1"/>
                  </a:lnTo>
                  <a:lnTo>
                    <a:pt x="44" y="0"/>
                  </a:lnTo>
                  <a:lnTo>
                    <a:pt x="4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43" name="Freeform 386"/>
            <p:cNvSpPr>
              <a:spLocks/>
            </p:cNvSpPr>
            <p:nvPr/>
          </p:nvSpPr>
          <p:spPr bwMode="auto">
            <a:xfrm>
              <a:off x="1064" y="855"/>
              <a:ext cx="120" cy="67"/>
            </a:xfrm>
            <a:custGeom>
              <a:avLst/>
              <a:gdLst>
                <a:gd name="T0" fmla="*/ 100 w 120"/>
                <a:gd name="T1" fmla="*/ 4 h 67"/>
                <a:gd name="T2" fmla="*/ 93 w 120"/>
                <a:gd name="T3" fmla="*/ 5 h 67"/>
                <a:gd name="T4" fmla="*/ 97 w 120"/>
                <a:gd name="T5" fmla="*/ 10 h 67"/>
                <a:gd name="T6" fmla="*/ 85 w 120"/>
                <a:gd name="T7" fmla="*/ 12 h 67"/>
                <a:gd name="T8" fmla="*/ 62 w 120"/>
                <a:gd name="T9" fmla="*/ 12 h 67"/>
                <a:gd name="T10" fmla="*/ 52 w 120"/>
                <a:gd name="T11" fmla="*/ 18 h 67"/>
                <a:gd name="T12" fmla="*/ 44 w 120"/>
                <a:gd name="T13" fmla="*/ 25 h 67"/>
                <a:gd name="T14" fmla="*/ 31 w 120"/>
                <a:gd name="T15" fmla="*/ 28 h 67"/>
                <a:gd name="T16" fmla="*/ 29 w 120"/>
                <a:gd name="T17" fmla="*/ 34 h 67"/>
                <a:gd name="T18" fmla="*/ 24 w 120"/>
                <a:gd name="T19" fmla="*/ 34 h 67"/>
                <a:gd name="T20" fmla="*/ 21 w 120"/>
                <a:gd name="T21" fmla="*/ 39 h 67"/>
                <a:gd name="T22" fmla="*/ 15 w 120"/>
                <a:gd name="T23" fmla="*/ 44 h 67"/>
                <a:gd name="T24" fmla="*/ 7 w 120"/>
                <a:gd name="T25" fmla="*/ 47 h 67"/>
                <a:gd name="T26" fmla="*/ 2 w 120"/>
                <a:gd name="T27" fmla="*/ 48 h 67"/>
                <a:gd name="T28" fmla="*/ 0 w 120"/>
                <a:gd name="T29" fmla="*/ 52 h 67"/>
                <a:gd name="T30" fmla="*/ 6 w 120"/>
                <a:gd name="T31" fmla="*/ 53 h 67"/>
                <a:gd name="T32" fmla="*/ 14 w 120"/>
                <a:gd name="T33" fmla="*/ 67 h 67"/>
                <a:gd name="T34" fmla="*/ 18 w 120"/>
                <a:gd name="T35" fmla="*/ 67 h 67"/>
                <a:gd name="T36" fmla="*/ 22 w 120"/>
                <a:gd name="T37" fmla="*/ 62 h 67"/>
                <a:gd name="T38" fmla="*/ 28 w 120"/>
                <a:gd name="T39" fmla="*/ 63 h 67"/>
                <a:gd name="T40" fmla="*/ 30 w 120"/>
                <a:gd name="T41" fmla="*/ 66 h 67"/>
                <a:gd name="T42" fmla="*/ 34 w 120"/>
                <a:gd name="T43" fmla="*/ 65 h 67"/>
                <a:gd name="T44" fmla="*/ 36 w 120"/>
                <a:gd name="T45" fmla="*/ 65 h 67"/>
                <a:gd name="T46" fmla="*/ 39 w 120"/>
                <a:gd name="T47" fmla="*/ 60 h 67"/>
                <a:gd name="T48" fmla="*/ 42 w 120"/>
                <a:gd name="T49" fmla="*/ 56 h 67"/>
                <a:gd name="T50" fmla="*/ 41 w 120"/>
                <a:gd name="T51" fmla="*/ 54 h 67"/>
                <a:gd name="T52" fmla="*/ 43 w 120"/>
                <a:gd name="T53" fmla="*/ 53 h 67"/>
                <a:gd name="T54" fmla="*/ 50 w 120"/>
                <a:gd name="T55" fmla="*/ 67 h 67"/>
                <a:gd name="T56" fmla="*/ 58 w 120"/>
                <a:gd name="T57" fmla="*/ 59 h 67"/>
                <a:gd name="T58" fmla="*/ 60 w 120"/>
                <a:gd name="T59" fmla="*/ 47 h 67"/>
                <a:gd name="T60" fmla="*/ 63 w 120"/>
                <a:gd name="T61" fmla="*/ 54 h 67"/>
                <a:gd name="T62" fmla="*/ 66 w 120"/>
                <a:gd name="T63" fmla="*/ 53 h 67"/>
                <a:gd name="T64" fmla="*/ 69 w 120"/>
                <a:gd name="T65" fmla="*/ 49 h 67"/>
                <a:gd name="T66" fmla="*/ 71 w 120"/>
                <a:gd name="T67" fmla="*/ 44 h 67"/>
                <a:gd name="T68" fmla="*/ 71 w 120"/>
                <a:gd name="T69" fmla="*/ 38 h 67"/>
                <a:gd name="T70" fmla="*/ 72 w 120"/>
                <a:gd name="T71" fmla="*/ 35 h 67"/>
                <a:gd name="T72" fmla="*/ 75 w 120"/>
                <a:gd name="T73" fmla="*/ 39 h 67"/>
                <a:gd name="T74" fmla="*/ 78 w 120"/>
                <a:gd name="T75" fmla="*/ 37 h 67"/>
                <a:gd name="T76" fmla="*/ 79 w 120"/>
                <a:gd name="T77" fmla="*/ 32 h 67"/>
                <a:gd name="T78" fmla="*/ 83 w 120"/>
                <a:gd name="T79" fmla="*/ 30 h 67"/>
                <a:gd name="T80" fmla="*/ 80 w 120"/>
                <a:gd name="T81" fmla="*/ 45 h 67"/>
                <a:gd name="T82" fmla="*/ 89 w 120"/>
                <a:gd name="T83" fmla="*/ 48 h 67"/>
                <a:gd name="T84" fmla="*/ 94 w 120"/>
                <a:gd name="T85" fmla="*/ 44 h 67"/>
                <a:gd name="T86" fmla="*/ 100 w 120"/>
                <a:gd name="T87" fmla="*/ 40 h 67"/>
                <a:gd name="T88" fmla="*/ 104 w 120"/>
                <a:gd name="T89" fmla="*/ 27 h 67"/>
                <a:gd name="T90" fmla="*/ 117 w 120"/>
                <a:gd name="T91" fmla="*/ 30 h 67"/>
                <a:gd name="T92" fmla="*/ 114 w 120"/>
                <a:gd name="T93" fmla="*/ 26 h 67"/>
                <a:gd name="T94" fmla="*/ 114 w 120"/>
                <a:gd name="T95" fmla="*/ 23 h 67"/>
                <a:gd name="T96" fmla="*/ 118 w 120"/>
                <a:gd name="T97" fmla="*/ 21 h 67"/>
                <a:gd name="T98" fmla="*/ 120 w 120"/>
                <a:gd name="T99" fmla="*/ 13 h 67"/>
                <a:gd name="T100" fmla="*/ 113 w 120"/>
                <a:gd name="T101" fmla="*/ 5 h 67"/>
                <a:gd name="T102" fmla="*/ 103 w 120"/>
                <a:gd name="T103" fmla="*/ 0 h 6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
                <a:gd name="T157" fmla="*/ 0 h 67"/>
                <a:gd name="T158" fmla="*/ 120 w 120"/>
                <a:gd name="T159" fmla="*/ 67 h 6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 h="67">
                  <a:moveTo>
                    <a:pt x="103" y="0"/>
                  </a:moveTo>
                  <a:lnTo>
                    <a:pt x="103" y="0"/>
                  </a:lnTo>
                  <a:lnTo>
                    <a:pt x="100" y="4"/>
                  </a:lnTo>
                  <a:lnTo>
                    <a:pt x="97" y="5"/>
                  </a:lnTo>
                  <a:lnTo>
                    <a:pt x="93" y="5"/>
                  </a:lnTo>
                  <a:lnTo>
                    <a:pt x="97" y="7"/>
                  </a:lnTo>
                  <a:lnTo>
                    <a:pt x="97" y="10"/>
                  </a:lnTo>
                  <a:lnTo>
                    <a:pt x="92" y="14"/>
                  </a:lnTo>
                  <a:lnTo>
                    <a:pt x="85" y="12"/>
                  </a:lnTo>
                  <a:lnTo>
                    <a:pt x="78" y="10"/>
                  </a:lnTo>
                  <a:lnTo>
                    <a:pt x="70" y="10"/>
                  </a:lnTo>
                  <a:lnTo>
                    <a:pt x="62" y="12"/>
                  </a:lnTo>
                  <a:lnTo>
                    <a:pt x="57" y="14"/>
                  </a:lnTo>
                  <a:lnTo>
                    <a:pt x="52" y="18"/>
                  </a:lnTo>
                  <a:lnTo>
                    <a:pt x="49" y="23"/>
                  </a:lnTo>
                  <a:lnTo>
                    <a:pt x="44" y="25"/>
                  </a:lnTo>
                  <a:lnTo>
                    <a:pt x="38" y="28"/>
                  </a:lnTo>
                  <a:lnTo>
                    <a:pt x="31" y="28"/>
                  </a:lnTo>
                  <a:lnTo>
                    <a:pt x="30" y="32"/>
                  </a:lnTo>
                  <a:lnTo>
                    <a:pt x="30" y="33"/>
                  </a:lnTo>
                  <a:lnTo>
                    <a:pt x="29" y="34"/>
                  </a:lnTo>
                  <a:lnTo>
                    <a:pt x="27" y="34"/>
                  </a:lnTo>
                  <a:lnTo>
                    <a:pt x="24" y="34"/>
                  </a:lnTo>
                  <a:lnTo>
                    <a:pt x="22" y="37"/>
                  </a:lnTo>
                  <a:lnTo>
                    <a:pt x="21" y="39"/>
                  </a:lnTo>
                  <a:lnTo>
                    <a:pt x="21" y="44"/>
                  </a:lnTo>
                  <a:lnTo>
                    <a:pt x="15" y="44"/>
                  </a:lnTo>
                  <a:lnTo>
                    <a:pt x="10" y="45"/>
                  </a:lnTo>
                  <a:lnTo>
                    <a:pt x="7" y="47"/>
                  </a:lnTo>
                  <a:lnTo>
                    <a:pt x="3" y="48"/>
                  </a:lnTo>
                  <a:lnTo>
                    <a:pt x="2" y="48"/>
                  </a:lnTo>
                  <a:lnTo>
                    <a:pt x="1" y="48"/>
                  </a:lnTo>
                  <a:lnTo>
                    <a:pt x="0" y="52"/>
                  </a:lnTo>
                  <a:lnTo>
                    <a:pt x="2" y="53"/>
                  </a:lnTo>
                  <a:lnTo>
                    <a:pt x="6" y="53"/>
                  </a:lnTo>
                  <a:lnTo>
                    <a:pt x="10" y="60"/>
                  </a:lnTo>
                  <a:lnTo>
                    <a:pt x="14" y="67"/>
                  </a:lnTo>
                  <a:lnTo>
                    <a:pt x="16" y="67"/>
                  </a:lnTo>
                  <a:lnTo>
                    <a:pt x="18" y="67"/>
                  </a:lnTo>
                  <a:lnTo>
                    <a:pt x="20" y="65"/>
                  </a:lnTo>
                  <a:lnTo>
                    <a:pt x="22" y="62"/>
                  </a:lnTo>
                  <a:lnTo>
                    <a:pt x="25" y="62"/>
                  </a:lnTo>
                  <a:lnTo>
                    <a:pt x="28" y="63"/>
                  </a:lnTo>
                  <a:lnTo>
                    <a:pt x="29" y="65"/>
                  </a:lnTo>
                  <a:lnTo>
                    <a:pt x="30" y="66"/>
                  </a:lnTo>
                  <a:lnTo>
                    <a:pt x="32" y="66"/>
                  </a:lnTo>
                  <a:lnTo>
                    <a:pt x="34" y="65"/>
                  </a:lnTo>
                  <a:lnTo>
                    <a:pt x="36" y="65"/>
                  </a:lnTo>
                  <a:lnTo>
                    <a:pt x="38" y="62"/>
                  </a:lnTo>
                  <a:lnTo>
                    <a:pt x="39" y="60"/>
                  </a:lnTo>
                  <a:lnTo>
                    <a:pt x="41" y="62"/>
                  </a:lnTo>
                  <a:lnTo>
                    <a:pt x="42" y="63"/>
                  </a:lnTo>
                  <a:lnTo>
                    <a:pt x="42" y="56"/>
                  </a:lnTo>
                  <a:lnTo>
                    <a:pt x="41" y="56"/>
                  </a:lnTo>
                  <a:lnTo>
                    <a:pt x="41" y="54"/>
                  </a:lnTo>
                  <a:lnTo>
                    <a:pt x="42" y="53"/>
                  </a:lnTo>
                  <a:lnTo>
                    <a:pt x="43" y="53"/>
                  </a:lnTo>
                  <a:lnTo>
                    <a:pt x="45" y="59"/>
                  </a:lnTo>
                  <a:lnTo>
                    <a:pt x="48" y="66"/>
                  </a:lnTo>
                  <a:lnTo>
                    <a:pt x="50" y="67"/>
                  </a:lnTo>
                  <a:lnTo>
                    <a:pt x="55" y="63"/>
                  </a:lnTo>
                  <a:lnTo>
                    <a:pt x="58" y="59"/>
                  </a:lnTo>
                  <a:lnTo>
                    <a:pt x="59" y="54"/>
                  </a:lnTo>
                  <a:lnTo>
                    <a:pt x="60" y="47"/>
                  </a:lnTo>
                  <a:lnTo>
                    <a:pt x="63" y="53"/>
                  </a:lnTo>
                  <a:lnTo>
                    <a:pt x="63" y="54"/>
                  </a:lnTo>
                  <a:lnTo>
                    <a:pt x="64" y="54"/>
                  </a:lnTo>
                  <a:lnTo>
                    <a:pt x="66" y="53"/>
                  </a:lnTo>
                  <a:lnTo>
                    <a:pt x="66" y="49"/>
                  </a:lnTo>
                  <a:lnTo>
                    <a:pt x="69" y="49"/>
                  </a:lnTo>
                  <a:lnTo>
                    <a:pt x="71" y="48"/>
                  </a:lnTo>
                  <a:lnTo>
                    <a:pt x="71" y="44"/>
                  </a:lnTo>
                  <a:lnTo>
                    <a:pt x="70" y="39"/>
                  </a:lnTo>
                  <a:lnTo>
                    <a:pt x="71" y="38"/>
                  </a:lnTo>
                  <a:lnTo>
                    <a:pt x="72" y="38"/>
                  </a:lnTo>
                  <a:lnTo>
                    <a:pt x="72" y="35"/>
                  </a:lnTo>
                  <a:lnTo>
                    <a:pt x="73" y="37"/>
                  </a:lnTo>
                  <a:lnTo>
                    <a:pt x="75" y="39"/>
                  </a:lnTo>
                  <a:lnTo>
                    <a:pt x="78" y="38"/>
                  </a:lnTo>
                  <a:lnTo>
                    <a:pt x="78" y="37"/>
                  </a:lnTo>
                  <a:lnTo>
                    <a:pt x="78" y="35"/>
                  </a:lnTo>
                  <a:lnTo>
                    <a:pt x="79" y="32"/>
                  </a:lnTo>
                  <a:lnTo>
                    <a:pt x="80" y="31"/>
                  </a:lnTo>
                  <a:lnTo>
                    <a:pt x="83" y="30"/>
                  </a:lnTo>
                  <a:lnTo>
                    <a:pt x="86" y="30"/>
                  </a:lnTo>
                  <a:lnTo>
                    <a:pt x="80" y="45"/>
                  </a:lnTo>
                  <a:lnTo>
                    <a:pt x="89" y="48"/>
                  </a:lnTo>
                  <a:lnTo>
                    <a:pt x="91" y="45"/>
                  </a:lnTo>
                  <a:lnTo>
                    <a:pt x="92" y="44"/>
                  </a:lnTo>
                  <a:lnTo>
                    <a:pt x="94" y="44"/>
                  </a:lnTo>
                  <a:lnTo>
                    <a:pt x="98" y="42"/>
                  </a:lnTo>
                  <a:lnTo>
                    <a:pt x="100" y="40"/>
                  </a:lnTo>
                  <a:lnTo>
                    <a:pt x="103" y="38"/>
                  </a:lnTo>
                  <a:lnTo>
                    <a:pt x="103" y="32"/>
                  </a:lnTo>
                  <a:lnTo>
                    <a:pt x="104" y="27"/>
                  </a:lnTo>
                  <a:lnTo>
                    <a:pt x="104" y="26"/>
                  </a:lnTo>
                  <a:lnTo>
                    <a:pt x="105" y="25"/>
                  </a:lnTo>
                  <a:lnTo>
                    <a:pt x="117" y="30"/>
                  </a:lnTo>
                  <a:lnTo>
                    <a:pt x="115" y="27"/>
                  </a:lnTo>
                  <a:lnTo>
                    <a:pt x="114" y="26"/>
                  </a:lnTo>
                  <a:lnTo>
                    <a:pt x="114" y="25"/>
                  </a:lnTo>
                  <a:lnTo>
                    <a:pt x="114" y="23"/>
                  </a:lnTo>
                  <a:lnTo>
                    <a:pt x="115" y="23"/>
                  </a:lnTo>
                  <a:lnTo>
                    <a:pt x="118" y="21"/>
                  </a:lnTo>
                  <a:lnTo>
                    <a:pt x="119" y="18"/>
                  </a:lnTo>
                  <a:lnTo>
                    <a:pt x="120" y="13"/>
                  </a:lnTo>
                  <a:lnTo>
                    <a:pt x="118" y="8"/>
                  </a:lnTo>
                  <a:lnTo>
                    <a:pt x="113" y="5"/>
                  </a:lnTo>
                  <a:lnTo>
                    <a:pt x="108" y="1"/>
                  </a:lnTo>
                  <a:lnTo>
                    <a:pt x="106" y="0"/>
                  </a:lnTo>
                  <a:lnTo>
                    <a:pt x="10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44" name="Freeform 387"/>
            <p:cNvSpPr>
              <a:spLocks/>
            </p:cNvSpPr>
            <p:nvPr/>
          </p:nvSpPr>
          <p:spPr bwMode="auto">
            <a:xfrm>
              <a:off x="1167" y="882"/>
              <a:ext cx="162" cy="83"/>
            </a:xfrm>
            <a:custGeom>
              <a:avLst/>
              <a:gdLst>
                <a:gd name="T0" fmla="*/ 103 w 162"/>
                <a:gd name="T1" fmla="*/ 4 h 83"/>
                <a:gd name="T2" fmla="*/ 103 w 162"/>
                <a:gd name="T3" fmla="*/ 13 h 83"/>
                <a:gd name="T4" fmla="*/ 100 w 162"/>
                <a:gd name="T5" fmla="*/ 15 h 83"/>
                <a:gd name="T6" fmla="*/ 110 w 162"/>
                <a:gd name="T7" fmla="*/ 31 h 83"/>
                <a:gd name="T8" fmla="*/ 108 w 162"/>
                <a:gd name="T9" fmla="*/ 39 h 83"/>
                <a:gd name="T10" fmla="*/ 113 w 162"/>
                <a:gd name="T11" fmla="*/ 41 h 83"/>
                <a:gd name="T12" fmla="*/ 85 w 162"/>
                <a:gd name="T13" fmla="*/ 43 h 83"/>
                <a:gd name="T14" fmla="*/ 76 w 162"/>
                <a:gd name="T15" fmla="*/ 39 h 83"/>
                <a:gd name="T16" fmla="*/ 70 w 162"/>
                <a:gd name="T17" fmla="*/ 34 h 83"/>
                <a:gd name="T18" fmla="*/ 57 w 162"/>
                <a:gd name="T19" fmla="*/ 33 h 83"/>
                <a:gd name="T20" fmla="*/ 42 w 162"/>
                <a:gd name="T21" fmla="*/ 27 h 83"/>
                <a:gd name="T22" fmla="*/ 32 w 162"/>
                <a:gd name="T23" fmla="*/ 24 h 83"/>
                <a:gd name="T24" fmla="*/ 17 w 162"/>
                <a:gd name="T25" fmla="*/ 27 h 83"/>
                <a:gd name="T26" fmla="*/ 11 w 162"/>
                <a:gd name="T27" fmla="*/ 36 h 83"/>
                <a:gd name="T28" fmla="*/ 11 w 162"/>
                <a:gd name="T29" fmla="*/ 42 h 83"/>
                <a:gd name="T30" fmla="*/ 4 w 162"/>
                <a:gd name="T31" fmla="*/ 42 h 83"/>
                <a:gd name="T32" fmla="*/ 16 w 162"/>
                <a:gd name="T33" fmla="*/ 47 h 83"/>
                <a:gd name="T34" fmla="*/ 3 w 162"/>
                <a:gd name="T35" fmla="*/ 52 h 83"/>
                <a:gd name="T36" fmla="*/ 1 w 162"/>
                <a:gd name="T37" fmla="*/ 58 h 83"/>
                <a:gd name="T38" fmla="*/ 18 w 162"/>
                <a:gd name="T39" fmla="*/ 58 h 83"/>
                <a:gd name="T40" fmla="*/ 22 w 162"/>
                <a:gd name="T41" fmla="*/ 62 h 83"/>
                <a:gd name="T42" fmla="*/ 23 w 162"/>
                <a:gd name="T43" fmla="*/ 55 h 83"/>
                <a:gd name="T44" fmla="*/ 28 w 162"/>
                <a:gd name="T45" fmla="*/ 63 h 83"/>
                <a:gd name="T46" fmla="*/ 36 w 162"/>
                <a:gd name="T47" fmla="*/ 59 h 83"/>
                <a:gd name="T48" fmla="*/ 37 w 162"/>
                <a:gd name="T49" fmla="*/ 49 h 83"/>
                <a:gd name="T50" fmla="*/ 36 w 162"/>
                <a:gd name="T51" fmla="*/ 42 h 83"/>
                <a:gd name="T52" fmla="*/ 41 w 162"/>
                <a:gd name="T53" fmla="*/ 58 h 83"/>
                <a:gd name="T54" fmla="*/ 62 w 162"/>
                <a:gd name="T55" fmla="*/ 54 h 83"/>
                <a:gd name="T56" fmla="*/ 70 w 162"/>
                <a:gd name="T57" fmla="*/ 50 h 83"/>
                <a:gd name="T58" fmla="*/ 74 w 162"/>
                <a:gd name="T59" fmla="*/ 53 h 83"/>
                <a:gd name="T60" fmla="*/ 87 w 162"/>
                <a:gd name="T61" fmla="*/ 48 h 83"/>
                <a:gd name="T62" fmla="*/ 91 w 162"/>
                <a:gd name="T63" fmla="*/ 49 h 83"/>
                <a:gd name="T64" fmla="*/ 80 w 162"/>
                <a:gd name="T65" fmla="*/ 62 h 83"/>
                <a:gd name="T66" fmla="*/ 63 w 162"/>
                <a:gd name="T67" fmla="*/ 63 h 83"/>
                <a:gd name="T68" fmla="*/ 53 w 162"/>
                <a:gd name="T69" fmla="*/ 69 h 83"/>
                <a:gd name="T70" fmla="*/ 44 w 162"/>
                <a:gd name="T71" fmla="*/ 70 h 83"/>
                <a:gd name="T72" fmla="*/ 49 w 162"/>
                <a:gd name="T73" fmla="*/ 83 h 83"/>
                <a:gd name="T74" fmla="*/ 67 w 162"/>
                <a:gd name="T75" fmla="*/ 81 h 83"/>
                <a:gd name="T76" fmla="*/ 76 w 162"/>
                <a:gd name="T77" fmla="*/ 75 h 83"/>
                <a:gd name="T78" fmla="*/ 85 w 162"/>
                <a:gd name="T79" fmla="*/ 66 h 83"/>
                <a:gd name="T80" fmla="*/ 94 w 162"/>
                <a:gd name="T81" fmla="*/ 67 h 83"/>
                <a:gd name="T82" fmla="*/ 105 w 162"/>
                <a:gd name="T83" fmla="*/ 63 h 83"/>
                <a:gd name="T84" fmla="*/ 113 w 162"/>
                <a:gd name="T85" fmla="*/ 59 h 83"/>
                <a:gd name="T86" fmla="*/ 119 w 162"/>
                <a:gd name="T87" fmla="*/ 63 h 83"/>
                <a:gd name="T88" fmla="*/ 132 w 162"/>
                <a:gd name="T89" fmla="*/ 61 h 83"/>
                <a:gd name="T90" fmla="*/ 139 w 162"/>
                <a:gd name="T91" fmla="*/ 60 h 83"/>
                <a:gd name="T92" fmla="*/ 154 w 162"/>
                <a:gd name="T93" fmla="*/ 60 h 83"/>
                <a:gd name="T94" fmla="*/ 159 w 162"/>
                <a:gd name="T95" fmla="*/ 55 h 83"/>
                <a:gd name="T96" fmla="*/ 156 w 162"/>
                <a:gd name="T97" fmla="*/ 27 h 83"/>
                <a:gd name="T98" fmla="*/ 152 w 162"/>
                <a:gd name="T99" fmla="*/ 22 h 83"/>
                <a:gd name="T100" fmla="*/ 150 w 162"/>
                <a:gd name="T101" fmla="*/ 32 h 83"/>
                <a:gd name="T102" fmla="*/ 147 w 162"/>
                <a:gd name="T103" fmla="*/ 36 h 83"/>
                <a:gd name="T104" fmla="*/ 145 w 162"/>
                <a:gd name="T105" fmla="*/ 43 h 83"/>
                <a:gd name="T106" fmla="*/ 135 w 162"/>
                <a:gd name="T107" fmla="*/ 35 h 83"/>
                <a:gd name="T108" fmla="*/ 133 w 162"/>
                <a:gd name="T109" fmla="*/ 21 h 83"/>
                <a:gd name="T110" fmla="*/ 127 w 162"/>
                <a:gd name="T111" fmla="*/ 26 h 83"/>
                <a:gd name="T112" fmla="*/ 119 w 162"/>
                <a:gd name="T113" fmla="*/ 19 h 83"/>
                <a:gd name="T114" fmla="*/ 111 w 162"/>
                <a:gd name="T115" fmla="*/ 11 h 83"/>
                <a:gd name="T116" fmla="*/ 105 w 162"/>
                <a:gd name="T117" fmla="*/ 0 h 8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2"/>
                <a:gd name="T178" fmla="*/ 0 h 83"/>
                <a:gd name="T179" fmla="*/ 162 w 162"/>
                <a:gd name="T180" fmla="*/ 83 h 8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2" h="83">
                  <a:moveTo>
                    <a:pt x="105" y="0"/>
                  </a:moveTo>
                  <a:lnTo>
                    <a:pt x="105" y="4"/>
                  </a:lnTo>
                  <a:lnTo>
                    <a:pt x="103" y="4"/>
                  </a:lnTo>
                  <a:lnTo>
                    <a:pt x="101" y="4"/>
                  </a:lnTo>
                  <a:lnTo>
                    <a:pt x="99" y="3"/>
                  </a:lnTo>
                  <a:lnTo>
                    <a:pt x="101" y="7"/>
                  </a:lnTo>
                  <a:lnTo>
                    <a:pt x="103" y="13"/>
                  </a:lnTo>
                  <a:lnTo>
                    <a:pt x="100" y="13"/>
                  </a:lnTo>
                  <a:lnTo>
                    <a:pt x="99" y="15"/>
                  </a:lnTo>
                  <a:lnTo>
                    <a:pt x="100" y="15"/>
                  </a:lnTo>
                  <a:lnTo>
                    <a:pt x="101" y="17"/>
                  </a:lnTo>
                  <a:lnTo>
                    <a:pt x="101" y="20"/>
                  </a:lnTo>
                  <a:lnTo>
                    <a:pt x="99" y="26"/>
                  </a:lnTo>
                  <a:lnTo>
                    <a:pt x="110" y="31"/>
                  </a:lnTo>
                  <a:lnTo>
                    <a:pt x="107" y="34"/>
                  </a:lnTo>
                  <a:lnTo>
                    <a:pt x="105" y="39"/>
                  </a:lnTo>
                  <a:lnTo>
                    <a:pt x="108" y="39"/>
                  </a:lnTo>
                  <a:lnTo>
                    <a:pt x="111" y="39"/>
                  </a:lnTo>
                  <a:lnTo>
                    <a:pt x="112" y="40"/>
                  </a:lnTo>
                  <a:lnTo>
                    <a:pt x="113" y="41"/>
                  </a:lnTo>
                  <a:lnTo>
                    <a:pt x="113" y="46"/>
                  </a:lnTo>
                  <a:lnTo>
                    <a:pt x="92" y="43"/>
                  </a:lnTo>
                  <a:lnTo>
                    <a:pt x="85" y="43"/>
                  </a:lnTo>
                  <a:lnTo>
                    <a:pt x="79" y="43"/>
                  </a:lnTo>
                  <a:lnTo>
                    <a:pt x="78" y="39"/>
                  </a:lnTo>
                  <a:lnTo>
                    <a:pt x="76" y="39"/>
                  </a:lnTo>
                  <a:lnTo>
                    <a:pt x="72" y="39"/>
                  </a:lnTo>
                  <a:lnTo>
                    <a:pt x="71" y="38"/>
                  </a:lnTo>
                  <a:lnTo>
                    <a:pt x="70" y="35"/>
                  </a:lnTo>
                  <a:lnTo>
                    <a:pt x="70" y="34"/>
                  </a:lnTo>
                  <a:lnTo>
                    <a:pt x="66" y="33"/>
                  </a:lnTo>
                  <a:lnTo>
                    <a:pt x="64" y="33"/>
                  </a:lnTo>
                  <a:lnTo>
                    <a:pt x="57" y="33"/>
                  </a:lnTo>
                  <a:lnTo>
                    <a:pt x="53" y="31"/>
                  </a:lnTo>
                  <a:lnTo>
                    <a:pt x="50" y="27"/>
                  </a:lnTo>
                  <a:lnTo>
                    <a:pt x="46" y="27"/>
                  </a:lnTo>
                  <a:lnTo>
                    <a:pt x="42" y="27"/>
                  </a:lnTo>
                  <a:lnTo>
                    <a:pt x="38" y="27"/>
                  </a:lnTo>
                  <a:lnTo>
                    <a:pt x="35" y="27"/>
                  </a:lnTo>
                  <a:lnTo>
                    <a:pt x="32" y="24"/>
                  </a:lnTo>
                  <a:lnTo>
                    <a:pt x="28" y="24"/>
                  </a:lnTo>
                  <a:lnTo>
                    <a:pt x="23" y="24"/>
                  </a:lnTo>
                  <a:lnTo>
                    <a:pt x="22" y="27"/>
                  </a:lnTo>
                  <a:lnTo>
                    <a:pt x="17" y="27"/>
                  </a:lnTo>
                  <a:lnTo>
                    <a:pt x="12" y="26"/>
                  </a:lnTo>
                  <a:lnTo>
                    <a:pt x="11" y="32"/>
                  </a:lnTo>
                  <a:lnTo>
                    <a:pt x="11" y="35"/>
                  </a:lnTo>
                  <a:lnTo>
                    <a:pt x="11" y="36"/>
                  </a:lnTo>
                  <a:lnTo>
                    <a:pt x="12" y="38"/>
                  </a:lnTo>
                  <a:lnTo>
                    <a:pt x="18" y="39"/>
                  </a:lnTo>
                  <a:lnTo>
                    <a:pt x="15" y="40"/>
                  </a:lnTo>
                  <a:lnTo>
                    <a:pt x="11" y="42"/>
                  </a:lnTo>
                  <a:lnTo>
                    <a:pt x="8" y="41"/>
                  </a:lnTo>
                  <a:lnTo>
                    <a:pt x="5" y="41"/>
                  </a:lnTo>
                  <a:lnTo>
                    <a:pt x="4" y="42"/>
                  </a:lnTo>
                  <a:lnTo>
                    <a:pt x="3" y="43"/>
                  </a:lnTo>
                  <a:lnTo>
                    <a:pt x="4" y="48"/>
                  </a:lnTo>
                  <a:lnTo>
                    <a:pt x="14" y="47"/>
                  </a:lnTo>
                  <a:lnTo>
                    <a:pt x="16" y="47"/>
                  </a:lnTo>
                  <a:lnTo>
                    <a:pt x="14" y="48"/>
                  </a:lnTo>
                  <a:lnTo>
                    <a:pt x="11" y="50"/>
                  </a:lnTo>
                  <a:lnTo>
                    <a:pt x="7" y="52"/>
                  </a:lnTo>
                  <a:lnTo>
                    <a:pt x="3" y="52"/>
                  </a:lnTo>
                  <a:lnTo>
                    <a:pt x="0" y="54"/>
                  </a:lnTo>
                  <a:lnTo>
                    <a:pt x="1" y="58"/>
                  </a:lnTo>
                  <a:lnTo>
                    <a:pt x="4" y="60"/>
                  </a:lnTo>
                  <a:lnTo>
                    <a:pt x="9" y="59"/>
                  </a:lnTo>
                  <a:lnTo>
                    <a:pt x="17" y="56"/>
                  </a:lnTo>
                  <a:lnTo>
                    <a:pt x="18" y="58"/>
                  </a:lnTo>
                  <a:lnTo>
                    <a:pt x="19" y="58"/>
                  </a:lnTo>
                  <a:lnTo>
                    <a:pt x="19" y="62"/>
                  </a:lnTo>
                  <a:lnTo>
                    <a:pt x="22" y="62"/>
                  </a:lnTo>
                  <a:lnTo>
                    <a:pt x="23" y="62"/>
                  </a:lnTo>
                  <a:lnTo>
                    <a:pt x="23" y="59"/>
                  </a:lnTo>
                  <a:lnTo>
                    <a:pt x="23" y="55"/>
                  </a:lnTo>
                  <a:lnTo>
                    <a:pt x="28" y="55"/>
                  </a:lnTo>
                  <a:lnTo>
                    <a:pt x="28" y="60"/>
                  </a:lnTo>
                  <a:lnTo>
                    <a:pt x="28" y="63"/>
                  </a:lnTo>
                  <a:lnTo>
                    <a:pt x="31" y="63"/>
                  </a:lnTo>
                  <a:lnTo>
                    <a:pt x="34" y="59"/>
                  </a:lnTo>
                  <a:lnTo>
                    <a:pt x="36" y="59"/>
                  </a:lnTo>
                  <a:lnTo>
                    <a:pt x="36" y="56"/>
                  </a:lnTo>
                  <a:lnTo>
                    <a:pt x="35" y="53"/>
                  </a:lnTo>
                  <a:lnTo>
                    <a:pt x="35" y="52"/>
                  </a:lnTo>
                  <a:lnTo>
                    <a:pt x="37" y="49"/>
                  </a:lnTo>
                  <a:lnTo>
                    <a:pt x="36" y="47"/>
                  </a:lnTo>
                  <a:lnTo>
                    <a:pt x="36" y="46"/>
                  </a:lnTo>
                  <a:lnTo>
                    <a:pt x="36" y="47"/>
                  </a:lnTo>
                  <a:lnTo>
                    <a:pt x="36" y="42"/>
                  </a:lnTo>
                  <a:lnTo>
                    <a:pt x="41" y="42"/>
                  </a:lnTo>
                  <a:lnTo>
                    <a:pt x="41" y="58"/>
                  </a:lnTo>
                  <a:lnTo>
                    <a:pt x="46" y="56"/>
                  </a:lnTo>
                  <a:lnTo>
                    <a:pt x="51" y="56"/>
                  </a:lnTo>
                  <a:lnTo>
                    <a:pt x="56" y="56"/>
                  </a:lnTo>
                  <a:lnTo>
                    <a:pt x="62" y="54"/>
                  </a:lnTo>
                  <a:lnTo>
                    <a:pt x="63" y="53"/>
                  </a:lnTo>
                  <a:lnTo>
                    <a:pt x="64" y="50"/>
                  </a:lnTo>
                  <a:lnTo>
                    <a:pt x="70" y="50"/>
                  </a:lnTo>
                  <a:lnTo>
                    <a:pt x="71" y="54"/>
                  </a:lnTo>
                  <a:lnTo>
                    <a:pt x="74" y="54"/>
                  </a:lnTo>
                  <a:lnTo>
                    <a:pt x="74" y="53"/>
                  </a:lnTo>
                  <a:lnTo>
                    <a:pt x="81" y="54"/>
                  </a:lnTo>
                  <a:lnTo>
                    <a:pt x="87" y="52"/>
                  </a:lnTo>
                  <a:lnTo>
                    <a:pt x="87" y="48"/>
                  </a:lnTo>
                  <a:lnTo>
                    <a:pt x="88" y="48"/>
                  </a:lnTo>
                  <a:lnTo>
                    <a:pt x="91" y="48"/>
                  </a:lnTo>
                  <a:lnTo>
                    <a:pt x="91" y="49"/>
                  </a:lnTo>
                  <a:lnTo>
                    <a:pt x="91" y="52"/>
                  </a:lnTo>
                  <a:lnTo>
                    <a:pt x="88" y="55"/>
                  </a:lnTo>
                  <a:lnTo>
                    <a:pt x="86" y="58"/>
                  </a:lnTo>
                  <a:lnTo>
                    <a:pt x="80" y="62"/>
                  </a:lnTo>
                  <a:lnTo>
                    <a:pt x="76" y="63"/>
                  </a:lnTo>
                  <a:lnTo>
                    <a:pt x="72" y="63"/>
                  </a:lnTo>
                  <a:lnTo>
                    <a:pt x="67" y="62"/>
                  </a:lnTo>
                  <a:lnTo>
                    <a:pt x="63" y="63"/>
                  </a:lnTo>
                  <a:lnTo>
                    <a:pt x="56" y="66"/>
                  </a:lnTo>
                  <a:lnTo>
                    <a:pt x="55" y="67"/>
                  </a:lnTo>
                  <a:lnTo>
                    <a:pt x="53" y="69"/>
                  </a:lnTo>
                  <a:lnTo>
                    <a:pt x="51" y="69"/>
                  </a:lnTo>
                  <a:lnTo>
                    <a:pt x="48" y="69"/>
                  </a:lnTo>
                  <a:lnTo>
                    <a:pt x="44" y="70"/>
                  </a:lnTo>
                  <a:lnTo>
                    <a:pt x="43" y="74"/>
                  </a:lnTo>
                  <a:lnTo>
                    <a:pt x="43" y="77"/>
                  </a:lnTo>
                  <a:lnTo>
                    <a:pt x="44" y="80"/>
                  </a:lnTo>
                  <a:lnTo>
                    <a:pt x="49" y="83"/>
                  </a:lnTo>
                  <a:lnTo>
                    <a:pt x="53" y="83"/>
                  </a:lnTo>
                  <a:lnTo>
                    <a:pt x="58" y="83"/>
                  </a:lnTo>
                  <a:lnTo>
                    <a:pt x="67" y="81"/>
                  </a:lnTo>
                  <a:lnTo>
                    <a:pt x="69" y="79"/>
                  </a:lnTo>
                  <a:lnTo>
                    <a:pt x="70" y="76"/>
                  </a:lnTo>
                  <a:lnTo>
                    <a:pt x="74" y="75"/>
                  </a:lnTo>
                  <a:lnTo>
                    <a:pt x="76" y="75"/>
                  </a:lnTo>
                  <a:lnTo>
                    <a:pt x="78" y="74"/>
                  </a:lnTo>
                  <a:lnTo>
                    <a:pt x="81" y="69"/>
                  </a:lnTo>
                  <a:lnTo>
                    <a:pt x="83" y="67"/>
                  </a:lnTo>
                  <a:lnTo>
                    <a:pt x="85" y="66"/>
                  </a:lnTo>
                  <a:lnTo>
                    <a:pt x="87" y="66"/>
                  </a:lnTo>
                  <a:lnTo>
                    <a:pt x="90" y="66"/>
                  </a:lnTo>
                  <a:lnTo>
                    <a:pt x="92" y="67"/>
                  </a:lnTo>
                  <a:lnTo>
                    <a:pt x="94" y="67"/>
                  </a:lnTo>
                  <a:lnTo>
                    <a:pt x="98" y="63"/>
                  </a:lnTo>
                  <a:lnTo>
                    <a:pt x="101" y="63"/>
                  </a:lnTo>
                  <a:lnTo>
                    <a:pt x="105" y="63"/>
                  </a:lnTo>
                  <a:lnTo>
                    <a:pt x="108" y="63"/>
                  </a:lnTo>
                  <a:lnTo>
                    <a:pt x="111" y="62"/>
                  </a:lnTo>
                  <a:lnTo>
                    <a:pt x="113" y="59"/>
                  </a:lnTo>
                  <a:lnTo>
                    <a:pt x="115" y="59"/>
                  </a:lnTo>
                  <a:lnTo>
                    <a:pt x="118" y="59"/>
                  </a:lnTo>
                  <a:lnTo>
                    <a:pt x="119" y="61"/>
                  </a:lnTo>
                  <a:lnTo>
                    <a:pt x="119" y="63"/>
                  </a:lnTo>
                  <a:lnTo>
                    <a:pt x="121" y="65"/>
                  </a:lnTo>
                  <a:lnTo>
                    <a:pt x="126" y="65"/>
                  </a:lnTo>
                  <a:lnTo>
                    <a:pt x="129" y="63"/>
                  </a:lnTo>
                  <a:lnTo>
                    <a:pt x="132" y="61"/>
                  </a:lnTo>
                  <a:lnTo>
                    <a:pt x="133" y="58"/>
                  </a:lnTo>
                  <a:lnTo>
                    <a:pt x="135" y="58"/>
                  </a:lnTo>
                  <a:lnTo>
                    <a:pt x="136" y="59"/>
                  </a:lnTo>
                  <a:lnTo>
                    <a:pt x="139" y="60"/>
                  </a:lnTo>
                  <a:lnTo>
                    <a:pt x="143" y="60"/>
                  </a:lnTo>
                  <a:lnTo>
                    <a:pt x="148" y="60"/>
                  </a:lnTo>
                  <a:lnTo>
                    <a:pt x="152" y="59"/>
                  </a:lnTo>
                  <a:lnTo>
                    <a:pt x="154" y="60"/>
                  </a:lnTo>
                  <a:lnTo>
                    <a:pt x="155" y="60"/>
                  </a:lnTo>
                  <a:lnTo>
                    <a:pt x="157" y="58"/>
                  </a:lnTo>
                  <a:lnTo>
                    <a:pt x="159" y="55"/>
                  </a:lnTo>
                  <a:lnTo>
                    <a:pt x="162" y="54"/>
                  </a:lnTo>
                  <a:lnTo>
                    <a:pt x="161" y="40"/>
                  </a:lnTo>
                  <a:lnTo>
                    <a:pt x="160" y="33"/>
                  </a:lnTo>
                  <a:lnTo>
                    <a:pt x="156" y="27"/>
                  </a:lnTo>
                  <a:lnTo>
                    <a:pt x="154" y="26"/>
                  </a:lnTo>
                  <a:lnTo>
                    <a:pt x="152" y="24"/>
                  </a:lnTo>
                  <a:lnTo>
                    <a:pt x="152" y="22"/>
                  </a:lnTo>
                  <a:lnTo>
                    <a:pt x="149" y="22"/>
                  </a:lnTo>
                  <a:lnTo>
                    <a:pt x="148" y="24"/>
                  </a:lnTo>
                  <a:lnTo>
                    <a:pt x="148" y="31"/>
                  </a:lnTo>
                  <a:lnTo>
                    <a:pt x="150" y="32"/>
                  </a:lnTo>
                  <a:lnTo>
                    <a:pt x="149" y="34"/>
                  </a:lnTo>
                  <a:lnTo>
                    <a:pt x="148" y="34"/>
                  </a:lnTo>
                  <a:lnTo>
                    <a:pt x="147" y="35"/>
                  </a:lnTo>
                  <a:lnTo>
                    <a:pt x="147" y="36"/>
                  </a:lnTo>
                  <a:lnTo>
                    <a:pt x="147" y="41"/>
                  </a:lnTo>
                  <a:lnTo>
                    <a:pt x="146" y="42"/>
                  </a:lnTo>
                  <a:lnTo>
                    <a:pt x="145" y="43"/>
                  </a:lnTo>
                  <a:lnTo>
                    <a:pt x="142" y="33"/>
                  </a:lnTo>
                  <a:lnTo>
                    <a:pt x="135" y="35"/>
                  </a:lnTo>
                  <a:lnTo>
                    <a:pt x="136" y="29"/>
                  </a:lnTo>
                  <a:lnTo>
                    <a:pt x="136" y="24"/>
                  </a:lnTo>
                  <a:lnTo>
                    <a:pt x="135" y="21"/>
                  </a:lnTo>
                  <a:lnTo>
                    <a:pt x="133" y="21"/>
                  </a:lnTo>
                  <a:lnTo>
                    <a:pt x="131" y="21"/>
                  </a:lnTo>
                  <a:lnTo>
                    <a:pt x="129" y="25"/>
                  </a:lnTo>
                  <a:lnTo>
                    <a:pt x="127" y="26"/>
                  </a:lnTo>
                  <a:lnTo>
                    <a:pt x="126" y="26"/>
                  </a:lnTo>
                  <a:lnTo>
                    <a:pt x="122" y="22"/>
                  </a:lnTo>
                  <a:lnTo>
                    <a:pt x="119" y="19"/>
                  </a:lnTo>
                  <a:lnTo>
                    <a:pt x="115" y="17"/>
                  </a:lnTo>
                  <a:lnTo>
                    <a:pt x="113" y="17"/>
                  </a:lnTo>
                  <a:lnTo>
                    <a:pt x="112" y="15"/>
                  </a:lnTo>
                  <a:lnTo>
                    <a:pt x="111" y="11"/>
                  </a:lnTo>
                  <a:lnTo>
                    <a:pt x="111" y="6"/>
                  </a:lnTo>
                  <a:lnTo>
                    <a:pt x="110" y="3"/>
                  </a:lnTo>
                  <a:lnTo>
                    <a:pt x="107" y="1"/>
                  </a:lnTo>
                  <a:lnTo>
                    <a:pt x="105"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45" name="Freeform 388"/>
            <p:cNvSpPr>
              <a:spLocks/>
            </p:cNvSpPr>
            <p:nvPr/>
          </p:nvSpPr>
          <p:spPr bwMode="auto">
            <a:xfrm>
              <a:off x="1193" y="886"/>
              <a:ext cx="8" cy="8"/>
            </a:xfrm>
            <a:custGeom>
              <a:avLst/>
              <a:gdLst>
                <a:gd name="T0" fmla="*/ 2 w 8"/>
                <a:gd name="T1" fmla="*/ 0 h 8"/>
                <a:gd name="T2" fmla="*/ 2 w 8"/>
                <a:gd name="T3" fmla="*/ 0 h 8"/>
                <a:gd name="T4" fmla="*/ 2 w 8"/>
                <a:gd name="T5" fmla="*/ 3 h 8"/>
                <a:gd name="T6" fmla="*/ 2 w 8"/>
                <a:gd name="T7" fmla="*/ 3 h 8"/>
                <a:gd name="T8" fmla="*/ 0 w 8"/>
                <a:gd name="T9" fmla="*/ 3 h 8"/>
                <a:gd name="T10" fmla="*/ 0 w 8"/>
                <a:gd name="T11" fmla="*/ 4 h 8"/>
                <a:gd name="T12" fmla="*/ 0 w 8"/>
                <a:gd name="T13" fmla="*/ 8 h 8"/>
                <a:gd name="T14" fmla="*/ 0 w 8"/>
                <a:gd name="T15" fmla="*/ 8 h 8"/>
                <a:gd name="T16" fmla="*/ 4 w 8"/>
                <a:gd name="T17" fmla="*/ 7 h 8"/>
                <a:gd name="T18" fmla="*/ 8 w 8"/>
                <a:gd name="T19" fmla="*/ 7 h 8"/>
                <a:gd name="T20" fmla="*/ 8 w 8"/>
                <a:gd name="T21" fmla="*/ 7 h 8"/>
                <a:gd name="T22" fmla="*/ 8 w 8"/>
                <a:gd name="T23" fmla="*/ 1 h 8"/>
                <a:gd name="T24" fmla="*/ 6 w 8"/>
                <a:gd name="T25" fmla="*/ 0 h 8"/>
                <a:gd name="T26" fmla="*/ 6 w 8"/>
                <a:gd name="T27" fmla="*/ 0 h 8"/>
                <a:gd name="T28" fmla="*/ 4 w 8"/>
                <a:gd name="T29" fmla="*/ 0 h 8"/>
                <a:gd name="T30" fmla="*/ 2 w 8"/>
                <a:gd name="T31" fmla="*/ 0 h 8"/>
                <a:gd name="T32" fmla="*/ 2 w 8"/>
                <a:gd name="T33" fmla="*/ 0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8"/>
                <a:gd name="T53" fmla="*/ 8 w 8"/>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8">
                  <a:moveTo>
                    <a:pt x="2" y="0"/>
                  </a:moveTo>
                  <a:lnTo>
                    <a:pt x="2" y="0"/>
                  </a:lnTo>
                  <a:lnTo>
                    <a:pt x="2" y="3"/>
                  </a:lnTo>
                  <a:lnTo>
                    <a:pt x="0" y="3"/>
                  </a:lnTo>
                  <a:lnTo>
                    <a:pt x="0" y="4"/>
                  </a:lnTo>
                  <a:lnTo>
                    <a:pt x="0" y="8"/>
                  </a:lnTo>
                  <a:lnTo>
                    <a:pt x="4" y="7"/>
                  </a:lnTo>
                  <a:lnTo>
                    <a:pt x="8" y="7"/>
                  </a:lnTo>
                  <a:lnTo>
                    <a:pt x="8" y="1"/>
                  </a:lnTo>
                  <a:lnTo>
                    <a:pt x="6" y="0"/>
                  </a:lnTo>
                  <a:lnTo>
                    <a:pt x="4" y="0"/>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46" name="Freeform 389"/>
            <p:cNvSpPr>
              <a:spLocks/>
            </p:cNvSpPr>
            <p:nvPr/>
          </p:nvSpPr>
          <p:spPr bwMode="auto">
            <a:xfrm>
              <a:off x="1181" y="900"/>
              <a:ext cx="5" cy="6"/>
            </a:xfrm>
            <a:custGeom>
              <a:avLst/>
              <a:gdLst>
                <a:gd name="T0" fmla="*/ 2 w 5"/>
                <a:gd name="T1" fmla="*/ 0 h 6"/>
                <a:gd name="T2" fmla="*/ 2 w 5"/>
                <a:gd name="T3" fmla="*/ 0 h 6"/>
                <a:gd name="T4" fmla="*/ 0 w 5"/>
                <a:gd name="T5" fmla="*/ 2 h 6"/>
                <a:gd name="T6" fmla="*/ 1 w 5"/>
                <a:gd name="T7" fmla="*/ 3 h 6"/>
                <a:gd name="T8" fmla="*/ 4 w 5"/>
                <a:gd name="T9" fmla="*/ 6 h 6"/>
                <a:gd name="T10" fmla="*/ 5 w 5"/>
                <a:gd name="T11" fmla="*/ 1 h 6"/>
                <a:gd name="T12" fmla="*/ 2 w 5"/>
                <a:gd name="T13" fmla="*/ 0 h 6"/>
                <a:gd name="T14" fmla="*/ 0 60000 65536"/>
                <a:gd name="T15" fmla="*/ 0 60000 65536"/>
                <a:gd name="T16" fmla="*/ 0 60000 65536"/>
                <a:gd name="T17" fmla="*/ 0 60000 65536"/>
                <a:gd name="T18" fmla="*/ 0 60000 65536"/>
                <a:gd name="T19" fmla="*/ 0 60000 65536"/>
                <a:gd name="T20" fmla="*/ 0 60000 65536"/>
                <a:gd name="T21" fmla="*/ 0 w 5"/>
                <a:gd name="T22" fmla="*/ 0 h 6"/>
                <a:gd name="T23" fmla="*/ 5 w 5"/>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6">
                  <a:moveTo>
                    <a:pt x="2" y="0"/>
                  </a:moveTo>
                  <a:lnTo>
                    <a:pt x="2" y="0"/>
                  </a:lnTo>
                  <a:lnTo>
                    <a:pt x="0" y="2"/>
                  </a:lnTo>
                  <a:lnTo>
                    <a:pt x="1" y="3"/>
                  </a:lnTo>
                  <a:lnTo>
                    <a:pt x="4" y="6"/>
                  </a:lnTo>
                  <a:lnTo>
                    <a:pt x="5" y="1"/>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47" name="Freeform 390"/>
            <p:cNvSpPr>
              <a:spLocks/>
            </p:cNvSpPr>
            <p:nvPr/>
          </p:nvSpPr>
          <p:spPr bwMode="auto">
            <a:xfrm>
              <a:off x="1139" y="909"/>
              <a:ext cx="19" cy="25"/>
            </a:xfrm>
            <a:custGeom>
              <a:avLst/>
              <a:gdLst>
                <a:gd name="T0" fmla="*/ 15 w 19"/>
                <a:gd name="T1" fmla="*/ 0 h 25"/>
                <a:gd name="T2" fmla="*/ 15 w 19"/>
                <a:gd name="T3" fmla="*/ 0 h 25"/>
                <a:gd name="T4" fmla="*/ 12 w 19"/>
                <a:gd name="T5" fmla="*/ 4 h 25"/>
                <a:gd name="T6" fmla="*/ 12 w 19"/>
                <a:gd name="T7" fmla="*/ 4 h 25"/>
                <a:gd name="T8" fmla="*/ 12 w 19"/>
                <a:gd name="T9" fmla="*/ 6 h 25"/>
                <a:gd name="T10" fmla="*/ 12 w 19"/>
                <a:gd name="T11" fmla="*/ 8 h 25"/>
                <a:gd name="T12" fmla="*/ 12 w 19"/>
                <a:gd name="T13" fmla="*/ 8 h 25"/>
                <a:gd name="T14" fmla="*/ 8 w 19"/>
                <a:gd name="T15" fmla="*/ 11 h 25"/>
                <a:gd name="T16" fmla="*/ 4 w 19"/>
                <a:gd name="T17" fmla="*/ 13 h 25"/>
                <a:gd name="T18" fmla="*/ 4 w 19"/>
                <a:gd name="T19" fmla="*/ 13 h 25"/>
                <a:gd name="T20" fmla="*/ 2 w 19"/>
                <a:gd name="T21" fmla="*/ 15 h 25"/>
                <a:gd name="T22" fmla="*/ 1 w 19"/>
                <a:gd name="T23" fmla="*/ 19 h 25"/>
                <a:gd name="T24" fmla="*/ 1 w 19"/>
                <a:gd name="T25" fmla="*/ 19 h 25"/>
                <a:gd name="T26" fmla="*/ 0 w 19"/>
                <a:gd name="T27" fmla="*/ 19 h 25"/>
                <a:gd name="T28" fmla="*/ 0 w 19"/>
                <a:gd name="T29" fmla="*/ 20 h 25"/>
                <a:gd name="T30" fmla="*/ 0 w 19"/>
                <a:gd name="T31" fmla="*/ 23 h 25"/>
                <a:gd name="T32" fmla="*/ 0 w 19"/>
                <a:gd name="T33" fmla="*/ 23 h 25"/>
                <a:gd name="T34" fmla="*/ 12 w 19"/>
                <a:gd name="T35" fmla="*/ 25 h 25"/>
                <a:gd name="T36" fmla="*/ 12 w 19"/>
                <a:gd name="T37" fmla="*/ 25 h 25"/>
                <a:gd name="T38" fmla="*/ 12 w 19"/>
                <a:gd name="T39" fmla="*/ 19 h 25"/>
                <a:gd name="T40" fmla="*/ 15 w 19"/>
                <a:gd name="T41" fmla="*/ 13 h 25"/>
                <a:gd name="T42" fmla="*/ 15 w 19"/>
                <a:gd name="T43" fmla="*/ 13 h 25"/>
                <a:gd name="T44" fmla="*/ 16 w 19"/>
                <a:gd name="T45" fmla="*/ 12 h 25"/>
                <a:gd name="T46" fmla="*/ 17 w 19"/>
                <a:gd name="T47" fmla="*/ 12 h 25"/>
                <a:gd name="T48" fmla="*/ 17 w 19"/>
                <a:gd name="T49" fmla="*/ 12 h 25"/>
                <a:gd name="T50" fmla="*/ 18 w 19"/>
                <a:gd name="T51" fmla="*/ 9 h 25"/>
                <a:gd name="T52" fmla="*/ 19 w 19"/>
                <a:gd name="T53" fmla="*/ 7 h 25"/>
                <a:gd name="T54" fmla="*/ 19 w 19"/>
                <a:gd name="T55" fmla="*/ 1 h 25"/>
                <a:gd name="T56" fmla="*/ 19 w 19"/>
                <a:gd name="T57" fmla="*/ 1 h 25"/>
                <a:gd name="T58" fmla="*/ 15 w 19"/>
                <a:gd name="T59" fmla="*/ 0 h 25"/>
                <a:gd name="T60" fmla="*/ 15 w 19"/>
                <a:gd name="T61" fmla="*/ 0 h 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9"/>
                <a:gd name="T94" fmla="*/ 0 h 25"/>
                <a:gd name="T95" fmla="*/ 19 w 19"/>
                <a:gd name="T96" fmla="*/ 25 h 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9" h="25">
                  <a:moveTo>
                    <a:pt x="15" y="0"/>
                  </a:moveTo>
                  <a:lnTo>
                    <a:pt x="15" y="0"/>
                  </a:lnTo>
                  <a:lnTo>
                    <a:pt x="12" y="4"/>
                  </a:lnTo>
                  <a:lnTo>
                    <a:pt x="12" y="6"/>
                  </a:lnTo>
                  <a:lnTo>
                    <a:pt x="12" y="8"/>
                  </a:lnTo>
                  <a:lnTo>
                    <a:pt x="8" y="11"/>
                  </a:lnTo>
                  <a:lnTo>
                    <a:pt x="4" y="13"/>
                  </a:lnTo>
                  <a:lnTo>
                    <a:pt x="2" y="15"/>
                  </a:lnTo>
                  <a:lnTo>
                    <a:pt x="1" y="19"/>
                  </a:lnTo>
                  <a:lnTo>
                    <a:pt x="0" y="19"/>
                  </a:lnTo>
                  <a:lnTo>
                    <a:pt x="0" y="20"/>
                  </a:lnTo>
                  <a:lnTo>
                    <a:pt x="0" y="23"/>
                  </a:lnTo>
                  <a:lnTo>
                    <a:pt x="12" y="25"/>
                  </a:lnTo>
                  <a:lnTo>
                    <a:pt x="12" y="19"/>
                  </a:lnTo>
                  <a:lnTo>
                    <a:pt x="15" y="13"/>
                  </a:lnTo>
                  <a:lnTo>
                    <a:pt x="16" y="12"/>
                  </a:lnTo>
                  <a:lnTo>
                    <a:pt x="17" y="12"/>
                  </a:lnTo>
                  <a:lnTo>
                    <a:pt x="18" y="9"/>
                  </a:lnTo>
                  <a:lnTo>
                    <a:pt x="19" y="7"/>
                  </a:lnTo>
                  <a:lnTo>
                    <a:pt x="19" y="1"/>
                  </a:lnTo>
                  <a:lnTo>
                    <a:pt x="15"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48" name="Freeform 391"/>
            <p:cNvSpPr>
              <a:spLocks/>
            </p:cNvSpPr>
            <p:nvPr/>
          </p:nvSpPr>
          <p:spPr bwMode="auto">
            <a:xfrm>
              <a:off x="1354" y="934"/>
              <a:ext cx="6" cy="10"/>
            </a:xfrm>
            <a:custGeom>
              <a:avLst/>
              <a:gdLst>
                <a:gd name="T0" fmla="*/ 1 w 6"/>
                <a:gd name="T1" fmla="*/ 0 h 10"/>
                <a:gd name="T2" fmla="*/ 1 w 6"/>
                <a:gd name="T3" fmla="*/ 0 h 10"/>
                <a:gd name="T4" fmla="*/ 0 w 6"/>
                <a:gd name="T5" fmla="*/ 8 h 10"/>
                <a:gd name="T6" fmla="*/ 2 w 6"/>
                <a:gd name="T7" fmla="*/ 9 h 10"/>
                <a:gd name="T8" fmla="*/ 2 w 6"/>
                <a:gd name="T9" fmla="*/ 9 h 10"/>
                <a:gd name="T10" fmla="*/ 2 w 6"/>
                <a:gd name="T11" fmla="*/ 10 h 10"/>
                <a:gd name="T12" fmla="*/ 3 w 6"/>
                <a:gd name="T13" fmla="*/ 10 h 10"/>
                <a:gd name="T14" fmla="*/ 4 w 6"/>
                <a:gd name="T15" fmla="*/ 9 h 10"/>
                <a:gd name="T16" fmla="*/ 4 w 6"/>
                <a:gd name="T17" fmla="*/ 9 h 10"/>
                <a:gd name="T18" fmla="*/ 4 w 6"/>
                <a:gd name="T19" fmla="*/ 9 h 10"/>
                <a:gd name="T20" fmla="*/ 6 w 6"/>
                <a:gd name="T21" fmla="*/ 7 h 10"/>
                <a:gd name="T22" fmla="*/ 4 w 6"/>
                <a:gd name="T23" fmla="*/ 2 h 10"/>
                <a:gd name="T24" fmla="*/ 4 w 6"/>
                <a:gd name="T25" fmla="*/ 2 h 10"/>
                <a:gd name="T26" fmla="*/ 3 w 6"/>
                <a:gd name="T27" fmla="*/ 1 h 10"/>
                <a:gd name="T28" fmla="*/ 1 w 6"/>
                <a:gd name="T29" fmla="*/ 0 h 10"/>
                <a:gd name="T30" fmla="*/ 1 w 6"/>
                <a:gd name="T31" fmla="*/ 0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
                <a:gd name="T49" fmla="*/ 0 h 10"/>
                <a:gd name="T50" fmla="*/ 6 w 6"/>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 h="10">
                  <a:moveTo>
                    <a:pt x="1" y="0"/>
                  </a:moveTo>
                  <a:lnTo>
                    <a:pt x="1" y="0"/>
                  </a:lnTo>
                  <a:lnTo>
                    <a:pt x="0" y="8"/>
                  </a:lnTo>
                  <a:lnTo>
                    <a:pt x="2" y="9"/>
                  </a:lnTo>
                  <a:lnTo>
                    <a:pt x="2" y="10"/>
                  </a:lnTo>
                  <a:lnTo>
                    <a:pt x="3" y="10"/>
                  </a:lnTo>
                  <a:lnTo>
                    <a:pt x="4" y="9"/>
                  </a:lnTo>
                  <a:lnTo>
                    <a:pt x="6" y="7"/>
                  </a:lnTo>
                  <a:lnTo>
                    <a:pt x="4" y="2"/>
                  </a:lnTo>
                  <a:lnTo>
                    <a:pt x="3" y="1"/>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49" name="Freeform 392"/>
            <p:cNvSpPr>
              <a:spLocks/>
            </p:cNvSpPr>
            <p:nvPr/>
          </p:nvSpPr>
          <p:spPr bwMode="auto">
            <a:xfrm>
              <a:off x="1273" y="948"/>
              <a:ext cx="5" cy="3"/>
            </a:xfrm>
            <a:custGeom>
              <a:avLst/>
              <a:gdLst>
                <a:gd name="T0" fmla="*/ 1 w 5"/>
                <a:gd name="T1" fmla="*/ 0 h 3"/>
                <a:gd name="T2" fmla="*/ 1 w 5"/>
                <a:gd name="T3" fmla="*/ 0 h 3"/>
                <a:gd name="T4" fmla="*/ 0 w 5"/>
                <a:gd name="T5" fmla="*/ 1 h 3"/>
                <a:gd name="T6" fmla="*/ 0 w 5"/>
                <a:gd name="T7" fmla="*/ 2 h 3"/>
                <a:gd name="T8" fmla="*/ 0 w 5"/>
                <a:gd name="T9" fmla="*/ 3 h 3"/>
                <a:gd name="T10" fmla="*/ 2 w 5"/>
                <a:gd name="T11" fmla="*/ 3 h 3"/>
                <a:gd name="T12" fmla="*/ 2 w 5"/>
                <a:gd name="T13" fmla="*/ 3 h 3"/>
                <a:gd name="T14" fmla="*/ 4 w 5"/>
                <a:gd name="T15" fmla="*/ 2 h 3"/>
                <a:gd name="T16" fmla="*/ 5 w 5"/>
                <a:gd name="T17" fmla="*/ 1 h 3"/>
                <a:gd name="T18" fmla="*/ 4 w 5"/>
                <a:gd name="T19" fmla="*/ 0 h 3"/>
                <a:gd name="T20" fmla="*/ 1 w 5"/>
                <a:gd name="T21" fmla="*/ 0 h 3"/>
                <a:gd name="T22" fmla="*/ 1 w 5"/>
                <a:gd name="T23" fmla="*/ 0 h 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3"/>
                <a:gd name="T38" fmla="*/ 5 w 5"/>
                <a:gd name="T39" fmla="*/ 3 h 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3">
                  <a:moveTo>
                    <a:pt x="1" y="0"/>
                  </a:moveTo>
                  <a:lnTo>
                    <a:pt x="1" y="0"/>
                  </a:lnTo>
                  <a:lnTo>
                    <a:pt x="0" y="1"/>
                  </a:lnTo>
                  <a:lnTo>
                    <a:pt x="0" y="2"/>
                  </a:lnTo>
                  <a:lnTo>
                    <a:pt x="0" y="3"/>
                  </a:lnTo>
                  <a:lnTo>
                    <a:pt x="2" y="3"/>
                  </a:lnTo>
                  <a:lnTo>
                    <a:pt x="4" y="2"/>
                  </a:lnTo>
                  <a:lnTo>
                    <a:pt x="5" y="1"/>
                  </a:lnTo>
                  <a:lnTo>
                    <a:pt x="4"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50" name="Freeform 393"/>
            <p:cNvSpPr>
              <a:spLocks/>
            </p:cNvSpPr>
            <p:nvPr/>
          </p:nvSpPr>
          <p:spPr bwMode="auto">
            <a:xfrm>
              <a:off x="1326" y="819"/>
              <a:ext cx="103" cy="53"/>
            </a:xfrm>
            <a:custGeom>
              <a:avLst/>
              <a:gdLst>
                <a:gd name="T0" fmla="*/ 1 w 103"/>
                <a:gd name="T1" fmla="*/ 4 h 53"/>
                <a:gd name="T2" fmla="*/ 1 w 103"/>
                <a:gd name="T3" fmla="*/ 14 h 53"/>
                <a:gd name="T4" fmla="*/ 7 w 103"/>
                <a:gd name="T5" fmla="*/ 12 h 53"/>
                <a:gd name="T6" fmla="*/ 7 w 103"/>
                <a:gd name="T7" fmla="*/ 19 h 53"/>
                <a:gd name="T8" fmla="*/ 14 w 103"/>
                <a:gd name="T9" fmla="*/ 16 h 53"/>
                <a:gd name="T10" fmla="*/ 13 w 103"/>
                <a:gd name="T11" fmla="*/ 23 h 53"/>
                <a:gd name="T12" fmla="*/ 17 w 103"/>
                <a:gd name="T13" fmla="*/ 21 h 53"/>
                <a:gd name="T14" fmla="*/ 22 w 103"/>
                <a:gd name="T15" fmla="*/ 23 h 53"/>
                <a:gd name="T16" fmla="*/ 21 w 103"/>
                <a:gd name="T17" fmla="*/ 25 h 53"/>
                <a:gd name="T18" fmla="*/ 23 w 103"/>
                <a:gd name="T19" fmla="*/ 28 h 53"/>
                <a:gd name="T20" fmla="*/ 14 w 103"/>
                <a:gd name="T21" fmla="*/ 28 h 53"/>
                <a:gd name="T22" fmla="*/ 16 w 103"/>
                <a:gd name="T23" fmla="*/ 33 h 53"/>
                <a:gd name="T24" fmla="*/ 23 w 103"/>
                <a:gd name="T25" fmla="*/ 33 h 53"/>
                <a:gd name="T26" fmla="*/ 28 w 103"/>
                <a:gd name="T27" fmla="*/ 28 h 53"/>
                <a:gd name="T28" fmla="*/ 36 w 103"/>
                <a:gd name="T29" fmla="*/ 27 h 53"/>
                <a:gd name="T30" fmla="*/ 39 w 103"/>
                <a:gd name="T31" fmla="*/ 28 h 53"/>
                <a:gd name="T32" fmla="*/ 44 w 103"/>
                <a:gd name="T33" fmla="*/ 29 h 53"/>
                <a:gd name="T34" fmla="*/ 48 w 103"/>
                <a:gd name="T35" fmla="*/ 27 h 53"/>
                <a:gd name="T36" fmla="*/ 52 w 103"/>
                <a:gd name="T37" fmla="*/ 27 h 53"/>
                <a:gd name="T38" fmla="*/ 59 w 103"/>
                <a:gd name="T39" fmla="*/ 29 h 53"/>
                <a:gd name="T40" fmla="*/ 65 w 103"/>
                <a:gd name="T41" fmla="*/ 33 h 53"/>
                <a:gd name="T42" fmla="*/ 70 w 103"/>
                <a:gd name="T43" fmla="*/ 35 h 53"/>
                <a:gd name="T44" fmla="*/ 77 w 103"/>
                <a:gd name="T45" fmla="*/ 41 h 53"/>
                <a:gd name="T46" fmla="*/ 83 w 103"/>
                <a:gd name="T47" fmla="*/ 43 h 53"/>
                <a:gd name="T48" fmla="*/ 91 w 103"/>
                <a:gd name="T49" fmla="*/ 51 h 53"/>
                <a:gd name="T50" fmla="*/ 98 w 103"/>
                <a:gd name="T51" fmla="*/ 51 h 53"/>
                <a:gd name="T52" fmla="*/ 103 w 103"/>
                <a:gd name="T53" fmla="*/ 43 h 53"/>
                <a:gd name="T54" fmla="*/ 98 w 103"/>
                <a:gd name="T55" fmla="*/ 30 h 53"/>
                <a:gd name="T56" fmla="*/ 86 w 103"/>
                <a:gd name="T57" fmla="*/ 23 h 53"/>
                <a:gd name="T58" fmla="*/ 79 w 103"/>
                <a:gd name="T59" fmla="*/ 23 h 53"/>
                <a:gd name="T60" fmla="*/ 77 w 103"/>
                <a:gd name="T61" fmla="*/ 25 h 53"/>
                <a:gd name="T62" fmla="*/ 70 w 103"/>
                <a:gd name="T63" fmla="*/ 15 h 53"/>
                <a:gd name="T64" fmla="*/ 62 w 103"/>
                <a:gd name="T65" fmla="*/ 15 h 53"/>
                <a:gd name="T66" fmla="*/ 59 w 103"/>
                <a:gd name="T67" fmla="*/ 11 h 53"/>
                <a:gd name="T68" fmla="*/ 51 w 103"/>
                <a:gd name="T69" fmla="*/ 13 h 53"/>
                <a:gd name="T70" fmla="*/ 46 w 103"/>
                <a:gd name="T71" fmla="*/ 14 h 53"/>
                <a:gd name="T72" fmla="*/ 44 w 103"/>
                <a:gd name="T73" fmla="*/ 12 h 53"/>
                <a:gd name="T74" fmla="*/ 42 w 103"/>
                <a:gd name="T75" fmla="*/ 8 h 53"/>
                <a:gd name="T76" fmla="*/ 32 w 103"/>
                <a:gd name="T77" fmla="*/ 4 h 53"/>
                <a:gd name="T78" fmla="*/ 30 w 103"/>
                <a:gd name="T79" fmla="*/ 6 h 53"/>
                <a:gd name="T80" fmla="*/ 25 w 103"/>
                <a:gd name="T81" fmla="*/ 14 h 53"/>
                <a:gd name="T82" fmla="*/ 21 w 103"/>
                <a:gd name="T83" fmla="*/ 4 h 53"/>
                <a:gd name="T84" fmla="*/ 13 w 103"/>
                <a:gd name="T85" fmla="*/ 4 h 53"/>
                <a:gd name="T86" fmla="*/ 4 w 103"/>
                <a:gd name="T87" fmla="*/ 0 h 5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3"/>
                <a:gd name="T133" fmla="*/ 0 h 53"/>
                <a:gd name="T134" fmla="*/ 103 w 103"/>
                <a:gd name="T135" fmla="*/ 53 h 5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3" h="53">
                  <a:moveTo>
                    <a:pt x="4" y="0"/>
                  </a:moveTo>
                  <a:lnTo>
                    <a:pt x="4" y="0"/>
                  </a:lnTo>
                  <a:lnTo>
                    <a:pt x="1" y="4"/>
                  </a:lnTo>
                  <a:lnTo>
                    <a:pt x="0" y="6"/>
                  </a:lnTo>
                  <a:lnTo>
                    <a:pt x="0" y="9"/>
                  </a:lnTo>
                  <a:lnTo>
                    <a:pt x="1" y="14"/>
                  </a:lnTo>
                  <a:lnTo>
                    <a:pt x="7" y="12"/>
                  </a:lnTo>
                  <a:lnTo>
                    <a:pt x="7" y="15"/>
                  </a:lnTo>
                  <a:lnTo>
                    <a:pt x="7" y="19"/>
                  </a:lnTo>
                  <a:lnTo>
                    <a:pt x="10" y="16"/>
                  </a:lnTo>
                  <a:lnTo>
                    <a:pt x="11" y="15"/>
                  </a:lnTo>
                  <a:lnTo>
                    <a:pt x="14" y="16"/>
                  </a:lnTo>
                  <a:lnTo>
                    <a:pt x="14" y="20"/>
                  </a:lnTo>
                  <a:lnTo>
                    <a:pt x="13" y="23"/>
                  </a:lnTo>
                  <a:lnTo>
                    <a:pt x="17" y="23"/>
                  </a:lnTo>
                  <a:lnTo>
                    <a:pt x="17" y="21"/>
                  </a:lnTo>
                  <a:lnTo>
                    <a:pt x="22" y="23"/>
                  </a:lnTo>
                  <a:lnTo>
                    <a:pt x="21" y="25"/>
                  </a:lnTo>
                  <a:lnTo>
                    <a:pt x="18" y="26"/>
                  </a:lnTo>
                  <a:lnTo>
                    <a:pt x="20" y="27"/>
                  </a:lnTo>
                  <a:lnTo>
                    <a:pt x="23" y="28"/>
                  </a:lnTo>
                  <a:lnTo>
                    <a:pt x="14" y="28"/>
                  </a:lnTo>
                  <a:lnTo>
                    <a:pt x="15" y="33"/>
                  </a:lnTo>
                  <a:lnTo>
                    <a:pt x="16" y="33"/>
                  </a:lnTo>
                  <a:lnTo>
                    <a:pt x="17" y="34"/>
                  </a:lnTo>
                  <a:lnTo>
                    <a:pt x="23" y="33"/>
                  </a:lnTo>
                  <a:lnTo>
                    <a:pt x="25" y="30"/>
                  </a:lnTo>
                  <a:lnTo>
                    <a:pt x="28" y="28"/>
                  </a:lnTo>
                  <a:lnTo>
                    <a:pt x="34" y="28"/>
                  </a:lnTo>
                  <a:lnTo>
                    <a:pt x="36" y="27"/>
                  </a:lnTo>
                  <a:lnTo>
                    <a:pt x="38" y="27"/>
                  </a:lnTo>
                  <a:lnTo>
                    <a:pt x="39" y="28"/>
                  </a:lnTo>
                  <a:lnTo>
                    <a:pt x="41" y="29"/>
                  </a:lnTo>
                  <a:lnTo>
                    <a:pt x="44" y="29"/>
                  </a:lnTo>
                  <a:lnTo>
                    <a:pt x="45" y="26"/>
                  </a:lnTo>
                  <a:lnTo>
                    <a:pt x="48" y="27"/>
                  </a:lnTo>
                  <a:lnTo>
                    <a:pt x="49" y="27"/>
                  </a:lnTo>
                  <a:lnTo>
                    <a:pt x="52" y="27"/>
                  </a:lnTo>
                  <a:lnTo>
                    <a:pt x="57" y="27"/>
                  </a:lnTo>
                  <a:lnTo>
                    <a:pt x="59" y="29"/>
                  </a:lnTo>
                  <a:lnTo>
                    <a:pt x="62" y="32"/>
                  </a:lnTo>
                  <a:lnTo>
                    <a:pt x="65" y="33"/>
                  </a:lnTo>
                  <a:lnTo>
                    <a:pt x="67" y="33"/>
                  </a:lnTo>
                  <a:lnTo>
                    <a:pt x="70" y="35"/>
                  </a:lnTo>
                  <a:lnTo>
                    <a:pt x="72" y="37"/>
                  </a:lnTo>
                  <a:lnTo>
                    <a:pt x="77" y="41"/>
                  </a:lnTo>
                  <a:lnTo>
                    <a:pt x="79" y="42"/>
                  </a:lnTo>
                  <a:lnTo>
                    <a:pt x="83" y="43"/>
                  </a:lnTo>
                  <a:lnTo>
                    <a:pt x="85" y="46"/>
                  </a:lnTo>
                  <a:lnTo>
                    <a:pt x="87" y="48"/>
                  </a:lnTo>
                  <a:lnTo>
                    <a:pt x="91" y="51"/>
                  </a:lnTo>
                  <a:lnTo>
                    <a:pt x="94" y="53"/>
                  </a:lnTo>
                  <a:lnTo>
                    <a:pt x="98" y="51"/>
                  </a:lnTo>
                  <a:lnTo>
                    <a:pt x="101" y="50"/>
                  </a:lnTo>
                  <a:lnTo>
                    <a:pt x="103" y="47"/>
                  </a:lnTo>
                  <a:lnTo>
                    <a:pt x="103" y="43"/>
                  </a:lnTo>
                  <a:lnTo>
                    <a:pt x="100" y="36"/>
                  </a:lnTo>
                  <a:lnTo>
                    <a:pt x="98" y="30"/>
                  </a:lnTo>
                  <a:lnTo>
                    <a:pt x="94" y="27"/>
                  </a:lnTo>
                  <a:lnTo>
                    <a:pt x="91" y="25"/>
                  </a:lnTo>
                  <a:lnTo>
                    <a:pt x="86" y="23"/>
                  </a:lnTo>
                  <a:lnTo>
                    <a:pt x="79" y="23"/>
                  </a:lnTo>
                  <a:lnTo>
                    <a:pt x="78" y="25"/>
                  </a:lnTo>
                  <a:lnTo>
                    <a:pt x="77" y="25"/>
                  </a:lnTo>
                  <a:lnTo>
                    <a:pt x="73" y="18"/>
                  </a:lnTo>
                  <a:lnTo>
                    <a:pt x="70" y="15"/>
                  </a:lnTo>
                  <a:lnTo>
                    <a:pt x="66" y="15"/>
                  </a:lnTo>
                  <a:lnTo>
                    <a:pt x="64" y="15"/>
                  </a:lnTo>
                  <a:lnTo>
                    <a:pt x="62" y="15"/>
                  </a:lnTo>
                  <a:lnTo>
                    <a:pt x="59" y="11"/>
                  </a:lnTo>
                  <a:lnTo>
                    <a:pt x="56" y="9"/>
                  </a:lnTo>
                  <a:lnTo>
                    <a:pt x="52" y="11"/>
                  </a:lnTo>
                  <a:lnTo>
                    <a:pt x="51" y="13"/>
                  </a:lnTo>
                  <a:lnTo>
                    <a:pt x="49" y="14"/>
                  </a:lnTo>
                  <a:lnTo>
                    <a:pt x="46" y="14"/>
                  </a:lnTo>
                  <a:lnTo>
                    <a:pt x="45" y="14"/>
                  </a:lnTo>
                  <a:lnTo>
                    <a:pt x="44" y="12"/>
                  </a:lnTo>
                  <a:lnTo>
                    <a:pt x="44" y="9"/>
                  </a:lnTo>
                  <a:lnTo>
                    <a:pt x="42" y="8"/>
                  </a:lnTo>
                  <a:lnTo>
                    <a:pt x="38" y="6"/>
                  </a:lnTo>
                  <a:lnTo>
                    <a:pt x="32" y="4"/>
                  </a:lnTo>
                  <a:lnTo>
                    <a:pt x="31" y="6"/>
                  </a:lnTo>
                  <a:lnTo>
                    <a:pt x="30" y="6"/>
                  </a:lnTo>
                  <a:lnTo>
                    <a:pt x="30" y="9"/>
                  </a:lnTo>
                  <a:lnTo>
                    <a:pt x="30" y="13"/>
                  </a:lnTo>
                  <a:lnTo>
                    <a:pt x="25" y="14"/>
                  </a:lnTo>
                  <a:lnTo>
                    <a:pt x="23" y="8"/>
                  </a:lnTo>
                  <a:lnTo>
                    <a:pt x="21" y="4"/>
                  </a:lnTo>
                  <a:lnTo>
                    <a:pt x="16" y="4"/>
                  </a:lnTo>
                  <a:lnTo>
                    <a:pt x="13" y="4"/>
                  </a:lnTo>
                  <a:lnTo>
                    <a:pt x="9" y="2"/>
                  </a:lnTo>
                  <a:lnTo>
                    <a:pt x="4"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51" name="Freeform 394"/>
            <p:cNvSpPr>
              <a:spLocks/>
            </p:cNvSpPr>
            <p:nvPr/>
          </p:nvSpPr>
          <p:spPr bwMode="auto">
            <a:xfrm>
              <a:off x="1248" y="831"/>
              <a:ext cx="33" cy="18"/>
            </a:xfrm>
            <a:custGeom>
              <a:avLst/>
              <a:gdLst>
                <a:gd name="T0" fmla="*/ 19 w 33"/>
                <a:gd name="T1" fmla="*/ 0 h 18"/>
                <a:gd name="T2" fmla="*/ 19 w 33"/>
                <a:gd name="T3" fmla="*/ 0 h 18"/>
                <a:gd name="T4" fmla="*/ 17 w 33"/>
                <a:gd name="T5" fmla="*/ 3 h 18"/>
                <a:gd name="T6" fmla="*/ 17 w 33"/>
                <a:gd name="T7" fmla="*/ 3 h 18"/>
                <a:gd name="T8" fmla="*/ 13 w 33"/>
                <a:gd name="T9" fmla="*/ 3 h 18"/>
                <a:gd name="T10" fmla="*/ 11 w 33"/>
                <a:gd name="T11" fmla="*/ 3 h 18"/>
                <a:gd name="T12" fmla="*/ 11 w 33"/>
                <a:gd name="T13" fmla="*/ 3 h 18"/>
                <a:gd name="T14" fmla="*/ 9 w 33"/>
                <a:gd name="T15" fmla="*/ 7 h 18"/>
                <a:gd name="T16" fmla="*/ 9 w 33"/>
                <a:gd name="T17" fmla="*/ 7 h 18"/>
                <a:gd name="T18" fmla="*/ 4 w 33"/>
                <a:gd name="T19" fmla="*/ 9 h 18"/>
                <a:gd name="T20" fmla="*/ 0 w 33"/>
                <a:gd name="T21" fmla="*/ 15 h 18"/>
                <a:gd name="T22" fmla="*/ 0 w 33"/>
                <a:gd name="T23" fmla="*/ 15 h 18"/>
                <a:gd name="T24" fmla="*/ 10 w 33"/>
                <a:gd name="T25" fmla="*/ 17 h 18"/>
                <a:gd name="T26" fmla="*/ 16 w 33"/>
                <a:gd name="T27" fmla="*/ 18 h 18"/>
                <a:gd name="T28" fmla="*/ 20 w 33"/>
                <a:gd name="T29" fmla="*/ 18 h 18"/>
                <a:gd name="T30" fmla="*/ 23 w 33"/>
                <a:gd name="T31" fmla="*/ 16 h 18"/>
                <a:gd name="T32" fmla="*/ 23 w 33"/>
                <a:gd name="T33" fmla="*/ 16 h 18"/>
                <a:gd name="T34" fmla="*/ 27 w 33"/>
                <a:gd name="T35" fmla="*/ 16 h 18"/>
                <a:gd name="T36" fmla="*/ 31 w 33"/>
                <a:gd name="T37" fmla="*/ 16 h 18"/>
                <a:gd name="T38" fmla="*/ 31 w 33"/>
                <a:gd name="T39" fmla="*/ 16 h 18"/>
                <a:gd name="T40" fmla="*/ 33 w 33"/>
                <a:gd name="T41" fmla="*/ 11 h 18"/>
                <a:gd name="T42" fmla="*/ 33 w 33"/>
                <a:gd name="T43" fmla="*/ 9 h 18"/>
                <a:gd name="T44" fmla="*/ 33 w 33"/>
                <a:gd name="T45" fmla="*/ 6 h 18"/>
                <a:gd name="T46" fmla="*/ 33 w 33"/>
                <a:gd name="T47" fmla="*/ 6 h 18"/>
                <a:gd name="T48" fmla="*/ 32 w 33"/>
                <a:gd name="T49" fmla="*/ 4 h 18"/>
                <a:gd name="T50" fmla="*/ 31 w 33"/>
                <a:gd name="T51" fmla="*/ 3 h 18"/>
                <a:gd name="T52" fmla="*/ 31 w 33"/>
                <a:gd name="T53" fmla="*/ 3 h 18"/>
                <a:gd name="T54" fmla="*/ 26 w 33"/>
                <a:gd name="T55" fmla="*/ 3 h 18"/>
                <a:gd name="T56" fmla="*/ 26 w 33"/>
                <a:gd name="T57" fmla="*/ 3 h 18"/>
                <a:gd name="T58" fmla="*/ 24 w 33"/>
                <a:gd name="T59" fmla="*/ 1 h 18"/>
                <a:gd name="T60" fmla="*/ 23 w 33"/>
                <a:gd name="T61" fmla="*/ 0 h 18"/>
                <a:gd name="T62" fmla="*/ 19 w 33"/>
                <a:gd name="T63" fmla="*/ 0 h 18"/>
                <a:gd name="T64" fmla="*/ 19 w 33"/>
                <a:gd name="T65" fmla="*/ 0 h 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
                <a:gd name="T100" fmla="*/ 0 h 18"/>
                <a:gd name="T101" fmla="*/ 33 w 33"/>
                <a:gd name="T102" fmla="*/ 18 h 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 h="18">
                  <a:moveTo>
                    <a:pt x="19" y="0"/>
                  </a:moveTo>
                  <a:lnTo>
                    <a:pt x="19" y="0"/>
                  </a:lnTo>
                  <a:lnTo>
                    <a:pt x="17" y="3"/>
                  </a:lnTo>
                  <a:lnTo>
                    <a:pt x="13" y="3"/>
                  </a:lnTo>
                  <a:lnTo>
                    <a:pt x="11" y="3"/>
                  </a:lnTo>
                  <a:lnTo>
                    <a:pt x="9" y="7"/>
                  </a:lnTo>
                  <a:lnTo>
                    <a:pt x="4" y="9"/>
                  </a:lnTo>
                  <a:lnTo>
                    <a:pt x="0" y="15"/>
                  </a:lnTo>
                  <a:lnTo>
                    <a:pt x="10" y="17"/>
                  </a:lnTo>
                  <a:lnTo>
                    <a:pt x="16" y="18"/>
                  </a:lnTo>
                  <a:lnTo>
                    <a:pt x="20" y="18"/>
                  </a:lnTo>
                  <a:lnTo>
                    <a:pt x="23" y="16"/>
                  </a:lnTo>
                  <a:lnTo>
                    <a:pt x="27" y="16"/>
                  </a:lnTo>
                  <a:lnTo>
                    <a:pt x="31" y="16"/>
                  </a:lnTo>
                  <a:lnTo>
                    <a:pt x="33" y="11"/>
                  </a:lnTo>
                  <a:lnTo>
                    <a:pt x="33" y="9"/>
                  </a:lnTo>
                  <a:lnTo>
                    <a:pt x="33" y="6"/>
                  </a:lnTo>
                  <a:lnTo>
                    <a:pt x="32" y="4"/>
                  </a:lnTo>
                  <a:lnTo>
                    <a:pt x="31" y="3"/>
                  </a:lnTo>
                  <a:lnTo>
                    <a:pt x="26" y="3"/>
                  </a:lnTo>
                  <a:lnTo>
                    <a:pt x="24" y="1"/>
                  </a:lnTo>
                  <a:lnTo>
                    <a:pt x="23" y="0"/>
                  </a:lnTo>
                  <a:lnTo>
                    <a:pt x="19"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52" name="Freeform 395"/>
            <p:cNvSpPr>
              <a:spLocks/>
            </p:cNvSpPr>
            <p:nvPr/>
          </p:nvSpPr>
          <p:spPr bwMode="auto">
            <a:xfrm>
              <a:off x="1339" y="860"/>
              <a:ext cx="10" cy="18"/>
            </a:xfrm>
            <a:custGeom>
              <a:avLst/>
              <a:gdLst>
                <a:gd name="T0" fmla="*/ 2 w 10"/>
                <a:gd name="T1" fmla="*/ 0 h 18"/>
                <a:gd name="T2" fmla="*/ 2 w 10"/>
                <a:gd name="T3" fmla="*/ 0 h 18"/>
                <a:gd name="T4" fmla="*/ 1 w 10"/>
                <a:gd name="T5" fmla="*/ 1 h 18"/>
                <a:gd name="T6" fmla="*/ 0 w 10"/>
                <a:gd name="T7" fmla="*/ 1 h 18"/>
                <a:gd name="T8" fmla="*/ 0 w 10"/>
                <a:gd name="T9" fmla="*/ 1 h 18"/>
                <a:gd name="T10" fmla="*/ 0 w 10"/>
                <a:gd name="T11" fmla="*/ 5 h 18"/>
                <a:gd name="T12" fmla="*/ 0 w 10"/>
                <a:gd name="T13" fmla="*/ 9 h 18"/>
                <a:gd name="T14" fmla="*/ 0 w 10"/>
                <a:gd name="T15" fmla="*/ 9 h 18"/>
                <a:gd name="T16" fmla="*/ 2 w 10"/>
                <a:gd name="T17" fmla="*/ 10 h 18"/>
                <a:gd name="T18" fmla="*/ 4 w 10"/>
                <a:gd name="T19" fmla="*/ 12 h 18"/>
                <a:gd name="T20" fmla="*/ 4 w 10"/>
                <a:gd name="T21" fmla="*/ 12 h 18"/>
                <a:gd name="T22" fmla="*/ 5 w 10"/>
                <a:gd name="T23" fmla="*/ 15 h 18"/>
                <a:gd name="T24" fmla="*/ 7 w 10"/>
                <a:gd name="T25" fmla="*/ 18 h 18"/>
                <a:gd name="T26" fmla="*/ 7 w 10"/>
                <a:gd name="T27" fmla="*/ 18 h 18"/>
                <a:gd name="T28" fmla="*/ 10 w 10"/>
                <a:gd name="T29" fmla="*/ 14 h 18"/>
                <a:gd name="T30" fmla="*/ 10 w 10"/>
                <a:gd name="T31" fmla="*/ 14 h 18"/>
                <a:gd name="T32" fmla="*/ 10 w 10"/>
                <a:gd name="T33" fmla="*/ 12 h 18"/>
                <a:gd name="T34" fmla="*/ 10 w 10"/>
                <a:gd name="T35" fmla="*/ 9 h 18"/>
                <a:gd name="T36" fmla="*/ 10 w 10"/>
                <a:gd name="T37" fmla="*/ 9 h 18"/>
                <a:gd name="T38" fmla="*/ 7 w 10"/>
                <a:gd name="T39" fmla="*/ 6 h 18"/>
                <a:gd name="T40" fmla="*/ 7 w 10"/>
                <a:gd name="T41" fmla="*/ 6 h 18"/>
                <a:gd name="T42" fmla="*/ 7 w 10"/>
                <a:gd name="T43" fmla="*/ 3 h 18"/>
                <a:gd name="T44" fmla="*/ 7 w 10"/>
                <a:gd name="T45" fmla="*/ 2 h 18"/>
                <a:gd name="T46" fmla="*/ 7 w 10"/>
                <a:gd name="T47" fmla="*/ 2 h 18"/>
                <a:gd name="T48" fmla="*/ 4 w 10"/>
                <a:gd name="T49" fmla="*/ 1 h 18"/>
                <a:gd name="T50" fmla="*/ 2 w 10"/>
                <a:gd name="T51" fmla="*/ 0 h 18"/>
                <a:gd name="T52" fmla="*/ 2 w 10"/>
                <a:gd name="T53" fmla="*/ 0 h 1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
                <a:gd name="T82" fmla="*/ 0 h 18"/>
                <a:gd name="T83" fmla="*/ 10 w 10"/>
                <a:gd name="T84" fmla="*/ 18 h 1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 h="18">
                  <a:moveTo>
                    <a:pt x="2" y="0"/>
                  </a:moveTo>
                  <a:lnTo>
                    <a:pt x="2" y="0"/>
                  </a:lnTo>
                  <a:lnTo>
                    <a:pt x="1" y="1"/>
                  </a:lnTo>
                  <a:lnTo>
                    <a:pt x="0" y="1"/>
                  </a:lnTo>
                  <a:lnTo>
                    <a:pt x="0" y="5"/>
                  </a:lnTo>
                  <a:lnTo>
                    <a:pt x="0" y="9"/>
                  </a:lnTo>
                  <a:lnTo>
                    <a:pt x="2" y="10"/>
                  </a:lnTo>
                  <a:lnTo>
                    <a:pt x="4" y="12"/>
                  </a:lnTo>
                  <a:lnTo>
                    <a:pt x="5" y="15"/>
                  </a:lnTo>
                  <a:lnTo>
                    <a:pt x="7" y="18"/>
                  </a:lnTo>
                  <a:lnTo>
                    <a:pt x="10" y="14"/>
                  </a:lnTo>
                  <a:lnTo>
                    <a:pt x="10" y="12"/>
                  </a:lnTo>
                  <a:lnTo>
                    <a:pt x="10" y="9"/>
                  </a:lnTo>
                  <a:lnTo>
                    <a:pt x="7" y="6"/>
                  </a:lnTo>
                  <a:lnTo>
                    <a:pt x="7" y="3"/>
                  </a:lnTo>
                  <a:lnTo>
                    <a:pt x="7" y="2"/>
                  </a:lnTo>
                  <a:lnTo>
                    <a:pt x="4" y="1"/>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53" name="Freeform 396"/>
            <p:cNvSpPr>
              <a:spLocks/>
            </p:cNvSpPr>
            <p:nvPr/>
          </p:nvSpPr>
          <p:spPr bwMode="auto">
            <a:xfrm>
              <a:off x="1388" y="860"/>
              <a:ext cx="11" cy="10"/>
            </a:xfrm>
            <a:custGeom>
              <a:avLst/>
              <a:gdLst>
                <a:gd name="T0" fmla="*/ 2 w 11"/>
                <a:gd name="T1" fmla="*/ 0 h 10"/>
                <a:gd name="T2" fmla="*/ 2 w 11"/>
                <a:gd name="T3" fmla="*/ 0 h 10"/>
                <a:gd name="T4" fmla="*/ 1 w 11"/>
                <a:gd name="T5" fmla="*/ 2 h 10"/>
                <a:gd name="T6" fmla="*/ 0 w 11"/>
                <a:gd name="T7" fmla="*/ 5 h 10"/>
                <a:gd name="T8" fmla="*/ 0 w 11"/>
                <a:gd name="T9" fmla="*/ 5 h 10"/>
                <a:gd name="T10" fmla="*/ 0 w 11"/>
                <a:gd name="T11" fmla="*/ 6 h 10"/>
                <a:gd name="T12" fmla="*/ 0 w 11"/>
                <a:gd name="T13" fmla="*/ 6 h 10"/>
                <a:gd name="T14" fmla="*/ 1 w 11"/>
                <a:gd name="T15" fmla="*/ 6 h 10"/>
                <a:gd name="T16" fmla="*/ 1 w 11"/>
                <a:gd name="T17" fmla="*/ 6 h 10"/>
                <a:gd name="T18" fmla="*/ 3 w 11"/>
                <a:gd name="T19" fmla="*/ 10 h 10"/>
                <a:gd name="T20" fmla="*/ 3 w 11"/>
                <a:gd name="T21" fmla="*/ 10 h 10"/>
                <a:gd name="T22" fmla="*/ 10 w 11"/>
                <a:gd name="T23" fmla="*/ 8 h 10"/>
                <a:gd name="T24" fmla="*/ 11 w 11"/>
                <a:gd name="T25" fmla="*/ 6 h 10"/>
                <a:gd name="T26" fmla="*/ 11 w 11"/>
                <a:gd name="T27" fmla="*/ 5 h 10"/>
                <a:gd name="T28" fmla="*/ 10 w 11"/>
                <a:gd name="T29" fmla="*/ 3 h 10"/>
                <a:gd name="T30" fmla="*/ 10 w 11"/>
                <a:gd name="T31" fmla="*/ 3 h 10"/>
                <a:gd name="T32" fmla="*/ 7 w 11"/>
                <a:gd name="T33" fmla="*/ 1 h 10"/>
                <a:gd name="T34" fmla="*/ 2 w 11"/>
                <a:gd name="T35" fmla="*/ 0 h 10"/>
                <a:gd name="T36" fmla="*/ 2 w 11"/>
                <a:gd name="T37" fmla="*/ 0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
                <a:gd name="T58" fmla="*/ 0 h 10"/>
                <a:gd name="T59" fmla="*/ 11 w 11"/>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 h="10">
                  <a:moveTo>
                    <a:pt x="2" y="0"/>
                  </a:moveTo>
                  <a:lnTo>
                    <a:pt x="2" y="0"/>
                  </a:lnTo>
                  <a:lnTo>
                    <a:pt x="1" y="2"/>
                  </a:lnTo>
                  <a:lnTo>
                    <a:pt x="0" y="5"/>
                  </a:lnTo>
                  <a:lnTo>
                    <a:pt x="0" y="6"/>
                  </a:lnTo>
                  <a:lnTo>
                    <a:pt x="1" y="6"/>
                  </a:lnTo>
                  <a:lnTo>
                    <a:pt x="3" y="10"/>
                  </a:lnTo>
                  <a:lnTo>
                    <a:pt x="10" y="8"/>
                  </a:lnTo>
                  <a:lnTo>
                    <a:pt x="11" y="6"/>
                  </a:lnTo>
                  <a:lnTo>
                    <a:pt x="11" y="5"/>
                  </a:lnTo>
                  <a:lnTo>
                    <a:pt x="10" y="3"/>
                  </a:lnTo>
                  <a:lnTo>
                    <a:pt x="7" y="1"/>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54" name="Freeform 397"/>
            <p:cNvSpPr>
              <a:spLocks/>
            </p:cNvSpPr>
            <p:nvPr/>
          </p:nvSpPr>
          <p:spPr bwMode="auto">
            <a:xfrm>
              <a:off x="1377" y="886"/>
              <a:ext cx="80" cy="63"/>
            </a:xfrm>
            <a:custGeom>
              <a:avLst/>
              <a:gdLst>
                <a:gd name="T0" fmla="*/ 39 w 80"/>
                <a:gd name="T1" fmla="*/ 2 h 63"/>
                <a:gd name="T2" fmla="*/ 32 w 80"/>
                <a:gd name="T3" fmla="*/ 3 h 63"/>
                <a:gd name="T4" fmla="*/ 31 w 80"/>
                <a:gd name="T5" fmla="*/ 6 h 63"/>
                <a:gd name="T6" fmla="*/ 42 w 80"/>
                <a:gd name="T7" fmla="*/ 11 h 63"/>
                <a:gd name="T8" fmla="*/ 41 w 80"/>
                <a:gd name="T9" fmla="*/ 14 h 63"/>
                <a:gd name="T10" fmla="*/ 29 w 80"/>
                <a:gd name="T11" fmla="*/ 15 h 63"/>
                <a:gd name="T12" fmla="*/ 29 w 80"/>
                <a:gd name="T13" fmla="*/ 17 h 63"/>
                <a:gd name="T14" fmla="*/ 38 w 80"/>
                <a:gd name="T15" fmla="*/ 22 h 63"/>
                <a:gd name="T16" fmla="*/ 36 w 80"/>
                <a:gd name="T17" fmla="*/ 31 h 63"/>
                <a:gd name="T18" fmla="*/ 39 w 80"/>
                <a:gd name="T19" fmla="*/ 36 h 63"/>
                <a:gd name="T20" fmla="*/ 35 w 80"/>
                <a:gd name="T21" fmla="*/ 36 h 63"/>
                <a:gd name="T22" fmla="*/ 33 w 80"/>
                <a:gd name="T23" fmla="*/ 32 h 63"/>
                <a:gd name="T24" fmla="*/ 33 w 80"/>
                <a:gd name="T25" fmla="*/ 29 h 63"/>
                <a:gd name="T26" fmla="*/ 22 w 80"/>
                <a:gd name="T27" fmla="*/ 21 h 63"/>
                <a:gd name="T28" fmla="*/ 15 w 80"/>
                <a:gd name="T29" fmla="*/ 10 h 63"/>
                <a:gd name="T30" fmla="*/ 11 w 80"/>
                <a:gd name="T31" fmla="*/ 15 h 63"/>
                <a:gd name="T32" fmla="*/ 9 w 80"/>
                <a:gd name="T33" fmla="*/ 15 h 63"/>
                <a:gd name="T34" fmla="*/ 13 w 80"/>
                <a:gd name="T35" fmla="*/ 17 h 63"/>
                <a:gd name="T36" fmla="*/ 14 w 80"/>
                <a:gd name="T37" fmla="*/ 30 h 63"/>
                <a:gd name="T38" fmla="*/ 18 w 80"/>
                <a:gd name="T39" fmla="*/ 30 h 63"/>
                <a:gd name="T40" fmla="*/ 18 w 80"/>
                <a:gd name="T41" fmla="*/ 38 h 63"/>
                <a:gd name="T42" fmla="*/ 14 w 80"/>
                <a:gd name="T43" fmla="*/ 37 h 63"/>
                <a:gd name="T44" fmla="*/ 2 w 80"/>
                <a:gd name="T45" fmla="*/ 39 h 63"/>
                <a:gd name="T46" fmla="*/ 4 w 80"/>
                <a:gd name="T47" fmla="*/ 39 h 63"/>
                <a:gd name="T48" fmla="*/ 5 w 80"/>
                <a:gd name="T49" fmla="*/ 44 h 63"/>
                <a:gd name="T50" fmla="*/ 1 w 80"/>
                <a:gd name="T51" fmla="*/ 48 h 63"/>
                <a:gd name="T52" fmla="*/ 2 w 80"/>
                <a:gd name="T53" fmla="*/ 51 h 63"/>
                <a:gd name="T54" fmla="*/ 6 w 80"/>
                <a:gd name="T55" fmla="*/ 52 h 63"/>
                <a:gd name="T56" fmla="*/ 12 w 80"/>
                <a:gd name="T57" fmla="*/ 50 h 63"/>
                <a:gd name="T58" fmla="*/ 21 w 80"/>
                <a:gd name="T59" fmla="*/ 45 h 63"/>
                <a:gd name="T60" fmla="*/ 32 w 80"/>
                <a:gd name="T61" fmla="*/ 45 h 63"/>
                <a:gd name="T62" fmla="*/ 40 w 80"/>
                <a:gd name="T63" fmla="*/ 43 h 63"/>
                <a:gd name="T64" fmla="*/ 38 w 80"/>
                <a:gd name="T65" fmla="*/ 45 h 63"/>
                <a:gd name="T66" fmla="*/ 35 w 80"/>
                <a:gd name="T67" fmla="*/ 49 h 63"/>
                <a:gd name="T68" fmla="*/ 28 w 80"/>
                <a:gd name="T69" fmla="*/ 52 h 63"/>
                <a:gd name="T70" fmla="*/ 32 w 80"/>
                <a:gd name="T71" fmla="*/ 63 h 63"/>
                <a:gd name="T72" fmla="*/ 45 w 80"/>
                <a:gd name="T73" fmla="*/ 62 h 63"/>
                <a:gd name="T74" fmla="*/ 63 w 80"/>
                <a:gd name="T75" fmla="*/ 62 h 63"/>
                <a:gd name="T76" fmla="*/ 77 w 80"/>
                <a:gd name="T77" fmla="*/ 61 h 63"/>
                <a:gd name="T78" fmla="*/ 77 w 80"/>
                <a:gd name="T79" fmla="*/ 56 h 63"/>
                <a:gd name="T80" fmla="*/ 80 w 80"/>
                <a:gd name="T81" fmla="*/ 55 h 63"/>
                <a:gd name="T82" fmla="*/ 80 w 80"/>
                <a:gd name="T83" fmla="*/ 52 h 63"/>
                <a:gd name="T84" fmla="*/ 77 w 80"/>
                <a:gd name="T85" fmla="*/ 49 h 63"/>
                <a:gd name="T86" fmla="*/ 75 w 80"/>
                <a:gd name="T87" fmla="*/ 45 h 63"/>
                <a:gd name="T88" fmla="*/ 76 w 80"/>
                <a:gd name="T89" fmla="*/ 43 h 63"/>
                <a:gd name="T90" fmla="*/ 76 w 80"/>
                <a:gd name="T91" fmla="*/ 38 h 63"/>
                <a:gd name="T92" fmla="*/ 71 w 80"/>
                <a:gd name="T93" fmla="*/ 32 h 63"/>
                <a:gd name="T94" fmla="*/ 69 w 80"/>
                <a:gd name="T95" fmla="*/ 24 h 63"/>
                <a:gd name="T96" fmla="*/ 69 w 80"/>
                <a:gd name="T97" fmla="*/ 16 h 63"/>
                <a:gd name="T98" fmla="*/ 59 w 80"/>
                <a:gd name="T99" fmla="*/ 10 h 63"/>
                <a:gd name="T100" fmla="*/ 61 w 80"/>
                <a:gd name="T101" fmla="*/ 8 h 63"/>
                <a:gd name="T102" fmla="*/ 60 w 80"/>
                <a:gd name="T103" fmla="*/ 6 h 63"/>
                <a:gd name="T104" fmla="*/ 53 w 80"/>
                <a:gd name="T105" fmla="*/ 2 h 63"/>
                <a:gd name="T106" fmla="*/ 52 w 80"/>
                <a:gd name="T107" fmla="*/ 10 h 63"/>
                <a:gd name="T108" fmla="*/ 53 w 80"/>
                <a:gd name="T109" fmla="*/ 13 h 63"/>
                <a:gd name="T110" fmla="*/ 45 w 80"/>
                <a:gd name="T111" fmla="*/ 15 h 63"/>
                <a:gd name="T112" fmla="*/ 43 w 80"/>
                <a:gd name="T113" fmla="*/ 11 h 63"/>
                <a:gd name="T114" fmla="*/ 46 w 80"/>
                <a:gd name="T115" fmla="*/ 9 h 63"/>
                <a:gd name="T116" fmla="*/ 40 w 80"/>
                <a:gd name="T117" fmla="*/ 0 h 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0"/>
                <a:gd name="T178" fmla="*/ 0 h 63"/>
                <a:gd name="T179" fmla="*/ 80 w 80"/>
                <a:gd name="T180" fmla="*/ 63 h 6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0" h="63">
                  <a:moveTo>
                    <a:pt x="40" y="0"/>
                  </a:moveTo>
                  <a:lnTo>
                    <a:pt x="39" y="2"/>
                  </a:lnTo>
                  <a:lnTo>
                    <a:pt x="35" y="3"/>
                  </a:lnTo>
                  <a:lnTo>
                    <a:pt x="32" y="3"/>
                  </a:lnTo>
                  <a:lnTo>
                    <a:pt x="33" y="4"/>
                  </a:lnTo>
                  <a:lnTo>
                    <a:pt x="32" y="4"/>
                  </a:lnTo>
                  <a:lnTo>
                    <a:pt x="31" y="6"/>
                  </a:lnTo>
                  <a:lnTo>
                    <a:pt x="32" y="9"/>
                  </a:lnTo>
                  <a:lnTo>
                    <a:pt x="42" y="11"/>
                  </a:lnTo>
                  <a:lnTo>
                    <a:pt x="41" y="11"/>
                  </a:lnTo>
                  <a:lnTo>
                    <a:pt x="41" y="14"/>
                  </a:lnTo>
                  <a:lnTo>
                    <a:pt x="29" y="15"/>
                  </a:lnTo>
                  <a:lnTo>
                    <a:pt x="31" y="16"/>
                  </a:lnTo>
                  <a:lnTo>
                    <a:pt x="29" y="17"/>
                  </a:lnTo>
                  <a:lnTo>
                    <a:pt x="32" y="20"/>
                  </a:lnTo>
                  <a:lnTo>
                    <a:pt x="33" y="21"/>
                  </a:lnTo>
                  <a:lnTo>
                    <a:pt x="38" y="22"/>
                  </a:lnTo>
                  <a:lnTo>
                    <a:pt x="36" y="31"/>
                  </a:lnTo>
                  <a:lnTo>
                    <a:pt x="40" y="31"/>
                  </a:lnTo>
                  <a:lnTo>
                    <a:pt x="40" y="34"/>
                  </a:lnTo>
                  <a:lnTo>
                    <a:pt x="39" y="36"/>
                  </a:lnTo>
                  <a:lnTo>
                    <a:pt x="38" y="37"/>
                  </a:lnTo>
                  <a:lnTo>
                    <a:pt x="35" y="36"/>
                  </a:lnTo>
                  <a:lnTo>
                    <a:pt x="32" y="36"/>
                  </a:lnTo>
                  <a:lnTo>
                    <a:pt x="33" y="32"/>
                  </a:lnTo>
                  <a:lnTo>
                    <a:pt x="34" y="31"/>
                  </a:lnTo>
                  <a:lnTo>
                    <a:pt x="33" y="29"/>
                  </a:lnTo>
                  <a:lnTo>
                    <a:pt x="28" y="25"/>
                  </a:lnTo>
                  <a:lnTo>
                    <a:pt x="22" y="21"/>
                  </a:lnTo>
                  <a:lnTo>
                    <a:pt x="20" y="14"/>
                  </a:lnTo>
                  <a:lnTo>
                    <a:pt x="15" y="10"/>
                  </a:lnTo>
                  <a:lnTo>
                    <a:pt x="14" y="10"/>
                  </a:lnTo>
                  <a:lnTo>
                    <a:pt x="13" y="11"/>
                  </a:lnTo>
                  <a:lnTo>
                    <a:pt x="11" y="15"/>
                  </a:lnTo>
                  <a:lnTo>
                    <a:pt x="11" y="14"/>
                  </a:lnTo>
                  <a:lnTo>
                    <a:pt x="9" y="15"/>
                  </a:lnTo>
                  <a:lnTo>
                    <a:pt x="9" y="17"/>
                  </a:lnTo>
                  <a:lnTo>
                    <a:pt x="13" y="17"/>
                  </a:lnTo>
                  <a:lnTo>
                    <a:pt x="12" y="24"/>
                  </a:lnTo>
                  <a:lnTo>
                    <a:pt x="14" y="30"/>
                  </a:lnTo>
                  <a:lnTo>
                    <a:pt x="18" y="30"/>
                  </a:lnTo>
                  <a:lnTo>
                    <a:pt x="20" y="38"/>
                  </a:lnTo>
                  <a:lnTo>
                    <a:pt x="18" y="38"/>
                  </a:lnTo>
                  <a:lnTo>
                    <a:pt x="15" y="39"/>
                  </a:lnTo>
                  <a:lnTo>
                    <a:pt x="14" y="37"/>
                  </a:lnTo>
                  <a:lnTo>
                    <a:pt x="8" y="38"/>
                  </a:lnTo>
                  <a:lnTo>
                    <a:pt x="2" y="39"/>
                  </a:lnTo>
                  <a:lnTo>
                    <a:pt x="4" y="39"/>
                  </a:lnTo>
                  <a:lnTo>
                    <a:pt x="6" y="42"/>
                  </a:lnTo>
                  <a:lnTo>
                    <a:pt x="5" y="44"/>
                  </a:lnTo>
                  <a:lnTo>
                    <a:pt x="0" y="44"/>
                  </a:lnTo>
                  <a:lnTo>
                    <a:pt x="1" y="48"/>
                  </a:lnTo>
                  <a:lnTo>
                    <a:pt x="0" y="50"/>
                  </a:lnTo>
                  <a:lnTo>
                    <a:pt x="2" y="51"/>
                  </a:lnTo>
                  <a:lnTo>
                    <a:pt x="4" y="51"/>
                  </a:lnTo>
                  <a:lnTo>
                    <a:pt x="4" y="52"/>
                  </a:lnTo>
                  <a:lnTo>
                    <a:pt x="6" y="52"/>
                  </a:lnTo>
                  <a:lnTo>
                    <a:pt x="9" y="51"/>
                  </a:lnTo>
                  <a:lnTo>
                    <a:pt x="12" y="50"/>
                  </a:lnTo>
                  <a:lnTo>
                    <a:pt x="18" y="45"/>
                  </a:lnTo>
                  <a:lnTo>
                    <a:pt x="21" y="45"/>
                  </a:lnTo>
                  <a:lnTo>
                    <a:pt x="25" y="45"/>
                  </a:lnTo>
                  <a:lnTo>
                    <a:pt x="28" y="46"/>
                  </a:lnTo>
                  <a:lnTo>
                    <a:pt x="32" y="45"/>
                  </a:lnTo>
                  <a:lnTo>
                    <a:pt x="36" y="44"/>
                  </a:lnTo>
                  <a:lnTo>
                    <a:pt x="40" y="43"/>
                  </a:lnTo>
                  <a:lnTo>
                    <a:pt x="40" y="45"/>
                  </a:lnTo>
                  <a:lnTo>
                    <a:pt x="38" y="45"/>
                  </a:lnTo>
                  <a:lnTo>
                    <a:pt x="35" y="49"/>
                  </a:lnTo>
                  <a:lnTo>
                    <a:pt x="32" y="51"/>
                  </a:lnTo>
                  <a:lnTo>
                    <a:pt x="28" y="52"/>
                  </a:lnTo>
                  <a:lnTo>
                    <a:pt x="29" y="59"/>
                  </a:lnTo>
                  <a:lnTo>
                    <a:pt x="31" y="62"/>
                  </a:lnTo>
                  <a:lnTo>
                    <a:pt x="32" y="63"/>
                  </a:lnTo>
                  <a:lnTo>
                    <a:pt x="36" y="63"/>
                  </a:lnTo>
                  <a:lnTo>
                    <a:pt x="45" y="62"/>
                  </a:lnTo>
                  <a:lnTo>
                    <a:pt x="52" y="63"/>
                  </a:lnTo>
                  <a:lnTo>
                    <a:pt x="63" y="62"/>
                  </a:lnTo>
                  <a:lnTo>
                    <a:pt x="76" y="62"/>
                  </a:lnTo>
                  <a:lnTo>
                    <a:pt x="77" y="61"/>
                  </a:lnTo>
                  <a:lnTo>
                    <a:pt x="78" y="59"/>
                  </a:lnTo>
                  <a:lnTo>
                    <a:pt x="77" y="56"/>
                  </a:lnTo>
                  <a:lnTo>
                    <a:pt x="76" y="55"/>
                  </a:lnTo>
                  <a:lnTo>
                    <a:pt x="80" y="55"/>
                  </a:lnTo>
                  <a:lnTo>
                    <a:pt x="80" y="54"/>
                  </a:lnTo>
                  <a:lnTo>
                    <a:pt x="80" y="52"/>
                  </a:lnTo>
                  <a:lnTo>
                    <a:pt x="80" y="50"/>
                  </a:lnTo>
                  <a:lnTo>
                    <a:pt x="77" y="49"/>
                  </a:lnTo>
                  <a:lnTo>
                    <a:pt x="75" y="48"/>
                  </a:lnTo>
                  <a:lnTo>
                    <a:pt x="75" y="45"/>
                  </a:lnTo>
                  <a:lnTo>
                    <a:pt x="75" y="43"/>
                  </a:lnTo>
                  <a:lnTo>
                    <a:pt x="76" y="43"/>
                  </a:lnTo>
                  <a:lnTo>
                    <a:pt x="76" y="41"/>
                  </a:lnTo>
                  <a:lnTo>
                    <a:pt x="76" y="38"/>
                  </a:lnTo>
                  <a:lnTo>
                    <a:pt x="70" y="37"/>
                  </a:lnTo>
                  <a:lnTo>
                    <a:pt x="71" y="32"/>
                  </a:lnTo>
                  <a:lnTo>
                    <a:pt x="71" y="30"/>
                  </a:lnTo>
                  <a:lnTo>
                    <a:pt x="71" y="28"/>
                  </a:lnTo>
                  <a:lnTo>
                    <a:pt x="69" y="24"/>
                  </a:lnTo>
                  <a:lnTo>
                    <a:pt x="68" y="20"/>
                  </a:lnTo>
                  <a:lnTo>
                    <a:pt x="69" y="16"/>
                  </a:lnTo>
                  <a:lnTo>
                    <a:pt x="69" y="15"/>
                  </a:lnTo>
                  <a:lnTo>
                    <a:pt x="59" y="10"/>
                  </a:lnTo>
                  <a:lnTo>
                    <a:pt x="61" y="9"/>
                  </a:lnTo>
                  <a:lnTo>
                    <a:pt x="61" y="8"/>
                  </a:lnTo>
                  <a:lnTo>
                    <a:pt x="60" y="6"/>
                  </a:lnTo>
                  <a:lnTo>
                    <a:pt x="57" y="4"/>
                  </a:lnTo>
                  <a:lnTo>
                    <a:pt x="53" y="2"/>
                  </a:lnTo>
                  <a:lnTo>
                    <a:pt x="50" y="10"/>
                  </a:lnTo>
                  <a:lnTo>
                    <a:pt x="52" y="10"/>
                  </a:lnTo>
                  <a:lnTo>
                    <a:pt x="53" y="13"/>
                  </a:lnTo>
                  <a:lnTo>
                    <a:pt x="53" y="14"/>
                  </a:lnTo>
                  <a:lnTo>
                    <a:pt x="50" y="14"/>
                  </a:lnTo>
                  <a:lnTo>
                    <a:pt x="45" y="15"/>
                  </a:lnTo>
                  <a:lnTo>
                    <a:pt x="45" y="13"/>
                  </a:lnTo>
                  <a:lnTo>
                    <a:pt x="43" y="11"/>
                  </a:lnTo>
                  <a:lnTo>
                    <a:pt x="45" y="10"/>
                  </a:lnTo>
                  <a:lnTo>
                    <a:pt x="46" y="9"/>
                  </a:lnTo>
                  <a:lnTo>
                    <a:pt x="4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55" name="Freeform 398"/>
            <p:cNvSpPr>
              <a:spLocks/>
            </p:cNvSpPr>
            <p:nvPr/>
          </p:nvSpPr>
          <p:spPr bwMode="auto">
            <a:xfrm>
              <a:off x="1350" y="888"/>
              <a:ext cx="15" cy="12"/>
            </a:xfrm>
            <a:custGeom>
              <a:avLst/>
              <a:gdLst>
                <a:gd name="T0" fmla="*/ 5 w 15"/>
                <a:gd name="T1" fmla="*/ 0 h 12"/>
                <a:gd name="T2" fmla="*/ 5 w 15"/>
                <a:gd name="T3" fmla="*/ 0 h 12"/>
                <a:gd name="T4" fmla="*/ 0 w 15"/>
                <a:gd name="T5" fmla="*/ 12 h 12"/>
                <a:gd name="T6" fmla="*/ 0 w 15"/>
                <a:gd name="T7" fmla="*/ 12 h 12"/>
                <a:gd name="T8" fmla="*/ 10 w 15"/>
                <a:gd name="T9" fmla="*/ 9 h 12"/>
                <a:gd name="T10" fmla="*/ 15 w 15"/>
                <a:gd name="T11" fmla="*/ 7 h 12"/>
                <a:gd name="T12" fmla="*/ 15 w 15"/>
                <a:gd name="T13" fmla="*/ 6 h 12"/>
                <a:gd name="T14" fmla="*/ 14 w 15"/>
                <a:gd name="T15" fmla="*/ 4 h 12"/>
                <a:gd name="T16" fmla="*/ 5 w 15"/>
                <a:gd name="T17" fmla="*/ 0 h 12"/>
                <a:gd name="T18" fmla="*/ 5 w 15"/>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2"/>
                <a:gd name="T32" fmla="*/ 15 w 15"/>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2">
                  <a:moveTo>
                    <a:pt x="5" y="0"/>
                  </a:moveTo>
                  <a:lnTo>
                    <a:pt x="5" y="0"/>
                  </a:lnTo>
                  <a:lnTo>
                    <a:pt x="0" y="12"/>
                  </a:lnTo>
                  <a:lnTo>
                    <a:pt x="10" y="9"/>
                  </a:lnTo>
                  <a:lnTo>
                    <a:pt x="15" y="7"/>
                  </a:lnTo>
                  <a:lnTo>
                    <a:pt x="15" y="6"/>
                  </a:lnTo>
                  <a:lnTo>
                    <a:pt x="14" y="4"/>
                  </a:lnTo>
                  <a:lnTo>
                    <a:pt x="5"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56" name="Freeform 399"/>
            <p:cNvSpPr>
              <a:spLocks/>
            </p:cNvSpPr>
            <p:nvPr/>
          </p:nvSpPr>
          <p:spPr bwMode="auto">
            <a:xfrm>
              <a:off x="1350" y="897"/>
              <a:ext cx="34" cy="33"/>
            </a:xfrm>
            <a:custGeom>
              <a:avLst/>
              <a:gdLst>
                <a:gd name="T0" fmla="*/ 22 w 34"/>
                <a:gd name="T1" fmla="*/ 0 h 33"/>
                <a:gd name="T2" fmla="*/ 6 w 34"/>
                <a:gd name="T3" fmla="*/ 5 h 33"/>
                <a:gd name="T4" fmla="*/ 5 w 34"/>
                <a:gd name="T5" fmla="*/ 6 h 33"/>
                <a:gd name="T6" fmla="*/ 3 w 34"/>
                <a:gd name="T7" fmla="*/ 7 h 33"/>
                <a:gd name="T8" fmla="*/ 0 w 34"/>
                <a:gd name="T9" fmla="*/ 9 h 33"/>
                <a:gd name="T10" fmla="*/ 4 w 34"/>
                <a:gd name="T11" fmla="*/ 13 h 33"/>
                <a:gd name="T12" fmla="*/ 4 w 34"/>
                <a:gd name="T13" fmla="*/ 14 h 33"/>
                <a:gd name="T14" fmla="*/ 20 w 34"/>
                <a:gd name="T15" fmla="*/ 12 h 33"/>
                <a:gd name="T16" fmla="*/ 18 w 34"/>
                <a:gd name="T17" fmla="*/ 14 h 33"/>
                <a:gd name="T18" fmla="*/ 6 w 34"/>
                <a:gd name="T19" fmla="*/ 19 h 33"/>
                <a:gd name="T20" fmla="*/ 5 w 34"/>
                <a:gd name="T21" fmla="*/ 23 h 33"/>
                <a:gd name="T22" fmla="*/ 17 w 34"/>
                <a:gd name="T23" fmla="*/ 21 h 33"/>
                <a:gd name="T24" fmla="*/ 20 w 34"/>
                <a:gd name="T25" fmla="*/ 21 h 33"/>
                <a:gd name="T26" fmla="*/ 15 w 34"/>
                <a:gd name="T27" fmla="*/ 24 h 33"/>
                <a:gd name="T28" fmla="*/ 14 w 34"/>
                <a:gd name="T29" fmla="*/ 26 h 33"/>
                <a:gd name="T30" fmla="*/ 13 w 34"/>
                <a:gd name="T31" fmla="*/ 28 h 33"/>
                <a:gd name="T32" fmla="*/ 8 w 34"/>
                <a:gd name="T33" fmla="*/ 30 h 33"/>
                <a:gd name="T34" fmla="*/ 8 w 34"/>
                <a:gd name="T35" fmla="*/ 31 h 33"/>
                <a:gd name="T36" fmla="*/ 8 w 34"/>
                <a:gd name="T37" fmla="*/ 33 h 33"/>
                <a:gd name="T38" fmla="*/ 19 w 34"/>
                <a:gd name="T39" fmla="*/ 32 h 33"/>
                <a:gd name="T40" fmla="*/ 22 w 34"/>
                <a:gd name="T41" fmla="*/ 32 h 33"/>
                <a:gd name="T42" fmla="*/ 25 w 34"/>
                <a:gd name="T43" fmla="*/ 28 h 33"/>
                <a:gd name="T44" fmla="*/ 27 w 34"/>
                <a:gd name="T45" fmla="*/ 26 h 33"/>
                <a:gd name="T46" fmla="*/ 34 w 34"/>
                <a:gd name="T47" fmla="*/ 23 h 33"/>
                <a:gd name="T48" fmla="*/ 34 w 34"/>
                <a:gd name="T49" fmla="*/ 20 h 33"/>
                <a:gd name="T50" fmla="*/ 32 w 34"/>
                <a:gd name="T51" fmla="*/ 20 h 33"/>
                <a:gd name="T52" fmla="*/ 34 w 34"/>
                <a:gd name="T53" fmla="*/ 16 h 33"/>
                <a:gd name="T54" fmla="*/ 34 w 34"/>
                <a:gd name="T55" fmla="*/ 14 h 33"/>
                <a:gd name="T56" fmla="*/ 34 w 34"/>
                <a:gd name="T57" fmla="*/ 11 h 33"/>
                <a:gd name="T58" fmla="*/ 29 w 34"/>
                <a:gd name="T59" fmla="*/ 10 h 33"/>
                <a:gd name="T60" fmla="*/ 24 w 34"/>
                <a:gd name="T61" fmla="*/ 11 h 33"/>
                <a:gd name="T62" fmla="*/ 26 w 34"/>
                <a:gd name="T63" fmla="*/ 9 h 33"/>
                <a:gd name="T64" fmla="*/ 27 w 34"/>
                <a:gd name="T65" fmla="*/ 3 h 33"/>
                <a:gd name="T66" fmla="*/ 25 w 34"/>
                <a:gd name="T67" fmla="*/ 0 h 33"/>
                <a:gd name="T68" fmla="*/ 22 w 34"/>
                <a:gd name="T69" fmla="*/ 0 h 3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
                <a:gd name="T106" fmla="*/ 0 h 33"/>
                <a:gd name="T107" fmla="*/ 34 w 34"/>
                <a:gd name="T108" fmla="*/ 33 h 3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 h="33">
                  <a:moveTo>
                    <a:pt x="22" y="0"/>
                  </a:moveTo>
                  <a:lnTo>
                    <a:pt x="22" y="0"/>
                  </a:lnTo>
                  <a:lnTo>
                    <a:pt x="14" y="2"/>
                  </a:lnTo>
                  <a:lnTo>
                    <a:pt x="6" y="5"/>
                  </a:lnTo>
                  <a:lnTo>
                    <a:pt x="5" y="6"/>
                  </a:lnTo>
                  <a:lnTo>
                    <a:pt x="3" y="7"/>
                  </a:lnTo>
                  <a:lnTo>
                    <a:pt x="1" y="7"/>
                  </a:lnTo>
                  <a:lnTo>
                    <a:pt x="0" y="9"/>
                  </a:lnTo>
                  <a:lnTo>
                    <a:pt x="1" y="11"/>
                  </a:lnTo>
                  <a:lnTo>
                    <a:pt x="4" y="13"/>
                  </a:lnTo>
                  <a:lnTo>
                    <a:pt x="4" y="14"/>
                  </a:lnTo>
                  <a:lnTo>
                    <a:pt x="20" y="12"/>
                  </a:lnTo>
                  <a:lnTo>
                    <a:pt x="18" y="14"/>
                  </a:lnTo>
                  <a:lnTo>
                    <a:pt x="12" y="17"/>
                  </a:lnTo>
                  <a:lnTo>
                    <a:pt x="6" y="19"/>
                  </a:lnTo>
                  <a:lnTo>
                    <a:pt x="5" y="23"/>
                  </a:lnTo>
                  <a:lnTo>
                    <a:pt x="11" y="21"/>
                  </a:lnTo>
                  <a:lnTo>
                    <a:pt x="17" y="21"/>
                  </a:lnTo>
                  <a:lnTo>
                    <a:pt x="21" y="21"/>
                  </a:lnTo>
                  <a:lnTo>
                    <a:pt x="20" y="21"/>
                  </a:lnTo>
                  <a:lnTo>
                    <a:pt x="15" y="24"/>
                  </a:lnTo>
                  <a:lnTo>
                    <a:pt x="14" y="26"/>
                  </a:lnTo>
                  <a:lnTo>
                    <a:pt x="13" y="28"/>
                  </a:lnTo>
                  <a:lnTo>
                    <a:pt x="11" y="28"/>
                  </a:lnTo>
                  <a:lnTo>
                    <a:pt x="8" y="30"/>
                  </a:lnTo>
                  <a:lnTo>
                    <a:pt x="8" y="31"/>
                  </a:lnTo>
                  <a:lnTo>
                    <a:pt x="8" y="33"/>
                  </a:lnTo>
                  <a:lnTo>
                    <a:pt x="15" y="32"/>
                  </a:lnTo>
                  <a:lnTo>
                    <a:pt x="19" y="32"/>
                  </a:lnTo>
                  <a:lnTo>
                    <a:pt x="22" y="32"/>
                  </a:lnTo>
                  <a:lnTo>
                    <a:pt x="24" y="31"/>
                  </a:lnTo>
                  <a:lnTo>
                    <a:pt x="25" y="28"/>
                  </a:lnTo>
                  <a:lnTo>
                    <a:pt x="27" y="26"/>
                  </a:lnTo>
                  <a:lnTo>
                    <a:pt x="31" y="24"/>
                  </a:lnTo>
                  <a:lnTo>
                    <a:pt x="34" y="23"/>
                  </a:lnTo>
                  <a:lnTo>
                    <a:pt x="34" y="20"/>
                  </a:lnTo>
                  <a:lnTo>
                    <a:pt x="33" y="20"/>
                  </a:lnTo>
                  <a:lnTo>
                    <a:pt x="32" y="20"/>
                  </a:lnTo>
                  <a:lnTo>
                    <a:pt x="32" y="18"/>
                  </a:lnTo>
                  <a:lnTo>
                    <a:pt x="34" y="16"/>
                  </a:lnTo>
                  <a:lnTo>
                    <a:pt x="34" y="14"/>
                  </a:lnTo>
                  <a:lnTo>
                    <a:pt x="34" y="12"/>
                  </a:lnTo>
                  <a:lnTo>
                    <a:pt x="34" y="11"/>
                  </a:lnTo>
                  <a:lnTo>
                    <a:pt x="29" y="10"/>
                  </a:lnTo>
                  <a:lnTo>
                    <a:pt x="26" y="11"/>
                  </a:lnTo>
                  <a:lnTo>
                    <a:pt x="24" y="11"/>
                  </a:lnTo>
                  <a:lnTo>
                    <a:pt x="26" y="9"/>
                  </a:lnTo>
                  <a:lnTo>
                    <a:pt x="27" y="5"/>
                  </a:lnTo>
                  <a:lnTo>
                    <a:pt x="27" y="3"/>
                  </a:lnTo>
                  <a:lnTo>
                    <a:pt x="27" y="2"/>
                  </a:lnTo>
                  <a:lnTo>
                    <a:pt x="25" y="0"/>
                  </a:lnTo>
                  <a:lnTo>
                    <a:pt x="2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57" name="Freeform 400"/>
            <p:cNvSpPr>
              <a:spLocks/>
            </p:cNvSpPr>
            <p:nvPr/>
          </p:nvSpPr>
          <p:spPr bwMode="auto">
            <a:xfrm>
              <a:off x="1122" y="899"/>
              <a:ext cx="2" cy="3"/>
            </a:xfrm>
            <a:custGeom>
              <a:avLst/>
              <a:gdLst>
                <a:gd name="T0" fmla="*/ 2 w 2"/>
                <a:gd name="T1" fmla="*/ 1 h 3"/>
                <a:gd name="T2" fmla="*/ 2 w 2"/>
                <a:gd name="T3" fmla="*/ 1 h 3"/>
                <a:gd name="T4" fmla="*/ 2 w 2"/>
                <a:gd name="T5" fmla="*/ 1 h 3"/>
                <a:gd name="T6" fmla="*/ 2 w 2"/>
                <a:gd name="T7" fmla="*/ 2 h 3"/>
                <a:gd name="T8" fmla="*/ 1 w 2"/>
                <a:gd name="T9" fmla="*/ 3 h 3"/>
                <a:gd name="T10" fmla="*/ 1 w 2"/>
                <a:gd name="T11" fmla="*/ 3 h 3"/>
                <a:gd name="T12" fmla="*/ 0 w 2"/>
                <a:gd name="T13" fmla="*/ 1 h 3"/>
                <a:gd name="T14" fmla="*/ 1 w 2"/>
                <a:gd name="T15" fmla="*/ 0 h 3"/>
                <a:gd name="T16" fmla="*/ 2 w 2"/>
                <a:gd name="T17" fmla="*/ 1 h 3"/>
                <a:gd name="T18" fmla="*/ 2 w 2"/>
                <a:gd name="T19" fmla="*/ 1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3"/>
                <a:gd name="T32" fmla="*/ 2 w 2"/>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3">
                  <a:moveTo>
                    <a:pt x="2" y="1"/>
                  </a:moveTo>
                  <a:lnTo>
                    <a:pt x="2" y="1"/>
                  </a:lnTo>
                  <a:lnTo>
                    <a:pt x="2" y="2"/>
                  </a:lnTo>
                  <a:lnTo>
                    <a:pt x="1" y="3"/>
                  </a:lnTo>
                  <a:lnTo>
                    <a:pt x="0" y="1"/>
                  </a:lnTo>
                  <a:lnTo>
                    <a:pt x="1" y="0"/>
                  </a:lnTo>
                  <a:lnTo>
                    <a:pt x="2" y="1"/>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58" name="Freeform 401"/>
            <p:cNvSpPr>
              <a:spLocks/>
            </p:cNvSpPr>
            <p:nvPr/>
          </p:nvSpPr>
          <p:spPr bwMode="auto">
            <a:xfrm>
              <a:off x="1420" y="792"/>
              <a:ext cx="13" cy="19"/>
            </a:xfrm>
            <a:custGeom>
              <a:avLst/>
              <a:gdLst>
                <a:gd name="T0" fmla="*/ 0 w 13"/>
                <a:gd name="T1" fmla="*/ 0 h 19"/>
                <a:gd name="T2" fmla="*/ 0 w 13"/>
                <a:gd name="T3" fmla="*/ 0 h 19"/>
                <a:gd name="T4" fmla="*/ 3 w 13"/>
                <a:gd name="T5" fmla="*/ 14 h 19"/>
                <a:gd name="T6" fmla="*/ 3 w 13"/>
                <a:gd name="T7" fmla="*/ 14 h 19"/>
                <a:gd name="T8" fmla="*/ 7 w 13"/>
                <a:gd name="T9" fmla="*/ 13 h 19"/>
                <a:gd name="T10" fmla="*/ 7 w 13"/>
                <a:gd name="T11" fmla="*/ 13 h 19"/>
                <a:gd name="T12" fmla="*/ 9 w 13"/>
                <a:gd name="T13" fmla="*/ 15 h 19"/>
                <a:gd name="T14" fmla="*/ 9 w 13"/>
                <a:gd name="T15" fmla="*/ 18 h 19"/>
                <a:gd name="T16" fmla="*/ 10 w 13"/>
                <a:gd name="T17" fmla="*/ 19 h 19"/>
                <a:gd name="T18" fmla="*/ 10 w 13"/>
                <a:gd name="T19" fmla="*/ 19 h 19"/>
                <a:gd name="T20" fmla="*/ 11 w 13"/>
                <a:gd name="T21" fmla="*/ 19 h 19"/>
                <a:gd name="T22" fmla="*/ 13 w 13"/>
                <a:gd name="T23" fmla="*/ 19 h 19"/>
                <a:gd name="T24" fmla="*/ 13 w 13"/>
                <a:gd name="T25" fmla="*/ 19 h 19"/>
                <a:gd name="T26" fmla="*/ 12 w 13"/>
                <a:gd name="T27" fmla="*/ 14 h 19"/>
                <a:gd name="T28" fmla="*/ 12 w 13"/>
                <a:gd name="T29" fmla="*/ 11 h 19"/>
                <a:gd name="T30" fmla="*/ 12 w 13"/>
                <a:gd name="T31" fmla="*/ 11 h 19"/>
                <a:gd name="T32" fmla="*/ 9 w 13"/>
                <a:gd name="T33" fmla="*/ 8 h 19"/>
                <a:gd name="T34" fmla="*/ 6 w 13"/>
                <a:gd name="T35" fmla="*/ 6 h 19"/>
                <a:gd name="T36" fmla="*/ 6 w 13"/>
                <a:gd name="T37" fmla="*/ 6 h 19"/>
                <a:gd name="T38" fmla="*/ 6 w 13"/>
                <a:gd name="T39" fmla="*/ 4 h 19"/>
                <a:gd name="T40" fmla="*/ 6 w 13"/>
                <a:gd name="T41" fmla="*/ 0 h 19"/>
                <a:gd name="T42" fmla="*/ 6 w 13"/>
                <a:gd name="T43" fmla="*/ 0 h 19"/>
                <a:gd name="T44" fmla="*/ 3 w 13"/>
                <a:gd name="T45" fmla="*/ 1 h 19"/>
                <a:gd name="T46" fmla="*/ 0 w 13"/>
                <a:gd name="T47" fmla="*/ 0 h 19"/>
                <a:gd name="T48" fmla="*/ 0 w 13"/>
                <a:gd name="T49" fmla="*/ 0 h 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
                <a:gd name="T76" fmla="*/ 0 h 19"/>
                <a:gd name="T77" fmla="*/ 13 w 13"/>
                <a:gd name="T78" fmla="*/ 19 h 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 h="19">
                  <a:moveTo>
                    <a:pt x="0" y="0"/>
                  </a:moveTo>
                  <a:lnTo>
                    <a:pt x="0" y="0"/>
                  </a:lnTo>
                  <a:lnTo>
                    <a:pt x="3" y="14"/>
                  </a:lnTo>
                  <a:lnTo>
                    <a:pt x="7" y="13"/>
                  </a:lnTo>
                  <a:lnTo>
                    <a:pt x="9" y="15"/>
                  </a:lnTo>
                  <a:lnTo>
                    <a:pt x="9" y="18"/>
                  </a:lnTo>
                  <a:lnTo>
                    <a:pt x="10" y="19"/>
                  </a:lnTo>
                  <a:lnTo>
                    <a:pt x="11" y="19"/>
                  </a:lnTo>
                  <a:lnTo>
                    <a:pt x="13" y="19"/>
                  </a:lnTo>
                  <a:lnTo>
                    <a:pt x="12" y="14"/>
                  </a:lnTo>
                  <a:lnTo>
                    <a:pt x="12" y="11"/>
                  </a:lnTo>
                  <a:lnTo>
                    <a:pt x="9" y="8"/>
                  </a:lnTo>
                  <a:lnTo>
                    <a:pt x="6" y="6"/>
                  </a:lnTo>
                  <a:lnTo>
                    <a:pt x="6" y="4"/>
                  </a:lnTo>
                  <a:lnTo>
                    <a:pt x="6" y="0"/>
                  </a:lnTo>
                  <a:lnTo>
                    <a:pt x="3"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59" name="Freeform 402"/>
            <p:cNvSpPr>
              <a:spLocks/>
            </p:cNvSpPr>
            <p:nvPr/>
          </p:nvSpPr>
          <p:spPr bwMode="auto">
            <a:xfrm>
              <a:off x="1439" y="830"/>
              <a:ext cx="50" cy="40"/>
            </a:xfrm>
            <a:custGeom>
              <a:avLst/>
              <a:gdLst>
                <a:gd name="T0" fmla="*/ 4 w 50"/>
                <a:gd name="T1" fmla="*/ 0 h 40"/>
                <a:gd name="T2" fmla="*/ 0 w 50"/>
                <a:gd name="T3" fmla="*/ 12 h 40"/>
                <a:gd name="T4" fmla="*/ 2 w 50"/>
                <a:gd name="T5" fmla="*/ 18 h 40"/>
                <a:gd name="T6" fmla="*/ 11 w 50"/>
                <a:gd name="T7" fmla="*/ 21 h 40"/>
                <a:gd name="T8" fmla="*/ 16 w 50"/>
                <a:gd name="T9" fmla="*/ 21 h 40"/>
                <a:gd name="T10" fmla="*/ 19 w 50"/>
                <a:gd name="T11" fmla="*/ 24 h 40"/>
                <a:gd name="T12" fmla="*/ 13 w 50"/>
                <a:gd name="T13" fmla="*/ 24 h 40"/>
                <a:gd name="T14" fmla="*/ 12 w 50"/>
                <a:gd name="T15" fmla="*/ 26 h 40"/>
                <a:gd name="T16" fmla="*/ 13 w 50"/>
                <a:gd name="T17" fmla="*/ 28 h 40"/>
                <a:gd name="T18" fmla="*/ 16 w 50"/>
                <a:gd name="T19" fmla="*/ 32 h 40"/>
                <a:gd name="T20" fmla="*/ 20 w 50"/>
                <a:gd name="T21" fmla="*/ 35 h 40"/>
                <a:gd name="T22" fmla="*/ 22 w 50"/>
                <a:gd name="T23" fmla="*/ 37 h 40"/>
                <a:gd name="T24" fmla="*/ 22 w 50"/>
                <a:gd name="T25" fmla="*/ 40 h 40"/>
                <a:gd name="T26" fmla="*/ 26 w 50"/>
                <a:gd name="T27" fmla="*/ 40 h 40"/>
                <a:gd name="T28" fmla="*/ 28 w 50"/>
                <a:gd name="T29" fmla="*/ 40 h 40"/>
                <a:gd name="T30" fmla="*/ 31 w 50"/>
                <a:gd name="T31" fmla="*/ 36 h 40"/>
                <a:gd name="T32" fmla="*/ 35 w 50"/>
                <a:gd name="T33" fmla="*/ 35 h 40"/>
                <a:gd name="T34" fmla="*/ 50 w 50"/>
                <a:gd name="T35" fmla="*/ 33 h 40"/>
                <a:gd name="T36" fmla="*/ 49 w 50"/>
                <a:gd name="T37" fmla="*/ 31 h 40"/>
                <a:gd name="T38" fmla="*/ 50 w 50"/>
                <a:gd name="T39" fmla="*/ 29 h 40"/>
                <a:gd name="T40" fmla="*/ 47 w 50"/>
                <a:gd name="T41" fmla="*/ 25 h 40"/>
                <a:gd name="T42" fmla="*/ 48 w 50"/>
                <a:gd name="T43" fmla="*/ 23 h 40"/>
                <a:gd name="T44" fmla="*/ 46 w 50"/>
                <a:gd name="T45" fmla="*/ 17 h 40"/>
                <a:gd name="T46" fmla="*/ 42 w 50"/>
                <a:gd name="T47" fmla="*/ 17 h 40"/>
                <a:gd name="T48" fmla="*/ 39 w 50"/>
                <a:gd name="T49" fmla="*/ 15 h 40"/>
                <a:gd name="T50" fmla="*/ 36 w 50"/>
                <a:gd name="T51" fmla="*/ 15 h 40"/>
                <a:gd name="T52" fmla="*/ 34 w 50"/>
                <a:gd name="T53" fmla="*/ 16 h 40"/>
                <a:gd name="T54" fmla="*/ 33 w 50"/>
                <a:gd name="T55" fmla="*/ 15 h 40"/>
                <a:gd name="T56" fmla="*/ 32 w 50"/>
                <a:gd name="T57" fmla="*/ 12 h 40"/>
                <a:gd name="T58" fmla="*/ 29 w 50"/>
                <a:gd name="T59" fmla="*/ 11 h 40"/>
                <a:gd name="T60" fmla="*/ 22 w 50"/>
                <a:gd name="T61" fmla="*/ 9 h 40"/>
                <a:gd name="T62" fmla="*/ 14 w 50"/>
                <a:gd name="T63" fmla="*/ 7 h 40"/>
                <a:gd name="T64" fmla="*/ 4 w 5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40"/>
                <a:gd name="T101" fmla="*/ 50 w 50"/>
                <a:gd name="T102" fmla="*/ 40 h 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40">
                  <a:moveTo>
                    <a:pt x="4" y="0"/>
                  </a:moveTo>
                  <a:lnTo>
                    <a:pt x="4" y="0"/>
                  </a:lnTo>
                  <a:lnTo>
                    <a:pt x="0" y="9"/>
                  </a:lnTo>
                  <a:lnTo>
                    <a:pt x="0" y="12"/>
                  </a:lnTo>
                  <a:lnTo>
                    <a:pt x="1" y="16"/>
                  </a:lnTo>
                  <a:lnTo>
                    <a:pt x="2" y="18"/>
                  </a:lnTo>
                  <a:lnTo>
                    <a:pt x="6" y="19"/>
                  </a:lnTo>
                  <a:lnTo>
                    <a:pt x="11" y="21"/>
                  </a:lnTo>
                  <a:lnTo>
                    <a:pt x="16" y="21"/>
                  </a:lnTo>
                  <a:lnTo>
                    <a:pt x="19" y="24"/>
                  </a:lnTo>
                  <a:lnTo>
                    <a:pt x="15" y="24"/>
                  </a:lnTo>
                  <a:lnTo>
                    <a:pt x="13" y="24"/>
                  </a:lnTo>
                  <a:lnTo>
                    <a:pt x="12" y="26"/>
                  </a:lnTo>
                  <a:lnTo>
                    <a:pt x="12" y="28"/>
                  </a:lnTo>
                  <a:lnTo>
                    <a:pt x="13" y="28"/>
                  </a:lnTo>
                  <a:lnTo>
                    <a:pt x="16" y="32"/>
                  </a:lnTo>
                  <a:lnTo>
                    <a:pt x="20" y="35"/>
                  </a:lnTo>
                  <a:lnTo>
                    <a:pt x="22" y="37"/>
                  </a:lnTo>
                  <a:lnTo>
                    <a:pt x="22" y="38"/>
                  </a:lnTo>
                  <a:lnTo>
                    <a:pt x="22" y="40"/>
                  </a:lnTo>
                  <a:lnTo>
                    <a:pt x="26" y="40"/>
                  </a:lnTo>
                  <a:lnTo>
                    <a:pt x="28" y="40"/>
                  </a:lnTo>
                  <a:lnTo>
                    <a:pt x="29" y="38"/>
                  </a:lnTo>
                  <a:lnTo>
                    <a:pt x="31" y="36"/>
                  </a:lnTo>
                  <a:lnTo>
                    <a:pt x="35" y="35"/>
                  </a:lnTo>
                  <a:lnTo>
                    <a:pt x="41" y="33"/>
                  </a:lnTo>
                  <a:lnTo>
                    <a:pt x="50" y="33"/>
                  </a:lnTo>
                  <a:lnTo>
                    <a:pt x="49" y="31"/>
                  </a:lnTo>
                  <a:lnTo>
                    <a:pt x="50" y="29"/>
                  </a:lnTo>
                  <a:lnTo>
                    <a:pt x="47" y="25"/>
                  </a:lnTo>
                  <a:lnTo>
                    <a:pt x="47" y="24"/>
                  </a:lnTo>
                  <a:lnTo>
                    <a:pt x="48" y="23"/>
                  </a:lnTo>
                  <a:lnTo>
                    <a:pt x="46" y="17"/>
                  </a:lnTo>
                  <a:lnTo>
                    <a:pt x="42" y="17"/>
                  </a:lnTo>
                  <a:lnTo>
                    <a:pt x="39" y="15"/>
                  </a:lnTo>
                  <a:lnTo>
                    <a:pt x="36" y="15"/>
                  </a:lnTo>
                  <a:lnTo>
                    <a:pt x="35" y="15"/>
                  </a:lnTo>
                  <a:lnTo>
                    <a:pt x="34" y="16"/>
                  </a:lnTo>
                  <a:lnTo>
                    <a:pt x="33" y="16"/>
                  </a:lnTo>
                  <a:lnTo>
                    <a:pt x="33" y="15"/>
                  </a:lnTo>
                  <a:lnTo>
                    <a:pt x="32" y="12"/>
                  </a:lnTo>
                  <a:lnTo>
                    <a:pt x="29" y="11"/>
                  </a:lnTo>
                  <a:lnTo>
                    <a:pt x="26" y="9"/>
                  </a:lnTo>
                  <a:lnTo>
                    <a:pt x="22" y="9"/>
                  </a:lnTo>
                  <a:lnTo>
                    <a:pt x="14" y="7"/>
                  </a:lnTo>
                  <a:lnTo>
                    <a:pt x="8" y="3"/>
                  </a:lnTo>
                  <a:lnTo>
                    <a:pt x="4"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60" name="Freeform 403"/>
            <p:cNvSpPr>
              <a:spLocks/>
            </p:cNvSpPr>
            <p:nvPr/>
          </p:nvSpPr>
          <p:spPr bwMode="auto">
            <a:xfrm>
              <a:off x="1548" y="859"/>
              <a:ext cx="14" cy="19"/>
            </a:xfrm>
            <a:custGeom>
              <a:avLst/>
              <a:gdLst>
                <a:gd name="T0" fmla="*/ 5 w 14"/>
                <a:gd name="T1" fmla="*/ 0 h 19"/>
                <a:gd name="T2" fmla="*/ 5 w 14"/>
                <a:gd name="T3" fmla="*/ 0 h 19"/>
                <a:gd name="T4" fmla="*/ 5 w 14"/>
                <a:gd name="T5" fmla="*/ 1 h 19"/>
                <a:gd name="T6" fmla="*/ 5 w 14"/>
                <a:gd name="T7" fmla="*/ 3 h 19"/>
                <a:gd name="T8" fmla="*/ 5 w 14"/>
                <a:gd name="T9" fmla="*/ 3 h 19"/>
                <a:gd name="T10" fmla="*/ 2 w 14"/>
                <a:gd name="T11" fmla="*/ 4 h 19"/>
                <a:gd name="T12" fmla="*/ 0 w 14"/>
                <a:gd name="T13" fmla="*/ 7 h 19"/>
                <a:gd name="T14" fmla="*/ 0 w 14"/>
                <a:gd name="T15" fmla="*/ 7 h 19"/>
                <a:gd name="T16" fmla="*/ 0 w 14"/>
                <a:gd name="T17" fmla="*/ 9 h 19"/>
                <a:gd name="T18" fmla="*/ 0 w 14"/>
                <a:gd name="T19" fmla="*/ 10 h 19"/>
                <a:gd name="T20" fmla="*/ 0 w 14"/>
                <a:gd name="T21" fmla="*/ 10 h 19"/>
                <a:gd name="T22" fmla="*/ 0 w 14"/>
                <a:gd name="T23" fmla="*/ 10 h 19"/>
                <a:gd name="T24" fmla="*/ 1 w 14"/>
                <a:gd name="T25" fmla="*/ 15 h 19"/>
                <a:gd name="T26" fmla="*/ 1 w 14"/>
                <a:gd name="T27" fmla="*/ 19 h 19"/>
                <a:gd name="T28" fmla="*/ 1 w 14"/>
                <a:gd name="T29" fmla="*/ 19 h 19"/>
                <a:gd name="T30" fmla="*/ 3 w 14"/>
                <a:gd name="T31" fmla="*/ 17 h 19"/>
                <a:gd name="T32" fmla="*/ 3 w 14"/>
                <a:gd name="T33" fmla="*/ 16 h 19"/>
                <a:gd name="T34" fmla="*/ 3 w 14"/>
                <a:gd name="T35" fmla="*/ 16 h 19"/>
                <a:gd name="T36" fmla="*/ 7 w 14"/>
                <a:gd name="T37" fmla="*/ 16 h 19"/>
                <a:gd name="T38" fmla="*/ 10 w 14"/>
                <a:gd name="T39" fmla="*/ 16 h 19"/>
                <a:gd name="T40" fmla="*/ 10 w 14"/>
                <a:gd name="T41" fmla="*/ 16 h 19"/>
                <a:gd name="T42" fmla="*/ 14 w 14"/>
                <a:gd name="T43" fmla="*/ 4 h 19"/>
                <a:gd name="T44" fmla="*/ 14 w 14"/>
                <a:gd name="T45" fmla="*/ 4 h 19"/>
                <a:gd name="T46" fmla="*/ 5 w 14"/>
                <a:gd name="T47" fmla="*/ 0 h 19"/>
                <a:gd name="T48" fmla="*/ 5 w 14"/>
                <a:gd name="T49" fmla="*/ 0 h 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
                <a:gd name="T76" fmla="*/ 0 h 19"/>
                <a:gd name="T77" fmla="*/ 14 w 14"/>
                <a:gd name="T78" fmla="*/ 19 h 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 h="19">
                  <a:moveTo>
                    <a:pt x="5" y="0"/>
                  </a:moveTo>
                  <a:lnTo>
                    <a:pt x="5" y="0"/>
                  </a:lnTo>
                  <a:lnTo>
                    <a:pt x="5" y="1"/>
                  </a:lnTo>
                  <a:lnTo>
                    <a:pt x="5" y="3"/>
                  </a:lnTo>
                  <a:lnTo>
                    <a:pt x="2" y="4"/>
                  </a:lnTo>
                  <a:lnTo>
                    <a:pt x="0" y="7"/>
                  </a:lnTo>
                  <a:lnTo>
                    <a:pt x="0" y="9"/>
                  </a:lnTo>
                  <a:lnTo>
                    <a:pt x="0" y="10"/>
                  </a:lnTo>
                  <a:lnTo>
                    <a:pt x="1" y="15"/>
                  </a:lnTo>
                  <a:lnTo>
                    <a:pt x="1" y="19"/>
                  </a:lnTo>
                  <a:lnTo>
                    <a:pt x="3" y="17"/>
                  </a:lnTo>
                  <a:lnTo>
                    <a:pt x="3" y="16"/>
                  </a:lnTo>
                  <a:lnTo>
                    <a:pt x="7" y="16"/>
                  </a:lnTo>
                  <a:lnTo>
                    <a:pt x="10" y="16"/>
                  </a:lnTo>
                  <a:lnTo>
                    <a:pt x="14" y="4"/>
                  </a:lnTo>
                  <a:lnTo>
                    <a:pt x="5"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61" name="Freeform 404"/>
            <p:cNvSpPr>
              <a:spLocks/>
            </p:cNvSpPr>
            <p:nvPr/>
          </p:nvSpPr>
          <p:spPr bwMode="auto">
            <a:xfrm>
              <a:off x="1471" y="863"/>
              <a:ext cx="53" cy="15"/>
            </a:xfrm>
            <a:custGeom>
              <a:avLst/>
              <a:gdLst>
                <a:gd name="T0" fmla="*/ 30 w 53"/>
                <a:gd name="T1" fmla="*/ 0 h 15"/>
                <a:gd name="T2" fmla="*/ 29 w 53"/>
                <a:gd name="T3" fmla="*/ 3 h 15"/>
                <a:gd name="T4" fmla="*/ 29 w 53"/>
                <a:gd name="T5" fmla="*/ 3 h 15"/>
                <a:gd name="T6" fmla="*/ 24 w 53"/>
                <a:gd name="T7" fmla="*/ 4 h 15"/>
                <a:gd name="T8" fmla="*/ 18 w 53"/>
                <a:gd name="T9" fmla="*/ 5 h 15"/>
                <a:gd name="T10" fmla="*/ 18 w 53"/>
                <a:gd name="T11" fmla="*/ 6 h 15"/>
                <a:gd name="T12" fmla="*/ 18 w 53"/>
                <a:gd name="T13" fmla="*/ 6 h 15"/>
                <a:gd name="T14" fmla="*/ 13 w 53"/>
                <a:gd name="T15" fmla="*/ 6 h 15"/>
                <a:gd name="T16" fmla="*/ 6 w 53"/>
                <a:gd name="T17" fmla="*/ 6 h 15"/>
                <a:gd name="T18" fmla="*/ 6 w 53"/>
                <a:gd name="T19" fmla="*/ 6 h 15"/>
                <a:gd name="T20" fmla="*/ 0 w 53"/>
                <a:gd name="T21" fmla="*/ 10 h 15"/>
                <a:gd name="T22" fmla="*/ 0 w 53"/>
                <a:gd name="T23" fmla="*/ 10 h 15"/>
                <a:gd name="T24" fmla="*/ 1 w 53"/>
                <a:gd name="T25" fmla="*/ 10 h 15"/>
                <a:gd name="T26" fmla="*/ 1 w 53"/>
                <a:gd name="T27" fmla="*/ 11 h 15"/>
                <a:gd name="T28" fmla="*/ 1 w 53"/>
                <a:gd name="T29" fmla="*/ 11 h 15"/>
                <a:gd name="T30" fmla="*/ 7 w 53"/>
                <a:gd name="T31" fmla="*/ 11 h 15"/>
                <a:gd name="T32" fmla="*/ 14 w 53"/>
                <a:gd name="T33" fmla="*/ 12 h 15"/>
                <a:gd name="T34" fmla="*/ 25 w 53"/>
                <a:gd name="T35" fmla="*/ 15 h 15"/>
                <a:gd name="T36" fmla="*/ 31 w 53"/>
                <a:gd name="T37" fmla="*/ 15 h 15"/>
                <a:gd name="T38" fmla="*/ 37 w 53"/>
                <a:gd name="T39" fmla="*/ 15 h 15"/>
                <a:gd name="T40" fmla="*/ 42 w 53"/>
                <a:gd name="T41" fmla="*/ 15 h 15"/>
                <a:gd name="T42" fmla="*/ 46 w 53"/>
                <a:gd name="T43" fmla="*/ 11 h 15"/>
                <a:gd name="T44" fmla="*/ 46 w 53"/>
                <a:gd name="T45" fmla="*/ 11 h 15"/>
                <a:gd name="T46" fmla="*/ 50 w 53"/>
                <a:gd name="T47" fmla="*/ 11 h 15"/>
                <a:gd name="T48" fmla="*/ 51 w 53"/>
                <a:gd name="T49" fmla="*/ 5 h 15"/>
                <a:gd name="T50" fmla="*/ 51 w 53"/>
                <a:gd name="T51" fmla="*/ 5 h 15"/>
                <a:gd name="T52" fmla="*/ 53 w 53"/>
                <a:gd name="T53" fmla="*/ 4 h 15"/>
                <a:gd name="T54" fmla="*/ 51 w 53"/>
                <a:gd name="T55" fmla="*/ 4 h 15"/>
                <a:gd name="T56" fmla="*/ 45 w 53"/>
                <a:gd name="T57" fmla="*/ 3 h 15"/>
                <a:gd name="T58" fmla="*/ 45 w 53"/>
                <a:gd name="T59" fmla="*/ 0 h 15"/>
                <a:gd name="T60" fmla="*/ 45 w 53"/>
                <a:gd name="T61" fmla="*/ 0 h 15"/>
                <a:gd name="T62" fmla="*/ 42 w 53"/>
                <a:gd name="T63" fmla="*/ 0 h 15"/>
                <a:gd name="T64" fmla="*/ 41 w 53"/>
                <a:gd name="T65" fmla="*/ 2 h 15"/>
                <a:gd name="T66" fmla="*/ 38 w 53"/>
                <a:gd name="T67" fmla="*/ 3 h 15"/>
                <a:gd name="T68" fmla="*/ 35 w 53"/>
                <a:gd name="T69" fmla="*/ 3 h 15"/>
                <a:gd name="T70" fmla="*/ 35 w 53"/>
                <a:gd name="T71" fmla="*/ 3 h 15"/>
                <a:gd name="T72" fmla="*/ 32 w 53"/>
                <a:gd name="T73" fmla="*/ 2 h 15"/>
                <a:gd name="T74" fmla="*/ 31 w 53"/>
                <a:gd name="T75" fmla="*/ 0 h 15"/>
                <a:gd name="T76" fmla="*/ 30 w 53"/>
                <a:gd name="T77" fmla="*/ 0 h 15"/>
                <a:gd name="T78" fmla="*/ 30 w 53"/>
                <a:gd name="T79" fmla="*/ 0 h 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3"/>
                <a:gd name="T121" fmla="*/ 0 h 15"/>
                <a:gd name="T122" fmla="*/ 53 w 53"/>
                <a:gd name="T123" fmla="*/ 15 h 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3" h="15">
                  <a:moveTo>
                    <a:pt x="30" y="0"/>
                  </a:moveTo>
                  <a:lnTo>
                    <a:pt x="29" y="3"/>
                  </a:lnTo>
                  <a:lnTo>
                    <a:pt x="24" y="4"/>
                  </a:lnTo>
                  <a:lnTo>
                    <a:pt x="18" y="5"/>
                  </a:lnTo>
                  <a:lnTo>
                    <a:pt x="18" y="6"/>
                  </a:lnTo>
                  <a:lnTo>
                    <a:pt x="13" y="6"/>
                  </a:lnTo>
                  <a:lnTo>
                    <a:pt x="6" y="6"/>
                  </a:lnTo>
                  <a:lnTo>
                    <a:pt x="0" y="10"/>
                  </a:lnTo>
                  <a:lnTo>
                    <a:pt x="1" y="10"/>
                  </a:lnTo>
                  <a:lnTo>
                    <a:pt x="1" y="11"/>
                  </a:lnTo>
                  <a:lnTo>
                    <a:pt x="7" y="11"/>
                  </a:lnTo>
                  <a:lnTo>
                    <a:pt x="14" y="12"/>
                  </a:lnTo>
                  <a:lnTo>
                    <a:pt x="25" y="15"/>
                  </a:lnTo>
                  <a:lnTo>
                    <a:pt x="31" y="15"/>
                  </a:lnTo>
                  <a:lnTo>
                    <a:pt x="37" y="15"/>
                  </a:lnTo>
                  <a:lnTo>
                    <a:pt x="42" y="15"/>
                  </a:lnTo>
                  <a:lnTo>
                    <a:pt x="46" y="11"/>
                  </a:lnTo>
                  <a:lnTo>
                    <a:pt x="50" y="11"/>
                  </a:lnTo>
                  <a:lnTo>
                    <a:pt x="51" y="5"/>
                  </a:lnTo>
                  <a:lnTo>
                    <a:pt x="53" y="4"/>
                  </a:lnTo>
                  <a:lnTo>
                    <a:pt x="51" y="4"/>
                  </a:lnTo>
                  <a:lnTo>
                    <a:pt x="45" y="3"/>
                  </a:lnTo>
                  <a:lnTo>
                    <a:pt x="45" y="0"/>
                  </a:lnTo>
                  <a:lnTo>
                    <a:pt x="42" y="0"/>
                  </a:lnTo>
                  <a:lnTo>
                    <a:pt x="41" y="2"/>
                  </a:lnTo>
                  <a:lnTo>
                    <a:pt x="38" y="3"/>
                  </a:lnTo>
                  <a:lnTo>
                    <a:pt x="35" y="3"/>
                  </a:lnTo>
                  <a:lnTo>
                    <a:pt x="32" y="2"/>
                  </a:lnTo>
                  <a:lnTo>
                    <a:pt x="31" y="0"/>
                  </a:lnTo>
                  <a:lnTo>
                    <a:pt x="3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62" name="Freeform 405"/>
            <p:cNvSpPr>
              <a:spLocks/>
            </p:cNvSpPr>
            <p:nvPr/>
          </p:nvSpPr>
          <p:spPr bwMode="auto">
            <a:xfrm>
              <a:off x="1467" y="883"/>
              <a:ext cx="246" cy="80"/>
            </a:xfrm>
            <a:custGeom>
              <a:avLst/>
              <a:gdLst>
                <a:gd name="T0" fmla="*/ 1 w 246"/>
                <a:gd name="T1" fmla="*/ 7 h 80"/>
                <a:gd name="T2" fmla="*/ 7 w 246"/>
                <a:gd name="T3" fmla="*/ 14 h 80"/>
                <a:gd name="T4" fmla="*/ 12 w 246"/>
                <a:gd name="T5" fmla="*/ 21 h 80"/>
                <a:gd name="T6" fmla="*/ 24 w 246"/>
                <a:gd name="T7" fmla="*/ 23 h 80"/>
                <a:gd name="T8" fmla="*/ 39 w 246"/>
                <a:gd name="T9" fmla="*/ 28 h 80"/>
                <a:gd name="T10" fmla="*/ 46 w 246"/>
                <a:gd name="T11" fmla="*/ 23 h 80"/>
                <a:gd name="T12" fmla="*/ 63 w 246"/>
                <a:gd name="T13" fmla="*/ 33 h 80"/>
                <a:gd name="T14" fmla="*/ 66 w 246"/>
                <a:gd name="T15" fmla="*/ 38 h 80"/>
                <a:gd name="T16" fmla="*/ 67 w 246"/>
                <a:gd name="T17" fmla="*/ 49 h 80"/>
                <a:gd name="T18" fmla="*/ 67 w 246"/>
                <a:gd name="T19" fmla="*/ 57 h 80"/>
                <a:gd name="T20" fmla="*/ 66 w 246"/>
                <a:gd name="T21" fmla="*/ 66 h 80"/>
                <a:gd name="T22" fmla="*/ 68 w 246"/>
                <a:gd name="T23" fmla="*/ 80 h 80"/>
                <a:gd name="T24" fmla="*/ 76 w 246"/>
                <a:gd name="T25" fmla="*/ 75 h 80"/>
                <a:gd name="T26" fmla="*/ 81 w 246"/>
                <a:gd name="T27" fmla="*/ 80 h 80"/>
                <a:gd name="T28" fmla="*/ 102 w 246"/>
                <a:gd name="T29" fmla="*/ 73 h 80"/>
                <a:gd name="T30" fmla="*/ 111 w 246"/>
                <a:gd name="T31" fmla="*/ 78 h 80"/>
                <a:gd name="T32" fmla="*/ 126 w 246"/>
                <a:gd name="T33" fmla="*/ 75 h 80"/>
                <a:gd name="T34" fmla="*/ 135 w 246"/>
                <a:gd name="T35" fmla="*/ 74 h 80"/>
                <a:gd name="T36" fmla="*/ 142 w 246"/>
                <a:gd name="T37" fmla="*/ 78 h 80"/>
                <a:gd name="T38" fmla="*/ 156 w 246"/>
                <a:gd name="T39" fmla="*/ 75 h 80"/>
                <a:gd name="T40" fmla="*/ 160 w 246"/>
                <a:gd name="T41" fmla="*/ 75 h 80"/>
                <a:gd name="T42" fmla="*/ 187 w 246"/>
                <a:gd name="T43" fmla="*/ 75 h 80"/>
                <a:gd name="T44" fmla="*/ 188 w 246"/>
                <a:gd name="T45" fmla="*/ 68 h 80"/>
                <a:gd name="T46" fmla="*/ 192 w 246"/>
                <a:gd name="T47" fmla="*/ 74 h 80"/>
                <a:gd name="T48" fmla="*/ 200 w 246"/>
                <a:gd name="T49" fmla="*/ 75 h 80"/>
                <a:gd name="T50" fmla="*/ 203 w 246"/>
                <a:gd name="T51" fmla="*/ 73 h 80"/>
                <a:gd name="T52" fmla="*/ 233 w 246"/>
                <a:gd name="T53" fmla="*/ 74 h 80"/>
                <a:gd name="T54" fmla="*/ 235 w 246"/>
                <a:gd name="T55" fmla="*/ 69 h 80"/>
                <a:gd name="T56" fmla="*/ 235 w 246"/>
                <a:gd name="T57" fmla="*/ 65 h 80"/>
                <a:gd name="T58" fmla="*/ 245 w 246"/>
                <a:gd name="T59" fmla="*/ 57 h 80"/>
                <a:gd name="T60" fmla="*/ 240 w 246"/>
                <a:gd name="T61" fmla="*/ 47 h 80"/>
                <a:gd name="T62" fmla="*/ 221 w 246"/>
                <a:gd name="T63" fmla="*/ 42 h 80"/>
                <a:gd name="T64" fmla="*/ 213 w 246"/>
                <a:gd name="T65" fmla="*/ 37 h 80"/>
                <a:gd name="T66" fmla="*/ 191 w 246"/>
                <a:gd name="T67" fmla="*/ 38 h 80"/>
                <a:gd name="T68" fmla="*/ 183 w 246"/>
                <a:gd name="T69" fmla="*/ 34 h 80"/>
                <a:gd name="T70" fmla="*/ 170 w 246"/>
                <a:gd name="T71" fmla="*/ 37 h 80"/>
                <a:gd name="T72" fmla="*/ 155 w 246"/>
                <a:gd name="T73" fmla="*/ 40 h 80"/>
                <a:gd name="T74" fmla="*/ 149 w 246"/>
                <a:gd name="T75" fmla="*/ 46 h 80"/>
                <a:gd name="T76" fmla="*/ 130 w 246"/>
                <a:gd name="T77" fmla="*/ 47 h 80"/>
                <a:gd name="T78" fmla="*/ 121 w 246"/>
                <a:gd name="T79" fmla="*/ 45 h 80"/>
                <a:gd name="T80" fmla="*/ 104 w 246"/>
                <a:gd name="T81" fmla="*/ 39 h 80"/>
                <a:gd name="T82" fmla="*/ 101 w 246"/>
                <a:gd name="T83" fmla="*/ 39 h 80"/>
                <a:gd name="T84" fmla="*/ 89 w 246"/>
                <a:gd name="T85" fmla="*/ 34 h 80"/>
                <a:gd name="T86" fmla="*/ 84 w 246"/>
                <a:gd name="T87" fmla="*/ 39 h 80"/>
                <a:gd name="T88" fmla="*/ 82 w 246"/>
                <a:gd name="T89" fmla="*/ 28 h 80"/>
                <a:gd name="T90" fmla="*/ 98 w 246"/>
                <a:gd name="T91" fmla="*/ 27 h 80"/>
                <a:gd name="T92" fmla="*/ 87 w 246"/>
                <a:gd name="T93" fmla="*/ 20 h 80"/>
                <a:gd name="T94" fmla="*/ 76 w 246"/>
                <a:gd name="T95" fmla="*/ 17 h 80"/>
                <a:gd name="T96" fmla="*/ 59 w 246"/>
                <a:gd name="T97" fmla="*/ 13 h 80"/>
                <a:gd name="T98" fmla="*/ 47 w 246"/>
                <a:gd name="T99" fmla="*/ 11 h 80"/>
                <a:gd name="T100" fmla="*/ 31 w 246"/>
                <a:gd name="T101" fmla="*/ 6 h 80"/>
                <a:gd name="T102" fmla="*/ 19 w 246"/>
                <a:gd name="T103" fmla="*/ 2 h 80"/>
                <a:gd name="T104" fmla="*/ 7 w 246"/>
                <a:gd name="T105" fmla="*/ 0 h 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6"/>
                <a:gd name="T160" fmla="*/ 0 h 80"/>
                <a:gd name="T161" fmla="*/ 246 w 246"/>
                <a:gd name="T162" fmla="*/ 80 h 8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6" h="80">
                  <a:moveTo>
                    <a:pt x="7" y="0"/>
                  </a:moveTo>
                  <a:lnTo>
                    <a:pt x="7" y="0"/>
                  </a:lnTo>
                  <a:lnTo>
                    <a:pt x="3" y="7"/>
                  </a:lnTo>
                  <a:lnTo>
                    <a:pt x="1" y="7"/>
                  </a:lnTo>
                  <a:lnTo>
                    <a:pt x="1" y="9"/>
                  </a:lnTo>
                  <a:lnTo>
                    <a:pt x="0" y="11"/>
                  </a:lnTo>
                  <a:lnTo>
                    <a:pt x="4" y="12"/>
                  </a:lnTo>
                  <a:lnTo>
                    <a:pt x="7" y="14"/>
                  </a:lnTo>
                  <a:lnTo>
                    <a:pt x="8" y="16"/>
                  </a:lnTo>
                  <a:lnTo>
                    <a:pt x="10" y="18"/>
                  </a:lnTo>
                  <a:lnTo>
                    <a:pt x="11" y="20"/>
                  </a:lnTo>
                  <a:lnTo>
                    <a:pt x="12" y="21"/>
                  </a:lnTo>
                  <a:lnTo>
                    <a:pt x="14" y="23"/>
                  </a:lnTo>
                  <a:lnTo>
                    <a:pt x="18" y="23"/>
                  </a:lnTo>
                  <a:lnTo>
                    <a:pt x="24" y="23"/>
                  </a:lnTo>
                  <a:lnTo>
                    <a:pt x="27" y="24"/>
                  </a:lnTo>
                  <a:lnTo>
                    <a:pt x="31" y="26"/>
                  </a:lnTo>
                  <a:lnTo>
                    <a:pt x="35" y="28"/>
                  </a:lnTo>
                  <a:lnTo>
                    <a:pt x="39" y="28"/>
                  </a:lnTo>
                  <a:lnTo>
                    <a:pt x="40" y="26"/>
                  </a:lnTo>
                  <a:lnTo>
                    <a:pt x="40" y="25"/>
                  </a:lnTo>
                  <a:lnTo>
                    <a:pt x="42" y="23"/>
                  </a:lnTo>
                  <a:lnTo>
                    <a:pt x="46" y="23"/>
                  </a:lnTo>
                  <a:lnTo>
                    <a:pt x="46" y="26"/>
                  </a:lnTo>
                  <a:lnTo>
                    <a:pt x="56" y="28"/>
                  </a:lnTo>
                  <a:lnTo>
                    <a:pt x="61" y="31"/>
                  </a:lnTo>
                  <a:lnTo>
                    <a:pt x="63" y="33"/>
                  </a:lnTo>
                  <a:lnTo>
                    <a:pt x="63" y="34"/>
                  </a:lnTo>
                  <a:lnTo>
                    <a:pt x="63" y="37"/>
                  </a:lnTo>
                  <a:lnTo>
                    <a:pt x="66" y="38"/>
                  </a:lnTo>
                  <a:lnTo>
                    <a:pt x="68" y="39"/>
                  </a:lnTo>
                  <a:lnTo>
                    <a:pt x="69" y="44"/>
                  </a:lnTo>
                  <a:lnTo>
                    <a:pt x="68" y="46"/>
                  </a:lnTo>
                  <a:lnTo>
                    <a:pt x="67" y="49"/>
                  </a:lnTo>
                  <a:lnTo>
                    <a:pt x="66" y="52"/>
                  </a:lnTo>
                  <a:lnTo>
                    <a:pt x="66" y="55"/>
                  </a:lnTo>
                  <a:lnTo>
                    <a:pt x="67" y="57"/>
                  </a:lnTo>
                  <a:lnTo>
                    <a:pt x="67" y="59"/>
                  </a:lnTo>
                  <a:lnTo>
                    <a:pt x="66" y="60"/>
                  </a:lnTo>
                  <a:lnTo>
                    <a:pt x="64" y="62"/>
                  </a:lnTo>
                  <a:lnTo>
                    <a:pt x="66" y="66"/>
                  </a:lnTo>
                  <a:lnTo>
                    <a:pt x="67" y="71"/>
                  </a:lnTo>
                  <a:lnTo>
                    <a:pt x="67" y="74"/>
                  </a:lnTo>
                  <a:lnTo>
                    <a:pt x="68" y="80"/>
                  </a:lnTo>
                  <a:lnTo>
                    <a:pt x="72" y="80"/>
                  </a:lnTo>
                  <a:lnTo>
                    <a:pt x="73" y="80"/>
                  </a:lnTo>
                  <a:lnTo>
                    <a:pt x="75" y="79"/>
                  </a:lnTo>
                  <a:lnTo>
                    <a:pt x="76" y="75"/>
                  </a:lnTo>
                  <a:lnTo>
                    <a:pt x="80" y="75"/>
                  </a:lnTo>
                  <a:lnTo>
                    <a:pt x="81" y="76"/>
                  </a:lnTo>
                  <a:lnTo>
                    <a:pt x="81" y="79"/>
                  </a:lnTo>
                  <a:lnTo>
                    <a:pt x="81" y="80"/>
                  </a:lnTo>
                  <a:lnTo>
                    <a:pt x="102" y="75"/>
                  </a:lnTo>
                  <a:lnTo>
                    <a:pt x="102" y="73"/>
                  </a:lnTo>
                  <a:lnTo>
                    <a:pt x="103" y="71"/>
                  </a:lnTo>
                  <a:lnTo>
                    <a:pt x="108" y="67"/>
                  </a:lnTo>
                  <a:lnTo>
                    <a:pt x="111" y="78"/>
                  </a:lnTo>
                  <a:lnTo>
                    <a:pt x="116" y="79"/>
                  </a:lnTo>
                  <a:lnTo>
                    <a:pt x="119" y="79"/>
                  </a:lnTo>
                  <a:lnTo>
                    <a:pt x="122" y="78"/>
                  </a:lnTo>
                  <a:lnTo>
                    <a:pt x="126" y="75"/>
                  </a:lnTo>
                  <a:lnTo>
                    <a:pt x="129" y="78"/>
                  </a:lnTo>
                  <a:lnTo>
                    <a:pt x="131" y="79"/>
                  </a:lnTo>
                  <a:lnTo>
                    <a:pt x="133" y="78"/>
                  </a:lnTo>
                  <a:lnTo>
                    <a:pt x="135" y="74"/>
                  </a:lnTo>
                  <a:lnTo>
                    <a:pt x="141" y="73"/>
                  </a:lnTo>
                  <a:lnTo>
                    <a:pt x="142" y="75"/>
                  </a:lnTo>
                  <a:lnTo>
                    <a:pt x="142" y="78"/>
                  </a:lnTo>
                  <a:lnTo>
                    <a:pt x="153" y="76"/>
                  </a:lnTo>
                  <a:lnTo>
                    <a:pt x="155" y="74"/>
                  </a:lnTo>
                  <a:lnTo>
                    <a:pt x="156" y="75"/>
                  </a:lnTo>
                  <a:lnTo>
                    <a:pt x="157" y="78"/>
                  </a:lnTo>
                  <a:lnTo>
                    <a:pt x="159" y="76"/>
                  </a:lnTo>
                  <a:lnTo>
                    <a:pt x="160" y="75"/>
                  </a:lnTo>
                  <a:lnTo>
                    <a:pt x="164" y="76"/>
                  </a:lnTo>
                  <a:lnTo>
                    <a:pt x="169" y="76"/>
                  </a:lnTo>
                  <a:lnTo>
                    <a:pt x="187" y="75"/>
                  </a:lnTo>
                  <a:lnTo>
                    <a:pt x="187" y="74"/>
                  </a:lnTo>
                  <a:lnTo>
                    <a:pt x="190" y="75"/>
                  </a:lnTo>
                  <a:lnTo>
                    <a:pt x="188" y="71"/>
                  </a:lnTo>
                  <a:lnTo>
                    <a:pt x="188" y="68"/>
                  </a:lnTo>
                  <a:lnTo>
                    <a:pt x="191" y="68"/>
                  </a:lnTo>
                  <a:lnTo>
                    <a:pt x="192" y="74"/>
                  </a:lnTo>
                  <a:lnTo>
                    <a:pt x="197" y="75"/>
                  </a:lnTo>
                  <a:lnTo>
                    <a:pt x="199" y="75"/>
                  </a:lnTo>
                  <a:lnTo>
                    <a:pt x="200" y="75"/>
                  </a:lnTo>
                  <a:lnTo>
                    <a:pt x="201" y="75"/>
                  </a:lnTo>
                  <a:lnTo>
                    <a:pt x="201" y="73"/>
                  </a:lnTo>
                  <a:lnTo>
                    <a:pt x="203" y="73"/>
                  </a:lnTo>
                  <a:lnTo>
                    <a:pt x="205" y="75"/>
                  </a:lnTo>
                  <a:lnTo>
                    <a:pt x="218" y="75"/>
                  </a:lnTo>
                  <a:lnTo>
                    <a:pt x="227" y="75"/>
                  </a:lnTo>
                  <a:lnTo>
                    <a:pt x="233" y="74"/>
                  </a:lnTo>
                  <a:lnTo>
                    <a:pt x="234" y="69"/>
                  </a:lnTo>
                  <a:lnTo>
                    <a:pt x="235" y="72"/>
                  </a:lnTo>
                  <a:lnTo>
                    <a:pt x="235" y="69"/>
                  </a:lnTo>
                  <a:lnTo>
                    <a:pt x="234" y="64"/>
                  </a:lnTo>
                  <a:lnTo>
                    <a:pt x="235" y="64"/>
                  </a:lnTo>
                  <a:lnTo>
                    <a:pt x="235" y="65"/>
                  </a:lnTo>
                  <a:lnTo>
                    <a:pt x="239" y="61"/>
                  </a:lnTo>
                  <a:lnTo>
                    <a:pt x="243" y="59"/>
                  </a:lnTo>
                  <a:lnTo>
                    <a:pt x="245" y="57"/>
                  </a:lnTo>
                  <a:lnTo>
                    <a:pt x="246" y="53"/>
                  </a:lnTo>
                  <a:lnTo>
                    <a:pt x="243" y="47"/>
                  </a:lnTo>
                  <a:lnTo>
                    <a:pt x="240" y="47"/>
                  </a:lnTo>
                  <a:lnTo>
                    <a:pt x="233" y="44"/>
                  </a:lnTo>
                  <a:lnTo>
                    <a:pt x="228" y="41"/>
                  </a:lnTo>
                  <a:lnTo>
                    <a:pt x="224" y="41"/>
                  </a:lnTo>
                  <a:lnTo>
                    <a:pt x="221" y="42"/>
                  </a:lnTo>
                  <a:lnTo>
                    <a:pt x="218" y="44"/>
                  </a:lnTo>
                  <a:lnTo>
                    <a:pt x="213" y="40"/>
                  </a:lnTo>
                  <a:lnTo>
                    <a:pt x="213" y="37"/>
                  </a:lnTo>
                  <a:lnTo>
                    <a:pt x="204" y="35"/>
                  </a:lnTo>
                  <a:lnTo>
                    <a:pt x="194" y="35"/>
                  </a:lnTo>
                  <a:lnTo>
                    <a:pt x="193" y="37"/>
                  </a:lnTo>
                  <a:lnTo>
                    <a:pt x="191" y="38"/>
                  </a:lnTo>
                  <a:lnTo>
                    <a:pt x="190" y="38"/>
                  </a:lnTo>
                  <a:lnTo>
                    <a:pt x="187" y="37"/>
                  </a:lnTo>
                  <a:lnTo>
                    <a:pt x="186" y="35"/>
                  </a:lnTo>
                  <a:lnTo>
                    <a:pt x="183" y="34"/>
                  </a:lnTo>
                  <a:lnTo>
                    <a:pt x="179" y="34"/>
                  </a:lnTo>
                  <a:lnTo>
                    <a:pt x="177" y="37"/>
                  </a:lnTo>
                  <a:lnTo>
                    <a:pt x="173" y="37"/>
                  </a:lnTo>
                  <a:lnTo>
                    <a:pt x="170" y="37"/>
                  </a:lnTo>
                  <a:lnTo>
                    <a:pt x="169" y="40"/>
                  </a:lnTo>
                  <a:lnTo>
                    <a:pt x="162" y="39"/>
                  </a:lnTo>
                  <a:lnTo>
                    <a:pt x="158" y="39"/>
                  </a:lnTo>
                  <a:lnTo>
                    <a:pt x="155" y="40"/>
                  </a:lnTo>
                  <a:lnTo>
                    <a:pt x="149" y="42"/>
                  </a:lnTo>
                  <a:lnTo>
                    <a:pt x="149" y="46"/>
                  </a:lnTo>
                  <a:lnTo>
                    <a:pt x="144" y="45"/>
                  </a:lnTo>
                  <a:lnTo>
                    <a:pt x="139" y="44"/>
                  </a:lnTo>
                  <a:lnTo>
                    <a:pt x="130" y="41"/>
                  </a:lnTo>
                  <a:lnTo>
                    <a:pt x="130" y="47"/>
                  </a:lnTo>
                  <a:lnTo>
                    <a:pt x="126" y="44"/>
                  </a:lnTo>
                  <a:lnTo>
                    <a:pt x="124" y="44"/>
                  </a:lnTo>
                  <a:lnTo>
                    <a:pt x="122" y="44"/>
                  </a:lnTo>
                  <a:lnTo>
                    <a:pt x="121" y="45"/>
                  </a:lnTo>
                  <a:lnTo>
                    <a:pt x="119" y="45"/>
                  </a:lnTo>
                  <a:lnTo>
                    <a:pt x="118" y="46"/>
                  </a:lnTo>
                  <a:lnTo>
                    <a:pt x="118" y="44"/>
                  </a:lnTo>
                  <a:lnTo>
                    <a:pt x="104" y="39"/>
                  </a:lnTo>
                  <a:lnTo>
                    <a:pt x="103" y="41"/>
                  </a:lnTo>
                  <a:lnTo>
                    <a:pt x="102" y="42"/>
                  </a:lnTo>
                  <a:lnTo>
                    <a:pt x="101" y="39"/>
                  </a:lnTo>
                  <a:lnTo>
                    <a:pt x="102" y="35"/>
                  </a:lnTo>
                  <a:lnTo>
                    <a:pt x="96" y="34"/>
                  </a:lnTo>
                  <a:lnTo>
                    <a:pt x="93" y="33"/>
                  </a:lnTo>
                  <a:lnTo>
                    <a:pt x="89" y="34"/>
                  </a:lnTo>
                  <a:lnTo>
                    <a:pt x="88" y="35"/>
                  </a:lnTo>
                  <a:lnTo>
                    <a:pt x="87" y="38"/>
                  </a:lnTo>
                  <a:lnTo>
                    <a:pt x="84" y="39"/>
                  </a:lnTo>
                  <a:lnTo>
                    <a:pt x="84" y="38"/>
                  </a:lnTo>
                  <a:lnTo>
                    <a:pt x="87" y="33"/>
                  </a:lnTo>
                  <a:lnTo>
                    <a:pt x="81" y="32"/>
                  </a:lnTo>
                  <a:lnTo>
                    <a:pt x="82" y="28"/>
                  </a:lnTo>
                  <a:lnTo>
                    <a:pt x="90" y="30"/>
                  </a:lnTo>
                  <a:lnTo>
                    <a:pt x="94" y="30"/>
                  </a:lnTo>
                  <a:lnTo>
                    <a:pt x="98" y="27"/>
                  </a:lnTo>
                  <a:lnTo>
                    <a:pt x="98" y="24"/>
                  </a:lnTo>
                  <a:lnTo>
                    <a:pt x="93" y="23"/>
                  </a:lnTo>
                  <a:lnTo>
                    <a:pt x="87" y="20"/>
                  </a:lnTo>
                  <a:lnTo>
                    <a:pt x="83" y="18"/>
                  </a:lnTo>
                  <a:lnTo>
                    <a:pt x="80" y="17"/>
                  </a:lnTo>
                  <a:lnTo>
                    <a:pt x="77" y="17"/>
                  </a:lnTo>
                  <a:lnTo>
                    <a:pt x="76" y="17"/>
                  </a:lnTo>
                  <a:lnTo>
                    <a:pt x="74" y="13"/>
                  </a:lnTo>
                  <a:lnTo>
                    <a:pt x="74" y="11"/>
                  </a:lnTo>
                  <a:lnTo>
                    <a:pt x="59" y="13"/>
                  </a:lnTo>
                  <a:lnTo>
                    <a:pt x="52" y="14"/>
                  </a:lnTo>
                  <a:lnTo>
                    <a:pt x="47" y="14"/>
                  </a:lnTo>
                  <a:lnTo>
                    <a:pt x="47" y="11"/>
                  </a:lnTo>
                  <a:lnTo>
                    <a:pt x="41" y="5"/>
                  </a:lnTo>
                  <a:lnTo>
                    <a:pt x="38" y="5"/>
                  </a:lnTo>
                  <a:lnTo>
                    <a:pt x="35" y="5"/>
                  </a:lnTo>
                  <a:lnTo>
                    <a:pt x="31" y="6"/>
                  </a:lnTo>
                  <a:lnTo>
                    <a:pt x="20" y="4"/>
                  </a:lnTo>
                  <a:lnTo>
                    <a:pt x="19" y="2"/>
                  </a:lnTo>
                  <a:lnTo>
                    <a:pt x="15" y="2"/>
                  </a:lnTo>
                  <a:lnTo>
                    <a:pt x="14" y="3"/>
                  </a:lnTo>
                  <a:lnTo>
                    <a:pt x="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63" name="Freeform 406"/>
            <p:cNvSpPr>
              <a:spLocks/>
            </p:cNvSpPr>
            <p:nvPr/>
          </p:nvSpPr>
          <p:spPr bwMode="auto">
            <a:xfrm>
              <a:off x="1548" y="888"/>
              <a:ext cx="12" cy="12"/>
            </a:xfrm>
            <a:custGeom>
              <a:avLst/>
              <a:gdLst>
                <a:gd name="T0" fmla="*/ 6 w 12"/>
                <a:gd name="T1" fmla="*/ 0 h 12"/>
                <a:gd name="T2" fmla="*/ 6 w 12"/>
                <a:gd name="T3" fmla="*/ 0 h 12"/>
                <a:gd name="T4" fmla="*/ 1 w 12"/>
                <a:gd name="T5" fmla="*/ 1 h 12"/>
                <a:gd name="T6" fmla="*/ 0 w 12"/>
                <a:gd name="T7" fmla="*/ 5 h 12"/>
                <a:gd name="T8" fmla="*/ 0 w 12"/>
                <a:gd name="T9" fmla="*/ 5 h 12"/>
                <a:gd name="T10" fmla="*/ 2 w 12"/>
                <a:gd name="T11" fmla="*/ 7 h 12"/>
                <a:gd name="T12" fmla="*/ 5 w 12"/>
                <a:gd name="T13" fmla="*/ 9 h 12"/>
                <a:gd name="T14" fmla="*/ 12 w 12"/>
                <a:gd name="T15" fmla="*/ 12 h 12"/>
                <a:gd name="T16" fmla="*/ 12 w 12"/>
                <a:gd name="T17" fmla="*/ 12 h 12"/>
                <a:gd name="T18" fmla="*/ 10 w 12"/>
                <a:gd name="T19" fmla="*/ 9 h 12"/>
                <a:gd name="T20" fmla="*/ 10 w 12"/>
                <a:gd name="T21" fmla="*/ 8 h 12"/>
                <a:gd name="T22" fmla="*/ 10 w 12"/>
                <a:gd name="T23" fmla="*/ 8 h 12"/>
                <a:gd name="T24" fmla="*/ 10 w 12"/>
                <a:gd name="T25" fmla="*/ 8 h 12"/>
                <a:gd name="T26" fmla="*/ 9 w 12"/>
                <a:gd name="T27" fmla="*/ 0 h 12"/>
                <a:gd name="T28" fmla="*/ 9 w 12"/>
                <a:gd name="T29" fmla="*/ 0 h 12"/>
                <a:gd name="T30" fmla="*/ 6 w 12"/>
                <a:gd name="T31" fmla="*/ 0 h 12"/>
                <a:gd name="T32" fmla="*/ 6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0"/>
                  </a:moveTo>
                  <a:lnTo>
                    <a:pt x="6" y="0"/>
                  </a:lnTo>
                  <a:lnTo>
                    <a:pt x="1" y="1"/>
                  </a:lnTo>
                  <a:lnTo>
                    <a:pt x="0" y="5"/>
                  </a:lnTo>
                  <a:lnTo>
                    <a:pt x="2" y="7"/>
                  </a:lnTo>
                  <a:lnTo>
                    <a:pt x="5" y="9"/>
                  </a:lnTo>
                  <a:lnTo>
                    <a:pt x="12" y="12"/>
                  </a:lnTo>
                  <a:lnTo>
                    <a:pt x="10" y="9"/>
                  </a:lnTo>
                  <a:lnTo>
                    <a:pt x="10" y="8"/>
                  </a:lnTo>
                  <a:lnTo>
                    <a:pt x="9" y="0"/>
                  </a:lnTo>
                  <a:lnTo>
                    <a:pt x="6"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64" name="Freeform 407"/>
            <p:cNvSpPr>
              <a:spLocks/>
            </p:cNvSpPr>
            <p:nvPr/>
          </p:nvSpPr>
          <p:spPr bwMode="auto">
            <a:xfrm>
              <a:off x="1706" y="911"/>
              <a:ext cx="13" cy="11"/>
            </a:xfrm>
            <a:custGeom>
              <a:avLst/>
              <a:gdLst>
                <a:gd name="T0" fmla="*/ 8 w 13"/>
                <a:gd name="T1" fmla="*/ 0 h 11"/>
                <a:gd name="T2" fmla="*/ 8 w 13"/>
                <a:gd name="T3" fmla="*/ 0 h 11"/>
                <a:gd name="T4" fmla="*/ 6 w 13"/>
                <a:gd name="T5" fmla="*/ 2 h 11"/>
                <a:gd name="T6" fmla="*/ 4 w 13"/>
                <a:gd name="T7" fmla="*/ 4 h 11"/>
                <a:gd name="T8" fmla="*/ 4 w 13"/>
                <a:gd name="T9" fmla="*/ 4 h 11"/>
                <a:gd name="T10" fmla="*/ 1 w 13"/>
                <a:gd name="T11" fmla="*/ 4 h 11"/>
                <a:gd name="T12" fmla="*/ 1 w 13"/>
                <a:gd name="T13" fmla="*/ 4 h 11"/>
                <a:gd name="T14" fmla="*/ 1 w 13"/>
                <a:gd name="T15" fmla="*/ 5 h 11"/>
                <a:gd name="T16" fmla="*/ 1 w 13"/>
                <a:gd name="T17" fmla="*/ 5 h 11"/>
                <a:gd name="T18" fmla="*/ 0 w 13"/>
                <a:gd name="T19" fmla="*/ 5 h 11"/>
                <a:gd name="T20" fmla="*/ 1 w 13"/>
                <a:gd name="T21" fmla="*/ 9 h 11"/>
                <a:gd name="T22" fmla="*/ 1 w 13"/>
                <a:gd name="T23" fmla="*/ 9 h 11"/>
                <a:gd name="T24" fmla="*/ 3 w 13"/>
                <a:gd name="T25" fmla="*/ 7 h 11"/>
                <a:gd name="T26" fmla="*/ 6 w 13"/>
                <a:gd name="T27" fmla="*/ 7 h 11"/>
                <a:gd name="T28" fmla="*/ 6 w 13"/>
                <a:gd name="T29" fmla="*/ 7 h 11"/>
                <a:gd name="T30" fmla="*/ 7 w 13"/>
                <a:gd name="T31" fmla="*/ 9 h 11"/>
                <a:gd name="T32" fmla="*/ 8 w 13"/>
                <a:gd name="T33" fmla="*/ 11 h 11"/>
                <a:gd name="T34" fmla="*/ 8 w 13"/>
                <a:gd name="T35" fmla="*/ 11 h 11"/>
                <a:gd name="T36" fmla="*/ 8 w 13"/>
                <a:gd name="T37" fmla="*/ 9 h 11"/>
                <a:gd name="T38" fmla="*/ 8 w 13"/>
                <a:gd name="T39" fmla="*/ 6 h 11"/>
                <a:gd name="T40" fmla="*/ 8 w 13"/>
                <a:gd name="T41" fmla="*/ 6 h 11"/>
                <a:gd name="T42" fmla="*/ 13 w 13"/>
                <a:gd name="T43" fmla="*/ 3 h 11"/>
                <a:gd name="T44" fmla="*/ 13 w 13"/>
                <a:gd name="T45" fmla="*/ 2 h 11"/>
                <a:gd name="T46" fmla="*/ 13 w 13"/>
                <a:gd name="T47" fmla="*/ 0 h 11"/>
                <a:gd name="T48" fmla="*/ 8 w 13"/>
                <a:gd name="T49" fmla="*/ 0 h 11"/>
                <a:gd name="T50" fmla="*/ 8 w 13"/>
                <a:gd name="T51" fmla="*/ 0 h 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
                <a:gd name="T79" fmla="*/ 0 h 11"/>
                <a:gd name="T80" fmla="*/ 13 w 13"/>
                <a:gd name="T81" fmla="*/ 11 h 1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 h="11">
                  <a:moveTo>
                    <a:pt x="8" y="0"/>
                  </a:moveTo>
                  <a:lnTo>
                    <a:pt x="8" y="0"/>
                  </a:lnTo>
                  <a:lnTo>
                    <a:pt x="6" y="2"/>
                  </a:lnTo>
                  <a:lnTo>
                    <a:pt x="4" y="4"/>
                  </a:lnTo>
                  <a:lnTo>
                    <a:pt x="1" y="4"/>
                  </a:lnTo>
                  <a:lnTo>
                    <a:pt x="1" y="5"/>
                  </a:lnTo>
                  <a:lnTo>
                    <a:pt x="0" y="5"/>
                  </a:lnTo>
                  <a:lnTo>
                    <a:pt x="1" y="9"/>
                  </a:lnTo>
                  <a:lnTo>
                    <a:pt x="3" y="7"/>
                  </a:lnTo>
                  <a:lnTo>
                    <a:pt x="6" y="7"/>
                  </a:lnTo>
                  <a:lnTo>
                    <a:pt x="7" y="9"/>
                  </a:lnTo>
                  <a:lnTo>
                    <a:pt x="8" y="11"/>
                  </a:lnTo>
                  <a:lnTo>
                    <a:pt x="8" y="9"/>
                  </a:lnTo>
                  <a:lnTo>
                    <a:pt x="8" y="6"/>
                  </a:lnTo>
                  <a:lnTo>
                    <a:pt x="13" y="3"/>
                  </a:lnTo>
                  <a:lnTo>
                    <a:pt x="13" y="2"/>
                  </a:lnTo>
                  <a:lnTo>
                    <a:pt x="13" y="0"/>
                  </a:lnTo>
                  <a:lnTo>
                    <a:pt x="8"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65" name="Freeform 408"/>
            <p:cNvSpPr>
              <a:spLocks/>
            </p:cNvSpPr>
            <p:nvPr/>
          </p:nvSpPr>
          <p:spPr bwMode="auto">
            <a:xfrm>
              <a:off x="1488" y="917"/>
              <a:ext cx="3" cy="4"/>
            </a:xfrm>
            <a:custGeom>
              <a:avLst/>
              <a:gdLst>
                <a:gd name="T0" fmla="*/ 1 w 3"/>
                <a:gd name="T1" fmla="*/ 0 h 4"/>
                <a:gd name="T2" fmla="*/ 1 w 3"/>
                <a:gd name="T3" fmla="*/ 0 h 4"/>
                <a:gd name="T4" fmla="*/ 0 w 3"/>
                <a:gd name="T5" fmla="*/ 1 h 4"/>
                <a:gd name="T6" fmla="*/ 0 w 3"/>
                <a:gd name="T7" fmla="*/ 1 h 4"/>
                <a:gd name="T8" fmla="*/ 1 w 3"/>
                <a:gd name="T9" fmla="*/ 4 h 4"/>
                <a:gd name="T10" fmla="*/ 1 w 3"/>
                <a:gd name="T11" fmla="*/ 4 h 4"/>
                <a:gd name="T12" fmla="*/ 3 w 3"/>
                <a:gd name="T13" fmla="*/ 1 h 4"/>
                <a:gd name="T14" fmla="*/ 3 w 3"/>
                <a:gd name="T15" fmla="*/ 0 h 4"/>
                <a:gd name="T16" fmla="*/ 1 w 3"/>
                <a:gd name="T17" fmla="*/ 0 h 4"/>
                <a:gd name="T18" fmla="*/ 1 w 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4"/>
                <a:gd name="T32" fmla="*/ 3 w 3"/>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4">
                  <a:moveTo>
                    <a:pt x="1" y="0"/>
                  </a:moveTo>
                  <a:lnTo>
                    <a:pt x="1" y="0"/>
                  </a:lnTo>
                  <a:lnTo>
                    <a:pt x="0" y="1"/>
                  </a:lnTo>
                  <a:lnTo>
                    <a:pt x="1" y="4"/>
                  </a:lnTo>
                  <a:lnTo>
                    <a:pt x="3" y="1"/>
                  </a:lnTo>
                  <a:lnTo>
                    <a:pt x="3"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66" name="Freeform 409"/>
            <p:cNvSpPr>
              <a:spLocks/>
            </p:cNvSpPr>
            <p:nvPr/>
          </p:nvSpPr>
          <p:spPr bwMode="auto">
            <a:xfrm>
              <a:off x="1459" y="920"/>
              <a:ext cx="1" cy="3"/>
            </a:xfrm>
            <a:custGeom>
              <a:avLst/>
              <a:gdLst>
                <a:gd name="T0" fmla="*/ 0 w 1"/>
                <a:gd name="T1" fmla="*/ 0 h 3"/>
                <a:gd name="T2" fmla="*/ 0 w 1"/>
                <a:gd name="T3" fmla="*/ 0 h 3"/>
                <a:gd name="T4" fmla="*/ 0 w 1"/>
                <a:gd name="T5" fmla="*/ 3 h 3"/>
                <a:gd name="T6" fmla="*/ 0 w 1"/>
                <a:gd name="T7" fmla="*/ 3 h 3"/>
                <a:gd name="T8" fmla="*/ 1 w 1"/>
                <a:gd name="T9" fmla="*/ 3 h 3"/>
                <a:gd name="T10" fmla="*/ 1 w 1"/>
                <a:gd name="T11" fmla="*/ 2 h 3"/>
                <a:gd name="T12" fmla="*/ 0 w 1"/>
                <a:gd name="T13" fmla="*/ 0 h 3"/>
                <a:gd name="T14" fmla="*/ 0 w 1"/>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3"/>
                <a:gd name="T26" fmla="*/ 1 w 1"/>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3">
                  <a:moveTo>
                    <a:pt x="0" y="0"/>
                  </a:moveTo>
                  <a:lnTo>
                    <a:pt x="0" y="0"/>
                  </a:lnTo>
                  <a:lnTo>
                    <a:pt x="0" y="3"/>
                  </a:lnTo>
                  <a:lnTo>
                    <a:pt x="1" y="3"/>
                  </a:lnTo>
                  <a:lnTo>
                    <a:pt x="1" y="2"/>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67" name="Freeform 410"/>
            <p:cNvSpPr>
              <a:spLocks/>
            </p:cNvSpPr>
            <p:nvPr/>
          </p:nvSpPr>
          <p:spPr bwMode="auto">
            <a:xfrm>
              <a:off x="1464" y="920"/>
              <a:ext cx="1" cy="2"/>
            </a:xfrm>
            <a:custGeom>
              <a:avLst/>
              <a:gdLst>
                <a:gd name="T0" fmla="*/ 0 w 1"/>
                <a:gd name="T1" fmla="*/ 0 h 2"/>
                <a:gd name="T2" fmla="*/ 1 w 1"/>
                <a:gd name="T3" fmla="*/ 2 h 2"/>
                <a:gd name="T4" fmla="*/ 1 w 1"/>
                <a:gd name="T5" fmla="*/ 2 h 2"/>
                <a:gd name="T6" fmla="*/ 1 w 1"/>
                <a:gd name="T7" fmla="*/ 0 h 2"/>
                <a:gd name="T8" fmla="*/ 0 w 1"/>
                <a:gd name="T9" fmla="*/ 0 h 2"/>
                <a:gd name="T10" fmla="*/ 0 w 1"/>
                <a:gd name="T11" fmla="*/ 0 h 2"/>
                <a:gd name="T12" fmla="*/ 0 60000 65536"/>
                <a:gd name="T13" fmla="*/ 0 60000 65536"/>
                <a:gd name="T14" fmla="*/ 0 60000 65536"/>
                <a:gd name="T15" fmla="*/ 0 60000 65536"/>
                <a:gd name="T16" fmla="*/ 0 60000 65536"/>
                <a:gd name="T17" fmla="*/ 0 60000 65536"/>
                <a:gd name="T18" fmla="*/ 0 w 1"/>
                <a:gd name="T19" fmla="*/ 0 h 2"/>
                <a:gd name="T20" fmla="*/ 1 w 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 h="2">
                  <a:moveTo>
                    <a:pt x="0" y="0"/>
                  </a:moveTo>
                  <a:lnTo>
                    <a:pt x="1" y="2"/>
                  </a:lnTo>
                  <a:lnTo>
                    <a:pt x="1"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68" name="Freeform 411"/>
            <p:cNvSpPr>
              <a:spLocks/>
            </p:cNvSpPr>
            <p:nvPr/>
          </p:nvSpPr>
          <p:spPr bwMode="auto">
            <a:xfrm>
              <a:off x="1461" y="921"/>
              <a:ext cx="14" cy="10"/>
            </a:xfrm>
            <a:custGeom>
              <a:avLst/>
              <a:gdLst>
                <a:gd name="T0" fmla="*/ 12 w 14"/>
                <a:gd name="T1" fmla="*/ 0 h 10"/>
                <a:gd name="T2" fmla="*/ 12 w 14"/>
                <a:gd name="T3" fmla="*/ 0 h 10"/>
                <a:gd name="T4" fmla="*/ 10 w 14"/>
                <a:gd name="T5" fmla="*/ 4 h 10"/>
                <a:gd name="T6" fmla="*/ 10 w 14"/>
                <a:gd name="T7" fmla="*/ 4 h 10"/>
                <a:gd name="T8" fmla="*/ 5 w 14"/>
                <a:gd name="T9" fmla="*/ 6 h 10"/>
                <a:gd name="T10" fmla="*/ 0 w 14"/>
                <a:gd name="T11" fmla="*/ 7 h 10"/>
                <a:gd name="T12" fmla="*/ 0 w 14"/>
                <a:gd name="T13" fmla="*/ 7 h 10"/>
                <a:gd name="T14" fmla="*/ 0 w 14"/>
                <a:gd name="T15" fmla="*/ 10 h 10"/>
                <a:gd name="T16" fmla="*/ 1 w 14"/>
                <a:gd name="T17" fmla="*/ 10 h 10"/>
                <a:gd name="T18" fmla="*/ 1 w 14"/>
                <a:gd name="T19" fmla="*/ 10 h 10"/>
                <a:gd name="T20" fmla="*/ 1 w 14"/>
                <a:gd name="T21" fmla="*/ 10 h 10"/>
                <a:gd name="T22" fmla="*/ 5 w 14"/>
                <a:gd name="T23" fmla="*/ 10 h 10"/>
                <a:gd name="T24" fmla="*/ 5 w 14"/>
                <a:gd name="T25" fmla="*/ 10 h 10"/>
                <a:gd name="T26" fmla="*/ 7 w 14"/>
                <a:gd name="T27" fmla="*/ 7 h 10"/>
                <a:gd name="T28" fmla="*/ 7 w 14"/>
                <a:gd name="T29" fmla="*/ 7 h 10"/>
                <a:gd name="T30" fmla="*/ 11 w 14"/>
                <a:gd name="T31" fmla="*/ 7 h 10"/>
                <a:gd name="T32" fmla="*/ 13 w 14"/>
                <a:gd name="T33" fmla="*/ 7 h 10"/>
                <a:gd name="T34" fmla="*/ 13 w 14"/>
                <a:gd name="T35" fmla="*/ 7 h 10"/>
                <a:gd name="T36" fmla="*/ 13 w 14"/>
                <a:gd name="T37" fmla="*/ 4 h 10"/>
                <a:gd name="T38" fmla="*/ 14 w 14"/>
                <a:gd name="T39" fmla="*/ 2 h 10"/>
                <a:gd name="T40" fmla="*/ 14 w 14"/>
                <a:gd name="T41" fmla="*/ 0 h 10"/>
                <a:gd name="T42" fmla="*/ 13 w 14"/>
                <a:gd name="T43" fmla="*/ 0 h 10"/>
                <a:gd name="T44" fmla="*/ 12 w 14"/>
                <a:gd name="T45" fmla="*/ 0 h 10"/>
                <a:gd name="T46" fmla="*/ 12 w 14"/>
                <a:gd name="T47" fmla="*/ 0 h 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
                <a:gd name="T73" fmla="*/ 0 h 10"/>
                <a:gd name="T74" fmla="*/ 14 w 14"/>
                <a:gd name="T75" fmla="*/ 10 h 1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 h="10">
                  <a:moveTo>
                    <a:pt x="12" y="0"/>
                  </a:moveTo>
                  <a:lnTo>
                    <a:pt x="12" y="0"/>
                  </a:lnTo>
                  <a:lnTo>
                    <a:pt x="10" y="4"/>
                  </a:lnTo>
                  <a:lnTo>
                    <a:pt x="5" y="6"/>
                  </a:lnTo>
                  <a:lnTo>
                    <a:pt x="0" y="7"/>
                  </a:lnTo>
                  <a:lnTo>
                    <a:pt x="0" y="10"/>
                  </a:lnTo>
                  <a:lnTo>
                    <a:pt x="1" y="10"/>
                  </a:lnTo>
                  <a:lnTo>
                    <a:pt x="5" y="10"/>
                  </a:lnTo>
                  <a:lnTo>
                    <a:pt x="7" y="7"/>
                  </a:lnTo>
                  <a:lnTo>
                    <a:pt x="11" y="7"/>
                  </a:lnTo>
                  <a:lnTo>
                    <a:pt x="13" y="7"/>
                  </a:lnTo>
                  <a:lnTo>
                    <a:pt x="13" y="4"/>
                  </a:lnTo>
                  <a:lnTo>
                    <a:pt x="14" y="2"/>
                  </a:lnTo>
                  <a:lnTo>
                    <a:pt x="14" y="0"/>
                  </a:lnTo>
                  <a:lnTo>
                    <a:pt x="13" y="0"/>
                  </a:lnTo>
                  <a:lnTo>
                    <a:pt x="1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69" name="Freeform 412"/>
            <p:cNvSpPr>
              <a:spLocks/>
            </p:cNvSpPr>
            <p:nvPr/>
          </p:nvSpPr>
          <p:spPr bwMode="auto">
            <a:xfrm>
              <a:off x="1467" y="924"/>
              <a:ext cx="39" cy="34"/>
            </a:xfrm>
            <a:custGeom>
              <a:avLst/>
              <a:gdLst>
                <a:gd name="T0" fmla="*/ 14 w 39"/>
                <a:gd name="T1" fmla="*/ 0 h 34"/>
                <a:gd name="T2" fmla="*/ 14 w 39"/>
                <a:gd name="T3" fmla="*/ 0 h 34"/>
                <a:gd name="T4" fmla="*/ 12 w 39"/>
                <a:gd name="T5" fmla="*/ 6 h 34"/>
                <a:gd name="T6" fmla="*/ 11 w 39"/>
                <a:gd name="T7" fmla="*/ 10 h 34"/>
                <a:gd name="T8" fmla="*/ 8 w 39"/>
                <a:gd name="T9" fmla="*/ 11 h 34"/>
                <a:gd name="T10" fmla="*/ 8 w 39"/>
                <a:gd name="T11" fmla="*/ 11 h 34"/>
                <a:gd name="T12" fmla="*/ 6 w 39"/>
                <a:gd name="T13" fmla="*/ 12 h 34"/>
                <a:gd name="T14" fmla="*/ 5 w 39"/>
                <a:gd name="T15" fmla="*/ 12 h 34"/>
                <a:gd name="T16" fmla="*/ 4 w 39"/>
                <a:gd name="T17" fmla="*/ 12 h 34"/>
                <a:gd name="T18" fmla="*/ 4 w 39"/>
                <a:gd name="T19" fmla="*/ 12 h 34"/>
                <a:gd name="T20" fmla="*/ 4 w 39"/>
                <a:gd name="T21" fmla="*/ 14 h 34"/>
                <a:gd name="T22" fmla="*/ 4 w 39"/>
                <a:gd name="T23" fmla="*/ 17 h 34"/>
                <a:gd name="T24" fmla="*/ 4 w 39"/>
                <a:gd name="T25" fmla="*/ 17 h 34"/>
                <a:gd name="T26" fmla="*/ 0 w 39"/>
                <a:gd name="T27" fmla="*/ 20 h 34"/>
                <a:gd name="T28" fmla="*/ 0 w 39"/>
                <a:gd name="T29" fmla="*/ 20 h 34"/>
                <a:gd name="T30" fmla="*/ 0 w 39"/>
                <a:gd name="T31" fmla="*/ 23 h 34"/>
                <a:gd name="T32" fmla="*/ 1 w 39"/>
                <a:gd name="T33" fmla="*/ 24 h 34"/>
                <a:gd name="T34" fmla="*/ 1 w 39"/>
                <a:gd name="T35" fmla="*/ 26 h 34"/>
                <a:gd name="T36" fmla="*/ 1 w 39"/>
                <a:gd name="T37" fmla="*/ 26 h 34"/>
                <a:gd name="T38" fmla="*/ 3 w 39"/>
                <a:gd name="T39" fmla="*/ 25 h 34"/>
                <a:gd name="T40" fmla="*/ 4 w 39"/>
                <a:gd name="T41" fmla="*/ 24 h 34"/>
                <a:gd name="T42" fmla="*/ 4 w 39"/>
                <a:gd name="T43" fmla="*/ 24 h 34"/>
                <a:gd name="T44" fmla="*/ 8 w 39"/>
                <a:gd name="T45" fmla="*/ 25 h 34"/>
                <a:gd name="T46" fmla="*/ 8 w 39"/>
                <a:gd name="T47" fmla="*/ 25 h 34"/>
                <a:gd name="T48" fmla="*/ 10 w 39"/>
                <a:gd name="T49" fmla="*/ 26 h 34"/>
                <a:gd name="T50" fmla="*/ 11 w 39"/>
                <a:gd name="T51" fmla="*/ 28 h 34"/>
                <a:gd name="T52" fmla="*/ 11 w 39"/>
                <a:gd name="T53" fmla="*/ 28 h 34"/>
                <a:gd name="T54" fmla="*/ 17 w 39"/>
                <a:gd name="T55" fmla="*/ 31 h 34"/>
                <a:gd name="T56" fmla="*/ 22 w 39"/>
                <a:gd name="T57" fmla="*/ 33 h 34"/>
                <a:gd name="T58" fmla="*/ 22 w 39"/>
                <a:gd name="T59" fmla="*/ 33 h 34"/>
                <a:gd name="T60" fmla="*/ 24 w 39"/>
                <a:gd name="T61" fmla="*/ 31 h 34"/>
                <a:gd name="T62" fmla="*/ 25 w 39"/>
                <a:gd name="T63" fmla="*/ 31 h 34"/>
                <a:gd name="T64" fmla="*/ 26 w 39"/>
                <a:gd name="T65" fmla="*/ 31 h 34"/>
                <a:gd name="T66" fmla="*/ 26 w 39"/>
                <a:gd name="T67" fmla="*/ 31 h 34"/>
                <a:gd name="T68" fmla="*/ 28 w 39"/>
                <a:gd name="T69" fmla="*/ 32 h 34"/>
                <a:gd name="T70" fmla="*/ 29 w 39"/>
                <a:gd name="T71" fmla="*/ 34 h 34"/>
                <a:gd name="T72" fmla="*/ 29 w 39"/>
                <a:gd name="T73" fmla="*/ 34 h 34"/>
                <a:gd name="T74" fmla="*/ 33 w 39"/>
                <a:gd name="T75" fmla="*/ 34 h 34"/>
                <a:gd name="T76" fmla="*/ 35 w 39"/>
                <a:gd name="T77" fmla="*/ 34 h 34"/>
                <a:gd name="T78" fmla="*/ 35 w 39"/>
                <a:gd name="T79" fmla="*/ 34 h 34"/>
                <a:gd name="T80" fmla="*/ 38 w 39"/>
                <a:gd name="T81" fmla="*/ 23 h 34"/>
                <a:gd name="T82" fmla="*/ 39 w 39"/>
                <a:gd name="T83" fmla="*/ 16 h 34"/>
                <a:gd name="T84" fmla="*/ 38 w 39"/>
                <a:gd name="T85" fmla="*/ 10 h 34"/>
                <a:gd name="T86" fmla="*/ 38 w 39"/>
                <a:gd name="T87" fmla="*/ 10 h 34"/>
                <a:gd name="T88" fmla="*/ 36 w 39"/>
                <a:gd name="T89" fmla="*/ 8 h 34"/>
                <a:gd name="T90" fmla="*/ 35 w 39"/>
                <a:gd name="T91" fmla="*/ 8 h 34"/>
                <a:gd name="T92" fmla="*/ 32 w 39"/>
                <a:gd name="T93" fmla="*/ 6 h 34"/>
                <a:gd name="T94" fmla="*/ 32 w 39"/>
                <a:gd name="T95" fmla="*/ 6 h 34"/>
                <a:gd name="T96" fmla="*/ 32 w 39"/>
                <a:gd name="T97" fmla="*/ 5 h 34"/>
                <a:gd name="T98" fmla="*/ 31 w 39"/>
                <a:gd name="T99" fmla="*/ 3 h 34"/>
                <a:gd name="T100" fmla="*/ 31 w 39"/>
                <a:gd name="T101" fmla="*/ 3 h 34"/>
                <a:gd name="T102" fmla="*/ 28 w 39"/>
                <a:gd name="T103" fmla="*/ 0 h 34"/>
                <a:gd name="T104" fmla="*/ 22 w 39"/>
                <a:gd name="T105" fmla="*/ 0 h 34"/>
                <a:gd name="T106" fmla="*/ 14 w 39"/>
                <a:gd name="T107" fmla="*/ 0 h 34"/>
                <a:gd name="T108" fmla="*/ 14 w 39"/>
                <a:gd name="T109" fmla="*/ 0 h 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9"/>
                <a:gd name="T166" fmla="*/ 0 h 34"/>
                <a:gd name="T167" fmla="*/ 39 w 39"/>
                <a:gd name="T168" fmla="*/ 34 h 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9" h="34">
                  <a:moveTo>
                    <a:pt x="14" y="0"/>
                  </a:moveTo>
                  <a:lnTo>
                    <a:pt x="14" y="0"/>
                  </a:lnTo>
                  <a:lnTo>
                    <a:pt x="12" y="6"/>
                  </a:lnTo>
                  <a:lnTo>
                    <a:pt x="11" y="10"/>
                  </a:lnTo>
                  <a:lnTo>
                    <a:pt x="8" y="11"/>
                  </a:lnTo>
                  <a:lnTo>
                    <a:pt x="6" y="12"/>
                  </a:lnTo>
                  <a:lnTo>
                    <a:pt x="5" y="12"/>
                  </a:lnTo>
                  <a:lnTo>
                    <a:pt x="4" y="12"/>
                  </a:lnTo>
                  <a:lnTo>
                    <a:pt x="4" y="14"/>
                  </a:lnTo>
                  <a:lnTo>
                    <a:pt x="4" y="17"/>
                  </a:lnTo>
                  <a:lnTo>
                    <a:pt x="0" y="20"/>
                  </a:lnTo>
                  <a:lnTo>
                    <a:pt x="0" y="23"/>
                  </a:lnTo>
                  <a:lnTo>
                    <a:pt x="1" y="24"/>
                  </a:lnTo>
                  <a:lnTo>
                    <a:pt x="1" y="26"/>
                  </a:lnTo>
                  <a:lnTo>
                    <a:pt x="3" y="25"/>
                  </a:lnTo>
                  <a:lnTo>
                    <a:pt x="4" y="24"/>
                  </a:lnTo>
                  <a:lnTo>
                    <a:pt x="8" y="25"/>
                  </a:lnTo>
                  <a:lnTo>
                    <a:pt x="10" y="26"/>
                  </a:lnTo>
                  <a:lnTo>
                    <a:pt x="11" y="28"/>
                  </a:lnTo>
                  <a:lnTo>
                    <a:pt x="17" y="31"/>
                  </a:lnTo>
                  <a:lnTo>
                    <a:pt x="22" y="33"/>
                  </a:lnTo>
                  <a:lnTo>
                    <a:pt x="24" y="31"/>
                  </a:lnTo>
                  <a:lnTo>
                    <a:pt x="25" y="31"/>
                  </a:lnTo>
                  <a:lnTo>
                    <a:pt x="26" y="31"/>
                  </a:lnTo>
                  <a:lnTo>
                    <a:pt x="28" y="32"/>
                  </a:lnTo>
                  <a:lnTo>
                    <a:pt x="29" y="34"/>
                  </a:lnTo>
                  <a:lnTo>
                    <a:pt x="33" y="34"/>
                  </a:lnTo>
                  <a:lnTo>
                    <a:pt x="35" y="34"/>
                  </a:lnTo>
                  <a:lnTo>
                    <a:pt x="38" y="23"/>
                  </a:lnTo>
                  <a:lnTo>
                    <a:pt x="39" y="16"/>
                  </a:lnTo>
                  <a:lnTo>
                    <a:pt x="38" y="10"/>
                  </a:lnTo>
                  <a:lnTo>
                    <a:pt x="36" y="8"/>
                  </a:lnTo>
                  <a:lnTo>
                    <a:pt x="35" y="8"/>
                  </a:lnTo>
                  <a:lnTo>
                    <a:pt x="32" y="6"/>
                  </a:lnTo>
                  <a:lnTo>
                    <a:pt x="32" y="5"/>
                  </a:lnTo>
                  <a:lnTo>
                    <a:pt x="31" y="3"/>
                  </a:lnTo>
                  <a:lnTo>
                    <a:pt x="28" y="0"/>
                  </a:lnTo>
                  <a:lnTo>
                    <a:pt x="22" y="0"/>
                  </a:lnTo>
                  <a:lnTo>
                    <a:pt x="14"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70" name="Freeform 413"/>
            <p:cNvSpPr>
              <a:spLocks/>
            </p:cNvSpPr>
            <p:nvPr/>
          </p:nvSpPr>
          <p:spPr bwMode="auto">
            <a:xfrm>
              <a:off x="1447" y="955"/>
              <a:ext cx="5" cy="3"/>
            </a:xfrm>
            <a:custGeom>
              <a:avLst/>
              <a:gdLst>
                <a:gd name="T0" fmla="*/ 3 w 5"/>
                <a:gd name="T1" fmla="*/ 0 h 3"/>
                <a:gd name="T2" fmla="*/ 3 w 5"/>
                <a:gd name="T3" fmla="*/ 0 h 3"/>
                <a:gd name="T4" fmla="*/ 1 w 5"/>
                <a:gd name="T5" fmla="*/ 0 h 3"/>
                <a:gd name="T6" fmla="*/ 0 w 5"/>
                <a:gd name="T7" fmla="*/ 2 h 3"/>
                <a:gd name="T8" fmla="*/ 1 w 5"/>
                <a:gd name="T9" fmla="*/ 3 h 3"/>
                <a:gd name="T10" fmla="*/ 4 w 5"/>
                <a:gd name="T11" fmla="*/ 3 h 3"/>
                <a:gd name="T12" fmla="*/ 4 w 5"/>
                <a:gd name="T13" fmla="*/ 3 h 3"/>
                <a:gd name="T14" fmla="*/ 5 w 5"/>
                <a:gd name="T15" fmla="*/ 1 h 3"/>
                <a:gd name="T16" fmla="*/ 5 w 5"/>
                <a:gd name="T17" fmla="*/ 0 h 3"/>
                <a:gd name="T18" fmla="*/ 3 w 5"/>
                <a:gd name="T19" fmla="*/ 0 h 3"/>
                <a:gd name="T20" fmla="*/ 3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3"/>
                <a:gd name="T35" fmla="*/ 5 w 5"/>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3">
                  <a:moveTo>
                    <a:pt x="3" y="0"/>
                  </a:moveTo>
                  <a:lnTo>
                    <a:pt x="3" y="0"/>
                  </a:lnTo>
                  <a:lnTo>
                    <a:pt x="1" y="0"/>
                  </a:lnTo>
                  <a:lnTo>
                    <a:pt x="0" y="2"/>
                  </a:lnTo>
                  <a:lnTo>
                    <a:pt x="1" y="3"/>
                  </a:lnTo>
                  <a:lnTo>
                    <a:pt x="4" y="3"/>
                  </a:lnTo>
                  <a:lnTo>
                    <a:pt x="5" y="1"/>
                  </a:lnTo>
                  <a:lnTo>
                    <a:pt x="5" y="0"/>
                  </a:lnTo>
                  <a:lnTo>
                    <a:pt x="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71" name="Freeform 414"/>
            <p:cNvSpPr>
              <a:spLocks/>
            </p:cNvSpPr>
            <p:nvPr/>
          </p:nvSpPr>
          <p:spPr bwMode="auto">
            <a:xfrm>
              <a:off x="1477" y="958"/>
              <a:ext cx="2" cy="4"/>
            </a:xfrm>
            <a:custGeom>
              <a:avLst/>
              <a:gdLst>
                <a:gd name="T0" fmla="*/ 0 w 2"/>
                <a:gd name="T1" fmla="*/ 0 h 4"/>
                <a:gd name="T2" fmla="*/ 0 w 2"/>
                <a:gd name="T3" fmla="*/ 0 h 4"/>
                <a:gd name="T4" fmla="*/ 0 w 2"/>
                <a:gd name="T5" fmla="*/ 3 h 4"/>
                <a:gd name="T6" fmla="*/ 0 w 2"/>
                <a:gd name="T7" fmla="*/ 4 h 4"/>
                <a:gd name="T8" fmla="*/ 1 w 2"/>
                <a:gd name="T9" fmla="*/ 4 h 4"/>
                <a:gd name="T10" fmla="*/ 1 w 2"/>
                <a:gd name="T11" fmla="*/ 4 h 4"/>
                <a:gd name="T12" fmla="*/ 2 w 2"/>
                <a:gd name="T13" fmla="*/ 4 h 4"/>
                <a:gd name="T14" fmla="*/ 2 w 2"/>
                <a:gd name="T15" fmla="*/ 3 h 4"/>
                <a:gd name="T16" fmla="*/ 2 w 2"/>
                <a:gd name="T17" fmla="*/ 1 h 4"/>
                <a:gd name="T18" fmla="*/ 0 w 2"/>
                <a:gd name="T19" fmla="*/ 0 h 4"/>
                <a:gd name="T20" fmla="*/ 0 w 2"/>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
                <a:gd name="T34" fmla="*/ 0 h 4"/>
                <a:gd name="T35" fmla="*/ 2 w 2"/>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 h="4">
                  <a:moveTo>
                    <a:pt x="0" y="0"/>
                  </a:moveTo>
                  <a:lnTo>
                    <a:pt x="0" y="0"/>
                  </a:lnTo>
                  <a:lnTo>
                    <a:pt x="0" y="3"/>
                  </a:lnTo>
                  <a:lnTo>
                    <a:pt x="0" y="4"/>
                  </a:lnTo>
                  <a:lnTo>
                    <a:pt x="1" y="4"/>
                  </a:lnTo>
                  <a:lnTo>
                    <a:pt x="2" y="4"/>
                  </a:lnTo>
                  <a:lnTo>
                    <a:pt x="2" y="3"/>
                  </a:lnTo>
                  <a:lnTo>
                    <a:pt x="2"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72" name="Freeform 415"/>
            <p:cNvSpPr>
              <a:spLocks/>
            </p:cNvSpPr>
            <p:nvPr/>
          </p:nvSpPr>
          <p:spPr bwMode="auto">
            <a:xfrm>
              <a:off x="1713" y="731"/>
              <a:ext cx="10" cy="5"/>
            </a:xfrm>
            <a:custGeom>
              <a:avLst/>
              <a:gdLst>
                <a:gd name="T0" fmla="*/ 0 w 10"/>
                <a:gd name="T1" fmla="*/ 0 h 5"/>
                <a:gd name="T2" fmla="*/ 0 w 10"/>
                <a:gd name="T3" fmla="*/ 0 h 5"/>
                <a:gd name="T4" fmla="*/ 6 w 10"/>
                <a:gd name="T5" fmla="*/ 1 h 5"/>
                <a:gd name="T6" fmla="*/ 10 w 10"/>
                <a:gd name="T7" fmla="*/ 3 h 5"/>
                <a:gd name="T8" fmla="*/ 10 w 10"/>
                <a:gd name="T9" fmla="*/ 3 h 5"/>
                <a:gd name="T10" fmla="*/ 3 w 10"/>
                <a:gd name="T11" fmla="*/ 5 h 5"/>
                <a:gd name="T12" fmla="*/ 3 w 10"/>
                <a:gd name="T13" fmla="*/ 5 h 5"/>
                <a:gd name="T14" fmla="*/ 3 w 10"/>
                <a:gd name="T15" fmla="*/ 3 h 5"/>
                <a:gd name="T16" fmla="*/ 3 w 10"/>
                <a:gd name="T17" fmla="*/ 3 h 5"/>
                <a:gd name="T18" fmla="*/ 1 w 10"/>
                <a:gd name="T19" fmla="*/ 0 h 5"/>
                <a:gd name="T20" fmla="*/ 0 w 10"/>
                <a:gd name="T21" fmla="*/ 0 h 5"/>
                <a:gd name="T22" fmla="*/ 0 w 10"/>
                <a:gd name="T23" fmla="*/ 0 h 5"/>
                <a:gd name="T24" fmla="*/ 0 w 10"/>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5"/>
                <a:gd name="T41" fmla="*/ 10 w 10"/>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5">
                  <a:moveTo>
                    <a:pt x="0" y="0"/>
                  </a:moveTo>
                  <a:lnTo>
                    <a:pt x="0" y="0"/>
                  </a:lnTo>
                  <a:lnTo>
                    <a:pt x="6" y="1"/>
                  </a:lnTo>
                  <a:lnTo>
                    <a:pt x="10" y="3"/>
                  </a:lnTo>
                  <a:lnTo>
                    <a:pt x="3" y="5"/>
                  </a:lnTo>
                  <a:lnTo>
                    <a:pt x="3" y="3"/>
                  </a:lnTo>
                  <a:lnTo>
                    <a:pt x="1"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73" name="Freeform 416"/>
            <p:cNvSpPr>
              <a:spLocks/>
            </p:cNvSpPr>
            <p:nvPr/>
          </p:nvSpPr>
          <p:spPr bwMode="auto">
            <a:xfrm>
              <a:off x="1779" y="818"/>
              <a:ext cx="19" cy="12"/>
            </a:xfrm>
            <a:custGeom>
              <a:avLst/>
              <a:gdLst>
                <a:gd name="T0" fmla="*/ 3 w 19"/>
                <a:gd name="T1" fmla="*/ 0 h 12"/>
                <a:gd name="T2" fmla="*/ 3 w 19"/>
                <a:gd name="T3" fmla="*/ 0 h 12"/>
                <a:gd name="T4" fmla="*/ 0 w 19"/>
                <a:gd name="T5" fmla="*/ 6 h 12"/>
                <a:gd name="T6" fmla="*/ 0 w 19"/>
                <a:gd name="T7" fmla="*/ 6 h 12"/>
                <a:gd name="T8" fmla="*/ 14 w 19"/>
                <a:gd name="T9" fmla="*/ 9 h 12"/>
                <a:gd name="T10" fmla="*/ 17 w 19"/>
                <a:gd name="T11" fmla="*/ 12 h 12"/>
                <a:gd name="T12" fmla="*/ 17 w 19"/>
                <a:gd name="T13" fmla="*/ 12 h 12"/>
                <a:gd name="T14" fmla="*/ 17 w 19"/>
                <a:gd name="T15" fmla="*/ 12 h 12"/>
                <a:gd name="T16" fmla="*/ 18 w 19"/>
                <a:gd name="T17" fmla="*/ 10 h 12"/>
                <a:gd name="T18" fmla="*/ 18 w 19"/>
                <a:gd name="T19" fmla="*/ 10 h 12"/>
                <a:gd name="T20" fmla="*/ 18 w 19"/>
                <a:gd name="T21" fmla="*/ 10 h 12"/>
                <a:gd name="T22" fmla="*/ 18 w 19"/>
                <a:gd name="T23" fmla="*/ 10 h 12"/>
                <a:gd name="T24" fmla="*/ 18 w 19"/>
                <a:gd name="T25" fmla="*/ 2 h 12"/>
                <a:gd name="T26" fmla="*/ 18 w 19"/>
                <a:gd name="T27" fmla="*/ 2 h 12"/>
                <a:gd name="T28" fmla="*/ 19 w 19"/>
                <a:gd name="T29" fmla="*/ 2 h 12"/>
                <a:gd name="T30" fmla="*/ 19 w 19"/>
                <a:gd name="T31" fmla="*/ 2 h 12"/>
                <a:gd name="T32" fmla="*/ 19 w 19"/>
                <a:gd name="T33" fmla="*/ 1 h 12"/>
                <a:gd name="T34" fmla="*/ 19 w 19"/>
                <a:gd name="T35" fmla="*/ 0 h 12"/>
                <a:gd name="T36" fmla="*/ 19 w 19"/>
                <a:gd name="T37" fmla="*/ 0 h 12"/>
                <a:gd name="T38" fmla="*/ 12 w 19"/>
                <a:gd name="T39" fmla="*/ 1 h 12"/>
                <a:gd name="T40" fmla="*/ 3 w 19"/>
                <a:gd name="T41" fmla="*/ 0 h 12"/>
                <a:gd name="T42" fmla="*/ 3 w 19"/>
                <a:gd name="T43" fmla="*/ 0 h 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
                <a:gd name="T67" fmla="*/ 0 h 12"/>
                <a:gd name="T68" fmla="*/ 19 w 19"/>
                <a:gd name="T69" fmla="*/ 12 h 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 h="12">
                  <a:moveTo>
                    <a:pt x="3" y="0"/>
                  </a:moveTo>
                  <a:lnTo>
                    <a:pt x="3" y="0"/>
                  </a:lnTo>
                  <a:lnTo>
                    <a:pt x="0" y="6"/>
                  </a:lnTo>
                  <a:lnTo>
                    <a:pt x="14" y="9"/>
                  </a:lnTo>
                  <a:lnTo>
                    <a:pt x="17" y="12"/>
                  </a:lnTo>
                  <a:lnTo>
                    <a:pt x="18" y="10"/>
                  </a:lnTo>
                  <a:lnTo>
                    <a:pt x="18" y="2"/>
                  </a:lnTo>
                  <a:lnTo>
                    <a:pt x="19" y="2"/>
                  </a:lnTo>
                  <a:lnTo>
                    <a:pt x="19" y="1"/>
                  </a:lnTo>
                  <a:lnTo>
                    <a:pt x="19" y="0"/>
                  </a:lnTo>
                  <a:lnTo>
                    <a:pt x="12" y="1"/>
                  </a:lnTo>
                  <a:lnTo>
                    <a:pt x="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74" name="Freeform 417"/>
            <p:cNvSpPr>
              <a:spLocks/>
            </p:cNvSpPr>
            <p:nvPr/>
          </p:nvSpPr>
          <p:spPr bwMode="auto">
            <a:xfrm>
              <a:off x="1563" y="851"/>
              <a:ext cx="2" cy="2"/>
            </a:xfrm>
            <a:custGeom>
              <a:avLst/>
              <a:gdLst>
                <a:gd name="T0" fmla="*/ 1 w 2"/>
                <a:gd name="T1" fmla="*/ 0 h 2"/>
                <a:gd name="T2" fmla="*/ 1 w 2"/>
                <a:gd name="T3" fmla="*/ 0 h 2"/>
                <a:gd name="T4" fmla="*/ 2 w 2"/>
                <a:gd name="T5" fmla="*/ 1 h 2"/>
                <a:gd name="T6" fmla="*/ 1 w 2"/>
                <a:gd name="T7" fmla="*/ 2 h 2"/>
                <a:gd name="T8" fmla="*/ 0 w 2"/>
                <a:gd name="T9" fmla="*/ 2 h 2"/>
                <a:gd name="T10" fmla="*/ 0 w 2"/>
                <a:gd name="T11" fmla="*/ 2 h 2"/>
                <a:gd name="T12" fmla="*/ 0 w 2"/>
                <a:gd name="T13" fmla="*/ 1 h 2"/>
                <a:gd name="T14" fmla="*/ 0 w 2"/>
                <a:gd name="T15" fmla="*/ 0 h 2"/>
                <a:gd name="T16" fmla="*/ 1 w 2"/>
                <a:gd name="T17" fmla="*/ 0 h 2"/>
                <a:gd name="T18" fmla="*/ 1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1" y="0"/>
                  </a:moveTo>
                  <a:lnTo>
                    <a:pt x="1" y="0"/>
                  </a:lnTo>
                  <a:lnTo>
                    <a:pt x="2" y="1"/>
                  </a:lnTo>
                  <a:lnTo>
                    <a:pt x="1" y="2"/>
                  </a:lnTo>
                  <a:lnTo>
                    <a:pt x="0" y="2"/>
                  </a:lnTo>
                  <a:lnTo>
                    <a:pt x="0" y="1"/>
                  </a:lnTo>
                  <a:lnTo>
                    <a:pt x="0"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75" name="Freeform 418"/>
            <p:cNvSpPr>
              <a:spLocks/>
            </p:cNvSpPr>
            <p:nvPr/>
          </p:nvSpPr>
          <p:spPr bwMode="auto">
            <a:xfrm>
              <a:off x="1657" y="889"/>
              <a:ext cx="8" cy="10"/>
            </a:xfrm>
            <a:custGeom>
              <a:avLst/>
              <a:gdLst>
                <a:gd name="T0" fmla="*/ 1 w 8"/>
                <a:gd name="T1" fmla="*/ 0 h 10"/>
                <a:gd name="T2" fmla="*/ 1 w 8"/>
                <a:gd name="T3" fmla="*/ 0 h 10"/>
                <a:gd name="T4" fmla="*/ 4 w 8"/>
                <a:gd name="T5" fmla="*/ 3 h 10"/>
                <a:gd name="T6" fmla="*/ 7 w 8"/>
                <a:gd name="T7" fmla="*/ 6 h 10"/>
                <a:gd name="T8" fmla="*/ 8 w 8"/>
                <a:gd name="T9" fmla="*/ 10 h 10"/>
                <a:gd name="T10" fmla="*/ 7 w 8"/>
                <a:gd name="T11" fmla="*/ 10 h 10"/>
                <a:gd name="T12" fmla="*/ 4 w 8"/>
                <a:gd name="T13" fmla="*/ 10 h 10"/>
                <a:gd name="T14" fmla="*/ 4 w 8"/>
                <a:gd name="T15" fmla="*/ 10 h 10"/>
                <a:gd name="T16" fmla="*/ 1 w 8"/>
                <a:gd name="T17" fmla="*/ 4 h 10"/>
                <a:gd name="T18" fmla="*/ 0 w 8"/>
                <a:gd name="T19" fmla="*/ 0 h 10"/>
                <a:gd name="T20" fmla="*/ 0 w 8"/>
                <a:gd name="T21" fmla="*/ 0 h 10"/>
                <a:gd name="T22" fmla="*/ 1 w 8"/>
                <a:gd name="T23" fmla="*/ 0 h 10"/>
                <a:gd name="T24" fmla="*/ 1 w 8"/>
                <a:gd name="T25" fmla="*/ 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10"/>
                <a:gd name="T41" fmla="*/ 8 w 8"/>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10">
                  <a:moveTo>
                    <a:pt x="1" y="0"/>
                  </a:moveTo>
                  <a:lnTo>
                    <a:pt x="1" y="0"/>
                  </a:lnTo>
                  <a:lnTo>
                    <a:pt x="4" y="3"/>
                  </a:lnTo>
                  <a:lnTo>
                    <a:pt x="7" y="6"/>
                  </a:lnTo>
                  <a:lnTo>
                    <a:pt x="8" y="10"/>
                  </a:lnTo>
                  <a:lnTo>
                    <a:pt x="7" y="10"/>
                  </a:lnTo>
                  <a:lnTo>
                    <a:pt x="4" y="10"/>
                  </a:lnTo>
                  <a:lnTo>
                    <a:pt x="1" y="4"/>
                  </a:lnTo>
                  <a:lnTo>
                    <a:pt x="0"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76" name="Freeform 419"/>
            <p:cNvSpPr>
              <a:spLocks/>
            </p:cNvSpPr>
            <p:nvPr/>
          </p:nvSpPr>
          <p:spPr bwMode="auto">
            <a:xfrm>
              <a:off x="1562" y="918"/>
              <a:ext cx="1" cy="3"/>
            </a:xfrm>
            <a:custGeom>
              <a:avLst/>
              <a:gdLst>
                <a:gd name="T0" fmla="*/ 1 w 1"/>
                <a:gd name="T1" fmla="*/ 0 h 3"/>
                <a:gd name="T2" fmla="*/ 1 w 1"/>
                <a:gd name="T3" fmla="*/ 0 h 3"/>
                <a:gd name="T4" fmla="*/ 1 w 1"/>
                <a:gd name="T5" fmla="*/ 2 h 3"/>
                <a:gd name="T6" fmla="*/ 1 w 1"/>
                <a:gd name="T7" fmla="*/ 2 h 3"/>
                <a:gd name="T8" fmla="*/ 0 w 1"/>
                <a:gd name="T9" fmla="*/ 3 h 3"/>
                <a:gd name="T10" fmla="*/ 0 w 1"/>
                <a:gd name="T11" fmla="*/ 3 h 3"/>
                <a:gd name="T12" fmla="*/ 0 w 1"/>
                <a:gd name="T13" fmla="*/ 0 h 3"/>
                <a:gd name="T14" fmla="*/ 0 w 1"/>
                <a:gd name="T15" fmla="*/ 0 h 3"/>
                <a:gd name="T16" fmla="*/ 1 w 1"/>
                <a:gd name="T17" fmla="*/ 0 h 3"/>
                <a:gd name="T18" fmla="*/ 1 w 1"/>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3"/>
                <a:gd name="T32" fmla="*/ 1 w 1"/>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3">
                  <a:moveTo>
                    <a:pt x="1" y="0"/>
                  </a:moveTo>
                  <a:lnTo>
                    <a:pt x="1" y="0"/>
                  </a:lnTo>
                  <a:lnTo>
                    <a:pt x="1" y="2"/>
                  </a:lnTo>
                  <a:lnTo>
                    <a:pt x="0" y="3"/>
                  </a:lnTo>
                  <a:lnTo>
                    <a:pt x="0"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77" name="Freeform 420"/>
            <p:cNvSpPr>
              <a:spLocks/>
            </p:cNvSpPr>
            <p:nvPr/>
          </p:nvSpPr>
          <p:spPr bwMode="auto">
            <a:xfrm>
              <a:off x="1707" y="948"/>
              <a:ext cx="5" cy="4"/>
            </a:xfrm>
            <a:custGeom>
              <a:avLst/>
              <a:gdLst>
                <a:gd name="T0" fmla="*/ 0 w 5"/>
                <a:gd name="T1" fmla="*/ 0 h 4"/>
                <a:gd name="T2" fmla="*/ 1 w 5"/>
                <a:gd name="T3" fmla="*/ 4 h 4"/>
                <a:gd name="T4" fmla="*/ 1 w 5"/>
                <a:gd name="T5" fmla="*/ 4 h 4"/>
                <a:gd name="T6" fmla="*/ 5 w 5"/>
                <a:gd name="T7" fmla="*/ 1 h 4"/>
                <a:gd name="T8" fmla="*/ 0 w 5"/>
                <a:gd name="T9" fmla="*/ 0 h 4"/>
                <a:gd name="T10" fmla="*/ 0 w 5"/>
                <a:gd name="T11" fmla="*/ 0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0"/>
                  </a:moveTo>
                  <a:lnTo>
                    <a:pt x="1" y="4"/>
                  </a:lnTo>
                  <a:lnTo>
                    <a:pt x="5"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78" name="Freeform 421"/>
            <p:cNvSpPr>
              <a:spLocks/>
            </p:cNvSpPr>
            <p:nvPr/>
          </p:nvSpPr>
          <p:spPr bwMode="auto">
            <a:xfrm>
              <a:off x="1475" y="696"/>
              <a:ext cx="511" cy="218"/>
            </a:xfrm>
            <a:custGeom>
              <a:avLst/>
              <a:gdLst>
                <a:gd name="T0" fmla="*/ 69 w 511"/>
                <a:gd name="T1" fmla="*/ 51 h 218"/>
                <a:gd name="T2" fmla="*/ 103 w 511"/>
                <a:gd name="T3" fmla="*/ 59 h 218"/>
                <a:gd name="T4" fmla="*/ 97 w 511"/>
                <a:gd name="T5" fmla="*/ 66 h 218"/>
                <a:gd name="T6" fmla="*/ 114 w 511"/>
                <a:gd name="T7" fmla="*/ 76 h 218"/>
                <a:gd name="T8" fmla="*/ 151 w 511"/>
                <a:gd name="T9" fmla="*/ 83 h 218"/>
                <a:gd name="T10" fmla="*/ 177 w 511"/>
                <a:gd name="T11" fmla="*/ 79 h 218"/>
                <a:gd name="T12" fmla="*/ 280 w 511"/>
                <a:gd name="T13" fmla="*/ 63 h 218"/>
                <a:gd name="T14" fmla="*/ 249 w 511"/>
                <a:gd name="T15" fmla="*/ 80 h 218"/>
                <a:gd name="T16" fmla="*/ 206 w 511"/>
                <a:gd name="T17" fmla="*/ 96 h 218"/>
                <a:gd name="T18" fmla="*/ 224 w 511"/>
                <a:gd name="T19" fmla="*/ 114 h 218"/>
                <a:gd name="T20" fmla="*/ 148 w 511"/>
                <a:gd name="T21" fmla="*/ 89 h 218"/>
                <a:gd name="T22" fmla="*/ 137 w 511"/>
                <a:gd name="T23" fmla="*/ 98 h 218"/>
                <a:gd name="T24" fmla="*/ 80 w 511"/>
                <a:gd name="T25" fmla="*/ 90 h 218"/>
                <a:gd name="T26" fmla="*/ 17 w 511"/>
                <a:gd name="T27" fmla="*/ 61 h 218"/>
                <a:gd name="T28" fmla="*/ 2 w 511"/>
                <a:gd name="T29" fmla="*/ 75 h 218"/>
                <a:gd name="T30" fmla="*/ 39 w 511"/>
                <a:gd name="T31" fmla="*/ 86 h 218"/>
                <a:gd name="T32" fmla="*/ 31 w 511"/>
                <a:gd name="T33" fmla="*/ 100 h 218"/>
                <a:gd name="T34" fmla="*/ 14 w 511"/>
                <a:gd name="T35" fmla="*/ 104 h 218"/>
                <a:gd name="T36" fmla="*/ 28 w 511"/>
                <a:gd name="T37" fmla="*/ 125 h 218"/>
                <a:gd name="T38" fmla="*/ 45 w 511"/>
                <a:gd name="T39" fmla="*/ 138 h 218"/>
                <a:gd name="T40" fmla="*/ 75 w 511"/>
                <a:gd name="T41" fmla="*/ 153 h 218"/>
                <a:gd name="T42" fmla="*/ 104 w 511"/>
                <a:gd name="T43" fmla="*/ 150 h 218"/>
                <a:gd name="T44" fmla="*/ 141 w 511"/>
                <a:gd name="T45" fmla="*/ 134 h 218"/>
                <a:gd name="T46" fmla="*/ 161 w 511"/>
                <a:gd name="T47" fmla="*/ 110 h 218"/>
                <a:gd name="T48" fmla="*/ 198 w 511"/>
                <a:gd name="T49" fmla="*/ 135 h 218"/>
                <a:gd name="T50" fmla="*/ 130 w 511"/>
                <a:gd name="T51" fmla="*/ 145 h 218"/>
                <a:gd name="T52" fmla="*/ 142 w 511"/>
                <a:gd name="T53" fmla="*/ 156 h 218"/>
                <a:gd name="T54" fmla="*/ 169 w 511"/>
                <a:gd name="T55" fmla="*/ 171 h 218"/>
                <a:gd name="T56" fmla="*/ 176 w 511"/>
                <a:gd name="T57" fmla="*/ 179 h 218"/>
                <a:gd name="T58" fmla="*/ 116 w 511"/>
                <a:gd name="T59" fmla="*/ 173 h 218"/>
                <a:gd name="T60" fmla="*/ 97 w 511"/>
                <a:gd name="T61" fmla="*/ 212 h 218"/>
                <a:gd name="T62" fmla="*/ 121 w 511"/>
                <a:gd name="T63" fmla="*/ 204 h 218"/>
                <a:gd name="T64" fmla="*/ 154 w 511"/>
                <a:gd name="T65" fmla="*/ 213 h 218"/>
                <a:gd name="T66" fmla="*/ 175 w 511"/>
                <a:gd name="T67" fmla="*/ 204 h 218"/>
                <a:gd name="T68" fmla="*/ 205 w 511"/>
                <a:gd name="T69" fmla="*/ 200 h 218"/>
                <a:gd name="T70" fmla="*/ 228 w 511"/>
                <a:gd name="T71" fmla="*/ 218 h 218"/>
                <a:gd name="T72" fmla="*/ 261 w 511"/>
                <a:gd name="T73" fmla="*/ 192 h 218"/>
                <a:gd name="T74" fmla="*/ 286 w 511"/>
                <a:gd name="T75" fmla="*/ 164 h 218"/>
                <a:gd name="T76" fmla="*/ 307 w 511"/>
                <a:gd name="T77" fmla="*/ 148 h 218"/>
                <a:gd name="T78" fmla="*/ 265 w 511"/>
                <a:gd name="T79" fmla="*/ 142 h 218"/>
                <a:gd name="T80" fmla="*/ 282 w 511"/>
                <a:gd name="T81" fmla="*/ 131 h 218"/>
                <a:gd name="T82" fmla="*/ 302 w 511"/>
                <a:gd name="T83" fmla="*/ 120 h 218"/>
                <a:gd name="T84" fmla="*/ 307 w 511"/>
                <a:gd name="T85" fmla="*/ 117 h 218"/>
                <a:gd name="T86" fmla="*/ 344 w 511"/>
                <a:gd name="T87" fmla="*/ 108 h 218"/>
                <a:gd name="T88" fmla="*/ 369 w 511"/>
                <a:gd name="T89" fmla="*/ 97 h 218"/>
                <a:gd name="T90" fmla="*/ 392 w 511"/>
                <a:gd name="T91" fmla="*/ 88 h 218"/>
                <a:gd name="T92" fmla="*/ 430 w 511"/>
                <a:gd name="T93" fmla="*/ 70 h 218"/>
                <a:gd name="T94" fmla="*/ 437 w 511"/>
                <a:gd name="T95" fmla="*/ 56 h 218"/>
                <a:gd name="T96" fmla="*/ 486 w 511"/>
                <a:gd name="T97" fmla="*/ 40 h 218"/>
                <a:gd name="T98" fmla="*/ 496 w 511"/>
                <a:gd name="T99" fmla="*/ 20 h 218"/>
                <a:gd name="T100" fmla="*/ 444 w 511"/>
                <a:gd name="T101" fmla="*/ 6 h 218"/>
                <a:gd name="T102" fmla="*/ 391 w 511"/>
                <a:gd name="T103" fmla="*/ 28 h 218"/>
                <a:gd name="T104" fmla="*/ 396 w 511"/>
                <a:gd name="T105" fmla="*/ 4 h 218"/>
                <a:gd name="T106" fmla="*/ 352 w 511"/>
                <a:gd name="T107" fmla="*/ 10 h 218"/>
                <a:gd name="T108" fmla="*/ 279 w 511"/>
                <a:gd name="T109" fmla="*/ 11 h 218"/>
                <a:gd name="T110" fmla="*/ 276 w 511"/>
                <a:gd name="T111" fmla="*/ 25 h 218"/>
                <a:gd name="T112" fmla="*/ 241 w 511"/>
                <a:gd name="T113" fmla="*/ 29 h 218"/>
                <a:gd name="T114" fmla="*/ 220 w 511"/>
                <a:gd name="T115" fmla="*/ 28 h 218"/>
                <a:gd name="T116" fmla="*/ 204 w 511"/>
                <a:gd name="T117" fmla="*/ 38 h 218"/>
                <a:gd name="T118" fmla="*/ 147 w 511"/>
                <a:gd name="T119" fmla="*/ 20 h 218"/>
                <a:gd name="T120" fmla="*/ 149 w 511"/>
                <a:gd name="T121" fmla="*/ 39 h 218"/>
                <a:gd name="T122" fmla="*/ 149 w 511"/>
                <a:gd name="T123" fmla="*/ 45 h 21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11"/>
                <a:gd name="T187" fmla="*/ 0 h 218"/>
                <a:gd name="T188" fmla="*/ 511 w 511"/>
                <a:gd name="T189" fmla="*/ 218 h 21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11" h="218">
                  <a:moveTo>
                    <a:pt x="131" y="51"/>
                  </a:moveTo>
                  <a:lnTo>
                    <a:pt x="131" y="51"/>
                  </a:lnTo>
                  <a:lnTo>
                    <a:pt x="128" y="48"/>
                  </a:lnTo>
                  <a:lnTo>
                    <a:pt x="124" y="43"/>
                  </a:lnTo>
                  <a:lnTo>
                    <a:pt x="120" y="39"/>
                  </a:lnTo>
                  <a:lnTo>
                    <a:pt x="116" y="38"/>
                  </a:lnTo>
                  <a:lnTo>
                    <a:pt x="114" y="38"/>
                  </a:lnTo>
                  <a:lnTo>
                    <a:pt x="110" y="39"/>
                  </a:lnTo>
                  <a:lnTo>
                    <a:pt x="106" y="40"/>
                  </a:lnTo>
                  <a:lnTo>
                    <a:pt x="103" y="42"/>
                  </a:lnTo>
                  <a:lnTo>
                    <a:pt x="100" y="46"/>
                  </a:lnTo>
                  <a:lnTo>
                    <a:pt x="94" y="53"/>
                  </a:lnTo>
                  <a:lnTo>
                    <a:pt x="89" y="51"/>
                  </a:lnTo>
                  <a:lnTo>
                    <a:pt x="85" y="48"/>
                  </a:lnTo>
                  <a:lnTo>
                    <a:pt x="79" y="47"/>
                  </a:lnTo>
                  <a:lnTo>
                    <a:pt x="73" y="47"/>
                  </a:lnTo>
                  <a:lnTo>
                    <a:pt x="69" y="51"/>
                  </a:lnTo>
                  <a:lnTo>
                    <a:pt x="66" y="51"/>
                  </a:lnTo>
                  <a:lnTo>
                    <a:pt x="64" y="51"/>
                  </a:lnTo>
                  <a:lnTo>
                    <a:pt x="62" y="53"/>
                  </a:lnTo>
                  <a:lnTo>
                    <a:pt x="62" y="55"/>
                  </a:lnTo>
                  <a:lnTo>
                    <a:pt x="71" y="53"/>
                  </a:lnTo>
                  <a:lnTo>
                    <a:pt x="81" y="53"/>
                  </a:lnTo>
                  <a:lnTo>
                    <a:pt x="71" y="56"/>
                  </a:lnTo>
                  <a:lnTo>
                    <a:pt x="71" y="59"/>
                  </a:lnTo>
                  <a:lnTo>
                    <a:pt x="71" y="60"/>
                  </a:lnTo>
                  <a:lnTo>
                    <a:pt x="72" y="61"/>
                  </a:lnTo>
                  <a:lnTo>
                    <a:pt x="76" y="61"/>
                  </a:lnTo>
                  <a:lnTo>
                    <a:pt x="81" y="60"/>
                  </a:lnTo>
                  <a:lnTo>
                    <a:pt x="89" y="58"/>
                  </a:lnTo>
                  <a:lnTo>
                    <a:pt x="96" y="58"/>
                  </a:lnTo>
                  <a:lnTo>
                    <a:pt x="103" y="59"/>
                  </a:lnTo>
                  <a:lnTo>
                    <a:pt x="88" y="61"/>
                  </a:lnTo>
                  <a:lnTo>
                    <a:pt x="73" y="66"/>
                  </a:lnTo>
                  <a:lnTo>
                    <a:pt x="73" y="72"/>
                  </a:lnTo>
                  <a:lnTo>
                    <a:pt x="75" y="72"/>
                  </a:lnTo>
                  <a:lnTo>
                    <a:pt x="75" y="70"/>
                  </a:lnTo>
                  <a:lnTo>
                    <a:pt x="81" y="68"/>
                  </a:lnTo>
                  <a:lnTo>
                    <a:pt x="89" y="66"/>
                  </a:lnTo>
                  <a:lnTo>
                    <a:pt x="97" y="65"/>
                  </a:lnTo>
                  <a:lnTo>
                    <a:pt x="114" y="61"/>
                  </a:lnTo>
                  <a:lnTo>
                    <a:pt x="114" y="63"/>
                  </a:lnTo>
                  <a:lnTo>
                    <a:pt x="109" y="66"/>
                  </a:lnTo>
                  <a:lnTo>
                    <a:pt x="106" y="66"/>
                  </a:lnTo>
                  <a:lnTo>
                    <a:pt x="103" y="66"/>
                  </a:lnTo>
                  <a:lnTo>
                    <a:pt x="101" y="65"/>
                  </a:lnTo>
                  <a:lnTo>
                    <a:pt x="97" y="66"/>
                  </a:lnTo>
                  <a:lnTo>
                    <a:pt x="94" y="67"/>
                  </a:lnTo>
                  <a:lnTo>
                    <a:pt x="92" y="69"/>
                  </a:lnTo>
                  <a:lnTo>
                    <a:pt x="88" y="69"/>
                  </a:lnTo>
                  <a:lnTo>
                    <a:pt x="85" y="69"/>
                  </a:lnTo>
                  <a:lnTo>
                    <a:pt x="81" y="73"/>
                  </a:lnTo>
                  <a:lnTo>
                    <a:pt x="78" y="75"/>
                  </a:lnTo>
                  <a:lnTo>
                    <a:pt x="80" y="77"/>
                  </a:lnTo>
                  <a:lnTo>
                    <a:pt x="82" y="79"/>
                  </a:lnTo>
                  <a:lnTo>
                    <a:pt x="83" y="80"/>
                  </a:lnTo>
                  <a:lnTo>
                    <a:pt x="86" y="80"/>
                  </a:lnTo>
                  <a:lnTo>
                    <a:pt x="87" y="79"/>
                  </a:lnTo>
                  <a:lnTo>
                    <a:pt x="90" y="76"/>
                  </a:lnTo>
                  <a:lnTo>
                    <a:pt x="95" y="76"/>
                  </a:lnTo>
                  <a:lnTo>
                    <a:pt x="100" y="77"/>
                  </a:lnTo>
                  <a:lnTo>
                    <a:pt x="109" y="79"/>
                  </a:lnTo>
                  <a:lnTo>
                    <a:pt x="114" y="76"/>
                  </a:lnTo>
                  <a:lnTo>
                    <a:pt x="116" y="77"/>
                  </a:lnTo>
                  <a:lnTo>
                    <a:pt x="117" y="77"/>
                  </a:lnTo>
                  <a:lnTo>
                    <a:pt x="120" y="77"/>
                  </a:lnTo>
                  <a:lnTo>
                    <a:pt x="120" y="76"/>
                  </a:lnTo>
                  <a:lnTo>
                    <a:pt x="121" y="75"/>
                  </a:lnTo>
                  <a:lnTo>
                    <a:pt x="123" y="75"/>
                  </a:lnTo>
                  <a:lnTo>
                    <a:pt x="123" y="76"/>
                  </a:lnTo>
                  <a:lnTo>
                    <a:pt x="124" y="79"/>
                  </a:lnTo>
                  <a:lnTo>
                    <a:pt x="128" y="80"/>
                  </a:lnTo>
                  <a:lnTo>
                    <a:pt x="131" y="80"/>
                  </a:lnTo>
                  <a:lnTo>
                    <a:pt x="137" y="76"/>
                  </a:lnTo>
                  <a:lnTo>
                    <a:pt x="142" y="73"/>
                  </a:lnTo>
                  <a:lnTo>
                    <a:pt x="141" y="81"/>
                  </a:lnTo>
                  <a:lnTo>
                    <a:pt x="145" y="82"/>
                  </a:lnTo>
                  <a:lnTo>
                    <a:pt x="151" y="83"/>
                  </a:lnTo>
                  <a:lnTo>
                    <a:pt x="155" y="82"/>
                  </a:lnTo>
                  <a:lnTo>
                    <a:pt x="159" y="82"/>
                  </a:lnTo>
                  <a:lnTo>
                    <a:pt x="163" y="84"/>
                  </a:lnTo>
                  <a:lnTo>
                    <a:pt x="166" y="80"/>
                  </a:lnTo>
                  <a:lnTo>
                    <a:pt x="171" y="76"/>
                  </a:lnTo>
                  <a:lnTo>
                    <a:pt x="170" y="70"/>
                  </a:lnTo>
                  <a:lnTo>
                    <a:pt x="171" y="70"/>
                  </a:lnTo>
                  <a:lnTo>
                    <a:pt x="172" y="69"/>
                  </a:lnTo>
                  <a:lnTo>
                    <a:pt x="173" y="69"/>
                  </a:lnTo>
                  <a:lnTo>
                    <a:pt x="176" y="69"/>
                  </a:lnTo>
                  <a:lnTo>
                    <a:pt x="176" y="72"/>
                  </a:lnTo>
                  <a:lnTo>
                    <a:pt x="175" y="77"/>
                  </a:lnTo>
                  <a:lnTo>
                    <a:pt x="176" y="77"/>
                  </a:lnTo>
                  <a:lnTo>
                    <a:pt x="177" y="79"/>
                  </a:lnTo>
                  <a:lnTo>
                    <a:pt x="195" y="75"/>
                  </a:lnTo>
                  <a:lnTo>
                    <a:pt x="212" y="72"/>
                  </a:lnTo>
                  <a:lnTo>
                    <a:pt x="220" y="72"/>
                  </a:lnTo>
                  <a:lnTo>
                    <a:pt x="227" y="72"/>
                  </a:lnTo>
                  <a:lnTo>
                    <a:pt x="233" y="73"/>
                  </a:lnTo>
                  <a:lnTo>
                    <a:pt x="240" y="72"/>
                  </a:lnTo>
                  <a:lnTo>
                    <a:pt x="255" y="69"/>
                  </a:lnTo>
                  <a:lnTo>
                    <a:pt x="268" y="65"/>
                  </a:lnTo>
                  <a:lnTo>
                    <a:pt x="269" y="62"/>
                  </a:lnTo>
                  <a:lnTo>
                    <a:pt x="273" y="62"/>
                  </a:lnTo>
                  <a:lnTo>
                    <a:pt x="278" y="63"/>
                  </a:lnTo>
                  <a:lnTo>
                    <a:pt x="285" y="61"/>
                  </a:lnTo>
                  <a:lnTo>
                    <a:pt x="293" y="60"/>
                  </a:lnTo>
                  <a:lnTo>
                    <a:pt x="286" y="63"/>
                  </a:lnTo>
                  <a:lnTo>
                    <a:pt x="280" y="63"/>
                  </a:lnTo>
                  <a:lnTo>
                    <a:pt x="274" y="65"/>
                  </a:lnTo>
                  <a:lnTo>
                    <a:pt x="269" y="67"/>
                  </a:lnTo>
                  <a:lnTo>
                    <a:pt x="272" y="68"/>
                  </a:lnTo>
                  <a:lnTo>
                    <a:pt x="278" y="69"/>
                  </a:lnTo>
                  <a:lnTo>
                    <a:pt x="286" y="69"/>
                  </a:lnTo>
                  <a:lnTo>
                    <a:pt x="286" y="72"/>
                  </a:lnTo>
                  <a:lnTo>
                    <a:pt x="276" y="72"/>
                  </a:lnTo>
                  <a:lnTo>
                    <a:pt x="269" y="72"/>
                  </a:lnTo>
                  <a:lnTo>
                    <a:pt x="266" y="75"/>
                  </a:lnTo>
                  <a:lnTo>
                    <a:pt x="259" y="76"/>
                  </a:lnTo>
                  <a:lnTo>
                    <a:pt x="256" y="76"/>
                  </a:lnTo>
                  <a:lnTo>
                    <a:pt x="253" y="76"/>
                  </a:lnTo>
                  <a:lnTo>
                    <a:pt x="249" y="79"/>
                  </a:lnTo>
                  <a:lnTo>
                    <a:pt x="248" y="79"/>
                  </a:lnTo>
                  <a:lnTo>
                    <a:pt x="249" y="80"/>
                  </a:lnTo>
                  <a:lnTo>
                    <a:pt x="252" y="80"/>
                  </a:lnTo>
                  <a:lnTo>
                    <a:pt x="256" y="81"/>
                  </a:lnTo>
                  <a:lnTo>
                    <a:pt x="275" y="81"/>
                  </a:lnTo>
                  <a:lnTo>
                    <a:pt x="264" y="84"/>
                  </a:lnTo>
                  <a:lnTo>
                    <a:pt x="256" y="86"/>
                  </a:lnTo>
                  <a:lnTo>
                    <a:pt x="251" y="87"/>
                  </a:lnTo>
                  <a:lnTo>
                    <a:pt x="247" y="86"/>
                  </a:lnTo>
                  <a:lnTo>
                    <a:pt x="242" y="84"/>
                  </a:lnTo>
                  <a:lnTo>
                    <a:pt x="242" y="86"/>
                  </a:lnTo>
                  <a:lnTo>
                    <a:pt x="241" y="88"/>
                  </a:lnTo>
                  <a:lnTo>
                    <a:pt x="232" y="87"/>
                  </a:lnTo>
                  <a:lnTo>
                    <a:pt x="223" y="88"/>
                  </a:lnTo>
                  <a:lnTo>
                    <a:pt x="204" y="90"/>
                  </a:lnTo>
                  <a:lnTo>
                    <a:pt x="204" y="94"/>
                  </a:lnTo>
                  <a:lnTo>
                    <a:pt x="205" y="95"/>
                  </a:lnTo>
                  <a:lnTo>
                    <a:pt x="206" y="96"/>
                  </a:lnTo>
                  <a:lnTo>
                    <a:pt x="207" y="97"/>
                  </a:lnTo>
                  <a:lnTo>
                    <a:pt x="207" y="100"/>
                  </a:lnTo>
                  <a:lnTo>
                    <a:pt x="206" y="101"/>
                  </a:lnTo>
                  <a:lnTo>
                    <a:pt x="206" y="103"/>
                  </a:lnTo>
                  <a:lnTo>
                    <a:pt x="207" y="104"/>
                  </a:lnTo>
                  <a:lnTo>
                    <a:pt x="209" y="105"/>
                  </a:lnTo>
                  <a:lnTo>
                    <a:pt x="220" y="107"/>
                  </a:lnTo>
                  <a:lnTo>
                    <a:pt x="224" y="107"/>
                  </a:lnTo>
                  <a:lnTo>
                    <a:pt x="227" y="108"/>
                  </a:lnTo>
                  <a:lnTo>
                    <a:pt x="231" y="108"/>
                  </a:lnTo>
                  <a:lnTo>
                    <a:pt x="231" y="110"/>
                  </a:lnTo>
                  <a:lnTo>
                    <a:pt x="226" y="109"/>
                  </a:lnTo>
                  <a:lnTo>
                    <a:pt x="225" y="110"/>
                  </a:lnTo>
                  <a:lnTo>
                    <a:pt x="224" y="110"/>
                  </a:lnTo>
                  <a:lnTo>
                    <a:pt x="224" y="114"/>
                  </a:lnTo>
                  <a:lnTo>
                    <a:pt x="220" y="113"/>
                  </a:lnTo>
                  <a:lnTo>
                    <a:pt x="218" y="111"/>
                  </a:lnTo>
                  <a:lnTo>
                    <a:pt x="214" y="111"/>
                  </a:lnTo>
                  <a:lnTo>
                    <a:pt x="211" y="113"/>
                  </a:lnTo>
                  <a:lnTo>
                    <a:pt x="210" y="110"/>
                  </a:lnTo>
                  <a:lnTo>
                    <a:pt x="209" y="110"/>
                  </a:lnTo>
                  <a:lnTo>
                    <a:pt x="206" y="110"/>
                  </a:lnTo>
                  <a:lnTo>
                    <a:pt x="204" y="109"/>
                  </a:lnTo>
                  <a:lnTo>
                    <a:pt x="203" y="108"/>
                  </a:lnTo>
                  <a:lnTo>
                    <a:pt x="203" y="104"/>
                  </a:lnTo>
                  <a:lnTo>
                    <a:pt x="203" y="101"/>
                  </a:lnTo>
                  <a:lnTo>
                    <a:pt x="202" y="96"/>
                  </a:lnTo>
                  <a:lnTo>
                    <a:pt x="193" y="90"/>
                  </a:lnTo>
                  <a:lnTo>
                    <a:pt x="193" y="89"/>
                  </a:lnTo>
                  <a:lnTo>
                    <a:pt x="190" y="88"/>
                  </a:lnTo>
                  <a:lnTo>
                    <a:pt x="185" y="87"/>
                  </a:lnTo>
                  <a:lnTo>
                    <a:pt x="172" y="87"/>
                  </a:lnTo>
                  <a:lnTo>
                    <a:pt x="148" y="89"/>
                  </a:lnTo>
                  <a:lnTo>
                    <a:pt x="147" y="95"/>
                  </a:lnTo>
                  <a:lnTo>
                    <a:pt x="148" y="96"/>
                  </a:lnTo>
                  <a:lnTo>
                    <a:pt x="147" y="98"/>
                  </a:lnTo>
                  <a:lnTo>
                    <a:pt x="145" y="102"/>
                  </a:lnTo>
                  <a:lnTo>
                    <a:pt x="144" y="103"/>
                  </a:lnTo>
                  <a:lnTo>
                    <a:pt x="143" y="103"/>
                  </a:lnTo>
                  <a:lnTo>
                    <a:pt x="140" y="103"/>
                  </a:lnTo>
                  <a:lnTo>
                    <a:pt x="137" y="105"/>
                  </a:lnTo>
                  <a:lnTo>
                    <a:pt x="136" y="109"/>
                  </a:lnTo>
                  <a:lnTo>
                    <a:pt x="134" y="105"/>
                  </a:lnTo>
                  <a:lnTo>
                    <a:pt x="136" y="103"/>
                  </a:lnTo>
                  <a:lnTo>
                    <a:pt x="137" y="101"/>
                  </a:lnTo>
                  <a:lnTo>
                    <a:pt x="137" y="98"/>
                  </a:lnTo>
                  <a:lnTo>
                    <a:pt x="134" y="94"/>
                  </a:lnTo>
                  <a:lnTo>
                    <a:pt x="130" y="94"/>
                  </a:lnTo>
                  <a:lnTo>
                    <a:pt x="130" y="90"/>
                  </a:lnTo>
                  <a:lnTo>
                    <a:pt x="130" y="87"/>
                  </a:lnTo>
                  <a:lnTo>
                    <a:pt x="128" y="87"/>
                  </a:lnTo>
                  <a:lnTo>
                    <a:pt x="128" y="88"/>
                  </a:lnTo>
                  <a:lnTo>
                    <a:pt x="127" y="91"/>
                  </a:lnTo>
                  <a:lnTo>
                    <a:pt x="124" y="90"/>
                  </a:lnTo>
                  <a:lnTo>
                    <a:pt x="121" y="91"/>
                  </a:lnTo>
                  <a:lnTo>
                    <a:pt x="121" y="88"/>
                  </a:lnTo>
                  <a:lnTo>
                    <a:pt x="120" y="86"/>
                  </a:lnTo>
                  <a:lnTo>
                    <a:pt x="115" y="89"/>
                  </a:lnTo>
                  <a:lnTo>
                    <a:pt x="115" y="90"/>
                  </a:lnTo>
                  <a:lnTo>
                    <a:pt x="80" y="90"/>
                  </a:lnTo>
                  <a:lnTo>
                    <a:pt x="74" y="87"/>
                  </a:lnTo>
                  <a:lnTo>
                    <a:pt x="68" y="84"/>
                  </a:lnTo>
                  <a:lnTo>
                    <a:pt x="68" y="80"/>
                  </a:lnTo>
                  <a:lnTo>
                    <a:pt x="69" y="76"/>
                  </a:lnTo>
                  <a:lnTo>
                    <a:pt x="60" y="65"/>
                  </a:lnTo>
                  <a:lnTo>
                    <a:pt x="54" y="62"/>
                  </a:lnTo>
                  <a:lnTo>
                    <a:pt x="48" y="61"/>
                  </a:lnTo>
                  <a:lnTo>
                    <a:pt x="41" y="61"/>
                  </a:lnTo>
                  <a:lnTo>
                    <a:pt x="35" y="61"/>
                  </a:lnTo>
                  <a:lnTo>
                    <a:pt x="31" y="58"/>
                  </a:lnTo>
                  <a:lnTo>
                    <a:pt x="24" y="56"/>
                  </a:lnTo>
                  <a:lnTo>
                    <a:pt x="16" y="55"/>
                  </a:lnTo>
                  <a:lnTo>
                    <a:pt x="2" y="56"/>
                  </a:lnTo>
                  <a:lnTo>
                    <a:pt x="2" y="61"/>
                  </a:lnTo>
                  <a:lnTo>
                    <a:pt x="10" y="60"/>
                  </a:lnTo>
                  <a:lnTo>
                    <a:pt x="17" y="61"/>
                  </a:lnTo>
                  <a:lnTo>
                    <a:pt x="19" y="60"/>
                  </a:lnTo>
                  <a:lnTo>
                    <a:pt x="23" y="61"/>
                  </a:lnTo>
                  <a:lnTo>
                    <a:pt x="24" y="63"/>
                  </a:lnTo>
                  <a:lnTo>
                    <a:pt x="25" y="63"/>
                  </a:lnTo>
                  <a:lnTo>
                    <a:pt x="25" y="65"/>
                  </a:lnTo>
                  <a:lnTo>
                    <a:pt x="25" y="66"/>
                  </a:lnTo>
                  <a:lnTo>
                    <a:pt x="24" y="66"/>
                  </a:lnTo>
                  <a:lnTo>
                    <a:pt x="26" y="72"/>
                  </a:lnTo>
                  <a:lnTo>
                    <a:pt x="18" y="70"/>
                  </a:lnTo>
                  <a:lnTo>
                    <a:pt x="9" y="69"/>
                  </a:lnTo>
                  <a:lnTo>
                    <a:pt x="5" y="67"/>
                  </a:lnTo>
                  <a:lnTo>
                    <a:pt x="3" y="68"/>
                  </a:lnTo>
                  <a:lnTo>
                    <a:pt x="0" y="68"/>
                  </a:lnTo>
                  <a:lnTo>
                    <a:pt x="2" y="75"/>
                  </a:lnTo>
                  <a:lnTo>
                    <a:pt x="4" y="75"/>
                  </a:lnTo>
                  <a:lnTo>
                    <a:pt x="7" y="75"/>
                  </a:lnTo>
                  <a:lnTo>
                    <a:pt x="7" y="79"/>
                  </a:lnTo>
                  <a:lnTo>
                    <a:pt x="11" y="79"/>
                  </a:lnTo>
                  <a:lnTo>
                    <a:pt x="13" y="77"/>
                  </a:lnTo>
                  <a:lnTo>
                    <a:pt x="16" y="74"/>
                  </a:lnTo>
                  <a:lnTo>
                    <a:pt x="19" y="76"/>
                  </a:lnTo>
                  <a:lnTo>
                    <a:pt x="23" y="77"/>
                  </a:lnTo>
                  <a:lnTo>
                    <a:pt x="32" y="79"/>
                  </a:lnTo>
                  <a:lnTo>
                    <a:pt x="33" y="76"/>
                  </a:lnTo>
                  <a:lnTo>
                    <a:pt x="34" y="74"/>
                  </a:lnTo>
                  <a:lnTo>
                    <a:pt x="34" y="76"/>
                  </a:lnTo>
                  <a:lnTo>
                    <a:pt x="35" y="80"/>
                  </a:lnTo>
                  <a:lnTo>
                    <a:pt x="39" y="82"/>
                  </a:lnTo>
                  <a:lnTo>
                    <a:pt x="39" y="86"/>
                  </a:lnTo>
                  <a:lnTo>
                    <a:pt x="25" y="87"/>
                  </a:lnTo>
                  <a:lnTo>
                    <a:pt x="14" y="89"/>
                  </a:lnTo>
                  <a:lnTo>
                    <a:pt x="17" y="94"/>
                  </a:lnTo>
                  <a:lnTo>
                    <a:pt x="16" y="95"/>
                  </a:lnTo>
                  <a:lnTo>
                    <a:pt x="14" y="95"/>
                  </a:lnTo>
                  <a:lnTo>
                    <a:pt x="13" y="94"/>
                  </a:lnTo>
                  <a:lnTo>
                    <a:pt x="11" y="96"/>
                  </a:lnTo>
                  <a:lnTo>
                    <a:pt x="10" y="97"/>
                  </a:lnTo>
                  <a:lnTo>
                    <a:pt x="10" y="98"/>
                  </a:lnTo>
                  <a:lnTo>
                    <a:pt x="16" y="100"/>
                  </a:lnTo>
                  <a:lnTo>
                    <a:pt x="23" y="101"/>
                  </a:lnTo>
                  <a:lnTo>
                    <a:pt x="27" y="101"/>
                  </a:lnTo>
                  <a:lnTo>
                    <a:pt x="31" y="96"/>
                  </a:lnTo>
                  <a:lnTo>
                    <a:pt x="31" y="100"/>
                  </a:lnTo>
                  <a:lnTo>
                    <a:pt x="31" y="102"/>
                  </a:lnTo>
                  <a:lnTo>
                    <a:pt x="33" y="103"/>
                  </a:lnTo>
                  <a:lnTo>
                    <a:pt x="37" y="103"/>
                  </a:lnTo>
                  <a:lnTo>
                    <a:pt x="40" y="101"/>
                  </a:lnTo>
                  <a:lnTo>
                    <a:pt x="41" y="102"/>
                  </a:lnTo>
                  <a:lnTo>
                    <a:pt x="41" y="103"/>
                  </a:lnTo>
                  <a:lnTo>
                    <a:pt x="42" y="104"/>
                  </a:lnTo>
                  <a:lnTo>
                    <a:pt x="42" y="107"/>
                  </a:lnTo>
                  <a:lnTo>
                    <a:pt x="34" y="107"/>
                  </a:lnTo>
                  <a:lnTo>
                    <a:pt x="27" y="105"/>
                  </a:lnTo>
                  <a:lnTo>
                    <a:pt x="21" y="102"/>
                  </a:lnTo>
                  <a:lnTo>
                    <a:pt x="18" y="102"/>
                  </a:lnTo>
                  <a:lnTo>
                    <a:pt x="16" y="103"/>
                  </a:lnTo>
                  <a:lnTo>
                    <a:pt x="14" y="104"/>
                  </a:lnTo>
                  <a:lnTo>
                    <a:pt x="14" y="105"/>
                  </a:lnTo>
                  <a:lnTo>
                    <a:pt x="14" y="108"/>
                  </a:lnTo>
                  <a:lnTo>
                    <a:pt x="16" y="108"/>
                  </a:lnTo>
                  <a:lnTo>
                    <a:pt x="16" y="114"/>
                  </a:lnTo>
                  <a:lnTo>
                    <a:pt x="18" y="116"/>
                  </a:lnTo>
                  <a:lnTo>
                    <a:pt x="24" y="120"/>
                  </a:lnTo>
                  <a:lnTo>
                    <a:pt x="31" y="122"/>
                  </a:lnTo>
                  <a:lnTo>
                    <a:pt x="38" y="123"/>
                  </a:lnTo>
                  <a:lnTo>
                    <a:pt x="46" y="122"/>
                  </a:lnTo>
                  <a:lnTo>
                    <a:pt x="46" y="124"/>
                  </a:lnTo>
                  <a:lnTo>
                    <a:pt x="42" y="125"/>
                  </a:lnTo>
                  <a:lnTo>
                    <a:pt x="39" y="127"/>
                  </a:lnTo>
                  <a:lnTo>
                    <a:pt x="35" y="125"/>
                  </a:lnTo>
                  <a:lnTo>
                    <a:pt x="32" y="125"/>
                  </a:lnTo>
                  <a:lnTo>
                    <a:pt x="28" y="125"/>
                  </a:lnTo>
                  <a:lnTo>
                    <a:pt x="27" y="129"/>
                  </a:lnTo>
                  <a:lnTo>
                    <a:pt x="27" y="130"/>
                  </a:lnTo>
                  <a:lnTo>
                    <a:pt x="28" y="130"/>
                  </a:lnTo>
                  <a:lnTo>
                    <a:pt x="30" y="132"/>
                  </a:lnTo>
                  <a:lnTo>
                    <a:pt x="39" y="132"/>
                  </a:lnTo>
                  <a:lnTo>
                    <a:pt x="49" y="131"/>
                  </a:lnTo>
                  <a:lnTo>
                    <a:pt x="52" y="129"/>
                  </a:lnTo>
                  <a:lnTo>
                    <a:pt x="53" y="127"/>
                  </a:lnTo>
                  <a:lnTo>
                    <a:pt x="56" y="127"/>
                  </a:lnTo>
                  <a:lnTo>
                    <a:pt x="61" y="127"/>
                  </a:lnTo>
                  <a:lnTo>
                    <a:pt x="68" y="128"/>
                  </a:lnTo>
                  <a:lnTo>
                    <a:pt x="68" y="131"/>
                  </a:lnTo>
                  <a:lnTo>
                    <a:pt x="56" y="132"/>
                  </a:lnTo>
                  <a:lnTo>
                    <a:pt x="46" y="136"/>
                  </a:lnTo>
                  <a:lnTo>
                    <a:pt x="46" y="137"/>
                  </a:lnTo>
                  <a:lnTo>
                    <a:pt x="45" y="138"/>
                  </a:lnTo>
                  <a:lnTo>
                    <a:pt x="48" y="145"/>
                  </a:lnTo>
                  <a:lnTo>
                    <a:pt x="52" y="145"/>
                  </a:lnTo>
                  <a:lnTo>
                    <a:pt x="53" y="151"/>
                  </a:lnTo>
                  <a:lnTo>
                    <a:pt x="58" y="152"/>
                  </a:lnTo>
                  <a:lnTo>
                    <a:pt x="58" y="155"/>
                  </a:lnTo>
                  <a:lnTo>
                    <a:pt x="52" y="156"/>
                  </a:lnTo>
                  <a:lnTo>
                    <a:pt x="53" y="158"/>
                  </a:lnTo>
                  <a:lnTo>
                    <a:pt x="53" y="160"/>
                  </a:lnTo>
                  <a:lnTo>
                    <a:pt x="66" y="160"/>
                  </a:lnTo>
                  <a:lnTo>
                    <a:pt x="71" y="160"/>
                  </a:lnTo>
                  <a:lnTo>
                    <a:pt x="75" y="158"/>
                  </a:lnTo>
                  <a:lnTo>
                    <a:pt x="75" y="156"/>
                  </a:lnTo>
                  <a:lnTo>
                    <a:pt x="75" y="153"/>
                  </a:lnTo>
                  <a:lnTo>
                    <a:pt x="78" y="153"/>
                  </a:lnTo>
                  <a:lnTo>
                    <a:pt x="79" y="153"/>
                  </a:lnTo>
                  <a:lnTo>
                    <a:pt x="80" y="156"/>
                  </a:lnTo>
                  <a:lnTo>
                    <a:pt x="81" y="158"/>
                  </a:lnTo>
                  <a:lnTo>
                    <a:pt x="85" y="159"/>
                  </a:lnTo>
                  <a:lnTo>
                    <a:pt x="87" y="159"/>
                  </a:lnTo>
                  <a:lnTo>
                    <a:pt x="87" y="160"/>
                  </a:lnTo>
                  <a:lnTo>
                    <a:pt x="88" y="160"/>
                  </a:lnTo>
                  <a:lnTo>
                    <a:pt x="90" y="160"/>
                  </a:lnTo>
                  <a:lnTo>
                    <a:pt x="90" y="157"/>
                  </a:lnTo>
                  <a:lnTo>
                    <a:pt x="92" y="158"/>
                  </a:lnTo>
                  <a:lnTo>
                    <a:pt x="93" y="159"/>
                  </a:lnTo>
                  <a:lnTo>
                    <a:pt x="95" y="158"/>
                  </a:lnTo>
                  <a:lnTo>
                    <a:pt x="97" y="149"/>
                  </a:lnTo>
                  <a:lnTo>
                    <a:pt x="101" y="149"/>
                  </a:lnTo>
                  <a:lnTo>
                    <a:pt x="104" y="150"/>
                  </a:lnTo>
                  <a:lnTo>
                    <a:pt x="113" y="146"/>
                  </a:lnTo>
                  <a:lnTo>
                    <a:pt x="111" y="143"/>
                  </a:lnTo>
                  <a:lnTo>
                    <a:pt x="111" y="139"/>
                  </a:lnTo>
                  <a:lnTo>
                    <a:pt x="113" y="136"/>
                  </a:lnTo>
                  <a:lnTo>
                    <a:pt x="115" y="134"/>
                  </a:lnTo>
                  <a:lnTo>
                    <a:pt x="115" y="137"/>
                  </a:lnTo>
                  <a:lnTo>
                    <a:pt x="115" y="142"/>
                  </a:lnTo>
                  <a:lnTo>
                    <a:pt x="117" y="142"/>
                  </a:lnTo>
                  <a:lnTo>
                    <a:pt x="121" y="142"/>
                  </a:lnTo>
                  <a:lnTo>
                    <a:pt x="121" y="141"/>
                  </a:lnTo>
                  <a:lnTo>
                    <a:pt x="129" y="132"/>
                  </a:lnTo>
                  <a:lnTo>
                    <a:pt x="130" y="132"/>
                  </a:lnTo>
                  <a:lnTo>
                    <a:pt x="131" y="134"/>
                  </a:lnTo>
                  <a:lnTo>
                    <a:pt x="133" y="136"/>
                  </a:lnTo>
                  <a:lnTo>
                    <a:pt x="141" y="134"/>
                  </a:lnTo>
                  <a:lnTo>
                    <a:pt x="140" y="136"/>
                  </a:lnTo>
                  <a:lnTo>
                    <a:pt x="138" y="137"/>
                  </a:lnTo>
                  <a:lnTo>
                    <a:pt x="138" y="138"/>
                  </a:lnTo>
                  <a:lnTo>
                    <a:pt x="142" y="137"/>
                  </a:lnTo>
                  <a:lnTo>
                    <a:pt x="143" y="136"/>
                  </a:lnTo>
                  <a:lnTo>
                    <a:pt x="143" y="134"/>
                  </a:lnTo>
                  <a:lnTo>
                    <a:pt x="141" y="132"/>
                  </a:lnTo>
                  <a:lnTo>
                    <a:pt x="148" y="135"/>
                  </a:lnTo>
                  <a:lnTo>
                    <a:pt x="148" y="132"/>
                  </a:lnTo>
                  <a:lnTo>
                    <a:pt x="156" y="131"/>
                  </a:lnTo>
                  <a:lnTo>
                    <a:pt x="161" y="129"/>
                  </a:lnTo>
                  <a:lnTo>
                    <a:pt x="163" y="127"/>
                  </a:lnTo>
                  <a:lnTo>
                    <a:pt x="164" y="122"/>
                  </a:lnTo>
                  <a:lnTo>
                    <a:pt x="157" y="110"/>
                  </a:lnTo>
                  <a:lnTo>
                    <a:pt x="161" y="110"/>
                  </a:lnTo>
                  <a:lnTo>
                    <a:pt x="168" y="123"/>
                  </a:lnTo>
                  <a:lnTo>
                    <a:pt x="169" y="123"/>
                  </a:lnTo>
                  <a:lnTo>
                    <a:pt x="170" y="124"/>
                  </a:lnTo>
                  <a:lnTo>
                    <a:pt x="171" y="124"/>
                  </a:lnTo>
                  <a:lnTo>
                    <a:pt x="176" y="122"/>
                  </a:lnTo>
                  <a:lnTo>
                    <a:pt x="176" y="123"/>
                  </a:lnTo>
                  <a:lnTo>
                    <a:pt x="177" y="123"/>
                  </a:lnTo>
                  <a:lnTo>
                    <a:pt x="180" y="128"/>
                  </a:lnTo>
                  <a:lnTo>
                    <a:pt x="171" y="129"/>
                  </a:lnTo>
                  <a:lnTo>
                    <a:pt x="166" y="130"/>
                  </a:lnTo>
                  <a:lnTo>
                    <a:pt x="166" y="131"/>
                  </a:lnTo>
                  <a:lnTo>
                    <a:pt x="168" y="131"/>
                  </a:lnTo>
                  <a:lnTo>
                    <a:pt x="176" y="134"/>
                  </a:lnTo>
                  <a:lnTo>
                    <a:pt x="183" y="134"/>
                  </a:lnTo>
                  <a:lnTo>
                    <a:pt x="198" y="135"/>
                  </a:lnTo>
                  <a:lnTo>
                    <a:pt x="197" y="136"/>
                  </a:lnTo>
                  <a:lnTo>
                    <a:pt x="197" y="138"/>
                  </a:lnTo>
                  <a:lnTo>
                    <a:pt x="198" y="139"/>
                  </a:lnTo>
                  <a:lnTo>
                    <a:pt x="197" y="141"/>
                  </a:lnTo>
                  <a:lnTo>
                    <a:pt x="193" y="138"/>
                  </a:lnTo>
                  <a:lnTo>
                    <a:pt x="180" y="137"/>
                  </a:lnTo>
                  <a:lnTo>
                    <a:pt x="168" y="137"/>
                  </a:lnTo>
                  <a:lnTo>
                    <a:pt x="163" y="138"/>
                  </a:lnTo>
                  <a:lnTo>
                    <a:pt x="159" y="138"/>
                  </a:lnTo>
                  <a:lnTo>
                    <a:pt x="156" y="138"/>
                  </a:lnTo>
                  <a:lnTo>
                    <a:pt x="155" y="136"/>
                  </a:lnTo>
                  <a:lnTo>
                    <a:pt x="154" y="135"/>
                  </a:lnTo>
                  <a:lnTo>
                    <a:pt x="152" y="135"/>
                  </a:lnTo>
                  <a:lnTo>
                    <a:pt x="142" y="138"/>
                  </a:lnTo>
                  <a:lnTo>
                    <a:pt x="131" y="143"/>
                  </a:lnTo>
                  <a:lnTo>
                    <a:pt x="130" y="145"/>
                  </a:lnTo>
                  <a:lnTo>
                    <a:pt x="128" y="145"/>
                  </a:lnTo>
                  <a:lnTo>
                    <a:pt x="125" y="145"/>
                  </a:lnTo>
                  <a:lnTo>
                    <a:pt x="127" y="144"/>
                  </a:lnTo>
                  <a:lnTo>
                    <a:pt x="124" y="144"/>
                  </a:lnTo>
                  <a:lnTo>
                    <a:pt x="122" y="144"/>
                  </a:lnTo>
                  <a:lnTo>
                    <a:pt x="120" y="152"/>
                  </a:lnTo>
                  <a:lnTo>
                    <a:pt x="120" y="160"/>
                  </a:lnTo>
                  <a:lnTo>
                    <a:pt x="121" y="160"/>
                  </a:lnTo>
                  <a:lnTo>
                    <a:pt x="122" y="162"/>
                  </a:lnTo>
                  <a:lnTo>
                    <a:pt x="125" y="162"/>
                  </a:lnTo>
                  <a:lnTo>
                    <a:pt x="129" y="160"/>
                  </a:lnTo>
                  <a:lnTo>
                    <a:pt x="133" y="158"/>
                  </a:lnTo>
                  <a:lnTo>
                    <a:pt x="136" y="156"/>
                  </a:lnTo>
                  <a:lnTo>
                    <a:pt x="140" y="155"/>
                  </a:lnTo>
                  <a:lnTo>
                    <a:pt x="142" y="156"/>
                  </a:lnTo>
                  <a:lnTo>
                    <a:pt x="141" y="157"/>
                  </a:lnTo>
                  <a:lnTo>
                    <a:pt x="142" y="158"/>
                  </a:lnTo>
                  <a:lnTo>
                    <a:pt x="147" y="159"/>
                  </a:lnTo>
                  <a:lnTo>
                    <a:pt x="151" y="158"/>
                  </a:lnTo>
                  <a:lnTo>
                    <a:pt x="157" y="155"/>
                  </a:lnTo>
                  <a:lnTo>
                    <a:pt x="162" y="151"/>
                  </a:lnTo>
                  <a:lnTo>
                    <a:pt x="166" y="148"/>
                  </a:lnTo>
                  <a:lnTo>
                    <a:pt x="166" y="152"/>
                  </a:lnTo>
                  <a:lnTo>
                    <a:pt x="165" y="156"/>
                  </a:lnTo>
                  <a:lnTo>
                    <a:pt x="161" y="162"/>
                  </a:lnTo>
                  <a:lnTo>
                    <a:pt x="163" y="163"/>
                  </a:lnTo>
                  <a:lnTo>
                    <a:pt x="165" y="163"/>
                  </a:lnTo>
                  <a:lnTo>
                    <a:pt x="168" y="170"/>
                  </a:lnTo>
                  <a:lnTo>
                    <a:pt x="169" y="171"/>
                  </a:lnTo>
                  <a:lnTo>
                    <a:pt x="170" y="172"/>
                  </a:lnTo>
                  <a:lnTo>
                    <a:pt x="172" y="167"/>
                  </a:lnTo>
                  <a:lnTo>
                    <a:pt x="175" y="167"/>
                  </a:lnTo>
                  <a:lnTo>
                    <a:pt x="177" y="172"/>
                  </a:lnTo>
                  <a:lnTo>
                    <a:pt x="180" y="172"/>
                  </a:lnTo>
                  <a:lnTo>
                    <a:pt x="185" y="171"/>
                  </a:lnTo>
                  <a:lnTo>
                    <a:pt x="189" y="171"/>
                  </a:lnTo>
                  <a:lnTo>
                    <a:pt x="185" y="174"/>
                  </a:lnTo>
                  <a:lnTo>
                    <a:pt x="186" y="177"/>
                  </a:lnTo>
                  <a:lnTo>
                    <a:pt x="186" y="178"/>
                  </a:lnTo>
                  <a:lnTo>
                    <a:pt x="182" y="178"/>
                  </a:lnTo>
                  <a:lnTo>
                    <a:pt x="182" y="183"/>
                  </a:lnTo>
                  <a:lnTo>
                    <a:pt x="178" y="183"/>
                  </a:lnTo>
                  <a:lnTo>
                    <a:pt x="177" y="182"/>
                  </a:lnTo>
                  <a:lnTo>
                    <a:pt x="177" y="180"/>
                  </a:lnTo>
                  <a:lnTo>
                    <a:pt x="176" y="179"/>
                  </a:lnTo>
                  <a:lnTo>
                    <a:pt x="172" y="179"/>
                  </a:lnTo>
                  <a:lnTo>
                    <a:pt x="168" y="180"/>
                  </a:lnTo>
                  <a:lnTo>
                    <a:pt x="163" y="180"/>
                  </a:lnTo>
                  <a:lnTo>
                    <a:pt x="161" y="180"/>
                  </a:lnTo>
                  <a:lnTo>
                    <a:pt x="156" y="172"/>
                  </a:lnTo>
                  <a:lnTo>
                    <a:pt x="154" y="172"/>
                  </a:lnTo>
                  <a:lnTo>
                    <a:pt x="150" y="172"/>
                  </a:lnTo>
                  <a:lnTo>
                    <a:pt x="148" y="171"/>
                  </a:lnTo>
                  <a:lnTo>
                    <a:pt x="147" y="169"/>
                  </a:lnTo>
                  <a:lnTo>
                    <a:pt x="144" y="166"/>
                  </a:lnTo>
                  <a:lnTo>
                    <a:pt x="142" y="165"/>
                  </a:lnTo>
                  <a:lnTo>
                    <a:pt x="136" y="164"/>
                  </a:lnTo>
                  <a:lnTo>
                    <a:pt x="129" y="165"/>
                  </a:lnTo>
                  <a:lnTo>
                    <a:pt x="115" y="167"/>
                  </a:lnTo>
                  <a:lnTo>
                    <a:pt x="116" y="171"/>
                  </a:lnTo>
                  <a:lnTo>
                    <a:pt x="116" y="173"/>
                  </a:lnTo>
                  <a:lnTo>
                    <a:pt x="116" y="174"/>
                  </a:lnTo>
                  <a:lnTo>
                    <a:pt x="120" y="178"/>
                  </a:lnTo>
                  <a:lnTo>
                    <a:pt x="122" y="178"/>
                  </a:lnTo>
                  <a:lnTo>
                    <a:pt x="125" y="178"/>
                  </a:lnTo>
                  <a:lnTo>
                    <a:pt x="125" y="179"/>
                  </a:lnTo>
                  <a:lnTo>
                    <a:pt x="127" y="185"/>
                  </a:lnTo>
                  <a:lnTo>
                    <a:pt x="116" y="187"/>
                  </a:lnTo>
                  <a:lnTo>
                    <a:pt x="108" y="189"/>
                  </a:lnTo>
                  <a:lnTo>
                    <a:pt x="100" y="192"/>
                  </a:lnTo>
                  <a:lnTo>
                    <a:pt x="93" y="198"/>
                  </a:lnTo>
                  <a:lnTo>
                    <a:pt x="89" y="199"/>
                  </a:lnTo>
                  <a:lnTo>
                    <a:pt x="95" y="212"/>
                  </a:lnTo>
                  <a:lnTo>
                    <a:pt x="97" y="212"/>
                  </a:lnTo>
                  <a:lnTo>
                    <a:pt x="97" y="208"/>
                  </a:lnTo>
                  <a:lnTo>
                    <a:pt x="99" y="208"/>
                  </a:lnTo>
                  <a:lnTo>
                    <a:pt x="99" y="206"/>
                  </a:lnTo>
                  <a:lnTo>
                    <a:pt x="101" y="207"/>
                  </a:lnTo>
                  <a:lnTo>
                    <a:pt x="100" y="207"/>
                  </a:lnTo>
                  <a:lnTo>
                    <a:pt x="103" y="207"/>
                  </a:lnTo>
                  <a:lnTo>
                    <a:pt x="104" y="212"/>
                  </a:lnTo>
                  <a:lnTo>
                    <a:pt x="109" y="213"/>
                  </a:lnTo>
                  <a:lnTo>
                    <a:pt x="113" y="213"/>
                  </a:lnTo>
                  <a:lnTo>
                    <a:pt x="120" y="211"/>
                  </a:lnTo>
                  <a:lnTo>
                    <a:pt x="118" y="210"/>
                  </a:lnTo>
                  <a:lnTo>
                    <a:pt x="118" y="208"/>
                  </a:lnTo>
                  <a:lnTo>
                    <a:pt x="117" y="208"/>
                  </a:lnTo>
                  <a:lnTo>
                    <a:pt x="117" y="206"/>
                  </a:lnTo>
                  <a:lnTo>
                    <a:pt x="118" y="205"/>
                  </a:lnTo>
                  <a:lnTo>
                    <a:pt x="121" y="204"/>
                  </a:lnTo>
                  <a:lnTo>
                    <a:pt x="123" y="205"/>
                  </a:lnTo>
                  <a:lnTo>
                    <a:pt x="125" y="206"/>
                  </a:lnTo>
                  <a:lnTo>
                    <a:pt x="125" y="210"/>
                  </a:lnTo>
                  <a:lnTo>
                    <a:pt x="127" y="211"/>
                  </a:lnTo>
                  <a:lnTo>
                    <a:pt x="129" y="211"/>
                  </a:lnTo>
                  <a:lnTo>
                    <a:pt x="129" y="212"/>
                  </a:lnTo>
                  <a:lnTo>
                    <a:pt x="130" y="206"/>
                  </a:lnTo>
                  <a:lnTo>
                    <a:pt x="133" y="205"/>
                  </a:lnTo>
                  <a:lnTo>
                    <a:pt x="133" y="208"/>
                  </a:lnTo>
                  <a:lnTo>
                    <a:pt x="137" y="211"/>
                  </a:lnTo>
                  <a:lnTo>
                    <a:pt x="142" y="212"/>
                  </a:lnTo>
                  <a:lnTo>
                    <a:pt x="145" y="212"/>
                  </a:lnTo>
                  <a:lnTo>
                    <a:pt x="148" y="212"/>
                  </a:lnTo>
                  <a:lnTo>
                    <a:pt x="151" y="212"/>
                  </a:lnTo>
                  <a:lnTo>
                    <a:pt x="154" y="213"/>
                  </a:lnTo>
                  <a:lnTo>
                    <a:pt x="155" y="215"/>
                  </a:lnTo>
                  <a:lnTo>
                    <a:pt x="156" y="217"/>
                  </a:lnTo>
                  <a:lnTo>
                    <a:pt x="156" y="212"/>
                  </a:lnTo>
                  <a:lnTo>
                    <a:pt x="162" y="210"/>
                  </a:lnTo>
                  <a:lnTo>
                    <a:pt x="164" y="208"/>
                  </a:lnTo>
                  <a:lnTo>
                    <a:pt x="163" y="206"/>
                  </a:lnTo>
                  <a:lnTo>
                    <a:pt x="159" y="201"/>
                  </a:lnTo>
                  <a:lnTo>
                    <a:pt x="165" y="203"/>
                  </a:lnTo>
                  <a:lnTo>
                    <a:pt x="166" y="203"/>
                  </a:lnTo>
                  <a:lnTo>
                    <a:pt x="171" y="199"/>
                  </a:lnTo>
                  <a:lnTo>
                    <a:pt x="173" y="198"/>
                  </a:lnTo>
                  <a:lnTo>
                    <a:pt x="173" y="196"/>
                  </a:lnTo>
                  <a:lnTo>
                    <a:pt x="175" y="196"/>
                  </a:lnTo>
                  <a:lnTo>
                    <a:pt x="175" y="197"/>
                  </a:lnTo>
                  <a:lnTo>
                    <a:pt x="175" y="199"/>
                  </a:lnTo>
                  <a:lnTo>
                    <a:pt x="175" y="204"/>
                  </a:lnTo>
                  <a:lnTo>
                    <a:pt x="175" y="206"/>
                  </a:lnTo>
                  <a:lnTo>
                    <a:pt x="187" y="205"/>
                  </a:lnTo>
                  <a:lnTo>
                    <a:pt x="193" y="206"/>
                  </a:lnTo>
                  <a:lnTo>
                    <a:pt x="197" y="206"/>
                  </a:lnTo>
                  <a:lnTo>
                    <a:pt x="199" y="205"/>
                  </a:lnTo>
                  <a:lnTo>
                    <a:pt x="200" y="205"/>
                  </a:lnTo>
                  <a:lnTo>
                    <a:pt x="202" y="206"/>
                  </a:lnTo>
                  <a:lnTo>
                    <a:pt x="203" y="204"/>
                  </a:lnTo>
                  <a:lnTo>
                    <a:pt x="204" y="204"/>
                  </a:lnTo>
                  <a:lnTo>
                    <a:pt x="202" y="193"/>
                  </a:lnTo>
                  <a:lnTo>
                    <a:pt x="207" y="197"/>
                  </a:lnTo>
                  <a:lnTo>
                    <a:pt x="206" y="198"/>
                  </a:lnTo>
                  <a:lnTo>
                    <a:pt x="205" y="200"/>
                  </a:lnTo>
                  <a:lnTo>
                    <a:pt x="206" y="201"/>
                  </a:lnTo>
                  <a:lnTo>
                    <a:pt x="209" y="204"/>
                  </a:lnTo>
                  <a:lnTo>
                    <a:pt x="211" y="204"/>
                  </a:lnTo>
                  <a:lnTo>
                    <a:pt x="212" y="203"/>
                  </a:lnTo>
                  <a:lnTo>
                    <a:pt x="214" y="203"/>
                  </a:lnTo>
                  <a:lnTo>
                    <a:pt x="214" y="201"/>
                  </a:lnTo>
                  <a:lnTo>
                    <a:pt x="216" y="201"/>
                  </a:lnTo>
                  <a:lnTo>
                    <a:pt x="217" y="201"/>
                  </a:lnTo>
                  <a:lnTo>
                    <a:pt x="218" y="203"/>
                  </a:lnTo>
                  <a:lnTo>
                    <a:pt x="220" y="205"/>
                  </a:lnTo>
                  <a:lnTo>
                    <a:pt x="220" y="211"/>
                  </a:lnTo>
                  <a:lnTo>
                    <a:pt x="220" y="218"/>
                  </a:lnTo>
                  <a:lnTo>
                    <a:pt x="223" y="218"/>
                  </a:lnTo>
                  <a:lnTo>
                    <a:pt x="224" y="218"/>
                  </a:lnTo>
                  <a:lnTo>
                    <a:pt x="224" y="217"/>
                  </a:lnTo>
                  <a:lnTo>
                    <a:pt x="228" y="218"/>
                  </a:lnTo>
                  <a:lnTo>
                    <a:pt x="230" y="217"/>
                  </a:lnTo>
                  <a:lnTo>
                    <a:pt x="230" y="215"/>
                  </a:lnTo>
                  <a:lnTo>
                    <a:pt x="232" y="212"/>
                  </a:lnTo>
                  <a:lnTo>
                    <a:pt x="237" y="210"/>
                  </a:lnTo>
                  <a:lnTo>
                    <a:pt x="240" y="206"/>
                  </a:lnTo>
                  <a:lnTo>
                    <a:pt x="241" y="206"/>
                  </a:lnTo>
                  <a:lnTo>
                    <a:pt x="241" y="204"/>
                  </a:lnTo>
                  <a:lnTo>
                    <a:pt x="244" y="205"/>
                  </a:lnTo>
                  <a:lnTo>
                    <a:pt x="245" y="207"/>
                  </a:lnTo>
                  <a:lnTo>
                    <a:pt x="247" y="207"/>
                  </a:lnTo>
                  <a:lnTo>
                    <a:pt x="249" y="207"/>
                  </a:lnTo>
                  <a:lnTo>
                    <a:pt x="252" y="205"/>
                  </a:lnTo>
                  <a:lnTo>
                    <a:pt x="265" y="197"/>
                  </a:lnTo>
                  <a:lnTo>
                    <a:pt x="262" y="194"/>
                  </a:lnTo>
                  <a:lnTo>
                    <a:pt x="261" y="192"/>
                  </a:lnTo>
                  <a:lnTo>
                    <a:pt x="256" y="193"/>
                  </a:lnTo>
                  <a:lnTo>
                    <a:pt x="255" y="193"/>
                  </a:lnTo>
                  <a:lnTo>
                    <a:pt x="253" y="193"/>
                  </a:lnTo>
                  <a:lnTo>
                    <a:pt x="249" y="189"/>
                  </a:lnTo>
                  <a:lnTo>
                    <a:pt x="246" y="184"/>
                  </a:lnTo>
                  <a:lnTo>
                    <a:pt x="242" y="183"/>
                  </a:lnTo>
                  <a:lnTo>
                    <a:pt x="239" y="183"/>
                  </a:lnTo>
                  <a:lnTo>
                    <a:pt x="231" y="182"/>
                  </a:lnTo>
                  <a:lnTo>
                    <a:pt x="247" y="179"/>
                  </a:lnTo>
                  <a:lnTo>
                    <a:pt x="264" y="177"/>
                  </a:lnTo>
                  <a:lnTo>
                    <a:pt x="262" y="169"/>
                  </a:lnTo>
                  <a:lnTo>
                    <a:pt x="262" y="164"/>
                  </a:lnTo>
                  <a:lnTo>
                    <a:pt x="272" y="166"/>
                  </a:lnTo>
                  <a:lnTo>
                    <a:pt x="278" y="166"/>
                  </a:lnTo>
                  <a:lnTo>
                    <a:pt x="283" y="166"/>
                  </a:lnTo>
                  <a:lnTo>
                    <a:pt x="286" y="164"/>
                  </a:lnTo>
                  <a:lnTo>
                    <a:pt x="289" y="164"/>
                  </a:lnTo>
                  <a:lnTo>
                    <a:pt x="293" y="164"/>
                  </a:lnTo>
                  <a:lnTo>
                    <a:pt x="294" y="162"/>
                  </a:lnTo>
                  <a:lnTo>
                    <a:pt x="295" y="162"/>
                  </a:lnTo>
                  <a:lnTo>
                    <a:pt x="295" y="160"/>
                  </a:lnTo>
                  <a:lnTo>
                    <a:pt x="295" y="158"/>
                  </a:lnTo>
                  <a:lnTo>
                    <a:pt x="288" y="157"/>
                  </a:lnTo>
                  <a:lnTo>
                    <a:pt x="288" y="156"/>
                  </a:lnTo>
                  <a:lnTo>
                    <a:pt x="293" y="155"/>
                  </a:lnTo>
                  <a:lnTo>
                    <a:pt x="302" y="155"/>
                  </a:lnTo>
                  <a:lnTo>
                    <a:pt x="303" y="155"/>
                  </a:lnTo>
                  <a:lnTo>
                    <a:pt x="304" y="153"/>
                  </a:lnTo>
                  <a:lnTo>
                    <a:pt x="300" y="150"/>
                  </a:lnTo>
                  <a:lnTo>
                    <a:pt x="300" y="149"/>
                  </a:lnTo>
                  <a:lnTo>
                    <a:pt x="307" y="148"/>
                  </a:lnTo>
                  <a:lnTo>
                    <a:pt x="310" y="148"/>
                  </a:lnTo>
                  <a:lnTo>
                    <a:pt x="318" y="144"/>
                  </a:lnTo>
                  <a:lnTo>
                    <a:pt x="318" y="142"/>
                  </a:lnTo>
                  <a:lnTo>
                    <a:pt x="316" y="139"/>
                  </a:lnTo>
                  <a:lnTo>
                    <a:pt x="316" y="137"/>
                  </a:lnTo>
                  <a:lnTo>
                    <a:pt x="310" y="138"/>
                  </a:lnTo>
                  <a:lnTo>
                    <a:pt x="304" y="138"/>
                  </a:lnTo>
                  <a:lnTo>
                    <a:pt x="304" y="135"/>
                  </a:lnTo>
                  <a:lnTo>
                    <a:pt x="294" y="132"/>
                  </a:lnTo>
                  <a:lnTo>
                    <a:pt x="292" y="134"/>
                  </a:lnTo>
                  <a:lnTo>
                    <a:pt x="290" y="135"/>
                  </a:lnTo>
                  <a:lnTo>
                    <a:pt x="287" y="135"/>
                  </a:lnTo>
                  <a:lnTo>
                    <a:pt x="283" y="135"/>
                  </a:lnTo>
                  <a:lnTo>
                    <a:pt x="281" y="137"/>
                  </a:lnTo>
                  <a:lnTo>
                    <a:pt x="265" y="142"/>
                  </a:lnTo>
                  <a:lnTo>
                    <a:pt x="265" y="139"/>
                  </a:lnTo>
                  <a:lnTo>
                    <a:pt x="266" y="137"/>
                  </a:lnTo>
                  <a:lnTo>
                    <a:pt x="268" y="135"/>
                  </a:lnTo>
                  <a:lnTo>
                    <a:pt x="272" y="134"/>
                  </a:lnTo>
                  <a:lnTo>
                    <a:pt x="273" y="134"/>
                  </a:lnTo>
                  <a:lnTo>
                    <a:pt x="272" y="132"/>
                  </a:lnTo>
                  <a:lnTo>
                    <a:pt x="271" y="130"/>
                  </a:lnTo>
                  <a:lnTo>
                    <a:pt x="264" y="129"/>
                  </a:lnTo>
                  <a:lnTo>
                    <a:pt x="256" y="128"/>
                  </a:lnTo>
                  <a:lnTo>
                    <a:pt x="258" y="127"/>
                  </a:lnTo>
                  <a:lnTo>
                    <a:pt x="260" y="125"/>
                  </a:lnTo>
                  <a:lnTo>
                    <a:pt x="275" y="129"/>
                  </a:lnTo>
                  <a:lnTo>
                    <a:pt x="279" y="132"/>
                  </a:lnTo>
                  <a:lnTo>
                    <a:pt x="282" y="131"/>
                  </a:lnTo>
                  <a:lnTo>
                    <a:pt x="287" y="130"/>
                  </a:lnTo>
                  <a:lnTo>
                    <a:pt x="294" y="129"/>
                  </a:lnTo>
                  <a:lnTo>
                    <a:pt x="295" y="129"/>
                  </a:lnTo>
                  <a:lnTo>
                    <a:pt x="295" y="128"/>
                  </a:lnTo>
                  <a:lnTo>
                    <a:pt x="295" y="127"/>
                  </a:lnTo>
                  <a:lnTo>
                    <a:pt x="293" y="124"/>
                  </a:lnTo>
                  <a:lnTo>
                    <a:pt x="289" y="124"/>
                  </a:lnTo>
                  <a:lnTo>
                    <a:pt x="287" y="123"/>
                  </a:lnTo>
                  <a:lnTo>
                    <a:pt x="281" y="122"/>
                  </a:lnTo>
                  <a:lnTo>
                    <a:pt x="278" y="121"/>
                  </a:lnTo>
                  <a:lnTo>
                    <a:pt x="287" y="121"/>
                  </a:lnTo>
                  <a:lnTo>
                    <a:pt x="295" y="122"/>
                  </a:lnTo>
                  <a:lnTo>
                    <a:pt x="297" y="124"/>
                  </a:lnTo>
                  <a:lnTo>
                    <a:pt x="300" y="124"/>
                  </a:lnTo>
                  <a:lnTo>
                    <a:pt x="304" y="122"/>
                  </a:lnTo>
                  <a:lnTo>
                    <a:pt x="302" y="120"/>
                  </a:lnTo>
                  <a:lnTo>
                    <a:pt x="296" y="117"/>
                  </a:lnTo>
                  <a:lnTo>
                    <a:pt x="290" y="117"/>
                  </a:lnTo>
                  <a:lnTo>
                    <a:pt x="276" y="117"/>
                  </a:lnTo>
                  <a:lnTo>
                    <a:pt x="278" y="116"/>
                  </a:lnTo>
                  <a:lnTo>
                    <a:pt x="278" y="115"/>
                  </a:lnTo>
                  <a:lnTo>
                    <a:pt x="276" y="113"/>
                  </a:lnTo>
                  <a:lnTo>
                    <a:pt x="288" y="115"/>
                  </a:lnTo>
                  <a:lnTo>
                    <a:pt x="290" y="110"/>
                  </a:lnTo>
                  <a:lnTo>
                    <a:pt x="292" y="110"/>
                  </a:lnTo>
                  <a:lnTo>
                    <a:pt x="294" y="110"/>
                  </a:lnTo>
                  <a:lnTo>
                    <a:pt x="294" y="114"/>
                  </a:lnTo>
                  <a:lnTo>
                    <a:pt x="297" y="115"/>
                  </a:lnTo>
                  <a:lnTo>
                    <a:pt x="301" y="116"/>
                  </a:lnTo>
                  <a:lnTo>
                    <a:pt x="304" y="117"/>
                  </a:lnTo>
                  <a:lnTo>
                    <a:pt x="307" y="117"/>
                  </a:lnTo>
                  <a:lnTo>
                    <a:pt x="306" y="115"/>
                  </a:lnTo>
                  <a:lnTo>
                    <a:pt x="306" y="114"/>
                  </a:lnTo>
                  <a:lnTo>
                    <a:pt x="309" y="114"/>
                  </a:lnTo>
                  <a:lnTo>
                    <a:pt x="317" y="118"/>
                  </a:lnTo>
                  <a:lnTo>
                    <a:pt x="322" y="113"/>
                  </a:lnTo>
                  <a:lnTo>
                    <a:pt x="323" y="114"/>
                  </a:lnTo>
                  <a:lnTo>
                    <a:pt x="324" y="116"/>
                  </a:lnTo>
                  <a:lnTo>
                    <a:pt x="330" y="116"/>
                  </a:lnTo>
                  <a:lnTo>
                    <a:pt x="335" y="116"/>
                  </a:lnTo>
                  <a:lnTo>
                    <a:pt x="340" y="115"/>
                  </a:lnTo>
                  <a:lnTo>
                    <a:pt x="345" y="115"/>
                  </a:lnTo>
                  <a:lnTo>
                    <a:pt x="347" y="110"/>
                  </a:lnTo>
                  <a:lnTo>
                    <a:pt x="344" y="109"/>
                  </a:lnTo>
                  <a:lnTo>
                    <a:pt x="344" y="108"/>
                  </a:lnTo>
                  <a:lnTo>
                    <a:pt x="343" y="108"/>
                  </a:lnTo>
                  <a:lnTo>
                    <a:pt x="345" y="108"/>
                  </a:lnTo>
                  <a:lnTo>
                    <a:pt x="350" y="108"/>
                  </a:lnTo>
                  <a:lnTo>
                    <a:pt x="352" y="105"/>
                  </a:lnTo>
                  <a:lnTo>
                    <a:pt x="354" y="103"/>
                  </a:lnTo>
                  <a:lnTo>
                    <a:pt x="362" y="102"/>
                  </a:lnTo>
                  <a:lnTo>
                    <a:pt x="365" y="101"/>
                  </a:lnTo>
                  <a:lnTo>
                    <a:pt x="364" y="100"/>
                  </a:lnTo>
                  <a:lnTo>
                    <a:pt x="356" y="97"/>
                  </a:lnTo>
                  <a:lnTo>
                    <a:pt x="357" y="95"/>
                  </a:lnTo>
                  <a:lnTo>
                    <a:pt x="359" y="94"/>
                  </a:lnTo>
                  <a:lnTo>
                    <a:pt x="362" y="94"/>
                  </a:lnTo>
                  <a:lnTo>
                    <a:pt x="363" y="95"/>
                  </a:lnTo>
                  <a:lnTo>
                    <a:pt x="365" y="96"/>
                  </a:lnTo>
                  <a:lnTo>
                    <a:pt x="369" y="97"/>
                  </a:lnTo>
                  <a:lnTo>
                    <a:pt x="372" y="97"/>
                  </a:lnTo>
                  <a:lnTo>
                    <a:pt x="377" y="94"/>
                  </a:lnTo>
                  <a:lnTo>
                    <a:pt x="377" y="93"/>
                  </a:lnTo>
                  <a:lnTo>
                    <a:pt x="378" y="91"/>
                  </a:lnTo>
                  <a:lnTo>
                    <a:pt x="379" y="91"/>
                  </a:lnTo>
                  <a:lnTo>
                    <a:pt x="380" y="91"/>
                  </a:lnTo>
                  <a:lnTo>
                    <a:pt x="382" y="91"/>
                  </a:lnTo>
                  <a:lnTo>
                    <a:pt x="383" y="89"/>
                  </a:lnTo>
                  <a:lnTo>
                    <a:pt x="382" y="88"/>
                  </a:lnTo>
                  <a:lnTo>
                    <a:pt x="380" y="87"/>
                  </a:lnTo>
                  <a:lnTo>
                    <a:pt x="383" y="86"/>
                  </a:lnTo>
                  <a:lnTo>
                    <a:pt x="384" y="83"/>
                  </a:lnTo>
                  <a:lnTo>
                    <a:pt x="387" y="88"/>
                  </a:lnTo>
                  <a:lnTo>
                    <a:pt x="390" y="88"/>
                  </a:lnTo>
                  <a:lnTo>
                    <a:pt x="391" y="88"/>
                  </a:lnTo>
                  <a:lnTo>
                    <a:pt x="391" y="87"/>
                  </a:lnTo>
                  <a:lnTo>
                    <a:pt x="392" y="88"/>
                  </a:lnTo>
                  <a:lnTo>
                    <a:pt x="393" y="88"/>
                  </a:lnTo>
                  <a:lnTo>
                    <a:pt x="394" y="88"/>
                  </a:lnTo>
                  <a:lnTo>
                    <a:pt x="397" y="83"/>
                  </a:lnTo>
                  <a:lnTo>
                    <a:pt x="399" y="82"/>
                  </a:lnTo>
                  <a:lnTo>
                    <a:pt x="402" y="81"/>
                  </a:lnTo>
                  <a:lnTo>
                    <a:pt x="405" y="81"/>
                  </a:lnTo>
                  <a:lnTo>
                    <a:pt x="407" y="80"/>
                  </a:lnTo>
                  <a:lnTo>
                    <a:pt x="410" y="77"/>
                  </a:lnTo>
                  <a:lnTo>
                    <a:pt x="411" y="75"/>
                  </a:lnTo>
                  <a:lnTo>
                    <a:pt x="414" y="74"/>
                  </a:lnTo>
                  <a:lnTo>
                    <a:pt x="418" y="73"/>
                  </a:lnTo>
                  <a:lnTo>
                    <a:pt x="418" y="72"/>
                  </a:lnTo>
                  <a:lnTo>
                    <a:pt x="419" y="69"/>
                  </a:lnTo>
                  <a:lnTo>
                    <a:pt x="421" y="69"/>
                  </a:lnTo>
                  <a:lnTo>
                    <a:pt x="424" y="70"/>
                  </a:lnTo>
                  <a:lnTo>
                    <a:pt x="430" y="70"/>
                  </a:lnTo>
                  <a:lnTo>
                    <a:pt x="434" y="69"/>
                  </a:lnTo>
                  <a:lnTo>
                    <a:pt x="439" y="67"/>
                  </a:lnTo>
                  <a:lnTo>
                    <a:pt x="454" y="65"/>
                  </a:lnTo>
                  <a:lnTo>
                    <a:pt x="461" y="62"/>
                  </a:lnTo>
                  <a:lnTo>
                    <a:pt x="467" y="59"/>
                  </a:lnTo>
                  <a:lnTo>
                    <a:pt x="469" y="55"/>
                  </a:lnTo>
                  <a:lnTo>
                    <a:pt x="471" y="53"/>
                  </a:lnTo>
                  <a:lnTo>
                    <a:pt x="467" y="53"/>
                  </a:lnTo>
                  <a:lnTo>
                    <a:pt x="462" y="53"/>
                  </a:lnTo>
                  <a:lnTo>
                    <a:pt x="456" y="55"/>
                  </a:lnTo>
                  <a:lnTo>
                    <a:pt x="449" y="59"/>
                  </a:lnTo>
                  <a:lnTo>
                    <a:pt x="440" y="59"/>
                  </a:lnTo>
                  <a:lnTo>
                    <a:pt x="435" y="59"/>
                  </a:lnTo>
                  <a:lnTo>
                    <a:pt x="434" y="59"/>
                  </a:lnTo>
                  <a:lnTo>
                    <a:pt x="437" y="56"/>
                  </a:lnTo>
                  <a:lnTo>
                    <a:pt x="446" y="55"/>
                  </a:lnTo>
                  <a:lnTo>
                    <a:pt x="454" y="54"/>
                  </a:lnTo>
                  <a:lnTo>
                    <a:pt x="454" y="53"/>
                  </a:lnTo>
                  <a:lnTo>
                    <a:pt x="455" y="52"/>
                  </a:lnTo>
                  <a:lnTo>
                    <a:pt x="453" y="51"/>
                  </a:lnTo>
                  <a:lnTo>
                    <a:pt x="453" y="49"/>
                  </a:lnTo>
                  <a:lnTo>
                    <a:pt x="456" y="51"/>
                  </a:lnTo>
                  <a:lnTo>
                    <a:pt x="459" y="52"/>
                  </a:lnTo>
                  <a:lnTo>
                    <a:pt x="471" y="49"/>
                  </a:lnTo>
                  <a:lnTo>
                    <a:pt x="474" y="46"/>
                  </a:lnTo>
                  <a:lnTo>
                    <a:pt x="475" y="43"/>
                  </a:lnTo>
                  <a:lnTo>
                    <a:pt x="476" y="42"/>
                  </a:lnTo>
                  <a:lnTo>
                    <a:pt x="479" y="42"/>
                  </a:lnTo>
                  <a:lnTo>
                    <a:pt x="481" y="42"/>
                  </a:lnTo>
                  <a:lnTo>
                    <a:pt x="486" y="42"/>
                  </a:lnTo>
                  <a:lnTo>
                    <a:pt x="486" y="40"/>
                  </a:lnTo>
                  <a:lnTo>
                    <a:pt x="488" y="40"/>
                  </a:lnTo>
                  <a:lnTo>
                    <a:pt x="492" y="39"/>
                  </a:lnTo>
                  <a:lnTo>
                    <a:pt x="494" y="38"/>
                  </a:lnTo>
                  <a:lnTo>
                    <a:pt x="495" y="35"/>
                  </a:lnTo>
                  <a:lnTo>
                    <a:pt x="499" y="35"/>
                  </a:lnTo>
                  <a:lnTo>
                    <a:pt x="502" y="35"/>
                  </a:lnTo>
                  <a:lnTo>
                    <a:pt x="503" y="33"/>
                  </a:lnTo>
                  <a:lnTo>
                    <a:pt x="506" y="33"/>
                  </a:lnTo>
                  <a:lnTo>
                    <a:pt x="508" y="33"/>
                  </a:lnTo>
                  <a:lnTo>
                    <a:pt x="508" y="32"/>
                  </a:lnTo>
                  <a:lnTo>
                    <a:pt x="509" y="29"/>
                  </a:lnTo>
                  <a:lnTo>
                    <a:pt x="511" y="28"/>
                  </a:lnTo>
                  <a:lnTo>
                    <a:pt x="510" y="24"/>
                  </a:lnTo>
                  <a:lnTo>
                    <a:pt x="503" y="24"/>
                  </a:lnTo>
                  <a:lnTo>
                    <a:pt x="497" y="22"/>
                  </a:lnTo>
                  <a:lnTo>
                    <a:pt x="496" y="20"/>
                  </a:lnTo>
                  <a:lnTo>
                    <a:pt x="490" y="19"/>
                  </a:lnTo>
                  <a:lnTo>
                    <a:pt x="488" y="20"/>
                  </a:lnTo>
                  <a:lnTo>
                    <a:pt x="486" y="20"/>
                  </a:lnTo>
                  <a:lnTo>
                    <a:pt x="485" y="20"/>
                  </a:lnTo>
                  <a:lnTo>
                    <a:pt x="485" y="19"/>
                  </a:lnTo>
                  <a:lnTo>
                    <a:pt x="483" y="18"/>
                  </a:lnTo>
                  <a:lnTo>
                    <a:pt x="482" y="15"/>
                  </a:lnTo>
                  <a:lnTo>
                    <a:pt x="479" y="15"/>
                  </a:lnTo>
                  <a:lnTo>
                    <a:pt x="476" y="14"/>
                  </a:lnTo>
                  <a:lnTo>
                    <a:pt x="476" y="12"/>
                  </a:lnTo>
                  <a:lnTo>
                    <a:pt x="473" y="12"/>
                  </a:lnTo>
                  <a:lnTo>
                    <a:pt x="469" y="11"/>
                  </a:lnTo>
                  <a:lnTo>
                    <a:pt x="461" y="10"/>
                  </a:lnTo>
                  <a:lnTo>
                    <a:pt x="456" y="7"/>
                  </a:lnTo>
                  <a:lnTo>
                    <a:pt x="444" y="6"/>
                  </a:lnTo>
                  <a:lnTo>
                    <a:pt x="434" y="6"/>
                  </a:lnTo>
                  <a:lnTo>
                    <a:pt x="432" y="7"/>
                  </a:lnTo>
                  <a:lnTo>
                    <a:pt x="431" y="11"/>
                  </a:lnTo>
                  <a:lnTo>
                    <a:pt x="428" y="13"/>
                  </a:lnTo>
                  <a:lnTo>
                    <a:pt x="426" y="15"/>
                  </a:lnTo>
                  <a:lnTo>
                    <a:pt x="421" y="17"/>
                  </a:lnTo>
                  <a:lnTo>
                    <a:pt x="417" y="18"/>
                  </a:lnTo>
                  <a:lnTo>
                    <a:pt x="414" y="20"/>
                  </a:lnTo>
                  <a:lnTo>
                    <a:pt x="412" y="22"/>
                  </a:lnTo>
                  <a:lnTo>
                    <a:pt x="411" y="22"/>
                  </a:lnTo>
                  <a:lnTo>
                    <a:pt x="410" y="22"/>
                  </a:lnTo>
                  <a:lnTo>
                    <a:pt x="407" y="21"/>
                  </a:lnTo>
                  <a:lnTo>
                    <a:pt x="404" y="25"/>
                  </a:lnTo>
                  <a:lnTo>
                    <a:pt x="397" y="26"/>
                  </a:lnTo>
                  <a:lnTo>
                    <a:pt x="391" y="28"/>
                  </a:lnTo>
                  <a:lnTo>
                    <a:pt x="391" y="27"/>
                  </a:lnTo>
                  <a:lnTo>
                    <a:pt x="390" y="26"/>
                  </a:lnTo>
                  <a:lnTo>
                    <a:pt x="394" y="22"/>
                  </a:lnTo>
                  <a:lnTo>
                    <a:pt x="400" y="19"/>
                  </a:lnTo>
                  <a:lnTo>
                    <a:pt x="405" y="19"/>
                  </a:lnTo>
                  <a:lnTo>
                    <a:pt x="409" y="19"/>
                  </a:lnTo>
                  <a:lnTo>
                    <a:pt x="417" y="15"/>
                  </a:lnTo>
                  <a:lnTo>
                    <a:pt x="425" y="10"/>
                  </a:lnTo>
                  <a:lnTo>
                    <a:pt x="425" y="8"/>
                  </a:lnTo>
                  <a:lnTo>
                    <a:pt x="426" y="6"/>
                  </a:lnTo>
                  <a:lnTo>
                    <a:pt x="419" y="4"/>
                  </a:lnTo>
                  <a:lnTo>
                    <a:pt x="414" y="3"/>
                  </a:lnTo>
                  <a:lnTo>
                    <a:pt x="410" y="3"/>
                  </a:lnTo>
                  <a:lnTo>
                    <a:pt x="399" y="5"/>
                  </a:lnTo>
                  <a:lnTo>
                    <a:pt x="396" y="4"/>
                  </a:lnTo>
                  <a:lnTo>
                    <a:pt x="393" y="4"/>
                  </a:lnTo>
                  <a:lnTo>
                    <a:pt x="392" y="6"/>
                  </a:lnTo>
                  <a:lnTo>
                    <a:pt x="387" y="5"/>
                  </a:lnTo>
                  <a:lnTo>
                    <a:pt x="382" y="4"/>
                  </a:lnTo>
                  <a:lnTo>
                    <a:pt x="380" y="1"/>
                  </a:lnTo>
                  <a:lnTo>
                    <a:pt x="378" y="1"/>
                  </a:lnTo>
                  <a:lnTo>
                    <a:pt x="376" y="3"/>
                  </a:lnTo>
                  <a:lnTo>
                    <a:pt x="370" y="0"/>
                  </a:lnTo>
                  <a:lnTo>
                    <a:pt x="366" y="0"/>
                  </a:lnTo>
                  <a:lnTo>
                    <a:pt x="363" y="0"/>
                  </a:lnTo>
                  <a:lnTo>
                    <a:pt x="358" y="3"/>
                  </a:lnTo>
                  <a:lnTo>
                    <a:pt x="355" y="6"/>
                  </a:lnTo>
                  <a:lnTo>
                    <a:pt x="355" y="8"/>
                  </a:lnTo>
                  <a:lnTo>
                    <a:pt x="355" y="11"/>
                  </a:lnTo>
                  <a:lnTo>
                    <a:pt x="354" y="10"/>
                  </a:lnTo>
                  <a:lnTo>
                    <a:pt x="352" y="10"/>
                  </a:lnTo>
                  <a:lnTo>
                    <a:pt x="347" y="8"/>
                  </a:lnTo>
                  <a:lnTo>
                    <a:pt x="338" y="11"/>
                  </a:lnTo>
                  <a:lnTo>
                    <a:pt x="335" y="13"/>
                  </a:lnTo>
                  <a:lnTo>
                    <a:pt x="334" y="15"/>
                  </a:lnTo>
                  <a:lnTo>
                    <a:pt x="333" y="18"/>
                  </a:lnTo>
                  <a:lnTo>
                    <a:pt x="335" y="20"/>
                  </a:lnTo>
                  <a:lnTo>
                    <a:pt x="330" y="18"/>
                  </a:lnTo>
                  <a:lnTo>
                    <a:pt x="324" y="15"/>
                  </a:lnTo>
                  <a:lnTo>
                    <a:pt x="323" y="13"/>
                  </a:lnTo>
                  <a:lnTo>
                    <a:pt x="321" y="11"/>
                  </a:lnTo>
                  <a:lnTo>
                    <a:pt x="317" y="12"/>
                  </a:lnTo>
                  <a:lnTo>
                    <a:pt x="315" y="12"/>
                  </a:lnTo>
                  <a:lnTo>
                    <a:pt x="304" y="13"/>
                  </a:lnTo>
                  <a:lnTo>
                    <a:pt x="295" y="12"/>
                  </a:lnTo>
                  <a:lnTo>
                    <a:pt x="287" y="11"/>
                  </a:lnTo>
                  <a:lnTo>
                    <a:pt x="279" y="11"/>
                  </a:lnTo>
                  <a:lnTo>
                    <a:pt x="274" y="13"/>
                  </a:lnTo>
                  <a:lnTo>
                    <a:pt x="269" y="15"/>
                  </a:lnTo>
                  <a:lnTo>
                    <a:pt x="269" y="18"/>
                  </a:lnTo>
                  <a:lnTo>
                    <a:pt x="272" y="19"/>
                  </a:lnTo>
                  <a:lnTo>
                    <a:pt x="273" y="19"/>
                  </a:lnTo>
                  <a:lnTo>
                    <a:pt x="274" y="21"/>
                  </a:lnTo>
                  <a:lnTo>
                    <a:pt x="274" y="22"/>
                  </a:lnTo>
                  <a:lnTo>
                    <a:pt x="278" y="22"/>
                  </a:lnTo>
                  <a:lnTo>
                    <a:pt x="281" y="22"/>
                  </a:lnTo>
                  <a:lnTo>
                    <a:pt x="282" y="25"/>
                  </a:lnTo>
                  <a:lnTo>
                    <a:pt x="289" y="29"/>
                  </a:lnTo>
                  <a:lnTo>
                    <a:pt x="287" y="34"/>
                  </a:lnTo>
                  <a:lnTo>
                    <a:pt x="282" y="28"/>
                  </a:lnTo>
                  <a:lnTo>
                    <a:pt x="280" y="26"/>
                  </a:lnTo>
                  <a:lnTo>
                    <a:pt x="276" y="25"/>
                  </a:lnTo>
                  <a:lnTo>
                    <a:pt x="274" y="25"/>
                  </a:lnTo>
                  <a:lnTo>
                    <a:pt x="272" y="25"/>
                  </a:lnTo>
                  <a:lnTo>
                    <a:pt x="267" y="19"/>
                  </a:lnTo>
                  <a:lnTo>
                    <a:pt x="266" y="19"/>
                  </a:lnTo>
                  <a:lnTo>
                    <a:pt x="265" y="19"/>
                  </a:lnTo>
                  <a:lnTo>
                    <a:pt x="262" y="22"/>
                  </a:lnTo>
                  <a:lnTo>
                    <a:pt x="256" y="22"/>
                  </a:lnTo>
                  <a:lnTo>
                    <a:pt x="252" y="22"/>
                  </a:lnTo>
                  <a:lnTo>
                    <a:pt x="251" y="20"/>
                  </a:lnTo>
                  <a:lnTo>
                    <a:pt x="248" y="18"/>
                  </a:lnTo>
                  <a:lnTo>
                    <a:pt x="248" y="20"/>
                  </a:lnTo>
                  <a:lnTo>
                    <a:pt x="248" y="22"/>
                  </a:lnTo>
                  <a:lnTo>
                    <a:pt x="245" y="26"/>
                  </a:lnTo>
                  <a:lnTo>
                    <a:pt x="241" y="29"/>
                  </a:lnTo>
                  <a:lnTo>
                    <a:pt x="239" y="29"/>
                  </a:lnTo>
                  <a:lnTo>
                    <a:pt x="237" y="29"/>
                  </a:lnTo>
                  <a:lnTo>
                    <a:pt x="235" y="25"/>
                  </a:lnTo>
                  <a:lnTo>
                    <a:pt x="232" y="25"/>
                  </a:lnTo>
                  <a:lnTo>
                    <a:pt x="230" y="25"/>
                  </a:lnTo>
                  <a:lnTo>
                    <a:pt x="228" y="29"/>
                  </a:lnTo>
                  <a:lnTo>
                    <a:pt x="230" y="31"/>
                  </a:lnTo>
                  <a:lnTo>
                    <a:pt x="232" y="33"/>
                  </a:lnTo>
                  <a:lnTo>
                    <a:pt x="234" y="33"/>
                  </a:lnTo>
                  <a:lnTo>
                    <a:pt x="237" y="33"/>
                  </a:lnTo>
                  <a:lnTo>
                    <a:pt x="238" y="35"/>
                  </a:lnTo>
                  <a:lnTo>
                    <a:pt x="228" y="31"/>
                  </a:lnTo>
                  <a:lnTo>
                    <a:pt x="224" y="29"/>
                  </a:lnTo>
                  <a:lnTo>
                    <a:pt x="220" y="28"/>
                  </a:lnTo>
                  <a:lnTo>
                    <a:pt x="216" y="28"/>
                  </a:lnTo>
                  <a:lnTo>
                    <a:pt x="213" y="26"/>
                  </a:lnTo>
                  <a:lnTo>
                    <a:pt x="211" y="24"/>
                  </a:lnTo>
                  <a:lnTo>
                    <a:pt x="209" y="24"/>
                  </a:lnTo>
                  <a:lnTo>
                    <a:pt x="205" y="24"/>
                  </a:lnTo>
                  <a:lnTo>
                    <a:pt x="205" y="32"/>
                  </a:lnTo>
                  <a:lnTo>
                    <a:pt x="205" y="36"/>
                  </a:lnTo>
                  <a:lnTo>
                    <a:pt x="207" y="39"/>
                  </a:lnTo>
                  <a:lnTo>
                    <a:pt x="210" y="40"/>
                  </a:lnTo>
                  <a:lnTo>
                    <a:pt x="211" y="41"/>
                  </a:lnTo>
                  <a:lnTo>
                    <a:pt x="211" y="43"/>
                  </a:lnTo>
                  <a:lnTo>
                    <a:pt x="211" y="45"/>
                  </a:lnTo>
                  <a:lnTo>
                    <a:pt x="206" y="39"/>
                  </a:lnTo>
                  <a:lnTo>
                    <a:pt x="204" y="38"/>
                  </a:lnTo>
                  <a:lnTo>
                    <a:pt x="203" y="38"/>
                  </a:lnTo>
                  <a:lnTo>
                    <a:pt x="202" y="36"/>
                  </a:lnTo>
                  <a:lnTo>
                    <a:pt x="200" y="36"/>
                  </a:lnTo>
                  <a:lnTo>
                    <a:pt x="200" y="42"/>
                  </a:lnTo>
                  <a:lnTo>
                    <a:pt x="198" y="42"/>
                  </a:lnTo>
                  <a:lnTo>
                    <a:pt x="192" y="35"/>
                  </a:lnTo>
                  <a:lnTo>
                    <a:pt x="189" y="32"/>
                  </a:lnTo>
                  <a:lnTo>
                    <a:pt x="183" y="31"/>
                  </a:lnTo>
                  <a:lnTo>
                    <a:pt x="182" y="28"/>
                  </a:lnTo>
                  <a:lnTo>
                    <a:pt x="175" y="27"/>
                  </a:lnTo>
                  <a:lnTo>
                    <a:pt x="168" y="27"/>
                  </a:lnTo>
                  <a:lnTo>
                    <a:pt x="161" y="25"/>
                  </a:lnTo>
                  <a:lnTo>
                    <a:pt x="159" y="24"/>
                  </a:lnTo>
                  <a:lnTo>
                    <a:pt x="158" y="21"/>
                  </a:lnTo>
                  <a:lnTo>
                    <a:pt x="158" y="20"/>
                  </a:lnTo>
                  <a:lnTo>
                    <a:pt x="152" y="20"/>
                  </a:lnTo>
                  <a:lnTo>
                    <a:pt x="147" y="20"/>
                  </a:lnTo>
                  <a:lnTo>
                    <a:pt x="147" y="22"/>
                  </a:lnTo>
                  <a:lnTo>
                    <a:pt x="147" y="24"/>
                  </a:lnTo>
                  <a:lnTo>
                    <a:pt x="152" y="32"/>
                  </a:lnTo>
                  <a:lnTo>
                    <a:pt x="145" y="31"/>
                  </a:lnTo>
                  <a:lnTo>
                    <a:pt x="140" y="31"/>
                  </a:lnTo>
                  <a:lnTo>
                    <a:pt x="133" y="31"/>
                  </a:lnTo>
                  <a:lnTo>
                    <a:pt x="125" y="31"/>
                  </a:lnTo>
                  <a:lnTo>
                    <a:pt x="128" y="39"/>
                  </a:lnTo>
                  <a:lnTo>
                    <a:pt x="133" y="39"/>
                  </a:lnTo>
                  <a:lnTo>
                    <a:pt x="134" y="38"/>
                  </a:lnTo>
                  <a:lnTo>
                    <a:pt x="136" y="38"/>
                  </a:lnTo>
                  <a:lnTo>
                    <a:pt x="140" y="41"/>
                  </a:lnTo>
                  <a:lnTo>
                    <a:pt x="142" y="41"/>
                  </a:lnTo>
                  <a:lnTo>
                    <a:pt x="145" y="41"/>
                  </a:lnTo>
                  <a:lnTo>
                    <a:pt x="149" y="39"/>
                  </a:lnTo>
                  <a:lnTo>
                    <a:pt x="152" y="40"/>
                  </a:lnTo>
                  <a:lnTo>
                    <a:pt x="157" y="40"/>
                  </a:lnTo>
                  <a:lnTo>
                    <a:pt x="161" y="39"/>
                  </a:lnTo>
                  <a:lnTo>
                    <a:pt x="162" y="38"/>
                  </a:lnTo>
                  <a:lnTo>
                    <a:pt x="164" y="38"/>
                  </a:lnTo>
                  <a:lnTo>
                    <a:pt x="165" y="39"/>
                  </a:lnTo>
                  <a:lnTo>
                    <a:pt x="166" y="40"/>
                  </a:lnTo>
                  <a:lnTo>
                    <a:pt x="166" y="42"/>
                  </a:lnTo>
                  <a:lnTo>
                    <a:pt x="162" y="42"/>
                  </a:lnTo>
                  <a:lnTo>
                    <a:pt x="162" y="53"/>
                  </a:lnTo>
                  <a:lnTo>
                    <a:pt x="159" y="52"/>
                  </a:lnTo>
                  <a:lnTo>
                    <a:pt x="158" y="48"/>
                  </a:lnTo>
                  <a:lnTo>
                    <a:pt x="157" y="43"/>
                  </a:lnTo>
                  <a:lnTo>
                    <a:pt x="149" y="45"/>
                  </a:lnTo>
                  <a:lnTo>
                    <a:pt x="148" y="48"/>
                  </a:lnTo>
                  <a:lnTo>
                    <a:pt x="133" y="42"/>
                  </a:lnTo>
                  <a:lnTo>
                    <a:pt x="131" y="45"/>
                  </a:lnTo>
                  <a:lnTo>
                    <a:pt x="130" y="46"/>
                  </a:lnTo>
                  <a:lnTo>
                    <a:pt x="131" y="47"/>
                  </a:lnTo>
                  <a:lnTo>
                    <a:pt x="133" y="48"/>
                  </a:lnTo>
                  <a:lnTo>
                    <a:pt x="133" y="51"/>
                  </a:lnTo>
                  <a:lnTo>
                    <a:pt x="131" y="51"/>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79" name="Freeform 422"/>
            <p:cNvSpPr>
              <a:spLocks/>
            </p:cNvSpPr>
            <p:nvPr/>
          </p:nvSpPr>
          <p:spPr bwMode="auto">
            <a:xfrm>
              <a:off x="1213" y="838"/>
              <a:ext cx="34" cy="14"/>
            </a:xfrm>
            <a:custGeom>
              <a:avLst/>
              <a:gdLst>
                <a:gd name="T0" fmla="*/ 17 w 34"/>
                <a:gd name="T1" fmla="*/ 0 h 14"/>
                <a:gd name="T2" fmla="*/ 16 w 34"/>
                <a:gd name="T3" fmla="*/ 2 h 14"/>
                <a:gd name="T4" fmla="*/ 16 w 34"/>
                <a:gd name="T5" fmla="*/ 2 h 14"/>
                <a:gd name="T6" fmla="*/ 7 w 34"/>
                <a:gd name="T7" fmla="*/ 2 h 14"/>
                <a:gd name="T8" fmla="*/ 6 w 34"/>
                <a:gd name="T9" fmla="*/ 3 h 14"/>
                <a:gd name="T10" fmla="*/ 3 w 34"/>
                <a:gd name="T11" fmla="*/ 6 h 14"/>
                <a:gd name="T12" fmla="*/ 3 w 34"/>
                <a:gd name="T13" fmla="*/ 6 h 14"/>
                <a:gd name="T14" fmla="*/ 2 w 34"/>
                <a:gd name="T15" fmla="*/ 7 h 14"/>
                <a:gd name="T16" fmla="*/ 0 w 34"/>
                <a:gd name="T17" fmla="*/ 8 h 14"/>
                <a:gd name="T18" fmla="*/ 0 w 34"/>
                <a:gd name="T19" fmla="*/ 8 h 14"/>
                <a:gd name="T20" fmla="*/ 3 w 34"/>
                <a:gd name="T21" fmla="*/ 10 h 14"/>
                <a:gd name="T22" fmla="*/ 4 w 34"/>
                <a:gd name="T23" fmla="*/ 10 h 14"/>
                <a:gd name="T24" fmla="*/ 6 w 34"/>
                <a:gd name="T25" fmla="*/ 10 h 14"/>
                <a:gd name="T26" fmla="*/ 9 w 34"/>
                <a:gd name="T27" fmla="*/ 8 h 14"/>
                <a:gd name="T28" fmla="*/ 9 w 34"/>
                <a:gd name="T29" fmla="*/ 8 h 14"/>
                <a:gd name="T30" fmla="*/ 14 w 34"/>
                <a:gd name="T31" fmla="*/ 8 h 14"/>
                <a:gd name="T32" fmla="*/ 21 w 34"/>
                <a:gd name="T33" fmla="*/ 8 h 14"/>
                <a:gd name="T34" fmla="*/ 21 w 34"/>
                <a:gd name="T35" fmla="*/ 8 h 14"/>
                <a:gd name="T36" fmla="*/ 23 w 34"/>
                <a:gd name="T37" fmla="*/ 10 h 14"/>
                <a:gd name="T38" fmla="*/ 24 w 34"/>
                <a:gd name="T39" fmla="*/ 13 h 14"/>
                <a:gd name="T40" fmla="*/ 24 w 34"/>
                <a:gd name="T41" fmla="*/ 13 h 14"/>
                <a:gd name="T42" fmla="*/ 26 w 34"/>
                <a:gd name="T43" fmla="*/ 14 h 14"/>
                <a:gd name="T44" fmla="*/ 28 w 34"/>
                <a:gd name="T45" fmla="*/ 14 h 14"/>
                <a:gd name="T46" fmla="*/ 28 w 34"/>
                <a:gd name="T47" fmla="*/ 14 h 14"/>
                <a:gd name="T48" fmla="*/ 28 w 34"/>
                <a:gd name="T49" fmla="*/ 13 h 14"/>
                <a:gd name="T50" fmla="*/ 28 w 34"/>
                <a:gd name="T51" fmla="*/ 10 h 14"/>
                <a:gd name="T52" fmla="*/ 28 w 34"/>
                <a:gd name="T53" fmla="*/ 10 h 14"/>
                <a:gd name="T54" fmla="*/ 31 w 34"/>
                <a:gd name="T55" fmla="*/ 9 h 14"/>
                <a:gd name="T56" fmla="*/ 34 w 34"/>
                <a:gd name="T57" fmla="*/ 8 h 14"/>
                <a:gd name="T58" fmla="*/ 34 w 34"/>
                <a:gd name="T59" fmla="*/ 8 h 14"/>
                <a:gd name="T60" fmla="*/ 34 w 34"/>
                <a:gd name="T61" fmla="*/ 6 h 14"/>
                <a:gd name="T62" fmla="*/ 34 w 34"/>
                <a:gd name="T63" fmla="*/ 6 h 14"/>
                <a:gd name="T64" fmla="*/ 33 w 34"/>
                <a:gd name="T65" fmla="*/ 7 h 14"/>
                <a:gd name="T66" fmla="*/ 33 w 34"/>
                <a:gd name="T67" fmla="*/ 7 h 14"/>
                <a:gd name="T68" fmla="*/ 32 w 34"/>
                <a:gd name="T69" fmla="*/ 2 h 14"/>
                <a:gd name="T70" fmla="*/ 32 w 34"/>
                <a:gd name="T71" fmla="*/ 2 h 14"/>
                <a:gd name="T72" fmla="*/ 28 w 34"/>
                <a:gd name="T73" fmla="*/ 2 h 14"/>
                <a:gd name="T74" fmla="*/ 25 w 34"/>
                <a:gd name="T75" fmla="*/ 2 h 14"/>
                <a:gd name="T76" fmla="*/ 25 w 34"/>
                <a:gd name="T77" fmla="*/ 2 h 14"/>
                <a:gd name="T78" fmla="*/ 21 w 34"/>
                <a:gd name="T79" fmla="*/ 0 h 14"/>
                <a:gd name="T80" fmla="*/ 19 w 34"/>
                <a:gd name="T81" fmla="*/ 0 h 14"/>
                <a:gd name="T82" fmla="*/ 17 w 34"/>
                <a:gd name="T83" fmla="*/ 0 h 14"/>
                <a:gd name="T84" fmla="*/ 17 w 34"/>
                <a:gd name="T85" fmla="*/ 0 h 1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
                <a:gd name="T130" fmla="*/ 0 h 14"/>
                <a:gd name="T131" fmla="*/ 34 w 34"/>
                <a:gd name="T132" fmla="*/ 14 h 1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 h="14">
                  <a:moveTo>
                    <a:pt x="17" y="0"/>
                  </a:moveTo>
                  <a:lnTo>
                    <a:pt x="16" y="2"/>
                  </a:lnTo>
                  <a:lnTo>
                    <a:pt x="7" y="2"/>
                  </a:lnTo>
                  <a:lnTo>
                    <a:pt x="6" y="3"/>
                  </a:lnTo>
                  <a:lnTo>
                    <a:pt x="3" y="6"/>
                  </a:lnTo>
                  <a:lnTo>
                    <a:pt x="2" y="7"/>
                  </a:lnTo>
                  <a:lnTo>
                    <a:pt x="0" y="8"/>
                  </a:lnTo>
                  <a:lnTo>
                    <a:pt x="3" y="10"/>
                  </a:lnTo>
                  <a:lnTo>
                    <a:pt x="4" y="10"/>
                  </a:lnTo>
                  <a:lnTo>
                    <a:pt x="6" y="10"/>
                  </a:lnTo>
                  <a:lnTo>
                    <a:pt x="9" y="8"/>
                  </a:lnTo>
                  <a:lnTo>
                    <a:pt x="14" y="8"/>
                  </a:lnTo>
                  <a:lnTo>
                    <a:pt x="21" y="8"/>
                  </a:lnTo>
                  <a:lnTo>
                    <a:pt x="23" y="10"/>
                  </a:lnTo>
                  <a:lnTo>
                    <a:pt x="24" y="13"/>
                  </a:lnTo>
                  <a:lnTo>
                    <a:pt x="26" y="14"/>
                  </a:lnTo>
                  <a:lnTo>
                    <a:pt x="28" y="14"/>
                  </a:lnTo>
                  <a:lnTo>
                    <a:pt x="28" y="13"/>
                  </a:lnTo>
                  <a:lnTo>
                    <a:pt x="28" y="10"/>
                  </a:lnTo>
                  <a:lnTo>
                    <a:pt x="31" y="9"/>
                  </a:lnTo>
                  <a:lnTo>
                    <a:pt x="34" y="8"/>
                  </a:lnTo>
                  <a:lnTo>
                    <a:pt x="34" y="6"/>
                  </a:lnTo>
                  <a:lnTo>
                    <a:pt x="33" y="7"/>
                  </a:lnTo>
                  <a:lnTo>
                    <a:pt x="32" y="2"/>
                  </a:lnTo>
                  <a:lnTo>
                    <a:pt x="28" y="2"/>
                  </a:lnTo>
                  <a:lnTo>
                    <a:pt x="25" y="2"/>
                  </a:lnTo>
                  <a:lnTo>
                    <a:pt x="21" y="0"/>
                  </a:lnTo>
                  <a:lnTo>
                    <a:pt x="19" y="0"/>
                  </a:lnTo>
                  <a:lnTo>
                    <a:pt x="1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80" name="Freeform 423"/>
            <p:cNvSpPr>
              <a:spLocks/>
            </p:cNvSpPr>
            <p:nvPr/>
          </p:nvSpPr>
          <p:spPr bwMode="auto">
            <a:xfrm>
              <a:off x="1054" y="955"/>
              <a:ext cx="138" cy="100"/>
            </a:xfrm>
            <a:custGeom>
              <a:avLst/>
              <a:gdLst>
                <a:gd name="T0" fmla="*/ 47 w 138"/>
                <a:gd name="T1" fmla="*/ 1 h 100"/>
                <a:gd name="T2" fmla="*/ 35 w 138"/>
                <a:gd name="T3" fmla="*/ 6 h 100"/>
                <a:gd name="T4" fmla="*/ 25 w 138"/>
                <a:gd name="T5" fmla="*/ 8 h 100"/>
                <a:gd name="T6" fmla="*/ 17 w 138"/>
                <a:gd name="T7" fmla="*/ 9 h 100"/>
                <a:gd name="T8" fmla="*/ 6 w 138"/>
                <a:gd name="T9" fmla="*/ 15 h 100"/>
                <a:gd name="T10" fmla="*/ 8 w 138"/>
                <a:gd name="T11" fmla="*/ 31 h 100"/>
                <a:gd name="T12" fmla="*/ 8 w 138"/>
                <a:gd name="T13" fmla="*/ 44 h 100"/>
                <a:gd name="T14" fmla="*/ 11 w 138"/>
                <a:gd name="T15" fmla="*/ 45 h 100"/>
                <a:gd name="T16" fmla="*/ 7 w 138"/>
                <a:gd name="T17" fmla="*/ 48 h 100"/>
                <a:gd name="T18" fmla="*/ 7 w 138"/>
                <a:gd name="T19" fmla="*/ 56 h 100"/>
                <a:gd name="T20" fmla="*/ 7 w 138"/>
                <a:gd name="T21" fmla="*/ 64 h 100"/>
                <a:gd name="T22" fmla="*/ 3 w 138"/>
                <a:gd name="T23" fmla="*/ 68 h 100"/>
                <a:gd name="T24" fmla="*/ 0 w 138"/>
                <a:gd name="T25" fmla="*/ 78 h 100"/>
                <a:gd name="T26" fmla="*/ 7 w 138"/>
                <a:gd name="T27" fmla="*/ 82 h 100"/>
                <a:gd name="T28" fmla="*/ 13 w 138"/>
                <a:gd name="T29" fmla="*/ 86 h 100"/>
                <a:gd name="T30" fmla="*/ 16 w 138"/>
                <a:gd name="T31" fmla="*/ 93 h 100"/>
                <a:gd name="T32" fmla="*/ 20 w 138"/>
                <a:gd name="T33" fmla="*/ 99 h 100"/>
                <a:gd name="T34" fmla="*/ 32 w 138"/>
                <a:gd name="T35" fmla="*/ 98 h 100"/>
                <a:gd name="T36" fmla="*/ 44 w 138"/>
                <a:gd name="T37" fmla="*/ 85 h 100"/>
                <a:gd name="T38" fmla="*/ 46 w 138"/>
                <a:gd name="T39" fmla="*/ 85 h 100"/>
                <a:gd name="T40" fmla="*/ 53 w 138"/>
                <a:gd name="T41" fmla="*/ 89 h 100"/>
                <a:gd name="T42" fmla="*/ 65 w 138"/>
                <a:gd name="T43" fmla="*/ 86 h 100"/>
                <a:gd name="T44" fmla="*/ 69 w 138"/>
                <a:gd name="T45" fmla="*/ 85 h 100"/>
                <a:gd name="T46" fmla="*/ 70 w 138"/>
                <a:gd name="T47" fmla="*/ 79 h 100"/>
                <a:gd name="T48" fmla="*/ 73 w 138"/>
                <a:gd name="T49" fmla="*/ 77 h 100"/>
                <a:gd name="T50" fmla="*/ 73 w 138"/>
                <a:gd name="T51" fmla="*/ 70 h 100"/>
                <a:gd name="T52" fmla="*/ 73 w 138"/>
                <a:gd name="T53" fmla="*/ 66 h 100"/>
                <a:gd name="T54" fmla="*/ 78 w 138"/>
                <a:gd name="T55" fmla="*/ 65 h 100"/>
                <a:gd name="T56" fmla="*/ 81 w 138"/>
                <a:gd name="T57" fmla="*/ 59 h 100"/>
                <a:gd name="T58" fmla="*/ 88 w 138"/>
                <a:gd name="T59" fmla="*/ 56 h 100"/>
                <a:gd name="T60" fmla="*/ 97 w 138"/>
                <a:gd name="T61" fmla="*/ 45 h 100"/>
                <a:gd name="T62" fmla="*/ 106 w 138"/>
                <a:gd name="T63" fmla="*/ 43 h 100"/>
                <a:gd name="T64" fmla="*/ 116 w 138"/>
                <a:gd name="T65" fmla="*/ 36 h 100"/>
                <a:gd name="T66" fmla="*/ 120 w 138"/>
                <a:gd name="T67" fmla="*/ 37 h 100"/>
                <a:gd name="T68" fmla="*/ 125 w 138"/>
                <a:gd name="T69" fmla="*/ 35 h 100"/>
                <a:gd name="T70" fmla="*/ 134 w 138"/>
                <a:gd name="T71" fmla="*/ 35 h 100"/>
                <a:gd name="T72" fmla="*/ 138 w 138"/>
                <a:gd name="T73" fmla="*/ 28 h 100"/>
                <a:gd name="T74" fmla="*/ 129 w 138"/>
                <a:gd name="T75" fmla="*/ 24 h 100"/>
                <a:gd name="T76" fmla="*/ 127 w 138"/>
                <a:gd name="T77" fmla="*/ 18 h 100"/>
                <a:gd name="T78" fmla="*/ 121 w 138"/>
                <a:gd name="T79" fmla="*/ 15 h 100"/>
                <a:gd name="T80" fmla="*/ 96 w 138"/>
                <a:gd name="T81" fmla="*/ 11 h 100"/>
                <a:gd name="T82" fmla="*/ 94 w 138"/>
                <a:gd name="T83" fmla="*/ 15 h 100"/>
                <a:gd name="T84" fmla="*/ 61 w 138"/>
                <a:gd name="T85" fmla="*/ 6 h 100"/>
                <a:gd name="T86" fmla="*/ 53 w 138"/>
                <a:gd name="T87" fmla="*/ 0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8"/>
                <a:gd name="T133" fmla="*/ 0 h 100"/>
                <a:gd name="T134" fmla="*/ 138 w 138"/>
                <a:gd name="T135" fmla="*/ 100 h 1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8" h="100">
                  <a:moveTo>
                    <a:pt x="51" y="0"/>
                  </a:moveTo>
                  <a:lnTo>
                    <a:pt x="51" y="0"/>
                  </a:lnTo>
                  <a:lnTo>
                    <a:pt x="47" y="1"/>
                  </a:lnTo>
                  <a:lnTo>
                    <a:pt x="44" y="3"/>
                  </a:lnTo>
                  <a:lnTo>
                    <a:pt x="35" y="6"/>
                  </a:lnTo>
                  <a:lnTo>
                    <a:pt x="27" y="6"/>
                  </a:lnTo>
                  <a:lnTo>
                    <a:pt x="25" y="8"/>
                  </a:lnTo>
                  <a:lnTo>
                    <a:pt x="21" y="9"/>
                  </a:lnTo>
                  <a:lnTo>
                    <a:pt x="17" y="9"/>
                  </a:lnTo>
                  <a:lnTo>
                    <a:pt x="12" y="13"/>
                  </a:lnTo>
                  <a:lnTo>
                    <a:pt x="6" y="15"/>
                  </a:lnTo>
                  <a:lnTo>
                    <a:pt x="8" y="22"/>
                  </a:lnTo>
                  <a:lnTo>
                    <a:pt x="11" y="28"/>
                  </a:lnTo>
                  <a:lnTo>
                    <a:pt x="8" y="31"/>
                  </a:lnTo>
                  <a:lnTo>
                    <a:pt x="7" y="38"/>
                  </a:lnTo>
                  <a:lnTo>
                    <a:pt x="8" y="44"/>
                  </a:lnTo>
                  <a:lnTo>
                    <a:pt x="11" y="44"/>
                  </a:lnTo>
                  <a:lnTo>
                    <a:pt x="11" y="45"/>
                  </a:lnTo>
                  <a:lnTo>
                    <a:pt x="11" y="48"/>
                  </a:lnTo>
                  <a:lnTo>
                    <a:pt x="7" y="48"/>
                  </a:lnTo>
                  <a:lnTo>
                    <a:pt x="5" y="48"/>
                  </a:lnTo>
                  <a:lnTo>
                    <a:pt x="7" y="56"/>
                  </a:lnTo>
                  <a:lnTo>
                    <a:pt x="8" y="61"/>
                  </a:lnTo>
                  <a:lnTo>
                    <a:pt x="7" y="64"/>
                  </a:lnTo>
                  <a:lnTo>
                    <a:pt x="5" y="66"/>
                  </a:lnTo>
                  <a:lnTo>
                    <a:pt x="3" y="68"/>
                  </a:lnTo>
                  <a:lnTo>
                    <a:pt x="1" y="72"/>
                  </a:lnTo>
                  <a:lnTo>
                    <a:pt x="0" y="78"/>
                  </a:lnTo>
                  <a:lnTo>
                    <a:pt x="5" y="79"/>
                  </a:lnTo>
                  <a:lnTo>
                    <a:pt x="7" y="82"/>
                  </a:lnTo>
                  <a:lnTo>
                    <a:pt x="11" y="85"/>
                  </a:lnTo>
                  <a:lnTo>
                    <a:pt x="11" y="86"/>
                  </a:lnTo>
                  <a:lnTo>
                    <a:pt x="13" y="86"/>
                  </a:lnTo>
                  <a:lnTo>
                    <a:pt x="14" y="89"/>
                  </a:lnTo>
                  <a:lnTo>
                    <a:pt x="16" y="93"/>
                  </a:lnTo>
                  <a:lnTo>
                    <a:pt x="18" y="97"/>
                  </a:lnTo>
                  <a:lnTo>
                    <a:pt x="20" y="99"/>
                  </a:lnTo>
                  <a:lnTo>
                    <a:pt x="25" y="100"/>
                  </a:lnTo>
                  <a:lnTo>
                    <a:pt x="28" y="99"/>
                  </a:lnTo>
                  <a:lnTo>
                    <a:pt x="32" y="98"/>
                  </a:lnTo>
                  <a:lnTo>
                    <a:pt x="35" y="96"/>
                  </a:lnTo>
                  <a:lnTo>
                    <a:pt x="40" y="90"/>
                  </a:lnTo>
                  <a:lnTo>
                    <a:pt x="44" y="85"/>
                  </a:lnTo>
                  <a:lnTo>
                    <a:pt x="45" y="85"/>
                  </a:lnTo>
                  <a:lnTo>
                    <a:pt x="46" y="85"/>
                  </a:lnTo>
                  <a:lnTo>
                    <a:pt x="47" y="87"/>
                  </a:lnTo>
                  <a:lnTo>
                    <a:pt x="53" y="89"/>
                  </a:lnTo>
                  <a:lnTo>
                    <a:pt x="56" y="87"/>
                  </a:lnTo>
                  <a:lnTo>
                    <a:pt x="65" y="86"/>
                  </a:lnTo>
                  <a:lnTo>
                    <a:pt x="67" y="85"/>
                  </a:lnTo>
                  <a:lnTo>
                    <a:pt x="69" y="85"/>
                  </a:lnTo>
                  <a:lnTo>
                    <a:pt x="69" y="84"/>
                  </a:lnTo>
                  <a:lnTo>
                    <a:pt x="69" y="82"/>
                  </a:lnTo>
                  <a:lnTo>
                    <a:pt x="70" y="79"/>
                  </a:lnTo>
                  <a:lnTo>
                    <a:pt x="72" y="78"/>
                  </a:lnTo>
                  <a:lnTo>
                    <a:pt x="73" y="77"/>
                  </a:lnTo>
                  <a:lnTo>
                    <a:pt x="74" y="72"/>
                  </a:lnTo>
                  <a:lnTo>
                    <a:pt x="73" y="70"/>
                  </a:lnTo>
                  <a:lnTo>
                    <a:pt x="73" y="66"/>
                  </a:lnTo>
                  <a:lnTo>
                    <a:pt x="75" y="66"/>
                  </a:lnTo>
                  <a:lnTo>
                    <a:pt x="78" y="65"/>
                  </a:lnTo>
                  <a:lnTo>
                    <a:pt x="79" y="64"/>
                  </a:lnTo>
                  <a:lnTo>
                    <a:pt x="80" y="62"/>
                  </a:lnTo>
                  <a:lnTo>
                    <a:pt x="81" y="59"/>
                  </a:lnTo>
                  <a:lnTo>
                    <a:pt x="85" y="57"/>
                  </a:lnTo>
                  <a:lnTo>
                    <a:pt x="88" y="56"/>
                  </a:lnTo>
                  <a:lnTo>
                    <a:pt x="88" y="54"/>
                  </a:lnTo>
                  <a:lnTo>
                    <a:pt x="97" y="45"/>
                  </a:lnTo>
                  <a:lnTo>
                    <a:pt x="101" y="44"/>
                  </a:lnTo>
                  <a:lnTo>
                    <a:pt x="106" y="43"/>
                  </a:lnTo>
                  <a:lnTo>
                    <a:pt x="110" y="39"/>
                  </a:lnTo>
                  <a:lnTo>
                    <a:pt x="114" y="37"/>
                  </a:lnTo>
                  <a:lnTo>
                    <a:pt x="116" y="36"/>
                  </a:lnTo>
                  <a:lnTo>
                    <a:pt x="117" y="36"/>
                  </a:lnTo>
                  <a:lnTo>
                    <a:pt x="120" y="37"/>
                  </a:lnTo>
                  <a:lnTo>
                    <a:pt x="122" y="37"/>
                  </a:lnTo>
                  <a:lnTo>
                    <a:pt x="125" y="35"/>
                  </a:lnTo>
                  <a:lnTo>
                    <a:pt x="129" y="35"/>
                  </a:lnTo>
                  <a:lnTo>
                    <a:pt x="134" y="35"/>
                  </a:lnTo>
                  <a:lnTo>
                    <a:pt x="138" y="31"/>
                  </a:lnTo>
                  <a:lnTo>
                    <a:pt x="138" y="28"/>
                  </a:lnTo>
                  <a:lnTo>
                    <a:pt x="134" y="25"/>
                  </a:lnTo>
                  <a:lnTo>
                    <a:pt x="129" y="24"/>
                  </a:lnTo>
                  <a:lnTo>
                    <a:pt x="128" y="21"/>
                  </a:lnTo>
                  <a:lnTo>
                    <a:pt x="127" y="18"/>
                  </a:lnTo>
                  <a:lnTo>
                    <a:pt x="127" y="17"/>
                  </a:lnTo>
                  <a:lnTo>
                    <a:pt x="121" y="15"/>
                  </a:lnTo>
                  <a:lnTo>
                    <a:pt x="113" y="14"/>
                  </a:lnTo>
                  <a:lnTo>
                    <a:pt x="103" y="11"/>
                  </a:lnTo>
                  <a:lnTo>
                    <a:pt x="96" y="11"/>
                  </a:lnTo>
                  <a:lnTo>
                    <a:pt x="94" y="15"/>
                  </a:lnTo>
                  <a:lnTo>
                    <a:pt x="78" y="11"/>
                  </a:lnTo>
                  <a:lnTo>
                    <a:pt x="69" y="9"/>
                  </a:lnTo>
                  <a:lnTo>
                    <a:pt x="61" y="6"/>
                  </a:lnTo>
                  <a:lnTo>
                    <a:pt x="56" y="2"/>
                  </a:lnTo>
                  <a:lnTo>
                    <a:pt x="53" y="0"/>
                  </a:lnTo>
                  <a:lnTo>
                    <a:pt x="5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81" name="Freeform 424"/>
            <p:cNvSpPr>
              <a:spLocks/>
            </p:cNvSpPr>
            <p:nvPr/>
          </p:nvSpPr>
          <p:spPr bwMode="auto">
            <a:xfrm>
              <a:off x="1303" y="986"/>
              <a:ext cx="27" cy="33"/>
            </a:xfrm>
            <a:custGeom>
              <a:avLst/>
              <a:gdLst>
                <a:gd name="T0" fmla="*/ 2 w 27"/>
                <a:gd name="T1" fmla="*/ 0 h 33"/>
                <a:gd name="T2" fmla="*/ 2 w 27"/>
                <a:gd name="T3" fmla="*/ 0 h 33"/>
                <a:gd name="T4" fmla="*/ 0 w 27"/>
                <a:gd name="T5" fmla="*/ 7 h 33"/>
                <a:gd name="T6" fmla="*/ 0 w 27"/>
                <a:gd name="T7" fmla="*/ 14 h 33"/>
                <a:gd name="T8" fmla="*/ 2 w 27"/>
                <a:gd name="T9" fmla="*/ 20 h 33"/>
                <a:gd name="T10" fmla="*/ 4 w 27"/>
                <a:gd name="T11" fmla="*/ 28 h 33"/>
                <a:gd name="T12" fmla="*/ 4 w 27"/>
                <a:gd name="T13" fmla="*/ 28 h 33"/>
                <a:gd name="T14" fmla="*/ 9 w 27"/>
                <a:gd name="T15" fmla="*/ 28 h 33"/>
                <a:gd name="T16" fmla="*/ 16 w 27"/>
                <a:gd name="T17" fmla="*/ 28 h 33"/>
                <a:gd name="T18" fmla="*/ 16 w 27"/>
                <a:gd name="T19" fmla="*/ 28 h 33"/>
                <a:gd name="T20" fmla="*/ 17 w 27"/>
                <a:gd name="T21" fmla="*/ 31 h 33"/>
                <a:gd name="T22" fmla="*/ 18 w 27"/>
                <a:gd name="T23" fmla="*/ 32 h 33"/>
                <a:gd name="T24" fmla="*/ 18 w 27"/>
                <a:gd name="T25" fmla="*/ 32 h 33"/>
                <a:gd name="T26" fmla="*/ 23 w 27"/>
                <a:gd name="T27" fmla="*/ 33 h 33"/>
                <a:gd name="T28" fmla="*/ 26 w 27"/>
                <a:gd name="T29" fmla="*/ 33 h 33"/>
                <a:gd name="T30" fmla="*/ 26 w 27"/>
                <a:gd name="T31" fmla="*/ 33 h 33"/>
                <a:gd name="T32" fmla="*/ 27 w 27"/>
                <a:gd name="T33" fmla="*/ 31 h 33"/>
                <a:gd name="T34" fmla="*/ 27 w 27"/>
                <a:gd name="T35" fmla="*/ 31 h 33"/>
                <a:gd name="T36" fmla="*/ 27 w 27"/>
                <a:gd name="T37" fmla="*/ 27 h 33"/>
                <a:gd name="T38" fmla="*/ 26 w 27"/>
                <a:gd name="T39" fmla="*/ 24 h 33"/>
                <a:gd name="T40" fmla="*/ 26 w 27"/>
                <a:gd name="T41" fmla="*/ 24 h 33"/>
                <a:gd name="T42" fmla="*/ 25 w 27"/>
                <a:gd name="T43" fmla="*/ 21 h 33"/>
                <a:gd name="T44" fmla="*/ 23 w 27"/>
                <a:gd name="T45" fmla="*/ 20 h 33"/>
                <a:gd name="T46" fmla="*/ 19 w 27"/>
                <a:gd name="T47" fmla="*/ 18 h 33"/>
                <a:gd name="T48" fmla="*/ 19 w 27"/>
                <a:gd name="T49" fmla="*/ 18 h 33"/>
                <a:gd name="T50" fmla="*/ 18 w 27"/>
                <a:gd name="T51" fmla="*/ 13 h 33"/>
                <a:gd name="T52" fmla="*/ 17 w 27"/>
                <a:gd name="T53" fmla="*/ 8 h 33"/>
                <a:gd name="T54" fmla="*/ 6 w 27"/>
                <a:gd name="T55" fmla="*/ 0 h 33"/>
                <a:gd name="T56" fmla="*/ 6 w 27"/>
                <a:gd name="T57" fmla="*/ 0 h 33"/>
                <a:gd name="T58" fmla="*/ 4 w 27"/>
                <a:gd name="T59" fmla="*/ 0 h 33"/>
                <a:gd name="T60" fmla="*/ 2 w 27"/>
                <a:gd name="T61" fmla="*/ 0 h 33"/>
                <a:gd name="T62" fmla="*/ 2 w 27"/>
                <a:gd name="T63" fmla="*/ 0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7"/>
                <a:gd name="T97" fmla="*/ 0 h 33"/>
                <a:gd name="T98" fmla="*/ 27 w 27"/>
                <a:gd name="T99" fmla="*/ 33 h 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7" h="33">
                  <a:moveTo>
                    <a:pt x="2" y="0"/>
                  </a:moveTo>
                  <a:lnTo>
                    <a:pt x="2" y="0"/>
                  </a:lnTo>
                  <a:lnTo>
                    <a:pt x="0" y="7"/>
                  </a:lnTo>
                  <a:lnTo>
                    <a:pt x="0" y="14"/>
                  </a:lnTo>
                  <a:lnTo>
                    <a:pt x="2" y="20"/>
                  </a:lnTo>
                  <a:lnTo>
                    <a:pt x="4" y="28"/>
                  </a:lnTo>
                  <a:lnTo>
                    <a:pt x="9" y="28"/>
                  </a:lnTo>
                  <a:lnTo>
                    <a:pt x="16" y="28"/>
                  </a:lnTo>
                  <a:lnTo>
                    <a:pt x="17" y="31"/>
                  </a:lnTo>
                  <a:lnTo>
                    <a:pt x="18" y="32"/>
                  </a:lnTo>
                  <a:lnTo>
                    <a:pt x="23" y="33"/>
                  </a:lnTo>
                  <a:lnTo>
                    <a:pt x="26" y="33"/>
                  </a:lnTo>
                  <a:lnTo>
                    <a:pt x="27" y="31"/>
                  </a:lnTo>
                  <a:lnTo>
                    <a:pt x="27" y="27"/>
                  </a:lnTo>
                  <a:lnTo>
                    <a:pt x="26" y="24"/>
                  </a:lnTo>
                  <a:lnTo>
                    <a:pt x="25" y="21"/>
                  </a:lnTo>
                  <a:lnTo>
                    <a:pt x="23" y="20"/>
                  </a:lnTo>
                  <a:lnTo>
                    <a:pt x="19" y="18"/>
                  </a:lnTo>
                  <a:lnTo>
                    <a:pt x="18" y="13"/>
                  </a:lnTo>
                  <a:lnTo>
                    <a:pt x="17" y="8"/>
                  </a:lnTo>
                  <a:lnTo>
                    <a:pt x="6" y="0"/>
                  </a:lnTo>
                  <a:lnTo>
                    <a:pt x="4" y="0"/>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82" name="Freeform 425"/>
            <p:cNvSpPr>
              <a:spLocks/>
            </p:cNvSpPr>
            <p:nvPr/>
          </p:nvSpPr>
          <p:spPr bwMode="auto">
            <a:xfrm>
              <a:off x="1402" y="1065"/>
              <a:ext cx="6" cy="9"/>
            </a:xfrm>
            <a:custGeom>
              <a:avLst/>
              <a:gdLst>
                <a:gd name="T0" fmla="*/ 3 w 6"/>
                <a:gd name="T1" fmla="*/ 0 h 9"/>
                <a:gd name="T2" fmla="*/ 3 w 6"/>
                <a:gd name="T3" fmla="*/ 2 h 9"/>
                <a:gd name="T4" fmla="*/ 3 w 6"/>
                <a:gd name="T5" fmla="*/ 2 h 9"/>
                <a:gd name="T6" fmla="*/ 1 w 6"/>
                <a:gd name="T7" fmla="*/ 3 h 9"/>
                <a:gd name="T8" fmla="*/ 0 w 6"/>
                <a:gd name="T9" fmla="*/ 6 h 9"/>
                <a:gd name="T10" fmla="*/ 1 w 6"/>
                <a:gd name="T11" fmla="*/ 7 h 9"/>
                <a:gd name="T12" fmla="*/ 1 w 6"/>
                <a:gd name="T13" fmla="*/ 9 h 9"/>
                <a:gd name="T14" fmla="*/ 1 w 6"/>
                <a:gd name="T15" fmla="*/ 9 h 9"/>
                <a:gd name="T16" fmla="*/ 2 w 6"/>
                <a:gd name="T17" fmla="*/ 9 h 9"/>
                <a:gd name="T18" fmla="*/ 3 w 6"/>
                <a:gd name="T19" fmla="*/ 8 h 9"/>
                <a:gd name="T20" fmla="*/ 3 w 6"/>
                <a:gd name="T21" fmla="*/ 8 h 9"/>
                <a:gd name="T22" fmla="*/ 3 w 6"/>
                <a:gd name="T23" fmla="*/ 8 h 9"/>
                <a:gd name="T24" fmla="*/ 6 w 6"/>
                <a:gd name="T25" fmla="*/ 2 h 9"/>
                <a:gd name="T26" fmla="*/ 6 w 6"/>
                <a:gd name="T27" fmla="*/ 0 h 9"/>
                <a:gd name="T28" fmla="*/ 4 w 6"/>
                <a:gd name="T29" fmla="*/ 0 h 9"/>
                <a:gd name="T30" fmla="*/ 3 w 6"/>
                <a:gd name="T31" fmla="*/ 0 h 9"/>
                <a:gd name="T32" fmla="*/ 3 w 6"/>
                <a:gd name="T33" fmla="*/ 0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9"/>
                <a:gd name="T53" fmla="*/ 6 w 6"/>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9">
                  <a:moveTo>
                    <a:pt x="3" y="0"/>
                  </a:moveTo>
                  <a:lnTo>
                    <a:pt x="3" y="2"/>
                  </a:lnTo>
                  <a:lnTo>
                    <a:pt x="1" y="3"/>
                  </a:lnTo>
                  <a:lnTo>
                    <a:pt x="0" y="6"/>
                  </a:lnTo>
                  <a:lnTo>
                    <a:pt x="1" y="7"/>
                  </a:lnTo>
                  <a:lnTo>
                    <a:pt x="1" y="9"/>
                  </a:lnTo>
                  <a:lnTo>
                    <a:pt x="2" y="9"/>
                  </a:lnTo>
                  <a:lnTo>
                    <a:pt x="3" y="8"/>
                  </a:lnTo>
                  <a:lnTo>
                    <a:pt x="6" y="2"/>
                  </a:lnTo>
                  <a:lnTo>
                    <a:pt x="6" y="0"/>
                  </a:lnTo>
                  <a:lnTo>
                    <a:pt x="4" y="0"/>
                  </a:lnTo>
                  <a:lnTo>
                    <a:pt x="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83" name="Freeform 426"/>
            <p:cNvSpPr>
              <a:spLocks/>
            </p:cNvSpPr>
            <p:nvPr/>
          </p:nvSpPr>
          <p:spPr bwMode="auto">
            <a:xfrm>
              <a:off x="1424" y="1089"/>
              <a:ext cx="56" cy="40"/>
            </a:xfrm>
            <a:custGeom>
              <a:avLst/>
              <a:gdLst>
                <a:gd name="T0" fmla="*/ 20 w 56"/>
                <a:gd name="T1" fmla="*/ 0 h 40"/>
                <a:gd name="T2" fmla="*/ 17 w 56"/>
                <a:gd name="T3" fmla="*/ 3 h 40"/>
                <a:gd name="T4" fmla="*/ 17 w 56"/>
                <a:gd name="T5" fmla="*/ 5 h 40"/>
                <a:gd name="T6" fmla="*/ 17 w 56"/>
                <a:gd name="T7" fmla="*/ 8 h 40"/>
                <a:gd name="T8" fmla="*/ 15 w 56"/>
                <a:gd name="T9" fmla="*/ 6 h 40"/>
                <a:gd name="T10" fmla="*/ 14 w 56"/>
                <a:gd name="T11" fmla="*/ 5 h 40"/>
                <a:gd name="T12" fmla="*/ 10 w 56"/>
                <a:gd name="T13" fmla="*/ 7 h 40"/>
                <a:gd name="T14" fmla="*/ 9 w 56"/>
                <a:gd name="T15" fmla="*/ 15 h 40"/>
                <a:gd name="T16" fmla="*/ 5 w 56"/>
                <a:gd name="T17" fmla="*/ 21 h 40"/>
                <a:gd name="T18" fmla="*/ 2 w 56"/>
                <a:gd name="T19" fmla="*/ 21 h 40"/>
                <a:gd name="T20" fmla="*/ 1 w 56"/>
                <a:gd name="T21" fmla="*/ 21 h 40"/>
                <a:gd name="T22" fmla="*/ 0 w 56"/>
                <a:gd name="T23" fmla="*/ 25 h 40"/>
                <a:gd name="T24" fmla="*/ 1 w 56"/>
                <a:gd name="T25" fmla="*/ 26 h 40"/>
                <a:gd name="T26" fmla="*/ 2 w 56"/>
                <a:gd name="T27" fmla="*/ 28 h 40"/>
                <a:gd name="T28" fmla="*/ 7 w 56"/>
                <a:gd name="T29" fmla="*/ 26 h 40"/>
                <a:gd name="T30" fmla="*/ 7 w 56"/>
                <a:gd name="T31" fmla="*/ 29 h 40"/>
                <a:gd name="T32" fmla="*/ 9 w 56"/>
                <a:gd name="T33" fmla="*/ 32 h 40"/>
                <a:gd name="T34" fmla="*/ 13 w 56"/>
                <a:gd name="T35" fmla="*/ 27 h 40"/>
                <a:gd name="T36" fmla="*/ 16 w 56"/>
                <a:gd name="T37" fmla="*/ 26 h 40"/>
                <a:gd name="T38" fmla="*/ 17 w 56"/>
                <a:gd name="T39" fmla="*/ 27 h 40"/>
                <a:gd name="T40" fmla="*/ 15 w 56"/>
                <a:gd name="T41" fmla="*/ 31 h 40"/>
                <a:gd name="T42" fmla="*/ 15 w 56"/>
                <a:gd name="T43" fmla="*/ 33 h 40"/>
                <a:gd name="T44" fmla="*/ 23 w 56"/>
                <a:gd name="T45" fmla="*/ 40 h 40"/>
                <a:gd name="T46" fmla="*/ 26 w 56"/>
                <a:gd name="T47" fmla="*/ 40 h 40"/>
                <a:gd name="T48" fmla="*/ 27 w 56"/>
                <a:gd name="T49" fmla="*/ 39 h 40"/>
                <a:gd name="T50" fmla="*/ 28 w 56"/>
                <a:gd name="T51" fmla="*/ 40 h 40"/>
                <a:gd name="T52" fmla="*/ 31 w 56"/>
                <a:gd name="T53" fmla="*/ 40 h 40"/>
                <a:gd name="T54" fmla="*/ 34 w 56"/>
                <a:gd name="T55" fmla="*/ 38 h 40"/>
                <a:gd name="T56" fmla="*/ 34 w 56"/>
                <a:gd name="T57" fmla="*/ 38 h 40"/>
                <a:gd name="T58" fmla="*/ 34 w 56"/>
                <a:gd name="T59" fmla="*/ 34 h 40"/>
                <a:gd name="T60" fmla="*/ 46 w 56"/>
                <a:gd name="T61" fmla="*/ 34 h 40"/>
                <a:gd name="T62" fmla="*/ 54 w 56"/>
                <a:gd name="T63" fmla="*/ 33 h 40"/>
                <a:gd name="T64" fmla="*/ 56 w 56"/>
                <a:gd name="T65" fmla="*/ 29 h 40"/>
                <a:gd name="T66" fmla="*/ 50 w 56"/>
                <a:gd name="T67" fmla="*/ 28 h 40"/>
                <a:gd name="T68" fmla="*/ 50 w 56"/>
                <a:gd name="T69" fmla="*/ 21 h 40"/>
                <a:gd name="T70" fmla="*/ 50 w 56"/>
                <a:gd name="T71" fmla="*/ 14 h 40"/>
                <a:gd name="T72" fmla="*/ 37 w 56"/>
                <a:gd name="T73" fmla="*/ 5 h 40"/>
                <a:gd name="T74" fmla="*/ 31 w 56"/>
                <a:gd name="T75" fmla="*/ 5 h 40"/>
                <a:gd name="T76" fmla="*/ 30 w 56"/>
                <a:gd name="T77" fmla="*/ 3 h 40"/>
                <a:gd name="T78" fmla="*/ 27 w 56"/>
                <a:gd name="T79" fmla="*/ 4 h 40"/>
                <a:gd name="T80" fmla="*/ 24 w 56"/>
                <a:gd name="T81" fmla="*/ 5 h 40"/>
                <a:gd name="T82" fmla="*/ 24 w 56"/>
                <a:gd name="T83" fmla="*/ 0 h 40"/>
                <a:gd name="T84" fmla="*/ 22 w 56"/>
                <a:gd name="T85" fmla="*/ 0 h 40"/>
                <a:gd name="T86" fmla="*/ 20 w 56"/>
                <a:gd name="T87" fmla="*/ 0 h 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
                <a:gd name="T133" fmla="*/ 0 h 40"/>
                <a:gd name="T134" fmla="*/ 56 w 56"/>
                <a:gd name="T135" fmla="*/ 40 h 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 h="40">
                  <a:moveTo>
                    <a:pt x="20" y="0"/>
                  </a:moveTo>
                  <a:lnTo>
                    <a:pt x="20" y="0"/>
                  </a:lnTo>
                  <a:lnTo>
                    <a:pt x="19" y="1"/>
                  </a:lnTo>
                  <a:lnTo>
                    <a:pt x="17" y="3"/>
                  </a:lnTo>
                  <a:lnTo>
                    <a:pt x="17" y="5"/>
                  </a:lnTo>
                  <a:lnTo>
                    <a:pt x="17" y="8"/>
                  </a:lnTo>
                  <a:lnTo>
                    <a:pt x="16" y="6"/>
                  </a:lnTo>
                  <a:lnTo>
                    <a:pt x="15" y="6"/>
                  </a:lnTo>
                  <a:lnTo>
                    <a:pt x="14" y="5"/>
                  </a:lnTo>
                  <a:lnTo>
                    <a:pt x="13" y="6"/>
                  </a:lnTo>
                  <a:lnTo>
                    <a:pt x="10" y="7"/>
                  </a:lnTo>
                  <a:lnTo>
                    <a:pt x="9" y="15"/>
                  </a:lnTo>
                  <a:lnTo>
                    <a:pt x="7" y="19"/>
                  </a:lnTo>
                  <a:lnTo>
                    <a:pt x="5" y="21"/>
                  </a:lnTo>
                  <a:lnTo>
                    <a:pt x="2" y="21"/>
                  </a:lnTo>
                  <a:lnTo>
                    <a:pt x="1" y="21"/>
                  </a:lnTo>
                  <a:lnTo>
                    <a:pt x="0" y="24"/>
                  </a:lnTo>
                  <a:lnTo>
                    <a:pt x="0" y="25"/>
                  </a:lnTo>
                  <a:lnTo>
                    <a:pt x="1" y="26"/>
                  </a:lnTo>
                  <a:lnTo>
                    <a:pt x="2" y="28"/>
                  </a:lnTo>
                  <a:lnTo>
                    <a:pt x="5" y="27"/>
                  </a:lnTo>
                  <a:lnTo>
                    <a:pt x="7" y="26"/>
                  </a:lnTo>
                  <a:lnTo>
                    <a:pt x="7" y="29"/>
                  </a:lnTo>
                  <a:lnTo>
                    <a:pt x="8" y="31"/>
                  </a:lnTo>
                  <a:lnTo>
                    <a:pt x="9" y="32"/>
                  </a:lnTo>
                  <a:lnTo>
                    <a:pt x="13" y="27"/>
                  </a:lnTo>
                  <a:lnTo>
                    <a:pt x="14" y="26"/>
                  </a:lnTo>
                  <a:lnTo>
                    <a:pt x="16" y="26"/>
                  </a:lnTo>
                  <a:lnTo>
                    <a:pt x="17" y="27"/>
                  </a:lnTo>
                  <a:lnTo>
                    <a:pt x="16" y="28"/>
                  </a:lnTo>
                  <a:lnTo>
                    <a:pt x="15" y="31"/>
                  </a:lnTo>
                  <a:lnTo>
                    <a:pt x="15" y="33"/>
                  </a:lnTo>
                  <a:lnTo>
                    <a:pt x="21" y="35"/>
                  </a:lnTo>
                  <a:lnTo>
                    <a:pt x="23" y="40"/>
                  </a:lnTo>
                  <a:lnTo>
                    <a:pt x="26" y="40"/>
                  </a:lnTo>
                  <a:lnTo>
                    <a:pt x="27" y="40"/>
                  </a:lnTo>
                  <a:lnTo>
                    <a:pt x="27" y="39"/>
                  </a:lnTo>
                  <a:lnTo>
                    <a:pt x="28" y="40"/>
                  </a:lnTo>
                  <a:lnTo>
                    <a:pt x="31" y="40"/>
                  </a:lnTo>
                  <a:lnTo>
                    <a:pt x="34" y="39"/>
                  </a:lnTo>
                  <a:lnTo>
                    <a:pt x="34" y="38"/>
                  </a:lnTo>
                  <a:lnTo>
                    <a:pt x="34" y="34"/>
                  </a:lnTo>
                  <a:lnTo>
                    <a:pt x="40" y="35"/>
                  </a:lnTo>
                  <a:lnTo>
                    <a:pt x="46" y="34"/>
                  </a:lnTo>
                  <a:lnTo>
                    <a:pt x="54" y="33"/>
                  </a:lnTo>
                  <a:lnTo>
                    <a:pt x="56" y="29"/>
                  </a:lnTo>
                  <a:lnTo>
                    <a:pt x="50" y="28"/>
                  </a:lnTo>
                  <a:lnTo>
                    <a:pt x="50" y="21"/>
                  </a:lnTo>
                  <a:lnTo>
                    <a:pt x="50" y="18"/>
                  </a:lnTo>
                  <a:lnTo>
                    <a:pt x="50" y="14"/>
                  </a:lnTo>
                  <a:lnTo>
                    <a:pt x="37" y="5"/>
                  </a:lnTo>
                  <a:lnTo>
                    <a:pt x="35" y="5"/>
                  </a:lnTo>
                  <a:lnTo>
                    <a:pt x="31" y="5"/>
                  </a:lnTo>
                  <a:lnTo>
                    <a:pt x="30" y="3"/>
                  </a:lnTo>
                  <a:lnTo>
                    <a:pt x="28" y="3"/>
                  </a:lnTo>
                  <a:lnTo>
                    <a:pt x="27" y="4"/>
                  </a:lnTo>
                  <a:lnTo>
                    <a:pt x="26" y="4"/>
                  </a:lnTo>
                  <a:lnTo>
                    <a:pt x="24" y="5"/>
                  </a:lnTo>
                  <a:lnTo>
                    <a:pt x="24" y="0"/>
                  </a:lnTo>
                  <a:lnTo>
                    <a:pt x="22" y="0"/>
                  </a:lnTo>
                  <a:lnTo>
                    <a:pt x="2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84" name="Freeform 427"/>
            <p:cNvSpPr>
              <a:spLocks/>
            </p:cNvSpPr>
            <p:nvPr/>
          </p:nvSpPr>
          <p:spPr bwMode="auto">
            <a:xfrm>
              <a:off x="1385" y="1116"/>
              <a:ext cx="7" cy="7"/>
            </a:xfrm>
            <a:custGeom>
              <a:avLst/>
              <a:gdLst>
                <a:gd name="T0" fmla="*/ 5 w 7"/>
                <a:gd name="T1" fmla="*/ 0 h 7"/>
                <a:gd name="T2" fmla="*/ 5 w 7"/>
                <a:gd name="T3" fmla="*/ 0 h 7"/>
                <a:gd name="T4" fmla="*/ 1 w 7"/>
                <a:gd name="T5" fmla="*/ 1 h 7"/>
                <a:gd name="T6" fmla="*/ 0 w 7"/>
                <a:gd name="T7" fmla="*/ 4 h 7"/>
                <a:gd name="T8" fmla="*/ 0 w 7"/>
                <a:gd name="T9" fmla="*/ 6 h 7"/>
                <a:gd name="T10" fmla="*/ 1 w 7"/>
                <a:gd name="T11" fmla="*/ 7 h 7"/>
                <a:gd name="T12" fmla="*/ 3 w 7"/>
                <a:gd name="T13" fmla="*/ 7 h 7"/>
                <a:gd name="T14" fmla="*/ 3 w 7"/>
                <a:gd name="T15" fmla="*/ 7 h 7"/>
                <a:gd name="T16" fmla="*/ 6 w 7"/>
                <a:gd name="T17" fmla="*/ 2 h 7"/>
                <a:gd name="T18" fmla="*/ 7 w 7"/>
                <a:gd name="T19" fmla="*/ 0 h 7"/>
                <a:gd name="T20" fmla="*/ 6 w 7"/>
                <a:gd name="T21" fmla="*/ 0 h 7"/>
                <a:gd name="T22" fmla="*/ 5 w 7"/>
                <a:gd name="T23" fmla="*/ 0 h 7"/>
                <a:gd name="T24" fmla="*/ 5 w 7"/>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7"/>
                <a:gd name="T41" fmla="*/ 7 w 7"/>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7">
                  <a:moveTo>
                    <a:pt x="5" y="0"/>
                  </a:moveTo>
                  <a:lnTo>
                    <a:pt x="5" y="0"/>
                  </a:lnTo>
                  <a:lnTo>
                    <a:pt x="1" y="1"/>
                  </a:lnTo>
                  <a:lnTo>
                    <a:pt x="0" y="4"/>
                  </a:lnTo>
                  <a:lnTo>
                    <a:pt x="0" y="6"/>
                  </a:lnTo>
                  <a:lnTo>
                    <a:pt x="1" y="7"/>
                  </a:lnTo>
                  <a:lnTo>
                    <a:pt x="3" y="7"/>
                  </a:lnTo>
                  <a:lnTo>
                    <a:pt x="6" y="2"/>
                  </a:lnTo>
                  <a:lnTo>
                    <a:pt x="7" y="0"/>
                  </a:lnTo>
                  <a:lnTo>
                    <a:pt x="6" y="0"/>
                  </a:lnTo>
                  <a:lnTo>
                    <a:pt x="5"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85" name="Freeform 428"/>
            <p:cNvSpPr>
              <a:spLocks/>
            </p:cNvSpPr>
            <p:nvPr/>
          </p:nvSpPr>
          <p:spPr bwMode="auto">
            <a:xfrm>
              <a:off x="1337" y="1123"/>
              <a:ext cx="11" cy="6"/>
            </a:xfrm>
            <a:custGeom>
              <a:avLst/>
              <a:gdLst>
                <a:gd name="T0" fmla="*/ 7 w 11"/>
                <a:gd name="T1" fmla="*/ 0 h 6"/>
                <a:gd name="T2" fmla="*/ 6 w 11"/>
                <a:gd name="T3" fmla="*/ 2 h 6"/>
                <a:gd name="T4" fmla="*/ 6 w 11"/>
                <a:gd name="T5" fmla="*/ 2 h 6"/>
                <a:gd name="T6" fmla="*/ 4 w 11"/>
                <a:gd name="T7" fmla="*/ 2 h 6"/>
                <a:gd name="T8" fmla="*/ 2 w 11"/>
                <a:gd name="T9" fmla="*/ 2 h 6"/>
                <a:gd name="T10" fmla="*/ 0 w 11"/>
                <a:gd name="T11" fmla="*/ 2 h 6"/>
                <a:gd name="T12" fmla="*/ 3 w 11"/>
                <a:gd name="T13" fmla="*/ 4 h 6"/>
                <a:gd name="T14" fmla="*/ 3 w 11"/>
                <a:gd name="T15" fmla="*/ 4 h 6"/>
                <a:gd name="T16" fmla="*/ 6 w 11"/>
                <a:gd name="T17" fmla="*/ 6 h 6"/>
                <a:gd name="T18" fmla="*/ 6 w 11"/>
                <a:gd name="T19" fmla="*/ 6 h 6"/>
                <a:gd name="T20" fmla="*/ 10 w 11"/>
                <a:gd name="T21" fmla="*/ 5 h 6"/>
                <a:gd name="T22" fmla="*/ 11 w 11"/>
                <a:gd name="T23" fmla="*/ 4 h 6"/>
                <a:gd name="T24" fmla="*/ 11 w 11"/>
                <a:gd name="T25" fmla="*/ 2 h 6"/>
                <a:gd name="T26" fmla="*/ 11 w 11"/>
                <a:gd name="T27" fmla="*/ 2 h 6"/>
                <a:gd name="T28" fmla="*/ 10 w 11"/>
                <a:gd name="T29" fmla="*/ 0 h 6"/>
                <a:gd name="T30" fmla="*/ 9 w 11"/>
                <a:gd name="T31" fmla="*/ 0 h 6"/>
                <a:gd name="T32" fmla="*/ 7 w 11"/>
                <a:gd name="T33" fmla="*/ 0 h 6"/>
                <a:gd name="T34" fmla="*/ 7 w 11"/>
                <a:gd name="T35" fmla="*/ 0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
                <a:gd name="T55" fmla="*/ 0 h 6"/>
                <a:gd name="T56" fmla="*/ 11 w 11"/>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 h="6">
                  <a:moveTo>
                    <a:pt x="7" y="0"/>
                  </a:moveTo>
                  <a:lnTo>
                    <a:pt x="6" y="2"/>
                  </a:lnTo>
                  <a:lnTo>
                    <a:pt x="4" y="2"/>
                  </a:lnTo>
                  <a:lnTo>
                    <a:pt x="2" y="2"/>
                  </a:lnTo>
                  <a:lnTo>
                    <a:pt x="0" y="2"/>
                  </a:lnTo>
                  <a:lnTo>
                    <a:pt x="3" y="4"/>
                  </a:lnTo>
                  <a:lnTo>
                    <a:pt x="6" y="6"/>
                  </a:lnTo>
                  <a:lnTo>
                    <a:pt x="10" y="5"/>
                  </a:lnTo>
                  <a:lnTo>
                    <a:pt x="11" y="4"/>
                  </a:lnTo>
                  <a:lnTo>
                    <a:pt x="11" y="2"/>
                  </a:lnTo>
                  <a:lnTo>
                    <a:pt x="10" y="0"/>
                  </a:lnTo>
                  <a:lnTo>
                    <a:pt x="9" y="0"/>
                  </a:lnTo>
                  <a:lnTo>
                    <a:pt x="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86" name="Freeform 429"/>
            <p:cNvSpPr>
              <a:spLocks/>
            </p:cNvSpPr>
            <p:nvPr/>
          </p:nvSpPr>
          <p:spPr bwMode="auto">
            <a:xfrm>
              <a:off x="1372" y="965"/>
              <a:ext cx="99" cy="88"/>
            </a:xfrm>
            <a:custGeom>
              <a:avLst/>
              <a:gdLst>
                <a:gd name="T0" fmla="*/ 65 w 99"/>
                <a:gd name="T1" fmla="*/ 4 h 88"/>
                <a:gd name="T2" fmla="*/ 50 w 99"/>
                <a:gd name="T3" fmla="*/ 10 h 88"/>
                <a:gd name="T4" fmla="*/ 51 w 99"/>
                <a:gd name="T5" fmla="*/ 13 h 88"/>
                <a:gd name="T6" fmla="*/ 50 w 99"/>
                <a:gd name="T7" fmla="*/ 17 h 88"/>
                <a:gd name="T8" fmla="*/ 38 w 99"/>
                <a:gd name="T9" fmla="*/ 14 h 88"/>
                <a:gd name="T10" fmla="*/ 34 w 99"/>
                <a:gd name="T11" fmla="*/ 10 h 88"/>
                <a:gd name="T12" fmla="*/ 26 w 99"/>
                <a:gd name="T13" fmla="*/ 15 h 88"/>
                <a:gd name="T14" fmla="*/ 21 w 99"/>
                <a:gd name="T15" fmla="*/ 25 h 88"/>
                <a:gd name="T16" fmla="*/ 24 w 99"/>
                <a:gd name="T17" fmla="*/ 28 h 88"/>
                <a:gd name="T18" fmla="*/ 32 w 99"/>
                <a:gd name="T19" fmla="*/ 29 h 88"/>
                <a:gd name="T20" fmla="*/ 38 w 99"/>
                <a:gd name="T21" fmla="*/ 32 h 88"/>
                <a:gd name="T22" fmla="*/ 38 w 99"/>
                <a:gd name="T23" fmla="*/ 36 h 88"/>
                <a:gd name="T24" fmla="*/ 38 w 99"/>
                <a:gd name="T25" fmla="*/ 44 h 88"/>
                <a:gd name="T26" fmla="*/ 34 w 99"/>
                <a:gd name="T27" fmla="*/ 45 h 88"/>
                <a:gd name="T28" fmla="*/ 14 w 99"/>
                <a:gd name="T29" fmla="*/ 46 h 88"/>
                <a:gd name="T30" fmla="*/ 7 w 99"/>
                <a:gd name="T31" fmla="*/ 36 h 88"/>
                <a:gd name="T32" fmla="*/ 3 w 99"/>
                <a:gd name="T33" fmla="*/ 38 h 88"/>
                <a:gd name="T34" fmla="*/ 0 w 99"/>
                <a:gd name="T35" fmla="*/ 39 h 88"/>
                <a:gd name="T36" fmla="*/ 0 w 99"/>
                <a:gd name="T37" fmla="*/ 42 h 88"/>
                <a:gd name="T38" fmla="*/ 2 w 99"/>
                <a:gd name="T39" fmla="*/ 47 h 88"/>
                <a:gd name="T40" fmla="*/ 5 w 99"/>
                <a:gd name="T41" fmla="*/ 53 h 88"/>
                <a:gd name="T42" fmla="*/ 10 w 99"/>
                <a:gd name="T43" fmla="*/ 59 h 88"/>
                <a:gd name="T44" fmla="*/ 16 w 99"/>
                <a:gd name="T45" fmla="*/ 59 h 88"/>
                <a:gd name="T46" fmla="*/ 21 w 99"/>
                <a:gd name="T47" fmla="*/ 62 h 88"/>
                <a:gd name="T48" fmla="*/ 25 w 99"/>
                <a:gd name="T49" fmla="*/ 58 h 88"/>
                <a:gd name="T50" fmla="*/ 33 w 99"/>
                <a:gd name="T51" fmla="*/ 62 h 88"/>
                <a:gd name="T52" fmla="*/ 37 w 99"/>
                <a:gd name="T53" fmla="*/ 68 h 88"/>
                <a:gd name="T54" fmla="*/ 41 w 99"/>
                <a:gd name="T55" fmla="*/ 68 h 88"/>
                <a:gd name="T56" fmla="*/ 50 w 99"/>
                <a:gd name="T57" fmla="*/ 75 h 88"/>
                <a:gd name="T58" fmla="*/ 50 w 99"/>
                <a:gd name="T59" fmla="*/ 79 h 88"/>
                <a:gd name="T60" fmla="*/ 54 w 99"/>
                <a:gd name="T61" fmla="*/ 87 h 88"/>
                <a:gd name="T62" fmla="*/ 60 w 99"/>
                <a:gd name="T63" fmla="*/ 88 h 88"/>
                <a:gd name="T64" fmla="*/ 65 w 99"/>
                <a:gd name="T65" fmla="*/ 84 h 88"/>
                <a:gd name="T66" fmla="*/ 72 w 99"/>
                <a:gd name="T67" fmla="*/ 77 h 88"/>
                <a:gd name="T68" fmla="*/ 78 w 99"/>
                <a:gd name="T69" fmla="*/ 77 h 88"/>
                <a:gd name="T70" fmla="*/ 81 w 99"/>
                <a:gd name="T71" fmla="*/ 74 h 88"/>
                <a:gd name="T72" fmla="*/ 95 w 99"/>
                <a:gd name="T73" fmla="*/ 70 h 88"/>
                <a:gd name="T74" fmla="*/ 98 w 99"/>
                <a:gd name="T75" fmla="*/ 63 h 88"/>
                <a:gd name="T76" fmla="*/ 99 w 99"/>
                <a:gd name="T77" fmla="*/ 53 h 88"/>
                <a:gd name="T78" fmla="*/ 98 w 99"/>
                <a:gd name="T79" fmla="*/ 47 h 88"/>
                <a:gd name="T80" fmla="*/ 93 w 99"/>
                <a:gd name="T81" fmla="*/ 41 h 88"/>
                <a:gd name="T82" fmla="*/ 85 w 99"/>
                <a:gd name="T83" fmla="*/ 48 h 88"/>
                <a:gd name="T84" fmla="*/ 81 w 99"/>
                <a:gd name="T85" fmla="*/ 34 h 88"/>
                <a:gd name="T86" fmla="*/ 73 w 99"/>
                <a:gd name="T87" fmla="*/ 35 h 88"/>
                <a:gd name="T88" fmla="*/ 69 w 99"/>
                <a:gd name="T89" fmla="*/ 26 h 88"/>
                <a:gd name="T90" fmla="*/ 83 w 99"/>
                <a:gd name="T91" fmla="*/ 25 h 88"/>
                <a:gd name="T92" fmla="*/ 82 w 99"/>
                <a:gd name="T93" fmla="*/ 21 h 88"/>
                <a:gd name="T94" fmla="*/ 83 w 99"/>
                <a:gd name="T95" fmla="*/ 15 h 88"/>
                <a:gd name="T96" fmla="*/ 80 w 99"/>
                <a:gd name="T97" fmla="*/ 15 h 88"/>
                <a:gd name="T98" fmla="*/ 78 w 99"/>
                <a:gd name="T99" fmla="*/ 12 h 88"/>
                <a:gd name="T100" fmla="*/ 64 w 99"/>
                <a:gd name="T101" fmla="*/ 12 h 88"/>
                <a:gd name="T102" fmla="*/ 60 w 99"/>
                <a:gd name="T103" fmla="*/ 14 h 88"/>
                <a:gd name="T104" fmla="*/ 61 w 99"/>
                <a:gd name="T105" fmla="*/ 12 h 88"/>
                <a:gd name="T106" fmla="*/ 66 w 99"/>
                <a:gd name="T107" fmla="*/ 8 h 88"/>
                <a:gd name="T108" fmla="*/ 73 w 99"/>
                <a:gd name="T109" fmla="*/ 5 h 88"/>
                <a:gd name="T110" fmla="*/ 66 w 99"/>
                <a:gd name="T111" fmla="*/ 0 h 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9"/>
                <a:gd name="T169" fmla="*/ 0 h 88"/>
                <a:gd name="T170" fmla="*/ 99 w 99"/>
                <a:gd name="T171" fmla="*/ 88 h 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9" h="88">
                  <a:moveTo>
                    <a:pt x="66" y="0"/>
                  </a:moveTo>
                  <a:lnTo>
                    <a:pt x="66" y="0"/>
                  </a:lnTo>
                  <a:lnTo>
                    <a:pt x="65" y="4"/>
                  </a:lnTo>
                  <a:lnTo>
                    <a:pt x="61" y="7"/>
                  </a:lnTo>
                  <a:lnTo>
                    <a:pt x="50" y="10"/>
                  </a:lnTo>
                  <a:lnTo>
                    <a:pt x="46" y="11"/>
                  </a:lnTo>
                  <a:lnTo>
                    <a:pt x="47" y="12"/>
                  </a:lnTo>
                  <a:lnTo>
                    <a:pt x="51" y="13"/>
                  </a:lnTo>
                  <a:lnTo>
                    <a:pt x="50" y="17"/>
                  </a:lnTo>
                  <a:lnTo>
                    <a:pt x="44" y="15"/>
                  </a:lnTo>
                  <a:lnTo>
                    <a:pt x="41" y="15"/>
                  </a:lnTo>
                  <a:lnTo>
                    <a:pt x="38" y="14"/>
                  </a:lnTo>
                  <a:lnTo>
                    <a:pt x="37" y="12"/>
                  </a:lnTo>
                  <a:lnTo>
                    <a:pt x="34" y="10"/>
                  </a:lnTo>
                  <a:lnTo>
                    <a:pt x="31" y="12"/>
                  </a:lnTo>
                  <a:lnTo>
                    <a:pt x="26" y="15"/>
                  </a:lnTo>
                  <a:lnTo>
                    <a:pt x="23" y="21"/>
                  </a:lnTo>
                  <a:lnTo>
                    <a:pt x="21" y="24"/>
                  </a:lnTo>
                  <a:lnTo>
                    <a:pt x="21" y="25"/>
                  </a:lnTo>
                  <a:lnTo>
                    <a:pt x="23" y="27"/>
                  </a:lnTo>
                  <a:lnTo>
                    <a:pt x="24" y="28"/>
                  </a:lnTo>
                  <a:lnTo>
                    <a:pt x="32" y="29"/>
                  </a:lnTo>
                  <a:lnTo>
                    <a:pt x="36" y="31"/>
                  </a:lnTo>
                  <a:lnTo>
                    <a:pt x="38" y="32"/>
                  </a:lnTo>
                  <a:lnTo>
                    <a:pt x="39" y="35"/>
                  </a:lnTo>
                  <a:lnTo>
                    <a:pt x="39" y="36"/>
                  </a:lnTo>
                  <a:lnTo>
                    <a:pt x="38" y="36"/>
                  </a:lnTo>
                  <a:lnTo>
                    <a:pt x="38" y="40"/>
                  </a:lnTo>
                  <a:lnTo>
                    <a:pt x="38" y="44"/>
                  </a:lnTo>
                  <a:lnTo>
                    <a:pt x="37" y="45"/>
                  </a:lnTo>
                  <a:lnTo>
                    <a:pt x="34" y="45"/>
                  </a:lnTo>
                  <a:lnTo>
                    <a:pt x="27" y="46"/>
                  </a:lnTo>
                  <a:lnTo>
                    <a:pt x="14" y="46"/>
                  </a:lnTo>
                  <a:lnTo>
                    <a:pt x="9" y="35"/>
                  </a:lnTo>
                  <a:lnTo>
                    <a:pt x="7" y="36"/>
                  </a:lnTo>
                  <a:lnTo>
                    <a:pt x="5" y="38"/>
                  </a:lnTo>
                  <a:lnTo>
                    <a:pt x="3" y="38"/>
                  </a:lnTo>
                  <a:lnTo>
                    <a:pt x="2" y="36"/>
                  </a:lnTo>
                  <a:lnTo>
                    <a:pt x="0" y="39"/>
                  </a:lnTo>
                  <a:lnTo>
                    <a:pt x="0" y="40"/>
                  </a:lnTo>
                  <a:lnTo>
                    <a:pt x="0" y="42"/>
                  </a:lnTo>
                  <a:lnTo>
                    <a:pt x="3" y="46"/>
                  </a:lnTo>
                  <a:lnTo>
                    <a:pt x="2" y="47"/>
                  </a:lnTo>
                  <a:lnTo>
                    <a:pt x="2" y="49"/>
                  </a:lnTo>
                  <a:lnTo>
                    <a:pt x="5" y="53"/>
                  </a:lnTo>
                  <a:lnTo>
                    <a:pt x="10" y="59"/>
                  </a:lnTo>
                  <a:lnTo>
                    <a:pt x="13" y="59"/>
                  </a:lnTo>
                  <a:lnTo>
                    <a:pt x="16" y="59"/>
                  </a:lnTo>
                  <a:lnTo>
                    <a:pt x="19" y="62"/>
                  </a:lnTo>
                  <a:lnTo>
                    <a:pt x="21" y="62"/>
                  </a:lnTo>
                  <a:lnTo>
                    <a:pt x="21" y="58"/>
                  </a:lnTo>
                  <a:lnTo>
                    <a:pt x="25" y="58"/>
                  </a:lnTo>
                  <a:lnTo>
                    <a:pt x="29" y="56"/>
                  </a:lnTo>
                  <a:lnTo>
                    <a:pt x="33" y="62"/>
                  </a:lnTo>
                  <a:lnTo>
                    <a:pt x="34" y="66"/>
                  </a:lnTo>
                  <a:lnTo>
                    <a:pt x="37" y="68"/>
                  </a:lnTo>
                  <a:lnTo>
                    <a:pt x="39" y="68"/>
                  </a:lnTo>
                  <a:lnTo>
                    <a:pt x="41" y="68"/>
                  </a:lnTo>
                  <a:lnTo>
                    <a:pt x="46" y="70"/>
                  </a:lnTo>
                  <a:lnTo>
                    <a:pt x="50" y="75"/>
                  </a:lnTo>
                  <a:lnTo>
                    <a:pt x="50" y="76"/>
                  </a:lnTo>
                  <a:lnTo>
                    <a:pt x="50" y="79"/>
                  </a:lnTo>
                  <a:lnTo>
                    <a:pt x="52" y="83"/>
                  </a:lnTo>
                  <a:lnTo>
                    <a:pt x="54" y="87"/>
                  </a:lnTo>
                  <a:lnTo>
                    <a:pt x="58" y="88"/>
                  </a:lnTo>
                  <a:lnTo>
                    <a:pt x="60" y="88"/>
                  </a:lnTo>
                  <a:lnTo>
                    <a:pt x="62" y="87"/>
                  </a:lnTo>
                  <a:lnTo>
                    <a:pt x="65" y="84"/>
                  </a:lnTo>
                  <a:lnTo>
                    <a:pt x="67" y="82"/>
                  </a:lnTo>
                  <a:lnTo>
                    <a:pt x="69" y="79"/>
                  </a:lnTo>
                  <a:lnTo>
                    <a:pt x="72" y="77"/>
                  </a:lnTo>
                  <a:lnTo>
                    <a:pt x="74" y="76"/>
                  </a:lnTo>
                  <a:lnTo>
                    <a:pt x="78" y="77"/>
                  </a:lnTo>
                  <a:lnTo>
                    <a:pt x="81" y="74"/>
                  </a:lnTo>
                  <a:lnTo>
                    <a:pt x="88" y="72"/>
                  </a:lnTo>
                  <a:lnTo>
                    <a:pt x="95" y="70"/>
                  </a:lnTo>
                  <a:lnTo>
                    <a:pt x="95" y="67"/>
                  </a:lnTo>
                  <a:lnTo>
                    <a:pt x="95" y="65"/>
                  </a:lnTo>
                  <a:lnTo>
                    <a:pt x="98" y="63"/>
                  </a:lnTo>
                  <a:lnTo>
                    <a:pt x="99" y="58"/>
                  </a:lnTo>
                  <a:lnTo>
                    <a:pt x="99" y="53"/>
                  </a:lnTo>
                  <a:lnTo>
                    <a:pt x="96" y="51"/>
                  </a:lnTo>
                  <a:lnTo>
                    <a:pt x="98" y="47"/>
                  </a:lnTo>
                  <a:lnTo>
                    <a:pt x="98" y="44"/>
                  </a:lnTo>
                  <a:lnTo>
                    <a:pt x="93" y="41"/>
                  </a:lnTo>
                  <a:lnTo>
                    <a:pt x="89" y="45"/>
                  </a:lnTo>
                  <a:lnTo>
                    <a:pt x="85" y="48"/>
                  </a:lnTo>
                  <a:lnTo>
                    <a:pt x="81" y="34"/>
                  </a:lnTo>
                  <a:lnTo>
                    <a:pt x="76" y="36"/>
                  </a:lnTo>
                  <a:lnTo>
                    <a:pt x="74" y="38"/>
                  </a:lnTo>
                  <a:lnTo>
                    <a:pt x="73" y="35"/>
                  </a:lnTo>
                  <a:lnTo>
                    <a:pt x="71" y="29"/>
                  </a:lnTo>
                  <a:lnTo>
                    <a:pt x="68" y="29"/>
                  </a:lnTo>
                  <a:lnTo>
                    <a:pt x="69" y="26"/>
                  </a:lnTo>
                  <a:lnTo>
                    <a:pt x="83" y="25"/>
                  </a:lnTo>
                  <a:lnTo>
                    <a:pt x="83" y="22"/>
                  </a:lnTo>
                  <a:lnTo>
                    <a:pt x="83" y="21"/>
                  </a:lnTo>
                  <a:lnTo>
                    <a:pt x="82" y="21"/>
                  </a:lnTo>
                  <a:lnTo>
                    <a:pt x="83" y="18"/>
                  </a:lnTo>
                  <a:lnTo>
                    <a:pt x="83" y="15"/>
                  </a:lnTo>
                  <a:lnTo>
                    <a:pt x="80" y="15"/>
                  </a:lnTo>
                  <a:lnTo>
                    <a:pt x="79" y="13"/>
                  </a:lnTo>
                  <a:lnTo>
                    <a:pt x="78" y="12"/>
                  </a:lnTo>
                  <a:lnTo>
                    <a:pt x="74" y="11"/>
                  </a:lnTo>
                  <a:lnTo>
                    <a:pt x="71" y="11"/>
                  </a:lnTo>
                  <a:lnTo>
                    <a:pt x="64" y="12"/>
                  </a:lnTo>
                  <a:lnTo>
                    <a:pt x="62" y="14"/>
                  </a:lnTo>
                  <a:lnTo>
                    <a:pt x="60" y="14"/>
                  </a:lnTo>
                  <a:lnTo>
                    <a:pt x="57" y="14"/>
                  </a:lnTo>
                  <a:lnTo>
                    <a:pt x="61" y="12"/>
                  </a:lnTo>
                  <a:lnTo>
                    <a:pt x="66" y="8"/>
                  </a:lnTo>
                  <a:lnTo>
                    <a:pt x="71" y="7"/>
                  </a:lnTo>
                  <a:lnTo>
                    <a:pt x="73" y="5"/>
                  </a:lnTo>
                  <a:lnTo>
                    <a:pt x="73" y="3"/>
                  </a:lnTo>
                  <a:lnTo>
                    <a:pt x="71" y="0"/>
                  </a:lnTo>
                  <a:lnTo>
                    <a:pt x="66"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87" name="Freeform 430"/>
            <p:cNvSpPr>
              <a:spLocks/>
            </p:cNvSpPr>
            <p:nvPr/>
          </p:nvSpPr>
          <p:spPr bwMode="auto">
            <a:xfrm>
              <a:off x="1460" y="989"/>
              <a:ext cx="4" cy="4"/>
            </a:xfrm>
            <a:custGeom>
              <a:avLst/>
              <a:gdLst>
                <a:gd name="T0" fmla="*/ 0 w 4"/>
                <a:gd name="T1" fmla="*/ 0 h 4"/>
                <a:gd name="T2" fmla="*/ 0 w 4"/>
                <a:gd name="T3" fmla="*/ 4 h 4"/>
                <a:gd name="T4" fmla="*/ 0 w 4"/>
                <a:gd name="T5" fmla="*/ 4 h 4"/>
                <a:gd name="T6" fmla="*/ 4 w 4"/>
                <a:gd name="T7" fmla="*/ 4 h 4"/>
                <a:gd name="T8" fmla="*/ 2 w 4"/>
                <a:gd name="T9" fmla="*/ 0 h 4"/>
                <a:gd name="T10" fmla="*/ 2 w 4"/>
                <a:gd name="T11" fmla="*/ 0 h 4"/>
                <a:gd name="T12" fmla="*/ 0 w 4"/>
                <a:gd name="T13" fmla="*/ 0 h 4"/>
                <a:gd name="T14" fmla="*/ 0 w 4"/>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0" y="0"/>
                  </a:moveTo>
                  <a:lnTo>
                    <a:pt x="0" y="4"/>
                  </a:lnTo>
                  <a:lnTo>
                    <a:pt x="4" y="4"/>
                  </a:lnTo>
                  <a:lnTo>
                    <a:pt x="2"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88" name="Freeform 431"/>
            <p:cNvSpPr>
              <a:spLocks/>
            </p:cNvSpPr>
            <p:nvPr/>
          </p:nvSpPr>
          <p:spPr bwMode="auto">
            <a:xfrm>
              <a:off x="1540" y="1087"/>
              <a:ext cx="1" cy="2"/>
            </a:xfrm>
            <a:custGeom>
              <a:avLst/>
              <a:gdLst>
                <a:gd name="T0" fmla="*/ 0 w 1"/>
                <a:gd name="T1" fmla="*/ 0 h 2"/>
                <a:gd name="T2" fmla="*/ 1 w 1"/>
                <a:gd name="T3" fmla="*/ 2 h 2"/>
                <a:gd name="T4" fmla="*/ 1 w 1"/>
                <a:gd name="T5" fmla="*/ 2 h 2"/>
                <a:gd name="T6" fmla="*/ 1 w 1"/>
                <a:gd name="T7" fmla="*/ 0 h 2"/>
                <a:gd name="T8" fmla="*/ 0 w 1"/>
                <a:gd name="T9" fmla="*/ 0 h 2"/>
                <a:gd name="T10" fmla="*/ 0 w 1"/>
                <a:gd name="T11" fmla="*/ 0 h 2"/>
                <a:gd name="T12" fmla="*/ 0 60000 65536"/>
                <a:gd name="T13" fmla="*/ 0 60000 65536"/>
                <a:gd name="T14" fmla="*/ 0 60000 65536"/>
                <a:gd name="T15" fmla="*/ 0 60000 65536"/>
                <a:gd name="T16" fmla="*/ 0 60000 65536"/>
                <a:gd name="T17" fmla="*/ 0 60000 65536"/>
                <a:gd name="T18" fmla="*/ 0 w 1"/>
                <a:gd name="T19" fmla="*/ 0 h 2"/>
                <a:gd name="T20" fmla="*/ 1 w 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 h="2">
                  <a:moveTo>
                    <a:pt x="0" y="0"/>
                  </a:moveTo>
                  <a:lnTo>
                    <a:pt x="1" y="2"/>
                  </a:lnTo>
                  <a:lnTo>
                    <a:pt x="1"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89" name="Freeform 432"/>
            <p:cNvSpPr>
              <a:spLocks/>
            </p:cNvSpPr>
            <p:nvPr/>
          </p:nvSpPr>
          <p:spPr bwMode="auto">
            <a:xfrm>
              <a:off x="1457" y="1143"/>
              <a:ext cx="2" cy="2"/>
            </a:xfrm>
            <a:custGeom>
              <a:avLst/>
              <a:gdLst>
                <a:gd name="T0" fmla="*/ 2 w 2"/>
                <a:gd name="T1" fmla="*/ 0 h 2"/>
                <a:gd name="T2" fmla="*/ 2 w 2"/>
                <a:gd name="T3" fmla="*/ 2 h 2"/>
                <a:gd name="T4" fmla="*/ 2 w 2"/>
                <a:gd name="T5" fmla="*/ 2 h 2"/>
                <a:gd name="T6" fmla="*/ 0 w 2"/>
                <a:gd name="T7" fmla="*/ 2 h 2"/>
                <a:gd name="T8" fmla="*/ 0 w 2"/>
                <a:gd name="T9" fmla="*/ 1 h 2"/>
                <a:gd name="T10" fmla="*/ 2 w 2"/>
                <a:gd name="T11" fmla="*/ 0 h 2"/>
                <a:gd name="T12" fmla="*/ 2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2" y="0"/>
                  </a:moveTo>
                  <a:lnTo>
                    <a:pt x="2" y="2"/>
                  </a:lnTo>
                  <a:lnTo>
                    <a:pt x="0" y="2"/>
                  </a:lnTo>
                  <a:lnTo>
                    <a:pt x="0" y="1"/>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90" name="Freeform 433"/>
            <p:cNvSpPr>
              <a:spLocks/>
            </p:cNvSpPr>
            <p:nvPr/>
          </p:nvSpPr>
          <p:spPr bwMode="auto">
            <a:xfrm>
              <a:off x="1133" y="985"/>
              <a:ext cx="275" cy="144"/>
            </a:xfrm>
            <a:custGeom>
              <a:avLst/>
              <a:gdLst>
                <a:gd name="T0" fmla="*/ 10 w 275"/>
                <a:gd name="T1" fmla="*/ 43 h 144"/>
                <a:gd name="T2" fmla="*/ 0 w 275"/>
                <a:gd name="T3" fmla="*/ 53 h 144"/>
                <a:gd name="T4" fmla="*/ 15 w 275"/>
                <a:gd name="T5" fmla="*/ 56 h 144"/>
                <a:gd name="T6" fmla="*/ 21 w 275"/>
                <a:gd name="T7" fmla="*/ 59 h 144"/>
                <a:gd name="T8" fmla="*/ 28 w 275"/>
                <a:gd name="T9" fmla="*/ 66 h 144"/>
                <a:gd name="T10" fmla="*/ 49 w 275"/>
                <a:gd name="T11" fmla="*/ 57 h 144"/>
                <a:gd name="T12" fmla="*/ 57 w 275"/>
                <a:gd name="T13" fmla="*/ 61 h 144"/>
                <a:gd name="T14" fmla="*/ 44 w 275"/>
                <a:gd name="T15" fmla="*/ 66 h 144"/>
                <a:gd name="T16" fmla="*/ 20 w 275"/>
                <a:gd name="T17" fmla="*/ 76 h 144"/>
                <a:gd name="T18" fmla="*/ 35 w 275"/>
                <a:gd name="T19" fmla="*/ 78 h 144"/>
                <a:gd name="T20" fmla="*/ 49 w 275"/>
                <a:gd name="T21" fmla="*/ 80 h 144"/>
                <a:gd name="T22" fmla="*/ 77 w 275"/>
                <a:gd name="T23" fmla="*/ 78 h 144"/>
                <a:gd name="T24" fmla="*/ 92 w 275"/>
                <a:gd name="T25" fmla="*/ 80 h 144"/>
                <a:gd name="T26" fmla="*/ 101 w 275"/>
                <a:gd name="T27" fmla="*/ 83 h 144"/>
                <a:gd name="T28" fmla="*/ 114 w 275"/>
                <a:gd name="T29" fmla="*/ 78 h 144"/>
                <a:gd name="T30" fmla="*/ 105 w 275"/>
                <a:gd name="T31" fmla="*/ 89 h 144"/>
                <a:gd name="T32" fmla="*/ 80 w 275"/>
                <a:gd name="T33" fmla="*/ 89 h 144"/>
                <a:gd name="T34" fmla="*/ 49 w 275"/>
                <a:gd name="T35" fmla="*/ 97 h 144"/>
                <a:gd name="T36" fmla="*/ 35 w 275"/>
                <a:gd name="T37" fmla="*/ 109 h 144"/>
                <a:gd name="T38" fmla="*/ 44 w 275"/>
                <a:gd name="T39" fmla="*/ 115 h 144"/>
                <a:gd name="T40" fmla="*/ 64 w 275"/>
                <a:gd name="T41" fmla="*/ 123 h 144"/>
                <a:gd name="T42" fmla="*/ 83 w 275"/>
                <a:gd name="T43" fmla="*/ 139 h 144"/>
                <a:gd name="T44" fmla="*/ 99 w 275"/>
                <a:gd name="T45" fmla="*/ 144 h 144"/>
                <a:gd name="T46" fmla="*/ 112 w 275"/>
                <a:gd name="T47" fmla="*/ 138 h 144"/>
                <a:gd name="T48" fmla="*/ 140 w 275"/>
                <a:gd name="T49" fmla="*/ 135 h 144"/>
                <a:gd name="T50" fmla="*/ 152 w 275"/>
                <a:gd name="T51" fmla="*/ 131 h 144"/>
                <a:gd name="T52" fmla="*/ 176 w 275"/>
                <a:gd name="T53" fmla="*/ 122 h 144"/>
                <a:gd name="T54" fmla="*/ 194 w 275"/>
                <a:gd name="T55" fmla="*/ 109 h 144"/>
                <a:gd name="T56" fmla="*/ 195 w 275"/>
                <a:gd name="T57" fmla="*/ 118 h 144"/>
                <a:gd name="T58" fmla="*/ 210 w 275"/>
                <a:gd name="T59" fmla="*/ 129 h 144"/>
                <a:gd name="T60" fmla="*/ 223 w 275"/>
                <a:gd name="T61" fmla="*/ 130 h 144"/>
                <a:gd name="T62" fmla="*/ 234 w 275"/>
                <a:gd name="T63" fmla="*/ 131 h 144"/>
                <a:gd name="T64" fmla="*/ 249 w 275"/>
                <a:gd name="T65" fmla="*/ 130 h 144"/>
                <a:gd name="T66" fmla="*/ 259 w 275"/>
                <a:gd name="T67" fmla="*/ 119 h 144"/>
                <a:gd name="T68" fmla="*/ 246 w 275"/>
                <a:gd name="T69" fmla="*/ 117 h 144"/>
                <a:gd name="T70" fmla="*/ 237 w 275"/>
                <a:gd name="T71" fmla="*/ 114 h 144"/>
                <a:gd name="T72" fmla="*/ 244 w 275"/>
                <a:gd name="T73" fmla="*/ 112 h 144"/>
                <a:gd name="T74" fmla="*/ 252 w 275"/>
                <a:gd name="T75" fmla="*/ 109 h 144"/>
                <a:gd name="T76" fmla="*/ 258 w 275"/>
                <a:gd name="T77" fmla="*/ 103 h 144"/>
                <a:gd name="T78" fmla="*/ 272 w 275"/>
                <a:gd name="T79" fmla="*/ 114 h 144"/>
                <a:gd name="T80" fmla="*/ 272 w 275"/>
                <a:gd name="T81" fmla="*/ 107 h 144"/>
                <a:gd name="T82" fmla="*/ 265 w 275"/>
                <a:gd name="T83" fmla="*/ 94 h 144"/>
                <a:gd name="T84" fmla="*/ 239 w 275"/>
                <a:gd name="T85" fmla="*/ 78 h 144"/>
                <a:gd name="T86" fmla="*/ 230 w 275"/>
                <a:gd name="T87" fmla="*/ 84 h 144"/>
                <a:gd name="T88" fmla="*/ 218 w 275"/>
                <a:gd name="T89" fmla="*/ 73 h 144"/>
                <a:gd name="T90" fmla="*/ 211 w 275"/>
                <a:gd name="T91" fmla="*/ 57 h 144"/>
                <a:gd name="T92" fmla="*/ 206 w 275"/>
                <a:gd name="T93" fmla="*/ 43 h 144"/>
                <a:gd name="T94" fmla="*/ 194 w 275"/>
                <a:gd name="T95" fmla="*/ 38 h 144"/>
                <a:gd name="T96" fmla="*/ 179 w 275"/>
                <a:gd name="T97" fmla="*/ 39 h 144"/>
                <a:gd name="T98" fmla="*/ 167 w 275"/>
                <a:gd name="T99" fmla="*/ 49 h 144"/>
                <a:gd name="T100" fmla="*/ 163 w 275"/>
                <a:gd name="T101" fmla="*/ 29 h 144"/>
                <a:gd name="T102" fmla="*/ 154 w 275"/>
                <a:gd name="T103" fmla="*/ 16 h 144"/>
                <a:gd name="T104" fmla="*/ 140 w 275"/>
                <a:gd name="T105" fmla="*/ 12 h 144"/>
                <a:gd name="T106" fmla="*/ 133 w 275"/>
                <a:gd name="T107" fmla="*/ 28 h 144"/>
                <a:gd name="T108" fmla="*/ 126 w 275"/>
                <a:gd name="T109" fmla="*/ 24 h 144"/>
                <a:gd name="T110" fmla="*/ 104 w 275"/>
                <a:gd name="T111" fmla="*/ 9 h 144"/>
                <a:gd name="T112" fmla="*/ 104 w 275"/>
                <a:gd name="T113" fmla="*/ 29 h 144"/>
                <a:gd name="T114" fmla="*/ 94 w 275"/>
                <a:gd name="T115" fmla="*/ 36 h 144"/>
                <a:gd name="T116" fmla="*/ 82 w 275"/>
                <a:gd name="T117" fmla="*/ 16 h 144"/>
                <a:gd name="T118" fmla="*/ 63 w 275"/>
                <a:gd name="T119" fmla="*/ 7 h 144"/>
                <a:gd name="T120" fmla="*/ 36 w 275"/>
                <a:gd name="T121" fmla="*/ 15 h 144"/>
                <a:gd name="T122" fmla="*/ 20 w 275"/>
                <a:gd name="T123" fmla="*/ 25 h 1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5"/>
                <a:gd name="T187" fmla="*/ 0 h 144"/>
                <a:gd name="T188" fmla="*/ 275 w 275"/>
                <a:gd name="T189" fmla="*/ 144 h 1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5" h="144">
                  <a:moveTo>
                    <a:pt x="18" y="38"/>
                  </a:moveTo>
                  <a:lnTo>
                    <a:pt x="18" y="38"/>
                  </a:lnTo>
                  <a:lnTo>
                    <a:pt x="15" y="39"/>
                  </a:lnTo>
                  <a:lnTo>
                    <a:pt x="11" y="39"/>
                  </a:lnTo>
                  <a:lnTo>
                    <a:pt x="10" y="40"/>
                  </a:lnTo>
                  <a:lnTo>
                    <a:pt x="10" y="41"/>
                  </a:lnTo>
                  <a:lnTo>
                    <a:pt x="10" y="43"/>
                  </a:lnTo>
                  <a:lnTo>
                    <a:pt x="8" y="46"/>
                  </a:lnTo>
                  <a:lnTo>
                    <a:pt x="7" y="47"/>
                  </a:lnTo>
                  <a:lnTo>
                    <a:pt x="4" y="49"/>
                  </a:lnTo>
                  <a:lnTo>
                    <a:pt x="2" y="52"/>
                  </a:lnTo>
                  <a:lnTo>
                    <a:pt x="0" y="53"/>
                  </a:lnTo>
                  <a:lnTo>
                    <a:pt x="1" y="54"/>
                  </a:lnTo>
                  <a:lnTo>
                    <a:pt x="1" y="56"/>
                  </a:lnTo>
                  <a:lnTo>
                    <a:pt x="3" y="59"/>
                  </a:lnTo>
                  <a:lnTo>
                    <a:pt x="9" y="59"/>
                  </a:lnTo>
                  <a:lnTo>
                    <a:pt x="14" y="59"/>
                  </a:lnTo>
                  <a:lnTo>
                    <a:pt x="15" y="57"/>
                  </a:lnTo>
                  <a:lnTo>
                    <a:pt x="15" y="56"/>
                  </a:lnTo>
                  <a:lnTo>
                    <a:pt x="17" y="55"/>
                  </a:lnTo>
                  <a:lnTo>
                    <a:pt x="20" y="54"/>
                  </a:lnTo>
                  <a:lnTo>
                    <a:pt x="21" y="55"/>
                  </a:lnTo>
                  <a:lnTo>
                    <a:pt x="21" y="56"/>
                  </a:lnTo>
                  <a:lnTo>
                    <a:pt x="20" y="57"/>
                  </a:lnTo>
                  <a:lnTo>
                    <a:pt x="21" y="59"/>
                  </a:lnTo>
                  <a:lnTo>
                    <a:pt x="23" y="60"/>
                  </a:lnTo>
                  <a:lnTo>
                    <a:pt x="23" y="61"/>
                  </a:lnTo>
                  <a:lnTo>
                    <a:pt x="16" y="61"/>
                  </a:lnTo>
                  <a:lnTo>
                    <a:pt x="16" y="66"/>
                  </a:lnTo>
                  <a:lnTo>
                    <a:pt x="28" y="66"/>
                  </a:lnTo>
                  <a:lnTo>
                    <a:pt x="30" y="59"/>
                  </a:lnTo>
                  <a:lnTo>
                    <a:pt x="36" y="61"/>
                  </a:lnTo>
                  <a:lnTo>
                    <a:pt x="41" y="62"/>
                  </a:lnTo>
                  <a:lnTo>
                    <a:pt x="44" y="62"/>
                  </a:lnTo>
                  <a:lnTo>
                    <a:pt x="49" y="57"/>
                  </a:lnTo>
                  <a:lnTo>
                    <a:pt x="52" y="57"/>
                  </a:lnTo>
                  <a:lnTo>
                    <a:pt x="57" y="57"/>
                  </a:lnTo>
                  <a:lnTo>
                    <a:pt x="66" y="57"/>
                  </a:lnTo>
                  <a:lnTo>
                    <a:pt x="66" y="61"/>
                  </a:lnTo>
                  <a:lnTo>
                    <a:pt x="57" y="61"/>
                  </a:lnTo>
                  <a:lnTo>
                    <a:pt x="52" y="62"/>
                  </a:lnTo>
                  <a:lnTo>
                    <a:pt x="49" y="63"/>
                  </a:lnTo>
                  <a:lnTo>
                    <a:pt x="49" y="67"/>
                  </a:lnTo>
                  <a:lnTo>
                    <a:pt x="46" y="67"/>
                  </a:lnTo>
                  <a:lnTo>
                    <a:pt x="45" y="67"/>
                  </a:lnTo>
                  <a:lnTo>
                    <a:pt x="44" y="66"/>
                  </a:lnTo>
                  <a:lnTo>
                    <a:pt x="39" y="67"/>
                  </a:lnTo>
                  <a:lnTo>
                    <a:pt x="36" y="68"/>
                  </a:lnTo>
                  <a:lnTo>
                    <a:pt x="23" y="71"/>
                  </a:lnTo>
                  <a:lnTo>
                    <a:pt x="21" y="73"/>
                  </a:lnTo>
                  <a:lnTo>
                    <a:pt x="20" y="74"/>
                  </a:lnTo>
                  <a:lnTo>
                    <a:pt x="20" y="76"/>
                  </a:lnTo>
                  <a:lnTo>
                    <a:pt x="22" y="78"/>
                  </a:lnTo>
                  <a:lnTo>
                    <a:pt x="27" y="81"/>
                  </a:lnTo>
                  <a:lnTo>
                    <a:pt x="32" y="82"/>
                  </a:lnTo>
                  <a:lnTo>
                    <a:pt x="34" y="80"/>
                  </a:lnTo>
                  <a:lnTo>
                    <a:pt x="34" y="78"/>
                  </a:lnTo>
                  <a:lnTo>
                    <a:pt x="35" y="78"/>
                  </a:lnTo>
                  <a:lnTo>
                    <a:pt x="37" y="81"/>
                  </a:lnTo>
                  <a:lnTo>
                    <a:pt x="39" y="82"/>
                  </a:lnTo>
                  <a:lnTo>
                    <a:pt x="42" y="83"/>
                  </a:lnTo>
                  <a:lnTo>
                    <a:pt x="45" y="81"/>
                  </a:lnTo>
                  <a:lnTo>
                    <a:pt x="49" y="80"/>
                  </a:lnTo>
                  <a:lnTo>
                    <a:pt x="63" y="80"/>
                  </a:lnTo>
                  <a:lnTo>
                    <a:pt x="65" y="81"/>
                  </a:lnTo>
                  <a:lnTo>
                    <a:pt x="66" y="81"/>
                  </a:lnTo>
                  <a:lnTo>
                    <a:pt x="69" y="82"/>
                  </a:lnTo>
                  <a:lnTo>
                    <a:pt x="73" y="80"/>
                  </a:lnTo>
                  <a:lnTo>
                    <a:pt x="77" y="78"/>
                  </a:lnTo>
                  <a:lnTo>
                    <a:pt x="79" y="78"/>
                  </a:lnTo>
                  <a:lnTo>
                    <a:pt x="80" y="78"/>
                  </a:lnTo>
                  <a:lnTo>
                    <a:pt x="82" y="80"/>
                  </a:lnTo>
                  <a:lnTo>
                    <a:pt x="84" y="81"/>
                  </a:lnTo>
                  <a:lnTo>
                    <a:pt x="86" y="82"/>
                  </a:lnTo>
                  <a:lnTo>
                    <a:pt x="92" y="80"/>
                  </a:lnTo>
                  <a:lnTo>
                    <a:pt x="93" y="76"/>
                  </a:lnTo>
                  <a:lnTo>
                    <a:pt x="96" y="76"/>
                  </a:lnTo>
                  <a:lnTo>
                    <a:pt x="97" y="77"/>
                  </a:lnTo>
                  <a:lnTo>
                    <a:pt x="101" y="80"/>
                  </a:lnTo>
                  <a:lnTo>
                    <a:pt x="101" y="83"/>
                  </a:lnTo>
                  <a:lnTo>
                    <a:pt x="104" y="83"/>
                  </a:lnTo>
                  <a:lnTo>
                    <a:pt x="106" y="83"/>
                  </a:lnTo>
                  <a:lnTo>
                    <a:pt x="110" y="81"/>
                  </a:lnTo>
                  <a:lnTo>
                    <a:pt x="111" y="78"/>
                  </a:lnTo>
                  <a:lnTo>
                    <a:pt x="112" y="78"/>
                  </a:lnTo>
                  <a:lnTo>
                    <a:pt x="114" y="78"/>
                  </a:lnTo>
                  <a:lnTo>
                    <a:pt x="115" y="80"/>
                  </a:lnTo>
                  <a:lnTo>
                    <a:pt x="115" y="83"/>
                  </a:lnTo>
                  <a:lnTo>
                    <a:pt x="111" y="83"/>
                  </a:lnTo>
                  <a:lnTo>
                    <a:pt x="111" y="88"/>
                  </a:lnTo>
                  <a:lnTo>
                    <a:pt x="105" y="89"/>
                  </a:lnTo>
                  <a:lnTo>
                    <a:pt x="104" y="93"/>
                  </a:lnTo>
                  <a:lnTo>
                    <a:pt x="94" y="94"/>
                  </a:lnTo>
                  <a:lnTo>
                    <a:pt x="85" y="93"/>
                  </a:lnTo>
                  <a:lnTo>
                    <a:pt x="80" y="89"/>
                  </a:lnTo>
                  <a:lnTo>
                    <a:pt x="72" y="90"/>
                  </a:lnTo>
                  <a:lnTo>
                    <a:pt x="63" y="93"/>
                  </a:lnTo>
                  <a:lnTo>
                    <a:pt x="62" y="95"/>
                  </a:lnTo>
                  <a:lnTo>
                    <a:pt x="62" y="96"/>
                  </a:lnTo>
                  <a:lnTo>
                    <a:pt x="56" y="97"/>
                  </a:lnTo>
                  <a:lnTo>
                    <a:pt x="49" y="97"/>
                  </a:lnTo>
                  <a:lnTo>
                    <a:pt x="35" y="96"/>
                  </a:lnTo>
                  <a:lnTo>
                    <a:pt x="36" y="98"/>
                  </a:lnTo>
                  <a:lnTo>
                    <a:pt x="35" y="102"/>
                  </a:lnTo>
                  <a:lnTo>
                    <a:pt x="34" y="105"/>
                  </a:lnTo>
                  <a:lnTo>
                    <a:pt x="34" y="108"/>
                  </a:lnTo>
                  <a:lnTo>
                    <a:pt x="35" y="109"/>
                  </a:lnTo>
                  <a:lnTo>
                    <a:pt x="35" y="108"/>
                  </a:lnTo>
                  <a:lnTo>
                    <a:pt x="36" y="109"/>
                  </a:lnTo>
                  <a:lnTo>
                    <a:pt x="36" y="112"/>
                  </a:lnTo>
                  <a:lnTo>
                    <a:pt x="39" y="114"/>
                  </a:lnTo>
                  <a:lnTo>
                    <a:pt x="44" y="115"/>
                  </a:lnTo>
                  <a:lnTo>
                    <a:pt x="44" y="118"/>
                  </a:lnTo>
                  <a:lnTo>
                    <a:pt x="51" y="122"/>
                  </a:lnTo>
                  <a:lnTo>
                    <a:pt x="58" y="124"/>
                  </a:lnTo>
                  <a:lnTo>
                    <a:pt x="62" y="124"/>
                  </a:lnTo>
                  <a:lnTo>
                    <a:pt x="64" y="123"/>
                  </a:lnTo>
                  <a:lnTo>
                    <a:pt x="71" y="124"/>
                  </a:lnTo>
                  <a:lnTo>
                    <a:pt x="77" y="126"/>
                  </a:lnTo>
                  <a:lnTo>
                    <a:pt x="78" y="129"/>
                  </a:lnTo>
                  <a:lnTo>
                    <a:pt x="78" y="133"/>
                  </a:lnTo>
                  <a:lnTo>
                    <a:pt x="79" y="140"/>
                  </a:lnTo>
                  <a:lnTo>
                    <a:pt x="83" y="139"/>
                  </a:lnTo>
                  <a:lnTo>
                    <a:pt x="85" y="138"/>
                  </a:lnTo>
                  <a:lnTo>
                    <a:pt x="87" y="139"/>
                  </a:lnTo>
                  <a:lnTo>
                    <a:pt x="89" y="142"/>
                  </a:lnTo>
                  <a:lnTo>
                    <a:pt x="92" y="142"/>
                  </a:lnTo>
                  <a:lnTo>
                    <a:pt x="92" y="143"/>
                  </a:lnTo>
                  <a:lnTo>
                    <a:pt x="99" y="144"/>
                  </a:lnTo>
                  <a:lnTo>
                    <a:pt x="105" y="142"/>
                  </a:lnTo>
                  <a:lnTo>
                    <a:pt x="105" y="139"/>
                  </a:lnTo>
                  <a:lnTo>
                    <a:pt x="108" y="138"/>
                  </a:lnTo>
                  <a:lnTo>
                    <a:pt x="111" y="137"/>
                  </a:lnTo>
                  <a:lnTo>
                    <a:pt x="112" y="138"/>
                  </a:lnTo>
                  <a:lnTo>
                    <a:pt x="115" y="139"/>
                  </a:lnTo>
                  <a:lnTo>
                    <a:pt x="121" y="139"/>
                  </a:lnTo>
                  <a:lnTo>
                    <a:pt x="131" y="139"/>
                  </a:lnTo>
                  <a:lnTo>
                    <a:pt x="131" y="138"/>
                  </a:lnTo>
                  <a:lnTo>
                    <a:pt x="135" y="136"/>
                  </a:lnTo>
                  <a:lnTo>
                    <a:pt x="140" y="135"/>
                  </a:lnTo>
                  <a:lnTo>
                    <a:pt x="144" y="135"/>
                  </a:lnTo>
                  <a:lnTo>
                    <a:pt x="146" y="135"/>
                  </a:lnTo>
                  <a:lnTo>
                    <a:pt x="147" y="130"/>
                  </a:lnTo>
                  <a:lnTo>
                    <a:pt x="148" y="130"/>
                  </a:lnTo>
                  <a:lnTo>
                    <a:pt x="152" y="131"/>
                  </a:lnTo>
                  <a:lnTo>
                    <a:pt x="155" y="130"/>
                  </a:lnTo>
                  <a:lnTo>
                    <a:pt x="159" y="128"/>
                  </a:lnTo>
                  <a:lnTo>
                    <a:pt x="165" y="124"/>
                  </a:lnTo>
                  <a:lnTo>
                    <a:pt x="172" y="123"/>
                  </a:lnTo>
                  <a:lnTo>
                    <a:pt x="174" y="123"/>
                  </a:lnTo>
                  <a:lnTo>
                    <a:pt x="176" y="122"/>
                  </a:lnTo>
                  <a:lnTo>
                    <a:pt x="179" y="118"/>
                  </a:lnTo>
                  <a:lnTo>
                    <a:pt x="181" y="115"/>
                  </a:lnTo>
                  <a:lnTo>
                    <a:pt x="183" y="115"/>
                  </a:lnTo>
                  <a:lnTo>
                    <a:pt x="187" y="114"/>
                  </a:lnTo>
                  <a:lnTo>
                    <a:pt x="190" y="111"/>
                  </a:lnTo>
                  <a:lnTo>
                    <a:pt x="194" y="109"/>
                  </a:lnTo>
                  <a:lnTo>
                    <a:pt x="194" y="108"/>
                  </a:lnTo>
                  <a:lnTo>
                    <a:pt x="196" y="108"/>
                  </a:lnTo>
                  <a:lnTo>
                    <a:pt x="197" y="108"/>
                  </a:lnTo>
                  <a:lnTo>
                    <a:pt x="201" y="109"/>
                  </a:lnTo>
                  <a:lnTo>
                    <a:pt x="195" y="118"/>
                  </a:lnTo>
                  <a:lnTo>
                    <a:pt x="196" y="119"/>
                  </a:lnTo>
                  <a:lnTo>
                    <a:pt x="197" y="121"/>
                  </a:lnTo>
                  <a:lnTo>
                    <a:pt x="204" y="122"/>
                  </a:lnTo>
                  <a:lnTo>
                    <a:pt x="210" y="123"/>
                  </a:lnTo>
                  <a:lnTo>
                    <a:pt x="210" y="126"/>
                  </a:lnTo>
                  <a:lnTo>
                    <a:pt x="210" y="129"/>
                  </a:lnTo>
                  <a:lnTo>
                    <a:pt x="213" y="129"/>
                  </a:lnTo>
                  <a:lnTo>
                    <a:pt x="215" y="129"/>
                  </a:lnTo>
                  <a:lnTo>
                    <a:pt x="216" y="125"/>
                  </a:lnTo>
                  <a:lnTo>
                    <a:pt x="221" y="129"/>
                  </a:lnTo>
                  <a:lnTo>
                    <a:pt x="223" y="130"/>
                  </a:lnTo>
                  <a:lnTo>
                    <a:pt x="225" y="131"/>
                  </a:lnTo>
                  <a:lnTo>
                    <a:pt x="228" y="130"/>
                  </a:lnTo>
                  <a:lnTo>
                    <a:pt x="229" y="129"/>
                  </a:lnTo>
                  <a:lnTo>
                    <a:pt x="230" y="129"/>
                  </a:lnTo>
                  <a:lnTo>
                    <a:pt x="232" y="130"/>
                  </a:lnTo>
                  <a:lnTo>
                    <a:pt x="234" y="131"/>
                  </a:lnTo>
                  <a:lnTo>
                    <a:pt x="235" y="133"/>
                  </a:lnTo>
                  <a:lnTo>
                    <a:pt x="238" y="133"/>
                  </a:lnTo>
                  <a:lnTo>
                    <a:pt x="238" y="132"/>
                  </a:lnTo>
                  <a:lnTo>
                    <a:pt x="238" y="131"/>
                  </a:lnTo>
                  <a:lnTo>
                    <a:pt x="239" y="129"/>
                  </a:lnTo>
                  <a:lnTo>
                    <a:pt x="249" y="130"/>
                  </a:lnTo>
                  <a:lnTo>
                    <a:pt x="250" y="126"/>
                  </a:lnTo>
                  <a:lnTo>
                    <a:pt x="255" y="125"/>
                  </a:lnTo>
                  <a:lnTo>
                    <a:pt x="257" y="124"/>
                  </a:lnTo>
                  <a:lnTo>
                    <a:pt x="258" y="122"/>
                  </a:lnTo>
                  <a:lnTo>
                    <a:pt x="259" y="119"/>
                  </a:lnTo>
                  <a:lnTo>
                    <a:pt x="256" y="119"/>
                  </a:lnTo>
                  <a:lnTo>
                    <a:pt x="256" y="115"/>
                  </a:lnTo>
                  <a:lnTo>
                    <a:pt x="252" y="115"/>
                  </a:lnTo>
                  <a:lnTo>
                    <a:pt x="248" y="115"/>
                  </a:lnTo>
                  <a:lnTo>
                    <a:pt x="246" y="117"/>
                  </a:lnTo>
                  <a:lnTo>
                    <a:pt x="246" y="118"/>
                  </a:lnTo>
                  <a:lnTo>
                    <a:pt x="245" y="119"/>
                  </a:lnTo>
                  <a:lnTo>
                    <a:pt x="242" y="118"/>
                  </a:lnTo>
                  <a:lnTo>
                    <a:pt x="239" y="117"/>
                  </a:lnTo>
                  <a:lnTo>
                    <a:pt x="238" y="116"/>
                  </a:lnTo>
                  <a:lnTo>
                    <a:pt x="237" y="114"/>
                  </a:lnTo>
                  <a:lnTo>
                    <a:pt x="232" y="111"/>
                  </a:lnTo>
                  <a:lnTo>
                    <a:pt x="234" y="107"/>
                  </a:lnTo>
                  <a:lnTo>
                    <a:pt x="237" y="107"/>
                  </a:lnTo>
                  <a:lnTo>
                    <a:pt x="241" y="108"/>
                  </a:lnTo>
                  <a:lnTo>
                    <a:pt x="242" y="110"/>
                  </a:lnTo>
                  <a:lnTo>
                    <a:pt x="244" y="112"/>
                  </a:lnTo>
                  <a:lnTo>
                    <a:pt x="248" y="112"/>
                  </a:lnTo>
                  <a:lnTo>
                    <a:pt x="251" y="112"/>
                  </a:lnTo>
                  <a:lnTo>
                    <a:pt x="258" y="114"/>
                  </a:lnTo>
                  <a:lnTo>
                    <a:pt x="258" y="110"/>
                  </a:lnTo>
                  <a:lnTo>
                    <a:pt x="252" y="109"/>
                  </a:lnTo>
                  <a:lnTo>
                    <a:pt x="251" y="107"/>
                  </a:lnTo>
                  <a:lnTo>
                    <a:pt x="252" y="107"/>
                  </a:lnTo>
                  <a:lnTo>
                    <a:pt x="256" y="105"/>
                  </a:lnTo>
                  <a:lnTo>
                    <a:pt x="256" y="104"/>
                  </a:lnTo>
                  <a:lnTo>
                    <a:pt x="257" y="104"/>
                  </a:lnTo>
                  <a:lnTo>
                    <a:pt x="258" y="103"/>
                  </a:lnTo>
                  <a:lnTo>
                    <a:pt x="262" y="105"/>
                  </a:lnTo>
                  <a:lnTo>
                    <a:pt x="268" y="109"/>
                  </a:lnTo>
                  <a:lnTo>
                    <a:pt x="268" y="114"/>
                  </a:lnTo>
                  <a:lnTo>
                    <a:pt x="270" y="114"/>
                  </a:lnTo>
                  <a:lnTo>
                    <a:pt x="272" y="114"/>
                  </a:lnTo>
                  <a:lnTo>
                    <a:pt x="273" y="112"/>
                  </a:lnTo>
                  <a:lnTo>
                    <a:pt x="275" y="112"/>
                  </a:lnTo>
                  <a:lnTo>
                    <a:pt x="275" y="110"/>
                  </a:lnTo>
                  <a:lnTo>
                    <a:pt x="275" y="109"/>
                  </a:lnTo>
                  <a:lnTo>
                    <a:pt x="272" y="107"/>
                  </a:lnTo>
                  <a:lnTo>
                    <a:pt x="273" y="101"/>
                  </a:lnTo>
                  <a:lnTo>
                    <a:pt x="272" y="95"/>
                  </a:lnTo>
                  <a:lnTo>
                    <a:pt x="270" y="93"/>
                  </a:lnTo>
                  <a:lnTo>
                    <a:pt x="268" y="93"/>
                  </a:lnTo>
                  <a:lnTo>
                    <a:pt x="265" y="94"/>
                  </a:lnTo>
                  <a:lnTo>
                    <a:pt x="263" y="95"/>
                  </a:lnTo>
                  <a:lnTo>
                    <a:pt x="258" y="95"/>
                  </a:lnTo>
                  <a:lnTo>
                    <a:pt x="253" y="95"/>
                  </a:lnTo>
                  <a:lnTo>
                    <a:pt x="250" y="93"/>
                  </a:lnTo>
                  <a:lnTo>
                    <a:pt x="246" y="90"/>
                  </a:lnTo>
                  <a:lnTo>
                    <a:pt x="242" y="86"/>
                  </a:lnTo>
                  <a:lnTo>
                    <a:pt x="239" y="78"/>
                  </a:lnTo>
                  <a:lnTo>
                    <a:pt x="237" y="78"/>
                  </a:lnTo>
                  <a:lnTo>
                    <a:pt x="237" y="87"/>
                  </a:lnTo>
                  <a:lnTo>
                    <a:pt x="236" y="86"/>
                  </a:lnTo>
                  <a:lnTo>
                    <a:pt x="235" y="86"/>
                  </a:lnTo>
                  <a:lnTo>
                    <a:pt x="230" y="84"/>
                  </a:lnTo>
                  <a:lnTo>
                    <a:pt x="228" y="84"/>
                  </a:lnTo>
                  <a:lnTo>
                    <a:pt x="225" y="84"/>
                  </a:lnTo>
                  <a:lnTo>
                    <a:pt x="225" y="82"/>
                  </a:lnTo>
                  <a:lnTo>
                    <a:pt x="224" y="80"/>
                  </a:lnTo>
                  <a:lnTo>
                    <a:pt x="221" y="75"/>
                  </a:lnTo>
                  <a:lnTo>
                    <a:pt x="218" y="73"/>
                  </a:lnTo>
                  <a:lnTo>
                    <a:pt x="216" y="70"/>
                  </a:lnTo>
                  <a:lnTo>
                    <a:pt x="216" y="64"/>
                  </a:lnTo>
                  <a:lnTo>
                    <a:pt x="215" y="61"/>
                  </a:lnTo>
                  <a:lnTo>
                    <a:pt x="215" y="59"/>
                  </a:lnTo>
                  <a:lnTo>
                    <a:pt x="213" y="59"/>
                  </a:lnTo>
                  <a:lnTo>
                    <a:pt x="211" y="57"/>
                  </a:lnTo>
                  <a:lnTo>
                    <a:pt x="209" y="57"/>
                  </a:lnTo>
                  <a:lnTo>
                    <a:pt x="208" y="56"/>
                  </a:lnTo>
                  <a:lnTo>
                    <a:pt x="207" y="53"/>
                  </a:lnTo>
                  <a:lnTo>
                    <a:pt x="207" y="50"/>
                  </a:lnTo>
                  <a:lnTo>
                    <a:pt x="208" y="47"/>
                  </a:lnTo>
                  <a:lnTo>
                    <a:pt x="206" y="43"/>
                  </a:lnTo>
                  <a:lnTo>
                    <a:pt x="203" y="41"/>
                  </a:lnTo>
                  <a:lnTo>
                    <a:pt x="203" y="39"/>
                  </a:lnTo>
                  <a:lnTo>
                    <a:pt x="202" y="38"/>
                  </a:lnTo>
                  <a:lnTo>
                    <a:pt x="198" y="38"/>
                  </a:lnTo>
                  <a:lnTo>
                    <a:pt x="194" y="38"/>
                  </a:lnTo>
                  <a:lnTo>
                    <a:pt x="189" y="36"/>
                  </a:lnTo>
                  <a:lnTo>
                    <a:pt x="187" y="35"/>
                  </a:lnTo>
                  <a:lnTo>
                    <a:pt x="184" y="35"/>
                  </a:lnTo>
                  <a:lnTo>
                    <a:pt x="183" y="38"/>
                  </a:lnTo>
                  <a:lnTo>
                    <a:pt x="181" y="38"/>
                  </a:lnTo>
                  <a:lnTo>
                    <a:pt x="180" y="39"/>
                  </a:lnTo>
                  <a:lnTo>
                    <a:pt x="179" y="39"/>
                  </a:lnTo>
                  <a:lnTo>
                    <a:pt x="177" y="39"/>
                  </a:lnTo>
                  <a:lnTo>
                    <a:pt x="175" y="34"/>
                  </a:lnTo>
                  <a:lnTo>
                    <a:pt x="173" y="34"/>
                  </a:lnTo>
                  <a:lnTo>
                    <a:pt x="167" y="43"/>
                  </a:lnTo>
                  <a:lnTo>
                    <a:pt x="167" y="46"/>
                  </a:lnTo>
                  <a:lnTo>
                    <a:pt x="167" y="49"/>
                  </a:lnTo>
                  <a:lnTo>
                    <a:pt x="166" y="50"/>
                  </a:lnTo>
                  <a:lnTo>
                    <a:pt x="163" y="52"/>
                  </a:lnTo>
                  <a:lnTo>
                    <a:pt x="159" y="54"/>
                  </a:lnTo>
                  <a:lnTo>
                    <a:pt x="158" y="47"/>
                  </a:lnTo>
                  <a:lnTo>
                    <a:pt x="159" y="41"/>
                  </a:lnTo>
                  <a:lnTo>
                    <a:pt x="163" y="29"/>
                  </a:lnTo>
                  <a:lnTo>
                    <a:pt x="162" y="28"/>
                  </a:lnTo>
                  <a:lnTo>
                    <a:pt x="160" y="29"/>
                  </a:lnTo>
                  <a:lnTo>
                    <a:pt x="154" y="20"/>
                  </a:lnTo>
                  <a:lnTo>
                    <a:pt x="154" y="18"/>
                  </a:lnTo>
                  <a:lnTo>
                    <a:pt x="154" y="16"/>
                  </a:lnTo>
                  <a:lnTo>
                    <a:pt x="152" y="15"/>
                  </a:lnTo>
                  <a:lnTo>
                    <a:pt x="151" y="15"/>
                  </a:lnTo>
                  <a:lnTo>
                    <a:pt x="151" y="16"/>
                  </a:lnTo>
                  <a:lnTo>
                    <a:pt x="145" y="12"/>
                  </a:lnTo>
                  <a:lnTo>
                    <a:pt x="140" y="12"/>
                  </a:lnTo>
                  <a:lnTo>
                    <a:pt x="140" y="15"/>
                  </a:lnTo>
                  <a:lnTo>
                    <a:pt x="140" y="18"/>
                  </a:lnTo>
                  <a:lnTo>
                    <a:pt x="137" y="20"/>
                  </a:lnTo>
                  <a:lnTo>
                    <a:pt x="133" y="22"/>
                  </a:lnTo>
                  <a:lnTo>
                    <a:pt x="133" y="25"/>
                  </a:lnTo>
                  <a:lnTo>
                    <a:pt x="133" y="28"/>
                  </a:lnTo>
                  <a:lnTo>
                    <a:pt x="131" y="27"/>
                  </a:lnTo>
                  <a:lnTo>
                    <a:pt x="129" y="28"/>
                  </a:lnTo>
                  <a:lnTo>
                    <a:pt x="128" y="27"/>
                  </a:lnTo>
                  <a:lnTo>
                    <a:pt x="126" y="27"/>
                  </a:lnTo>
                  <a:lnTo>
                    <a:pt x="126" y="24"/>
                  </a:lnTo>
                  <a:lnTo>
                    <a:pt x="126" y="21"/>
                  </a:lnTo>
                  <a:lnTo>
                    <a:pt x="124" y="19"/>
                  </a:lnTo>
                  <a:lnTo>
                    <a:pt x="121" y="16"/>
                  </a:lnTo>
                  <a:lnTo>
                    <a:pt x="114" y="13"/>
                  </a:lnTo>
                  <a:lnTo>
                    <a:pt x="110" y="11"/>
                  </a:lnTo>
                  <a:lnTo>
                    <a:pt x="104" y="9"/>
                  </a:lnTo>
                  <a:lnTo>
                    <a:pt x="104" y="16"/>
                  </a:lnTo>
                  <a:lnTo>
                    <a:pt x="103" y="24"/>
                  </a:lnTo>
                  <a:lnTo>
                    <a:pt x="103" y="25"/>
                  </a:lnTo>
                  <a:lnTo>
                    <a:pt x="103" y="27"/>
                  </a:lnTo>
                  <a:lnTo>
                    <a:pt x="104" y="29"/>
                  </a:lnTo>
                  <a:lnTo>
                    <a:pt x="105" y="33"/>
                  </a:lnTo>
                  <a:lnTo>
                    <a:pt x="104" y="38"/>
                  </a:lnTo>
                  <a:lnTo>
                    <a:pt x="100" y="40"/>
                  </a:lnTo>
                  <a:lnTo>
                    <a:pt x="98" y="36"/>
                  </a:lnTo>
                  <a:lnTo>
                    <a:pt x="94" y="36"/>
                  </a:lnTo>
                  <a:lnTo>
                    <a:pt x="92" y="35"/>
                  </a:lnTo>
                  <a:lnTo>
                    <a:pt x="80" y="27"/>
                  </a:lnTo>
                  <a:lnTo>
                    <a:pt x="80" y="24"/>
                  </a:lnTo>
                  <a:lnTo>
                    <a:pt x="80" y="21"/>
                  </a:lnTo>
                  <a:lnTo>
                    <a:pt x="82" y="16"/>
                  </a:lnTo>
                  <a:lnTo>
                    <a:pt x="82" y="12"/>
                  </a:lnTo>
                  <a:lnTo>
                    <a:pt x="82" y="7"/>
                  </a:lnTo>
                  <a:lnTo>
                    <a:pt x="79" y="1"/>
                  </a:lnTo>
                  <a:lnTo>
                    <a:pt x="70" y="0"/>
                  </a:lnTo>
                  <a:lnTo>
                    <a:pt x="66" y="4"/>
                  </a:lnTo>
                  <a:lnTo>
                    <a:pt x="63" y="7"/>
                  </a:lnTo>
                  <a:lnTo>
                    <a:pt x="53" y="12"/>
                  </a:lnTo>
                  <a:lnTo>
                    <a:pt x="52" y="14"/>
                  </a:lnTo>
                  <a:lnTo>
                    <a:pt x="49" y="15"/>
                  </a:lnTo>
                  <a:lnTo>
                    <a:pt x="44" y="14"/>
                  </a:lnTo>
                  <a:lnTo>
                    <a:pt x="38" y="14"/>
                  </a:lnTo>
                  <a:lnTo>
                    <a:pt x="36" y="15"/>
                  </a:lnTo>
                  <a:lnTo>
                    <a:pt x="34" y="16"/>
                  </a:lnTo>
                  <a:lnTo>
                    <a:pt x="29" y="20"/>
                  </a:lnTo>
                  <a:lnTo>
                    <a:pt x="25" y="20"/>
                  </a:lnTo>
                  <a:lnTo>
                    <a:pt x="24" y="20"/>
                  </a:lnTo>
                  <a:lnTo>
                    <a:pt x="22" y="21"/>
                  </a:lnTo>
                  <a:lnTo>
                    <a:pt x="20" y="25"/>
                  </a:lnTo>
                  <a:lnTo>
                    <a:pt x="17" y="28"/>
                  </a:lnTo>
                  <a:lnTo>
                    <a:pt x="17" y="33"/>
                  </a:lnTo>
                  <a:lnTo>
                    <a:pt x="18" y="38"/>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91" name="Freeform 434"/>
            <p:cNvSpPr>
              <a:spLocks/>
            </p:cNvSpPr>
            <p:nvPr/>
          </p:nvSpPr>
          <p:spPr bwMode="auto">
            <a:xfrm>
              <a:off x="930" y="1486"/>
              <a:ext cx="19" cy="21"/>
            </a:xfrm>
            <a:custGeom>
              <a:avLst/>
              <a:gdLst>
                <a:gd name="T0" fmla="*/ 0 w 19"/>
                <a:gd name="T1" fmla="*/ 0 h 21"/>
                <a:gd name="T2" fmla="*/ 0 w 19"/>
                <a:gd name="T3" fmla="*/ 0 h 21"/>
                <a:gd name="T4" fmla="*/ 3 w 19"/>
                <a:gd name="T5" fmla="*/ 11 h 21"/>
                <a:gd name="T6" fmla="*/ 3 w 19"/>
                <a:gd name="T7" fmla="*/ 11 h 21"/>
                <a:gd name="T8" fmla="*/ 3 w 19"/>
                <a:gd name="T9" fmla="*/ 13 h 21"/>
                <a:gd name="T10" fmla="*/ 2 w 19"/>
                <a:gd name="T11" fmla="*/ 15 h 21"/>
                <a:gd name="T12" fmla="*/ 5 w 19"/>
                <a:gd name="T13" fmla="*/ 16 h 21"/>
                <a:gd name="T14" fmla="*/ 5 w 19"/>
                <a:gd name="T15" fmla="*/ 16 h 21"/>
                <a:gd name="T16" fmla="*/ 5 w 19"/>
                <a:gd name="T17" fmla="*/ 17 h 21"/>
                <a:gd name="T18" fmla="*/ 5 w 19"/>
                <a:gd name="T19" fmla="*/ 18 h 21"/>
                <a:gd name="T20" fmla="*/ 4 w 19"/>
                <a:gd name="T21" fmla="*/ 17 h 21"/>
                <a:gd name="T22" fmla="*/ 4 w 19"/>
                <a:gd name="T23" fmla="*/ 17 h 21"/>
                <a:gd name="T24" fmla="*/ 4 w 19"/>
                <a:gd name="T25" fmla="*/ 21 h 21"/>
                <a:gd name="T26" fmla="*/ 4 w 19"/>
                <a:gd name="T27" fmla="*/ 21 h 21"/>
                <a:gd name="T28" fmla="*/ 6 w 19"/>
                <a:gd name="T29" fmla="*/ 21 h 21"/>
                <a:gd name="T30" fmla="*/ 9 w 19"/>
                <a:gd name="T31" fmla="*/ 20 h 21"/>
                <a:gd name="T32" fmla="*/ 10 w 19"/>
                <a:gd name="T33" fmla="*/ 18 h 21"/>
                <a:gd name="T34" fmla="*/ 10 w 19"/>
                <a:gd name="T35" fmla="*/ 18 h 21"/>
                <a:gd name="T36" fmla="*/ 13 w 19"/>
                <a:gd name="T37" fmla="*/ 17 h 21"/>
                <a:gd name="T38" fmla="*/ 16 w 19"/>
                <a:gd name="T39" fmla="*/ 16 h 21"/>
                <a:gd name="T40" fmla="*/ 16 w 19"/>
                <a:gd name="T41" fmla="*/ 16 h 21"/>
                <a:gd name="T42" fmla="*/ 16 w 19"/>
                <a:gd name="T43" fmla="*/ 13 h 21"/>
                <a:gd name="T44" fmla="*/ 16 w 19"/>
                <a:gd name="T45" fmla="*/ 8 h 21"/>
                <a:gd name="T46" fmla="*/ 16 w 19"/>
                <a:gd name="T47" fmla="*/ 8 h 21"/>
                <a:gd name="T48" fmla="*/ 17 w 19"/>
                <a:gd name="T49" fmla="*/ 4 h 21"/>
                <a:gd name="T50" fmla="*/ 19 w 19"/>
                <a:gd name="T51" fmla="*/ 0 h 21"/>
                <a:gd name="T52" fmla="*/ 19 w 19"/>
                <a:gd name="T53" fmla="*/ 0 h 21"/>
                <a:gd name="T54" fmla="*/ 9 w 19"/>
                <a:gd name="T55" fmla="*/ 1 h 21"/>
                <a:gd name="T56" fmla="*/ 5 w 19"/>
                <a:gd name="T57" fmla="*/ 1 h 21"/>
                <a:gd name="T58" fmla="*/ 0 w 19"/>
                <a:gd name="T59" fmla="*/ 0 h 21"/>
                <a:gd name="T60" fmla="*/ 0 w 19"/>
                <a:gd name="T61" fmla="*/ 0 h 2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9"/>
                <a:gd name="T94" fmla="*/ 0 h 21"/>
                <a:gd name="T95" fmla="*/ 19 w 19"/>
                <a:gd name="T96" fmla="*/ 21 h 2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9" h="21">
                  <a:moveTo>
                    <a:pt x="0" y="0"/>
                  </a:moveTo>
                  <a:lnTo>
                    <a:pt x="0" y="0"/>
                  </a:lnTo>
                  <a:lnTo>
                    <a:pt x="3" y="11"/>
                  </a:lnTo>
                  <a:lnTo>
                    <a:pt x="3" y="13"/>
                  </a:lnTo>
                  <a:lnTo>
                    <a:pt x="2" y="15"/>
                  </a:lnTo>
                  <a:lnTo>
                    <a:pt x="5" y="16"/>
                  </a:lnTo>
                  <a:lnTo>
                    <a:pt x="5" y="17"/>
                  </a:lnTo>
                  <a:lnTo>
                    <a:pt x="5" y="18"/>
                  </a:lnTo>
                  <a:lnTo>
                    <a:pt x="4" y="17"/>
                  </a:lnTo>
                  <a:lnTo>
                    <a:pt x="4" y="21"/>
                  </a:lnTo>
                  <a:lnTo>
                    <a:pt x="6" y="21"/>
                  </a:lnTo>
                  <a:lnTo>
                    <a:pt x="9" y="20"/>
                  </a:lnTo>
                  <a:lnTo>
                    <a:pt x="10" y="18"/>
                  </a:lnTo>
                  <a:lnTo>
                    <a:pt x="13" y="17"/>
                  </a:lnTo>
                  <a:lnTo>
                    <a:pt x="16" y="16"/>
                  </a:lnTo>
                  <a:lnTo>
                    <a:pt x="16" y="13"/>
                  </a:lnTo>
                  <a:lnTo>
                    <a:pt x="16" y="8"/>
                  </a:lnTo>
                  <a:lnTo>
                    <a:pt x="17" y="4"/>
                  </a:lnTo>
                  <a:lnTo>
                    <a:pt x="19" y="0"/>
                  </a:lnTo>
                  <a:lnTo>
                    <a:pt x="9" y="1"/>
                  </a:lnTo>
                  <a:lnTo>
                    <a:pt x="5"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92" name="Freeform 435"/>
            <p:cNvSpPr>
              <a:spLocks/>
            </p:cNvSpPr>
            <p:nvPr/>
          </p:nvSpPr>
          <p:spPr bwMode="auto">
            <a:xfrm>
              <a:off x="967" y="1488"/>
              <a:ext cx="3" cy="4"/>
            </a:xfrm>
            <a:custGeom>
              <a:avLst/>
              <a:gdLst>
                <a:gd name="T0" fmla="*/ 1 w 3"/>
                <a:gd name="T1" fmla="*/ 0 h 4"/>
                <a:gd name="T2" fmla="*/ 1 w 3"/>
                <a:gd name="T3" fmla="*/ 2 h 4"/>
                <a:gd name="T4" fmla="*/ 1 w 3"/>
                <a:gd name="T5" fmla="*/ 2 h 4"/>
                <a:gd name="T6" fmla="*/ 0 w 3"/>
                <a:gd name="T7" fmla="*/ 1 h 4"/>
                <a:gd name="T8" fmla="*/ 1 w 3"/>
                <a:gd name="T9" fmla="*/ 2 h 4"/>
                <a:gd name="T10" fmla="*/ 3 w 3"/>
                <a:gd name="T11" fmla="*/ 4 h 4"/>
                <a:gd name="T12" fmla="*/ 3 w 3"/>
                <a:gd name="T13" fmla="*/ 4 h 4"/>
                <a:gd name="T14" fmla="*/ 3 w 3"/>
                <a:gd name="T15" fmla="*/ 1 h 4"/>
                <a:gd name="T16" fmla="*/ 3 w 3"/>
                <a:gd name="T17" fmla="*/ 0 h 4"/>
                <a:gd name="T18" fmla="*/ 1 w 3"/>
                <a:gd name="T19" fmla="*/ 0 h 4"/>
                <a:gd name="T20" fmla="*/ 1 w 3"/>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4"/>
                <a:gd name="T35" fmla="*/ 3 w 3"/>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4">
                  <a:moveTo>
                    <a:pt x="1" y="0"/>
                  </a:moveTo>
                  <a:lnTo>
                    <a:pt x="1" y="2"/>
                  </a:lnTo>
                  <a:lnTo>
                    <a:pt x="0" y="1"/>
                  </a:lnTo>
                  <a:lnTo>
                    <a:pt x="1" y="2"/>
                  </a:lnTo>
                  <a:lnTo>
                    <a:pt x="3" y="4"/>
                  </a:lnTo>
                  <a:lnTo>
                    <a:pt x="3" y="1"/>
                  </a:lnTo>
                  <a:lnTo>
                    <a:pt x="3"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93" name="Freeform 436"/>
            <p:cNvSpPr>
              <a:spLocks/>
            </p:cNvSpPr>
            <p:nvPr/>
          </p:nvSpPr>
          <p:spPr bwMode="auto">
            <a:xfrm>
              <a:off x="940" y="1503"/>
              <a:ext cx="17" cy="25"/>
            </a:xfrm>
            <a:custGeom>
              <a:avLst/>
              <a:gdLst>
                <a:gd name="T0" fmla="*/ 7 w 17"/>
                <a:gd name="T1" fmla="*/ 0 h 25"/>
                <a:gd name="T2" fmla="*/ 7 w 17"/>
                <a:gd name="T3" fmla="*/ 0 h 25"/>
                <a:gd name="T4" fmla="*/ 0 w 17"/>
                <a:gd name="T5" fmla="*/ 4 h 25"/>
                <a:gd name="T6" fmla="*/ 0 w 17"/>
                <a:gd name="T7" fmla="*/ 4 h 25"/>
                <a:gd name="T8" fmla="*/ 1 w 17"/>
                <a:gd name="T9" fmla="*/ 5 h 25"/>
                <a:gd name="T10" fmla="*/ 1 w 17"/>
                <a:gd name="T11" fmla="*/ 6 h 25"/>
                <a:gd name="T12" fmla="*/ 2 w 17"/>
                <a:gd name="T13" fmla="*/ 7 h 25"/>
                <a:gd name="T14" fmla="*/ 2 w 17"/>
                <a:gd name="T15" fmla="*/ 8 h 25"/>
                <a:gd name="T16" fmla="*/ 2 w 17"/>
                <a:gd name="T17" fmla="*/ 8 h 25"/>
                <a:gd name="T18" fmla="*/ 2 w 17"/>
                <a:gd name="T19" fmla="*/ 7 h 25"/>
                <a:gd name="T20" fmla="*/ 2 w 17"/>
                <a:gd name="T21" fmla="*/ 7 h 25"/>
                <a:gd name="T22" fmla="*/ 1 w 17"/>
                <a:gd name="T23" fmla="*/ 10 h 25"/>
                <a:gd name="T24" fmla="*/ 1 w 17"/>
                <a:gd name="T25" fmla="*/ 13 h 25"/>
                <a:gd name="T26" fmla="*/ 2 w 17"/>
                <a:gd name="T27" fmla="*/ 17 h 25"/>
                <a:gd name="T28" fmla="*/ 2 w 17"/>
                <a:gd name="T29" fmla="*/ 17 h 25"/>
                <a:gd name="T30" fmla="*/ 4 w 17"/>
                <a:gd name="T31" fmla="*/ 18 h 25"/>
                <a:gd name="T32" fmla="*/ 8 w 17"/>
                <a:gd name="T33" fmla="*/ 20 h 25"/>
                <a:gd name="T34" fmla="*/ 16 w 17"/>
                <a:gd name="T35" fmla="*/ 25 h 25"/>
                <a:gd name="T36" fmla="*/ 16 w 17"/>
                <a:gd name="T37" fmla="*/ 25 h 25"/>
                <a:gd name="T38" fmla="*/ 16 w 17"/>
                <a:gd name="T39" fmla="*/ 21 h 25"/>
                <a:gd name="T40" fmla="*/ 16 w 17"/>
                <a:gd name="T41" fmla="*/ 21 h 25"/>
                <a:gd name="T42" fmla="*/ 15 w 17"/>
                <a:gd name="T43" fmla="*/ 20 h 25"/>
                <a:gd name="T44" fmla="*/ 14 w 17"/>
                <a:gd name="T45" fmla="*/ 19 h 25"/>
                <a:gd name="T46" fmla="*/ 13 w 17"/>
                <a:gd name="T47" fmla="*/ 19 h 25"/>
                <a:gd name="T48" fmla="*/ 13 w 17"/>
                <a:gd name="T49" fmla="*/ 19 h 25"/>
                <a:gd name="T50" fmla="*/ 17 w 17"/>
                <a:gd name="T51" fmla="*/ 15 h 25"/>
                <a:gd name="T52" fmla="*/ 17 w 17"/>
                <a:gd name="T53" fmla="*/ 15 h 25"/>
                <a:gd name="T54" fmla="*/ 13 w 17"/>
                <a:gd name="T55" fmla="*/ 13 h 25"/>
                <a:gd name="T56" fmla="*/ 13 w 17"/>
                <a:gd name="T57" fmla="*/ 13 h 25"/>
                <a:gd name="T58" fmla="*/ 14 w 17"/>
                <a:gd name="T59" fmla="*/ 10 h 25"/>
                <a:gd name="T60" fmla="*/ 14 w 17"/>
                <a:gd name="T61" fmla="*/ 8 h 25"/>
                <a:gd name="T62" fmla="*/ 14 w 17"/>
                <a:gd name="T63" fmla="*/ 7 h 25"/>
                <a:gd name="T64" fmla="*/ 14 w 17"/>
                <a:gd name="T65" fmla="*/ 7 h 25"/>
                <a:gd name="T66" fmla="*/ 10 w 17"/>
                <a:gd name="T67" fmla="*/ 6 h 25"/>
                <a:gd name="T68" fmla="*/ 10 w 17"/>
                <a:gd name="T69" fmla="*/ 6 h 25"/>
                <a:gd name="T70" fmla="*/ 11 w 17"/>
                <a:gd name="T71" fmla="*/ 5 h 25"/>
                <a:gd name="T72" fmla="*/ 11 w 17"/>
                <a:gd name="T73" fmla="*/ 4 h 25"/>
                <a:gd name="T74" fmla="*/ 11 w 17"/>
                <a:gd name="T75" fmla="*/ 3 h 25"/>
                <a:gd name="T76" fmla="*/ 11 w 17"/>
                <a:gd name="T77" fmla="*/ 3 h 25"/>
                <a:gd name="T78" fmla="*/ 9 w 17"/>
                <a:gd name="T79" fmla="*/ 1 h 25"/>
                <a:gd name="T80" fmla="*/ 7 w 17"/>
                <a:gd name="T81" fmla="*/ 0 h 25"/>
                <a:gd name="T82" fmla="*/ 7 w 17"/>
                <a:gd name="T83" fmla="*/ 0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
                <a:gd name="T127" fmla="*/ 0 h 25"/>
                <a:gd name="T128" fmla="*/ 17 w 17"/>
                <a:gd name="T129" fmla="*/ 25 h 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 h="25">
                  <a:moveTo>
                    <a:pt x="7" y="0"/>
                  </a:moveTo>
                  <a:lnTo>
                    <a:pt x="7" y="0"/>
                  </a:lnTo>
                  <a:lnTo>
                    <a:pt x="0" y="4"/>
                  </a:lnTo>
                  <a:lnTo>
                    <a:pt x="1" y="5"/>
                  </a:lnTo>
                  <a:lnTo>
                    <a:pt x="1" y="6"/>
                  </a:lnTo>
                  <a:lnTo>
                    <a:pt x="2" y="7"/>
                  </a:lnTo>
                  <a:lnTo>
                    <a:pt x="2" y="8"/>
                  </a:lnTo>
                  <a:lnTo>
                    <a:pt x="2" y="7"/>
                  </a:lnTo>
                  <a:lnTo>
                    <a:pt x="1" y="10"/>
                  </a:lnTo>
                  <a:lnTo>
                    <a:pt x="1" y="13"/>
                  </a:lnTo>
                  <a:lnTo>
                    <a:pt x="2" y="17"/>
                  </a:lnTo>
                  <a:lnTo>
                    <a:pt x="4" y="18"/>
                  </a:lnTo>
                  <a:lnTo>
                    <a:pt x="8" y="20"/>
                  </a:lnTo>
                  <a:lnTo>
                    <a:pt x="16" y="25"/>
                  </a:lnTo>
                  <a:lnTo>
                    <a:pt x="16" y="21"/>
                  </a:lnTo>
                  <a:lnTo>
                    <a:pt x="15" y="20"/>
                  </a:lnTo>
                  <a:lnTo>
                    <a:pt x="14" y="19"/>
                  </a:lnTo>
                  <a:lnTo>
                    <a:pt x="13" y="19"/>
                  </a:lnTo>
                  <a:lnTo>
                    <a:pt x="17" y="15"/>
                  </a:lnTo>
                  <a:lnTo>
                    <a:pt x="13" y="13"/>
                  </a:lnTo>
                  <a:lnTo>
                    <a:pt x="14" y="10"/>
                  </a:lnTo>
                  <a:lnTo>
                    <a:pt x="14" y="8"/>
                  </a:lnTo>
                  <a:lnTo>
                    <a:pt x="14" y="7"/>
                  </a:lnTo>
                  <a:lnTo>
                    <a:pt x="10" y="6"/>
                  </a:lnTo>
                  <a:lnTo>
                    <a:pt x="11" y="5"/>
                  </a:lnTo>
                  <a:lnTo>
                    <a:pt x="11" y="4"/>
                  </a:lnTo>
                  <a:lnTo>
                    <a:pt x="11" y="3"/>
                  </a:lnTo>
                  <a:lnTo>
                    <a:pt x="9" y="1"/>
                  </a:lnTo>
                  <a:lnTo>
                    <a:pt x="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94" name="Freeform 437"/>
            <p:cNvSpPr>
              <a:spLocks/>
            </p:cNvSpPr>
            <p:nvPr/>
          </p:nvSpPr>
          <p:spPr bwMode="auto">
            <a:xfrm>
              <a:off x="1640" y="1184"/>
              <a:ext cx="4" cy="2"/>
            </a:xfrm>
            <a:custGeom>
              <a:avLst/>
              <a:gdLst>
                <a:gd name="T0" fmla="*/ 0 w 4"/>
                <a:gd name="T1" fmla="*/ 0 h 2"/>
                <a:gd name="T2" fmla="*/ 0 w 4"/>
                <a:gd name="T3" fmla="*/ 2 h 2"/>
                <a:gd name="T4" fmla="*/ 0 w 4"/>
                <a:gd name="T5" fmla="*/ 2 h 2"/>
                <a:gd name="T6" fmla="*/ 3 w 4"/>
                <a:gd name="T7" fmla="*/ 2 h 2"/>
                <a:gd name="T8" fmla="*/ 4 w 4"/>
                <a:gd name="T9" fmla="*/ 1 h 2"/>
                <a:gd name="T10" fmla="*/ 3 w 4"/>
                <a:gd name="T11" fmla="*/ 1 h 2"/>
                <a:gd name="T12" fmla="*/ 0 w 4"/>
                <a:gd name="T13" fmla="*/ 0 h 2"/>
                <a:gd name="T14" fmla="*/ 0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0" y="0"/>
                  </a:moveTo>
                  <a:lnTo>
                    <a:pt x="0" y="2"/>
                  </a:lnTo>
                  <a:lnTo>
                    <a:pt x="3" y="2"/>
                  </a:lnTo>
                  <a:lnTo>
                    <a:pt x="4" y="1"/>
                  </a:lnTo>
                  <a:lnTo>
                    <a:pt x="3"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95" name="Freeform 438"/>
            <p:cNvSpPr>
              <a:spLocks/>
            </p:cNvSpPr>
            <p:nvPr/>
          </p:nvSpPr>
          <p:spPr bwMode="auto">
            <a:xfrm>
              <a:off x="992" y="1493"/>
              <a:ext cx="3" cy="2"/>
            </a:xfrm>
            <a:custGeom>
              <a:avLst/>
              <a:gdLst>
                <a:gd name="T0" fmla="*/ 1 w 3"/>
                <a:gd name="T1" fmla="*/ 0 h 2"/>
                <a:gd name="T2" fmla="*/ 1 w 3"/>
                <a:gd name="T3" fmla="*/ 0 h 2"/>
                <a:gd name="T4" fmla="*/ 3 w 3"/>
                <a:gd name="T5" fmla="*/ 1 h 2"/>
                <a:gd name="T6" fmla="*/ 1 w 3"/>
                <a:gd name="T7" fmla="*/ 2 h 2"/>
                <a:gd name="T8" fmla="*/ 0 w 3"/>
                <a:gd name="T9" fmla="*/ 2 h 2"/>
                <a:gd name="T10" fmla="*/ 0 w 3"/>
                <a:gd name="T11" fmla="*/ 2 h 2"/>
                <a:gd name="T12" fmla="*/ 0 w 3"/>
                <a:gd name="T13" fmla="*/ 1 h 2"/>
                <a:gd name="T14" fmla="*/ 0 w 3"/>
                <a:gd name="T15" fmla="*/ 0 h 2"/>
                <a:gd name="T16" fmla="*/ 1 w 3"/>
                <a:gd name="T17" fmla="*/ 0 h 2"/>
                <a:gd name="T18" fmla="*/ 1 w 3"/>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
                <a:gd name="T32" fmla="*/ 3 w 3"/>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
                  <a:moveTo>
                    <a:pt x="1" y="0"/>
                  </a:moveTo>
                  <a:lnTo>
                    <a:pt x="1" y="0"/>
                  </a:lnTo>
                  <a:lnTo>
                    <a:pt x="3" y="1"/>
                  </a:lnTo>
                  <a:lnTo>
                    <a:pt x="1" y="2"/>
                  </a:lnTo>
                  <a:lnTo>
                    <a:pt x="0" y="2"/>
                  </a:lnTo>
                  <a:lnTo>
                    <a:pt x="0" y="1"/>
                  </a:lnTo>
                  <a:lnTo>
                    <a:pt x="0"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96" name="Freeform 439"/>
            <p:cNvSpPr>
              <a:spLocks/>
            </p:cNvSpPr>
            <p:nvPr/>
          </p:nvSpPr>
          <p:spPr bwMode="auto">
            <a:xfrm>
              <a:off x="997" y="1527"/>
              <a:ext cx="2" cy="3"/>
            </a:xfrm>
            <a:custGeom>
              <a:avLst/>
              <a:gdLst>
                <a:gd name="T0" fmla="*/ 0 w 2"/>
                <a:gd name="T1" fmla="*/ 0 h 3"/>
                <a:gd name="T2" fmla="*/ 0 w 2"/>
                <a:gd name="T3" fmla="*/ 0 h 3"/>
                <a:gd name="T4" fmla="*/ 0 w 2"/>
                <a:gd name="T5" fmla="*/ 1 h 3"/>
                <a:gd name="T6" fmla="*/ 0 w 2"/>
                <a:gd name="T7" fmla="*/ 2 h 3"/>
                <a:gd name="T8" fmla="*/ 1 w 2"/>
                <a:gd name="T9" fmla="*/ 3 h 3"/>
                <a:gd name="T10" fmla="*/ 1 w 2"/>
                <a:gd name="T11" fmla="*/ 3 h 3"/>
                <a:gd name="T12" fmla="*/ 2 w 2"/>
                <a:gd name="T13" fmla="*/ 1 h 3"/>
                <a:gd name="T14" fmla="*/ 2 w 2"/>
                <a:gd name="T15" fmla="*/ 0 h 3"/>
                <a:gd name="T16" fmla="*/ 0 w 2"/>
                <a:gd name="T17" fmla="*/ 0 h 3"/>
                <a:gd name="T18" fmla="*/ 0 w 2"/>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3"/>
                <a:gd name="T32" fmla="*/ 2 w 2"/>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3">
                  <a:moveTo>
                    <a:pt x="0" y="0"/>
                  </a:moveTo>
                  <a:lnTo>
                    <a:pt x="0" y="0"/>
                  </a:lnTo>
                  <a:lnTo>
                    <a:pt x="0" y="1"/>
                  </a:lnTo>
                  <a:lnTo>
                    <a:pt x="0" y="2"/>
                  </a:lnTo>
                  <a:lnTo>
                    <a:pt x="1" y="3"/>
                  </a:lnTo>
                  <a:lnTo>
                    <a:pt x="2" y="1"/>
                  </a:lnTo>
                  <a:lnTo>
                    <a:pt x="2"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97" name="Freeform 440"/>
            <p:cNvSpPr>
              <a:spLocks/>
            </p:cNvSpPr>
            <p:nvPr/>
          </p:nvSpPr>
          <p:spPr bwMode="auto">
            <a:xfrm>
              <a:off x="1054" y="1572"/>
              <a:ext cx="7" cy="8"/>
            </a:xfrm>
            <a:custGeom>
              <a:avLst/>
              <a:gdLst>
                <a:gd name="T0" fmla="*/ 0 w 7"/>
                <a:gd name="T1" fmla="*/ 0 h 8"/>
                <a:gd name="T2" fmla="*/ 0 w 7"/>
                <a:gd name="T3" fmla="*/ 0 h 8"/>
                <a:gd name="T4" fmla="*/ 1 w 7"/>
                <a:gd name="T5" fmla="*/ 5 h 8"/>
                <a:gd name="T6" fmla="*/ 1 w 7"/>
                <a:gd name="T7" fmla="*/ 5 h 8"/>
                <a:gd name="T8" fmla="*/ 3 w 7"/>
                <a:gd name="T9" fmla="*/ 6 h 8"/>
                <a:gd name="T10" fmla="*/ 4 w 7"/>
                <a:gd name="T11" fmla="*/ 7 h 8"/>
                <a:gd name="T12" fmla="*/ 4 w 7"/>
                <a:gd name="T13" fmla="*/ 7 h 8"/>
                <a:gd name="T14" fmla="*/ 6 w 7"/>
                <a:gd name="T15" fmla="*/ 8 h 8"/>
                <a:gd name="T16" fmla="*/ 7 w 7"/>
                <a:gd name="T17" fmla="*/ 7 h 8"/>
                <a:gd name="T18" fmla="*/ 6 w 7"/>
                <a:gd name="T19" fmla="*/ 5 h 8"/>
                <a:gd name="T20" fmla="*/ 0 w 7"/>
                <a:gd name="T21" fmla="*/ 0 h 8"/>
                <a:gd name="T22" fmla="*/ 0 w 7"/>
                <a:gd name="T23" fmla="*/ 0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8"/>
                <a:gd name="T38" fmla="*/ 7 w 7"/>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8">
                  <a:moveTo>
                    <a:pt x="0" y="0"/>
                  </a:moveTo>
                  <a:lnTo>
                    <a:pt x="0" y="0"/>
                  </a:lnTo>
                  <a:lnTo>
                    <a:pt x="1" y="5"/>
                  </a:lnTo>
                  <a:lnTo>
                    <a:pt x="3" y="6"/>
                  </a:lnTo>
                  <a:lnTo>
                    <a:pt x="4" y="7"/>
                  </a:lnTo>
                  <a:lnTo>
                    <a:pt x="6" y="8"/>
                  </a:lnTo>
                  <a:lnTo>
                    <a:pt x="7" y="7"/>
                  </a:lnTo>
                  <a:lnTo>
                    <a:pt x="6" y="5"/>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98" name="Freeform 441"/>
            <p:cNvSpPr>
              <a:spLocks/>
            </p:cNvSpPr>
            <p:nvPr/>
          </p:nvSpPr>
          <p:spPr bwMode="auto">
            <a:xfrm>
              <a:off x="964" y="1102"/>
              <a:ext cx="3" cy="2"/>
            </a:xfrm>
            <a:custGeom>
              <a:avLst/>
              <a:gdLst>
                <a:gd name="T0" fmla="*/ 1 w 3"/>
                <a:gd name="T1" fmla="*/ 0 h 2"/>
                <a:gd name="T2" fmla="*/ 1 w 3"/>
                <a:gd name="T3" fmla="*/ 0 h 2"/>
                <a:gd name="T4" fmla="*/ 3 w 3"/>
                <a:gd name="T5" fmla="*/ 1 h 2"/>
                <a:gd name="T6" fmla="*/ 1 w 3"/>
                <a:gd name="T7" fmla="*/ 2 h 2"/>
                <a:gd name="T8" fmla="*/ 0 w 3"/>
                <a:gd name="T9" fmla="*/ 2 h 2"/>
                <a:gd name="T10" fmla="*/ 0 w 3"/>
                <a:gd name="T11" fmla="*/ 2 h 2"/>
                <a:gd name="T12" fmla="*/ 0 w 3"/>
                <a:gd name="T13" fmla="*/ 1 h 2"/>
                <a:gd name="T14" fmla="*/ 0 w 3"/>
                <a:gd name="T15" fmla="*/ 0 h 2"/>
                <a:gd name="T16" fmla="*/ 1 w 3"/>
                <a:gd name="T17" fmla="*/ 0 h 2"/>
                <a:gd name="T18" fmla="*/ 1 w 3"/>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
                <a:gd name="T32" fmla="*/ 3 w 3"/>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
                  <a:moveTo>
                    <a:pt x="1" y="0"/>
                  </a:moveTo>
                  <a:lnTo>
                    <a:pt x="1" y="0"/>
                  </a:lnTo>
                  <a:lnTo>
                    <a:pt x="3" y="1"/>
                  </a:lnTo>
                  <a:lnTo>
                    <a:pt x="1" y="2"/>
                  </a:lnTo>
                  <a:lnTo>
                    <a:pt x="0" y="2"/>
                  </a:lnTo>
                  <a:lnTo>
                    <a:pt x="0" y="1"/>
                  </a:lnTo>
                  <a:lnTo>
                    <a:pt x="0"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999" name="Freeform 442"/>
            <p:cNvSpPr>
              <a:spLocks/>
            </p:cNvSpPr>
            <p:nvPr/>
          </p:nvSpPr>
          <p:spPr bwMode="auto">
            <a:xfrm>
              <a:off x="1712" y="1694"/>
              <a:ext cx="4" cy="8"/>
            </a:xfrm>
            <a:custGeom>
              <a:avLst/>
              <a:gdLst>
                <a:gd name="T0" fmla="*/ 3 w 4"/>
                <a:gd name="T1" fmla="*/ 0 h 8"/>
                <a:gd name="T2" fmla="*/ 3 w 4"/>
                <a:gd name="T3" fmla="*/ 0 h 8"/>
                <a:gd name="T4" fmla="*/ 3 w 4"/>
                <a:gd name="T5" fmla="*/ 1 h 8"/>
                <a:gd name="T6" fmla="*/ 3 w 4"/>
                <a:gd name="T7" fmla="*/ 2 h 8"/>
                <a:gd name="T8" fmla="*/ 4 w 4"/>
                <a:gd name="T9" fmla="*/ 3 h 8"/>
                <a:gd name="T10" fmla="*/ 2 w 4"/>
                <a:gd name="T11" fmla="*/ 8 h 8"/>
                <a:gd name="T12" fmla="*/ 2 w 4"/>
                <a:gd name="T13" fmla="*/ 8 h 8"/>
                <a:gd name="T14" fmla="*/ 0 w 4"/>
                <a:gd name="T15" fmla="*/ 6 h 8"/>
                <a:gd name="T16" fmla="*/ 0 w 4"/>
                <a:gd name="T17" fmla="*/ 5 h 8"/>
                <a:gd name="T18" fmla="*/ 3 w 4"/>
                <a:gd name="T19" fmla="*/ 0 h 8"/>
                <a:gd name="T20" fmla="*/ 3 w 4"/>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8"/>
                <a:gd name="T35" fmla="*/ 4 w 4"/>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8">
                  <a:moveTo>
                    <a:pt x="3" y="0"/>
                  </a:moveTo>
                  <a:lnTo>
                    <a:pt x="3" y="0"/>
                  </a:lnTo>
                  <a:lnTo>
                    <a:pt x="3" y="1"/>
                  </a:lnTo>
                  <a:lnTo>
                    <a:pt x="3" y="2"/>
                  </a:lnTo>
                  <a:lnTo>
                    <a:pt x="4" y="3"/>
                  </a:lnTo>
                  <a:lnTo>
                    <a:pt x="2" y="8"/>
                  </a:lnTo>
                  <a:lnTo>
                    <a:pt x="0" y="6"/>
                  </a:lnTo>
                  <a:lnTo>
                    <a:pt x="0" y="5"/>
                  </a:lnTo>
                  <a:lnTo>
                    <a:pt x="3" y="0"/>
                  </a:lnTo>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00" name="Freeform 443"/>
            <p:cNvSpPr>
              <a:spLocks/>
            </p:cNvSpPr>
            <p:nvPr/>
          </p:nvSpPr>
          <p:spPr bwMode="auto">
            <a:xfrm>
              <a:off x="1065" y="1166"/>
              <a:ext cx="95" cy="64"/>
            </a:xfrm>
            <a:custGeom>
              <a:avLst/>
              <a:gdLst>
                <a:gd name="T0" fmla="*/ 58 w 95"/>
                <a:gd name="T1" fmla="*/ 0 h 64"/>
                <a:gd name="T2" fmla="*/ 67 w 95"/>
                <a:gd name="T3" fmla="*/ 4 h 64"/>
                <a:gd name="T4" fmla="*/ 77 w 95"/>
                <a:gd name="T5" fmla="*/ 6 h 64"/>
                <a:gd name="T6" fmla="*/ 69 w 95"/>
                <a:gd name="T7" fmla="*/ 9 h 64"/>
                <a:gd name="T8" fmla="*/ 57 w 95"/>
                <a:gd name="T9" fmla="*/ 12 h 64"/>
                <a:gd name="T10" fmla="*/ 61 w 95"/>
                <a:gd name="T11" fmla="*/ 16 h 64"/>
                <a:gd name="T12" fmla="*/ 65 w 95"/>
                <a:gd name="T13" fmla="*/ 16 h 64"/>
                <a:gd name="T14" fmla="*/ 76 w 95"/>
                <a:gd name="T15" fmla="*/ 19 h 64"/>
                <a:gd name="T16" fmla="*/ 92 w 95"/>
                <a:gd name="T17" fmla="*/ 17 h 64"/>
                <a:gd name="T18" fmla="*/ 95 w 95"/>
                <a:gd name="T19" fmla="*/ 19 h 64"/>
                <a:gd name="T20" fmla="*/ 95 w 95"/>
                <a:gd name="T21" fmla="*/ 23 h 64"/>
                <a:gd name="T22" fmla="*/ 89 w 95"/>
                <a:gd name="T23" fmla="*/ 34 h 64"/>
                <a:gd name="T24" fmla="*/ 90 w 95"/>
                <a:gd name="T25" fmla="*/ 35 h 64"/>
                <a:gd name="T26" fmla="*/ 91 w 95"/>
                <a:gd name="T27" fmla="*/ 39 h 64"/>
                <a:gd name="T28" fmla="*/ 76 w 95"/>
                <a:gd name="T29" fmla="*/ 41 h 64"/>
                <a:gd name="T30" fmla="*/ 72 w 95"/>
                <a:gd name="T31" fmla="*/ 38 h 64"/>
                <a:gd name="T32" fmla="*/ 65 w 95"/>
                <a:gd name="T33" fmla="*/ 39 h 64"/>
                <a:gd name="T34" fmla="*/ 64 w 95"/>
                <a:gd name="T35" fmla="*/ 45 h 64"/>
                <a:gd name="T36" fmla="*/ 78 w 95"/>
                <a:gd name="T37" fmla="*/ 52 h 64"/>
                <a:gd name="T38" fmla="*/ 71 w 95"/>
                <a:gd name="T39" fmla="*/ 50 h 64"/>
                <a:gd name="T40" fmla="*/ 64 w 95"/>
                <a:gd name="T41" fmla="*/ 51 h 64"/>
                <a:gd name="T42" fmla="*/ 52 w 95"/>
                <a:gd name="T43" fmla="*/ 54 h 64"/>
                <a:gd name="T44" fmla="*/ 45 w 95"/>
                <a:gd name="T45" fmla="*/ 60 h 64"/>
                <a:gd name="T46" fmla="*/ 41 w 95"/>
                <a:gd name="T47" fmla="*/ 64 h 64"/>
                <a:gd name="T48" fmla="*/ 40 w 95"/>
                <a:gd name="T49" fmla="*/ 57 h 64"/>
                <a:gd name="T50" fmla="*/ 43 w 95"/>
                <a:gd name="T51" fmla="*/ 57 h 64"/>
                <a:gd name="T52" fmla="*/ 45 w 95"/>
                <a:gd name="T53" fmla="*/ 57 h 64"/>
                <a:gd name="T54" fmla="*/ 47 w 95"/>
                <a:gd name="T55" fmla="*/ 53 h 64"/>
                <a:gd name="T56" fmla="*/ 61 w 95"/>
                <a:gd name="T57" fmla="*/ 47 h 64"/>
                <a:gd name="T58" fmla="*/ 55 w 95"/>
                <a:gd name="T59" fmla="*/ 44 h 64"/>
                <a:gd name="T60" fmla="*/ 43 w 95"/>
                <a:gd name="T61" fmla="*/ 47 h 64"/>
                <a:gd name="T62" fmla="*/ 38 w 95"/>
                <a:gd name="T63" fmla="*/ 51 h 64"/>
                <a:gd name="T64" fmla="*/ 37 w 95"/>
                <a:gd name="T65" fmla="*/ 55 h 64"/>
                <a:gd name="T66" fmla="*/ 34 w 95"/>
                <a:gd name="T67" fmla="*/ 61 h 64"/>
                <a:gd name="T68" fmla="*/ 19 w 95"/>
                <a:gd name="T69" fmla="*/ 57 h 64"/>
                <a:gd name="T70" fmla="*/ 14 w 95"/>
                <a:gd name="T71" fmla="*/ 51 h 64"/>
                <a:gd name="T72" fmla="*/ 16 w 95"/>
                <a:gd name="T73" fmla="*/ 44 h 64"/>
                <a:gd name="T74" fmla="*/ 26 w 95"/>
                <a:gd name="T75" fmla="*/ 37 h 64"/>
                <a:gd name="T76" fmla="*/ 26 w 95"/>
                <a:gd name="T77" fmla="*/ 33 h 64"/>
                <a:gd name="T78" fmla="*/ 19 w 95"/>
                <a:gd name="T79" fmla="*/ 25 h 64"/>
                <a:gd name="T80" fmla="*/ 27 w 95"/>
                <a:gd name="T81" fmla="*/ 27 h 64"/>
                <a:gd name="T82" fmla="*/ 37 w 95"/>
                <a:gd name="T83" fmla="*/ 27 h 64"/>
                <a:gd name="T84" fmla="*/ 34 w 95"/>
                <a:gd name="T85" fmla="*/ 24 h 64"/>
                <a:gd name="T86" fmla="*/ 33 w 95"/>
                <a:gd name="T87" fmla="*/ 20 h 64"/>
                <a:gd name="T88" fmla="*/ 16 w 95"/>
                <a:gd name="T89" fmla="*/ 16 h 64"/>
                <a:gd name="T90" fmla="*/ 0 w 95"/>
                <a:gd name="T91" fmla="*/ 17 h 64"/>
                <a:gd name="T92" fmla="*/ 2 w 95"/>
                <a:gd name="T93" fmla="*/ 11 h 64"/>
                <a:gd name="T94" fmla="*/ 7 w 95"/>
                <a:gd name="T95" fmla="*/ 12 h 64"/>
                <a:gd name="T96" fmla="*/ 12 w 95"/>
                <a:gd name="T97" fmla="*/ 9 h 64"/>
                <a:gd name="T98" fmla="*/ 17 w 95"/>
                <a:gd name="T99" fmla="*/ 9 h 64"/>
                <a:gd name="T100" fmla="*/ 27 w 95"/>
                <a:gd name="T101" fmla="*/ 7 h 64"/>
                <a:gd name="T102" fmla="*/ 37 w 95"/>
                <a:gd name="T103" fmla="*/ 5 h 64"/>
                <a:gd name="T104" fmla="*/ 48 w 95"/>
                <a:gd name="T105" fmla="*/ 4 h 64"/>
                <a:gd name="T106" fmla="*/ 55 w 95"/>
                <a:gd name="T107" fmla="*/ 0 h 6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5"/>
                <a:gd name="T163" fmla="*/ 0 h 64"/>
                <a:gd name="T164" fmla="*/ 95 w 95"/>
                <a:gd name="T165" fmla="*/ 64 h 6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5" h="64">
                  <a:moveTo>
                    <a:pt x="55" y="0"/>
                  </a:moveTo>
                  <a:lnTo>
                    <a:pt x="55" y="0"/>
                  </a:lnTo>
                  <a:lnTo>
                    <a:pt x="58" y="0"/>
                  </a:lnTo>
                  <a:lnTo>
                    <a:pt x="61" y="2"/>
                  </a:lnTo>
                  <a:lnTo>
                    <a:pt x="67" y="4"/>
                  </a:lnTo>
                  <a:lnTo>
                    <a:pt x="74" y="6"/>
                  </a:lnTo>
                  <a:lnTo>
                    <a:pt x="77" y="6"/>
                  </a:lnTo>
                  <a:lnTo>
                    <a:pt x="76" y="9"/>
                  </a:lnTo>
                  <a:lnTo>
                    <a:pt x="69" y="9"/>
                  </a:lnTo>
                  <a:lnTo>
                    <a:pt x="61" y="10"/>
                  </a:lnTo>
                  <a:lnTo>
                    <a:pt x="58" y="11"/>
                  </a:lnTo>
                  <a:lnTo>
                    <a:pt x="57" y="12"/>
                  </a:lnTo>
                  <a:lnTo>
                    <a:pt x="57" y="13"/>
                  </a:lnTo>
                  <a:lnTo>
                    <a:pt x="61" y="16"/>
                  </a:lnTo>
                  <a:lnTo>
                    <a:pt x="63" y="16"/>
                  </a:lnTo>
                  <a:lnTo>
                    <a:pt x="65" y="16"/>
                  </a:lnTo>
                  <a:lnTo>
                    <a:pt x="71" y="18"/>
                  </a:lnTo>
                  <a:lnTo>
                    <a:pt x="76" y="19"/>
                  </a:lnTo>
                  <a:lnTo>
                    <a:pt x="81" y="20"/>
                  </a:lnTo>
                  <a:lnTo>
                    <a:pt x="85" y="19"/>
                  </a:lnTo>
                  <a:lnTo>
                    <a:pt x="92" y="17"/>
                  </a:lnTo>
                  <a:lnTo>
                    <a:pt x="93" y="19"/>
                  </a:lnTo>
                  <a:lnTo>
                    <a:pt x="95" y="19"/>
                  </a:lnTo>
                  <a:lnTo>
                    <a:pt x="95" y="20"/>
                  </a:lnTo>
                  <a:lnTo>
                    <a:pt x="95" y="23"/>
                  </a:lnTo>
                  <a:lnTo>
                    <a:pt x="93" y="26"/>
                  </a:lnTo>
                  <a:lnTo>
                    <a:pt x="92" y="28"/>
                  </a:lnTo>
                  <a:lnTo>
                    <a:pt x="89" y="34"/>
                  </a:lnTo>
                  <a:lnTo>
                    <a:pt x="89" y="35"/>
                  </a:lnTo>
                  <a:lnTo>
                    <a:pt x="90" y="35"/>
                  </a:lnTo>
                  <a:lnTo>
                    <a:pt x="91" y="39"/>
                  </a:lnTo>
                  <a:lnTo>
                    <a:pt x="85" y="41"/>
                  </a:lnTo>
                  <a:lnTo>
                    <a:pt x="81" y="41"/>
                  </a:lnTo>
                  <a:lnTo>
                    <a:pt x="76" y="41"/>
                  </a:lnTo>
                  <a:lnTo>
                    <a:pt x="72" y="38"/>
                  </a:lnTo>
                  <a:lnTo>
                    <a:pt x="70" y="38"/>
                  </a:lnTo>
                  <a:lnTo>
                    <a:pt x="69" y="38"/>
                  </a:lnTo>
                  <a:lnTo>
                    <a:pt x="65" y="39"/>
                  </a:lnTo>
                  <a:lnTo>
                    <a:pt x="64" y="45"/>
                  </a:lnTo>
                  <a:lnTo>
                    <a:pt x="74" y="48"/>
                  </a:lnTo>
                  <a:lnTo>
                    <a:pt x="78" y="52"/>
                  </a:lnTo>
                  <a:lnTo>
                    <a:pt x="77" y="52"/>
                  </a:lnTo>
                  <a:lnTo>
                    <a:pt x="71" y="50"/>
                  </a:lnTo>
                  <a:lnTo>
                    <a:pt x="68" y="51"/>
                  </a:lnTo>
                  <a:lnTo>
                    <a:pt x="64" y="51"/>
                  </a:lnTo>
                  <a:lnTo>
                    <a:pt x="56" y="53"/>
                  </a:lnTo>
                  <a:lnTo>
                    <a:pt x="52" y="54"/>
                  </a:lnTo>
                  <a:lnTo>
                    <a:pt x="49" y="55"/>
                  </a:lnTo>
                  <a:lnTo>
                    <a:pt x="45" y="60"/>
                  </a:lnTo>
                  <a:lnTo>
                    <a:pt x="43" y="62"/>
                  </a:lnTo>
                  <a:lnTo>
                    <a:pt x="41" y="64"/>
                  </a:lnTo>
                  <a:lnTo>
                    <a:pt x="40" y="62"/>
                  </a:lnTo>
                  <a:lnTo>
                    <a:pt x="40" y="61"/>
                  </a:lnTo>
                  <a:lnTo>
                    <a:pt x="40" y="57"/>
                  </a:lnTo>
                  <a:lnTo>
                    <a:pt x="42" y="57"/>
                  </a:lnTo>
                  <a:lnTo>
                    <a:pt x="43" y="57"/>
                  </a:lnTo>
                  <a:lnTo>
                    <a:pt x="44" y="58"/>
                  </a:lnTo>
                  <a:lnTo>
                    <a:pt x="45" y="57"/>
                  </a:lnTo>
                  <a:lnTo>
                    <a:pt x="47" y="55"/>
                  </a:lnTo>
                  <a:lnTo>
                    <a:pt x="47" y="53"/>
                  </a:lnTo>
                  <a:lnTo>
                    <a:pt x="49" y="51"/>
                  </a:lnTo>
                  <a:lnTo>
                    <a:pt x="52" y="50"/>
                  </a:lnTo>
                  <a:lnTo>
                    <a:pt x="61" y="47"/>
                  </a:lnTo>
                  <a:lnTo>
                    <a:pt x="61" y="45"/>
                  </a:lnTo>
                  <a:lnTo>
                    <a:pt x="55" y="44"/>
                  </a:lnTo>
                  <a:lnTo>
                    <a:pt x="50" y="43"/>
                  </a:lnTo>
                  <a:lnTo>
                    <a:pt x="48" y="45"/>
                  </a:lnTo>
                  <a:lnTo>
                    <a:pt x="43" y="47"/>
                  </a:lnTo>
                  <a:lnTo>
                    <a:pt x="40" y="50"/>
                  </a:lnTo>
                  <a:lnTo>
                    <a:pt x="38" y="51"/>
                  </a:lnTo>
                  <a:lnTo>
                    <a:pt x="37" y="52"/>
                  </a:lnTo>
                  <a:lnTo>
                    <a:pt x="37" y="55"/>
                  </a:lnTo>
                  <a:lnTo>
                    <a:pt x="37" y="58"/>
                  </a:lnTo>
                  <a:lnTo>
                    <a:pt x="34" y="61"/>
                  </a:lnTo>
                  <a:lnTo>
                    <a:pt x="23" y="58"/>
                  </a:lnTo>
                  <a:lnTo>
                    <a:pt x="19" y="57"/>
                  </a:lnTo>
                  <a:lnTo>
                    <a:pt x="14" y="53"/>
                  </a:lnTo>
                  <a:lnTo>
                    <a:pt x="14" y="51"/>
                  </a:lnTo>
                  <a:lnTo>
                    <a:pt x="17" y="50"/>
                  </a:lnTo>
                  <a:lnTo>
                    <a:pt x="17" y="48"/>
                  </a:lnTo>
                  <a:lnTo>
                    <a:pt x="16" y="44"/>
                  </a:lnTo>
                  <a:lnTo>
                    <a:pt x="26" y="37"/>
                  </a:lnTo>
                  <a:lnTo>
                    <a:pt x="26" y="34"/>
                  </a:lnTo>
                  <a:lnTo>
                    <a:pt x="26" y="33"/>
                  </a:lnTo>
                  <a:lnTo>
                    <a:pt x="20" y="27"/>
                  </a:lnTo>
                  <a:lnTo>
                    <a:pt x="19" y="25"/>
                  </a:lnTo>
                  <a:lnTo>
                    <a:pt x="20" y="25"/>
                  </a:lnTo>
                  <a:lnTo>
                    <a:pt x="27" y="27"/>
                  </a:lnTo>
                  <a:lnTo>
                    <a:pt x="37" y="28"/>
                  </a:lnTo>
                  <a:lnTo>
                    <a:pt x="37" y="27"/>
                  </a:lnTo>
                  <a:lnTo>
                    <a:pt x="37" y="25"/>
                  </a:lnTo>
                  <a:lnTo>
                    <a:pt x="34" y="24"/>
                  </a:lnTo>
                  <a:lnTo>
                    <a:pt x="33" y="20"/>
                  </a:lnTo>
                  <a:lnTo>
                    <a:pt x="30" y="19"/>
                  </a:lnTo>
                  <a:lnTo>
                    <a:pt x="27" y="18"/>
                  </a:lnTo>
                  <a:lnTo>
                    <a:pt x="16" y="16"/>
                  </a:lnTo>
                  <a:lnTo>
                    <a:pt x="7" y="16"/>
                  </a:lnTo>
                  <a:lnTo>
                    <a:pt x="0" y="17"/>
                  </a:lnTo>
                  <a:lnTo>
                    <a:pt x="0" y="12"/>
                  </a:lnTo>
                  <a:lnTo>
                    <a:pt x="0" y="11"/>
                  </a:lnTo>
                  <a:lnTo>
                    <a:pt x="2" y="11"/>
                  </a:lnTo>
                  <a:lnTo>
                    <a:pt x="3" y="11"/>
                  </a:lnTo>
                  <a:lnTo>
                    <a:pt x="7" y="12"/>
                  </a:lnTo>
                  <a:lnTo>
                    <a:pt x="10" y="10"/>
                  </a:lnTo>
                  <a:lnTo>
                    <a:pt x="12" y="9"/>
                  </a:lnTo>
                  <a:lnTo>
                    <a:pt x="12" y="7"/>
                  </a:lnTo>
                  <a:lnTo>
                    <a:pt x="17" y="9"/>
                  </a:lnTo>
                  <a:lnTo>
                    <a:pt x="24" y="10"/>
                  </a:lnTo>
                  <a:lnTo>
                    <a:pt x="27" y="7"/>
                  </a:lnTo>
                  <a:lnTo>
                    <a:pt x="31" y="7"/>
                  </a:lnTo>
                  <a:lnTo>
                    <a:pt x="35" y="7"/>
                  </a:lnTo>
                  <a:lnTo>
                    <a:pt x="37" y="5"/>
                  </a:lnTo>
                  <a:lnTo>
                    <a:pt x="42" y="4"/>
                  </a:lnTo>
                  <a:lnTo>
                    <a:pt x="48" y="4"/>
                  </a:lnTo>
                  <a:lnTo>
                    <a:pt x="51" y="2"/>
                  </a:lnTo>
                  <a:lnTo>
                    <a:pt x="55" y="0"/>
                  </a:lnTo>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01" name="Freeform 444"/>
            <p:cNvSpPr>
              <a:spLocks/>
            </p:cNvSpPr>
            <p:nvPr/>
          </p:nvSpPr>
          <p:spPr bwMode="auto">
            <a:xfrm>
              <a:off x="1113" y="1251"/>
              <a:ext cx="41" cy="12"/>
            </a:xfrm>
            <a:custGeom>
              <a:avLst/>
              <a:gdLst>
                <a:gd name="T0" fmla="*/ 13 w 41"/>
                <a:gd name="T1" fmla="*/ 0 h 12"/>
                <a:gd name="T2" fmla="*/ 13 w 41"/>
                <a:gd name="T3" fmla="*/ 0 h 12"/>
                <a:gd name="T4" fmla="*/ 19 w 41"/>
                <a:gd name="T5" fmla="*/ 1 h 12"/>
                <a:gd name="T6" fmla="*/ 26 w 41"/>
                <a:gd name="T7" fmla="*/ 2 h 12"/>
                <a:gd name="T8" fmla="*/ 26 w 41"/>
                <a:gd name="T9" fmla="*/ 2 h 12"/>
                <a:gd name="T10" fmla="*/ 26 w 41"/>
                <a:gd name="T11" fmla="*/ 5 h 12"/>
                <a:gd name="T12" fmla="*/ 26 w 41"/>
                <a:gd name="T13" fmla="*/ 5 h 12"/>
                <a:gd name="T14" fmla="*/ 29 w 41"/>
                <a:gd name="T15" fmla="*/ 5 h 12"/>
                <a:gd name="T16" fmla="*/ 33 w 41"/>
                <a:gd name="T17" fmla="*/ 5 h 12"/>
                <a:gd name="T18" fmla="*/ 41 w 41"/>
                <a:gd name="T19" fmla="*/ 5 h 12"/>
                <a:gd name="T20" fmla="*/ 41 w 41"/>
                <a:gd name="T21" fmla="*/ 9 h 12"/>
                <a:gd name="T22" fmla="*/ 41 w 41"/>
                <a:gd name="T23" fmla="*/ 9 h 12"/>
                <a:gd name="T24" fmla="*/ 33 w 41"/>
                <a:gd name="T25" fmla="*/ 10 h 12"/>
                <a:gd name="T26" fmla="*/ 27 w 41"/>
                <a:gd name="T27" fmla="*/ 12 h 12"/>
                <a:gd name="T28" fmla="*/ 27 w 41"/>
                <a:gd name="T29" fmla="*/ 12 h 12"/>
                <a:gd name="T30" fmla="*/ 22 w 41"/>
                <a:gd name="T31" fmla="*/ 12 h 12"/>
                <a:gd name="T32" fmla="*/ 19 w 41"/>
                <a:gd name="T33" fmla="*/ 11 h 12"/>
                <a:gd name="T34" fmla="*/ 15 w 41"/>
                <a:gd name="T35" fmla="*/ 9 h 12"/>
                <a:gd name="T36" fmla="*/ 11 w 41"/>
                <a:gd name="T37" fmla="*/ 9 h 12"/>
                <a:gd name="T38" fmla="*/ 11 w 41"/>
                <a:gd name="T39" fmla="*/ 9 h 12"/>
                <a:gd name="T40" fmla="*/ 8 w 41"/>
                <a:gd name="T41" fmla="*/ 9 h 12"/>
                <a:gd name="T42" fmla="*/ 7 w 41"/>
                <a:gd name="T43" fmla="*/ 10 h 12"/>
                <a:gd name="T44" fmla="*/ 4 w 41"/>
                <a:gd name="T45" fmla="*/ 10 h 12"/>
                <a:gd name="T46" fmla="*/ 4 w 41"/>
                <a:gd name="T47" fmla="*/ 10 h 12"/>
                <a:gd name="T48" fmla="*/ 0 w 41"/>
                <a:gd name="T49" fmla="*/ 7 h 12"/>
                <a:gd name="T50" fmla="*/ 0 w 41"/>
                <a:gd name="T51" fmla="*/ 7 h 12"/>
                <a:gd name="T52" fmla="*/ 6 w 41"/>
                <a:gd name="T53" fmla="*/ 4 h 12"/>
                <a:gd name="T54" fmla="*/ 6 w 41"/>
                <a:gd name="T55" fmla="*/ 4 h 12"/>
                <a:gd name="T56" fmla="*/ 8 w 41"/>
                <a:gd name="T57" fmla="*/ 4 h 12"/>
                <a:gd name="T58" fmla="*/ 11 w 41"/>
                <a:gd name="T59" fmla="*/ 3 h 12"/>
                <a:gd name="T60" fmla="*/ 11 w 41"/>
                <a:gd name="T61" fmla="*/ 3 h 12"/>
                <a:gd name="T62" fmla="*/ 11 w 41"/>
                <a:gd name="T63" fmla="*/ 2 h 12"/>
                <a:gd name="T64" fmla="*/ 11 w 41"/>
                <a:gd name="T65" fmla="*/ 1 h 12"/>
                <a:gd name="T66" fmla="*/ 11 w 41"/>
                <a:gd name="T67" fmla="*/ 1 h 12"/>
                <a:gd name="T68" fmla="*/ 13 w 41"/>
                <a:gd name="T69" fmla="*/ 0 h 12"/>
                <a:gd name="T70" fmla="*/ 13 w 41"/>
                <a:gd name="T71" fmla="*/ 0 h 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
                <a:gd name="T109" fmla="*/ 0 h 12"/>
                <a:gd name="T110" fmla="*/ 41 w 41"/>
                <a:gd name="T111" fmla="*/ 12 h 1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 h="12">
                  <a:moveTo>
                    <a:pt x="13" y="0"/>
                  </a:moveTo>
                  <a:lnTo>
                    <a:pt x="13" y="0"/>
                  </a:lnTo>
                  <a:lnTo>
                    <a:pt x="19" y="1"/>
                  </a:lnTo>
                  <a:lnTo>
                    <a:pt x="26" y="2"/>
                  </a:lnTo>
                  <a:lnTo>
                    <a:pt x="26" y="5"/>
                  </a:lnTo>
                  <a:lnTo>
                    <a:pt x="29" y="5"/>
                  </a:lnTo>
                  <a:lnTo>
                    <a:pt x="33" y="5"/>
                  </a:lnTo>
                  <a:lnTo>
                    <a:pt x="41" y="5"/>
                  </a:lnTo>
                  <a:lnTo>
                    <a:pt x="41" y="9"/>
                  </a:lnTo>
                  <a:lnTo>
                    <a:pt x="33" y="10"/>
                  </a:lnTo>
                  <a:lnTo>
                    <a:pt x="27" y="12"/>
                  </a:lnTo>
                  <a:lnTo>
                    <a:pt x="22" y="12"/>
                  </a:lnTo>
                  <a:lnTo>
                    <a:pt x="19" y="11"/>
                  </a:lnTo>
                  <a:lnTo>
                    <a:pt x="15" y="9"/>
                  </a:lnTo>
                  <a:lnTo>
                    <a:pt x="11" y="9"/>
                  </a:lnTo>
                  <a:lnTo>
                    <a:pt x="8" y="9"/>
                  </a:lnTo>
                  <a:lnTo>
                    <a:pt x="7" y="10"/>
                  </a:lnTo>
                  <a:lnTo>
                    <a:pt x="4" y="10"/>
                  </a:lnTo>
                  <a:lnTo>
                    <a:pt x="0" y="7"/>
                  </a:lnTo>
                  <a:lnTo>
                    <a:pt x="6" y="4"/>
                  </a:lnTo>
                  <a:lnTo>
                    <a:pt x="8" y="4"/>
                  </a:lnTo>
                  <a:lnTo>
                    <a:pt x="11" y="3"/>
                  </a:lnTo>
                  <a:lnTo>
                    <a:pt x="11" y="2"/>
                  </a:lnTo>
                  <a:lnTo>
                    <a:pt x="11" y="1"/>
                  </a:lnTo>
                  <a:lnTo>
                    <a:pt x="13" y="0"/>
                  </a:lnTo>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02" name="Freeform 445"/>
            <p:cNvSpPr>
              <a:spLocks/>
            </p:cNvSpPr>
            <p:nvPr/>
          </p:nvSpPr>
          <p:spPr bwMode="auto">
            <a:xfrm>
              <a:off x="1158" y="1258"/>
              <a:ext cx="121" cy="59"/>
            </a:xfrm>
            <a:custGeom>
              <a:avLst/>
              <a:gdLst>
                <a:gd name="T0" fmla="*/ 115 w 121"/>
                <a:gd name="T1" fmla="*/ 0 h 59"/>
                <a:gd name="T2" fmla="*/ 121 w 121"/>
                <a:gd name="T3" fmla="*/ 4 h 59"/>
                <a:gd name="T4" fmla="*/ 113 w 121"/>
                <a:gd name="T5" fmla="*/ 2 h 59"/>
                <a:gd name="T6" fmla="*/ 115 w 121"/>
                <a:gd name="T7" fmla="*/ 5 h 59"/>
                <a:gd name="T8" fmla="*/ 116 w 121"/>
                <a:gd name="T9" fmla="*/ 9 h 59"/>
                <a:gd name="T10" fmla="*/ 109 w 121"/>
                <a:gd name="T11" fmla="*/ 9 h 59"/>
                <a:gd name="T12" fmla="*/ 109 w 121"/>
                <a:gd name="T13" fmla="*/ 13 h 59"/>
                <a:gd name="T14" fmla="*/ 104 w 121"/>
                <a:gd name="T15" fmla="*/ 14 h 59"/>
                <a:gd name="T16" fmla="*/ 100 w 121"/>
                <a:gd name="T17" fmla="*/ 22 h 59"/>
                <a:gd name="T18" fmla="*/ 96 w 121"/>
                <a:gd name="T19" fmla="*/ 24 h 59"/>
                <a:gd name="T20" fmla="*/ 92 w 121"/>
                <a:gd name="T21" fmla="*/ 24 h 59"/>
                <a:gd name="T22" fmla="*/ 78 w 121"/>
                <a:gd name="T23" fmla="*/ 37 h 59"/>
                <a:gd name="T24" fmla="*/ 76 w 121"/>
                <a:gd name="T25" fmla="*/ 42 h 59"/>
                <a:gd name="T26" fmla="*/ 67 w 121"/>
                <a:gd name="T27" fmla="*/ 45 h 59"/>
                <a:gd name="T28" fmla="*/ 65 w 121"/>
                <a:gd name="T29" fmla="*/ 42 h 59"/>
                <a:gd name="T30" fmla="*/ 59 w 121"/>
                <a:gd name="T31" fmla="*/ 42 h 59"/>
                <a:gd name="T32" fmla="*/ 50 w 121"/>
                <a:gd name="T33" fmla="*/ 56 h 59"/>
                <a:gd name="T34" fmla="*/ 43 w 121"/>
                <a:gd name="T35" fmla="*/ 55 h 59"/>
                <a:gd name="T36" fmla="*/ 24 w 121"/>
                <a:gd name="T37" fmla="*/ 59 h 59"/>
                <a:gd name="T38" fmla="*/ 19 w 121"/>
                <a:gd name="T39" fmla="*/ 55 h 59"/>
                <a:gd name="T40" fmla="*/ 17 w 121"/>
                <a:gd name="T41" fmla="*/ 49 h 59"/>
                <a:gd name="T42" fmla="*/ 11 w 121"/>
                <a:gd name="T43" fmla="*/ 48 h 59"/>
                <a:gd name="T44" fmla="*/ 6 w 121"/>
                <a:gd name="T45" fmla="*/ 48 h 59"/>
                <a:gd name="T46" fmla="*/ 0 w 121"/>
                <a:gd name="T47" fmla="*/ 42 h 59"/>
                <a:gd name="T48" fmla="*/ 11 w 121"/>
                <a:gd name="T49" fmla="*/ 43 h 59"/>
                <a:gd name="T50" fmla="*/ 20 w 121"/>
                <a:gd name="T51" fmla="*/ 39 h 59"/>
                <a:gd name="T52" fmla="*/ 31 w 121"/>
                <a:gd name="T53" fmla="*/ 34 h 59"/>
                <a:gd name="T54" fmla="*/ 34 w 121"/>
                <a:gd name="T55" fmla="*/ 29 h 59"/>
                <a:gd name="T56" fmla="*/ 39 w 121"/>
                <a:gd name="T57" fmla="*/ 29 h 59"/>
                <a:gd name="T58" fmla="*/ 44 w 121"/>
                <a:gd name="T59" fmla="*/ 28 h 59"/>
                <a:gd name="T60" fmla="*/ 38 w 121"/>
                <a:gd name="T61" fmla="*/ 20 h 59"/>
                <a:gd name="T62" fmla="*/ 33 w 121"/>
                <a:gd name="T63" fmla="*/ 11 h 59"/>
                <a:gd name="T64" fmla="*/ 33 w 121"/>
                <a:gd name="T65" fmla="*/ 8 h 59"/>
                <a:gd name="T66" fmla="*/ 27 w 121"/>
                <a:gd name="T67" fmla="*/ 1 h 59"/>
                <a:gd name="T68" fmla="*/ 37 w 121"/>
                <a:gd name="T69" fmla="*/ 2 h 59"/>
                <a:gd name="T70" fmla="*/ 41 w 121"/>
                <a:gd name="T71" fmla="*/ 8 h 59"/>
                <a:gd name="T72" fmla="*/ 44 w 121"/>
                <a:gd name="T73" fmla="*/ 7 h 59"/>
                <a:gd name="T74" fmla="*/ 47 w 121"/>
                <a:gd name="T75" fmla="*/ 7 h 59"/>
                <a:gd name="T76" fmla="*/ 51 w 121"/>
                <a:gd name="T77" fmla="*/ 22 h 59"/>
                <a:gd name="T78" fmla="*/ 76 w 121"/>
                <a:gd name="T79" fmla="*/ 23 h 59"/>
                <a:gd name="T80" fmla="*/ 82 w 121"/>
                <a:gd name="T81" fmla="*/ 18 h 59"/>
                <a:gd name="T82" fmla="*/ 87 w 121"/>
                <a:gd name="T83" fmla="*/ 11 h 59"/>
                <a:gd name="T84" fmla="*/ 94 w 121"/>
                <a:gd name="T85" fmla="*/ 9 h 59"/>
                <a:gd name="T86" fmla="*/ 102 w 121"/>
                <a:gd name="T87" fmla="*/ 2 h 59"/>
                <a:gd name="T88" fmla="*/ 108 w 121"/>
                <a:gd name="T89" fmla="*/ 2 h 59"/>
                <a:gd name="T90" fmla="*/ 112 w 121"/>
                <a:gd name="T91" fmla="*/ 0 h 5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1"/>
                <a:gd name="T139" fmla="*/ 0 h 59"/>
                <a:gd name="T140" fmla="*/ 121 w 121"/>
                <a:gd name="T141" fmla="*/ 59 h 5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1" h="59">
                  <a:moveTo>
                    <a:pt x="112" y="0"/>
                  </a:moveTo>
                  <a:lnTo>
                    <a:pt x="112" y="0"/>
                  </a:lnTo>
                  <a:lnTo>
                    <a:pt x="115" y="0"/>
                  </a:lnTo>
                  <a:lnTo>
                    <a:pt x="117" y="0"/>
                  </a:lnTo>
                  <a:lnTo>
                    <a:pt x="121" y="2"/>
                  </a:lnTo>
                  <a:lnTo>
                    <a:pt x="121" y="4"/>
                  </a:lnTo>
                  <a:lnTo>
                    <a:pt x="113" y="2"/>
                  </a:lnTo>
                  <a:lnTo>
                    <a:pt x="114" y="4"/>
                  </a:lnTo>
                  <a:lnTo>
                    <a:pt x="115" y="5"/>
                  </a:lnTo>
                  <a:lnTo>
                    <a:pt x="116" y="9"/>
                  </a:lnTo>
                  <a:lnTo>
                    <a:pt x="113" y="8"/>
                  </a:lnTo>
                  <a:lnTo>
                    <a:pt x="109" y="9"/>
                  </a:lnTo>
                  <a:lnTo>
                    <a:pt x="109" y="11"/>
                  </a:lnTo>
                  <a:lnTo>
                    <a:pt x="109" y="13"/>
                  </a:lnTo>
                  <a:lnTo>
                    <a:pt x="108" y="14"/>
                  </a:lnTo>
                  <a:lnTo>
                    <a:pt x="104" y="14"/>
                  </a:lnTo>
                  <a:lnTo>
                    <a:pt x="101" y="20"/>
                  </a:lnTo>
                  <a:lnTo>
                    <a:pt x="100" y="22"/>
                  </a:lnTo>
                  <a:lnTo>
                    <a:pt x="97" y="24"/>
                  </a:lnTo>
                  <a:lnTo>
                    <a:pt x="96" y="24"/>
                  </a:lnTo>
                  <a:lnTo>
                    <a:pt x="95" y="24"/>
                  </a:lnTo>
                  <a:lnTo>
                    <a:pt x="94" y="24"/>
                  </a:lnTo>
                  <a:lnTo>
                    <a:pt x="92" y="24"/>
                  </a:lnTo>
                  <a:lnTo>
                    <a:pt x="78" y="37"/>
                  </a:lnTo>
                  <a:lnTo>
                    <a:pt x="76" y="41"/>
                  </a:lnTo>
                  <a:lnTo>
                    <a:pt x="76" y="42"/>
                  </a:lnTo>
                  <a:lnTo>
                    <a:pt x="74" y="43"/>
                  </a:lnTo>
                  <a:lnTo>
                    <a:pt x="72" y="44"/>
                  </a:lnTo>
                  <a:lnTo>
                    <a:pt x="67" y="45"/>
                  </a:lnTo>
                  <a:lnTo>
                    <a:pt x="65" y="42"/>
                  </a:lnTo>
                  <a:lnTo>
                    <a:pt x="62" y="42"/>
                  </a:lnTo>
                  <a:lnTo>
                    <a:pt x="59" y="42"/>
                  </a:lnTo>
                  <a:lnTo>
                    <a:pt x="54" y="50"/>
                  </a:lnTo>
                  <a:lnTo>
                    <a:pt x="52" y="53"/>
                  </a:lnTo>
                  <a:lnTo>
                    <a:pt x="50" y="56"/>
                  </a:lnTo>
                  <a:lnTo>
                    <a:pt x="43" y="55"/>
                  </a:lnTo>
                  <a:lnTo>
                    <a:pt x="33" y="56"/>
                  </a:lnTo>
                  <a:lnTo>
                    <a:pt x="24" y="59"/>
                  </a:lnTo>
                  <a:lnTo>
                    <a:pt x="20" y="57"/>
                  </a:lnTo>
                  <a:lnTo>
                    <a:pt x="19" y="55"/>
                  </a:lnTo>
                  <a:lnTo>
                    <a:pt x="18" y="52"/>
                  </a:lnTo>
                  <a:lnTo>
                    <a:pt x="18" y="50"/>
                  </a:lnTo>
                  <a:lnTo>
                    <a:pt x="17" y="49"/>
                  </a:lnTo>
                  <a:lnTo>
                    <a:pt x="14" y="48"/>
                  </a:lnTo>
                  <a:lnTo>
                    <a:pt x="11" y="48"/>
                  </a:lnTo>
                  <a:lnTo>
                    <a:pt x="9" y="49"/>
                  </a:lnTo>
                  <a:lnTo>
                    <a:pt x="6" y="48"/>
                  </a:lnTo>
                  <a:lnTo>
                    <a:pt x="2" y="44"/>
                  </a:lnTo>
                  <a:lnTo>
                    <a:pt x="0" y="42"/>
                  </a:lnTo>
                  <a:lnTo>
                    <a:pt x="0" y="41"/>
                  </a:lnTo>
                  <a:lnTo>
                    <a:pt x="4" y="41"/>
                  </a:lnTo>
                  <a:lnTo>
                    <a:pt x="11" y="43"/>
                  </a:lnTo>
                  <a:lnTo>
                    <a:pt x="17" y="43"/>
                  </a:lnTo>
                  <a:lnTo>
                    <a:pt x="20" y="39"/>
                  </a:lnTo>
                  <a:lnTo>
                    <a:pt x="26" y="37"/>
                  </a:lnTo>
                  <a:lnTo>
                    <a:pt x="31" y="34"/>
                  </a:lnTo>
                  <a:lnTo>
                    <a:pt x="33" y="31"/>
                  </a:lnTo>
                  <a:lnTo>
                    <a:pt x="34" y="29"/>
                  </a:lnTo>
                  <a:lnTo>
                    <a:pt x="37" y="29"/>
                  </a:lnTo>
                  <a:lnTo>
                    <a:pt x="39" y="29"/>
                  </a:lnTo>
                  <a:lnTo>
                    <a:pt x="44" y="30"/>
                  </a:lnTo>
                  <a:lnTo>
                    <a:pt x="44" y="28"/>
                  </a:lnTo>
                  <a:lnTo>
                    <a:pt x="45" y="25"/>
                  </a:lnTo>
                  <a:lnTo>
                    <a:pt x="38" y="20"/>
                  </a:lnTo>
                  <a:lnTo>
                    <a:pt x="35" y="16"/>
                  </a:lnTo>
                  <a:lnTo>
                    <a:pt x="33" y="11"/>
                  </a:lnTo>
                  <a:lnTo>
                    <a:pt x="33" y="9"/>
                  </a:lnTo>
                  <a:lnTo>
                    <a:pt x="33" y="8"/>
                  </a:lnTo>
                  <a:lnTo>
                    <a:pt x="31" y="5"/>
                  </a:lnTo>
                  <a:lnTo>
                    <a:pt x="28" y="4"/>
                  </a:lnTo>
                  <a:lnTo>
                    <a:pt x="27" y="1"/>
                  </a:lnTo>
                  <a:lnTo>
                    <a:pt x="33" y="2"/>
                  </a:lnTo>
                  <a:lnTo>
                    <a:pt x="37" y="2"/>
                  </a:lnTo>
                  <a:lnTo>
                    <a:pt x="39" y="3"/>
                  </a:lnTo>
                  <a:lnTo>
                    <a:pt x="41" y="8"/>
                  </a:lnTo>
                  <a:lnTo>
                    <a:pt x="43" y="8"/>
                  </a:lnTo>
                  <a:lnTo>
                    <a:pt x="44" y="7"/>
                  </a:lnTo>
                  <a:lnTo>
                    <a:pt x="45" y="7"/>
                  </a:lnTo>
                  <a:lnTo>
                    <a:pt x="47" y="7"/>
                  </a:lnTo>
                  <a:lnTo>
                    <a:pt x="47" y="14"/>
                  </a:lnTo>
                  <a:lnTo>
                    <a:pt x="51" y="22"/>
                  </a:lnTo>
                  <a:lnTo>
                    <a:pt x="64" y="23"/>
                  </a:lnTo>
                  <a:lnTo>
                    <a:pt x="71" y="23"/>
                  </a:lnTo>
                  <a:lnTo>
                    <a:pt x="76" y="23"/>
                  </a:lnTo>
                  <a:lnTo>
                    <a:pt x="80" y="21"/>
                  </a:lnTo>
                  <a:lnTo>
                    <a:pt x="82" y="18"/>
                  </a:lnTo>
                  <a:lnTo>
                    <a:pt x="85" y="15"/>
                  </a:lnTo>
                  <a:lnTo>
                    <a:pt x="87" y="11"/>
                  </a:lnTo>
                  <a:lnTo>
                    <a:pt x="90" y="10"/>
                  </a:lnTo>
                  <a:lnTo>
                    <a:pt x="94" y="9"/>
                  </a:lnTo>
                  <a:lnTo>
                    <a:pt x="97" y="5"/>
                  </a:lnTo>
                  <a:lnTo>
                    <a:pt x="100" y="3"/>
                  </a:lnTo>
                  <a:lnTo>
                    <a:pt x="102" y="2"/>
                  </a:lnTo>
                  <a:lnTo>
                    <a:pt x="106" y="2"/>
                  </a:lnTo>
                  <a:lnTo>
                    <a:pt x="108" y="2"/>
                  </a:lnTo>
                  <a:lnTo>
                    <a:pt x="110" y="1"/>
                  </a:lnTo>
                  <a:lnTo>
                    <a:pt x="112" y="0"/>
                  </a:lnTo>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03" name="Freeform 446"/>
            <p:cNvSpPr>
              <a:spLocks/>
            </p:cNvSpPr>
            <p:nvPr/>
          </p:nvSpPr>
          <p:spPr bwMode="auto">
            <a:xfrm>
              <a:off x="1248" y="1347"/>
              <a:ext cx="66" cy="35"/>
            </a:xfrm>
            <a:custGeom>
              <a:avLst/>
              <a:gdLst>
                <a:gd name="T0" fmla="*/ 29 w 66"/>
                <a:gd name="T1" fmla="*/ 0 h 35"/>
                <a:gd name="T2" fmla="*/ 33 w 66"/>
                <a:gd name="T3" fmla="*/ 0 h 35"/>
                <a:gd name="T4" fmla="*/ 34 w 66"/>
                <a:gd name="T5" fmla="*/ 2 h 35"/>
                <a:gd name="T6" fmla="*/ 37 w 66"/>
                <a:gd name="T7" fmla="*/ 4 h 35"/>
                <a:gd name="T8" fmla="*/ 45 w 66"/>
                <a:gd name="T9" fmla="*/ 1 h 35"/>
                <a:gd name="T10" fmla="*/ 58 w 66"/>
                <a:gd name="T11" fmla="*/ 1 h 35"/>
                <a:gd name="T12" fmla="*/ 65 w 66"/>
                <a:gd name="T13" fmla="*/ 3 h 35"/>
                <a:gd name="T14" fmla="*/ 64 w 66"/>
                <a:gd name="T15" fmla="*/ 4 h 35"/>
                <a:gd name="T16" fmla="*/ 58 w 66"/>
                <a:gd name="T17" fmla="*/ 4 h 35"/>
                <a:gd name="T18" fmla="*/ 55 w 66"/>
                <a:gd name="T19" fmla="*/ 3 h 35"/>
                <a:gd name="T20" fmla="*/ 50 w 66"/>
                <a:gd name="T21" fmla="*/ 4 h 35"/>
                <a:gd name="T22" fmla="*/ 48 w 66"/>
                <a:gd name="T23" fmla="*/ 7 h 35"/>
                <a:gd name="T24" fmla="*/ 47 w 66"/>
                <a:gd name="T25" fmla="*/ 8 h 35"/>
                <a:gd name="T26" fmla="*/ 41 w 66"/>
                <a:gd name="T27" fmla="*/ 8 h 35"/>
                <a:gd name="T28" fmla="*/ 38 w 66"/>
                <a:gd name="T29" fmla="*/ 11 h 35"/>
                <a:gd name="T30" fmla="*/ 34 w 66"/>
                <a:gd name="T31" fmla="*/ 14 h 35"/>
                <a:gd name="T32" fmla="*/ 23 w 66"/>
                <a:gd name="T33" fmla="*/ 19 h 35"/>
                <a:gd name="T34" fmla="*/ 19 w 66"/>
                <a:gd name="T35" fmla="*/ 23 h 35"/>
                <a:gd name="T36" fmla="*/ 13 w 66"/>
                <a:gd name="T37" fmla="*/ 30 h 35"/>
                <a:gd name="T38" fmla="*/ 13 w 66"/>
                <a:gd name="T39" fmla="*/ 32 h 35"/>
                <a:gd name="T40" fmla="*/ 13 w 66"/>
                <a:gd name="T41" fmla="*/ 33 h 35"/>
                <a:gd name="T42" fmla="*/ 4 w 66"/>
                <a:gd name="T43" fmla="*/ 33 h 35"/>
                <a:gd name="T44" fmla="*/ 3 w 66"/>
                <a:gd name="T45" fmla="*/ 32 h 35"/>
                <a:gd name="T46" fmla="*/ 2 w 66"/>
                <a:gd name="T47" fmla="*/ 32 h 35"/>
                <a:gd name="T48" fmla="*/ 0 w 66"/>
                <a:gd name="T49" fmla="*/ 29 h 35"/>
                <a:gd name="T50" fmla="*/ 3 w 66"/>
                <a:gd name="T51" fmla="*/ 28 h 35"/>
                <a:gd name="T52" fmla="*/ 5 w 66"/>
                <a:gd name="T53" fmla="*/ 28 h 35"/>
                <a:gd name="T54" fmla="*/ 9 w 66"/>
                <a:gd name="T55" fmla="*/ 22 h 35"/>
                <a:gd name="T56" fmla="*/ 12 w 66"/>
                <a:gd name="T57" fmla="*/ 17 h 35"/>
                <a:gd name="T58" fmla="*/ 18 w 66"/>
                <a:gd name="T59" fmla="*/ 14 h 35"/>
                <a:gd name="T60" fmla="*/ 23 w 66"/>
                <a:gd name="T61" fmla="*/ 9 h 35"/>
                <a:gd name="T62" fmla="*/ 23 w 66"/>
                <a:gd name="T63" fmla="*/ 7 h 35"/>
                <a:gd name="T64" fmla="*/ 23 w 66"/>
                <a:gd name="T65" fmla="*/ 4 h 35"/>
                <a:gd name="T66" fmla="*/ 29 w 66"/>
                <a:gd name="T67" fmla="*/ 0 h 3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6"/>
                <a:gd name="T103" fmla="*/ 0 h 35"/>
                <a:gd name="T104" fmla="*/ 66 w 66"/>
                <a:gd name="T105" fmla="*/ 35 h 3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6" h="35">
                  <a:moveTo>
                    <a:pt x="29" y="0"/>
                  </a:moveTo>
                  <a:lnTo>
                    <a:pt x="29" y="0"/>
                  </a:lnTo>
                  <a:lnTo>
                    <a:pt x="31" y="0"/>
                  </a:lnTo>
                  <a:lnTo>
                    <a:pt x="33" y="0"/>
                  </a:lnTo>
                  <a:lnTo>
                    <a:pt x="34" y="2"/>
                  </a:lnTo>
                  <a:lnTo>
                    <a:pt x="37" y="4"/>
                  </a:lnTo>
                  <a:lnTo>
                    <a:pt x="45" y="3"/>
                  </a:lnTo>
                  <a:lnTo>
                    <a:pt x="45" y="1"/>
                  </a:lnTo>
                  <a:lnTo>
                    <a:pt x="58" y="1"/>
                  </a:lnTo>
                  <a:lnTo>
                    <a:pt x="65" y="3"/>
                  </a:lnTo>
                  <a:lnTo>
                    <a:pt x="66" y="4"/>
                  </a:lnTo>
                  <a:lnTo>
                    <a:pt x="64" y="4"/>
                  </a:lnTo>
                  <a:lnTo>
                    <a:pt x="58" y="4"/>
                  </a:lnTo>
                  <a:lnTo>
                    <a:pt x="55" y="3"/>
                  </a:lnTo>
                  <a:lnTo>
                    <a:pt x="52" y="3"/>
                  </a:lnTo>
                  <a:lnTo>
                    <a:pt x="50" y="4"/>
                  </a:lnTo>
                  <a:lnTo>
                    <a:pt x="48" y="7"/>
                  </a:lnTo>
                  <a:lnTo>
                    <a:pt x="47" y="8"/>
                  </a:lnTo>
                  <a:lnTo>
                    <a:pt x="45" y="8"/>
                  </a:lnTo>
                  <a:lnTo>
                    <a:pt x="41" y="8"/>
                  </a:lnTo>
                  <a:lnTo>
                    <a:pt x="38" y="11"/>
                  </a:lnTo>
                  <a:lnTo>
                    <a:pt x="34" y="14"/>
                  </a:lnTo>
                  <a:lnTo>
                    <a:pt x="26" y="18"/>
                  </a:lnTo>
                  <a:lnTo>
                    <a:pt x="23" y="19"/>
                  </a:lnTo>
                  <a:lnTo>
                    <a:pt x="19" y="23"/>
                  </a:lnTo>
                  <a:lnTo>
                    <a:pt x="16" y="26"/>
                  </a:lnTo>
                  <a:lnTo>
                    <a:pt x="13" y="30"/>
                  </a:lnTo>
                  <a:lnTo>
                    <a:pt x="13" y="32"/>
                  </a:lnTo>
                  <a:lnTo>
                    <a:pt x="13" y="33"/>
                  </a:lnTo>
                  <a:lnTo>
                    <a:pt x="9" y="35"/>
                  </a:lnTo>
                  <a:lnTo>
                    <a:pt x="4" y="33"/>
                  </a:lnTo>
                  <a:lnTo>
                    <a:pt x="3" y="32"/>
                  </a:lnTo>
                  <a:lnTo>
                    <a:pt x="2" y="32"/>
                  </a:lnTo>
                  <a:lnTo>
                    <a:pt x="0" y="31"/>
                  </a:lnTo>
                  <a:lnTo>
                    <a:pt x="0" y="29"/>
                  </a:lnTo>
                  <a:lnTo>
                    <a:pt x="3" y="28"/>
                  </a:lnTo>
                  <a:lnTo>
                    <a:pt x="5" y="28"/>
                  </a:lnTo>
                  <a:lnTo>
                    <a:pt x="6" y="25"/>
                  </a:lnTo>
                  <a:lnTo>
                    <a:pt x="9" y="22"/>
                  </a:lnTo>
                  <a:lnTo>
                    <a:pt x="10" y="19"/>
                  </a:lnTo>
                  <a:lnTo>
                    <a:pt x="12" y="17"/>
                  </a:lnTo>
                  <a:lnTo>
                    <a:pt x="18" y="14"/>
                  </a:lnTo>
                  <a:lnTo>
                    <a:pt x="20" y="11"/>
                  </a:lnTo>
                  <a:lnTo>
                    <a:pt x="23" y="9"/>
                  </a:lnTo>
                  <a:lnTo>
                    <a:pt x="23" y="7"/>
                  </a:lnTo>
                  <a:lnTo>
                    <a:pt x="23" y="4"/>
                  </a:lnTo>
                  <a:lnTo>
                    <a:pt x="26" y="2"/>
                  </a:lnTo>
                  <a:lnTo>
                    <a:pt x="29" y="0"/>
                  </a:lnTo>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04" name="Freeform 447"/>
            <p:cNvSpPr>
              <a:spLocks/>
            </p:cNvSpPr>
            <p:nvPr/>
          </p:nvSpPr>
          <p:spPr bwMode="auto">
            <a:xfrm>
              <a:off x="1370" y="1387"/>
              <a:ext cx="19" cy="37"/>
            </a:xfrm>
            <a:custGeom>
              <a:avLst/>
              <a:gdLst>
                <a:gd name="T0" fmla="*/ 12 w 19"/>
                <a:gd name="T1" fmla="*/ 0 h 37"/>
                <a:gd name="T2" fmla="*/ 12 w 19"/>
                <a:gd name="T3" fmla="*/ 0 h 37"/>
                <a:gd name="T4" fmla="*/ 14 w 19"/>
                <a:gd name="T5" fmla="*/ 2 h 37"/>
                <a:gd name="T6" fmla="*/ 14 w 19"/>
                <a:gd name="T7" fmla="*/ 4 h 37"/>
                <a:gd name="T8" fmla="*/ 14 w 19"/>
                <a:gd name="T9" fmla="*/ 4 h 37"/>
                <a:gd name="T10" fmla="*/ 19 w 19"/>
                <a:gd name="T11" fmla="*/ 4 h 37"/>
                <a:gd name="T12" fmla="*/ 19 w 19"/>
                <a:gd name="T13" fmla="*/ 4 h 37"/>
                <a:gd name="T14" fmla="*/ 16 w 19"/>
                <a:gd name="T15" fmla="*/ 11 h 37"/>
                <a:gd name="T16" fmla="*/ 16 w 19"/>
                <a:gd name="T17" fmla="*/ 11 h 37"/>
                <a:gd name="T18" fmla="*/ 13 w 19"/>
                <a:gd name="T19" fmla="*/ 13 h 37"/>
                <a:gd name="T20" fmla="*/ 13 w 19"/>
                <a:gd name="T21" fmla="*/ 13 h 37"/>
                <a:gd name="T22" fmla="*/ 13 w 19"/>
                <a:gd name="T23" fmla="*/ 16 h 37"/>
                <a:gd name="T24" fmla="*/ 14 w 19"/>
                <a:gd name="T25" fmla="*/ 17 h 37"/>
                <a:gd name="T26" fmla="*/ 15 w 19"/>
                <a:gd name="T27" fmla="*/ 18 h 37"/>
                <a:gd name="T28" fmla="*/ 15 w 19"/>
                <a:gd name="T29" fmla="*/ 20 h 37"/>
                <a:gd name="T30" fmla="*/ 15 w 19"/>
                <a:gd name="T31" fmla="*/ 20 h 37"/>
                <a:gd name="T32" fmla="*/ 12 w 19"/>
                <a:gd name="T33" fmla="*/ 22 h 37"/>
                <a:gd name="T34" fmla="*/ 12 w 19"/>
                <a:gd name="T35" fmla="*/ 22 h 37"/>
                <a:gd name="T36" fmla="*/ 11 w 19"/>
                <a:gd name="T37" fmla="*/ 29 h 37"/>
                <a:gd name="T38" fmla="*/ 11 w 19"/>
                <a:gd name="T39" fmla="*/ 32 h 37"/>
                <a:gd name="T40" fmla="*/ 9 w 19"/>
                <a:gd name="T41" fmla="*/ 33 h 37"/>
                <a:gd name="T42" fmla="*/ 8 w 19"/>
                <a:gd name="T43" fmla="*/ 34 h 37"/>
                <a:gd name="T44" fmla="*/ 2 w 19"/>
                <a:gd name="T45" fmla="*/ 37 h 37"/>
                <a:gd name="T46" fmla="*/ 2 w 19"/>
                <a:gd name="T47" fmla="*/ 37 h 37"/>
                <a:gd name="T48" fmla="*/ 2 w 19"/>
                <a:gd name="T49" fmla="*/ 33 h 37"/>
                <a:gd name="T50" fmla="*/ 2 w 19"/>
                <a:gd name="T51" fmla="*/ 29 h 37"/>
                <a:gd name="T52" fmla="*/ 2 w 19"/>
                <a:gd name="T53" fmla="*/ 29 h 37"/>
                <a:gd name="T54" fmla="*/ 0 w 19"/>
                <a:gd name="T55" fmla="*/ 22 h 37"/>
                <a:gd name="T56" fmla="*/ 0 w 19"/>
                <a:gd name="T57" fmla="*/ 19 h 37"/>
                <a:gd name="T58" fmla="*/ 2 w 19"/>
                <a:gd name="T59" fmla="*/ 16 h 37"/>
                <a:gd name="T60" fmla="*/ 2 w 19"/>
                <a:gd name="T61" fmla="*/ 16 h 37"/>
                <a:gd name="T62" fmla="*/ 7 w 19"/>
                <a:gd name="T63" fmla="*/ 7 h 37"/>
                <a:gd name="T64" fmla="*/ 12 w 19"/>
                <a:gd name="T65" fmla="*/ 0 h 37"/>
                <a:gd name="T66" fmla="*/ 12 w 19"/>
                <a:gd name="T67" fmla="*/ 0 h 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9"/>
                <a:gd name="T103" fmla="*/ 0 h 37"/>
                <a:gd name="T104" fmla="*/ 19 w 19"/>
                <a:gd name="T105" fmla="*/ 37 h 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9" h="37">
                  <a:moveTo>
                    <a:pt x="12" y="0"/>
                  </a:moveTo>
                  <a:lnTo>
                    <a:pt x="12" y="0"/>
                  </a:lnTo>
                  <a:lnTo>
                    <a:pt x="14" y="2"/>
                  </a:lnTo>
                  <a:lnTo>
                    <a:pt x="14" y="4"/>
                  </a:lnTo>
                  <a:lnTo>
                    <a:pt x="19" y="4"/>
                  </a:lnTo>
                  <a:lnTo>
                    <a:pt x="16" y="11"/>
                  </a:lnTo>
                  <a:lnTo>
                    <a:pt x="13" y="13"/>
                  </a:lnTo>
                  <a:lnTo>
                    <a:pt x="13" y="16"/>
                  </a:lnTo>
                  <a:lnTo>
                    <a:pt x="14" y="17"/>
                  </a:lnTo>
                  <a:lnTo>
                    <a:pt x="15" y="18"/>
                  </a:lnTo>
                  <a:lnTo>
                    <a:pt x="15" y="20"/>
                  </a:lnTo>
                  <a:lnTo>
                    <a:pt x="12" y="22"/>
                  </a:lnTo>
                  <a:lnTo>
                    <a:pt x="11" y="29"/>
                  </a:lnTo>
                  <a:lnTo>
                    <a:pt x="11" y="32"/>
                  </a:lnTo>
                  <a:lnTo>
                    <a:pt x="9" y="33"/>
                  </a:lnTo>
                  <a:lnTo>
                    <a:pt x="8" y="34"/>
                  </a:lnTo>
                  <a:lnTo>
                    <a:pt x="2" y="37"/>
                  </a:lnTo>
                  <a:lnTo>
                    <a:pt x="2" y="33"/>
                  </a:lnTo>
                  <a:lnTo>
                    <a:pt x="2" y="29"/>
                  </a:lnTo>
                  <a:lnTo>
                    <a:pt x="0" y="22"/>
                  </a:lnTo>
                  <a:lnTo>
                    <a:pt x="0" y="19"/>
                  </a:lnTo>
                  <a:lnTo>
                    <a:pt x="2" y="16"/>
                  </a:lnTo>
                  <a:lnTo>
                    <a:pt x="7" y="7"/>
                  </a:lnTo>
                  <a:lnTo>
                    <a:pt x="12" y="0"/>
                  </a:lnTo>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05" name="Freeform 448"/>
            <p:cNvSpPr>
              <a:spLocks/>
            </p:cNvSpPr>
            <p:nvPr/>
          </p:nvSpPr>
          <p:spPr bwMode="auto">
            <a:xfrm>
              <a:off x="1420" y="1474"/>
              <a:ext cx="51" cy="88"/>
            </a:xfrm>
            <a:custGeom>
              <a:avLst/>
              <a:gdLst>
                <a:gd name="T0" fmla="*/ 18 w 51"/>
                <a:gd name="T1" fmla="*/ 0 h 88"/>
                <a:gd name="T2" fmla="*/ 18 w 51"/>
                <a:gd name="T3" fmla="*/ 5 h 88"/>
                <a:gd name="T4" fmla="*/ 21 w 51"/>
                <a:gd name="T5" fmla="*/ 5 h 88"/>
                <a:gd name="T6" fmla="*/ 21 w 51"/>
                <a:gd name="T7" fmla="*/ 18 h 88"/>
                <a:gd name="T8" fmla="*/ 23 w 51"/>
                <a:gd name="T9" fmla="*/ 22 h 88"/>
                <a:gd name="T10" fmla="*/ 26 w 51"/>
                <a:gd name="T11" fmla="*/ 26 h 88"/>
                <a:gd name="T12" fmla="*/ 26 w 51"/>
                <a:gd name="T13" fmla="*/ 30 h 88"/>
                <a:gd name="T14" fmla="*/ 27 w 51"/>
                <a:gd name="T15" fmla="*/ 30 h 88"/>
                <a:gd name="T16" fmla="*/ 33 w 51"/>
                <a:gd name="T17" fmla="*/ 42 h 88"/>
                <a:gd name="T18" fmla="*/ 35 w 51"/>
                <a:gd name="T19" fmla="*/ 43 h 88"/>
                <a:gd name="T20" fmla="*/ 34 w 51"/>
                <a:gd name="T21" fmla="*/ 46 h 88"/>
                <a:gd name="T22" fmla="*/ 34 w 51"/>
                <a:gd name="T23" fmla="*/ 47 h 88"/>
                <a:gd name="T24" fmla="*/ 40 w 51"/>
                <a:gd name="T25" fmla="*/ 60 h 88"/>
                <a:gd name="T26" fmla="*/ 42 w 51"/>
                <a:gd name="T27" fmla="*/ 63 h 88"/>
                <a:gd name="T28" fmla="*/ 47 w 51"/>
                <a:gd name="T29" fmla="*/ 64 h 88"/>
                <a:gd name="T30" fmla="*/ 51 w 51"/>
                <a:gd name="T31" fmla="*/ 64 h 88"/>
                <a:gd name="T32" fmla="*/ 48 w 51"/>
                <a:gd name="T33" fmla="*/ 74 h 88"/>
                <a:gd name="T34" fmla="*/ 50 w 51"/>
                <a:gd name="T35" fmla="*/ 83 h 88"/>
                <a:gd name="T36" fmla="*/ 47 w 51"/>
                <a:gd name="T37" fmla="*/ 84 h 88"/>
                <a:gd name="T38" fmla="*/ 44 w 51"/>
                <a:gd name="T39" fmla="*/ 84 h 88"/>
                <a:gd name="T40" fmla="*/ 44 w 51"/>
                <a:gd name="T41" fmla="*/ 88 h 88"/>
                <a:gd name="T42" fmla="*/ 40 w 51"/>
                <a:gd name="T43" fmla="*/ 88 h 88"/>
                <a:gd name="T44" fmla="*/ 39 w 51"/>
                <a:gd name="T45" fmla="*/ 82 h 88"/>
                <a:gd name="T46" fmla="*/ 39 w 51"/>
                <a:gd name="T47" fmla="*/ 70 h 88"/>
                <a:gd name="T48" fmla="*/ 38 w 51"/>
                <a:gd name="T49" fmla="*/ 64 h 88"/>
                <a:gd name="T50" fmla="*/ 33 w 51"/>
                <a:gd name="T51" fmla="*/ 64 h 88"/>
                <a:gd name="T52" fmla="*/ 33 w 51"/>
                <a:gd name="T53" fmla="*/ 57 h 88"/>
                <a:gd name="T54" fmla="*/ 30 w 51"/>
                <a:gd name="T55" fmla="*/ 57 h 88"/>
                <a:gd name="T56" fmla="*/ 26 w 51"/>
                <a:gd name="T57" fmla="*/ 57 h 88"/>
                <a:gd name="T58" fmla="*/ 28 w 51"/>
                <a:gd name="T59" fmla="*/ 47 h 88"/>
                <a:gd name="T60" fmla="*/ 25 w 51"/>
                <a:gd name="T61" fmla="*/ 44 h 88"/>
                <a:gd name="T62" fmla="*/ 21 w 51"/>
                <a:gd name="T63" fmla="*/ 46 h 88"/>
                <a:gd name="T64" fmla="*/ 21 w 51"/>
                <a:gd name="T65" fmla="*/ 46 h 88"/>
                <a:gd name="T66" fmla="*/ 20 w 51"/>
                <a:gd name="T67" fmla="*/ 46 h 88"/>
                <a:gd name="T68" fmla="*/ 18 w 51"/>
                <a:gd name="T69" fmla="*/ 43 h 88"/>
                <a:gd name="T70" fmla="*/ 16 w 51"/>
                <a:gd name="T71" fmla="*/ 41 h 88"/>
                <a:gd name="T72" fmla="*/ 10 w 51"/>
                <a:gd name="T73" fmla="*/ 37 h 88"/>
                <a:gd name="T74" fmla="*/ 9 w 51"/>
                <a:gd name="T75" fmla="*/ 36 h 88"/>
                <a:gd name="T76" fmla="*/ 7 w 51"/>
                <a:gd name="T77" fmla="*/ 29 h 88"/>
                <a:gd name="T78" fmla="*/ 9 w 51"/>
                <a:gd name="T79" fmla="*/ 28 h 88"/>
                <a:gd name="T80" fmla="*/ 11 w 51"/>
                <a:gd name="T81" fmla="*/ 27 h 88"/>
                <a:gd name="T82" fmla="*/ 0 w 51"/>
                <a:gd name="T83" fmla="*/ 21 h 88"/>
                <a:gd name="T84" fmla="*/ 9 w 51"/>
                <a:gd name="T85" fmla="*/ 7 h 88"/>
                <a:gd name="T86" fmla="*/ 16 w 51"/>
                <a:gd name="T87" fmla="*/ 8 h 88"/>
                <a:gd name="T88" fmla="*/ 16 w 51"/>
                <a:gd name="T89" fmla="*/ 5 h 88"/>
                <a:gd name="T90" fmla="*/ 16 w 51"/>
                <a:gd name="T91" fmla="*/ 4 h 88"/>
                <a:gd name="T92" fmla="*/ 18 w 51"/>
                <a:gd name="T93" fmla="*/ 0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1"/>
                <a:gd name="T142" fmla="*/ 0 h 88"/>
                <a:gd name="T143" fmla="*/ 51 w 51"/>
                <a:gd name="T144" fmla="*/ 88 h 8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1" h="88">
                  <a:moveTo>
                    <a:pt x="18" y="0"/>
                  </a:moveTo>
                  <a:lnTo>
                    <a:pt x="18" y="0"/>
                  </a:lnTo>
                  <a:lnTo>
                    <a:pt x="18" y="5"/>
                  </a:lnTo>
                  <a:lnTo>
                    <a:pt x="21" y="5"/>
                  </a:lnTo>
                  <a:lnTo>
                    <a:pt x="21" y="14"/>
                  </a:lnTo>
                  <a:lnTo>
                    <a:pt x="21" y="18"/>
                  </a:lnTo>
                  <a:lnTo>
                    <a:pt x="23" y="22"/>
                  </a:lnTo>
                  <a:lnTo>
                    <a:pt x="26" y="26"/>
                  </a:lnTo>
                  <a:lnTo>
                    <a:pt x="26" y="28"/>
                  </a:lnTo>
                  <a:lnTo>
                    <a:pt x="26" y="30"/>
                  </a:lnTo>
                  <a:lnTo>
                    <a:pt x="27" y="30"/>
                  </a:lnTo>
                  <a:lnTo>
                    <a:pt x="30" y="36"/>
                  </a:lnTo>
                  <a:lnTo>
                    <a:pt x="33" y="42"/>
                  </a:lnTo>
                  <a:lnTo>
                    <a:pt x="35" y="43"/>
                  </a:lnTo>
                  <a:lnTo>
                    <a:pt x="35" y="44"/>
                  </a:lnTo>
                  <a:lnTo>
                    <a:pt x="34" y="46"/>
                  </a:lnTo>
                  <a:lnTo>
                    <a:pt x="34" y="47"/>
                  </a:lnTo>
                  <a:lnTo>
                    <a:pt x="38" y="55"/>
                  </a:lnTo>
                  <a:lnTo>
                    <a:pt x="40" y="60"/>
                  </a:lnTo>
                  <a:lnTo>
                    <a:pt x="42" y="62"/>
                  </a:lnTo>
                  <a:lnTo>
                    <a:pt x="42" y="63"/>
                  </a:lnTo>
                  <a:lnTo>
                    <a:pt x="47" y="64"/>
                  </a:lnTo>
                  <a:lnTo>
                    <a:pt x="51" y="64"/>
                  </a:lnTo>
                  <a:lnTo>
                    <a:pt x="50" y="69"/>
                  </a:lnTo>
                  <a:lnTo>
                    <a:pt x="48" y="74"/>
                  </a:lnTo>
                  <a:lnTo>
                    <a:pt x="48" y="78"/>
                  </a:lnTo>
                  <a:lnTo>
                    <a:pt x="50" y="83"/>
                  </a:lnTo>
                  <a:lnTo>
                    <a:pt x="47" y="84"/>
                  </a:lnTo>
                  <a:lnTo>
                    <a:pt x="44" y="84"/>
                  </a:lnTo>
                  <a:lnTo>
                    <a:pt x="44" y="88"/>
                  </a:lnTo>
                  <a:lnTo>
                    <a:pt x="41" y="88"/>
                  </a:lnTo>
                  <a:lnTo>
                    <a:pt x="40" y="88"/>
                  </a:lnTo>
                  <a:lnTo>
                    <a:pt x="39" y="82"/>
                  </a:lnTo>
                  <a:lnTo>
                    <a:pt x="39" y="76"/>
                  </a:lnTo>
                  <a:lnTo>
                    <a:pt x="39" y="70"/>
                  </a:lnTo>
                  <a:lnTo>
                    <a:pt x="38" y="64"/>
                  </a:lnTo>
                  <a:lnTo>
                    <a:pt x="33" y="64"/>
                  </a:lnTo>
                  <a:lnTo>
                    <a:pt x="34" y="60"/>
                  </a:lnTo>
                  <a:lnTo>
                    <a:pt x="33" y="57"/>
                  </a:lnTo>
                  <a:lnTo>
                    <a:pt x="30" y="57"/>
                  </a:lnTo>
                  <a:lnTo>
                    <a:pt x="26" y="57"/>
                  </a:lnTo>
                  <a:lnTo>
                    <a:pt x="26" y="53"/>
                  </a:lnTo>
                  <a:lnTo>
                    <a:pt x="28" y="47"/>
                  </a:lnTo>
                  <a:lnTo>
                    <a:pt x="25" y="44"/>
                  </a:lnTo>
                  <a:lnTo>
                    <a:pt x="24" y="44"/>
                  </a:lnTo>
                  <a:lnTo>
                    <a:pt x="21" y="46"/>
                  </a:lnTo>
                  <a:lnTo>
                    <a:pt x="21" y="47"/>
                  </a:lnTo>
                  <a:lnTo>
                    <a:pt x="20" y="46"/>
                  </a:lnTo>
                  <a:lnTo>
                    <a:pt x="18" y="43"/>
                  </a:lnTo>
                  <a:lnTo>
                    <a:pt x="16" y="41"/>
                  </a:lnTo>
                  <a:lnTo>
                    <a:pt x="12" y="39"/>
                  </a:lnTo>
                  <a:lnTo>
                    <a:pt x="10" y="37"/>
                  </a:lnTo>
                  <a:lnTo>
                    <a:pt x="9" y="36"/>
                  </a:lnTo>
                  <a:lnTo>
                    <a:pt x="7" y="33"/>
                  </a:lnTo>
                  <a:lnTo>
                    <a:pt x="7" y="29"/>
                  </a:lnTo>
                  <a:lnTo>
                    <a:pt x="9" y="28"/>
                  </a:lnTo>
                  <a:lnTo>
                    <a:pt x="11" y="27"/>
                  </a:lnTo>
                  <a:lnTo>
                    <a:pt x="4" y="26"/>
                  </a:lnTo>
                  <a:lnTo>
                    <a:pt x="0" y="21"/>
                  </a:lnTo>
                  <a:lnTo>
                    <a:pt x="9" y="7"/>
                  </a:lnTo>
                  <a:lnTo>
                    <a:pt x="16" y="8"/>
                  </a:lnTo>
                  <a:lnTo>
                    <a:pt x="16" y="5"/>
                  </a:lnTo>
                  <a:lnTo>
                    <a:pt x="16" y="4"/>
                  </a:lnTo>
                  <a:lnTo>
                    <a:pt x="14" y="2"/>
                  </a:lnTo>
                  <a:lnTo>
                    <a:pt x="18" y="0"/>
                  </a:lnTo>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06" name="Freeform 449"/>
            <p:cNvSpPr>
              <a:spLocks/>
            </p:cNvSpPr>
            <p:nvPr/>
          </p:nvSpPr>
          <p:spPr bwMode="auto">
            <a:xfrm>
              <a:off x="1399" y="1496"/>
              <a:ext cx="18" cy="34"/>
            </a:xfrm>
            <a:custGeom>
              <a:avLst/>
              <a:gdLst>
                <a:gd name="T0" fmla="*/ 10 w 18"/>
                <a:gd name="T1" fmla="*/ 0 h 34"/>
                <a:gd name="T2" fmla="*/ 10 w 18"/>
                <a:gd name="T3" fmla="*/ 0 h 34"/>
                <a:gd name="T4" fmla="*/ 13 w 18"/>
                <a:gd name="T5" fmla="*/ 1 h 34"/>
                <a:gd name="T6" fmla="*/ 13 w 18"/>
                <a:gd name="T7" fmla="*/ 4 h 34"/>
                <a:gd name="T8" fmla="*/ 13 w 18"/>
                <a:gd name="T9" fmla="*/ 6 h 34"/>
                <a:gd name="T10" fmla="*/ 11 w 18"/>
                <a:gd name="T11" fmla="*/ 7 h 34"/>
                <a:gd name="T12" fmla="*/ 11 w 18"/>
                <a:gd name="T13" fmla="*/ 7 h 34"/>
                <a:gd name="T14" fmla="*/ 18 w 18"/>
                <a:gd name="T15" fmla="*/ 11 h 34"/>
                <a:gd name="T16" fmla="*/ 18 w 18"/>
                <a:gd name="T17" fmla="*/ 11 h 34"/>
                <a:gd name="T18" fmla="*/ 18 w 18"/>
                <a:gd name="T19" fmla="*/ 24 h 34"/>
                <a:gd name="T20" fmla="*/ 18 w 18"/>
                <a:gd name="T21" fmla="*/ 34 h 34"/>
                <a:gd name="T22" fmla="*/ 18 w 18"/>
                <a:gd name="T23" fmla="*/ 34 h 34"/>
                <a:gd name="T24" fmla="*/ 14 w 18"/>
                <a:gd name="T25" fmla="*/ 34 h 34"/>
                <a:gd name="T26" fmla="*/ 11 w 18"/>
                <a:gd name="T27" fmla="*/ 34 h 34"/>
                <a:gd name="T28" fmla="*/ 11 w 18"/>
                <a:gd name="T29" fmla="*/ 34 h 34"/>
                <a:gd name="T30" fmla="*/ 10 w 18"/>
                <a:gd name="T31" fmla="*/ 32 h 34"/>
                <a:gd name="T32" fmla="*/ 9 w 18"/>
                <a:gd name="T33" fmla="*/ 31 h 34"/>
                <a:gd name="T34" fmla="*/ 9 w 18"/>
                <a:gd name="T35" fmla="*/ 31 h 34"/>
                <a:gd name="T36" fmla="*/ 10 w 18"/>
                <a:gd name="T37" fmla="*/ 29 h 34"/>
                <a:gd name="T38" fmla="*/ 10 w 18"/>
                <a:gd name="T39" fmla="*/ 28 h 34"/>
                <a:gd name="T40" fmla="*/ 11 w 18"/>
                <a:gd name="T41" fmla="*/ 26 h 34"/>
                <a:gd name="T42" fmla="*/ 11 w 18"/>
                <a:gd name="T43" fmla="*/ 26 h 34"/>
                <a:gd name="T44" fmla="*/ 12 w 18"/>
                <a:gd name="T45" fmla="*/ 22 h 34"/>
                <a:gd name="T46" fmla="*/ 11 w 18"/>
                <a:gd name="T47" fmla="*/ 20 h 34"/>
                <a:gd name="T48" fmla="*/ 9 w 18"/>
                <a:gd name="T49" fmla="*/ 14 h 34"/>
                <a:gd name="T50" fmla="*/ 4 w 18"/>
                <a:gd name="T51" fmla="*/ 11 h 34"/>
                <a:gd name="T52" fmla="*/ 0 w 18"/>
                <a:gd name="T53" fmla="*/ 7 h 34"/>
                <a:gd name="T54" fmla="*/ 0 w 18"/>
                <a:gd name="T55" fmla="*/ 7 h 34"/>
                <a:gd name="T56" fmla="*/ 10 w 18"/>
                <a:gd name="T57" fmla="*/ 6 h 34"/>
                <a:gd name="T58" fmla="*/ 10 w 18"/>
                <a:gd name="T59" fmla="*/ 6 h 34"/>
                <a:gd name="T60" fmla="*/ 9 w 18"/>
                <a:gd name="T61" fmla="*/ 5 h 34"/>
                <a:gd name="T62" fmla="*/ 9 w 18"/>
                <a:gd name="T63" fmla="*/ 3 h 34"/>
                <a:gd name="T64" fmla="*/ 9 w 18"/>
                <a:gd name="T65" fmla="*/ 1 h 34"/>
                <a:gd name="T66" fmla="*/ 10 w 18"/>
                <a:gd name="T67" fmla="*/ 0 h 34"/>
                <a:gd name="T68" fmla="*/ 10 w 18"/>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
                <a:gd name="T106" fmla="*/ 0 h 34"/>
                <a:gd name="T107" fmla="*/ 18 w 18"/>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 h="34">
                  <a:moveTo>
                    <a:pt x="10" y="0"/>
                  </a:moveTo>
                  <a:lnTo>
                    <a:pt x="10" y="0"/>
                  </a:lnTo>
                  <a:lnTo>
                    <a:pt x="13" y="1"/>
                  </a:lnTo>
                  <a:lnTo>
                    <a:pt x="13" y="4"/>
                  </a:lnTo>
                  <a:lnTo>
                    <a:pt x="13" y="6"/>
                  </a:lnTo>
                  <a:lnTo>
                    <a:pt x="11" y="7"/>
                  </a:lnTo>
                  <a:lnTo>
                    <a:pt x="18" y="11"/>
                  </a:lnTo>
                  <a:lnTo>
                    <a:pt x="18" y="24"/>
                  </a:lnTo>
                  <a:lnTo>
                    <a:pt x="18" y="34"/>
                  </a:lnTo>
                  <a:lnTo>
                    <a:pt x="14" y="34"/>
                  </a:lnTo>
                  <a:lnTo>
                    <a:pt x="11" y="34"/>
                  </a:lnTo>
                  <a:lnTo>
                    <a:pt x="10" y="32"/>
                  </a:lnTo>
                  <a:lnTo>
                    <a:pt x="9" y="31"/>
                  </a:lnTo>
                  <a:lnTo>
                    <a:pt x="10" y="29"/>
                  </a:lnTo>
                  <a:lnTo>
                    <a:pt x="10" y="28"/>
                  </a:lnTo>
                  <a:lnTo>
                    <a:pt x="11" y="26"/>
                  </a:lnTo>
                  <a:lnTo>
                    <a:pt x="12" y="22"/>
                  </a:lnTo>
                  <a:lnTo>
                    <a:pt x="11" y="20"/>
                  </a:lnTo>
                  <a:lnTo>
                    <a:pt x="9" y="14"/>
                  </a:lnTo>
                  <a:lnTo>
                    <a:pt x="4" y="11"/>
                  </a:lnTo>
                  <a:lnTo>
                    <a:pt x="0" y="7"/>
                  </a:lnTo>
                  <a:lnTo>
                    <a:pt x="10" y="6"/>
                  </a:lnTo>
                  <a:lnTo>
                    <a:pt x="9" y="5"/>
                  </a:lnTo>
                  <a:lnTo>
                    <a:pt x="9" y="3"/>
                  </a:lnTo>
                  <a:lnTo>
                    <a:pt x="9" y="1"/>
                  </a:lnTo>
                  <a:lnTo>
                    <a:pt x="10" y="0"/>
                  </a:lnTo>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07" name="Freeform 450"/>
            <p:cNvSpPr>
              <a:spLocks/>
            </p:cNvSpPr>
            <p:nvPr/>
          </p:nvSpPr>
          <p:spPr bwMode="auto">
            <a:xfrm>
              <a:off x="1418" y="1530"/>
              <a:ext cx="23" cy="36"/>
            </a:xfrm>
            <a:custGeom>
              <a:avLst/>
              <a:gdLst>
                <a:gd name="T0" fmla="*/ 2 w 23"/>
                <a:gd name="T1" fmla="*/ 0 h 36"/>
                <a:gd name="T2" fmla="*/ 2 w 23"/>
                <a:gd name="T3" fmla="*/ 0 h 36"/>
                <a:gd name="T4" fmla="*/ 5 w 23"/>
                <a:gd name="T5" fmla="*/ 1 h 36"/>
                <a:gd name="T6" fmla="*/ 6 w 23"/>
                <a:gd name="T7" fmla="*/ 2 h 36"/>
                <a:gd name="T8" fmla="*/ 9 w 23"/>
                <a:gd name="T9" fmla="*/ 7 h 36"/>
                <a:gd name="T10" fmla="*/ 9 w 23"/>
                <a:gd name="T11" fmla="*/ 7 h 36"/>
                <a:gd name="T12" fmla="*/ 13 w 23"/>
                <a:gd name="T13" fmla="*/ 6 h 36"/>
                <a:gd name="T14" fmla="*/ 13 w 23"/>
                <a:gd name="T15" fmla="*/ 6 h 36"/>
                <a:gd name="T16" fmla="*/ 13 w 23"/>
                <a:gd name="T17" fmla="*/ 7 h 36"/>
                <a:gd name="T18" fmla="*/ 13 w 23"/>
                <a:gd name="T19" fmla="*/ 10 h 36"/>
                <a:gd name="T20" fmla="*/ 13 w 23"/>
                <a:gd name="T21" fmla="*/ 14 h 36"/>
                <a:gd name="T22" fmla="*/ 13 w 23"/>
                <a:gd name="T23" fmla="*/ 14 h 36"/>
                <a:gd name="T24" fmla="*/ 15 w 23"/>
                <a:gd name="T25" fmla="*/ 17 h 36"/>
                <a:gd name="T26" fmla="*/ 18 w 23"/>
                <a:gd name="T27" fmla="*/ 18 h 36"/>
                <a:gd name="T28" fmla="*/ 18 w 23"/>
                <a:gd name="T29" fmla="*/ 18 h 36"/>
                <a:gd name="T30" fmla="*/ 19 w 23"/>
                <a:gd name="T31" fmla="*/ 21 h 36"/>
                <a:gd name="T32" fmla="*/ 19 w 23"/>
                <a:gd name="T33" fmla="*/ 25 h 36"/>
                <a:gd name="T34" fmla="*/ 19 w 23"/>
                <a:gd name="T35" fmla="*/ 25 h 36"/>
                <a:gd name="T36" fmla="*/ 23 w 23"/>
                <a:gd name="T37" fmla="*/ 33 h 36"/>
                <a:gd name="T38" fmla="*/ 23 w 23"/>
                <a:gd name="T39" fmla="*/ 33 h 36"/>
                <a:gd name="T40" fmla="*/ 22 w 23"/>
                <a:gd name="T41" fmla="*/ 34 h 36"/>
                <a:gd name="T42" fmla="*/ 21 w 23"/>
                <a:gd name="T43" fmla="*/ 36 h 36"/>
                <a:gd name="T44" fmla="*/ 21 w 23"/>
                <a:gd name="T45" fmla="*/ 36 h 36"/>
                <a:gd name="T46" fmla="*/ 19 w 23"/>
                <a:gd name="T47" fmla="*/ 36 h 36"/>
                <a:gd name="T48" fmla="*/ 15 w 23"/>
                <a:gd name="T49" fmla="*/ 36 h 36"/>
                <a:gd name="T50" fmla="*/ 15 w 23"/>
                <a:gd name="T51" fmla="*/ 36 h 36"/>
                <a:gd name="T52" fmla="*/ 14 w 23"/>
                <a:gd name="T53" fmla="*/ 27 h 36"/>
                <a:gd name="T54" fmla="*/ 14 w 23"/>
                <a:gd name="T55" fmla="*/ 24 h 36"/>
                <a:gd name="T56" fmla="*/ 13 w 23"/>
                <a:gd name="T57" fmla="*/ 19 h 36"/>
                <a:gd name="T58" fmla="*/ 13 w 23"/>
                <a:gd name="T59" fmla="*/ 19 h 36"/>
                <a:gd name="T60" fmla="*/ 11 w 23"/>
                <a:gd name="T61" fmla="*/ 19 h 36"/>
                <a:gd name="T62" fmla="*/ 9 w 23"/>
                <a:gd name="T63" fmla="*/ 18 h 36"/>
                <a:gd name="T64" fmla="*/ 9 w 23"/>
                <a:gd name="T65" fmla="*/ 18 h 36"/>
                <a:gd name="T66" fmla="*/ 9 w 23"/>
                <a:gd name="T67" fmla="*/ 17 h 36"/>
                <a:gd name="T68" fmla="*/ 9 w 23"/>
                <a:gd name="T69" fmla="*/ 15 h 36"/>
                <a:gd name="T70" fmla="*/ 9 w 23"/>
                <a:gd name="T71" fmla="*/ 15 h 36"/>
                <a:gd name="T72" fmla="*/ 7 w 23"/>
                <a:gd name="T73" fmla="*/ 13 h 36"/>
                <a:gd name="T74" fmla="*/ 5 w 23"/>
                <a:gd name="T75" fmla="*/ 11 h 36"/>
                <a:gd name="T76" fmla="*/ 1 w 23"/>
                <a:gd name="T77" fmla="*/ 8 h 36"/>
                <a:gd name="T78" fmla="*/ 0 w 23"/>
                <a:gd name="T79" fmla="*/ 5 h 36"/>
                <a:gd name="T80" fmla="*/ 0 w 23"/>
                <a:gd name="T81" fmla="*/ 5 h 36"/>
                <a:gd name="T82" fmla="*/ 0 w 23"/>
                <a:gd name="T83" fmla="*/ 1 h 36"/>
                <a:gd name="T84" fmla="*/ 1 w 23"/>
                <a:gd name="T85" fmla="*/ 0 h 36"/>
                <a:gd name="T86" fmla="*/ 2 w 23"/>
                <a:gd name="T87" fmla="*/ 0 h 36"/>
                <a:gd name="T88" fmla="*/ 2 w 23"/>
                <a:gd name="T89" fmla="*/ 0 h 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
                <a:gd name="T136" fmla="*/ 0 h 36"/>
                <a:gd name="T137" fmla="*/ 23 w 23"/>
                <a:gd name="T138" fmla="*/ 36 h 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 h="36">
                  <a:moveTo>
                    <a:pt x="2" y="0"/>
                  </a:moveTo>
                  <a:lnTo>
                    <a:pt x="2" y="0"/>
                  </a:lnTo>
                  <a:lnTo>
                    <a:pt x="5" y="1"/>
                  </a:lnTo>
                  <a:lnTo>
                    <a:pt x="6" y="2"/>
                  </a:lnTo>
                  <a:lnTo>
                    <a:pt x="9" y="7"/>
                  </a:lnTo>
                  <a:lnTo>
                    <a:pt x="13" y="6"/>
                  </a:lnTo>
                  <a:lnTo>
                    <a:pt x="13" y="7"/>
                  </a:lnTo>
                  <a:lnTo>
                    <a:pt x="13" y="10"/>
                  </a:lnTo>
                  <a:lnTo>
                    <a:pt x="13" y="14"/>
                  </a:lnTo>
                  <a:lnTo>
                    <a:pt x="15" y="17"/>
                  </a:lnTo>
                  <a:lnTo>
                    <a:pt x="18" y="18"/>
                  </a:lnTo>
                  <a:lnTo>
                    <a:pt x="19" y="21"/>
                  </a:lnTo>
                  <a:lnTo>
                    <a:pt x="19" y="25"/>
                  </a:lnTo>
                  <a:lnTo>
                    <a:pt x="23" y="33"/>
                  </a:lnTo>
                  <a:lnTo>
                    <a:pt x="22" y="34"/>
                  </a:lnTo>
                  <a:lnTo>
                    <a:pt x="21" y="36"/>
                  </a:lnTo>
                  <a:lnTo>
                    <a:pt x="19" y="36"/>
                  </a:lnTo>
                  <a:lnTo>
                    <a:pt x="15" y="36"/>
                  </a:lnTo>
                  <a:lnTo>
                    <a:pt x="14" y="27"/>
                  </a:lnTo>
                  <a:lnTo>
                    <a:pt x="14" y="24"/>
                  </a:lnTo>
                  <a:lnTo>
                    <a:pt x="13" y="19"/>
                  </a:lnTo>
                  <a:lnTo>
                    <a:pt x="11" y="19"/>
                  </a:lnTo>
                  <a:lnTo>
                    <a:pt x="9" y="18"/>
                  </a:lnTo>
                  <a:lnTo>
                    <a:pt x="9" y="17"/>
                  </a:lnTo>
                  <a:lnTo>
                    <a:pt x="9" y="15"/>
                  </a:lnTo>
                  <a:lnTo>
                    <a:pt x="7" y="13"/>
                  </a:lnTo>
                  <a:lnTo>
                    <a:pt x="5" y="11"/>
                  </a:lnTo>
                  <a:lnTo>
                    <a:pt x="1" y="8"/>
                  </a:lnTo>
                  <a:lnTo>
                    <a:pt x="0" y="5"/>
                  </a:lnTo>
                  <a:lnTo>
                    <a:pt x="0" y="1"/>
                  </a:lnTo>
                  <a:lnTo>
                    <a:pt x="1" y="0"/>
                  </a:lnTo>
                  <a:lnTo>
                    <a:pt x="2" y="0"/>
                  </a:lnTo>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08" name="Freeform 451"/>
            <p:cNvSpPr>
              <a:spLocks/>
            </p:cNvSpPr>
            <p:nvPr/>
          </p:nvSpPr>
          <p:spPr bwMode="auto">
            <a:xfrm>
              <a:off x="806" y="965"/>
              <a:ext cx="1253" cy="780"/>
            </a:xfrm>
            <a:custGeom>
              <a:avLst/>
              <a:gdLst>
                <a:gd name="T0" fmla="*/ 696 w 1253"/>
                <a:gd name="T1" fmla="*/ 358 h 780"/>
                <a:gd name="T2" fmla="*/ 748 w 1253"/>
                <a:gd name="T3" fmla="*/ 307 h 780"/>
                <a:gd name="T4" fmla="*/ 748 w 1253"/>
                <a:gd name="T5" fmla="*/ 251 h 780"/>
                <a:gd name="T6" fmla="*/ 828 w 1253"/>
                <a:gd name="T7" fmla="*/ 234 h 780"/>
                <a:gd name="T8" fmla="*/ 858 w 1253"/>
                <a:gd name="T9" fmla="*/ 218 h 780"/>
                <a:gd name="T10" fmla="*/ 875 w 1253"/>
                <a:gd name="T11" fmla="*/ 142 h 780"/>
                <a:gd name="T12" fmla="*/ 824 w 1253"/>
                <a:gd name="T13" fmla="*/ 159 h 780"/>
                <a:gd name="T14" fmla="*/ 782 w 1253"/>
                <a:gd name="T15" fmla="*/ 162 h 780"/>
                <a:gd name="T16" fmla="*/ 727 w 1253"/>
                <a:gd name="T17" fmla="*/ 135 h 780"/>
                <a:gd name="T18" fmla="*/ 708 w 1253"/>
                <a:gd name="T19" fmla="*/ 86 h 780"/>
                <a:gd name="T20" fmla="*/ 693 w 1253"/>
                <a:gd name="T21" fmla="*/ 46 h 780"/>
                <a:gd name="T22" fmla="*/ 676 w 1253"/>
                <a:gd name="T23" fmla="*/ 14 h 780"/>
                <a:gd name="T24" fmla="*/ 667 w 1253"/>
                <a:gd name="T25" fmla="*/ 86 h 780"/>
                <a:gd name="T26" fmla="*/ 674 w 1253"/>
                <a:gd name="T27" fmla="*/ 123 h 780"/>
                <a:gd name="T28" fmla="*/ 701 w 1253"/>
                <a:gd name="T29" fmla="*/ 162 h 780"/>
                <a:gd name="T30" fmla="*/ 658 w 1253"/>
                <a:gd name="T31" fmla="*/ 200 h 780"/>
                <a:gd name="T32" fmla="*/ 626 w 1253"/>
                <a:gd name="T33" fmla="*/ 184 h 780"/>
                <a:gd name="T34" fmla="*/ 542 w 1253"/>
                <a:gd name="T35" fmla="*/ 173 h 780"/>
                <a:gd name="T36" fmla="*/ 483 w 1253"/>
                <a:gd name="T37" fmla="*/ 172 h 780"/>
                <a:gd name="T38" fmla="*/ 483 w 1253"/>
                <a:gd name="T39" fmla="*/ 196 h 780"/>
                <a:gd name="T40" fmla="*/ 423 w 1253"/>
                <a:gd name="T41" fmla="*/ 186 h 780"/>
                <a:gd name="T42" fmla="*/ 357 w 1253"/>
                <a:gd name="T43" fmla="*/ 157 h 780"/>
                <a:gd name="T44" fmla="*/ 253 w 1253"/>
                <a:gd name="T45" fmla="*/ 138 h 780"/>
                <a:gd name="T46" fmla="*/ 161 w 1253"/>
                <a:gd name="T47" fmla="*/ 135 h 780"/>
                <a:gd name="T48" fmla="*/ 134 w 1253"/>
                <a:gd name="T49" fmla="*/ 138 h 780"/>
                <a:gd name="T50" fmla="*/ 102 w 1253"/>
                <a:gd name="T51" fmla="*/ 132 h 780"/>
                <a:gd name="T52" fmla="*/ 39 w 1253"/>
                <a:gd name="T53" fmla="*/ 130 h 780"/>
                <a:gd name="T54" fmla="*/ 75 w 1253"/>
                <a:gd name="T55" fmla="*/ 375 h 780"/>
                <a:gd name="T56" fmla="*/ 173 w 1253"/>
                <a:gd name="T57" fmla="*/ 467 h 780"/>
                <a:gd name="T58" fmla="*/ 178 w 1253"/>
                <a:gd name="T59" fmla="*/ 541 h 780"/>
                <a:gd name="T60" fmla="*/ 203 w 1253"/>
                <a:gd name="T61" fmla="*/ 570 h 780"/>
                <a:gd name="T62" fmla="*/ 232 w 1253"/>
                <a:gd name="T63" fmla="*/ 625 h 780"/>
                <a:gd name="T64" fmla="*/ 234 w 1253"/>
                <a:gd name="T65" fmla="*/ 603 h 780"/>
                <a:gd name="T66" fmla="*/ 261 w 1253"/>
                <a:gd name="T67" fmla="*/ 612 h 780"/>
                <a:gd name="T68" fmla="*/ 725 w 1253"/>
                <a:gd name="T69" fmla="*/ 648 h 780"/>
                <a:gd name="T70" fmla="*/ 797 w 1253"/>
                <a:gd name="T71" fmla="*/ 635 h 780"/>
                <a:gd name="T72" fmla="*/ 883 w 1253"/>
                <a:gd name="T73" fmla="*/ 697 h 780"/>
                <a:gd name="T74" fmla="*/ 876 w 1253"/>
                <a:gd name="T75" fmla="*/ 730 h 780"/>
                <a:gd name="T76" fmla="*/ 903 w 1253"/>
                <a:gd name="T77" fmla="*/ 752 h 780"/>
                <a:gd name="T78" fmla="*/ 980 w 1253"/>
                <a:gd name="T79" fmla="*/ 717 h 780"/>
                <a:gd name="T80" fmla="*/ 1082 w 1253"/>
                <a:gd name="T81" fmla="*/ 716 h 780"/>
                <a:gd name="T82" fmla="*/ 1121 w 1253"/>
                <a:gd name="T83" fmla="*/ 700 h 780"/>
                <a:gd name="T84" fmla="*/ 1100 w 1253"/>
                <a:gd name="T85" fmla="*/ 737 h 780"/>
                <a:gd name="T86" fmla="*/ 1141 w 1253"/>
                <a:gd name="T87" fmla="*/ 734 h 780"/>
                <a:gd name="T88" fmla="*/ 1128 w 1253"/>
                <a:gd name="T89" fmla="*/ 691 h 780"/>
                <a:gd name="T90" fmla="*/ 1108 w 1253"/>
                <a:gd name="T91" fmla="*/ 649 h 780"/>
                <a:gd name="T92" fmla="*/ 1078 w 1253"/>
                <a:gd name="T93" fmla="*/ 637 h 780"/>
                <a:gd name="T94" fmla="*/ 1069 w 1253"/>
                <a:gd name="T95" fmla="*/ 631 h 780"/>
                <a:gd name="T96" fmla="*/ 1152 w 1253"/>
                <a:gd name="T97" fmla="*/ 600 h 780"/>
                <a:gd name="T98" fmla="*/ 1217 w 1253"/>
                <a:gd name="T99" fmla="*/ 575 h 780"/>
                <a:gd name="T100" fmla="*/ 1244 w 1253"/>
                <a:gd name="T101" fmla="*/ 531 h 780"/>
                <a:gd name="T102" fmla="*/ 1225 w 1253"/>
                <a:gd name="T103" fmla="*/ 521 h 780"/>
                <a:gd name="T104" fmla="*/ 1179 w 1253"/>
                <a:gd name="T105" fmla="*/ 482 h 780"/>
                <a:gd name="T106" fmla="*/ 1158 w 1253"/>
                <a:gd name="T107" fmla="*/ 447 h 780"/>
                <a:gd name="T108" fmla="*/ 1140 w 1253"/>
                <a:gd name="T109" fmla="*/ 399 h 780"/>
                <a:gd name="T110" fmla="*/ 1101 w 1253"/>
                <a:gd name="T111" fmla="*/ 405 h 780"/>
                <a:gd name="T112" fmla="*/ 1048 w 1253"/>
                <a:gd name="T113" fmla="*/ 370 h 780"/>
                <a:gd name="T114" fmla="*/ 994 w 1253"/>
                <a:gd name="T115" fmla="*/ 315 h 780"/>
                <a:gd name="T116" fmla="*/ 931 w 1253"/>
                <a:gd name="T117" fmla="*/ 358 h 780"/>
                <a:gd name="T118" fmla="*/ 940 w 1253"/>
                <a:gd name="T119" fmla="*/ 431 h 780"/>
                <a:gd name="T120" fmla="*/ 915 w 1253"/>
                <a:gd name="T121" fmla="*/ 527 h 780"/>
                <a:gd name="T122" fmla="*/ 872 w 1253"/>
                <a:gd name="T123" fmla="*/ 549 h 780"/>
                <a:gd name="T124" fmla="*/ 798 w 1253"/>
                <a:gd name="T125" fmla="*/ 475 h 7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53"/>
                <a:gd name="T190" fmla="*/ 0 h 780"/>
                <a:gd name="T191" fmla="*/ 1253 w 1253"/>
                <a:gd name="T192" fmla="*/ 780 h 7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53" h="780">
                  <a:moveTo>
                    <a:pt x="722" y="446"/>
                  </a:moveTo>
                  <a:lnTo>
                    <a:pt x="722" y="446"/>
                  </a:lnTo>
                  <a:lnTo>
                    <a:pt x="722" y="440"/>
                  </a:lnTo>
                  <a:lnTo>
                    <a:pt x="720" y="433"/>
                  </a:lnTo>
                  <a:lnTo>
                    <a:pt x="717" y="431"/>
                  </a:lnTo>
                  <a:lnTo>
                    <a:pt x="715" y="427"/>
                  </a:lnTo>
                  <a:lnTo>
                    <a:pt x="715" y="424"/>
                  </a:lnTo>
                  <a:lnTo>
                    <a:pt x="715" y="420"/>
                  </a:lnTo>
                  <a:lnTo>
                    <a:pt x="711" y="418"/>
                  </a:lnTo>
                  <a:lnTo>
                    <a:pt x="711" y="417"/>
                  </a:lnTo>
                  <a:lnTo>
                    <a:pt x="711" y="414"/>
                  </a:lnTo>
                  <a:lnTo>
                    <a:pt x="709" y="410"/>
                  </a:lnTo>
                  <a:lnTo>
                    <a:pt x="707" y="405"/>
                  </a:lnTo>
                  <a:lnTo>
                    <a:pt x="693" y="406"/>
                  </a:lnTo>
                  <a:lnTo>
                    <a:pt x="687" y="405"/>
                  </a:lnTo>
                  <a:lnTo>
                    <a:pt x="686" y="404"/>
                  </a:lnTo>
                  <a:lnTo>
                    <a:pt x="683" y="403"/>
                  </a:lnTo>
                  <a:lnTo>
                    <a:pt x="683" y="400"/>
                  </a:lnTo>
                  <a:lnTo>
                    <a:pt x="683" y="397"/>
                  </a:lnTo>
                  <a:lnTo>
                    <a:pt x="683" y="394"/>
                  </a:lnTo>
                  <a:lnTo>
                    <a:pt x="683" y="391"/>
                  </a:lnTo>
                  <a:lnTo>
                    <a:pt x="680" y="389"/>
                  </a:lnTo>
                  <a:lnTo>
                    <a:pt x="679" y="386"/>
                  </a:lnTo>
                  <a:lnTo>
                    <a:pt x="682" y="385"/>
                  </a:lnTo>
                  <a:lnTo>
                    <a:pt x="682" y="379"/>
                  </a:lnTo>
                  <a:lnTo>
                    <a:pt x="682" y="375"/>
                  </a:lnTo>
                  <a:lnTo>
                    <a:pt x="686" y="371"/>
                  </a:lnTo>
                  <a:lnTo>
                    <a:pt x="688" y="367"/>
                  </a:lnTo>
                  <a:lnTo>
                    <a:pt x="688" y="365"/>
                  </a:lnTo>
                  <a:lnTo>
                    <a:pt x="688" y="363"/>
                  </a:lnTo>
                  <a:lnTo>
                    <a:pt x="687" y="363"/>
                  </a:lnTo>
                  <a:lnTo>
                    <a:pt x="685" y="362"/>
                  </a:lnTo>
                  <a:lnTo>
                    <a:pt x="686" y="358"/>
                  </a:lnTo>
                  <a:lnTo>
                    <a:pt x="696" y="358"/>
                  </a:lnTo>
                  <a:lnTo>
                    <a:pt x="695" y="355"/>
                  </a:lnTo>
                  <a:lnTo>
                    <a:pt x="694" y="352"/>
                  </a:lnTo>
                  <a:lnTo>
                    <a:pt x="694" y="351"/>
                  </a:lnTo>
                  <a:lnTo>
                    <a:pt x="696" y="349"/>
                  </a:lnTo>
                  <a:lnTo>
                    <a:pt x="700" y="346"/>
                  </a:lnTo>
                  <a:lnTo>
                    <a:pt x="704" y="343"/>
                  </a:lnTo>
                  <a:lnTo>
                    <a:pt x="704" y="341"/>
                  </a:lnTo>
                  <a:lnTo>
                    <a:pt x="704" y="338"/>
                  </a:lnTo>
                  <a:lnTo>
                    <a:pt x="708" y="337"/>
                  </a:lnTo>
                  <a:lnTo>
                    <a:pt x="711" y="337"/>
                  </a:lnTo>
                  <a:lnTo>
                    <a:pt x="713" y="328"/>
                  </a:lnTo>
                  <a:lnTo>
                    <a:pt x="717" y="328"/>
                  </a:lnTo>
                  <a:lnTo>
                    <a:pt x="717" y="323"/>
                  </a:lnTo>
                  <a:lnTo>
                    <a:pt x="720" y="323"/>
                  </a:lnTo>
                  <a:lnTo>
                    <a:pt x="720" y="324"/>
                  </a:lnTo>
                  <a:lnTo>
                    <a:pt x="727" y="324"/>
                  </a:lnTo>
                  <a:lnTo>
                    <a:pt x="725" y="322"/>
                  </a:lnTo>
                  <a:lnTo>
                    <a:pt x="724" y="322"/>
                  </a:lnTo>
                  <a:lnTo>
                    <a:pt x="723" y="322"/>
                  </a:lnTo>
                  <a:lnTo>
                    <a:pt x="722" y="320"/>
                  </a:lnTo>
                  <a:lnTo>
                    <a:pt x="725" y="320"/>
                  </a:lnTo>
                  <a:lnTo>
                    <a:pt x="729" y="320"/>
                  </a:lnTo>
                  <a:lnTo>
                    <a:pt x="730" y="317"/>
                  </a:lnTo>
                  <a:lnTo>
                    <a:pt x="729" y="316"/>
                  </a:lnTo>
                  <a:lnTo>
                    <a:pt x="727" y="316"/>
                  </a:lnTo>
                  <a:lnTo>
                    <a:pt x="727" y="313"/>
                  </a:lnTo>
                  <a:lnTo>
                    <a:pt x="733" y="314"/>
                  </a:lnTo>
                  <a:lnTo>
                    <a:pt x="736" y="315"/>
                  </a:lnTo>
                  <a:lnTo>
                    <a:pt x="740" y="314"/>
                  </a:lnTo>
                  <a:lnTo>
                    <a:pt x="744" y="311"/>
                  </a:lnTo>
                  <a:lnTo>
                    <a:pt x="747" y="311"/>
                  </a:lnTo>
                  <a:lnTo>
                    <a:pt x="748" y="310"/>
                  </a:lnTo>
                  <a:lnTo>
                    <a:pt x="748" y="307"/>
                  </a:lnTo>
                  <a:lnTo>
                    <a:pt x="748" y="302"/>
                  </a:lnTo>
                  <a:lnTo>
                    <a:pt x="743" y="302"/>
                  </a:lnTo>
                  <a:lnTo>
                    <a:pt x="743" y="298"/>
                  </a:lnTo>
                  <a:lnTo>
                    <a:pt x="743" y="295"/>
                  </a:lnTo>
                  <a:lnTo>
                    <a:pt x="745" y="295"/>
                  </a:lnTo>
                  <a:lnTo>
                    <a:pt x="750" y="295"/>
                  </a:lnTo>
                  <a:lnTo>
                    <a:pt x="751" y="291"/>
                  </a:lnTo>
                  <a:lnTo>
                    <a:pt x="754" y="291"/>
                  </a:lnTo>
                  <a:lnTo>
                    <a:pt x="754" y="289"/>
                  </a:lnTo>
                  <a:lnTo>
                    <a:pt x="755" y="287"/>
                  </a:lnTo>
                  <a:lnTo>
                    <a:pt x="752" y="286"/>
                  </a:lnTo>
                  <a:lnTo>
                    <a:pt x="752" y="283"/>
                  </a:lnTo>
                  <a:lnTo>
                    <a:pt x="754" y="277"/>
                  </a:lnTo>
                  <a:lnTo>
                    <a:pt x="762" y="277"/>
                  </a:lnTo>
                  <a:lnTo>
                    <a:pt x="762" y="275"/>
                  </a:lnTo>
                  <a:lnTo>
                    <a:pt x="762" y="274"/>
                  </a:lnTo>
                  <a:lnTo>
                    <a:pt x="763" y="274"/>
                  </a:lnTo>
                  <a:lnTo>
                    <a:pt x="776" y="276"/>
                  </a:lnTo>
                  <a:lnTo>
                    <a:pt x="777" y="279"/>
                  </a:lnTo>
                  <a:lnTo>
                    <a:pt x="777" y="280"/>
                  </a:lnTo>
                  <a:lnTo>
                    <a:pt x="778" y="280"/>
                  </a:lnTo>
                  <a:lnTo>
                    <a:pt x="779" y="276"/>
                  </a:lnTo>
                  <a:lnTo>
                    <a:pt x="780" y="276"/>
                  </a:lnTo>
                  <a:lnTo>
                    <a:pt x="783" y="276"/>
                  </a:lnTo>
                  <a:lnTo>
                    <a:pt x="786" y="275"/>
                  </a:lnTo>
                  <a:lnTo>
                    <a:pt x="793" y="272"/>
                  </a:lnTo>
                  <a:lnTo>
                    <a:pt x="792" y="265"/>
                  </a:lnTo>
                  <a:lnTo>
                    <a:pt x="793" y="261"/>
                  </a:lnTo>
                  <a:lnTo>
                    <a:pt x="794" y="258"/>
                  </a:lnTo>
                  <a:lnTo>
                    <a:pt x="798" y="254"/>
                  </a:lnTo>
                  <a:lnTo>
                    <a:pt x="789" y="252"/>
                  </a:lnTo>
                  <a:lnTo>
                    <a:pt x="779" y="249"/>
                  </a:lnTo>
                  <a:lnTo>
                    <a:pt x="771" y="249"/>
                  </a:lnTo>
                  <a:lnTo>
                    <a:pt x="763" y="249"/>
                  </a:lnTo>
                  <a:lnTo>
                    <a:pt x="748" y="251"/>
                  </a:lnTo>
                  <a:lnTo>
                    <a:pt x="749" y="249"/>
                  </a:lnTo>
                  <a:lnTo>
                    <a:pt x="749" y="247"/>
                  </a:lnTo>
                  <a:lnTo>
                    <a:pt x="752" y="248"/>
                  </a:lnTo>
                  <a:lnTo>
                    <a:pt x="756" y="248"/>
                  </a:lnTo>
                  <a:lnTo>
                    <a:pt x="764" y="246"/>
                  </a:lnTo>
                  <a:lnTo>
                    <a:pt x="764" y="245"/>
                  </a:lnTo>
                  <a:lnTo>
                    <a:pt x="761" y="244"/>
                  </a:lnTo>
                  <a:lnTo>
                    <a:pt x="761" y="242"/>
                  </a:lnTo>
                  <a:lnTo>
                    <a:pt x="762" y="244"/>
                  </a:lnTo>
                  <a:lnTo>
                    <a:pt x="763" y="238"/>
                  </a:lnTo>
                  <a:lnTo>
                    <a:pt x="768" y="240"/>
                  </a:lnTo>
                  <a:lnTo>
                    <a:pt x="770" y="242"/>
                  </a:lnTo>
                  <a:lnTo>
                    <a:pt x="773" y="242"/>
                  </a:lnTo>
                  <a:lnTo>
                    <a:pt x="775" y="240"/>
                  </a:lnTo>
                  <a:lnTo>
                    <a:pt x="776" y="240"/>
                  </a:lnTo>
                  <a:lnTo>
                    <a:pt x="778" y="240"/>
                  </a:lnTo>
                  <a:lnTo>
                    <a:pt x="784" y="244"/>
                  </a:lnTo>
                  <a:lnTo>
                    <a:pt x="787" y="242"/>
                  </a:lnTo>
                  <a:lnTo>
                    <a:pt x="789" y="242"/>
                  </a:lnTo>
                  <a:lnTo>
                    <a:pt x="790" y="242"/>
                  </a:lnTo>
                  <a:lnTo>
                    <a:pt x="794" y="247"/>
                  </a:lnTo>
                  <a:lnTo>
                    <a:pt x="800" y="252"/>
                  </a:lnTo>
                  <a:lnTo>
                    <a:pt x="803" y="251"/>
                  </a:lnTo>
                  <a:lnTo>
                    <a:pt x="804" y="249"/>
                  </a:lnTo>
                  <a:lnTo>
                    <a:pt x="804" y="248"/>
                  </a:lnTo>
                  <a:lnTo>
                    <a:pt x="804" y="247"/>
                  </a:lnTo>
                  <a:lnTo>
                    <a:pt x="804" y="246"/>
                  </a:lnTo>
                  <a:lnTo>
                    <a:pt x="806" y="242"/>
                  </a:lnTo>
                  <a:lnTo>
                    <a:pt x="809" y="241"/>
                  </a:lnTo>
                  <a:lnTo>
                    <a:pt x="810" y="238"/>
                  </a:lnTo>
                  <a:lnTo>
                    <a:pt x="810" y="233"/>
                  </a:lnTo>
                  <a:lnTo>
                    <a:pt x="807" y="229"/>
                  </a:lnTo>
                  <a:lnTo>
                    <a:pt x="804" y="227"/>
                  </a:lnTo>
                  <a:lnTo>
                    <a:pt x="818" y="224"/>
                  </a:lnTo>
                  <a:lnTo>
                    <a:pt x="828" y="234"/>
                  </a:lnTo>
                  <a:lnTo>
                    <a:pt x="834" y="235"/>
                  </a:lnTo>
                  <a:lnTo>
                    <a:pt x="834" y="233"/>
                  </a:lnTo>
                  <a:lnTo>
                    <a:pt x="844" y="231"/>
                  </a:lnTo>
                  <a:lnTo>
                    <a:pt x="842" y="228"/>
                  </a:lnTo>
                  <a:lnTo>
                    <a:pt x="839" y="228"/>
                  </a:lnTo>
                  <a:lnTo>
                    <a:pt x="839" y="226"/>
                  </a:lnTo>
                  <a:lnTo>
                    <a:pt x="838" y="226"/>
                  </a:lnTo>
                  <a:lnTo>
                    <a:pt x="837" y="226"/>
                  </a:lnTo>
                  <a:lnTo>
                    <a:pt x="834" y="225"/>
                  </a:lnTo>
                  <a:lnTo>
                    <a:pt x="833" y="221"/>
                  </a:lnTo>
                  <a:lnTo>
                    <a:pt x="832" y="220"/>
                  </a:lnTo>
                  <a:lnTo>
                    <a:pt x="831" y="218"/>
                  </a:lnTo>
                  <a:lnTo>
                    <a:pt x="828" y="218"/>
                  </a:lnTo>
                  <a:lnTo>
                    <a:pt x="826" y="218"/>
                  </a:lnTo>
                  <a:lnTo>
                    <a:pt x="827" y="218"/>
                  </a:lnTo>
                  <a:lnTo>
                    <a:pt x="830" y="215"/>
                  </a:lnTo>
                  <a:lnTo>
                    <a:pt x="830" y="214"/>
                  </a:lnTo>
                  <a:lnTo>
                    <a:pt x="831" y="214"/>
                  </a:lnTo>
                  <a:lnTo>
                    <a:pt x="832" y="214"/>
                  </a:lnTo>
                  <a:lnTo>
                    <a:pt x="834" y="218"/>
                  </a:lnTo>
                  <a:lnTo>
                    <a:pt x="835" y="217"/>
                  </a:lnTo>
                  <a:lnTo>
                    <a:pt x="837" y="217"/>
                  </a:lnTo>
                  <a:lnTo>
                    <a:pt x="838" y="217"/>
                  </a:lnTo>
                  <a:lnTo>
                    <a:pt x="839" y="218"/>
                  </a:lnTo>
                  <a:lnTo>
                    <a:pt x="839" y="219"/>
                  </a:lnTo>
                  <a:lnTo>
                    <a:pt x="839" y="221"/>
                  </a:lnTo>
                  <a:lnTo>
                    <a:pt x="840" y="222"/>
                  </a:lnTo>
                  <a:lnTo>
                    <a:pt x="842" y="224"/>
                  </a:lnTo>
                  <a:lnTo>
                    <a:pt x="846" y="224"/>
                  </a:lnTo>
                  <a:lnTo>
                    <a:pt x="847" y="226"/>
                  </a:lnTo>
                  <a:lnTo>
                    <a:pt x="848" y="228"/>
                  </a:lnTo>
                  <a:lnTo>
                    <a:pt x="851" y="228"/>
                  </a:lnTo>
                  <a:lnTo>
                    <a:pt x="853" y="224"/>
                  </a:lnTo>
                  <a:lnTo>
                    <a:pt x="858" y="218"/>
                  </a:lnTo>
                  <a:lnTo>
                    <a:pt x="861" y="217"/>
                  </a:lnTo>
                  <a:lnTo>
                    <a:pt x="866" y="217"/>
                  </a:lnTo>
                  <a:lnTo>
                    <a:pt x="871" y="213"/>
                  </a:lnTo>
                  <a:lnTo>
                    <a:pt x="875" y="210"/>
                  </a:lnTo>
                  <a:lnTo>
                    <a:pt x="878" y="208"/>
                  </a:lnTo>
                  <a:lnTo>
                    <a:pt x="879" y="210"/>
                  </a:lnTo>
                  <a:lnTo>
                    <a:pt x="881" y="210"/>
                  </a:lnTo>
                  <a:lnTo>
                    <a:pt x="882" y="210"/>
                  </a:lnTo>
                  <a:lnTo>
                    <a:pt x="886" y="207"/>
                  </a:lnTo>
                  <a:lnTo>
                    <a:pt x="888" y="204"/>
                  </a:lnTo>
                  <a:lnTo>
                    <a:pt x="889" y="199"/>
                  </a:lnTo>
                  <a:lnTo>
                    <a:pt x="889" y="194"/>
                  </a:lnTo>
                  <a:lnTo>
                    <a:pt x="887" y="192"/>
                  </a:lnTo>
                  <a:lnTo>
                    <a:pt x="886" y="190"/>
                  </a:lnTo>
                  <a:lnTo>
                    <a:pt x="883" y="190"/>
                  </a:lnTo>
                  <a:lnTo>
                    <a:pt x="881" y="190"/>
                  </a:lnTo>
                  <a:lnTo>
                    <a:pt x="879" y="189"/>
                  </a:lnTo>
                  <a:lnTo>
                    <a:pt x="874" y="183"/>
                  </a:lnTo>
                  <a:lnTo>
                    <a:pt x="872" y="177"/>
                  </a:lnTo>
                  <a:lnTo>
                    <a:pt x="873" y="175"/>
                  </a:lnTo>
                  <a:lnTo>
                    <a:pt x="872" y="172"/>
                  </a:lnTo>
                  <a:lnTo>
                    <a:pt x="872" y="169"/>
                  </a:lnTo>
                  <a:lnTo>
                    <a:pt x="873" y="166"/>
                  </a:lnTo>
                  <a:lnTo>
                    <a:pt x="875" y="165"/>
                  </a:lnTo>
                  <a:lnTo>
                    <a:pt x="879" y="165"/>
                  </a:lnTo>
                  <a:lnTo>
                    <a:pt x="880" y="160"/>
                  </a:lnTo>
                  <a:lnTo>
                    <a:pt x="878" y="160"/>
                  </a:lnTo>
                  <a:lnTo>
                    <a:pt x="875" y="160"/>
                  </a:lnTo>
                  <a:lnTo>
                    <a:pt x="875" y="159"/>
                  </a:lnTo>
                  <a:lnTo>
                    <a:pt x="874" y="158"/>
                  </a:lnTo>
                  <a:lnTo>
                    <a:pt x="874" y="157"/>
                  </a:lnTo>
                  <a:lnTo>
                    <a:pt x="880" y="149"/>
                  </a:lnTo>
                  <a:lnTo>
                    <a:pt x="882" y="144"/>
                  </a:lnTo>
                  <a:lnTo>
                    <a:pt x="882" y="142"/>
                  </a:lnTo>
                  <a:lnTo>
                    <a:pt x="880" y="141"/>
                  </a:lnTo>
                  <a:lnTo>
                    <a:pt x="875" y="142"/>
                  </a:lnTo>
                  <a:lnTo>
                    <a:pt x="868" y="143"/>
                  </a:lnTo>
                  <a:lnTo>
                    <a:pt x="866" y="138"/>
                  </a:lnTo>
                  <a:lnTo>
                    <a:pt x="866" y="136"/>
                  </a:lnTo>
                  <a:lnTo>
                    <a:pt x="868" y="135"/>
                  </a:lnTo>
                  <a:lnTo>
                    <a:pt x="861" y="131"/>
                  </a:lnTo>
                  <a:lnTo>
                    <a:pt x="862" y="129"/>
                  </a:lnTo>
                  <a:lnTo>
                    <a:pt x="862" y="128"/>
                  </a:lnTo>
                  <a:lnTo>
                    <a:pt x="851" y="127"/>
                  </a:lnTo>
                  <a:lnTo>
                    <a:pt x="851" y="129"/>
                  </a:lnTo>
                  <a:lnTo>
                    <a:pt x="849" y="130"/>
                  </a:lnTo>
                  <a:lnTo>
                    <a:pt x="846" y="127"/>
                  </a:lnTo>
                  <a:lnTo>
                    <a:pt x="840" y="125"/>
                  </a:lnTo>
                  <a:lnTo>
                    <a:pt x="835" y="124"/>
                  </a:lnTo>
                  <a:lnTo>
                    <a:pt x="824" y="125"/>
                  </a:lnTo>
                  <a:lnTo>
                    <a:pt x="826" y="127"/>
                  </a:lnTo>
                  <a:lnTo>
                    <a:pt x="827" y="128"/>
                  </a:lnTo>
                  <a:lnTo>
                    <a:pt x="827" y="134"/>
                  </a:lnTo>
                  <a:lnTo>
                    <a:pt x="828" y="139"/>
                  </a:lnTo>
                  <a:lnTo>
                    <a:pt x="828" y="143"/>
                  </a:lnTo>
                  <a:lnTo>
                    <a:pt x="832" y="144"/>
                  </a:lnTo>
                  <a:lnTo>
                    <a:pt x="833" y="148"/>
                  </a:lnTo>
                  <a:lnTo>
                    <a:pt x="834" y="149"/>
                  </a:lnTo>
                  <a:lnTo>
                    <a:pt x="833" y="149"/>
                  </a:lnTo>
                  <a:lnTo>
                    <a:pt x="833" y="150"/>
                  </a:lnTo>
                  <a:lnTo>
                    <a:pt x="833" y="152"/>
                  </a:lnTo>
                  <a:lnTo>
                    <a:pt x="834" y="153"/>
                  </a:lnTo>
                  <a:lnTo>
                    <a:pt x="835" y="155"/>
                  </a:lnTo>
                  <a:lnTo>
                    <a:pt x="834" y="155"/>
                  </a:lnTo>
                  <a:lnTo>
                    <a:pt x="832" y="155"/>
                  </a:lnTo>
                  <a:lnTo>
                    <a:pt x="832" y="157"/>
                  </a:lnTo>
                  <a:lnTo>
                    <a:pt x="833" y="157"/>
                  </a:lnTo>
                  <a:lnTo>
                    <a:pt x="833" y="158"/>
                  </a:lnTo>
                  <a:lnTo>
                    <a:pt x="832" y="159"/>
                  </a:lnTo>
                  <a:lnTo>
                    <a:pt x="824" y="159"/>
                  </a:lnTo>
                  <a:lnTo>
                    <a:pt x="824" y="164"/>
                  </a:lnTo>
                  <a:lnTo>
                    <a:pt x="823" y="170"/>
                  </a:lnTo>
                  <a:lnTo>
                    <a:pt x="820" y="171"/>
                  </a:lnTo>
                  <a:lnTo>
                    <a:pt x="820" y="172"/>
                  </a:lnTo>
                  <a:lnTo>
                    <a:pt x="820" y="173"/>
                  </a:lnTo>
                  <a:lnTo>
                    <a:pt x="821" y="175"/>
                  </a:lnTo>
                  <a:lnTo>
                    <a:pt x="821" y="176"/>
                  </a:lnTo>
                  <a:lnTo>
                    <a:pt x="818" y="177"/>
                  </a:lnTo>
                  <a:lnTo>
                    <a:pt x="817" y="179"/>
                  </a:lnTo>
                  <a:lnTo>
                    <a:pt x="817" y="182"/>
                  </a:lnTo>
                  <a:lnTo>
                    <a:pt x="812" y="186"/>
                  </a:lnTo>
                  <a:lnTo>
                    <a:pt x="810" y="190"/>
                  </a:lnTo>
                  <a:lnTo>
                    <a:pt x="810" y="193"/>
                  </a:lnTo>
                  <a:lnTo>
                    <a:pt x="811" y="196"/>
                  </a:lnTo>
                  <a:lnTo>
                    <a:pt x="812" y="197"/>
                  </a:lnTo>
                  <a:lnTo>
                    <a:pt x="802" y="200"/>
                  </a:lnTo>
                  <a:lnTo>
                    <a:pt x="803" y="205"/>
                  </a:lnTo>
                  <a:lnTo>
                    <a:pt x="802" y="205"/>
                  </a:lnTo>
                  <a:lnTo>
                    <a:pt x="800" y="204"/>
                  </a:lnTo>
                  <a:lnTo>
                    <a:pt x="798" y="203"/>
                  </a:lnTo>
                  <a:lnTo>
                    <a:pt x="796" y="203"/>
                  </a:lnTo>
                  <a:lnTo>
                    <a:pt x="793" y="204"/>
                  </a:lnTo>
                  <a:lnTo>
                    <a:pt x="790" y="198"/>
                  </a:lnTo>
                  <a:lnTo>
                    <a:pt x="787" y="191"/>
                  </a:lnTo>
                  <a:lnTo>
                    <a:pt x="784" y="191"/>
                  </a:lnTo>
                  <a:lnTo>
                    <a:pt x="782" y="190"/>
                  </a:lnTo>
                  <a:lnTo>
                    <a:pt x="778" y="184"/>
                  </a:lnTo>
                  <a:lnTo>
                    <a:pt x="775" y="177"/>
                  </a:lnTo>
                  <a:lnTo>
                    <a:pt x="777" y="173"/>
                  </a:lnTo>
                  <a:lnTo>
                    <a:pt x="780" y="171"/>
                  </a:lnTo>
                  <a:lnTo>
                    <a:pt x="782" y="171"/>
                  </a:lnTo>
                  <a:lnTo>
                    <a:pt x="782" y="169"/>
                  </a:lnTo>
                  <a:lnTo>
                    <a:pt x="782" y="166"/>
                  </a:lnTo>
                  <a:lnTo>
                    <a:pt x="782" y="162"/>
                  </a:lnTo>
                  <a:lnTo>
                    <a:pt x="783" y="160"/>
                  </a:lnTo>
                  <a:lnTo>
                    <a:pt x="785" y="158"/>
                  </a:lnTo>
                  <a:lnTo>
                    <a:pt x="787" y="156"/>
                  </a:lnTo>
                  <a:lnTo>
                    <a:pt x="786" y="152"/>
                  </a:lnTo>
                  <a:lnTo>
                    <a:pt x="786" y="150"/>
                  </a:lnTo>
                  <a:lnTo>
                    <a:pt x="780" y="138"/>
                  </a:lnTo>
                  <a:lnTo>
                    <a:pt x="773" y="141"/>
                  </a:lnTo>
                  <a:lnTo>
                    <a:pt x="770" y="143"/>
                  </a:lnTo>
                  <a:lnTo>
                    <a:pt x="766" y="144"/>
                  </a:lnTo>
                  <a:lnTo>
                    <a:pt x="765" y="150"/>
                  </a:lnTo>
                  <a:lnTo>
                    <a:pt x="765" y="156"/>
                  </a:lnTo>
                  <a:lnTo>
                    <a:pt x="765" y="157"/>
                  </a:lnTo>
                  <a:lnTo>
                    <a:pt x="766" y="159"/>
                  </a:lnTo>
                  <a:lnTo>
                    <a:pt x="766" y="164"/>
                  </a:lnTo>
                  <a:lnTo>
                    <a:pt x="764" y="164"/>
                  </a:lnTo>
                  <a:lnTo>
                    <a:pt x="763" y="165"/>
                  </a:lnTo>
                  <a:lnTo>
                    <a:pt x="759" y="166"/>
                  </a:lnTo>
                  <a:lnTo>
                    <a:pt x="758" y="172"/>
                  </a:lnTo>
                  <a:lnTo>
                    <a:pt x="758" y="173"/>
                  </a:lnTo>
                  <a:lnTo>
                    <a:pt x="757" y="173"/>
                  </a:lnTo>
                  <a:lnTo>
                    <a:pt x="752" y="173"/>
                  </a:lnTo>
                  <a:lnTo>
                    <a:pt x="752" y="171"/>
                  </a:lnTo>
                  <a:lnTo>
                    <a:pt x="754" y="170"/>
                  </a:lnTo>
                  <a:lnTo>
                    <a:pt x="754" y="166"/>
                  </a:lnTo>
                  <a:lnTo>
                    <a:pt x="750" y="159"/>
                  </a:lnTo>
                  <a:lnTo>
                    <a:pt x="749" y="157"/>
                  </a:lnTo>
                  <a:lnTo>
                    <a:pt x="747" y="156"/>
                  </a:lnTo>
                  <a:lnTo>
                    <a:pt x="749" y="155"/>
                  </a:lnTo>
                  <a:lnTo>
                    <a:pt x="749" y="153"/>
                  </a:lnTo>
                  <a:lnTo>
                    <a:pt x="748" y="151"/>
                  </a:lnTo>
                  <a:lnTo>
                    <a:pt x="744" y="146"/>
                  </a:lnTo>
                  <a:lnTo>
                    <a:pt x="743" y="139"/>
                  </a:lnTo>
                  <a:lnTo>
                    <a:pt x="736" y="139"/>
                  </a:lnTo>
                  <a:lnTo>
                    <a:pt x="733" y="138"/>
                  </a:lnTo>
                  <a:lnTo>
                    <a:pt x="729" y="137"/>
                  </a:lnTo>
                  <a:lnTo>
                    <a:pt x="727" y="135"/>
                  </a:lnTo>
                  <a:lnTo>
                    <a:pt x="725" y="134"/>
                  </a:lnTo>
                  <a:lnTo>
                    <a:pt x="723" y="132"/>
                  </a:lnTo>
                  <a:lnTo>
                    <a:pt x="721" y="132"/>
                  </a:lnTo>
                  <a:lnTo>
                    <a:pt x="721" y="130"/>
                  </a:lnTo>
                  <a:lnTo>
                    <a:pt x="720" y="129"/>
                  </a:lnTo>
                  <a:lnTo>
                    <a:pt x="718" y="129"/>
                  </a:lnTo>
                  <a:lnTo>
                    <a:pt x="721" y="127"/>
                  </a:lnTo>
                  <a:lnTo>
                    <a:pt x="722" y="124"/>
                  </a:lnTo>
                  <a:lnTo>
                    <a:pt x="724" y="124"/>
                  </a:lnTo>
                  <a:lnTo>
                    <a:pt x="725" y="124"/>
                  </a:lnTo>
                  <a:lnTo>
                    <a:pt x="731" y="120"/>
                  </a:lnTo>
                  <a:lnTo>
                    <a:pt x="733" y="114"/>
                  </a:lnTo>
                  <a:lnTo>
                    <a:pt x="730" y="114"/>
                  </a:lnTo>
                  <a:lnTo>
                    <a:pt x="729" y="115"/>
                  </a:lnTo>
                  <a:lnTo>
                    <a:pt x="723" y="117"/>
                  </a:lnTo>
                  <a:lnTo>
                    <a:pt x="727" y="107"/>
                  </a:lnTo>
                  <a:lnTo>
                    <a:pt x="729" y="108"/>
                  </a:lnTo>
                  <a:lnTo>
                    <a:pt x="731" y="110"/>
                  </a:lnTo>
                  <a:lnTo>
                    <a:pt x="740" y="110"/>
                  </a:lnTo>
                  <a:lnTo>
                    <a:pt x="740" y="103"/>
                  </a:lnTo>
                  <a:lnTo>
                    <a:pt x="737" y="103"/>
                  </a:lnTo>
                  <a:lnTo>
                    <a:pt x="735" y="104"/>
                  </a:lnTo>
                  <a:lnTo>
                    <a:pt x="731" y="97"/>
                  </a:lnTo>
                  <a:lnTo>
                    <a:pt x="728" y="97"/>
                  </a:lnTo>
                  <a:lnTo>
                    <a:pt x="725" y="97"/>
                  </a:lnTo>
                  <a:lnTo>
                    <a:pt x="724" y="97"/>
                  </a:lnTo>
                  <a:lnTo>
                    <a:pt x="721" y="94"/>
                  </a:lnTo>
                  <a:lnTo>
                    <a:pt x="720" y="90"/>
                  </a:lnTo>
                  <a:lnTo>
                    <a:pt x="717" y="89"/>
                  </a:lnTo>
                  <a:lnTo>
                    <a:pt x="714" y="89"/>
                  </a:lnTo>
                  <a:lnTo>
                    <a:pt x="711" y="89"/>
                  </a:lnTo>
                  <a:lnTo>
                    <a:pt x="711" y="88"/>
                  </a:lnTo>
                  <a:lnTo>
                    <a:pt x="708" y="86"/>
                  </a:lnTo>
                  <a:lnTo>
                    <a:pt x="706" y="83"/>
                  </a:lnTo>
                  <a:lnTo>
                    <a:pt x="703" y="83"/>
                  </a:lnTo>
                  <a:lnTo>
                    <a:pt x="702" y="83"/>
                  </a:lnTo>
                  <a:lnTo>
                    <a:pt x="702" y="81"/>
                  </a:lnTo>
                  <a:lnTo>
                    <a:pt x="694" y="75"/>
                  </a:lnTo>
                  <a:lnTo>
                    <a:pt x="693" y="75"/>
                  </a:lnTo>
                  <a:lnTo>
                    <a:pt x="692" y="76"/>
                  </a:lnTo>
                  <a:lnTo>
                    <a:pt x="692" y="74"/>
                  </a:lnTo>
                  <a:lnTo>
                    <a:pt x="692" y="72"/>
                  </a:lnTo>
                  <a:lnTo>
                    <a:pt x="690" y="72"/>
                  </a:lnTo>
                  <a:lnTo>
                    <a:pt x="689" y="72"/>
                  </a:lnTo>
                  <a:lnTo>
                    <a:pt x="688" y="72"/>
                  </a:lnTo>
                  <a:lnTo>
                    <a:pt x="688" y="73"/>
                  </a:lnTo>
                  <a:lnTo>
                    <a:pt x="686" y="73"/>
                  </a:lnTo>
                  <a:lnTo>
                    <a:pt x="686" y="68"/>
                  </a:lnTo>
                  <a:lnTo>
                    <a:pt x="690" y="68"/>
                  </a:lnTo>
                  <a:lnTo>
                    <a:pt x="690" y="67"/>
                  </a:lnTo>
                  <a:lnTo>
                    <a:pt x="692" y="66"/>
                  </a:lnTo>
                  <a:lnTo>
                    <a:pt x="692" y="65"/>
                  </a:lnTo>
                  <a:lnTo>
                    <a:pt x="689" y="65"/>
                  </a:lnTo>
                  <a:lnTo>
                    <a:pt x="690" y="62"/>
                  </a:lnTo>
                  <a:lnTo>
                    <a:pt x="690" y="60"/>
                  </a:lnTo>
                  <a:lnTo>
                    <a:pt x="694" y="59"/>
                  </a:lnTo>
                  <a:lnTo>
                    <a:pt x="697" y="58"/>
                  </a:lnTo>
                  <a:lnTo>
                    <a:pt x="697" y="56"/>
                  </a:lnTo>
                  <a:lnTo>
                    <a:pt x="699" y="56"/>
                  </a:lnTo>
                  <a:lnTo>
                    <a:pt x="697" y="55"/>
                  </a:lnTo>
                  <a:lnTo>
                    <a:pt x="696" y="54"/>
                  </a:lnTo>
                  <a:lnTo>
                    <a:pt x="692" y="51"/>
                  </a:lnTo>
                  <a:lnTo>
                    <a:pt x="693" y="51"/>
                  </a:lnTo>
                  <a:lnTo>
                    <a:pt x="692" y="48"/>
                  </a:lnTo>
                  <a:lnTo>
                    <a:pt x="690" y="47"/>
                  </a:lnTo>
                  <a:lnTo>
                    <a:pt x="693" y="47"/>
                  </a:lnTo>
                  <a:lnTo>
                    <a:pt x="694" y="46"/>
                  </a:lnTo>
                  <a:lnTo>
                    <a:pt x="693" y="46"/>
                  </a:lnTo>
                  <a:lnTo>
                    <a:pt x="695" y="45"/>
                  </a:lnTo>
                  <a:lnTo>
                    <a:pt x="695" y="44"/>
                  </a:lnTo>
                  <a:lnTo>
                    <a:pt x="699" y="42"/>
                  </a:lnTo>
                  <a:lnTo>
                    <a:pt x="702" y="42"/>
                  </a:lnTo>
                  <a:lnTo>
                    <a:pt x="710" y="44"/>
                  </a:lnTo>
                  <a:lnTo>
                    <a:pt x="722" y="41"/>
                  </a:lnTo>
                  <a:lnTo>
                    <a:pt x="729" y="40"/>
                  </a:lnTo>
                  <a:lnTo>
                    <a:pt x="734" y="39"/>
                  </a:lnTo>
                  <a:lnTo>
                    <a:pt x="735" y="36"/>
                  </a:lnTo>
                  <a:lnTo>
                    <a:pt x="737" y="34"/>
                  </a:lnTo>
                  <a:lnTo>
                    <a:pt x="738" y="32"/>
                  </a:lnTo>
                  <a:lnTo>
                    <a:pt x="740" y="29"/>
                  </a:lnTo>
                  <a:lnTo>
                    <a:pt x="743" y="28"/>
                  </a:lnTo>
                  <a:lnTo>
                    <a:pt x="744" y="28"/>
                  </a:lnTo>
                  <a:lnTo>
                    <a:pt x="744" y="27"/>
                  </a:lnTo>
                  <a:lnTo>
                    <a:pt x="744" y="25"/>
                  </a:lnTo>
                  <a:lnTo>
                    <a:pt x="744" y="21"/>
                  </a:lnTo>
                  <a:lnTo>
                    <a:pt x="747" y="21"/>
                  </a:lnTo>
                  <a:lnTo>
                    <a:pt x="749" y="15"/>
                  </a:lnTo>
                  <a:lnTo>
                    <a:pt x="750" y="11"/>
                  </a:lnTo>
                  <a:lnTo>
                    <a:pt x="738" y="10"/>
                  </a:lnTo>
                  <a:lnTo>
                    <a:pt x="727" y="7"/>
                  </a:lnTo>
                  <a:lnTo>
                    <a:pt x="725" y="10"/>
                  </a:lnTo>
                  <a:lnTo>
                    <a:pt x="724" y="11"/>
                  </a:lnTo>
                  <a:lnTo>
                    <a:pt x="723" y="8"/>
                  </a:lnTo>
                  <a:lnTo>
                    <a:pt x="722" y="6"/>
                  </a:lnTo>
                  <a:lnTo>
                    <a:pt x="717" y="4"/>
                  </a:lnTo>
                  <a:lnTo>
                    <a:pt x="710" y="3"/>
                  </a:lnTo>
                  <a:lnTo>
                    <a:pt x="696" y="0"/>
                  </a:lnTo>
                  <a:lnTo>
                    <a:pt x="690" y="10"/>
                  </a:lnTo>
                  <a:lnTo>
                    <a:pt x="689" y="8"/>
                  </a:lnTo>
                  <a:lnTo>
                    <a:pt x="688" y="6"/>
                  </a:lnTo>
                  <a:lnTo>
                    <a:pt x="674" y="7"/>
                  </a:lnTo>
                  <a:lnTo>
                    <a:pt x="675" y="13"/>
                  </a:lnTo>
                  <a:lnTo>
                    <a:pt x="676" y="14"/>
                  </a:lnTo>
                  <a:lnTo>
                    <a:pt x="674" y="15"/>
                  </a:lnTo>
                  <a:lnTo>
                    <a:pt x="671" y="15"/>
                  </a:lnTo>
                  <a:lnTo>
                    <a:pt x="671" y="21"/>
                  </a:lnTo>
                  <a:lnTo>
                    <a:pt x="673" y="21"/>
                  </a:lnTo>
                  <a:lnTo>
                    <a:pt x="672" y="24"/>
                  </a:lnTo>
                  <a:lnTo>
                    <a:pt x="672" y="25"/>
                  </a:lnTo>
                  <a:lnTo>
                    <a:pt x="673" y="28"/>
                  </a:lnTo>
                  <a:lnTo>
                    <a:pt x="675" y="31"/>
                  </a:lnTo>
                  <a:lnTo>
                    <a:pt x="675" y="34"/>
                  </a:lnTo>
                  <a:lnTo>
                    <a:pt x="676" y="40"/>
                  </a:lnTo>
                  <a:lnTo>
                    <a:pt x="679" y="40"/>
                  </a:lnTo>
                  <a:lnTo>
                    <a:pt x="679" y="42"/>
                  </a:lnTo>
                  <a:lnTo>
                    <a:pt x="679" y="46"/>
                  </a:lnTo>
                  <a:lnTo>
                    <a:pt x="676" y="47"/>
                  </a:lnTo>
                  <a:lnTo>
                    <a:pt x="675" y="49"/>
                  </a:lnTo>
                  <a:lnTo>
                    <a:pt x="678" y="51"/>
                  </a:lnTo>
                  <a:lnTo>
                    <a:pt x="681" y="53"/>
                  </a:lnTo>
                  <a:lnTo>
                    <a:pt x="680" y="61"/>
                  </a:lnTo>
                  <a:lnTo>
                    <a:pt x="680" y="66"/>
                  </a:lnTo>
                  <a:lnTo>
                    <a:pt x="681" y="68"/>
                  </a:lnTo>
                  <a:lnTo>
                    <a:pt x="680" y="69"/>
                  </a:lnTo>
                  <a:lnTo>
                    <a:pt x="679" y="69"/>
                  </a:lnTo>
                  <a:lnTo>
                    <a:pt x="680" y="70"/>
                  </a:lnTo>
                  <a:lnTo>
                    <a:pt x="676" y="70"/>
                  </a:lnTo>
                  <a:lnTo>
                    <a:pt x="674" y="72"/>
                  </a:lnTo>
                  <a:lnTo>
                    <a:pt x="672" y="74"/>
                  </a:lnTo>
                  <a:lnTo>
                    <a:pt x="671" y="77"/>
                  </a:lnTo>
                  <a:lnTo>
                    <a:pt x="675" y="81"/>
                  </a:lnTo>
                  <a:lnTo>
                    <a:pt x="679" y="84"/>
                  </a:lnTo>
                  <a:lnTo>
                    <a:pt x="675" y="84"/>
                  </a:lnTo>
                  <a:lnTo>
                    <a:pt x="671" y="81"/>
                  </a:lnTo>
                  <a:lnTo>
                    <a:pt x="667" y="81"/>
                  </a:lnTo>
                  <a:lnTo>
                    <a:pt x="667" y="83"/>
                  </a:lnTo>
                  <a:lnTo>
                    <a:pt x="667" y="86"/>
                  </a:lnTo>
                  <a:lnTo>
                    <a:pt x="664" y="87"/>
                  </a:lnTo>
                  <a:lnTo>
                    <a:pt x="664" y="89"/>
                  </a:lnTo>
                  <a:lnTo>
                    <a:pt x="662" y="91"/>
                  </a:lnTo>
                  <a:lnTo>
                    <a:pt x="664" y="90"/>
                  </a:lnTo>
                  <a:lnTo>
                    <a:pt x="664" y="91"/>
                  </a:lnTo>
                  <a:lnTo>
                    <a:pt x="665" y="94"/>
                  </a:lnTo>
                  <a:lnTo>
                    <a:pt x="662" y="95"/>
                  </a:lnTo>
                  <a:lnTo>
                    <a:pt x="664" y="102"/>
                  </a:lnTo>
                  <a:lnTo>
                    <a:pt x="667" y="106"/>
                  </a:lnTo>
                  <a:lnTo>
                    <a:pt x="658" y="107"/>
                  </a:lnTo>
                  <a:lnTo>
                    <a:pt x="658" y="110"/>
                  </a:lnTo>
                  <a:lnTo>
                    <a:pt x="659" y="111"/>
                  </a:lnTo>
                  <a:lnTo>
                    <a:pt x="660" y="111"/>
                  </a:lnTo>
                  <a:lnTo>
                    <a:pt x="659" y="115"/>
                  </a:lnTo>
                  <a:lnTo>
                    <a:pt x="665" y="120"/>
                  </a:lnTo>
                  <a:lnTo>
                    <a:pt x="667" y="120"/>
                  </a:lnTo>
                  <a:lnTo>
                    <a:pt x="669" y="120"/>
                  </a:lnTo>
                  <a:lnTo>
                    <a:pt x="671" y="121"/>
                  </a:lnTo>
                  <a:lnTo>
                    <a:pt x="669" y="122"/>
                  </a:lnTo>
                  <a:lnTo>
                    <a:pt x="669" y="123"/>
                  </a:lnTo>
                  <a:lnTo>
                    <a:pt x="666" y="125"/>
                  </a:lnTo>
                  <a:lnTo>
                    <a:pt x="666" y="130"/>
                  </a:lnTo>
                  <a:lnTo>
                    <a:pt x="666" y="131"/>
                  </a:lnTo>
                  <a:lnTo>
                    <a:pt x="668" y="131"/>
                  </a:lnTo>
                  <a:lnTo>
                    <a:pt x="669" y="130"/>
                  </a:lnTo>
                  <a:lnTo>
                    <a:pt x="669" y="129"/>
                  </a:lnTo>
                  <a:lnTo>
                    <a:pt x="671" y="129"/>
                  </a:lnTo>
                  <a:lnTo>
                    <a:pt x="671" y="130"/>
                  </a:lnTo>
                  <a:lnTo>
                    <a:pt x="671" y="131"/>
                  </a:lnTo>
                  <a:lnTo>
                    <a:pt x="672" y="132"/>
                  </a:lnTo>
                  <a:lnTo>
                    <a:pt x="674" y="130"/>
                  </a:lnTo>
                  <a:lnTo>
                    <a:pt x="675" y="130"/>
                  </a:lnTo>
                  <a:lnTo>
                    <a:pt x="674" y="129"/>
                  </a:lnTo>
                  <a:lnTo>
                    <a:pt x="674" y="125"/>
                  </a:lnTo>
                  <a:lnTo>
                    <a:pt x="674" y="123"/>
                  </a:lnTo>
                  <a:lnTo>
                    <a:pt x="676" y="122"/>
                  </a:lnTo>
                  <a:lnTo>
                    <a:pt x="681" y="124"/>
                  </a:lnTo>
                  <a:lnTo>
                    <a:pt x="686" y="128"/>
                  </a:lnTo>
                  <a:lnTo>
                    <a:pt x="689" y="131"/>
                  </a:lnTo>
                  <a:lnTo>
                    <a:pt x="692" y="136"/>
                  </a:lnTo>
                  <a:lnTo>
                    <a:pt x="696" y="136"/>
                  </a:lnTo>
                  <a:lnTo>
                    <a:pt x="700" y="134"/>
                  </a:lnTo>
                  <a:lnTo>
                    <a:pt x="704" y="130"/>
                  </a:lnTo>
                  <a:lnTo>
                    <a:pt x="708" y="129"/>
                  </a:lnTo>
                  <a:lnTo>
                    <a:pt x="711" y="128"/>
                  </a:lnTo>
                  <a:lnTo>
                    <a:pt x="714" y="128"/>
                  </a:lnTo>
                  <a:lnTo>
                    <a:pt x="715" y="129"/>
                  </a:lnTo>
                  <a:lnTo>
                    <a:pt x="714" y="131"/>
                  </a:lnTo>
                  <a:lnTo>
                    <a:pt x="711" y="131"/>
                  </a:lnTo>
                  <a:lnTo>
                    <a:pt x="708" y="131"/>
                  </a:lnTo>
                  <a:lnTo>
                    <a:pt x="704" y="134"/>
                  </a:lnTo>
                  <a:lnTo>
                    <a:pt x="703" y="137"/>
                  </a:lnTo>
                  <a:lnTo>
                    <a:pt x="704" y="139"/>
                  </a:lnTo>
                  <a:lnTo>
                    <a:pt x="706" y="144"/>
                  </a:lnTo>
                  <a:lnTo>
                    <a:pt x="699" y="143"/>
                  </a:lnTo>
                  <a:lnTo>
                    <a:pt x="693" y="142"/>
                  </a:lnTo>
                  <a:lnTo>
                    <a:pt x="690" y="144"/>
                  </a:lnTo>
                  <a:lnTo>
                    <a:pt x="688" y="145"/>
                  </a:lnTo>
                  <a:lnTo>
                    <a:pt x="688" y="149"/>
                  </a:lnTo>
                  <a:lnTo>
                    <a:pt x="692" y="153"/>
                  </a:lnTo>
                  <a:lnTo>
                    <a:pt x="689" y="156"/>
                  </a:lnTo>
                  <a:lnTo>
                    <a:pt x="688" y="158"/>
                  </a:lnTo>
                  <a:lnTo>
                    <a:pt x="689" y="160"/>
                  </a:lnTo>
                  <a:lnTo>
                    <a:pt x="690" y="160"/>
                  </a:lnTo>
                  <a:lnTo>
                    <a:pt x="693" y="162"/>
                  </a:lnTo>
                  <a:lnTo>
                    <a:pt x="695" y="162"/>
                  </a:lnTo>
                  <a:lnTo>
                    <a:pt x="701" y="157"/>
                  </a:lnTo>
                  <a:lnTo>
                    <a:pt x="701" y="159"/>
                  </a:lnTo>
                  <a:lnTo>
                    <a:pt x="701" y="162"/>
                  </a:lnTo>
                  <a:lnTo>
                    <a:pt x="702" y="164"/>
                  </a:lnTo>
                  <a:lnTo>
                    <a:pt x="697" y="167"/>
                  </a:lnTo>
                  <a:lnTo>
                    <a:pt x="692" y="169"/>
                  </a:lnTo>
                  <a:lnTo>
                    <a:pt x="689" y="169"/>
                  </a:lnTo>
                  <a:lnTo>
                    <a:pt x="687" y="169"/>
                  </a:lnTo>
                  <a:lnTo>
                    <a:pt x="685" y="171"/>
                  </a:lnTo>
                  <a:lnTo>
                    <a:pt x="682" y="176"/>
                  </a:lnTo>
                  <a:lnTo>
                    <a:pt x="681" y="179"/>
                  </a:lnTo>
                  <a:lnTo>
                    <a:pt x="679" y="182"/>
                  </a:lnTo>
                  <a:lnTo>
                    <a:pt x="672" y="180"/>
                  </a:lnTo>
                  <a:lnTo>
                    <a:pt x="672" y="183"/>
                  </a:lnTo>
                  <a:lnTo>
                    <a:pt x="673" y="183"/>
                  </a:lnTo>
                  <a:lnTo>
                    <a:pt x="673" y="184"/>
                  </a:lnTo>
                  <a:lnTo>
                    <a:pt x="671" y="185"/>
                  </a:lnTo>
                  <a:lnTo>
                    <a:pt x="669" y="186"/>
                  </a:lnTo>
                  <a:lnTo>
                    <a:pt x="669" y="189"/>
                  </a:lnTo>
                  <a:lnTo>
                    <a:pt x="669" y="190"/>
                  </a:lnTo>
                  <a:lnTo>
                    <a:pt x="665" y="192"/>
                  </a:lnTo>
                  <a:lnTo>
                    <a:pt x="665" y="194"/>
                  </a:lnTo>
                  <a:lnTo>
                    <a:pt x="668" y="196"/>
                  </a:lnTo>
                  <a:lnTo>
                    <a:pt x="669" y="196"/>
                  </a:lnTo>
                  <a:lnTo>
                    <a:pt x="671" y="197"/>
                  </a:lnTo>
                  <a:lnTo>
                    <a:pt x="671" y="199"/>
                  </a:lnTo>
                  <a:lnTo>
                    <a:pt x="669" y="203"/>
                  </a:lnTo>
                  <a:lnTo>
                    <a:pt x="676" y="205"/>
                  </a:lnTo>
                  <a:lnTo>
                    <a:pt x="676" y="207"/>
                  </a:lnTo>
                  <a:lnTo>
                    <a:pt x="674" y="207"/>
                  </a:lnTo>
                  <a:lnTo>
                    <a:pt x="673" y="210"/>
                  </a:lnTo>
                  <a:lnTo>
                    <a:pt x="671" y="208"/>
                  </a:lnTo>
                  <a:lnTo>
                    <a:pt x="667" y="207"/>
                  </a:lnTo>
                  <a:lnTo>
                    <a:pt x="661" y="204"/>
                  </a:lnTo>
                  <a:lnTo>
                    <a:pt x="662" y="204"/>
                  </a:lnTo>
                  <a:lnTo>
                    <a:pt x="662" y="203"/>
                  </a:lnTo>
                  <a:lnTo>
                    <a:pt x="661" y="200"/>
                  </a:lnTo>
                  <a:lnTo>
                    <a:pt x="660" y="200"/>
                  </a:lnTo>
                  <a:lnTo>
                    <a:pt x="658" y="200"/>
                  </a:lnTo>
                  <a:lnTo>
                    <a:pt x="656" y="199"/>
                  </a:lnTo>
                  <a:lnTo>
                    <a:pt x="654" y="198"/>
                  </a:lnTo>
                  <a:lnTo>
                    <a:pt x="652" y="193"/>
                  </a:lnTo>
                  <a:lnTo>
                    <a:pt x="654" y="185"/>
                  </a:lnTo>
                  <a:lnTo>
                    <a:pt x="655" y="176"/>
                  </a:lnTo>
                  <a:lnTo>
                    <a:pt x="654" y="177"/>
                  </a:lnTo>
                  <a:lnTo>
                    <a:pt x="653" y="177"/>
                  </a:lnTo>
                  <a:lnTo>
                    <a:pt x="654" y="178"/>
                  </a:lnTo>
                  <a:lnTo>
                    <a:pt x="653" y="178"/>
                  </a:lnTo>
                  <a:lnTo>
                    <a:pt x="652" y="177"/>
                  </a:lnTo>
                  <a:lnTo>
                    <a:pt x="653" y="176"/>
                  </a:lnTo>
                  <a:lnTo>
                    <a:pt x="654" y="176"/>
                  </a:lnTo>
                  <a:lnTo>
                    <a:pt x="653" y="170"/>
                  </a:lnTo>
                  <a:lnTo>
                    <a:pt x="649" y="173"/>
                  </a:lnTo>
                  <a:lnTo>
                    <a:pt x="649" y="176"/>
                  </a:lnTo>
                  <a:lnTo>
                    <a:pt x="646" y="175"/>
                  </a:lnTo>
                  <a:lnTo>
                    <a:pt x="644" y="175"/>
                  </a:lnTo>
                  <a:lnTo>
                    <a:pt x="645" y="173"/>
                  </a:lnTo>
                  <a:lnTo>
                    <a:pt x="641" y="171"/>
                  </a:lnTo>
                  <a:lnTo>
                    <a:pt x="641" y="169"/>
                  </a:lnTo>
                  <a:lnTo>
                    <a:pt x="638" y="169"/>
                  </a:lnTo>
                  <a:lnTo>
                    <a:pt x="634" y="166"/>
                  </a:lnTo>
                  <a:lnTo>
                    <a:pt x="630" y="163"/>
                  </a:lnTo>
                  <a:lnTo>
                    <a:pt x="630" y="166"/>
                  </a:lnTo>
                  <a:lnTo>
                    <a:pt x="630" y="167"/>
                  </a:lnTo>
                  <a:lnTo>
                    <a:pt x="630" y="169"/>
                  </a:lnTo>
                  <a:lnTo>
                    <a:pt x="627" y="167"/>
                  </a:lnTo>
                  <a:lnTo>
                    <a:pt x="627" y="176"/>
                  </a:lnTo>
                  <a:lnTo>
                    <a:pt x="628" y="180"/>
                  </a:lnTo>
                  <a:lnTo>
                    <a:pt x="630" y="183"/>
                  </a:lnTo>
                  <a:lnTo>
                    <a:pt x="631" y="183"/>
                  </a:lnTo>
                  <a:lnTo>
                    <a:pt x="630" y="183"/>
                  </a:lnTo>
                  <a:lnTo>
                    <a:pt x="630" y="184"/>
                  </a:lnTo>
                  <a:lnTo>
                    <a:pt x="628" y="185"/>
                  </a:lnTo>
                  <a:lnTo>
                    <a:pt x="627" y="184"/>
                  </a:lnTo>
                  <a:lnTo>
                    <a:pt x="626" y="184"/>
                  </a:lnTo>
                  <a:lnTo>
                    <a:pt x="625" y="184"/>
                  </a:lnTo>
                  <a:lnTo>
                    <a:pt x="624" y="184"/>
                  </a:lnTo>
                  <a:lnTo>
                    <a:pt x="623" y="186"/>
                  </a:lnTo>
                  <a:lnTo>
                    <a:pt x="621" y="189"/>
                  </a:lnTo>
                  <a:lnTo>
                    <a:pt x="617" y="187"/>
                  </a:lnTo>
                  <a:lnTo>
                    <a:pt x="613" y="186"/>
                  </a:lnTo>
                  <a:lnTo>
                    <a:pt x="603" y="184"/>
                  </a:lnTo>
                  <a:lnTo>
                    <a:pt x="596" y="184"/>
                  </a:lnTo>
                  <a:lnTo>
                    <a:pt x="590" y="185"/>
                  </a:lnTo>
                  <a:lnTo>
                    <a:pt x="582" y="190"/>
                  </a:lnTo>
                  <a:lnTo>
                    <a:pt x="580" y="190"/>
                  </a:lnTo>
                  <a:lnTo>
                    <a:pt x="577" y="185"/>
                  </a:lnTo>
                  <a:lnTo>
                    <a:pt x="576" y="185"/>
                  </a:lnTo>
                  <a:lnTo>
                    <a:pt x="575" y="187"/>
                  </a:lnTo>
                  <a:lnTo>
                    <a:pt x="571" y="187"/>
                  </a:lnTo>
                  <a:lnTo>
                    <a:pt x="571" y="184"/>
                  </a:lnTo>
                  <a:lnTo>
                    <a:pt x="566" y="184"/>
                  </a:lnTo>
                  <a:lnTo>
                    <a:pt x="564" y="184"/>
                  </a:lnTo>
                  <a:lnTo>
                    <a:pt x="563" y="184"/>
                  </a:lnTo>
                  <a:lnTo>
                    <a:pt x="562" y="182"/>
                  </a:lnTo>
                  <a:lnTo>
                    <a:pt x="562" y="180"/>
                  </a:lnTo>
                  <a:lnTo>
                    <a:pt x="559" y="180"/>
                  </a:lnTo>
                  <a:lnTo>
                    <a:pt x="558" y="180"/>
                  </a:lnTo>
                  <a:lnTo>
                    <a:pt x="557" y="178"/>
                  </a:lnTo>
                  <a:lnTo>
                    <a:pt x="557" y="176"/>
                  </a:lnTo>
                  <a:lnTo>
                    <a:pt x="555" y="176"/>
                  </a:lnTo>
                  <a:lnTo>
                    <a:pt x="554" y="177"/>
                  </a:lnTo>
                  <a:lnTo>
                    <a:pt x="552" y="175"/>
                  </a:lnTo>
                  <a:lnTo>
                    <a:pt x="551" y="176"/>
                  </a:lnTo>
                  <a:lnTo>
                    <a:pt x="551" y="177"/>
                  </a:lnTo>
                  <a:lnTo>
                    <a:pt x="550" y="178"/>
                  </a:lnTo>
                  <a:lnTo>
                    <a:pt x="544" y="179"/>
                  </a:lnTo>
                  <a:lnTo>
                    <a:pt x="540" y="179"/>
                  </a:lnTo>
                  <a:lnTo>
                    <a:pt x="542" y="173"/>
                  </a:lnTo>
                  <a:lnTo>
                    <a:pt x="540" y="169"/>
                  </a:lnTo>
                  <a:lnTo>
                    <a:pt x="534" y="173"/>
                  </a:lnTo>
                  <a:lnTo>
                    <a:pt x="530" y="175"/>
                  </a:lnTo>
                  <a:lnTo>
                    <a:pt x="527" y="172"/>
                  </a:lnTo>
                  <a:lnTo>
                    <a:pt x="525" y="169"/>
                  </a:lnTo>
                  <a:lnTo>
                    <a:pt x="525" y="164"/>
                  </a:lnTo>
                  <a:lnTo>
                    <a:pt x="524" y="158"/>
                  </a:lnTo>
                  <a:lnTo>
                    <a:pt x="523" y="156"/>
                  </a:lnTo>
                  <a:lnTo>
                    <a:pt x="521" y="155"/>
                  </a:lnTo>
                  <a:lnTo>
                    <a:pt x="517" y="153"/>
                  </a:lnTo>
                  <a:lnTo>
                    <a:pt x="513" y="153"/>
                  </a:lnTo>
                  <a:lnTo>
                    <a:pt x="509" y="153"/>
                  </a:lnTo>
                  <a:lnTo>
                    <a:pt x="504" y="155"/>
                  </a:lnTo>
                  <a:lnTo>
                    <a:pt x="502" y="153"/>
                  </a:lnTo>
                  <a:lnTo>
                    <a:pt x="499" y="153"/>
                  </a:lnTo>
                  <a:lnTo>
                    <a:pt x="496" y="155"/>
                  </a:lnTo>
                  <a:lnTo>
                    <a:pt x="494" y="157"/>
                  </a:lnTo>
                  <a:lnTo>
                    <a:pt x="488" y="156"/>
                  </a:lnTo>
                  <a:lnTo>
                    <a:pt x="482" y="156"/>
                  </a:lnTo>
                  <a:lnTo>
                    <a:pt x="481" y="162"/>
                  </a:lnTo>
                  <a:lnTo>
                    <a:pt x="480" y="166"/>
                  </a:lnTo>
                  <a:lnTo>
                    <a:pt x="479" y="169"/>
                  </a:lnTo>
                  <a:lnTo>
                    <a:pt x="475" y="170"/>
                  </a:lnTo>
                  <a:lnTo>
                    <a:pt x="474" y="172"/>
                  </a:lnTo>
                  <a:lnTo>
                    <a:pt x="474" y="175"/>
                  </a:lnTo>
                  <a:lnTo>
                    <a:pt x="475" y="175"/>
                  </a:lnTo>
                  <a:lnTo>
                    <a:pt x="476" y="175"/>
                  </a:lnTo>
                  <a:lnTo>
                    <a:pt x="476" y="176"/>
                  </a:lnTo>
                  <a:lnTo>
                    <a:pt x="478" y="176"/>
                  </a:lnTo>
                  <a:lnTo>
                    <a:pt x="479" y="175"/>
                  </a:lnTo>
                  <a:lnTo>
                    <a:pt x="479" y="173"/>
                  </a:lnTo>
                  <a:lnTo>
                    <a:pt x="481" y="173"/>
                  </a:lnTo>
                  <a:lnTo>
                    <a:pt x="485" y="176"/>
                  </a:lnTo>
                  <a:lnTo>
                    <a:pt x="486" y="172"/>
                  </a:lnTo>
                  <a:lnTo>
                    <a:pt x="483" y="173"/>
                  </a:lnTo>
                  <a:lnTo>
                    <a:pt x="483" y="172"/>
                  </a:lnTo>
                  <a:lnTo>
                    <a:pt x="483" y="170"/>
                  </a:lnTo>
                  <a:lnTo>
                    <a:pt x="486" y="169"/>
                  </a:lnTo>
                  <a:lnTo>
                    <a:pt x="487" y="169"/>
                  </a:lnTo>
                  <a:lnTo>
                    <a:pt x="492" y="171"/>
                  </a:lnTo>
                  <a:lnTo>
                    <a:pt x="496" y="167"/>
                  </a:lnTo>
                  <a:lnTo>
                    <a:pt x="499" y="166"/>
                  </a:lnTo>
                  <a:lnTo>
                    <a:pt x="509" y="165"/>
                  </a:lnTo>
                  <a:lnTo>
                    <a:pt x="510" y="162"/>
                  </a:lnTo>
                  <a:lnTo>
                    <a:pt x="508" y="160"/>
                  </a:lnTo>
                  <a:lnTo>
                    <a:pt x="508" y="159"/>
                  </a:lnTo>
                  <a:lnTo>
                    <a:pt x="509" y="158"/>
                  </a:lnTo>
                  <a:lnTo>
                    <a:pt x="513" y="159"/>
                  </a:lnTo>
                  <a:lnTo>
                    <a:pt x="515" y="162"/>
                  </a:lnTo>
                  <a:lnTo>
                    <a:pt x="517" y="164"/>
                  </a:lnTo>
                  <a:lnTo>
                    <a:pt x="516" y="165"/>
                  </a:lnTo>
                  <a:lnTo>
                    <a:pt x="511" y="165"/>
                  </a:lnTo>
                  <a:lnTo>
                    <a:pt x="510" y="166"/>
                  </a:lnTo>
                  <a:lnTo>
                    <a:pt x="509" y="167"/>
                  </a:lnTo>
                  <a:lnTo>
                    <a:pt x="509" y="169"/>
                  </a:lnTo>
                  <a:lnTo>
                    <a:pt x="506" y="169"/>
                  </a:lnTo>
                  <a:lnTo>
                    <a:pt x="503" y="169"/>
                  </a:lnTo>
                  <a:lnTo>
                    <a:pt x="502" y="171"/>
                  </a:lnTo>
                  <a:lnTo>
                    <a:pt x="499" y="173"/>
                  </a:lnTo>
                  <a:lnTo>
                    <a:pt x="499" y="176"/>
                  </a:lnTo>
                  <a:lnTo>
                    <a:pt x="495" y="177"/>
                  </a:lnTo>
                  <a:lnTo>
                    <a:pt x="492" y="177"/>
                  </a:lnTo>
                  <a:lnTo>
                    <a:pt x="490" y="179"/>
                  </a:lnTo>
                  <a:lnTo>
                    <a:pt x="488" y="182"/>
                  </a:lnTo>
                  <a:lnTo>
                    <a:pt x="487" y="182"/>
                  </a:lnTo>
                  <a:lnTo>
                    <a:pt x="485" y="182"/>
                  </a:lnTo>
                  <a:lnTo>
                    <a:pt x="485" y="185"/>
                  </a:lnTo>
                  <a:lnTo>
                    <a:pt x="480" y="187"/>
                  </a:lnTo>
                  <a:lnTo>
                    <a:pt x="483" y="196"/>
                  </a:lnTo>
                  <a:lnTo>
                    <a:pt x="485" y="196"/>
                  </a:lnTo>
                  <a:lnTo>
                    <a:pt x="485" y="198"/>
                  </a:lnTo>
                  <a:lnTo>
                    <a:pt x="483" y="200"/>
                  </a:lnTo>
                  <a:lnTo>
                    <a:pt x="482" y="203"/>
                  </a:lnTo>
                  <a:lnTo>
                    <a:pt x="485" y="204"/>
                  </a:lnTo>
                  <a:lnTo>
                    <a:pt x="487" y="206"/>
                  </a:lnTo>
                  <a:lnTo>
                    <a:pt x="487" y="207"/>
                  </a:lnTo>
                  <a:lnTo>
                    <a:pt x="487" y="210"/>
                  </a:lnTo>
                  <a:lnTo>
                    <a:pt x="483" y="210"/>
                  </a:lnTo>
                  <a:lnTo>
                    <a:pt x="482" y="217"/>
                  </a:lnTo>
                  <a:lnTo>
                    <a:pt x="478" y="211"/>
                  </a:lnTo>
                  <a:lnTo>
                    <a:pt x="474" y="205"/>
                  </a:lnTo>
                  <a:lnTo>
                    <a:pt x="473" y="198"/>
                  </a:lnTo>
                  <a:lnTo>
                    <a:pt x="472" y="190"/>
                  </a:lnTo>
                  <a:lnTo>
                    <a:pt x="469" y="200"/>
                  </a:lnTo>
                  <a:lnTo>
                    <a:pt x="466" y="201"/>
                  </a:lnTo>
                  <a:lnTo>
                    <a:pt x="465" y="194"/>
                  </a:lnTo>
                  <a:lnTo>
                    <a:pt x="466" y="196"/>
                  </a:lnTo>
                  <a:lnTo>
                    <a:pt x="466" y="194"/>
                  </a:lnTo>
                  <a:lnTo>
                    <a:pt x="466" y="192"/>
                  </a:lnTo>
                  <a:lnTo>
                    <a:pt x="464" y="186"/>
                  </a:lnTo>
                  <a:lnTo>
                    <a:pt x="459" y="186"/>
                  </a:lnTo>
                  <a:lnTo>
                    <a:pt x="454" y="183"/>
                  </a:lnTo>
                  <a:lnTo>
                    <a:pt x="451" y="177"/>
                  </a:lnTo>
                  <a:lnTo>
                    <a:pt x="447" y="178"/>
                  </a:lnTo>
                  <a:lnTo>
                    <a:pt x="444" y="179"/>
                  </a:lnTo>
                  <a:lnTo>
                    <a:pt x="442" y="182"/>
                  </a:lnTo>
                  <a:lnTo>
                    <a:pt x="440" y="184"/>
                  </a:lnTo>
                  <a:lnTo>
                    <a:pt x="437" y="184"/>
                  </a:lnTo>
                  <a:lnTo>
                    <a:pt x="432" y="184"/>
                  </a:lnTo>
                  <a:lnTo>
                    <a:pt x="425" y="187"/>
                  </a:lnTo>
                  <a:lnTo>
                    <a:pt x="424" y="187"/>
                  </a:lnTo>
                  <a:lnTo>
                    <a:pt x="423" y="186"/>
                  </a:lnTo>
                  <a:lnTo>
                    <a:pt x="421" y="186"/>
                  </a:lnTo>
                  <a:lnTo>
                    <a:pt x="418" y="189"/>
                  </a:lnTo>
                  <a:lnTo>
                    <a:pt x="410" y="190"/>
                  </a:lnTo>
                  <a:lnTo>
                    <a:pt x="402" y="190"/>
                  </a:lnTo>
                  <a:lnTo>
                    <a:pt x="393" y="189"/>
                  </a:lnTo>
                  <a:lnTo>
                    <a:pt x="386" y="187"/>
                  </a:lnTo>
                  <a:lnTo>
                    <a:pt x="387" y="179"/>
                  </a:lnTo>
                  <a:lnTo>
                    <a:pt x="389" y="178"/>
                  </a:lnTo>
                  <a:lnTo>
                    <a:pt x="391" y="176"/>
                  </a:lnTo>
                  <a:lnTo>
                    <a:pt x="391" y="172"/>
                  </a:lnTo>
                  <a:lnTo>
                    <a:pt x="402" y="172"/>
                  </a:lnTo>
                  <a:lnTo>
                    <a:pt x="403" y="169"/>
                  </a:lnTo>
                  <a:lnTo>
                    <a:pt x="400" y="167"/>
                  </a:lnTo>
                  <a:lnTo>
                    <a:pt x="399" y="166"/>
                  </a:lnTo>
                  <a:lnTo>
                    <a:pt x="398" y="165"/>
                  </a:lnTo>
                  <a:lnTo>
                    <a:pt x="398" y="162"/>
                  </a:lnTo>
                  <a:lnTo>
                    <a:pt x="391" y="157"/>
                  </a:lnTo>
                  <a:lnTo>
                    <a:pt x="390" y="157"/>
                  </a:lnTo>
                  <a:lnTo>
                    <a:pt x="389" y="157"/>
                  </a:lnTo>
                  <a:lnTo>
                    <a:pt x="387" y="158"/>
                  </a:lnTo>
                  <a:lnTo>
                    <a:pt x="386" y="158"/>
                  </a:lnTo>
                  <a:lnTo>
                    <a:pt x="385" y="156"/>
                  </a:lnTo>
                  <a:lnTo>
                    <a:pt x="383" y="153"/>
                  </a:lnTo>
                  <a:lnTo>
                    <a:pt x="380" y="153"/>
                  </a:lnTo>
                  <a:lnTo>
                    <a:pt x="378" y="155"/>
                  </a:lnTo>
                  <a:lnTo>
                    <a:pt x="372" y="156"/>
                  </a:lnTo>
                  <a:lnTo>
                    <a:pt x="373" y="157"/>
                  </a:lnTo>
                  <a:lnTo>
                    <a:pt x="376" y="158"/>
                  </a:lnTo>
                  <a:lnTo>
                    <a:pt x="376" y="159"/>
                  </a:lnTo>
                  <a:lnTo>
                    <a:pt x="376" y="160"/>
                  </a:lnTo>
                  <a:lnTo>
                    <a:pt x="375" y="162"/>
                  </a:lnTo>
                  <a:lnTo>
                    <a:pt x="368" y="160"/>
                  </a:lnTo>
                  <a:lnTo>
                    <a:pt x="366" y="158"/>
                  </a:lnTo>
                  <a:lnTo>
                    <a:pt x="362" y="157"/>
                  </a:lnTo>
                  <a:lnTo>
                    <a:pt x="357" y="157"/>
                  </a:lnTo>
                  <a:lnTo>
                    <a:pt x="354" y="153"/>
                  </a:lnTo>
                  <a:lnTo>
                    <a:pt x="350" y="151"/>
                  </a:lnTo>
                  <a:lnTo>
                    <a:pt x="345" y="151"/>
                  </a:lnTo>
                  <a:lnTo>
                    <a:pt x="341" y="151"/>
                  </a:lnTo>
                  <a:lnTo>
                    <a:pt x="338" y="150"/>
                  </a:lnTo>
                  <a:lnTo>
                    <a:pt x="337" y="145"/>
                  </a:lnTo>
                  <a:lnTo>
                    <a:pt x="323" y="143"/>
                  </a:lnTo>
                  <a:lnTo>
                    <a:pt x="317" y="141"/>
                  </a:lnTo>
                  <a:lnTo>
                    <a:pt x="313" y="137"/>
                  </a:lnTo>
                  <a:lnTo>
                    <a:pt x="310" y="135"/>
                  </a:lnTo>
                  <a:lnTo>
                    <a:pt x="309" y="134"/>
                  </a:lnTo>
                  <a:lnTo>
                    <a:pt x="307" y="132"/>
                  </a:lnTo>
                  <a:lnTo>
                    <a:pt x="304" y="134"/>
                  </a:lnTo>
                  <a:lnTo>
                    <a:pt x="299" y="130"/>
                  </a:lnTo>
                  <a:lnTo>
                    <a:pt x="295" y="129"/>
                  </a:lnTo>
                  <a:lnTo>
                    <a:pt x="292" y="128"/>
                  </a:lnTo>
                  <a:lnTo>
                    <a:pt x="283" y="128"/>
                  </a:lnTo>
                  <a:lnTo>
                    <a:pt x="276" y="128"/>
                  </a:lnTo>
                  <a:lnTo>
                    <a:pt x="276" y="130"/>
                  </a:lnTo>
                  <a:lnTo>
                    <a:pt x="276" y="132"/>
                  </a:lnTo>
                  <a:lnTo>
                    <a:pt x="271" y="135"/>
                  </a:lnTo>
                  <a:lnTo>
                    <a:pt x="265" y="138"/>
                  </a:lnTo>
                  <a:lnTo>
                    <a:pt x="262" y="130"/>
                  </a:lnTo>
                  <a:lnTo>
                    <a:pt x="260" y="122"/>
                  </a:lnTo>
                  <a:lnTo>
                    <a:pt x="261" y="121"/>
                  </a:lnTo>
                  <a:lnTo>
                    <a:pt x="264" y="118"/>
                  </a:lnTo>
                  <a:lnTo>
                    <a:pt x="259" y="117"/>
                  </a:lnTo>
                  <a:lnTo>
                    <a:pt x="255" y="122"/>
                  </a:lnTo>
                  <a:lnTo>
                    <a:pt x="255" y="124"/>
                  </a:lnTo>
                  <a:lnTo>
                    <a:pt x="258" y="127"/>
                  </a:lnTo>
                  <a:lnTo>
                    <a:pt x="255" y="127"/>
                  </a:lnTo>
                  <a:lnTo>
                    <a:pt x="254" y="129"/>
                  </a:lnTo>
                  <a:lnTo>
                    <a:pt x="256" y="134"/>
                  </a:lnTo>
                  <a:lnTo>
                    <a:pt x="253" y="136"/>
                  </a:lnTo>
                  <a:lnTo>
                    <a:pt x="253" y="138"/>
                  </a:lnTo>
                  <a:lnTo>
                    <a:pt x="254" y="139"/>
                  </a:lnTo>
                  <a:lnTo>
                    <a:pt x="254" y="141"/>
                  </a:lnTo>
                  <a:lnTo>
                    <a:pt x="249" y="142"/>
                  </a:lnTo>
                  <a:lnTo>
                    <a:pt x="241" y="134"/>
                  </a:lnTo>
                  <a:lnTo>
                    <a:pt x="232" y="125"/>
                  </a:lnTo>
                  <a:lnTo>
                    <a:pt x="231" y="123"/>
                  </a:lnTo>
                  <a:lnTo>
                    <a:pt x="230" y="121"/>
                  </a:lnTo>
                  <a:lnTo>
                    <a:pt x="228" y="122"/>
                  </a:lnTo>
                  <a:lnTo>
                    <a:pt x="227" y="122"/>
                  </a:lnTo>
                  <a:lnTo>
                    <a:pt x="226" y="118"/>
                  </a:lnTo>
                  <a:lnTo>
                    <a:pt x="225" y="116"/>
                  </a:lnTo>
                  <a:lnTo>
                    <a:pt x="224" y="115"/>
                  </a:lnTo>
                  <a:lnTo>
                    <a:pt x="221" y="115"/>
                  </a:lnTo>
                  <a:lnTo>
                    <a:pt x="218" y="114"/>
                  </a:lnTo>
                  <a:lnTo>
                    <a:pt x="207" y="106"/>
                  </a:lnTo>
                  <a:lnTo>
                    <a:pt x="205" y="101"/>
                  </a:lnTo>
                  <a:lnTo>
                    <a:pt x="204" y="97"/>
                  </a:lnTo>
                  <a:lnTo>
                    <a:pt x="199" y="94"/>
                  </a:lnTo>
                  <a:lnTo>
                    <a:pt x="193" y="90"/>
                  </a:lnTo>
                  <a:lnTo>
                    <a:pt x="191" y="93"/>
                  </a:lnTo>
                  <a:lnTo>
                    <a:pt x="190" y="95"/>
                  </a:lnTo>
                  <a:lnTo>
                    <a:pt x="189" y="97"/>
                  </a:lnTo>
                  <a:lnTo>
                    <a:pt x="190" y="102"/>
                  </a:lnTo>
                  <a:lnTo>
                    <a:pt x="191" y="102"/>
                  </a:lnTo>
                  <a:lnTo>
                    <a:pt x="192" y="103"/>
                  </a:lnTo>
                  <a:lnTo>
                    <a:pt x="192" y="106"/>
                  </a:lnTo>
                  <a:lnTo>
                    <a:pt x="191" y="108"/>
                  </a:lnTo>
                  <a:lnTo>
                    <a:pt x="189" y="113"/>
                  </a:lnTo>
                  <a:lnTo>
                    <a:pt x="183" y="121"/>
                  </a:lnTo>
                  <a:lnTo>
                    <a:pt x="172" y="122"/>
                  </a:lnTo>
                  <a:lnTo>
                    <a:pt x="166" y="124"/>
                  </a:lnTo>
                  <a:lnTo>
                    <a:pt x="163" y="127"/>
                  </a:lnTo>
                  <a:lnTo>
                    <a:pt x="162" y="129"/>
                  </a:lnTo>
                  <a:lnTo>
                    <a:pt x="162" y="131"/>
                  </a:lnTo>
                  <a:lnTo>
                    <a:pt x="162" y="134"/>
                  </a:lnTo>
                  <a:lnTo>
                    <a:pt x="161" y="135"/>
                  </a:lnTo>
                  <a:lnTo>
                    <a:pt x="150" y="139"/>
                  </a:lnTo>
                  <a:lnTo>
                    <a:pt x="149" y="137"/>
                  </a:lnTo>
                  <a:lnTo>
                    <a:pt x="149" y="135"/>
                  </a:lnTo>
                  <a:lnTo>
                    <a:pt x="147" y="135"/>
                  </a:lnTo>
                  <a:lnTo>
                    <a:pt x="145" y="135"/>
                  </a:lnTo>
                  <a:lnTo>
                    <a:pt x="144" y="136"/>
                  </a:lnTo>
                  <a:lnTo>
                    <a:pt x="143" y="136"/>
                  </a:lnTo>
                  <a:lnTo>
                    <a:pt x="143" y="138"/>
                  </a:lnTo>
                  <a:lnTo>
                    <a:pt x="144" y="138"/>
                  </a:lnTo>
                  <a:lnTo>
                    <a:pt x="144" y="139"/>
                  </a:lnTo>
                  <a:lnTo>
                    <a:pt x="144" y="141"/>
                  </a:lnTo>
                  <a:lnTo>
                    <a:pt x="140" y="142"/>
                  </a:lnTo>
                  <a:lnTo>
                    <a:pt x="138" y="144"/>
                  </a:lnTo>
                  <a:lnTo>
                    <a:pt x="137" y="144"/>
                  </a:lnTo>
                  <a:lnTo>
                    <a:pt x="136" y="144"/>
                  </a:lnTo>
                  <a:lnTo>
                    <a:pt x="137" y="143"/>
                  </a:lnTo>
                  <a:lnTo>
                    <a:pt x="135" y="143"/>
                  </a:lnTo>
                  <a:lnTo>
                    <a:pt x="135" y="145"/>
                  </a:lnTo>
                  <a:lnTo>
                    <a:pt x="134" y="149"/>
                  </a:lnTo>
                  <a:lnTo>
                    <a:pt x="133" y="150"/>
                  </a:lnTo>
                  <a:lnTo>
                    <a:pt x="130" y="151"/>
                  </a:lnTo>
                  <a:lnTo>
                    <a:pt x="130" y="152"/>
                  </a:lnTo>
                  <a:lnTo>
                    <a:pt x="130" y="155"/>
                  </a:lnTo>
                  <a:lnTo>
                    <a:pt x="131" y="157"/>
                  </a:lnTo>
                  <a:lnTo>
                    <a:pt x="122" y="159"/>
                  </a:lnTo>
                  <a:lnTo>
                    <a:pt x="123" y="152"/>
                  </a:lnTo>
                  <a:lnTo>
                    <a:pt x="128" y="149"/>
                  </a:lnTo>
                  <a:lnTo>
                    <a:pt x="128" y="145"/>
                  </a:lnTo>
                  <a:lnTo>
                    <a:pt x="127" y="142"/>
                  </a:lnTo>
                  <a:lnTo>
                    <a:pt x="129" y="141"/>
                  </a:lnTo>
                  <a:lnTo>
                    <a:pt x="130" y="141"/>
                  </a:lnTo>
                  <a:lnTo>
                    <a:pt x="133" y="139"/>
                  </a:lnTo>
                  <a:lnTo>
                    <a:pt x="134" y="138"/>
                  </a:lnTo>
                  <a:lnTo>
                    <a:pt x="135" y="135"/>
                  </a:lnTo>
                  <a:lnTo>
                    <a:pt x="135" y="131"/>
                  </a:lnTo>
                  <a:lnTo>
                    <a:pt x="145" y="129"/>
                  </a:lnTo>
                  <a:lnTo>
                    <a:pt x="154" y="127"/>
                  </a:lnTo>
                  <a:lnTo>
                    <a:pt x="156" y="127"/>
                  </a:lnTo>
                  <a:lnTo>
                    <a:pt x="157" y="127"/>
                  </a:lnTo>
                  <a:lnTo>
                    <a:pt x="158" y="127"/>
                  </a:lnTo>
                  <a:lnTo>
                    <a:pt x="161" y="127"/>
                  </a:lnTo>
                  <a:lnTo>
                    <a:pt x="166" y="118"/>
                  </a:lnTo>
                  <a:lnTo>
                    <a:pt x="172" y="115"/>
                  </a:lnTo>
                  <a:lnTo>
                    <a:pt x="172" y="113"/>
                  </a:lnTo>
                  <a:lnTo>
                    <a:pt x="172" y="109"/>
                  </a:lnTo>
                  <a:lnTo>
                    <a:pt x="154" y="108"/>
                  </a:lnTo>
                  <a:lnTo>
                    <a:pt x="150" y="122"/>
                  </a:lnTo>
                  <a:lnTo>
                    <a:pt x="144" y="120"/>
                  </a:lnTo>
                  <a:lnTo>
                    <a:pt x="138" y="120"/>
                  </a:lnTo>
                  <a:lnTo>
                    <a:pt x="137" y="122"/>
                  </a:lnTo>
                  <a:lnTo>
                    <a:pt x="134" y="122"/>
                  </a:lnTo>
                  <a:lnTo>
                    <a:pt x="130" y="122"/>
                  </a:lnTo>
                  <a:lnTo>
                    <a:pt x="129" y="124"/>
                  </a:lnTo>
                  <a:lnTo>
                    <a:pt x="127" y="124"/>
                  </a:lnTo>
                  <a:lnTo>
                    <a:pt x="123" y="125"/>
                  </a:lnTo>
                  <a:lnTo>
                    <a:pt x="123" y="127"/>
                  </a:lnTo>
                  <a:lnTo>
                    <a:pt x="122" y="129"/>
                  </a:lnTo>
                  <a:lnTo>
                    <a:pt x="123" y="134"/>
                  </a:lnTo>
                  <a:lnTo>
                    <a:pt x="111" y="135"/>
                  </a:lnTo>
                  <a:lnTo>
                    <a:pt x="111" y="134"/>
                  </a:lnTo>
                  <a:lnTo>
                    <a:pt x="111" y="131"/>
                  </a:lnTo>
                  <a:lnTo>
                    <a:pt x="107" y="129"/>
                  </a:lnTo>
                  <a:lnTo>
                    <a:pt x="103" y="128"/>
                  </a:lnTo>
                  <a:lnTo>
                    <a:pt x="103" y="125"/>
                  </a:lnTo>
                  <a:lnTo>
                    <a:pt x="102" y="124"/>
                  </a:lnTo>
                  <a:lnTo>
                    <a:pt x="102" y="132"/>
                  </a:lnTo>
                  <a:lnTo>
                    <a:pt x="101" y="134"/>
                  </a:lnTo>
                  <a:lnTo>
                    <a:pt x="99" y="134"/>
                  </a:lnTo>
                  <a:lnTo>
                    <a:pt x="99" y="136"/>
                  </a:lnTo>
                  <a:lnTo>
                    <a:pt x="99" y="137"/>
                  </a:lnTo>
                  <a:lnTo>
                    <a:pt x="96" y="137"/>
                  </a:lnTo>
                  <a:lnTo>
                    <a:pt x="94" y="136"/>
                  </a:lnTo>
                  <a:lnTo>
                    <a:pt x="94" y="139"/>
                  </a:lnTo>
                  <a:lnTo>
                    <a:pt x="94" y="143"/>
                  </a:lnTo>
                  <a:lnTo>
                    <a:pt x="92" y="143"/>
                  </a:lnTo>
                  <a:lnTo>
                    <a:pt x="90" y="143"/>
                  </a:lnTo>
                  <a:lnTo>
                    <a:pt x="89" y="142"/>
                  </a:lnTo>
                  <a:lnTo>
                    <a:pt x="89" y="139"/>
                  </a:lnTo>
                  <a:lnTo>
                    <a:pt x="80" y="139"/>
                  </a:lnTo>
                  <a:lnTo>
                    <a:pt x="80" y="143"/>
                  </a:lnTo>
                  <a:lnTo>
                    <a:pt x="80" y="145"/>
                  </a:lnTo>
                  <a:lnTo>
                    <a:pt x="86" y="148"/>
                  </a:lnTo>
                  <a:lnTo>
                    <a:pt x="88" y="150"/>
                  </a:lnTo>
                  <a:lnTo>
                    <a:pt x="89" y="153"/>
                  </a:lnTo>
                  <a:lnTo>
                    <a:pt x="90" y="159"/>
                  </a:lnTo>
                  <a:lnTo>
                    <a:pt x="88" y="159"/>
                  </a:lnTo>
                  <a:lnTo>
                    <a:pt x="85" y="153"/>
                  </a:lnTo>
                  <a:lnTo>
                    <a:pt x="83" y="151"/>
                  </a:lnTo>
                  <a:lnTo>
                    <a:pt x="81" y="149"/>
                  </a:lnTo>
                  <a:lnTo>
                    <a:pt x="65" y="141"/>
                  </a:lnTo>
                  <a:lnTo>
                    <a:pt x="62" y="141"/>
                  </a:lnTo>
                  <a:lnTo>
                    <a:pt x="60" y="141"/>
                  </a:lnTo>
                  <a:lnTo>
                    <a:pt x="58" y="138"/>
                  </a:lnTo>
                  <a:lnTo>
                    <a:pt x="55" y="136"/>
                  </a:lnTo>
                  <a:lnTo>
                    <a:pt x="54" y="135"/>
                  </a:lnTo>
                  <a:lnTo>
                    <a:pt x="52" y="136"/>
                  </a:lnTo>
                  <a:lnTo>
                    <a:pt x="48" y="135"/>
                  </a:lnTo>
                  <a:lnTo>
                    <a:pt x="46" y="132"/>
                  </a:lnTo>
                  <a:lnTo>
                    <a:pt x="42" y="130"/>
                  </a:lnTo>
                  <a:lnTo>
                    <a:pt x="40" y="130"/>
                  </a:lnTo>
                  <a:lnTo>
                    <a:pt x="39" y="130"/>
                  </a:lnTo>
                  <a:lnTo>
                    <a:pt x="35" y="125"/>
                  </a:lnTo>
                  <a:lnTo>
                    <a:pt x="33" y="124"/>
                  </a:lnTo>
                  <a:lnTo>
                    <a:pt x="31" y="123"/>
                  </a:lnTo>
                  <a:lnTo>
                    <a:pt x="26" y="123"/>
                  </a:lnTo>
                  <a:lnTo>
                    <a:pt x="21" y="124"/>
                  </a:lnTo>
                  <a:lnTo>
                    <a:pt x="17" y="125"/>
                  </a:lnTo>
                  <a:lnTo>
                    <a:pt x="12" y="125"/>
                  </a:lnTo>
                  <a:lnTo>
                    <a:pt x="12" y="123"/>
                  </a:lnTo>
                  <a:lnTo>
                    <a:pt x="6" y="122"/>
                  </a:lnTo>
                  <a:lnTo>
                    <a:pt x="0" y="121"/>
                  </a:lnTo>
                  <a:lnTo>
                    <a:pt x="6" y="356"/>
                  </a:lnTo>
                  <a:lnTo>
                    <a:pt x="11" y="353"/>
                  </a:lnTo>
                  <a:lnTo>
                    <a:pt x="16" y="352"/>
                  </a:lnTo>
                  <a:lnTo>
                    <a:pt x="18" y="352"/>
                  </a:lnTo>
                  <a:lnTo>
                    <a:pt x="23" y="356"/>
                  </a:lnTo>
                  <a:lnTo>
                    <a:pt x="26" y="357"/>
                  </a:lnTo>
                  <a:lnTo>
                    <a:pt x="27" y="356"/>
                  </a:lnTo>
                  <a:lnTo>
                    <a:pt x="33" y="352"/>
                  </a:lnTo>
                  <a:lnTo>
                    <a:pt x="34" y="352"/>
                  </a:lnTo>
                  <a:lnTo>
                    <a:pt x="34" y="353"/>
                  </a:lnTo>
                  <a:lnTo>
                    <a:pt x="34" y="357"/>
                  </a:lnTo>
                  <a:lnTo>
                    <a:pt x="34" y="362"/>
                  </a:lnTo>
                  <a:lnTo>
                    <a:pt x="39" y="371"/>
                  </a:lnTo>
                  <a:lnTo>
                    <a:pt x="42" y="375"/>
                  </a:lnTo>
                  <a:lnTo>
                    <a:pt x="48" y="379"/>
                  </a:lnTo>
                  <a:lnTo>
                    <a:pt x="53" y="383"/>
                  </a:lnTo>
                  <a:lnTo>
                    <a:pt x="57" y="386"/>
                  </a:lnTo>
                  <a:lnTo>
                    <a:pt x="58" y="391"/>
                  </a:lnTo>
                  <a:lnTo>
                    <a:pt x="58" y="393"/>
                  </a:lnTo>
                  <a:lnTo>
                    <a:pt x="62" y="390"/>
                  </a:lnTo>
                  <a:lnTo>
                    <a:pt x="66" y="389"/>
                  </a:lnTo>
                  <a:lnTo>
                    <a:pt x="69" y="387"/>
                  </a:lnTo>
                  <a:lnTo>
                    <a:pt x="73" y="385"/>
                  </a:lnTo>
                  <a:lnTo>
                    <a:pt x="75" y="383"/>
                  </a:lnTo>
                  <a:lnTo>
                    <a:pt x="75" y="379"/>
                  </a:lnTo>
                  <a:lnTo>
                    <a:pt x="74" y="377"/>
                  </a:lnTo>
                  <a:lnTo>
                    <a:pt x="74" y="375"/>
                  </a:lnTo>
                  <a:lnTo>
                    <a:pt x="75" y="375"/>
                  </a:lnTo>
                  <a:lnTo>
                    <a:pt x="79" y="373"/>
                  </a:lnTo>
                  <a:lnTo>
                    <a:pt x="82" y="372"/>
                  </a:lnTo>
                  <a:lnTo>
                    <a:pt x="86" y="372"/>
                  </a:lnTo>
                  <a:lnTo>
                    <a:pt x="87" y="373"/>
                  </a:lnTo>
                  <a:lnTo>
                    <a:pt x="88" y="375"/>
                  </a:lnTo>
                  <a:lnTo>
                    <a:pt x="90" y="377"/>
                  </a:lnTo>
                  <a:lnTo>
                    <a:pt x="94" y="378"/>
                  </a:lnTo>
                  <a:lnTo>
                    <a:pt x="96" y="380"/>
                  </a:lnTo>
                  <a:lnTo>
                    <a:pt x="97" y="382"/>
                  </a:lnTo>
                  <a:lnTo>
                    <a:pt x="97" y="383"/>
                  </a:lnTo>
                  <a:lnTo>
                    <a:pt x="97" y="385"/>
                  </a:lnTo>
                  <a:lnTo>
                    <a:pt x="99" y="387"/>
                  </a:lnTo>
                  <a:lnTo>
                    <a:pt x="100" y="390"/>
                  </a:lnTo>
                  <a:lnTo>
                    <a:pt x="103" y="391"/>
                  </a:lnTo>
                  <a:lnTo>
                    <a:pt x="108" y="392"/>
                  </a:lnTo>
                  <a:lnTo>
                    <a:pt x="111" y="396"/>
                  </a:lnTo>
                  <a:lnTo>
                    <a:pt x="116" y="403"/>
                  </a:lnTo>
                  <a:lnTo>
                    <a:pt x="126" y="412"/>
                  </a:lnTo>
                  <a:lnTo>
                    <a:pt x="134" y="422"/>
                  </a:lnTo>
                  <a:lnTo>
                    <a:pt x="136" y="426"/>
                  </a:lnTo>
                  <a:lnTo>
                    <a:pt x="138" y="431"/>
                  </a:lnTo>
                  <a:lnTo>
                    <a:pt x="140" y="434"/>
                  </a:lnTo>
                  <a:lnTo>
                    <a:pt x="143" y="438"/>
                  </a:lnTo>
                  <a:lnTo>
                    <a:pt x="147" y="440"/>
                  </a:lnTo>
                  <a:lnTo>
                    <a:pt x="149" y="444"/>
                  </a:lnTo>
                  <a:lnTo>
                    <a:pt x="151" y="446"/>
                  </a:lnTo>
                  <a:lnTo>
                    <a:pt x="154" y="449"/>
                  </a:lnTo>
                  <a:lnTo>
                    <a:pt x="156" y="449"/>
                  </a:lnTo>
                  <a:lnTo>
                    <a:pt x="158" y="449"/>
                  </a:lnTo>
                  <a:lnTo>
                    <a:pt x="162" y="448"/>
                  </a:lnTo>
                  <a:lnTo>
                    <a:pt x="163" y="447"/>
                  </a:lnTo>
                  <a:lnTo>
                    <a:pt x="164" y="448"/>
                  </a:lnTo>
                  <a:lnTo>
                    <a:pt x="164" y="449"/>
                  </a:lnTo>
                  <a:lnTo>
                    <a:pt x="164" y="452"/>
                  </a:lnTo>
                  <a:lnTo>
                    <a:pt x="165" y="455"/>
                  </a:lnTo>
                  <a:lnTo>
                    <a:pt x="169" y="462"/>
                  </a:lnTo>
                  <a:lnTo>
                    <a:pt x="169" y="465"/>
                  </a:lnTo>
                  <a:lnTo>
                    <a:pt x="170" y="466"/>
                  </a:lnTo>
                  <a:lnTo>
                    <a:pt x="171" y="466"/>
                  </a:lnTo>
                  <a:lnTo>
                    <a:pt x="173" y="467"/>
                  </a:lnTo>
                  <a:lnTo>
                    <a:pt x="175" y="469"/>
                  </a:lnTo>
                  <a:lnTo>
                    <a:pt x="176" y="472"/>
                  </a:lnTo>
                  <a:lnTo>
                    <a:pt x="176" y="475"/>
                  </a:lnTo>
                  <a:lnTo>
                    <a:pt x="177" y="476"/>
                  </a:lnTo>
                  <a:lnTo>
                    <a:pt x="178" y="476"/>
                  </a:lnTo>
                  <a:lnTo>
                    <a:pt x="177" y="479"/>
                  </a:lnTo>
                  <a:lnTo>
                    <a:pt x="176" y="481"/>
                  </a:lnTo>
                  <a:lnTo>
                    <a:pt x="176" y="483"/>
                  </a:lnTo>
                  <a:lnTo>
                    <a:pt x="177" y="487"/>
                  </a:lnTo>
                  <a:lnTo>
                    <a:pt x="176" y="489"/>
                  </a:lnTo>
                  <a:lnTo>
                    <a:pt x="171" y="497"/>
                  </a:lnTo>
                  <a:lnTo>
                    <a:pt x="172" y="497"/>
                  </a:lnTo>
                  <a:lnTo>
                    <a:pt x="172" y="495"/>
                  </a:lnTo>
                  <a:lnTo>
                    <a:pt x="173" y="495"/>
                  </a:lnTo>
                  <a:lnTo>
                    <a:pt x="175" y="496"/>
                  </a:lnTo>
                  <a:lnTo>
                    <a:pt x="176" y="496"/>
                  </a:lnTo>
                  <a:lnTo>
                    <a:pt x="176" y="500"/>
                  </a:lnTo>
                  <a:lnTo>
                    <a:pt x="173" y="501"/>
                  </a:lnTo>
                  <a:lnTo>
                    <a:pt x="172" y="500"/>
                  </a:lnTo>
                  <a:lnTo>
                    <a:pt x="170" y="502"/>
                  </a:lnTo>
                  <a:lnTo>
                    <a:pt x="166" y="507"/>
                  </a:lnTo>
                  <a:lnTo>
                    <a:pt x="163" y="515"/>
                  </a:lnTo>
                  <a:lnTo>
                    <a:pt x="166" y="516"/>
                  </a:lnTo>
                  <a:lnTo>
                    <a:pt x="169" y="518"/>
                  </a:lnTo>
                  <a:lnTo>
                    <a:pt x="169" y="520"/>
                  </a:lnTo>
                  <a:lnTo>
                    <a:pt x="168" y="521"/>
                  </a:lnTo>
                  <a:lnTo>
                    <a:pt x="168" y="524"/>
                  </a:lnTo>
                  <a:lnTo>
                    <a:pt x="171" y="525"/>
                  </a:lnTo>
                  <a:lnTo>
                    <a:pt x="171" y="527"/>
                  </a:lnTo>
                  <a:lnTo>
                    <a:pt x="169" y="527"/>
                  </a:lnTo>
                  <a:lnTo>
                    <a:pt x="169" y="528"/>
                  </a:lnTo>
                  <a:lnTo>
                    <a:pt x="169" y="531"/>
                  </a:lnTo>
                  <a:lnTo>
                    <a:pt x="171" y="537"/>
                  </a:lnTo>
                  <a:lnTo>
                    <a:pt x="177" y="542"/>
                  </a:lnTo>
                  <a:lnTo>
                    <a:pt x="178" y="541"/>
                  </a:lnTo>
                  <a:lnTo>
                    <a:pt x="179" y="541"/>
                  </a:lnTo>
                  <a:lnTo>
                    <a:pt x="180" y="539"/>
                  </a:lnTo>
                  <a:lnTo>
                    <a:pt x="179" y="539"/>
                  </a:lnTo>
                  <a:lnTo>
                    <a:pt x="179" y="538"/>
                  </a:lnTo>
                  <a:lnTo>
                    <a:pt x="182" y="534"/>
                  </a:lnTo>
                  <a:lnTo>
                    <a:pt x="184" y="534"/>
                  </a:lnTo>
                  <a:lnTo>
                    <a:pt x="185" y="534"/>
                  </a:lnTo>
                  <a:lnTo>
                    <a:pt x="187" y="534"/>
                  </a:lnTo>
                  <a:lnTo>
                    <a:pt x="186" y="536"/>
                  </a:lnTo>
                  <a:lnTo>
                    <a:pt x="184" y="537"/>
                  </a:lnTo>
                  <a:lnTo>
                    <a:pt x="185" y="544"/>
                  </a:lnTo>
                  <a:lnTo>
                    <a:pt x="182" y="544"/>
                  </a:lnTo>
                  <a:lnTo>
                    <a:pt x="180" y="549"/>
                  </a:lnTo>
                  <a:lnTo>
                    <a:pt x="183" y="550"/>
                  </a:lnTo>
                  <a:lnTo>
                    <a:pt x="185" y="552"/>
                  </a:lnTo>
                  <a:lnTo>
                    <a:pt x="185" y="557"/>
                  </a:lnTo>
                  <a:lnTo>
                    <a:pt x="187" y="556"/>
                  </a:lnTo>
                  <a:lnTo>
                    <a:pt x="187" y="555"/>
                  </a:lnTo>
                  <a:lnTo>
                    <a:pt x="186" y="555"/>
                  </a:lnTo>
                  <a:lnTo>
                    <a:pt x="189" y="553"/>
                  </a:lnTo>
                  <a:lnTo>
                    <a:pt x="191" y="555"/>
                  </a:lnTo>
                  <a:lnTo>
                    <a:pt x="191" y="553"/>
                  </a:lnTo>
                  <a:lnTo>
                    <a:pt x="192" y="552"/>
                  </a:lnTo>
                  <a:lnTo>
                    <a:pt x="193" y="551"/>
                  </a:lnTo>
                  <a:lnTo>
                    <a:pt x="193" y="556"/>
                  </a:lnTo>
                  <a:lnTo>
                    <a:pt x="195" y="558"/>
                  </a:lnTo>
                  <a:lnTo>
                    <a:pt x="196" y="560"/>
                  </a:lnTo>
                  <a:lnTo>
                    <a:pt x="199" y="562"/>
                  </a:lnTo>
                  <a:lnTo>
                    <a:pt x="200" y="562"/>
                  </a:lnTo>
                  <a:lnTo>
                    <a:pt x="203" y="563"/>
                  </a:lnTo>
                  <a:lnTo>
                    <a:pt x="202" y="566"/>
                  </a:lnTo>
                  <a:lnTo>
                    <a:pt x="205" y="567"/>
                  </a:lnTo>
                  <a:lnTo>
                    <a:pt x="204" y="570"/>
                  </a:lnTo>
                  <a:lnTo>
                    <a:pt x="203" y="570"/>
                  </a:lnTo>
                  <a:lnTo>
                    <a:pt x="203" y="576"/>
                  </a:lnTo>
                  <a:lnTo>
                    <a:pt x="207" y="578"/>
                  </a:lnTo>
                  <a:lnTo>
                    <a:pt x="204" y="579"/>
                  </a:lnTo>
                  <a:lnTo>
                    <a:pt x="202" y="579"/>
                  </a:lnTo>
                  <a:lnTo>
                    <a:pt x="203" y="579"/>
                  </a:lnTo>
                  <a:lnTo>
                    <a:pt x="204" y="580"/>
                  </a:lnTo>
                  <a:lnTo>
                    <a:pt x="205" y="582"/>
                  </a:lnTo>
                  <a:lnTo>
                    <a:pt x="203" y="582"/>
                  </a:lnTo>
                  <a:lnTo>
                    <a:pt x="200" y="583"/>
                  </a:lnTo>
                  <a:lnTo>
                    <a:pt x="199" y="584"/>
                  </a:lnTo>
                  <a:lnTo>
                    <a:pt x="199" y="587"/>
                  </a:lnTo>
                  <a:lnTo>
                    <a:pt x="202" y="592"/>
                  </a:lnTo>
                  <a:lnTo>
                    <a:pt x="193" y="591"/>
                  </a:lnTo>
                  <a:lnTo>
                    <a:pt x="192" y="598"/>
                  </a:lnTo>
                  <a:lnTo>
                    <a:pt x="196" y="599"/>
                  </a:lnTo>
                  <a:lnTo>
                    <a:pt x="196" y="604"/>
                  </a:lnTo>
                  <a:lnTo>
                    <a:pt x="197" y="610"/>
                  </a:lnTo>
                  <a:lnTo>
                    <a:pt x="198" y="610"/>
                  </a:lnTo>
                  <a:lnTo>
                    <a:pt x="199" y="610"/>
                  </a:lnTo>
                  <a:lnTo>
                    <a:pt x="200" y="611"/>
                  </a:lnTo>
                  <a:lnTo>
                    <a:pt x="203" y="608"/>
                  </a:lnTo>
                  <a:lnTo>
                    <a:pt x="205" y="607"/>
                  </a:lnTo>
                  <a:lnTo>
                    <a:pt x="206" y="611"/>
                  </a:lnTo>
                  <a:lnTo>
                    <a:pt x="212" y="610"/>
                  </a:lnTo>
                  <a:lnTo>
                    <a:pt x="219" y="611"/>
                  </a:lnTo>
                  <a:lnTo>
                    <a:pt x="218" y="615"/>
                  </a:lnTo>
                  <a:lnTo>
                    <a:pt x="218" y="619"/>
                  </a:lnTo>
                  <a:lnTo>
                    <a:pt x="223" y="618"/>
                  </a:lnTo>
                  <a:lnTo>
                    <a:pt x="228" y="618"/>
                  </a:lnTo>
                  <a:lnTo>
                    <a:pt x="230" y="620"/>
                  </a:lnTo>
                  <a:lnTo>
                    <a:pt x="231" y="620"/>
                  </a:lnTo>
                  <a:lnTo>
                    <a:pt x="233" y="620"/>
                  </a:lnTo>
                  <a:lnTo>
                    <a:pt x="232" y="625"/>
                  </a:lnTo>
                  <a:lnTo>
                    <a:pt x="237" y="626"/>
                  </a:lnTo>
                  <a:lnTo>
                    <a:pt x="241" y="627"/>
                  </a:lnTo>
                  <a:lnTo>
                    <a:pt x="242" y="634"/>
                  </a:lnTo>
                  <a:lnTo>
                    <a:pt x="244" y="635"/>
                  </a:lnTo>
                  <a:lnTo>
                    <a:pt x="247" y="639"/>
                  </a:lnTo>
                  <a:lnTo>
                    <a:pt x="249" y="639"/>
                  </a:lnTo>
                  <a:lnTo>
                    <a:pt x="252" y="639"/>
                  </a:lnTo>
                  <a:lnTo>
                    <a:pt x="253" y="640"/>
                  </a:lnTo>
                  <a:lnTo>
                    <a:pt x="265" y="641"/>
                  </a:lnTo>
                  <a:lnTo>
                    <a:pt x="274" y="642"/>
                  </a:lnTo>
                  <a:lnTo>
                    <a:pt x="274" y="640"/>
                  </a:lnTo>
                  <a:lnTo>
                    <a:pt x="274" y="638"/>
                  </a:lnTo>
                  <a:lnTo>
                    <a:pt x="272" y="637"/>
                  </a:lnTo>
                  <a:lnTo>
                    <a:pt x="269" y="635"/>
                  </a:lnTo>
                  <a:lnTo>
                    <a:pt x="265" y="629"/>
                  </a:lnTo>
                  <a:lnTo>
                    <a:pt x="266" y="628"/>
                  </a:lnTo>
                  <a:lnTo>
                    <a:pt x="266" y="627"/>
                  </a:lnTo>
                  <a:lnTo>
                    <a:pt x="260" y="622"/>
                  </a:lnTo>
                  <a:lnTo>
                    <a:pt x="253" y="618"/>
                  </a:lnTo>
                  <a:lnTo>
                    <a:pt x="247" y="617"/>
                  </a:lnTo>
                  <a:lnTo>
                    <a:pt x="244" y="617"/>
                  </a:lnTo>
                  <a:lnTo>
                    <a:pt x="241" y="614"/>
                  </a:lnTo>
                  <a:lnTo>
                    <a:pt x="241" y="612"/>
                  </a:lnTo>
                  <a:lnTo>
                    <a:pt x="241" y="610"/>
                  </a:lnTo>
                  <a:lnTo>
                    <a:pt x="239" y="608"/>
                  </a:lnTo>
                  <a:lnTo>
                    <a:pt x="237" y="608"/>
                  </a:lnTo>
                  <a:lnTo>
                    <a:pt x="237" y="606"/>
                  </a:lnTo>
                  <a:lnTo>
                    <a:pt x="235" y="604"/>
                  </a:lnTo>
                  <a:lnTo>
                    <a:pt x="235" y="603"/>
                  </a:lnTo>
                  <a:lnTo>
                    <a:pt x="235" y="604"/>
                  </a:lnTo>
                  <a:lnTo>
                    <a:pt x="237" y="601"/>
                  </a:lnTo>
                  <a:lnTo>
                    <a:pt x="235" y="601"/>
                  </a:lnTo>
                  <a:lnTo>
                    <a:pt x="234" y="603"/>
                  </a:lnTo>
                  <a:lnTo>
                    <a:pt x="232" y="600"/>
                  </a:lnTo>
                  <a:lnTo>
                    <a:pt x="230" y="599"/>
                  </a:lnTo>
                  <a:lnTo>
                    <a:pt x="223" y="599"/>
                  </a:lnTo>
                  <a:lnTo>
                    <a:pt x="216" y="599"/>
                  </a:lnTo>
                  <a:lnTo>
                    <a:pt x="209" y="597"/>
                  </a:lnTo>
                  <a:lnTo>
                    <a:pt x="202" y="593"/>
                  </a:lnTo>
                  <a:lnTo>
                    <a:pt x="207" y="591"/>
                  </a:lnTo>
                  <a:lnTo>
                    <a:pt x="211" y="590"/>
                  </a:lnTo>
                  <a:lnTo>
                    <a:pt x="214" y="589"/>
                  </a:lnTo>
                  <a:lnTo>
                    <a:pt x="218" y="590"/>
                  </a:lnTo>
                  <a:lnTo>
                    <a:pt x="219" y="591"/>
                  </a:lnTo>
                  <a:lnTo>
                    <a:pt x="219" y="593"/>
                  </a:lnTo>
                  <a:lnTo>
                    <a:pt x="217" y="596"/>
                  </a:lnTo>
                  <a:lnTo>
                    <a:pt x="218" y="597"/>
                  </a:lnTo>
                  <a:lnTo>
                    <a:pt x="219" y="598"/>
                  </a:lnTo>
                  <a:lnTo>
                    <a:pt x="224" y="598"/>
                  </a:lnTo>
                  <a:lnTo>
                    <a:pt x="228" y="597"/>
                  </a:lnTo>
                  <a:lnTo>
                    <a:pt x="235" y="594"/>
                  </a:lnTo>
                  <a:lnTo>
                    <a:pt x="240" y="592"/>
                  </a:lnTo>
                  <a:lnTo>
                    <a:pt x="240" y="594"/>
                  </a:lnTo>
                  <a:lnTo>
                    <a:pt x="240" y="597"/>
                  </a:lnTo>
                  <a:lnTo>
                    <a:pt x="242" y="598"/>
                  </a:lnTo>
                  <a:lnTo>
                    <a:pt x="245" y="599"/>
                  </a:lnTo>
                  <a:lnTo>
                    <a:pt x="245" y="600"/>
                  </a:lnTo>
                  <a:lnTo>
                    <a:pt x="245" y="601"/>
                  </a:lnTo>
                  <a:lnTo>
                    <a:pt x="244" y="603"/>
                  </a:lnTo>
                  <a:lnTo>
                    <a:pt x="249" y="605"/>
                  </a:lnTo>
                  <a:lnTo>
                    <a:pt x="256" y="605"/>
                  </a:lnTo>
                  <a:lnTo>
                    <a:pt x="256" y="607"/>
                  </a:lnTo>
                  <a:lnTo>
                    <a:pt x="258" y="608"/>
                  </a:lnTo>
                  <a:lnTo>
                    <a:pt x="258" y="610"/>
                  </a:lnTo>
                  <a:lnTo>
                    <a:pt x="258" y="613"/>
                  </a:lnTo>
                  <a:lnTo>
                    <a:pt x="256" y="614"/>
                  </a:lnTo>
                  <a:lnTo>
                    <a:pt x="260" y="614"/>
                  </a:lnTo>
                  <a:lnTo>
                    <a:pt x="261" y="614"/>
                  </a:lnTo>
                  <a:lnTo>
                    <a:pt x="261" y="612"/>
                  </a:lnTo>
                  <a:lnTo>
                    <a:pt x="264" y="611"/>
                  </a:lnTo>
                  <a:lnTo>
                    <a:pt x="265" y="611"/>
                  </a:lnTo>
                  <a:lnTo>
                    <a:pt x="266" y="611"/>
                  </a:lnTo>
                  <a:lnTo>
                    <a:pt x="267" y="613"/>
                  </a:lnTo>
                  <a:lnTo>
                    <a:pt x="266" y="614"/>
                  </a:lnTo>
                  <a:lnTo>
                    <a:pt x="265" y="617"/>
                  </a:lnTo>
                  <a:lnTo>
                    <a:pt x="271" y="619"/>
                  </a:lnTo>
                  <a:lnTo>
                    <a:pt x="271" y="621"/>
                  </a:lnTo>
                  <a:lnTo>
                    <a:pt x="273" y="621"/>
                  </a:lnTo>
                  <a:lnTo>
                    <a:pt x="274" y="621"/>
                  </a:lnTo>
                  <a:lnTo>
                    <a:pt x="274" y="624"/>
                  </a:lnTo>
                  <a:lnTo>
                    <a:pt x="274" y="626"/>
                  </a:lnTo>
                  <a:lnTo>
                    <a:pt x="278" y="628"/>
                  </a:lnTo>
                  <a:lnTo>
                    <a:pt x="280" y="631"/>
                  </a:lnTo>
                  <a:lnTo>
                    <a:pt x="681" y="635"/>
                  </a:lnTo>
                  <a:lnTo>
                    <a:pt x="681" y="632"/>
                  </a:lnTo>
                  <a:lnTo>
                    <a:pt x="682" y="629"/>
                  </a:lnTo>
                  <a:lnTo>
                    <a:pt x="685" y="628"/>
                  </a:lnTo>
                  <a:lnTo>
                    <a:pt x="686" y="629"/>
                  </a:lnTo>
                  <a:lnTo>
                    <a:pt x="687" y="631"/>
                  </a:lnTo>
                  <a:lnTo>
                    <a:pt x="689" y="635"/>
                  </a:lnTo>
                  <a:lnTo>
                    <a:pt x="690" y="642"/>
                  </a:lnTo>
                  <a:lnTo>
                    <a:pt x="693" y="644"/>
                  </a:lnTo>
                  <a:lnTo>
                    <a:pt x="697" y="644"/>
                  </a:lnTo>
                  <a:lnTo>
                    <a:pt x="701" y="645"/>
                  </a:lnTo>
                  <a:lnTo>
                    <a:pt x="704" y="646"/>
                  </a:lnTo>
                  <a:lnTo>
                    <a:pt x="707" y="647"/>
                  </a:lnTo>
                  <a:lnTo>
                    <a:pt x="708" y="647"/>
                  </a:lnTo>
                  <a:lnTo>
                    <a:pt x="708" y="646"/>
                  </a:lnTo>
                  <a:lnTo>
                    <a:pt x="709" y="644"/>
                  </a:lnTo>
                  <a:lnTo>
                    <a:pt x="711" y="642"/>
                  </a:lnTo>
                  <a:lnTo>
                    <a:pt x="714" y="642"/>
                  </a:lnTo>
                  <a:lnTo>
                    <a:pt x="715" y="642"/>
                  </a:lnTo>
                  <a:lnTo>
                    <a:pt x="721" y="646"/>
                  </a:lnTo>
                  <a:lnTo>
                    <a:pt x="723" y="648"/>
                  </a:lnTo>
                  <a:lnTo>
                    <a:pt x="725" y="648"/>
                  </a:lnTo>
                  <a:lnTo>
                    <a:pt x="730" y="649"/>
                  </a:lnTo>
                  <a:lnTo>
                    <a:pt x="735" y="649"/>
                  </a:lnTo>
                  <a:lnTo>
                    <a:pt x="738" y="649"/>
                  </a:lnTo>
                  <a:lnTo>
                    <a:pt x="743" y="651"/>
                  </a:lnTo>
                  <a:lnTo>
                    <a:pt x="747" y="651"/>
                  </a:lnTo>
                  <a:lnTo>
                    <a:pt x="748" y="649"/>
                  </a:lnTo>
                  <a:lnTo>
                    <a:pt x="750" y="649"/>
                  </a:lnTo>
                  <a:lnTo>
                    <a:pt x="751" y="651"/>
                  </a:lnTo>
                  <a:lnTo>
                    <a:pt x="755" y="654"/>
                  </a:lnTo>
                  <a:lnTo>
                    <a:pt x="758" y="654"/>
                  </a:lnTo>
                  <a:lnTo>
                    <a:pt x="761" y="653"/>
                  </a:lnTo>
                  <a:lnTo>
                    <a:pt x="762" y="652"/>
                  </a:lnTo>
                  <a:lnTo>
                    <a:pt x="765" y="644"/>
                  </a:lnTo>
                  <a:lnTo>
                    <a:pt x="768" y="645"/>
                  </a:lnTo>
                  <a:lnTo>
                    <a:pt x="770" y="645"/>
                  </a:lnTo>
                  <a:lnTo>
                    <a:pt x="772" y="641"/>
                  </a:lnTo>
                  <a:lnTo>
                    <a:pt x="775" y="641"/>
                  </a:lnTo>
                  <a:lnTo>
                    <a:pt x="776" y="639"/>
                  </a:lnTo>
                  <a:lnTo>
                    <a:pt x="776" y="637"/>
                  </a:lnTo>
                  <a:lnTo>
                    <a:pt x="778" y="638"/>
                  </a:lnTo>
                  <a:lnTo>
                    <a:pt x="777" y="638"/>
                  </a:lnTo>
                  <a:lnTo>
                    <a:pt x="777" y="640"/>
                  </a:lnTo>
                  <a:lnTo>
                    <a:pt x="778" y="641"/>
                  </a:lnTo>
                  <a:lnTo>
                    <a:pt x="780" y="640"/>
                  </a:lnTo>
                  <a:lnTo>
                    <a:pt x="780" y="639"/>
                  </a:lnTo>
                  <a:lnTo>
                    <a:pt x="779" y="638"/>
                  </a:lnTo>
                  <a:lnTo>
                    <a:pt x="779" y="635"/>
                  </a:lnTo>
                  <a:lnTo>
                    <a:pt x="782" y="633"/>
                  </a:lnTo>
                  <a:lnTo>
                    <a:pt x="785" y="634"/>
                  </a:lnTo>
                  <a:lnTo>
                    <a:pt x="789" y="635"/>
                  </a:lnTo>
                  <a:lnTo>
                    <a:pt x="791" y="634"/>
                  </a:lnTo>
                  <a:lnTo>
                    <a:pt x="792" y="633"/>
                  </a:lnTo>
                  <a:lnTo>
                    <a:pt x="794" y="633"/>
                  </a:lnTo>
                  <a:lnTo>
                    <a:pt x="796" y="634"/>
                  </a:lnTo>
                  <a:lnTo>
                    <a:pt x="797" y="635"/>
                  </a:lnTo>
                  <a:lnTo>
                    <a:pt x="798" y="637"/>
                  </a:lnTo>
                  <a:lnTo>
                    <a:pt x="799" y="635"/>
                  </a:lnTo>
                  <a:lnTo>
                    <a:pt x="802" y="634"/>
                  </a:lnTo>
                  <a:lnTo>
                    <a:pt x="807" y="647"/>
                  </a:lnTo>
                  <a:lnTo>
                    <a:pt x="811" y="653"/>
                  </a:lnTo>
                  <a:lnTo>
                    <a:pt x="813" y="655"/>
                  </a:lnTo>
                  <a:lnTo>
                    <a:pt x="817" y="656"/>
                  </a:lnTo>
                  <a:lnTo>
                    <a:pt x="819" y="656"/>
                  </a:lnTo>
                  <a:lnTo>
                    <a:pt x="820" y="655"/>
                  </a:lnTo>
                  <a:lnTo>
                    <a:pt x="823" y="655"/>
                  </a:lnTo>
                  <a:lnTo>
                    <a:pt x="824" y="655"/>
                  </a:lnTo>
                  <a:lnTo>
                    <a:pt x="825" y="656"/>
                  </a:lnTo>
                  <a:lnTo>
                    <a:pt x="826" y="658"/>
                  </a:lnTo>
                  <a:lnTo>
                    <a:pt x="826" y="665"/>
                  </a:lnTo>
                  <a:lnTo>
                    <a:pt x="828" y="666"/>
                  </a:lnTo>
                  <a:lnTo>
                    <a:pt x="832" y="668"/>
                  </a:lnTo>
                  <a:lnTo>
                    <a:pt x="831" y="670"/>
                  </a:lnTo>
                  <a:lnTo>
                    <a:pt x="830" y="670"/>
                  </a:lnTo>
                  <a:lnTo>
                    <a:pt x="833" y="687"/>
                  </a:lnTo>
                  <a:lnTo>
                    <a:pt x="837" y="687"/>
                  </a:lnTo>
                  <a:lnTo>
                    <a:pt x="840" y="688"/>
                  </a:lnTo>
                  <a:lnTo>
                    <a:pt x="844" y="691"/>
                  </a:lnTo>
                  <a:lnTo>
                    <a:pt x="846" y="693"/>
                  </a:lnTo>
                  <a:lnTo>
                    <a:pt x="848" y="695"/>
                  </a:lnTo>
                  <a:lnTo>
                    <a:pt x="849" y="694"/>
                  </a:lnTo>
                  <a:lnTo>
                    <a:pt x="851" y="694"/>
                  </a:lnTo>
                  <a:lnTo>
                    <a:pt x="860" y="695"/>
                  </a:lnTo>
                  <a:lnTo>
                    <a:pt x="862" y="696"/>
                  </a:lnTo>
                  <a:lnTo>
                    <a:pt x="867" y="696"/>
                  </a:lnTo>
                  <a:lnTo>
                    <a:pt x="872" y="696"/>
                  </a:lnTo>
                  <a:lnTo>
                    <a:pt x="874" y="700"/>
                  </a:lnTo>
                  <a:lnTo>
                    <a:pt x="878" y="700"/>
                  </a:lnTo>
                  <a:lnTo>
                    <a:pt x="881" y="698"/>
                  </a:lnTo>
                  <a:lnTo>
                    <a:pt x="883" y="697"/>
                  </a:lnTo>
                  <a:lnTo>
                    <a:pt x="887" y="697"/>
                  </a:lnTo>
                  <a:lnTo>
                    <a:pt x="887" y="700"/>
                  </a:lnTo>
                  <a:lnTo>
                    <a:pt x="888" y="701"/>
                  </a:lnTo>
                  <a:lnTo>
                    <a:pt x="890" y="702"/>
                  </a:lnTo>
                  <a:lnTo>
                    <a:pt x="893" y="703"/>
                  </a:lnTo>
                  <a:lnTo>
                    <a:pt x="894" y="704"/>
                  </a:lnTo>
                  <a:lnTo>
                    <a:pt x="894" y="707"/>
                  </a:lnTo>
                  <a:lnTo>
                    <a:pt x="896" y="707"/>
                  </a:lnTo>
                  <a:lnTo>
                    <a:pt x="900" y="707"/>
                  </a:lnTo>
                  <a:lnTo>
                    <a:pt x="900" y="713"/>
                  </a:lnTo>
                  <a:lnTo>
                    <a:pt x="900" y="716"/>
                  </a:lnTo>
                  <a:lnTo>
                    <a:pt x="902" y="718"/>
                  </a:lnTo>
                  <a:lnTo>
                    <a:pt x="906" y="722"/>
                  </a:lnTo>
                  <a:lnTo>
                    <a:pt x="906" y="723"/>
                  </a:lnTo>
                  <a:lnTo>
                    <a:pt x="907" y="724"/>
                  </a:lnTo>
                  <a:lnTo>
                    <a:pt x="904" y="725"/>
                  </a:lnTo>
                  <a:lnTo>
                    <a:pt x="904" y="727"/>
                  </a:lnTo>
                  <a:lnTo>
                    <a:pt x="899" y="727"/>
                  </a:lnTo>
                  <a:lnTo>
                    <a:pt x="900" y="728"/>
                  </a:lnTo>
                  <a:lnTo>
                    <a:pt x="900" y="730"/>
                  </a:lnTo>
                  <a:lnTo>
                    <a:pt x="901" y="730"/>
                  </a:lnTo>
                  <a:lnTo>
                    <a:pt x="900" y="731"/>
                  </a:lnTo>
                  <a:lnTo>
                    <a:pt x="900" y="734"/>
                  </a:lnTo>
                  <a:lnTo>
                    <a:pt x="897" y="734"/>
                  </a:lnTo>
                  <a:lnTo>
                    <a:pt x="895" y="734"/>
                  </a:lnTo>
                  <a:lnTo>
                    <a:pt x="894" y="732"/>
                  </a:lnTo>
                  <a:lnTo>
                    <a:pt x="894" y="730"/>
                  </a:lnTo>
                  <a:lnTo>
                    <a:pt x="892" y="730"/>
                  </a:lnTo>
                  <a:lnTo>
                    <a:pt x="888" y="729"/>
                  </a:lnTo>
                  <a:lnTo>
                    <a:pt x="885" y="729"/>
                  </a:lnTo>
                  <a:lnTo>
                    <a:pt x="885" y="725"/>
                  </a:lnTo>
                  <a:lnTo>
                    <a:pt x="881" y="724"/>
                  </a:lnTo>
                  <a:lnTo>
                    <a:pt x="876" y="730"/>
                  </a:lnTo>
                  <a:lnTo>
                    <a:pt x="873" y="735"/>
                  </a:lnTo>
                  <a:lnTo>
                    <a:pt x="872" y="739"/>
                  </a:lnTo>
                  <a:lnTo>
                    <a:pt x="872" y="744"/>
                  </a:lnTo>
                  <a:lnTo>
                    <a:pt x="873" y="749"/>
                  </a:lnTo>
                  <a:lnTo>
                    <a:pt x="873" y="752"/>
                  </a:lnTo>
                  <a:lnTo>
                    <a:pt x="871" y="757"/>
                  </a:lnTo>
                  <a:lnTo>
                    <a:pt x="867" y="758"/>
                  </a:lnTo>
                  <a:lnTo>
                    <a:pt x="864" y="759"/>
                  </a:lnTo>
                  <a:lnTo>
                    <a:pt x="862" y="763"/>
                  </a:lnTo>
                  <a:lnTo>
                    <a:pt x="861" y="770"/>
                  </a:lnTo>
                  <a:lnTo>
                    <a:pt x="861" y="772"/>
                  </a:lnTo>
                  <a:lnTo>
                    <a:pt x="860" y="773"/>
                  </a:lnTo>
                  <a:lnTo>
                    <a:pt x="855" y="777"/>
                  </a:lnTo>
                  <a:lnTo>
                    <a:pt x="855" y="780"/>
                  </a:lnTo>
                  <a:lnTo>
                    <a:pt x="864" y="780"/>
                  </a:lnTo>
                  <a:lnTo>
                    <a:pt x="868" y="778"/>
                  </a:lnTo>
                  <a:lnTo>
                    <a:pt x="871" y="775"/>
                  </a:lnTo>
                  <a:lnTo>
                    <a:pt x="873" y="773"/>
                  </a:lnTo>
                  <a:lnTo>
                    <a:pt x="875" y="772"/>
                  </a:lnTo>
                  <a:lnTo>
                    <a:pt x="878" y="772"/>
                  </a:lnTo>
                  <a:lnTo>
                    <a:pt x="880" y="768"/>
                  </a:lnTo>
                  <a:lnTo>
                    <a:pt x="883" y="766"/>
                  </a:lnTo>
                  <a:lnTo>
                    <a:pt x="886" y="766"/>
                  </a:lnTo>
                  <a:lnTo>
                    <a:pt x="889" y="766"/>
                  </a:lnTo>
                  <a:lnTo>
                    <a:pt x="892" y="766"/>
                  </a:lnTo>
                  <a:lnTo>
                    <a:pt x="893" y="763"/>
                  </a:lnTo>
                  <a:lnTo>
                    <a:pt x="896" y="762"/>
                  </a:lnTo>
                  <a:lnTo>
                    <a:pt x="900" y="760"/>
                  </a:lnTo>
                  <a:lnTo>
                    <a:pt x="907" y="762"/>
                  </a:lnTo>
                  <a:lnTo>
                    <a:pt x="908" y="758"/>
                  </a:lnTo>
                  <a:lnTo>
                    <a:pt x="908" y="757"/>
                  </a:lnTo>
                  <a:lnTo>
                    <a:pt x="907" y="755"/>
                  </a:lnTo>
                  <a:lnTo>
                    <a:pt x="906" y="755"/>
                  </a:lnTo>
                  <a:lnTo>
                    <a:pt x="903" y="755"/>
                  </a:lnTo>
                  <a:lnTo>
                    <a:pt x="903" y="752"/>
                  </a:lnTo>
                  <a:lnTo>
                    <a:pt x="908" y="749"/>
                  </a:lnTo>
                  <a:lnTo>
                    <a:pt x="915" y="745"/>
                  </a:lnTo>
                  <a:lnTo>
                    <a:pt x="924" y="744"/>
                  </a:lnTo>
                  <a:lnTo>
                    <a:pt x="929" y="744"/>
                  </a:lnTo>
                  <a:lnTo>
                    <a:pt x="934" y="745"/>
                  </a:lnTo>
                  <a:lnTo>
                    <a:pt x="935" y="749"/>
                  </a:lnTo>
                  <a:lnTo>
                    <a:pt x="937" y="749"/>
                  </a:lnTo>
                  <a:lnTo>
                    <a:pt x="940" y="749"/>
                  </a:lnTo>
                  <a:lnTo>
                    <a:pt x="942" y="745"/>
                  </a:lnTo>
                  <a:lnTo>
                    <a:pt x="943" y="744"/>
                  </a:lnTo>
                  <a:lnTo>
                    <a:pt x="944" y="744"/>
                  </a:lnTo>
                  <a:lnTo>
                    <a:pt x="944" y="743"/>
                  </a:lnTo>
                  <a:lnTo>
                    <a:pt x="943" y="743"/>
                  </a:lnTo>
                  <a:lnTo>
                    <a:pt x="941" y="743"/>
                  </a:lnTo>
                  <a:lnTo>
                    <a:pt x="940" y="744"/>
                  </a:lnTo>
                  <a:lnTo>
                    <a:pt x="937" y="744"/>
                  </a:lnTo>
                  <a:lnTo>
                    <a:pt x="937" y="743"/>
                  </a:lnTo>
                  <a:lnTo>
                    <a:pt x="936" y="741"/>
                  </a:lnTo>
                  <a:lnTo>
                    <a:pt x="934" y="739"/>
                  </a:lnTo>
                  <a:lnTo>
                    <a:pt x="931" y="739"/>
                  </a:lnTo>
                  <a:lnTo>
                    <a:pt x="930" y="737"/>
                  </a:lnTo>
                  <a:lnTo>
                    <a:pt x="935" y="736"/>
                  </a:lnTo>
                  <a:lnTo>
                    <a:pt x="940" y="736"/>
                  </a:lnTo>
                  <a:lnTo>
                    <a:pt x="944" y="737"/>
                  </a:lnTo>
                  <a:lnTo>
                    <a:pt x="948" y="738"/>
                  </a:lnTo>
                  <a:lnTo>
                    <a:pt x="951" y="738"/>
                  </a:lnTo>
                  <a:lnTo>
                    <a:pt x="954" y="737"/>
                  </a:lnTo>
                  <a:lnTo>
                    <a:pt x="956" y="735"/>
                  </a:lnTo>
                  <a:lnTo>
                    <a:pt x="957" y="734"/>
                  </a:lnTo>
                  <a:lnTo>
                    <a:pt x="959" y="731"/>
                  </a:lnTo>
                  <a:lnTo>
                    <a:pt x="963" y="728"/>
                  </a:lnTo>
                  <a:lnTo>
                    <a:pt x="970" y="723"/>
                  </a:lnTo>
                  <a:lnTo>
                    <a:pt x="977" y="718"/>
                  </a:lnTo>
                  <a:lnTo>
                    <a:pt x="980" y="717"/>
                  </a:lnTo>
                  <a:lnTo>
                    <a:pt x="985" y="715"/>
                  </a:lnTo>
                  <a:lnTo>
                    <a:pt x="985" y="716"/>
                  </a:lnTo>
                  <a:lnTo>
                    <a:pt x="983" y="717"/>
                  </a:lnTo>
                  <a:lnTo>
                    <a:pt x="985" y="718"/>
                  </a:lnTo>
                  <a:lnTo>
                    <a:pt x="994" y="718"/>
                  </a:lnTo>
                  <a:lnTo>
                    <a:pt x="1009" y="716"/>
                  </a:lnTo>
                  <a:lnTo>
                    <a:pt x="1027" y="714"/>
                  </a:lnTo>
                  <a:lnTo>
                    <a:pt x="1030" y="711"/>
                  </a:lnTo>
                  <a:lnTo>
                    <a:pt x="1031" y="709"/>
                  </a:lnTo>
                  <a:lnTo>
                    <a:pt x="1032" y="708"/>
                  </a:lnTo>
                  <a:lnTo>
                    <a:pt x="1040" y="702"/>
                  </a:lnTo>
                  <a:lnTo>
                    <a:pt x="1044" y="697"/>
                  </a:lnTo>
                  <a:lnTo>
                    <a:pt x="1045" y="695"/>
                  </a:lnTo>
                  <a:lnTo>
                    <a:pt x="1046" y="691"/>
                  </a:lnTo>
                  <a:lnTo>
                    <a:pt x="1047" y="688"/>
                  </a:lnTo>
                  <a:lnTo>
                    <a:pt x="1049" y="684"/>
                  </a:lnTo>
                  <a:lnTo>
                    <a:pt x="1053" y="675"/>
                  </a:lnTo>
                  <a:lnTo>
                    <a:pt x="1055" y="674"/>
                  </a:lnTo>
                  <a:lnTo>
                    <a:pt x="1058" y="674"/>
                  </a:lnTo>
                  <a:lnTo>
                    <a:pt x="1059" y="677"/>
                  </a:lnTo>
                  <a:lnTo>
                    <a:pt x="1060" y="680"/>
                  </a:lnTo>
                  <a:lnTo>
                    <a:pt x="1061" y="677"/>
                  </a:lnTo>
                  <a:lnTo>
                    <a:pt x="1063" y="674"/>
                  </a:lnTo>
                  <a:lnTo>
                    <a:pt x="1065" y="674"/>
                  </a:lnTo>
                  <a:lnTo>
                    <a:pt x="1067" y="674"/>
                  </a:lnTo>
                  <a:lnTo>
                    <a:pt x="1072" y="675"/>
                  </a:lnTo>
                  <a:lnTo>
                    <a:pt x="1074" y="677"/>
                  </a:lnTo>
                  <a:lnTo>
                    <a:pt x="1076" y="680"/>
                  </a:lnTo>
                  <a:lnTo>
                    <a:pt x="1076" y="686"/>
                  </a:lnTo>
                  <a:lnTo>
                    <a:pt x="1076" y="698"/>
                  </a:lnTo>
                  <a:lnTo>
                    <a:pt x="1076" y="706"/>
                  </a:lnTo>
                  <a:lnTo>
                    <a:pt x="1080" y="706"/>
                  </a:lnTo>
                  <a:lnTo>
                    <a:pt x="1081" y="706"/>
                  </a:lnTo>
                  <a:lnTo>
                    <a:pt x="1082" y="708"/>
                  </a:lnTo>
                  <a:lnTo>
                    <a:pt x="1082" y="714"/>
                  </a:lnTo>
                  <a:lnTo>
                    <a:pt x="1082" y="716"/>
                  </a:lnTo>
                  <a:lnTo>
                    <a:pt x="1083" y="716"/>
                  </a:lnTo>
                  <a:lnTo>
                    <a:pt x="1086" y="717"/>
                  </a:lnTo>
                  <a:lnTo>
                    <a:pt x="1089" y="717"/>
                  </a:lnTo>
                  <a:lnTo>
                    <a:pt x="1093" y="720"/>
                  </a:lnTo>
                  <a:lnTo>
                    <a:pt x="1096" y="722"/>
                  </a:lnTo>
                  <a:lnTo>
                    <a:pt x="1097" y="721"/>
                  </a:lnTo>
                  <a:lnTo>
                    <a:pt x="1099" y="721"/>
                  </a:lnTo>
                  <a:lnTo>
                    <a:pt x="1102" y="718"/>
                  </a:lnTo>
                  <a:lnTo>
                    <a:pt x="1103" y="718"/>
                  </a:lnTo>
                  <a:lnTo>
                    <a:pt x="1102" y="717"/>
                  </a:lnTo>
                  <a:lnTo>
                    <a:pt x="1100" y="716"/>
                  </a:lnTo>
                  <a:lnTo>
                    <a:pt x="1100" y="714"/>
                  </a:lnTo>
                  <a:lnTo>
                    <a:pt x="1102" y="713"/>
                  </a:lnTo>
                  <a:lnTo>
                    <a:pt x="1103" y="710"/>
                  </a:lnTo>
                  <a:lnTo>
                    <a:pt x="1103" y="708"/>
                  </a:lnTo>
                  <a:lnTo>
                    <a:pt x="1106" y="709"/>
                  </a:lnTo>
                  <a:lnTo>
                    <a:pt x="1106" y="711"/>
                  </a:lnTo>
                  <a:lnTo>
                    <a:pt x="1104" y="711"/>
                  </a:lnTo>
                  <a:lnTo>
                    <a:pt x="1104" y="713"/>
                  </a:lnTo>
                  <a:lnTo>
                    <a:pt x="1104" y="714"/>
                  </a:lnTo>
                  <a:lnTo>
                    <a:pt x="1106" y="717"/>
                  </a:lnTo>
                  <a:lnTo>
                    <a:pt x="1108" y="717"/>
                  </a:lnTo>
                  <a:lnTo>
                    <a:pt x="1109" y="716"/>
                  </a:lnTo>
                  <a:lnTo>
                    <a:pt x="1110" y="714"/>
                  </a:lnTo>
                  <a:lnTo>
                    <a:pt x="1113" y="711"/>
                  </a:lnTo>
                  <a:lnTo>
                    <a:pt x="1116" y="709"/>
                  </a:lnTo>
                  <a:lnTo>
                    <a:pt x="1117" y="708"/>
                  </a:lnTo>
                  <a:lnTo>
                    <a:pt x="1117" y="703"/>
                  </a:lnTo>
                  <a:lnTo>
                    <a:pt x="1118" y="703"/>
                  </a:lnTo>
                  <a:lnTo>
                    <a:pt x="1118" y="697"/>
                  </a:lnTo>
                  <a:lnTo>
                    <a:pt x="1120" y="698"/>
                  </a:lnTo>
                  <a:lnTo>
                    <a:pt x="1121" y="700"/>
                  </a:lnTo>
                  <a:lnTo>
                    <a:pt x="1123" y="700"/>
                  </a:lnTo>
                  <a:lnTo>
                    <a:pt x="1125" y="698"/>
                  </a:lnTo>
                  <a:lnTo>
                    <a:pt x="1125" y="702"/>
                  </a:lnTo>
                  <a:lnTo>
                    <a:pt x="1122" y="703"/>
                  </a:lnTo>
                  <a:lnTo>
                    <a:pt x="1122" y="704"/>
                  </a:lnTo>
                  <a:lnTo>
                    <a:pt x="1122" y="706"/>
                  </a:lnTo>
                  <a:lnTo>
                    <a:pt x="1123" y="707"/>
                  </a:lnTo>
                  <a:lnTo>
                    <a:pt x="1120" y="710"/>
                  </a:lnTo>
                  <a:lnTo>
                    <a:pt x="1120" y="714"/>
                  </a:lnTo>
                  <a:lnTo>
                    <a:pt x="1120" y="715"/>
                  </a:lnTo>
                  <a:lnTo>
                    <a:pt x="1121" y="713"/>
                  </a:lnTo>
                  <a:lnTo>
                    <a:pt x="1125" y="711"/>
                  </a:lnTo>
                  <a:lnTo>
                    <a:pt x="1131" y="711"/>
                  </a:lnTo>
                  <a:lnTo>
                    <a:pt x="1142" y="713"/>
                  </a:lnTo>
                  <a:lnTo>
                    <a:pt x="1140" y="713"/>
                  </a:lnTo>
                  <a:lnTo>
                    <a:pt x="1137" y="714"/>
                  </a:lnTo>
                  <a:lnTo>
                    <a:pt x="1135" y="717"/>
                  </a:lnTo>
                  <a:lnTo>
                    <a:pt x="1131" y="722"/>
                  </a:lnTo>
                  <a:lnTo>
                    <a:pt x="1130" y="721"/>
                  </a:lnTo>
                  <a:lnTo>
                    <a:pt x="1128" y="721"/>
                  </a:lnTo>
                  <a:lnTo>
                    <a:pt x="1128" y="717"/>
                  </a:lnTo>
                  <a:lnTo>
                    <a:pt x="1123" y="717"/>
                  </a:lnTo>
                  <a:lnTo>
                    <a:pt x="1118" y="718"/>
                  </a:lnTo>
                  <a:lnTo>
                    <a:pt x="1115" y="721"/>
                  </a:lnTo>
                  <a:lnTo>
                    <a:pt x="1113" y="723"/>
                  </a:lnTo>
                  <a:lnTo>
                    <a:pt x="1113" y="725"/>
                  </a:lnTo>
                  <a:lnTo>
                    <a:pt x="1113" y="727"/>
                  </a:lnTo>
                  <a:lnTo>
                    <a:pt x="1111" y="728"/>
                  </a:lnTo>
                  <a:lnTo>
                    <a:pt x="1110" y="729"/>
                  </a:lnTo>
                  <a:lnTo>
                    <a:pt x="1108" y="729"/>
                  </a:lnTo>
                  <a:lnTo>
                    <a:pt x="1104" y="729"/>
                  </a:lnTo>
                  <a:lnTo>
                    <a:pt x="1102" y="734"/>
                  </a:lnTo>
                  <a:lnTo>
                    <a:pt x="1100" y="737"/>
                  </a:lnTo>
                  <a:lnTo>
                    <a:pt x="1099" y="739"/>
                  </a:lnTo>
                  <a:lnTo>
                    <a:pt x="1099" y="743"/>
                  </a:lnTo>
                  <a:lnTo>
                    <a:pt x="1101" y="748"/>
                  </a:lnTo>
                  <a:lnTo>
                    <a:pt x="1103" y="746"/>
                  </a:lnTo>
                  <a:lnTo>
                    <a:pt x="1106" y="748"/>
                  </a:lnTo>
                  <a:lnTo>
                    <a:pt x="1107" y="749"/>
                  </a:lnTo>
                  <a:lnTo>
                    <a:pt x="1108" y="751"/>
                  </a:lnTo>
                  <a:lnTo>
                    <a:pt x="1110" y="752"/>
                  </a:lnTo>
                  <a:lnTo>
                    <a:pt x="1111" y="753"/>
                  </a:lnTo>
                  <a:lnTo>
                    <a:pt x="1113" y="753"/>
                  </a:lnTo>
                  <a:lnTo>
                    <a:pt x="1114" y="751"/>
                  </a:lnTo>
                  <a:lnTo>
                    <a:pt x="1115" y="750"/>
                  </a:lnTo>
                  <a:lnTo>
                    <a:pt x="1117" y="750"/>
                  </a:lnTo>
                  <a:lnTo>
                    <a:pt x="1116" y="752"/>
                  </a:lnTo>
                  <a:lnTo>
                    <a:pt x="1117" y="753"/>
                  </a:lnTo>
                  <a:lnTo>
                    <a:pt x="1118" y="753"/>
                  </a:lnTo>
                  <a:lnTo>
                    <a:pt x="1123" y="750"/>
                  </a:lnTo>
                  <a:lnTo>
                    <a:pt x="1125" y="746"/>
                  </a:lnTo>
                  <a:lnTo>
                    <a:pt x="1127" y="746"/>
                  </a:lnTo>
                  <a:lnTo>
                    <a:pt x="1128" y="746"/>
                  </a:lnTo>
                  <a:lnTo>
                    <a:pt x="1128" y="748"/>
                  </a:lnTo>
                  <a:lnTo>
                    <a:pt x="1130" y="748"/>
                  </a:lnTo>
                  <a:lnTo>
                    <a:pt x="1130" y="746"/>
                  </a:lnTo>
                  <a:lnTo>
                    <a:pt x="1130" y="745"/>
                  </a:lnTo>
                  <a:lnTo>
                    <a:pt x="1129" y="745"/>
                  </a:lnTo>
                  <a:lnTo>
                    <a:pt x="1129" y="739"/>
                  </a:lnTo>
                  <a:lnTo>
                    <a:pt x="1130" y="735"/>
                  </a:lnTo>
                  <a:lnTo>
                    <a:pt x="1131" y="736"/>
                  </a:lnTo>
                  <a:lnTo>
                    <a:pt x="1133" y="736"/>
                  </a:lnTo>
                  <a:lnTo>
                    <a:pt x="1134" y="734"/>
                  </a:lnTo>
                  <a:lnTo>
                    <a:pt x="1134" y="731"/>
                  </a:lnTo>
                  <a:lnTo>
                    <a:pt x="1140" y="738"/>
                  </a:lnTo>
                  <a:lnTo>
                    <a:pt x="1141" y="736"/>
                  </a:lnTo>
                  <a:lnTo>
                    <a:pt x="1141" y="734"/>
                  </a:lnTo>
                  <a:lnTo>
                    <a:pt x="1140" y="732"/>
                  </a:lnTo>
                  <a:lnTo>
                    <a:pt x="1141" y="731"/>
                  </a:lnTo>
                  <a:lnTo>
                    <a:pt x="1142" y="730"/>
                  </a:lnTo>
                  <a:lnTo>
                    <a:pt x="1151" y="729"/>
                  </a:lnTo>
                  <a:lnTo>
                    <a:pt x="1158" y="725"/>
                  </a:lnTo>
                  <a:lnTo>
                    <a:pt x="1164" y="721"/>
                  </a:lnTo>
                  <a:lnTo>
                    <a:pt x="1168" y="714"/>
                  </a:lnTo>
                  <a:lnTo>
                    <a:pt x="1171" y="714"/>
                  </a:lnTo>
                  <a:lnTo>
                    <a:pt x="1171" y="711"/>
                  </a:lnTo>
                  <a:lnTo>
                    <a:pt x="1170" y="710"/>
                  </a:lnTo>
                  <a:lnTo>
                    <a:pt x="1165" y="710"/>
                  </a:lnTo>
                  <a:lnTo>
                    <a:pt x="1166" y="701"/>
                  </a:lnTo>
                  <a:lnTo>
                    <a:pt x="1165" y="701"/>
                  </a:lnTo>
                  <a:lnTo>
                    <a:pt x="1163" y="701"/>
                  </a:lnTo>
                  <a:lnTo>
                    <a:pt x="1161" y="703"/>
                  </a:lnTo>
                  <a:lnTo>
                    <a:pt x="1158" y="706"/>
                  </a:lnTo>
                  <a:lnTo>
                    <a:pt x="1155" y="711"/>
                  </a:lnTo>
                  <a:lnTo>
                    <a:pt x="1151" y="710"/>
                  </a:lnTo>
                  <a:lnTo>
                    <a:pt x="1151" y="707"/>
                  </a:lnTo>
                  <a:lnTo>
                    <a:pt x="1149" y="707"/>
                  </a:lnTo>
                  <a:lnTo>
                    <a:pt x="1147" y="707"/>
                  </a:lnTo>
                  <a:lnTo>
                    <a:pt x="1140" y="702"/>
                  </a:lnTo>
                  <a:lnTo>
                    <a:pt x="1138" y="702"/>
                  </a:lnTo>
                  <a:lnTo>
                    <a:pt x="1137" y="703"/>
                  </a:lnTo>
                  <a:lnTo>
                    <a:pt x="1135" y="704"/>
                  </a:lnTo>
                  <a:lnTo>
                    <a:pt x="1134" y="701"/>
                  </a:lnTo>
                  <a:lnTo>
                    <a:pt x="1138" y="700"/>
                  </a:lnTo>
                  <a:lnTo>
                    <a:pt x="1140" y="698"/>
                  </a:lnTo>
                  <a:lnTo>
                    <a:pt x="1140" y="696"/>
                  </a:lnTo>
                  <a:lnTo>
                    <a:pt x="1134" y="696"/>
                  </a:lnTo>
                  <a:lnTo>
                    <a:pt x="1128" y="695"/>
                  </a:lnTo>
                  <a:lnTo>
                    <a:pt x="1128" y="691"/>
                  </a:lnTo>
                  <a:lnTo>
                    <a:pt x="1125" y="691"/>
                  </a:lnTo>
                  <a:lnTo>
                    <a:pt x="1124" y="691"/>
                  </a:lnTo>
                  <a:lnTo>
                    <a:pt x="1124" y="686"/>
                  </a:lnTo>
                  <a:lnTo>
                    <a:pt x="1124" y="681"/>
                  </a:lnTo>
                  <a:lnTo>
                    <a:pt x="1128" y="680"/>
                  </a:lnTo>
                  <a:lnTo>
                    <a:pt x="1128" y="677"/>
                  </a:lnTo>
                  <a:lnTo>
                    <a:pt x="1128" y="675"/>
                  </a:lnTo>
                  <a:lnTo>
                    <a:pt x="1123" y="676"/>
                  </a:lnTo>
                  <a:lnTo>
                    <a:pt x="1120" y="677"/>
                  </a:lnTo>
                  <a:lnTo>
                    <a:pt x="1117" y="676"/>
                  </a:lnTo>
                  <a:lnTo>
                    <a:pt x="1117" y="675"/>
                  </a:lnTo>
                  <a:lnTo>
                    <a:pt x="1118" y="675"/>
                  </a:lnTo>
                  <a:lnTo>
                    <a:pt x="1120" y="672"/>
                  </a:lnTo>
                  <a:lnTo>
                    <a:pt x="1123" y="672"/>
                  </a:lnTo>
                  <a:lnTo>
                    <a:pt x="1123" y="669"/>
                  </a:lnTo>
                  <a:lnTo>
                    <a:pt x="1122" y="665"/>
                  </a:lnTo>
                  <a:lnTo>
                    <a:pt x="1125" y="663"/>
                  </a:lnTo>
                  <a:lnTo>
                    <a:pt x="1125" y="661"/>
                  </a:lnTo>
                  <a:lnTo>
                    <a:pt x="1124" y="661"/>
                  </a:lnTo>
                  <a:lnTo>
                    <a:pt x="1124" y="660"/>
                  </a:lnTo>
                  <a:lnTo>
                    <a:pt x="1124" y="659"/>
                  </a:lnTo>
                  <a:lnTo>
                    <a:pt x="1120" y="658"/>
                  </a:lnTo>
                  <a:lnTo>
                    <a:pt x="1117" y="658"/>
                  </a:lnTo>
                  <a:lnTo>
                    <a:pt x="1115" y="659"/>
                  </a:lnTo>
                  <a:lnTo>
                    <a:pt x="1114" y="660"/>
                  </a:lnTo>
                  <a:lnTo>
                    <a:pt x="1111" y="662"/>
                  </a:lnTo>
                  <a:lnTo>
                    <a:pt x="1107" y="662"/>
                  </a:lnTo>
                  <a:lnTo>
                    <a:pt x="1106" y="662"/>
                  </a:lnTo>
                  <a:lnTo>
                    <a:pt x="1104" y="661"/>
                  </a:lnTo>
                  <a:lnTo>
                    <a:pt x="1106" y="659"/>
                  </a:lnTo>
                  <a:lnTo>
                    <a:pt x="1107" y="659"/>
                  </a:lnTo>
                  <a:lnTo>
                    <a:pt x="1107" y="656"/>
                  </a:lnTo>
                  <a:lnTo>
                    <a:pt x="1102" y="654"/>
                  </a:lnTo>
                  <a:lnTo>
                    <a:pt x="1102" y="652"/>
                  </a:lnTo>
                  <a:lnTo>
                    <a:pt x="1104" y="649"/>
                  </a:lnTo>
                  <a:lnTo>
                    <a:pt x="1106" y="648"/>
                  </a:lnTo>
                  <a:lnTo>
                    <a:pt x="1108" y="649"/>
                  </a:lnTo>
                  <a:lnTo>
                    <a:pt x="1109" y="653"/>
                  </a:lnTo>
                  <a:lnTo>
                    <a:pt x="1109" y="654"/>
                  </a:lnTo>
                  <a:lnTo>
                    <a:pt x="1109" y="655"/>
                  </a:lnTo>
                  <a:lnTo>
                    <a:pt x="1113" y="656"/>
                  </a:lnTo>
                  <a:lnTo>
                    <a:pt x="1114" y="654"/>
                  </a:lnTo>
                  <a:lnTo>
                    <a:pt x="1116" y="654"/>
                  </a:lnTo>
                  <a:lnTo>
                    <a:pt x="1120" y="654"/>
                  </a:lnTo>
                  <a:lnTo>
                    <a:pt x="1121" y="644"/>
                  </a:lnTo>
                  <a:lnTo>
                    <a:pt x="1128" y="645"/>
                  </a:lnTo>
                  <a:lnTo>
                    <a:pt x="1128" y="639"/>
                  </a:lnTo>
                  <a:lnTo>
                    <a:pt x="1128" y="632"/>
                  </a:lnTo>
                  <a:lnTo>
                    <a:pt x="1131" y="634"/>
                  </a:lnTo>
                  <a:lnTo>
                    <a:pt x="1131" y="629"/>
                  </a:lnTo>
                  <a:lnTo>
                    <a:pt x="1130" y="627"/>
                  </a:lnTo>
                  <a:lnTo>
                    <a:pt x="1127" y="626"/>
                  </a:lnTo>
                  <a:lnTo>
                    <a:pt x="1127" y="624"/>
                  </a:lnTo>
                  <a:lnTo>
                    <a:pt x="1125" y="624"/>
                  </a:lnTo>
                  <a:lnTo>
                    <a:pt x="1125" y="622"/>
                  </a:lnTo>
                  <a:lnTo>
                    <a:pt x="1122" y="622"/>
                  </a:lnTo>
                  <a:lnTo>
                    <a:pt x="1118" y="622"/>
                  </a:lnTo>
                  <a:lnTo>
                    <a:pt x="1115" y="622"/>
                  </a:lnTo>
                  <a:lnTo>
                    <a:pt x="1111" y="622"/>
                  </a:lnTo>
                  <a:lnTo>
                    <a:pt x="1110" y="621"/>
                  </a:lnTo>
                  <a:lnTo>
                    <a:pt x="1110" y="620"/>
                  </a:lnTo>
                  <a:lnTo>
                    <a:pt x="1108" y="620"/>
                  </a:lnTo>
                  <a:lnTo>
                    <a:pt x="1106" y="622"/>
                  </a:lnTo>
                  <a:lnTo>
                    <a:pt x="1097" y="625"/>
                  </a:lnTo>
                  <a:lnTo>
                    <a:pt x="1093" y="626"/>
                  </a:lnTo>
                  <a:lnTo>
                    <a:pt x="1089" y="628"/>
                  </a:lnTo>
                  <a:lnTo>
                    <a:pt x="1087" y="632"/>
                  </a:lnTo>
                  <a:lnTo>
                    <a:pt x="1085" y="632"/>
                  </a:lnTo>
                  <a:lnTo>
                    <a:pt x="1081" y="633"/>
                  </a:lnTo>
                  <a:lnTo>
                    <a:pt x="1079" y="637"/>
                  </a:lnTo>
                  <a:lnTo>
                    <a:pt x="1078" y="637"/>
                  </a:lnTo>
                  <a:lnTo>
                    <a:pt x="1075" y="637"/>
                  </a:lnTo>
                  <a:lnTo>
                    <a:pt x="1074" y="639"/>
                  </a:lnTo>
                  <a:lnTo>
                    <a:pt x="1072" y="642"/>
                  </a:lnTo>
                  <a:lnTo>
                    <a:pt x="1066" y="645"/>
                  </a:lnTo>
                  <a:lnTo>
                    <a:pt x="1063" y="646"/>
                  </a:lnTo>
                  <a:lnTo>
                    <a:pt x="1061" y="647"/>
                  </a:lnTo>
                  <a:lnTo>
                    <a:pt x="1061" y="651"/>
                  </a:lnTo>
                  <a:lnTo>
                    <a:pt x="1061" y="653"/>
                  </a:lnTo>
                  <a:lnTo>
                    <a:pt x="1056" y="654"/>
                  </a:lnTo>
                  <a:lnTo>
                    <a:pt x="1052" y="655"/>
                  </a:lnTo>
                  <a:lnTo>
                    <a:pt x="1052" y="656"/>
                  </a:lnTo>
                  <a:lnTo>
                    <a:pt x="1052" y="659"/>
                  </a:lnTo>
                  <a:lnTo>
                    <a:pt x="1051" y="663"/>
                  </a:lnTo>
                  <a:lnTo>
                    <a:pt x="1044" y="672"/>
                  </a:lnTo>
                  <a:lnTo>
                    <a:pt x="1042" y="672"/>
                  </a:lnTo>
                  <a:lnTo>
                    <a:pt x="1042" y="674"/>
                  </a:lnTo>
                  <a:lnTo>
                    <a:pt x="1041" y="673"/>
                  </a:lnTo>
                  <a:lnTo>
                    <a:pt x="1040" y="673"/>
                  </a:lnTo>
                  <a:lnTo>
                    <a:pt x="1046" y="662"/>
                  </a:lnTo>
                  <a:lnTo>
                    <a:pt x="1048" y="658"/>
                  </a:lnTo>
                  <a:lnTo>
                    <a:pt x="1051" y="651"/>
                  </a:lnTo>
                  <a:lnTo>
                    <a:pt x="1047" y="647"/>
                  </a:lnTo>
                  <a:lnTo>
                    <a:pt x="1049" y="647"/>
                  </a:lnTo>
                  <a:lnTo>
                    <a:pt x="1052" y="647"/>
                  </a:lnTo>
                  <a:lnTo>
                    <a:pt x="1054" y="646"/>
                  </a:lnTo>
                  <a:lnTo>
                    <a:pt x="1055" y="644"/>
                  </a:lnTo>
                  <a:lnTo>
                    <a:pt x="1058" y="640"/>
                  </a:lnTo>
                  <a:lnTo>
                    <a:pt x="1059" y="639"/>
                  </a:lnTo>
                  <a:lnTo>
                    <a:pt x="1062" y="638"/>
                  </a:lnTo>
                  <a:lnTo>
                    <a:pt x="1062" y="635"/>
                  </a:lnTo>
                  <a:lnTo>
                    <a:pt x="1063" y="634"/>
                  </a:lnTo>
                  <a:lnTo>
                    <a:pt x="1067" y="633"/>
                  </a:lnTo>
                  <a:lnTo>
                    <a:pt x="1068" y="633"/>
                  </a:lnTo>
                  <a:lnTo>
                    <a:pt x="1071" y="633"/>
                  </a:lnTo>
                  <a:lnTo>
                    <a:pt x="1069" y="631"/>
                  </a:lnTo>
                  <a:lnTo>
                    <a:pt x="1071" y="629"/>
                  </a:lnTo>
                  <a:lnTo>
                    <a:pt x="1072" y="628"/>
                  </a:lnTo>
                  <a:lnTo>
                    <a:pt x="1072" y="627"/>
                  </a:lnTo>
                  <a:lnTo>
                    <a:pt x="1074" y="627"/>
                  </a:lnTo>
                  <a:lnTo>
                    <a:pt x="1076" y="626"/>
                  </a:lnTo>
                  <a:lnTo>
                    <a:pt x="1078" y="625"/>
                  </a:lnTo>
                  <a:lnTo>
                    <a:pt x="1078" y="624"/>
                  </a:lnTo>
                  <a:lnTo>
                    <a:pt x="1078" y="622"/>
                  </a:lnTo>
                  <a:lnTo>
                    <a:pt x="1078" y="621"/>
                  </a:lnTo>
                  <a:lnTo>
                    <a:pt x="1081" y="620"/>
                  </a:lnTo>
                  <a:lnTo>
                    <a:pt x="1083" y="620"/>
                  </a:lnTo>
                  <a:lnTo>
                    <a:pt x="1085" y="619"/>
                  </a:lnTo>
                  <a:lnTo>
                    <a:pt x="1086" y="617"/>
                  </a:lnTo>
                  <a:lnTo>
                    <a:pt x="1087" y="613"/>
                  </a:lnTo>
                  <a:lnTo>
                    <a:pt x="1087" y="610"/>
                  </a:lnTo>
                  <a:lnTo>
                    <a:pt x="1089" y="610"/>
                  </a:lnTo>
                  <a:lnTo>
                    <a:pt x="1089" y="607"/>
                  </a:lnTo>
                  <a:lnTo>
                    <a:pt x="1090" y="607"/>
                  </a:lnTo>
                  <a:lnTo>
                    <a:pt x="1092" y="608"/>
                  </a:lnTo>
                  <a:lnTo>
                    <a:pt x="1096" y="605"/>
                  </a:lnTo>
                  <a:lnTo>
                    <a:pt x="1096" y="603"/>
                  </a:lnTo>
                  <a:lnTo>
                    <a:pt x="1103" y="603"/>
                  </a:lnTo>
                  <a:lnTo>
                    <a:pt x="1111" y="605"/>
                  </a:lnTo>
                  <a:lnTo>
                    <a:pt x="1111" y="604"/>
                  </a:lnTo>
                  <a:lnTo>
                    <a:pt x="1123" y="604"/>
                  </a:lnTo>
                  <a:lnTo>
                    <a:pt x="1124" y="601"/>
                  </a:lnTo>
                  <a:lnTo>
                    <a:pt x="1125" y="601"/>
                  </a:lnTo>
                  <a:lnTo>
                    <a:pt x="1128" y="603"/>
                  </a:lnTo>
                  <a:lnTo>
                    <a:pt x="1130" y="605"/>
                  </a:lnTo>
                  <a:lnTo>
                    <a:pt x="1131" y="605"/>
                  </a:lnTo>
                  <a:lnTo>
                    <a:pt x="1134" y="604"/>
                  </a:lnTo>
                  <a:lnTo>
                    <a:pt x="1136" y="603"/>
                  </a:lnTo>
                  <a:lnTo>
                    <a:pt x="1141" y="603"/>
                  </a:lnTo>
                  <a:lnTo>
                    <a:pt x="1144" y="604"/>
                  </a:lnTo>
                  <a:lnTo>
                    <a:pt x="1147" y="600"/>
                  </a:lnTo>
                  <a:lnTo>
                    <a:pt x="1152" y="600"/>
                  </a:lnTo>
                  <a:lnTo>
                    <a:pt x="1155" y="601"/>
                  </a:lnTo>
                  <a:lnTo>
                    <a:pt x="1159" y="603"/>
                  </a:lnTo>
                  <a:lnTo>
                    <a:pt x="1165" y="600"/>
                  </a:lnTo>
                  <a:lnTo>
                    <a:pt x="1166" y="603"/>
                  </a:lnTo>
                  <a:lnTo>
                    <a:pt x="1168" y="606"/>
                  </a:lnTo>
                  <a:lnTo>
                    <a:pt x="1173" y="605"/>
                  </a:lnTo>
                  <a:lnTo>
                    <a:pt x="1173" y="606"/>
                  </a:lnTo>
                  <a:lnTo>
                    <a:pt x="1175" y="605"/>
                  </a:lnTo>
                  <a:lnTo>
                    <a:pt x="1176" y="605"/>
                  </a:lnTo>
                  <a:lnTo>
                    <a:pt x="1176" y="601"/>
                  </a:lnTo>
                  <a:lnTo>
                    <a:pt x="1177" y="601"/>
                  </a:lnTo>
                  <a:lnTo>
                    <a:pt x="1179" y="601"/>
                  </a:lnTo>
                  <a:lnTo>
                    <a:pt x="1182" y="604"/>
                  </a:lnTo>
                  <a:lnTo>
                    <a:pt x="1183" y="605"/>
                  </a:lnTo>
                  <a:lnTo>
                    <a:pt x="1186" y="605"/>
                  </a:lnTo>
                  <a:lnTo>
                    <a:pt x="1187" y="600"/>
                  </a:lnTo>
                  <a:lnTo>
                    <a:pt x="1196" y="600"/>
                  </a:lnTo>
                  <a:lnTo>
                    <a:pt x="1197" y="599"/>
                  </a:lnTo>
                  <a:lnTo>
                    <a:pt x="1198" y="598"/>
                  </a:lnTo>
                  <a:lnTo>
                    <a:pt x="1198" y="594"/>
                  </a:lnTo>
                  <a:lnTo>
                    <a:pt x="1198" y="592"/>
                  </a:lnTo>
                  <a:lnTo>
                    <a:pt x="1203" y="592"/>
                  </a:lnTo>
                  <a:lnTo>
                    <a:pt x="1206" y="591"/>
                  </a:lnTo>
                  <a:lnTo>
                    <a:pt x="1209" y="589"/>
                  </a:lnTo>
                  <a:lnTo>
                    <a:pt x="1209" y="587"/>
                  </a:lnTo>
                  <a:lnTo>
                    <a:pt x="1207" y="586"/>
                  </a:lnTo>
                  <a:lnTo>
                    <a:pt x="1207" y="585"/>
                  </a:lnTo>
                  <a:lnTo>
                    <a:pt x="1207" y="583"/>
                  </a:lnTo>
                  <a:lnTo>
                    <a:pt x="1210" y="582"/>
                  </a:lnTo>
                  <a:lnTo>
                    <a:pt x="1212" y="580"/>
                  </a:lnTo>
                  <a:lnTo>
                    <a:pt x="1211" y="578"/>
                  </a:lnTo>
                  <a:lnTo>
                    <a:pt x="1212" y="576"/>
                  </a:lnTo>
                  <a:lnTo>
                    <a:pt x="1214" y="575"/>
                  </a:lnTo>
                  <a:lnTo>
                    <a:pt x="1217" y="575"/>
                  </a:lnTo>
                  <a:lnTo>
                    <a:pt x="1217" y="571"/>
                  </a:lnTo>
                  <a:lnTo>
                    <a:pt x="1218" y="571"/>
                  </a:lnTo>
                  <a:lnTo>
                    <a:pt x="1218" y="572"/>
                  </a:lnTo>
                  <a:lnTo>
                    <a:pt x="1223" y="572"/>
                  </a:lnTo>
                  <a:lnTo>
                    <a:pt x="1225" y="571"/>
                  </a:lnTo>
                  <a:lnTo>
                    <a:pt x="1227" y="569"/>
                  </a:lnTo>
                  <a:lnTo>
                    <a:pt x="1232" y="569"/>
                  </a:lnTo>
                  <a:lnTo>
                    <a:pt x="1233" y="570"/>
                  </a:lnTo>
                  <a:lnTo>
                    <a:pt x="1237" y="570"/>
                  </a:lnTo>
                  <a:lnTo>
                    <a:pt x="1240" y="565"/>
                  </a:lnTo>
                  <a:lnTo>
                    <a:pt x="1242" y="565"/>
                  </a:lnTo>
                  <a:lnTo>
                    <a:pt x="1245" y="564"/>
                  </a:lnTo>
                  <a:lnTo>
                    <a:pt x="1246" y="563"/>
                  </a:lnTo>
                  <a:lnTo>
                    <a:pt x="1246" y="560"/>
                  </a:lnTo>
                  <a:lnTo>
                    <a:pt x="1248" y="560"/>
                  </a:lnTo>
                  <a:lnTo>
                    <a:pt x="1249" y="560"/>
                  </a:lnTo>
                  <a:lnTo>
                    <a:pt x="1249" y="558"/>
                  </a:lnTo>
                  <a:lnTo>
                    <a:pt x="1252" y="557"/>
                  </a:lnTo>
                  <a:lnTo>
                    <a:pt x="1253" y="555"/>
                  </a:lnTo>
                  <a:lnTo>
                    <a:pt x="1253" y="552"/>
                  </a:lnTo>
                  <a:lnTo>
                    <a:pt x="1251" y="548"/>
                  </a:lnTo>
                  <a:lnTo>
                    <a:pt x="1252" y="546"/>
                  </a:lnTo>
                  <a:lnTo>
                    <a:pt x="1251" y="546"/>
                  </a:lnTo>
                  <a:lnTo>
                    <a:pt x="1251" y="544"/>
                  </a:lnTo>
                  <a:lnTo>
                    <a:pt x="1253" y="543"/>
                  </a:lnTo>
                  <a:lnTo>
                    <a:pt x="1253" y="541"/>
                  </a:lnTo>
                  <a:lnTo>
                    <a:pt x="1253" y="535"/>
                  </a:lnTo>
                  <a:lnTo>
                    <a:pt x="1252" y="534"/>
                  </a:lnTo>
                  <a:lnTo>
                    <a:pt x="1251" y="532"/>
                  </a:lnTo>
                  <a:lnTo>
                    <a:pt x="1248" y="534"/>
                  </a:lnTo>
                  <a:lnTo>
                    <a:pt x="1246" y="534"/>
                  </a:lnTo>
                  <a:lnTo>
                    <a:pt x="1246" y="537"/>
                  </a:lnTo>
                  <a:lnTo>
                    <a:pt x="1244" y="537"/>
                  </a:lnTo>
                  <a:lnTo>
                    <a:pt x="1244" y="535"/>
                  </a:lnTo>
                  <a:lnTo>
                    <a:pt x="1244" y="531"/>
                  </a:lnTo>
                  <a:lnTo>
                    <a:pt x="1240" y="530"/>
                  </a:lnTo>
                  <a:lnTo>
                    <a:pt x="1235" y="527"/>
                  </a:lnTo>
                  <a:lnTo>
                    <a:pt x="1233" y="524"/>
                  </a:lnTo>
                  <a:lnTo>
                    <a:pt x="1230" y="523"/>
                  </a:lnTo>
                  <a:lnTo>
                    <a:pt x="1227" y="523"/>
                  </a:lnTo>
                  <a:lnTo>
                    <a:pt x="1221" y="524"/>
                  </a:lnTo>
                  <a:lnTo>
                    <a:pt x="1223" y="527"/>
                  </a:lnTo>
                  <a:lnTo>
                    <a:pt x="1218" y="528"/>
                  </a:lnTo>
                  <a:lnTo>
                    <a:pt x="1214" y="527"/>
                  </a:lnTo>
                  <a:lnTo>
                    <a:pt x="1211" y="529"/>
                  </a:lnTo>
                  <a:lnTo>
                    <a:pt x="1207" y="532"/>
                  </a:lnTo>
                  <a:lnTo>
                    <a:pt x="1204" y="535"/>
                  </a:lnTo>
                  <a:lnTo>
                    <a:pt x="1200" y="537"/>
                  </a:lnTo>
                  <a:lnTo>
                    <a:pt x="1197" y="537"/>
                  </a:lnTo>
                  <a:lnTo>
                    <a:pt x="1193" y="538"/>
                  </a:lnTo>
                  <a:lnTo>
                    <a:pt x="1192" y="542"/>
                  </a:lnTo>
                  <a:lnTo>
                    <a:pt x="1192" y="543"/>
                  </a:lnTo>
                  <a:lnTo>
                    <a:pt x="1191" y="544"/>
                  </a:lnTo>
                  <a:lnTo>
                    <a:pt x="1189" y="544"/>
                  </a:lnTo>
                  <a:lnTo>
                    <a:pt x="1186" y="544"/>
                  </a:lnTo>
                  <a:lnTo>
                    <a:pt x="1185" y="535"/>
                  </a:lnTo>
                  <a:lnTo>
                    <a:pt x="1190" y="535"/>
                  </a:lnTo>
                  <a:lnTo>
                    <a:pt x="1196" y="535"/>
                  </a:lnTo>
                  <a:lnTo>
                    <a:pt x="1200" y="531"/>
                  </a:lnTo>
                  <a:lnTo>
                    <a:pt x="1206" y="527"/>
                  </a:lnTo>
                  <a:lnTo>
                    <a:pt x="1207" y="528"/>
                  </a:lnTo>
                  <a:lnTo>
                    <a:pt x="1210" y="527"/>
                  </a:lnTo>
                  <a:lnTo>
                    <a:pt x="1211" y="525"/>
                  </a:lnTo>
                  <a:lnTo>
                    <a:pt x="1212" y="524"/>
                  </a:lnTo>
                  <a:lnTo>
                    <a:pt x="1213" y="523"/>
                  </a:lnTo>
                  <a:lnTo>
                    <a:pt x="1214" y="524"/>
                  </a:lnTo>
                  <a:lnTo>
                    <a:pt x="1216" y="524"/>
                  </a:lnTo>
                  <a:lnTo>
                    <a:pt x="1218" y="524"/>
                  </a:lnTo>
                  <a:lnTo>
                    <a:pt x="1219" y="522"/>
                  </a:lnTo>
                  <a:lnTo>
                    <a:pt x="1223" y="521"/>
                  </a:lnTo>
                  <a:lnTo>
                    <a:pt x="1225" y="521"/>
                  </a:lnTo>
                  <a:lnTo>
                    <a:pt x="1228" y="517"/>
                  </a:lnTo>
                  <a:lnTo>
                    <a:pt x="1231" y="513"/>
                  </a:lnTo>
                  <a:lnTo>
                    <a:pt x="1227" y="514"/>
                  </a:lnTo>
                  <a:lnTo>
                    <a:pt x="1224" y="511"/>
                  </a:lnTo>
                  <a:lnTo>
                    <a:pt x="1223" y="504"/>
                  </a:lnTo>
                  <a:lnTo>
                    <a:pt x="1219" y="507"/>
                  </a:lnTo>
                  <a:lnTo>
                    <a:pt x="1219" y="509"/>
                  </a:lnTo>
                  <a:lnTo>
                    <a:pt x="1218" y="511"/>
                  </a:lnTo>
                  <a:lnTo>
                    <a:pt x="1213" y="510"/>
                  </a:lnTo>
                  <a:lnTo>
                    <a:pt x="1212" y="509"/>
                  </a:lnTo>
                  <a:lnTo>
                    <a:pt x="1211" y="506"/>
                  </a:lnTo>
                  <a:lnTo>
                    <a:pt x="1209" y="504"/>
                  </a:lnTo>
                  <a:lnTo>
                    <a:pt x="1209" y="502"/>
                  </a:lnTo>
                  <a:lnTo>
                    <a:pt x="1209" y="498"/>
                  </a:lnTo>
                  <a:lnTo>
                    <a:pt x="1206" y="500"/>
                  </a:lnTo>
                  <a:lnTo>
                    <a:pt x="1205" y="501"/>
                  </a:lnTo>
                  <a:lnTo>
                    <a:pt x="1204" y="501"/>
                  </a:lnTo>
                  <a:lnTo>
                    <a:pt x="1204" y="498"/>
                  </a:lnTo>
                  <a:lnTo>
                    <a:pt x="1198" y="503"/>
                  </a:lnTo>
                  <a:lnTo>
                    <a:pt x="1198" y="500"/>
                  </a:lnTo>
                  <a:lnTo>
                    <a:pt x="1193" y="500"/>
                  </a:lnTo>
                  <a:lnTo>
                    <a:pt x="1186" y="498"/>
                  </a:lnTo>
                  <a:lnTo>
                    <a:pt x="1186" y="497"/>
                  </a:lnTo>
                  <a:lnTo>
                    <a:pt x="1186" y="495"/>
                  </a:lnTo>
                  <a:lnTo>
                    <a:pt x="1186" y="493"/>
                  </a:lnTo>
                  <a:lnTo>
                    <a:pt x="1186" y="489"/>
                  </a:lnTo>
                  <a:lnTo>
                    <a:pt x="1186" y="487"/>
                  </a:lnTo>
                  <a:lnTo>
                    <a:pt x="1184" y="487"/>
                  </a:lnTo>
                  <a:lnTo>
                    <a:pt x="1183" y="487"/>
                  </a:lnTo>
                  <a:lnTo>
                    <a:pt x="1180" y="484"/>
                  </a:lnTo>
                  <a:lnTo>
                    <a:pt x="1179" y="482"/>
                  </a:lnTo>
                  <a:lnTo>
                    <a:pt x="1177" y="481"/>
                  </a:lnTo>
                  <a:lnTo>
                    <a:pt x="1175" y="481"/>
                  </a:lnTo>
                  <a:lnTo>
                    <a:pt x="1169" y="481"/>
                  </a:lnTo>
                  <a:lnTo>
                    <a:pt x="1169" y="477"/>
                  </a:lnTo>
                  <a:lnTo>
                    <a:pt x="1169" y="473"/>
                  </a:lnTo>
                  <a:lnTo>
                    <a:pt x="1164" y="473"/>
                  </a:lnTo>
                  <a:lnTo>
                    <a:pt x="1164" y="472"/>
                  </a:lnTo>
                  <a:lnTo>
                    <a:pt x="1165" y="472"/>
                  </a:lnTo>
                  <a:lnTo>
                    <a:pt x="1165" y="469"/>
                  </a:lnTo>
                  <a:lnTo>
                    <a:pt x="1164" y="469"/>
                  </a:lnTo>
                  <a:lnTo>
                    <a:pt x="1159" y="470"/>
                  </a:lnTo>
                  <a:lnTo>
                    <a:pt x="1162" y="465"/>
                  </a:lnTo>
                  <a:lnTo>
                    <a:pt x="1161" y="463"/>
                  </a:lnTo>
                  <a:lnTo>
                    <a:pt x="1158" y="463"/>
                  </a:lnTo>
                  <a:lnTo>
                    <a:pt x="1158" y="460"/>
                  </a:lnTo>
                  <a:lnTo>
                    <a:pt x="1163" y="461"/>
                  </a:lnTo>
                  <a:lnTo>
                    <a:pt x="1165" y="461"/>
                  </a:lnTo>
                  <a:lnTo>
                    <a:pt x="1168" y="461"/>
                  </a:lnTo>
                  <a:lnTo>
                    <a:pt x="1169" y="460"/>
                  </a:lnTo>
                  <a:lnTo>
                    <a:pt x="1169" y="459"/>
                  </a:lnTo>
                  <a:lnTo>
                    <a:pt x="1170" y="459"/>
                  </a:lnTo>
                  <a:lnTo>
                    <a:pt x="1171" y="460"/>
                  </a:lnTo>
                  <a:lnTo>
                    <a:pt x="1172" y="461"/>
                  </a:lnTo>
                  <a:lnTo>
                    <a:pt x="1172" y="459"/>
                  </a:lnTo>
                  <a:lnTo>
                    <a:pt x="1172" y="458"/>
                  </a:lnTo>
                  <a:lnTo>
                    <a:pt x="1173" y="458"/>
                  </a:lnTo>
                  <a:lnTo>
                    <a:pt x="1172" y="454"/>
                  </a:lnTo>
                  <a:lnTo>
                    <a:pt x="1172" y="453"/>
                  </a:lnTo>
                  <a:lnTo>
                    <a:pt x="1171" y="452"/>
                  </a:lnTo>
                  <a:lnTo>
                    <a:pt x="1169" y="452"/>
                  </a:lnTo>
                  <a:lnTo>
                    <a:pt x="1166" y="452"/>
                  </a:lnTo>
                  <a:lnTo>
                    <a:pt x="1165" y="451"/>
                  </a:lnTo>
                  <a:lnTo>
                    <a:pt x="1165" y="449"/>
                  </a:lnTo>
                  <a:lnTo>
                    <a:pt x="1163" y="447"/>
                  </a:lnTo>
                  <a:lnTo>
                    <a:pt x="1161" y="447"/>
                  </a:lnTo>
                  <a:lnTo>
                    <a:pt x="1158" y="447"/>
                  </a:lnTo>
                  <a:lnTo>
                    <a:pt x="1161" y="442"/>
                  </a:lnTo>
                  <a:lnTo>
                    <a:pt x="1163" y="437"/>
                  </a:lnTo>
                  <a:lnTo>
                    <a:pt x="1162" y="435"/>
                  </a:lnTo>
                  <a:lnTo>
                    <a:pt x="1159" y="435"/>
                  </a:lnTo>
                  <a:lnTo>
                    <a:pt x="1158" y="432"/>
                  </a:lnTo>
                  <a:lnTo>
                    <a:pt x="1156" y="432"/>
                  </a:lnTo>
                  <a:lnTo>
                    <a:pt x="1154" y="432"/>
                  </a:lnTo>
                  <a:lnTo>
                    <a:pt x="1154" y="431"/>
                  </a:lnTo>
                  <a:lnTo>
                    <a:pt x="1155" y="429"/>
                  </a:lnTo>
                  <a:lnTo>
                    <a:pt x="1154" y="428"/>
                  </a:lnTo>
                  <a:lnTo>
                    <a:pt x="1154" y="427"/>
                  </a:lnTo>
                  <a:lnTo>
                    <a:pt x="1151" y="427"/>
                  </a:lnTo>
                  <a:lnTo>
                    <a:pt x="1150" y="427"/>
                  </a:lnTo>
                  <a:lnTo>
                    <a:pt x="1155" y="421"/>
                  </a:lnTo>
                  <a:lnTo>
                    <a:pt x="1154" y="420"/>
                  </a:lnTo>
                  <a:lnTo>
                    <a:pt x="1154" y="419"/>
                  </a:lnTo>
                  <a:lnTo>
                    <a:pt x="1145" y="419"/>
                  </a:lnTo>
                  <a:lnTo>
                    <a:pt x="1140" y="419"/>
                  </a:lnTo>
                  <a:lnTo>
                    <a:pt x="1141" y="415"/>
                  </a:lnTo>
                  <a:lnTo>
                    <a:pt x="1144" y="414"/>
                  </a:lnTo>
                  <a:lnTo>
                    <a:pt x="1147" y="414"/>
                  </a:lnTo>
                  <a:lnTo>
                    <a:pt x="1149" y="411"/>
                  </a:lnTo>
                  <a:lnTo>
                    <a:pt x="1148" y="410"/>
                  </a:lnTo>
                  <a:lnTo>
                    <a:pt x="1145" y="408"/>
                  </a:lnTo>
                  <a:lnTo>
                    <a:pt x="1143" y="407"/>
                  </a:lnTo>
                  <a:lnTo>
                    <a:pt x="1143" y="406"/>
                  </a:lnTo>
                  <a:lnTo>
                    <a:pt x="1144" y="405"/>
                  </a:lnTo>
                  <a:lnTo>
                    <a:pt x="1145" y="405"/>
                  </a:lnTo>
                  <a:lnTo>
                    <a:pt x="1145" y="403"/>
                  </a:lnTo>
                  <a:lnTo>
                    <a:pt x="1144" y="403"/>
                  </a:lnTo>
                  <a:lnTo>
                    <a:pt x="1142" y="403"/>
                  </a:lnTo>
                  <a:lnTo>
                    <a:pt x="1142" y="399"/>
                  </a:lnTo>
                  <a:lnTo>
                    <a:pt x="1141" y="399"/>
                  </a:lnTo>
                  <a:lnTo>
                    <a:pt x="1140" y="399"/>
                  </a:lnTo>
                  <a:lnTo>
                    <a:pt x="1140" y="398"/>
                  </a:lnTo>
                  <a:lnTo>
                    <a:pt x="1138" y="398"/>
                  </a:lnTo>
                  <a:lnTo>
                    <a:pt x="1134" y="400"/>
                  </a:lnTo>
                  <a:lnTo>
                    <a:pt x="1134" y="396"/>
                  </a:lnTo>
                  <a:lnTo>
                    <a:pt x="1131" y="396"/>
                  </a:lnTo>
                  <a:lnTo>
                    <a:pt x="1130" y="390"/>
                  </a:lnTo>
                  <a:lnTo>
                    <a:pt x="1129" y="386"/>
                  </a:lnTo>
                  <a:lnTo>
                    <a:pt x="1130" y="384"/>
                  </a:lnTo>
                  <a:lnTo>
                    <a:pt x="1131" y="382"/>
                  </a:lnTo>
                  <a:lnTo>
                    <a:pt x="1131" y="380"/>
                  </a:lnTo>
                  <a:lnTo>
                    <a:pt x="1131" y="378"/>
                  </a:lnTo>
                  <a:lnTo>
                    <a:pt x="1130" y="377"/>
                  </a:lnTo>
                  <a:lnTo>
                    <a:pt x="1129" y="377"/>
                  </a:lnTo>
                  <a:lnTo>
                    <a:pt x="1129" y="365"/>
                  </a:lnTo>
                  <a:lnTo>
                    <a:pt x="1125" y="366"/>
                  </a:lnTo>
                  <a:lnTo>
                    <a:pt x="1122" y="366"/>
                  </a:lnTo>
                  <a:lnTo>
                    <a:pt x="1121" y="371"/>
                  </a:lnTo>
                  <a:lnTo>
                    <a:pt x="1121" y="375"/>
                  </a:lnTo>
                  <a:lnTo>
                    <a:pt x="1118" y="375"/>
                  </a:lnTo>
                  <a:lnTo>
                    <a:pt x="1117" y="376"/>
                  </a:lnTo>
                  <a:lnTo>
                    <a:pt x="1117" y="378"/>
                  </a:lnTo>
                  <a:lnTo>
                    <a:pt x="1117" y="382"/>
                  </a:lnTo>
                  <a:lnTo>
                    <a:pt x="1115" y="383"/>
                  </a:lnTo>
                  <a:lnTo>
                    <a:pt x="1113" y="384"/>
                  </a:lnTo>
                  <a:lnTo>
                    <a:pt x="1113" y="386"/>
                  </a:lnTo>
                  <a:lnTo>
                    <a:pt x="1114" y="387"/>
                  </a:lnTo>
                  <a:lnTo>
                    <a:pt x="1115" y="389"/>
                  </a:lnTo>
                  <a:lnTo>
                    <a:pt x="1115" y="390"/>
                  </a:lnTo>
                  <a:lnTo>
                    <a:pt x="1113" y="391"/>
                  </a:lnTo>
                  <a:lnTo>
                    <a:pt x="1109" y="397"/>
                  </a:lnTo>
                  <a:lnTo>
                    <a:pt x="1104" y="400"/>
                  </a:lnTo>
                  <a:lnTo>
                    <a:pt x="1106" y="404"/>
                  </a:lnTo>
                  <a:lnTo>
                    <a:pt x="1106" y="407"/>
                  </a:lnTo>
                  <a:lnTo>
                    <a:pt x="1103" y="406"/>
                  </a:lnTo>
                  <a:lnTo>
                    <a:pt x="1101" y="405"/>
                  </a:lnTo>
                  <a:lnTo>
                    <a:pt x="1097" y="411"/>
                  </a:lnTo>
                  <a:lnTo>
                    <a:pt x="1096" y="414"/>
                  </a:lnTo>
                  <a:lnTo>
                    <a:pt x="1094" y="415"/>
                  </a:lnTo>
                  <a:lnTo>
                    <a:pt x="1092" y="415"/>
                  </a:lnTo>
                  <a:lnTo>
                    <a:pt x="1090" y="415"/>
                  </a:lnTo>
                  <a:lnTo>
                    <a:pt x="1089" y="418"/>
                  </a:lnTo>
                  <a:lnTo>
                    <a:pt x="1088" y="419"/>
                  </a:lnTo>
                  <a:lnTo>
                    <a:pt x="1083" y="412"/>
                  </a:lnTo>
                  <a:lnTo>
                    <a:pt x="1081" y="412"/>
                  </a:lnTo>
                  <a:lnTo>
                    <a:pt x="1081" y="410"/>
                  </a:lnTo>
                  <a:lnTo>
                    <a:pt x="1081" y="408"/>
                  </a:lnTo>
                  <a:lnTo>
                    <a:pt x="1078" y="407"/>
                  </a:lnTo>
                  <a:lnTo>
                    <a:pt x="1078" y="410"/>
                  </a:lnTo>
                  <a:lnTo>
                    <a:pt x="1075" y="413"/>
                  </a:lnTo>
                  <a:lnTo>
                    <a:pt x="1072" y="401"/>
                  </a:lnTo>
                  <a:lnTo>
                    <a:pt x="1062" y="400"/>
                  </a:lnTo>
                  <a:lnTo>
                    <a:pt x="1062" y="398"/>
                  </a:lnTo>
                  <a:lnTo>
                    <a:pt x="1061" y="398"/>
                  </a:lnTo>
                  <a:lnTo>
                    <a:pt x="1060" y="398"/>
                  </a:lnTo>
                  <a:lnTo>
                    <a:pt x="1058" y="399"/>
                  </a:lnTo>
                  <a:lnTo>
                    <a:pt x="1054" y="397"/>
                  </a:lnTo>
                  <a:lnTo>
                    <a:pt x="1051" y="394"/>
                  </a:lnTo>
                  <a:lnTo>
                    <a:pt x="1051" y="393"/>
                  </a:lnTo>
                  <a:lnTo>
                    <a:pt x="1051" y="392"/>
                  </a:lnTo>
                  <a:lnTo>
                    <a:pt x="1049" y="392"/>
                  </a:lnTo>
                  <a:lnTo>
                    <a:pt x="1049" y="390"/>
                  </a:lnTo>
                  <a:lnTo>
                    <a:pt x="1052" y="389"/>
                  </a:lnTo>
                  <a:lnTo>
                    <a:pt x="1053" y="384"/>
                  </a:lnTo>
                  <a:lnTo>
                    <a:pt x="1052" y="379"/>
                  </a:lnTo>
                  <a:lnTo>
                    <a:pt x="1048" y="377"/>
                  </a:lnTo>
                  <a:lnTo>
                    <a:pt x="1049" y="376"/>
                  </a:lnTo>
                  <a:lnTo>
                    <a:pt x="1048" y="373"/>
                  </a:lnTo>
                  <a:lnTo>
                    <a:pt x="1048" y="371"/>
                  </a:lnTo>
                  <a:lnTo>
                    <a:pt x="1048" y="370"/>
                  </a:lnTo>
                  <a:lnTo>
                    <a:pt x="1054" y="369"/>
                  </a:lnTo>
                  <a:lnTo>
                    <a:pt x="1054" y="365"/>
                  </a:lnTo>
                  <a:lnTo>
                    <a:pt x="1052" y="366"/>
                  </a:lnTo>
                  <a:lnTo>
                    <a:pt x="1052" y="365"/>
                  </a:lnTo>
                  <a:lnTo>
                    <a:pt x="1053" y="360"/>
                  </a:lnTo>
                  <a:lnTo>
                    <a:pt x="1059" y="352"/>
                  </a:lnTo>
                  <a:lnTo>
                    <a:pt x="1058" y="352"/>
                  </a:lnTo>
                  <a:lnTo>
                    <a:pt x="1055" y="352"/>
                  </a:lnTo>
                  <a:lnTo>
                    <a:pt x="1053" y="356"/>
                  </a:lnTo>
                  <a:lnTo>
                    <a:pt x="1052" y="355"/>
                  </a:lnTo>
                  <a:lnTo>
                    <a:pt x="1049" y="353"/>
                  </a:lnTo>
                  <a:lnTo>
                    <a:pt x="1041" y="352"/>
                  </a:lnTo>
                  <a:lnTo>
                    <a:pt x="1041" y="351"/>
                  </a:lnTo>
                  <a:lnTo>
                    <a:pt x="1047" y="348"/>
                  </a:lnTo>
                  <a:lnTo>
                    <a:pt x="1047" y="345"/>
                  </a:lnTo>
                  <a:lnTo>
                    <a:pt x="1035" y="344"/>
                  </a:lnTo>
                  <a:lnTo>
                    <a:pt x="1024" y="344"/>
                  </a:lnTo>
                  <a:lnTo>
                    <a:pt x="1024" y="341"/>
                  </a:lnTo>
                  <a:lnTo>
                    <a:pt x="1023" y="337"/>
                  </a:lnTo>
                  <a:lnTo>
                    <a:pt x="1019" y="338"/>
                  </a:lnTo>
                  <a:lnTo>
                    <a:pt x="1019" y="335"/>
                  </a:lnTo>
                  <a:lnTo>
                    <a:pt x="1019" y="331"/>
                  </a:lnTo>
                  <a:lnTo>
                    <a:pt x="1017" y="331"/>
                  </a:lnTo>
                  <a:lnTo>
                    <a:pt x="1016" y="330"/>
                  </a:lnTo>
                  <a:lnTo>
                    <a:pt x="1012" y="330"/>
                  </a:lnTo>
                  <a:lnTo>
                    <a:pt x="1012" y="328"/>
                  </a:lnTo>
                  <a:lnTo>
                    <a:pt x="1012" y="325"/>
                  </a:lnTo>
                  <a:lnTo>
                    <a:pt x="1010" y="324"/>
                  </a:lnTo>
                  <a:lnTo>
                    <a:pt x="1009" y="324"/>
                  </a:lnTo>
                  <a:lnTo>
                    <a:pt x="1005" y="320"/>
                  </a:lnTo>
                  <a:lnTo>
                    <a:pt x="1000" y="318"/>
                  </a:lnTo>
                  <a:lnTo>
                    <a:pt x="996" y="317"/>
                  </a:lnTo>
                  <a:lnTo>
                    <a:pt x="994" y="315"/>
                  </a:lnTo>
                  <a:lnTo>
                    <a:pt x="992" y="316"/>
                  </a:lnTo>
                  <a:lnTo>
                    <a:pt x="987" y="320"/>
                  </a:lnTo>
                  <a:lnTo>
                    <a:pt x="982" y="325"/>
                  </a:lnTo>
                  <a:lnTo>
                    <a:pt x="978" y="325"/>
                  </a:lnTo>
                  <a:lnTo>
                    <a:pt x="976" y="324"/>
                  </a:lnTo>
                  <a:lnTo>
                    <a:pt x="970" y="323"/>
                  </a:lnTo>
                  <a:lnTo>
                    <a:pt x="966" y="323"/>
                  </a:lnTo>
                  <a:lnTo>
                    <a:pt x="963" y="323"/>
                  </a:lnTo>
                  <a:lnTo>
                    <a:pt x="961" y="324"/>
                  </a:lnTo>
                  <a:lnTo>
                    <a:pt x="957" y="324"/>
                  </a:lnTo>
                  <a:lnTo>
                    <a:pt x="954" y="321"/>
                  </a:lnTo>
                  <a:lnTo>
                    <a:pt x="951" y="321"/>
                  </a:lnTo>
                  <a:lnTo>
                    <a:pt x="948" y="322"/>
                  </a:lnTo>
                  <a:lnTo>
                    <a:pt x="943" y="320"/>
                  </a:lnTo>
                  <a:lnTo>
                    <a:pt x="941" y="320"/>
                  </a:lnTo>
                  <a:lnTo>
                    <a:pt x="938" y="321"/>
                  </a:lnTo>
                  <a:lnTo>
                    <a:pt x="935" y="323"/>
                  </a:lnTo>
                  <a:lnTo>
                    <a:pt x="934" y="323"/>
                  </a:lnTo>
                  <a:lnTo>
                    <a:pt x="931" y="323"/>
                  </a:lnTo>
                  <a:lnTo>
                    <a:pt x="930" y="324"/>
                  </a:lnTo>
                  <a:lnTo>
                    <a:pt x="930" y="328"/>
                  </a:lnTo>
                  <a:lnTo>
                    <a:pt x="931" y="329"/>
                  </a:lnTo>
                  <a:lnTo>
                    <a:pt x="934" y="331"/>
                  </a:lnTo>
                  <a:lnTo>
                    <a:pt x="937" y="330"/>
                  </a:lnTo>
                  <a:lnTo>
                    <a:pt x="937" y="335"/>
                  </a:lnTo>
                  <a:lnTo>
                    <a:pt x="935" y="336"/>
                  </a:lnTo>
                  <a:lnTo>
                    <a:pt x="935" y="338"/>
                  </a:lnTo>
                  <a:lnTo>
                    <a:pt x="935" y="341"/>
                  </a:lnTo>
                  <a:lnTo>
                    <a:pt x="931" y="345"/>
                  </a:lnTo>
                  <a:lnTo>
                    <a:pt x="928" y="352"/>
                  </a:lnTo>
                  <a:lnTo>
                    <a:pt x="930" y="356"/>
                  </a:lnTo>
                  <a:lnTo>
                    <a:pt x="933" y="356"/>
                  </a:lnTo>
                  <a:lnTo>
                    <a:pt x="935" y="356"/>
                  </a:lnTo>
                  <a:lnTo>
                    <a:pt x="931" y="358"/>
                  </a:lnTo>
                  <a:lnTo>
                    <a:pt x="933" y="365"/>
                  </a:lnTo>
                  <a:lnTo>
                    <a:pt x="933" y="367"/>
                  </a:lnTo>
                  <a:lnTo>
                    <a:pt x="935" y="370"/>
                  </a:lnTo>
                  <a:lnTo>
                    <a:pt x="934" y="371"/>
                  </a:lnTo>
                  <a:lnTo>
                    <a:pt x="934" y="373"/>
                  </a:lnTo>
                  <a:lnTo>
                    <a:pt x="937" y="375"/>
                  </a:lnTo>
                  <a:lnTo>
                    <a:pt x="937" y="377"/>
                  </a:lnTo>
                  <a:lnTo>
                    <a:pt x="937" y="379"/>
                  </a:lnTo>
                  <a:lnTo>
                    <a:pt x="935" y="379"/>
                  </a:lnTo>
                  <a:lnTo>
                    <a:pt x="935" y="382"/>
                  </a:lnTo>
                  <a:lnTo>
                    <a:pt x="935" y="384"/>
                  </a:lnTo>
                  <a:lnTo>
                    <a:pt x="930" y="383"/>
                  </a:lnTo>
                  <a:lnTo>
                    <a:pt x="929" y="385"/>
                  </a:lnTo>
                  <a:lnTo>
                    <a:pt x="930" y="385"/>
                  </a:lnTo>
                  <a:lnTo>
                    <a:pt x="931" y="386"/>
                  </a:lnTo>
                  <a:lnTo>
                    <a:pt x="931" y="391"/>
                  </a:lnTo>
                  <a:lnTo>
                    <a:pt x="924" y="393"/>
                  </a:lnTo>
                  <a:lnTo>
                    <a:pt x="921" y="396"/>
                  </a:lnTo>
                  <a:lnTo>
                    <a:pt x="918" y="399"/>
                  </a:lnTo>
                  <a:lnTo>
                    <a:pt x="916" y="405"/>
                  </a:lnTo>
                  <a:lnTo>
                    <a:pt x="917" y="406"/>
                  </a:lnTo>
                  <a:lnTo>
                    <a:pt x="917" y="407"/>
                  </a:lnTo>
                  <a:lnTo>
                    <a:pt x="921" y="408"/>
                  </a:lnTo>
                  <a:lnTo>
                    <a:pt x="924" y="410"/>
                  </a:lnTo>
                  <a:lnTo>
                    <a:pt x="925" y="412"/>
                  </a:lnTo>
                  <a:lnTo>
                    <a:pt x="928" y="414"/>
                  </a:lnTo>
                  <a:lnTo>
                    <a:pt x="930" y="415"/>
                  </a:lnTo>
                  <a:lnTo>
                    <a:pt x="934" y="415"/>
                  </a:lnTo>
                  <a:lnTo>
                    <a:pt x="934" y="419"/>
                  </a:lnTo>
                  <a:lnTo>
                    <a:pt x="935" y="421"/>
                  </a:lnTo>
                  <a:lnTo>
                    <a:pt x="936" y="422"/>
                  </a:lnTo>
                  <a:lnTo>
                    <a:pt x="937" y="426"/>
                  </a:lnTo>
                  <a:lnTo>
                    <a:pt x="937" y="429"/>
                  </a:lnTo>
                  <a:lnTo>
                    <a:pt x="940" y="431"/>
                  </a:lnTo>
                  <a:lnTo>
                    <a:pt x="941" y="432"/>
                  </a:lnTo>
                  <a:lnTo>
                    <a:pt x="942" y="435"/>
                  </a:lnTo>
                  <a:lnTo>
                    <a:pt x="943" y="438"/>
                  </a:lnTo>
                  <a:lnTo>
                    <a:pt x="943" y="441"/>
                  </a:lnTo>
                  <a:lnTo>
                    <a:pt x="944" y="444"/>
                  </a:lnTo>
                  <a:lnTo>
                    <a:pt x="948" y="447"/>
                  </a:lnTo>
                  <a:lnTo>
                    <a:pt x="951" y="448"/>
                  </a:lnTo>
                  <a:lnTo>
                    <a:pt x="949" y="453"/>
                  </a:lnTo>
                  <a:lnTo>
                    <a:pt x="947" y="458"/>
                  </a:lnTo>
                  <a:lnTo>
                    <a:pt x="947" y="462"/>
                  </a:lnTo>
                  <a:lnTo>
                    <a:pt x="947" y="469"/>
                  </a:lnTo>
                  <a:lnTo>
                    <a:pt x="949" y="469"/>
                  </a:lnTo>
                  <a:lnTo>
                    <a:pt x="950" y="463"/>
                  </a:lnTo>
                  <a:lnTo>
                    <a:pt x="950" y="462"/>
                  </a:lnTo>
                  <a:lnTo>
                    <a:pt x="950" y="463"/>
                  </a:lnTo>
                  <a:lnTo>
                    <a:pt x="954" y="470"/>
                  </a:lnTo>
                  <a:lnTo>
                    <a:pt x="945" y="472"/>
                  </a:lnTo>
                  <a:lnTo>
                    <a:pt x="945" y="475"/>
                  </a:lnTo>
                  <a:lnTo>
                    <a:pt x="944" y="477"/>
                  </a:lnTo>
                  <a:lnTo>
                    <a:pt x="941" y="481"/>
                  </a:lnTo>
                  <a:lnTo>
                    <a:pt x="937" y="483"/>
                  </a:lnTo>
                  <a:lnTo>
                    <a:pt x="936" y="487"/>
                  </a:lnTo>
                  <a:lnTo>
                    <a:pt x="935" y="489"/>
                  </a:lnTo>
                  <a:lnTo>
                    <a:pt x="931" y="491"/>
                  </a:lnTo>
                  <a:lnTo>
                    <a:pt x="928" y="495"/>
                  </a:lnTo>
                  <a:lnTo>
                    <a:pt x="927" y="498"/>
                  </a:lnTo>
                  <a:lnTo>
                    <a:pt x="923" y="498"/>
                  </a:lnTo>
                  <a:lnTo>
                    <a:pt x="921" y="498"/>
                  </a:lnTo>
                  <a:lnTo>
                    <a:pt x="920" y="501"/>
                  </a:lnTo>
                  <a:lnTo>
                    <a:pt x="918" y="502"/>
                  </a:lnTo>
                  <a:lnTo>
                    <a:pt x="914" y="504"/>
                  </a:lnTo>
                  <a:lnTo>
                    <a:pt x="909" y="506"/>
                  </a:lnTo>
                  <a:lnTo>
                    <a:pt x="908" y="507"/>
                  </a:lnTo>
                  <a:lnTo>
                    <a:pt x="908" y="514"/>
                  </a:lnTo>
                  <a:lnTo>
                    <a:pt x="908" y="522"/>
                  </a:lnTo>
                  <a:lnTo>
                    <a:pt x="915" y="527"/>
                  </a:lnTo>
                  <a:lnTo>
                    <a:pt x="916" y="531"/>
                  </a:lnTo>
                  <a:lnTo>
                    <a:pt x="916" y="537"/>
                  </a:lnTo>
                  <a:lnTo>
                    <a:pt x="915" y="543"/>
                  </a:lnTo>
                  <a:lnTo>
                    <a:pt x="915" y="549"/>
                  </a:lnTo>
                  <a:lnTo>
                    <a:pt x="917" y="550"/>
                  </a:lnTo>
                  <a:lnTo>
                    <a:pt x="917" y="552"/>
                  </a:lnTo>
                  <a:lnTo>
                    <a:pt x="917" y="553"/>
                  </a:lnTo>
                  <a:lnTo>
                    <a:pt x="917" y="556"/>
                  </a:lnTo>
                  <a:lnTo>
                    <a:pt x="918" y="557"/>
                  </a:lnTo>
                  <a:lnTo>
                    <a:pt x="921" y="558"/>
                  </a:lnTo>
                  <a:lnTo>
                    <a:pt x="920" y="558"/>
                  </a:lnTo>
                  <a:lnTo>
                    <a:pt x="914" y="569"/>
                  </a:lnTo>
                  <a:lnTo>
                    <a:pt x="915" y="572"/>
                  </a:lnTo>
                  <a:lnTo>
                    <a:pt x="915" y="573"/>
                  </a:lnTo>
                  <a:lnTo>
                    <a:pt x="915" y="576"/>
                  </a:lnTo>
                  <a:lnTo>
                    <a:pt x="914" y="576"/>
                  </a:lnTo>
                  <a:lnTo>
                    <a:pt x="911" y="576"/>
                  </a:lnTo>
                  <a:lnTo>
                    <a:pt x="910" y="576"/>
                  </a:lnTo>
                  <a:lnTo>
                    <a:pt x="908" y="576"/>
                  </a:lnTo>
                  <a:lnTo>
                    <a:pt x="907" y="579"/>
                  </a:lnTo>
                  <a:lnTo>
                    <a:pt x="906" y="580"/>
                  </a:lnTo>
                  <a:lnTo>
                    <a:pt x="906" y="583"/>
                  </a:lnTo>
                  <a:lnTo>
                    <a:pt x="890" y="582"/>
                  </a:lnTo>
                  <a:lnTo>
                    <a:pt x="890" y="579"/>
                  </a:lnTo>
                  <a:lnTo>
                    <a:pt x="892" y="579"/>
                  </a:lnTo>
                  <a:lnTo>
                    <a:pt x="892" y="578"/>
                  </a:lnTo>
                  <a:lnTo>
                    <a:pt x="889" y="576"/>
                  </a:lnTo>
                  <a:lnTo>
                    <a:pt x="886" y="572"/>
                  </a:lnTo>
                  <a:lnTo>
                    <a:pt x="876" y="564"/>
                  </a:lnTo>
                  <a:lnTo>
                    <a:pt x="876" y="563"/>
                  </a:lnTo>
                  <a:lnTo>
                    <a:pt x="876" y="562"/>
                  </a:lnTo>
                  <a:lnTo>
                    <a:pt x="879" y="560"/>
                  </a:lnTo>
                  <a:lnTo>
                    <a:pt x="878" y="558"/>
                  </a:lnTo>
                  <a:lnTo>
                    <a:pt x="875" y="553"/>
                  </a:lnTo>
                  <a:lnTo>
                    <a:pt x="872" y="549"/>
                  </a:lnTo>
                  <a:lnTo>
                    <a:pt x="869" y="549"/>
                  </a:lnTo>
                  <a:lnTo>
                    <a:pt x="868" y="549"/>
                  </a:lnTo>
                  <a:lnTo>
                    <a:pt x="869" y="536"/>
                  </a:lnTo>
                  <a:lnTo>
                    <a:pt x="869" y="528"/>
                  </a:lnTo>
                  <a:lnTo>
                    <a:pt x="869" y="523"/>
                  </a:lnTo>
                  <a:lnTo>
                    <a:pt x="866" y="520"/>
                  </a:lnTo>
                  <a:lnTo>
                    <a:pt x="866" y="517"/>
                  </a:lnTo>
                  <a:lnTo>
                    <a:pt x="867" y="514"/>
                  </a:lnTo>
                  <a:lnTo>
                    <a:pt x="869" y="509"/>
                  </a:lnTo>
                  <a:lnTo>
                    <a:pt x="869" y="504"/>
                  </a:lnTo>
                  <a:lnTo>
                    <a:pt x="869" y="498"/>
                  </a:lnTo>
                  <a:lnTo>
                    <a:pt x="858" y="495"/>
                  </a:lnTo>
                  <a:lnTo>
                    <a:pt x="856" y="495"/>
                  </a:lnTo>
                  <a:lnTo>
                    <a:pt x="855" y="495"/>
                  </a:lnTo>
                  <a:lnTo>
                    <a:pt x="854" y="496"/>
                  </a:lnTo>
                  <a:lnTo>
                    <a:pt x="852" y="496"/>
                  </a:lnTo>
                  <a:lnTo>
                    <a:pt x="848" y="493"/>
                  </a:lnTo>
                  <a:lnTo>
                    <a:pt x="844" y="493"/>
                  </a:lnTo>
                  <a:lnTo>
                    <a:pt x="839" y="493"/>
                  </a:lnTo>
                  <a:lnTo>
                    <a:pt x="834" y="494"/>
                  </a:lnTo>
                  <a:lnTo>
                    <a:pt x="830" y="494"/>
                  </a:lnTo>
                  <a:lnTo>
                    <a:pt x="824" y="490"/>
                  </a:lnTo>
                  <a:lnTo>
                    <a:pt x="824" y="488"/>
                  </a:lnTo>
                  <a:lnTo>
                    <a:pt x="820" y="487"/>
                  </a:lnTo>
                  <a:lnTo>
                    <a:pt x="818" y="487"/>
                  </a:lnTo>
                  <a:lnTo>
                    <a:pt x="817" y="487"/>
                  </a:lnTo>
                  <a:lnTo>
                    <a:pt x="816" y="484"/>
                  </a:lnTo>
                  <a:lnTo>
                    <a:pt x="814" y="482"/>
                  </a:lnTo>
                  <a:lnTo>
                    <a:pt x="812" y="482"/>
                  </a:lnTo>
                  <a:lnTo>
                    <a:pt x="810" y="482"/>
                  </a:lnTo>
                  <a:lnTo>
                    <a:pt x="807" y="483"/>
                  </a:lnTo>
                  <a:lnTo>
                    <a:pt x="804" y="482"/>
                  </a:lnTo>
                  <a:lnTo>
                    <a:pt x="803" y="481"/>
                  </a:lnTo>
                  <a:lnTo>
                    <a:pt x="800" y="479"/>
                  </a:lnTo>
                  <a:lnTo>
                    <a:pt x="798" y="475"/>
                  </a:lnTo>
                  <a:lnTo>
                    <a:pt x="796" y="475"/>
                  </a:lnTo>
                  <a:lnTo>
                    <a:pt x="793" y="475"/>
                  </a:lnTo>
                  <a:lnTo>
                    <a:pt x="789" y="475"/>
                  </a:lnTo>
                  <a:lnTo>
                    <a:pt x="789" y="472"/>
                  </a:lnTo>
                  <a:lnTo>
                    <a:pt x="789" y="469"/>
                  </a:lnTo>
                  <a:lnTo>
                    <a:pt x="786" y="466"/>
                  </a:lnTo>
                  <a:lnTo>
                    <a:pt x="784" y="463"/>
                  </a:lnTo>
                  <a:lnTo>
                    <a:pt x="784" y="460"/>
                  </a:lnTo>
                  <a:lnTo>
                    <a:pt x="782" y="459"/>
                  </a:lnTo>
                  <a:lnTo>
                    <a:pt x="779" y="459"/>
                  </a:lnTo>
                  <a:lnTo>
                    <a:pt x="777" y="459"/>
                  </a:lnTo>
                  <a:lnTo>
                    <a:pt x="775" y="459"/>
                  </a:lnTo>
                  <a:lnTo>
                    <a:pt x="772" y="456"/>
                  </a:lnTo>
                  <a:lnTo>
                    <a:pt x="770" y="453"/>
                  </a:lnTo>
                  <a:lnTo>
                    <a:pt x="768" y="453"/>
                  </a:lnTo>
                  <a:lnTo>
                    <a:pt x="765" y="453"/>
                  </a:lnTo>
                  <a:lnTo>
                    <a:pt x="763" y="452"/>
                  </a:lnTo>
                  <a:lnTo>
                    <a:pt x="761" y="451"/>
                  </a:lnTo>
                  <a:lnTo>
                    <a:pt x="757" y="447"/>
                  </a:lnTo>
                  <a:lnTo>
                    <a:pt x="754" y="447"/>
                  </a:lnTo>
                  <a:lnTo>
                    <a:pt x="751" y="447"/>
                  </a:lnTo>
                  <a:lnTo>
                    <a:pt x="748" y="444"/>
                  </a:lnTo>
                  <a:lnTo>
                    <a:pt x="743" y="441"/>
                  </a:lnTo>
                  <a:lnTo>
                    <a:pt x="738" y="441"/>
                  </a:lnTo>
                  <a:lnTo>
                    <a:pt x="733" y="442"/>
                  </a:lnTo>
                  <a:lnTo>
                    <a:pt x="722" y="446"/>
                  </a:lnTo>
                  <a:lnTo>
                    <a:pt x="722" y="447"/>
                  </a:lnTo>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09" name="Freeform 452"/>
            <p:cNvSpPr>
              <a:spLocks/>
            </p:cNvSpPr>
            <p:nvPr/>
          </p:nvSpPr>
          <p:spPr bwMode="auto">
            <a:xfrm>
              <a:off x="1606" y="1152"/>
              <a:ext cx="4" cy="4"/>
            </a:xfrm>
            <a:custGeom>
              <a:avLst/>
              <a:gdLst>
                <a:gd name="T0" fmla="*/ 2 w 4"/>
                <a:gd name="T1" fmla="*/ 0 h 4"/>
                <a:gd name="T2" fmla="*/ 0 w 4"/>
                <a:gd name="T3" fmla="*/ 3 h 4"/>
                <a:gd name="T4" fmla="*/ 0 w 4"/>
                <a:gd name="T5" fmla="*/ 3 h 4"/>
                <a:gd name="T6" fmla="*/ 4 w 4"/>
                <a:gd name="T7" fmla="*/ 4 h 4"/>
                <a:gd name="T8" fmla="*/ 4 w 4"/>
                <a:gd name="T9" fmla="*/ 4 h 4"/>
                <a:gd name="T10" fmla="*/ 4 w 4"/>
                <a:gd name="T11" fmla="*/ 2 h 4"/>
                <a:gd name="T12" fmla="*/ 4 w 4"/>
                <a:gd name="T13" fmla="*/ 0 h 4"/>
                <a:gd name="T14" fmla="*/ 2 w 4"/>
                <a:gd name="T15" fmla="*/ 0 h 4"/>
                <a:gd name="T16" fmla="*/ 2 w 4"/>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4"/>
                <a:gd name="T29" fmla="*/ 4 w 4"/>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4">
                  <a:moveTo>
                    <a:pt x="2" y="0"/>
                  </a:moveTo>
                  <a:lnTo>
                    <a:pt x="0" y="3"/>
                  </a:lnTo>
                  <a:lnTo>
                    <a:pt x="4" y="4"/>
                  </a:lnTo>
                  <a:lnTo>
                    <a:pt x="4" y="2"/>
                  </a:lnTo>
                  <a:lnTo>
                    <a:pt x="4" y="0"/>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10" name="Freeform 453"/>
            <p:cNvSpPr>
              <a:spLocks/>
            </p:cNvSpPr>
            <p:nvPr/>
          </p:nvSpPr>
          <p:spPr bwMode="auto">
            <a:xfrm>
              <a:off x="1608" y="1209"/>
              <a:ext cx="74" cy="60"/>
            </a:xfrm>
            <a:custGeom>
              <a:avLst/>
              <a:gdLst>
                <a:gd name="T0" fmla="*/ 16 w 74"/>
                <a:gd name="T1" fmla="*/ 0 h 60"/>
                <a:gd name="T2" fmla="*/ 12 w 74"/>
                <a:gd name="T3" fmla="*/ 16 h 60"/>
                <a:gd name="T4" fmla="*/ 15 w 74"/>
                <a:gd name="T5" fmla="*/ 33 h 60"/>
                <a:gd name="T6" fmla="*/ 1 w 74"/>
                <a:gd name="T7" fmla="*/ 43 h 60"/>
                <a:gd name="T8" fmla="*/ 0 w 74"/>
                <a:gd name="T9" fmla="*/ 46 h 60"/>
                <a:gd name="T10" fmla="*/ 1 w 74"/>
                <a:gd name="T11" fmla="*/ 51 h 60"/>
                <a:gd name="T12" fmla="*/ 4 w 74"/>
                <a:gd name="T13" fmla="*/ 51 h 60"/>
                <a:gd name="T14" fmla="*/ 10 w 74"/>
                <a:gd name="T15" fmla="*/ 50 h 60"/>
                <a:gd name="T16" fmla="*/ 14 w 74"/>
                <a:gd name="T17" fmla="*/ 49 h 60"/>
                <a:gd name="T18" fmla="*/ 15 w 74"/>
                <a:gd name="T19" fmla="*/ 50 h 60"/>
                <a:gd name="T20" fmla="*/ 14 w 74"/>
                <a:gd name="T21" fmla="*/ 51 h 60"/>
                <a:gd name="T22" fmla="*/ 15 w 74"/>
                <a:gd name="T23" fmla="*/ 59 h 60"/>
                <a:gd name="T24" fmla="*/ 28 w 74"/>
                <a:gd name="T25" fmla="*/ 58 h 60"/>
                <a:gd name="T26" fmla="*/ 28 w 74"/>
                <a:gd name="T27" fmla="*/ 54 h 60"/>
                <a:gd name="T28" fmla="*/ 31 w 74"/>
                <a:gd name="T29" fmla="*/ 51 h 60"/>
                <a:gd name="T30" fmla="*/ 31 w 74"/>
                <a:gd name="T31" fmla="*/ 47 h 60"/>
                <a:gd name="T32" fmla="*/ 31 w 74"/>
                <a:gd name="T33" fmla="*/ 39 h 60"/>
                <a:gd name="T34" fmla="*/ 31 w 74"/>
                <a:gd name="T35" fmla="*/ 36 h 60"/>
                <a:gd name="T36" fmla="*/ 37 w 74"/>
                <a:gd name="T37" fmla="*/ 30 h 60"/>
                <a:gd name="T38" fmla="*/ 42 w 74"/>
                <a:gd name="T39" fmla="*/ 30 h 60"/>
                <a:gd name="T40" fmla="*/ 42 w 74"/>
                <a:gd name="T41" fmla="*/ 30 h 60"/>
                <a:gd name="T42" fmla="*/ 45 w 74"/>
                <a:gd name="T43" fmla="*/ 30 h 60"/>
                <a:gd name="T44" fmla="*/ 47 w 74"/>
                <a:gd name="T45" fmla="*/ 35 h 60"/>
                <a:gd name="T46" fmla="*/ 46 w 74"/>
                <a:gd name="T47" fmla="*/ 37 h 60"/>
                <a:gd name="T48" fmla="*/ 47 w 74"/>
                <a:gd name="T49" fmla="*/ 38 h 60"/>
                <a:gd name="T50" fmla="*/ 43 w 74"/>
                <a:gd name="T51" fmla="*/ 40 h 60"/>
                <a:gd name="T52" fmla="*/ 44 w 74"/>
                <a:gd name="T53" fmla="*/ 44 h 60"/>
                <a:gd name="T54" fmla="*/ 45 w 74"/>
                <a:gd name="T55" fmla="*/ 44 h 60"/>
                <a:gd name="T56" fmla="*/ 47 w 74"/>
                <a:gd name="T57" fmla="*/ 44 h 60"/>
                <a:gd name="T58" fmla="*/ 50 w 74"/>
                <a:gd name="T59" fmla="*/ 47 h 60"/>
                <a:gd name="T60" fmla="*/ 60 w 74"/>
                <a:gd name="T61" fmla="*/ 49 h 60"/>
                <a:gd name="T62" fmla="*/ 69 w 74"/>
                <a:gd name="T63" fmla="*/ 52 h 60"/>
                <a:gd name="T64" fmla="*/ 72 w 74"/>
                <a:gd name="T65" fmla="*/ 49 h 60"/>
                <a:gd name="T66" fmla="*/ 72 w 74"/>
                <a:gd name="T67" fmla="*/ 45 h 60"/>
                <a:gd name="T68" fmla="*/ 72 w 74"/>
                <a:gd name="T69" fmla="*/ 42 h 60"/>
                <a:gd name="T70" fmla="*/ 74 w 74"/>
                <a:gd name="T71" fmla="*/ 40 h 60"/>
                <a:gd name="T72" fmla="*/ 74 w 74"/>
                <a:gd name="T73" fmla="*/ 37 h 60"/>
                <a:gd name="T74" fmla="*/ 67 w 74"/>
                <a:gd name="T75" fmla="*/ 37 h 60"/>
                <a:gd name="T76" fmla="*/ 62 w 74"/>
                <a:gd name="T77" fmla="*/ 37 h 60"/>
                <a:gd name="T78" fmla="*/ 58 w 74"/>
                <a:gd name="T79" fmla="*/ 42 h 60"/>
                <a:gd name="T80" fmla="*/ 57 w 74"/>
                <a:gd name="T81" fmla="*/ 33 h 60"/>
                <a:gd name="T82" fmla="*/ 54 w 74"/>
                <a:gd name="T83" fmla="*/ 28 h 60"/>
                <a:gd name="T84" fmla="*/ 52 w 74"/>
                <a:gd name="T85" fmla="*/ 25 h 60"/>
                <a:gd name="T86" fmla="*/ 43 w 74"/>
                <a:gd name="T87" fmla="*/ 16 h 60"/>
                <a:gd name="T88" fmla="*/ 42 w 74"/>
                <a:gd name="T89" fmla="*/ 16 h 60"/>
                <a:gd name="T90" fmla="*/ 40 w 74"/>
                <a:gd name="T91" fmla="*/ 12 h 60"/>
                <a:gd name="T92" fmla="*/ 40 w 74"/>
                <a:gd name="T93" fmla="*/ 11 h 60"/>
                <a:gd name="T94" fmla="*/ 35 w 74"/>
                <a:gd name="T95" fmla="*/ 11 h 60"/>
                <a:gd name="T96" fmla="*/ 29 w 74"/>
                <a:gd name="T97" fmla="*/ 10 h 60"/>
                <a:gd name="T98" fmla="*/ 28 w 74"/>
                <a:gd name="T99" fmla="*/ 8 h 60"/>
                <a:gd name="T100" fmla="*/ 25 w 74"/>
                <a:gd name="T101" fmla="*/ 10 h 60"/>
                <a:gd name="T102" fmla="*/ 23 w 74"/>
                <a:gd name="T103" fmla="*/ 12 h 60"/>
                <a:gd name="T104" fmla="*/ 22 w 74"/>
                <a:gd name="T105" fmla="*/ 11 h 60"/>
                <a:gd name="T106" fmla="*/ 18 w 74"/>
                <a:gd name="T107" fmla="*/ 7 h 60"/>
                <a:gd name="T108" fmla="*/ 23 w 74"/>
                <a:gd name="T109" fmla="*/ 3 h 60"/>
                <a:gd name="T110" fmla="*/ 22 w 74"/>
                <a:gd name="T111" fmla="*/ 2 h 60"/>
                <a:gd name="T112" fmla="*/ 16 w 74"/>
                <a:gd name="T113" fmla="*/ 0 h 6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74"/>
                <a:gd name="T172" fmla="*/ 0 h 60"/>
                <a:gd name="T173" fmla="*/ 74 w 74"/>
                <a:gd name="T174" fmla="*/ 60 h 6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74" h="60">
                  <a:moveTo>
                    <a:pt x="16" y="0"/>
                  </a:moveTo>
                  <a:lnTo>
                    <a:pt x="16" y="0"/>
                  </a:lnTo>
                  <a:lnTo>
                    <a:pt x="14" y="8"/>
                  </a:lnTo>
                  <a:lnTo>
                    <a:pt x="12" y="16"/>
                  </a:lnTo>
                  <a:lnTo>
                    <a:pt x="14" y="25"/>
                  </a:lnTo>
                  <a:lnTo>
                    <a:pt x="15" y="33"/>
                  </a:lnTo>
                  <a:lnTo>
                    <a:pt x="1" y="43"/>
                  </a:lnTo>
                  <a:lnTo>
                    <a:pt x="0" y="46"/>
                  </a:lnTo>
                  <a:lnTo>
                    <a:pt x="0" y="49"/>
                  </a:lnTo>
                  <a:lnTo>
                    <a:pt x="1" y="51"/>
                  </a:lnTo>
                  <a:lnTo>
                    <a:pt x="4" y="51"/>
                  </a:lnTo>
                  <a:lnTo>
                    <a:pt x="7" y="51"/>
                  </a:lnTo>
                  <a:lnTo>
                    <a:pt x="10" y="50"/>
                  </a:lnTo>
                  <a:lnTo>
                    <a:pt x="14" y="49"/>
                  </a:lnTo>
                  <a:lnTo>
                    <a:pt x="15" y="49"/>
                  </a:lnTo>
                  <a:lnTo>
                    <a:pt x="15" y="50"/>
                  </a:lnTo>
                  <a:lnTo>
                    <a:pt x="14" y="51"/>
                  </a:lnTo>
                  <a:lnTo>
                    <a:pt x="15" y="59"/>
                  </a:lnTo>
                  <a:lnTo>
                    <a:pt x="22" y="60"/>
                  </a:lnTo>
                  <a:lnTo>
                    <a:pt x="28" y="58"/>
                  </a:lnTo>
                  <a:lnTo>
                    <a:pt x="28" y="54"/>
                  </a:lnTo>
                  <a:lnTo>
                    <a:pt x="31" y="51"/>
                  </a:lnTo>
                  <a:lnTo>
                    <a:pt x="31" y="47"/>
                  </a:lnTo>
                  <a:lnTo>
                    <a:pt x="31" y="43"/>
                  </a:lnTo>
                  <a:lnTo>
                    <a:pt x="31" y="39"/>
                  </a:lnTo>
                  <a:lnTo>
                    <a:pt x="31" y="36"/>
                  </a:lnTo>
                  <a:lnTo>
                    <a:pt x="37" y="30"/>
                  </a:lnTo>
                  <a:lnTo>
                    <a:pt x="39" y="31"/>
                  </a:lnTo>
                  <a:lnTo>
                    <a:pt x="42" y="30"/>
                  </a:lnTo>
                  <a:lnTo>
                    <a:pt x="43" y="30"/>
                  </a:lnTo>
                  <a:lnTo>
                    <a:pt x="45" y="30"/>
                  </a:lnTo>
                  <a:lnTo>
                    <a:pt x="47" y="35"/>
                  </a:lnTo>
                  <a:lnTo>
                    <a:pt x="46" y="37"/>
                  </a:lnTo>
                  <a:lnTo>
                    <a:pt x="47" y="38"/>
                  </a:lnTo>
                  <a:lnTo>
                    <a:pt x="43" y="40"/>
                  </a:lnTo>
                  <a:lnTo>
                    <a:pt x="43" y="43"/>
                  </a:lnTo>
                  <a:lnTo>
                    <a:pt x="44" y="44"/>
                  </a:lnTo>
                  <a:lnTo>
                    <a:pt x="45" y="44"/>
                  </a:lnTo>
                  <a:lnTo>
                    <a:pt x="47" y="44"/>
                  </a:lnTo>
                  <a:lnTo>
                    <a:pt x="49" y="45"/>
                  </a:lnTo>
                  <a:lnTo>
                    <a:pt x="50" y="47"/>
                  </a:lnTo>
                  <a:lnTo>
                    <a:pt x="60" y="49"/>
                  </a:lnTo>
                  <a:lnTo>
                    <a:pt x="64" y="50"/>
                  </a:lnTo>
                  <a:lnTo>
                    <a:pt x="69" y="52"/>
                  </a:lnTo>
                  <a:lnTo>
                    <a:pt x="72" y="49"/>
                  </a:lnTo>
                  <a:lnTo>
                    <a:pt x="72" y="45"/>
                  </a:lnTo>
                  <a:lnTo>
                    <a:pt x="72" y="42"/>
                  </a:lnTo>
                  <a:lnTo>
                    <a:pt x="73" y="42"/>
                  </a:lnTo>
                  <a:lnTo>
                    <a:pt x="74" y="40"/>
                  </a:lnTo>
                  <a:lnTo>
                    <a:pt x="74" y="37"/>
                  </a:lnTo>
                  <a:lnTo>
                    <a:pt x="67" y="37"/>
                  </a:lnTo>
                  <a:lnTo>
                    <a:pt x="64" y="37"/>
                  </a:lnTo>
                  <a:lnTo>
                    <a:pt x="62" y="37"/>
                  </a:lnTo>
                  <a:lnTo>
                    <a:pt x="58" y="42"/>
                  </a:lnTo>
                  <a:lnTo>
                    <a:pt x="57" y="33"/>
                  </a:lnTo>
                  <a:lnTo>
                    <a:pt x="56" y="30"/>
                  </a:lnTo>
                  <a:lnTo>
                    <a:pt x="54" y="28"/>
                  </a:lnTo>
                  <a:lnTo>
                    <a:pt x="52" y="28"/>
                  </a:lnTo>
                  <a:lnTo>
                    <a:pt x="52" y="25"/>
                  </a:lnTo>
                  <a:lnTo>
                    <a:pt x="43" y="17"/>
                  </a:lnTo>
                  <a:lnTo>
                    <a:pt x="43" y="16"/>
                  </a:lnTo>
                  <a:lnTo>
                    <a:pt x="42" y="16"/>
                  </a:lnTo>
                  <a:lnTo>
                    <a:pt x="40" y="14"/>
                  </a:lnTo>
                  <a:lnTo>
                    <a:pt x="40" y="12"/>
                  </a:lnTo>
                  <a:lnTo>
                    <a:pt x="40" y="11"/>
                  </a:lnTo>
                  <a:lnTo>
                    <a:pt x="37" y="11"/>
                  </a:lnTo>
                  <a:lnTo>
                    <a:pt x="35" y="11"/>
                  </a:lnTo>
                  <a:lnTo>
                    <a:pt x="31" y="11"/>
                  </a:lnTo>
                  <a:lnTo>
                    <a:pt x="29" y="10"/>
                  </a:lnTo>
                  <a:lnTo>
                    <a:pt x="28" y="8"/>
                  </a:lnTo>
                  <a:lnTo>
                    <a:pt x="25" y="9"/>
                  </a:lnTo>
                  <a:lnTo>
                    <a:pt x="25" y="10"/>
                  </a:lnTo>
                  <a:lnTo>
                    <a:pt x="24" y="11"/>
                  </a:lnTo>
                  <a:lnTo>
                    <a:pt x="23" y="12"/>
                  </a:lnTo>
                  <a:lnTo>
                    <a:pt x="22" y="11"/>
                  </a:lnTo>
                  <a:lnTo>
                    <a:pt x="19" y="10"/>
                  </a:lnTo>
                  <a:lnTo>
                    <a:pt x="18" y="7"/>
                  </a:lnTo>
                  <a:lnTo>
                    <a:pt x="23" y="3"/>
                  </a:lnTo>
                  <a:lnTo>
                    <a:pt x="22" y="2"/>
                  </a:lnTo>
                  <a:lnTo>
                    <a:pt x="19" y="1"/>
                  </a:lnTo>
                  <a:lnTo>
                    <a:pt x="16"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11" name="Freeform 454"/>
            <p:cNvSpPr>
              <a:spLocks/>
            </p:cNvSpPr>
            <p:nvPr/>
          </p:nvSpPr>
          <p:spPr bwMode="auto">
            <a:xfrm>
              <a:off x="1626" y="1201"/>
              <a:ext cx="7" cy="8"/>
            </a:xfrm>
            <a:custGeom>
              <a:avLst/>
              <a:gdLst>
                <a:gd name="T0" fmla="*/ 0 w 7"/>
                <a:gd name="T1" fmla="*/ 0 h 8"/>
                <a:gd name="T2" fmla="*/ 0 w 7"/>
                <a:gd name="T3" fmla="*/ 0 h 8"/>
                <a:gd name="T4" fmla="*/ 3 w 7"/>
                <a:gd name="T5" fmla="*/ 4 h 8"/>
                <a:gd name="T6" fmla="*/ 4 w 7"/>
                <a:gd name="T7" fmla="*/ 6 h 8"/>
                <a:gd name="T8" fmla="*/ 5 w 7"/>
                <a:gd name="T9" fmla="*/ 8 h 8"/>
                <a:gd name="T10" fmla="*/ 5 w 7"/>
                <a:gd name="T11" fmla="*/ 8 h 8"/>
                <a:gd name="T12" fmla="*/ 7 w 7"/>
                <a:gd name="T13" fmla="*/ 8 h 8"/>
                <a:gd name="T14" fmla="*/ 7 w 7"/>
                <a:gd name="T15" fmla="*/ 6 h 8"/>
                <a:gd name="T16" fmla="*/ 6 w 7"/>
                <a:gd name="T17" fmla="*/ 5 h 8"/>
                <a:gd name="T18" fmla="*/ 6 w 7"/>
                <a:gd name="T19" fmla="*/ 5 h 8"/>
                <a:gd name="T20" fmla="*/ 6 w 7"/>
                <a:gd name="T21" fmla="*/ 2 h 8"/>
                <a:gd name="T22" fmla="*/ 6 w 7"/>
                <a:gd name="T23" fmla="*/ 2 h 8"/>
                <a:gd name="T24" fmla="*/ 4 w 7"/>
                <a:gd name="T25" fmla="*/ 2 h 8"/>
                <a:gd name="T26" fmla="*/ 0 w 7"/>
                <a:gd name="T27" fmla="*/ 0 h 8"/>
                <a:gd name="T28" fmla="*/ 0 w 7"/>
                <a:gd name="T29" fmla="*/ 0 h 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
                <a:gd name="T46" fmla="*/ 0 h 8"/>
                <a:gd name="T47" fmla="*/ 7 w 7"/>
                <a:gd name="T48" fmla="*/ 8 h 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 h="8">
                  <a:moveTo>
                    <a:pt x="0" y="0"/>
                  </a:moveTo>
                  <a:lnTo>
                    <a:pt x="0" y="0"/>
                  </a:lnTo>
                  <a:lnTo>
                    <a:pt x="3" y="4"/>
                  </a:lnTo>
                  <a:lnTo>
                    <a:pt x="4" y="6"/>
                  </a:lnTo>
                  <a:lnTo>
                    <a:pt x="5" y="8"/>
                  </a:lnTo>
                  <a:lnTo>
                    <a:pt x="7" y="8"/>
                  </a:lnTo>
                  <a:lnTo>
                    <a:pt x="7" y="6"/>
                  </a:lnTo>
                  <a:lnTo>
                    <a:pt x="6" y="5"/>
                  </a:lnTo>
                  <a:lnTo>
                    <a:pt x="6" y="2"/>
                  </a:lnTo>
                  <a:lnTo>
                    <a:pt x="4" y="2"/>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12" name="Freeform 455"/>
            <p:cNvSpPr>
              <a:spLocks/>
            </p:cNvSpPr>
            <p:nvPr/>
          </p:nvSpPr>
          <p:spPr bwMode="auto">
            <a:xfrm>
              <a:off x="1687" y="971"/>
              <a:ext cx="64" cy="40"/>
            </a:xfrm>
            <a:custGeom>
              <a:avLst/>
              <a:gdLst>
                <a:gd name="T0" fmla="*/ 48 w 64"/>
                <a:gd name="T1" fmla="*/ 0 h 40"/>
                <a:gd name="T2" fmla="*/ 41 w 64"/>
                <a:gd name="T3" fmla="*/ 2 h 40"/>
                <a:gd name="T4" fmla="*/ 34 w 64"/>
                <a:gd name="T5" fmla="*/ 6 h 40"/>
                <a:gd name="T6" fmla="*/ 30 w 64"/>
                <a:gd name="T7" fmla="*/ 5 h 40"/>
                <a:gd name="T8" fmla="*/ 26 w 64"/>
                <a:gd name="T9" fmla="*/ 2 h 40"/>
                <a:gd name="T10" fmla="*/ 23 w 64"/>
                <a:gd name="T11" fmla="*/ 1 h 40"/>
                <a:gd name="T12" fmla="*/ 18 w 64"/>
                <a:gd name="T13" fmla="*/ 2 h 40"/>
                <a:gd name="T14" fmla="*/ 15 w 64"/>
                <a:gd name="T15" fmla="*/ 5 h 40"/>
                <a:gd name="T16" fmla="*/ 9 w 64"/>
                <a:gd name="T17" fmla="*/ 6 h 40"/>
                <a:gd name="T18" fmla="*/ 7 w 64"/>
                <a:gd name="T19" fmla="*/ 7 h 40"/>
                <a:gd name="T20" fmla="*/ 2 w 64"/>
                <a:gd name="T21" fmla="*/ 15 h 40"/>
                <a:gd name="T22" fmla="*/ 0 w 64"/>
                <a:gd name="T23" fmla="*/ 28 h 40"/>
                <a:gd name="T24" fmla="*/ 0 w 64"/>
                <a:gd name="T25" fmla="*/ 27 h 40"/>
                <a:gd name="T26" fmla="*/ 2 w 64"/>
                <a:gd name="T27" fmla="*/ 36 h 40"/>
                <a:gd name="T28" fmla="*/ 6 w 64"/>
                <a:gd name="T29" fmla="*/ 40 h 40"/>
                <a:gd name="T30" fmla="*/ 9 w 64"/>
                <a:gd name="T31" fmla="*/ 40 h 40"/>
                <a:gd name="T32" fmla="*/ 15 w 64"/>
                <a:gd name="T33" fmla="*/ 38 h 40"/>
                <a:gd name="T34" fmla="*/ 18 w 64"/>
                <a:gd name="T35" fmla="*/ 36 h 40"/>
                <a:gd name="T36" fmla="*/ 25 w 64"/>
                <a:gd name="T37" fmla="*/ 38 h 40"/>
                <a:gd name="T38" fmla="*/ 32 w 64"/>
                <a:gd name="T39" fmla="*/ 39 h 40"/>
                <a:gd name="T40" fmla="*/ 36 w 64"/>
                <a:gd name="T41" fmla="*/ 36 h 40"/>
                <a:gd name="T42" fmla="*/ 41 w 64"/>
                <a:gd name="T43" fmla="*/ 32 h 40"/>
                <a:gd name="T44" fmla="*/ 44 w 64"/>
                <a:gd name="T45" fmla="*/ 29 h 40"/>
                <a:gd name="T46" fmla="*/ 52 w 64"/>
                <a:gd name="T47" fmla="*/ 29 h 40"/>
                <a:gd name="T48" fmla="*/ 54 w 64"/>
                <a:gd name="T49" fmla="*/ 26 h 40"/>
                <a:gd name="T50" fmla="*/ 55 w 64"/>
                <a:gd name="T51" fmla="*/ 26 h 40"/>
                <a:gd name="T52" fmla="*/ 59 w 64"/>
                <a:gd name="T53" fmla="*/ 27 h 40"/>
                <a:gd name="T54" fmla="*/ 61 w 64"/>
                <a:gd name="T55" fmla="*/ 27 h 40"/>
                <a:gd name="T56" fmla="*/ 64 w 64"/>
                <a:gd name="T57" fmla="*/ 23 h 40"/>
                <a:gd name="T58" fmla="*/ 64 w 64"/>
                <a:gd name="T59" fmla="*/ 22 h 40"/>
                <a:gd name="T60" fmla="*/ 62 w 64"/>
                <a:gd name="T61" fmla="*/ 19 h 40"/>
                <a:gd name="T62" fmla="*/ 60 w 64"/>
                <a:gd name="T63" fmla="*/ 14 h 40"/>
                <a:gd name="T64" fmla="*/ 57 w 64"/>
                <a:gd name="T65" fmla="*/ 8 h 40"/>
                <a:gd name="T66" fmla="*/ 56 w 64"/>
                <a:gd name="T67" fmla="*/ 2 h 40"/>
                <a:gd name="T68" fmla="*/ 54 w 64"/>
                <a:gd name="T69" fmla="*/ 2 h 40"/>
                <a:gd name="T70" fmla="*/ 52 w 64"/>
                <a:gd name="T71" fmla="*/ 4 h 40"/>
                <a:gd name="T72" fmla="*/ 49 w 64"/>
                <a:gd name="T73" fmla="*/ 0 h 40"/>
                <a:gd name="T74" fmla="*/ 48 w 64"/>
                <a:gd name="T75" fmla="*/ 0 h 4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4"/>
                <a:gd name="T115" fmla="*/ 0 h 40"/>
                <a:gd name="T116" fmla="*/ 64 w 64"/>
                <a:gd name="T117" fmla="*/ 40 h 4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4" h="40">
                  <a:moveTo>
                    <a:pt x="48" y="0"/>
                  </a:moveTo>
                  <a:lnTo>
                    <a:pt x="48" y="0"/>
                  </a:lnTo>
                  <a:lnTo>
                    <a:pt x="44" y="0"/>
                  </a:lnTo>
                  <a:lnTo>
                    <a:pt x="41" y="2"/>
                  </a:lnTo>
                  <a:lnTo>
                    <a:pt x="34" y="5"/>
                  </a:lnTo>
                  <a:lnTo>
                    <a:pt x="34" y="6"/>
                  </a:lnTo>
                  <a:lnTo>
                    <a:pt x="30" y="5"/>
                  </a:lnTo>
                  <a:lnTo>
                    <a:pt x="28" y="4"/>
                  </a:lnTo>
                  <a:lnTo>
                    <a:pt x="26" y="2"/>
                  </a:lnTo>
                  <a:lnTo>
                    <a:pt x="23" y="1"/>
                  </a:lnTo>
                  <a:lnTo>
                    <a:pt x="20" y="1"/>
                  </a:lnTo>
                  <a:lnTo>
                    <a:pt x="18" y="2"/>
                  </a:lnTo>
                  <a:lnTo>
                    <a:pt x="15" y="5"/>
                  </a:lnTo>
                  <a:lnTo>
                    <a:pt x="12" y="5"/>
                  </a:lnTo>
                  <a:lnTo>
                    <a:pt x="9" y="6"/>
                  </a:lnTo>
                  <a:lnTo>
                    <a:pt x="7" y="7"/>
                  </a:lnTo>
                  <a:lnTo>
                    <a:pt x="5" y="9"/>
                  </a:lnTo>
                  <a:lnTo>
                    <a:pt x="2" y="15"/>
                  </a:lnTo>
                  <a:lnTo>
                    <a:pt x="0" y="28"/>
                  </a:lnTo>
                  <a:lnTo>
                    <a:pt x="0" y="27"/>
                  </a:lnTo>
                  <a:lnTo>
                    <a:pt x="0" y="32"/>
                  </a:lnTo>
                  <a:lnTo>
                    <a:pt x="2" y="36"/>
                  </a:lnTo>
                  <a:lnTo>
                    <a:pt x="4" y="39"/>
                  </a:lnTo>
                  <a:lnTo>
                    <a:pt x="6" y="40"/>
                  </a:lnTo>
                  <a:lnTo>
                    <a:pt x="9" y="40"/>
                  </a:lnTo>
                  <a:lnTo>
                    <a:pt x="13" y="39"/>
                  </a:lnTo>
                  <a:lnTo>
                    <a:pt x="15" y="38"/>
                  </a:lnTo>
                  <a:lnTo>
                    <a:pt x="18" y="36"/>
                  </a:lnTo>
                  <a:lnTo>
                    <a:pt x="21" y="36"/>
                  </a:lnTo>
                  <a:lnTo>
                    <a:pt x="25" y="38"/>
                  </a:lnTo>
                  <a:lnTo>
                    <a:pt x="28" y="39"/>
                  </a:lnTo>
                  <a:lnTo>
                    <a:pt x="32" y="39"/>
                  </a:lnTo>
                  <a:lnTo>
                    <a:pt x="36" y="36"/>
                  </a:lnTo>
                  <a:lnTo>
                    <a:pt x="39" y="34"/>
                  </a:lnTo>
                  <a:lnTo>
                    <a:pt x="41" y="32"/>
                  </a:lnTo>
                  <a:lnTo>
                    <a:pt x="44" y="29"/>
                  </a:lnTo>
                  <a:lnTo>
                    <a:pt x="48" y="29"/>
                  </a:lnTo>
                  <a:lnTo>
                    <a:pt x="52" y="29"/>
                  </a:lnTo>
                  <a:lnTo>
                    <a:pt x="54" y="26"/>
                  </a:lnTo>
                  <a:lnTo>
                    <a:pt x="55" y="26"/>
                  </a:lnTo>
                  <a:lnTo>
                    <a:pt x="56" y="27"/>
                  </a:lnTo>
                  <a:lnTo>
                    <a:pt x="59" y="27"/>
                  </a:lnTo>
                  <a:lnTo>
                    <a:pt x="61" y="27"/>
                  </a:lnTo>
                  <a:lnTo>
                    <a:pt x="63" y="26"/>
                  </a:lnTo>
                  <a:lnTo>
                    <a:pt x="64" y="23"/>
                  </a:lnTo>
                  <a:lnTo>
                    <a:pt x="64" y="22"/>
                  </a:lnTo>
                  <a:lnTo>
                    <a:pt x="64" y="20"/>
                  </a:lnTo>
                  <a:lnTo>
                    <a:pt x="62" y="19"/>
                  </a:lnTo>
                  <a:lnTo>
                    <a:pt x="60" y="14"/>
                  </a:lnTo>
                  <a:lnTo>
                    <a:pt x="57" y="8"/>
                  </a:lnTo>
                  <a:lnTo>
                    <a:pt x="57" y="6"/>
                  </a:lnTo>
                  <a:lnTo>
                    <a:pt x="56" y="2"/>
                  </a:lnTo>
                  <a:lnTo>
                    <a:pt x="54" y="2"/>
                  </a:lnTo>
                  <a:lnTo>
                    <a:pt x="52" y="4"/>
                  </a:lnTo>
                  <a:lnTo>
                    <a:pt x="49" y="1"/>
                  </a:lnTo>
                  <a:lnTo>
                    <a:pt x="49" y="0"/>
                  </a:lnTo>
                  <a:lnTo>
                    <a:pt x="48"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13" name="Freeform 456"/>
            <p:cNvSpPr>
              <a:spLocks/>
            </p:cNvSpPr>
            <p:nvPr/>
          </p:nvSpPr>
          <p:spPr bwMode="auto">
            <a:xfrm>
              <a:off x="1606" y="1083"/>
              <a:ext cx="13" cy="14"/>
            </a:xfrm>
            <a:custGeom>
              <a:avLst/>
              <a:gdLst>
                <a:gd name="T0" fmla="*/ 0 w 13"/>
                <a:gd name="T1" fmla="*/ 0 h 14"/>
                <a:gd name="T2" fmla="*/ 0 w 13"/>
                <a:gd name="T3" fmla="*/ 0 h 14"/>
                <a:gd name="T4" fmla="*/ 2 w 13"/>
                <a:gd name="T5" fmla="*/ 7 h 14"/>
                <a:gd name="T6" fmla="*/ 3 w 13"/>
                <a:gd name="T7" fmla="*/ 11 h 14"/>
                <a:gd name="T8" fmla="*/ 6 w 13"/>
                <a:gd name="T9" fmla="*/ 13 h 14"/>
                <a:gd name="T10" fmla="*/ 13 w 13"/>
                <a:gd name="T11" fmla="*/ 14 h 14"/>
                <a:gd name="T12" fmla="*/ 13 w 13"/>
                <a:gd name="T13" fmla="*/ 14 h 14"/>
                <a:gd name="T14" fmla="*/ 6 w 13"/>
                <a:gd name="T15" fmla="*/ 7 h 14"/>
                <a:gd name="T16" fmla="*/ 0 w 13"/>
                <a:gd name="T17" fmla="*/ 0 h 14"/>
                <a:gd name="T18" fmla="*/ 0 w 13"/>
                <a:gd name="T19" fmla="*/ 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
                <a:gd name="T31" fmla="*/ 0 h 14"/>
                <a:gd name="T32" fmla="*/ 13 w 13"/>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 h="14">
                  <a:moveTo>
                    <a:pt x="0" y="0"/>
                  </a:moveTo>
                  <a:lnTo>
                    <a:pt x="0" y="0"/>
                  </a:lnTo>
                  <a:lnTo>
                    <a:pt x="2" y="7"/>
                  </a:lnTo>
                  <a:lnTo>
                    <a:pt x="3" y="11"/>
                  </a:lnTo>
                  <a:lnTo>
                    <a:pt x="6" y="13"/>
                  </a:lnTo>
                  <a:lnTo>
                    <a:pt x="13" y="14"/>
                  </a:lnTo>
                  <a:lnTo>
                    <a:pt x="6" y="7"/>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14" name="Freeform 457"/>
            <p:cNvSpPr>
              <a:spLocks/>
            </p:cNvSpPr>
            <p:nvPr/>
          </p:nvSpPr>
          <p:spPr bwMode="auto">
            <a:xfrm>
              <a:off x="1638" y="1269"/>
              <a:ext cx="32" cy="21"/>
            </a:xfrm>
            <a:custGeom>
              <a:avLst/>
              <a:gdLst>
                <a:gd name="T0" fmla="*/ 27 w 32"/>
                <a:gd name="T1" fmla="*/ 0 h 21"/>
                <a:gd name="T2" fmla="*/ 27 w 32"/>
                <a:gd name="T3" fmla="*/ 0 h 21"/>
                <a:gd name="T4" fmla="*/ 24 w 32"/>
                <a:gd name="T5" fmla="*/ 5 h 21"/>
                <a:gd name="T6" fmla="*/ 24 w 32"/>
                <a:gd name="T7" fmla="*/ 5 h 21"/>
                <a:gd name="T8" fmla="*/ 15 w 32"/>
                <a:gd name="T9" fmla="*/ 11 h 21"/>
                <a:gd name="T10" fmla="*/ 15 w 32"/>
                <a:gd name="T11" fmla="*/ 11 h 21"/>
                <a:gd name="T12" fmla="*/ 6 w 32"/>
                <a:gd name="T13" fmla="*/ 14 h 21"/>
                <a:gd name="T14" fmla="*/ 6 w 32"/>
                <a:gd name="T15" fmla="*/ 14 h 21"/>
                <a:gd name="T16" fmla="*/ 1 w 32"/>
                <a:gd name="T17" fmla="*/ 18 h 21"/>
                <a:gd name="T18" fmla="*/ 1 w 32"/>
                <a:gd name="T19" fmla="*/ 18 h 21"/>
                <a:gd name="T20" fmla="*/ 1 w 32"/>
                <a:gd name="T21" fmla="*/ 18 h 21"/>
                <a:gd name="T22" fmla="*/ 1 w 32"/>
                <a:gd name="T23" fmla="*/ 19 h 21"/>
                <a:gd name="T24" fmla="*/ 0 w 32"/>
                <a:gd name="T25" fmla="*/ 21 h 21"/>
                <a:gd name="T26" fmla="*/ 0 w 32"/>
                <a:gd name="T27" fmla="*/ 21 h 21"/>
                <a:gd name="T28" fmla="*/ 7 w 32"/>
                <a:gd name="T29" fmla="*/ 21 h 21"/>
                <a:gd name="T30" fmla="*/ 9 w 32"/>
                <a:gd name="T31" fmla="*/ 20 h 21"/>
                <a:gd name="T32" fmla="*/ 9 w 32"/>
                <a:gd name="T33" fmla="*/ 19 h 21"/>
                <a:gd name="T34" fmla="*/ 13 w 32"/>
                <a:gd name="T35" fmla="*/ 17 h 21"/>
                <a:gd name="T36" fmla="*/ 13 w 32"/>
                <a:gd name="T37" fmla="*/ 17 h 21"/>
                <a:gd name="T38" fmla="*/ 15 w 32"/>
                <a:gd name="T39" fmla="*/ 16 h 21"/>
                <a:gd name="T40" fmla="*/ 17 w 32"/>
                <a:gd name="T41" fmla="*/ 16 h 21"/>
                <a:gd name="T42" fmla="*/ 20 w 32"/>
                <a:gd name="T43" fmla="*/ 16 h 21"/>
                <a:gd name="T44" fmla="*/ 21 w 32"/>
                <a:gd name="T45" fmla="*/ 16 h 21"/>
                <a:gd name="T46" fmla="*/ 21 w 32"/>
                <a:gd name="T47" fmla="*/ 16 h 21"/>
                <a:gd name="T48" fmla="*/ 22 w 32"/>
                <a:gd name="T49" fmla="*/ 14 h 21"/>
                <a:gd name="T50" fmla="*/ 23 w 32"/>
                <a:gd name="T51" fmla="*/ 12 h 21"/>
                <a:gd name="T52" fmla="*/ 24 w 32"/>
                <a:gd name="T53" fmla="*/ 7 h 21"/>
                <a:gd name="T54" fmla="*/ 24 w 32"/>
                <a:gd name="T55" fmla="*/ 7 h 21"/>
                <a:gd name="T56" fmla="*/ 30 w 32"/>
                <a:gd name="T57" fmla="*/ 6 h 21"/>
                <a:gd name="T58" fmla="*/ 32 w 32"/>
                <a:gd name="T59" fmla="*/ 5 h 21"/>
                <a:gd name="T60" fmla="*/ 32 w 32"/>
                <a:gd name="T61" fmla="*/ 4 h 21"/>
                <a:gd name="T62" fmla="*/ 30 w 32"/>
                <a:gd name="T63" fmla="*/ 3 h 21"/>
                <a:gd name="T64" fmla="*/ 27 w 32"/>
                <a:gd name="T65" fmla="*/ 0 h 21"/>
                <a:gd name="T66" fmla="*/ 27 w 32"/>
                <a:gd name="T67" fmla="*/ 0 h 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2"/>
                <a:gd name="T103" fmla="*/ 0 h 21"/>
                <a:gd name="T104" fmla="*/ 32 w 32"/>
                <a:gd name="T105" fmla="*/ 21 h 2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2" h="21">
                  <a:moveTo>
                    <a:pt x="27" y="0"/>
                  </a:moveTo>
                  <a:lnTo>
                    <a:pt x="27" y="0"/>
                  </a:lnTo>
                  <a:lnTo>
                    <a:pt x="24" y="5"/>
                  </a:lnTo>
                  <a:lnTo>
                    <a:pt x="15" y="11"/>
                  </a:lnTo>
                  <a:lnTo>
                    <a:pt x="6" y="14"/>
                  </a:lnTo>
                  <a:lnTo>
                    <a:pt x="1" y="18"/>
                  </a:lnTo>
                  <a:lnTo>
                    <a:pt x="1" y="19"/>
                  </a:lnTo>
                  <a:lnTo>
                    <a:pt x="0" y="21"/>
                  </a:lnTo>
                  <a:lnTo>
                    <a:pt x="7" y="21"/>
                  </a:lnTo>
                  <a:lnTo>
                    <a:pt x="9" y="20"/>
                  </a:lnTo>
                  <a:lnTo>
                    <a:pt x="9" y="19"/>
                  </a:lnTo>
                  <a:lnTo>
                    <a:pt x="13" y="17"/>
                  </a:lnTo>
                  <a:lnTo>
                    <a:pt x="15" y="16"/>
                  </a:lnTo>
                  <a:lnTo>
                    <a:pt x="17" y="16"/>
                  </a:lnTo>
                  <a:lnTo>
                    <a:pt x="20" y="16"/>
                  </a:lnTo>
                  <a:lnTo>
                    <a:pt x="21" y="16"/>
                  </a:lnTo>
                  <a:lnTo>
                    <a:pt x="22" y="14"/>
                  </a:lnTo>
                  <a:lnTo>
                    <a:pt x="23" y="12"/>
                  </a:lnTo>
                  <a:lnTo>
                    <a:pt x="24" y="7"/>
                  </a:lnTo>
                  <a:lnTo>
                    <a:pt x="30" y="6"/>
                  </a:lnTo>
                  <a:lnTo>
                    <a:pt x="32" y="5"/>
                  </a:lnTo>
                  <a:lnTo>
                    <a:pt x="32" y="4"/>
                  </a:lnTo>
                  <a:lnTo>
                    <a:pt x="30" y="3"/>
                  </a:lnTo>
                  <a:lnTo>
                    <a:pt x="2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15" name="Freeform 458"/>
            <p:cNvSpPr>
              <a:spLocks/>
            </p:cNvSpPr>
            <p:nvPr/>
          </p:nvSpPr>
          <p:spPr bwMode="auto">
            <a:xfrm>
              <a:off x="1611" y="1078"/>
              <a:ext cx="7" cy="3"/>
            </a:xfrm>
            <a:custGeom>
              <a:avLst/>
              <a:gdLst>
                <a:gd name="T0" fmla="*/ 0 w 7"/>
                <a:gd name="T1" fmla="*/ 0 h 3"/>
                <a:gd name="T2" fmla="*/ 0 w 7"/>
                <a:gd name="T3" fmla="*/ 0 h 3"/>
                <a:gd name="T4" fmla="*/ 2 w 7"/>
                <a:gd name="T5" fmla="*/ 3 h 3"/>
                <a:gd name="T6" fmla="*/ 2 w 7"/>
                <a:gd name="T7" fmla="*/ 3 h 3"/>
                <a:gd name="T8" fmla="*/ 5 w 7"/>
                <a:gd name="T9" fmla="*/ 2 h 3"/>
                <a:gd name="T10" fmla="*/ 7 w 7"/>
                <a:gd name="T11" fmla="*/ 2 h 3"/>
                <a:gd name="T12" fmla="*/ 6 w 7"/>
                <a:gd name="T13" fmla="*/ 1 h 3"/>
                <a:gd name="T14" fmla="*/ 6 w 7"/>
                <a:gd name="T15" fmla="*/ 1 h 3"/>
                <a:gd name="T16" fmla="*/ 4 w 7"/>
                <a:gd name="T17" fmla="*/ 1 h 3"/>
                <a:gd name="T18" fmla="*/ 0 w 7"/>
                <a:gd name="T19" fmla="*/ 0 h 3"/>
                <a:gd name="T20" fmla="*/ 0 w 7"/>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3"/>
                <a:gd name="T35" fmla="*/ 7 w 7"/>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3">
                  <a:moveTo>
                    <a:pt x="0" y="0"/>
                  </a:moveTo>
                  <a:lnTo>
                    <a:pt x="0" y="0"/>
                  </a:lnTo>
                  <a:lnTo>
                    <a:pt x="2" y="3"/>
                  </a:lnTo>
                  <a:lnTo>
                    <a:pt x="5" y="2"/>
                  </a:lnTo>
                  <a:lnTo>
                    <a:pt x="7" y="2"/>
                  </a:lnTo>
                  <a:lnTo>
                    <a:pt x="6" y="1"/>
                  </a:lnTo>
                  <a:lnTo>
                    <a:pt x="4"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16" name="Freeform 459"/>
            <p:cNvSpPr>
              <a:spLocks/>
            </p:cNvSpPr>
            <p:nvPr/>
          </p:nvSpPr>
          <p:spPr bwMode="auto">
            <a:xfrm>
              <a:off x="1680" y="1507"/>
              <a:ext cx="14" cy="10"/>
            </a:xfrm>
            <a:custGeom>
              <a:avLst/>
              <a:gdLst>
                <a:gd name="T0" fmla="*/ 4 w 14"/>
                <a:gd name="T1" fmla="*/ 0 h 10"/>
                <a:gd name="T2" fmla="*/ 4 w 14"/>
                <a:gd name="T3" fmla="*/ 0 h 10"/>
                <a:gd name="T4" fmla="*/ 0 w 14"/>
                <a:gd name="T5" fmla="*/ 6 h 10"/>
                <a:gd name="T6" fmla="*/ 0 w 14"/>
                <a:gd name="T7" fmla="*/ 6 h 10"/>
                <a:gd name="T8" fmla="*/ 14 w 14"/>
                <a:gd name="T9" fmla="*/ 10 h 10"/>
                <a:gd name="T10" fmla="*/ 14 w 14"/>
                <a:gd name="T11" fmla="*/ 10 h 10"/>
                <a:gd name="T12" fmla="*/ 14 w 14"/>
                <a:gd name="T13" fmla="*/ 6 h 10"/>
                <a:gd name="T14" fmla="*/ 14 w 14"/>
                <a:gd name="T15" fmla="*/ 6 h 10"/>
                <a:gd name="T16" fmla="*/ 12 w 14"/>
                <a:gd name="T17" fmla="*/ 4 h 10"/>
                <a:gd name="T18" fmla="*/ 11 w 14"/>
                <a:gd name="T19" fmla="*/ 4 h 10"/>
                <a:gd name="T20" fmla="*/ 11 w 14"/>
                <a:gd name="T21" fmla="*/ 4 h 10"/>
                <a:gd name="T22" fmla="*/ 7 w 14"/>
                <a:gd name="T23" fmla="*/ 2 h 10"/>
                <a:gd name="T24" fmla="*/ 4 w 14"/>
                <a:gd name="T25" fmla="*/ 0 h 10"/>
                <a:gd name="T26" fmla="*/ 4 w 14"/>
                <a:gd name="T27" fmla="*/ 0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
                <a:gd name="T43" fmla="*/ 0 h 10"/>
                <a:gd name="T44" fmla="*/ 14 w 14"/>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 h="10">
                  <a:moveTo>
                    <a:pt x="4" y="0"/>
                  </a:moveTo>
                  <a:lnTo>
                    <a:pt x="4" y="0"/>
                  </a:lnTo>
                  <a:lnTo>
                    <a:pt x="0" y="6"/>
                  </a:lnTo>
                  <a:lnTo>
                    <a:pt x="14" y="10"/>
                  </a:lnTo>
                  <a:lnTo>
                    <a:pt x="14" y="6"/>
                  </a:lnTo>
                  <a:lnTo>
                    <a:pt x="12" y="4"/>
                  </a:lnTo>
                  <a:lnTo>
                    <a:pt x="11" y="4"/>
                  </a:lnTo>
                  <a:lnTo>
                    <a:pt x="7" y="2"/>
                  </a:lnTo>
                  <a:lnTo>
                    <a:pt x="4"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17" name="Freeform 460"/>
            <p:cNvSpPr>
              <a:spLocks/>
            </p:cNvSpPr>
            <p:nvPr/>
          </p:nvSpPr>
          <p:spPr bwMode="auto">
            <a:xfrm>
              <a:off x="1660" y="1667"/>
              <a:ext cx="19" cy="7"/>
            </a:xfrm>
            <a:custGeom>
              <a:avLst/>
              <a:gdLst>
                <a:gd name="T0" fmla="*/ 1 w 19"/>
                <a:gd name="T1" fmla="*/ 0 h 7"/>
                <a:gd name="T2" fmla="*/ 1 w 19"/>
                <a:gd name="T3" fmla="*/ 0 h 7"/>
                <a:gd name="T4" fmla="*/ 0 w 19"/>
                <a:gd name="T5" fmla="*/ 2 h 7"/>
                <a:gd name="T6" fmla="*/ 0 w 19"/>
                <a:gd name="T7" fmla="*/ 2 h 7"/>
                <a:gd name="T8" fmla="*/ 7 w 19"/>
                <a:gd name="T9" fmla="*/ 6 h 7"/>
                <a:gd name="T10" fmla="*/ 7 w 19"/>
                <a:gd name="T11" fmla="*/ 6 h 7"/>
                <a:gd name="T12" fmla="*/ 14 w 19"/>
                <a:gd name="T13" fmla="*/ 7 h 7"/>
                <a:gd name="T14" fmla="*/ 19 w 19"/>
                <a:gd name="T15" fmla="*/ 7 h 7"/>
                <a:gd name="T16" fmla="*/ 19 w 19"/>
                <a:gd name="T17" fmla="*/ 7 h 7"/>
                <a:gd name="T18" fmla="*/ 19 w 19"/>
                <a:gd name="T19" fmla="*/ 7 h 7"/>
                <a:gd name="T20" fmla="*/ 19 w 19"/>
                <a:gd name="T21" fmla="*/ 7 h 7"/>
                <a:gd name="T22" fmla="*/ 17 w 19"/>
                <a:gd name="T23" fmla="*/ 5 h 7"/>
                <a:gd name="T24" fmla="*/ 17 w 19"/>
                <a:gd name="T25" fmla="*/ 5 h 7"/>
                <a:gd name="T26" fmla="*/ 10 w 19"/>
                <a:gd name="T27" fmla="*/ 2 h 7"/>
                <a:gd name="T28" fmla="*/ 1 w 19"/>
                <a:gd name="T29" fmla="*/ 0 h 7"/>
                <a:gd name="T30" fmla="*/ 1 w 19"/>
                <a:gd name="T31" fmla="*/ 0 h 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
                <a:gd name="T49" fmla="*/ 0 h 7"/>
                <a:gd name="T50" fmla="*/ 19 w 19"/>
                <a:gd name="T51" fmla="*/ 7 h 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 h="7">
                  <a:moveTo>
                    <a:pt x="1" y="0"/>
                  </a:moveTo>
                  <a:lnTo>
                    <a:pt x="1" y="0"/>
                  </a:lnTo>
                  <a:lnTo>
                    <a:pt x="0" y="2"/>
                  </a:lnTo>
                  <a:lnTo>
                    <a:pt x="7" y="6"/>
                  </a:lnTo>
                  <a:lnTo>
                    <a:pt x="14" y="7"/>
                  </a:lnTo>
                  <a:lnTo>
                    <a:pt x="19" y="7"/>
                  </a:lnTo>
                  <a:lnTo>
                    <a:pt x="17" y="5"/>
                  </a:lnTo>
                  <a:lnTo>
                    <a:pt x="10" y="2"/>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18" name="Freeform 461"/>
            <p:cNvSpPr>
              <a:spLocks/>
            </p:cNvSpPr>
            <p:nvPr/>
          </p:nvSpPr>
          <p:spPr bwMode="auto">
            <a:xfrm>
              <a:off x="1682" y="1681"/>
              <a:ext cx="4" cy="5"/>
            </a:xfrm>
            <a:custGeom>
              <a:avLst/>
              <a:gdLst>
                <a:gd name="T0" fmla="*/ 0 w 4"/>
                <a:gd name="T1" fmla="*/ 0 h 5"/>
                <a:gd name="T2" fmla="*/ 0 w 4"/>
                <a:gd name="T3" fmla="*/ 0 h 5"/>
                <a:gd name="T4" fmla="*/ 2 w 4"/>
                <a:gd name="T5" fmla="*/ 5 h 5"/>
                <a:gd name="T6" fmla="*/ 2 w 4"/>
                <a:gd name="T7" fmla="*/ 5 h 5"/>
                <a:gd name="T8" fmla="*/ 4 w 4"/>
                <a:gd name="T9" fmla="*/ 5 h 5"/>
                <a:gd name="T10" fmla="*/ 4 w 4"/>
                <a:gd name="T11" fmla="*/ 4 h 5"/>
                <a:gd name="T12" fmla="*/ 0 w 4"/>
                <a:gd name="T13" fmla="*/ 0 h 5"/>
                <a:gd name="T14" fmla="*/ 0 w 4"/>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5"/>
                <a:gd name="T26" fmla="*/ 4 w 4"/>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5">
                  <a:moveTo>
                    <a:pt x="0" y="0"/>
                  </a:moveTo>
                  <a:lnTo>
                    <a:pt x="0" y="0"/>
                  </a:lnTo>
                  <a:lnTo>
                    <a:pt x="2" y="5"/>
                  </a:lnTo>
                  <a:lnTo>
                    <a:pt x="4" y="5"/>
                  </a:lnTo>
                  <a:lnTo>
                    <a:pt x="4" y="4"/>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19" name="Freeform 462"/>
            <p:cNvSpPr>
              <a:spLocks/>
            </p:cNvSpPr>
            <p:nvPr/>
          </p:nvSpPr>
          <p:spPr bwMode="auto">
            <a:xfrm>
              <a:off x="1589" y="1602"/>
              <a:ext cx="3" cy="2"/>
            </a:xfrm>
            <a:custGeom>
              <a:avLst/>
              <a:gdLst>
                <a:gd name="T0" fmla="*/ 1 w 3"/>
                <a:gd name="T1" fmla="*/ 0 h 2"/>
                <a:gd name="T2" fmla="*/ 1 w 3"/>
                <a:gd name="T3" fmla="*/ 0 h 2"/>
                <a:gd name="T4" fmla="*/ 0 w 3"/>
                <a:gd name="T5" fmla="*/ 2 h 2"/>
                <a:gd name="T6" fmla="*/ 0 w 3"/>
                <a:gd name="T7" fmla="*/ 2 h 2"/>
                <a:gd name="T8" fmla="*/ 2 w 3"/>
                <a:gd name="T9" fmla="*/ 1 h 2"/>
                <a:gd name="T10" fmla="*/ 3 w 3"/>
                <a:gd name="T11" fmla="*/ 0 h 2"/>
                <a:gd name="T12" fmla="*/ 2 w 3"/>
                <a:gd name="T13" fmla="*/ 0 h 2"/>
                <a:gd name="T14" fmla="*/ 1 w 3"/>
                <a:gd name="T15" fmla="*/ 0 h 2"/>
                <a:gd name="T16" fmla="*/ 1 w 3"/>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2"/>
                <a:gd name="T29" fmla="*/ 3 w 3"/>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2">
                  <a:moveTo>
                    <a:pt x="1" y="0"/>
                  </a:moveTo>
                  <a:lnTo>
                    <a:pt x="1" y="0"/>
                  </a:lnTo>
                  <a:lnTo>
                    <a:pt x="0" y="2"/>
                  </a:lnTo>
                  <a:lnTo>
                    <a:pt x="2" y="1"/>
                  </a:lnTo>
                  <a:lnTo>
                    <a:pt x="3" y="0"/>
                  </a:lnTo>
                  <a:lnTo>
                    <a:pt x="2"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20" name="Freeform 463"/>
            <p:cNvSpPr>
              <a:spLocks/>
            </p:cNvSpPr>
            <p:nvPr/>
          </p:nvSpPr>
          <p:spPr bwMode="auto">
            <a:xfrm>
              <a:off x="1571" y="1612"/>
              <a:ext cx="3" cy="2"/>
            </a:xfrm>
            <a:custGeom>
              <a:avLst/>
              <a:gdLst>
                <a:gd name="T0" fmla="*/ 1 w 3"/>
                <a:gd name="T1" fmla="*/ 0 h 2"/>
                <a:gd name="T2" fmla="*/ 1 w 3"/>
                <a:gd name="T3" fmla="*/ 0 h 2"/>
                <a:gd name="T4" fmla="*/ 0 w 3"/>
                <a:gd name="T5" fmla="*/ 1 h 2"/>
                <a:gd name="T6" fmla="*/ 0 w 3"/>
                <a:gd name="T7" fmla="*/ 1 h 2"/>
                <a:gd name="T8" fmla="*/ 1 w 3"/>
                <a:gd name="T9" fmla="*/ 2 h 2"/>
                <a:gd name="T10" fmla="*/ 1 w 3"/>
                <a:gd name="T11" fmla="*/ 2 h 2"/>
                <a:gd name="T12" fmla="*/ 3 w 3"/>
                <a:gd name="T13" fmla="*/ 1 h 2"/>
                <a:gd name="T14" fmla="*/ 3 w 3"/>
                <a:gd name="T15" fmla="*/ 0 h 2"/>
                <a:gd name="T16" fmla="*/ 1 w 3"/>
                <a:gd name="T17" fmla="*/ 0 h 2"/>
                <a:gd name="T18" fmla="*/ 1 w 3"/>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
                <a:gd name="T32" fmla="*/ 3 w 3"/>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
                  <a:moveTo>
                    <a:pt x="1" y="0"/>
                  </a:moveTo>
                  <a:lnTo>
                    <a:pt x="1" y="0"/>
                  </a:lnTo>
                  <a:lnTo>
                    <a:pt x="0" y="1"/>
                  </a:lnTo>
                  <a:lnTo>
                    <a:pt x="1" y="2"/>
                  </a:lnTo>
                  <a:lnTo>
                    <a:pt x="3" y="1"/>
                  </a:lnTo>
                  <a:lnTo>
                    <a:pt x="3"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21" name="Freeform 464"/>
            <p:cNvSpPr>
              <a:spLocks/>
            </p:cNvSpPr>
            <p:nvPr/>
          </p:nvSpPr>
          <p:spPr bwMode="auto">
            <a:xfrm>
              <a:off x="1659" y="1742"/>
              <a:ext cx="2" cy="3"/>
            </a:xfrm>
            <a:custGeom>
              <a:avLst/>
              <a:gdLst>
                <a:gd name="T0" fmla="*/ 2 w 2"/>
                <a:gd name="T1" fmla="*/ 2 h 3"/>
                <a:gd name="T2" fmla="*/ 2 w 2"/>
                <a:gd name="T3" fmla="*/ 2 h 3"/>
                <a:gd name="T4" fmla="*/ 1 w 2"/>
                <a:gd name="T5" fmla="*/ 0 h 3"/>
                <a:gd name="T6" fmla="*/ 1 w 2"/>
                <a:gd name="T7" fmla="*/ 0 h 3"/>
                <a:gd name="T8" fmla="*/ 0 w 2"/>
                <a:gd name="T9" fmla="*/ 3 h 3"/>
                <a:gd name="T10" fmla="*/ 2 w 2"/>
                <a:gd name="T11" fmla="*/ 2 h 3"/>
                <a:gd name="T12" fmla="*/ 0 60000 65536"/>
                <a:gd name="T13" fmla="*/ 0 60000 65536"/>
                <a:gd name="T14" fmla="*/ 0 60000 65536"/>
                <a:gd name="T15" fmla="*/ 0 60000 65536"/>
                <a:gd name="T16" fmla="*/ 0 60000 65536"/>
                <a:gd name="T17" fmla="*/ 0 60000 65536"/>
                <a:gd name="T18" fmla="*/ 0 w 2"/>
                <a:gd name="T19" fmla="*/ 0 h 3"/>
                <a:gd name="T20" fmla="*/ 2 w 2"/>
                <a:gd name="T21" fmla="*/ 3 h 3"/>
              </a:gdLst>
              <a:ahLst/>
              <a:cxnLst>
                <a:cxn ang="T12">
                  <a:pos x="T0" y="T1"/>
                </a:cxn>
                <a:cxn ang="T13">
                  <a:pos x="T2" y="T3"/>
                </a:cxn>
                <a:cxn ang="T14">
                  <a:pos x="T4" y="T5"/>
                </a:cxn>
                <a:cxn ang="T15">
                  <a:pos x="T6" y="T7"/>
                </a:cxn>
                <a:cxn ang="T16">
                  <a:pos x="T8" y="T9"/>
                </a:cxn>
                <a:cxn ang="T17">
                  <a:pos x="T10" y="T11"/>
                </a:cxn>
              </a:cxnLst>
              <a:rect l="T18" t="T19" r="T20" b="T21"/>
              <a:pathLst>
                <a:path w="2" h="3">
                  <a:moveTo>
                    <a:pt x="2" y="2"/>
                  </a:moveTo>
                  <a:lnTo>
                    <a:pt x="2" y="2"/>
                  </a:lnTo>
                  <a:lnTo>
                    <a:pt x="1" y="0"/>
                  </a:lnTo>
                  <a:lnTo>
                    <a:pt x="0" y="3"/>
                  </a:lnTo>
                  <a:lnTo>
                    <a:pt x="2" y="2"/>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22" name="Freeform 465"/>
            <p:cNvSpPr>
              <a:spLocks/>
            </p:cNvSpPr>
            <p:nvPr/>
          </p:nvSpPr>
          <p:spPr bwMode="auto">
            <a:xfrm>
              <a:off x="1825" y="1061"/>
              <a:ext cx="1" cy="4"/>
            </a:xfrm>
            <a:custGeom>
              <a:avLst/>
              <a:gdLst>
                <a:gd name="T0" fmla="*/ 1 w 1"/>
                <a:gd name="T1" fmla="*/ 0 h 4"/>
                <a:gd name="T2" fmla="*/ 1 w 1"/>
                <a:gd name="T3" fmla="*/ 0 h 4"/>
                <a:gd name="T4" fmla="*/ 1 w 1"/>
                <a:gd name="T5" fmla="*/ 4 h 4"/>
                <a:gd name="T6" fmla="*/ 1 w 1"/>
                <a:gd name="T7" fmla="*/ 4 h 4"/>
                <a:gd name="T8" fmla="*/ 0 w 1"/>
                <a:gd name="T9" fmla="*/ 4 h 4"/>
                <a:gd name="T10" fmla="*/ 0 w 1"/>
                <a:gd name="T11" fmla="*/ 2 h 4"/>
                <a:gd name="T12" fmla="*/ 0 w 1"/>
                <a:gd name="T13" fmla="*/ 1 h 4"/>
                <a:gd name="T14" fmla="*/ 1 w 1"/>
                <a:gd name="T15" fmla="*/ 0 h 4"/>
                <a:gd name="T16" fmla="*/ 1 w 1"/>
                <a:gd name="T17" fmla="*/ 0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
                <a:gd name="T28" fmla="*/ 0 h 4"/>
                <a:gd name="T29" fmla="*/ 1 w 1"/>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 h="4">
                  <a:moveTo>
                    <a:pt x="1" y="0"/>
                  </a:moveTo>
                  <a:lnTo>
                    <a:pt x="1" y="0"/>
                  </a:lnTo>
                  <a:lnTo>
                    <a:pt x="1" y="4"/>
                  </a:lnTo>
                  <a:lnTo>
                    <a:pt x="0" y="4"/>
                  </a:lnTo>
                  <a:lnTo>
                    <a:pt x="0" y="2"/>
                  </a:lnTo>
                  <a:lnTo>
                    <a:pt x="0" y="1"/>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23" name="Freeform 466"/>
            <p:cNvSpPr>
              <a:spLocks/>
            </p:cNvSpPr>
            <p:nvPr/>
          </p:nvSpPr>
          <p:spPr bwMode="auto">
            <a:xfrm>
              <a:off x="1844" y="1068"/>
              <a:ext cx="4" cy="5"/>
            </a:xfrm>
            <a:custGeom>
              <a:avLst/>
              <a:gdLst>
                <a:gd name="T0" fmla="*/ 1 w 4"/>
                <a:gd name="T1" fmla="*/ 0 h 5"/>
                <a:gd name="T2" fmla="*/ 1 w 4"/>
                <a:gd name="T3" fmla="*/ 0 h 5"/>
                <a:gd name="T4" fmla="*/ 3 w 4"/>
                <a:gd name="T5" fmla="*/ 0 h 5"/>
                <a:gd name="T6" fmla="*/ 4 w 4"/>
                <a:gd name="T7" fmla="*/ 3 h 5"/>
                <a:gd name="T8" fmla="*/ 3 w 4"/>
                <a:gd name="T9" fmla="*/ 5 h 5"/>
                <a:gd name="T10" fmla="*/ 3 w 4"/>
                <a:gd name="T11" fmla="*/ 5 h 5"/>
                <a:gd name="T12" fmla="*/ 0 w 4"/>
                <a:gd name="T13" fmla="*/ 5 h 5"/>
                <a:gd name="T14" fmla="*/ 0 w 4"/>
                <a:gd name="T15" fmla="*/ 5 h 5"/>
                <a:gd name="T16" fmla="*/ 0 w 4"/>
                <a:gd name="T17" fmla="*/ 1 h 5"/>
                <a:gd name="T18" fmla="*/ 0 w 4"/>
                <a:gd name="T19" fmla="*/ 0 h 5"/>
                <a:gd name="T20" fmla="*/ 1 w 4"/>
                <a:gd name="T21" fmla="*/ 0 h 5"/>
                <a:gd name="T22" fmla="*/ 1 w 4"/>
                <a:gd name="T23" fmla="*/ 0 h 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
                <a:gd name="T37" fmla="*/ 0 h 5"/>
                <a:gd name="T38" fmla="*/ 4 w 4"/>
                <a:gd name="T39" fmla="*/ 5 h 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 h="5">
                  <a:moveTo>
                    <a:pt x="1" y="0"/>
                  </a:moveTo>
                  <a:lnTo>
                    <a:pt x="1" y="0"/>
                  </a:lnTo>
                  <a:lnTo>
                    <a:pt x="3" y="0"/>
                  </a:lnTo>
                  <a:lnTo>
                    <a:pt x="4" y="3"/>
                  </a:lnTo>
                  <a:lnTo>
                    <a:pt x="3" y="5"/>
                  </a:lnTo>
                  <a:lnTo>
                    <a:pt x="0" y="5"/>
                  </a:lnTo>
                  <a:lnTo>
                    <a:pt x="0" y="1"/>
                  </a:lnTo>
                  <a:lnTo>
                    <a:pt x="0"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24" name="Freeform 467"/>
            <p:cNvSpPr>
              <a:spLocks/>
            </p:cNvSpPr>
            <p:nvPr/>
          </p:nvSpPr>
          <p:spPr bwMode="auto">
            <a:xfrm>
              <a:off x="1854" y="1079"/>
              <a:ext cx="3" cy="3"/>
            </a:xfrm>
            <a:custGeom>
              <a:avLst/>
              <a:gdLst>
                <a:gd name="T0" fmla="*/ 3 w 3"/>
                <a:gd name="T1" fmla="*/ 0 h 3"/>
                <a:gd name="T2" fmla="*/ 3 w 3"/>
                <a:gd name="T3" fmla="*/ 0 h 3"/>
                <a:gd name="T4" fmla="*/ 3 w 3"/>
                <a:gd name="T5" fmla="*/ 3 h 3"/>
                <a:gd name="T6" fmla="*/ 3 w 3"/>
                <a:gd name="T7" fmla="*/ 3 h 3"/>
                <a:gd name="T8" fmla="*/ 0 w 3"/>
                <a:gd name="T9" fmla="*/ 3 h 3"/>
                <a:gd name="T10" fmla="*/ 0 w 3"/>
                <a:gd name="T11" fmla="*/ 2 h 3"/>
                <a:gd name="T12" fmla="*/ 1 w 3"/>
                <a:gd name="T13" fmla="*/ 1 h 3"/>
                <a:gd name="T14" fmla="*/ 3 w 3"/>
                <a:gd name="T15" fmla="*/ 0 h 3"/>
                <a:gd name="T16" fmla="*/ 3 w 3"/>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
                <a:gd name="T28" fmla="*/ 0 h 3"/>
                <a:gd name="T29" fmla="*/ 3 w 3"/>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 h="3">
                  <a:moveTo>
                    <a:pt x="3" y="0"/>
                  </a:moveTo>
                  <a:lnTo>
                    <a:pt x="3" y="0"/>
                  </a:lnTo>
                  <a:lnTo>
                    <a:pt x="3" y="3"/>
                  </a:lnTo>
                  <a:lnTo>
                    <a:pt x="0" y="3"/>
                  </a:lnTo>
                  <a:lnTo>
                    <a:pt x="0" y="2"/>
                  </a:lnTo>
                  <a:lnTo>
                    <a:pt x="1" y="1"/>
                  </a:lnTo>
                  <a:lnTo>
                    <a:pt x="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25" name="Freeform 468"/>
            <p:cNvSpPr>
              <a:spLocks/>
            </p:cNvSpPr>
            <p:nvPr/>
          </p:nvSpPr>
          <p:spPr bwMode="auto">
            <a:xfrm>
              <a:off x="1857" y="1088"/>
              <a:ext cx="12" cy="4"/>
            </a:xfrm>
            <a:custGeom>
              <a:avLst/>
              <a:gdLst>
                <a:gd name="T0" fmla="*/ 2 w 12"/>
                <a:gd name="T1" fmla="*/ 0 h 4"/>
                <a:gd name="T2" fmla="*/ 2 w 12"/>
                <a:gd name="T3" fmla="*/ 0 h 4"/>
                <a:gd name="T4" fmla="*/ 7 w 12"/>
                <a:gd name="T5" fmla="*/ 0 h 4"/>
                <a:gd name="T6" fmla="*/ 9 w 12"/>
                <a:gd name="T7" fmla="*/ 1 h 4"/>
                <a:gd name="T8" fmla="*/ 10 w 12"/>
                <a:gd name="T9" fmla="*/ 2 h 4"/>
                <a:gd name="T10" fmla="*/ 12 w 12"/>
                <a:gd name="T11" fmla="*/ 4 h 4"/>
                <a:gd name="T12" fmla="*/ 12 w 12"/>
                <a:gd name="T13" fmla="*/ 4 h 4"/>
                <a:gd name="T14" fmla="*/ 3 w 12"/>
                <a:gd name="T15" fmla="*/ 1 h 4"/>
                <a:gd name="T16" fmla="*/ 0 w 12"/>
                <a:gd name="T17" fmla="*/ 0 h 4"/>
                <a:gd name="T18" fmla="*/ 0 w 12"/>
                <a:gd name="T19" fmla="*/ 0 h 4"/>
                <a:gd name="T20" fmla="*/ 2 w 12"/>
                <a:gd name="T21" fmla="*/ 0 h 4"/>
                <a:gd name="T22" fmla="*/ 2 w 12"/>
                <a:gd name="T23" fmla="*/ 0 h 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
                <a:gd name="T38" fmla="*/ 12 w 12"/>
                <a:gd name="T39" fmla="*/ 4 h 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
                  <a:moveTo>
                    <a:pt x="2" y="0"/>
                  </a:moveTo>
                  <a:lnTo>
                    <a:pt x="2" y="0"/>
                  </a:lnTo>
                  <a:lnTo>
                    <a:pt x="7" y="0"/>
                  </a:lnTo>
                  <a:lnTo>
                    <a:pt x="9" y="1"/>
                  </a:lnTo>
                  <a:lnTo>
                    <a:pt x="10" y="2"/>
                  </a:lnTo>
                  <a:lnTo>
                    <a:pt x="12" y="4"/>
                  </a:lnTo>
                  <a:lnTo>
                    <a:pt x="3" y="1"/>
                  </a:lnTo>
                  <a:lnTo>
                    <a:pt x="0" y="0"/>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26" name="Freeform 469"/>
            <p:cNvSpPr>
              <a:spLocks/>
            </p:cNvSpPr>
            <p:nvPr/>
          </p:nvSpPr>
          <p:spPr bwMode="auto">
            <a:xfrm>
              <a:off x="1705" y="1089"/>
              <a:ext cx="22" cy="12"/>
            </a:xfrm>
            <a:custGeom>
              <a:avLst/>
              <a:gdLst>
                <a:gd name="T0" fmla="*/ 17 w 22"/>
                <a:gd name="T1" fmla="*/ 0 h 12"/>
                <a:gd name="T2" fmla="*/ 17 w 22"/>
                <a:gd name="T3" fmla="*/ 0 h 12"/>
                <a:gd name="T4" fmla="*/ 16 w 22"/>
                <a:gd name="T5" fmla="*/ 0 h 12"/>
                <a:gd name="T6" fmla="*/ 14 w 22"/>
                <a:gd name="T7" fmla="*/ 3 h 12"/>
                <a:gd name="T8" fmla="*/ 10 w 22"/>
                <a:gd name="T9" fmla="*/ 5 h 12"/>
                <a:gd name="T10" fmla="*/ 10 w 22"/>
                <a:gd name="T11" fmla="*/ 5 h 12"/>
                <a:gd name="T12" fmla="*/ 5 w 22"/>
                <a:gd name="T13" fmla="*/ 5 h 12"/>
                <a:gd name="T14" fmla="*/ 0 w 22"/>
                <a:gd name="T15" fmla="*/ 5 h 12"/>
                <a:gd name="T16" fmla="*/ 0 w 22"/>
                <a:gd name="T17" fmla="*/ 5 h 12"/>
                <a:gd name="T18" fmla="*/ 0 w 22"/>
                <a:gd name="T19" fmla="*/ 6 h 12"/>
                <a:gd name="T20" fmla="*/ 0 w 22"/>
                <a:gd name="T21" fmla="*/ 7 h 12"/>
                <a:gd name="T22" fmla="*/ 1 w 22"/>
                <a:gd name="T23" fmla="*/ 7 h 12"/>
                <a:gd name="T24" fmla="*/ 1 w 22"/>
                <a:gd name="T25" fmla="*/ 7 h 12"/>
                <a:gd name="T26" fmla="*/ 0 w 22"/>
                <a:gd name="T27" fmla="*/ 7 h 12"/>
                <a:gd name="T28" fmla="*/ 1 w 22"/>
                <a:gd name="T29" fmla="*/ 8 h 12"/>
                <a:gd name="T30" fmla="*/ 2 w 22"/>
                <a:gd name="T31" fmla="*/ 10 h 12"/>
                <a:gd name="T32" fmla="*/ 2 w 22"/>
                <a:gd name="T33" fmla="*/ 10 h 12"/>
                <a:gd name="T34" fmla="*/ 1 w 22"/>
                <a:gd name="T35" fmla="*/ 10 h 12"/>
                <a:gd name="T36" fmla="*/ 2 w 22"/>
                <a:gd name="T37" fmla="*/ 10 h 12"/>
                <a:gd name="T38" fmla="*/ 3 w 22"/>
                <a:gd name="T39" fmla="*/ 10 h 12"/>
                <a:gd name="T40" fmla="*/ 3 w 22"/>
                <a:gd name="T41" fmla="*/ 10 h 12"/>
                <a:gd name="T42" fmla="*/ 5 w 22"/>
                <a:gd name="T43" fmla="*/ 8 h 12"/>
                <a:gd name="T44" fmla="*/ 7 w 22"/>
                <a:gd name="T45" fmla="*/ 8 h 12"/>
                <a:gd name="T46" fmla="*/ 7 w 22"/>
                <a:gd name="T47" fmla="*/ 8 h 12"/>
                <a:gd name="T48" fmla="*/ 8 w 22"/>
                <a:gd name="T49" fmla="*/ 12 h 12"/>
                <a:gd name="T50" fmla="*/ 10 w 22"/>
                <a:gd name="T51" fmla="*/ 12 h 12"/>
                <a:gd name="T52" fmla="*/ 10 w 22"/>
                <a:gd name="T53" fmla="*/ 12 h 12"/>
                <a:gd name="T54" fmla="*/ 14 w 22"/>
                <a:gd name="T55" fmla="*/ 10 h 12"/>
                <a:gd name="T56" fmla="*/ 19 w 22"/>
                <a:gd name="T57" fmla="*/ 5 h 12"/>
                <a:gd name="T58" fmla="*/ 22 w 22"/>
                <a:gd name="T59" fmla="*/ 3 h 12"/>
                <a:gd name="T60" fmla="*/ 22 w 22"/>
                <a:gd name="T61" fmla="*/ 1 h 12"/>
                <a:gd name="T62" fmla="*/ 21 w 22"/>
                <a:gd name="T63" fmla="*/ 0 h 12"/>
                <a:gd name="T64" fmla="*/ 17 w 22"/>
                <a:gd name="T65" fmla="*/ 0 h 12"/>
                <a:gd name="T66" fmla="*/ 17 w 22"/>
                <a:gd name="T67" fmla="*/ 0 h 1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2"/>
                <a:gd name="T103" fmla="*/ 0 h 12"/>
                <a:gd name="T104" fmla="*/ 22 w 22"/>
                <a:gd name="T105" fmla="*/ 12 h 1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2" h="12">
                  <a:moveTo>
                    <a:pt x="17" y="0"/>
                  </a:moveTo>
                  <a:lnTo>
                    <a:pt x="17" y="0"/>
                  </a:lnTo>
                  <a:lnTo>
                    <a:pt x="16" y="0"/>
                  </a:lnTo>
                  <a:lnTo>
                    <a:pt x="14" y="3"/>
                  </a:lnTo>
                  <a:lnTo>
                    <a:pt x="10" y="5"/>
                  </a:lnTo>
                  <a:lnTo>
                    <a:pt x="5" y="5"/>
                  </a:lnTo>
                  <a:lnTo>
                    <a:pt x="0" y="5"/>
                  </a:lnTo>
                  <a:lnTo>
                    <a:pt x="0" y="6"/>
                  </a:lnTo>
                  <a:lnTo>
                    <a:pt x="0" y="7"/>
                  </a:lnTo>
                  <a:lnTo>
                    <a:pt x="1" y="7"/>
                  </a:lnTo>
                  <a:lnTo>
                    <a:pt x="0" y="7"/>
                  </a:lnTo>
                  <a:lnTo>
                    <a:pt x="1" y="8"/>
                  </a:lnTo>
                  <a:lnTo>
                    <a:pt x="2" y="10"/>
                  </a:lnTo>
                  <a:lnTo>
                    <a:pt x="1" y="10"/>
                  </a:lnTo>
                  <a:lnTo>
                    <a:pt x="2" y="10"/>
                  </a:lnTo>
                  <a:lnTo>
                    <a:pt x="3" y="10"/>
                  </a:lnTo>
                  <a:lnTo>
                    <a:pt x="5" y="8"/>
                  </a:lnTo>
                  <a:lnTo>
                    <a:pt x="7" y="8"/>
                  </a:lnTo>
                  <a:lnTo>
                    <a:pt x="8" y="12"/>
                  </a:lnTo>
                  <a:lnTo>
                    <a:pt x="10" y="12"/>
                  </a:lnTo>
                  <a:lnTo>
                    <a:pt x="14" y="10"/>
                  </a:lnTo>
                  <a:lnTo>
                    <a:pt x="19" y="5"/>
                  </a:lnTo>
                  <a:lnTo>
                    <a:pt x="22" y="3"/>
                  </a:lnTo>
                  <a:lnTo>
                    <a:pt x="22" y="1"/>
                  </a:lnTo>
                  <a:lnTo>
                    <a:pt x="21" y="0"/>
                  </a:lnTo>
                  <a:lnTo>
                    <a:pt x="1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27" name="Freeform 470"/>
            <p:cNvSpPr>
              <a:spLocks/>
            </p:cNvSpPr>
            <p:nvPr/>
          </p:nvSpPr>
          <p:spPr bwMode="auto">
            <a:xfrm>
              <a:off x="1731" y="1096"/>
              <a:ext cx="5" cy="5"/>
            </a:xfrm>
            <a:custGeom>
              <a:avLst/>
              <a:gdLst>
                <a:gd name="T0" fmla="*/ 0 w 5"/>
                <a:gd name="T1" fmla="*/ 0 h 5"/>
                <a:gd name="T2" fmla="*/ 0 w 5"/>
                <a:gd name="T3" fmla="*/ 0 h 5"/>
                <a:gd name="T4" fmla="*/ 0 w 5"/>
                <a:gd name="T5" fmla="*/ 5 h 5"/>
                <a:gd name="T6" fmla="*/ 5 w 5"/>
                <a:gd name="T7" fmla="*/ 3 h 5"/>
                <a:gd name="T8" fmla="*/ 5 w 5"/>
                <a:gd name="T9" fmla="*/ 3 h 5"/>
                <a:gd name="T10" fmla="*/ 5 w 5"/>
                <a:gd name="T11" fmla="*/ 0 h 5"/>
                <a:gd name="T12" fmla="*/ 5 w 5"/>
                <a:gd name="T13" fmla="*/ 0 h 5"/>
                <a:gd name="T14" fmla="*/ 0 w 5"/>
                <a:gd name="T15" fmla="*/ 0 h 5"/>
                <a:gd name="T16" fmla="*/ 0 w 5"/>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5"/>
                <a:gd name="T29" fmla="*/ 5 w 5"/>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5">
                  <a:moveTo>
                    <a:pt x="0" y="0"/>
                  </a:moveTo>
                  <a:lnTo>
                    <a:pt x="0" y="0"/>
                  </a:lnTo>
                  <a:lnTo>
                    <a:pt x="0" y="5"/>
                  </a:lnTo>
                  <a:lnTo>
                    <a:pt x="5" y="3"/>
                  </a:lnTo>
                  <a:lnTo>
                    <a:pt x="5"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28" name="Freeform 471"/>
            <p:cNvSpPr>
              <a:spLocks/>
            </p:cNvSpPr>
            <p:nvPr/>
          </p:nvSpPr>
          <p:spPr bwMode="auto">
            <a:xfrm>
              <a:off x="1762" y="1100"/>
              <a:ext cx="7" cy="4"/>
            </a:xfrm>
            <a:custGeom>
              <a:avLst/>
              <a:gdLst>
                <a:gd name="T0" fmla="*/ 2 w 7"/>
                <a:gd name="T1" fmla="*/ 0 h 4"/>
                <a:gd name="T2" fmla="*/ 2 w 7"/>
                <a:gd name="T3" fmla="*/ 0 h 4"/>
                <a:gd name="T4" fmla="*/ 2 w 7"/>
                <a:gd name="T5" fmla="*/ 1 h 4"/>
                <a:gd name="T6" fmla="*/ 1 w 7"/>
                <a:gd name="T7" fmla="*/ 2 h 4"/>
                <a:gd name="T8" fmla="*/ 0 w 7"/>
                <a:gd name="T9" fmla="*/ 2 h 4"/>
                <a:gd name="T10" fmla="*/ 0 w 7"/>
                <a:gd name="T11" fmla="*/ 2 h 4"/>
                <a:gd name="T12" fmla="*/ 0 w 7"/>
                <a:gd name="T13" fmla="*/ 3 h 4"/>
                <a:gd name="T14" fmla="*/ 1 w 7"/>
                <a:gd name="T15" fmla="*/ 4 h 4"/>
                <a:gd name="T16" fmla="*/ 1 w 7"/>
                <a:gd name="T17" fmla="*/ 4 h 4"/>
                <a:gd name="T18" fmla="*/ 3 w 7"/>
                <a:gd name="T19" fmla="*/ 4 h 4"/>
                <a:gd name="T20" fmla="*/ 6 w 7"/>
                <a:gd name="T21" fmla="*/ 4 h 4"/>
                <a:gd name="T22" fmla="*/ 7 w 7"/>
                <a:gd name="T23" fmla="*/ 0 h 4"/>
                <a:gd name="T24" fmla="*/ 7 w 7"/>
                <a:gd name="T25" fmla="*/ 0 h 4"/>
                <a:gd name="T26" fmla="*/ 2 w 7"/>
                <a:gd name="T27" fmla="*/ 0 h 4"/>
                <a:gd name="T28" fmla="*/ 2 w 7"/>
                <a:gd name="T29" fmla="*/ 0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
                <a:gd name="T46" fmla="*/ 0 h 4"/>
                <a:gd name="T47" fmla="*/ 7 w 7"/>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 h="4">
                  <a:moveTo>
                    <a:pt x="2" y="0"/>
                  </a:moveTo>
                  <a:lnTo>
                    <a:pt x="2" y="0"/>
                  </a:lnTo>
                  <a:lnTo>
                    <a:pt x="2" y="1"/>
                  </a:lnTo>
                  <a:lnTo>
                    <a:pt x="1" y="2"/>
                  </a:lnTo>
                  <a:lnTo>
                    <a:pt x="0" y="2"/>
                  </a:lnTo>
                  <a:lnTo>
                    <a:pt x="0" y="3"/>
                  </a:lnTo>
                  <a:lnTo>
                    <a:pt x="1" y="4"/>
                  </a:lnTo>
                  <a:lnTo>
                    <a:pt x="3" y="4"/>
                  </a:lnTo>
                  <a:lnTo>
                    <a:pt x="6" y="4"/>
                  </a:lnTo>
                  <a:lnTo>
                    <a:pt x="7" y="0"/>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29" name="Freeform 472"/>
            <p:cNvSpPr>
              <a:spLocks/>
            </p:cNvSpPr>
            <p:nvPr/>
          </p:nvSpPr>
          <p:spPr bwMode="auto">
            <a:xfrm>
              <a:off x="1724" y="1102"/>
              <a:ext cx="4" cy="5"/>
            </a:xfrm>
            <a:custGeom>
              <a:avLst/>
              <a:gdLst>
                <a:gd name="T0" fmla="*/ 0 w 4"/>
                <a:gd name="T1" fmla="*/ 0 h 5"/>
                <a:gd name="T2" fmla="*/ 0 w 4"/>
                <a:gd name="T3" fmla="*/ 0 h 5"/>
                <a:gd name="T4" fmla="*/ 2 w 4"/>
                <a:gd name="T5" fmla="*/ 2 h 5"/>
                <a:gd name="T6" fmla="*/ 3 w 4"/>
                <a:gd name="T7" fmla="*/ 5 h 5"/>
                <a:gd name="T8" fmla="*/ 3 w 4"/>
                <a:gd name="T9" fmla="*/ 5 h 5"/>
                <a:gd name="T10" fmla="*/ 4 w 4"/>
                <a:gd name="T11" fmla="*/ 5 h 5"/>
                <a:gd name="T12" fmla="*/ 4 w 4"/>
                <a:gd name="T13" fmla="*/ 4 h 5"/>
                <a:gd name="T14" fmla="*/ 3 w 4"/>
                <a:gd name="T15" fmla="*/ 0 h 5"/>
                <a:gd name="T16" fmla="*/ 0 w 4"/>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5"/>
                <a:gd name="T29" fmla="*/ 4 w 4"/>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5">
                  <a:moveTo>
                    <a:pt x="0" y="0"/>
                  </a:moveTo>
                  <a:lnTo>
                    <a:pt x="0" y="0"/>
                  </a:lnTo>
                  <a:lnTo>
                    <a:pt x="2" y="2"/>
                  </a:lnTo>
                  <a:lnTo>
                    <a:pt x="3" y="5"/>
                  </a:lnTo>
                  <a:lnTo>
                    <a:pt x="4" y="5"/>
                  </a:lnTo>
                  <a:lnTo>
                    <a:pt x="4" y="4"/>
                  </a:lnTo>
                  <a:lnTo>
                    <a:pt x="3"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30" name="Freeform 473"/>
            <p:cNvSpPr>
              <a:spLocks/>
            </p:cNvSpPr>
            <p:nvPr/>
          </p:nvSpPr>
          <p:spPr bwMode="auto">
            <a:xfrm>
              <a:off x="1714" y="1120"/>
              <a:ext cx="10" cy="5"/>
            </a:xfrm>
            <a:custGeom>
              <a:avLst/>
              <a:gdLst>
                <a:gd name="T0" fmla="*/ 0 w 10"/>
                <a:gd name="T1" fmla="*/ 0 h 5"/>
                <a:gd name="T2" fmla="*/ 0 w 10"/>
                <a:gd name="T3" fmla="*/ 0 h 5"/>
                <a:gd name="T4" fmla="*/ 0 w 10"/>
                <a:gd name="T5" fmla="*/ 5 h 5"/>
                <a:gd name="T6" fmla="*/ 0 w 10"/>
                <a:gd name="T7" fmla="*/ 5 h 5"/>
                <a:gd name="T8" fmla="*/ 3 w 10"/>
                <a:gd name="T9" fmla="*/ 5 h 5"/>
                <a:gd name="T10" fmla="*/ 3 w 10"/>
                <a:gd name="T11" fmla="*/ 5 h 5"/>
                <a:gd name="T12" fmla="*/ 8 w 10"/>
                <a:gd name="T13" fmla="*/ 5 h 5"/>
                <a:gd name="T14" fmla="*/ 8 w 10"/>
                <a:gd name="T15" fmla="*/ 5 h 5"/>
                <a:gd name="T16" fmla="*/ 9 w 10"/>
                <a:gd name="T17" fmla="*/ 5 h 5"/>
                <a:gd name="T18" fmla="*/ 10 w 10"/>
                <a:gd name="T19" fmla="*/ 4 h 5"/>
                <a:gd name="T20" fmla="*/ 9 w 10"/>
                <a:gd name="T21" fmla="*/ 2 h 5"/>
                <a:gd name="T22" fmla="*/ 9 w 10"/>
                <a:gd name="T23" fmla="*/ 2 h 5"/>
                <a:gd name="T24" fmla="*/ 0 w 10"/>
                <a:gd name="T25" fmla="*/ 0 h 5"/>
                <a:gd name="T26" fmla="*/ 0 w 10"/>
                <a:gd name="T27" fmla="*/ 0 h 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0"/>
                <a:gd name="T43" fmla="*/ 0 h 5"/>
                <a:gd name="T44" fmla="*/ 10 w 10"/>
                <a:gd name="T45" fmla="*/ 5 h 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0" h="5">
                  <a:moveTo>
                    <a:pt x="0" y="0"/>
                  </a:moveTo>
                  <a:lnTo>
                    <a:pt x="0" y="0"/>
                  </a:lnTo>
                  <a:lnTo>
                    <a:pt x="0" y="5"/>
                  </a:lnTo>
                  <a:lnTo>
                    <a:pt x="3" y="5"/>
                  </a:lnTo>
                  <a:lnTo>
                    <a:pt x="8" y="5"/>
                  </a:lnTo>
                  <a:lnTo>
                    <a:pt x="9" y="5"/>
                  </a:lnTo>
                  <a:lnTo>
                    <a:pt x="10" y="4"/>
                  </a:lnTo>
                  <a:lnTo>
                    <a:pt x="9" y="2"/>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31" name="Freeform 474"/>
            <p:cNvSpPr>
              <a:spLocks/>
            </p:cNvSpPr>
            <p:nvPr/>
          </p:nvSpPr>
          <p:spPr bwMode="auto">
            <a:xfrm>
              <a:off x="1795" y="1125"/>
              <a:ext cx="3" cy="7"/>
            </a:xfrm>
            <a:custGeom>
              <a:avLst/>
              <a:gdLst>
                <a:gd name="T0" fmla="*/ 1 w 3"/>
                <a:gd name="T1" fmla="*/ 0 h 7"/>
                <a:gd name="T2" fmla="*/ 1 w 3"/>
                <a:gd name="T3" fmla="*/ 0 h 7"/>
                <a:gd name="T4" fmla="*/ 0 w 3"/>
                <a:gd name="T5" fmla="*/ 3 h 7"/>
                <a:gd name="T6" fmla="*/ 0 w 3"/>
                <a:gd name="T7" fmla="*/ 5 h 7"/>
                <a:gd name="T8" fmla="*/ 0 w 3"/>
                <a:gd name="T9" fmla="*/ 5 h 7"/>
                <a:gd name="T10" fmla="*/ 0 w 3"/>
                <a:gd name="T11" fmla="*/ 5 h 7"/>
                <a:gd name="T12" fmla="*/ 1 w 3"/>
                <a:gd name="T13" fmla="*/ 6 h 7"/>
                <a:gd name="T14" fmla="*/ 1 w 3"/>
                <a:gd name="T15" fmla="*/ 7 h 7"/>
                <a:gd name="T16" fmla="*/ 1 w 3"/>
                <a:gd name="T17" fmla="*/ 7 h 7"/>
                <a:gd name="T18" fmla="*/ 3 w 3"/>
                <a:gd name="T19" fmla="*/ 7 h 7"/>
                <a:gd name="T20" fmla="*/ 3 w 3"/>
                <a:gd name="T21" fmla="*/ 7 h 7"/>
                <a:gd name="T22" fmla="*/ 3 w 3"/>
                <a:gd name="T23" fmla="*/ 3 h 7"/>
                <a:gd name="T24" fmla="*/ 3 w 3"/>
                <a:gd name="T25" fmla="*/ 3 h 7"/>
                <a:gd name="T26" fmla="*/ 1 w 3"/>
                <a:gd name="T27" fmla="*/ 0 h 7"/>
                <a:gd name="T28" fmla="*/ 1 w 3"/>
                <a:gd name="T29" fmla="*/ 0 h 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
                <a:gd name="T46" fmla="*/ 0 h 7"/>
                <a:gd name="T47" fmla="*/ 3 w 3"/>
                <a:gd name="T48" fmla="*/ 7 h 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 h="7">
                  <a:moveTo>
                    <a:pt x="1" y="0"/>
                  </a:moveTo>
                  <a:lnTo>
                    <a:pt x="1" y="0"/>
                  </a:lnTo>
                  <a:lnTo>
                    <a:pt x="0" y="3"/>
                  </a:lnTo>
                  <a:lnTo>
                    <a:pt x="0" y="5"/>
                  </a:lnTo>
                  <a:lnTo>
                    <a:pt x="1" y="6"/>
                  </a:lnTo>
                  <a:lnTo>
                    <a:pt x="1" y="7"/>
                  </a:lnTo>
                  <a:lnTo>
                    <a:pt x="3" y="7"/>
                  </a:lnTo>
                  <a:lnTo>
                    <a:pt x="3" y="3"/>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32" name="Freeform 475"/>
            <p:cNvSpPr>
              <a:spLocks/>
            </p:cNvSpPr>
            <p:nvPr/>
          </p:nvSpPr>
          <p:spPr bwMode="auto">
            <a:xfrm>
              <a:off x="1758" y="1132"/>
              <a:ext cx="20" cy="24"/>
            </a:xfrm>
            <a:custGeom>
              <a:avLst/>
              <a:gdLst>
                <a:gd name="T0" fmla="*/ 11 w 20"/>
                <a:gd name="T1" fmla="*/ 0 h 24"/>
                <a:gd name="T2" fmla="*/ 11 w 20"/>
                <a:gd name="T3" fmla="*/ 0 h 24"/>
                <a:gd name="T4" fmla="*/ 7 w 20"/>
                <a:gd name="T5" fmla="*/ 3 h 24"/>
                <a:gd name="T6" fmla="*/ 4 w 20"/>
                <a:gd name="T7" fmla="*/ 6 h 24"/>
                <a:gd name="T8" fmla="*/ 2 w 20"/>
                <a:gd name="T9" fmla="*/ 10 h 24"/>
                <a:gd name="T10" fmla="*/ 0 w 20"/>
                <a:gd name="T11" fmla="*/ 12 h 24"/>
                <a:gd name="T12" fmla="*/ 2 w 20"/>
                <a:gd name="T13" fmla="*/ 16 h 24"/>
                <a:gd name="T14" fmla="*/ 4 w 20"/>
                <a:gd name="T15" fmla="*/ 18 h 24"/>
                <a:gd name="T16" fmla="*/ 4 w 20"/>
                <a:gd name="T17" fmla="*/ 18 h 24"/>
                <a:gd name="T18" fmla="*/ 4 w 20"/>
                <a:gd name="T19" fmla="*/ 22 h 24"/>
                <a:gd name="T20" fmla="*/ 4 w 20"/>
                <a:gd name="T21" fmla="*/ 22 h 24"/>
                <a:gd name="T22" fmla="*/ 6 w 20"/>
                <a:gd name="T23" fmla="*/ 23 h 24"/>
                <a:gd name="T24" fmla="*/ 9 w 20"/>
                <a:gd name="T25" fmla="*/ 24 h 24"/>
                <a:gd name="T26" fmla="*/ 9 w 20"/>
                <a:gd name="T27" fmla="*/ 24 h 24"/>
                <a:gd name="T28" fmla="*/ 17 w 20"/>
                <a:gd name="T29" fmla="*/ 22 h 24"/>
                <a:gd name="T30" fmla="*/ 17 w 20"/>
                <a:gd name="T31" fmla="*/ 22 h 24"/>
                <a:gd name="T32" fmla="*/ 18 w 20"/>
                <a:gd name="T33" fmla="*/ 13 h 24"/>
                <a:gd name="T34" fmla="*/ 20 w 20"/>
                <a:gd name="T35" fmla="*/ 11 h 24"/>
                <a:gd name="T36" fmla="*/ 20 w 20"/>
                <a:gd name="T37" fmla="*/ 11 h 24"/>
                <a:gd name="T38" fmla="*/ 20 w 20"/>
                <a:gd name="T39" fmla="*/ 8 h 24"/>
                <a:gd name="T40" fmla="*/ 20 w 20"/>
                <a:gd name="T41" fmla="*/ 8 h 24"/>
                <a:gd name="T42" fmla="*/ 18 w 20"/>
                <a:gd name="T43" fmla="*/ 6 h 24"/>
                <a:gd name="T44" fmla="*/ 16 w 20"/>
                <a:gd name="T45" fmla="*/ 5 h 24"/>
                <a:gd name="T46" fmla="*/ 16 w 20"/>
                <a:gd name="T47" fmla="*/ 5 h 24"/>
                <a:gd name="T48" fmla="*/ 14 w 20"/>
                <a:gd name="T49" fmla="*/ 3 h 24"/>
                <a:gd name="T50" fmla="*/ 14 w 20"/>
                <a:gd name="T51" fmla="*/ 2 h 24"/>
                <a:gd name="T52" fmla="*/ 13 w 20"/>
                <a:gd name="T53" fmla="*/ 0 h 24"/>
                <a:gd name="T54" fmla="*/ 13 w 20"/>
                <a:gd name="T55" fmla="*/ 0 h 24"/>
                <a:gd name="T56" fmla="*/ 12 w 20"/>
                <a:gd name="T57" fmla="*/ 0 h 24"/>
                <a:gd name="T58" fmla="*/ 11 w 20"/>
                <a:gd name="T59" fmla="*/ 0 h 24"/>
                <a:gd name="T60" fmla="*/ 11 w 20"/>
                <a:gd name="T61" fmla="*/ 0 h 2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0"/>
                <a:gd name="T94" fmla="*/ 0 h 24"/>
                <a:gd name="T95" fmla="*/ 20 w 20"/>
                <a:gd name="T96" fmla="*/ 24 h 2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0" h="24">
                  <a:moveTo>
                    <a:pt x="11" y="0"/>
                  </a:moveTo>
                  <a:lnTo>
                    <a:pt x="11" y="0"/>
                  </a:lnTo>
                  <a:lnTo>
                    <a:pt x="7" y="3"/>
                  </a:lnTo>
                  <a:lnTo>
                    <a:pt x="4" y="6"/>
                  </a:lnTo>
                  <a:lnTo>
                    <a:pt x="2" y="10"/>
                  </a:lnTo>
                  <a:lnTo>
                    <a:pt x="0" y="12"/>
                  </a:lnTo>
                  <a:lnTo>
                    <a:pt x="2" y="16"/>
                  </a:lnTo>
                  <a:lnTo>
                    <a:pt x="4" y="18"/>
                  </a:lnTo>
                  <a:lnTo>
                    <a:pt x="4" y="22"/>
                  </a:lnTo>
                  <a:lnTo>
                    <a:pt x="6" y="23"/>
                  </a:lnTo>
                  <a:lnTo>
                    <a:pt x="9" y="24"/>
                  </a:lnTo>
                  <a:lnTo>
                    <a:pt x="17" y="22"/>
                  </a:lnTo>
                  <a:lnTo>
                    <a:pt x="18" y="13"/>
                  </a:lnTo>
                  <a:lnTo>
                    <a:pt x="20" y="11"/>
                  </a:lnTo>
                  <a:lnTo>
                    <a:pt x="20" y="8"/>
                  </a:lnTo>
                  <a:lnTo>
                    <a:pt x="18" y="6"/>
                  </a:lnTo>
                  <a:lnTo>
                    <a:pt x="16" y="5"/>
                  </a:lnTo>
                  <a:lnTo>
                    <a:pt x="14" y="3"/>
                  </a:lnTo>
                  <a:lnTo>
                    <a:pt x="14" y="2"/>
                  </a:lnTo>
                  <a:lnTo>
                    <a:pt x="13" y="0"/>
                  </a:lnTo>
                  <a:lnTo>
                    <a:pt x="12" y="0"/>
                  </a:lnTo>
                  <a:lnTo>
                    <a:pt x="1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33" name="Freeform 476"/>
            <p:cNvSpPr>
              <a:spLocks/>
            </p:cNvSpPr>
            <p:nvPr/>
          </p:nvSpPr>
          <p:spPr bwMode="auto">
            <a:xfrm>
              <a:off x="1789" y="1138"/>
              <a:ext cx="9" cy="9"/>
            </a:xfrm>
            <a:custGeom>
              <a:avLst/>
              <a:gdLst>
                <a:gd name="T0" fmla="*/ 2 w 9"/>
                <a:gd name="T1" fmla="*/ 0 h 9"/>
                <a:gd name="T2" fmla="*/ 2 w 9"/>
                <a:gd name="T3" fmla="*/ 0 h 9"/>
                <a:gd name="T4" fmla="*/ 0 w 9"/>
                <a:gd name="T5" fmla="*/ 7 h 9"/>
                <a:gd name="T6" fmla="*/ 0 w 9"/>
                <a:gd name="T7" fmla="*/ 7 h 9"/>
                <a:gd name="T8" fmla="*/ 7 w 9"/>
                <a:gd name="T9" fmla="*/ 9 h 9"/>
                <a:gd name="T10" fmla="*/ 9 w 9"/>
                <a:gd name="T11" fmla="*/ 6 h 9"/>
                <a:gd name="T12" fmla="*/ 9 w 9"/>
                <a:gd name="T13" fmla="*/ 6 h 9"/>
                <a:gd name="T14" fmla="*/ 8 w 9"/>
                <a:gd name="T15" fmla="*/ 2 h 9"/>
                <a:gd name="T16" fmla="*/ 8 w 9"/>
                <a:gd name="T17" fmla="*/ 2 h 9"/>
                <a:gd name="T18" fmla="*/ 6 w 9"/>
                <a:gd name="T19" fmla="*/ 2 h 9"/>
                <a:gd name="T20" fmla="*/ 2 w 9"/>
                <a:gd name="T21" fmla="*/ 0 h 9"/>
                <a:gd name="T22" fmla="*/ 2 w 9"/>
                <a:gd name="T23" fmla="*/ 0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9"/>
                <a:gd name="T38" fmla="*/ 9 w 9"/>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9">
                  <a:moveTo>
                    <a:pt x="2" y="0"/>
                  </a:moveTo>
                  <a:lnTo>
                    <a:pt x="2" y="0"/>
                  </a:lnTo>
                  <a:lnTo>
                    <a:pt x="0" y="7"/>
                  </a:lnTo>
                  <a:lnTo>
                    <a:pt x="7" y="9"/>
                  </a:lnTo>
                  <a:lnTo>
                    <a:pt x="9" y="6"/>
                  </a:lnTo>
                  <a:lnTo>
                    <a:pt x="8" y="2"/>
                  </a:lnTo>
                  <a:lnTo>
                    <a:pt x="6" y="2"/>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34" name="Freeform 477"/>
            <p:cNvSpPr>
              <a:spLocks/>
            </p:cNvSpPr>
            <p:nvPr/>
          </p:nvSpPr>
          <p:spPr bwMode="auto">
            <a:xfrm>
              <a:off x="1837" y="1161"/>
              <a:ext cx="37" cy="35"/>
            </a:xfrm>
            <a:custGeom>
              <a:avLst/>
              <a:gdLst>
                <a:gd name="T0" fmla="*/ 4 w 37"/>
                <a:gd name="T1" fmla="*/ 0 h 35"/>
                <a:gd name="T2" fmla="*/ 4 w 37"/>
                <a:gd name="T3" fmla="*/ 0 h 35"/>
                <a:gd name="T4" fmla="*/ 13 w 37"/>
                <a:gd name="T5" fmla="*/ 10 h 35"/>
                <a:gd name="T6" fmla="*/ 13 w 37"/>
                <a:gd name="T7" fmla="*/ 10 h 35"/>
                <a:gd name="T8" fmla="*/ 14 w 37"/>
                <a:gd name="T9" fmla="*/ 10 h 35"/>
                <a:gd name="T10" fmla="*/ 16 w 37"/>
                <a:gd name="T11" fmla="*/ 9 h 35"/>
                <a:gd name="T12" fmla="*/ 17 w 37"/>
                <a:gd name="T13" fmla="*/ 9 h 35"/>
                <a:gd name="T14" fmla="*/ 20 w 37"/>
                <a:gd name="T15" fmla="*/ 9 h 35"/>
                <a:gd name="T16" fmla="*/ 21 w 37"/>
                <a:gd name="T17" fmla="*/ 11 h 35"/>
                <a:gd name="T18" fmla="*/ 21 w 37"/>
                <a:gd name="T19" fmla="*/ 11 h 35"/>
                <a:gd name="T20" fmla="*/ 27 w 37"/>
                <a:gd name="T21" fmla="*/ 14 h 35"/>
                <a:gd name="T22" fmla="*/ 31 w 37"/>
                <a:gd name="T23" fmla="*/ 15 h 35"/>
                <a:gd name="T24" fmla="*/ 31 w 37"/>
                <a:gd name="T25" fmla="*/ 15 h 35"/>
                <a:gd name="T26" fmla="*/ 31 w 37"/>
                <a:gd name="T27" fmla="*/ 18 h 35"/>
                <a:gd name="T28" fmla="*/ 31 w 37"/>
                <a:gd name="T29" fmla="*/ 18 h 35"/>
                <a:gd name="T30" fmla="*/ 35 w 37"/>
                <a:gd name="T31" fmla="*/ 18 h 35"/>
                <a:gd name="T32" fmla="*/ 35 w 37"/>
                <a:gd name="T33" fmla="*/ 18 h 35"/>
                <a:gd name="T34" fmla="*/ 36 w 37"/>
                <a:gd name="T35" fmla="*/ 21 h 35"/>
                <a:gd name="T36" fmla="*/ 37 w 37"/>
                <a:gd name="T37" fmla="*/ 23 h 35"/>
                <a:gd name="T38" fmla="*/ 37 w 37"/>
                <a:gd name="T39" fmla="*/ 23 h 35"/>
                <a:gd name="T40" fmla="*/ 36 w 37"/>
                <a:gd name="T41" fmla="*/ 24 h 35"/>
                <a:gd name="T42" fmla="*/ 36 w 37"/>
                <a:gd name="T43" fmla="*/ 25 h 35"/>
                <a:gd name="T44" fmla="*/ 36 w 37"/>
                <a:gd name="T45" fmla="*/ 25 h 35"/>
                <a:gd name="T46" fmla="*/ 32 w 37"/>
                <a:gd name="T47" fmla="*/ 25 h 35"/>
                <a:gd name="T48" fmla="*/ 29 w 37"/>
                <a:gd name="T49" fmla="*/ 25 h 35"/>
                <a:gd name="T50" fmla="*/ 29 w 37"/>
                <a:gd name="T51" fmla="*/ 25 h 35"/>
                <a:gd name="T52" fmla="*/ 28 w 37"/>
                <a:gd name="T53" fmla="*/ 24 h 35"/>
                <a:gd name="T54" fmla="*/ 28 w 37"/>
                <a:gd name="T55" fmla="*/ 24 h 35"/>
                <a:gd name="T56" fmla="*/ 27 w 37"/>
                <a:gd name="T57" fmla="*/ 23 h 35"/>
                <a:gd name="T58" fmla="*/ 27 w 37"/>
                <a:gd name="T59" fmla="*/ 23 h 35"/>
                <a:gd name="T60" fmla="*/ 24 w 37"/>
                <a:gd name="T61" fmla="*/ 26 h 35"/>
                <a:gd name="T62" fmla="*/ 24 w 37"/>
                <a:gd name="T63" fmla="*/ 26 h 35"/>
                <a:gd name="T64" fmla="*/ 20 w 37"/>
                <a:gd name="T65" fmla="*/ 28 h 35"/>
                <a:gd name="T66" fmla="*/ 20 w 37"/>
                <a:gd name="T67" fmla="*/ 28 h 35"/>
                <a:gd name="T68" fmla="*/ 20 w 37"/>
                <a:gd name="T69" fmla="*/ 28 h 35"/>
                <a:gd name="T70" fmla="*/ 18 w 37"/>
                <a:gd name="T71" fmla="*/ 26 h 35"/>
                <a:gd name="T72" fmla="*/ 16 w 37"/>
                <a:gd name="T73" fmla="*/ 26 h 35"/>
                <a:gd name="T74" fmla="*/ 16 w 37"/>
                <a:gd name="T75" fmla="*/ 26 h 35"/>
                <a:gd name="T76" fmla="*/ 14 w 37"/>
                <a:gd name="T77" fmla="*/ 30 h 35"/>
                <a:gd name="T78" fmla="*/ 14 w 37"/>
                <a:gd name="T79" fmla="*/ 30 h 35"/>
                <a:gd name="T80" fmla="*/ 13 w 37"/>
                <a:gd name="T81" fmla="*/ 32 h 35"/>
                <a:gd name="T82" fmla="*/ 11 w 37"/>
                <a:gd name="T83" fmla="*/ 35 h 35"/>
                <a:gd name="T84" fmla="*/ 11 w 37"/>
                <a:gd name="T85" fmla="*/ 35 h 35"/>
                <a:gd name="T86" fmla="*/ 9 w 37"/>
                <a:gd name="T87" fmla="*/ 33 h 35"/>
                <a:gd name="T88" fmla="*/ 7 w 37"/>
                <a:gd name="T89" fmla="*/ 31 h 35"/>
                <a:gd name="T90" fmla="*/ 7 w 37"/>
                <a:gd name="T91" fmla="*/ 31 h 35"/>
                <a:gd name="T92" fmla="*/ 4 w 37"/>
                <a:gd name="T93" fmla="*/ 29 h 35"/>
                <a:gd name="T94" fmla="*/ 6 w 37"/>
                <a:gd name="T95" fmla="*/ 28 h 35"/>
                <a:gd name="T96" fmla="*/ 6 w 37"/>
                <a:gd name="T97" fmla="*/ 26 h 35"/>
                <a:gd name="T98" fmla="*/ 6 w 37"/>
                <a:gd name="T99" fmla="*/ 23 h 35"/>
                <a:gd name="T100" fmla="*/ 6 w 37"/>
                <a:gd name="T101" fmla="*/ 23 h 35"/>
                <a:gd name="T102" fmla="*/ 3 w 37"/>
                <a:gd name="T103" fmla="*/ 21 h 35"/>
                <a:gd name="T104" fmla="*/ 1 w 37"/>
                <a:gd name="T105" fmla="*/ 18 h 35"/>
                <a:gd name="T106" fmla="*/ 1 w 37"/>
                <a:gd name="T107" fmla="*/ 18 h 35"/>
                <a:gd name="T108" fmla="*/ 0 w 37"/>
                <a:gd name="T109" fmla="*/ 14 h 35"/>
                <a:gd name="T110" fmla="*/ 0 w 37"/>
                <a:gd name="T111" fmla="*/ 14 h 35"/>
                <a:gd name="T112" fmla="*/ 1 w 37"/>
                <a:gd name="T113" fmla="*/ 12 h 35"/>
                <a:gd name="T114" fmla="*/ 1 w 37"/>
                <a:gd name="T115" fmla="*/ 8 h 35"/>
                <a:gd name="T116" fmla="*/ 2 w 37"/>
                <a:gd name="T117" fmla="*/ 1 h 35"/>
                <a:gd name="T118" fmla="*/ 4 w 37"/>
                <a:gd name="T119" fmla="*/ 0 h 3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7"/>
                <a:gd name="T181" fmla="*/ 0 h 35"/>
                <a:gd name="T182" fmla="*/ 37 w 37"/>
                <a:gd name="T183" fmla="*/ 35 h 3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7" h="35">
                  <a:moveTo>
                    <a:pt x="4" y="0"/>
                  </a:moveTo>
                  <a:lnTo>
                    <a:pt x="4" y="0"/>
                  </a:lnTo>
                  <a:lnTo>
                    <a:pt x="13" y="10"/>
                  </a:lnTo>
                  <a:lnTo>
                    <a:pt x="14" y="10"/>
                  </a:lnTo>
                  <a:lnTo>
                    <a:pt x="16" y="9"/>
                  </a:lnTo>
                  <a:lnTo>
                    <a:pt x="17" y="9"/>
                  </a:lnTo>
                  <a:lnTo>
                    <a:pt x="20" y="9"/>
                  </a:lnTo>
                  <a:lnTo>
                    <a:pt x="21" y="11"/>
                  </a:lnTo>
                  <a:lnTo>
                    <a:pt x="27" y="14"/>
                  </a:lnTo>
                  <a:lnTo>
                    <a:pt x="31" y="15"/>
                  </a:lnTo>
                  <a:lnTo>
                    <a:pt x="31" y="18"/>
                  </a:lnTo>
                  <a:lnTo>
                    <a:pt x="35" y="18"/>
                  </a:lnTo>
                  <a:lnTo>
                    <a:pt x="36" y="21"/>
                  </a:lnTo>
                  <a:lnTo>
                    <a:pt x="37" y="23"/>
                  </a:lnTo>
                  <a:lnTo>
                    <a:pt x="36" y="24"/>
                  </a:lnTo>
                  <a:lnTo>
                    <a:pt x="36" y="25"/>
                  </a:lnTo>
                  <a:lnTo>
                    <a:pt x="32" y="25"/>
                  </a:lnTo>
                  <a:lnTo>
                    <a:pt x="29" y="25"/>
                  </a:lnTo>
                  <a:lnTo>
                    <a:pt x="28" y="24"/>
                  </a:lnTo>
                  <a:lnTo>
                    <a:pt x="27" y="23"/>
                  </a:lnTo>
                  <a:lnTo>
                    <a:pt x="24" y="26"/>
                  </a:lnTo>
                  <a:lnTo>
                    <a:pt x="20" y="28"/>
                  </a:lnTo>
                  <a:lnTo>
                    <a:pt x="18" y="26"/>
                  </a:lnTo>
                  <a:lnTo>
                    <a:pt x="16" y="26"/>
                  </a:lnTo>
                  <a:lnTo>
                    <a:pt x="14" y="30"/>
                  </a:lnTo>
                  <a:lnTo>
                    <a:pt x="13" y="32"/>
                  </a:lnTo>
                  <a:lnTo>
                    <a:pt x="11" y="35"/>
                  </a:lnTo>
                  <a:lnTo>
                    <a:pt x="9" y="33"/>
                  </a:lnTo>
                  <a:lnTo>
                    <a:pt x="7" y="31"/>
                  </a:lnTo>
                  <a:lnTo>
                    <a:pt x="4" y="29"/>
                  </a:lnTo>
                  <a:lnTo>
                    <a:pt x="6" y="28"/>
                  </a:lnTo>
                  <a:lnTo>
                    <a:pt x="6" y="26"/>
                  </a:lnTo>
                  <a:lnTo>
                    <a:pt x="6" y="23"/>
                  </a:lnTo>
                  <a:lnTo>
                    <a:pt x="3" y="21"/>
                  </a:lnTo>
                  <a:lnTo>
                    <a:pt x="1" y="18"/>
                  </a:lnTo>
                  <a:lnTo>
                    <a:pt x="0" y="14"/>
                  </a:lnTo>
                  <a:lnTo>
                    <a:pt x="1" y="12"/>
                  </a:lnTo>
                  <a:lnTo>
                    <a:pt x="1" y="8"/>
                  </a:lnTo>
                  <a:lnTo>
                    <a:pt x="2" y="1"/>
                  </a:lnTo>
                  <a:lnTo>
                    <a:pt x="4"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35" name="Freeform 478"/>
            <p:cNvSpPr>
              <a:spLocks/>
            </p:cNvSpPr>
            <p:nvPr/>
          </p:nvSpPr>
          <p:spPr bwMode="auto">
            <a:xfrm>
              <a:off x="1830" y="1216"/>
              <a:ext cx="20" cy="23"/>
            </a:xfrm>
            <a:custGeom>
              <a:avLst/>
              <a:gdLst>
                <a:gd name="T0" fmla="*/ 1 w 20"/>
                <a:gd name="T1" fmla="*/ 0 h 23"/>
                <a:gd name="T2" fmla="*/ 1 w 20"/>
                <a:gd name="T3" fmla="*/ 0 h 23"/>
                <a:gd name="T4" fmla="*/ 3 w 20"/>
                <a:gd name="T5" fmla="*/ 0 h 23"/>
                <a:gd name="T6" fmla="*/ 4 w 20"/>
                <a:gd name="T7" fmla="*/ 1 h 23"/>
                <a:gd name="T8" fmla="*/ 7 w 20"/>
                <a:gd name="T9" fmla="*/ 2 h 23"/>
                <a:gd name="T10" fmla="*/ 7 w 20"/>
                <a:gd name="T11" fmla="*/ 2 h 23"/>
                <a:gd name="T12" fmla="*/ 10 w 20"/>
                <a:gd name="T13" fmla="*/ 2 h 23"/>
                <a:gd name="T14" fmla="*/ 14 w 20"/>
                <a:gd name="T15" fmla="*/ 1 h 23"/>
                <a:gd name="T16" fmla="*/ 14 w 20"/>
                <a:gd name="T17" fmla="*/ 1 h 23"/>
                <a:gd name="T18" fmla="*/ 14 w 20"/>
                <a:gd name="T19" fmla="*/ 2 h 23"/>
                <a:gd name="T20" fmla="*/ 16 w 20"/>
                <a:gd name="T21" fmla="*/ 2 h 23"/>
                <a:gd name="T22" fmla="*/ 16 w 20"/>
                <a:gd name="T23" fmla="*/ 2 h 23"/>
                <a:gd name="T24" fmla="*/ 17 w 20"/>
                <a:gd name="T25" fmla="*/ 12 h 23"/>
                <a:gd name="T26" fmla="*/ 20 w 20"/>
                <a:gd name="T27" fmla="*/ 23 h 23"/>
                <a:gd name="T28" fmla="*/ 20 w 20"/>
                <a:gd name="T29" fmla="*/ 23 h 23"/>
                <a:gd name="T30" fmla="*/ 16 w 20"/>
                <a:gd name="T31" fmla="*/ 23 h 23"/>
                <a:gd name="T32" fmla="*/ 16 w 20"/>
                <a:gd name="T33" fmla="*/ 23 h 23"/>
                <a:gd name="T34" fmla="*/ 16 w 20"/>
                <a:gd name="T35" fmla="*/ 19 h 23"/>
                <a:gd name="T36" fmla="*/ 16 w 20"/>
                <a:gd name="T37" fmla="*/ 19 h 23"/>
                <a:gd name="T38" fmla="*/ 14 w 20"/>
                <a:gd name="T39" fmla="*/ 19 h 23"/>
                <a:gd name="T40" fmla="*/ 13 w 20"/>
                <a:gd name="T41" fmla="*/ 21 h 23"/>
                <a:gd name="T42" fmla="*/ 11 w 20"/>
                <a:gd name="T43" fmla="*/ 22 h 23"/>
                <a:gd name="T44" fmla="*/ 10 w 20"/>
                <a:gd name="T45" fmla="*/ 23 h 23"/>
                <a:gd name="T46" fmla="*/ 10 w 20"/>
                <a:gd name="T47" fmla="*/ 23 h 23"/>
                <a:gd name="T48" fmla="*/ 6 w 20"/>
                <a:gd name="T49" fmla="*/ 22 h 23"/>
                <a:gd name="T50" fmla="*/ 1 w 20"/>
                <a:gd name="T51" fmla="*/ 22 h 23"/>
                <a:gd name="T52" fmla="*/ 0 w 20"/>
                <a:gd name="T53" fmla="*/ 17 h 23"/>
                <a:gd name="T54" fmla="*/ 0 w 20"/>
                <a:gd name="T55" fmla="*/ 17 h 23"/>
                <a:gd name="T56" fmla="*/ 2 w 20"/>
                <a:gd name="T57" fmla="*/ 16 h 23"/>
                <a:gd name="T58" fmla="*/ 4 w 20"/>
                <a:gd name="T59" fmla="*/ 15 h 23"/>
                <a:gd name="T60" fmla="*/ 4 w 20"/>
                <a:gd name="T61" fmla="*/ 15 h 23"/>
                <a:gd name="T62" fmla="*/ 2 w 20"/>
                <a:gd name="T63" fmla="*/ 7 h 23"/>
                <a:gd name="T64" fmla="*/ 1 w 20"/>
                <a:gd name="T65" fmla="*/ 3 h 23"/>
                <a:gd name="T66" fmla="*/ 1 w 20"/>
                <a:gd name="T67" fmla="*/ 3 h 23"/>
                <a:gd name="T68" fmla="*/ 1 w 20"/>
                <a:gd name="T69" fmla="*/ 1 h 23"/>
                <a:gd name="T70" fmla="*/ 1 w 20"/>
                <a:gd name="T71" fmla="*/ 1 h 23"/>
                <a:gd name="T72" fmla="*/ 1 w 20"/>
                <a:gd name="T73" fmla="*/ 0 h 23"/>
                <a:gd name="T74" fmla="*/ 1 w 20"/>
                <a:gd name="T75" fmla="*/ 0 h 2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
                <a:gd name="T115" fmla="*/ 0 h 23"/>
                <a:gd name="T116" fmla="*/ 20 w 20"/>
                <a:gd name="T117" fmla="*/ 23 h 2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 h="23">
                  <a:moveTo>
                    <a:pt x="1" y="0"/>
                  </a:moveTo>
                  <a:lnTo>
                    <a:pt x="1" y="0"/>
                  </a:lnTo>
                  <a:lnTo>
                    <a:pt x="3" y="0"/>
                  </a:lnTo>
                  <a:lnTo>
                    <a:pt x="4" y="1"/>
                  </a:lnTo>
                  <a:lnTo>
                    <a:pt x="7" y="2"/>
                  </a:lnTo>
                  <a:lnTo>
                    <a:pt x="10" y="2"/>
                  </a:lnTo>
                  <a:lnTo>
                    <a:pt x="14" y="1"/>
                  </a:lnTo>
                  <a:lnTo>
                    <a:pt x="14" y="2"/>
                  </a:lnTo>
                  <a:lnTo>
                    <a:pt x="16" y="2"/>
                  </a:lnTo>
                  <a:lnTo>
                    <a:pt x="17" y="12"/>
                  </a:lnTo>
                  <a:lnTo>
                    <a:pt x="20" y="23"/>
                  </a:lnTo>
                  <a:lnTo>
                    <a:pt x="16" y="23"/>
                  </a:lnTo>
                  <a:lnTo>
                    <a:pt x="16" y="19"/>
                  </a:lnTo>
                  <a:lnTo>
                    <a:pt x="14" y="19"/>
                  </a:lnTo>
                  <a:lnTo>
                    <a:pt x="13" y="21"/>
                  </a:lnTo>
                  <a:lnTo>
                    <a:pt x="11" y="22"/>
                  </a:lnTo>
                  <a:lnTo>
                    <a:pt x="10" y="23"/>
                  </a:lnTo>
                  <a:lnTo>
                    <a:pt x="6" y="22"/>
                  </a:lnTo>
                  <a:lnTo>
                    <a:pt x="1" y="22"/>
                  </a:lnTo>
                  <a:lnTo>
                    <a:pt x="0" y="17"/>
                  </a:lnTo>
                  <a:lnTo>
                    <a:pt x="2" y="16"/>
                  </a:lnTo>
                  <a:lnTo>
                    <a:pt x="4" y="15"/>
                  </a:lnTo>
                  <a:lnTo>
                    <a:pt x="2" y="7"/>
                  </a:lnTo>
                  <a:lnTo>
                    <a:pt x="1" y="3"/>
                  </a:lnTo>
                  <a:lnTo>
                    <a:pt x="1" y="1"/>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36" name="Freeform 479"/>
            <p:cNvSpPr>
              <a:spLocks/>
            </p:cNvSpPr>
            <p:nvPr/>
          </p:nvSpPr>
          <p:spPr bwMode="auto">
            <a:xfrm>
              <a:off x="1737" y="1266"/>
              <a:ext cx="4" cy="2"/>
            </a:xfrm>
            <a:custGeom>
              <a:avLst/>
              <a:gdLst>
                <a:gd name="T0" fmla="*/ 2 w 4"/>
                <a:gd name="T1" fmla="*/ 0 h 2"/>
                <a:gd name="T2" fmla="*/ 0 w 4"/>
                <a:gd name="T3" fmla="*/ 2 h 2"/>
                <a:gd name="T4" fmla="*/ 0 w 4"/>
                <a:gd name="T5" fmla="*/ 2 h 2"/>
                <a:gd name="T6" fmla="*/ 4 w 4"/>
                <a:gd name="T7" fmla="*/ 2 h 2"/>
                <a:gd name="T8" fmla="*/ 4 w 4"/>
                <a:gd name="T9" fmla="*/ 2 h 2"/>
                <a:gd name="T10" fmla="*/ 2 w 4"/>
                <a:gd name="T11" fmla="*/ 0 h 2"/>
                <a:gd name="T12" fmla="*/ 2 w 4"/>
                <a:gd name="T13" fmla="*/ 0 h 2"/>
                <a:gd name="T14" fmla="*/ 0 60000 65536"/>
                <a:gd name="T15" fmla="*/ 0 60000 65536"/>
                <a:gd name="T16" fmla="*/ 0 60000 65536"/>
                <a:gd name="T17" fmla="*/ 0 60000 65536"/>
                <a:gd name="T18" fmla="*/ 0 60000 65536"/>
                <a:gd name="T19" fmla="*/ 0 60000 65536"/>
                <a:gd name="T20" fmla="*/ 0 60000 65536"/>
                <a:gd name="T21" fmla="*/ 0 w 4"/>
                <a:gd name="T22" fmla="*/ 0 h 2"/>
                <a:gd name="T23" fmla="*/ 4 w 4"/>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2">
                  <a:moveTo>
                    <a:pt x="2" y="0"/>
                  </a:moveTo>
                  <a:lnTo>
                    <a:pt x="0" y="2"/>
                  </a:lnTo>
                  <a:lnTo>
                    <a:pt x="4" y="2"/>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37" name="Freeform 480"/>
            <p:cNvSpPr>
              <a:spLocks/>
            </p:cNvSpPr>
            <p:nvPr/>
          </p:nvSpPr>
          <p:spPr bwMode="auto">
            <a:xfrm>
              <a:off x="1931" y="1265"/>
              <a:ext cx="13" cy="10"/>
            </a:xfrm>
            <a:custGeom>
              <a:avLst/>
              <a:gdLst>
                <a:gd name="T0" fmla="*/ 4 w 13"/>
                <a:gd name="T1" fmla="*/ 1 h 10"/>
                <a:gd name="T2" fmla="*/ 4 w 13"/>
                <a:gd name="T3" fmla="*/ 2 h 10"/>
                <a:gd name="T4" fmla="*/ 4 w 13"/>
                <a:gd name="T5" fmla="*/ 2 h 10"/>
                <a:gd name="T6" fmla="*/ 2 w 13"/>
                <a:gd name="T7" fmla="*/ 2 h 10"/>
                <a:gd name="T8" fmla="*/ 0 w 13"/>
                <a:gd name="T9" fmla="*/ 3 h 10"/>
                <a:gd name="T10" fmla="*/ 2 w 13"/>
                <a:gd name="T11" fmla="*/ 4 h 10"/>
                <a:gd name="T12" fmla="*/ 4 w 13"/>
                <a:gd name="T13" fmla="*/ 6 h 10"/>
                <a:gd name="T14" fmla="*/ 4 w 13"/>
                <a:gd name="T15" fmla="*/ 6 h 10"/>
                <a:gd name="T16" fmla="*/ 4 w 13"/>
                <a:gd name="T17" fmla="*/ 10 h 10"/>
                <a:gd name="T18" fmla="*/ 4 w 13"/>
                <a:gd name="T19" fmla="*/ 10 h 10"/>
                <a:gd name="T20" fmla="*/ 6 w 13"/>
                <a:gd name="T21" fmla="*/ 10 h 10"/>
                <a:gd name="T22" fmla="*/ 9 w 13"/>
                <a:gd name="T23" fmla="*/ 10 h 10"/>
                <a:gd name="T24" fmla="*/ 9 w 13"/>
                <a:gd name="T25" fmla="*/ 10 h 10"/>
                <a:gd name="T26" fmla="*/ 11 w 13"/>
                <a:gd name="T27" fmla="*/ 9 h 10"/>
                <a:gd name="T28" fmla="*/ 13 w 13"/>
                <a:gd name="T29" fmla="*/ 7 h 10"/>
                <a:gd name="T30" fmla="*/ 13 w 13"/>
                <a:gd name="T31" fmla="*/ 7 h 10"/>
                <a:gd name="T32" fmla="*/ 13 w 13"/>
                <a:gd name="T33" fmla="*/ 2 h 10"/>
                <a:gd name="T34" fmla="*/ 12 w 13"/>
                <a:gd name="T35" fmla="*/ 0 h 10"/>
                <a:gd name="T36" fmla="*/ 12 w 13"/>
                <a:gd name="T37" fmla="*/ 2 h 10"/>
                <a:gd name="T38" fmla="*/ 12 w 13"/>
                <a:gd name="T39" fmla="*/ 2 h 10"/>
                <a:gd name="T40" fmla="*/ 5 w 13"/>
                <a:gd name="T41" fmla="*/ 2 h 10"/>
                <a:gd name="T42" fmla="*/ 5 w 13"/>
                <a:gd name="T43" fmla="*/ 2 h 10"/>
                <a:gd name="T44" fmla="*/ 5 w 13"/>
                <a:gd name="T45" fmla="*/ 1 h 10"/>
                <a:gd name="T46" fmla="*/ 4 w 13"/>
                <a:gd name="T47" fmla="*/ 1 h 10"/>
                <a:gd name="T48" fmla="*/ 4 w 13"/>
                <a:gd name="T49" fmla="*/ 1 h 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
                <a:gd name="T76" fmla="*/ 0 h 10"/>
                <a:gd name="T77" fmla="*/ 13 w 13"/>
                <a:gd name="T78" fmla="*/ 10 h 1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 h="10">
                  <a:moveTo>
                    <a:pt x="4" y="1"/>
                  </a:moveTo>
                  <a:lnTo>
                    <a:pt x="4" y="2"/>
                  </a:lnTo>
                  <a:lnTo>
                    <a:pt x="2" y="2"/>
                  </a:lnTo>
                  <a:lnTo>
                    <a:pt x="0" y="3"/>
                  </a:lnTo>
                  <a:lnTo>
                    <a:pt x="2" y="4"/>
                  </a:lnTo>
                  <a:lnTo>
                    <a:pt x="4" y="6"/>
                  </a:lnTo>
                  <a:lnTo>
                    <a:pt x="4" y="10"/>
                  </a:lnTo>
                  <a:lnTo>
                    <a:pt x="6" y="10"/>
                  </a:lnTo>
                  <a:lnTo>
                    <a:pt x="9" y="10"/>
                  </a:lnTo>
                  <a:lnTo>
                    <a:pt x="11" y="9"/>
                  </a:lnTo>
                  <a:lnTo>
                    <a:pt x="13" y="7"/>
                  </a:lnTo>
                  <a:lnTo>
                    <a:pt x="13" y="2"/>
                  </a:lnTo>
                  <a:lnTo>
                    <a:pt x="12" y="0"/>
                  </a:lnTo>
                  <a:lnTo>
                    <a:pt x="12" y="2"/>
                  </a:lnTo>
                  <a:lnTo>
                    <a:pt x="5" y="2"/>
                  </a:lnTo>
                  <a:lnTo>
                    <a:pt x="5" y="1"/>
                  </a:lnTo>
                  <a:lnTo>
                    <a:pt x="4" y="1"/>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38" name="Freeform 481"/>
            <p:cNvSpPr>
              <a:spLocks/>
            </p:cNvSpPr>
            <p:nvPr/>
          </p:nvSpPr>
          <p:spPr bwMode="auto">
            <a:xfrm>
              <a:off x="1751" y="1272"/>
              <a:ext cx="5" cy="4"/>
            </a:xfrm>
            <a:custGeom>
              <a:avLst/>
              <a:gdLst>
                <a:gd name="T0" fmla="*/ 0 w 5"/>
                <a:gd name="T1" fmla="*/ 0 h 4"/>
                <a:gd name="T2" fmla="*/ 0 w 5"/>
                <a:gd name="T3" fmla="*/ 0 h 4"/>
                <a:gd name="T4" fmla="*/ 2 w 5"/>
                <a:gd name="T5" fmla="*/ 1 h 4"/>
                <a:gd name="T6" fmla="*/ 2 w 5"/>
                <a:gd name="T7" fmla="*/ 2 h 4"/>
                <a:gd name="T8" fmla="*/ 3 w 5"/>
                <a:gd name="T9" fmla="*/ 3 h 4"/>
                <a:gd name="T10" fmla="*/ 4 w 5"/>
                <a:gd name="T11" fmla="*/ 4 h 4"/>
                <a:gd name="T12" fmla="*/ 4 w 5"/>
                <a:gd name="T13" fmla="*/ 4 h 4"/>
                <a:gd name="T14" fmla="*/ 5 w 5"/>
                <a:gd name="T15" fmla="*/ 4 h 4"/>
                <a:gd name="T16" fmla="*/ 5 w 5"/>
                <a:gd name="T17" fmla="*/ 3 h 4"/>
                <a:gd name="T18" fmla="*/ 5 w 5"/>
                <a:gd name="T19" fmla="*/ 1 h 4"/>
                <a:gd name="T20" fmla="*/ 4 w 5"/>
                <a:gd name="T21" fmla="*/ 0 h 4"/>
                <a:gd name="T22" fmla="*/ 4 w 5"/>
                <a:gd name="T23" fmla="*/ 0 h 4"/>
                <a:gd name="T24" fmla="*/ 2 w 5"/>
                <a:gd name="T25" fmla="*/ 0 h 4"/>
                <a:gd name="T26" fmla="*/ 0 w 5"/>
                <a:gd name="T27" fmla="*/ 0 h 4"/>
                <a:gd name="T28" fmla="*/ 0 w 5"/>
                <a:gd name="T29" fmla="*/ 0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
                <a:gd name="T46" fmla="*/ 0 h 4"/>
                <a:gd name="T47" fmla="*/ 5 w 5"/>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 h="4">
                  <a:moveTo>
                    <a:pt x="0" y="0"/>
                  </a:moveTo>
                  <a:lnTo>
                    <a:pt x="0" y="0"/>
                  </a:lnTo>
                  <a:lnTo>
                    <a:pt x="2" y="1"/>
                  </a:lnTo>
                  <a:lnTo>
                    <a:pt x="2" y="2"/>
                  </a:lnTo>
                  <a:lnTo>
                    <a:pt x="3" y="3"/>
                  </a:lnTo>
                  <a:lnTo>
                    <a:pt x="4" y="4"/>
                  </a:lnTo>
                  <a:lnTo>
                    <a:pt x="5" y="4"/>
                  </a:lnTo>
                  <a:lnTo>
                    <a:pt x="5" y="3"/>
                  </a:lnTo>
                  <a:lnTo>
                    <a:pt x="5" y="1"/>
                  </a:lnTo>
                  <a:lnTo>
                    <a:pt x="4" y="0"/>
                  </a:lnTo>
                  <a:lnTo>
                    <a:pt x="2"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39" name="Freeform 482"/>
            <p:cNvSpPr>
              <a:spLocks/>
            </p:cNvSpPr>
            <p:nvPr/>
          </p:nvSpPr>
          <p:spPr bwMode="auto">
            <a:xfrm>
              <a:off x="1737" y="1273"/>
              <a:ext cx="5" cy="5"/>
            </a:xfrm>
            <a:custGeom>
              <a:avLst/>
              <a:gdLst>
                <a:gd name="T0" fmla="*/ 2 w 5"/>
                <a:gd name="T1" fmla="*/ 0 h 5"/>
                <a:gd name="T2" fmla="*/ 2 w 5"/>
                <a:gd name="T3" fmla="*/ 0 h 5"/>
                <a:gd name="T4" fmla="*/ 0 w 5"/>
                <a:gd name="T5" fmla="*/ 1 h 5"/>
                <a:gd name="T6" fmla="*/ 0 w 5"/>
                <a:gd name="T7" fmla="*/ 2 h 5"/>
                <a:gd name="T8" fmla="*/ 0 w 5"/>
                <a:gd name="T9" fmla="*/ 2 h 5"/>
                <a:gd name="T10" fmla="*/ 5 w 5"/>
                <a:gd name="T11" fmla="*/ 5 h 5"/>
                <a:gd name="T12" fmla="*/ 5 w 5"/>
                <a:gd name="T13" fmla="*/ 5 h 5"/>
                <a:gd name="T14" fmla="*/ 4 w 5"/>
                <a:gd name="T15" fmla="*/ 1 h 5"/>
                <a:gd name="T16" fmla="*/ 4 w 5"/>
                <a:gd name="T17" fmla="*/ 1 h 5"/>
                <a:gd name="T18" fmla="*/ 2 w 5"/>
                <a:gd name="T19" fmla="*/ 0 h 5"/>
                <a:gd name="T20" fmla="*/ 2 w 5"/>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5"/>
                <a:gd name="T35" fmla="*/ 5 w 5"/>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5">
                  <a:moveTo>
                    <a:pt x="2" y="0"/>
                  </a:moveTo>
                  <a:lnTo>
                    <a:pt x="2" y="0"/>
                  </a:lnTo>
                  <a:lnTo>
                    <a:pt x="0" y="1"/>
                  </a:lnTo>
                  <a:lnTo>
                    <a:pt x="0" y="2"/>
                  </a:lnTo>
                  <a:lnTo>
                    <a:pt x="5" y="5"/>
                  </a:lnTo>
                  <a:lnTo>
                    <a:pt x="4" y="1"/>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40" name="Freeform 483"/>
            <p:cNvSpPr>
              <a:spLocks/>
            </p:cNvSpPr>
            <p:nvPr/>
          </p:nvSpPr>
          <p:spPr bwMode="auto">
            <a:xfrm>
              <a:off x="1793" y="1275"/>
              <a:ext cx="3" cy="3"/>
            </a:xfrm>
            <a:custGeom>
              <a:avLst/>
              <a:gdLst>
                <a:gd name="T0" fmla="*/ 2 w 3"/>
                <a:gd name="T1" fmla="*/ 0 h 3"/>
                <a:gd name="T2" fmla="*/ 2 w 3"/>
                <a:gd name="T3" fmla="*/ 0 h 3"/>
                <a:gd name="T4" fmla="*/ 0 w 3"/>
                <a:gd name="T5" fmla="*/ 1 h 3"/>
                <a:gd name="T6" fmla="*/ 0 w 3"/>
                <a:gd name="T7" fmla="*/ 1 h 3"/>
                <a:gd name="T8" fmla="*/ 3 w 3"/>
                <a:gd name="T9" fmla="*/ 3 h 3"/>
                <a:gd name="T10" fmla="*/ 3 w 3"/>
                <a:gd name="T11" fmla="*/ 3 h 3"/>
                <a:gd name="T12" fmla="*/ 3 w 3"/>
                <a:gd name="T13" fmla="*/ 1 h 3"/>
                <a:gd name="T14" fmla="*/ 2 w 3"/>
                <a:gd name="T15" fmla="*/ 0 h 3"/>
                <a:gd name="T16" fmla="*/ 2 w 3"/>
                <a:gd name="T17" fmla="*/ 0 h 3"/>
                <a:gd name="T18" fmla="*/ 2 w 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3"/>
                <a:gd name="T32" fmla="*/ 3 w 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3">
                  <a:moveTo>
                    <a:pt x="2" y="0"/>
                  </a:moveTo>
                  <a:lnTo>
                    <a:pt x="2" y="0"/>
                  </a:lnTo>
                  <a:lnTo>
                    <a:pt x="0" y="1"/>
                  </a:lnTo>
                  <a:lnTo>
                    <a:pt x="3" y="3"/>
                  </a:lnTo>
                  <a:lnTo>
                    <a:pt x="3" y="1"/>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41" name="Freeform 484"/>
            <p:cNvSpPr>
              <a:spLocks/>
            </p:cNvSpPr>
            <p:nvPr/>
          </p:nvSpPr>
          <p:spPr bwMode="auto">
            <a:xfrm>
              <a:off x="1706" y="1286"/>
              <a:ext cx="9" cy="15"/>
            </a:xfrm>
            <a:custGeom>
              <a:avLst/>
              <a:gdLst>
                <a:gd name="T0" fmla="*/ 7 w 9"/>
                <a:gd name="T1" fmla="*/ 0 h 15"/>
                <a:gd name="T2" fmla="*/ 7 w 9"/>
                <a:gd name="T3" fmla="*/ 0 h 15"/>
                <a:gd name="T4" fmla="*/ 4 w 9"/>
                <a:gd name="T5" fmla="*/ 1 h 15"/>
                <a:gd name="T6" fmla="*/ 3 w 9"/>
                <a:gd name="T7" fmla="*/ 4 h 15"/>
                <a:gd name="T8" fmla="*/ 0 w 9"/>
                <a:gd name="T9" fmla="*/ 11 h 15"/>
                <a:gd name="T10" fmla="*/ 0 w 9"/>
                <a:gd name="T11" fmla="*/ 11 h 15"/>
                <a:gd name="T12" fmla="*/ 7 w 9"/>
                <a:gd name="T13" fmla="*/ 15 h 15"/>
                <a:gd name="T14" fmla="*/ 7 w 9"/>
                <a:gd name="T15" fmla="*/ 15 h 15"/>
                <a:gd name="T16" fmla="*/ 9 w 9"/>
                <a:gd name="T17" fmla="*/ 7 h 15"/>
                <a:gd name="T18" fmla="*/ 9 w 9"/>
                <a:gd name="T19" fmla="*/ 1 h 15"/>
                <a:gd name="T20" fmla="*/ 9 w 9"/>
                <a:gd name="T21" fmla="*/ 0 h 15"/>
                <a:gd name="T22" fmla="*/ 7 w 9"/>
                <a:gd name="T23" fmla="*/ 0 h 15"/>
                <a:gd name="T24" fmla="*/ 7 w 9"/>
                <a:gd name="T25" fmla="*/ 0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
                <a:gd name="T40" fmla="*/ 0 h 15"/>
                <a:gd name="T41" fmla="*/ 9 w 9"/>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 h="15">
                  <a:moveTo>
                    <a:pt x="7" y="0"/>
                  </a:moveTo>
                  <a:lnTo>
                    <a:pt x="7" y="0"/>
                  </a:lnTo>
                  <a:lnTo>
                    <a:pt x="4" y="1"/>
                  </a:lnTo>
                  <a:lnTo>
                    <a:pt x="3" y="4"/>
                  </a:lnTo>
                  <a:lnTo>
                    <a:pt x="0" y="11"/>
                  </a:lnTo>
                  <a:lnTo>
                    <a:pt x="7" y="15"/>
                  </a:lnTo>
                  <a:lnTo>
                    <a:pt x="9" y="7"/>
                  </a:lnTo>
                  <a:lnTo>
                    <a:pt x="9" y="1"/>
                  </a:lnTo>
                  <a:lnTo>
                    <a:pt x="9" y="0"/>
                  </a:lnTo>
                  <a:lnTo>
                    <a:pt x="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42" name="Freeform 485"/>
            <p:cNvSpPr>
              <a:spLocks/>
            </p:cNvSpPr>
            <p:nvPr/>
          </p:nvSpPr>
          <p:spPr bwMode="auto">
            <a:xfrm>
              <a:off x="1921" y="1302"/>
              <a:ext cx="7" cy="5"/>
            </a:xfrm>
            <a:custGeom>
              <a:avLst/>
              <a:gdLst>
                <a:gd name="T0" fmla="*/ 0 w 7"/>
                <a:gd name="T1" fmla="*/ 0 h 5"/>
                <a:gd name="T2" fmla="*/ 0 w 7"/>
                <a:gd name="T3" fmla="*/ 5 h 5"/>
                <a:gd name="T4" fmla="*/ 0 w 7"/>
                <a:gd name="T5" fmla="*/ 5 h 5"/>
                <a:gd name="T6" fmla="*/ 5 w 7"/>
                <a:gd name="T7" fmla="*/ 5 h 5"/>
                <a:gd name="T8" fmla="*/ 5 w 7"/>
                <a:gd name="T9" fmla="*/ 5 h 5"/>
                <a:gd name="T10" fmla="*/ 7 w 7"/>
                <a:gd name="T11" fmla="*/ 0 h 5"/>
                <a:gd name="T12" fmla="*/ 7 w 7"/>
                <a:gd name="T13" fmla="*/ 0 h 5"/>
                <a:gd name="T14" fmla="*/ 3 w 7"/>
                <a:gd name="T15" fmla="*/ 0 h 5"/>
                <a:gd name="T16" fmla="*/ 0 w 7"/>
                <a:gd name="T17" fmla="*/ 0 h 5"/>
                <a:gd name="T18" fmla="*/ 0 w 7"/>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5"/>
                <a:gd name="T32" fmla="*/ 7 w 7"/>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5">
                  <a:moveTo>
                    <a:pt x="0" y="0"/>
                  </a:moveTo>
                  <a:lnTo>
                    <a:pt x="0" y="5"/>
                  </a:lnTo>
                  <a:lnTo>
                    <a:pt x="5" y="5"/>
                  </a:lnTo>
                  <a:lnTo>
                    <a:pt x="7" y="0"/>
                  </a:lnTo>
                  <a:lnTo>
                    <a:pt x="3"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43" name="Freeform 486"/>
            <p:cNvSpPr>
              <a:spLocks/>
            </p:cNvSpPr>
            <p:nvPr/>
          </p:nvSpPr>
          <p:spPr bwMode="auto">
            <a:xfrm>
              <a:off x="1726" y="1026"/>
              <a:ext cx="1" cy="2"/>
            </a:xfrm>
            <a:custGeom>
              <a:avLst/>
              <a:gdLst>
                <a:gd name="T0" fmla="*/ 1 w 1"/>
                <a:gd name="T1" fmla="*/ 0 h 2"/>
                <a:gd name="T2" fmla="*/ 1 w 1"/>
                <a:gd name="T3" fmla="*/ 0 h 2"/>
                <a:gd name="T4" fmla="*/ 1 w 1"/>
                <a:gd name="T5" fmla="*/ 1 h 2"/>
                <a:gd name="T6" fmla="*/ 1 w 1"/>
                <a:gd name="T7" fmla="*/ 1 h 2"/>
                <a:gd name="T8" fmla="*/ 0 w 1"/>
                <a:gd name="T9" fmla="*/ 2 h 2"/>
                <a:gd name="T10" fmla="*/ 0 w 1"/>
                <a:gd name="T11" fmla="*/ 2 h 2"/>
                <a:gd name="T12" fmla="*/ 0 w 1"/>
                <a:gd name="T13" fmla="*/ 0 h 2"/>
                <a:gd name="T14" fmla="*/ 0 w 1"/>
                <a:gd name="T15" fmla="*/ 0 h 2"/>
                <a:gd name="T16" fmla="*/ 1 w 1"/>
                <a:gd name="T17" fmla="*/ 0 h 2"/>
                <a:gd name="T18" fmla="*/ 1 w 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2"/>
                <a:gd name="T32" fmla="*/ 1 w 1"/>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2">
                  <a:moveTo>
                    <a:pt x="1" y="0"/>
                  </a:moveTo>
                  <a:lnTo>
                    <a:pt x="1" y="0"/>
                  </a:lnTo>
                  <a:lnTo>
                    <a:pt x="1" y="1"/>
                  </a:lnTo>
                  <a:lnTo>
                    <a:pt x="0" y="2"/>
                  </a:lnTo>
                  <a:lnTo>
                    <a:pt x="0"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44" name="Freeform 487"/>
            <p:cNvSpPr>
              <a:spLocks/>
            </p:cNvSpPr>
            <p:nvPr/>
          </p:nvSpPr>
          <p:spPr bwMode="auto">
            <a:xfrm>
              <a:off x="1727" y="1031"/>
              <a:ext cx="1" cy="2"/>
            </a:xfrm>
            <a:custGeom>
              <a:avLst/>
              <a:gdLst>
                <a:gd name="T0" fmla="*/ 1 w 1"/>
                <a:gd name="T1" fmla="*/ 0 h 2"/>
                <a:gd name="T2" fmla="*/ 1 w 1"/>
                <a:gd name="T3" fmla="*/ 0 h 2"/>
                <a:gd name="T4" fmla="*/ 1 w 1"/>
                <a:gd name="T5" fmla="*/ 1 h 2"/>
                <a:gd name="T6" fmla="*/ 1 w 1"/>
                <a:gd name="T7" fmla="*/ 1 h 2"/>
                <a:gd name="T8" fmla="*/ 0 w 1"/>
                <a:gd name="T9" fmla="*/ 2 h 2"/>
                <a:gd name="T10" fmla="*/ 0 w 1"/>
                <a:gd name="T11" fmla="*/ 2 h 2"/>
                <a:gd name="T12" fmla="*/ 0 w 1"/>
                <a:gd name="T13" fmla="*/ 0 h 2"/>
                <a:gd name="T14" fmla="*/ 0 w 1"/>
                <a:gd name="T15" fmla="*/ 0 h 2"/>
                <a:gd name="T16" fmla="*/ 1 w 1"/>
                <a:gd name="T17" fmla="*/ 0 h 2"/>
                <a:gd name="T18" fmla="*/ 1 w 1"/>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2"/>
                <a:gd name="T32" fmla="*/ 1 w 1"/>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2">
                  <a:moveTo>
                    <a:pt x="1" y="0"/>
                  </a:moveTo>
                  <a:lnTo>
                    <a:pt x="1" y="0"/>
                  </a:lnTo>
                  <a:lnTo>
                    <a:pt x="1" y="1"/>
                  </a:lnTo>
                  <a:lnTo>
                    <a:pt x="0" y="2"/>
                  </a:lnTo>
                  <a:lnTo>
                    <a:pt x="0"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45" name="Freeform 488"/>
            <p:cNvSpPr>
              <a:spLocks/>
            </p:cNvSpPr>
            <p:nvPr/>
          </p:nvSpPr>
          <p:spPr bwMode="auto">
            <a:xfrm>
              <a:off x="1813" y="1042"/>
              <a:ext cx="3" cy="4"/>
            </a:xfrm>
            <a:custGeom>
              <a:avLst/>
              <a:gdLst>
                <a:gd name="T0" fmla="*/ 2 w 3"/>
                <a:gd name="T1" fmla="*/ 0 h 4"/>
                <a:gd name="T2" fmla="*/ 0 w 3"/>
                <a:gd name="T3" fmla="*/ 3 h 4"/>
                <a:gd name="T4" fmla="*/ 0 w 3"/>
                <a:gd name="T5" fmla="*/ 3 h 4"/>
                <a:gd name="T6" fmla="*/ 2 w 3"/>
                <a:gd name="T7" fmla="*/ 4 h 4"/>
                <a:gd name="T8" fmla="*/ 3 w 3"/>
                <a:gd name="T9" fmla="*/ 4 h 4"/>
                <a:gd name="T10" fmla="*/ 3 w 3"/>
                <a:gd name="T11" fmla="*/ 4 h 4"/>
                <a:gd name="T12" fmla="*/ 3 w 3"/>
                <a:gd name="T13" fmla="*/ 2 h 4"/>
                <a:gd name="T14" fmla="*/ 3 w 3"/>
                <a:gd name="T15" fmla="*/ 0 h 4"/>
                <a:gd name="T16" fmla="*/ 2 w 3"/>
                <a:gd name="T17" fmla="*/ 0 h 4"/>
                <a:gd name="T18" fmla="*/ 2 w 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4"/>
                <a:gd name="T32" fmla="*/ 3 w 3"/>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4">
                  <a:moveTo>
                    <a:pt x="2" y="0"/>
                  </a:moveTo>
                  <a:lnTo>
                    <a:pt x="0" y="3"/>
                  </a:lnTo>
                  <a:lnTo>
                    <a:pt x="2" y="4"/>
                  </a:lnTo>
                  <a:lnTo>
                    <a:pt x="3" y="4"/>
                  </a:lnTo>
                  <a:lnTo>
                    <a:pt x="3" y="2"/>
                  </a:lnTo>
                  <a:lnTo>
                    <a:pt x="3" y="0"/>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46" name="Freeform 489"/>
            <p:cNvSpPr>
              <a:spLocks/>
            </p:cNvSpPr>
            <p:nvPr/>
          </p:nvSpPr>
          <p:spPr bwMode="auto">
            <a:xfrm>
              <a:off x="1702" y="1095"/>
              <a:ext cx="1" cy="2"/>
            </a:xfrm>
            <a:custGeom>
              <a:avLst/>
              <a:gdLst>
                <a:gd name="T0" fmla="*/ 0 w 1"/>
                <a:gd name="T1" fmla="*/ 0 h 2"/>
                <a:gd name="T2" fmla="*/ 1 w 1"/>
                <a:gd name="T3" fmla="*/ 2 h 2"/>
                <a:gd name="T4" fmla="*/ 1 w 1"/>
                <a:gd name="T5" fmla="*/ 2 h 2"/>
                <a:gd name="T6" fmla="*/ 1 w 1"/>
                <a:gd name="T7" fmla="*/ 0 h 2"/>
                <a:gd name="T8" fmla="*/ 0 w 1"/>
                <a:gd name="T9" fmla="*/ 0 h 2"/>
                <a:gd name="T10" fmla="*/ 0 w 1"/>
                <a:gd name="T11" fmla="*/ 0 h 2"/>
                <a:gd name="T12" fmla="*/ 0 60000 65536"/>
                <a:gd name="T13" fmla="*/ 0 60000 65536"/>
                <a:gd name="T14" fmla="*/ 0 60000 65536"/>
                <a:gd name="T15" fmla="*/ 0 60000 65536"/>
                <a:gd name="T16" fmla="*/ 0 60000 65536"/>
                <a:gd name="T17" fmla="*/ 0 60000 65536"/>
                <a:gd name="T18" fmla="*/ 0 w 1"/>
                <a:gd name="T19" fmla="*/ 0 h 2"/>
                <a:gd name="T20" fmla="*/ 1 w 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 h="2">
                  <a:moveTo>
                    <a:pt x="0" y="0"/>
                  </a:moveTo>
                  <a:lnTo>
                    <a:pt x="1" y="2"/>
                  </a:lnTo>
                  <a:lnTo>
                    <a:pt x="1"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47" name="Freeform 490"/>
            <p:cNvSpPr>
              <a:spLocks/>
            </p:cNvSpPr>
            <p:nvPr/>
          </p:nvSpPr>
          <p:spPr bwMode="auto">
            <a:xfrm>
              <a:off x="1914" y="1238"/>
              <a:ext cx="5" cy="3"/>
            </a:xfrm>
            <a:custGeom>
              <a:avLst/>
              <a:gdLst>
                <a:gd name="T0" fmla="*/ 1 w 5"/>
                <a:gd name="T1" fmla="*/ 0 h 3"/>
                <a:gd name="T2" fmla="*/ 1 w 5"/>
                <a:gd name="T3" fmla="*/ 0 h 3"/>
                <a:gd name="T4" fmla="*/ 3 w 5"/>
                <a:gd name="T5" fmla="*/ 2 h 3"/>
                <a:gd name="T6" fmla="*/ 5 w 5"/>
                <a:gd name="T7" fmla="*/ 3 h 3"/>
                <a:gd name="T8" fmla="*/ 2 w 5"/>
                <a:gd name="T9" fmla="*/ 2 h 3"/>
                <a:gd name="T10" fmla="*/ 2 w 5"/>
                <a:gd name="T11" fmla="*/ 2 h 3"/>
                <a:gd name="T12" fmla="*/ 1 w 5"/>
                <a:gd name="T13" fmla="*/ 1 h 3"/>
                <a:gd name="T14" fmla="*/ 0 w 5"/>
                <a:gd name="T15" fmla="*/ 0 h 3"/>
                <a:gd name="T16" fmla="*/ 1 w 5"/>
                <a:gd name="T17" fmla="*/ 0 h 3"/>
                <a:gd name="T18" fmla="*/ 1 w 5"/>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3"/>
                <a:gd name="T32" fmla="*/ 5 w 5"/>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3">
                  <a:moveTo>
                    <a:pt x="1" y="0"/>
                  </a:moveTo>
                  <a:lnTo>
                    <a:pt x="1" y="0"/>
                  </a:lnTo>
                  <a:lnTo>
                    <a:pt x="3" y="2"/>
                  </a:lnTo>
                  <a:lnTo>
                    <a:pt x="5" y="3"/>
                  </a:lnTo>
                  <a:lnTo>
                    <a:pt x="2" y="2"/>
                  </a:lnTo>
                  <a:lnTo>
                    <a:pt x="1" y="1"/>
                  </a:lnTo>
                  <a:lnTo>
                    <a:pt x="0"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48" name="Freeform 491"/>
            <p:cNvSpPr>
              <a:spLocks/>
            </p:cNvSpPr>
            <p:nvPr/>
          </p:nvSpPr>
          <p:spPr bwMode="auto">
            <a:xfrm>
              <a:off x="1796" y="1249"/>
              <a:ext cx="2" cy="4"/>
            </a:xfrm>
            <a:custGeom>
              <a:avLst/>
              <a:gdLst>
                <a:gd name="T0" fmla="*/ 1 w 2"/>
                <a:gd name="T1" fmla="*/ 0 h 4"/>
                <a:gd name="T2" fmla="*/ 1 w 2"/>
                <a:gd name="T3" fmla="*/ 0 h 4"/>
                <a:gd name="T4" fmla="*/ 0 w 2"/>
                <a:gd name="T5" fmla="*/ 2 h 4"/>
                <a:gd name="T6" fmla="*/ 1 w 2"/>
                <a:gd name="T7" fmla="*/ 3 h 4"/>
                <a:gd name="T8" fmla="*/ 1 w 2"/>
                <a:gd name="T9" fmla="*/ 4 h 4"/>
                <a:gd name="T10" fmla="*/ 1 w 2"/>
                <a:gd name="T11" fmla="*/ 4 h 4"/>
                <a:gd name="T12" fmla="*/ 2 w 2"/>
                <a:gd name="T13" fmla="*/ 2 h 4"/>
                <a:gd name="T14" fmla="*/ 2 w 2"/>
                <a:gd name="T15" fmla="*/ 0 h 4"/>
                <a:gd name="T16" fmla="*/ 1 w 2"/>
                <a:gd name="T17" fmla="*/ 0 h 4"/>
                <a:gd name="T18" fmla="*/ 1 w 2"/>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4"/>
                <a:gd name="T32" fmla="*/ 2 w 2"/>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4">
                  <a:moveTo>
                    <a:pt x="1" y="0"/>
                  </a:moveTo>
                  <a:lnTo>
                    <a:pt x="1" y="0"/>
                  </a:lnTo>
                  <a:lnTo>
                    <a:pt x="0" y="2"/>
                  </a:lnTo>
                  <a:lnTo>
                    <a:pt x="1" y="3"/>
                  </a:lnTo>
                  <a:lnTo>
                    <a:pt x="1" y="4"/>
                  </a:lnTo>
                  <a:lnTo>
                    <a:pt x="2" y="2"/>
                  </a:lnTo>
                  <a:lnTo>
                    <a:pt x="2"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49" name="Freeform 492"/>
            <p:cNvSpPr>
              <a:spLocks/>
            </p:cNvSpPr>
            <p:nvPr/>
          </p:nvSpPr>
          <p:spPr bwMode="auto">
            <a:xfrm>
              <a:off x="1839" y="1293"/>
              <a:ext cx="7" cy="3"/>
            </a:xfrm>
            <a:custGeom>
              <a:avLst/>
              <a:gdLst>
                <a:gd name="T0" fmla="*/ 0 w 7"/>
                <a:gd name="T1" fmla="*/ 0 h 3"/>
                <a:gd name="T2" fmla="*/ 0 w 7"/>
                <a:gd name="T3" fmla="*/ 0 h 3"/>
                <a:gd name="T4" fmla="*/ 2 w 7"/>
                <a:gd name="T5" fmla="*/ 3 h 3"/>
                <a:gd name="T6" fmla="*/ 2 w 7"/>
                <a:gd name="T7" fmla="*/ 3 h 3"/>
                <a:gd name="T8" fmla="*/ 7 w 7"/>
                <a:gd name="T9" fmla="*/ 2 h 3"/>
                <a:gd name="T10" fmla="*/ 7 w 7"/>
                <a:gd name="T11" fmla="*/ 1 h 3"/>
                <a:gd name="T12" fmla="*/ 7 w 7"/>
                <a:gd name="T13" fmla="*/ 1 h 3"/>
                <a:gd name="T14" fmla="*/ 0 w 7"/>
                <a:gd name="T15" fmla="*/ 0 h 3"/>
                <a:gd name="T16" fmla="*/ 0 w 7"/>
                <a:gd name="T17" fmla="*/ 0 h 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3"/>
                <a:gd name="T29" fmla="*/ 7 w 7"/>
                <a:gd name="T30" fmla="*/ 3 h 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3">
                  <a:moveTo>
                    <a:pt x="0" y="0"/>
                  </a:moveTo>
                  <a:lnTo>
                    <a:pt x="0" y="0"/>
                  </a:lnTo>
                  <a:lnTo>
                    <a:pt x="2" y="3"/>
                  </a:lnTo>
                  <a:lnTo>
                    <a:pt x="7" y="2"/>
                  </a:lnTo>
                  <a:lnTo>
                    <a:pt x="7"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50" name="Freeform 493"/>
            <p:cNvSpPr>
              <a:spLocks/>
            </p:cNvSpPr>
            <p:nvPr/>
          </p:nvSpPr>
          <p:spPr bwMode="auto">
            <a:xfrm>
              <a:off x="1879" y="1327"/>
              <a:ext cx="3" cy="3"/>
            </a:xfrm>
            <a:custGeom>
              <a:avLst/>
              <a:gdLst>
                <a:gd name="T0" fmla="*/ 0 w 3"/>
                <a:gd name="T1" fmla="*/ 0 h 3"/>
                <a:gd name="T2" fmla="*/ 0 w 3"/>
                <a:gd name="T3" fmla="*/ 3 h 3"/>
                <a:gd name="T4" fmla="*/ 0 w 3"/>
                <a:gd name="T5" fmla="*/ 3 h 3"/>
                <a:gd name="T6" fmla="*/ 2 w 3"/>
                <a:gd name="T7" fmla="*/ 3 h 3"/>
                <a:gd name="T8" fmla="*/ 3 w 3"/>
                <a:gd name="T9" fmla="*/ 2 h 3"/>
                <a:gd name="T10" fmla="*/ 2 w 3"/>
                <a:gd name="T11" fmla="*/ 1 h 3"/>
                <a:gd name="T12" fmla="*/ 0 w 3"/>
                <a:gd name="T13" fmla="*/ 0 h 3"/>
                <a:gd name="T14" fmla="*/ 0 w 3"/>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3"/>
                <a:gd name="T26" fmla="*/ 3 w 3"/>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3">
                  <a:moveTo>
                    <a:pt x="0" y="0"/>
                  </a:moveTo>
                  <a:lnTo>
                    <a:pt x="0" y="3"/>
                  </a:lnTo>
                  <a:lnTo>
                    <a:pt x="2" y="3"/>
                  </a:lnTo>
                  <a:lnTo>
                    <a:pt x="3" y="2"/>
                  </a:lnTo>
                  <a:lnTo>
                    <a:pt x="2"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51" name="Freeform 494"/>
            <p:cNvSpPr>
              <a:spLocks/>
            </p:cNvSpPr>
            <p:nvPr/>
          </p:nvSpPr>
          <p:spPr bwMode="auto">
            <a:xfrm>
              <a:off x="1864" y="1356"/>
              <a:ext cx="1" cy="2"/>
            </a:xfrm>
            <a:custGeom>
              <a:avLst/>
              <a:gdLst>
                <a:gd name="T0" fmla="*/ 0 w 1"/>
                <a:gd name="T1" fmla="*/ 0 h 2"/>
                <a:gd name="T2" fmla="*/ 1 w 1"/>
                <a:gd name="T3" fmla="*/ 2 h 2"/>
                <a:gd name="T4" fmla="*/ 1 w 1"/>
                <a:gd name="T5" fmla="*/ 2 h 2"/>
                <a:gd name="T6" fmla="*/ 1 w 1"/>
                <a:gd name="T7" fmla="*/ 1 h 2"/>
                <a:gd name="T8" fmla="*/ 0 w 1"/>
                <a:gd name="T9" fmla="*/ 0 h 2"/>
                <a:gd name="T10" fmla="*/ 0 w 1"/>
                <a:gd name="T11" fmla="*/ 0 h 2"/>
                <a:gd name="T12" fmla="*/ 0 60000 65536"/>
                <a:gd name="T13" fmla="*/ 0 60000 65536"/>
                <a:gd name="T14" fmla="*/ 0 60000 65536"/>
                <a:gd name="T15" fmla="*/ 0 60000 65536"/>
                <a:gd name="T16" fmla="*/ 0 60000 65536"/>
                <a:gd name="T17" fmla="*/ 0 60000 65536"/>
                <a:gd name="T18" fmla="*/ 0 w 1"/>
                <a:gd name="T19" fmla="*/ 0 h 2"/>
                <a:gd name="T20" fmla="*/ 1 w 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 h="2">
                  <a:moveTo>
                    <a:pt x="0" y="0"/>
                  </a:moveTo>
                  <a:lnTo>
                    <a:pt x="1" y="2"/>
                  </a:lnTo>
                  <a:lnTo>
                    <a:pt x="1"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52" name="Freeform 495"/>
            <p:cNvSpPr>
              <a:spLocks/>
            </p:cNvSpPr>
            <p:nvPr/>
          </p:nvSpPr>
          <p:spPr bwMode="auto">
            <a:xfrm>
              <a:off x="1707" y="1421"/>
              <a:ext cx="5" cy="5"/>
            </a:xfrm>
            <a:custGeom>
              <a:avLst/>
              <a:gdLst>
                <a:gd name="T0" fmla="*/ 3 w 5"/>
                <a:gd name="T1" fmla="*/ 0 h 5"/>
                <a:gd name="T2" fmla="*/ 3 w 5"/>
                <a:gd name="T3" fmla="*/ 0 h 5"/>
                <a:gd name="T4" fmla="*/ 1 w 5"/>
                <a:gd name="T5" fmla="*/ 2 h 5"/>
                <a:gd name="T6" fmla="*/ 0 w 5"/>
                <a:gd name="T7" fmla="*/ 4 h 5"/>
                <a:gd name="T8" fmla="*/ 0 w 5"/>
                <a:gd name="T9" fmla="*/ 5 h 5"/>
                <a:gd name="T10" fmla="*/ 3 w 5"/>
                <a:gd name="T11" fmla="*/ 5 h 5"/>
                <a:gd name="T12" fmla="*/ 3 w 5"/>
                <a:gd name="T13" fmla="*/ 5 h 5"/>
                <a:gd name="T14" fmla="*/ 5 w 5"/>
                <a:gd name="T15" fmla="*/ 2 h 5"/>
                <a:gd name="T16" fmla="*/ 5 w 5"/>
                <a:gd name="T17" fmla="*/ 0 h 5"/>
                <a:gd name="T18" fmla="*/ 3 w 5"/>
                <a:gd name="T19" fmla="*/ 0 h 5"/>
                <a:gd name="T20" fmla="*/ 3 w 5"/>
                <a:gd name="T21" fmla="*/ 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5"/>
                <a:gd name="T35" fmla="*/ 5 w 5"/>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5">
                  <a:moveTo>
                    <a:pt x="3" y="0"/>
                  </a:moveTo>
                  <a:lnTo>
                    <a:pt x="3" y="0"/>
                  </a:lnTo>
                  <a:lnTo>
                    <a:pt x="1" y="2"/>
                  </a:lnTo>
                  <a:lnTo>
                    <a:pt x="0" y="4"/>
                  </a:lnTo>
                  <a:lnTo>
                    <a:pt x="0" y="5"/>
                  </a:lnTo>
                  <a:lnTo>
                    <a:pt x="3" y="5"/>
                  </a:lnTo>
                  <a:lnTo>
                    <a:pt x="5" y="2"/>
                  </a:lnTo>
                  <a:lnTo>
                    <a:pt x="5" y="0"/>
                  </a:lnTo>
                  <a:lnTo>
                    <a:pt x="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53" name="Freeform 496"/>
            <p:cNvSpPr>
              <a:spLocks/>
            </p:cNvSpPr>
            <p:nvPr/>
          </p:nvSpPr>
          <p:spPr bwMode="auto">
            <a:xfrm>
              <a:off x="1713" y="1423"/>
              <a:ext cx="7" cy="16"/>
            </a:xfrm>
            <a:custGeom>
              <a:avLst/>
              <a:gdLst>
                <a:gd name="T0" fmla="*/ 2 w 7"/>
                <a:gd name="T1" fmla="*/ 0 h 16"/>
                <a:gd name="T2" fmla="*/ 2 w 7"/>
                <a:gd name="T3" fmla="*/ 0 h 16"/>
                <a:gd name="T4" fmla="*/ 0 w 7"/>
                <a:gd name="T5" fmla="*/ 16 h 16"/>
                <a:gd name="T6" fmla="*/ 0 w 7"/>
                <a:gd name="T7" fmla="*/ 16 h 16"/>
                <a:gd name="T8" fmla="*/ 3 w 7"/>
                <a:gd name="T9" fmla="*/ 16 h 16"/>
                <a:gd name="T10" fmla="*/ 3 w 7"/>
                <a:gd name="T11" fmla="*/ 16 h 16"/>
                <a:gd name="T12" fmla="*/ 6 w 7"/>
                <a:gd name="T13" fmla="*/ 9 h 16"/>
                <a:gd name="T14" fmla="*/ 7 w 7"/>
                <a:gd name="T15" fmla="*/ 1 h 16"/>
                <a:gd name="T16" fmla="*/ 7 w 7"/>
                <a:gd name="T17" fmla="*/ 1 h 16"/>
                <a:gd name="T18" fmla="*/ 4 w 7"/>
                <a:gd name="T19" fmla="*/ 1 h 16"/>
                <a:gd name="T20" fmla="*/ 2 w 7"/>
                <a:gd name="T21" fmla="*/ 0 h 16"/>
                <a:gd name="T22" fmla="*/ 2 w 7"/>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16"/>
                <a:gd name="T38" fmla="*/ 7 w 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16">
                  <a:moveTo>
                    <a:pt x="2" y="0"/>
                  </a:moveTo>
                  <a:lnTo>
                    <a:pt x="2" y="0"/>
                  </a:lnTo>
                  <a:lnTo>
                    <a:pt x="0" y="16"/>
                  </a:lnTo>
                  <a:lnTo>
                    <a:pt x="3" y="16"/>
                  </a:lnTo>
                  <a:lnTo>
                    <a:pt x="6" y="9"/>
                  </a:lnTo>
                  <a:lnTo>
                    <a:pt x="7" y="1"/>
                  </a:lnTo>
                  <a:lnTo>
                    <a:pt x="4" y="1"/>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54" name="Freeform 497"/>
            <p:cNvSpPr>
              <a:spLocks/>
            </p:cNvSpPr>
            <p:nvPr/>
          </p:nvSpPr>
          <p:spPr bwMode="auto">
            <a:xfrm>
              <a:off x="1707" y="1430"/>
              <a:ext cx="2" cy="3"/>
            </a:xfrm>
            <a:custGeom>
              <a:avLst/>
              <a:gdLst>
                <a:gd name="T0" fmla="*/ 1 w 2"/>
                <a:gd name="T1" fmla="*/ 0 h 3"/>
                <a:gd name="T2" fmla="*/ 1 w 2"/>
                <a:gd name="T3" fmla="*/ 0 h 3"/>
                <a:gd name="T4" fmla="*/ 0 w 2"/>
                <a:gd name="T5" fmla="*/ 0 h 3"/>
                <a:gd name="T6" fmla="*/ 0 w 2"/>
                <a:gd name="T7" fmla="*/ 1 h 3"/>
                <a:gd name="T8" fmla="*/ 0 w 2"/>
                <a:gd name="T9" fmla="*/ 2 h 3"/>
                <a:gd name="T10" fmla="*/ 2 w 2"/>
                <a:gd name="T11" fmla="*/ 3 h 3"/>
                <a:gd name="T12" fmla="*/ 2 w 2"/>
                <a:gd name="T13" fmla="*/ 3 h 3"/>
                <a:gd name="T14" fmla="*/ 2 w 2"/>
                <a:gd name="T15" fmla="*/ 1 h 3"/>
                <a:gd name="T16" fmla="*/ 2 w 2"/>
                <a:gd name="T17" fmla="*/ 0 h 3"/>
                <a:gd name="T18" fmla="*/ 1 w 2"/>
                <a:gd name="T19" fmla="*/ 0 h 3"/>
                <a:gd name="T20" fmla="*/ 1 w 2"/>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
                <a:gd name="T34" fmla="*/ 0 h 3"/>
                <a:gd name="T35" fmla="*/ 2 w 2"/>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 h="3">
                  <a:moveTo>
                    <a:pt x="1" y="0"/>
                  </a:moveTo>
                  <a:lnTo>
                    <a:pt x="1" y="0"/>
                  </a:lnTo>
                  <a:lnTo>
                    <a:pt x="0" y="0"/>
                  </a:lnTo>
                  <a:lnTo>
                    <a:pt x="0" y="1"/>
                  </a:lnTo>
                  <a:lnTo>
                    <a:pt x="0" y="2"/>
                  </a:lnTo>
                  <a:lnTo>
                    <a:pt x="2" y="3"/>
                  </a:lnTo>
                  <a:lnTo>
                    <a:pt x="2" y="1"/>
                  </a:lnTo>
                  <a:lnTo>
                    <a:pt x="2"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55" name="Freeform 498"/>
            <p:cNvSpPr>
              <a:spLocks/>
            </p:cNvSpPr>
            <p:nvPr/>
          </p:nvSpPr>
          <p:spPr bwMode="auto">
            <a:xfrm>
              <a:off x="1709" y="1437"/>
              <a:ext cx="3" cy="3"/>
            </a:xfrm>
            <a:custGeom>
              <a:avLst/>
              <a:gdLst>
                <a:gd name="T0" fmla="*/ 1 w 3"/>
                <a:gd name="T1" fmla="*/ 0 h 3"/>
                <a:gd name="T2" fmla="*/ 1 w 3"/>
                <a:gd name="T3" fmla="*/ 0 h 3"/>
                <a:gd name="T4" fmla="*/ 0 w 3"/>
                <a:gd name="T5" fmla="*/ 1 h 3"/>
                <a:gd name="T6" fmla="*/ 0 w 3"/>
                <a:gd name="T7" fmla="*/ 2 h 3"/>
                <a:gd name="T8" fmla="*/ 0 w 3"/>
                <a:gd name="T9" fmla="*/ 3 h 3"/>
                <a:gd name="T10" fmla="*/ 3 w 3"/>
                <a:gd name="T11" fmla="*/ 3 h 3"/>
                <a:gd name="T12" fmla="*/ 3 w 3"/>
                <a:gd name="T13" fmla="*/ 3 h 3"/>
                <a:gd name="T14" fmla="*/ 3 w 3"/>
                <a:gd name="T15" fmla="*/ 1 h 3"/>
                <a:gd name="T16" fmla="*/ 3 w 3"/>
                <a:gd name="T17" fmla="*/ 0 h 3"/>
                <a:gd name="T18" fmla="*/ 1 w 3"/>
                <a:gd name="T19" fmla="*/ 0 h 3"/>
                <a:gd name="T20" fmla="*/ 1 w 3"/>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3"/>
                <a:gd name="T35" fmla="*/ 3 w 3"/>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3">
                  <a:moveTo>
                    <a:pt x="1" y="0"/>
                  </a:moveTo>
                  <a:lnTo>
                    <a:pt x="1" y="0"/>
                  </a:lnTo>
                  <a:lnTo>
                    <a:pt x="0" y="1"/>
                  </a:lnTo>
                  <a:lnTo>
                    <a:pt x="0" y="2"/>
                  </a:lnTo>
                  <a:lnTo>
                    <a:pt x="0" y="3"/>
                  </a:lnTo>
                  <a:lnTo>
                    <a:pt x="3" y="3"/>
                  </a:lnTo>
                  <a:lnTo>
                    <a:pt x="3" y="1"/>
                  </a:lnTo>
                  <a:lnTo>
                    <a:pt x="3"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56" name="Freeform 499"/>
            <p:cNvSpPr>
              <a:spLocks/>
            </p:cNvSpPr>
            <p:nvPr/>
          </p:nvSpPr>
          <p:spPr bwMode="auto">
            <a:xfrm>
              <a:off x="1970" y="1623"/>
              <a:ext cx="7" cy="7"/>
            </a:xfrm>
            <a:custGeom>
              <a:avLst/>
              <a:gdLst>
                <a:gd name="T0" fmla="*/ 5 w 7"/>
                <a:gd name="T1" fmla="*/ 1 h 7"/>
                <a:gd name="T2" fmla="*/ 5 w 7"/>
                <a:gd name="T3" fmla="*/ 1 h 7"/>
                <a:gd name="T4" fmla="*/ 1 w 7"/>
                <a:gd name="T5" fmla="*/ 5 h 7"/>
                <a:gd name="T6" fmla="*/ 0 w 7"/>
                <a:gd name="T7" fmla="*/ 7 h 7"/>
                <a:gd name="T8" fmla="*/ 2 w 7"/>
                <a:gd name="T9" fmla="*/ 7 h 7"/>
                <a:gd name="T10" fmla="*/ 2 w 7"/>
                <a:gd name="T11" fmla="*/ 7 h 7"/>
                <a:gd name="T12" fmla="*/ 6 w 7"/>
                <a:gd name="T13" fmla="*/ 2 h 7"/>
                <a:gd name="T14" fmla="*/ 7 w 7"/>
                <a:gd name="T15" fmla="*/ 0 h 7"/>
                <a:gd name="T16" fmla="*/ 5 w 7"/>
                <a:gd name="T17" fmla="*/ 1 h 7"/>
                <a:gd name="T18" fmla="*/ 5 w 7"/>
                <a:gd name="T19" fmla="*/ 1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7"/>
                <a:gd name="T32" fmla="*/ 7 w 7"/>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7">
                  <a:moveTo>
                    <a:pt x="5" y="1"/>
                  </a:moveTo>
                  <a:lnTo>
                    <a:pt x="5" y="1"/>
                  </a:lnTo>
                  <a:lnTo>
                    <a:pt x="1" y="5"/>
                  </a:lnTo>
                  <a:lnTo>
                    <a:pt x="0" y="7"/>
                  </a:lnTo>
                  <a:lnTo>
                    <a:pt x="2" y="7"/>
                  </a:lnTo>
                  <a:lnTo>
                    <a:pt x="6" y="2"/>
                  </a:lnTo>
                  <a:lnTo>
                    <a:pt x="7" y="0"/>
                  </a:lnTo>
                  <a:lnTo>
                    <a:pt x="5" y="1"/>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57" name="Freeform 500"/>
            <p:cNvSpPr>
              <a:spLocks/>
            </p:cNvSpPr>
            <p:nvPr/>
          </p:nvSpPr>
          <p:spPr bwMode="auto">
            <a:xfrm>
              <a:off x="2068" y="1632"/>
              <a:ext cx="4" cy="8"/>
            </a:xfrm>
            <a:custGeom>
              <a:avLst/>
              <a:gdLst>
                <a:gd name="T0" fmla="*/ 0 w 4"/>
                <a:gd name="T1" fmla="*/ 0 h 8"/>
                <a:gd name="T2" fmla="*/ 0 w 4"/>
                <a:gd name="T3" fmla="*/ 0 h 8"/>
                <a:gd name="T4" fmla="*/ 0 w 4"/>
                <a:gd name="T5" fmla="*/ 5 h 8"/>
                <a:gd name="T6" fmla="*/ 0 w 4"/>
                <a:gd name="T7" fmla="*/ 7 h 8"/>
                <a:gd name="T8" fmla="*/ 1 w 4"/>
                <a:gd name="T9" fmla="*/ 8 h 8"/>
                <a:gd name="T10" fmla="*/ 3 w 4"/>
                <a:gd name="T11" fmla="*/ 7 h 8"/>
                <a:gd name="T12" fmla="*/ 3 w 4"/>
                <a:gd name="T13" fmla="*/ 7 h 8"/>
                <a:gd name="T14" fmla="*/ 4 w 4"/>
                <a:gd name="T15" fmla="*/ 6 h 8"/>
                <a:gd name="T16" fmla="*/ 4 w 4"/>
                <a:gd name="T17" fmla="*/ 5 h 8"/>
                <a:gd name="T18" fmla="*/ 4 w 4"/>
                <a:gd name="T19" fmla="*/ 0 h 8"/>
                <a:gd name="T20" fmla="*/ 4 w 4"/>
                <a:gd name="T21" fmla="*/ 0 h 8"/>
                <a:gd name="T22" fmla="*/ 1 w 4"/>
                <a:gd name="T23" fmla="*/ 0 h 8"/>
                <a:gd name="T24" fmla="*/ 0 w 4"/>
                <a:gd name="T25" fmla="*/ 0 h 8"/>
                <a:gd name="T26" fmla="*/ 0 w 4"/>
                <a:gd name="T27" fmla="*/ 0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
                <a:gd name="T43" fmla="*/ 0 h 8"/>
                <a:gd name="T44" fmla="*/ 4 w 4"/>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 h="8">
                  <a:moveTo>
                    <a:pt x="0" y="0"/>
                  </a:moveTo>
                  <a:lnTo>
                    <a:pt x="0" y="0"/>
                  </a:lnTo>
                  <a:lnTo>
                    <a:pt x="0" y="5"/>
                  </a:lnTo>
                  <a:lnTo>
                    <a:pt x="0" y="7"/>
                  </a:lnTo>
                  <a:lnTo>
                    <a:pt x="1" y="8"/>
                  </a:lnTo>
                  <a:lnTo>
                    <a:pt x="3" y="7"/>
                  </a:lnTo>
                  <a:lnTo>
                    <a:pt x="4" y="6"/>
                  </a:lnTo>
                  <a:lnTo>
                    <a:pt x="4" y="5"/>
                  </a:lnTo>
                  <a:lnTo>
                    <a:pt x="4" y="0"/>
                  </a:lnTo>
                  <a:lnTo>
                    <a:pt x="1"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58" name="Freeform 501"/>
            <p:cNvSpPr>
              <a:spLocks/>
            </p:cNvSpPr>
            <p:nvPr/>
          </p:nvSpPr>
          <p:spPr bwMode="auto">
            <a:xfrm>
              <a:off x="1976" y="1639"/>
              <a:ext cx="28" cy="36"/>
            </a:xfrm>
            <a:custGeom>
              <a:avLst/>
              <a:gdLst>
                <a:gd name="T0" fmla="*/ 24 w 28"/>
                <a:gd name="T1" fmla="*/ 0 h 36"/>
                <a:gd name="T2" fmla="*/ 23 w 28"/>
                <a:gd name="T3" fmla="*/ 2 h 36"/>
                <a:gd name="T4" fmla="*/ 23 w 28"/>
                <a:gd name="T5" fmla="*/ 2 h 36"/>
                <a:gd name="T6" fmla="*/ 20 w 28"/>
                <a:gd name="T7" fmla="*/ 3 h 36"/>
                <a:gd name="T8" fmla="*/ 17 w 28"/>
                <a:gd name="T9" fmla="*/ 3 h 36"/>
                <a:gd name="T10" fmla="*/ 13 w 28"/>
                <a:gd name="T11" fmla="*/ 1 h 36"/>
                <a:gd name="T12" fmla="*/ 13 w 28"/>
                <a:gd name="T13" fmla="*/ 1 h 36"/>
                <a:gd name="T14" fmla="*/ 8 w 28"/>
                <a:gd name="T15" fmla="*/ 7 h 36"/>
                <a:gd name="T16" fmla="*/ 8 w 28"/>
                <a:gd name="T17" fmla="*/ 7 h 36"/>
                <a:gd name="T18" fmla="*/ 8 w 28"/>
                <a:gd name="T19" fmla="*/ 9 h 36"/>
                <a:gd name="T20" fmla="*/ 8 w 28"/>
                <a:gd name="T21" fmla="*/ 14 h 36"/>
                <a:gd name="T22" fmla="*/ 5 w 28"/>
                <a:gd name="T23" fmla="*/ 14 h 36"/>
                <a:gd name="T24" fmla="*/ 5 w 28"/>
                <a:gd name="T25" fmla="*/ 14 h 36"/>
                <a:gd name="T26" fmla="*/ 3 w 28"/>
                <a:gd name="T27" fmla="*/ 16 h 36"/>
                <a:gd name="T28" fmla="*/ 2 w 28"/>
                <a:gd name="T29" fmla="*/ 17 h 36"/>
                <a:gd name="T30" fmla="*/ 2 w 28"/>
                <a:gd name="T31" fmla="*/ 17 h 36"/>
                <a:gd name="T32" fmla="*/ 2 w 28"/>
                <a:gd name="T33" fmla="*/ 20 h 36"/>
                <a:gd name="T34" fmla="*/ 3 w 28"/>
                <a:gd name="T35" fmla="*/ 21 h 36"/>
                <a:gd name="T36" fmla="*/ 0 w 28"/>
                <a:gd name="T37" fmla="*/ 22 h 36"/>
                <a:gd name="T38" fmla="*/ 0 w 28"/>
                <a:gd name="T39" fmla="*/ 22 h 36"/>
                <a:gd name="T40" fmla="*/ 1 w 28"/>
                <a:gd name="T41" fmla="*/ 30 h 36"/>
                <a:gd name="T42" fmla="*/ 1 w 28"/>
                <a:gd name="T43" fmla="*/ 33 h 36"/>
                <a:gd name="T44" fmla="*/ 3 w 28"/>
                <a:gd name="T45" fmla="*/ 35 h 36"/>
                <a:gd name="T46" fmla="*/ 3 w 28"/>
                <a:gd name="T47" fmla="*/ 35 h 36"/>
                <a:gd name="T48" fmla="*/ 6 w 28"/>
                <a:gd name="T49" fmla="*/ 36 h 36"/>
                <a:gd name="T50" fmla="*/ 9 w 28"/>
                <a:gd name="T51" fmla="*/ 36 h 36"/>
                <a:gd name="T52" fmla="*/ 9 w 28"/>
                <a:gd name="T53" fmla="*/ 36 h 36"/>
                <a:gd name="T54" fmla="*/ 9 w 28"/>
                <a:gd name="T55" fmla="*/ 35 h 36"/>
                <a:gd name="T56" fmla="*/ 10 w 28"/>
                <a:gd name="T57" fmla="*/ 34 h 36"/>
                <a:gd name="T58" fmla="*/ 10 w 28"/>
                <a:gd name="T59" fmla="*/ 34 h 36"/>
                <a:gd name="T60" fmla="*/ 8 w 28"/>
                <a:gd name="T61" fmla="*/ 33 h 36"/>
                <a:gd name="T62" fmla="*/ 7 w 28"/>
                <a:gd name="T63" fmla="*/ 30 h 36"/>
                <a:gd name="T64" fmla="*/ 8 w 28"/>
                <a:gd name="T65" fmla="*/ 28 h 36"/>
                <a:gd name="T66" fmla="*/ 9 w 28"/>
                <a:gd name="T67" fmla="*/ 27 h 36"/>
                <a:gd name="T68" fmla="*/ 12 w 28"/>
                <a:gd name="T69" fmla="*/ 23 h 36"/>
                <a:gd name="T70" fmla="*/ 15 w 28"/>
                <a:gd name="T71" fmla="*/ 21 h 36"/>
                <a:gd name="T72" fmla="*/ 15 w 28"/>
                <a:gd name="T73" fmla="*/ 19 h 36"/>
                <a:gd name="T74" fmla="*/ 15 w 28"/>
                <a:gd name="T75" fmla="*/ 19 h 36"/>
                <a:gd name="T76" fmla="*/ 12 w 28"/>
                <a:gd name="T77" fmla="*/ 19 h 36"/>
                <a:gd name="T78" fmla="*/ 12 w 28"/>
                <a:gd name="T79" fmla="*/ 19 h 36"/>
                <a:gd name="T80" fmla="*/ 14 w 28"/>
                <a:gd name="T81" fmla="*/ 12 h 36"/>
                <a:gd name="T82" fmla="*/ 17 w 28"/>
                <a:gd name="T83" fmla="*/ 6 h 36"/>
                <a:gd name="T84" fmla="*/ 17 w 28"/>
                <a:gd name="T85" fmla="*/ 6 h 36"/>
                <a:gd name="T86" fmla="*/ 21 w 28"/>
                <a:gd name="T87" fmla="*/ 6 h 36"/>
                <a:gd name="T88" fmla="*/ 24 w 28"/>
                <a:gd name="T89" fmla="*/ 6 h 36"/>
                <a:gd name="T90" fmla="*/ 24 w 28"/>
                <a:gd name="T91" fmla="*/ 6 h 36"/>
                <a:gd name="T92" fmla="*/ 26 w 28"/>
                <a:gd name="T93" fmla="*/ 3 h 36"/>
                <a:gd name="T94" fmla="*/ 28 w 28"/>
                <a:gd name="T95" fmla="*/ 1 h 36"/>
                <a:gd name="T96" fmla="*/ 28 w 28"/>
                <a:gd name="T97" fmla="*/ 1 h 36"/>
                <a:gd name="T98" fmla="*/ 27 w 28"/>
                <a:gd name="T99" fmla="*/ 1 h 36"/>
                <a:gd name="T100" fmla="*/ 24 w 28"/>
                <a:gd name="T101" fmla="*/ 0 h 36"/>
                <a:gd name="T102" fmla="*/ 24 w 28"/>
                <a:gd name="T103" fmla="*/ 0 h 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8"/>
                <a:gd name="T157" fmla="*/ 0 h 36"/>
                <a:gd name="T158" fmla="*/ 28 w 28"/>
                <a:gd name="T159" fmla="*/ 36 h 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8" h="36">
                  <a:moveTo>
                    <a:pt x="24" y="0"/>
                  </a:moveTo>
                  <a:lnTo>
                    <a:pt x="23" y="2"/>
                  </a:lnTo>
                  <a:lnTo>
                    <a:pt x="20" y="3"/>
                  </a:lnTo>
                  <a:lnTo>
                    <a:pt x="17" y="3"/>
                  </a:lnTo>
                  <a:lnTo>
                    <a:pt x="13" y="1"/>
                  </a:lnTo>
                  <a:lnTo>
                    <a:pt x="8" y="7"/>
                  </a:lnTo>
                  <a:lnTo>
                    <a:pt x="8" y="9"/>
                  </a:lnTo>
                  <a:lnTo>
                    <a:pt x="8" y="14"/>
                  </a:lnTo>
                  <a:lnTo>
                    <a:pt x="5" y="14"/>
                  </a:lnTo>
                  <a:lnTo>
                    <a:pt x="3" y="16"/>
                  </a:lnTo>
                  <a:lnTo>
                    <a:pt x="2" y="17"/>
                  </a:lnTo>
                  <a:lnTo>
                    <a:pt x="2" y="20"/>
                  </a:lnTo>
                  <a:lnTo>
                    <a:pt x="3" y="21"/>
                  </a:lnTo>
                  <a:lnTo>
                    <a:pt x="0" y="22"/>
                  </a:lnTo>
                  <a:lnTo>
                    <a:pt x="1" y="30"/>
                  </a:lnTo>
                  <a:lnTo>
                    <a:pt x="1" y="33"/>
                  </a:lnTo>
                  <a:lnTo>
                    <a:pt x="3" y="35"/>
                  </a:lnTo>
                  <a:lnTo>
                    <a:pt x="6" y="36"/>
                  </a:lnTo>
                  <a:lnTo>
                    <a:pt x="9" y="36"/>
                  </a:lnTo>
                  <a:lnTo>
                    <a:pt x="9" y="35"/>
                  </a:lnTo>
                  <a:lnTo>
                    <a:pt x="10" y="34"/>
                  </a:lnTo>
                  <a:lnTo>
                    <a:pt x="8" y="33"/>
                  </a:lnTo>
                  <a:lnTo>
                    <a:pt x="7" y="30"/>
                  </a:lnTo>
                  <a:lnTo>
                    <a:pt x="8" y="28"/>
                  </a:lnTo>
                  <a:lnTo>
                    <a:pt x="9" y="27"/>
                  </a:lnTo>
                  <a:lnTo>
                    <a:pt x="12" y="23"/>
                  </a:lnTo>
                  <a:lnTo>
                    <a:pt x="15" y="21"/>
                  </a:lnTo>
                  <a:lnTo>
                    <a:pt x="15" y="19"/>
                  </a:lnTo>
                  <a:lnTo>
                    <a:pt x="12" y="19"/>
                  </a:lnTo>
                  <a:lnTo>
                    <a:pt x="14" y="12"/>
                  </a:lnTo>
                  <a:lnTo>
                    <a:pt x="17" y="6"/>
                  </a:lnTo>
                  <a:lnTo>
                    <a:pt x="21" y="6"/>
                  </a:lnTo>
                  <a:lnTo>
                    <a:pt x="24" y="6"/>
                  </a:lnTo>
                  <a:lnTo>
                    <a:pt x="26" y="3"/>
                  </a:lnTo>
                  <a:lnTo>
                    <a:pt x="28" y="1"/>
                  </a:lnTo>
                  <a:lnTo>
                    <a:pt x="27" y="1"/>
                  </a:lnTo>
                  <a:lnTo>
                    <a:pt x="24"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59" name="Freeform 502"/>
            <p:cNvSpPr>
              <a:spLocks/>
            </p:cNvSpPr>
            <p:nvPr/>
          </p:nvSpPr>
          <p:spPr bwMode="auto">
            <a:xfrm>
              <a:off x="1935" y="1641"/>
              <a:ext cx="32" cy="22"/>
            </a:xfrm>
            <a:custGeom>
              <a:avLst/>
              <a:gdLst>
                <a:gd name="T0" fmla="*/ 4 w 32"/>
                <a:gd name="T1" fmla="*/ 0 h 22"/>
                <a:gd name="T2" fmla="*/ 4 w 32"/>
                <a:gd name="T3" fmla="*/ 3 h 22"/>
                <a:gd name="T4" fmla="*/ 2 w 32"/>
                <a:gd name="T5" fmla="*/ 5 h 22"/>
                <a:gd name="T6" fmla="*/ 1 w 32"/>
                <a:gd name="T7" fmla="*/ 12 h 22"/>
                <a:gd name="T8" fmla="*/ 2 w 32"/>
                <a:gd name="T9" fmla="*/ 12 h 22"/>
                <a:gd name="T10" fmla="*/ 5 w 32"/>
                <a:gd name="T11" fmla="*/ 12 h 22"/>
                <a:gd name="T12" fmla="*/ 6 w 32"/>
                <a:gd name="T13" fmla="*/ 17 h 22"/>
                <a:gd name="T14" fmla="*/ 9 w 32"/>
                <a:gd name="T15" fmla="*/ 17 h 22"/>
                <a:gd name="T16" fmla="*/ 18 w 32"/>
                <a:gd name="T17" fmla="*/ 18 h 22"/>
                <a:gd name="T18" fmla="*/ 26 w 32"/>
                <a:gd name="T19" fmla="*/ 15 h 22"/>
                <a:gd name="T20" fmla="*/ 25 w 32"/>
                <a:gd name="T21" fmla="*/ 18 h 22"/>
                <a:gd name="T22" fmla="*/ 23 w 32"/>
                <a:gd name="T23" fmla="*/ 20 h 22"/>
                <a:gd name="T24" fmla="*/ 25 w 32"/>
                <a:gd name="T25" fmla="*/ 21 h 22"/>
                <a:gd name="T26" fmla="*/ 26 w 32"/>
                <a:gd name="T27" fmla="*/ 22 h 22"/>
                <a:gd name="T28" fmla="*/ 29 w 32"/>
                <a:gd name="T29" fmla="*/ 22 h 22"/>
                <a:gd name="T30" fmla="*/ 29 w 32"/>
                <a:gd name="T31" fmla="*/ 22 h 22"/>
                <a:gd name="T32" fmla="*/ 30 w 32"/>
                <a:gd name="T33" fmla="*/ 21 h 22"/>
                <a:gd name="T34" fmla="*/ 32 w 32"/>
                <a:gd name="T35" fmla="*/ 20 h 22"/>
                <a:gd name="T36" fmla="*/ 32 w 32"/>
                <a:gd name="T37" fmla="*/ 19 h 22"/>
                <a:gd name="T38" fmla="*/ 28 w 32"/>
                <a:gd name="T39" fmla="*/ 18 h 22"/>
                <a:gd name="T40" fmla="*/ 28 w 32"/>
                <a:gd name="T41" fmla="*/ 14 h 22"/>
                <a:gd name="T42" fmla="*/ 30 w 32"/>
                <a:gd name="T43" fmla="*/ 13 h 22"/>
                <a:gd name="T44" fmla="*/ 29 w 32"/>
                <a:gd name="T45" fmla="*/ 13 h 22"/>
                <a:gd name="T46" fmla="*/ 23 w 32"/>
                <a:gd name="T47" fmla="*/ 13 h 22"/>
                <a:gd name="T48" fmla="*/ 15 w 32"/>
                <a:gd name="T49" fmla="*/ 11 h 22"/>
                <a:gd name="T50" fmla="*/ 14 w 32"/>
                <a:gd name="T51" fmla="*/ 11 h 22"/>
                <a:gd name="T52" fmla="*/ 13 w 32"/>
                <a:gd name="T53" fmla="*/ 13 h 22"/>
                <a:gd name="T54" fmla="*/ 11 w 32"/>
                <a:gd name="T55" fmla="*/ 13 h 22"/>
                <a:gd name="T56" fmla="*/ 4 w 32"/>
                <a:gd name="T57" fmla="*/ 10 h 22"/>
                <a:gd name="T58" fmla="*/ 5 w 32"/>
                <a:gd name="T59" fmla="*/ 7 h 22"/>
                <a:gd name="T60" fmla="*/ 5 w 32"/>
                <a:gd name="T61" fmla="*/ 4 h 22"/>
                <a:gd name="T62" fmla="*/ 6 w 32"/>
                <a:gd name="T63" fmla="*/ 4 h 22"/>
                <a:gd name="T64" fmla="*/ 6 w 32"/>
                <a:gd name="T65" fmla="*/ 0 h 22"/>
                <a:gd name="T66" fmla="*/ 4 w 32"/>
                <a:gd name="T67" fmla="*/ 0 h 2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2"/>
                <a:gd name="T103" fmla="*/ 0 h 22"/>
                <a:gd name="T104" fmla="*/ 32 w 32"/>
                <a:gd name="T105" fmla="*/ 22 h 2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2" h="22">
                  <a:moveTo>
                    <a:pt x="4" y="0"/>
                  </a:moveTo>
                  <a:lnTo>
                    <a:pt x="4" y="0"/>
                  </a:lnTo>
                  <a:lnTo>
                    <a:pt x="4" y="1"/>
                  </a:lnTo>
                  <a:lnTo>
                    <a:pt x="4" y="3"/>
                  </a:lnTo>
                  <a:lnTo>
                    <a:pt x="2" y="5"/>
                  </a:lnTo>
                  <a:lnTo>
                    <a:pt x="0" y="8"/>
                  </a:lnTo>
                  <a:lnTo>
                    <a:pt x="1" y="12"/>
                  </a:lnTo>
                  <a:lnTo>
                    <a:pt x="2" y="12"/>
                  </a:lnTo>
                  <a:lnTo>
                    <a:pt x="5" y="12"/>
                  </a:lnTo>
                  <a:lnTo>
                    <a:pt x="6" y="14"/>
                  </a:lnTo>
                  <a:lnTo>
                    <a:pt x="6" y="17"/>
                  </a:lnTo>
                  <a:lnTo>
                    <a:pt x="9" y="17"/>
                  </a:lnTo>
                  <a:lnTo>
                    <a:pt x="18" y="18"/>
                  </a:lnTo>
                  <a:lnTo>
                    <a:pt x="26" y="15"/>
                  </a:lnTo>
                  <a:lnTo>
                    <a:pt x="25" y="18"/>
                  </a:lnTo>
                  <a:lnTo>
                    <a:pt x="23" y="19"/>
                  </a:lnTo>
                  <a:lnTo>
                    <a:pt x="23" y="20"/>
                  </a:lnTo>
                  <a:lnTo>
                    <a:pt x="25" y="21"/>
                  </a:lnTo>
                  <a:lnTo>
                    <a:pt x="26" y="22"/>
                  </a:lnTo>
                  <a:lnTo>
                    <a:pt x="28" y="22"/>
                  </a:lnTo>
                  <a:lnTo>
                    <a:pt x="29" y="22"/>
                  </a:lnTo>
                  <a:lnTo>
                    <a:pt x="30" y="21"/>
                  </a:lnTo>
                  <a:lnTo>
                    <a:pt x="32" y="20"/>
                  </a:lnTo>
                  <a:lnTo>
                    <a:pt x="32" y="19"/>
                  </a:lnTo>
                  <a:lnTo>
                    <a:pt x="28" y="18"/>
                  </a:lnTo>
                  <a:lnTo>
                    <a:pt x="28" y="14"/>
                  </a:lnTo>
                  <a:lnTo>
                    <a:pt x="29" y="13"/>
                  </a:lnTo>
                  <a:lnTo>
                    <a:pt x="30" y="13"/>
                  </a:lnTo>
                  <a:lnTo>
                    <a:pt x="29" y="13"/>
                  </a:lnTo>
                  <a:lnTo>
                    <a:pt x="27" y="13"/>
                  </a:lnTo>
                  <a:lnTo>
                    <a:pt x="23" y="13"/>
                  </a:lnTo>
                  <a:lnTo>
                    <a:pt x="15" y="14"/>
                  </a:lnTo>
                  <a:lnTo>
                    <a:pt x="15" y="11"/>
                  </a:lnTo>
                  <a:lnTo>
                    <a:pt x="14" y="11"/>
                  </a:lnTo>
                  <a:lnTo>
                    <a:pt x="14" y="12"/>
                  </a:lnTo>
                  <a:lnTo>
                    <a:pt x="13" y="13"/>
                  </a:lnTo>
                  <a:lnTo>
                    <a:pt x="11" y="13"/>
                  </a:lnTo>
                  <a:lnTo>
                    <a:pt x="8" y="12"/>
                  </a:lnTo>
                  <a:lnTo>
                    <a:pt x="4" y="10"/>
                  </a:lnTo>
                  <a:lnTo>
                    <a:pt x="5" y="7"/>
                  </a:lnTo>
                  <a:lnTo>
                    <a:pt x="6" y="5"/>
                  </a:lnTo>
                  <a:lnTo>
                    <a:pt x="5" y="4"/>
                  </a:lnTo>
                  <a:lnTo>
                    <a:pt x="6" y="4"/>
                  </a:lnTo>
                  <a:lnTo>
                    <a:pt x="6" y="1"/>
                  </a:lnTo>
                  <a:lnTo>
                    <a:pt x="6" y="0"/>
                  </a:lnTo>
                  <a:lnTo>
                    <a:pt x="4"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60" name="Freeform 503"/>
            <p:cNvSpPr>
              <a:spLocks/>
            </p:cNvSpPr>
            <p:nvPr/>
          </p:nvSpPr>
          <p:spPr bwMode="auto">
            <a:xfrm>
              <a:off x="1991" y="1656"/>
              <a:ext cx="14" cy="18"/>
            </a:xfrm>
            <a:custGeom>
              <a:avLst/>
              <a:gdLst>
                <a:gd name="T0" fmla="*/ 11 w 14"/>
                <a:gd name="T1" fmla="*/ 0 h 18"/>
                <a:gd name="T2" fmla="*/ 11 w 14"/>
                <a:gd name="T3" fmla="*/ 0 h 18"/>
                <a:gd name="T4" fmla="*/ 11 w 14"/>
                <a:gd name="T5" fmla="*/ 2 h 18"/>
                <a:gd name="T6" fmla="*/ 9 w 14"/>
                <a:gd name="T7" fmla="*/ 4 h 18"/>
                <a:gd name="T8" fmla="*/ 9 w 14"/>
                <a:gd name="T9" fmla="*/ 4 h 18"/>
                <a:gd name="T10" fmla="*/ 7 w 14"/>
                <a:gd name="T11" fmla="*/ 4 h 18"/>
                <a:gd name="T12" fmla="*/ 4 w 14"/>
                <a:gd name="T13" fmla="*/ 4 h 18"/>
                <a:gd name="T14" fmla="*/ 4 w 14"/>
                <a:gd name="T15" fmla="*/ 4 h 18"/>
                <a:gd name="T16" fmla="*/ 1 w 14"/>
                <a:gd name="T17" fmla="*/ 7 h 18"/>
                <a:gd name="T18" fmla="*/ 1 w 14"/>
                <a:gd name="T19" fmla="*/ 7 h 18"/>
                <a:gd name="T20" fmla="*/ 2 w 14"/>
                <a:gd name="T21" fmla="*/ 9 h 18"/>
                <a:gd name="T22" fmla="*/ 1 w 14"/>
                <a:gd name="T23" fmla="*/ 10 h 18"/>
                <a:gd name="T24" fmla="*/ 1 w 14"/>
                <a:gd name="T25" fmla="*/ 10 h 18"/>
                <a:gd name="T26" fmla="*/ 0 w 14"/>
                <a:gd name="T27" fmla="*/ 18 h 18"/>
                <a:gd name="T28" fmla="*/ 0 w 14"/>
                <a:gd name="T29" fmla="*/ 18 h 18"/>
                <a:gd name="T30" fmla="*/ 5 w 14"/>
                <a:gd name="T31" fmla="*/ 17 h 18"/>
                <a:gd name="T32" fmla="*/ 8 w 14"/>
                <a:gd name="T33" fmla="*/ 16 h 18"/>
                <a:gd name="T34" fmla="*/ 8 w 14"/>
                <a:gd name="T35" fmla="*/ 16 h 18"/>
                <a:gd name="T36" fmla="*/ 8 w 14"/>
                <a:gd name="T37" fmla="*/ 12 h 18"/>
                <a:gd name="T38" fmla="*/ 8 w 14"/>
                <a:gd name="T39" fmla="*/ 12 h 18"/>
                <a:gd name="T40" fmla="*/ 13 w 14"/>
                <a:gd name="T41" fmla="*/ 10 h 18"/>
                <a:gd name="T42" fmla="*/ 14 w 14"/>
                <a:gd name="T43" fmla="*/ 7 h 18"/>
                <a:gd name="T44" fmla="*/ 12 w 14"/>
                <a:gd name="T45" fmla="*/ 9 h 18"/>
                <a:gd name="T46" fmla="*/ 12 w 14"/>
                <a:gd name="T47" fmla="*/ 9 h 18"/>
                <a:gd name="T48" fmla="*/ 11 w 14"/>
                <a:gd name="T49" fmla="*/ 6 h 18"/>
                <a:gd name="T50" fmla="*/ 11 w 14"/>
                <a:gd name="T51" fmla="*/ 6 h 18"/>
                <a:gd name="T52" fmla="*/ 13 w 14"/>
                <a:gd name="T53" fmla="*/ 5 h 18"/>
                <a:gd name="T54" fmla="*/ 14 w 14"/>
                <a:gd name="T55" fmla="*/ 4 h 18"/>
                <a:gd name="T56" fmla="*/ 11 w 14"/>
                <a:gd name="T57" fmla="*/ 0 h 18"/>
                <a:gd name="T58" fmla="*/ 11 w 14"/>
                <a:gd name="T59" fmla="*/ 0 h 1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4"/>
                <a:gd name="T91" fmla="*/ 0 h 18"/>
                <a:gd name="T92" fmla="*/ 14 w 14"/>
                <a:gd name="T93" fmla="*/ 18 h 1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4" h="18">
                  <a:moveTo>
                    <a:pt x="11" y="0"/>
                  </a:moveTo>
                  <a:lnTo>
                    <a:pt x="11" y="0"/>
                  </a:lnTo>
                  <a:lnTo>
                    <a:pt x="11" y="2"/>
                  </a:lnTo>
                  <a:lnTo>
                    <a:pt x="9" y="4"/>
                  </a:lnTo>
                  <a:lnTo>
                    <a:pt x="7" y="4"/>
                  </a:lnTo>
                  <a:lnTo>
                    <a:pt x="4" y="4"/>
                  </a:lnTo>
                  <a:lnTo>
                    <a:pt x="1" y="7"/>
                  </a:lnTo>
                  <a:lnTo>
                    <a:pt x="2" y="9"/>
                  </a:lnTo>
                  <a:lnTo>
                    <a:pt x="1" y="10"/>
                  </a:lnTo>
                  <a:lnTo>
                    <a:pt x="0" y="18"/>
                  </a:lnTo>
                  <a:lnTo>
                    <a:pt x="5" y="17"/>
                  </a:lnTo>
                  <a:lnTo>
                    <a:pt x="8" y="16"/>
                  </a:lnTo>
                  <a:lnTo>
                    <a:pt x="8" y="12"/>
                  </a:lnTo>
                  <a:lnTo>
                    <a:pt x="13" y="10"/>
                  </a:lnTo>
                  <a:lnTo>
                    <a:pt x="14" y="7"/>
                  </a:lnTo>
                  <a:lnTo>
                    <a:pt x="12" y="9"/>
                  </a:lnTo>
                  <a:lnTo>
                    <a:pt x="11" y="6"/>
                  </a:lnTo>
                  <a:lnTo>
                    <a:pt x="13" y="5"/>
                  </a:lnTo>
                  <a:lnTo>
                    <a:pt x="14" y="4"/>
                  </a:lnTo>
                  <a:lnTo>
                    <a:pt x="1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61" name="Freeform 504"/>
            <p:cNvSpPr>
              <a:spLocks/>
            </p:cNvSpPr>
            <p:nvPr/>
          </p:nvSpPr>
          <p:spPr bwMode="auto">
            <a:xfrm>
              <a:off x="1788" y="1673"/>
              <a:ext cx="10" cy="7"/>
            </a:xfrm>
            <a:custGeom>
              <a:avLst/>
              <a:gdLst>
                <a:gd name="T0" fmla="*/ 3 w 10"/>
                <a:gd name="T1" fmla="*/ 0 h 7"/>
                <a:gd name="T2" fmla="*/ 3 w 10"/>
                <a:gd name="T3" fmla="*/ 0 h 7"/>
                <a:gd name="T4" fmla="*/ 7 w 10"/>
                <a:gd name="T5" fmla="*/ 1 h 7"/>
                <a:gd name="T6" fmla="*/ 10 w 10"/>
                <a:gd name="T7" fmla="*/ 3 h 7"/>
                <a:gd name="T8" fmla="*/ 10 w 10"/>
                <a:gd name="T9" fmla="*/ 3 h 7"/>
                <a:gd name="T10" fmla="*/ 8 w 10"/>
                <a:gd name="T11" fmla="*/ 6 h 7"/>
                <a:gd name="T12" fmla="*/ 5 w 10"/>
                <a:gd name="T13" fmla="*/ 7 h 7"/>
                <a:gd name="T14" fmla="*/ 4 w 10"/>
                <a:gd name="T15" fmla="*/ 7 h 7"/>
                <a:gd name="T16" fmla="*/ 4 w 10"/>
                <a:gd name="T17" fmla="*/ 7 h 7"/>
                <a:gd name="T18" fmla="*/ 5 w 10"/>
                <a:gd name="T19" fmla="*/ 3 h 7"/>
                <a:gd name="T20" fmla="*/ 5 w 10"/>
                <a:gd name="T21" fmla="*/ 3 h 7"/>
                <a:gd name="T22" fmla="*/ 1 w 10"/>
                <a:gd name="T23" fmla="*/ 2 h 7"/>
                <a:gd name="T24" fmla="*/ 0 w 10"/>
                <a:gd name="T25" fmla="*/ 2 h 7"/>
                <a:gd name="T26" fmla="*/ 2 w 10"/>
                <a:gd name="T27" fmla="*/ 1 h 7"/>
                <a:gd name="T28" fmla="*/ 2 w 10"/>
                <a:gd name="T29" fmla="*/ 1 h 7"/>
                <a:gd name="T30" fmla="*/ 2 w 10"/>
                <a:gd name="T31" fmla="*/ 0 h 7"/>
                <a:gd name="T32" fmla="*/ 2 w 10"/>
                <a:gd name="T33" fmla="*/ 0 h 7"/>
                <a:gd name="T34" fmla="*/ 3 w 10"/>
                <a:gd name="T35" fmla="*/ 0 h 7"/>
                <a:gd name="T36" fmla="*/ 3 w 10"/>
                <a:gd name="T37" fmla="*/ 0 h 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
                <a:gd name="T58" fmla="*/ 0 h 7"/>
                <a:gd name="T59" fmla="*/ 10 w 10"/>
                <a:gd name="T60" fmla="*/ 7 h 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 h="7">
                  <a:moveTo>
                    <a:pt x="3" y="0"/>
                  </a:moveTo>
                  <a:lnTo>
                    <a:pt x="3" y="0"/>
                  </a:lnTo>
                  <a:lnTo>
                    <a:pt x="7" y="1"/>
                  </a:lnTo>
                  <a:lnTo>
                    <a:pt x="10" y="3"/>
                  </a:lnTo>
                  <a:lnTo>
                    <a:pt x="8" y="6"/>
                  </a:lnTo>
                  <a:lnTo>
                    <a:pt x="5" y="7"/>
                  </a:lnTo>
                  <a:lnTo>
                    <a:pt x="4" y="7"/>
                  </a:lnTo>
                  <a:lnTo>
                    <a:pt x="5" y="3"/>
                  </a:lnTo>
                  <a:lnTo>
                    <a:pt x="1" y="2"/>
                  </a:lnTo>
                  <a:lnTo>
                    <a:pt x="0" y="2"/>
                  </a:lnTo>
                  <a:lnTo>
                    <a:pt x="2" y="1"/>
                  </a:lnTo>
                  <a:lnTo>
                    <a:pt x="2" y="0"/>
                  </a:lnTo>
                  <a:lnTo>
                    <a:pt x="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62" name="Freeform 505"/>
            <p:cNvSpPr>
              <a:spLocks/>
            </p:cNvSpPr>
            <p:nvPr/>
          </p:nvSpPr>
          <p:spPr bwMode="auto">
            <a:xfrm>
              <a:off x="1933" y="1576"/>
              <a:ext cx="38" cy="23"/>
            </a:xfrm>
            <a:custGeom>
              <a:avLst/>
              <a:gdLst>
                <a:gd name="T0" fmla="*/ 0 w 38"/>
                <a:gd name="T1" fmla="*/ 0 h 23"/>
                <a:gd name="T2" fmla="*/ 0 w 38"/>
                <a:gd name="T3" fmla="*/ 0 h 23"/>
                <a:gd name="T4" fmla="*/ 0 w 38"/>
                <a:gd name="T5" fmla="*/ 2 h 23"/>
                <a:gd name="T6" fmla="*/ 0 w 38"/>
                <a:gd name="T7" fmla="*/ 4 h 23"/>
                <a:gd name="T8" fmla="*/ 0 w 38"/>
                <a:gd name="T9" fmla="*/ 4 h 23"/>
                <a:gd name="T10" fmla="*/ 3 w 38"/>
                <a:gd name="T11" fmla="*/ 6 h 23"/>
                <a:gd name="T12" fmla="*/ 6 w 38"/>
                <a:gd name="T13" fmla="*/ 6 h 23"/>
                <a:gd name="T14" fmla="*/ 11 w 38"/>
                <a:gd name="T15" fmla="*/ 10 h 23"/>
                <a:gd name="T16" fmla="*/ 11 w 38"/>
                <a:gd name="T17" fmla="*/ 10 h 23"/>
                <a:gd name="T18" fmla="*/ 11 w 38"/>
                <a:gd name="T19" fmla="*/ 13 h 23"/>
                <a:gd name="T20" fmla="*/ 11 w 38"/>
                <a:gd name="T21" fmla="*/ 14 h 23"/>
                <a:gd name="T22" fmla="*/ 11 w 38"/>
                <a:gd name="T23" fmla="*/ 14 h 23"/>
                <a:gd name="T24" fmla="*/ 14 w 38"/>
                <a:gd name="T25" fmla="*/ 15 h 23"/>
                <a:gd name="T26" fmla="*/ 16 w 38"/>
                <a:gd name="T27" fmla="*/ 15 h 23"/>
                <a:gd name="T28" fmla="*/ 21 w 38"/>
                <a:gd name="T29" fmla="*/ 16 h 23"/>
                <a:gd name="T30" fmla="*/ 21 w 38"/>
                <a:gd name="T31" fmla="*/ 16 h 23"/>
                <a:gd name="T32" fmla="*/ 25 w 38"/>
                <a:gd name="T33" fmla="*/ 18 h 23"/>
                <a:gd name="T34" fmla="*/ 31 w 38"/>
                <a:gd name="T35" fmla="*/ 22 h 23"/>
                <a:gd name="T36" fmla="*/ 31 w 38"/>
                <a:gd name="T37" fmla="*/ 22 h 23"/>
                <a:gd name="T38" fmla="*/ 37 w 38"/>
                <a:gd name="T39" fmla="*/ 23 h 23"/>
                <a:gd name="T40" fmla="*/ 37 w 38"/>
                <a:gd name="T41" fmla="*/ 23 h 23"/>
                <a:gd name="T42" fmla="*/ 37 w 38"/>
                <a:gd name="T43" fmla="*/ 21 h 23"/>
                <a:gd name="T44" fmla="*/ 37 w 38"/>
                <a:gd name="T45" fmla="*/ 20 h 23"/>
                <a:gd name="T46" fmla="*/ 38 w 38"/>
                <a:gd name="T47" fmla="*/ 18 h 23"/>
                <a:gd name="T48" fmla="*/ 32 w 38"/>
                <a:gd name="T49" fmla="*/ 14 h 23"/>
                <a:gd name="T50" fmla="*/ 32 w 38"/>
                <a:gd name="T51" fmla="*/ 14 h 23"/>
                <a:gd name="T52" fmla="*/ 31 w 38"/>
                <a:gd name="T53" fmla="*/ 14 h 23"/>
                <a:gd name="T54" fmla="*/ 30 w 38"/>
                <a:gd name="T55" fmla="*/ 14 h 23"/>
                <a:gd name="T56" fmla="*/ 30 w 38"/>
                <a:gd name="T57" fmla="*/ 14 h 23"/>
                <a:gd name="T58" fmla="*/ 27 w 38"/>
                <a:gd name="T59" fmla="*/ 10 h 23"/>
                <a:gd name="T60" fmla="*/ 25 w 38"/>
                <a:gd name="T61" fmla="*/ 8 h 23"/>
                <a:gd name="T62" fmla="*/ 24 w 38"/>
                <a:gd name="T63" fmla="*/ 6 h 23"/>
                <a:gd name="T64" fmla="*/ 24 w 38"/>
                <a:gd name="T65" fmla="*/ 6 h 23"/>
                <a:gd name="T66" fmla="*/ 22 w 38"/>
                <a:gd name="T67" fmla="*/ 6 h 23"/>
                <a:gd name="T68" fmla="*/ 20 w 38"/>
                <a:gd name="T69" fmla="*/ 6 h 23"/>
                <a:gd name="T70" fmla="*/ 20 w 38"/>
                <a:gd name="T71" fmla="*/ 6 h 23"/>
                <a:gd name="T72" fmla="*/ 14 w 38"/>
                <a:gd name="T73" fmla="*/ 3 h 23"/>
                <a:gd name="T74" fmla="*/ 8 w 38"/>
                <a:gd name="T75" fmla="*/ 0 h 23"/>
                <a:gd name="T76" fmla="*/ 8 w 38"/>
                <a:gd name="T77" fmla="*/ 0 h 23"/>
                <a:gd name="T78" fmla="*/ 3 w 38"/>
                <a:gd name="T79" fmla="*/ 0 h 23"/>
                <a:gd name="T80" fmla="*/ 0 w 38"/>
                <a:gd name="T81" fmla="*/ 0 h 23"/>
                <a:gd name="T82" fmla="*/ 0 w 38"/>
                <a:gd name="T83" fmla="*/ 0 h 2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8"/>
                <a:gd name="T127" fmla="*/ 0 h 23"/>
                <a:gd name="T128" fmla="*/ 38 w 38"/>
                <a:gd name="T129" fmla="*/ 23 h 2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8" h="23">
                  <a:moveTo>
                    <a:pt x="0" y="0"/>
                  </a:moveTo>
                  <a:lnTo>
                    <a:pt x="0" y="0"/>
                  </a:lnTo>
                  <a:lnTo>
                    <a:pt x="0" y="2"/>
                  </a:lnTo>
                  <a:lnTo>
                    <a:pt x="0" y="4"/>
                  </a:lnTo>
                  <a:lnTo>
                    <a:pt x="3" y="6"/>
                  </a:lnTo>
                  <a:lnTo>
                    <a:pt x="6" y="6"/>
                  </a:lnTo>
                  <a:lnTo>
                    <a:pt x="11" y="10"/>
                  </a:lnTo>
                  <a:lnTo>
                    <a:pt x="11" y="13"/>
                  </a:lnTo>
                  <a:lnTo>
                    <a:pt x="11" y="14"/>
                  </a:lnTo>
                  <a:lnTo>
                    <a:pt x="14" y="15"/>
                  </a:lnTo>
                  <a:lnTo>
                    <a:pt x="16" y="15"/>
                  </a:lnTo>
                  <a:lnTo>
                    <a:pt x="21" y="16"/>
                  </a:lnTo>
                  <a:lnTo>
                    <a:pt x="25" y="18"/>
                  </a:lnTo>
                  <a:lnTo>
                    <a:pt x="31" y="22"/>
                  </a:lnTo>
                  <a:lnTo>
                    <a:pt x="37" y="23"/>
                  </a:lnTo>
                  <a:lnTo>
                    <a:pt x="37" y="21"/>
                  </a:lnTo>
                  <a:lnTo>
                    <a:pt x="37" y="20"/>
                  </a:lnTo>
                  <a:lnTo>
                    <a:pt x="38" y="18"/>
                  </a:lnTo>
                  <a:lnTo>
                    <a:pt x="32" y="14"/>
                  </a:lnTo>
                  <a:lnTo>
                    <a:pt x="31" y="14"/>
                  </a:lnTo>
                  <a:lnTo>
                    <a:pt x="30" y="14"/>
                  </a:lnTo>
                  <a:lnTo>
                    <a:pt x="27" y="10"/>
                  </a:lnTo>
                  <a:lnTo>
                    <a:pt x="25" y="8"/>
                  </a:lnTo>
                  <a:lnTo>
                    <a:pt x="24" y="6"/>
                  </a:lnTo>
                  <a:lnTo>
                    <a:pt x="22" y="6"/>
                  </a:lnTo>
                  <a:lnTo>
                    <a:pt x="20" y="6"/>
                  </a:lnTo>
                  <a:lnTo>
                    <a:pt x="14" y="3"/>
                  </a:lnTo>
                  <a:lnTo>
                    <a:pt x="8" y="0"/>
                  </a:lnTo>
                  <a:lnTo>
                    <a:pt x="3"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63" name="Freeform 506"/>
            <p:cNvSpPr>
              <a:spLocks/>
            </p:cNvSpPr>
            <p:nvPr/>
          </p:nvSpPr>
          <p:spPr bwMode="auto">
            <a:xfrm>
              <a:off x="1836" y="1640"/>
              <a:ext cx="9" cy="6"/>
            </a:xfrm>
            <a:custGeom>
              <a:avLst/>
              <a:gdLst>
                <a:gd name="T0" fmla="*/ 7 w 9"/>
                <a:gd name="T1" fmla="*/ 0 h 6"/>
                <a:gd name="T2" fmla="*/ 7 w 9"/>
                <a:gd name="T3" fmla="*/ 0 h 6"/>
                <a:gd name="T4" fmla="*/ 8 w 9"/>
                <a:gd name="T5" fmla="*/ 0 h 6"/>
                <a:gd name="T6" fmla="*/ 9 w 9"/>
                <a:gd name="T7" fmla="*/ 0 h 6"/>
                <a:gd name="T8" fmla="*/ 8 w 9"/>
                <a:gd name="T9" fmla="*/ 2 h 6"/>
                <a:gd name="T10" fmla="*/ 3 w 9"/>
                <a:gd name="T11" fmla="*/ 6 h 6"/>
                <a:gd name="T12" fmla="*/ 3 w 9"/>
                <a:gd name="T13" fmla="*/ 6 h 6"/>
                <a:gd name="T14" fmla="*/ 0 w 9"/>
                <a:gd name="T15" fmla="*/ 6 h 6"/>
                <a:gd name="T16" fmla="*/ 1 w 9"/>
                <a:gd name="T17" fmla="*/ 5 h 6"/>
                <a:gd name="T18" fmla="*/ 7 w 9"/>
                <a:gd name="T19" fmla="*/ 0 h 6"/>
                <a:gd name="T20" fmla="*/ 7 w 9"/>
                <a:gd name="T21" fmla="*/ 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6"/>
                <a:gd name="T35" fmla="*/ 9 w 9"/>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6">
                  <a:moveTo>
                    <a:pt x="7" y="0"/>
                  </a:moveTo>
                  <a:lnTo>
                    <a:pt x="7" y="0"/>
                  </a:lnTo>
                  <a:lnTo>
                    <a:pt x="8" y="0"/>
                  </a:lnTo>
                  <a:lnTo>
                    <a:pt x="9" y="0"/>
                  </a:lnTo>
                  <a:lnTo>
                    <a:pt x="8" y="2"/>
                  </a:lnTo>
                  <a:lnTo>
                    <a:pt x="3" y="6"/>
                  </a:lnTo>
                  <a:lnTo>
                    <a:pt x="0" y="6"/>
                  </a:lnTo>
                  <a:lnTo>
                    <a:pt x="1" y="5"/>
                  </a:lnTo>
                  <a:lnTo>
                    <a:pt x="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64" name="Freeform 507"/>
            <p:cNvSpPr>
              <a:spLocks/>
            </p:cNvSpPr>
            <p:nvPr/>
          </p:nvSpPr>
          <p:spPr bwMode="auto">
            <a:xfrm>
              <a:off x="1977" y="1681"/>
              <a:ext cx="2" cy="2"/>
            </a:xfrm>
            <a:custGeom>
              <a:avLst/>
              <a:gdLst>
                <a:gd name="T0" fmla="*/ 0 w 2"/>
                <a:gd name="T1" fmla="*/ 0 h 2"/>
                <a:gd name="T2" fmla="*/ 0 w 2"/>
                <a:gd name="T3" fmla="*/ 2 h 2"/>
                <a:gd name="T4" fmla="*/ 2 w 2"/>
                <a:gd name="T5" fmla="*/ 2 h 2"/>
                <a:gd name="T6" fmla="*/ 2 w 2"/>
                <a:gd name="T7" fmla="*/ 2 h 2"/>
                <a:gd name="T8" fmla="*/ 2 w 2"/>
                <a:gd name="T9" fmla="*/ 1 h 2"/>
                <a:gd name="T10" fmla="*/ 2 w 2"/>
                <a:gd name="T11" fmla="*/ 0 h 2"/>
                <a:gd name="T12" fmla="*/ 1 w 2"/>
                <a:gd name="T13" fmla="*/ 0 h 2"/>
                <a:gd name="T14" fmla="*/ 0 w 2"/>
                <a:gd name="T15" fmla="*/ 0 h 2"/>
                <a:gd name="T16" fmla="*/ 0 w 2"/>
                <a:gd name="T17" fmla="*/ 0 h 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
                <a:gd name="T28" fmla="*/ 0 h 2"/>
                <a:gd name="T29" fmla="*/ 2 w 2"/>
                <a:gd name="T30" fmla="*/ 2 h 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 h="2">
                  <a:moveTo>
                    <a:pt x="0" y="0"/>
                  </a:moveTo>
                  <a:lnTo>
                    <a:pt x="0" y="2"/>
                  </a:lnTo>
                  <a:lnTo>
                    <a:pt x="2" y="2"/>
                  </a:lnTo>
                  <a:lnTo>
                    <a:pt x="2" y="1"/>
                  </a:lnTo>
                  <a:lnTo>
                    <a:pt x="2" y="0"/>
                  </a:lnTo>
                  <a:lnTo>
                    <a:pt x="1"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65" name="Freeform 508"/>
            <p:cNvSpPr>
              <a:spLocks/>
            </p:cNvSpPr>
            <p:nvPr/>
          </p:nvSpPr>
          <p:spPr bwMode="auto">
            <a:xfrm>
              <a:off x="1882" y="1663"/>
              <a:ext cx="3" cy="3"/>
            </a:xfrm>
            <a:custGeom>
              <a:avLst/>
              <a:gdLst>
                <a:gd name="T0" fmla="*/ 2 w 3"/>
                <a:gd name="T1" fmla="*/ 0 h 3"/>
                <a:gd name="T2" fmla="*/ 2 w 3"/>
                <a:gd name="T3" fmla="*/ 0 h 3"/>
                <a:gd name="T4" fmla="*/ 3 w 3"/>
                <a:gd name="T5" fmla="*/ 2 h 3"/>
                <a:gd name="T6" fmla="*/ 2 w 3"/>
                <a:gd name="T7" fmla="*/ 3 h 3"/>
                <a:gd name="T8" fmla="*/ 0 w 3"/>
                <a:gd name="T9" fmla="*/ 3 h 3"/>
                <a:gd name="T10" fmla="*/ 0 w 3"/>
                <a:gd name="T11" fmla="*/ 3 h 3"/>
                <a:gd name="T12" fmla="*/ 0 w 3"/>
                <a:gd name="T13" fmla="*/ 2 h 3"/>
                <a:gd name="T14" fmla="*/ 2 w 3"/>
                <a:gd name="T15" fmla="*/ 0 h 3"/>
                <a:gd name="T16" fmla="*/ 2 w 3"/>
                <a:gd name="T17" fmla="*/ 0 h 3"/>
                <a:gd name="T18" fmla="*/ 2 w 3"/>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3"/>
                <a:gd name="T32" fmla="*/ 3 w 3"/>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3">
                  <a:moveTo>
                    <a:pt x="2" y="0"/>
                  </a:moveTo>
                  <a:lnTo>
                    <a:pt x="2" y="0"/>
                  </a:lnTo>
                  <a:lnTo>
                    <a:pt x="3" y="2"/>
                  </a:lnTo>
                  <a:lnTo>
                    <a:pt x="2" y="3"/>
                  </a:lnTo>
                  <a:lnTo>
                    <a:pt x="0" y="3"/>
                  </a:lnTo>
                  <a:lnTo>
                    <a:pt x="0" y="2"/>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66" name="Freeform 509"/>
            <p:cNvSpPr>
              <a:spLocks/>
            </p:cNvSpPr>
            <p:nvPr/>
          </p:nvSpPr>
          <p:spPr bwMode="auto">
            <a:xfrm>
              <a:off x="2013" y="1538"/>
              <a:ext cx="110" cy="101"/>
            </a:xfrm>
            <a:custGeom>
              <a:avLst/>
              <a:gdLst>
                <a:gd name="T0" fmla="*/ 30 w 110"/>
                <a:gd name="T1" fmla="*/ 9 h 101"/>
                <a:gd name="T2" fmla="*/ 24 w 110"/>
                <a:gd name="T3" fmla="*/ 14 h 101"/>
                <a:gd name="T4" fmla="*/ 23 w 110"/>
                <a:gd name="T5" fmla="*/ 38 h 101"/>
                <a:gd name="T6" fmla="*/ 18 w 110"/>
                <a:gd name="T7" fmla="*/ 47 h 101"/>
                <a:gd name="T8" fmla="*/ 21 w 110"/>
                <a:gd name="T9" fmla="*/ 53 h 101"/>
                <a:gd name="T10" fmla="*/ 13 w 110"/>
                <a:gd name="T11" fmla="*/ 52 h 101"/>
                <a:gd name="T12" fmla="*/ 11 w 110"/>
                <a:gd name="T13" fmla="*/ 56 h 101"/>
                <a:gd name="T14" fmla="*/ 6 w 110"/>
                <a:gd name="T15" fmla="*/ 59 h 101"/>
                <a:gd name="T16" fmla="*/ 7 w 110"/>
                <a:gd name="T17" fmla="*/ 62 h 101"/>
                <a:gd name="T18" fmla="*/ 12 w 110"/>
                <a:gd name="T19" fmla="*/ 65 h 101"/>
                <a:gd name="T20" fmla="*/ 9 w 110"/>
                <a:gd name="T21" fmla="*/ 69 h 101"/>
                <a:gd name="T22" fmla="*/ 4 w 110"/>
                <a:gd name="T23" fmla="*/ 83 h 101"/>
                <a:gd name="T24" fmla="*/ 11 w 110"/>
                <a:gd name="T25" fmla="*/ 80 h 101"/>
                <a:gd name="T26" fmla="*/ 37 w 110"/>
                <a:gd name="T27" fmla="*/ 83 h 101"/>
                <a:gd name="T28" fmla="*/ 44 w 110"/>
                <a:gd name="T29" fmla="*/ 79 h 101"/>
                <a:gd name="T30" fmla="*/ 66 w 110"/>
                <a:gd name="T31" fmla="*/ 79 h 101"/>
                <a:gd name="T32" fmla="*/ 73 w 110"/>
                <a:gd name="T33" fmla="*/ 79 h 101"/>
                <a:gd name="T34" fmla="*/ 73 w 110"/>
                <a:gd name="T35" fmla="*/ 85 h 101"/>
                <a:gd name="T36" fmla="*/ 64 w 110"/>
                <a:gd name="T37" fmla="*/ 94 h 101"/>
                <a:gd name="T38" fmla="*/ 67 w 110"/>
                <a:gd name="T39" fmla="*/ 97 h 101"/>
                <a:gd name="T40" fmla="*/ 75 w 110"/>
                <a:gd name="T41" fmla="*/ 88 h 101"/>
                <a:gd name="T42" fmla="*/ 83 w 110"/>
                <a:gd name="T43" fmla="*/ 81 h 101"/>
                <a:gd name="T44" fmla="*/ 92 w 110"/>
                <a:gd name="T45" fmla="*/ 85 h 101"/>
                <a:gd name="T46" fmla="*/ 88 w 110"/>
                <a:gd name="T47" fmla="*/ 90 h 101"/>
                <a:gd name="T48" fmla="*/ 92 w 110"/>
                <a:gd name="T49" fmla="*/ 94 h 101"/>
                <a:gd name="T50" fmla="*/ 95 w 110"/>
                <a:gd name="T51" fmla="*/ 101 h 101"/>
                <a:gd name="T52" fmla="*/ 109 w 110"/>
                <a:gd name="T53" fmla="*/ 86 h 101"/>
                <a:gd name="T54" fmla="*/ 107 w 110"/>
                <a:gd name="T55" fmla="*/ 87 h 101"/>
                <a:gd name="T56" fmla="*/ 101 w 110"/>
                <a:gd name="T57" fmla="*/ 83 h 101"/>
                <a:gd name="T58" fmla="*/ 107 w 110"/>
                <a:gd name="T59" fmla="*/ 73 h 101"/>
                <a:gd name="T60" fmla="*/ 100 w 110"/>
                <a:gd name="T61" fmla="*/ 76 h 101"/>
                <a:gd name="T62" fmla="*/ 96 w 110"/>
                <a:gd name="T63" fmla="*/ 85 h 101"/>
                <a:gd name="T64" fmla="*/ 96 w 110"/>
                <a:gd name="T65" fmla="*/ 76 h 101"/>
                <a:gd name="T66" fmla="*/ 92 w 110"/>
                <a:gd name="T67" fmla="*/ 71 h 101"/>
                <a:gd name="T68" fmla="*/ 99 w 110"/>
                <a:gd name="T69" fmla="*/ 62 h 101"/>
                <a:gd name="T70" fmla="*/ 90 w 110"/>
                <a:gd name="T71" fmla="*/ 66 h 101"/>
                <a:gd name="T72" fmla="*/ 85 w 110"/>
                <a:gd name="T73" fmla="*/ 68 h 101"/>
                <a:gd name="T74" fmla="*/ 85 w 110"/>
                <a:gd name="T75" fmla="*/ 61 h 101"/>
                <a:gd name="T76" fmla="*/ 81 w 110"/>
                <a:gd name="T77" fmla="*/ 59 h 101"/>
                <a:gd name="T78" fmla="*/ 83 w 110"/>
                <a:gd name="T79" fmla="*/ 47 h 101"/>
                <a:gd name="T80" fmla="*/ 72 w 110"/>
                <a:gd name="T81" fmla="*/ 47 h 101"/>
                <a:gd name="T82" fmla="*/ 65 w 110"/>
                <a:gd name="T83" fmla="*/ 45 h 101"/>
                <a:gd name="T84" fmla="*/ 58 w 110"/>
                <a:gd name="T85" fmla="*/ 48 h 101"/>
                <a:gd name="T86" fmla="*/ 51 w 110"/>
                <a:gd name="T87" fmla="*/ 48 h 101"/>
                <a:gd name="T88" fmla="*/ 45 w 110"/>
                <a:gd name="T89" fmla="*/ 45 h 101"/>
                <a:gd name="T90" fmla="*/ 42 w 110"/>
                <a:gd name="T91" fmla="*/ 33 h 101"/>
                <a:gd name="T92" fmla="*/ 40 w 110"/>
                <a:gd name="T93" fmla="*/ 35 h 101"/>
                <a:gd name="T94" fmla="*/ 33 w 110"/>
                <a:gd name="T95" fmla="*/ 40 h 101"/>
                <a:gd name="T96" fmla="*/ 33 w 110"/>
                <a:gd name="T97" fmla="*/ 33 h 101"/>
                <a:gd name="T98" fmla="*/ 39 w 110"/>
                <a:gd name="T99" fmla="*/ 21 h 101"/>
                <a:gd name="T100" fmla="*/ 45 w 110"/>
                <a:gd name="T101" fmla="*/ 13 h 101"/>
                <a:gd name="T102" fmla="*/ 45 w 110"/>
                <a:gd name="T103" fmla="*/ 7 h 101"/>
                <a:gd name="T104" fmla="*/ 49 w 110"/>
                <a:gd name="T105" fmla="*/ 0 h 101"/>
                <a:gd name="T106" fmla="*/ 39 w 110"/>
                <a:gd name="T107" fmla="*/ 0 h 10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0"/>
                <a:gd name="T163" fmla="*/ 0 h 101"/>
                <a:gd name="T164" fmla="*/ 110 w 110"/>
                <a:gd name="T165" fmla="*/ 101 h 10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0" h="101">
                  <a:moveTo>
                    <a:pt x="39" y="0"/>
                  </a:moveTo>
                  <a:lnTo>
                    <a:pt x="39" y="0"/>
                  </a:lnTo>
                  <a:lnTo>
                    <a:pt x="33" y="4"/>
                  </a:lnTo>
                  <a:lnTo>
                    <a:pt x="31" y="6"/>
                  </a:lnTo>
                  <a:lnTo>
                    <a:pt x="30" y="9"/>
                  </a:lnTo>
                  <a:lnTo>
                    <a:pt x="30" y="11"/>
                  </a:lnTo>
                  <a:lnTo>
                    <a:pt x="31" y="12"/>
                  </a:lnTo>
                  <a:lnTo>
                    <a:pt x="30" y="13"/>
                  </a:lnTo>
                  <a:lnTo>
                    <a:pt x="27" y="14"/>
                  </a:lnTo>
                  <a:lnTo>
                    <a:pt x="24" y="14"/>
                  </a:lnTo>
                  <a:lnTo>
                    <a:pt x="24" y="24"/>
                  </a:lnTo>
                  <a:lnTo>
                    <a:pt x="21" y="27"/>
                  </a:lnTo>
                  <a:lnTo>
                    <a:pt x="23" y="34"/>
                  </a:lnTo>
                  <a:lnTo>
                    <a:pt x="23" y="38"/>
                  </a:lnTo>
                  <a:lnTo>
                    <a:pt x="21" y="41"/>
                  </a:lnTo>
                  <a:lnTo>
                    <a:pt x="17" y="45"/>
                  </a:lnTo>
                  <a:lnTo>
                    <a:pt x="18" y="46"/>
                  </a:lnTo>
                  <a:lnTo>
                    <a:pt x="18" y="47"/>
                  </a:lnTo>
                  <a:lnTo>
                    <a:pt x="25" y="48"/>
                  </a:lnTo>
                  <a:lnTo>
                    <a:pt x="24" y="51"/>
                  </a:lnTo>
                  <a:lnTo>
                    <a:pt x="21" y="52"/>
                  </a:lnTo>
                  <a:lnTo>
                    <a:pt x="21" y="53"/>
                  </a:lnTo>
                  <a:lnTo>
                    <a:pt x="21" y="54"/>
                  </a:lnTo>
                  <a:lnTo>
                    <a:pt x="20" y="55"/>
                  </a:lnTo>
                  <a:lnTo>
                    <a:pt x="18" y="53"/>
                  </a:lnTo>
                  <a:lnTo>
                    <a:pt x="17" y="52"/>
                  </a:lnTo>
                  <a:lnTo>
                    <a:pt x="13" y="52"/>
                  </a:lnTo>
                  <a:lnTo>
                    <a:pt x="13" y="54"/>
                  </a:lnTo>
                  <a:lnTo>
                    <a:pt x="12" y="55"/>
                  </a:lnTo>
                  <a:lnTo>
                    <a:pt x="11" y="56"/>
                  </a:lnTo>
                  <a:lnTo>
                    <a:pt x="13" y="58"/>
                  </a:lnTo>
                  <a:lnTo>
                    <a:pt x="13" y="59"/>
                  </a:lnTo>
                  <a:lnTo>
                    <a:pt x="10" y="59"/>
                  </a:lnTo>
                  <a:lnTo>
                    <a:pt x="6" y="59"/>
                  </a:lnTo>
                  <a:lnTo>
                    <a:pt x="5" y="64"/>
                  </a:lnTo>
                  <a:lnTo>
                    <a:pt x="6" y="62"/>
                  </a:lnTo>
                  <a:lnTo>
                    <a:pt x="7" y="62"/>
                  </a:lnTo>
                  <a:lnTo>
                    <a:pt x="14" y="64"/>
                  </a:lnTo>
                  <a:lnTo>
                    <a:pt x="14" y="66"/>
                  </a:lnTo>
                  <a:lnTo>
                    <a:pt x="13" y="66"/>
                  </a:lnTo>
                  <a:lnTo>
                    <a:pt x="12" y="66"/>
                  </a:lnTo>
                  <a:lnTo>
                    <a:pt x="12" y="65"/>
                  </a:lnTo>
                  <a:lnTo>
                    <a:pt x="11" y="65"/>
                  </a:lnTo>
                  <a:lnTo>
                    <a:pt x="9" y="66"/>
                  </a:lnTo>
                  <a:lnTo>
                    <a:pt x="9" y="67"/>
                  </a:lnTo>
                  <a:lnTo>
                    <a:pt x="9" y="69"/>
                  </a:lnTo>
                  <a:lnTo>
                    <a:pt x="4" y="74"/>
                  </a:lnTo>
                  <a:lnTo>
                    <a:pt x="0" y="76"/>
                  </a:lnTo>
                  <a:lnTo>
                    <a:pt x="2" y="81"/>
                  </a:lnTo>
                  <a:lnTo>
                    <a:pt x="4" y="83"/>
                  </a:lnTo>
                  <a:lnTo>
                    <a:pt x="6" y="83"/>
                  </a:lnTo>
                  <a:lnTo>
                    <a:pt x="10" y="82"/>
                  </a:lnTo>
                  <a:lnTo>
                    <a:pt x="11" y="81"/>
                  </a:lnTo>
                  <a:lnTo>
                    <a:pt x="11" y="80"/>
                  </a:lnTo>
                  <a:lnTo>
                    <a:pt x="27" y="80"/>
                  </a:lnTo>
                  <a:lnTo>
                    <a:pt x="35" y="81"/>
                  </a:lnTo>
                  <a:lnTo>
                    <a:pt x="35" y="82"/>
                  </a:lnTo>
                  <a:lnTo>
                    <a:pt x="37" y="83"/>
                  </a:lnTo>
                  <a:lnTo>
                    <a:pt x="39" y="82"/>
                  </a:lnTo>
                  <a:lnTo>
                    <a:pt x="41" y="81"/>
                  </a:lnTo>
                  <a:lnTo>
                    <a:pt x="42" y="80"/>
                  </a:lnTo>
                  <a:lnTo>
                    <a:pt x="44" y="79"/>
                  </a:lnTo>
                  <a:lnTo>
                    <a:pt x="45" y="80"/>
                  </a:lnTo>
                  <a:lnTo>
                    <a:pt x="45" y="82"/>
                  </a:lnTo>
                  <a:lnTo>
                    <a:pt x="55" y="81"/>
                  </a:lnTo>
                  <a:lnTo>
                    <a:pt x="66" y="79"/>
                  </a:lnTo>
                  <a:lnTo>
                    <a:pt x="65" y="85"/>
                  </a:lnTo>
                  <a:lnTo>
                    <a:pt x="69" y="86"/>
                  </a:lnTo>
                  <a:lnTo>
                    <a:pt x="73" y="79"/>
                  </a:lnTo>
                  <a:lnTo>
                    <a:pt x="76" y="79"/>
                  </a:lnTo>
                  <a:lnTo>
                    <a:pt x="76" y="81"/>
                  </a:lnTo>
                  <a:lnTo>
                    <a:pt x="75" y="83"/>
                  </a:lnTo>
                  <a:lnTo>
                    <a:pt x="73" y="85"/>
                  </a:lnTo>
                  <a:lnTo>
                    <a:pt x="69" y="87"/>
                  </a:lnTo>
                  <a:lnTo>
                    <a:pt x="69" y="89"/>
                  </a:lnTo>
                  <a:lnTo>
                    <a:pt x="68" y="93"/>
                  </a:lnTo>
                  <a:lnTo>
                    <a:pt x="64" y="94"/>
                  </a:lnTo>
                  <a:lnTo>
                    <a:pt x="64" y="97"/>
                  </a:lnTo>
                  <a:lnTo>
                    <a:pt x="66" y="97"/>
                  </a:lnTo>
                  <a:lnTo>
                    <a:pt x="67" y="97"/>
                  </a:lnTo>
                  <a:lnTo>
                    <a:pt x="69" y="96"/>
                  </a:lnTo>
                  <a:lnTo>
                    <a:pt x="72" y="94"/>
                  </a:lnTo>
                  <a:lnTo>
                    <a:pt x="75" y="89"/>
                  </a:lnTo>
                  <a:lnTo>
                    <a:pt x="75" y="88"/>
                  </a:lnTo>
                  <a:lnTo>
                    <a:pt x="76" y="86"/>
                  </a:lnTo>
                  <a:lnTo>
                    <a:pt x="79" y="85"/>
                  </a:lnTo>
                  <a:lnTo>
                    <a:pt x="82" y="85"/>
                  </a:lnTo>
                  <a:lnTo>
                    <a:pt x="83" y="81"/>
                  </a:lnTo>
                  <a:lnTo>
                    <a:pt x="85" y="79"/>
                  </a:lnTo>
                  <a:lnTo>
                    <a:pt x="87" y="79"/>
                  </a:lnTo>
                  <a:lnTo>
                    <a:pt x="87" y="82"/>
                  </a:lnTo>
                  <a:lnTo>
                    <a:pt x="92" y="85"/>
                  </a:lnTo>
                  <a:lnTo>
                    <a:pt x="90" y="87"/>
                  </a:lnTo>
                  <a:lnTo>
                    <a:pt x="92" y="89"/>
                  </a:lnTo>
                  <a:lnTo>
                    <a:pt x="89" y="89"/>
                  </a:lnTo>
                  <a:lnTo>
                    <a:pt x="88" y="90"/>
                  </a:lnTo>
                  <a:lnTo>
                    <a:pt x="88" y="99"/>
                  </a:lnTo>
                  <a:lnTo>
                    <a:pt x="89" y="97"/>
                  </a:lnTo>
                  <a:lnTo>
                    <a:pt x="92" y="96"/>
                  </a:lnTo>
                  <a:lnTo>
                    <a:pt x="92" y="94"/>
                  </a:lnTo>
                  <a:lnTo>
                    <a:pt x="92" y="92"/>
                  </a:lnTo>
                  <a:lnTo>
                    <a:pt x="95" y="93"/>
                  </a:lnTo>
                  <a:lnTo>
                    <a:pt x="96" y="94"/>
                  </a:lnTo>
                  <a:lnTo>
                    <a:pt x="96" y="96"/>
                  </a:lnTo>
                  <a:lnTo>
                    <a:pt x="95" y="101"/>
                  </a:lnTo>
                  <a:lnTo>
                    <a:pt x="103" y="100"/>
                  </a:lnTo>
                  <a:lnTo>
                    <a:pt x="106" y="94"/>
                  </a:lnTo>
                  <a:lnTo>
                    <a:pt x="109" y="86"/>
                  </a:lnTo>
                  <a:lnTo>
                    <a:pt x="110" y="81"/>
                  </a:lnTo>
                  <a:lnTo>
                    <a:pt x="108" y="81"/>
                  </a:lnTo>
                  <a:lnTo>
                    <a:pt x="107" y="82"/>
                  </a:lnTo>
                  <a:lnTo>
                    <a:pt x="107" y="87"/>
                  </a:lnTo>
                  <a:lnTo>
                    <a:pt x="106" y="87"/>
                  </a:lnTo>
                  <a:lnTo>
                    <a:pt x="103" y="87"/>
                  </a:lnTo>
                  <a:lnTo>
                    <a:pt x="102" y="86"/>
                  </a:lnTo>
                  <a:lnTo>
                    <a:pt x="101" y="85"/>
                  </a:lnTo>
                  <a:lnTo>
                    <a:pt x="101" y="83"/>
                  </a:lnTo>
                  <a:lnTo>
                    <a:pt x="101" y="80"/>
                  </a:lnTo>
                  <a:lnTo>
                    <a:pt x="103" y="78"/>
                  </a:lnTo>
                  <a:lnTo>
                    <a:pt x="107" y="74"/>
                  </a:lnTo>
                  <a:lnTo>
                    <a:pt x="107" y="73"/>
                  </a:lnTo>
                  <a:lnTo>
                    <a:pt x="107" y="71"/>
                  </a:lnTo>
                  <a:lnTo>
                    <a:pt x="103" y="72"/>
                  </a:lnTo>
                  <a:lnTo>
                    <a:pt x="103" y="74"/>
                  </a:lnTo>
                  <a:lnTo>
                    <a:pt x="100" y="76"/>
                  </a:lnTo>
                  <a:lnTo>
                    <a:pt x="100" y="79"/>
                  </a:lnTo>
                  <a:lnTo>
                    <a:pt x="99" y="81"/>
                  </a:lnTo>
                  <a:lnTo>
                    <a:pt x="99" y="86"/>
                  </a:lnTo>
                  <a:lnTo>
                    <a:pt x="96" y="85"/>
                  </a:lnTo>
                  <a:lnTo>
                    <a:pt x="92" y="85"/>
                  </a:lnTo>
                  <a:lnTo>
                    <a:pt x="92" y="80"/>
                  </a:lnTo>
                  <a:lnTo>
                    <a:pt x="95" y="80"/>
                  </a:lnTo>
                  <a:lnTo>
                    <a:pt x="96" y="76"/>
                  </a:lnTo>
                  <a:lnTo>
                    <a:pt x="94" y="75"/>
                  </a:lnTo>
                  <a:lnTo>
                    <a:pt x="92" y="74"/>
                  </a:lnTo>
                  <a:lnTo>
                    <a:pt x="93" y="73"/>
                  </a:lnTo>
                  <a:lnTo>
                    <a:pt x="92" y="71"/>
                  </a:lnTo>
                  <a:lnTo>
                    <a:pt x="95" y="69"/>
                  </a:lnTo>
                  <a:lnTo>
                    <a:pt x="96" y="68"/>
                  </a:lnTo>
                  <a:lnTo>
                    <a:pt x="97" y="66"/>
                  </a:lnTo>
                  <a:lnTo>
                    <a:pt x="99" y="62"/>
                  </a:lnTo>
                  <a:lnTo>
                    <a:pt x="93" y="65"/>
                  </a:lnTo>
                  <a:lnTo>
                    <a:pt x="93" y="66"/>
                  </a:lnTo>
                  <a:lnTo>
                    <a:pt x="92" y="66"/>
                  </a:lnTo>
                  <a:lnTo>
                    <a:pt x="90" y="66"/>
                  </a:lnTo>
                  <a:lnTo>
                    <a:pt x="87" y="67"/>
                  </a:lnTo>
                  <a:lnTo>
                    <a:pt x="86" y="68"/>
                  </a:lnTo>
                  <a:lnTo>
                    <a:pt x="85" y="68"/>
                  </a:lnTo>
                  <a:lnTo>
                    <a:pt x="83" y="67"/>
                  </a:lnTo>
                  <a:lnTo>
                    <a:pt x="82" y="67"/>
                  </a:lnTo>
                  <a:lnTo>
                    <a:pt x="86" y="60"/>
                  </a:lnTo>
                  <a:lnTo>
                    <a:pt x="85" y="61"/>
                  </a:lnTo>
                  <a:lnTo>
                    <a:pt x="83" y="62"/>
                  </a:lnTo>
                  <a:lnTo>
                    <a:pt x="81" y="62"/>
                  </a:lnTo>
                  <a:lnTo>
                    <a:pt x="80" y="62"/>
                  </a:lnTo>
                  <a:lnTo>
                    <a:pt x="81" y="59"/>
                  </a:lnTo>
                  <a:lnTo>
                    <a:pt x="76" y="56"/>
                  </a:lnTo>
                  <a:lnTo>
                    <a:pt x="80" y="55"/>
                  </a:lnTo>
                  <a:lnTo>
                    <a:pt x="82" y="52"/>
                  </a:lnTo>
                  <a:lnTo>
                    <a:pt x="83" y="47"/>
                  </a:lnTo>
                  <a:lnTo>
                    <a:pt x="79" y="42"/>
                  </a:lnTo>
                  <a:lnTo>
                    <a:pt x="76" y="42"/>
                  </a:lnTo>
                  <a:lnTo>
                    <a:pt x="75" y="46"/>
                  </a:lnTo>
                  <a:lnTo>
                    <a:pt x="72" y="47"/>
                  </a:lnTo>
                  <a:lnTo>
                    <a:pt x="69" y="45"/>
                  </a:lnTo>
                  <a:lnTo>
                    <a:pt x="69" y="44"/>
                  </a:lnTo>
                  <a:lnTo>
                    <a:pt x="68" y="41"/>
                  </a:lnTo>
                  <a:lnTo>
                    <a:pt x="66" y="44"/>
                  </a:lnTo>
                  <a:lnTo>
                    <a:pt x="65" y="45"/>
                  </a:lnTo>
                  <a:lnTo>
                    <a:pt x="60" y="45"/>
                  </a:lnTo>
                  <a:lnTo>
                    <a:pt x="60" y="47"/>
                  </a:lnTo>
                  <a:lnTo>
                    <a:pt x="60" y="51"/>
                  </a:lnTo>
                  <a:lnTo>
                    <a:pt x="58" y="48"/>
                  </a:lnTo>
                  <a:lnTo>
                    <a:pt x="58" y="46"/>
                  </a:lnTo>
                  <a:lnTo>
                    <a:pt x="54" y="47"/>
                  </a:lnTo>
                  <a:lnTo>
                    <a:pt x="51" y="48"/>
                  </a:lnTo>
                  <a:lnTo>
                    <a:pt x="51" y="47"/>
                  </a:lnTo>
                  <a:lnTo>
                    <a:pt x="52" y="46"/>
                  </a:lnTo>
                  <a:lnTo>
                    <a:pt x="52" y="44"/>
                  </a:lnTo>
                  <a:lnTo>
                    <a:pt x="48" y="45"/>
                  </a:lnTo>
                  <a:lnTo>
                    <a:pt x="45" y="45"/>
                  </a:lnTo>
                  <a:lnTo>
                    <a:pt x="49" y="41"/>
                  </a:lnTo>
                  <a:lnTo>
                    <a:pt x="51" y="39"/>
                  </a:lnTo>
                  <a:lnTo>
                    <a:pt x="51" y="38"/>
                  </a:lnTo>
                  <a:lnTo>
                    <a:pt x="48" y="35"/>
                  </a:lnTo>
                  <a:lnTo>
                    <a:pt x="42" y="33"/>
                  </a:lnTo>
                  <a:lnTo>
                    <a:pt x="42" y="37"/>
                  </a:lnTo>
                  <a:lnTo>
                    <a:pt x="41" y="35"/>
                  </a:lnTo>
                  <a:lnTo>
                    <a:pt x="40" y="35"/>
                  </a:lnTo>
                  <a:lnTo>
                    <a:pt x="37" y="40"/>
                  </a:lnTo>
                  <a:lnTo>
                    <a:pt x="33" y="45"/>
                  </a:lnTo>
                  <a:lnTo>
                    <a:pt x="35" y="40"/>
                  </a:lnTo>
                  <a:lnTo>
                    <a:pt x="33" y="40"/>
                  </a:lnTo>
                  <a:lnTo>
                    <a:pt x="33" y="39"/>
                  </a:lnTo>
                  <a:lnTo>
                    <a:pt x="33" y="38"/>
                  </a:lnTo>
                  <a:lnTo>
                    <a:pt x="34" y="38"/>
                  </a:lnTo>
                  <a:lnTo>
                    <a:pt x="33" y="35"/>
                  </a:lnTo>
                  <a:lnTo>
                    <a:pt x="33" y="33"/>
                  </a:lnTo>
                  <a:lnTo>
                    <a:pt x="33" y="31"/>
                  </a:lnTo>
                  <a:lnTo>
                    <a:pt x="35" y="28"/>
                  </a:lnTo>
                  <a:lnTo>
                    <a:pt x="38" y="26"/>
                  </a:lnTo>
                  <a:lnTo>
                    <a:pt x="39" y="21"/>
                  </a:lnTo>
                  <a:lnTo>
                    <a:pt x="38" y="16"/>
                  </a:lnTo>
                  <a:lnTo>
                    <a:pt x="40" y="16"/>
                  </a:lnTo>
                  <a:lnTo>
                    <a:pt x="44" y="14"/>
                  </a:lnTo>
                  <a:lnTo>
                    <a:pt x="45" y="13"/>
                  </a:lnTo>
                  <a:lnTo>
                    <a:pt x="46" y="11"/>
                  </a:lnTo>
                  <a:lnTo>
                    <a:pt x="45" y="10"/>
                  </a:lnTo>
                  <a:lnTo>
                    <a:pt x="42" y="10"/>
                  </a:lnTo>
                  <a:lnTo>
                    <a:pt x="42" y="7"/>
                  </a:lnTo>
                  <a:lnTo>
                    <a:pt x="45" y="7"/>
                  </a:lnTo>
                  <a:lnTo>
                    <a:pt x="46" y="7"/>
                  </a:lnTo>
                  <a:lnTo>
                    <a:pt x="47" y="4"/>
                  </a:lnTo>
                  <a:lnTo>
                    <a:pt x="49" y="4"/>
                  </a:lnTo>
                  <a:lnTo>
                    <a:pt x="49" y="2"/>
                  </a:lnTo>
                  <a:lnTo>
                    <a:pt x="49" y="0"/>
                  </a:lnTo>
                  <a:lnTo>
                    <a:pt x="46" y="2"/>
                  </a:lnTo>
                  <a:lnTo>
                    <a:pt x="45" y="2"/>
                  </a:lnTo>
                  <a:lnTo>
                    <a:pt x="45" y="3"/>
                  </a:lnTo>
                  <a:lnTo>
                    <a:pt x="39"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67" name="Freeform 510"/>
            <p:cNvSpPr>
              <a:spLocks/>
            </p:cNvSpPr>
            <p:nvPr/>
          </p:nvSpPr>
          <p:spPr bwMode="auto">
            <a:xfrm>
              <a:off x="1560" y="976"/>
              <a:ext cx="426" cy="319"/>
            </a:xfrm>
            <a:custGeom>
              <a:avLst/>
              <a:gdLst>
                <a:gd name="T0" fmla="*/ 183 w 426"/>
                <a:gd name="T1" fmla="*/ 47 h 319"/>
                <a:gd name="T2" fmla="*/ 159 w 426"/>
                <a:gd name="T3" fmla="*/ 56 h 319"/>
                <a:gd name="T4" fmla="*/ 143 w 426"/>
                <a:gd name="T5" fmla="*/ 40 h 319"/>
                <a:gd name="T6" fmla="*/ 131 w 426"/>
                <a:gd name="T7" fmla="*/ 45 h 319"/>
                <a:gd name="T8" fmla="*/ 125 w 426"/>
                <a:gd name="T9" fmla="*/ 15 h 319"/>
                <a:gd name="T10" fmla="*/ 84 w 426"/>
                <a:gd name="T11" fmla="*/ 13 h 319"/>
                <a:gd name="T12" fmla="*/ 69 w 426"/>
                <a:gd name="T13" fmla="*/ 27 h 319"/>
                <a:gd name="T14" fmla="*/ 78 w 426"/>
                <a:gd name="T15" fmla="*/ 56 h 319"/>
                <a:gd name="T16" fmla="*/ 58 w 426"/>
                <a:gd name="T17" fmla="*/ 57 h 319"/>
                <a:gd name="T18" fmla="*/ 60 w 426"/>
                <a:gd name="T19" fmla="*/ 1 h 319"/>
                <a:gd name="T20" fmla="*/ 17 w 426"/>
                <a:gd name="T21" fmla="*/ 27 h 319"/>
                <a:gd name="T22" fmla="*/ 14 w 426"/>
                <a:gd name="T23" fmla="*/ 73 h 319"/>
                <a:gd name="T24" fmla="*/ 37 w 426"/>
                <a:gd name="T25" fmla="*/ 95 h 319"/>
                <a:gd name="T26" fmla="*/ 74 w 426"/>
                <a:gd name="T27" fmla="*/ 102 h 319"/>
                <a:gd name="T28" fmla="*/ 121 w 426"/>
                <a:gd name="T29" fmla="*/ 106 h 319"/>
                <a:gd name="T30" fmla="*/ 142 w 426"/>
                <a:gd name="T31" fmla="*/ 112 h 319"/>
                <a:gd name="T32" fmla="*/ 155 w 426"/>
                <a:gd name="T33" fmla="*/ 103 h 319"/>
                <a:gd name="T34" fmla="*/ 173 w 426"/>
                <a:gd name="T35" fmla="*/ 90 h 319"/>
                <a:gd name="T36" fmla="*/ 202 w 426"/>
                <a:gd name="T37" fmla="*/ 106 h 319"/>
                <a:gd name="T38" fmla="*/ 212 w 426"/>
                <a:gd name="T39" fmla="*/ 123 h 319"/>
                <a:gd name="T40" fmla="*/ 215 w 426"/>
                <a:gd name="T41" fmla="*/ 139 h 319"/>
                <a:gd name="T42" fmla="*/ 243 w 426"/>
                <a:gd name="T43" fmla="*/ 134 h 319"/>
                <a:gd name="T44" fmla="*/ 251 w 426"/>
                <a:gd name="T45" fmla="*/ 159 h 319"/>
                <a:gd name="T46" fmla="*/ 252 w 426"/>
                <a:gd name="T47" fmla="*/ 185 h 319"/>
                <a:gd name="T48" fmla="*/ 242 w 426"/>
                <a:gd name="T49" fmla="*/ 227 h 319"/>
                <a:gd name="T50" fmla="*/ 215 w 426"/>
                <a:gd name="T51" fmla="*/ 249 h 319"/>
                <a:gd name="T52" fmla="*/ 181 w 426"/>
                <a:gd name="T53" fmla="*/ 265 h 319"/>
                <a:gd name="T54" fmla="*/ 209 w 426"/>
                <a:gd name="T55" fmla="*/ 279 h 319"/>
                <a:gd name="T56" fmla="*/ 225 w 426"/>
                <a:gd name="T57" fmla="*/ 266 h 319"/>
                <a:gd name="T58" fmla="*/ 253 w 426"/>
                <a:gd name="T59" fmla="*/ 286 h 319"/>
                <a:gd name="T60" fmla="*/ 277 w 426"/>
                <a:gd name="T61" fmla="*/ 302 h 319"/>
                <a:gd name="T62" fmla="*/ 300 w 426"/>
                <a:gd name="T63" fmla="*/ 311 h 319"/>
                <a:gd name="T64" fmla="*/ 346 w 426"/>
                <a:gd name="T65" fmla="*/ 316 h 319"/>
                <a:gd name="T66" fmla="*/ 331 w 426"/>
                <a:gd name="T67" fmla="*/ 295 h 319"/>
                <a:gd name="T68" fmla="*/ 333 w 426"/>
                <a:gd name="T69" fmla="*/ 278 h 319"/>
                <a:gd name="T70" fmla="*/ 364 w 426"/>
                <a:gd name="T71" fmla="*/ 287 h 319"/>
                <a:gd name="T72" fmla="*/ 361 w 426"/>
                <a:gd name="T73" fmla="*/ 252 h 319"/>
                <a:gd name="T74" fmla="*/ 352 w 426"/>
                <a:gd name="T75" fmla="*/ 250 h 319"/>
                <a:gd name="T76" fmla="*/ 322 w 426"/>
                <a:gd name="T77" fmla="*/ 217 h 319"/>
                <a:gd name="T78" fmla="*/ 334 w 426"/>
                <a:gd name="T79" fmla="*/ 208 h 319"/>
                <a:gd name="T80" fmla="*/ 345 w 426"/>
                <a:gd name="T81" fmla="*/ 216 h 319"/>
                <a:gd name="T82" fmla="*/ 370 w 426"/>
                <a:gd name="T83" fmla="*/ 228 h 319"/>
                <a:gd name="T84" fmla="*/ 381 w 426"/>
                <a:gd name="T85" fmla="*/ 241 h 319"/>
                <a:gd name="T86" fmla="*/ 390 w 426"/>
                <a:gd name="T87" fmla="*/ 230 h 319"/>
                <a:gd name="T88" fmla="*/ 404 w 426"/>
                <a:gd name="T89" fmla="*/ 220 h 319"/>
                <a:gd name="T90" fmla="*/ 422 w 426"/>
                <a:gd name="T91" fmla="*/ 207 h 319"/>
                <a:gd name="T92" fmla="*/ 421 w 426"/>
                <a:gd name="T93" fmla="*/ 186 h 319"/>
                <a:gd name="T94" fmla="*/ 402 w 426"/>
                <a:gd name="T95" fmla="*/ 189 h 319"/>
                <a:gd name="T96" fmla="*/ 387 w 426"/>
                <a:gd name="T97" fmla="*/ 187 h 319"/>
                <a:gd name="T98" fmla="*/ 369 w 426"/>
                <a:gd name="T99" fmla="*/ 165 h 319"/>
                <a:gd name="T100" fmla="*/ 355 w 426"/>
                <a:gd name="T101" fmla="*/ 171 h 319"/>
                <a:gd name="T102" fmla="*/ 343 w 426"/>
                <a:gd name="T103" fmla="*/ 165 h 319"/>
                <a:gd name="T104" fmla="*/ 317 w 426"/>
                <a:gd name="T105" fmla="*/ 149 h 319"/>
                <a:gd name="T106" fmla="*/ 334 w 426"/>
                <a:gd name="T107" fmla="*/ 130 h 319"/>
                <a:gd name="T108" fmla="*/ 329 w 426"/>
                <a:gd name="T109" fmla="*/ 105 h 319"/>
                <a:gd name="T110" fmla="*/ 305 w 426"/>
                <a:gd name="T111" fmla="*/ 98 h 319"/>
                <a:gd name="T112" fmla="*/ 293 w 426"/>
                <a:gd name="T113" fmla="*/ 90 h 319"/>
                <a:gd name="T114" fmla="*/ 281 w 426"/>
                <a:gd name="T115" fmla="*/ 79 h 319"/>
                <a:gd name="T116" fmla="*/ 277 w 426"/>
                <a:gd name="T117" fmla="*/ 73 h 319"/>
                <a:gd name="T118" fmla="*/ 251 w 426"/>
                <a:gd name="T119" fmla="*/ 75 h 319"/>
                <a:gd name="T120" fmla="*/ 237 w 426"/>
                <a:gd name="T121" fmla="*/ 66 h 319"/>
                <a:gd name="T122" fmla="*/ 231 w 426"/>
                <a:gd name="T123" fmla="*/ 35 h 31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26"/>
                <a:gd name="T187" fmla="*/ 0 h 319"/>
                <a:gd name="T188" fmla="*/ 426 w 426"/>
                <a:gd name="T189" fmla="*/ 319 h 31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26" h="319">
                  <a:moveTo>
                    <a:pt x="202" y="35"/>
                  </a:moveTo>
                  <a:lnTo>
                    <a:pt x="202" y="35"/>
                  </a:lnTo>
                  <a:lnTo>
                    <a:pt x="196" y="34"/>
                  </a:lnTo>
                  <a:lnTo>
                    <a:pt x="190" y="33"/>
                  </a:lnTo>
                  <a:lnTo>
                    <a:pt x="189" y="30"/>
                  </a:lnTo>
                  <a:lnTo>
                    <a:pt x="188" y="29"/>
                  </a:lnTo>
                  <a:lnTo>
                    <a:pt x="186" y="28"/>
                  </a:lnTo>
                  <a:lnTo>
                    <a:pt x="181" y="28"/>
                  </a:lnTo>
                  <a:lnTo>
                    <a:pt x="174" y="28"/>
                  </a:lnTo>
                  <a:lnTo>
                    <a:pt x="170" y="29"/>
                  </a:lnTo>
                  <a:lnTo>
                    <a:pt x="168" y="30"/>
                  </a:lnTo>
                  <a:lnTo>
                    <a:pt x="167" y="31"/>
                  </a:lnTo>
                  <a:lnTo>
                    <a:pt x="167" y="34"/>
                  </a:lnTo>
                  <a:lnTo>
                    <a:pt x="168" y="37"/>
                  </a:lnTo>
                  <a:lnTo>
                    <a:pt x="173" y="40"/>
                  </a:lnTo>
                  <a:lnTo>
                    <a:pt x="181" y="43"/>
                  </a:lnTo>
                  <a:lnTo>
                    <a:pt x="184" y="45"/>
                  </a:lnTo>
                  <a:lnTo>
                    <a:pt x="186" y="47"/>
                  </a:lnTo>
                  <a:lnTo>
                    <a:pt x="183" y="47"/>
                  </a:lnTo>
                  <a:lnTo>
                    <a:pt x="182" y="47"/>
                  </a:lnTo>
                  <a:lnTo>
                    <a:pt x="181" y="45"/>
                  </a:lnTo>
                  <a:lnTo>
                    <a:pt x="177" y="45"/>
                  </a:lnTo>
                  <a:lnTo>
                    <a:pt x="174" y="44"/>
                  </a:lnTo>
                  <a:lnTo>
                    <a:pt x="173" y="43"/>
                  </a:lnTo>
                  <a:lnTo>
                    <a:pt x="169" y="41"/>
                  </a:lnTo>
                  <a:lnTo>
                    <a:pt x="164" y="41"/>
                  </a:lnTo>
                  <a:lnTo>
                    <a:pt x="163" y="45"/>
                  </a:lnTo>
                  <a:lnTo>
                    <a:pt x="164" y="47"/>
                  </a:lnTo>
                  <a:lnTo>
                    <a:pt x="166" y="48"/>
                  </a:lnTo>
                  <a:lnTo>
                    <a:pt x="166" y="50"/>
                  </a:lnTo>
                  <a:lnTo>
                    <a:pt x="162" y="49"/>
                  </a:lnTo>
                  <a:lnTo>
                    <a:pt x="160" y="54"/>
                  </a:lnTo>
                  <a:lnTo>
                    <a:pt x="159" y="54"/>
                  </a:lnTo>
                  <a:lnTo>
                    <a:pt x="159" y="56"/>
                  </a:lnTo>
                  <a:lnTo>
                    <a:pt x="161" y="57"/>
                  </a:lnTo>
                  <a:lnTo>
                    <a:pt x="162" y="59"/>
                  </a:lnTo>
                  <a:lnTo>
                    <a:pt x="159" y="59"/>
                  </a:lnTo>
                  <a:lnTo>
                    <a:pt x="157" y="59"/>
                  </a:lnTo>
                  <a:lnTo>
                    <a:pt x="156" y="58"/>
                  </a:lnTo>
                  <a:lnTo>
                    <a:pt x="157" y="58"/>
                  </a:lnTo>
                  <a:lnTo>
                    <a:pt x="156" y="57"/>
                  </a:lnTo>
                  <a:lnTo>
                    <a:pt x="156" y="56"/>
                  </a:lnTo>
                  <a:lnTo>
                    <a:pt x="157" y="54"/>
                  </a:lnTo>
                  <a:lnTo>
                    <a:pt x="159" y="45"/>
                  </a:lnTo>
                  <a:lnTo>
                    <a:pt x="159" y="43"/>
                  </a:lnTo>
                  <a:lnTo>
                    <a:pt x="157" y="42"/>
                  </a:lnTo>
                  <a:lnTo>
                    <a:pt x="154" y="44"/>
                  </a:lnTo>
                  <a:lnTo>
                    <a:pt x="148" y="47"/>
                  </a:lnTo>
                  <a:lnTo>
                    <a:pt x="147" y="43"/>
                  </a:lnTo>
                  <a:lnTo>
                    <a:pt x="148" y="44"/>
                  </a:lnTo>
                  <a:lnTo>
                    <a:pt x="148" y="42"/>
                  </a:lnTo>
                  <a:lnTo>
                    <a:pt x="147" y="41"/>
                  </a:lnTo>
                  <a:lnTo>
                    <a:pt x="143" y="40"/>
                  </a:lnTo>
                  <a:lnTo>
                    <a:pt x="142" y="42"/>
                  </a:lnTo>
                  <a:lnTo>
                    <a:pt x="139" y="44"/>
                  </a:lnTo>
                  <a:lnTo>
                    <a:pt x="136" y="45"/>
                  </a:lnTo>
                  <a:lnTo>
                    <a:pt x="132" y="50"/>
                  </a:lnTo>
                  <a:lnTo>
                    <a:pt x="134" y="52"/>
                  </a:lnTo>
                  <a:lnTo>
                    <a:pt x="136" y="54"/>
                  </a:lnTo>
                  <a:lnTo>
                    <a:pt x="135" y="56"/>
                  </a:lnTo>
                  <a:lnTo>
                    <a:pt x="135" y="58"/>
                  </a:lnTo>
                  <a:lnTo>
                    <a:pt x="128" y="58"/>
                  </a:lnTo>
                  <a:lnTo>
                    <a:pt x="124" y="57"/>
                  </a:lnTo>
                  <a:lnTo>
                    <a:pt x="124" y="55"/>
                  </a:lnTo>
                  <a:lnTo>
                    <a:pt x="126" y="55"/>
                  </a:lnTo>
                  <a:lnTo>
                    <a:pt x="128" y="55"/>
                  </a:lnTo>
                  <a:lnTo>
                    <a:pt x="128" y="50"/>
                  </a:lnTo>
                  <a:lnTo>
                    <a:pt x="128" y="49"/>
                  </a:lnTo>
                  <a:lnTo>
                    <a:pt x="129" y="47"/>
                  </a:lnTo>
                  <a:lnTo>
                    <a:pt x="131" y="45"/>
                  </a:lnTo>
                  <a:lnTo>
                    <a:pt x="131" y="44"/>
                  </a:lnTo>
                  <a:lnTo>
                    <a:pt x="127" y="43"/>
                  </a:lnTo>
                  <a:lnTo>
                    <a:pt x="127" y="41"/>
                  </a:lnTo>
                  <a:lnTo>
                    <a:pt x="128" y="40"/>
                  </a:lnTo>
                  <a:lnTo>
                    <a:pt x="128" y="36"/>
                  </a:lnTo>
                  <a:lnTo>
                    <a:pt x="127" y="36"/>
                  </a:lnTo>
                  <a:lnTo>
                    <a:pt x="127" y="35"/>
                  </a:lnTo>
                  <a:lnTo>
                    <a:pt x="126" y="33"/>
                  </a:lnTo>
                  <a:lnTo>
                    <a:pt x="125" y="31"/>
                  </a:lnTo>
                  <a:lnTo>
                    <a:pt x="125" y="30"/>
                  </a:lnTo>
                  <a:lnTo>
                    <a:pt x="122" y="30"/>
                  </a:lnTo>
                  <a:lnTo>
                    <a:pt x="121" y="25"/>
                  </a:lnTo>
                  <a:lnTo>
                    <a:pt x="122" y="22"/>
                  </a:lnTo>
                  <a:lnTo>
                    <a:pt x="126" y="20"/>
                  </a:lnTo>
                  <a:lnTo>
                    <a:pt x="126" y="16"/>
                  </a:lnTo>
                  <a:lnTo>
                    <a:pt x="126" y="17"/>
                  </a:lnTo>
                  <a:lnTo>
                    <a:pt x="125" y="16"/>
                  </a:lnTo>
                  <a:lnTo>
                    <a:pt x="125" y="15"/>
                  </a:lnTo>
                  <a:lnTo>
                    <a:pt x="127" y="10"/>
                  </a:lnTo>
                  <a:lnTo>
                    <a:pt x="128" y="8"/>
                  </a:lnTo>
                  <a:lnTo>
                    <a:pt x="128" y="6"/>
                  </a:lnTo>
                  <a:lnTo>
                    <a:pt x="127" y="4"/>
                  </a:lnTo>
                  <a:lnTo>
                    <a:pt x="122" y="2"/>
                  </a:lnTo>
                  <a:lnTo>
                    <a:pt x="115" y="0"/>
                  </a:lnTo>
                  <a:lnTo>
                    <a:pt x="112" y="0"/>
                  </a:lnTo>
                  <a:lnTo>
                    <a:pt x="108" y="0"/>
                  </a:lnTo>
                  <a:lnTo>
                    <a:pt x="108" y="1"/>
                  </a:lnTo>
                  <a:lnTo>
                    <a:pt x="104" y="4"/>
                  </a:lnTo>
                  <a:lnTo>
                    <a:pt x="101" y="4"/>
                  </a:lnTo>
                  <a:lnTo>
                    <a:pt x="98" y="4"/>
                  </a:lnTo>
                  <a:lnTo>
                    <a:pt x="98" y="6"/>
                  </a:lnTo>
                  <a:lnTo>
                    <a:pt x="97" y="9"/>
                  </a:lnTo>
                  <a:lnTo>
                    <a:pt x="87" y="10"/>
                  </a:lnTo>
                  <a:lnTo>
                    <a:pt x="87" y="13"/>
                  </a:lnTo>
                  <a:lnTo>
                    <a:pt x="84" y="13"/>
                  </a:lnTo>
                  <a:lnTo>
                    <a:pt x="81" y="13"/>
                  </a:lnTo>
                  <a:lnTo>
                    <a:pt x="79" y="14"/>
                  </a:lnTo>
                  <a:lnTo>
                    <a:pt x="79" y="15"/>
                  </a:lnTo>
                  <a:lnTo>
                    <a:pt x="80" y="15"/>
                  </a:lnTo>
                  <a:lnTo>
                    <a:pt x="80" y="16"/>
                  </a:lnTo>
                  <a:lnTo>
                    <a:pt x="81" y="17"/>
                  </a:lnTo>
                  <a:lnTo>
                    <a:pt x="78" y="22"/>
                  </a:lnTo>
                  <a:lnTo>
                    <a:pt x="80" y="22"/>
                  </a:lnTo>
                  <a:lnTo>
                    <a:pt x="81" y="23"/>
                  </a:lnTo>
                  <a:lnTo>
                    <a:pt x="80" y="23"/>
                  </a:lnTo>
                  <a:lnTo>
                    <a:pt x="78" y="23"/>
                  </a:lnTo>
                  <a:lnTo>
                    <a:pt x="77" y="23"/>
                  </a:lnTo>
                  <a:lnTo>
                    <a:pt x="76" y="22"/>
                  </a:lnTo>
                  <a:lnTo>
                    <a:pt x="73" y="22"/>
                  </a:lnTo>
                  <a:lnTo>
                    <a:pt x="72" y="23"/>
                  </a:lnTo>
                  <a:lnTo>
                    <a:pt x="71" y="24"/>
                  </a:lnTo>
                  <a:lnTo>
                    <a:pt x="69" y="27"/>
                  </a:lnTo>
                  <a:lnTo>
                    <a:pt x="69" y="30"/>
                  </a:lnTo>
                  <a:lnTo>
                    <a:pt x="69" y="38"/>
                  </a:lnTo>
                  <a:lnTo>
                    <a:pt x="72" y="40"/>
                  </a:lnTo>
                  <a:lnTo>
                    <a:pt x="78" y="40"/>
                  </a:lnTo>
                  <a:lnTo>
                    <a:pt x="80" y="40"/>
                  </a:lnTo>
                  <a:lnTo>
                    <a:pt x="84" y="40"/>
                  </a:lnTo>
                  <a:lnTo>
                    <a:pt x="84" y="44"/>
                  </a:lnTo>
                  <a:lnTo>
                    <a:pt x="84" y="48"/>
                  </a:lnTo>
                  <a:lnTo>
                    <a:pt x="84" y="49"/>
                  </a:lnTo>
                  <a:lnTo>
                    <a:pt x="80" y="47"/>
                  </a:lnTo>
                  <a:lnTo>
                    <a:pt x="78" y="45"/>
                  </a:lnTo>
                  <a:lnTo>
                    <a:pt x="69" y="44"/>
                  </a:lnTo>
                  <a:lnTo>
                    <a:pt x="67" y="48"/>
                  </a:lnTo>
                  <a:lnTo>
                    <a:pt x="67" y="51"/>
                  </a:lnTo>
                  <a:lnTo>
                    <a:pt x="73" y="55"/>
                  </a:lnTo>
                  <a:lnTo>
                    <a:pt x="77" y="56"/>
                  </a:lnTo>
                  <a:lnTo>
                    <a:pt x="78" y="56"/>
                  </a:lnTo>
                  <a:lnTo>
                    <a:pt x="78" y="58"/>
                  </a:lnTo>
                  <a:lnTo>
                    <a:pt x="74" y="64"/>
                  </a:lnTo>
                  <a:lnTo>
                    <a:pt x="77" y="75"/>
                  </a:lnTo>
                  <a:lnTo>
                    <a:pt x="71" y="72"/>
                  </a:lnTo>
                  <a:lnTo>
                    <a:pt x="66" y="71"/>
                  </a:lnTo>
                  <a:lnTo>
                    <a:pt x="62" y="72"/>
                  </a:lnTo>
                  <a:lnTo>
                    <a:pt x="55" y="73"/>
                  </a:lnTo>
                  <a:lnTo>
                    <a:pt x="59" y="70"/>
                  </a:lnTo>
                  <a:lnTo>
                    <a:pt x="62" y="68"/>
                  </a:lnTo>
                  <a:lnTo>
                    <a:pt x="64" y="66"/>
                  </a:lnTo>
                  <a:lnTo>
                    <a:pt x="67" y="66"/>
                  </a:lnTo>
                  <a:lnTo>
                    <a:pt x="66" y="64"/>
                  </a:lnTo>
                  <a:lnTo>
                    <a:pt x="66" y="62"/>
                  </a:lnTo>
                  <a:lnTo>
                    <a:pt x="64" y="61"/>
                  </a:lnTo>
                  <a:lnTo>
                    <a:pt x="62" y="59"/>
                  </a:lnTo>
                  <a:lnTo>
                    <a:pt x="59" y="58"/>
                  </a:lnTo>
                  <a:lnTo>
                    <a:pt x="58" y="57"/>
                  </a:lnTo>
                  <a:lnTo>
                    <a:pt x="57" y="55"/>
                  </a:lnTo>
                  <a:lnTo>
                    <a:pt x="56" y="50"/>
                  </a:lnTo>
                  <a:lnTo>
                    <a:pt x="56" y="41"/>
                  </a:lnTo>
                  <a:lnTo>
                    <a:pt x="56" y="30"/>
                  </a:lnTo>
                  <a:lnTo>
                    <a:pt x="57" y="23"/>
                  </a:lnTo>
                  <a:lnTo>
                    <a:pt x="59" y="18"/>
                  </a:lnTo>
                  <a:lnTo>
                    <a:pt x="62" y="15"/>
                  </a:lnTo>
                  <a:lnTo>
                    <a:pt x="65" y="13"/>
                  </a:lnTo>
                  <a:lnTo>
                    <a:pt x="70" y="10"/>
                  </a:lnTo>
                  <a:lnTo>
                    <a:pt x="80" y="8"/>
                  </a:lnTo>
                  <a:lnTo>
                    <a:pt x="92" y="7"/>
                  </a:lnTo>
                  <a:lnTo>
                    <a:pt x="91" y="6"/>
                  </a:lnTo>
                  <a:lnTo>
                    <a:pt x="92" y="6"/>
                  </a:lnTo>
                  <a:lnTo>
                    <a:pt x="93" y="6"/>
                  </a:lnTo>
                  <a:lnTo>
                    <a:pt x="93" y="2"/>
                  </a:lnTo>
                  <a:lnTo>
                    <a:pt x="88" y="1"/>
                  </a:lnTo>
                  <a:lnTo>
                    <a:pt x="84" y="0"/>
                  </a:lnTo>
                  <a:lnTo>
                    <a:pt x="72" y="0"/>
                  </a:lnTo>
                  <a:lnTo>
                    <a:pt x="60" y="1"/>
                  </a:lnTo>
                  <a:lnTo>
                    <a:pt x="57" y="3"/>
                  </a:lnTo>
                  <a:lnTo>
                    <a:pt x="55" y="2"/>
                  </a:lnTo>
                  <a:lnTo>
                    <a:pt x="53" y="2"/>
                  </a:lnTo>
                  <a:lnTo>
                    <a:pt x="51" y="1"/>
                  </a:lnTo>
                  <a:lnTo>
                    <a:pt x="48" y="1"/>
                  </a:lnTo>
                  <a:lnTo>
                    <a:pt x="44" y="2"/>
                  </a:lnTo>
                  <a:lnTo>
                    <a:pt x="40" y="4"/>
                  </a:lnTo>
                  <a:lnTo>
                    <a:pt x="37" y="4"/>
                  </a:lnTo>
                  <a:lnTo>
                    <a:pt x="36" y="3"/>
                  </a:lnTo>
                  <a:lnTo>
                    <a:pt x="33" y="3"/>
                  </a:lnTo>
                  <a:lnTo>
                    <a:pt x="31" y="3"/>
                  </a:lnTo>
                  <a:lnTo>
                    <a:pt x="31" y="4"/>
                  </a:lnTo>
                  <a:lnTo>
                    <a:pt x="26" y="7"/>
                  </a:lnTo>
                  <a:lnTo>
                    <a:pt x="23" y="10"/>
                  </a:lnTo>
                  <a:lnTo>
                    <a:pt x="24" y="16"/>
                  </a:lnTo>
                  <a:lnTo>
                    <a:pt x="16" y="21"/>
                  </a:lnTo>
                  <a:lnTo>
                    <a:pt x="17" y="27"/>
                  </a:lnTo>
                  <a:lnTo>
                    <a:pt x="15" y="29"/>
                  </a:lnTo>
                  <a:lnTo>
                    <a:pt x="10" y="34"/>
                  </a:lnTo>
                  <a:lnTo>
                    <a:pt x="7" y="38"/>
                  </a:lnTo>
                  <a:lnTo>
                    <a:pt x="4" y="41"/>
                  </a:lnTo>
                  <a:lnTo>
                    <a:pt x="4" y="43"/>
                  </a:lnTo>
                  <a:lnTo>
                    <a:pt x="5" y="44"/>
                  </a:lnTo>
                  <a:lnTo>
                    <a:pt x="7" y="45"/>
                  </a:lnTo>
                  <a:lnTo>
                    <a:pt x="7" y="48"/>
                  </a:lnTo>
                  <a:lnTo>
                    <a:pt x="3" y="51"/>
                  </a:lnTo>
                  <a:lnTo>
                    <a:pt x="1" y="54"/>
                  </a:lnTo>
                  <a:lnTo>
                    <a:pt x="0" y="56"/>
                  </a:lnTo>
                  <a:lnTo>
                    <a:pt x="0" y="59"/>
                  </a:lnTo>
                  <a:lnTo>
                    <a:pt x="11" y="65"/>
                  </a:lnTo>
                  <a:lnTo>
                    <a:pt x="11" y="66"/>
                  </a:lnTo>
                  <a:lnTo>
                    <a:pt x="10" y="66"/>
                  </a:lnTo>
                  <a:lnTo>
                    <a:pt x="9" y="68"/>
                  </a:lnTo>
                  <a:lnTo>
                    <a:pt x="10" y="70"/>
                  </a:lnTo>
                  <a:lnTo>
                    <a:pt x="14" y="73"/>
                  </a:lnTo>
                  <a:lnTo>
                    <a:pt x="14" y="75"/>
                  </a:lnTo>
                  <a:lnTo>
                    <a:pt x="19" y="76"/>
                  </a:lnTo>
                  <a:lnTo>
                    <a:pt x="24" y="76"/>
                  </a:lnTo>
                  <a:lnTo>
                    <a:pt x="29" y="75"/>
                  </a:lnTo>
                  <a:lnTo>
                    <a:pt x="35" y="75"/>
                  </a:lnTo>
                  <a:lnTo>
                    <a:pt x="36" y="79"/>
                  </a:lnTo>
                  <a:lnTo>
                    <a:pt x="30" y="79"/>
                  </a:lnTo>
                  <a:lnTo>
                    <a:pt x="25" y="79"/>
                  </a:lnTo>
                  <a:lnTo>
                    <a:pt x="25" y="83"/>
                  </a:lnTo>
                  <a:lnTo>
                    <a:pt x="30" y="89"/>
                  </a:lnTo>
                  <a:lnTo>
                    <a:pt x="30" y="90"/>
                  </a:lnTo>
                  <a:lnTo>
                    <a:pt x="31" y="89"/>
                  </a:lnTo>
                  <a:lnTo>
                    <a:pt x="32" y="89"/>
                  </a:lnTo>
                  <a:lnTo>
                    <a:pt x="33" y="89"/>
                  </a:lnTo>
                  <a:lnTo>
                    <a:pt x="40" y="93"/>
                  </a:lnTo>
                  <a:lnTo>
                    <a:pt x="37" y="95"/>
                  </a:lnTo>
                  <a:lnTo>
                    <a:pt x="37" y="96"/>
                  </a:lnTo>
                  <a:lnTo>
                    <a:pt x="44" y="97"/>
                  </a:lnTo>
                  <a:lnTo>
                    <a:pt x="46" y="95"/>
                  </a:lnTo>
                  <a:lnTo>
                    <a:pt x="48" y="92"/>
                  </a:lnTo>
                  <a:lnTo>
                    <a:pt x="51" y="91"/>
                  </a:lnTo>
                  <a:lnTo>
                    <a:pt x="55" y="93"/>
                  </a:lnTo>
                  <a:lnTo>
                    <a:pt x="55" y="96"/>
                  </a:lnTo>
                  <a:lnTo>
                    <a:pt x="64" y="103"/>
                  </a:lnTo>
                  <a:lnTo>
                    <a:pt x="63" y="104"/>
                  </a:lnTo>
                  <a:lnTo>
                    <a:pt x="63" y="106"/>
                  </a:lnTo>
                  <a:lnTo>
                    <a:pt x="64" y="107"/>
                  </a:lnTo>
                  <a:lnTo>
                    <a:pt x="73" y="106"/>
                  </a:lnTo>
                  <a:lnTo>
                    <a:pt x="72" y="104"/>
                  </a:lnTo>
                  <a:lnTo>
                    <a:pt x="72" y="103"/>
                  </a:lnTo>
                  <a:lnTo>
                    <a:pt x="72" y="102"/>
                  </a:lnTo>
                  <a:lnTo>
                    <a:pt x="74" y="102"/>
                  </a:lnTo>
                  <a:lnTo>
                    <a:pt x="79" y="107"/>
                  </a:lnTo>
                  <a:lnTo>
                    <a:pt x="84" y="107"/>
                  </a:lnTo>
                  <a:lnTo>
                    <a:pt x="90" y="107"/>
                  </a:lnTo>
                  <a:lnTo>
                    <a:pt x="91" y="110"/>
                  </a:lnTo>
                  <a:lnTo>
                    <a:pt x="97" y="110"/>
                  </a:lnTo>
                  <a:lnTo>
                    <a:pt x="102" y="109"/>
                  </a:lnTo>
                  <a:lnTo>
                    <a:pt x="106" y="107"/>
                  </a:lnTo>
                  <a:lnTo>
                    <a:pt x="108" y="107"/>
                  </a:lnTo>
                  <a:lnTo>
                    <a:pt x="111" y="111"/>
                  </a:lnTo>
                  <a:lnTo>
                    <a:pt x="121" y="113"/>
                  </a:lnTo>
                  <a:lnTo>
                    <a:pt x="126" y="113"/>
                  </a:lnTo>
                  <a:lnTo>
                    <a:pt x="127" y="112"/>
                  </a:lnTo>
                  <a:lnTo>
                    <a:pt x="127" y="111"/>
                  </a:lnTo>
                  <a:lnTo>
                    <a:pt x="125" y="110"/>
                  </a:lnTo>
                  <a:lnTo>
                    <a:pt x="122" y="107"/>
                  </a:lnTo>
                  <a:lnTo>
                    <a:pt x="121" y="106"/>
                  </a:lnTo>
                  <a:lnTo>
                    <a:pt x="121" y="104"/>
                  </a:lnTo>
                  <a:lnTo>
                    <a:pt x="114" y="98"/>
                  </a:lnTo>
                  <a:lnTo>
                    <a:pt x="113" y="97"/>
                  </a:lnTo>
                  <a:lnTo>
                    <a:pt x="113" y="96"/>
                  </a:lnTo>
                  <a:lnTo>
                    <a:pt x="114" y="96"/>
                  </a:lnTo>
                  <a:lnTo>
                    <a:pt x="118" y="96"/>
                  </a:lnTo>
                  <a:lnTo>
                    <a:pt x="120" y="98"/>
                  </a:lnTo>
                  <a:lnTo>
                    <a:pt x="122" y="102"/>
                  </a:lnTo>
                  <a:lnTo>
                    <a:pt x="126" y="107"/>
                  </a:lnTo>
                  <a:lnTo>
                    <a:pt x="128" y="107"/>
                  </a:lnTo>
                  <a:lnTo>
                    <a:pt x="129" y="107"/>
                  </a:lnTo>
                  <a:lnTo>
                    <a:pt x="133" y="109"/>
                  </a:lnTo>
                  <a:lnTo>
                    <a:pt x="134" y="112"/>
                  </a:lnTo>
                  <a:lnTo>
                    <a:pt x="138" y="118"/>
                  </a:lnTo>
                  <a:lnTo>
                    <a:pt x="141" y="118"/>
                  </a:lnTo>
                  <a:lnTo>
                    <a:pt x="141" y="114"/>
                  </a:lnTo>
                  <a:lnTo>
                    <a:pt x="142" y="112"/>
                  </a:lnTo>
                  <a:lnTo>
                    <a:pt x="141" y="110"/>
                  </a:lnTo>
                  <a:lnTo>
                    <a:pt x="136" y="107"/>
                  </a:lnTo>
                  <a:lnTo>
                    <a:pt x="136" y="106"/>
                  </a:lnTo>
                  <a:lnTo>
                    <a:pt x="136" y="104"/>
                  </a:lnTo>
                  <a:lnTo>
                    <a:pt x="133" y="102"/>
                  </a:lnTo>
                  <a:lnTo>
                    <a:pt x="133" y="100"/>
                  </a:lnTo>
                  <a:lnTo>
                    <a:pt x="134" y="99"/>
                  </a:lnTo>
                  <a:lnTo>
                    <a:pt x="134" y="98"/>
                  </a:lnTo>
                  <a:lnTo>
                    <a:pt x="143" y="98"/>
                  </a:lnTo>
                  <a:lnTo>
                    <a:pt x="143" y="96"/>
                  </a:lnTo>
                  <a:lnTo>
                    <a:pt x="148" y="97"/>
                  </a:lnTo>
                  <a:lnTo>
                    <a:pt x="149" y="97"/>
                  </a:lnTo>
                  <a:lnTo>
                    <a:pt x="152" y="97"/>
                  </a:lnTo>
                  <a:lnTo>
                    <a:pt x="154" y="100"/>
                  </a:lnTo>
                  <a:lnTo>
                    <a:pt x="155" y="103"/>
                  </a:lnTo>
                  <a:lnTo>
                    <a:pt x="160" y="105"/>
                  </a:lnTo>
                  <a:lnTo>
                    <a:pt x="162" y="106"/>
                  </a:lnTo>
                  <a:lnTo>
                    <a:pt x="163" y="105"/>
                  </a:lnTo>
                  <a:lnTo>
                    <a:pt x="167" y="104"/>
                  </a:lnTo>
                  <a:lnTo>
                    <a:pt x="169" y="105"/>
                  </a:lnTo>
                  <a:lnTo>
                    <a:pt x="171" y="105"/>
                  </a:lnTo>
                  <a:lnTo>
                    <a:pt x="173" y="104"/>
                  </a:lnTo>
                  <a:lnTo>
                    <a:pt x="174" y="103"/>
                  </a:lnTo>
                  <a:lnTo>
                    <a:pt x="171" y="95"/>
                  </a:lnTo>
                  <a:lnTo>
                    <a:pt x="169" y="95"/>
                  </a:lnTo>
                  <a:lnTo>
                    <a:pt x="167" y="97"/>
                  </a:lnTo>
                  <a:lnTo>
                    <a:pt x="166" y="97"/>
                  </a:lnTo>
                  <a:lnTo>
                    <a:pt x="163" y="97"/>
                  </a:lnTo>
                  <a:lnTo>
                    <a:pt x="163" y="93"/>
                  </a:lnTo>
                  <a:lnTo>
                    <a:pt x="173" y="90"/>
                  </a:lnTo>
                  <a:lnTo>
                    <a:pt x="176" y="98"/>
                  </a:lnTo>
                  <a:lnTo>
                    <a:pt x="179" y="99"/>
                  </a:lnTo>
                  <a:lnTo>
                    <a:pt x="181" y="99"/>
                  </a:lnTo>
                  <a:lnTo>
                    <a:pt x="181" y="96"/>
                  </a:lnTo>
                  <a:lnTo>
                    <a:pt x="184" y="96"/>
                  </a:lnTo>
                  <a:lnTo>
                    <a:pt x="189" y="114"/>
                  </a:lnTo>
                  <a:lnTo>
                    <a:pt x="191" y="113"/>
                  </a:lnTo>
                  <a:lnTo>
                    <a:pt x="191" y="110"/>
                  </a:lnTo>
                  <a:lnTo>
                    <a:pt x="191" y="107"/>
                  </a:lnTo>
                  <a:lnTo>
                    <a:pt x="194" y="107"/>
                  </a:lnTo>
                  <a:lnTo>
                    <a:pt x="196" y="107"/>
                  </a:lnTo>
                  <a:lnTo>
                    <a:pt x="197" y="105"/>
                  </a:lnTo>
                  <a:lnTo>
                    <a:pt x="198" y="105"/>
                  </a:lnTo>
                  <a:lnTo>
                    <a:pt x="200" y="106"/>
                  </a:lnTo>
                  <a:lnTo>
                    <a:pt x="201" y="106"/>
                  </a:lnTo>
                  <a:lnTo>
                    <a:pt x="202" y="106"/>
                  </a:lnTo>
                  <a:lnTo>
                    <a:pt x="202" y="109"/>
                  </a:lnTo>
                  <a:lnTo>
                    <a:pt x="203" y="111"/>
                  </a:lnTo>
                  <a:lnTo>
                    <a:pt x="204" y="111"/>
                  </a:lnTo>
                  <a:lnTo>
                    <a:pt x="207" y="111"/>
                  </a:lnTo>
                  <a:lnTo>
                    <a:pt x="204" y="118"/>
                  </a:lnTo>
                  <a:lnTo>
                    <a:pt x="207" y="118"/>
                  </a:lnTo>
                  <a:lnTo>
                    <a:pt x="209" y="118"/>
                  </a:lnTo>
                  <a:lnTo>
                    <a:pt x="211" y="113"/>
                  </a:lnTo>
                  <a:lnTo>
                    <a:pt x="212" y="112"/>
                  </a:lnTo>
                  <a:lnTo>
                    <a:pt x="218" y="112"/>
                  </a:lnTo>
                  <a:lnTo>
                    <a:pt x="219" y="117"/>
                  </a:lnTo>
                  <a:lnTo>
                    <a:pt x="217" y="117"/>
                  </a:lnTo>
                  <a:lnTo>
                    <a:pt x="214" y="116"/>
                  </a:lnTo>
                  <a:lnTo>
                    <a:pt x="214" y="117"/>
                  </a:lnTo>
                  <a:lnTo>
                    <a:pt x="212" y="118"/>
                  </a:lnTo>
                  <a:lnTo>
                    <a:pt x="212" y="123"/>
                  </a:lnTo>
                  <a:lnTo>
                    <a:pt x="214" y="124"/>
                  </a:lnTo>
                  <a:lnTo>
                    <a:pt x="214" y="125"/>
                  </a:lnTo>
                  <a:lnTo>
                    <a:pt x="215" y="126"/>
                  </a:lnTo>
                  <a:lnTo>
                    <a:pt x="219" y="127"/>
                  </a:lnTo>
                  <a:lnTo>
                    <a:pt x="223" y="127"/>
                  </a:lnTo>
                  <a:lnTo>
                    <a:pt x="224" y="131"/>
                  </a:lnTo>
                  <a:lnTo>
                    <a:pt x="224" y="132"/>
                  </a:lnTo>
                  <a:lnTo>
                    <a:pt x="223" y="132"/>
                  </a:lnTo>
                  <a:lnTo>
                    <a:pt x="222" y="130"/>
                  </a:lnTo>
                  <a:lnTo>
                    <a:pt x="218" y="130"/>
                  </a:lnTo>
                  <a:lnTo>
                    <a:pt x="217" y="133"/>
                  </a:lnTo>
                  <a:lnTo>
                    <a:pt x="216" y="138"/>
                  </a:lnTo>
                  <a:lnTo>
                    <a:pt x="215" y="137"/>
                  </a:lnTo>
                  <a:lnTo>
                    <a:pt x="215" y="138"/>
                  </a:lnTo>
                  <a:lnTo>
                    <a:pt x="215" y="139"/>
                  </a:lnTo>
                  <a:lnTo>
                    <a:pt x="215" y="144"/>
                  </a:lnTo>
                  <a:lnTo>
                    <a:pt x="217" y="144"/>
                  </a:lnTo>
                  <a:lnTo>
                    <a:pt x="219" y="144"/>
                  </a:lnTo>
                  <a:lnTo>
                    <a:pt x="219" y="145"/>
                  </a:lnTo>
                  <a:lnTo>
                    <a:pt x="219" y="147"/>
                  </a:lnTo>
                  <a:lnTo>
                    <a:pt x="219" y="148"/>
                  </a:lnTo>
                  <a:lnTo>
                    <a:pt x="219" y="151"/>
                  </a:lnTo>
                  <a:lnTo>
                    <a:pt x="222" y="149"/>
                  </a:lnTo>
                  <a:lnTo>
                    <a:pt x="223" y="151"/>
                  </a:lnTo>
                  <a:lnTo>
                    <a:pt x="226" y="148"/>
                  </a:lnTo>
                  <a:lnTo>
                    <a:pt x="230" y="145"/>
                  </a:lnTo>
                  <a:lnTo>
                    <a:pt x="236" y="138"/>
                  </a:lnTo>
                  <a:lnTo>
                    <a:pt x="237" y="139"/>
                  </a:lnTo>
                  <a:lnTo>
                    <a:pt x="239" y="139"/>
                  </a:lnTo>
                  <a:lnTo>
                    <a:pt x="240" y="138"/>
                  </a:lnTo>
                  <a:lnTo>
                    <a:pt x="240" y="137"/>
                  </a:lnTo>
                  <a:lnTo>
                    <a:pt x="242" y="134"/>
                  </a:lnTo>
                  <a:lnTo>
                    <a:pt x="243" y="134"/>
                  </a:lnTo>
                  <a:lnTo>
                    <a:pt x="244" y="135"/>
                  </a:lnTo>
                  <a:lnTo>
                    <a:pt x="244" y="138"/>
                  </a:lnTo>
                  <a:lnTo>
                    <a:pt x="244" y="142"/>
                  </a:lnTo>
                  <a:lnTo>
                    <a:pt x="239" y="145"/>
                  </a:lnTo>
                  <a:lnTo>
                    <a:pt x="239" y="146"/>
                  </a:lnTo>
                  <a:lnTo>
                    <a:pt x="240" y="147"/>
                  </a:lnTo>
                  <a:lnTo>
                    <a:pt x="242" y="148"/>
                  </a:lnTo>
                  <a:lnTo>
                    <a:pt x="242" y="151"/>
                  </a:lnTo>
                  <a:lnTo>
                    <a:pt x="242" y="152"/>
                  </a:lnTo>
                  <a:lnTo>
                    <a:pt x="249" y="152"/>
                  </a:lnTo>
                  <a:lnTo>
                    <a:pt x="250" y="154"/>
                  </a:lnTo>
                  <a:lnTo>
                    <a:pt x="249" y="154"/>
                  </a:lnTo>
                  <a:lnTo>
                    <a:pt x="250" y="158"/>
                  </a:lnTo>
                  <a:lnTo>
                    <a:pt x="251" y="159"/>
                  </a:lnTo>
                  <a:lnTo>
                    <a:pt x="252" y="159"/>
                  </a:lnTo>
                  <a:lnTo>
                    <a:pt x="256" y="159"/>
                  </a:lnTo>
                  <a:lnTo>
                    <a:pt x="255" y="165"/>
                  </a:lnTo>
                  <a:lnTo>
                    <a:pt x="255" y="167"/>
                  </a:lnTo>
                  <a:lnTo>
                    <a:pt x="256" y="172"/>
                  </a:lnTo>
                  <a:lnTo>
                    <a:pt x="258" y="172"/>
                  </a:lnTo>
                  <a:lnTo>
                    <a:pt x="258" y="174"/>
                  </a:lnTo>
                  <a:lnTo>
                    <a:pt x="257" y="178"/>
                  </a:lnTo>
                  <a:lnTo>
                    <a:pt x="262" y="179"/>
                  </a:lnTo>
                  <a:lnTo>
                    <a:pt x="262" y="180"/>
                  </a:lnTo>
                  <a:lnTo>
                    <a:pt x="262" y="181"/>
                  </a:lnTo>
                  <a:lnTo>
                    <a:pt x="260" y="182"/>
                  </a:lnTo>
                  <a:lnTo>
                    <a:pt x="260" y="183"/>
                  </a:lnTo>
                  <a:lnTo>
                    <a:pt x="257" y="183"/>
                  </a:lnTo>
                  <a:lnTo>
                    <a:pt x="256" y="182"/>
                  </a:lnTo>
                  <a:lnTo>
                    <a:pt x="253" y="183"/>
                  </a:lnTo>
                  <a:lnTo>
                    <a:pt x="252" y="185"/>
                  </a:lnTo>
                  <a:lnTo>
                    <a:pt x="251" y="190"/>
                  </a:lnTo>
                  <a:lnTo>
                    <a:pt x="252" y="194"/>
                  </a:lnTo>
                  <a:lnTo>
                    <a:pt x="255" y="196"/>
                  </a:lnTo>
                  <a:lnTo>
                    <a:pt x="259" y="199"/>
                  </a:lnTo>
                  <a:lnTo>
                    <a:pt x="255" y="199"/>
                  </a:lnTo>
                  <a:lnTo>
                    <a:pt x="250" y="201"/>
                  </a:lnTo>
                  <a:lnTo>
                    <a:pt x="248" y="203"/>
                  </a:lnTo>
                  <a:lnTo>
                    <a:pt x="244" y="207"/>
                  </a:lnTo>
                  <a:lnTo>
                    <a:pt x="243" y="210"/>
                  </a:lnTo>
                  <a:lnTo>
                    <a:pt x="240" y="213"/>
                  </a:lnTo>
                  <a:lnTo>
                    <a:pt x="237" y="215"/>
                  </a:lnTo>
                  <a:lnTo>
                    <a:pt x="233" y="216"/>
                  </a:lnTo>
                  <a:lnTo>
                    <a:pt x="233" y="221"/>
                  </a:lnTo>
                  <a:lnTo>
                    <a:pt x="238" y="227"/>
                  </a:lnTo>
                  <a:lnTo>
                    <a:pt x="240" y="227"/>
                  </a:lnTo>
                  <a:lnTo>
                    <a:pt x="242" y="227"/>
                  </a:lnTo>
                  <a:lnTo>
                    <a:pt x="243" y="229"/>
                  </a:lnTo>
                  <a:lnTo>
                    <a:pt x="243" y="233"/>
                  </a:lnTo>
                  <a:lnTo>
                    <a:pt x="246" y="235"/>
                  </a:lnTo>
                  <a:lnTo>
                    <a:pt x="250" y="237"/>
                  </a:lnTo>
                  <a:lnTo>
                    <a:pt x="251" y="241"/>
                  </a:lnTo>
                  <a:lnTo>
                    <a:pt x="252" y="244"/>
                  </a:lnTo>
                  <a:lnTo>
                    <a:pt x="244" y="244"/>
                  </a:lnTo>
                  <a:lnTo>
                    <a:pt x="235" y="245"/>
                  </a:lnTo>
                  <a:lnTo>
                    <a:pt x="230" y="249"/>
                  </a:lnTo>
                  <a:lnTo>
                    <a:pt x="228" y="249"/>
                  </a:lnTo>
                  <a:lnTo>
                    <a:pt x="225" y="248"/>
                  </a:lnTo>
                  <a:lnTo>
                    <a:pt x="224" y="247"/>
                  </a:lnTo>
                  <a:lnTo>
                    <a:pt x="222" y="247"/>
                  </a:lnTo>
                  <a:lnTo>
                    <a:pt x="218" y="248"/>
                  </a:lnTo>
                  <a:lnTo>
                    <a:pt x="218" y="250"/>
                  </a:lnTo>
                  <a:lnTo>
                    <a:pt x="217" y="250"/>
                  </a:lnTo>
                  <a:lnTo>
                    <a:pt x="215" y="249"/>
                  </a:lnTo>
                  <a:lnTo>
                    <a:pt x="214" y="248"/>
                  </a:lnTo>
                  <a:lnTo>
                    <a:pt x="212" y="248"/>
                  </a:lnTo>
                  <a:lnTo>
                    <a:pt x="212" y="249"/>
                  </a:lnTo>
                  <a:lnTo>
                    <a:pt x="211" y="250"/>
                  </a:lnTo>
                  <a:lnTo>
                    <a:pt x="210" y="251"/>
                  </a:lnTo>
                  <a:lnTo>
                    <a:pt x="208" y="251"/>
                  </a:lnTo>
                  <a:lnTo>
                    <a:pt x="205" y="251"/>
                  </a:lnTo>
                  <a:lnTo>
                    <a:pt x="204" y="254"/>
                  </a:lnTo>
                  <a:lnTo>
                    <a:pt x="202" y="254"/>
                  </a:lnTo>
                  <a:lnTo>
                    <a:pt x="200" y="252"/>
                  </a:lnTo>
                  <a:lnTo>
                    <a:pt x="197" y="251"/>
                  </a:lnTo>
                  <a:lnTo>
                    <a:pt x="183" y="251"/>
                  </a:lnTo>
                  <a:lnTo>
                    <a:pt x="181" y="257"/>
                  </a:lnTo>
                  <a:lnTo>
                    <a:pt x="180" y="263"/>
                  </a:lnTo>
                  <a:lnTo>
                    <a:pt x="179" y="264"/>
                  </a:lnTo>
                  <a:lnTo>
                    <a:pt x="180" y="265"/>
                  </a:lnTo>
                  <a:lnTo>
                    <a:pt x="181" y="265"/>
                  </a:lnTo>
                  <a:lnTo>
                    <a:pt x="179" y="271"/>
                  </a:lnTo>
                  <a:lnTo>
                    <a:pt x="176" y="275"/>
                  </a:lnTo>
                  <a:lnTo>
                    <a:pt x="179" y="280"/>
                  </a:lnTo>
                  <a:lnTo>
                    <a:pt x="180" y="282"/>
                  </a:lnTo>
                  <a:lnTo>
                    <a:pt x="181" y="282"/>
                  </a:lnTo>
                  <a:lnTo>
                    <a:pt x="184" y="283"/>
                  </a:lnTo>
                  <a:lnTo>
                    <a:pt x="184" y="285"/>
                  </a:lnTo>
                  <a:lnTo>
                    <a:pt x="187" y="285"/>
                  </a:lnTo>
                  <a:lnTo>
                    <a:pt x="188" y="284"/>
                  </a:lnTo>
                  <a:lnTo>
                    <a:pt x="189" y="284"/>
                  </a:lnTo>
                  <a:lnTo>
                    <a:pt x="190" y="284"/>
                  </a:lnTo>
                  <a:lnTo>
                    <a:pt x="191" y="286"/>
                  </a:lnTo>
                  <a:lnTo>
                    <a:pt x="202" y="285"/>
                  </a:lnTo>
                  <a:lnTo>
                    <a:pt x="203" y="282"/>
                  </a:lnTo>
                  <a:lnTo>
                    <a:pt x="205" y="280"/>
                  </a:lnTo>
                  <a:lnTo>
                    <a:pt x="207" y="280"/>
                  </a:lnTo>
                  <a:lnTo>
                    <a:pt x="209" y="280"/>
                  </a:lnTo>
                  <a:lnTo>
                    <a:pt x="209" y="279"/>
                  </a:lnTo>
                  <a:lnTo>
                    <a:pt x="209" y="277"/>
                  </a:lnTo>
                  <a:lnTo>
                    <a:pt x="211" y="276"/>
                  </a:lnTo>
                  <a:lnTo>
                    <a:pt x="214" y="271"/>
                  </a:lnTo>
                  <a:lnTo>
                    <a:pt x="216" y="276"/>
                  </a:lnTo>
                  <a:lnTo>
                    <a:pt x="221" y="277"/>
                  </a:lnTo>
                  <a:lnTo>
                    <a:pt x="224" y="278"/>
                  </a:lnTo>
                  <a:lnTo>
                    <a:pt x="225" y="277"/>
                  </a:lnTo>
                  <a:lnTo>
                    <a:pt x="226" y="276"/>
                  </a:lnTo>
                  <a:lnTo>
                    <a:pt x="226" y="272"/>
                  </a:lnTo>
                  <a:lnTo>
                    <a:pt x="219" y="268"/>
                  </a:lnTo>
                  <a:lnTo>
                    <a:pt x="219" y="265"/>
                  </a:lnTo>
                  <a:lnTo>
                    <a:pt x="222" y="264"/>
                  </a:lnTo>
                  <a:lnTo>
                    <a:pt x="223" y="263"/>
                  </a:lnTo>
                  <a:lnTo>
                    <a:pt x="225" y="263"/>
                  </a:lnTo>
                  <a:lnTo>
                    <a:pt x="225" y="264"/>
                  </a:lnTo>
                  <a:lnTo>
                    <a:pt x="225" y="266"/>
                  </a:lnTo>
                  <a:lnTo>
                    <a:pt x="229" y="271"/>
                  </a:lnTo>
                  <a:lnTo>
                    <a:pt x="233" y="270"/>
                  </a:lnTo>
                  <a:lnTo>
                    <a:pt x="233" y="268"/>
                  </a:lnTo>
                  <a:lnTo>
                    <a:pt x="233" y="265"/>
                  </a:lnTo>
                  <a:lnTo>
                    <a:pt x="237" y="266"/>
                  </a:lnTo>
                  <a:lnTo>
                    <a:pt x="237" y="270"/>
                  </a:lnTo>
                  <a:lnTo>
                    <a:pt x="238" y="271"/>
                  </a:lnTo>
                  <a:lnTo>
                    <a:pt x="240" y="272"/>
                  </a:lnTo>
                  <a:lnTo>
                    <a:pt x="240" y="277"/>
                  </a:lnTo>
                  <a:lnTo>
                    <a:pt x="244" y="272"/>
                  </a:lnTo>
                  <a:lnTo>
                    <a:pt x="246" y="272"/>
                  </a:lnTo>
                  <a:lnTo>
                    <a:pt x="249" y="272"/>
                  </a:lnTo>
                  <a:lnTo>
                    <a:pt x="251" y="279"/>
                  </a:lnTo>
                  <a:lnTo>
                    <a:pt x="253" y="286"/>
                  </a:lnTo>
                  <a:lnTo>
                    <a:pt x="258" y="286"/>
                  </a:lnTo>
                  <a:lnTo>
                    <a:pt x="260" y="298"/>
                  </a:lnTo>
                  <a:lnTo>
                    <a:pt x="263" y="298"/>
                  </a:lnTo>
                  <a:lnTo>
                    <a:pt x="265" y="296"/>
                  </a:lnTo>
                  <a:lnTo>
                    <a:pt x="265" y="299"/>
                  </a:lnTo>
                  <a:lnTo>
                    <a:pt x="267" y="302"/>
                  </a:lnTo>
                  <a:lnTo>
                    <a:pt x="269" y="300"/>
                  </a:lnTo>
                  <a:lnTo>
                    <a:pt x="270" y="300"/>
                  </a:lnTo>
                  <a:lnTo>
                    <a:pt x="270" y="296"/>
                  </a:lnTo>
                  <a:lnTo>
                    <a:pt x="272" y="297"/>
                  </a:lnTo>
                  <a:lnTo>
                    <a:pt x="273" y="298"/>
                  </a:lnTo>
                  <a:lnTo>
                    <a:pt x="277" y="298"/>
                  </a:lnTo>
                  <a:lnTo>
                    <a:pt x="277" y="299"/>
                  </a:lnTo>
                  <a:lnTo>
                    <a:pt x="278" y="300"/>
                  </a:lnTo>
                  <a:lnTo>
                    <a:pt x="277" y="302"/>
                  </a:lnTo>
                  <a:lnTo>
                    <a:pt x="277" y="304"/>
                  </a:lnTo>
                  <a:lnTo>
                    <a:pt x="266" y="306"/>
                  </a:lnTo>
                  <a:lnTo>
                    <a:pt x="266" y="309"/>
                  </a:lnTo>
                  <a:lnTo>
                    <a:pt x="271" y="309"/>
                  </a:lnTo>
                  <a:lnTo>
                    <a:pt x="274" y="311"/>
                  </a:lnTo>
                  <a:lnTo>
                    <a:pt x="277" y="313"/>
                  </a:lnTo>
                  <a:lnTo>
                    <a:pt x="279" y="312"/>
                  </a:lnTo>
                  <a:lnTo>
                    <a:pt x="280" y="311"/>
                  </a:lnTo>
                  <a:lnTo>
                    <a:pt x="281" y="310"/>
                  </a:lnTo>
                  <a:lnTo>
                    <a:pt x="283" y="310"/>
                  </a:lnTo>
                  <a:lnTo>
                    <a:pt x="284" y="311"/>
                  </a:lnTo>
                  <a:lnTo>
                    <a:pt x="285" y="313"/>
                  </a:lnTo>
                  <a:lnTo>
                    <a:pt x="294" y="313"/>
                  </a:lnTo>
                  <a:lnTo>
                    <a:pt x="297" y="307"/>
                  </a:lnTo>
                  <a:lnTo>
                    <a:pt x="299" y="309"/>
                  </a:lnTo>
                  <a:lnTo>
                    <a:pt x="300" y="311"/>
                  </a:lnTo>
                  <a:lnTo>
                    <a:pt x="301" y="310"/>
                  </a:lnTo>
                  <a:lnTo>
                    <a:pt x="304" y="310"/>
                  </a:lnTo>
                  <a:lnTo>
                    <a:pt x="309" y="311"/>
                  </a:lnTo>
                  <a:lnTo>
                    <a:pt x="317" y="313"/>
                  </a:lnTo>
                  <a:lnTo>
                    <a:pt x="317" y="311"/>
                  </a:lnTo>
                  <a:lnTo>
                    <a:pt x="319" y="310"/>
                  </a:lnTo>
                  <a:lnTo>
                    <a:pt x="322" y="313"/>
                  </a:lnTo>
                  <a:lnTo>
                    <a:pt x="326" y="313"/>
                  </a:lnTo>
                  <a:lnTo>
                    <a:pt x="329" y="312"/>
                  </a:lnTo>
                  <a:lnTo>
                    <a:pt x="332" y="312"/>
                  </a:lnTo>
                  <a:lnTo>
                    <a:pt x="334" y="312"/>
                  </a:lnTo>
                  <a:lnTo>
                    <a:pt x="338" y="314"/>
                  </a:lnTo>
                  <a:lnTo>
                    <a:pt x="342" y="317"/>
                  </a:lnTo>
                  <a:lnTo>
                    <a:pt x="343" y="316"/>
                  </a:lnTo>
                  <a:lnTo>
                    <a:pt x="346" y="316"/>
                  </a:lnTo>
                  <a:lnTo>
                    <a:pt x="353" y="319"/>
                  </a:lnTo>
                  <a:lnTo>
                    <a:pt x="354" y="317"/>
                  </a:lnTo>
                  <a:lnTo>
                    <a:pt x="355" y="314"/>
                  </a:lnTo>
                  <a:lnTo>
                    <a:pt x="355" y="311"/>
                  </a:lnTo>
                  <a:lnTo>
                    <a:pt x="355" y="309"/>
                  </a:lnTo>
                  <a:lnTo>
                    <a:pt x="356" y="309"/>
                  </a:lnTo>
                  <a:lnTo>
                    <a:pt x="356" y="307"/>
                  </a:lnTo>
                  <a:lnTo>
                    <a:pt x="355" y="306"/>
                  </a:lnTo>
                  <a:lnTo>
                    <a:pt x="349" y="305"/>
                  </a:lnTo>
                  <a:lnTo>
                    <a:pt x="342" y="305"/>
                  </a:lnTo>
                  <a:lnTo>
                    <a:pt x="342" y="303"/>
                  </a:lnTo>
                  <a:lnTo>
                    <a:pt x="342" y="299"/>
                  </a:lnTo>
                  <a:lnTo>
                    <a:pt x="340" y="299"/>
                  </a:lnTo>
                  <a:lnTo>
                    <a:pt x="338" y="297"/>
                  </a:lnTo>
                  <a:lnTo>
                    <a:pt x="335" y="295"/>
                  </a:lnTo>
                  <a:lnTo>
                    <a:pt x="333" y="295"/>
                  </a:lnTo>
                  <a:lnTo>
                    <a:pt x="331" y="295"/>
                  </a:lnTo>
                  <a:lnTo>
                    <a:pt x="326" y="295"/>
                  </a:lnTo>
                  <a:lnTo>
                    <a:pt x="326" y="291"/>
                  </a:lnTo>
                  <a:lnTo>
                    <a:pt x="324" y="291"/>
                  </a:lnTo>
                  <a:lnTo>
                    <a:pt x="314" y="285"/>
                  </a:lnTo>
                  <a:lnTo>
                    <a:pt x="305" y="278"/>
                  </a:lnTo>
                  <a:lnTo>
                    <a:pt x="305" y="276"/>
                  </a:lnTo>
                  <a:lnTo>
                    <a:pt x="306" y="276"/>
                  </a:lnTo>
                  <a:lnTo>
                    <a:pt x="308" y="272"/>
                  </a:lnTo>
                  <a:lnTo>
                    <a:pt x="311" y="272"/>
                  </a:lnTo>
                  <a:lnTo>
                    <a:pt x="313" y="273"/>
                  </a:lnTo>
                  <a:lnTo>
                    <a:pt x="318" y="276"/>
                  </a:lnTo>
                  <a:lnTo>
                    <a:pt x="322" y="278"/>
                  </a:lnTo>
                  <a:lnTo>
                    <a:pt x="326" y="279"/>
                  </a:lnTo>
                  <a:lnTo>
                    <a:pt x="326" y="275"/>
                  </a:lnTo>
                  <a:lnTo>
                    <a:pt x="329" y="273"/>
                  </a:lnTo>
                  <a:lnTo>
                    <a:pt x="333" y="278"/>
                  </a:lnTo>
                  <a:lnTo>
                    <a:pt x="335" y="279"/>
                  </a:lnTo>
                  <a:lnTo>
                    <a:pt x="338" y="280"/>
                  </a:lnTo>
                  <a:lnTo>
                    <a:pt x="339" y="279"/>
                  </a:lnTo>
                  <a:lnTo>
                    <a:pt x="340" y="278"/>
                  </a:lnTo>
                  <a:lnTo>
                    <a:pt x="346" y="277"/>
                  </a:lnTo>
                  <a:lnTo>
                    <a:pt x="350" y="278"/>
                  </a:lnTo>
                  <a:lnTo>
                    <a:pt x="352" y="279"/>
                  </a:lnTo>
                  <a:lnTo>
                    <a:pt x="353" y="279"/>
                  </a:lnTo>
                  <a:lnTo>
                    <a:pt x="353" y="283"/>
                  </a:lnTo>
                  <a:lnTo>
                    <a:pt x="355" y="282"/>
                  </a:lnTo>
                  <a:lnTo>
                    <a:pt x="355" y="280"/>
                  </a:lnTo>
                  <a:lnTo>
                    <a:pt x="360" y="284"/>
                  </a:lnTo>
                  <a:lnTo>
                    <a:pt x="363" y="290"/>
                  </a:lnTo>
                  <a:lnTo>
                    <a:pt x="369" y="289"/>
                  </a:lnTo>
                  <a:lnTo>
                    <a:pt x="368" y="286"/>
                  </a:lnTo>
                  <a:lnTo>
                    <a:pt x="364" y="287"/>
                  </a:lnTo>
                  <a:lnTo>
                    <a:pt x="361" y="278"/>
                  </a:lnTo>
                  <a:lnTo>
                    <a:pt x="356" y="278"/>
                  </a:lnTo>
                  <a:lnTo>
                    <a:pt x="356" y="275"/>
                  </a:lnTo>
                  <a:lnTo>
                    <a:pt x="363" y="275"/>
                  </a:lnTo>
                  <a:lnTo>
                    <a:pt x="363" y="272"/>
                  </a:lnTo>
                  <a:lnTo>
                    <a:pt x="362" y="268"/>
                  </a:lnTo>
                  <a:lnTo>
                    <a:pt x="361" y="266"/>
                  </a:lnTo>
                  <a:lnTo>
                    <a:pt x="362" y="265"/>
                  </a:lnTo>
                  <a:lnTo>
                    <a:pt x="367" y="268"/>
                  </a:lnTo>
                  <a:lnTo>
                    <a:pt x="368" y="266"/>
                  </a:lnTo>
                  <a:lnTo>
                    <a:pt x="369" y="264"/>
                  </a:lnTo>
                  <a:lnTo>
                    <a:pt x="366" y="258"/>
                  </a:lnTo>
                  <a:lnTo>
                    <a:pt x="363" y="252"/>
                  </a:lnTo>
                  <a:lnTo>
                    <a:pt x="362" y="252"/>
                  </a:lnTo>
                  <a:lnTo>
                    <a:pt x="361" y="252"/>
                  </a:lnTo>
                  <a:lnTo>
                    <a:pt x="361" y="251"/>
                  </a:lnTo>
                  <a:lnTo>
                    <a:pt x="360" y="251"/>
                  </a:lnTo>
                  <a:lnTo>
                    <a:pt x="359" y="252"/>
                  </a:lnTo>
                  <a:lnTo>
                    <a:pt x="359" y="254"/>
                  </a:lnTo>
                  <a:lnTo>
                    <a:pt x="360" y="254"/>
                  </a:lnTo>
                  <a:lnTo>
                    <a:pt x="360" y="256"/>
                  </a:lnTo>
                  <a:lnTo>
                    <a:pt x="361" y="257"/>
                  </a:lnTo>
                  <a:lnTo>
                    <a:pt x="360" y="258"/>
                  </a:lnTo>
                  <a:lnTo>
                    <a:pt x="359" y="258"/>
                  </a:lnTo>
                  <a:lnTo>
                    <a:pt x="357" y="257"/>
                  </a:lnTo>
                  <a:lnTo>
                    <a:pt x="357" y="256"/>
                  </a:lnTo>
                  <a:lnTo>
                    <a:pt x="356" y="252"/>
                  </a:lnTo>
                  <a:lnTo>
                    <a:pt x="354" y="252"/>
                  </a:lnTo>
                  <a:lnTo>
                    <a:pt x="352" y="255"/>
                  </a:lnTo>
                  <a:lnTo>
                    <a:pt x="352" y="252"/>
                  </a:lnTo>
                  <a:lnTo>
                    <a:pt x="352" y="250"/>
                  </a:lnTo>
                  <a:lnTo>
                    <a:pt x="348" y="247"/>
                  </a:lnTo>
                  <a:lnTo>
                    <a:pt x="345" y="247"/>
                  </a:lnTo>
                  <a:lnTo>
                    <a:pt x="342" y="247"/>
                  </a:lnTo>
                  <a:lnTo>
                    <a:pt x="341" y="245"/>
                  </a:lnTo>
                  <a:lnTo>
                    <a:pt x="341" y="244"/>
                  </a:lnTo>
                  <a:lnTo>
                    <a:pt x="341" y="242"/>
                  </a:lnTo>
                  <a:lnTo>
                    <a:pt x="339" y="241"/>
                  </a:lnTo>
                  <a:lnTo>
                    <a:pt x="336" y="240"/>
                  </a:lnTo>
                  <a:lnTo>
                    <a:pt x="335" y="237"/>
                  </a:lnTo>
                  <a:lnTo>
                    <a:pt x="334" y="235"/>
                  </a:lnTo>
                  <a:lnTo>
                    <a:pt x="333" y="229"/>
                  </a:lnTo>
                  <a:lnTo>
                    <a:pt x="327" y="229"/>
                  </a:lnTo>
                  <a:lnTo>
                    <a:pt x="325" y="228"/>
                  </a:lnTo>
                  <a:lnTo>
                    <a:pt x="322" y="223"/>
                  </a:lnTo>
                  <a:lnTo>
                    <a:pt x="321" y="217"/>
                  </a:lnTo>
                  <a:lnTo>
                    <a:pt x="322" y="217"/>
                  </a:lnTo>
                  <a:lnTo>
                    <a:pt x="324" y="217"/>
                  </a:lnTo>
                  <a:lnTo>
                    <a:pt x="325" y="217"/>
                  </a:lnTo>
                  <a:lnTo>
                    <a:pt x="326" y="221"/>
                  </a:lnTo>
                  <a:lnTo>
                    <a:pt x="329" y="221"/>
                  </a:lnTo>
                  <a:lnTo>
                    <a:pt x="332" y="221"/>
                  </a:lnTo>
                  <a:lnTo>
                    <a:pt x="332" y="217"/>
                  </a:lnTo>
                  <a:lnTo>
                    <a:pt x="331" y="216"/>
                  </a:lnTo>
                  <a:lnTo>
                    <a:pt x="331" y="215"/>
                  </a:lnTo>
                  <a:lnTo>
                    <a:pt x="329" y="215"/>
                  </a:lnTo>
                  <a:lnTo>
                    <a:pt x="327" y="210"/>
                  </a:lnTo>
                  <a:lnTo>
                    <a:pt x="325" y="204"/>
                  </a:lnTo>
                  <a:lnTo>
                    <a:pt x="328" y="206"/>
                  </a:lnTo>
                  <a:lnTo>
                    <a:pt x="329" y="208"/>
                  </a:lnTo>
                  <a:lnTo>
                    <a:pt x="331" y="211"/>
                  </a:lnTo>
                  <a:lnTo>
                    <a:pt x="334" y="210"/>
                  </a:lnTo>
                  <a:lnTo>
                    <a:pt x="334" y="208"/>
                  </a:lnTo>
                  <a:lnTo>
                    <a:pt x="334" y="203"/>
                  </a:lnTo>
                  <a:lnTo>
                    <a:pt x="332" y="201"/>
                  </a:lnTo>
                  <a:lnTo>
                    <a:pt x="331" y="201"/>
                  </a:lnTo>
                  <a:lnTo>
                    <a:pt x="333" y="201"/>
                  </a:lnTo>
                  <a:lnTo>
                    <a:pt x="335" y="203"/>
                  </a:lnTo>
                  <a:lnTo>
                    <a:pt x="338" y="202"/>
                  </a:lnTo>
                  <a:lnTo>
                    <a:pt x="339" y="201"/>
                  </a:lnTo>
                  <a:lnTo>
                    <a:pt x="340" y="202"/>
                  </a:lnTo>
                  <a:lnTo>
                    <a:pt x="339" y="204"/>
                  </a:lnTo>
                  <a:lnTo>
                    <a:pt x="339" y="206"/>
                  </a:lnTo>
                  <a:lnTo>
                    <a:pt x="339" y="207"/>
                  </a:lnTo>
                  <a:lnTo>
                    <a:pt x="340" y="208"/>
                  </a:lnTo>
                  <a:lnTo>
                    <a:pt x="342" y="208"/>
                  </a:lnTo>
                  <a:lnTo>
                    <a:pt x="343" y="210"/>
                  </a:lnTo>
                  <a:lnTo>
                    <a:pt x="343" y="213"/>
                  </a:lnTo>
                  <a:lnTo>
                    <a:pt x="343" y="215"/>
                  </a:lnTo>
                  <a:lnTo>
                    <a:pt x="345" y="216"/>
                  </a:lnTo>
                  <a:lnTo>
                    <a:pt x="346" y="217"/>
                  </a:lnTo>
                  <a:lnTo>
                    <a:pt x="348" y="217"/>
                  </a:lnTo>
                  <a:lnTo>
                    <a:pt x="353" y="221"/>
                  </a:lnTo>
                  <a:lnTo>
                    <a:pt x="357" y="221"/>
                  </a:lnTo>
                  <a:lnTo>
                    <a:pt x="360" y="220"/>
                  </a:lnTo>
                  <a:lnTo>
                    <a:pt x="366" y="217"/>
                  </a:lnTo>
                  <a:lnTo>
                    <a:pt x="364" y="220"/>
                  </a:lnTo>
                  <a:lnTo>
                    <a:pt x="363" y="222"/>
                  </a:lnTo>
                  <a:lnTo>
                    <a:pt x="361" y="223"/>
                  </a:lnTo>
                  <a:lnTo>
                    <a:pt x="359" y="223"/>
                  </a:lnTo>
                  <a:lnTo>
                    <a:pt x="359" y="225"/>
                  </a:lnTo>
                  <a:lnTo>
                    <a:pt x="367" y="224"/>
                  </a:lnTo>
                  <a:lnTo>
                    <a:pt x="366" y="229"/>
                  </a:lnTo>
                  <a:lnTo>
                    <a:pt x="367" y="229"/>
                  </a:lnTo>
                  <a:lnTo>
                    <a:pt x="369" y="229"/>
                  </a:lnTo>
                  <a:lnTo>
                    <a:pt x="369" y="228"/>
                  </a:lnTo>
                  <a:lnTo>
                    <a:pt x="370" y="228"/>
                  </a:lnTo>
                  <a:lnTo>
                    <a:pt x="373" y="227"/>
                  </a:lnTo>
                  <a:lnTo>
                    <a:pt x="371" y="230"/>
                  </a:lnTo>
                  <a:lnTo>
                    <a:pt x="371" y="231"/>
                  </a:lnTo>
                  <a:lnTo>
                    <a:pt x="370" y="233"/>
                  </a:lnTo>
                  <a:lnTo>
                    <a:pt x="369" y="233"/>
                  </a:lnTo>
                  <a:lnTo>
                    <a:pt x="369" y="235"/>
                  </a:lnTo>
                  <a:lnTo>
                    <a:pt x="377" y="233"/>
                  </a:lnTo>
                  <a:lnTo>
                    <a:pt x="380" y="233"/>
                  </a:lnTo>
                  <a:lnTo>
                    <a:pt x="380" y="234"/>
                  </a:lnTo>
                  <a:lnTo>
                    <a:pt x="380" y="235"/>
                  </a:lnTo>
                  <a:lnTo>
                    <a:pt x="376" y="236"/>
                  </a:lnTo>
                  <a:lnTo>
                    <a:pt x="375" y="238"/>
                  </a:lnTo>
                  <a:lnTo>
                    <a:pt x="375" y="240"/>
                  </a:lnTo>
                  <a:lnTo>
                    <a:pt x="377" y="241"/>
                  </a:lnTo>
                  <a:lnTo>
                    <a:pt x="380" y="240"/>
                  </a:lnTo>
                  <a:lnTo>
                    <a:pt x="381" y="237"/>
                  </a:lnTo>
                  <a:lnTo>
                    <a:pt x="381" y="241"/>
                  </a:lnTo>
                  <a:lnTo>
                    <a:pt x="383" y="243"/>
                  </a:lnTo>
                  <a:lnTo>
                    <a:pt x="384" y="244"/>
                  </a:lnTo>
                  <a:lnTo>
                    <a:pt x="386" y="244"/>
                  </a:lnTo>
                  <a:lnTo>
                    <a:pt x="387" y="244"/>
                  </a:lnTo>
                  <a:lnTo>
                    <a:pt x="388" y="243"/>
                  </a:lnTo>
                  <a:lnTo>
                    <a:pt x="389" y="243"/>
                  </a:lnTo>
                  <a:lnTo>
                    <a:pt x="389" y="245"/>
                  </a:lnTo>
                  <a:lnTo>
                    <a:pt x="393" y="245"/>
                  </a:lnTo>
                  <a:lnTo>
                    <a:pt x="393" y="244"/>
                  </a:lnTo>
                  <a:lnTo>
                    <a:pt x="394" y="243"/>
                  </a:lnTo>
                  <a:lnTo>
                    <a:pt x="396" y="241"/>
                  </a:lnTo>
                  <a:lnTo>
                    <a:pt x="396" y="240"/>
                  </a:lnTo>
                  <a:lnTo>
                    <a:pt x="395" y="238"/>
                  </a:lnTo>
                  <a:lnTo>
                    <a:pt x="394" y="235"/>
                  </a:lnTo>
                  <a:lnTo>
                    <a:pt x="394" y="234"/>
                  </a:lnTo>
                  <a:lnTo>
                    <a:pt x="394" y="231"/>
                  </a:lnTo>
                  <a:lnTo>
                    <a:pt x="391" y="230"/>
                  </a:lnTo>
                  <a:lnTo>
                    <a:pt x="390" y="230"/>
                  </a:lnTo>
                  <a:lnTo>
                    <a:pt x="391" y="225"/>
                  </a:lnTo>
                  <a:lnTo>
                    <a:pt x="393" y="224"/>
                  </a:lnTo>
                  <a:lnTo>
                    <a:pt x="393" y="225"/>
                  </a:lnTo>
                  <a:lnTo>
                    <a:pt x="394" y="227"/>
                  </a:lnTo>
                  <a:lnTo>
                    <a:pt x="395" y="229"/>
                  </a:lnTo>
                  <a:lnTo>
                    <a:pt x="398" y="228"/>
                  </a:lnTo>
                  <a:lnTo>
                    <a:pt x="400" y="227"/>
                  </a:lnTo>
                  <a:lnTo>
                    <a:pt x="402" y="227"/>
                  </a:lnTo>
                  <a:lnTo>
                    <a:pt x="404" y="228"/>
                  </a:lnTo>
                  <a:lnTo>
                    <a:pt x="404" y="225"/>
                  </a:lnTo>
                  <a:lnTo>
                    <a:pt x="404" y="224"/>
                  </a:lnTo>
                  <a:lnTo>
                    <a:pt x="403" y="223"/>
                  </a:lnTo>
                  <a:lnTo>
                    <a:pt x="402" y="223"/>
                  </a:lnTo>
                  <a:lnTo>
                    <a:pt x="402" y="221"/>
                  </a:lnTo>
                  <a:lnTo>
                    <a:pt x="401" y="220"/>
                  </a:lnTo>
                  <a:lnTo>
                    <a:pt x="404" y="220"/>
                  </a:lnTo>
                  <a:lnTo>
                    <a:pt x="404" y="217"/>
                  </a:lnTo>
                  <a:lnTo>
                    <a:pt x="403" y="217"/>
                  </a:lnTo>
                  <a:lnTo>
                    <a:pt x="403" y="216"/>
                  </a:lnTo>
                  <a:lnTo>
                    <a:pt x="403" y="211"/>
                  </a:lnTo>
                  <a:lnTo>
                    <a:pt x="409" y="210"/>
                  </a:lnTo>
                  <a:lnTo>
                    <a:pt x="410" y="208"/>
                  </a:lnTo>
                  <a:lnTo>
                    <a:pt x="410" y="206"/>
                  </a:lnTo>
                  <a:lnTo>
                    <a:pt x="408" y="207"/>
                  </a:lnTo>
                  <a:lnTo>
                    <a:pt x="409" y="203"/>
                  </a:lnTo>
                  <a:lnTo>
                    <a:pt x="414" y="203"/>
                  </a:lnTo>
                  <a:lnTo>
                    <a:pt x="415" y="207"/>
                  </a:lnTo>
                  <a:lnTo>
                    <a:pt x="418" y="208"/>
                  </a:lnTo>
                  <a:lnTo>
                    <a:pt x="421" y="207"/>
                  </a:lnTo>
                  <a:lnTo>
                    <a:pt x="421" y="208"/>
                  </a:lnTo>
                  <a:lnTo>
                    <a:pt x="422" y="207"/>
                  </a:lnTo>
                  <a:lnTo>
                    <a:pt x="419" y="206"/>
                  </a:lnTo>
                  <a:lnTo>
                    <a:pt x="419" y="204"/>
                  </a:lnTo>
                  <a:lnTo>
                    <a:pt x="421" y="202"/>
                  </a:lnTo>
                  <a:lnTo>
                    <a:pt x="421" y="200"/>
                  </a:lnTo>
                  <a:lnTo>
                    <a:pt x="419" y="199"/>
                  </a:lnTo>
                  <a:lnTo>
                    <a:pt x="418" y="197"/>
                  </a:lnTo>
                  <a:lnTo>
                    <a:pt x="423" y="199"/>
                  </a:lnTo>
                  <a:lnTo>
                    <a:pt x="422" y="199"/>
                  </a:lnTo>
                  <a:lnTo>
                    <a:pt x="423" y="200"/>
                  </a:lnTo>
                  <a:lnTo>
                    <a:pt x="425" y="200"/>
                  </a:lnTo>
                  <a:lnTo>
                    <a:pt x="425" y="197"/>
                  </a:lnTo>
                  <a:lnTo>
                    <a:pt x="425" y="196"/>
                  </a:lnTo>
                  <a:lnTo>
                    <a:pt x="426" y="196"/>
                  </a:lnTo>
                  <a:lnTo>
                    <a:pt x="426" y="194"/>
                  </a:lnTo>
                  <a:lnTo>
                    <a:pt x="423" y="193"/>
                  </a:lnTo>
                  <a:lnTo>
                    <a:pt x="422" y="189"/>
                  </a:lnTo>
                  <a:lnTo>
                    <a:pt x="421" y="186"/>
                  </a:lnTo>
                  <a:lnTo>
                    <a:pt x="417" y="185"/>
                  </a:lnTo>
                  <a:lnTo>
                    <a:pt x="414" y="183"/>
                  </a:lnTo>
                  <a:lnTo>
                    <a:pt x="414" y="182"/>
                  </a:lnTo>
                  <a:lnTo>
                    <a:pt x="412" y="180"/>
                  </a:lnTo>
                  <a:lnTo>
                    <a:pt x="412" y="181"/>
                  </a:lnTo>
                  <a:lnTo>
                    <a:pt x="411" y="181"/>
                  </a:lnTo>
                  <a:lnTo>
                    <a:pt x="411" y="185"/>
                  </a:lnTo>
                  <a:lnTo>
                    <a:pt x="412" y="189"/>
                  </a:lnTo>
                  <a:lnTo>
                    <a:pt x="411" y="188"/>
                  </a:lnTo>
                  <a:lnTo>
                    <a:pt x="410" y="187"/>
                  </a:lnTo>
                  <a:lnTo>
                    <a:pt x="404" y="190"/>
                  </a:lnTo>
                  <a:lnTo>
                    <a:pt x="404" y="188"/>
                  </a:lnTo>
                  <a:lnTo>
                    <a:pt x="403" y="188"/>
                  </a:lnTo>
                  <a:lnTo>
                    <a:pt x="401" y="189"/>
                  </a:lnTo>
                  <a:lnTo>
                    <a:pt x="402" y="189"/>
                  </a:lnTo>
                  <a:lnTo>
                    <a:pt x="401" y="195"/>
                  </a:lnTo>
                  <a:lnTo>
                    <a:pt x="397" y="195"/>
                  </a:lnTo>
                  <a:lnTo>
                    <a:pt x="397" y="192"/>
                  </a:lnTo>
                  <a:lnTo>
                    <a:pt x="397" y="188"/>
                  </a:lnTo>
                  <a:lnTo>
                    <a:pt x="401" y="183"/>
                  </a:lnTo>
                  <a:lnTo>
                    <a:pt x="400" y="183"/>
                  </a:lnTo>
                  <a:lnTo>
                    <a:pt x="401" y="182"/>
                  </a:lnTo>
                  <a:lnTo>
                    <a:pt x="400" y="182"/>
                  </a:lnTo>
                  <a:lnTo>
                    <a:pt x="400" y="183"/>
                  </a:lnTo>
                  <a:lnTo>
                    <a:pt x="395" y="181"/>
                  </a:lnTo>
                  <a:lnTo>
                    <a:pt x="395" y="183"/>
                  </a:lnTo>
                  <a:lnTo>
                    <a:pt x="394" y="183"/>
                  </a:lnTo>
                  <a:lnTo>
                    <a:pt x="394" y="190"/>
                  </a:lnTo>
                  <a:lnTo>
                    <a:pt x="389" y="188"/>
                  </a:lnTo>
                  <a:lnTo>
                    <a:pt x="388" y="187"/>
                  </a:lnTo>
                  <a:lnTo>
                    <a:pt x="387" y="187"/>
                  </a:lnTo>
                  <a:lnTo>
                    <a:pt x="381" y="187"/>
                  </a:lnTo>
                  <a:lnTo>
                    <a:pt x="381" y="185"/>
                  </a:lnTo>
                  <a:lnTo>
                    <a:pt x="379" y="185"/>
                  </a:lnTo>
                  <a:lnTo>
                    <a:pt x="376" y="186"/>
                  </a:lnTo>
                  <a:lnTo>
                    <a:pt x="376" y="183"/>
                  </a:lnTo>
                  <a:lnTo>
                    <a:pt x="381" y="181"/>
                  </a:lnTo>
                  <a:lnTo>
                    <a:pt x="380" y="180"/>
                  </a:lnTo>
                  <a:lnTo>
                    <a:pt x="379" y="179"/>
                  </a:lnTo>
                  <a:lnTo>
                    <a:pt x="380" y="175"/>
                  </a:lnTo>
                  <a:lnTo>
                    <a:pt x="375" y="173"/>
                  </a:lnTo>
                  <a:lnTo>
                    <a:pt x="371" y="171"/>
                  </a:lnTo>
                  <a:lnTo>
                    <a:pt x="371" y="173"/>
                  </a:lnTo>
                  <a:lnTo>
                    <a:pt x="371" y="176"/>
                  </a:lnTo>
                  <a:lnTo>
                    <a:pt x="369" y="176"/>
                  </a:lnTo>
                  <a:lnTo>
                    <a:pt x="367" y="178"/>
                  </a:lnTo>
                  <a:lnTo>
                    <a:pt x="369" y="165"/>
                  </a:lnTo>
                  <a:lnTo>
                    <a:pt x="368" y="165"/>
                  </a:lnTo>
                  <a:lnTo>
                    <a:pt x="367" y="164"/>
                  </a:lnTo>
                  <a:lnTo>
                    <a:pt x="366" y="164"/>
                  </a:lnTo>
                  <a:lnTo>
                    <a:pt x="363" y="166"/>
                  </a:lnTo>
                  <a:lnTo>
                    <a:pt x="362" y="168"/>
                  </a:lnTo>
                  <a:lnTo>
                    <a:pt x="361" y="171"/>
                  </a:lnTo>
                  <a:lnTo>
                    <a:pt x="361" y="173"/>
                  </a:lnTo>
                  <a:lnTo>
                    <a:pt x="359" y="174"/>
                  </a:lnTo>
                  <a:lnTo>
                    <a:pt x="359" y="171"/>
                  </a:lnTo>
                  <a:lnTo>
                    <a:pt x="359" y="168"/>
                  </a:lnTo>
                  <a:lnTo>
                    <a:pt x="357" y="168"/>
                  </a:lnTo>
                  <a:lnTo>
                    <a:pt x="356" y="167"/>
                  </a:lnTo>
                  <a:lnTo>
                    <a:pt x="356" y="169"/>
                  </a:lnTo>
                  <a:lnTo>
                    <a:pt x="354" y="171"/>
                  </a:lnTo>
                  <a:lnTo>
                    <a:pt x="355" y="171"/>
                  </a:lnTo>
                  <a:lnTo>
                    <a:pt x="354" y="172"/>
                  </a:lnTo>
                  <a:lnTo>
                    <a:pt x="353" y="174"/>
                  </a:lnTo>
                  <a:lnTo>
                    <a:pt x="353" y="173"/>
                  </a:lnTo>
                  <a:lnTo>
                    <a:pt x="352" y="171"/>
                  </a:lnTo>
                  <a:lnTo>
                    <a:pt x="349" y="171"/>
                  </a:lnTo>
                  <a:lnTo>
                    <a:pt x="348" y="173"/>
                  </a:lnTo>
                  <a:lnTo>
                    <a:pt x="348" y="176"/>
                  </a:lnTo>
                  <a:lnTo>
                    <a:pt x="345" y="176"/>
                  </a:lnTo>
                  <a:lnTo>
                    <a:pt x="347" y="167"/>
                  </a:lnTo>
                  <a:lnTo>
                    <a:pt x="348" y="166"/>
                  </a:lnTo>
                  <a:lnTo>
                    <a:pt x="347" y="166"/>
                  </a:lnTo>
                  <a:lnTo>
                    <a:pt x="345" y="165"/>
                  </a:lnTo>
                  <a:lnTo>
                    <a:pt x="345" y="167"/>
                  </a:lnTo>
                  <a:lnTo>
                    <a:pt x="343" y="168"/>
                  </a:lnTo>
                  <a:lnTo>
                    <a:pt x="343" y="165"/>
                  </a:lnTo>
                  <a:lnTo>
                    <a:pt x="341" y="165"/>
                  </a:lnTo>
                  <a:lnTo>
                    <a:pt x="340" y="165"/>
                  </a:lnTo>
                  <a:lnTo>
                    <a:pt x="340" y="161"/>
                  </a:lnTo>
                  <a:lnTo>
                    <a:pt x="336" y="162"/>
                  </a:lnTo>
                  <a:lnTo>
                    <a:pt x="333" y="162"/>
                  </a:lnTo>
                  <a:lnTo>
                    <a:pt x="336" y="159"/>
                  </a:lnTo>
                  <a:lnTo>
                    <a:pt x="338" y="158"/>
                  </a:lnTo>
                  <a:lnTo>
                    <a:pt x="332" y="154"/>
                  </a:lnTo>
                  <a:lnTo>
                    <a:pt x="331" y="156"/>
                  </a:lnTo>
                  <a:lnTo>
                    <a:pt x="329" y="158"/>
                  </a:lnTo>
                  <a:lnTo>
                    <a:pt x="329" y="155"/>
                  </a:lnTo>
                  <a:lnTo>
                    <a:pt x="329" y="152"/>
                  </a:lnTo>
                  <a:lnTo>
                    <a:pt x="324" y="152"/>
                  </a:lnTo>
                  <a:lnTo>
                    <a:pt x="320" y="152"/>
                  </a:lnTo>
                  <a:lnTo>
                    <a:pt x="318" y="151"/>
                  </a:lnTo>
                  <a:lnTo>
                    <a:pt x="317" y="151"/>
                  </a:lnTo>
                  <a:lnTo>
                    <a:pt x="317" y="149"/>
                  </a:lnTo>
                  <a:lnTo>
                    <a:pt x="318" y="148"/>
                  </a:lnTo>
                  <a:lnTo>
                    <a:pt x="315" y="147"/>
                  </a:lnTo>
                  <a:lnTo>
                    <a:pt x="312" y="147"/>
                  </a:lnTo>
                  <a:lnTo>
                    <a:pt x="312" y="145"/>
                  </a:lnTo>
                  <a:lnTo>
                    <a:pt x="322" y="144"/>
                  </a:lnTo>
                  <a:lnTo>
                    <a:pt x="322" y="140"/>
                  </a:lnTo>
                  <a:lnTo>
                    <a:pt x="325" y="139"/>
                  </a:lnTo>
                  <a:lnTo>
                    <a:pt x="326" y="139"/>
                  </a:lnTo>
                  <a:lnTo>
                    <a:pt x="326" y="137"/>
                  </a:lnTo>
                  <a:lnTo>
                    <a:pt x="324" y="134"/>
                  </a:lnTo>
                  <a:lnTo>
                    <a:pt x="320" y="132"/>
                  </a:lnTo>
                  <a:lnTo>
                    <a:pt x="320" y="128"/>
                  </a:lnTo>
                  <a:lnTo>
                    <a:pt x="319" y="128"/>
                  </a:lnTo>
                  <a:lnTo>
                    <a:pt x="319" y="127"/>
                  </a:lnTo>
                  <a:lnTo>
                    <a:pt x="321" y="127"/>
                  </a:lnTo>
                  <a:lnTo>
                    <a:pt x="322" y="130"/>
                  </a:lnTo>
                  <a:lnTo>
                    <a:pt x="334" y="130"/>
                  </a:lnTo>
                  <a:lnTo>
                    <a:pt x="336" y="130"/>
                  </a:lnTo>
                  <a:lnTo>
                    <a:pt x="336" y="128"/>
                  </a:lnTo>
                  <a:lnTo>
                    <a:pt x="333" y="125"/>
                  </a:lnTo>
                  <a:lnTo>
                    <a:pt x="328" y="123"/>
                  </a:lnTo>
                  <a:lnTo>
                    <a:pt x="324" y="121"/>
                  </a:lnTo>
                  <a:lnTo>
                    <a:pt x="320" y="121"/>
                  </a:lnTo>
                  <a:lnTo>
                    <a:pt x="318" y="123"/>
                  </a:lnTo>
                  <a:lnTo>
                    <a:pt x="318" y="120"/>
                  </a:lnTo>
                  <a:lnTo>
                    <a:pt x="314" y="118"/>
                  </a:lnTo>
                  <a:lnTo>
                    <a:pt x="312" y="116"/>
                  </a:lnTo>
                  <a:lnTo>
                    <a:pt x="317" y="116"/>
                  </a:lnTo>
                  <a:lnTo>
                    <a:pt x="321" y="116"/>
                  </a:lnTo>
                  <a:lnTo>
                    <a:pt x="322" y="112"/>
                  </a:lnTo>
                  <a:lnTo>
                    <a:pt x="326" y="112"/>
                  </a:lnTo>
                  <a:lnTo>
                    <a:pt x="328" y="112"/>
                  </a:lnTo>
                  <a:lnTo>
                    <a:pt x="329" y="107"/>
                  </a:lnTo>
                  <a:lnTo>
                    <a:pt x="329" y="105"/>
                  </a:lnTo>
                  <a:lnTo>
                    <a:pt x="329" y="103"/>
                  </a:lnTo>
                  <a:lnTo>
                    <a:pt x="327" y="102"/>
                  </a:lnTo>
                  <a:lnTo>
                    <a:pt x="325" y="99"/>
                  </a:lnTo>
                  <a:lnTo>
                    <a:pt x="322" y="96"/>
                  </a:lnTo>
                  <a:lnTo>
                    <a:pt x="321" y="97"/>
                  </a:lnTo>
                  <a:lnTo>
                    <a:pt x="320" y="97"/>
                  </a:lnTo>
                  <a:lnTo>
                    <a:pt x="321" y="97"/>
                  </a:lnTo>
                  <a:lnTo>
                    <a:pt x="318" y="102"/>
                  </a:lnTo>
                  <a:lnTo>
                    <a:pt x="314" y="105"/>
                  </a:lnTo>
                  <a:lnTo>
                    <a:pt x="312" y="105"/>
                  </a:lnTo>
                  <a:lnTo>
                    <a:pt x="312" y="104"/>
                  </a:lnTo>
                  <a:lnTo>
                    <a:pt x="312" y="103"/>
                  </a:lnTo>
                  <a:lnTo>
                    <a:pt x="311" y="100"/>
                  </a:lnTo>
                  <a:lnTo>
                    <a:pt x="307" y="100"/>
                  </a:lnTo>
                  <a:lnTo>
                    <a:pt x="304" y="100"/>
                  </a:lnTo>
                  <a:lnTo>
                    <a:pt x="305" y="98"/>
                  </a:lnTo>
                  <a:lnTo>
                    <a:pt x="307" y="98"/>
                  </a:lnTo>
                  <a:lnTo>
                    <a:pt x="309" y="97"/>
                  </a:lnTo>
                  <a:lnTo>
                    <a:pt x="311" y="96"/>
                  </a:lnTo>
                  <a:lnTo>
                    <a:pt x="311" y="95"/>
                  </a:lnTo>
                  <a:lnTo>
                    <a:pt x="313" y="95"/>
                  </a:lnTo>
                  <a:lnTo>
                    <a:pt x="317" y="95"/>
                  </a:lnTo>
                  <a:lnTo>
                    <a:pt x="315" y="93"/>
                  </a:lnTo>
                  <a:lnTo>
                    <a:pt x="315" y="92"/>
                  </a:lnTo>
                  <a:lnTo>
                    <a:pt x="312" y="91"/>
                  </a:lnTo>
                  <a:lnTo>
                    <a:pt x="308" y="91"/>
                  </a:lnTo>
                  <a:lnTo>
                    <a:pt x="306" y="87"/>
                  </a:lnTo>
                  <a:lnTo>
                    <a:pt x="305" y="85"/>
                  </a:lnTo>
                  <a:lnTo>
                    <a:pt x="301" y="85"/>
                  </a:lnTo>
                  <a:lnTo>
                    <a:pt x="298" y="85"/>
                  </a:lnTo>
                  <a:lnTo>
                    <a:pt x="294" y="90"/>
                  </a:lnTo>
                  <a:lnTo>
                    <a:pt x="293" y="90"/>
                  </a:lnTo>
                  <a:lnTo>
                    <a:pt x="293" y="89"/>
                  </a:lnTo>
                  <a:lnTo>
                    <a:pt x="295" y="85"/>
                  </a:lnTo>
                  <a:lnTo>
                    <a:pt x="290" y="85"/>
                  </a:lnTo>
                  <a:lnTo>
                    <a:pt x="286" y="85"/>
                  </a:lnTo>
                  <a:lnTo>
                    <a:pt x="285" y="89"/>
                  </a:lnTo>
                  <a:lnTo>
                    <a:pt x="285" y="91"/>
                  </a:lnTo>
                  <a:lnTo>
                    <a:pt x="283" y="91"/>
                  </a:lnTo>
                  <a:lnTo>
                    <a:pt x="283" y="87"/>
                  </a:lnTo>
                  <a:lnTo>
                    <a:pt x="283" y="85"/>
                  </a:lnTo>
                  <a:lnTo>
                    <a:pt x="284" y="85"/>
                  </a:lnTo>
                  <a:lnTo>
                    <a:pt x="286" y="85"/>
                  </a:lnTo>
                  <a:lnTo>
                    <a:pt x="290" y="82"/>
                  </a:lnTo>
                  <a:lnTo>
                    <a:pt x="288" y="77"/>
                  </a:lnTo>
                  <a:lnTo>
                    <a:pt x="285" y="79"/>
                  </a:lnTo>
                  <a:lnTo>
                    <a:pt x="281" y="79"/>
                  </a:lnTo>
                  <a:lnTo>
                    <a:pt x="283" y="78"/>
                  </a:lnTo>
                  <a:lnTo>
                    <a:pt x="283" y="76"/>
                  </a:lnTo>
                  <a:lnTo>
                    <a:pt x="280" y="77"/>
                  </a:lnTo>
                  <a:lnTo>
                    <a:pt x="279" y="77"/>
                  </a:lnTo>
                  <a:lnTo>
                    <a:pt x="280" y="80"/>
                  </a:lnTo>
                  <a:lnTo>
                    <a:pt x="279" y="82"/>
                  </a:lnTo>
                  <a:lnTo>
                    <a:pt x="277" y="83"/>
                  </a:lnTo>
                  <a:lnTo>
                    <a:pt x="271" y="82"/>
                  </a:lnTo>
                  <a:lnTo>
                    <a:pt x="271" y="80"/>
                  </a:lnTo>
                  <a:lnTo>
                    <a:pt x="273" y="78"/>
                  </a:lnTo>
                  <a:lnTo>
                    <a:pt x="278" y="76"/>
                  </a:lnTo>
                  <a:lnTo>
                    <a:pt x="278" y="75"/>
                  </a:lnTo>
                  <a:lnTo>
                    <a:pt x="278" y="73"/>
                  </a:lnTo>
                  <a:lnTo>
                    <a:pt x="277" y="73"/>
                  </a:lnTo>
                  <a:lnTo>
                    <a:pt x="270" y="72"/>
                  </a:lnTo>
                  <a:lnTo>
                    <a:pt x="269" y="71"/>
                  </a:lnTo>
                  <a:lnTo>
                    <a:pt x="269" y="70"/>
                  </a:lnTo>
                  <a:lnTo>
                    <a:pt x="266" y="66"/>
                  </a:lnTo>
                  <a:lnTo>
                    <a:pt x="265" y="65"/>
                  </a:lnTo>
                  <a:lnTo>
                    <a:pt x="264" y="65"/>
                  </a:lnTo>
                  <a:lnTo>
                    <a:pt x="260" y="66"/>
                  </a:lnTo>
                  <a:lnTo>
                    <a:pt x="259" y="69"/>
                  </a:lnTo>
                  <a:lnTo>
                    <a:pt x="259" y="76"/>
                  </a:lnTo>
                  <a:lnTo>
                    <a:pt x="258" y="77"/>
                  </a:lnTo>
                  <a:lnTo>
                    <a:pt x="257" y="77"/>
                  </a:lnTo>
                  <a:lnTo>
                    <a:pt x="257" y="73"/>
                  </a:lnTo>
                  <a:lnTo>
                    <a:pt x="256" y="73"/>
                  </a:lnTo>
                  <a:lnTo>
                    <a:pt x="255" y="73"/>
                  </a:lnTo>
                  <a:lnTo>
                    <a:pt x="255" y="72"/>
                  </a:lnTo>
                  <a:lnTo>
                    <a:pt x="253" y="72"/>
                  </a:lnTo>
                  <a:lnTo>
                    <a:pt x="251" y="75"/>
                  </a:lnTo>
                  <a:lnTo>
                    <a:pt x="250" y="76"/>
                  </a:lnTo>
                  <a:lnTo>
                    <a:pt x="249" y="66"/>
                  </a:lnTo>
                  <a:lnTo>
                    <a:pt x="248" y="64"/>
                  </a:lnTo>
                  <a:lnTo>
                    <a:pt x="246" y="64"/>
                  </a:lnTo>
                  <a:lnTo>
                    <a:pt x="245" y="65"/>
                  </a:lnTo>
                  <a:lnTo>
                    <a:pt x="243" y="68"/>
                  </a:lnTo>
                  <a:lnTo>
                    <a:pt x="243" y="71"/>
                  </a:lnTo>
                  <a:lnTo>
                    <a:pt x="242" y="73"/>
                  </a:lnTo>
                  <a:lnTo>
                    <a:pt x="240" y="75"/>
                  </a:lnTo>
                  <a:lnTo>
                    <a:pt x="238" y="75"/>
                  </a:lnTo>
                  <a:lnTo>
                    <a:pt x="238" y="73"/>
                  </a:lnTo>
                  <a:lnTo>
                    <a:pt x="237" y="72"/>
                  </a:lnTo>
                  <a:lnTo>
                    <a:pt x="237" y="71"/>
                  </a:lnTo>
                  <a:lnTo>
                    <a:pt x="237" y="69"/>
                  </a:lnTo>
                  <a:lnTo>
                    <a:pt x="238" y="70"/>
                  </a:lnTo>
                  <a:lnTo>
                    <a:pt x="238" y="69"/>
                  </a:lnTo>
                  <a:lnTo>
                    <a:pt x="237" y="66"/>
                  </a:lnTo>
                  <a:lnTo>
                    <a:pt x="236" y="66"/>
                  </a:lnTo>
                  <a:lnTo>
                    <a:pt x="235" y="66"/>
                  </a:lnTo>
                  <a:lnTo>
                    <a:pt x="233" y="65"/>
                  </a:lnTo>
                  <a:lnTo>
                    <a:pt x="233" y="64"/>
                  </a:lnTo>
                  <a:lnTo>
                    <a:pt x="242" y="62"/>
                  </a:lnTo>
                  <a:lnTo>
                    <a:pt x="242" y="55"/>
                  </a:lnTo>
                  <a:lnTo>
                    <a:pt x="239" y="51"/>
                  </a:lnTo>
                  <a:lnTo>
                    <a:pt x="237" y="49"/>
                  </a:lnTo>
                  <a:lnTo>
                    <a:pt x="232" y="48"/>
                  </a:lnTo>
                  <a:lnTo>
                    <a:pt x="233" y="48"/>
                  </a:lnTo>
                  <a:lnTo>
                    <a:pt x="237" y="47"/>
                  </a:lnTo>
                  <a:lnTo>
                    <a:pt x="236" y="44"/>
                  </a:lnTo>
                  <a:lnTo>
                    <a:pt x="237" y="42"/>
                  </a:lnTo>
                  <a:lnTo>
                    <a:pt x="236" y="42"/>
                  </a:lnTo>
                  <a:lnTo>
                    <a:pt x="231" y="35"/>
                  </a:lnTo>
                  <a:lnTo>
                    <a:pt x="223" y="36"/>
                  </a:lnTo>
                  <a:lnTo>
                    <a:pt x="219" y="36"/>
                  </a:lnTo>
                  <a:lnTo>
                    <a:pt x="217" y="36"/>
                  </a:lnTo>
                  <a:lnTo>
                    <a:pt x="215" y="37"/>
                  </a:lnTo>
                  <a:lnTo>
                    <a:pt x="212" y="38"/>
                  </a:lnTo>
                  <a:lnTo>
                    <a:pt x="209" y="38"/>
                  </a:lnTo>
                  <a:lnTo>
                    <a:pt x="205" y="37"/>
                  </a:lnTo>
                  <a:lnTo>
                    <a:pt x="202" y="35"/>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68" name="Freeform 511"/>
            <p:cNvSpPr>
              <a:spLocks/>
            </p:cNvSpPr>
            <p:nvPr/>
          </p:nvSpPr>
          <p:spPr bwMode="auto">
            <a:xfrm>
              <a:off x="1188" y="848"/>
              <a:ext cx="20" cy="18"/>
            </a:xfrm>
            <a:custGeom>
              <a:avLst/>
              <a:gdLst>
                <a:gd name="T0" fmla="*/ 9 w 20"/>
                <a:gd name="T1" fmla="*/ 0 h 18"/>
                <a:gd name="T2" fmla="*/ 9 w 20"/>
                <a:gd name="T3" fmla="*/ 0 h 18"/>
                <a:gd name="T4" fmla="*/ 5 w 20"/>
                <a:gd name="T5" fmla="*/ 1 h 18"/>
                <a:gd name="T6" fmla="*/ 3 w 20"/>
                <a:gd name="T7" fmla="*/ 3 h 18"/>
                <a:gd name="T8" fmla="*/ 1 w 20"/>
                <a:gd name="T9" fmla="*/ 5 h 18"/>
                <a:gd name="T10" fmla="*/ 1 w 20"/>
                <a:gd name="T11" fmla="*/ 7 h 18"/>
                <a:gd name="T12" fmla="*/ 0 w 20"/>
                <a:gd name="T13" fmla="*/ 10 h 18"/>
                <a:gd name="T14" fmla="*/ 1 w 20"/>
                <a:gd name="T15" fmla="*/ 12 h 18"/>
                <a:gd name="T16" fmla="*/ 2 w 20"/>
                <a:gd name="T17" fmla="*/ 14 h 18"/>
                <a:gd name="T18" fmla="*/ 4 w 20"/>
                <a:gd name="T19" fmla="*/ 17 h 18"/>
                <a:gd name="T20" fmla="*/ 4 w 20"/>
                <a:gd name="T21" fmla="*/ 17 h 18"/>
                <a:gd name="T22" fmla="*/ 9 w 20"/>
                <a:gd name="T23" fmla="*/ 18 h 18"/>
                <a:gd name="T24" fmla="*/ 15 w 20"/>
                <a:gd name="T25" fmla="*/ 18 h 18"/>
                <a:gd name="T26" fmla="*/ 15 w 20"/>
                <a:gd name="T27" fmla="*/ 18 h 18"/>
                <a:gd name="T28" fmla="*/ 20 w 20"/>
                <a:gd name="T29" fmla="*/ 12 h 18"/>
                <a:gd name="T30" fmla="*/ 20 w 20"/>
                <a:gd name="T31" fmla="*/ 12 h 18"/>
                <a:gd name="T32" fmla="*/ 18 w 20"/>
                <a:gd name="T33" fmla="*/ 8 h 18"/>
                <a:gd name="T34" fmla="*/ 16 w 20"/>
                <a:gd name="T35" fmla="*/ 5 h 18"/>
                <a:gd name="T36" fmla="*/ 13 w 20"/>
                <a:gd name="T37" fmla="*/ 1 h 18"/>
                <a:gd name="T38" fmla="*/ 9 w 20"/>
                <a:gd name="T39" fmla="*/ 0 h 18"/>
                <a:gd name="T40" fmla="*/ 9 w 20"/>
                <a:gd name="T41" fmla="*/ 0 h 1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0"/>
                <a:gd name="T64" fmla="*/ 0 h 18"/>
                <a:gd name="T65" fmla="*/ 20 w 20"/>
                <a:gd name="T66" fmla="*/ 18 h 1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0" h="18">
                  <a:moveTo>
                    <a:pt x="9" y="0"/>
                  </a:moveTo>
                  <a:lnTo>
                    <a:pt x="9" y="0"/>
                  </a:lnTo>
                  <a:lnTo>
                    <a:pt x="5" y="1"/>
                  </a:lnTo>
                  <a:lnTo>
                    <a:pt x="3" y="3"/>
                  </a:lnTo>
                  <a:lnTo>
                    <a:pt x="1" y="5"/>
                  </a:lnTo>
                  <a:lnTo>
                    <a:pt x="1" y="7"/>
                  </a:lnTo>
                  <a:lnTo>
                    <a:pt x="0" y="10"/>
                  </a:lnTo>
                  <a:lnTo>
                    <a:pt x="1" y="12"/>
                  </a:lnTo>
                  <a:lnTo>
                    <a:pt x="2" y="14"/>
                  </a:lnTo>
                  <a:lnTo>
                    <a:pt x="4" y="17"/>
                  </a:lnTo>
                  <a:lnTo>
                    <a:pt x="9" y="18"/>
                  </a:lnTo>
                  <a:lnTo>
                    <a:pt x="15" y="18"/>
                  </a:lnTo>
                  <a:lnTo>
                    <a:pt x="20" y="12"/>
                  </a:lnTo>
                  <a:lnTo>
                    <a:pt x="18" y="8"/>
                  </a:lnTo>
                  <a:lnTo>
                    <a:pt x="16" y="5"/>
                  </a:lnTo>
                  <a:lnTo>
                    <a:pt x="13" y="1"/>
                  </a:lnTo>
                  <a:lnTo>
                    <a:pt x="9"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69" name="Freeform 512"/>
            <p:cNvSpPr>
              <a:spLocks/>
            </p:cNvSpPr>
            <p:nvPr/>
          </p:nvSpPr>
          <p:spPr bwMode="auto">
            <a:xfrm>
              <a:off x="1220" y="852"/>
              <a:ext cx="53" cy="37"/>
            </a:xfrm>
            <a:custGeom>
              <a:avLst/>
              <a:gdLst>
                <a:gd name="T0" fmla="*/ 41 w 53"/>
                <a:gd name="T1" fmla="*/ 0 h 37"/>
                <a:gd name="T2" fmla="*/ 41 w 53"/>
                <a:gd name="T3" fmla="*/ 0 h 37"/>
                <a:gd name="T4" fmla="*/ 39 w 53"/>
                <a:gd name="T5" fmla="*/ 2 h 37"/>
                <a:gd name="T6" fmla="*/ 37 w 53"/>
                <a:gd name="T7" fmla="*/ 3 h 37"/>
                <a:gd name="T8" fmla="*/ 37 w 53"/>
                <a:gd name="T9" fmla="*/ 3 h 37"/>
                <a:gd name="T10" fmla="*/ 34 w 53"/>
                <a:gd name="T11" fmla="*/ 3 h 37"/>
                <a:gd name="T12" fmla="*/ 33 w 53"/>
                <a:gd name="T13" fmla="*/ 3 h 37"/>
                <a:gd name="T14" fmla="*/ 31 w 53"/>
                <a:gd name="T15" fmla="*/ 2 h 37"/>
                <a:gd name="T16" fmla="*/ 28 w 53"/>
                <a:gd name="T17" fmla="*/ 2 h 37"/>
                <a:gd name="T18" fmla="*/ 26 w 53"/>
                <a:gd name="T19" fmla="*/ 4 h 37"/>
                <a:gd name="T20" fmla="*/ 26 w 53"/>
                <a:gd name="T21" fmla="*/ 4 h 37"/>
                <a:gd name="T22" fmla="*/ 23 w 53"/>
                <a:gd name="T23" fmla="*/ 6 h 37"/>
                <a:gd name="T24" fmla="*/ 19 w 53"/>
                <a:gd name="T25" fmla="*/ 6 h 37"/>
                <a:gd name="T26" fmla="*/ 19 w 53"/>
                <a:gd name="T27" fmla="*/ 6 h 37"/>
                <a:gd name="T28" fmla="*/ 18 w 53"/>
                <a:gd name="T29" fmla="*/ 8 h 37"/>
                <a:gd name="T30" fmla="*/ 18 w 53"/>
                <a:gd name="T31" fmla="*/ 8 h 37"/>
                <a:gd name="T32" fmla="*/ 14 w 53"/>
                <a:gd name="T33" fmla="*/ 10 h 37"/>
                <a:gd name="T34" fmla="*/ 11 w 53"/>
                <a:gd name="T35" fmla="*/ 11 h 37"/>
                <a:gd name="T36" fmla="*/ 0 w 53"/>
                <a:gd name="T37" fmla="*/ 13 h 37"/>
                <a:gd name="T38" fmla="*/ 0 w 53"/>
                <a:gd name="T39" fmla="*/ 13 h 37"/>
                <a:gd name="T40" fmla="*/ 0 w 53"/>
                <a:gd name="T41" fmla="*/ 21 h 37"/>
                <a:gd name="T42" fmla="*/ 0 w 53"/>
                <a:gd name="T43" fmla="*/ 30 h 37"/>
                <a:gd name="T44" fmla="*/ 0 w 53"/>
                <a:gd name="T45" fmla="*/ 30 h 37"/>
                <a:gd name="T46" fmla="*/ 3 w 53"/>
                <a:gd name="T47" fmla="*/ 30 h 37"/>
                <a:gd name="T48" fmla="*/ 5 w 53"/>
                <a:gd name="T49" fmla="*/ 30 h 37"/>
                <a:gd name="T50" fmla="*/ 5 w 53"/>
                <a:gd name="T51" fmla="*/ 30 h 37"/>
                <a:gd name="T52" fmla="*/ 11 w 53"/>
                <a:gd name="T53" fmla="*/ 35 h 37"/>
                <a:gd name="T54" fmla="*/ 14 w 53"/>
                <a:gd name="T55" fmla="*/ 36 h 37"/>
                <a:gd name="T56" fmla="*/ 17 w 53"/>
                <a:gd name="T57" fmla="*/ 37 h 37"/>
                <a:gd name="T58" fmla="*/ 17 w 53"/>
                <a:gd name="T59" fmla="*/ 37 h 37"/>
                <a:gd name="T60" fmla="*/ 20 w 53"/>
                <a:gd name="T61" fmla="*/ 36 h 37"/>
                <a:gd name="T62" fmla="*/ 25 w 53"/>
                <a:gd name="T63" fmla="*/ 34 h 37"/>
                <a:gd name="T64" fmla="*/ 31 w 53"/>
                <a:gd name="T65" fmla="*/ 30 h 37"/>
                <a:gd name="T66" fmla="*/ 31 w 53"/>
                <a:gd name="T67" fmla="*/ 30 h 37"/>
                <a:gd name="T68" fmla="*/ 34 w 53"/>
                <a:gd name="T69" fmla="*/ 30 h 37"/>
                <a:gd name="T70" fmla="*/ 39 w 53"/>
                <a:gd name="T71" fmla="*/ 30 h 37"/>
                <a:gd name="T72" fmla="*/ 39 w 53"/>
                <a:gd name="T73" fmla="*/ 30 h 37"/>
                <a:gd name="T74" fmla="*/ 45 w 53"/>
                <a:gd name="T75" fmla="*/ 24 h 37"/>
                <a:gd name="T76" fmla="*/ 45 w 53"/>
                <a:gd name="T77" fmla="*/ 24 h 37"/>
                <a:gd name="T78" fmla="*/ 45 w 53"/>
                <a:gd name="T79" fmla="*/ 22 h 37"/>
                <a:gd name="T80" fmla="*/ 45 w 53"/>
                <a:gd name="T81" fmla="*/ 20 h 37"/>
                <a:gd name="T82" fmla="*/ 45 w 53"/>
                <a:gd name="T83" fmla="*/ 20 h 37"/>
                <a:gd name="T84" fmla="*/ 40 w 53"/>
                <a:gd name="T85" fmla="*/ 16 h 37"/>
                <a:gd name="T86" fmla="*/ 39 w 53"/>
                <a:gd name="T87" fmla="*/ 15 h 37"/>
                <a:gd name="T88" fmla="*/ 39 w 53"/>
                <a:gd name="T89" fmla="*/ 14 h 37"/>
                <a:gd name="T90" fmla="*/ 40 w 53"/>
                <a:gd name="T91" fmla="*/ 14 h 37"/>
                <a:gd name="T92" fmla="*/ 40 w 53"/>
                <a:gd name="T93" fmla="*/ 14 h 37"/>
                <a:gd name="T94" fmla="*/ 44 w 53"/>
                <a:gd name="T95" fmla="*/ 13 h 37"/>
                <a:gd name="T96" fmla="*/ 48 w 53"/>
                <a:gd name="T97" fmla="*/ 13 h 37"/>
                <a:gd name="T98" fmla="*/ 48 w 53"/>
                <a:gd name="T99" fmla="*/ 13 h 37"/>
                <a:gd name="T100" fmla="*/ 51 w 53"/>
                <a:gd name="T101" fmla="*/ 10 h 37"/>
                <a:gd name="T102" fmla="*/ 52 w 53"/>
                <a:gd name="T103" fmla="*/ 8 h 37"/>
                <a:gd name="T104" fmla="*/ 53 w 53"/>
                <a:gd name="T105" fmla="*/ 2 h 37"/>
                <a:gd name="T106" fmla="*/ 53 w 53"/>
                <a:gd name="T107" fmla="*/ 2 h 37"/>
                <a:gd name="T108" fmla="*/ 50 w 53"/>
                <a:gd name="T109" fmla="*/ 2 h 37"/>
                <a:gd name="T110" fmla="*/ 46 w 53"/>
                <a:gd name="T111" fmla="*/ 2 h 37"/>
                <a:gd name="T112" fmla="*/ 46 w 53"/>
                <a:gd name="T113" fmla="*/ 2 h 37"/>
                <a:gd name="T114" fmla="*/ 45 w 53"/>
                <a:gd name="T115" fmla="*/ 1 h 37"/>
                <a:gd name="T116" fmla="*/ 44 w 53"/>
                <a:gd name="T117" fmla="*/ 0 h 37"/>
                <a:gd name="T118" fmla="*/ 41 w 53"/>
                <a:gd name="T119" fmla="*/ 0 h 37"/>
                <a:gd name="T120" fmla="*/ 41 w 53"/>
                <a:gd name="T121" fmla="*/ 0 h 3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3"/>
                <a:gd name="T184" fmla="*/ 0 h 37"/>
                <a:gd name="T185" fmla="*/ 53 w 53"/>
                <a:gd name="T186" fmla="*/ 37 h 3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3" h="37">
                  <a:moveTo>
                    <a:pt x="41" y="0"/>
                  </a:moveTo>
                  <a:lnTo>
                    <a:pt x="41" y="0"/>
                  </a:lnTo>
                  <a:lnTo>
                    <a:pt x="39" y="2"/>
                  </a:lnTo>
                  <a:lnTo>
                    <a:pt x="37" y="3"/>
                  </a:lnTo>
                  <a:lnTo>
                    <a:pt x="34" y="3"/>
                  </a:lnTo>
                  <a:lnTo>
                    <a:pt x="33" y="3"/>
                  </a:lnTo>
                  <a:lnTo>
                    <a:pt x="31" y="2"/>
                  </a:lnTo>
                  <a:lnTo>
                    <a:pt x="28" y="2"/>
                  </a:lnTo>
                  <a:lnTo>
                    <a:pt x="26" y="4"/>
                  </a:lnTo>
                  <a:lnTo>
                    <a:pt x="23" y="6"/>
                  </a:lnTo>
                  <a:lnTo>
                    <a:pt x="19" y="6"/>
                  </a:lnTo>
                  <a:lnTo>
                    <a:pt x="18" y="8"/>
                  </a:lnTo>
                  <a:lnTo>
                    <a:pt x="14" y="10"/>
                  </a:lnTo>
                  <a:lnTo>
                    <a:pt x="11" y="11"/>
                  </a:lnTo>
                  <a:lnTo>
                    <a:pt x="0" y="13"/>
                  </a:lnTo>
                  <a:lnTo>
                    <a:pt x="0" y="21"/>
                  </a:lnTo>
                  <a:lnTo>
                    <a:pt x="0" y="30"/>
                  </a:lnTo>
                  <a:lnTo>
                    <a:pt x="3" y="30"/>
                  </a:lnTo>
                  <a:lnTo>
                    <a:pt x="5" y="30"/>
                  </a:lnTo>
                  <a:lnTo>
                    <a:pt x="11" y="35"/>
                  </a:lnTo>
                  <a:lnTo>
                    <a:pt x="14" y="36"/>
                  </a:lnTo>
                  <a:lnTo>
                    <a:pt x="17" y="37"/>
                  </a:lnTo>
                  <a:lnTo>
                    <a:pt x="20" y="36"/>
                  </a:lnTo>
                  <a:lnTo>
                    <a:pt x="25" y="34"/>
                  </a:lnTo>
                  <a:lnTo>
                    <a:pt x="31" y="30"/>
                  </a:lnTo>
                  <a:lnTo>
                    <a:pt x="34" y="30"/>
                  </a:lnTo>
                  <a:lnTo>
                    <a:pt x="39" y="30"/>
                  </a:lnTo>
                  <a:lnTo>
                    <a:pt x="45" y="24"/>
                  </a:lnTo>
                  <a:lnTo>
                    <a:pt x="45" y="22"/>
                  </a:lnTo>
                  <a:lnTo>
                    <a:pt x="45" y="20"/>
                  </a:lnTo>
                  <a:lnTo>
                    <a:pt x="40" y="16"/>
                  </a:lnTo>
                  <a:lnTo>
                    <a:pt x="39" y="15"/>
                  </a:lnTo>
                  <a:lnTo>
                    <a:pt x="39" y="14"/>
                  </a:lnTo>
                  <a:lnTo>
                    <a:pt x="40" y="14"/>
                  </a:lnTo>
                  <a:lnTo>
                    <a:pt x="44" y="13"/>
                  </a:lnTo>
                  <a:lnTo>
                    <a:pt x="48" y="13"/>
                  </a:lnTo>
                  <a:lnTo>
                    <a:pt x="51" y="10"/>
                  </a:lnTo>
                  <a:lnTo>
                    <a:pt x="52" y="8"/>
                  </a:lnTo>
                  <a:lnTo>
                    <a:pt x="53" y="2"/>
                  </a:lnTo>
                  <a:lnTo>
                    <a:pt x="50" y="2"/>
                  </a:lnTo>
                  <a:lnTo>
                    <a:pt x="46" y="2"/>
                  </a:lnTo>
                  <a:lnTo>
                    <a:pt x="45" y="1"/>
                  </a:lnTo>
                  <a:lnTo>
                    <a:pt x="44" y="0"/>
                  </a:lnTo>
                  <a:lnTo>
                    <a:pt x="4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70" name="Freeform 513"/>
            <p:cNvSpPr>
              <a:spLocks/>
            </p:cNvSpPr>
            <p:nvPr/>
          </p:nvSpPr>
          <p:spPr bwMode="auto">
            <a:xfrm>
              <a:off x="1064" y="855"/>
              <a:ext cx="120" cy="67"/>
            </a:xfrm>
            <a:custGeom>
              <a:avLst/>
              <a:gdLst>
                <a:gd name="T0" fmla="*/ 100 w 120"/>
                <a:gd name="T1" fmla="*/ 4 h 67"/>
                <a:gd name="T2" fmla="*/ 93 w 120"/>
                <a:gd name="T3" fmla="*/ 5 h 67"/>
                <a:gd name="T4" fmla="*/ 97 w 120"/>
                <a:gd name="T5" fmla="*/ 10 h 67"/>
                <a:gd name="T6" fmla="*/ 85 w 120"/>
                <a:gd name="T7" fmla="*/ 12 h 67"/>
                <a:gd name="T8" fmla="*/ 62 w 120"/>
                <a:gd name="T9" fmla="*/ 12 h 67"/>
                <a:gd name="T10" fmla="*/ 52 w 120"/>
                <a:gd name="T11" fmla="*/ 18 h 67"/>
                <a:gd name="T12" fmla="*/ 44 w 120"/>
                <a:gd name="T13" fmla="*/ 25 h 67"/>
                <a:gd name="T14" fmla="*/ 31 w 120"/>
                <a:gd name="T15" fmla="*/ 28 h 67"/>
                <a:gd name="T16" fmla="*/ 29 w 120"/>
                <a:gd name="T17" fmla="*/ 34 h 67"/>
                <a:gd name="T18" fmla="*/ 24 w 120"/>
                <a:gd name="T19" fmla="*/ 34 h 67"/>
                <a:gd name="T20" fmla="*/ 21 w 120"/>
                <a:gd name="T21" fmla="*/ 39 h 67"/>
                <a:gd name="T22" fmla="*/ 15 w 120"/>
                <a:gd name="T23" fmla="*/ 44 h 67"/>
                <a:gd name="T24" fmla="*/ 7 w 120"/>
                <a:gd name="T25" fmla="*/ 47 h 67"/>
                <a:gd name="T26" fmla="*/ 2 w 120"/>
                <a:gd name="T27" fmla="*/ 48 h 67"/>
                <a:gd name="T28" fmla="*/ 0 w 120"/>
                <a:gd name="T29" fmla="*/ 52 h 67"/>
                <a:gd name="T30" fmla="*/ 6 w 120"/>
                <a:gd name="T31" fmla="*/ 53 h 67"/>
                <a:gd name="T32" fmla="*/ 14 w 120"/>
                <a:gd name="T33" fmla="*/ 67 h 67"/>
                <a:gd name="T34" fmla="*/ 18 w 120"/>
                <a:gd name="T35" fmla="*/ 67 h 67"/>
                <a:gd name="T36" fmla="*/ 22 w 120"/>
                <a:gd name="T37" fmla="*/ 62 h 67"/>
                <a:gd name="T38" fmla="*/ 28 w 120"/>
                <a:gd name="T39" fmla="*/ 63 h 67"/>
                <a:gd name="T40" fmla="*/ 30 w 120"/>
                <a:gd name="T41" fmla="*/ 66 h 67"/>
                <a:gd name="T42" fmla="*/ 34 w 120"/>
                <a:gd name="T43" fmla="*/ 65 h 67"/>
                <a:gd name="T44" fmla="*/ 36 w 120"/>
                <a:gd name="T45" fmla="*/ 65 h 67"/>
                <a:gd name="T46" fmla="*/ 39 w 120"/>
                <a:gd name="T47" fmla="*/ 60 h 67"/>
                <a:gd name="T48" fmla="*/ 42 w 120"/>
                <a:gd name="T49" fmla="*/ 56 h 67"/>
                <a:gd name="T50" fmla="*/ 41 w 120"/>
                <a:gd name="T51" fmla="*/ 54 h 67"/>
                <a:gd name="T52" fmla="*/ 43 w 120"/>
                <a:gd name="T53" fmla="*/ 53 h 67"/>
                <a:gd name="T54" fmla="*/ 50 w 120"/>
                <a:gd name="T55" fmla="*/ 67 h 67"/>
                <a:gd name="T56" fmla="*/ 58 w 120"/>
                <a:gd name="T57" fmla="*/ 59 h 67"/>
                <a:gd name="T58" fmla="*/ 60 w 120"/>
                <a:gd name="T59" fmla="*/ 47 h 67"/>
                <a:gd name="T60" fmla="*/ 63 w 120"/>
                <a:gd name="T61" fmla="*/ 54 h 67"/>
                <a:gd name="T62" fmla="*/ 66 w 120"/>
                <a:gd name="T63" fmla="*/ 53 h 67"/>
                <a:gd name="T64" fmla="*/ 69 w 120"/>
                <a:gd name="T65" fmla="*/ 49 h 67"/>
                <a:gd name="T66" fmla="*/ 71 w 120"/>
                <a:gd name="T67" fmla="*/ 44 h 67"/>
                <a:gd name="T68" fmla="*/ 71 w 120"/>
                <a:gd name="T69" fmla="*/ 38 h 67"/>
                <a:gd name="T70" fmla="*/ 72 w 120"/>
                <a:gd name="T71" fmla="*/ 35 h 67"/>
                <a:gd name="T72" fmla="*/ 75 w 120"/>
                <a:gd name="T73" fmla="*/ 39 h 67"/>
                <a:gd name="T74" fmla="*/ 78 w 120"/>
                <a:gd name="T75" fmla="*/ 37 h 67"/>
                <a:gd name="T76" fmla="*/ 79 w 120"/>
                <a:gd name="T77" fmla="*/ 32 h 67"/>
                <a:gd name="T78" fmla="*/ 83 w 120"/>
                <a:gd name="T79" fmla="*/ 30 h 67"/>
                <a:gd name="T80" fmla="*/ 80 w 120"/>
                <a:gd name="T81" fmla="*/ 45 h 67"/>
                <a:gd name="T82" fmla="*/ 89 w 120"/>
                <a:gd name="T83" fmla="*/ 48 h 67"/>
                <a:gd name="T84" fmla="*/ 94 w 120"/>
                <a:gd name="T85" fmla="*/ 44 h 67"/>
                <a:gd name="T86" fmla="*/ 100 w 120"/>
                <a:gd name="T87" fmla="*/ 40 h 67"/>
                <a:gd name="T88" fmla="*/ 104 w 120"/>
                <a:gd name="T89" fmla="*/ 27 h 67"/>
                <a:gd name="T90" fmla="*/ 117 w 120"/>
                <a:gd name="T91" fmla="*/ 30 h 67"/>
                <a:gd name="T92" fmla="*/ 114 w 120"/>
                <a:gd name="T93" fmla="*/ 26 h 67"/>
                <a:gd name="T94" fmla="*/ 114 w 120"/>
                <a:gd name="T95" fmla="*/ 23 h 67"/>
                <a:gd name="T96" fmla="*/ 118 w 120"/>
                <a:gd name="T97" fmla="*/ 21 h 67"/>
                <a:gd name="T98" fmla="*/ 120 w 120"/>
                <a:gd name="T99" fmla="*/ 13 h 67"/>
                <a:gd name="T100" fmla="*/ 113 w 120"/>
                <a:gd name="T101" fmla="*/ 5 h 67"/>
                <a:gd name="T102" fmla="*/ 103 w 120"/>
                <a:gd name="T103" fmla="*/ 0 h 6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
                <a:gd name="T157" fmla="*/ 0 h 67"/>
                <a:gd name="T158" fmla="*/ 120 w 120"/>
                <a:gd name="T159" fmla="*/ 67 h 6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 h="67">
                  <a:moveTo>
                    <a:pt x="103" y="0"/>
                  </a:moveTo>
                  <a:lnTo>
                    <a:pt x="103" y="0"/>
                  </a:lnTo>
                  <a:lnTo>
                    <a:pt x="100" y="4"/>
                  </a:lnTo>
                  <a:lnTo>
                    <a:pt x="97" y="5"/>
                  </a:lnTo>
                  <a:lnTo>
                    <a:pt x="93" y="5"/>
                  </a:lnTo>
                  <a:lnTo>
                    <a:pt x="97" y="7"/>
                  </a:lnTo>
                  <a:lnTo>
                    <a:pt x="97" y="10"/>
                  </a:lnTo>
                  <a:lnTo>
                    <a:pt x="92" y="14"/>
                  </a:lnTo>
                  <a:lnTo>
                    <a:pt x="85" y="12"/>
                  </a:lnTo>
                  <a:lnTo>
                    <a:pt x="78" y="10"/>
                  </a:lnTo>
                  <a:lnTo>
                    <a:pt x="70" y="10"/>
                  </a:lnTo>
                  <a:lnTo>
                    <a:pt x="62" y="12"/>
                  </a:lnTo>
                  <a:lnTo>
                    <a:pt x="57" y="14"/>
                  </a:lnTo>
                  <a:lnTo>
                    <a:pt x="52" y="18"/>
                  </a:lnTo>
                  <a:lnTo>
                    <a:pt x="49" y="23"/>
                  </a:lnTo>
                  <a:lnTo>
                    <a:pt x="44" y="25"/>
                  </a:lnTo>
                  <a:lnTo>
                    <a:pt x="38" y="28"/>
                  </a:lnTo>
                  <a:lnTo>
                    <a:pt x="31" y="28"/>
                  </a:lnTo>
                  <a:lnTo>
                    <a:pt x="30" y="32"/>
                  </a:lnTo>
                  <a:lnTo>
                    <a:pt x="30" y="33"/>
                  </a:lnTo>
                  <a:lnTo>
                    <a:pt x="29" y="34"/>
                  </a:lnTo>
                  <a:lnTo>
                    <a:pt x="27" y="34"/>
                  </a:lnTo>
                  <a:lnTo>
                    <a:pt x="24" y="34"/>
                  </a:lnTo>
                  <a:lnTo>
                    <a:pt x="22" y="37"/>
                  </a:lnTo>
                  <a:lnTo>
                    <a:pt x="21" y="39"/>
                  </a:lnTo>
                  <a:lnTo>
                    <a:pt x="21" y="44"/>
                  </a:lnTo>
                  <a:lnTo>
                    <a:pt x="15" y="44"/>
                  </a:lnTo>
                  <a:lnTo>
                    <a:pt x="10" y="45"/>
                  </a:lnTo>
                  <a:lnTo>
                    <a:pt x="7" y="47"/>
                  </a:lnTo>
                  <a:lnTo>
                    <a:pt x="3" y="48"/>
                  </a:lnTo>
                  <a:lnTo>
                    <a:pt x="2" y="48"/>
                  </a:lnTo>
                  <a:lnTo>
                    <a:pt x="1" y="48"/>
                  </a:lnTo>
                  <a:lnTo>
                    <a:pt x="0" y="52"/>
                  </a:lnTo>
                  <a:lnTo>
                    <a:pt x="2" y="53"/>
                  </a:lnTo>
                  <a:lnTo>
                    <a:pt x="6" y="53"/>
                  </a:lnTo>
                  <a:lnTo>
                    <a:pt x="10" y="60"/>
                  </a:lnTo>
                  <a:lnTo>
                    <a:pt x="14" y="67"/>
                  </a:lnTo>
                  <a:lnTo>
                    <a:pt x="16" y="67"/>
                  </a:lnTo>
                  <a:lnTo>
                    <a:pt x="18" y="67"/>
                  </a:lnTo>
                  <a:lnTo>
                    <a:pt x="20" y="65"/>
                  </a:lnTo>
                  <a:lnTo>
                    <a:pt x="22" y="62"/>
                  </a:lnTo>
                  <a:lnTo>
                    <a:pt x="25" y="62"/>
                  </a:lnTo>
                  <a:lnTo>
                    <a:pt x="28" y="63"/>
                  </a:lnTo>
                  <a:lnTo>
                    <a:pt x="29" y="65"/>
                  </a:lnTo>
                  <a:lnTo>
                    <a:pt x="30" y="66"/>
                  </a:lnTo>
                  <a:lnTo>
                    <a:pt x="32" y="66"/>
                  </a:lnTo>
                  <a:lnTo>
                    <a:pt x="34" y="65"/>
                  </a:lnTo>
                  <a:lnTo>
                    <a:pt x="36" y="65"/>
                  </a:lnTo>
                  <a:lnTo>
                    <a:pt x="38" y="62"/>
                  </a:lnTo>
                  <a:lnTo>
                    <a:pt x="39" y="60"/>
                  </a:lnTo>
                  <a:lnTo>
                    <a:pt x="41" y="62"/>
                  </a:lnTo>
                  <a:lnTo>
                    <a:pt x="42" y="63"/>
                  </a:lnTo>
                  <a:lnTo>
                    <a:pt x="42" y="56"/>
                  </a:lnTo>
                  <a:lnTo>
                    <a:pt x="41" y="56"/>
                  </a:lnTo>
                  <a:lnTo>
                    <a:pt x="41" y="54"/>
                  </a:lnTo>
                  <a:lnTo>
                    <a:pt x="42" y="53"/>
                  </a:lnTo>
                  <a:lnTo>
                    <a:pt x="43" y="53"/>
                  </a:lnTo>
                  <a:lnTo>
                    <a:pt x="45" y="59"/>
                  </a:lnTo>
                  <a:lnTo>
                    <a:pt x="48" y="66"/>
                  </a:lnTo>
                  <a:lnTo>
                    <a:pt x="50" y="67"/>
                  </a:lnTo>
                  <a:lnTo>
                    <a:pt x="55" y="63"/>
                  </a:lnTo>
                  <a:lnTo>
                    <a:pt x="58" y="59"/>
                  </a:lnTo>
                  <a:lnTo>
                    <a:pt x="59" y="54"/>
                  </a:lnTo>
                  <a:lnTo>
                    <a:pt x="60" y="47"/>
                  </a:lnTo>
                  <a:lnTo>
                    <a:pt x="63" y="53"/>
                  </a:lnTo>
                  <a:lnTo>
                    <a:pt x="63" y="54"/>
                  </a:lnTo>
                  <a:lnTo>
                    <a:pt x="64" y="54"/>
                  </a:lnTo>
                  <a:lnTo>
                    <a:pt x="66" y="53"/>
                  </a:lnTo>
                  <a:lnTo>
                    <a:pt x="66" y="49"/>
                  </a:lnTo>
                  <a:lnTo>
                    <a:pt x="69" y="49"/>
                  </a:lnTo>
                  <a:lnTo>
                    <a:pt x="71" y="48"/>
                  </a:lnTo>
                  <a:lnTo>
                    <a:pt x="71" y="44"/>
                  </a:lnTo>
                  <a:lnTo>
                    <a:pt x="70" y="39"/>
                  </a:lnTo>
                  <a:lnTo>
                    <a:pt x="71" y="38"/>
                  </a:lnTo>
                  <a:lnTo>
                    <a:pt x="72" y="38"/>
                  </a:lnTo>
                  <a:lnTo>
                    <a:pt x="72" y="35"/>
                  </a:lnTo>
                  <a:lnTo>
                    <a:pt x="73" y="37"/>
                  </a:lnTo>
                  <a:lnTo>
                    <a:pt x="75" y="39"/>
                  </a:lnTo>
                  <a:lnTo>
                    <a:pt x="78" y="38"/>
                  </a:lnTo>
                  <a:lnTo>
                    <a:pt x="78" y="37"/>
                  </a:lnTo>
                  <a:lnTo>
                    <a:pt x="78" y="35"/>
                  </a:lnTo>
                  <a:lnTo>
                    <a:pt x="79" y="32"/>
                  </a:lnTo>
                  <a:lnTo>
                    <a:pt x="80" y="31"/>
                  </a:lnTo>
                  <a:lnTo>
                    <a:pt x="83" y="30"/>
                  </a:lnTo>
                  <a:lnTo>
                    <a:pt x="86" y="30"/>
                  </a:lnTo>
                  <a:lnTo>
                    <a:pt x="80" y="45"/>
                  </a:lnTo>
                  <a:lnTo>
                    <a:pt x="89" y="48"/>
                  </a:lnTo>
                  <a:lnTo>
                    <a:pt x="91" y="45"/>
                  </a:lnTo>
                  <a:lnTo>
                    <a:pt x="92" y="44"/>
                  </a:lnTo>
                  <a:lnTo>
                    <a:pt x="94" y="44"/>
                  </a:lnTo>
                  <a:lnTo>
                    <a:pt x="98" y="42"/>
                  </a:lnTo>
                  <a:lnTo>
                    <a:pt x="100" y="40"/>
                  </a:lnTo>
                  <a:lnTo>
                    <a:pt x="103" y="38"/>
                  </a:lnTo>
                  <a:lnTo>
                    <a:pt x="103" y="32"/>
                  </a:lnTo>
                  <a:lnTo>
                    <a:pt x="104" y="27"/>
                  </a:lnTo>
                  <a:lnTo>
                    <a:pt x="104" y="26"/>
                  </a:lnTo>
                  <a:lnTo>
                    <a:pt x="105" y="25"/>
                  </a:lnTo>
                  <a:lnTo>
                    <a:pt x="117" y="30"/>
                  </a:lnTo>
                  <a:lnTo>
                    <a:pt x="115" y="27"/>
                  </a:lnTo>
                  <a:lnTo>
                    <a:pt x="114" y="26"/>
                  </a:lnTo>
                  <a:lnTo>
                    <a:pt x="114" y="25"/>
                  </a:lnTo>
                  <a:lnTo>
                    <a:pt x="114" y="23"/>
                  </a:lnTo>
                  <a:lnTo>
                    <a:pt x="115" y="23"/>
                  </a:lnTo>
                  <a:lnTo>
                    <a:pt x="118" y="21"/>
                  </a:lnTo>
                  <a:lnTo>
                    <a:pt x="119" y="18"/>
                  </a:lnTo>
                  <a:lnTo>
                    <a:pt x="120" y="13"/>
                  </a:lnTo>
                  <a:lnTo>
                    <a:pt x="118" y="8"/>
                  </a:lnTo>
                  <a:lnTo>
                    <a:pt x="113" y="5"/>
                  </a:lnTo>
                  <a:lnTo>
                    <a:pt x="108" y="1"/>
                  </a:lnTo>
                  <a:lnTo>
                    <a:pt x="106" y="0"/>
                  </a:lnTo>
                  <a:lnTo>
                    <a:pt x="10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71" name="Freeform 514"/>
            <p:cNvSpPr>
              <a:spLocks/>
            </p:cNvSpPr>
            <p:nvPr/>
          </p:nvSpPr>
          <p:spPr bwMode="auto">
            <a:xfrm>
              <a:off x="1167" y="882"/>
              <a:ext cx="162" cy="83"/>
            </a:xfrm>
            <a:custGeom>
              <a:avLst/>
              <a:gdLst>
                <a:gd name="T0" fmla="*/ 103 w 162"/>
                <a:gd name="T1" fmla="*/ 4 h 83"/>
                <a:gd name="T2" fmla="*/ 103 w 162"/>
                <a:gd name="T3" fmla="*/ 13 h 83"/>
                <a:gd name="T4" fmla="*/ 100 w 162"/>
                <a:gd name="T5" fmla="*/ 15 h 83"/>
                <a:gd name="T6" fmla="*/ 110 w 162"/>
                <a:gd name="T7" fmla="*/ 31 h 83"/>
                <a:gd name="T8" fmla="*/ 108 w 162"/>
                <a:gd name="T9" fmla="*/ 39 h 83"/>
                <a:gd name="T10" fmla="*/ 113 w 162"/>
                <a:gd name="T11" fmla="*/ 41 h 83"/>
                <a:gd name="T12" fmla="*/ 85 w 162"/>
                <a:gd name="T13" fmla="*/ 43 h 83"/>
                <a:gd name="T14" fmla="*/ 76 w 162"/>
                <a:gd name="T15" fmla="*/ 39 h 83"/>
                <a:gd name="T16" fmla="*/ 70 w 162"/>
                <a:gd name="T17" fmla="*/ 34 h 83"/>
                <a:gd name="T18" fmla="*/ 57 w 162"/>
                <a:gd name="T19" fmla="*/ 33 h 83"/>
                <a:gd name="T20" fmla="*/ 42 w 162"/>
                <a:gd name="T21" fmla="*/ 27 h 83"/>
                <a:gd name="T22" fmla="*/ 32 w 162"/>
                <a:gd name="T23" fmla="*/ 24 h 83"/>
                <a:gd name="T24" fmla="*/ 17 w 162"/>
                <a:gd name="T25" fmla="*/ 27 h 83"/>
                <a:gd name="T26" fmla="*/ 11 w 162"/>
                <a:gd name="T27" fmla="*/ 36 h 83"/>
                <a:gd name="T28" fmla="*/ 11 w 162"/>
                <a:gd name="T29" fmla="*/ 42 h 83"/>
                <a:gd name="T30" fmla="*/ 4 w 162"/>
                <a:gd name="T31" fmla="*/ 42 h 83"/>
                <a:gd name="T32" fmla="*/ 16 w 162"/>
                <a:gd name="T33" fmla="*/ 47 h 83"/>
                <a:gd name="T34" fmla="*/ 3 w 162"/>
                <a:gd name="T35" fmla="*/ 52 h 83"/>
                <a:gd name="T36" fmla="*/ 1 w 162"/>
                <a:gd name="T37" fmla="*/ 58 h 83"/>
                <a:gd name="T38" fmla="*/ 18 w 162"/>
                <a:gd name="T39" fmla="*/ 58 h 83"/>
                <a:gd name="T40" fmla="*/ 22 w 162"/>
                <a:gd name="T41" fmla="*/ 62 h 83"/>
                <a:gd name="T42" fmla="*/ 23 w 162"/>
                <a:gd name="T43" fmla="*/ 55 h 83"/>
                <a:gd name="T44" fmla="*/ 28 w 162"/>
                <a:gd name="T45" fmla="*/ 63 h 83"/>
                <a:gd name="T46" fmla="*/ 36 w 162"/>
                <a:gd name="T47" fmla="*/ 59 h 83"/>
                <a:gd name="T48" fmla="*/ 37 w 162"/>
                <a:gd name="T49" fmla="*/ 49 h 83"/>
                <a:gd name="T50" fmla="*/ 36 w 162"/>
                <a:gd name="T51" fmla="*/ 42 h 83"/>
                <a:gd name="T52" fmla="*/ 41 w 162"/>
                <a:gd name="T53" fmla="*/ 58 h 83"/>
                <a:gd name="T54" fmla="*/ 62 w 162"/>
                <a:gd name="T55" fmla="*/ 54 h 83"/>
                <a:gd name="T56" fmla="*/ 70 w 162"/>
                <a:gd name="T57" fmla="*/ 50 h 83"/>
                <a:gd name="T58" fmla="*/ 74 w 162"/>
                <a:gd name="T59" fmla="*/ 53 h 83"/>
                <a:gd name="T60" fmla="*/ 87 w 162"/>
                <a:gd name="T61" fmla="*/ 48 h 83"/>
                <a:gd name="T62" fmla="*/ 91 w 162"/>
                <a:gd name="T63" fmla="*/ 49 h 83"/>
                <a:gd name="T64" fmla="*/ 80 w 162"/>
                <a:gd name="T65" fmla="*/ 62 h 83"/>
                <a:gd name="T66" fmla="*/ 63 w 162"/>
                <a:gd name="T67" fmla="*/ 63 h 83"/>
                <a:gd name="T68" fmla="*/ 53 w 162"/>
                <a:gd name="T69" fmla="*/ 69 h 83"/>
                <a:gd name="T70" fmla="*/ 44 w 162"/>
                <a:gd name="T71" fmla="*/ 70 h 83"/>
                <a:gd name="T72" fmla="*/ 49 w 162"/>
                <a:gd name="T73" fmla="*/ 83 h 83"/>
                <a:gd name="T74" fmla="*/ 67 w 162"/>
                <a:gd name="T75" fmla="*/ 81 h 83"/>
                <a:gd name="T76" fmla="*/ 76 w 162"/>
                <a:gd name="T77" fmla="*/ 75 h 83"/>
                <a:gd name="T78" fmla="*/ 85 w 162"/>
                <a:gd name="T79" fmla="*/ 66 h 83"/>
                <a:gd name="T80" fmla="*/ 94 w 162"/>
                <a:gd name="T81" fmla="*/ 67 h 83"/>
                <a:gd name="T82" fmla="*/ 105 w 162"/>
                <a:gd name="T83" fmla="*/ 63 h 83"/>
                <a:gd name="T84" fmla="*/ 113 w 162"/>
                <a:gd name="T85" fmla="*/ 59 h 83"/>
                <a:gd name="T86" fmla="*/ 119 w 162"/>
                <a:gd name="T87" fmla="*/ 63 h 83"/>
                <a:gd name="T88" fmla="*/ 132 w 162"/>
                <a:gd name="T89" fmla="*/ 61 h 83"/>
                <a:gd name="T90" fmla="*/ 139 w 162"/>
                <a:gd name="T91" fmla="*/ 60 h 83"/>
                <a:gd name="T92" fmla="*/ 154 w 162"/>
                <a:gd name="T93" fmla="*/ 60 h 83"/>
                <a:gd name="T94" fmla="*/ 159 w 162"/>
                <a:gd name="T95" fmla="*/ 55 h 83"/>
                <a:gd name="T96" fmla="*/ 156 w 162"/>
                <a:gd name="T97" fmla="*/ 27 h 83"/>
                <a:gd name="T98" fmla="*/ 152 w 162"/>
                <a:gd name="T99" fmla="*/ 22 h 83"/>
                <a:gd name="T100" fmla="*/ 150 w 162"/>
                <a:gd name="T101" fmla="*/ 32 h 83"/>
                <a:gd name="T102" fmla="*/ 147 w 162"/>
                <a:gd name="T103" fmla="*/ 36 h 83"/>
                <a:gd name="T104" fmla="*/ 145 w 162"/>
                <a:gd name="T105" fmla="*/ 43 h 83"/>
                <a:gd name="T106" fmla="*/ 135 w 162"/>
                <a:gd name="T107" fmla="*/ 35 h 83"/>
                <a:gd name="T108" fmla="*/ 133 w 162"/>
                <a:gd name="T109" fmla="*/ 21 h 83"/>
                <a:gd name="T110" fmla="*/ 127 w 162"/>
                <a:gd name="T111" fmla="*/ 26 h 83"/>
                <a:gd name="T112" fmla="*/ 119 w 162"/>
                <a:gd name="T113" fmla="*/ 19 h 83"/>
                <a:gd name="T114" fmla="*/ 111 w 162"/>
                <a:gd name="T115" fmla="*/ 11 h 83"/>
                <a:gd name="T116" fmla="*/ 105 w 162"/>
                <a:gd name="T117" fmla="*/ 0 h 8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62"/>
                <a:gd name="T178" fmla="*/ 0 h 83"/>
                <a:gd name="T179" fmla="*/ 162 w 162"/>
                <a:gd name="T180" fmla="*/ 83 h 8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62" h="83">
                  <a:moveTo>
                    <a:pt x="105" y="0"/>
                  </a:moveTo>
                  <a:lnTo>
                    <a:pt x="105" y="4"/>
                  </a:lnTo>
                  <a:lnTo>
                    <a:pt x="103" y="4"/>
                  </a:lnTo>
                  <a:lnTo>
                    <a:pt x="101" y="4"/>
                  </a:lnTo>
                  <a:lnTo>
                    <a:pt x="99" y="3"/>
                  </a:lnTo>
                  <a:lnTo>
                    <a:pt x="101" y="7"/>
                  </a:lnTo>
                  <a:lnTo>
                    <a:pt x="103" y="13"/>
                  </a:lnTo>
                  <a:lnTo>
                    <a:pt x="100" y="13"/>
                  </a:lnTo>
                  <a:lnTo>
                    <a:pt x="99" y="15"/>
                  </a:lnTo>
                  <a:lnTo>
                    <a:pt x="100" y="15"/>
                  </a:lnTo>
                  <a:lnTo>
                    <a:pt x="101" y="17"/>
                  </a:lnTo>
                  <a:lnTo>
                    <a:pt x="101" y="20"/>
                  </a:lnTo>
                  <a:lnTo>
                    <a:pt x="99" y="26"/>
                  </a:lnTo>
                  <a:lnTo>
                    <a:pt x="110" y="31"/>
                  </a:lnTo>
                  <a:lnTo>
                    <a:pt x="107" y="34"/>
                  </a:lnTo>
                  <a:lnTo>
                    <a:pt x="105" y="39"/>
                  </a:lnTo>
                  <a:lnTo>
                    <a:pt x="108" y="39"/>
                  </a:lnTo>
                  <a:lnTo>
                    <a:pt x="111" y="39"/>
                  </a:lnTo>
                  <a:lnTo>
                    <a:pt x="112" y="40"/>
                  </a:lnTo>
                  <a:lnTo>
                    <a:pt x="113" y="41"/>
                  </a:lnTo>
                  <a:lnTo>
                    <a:pt x="113" y="46"/>
                  </a:lnTo>
                  <a:lnTo>
                    <a:pt x="92" y="43"/>
                  </a:lnTo>
                  <a:lnTo>
                    <a:pt x="85" y="43"/>
                  </a:lnTo>
                  <a:lnTo>
                    <a:pt x="79" y="43"/>
                  </a:lnTo>
                  <a:lnTo>
                    <a:pt x="78" y="39"/>
                  </a:lnTo>
                  <a:lnTo>
                    <a:pt x="76" y="39"/>
                  </a:lnTo>
                  <a:lnTo>
                    <a:pt x="72" y="39"/>
                  </a:lnTo>
                  <a:lnTo>
                    <a:pt x="71" y="38"/>
                  </a:lnTo>
                  <a:lnTo>
                    <a:pt x="70" y="35"/>
                  </a:lnTo>
                  <a:lnTo>
                    <a:pt x="70" y="34"/>
                  </a:lnTo>
                  <a:lnTo>
                    <a:pt x="66" y="33"/>
                  </a:lnTo>
                  <a:lnTo>
                    <a:pt x="64" y="33"/>
                  </a:lnTo>
                  <a:lnTo>
                    <a:pt x="57" y="33"/>
                  </a:lnTo>
                  <a:lnTo>
                    <a:pt x="53" y="31"/>
                  </a:lnTo>
                  <a:lnTo>
                    <a:pt x="50" y="27"/>
                  </a:lnTo>
                  <a:lnTo>
                    <a:pt x="46" y="27"/>
                  </a:lnTo>
                  <a:lnTo>
                    <a:pt x="42" y="27"/>
                  </a:lnTo>
                  <a:lnTo>
                    <a:pt x="38" y="27"/>
                  </a:lnTo>
                  <a:lnTo>
                    <a:pt x="35" y="27"/>
                  </a:lnTo>
                  <a:lnTo>
                    <a:pt x="32" y="24"/>
                  </a:lnTo>
                  <a:lnTo>
                    <a:pt x="28" y="24"/>
                  </a:lnTo>
                  <a:lnTo>
                    <a:pt x="23" y="24"/>
                  </a:lnTo>
                  <a:lnTo>
                    <a:pt x="22" y="27"/>
                  </a:lnTo>
                  <a:lnTo>
                    <a:pt x="17" y="27"/>
                  </a:lnTo>
                  <a:lnTo>
                    <a:pt x="12" y="26"/>
                  </a:lnTo>
                  <a:lnTo>
                    <a:pt x="11" y="32"/>
                  </a:lnTo>
                  <a:lnTo>
                    <a:pt x="11" y="35"/>
                  </a:lnTo>
                  <a:lnTo>
                    <a:pt x="11" y="36"/>
                  </a:lnTo>
                  <a:lnTo>
                    <a:pt x="12" y="38"/>
                  </a:lnTo>
                  <a:lnTo>
                    <a:pt x="18" y="39"/>
                  </a:lnTo>
                  <a:lnTo>
                    <a:pt x="15" y="40"/>
                  </a:lnTo>
                  <a:lnTo>
                    <a:pt x="11" y="42"/>
                  </a:lnTo>
                  <a:lnTo>
                    <a:pt x="8" y="41"/>
                  </a:lnTo>
                  <a:lnTo>
                    <a:pt x="5" y="41"/>
                  </a:lnTo>
                  <a:lnTo>
                    <a:pt x="4" y="42"/>
                  </a:lnTo>
                  <a:lnTo>
                    <a:pt x="3" y="43"/>
                  </a:lnTo>
                  <a:lnTo>
                    <a:pt x="4" y="48"/>
                  </a:lnTo>
                  <a:lnTo>
                    <a:pt x="14" y="47"/>
                  </a:lnTo>
                  <a:lnTo>
                    <a:pt x="16" y="47"/>
                  </a:lnTo>
                  <a:lnTo>
                    <a:pt x="14" y="48"/>
                  </a:lnTo>
                  <a:lnTo>
                    <a:pt x="11" y="50"/>
                  </a:lnTo>
                  <a:lnTo>
                    <a:pt x="7" y="52"/>
                  </a:lnTo>
                  <a:lnTo>
                    <a:pt x="3" y="52"/>
                  </a:lnTo>
                  <a:lnTo>
                    <a:pt x="0" y="54"/>
                  </a:lnTo>
                  <a:lnTo>
                    <a:pt x="1" y="58"/>
                  </a:lnTo>
                  <a:lnTo>
                    <a:pt x="4" y="60"/>
                  </a:lnTo>
                  <a:lnTo>
                    <a:pt x="9" y="59"/>
                  </a:lnTo>
                  <a:lnTo>
                    <a:pt x="17" y="56"/>
                  </a:lnTo>
                  <a:lnTo>
                    <a:pt x="18" y="58"/>
                  </a:lnTo>
                  <a:lnTo>
                    <a:pt x="19" y="58"/>
                  </a:lnTo>
                  <a:lnTo>
                    <a:pt x="19" y="62"/>
                  </a:lnTo>
                  <a:lnTo>
                    <a:pt x="22" y="62"/>
                  </a:lnTo>
                  <a:lnTo>
                    <a:pt x="23" y="62"/>
                  </a:lnTo>
                  <a:lnTo>
                    <a:pt x="23" y="59"/>
                  </a:lnTo>
                  <a:lnTo>
                    <a:pt x="23" y="55"/>
                  </a:lnTo>
                  <a:lnTo>
                    <a:pt x="28" y="55"/>
                  </a:lnTo>
                  <a:lnTo>
                    <a:pt x="28" y="60"/>
                  </a:lnTo>
                  <a:lnTo>
                    <a:pt x="28" y="63"/>
                  </a:lnTo>
                  <a:lnTo>
                    <a:pt x="31" y="63"/>
                  </a:lnTo>
                  <a:lnTo>
                    <a:pt x="34" y="59"/>
                  </a:lnTo>
                  <a:lnTo>
                    <a:pt x="36" y="59"/>
                  </a:lnTo>
                  <a:lnTo>
                    <a:pt x="36" y="56"/>
                  </a:lnTo>
                  <a:lnTo>
                    <a:pt x="35" y="53"/>
                  </a:lnTo>
                  <a:lnTo>
                    <a:pt x="35" y="52"/>
                  </a:lnTo>
                  <a:lnTo>
                    <a:pt x="37" y="49"/>
                  </a:lnTo>
                  <a:lnTo>
                    <a:pt x="36" y="47"/>
                  </a:lnTo>
                  <a:lnTo>
                    <a:pt x="36" y="46"/>
                  </a:lnTo>
                  <a:lnTo>
                    <a:pt x="36" y="47"/>
                  </a:lnTo>
                  <a:lnTo>
                    <a:pt x="36" y="42"/>
                  </a:lnTo>
                  <a:lnTo>
                    <a:pt x="41" y="42"/>
                  </a:lnTo>
                  <a:lnTo>
                    <a:pt x="41" y="58"/>
                  </a:lnTo>
                  <a:lnTo>
                    <a:pt x="46" y="56"/>
                  </a:lnTo>
                  <a:lnTo>
                    <a:pt x="51" y="56"/>
                  </a:lnTo>
                  <a:lnTo>
                    <a:pt x="56" y="56"/>
                  </a:lnTo>
                  <a:lnTo>
                    <a:pt x="62" y="54"/>
                  </a:lnTo>
                  <a:lnTo>
                    <a:pt x="63" y="53"/>
                  </a:lnTo>
                  <a:lnTo>
                    <a:pt x="64" y="50"/>
                  </a:lnTo>
                  <a:lnTo>
                    <a:pt x="70" y="50"/>
                  </a:lnTo>
                  <a:lnTo>
                    <a:pt x="71" y="54"/>
                  </a:lnTo>
                  <a:lnTo>
                    <a:pt x="74" y="54"/>
                  </a:lnTo>
                  <a:lnTo>
                    <a:pt x="74" y="53"/>
                  </a:lnTo>
                  <a:lnTo>
                    <a:pt x="81" y="54"/>
                  </a:lnTo>
                  <a:lnTo>
                    <a:pt x="87" y="52"/>
                  </a:lnTo>
                  <a:lnTo>
                    <a:pt x="87" y="48"/>
                  </a:lnTo>
                  <a:lnTo>
                    <a:pt x="88" y="48"/>
                  </a:lnTo>
                  <a:lnTo>
                    <a:pt x="91" y="48"/>
                  </a:lnTo>
                  <a:lnTo>
                    <a:pt x="91" y="49"/>
                  </a:lnTo>
                  <a:lnTo>
                    <a:pt x="91" y="52"/>
                  </a:lnTo>
                  <a:lnTo>
                    <a:pt x="88" y="55"/>
                  </a:lnTo>
                  <a:lnTo>
                    <a:pt x="86" y="58"/>
                  </a:lnTo>
                  <a:lnTo>
                    <a:pt x="80" y="62"/>
                  </a:lnTo>
                  <a:lnTo>
                    <a:pt x="76" y="63"/>
                  </a:lnTo>
                  <a:lnTo>
                    <a:pt x="72" y="63"/>
                  </a:lnTo>
                  <a:lnTo>
                    <a:pt x="67" y="62"/>
                  </a:lnTo>
                  <a:lnTo>
                    <a:pt x="63" y="63"/>
                  </a:lnTo>
                  <a:lnTo>
                    <a:pt x="56" y="66"/>
                  </a:lnTo>
                  <a:lnTo>
                    <a:pt x="55" y="67"/>
                  </a:lnTo>
                  <a:lnTo>
                    <a:pt x="53" y="69"/>
                  </a:lnTo>
                  <a:lnTo>
                    <a:pt x="51" y="69"/>
                  </a:lnTo>
                  <a:lnTo>
                    <a:pt x="48" y="69"/>
                  </a:lnTo>
                  <a:lnTo>
                    <a:pt x="44" y="70"/>
                  </a:lnTo>
                  <a:lnTo>
                    <a:pt x="43" y="74"/>
                  </a:lnTo>
                  <a:lnTo>
                    <a:pt x="43" y="77"/>
                  </a:lnTo>
                  <a:lnTo>
                    <a:pt x="44" y="80"/>
                  </a:lnTo>
                  <a:lnTo>
                    <a:pt x="49" y="83"/>
                  </a:lnTo>
                  <a:lnTo>
                    <a:pt x="53" y="83"/>
                  </a:lnTo>
                  <a:lnTo>
                    <a:pt x="58" y="83"/>
                  </a:lnTo>
                  <a:lnTo>
                    <a:pt x="67" y="81"/>
                  </a:lnTo>
                  <a:lnTo>
                    <a:pt x="69" y="79"/>
                  </a:lnTo>
                  <a:lnTo>
                    <a:pt x="70" y="76"/>
                  </a:lnTo>
                  <a:lnTo>
                    <a:pt x="74" y="75"/>
                  </a:lnTo>
                  <a:lnTo>
                    <a:pt x="76" y="75"/>
                  </a:lnTo>
                  <a:lnTo>
                    <a:pt x="78" y="74"/>
                  </a:lnTo>
                  <a:lnTo>
                    <a:pt x="81" y="69"/>
                  </a:lnTo>
                  <a:lnTo>
                    <a:pt x="83" y="67"/>
                  </a:lnTo>
                  <a:lnTo>
                    <a:pt x="85" y="66"/>
                  </a:lnTo>
                  <a:lnTo>
                    <a:pt x="87" y="66"/>
                  </a:lnTo>
                  <a:lnTo>
                    <a:pt x="90" y="66"/>
                  </a:lnTo>
                  <a:lnTo>
                    <a:pt x="92" y="67"/>
                  </a:lnTo>
                  <a:lnTo>
                    <a:pt x="94" y="67"/>
                  </a:lnTo>
                  <a:lnTo>
                    <a:pt x="98" y="63"/>
                  </a:lnTo>
                  <a:lnTo>
                    <a:pt x="101" y="63"/>
                  </a:lnTo>
                  <a:lnTo>
                    <a:pt x="105" y="63"/>
                  </a:lnTo>
                  <a:lnTo>
                    <a:pt x="108" y="63"/>
                  </a:lnTo>
                  <a:lnTo>
                    <a:pt x="111" y="62"/>
                  </a:lnTo>
                  <a:lnTo>
                    <a:pt x="113" y="59"/>
                  </a:lnTo>
                  <a:lnTo>
                    <a:pt x="115" y="59"/>
                  </a:lnTo>
                  <a:lnTo>
                    <a:pt x="118" y="59"/>
                  </a:lnTo>
                  <a:lnTo>
                    <a:pt x="119" y="61"/>
                  </a:lnTo>
                  <a:lnTo>
                    <a:pt x="119" y="63"/>
                  </a:lnTo>
                  <a:lnTo>
                    <a:pt x="121" y="65"/>
                  </a:lnTo>
                  <a:lnTo>
                    <a:pt x="126" y="65"/>
                  </a:lnTo>
                  <a:lnTo>
                    <a:pt x="129" y="63"/>
                  </a:lnTo>
                  <a:lnTo>
                    <a:pt x="132" y="61"/>
                  </a:lnTo>
                  <a:lnTo>
                    <a:pt x="133" y="58"/>
                  </a:lnTo>
                  <a:lnTo>
                    <a:pt x="135" y="58"/>
                  </a:lnTo>
                  <a:lnTo>
                    <a:pt x="136" y="59"/>
                  </a:lnTo>
                  <a:lnTo>
                    <a:pt x="139" y="60"/>
                  </a:lnTo>
                  <a:lnTo>
                    <a:pt x="143" y="60"/>
                  </a:lnTo>
                  <a:lnTo>
                    <a:pt x="148" y="60"/>
                  </a:lnTo>
                  <a:lnTo>
                    <a:pt x="152" y="59"/>
                  </a:lnTo>
                  <a:lnTo>
                    <a:pt x="154" y="60"/>
                  </a:lnTo>
                  <a:lnTo>
                    <a:pt x="155" y="60"/>
                  </a:lnTo>
                  <a:lnTo>
                    <a:pt x="157" y="58"/>
                  </a:lnTo>
                  <a:lnTo>
                    <a:pt x="159" y="55"/>
                  </a:lnTo>
                  <a:lnTo>
                    <a:pt x="162" y="54"/>
                  </a:lnTo>
                  <a:lnTo>
                    <a:pt x="161" y="40"/>
                  </a:lnTo>
                  <a:lnTo>
                    <a:pt x="160" y="33"/>
                  </a:lnTo>
                  <a:lnTo>
                    <a:pt x="156" y="27"/>
                  </a:lnTo>
                  <a:lnTo>
                    <a:pt x="154" y="26"/>
                  </a:lnTo>
                  <a:lnTo>
                    <a:pt x="152" y="24"/>
                  </a:lnTo>
                  <a:lnTo>
                    <a:pt x="152" y="22"/>
                  </a:lnTo>
                  <a:lnTo>
                    <a:pt x="149" y="22"/>
                  </a:lnTo>
                  <a:lnTo>
                    <a:pt x="148" y="24"/>
                  </a:lnTo>
                  <a:lnTo>
                    <a:pt x="148" y="31"/>
                  </a:lnTo>
                  <a:lnTo>
                    <a:pt x="150" y="32"/>
                  </a:lnTo>
                  <a:lnTo>
                    <a:pt x="149" y="34"/>
                  </a:lnTo>
                  <a:lnTo>
                    <a:pt x="148" y="34"/>
                  </a:lnTo>
                  <a:lnTo>
                    <a:pt x="147" y="35"/>
                  </a:lnTo>
                  <a:lnTo>
                    <a:pt x="147" y="36"/>
                  </a:lnTo>
                  <a:lnTo>
                    <a:pt x="147" y="41"/>
                  </a:lnTo>
                  <a:lnTo>
                    <a:pt x="146" y="42"/>
                  </a:lnTo>
                  <a:lnTo>
                    <a:pt x="145" y="43"/>
                  </a:lnTo>
                  <a:lnTo>
                    <a:pt x="142" y="33"/>
                  </a:lnTo>
                  <a:lnTo>
                    <a:pt x="135" y="35"/>
                  </a:lnTo>
                  <a:lnTo>
                    <a:pt x="136" y="29"/>
                  </a:lnTo>
                  <a:lnTo>
                    <a:pt x="136" y="24"/>
                  </a:lnTo>
                  <a:lnTo>
                    <a:pt x="135" y="21"/>
                  </a:lnTo>
                  <a:lnTo>
                    <a:pt x="133" y="21"/>
                  </a:lnTo>
                  <a:lnTo>
                    <a:pt x="131" y="21"/>
                  </a:lnTo>
                  <a:lnTo>
                    <a:pt x="129" y="25"/>
                  </a:lnTo>
                  <a:lnTo>
                    <a:pt x="127" y="26"/>
                  </a:lnTo>
                  <a:lnTo>
                    <a:pt x="126" y="26"/>
                  </a:lnTo>
                  <a:lnTo>
                    <a:pt x="122" y="22"/>
                  </a:lnTo>
                  <a:lnTo>
                    <a:pt x="119" y="19"/>
                  </a:lnTo>
                  <a:lnTo>
                    <a:pt x="115" y="17"/>
                  </a:lnTo>
                  <a:lnTo>
                    <a:pt x="113" y="17"/>
                  </a:lnTo>
                  <a:lnTo>
                    <a:pt x="112" y="15"/>
                  </a:lnTo>
                  <a:lnTo>
                    <a:pt x="111" y="11"/>
                  </a:lnTo>
                  <a:lnTo>
                    <a:pt x="111" y="6"/>
                  </a:lnTo>
                  <a:lnTo>
                    <a:pt x="110" y="3"/>
                  </a:lnTo>
                  <a:lnTo>
                    <a:pt x="107" y="1"/>
                  </a:lnTo>
                  <a:lnTo>
                    <a:pt x="105"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72" name="Freeform 515"/>
            <p:cNvSpPr>
              <a:spLocks/>
            </p:cNvSpPr>
            <p:nvPr/>
          </p:nvSpPr>
          <p:spPr bwMode="auto">
            <a:xfrm>
              <a:off x="1193" y="886"/>
              <a:ext cx="8" cy="8"/>
            </a:xfrm>
            <a:custGeom>
              <a:avLst/>
              <a:gdLst>
                <a:gd name="T0" fmla="*/ 2 w 8"/>
                <a:gd name="T1" fmla="*/ 0 h 8"/>
                <a:gd name="T2" fmla="*/ 2 w 8"/>
                <a:gd name="T3" fmla="*/ 0 h 8"/>
                <a:gd name="T4" fmla="*/ 2 w 8"/>
                <a:gd name="T5" fmla="*/ 3 h 8"/>
                <a:gd name="T6" fmla="*/ 2 w 8"/>
                <a:gd name="T7" fmla="*/ 3 h 8"/>
                <a:gd name="T8" fmla="*/ 0 w 8"/>
                <a:gd name="T9" fmla="*/ 3 h 8"/>
                <a:gd name="T10" fmla="*/ 0 w 8"/>
                <a:gd name="T11" fmla="*/ 4 h 8"/>
                <a:gd name="T12" fmla="*/ 0 w 8"/>
                <a:gd name="T13" fmla="*/ 8 h 8"/>
                <a:gd name="T14" fmla="*/ 0 w 8"/>
                <a:gd name="T15" fmla="*/ 8 h 8"/>
                <a:gd name="T16" fmla="*/ 4 w 8"/>
                <a:gd name="T17" fmla="*/ 7 h 8"/>
                <a:gd name="T18" fmla="*/ 8 w 8"/>
                <a:gd name="T19" fmla="*/ 7 h 8"/>
                <a:gd name="T20" fmla="*/ 8 w 8"/>
                <a:gd name="T21" fmla="*/ 7 h 8"/>
                <a:gd name="T22" fmla="*/ 8 w 8"/>
                <a:gd name="T23" fmla="*/ 1 h 8"/>
                <a:gd name="T24" fmla="*/ 6 w 8"/>
                <a:gd name="T25" fmla="*/ 0 h 8"/>
                <a:gd name="T26" fmla="*/ 6 w 8"/>
                <a:gd name="T27" fmla="*/ 0 h 8"/>
                <a:gd name="T28" fmla="*/ 4 w 8"/>
                <a:gd name="T29" fmla="*/ 0 h 8"/>
                <a:gd name="T30" fmla="*/ 2 w 8"/>
                <a:gd name="T31" fmla="*/ 0 h 8"/>
                <a:gd name="T32" fmla="*/ 2 w 8"/>
                <a:gd name="T33" fmla="*/ 0 h 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
                <a:gd name="T52" fmla="*/ 0 h 8"/>
                <a:gd name="T53" fmla="*/ 8 w 8"/>
                <a:gd name="T54" fmla="*/ 8 h 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 h="8">
                  <a:moveTo>
                    <a:pt x="2" y="0"/>
                  </a:moveTo>
                  <a:lnTo>
                    <a:pt x="2" y="0"/>
                  </a:lnTo>
                  <a:lnTo>
                    <a:pt x="2" y="3"/>
                  </a:lnTo>
                  <a:lnTo>
                    <a:pt x="0" y="3"/>
                  </a:lnTo>
                  <a:lnTo>
                    <a:pt x="0" y="4"/>
                  </a:lnTo>
                  <a:lnTo>
                    <a:pt x="0" y="8"/>
                  </a:lnTo>
                  <a:lnTo>
                    <a:pt x="4" y="7"/>
                  </a:lnTo>
                  <a:lnTo>
                    <a:pt x="8" y="7"/>
                  </a:lnTo>
                  <a:lnTo>
                    <a:pt x="8" y="1"/>
                  </a:lnTo>
                  <a:lnTo>
                    <a:pt x="6" y="0"/>
                  </a:lnTo>
                  <a:lnTo>
                    <a:pt x="4" y="0"/>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73" name="Freeform 516"/>
            <p:cNvSpPr>
              <a:spLocks/>
            </p:cNvSpPr>
            <p:nvPr/>
          </p:nvSpPr>
          <p:spPr bwMode="auto">
            <a:xfrm>
              <a:off x="1181" y="900"/>
              <a:ext cx="5" cy="6"/>
            </a:xfrm>
            <a:custGeom>
              <a:avLst/>
              <a:gdLst>
                <a:gd name="T0" fmla="*/ 2 w 5"/>
                <a:gd name="T1" fmla="*/ 0 h 6"/>
                <a:gd name="T2" fmla="*/ 2 w 5"/>
                <a:gd name="T3" fmla="*/ 0 h 6"/>
                <a:gd name="T4" fmla="*/ 0 w 5"/>
                <a:gd name="T5" fmla="*/ 2 h 6"/>
                <a:gd name="T6" fmla="*/ 1 w 5"/>
                <a:gd name="T7" fmla="*/ 3 h 6"/>
                <a:gd name="T8" fmla="*/ 4 w 5"/>
                <a:gd name="T9" fmla="*/ 6 h 6"/>
                <a:gd name="T10" fmla="*/ 5 w 5"/>
                <a:gd name="T11" fmla="*/ 1 h 6"/>
                <a:gd name="T12" fmla="*/ 2 w 5"/>
                <a:gd name="T13" fmla="*/ 0 h 6"/>
                <a:gd name="T14" fmla="*/ 0 60000 65536"/>
                <a:gd name="T15" fmla="*/ 0 60000 65536"/>
                <a:gd name="T16" fmla="*/ 0 60000 65536"/>
                <a:gd name="T17" fmla="*/ 0 60000 65536"/>
                <a:gd name="T18" fmla="*/ 0 60000 65536"/>
                <a:gd name="T19" fmla="*/ 0 60000 65536"/>
                <a:gd name="T20" fmla="*/ 0 60000 65536"/>
                <a:gd name="T21" fmla="*/ 0 w 5"/>
                <a:gd name="T22" fmla="*/ 0 h 6"/>
                <a:gd name="T23" fmla="*/ 5 w 5"/>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6">
                  <a:moveTo>
                    <a:pt x="2" y="0"/>
                  </a:moveTo>
                  <a:lnTo>
                    <a:pt x="2" y="0"/>
                  </a:lnTo>
                  <a:lnTo>
                    <a:pt x="0" y="2"/>
                  </a:lnTo>
                  <a:lnTo>
                    <a:pt x="1" y="3"/>
                  </a:lnTo>
                  <a:lnTo>
                    <a:pt x="4" y="6"/>
                  </a:lnTo>
                  <a:lnTo>
                    <a:pt x="5" y="1"/>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74" name="Freeform 517"/>
            <p:cNvSpPr>
              <a:spLocks/>
            </p:cNvSpPr>
            <p:nvPr/>
          </p:nvSpPr>
          <p:spPr bwMode="auto">
            <a:xfrm>
              <a:off x="1139" y="909"/>
              <a:ext cx="19" cy="25"/>
            </a:xfrm>
            <a:custGeom>
              <a:avLst/>
              <a:gdLst>
                <a:gd name="T0" fmla="*/ 15 w 19"/>
                <a:gd name="T1" fmla="*/ 0 h 25"/>
                <a:gd name="T2" fmla="*/ 15 w 19"/>
                <a:gd name="T3" fmla="*/ 0 h 25"/>
                <a:gd name="T4" fmla="*/ 12 w 19"/>
                <a:gd name="T5" fmla="*/ 4 h 25"/>
                <a:gd name="T6" fmla="*/ 12 w 19"/>
                <a:gd name="T7" fmla="*/ 4 h 25"/>
                <a:gd name="T8" fmla="*/ 12 w 19"/>
                <a:gd name="T9" fmla="*/ 6 h 25"/>
                <a:gd name="T10" fmla="*/ 12 w 19"/>
                <a:gd name="T11" fmla="*/ 8 h 25"/>
                <a:gd name="T12" fmla="*/ 12 w 19"/>
                <a:gd name="T13" fmla="*/ 8 h 25"/>
                <a:gd name="T14" fmla="*/ 8 w 19"/>
                <a:gd name="T15" fmla="*/ 11 h 25"/>
                <a:gd name="T16" fmla="*/ 4 w 19"/>
                <a:gd name="T17" fmla="*/ 13 h 25"/>
                <a:gd name="T18" fmla="*/ 4 w 19"/>
                <a:gd name="T19" fmla="*/ 13 h 25"/>
                <a:gd name="T20" fmla="*/ 2 w 19"/>
                <a:gd name="T21" fmla="*/ 15 h 25"/>
                <a:gd name="T22" fmla="*/ 1 w 19"/>
                <a:gd name="T23" fmla="*/ 19 h 25"/>
                <a:gd name="T24" fmla="*/ 1 w 19"/>
                <a:gd name="T25" fmla="*/ 19 h 25"/>
                <a:gd name="T26" fmla="*/ 0 w 19"/>
                <a:gd name="T27" fmla="*/ 19 h 25"/>
                <a:gd name="T28" fmla="*/ 0 w 19"/>
                <a:gd name="T29" fmla="*/ 20 h 25"/>
                <a:gd name="T30" fmla="*/ 0 w 19"/>
                <a:gd name="T31" fmla="*/ 23 h 25"/>
                <a:gd name="T32" fmla="*/ 0 w 19"/>
                <a:gd name="T33" fmla="*/ 23 h 25"/>
                <a:gd name="T34" fmla="*/ 12 w 19"/>
                <a:gd name="T35" fmla="*/ 25 h 25"/>
                <a:gd name="T36" fmla="*/ 12 w 19"/>
                <a:gd name="T37" fmla="*/ 25 h 25"/>
                <a:gd name="T38" fmla="*/ 12 w 19"/>
                <a:gd name="T39" fmla="*/ 19 h 25"/>
                <a:gd name="T40" fmla="*/ 15 w 19"/>
                <a:gd name="T41" fmla="*/ 13 h 25"/>
                <a:gd name="T42" fmla="*/ 15 w 19"/>
                <a:gd name="T43" fmla="*/ 13 h 25"/>
                <a:gd name="T44" fmla="*/ 16 w 19"/>
                <a:gd name="T45" fmla="*/ 12 h 25"/>
                <a:gd name="T46" fmla="*/ 17 w 19"/>
                <a:gd name="T47" fmla="*/ 12 h 25"/>
                <a:gd name="T48" fmla="*/ 17 w 19"/>
                <a:gd name="T49" fmla="*/ 12 h 25"/>
                <a:gd name="T50" fmla="*/ 18 w 19"/>
                <a:gd name="T51" fmla="*/ 9 h 25"/>
                <a:gd name="T52" fmla="*/ 19 w 19"/>
                <a:gd name="T53" fmla="*/ 7 h 25"/>
                <a:gd name="T54" fmla="*/ 19 w 19"/>
                <a:gd name="T55" fmla="*/ 1 h 25"/>
                <a:gd name="T56" fmla="*/ 19 w 19"/>
                <a:gd name="T57" fmla="*/ 1 h 25"/>
                <a:gd name="T58" fmla="*/ 15 w 19"/>
                <a:gd name="T59" fmla="*/ 0 h 25"/>
                <a:gd name="T60" fmla="*/ 15 w 19"/>
                <a:gd name="T61" fmla="*/ 0 h 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9"/>
                <a:gd name="T94" fmla="*/ 0 h 25"/>
                <a:gd name="T95" fmla="*/ 19 w 19"/>
                <a:gd name="T96" fmla="*/ 25 h 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9" h="25">
                  <a:moveTo>
                    <a:pt x="15" y="0"/>
                  </a:moveTo>
                  <a:lnTo>
                    <a:pt x="15" y="0"/>
                  </a:lnTo>
                  <a:lnTo>
                    <a:pt x="12" y="4"/>
                  </a:lnTo>
                  <a:lnTo>
                    <a:pt x="12" y="6"/>
                  </a:lnTo>
                  <a:lnTo>
                    <a:pt x="12" y="8"/>
                  </a:lnTo>
                  <a:lnTo>
                    <a:pt x="8" y="11"/>
                  </a:lnTo>
                  <a:lnTo>
                    <a:pt x="4" y="13"/>
                  </a:lnTo>
                  <a:lnTo>
                    <a:pt x="2" y="15"/>
                  </a:lnTo>
                  <a:lnTo>
                    <a:pt x="1" y="19"/>
                  </a:lnTo>
                  <a:lnTo>
                    <a:pt x="0" y="19"/>
                  </a:lnTo>
                  <a:lnTo>
                    <a:pt x="0" y="20"/>
                  </a:lnTo>
                  <a:lnTo>
                    <a:pt x="0" y="23"/>
                  </a:lnTo>
                  <a:lnTo>
                    <a:pt x="12" y="25"/>
                  </a:lnTo>
                  <a:lnTo>
                    <a:pt x="12" y="19"/>
                  </a:lnTo>
                  <a:lnTo>
                    <a:pt x="15" y="13"/>
                  </a:lnTo>
                  <a:lnTo>
                    <a:pt x="16" y="12"/>
                  </a:lnTo>
                  <a:lnTo>
                    <a:pt x="17" y="12"/>
                  </a:lnTo>
                  <a:lnTo>
                    <a:pt x="18" y="9"/>
                  </a:lnTo>
                  <a:lnTo>
                    <a:pt x="19" y="7"/>
                  </a:lnTo>
                  <a:lnTo>
                    <a:pt x="19" y="1"/>
                  </a:lnTo>
                  <a:lnTo>
                    <a:pt x="15"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75" name="Freeform 518"/>
            <p:cNvSpPr>
              <a:spLocks/>
            </p:cNvSpPr>
            <p:nvPr/>
          </p:nvSpPr>
          <p:spPr bwMode="auto">
            <a:xfrm>
              <a:off x="1354" y="934"/>
              <a:ext cx="6" cy="10"/>
            </a:xfrm>
            <a:custGeom>
              <a:avLst/>
              <a:gdLst>
                <a:gd name="T0" fmla="*/ 1 w 6"/>
                <a:gd name="T1" fmla="*/ 0 h 10"/>
                <a:gd name="T2" fmla="*/ 1 w 6"/>
                <a:gd name="T3" fmla="*/ 0 h 10"/>
                <a:gd name="T4" fmla="*/ 0 w 6"/>
                <a:gd name="T5" fmla="*/ 8 h 10"/>
                <a:gd name="T6" fmla="*/ 2 w 6"/>
                <a:gd name="T7" fmla="*/ 9 h 10"/>
                <a:gd name="T8" fmla="*/ 2 w 6"/>
                <a:gd name="T9" fmla="*/ 9 h 10"/>
                <a:gd name="T10" fmla="*/ 2 w 6"/>
                <a:gd name="T11" fmla="*/ 10 h 10"/>
                <a:gd name="T12" fmla="*/ 3 w 6"/>
                <a:gd name="T13" fmla="*/ 10 h 10"/>
                <a:gd name="T14" fmla="*/ 4 w 6"/>
                <a:gd name="T15" fmla="*/ 9 h 10"/>
                <a:gd name="T16" fmla="*/ 4 w 6"/>
                <a:gd name="T17" fmla="*/ 9 h 10"/>
                <a:gd name="T18" fmla="*/ 4 w 6"/>
                <a:gd name="T19" fmla="*/ 9 h 10"/>
                <a:gd name="T20" fmla="*/ 6 w 6"/>
                <a:gd name="T21" fmla="*/ 7 h 10"/>
                <a:gd name="T22" fmla="*/ 4 w 6"/>
                <a:gd name="T23" fmla="*/ 2 h 10"/>
                <a:gd name="T24" fmla="*/ 4 w 6"/>
                <a:gd name="T25" fmla="*/ 2 h 10"/>
                <a:gd name="T26" fmla="*/ 3 w 6"/>
                <a:gd name="T27" fmla="*/ 1 h 10"/>
                <a:gd name="T28" fmla="*/ 1 w 6"/>
                <a:gd name="T29" fmla="*/ 0 h 10"/>
                <a:gd name="T30" fmla="*/ 1 w 6"/>
                <a:gd name="T31" fmla="*/ 0 h 1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
                <a:gd name="T49" fmla="*/ 0 h 10"/>
                <a:gd name="T50" fmla="*/ 6 w 6"/>
                <a:gd name="T51" fmla="*/ 10 h 1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 h="10">
                  <a:moveTo>
                    <a:pt x="1" y="0"/>
                  </a:moveTo>
                  <a:lnTo>
                    <a:pt x="1" y="0"/>
                  </a:lnTo>
                  <a:lnTo>
                    <a:pt x="0" y="8"/>
                  </a:lnTo>
                  <a:lnTo>
                    <a:pt x="2" y="9"/>
                  </a:lnTo>
                  <a:lnTo>
                    <a:pt x="2" y="10"/>
                  </a:lnTo>
                  <a:lnTo>
                    <a:pt x="3" y="10"/>
                  </a:lnTo>
                  <a:lnTo>
                    <a:pt x="4" y="9"/>
                  </a:lnTo>
                  <a:lnTo>
                    <a:pt x="6" y="7"/>
                  </a:lnTo>
                  <a:lnTo>
                    <a:pt x="4" y="2"/>
                  </a:lnTo>
                  <a:lnTo>
                    <a:pt x="3" y="1"/>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76" name="Freeform 519"/>
            <p:cNvSpPr>
              <a:spLocks/>
            </p:cNvSpPr>
            <p:nvPr/>
          </p:nvSpPr>
          <p:spPr bwMode="auto">
            <a:xfrm>
              <a:off x="1273" y="948"/>
              <a:ext cx="5" cy="3"/>
            </a:xfrm>
            <a:custGeom>
              <a:avLst/>
              <a:gdLst>
                <a:gd name="T0" fmla="*/ 1 w 5"/>
                <a:gd name="T1" fmla="*/ 0 h 3"/>
                <a:gd name="T2" fmla="*/ 1 w 5"/>
                <a:gd name="T3" fmla="*/ 0 h 3"/>
                <a:gd name="T4" fmla="*/ 0 w 5"/>
                <a:gd name="T5" fmla="*/ 1 h 3"/>
                <a:gd name="T6" fmla="*/ 0 w 5"/>
                <a:gd name="T7" fmla="*/ 2 h 3"/>
                <a:gd name="T8" fmla="*/ 0 w 5"/>
                <a:gd name="T9" fmla="*/ 3 h 3"/>
                <a:gd name="T10" fmla="*/ 2 w 5"/>
                <a:gd name="T11" fmla="*/ 3 h 3"/>
                <a:gd name="T12" fmla="*/ 2 w 5"/>
                <a:gd name="T13" fmla="*/ 3 h 3"/>
                <a:gd name="T14" fmla="*/ 4 w 5"/>
                <a:gd name="T15" fmla="*/ 2 h 3"/>
                <a:gd name="T16" fmla="*/ 5 w 5"/>
                <a:gd name="T17" fmla="*/ 1 h 3"/>
                <a:gd name="T18" fmla="*/ 4 w 5"/>
                <a:gd name="T19" fmla="*/ 0 h 3"/>
                <a:gd name="T20" fmla="*/ 1 w 5"/>
                <a:gd name="T21" fmla="*/ 0 h 3"/>
                <a:gd name="T22" fmla="*/ 1 w 5"/>
                <a:gd name="T23" fmla="*/ 0 h 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
                <a:gd name="T37" fmla="*/ 0 h 3"/>
                <a:gd name="T38" fmla="*/ 5 w 5"/>
                <a:gd name="T39" fmla="*/ 3 h 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 h="3">
                  <a:moveTo>
                    <a:pt x="1" y="0"/>
                  </a:moveTo>
                  <a:lnTo>
                    <a:pt x="1" y="0"/>
                  </a:lnTo>
                  <a:lnTo>
                    <a:pt x="0" y="1"/>
                  </a:lnTo>
                  <a:lnTo>
                    <a:pt x="0" y="2"/>
                  </a:lnTo>
                  <a:lnTo>
                    <a:pt x="0" y="3"/>
                  </a:lnTo>
                  <a:lnTo>
                    <a:pt x="2" y="3"/>
                  </a:lnTo>
                  <a:lnTo>
                    <a:pt x="4" y="2"/>
                  </a:lnTo>
                  <a:lnTo>
                    <a:pt x="5" y="1"/>
                  </a:lnTo>
                  <a:lnTo>
                    <a:pt x="4"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77" name="Freeform 520"/>
            <p:cNvSpPr>
              <a:spLocks/>
            </p:cNvSpPr>
            <p:nvPr/>
          </p:nvSpPr>
          <p:spPr bwMode="auto">
            <a:xfrm>
              <a:off x="1326" y="819"/>
              <a:ext cx="103" cy="53"/>
            </a:xfrm>
            <a:custGeom>
              <a:avLst/>
              <a:gdLst>
                <a:gd name="T0" fmla="*/ 1 w 103"/>
                <a:gd name="T1" fmla="*/ 4 h 53"/>
                <a:gd name="T2" fmla="*/ 1 w 103"/>
                <a:gd name="T3" fmla="*/ 14 h 53"/>
                <a:gd name="T4" fmla="*/ 7 w 103"/>
                <a:gd name="T5" fmla="*/ 12 h 53"/>
                <a:gd name="T6" fmla="*/ 7 w 103"/>
                <a:gd name="T7" fmla="*/ 19 h 53"/>
                <a:gd name="T8" fmla="*/ 14 w 103"/>
                <a:gd name="T9" fmla="*/ 16 h 53"/>
                <a:gd name="T10" fmla="*/ 13 w 103"/>
                <a:gd name="T11" fmla="*/ 23 h 53"/>
                <a:gd name="T12" fmla="*/ 17 w 103"/>
                <a:gd name="T13" fmla="*/ 21 h 53"/>
                <a:gd name="T14" fmla="*/ 22 w 103"/>
                <a:gd name="T15" fmla="*/ 23 h 53"/>
                <a:gd name="T16" fmla="*/ 21 w 103"/>
                <a:gd name="T17" fmla="*/ 25 h 53"/>
                <a:gd name="T18" fmla="*/ 23 w 103"/>
                <a:gd name="T19" fmla="*/ 28 h 53"/>
                <a:gd name="T20" fmla="*/ 14 w 103"/>
                <a:gd name="T21" fmla="*/ 28 h 53"/>
                <a:gd name="T22" fmla="*/ 16 w 103"/>
                <a:gd name="T23" fmla="*/ 33 h 53"/>
                <a:gd name="T24" fmla="*/ 23 w 103"/>
                <a:gd name="T25" fmla="*/ 33 h 53"/>
                <a:gd name="T26" fmla="*/ 28 w 103"/>
                <a:gd name="T27" fmla="*/ 28 h 53"/>
                <a:gd name="T28" fmla="*/ 36 w 103"/>
                <a:gd name="T29" fmla="*/ 27 h 53"/>
                <a:gd name="T30" fmla="*/ 39 w 103"/>
                <a:gd name="T31" fmla="*/ 28 h 53"/>
                <a:gd name="T32" fmla="*/ 44 w 103"/>
                <a:gd name="T33" fmla="*/ 29 h 53"/>
                <a:gd name="T34" fmla="*/ 48 w 103"/>
                <a:gd name="T35" fmla="*/ 27 h 53"/>
                <a:gd name="T36" fmla="*/ 52 w 103"/>
                <a:gd name="T37" fmla="*/ 27 h 53"/>
                <a:gd name="T38" fmla="*/ 59 w 103"/>
                <a:gd name="T39" fmla="*/ 29 h 53"/>
                <a:gd name="T40" fmla="*/ 65 w 103"/>
                <a:gd name="T41" fmla="*/ 33 h 53"/>
                <a:gd name="T42" fmla="*/ 70 w 103"/>
                <a:gd name="T43" fmla="*/ 35 h 53"/>
                <a:gd name="T44" fmla="*/ 77 w 103"/>
                <a:gd name="T45" fmla="*/ 41 h 53"/>
                <a:gd name="T46" fmla="*/ 83 w 103"/>
                <a:gd name="T47" fmla="*/ 43 h 53"/>
                <a:gd name="T48" fmla="*/ 91 w 103"/>
                <a:gd name="T49" fmla="*/ 51 h 53"/>
                <a:gd name="T50" fmla="*/ 98 w 103"/>
                <a:gd name="T51" fmla="*/ 51 h 53"/>
                <a:gd name="T52" fmla="*/ 103 w 103"/>
                <a:gd name="T53" fmla="*/ 43 h 53"/>
                <a:gd name="T54" fmla="*/ 98 w 103"/>
                <a:gd name="T55" fmla="*/ 30 h 53"/>
                <a:gd name="T56" fmla="*/ 86 w 103"/>
                <a:gd name="T57" fmla="*/ 23 h 53"/>
                <a:gd name="T58" fmla="*/ 79 w 103"/>
                <a:gd name="T59" fmla="*/ 23 h 53"/>
                <a:gd name="T60" fmla="*/ 77 w 103"/>
                <a:gd name="T61" fmla="*/ 25 h 53"/>
                <a:gd name="T62" fmla="*/ 70 w 103"/>
                <a:gd name="T63" fmla="*/ 15 h 53"/>
                <a:gd name="T64" fmla="*/ 62 w 103"/>
                <a:gd name="T65" fmla="*/ 15 h 53"/>
                <a:gd name="T66" fmla="*/ 59 w 103"/>
                <a:gd name="T67" fmla="*/ 11 h 53"/>
                <a:gd name="T68" fmla="*/ 51 w 103"/>
                <a:gd name="T69" fmla="*/ 13 h 53"/>
                <a:gd name="T70" fmla="*/ 46 w 103"/>
                <a:gd name="T71" fmla="*/ 14 h 53"/>
                <a:gd name="T72" fmla="*/ 44 w 103"/>
                <a:gd name="T73" fmla="*/ 12 h 53"/>
                <a:gd name="T74" fmla="*/ 42 w 103"/>
                <a:gd name="T75" fmla="*/ 8 h 53"/>
                <a:gd name="T76" fmla="*/ 32 w 103"/>
                <a:gd name="T77" fmla="*/ 4 h 53"/>
                <a:gd name="T78" fmla="*/ 30 w 103"/>
                <a:gd name="T79" fmla="*/ 6 h 53"/>
                <a:gd name="T80" fmla="*/ 25 w 103"/>
                <a:gd name="T81" fmla="*/ 14 h 53"/>
                <a:gd name="T82" fmla="*/ 21 w 103"/>
                <a:gd name="T83" fmla="*/ 4 h 53"/>
                <a:gd name="T84" fmla="*/ 13 w 103"/>
                <a:gd name="T85" fmla="*/ 4 h 53"/>
                <a:gd name="T86" fmla="*/ 4 w 103"/>
                <a:gd name="T87" fmla="*/ 0 h 5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3"/>
                <a:gd name="T133" fmla="*/ 0 h 53"/>
                <a:gd name="T134" fmla="*/ 103 w 103"/>
                <a:gd name="T135" fmla="*/ 53 h 5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3" h="53">
                  <a:moveTo>
                    <a:pt x="4" y="0"/>
                  </a:moveTo>
                  <a:lnTo>
                    <a:pt x="4" y="0"/>
                  </a:lnTo>
                  <a:lnTo>
                    <a:pt x="1" y="4"/>
                  </a:lnTo>
                  <a:lnTo>
                    <a:pt x="0" y="6"/>
                  </a:lnTo>
                  <a:lnTo>
                    <a:pt x="0" y="9"/>
                  </a:lnTo>
                  <a:lnTo>
                    <a:pt x="1" y="14"/>
                  </a:lnTo>
                  <a:lnTo>
                    <a:pt x="7" y="12"/>
                  </a:lnTo>
                  <a:lnTo>
                    <a:pt x="7" y="15"/>
                  </a:lnTo>
                  <a:lnTo>
                    <a:pt x="7" y="19"/>
                  </a:lnTo>
                  <a:lnTo>
                    <a:pt x="10" y="16"/>
                  </a:lnTo>
                  <a:lnTo>
                    <a:pt x="11" y="15"/>
                  </a:lnTo>
                  <a:lnTo>
                    <a:pt x="14" y="16"/>
                  </a:lnTo>
                  <a:lnTo>
                    <a:pt x="14" y="20"/>
                  </a:lnTo>
                  <a:lnTo>
                    <a:pt x="13" y="23"/>
                  </a:lnTo>
                  <a:lnTo>
                    <a:pt x="17" y="23"/>
                  </a:lnTo>
                  <a:lnTo>
                    <a:pt x="17" y="21"/>
                  </a:lnTo>
                  <a:lnTo>
                    <a:pt x="22" y="23"/>
                  </a:lnTo>
                  <a:lnTo>
                    <a:pt x="21" y="25"/>
                  </a:lnTo>
                  <a:lnTo>
                    <a:pt x="18" y="26"/>
                  </a:lnTo>
                  <a:lnTo>
                    <a:pt x="20" y="27"/>
                  </a:lnTo>
                  <a:lnTo>
                    <a:pt x="23" y="28"/>
                  </a:lnTo>
                  <a:lnTo>
                    <a:pt x="14" y="28"/>
                  </a:lnTo>
                  <a:lnTo>
                    <a:pt x="15" y="33"/>
                  </a:lnTo>
                  <a:lnTo>
                    <a:pt x="16" y="33"/>
                  </a:lnTo>
                  <a:lnTo>
                    <a:pt x="17" y="34"/>
                  </a:lnTo>
                  <a:lnTo>
                    <a:pt x="23" y="33"/>
                  </a:lnTo>
                  <a:lnTo>
                    <a:pt x="25" y="30"/>
                  </a:lnTo>
                  <a:lnTo>
                    <a:pt x="28" y="28"/>
                  </a:lnTo>
                  <a:lnTo>
                    <a:pt x="34" y="28"/>
                  </a:lnTo>
                  <a:lnTo>
                    <a:pt x="36" y="27"/>
                  </a:lnTo>
                  <a:lnTo>
                    <a:pt x="38" y="27"/>
                  </a:lnTo>
                  <a:lnTo>
                    <a:pt x="39" y="28"/>
                  </a:lnTo>
                  <a:lnTo>
                    <a:pt x="41" y="29"/>
                  </a:lnTo>
                  <a:lnTo>
                    <a:pt x="44" y="29"/>
                  </a:lnTo>
                  <a:lnTo>
                    <a:pt x="45" y="26"/>
                  </a:lnTo>
                  <a:lnTo>
                    <a:pt x="48" y="27"/>
                  </a:lnTo>
                  <a:lnTo>
                    <a:pt x="49" y="27"/>
                  </a:lnTo>
                  <a:lnTo>
                    <a:pt x="52" y="27"/>
                  </a:lnTo>
                  <a:lnTo>
                    <a:pt x="57" y="27"/>
                  </a:lnTo>
                  <a:lnTo>
                    <a:pt x="59" y="29"/>
                  </a:lnTo>
                  <a:lnTo>
                    <a:pt x="62" y="32"/>
                  </a:lnTo>
                  <a:lnTo>
                    <a:pt x="65" y="33"/>
                  </a:lnTo>
                  <a:lnTo>
                    <a:pt x="67" y="33"/>
                  </a:lnTo>
                  <a:lnTo>
                    <a:pt x="70" y="35"/>
                  </a:lnTo>
                  <a:lnTo>
                    <a:pt x="72" y="37"/>
                  </a:lnTo>
                  <a:lnTo>
                    <a:pt x="77" y="41"/>
                  </a:lnTo>
                  <a:lnTo>
                    <a:pt x="79" y="42"/>
                  </a:lnTo>
                  <a:lnTo>
                    <a:pt x="83" y="43"/>
                  </a:lnTo>
                  <a:lnTo>
                    <a:pt x="85" y="46"/>
                  </a:lnTo>
                  <a:lnTo>
                    <a:pt x="87" y="48"/>
                  </a:lnTo>
                  <a:lnTo>
                    <a:pt x="91" y="51"/>
                  </a:lnTo>
                  <a:lnTo>
                    <a:pt x="94" y="53"/>
                  </a:lnTo>
                  <a:lnTo>
                    <a:pt x="98" y="51"/>
                  </a:lnTo>
                  <a:lnTo>
                    <a:pt x="101" y="50"/>
                  </a:lnTo>
                  <a:lnTo>
                    <a:pt x="103" y="47"/>
                  </a:lnTo>
                  <a:lnTo>
                    <a:pt x="103" y="43"/>
                  </a:lnTo>
                  <a:lnTo>
                    <a:pt x="100" y="36"/>
                  </a:lnTo>
                  <a:lnTo>
                    <a:pt x="98" y="30"/>
                  </a:lnTo>
                  <a:lnTo>
                    <a:pt x="94" y="27"/>
                  </a:lnTo>
                  <a:lnTo>
                    <a:pt x="91" y="25"/>
                  </a:lnTo>
                  <a:lnTo>
                    <a:pt x="86" y="23"/>
                  </a:lnTo>
                  <a:lnTo>
                    <a:pt x="79" y="23"/>
                  </a:lnTo>
                  <a:lnTo>
                    <a:pt x="78" y="25"/>
                  </a:lnTo>
                  <a:lnTo>
                    <a:pt x="77" y="25"/>
                  </a:lnTo>
                  <a:lnTo>
                    <a:pt x="73" y="18"/>
                  </a:lnTo>
                  <a:lnTo>
                    <a:pt x="70" y="15"/>
                  </a:lnTo>
                  <a:lnTo>
                    <a:pt x="66" y="15"/>
                  </a:lnTo>
                  <a:lnTo>
                    <a:pt x="64" y="15"/>
                  </a:lnTo>
                  <a:lnTo>
                    <a:pt x="62" y="15"/>
                  </a:lnTo>
                  <a:lnTo>
                    <a:pt x="59" y="11"/>
                  </a:lnTo>
                  <a:lnTo>
                    <a:pt x="56" y="9"/>
                  </a:lnTo>
                  <a:lnTo>
                    <a:pt x="52" y="11"/>
                  </a:lnTo>
                  <a:lnTo>
                    <a:pt x="51" y="13"/>
                  </a:lnTo>
                  <a:lnTo>
                    <a:pt x="49" y="14"/>
                  </a:lnTo>
                  <a:lnTo>
                    <a:pt x="46" y="14"/>
                  </a:lnTo>
                  <a:lnTo>
                    <a:pt x="45" y="14"/>
                  </a:lnTo>
                  <a:lnTo>
                    <a:pt x="44" y="12"/>
                  </a:lnTo>
                  <a:lnTo>
                    <a:pt x="44" y="9"/>
                  </a:lnTo>
                  <a:lnTo>
                    <a:pt x="42" y="8"/>
                  </a:lnTo>
                  <a:lnTo>
                    <a:pt x="38" y="6"/>
                  </a:lnTo>
                  <a:lnTo>
                    <a:pt x="32" y="4"/>
                  </a:lnTo>
                  <a:lnTo>
                    <a:pt x="31" y="6"/>
                  </a:lnTo>
                  <a:lnTo>
                    <a:pt x="30" y="6"/>
                  </a:lnTo>
                  <a:lnTo>
                    <a:pt x="30" y="9"/>
                  </a:lnTo>
                  <a:lnTo>
                    <a:pt x="30" y="13"/>
                  </a:lnTo>
                  <a:lnTo>
                    <a:pt x="25" y="14"/>
                  </a:lnTo>
                  <a:lnTo>
                    <a:pt x="23" y="8"/>
                  </a:lnTo>
                  <a:lnTo>
                    <a:pt x="21" y="4"/>
                  </a:lnTo>
                  <a:lnTo>
                    <a:pt x="16" y="4"/>
                  </a:lnTo>
                  <a:lnTo>
                    <a:pt x="13" y="4"/>
                  </a:lnTo>
                  <a:lnTo>
                    <a:pt x="9" y="2"/>
                  </a:lnTo>
                  <a:lnTo>
                    <a:pt x="4"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78" name="Freeform 521"/>
            <p:cNvSpPr>
              <a:spLocks/>
            </p:cNvSpPr>
            <p:nvPr/>
          </p:nvSpPr>
          <p:spPr bwMode="auto">
            <a:xfrm>
              <a:off x="1248" y="831"/>
              <a:ext cx="33" cy="18"/>
            </a:xfrm>
            <a:custGeom>
              <a:avLst/>
              <a:gdLst>
                <a:gd name="T0" fmla="*/ 19 w 33"/>
                <a:gd name="T1" fmla="*/ 0 h 18"/>
                <a:gd name="T2" fmla="*/ 19 w 33"/>
                <a:gd name="T3" fmla="*/ 0 h 18"/>
                <a:gd name="T4" fmla="*/ 17 w 33"/>
                <a:gd name="T5" fmla="*/ 3 h 18"/>
                <a:gd name="T6" fmla="*/ 17 w 33"/>
                <a:gd name="T7" fmla="*/ 3 h 18"/>
                <a:gd name="T8" fmla="*/ 13 w 33"/>
                <a:gd name="T9" fmla="*/ 3 h 18"/>
                <a:gd name="T10" fmla="*/ 11 w 33"/>
                <a:gd name="T11" fmla="*/ 3 h 18"/>
                <a:gd name="T12" fmla="*/ 11 w 33"/>
                <a:gd name="T13" fmla="*/ 3 h 18"/>
                <a:gd name="T14" fmla="*/ 9 w 33"/>
                <a:gd name="T15" fmla="*/ 7 h 18"/>
                <a:gd name="T16" fmla="*/ 9 w 33"/>
                <a:gd name="T17" fmla="*/ 7 h 18"/>
                <a:gd name="T18" fmla="*/ 4 w 33"/>
                <a:gd name="T19" fmla="*/ 9 h 18"/>
                <a:gd name="T20" fmla="*/ 0 w 33"/>
                <a:gd name="T21" fmla="*/ 15 h 18"/>
                <a:gd name="T22" fmla="*/ 0 w 33"/>
                <a:gd name="T23" fmla="*/ 15 h 18"/>
                <a:gd name="T24" fmla="*/ 10 w 33"/>
                <a:gd name="T25" fmla="*/ 17 h 18"/>
                <a:gd name="T26" fmla="*/ 16 w 33"/>
                <a:gd name="T27" fmla="*/ 18 h 18"/>
                <a:gd name="T28" fmla="*/ 20 w 33"/>
                <a:gd name="T29" fmla="*/ 18 h 18"/>
                <a:gd name="T30" fmla="*/ 23 w 33"/>
                <a:gd name="T31" fmla="*/ 16 h 18"/>
                <a:gd name="T32" fmla="*/ 23 w 33"/>
                <a:gd name="T33" fmla="*/ 16 h 18"/>
                <a:gd name="T34" fmla="*/ 27 w 33"/>
                <a:gd name="T35" fmla="*/ 16 h 18"/>
                <a:gd name="T36" fmla="*/ 31 w 33"/>
                <a:gd name="T37" fmla="*/ 16 h 18"/>
                <a:gd name="T38" fmla="*/ 31 w 33"/>
                <a:gd name="T39" fmla="*/ 16 h 18"/>
                <a:gd name="T40" fmla="*/ 33 w 33"/>
                <a:gd name="T41" fmla="*/ 11 h 18"/>
                <a:gd name="T42" fmla="*/ 33 w 33"/>
                <a:gd name="T43" fmla="*/ 9 h 18"/>
                <a:gd name="T44" fmla="*/ 33 w 33"/>
                <a:gd name="T45" fmla="*/ 6 h 18"/>
                <a:gd name="T46" fmla="*/ 33 w 33"/>
                <a:gd name="T47" fmla="*/ 6 h 18"/>
                <a:gd name="T48" fmla="*/ 32 w 33"/>
                <a:gd name="T49" fmla="*/ 4 h 18"/>
                <a:gd name="T50" fmla="*/ 31 w 33"/>
                <a:gd name="T51" fmla="*/ 3 h 18"/>
                <a:gd name="T52" fmla="*/ 31 w 33"/>
                <a:gd name="T53" fmla="*/ 3 h 18"/>
                <a:gd name="T54" fmla="*/ 26 w 33"/>
                <a:gd name="T55" fmla="*/ 3 h 18"/>
                <a:gd name="T56" fmla="*/ 26 w 33"/>
                <a:gd name="T57" fmla="*/ 3 h 18"/>
                <a:gd name="T58" fmla="*/ 24 w 33"/>
                <a:gd name="T59" fmla="*/ 1 h 18"/>
                <a:gd name="T60" fmla="*/ 23 w 33"/>
                <a:gd name="T61" fmla="*/ 0 h 18"/>
                <a:gd name="T62" fmla="*/ 19 w 33"/>
                <a:gd name="T63" fmla="*/ 0 h 18"/>
                <a:gd name="T64" fmla="*/ 19 w 33"/>
                <a:gd name="T65" fmla="*/ 0 h 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3"/>
                <a:gd name="T100" fmla="*/ 0 h 18"/>
                <a:gd name="T101" fmla="*/ 33 w 33"/>
                <a:gd name="T102" fmla="*/ 18 h 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3" h="18">
                  <a:moveTo>
                    <a:pt x="19" y="0"/>
                  </a:moveTo>
                  <a:lnTo>
                    <a:pt x="19" y="0"/>
                  </a:lnTo>
                  <a:lnTo>
                    <a:pt x="17" y="3"/>
                  </a:lnTo>
                  <a:lnTo>
                    <a:pt x="13" y="3"/>
                  </a:lnTo>
                  <a:lnTo>
                    <a:pt x="11" y="3"/>
                  </a:lnTo>
                  <a:lnTo>
                    <a:pt x="9" y="7"/>
                  </a:lnTo>
                  <a:lnTo>
                    <a:pt x="4" y="9"/>
                  </a:lnTo>
                  <a:lnTo>
                    <a:pt x="0" y="15"/>
                  </a:lnTo>
                  <a:lnTo>
                    <a:pt x="10" y="17"/>
                  </a:lnTo>
                  <a:lnTo>
                    <a:pt x="16" y="18"/>
                  </a:lnTo>
                  <a:lnTo>
                    <a:pt x="20" y="18"/>
                  </a:lnTo>
                  <a:lnTo>
                    <a:pt x="23" y="16"/>
                  </a:lnTo>
                  <a:lnTo>
                    <a:pt x="27" y="16"/>
                  </a:lnTo>
                  <a:lnTo>
                    <a:pt x="31" y="16"/>
                  </a:lnTo>
                  <a:lnTo>
                    <a:pt x="33" y="11"/>
                  </a:lnTo>
                  <a:lnTo>
                    <a:pt x="33" y="9"/>
                  </a:lnTo>
                  <a:lnTo>
                    <a:pt x="33" y="6"/>
                  </a:lnTo>
                  <a:lnTo>
                    <a:pt x="32" y="4"/>
                  </a:lnTo>
                  <a:lnTo>
                    <a:pt x="31" y="3"/>
                  </a:lnTo>
                  <a:lnTo>
                    <a:pt x="26" y="3"/>
                  </a:lnTo>
                  <a:lnTo>
                    <a:pt x="24" y="1"/>
                  </a:lnTo>
                  <a:lnTo>
                    <a:pt x="23" y="0"/>
                  </a:lnTo>
                  <a:lnTo>
                    <a:pt x="19"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79" name="Freeform 522"/>
            <p:cNvSpPr>
              <a:spLocks/>
            </p:cNvSpPr>
            <p:nvPr/>
          </p:nvSpPr>
          <p:spPr bwMode="auto">
            <a:xfrm>
              <a:off x="1339" y="860"/>
              <a:ext cx="10" cy="18"/>
            </a:xfrm>
            <a:custGeom>
              <a:avLst/>
              <a:gdLst>
                <a:gd name="T0" fmla="*/ 2 w 10"/>
                <a:gd name="T1" fmla="*/ 0 h 18"/>
                <a:gd name="T2" fmla="*/ 2 w 10"/>
                <a:gd name="T3" fmla="*/ 0 h 18"/>
                <a:gd name="T4" fmla="*/ 1 w 10"/>
                <a:gd name="T5" fmla="*/ 1 h 18"/>
                <a:gd name="T6" fmla="*/ 0 w 10"/>
                <a:gd name="T7" fmla="*/ 1 h 18"/>
                <a:gd name="T8" fmla="*/ 0 w 10"/>
                <a:gd name="T9" fmla="*/ 1 h 18"/>
                <a:gd name="T10" fmla="*/ 0 w 10"/>
                <a:gd name="T11" fmla="*/ 5 h 18"/>
                <a:gd name="T12" fmla="*/ 0 w 10"/>
                <a:gd name="T13" fmla="*/ 9 h 18"/>
                <a:gd name="T14" fmla="*/ 0 w 10"/>
                <a:gd name="T15" fmla="*/ 9 h 18"/>
                <a:gd name="T16" fmla="*/ 2 w 10"/>
                <a:gd name="T17" fmla="*/ 10 h 18"/>
                <a:gd name="T18" fmla="*/ 4 w 10"/>
                <a:gd name="T19" fmla="*/ 12 h 18"/>
                <a:gd name="T20" fmla="*/ 4 w 10"/>
                <a:gd name="T21" fmla="*/ 12 h 18"/>
                <a:gd name="T22" fmla="*/ 5 w 10"/>
                <a:gd name="T23" fmla="*/ 15 h 18"/>
                <a:gd name="T24" fmla="*/ 7 w 10"/>
                <a:gd name="T25" fmla="*/ 18 h 18"/>
                <a:gd name="T26" fmla="*/ 7 w 10"/>
                <a:gd name="T27" fmla="*/ 18 h 18"/>
                <a:gd name="T28" fmla="*/ 10 w 10"/>
                <a:gd name="T29" fmla="*/ 14 h 18"/>
                <a:gd name="T30" fmla="*/ 10 w 10"/>
                <a:gd name="T31" fmla="*/ 14 h 18"/>
                <a:gd name="T32" fmla="*/ 10 w 10"/>
                <a:gd name="T33" fmla="*/ 12 h 18"/>
                <a:gd name="T34" fmla="*/ 10 w 10"/>
                <a:gd name="T35" fmla="*/ 9 h 18"/>
                <a:gd name="T36" fmla="*/ 10 w 10"/>
                <a:gd name="T37" fmla="*/ 9 h 18"/>
                <a:gd name="T38" fmla="*/ 7 w 10"/>
                <a:gd name="T39" fmla="*/ 6 h 18"/>
                <a:gd name="T40" fmla="*/ 7 w 10"/>
                <a:gd name="T41" fmla="*/ 6 h 18"/>
                <a:gd name="T42" fmla="*/ 7 w 10"/>
                <a:gd name="T43" fmla="*/ 3 h 18"/>
                <a:gd name="T44" fmla="*/ 7 w 10"/>
                <a:gd name="T45" fmla="*/ 2 h 18"/>
                <a:gd name="T46" fmla="*/ 7 w 10"/>
                <a:gd name="T47" fmla="*/ 2 h 18"/>
                <a:gd name="T48" fmla="*/ 4 w 10"/>
                <a:gd name="T49" fmla="*/ 1 h 18"/>
                <a:gd name="T50" fmla="*/ 2 w 10"/>
                <a:gd name="T51" fmla="*/ 0 h 18"/>
                <a:gd name="T52" fmla="*/ 2 w 10"/>
                <a:gd name="T53" fmla="*/ 0 h 1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
                <a:gd name="T82" fmla="*/ 0 h 18"/>
                <a:gd name="T83" fmla="*/ 10 w 10"/>
                <a:gd name="T84" fmla="*/ 18 h 1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 h="18">
                  <a:moveTo>
                    <a:pt x="2" y="0"/>
                  </a:moveTo>
                  <a:lnTo>
                    <a:pt x="2" y="0"/>
                  </a:lnTo>
                  <a:lnTo>
                    <a:pt x="1" y="1"/>
                  </a:lnTo>
                  <a:lnTo>
                    <a:pt x="0" y="1"/>
                  </a:lnTo>
                  <a:lnTo>
                    <a:pt x="0" y="5"/>
                  </a:lnTo>
                  <a:lnTo>
                    <a:pt x="0" y="9"/>
                  </a:lnTo>
                  <a:lnTo>
                    <a:pt x="2" y="10"/>
                  </a:lnTo>
                  <a:lnTo>
                    <a:pt x="4" y="12"/>
                  </a:lnTo>
                  <a:lnTo>
                    <a:pt x="5" y="15"/>
                  </a:lnTo>
                  <a:lnTo>
                    <a:pt x="7" y="18"/>
                  </a:lnTo>
                  <a:lnTo>
                    <a:pt x="10" y="14"/>
                  </a:lnTo>
                  <a:lnTo>
                    <a:pt x="10" y="12"/>
                  </a:lnTo>
                  <a:lnTo>
                    <a:pt x="10" y="9"/>
                  </a:lnTo>
                  <a:lnTo>
                    <a:pt x="7" y="6"/>
                  </a:lnTo>
                  <a:lnTo>
                    <a:pt x="7" y="3"/>
                  </a:lnTo>
                  <a:lnTo>
                    <a:pt x="7" y="2"/>
                  </a:lnTo>
                  <a:lnTo>
                    <a:pt x="4" y="1"/>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80" name="Freeform 523"/>
            <p:cNvSpPr>
              <a:spLocks/>
            </p:cNvSpPr>
            <p:nvPr/>
          </p:nvSpPr>
          <p:spPr bwMode="auto">
            <a:xfrm>
              <a:off x="1388" y="860"/>
              <a:ext cx="11" cy="10"/>
            </a:xfrm>
            <a:custGeom>
              <a:avLst/>
              <a:gdLst>
                <a:gd name="T0" fmla="*/ 2 w 11"/>
                <a:gd name="T1" fmla="*/ 0 h 10"/>
                <a:gd name="T2" fmla="*/ 2 w 11"/>
                <a:gd name="T3" fmla="*/ 0 h 10"/>
                <a:gd name="T4" fmla="*/ 1 w 11"/>
                <a:gd name="T5" fmla="*/ 2 h 10"/>
                <a:gd name="T6" fmla="*/ 0 w 11"/>
                <a:gd name="T7" fmla="*/ 5 h 10"/>
                <a:gd name="T8" fmla="*/ 0 w 11"/>
                <a:gd name="T9" fmla="*/ 5 h 10"/>
                <a:gd name="T10" fmla="*/ 0 w 11"/>
                <a:gd name="T11" fmla="*/ 6 h 10"/>
                <a:gd name="T12" fmla="*/ 0 w 11"/>
                <a:gd name="T13" fmla="*/ 6 h 10"/>
                <a:gd name="T14" fmla="*/ 1 w 11"/>
                <a:gd name="T15" fmla="*/ 6 h 10"/>
                <a:gd name="T16" fmla="*/ 1 w 11"/>
                <a:gd name="T17" fmla="*/ 6 h 10"/>
                <a:gd name="T18" fmla="*/ 3 w 11"/>
                <a:gd name="T19" fmla="*/ 10 h 10"/>
                <a:gd name="T20" fmla="*/ 3 w 11"/>
                <a:gd name="T21" fmla="*/ 10 h 10"/>
                <a:gd name="T22" fmla="*/ 10 w 11"/>
                <a:gd name="T23" fmla="*/ 8 h 10"/>
                <a:gd name="T24" fmla="*/ 11 w 11"/>
                <a:gd name="T25" fmla="*/ 6 h 10"/>
                <a:gd name="T26" fmla="*/ 11 w 11"/>
                <a:gd name="T27" fmla="*/ 5 h 10"/>
                <a:gd name="T28" fmla="*/ 10 w 11"/>
                <a:gd name="T29" fmla="*/ 3 h 10"/>
                <a:gd name="T30" fmla="*/ 10 w 11"/>
                <a:gd name="T31" fmla="*/ 3 h 10"/>
                <a:gd name="T32" fmla="*/ 7 w 11"/>
                <a:gd name="T33" fmla="*/ 1 h 10"/>
                <a:gd name="T34" fmla="*/ 2 w 11"/>
                <a:gd name="T35" fmla="*/ 0 h 10"/>
                <a:gd name="T36" fmla="*/ 2 w 11"/>
                <a:gd name="T37" fmla="*/ 0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1"/>
                <a:gd name="T58" fmla="*/ 0 h 10"/>
                <a:gd name="T59" fmla="*/ 11 w 11"/>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1" h="10">
                  <a:moveTo>
                    <a:pt x="2" y="0"/>
                  </a:moveTo>
                  <a:lnTo>
                    <a:pt x="2" y="0"/>
                  </a:lnTo>
                  <a:lnTo>
                    <a:pt x="1" y="2"/>
                  </a:lnTo>
                  <a:lnTo>
                    <a:pt x="0" y="5"/>
                  </a:lnTo>
                  <a:lnTo>
                    <a:pt x="0" y="6"/>
                  </a:lnTo>
                  <a:lnTo>
                    <a:pt x="1" y="6"/>
                  </a:lnTo>
                  <a:lnTo>
                    <a:pt x="3" y="10"/>
                  </a:lnTo>
                  <a:lnTo>
                    <a:pt x="10" y="8"/>
                  </a:lnTo>
                  <a:lnTo>
                    <a:pt x="11" y="6"/>
                  </a:lnTo>
                  <a:lnTo>
                    <a:pt x="11" y="5"/>
                  </a:lnTo>
                  <a:lnTo>
                    <a:pt x="10" y="3"/>
                  </a:lnTo>
                  <a:lnTo>
                    <a:pt x="7" y="1"/>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81" name="Freeform 524"/>
            <p:cNvSpPr>
              <a:spLocks/>
            </p:cNvSpPr>
            <p:nvPr/>
          </p:nvSpPr>
          <p:spPr bwMode="auto">
            <a:xfrm>
              <a:off x="1377" y="886"/>
              <a:ext cx="80" cy="63"/>
            </a:xfrm>
            <a:custGeom>
              <a:avLst/>
              <a:gdLst>
                <a:gd name="T0" fmla="*/ 39 w 80"/>
                <a:gd name="T1" fmla="*/ 2 h 63"/>
                <a:gd name="T2" fmla="*/ 32 w 80"/>
                <a:gd name="T3" fmla="*/ 3 h 63"/>
                <a:gd name="T4" fmla="*/ 31 w 80"/>
                <a:gd name="T5" fmla="*/ 6 h 63"/>
                <a:gd name="T6" fmla="*/ 42 w 80"/>
                <a:gd name="T7" fmla="*/ 11 h 63"/>
                <a:gd name="T8" fmla="*/ 41 w 80"/>
                <a:gd name="T9" fmla="*/ 14 h 63"/>
                <a:gd name="T10" fmla="*/ 29 w 80"/>
                <a:gd name="T11" fmla="*/ 15 h 63"/>
                <a:gd name="T12" fmla="*/ 29 w 80"/>
                <a:gd name="T13" fmla="*/ 17 h 63"/>
                <a:gd name="T14" fmla="*/ 38 w 80"/>
                <a:gd name="T15" fmla="*/ 22 h 63"/>
                <a:gd name="T16" fmla="*/ 36 w 80"/>
                <a:gd name="T17" fmla="*/ 31 h 63"/>
                <a:gd name="T18" fmla="*/ 39 w 80"/>
                <a:gd name="T19" fmla="*/ 36 h 63"/>
                <a:gd name="T20" fmla="*/ 35 w 80"/>
                <a:gd name="T21" fmla="*/ 36 h 63"/>
                <a:gd name="T22" fmla="*/ 33 w 80"/>
                <a:gd name="T23" fmla="*/ 32 h 63"/>
                <a:gd name="T24" fmla="*/ 33 w 80"/>
                <a:gd name="T25" fmla="*/ 29 h 63"/>
                <a:gd name="T26" fmla="*/ 22 w 80"/>
                <a:gd name="T27" fmla="*/ 21 h 63"/>
                <a:gd name="T28" fmla="*/ 15 w 80"/>
                <a:gd name="T29" fmla="*/ 10 h 63"/>
                <a:gd name="T30" fmla="*/ 11 w 80"/>
                <a:gd name="T31" fmla="*/ 15 h 63"/>
                <a:gd name="T32" fmla="*/ 9 w 80"/>
                <a:gd name="T33" fmla="*/ 15 h 63"/>
                <a:gd name="T34" fmla="*/ 13 w 80"/>
                <a:gd name="T35" fmla="*/ 17 h 63"/>
                <a:gd name="T36" fmla="*/ 14 w 80"/>
                <a:gd name="T37" fmla="*/ 30 h 63"/>
                <a:gd name="T38" fmla="*/ 18 w 80"/>
                <a:gd name="T39" fmla="*/ 30 h 63"/>
                <a:gd name="T40" fmla="*/ 18 w 80"/>
                <a:gd name="T41" fmla="*/ 38 h 63"/>
                <a:gd name="T42" fmla="*/ 14 w 80"/>
                <a:gd name="T43" fmla="*/ 37 h 63"/>
                <a:gd name="T44" fmla="*/ 2 w 80"/>
                <a:gd name="T45" fmla="*/ 39 h 63"/>
                <a:gd name="T46" fmla="*/ 4 w 80"/>
                <a:gd name="T47" fmla="*/ 39 h 63"/>
                <a:gd name="T48" fmla="*/ 5 w 80"/>
                <a:gd name="T49" fmla="*/ 44 h 63"/>
                <a:gd name="T50" fmla="*/ 1 w 80"/>
                <a:gd name="T51" fmla="*/ 48 h 63"/>
                <a:gd name="T52" fmla="*/ 2 w 80"/>
                <a:gd name="T53" fmla="*/ 51 h 63"/>
                <a:gd name="T54" fmla="*/ 6 w 80"/>
                <a:gd name="T55" fmla="*/ 52 h 63"/>
                <a:gd name="T56" fmla="*/ 12 w 80"/>
                <a:gd name="T57" fmla="*/ 50 h 63"/>
                <a:gd name="T58" fmla="*/ 21 w 80"/>
                <a:gd name="T59" fmla="*/ 45 h 63"/>
                <a:gd name="T60" fmla="*/ 32 w 80"/>
                <a:gd name="T61" fmla="*/ 45 h 63"/>
                <a:gd name="T62" fmla="*/ 40 w 80"/>
                <a:gd name="T63" fmla="*/ 43 h 63"/>
                <a:gd name="T64" fmla="*/ 38 w 80"/>
                <a:gd name="T65" fmla="*/ 45 h 63"/>
                <a:gd name="T66" fmla="*/ 35 w 80"/>
                <a:gd name="T67" fmla="*/ 49 h 63"/>
                <a:gd name="T68" fmla="*/ 28 w 80"/>
                <a:gd name="T69" fmla="*/ 52 h 63"/>
                <a:gd name="T70" fmla="*/ 32 w 80"/>
                <a:gd name="T71" fmla="*/ 63 h 63"/>
                <a:gd name="T72" fmla="*/ 45 w 80"/>
                <a:gd name="T73" fmla="*/ 62 h 63"/>
                <a:gd name="T74" fmla="*/ 63 w 80"/>
                <a:gd name="T75" fmla="*/ 62 h 63"/>
                <a:gd name="T76" fmla="*/ 77 w 80"/>
                <a:gd name="T77" fmla="*/ 61 h 63"/>
                <a:gd name="T78" fmla="*/ 77 w 80"/>
                <a:gd name="T79" fmla="*/ 56 h 63"/>
                <a:gd name="T80" fmla="*/ 80 w 80"/>
                <a:gd name="T81" fmla="*/ 55 h 63"/>
                <a:gd name="T82" fmla="*/ 80 w 80"/>
                <a:gd name="T83" fmla="*/ 52 h 63"/>
                <a:gd name="T84" fmla="*/ 77 w 80"/>
                <a:gd name="T85" fmla="*/ 49 h 63"/>
                <a:gd name="T86" fmla="*/ 75 w 80"/>
                <a:gd name="T87" fmla="*/ 45 h 63"/>
                <a:gd name="T88" fmla="*/ 76 w 80"/>
                <a:gd name="T89" fmla="*/ 43 h 63"/>
                <a:gd name="T90" fmla="*/ 76 w 80"/>
                <a:gd name="T91" fmla="*/ 38 h 63"/>
                <a:gd name="T92" fmla="*/ 71 w 80"/>
                <a:gd name="T93" fmla="*/ 32 h 63"/>
                <a:gd name="T94" fmla="*/ 69 w 80"/>
                <a:gd name="T95" fmla="*/ 24 h 63"/>
                <a:gd name="T96" fmla="*/ 69 w 80"/>
                <a:gd name="T97" fmla="*/ 16 h 63"/>
                <a:gd name="T98" fmla="*/ 59 w 80"/>
                <a:gd name="T99" fmla="*/ 10 h 63"/>
                <a:gd name="T100" fmla="*/ 61 w 80"/>
                <a:gd name="T101" fmla="*/ 8 h 63"/>
                <a:gd name="T102" fmla="*/ 60 w 80"/>
                <a:gd name="T103" fmla="*/ 6 h 63"/>
                <a:gd name="T104" fmla="*/ 53 w 80"/>
                <a:gd name="T105" fmla="*/ 2 h 63"/>
                <a:gd name="T106" fmla="*/ 52 w 80"/>
                <a:gd name="T107" fmla="*/ 10 h 63"/>
                <a:gd name="T108" fmla="*/ 53 w 80"/>
                <a:gd name="T109" fmla="*/ 13 h 63"/>
                <a:gd name="T110" fmla="*/ 45 w 80"/>
                <a:gd name="T111" fmla="*/ 15 h 63"/>
                <a:gd name="T112" fmla="*/ 43 w 80"/>
                <a:gd name="T113" fmla="*/ 11 h 63"/>
                <a:gd name="T114" fmla="*/ 46 w 80"/>
                <a:gd name="T115" fmla="*/ 9 h 63"/>
                <a:gd name="T116" fmla="*/ 40 w 80"/>
                <a:gd name="T117" fmla="*/ 0 h 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0"/>
                <a:gd name="T178" fmla="*/ 0 h 63"/>
                <a:gd name="T179" fmla="*/ 80 w 80"/>
                <a:gd name="T180" fmla="*/ 63 h 6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0" h="63">
                  <a:moveTo>
                    <a:pt x="40" y="0"/>
                  </a:moveTo>
                  <a:lnTo>
                    <a:pt x="39" y="2"/>
                  </a:lnTo>
                  <a:lnTo>
                    <a:pt x="35" y="3"/>
                  </a:lnTo>
                  <a:lnTo>
                    <a:pt x="32" y="3"/>
                  </a:lnTo>
                  <a:lnTo>
                    <a:pt x="33" y="4"/>
                  </a:lnTo>
                  <a:lnTo>
                    <a:pt x="32" y="4"/>
                  </a:lnTo>
                  <a:lnTo>
                    <a:pt x="31" y="6"/>
                  </a:lnTo>
                  <a:lnTo>
                    <a:pt x="32" y="9"/>
                  </a:lnTo>
                  <a:lnTo>
                    <a:pt x="42" y="11"/>
                  </a:lnTo>
                  <a:lnTo>
                    <a:pt x="41" y="11"/>
                  </a:lnTo>
                  <a:lnTo>
                    <a:pt x="41" y="14"/>
                  </a:lnTo>
                  <a:lnTo>
                    <a:pt x="29" y="15"/>
                  </a:lnTo>
                  <a:lnTo>
                    <a:pt x="31" y="16"/>
                  </a:lnTo>
                  <a:lnTo>
                    <a:pt x="29" y="17"/>
                  </a:lnTo>
                  <a:lnTo>
                    <a:pt x="32" y="20"/>
                  </a:lnTo>
                  <a:lnTo>
                    <a:pt x="33" y="21"/>
                  </a:lnTo>
                  <a:lnTo>
                    <a:pt x="38" y="22"/>
                  </a:lnTo>
                  <a:lnTo>
                    <a:pt x="36" y="31"/>
                  </a:lnTo>
                  <a:lnTo>
                    <a:pt x="40" y="31"/>
                  </a:lnTo>
                  <a:lnTo>
                    <a:pt x="40" y="34"/>
                  </a:lnTo>
                  <a:lnTo>
                    <a:pt x="39" y="36"/>
                  </a:lnTo>
                  <a:lnTo>
                    <a:pt x="38" y="37"/>
                  </a:lnTo>
                  <a:lnTo>
                    <a:pt x="35" y="36"/>
                  </a:lnTo>
                  <a:lnTo>
                    <a:pt x="32" y="36"/>
                  </a:lnTo>
                  <a:lnTo>
                    <a:pt x="33" y="32"/>
                  </a:lnTo>
                  <a:lnTo>
                    <a:pt x="34" y="31"/>
                  </a:lnTo>
                  <a:lnTo>
                    <a:pt x="33" y="29"/>
                  </a:lnTo>
                  <a:lnTo>
                    <a:pt x="28" y="25"/>
                  </a:lnTo>
                  <a:lnTo>
                    <a:pt x="22" y="21"/>
                  </a:lnTo>
                  <a:lnTo>
                    <a:pt x="20" y="14"/>
                  </a:lnTo>
                  <a:lnTo>
                    <a:pt x="15" y="10"/>
                  </a:lnTo>
                  <a:lnTo>
                    <a:pt x="14" y="10"/>
                  </a:lnTo>
                  <a:lnTo>
                    <a:pt x="13" y="11"/>
                  </a:lnTo>
                  <a:lnTo>
                    <a:pt x="11" y="15"/>
                  </a:lnTo>
                  <a:lnTo>
                    <a:pt x="11" y="14"/>
                  </a:lnTo>
                  <a:lnTo>
                    <a:pt x="9" y="15"/>
                  </a:lnTo>
                  <a:lnTo>
                    <a:pt x="9" y="17"/>
                  </a:lnTo>
                  <a:lnTo>
                    <a:pt x="13" y="17"/>
                  </a:lnTo>
                  <a:lnTo>
                    <a:pt x="12" y="24"/>
                  </a:lnTo>
                  <a:lnTo>
                    <a:pt x="14" y="30"/>
                  </a:lnTo>
                  <a:lnTo>
                    <a:pt x="18" y="30"/>
                  </a:lnTo>
                  <a:lnTo>
                    <a:pt x="20" y="38"/>
                  </a:lnTo>
                  <a:lnTo>
                    <a:pt x="18" y="38"/>
                  </a:lnTo>
                  <a:lnTo>
                    <a:pt x="15" y="39"/>
                  </a:lnTo>
                  <a:lnTo>
                    <a:pt x="14" y="37"/>
                  </a:lnTo>
                  <a:lnTo>
                    <a:pt x="8" y="38"/>
                  </a:lnTo>
                  <a:lnTo>
                    <a:pt x="2" y="39"/>
                  </a:lnTo>
                  <a:lnTo>
                    <a:pt x="4" y="39"/>
                  </a:lnTo>
                  <a:lnTo>
                    <a:pt x="6" y="42"/>
                  </a:lnTo>
                  <a:lnTo>
                    <a:pt x="5" y="44"/>
                  </a:lnTo>
                  <a:lnTo>
                    <a:pt x="0" y="44"/>
                  </a:lnTo>
                  <a:lnTo>
                    <a:pt x="1" y="48"/>
                  </a:lnTo>
                  <a:lnTo>
                    <a:pt x="0" y="50"/>
                  </a:lnTo>
                  <a:lnTo>
                    <a:pt x="2" y="51"/>
                  </a:lnTo>
                  <a:lnTo>
                    <a:pt x="4" y="51"/>
                  </a:lnTo>
                  <a:lnTo>
                    <a:pt x="4" y="52"/>
                  </a:lnTo>
                  <a:lnTo>
                    <a:pt x="6" y="52"/>
                  </a:lnTo>
                  <a:lnTo>
                    <a:pt x="9" y="51"/>
                  </a:lnTo>
                  <a:lnTo>
                    <a:pt x="12" y="50"/>
                  </a:lnTo>
                  <a:lnTo>
                    <a:pt x="18" y="45"/>
                  </a:lnTo>
                  <a:lnTo>
                    <a:pt x="21" y="45"/>
                  </a:lnTo>
                  <a:lnTo>
                    <a:pt x="25" y="45"/>
                  </a:lnTo>
                  <a:lnTo>
                    <a:pt x="28" y="46"/>
                  </a:lnTo>
                  <a:lnTo>
                    <a:pt x="32" y="45"/>
                  </a:lnTo>
                  <a:lnTo>
                    <a:pt x="36" y="44"/>
                  </a:lnTo>
                  <a:lnTo>
                    <a:pt x="40" y="43"/>
                  </a:lnTo>
                  <a:lnTo>
                    <a:pt x="40" y="45"/>
                  </a:lnTo>
                  <a:lnTo>
                    <a:pt x="38" y="45"/>
                  </a:lnTo>
                  <a:lnTo>
                    <a:pt x="35" y="49"/>
                  </a:lnTo>
                  <a:lnTo>
                    <a:pt x="32" y="51"/>
                  </a:lnTo>
                  <a:lnTo>
                    <a:pt x="28" y="52"/>
                  </a:lnTo>
                  <a:lnTo>
                    <a:pt x="29" y="59"/>
                  </a:lnTo>
                  <a:lnTo>
                    <a:pt x="31" y="62"/>
                  </a:lnTo>
                  <a:lnTo>
                    <a:pt x="32" y="63"/>
                  </a:lnTo>
                  <a:lnTo>
                    <a:pt x="36" y="63"/>
                  </a:lnTo>
                  <a:lnTo>
                    <a:pt x="45" y="62"/>
                  </a:lnTo>
                  <a:lnTo>
                    <a:pt x="52" y="63"/>
                  </a:lnTo>
                  <a:lnTo>
                    <a:pt x="63" y="62"/>
                  </a:lnTo>
                  <a:lnTo>
                    <a:pt x="76" y="62"/>
                  </a:lnTo>
                  <a:lnTo>
                    <a:pt x="77" y="61"/>
                  </a:lnTo>
                  <a:lnTo>
                    <a:pt x="78" y="59"/>
                  </a:lnTo>
                  <a:lnTo>
                    <a:pt x="77" y="56"/>
                  </a:lnTo>
                  <a:lnTo>
                    <a:pt x="76" y="55"/>
                  </a:lnTo>
                  <a:lnTo>
                    <a:pt x="80" y="55"/>
                  </a:lnTo>
                  <a:lnTo>
                    <a:pt x="80" y="54"/>
                  </a:lnTo>
                  <a:lnTo>
                    <a:pt x="80" y="52"/>
                  </a:lnTo>
                  <a:lnTo>
                    <a:pt x="80" y="50"/>
                  </a:lnTo>
                  <a:lnTo>
                    <a:pt x="77" y="49"/>
                  </a:lnTo>
                  <a:lnTo>
                    <a:pt x="75" y="48"/>
                  </a:lnTo>
                  <a:lnTo>
                    <a:pt x="75" y="45"/>
                  </a:lnTo>
                  <a:lnTo>
                    <a:pt x="75" y="43"/>
                  </a:lnTo>
                  <a:lnTo>
                    <a:pt x="76" y="43"/>
                  </a:lnTo>
                  <a:lnTo>
                    <a:pt x="76" y="41"/>
                  </a:lnTo>
                  <a:lnTo>
                    <a:pt x="76" y="38"/>
                  </a:lnTo>
                  <a:lnTo>
                    <a:pt x="70" y="37"/>
                  </a:lnTo>
                  <a:lnTo>
                    <a:pt x="71" y="32"/>
                  </a:lnTo>
                  <a:lnTo>
                    <a:pt x="71" y="30"/>
                  </a:lnTo>
                  <a:lnTo>
                    <a:pt x="71" y="28"/>
                  </a:lnTo>
                  <a:lnTo>
                    <a:pt x="69" y="24"/>
                  </a:lnTo>
                  <a:lnTo>
                    <a:pt x="68" y="20"/>
                  </a:lnTo>
                  <a:lnTo>
                    <a:pt x="69" y="16"/>
                  </a:lnTo>
                  <a:lnTo>
                    <a:pt x="69" y="15"/>
                  </a:lnTo>
                  <a:lnTo>
                    <a:pt x="59" y="10"/>
                  </a:lnTo>
                  <a:lnTo>
                    <a:pt x="61" y="9"/>
                  </a:lnTo>
                  <a:lnTo>
                    <a:pt x="61" y="8"/>
                  </a:lnTo>
                  <a:lnTo>
                    <a:pt x="60" y="6"/>
                  </a:lnTo>
                  <a:lnTo>
                    <a:pt x="57" y="4"/>
                  </a:lnTo>
                  <a:lnTo>
                    <a:pt x="53" y="2"/>
                  </a:lnTo>
                  <a:lnTo>
                    <a:pt x="50" y="10"/>
                  </a:lnTo>
                  <a:lnTo>
                    <a:pt x="52" y="10"/>
                  </a:lnTo>
                  <a:lnTo>
                    <a:pt x="53" y="13"/>
                  </a:lnTo>
                  <a:lnTo>
                    <a:pt x="53" y="14"/>
                  </a:lnTo>
                  <a:lnTo>
                    <a:pt x="50" y="14"/>
                  </a:lnTo>
                  <a:lnTo>
                    <a:pt x="45" y="15"/>
                  </a:lnTo>
                  <a:lnTo>
                    <a:pt x="45" y="13"/>
                  </a:lnTo>
                  <a:lnTo>
                    <a:pt x="43" y="11"/>
                  </a:lnTo>
                  <a:lnTo>
                    <a:pt x="45" y="10"/>
                  </a:lnTo>
                  <a:lnTo>
                    <a:pt x="46" y="9"/>
                  </a:lnTo>
                  <a:lnTo>
                    <a:pt x="4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82" name="Freeform 525"/>
            <p:cNvSpPr>
              <a:spLocks/>
            </p:cNvSpPr>
            <p:nvPr/>
          </p:nvSpPr>
          <p:spPr bwMode="auto">
            <a:xfrm>
              <a:off x="1350" y="888"/>
              <a:ext cx="15" cy="12"/>
            </a:xfrm>
            <a:custGeom>
              <a:avLst/>
              <a:gdLst>
                <a:gd name="T0" fmla="*/ 5 w 15"/>
                <a:gd name="T1" fmla="*/ 0 h 12"/>
                <a:gd name="T2" fmla="*/ 5 w 15"/>
                <a:gd name="T3" fmla="*/ 0 h 12"/>
                <a:gd name="T4" fmla="*/ 0 w 15"/>
                <a:gd name="T5" fmla="*/ 12 h 12"/>
                <a:gd name="T6" fmla="*/ 0 w 15"/>
                <a:gd name="T7" fmla="*/ 12 h 12"/>
                <a:gd name="T8" fmla="*/ 10 w 15"/>
                <a:gd name="T9" fmla="*/ 9 h 12"/>
                <a:gd name="T10" fmla="*/ 15 w 15"/>
                <a:gd name="T11" fmla="*/ 7 h 12"/>
                <a:gd name="T12" fmla="*/ 15 w 15"/>
                <a:gd name="T13" fmla="*/ 6 h 12"/>
                <a:gd name="T14" fmla="*/ 14 w 15"/>
                <a:gd name="T15" fmla="*/ 4 h 12"/>
                <a:gd name="T16" fmla="*/ 5 w 15"/>
                <a:gd name="T17" fmla="*/ 0 h 12"/>
                <a:gd name="T18" fmla="*/ 5 w 15"/>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
                <a:gd name="T31" fmla="*/ 0 h 12"/>
                <a:gd name="T32" fmla="*/ 15 w 15"/>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 h="12">
                  <a:moveTo>
                    <a:pt x="5" y="0"/>
                  </a:moveTo>
                  <a:lnTo>
                    <a:pt x="5" y="0"/>
                  </a:lnTo>
                  <a:lnTo>
                    <a:pt x="0" y="12"/>
                  </a:lnTo>
                  <a:lnTo>
                    <a:pt x="10" y="9"/>
                  </a:lnTo>
                  <a:lnTo>
                    <a:pt x="15" y="7"/>
                  </a:lnTo>
                  <a:lnTo>
                    <a:pt x="15" y="6"/>
                  </a:lnTo>
                  <a:lnTo>
                    <a:pt x="14" y="4"/>
                  </a:lnTo>
                  <a:lnTo>
                    <a:pt x="5"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83" name="Freeform 526"/>
            <p:cNvSpPr>
              <a:spLocks/>
            </p:cNvSpPr>
            <p:nvPr/>
          </p:nvSpPr>
          <p:spPr bwMode="auto">
            <a:xfrm>
              <a:off x="1350" y="897"/>
              <a:ext cx="34" cy="33"/>
            </a:xfrm>
            <a:custGeom>
              <a:avLst/>
              <a:gdLst>
                <a:gd name="T0" fmla="*/ 22 w 34"/>
                <a:gd name="T1" fmla="*/ 0 h 33"/>
                <a:gd name="T2" fmla="*/ 6 w 34"/>
                <a:gd name="T3" fmla="*/ 5 h 33"/>
                <a:gd name="T4" fmla="*/ 5 w 34"/>
                <a:gd name="T5" fmla="*/ 6 h 33"/>
                <a:gd name="T6" fmla="*/ 3 w 34"/>
                <a:gd name="T7" fmla="*/ 7 h 33"/>
                <a:gd name="T8" fmla="*/ 0 w 34"/>
                <a:gd name="T9" fmla="*/ 9 h 33"/>
                <a:gd name="T10" fmla="*/ 4 w 34"/>
                <a:gd name="T11" fmla="*/ 13 h 33"/>
                <a:gd name="T12" fmla="*/ 4 w 34"/>
                <a:gd name="T13" fmla="*/ 14 h 33"/>
                <a:gd name="T14" fmla="*/ 20 w 34"/>
                <a:gd name="T15" fmla="*/ 12 h 33"/>
                <a:gd name="T16" fmla="*/ 18 w 34"/>
                <a:gd name="T17" fmla="*/ 14 h 33"/>
                <a:gd name="T18" fmla="*/ 6 w 34"/>
                <a:gd name="T19" fmla="*/ 19 h 33"/>
                <a:gd name="T20" fmla="*/ 5 w 34"/>
                <a:gd name="T21" fmla="*/ 23 h 33"/>
                <a:gd name="T22" fmla="*/ 17 w 34"/>
                <a:gd name="T23" fmla="*/ 21 h 33"/>
                <a:gd name="T24" fmla="*/ 20 w 34"/>
                <a:gd name="T25" fmla="*/ 21 h 33"/>
                <a:gd name="T26" fmla="*/ 15 w 34"/>
                <a:gd name="T27" fmla="*/ 24 h 33"/>
                <a:gd name="T28" fmla="*/ 14 w 34"/>
                <a:gd name="T29" fmla="*/ 26 h 33"/>
                <a:gd name="T30" fmla="*/ 13 w 34"/>
                <a:gd name="T31" fmla="*/ 28 h 33"/>
                <a:gd name="T32" fmla="*/ 8 w 34"/>
                <a:gd name="T33" fmla="*/ 30 h 33"/>
                <a:gd name="T34" fmla="*/ 8 w 34"/>
                <a:gd name="T35" fmla="*/ 31 h 33"/>
                <a:gd name="T36" fmla="*/ 8 w 34"/>
                <a:gd name="T37" fmla="*/ 33 h 33"/>
                <a:gd name="T38" fmla="*/ 19 w 34"/>
                <a:gd name="T39" fmla="*/ 32 h 33"/>
                <a:gd name="T40" fmla="*/ 22 w 34"/>
                <a:gd name="T41" fmla="*/ 32 h 33"/>
                <a:gd name="T42" fmla="*/ 25 w 34"/>
                <a:gd name="T43" fmla="*/ 28 h 33"/>
                <a:gd name="T44" fmla="*/ 27 w 34"/>
                <a:gd name="T45" fmla="*/ 26 h 33"/>
                <a:gd name="T46" fmla="*/ 34 w 34"/>
                <a:gd name="T47" fmla="*/ 23 h 33"/>
                <a:gd name="T48" fmla="*/ 34 w 34"/>
                <a:gd name="T49" fmla="*/ 20 h 33"/>
                <a:gd name="T50" fmla="*/ 32 w 34"/>
                <a:gd name="T51" fmla="*/ 20 h 33"/>
                <a:gd name="T52" fmla="*/ 34 w 34"/>
                <a:gd name="T53" fmla="*/ 16 h 33"/>
                <a:gd name="T54" fmla="*/ 34 w 34"/>
                <a:gd name="T55" fmla="*/ 14 h 33"/>
                <a:gd name="T56" fmla="*/ 34 w 34"/>
                <a:gd name="T57" fmla="*/ 11 h 33"/>
                <a:gd name="T58" fmla="*/ 29 w 34"/>
                <a:gd name="T59" fmla="*/ 10 h 33"/>
                <a:gd name="T60" fmla="*/ 24 w 34"/>
                <a:gd name="T61" fmla="*/ 11 h 33"/>
                <a:gd name="T62" fmla="*/ 26 w 34"/>
                <a:gd name="T63" fmla="*/ 9 h 33"/>
                <a:gd name="T64" fmla="*/ 27 w 34"/>
                <a:gd name="T65" fmla="*/ 3 h 33"/>
                <a:gd name="T66" fmla="*/ 25 w 34"/>
                <a:gd name="T67" fmla="*/ 0 h 33"/>
                <a:gd name="T68" fmla="*/ 22 w 34"/>
                <a:gd name="T69" fmla="*/ 0 h 3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
                <a:gd name="T106" fmla="*/ 0 h 33"/>
                <a:gd name="T107" fmla="*/ 34 w 34"/>
                <a:gd name="T108" fmla="*/ 33 h 3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 h="33">
                  <a:moveTo>
                    <a:pt x="22" y="0"/>
                  </a:moveTo>
                  <a:lnTo>
                    <a:pt x="22" y="0"/>
                  </a:lnTo>
                  <a:lnTo>
                    <a:pt x="14" y="2"/>
                  </a:lnTo>
                  <a:lnTo>
                    <a:pt x="6" y="5"/>
                  </a:lnTo>
                  <a:lnTo>
                    <a:pt x="5" y="6"/>
                  </a:lnTo>
                  <a:lnTo>
                    <a:pt x="3" y="7"/>
                  </a:lnTo>
                  <a:lnTo>
                    <a:pt x="1" y="7"/>
                  </a:lnTo>
                  <a:lnTo>
                    <a:pt x="0" y="9"/>
                  </a:lnTo>
                  <a:lnTo>
                    <a:pt x="1" y="11"/>
                  </a:lnTo>
                  <a:lnTo>
                    <a:pt x="4" y="13"/>
                  </a:lnTo>
                  <a:lnTo>
                    <a:pt x="4" y="14"/>
                  </a:lnTo>
                  <a:lnTo>
                    <a:pt x="20" y="12"/>
                  </a:lnTo>
                  <a:lnTo>
                    <a:pt x="18" y="14"/>
                  </a:lnTo>
                  <a:lnTo>
                    <a:pt x="12" y="17"/>
                  </a:lnTo>
                  <a:lnTo>
                    <a:pt x="6" y="19"/>
                  </a:lnTo>
                  <a:lnTo>
                    <a:pt x="5" y="23"/>
                  </a:lnTo>
                  <a:lnTo>
                    <a:pt x="11" y="21"/>
                  </a:lnTo>
                  <a:lnTo>
                    <a:pt x="17" y="21"/>
                  </a:lnTo>
                  <a:lnTo>
                    <a:pt x="21" y="21"/>
                  </a:lnTo>
                  <a:lnTo>
                    <a:pt x="20" y="21"/>
                  </a:lnTo>
                  <a:lnTo>
                    <a:pt x="15" y="24"/>
                  </a:lnTo>
                  <a:lnTo>
                    <a:pt x="14" y="26"/>
                  </a:lnTo>
                  <a:lnTo>
                    <a:pt x="13" y="28"/>
                  </a:lnTo>
                  <a:lnTo>
                    <a:pt x="11" y="28"/>
                  </a:lnTo>
                  <a:lnTo>
                    <a:pt x="8" y="30"/>
                  </a:lnTo>
                  <a:lnTo>
                    <a:pt x="8" y="31"/>
                  </a:lnTo>
                  <a:lnTo>
                    <a:pt x="8" y="33"/>
                  </a:lnTo>
                  <a:lnTo>
                    <a:pt x="15" y="32"/>
                  </a:lnTo>
                  <a:lnTo>
                    <a:pt x="19" y="32"/>
                  </a:lnTo>
                  <a:lnTo>
                    <a:pt x="22" y="32"/>
                  </a:lnTo>
                  <a:lnTo>
                    <a:pt x="24" y="31"/>
                  </a:lnTo>
                  <a:lnTo>
                    <a:pt x="25" y="28"/>
                  </a:lnTo>
                  <a:lnTo>
                    <a:pt x="27" y="26"/>
                  </a:lnTo>
                  <a:lnTo>
                    <a:pt x="31" y="24"/>
                  </a:lnTo>
                  <a:lnTo>
                    <a:pt x="34" y="23"/>
                  </a:lnTo>
                  <a:lnTo>
                    <a:pt x="34" y="20"/>
                  </a:lnTo>
                  <a:lnTo>
                    <a:pt x="33" y="20"/>
                  </a:lnTo>
                  <a:lnTo>
                    <a:pt x="32" y="20"/>
                  </a:lnTo>
                  <a:lnTo>
                    <a:pt x="32" y="18"/>
                  </a:lnTo>
                  <a:lnTo>
                    <a:pt x="34" y="16"/>
                  </a:lnTo>
                  <a:lnTo>
                    <a:pt x="34" y="14"/>
                  </a:lnTo>
                  <a:lnTo>
                    <a:pt x="34" y="12"/>
                  </a:lnTo>
                  <a:lnTo>
                    <a:pt x="34" y="11"/>
                  </a:lnTo>
                  <a:lnTo>
                    <a:pt x="29" y="10"/>
                  </a:lnTo>
                  <a:lnTo>
                    <a:pt x="26" y="11"/>
                  </a:lnTo>
                  <a:lnTo>
                    <a:pt x="24" y="11"/>
                  </a:lnTo>
                  <a:lnTo>
                    <a:pt x="26" y="9"/>
                  </a:lnTo>
                  <a:lnTo>
                    <a:pt x="27" y="5"/>
                  </a:lnTo>
                  <a:lnTo>
                    <a:pt x="27" y="3"/>
                  </a:lnTo>
                  <a:lnTo>
                    <a:pt x="27" y="2"/>
                  </a:lnTo>
                  <a:lnTo>
                    <a:pt x="25" y="0"/>
                  </a:lnTo>
                  <a:lnTo>
                    <a:pt x="2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84" name="Freeform 527"/>
            <p:cNvSpPr>
              <a:spLocks/>
            </p:cNvSpPr>
            <p:nvPr/>
          </p:nvSpPr>
          <p:spPr bwMode="auto">
            <a:xfrm>
              <a:off x="1122" y="899"/>
              <a:ext cx="2" cy="3"/>
            </a:xfrm>
            <a:custGeom>
              <a:avLst/>
              <a:gdLst>
                <a:gd name="T0" fmla="*/ 2 w 2"/>
                <a:gd name="T1" fmla="*/ 1 h 3"/>
                <a:gd name="T2" fmla="*/ 2 w 2"/>
                <a:gd name="T3" fmla="*/ 1 h 3"/>
                <a:gd name="T4" fmla="*/ 2 w 2"/>
                <a:gd name="T5" fmla="*/ 1 h 3"/>
                <a:gd name="T6" fmla="*/ 2 w 2"/>
                <a:gd name="T7" fmla="*/ 2 h 3"/>
                <a:gd name="T8" fmla="*/ 1 w 2"/>
                <a:gd name="T9" fmla="*/ 3 h 3"/>
                <a:gd name="T10" fmla="*/ 1 w 2"/>
                <a:gd name="T11" fmla="*/ 3 h 3"/>
                <a:gd name="T12" fmla="*/ 0 w 2"/>
                <a:gd name="T13" fmla="*/ 1 h 3"/>
                <a:gd name="T14" fmla="*/ 1 w 2"/>
                <a:gd name="T15" fmla="*/ 0 h 3"/>
                <a:gd name="T16" fmla="*/ 2 w 2"/>
                <a:gd name="T17" fmla="*/ 1 h 3"/>
                <a:gd name="T18" fmla="*/ 2 w 2"/>
                <a:gd name="T19" fmla="*/ 1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3"/>
                <a:gd name="T32" fmla="*/ 2 w 2"/>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3">
                  <a:moveTo>
                    <a:pt x="2" y="1"/>
                  </a:moveTo>
                  <a:lnTo>
                    <a:pt x="2" y="1"/>
                  </a:lnTo>
                  <a:lnTo>
                    <a:pt x="2" y="2"/>
                  </a:lnTo>
                  <a:lnTo>
                    <a:pt x="1" y="3"/>
                  </a:lnTo>
                  <a:lnTo>
                    <a:pt x="0" y="1"/>
                  </a:lnTo>
                  <a:lnTo>
                    <a:pt x="1" y="0"/>
                  </a:lnTo>
                  <a:lnTo>
                    <a:pt x="2" y="1"/>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85" name="Freeform 528"/>
            <p:cNvSpPr>
              <a:spLocks/>
            </p:cNvSpPr>
            <p:nvPr/>
          </p:nvSpPr>
          <p:spPr bwMode="auto">
            <a:xfrm>
              <a:off x="1420" y="792"/>
              <a:ext cx="13" cy="19"/>
            </a:xfrm>
            <a:custGeom>
              <a:avLst/>
              <a:gdLst>
                <a:gd name="T0" fmla="*/ 0 w 13"/>
                <a:gd name="T1" fmla="*/ 0 h 19"/>
                <a:gd name="T2" fmla="*/ 0 w 13"/>
                <a:gd name="T3" fmla="*/ 0 h 19"/>
                <a:gd name="T4" fmla="*/ 3 w 13"/>
                <a:gd name="T5" fmla="*/ 14 h 19"/>
                <a:gd name="T6" fmla="*/ 3 w 13"/>
                <a:gd name="T7" fmla="*/ 14 h 19"/>
                <a:gd name="T8" fmla="*/ 7 w 13"/>
                <a:gd name="T9" fmla="*/ 13 h 19"/>
                <a:gd name="T10" fmla="*/ 7 w 13"/>
                <a:gd name="T11" fmla="*/ 13 h 19"/>
                <a:gd name="T12" fmla="*/ 9 w 13"/>
                <a:gd name="T13" fmla="*/ 15 h 19"/>
                <a:gd name="T14" fmla="*/ 9 w 13"/>
                <a:gd name="T15" fmla="*/ 18 h 19"/>
                <a:gd name="T16" fmla="*/ 10 w 13"/>
                <a:gd name="T17" fmla="*/ 19 h 19"/>
                <a:gd name="T18" fmla="*/ 10 w 13"/>
                <a:gd name="T19" fmla="*/ 19 h 19"/>
                <a:gd name="T20" fmla="*/ 11 w 13"/>
                <a:gd name="T21" fmla="*/ 19 h 19"/>
                <a:gd name="T22" fmla="*/ 13 w 13"/>
                <a:gd name="T23" fmla="*/ 19 h 19"/>
                <a:gd name="T24" fmla="*/ 13 w 13"/>
                <a:gd name="T25" fmla="*/ 19 h 19"/>
                <a:gd name="T26" fmla="*/ 12 w 13"/>
                <a:gd name="T27" fmla="*/ 14 h 19"/>
                <a:gd name="T28" fmla="*/ 12 w 13"/>
                <a:gd name="T29" fmla="*/ 11 h 19"/>
                <a:gd name="T30" fmla="*/ 12 w 13"/>
                <a:gd name="T31" fmla="*/ 11 h 19"/>
                <a:gd name="T32" fmla="*/ 9 w 13"/>
                <a:gd name="T33" fmla="*/ 8 h 19"/>
                <a:gd name="T34" fmla="*/ 6 w 13"/>
                <a:gd name="T35" fmla="*/ 6 h 19"/>
                <a:gd name="T36" fmla="*/ 6 w 13"/>
                <a:gd name="T37" fmla="*/ 6 h 19"/>
                <a:gd name="T38" fmla="*/ 6 w 13"/>
                <a:gd name="T39" fmla="*/ 4 h 19"/>
                <a:gd name="T40" fmla="*/ 6 w 13"/>
                <a:gd name="T41" fmla="*/ 0 h 19"/>
                <a:gd name="T42" fmla="*/ 6 w 13"/>
                <a:gd name="T43" fmla="*/ 0 h 19"/>
                <a:gd name="T44" fmla="*/ 3 w 13"/>
                <a:gd name="T45" fmla="*/ 1 h 19"/>
                <a:gd name="T46" fmla="*/ 0 w 13"/>
                <a:gd name="T47" fmla="*/ 0 h 19"/>
                <a:gd name="T48" fmla="*/ 0 w 13"/>
                <a:gd name="T49" fmla="*/ 0 h 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
                <a:gd name="T76" fmla="*/ 0 h 19"/>
                <a:gd name="T77" fmla="*/ 13 w 13"/>
                <a:gd name="T78" fmla="*/ 19 h 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 h="19">
                  <a:moveTo>
                    <a:pt x="0" y="0"/>
                  </a:moveTo>
                  <a:lnTo>
                    <a:pt x="0" y="0"/>
                  </a:lnTo>
                  <a:lnTo>
                    <a:pt x="3" y="14"/>
                  </a:lnTo>
                  <a:lnTo>
                    <a:pt x="7" y="13"/>
                  </a:lnTo>
                  <a:lnTo>
                    <a:pt x="9" y="15"/>
                  </a:lnTo>
                  <a:lnTo>
                    <a:pt x="9" y="18"/>
                  </a:lnTo>
                  <a:lnTo>
                    <a:pt x="10" y="19"/>
                  </a:lnTo>
                  <a:lnTo>
                    <a:pt x="11" y="19"/>
                  </a:lnTo>
                  <a:lnTo>
                    <a:pt x="13" y="19"/>
                  </a:lnTo>
                  <a:lnTo>
                    <a:pt x="12" y="14"/>
                  </a:lnTo>
                  <a:lnTo>
                    <a:pt x="12" y="11"/>
                  </a:lnTo>
                  <a:lnTo>
                    <a:pt x="9" y="8"/>
                  </a:lnTo>
                  <a:lnTo>
                    <a:pt x="6" y="6"/>
                  </a:lnTo>
                  <a:lnTo>
                    <a:pt x="6" y="4"/>
                  </a:lnTo>
                  <a:lnTo>
                    <a:pt x="6" y="0"/>
                  </a:lnTo>
                  <a:lnTo>
                    <a:pt x="3"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86" name="Freeform 529"/>
            <p:cNvSpPr>
              <a:spLocks/>
            </p:cNvSpPr>
            <p:nvPr/>
          </p:nvSpPr>
          <p:spPr bwMode="auto">
            <a:xfrm>
              <a:off x="1439" y="830"/>
              <a:ext cx="50" cy="40"/>
            </a:xfrm>
            <a:custGeom>
              <a:avLst/>
              <a:gdLst>
                <a:gd name="T0" fmla="*/ 4 w 50"/>
                <a:gd name="T1" fmla="*/ 0 h 40"/>
                <a:gd name="T2" fmla="*/ 0 w 50"/>
                <a:gd name="T3" fmla="*/ 12 h 40"/>
                <a:gd name="T4" fmla="*/ 2 w 50"/>
                <a:gd name="T5" fmla="*/ 18 h 40"/>
                <a:gd name="T6" fmla="*/ 11 w 50"/>
                <a:gd name="T7" fmla="*/ 21 h 40"/>
                <a:gd name="T8" fmla="*/ 16 w 50"/>
                <a:gd name="T9" fmla="*/ 21 h 40"/>
                <a:gd name="T10" fmla="*/ 19 w 50"/>
                <a:gd name="T11" fmla="*/ 24 h 40"/>
                <a:gd name="T12" fmla="*/ 13 w 50"/>
                <a:gd name="T13" fmla="*/ 24 h 40"/>
                <a:gd name="T14" fmla="*/ 12 w 50"/>
                <a:gd name="T15" fmla="*/ 26 h 40"/>
                <a:gd name="T16" fmla="*/ 13 w 50"/>
                <a:gd name="T17" fmla="*/ 28 h 40"/>
                <a:gd name="T18" fmla="*/ 16 w 50"/>
                <a:gd name="T19" fmla="*/ 32 h 40"/>
                <a:gd name="T20" fmla="*/ 20 w 50"/>
                <a:gd name="T21" fmla="*/ 35 h 40"/>
                <a:gd name="T22" fmla="*/ 22 w 50"/>
                <a:gd name="T23" fmla="*/ 37 h 40"/>
                <a:gd name="T24" fmla="*/ 22 w 50"/>
                <a:gd name="T25" fmla="*/ 40 h 40"/>
                <a:gd name="T26" fmla="*/ 26 w 50"/>
                <a:gd name="T27" fmla="*/ 40 h 40"/>
                <a:gd name="T28" fmla="*/ 28 w 50"/>
                <a:gd name="T29" fmla="*/ 40 h 40"/>
                <a:gd name="T30" fmla="*/ 31 w 50"/>
                <a:gd name="T31" fmla="*/ 36 h 40"/>
                <a:gd name="T32" fmla="*/ 35 w 50"/>
                <a:gd name="T33" fmla="*/ 35 h 40"/>
                <a:gd name="T34" fmla="*/ 50 w 50"/>
                <a:gd name="T35" fmla="*/ 33 h 40"/>
                <a:gd name="T36" fmla="*/ 49 w 50"/>
                <a:gd name="T37" fmla="*/ 31 h 40"/>
                <a:gd name="T38" fmla="*/ 50 w 50"/>
                <a:gd name="T39" fmla="*/ 29 h 40"/>
                <a:gd name="T40" fmla="*/ 47 w 50"/>
                <a:gd name="T41" fmla="*/ 25 h 40"/>
                <a:gd name="T42" fmla="*/ 48 w 50"/>
                <a:gd name="T43" fmla="*/ 23 h 40"/>
                <a:gd name="T44" fmla="*/ 46 w 50"/>
                <a:gd name="T45" fmla="*/ 17 h 40"/>
                <a:gd name="T46" fmla="*/ 42 w 50"/>
                <a:gd name="T47" fmla="*/ 17 h 40"/>
                <a:gd name="T48" fmla="*/ 39 w 50"/>
                <a:gd name="T49" fmla="*/ 15 h 40"/>
                <a:gd name="T50" fmla="*/ 36 w 50"/>
                <a:gd name="T51" fmla="*/ 15 h 40"/>
                <a:gd name="T52" fmla="*/ 34 w 50"/>
                <a:gd name="T53" fmla="*/ 16 h 40"/>
                <a:gd name="T54" fmla="*/ 33 w 50"/>
                <a:gd name="T55" fmla="*/ 15 h 40"/>
                <a:gd name="T56" fmla="*/ 32 w 50"/>
                <a:gd name="T57" fmla="*/ 12 h 40"/>
                <a:gd name="T58" fmla="*/ 29 w 50"/>
                <a:gd name="T59" fmla="*/ 11 h 40"/>
                <a:gd name="T60" fmla="*/ 22 w 50"/>
                <a:gd name="T61" fmla="*/ 9 h 40"/>
                <a:gd name="T62" fmla="*/ 14 w 50"/>
                <a:gd name="T63" fmla="*/ 7 h 40"/>
                <a:gd name="T64" fmla="*/ 4 w 50"/>
                <a:gd name="T65" fmla="*/ 0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0"/>
                <a:gd name="T100" fmla="*/ 0 h 40"/>
                <a:gd name="T101" fmla="*/ 50 w 50"/>
                <a:gd name="T102" fmla="*/ 40 h 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0" h="40">
                  <a:moveTo>
                    <a:pt x="4" y="0"/>
                  </a:moveTo>
                  <a:lnTo>
                    <a:pt x="4" y="0"/>
                  </a:lnTo>
                  <a:lnTo>
                    <a:pt x="0" y="9"/>
                  </a:lnTo>
                  <a:lnTo>
                    <a:pt x="0" y="12"/>
                  </a:lnTo>
                  <a:lnTo>
                    <a:pt x="1" y="16"/>
                  </a:lnTo>
                  <a:lnTo>
                    <a:pt x="2" y="18"/>
                  </a:lnTo>
                  <a:lnTo>
                    <a:pt x="6" y="19"/>
                  </a:lnTo>
                  <a:lnTo>
                    <a:pt x="11" y="21"/>
                  </a:lnTo>
                  <a:lnTo>
                    <a:pt x="16" y="21"/>
                  </a:lnTo>
                  <a:lnTo>
                    <a:pt x="19" y="24"/>
                  </a:lnTo>
                  <a:lnTo>
                    <a:pt x="15" y="24"/>
                  </a:lnTo>
                  <a:lnTo>
                    <a:pt x="13" y="24"/>
                  </a:lnTo>
                  <a:lnTo>
                    <a:pt x="12" y="26"/>
                  </a:lnTo>
                  <a:lnTo>
                    <a:pt x="12" y="28"/>
                  </a:lnTo>
                  <a:lnTo>
                    <a:pt x="13" y="28"/>
                  </a:lnTo>
                  <a:lnTo>
                    <a:pt x="16" y="32"/>
                  </a:lnTo>
                  <a:lnTo>
                    <a:pt x="20" y="35"/>
                  </a:lnTo>
                  <a:lnTo>
                    <a:pt x="22" y="37"/>
                  </a:lnTo>
                  <a:lnTo>
                    <a:pt x="22" y="38"/>
                  </a:lnTo>
                  <a:lnTo>
                    <a:pt x="22" y="40"/>
                  </a:lnTo>
                  <a:lnTo>
                    <a:pt x="26" y="40"/>
                  </a:lnTo>
                  <a:lnTo>
                    <a:pt x="28" y="40"/>
                  </a:lnTo>
                  <a:lnTo>
                    <a:pt x="29" y="38"/>
                  </a:lnTo>
                  <a:lnTo>
                    <a:pt x="31" y="36"/>
                  </a:lnTo>
                  <a:lnTo>
                    <a:pt x="35" y="35"/>
                  </a:lnTo>
                  <a:lnTo>
                    <a:pt x="41" y="33"/>
                  </a:lnTo>
                  <a:lnTo>
                    <a:pt x="50" y="33"/>
                  </a:lnTo>
                  <a:lnTo>
                    <a:pt x="49" y="31"/>
                  </a:lnTo>
                  <a:lnTo>
                    <a:pt x="50" y="29"/>
                  </a:lnTo>
                  <a:lnTo>
                    <a:pt x="47" y="25"/>
                  </a:lnTo>
                  <a:lnTo>
                    <a:pt x="47" y="24"/>
                  </a:lnTo>
                  <a:lnTo>
                    <a:pt x="48" y="23"/>
                  </a:lnTo>
                  <a:lnTo>
                    <a:pt x="46" y="17"/>
                  </a:lnTo>
                  <a:lnTo>
                    <a:pt x="42" y="17"/>
                  </a:lnTo>
                  <a:lnTo>
                    <a:pt x="39" y="15"/>
                  </a:lnTo>
                  <a:lnTo>
                    <a:pt x="36" y="15"/>
                  </a:lnTo>
                  <a:lnTo>
                    <a:pt x="35" y="15"/>
                  </a:lnTo>
                  <a:lnTo>
                    <a:pt x="34" y="16"/>
                  </a:lnTo>
                  <a:lnTo>
                    <a:pt x="33" y="16"/>
                  </a:lnTo>
                  <a:lnTo>
                    <a:pt x="33" y="15"/>
                  </a:lnTo>
                  <a:lnTo>
                    <a:pt x="32" y="12"/>
                  </a:lnTo>
                  <a:lnTo>
                    <a:pt x="29" y="11"/>
                  </a:lnTo>
                  <a:lnTo>
                    <a:pt x="26" y="9"/>
                  </a:lnTo>
                  <a:lnTo>
                    <a:pt x="22" y="9"/>
                  </a:lnTo>
                  <a:lnTo>
                    <a:pt x="14" y="7"/>
                  </a:lnTo>
                  <a:lnTo>
                    <a:pt x="8" y="3"/>
                  </a:lnTo>
                  <a:lnTo>
                    <a:pt x="4"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87" name="Freeform 530"/>
            <p:cNvSpPr>
              <a:spLocks/>
            </p:cNvSpPr>
            <p:nvPr/>
          </p:nvSpPr>
          <p:spPr bwMode="auto">
            <a:xfrm>
              <a:off x="1548" y="859"/>
              <a:ext cx="14" cy="19"/>
            </a:xfrm>
            <a:custGeom>
              <a:avLst/>
              <a:gdLst>
                <a:gd name="T0" fmla="*/ 5 w 14"/>
                <a:gd name="T1" fmla="*/ 0 h 19"/>
                <a:gd name="T2" fmla="*/ 5 w 14"/>
                <a:gd name="T3" fmla="*/ 0 h 19"/>
                <a:gd name="T4" fmla="*/ 5 w 14"/>
                <a:gd name="T5" fmla="*/ 1 h 19"/>
                <a:gd name="T6" fmla="*/ 5 w 14"/>
                <a:gd name="T7" fmla="*/ 3 h 19"/>
                <a:gd name="T8" fmla="*/ 5 w 14"/>
                <a:gd name="T9" fmla="*/ 3 h 19"/>
                <a:gd name="T10" fmla="*/ 2 w 14"/>
                <a:gd name="T11" fmla="*/ 4 h 19"/>
                <a:gd name="T12" fmla="*/ 0 w 14"/>
                <a:gd name="T13" fmla="*/ 7 h 19"/>
                <a:gd name="T14" fmla="*/ 0 w 14"/>
                <a:gd name="T15" fmla="*/ 7 h 19"/>
                <a:gd name="T16" fmla="*/ 0 w 14"/>
                <a:gd name="T17" fmla="*/ 9 h 19"/>
                <a:gd name="T18" fmla="*/ 0 w 14"/>
                <a:gd name="T19" fmla="*/ 10 h 19"/>
                <a:gd name="T20" fmla="*/ 0 w 14"/>
                <a:gd name="T21" fmla="*/ 10 h 19"/>
                <a:gd name="T22" fmla="*/ 0 w 14"/>
                <a:gd name="T23" fmla="*/ 10 h 19"/>
                <a:gd name="T24" fmla="*/ 1 w 14"/>
                <a:gd name="T25" fmla="*/ 15 h 19"/>
                <a:gd name="T26" fmla="*/ 1 w 14"/>
                <a:gd name="T27" fmla="*/ 19 h 19"/>
                <a:gd name="T28" fmla="*/ 1 w 14"/>
                <a:gd name="T29" fmla="*/ 19 h 19"/>
                <a:gd name="T30" fmla="*/ 3 w 14"/>
                <a:gd name="T31" fmla="*/ 17 h 19"/>
                <a:gd name="T32" fmla="*/ 3 w 14"/>
                <a:gd name="T33" fmla="*/ 16 h 19"/>
                <a:gd name="T34" fmla="*/ 3 w 14"/>
                <a:gd name="T35" fmla="*/ 16 h 19"/>
                <a:gd name="T36" fmla="*/ 7 w 14"/>
                <a:gd name="T37" fmla="*/ 16 h 19"/>
                <a:gd name="T38" fmla="*/ 10 w 14"/>
                <a:gd name="T39" fmla="*/ 16 h 19"/>
                <a:gd name="T40" fmla="*/ 10 w 14"/>
                <a:gd name="T41" fmla="*/ 16 h 19"/>
                <a:gd name="T42" fmla="*/ 14 w 14"/>
                <a:gd name="T43" fmla="*/ 4 h 19"/>
                <a:gd name="T44" fmla="*/ 14 w 14"/>
                <a:gd name="T45" fmla="*/ 4 h 19"/>
                <a:gd name="T46" fmla="*/ 5 w 14"/>
                <a:gd name="T47" fmla="*/ 0 h 19"/>
                <a:gd name="T48" fmla="*/ 5 w 14"/>
                <a:gd name="T49" fmla="*/ 0 h 1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
                <a:gd name="T76" fmla="*/ 0 h 19"/>
                <a:gd name="T77" fmla="*/ 14 w 14"/>
                <a:gd name="T78" fmla="*/ 19 h 1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 h="19">
                  <a:moveTo>
                    <a:pt x="5" y="0"/>
                  </a:moveTo>
                  <a:lnTo>
                    <a:pt x="5" y="0"/>
                  </a:lnTo>
                  <a:lnTo>
                    <a:pt x="5" y="1"/>
                  </a:lnTo>
                  <a:lnTo>
                    <a:pt x="5" y="3"/>
                  </a:lnTo>
                  <a:lnTo>
                    <a:pt x="2" y="4"/>
                  </a:lnTo>
                  <a:lnTo>
                    <a:pt x="0" y="7"/>
                  </a:lnTo>
                  <a:lnTo>
                    <a:pt x="0" y="9"/>
                  </a:lnTo>
                  <a:lnTo>
                    <a:pt x="0" y="10"/>
                  </a:lnTo>
                  <a:lnTo>
                    <a:pt x="1" y="15"/>
                  </a:lnTo>
                  <a:lnTo>
                    <a:pt x="1" y="19"/>
                  </a:lnTo>
                  <a:lnTo>
                    <a:pt x="3" y="17"/>
                  </a:lnTo>
                  <a:lnTo>
                    <a:pt x="3" y="16"/>
                  </a:lnTo>
                  <a:lnTo>
                    <a:pt x="7" y="16"/>
                  </a:lnTo>
                  <a:lnTo>
                    <a:pt x="10" y="16"/>
                  </a:lnTo>
                  <a:lnTo>
                    <a:pt x="14" y="4"/>
                  </a:lnTo>
                  <a:lnTo>
                    <a:pt x="5"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88" name="Freeform 531"/>
            <p:cNvSpPr>
              <a:spLocks/>
            </p:cNvSpPr>
            <p:nvPr/>
          </p:nvSpPr>
          <p:spPr bwMode="auto">
            <a:xfrm>
              <a:off x="1471" y="863"/>
              <a:ext cx="53" cy="15"/>
            </a:xfrm>
            <a:custGeom>
              <a:avLst/>
              <a:gdLst>
                <a:gd name="T0" fmla="*/ 30 w 53"/>
                <a:gd name="T1" fmla="*/ 0 h 15"/>
                <a:gd name="T2" fmla="*/ 29 w 53"/>
                <a:gd name="T3" fmla="*/ 3 h 15"/>
                <a:gd name="T4" fmla="*/ 29 w 53"/>
                <a:gd name="T5" fmla="*/ 3 h 15"/>
                <a:gd name="T6" fmla="*/ 24 w 53"/>
                <a:gd name="T7" fmla="*/ 4 h 15"/>
                <a:gd name="T8" fmla="*/ 18 w 53"/>
                <a:gd name="T9" fmla="*/ 5 h 15"/>
                <a:gd name="T10" fmla="*/ 18 w 53"/>
                <a:gd name="T11" fmla="*/ 6 h 15"/>
                <a:gd name="T12" fmla="*/ 18 w 53"/>
                <a:gd name="T13" fmla="*/ 6 h 15"/>
                <a:gd name="T14" fmla="*/ 13 w 53"/>
                <a:gd name="T15" fmla="*/ 6 h 15"/>
                <a:gd name="T16" fmla="*/ 6 w 53"/>
                <a:gd name="T17" fmla="*/ 6 h 15"/>
                <a:gd name="T18" fmla="*/ 6 w 53"/>
                <a:gd name="T19" fmla="*/ 6 h 15"/>
                <a:gd name="T20" fmla="*/ 0 w 53"/>
                <a:gd name="T21" fmla="*/ 10 h 15"/>
                <a:gd name="T22" fmla="*/ 0 w 53"/>
                <a:gd name="T23" fmla="*/ 10 h 15"/>
                <a:gd name="T24" fmla="*/ 1 w 53"/>
                <a:gd name="T25" fmla="*/ 10 h 15"/>
                <a:gd name="T26" fmla="*/ 1 w 53"/>
                <a:gd name="T27" fmla="*/ 11 h 15"/>
                <a:gd name="T28" fmla="*/ 1 w 53"/>
                <a:gd name="T29" fmla="*/ 11 h 15"/>
                <a:gd name="T30" fmla="*/ 7 w 53"/>
                <a:gd name="T31" fmla="*/ 11 h 15"/>
                <a:gd name="T32" fmla="*/ 14 w 53"/>
                <a:gd name="T33" fmla="*/ 12 h 15"/>
                <a:gd name="T34" fmla="*/ 25 w 53"/>
                <a:gd name="T35" fmla="*/ 15 h 15"/>
                <a:gd name="T36" fmla="*/ 31 w 53"/>
                <a:gd name="T37" fmla="*/ 15 h 15"/>
                <a:gd name="T38" fmla="*/ 37 w 53"/>
                <a:gd name="T39" fmla="*/ 15 h 15"/>
                <a:gd name="T40" fmla="*/ 42 w 53"/>
                <a:gd name="T41" fmla="*/ 15 h 15"/>
                <a:gd name="T42" fmla="*/ 46 w 53"/>
                <a:gd name="T43" fmla="*/ 11 h 15"/>
                <a:gd name="T44" fmla="*/ 46 w 53"/>
                <a:gd name="T45" fmla="*/ 11 h 15"/>
                <a:gd name="T46" fmla="*/ 50 w 53"/>
                <a:gd name="T47" fmla="*/ 11 h 15"/>
                <a:gd name="T48" fmla="*/ 51 w 53"/>
                <a:gd name="T49" fmla="*/ 5 h 15"/>
                <a:gd name="T50" fmla="*/ 51 w 53"/>
                <a:gd name="T51" fmla="*/ 5 h 15"/>
                <a:gd name="T52" fmla="*/ 53 w 53"/>
                <a:gd name="T53" fmla="*/ 4 h 15"/>
                <a:gd name="T54" fmla="*/ 51 w 53"/>
                <a:gd name="T55" fmla="*/ 4 h 15"/>
                <a:gd name="T56" fmla="*/ 45 w 53"/>
                <a:gd name="T57" fmla="*/ 3 h 15"/>
                <a:gd name="T58" fmla="*/ 45 w 53"/>
                <a:gd name="T59" fmla="*/ 0 h 15"/>
                <a:gd name="T60" fmla="*/ 45 w 53"/>
                <a:gd name="T61" fmla="*/ 0 h 15"/>
                <a:gd name="T62" fmla="*/ 42 w 53"/>
                <a:gd name="T63" fmla="*/ 0 h 15"/>
                <a:gd name="T64" fmla="*/ 41 w 53"/>
                <a:gd name="T65" fmla="*/ 2 h 15"/>
                <a:gd name="T66" fmla="*/ 38 w 53"/>
                <a:gd name="T67" fmla="*/ 3 h 15"/>
                <a:gd name="T68" fmla="*/ 35 w 53"/>
                <a:gd name="T69" fmla="*/ 3 h 15"/>
                <a:gd name="T70" fmla="*/ 35 w 53"/>
                <a:gd name="T71" fmla="*/ 3 h 15"/>
                <a:gd name="T72" fmla="*/ 32 w 53"/>
                <a:gd name="T73" fmla="*/ 2 h 15"/>
                <a:gd name="T74" fmla="*/ 31 w 53"/>
                <a:gd name="T75" fmla="*/ 0 h 15"/>
                <a:gd name="T76" fmla="*/ 30 w 53"/>
                <a:gd name="T77" fmla="*/ 0 h 15"/>
                <a:gd name="T78" fmla="*/ 30 w 53"/>
                <a:gd name="T79" fmla="*/ 0 h 1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3"/>
                <a:gd name="T121" fmla="*/ 0 h 15"/>
                <a:gd name="T122" fmla="*/ 53 w 53"/>
                <a:gd name="T123" fmla="*/ 15 h 1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3" h="15">
                  <a:moveTo>
                    <a:pt x="30" y="0"/>
                  </a:moveTo>
                  <a:lnTo>
                    <a:pt x="29" y="3"/>
                  </a:lnTo>
                  <a:lnTo>
                    <a:pt x="24" y="4"/>
                  </a:lnTo>
                  <a:lnTo>
                    <a:pt x="18" y="5"/>
                  </a:lnTo>
                  <a:lnTo>
                    <a:pt x="18" y="6"/>
                  </a:lnTo>
                  <a:lnTo>
                    <a:pt x="13" y="6"/>
                  </a:lnTo>
                  <a:lnTo>
                    <a:pt x="6" y="6"/>
                  </a:lnTo>
                  <a:lnTo>
                    <a:pt x="0" y="10"/>
                  </a:lnTo>
                  <a:lnTo>
                    <a:pt x="1" y="10"/>
                  </a:lnTo>
                  <a:lnTo>
                    <a:pt x="1" y="11"/>
                  </a:lnTo>
                  <a:lnTo>
                    <a:pt x="7" y="11"/>
                  </a:lnTo>
                  <a:lnTo>
                    <a:pt x="14" y="12"/>
                  </a:lnTo>
                  <a:lnTo>
                    <a:pt x="25" y="15"/>
                  </a:lnTo>
                  <a:lnTo>
                    <a:pt x="31" y="15"/>
                  </a:lnTo>
                  <a:lnTo>
                    <a:pt x="37" y="15"/>
                  </a:lnTo>
                  <a:lnTo>
                    <a:pt x="42" y="15"/>
                  </a:lnTo>
                  <a:lnTo>
                    <a:pt x="46" y="11"/>
                  </a:lnTo>
                  <a:lnTo>
                    <a:pt x="50" y="11"/>
                  </a:lnTo>
                  <a:lnTo>
                    <a:pt x="51" y="5"/>
                  </a:lnTo>
                  <a:lnTo>
                    <a:pt x="53" y="4"/>
                  </a:lnTo>
                  <a:lnTo>
                    <a:pt x="51" y="4"/>
                  </a:lnTo>
                  <a:lnTo>
                    <a:pt x="45" y="3"/>
                  </a:lnTo>
                  <a:lnTo>
                    <a:pt x="45" y="0"/>
                  </a:lnTo>
                  <a:lnTo>
                    <a:pt x="42" y="0"/>
                  </a:lnTo>
                  <a:lnTo>
                    <a:pt x="41" y="2"/>
                  </a:lnTo>
                  <a:lnTo>
                    <a:pt x="38" y="3"/>
                  </a:lnTo>
                  <a:lnTo>
                    <a:pt x="35" y="3"/>
                  </a:lnTo>
                  <a:lnTo>
                    <a:pt x="32" y="2"/>
                  </a:lnTo>
                  <a:lnTo>
                    <a:pt x="31" y="0"/>
                  </a:lnTo>
                  <a:lnTo>
                    <a:pt x="3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89" name="Freeform 532"/>
            <p:cNvSpPr>
              <a:spLocks/>
            </p:cNvSpPr>
            <p:nvPr/>
          </p:nvSpPr>
          <p:spPr bwMode="auto">
            <a:xfrm>
              <a:off x="1467" y="883"/>
              <a:ext cx="246" cy="80"/>
            </a:xfrm>
            <a:custGeom>
              <a:avLst/>
              <a:gdLst>
                <a:gd name="T0" fmla="*/ 1 w 246"/>
                <a:gd name="T1" fmla="*/ 7 h 80"/>
                <a:gd name="T2" fmla="*/ 7 w 246"/>
                <a:gd name="T3" fmla="*/ 14 h 80"/>
                <a:gd name="T4" fmla="*/ 12 w 246"/>
                <a:gd name="T5" fmla="*/ 21 h 80"/>
                <a:gd name="T6" fmla="*/ 24 w 246"/>
                <a:gd name="T7" fmla="*/ 23 h 80"/>
                <a:gd name="T8" fmla="*/ 39 w 246"/>
                <a:gd name="T9" fmla="*/ 28 h 80"/>
                <a:gd name="T10" fmla="*/ 46 w 246"/>
                <a:gd name="T11" fmla="*/ 23 h 80"/>
                <a:gd name="T12" fmla="*/ 63 w 246"/>
                <a:gd name="T13" fmla="*/ 33 h 80"/>
                <a:gd name="T14" fmla="*/ 66 w 246"/>
                <a:gd name="T15" fmla="*/ 38 h 80"/>
                <a:gd name="T16" fmla="*/ 67 w 246"/>
                <a:gd name="T17" fmla="*/ 49 h 80"/>
                <a:gd name="T18" fmla="*/ 67 w 246"/>
                <a:gd name="T19" fmla="*/ 57 h 80"/>
                <a:gd name="T20" fmla="*/ 66 w 246"/>
                <a:gd name="T21" fmla="*/ 66 h 80"/>
                <a:gd name="T22" fmla="*/ 68 w 246"/>
                <a:gd name="T23" fmla="*/ 80 h 80"/>
                <a:gd name="T24" fmla="*/ 76 w 246"/>
                <a:gd name="T25" fmla="*/ 75 h 80"/>
                <a:gd name="T26" fmla="*/ 81 w 246"/>
                <a:gd name="T27" fmla="*/ 80 h 80"/>
                <a:gd name="T28" fmla="*/ 102 w 246"/>
                <a:gd name="T29" fmla="*/ 73 h 80"/>
                <a:gd name="T30" fmla="*/ 111 w 246"/>
                <a:gd name="T31" fmla="*/ 78 h 80"/>
                <a:gd name="T32" fmla="*/ 126 w 246"/>
                <a:gd name="T33" fmla="*/ 75 h 80"/>
                <a:gd name="T34" fmla="*/ 135 w 246"/>
                <a:gd name="T35" fmla="*/ 74 h 80"/>
                <a:gd name="T36" fmla="*/ 142 w 246"/>
                <a:gd name="T37" fmla="*/ 78 h 80"/>
                <a:gd name="T38" fmla="*/ 156 w 246"/>
                <a:gd name="T39" fmla="*/ 75 h 80"/>
                <a:gd name="T40" fmla="*/ 160 w 246"/>
                <a:gd name="T41" fmla="*/ 75 h 80"/>
                <a:gd name="T42" fmla="*/ 187 w 246"/>
                <a:gd name="T43" fmla="*/ 75 h 80"/>
                <a:gd name="T44" fmla="*/ 188 w 246"/>
                <a:gd name="T45" fmla="*/ 68 h 80"/>
                <a:gd name="T46" fmla="*/ 192 w 246"/>
                <a:gd name="T47" fmla="*/ 74 h 80"/>
                <a:gd name="T48" fmla="*/ 200 w 246"/>
                <a:gd name="T49" fmla="*/ 75 h 80"/>
                <a:gd name="T50" fmla="*/ 203 w 246"/>
                <a:gd name="T51" fmla="*/ 73 h 80"/>
                <a:gd name="T52" fmla="*/ 233 w 246"/>
                <a:gd name="T53" fmla="*/ 74 h 80"/>
                <a:gd name="T54" fmla="*/ 235 w 246"/>
                <a:gd name="T55" fmla="*/ 69 h 80"/>
                <a:gd name="T56" fmla="*/ 235 w 246"/>
                <a:gd name="T57" fmla="*/ 65 h 80"/>
                <a:gd name="T58" fmla="*/ 245 w 246"/>
                <a:gd name="T59" fmla="*/ 57 h 80"/>
                <a:gd name="T60" fmla="*/ 240 w 246"/>
                <a:gd name="T61" fmla="*/ 47 h 80"/>
                <a:gd name="T62" fmla="*/ 221 w 246"/>
                <a:gd name="T63" fmla="*/ 42 h 80"/>
                <a:gd name="T64" fmla="*/ 213 w 246"/>
                <a:gd name="T65" fmla="*/ 37 h 80"/>
                <a:gd name="T66" fmla="*/ 191 w 246"/>
                <a:gd name="T67" fmla="*/ 38 h 80"/>
                <a:gd name="T68" fmla="*/ 183 w 246"/>
                <a:gd name="T69" fmla="*/ 34 h 80"/>
                <a:gd name="T70" fmla="*/ 170 w 246"/>
                <a:gd name="T71" fmla="*/ 37 h 80"/>
                <a:gd name="T72" fmla="*/ 155 w 246"/>
                <a:gd name="T73" fmla="*/ 40 h 80"/>
                <a:gd name="T74" fmla="*/ 149 w 246"/>
                <a:gd name="T75" fmla="*/ 46 h 80"/>
                <a:gd name="T76" fmla="*/ 130 w 246"/>
                <a:gd name="T77" fmla="*/ 47 h 80"/>
                <a:gd name="T78" fmla="*/ 121 w 246"/>
                <a:gd name="T79" fmla="*/ 45 h 80"/>
                <a:gd name="T80" fmla="*/ 104 w 246"/>
                <a:gd name="T81" fmla="*/ 39 h 80"/>
                <a:gd name="T82" fmla="*/ 101 w 246"/>
                <a:gd name="T83" fmla="*/ 39 h 80"/>
                <a:gd name="T84" fmla="*/ 89 w 246"/>
                <a:gd name="T85" fmla="*/ 34 h 80"/>
                <a:gd name="T86" fmla="*/ 84 w 246"/>
                <a:gd name="T87" fmla="*/ 39 h 80"/>
                <a:gd name="T88" fmla="*/ 82 w 246"/>
                <a:gd name="T89" fmla="*/ 28 h 80"/>
                <a:gd name="T90" fmla="*/ 98 w 246"/>
                <a:gd name="T91" fmla="*/ 27 h 80"/>
                <a:gd name="T92" fmla="*/ 87 w 246"/>
                <a:gd name="T93" fmla="*/ 20 h 80"/>
                <a:gd name="T94" fmla="*/ 76 w 246"/>
                <a:gd name="T95" fmla="*/ 17 h 80"/>
                <a:gd name="T96" fmla="*/ 59 w 246"/>
                <a:gd name="T97" fmla="*/ 13 h 80"/>
                <a:gd name="T98" fmla="*/ 47 w 246"/>
                <a:gd name="T99" fmla="*/ 11 h 80"/>
                <a:gd name="T100" fmla="*/ 31 w 246"/>
                <a:gd name="T101" fmla="*/ 6 h 80"/>
                <a:gd name="T102" fmla="*/ 19 w 246"/>
                <a:gd name="T103" fmla="*/ 2 h 80"/>
                <a:gd name="T104" fmla="*/ 7 w 246"/>
                <a:gd name="T105" fmla="*/ 0 h 8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6"/>
                <a:gd name="T160" fmla="*/ 0 h 80"/>
                <a:gd name="T161" fmla="*/ 246 w 246"/>
                <a:gd name="T162" fmla="*/ 80 h 8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6" h="80">
                  <a:moveTo>
                    <a:pt x="7" y="0"/>
                  </a:moveTo>
                  <a:lnTo>
                    <a:pt x="7" y="0"/>
                  </a:lnTo>
                  <a:lnTo>
                    <a:pt x="3" y="7"/>
                  </a:lnTo>
                  <a:lnTo>
                    <a:pt x="1" y="7"/>
                  </a:lnTo>
                  <a:lnTo>
                    <a:pt x="1" y="9"/>
                  </a:lnTo>
                  <a:lnTo>
                    <a:pt x="0" y="11"/>
                  </a:lnTo>
                  <a:lnTo>
                    <a:pt x="4" y="12"/>
                  </a:lnTo>
                  <a:lnTo>
                    <a:pt x="7" y="14"/>
                  </a:lnTo>
                  <a:lnTo>
                    <a:pt x="8" y="16"/>
                  </a:lnTo>
                  <a:lnTo>
                    <a:pt x="10" y="18"/>
                  </a:lnTo>
                  <a:lnTo>
                    <a:pt x="11" y="20"/>
                  </a:lnTo>
                  <a:lnTo>
                    <a:pt x="12" y="21"/>
                  </a:lnTo>
                  <a:lnTo>
                    <a:pt x="14" y="23"/>
                  </a:lnTo>
                  <a:lnTo>
                    <a:pt x="18" y="23"/>
                  </a:lnTo>
                  <a:lnTo>
                    <a:pt x="24" y="23"/>
                  </a:lnTo>
                  <a:lnTo>
                    <a:pt x="27" y="24"/>
                  </a:lnTo>
                  <a:lnTo>
                    <a:pt x="31" y="26"/>
                  </a:lnTo>
                  <a:lnTo>
                    <a:pt x="35" y="28"/>
                  </a:lnTo>
                  <a:lnTo>
                    <a:pt x="39" y="28"/>
                  </a:lnTo>
                  <a:lnTo>
                    <a:pt x="40" y="26"/>
                  </a:lnTo>
                  <a:lnTo>
                    <a:pt x="40" y="25"/>
                  </a:lnTo>
                  <a:lnTo>
                    <a:pt x="42" y="23"/>
                  </a:lnTo>
                  <a:lnTo>
                    <a:pt x="46" y="23"/>
                  </a:lnTo>
                  <a:lnTo>
                    <a:pt x="46" y="26"/>
                  </a:lnTo>
                  <a:lnTo>
                    <a:pt x="56" y="28"/>
                  </a:lnTo>
                  <a:lnTo>
                    <a:pt x="61" y="31"/>
                  </a:lnTo>
                  <a:lnTo>
                    <a:pt x="63" y="33"/>
                  </a:lnTo>
                  <a:lnTo>
                    <a:pt x="63" y="34"/>
                  </a:lnTo>
                  <a:lnTo>
                    <a:pt x="63" y="37"/>
                  </a:lnTo>
                  <a:lnTo>
                    <a:pt x="66" y="38"/>
                  </a:lnTo>
                  <a:lnTo>
                    <a:pt x="68" y="39"/>
                  </a:lnTo>
                  <a:lnTo>
                    <a:pt x="69" y="44"/>
                  </a:lnTo>
                  <a:lnTo>
                    <a:pt x="68" y="46"/>
                  </a:lnTo>
                  <a:lnTo>
                    <a:pt x="67" y="49"/>
                  </a:lnTo>
                  <a:lnTo>
                    <a:pt x="66" y="52"/>
                  </a:lnTo>
                  <a:lnTo>
                    <a:pt x="66" y="55"/>
                  </a:lnTo>
                  <a:lnTo>
                    <a:pt x="67" y="57"/>
                  </a:lnTo>
                  <a:lnTo>
                    <a:pt x="67" y="59"/>
                  </a:lnTo>
                  <a:lnTo>
                    <a:pt x="66" y="60"/>
                  </a:lnTo>
                  <a:lnTo>
                    <a:pt x="64" y="62"/>
                  </a:lnTo>
                  <a:lnTo>
                    <a:pt x="66" y="66"/>
                  </a:lnTo>
                  <a:lnTo>
                    <a:pt x="67" y="71"/>
                  </a:lnTo>
                  <a:lnTo>
                    <a:pt x="67" y="74"/>
                  </a:lnTo>
                  <a:lnTo>
                    <a:pt x="68" y="80"/>
                  </a:lnTo>
                  <a:lnTo>
                    <a:pt x="72" y="80"/>
                  </a:lnTo>
                  <a:lnTo>
                    <a:pt x="73" y="80"/>
                  </a:lnTo>
                  <a:lnTo>
                    <a:pt x="75" y="79"/>
                  </a:lnTo>
                  <a:lnTo>
                    <a:pt x="76" y="75"/>
                  </a:lnTo>
                  <a:lnTo>
                    <a:pt x="80" y="75"/>
                  </a:lnTo>
                  <a:lnTo>
                    <a:pt x="81" y="76"/>
                  </a:lnTo>
                  <a:lnTo>
                    <a:pt x="81" y="79"/>
                  </a:lnTo>
                  <a:lnTo>
                    <a:pt x="81" y="80"/>
                  </a:lnTo>
                  <a:lnTo>
                    <a:pt x="102" y="75"/>
                  </a:lnTo>
                  <a:lnTo>
                    <a:pt x="102" y="73"/>
                  </a:lnTo>
                  <a:lnTo>
                    <a:pt x="103" y="71"/>
                  </a:lnTo>
                  <a:lnTo>
                    <a:pt x="108" y="67"/>
                  </a:lnTo>
                  <a:lnTo>
                    <a:pt x="111" y="78"/>
                  </a:lnTo>
                  <a:lnTo>
                    <a:pt x="116" y="79"/>
                  </a:lnTo>
                  <a:lnTo>
                    <a:pt x="119" y="79"/>
                  </a:lnTo>
                  <a:lnTo>
                    <a:pt x="122" y="78"/>
                  </a:lnTo>
                  <a:lnTo>
                    <a:pt x="126" y="75"/>
                  </a:lnTo>
                  <a:lnTo>
                    <a:pt x="129" y="78"/>
                  </a:lnTo>
                  <a:lnTo>
                    <a:pt x="131" y="79"/>
                  </a:lnTo>
                  <a:lnTo>
                    <a:pt x="133" y="78"/>
                  </a:lnTo>
                  <a:lnTo>
                    <a:pt x="135" y="74"/>
                  </a:lnTo>
                  <a:lnTo>
                    <a:pt x="141" y="73"/>
                  </a:lnTo>
                  <a:lnTo>
                    <a:pt x="142" y="75"/>
                  </a:lnTo>
                  <a:lnTo>
                    <a:pt x="142" y="78"/>
                  </a:lnTo>
                  <a:lnTo>
                    <a:pt x="153" y="76"/>
                  </a:lnTo>
                  <a:lnTo>
                    <a:pt x="155" y="74"/>
                  </a:lnTo>
                  <a:lnTo>
                    <a:pt x="156" y="75"/>
                  </a:lnTo>
                  <a:lnTo>
                    <a:pt x="157" y="78"/>
                  </a:lnTo>
                  <a:lnTo>
                    <a:pt x="159" y="76"/>
                  </a:lnTo>
                  <a:lnTo>
                    <a:pt x="160" y="75"/>
                  </a:lnTo>
                  <a:lnTo>
                    <a:pt x="164" y="76"/>
                  </a:lnTo>
                  <a:lnTo>
                    <a:pt x="169" y="76"/>
                  </a:lnTo>
                  <a:lnTo>
                    <a:pt x="187" y="75"/>
                  </a:lnTo>
                  <a:lnTo>
                    <a:pt x="187" y="74"/>
                  </a:lnTo>
                  <a:lnTo>
                    <a:pt x="190" y="75"/>
                  </a:lnTo>
                  <a:lnTo>
                    <a:pt x="188" y="71"/>
                  </a:lnTo>
                  <a:lnTo>
                    <a:pt x="188" y="68"/>
                  </a:lnTo>
                  <a:lnTo>
                    <a:pt x="191" y="68"/>
                  </a:lnTo>
                  <a:lnTo>
                    <a:pt x="192" y="74"/>
                  </a:lnTo>
                  <a:lnTo>
                    <a:pt x="197" y="75"/>
                  </a:lnTo>
                  <a:lnTo>
                    <a:pt x="199" y="75"/>
                  </a:lnTo>
                  <a:lnTo>
                    <a:pt x="200" y="75"/>
                  </a:lnTo>
                  <a:lnTo>
                    <a:pt x="201" y="75"/>
                  </a:lnTo>
                  <a:lnTo>
                    <a:pt x="201" y="73"/>
                  </a:lnTo>
                  <a:lnTo>
                    <a:pt x="203" y="73"/>
                  </a:lnTo>
                  <a:lnTo>
                    <a:pt x="205" y="75"/>
                  </a:lnTo>
                  <a:lnTo>
                    <a:pt x="218" y="75"/>
                  </a:lnTo>
                  <a:lnTo>
                    <a:pt x="227" y="75"/>
                  </a:lnTo>
                  <a:lnTo>
                    <a:pt x="233" y="74"/>
                  </a:lnTo>
                  <a:lnTo>
                    <a:pt x="234" y="69"/>
                  </a:lnTo>
                  <a:lnTo>
                    <a:pt x="235" y="72"/>
                  </a:lnTo>
                  <a:lnTo>
                    <a:pt x="235" y="69"/>
                  </a:lnTo>
                  <a:lnTo>
                    <a:pt x="234" y="64"/>
                  </a:lnTo>
                  <a:lnTo>
                    <a:pt x="235" y="64"/>
                  </a:lnTo>
                  <a:lnTo>
                    <a:pt x="235" y="65"/>
                  </a:lnTo>
                  <a:lnTo>
                    <a:pt x="239" y="61"/>
                  </a:lnTo>
                  <a:lnTo>
                    <a:pt x="243" y="59"/>
                  </a:lnTo>
                  <a:lnTo>
                    <a:pt x="245" y="57"/>
                  </a:lnTo>
                  <a:lnTo>
                    <a:pt x="246" y="53"/>
                  </a:lnTo>
                  <a:lnTo>
                    <a:pt x="243" y="47"/>
                  </a:lnTo>
                  <a:lnTo>
                    <a:pt x="240" y="47"/>
                  </a:lnTo>
                  <a:lnTo>
                    <a:pt x="233" y="44"/>
                  </a:lnTo>
                  <a:lnTo>
                    <a:pt x="228" y="41"/>
                  </a:lnTo>
                  <a:lnTo>
                    <a:pt x="224" y="41"/>
                  </a:lnTo>
                  <a:lnTo>
                    <a:pt x="221" y="42"/>
                  </a:lnTo>
                  <a:lnTo>
                    <a:pt x="218" y="44"/>
                  </a:lnTo>
                  <a:lnTo>
                    <a:pt x="213" y="40"/>
                  </a:lnTo>
                  <a:lnTo>
                    <a:pt x="213" y="37"/>
                  </a:lnTo>
                  <a:lnTo>
                    <a:pt x="204" y="35"/>
                  </a:lnTo>
                  <a:lnTo>
                    <a:pt x="194" y="35"/>
                  </a:lnTo>
                  <a:lnTo>
                    <a:pt x="193" y="37"/>
                  </a:lnTo>
                  <a:lnTo>
                    <a:pt x="191" y="38"/>
                  </a:lnTo>
                  <a:lnTo>
                    <a:pt x="190" y="38"/>
                  </a:lnTo>
                  <a:lnTo>
                    <a:pt x="187" y="37"/>
                  </a:lnTo>
                  <a:lnTo>
                    <a:pt x="186" y="35"/>
                  </a:lnTo>
                  <a:lnTo>
                    <a:pt x="183" y="34"/>
                  </a:lnTo>
                  <a:lnTo>
                    <a:pt x="179" y="34"/>
                  </a:lnTo>
                  <a:lnTo>
                    <a:pt x="177" y="37"/>
                  </a:lnTo>
                  <a:lnTo>
                    <a:pt x="173" y="37"/>
                  </a:lnTo>
                  <a:lnTo>
                    <a:pt x="170" y="37"/>
                  </a:lnTo>
                  <a:lnTo>
                    <a:pt x="169" y="40"/>
                  </a:lnTo>
                  <a:lnTo>
                    <a:pt x="162" y="39"/>
                  </a:lnTo>
                  <a:lnTo>
                    <a:pt x="158" y="39"/>
                  </a:lnTo>
                  <a:lnTo>
                    <a:pt x="155" y="40"/>
                  </a:lnTo>
                  <a:lnTo>
                    <a:pt x="149" y="42"/>
                  </a:lnTo>
                  <a:lnTo>
                    <a:pt x="149" y="46"/>
                  </a:lnTo>
                  <a:lnTo>
                    <a:pt x="144" y="45"/>
                  </a:lnTo>
                  <a:lnTo>
                    <a:pt x="139" y="44"/>
                  </a:lnTo>
                  <a:lnTo>
                    <a:pt x="130" y="41"/>
                  </a:lnTo>
                  <a:lnTo>
                    <a:pt x="130" y="47"/>
                  </a:lnTo>
                  <a:lnTo>
                    <a:pt x="126" y="44"/>
                  </a:lnTo>
                  <a:lnTo>
                    <a:pt x="124" y="44"/>
                  </a:lnTo>
                  <a:lnTo>
                    <a:pt x="122" y="44"/>
                  </a:lnTo>
                  <a:lnTo>
                    <a:pt x="121" y="45"/>
                  </a:lnTo>
                  <a:lnTo>
                    <a:pt x="119" y="45"/>
                  </a:lnTo>
                  <a:lnTo>
                    <a:pt x="118" y="46"/>
                  </a:lnTo>
                  <a:lnTo>
                    <a:pt x="118" y="44"/>
                  </a:lnTo>
                  <a:lnTo>
                    <a:pt x="104" y="39"/>
                  </a:lnTo>
                  <a:lnTo>
                    <a:pt x="103" y="41"/>
                  </a:lnTo>
                  <a:lnTo>
                    <a:pt x="102" y="42"/>
                  </a:lnTo>
                  <a:lnTo>
                    <a:pt x="101" y="39"/>
                  </a:lnTo>
                  <a:lnTo>
                    <a:pt x="102" y="35"/>
                  </a:lnTo>
                  <a:lnTo>
                    <a:pt x="96" y="34"/>
                  </a:lnTo>
                  <a:lnTo>
                    <a:pt x="93" y="33"/>
                  </a:lnTo>
                  <a:lnTo>
                    <a:pt x="89" y="34"/>
                  </a:lnTo>
                  <a:lnTo>
                    <a:pt x="88" y="35"/>
                  </a:lnTo>
                  <a:lnTo>
                    <a:pt x="87" y="38"/>
                  </a:lnTo>
                  <a:lnTo>
                    <a:pt x="84" y="39"/>
                  </a:lnTo>
                  <a:lnTo>
                    <a:pt x="84" y="38"/>
                  </a:lnTo>
                  <a:lnTo>
                    <a:pt x="87" y="33"/>
                  </a:lnTo>
                  <a:lnTo>
                    <a:pt x="81" y="32"/>
                  </a:lnTo>
                  <a:lnTo>
                    <a:pt x="82" y="28"/>
                  </a:lnTo>
                  <a:lnTo>
                    <a:pt x="90" y="30"/>
                  </a:lnTo>
                  <a:lnTo>
                    <a:pt x="94" y="30"/>
                  </a:lnTo>
                  <a:lnTo>
                    <a:pt x="98" y="27"/>
                  </a:lnTo>
                  <a:lnTo>
                    <a:pt x="98" y="24"/>
                  </a:lnTo>
                  <a:lnTo>
                    <a:pt x="93" y="23"/>
                  </a:lnTo>
                  <a:lnTo>
                    <a:pt x="87" y="20"/>
                  </a:lnTo>
                  <a:lnTo>
                    <a:pt x="83" y="18"/>
                  </a:lnTo>
                  <a:lnTo>
                    <a:pt x="80" y="17"/>
                  </a:lnTo>
                  <a:lnTo>
                    <a:pt x="77" y="17"/>
                  </a:lnTo>
                  <a:lnTo>
                    <a:pt x="76" y="17"/>
                  </a:lnTo>
                  <a:lnTo>
                    <a:pt x="74" y="13"/>
                  </a:lnTo>
                  <a:lnTo>
                    <a:pt x="74" y="11"/>
                  </a:lnTo>
                  <a:lnTo>
                    <a:pt x="59" y="13"/>
                  </a:lnTo>
                  <a:lnTo>
                    <a:pt x="52" y="14"/>
                  </a:lnTo>
                  <a:lnTo>
                    <a:pt x="47" y="14"/>
                  </a:lnTo>
                  <a:lnTo>
                    <a:pt x="47" y="11"/>
                  </a:lnTo>
                  <a:lnTo>
                    <a:pt x="41" y="5"/>
                  </a:lnTo>
                  <a:lnTo>
                    <a:pt x="38" y="5"/>
                  </a:lnTo>
                  <a:lnTo>
                    <a:pt x="35" y="5"/>
                  </a:lnTo>
                  <a:lnTo>
                    <a:pt x="31" y="6"/>
                  </a:lnTo>
                  <a:lnTo>
                    <a:pt x="20" y="4"/>
                  </a:lnTo>
                  <a:lnTo>
                    <a:pt x="19" y="2"/>
                  </a:lnTo>
                  <a:lnTo>
                    <a:pt x="15" y="2"/>
                  </a:lnTo>
                  <a:lnTo>
                    <a:pt x="14" y="3"/>
                  </a:lnTo>
                  <a:lnTo>
                    <a:pt x="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90" name="Freeform 533"/>
            <p:cNvSpPr>
              <a:spLocks/>
            </p:cNvSpPr>
            <p:nvPr/>
          </p:nvSpPr>
          <p:spPr bwMode="auto">
            <a:xfrm>
              <a:off x="1548" y="888"/>
              <a:ext cx="12" cy="12"/>
            </a:xfrm>
            <a:custGeom>
              <a:avLst/>
              <a:gdLst>
                <a:gd name="T0" fmla="*/ 6 w 12"/>
                <a:gd name="T1" fmla="*/ 0 h 12"/>
                <a:gd name="T2" fmla="*/ 6 w 12"/>
                <a:gd name="T3" fmla="*/ 0 h 12"/>
                <a:gd name="T4" fmla="*/ 1 w 12"/>
                <a:gd name="T5" fmla="*/ 1 h 12"/>
                <a:gd name="T6" fmla="*/ 0 w 12"/>
                <a:gd name="T7" fmla="*/ 5 h 12"/>
                <a:gd name="T8" fmla="*/ 0 w 12"/>
                <a:gd name="T9" fmla="*/ 5 h 12"/>
                <a:gd name="T10" fmla="*/ 2 w 12"/>
                <a:gd name="T11" fmla="*/ 7 h 12"/>
                <a:gd name="T12" fmla="*/ 5 w 12"/>
                <a:gd name="T13" fmla="*/ 9 h 12"/>
                <a:gd name="T14" fmla="*/ 12 w 12"/>
                <a:gd name="T15" fmla="*/ 12 h 12"/>
                <a:gd name="T16" fmla="*/ 12 w 12"/>
                <a:gd name="T17" fmla="*/ 12 h 12"/>
                <a:gd name="T18" fmla="*/ 10 w 12"/>
                <a:gd name="T19" fmla="*/ 9 h 12"/>
                <a:gd name="T20" fmla="*/ 10 w 12"/>
                <a:gd name="T21" fmla="*/ 8 h 12"/>
                <a:gd name="T22" fmla="*/ 10 w 12"/>
                <a:gd name="T23" fmla="*/ 8 h 12"/>
                <a:gd name="T24" fmla="*/ 10 w 12"/>
                <a:gd name="T25" fmla="*/ 8 h 12"/>
                <a:gd name="T26" fmla="*/ 9 w 12"/>
                <a:gd name="T27" fmla="*/ 0 h 12"/>
                <a:gd name="T28" fmla="*/ 9 w 12"/>
                <a:gd name="T29" fmla="*/ 0 h 12"/>
                <a:gd name="T30" fmla="*/ 6 w 12"/>
                <a:gd name="T31" fmla="*/ 0 h 12"/>
                <a:gd name="T32" fmla="*/ 6 w 12"/>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
                <a:gd name="T52" fmla="*/ 0 h 12"/>
                <a:gd name="T53" fmla="*/ 12 w 12"/>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 h="12">
                  <a:moveTo>
                    <a:pt x="6" y="0"/>
                  </a:moveTo>
                  <a:lnTo>
                    <a:pt x="6" y="0"/>
                  </a:lnTo>
                  <a:lnTo>
                    <a:pt x="1" y="1"/>
                  </a:lnTo>
                  <a:lnTo>
                    <a:pt x="0" y="5"/>
                  </a:lnTo>
                  <a:lnTo>
                    <a:pt x="2" y="7"/>
                  </a:lnTo>
                  <a:lnTo>
                    <a:pt x="5" y="9"/>
                  </a:lnTo>
                  <a:lnTo>
                    <a:pt x="12" y="12"/>
                  </a:lnTo>
                  <a:lnTo>
                    <a:pt x="10" y="9"/>
                  </a:lnTo>
                  <a:lnTo>
                    <a:pt x="10" y="8"/>
                  </a:lnTo>
                  <a:lnTo>
                    <a:pt x="9" y="0"/>
                  </a:lnTo>
                  <a:lnTo>
                    <a:pt x="6"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91" name="Freeform 534"/>
            <p:cNvSpPr>
              <a:spLocks/>
            </p:cNvSpPr>
            <p:nvPr/>
          </p:nvSpPr>
          <p:spPr bwMode="auto">
            <a:xfrm>
              <a:off x="1706" y="911"/>
              <a:ext cx="13" cy="11"/>
            </a:xfrm>
            <a:custGeom>
              <a:avLst/>
              <a:gdLst>
                <a:gd name="T0" fmla="*/ 8 w 13"/>
                <a:gd name="T1" fmla="*/ 0 h 11"/>
                <a:gd name="T2" fmla="*/ 8 w 13"/>
                <a:gd name="T3" fmla="*/ 0 h 11"/>
                <a:gd name="T4" fmla="*/ 6 w 13"/>
                <a:gd name="T5" fmla="*/ 2 h 11"/>
                <a:gd name="T6" fmla="*/ 4 w 13"/>
                <a:gd name="T7" fmla="*/ 4 h 11"/>
                <a:gd name="T8" fmla="*/ 4 w 13"/>
                <a:gd name="T9" fmla="*/ 4 h 11"/>
                <a:gd name="T10" fmla="*/ 1 w 13"/>
                <a:gd name="T11" fmla="*/ 4 h 11"/>
                <a:gd name="T12" fmla="*/ 1 w 13"/>
                <a:gd name="T13" fmla="*/ 4 h 11"/>
                <a:gd name="T14" fmla="*/ 1 w 13"/>
                <a:gd name="T15" fmla="*/ 5 h 11"/>
                <a:gd name="T16" fmla="*/ 1 w 13"/>
                <a:gd name="T17" fmla="*/ 5 h 11"/>
                <a:gd name="T18" fmla="*/ 0 w 13"/>
                <a:gd name="T19" fmla="*/ 5 h 11"/>
                <a:gd name="T20" fmla="*/ 1 w 13"/>
                <a:gd name="T21" fmla="*/ 9 h 11"/>
                <a:gd name="T22" fmla="*/ 1 w 13"/>
                <a:gd name="T23" fmla="*/ 9 h 11"/>
                <a:gd name="T24" fmla="*/ 3 w 13"/>
                <a:gd name="T25" fmla="*/ 7 h 11"/>
                <a:gd name="T26" fmla="*/ 6 w 13"/>
                <a:gd name="T27" fmla="*/ 7 h 11"/>
                <a:gd name="T28" fmla="*/ 6 w 13"/>
                <a:gd name="T29" fmla="*/ 7 h 11"/>
                <a:gd name="T30" fmla="*/ 7 w 13"/>
                <a:gd name="T31" fmla="*/ 9 h 11"/>
                <a:gd name="T32" fmla="*/ 8 w 13"/>
                <a:gd name="T33" fmla="*/ 11 h 11"/>
                <a:gd name="T34" fmla="*/ 8 w 13"/>
                <a:gd name="T35" fmla="*/ 11 h 11"/>
                <a:gd name="T36" fmla="*/ 8 w 13"/>
                <a:gd name="T37" fmla="*/ 9 h 11"/>
                <a:gd name="T38" fmla="*/ 8 w 13"/>
                <a:gd name="T39" fmla="*/ 6 h 11"/>
                <a:gd name="T40" fmla="*/ 8 w 13"/>
                <a:gd name="T41" fmla="*/ 6 h 11"/>
                <a:gd name="T42" fmla="*/ 13 w 13"/>
                <a:gd name="T43" fmla="*/ 3 h 11"/>
                <a:gd name="T44" fmla="*/ 13 w 13"/>
                <a:gd name="T45" fmla="*/ 2 h 11"/>
                <a:gd name="T46" fmla="*/ 13 w 13"/>
                <a:gd name="T47" fmla="*/ 0 h 11"/>
                <a:gd name="T48" fmla="*/ 8 w 13"/>
                <a:gd name="T49" fmla="*/ 0 h 11"/>
                <a:gd name="T50" fmla="*/ 8 w 13"/>
                <a:gd name="T51" fmla="*/ 0 h 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
                <a:gd name="T79" fmla="*/ 0 h 11"/>
                <a:gd name="T80" fmla="*/ 13 w 13"/>
                <a:gd name="T81" fmla="*/ 11 h 1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 h="11">
                  <a:moveTo>
                    <a:pt x="8" y="0"/>
                  </a:moveTo>
                  <a:lnTo>
                    <a:pt x="8" y="0"/>
                  </a:lnTo>
                  <a:lnTo>
                    <a:pt x="6" y="2"/>
                  </a:lnTo>
                  <a:lnTo>
                    <a:pt x="4" y="4"/>
                  </a:lnTo>
                  <a:lnTo>
                    <a:pt x="1" y="4"/>
                  </a:lnTo>
                  <a:lnTo>
                    <a:pt x="1" y="5"/>
                  </a:lnTo>
                  <a:lnTo>
                    <a:pt x="0" y="5"/>
                  </a:lnTo>
                  <a:lnTo>
                    <a:pt x="1" y="9"/>
                  </a:lnTo>
                  <a:lnTo>
                    <a:pt x="3" y="7"/>
                  </a:lnTo>
                  <a:lnTo>
                    <a:pt x="6" y="7"/>
                  </a:lnTo>
                  <a:lnTo>
                    <a:pt x="7" y="9"/>
                  </a:lnTo>
                  <a:lnTo>
                    <a:pt x="8" y="11"/>
                  </a:lnTo>
                  <a:lnTo>
                    <a:pt x="8" y="9"/>
                  </a:lnTo>
                  <a:lnTo>
                    <a:pt x="8" y="6"/>
                  </a:lnTo>
                  <a:lnTo>
                    <a:pt x="13" y="3"/>
                  </a:lnTo>
                  <a:lnTo>
                    <a:pt x="13" y="2"/>
                  </a:lnTo>
                  <a:lnTo>
                    <a:pt x="13" y="0"/>
                  </a:lnTo>
                  <a:lnTo>
                    <a:pt x="8"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92" name="Freeform 535"/>
            <p:cNvSpPr>
              <a:spLocks/>
            </p:cNvSpPr>
            <p:nvPr/>
          </p:nvSpPr>
          <p:spPr bwMode="auto">
            <a:xfrm>
              <a:off x="1488" y="917"/>
              <a:ext cx="3" cy="4"/>
            </a:xfrm>
            <a:custGeom>
              <a:avLst/>
              <a:gdLst>
                <a:gd name="T0" fmla="*/ 1 w 3"/>
                <a:gd name="T1" fmla="*/ 0 h 4"/>
                <a:gd name="T2" fmla="*/ 1 w 3"/>
                <a:gd name="T3" fmla="*/ 0 h 4"/>
                <a:gd name="T4" fmla="*/ 0 w 3"/>
                <a:gd name="T5" fmla="*/ 1 h 4"/>
                <a:gd name="T6" fmla="*/ 0 w 3"/>
                <a:gd name="T7" fmla="*/ 1 h 4"/>
                <a:gd name="T8" fmla="*/ 1 w 3"/>
                <a:gd name="T9" fmla="*/ 4 h 4"/>
                <a:gd name="T10" fmla="*/ 1 w 3"/>
                <a:gd name="T11" fmla="*/ 4 h 4"/>
                <a:gd name="T12" fmla="*/ 3 w 3"/>
                <a:gd name="T13" fmla="*/ 1 h 4"/>
                <a:gd name="T14" fmla="*/ 3 w 3"/>
                <a:gd name="T15" fmla="*/ 0 h 4"/>
                <a:gd name="T16" fmla="*/ 1 w 3"/>
                <a:gd name="T17" fmla="*/ 0 h 4"/>
                <a:gd name="T18" fmla="*/ 1 w 3"/>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4"/>
                <a:gd name="T32" fmla="*/ 3 w 3"/>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4">
                  <a:moveTo>
                    <a:pt x="1" y="0"/>
                  </a:moveTo>
                  <a:lnTo>
                    <a:pt x="1" y="0"/>
                  </a:lnTo>
                  <a:lnTo>
                    <a:pt x="0" y="1"/>
                  </a:lnTo>
                  <a:lnTo>
                    <a:pt x="1" y="4"/>
                  </a:lnTo>
                  <a:lnTo>
                    <a:pt x="3" y="1"/>
                  </a:lnTo>
                  <a:lnTo>
                    <a:pt x="3"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93" name="Freeform 536"/>
            <p:cNvSpPr>
              <a:spLocks/>
            </p:cNvSpPr>
            <p:nvPr/>
          </p:nvSpPr>
          <p:spPr bwMode="auto">
            <a:xfrm>
              <a:off x="1459" y="920"/>
              <a:ext cx="1" cy="3"/>
            </a:xfrm>
            <a:custGeom>
              <a:avLst/>
              <a:gdLst>
                <a:gd name="T0" fmla="*/ 0 w 1"/>
                <a:gd name="T1" fmla="*/ 0 h 3"/>
                <a:gd name="T2" fmla="*/ 0 w 1"/>
                <a:gd name="T3" fmla="*/ 0 h 3"/>
                <a:gd name="T4" fmla="*/ 0 w 1"/>
                <a:gd name="T5" fmla="*/ 3 h 3"/>
                <a:gd name="T6" fmla="*/ 0 w 1"/>
                <a:gd name="T7" fmla="*/ 3 h 3"/>
                <a:gd name="T8" fmla="*/ 1 w 1"/>
                <a:gd name="T9" fmla="*/ 3 h 3"/>
                <a:gd name="T10" fmla="*/ 1 w 1"/>
                <a:gd name="T11" fmla="*/ 2 h 3"/>
                <a:gd name="T12" fmla="*/ 0 w 1"/>
                <a:gd name="T13" fmla="*/ 0 h 3"/>
                <a:gd name="T14" fmla="*/ 0 w 1"/>
                <a:gd name="T15" fmla="*/ 0 h 3"/>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3"/>
                <a:gd name="T26" fmla="*/ 1 w 1"/>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3">
                  <a:moveTo>
                    <a:pt x="0" y="0"/>
                  </a:moveTo>
                  <a:lnTo>
                    <a:pt x="0" y="0"/>
                  </a:lnTo>
                  <a:lnTo>
                    <a:pt x="0" y="3"/>
                  </a:lnTo>
                  <a:lnTo>
                    <a:pt x="1" y="3"/>
                  </a:lnTo>
                  <a:lnTo>
                    <a:pt x="1" y="2"/>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94" name="Freeform 537"/>
            <p:cNvSpPr>
              <a:spLocks/>
            </p:cNvSpPr>
            <p:nvPr/>
          </p:nvSpPr>
          <p:spPr bwMode="auto">
            <a:xfrm>
              <a:off x="1464" y="920"/>
              <a:ext cx="1" cy="2"/>
            </a:xfrm>
            <a:custGeom>
              <a:avLst/>
              <a:gdLst>
                <a:gd name="T0" fmla="*/ 0 w 1"/>
                <a:gd name="T1" fmla="*/ 0 h 2"/>
                <a:gd name="T2" fmla="*/ 1 w 1"/>
                <a:gd name="T3" fmla="*/ 2 h 2"/>
                <a:gd name="T4" fmla="*/ 1 w 1"/>
                <a:gd name="T5" fmla="*/ 2 h 2"/>
                <a:gd name="T6" fmla="*/ 1 w 1"/>
                <a:gd name="T7" fmla="*/ 0 h 2"/>
                <a:gd name="T8" fmla="*/ 0 w 1"/>
                <a:gd name="T9" fmla="*/ 0 h 2"/>
                <a:gd name="T10" fmla="*/ 0 w 1"/>
                <a:gd name="T11" fmla="*/ 0 h 2"/>
                <a:gd name="T12" fmla="*/ 0 60000 65536"/>
                <a:gd name="T13" fmla="*/ 0 60000 65536"/>
                <a:gd name="T14" fmla="*/ 0 60000 65536"/>
                <a:gd name="T15" fmla="*/ 0 60000 65536"/>
                <a:gd name="T16" fmla="*/ 0 60000 65536"/>
                <a:gd name="T17" fmla="*/ 0 60000 65536"/>
                <a:gd name="T18" fmla="*/ 0 w 1"/>
                <a:gd name="T19" fmla="*/ 0 h 2"/>
                <a:gd name="T20" fmla="*/ 1 w 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 h="2">
                  <a:moveTo>
                    <a:pt x="0" y="0"/>
                  </a:moveTo>
                  <a:lnTo>
                    <a:pt x="1" y="2"/>
                  </a:lnTo>
                  <a:lnTo>
                    <a:pt x="1"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95" name="Freeform 538"/>
            <p:cNvSpPr>
              <a:spLocks/>
            </p:cNvSpPr>
            <p:nvPr/>
          </p:nvSpPr>
          <p:spPr bwMode="auto">
            <a:xfrm>
              <a:off x="1461" y="921"/>
              <a:ext cx="14" cy="10"/>
            </a:xfrm>
            <a:custGeom>
              <a:avLst/>
              <a:gdLst>
                <a:gd name="T0" fmla="*/ 12 w 14"/>
                <a:gd name="T1" fmla="*/ 0 h 10"/>
                <a:gd name="T2" fmla="*/ 12 w 14"/>
                <a:gd name="T3" fmla="*/ 0 h 10"/>
                <a:gd name="T4" fmla="*/ 10 w 14"/>
                <a:gd name="T5" fmla="*/ 4 h 10"/>
                <a:gd name="T6" fmla="*/ 10 w 14"/>
                <a:gd name="T7" fmla="*/ 4 h 10"/>
                <a:gd name="T8" fmla="*/ 5 w 14"/>
                <a:gd name="T9" fmla="*/ 6 h 10"/>
                <a:gd name="T10" fmla="*/ 0 w 14"/>
                <a:gd name="T11" fmla="*/ 7 h 10"/>
                <a:gd name="T12" fmla="*/ 0 w 14"/>
                <a:gd name="T13" fmla="*/ 7 h 10"/>
                <a:gd name="T14" fmla="*/ 0 w 14"/>
                <a:gd name="T15" fmla="*/ 10 h 10"/>
                <a:gd name="T16" fmla="*/ 1 w 14"/>
                <a:gd name="T17" fmla="*/ 10 h 10"/>
                <a:gd name="T18" fmla="*/ 1 w 14"/>
                <a:gd name="T19" fmla="*/ 10 h 10"/>
                <a:gd name="T20" fmla="*/ 1 w 14"/>
                <a:gd name="T21" fmla="*/ 10 h 10"/>
                <a:gd name="T22" fmla="*/ 5 w 14"/>
                <a:gd name="T23" fmla="*/ 10 h 10"/>
                <a:gd name="T24" fmla="*/ 5 w 14"/>
                <a:gd name="T25" fmla="*/ 10 h 10"/>
                <a:gd name="T26" fmla="*/ 7 w 14"/>
                <a:gd name="T27" fmla="*/ 7 h 10"/>
                <a:gd name="T28" fmla="*/ 7 w 14"/>
                <a:gd name="T29" fmla="*/ 7 h 10"/>
                <a:gd name="T30" fmla="*/ 11 w 14"/>
                <a:gd name="T31" fmla="*/ 7 h 10"/>
                <a:gd name="T32" fmla="*/ 13 w 14"/>
                <a:gd name="T33" fmla="*/ 7 h 10"/>
                <a:gd name="T34" fmla="*/ 13 w 14"/>
                <a:gd name="T35" fmla="*/ 7 h 10"/>
                <a:gd name="T36" fmla="*/ 13 w 14"/>
                <a:gd name="T37" fmla="*/ 4 h 10"/>
                <a:gd name="T38" fmla="*/ 14 w 14"/>
                <a:gd name="T39" fmla="*/ 2 h 10"/>
                <a:gd name="T40" fmla="*/ 14 w 14"/>
                <a:gd name="T41" fmla="*/ 0 h 10"/>
                <a:gd name="T42" fmla="*/ 13 w 14"/>
                <a:gd name="T43" fmla="*/ 0 h 10"/>
                <a:gd name="T44" fmla="*/ 12 w 14"/>
                <a:gd name="T45" fmla="*/ 0 h 10"/>
                <a:gd name="T46" fmla="*/ 12 w 14"/>
                <a:gd name="T47" fmla="*/ 0 h 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
                <a:gd name="T73" fmla="*/ 0 h 10"/>
                <a:gd name="T74" fmla="*/ 14 w 14"/>
                <a:gd name="T75" fmla="*/ 10 h 1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 h="10">
                  <a:moveTo>
                    <a:pt x="12" y="0"/>
                  </a:moveTo>
                  <a:lnTo>
                    <a:pt x="12" y="0"/>
                  </a:lnTo>
                  <a:lnTo>
                    <a:pt x="10" y="4"/>
                  </a:lnTo>
                  <a:lnTo>
                    <a:pt x="5" y="6"/>
                  </a:lnTo>
                  <a:lnTo>
                    <a:pt x="0" y="7"/>
                  </a:lnTo>
                  <a:lnTo>
                    <a:pt x="0" y="10"/>
                  </a:lnTo>
                  <a:lnTo>
                    <a:pt x="1" y="10"/>
                  </a:lnTo>
                  <a:lnTo>
                    <a:pt x="5" y="10"/>
                  </a:lnTo>
                  <a:lnTo>
                    <a:pt x="7" y="7"/>
                  </a:lnTo>
                  <a:lnTo>
                    <a:pt x="11" y="7"/>
                  </a:lnTo>
                  <a:lnTo>
                    <a:pt x="13" y="7"/>
                  </a:lnTo>
                  <a:lnTo>
                    <a:pt x="13" y="4"/>
                  </a:lnTo>
                  <a:lnTo>
                    <a:pt x="14" y="2"/>
                  </a:lnTo>
                  <a:lnTo>
                    <a:pt x="14" y="0"/>
                  </a:lnTo>
                  <a:lnTo>
                    <a:pt x="13" y="0"/>
                  </a:lnTo>
                  <a:lnTo>
                    <a:pt x="1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96" name="Freeform 539"/>
            <p:cNvSpPr>
              <a:spLocks/>
            </p:cNvSpPr>
            <p:nvPr/>
          </p:nvSpPr>
          <p:spPr bwMode="auto">
            <a:xfrm>
              <a:off x="1467" y="924"/>
              <a:ext cx="39" cy="34"/>
            </a:xfrm>
            <a:custGeom>
              <a:avLst/>
              <a:gdLst>
                <a:gd name="T0" fmla="*/ 14 w 39"/>
                <a:gd name="T1" fmla="*/ 0 h 34"/>
                <a:gd name="T2" fmla="*/ 14 w 39"/>
                <a:gd name="T3" fmla="*/ 0 h 34"/>
                <a:gd name="T4" fmla="*/ 12 w 39"/>
                <a:gd name="T5" fmla="*/ 6 h 34"/>
                <a:gd name="T6" fmla="*/ 11 w 39"/>
                <a:gd name="T7" fmla="*/ 10 h 34"/>
                <a:gd name="T8" fmla="*/ 8 w 39"/>
                <a:gd name="T9" fmla="*/ 11 h 34"/>
                <a:gd name="T10" fmla="*/ 8 w 39"/>
                <a:gd name="T11" fmla="*/ 11 h 34"/>
                <a:gd name="T12" fmla="*/ 6 w 39"/>
                <a:gd name="T13" fmla="*/ 12 h 34"/>
                <a:gd name="T14" fmla="*/ 5 w 39"/>
                <a:gd name="T15" fmla="*/ 12 h 34"/>
                <a:gd name="T16" fmla="*/ 4 w 39"/>
                <a:gd name="T17" fmla="*/ 12 h 34"/>
                <a:gd name="T18" fmla="*/ 4 w 39"/>
                <a:gd name="T19" fmla="*/ 12 h 34"/>
                <a:gd name="T20" fmla="*/ 4 w 39"/>
                <a:gd name="T21" fmla="*/ 14 h 34"/>
                <a:gd name="T22" fmla="*/ 4 w 39"/>
                <a:gd name="T23" fmla="*/ 17 h 34"/>
                <a:gd name="T24" fmla="*/ 4 w 39"/>
                <a:gd name="T25" fmla="*/ 17 h 34"/>
                <a:gd name="T26" fmla="*/ 0 w 39"/>
                <a:gd name="T27" fmla="*/ 20 h 34"/>
                <a:gd name="T28" fmla="*/ 0 w 39"/>
                <a:gd name="T29" fmla="*/ 20 h 34"/>
                <a:gd name="T30" fmla="*/ 0 w 39"/>
                <a:gd name="T31" fmla="*/ 23 h 34"/>
                <a:gd name="T32" fmla="*/ 1 w 39"/>
                <a:gd name="T33" fmla="*/ 24 h 34"/>
                <a:gd name="T34" fmla="*/ 1 w 39"/>
                <a:gd name="T35" fmla="*/ 26 h 34"/>
                <a:gd name="T36" fmla="*/ 1 w 39"/>
                <a:gd name="T37" fmla="*/ 26 h 34"/>
                <a:gd name="T38" fmla="*/ 3 w 39"/>
                <a:gd name="T39" fmla="*/ 25 h 34"/>
                <a:gd name="T40" fmla="*/ 4 w 39"/>
                <a:gd name="T41" fmla="*/ 24 h 34"/>
                <a:gd name="T42" fmla="*/ 4 w 39"/>
                <a:gd name="T43" fmla="*/ 24 h 34"/>
                <a:gd name="T44" fmla="*/ 8 w 39"/>
                <a:gd name="T45" fmla="*/ 25 h 34"/>
                <a:gd name="T46" fmla="*/ 8 w 39"/>
                <a:gd name="T47" fmla="*/ 25 h 34"/>
                <a:gd name="T48" fmla="*/ 10 w 39"/>
                <a:gd name="T49" fmla="*/ 26 h 34"/>
                <a:gd name="T50" fmla="*/ 11 w 39"/>
                <a:gd name="T51" fmla="*/ 28 h 34"/>
                <a:gd name="T52" fmla="*/ 11 w 39"/>
                <a:gd name="T53" fmla="*/ 28 h 34"/>
                <a:gd name="T54" fmla="*/ 17 w 39"/>
                <a:gd name="T55" fmla="*/ 31 h 34"/>
                <a:gd name="T56" fmla="*/ 22 w 39"/>
                <a:gd name="T57" fmla="*/ 33 h 34"/>
                <a:gd name="T58" fmla="*/ 22 w 39"/>
                <a:gd name="T59" fmla="*/ 33 h 34"/>
                <a:gd name="T60" fmla="*/ 24 w 39"/>
                <a:gd name="T61" fmla="*/ 31 h 34"/>
                <a:gd name="T62" fmla="*/ 25 w 39"/>
                <a:gd name="T63" fmla="*/ 31 h 34"/>
                <a:gd name="T64" fmla="*/ 26 w 39"/>
                <a:gd name="T65" fmla="*/ 31 h 34"/>
                <a:gd name="T66" fmla="*/ 26 w 39"/>
                <a:gd name="T67" fmla="*/ 31 h 34"/>
                <a:gd name="T68" fmla="*/ 28 w 39"/>
                <a:gd name="T69" fmla="*/ 32 h 34"/>
                <a:gd name="T70" fmla="*/ 29 w 39"/>
                <a:gd name="T71" fmla="*/ 34 h 34"/>
                <a:gd name="T72" fmla="*/ 29 w 39"/>
                <a:gd name="T73" fmla="*/ 34 h 34"/>
                <a:gd name="T74" fmla="*/ 33 w 39"/>
                <a:gd name="T75" fmla="*/ 34 h 34"/>
                <a:gd name="T76" fmla="*/ 35 w 39"/>
                <a:gd name="T77" fmla="*/ 34 h 34"/>
                <a:gd name="T78" fmla="*/ 35 w 39"/>
                <a:gd name="T79" fmla="*/ 34 h 34"/>
                <a:gd name="T80" fmla="*/ 38 w 39"/>
                <a:gd name="T81" fmla="*/ 23 h 34"/>
                <a:gd name="T82" fmla="*/ 39 w 39"/>
                <a:gd name="T83" fmla="*/ 16 h 34"/>
                <a:gd name="T84" fmla="*/ 38 w 39"/>
                <a:gd name="T85" fmla="*/ 10 h 34"/>
                <a:gd name="T86" fmla="*/ 38 w 39"/>
                <a:gd name="T87" fmla="*/ 10 h 34"/>
                <a:gd name="T88" fmla="*/ 36 w 39"/>
                <a:gd name="T89" fmla="*/ 8 h 34"/>
                <a:gd name="T90" fmla="*/ 35 w 39"/>
                <a:gd name="T91" fmla="*/ 8 h 34"/>
                <a:gd name="T92" fmla="*/ 32 w 39"/>
                <a:gd name="T93" fmla="*/ 6 h 34"/>
                <a:gd name="T94" fmla="*/ 32 w 39"/>
                <a:gd name="T95" fmla="*/ 6 h 34"/>
                <a:gd name="T96" fmla="*/ 32 w 39"/>
                <a:gd name="T97" fmla="*/ 5 h 34"/>
                <a:gd name="T98" fmla="*/ 31 w 39"/>
                <a:gd name="T99" fmla="*/ 3 h 34"/>
                <a:gd name="T100" fmla="*/ 31 w 39"/>
                <a:gd name="T101" fmla="*/ 3 h 34"/>
                <a:gd name="T102" fmla="*/ 28 w 39"/>
                <a:gd name="T103" fmla="*/ 0 h 34"/>
                <a:gd name="T104" fmla="*/ 22 w 39"/>
                <a:gd name="T105" fmla="*/ 0 h 34"/>
                <a:gd name="T106" fmla="*/ 14 w 39"/>
                <a:gd name="T107" fmla="*/ 0 h 34"/>
                <a:gd name="T108" fmla="*/ 14 w 39"/>
                <a:gd name="T109" fmla="*/ 0 h 3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9"/>
                <a:gd name="T166" fmla="*/ 0 h 34"/>
                <a:gd name="T167" fmla="*/ 39 w 39"/>
                <a:gd name="T168" fmla="*/ 34 h 3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9" h="34">
                  <a:moveTo>
                    <a:pt x="14" y="0"/>
                  </a:moveTo>
                  <a:lnTo>
                    <a:pt x="14" y="0"/>
                  </a:lnTo>
                  <a:lnTo>
                    <a:pt x="12" y="6"/>
                  </a:lnTo>
                  <a:lnTo>
                    <a:pt x="11" y="10"/>
                  </a:lnTo>
                  <a:lnTo>
                    <a:pt x="8" y="11"/>
                  </a:lnTo>
                  <a:lnTo>
                    <a:pt x="6" y="12"/>
                  </a:lnTo>
                  <a:lnTo>
                    <a:pt x="5" y="12"/>
                  </a:lnTo>
                  <a:lnTo>
                    <a:pt x="4" y="12"/>
                  </a:lnTo>
                  <a:lnTo>
                    <a:pt x="4" y="14"/>
                  </a:lnTo>
                  <a:lnTo>
                    <a:pt x="4" y="17"/>
                  </a:lnTo>
                  <a:lnTo>
                    <a:pt x="0" y="20"/>
                  </a:lnTo>
                  <a:lnTo>
                    <a:pt x="0" y="23"/>
                  </a:lnTo>
                  <a:lnTo>
                    <a:pt x="1" y="24"/>
                  </a:lnTo>
                  <a:lnTo>
                    <a:pt x="1" y="26"/>
                  </a:lnTo>
                  <a:lnTo>
                    <a:pt x="3" y="25"/>
                  </a:lnTo>
                  <a:lnTo>
                    <a:pt x="4" y="24"/>
                  </a:lnTo>
                  <a:lnTo>
                    <a:pt x="8" y="25"/>
                  </a:lnTo>
                  <a:lnTo>
                    <a:pt x="10" y="26"/>
                  </a:lnTo>
                  <a:lnTo>
                    <a:pt x="11" y="28"/>
                  </a:lnTo>
                  <a:lnTo>
                    <a:pt x="17" y="31"/>
                  </a:lnTo>
                  <a:lnTo>
                    <a:pt x="22" y="33"/>
                  </a:lnTo>
                  <a:lnTo>
                    <a:pt x="24" y="31"/>
                  </a:lnTo>
                  <a:lnTo>
                    <a:pt x="25" y="31"/>
                  </a:lnTo>
                  <a:lnTo>
                    <a:pt x="26" y="31"/>
                  </a:lnTo>
                  <a:lnTo>
                    <a:pt x="28" y="32"/>
                  </a:lnTo>
                  <a:lnTo>
                    <a:pt x="29" y="34"/>
                  </a:lnTo>
                  <a:lnTo>
                    <a:pt x="33" y="34"/>
                  </a:lnTo>
                  <a:lnTo>
                    <a:pt x="35" y="34"/>
                  </a:lnTo>
                  <a:lnTo>
                    <a:pt x="38" y="23"/>
                  </a:lnTo>
                  <a:lnTo>
                    <a:pt x="39" y="16"/>
                  </a:lnTo>
                  <a:lnTo>
                    <a:pt x="38" y="10"/>
                  </a:lnTo>
                  <a:lnTo>
                    <a:pt x="36" y="8"/>
                  </a:lnTo>
                  <a:lnTo>
                    <a:pt x="35" y="8"/>
                  </a:lnTo>
                  <a:lnTo>
                    <a:pt x="32" y="6"/>
                  </a:lnTo>
                  <a:lnTo>
                    <a:pt x="32" y="5"/>
                  </a:lnTo>
                  <a:lnTo>
                    <a:pt x="31" y="3"/>
                  </a:lnTo>
                  <a:lnTo>
                    <a:pt x="28" y="0"/>
                  </a:lnTo>
                  <a:lnTo>
                    <a:pt x="22" y="0"/>
                  </a:lnTo>
                  <a:lnTo>
                    <a:pt x="14"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97" name="Freeform 540"/>
            <p:cNvSpPr>
              <a:spLocks/>
            </p:cNvSpPr>
            <p:nvPr/>
          </p:nvSpPr>
          <p:spPr bwMode="auto">
            <a:xfrm>
              <a:off x="1447" y="955"/>
              <a:ext cx="5" cy="3"/>
            </a:xfrm>
            <a:custGeom>
              <a:avLst/>
              <a:gdLst>
                <a:gd name="T0" fmla="*/ 3 w 5"/>
                <a:gd name="T1" fmla="*/ 0 h 3"/>
                <a:gd name="T2" fmla="*/ 3 w 5"/>
                <a:gd name="T3" fmla="*/ 0 h 3"/>
                <a:gd name="T4" fmla="*/ 1 w 5"/>
                <a:gd name="T5" fmla="*/ 0 h 3"/>
                <a:gd name="T6" fmla="*/ 0 w 5"/>
                <a:gd name="T7" fmla="*/ 2 h 3"/>
                <a:gd name="T8" fmla="*/ 1 w 5"/>
                <a:gd name="T9" fmla="*/ 3 h 3"/>
                <a:gd name="T10" fmla="*/ 4 w 5"/>
                <a:gd name="T11" fmla="*/ 3 h 3"/>
                <a:gd name="T12" fmla="*/ 4 w 5"/>
                <a:gd name="T13" fmla="*/ 3 h 3"/>
                <a:gd name="T14" fmla="*/ 5 w 5"/>
                <a:gd name="T15" fmla="*/ 1 h 3"/>
                <a:gd name="T16" fmla="*/ 5 w 5"/>
                <a:gd name="T17" fmla="*/ 0 h 3"/>
                <a:gd name="T18" fmla="*/ 3 w 5"/>
                <a:gd name="T19" fmla="*/ 0 h 3"/>
                <a:gd name="T20" fmla="*/ 3 w 5"/>
                <a:gd name="T21" fmla="*/ 0 h 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
                <a:gd name="T34" fmla="*/ 0 h 3"/>
                <a:gd name="T35" fmla="*/ 5 w 5"/>
                <a:gd name="T36" fmla="*/ 3 h 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 h="3">
                  <a:moveTo>
                    <a:pt x="3" y="0"/>
                  </a:moveTo>
                  <a:lnTo>
                    <a:pt x="3" y="0"/>
                  </a:lnTo>
                  <a:lnTo>
                    <a:pt x="1" y="0"/>
                  </a:lnTo>
                  <a:lnTo>
                    <a:pt x="0" y="2"/>
                  </a:lnTo>
                  <a:lnTo>
                    <a:pt x="1" y="3"/>
                  </a:lnTo>
                  <a:lnTo>
                    <a:pt x="4" y="3"/>
                  </a:lnTo>
                  <a:lnTo>
                    <a:pt x="5" y="1"/>
                  </a:lnTo>
                  <a:lnTo>
                    <a:pt x="5" y="0"/>
                  </a:lnTo>
                  <a:lnTo>
                    <a:pt x="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98" name="Freeform 541"/>
            <p:cNvSpPr>
              <a:spLocks/>
            </p:cNvSpPr>
            <p:nvPr/>
          </p:nvSpPr>
          <p:spPr bwMode="auto">
            <a:xfrm>
              <a:off x="1477" y="958"/>
              <a:ext cx="2" cy="4"/>
            </a:xfrm>
            <a:custGeom>
              <a:avLst/>
              <a:gdLst>
                <a:gd name="T0" fmla="*/ 0 w 2"/>
                <a:gd name="T1" fmla="*/ 0 h 4"/>
                <a:gd name="T2" fmla="*/ 0 w 2"/>
                <a:gd name="T3" fmla="*/ 0 h 4"/>
                <a:gd name="T4" fmla="*/ 0 w 2"/>
                <a:gd name="T5" fmla="*/ 3 h 4"/>
                <a:gd name="T6" fmla="*/ 0 w 2"/>
                <a:gd name="T7" fmla="*/ 4 h 4"/>
                <a:gd name="T8" fmla="*/ 1 w 2"/>
                <a:gd name="T9" fmla="*/ 4 h 4"/>
                <a:gd name="T10" fmla="*/ 1 w 2"/>
                <a:gd name="T11" fmla="*/ 4 h 4"/>
                <a:gd name="T12" fmla="*/ 2 w 2"/>
                <a:gd name="T13" fmla="*/ 4 h 4"/>
                <a:gd name="T14" fmla="*/ 2 w 2"/>
                <a:gd name="T15" fmla="*/ 3 h 4"/>
                <a:gd name="T16" fmla="*/ 2 w 2"/>
                <a:gd name="T17" fmla="*/ 1 h 4"/>
                <a:gd name="T18" fmla="*/ 0 w 2"/>
                <a:gd name="T19" fmla="*/ 0 h 4"/>
                <a:gd name="T20" fmla="*/ 0 w 2"/>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
                <a:gd name="T34" fmla="*/ 0 h 4"/>
                <a:gd name="T35" fmla="*/ 2 w 2"/>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 h="4">
                  <a:moveTo>
                    <a:pt x="0" y="0"/>
                  </a:moveTo>
                  <a:lnTo>
                    <a:pt x="0" y="0"/>
                  </a:lnTo>
                  <a:lnTo>
                    <a:pt x="0" y="3"/>
                  </a:lnTo>
                  <a:lnTo>
                    <a:pt x="0" y="4"/>
                  </a:lnTo>
                  <a:lnTo>
                    <a:pt x="1" y="4"/>
                  </a:lnTo>
                  <a:lnTo>
                    <a:pt x="2" y="4"/>
                  </a:lnTo>
                  <a:lnTo>
                    <a:pt x="2" y="3"/>
                  </a:lnTo>
                  <a:lnTo>
                    <a:pt x="2"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099" name="Freeform 542"/>
            <p:cNvSpPr>
              <a:spLocks/>
            </p:cNvSpPr>
            <p:nvPr/>
          </p:nvSpPr>
          <p:spPr bwMode="auto">
            <a:xfrm>
              <a:off x="1713" y="731"/>
              <a:ext cx="10" cy="5"/>
            </a:xfrm>
            <a:custGeom>
              <a:avLst/>
              <a:gdLst>
                <a:gd name="T0" fmla="*/ 0 w 10"/>
                <a:gd name="T1" fmla="*/ 0 h 5"/>
                <a:gd name="T2" fmla="*/ 0 w 10"/>
                <a:gd name="T3" fmla="*/ 0 h 5"/>
                <a:gd name="T4" fmla="*/ 6 w 10"/>
                <a:gd name="T5" fmla="*/ 1 h 5"/>
                <a:gd name="T6" fmla="*/ 10 w 10"/>
                <a:gd name="T7" fmla="*/ 3 h 5"/>
                <a:gd name="T8" fmla="*/ 10 w 10"/>
                <a:gd name="T9" fmla="*/ 3 h 5"/>
                <a:gd name="T10" fmla="*/ 3 w 10"/>
                <a:gd name="T11" fmla="*/ 5 h 5"/>
                <a:gd name="T12" fmla="*/ 3 w 10"/>
                <a:gd name="T13" fmla="*/ 5 h 5"/>
                <a:gd name="T14" fmla="*/ 3 w 10"/>
                <a:gd name="T15" fmla="*/ 3 h 5"/>
                <a:gd name="T16" fmla="*/ 3 w 10"/>
                <a:gd name="T17" fmla="*/ 3 h 5"/>
                <a:gd name="T18" fmla="*/ 1 w 10"/>
                <a:gd name="T19" fmla="*/ 0 h 5"/>
                <a:gd name="T20" fmla="*/ 0 w 10"/>
                <a:gd name="T21" fmla="*/ 0 h 5"/>
                <a:gd name="T22" fmla="*/ 0 w 10"/>
                <a:gd name="T23" fmla="*/ 0 h 5"/>
                <a:gd name="T24" fmla="*/ 0 w 10"/>
                <a:gd name="T25" fmla="*/ 0 h 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5"/>
                <a:gd name="T41" fmla="*/ 10 w 10"/>
                <a:gd name="T42" fmla="*/ 5 h 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5">
                  <a:moveTo>
                    <a:pt x="0" y="0"/>
                  </a:moveTo>
                  <a:lnTo>
                    <a:pt x="0" y="0"/>
                  </a:lnTo>
                  <a:lnTo>
                    <a:pt x="6" y="1"/>
                  </a:lnTo>
                  <a:lnTo>
                    <a:pt x="10" y="3"/>
                  </a:lnTo>
                  <a:lnTo>
                    <a:pt x="3" y="5"/>
                  </a:lnTo>
                  <a:lnTo>
                    <a:pt x="3" y="3"/>
                  </a:lnTo>
                  <a:lnTo>
                    <a:pt x="1"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00" name="Freeform 543"/>
            <p:cNvSpPr>
              <a:spLocks/>
            </p:cNvSpPr>
            <p:nvPr/>
          </p:nvSpPr>
          <p:spPr bwMode="auto">
            <a:xfrm>
              <a:off x="1779" y="818"/>
              <a:ext cx="19" cy="12"/>
            </a:xfrm>
            <a:custGeom>
              <a:avLst/>
              <a:gdLst>
                <a:gd name="T0" fmla="*/ 3 w 19"/>
                <a:gd name="T1" fmla="*/ 0 h 12"/>
                <a:gd name="T2" fmla="*/ 3 w 19"/>
                <a:gd name="T3" fmla="*/ 0 h 12"/>
                <a:gd name="T4" fmla="*/ 0 w 19"/>
                <a:gd name="T5" fmla="*/ 6 h 12"/>
                <a:gd name="T6" fmla="*/ 0 w 19"/>
                <a:gd name="T7" fmla="*/ 6 h 12"/>
                <a:gd name="T8" fmla="*/ 14 w 19"/>
                <a:gd name="T9" fmla="*/ 9 h 12"/>
                <a:gd name="T10" fmla="*/ 17 w 19"/>
                <a:gd name="T11" fmla="*/ 12 h 12"/>
                <a:gd name="T12" fmla="*/ 17 w 19"/>
                <a:gd name="T13" fmla="*/ 12 h 12"/>
                <a:gd name="T14" fmla="*/ 17 w 19"/>
                <a:gd name="T15" fmla="*/ 12 h 12"/>
                <a:gd name="T16" fmla="*/ 18 w 19"/>
                <a:gd name="T17" fmla="*/ 10 h 12"/>
                <a:gd name="T18" fmla="*/ 18 w 19"/>
                <a:gd name="T19" fmla="*/ 10 h 12"/>
                <a:gd name="T20" fmla="*/ 18 w 19"/>
                <a:gd name="T21" fmla="*/ 10 h 12"/>
                <a:gd name="T22" fmla="*/ 18 w 19"/>
                <a:gd name="T23" fmla="*/ 10 h 12"/>
                <a:gd name="T24" fmla="*/ 18 w 19"/>
                <a:gd name="T25" fmla="*/ 2 h 12"/>
                <a:gd name="T26" fmla="*/ 18 w 19"/>
                <a:gd name="T27" fmla="*/ 2 h 12"/>
                <a:gd name="T28" fmla="*/ 19 w 19"/>
                <a:gd name="T29" fmla="*/ 2 h 12"/>
                <a:gd name="T30" fmla="*/ 19 w 19"/>
                <a:gd name="T31" fmla="*/ 2 h 12"/>
                <a:gd name="T32" fmla="*/ 19 w 19"/>
                <a:gd name="T33" fmla="*/ 1 h 12"/>
                <a:gd name="T34" fmla="*/ 19 w 19"/>
                <a:gd name="T35" fmla="*/ 0 h 12"/>
                <a:gd name="T36" fmla="*/ 19 w 19"/>
                <a:gd name="T37" fmla="*/ 0 h 12"/>
                <a:gd name="T38" fmla="*/ 12 w 19"/>
                <a:gd name="T39" fmla="*/ 1 h 12"/>
                <a:gd name="T40" fmla="*/ 3 w 19"/>
                <a:gd name="T41" fmla="*/ 0 h 12"/>
                <a:gd name="T42" fmla="*/ 3 w 19"/>
                <a:gd name="T43" fmla="*/ 0 h 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
                <a:gd name="T67" fmla="*/ 0 h 12"/>
                <a:gd name="T68" fmla="*/ 19 w 19"/>
                <a:gd name="T69" fmla="*/ 12 h 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 h="12">
                  <a:moveTo>
                    <a:pt x="3" y="0"/>
                  </a:moveTo>
                  <a:lnTo>
                    <a:pt x="3" y="0"/>
                  </a:lnTo>
                  <a:lnTo>
                    <a:pt x="0" y="6"/>
                  </a:lnTo>
                  <a:lnTo>
                    <a:pt x="14" y="9"/>
                  </a:lnTo>
                  <a:lnTo>
                    <a:pt x="17" y="12"/>
                  </a:lnTo>
                  <a:lnTo>
                    <a:pt x="18" y="10"/>
                  </a:lnTo>
                  <a:lnTo>
                    <a:pt x="18" y="2"/>
                  </a:lnTo>
                  <a:lnTo>
                    <a:pt x="19" y="2"/>
                  </a:lnTo>
                  <a:lnTo>
                    <a:pt x="19" y="1"/>
                  </a:lnTo>
                  <a:lnTo>
                    <a:pt x="19" y="0"/>
                  </a:lnTo>
                  <a:lnTo>
                    <a:pt x="12" y="1"/>
                  </a:lnTo>
                  <a:lnTo>
                    <a:pt x="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01" name="Freeform 544"/>
            <p:cNvSpPr>
              <a:spLocks/>
            </p:cNvSpPr>
            <p:nvPr/>
          </p:nvSpPr>
          <p:spPr bwMode="auto">
            <a:xfrm>
              <a:off x="1563" y="851"/>
              <a:ext cx="2" cy="2"/>
            </a:xfrm>
            <a:custGeom>
              <a:avLst/>
              <a:gdLst>
                <a:gd name="T0" fmla="*/ 1 w 2"/>
                <a:gd name="T1" fmla="*/ 0 h 2"/>
                <a:gd name="T2" fmla="*/ 1 w 2"/>
                <a:gd name="T3" fmla="*/ 0 h 2"/>
                <a:gd name="T4" fmla="*/ 2 w 2"/>
                <a:gd name="T5" fmla="*/ 1 h 2"/>
                <a:gd name="T6" fmla="*/ 1 w 2"/>
                <a:gd name="T7" fmla="*/ 2 h 2"/>
                <a:gd name="T8" fmla="*/ 0 w 2"/>
                <a:gd name="T9" fmla="*/ 2 h 2"/>
                <a:gd name="T10" fmla="*/ 0 w 2"/>
                <a:gd name="T11" fmla="*/ 2 h 2"/>
                <a:gd name="T12" fmla="*/ 0 w 2"/>
                <a:gd name="T13" fmla="*/ 1 h 2"/>
                <a:gd name="T14" fmla="*/ 0 w 2"/>
                <a:gd name="T15" fmla="*/ 0 h 2"/>
                <a:gd name="T16" fmla="*/ 1 w 2"/>
                <a:gd name="T17" fmla="*/ 0 h 2"/>
                <a:gd name="T18" fmla="*/ 1 w 2"/>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2"/>
                <a:gd name="T32" fmla="*/ 2 w 2"/>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2">
                  <a:moveTo>
                    <a:pt x="1" y="0"/>
                  </a:moveTo>
                  <a:lnTo>
                    <a:pt x="1" y="0"/>
                  </a:lnTo>
                  <a:lnTo>
                    <a:pt x="2" y="1"/>
                  </a:lnTo>
                  <a:lnTo>
                    <a:pt x="1" y="2"/>
                  </a:lnTo>
                  <a:lnTo>
                    <a:pt x="0" y="2"/>
                  </a:lnTo>
                  <a:lnTo>
                    <a:pt x="0" y="1"/>
                  </a:lnTo>
                  <a:lnTo>
                    <a:pt x="0"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02" name="Freeform 545"/>
            <p:cNvSpPr>
              <a:spLocks/>
            </p:cNvSpPr>
            <p:nvPr/>
          </p:nvSpPr>
          <p:spPr bwMode="auto">
            <a:xfrm>
              <a:off x="1657" y="889"/>
              <a:ext cx="8" cy="10"/>
            </a:xfrm>
            <a:custGeom>
              <a:avLst/>
              <a:gdLst>
                <a:gd name="T0" fmla="*/ 1 w 8"/>
                <a:gd name="T1" fmla="*/ 0 h 10"/>
                <a:gd name="T2" fmla="*/ 1 w 8"/>
                <a:gd name="T3" fmla="*/ 0 h 10"/>
                <a:gd name="T4" fmla="*/ 4 w 8"/>
                <a:gd name="T5" fmla="*/ 3 h 10"/>
                <a:gd name="T6" fmla="*/ 7 w 8"/>
                <a:gd name="T7" fmla="*/ 6 h 10"/>
                <a:gd name="T8" fmla="*/ 8 w 8"/>
                <a:gd name="T9" fmla="*/ 10 h 10"/>
                <a:gd name="T10" fmla="*/ 7 w 8"/>
                <a:gd name="T11" fmla="*/ 10 h 10"/>
                <a:gd name="T12" fmla="*/ 4 w 8"/>
                <a:gd name="T13" fmla="*/ 10 h 10"/>
                <a:gd name="T14" fmla="*/ 4 w 8"/>
                <a:gd name="T15" fmla="*/ 10 h 10"/>
                <a:gd name="T16" fmla="*/ 1 w 8"/>
                <a:gd name="T17" fmla="*/ 4 h 10"/>
                <a:gd name="T18" fmla="*/ 0 w 8"/>
                <a:gd name="T19" fmla="*/ 0 h 10"/>
                <a:gd name="T20" fmla="*/ 0 w 8"/>
                <a:gd name="T21" fmla="*/ 0 h 10"/>
                <a:gd name="T22" fmla="*/ 1 w 8"/>
                <a:gd name="T23" fmla="*/ 0 h 10"/>
                <a:gd name="T24" fmla="*/ 1 w 8"/>
                <a:gd name="T25" fmla="*/ 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10"/>
                <a:gd name="T41" fmla="*/ 8 w 8"/>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10">
                  <a:moveTo>
                    <a:pt x="1" y="0"/>
                  </a:moveTo>
                  <a:lnTo>
                    <a:pt x="1" y="0"/>
                  </a:lnTo>
                  <a:lnTo>
                    <a:pt x="4" y="3"/>
                  </a:lnTo>
                  <a:lnTo>
                    <a:pt x="7" y="6"/>
                  </a:lnTo>
                  <a:lnTo>
                    <a:pt x="8" y="10"/>
                  </a:lnTo>
                  <a:lnTo>
                    <a:pt x="7" y="10"/>
                  </a:lnTo>
                  <a:lnTo>
                    <a:pt x="4" y="10"/>
                  </a:lnTo>
                  <a:lnTo>
                    <a:pt x="1" y="4"/>
                  </a:lnTo>
                  <a:lnTo>
                    <a:pt x="0"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03" name="Freeform 546"/>
            <p:cNvSpPr>
              <a:spLocks/>
            </p:cNvSpPr>
            <p:nvPr/>
          </p:nvSpPr>
          <p:spPr bwMode="auto">
            <a:xfrm>
              <a:off x="1562" y="918"/>
              <a:ext cx="1" cy="3"/>
            </a:xfrm>
            <a:custGeom>
              <a:avLst/>
              <a:gdLst>
                <a:gd name="T0" fmla="*/ 1 w 1"/>
                <a:gd name="T1" fmla="*/ 0 h 3"/>
                <a:gd name="T2" fmla="*/ 1 w 1"/>
                <a:gd name="T3" fmla="*/ 0 h 3"/>
                <a:gd name="T4" fmla="*/ 1 w 1"/>
                <a:gd name="T5" fmla="*/ 2 h 3"/>
                <a:gd name="T6" fmla="*/ 1 w 1"/>
                <a:gd name="T7" fmla="*/ 2 h 3"/>
                <a:gd name="T8" fmla="*/ 0 w 1"/>
                <a:gd name="T9" fmla="*/ 3 h 3"/>
                <a:gd name="T10" fmla="*/ 0 w 1"/>
                <a:gd name="T11" fmla="*/ 3 h 3"/>
                <a:gd name="T12" fmla="*/ 0 w 1"/>
                <a:gd name="T13" fmla="*/ 0 h 3"/>
                <a:gd name="T14" fmla="*/ 0 w 1"/>
                <a:gd name="T15" fmla="*/ 0 h 3"/>
                <a:gd name="T16" fmla="*/ 1 w 1"/>
                <a:gd name="T17" fmla="*/ 0 h 3"/>
                <a:gd name="T18" fmla="*/ 1 w 1"/>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3"/>
                <a:gd name="T32" fmla="*/ 1 w 1"/>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3">
                  <a:moveTo>
                    <a:pt x="1" y="0"/>
                  </a:moveTo>
                  <a:lnTo>
                    <a:pt x="1" y="0"/>
                  </a:lnTo>
                  <a:lnTo>
                    <a:pt x="1" y="2"/>
                  </a:lnTo>
                  <a:lnTo>
                    <a:pt x="0" y="3"/>
                  </a:lnTo>
                  <a:lnTo>
                    <a:pt x="0"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04" name="Freeform 547"/>
            <p:cNvSpPr>
              <a:spLocks/>
            </p:cNvSpPr>
            <p:nvPr/>
          </p:nvSpPr>
          <p:spPr bwMode="auto">
            <a:xfrm>
              <a:off x="1707" y="948"/>
              <a:ext cx="5" cy="4"/>
            </a:xfrm>
            <a:custGeom>
              <a:avLst/>
              <a:gdLst>
                <a:gd name="T0" fmla="*/ 0 w 5"/>
                <a:gd name="T1" fmla="*/ 0 h 4"/>
                <a:gd name="T2" fmla="*/ 1 w 5"/>
                <a:gd name="T3" fmla="*/ 4 h 4"/>
                <a:gd name="T4" fmla="*/ 1 w 5"/>
                <a:gd name="T5" fmla="*/ 4 h 4"/>
                <a:gd name="T6" fmla="*/ 5 w 5"/>
                <a:gd name="T7" fmla="*/ 1 h 4"/>
                <a:gd name="T8" fmla="*/ 0 w 5"/>
                <a:gd name="T9" fmla="*/ 0 h 4"/>
                <a:gd name="T10" fmla="*/ 0 w 5"/>
                <a:gd name="T11" fmla="*/ 0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0" y="0"/>
                  </a:moveTo>
                  <a:lnTo>
                    <a:pt x="1" y="4"/>
                  </a:lnTo>
                  <a:lnTo>
                    <a:pt x="5"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05" name="Freeform 548"/>
            <p:cNvSpPr>
              <a:spLocks/>
            </p:cNvSpPr>
            <p:nvPr/>
          </p:nvSpPr>
          <p:spPr bwMode="auto">
            <a:xfrm>
              <a:off x="1213" y="838"/>
              <a:ext cx="34" cy="14"/>
            </a:xfrm>
            <a:custGeom>
              <a:avLst/>
              <a:gdLst>
                <a:gd name="T0" fmla="*/ 17 w 34"/>
                <a:gd name="T1" fmla="*/ 0 h 14"/>
                <a:gd name="T2" fmla="*/ 16 w 34"/>
                <a:gd name="T3" fmla="*/ 2 h 14"/>
                <a:gd name="T4" fmla="*/ 16 w 34"/>
                <a:gd name="T5" fmla="*/ 2 h 14"/>
                <a:gd name="T6" fmla="*/ 7 w 34"/>
                <a:gd name="T7" fmla="*/ 2 h 14"/>
                <a:gd name="T8" fmla="*/ 6 w 34"/>
                <a:gd name="T9" fmla="*/ 3 h 14"/>
                <a:gd name="T10" fmla="*/ 3 w 34"/>
                <a:gd name="T11" fmla="*/ 6 h 14"/>
                <a:gd name="T12" fmla="*/ 3 w 34"/>
                <a:gd name="T13" fmla="*/ 6 h 14"/>
                <a:gd name="T14" fmla="*/ 2 w 34"/>
                <a:gd name="T15" fmla="*/ 7 h 14"/>
                <a:gd name="T16" fmla="*/ 0 w 34"/>
                <a:gd name="T17" fmla="*/ 8 h 14"/>
                <a:gd name="T18" fmla="*/ 0 w 34"/>
                <a:gd name="T19" fmla="*/ 8 h 14"/>
                <a:gd name="T20" fmla="*/ 3 w 34"/>
                <a:gd name="T21" fmla="*/ 10 h 14"/>
                <a:gd name="T22" fmla="*/ 4 w 34"/>
                <a:gd name="T23" fmla="*/ 10 h 14"/>
                <a:gd name="T24" fmla="*/ 6 w 34"/>
                <a:gd name="T25" fmla="*/ 10 h 14"/>
                <a:gd name="T26" fmla="*/ 9 w 34"/>
                <a:gd name="T27" fmla="*/ 8 h 14"/>
                <a:gd name="T28" fmla="*/ 9 w 34"/>
                <a:gd name="T29" fmla="*/ 8 h 14"/>
                <a:gd name="T30" fmla="*/ 14 w 34"/>
                <a:gd name="T31" fmla="*/ 8 h 14"/>
                <a:gd name="T32" fmla="*/ 21 w 34"/>
                <a:gd name="T33" fmla="*/ 8 h 14"/>
                <a:gd name="T34" fmla="*/ 21 w 34"/>
                <a:gd name="T35" fmla="*/ 8 h 14"/>
                <a:gd name="T36" fmla="*/ 23 w 34"/>
                <a:gd name="T37" fmla="*/ 10 h 14"/>
                <a:gd name="T38" fmla="*/ 24 w 34"/>
                <a:gd name="T39" fmla="*/ 13 h 14"/>
                <a:gd name="T40" fmla="*/ 24 w 34"/>
                <a:gd name="T41" fmla="*/ 13 h 14"/>
                <a:gd name="T42" fmla="*/ 26 w 34"/>
                <a:gd name="T43" fmla="*/ 14 h 14"/>
                <a:gd name="T44" fmla="*/ 28 w 34"/>
                <a:gd name="T45" fmla="*/ 14 h 14"/>
                <a:gd name="T46" fmla="*/ 28 w 34"/>
                <a:gd name="T47" fmla="*/ 14 h 14"/>
                <a:gd name="T48" fmla="*/ 28 w 34"/>
                <a:gd name="T49" fmla="*/ 13 h 14"/>
                <a:gd name="T50" fmla="*/ 28 w 34"/>
                <a:gd name="T51" fmla="*/ 10 h 14"/>
                <a:gd name="T52" fmla="*/ 28 w 34"/>
                <a:gd name="T53" fmla="*/ 10 h 14"/>
                <a:gd name="T54" fmla="*/ 31 w 34"/>
                <a:gd name="T55" fmla="*/ 9 h 14"/>
                <a:gd name="T56" fmla="*/ 34 w 34"/>
                <a:gd name="T57" fmla="*/ 8 h 14"/>
                <a:gd name="T58" fmla="*/ 34 w 34"/>
                <a:gd name="T59" fmla="*/ 8 h 14"/>
                <a:gd name="T60" fmla="*/ 34 w 34"/>
                <a:gd name="T61" fmla="*/ 6 h 14"/>
                <a:gd name="T62" fmla="*/ 34 w 34"/>
                <a:gd name="T63" fmla="*/ 6 h 14"/>
                <a:gd name="T64" fmla="*/ 33 w 34"/>
                <a:gd name="T65" fmla="*/ 7 h 14"/>
                <a:gd name="T66" fmla="*/ 33 w 34"/>
                <a:gd name="T67" fmla="*/ 7 h 14"/>
                <a:gd name="T68" fmla="*/ 32 w 34"/>
                <a:gd name="T69" fmla="*/ 2 h 14"/>
                <a:gd name="T70" fmla="*/ 32 w 34"/>
                <a:gd name="T71" fmla="*/ 2 h 14"/>
                <a:gd name="T72" fmla="*/ 28 w 34"/>
                <a:gd name="T73" fmla="*/ 2 h 14"/>
                <a:gd name="T74" fmla="*/ 25 w 34"/>
                <a:gd name="T75" fmla="*/ 2 h 14"/>
                <a:gd name="T76" fmla="*/ 25 w 34"/>
                <a:gd name="T77" fmla="*/ 2 h 14"/>
                <a:gd name="T78" fmla="*/ 21 w 34"/>
                <a:gd name="T79" fmla="*/ 0 h 14"/>
                <a:gd name="T80" fmla="*/ 19 w 34"/>
                <a:gd name="T81" fmla="*/ 0 h 14"/>
                <a:gd name="T82" fmla="*/ 17 w 34"/>
                <a:gd name="T83" fmla="*/ 0 h 14"/>
                <a:gd name="T84" fmla="*/ 17 w 34"/>
                <a:gd name="T85" fmla="*/ 0 h 1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4"/>
                <a:gd name="T130" fmla="*/ 0 h 14"/>
                <a:gd name="T131" fmla="*/ 34 w 34"/>
                <a:gd name="T132" fmla="*/ 14 h 1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4" h="14">
                  <a:moveTo>
                    <a:pt x="17" y="0"/>
                  </a:moveTo>
                  <a:lnTo>
                    <a:pt x="16" y="2"/>
                  </a:lnTo>
                  <a:lnTo>
                    <a:pt x="7" y="2"/>
                  </a:lnTo>
                  <a:lnTo>
                    <a:pt x="6" y="3"/>
                  </a:lnTo>
                  <a:lnTo>
                    <a:pt x="3" y="6"/>
                  </a:lnTo>
                  <a:lnTo>
                    <a:pt x="2" y="7"/>
                  </a:lnTo>
                  <a:lnTo>
                    <a:pt x="0" y="8"/>
                  </a:lnTo>
                  <a:lnTo>
                    <a:pt x="3" y="10"/>
                  </a:lnTo>
                  <a:lnTo>
                    <a:pt x="4" y="10"/>
                  </a:lnTo>
                  <a:lnTo>
                    <a:pt x="6" y="10"/>
                  </a:lnTo>
                  <a:lnTo>
                    <a:pt x="9" y="8"/>
                  </a:lnTo>
                  <a:lnTo>
                    <a:pt x="14" y="8"/>
                  </a:lnTo>
                  <a:lnTo>
                    <a:pt x="21" y="8"/>
                  </a:lnTo>
                  <a:lnTo>
                    <a:pt x="23" y="10"/>
                  </a:lnTo>
                  <a:lnTo>
                    <a:pt x="24" y="13"/>
                  </a:lnTo>
                  <a:lnTo>
                    <a:pt x="26" y="14"/>
                  </a:lnTo>
                  <a:lnTo>
                    <a:pt x="28" y="14"/>
                  </a:lnTo>
                  <a:lnTo>
                    <a:pt x="28" y="13"/>
                  </a:lnTo>
                  <a:lnTo>
                    <a:pt x="28" y="10"/>
                  </a:lnTo>
                  <a:lnTo>
                    <a:pt x="31" y="9"/>
                  </a:lnTo>
                  <a:lnTo>
                    <a:pt x="34" y="8"/>
                  </a:lnTo>
                  <a:lnTo>
                    <a:pt x="34" y="6"/>
                  </a:lnTo>
                  <a:lnTo>
                    <a:pt x="33" y="7"/>
                  </a:lnTo>
                  <a:lnTo>
                    <a:pt x="32" y="2"/>
                  </a:lnTo>
                  <a:lnTo>
                    <a:pt x="28" y="2"/>
                  </a:lnTo>
                  <a:lnTo>
                    <a:pt x="25" y="2"/>
                  </a:lnTo>
                  <a:lnTo>
                    <a:pt x="21" y="0"/>
                  </a:lnTo>
                  <a:lnTo>
                    <a:pt x="19" y="0"/>
                  </a:lnTo>
                  <a:lnTo>
                    <a:pt x="1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06" name="Freeform 549"/>
            <p:cNvSpPr>
              <a:spLocks/>
            </p:cNvSpPr>
            <p:nvPr/>
          </p:nvSpPr>
          <p:spPr bwMode="auto">
            <a:xfrm>
              <a:off x="1054" y="955"/>
              <a:ext cx="138" cy="100"/>
            </a:xfrm>
            <a:custGeom>
              <a:avLst/>
              <a:gdLst>
                <a:gd name="T0" fmla="*/ 47 w 138"/>
                <a:gd name="T1" fmla="*/ 1 h 100"/>
                <a:gd name="T2" fmla="*/ 35 w 138"/>
                <a:gd name="T3" fmla="*/ 6 h 100"/>
                <a:gd name="T4" fmla="*/ 25 w 138"/>
                <a:gd name="T5" fmla="*/ 8 h 100"/>
                <a:gd name="T6" fmla="*/ 17 w 138"/>
                <a:gd name="T7" fmla="*/ 9 h 100"/>
                <a:gd name="T8" fmla="*/ 6 w 138"/>
                <a:gd name="T9" fmla="*/ 15 h 100"/>
                <a:gd name="T10" fmla="*/ 8 w 138"/>
                <a:gd name="T11" fmla="*/ 31 h 100"/>
                <a:gd name="T12" fmla="*/ 8 w 138"/>
                <a:gd name="T13" fmla="*/ 44 h 100"/>
                <a:gd name="T14" fmla="*/ 11 w 138"/>
                <a:gd name="T15" fmla="*/ 45 h 100"/>
                <a:gd name="T16" fmla="*/ 7 w 138"/>
                <a:gd name="T17" fmla="*/ 48 h 100"/>
                <a:gd name="T18" fmla="*/ 7 w 138"/>
                <a:gd name="T19" fmla="*/ 56 h 100"/>
                <a:gd name="T20" fmla="*/ 7 w 138"/>
                <a:gd name="T21" fmla="*/ 64 h 100"/>
                <a:gd name="T22" fmla="*/ 3 w 138"/>
                <a:gd name="T23" fmla="*/ 68 h 100"/>
                <a:gd name="T24" fmla="*/ 0 w 138"/>
                <a:gd name="T25" fmla="*/ 78 h 100"/>
                <a:gd name="T26" fmla="*/ 7 w 138"/>
                <a:gd name="T27" fmla="*/ 82 h 100"/>
                <a:gd name="T28" fmla="*/ 13 w 138"/>
                <a:gd name="T29" fmla="*/ 86 h 100"/>
                <a:gd name="T30" fmla="*/ 16 w 138"/>
                <a:gd name="T31" fmla="*/ 93 h 100"/>
                <a:gd name="T32" fmla="*/ 20 w 138"/>
                <a:gd name="T33" fmla="*/ 99 h 100"/>
                <a:gd name="T34" fmla="*/ 32 w 138"/>
                <a:gd name="T35" fmla="*/ 98 h 100"/>
                <a:gd name="T36" fmla="*/ 44 w 138"/>
                <a:gd name="T37" fmla="*/ 85 h 100"/>
                <a:gd name="T38" fmla="*/ 46 w 138"/>
                <a:gd name="T39" fmla="*/ 85 h 100"/>
                <a:gd name="T40" fmla="*/ 53 w 138"/>
                <a:gd name="T41" fmla="*/ 89 h 100"/>
                <a:gd name="T42" fmla="*/ 65 w 138"/>
                <a:gd name="T43" fmla="*/ 86 h 100"/>
                <a:gd name="T44" fmla="*/ 69 w 138"/>
                <a:gd name="T45" fmla="*/ 85 h 100"/>
                <a:gd name="T46" fmla="*/ 70 w 138"/>
                <a:gd name="T47" fmla="*/ 79 h 100"/>
                <a:gd name="T48" fmla="*/ 73 w 138"/>
                <a:gd name="T49" fmla="*/ 77 h 100"/>
                <a:gd name="T50" fmla="*/ 73 w 138"/>
                <a:gd name="T51" fmla="*/ 70 h 100"/>
                <a:gd name="T52" fmla="*/ 73 w 138"/>
                <a:gd name="T53" fmla="*/ 66 h 100"/>
                <a:gd name="T54" fmla="*/ 78 w 138"/>
                <a:gd name="T55" fmla="*/ 65 h 100"/>
                <a:gd name="T56" fmla="*/ 81 w 138"/>
                <a:gd name="T57" fmla="*/ 59 h 100"/>
                <a:gd name="T58" fmla="*/ 88 w 138"/>
                <a:gd name="T59" fmla="*/ 56 h 100"/>
                <a:gd name="T60" fmla="*/ 97 w 138"/>
                <a:gd name="T61" fmla="*/ 45 h 100"/>
                <a:gd name="T62" fmla="*/ 106 w 138"/>
                <a:gd name="T63" fmla="*/ 43 h 100"/>
                <a:gd name="T64" fmla="*/ 116 w 138"/>
                <a:gd name="T65" fmla="*/ 36 h 100"/>
                <a:gd name="T66" fmla="*/ 120 w 138"/>
                <a:gd name="T67" fmla="*/ 37 h 100"/>
                <a:gd name="T68" fmla="*/ 125 w 138"/>
                <a:gd name="T69" fmla="*/ 35 h 100"/>
                <a:gd name="T70" fmla="*/ 134 w 138"/>
                <a:gd name="T71" fmla="*/ 35 h 100"/>
                <a:gd name="T72" fmla="*/ 138 w 138"/>
                <a:gd name="T73" fmla="*/ 28 h 100"/>
                <a:gd name="T74" fmla="*/ 129 w 138"/>
                <a:gd name="T75" fmla="*/ 24 h 100"/>
                <a:gd name="T76" fmla="*/ 127 w 138"/>
                <a:gd name="T77" fmla="*/ 18 h 100"/>
                <a:gd name="T78" fmla="*/ 121 w 138"/>
                <a:gd name="T79" fmla="*/ 15 h 100"/>
                <a:gd name="T80" fmla="*/ 96 w 138"/>
                <a:gd name="T81" fmla="*/ 11 h 100"/>
                <a:gd name="T82" fmla="*/ 94 w 138"/>
                <a:gd name="T83" fmla="*/ 15 h 100"/>
                <a:gd name="T84" fmla="*/ 61 w 138"/>
                <a:gd name="T85" fmla="*/ 6 h 100"/>
                <a:gd name="T86" fmla="*/ 53 w 138"/>
                <a:gd name="T87" fmla="*/ 0 h 10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8"/>
                <a:gd name="T133" fmla="*/ 0 h 100"/>
                <a:gd name="T134" fmla="*/ 138 w 138"/>
                <a:gd name="T135" fmla="*/ 100 h 10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8" h="100">
                  <a:moveTo>
                    <a:pt x="51" y="0"/>
                  </a:moveTo>
                  <a:lnTo>
                    <a:pt x="51" y="0"/>
                  </a:lnTo>
                  <a:lnTo>
                    <a:pt x="47" y="1"/>
                  </a:lnTo>
                  <a:lnTo>
                    <a:pt x="44" y="3"/>
                  </a:lnTo>
                  <a:lnTo>
                    <a:pt x="35" y="6"/>
                  </a:lnTo>
                  <a:lnTo>
                    <a:pt x="27" y="6"/>
                  </a:lnTo>
                  <a:lnTo>
                    <a:pt x="25" y="8"/>
                  </a:lnTo>
                  <a:lnTo>
                    <a:pt x="21" y="9"/>
                  </a:lnTo>
                  <a:lnTo>
                    <a:pt x="17" y="9"/>
                  </a:lnTo>
                  <a:lnTo>
                    <a:pt x="12" y="13"/>
                  </a:lnTo>
                  <a:lnTo>
                    <a:pt x="6" y="15"/>
                  </a:lnTo>
                  <a:lnTo>
                    <a:pt x="8" y="22"/>
                  </a:lnTo>
                  <a:lnTo>
                    <a:pt x="11" y="28"/>
                  </a:lnTo>
                  <a:lnTo>
                    <a:pt x="8" y="31"/>
                  </a:lnTo>
                  <a:lnTo>
                    <a:pt x="7" y="38"/>
                  </a:lnTo>
                  <a:lnTo>
                    <a:pt x="8" y="44"/>
                  </a:lnTo>
                  <a:lnTo>
                    <a:pt x="11" y="44"/>
                  </a:lnTo>
                  <a:lnTo>
                    <a:pt x="11" y="45"/>
                  </a:lnTo>
                  <a:lnTo>
                    <a:pt x="11" y="48"/>
                  </a:lnTo>
                  <a:lnTo>
                    <a:pt x="7" y="48"/>
                  </a:lnTo>
                  <a:lnTo>
                    <a:pt x="5" y="48"/>
                  </a:lnTo>
                  <a:lnTo>
                    <a:pt x="7" y="56"/>
                  </a:lnTo>
                  <a:lnTo>
                    <a:pt x="8" y="61"/>
                  </a:lnTo>
                  <a:lnTo>
                    <a:pt x="7" y="64"/>
                  </a:lnTo>
                  <a:lnTo>
                    <a:pt x="5" y="66"/>
                  </a:lnTo>
                  <a:lnTo>
                    <a:pt x="3" y="68"/>
                  </a:lnTo>
                  <a:lnTo>
                    <a:pt x="1" y="72"/>
                  </a:lnTo>
                  <a:lnTo>
                    <a:pt x="0" y="78"/>
                  </a:lnTo>
                  <a:lnTo>
                    <a:pt x="5" y="79"/>
                  </a:lnTo>
                  <a:lnTo>
                    <a:pt x="7" y="82"/>
                  </a:lnTo>
                  <a:lnTo>
                    <a:pt x="11" y="85"/>
                  </a:lnTo>
                  <a:lnTo>
                    <a:pt x="11" y="86"/>
                  </a:lnTo>
                  <a:lnTo>
                    <a:pt x="13" y="86"/>
                  </a:lnTo>
                  <a:lnTo>
                    <a:pt x="14" y="89"/>
                  </a:lnTo>
                  <a:lnTo>
                    <a:pt x="16" y="93"/>
                  </a:lnTo>
                  <a:lnTo>
                    <a:pt x="18" y="97"/>
                  </a:lnTo>
                  <a:lnTo>
                    <a:pt x="20" y="99"/>
                  </a:lnTo>
                  <a:lnTo>
                    <a:pt x="25" y="100"/>
                  </a:lnTo>
                  <a:lnTo>
                    <a:pt x="28" y="99"/>
                  </a:lnTo>
                  <a:lnTo>
                    <a:pt x="32" y="98"/>
                  </a:lnTo>
                  <a:lnTo>
                    <a:pt x="35" y="96"/>
                  </a:lnTo>
                  <a:lnTo>
                    <a:pt x="40" y="90"/>
                  </a:lnTo>
                  <a:lnTo>
                    <a:pt x="44" y="85"/>
                  </a:lnTo>
                  <a:lnTo>
                    <a:pt x="45" y="85"/>
                  </a:lnTo>
                  <a:lnTo>
                    <a:pt x="46" y="85"/>
                  </a:lnTo>
                  <a:lnTo>
                    <a:pt x="47" y="87"/>
                  </a:lnTo>
                  <a:lnTo>
                    <a:pt x="53" y="89"/>
                  </a:lnTo>
                  <a:lnTo>
                    <a:pt x="56" y="87"/>
                  </a:lnTo>
                  <a:lnTo>
                    <a:pt x="65" y="86"/>
                  </a:lnTo>
                  <a:lnTo>
                    <a:pt x="67" y="85"/>
                  </a:lnTo>
                  <a:lnTo>
                    <a:pt x="69" y="85"/>
                  </a:lnTo>
                  <a:lnTo>
                    <a:pt x="69" y="84"/>
                  </a:lnTo>
                  <a:lnTo>
                    <a:pt x="69" y="82"/>
                  </a:lnTo>
                  <a:lnTo>
                    <a:pt x="70" y="79"/>
                  </a:lnTo>
                  <a:lnTo>
                    <a:pt x="72" y="78"/>
                  </a:lnTo>
                  <a:lnTo>
                    <a:pt x="73" y="77"/>
                  </a:lnTo>
                  <a:lnTo>
                    <a:pt x="74" y="72"/>
                  </a:lnTo>
                  <a:lnTo>
                    <a:pt x="73" y="70"/>
                  </a:lnTo>
                  <a:lnTo>
                    <a:pt x="73" y="66"/>
                  </a:lnTo>
                  <a:lnTo>
                    <a:pt x="75" y="66"/>
                  </a:lnTo>
                  <a:lnTo>
                    <a:pt x="78" y="65"/>
                  </a:lnTo>
                  <a:lnTo>
                    <a:pt x="79" y="64"/>
                  </a:lnTo>
                  <a:lnTo>
                    <a:pt x="80" y="62"/>
                  </a:lnTo>
                  <a:lnTo>
                    <a:pt x="81" y="59"/>
                  </a:lnTo>
                  <a:lnTo>
                    <a:pt x="85" y="57"/>
                  </a:lnTo>
                  <a:lnTo>
                    <a:pt x="88" y="56"/>
                  </a:lnTo>
                  <a:lnTo>
                    <a:pt x="88" y="54"/>
                  </a:lnTo>
                  <a:lnTo>
                    <a:pt x="97" y="45"/>
                  </a:lnTo>
                  <a:lnTo>
                    <a:pt x="101" y="44"/>
                  </a:lnTo>
                  <a:lnTo>
                    <a:pt x="106" y="43"/>
                  </a:lnTo>
                  <a:lnTo>
                    <a:pt x="110" y="39"/>
                  </a:lnTo>
                  <a:lnTo>
                    <a:pt x="114" y="37"/>
                  </a:lnTo>
                  <a:lnTo>
                    <a:pt x="116" y="36"/>
                  </a:lnTo>
                  <a:lnTo>
                    <a:pt x="117" y="36"/>
                  </a:lnTo>
                  <a:lnTo>
                    <a:pt x="120" y="37"/>
                  </a:lnTo>
                  <a:lnTo>
                    <a:pt x="122" y="37"/>
                  </a:lnTo>
                  <a:lnTo>
                    <a:pt x="125" y="35"/>
                  </a:lnTo>
                  <a:lnTo>
                    <a:pt x="129" y="35"/>
                  </a:lnTo>
                  <a:lnTo>
                    <a:pt x="134" y="35"/>
                  </a:lnTo>
                  <a:lnTo>
                    <a:pt x="138" y="31"/>
                  </a:lnTo>
                  <a:lnTo>
                    <a:pt x="138" y="28"/>
                  </a:lnTo>
                  <a:lnTo>
                    <a:pt x="134" y="25"/>
                  </a:lnTo>
                  <a:lnTo>
                    <a:pt x="129" y="24"/>
                  </a:lnTo>
                  <a:lnTo>
                    <a:pt x="128" y="21"/>
                  </a:lnTo>
                  <a:lnTo>
                    <a:pt x="127" y="18"/>
                  </a:lnTo>
                  <a:lnTo>
                    <a:pt x="127" y="17"/>
                  </a:lnTo>
                  <a:lnTo>
                    <a:pt x="121" y="15"/>
                  </a:lnTo>
                  <a:lnTo>
                    <a:pt x="113" y="14"/>
                  </a:lnTo>
                  <a:lnTo>
                    <a:pt x="103" y="11"/>
                  </a:lnTo>
                  <a:lnTo>
                    <a:pt x="96" y="11"/>
                  </a:lnTo>
                  <a:lnTo>
                    <a:pt x="94" y="15"/>
                  </a:lnTo>
                  <a:lnTo>
                    <a:pt x="78" y="11"/>
                  </a:lnTo>
                  <a:lnTo>
                    <a:pt x="69" y="9"/>
                  </a:lnTo>
                  <a:lnTo>
                    <a:pt x="61" y="6"/>
                  </a:lnTo>
                  <a:lnTo>
                    <a:pt x="56" y="2"/>
                  </a:lnTo>
                  <a:lnTo>
                    <a:pt x="53" y="0"/>
                  </a:lnTo>
                  <a:lnTo>
                    <a:pt x="5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07" name="Freeform 550"/>
            <p:cNvSpPr>
              <a:spLocks/>
            </p:cNvSpPr>
            <p:nvPr/>
          </p:nvSpPr>
          <p:spPr bwMode="auto">
            <a:xfrm>
              <a:off x="1303" y="986"/>
              <a:ext cx="27" cy="33"/>
            </a:xfrm>
            <a:custGeom>
              <a:avLst/>
              <a:gdLst>
                <a:gd name="T0" fmla="*/ 2 w 27"/>
                <a:gd name="T1" fmla="*/ 0 h 33"/>
                <a:gd name="T2" fmla="*/ 2 w 27"/>
                <a:gd name="T3" fmla="*/ 0 h 33"/>
                <a:gd name="T4" fmla="*/ 0 w 27"/>
                <a:gd name="T5" fmla="*/ 7 h 33"/>
                <a:gd name="T6" fmla="*/ 0 w 27"/>
                <a:gd name="T7" fmla="*/ 14 h 33"/>
                <a:gd name="T8" fmla="*/ 2 w 27"/>
                <a:gd name="T9" fmla="*/ 20 h 33"/>
                <a:gd name="T10" fmla="*/ 4 w 27"/>
                <a:gd name="T11" fmla="*/ 28 h 33"/>
                <a:gd name="T12" fmla="*/ 4 w 27"/>
                <a:gd name="T13" fmla="*/ 28 h 33"/>
                <a:gd name="T14" fmla="*/ 9 w 27"/>
                <a:gd name="T15" fmla="*/ 28 h 33"/>
                <a:gd name="T16" fmla="*/ 16 w 27"/>
                <a:gd name="T17" fmla="*/ 28 h 33"/>
                <a:gd name="T18" fmla="*/ 16 w 27"/>
                <a:gd name="T19" fmla="*/ 28 h 33"/>
                <a:gd name="T20" fmla="*/ 17 w 27"/>
                <a:gd name="T21" fmla="*/ 31 h 33"/>
                <a:gd name="T22" fmla="*/ 18 w 27"/>
                <a:gd name="T23" fmla="*/ 32 h 33"/>
                <a:gd name="T24" fmla="*/ 18 w 27"/>
                <a:gd name="T25" fmla="*/ 32 h 33"/>
                <a:gd name="T26" fmla="*/ 23 w 27"/>
                <a:gd name="T27" fmla="*/ 33 h 33"/>
                <a:gd name="T28" fmla="*/ 26 w 27"/>
                <a:gd name="T29" fmla="*/ 33 h 33"/>
                <a:gd name="T30" fmla="*/ 26 w 27"/>
                <a:gd name="T31" fmla="*/ 33 h 33"/>
                <a:gd name="T32" fmla="*/ 27 w 27"/>
                <a:gd name="T33" fmla="*/ 31 h 33"/>
                <a:gd name="T34" fmla="*/ 27 w 27"/>
                <a:gd name="T35" fmla="*/ 31 h 33"/>
                <a:gd name="T36" fmla="*/ 27 w 27"/>
                <a:gd name="T37" fmla="*/ 27 h 33"/>
                <a:gd name="T38" fmla="*/ 26 w 27"/>
                <a:gd name="T39" fmla="*/ 24 h 33"/>
                <a:gd name="T40" fmla="*/ 26 w 27"/>
                <a:gd name="T41" fmla="*/ 24 h 33"/>
                <a:gd name="T42" fmla="*/ 25 w 27"/>
                <a:gd name="T43" fmla="*/ 21 h 33"/>
                <a:gd name="T44" fmla="*/ 23 w 27"/>
                <a:gd name="T45" fmla="*/ 20 h 33"/>
                <a:gd name="T46" fmla="*/ 19 w 27"/>
                <a:gd name="T47" fmla="*/ 18 h 33"/>
                <a:gd name="T48" fmla="*/ 19 w 27"/>
                <a:gd name="T49" fmla="*/ 18 h 33"/>
                <a:gd name="T50" fmla="*/ 18 w 27"/>
                <a:gd name="T51" fmla="*/ 13 h 33"/>
                <a:gd name="T52" fmla="*/ 17 w 27"/>
                <a:gd name="T53" fmla="*/ 8 h 33"/>
                <a:gd name="T54" fmla="*/ 6 w 27"/>
                <a:gd name="T55" fmla="*/ 0 h 33"/>
                <a:gd name="T56" fmla="*/ 6 w 27"/>
                <a:gd name="T57" fmla="*/ 0 h 33"/>
                <a:gd name="T58" fmla="*/ 4 w 27"/>
                <a:gd name="T59" fmla="*/ 0 h 33"/>
                <a:gd name="T60" fmla="*/ 2 w 27"/>
                <a:gd name="T61" fmla="*/ 0 h 33"/>
                <a:gd name="T62" fmla="*/ 2 w 27"/>
                <a:gd name="T63" fmla="*/ 0 h 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7"/>
                <a:gd name="T97" fmla="*/ 0 h 33"/>
                <a:gd name="T98" fmla="*/ 27 w 27"/>
                <a:gd name="T99" fmla="*/ 33 h 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7" h="33">
                  <a:moveTo>
                    <a:pt x="2" y="0"/>
                  </a:moveTo>
                  <a:lnTo>
                    <a:pt x="2" y="0"/>
                  </a:lnTo>
                  <a:lnTo>
                    <a:pt x="0" y="7"/>
                  </a:lnTo>
                  <a:lnTo>
                    <a:pt x="0" y="14"/>
                  </a:lnTo>
                  <a:lnTo>
                    <a:pt x="2" y="20"/>
                  </a:lnTo>
                  <a:lnTo>
                    <a:pt x="4" y="28"/>
                  </a:lnTo>
                  <a:lnTo>
                    <a:pt x="9" y="28"/>
                  </a:lnTo>
                  <a:lnTo>
                    <a:pt x="16" y="28"/>
                  </a:lnTo>
                  <a:lnTo>
                    <a:pt x="17" y="31"/>
                  </a:lnTo>
                  <a:lnTo>
                    <a:pt x="18" y="32"/>
                  </a:lnTo>
                  <a:lnTo>
                    <a:pt x="23" y="33"/>
                  </a:lnTo>
                  <a:lnTo>
                    <a:pt x="26" y="33"/>
                  </a:lnTo>
                  <a:lnTo>
                    <a:pt x="27" y="31"/>
                  </a:lnTo>
                  <a:lnTo>
                    <a:pt x="27" y="27"/>
                  </a:lnTo>
                  <a:lnTo>
                    <a:pt x="26" y="24"/>
                  </a:lnTo>
                  <a:lnTo>
                    <a:pt x="25" y="21"/>
                  </a:lnTo>
                  <a:lnTo>
                    <a:pt x="23" y="20"/>
                  </a:lnTo>
                  <a:lnTo>
                    <a:pt x="19" y="18"/>
                  </a:lnTo>
                  <a:lnTo>
                    <a:pt x="18" y="13"/>
                  </a:lnTo>
                  <a:lnTo>
                    <a:pt x="17" y="8"/>
                  </a:lnTo>
                  <a:lnTo>
                    <a:pt x="6" y="0"/>
                  </a:lnTo>
                  <a:lnTo>
                    <a:pt x="4" y="0"/>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08" name="Freeform 551"/>
            <p:cNvSpPr>
              <a:spLocks/>
            </p:cNvSpPr>
            <p:nvPr/>
          </p:nvSpPr>
          <p:spPr bwMode="auto">
            <a:xfrm>
              <a:off x="1402" y="1065"/>
              <a:ext cx="6" cy="9"/>
            </a:xfrm>
            <a:custGeom>
              <a:avLst/>
              <a:gdLst>
                <a:gd name="T0" fmla="*/ 3 w 6"/>
                <a:gd name="T1" fmla="*/ 0 h 9"/>
                <a:gd name="T2" fmla="*/ 3 w 6"/>
                <a:gd name="T3" fmla="*/ 2 h 9"/>
                <a:gd name="T4" fmla="*/ 3 w 6"/>
                <a:gd name="T5" fmla="*/ 2 h 9"/>
                <a:gd name="T6" fmla="*/ 1 w 6"/>
                <a:gd name="T7" fmla="*/ 3 h 9"/>
                <a:gd name="T8" fmla="*/ 0 w 6"/>
                <a:gd name="T9" fmla="*/ 6 h 9"/>
                <a:gd name="T10" fmla="*/ 1 w 6"/>
                <a:gd name="T11" fmla="*/ 7 h 9"/>
                <a:gd name="T12" fmla="*/ 1 w 6"/>
                <a:gd name="T13" fmla="*/ 9 h 9"/>
                <a:gd name="T14" fmla="*/ 1 w 6"/>
                <a:gd name="T15" fmla="*/ 9 h 9"/>
                <a:gd name="T16" fmla="*/ 2 w 6"/>
                <a:gd name="T17" fmla="*/ 9 h 9"/>
                <a:gd name="T18" fmla="*/ 3 w 6"/>
                <a:gd name="T19" fmla="*/ 8 h 9"/>
                <a:gd name="T20" fmla="*/ 3 w 6"/>
                <a:gd name="T21" fmla="*/ 8 h 9"/>
                <a:gd name="T22" fmla="*/ 3 w 6"/>
                <a:gd name="T23" fmla="*/ 8 h 9"/>
                <a:gd name="T24" fmla="*/ 6 w 6"/>
                <a:gd name="T25" fmla="*/ 2 h 9"/>
                <a:gd name="T26" fmla="*/ 6 w 6"/>
                <a:gd name="T27" fmla="*/ 0 h 9"/>
                <a:gd name="T28" fmla="*/ 4 w 6"/>
                <a:gd name="T29" fmla="*/ 0 h 9"/>
                <a:gd name="T30" fmla="*/ 3 w 6"/>
                <a:gd name="T31" fmla="*/ 0 h 9"/>
                <a:gd name="T32" fmla="*/ 3 w 6"/>
                <a:gd name="T33" fmla="*/ 0 h 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
                <a:gd name="T52" fmla="*/ 0 h 9"/>
                <a:gd name="T53" fmla="*/ 6 w 6"/>
                <a:gd name="T54" fmla="*/ 9 h 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 h="9">
                  <a:moveTo>
                    <a:pt x="3" y="0"/>
                  </a:moveTo>
                  <a:lnTo>
                    <a:pt x="3" y="2"/>
                  </a:lnTo>
                  <a:lnTo>
                    <a:pt x="1" y="3"/>
                  </a:lnTo>
                  <a:lnTo>
                    <a:pt x="0" y="6"/>
                  </a:lnTo>
                  <a:lnTo>
                    <a:pt x="1" y="7"/>
                  </a:lnTo>
                  <a:lnTo>
                    <a:pt x="1" y="9"/>
                  </a:lnTo>
                  <a:lnTo>
                    <a:pt x="2" y="9"/>
                  </a:lnTo>
                  <a:lnTo>
                    <a:pt x="3" y="8"/>
                  </a:lnTo>
                  <a:lnTo>
                    <a:pt x="6" y="2"/>
                  </a:lnTo>
                  <a:lnTo>
                    <a:pt x="6" y="0"/>
                  </a:lnTo>
                  <a:lnTo>
                    <a:pt x="4" y="0"/>
                  </a:lnTo>
                  <a:lnTo>
                    <a:pt x="3"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09" name="Freeform 552"/>
            <p:cNvSpPr>
              <a:spLocks/>
            </p:cNvSpPr>
            <p:nvPr/>
          </p:nvSpPr>
          <p:spPr bwMode="auto">
            <a:xfrm>
              <a:off x="1424" y="1089"/>
              <a:ext cx="56" cy="40"/>
            </a:xfrm>
            <a:custGeom>
              <a:avLst/>
              <a:gdLst>
                <a:gd name="T0" fmla="*/ 20 w 56"/>
                <a:gd name="T1" fmla="*/ 0 h 40"/>
                <a:gd name="T2" fmla="*/ 17 w 56"/>
                <a:gd name="T3" fmla="*/ 3 h 40"/>
                <a:gd name="T4" fmla="*/ 17 w 56"/>
                <a:gd name="T5" fmla="*/ 5 h 40"/>
                <a:gd name="T6" fmla="*/ 17 w 56"/>
                <a:gd name="T7" fmla="*/ 8 h 40"/>
                <a:gd name="T8" fmla="*/ 15 w 56"/>
                <a:gd name="T9" fmla="*/ 6 h 40"/>
                <a:gd name="T10" fmla="*/ 14 w 56"/>
                <a:gd name="T11" fmla="*/ 5 h 40"/>
                <a:gd name="T12" fmla="*/ 10 w 56"/>
                <a:gd name="T13" fmla="*/ 7 h 40"/>
                <a:gd name="T14" fmla="*/ 9 w 56"/>
                <a:gd name="T15" fmla="*/ 15 h 40"/>
                <a:gd name="T16" fmla="*/ 5 w 56"/>
                <a:gd name="T17" fmla="*/ 21 h 40"/>
                <a:gd name="T18" fmla="*/ 2 w 56"/>
                <a:gd name="T19" fmla="*/ 21 h 40"/>
                <a:gd name="T20" fmla="*/ 1 w 56"/>
                <a:gd name="T21" fmla="*/ 21 h 40"/>
                <a:gd name="T22" fmla="*/ 0 w 56"/>
                <a:gd name="T23" fmla="*/ 25 h 40"/>
                <a:gd name="T24" fmla="*/ 1 w 56"/>
                <a:gd name="T25" fmla="*/ 26 h 40"/>
                <a:gd name="T26" fmla="*/ 2 w 56"/>
                <a:gd name="T27" fmla="*/ 28 h 40"/>
                <a:gd name="T28" fmla="*/ 7 w 56"/>
                <a:gd name="T29" fmla="*/ 26 h 40"/>
                <a:gd name="T30" fmla="*/ 7 w 56"/>
                <a:gd name="T31" fmla="*/ 29 h 40"/>
                <a:gd name="T32" fmla="*/ 9 w 56"/>
                <a:gd name="T33" fmla="*/ 32 h 40"/>
                <a:gd name="T34" fmla="*/ 13 w 56"/>
                <a:gd name="T35" fmla="*/ 27 h 40"/>
                <a:gd name="T36" fmla="*/ 16 w 56"/>
                <a:gd name="T37" fmla="*/ 26 h 40"/>
                <a:gd name="T38" fmla="*/ 17 w 56"/>
                <a:gd name="T39" fmla="*/ 27 h 40"/>
                <a:gd name="T40" fmla="*/ 15 w 56"/>
                <a:gd name="T41" fmla="*/ 31 h 40"/>
                <a:gd name="T42" fmla="*/ 15 w 56"/>
                <a:gd name="T43" fmla="*/ 33 h 40"/>
                <a:gd name="T44" fmla="*/ 23 w 56"/>
                <a:gd name="T45" fmla="*/ 40 h 40"/>
                <a:gd name="T46" fmla="*/ 26 w 56"/>
                <a:gd name="T47" fmla="*/ 40 h 40"/>
                <a:gd name="T48" fmla="*/ 27 w 56"/>
                <a:gd name="T49" fmla="*/ 39 h 40"/>
                <a:gd name="T50" fmla="*/ 28 w 56"/>
                <a:gd name="T51" fmla="*/ 40 h 40"/>
                <a:gd name="T52" fmla="*/ 31 w 56"/>
                <a:gd name="T53" fmla="*/ 40 h 40"/>
                <a:gd name="T54" fmla="*/ 34 w 56"/>
                <a:gd name="T55" fmla="*/ 38 h 40"/>
                <a:gd name="T56" fmla="*/ 34 w 56"/>
                <a:gd name="T57" fmla="*/ 38 h 40"/>
                <a:gd name="T58" fmla="*/ 34 w 56"/>
                <a:gd name="T59" fmla="*/ 34 h 40"/>
                <a:gd name="T60" fmla="*/ 46 w 56"/>
                <a:gd name="T61" fmla="*/ 34 h 40"/>
                <a:gd name="T62" fmla="*/ 54 w 56"/>
                <a:gd name="T63" fmla="*/ 33 h 40"/>
                <a:gd name="T64" fmla="*/ 56 w 56"/>
                <a:gd name="T65" fmla="*/ 29 h 40"/>
                <a:gd name="T66" fmla="*/ 50 w 56"/>
                <a:gd name="T67" fmla="*/ 28 h 40"/>
                <a:gd name="T68" fmla="*/ 50 w 56"/>
                <a:gd name="T69" fmla="*/ 21 h 40"/>
                <a:gd name="T70" fmla="*/ 50 w 56"/>
                <a:gd name="T71" fmla="*/ 14 h 40"/>
                <a:gd name="T72" fmla="*/ 37 w 56"/>
                <a:gd name="T73" fmla="*/ 5 h 40"/>
                <a:gd name="T74" fmla="*/ 31 w 56"/>
                <a:gd name="T75" fmla="*/ 5 h 40"/>
                <a:gd name="T76" fmla="*/ 30 w 56"/>
                <a:gd name="T77" fmla="*/ 3 h 40"/>
                <a:gd name="T78" fmla="*/ 27 w 56"/>
                <a:gd name="T79" fmla="*/ 4 h 40"/>
                <a:gd name="T80" fmla="*/ 24 w 56"/>
                <a:gd name="T81" fmla="*/ 5 h 40"/>
                <a:gd name="T82" fmla="*/ 24 w 56"/>
                <a:gd name="T83" fmla="*/ 0 h 40"/>
                <a:gd name="T84" fmla="*/ 22 w 56"/>
                <a:gd name="T85" fmla="*/ 0 h 40"/>
                <a:gd name="T86" fmla="*/ 20 w 56"/>
                <a:gd name="T87" fmla="*/ 0 h 4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
                <a:gd name="T133" fmla="*/ 0 h 40"/>
                <a:gd name="T134" fmla="*/ 56 w 56"/>
                <a:gd name="T135" fmla="*/ 40 h 4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 h="40">
                  <a:moveTo>
                    <a:pt x="20" y="0"/>
                  </a:moveTo>
                  <a:lnTo>
                    <a:pt x="20" y="0"/>
                  </a:lnTo>
                  <a:lnTo>
                    <a:pt x="19" y="1"/>
                  </a:lnTo>
                  <a:lnTo>
                    <a:pt x="17" y="3"/>
                  </a:lnTo>
                  <a:lnTo>
                    <a:pt x="17" y="5"/>
                  </a:lnTo>
                  <a:lnTo>
                    <a:pt x="17" y="8"/>
                  </a:lnTo>
                  <a:lnTo>
                    <a:pt x="16" y="6"/>
                  </a:lnTo>
                  <a:lnTo>
                    <a:pt x="15" y="6"/>
                  </a:lnTo>
                  <a:lnTo>
                    <a:pt x="14" y="5"/>
                  </a:lnTo>
                  <a:lnTo>
                    <a:pt x="13" y="6"/>
                  </a:lnTo>
                  <a:lnTo>
                    <a:pt x="10" y="7"/>
                  </a:lnTo>
                  <a:lnTo>
                    <a:pt x="9" y="15"/>
                  </a:lnTo>
                  <a:lnTo>
                    <a:pt x="7" y="19"/>
                  </a:lnTo>
                  <a:lnTo>
                    <a:pt x="5" y="21"/>
                  </a:lnTo>
                  <a:lnTo>
                    <a:pt x="2" y="21"/>
                  </a:lnTo>
                  <a:lnTo>
                    <a:pt x="1" y="21"/>
                  </a:lnTo>
                  <a:lnTo>
                    <a:pt x="0" y="24"/>
                  </a:lnTo>
                  <a:lnTo>
                    <a:pt x="0" y="25"/>
                  </a:lnTo>
                  <a:lnTo>
                    <a:pt x="1" y="26"/>
                  </a:lnTo>
                  <a:lnTo>
                    <a:pt x="2" y="28"/>
                  </a:lnTo>
                  <a:lnTo>
                    <a:pt x="5" y="27"/>
                  </a:lnTo>
                  <a:lnTo>
                    <a:pt x="7" y="26"/>
                  </a:lnTo>
                  <a:lnTo>
                    <a:pt x="7" y="29"/>
                  </a:lnTo>
                  <a:lnTo>
                    <a:pt x="8" y="31"/>
                  </a:lnTo>
                  <a:lnTo>
                    <a:pt x="9" y="32"/>
                  </a:lnTo>
                  <a:lnTo>
                    <a:pt x="13" y="27"/>
                  </a:lnTo>
                  <a:lnTo>
                    <a:pt x="14" y="26"/>
                  </a:lnTo>
                  <a:lnTo>
                    <a:pt x="16" y="26"/>
                  </a:lnTo>
                  <a:lnTo>
                    <a:pt x="17" y="27"/>
                  </a:lnTo>
                  <a:lnTo>
                    <a:pt x="16" y="28"/>
                  </a:lnTo>
                  <a:lnTo>
                    <a:pt x="15" y="31"/>
                  </a:lnTo>
                  <a:lnTo>
                    <a:pt x="15" y="33"/>
                  </a:lnTo>
                  <a:lnTo>
                    <a:pt x="21" y="35"/>
                  </a:lnTo>
                  <a:lnTo>
                    <a:pt x="23" y="40"/>
                  </a:lnTo>
                  <a:lnTo>
                    <a:pt x="26" y="40"/>
                  </a:lnTo>
                  <a:lnTo>
                    <a:pt x="27" y="40"/>
                  </a:lnTo>
                  <a:lnTo>
                    <a:pt x="27" y="39"/>
                  </a:lnTo>
                  <a:lnTo>
                    <a:pt x="28" y="40"/>
                  </a:lnTo>
                  <a:lnTo>
                    <a:pt x="31" y="40"/>
                  </a:lnTo>
                  <a:lnTo>
                    <a:pt x="34" y="39"/>
                  </a:lnTo>
                  <a:lnTo>
                    <a:pt x="34" y="38"/>
                  </a:lnTo>
                  <a:lnTo>
                    <a:pt x="34" y="34"/>
                  </a:lnTo>
                  <a:lnTo>
                    <a:pt x="40" y="35"/>
                  </a:lnTo>
                  <a:lnTo>
                    <a:pt x="46" y="34"/>
                  </a:lnTo>
                  <a:lnTo>
                    <a:pt x="54" y="33"/>
                  </a:lnTo>
                  <a:lnTo>
                    <a:pt x="56" y="29"/>
                  </a:lnTo>
                  <a:lnTo>
                    <a:pt x="50" y="28"/>
                  </a:lnTo>
                  <a:lnTo>
                    <a:pt x="50" y="21"/>
                  </a:lnTo>
                  <a:lnTo>
                    <a:pt x="50" y="18"/>
                  </a:lnTo>
                  <a:lnTo>
                    <a:pt x="50" y="14"/>
                  </a:lnTo>
                  <a:lnTo>
                    <a:pt x="37" y="5"/>
                  </a:lnTo>
                  <a:lnTo>
                    <a:pt x="35" y="5"/>
                  </a:lnTo>
                  <a:lnTo>
                    <a:pt x="31" y="5"/>
                  </a:lnTo>
                  <a:lnTo>
                    <a:pt x="30" y="3"/>
                  </a:lnTo>
                  <a:lnTo>
                    <a:pt x="28" y="3"/>
                  </a:lnTo>
                  <a:lnTo>
                    <a:pt x="27" y="4"/>
                  </a:lnTo>
                  <a:lnTo>
                    <a:pt x="26" y="4"/>
                  </a:lnTo>
                  <a:lnTo>
                    <a:pt x="24" y="5"/>
                  </a:lnTo>
                  <a:lnTo>
                    <a:pt x="24" y="0"/>
                  </a:lnTo>
                  <a:lnTo>
                    <a:pt x="22" y="0"/>
                  </a:lnTo>
                  <a:lnTo>
                    <a:pt x="2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10" name="Freeform 553"/>
            <p:cNvSpPr>
              <a:spLocks/>
            </p:cNvSpPr>
            <p:nvPr/>
          </p:nvSpPr>
          <p:spPr bwMode="auto">
            <a:xfrm>
              <a:off x="1385" y="1116"/>
              <a:ext cx="7" cy="7"/>
            </a:xfrm>
            <a:custGeom>
              <a:avLst/>
              <a:gdLst>
                <a:gd name="T0" fmla="*/ 5 w 7"/>
                <a:gd name="T1" fmla="*/ 0 h 7"/>
                <a:gd name="T2" fmla="*/ 5 w 7"/>
                <a:gd name="T3" fmla="*/ 0 h 7"/>
                <a:gd name="T4" fmla="*/ 1 w 7"/>
                <a:gd name="T5" fmla="*/ 1 h 7"/>
                <a:gd name="T6" fmla="*/ 0 w 7"/>
                <a:gd name="T7" fmla="*/ 4 h 7"/>
                <a:gd name="T8" fmla="*/ 0 w 7"/>
                <a:gd name="T9" fmla="*/ 6 h 7"/>
                <a:gd name="T10" fmla="*/ 1 w 7"/>
                <a:gd name="T11" fmla="*/ 7 h 7"/>
                <a:gd name="T12" fmla="*/ 3 w 7"/>
                <a:gd name="T13" fmla="*/ 7 h 7"/>
                <a:gd name="T14" fmla="*/ 3 w 7"/>
                <a:gd name="T15" fmla="*/ 7 h 7"/>
                <a:gd name="T16" fmla="*/ 6 w 7"/>
                <a:gd name="T17" fmla="*/ 2 h 7"/>
                <a:gd name="T18" fmla="*/ 7 w 7"/>
                <a:gd name="T19" fmla="*/ 0 h 7"/>
                <a:gd name="T20" fmla="*/ 6 w 7"/>
                <a:gd name="T21" fmla="*/ 0 h 7"/>
                <a:gd name="T22" fmla="*/ 5 w 7"/>
                <a:gd name="T23" fmla="*/ 0 h 7"/>
                <a:gd name="T24" fmla="*/ 5 w 7"/>
                <a:gd name="T25" fmla="*/ 0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
                <a:gd name="T40" fmla="*/ 0 h 7"/>
                <a:gd name="T41" fmla="*/ 7 w 7"/>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 h="7">
                  <a:moveTo>
                    <a:pt x="5" y="0"/>
                  </a:moveTo>
                  <a:lnTo>
                    <a:pt x="5" y="0"/>
                  </a:lnTo>
                  <a:lnTo>
                    <a:pt x="1" y="1"/>
                  </a:lnTo>
                  <a:lnTo>
                    <a:pt x="0" y="4"/>
                  </a:lnTo>
                  <a:lnTo>
                    <a:pt x="0" y="6"/>
                  </a:lnTo>
                  <a:lnTo>
                    <a:pt x="1" y="7"/>
                  </a:lnTo>
                  <a:lnTo>
                    <a:pt x="3" y="7"/>
                  </a:lnTo>
                  <a:lnTo>
                    <a:pt x="6" y="2"/>
                  </a:lnTo>
                  <a:lnTo>
                    <a:pt x="7" y="0"/>
                  </a:lnTo>
                  <a:lnTo>
                    <a:pt x="6" y="0"/>
                  </a:lnTo>
                  <a:lnTo>
                    <a:pt x="5"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11" name="Freeform 554"/>
            <p:cNvSpPr>
              <a:spLocks/>
            </p:cNvSpPr>
            <p:nvPr/>
          </p:nvSpPr>
          <p:spPr bwMode="auto">
            <a:xfrm>
              <a:off x="1337" y="1123"/>
              <a:ext cx="11" cy="6"/>
            </a:xfrm>
            <a:custGeom>
              <a:avLst/>
              <a:gdLst>
                <a:gd name="T0" fmla="*/ 7 w 11"/>
                <a:gd name="T1" fmla="*/ 0 h 6"/>
                <a:gd name="T2" fmla="*/ 6 w 11"/>
                <a:gd name="T3" fmla="*/ 2 h 6"/>
                <a:gd name="T4" fmla="*/ 6 w 11"/>
                <a:gd name="T5" fmla="*/ 2 h 6"/>
                <a:gd name="T6" fmla="*/ 4 w 11"/>
                <a:gd name="T7" fmla="*/ 2 h 6"/>
                <a:gd name="T8" fmla="*/ 2 w 11"/>
                <a:gd name="T9" fmla="*/ 2 h 6"/>
                <a:gd name="T10" fmla="*/ 0 w 11"/>
                <a:gd name="T11" fmla="*/ 2 h 6"/>
                <a:gd name="T12" fmla="*/ 3 w 11"/>
                <a:gd name="T13" fmla="*/ 4 h 6"/>
                <a:gd name="T14" fmla="*/ 3 w 11"/>
                <a:gd name="T15" fmla="*/ 4 h 6"/>
                <a:gd name="T16" fmla="*/ 6 w 11"/>
                <a:gd name="T17" fmla="*/ 6 h 6"/>
                <a:gd name="T18" fmla="*/ 6 w 11"/>
                <a:gd name="T19" fmla="*/ 6 h 6"/>
                <a:gd name="T20" fmla="*/ 10 w 11"/>
                <a:gd name="T21" fmla="*/ 5 h 6"/>
                <a:gd name="T22" fmla="*/ 11 w 11"/>
                <a:gd name="T23" fmla="*/ 4 h 6"/>
                <a:gd name="T24" fmla="*/ 11 w 11"/>
                <a:gd name="T25" fmla="*/ 2 h 6"/>
                <a:gd name="T26" fmla="*/ 11 w 11"/>
                <a:gd name="T27" fmla="*/ 2 h 6"/>
                <a:gd name="T28" fmla="*/ 10 w 11"/>
                <a:gd name="T29" fmla="*/ 0 h 6"/>
                <a:gd name="T30" fmla="*/ 9 w 11"/>
                <a:gd name="T31" fmla="*/ 0 h 6"/>
                <a:gd name="T32" fmla="*/ 7 w 11"/>
                <a:gd name="T33" fmla="*/ 0 h 6"/>
                <a:gd name="T34" fmla="*/ 7 w 11"/>
                <a:gd name="T35" fmla="*/ 0 h 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
                <a:gd name="T55" fmla="*/ 0 h 6"/>
                <a:gd name="T56" fmla="*/ 11 w 11"/>
                <a:gd name="T57" fmla="*/ 6 h 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 h="6">
                  <a:moveTo>
                    <a:pt x="7" y="0"/>
                  </a:moveTo>
                  <a:lnTo>
                    <a:pt x="6" y="2"/>
                  </a:lnTo>
                  <a:lnTo>
                    <a:pt x="4" y="2"/>
                  </a:lnTo>
                  <a:lnTo>
                    <a:pt x="2" y="2"/>
                  </a:lnTo>
                  <a:lnTo>
                    <a:pt x="0" y="2"/>
                  </a:lnTo>
                  <a:lnTo>
                    <a:pt x="3" y="4"/>
                  </a:lnTo>
                  <a:lnTo>
                    <a:pt x="6" y="6"/>
                  </a:lnTo>
                  <a:lnTo>
                    <a:pt x="10" y="5"/>
                  </a:lnTo>
                  <a:lnTo>
                    <a:pt x="11" y="4"/>
                  </a:lnTo>
                  <a:lnTo>
                    <a:pt x="11" y="2"/>
                  </a:lnTo>
                  <a:lnTo>
                    <a:pt x="10" y="0"/>
                  </a:lnTo>
                  <a:lnTo>
                    <a:pt x="9" y="0"/>
                  </a:lnTo>
                  <a:lnTo>
                    <a:pt x="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12" name="Freeform 555"/>
            <p:cNvSpPr>
              <a:spLocks/>
            </p:cNvSpPr>
            <p:nvPr/>
          </p:nvSpPr>
          <p:spPr bwMode="auto">
            <a:xfrm>
              <a:off x="1372" y="965"/>
              <a:ext cx="99" cy="88"/>
            </a:xfrm>
            <a:custGeom>
              <a:avLst/>
              <a:gdLst>
                <a:gd name="T0" fmla="*/ 65 w 99"/>
                <a:gd name="T1" fmla="*/ 4 h 88"/>
                <a:gd name="T2" fmla="*/ 50 w 99"/>
                <a:gd name="T3" fmla="*/ 10 h 88"/>
                <a:gd name="T4" fmla="*/ 51 w 99"/>
                <a:gd name="T5" fmla="*/ 13 h 88"/>
                <a:gd name="T6" fmla="*/ 50 w 99"/>
                <a:gd name="T7" fmla="*/ 17 h 88"/>
                <a:gd name="T8" fmla="*/ 38 w 99"/>
                <a:gd name="T9" fmla="*/ 14 h 88"/>
                <a:gd name="T10" fmla="*/ 34 w 99"/>
                <a:gd name="T11" fmla="*/ 10 h 88"/>
                <a:gd name="T12" fmla="*/ 26 w 99"/>
                <a:gd name="T13" fmla="*/ 15 h 88"/>
                <a:gd name="T14" fmla="*/ 21 w 99"/>
                <a:gd name="T15" fmla="*/ 25 h 88"/>
                <a:gd name="T16" fmla="*/ 24 w 99"/>
                <a:gd name="T17" fmla="*/ 28 h 88"/>
                <a:gd name="T18" fmla="*/ 32 w 99"/>
                <a:gd name="T19" fmla="*/ 29 h 88"/>
                <a:gd name="T20" fmla="*/ 38 w 99"/>
                <a:gd name="T21" fmla="*/ 32 h 88"/>
                <a:gd name="T22" fmla="*/ 38 w 99"/>
                <a:gd name="T23" fmla="*/ 36 h 88"/>
                <a:gd name="T24" fmla="*/ 38 w 99"/>
                <a:gd name="T25" fmla="*/ 44 h 88"/>
                <a:gd name="T26" fmla="*/ 34 w 99"/>
                <a:gd name="T27" fmla="*/ 45 h 88"/>
                <a:gd name="T28" fmla="*/ 14 w 99"/>
                <a:gd name="T29" fmla="*/ 46 h 88"/>
                <a:gd name="T30" fmla="*/ 7 w 99"/>
                <a:gd name="T31" fmla="*/ 36 h 88"/>
                <a:gd name="T32" fmla="*/ 3 w 99"/>
                <a:gd name="T33" fmla="*/ 38 h 88"/>
                <a:gd name="T34" fmla="*/ 0 w 99"/>
                <a:gd name="T35" fmla="*/ 39 h 88"/>
                <a:gd name="T36" fmla="*/ 0 w 99"/>
                <a:gd name="T37" fmla="*/ 42 h 88"/>
                <a:gd name="T38" fmla="*/ 2 w 99"/>
                <a:gd name="T39" fmla="*/ 47 h 88"/>
                <a:gd name="T40" fmla="*/ 5 w 99"/>
                <a:gd name="T41" fmla="*/ 53 h 88"/>
                <a:gd name="T42" fmla="*/ 10 w 99"/>
                <a:gd name="T43" fmla="*/ 59 h 88"/>
                <a:gd name="T44" fmla="*/ 16 w 99"/>
                <a:gd name="T45" fmla="*/ 59 h 88"/>
                <a:gd name="T46" fmla="*/ 21 w 99"/>
                <a:gd name="T47" fmla="*/ 62 h 88"/>
                <a:gd name="T48" fmla="*/ 25 w 99"/>
                <a:gd name="T49" fmla="*/ 58 h 88"/>
                <a:gd name="T50" fmla="*/ 33 w 99"/>
                <a:gd name="T51" fmla="*/ 62 h 88"/>
                <a:gd name="T52" fmla="*/ 37 w 99"/>
                <a:gd name="T53" fmla="*/ 68 h 88"/>
                <a:gd name="T54" fmla="*/ 41 w 99"/>
                <a:gd name="T55" fmla="*/ 68 h 88"/>
                <a:gd name="T56" fmla="*/ 50 w 99"/>
                <a:gd name="T57" fmla="*/ 75 h 88"/>
                <a:gd name="T58" fmla="*/ 50 w 99"/>
                <a:gd name="T59" fmla="*/ 79 h 88"/>
                <a:gd name="T60" fmla="*/ 54 w 99"/>
                <a:gd name="T61" fmla="*/ 87 h 88"/>
                <a:gd name="T62" fmla="*/ 60 w 99"/>
                <a:gd name="T63" fmla="*/ 88 h 88"/>
                <a:gd name="T64" fmla="*/ 65 w 99"/>
                <a:gd name="T65" fmla="*/ 84 h 88"/>
                <a:gd name="T66" fmla="*/ 72 w 99"/>
                <a:gd name="T67" fmla="*/ 77 h 88"/>
                <a:gd name="T68" fmla="*/ 78 w 99"/>
                <a:gd name="T69" fmla="*/ 77 h 88"/>
                <a:gd name="T70" fmla="*/ 81 w 99"/>
                <a:gd name="T71" fmla="*/ 74 h 88"/>
                <a:gd name="T72" fmla="*/ 95 w 99"/>
                <a:gd name="T73" fmla="*/ 70 h 88"/>
                <a:gd name="T74" fmla="*/ 98 w 99"/>
                <a:gd name="T75" fmla="*/ 63 h 88"/>
                <a:gd name="T76" fmla="*/ 99 w 99"/>
                <a:gd name="T77" fmla="*/ 53 h 88"/>
                <a:gd name="T78" fmla="*/ 98 w 99"/>
                <a:gd name="T79" fmla="*/ 47 h 88"/>
                <a:gd name="T80" fmla="*/ 93 w 99"/>
                <a:gd name="T81" fmla="*/ 41 h 88"/>
                <a:gd name="T82" fmla="*/ 85 w 99"/>
                <a:gd name="T83" fmla="*/ 48 h 88"/>
                <a:gd name="T84" fmla="*/ 81 w 99"/>
                <a:gd name="T85" fmla="*/ 34 h 88"/>
                <a:gd name="T86" fmla="*/ 73 w 99"/>
                <a:gd name="T87" fmla="*/ 35 h 88"/>
                <a:gd name="T88" fmla="*/ 69 w 99"/>
                <a:gd name="T89" fmla="*/ 26 h 88"/>
                <a:gd name="T90" fmla="*/ 83 w 99"/>
                <a:gd name="T91" fmla="*/ 25 h 88"/>
                <a:gd name="T92" fmla="*/ 82 w 99"/>
                <a:gd name="T93" fmla="*/ 21 h 88"/>
                <a:gd name="T94" fmla="*/ 83 w 99"/>
                <a:gd name="T95" fmla="*/ 15 h 88"/>
                <a:gd name="T96" fmla="*/ 80 w 99"/>
                <a:gd name="T97" fmla="*/ 15 h 88"/>
                <a:gd name="T98" fmla="*/ 78 w 99"/>
                <a:gd name="T99" fmla="*/ 12 h 88"/>
                <a:gd name="T100" fmla="*/ 64 w 99"/>
                <a:gd name="T101" fmla="*/ 12 h 88"/>
                <a:gd name="T102" fmla="*/ 60 w 99"/>
                <a:gd name="T103" fmla="*/ 14 h 88"/>
                <a:gd name="T104" fmla="*/ 61 w 99"/>
                <a:gd name="T105" fmla="*/ 12 h 88"/>
                <a:gd name="T106" fmla="*/ 66 w 99"/>
                <a:gd name="T107" fmla="*/ 8 h 88"/>
                <a:gd name="T108" fmla="*/ 73 w 99"/>
                <a:gd name="T109" fmla="*/ 5 h 88"/>
                <a:gd name="T110" fmla="*/ 66 w 99"/>
                <a:gd name="T111" fmla="*/ 0 h 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9"/>
                <a:gd name="T169" fmla="*/ 0 h 88"/>
                <a:gd name="T170" fmla="*/ 99 w 99"/>
                <a:gd name="T171" fmla="*/ 88 h 8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9" h="88">
                  <a:moveTo>
                    <a:pt x="66" y="0"/>
                  </a:moveTo>
                  <a:lnTo>
                    <a:pt x="66" y="0"/>
                  </a:lnTo>
                  <a:lnTo>
                    <a:pt x="65" y="4"/>
                  </a:lnTo>
                  <a:lnTo>
                    <a:pt x="61" y="7"/>
                  </a:lnTo>
                  <a:lnTo>
                    <a:pt x="50" y="10"/>
                  </a:lnTo>
                  <a:lnTo>
                    <a:pt x="46" y="11"/>
                  </a:lnTo>
                  <a:lnTo>
                    <a:pt x="47" y="12"/>
                  </a:lnTo>
                  <a:lnTo>
                    <a:pt x="51" y="13"/>
                  </a:lnTo>
                  <a:lnTo>
                    <a:pt x="50" y="17"/>
                  </a:lnTo>
                  <a:lnTo>
                    <a:pt x="44" y="15"/>
                  </a:lnTo>
                  <a:lnTo>
                    <a:pt x="41" y="15"/>
                  </a:lnTo>
                  <a:lnTo>
                    <a:pt x="38" y="14"/>
                  </a:lnTo>
                  <a:lnTo>
                    <a:pt x="37" y="12"/>
                  </a:lnTo>
                  <a:lnTo>
                    <a:pt x="34" y="10"/>
                  </a:lnTo>
                  <a:lnTo>
                    <a:pt x="31" y="12"/>
                  </a:lnTo>
                  <a:lnTo>
                    <a:pt x="26" y="15"/>
                  </a:lnTo>
                  <a:lnTo>
                    <a:pt x="23" y="21"/>
                  </a:lnTo>
                  <a:lnTo>
                    <a:pt x="21" y="24"/>
                  </a:lnTo>
                  <a:lnTo>
                    <a:pt x="21" y="25"/>
                  </a:lnTo>
                  <a:lnTo>
                    <a:pt x="23" y="27"/>
                  </a:lnTo>
                  <a:lnTo>
                    <a:pt x="24" y="28"/>
                  </a:lnTo>
                  <a:lnTo>
                    <a:pt x="32" y="29"/>
                  </a:lnTo>
                  <a:lnTo>
                    <a:pt x="36" y="31"/>
                  </a:lnTo>
                  <a:lnTo>
                    <a:pt x="38" y="32"/>
                  </a:lnTo>
                  <a:lnTo>
                    <a:pt x="39" y="35"/>
                  </a:lnTo>
                  <a:lnTo>
                    <a:pt x="39" y="36"/>
                  </a:lnTo>
                  <a:lnTo>
                    <a:pt x="38" y="36"/>
                  </a:lnTo>
                  <a:lnTo>
                    <a:pt x="38" y="40"/>
                  </a:lnTo>
                  <a:lnTo>
                    <a:pt x="38" y="44"/>
                  </a:lnTo>
                  <a:lnTo>
                    <a:pt x="37" y="45"/>
                  </a:lnTo>
                  <a:lnTo>
                    <a:pt x="34" y="45"/>
                  </a:lnTo>
                  <a:lnTo>
                    <a:pt x="27" y="46"/>
                  </a:lnTo>
                  <a:lnTo>
                    <a:pt x="14" y="46"/>
                  </a:lnTo>
                  <a:lnTo>
                    <a:pt x="9" y="35"/>
                  </a:lnTo>
                  <a:lnTo>
                    <a:pt x="7" y="36"/>
                  </a:lnTo>
                  <a:lnTo>
                    <a:pt x="5" y="38"/>
                  </a:lnTo>
                  <a:lnTo>
                    <a:pt x="3" y="38"/>
                  </a:lnTo>
                  <a:lnTo>
                    <a:pt x="2" y="36"/>
                  </a:lnTo>
                  <a:lnTo>
                    <a:pt x="0" y="39"/>
                  </a:lnTo>
                  <a:lnTo>
                    <a:pt x="0" y="40"/>
                  </a:lnTo>
                  <a:lnTo>
                    <a:pt x="0" y="42"/>
                  </a:lnTo>
                  <a:lnTo>
                    <a:pt x="3" y="46"/>
                  </a:lnTo>
                  <a:lnTo>
                    <a:pt x="2" y="47"/>
                  </a:lnTo>
                  <a:lnTo>
                    <a:pt x="2" y="49"/>
                  </a:lnTo>
                  <a:lnTo>
                    <a:pt x="5" y="53"/>
                  </a:lnTo>
                  <a:lnTo>
                    <a:pt x="10" y="59"/>
                  </a:lnTo>
                  <a:lnTo>
                    <a:pt x="13" y="59"/>
                  </a:lnTo>
                  <a:lnTo>
                    <a:pt x="16" y="59"/>
                  </a:lnTo>
                  <a:lnTo>
                    <a:pt x="19" y="62"/>
                  </a:lnTo>
                  <a:lnTo>
                    <a:pt x="21" y="62"/>
                  </a:lnTo>
                  <a:lnTo>
                    <a:pt x="21" y="58"/>
                  </a:lnTo>
                  <a:lnTo>
                    <a:pt x="25" y="58"/>
                  </a:lnTo>
                  <a:lnTo>
                    <a:pt x="29" y="56"/>
                  </a:lnTo>
                  <a:lnTo>
                    <a:pt x="33" y="62"/>
                  </a:lnTo>
                  <a:lnTo>
                    <a:pt x="34" y="66"/>
                  </a:lnTo>
                  <a:lnTo>
                    <a:pt x="37" y="68"/>
                  </a:lnTo>
                  <a:lnTo>
                    <a:pt x="39" y="68"/>
                  </a:lnTo>
                  <a:lnTo>
                    <a:pt x="41" y="68"/>
                  </a:lnTo>
                  <a:lnTo>
                    <a:pt x="46" y="70"/>
                  </a:lnTo>
                  <a:lnTo>
                    <a:pt x="50" y="75"/>
                  </a:lnTo>
                  <a:lnTo>
                    <a:pt x="50" y="76"/>
                  </a:lnTo>
                  <a:lnTo>
                    <a:pt x="50" y="79"/>
                  </a:lnTo>
                  <a:lnTo>
                    <a:pt x="52" y="83"/>
                  </a:lnTo>
                  <a:lnTo>
                    <a:pt x="54" y="87"/>
                  </a:lnTo>
                  <a:lnTo>
                    <a:pt x="58" y="88"/>
                  </a:lnTo>
                  <a:lnTo>
                    <a:pt x="60" y="88"/>
                  </a:lnTo>
                  <a:lnTo>
                    <a:pt x="62" y="87"/>
                  </a:lnTo>
                  <a:lnTo>
                    <a:pt x="65" y="84"/>
                  </a:lnTo>
                  <a:lnTo>
                    <a:pt x="67" y="82"/>
                  </a:lnTo>
                  <a:lnTo>
                    <a:pt x="69" y="79"/>
                  </a:lnTo>
                  <a:lnTo>
                    <a:pt x="72" y="77"/>
                  </a:lnTo>
                  <a:lnTo>
                    <a:pt x="74" y="76"/>
                  </a:lnTo>
                  <a:lnTo>
                    <a:pt x="78" y="77"/>
                  </a:lnTo>
                  <a:lnTo>
                    <a:pt x="81" y="74"/>
                  </a:lnTo>
                  <a:lnTo>
                    <a:pt x="88" y="72"/>
                  </a:lnTo>
                  <a:lnTo>
                    <a:pt x="95" y="70"/>
                  </a:lnTo>
                  <a:lnTo>
                    <a:pt x="95" y="67"/>
                  </a:lnTo>
                  <a:lnTo>
                    <a:pt x="95" y="65"/>
                  </a:lnTo>
                  <a:lnTo>
                    <a:pt x="98" y="63"/>
                  </a:lnTo>
                  <a:lnTo>
                    <a:pt x="99" y="58"/>
                  </a:lnTo>
                  <a:lnTo>
                    <a:pt x="99" y="53"/>
                  </a:lnTo>
                  <a:lnTo>
                    <a:pt x="96" y="51"/>
                  </a:lnTo>
                  <a:lnTo>
                    <a:pt x="98" y="47"/>
                  </a:lnTo>
                  <a:lnTo>
                    <a:pt x="98" y="44"/>
                  </a:lnTo>
                  <a:lnTo>
                    <a:pt x="93" y="41"/>
                  </a:lnTo>
                  <a:lnTo>
                    <a:pt x="89" y="45"/>
                  </a:lnTo>
                  <a:lnTo>
                    <a:pt x="85" y="48"/>
                  </a:lnTo>
                  <a:lnTo>
                    <a:pt x="81" y="34"/>
                  </a:lnTo>
                  <a:lnTo>
                    <a:pt x="76" y="36"/>
                  </a:lnTo>
                  <a:lnTo>
                    <a:pt x="74" y="38"/>
                  </a:lnTo>
                  <a:lnTo>
                    <a:pt x="73" y="35"/>
                  </a:lnTo>
                  <a:lnTo>
                    <a:pt x="71" y="29"/>
                  </a:lnTo>
                  <a:lnTo>
                    <a:pt x="68" y="29"/>
                  </a:lnTo>
                  <a:lnTo>
                    <a:pt x="69" y="26"/>
                  </a:lnTo>
                  <a:lnTo>
                    <a:pt x="83" y="25"/>
                  </a:lnTo>
                  <a:lnTo>
                    <a:pt x="83" y="22"/>
                  </a:lnTo>
                  <a:lnTo>
                    <a:pt x="83" y="21"/>
                  </a:lnTo>
                  <a:lnTo>
                    <a:pt x="82" y="21"/>
                  </a:lnTo>
                  <a:lnTo>
                    <a:pt x="83" y="18"/>
                  </a:lnTo>
                  <a:lnTo>
                    <a:pt x="83" y="15"/>
                  </a:lnTo>
                  <a:lnTo>
                    <a:pt x="80" y="15"/>
                  </a:lnTo>
                  <a:lnTo>
                    <a:pt x="79" y="13"/>
                  </a:lnTo>
                  <a:lnTo>
                    <a:pt x="78" y="12"/>
                  </a:lnTo>
                  <a:lnTo>
                    <a:pt x="74" y="11"/>
                  </a:lnTo>
                  <a:lnTo>
                    <a:pt x="71" y="11"/>
                  </a:lnTo>
                  <a:lnTo>
                    <a:pt x="64" y="12"/>
                  </a:lnTo>
                  <a:lnTo>
                    <a:pt x="62" y="14"/>
                  </a:lnTo>
                  <a:lnTo>
                    <a:pt x="60" y="14"/>
                  </a:lnTo>
                  <a:lnTo>
                    <a:pt x="57" y="14"/>
                  </a:lnTo>
                  <a:lnTo>
                    <a:pt x="61" y="12"/>
                  </a:lnTo>
                  <a:lnTo>
                    <a:pt x="66" y="8"/>
                  </a:lnTo>
                  <a:lnTo>
                    <a:pt x="71" y="7"/>
                  </a:lnTo>
                  <a:lnTo>
                    <a:pt x="73" y="5"/>
                  </a:lnTo>
                  <a:lnTo>
                    <a:pt x="73" y="3"/>
                  </a:lnTo>
                  <a:lnTo>
                    <a:pt x="71" y="0"/>
                  </a:lnTo>
                  <a:lnTo>
                    <a:pt x="66"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13" name="Freeform 556"/>
            <p:cNvSpPr>
              <a:spLocks/>
            </p:cNvSpPr>
            <p:nvPr/>
          </p:nvSpPr>
          <p:spPr bwMode="auto">
            <a:xfrm>
              <a:off x="1460" y="989"/>
              <a:ext cx="4" cy="4"/>
            </a:xfrm>
            <a:custGeom>
              <a:avLst/>
              <a:gdLst>
                <a:gd name="T0" fmla="*/ 0 w 4"/>
                <a:gd name="T1" fmla="*/ 0 h 4"/>
                <a:gd name="T2" fmla="*/ 0 w 4"/>
                <a:gd name="T3" fmla="*/ 4 h 4"/>
                <a:gd name="T4" fmla="*/ 0 w 4"/>
                <a:gd name="T5" fmla="*/ 4 h 4"/>
                <a:gd name="T6" fmla="*/ 4 w 4"/>
                <a:gd name="T7" fmla="*/ 4 h 4"/>
                <a:gd name="T8" fmla="*/ 2 w 4"/>
                <a:gd name="T9" fmla="*/ 0 h 4"/>
                <a:gd name="T10" fmla="*/ 2 w 4"/>
                <a:gd name="T11" fmla="*/ 0 h 4"/>
                <a:gd name="T12" fmla="*/ 0 w 4"/>
                <a:gd name="T13" fmla="*/ 0 h 4"/>
                <a:gd name="T14" fmla="*/ 0 w 4"/>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4"/>
                <a:gd name="T26" fmla="*/ 4 w 4"/>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4">
                  <a:moveTo>
                    <a:pt x="0" y="0"/>
                  </a:moveTo>
                  <a:lnTo>
                    <a:pt x="0" y="4"/>
                  </a:lnTo>
                  <a:lnTo>
                    <a:pt x="4" y="4"/>
                  </a:lnTo>
                  <a:lnTo>
                    <a:pt x="2"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14" name="Freeform 557"/>
            <p:cNvSpPr>
              <a:spLocks/>
            </p:cNvSpPr>
            <p:nvPr/>
          </p:nvSpPr>
          <p:spPr bwMode="auto">
            <a:xfrm>
              <a:off x="1540" y="1087"/>
              <a:ext cx="1" cy="2"/>
            </a:xfrm>
            <a:custGeom>
              <a:avLst/>
              <a:gdLst>
                <a:gd name="T0" fmla="*/ 0 w 1"/>
                <a:gd name="T1" fmla="*/ 0 h 2"/>
                <a:gd name="T2" fmla="*/ 1 w 1"/>
                <a:gd name="T3" fmla="*/ 2 h 2"/>
                <a:gd name="T4" fmla="*/ 1 w 1"/>
                <a:gd name="T5" fmla="*/ 2 h 2"/>
                <a:gd name="T6" fmla="*/ 1 w 1"/>
                <a:gd name="T7" fmla="*/ 0 h 2"/>
                <a:gd name="T8" fmla="*/ 0 w 1"/>
                <a:gd name="T9" fmla="*/ 0 h 2"/>
                <a:gd name="T10" fmla="*/ 0 w 1"/>
                <a:gd name="T11" fmla="*/ 0 h 2"/>
                <a:gd name="T12" fmla="*/ 0 60000 65536"/>
                <a:gd name="T13" fmla="*/ 0 60000 65536"/>
                <a:gd name="T14" fmla="*/ 0 60000 65536"/>
                <a:gd name="T15" fmla="*/ 0 60000 65536"/>
                <a:gd name="T16" fmla="*/ 0 60000 65536"/>
                <a:gd name="T17" fmla="*/ 0 60000 65536"/>
                <a:gd name="T18" fmla="*/ 0 w 1"/>
                <a:gd name="T19" fmla="*/ 0 h 2"/>
                <a:gd name="T20" fmla="*/ 1 w 1"/>
                <a:gd name="T21" fmla="*/ 2 h 2"/>
              </a:gdLst>
              <a:ahLst/>
              <a:cxnLst>
                <a:cxn ang="T12">
                  <a:pos x="T0" y="T1"/>
                </a:cxn>
                <a:cxn ang="T13">
                  <a:pos x="T2" y="T3"/>
                </a:cxn>
                <a:cxn ang="T14">
                  <a:pos x="T4" y="T5"/>
                </a:cxn>
                <a:cxn ang="T15">
                  <a:pos x="T6" y="T7"/>
                </a:cxn>
                <a:cxn ang="T16">
                  <a:pos x="T8" y="T9"/>
                </a:cxn>
                <a:cxn ang="T17">
                  <a:pos x="T10" y="T11"/>
                </a:cxn>
              </a:cxnLst>
              <a:rect l="T18" t="T19" r="T20" b="T21"/>
              <a:pathLst>
                <a:path w="1" h="2">
                  <a:moveTo>
                    <a:pt x="0" y="0"/>
                  </a:moveTo>
                  <a:lnTo>
                    <a:pt x="1" y="2"/>
                  </a:lnTo>
                  <a:lnTo>
                    <a:pt x="1"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15" name="Freeform 558"/>
            <p:cNvSpPr>
              <a:spLocks/>
            </p:cNvSpPr>
            <p:nvPr/>
          </p:nvSpPr>
          <p:spPr bwMode="auto">
            <a:xfrm>
              <a:off x="1457" y="1143"/>
              <a:ext cx="2" cy="2"/>
            </a:xfrm>
            <a:custGeom>
              <a:avLst/>
              <a:gdLst>
                <a:gd name="T0" fmla="*/ 2 w 2"/>
                <a:gd name="T1" fmla="*/ 0 h 2"/>
                <a:gd name="T2" fmla="*/ 2 w 2"/>
                <a:gd name="T3" fmla="*/ 2 h 2"/>
                <a:gd name="T4" fmla="*/ 2 w 2"/>
                <a:gd name="T5" fmla="*/ 2 h 2"/>
                <a:gd name="T6" fmla="*/ 0 w 2"/>
                <a:gd name="T7" fmla="*/ 2 h 2"/>
                <a:gd name="T8" fmla="*/ 0 w 2"/>
                <a:gd name="T9" fmla="*/ 1 h 2"/>
                <a:gd name="T10" fmla="*/ 2 w 2"/>
                <a:gd name="T11" fmla="*/ 0 h 2"/>
                <a:gd name="T12" fmla="*/ 2 w 2"/>
                <a:gd name="T13" fmla="*/ 0 h 2"/>
                <a:gd name="T14" fmla="*/ 0 60000 65536"/>
                <a:gd name="T15" fmla="*/ 0 60000 65536"/>
                <a:gd name="T16" fmla="*/ 0 60000 65536"/>
                <a:gd name="T17" fmla="*/ 0 60000 65536"/>
                <a:gd name="T18" fmla="*/ 0 60000 65536"/>
                <a:gd name="T19" fmla="*/ 0 60000 65536"/>
                <a:gd name="T20" fmla="*/ 0 60000 65536"/>
                <a:gd name="T21" fmla="*/ 0 w 2"/>
                <a:gd name="T22" fmla="*/ 0 h 2"/>
                <a:gd name="T23" fmla="*/ 2 w 2"/>
                <a:gd name="T24" fmla="*/ 2 h 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 h="2">
                  <a:moveTo>
                    <a:pt x="2" y="0"/>
                  </a:moveTo>
                  <a:lnTo>
                    <a:pt x="2" y="2"/>
                  </a:lnTo>
                  <a:lnTo>
                    <a:pt x="0" y="2"/>
                  </a:lnTo>
                  <a:lnTo>
                    <a:pt x="0" y="1"/>
                  </a:lnTo>
                  <a:lnTo>
                    <a:pt x="2"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16" name="Freeform 559"/>
            <p:cNvSpPr>
              <a:spLocks/>
            </p:cNvSpPr>
            <p:nvPr/>
          </p:nvSpPr>
          <p:spPr bwMode="auto">
            <a:xfrm>
              <a:off x="1133" y="985"/>
              <a:ext cx="275" cy="144"/>
            </a:xfrm>
            <a:custGeom>
              <a:avLst/>
              <a:gdLst>
                <a:gd name="T0" fmla="*/ 10 w 275"/>
                <a:gd name="T1" fmla="*/ 43 h 144"/>
                <a:gd name="T2" fmla="*/ 0 w 275"/>
                <a:gd name="T3" fmla="*/ 53 h 144"/>
                <a:gd name="T4" fmla="*/ 15 w 275"/>
                <a:gd name="T5" fmla="*/ 56 h 144"/>
                <a:gd name="T6" fmla="*/ 21 w 275"/>
                <a:gd name="T7" fmla="*/ 59 h 144"/>
                <a:gd name="T8" fmla="*/ 28 w 275"/>
                <a:gd name="T9" fmla="*/ 66 h 144"/>
                <a:gd name="T10" fmla="*/ 49 w 275"/>
                <a:gd name="T11" fmla="*/ 57 h 144"/>
                <a:gd name="T12" fmla="*/ 57 w 275"/>
                <a:gd name="T13" fmla="*/ 61 h 144"/>
                <a:gd name="T14" fmla="*/ 44 w 275"/>
                <a:gd name="T15" fmla="*/ 66 h 144"/>
                <a:gd name="T16" fmla="*/ 20 w 275"/>
                <a:gd name="T17" fmla="*/ 76 h 144"/>
                <a:gd name="T18" fmla="*/ 35 w 275"/>
                <a:gd name="T19" fmla="*/ 78 h 144"/>
                <a:gd name="T20" fmla="*/ 49 w 275"/>
                <a:gd name="T21" fmla="*/ 80 h 144"/>
                <a:gd name="T22" fmla="*/ 77 w 275"/>
                <a:gd name="T23" fmla="*/ 78 h 144"/>
                <a:gd name="T24" fmla="*/ 92 w 275"/>
                <a:gd name="T25" fmla="*/ 80 h 144"/>
                <a:gd name="T26" fmla="*/ 101 w 275"/>
                <a:gd name="T27" fmla="*/ 83 h 144"/>
                <a:gd name="T28" fmla="*/ 114 w 275"/>
                <a:gd name="T29" fmla="*/ 78 h 144"/>
                <a:gd name="T30" fmla="*/ 105 w 275"/>
                <a:gd name="T31" fmla="*/ 89 h 144"/>
                <a:gd name="T32" fmla="*/ 80 w 275"/>
                <a:gd name="T33" fmla="*/ 89 h 144"/>
                <a:gd name="T34" fmla="*/ 49 w 275"/>
                <a:gd name="T35" fmla="*/ 97 h 144"/>
                <a:gd name="T36" fmla="*/ 35 w 275"/>
                <a:gd name="T37" fmla="*/ 109 h 144"/>
                <a:gd name="T38" fmla="*/ 44 w 275"/>
                <a:gd name="T39" fmla="*/ 115 h 144"/>
                <a:gd name="T40" fmla="*/ 64 w 275"/>
                <a:gd name="T41" fmla="*/ 123 h 144"/>
                <a:gd name="T42" fmla="*/ 83 w 275"/>
                <a:gd name="T43" fmla="*/ 139 h 144"/>
                <a:gd name="T44" fmla="*/ 99 w 275"/>
                <a:gd name="T45" fmla="*/ 144 h 144"/>
                <a:gd name="T46" fmla="*/ 112 w 275"/>
                <a:gd name="T47" fmla="*/ 138 h 144"/>
                <a:gd name="T48" fmla="*/ 140 w 275"/>
                <a:gd name="T49" fmla="*/ 135 h 144"/>
                <a:gd name="T50" fmla="*/ 152 w 275"/>
                <a:gd name="T51" fmla="*/ 131 h 144"/>
                <a:gd name="T52" fmla="*/ 176 w 275"/>
                <a:gd name="T53" fmla="*/ 122 h 144"/>
                <a:gd name="T54" fmla="*/ 194 w 275"/>
                <a:gd name="T55" fmla="*/ 109 h 144"/>
                <a:gd name="T56" fmla="*/ 195 w 275"/>
                <a:gd name="T57" fmla="*/ 118 h 144"/>
                <a:gd name="T58" fmla="*/ 210 w 275"/>
                <a:gd name="T59" fmla="*/ 129 h 144"/>
                <a:gd name="T60" fmla="*/ 223 w 275"/>
                <a:gd name="T61" fmla="*/ 130 h 144"/>
                <a:gd name="T62" fmla="*/ 234 w 275"/>
                <a:gd name="T63" fmla="*/ 131 h 144"/>
                <a:gd name="T64" fmla="*/ 249 w 275"/>
                <a:gd name="T65" fmla="*/ 130 h 144"/>
                <a:gd name="T66" fmla="*/ 259 w 275"/>
                <a:gd name="T67" fmla="*/ 119 h 144"/>
                <a:gd name="T68" fmla="*/ 246 w 275"/>
                <a:gd name="T69" fmla="*/ 117 h 144"/>
                <a:gd name="T70" fmla="*/ 237 w 275"/>
                <a:gd name="T71" fmla="*/ 114 h 144"/>
                <a:gd name="T72" fmla="*/ 244 w 275"/>
                <a:gd name="T73" fmla="*/ 112 h 144"/>
                <a:gd name="T74" fmla="*/ 252 w 275"/>
                <a:gd name="T75" fmla="*/ 109 h 144"/>
                <a:gd name="T76" fmla="*/ 258 w 275"/>
                <a:gd name="T77" fmla="*/ 103 h 144"/>
                <a:gd name="T78" fmla="*/ 272 w 275"/>
                <a:gd name="T79" fmla="*/ 114 h 144"/>
                <a:gd name="T80" fmla="*/ 272 w 275"/>
                <a:gd name="T81" fmla="*/ 107 h 144"/>
                <a:gd name="T82" fmla="*/ 265 w 275"/>
                <a:gd name="T83" fmla="*/ 94 h 144"/>
                <a:gd name="T84" fmla="*/ 239 w 275"/>
                <a:gd name="T85" fmla="*/ 78 h 144"/>
                <a:gd name="T86" fmla="*/ 230 w 275"/>
                <a:gd name="T87" fmla="*/ 84 h 144"/>
                <a:gd name="T88" fmla="*/ 218 w 275"/>
                <a:gd name="T89" fmla="*/ 73 h 144"/>
                <a:gd name="T90" fmla="*/ 211 w 275"/>
                <a:gd name="T91" fmla="*/ 57 h 144"/>
                <a:gd name="T92" fmla="*/ 206 w 275"/>
                <a:gd name="T93" fmla="*/ 43 h 144"/>
                <a:gd name="T94" fmla="*/ 194 w 275"/>
                <a:gd name="T95" fmla="*/ 38 h 144"/>
                <a:gd name="T96" fmla="*/ 179 w 275"/>
                <a:gd name="T97" fmla="*/ 39 h 144"/>
                <a:gd name="T98" fmla="*/ 167 w 275"/>
                <a:gd name="T99" fmla="*/ 49 h 144"/>
                <a:gd name="T100" fmla="*/ 163 w 275"/>
                <a:gd name="T101" fmla="*/ 29 h 144"/>
                <a:gd name="T102" fmla="*/ 154 w 275"/>
                <a:gd name="T103" fmla="*/ 16 h 144"/>
                <a:gd name="T104" fmla="*/ 140 w 275"/>
                <a:gd name="T105" fmla="*/ 12 h 144"/>
                <a:gd name="T106" fmla="*/ 133 w 275"/>
                <a:gd name="T107" fmla="*/ 28 h 144"/>
                <a:gd name="T108" fmla="*/ 126 w 275"/>
                <a:gd name="T109" fmla="*/ 24 h 144"/>
                <a:gd name="T110" fmla="*/ 104 w 275"/>
                <a:gd name="T111" fmla="*/ 9 h 144"/>
                <a:gd name="T112" fmla="*/ 104 w 275"/>
                <a:gd name="T113" fmla="*/ 29 h 144"/>
                <a:gd name="T114" fmla="*/ 94 w 275"/>
                <a:gd name="T115" fmla="*/ 36 h 144"/>
                <a:gd name="T116" fmla="*/ 82 w 275"/>
                <a:gd name="T117" fmla="*/ 16 h 144"/>
                <a:gd name="T118" fmla="*/ 63 w 275"/>
                <a:gd name="T119" fmla="*/ 7 h 144"/>
                <a:gd name="T120" fmla="*/ 36 w 275"/>
                <a:gd name="T121" fmla="*/ 15 h 144"/>
                <a:gd name="T122" fmla="*/ 20 w 275"/>
                <a:gd name="T123" fmla="*/ 25 h 144"/>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5"/>
                <a:gd name="T187" fmla="*/ 0 h 144"/>
                <a:gd name="T188" fmla="*/ 275 w 275"/>
                <a:gd name="T189" fmla="*/ 144 h 144"/>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5" h="144">
                  <a:moveTo>
                    <a:pt x="18" y="38"/>
                  </a:moveTo>
                  <a:lnTo>
                    <a:pt x="18" y="38"/>
                  </a:lnTo>
                  <a:lnTo>
                    <a:pt x="15" y="39"/>
                  </a:lnTo>
                  <a:lnTo>
                    <a:pt x="11" y="39"/>
                  </a:lnTo>
                  <a:lnTo>
                    <a:pt x="10" y="40"/>
                  </a:lnTo>
                  <a:lnTo>
                    <a:pt x="10" y="41"/>
                  </a:lnTo>
                  <a:lnTo>
                    <a:pt x="10" y="43"/>
                  </a:lnTo>
                  <a:lnTo>
                    <a:pt x="8" y="46"/>
                  </a:lnTo>
                  <a:lnTo>
                    <a:pt x="7" y="47"/>
                  </a:lnTo>
                  <a:lnTo>
                    <a:pt x="4" y="49"/>
                  </a:lnTo>
                  <a:lnTo>
                    <a:pt x="2" y="52"/>
                  </a:lnTo>
                  <a:lnTo>
                    <a:pt x="0" y="53"/>
                  </a:lnTo>
                  <a:lnTo>
                    <a:pt x="1" y="54"/>
                  </a:lnTo>
                  <a:lnTo>
                    <a:pt x="1" y="56"/>
                  </a:lnTo>
                  <a:lnTo>
                    <a:pt x="3" y="59"/>
                  </a:lnTo>
                  <a:lnTo>
                    <a:pt x="9" y="59"/>
                  </a:lnTo>
                  <a:lnTo>
                    <a:pt x="14" y="59"/>
                  </a:lnTo>
                  <a:lnTo>
                    <a:pt x="15" y="57"/>
                  </a:lnTo>
                  <a:lnTo>
                    <a:pt x="15" y="56"/>
                  </a:lnTo>
                  <a:lnTo>
                    <a:pt x="17" y="55"/>
                  </a:lnTo>
                  <a:lnTo>
                    <a:pt x="20" y="54"/>
                  </a:lnTo>
                  <a:lnTo>
                    <a:pt x="21" y="55"/>
                  </a:lnTo>
                  <a:lnTo>
                    <a:pt x="21" y="56"/>
                  </a:lnTo>
                  <a:lnTo>
                    <a:pt x="20" y="57"/>
                  </a:lnTo>
                  <a:lnTo>
                    <a:pt x="21" y="59"/>
                  </a:lnTo>
                  <a:lnTo>
                    <a:pt x="23" y="60"/>
                  </a:lnTo>
                  <a:lnTo>
                    <a:pt x="23" y="61"/>
                  </a:lnTo>
                  <a:lnTo>
                    <a:pt x="16" y="61"/>
                  </a:lnTo>
                  <a:lnTo>
                    <a:pt x="16" y="66"/>
                  </a:lnTo>
                  <a:lnTo>
                    <a:pt x="28" y="66"/>
                  </a:lnTo>
                  <a:lnTo>
                    <a:pt x="30" y="59"/>
                  </a:lnTo>
                  <a:lnTo>
                    <a:pt x="36" y="61"/>
                  </a:lnTo>
                  <a:lnTo>
                    <a:pt x="41" y="62"/>
                  </a:lnTo>
                  <a:lnTo>
                    <a:pt x="44" y="62"/>
                  </a:lnTo>
                  <a:lnTo>
                    <a:pt x="49" y="57"/>
                  </a:lnTo>
                  <a:lnTo>
                    <a:pt x="52" y="57"/>
                  </a:lnTo>
                  <a:lnTo>
                    <a:pt x="57" y="57"/>
                  </a:lnTo>
                  <a:lnTo>
                    <a:pt x="66" y="57"/>
                  </a:lnTo>
                  <a:lnTo>
                    <a:pt x="66" y="61"/>
                  </a:lnTo>
                  <a:lnTo>
                    <a:pt x="57" y="61"/>
                  </a:lnTo>
                  <a:lnTo>
                    <a:pt x="52" y="62"/>
                  </a:lnTo>
                  <a:lnTo>
                    <a:pt x="49" y="63"/>
                  </a:lnTo>
                  <a:lnTo>
                    <a:pt x="49" y="67"/>
                  </a:lnTo>
                  <a:lnTo>
                    <a:pt x="46" y="67"/>
                  </a:lnTo>
                  <a:lnTo>
                    <a:pt x="45" y="67"/>
                  </a:lnTo>
                  <a:lnTo>
                    <a:pt x="44" y="66"/>
                  </a:lnTo>
                  <a:lnTo>
                    <a:pt x="39" y="67"/>
                  </a:lnTo>
                  <a:lnTo>
                    <a:pt x="36" y="68"/>
                  </a:lnTo>
                  <a:lnTo>
                    <a:pt x="23" y="71"/>
                  </a:lnTo>
                  <a:lnTo>
                    <a:pt x="21" y="73"/>
                  </a:lnTo>
                  <a:lnTo>
                    <a:pt x="20" y="74"/>
                  </a:lnTo>
                  <a:lnTo>
                    <a:pt x="20" y="76"/>
                  </a:lnTo>
                  <a:lnTo>
                    <a:pt x="22" y="78"/>
                  </a:lnTo>
                  <a:lnTo>
                    <a:pt x="27" y="81"/>
                  </a:lnTo>
                  <a:lnTo>
                    <a:pt x="32" y="82"/>
                  </a:lnTo>
                  <a:lnTo>
                    <a:pt x="34" y="80"/>
                  </a:lnTo>
                  <a:lnTo>
                    <a:pt x="34" y="78"/>
                  </a:lnTo>
                  <a:lnTo>
                    <a:pt x="35" y="78"/>
                  </a:lnTo>
                  <a:lnTo>
                    <a:pt x="37" y="81"/>
                  </a:lnTo>
                  <a:lnTo>
                    <a:pt x="39" y="82"/>
                  </a:lnTo>
                  <a:lnTo>
                    <a:pt x="42" y="83"/>
                  </a:lnTo>
                  <a:lnTo>
                    <a:pt x="45" y="81"/>
                  </a:lnTo>
                  <a:lnTo>
                    <a:pt x="49" y="80"/>
                  </a:lnTo>
                  <a:lnTo>
                    <a:pt x="63" y="80"/>
                  </a:lnTo>
                  <a:lnTo>
                    <a:pt x="65" y="81"/>
                  </a:lnTo>
                  <a:lnTo>
                    <a:pt x="66" y="81"/>
                  </a:lnTo>
                  <a:lnTo>
                    <a:pt x="69" y="82"/>
                  </a:lnTo>
                  <a:lnTo>
                    <a:pt x="73" y="80"/>
                  </a:lnTo>
                  <a:lnTo>
                    <a:pt x="77" y="78"/>
                  </a:lnTo>
                  <a:lnTo>
                    <a:pt x="79" y="78"/>
                  </a:lnTo>
                  <a:lnTo>
                    <a:pt x="80" y="78"/>
                  </a:lnTo>
                  <a:lnTo>
                    <a:pt x="82" y="80"/>
                  </a:lnTo>
                  <a:lnTo>
                    <a:pt x="84" y="81"/>
                  </a:lnTo>
                  <a:lnTo>
                    <a:pt x="86" y="82"/>
                  </a:lnTo>
                  <a:lnTo>
                    <a:pt x="92" y="80"/>
                  </a:lnTo>
                  <a:lnTo>
                    <a:pt x="93" y="76"/>
                  </a:lnTo>
                  <a:lnTo>
                    <a:pt x="96" y="76"/>
                  </a:lnTo>
                  <a:lnTo>
                    <a:pt x="97" y="77"/>
                  </a:lnTo>
                  <a:lnTo>
                    <a:pt x="101" y="80"/>
                  </a:lnTo>
                  <a:lnTo>
                    <a:pt x="101" y="83"/>
                  </a:lnTo>
                  <a:lnTo>
                    <a:pt x="104" y="83"/>
                  </a:lnTo>
                  <a:lnTo>
                    <a:pt x="106" y="83"/>
                  </a:lnTo>
                  <a:lnTo>
                    <a:pt x="110" y="81"/>
                  </a:lnTo>
                  <a:lnTo>
                    <a:pt x="111" y="78"/>
                  </a:lnTo>
                  <a:lnTo>
                    <a:pt x="112" y="78"/>
                  </a:lnTo>
                  <a:lnTo>
                    <a:pt x="114" y="78"/>
                  </a:lnTo>
                  <a:lnTo>
                    <a:pt x="115" y="80"/>
                  </a:lnTo>
                  <a:lnTo>
                    <a:pt x="115" y="83"/>
                  </a:lnTo>
                  <a:lnTo>
                    <a:pt x="111" y="83"/>
                  </a:lnTo>
                  <a:lnTo>
                    <a:pt x="111" y="88"/>
                  </a:lnTo>
                  <a:lnTo>
                    <a:pt x="105" y="89"/>
                  </a:lnTo>
                  <a:lnTo>
                    <a:pt x="104" y="93"/>
                  </a:lnTo>
                  <a:lnTo>
                    <a:pt x="94" y="94"/>
                  </a:lnTo>
                  <a:lnTo>
                    <a:pt x="85" y="93"/>
                  </a:lnTo>
                  <a:lnTo>
                    <a:pt x="80" y="89"/>
                  </a:lnTo>
                  <a:lnTo>
                    <a:pt x="72" y="90"/>
                  </a:lnTo>
                  <a:lnTo>
                    <a:pt x="63" y="93"/>
                  </a:lnTo>
                  <a:lnTo>
                    <a:pt x="62" y="95"/>
                  </a:lnTo>
                  <a:lnTo>
                    <a:pt x="62" y="96"/>
                  </a:lnTo>
                  <a:lnTo>
                    <a:pt x="56" y="97"/>
                  </a:lnTo>
                  <a:lnTo>
                    <a:pt x="49" y="97"/>
                  </a:lnTo>
                  <a:lnTo>
                    <a:pt x="35" y="96"/>
                  </a:lnTo>
                  <a:lnTo>
                    <a:pt x="36" y="98"/>
                  </a:lnTo>
                  <a:lnTo>
                    <a:pt x="35" y="102"/>
                  </a:lnTo>
                  <a:lnTo>
                    <a:pt x="34" y="105"/>
                  </a:lnTo>
                  <a:lnTo>
                    <a:pt x="34" y="108"/>
                  </a:lnTo>
                  <a:lnTo>
                    <a:pt x="35" y="109"/>
                  </a:lnTo>
                  <a:lnTo>
                    <a:pt x="35" y="108"/>
                  </a:lnTo>
                  <a:lnTo>
                    <a:pt x="36" y="109"/>
                  </a:lnTo>
                  <a:lnTo>
                    <a:pt x="36" y="112"/>
                  </a:lnTo>
                  <a:lnTo>
                    <a:pt x="39" y="114"/>
                  </a:lnTo>
                  <a:lnTo>
                    <a:pt x="44" y="115"/>
                  </a:lnTo>
                  <a:lnTo>
                    <a:pt x="44" y="118"/>
                  </a:lnTo>
                  <a:lnTo>
                    <a:pt x="51" y="122"/>
                  </a:lnTo>
                  <a:lnTo>
                    <a:pt x="58" y="124"/>
                  </a:lnTo>
                  <a:lnTo>
                    <a:pt x="62" y="124"/>
                  </a:lnTo>
                  <a:lnTo>
                    <a:pt x="64" y="123"/>
                  </a:lnTo>
                  <a:lnTo>
                    <a:pt x="71" y="124"/>
                  </a:lnTo>
                  <a:lnTo>
                    <a:pt x="77" y="126"/>
                  </a:lnTo>
                  <a:lnTo>
                    <a:pt x="78" y="129"/>
                  </a:lnTo>
                  <a:lnTo>
                    <a:pt x="78" y="133"/>
                  </a:lnTo>
                  <a:lnTo>
                    <a:pt x="79" y="140"/>
                  </a:lnTo>
                  <a:lnTo>
                    <a:pt x="83" y="139"/>
                  </a:lnTo>
                  <a:lnTo>
                    <a:pt x="85" y="138"/>
                  </a:lnTo>
                  <a:lnTo>
                    <a:pt x="87" y="139"/>
                  </a:lnTo>
                  <a:lnTo>
                    <a:pt x="89" y="142"/>
                  </a:lnTo>
                  <a:lnTo>
                    <a:pt x="92" y="142"/>
                  </a:lnTo>
                  <a:lnTo>
                    <a:pt x="92" y="143"/>
                  </a:lnTo>
                  <a:lnTo>
                    <a:pt x="99" y="144"/>
                  </a:lnTo>
                  <a:lnTo>
                    <a:pt x="105" y="142"/>
                  </a:lnTo>
                  <a:lnTo>
                    <a:pt x="105" y="139"/>
                  </a:lnTo>
                  <a:lnTo>
                    <a:pt x="108" y="138"/>
                  </a:lnTo>
                  <a:lnTo>
                    <a:pt x="111" y="137"/>
                  </a:lnTo>
                  <a:lnTo>
                    <a:pt x="112" y="138"/>
                  </a:lnTo>
                  <a:lnTo>
                    <a:pt x="115" y="139"/>
                  </a:lnTo>
                  <a:lnTo>
                    <a:pt x="121" y="139"/>
                  </a:lnTo>
                  <a:lnTo>
                    <a:pt x="131" y="139"/>
                  </a:lnTo>
                  <a:lnTo>
                    <a:pt x="131" y="138"/>
                  </a:lnTo>
                  <a:lnTo>
                    <a:pt x="135" y="136"/>
                  </a:lnTo>
                  <a:lnTo>
                    <a:pt x="140" y="135"/>
                  </a:lnTo>
                  <a:lnTo>
                    <a:pt x="144" y="135"/>
                  </a:lnTo>
                  <a:lnTo>
                    <a:pt x="146" y="135"/>
                  </a:lnTo>
                  <a:lnTo>
                    <a:pt x="147" y="130"/>
                  </a:lnTo>
                  <a:lnTo>
                    <a:pt x="148" y="130"/>
                  </a:lnTo>
                  <a:lnTo>
                    <a:pt x="152" y="131"/>
                  </a:lnTo>
                  <a:lnTo>
                    <a:pt x="155" y="130"/>
                  </a:lnTo>
                  <a:lnTo>
                    <a:pt x="159" y="128"/>
                  </a:lnTo>
                  <a:lnTo>
                    <a:pt x="165" y="124"/>
                  </a:lnTo>
                  <a:lnTo>
                    <a:pt x="172" y="123"/>
                  </a:lnTo>
                  <a:lnTo>
                    <a:pt x="174" y="123"/>
                  </a:lnTo>
                  <a:lnTo>
                    <a:pt x="176" y="122"/>
                  </a:lnTo>
                  <a:lnTo>
                    <a:pt x="179" y="118"/>
                  </a:lnTo>
                  <a:lnTo>
                    <a:pt x="181" y="115"/>
                  </a:lnTo>
                  <a:lnTo>
                    <a:pt x="183" y="115"/>
                  </a:lnTo>
                  <a:lnTo>
                    <a:pt x="187" y="114"/>
                  </a:lnTo>
                  <a:lnTo>
                    <a:pt x="190" y="111"/>
                  </a:lnTo>
                  <a:lnTo>
                    <a:pt x="194" y="109"/>
                  </a:lnTo>
                  <a:lnTo>
                    <a:pt x="194" y="108"/>
                  </a:lnTo>
                  <a:lnTo>
                    <a:pt x="196" y="108"/>
                  </a:lnTo>
                  <a:lnTo>
                    <a:pt x="197" y="108"/>
                  </a:lnTo>
                  <a:lnTo>
                    <a:pt x="201" y="109"/>
                  </a:lnTo>
                  <a:lnTo>
                    <a:pt x="195" y="118"/>
                  </a:lnTo>
                  <a:lnTo>
                    <a:pt x="196" y="119"/>
                  </a:lnTo>
                  <a:lnTo>
                    <a:pt x="197" y="121"/>
                  </a:lnTo>
                  <a:lnTo>
                    <a:pt x="204" y="122"/>
                  </a:lnTo>
                  <a:lnTo>
                    <a:pt x="210" y="123"/>
                  </a:lnTo>
                  <a:lnTo>
                    <a:pt x="210" y="126"/>
                  </a:lnTo>
                  <a:lnTo>
                    <a:pt x="210" y="129"/>
                  </a:lnTo>
                  <a:lnTo>
                    <a:pt x="213" y="129"/>
                  </a:lnTo>
                  <a:lnTo>
                    <a:pt x="215" y="129"/>
                  </a:lnTo>
                  <a:lnTo>
                    <a:pt x="216" y="125"/>
                  </a:lnTo>
                  <a:lnTo>
                    <a:pt x="221" y="129"/>
                  </a:lnTo>
                  <a:lnTo>
                    <a:pt x="223" y="130"/>
                  </a:lnTo>
                  <a:lnTo>
                    <a:pt x="225" y="131"/>
                  </a:lnTo>
                  <a:lnTo>
                    <a:pt x="228" y="130"/>
                  </a:lnTo>
                  <a:lnTo>
                    <a:pt x="229" y="129"/>
                  </a:lnTo>
                  <a:lnTo>
                    <a:pt x="230" y="129"/>
                  </a:lnTo>
                  <a:lnTo>
                    <a:pt x="232" y="130"/>
                  </a:lnTo>
                  <a:lnTo>
                    <a:pt x="234" y="131"/>
                  </a:lnTo>
                  <a:lnTo>
                    <a:pt x="235" y="133"/>
                  </a:lnTo>
                  <a:lnTo>
                    <a:pt x="238" y="133"/>
                  </a:lnTo>
                  <a:lnTo>
                    <a:pt x="238" y="132"/>
                  </a:lnTo>
                  <a:lnTo>
                    <a:pt x="238" y="131"/>
                  </a:lnTo>
                  <a:lnTo>
                    <a:pt x="239" y="129"/>
                  </a:lnTo>
                  <a:lnTo>
                    <a:pt x="249" y="130"/>
                  </a:lnTo>
                  <a:lnTo>
                    <a:pt x="250" y="126"/>
                  </a:lnTo>
                  <a:lnTo>
                    <a:pt x="255" y="125"/>
                  </a:lnTo>
                  <a:lnTo>
                    <a:pt x="257" y="124"/>
                  </a:lnTo>
                  <a:lnTo>
                    <a:pt x="258" y="122"/>
                  </a:lnTo>
                  <a:lnTo>
                    <a:pt x="259" y="119"/>
                  </a:lnTo>
                  <a:lnTo>
                    <a:pt x="256" y="119"/>
                  </a:lnTo>
                  <a:lnTo>
                    <a:pt x="256" y="115"/>
                  </a:lnTo>
                  <a:lnTo>
                    <a:pt x="252" y="115"/>
                  </a:lnTo>
                  <a:lnTo>
                    <a:pt x="248" y="115"/>
                  </a:lnTo>
                  <a:lnTo>
                    <a:pt x="246" y="117"/>
                  </a:lnTo>
                  <a:lnTo>
                    <a:pt x="246" y="118"/>
                  </a:lnTo>
                  <a:lnTo>
                    <a:pt x="245" y="119"/>
                  </a:lnTo>
                  <a:lnTo>
                    <a:pt x="242" y="118"/>
                  </a:lnTo>
                  <a:lnTo>
                    <a:pt x="239" y="117"/>
                  </a:lnTo>
                  <a:lnTo>
                    <a:pt x="238" y="116"/>
                  </a:lnTo>
                  <a:lnTo>
                    <a:pt x="237" y="114"/>
                  </a:lnTo>
                  <a:lnTo>
                    <a:pt x="232" y="111"/>
                  </a:lnTo>
                  <a:lnTo>
                    <a:pt x="234" y="107"/>
                  </a:lnTo>
                  <a:lnTo>
                    <a:pt x="237" y="107"/>
                  </a:lnTo>
                  <a:lnTo>
                    <a:pt x="241" y="108"/>
                  </a:lnTo>
                  <a:lnTo>
                    <a:pt x="242" y="110"/>
                  </a:lnTo>
                  <a:lnTo>
                    <a:pt x="244" y="112"/>
                  </a:lnTo>
                  <a:lnTo>
                    <a:pt x="248" y="112"/>
                  </a:lnTo>
                  <a:lnTo>
                    <a:pt x="251" y="112"/>
                  </a:lnTo>
                  <a:lnTo>
                    <a:pt x="258" y="114"/>
                  </a:lnTo>
                  <a:lnTo>
                    <a:pt x="258" y="110"/>
                  </a:lnTo>
                  <a:lnTo>
                    <a:pt x="252" y="109"/>
                  </a:lnTo>
                  <a:lnTo>
                    <a:pt x="251" y="107"/>
                  </a:lnTo>
                  <a:lnTo>
                    <a:pt x="252" y="107"/>
                  </a:lnTo>
                  <a:lnTo>
                    <a:pt x="256" y="105"/>
                  </a:lnTo>
                  <a:lnTo>
                    <a:pt x="256" y="104"/>
                  </a:lnTo>
                  <a:lnTo>
                    <a:pt x="257" y="104"/>
                  </a:lnTo>
                  <a:lnTo>
                    <a:pt x="258" y="103"/>
                  </a:lnTo>
                  <a:lnTo>
                    <a:pt x="262" y="105"/>
                  </a:lnTo>
                  <a:lnTo>
                    <a:pt x="268" y="109"/>
                  </a:lnTo>
                  <a:lnTo>
                    <a:pt x="268" y="114"/>
                  </a:lnTo>
                  <a:lnTo>
                    <a:pt x="270" y="114"/>
                  </a:lnTo>
                  <a:lnTo>
                    <a:pt x="272" y="114"/>
                  </a:lnTo>
                  <a:lnTo>
                    <a:pt x="273" y="112"/>
                  </a:lnTo>
                  <a:lnTo>
                    <a:pt x="275" y="112"/>
                  </a:lnTo>
                  <a:lnTo>
                    <a:pt x="275" y="110"/>
                  </a:lnTo>
                  <a:lnTo>
                    <a:pt x="275" y="109"/>
                  </a:lnTo>
                  <a:lnTo>
                    <a:pt x="272" y="107"/>
                  </a:lnTo>
                  <a:lnTo>
                    <a:pt x="273" y="101"/>
                  </a:lnTo>
                  <a:lnTo>
                    <a:pt x="272" y="95"/>
                  </a:lnTo>
                  <a:lnTo>
                    <a:pt x="270" y="93"/>
                  </a:lnTo>
                  <a:lnTo>
                    <a:pt x="268" y="93"/>
                  </a:lnTo>
                  <a:lnTo>
                    <a:pt x="265" y="94"/>
                  </a:lnTo>
                  <a:lnTo>
                    <a:pt x="263" y="95"/>
                  </a:lnTo>
                  <a:lnTo>
                    <a:pt x="258" y="95"/>
                  </a:lnTo>
                  <a:lnTo>
                    <a:pt x="253" y="95"/>
                  </a:lnTo>
                  <a:lnTo>
                    <a:pt x="250" y="93"/>
                  </a:lnTo>
                  <a:lnTo>
                    <a:pt x="246" y="90"/>
                  </a:lnTo>
                  <a:lnTo>
                    <a:pt x="242" y="86"/>
                  </a:lnTo>
                  <a:lnTo>
                    <a:pt x="239" y="78"/>
                  </a:lnTo>
                  <a:lnTo>
                    <a:pt x="237" y="78"/>
                  </a:lnTo>
                  <a:lnTo>
                    <a:pt x="237" y="87"/>
                  </a:lnTo>
                  <a:lnTo>
                    <a:pt x="236" y="86"/>
                  </a:lnTo>
                  <a:lnTo>
                    <a:pt x="235" y="86"/>
                  </a:lnTo>
                  <a:lnTo>
                    <a:pt x="230" y="84"/>
                  </a:lnTo>
                  <a:lnTo>
                    <a:pt x="228" y="84"/>
                  </a:lnTo>
                  <a:lnTo>
                    <a:pt x="225" y="84"/>
                  </a:lnTo>
                  <a:lnTo>
                    <a:pt x="225" y="82"/>
                  </a:lnTo>
                  <a:lnTo>
                    <a:pt x="224" y="80"/>
                  </a:lnTo>
                  <a:lnTo>
                    <a:pt x="221" y="75"/>
                  </a:lnTo>
                  <a:lnTo>
                    <a:pt x="218" y="73"/>
                  </a:lnTo>
                  <a:lnTo>
                    <a:pt x="216" y="70"/>
                  </a:lnTo>
                  <a:lnTo>
                    <a:pt x="216" y="64"/>
                  </a:lnTo>
                  <a:lnTo>
                    <a:pt x="215" y="61"/>
                  </a:lnTo>
                  <a:lnTo>
                    <a:pt x="215" y="59"/>
                  </a:lnTo>
                  <a:lnTo>
                    <a:pt x="213" y="59"/>
                  </a:lnTo>
                  <a:lnTo>
                    <a:pt x="211" y="57"/>
                  </a:lnTo>
                  <a:lnTo>
                    <a:pt x="209" y="57"/>
                  </a:lnTo>
                  <a:lnTo>
                    <a:pt x="208" y="56"/>
                  </a:lnTo>
                  <a:lnTo>
                    <a:pt x="207" y="53"/>
                  </a:lnTo>
                  <a:lnTo>
                    <a:pt x="207" y="50"/>
                  </a:lnTo>
                  <a:lnTo>
                    <a:pt x="208" y="47"/>
                  </a:lnTo>
                  <a:lnTo>
                    <a:pt x="206" y="43"/>
                  </a:lnTo>
                  <a:lnTo>
                    <a:pt x="203" y="41"/>
                  </a:lnTo>
                  <a:lnTo>
                    <a:pt x="203" y="39"/>
                  </a:lnTo>
                  <a:lnTo>
                    <a:pt x="202" y="38"/>
                  </a:lnTo>
                  <a:lnTo>
                    <a:pt x="198" y="38"/>
                  </a:lnTo>
                  <a:lnTo>
                    <a:pt x="194" y="38"/>
                  </a:lnTo>
                  <a:lnTo>
                    <a:pt x="189" y="36"/>
                  </a:lnTo>
                  <a:lnTo>
                    <a:pt x="187" y="35"/>
                  </a:lnTo>
                  <a:lnTo>
                    <a:pt x="184" y="35"/>
                  </a:lnTo>
                  <a:lnTo>
                    <a:pt x="183" y="38"/>
                  </a:lnTo>
                  <a:lnTo>
                    <a:pt x="181" y="38"/>
                  </a:lnTo>
                  <a:lnTo>
                    <a:pt x="180" y="39"/>
                  </a:lnTo>
                  <a:lnTo>
                    <a:pt x="179" y="39"/>
                  </a:lnTo>
                  <a:lnTo>
                    <a:pt x="177" y="39"/>
                  </a:lnTo>
                  <a:lnTo>
                    <a:pt x="175" y="34"/>
                  </a:lnTo>
                  <a:lnTo>
                    <a:pt x="173" y="34"/>
                  </a:lnTo>
                  <a:lnTo>
                    <a:pt x="167" y="43"/>
                  </a:lnTo>
                  <a:lnTo>
                    <a:pt x="167" y="46"/>
                  </a:lnTo>
                  <a:lnTo>
                    <a:pt x="167" y="49"/>
                  </a:lnTo>
                  <a:lnTo>
                    <a:pt x="166" y="50"/>
                  </a:lnTo>
                  <a:lnTo>
                    <a:pt x="163" y="52"/>
                  </a:lnTo>
                  <a:lnTo>
                    <a:pt x="159" y="54"/>
                  </a:lnTo>
                  <a:lnTo>
                    <a:pt x="158" y="47"/>
                  </a:lnTo>
                  <a:lnTo>
                    <a:pt x="159" y="41"/>
                  </a:lnTo>
                  <a:lnTo>
                    <a:pt x="163" y="29"/>
                  </a:lnTo>
                  <a:lnTo>
                    <a:pt x="162" y="28"/>
                  </a:lnTo>
                  <a:lnTo>
                    <a:pt x="160" y="29"/>
                  </a:lnTo>
                  <a:lnTo>
                    <a:pt x="154" y="20"/>
                  </a:lnTo>
                  <a:lnTo>
                    <a:pt x="154" y="18"/>
                  </a:lnTo>
                  <a:lnTo>
                    <a:pt x="154" y="16"/>
                  </a:lnTo>
                  <a:lnTo>
                    <a:pt x="152" y="15"/>
                  </a:lnTo>
                  <a:lnTo>
                    <a:pt x="151" y="15"/>
                  </a:lnTo>
                  <a:lnTo>
                    <a:pt x="151" y="16"/>
                  </a:lnTo>
                  <a:lnTo>
                    <a:pt x="145" y="12"/>
                  </a:lnTo>
                  <a:lnTo>
                    <a:pt x="140" y="12"/>
                  </a:lnTo>
                  <a:lnTo>
                    <a:pt x="140" y="15"/>
                  </a:lnTo>
                  <a:lnTo>
                    <a:pt x="140" y="18"/>
                  </a:lnTo>
                  <a:lnTo>
                    <a:pt x="137" y="20"/>
                  </a:lnTo>
                  <a:lnTo>
                    <a:pt x="133" y="22"/>
                  </a:lnTo>
                  <a:lnTo>
                    <a:pt x="133" y="25"/>
                  </a:lnTo>
                  <a:lnTo>
                    <a:pt x="133" y="28"/>
                  </a:lnTo>
                  <a:lnTo>
                    <a:pt x="131" y="27"/>
                  </a:lnTo>
                  <a:lnTo>
                    <a:pt x="129" y="28"/>
                  </a:lnTo>
                  <a:lnTo>
                    <a:pt x="128" y="27"/>
                  </a:lnTo>
                  <a:lnTo>
                    <a:pt x="126" y="27"/>
                  </a:lnTo>
                  <a:lnTo>
                    <a:pt x="126" y="24"/>
                  </a:lnTo>
                  <a:lnTo>
                    <a:pt x="126" y="21"/>
                  </a:lnTo>
                  <a:lnTo>
                    <a:pt x="124" y="19"/>
                  </a:lnTo>
                  <a:lnTo>
                    <a:pt x="121" y="16"/>
                  </a:lnTo>
                  <a:lnTo>
                    <a:pt x="114" y="13"/>
                  </a:lnTo>
                  <a:lnTo>
                    <a:pt x="110" y="11"/>
                  </a:lnTo>
                  <a:lnTo>
                    <a:pt x="104" y="9"/>
                  </a:lnTo>
                  <a:lnTo>
                    <a:pt x="104" y="16"/>
                  </a:lnTo>
                  <a:lnTo>
                    <a:pt x="103" y="24"/>
                  </a:lnTo>
                  <a:lnTo>
                    <a:pt x="103" y="25"/>
                  </a:lnTo>
                  <a:lnTo>
                    <a:pt x="103" y="27"/>
                  </a:lnTo>
                  <a:lnTo>
                    <a:pt x="104" y="29"/>
                  </a:lnTo>
                  <a:lnTo>
                    <a:pt x="105" y="33"/>
                  </a:lnTo>
                  <a:lnTo>
                    <a:pt x="104" y="38"/>
                  </a:lnTo>
                  <a:lnTo>
                    <a:pt x="100" y="40"/>
                  </a:lnTo>
                  <a:lnTo>
                    <a:pt x="98" y="36"/>
                  </a:lnTo>
                  <a:lnTo>
                    <a:pt x="94" y="36"/>
                  </a:lnTo>
                  <a:lnTo>
                    <a:pt x="92" y="35"/>
                  </a:lnTo>
                  <a:lnTo>
                    <a:pt x="80" y="27"/>
                  </a:lnTo>
                  <a:lnTo>
                    <a:pt x="80" y="24"/>
                  </a:lnTo>
                  <a:lnTo>
                    <a:pt x="80" y="21"/>
                  </a:lnTo>
                  <a:lnTo>
                    <a:pt x="82" y="16"/>
                  </a:lnTo>
                  <a:lnTo>
                    <a:pt x="82" y="12"/>
                  </a:lnTo>
                  <a:lnTo>
                    <a:pt x="82" y="7"/>
                  </a:lnTo>
                  <a:lnTo>
                    <a:pt x="79" y="1"/>
                  </a:lnTo>
                  <a:lnTo>
                    <a:pt x="70" y="0"/>
                  </a:lnTo>
                  <a:lnTo>
                    <a:pt x="66" y="4"/>
                  </a:lnTo>
                  <a:lnTo>
                    <a:pt x="63" y="7"/>
                  </a:lnTo>
                  <a:lnTo>
                    <a:pt x="53" y="12"/>
                  </a:lnTo>
                  <a:lnTo>
                    <a:pt x="52" y="14"/>
                  </a:lnTo>
                  <a:lnTo>
                    <a:pt x="49" y="15"/>
                  </a:lnTo>
                  <a:lnTo>
                    <a:pt x="44" y="14"/>
                  </a:lnTo>
                  <a:lnTo>
                    <a:pt x="38" y="14"/>
                  </a:lnTo>
                  <a:lnTo>
                    <a:pt x="36" y="15"/>
                  </a:lnTo>
                  <a:lnTo>
                    <a:pt x="34" y="16"/>
                  </a:lnTo>
                  <a:lnTo>
                    <a:pt x="29" y="20"/>
                  </a:lnTo>
                  <a:lnTo>
                    <a:pt x="25" y="20"/>
                  </a:lnTo>
                  <a:lnTo>
                    <a:pt x="24" y="20"/>
                  </a:lnTo>
                  <a:lnTo>
                    <a:pt x="22" y="21"/>
                  </a:lnTo>
                  <a:lnTo>
                    <a:pt x="20" y="25"/>
                  </a:lnTo>
                  <a:lnTo>
                    <a:pt x="17" y="28"/>
                  </a:lnTo>
                  <a:lnTo>
                    <a:pt x="17" y="33"/>
                  </a:lnTo>
                  <a:lnTo>
                    <a:pt x="18" y="38"/>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17" name="Freeform 560"/>
            <p:cNvSpPr>
              <a:spLocks/>
            </p:cNvSpPr>
            <p:nvPr/>
          </p:nvSpPr>
          <p:spPr bwMode="auto">
            <a:xfrm>
              <a:off x="930" y="1486"/>
              <a:ext cx="19" cy="21"/>
            </a:xfrm>
            <a:custGeom>
              <a:avLst/>
              <a:gdLst>
                <a:gd name="T0" fmla="*/ 0 w 19"/>
                <a:gd name="T1" fmla="*/ 0 h 21"/>
                <a:gd name="T2" fmla="*/ 0 w 19"/>
                <a:gd name="T3" fmla="*/ 0 h 21"/>
                <a:gd name="T4" fmla="*/ 3 w 19"/>
                <a:gd name="T5" fmla="*/ 11 h 21"/>
                <a:gd name="T6" fmla="*/ 3 w 19"/>
                <a:gd name="T7" fmla="*/ 11 h 21"/>
                <a:gd name="T8" fmla="*/ 3 w 19"/>
                <a:gd name="T9" fmla="*/ 13 h 21"/>
                <a:gd name="T10" fmla="*/ 2 w 19"/>
                <a:gd name="T11" fmla="*/ 15 h 21"/>
                <a:gd name="T12" fmla="*/ 5 w 19"/>
                <a:gd name="T13" fmla="*/ 16 h 21"/>
                <a:gd name="T14" fmla="*/ 5 w 19"/>
                <a:gd name="T15" fmla="*/ 16 h 21"/>
                <a:gd name="T16" fmla="*/ 5 w 19"/>
                <a:gd name="T17" fmla="*/ 17 h 21"/>
                <a:gd name="T18" fmla="*/ 5 w 19"/>
                <a:gd name="T19" fmla="*/ 18 h 21"/>
                <a:gd name="T20" fmla="*/ 4 w 19"/>
                <a:gd name="T21" fmla="*/ 17 h 21"/>
                <a:gd name="T22" fmla="*/ 4 w 19"/>
                <a:gd name="T23" fmla="*/ 17 h 21"/>
                <a:gd name="T24" fmla="*/ 4 w 19"/>
                <a:gd name="T25" fmla="*/ 21 h 21"/>
                <a:gd name="T26" fmla="*/ 4 w 19"/>
                <a:gd name="T27" fmla="*/ 21 h 21"/>
                <a:gd name="T28" fmla="*/ 6 w 19"/>
                <a:gd name="T29" fmla="*/ 21 h 21"/>
                <a:gd name="T30" fmla="*/ 9 w 19"/>
                <a:gd name="T31" fmla="*/ 20 h 21"/>
                <a:gd name="T32" fmla="*/ 10 w 19"/>
                <a:gd name="T33" fmla="*/ 18 h 21"/>
                <a:gd name="T34" fmla="*/ 10 w 19"/>
                <a:gd name="T35" fmla="*/ 18 h 21"/>
                <a:gd name="T36" fmla="*/ 13 w 19"/>
                <a:gd name="T37" fmla="*/ 17 h 21"/>
                <a:gd name="T38" fmla="*/ 16 w 19"/>
                <a:gd name="T39" fmla="*/ 16 h 21"/>
                <a:gd name="T40" fmla="*/ 16 w 19"/>
                <a:gd name="T41" fmla="*/ 16 h 21"/>
                <a:gd name="T42" fmla="*/ 16 w 19"/>
                <a:gd name="T43" fmla="*/ 13 h 21"/>
                <a:gd name="T44" fmla="*/ 16 w 19"/>
                <a:gd name="T45" fmla="*/ 8 h 21"/>
                <a:gd name="T46" fmla="*/ 16 w 19"/>
                <a:gd name="T47" fmla="*/ 8 h 21"/>
                <a:gd name="T48" fmla="*/ 17 w 19"/>
                <a:gd name="T49" fmla="*/ 4 h 21"/>
                <a:gd name="T50" fmla="*/ 19 w 19"/>
                <a:gd name="T51" fmla="*/ 0 h 21"/>
                <a:gd name="T52" fmla="*/ 19 w 19"/>
                <a:gd name="T53" fmla="*/ 0 h 21"/>
                <a:gd name="T54" fmla="*/ 9 w 19"/>
                <a:gd name="T55" fmla="*/ 1 h 21"/>
                <a:gd name="T56" fmla="*/ 5 w 19"/>
                <a:gd name="T57" fmla="*/ 1 h 21"/>
                <a:gd name="T58" fmla="*/ 0 w 19"/>
                <a:gd name="T59" fmla="*/ 0 h 21"/>
                <a:gd name="T60" fmla="*/ 0 w 19"/>
                <a:gd name="T61" fmla="*/ 0 h 2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9"/>
                <a:gd name="T94" fmla="*/ 0 h 21"/>
                <a:gd name="T95" fmla="*/ 19 w 19"/>
                <a:gd name="T96" fmla="*/ 21 h 2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9" h="21">
                  <a:moveTo>
                    <a:pt x="0" y="0"/>
                  </a:moveTo>
                  <a:lnTo>
                    <a:pt x="0" y="0"/>
                  </a:lnTo>
                  <a:lnTo>
                    <a:pt x="3" y="11"/>
                  </a:lnTo>
                  <a:lnTo>
                    <a:pt x="3" y="13"/>
                  </a:lnTo>
                  <a:lnTo>
                    <a:pt x="2" y="15"/>
                  </a:lnTo>
                  <a:lnTo>
                    <a:pt x="5" y="16"/>
                  </a:lnTo>
                  <a:lnTo>
                    <a:pt x="5" y="17"/>
                  </a:lnTo>
                  <a:lnTo>
                    <a:pt x="5" y="18"/>
                  </a:lnTo>
                  <a:lnTo>
                    <a:pt x="4" y="17"/>
                  </a:lnTo>
                  <a:lnTo>
                    <a:pt x="4" y="21"/>
                  </a:lnTo>
                  <a:lnTo>
                    <a:pt x="6" y="21"/>
                  </a:lnTo>
                  <a:lnTo>
                    <a:pt x="9" y="20"/>
                  </a:lnTo>
                  <a:lnTo>
                    <a:pt x="10" y="18"/>
                  </a:lnTo>
                  <a:lnTo>
                    <a:pt x="13" y="17"/>
                  </a:lnTo>
                  <a:lnTo>
                    <a:pt x="16" y="16"/>
                  </a:lnTo>
                  <a:lnTo>
                    <a:pt x="16" y="13"/>
                  </a:lnTo>
                  <a:lnTo>
                    <a:pt x="16" y="8"/>
                  </a:lnTo>
                  <a:lnTo>
                    <a:pt x="17" y="4"/>
                  </a:lnTo>
                  <a:lnTo>
                    <a:pt x="19" y="0"/>
                  </a:lnTo>
                  <a:lnTo>
                    <a:pt x="9" y="1"/>
                  </a:lnTo>
                  <a:lnTo>
                    <a:pt x="5"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18" name="Freeform 561"/>
            <p:cNvSpPr>
              <a:spLocks/>
            </p:cNvSpPr>
            <p:nvPr/>
          </p:nvSpPr>
          <p:spPr bwMode="auto">
            <a:xfrm>
              <a:off x="967" y="1488"/>
              <a:ext cx="3" cy="4"/>
            </a:xfrm>
            <a:custGeom>
              <a:avLst/>
              <a:gdLst>
                <a:gd name="T0" fmla="*/ 1 w 3"/>
                <a:gd name="T1" fmla="*/ 0 h 4"/>
                <a:gd name="T2" fmla="*/ 1 w 3"/>
                <a:gd name="T3" fmla="*/ 2 h 4"/>
                <a:gd name="T4" fmla="*/ 1 w 3"/>
                <a:gd name="T5" fmla="*/ 2 h 4"/>
                <a:gd name="T6" fmla="*/ 0 w 3"/>
                <a:gd name="T7" fmla="*/ 1 h 4"/>
                <a:gd name="T8" fmla="*/ 1 w 3"/>
                <a:gd name="T9" fmla="*/ 2 h 4"/>
                <a:gd name="T10" fmla="*/ 3 w 3"/>
                <a:gd name="T11" fmla="*/ 4 h 4"/>
                <a:gd name="T12" fmla="*/ 3 w 3"/>
                <a:gd name="T13" fmla="*/ 4 h 4"/>
                <a:gd name="T14" fmla="*/ 3 w 3"/>
                <a:gd name="T15" fmla="*/ 1 h 4"/>
                <a:gd name="T16" fmla="*/ 3 w 3"/>
                <a:gd name="T17" fmla="*/ 0 h 4"/>
                <a:gd name="T18" fmla="*/ 1 w 3"/>
                <a:gd name="T19" fmla="*/ 0 h 4"/>
                <a:gd name="T20" fmla="*/ 1 w 3"/>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
                <a:gd name="T34" fmla="*/ 0 h 4"/>
                <a:gd name="T35" fmla="*/ 3 w 3"/>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 h="4">
                  <a:moveTo>
                    <a:pt x="1" y="0"/>
                  </a:moveTo>
                  <a:lnTo>
                    <a:pt x="1" y="2"/>
                  </a:lnTo>
                  <a:lnTo>
                    <a:pt x="0" y="1"/>
                  </a:lnTo>
                  <a:lnTo>
                    <a:pt x="1" y="2"/>
                  </a:lnTo>
                  <a:lnTo>
                    <a:pt x="3" y="4"/>
                  </a:lnTo>
                  <a:lnTo>
                    <a:pt x="3" y="1"/>
                  </a:lnTo>
                  <a:lnTo>
                    <a:pt x="3"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19" name="Freeform 562"/>
            <p:cNvSpPr>
              <a:spLocks/>
            </p:cNvSpPr>
            <p:nvPr/>
          </p:nvSpPr>
          <p:spPr bwMode="auto">
            <a:xfrm>
              <a:off x="940" y="1503"/>
              <a:ext cx="17" cy="25"/>
            </a:xfrm>
            <a:custGeom>
              <a:avLst/>
              <a:gdLst>
                <a:gd name="T0" fmla="*/ 7 w 17"/>
                <a:gd name="T1" fmla="*/ 0 h 25"/>
                <a:gd name="T2" fmla="*/ 7 w 17"/>
                <a:gd name="T3" fmla="*/ 0 h 25"/>
                <a:gd name="T4" fmla="*/ 0 w 17"/>
                <a:gd name="T5" fmla="*/ 4 h 25"/>
                <a:gd name="T6" fmla="*/ 0 w 17"/>
                <a:gd name="T7" fmla="*/ 4 h 25"/>
                <a:gd name="T8" fmla="*/ 1 w 17"/>
                <a:gd name="T9" fmla="*/ 5 h 25"/>
                <a:gd name="T10" fmla="*/ 1 w 17"/>
                <a:gd name="T11" fmla="*/ 6 h 25"/>
                <a:gd name="T12" fmla="*/ 2 w 17"/>
                <a:gd name="T13" fmla="*/ 7 h 25"/>
                <a:gd name="T14" fmla="*/ 2 w 17"/>
                <a:gd name="T15" fmla="*/ 8 h 25"/>
                <a:gd name="T16" fmla="*/ 2 w 17"/>
                <a:gd name="T17" fmla="*/ 8 h 25"/>
                <a:gd name="T18" fmla="*/ 2 w 17"/>
                <a:gd name="T19" fmla="*/ 7 h 25"/>
                <a:gd name="T20" fmla="*/ 2 w 17"/>
                <a:gd name="T21" fmla="*/ 7 h 25"/>
                <a:gd name="T22" fmla="*/ 1 w 17"/>
                <a:gd name="T23" fmla="*/ 10 h 25"/>
                <a:gd name="T24" fmla="*/ 1 w 17"/>
                <a:gd name="T25" fmla="*/ 13 h 25"/>
                <a:gd name="T26" fmla="*/ 2 w 17"/>
                <a:gd name="T27" fmla="*/ 17 h 25"/>
                <a:gd name="T28" fmla="*/ 2 w 17"/>
                <a:gd name="T29" fmla="*/ 17 h 25"/>
                <a:gd name="T30" fmla="*/ 4 w 17"/>
                <a:gd name="T31" fmla="*/ 18 h 25"/>
                <a:gd name="T32" fmla="*/ 8 w 17"/>
                <a:gd name="T33" fmla="*/ 20 h 25"/>
                <a:gd name="T34" fmla="*/ 16 w 17"/>
                <a:gd name="T35" fmla="*/ 25 h 25"/>
                <a:gd name="T36" fmla="*/ 16 w 17"/>
                <a:gd name="T37" fmla="*/ 25 h 25"/>
                <a:gd name="T38" fmla="*/ 16 w 17"/>
                <a:gd name="T39" fmla="*/ 21 h 25"/>
                <a:gd name="T40" fmla="*/ 16 w 17"/>
                <a:gd name="T41" fmla="*/ 21 h 25"/>
                <a:gd name="T42" fmla="*/ 15 w 17"/>
                <a:gd name="T43" fmla="*/ 20 h 25"/>
                <a:gd name="T44" fmla="*/ 14 w 17"/>
                <a:gd name="T45" fmla="*/ 19 h 25"/>
                <a:gd name="T46" fmla="*/ 13 w 17"/>
                <a:gd name="T47" fmla="*/ 19 h 25"/>
                <a:gd name="T48" fmla="*/ 13 w 17"/>
                <a:gd name="T49" fmla="*/ 19 h 25"/>
                <a:gd name="T50" fmla="*/ 17 w 17"/>
                <a:gd name="T51" fmla="*/ 15 h 25"/>
                <a:gd name="T52" fmla="*/ 17 w 17"/>
                <a:gd name="T53" fmla="*/ 15 h 25"/>
                <a:gd name="T54" fmla="*/ 13 w 17"/>
                <a:gd name="T55" fmla="*/ 13 h 25"/>
                <a:gd name="T56" fmla="*/ 13 w 17"/>
                <a:gd name="T57" fmla="*/ 13 h 25"/>
                <a:gd name="T58" fmla="*/ 14 w 17"/>
                <a:gd name="T59" fmla="*/ 10 h 25"/>
                <a:gd name="T60" fmla="*/ 14 w 17"/>
                <a:gd name="T61" fmla="*/ 8 h 25"/>
                <a:gd name="T62" fmla="*/ 14 w 17"/>
                <a:gd name="T63" fmla="*/ 7 h 25"/>
                <a:gd name="T64" fmla="*/ 14 w 17"/>
                <a:gd name="T65" fmla="*/ 7 h 25"/>
                <a:gd name="T66" fmla="*/ 10 w 17"/>
                <a:gd name="T67" fmla="*/ 6 h 25"/>
                <a:gd name="T68" fmla="*/ 10 w 17"/>
                <a:gd name="T69" fmla="*/ 6 h 25"/>
                <a:gd name="T70" fmla="*/ 11 w 17"/>
                <a:gd name="T71" fmla="*/ 5 h 25"/>
                <a:gd name="T72" fmla="*/ 11 w 17"/>
                <a:gd name="T73" fmla="*/ 4 h 25"/>
                <a:gd name="T74" fmla="*/ 11 w 17"/>
                <a:gd name="T75" fmla="*/ 3 h 25"/>
                <a:gd name="T76" fmla="*/ 11 w 17"/>
                <a:gd name="T77" fmla="*/ 3 h 25"/>
                <a:gd name="T78" fmla="*/ 9 w 17"/>
                <a:gd name="T79" fmla="*/ 1 h 25"/>
                <a:gd name="T80" fmla="*/ 7 w 17"/>
                <a:gd name="T81" fmla="*/ 0 h 25"/>
                <a:gd name="T82" fmla="*/ 7 w 17"/>
                <a:gd name="T83" fmla="*/ 0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7"/>
                <a:gd name="T127" fmla="*/ 0 h 25"/>
                <a:gd name="T128" fmla="*/ 17 w 17"/>
                <a:gd name="T129" fmla="*/ 25 h 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7" h="25">
                  <a:moveTo>
                    <a:pt x="7" y="0"/>
                  </a:moveTo>
                  <a:lnTo>
                    <a:pt x="7" y="0"/>
                  </a:lnTo>
                  <a:lnTo>
                    <a:pt x="0" y="4"/>
                  </a:lnTo>
                  <a:lnTo>
                    <a:pt x="1" y="5"/>
                  </a:lnTo>
                  <a:lnTo>
                    <a:pt x="1" y="6"/>
                  </a:lnTo>
                  <a:lnTo>
                    <a:pt x="2" y="7"/>
                  </a:lnTo>
                  <a:lnTo>
                    <a:pt x="2" y="8"/>
                  </a:lnTo>
                  <a:lnTo>
                    <a:pt x="2" y="7"/>
                  </a:lnTo>
                  <a:lnTo>
                    <a:pt x="1" y="10"/>
                  </a:lnTo>
                  <a:lnTo>
                    <a:pt x="1" y="13"/>
                  </a:lnTo>
                  <a:lnTo>
                    <a:pt x="2" y="17"/>
                  </a:lnTo>
                  <a:lnTo>
                    <a:pt x="4" y="18"/>
                  </a:lnTo>
                  <a:lnTo>
                    <a:pt x="8" y="20"/>
                  </a:lnTo>
                  <a:lnTo>
                    <a:pt x="16" y="25"/>
                  </a:lnTo>
                  <a:lnTo>
                    <a:pt x="16" y="21"/>
                  </a:lnTo>
                  <a:lnTo>
                    <a:pt x="15" y="20"/>
                  </a:lnTo>
                  <a:lnTo>
                    <a:pt x="14" y="19"/>
                  </a:lnTo>
                  <a:lnTo>
                    <a:pt x="13" y="19"/>
                  </a:lnTo>
                  <a:lnTo>
                    <a:pt x="17" y="15"/>
                  </a:lnTo>
                  <a:lnTo>
                    <a:pt x="13" y="13"/>
                  </a:lnTo>
                  <a:lnTo>
                    <a:pt x="14" y="10"/>
                  </a:lnTo>
                  <a:lnTo>
                    <a:pt x="14" y="8"/>
                  </a:lnTo>
                  <a:lnTo>
                    <a:pt x="14" y="7"/>
                  </a:lnTo>
                  <a:lnTo>
                    <a:pt x="10" y="6"/>
                  </a:lnTo>
                  <a:lnTo>
                    <a:pt x="11" y="5"/>
                  </a:lnTo>
                  <a:lnTo>
                    <a:pt x="11" y="4"/>
                  </a:lnTo>
                  <a:lnTo>
                    <a:pt x="11" y="3"/>
                  </a:lnTo>
                  <a:lnTo>
                    <a:pt x="9" y="1"/>
                  </a:lnTo>
                  <a:lnTo>
                    <a:pt x="7"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20" name="Freeform 563"/>
            <p:cNvSpPr>
              <a:spLocks/>
            </p:cNvSpPr>
            <p:nvPr/>
          </p:nvSpPr>
          <p:spPr bwMode="auto">
            <a:xfrm>
              <a:off x="1640" y="1184"/>
              <a:ext cx="4" cy="2"/>
            </a:xfrm>
            <a:custGeom>
              <a:avLst/>
              <a:gdLst>
                <a:gd name="T0" fmla="*/ 0 w 4"/>
                <a:gd name="T1" fmla="*/ 0 h 2"/>
                <a:gd name="T2" fmla="*/ 0 w 4"/>
                <a:gd name="T3" fmla="*/ 2 h 2"/>
                <a:gd name="T4" fmla="*/ 0 w 4"/>
                <a:gd name="T5" fmla="*/ 2 h 2"/>
                <a:gd name="T6" fmla="*/ 3 w 4"/>
                <a:gd name="T7" fmla="*/ 2 h 2"/>
                <a:gd name="T8" fmla="*/ 4 w 4"/>
                <a:gd name="T9" fmla="*/ 1 h 2"/>
                <a:gd name="T10" fmla="*/ 3 w 4"/>
                <a:gd name="T11" fmla="*/ 1 h 2"/>
                <a:gd name="T12" fmla="*/ 0 w 4"/>
                <a:gd name="T13" fmla="*/ 0 h 2"/>
                <a:gd name="T14" fmla="*/ 0 w 4"/>
                <a:gd name="T15" fmla="*/ 0 h 2"/>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2"/>
                <a:gd name="T26" fmla="*/ 4 w 4"/>
                <a:gd name="T27" fmla="*/ 2 h 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2">
                  <a:moveTo>
                    <a:pt x="0" y="0"/>
                  </a:moveTo>
                  <a:lnTo>
                    <a:pt x="0" y="2"/>
                  </a:lnTo>
                  <a:lnTo>
                    <a:pt x="3" y="2"/>
                  </a:lnTo>
                  <a:lnTo>
                    <a:pt x="4" y="1"/>
                  </a:lnTo>
                  <a:lnTo>
                    <a:pt x="3" y="1"/>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21" name="Freeform 564"/>
            <p:cNvSpPr>
              <a:spLocks/>
            </p:cNvSpPr>
            <p:nvPr/>
          </p:nvSpPr>
          <p:spPr bwMode="auto">
            <a:xfrm>
              <a:off x="992" y="1493"/>
              <a:ext cx="3" cy="2"/>
            </a:xfrm>
            <a:custGeom>
              <a:avLst/>
              <a:gdLst>
                <a:gd name="T0" fmla="*/ 1 w 3"/>
                <a:gd name="T1" fmla="*/ 0 h 2"/>
                <a:gd name="T2" fmla="*/ 1 w 3"/>
                <a:gd name="T3" fmla="*/ 0 h 2"/>
                <a:gd name="T4" fmla="*/ 3 w 3"/>
                <a:gd name="T5" fmla="*/ 1 h 2"/>
                <a:gd name="T6" fmla="*/ 1 w 3"/>
                <a:gd name="T7" fmla="*/ 2 h 2"/>
                <a:gd name="T8" fmla="*/ 0 w 3"/>
                <a:gd name="T9" fmla="*/ 2 h 2"/>
                <a:gd name="T10" fmla="*/ 0 w 3"/>
                <a:gd name="T11" fmla="*/ 2 h 2"/>
                <a:gd name="T12" fmla="*/ 0 w 3"/>
                <a:gd name="T13" fmla="*/ 1 h 2"/>
                <a:gd name="T14" fmla="*/ 0 w 3"/>
                <a:gd name="T15" fmla="*/ 0 h 2"/>
                <a:gd name="T16" fmla="*/ 1 w 3"/>
                <a:gd name="T17" fmla="*/ 0 h 2"/>
                <a:gd name="T18" fmla="*/ 1 w 3"/>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
                <a:gd name="T32" fmla="*/ 3 w 3"/>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
                  <a:moveTo>
                    <a:pt x="1" y="0"/>
                  </a:moveTo>
                  <a:lnTo>
                    <a:pt x="1" y="0"/>
                  </a:lnTo>
                  <a:lnTo>
                    <a:pt x="3" y="1"/>
                  </a:lnTo>
                  <a:lnTo>
                    <a:pt x="1" y="2"/>
                  </a:lnTo>
                  <a:lnTo>
                    <a:pt x="0" y="2"/>
                  </a:lnTo>
                  <a:lnTo>
                    <a:pt x="0" y="1"/>
                  </a:lnTo>
                  <a:lnTo>
                    <a:pt x="0"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22" name="Freeform 565"/>
            <p:cNvSpPr>
              <a:spLocks/>
            </p:cNvSpPr>
            <p:nvPr/>
          </p:nvSpPr>
          <p:spPr bwMode="auto">
            <a:xfrm>
              <a:off x="997" y="1527"/>
              <a:ext cx="2" cy="3"/>
            </a:xfrm>
            <a:custGeom>
              <a:avLst/>
              <a:gdLst>
                <a:gd name="T0" fmla="*/ 0 w 2"/>
                <a:gd name="T1" fmla="*/ 0 h 3"/>
                <a:gd name="T2" fmla="*/ 0 w 2"/>
                <a:gd name="T3" fmla="*/ 0 h 3"/>
                <a:gd name="T4" fmla="*/ 0 w 2"/>
                <a:gd name="T5" fmla="*/ 1 h 3"/>
                <a:gd name="T6" fmla="*/ 0 w 2"/>
                <a:gd name="T7" fmla="*/ 2 h 3"/>
                <a:gd name="T8" fmla="*/ 1 w 2"/>
                <a:gd name="T9" fmla="*/ 3 h 3"/>
                <a:gd name="T10" fmla="*/ 1 w 2"/>
                <a:gd name="T11" fmla="*/ 3 h 3"/>
                <a:gd name="T12" fmla="*/ 2 w 2"/>
                <a:gd name="T13" fmla="*/ 1 h 3"/>
                <a:gd name="T14" fmla="*/ 2 w 2"/>
                <a:gd name="T15" fmla="*/ 0 h 3"/>
                <a:gd name="T16" fmla="*/ 0 w 2"/>
                <a:gd name="T17" fmla="*/ 0 h 3"/>
                <a:gd name="T18" fmla="*/ 0 w 2"/>
                <a:gd name="T19" fmla="*/ 0 h 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
                <a:gd name="T31" fmla="*/ 0 h 3"/>
                <a:gd name="T32" fmla="*/ 2 w 2"/>
                <a:gd name="T33" fmla="*/ 3 h 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 h="3">
                  <a:moveTo>
                    <a:pt x="0" y="0"/>
                  </a:moveTo>
                  <a:lnTo>
                    <a:pt x="0" y="0"/>
                  </a:lnTo>
                  <a:lnTo>
                    <a:pt x="0" y="1"/>
                  </a:lnTo>
                  <a:lnTo>
                    <a:pt x="0" y="2"/>
                  </a:lnTo>
                  <a:lnTo>
                    <a:pt x="1" y="3"/>
                  </a:lnTo>
                  <a:lnTo>
                    <a:pt x="2" y="1"/>
                  </a:lnTo>
                  <a:lnTo>
                    <a:pt x="2" y="0"/>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23" name="Freeform 566"/>
            <p:cNvSpPr>
              <a:spLocks/>
            </p:cNvSpPr>
            <p:nvPr/>
          </p:nvSpPr>
          <p:spPr bwMode="auto">
            <a:xfrm>
              <a:off x="1054" y="1572"/>
              <a:ext cx="7" cy="8"/>
            </a:xfrm>
            <a:custGeom>
              <a:avLst/>
              <a:gdLst>
                <a:gd name="T0" fmla="*/ 0 w 7"/>
                <a:gd name="T1" fmla="*/ 0 h 8"/>
                <a:gd name="T2" fmla="*/ 0 w 7"/>
                <a:gd name="T3" fmla="*/ 0 h 8"/>
                <a:gd name="T4" fmla="*/ 1 w 7"/>
                <a:gd name="T5" fmla="*/ 5 h 8"/>
                <a:gd name="T6" fmla="*/ 1 w 7"/>
                <a:gd name="T7" fmla="*/ 5 h 8"/>
                <a:gd name="T8" fmla="*/ 3 w 7"/>
                <a:gd name="T9" fmla="*/ 6 h 8"/>
                <a:gd name="T10" fmla="*/ 4 w 7"/>
                <a:gd name="T11" fmla="*/ 7 h 8"/>
                <a:gd name="T12" fmla="*/ 4 w 7"/>
                <a:gd name="T13" fmla="*/ 7 h 8"/>
                <a:gd name="T14" fmla="*/ 6 w 7"/>
                <a:gd name="T15" fmla="*/ 8 h 8"/>
                <a:gd name="T16" fmla="*/ 7 w 7"/>
                <a:gd name="T17" fmla="*/ 7 h 8"/>
                <a:gd name="T18" fmla="*/ 6 w 7"/>
                <a:gd name="T19" fmla="*/ 5 h 8"/>
                <a:gd name="T20" fmla="*/ 0 w 7"/>
                <a:gd name="T21" fmla="*/ 0 h 8"/>
                <a:gd name="T22" fmla="*/ 0 w 7"/>
                <a:gd name="T23" fmla="*/ 0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8"/>
                <a:gd name="T38" fmla="*/ 7 w 7"/>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8">
                  <a:moveTo>
                    <a:pt x="0" y="0"/>
                  </a:moveTo>
                  <a:lnTo>
                    <a:pt x="0" y="0"/>
                  </a:lnTo>
                  <a:lnTo>
                    <a:pt x="1" y="5"/>
                  </a:lnTo>
                  <a:lnTo>
                    <a:pt x="3" y="6"/>
                  </a:lnTo>
                  <a:lnTo>
                    <a:pt x="4" y="7"/>
                  </a:lnTo>
                  <a:lnTo>
                    <a:pt x="6" y="8"/>
                  </a:lnTo>
                  <a:lnTo>
                    <a:pt x="7" y="7"/>
                  </a:lnTo>
                  <a:lnTo>
                    <a:pt x="6" y="5"/>
                  </a:lnTo>
                  <a:lnTo>
                    <a:pt x="0"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24" name="Freeform 567"/>
            <p:cNvSpPr>
              <a:spLocks/>
            </p:cNvSpPr>
            <p:nvPr/>
          </p:nvSpPr>
          <p:spPr bwMode="auto">
            <a:xfrm>
              <a:off x="964" y="1102"/>
              <a:ext cx="3" cy="2"/>
            </a:xfrm>
            <a:custGeom>
              <a:avLst/>
              <a:gdLst>
                <a:gd name="T0" fmla="*/ 1 w 3"/>
                <a:gd name="T1" fmla="*/ 0 h 2"/>
                <a:gd name="T2" fmla="*/ 1 w 3"/>
                <a:gd name="T3" fmla="*/ 0 h 2"/>
                <a:gd name="T4" fmla="*/ 3 w 3"/>
                <a:gd name="T5" fmla="*/ 1 h 2"/>
                <a:gd name="T6" fmla="*/ 1 w 3"/>
                <a:gd name="T7" fmla="*/ 2 h 2"/>
                <a:gd name="T8" fmla="*/ 0 w 3"/>
                <a:gd name="T9" fmla="*/ 2 h 2"/>
                <a:gd name="T10" fmla="*/ 0 w 3"/>
                <a:gd name="T11" fmla="*/ 2 h 2"/>
                <a:gd name="T12" fmla="*/ 0 w 3"/>
                <a:gd name="T13" fmla="*/ 1 h 2"/>
                <a:gd name="T14" fmla="*/ 0 w 3"/>
                <a:gd name="T15" fmla="*/ 0 h 2"/>
                <a:gd name="T16" fmla="*/ 1 w 3"/>
                <a:gd name="T17" fmla="*/ 0 h 2"/>
                <a:gd name="T18" fmla="*/ 1 w 3"/>
                <a:gd name="T19" fmla="*/ 0 h 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
                <a:gd name="T31" fmla="*/ 0 h 2"/>
                <a:gd name="T32" fmla="*/ 3 w 3"/>
                <a:gd name="T33" fmla="*/ 2 h 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 h="2">
                  <a:moveTo>
                    <a:pt x="1" y="0"/>
                  </a:moveTo>
                  <a:lnTo>
                    <a:pt x="1" y="0"/>
                  </a:lnTo>
                  <a:lnTo>
                    <a:pt x="3" y="1"/>
                  </a:lnTo>
                  <a:lnTo>
                    <a:pt x="1" y="2"/>
                  </a:lnTo>
                  <a:lnTo>
                    <a:pt x="0" y="2"/>
                  </a:lnTo>
                  <a:lnTo>
                    <a:pt x="0" y="1"/>
                  </a:lnTo>
                  <a:lnTo>
                    <a:pt x="0" y="0"/>
                  </a:lnTo>
                  <a:lnTo>
                    <a:pt x="1" y="0"/>
                  </a:lnTo>
                  <a:close/>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25" name="Freeform 568"/>
            <p:cNvSpPr>
              <a:spLocks/>
            </p:cNvSpPr>
            <p:nvPr/>
          </p:nvSpPr>
          <p:spPr bwMode="auto">
            <a:xfrm>
              <a:off x="1712" y="1694"/>
              <a:ext cx="4" cy="8"/>
            </a:xfrm>
            <a:custGeom>
              <a:avLst/>
              <a:gdLst>
                <a:gd name="T0" fmla="*/ 3 w 4"/>
                <a:gd name="T1" fmla="*/ 0 h 8"/>
                <a:gd name="T2" fmla="*/ 3 w 4"/>
                <a:gd name="T3" fmla="*/ 0 h 8"/>
                <a:gd name="T4" fmla="*/ 3 w 4"/>
                <a:gd name="T5" fmla="*/ 1 h 8"/>
                <a:gd name="T6" fmla="*/ 3 w 4"/>
                <a:gd name="T7" fmla="*/ 2 h 8"/>
                <a:gd name="T8" fmla="*/ 4 w 4"/>
                <a:gd name="T9" fmla="*/ 3 h 8"/>
                <a:gd name="T10" fmla="*/ 2 w 4"/>
                <a:gd name="T11" fmla="*/ 8 h 8"/>
                <a:gd name="T12" fmla="*/ 2 w 4"/>
                <a:gd name="T13" fmla="*/ 8 h 8"/>
                <a:gd name="T14" fmla="*/ 0 w 4"/>
                <a:gd name="T15" fmla="*/ 6 h 8"/>
                <a:gd name="T16" fmla="*/ 0 w 4"/>
                <a:gd name="T17" fmla="*/ 5 h 8"/>
                <a:gd name="T18" fmla="*/ 3 w 4"/>
                <a:gd name="T19" fmla="*/ 0 h 8"/>
                <a:gd name="T20" fmla="*/ 3 w 4"/>
                <a:gd name="T21" fmla="*/ 0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
                <a:gd name="T34" fmla="*/ 0 h 8"/>
                <a:gd name="T35" fmla="*/ 4 w 4"/>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 h="8">
                  <a:moveTo>
                    <a:pt x="3" y="0"/>
                  </a:moveTo>
                  <a:lnTo>
                    <a:pt x="3" y="0"/>
                  </a:lnTo>
                  <a:lnTo>
                    <a:pt x="3" y="1"/>
                  </a:lnTo>
                  <a:lnTo>
                    <a:pt x="3" y="2"/>
                  </a:lnTo>
                  <a:lnTo>
                    <a:pt x="4" y="3"/>
                  </a:lnTo>
                  <a:lnTo>
                    <a:pt x="2" y="8"/>
                  </a:lnTo>
                  <a:lnTo>
                    <a:pt x="0" y="6"/>
                  </a:lnTo>
                  <a:lnTo>
                    <a:pt x="0" y="5"/>
                  </a:lnTo>
                  <a:lnTo>
                    <a:pt x="3" y="0"/>
                  </a:lnTo>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26" name="Freeform 569"/>
            <p:cNvSpPr>
              <a:spLocks/>
            </p:cNvSpPr>
            <p:nvPr/>
          </p:nvSpPr>
          <p:spPr bwMode="auto">
            <a:xfrm>
              <a:off x="1065" y="1166"/>
              <a:ext cx="95" cy="64"/>
            </a:xfrm>
            <a:custGeom>
              <a:avLst/>
              <a:gdLst>
                <a:gd name="T0" fmla="*/ 58 w 95"/>
                <a:gd name="T1" fmla="*/ 0 h 64"/>
                <a:gd name="T2" fmla="*/ 67 w 95"/>
                <a:gd name="T3" fmla="*/ 4 h 64"/>
                <a:gd name="T4" fmla="*/ 77 w 95"/>
                <a:gd name="T5" fmla="*/ 6 h 64"/>
                <a:gd name="T6" fmla="*/ 69 w 95"/>
                <a:gd name="T7" fmla="*/ 9 h 64"/>
                <a:gd name="T8" fmla="*/ 57 w 95"/>
                <a:gd name="T9" fmla="*/ 12 h 64"/>
                <a:gd name="T10" fmla="*/ 61 w 95"/>
                <a:gd name="T11" fmla="*/ 16 h 64"/>
                <a:gd name="T12" fmla="*/ 65 w 95"/>
                <a:gd name="T13" fmla="*/ 16 h 64"/>
                <a:gd name="T14" fmla="*/ 76 w 95"/>
                <a:gd name="T15" fmla="*/ 19 h 64"/>
                <a:gd name="T16" fmla="*/ 92 w 95"/>
                <a:gd name="T17" fmla="*/ 17 h 64"/>
                <a:gd name="T18" fmla="*/ 95 w 95"/>
                <a:gd name="T19" fmla="*/ 19 h 64"/>
                <a:gd name="T20" fmla="*/ 95 w 95"/>
                <a:gd name="T21" fmla="*/ 23 h 64"/>
                <a:gd name="T22" fmla="*/ 89 w 95"/>
                <a:gd name="T23" fmla="*/ 34 h 64"/>
                <a:gd name="T24" fmla="*/ 90 w 95"/>
                <a:gd name="T25" fmla="*/ 35 h 64"/>
                <a:gd name="T26" fmla="*/ 91 w 95"/>
                <a:gd name="T27" fmla="*/ 39 h 64"/>
                <a:gd name="T28" fmla="*/ 76 w 95"/>
                <a:gd name="T29" fmla="*/ 41 h 64"/>
                <a:gd name="T30" fmla="*/ 72 w 95"/>
                <a:gd name="T31" fmla="*/ 38 h 64"/>
                <a:gd name="T32" fmla="*/ 65 w 95"/>
                <a:gd name="T33" fmla="*/ 39 h 64"/>
                <a:gd name="T34" fmla="*/ 64 w 95"/>
                <a:gd name="T35" fmla="*/ 45 h 64"/>
                <a:gd name="T36" fmla="*/ 78 w 95"/>
                <a:gd name="T37" fmla="*/ 52 h 64"/>
                <a:gd name="T38" fmla="*/ 71 w 95"/>
                <a:gd name="T39" fmla="*/ 50 h 64"/>
                <a:gd name="T40" fmla="*/ 64 w 95"/>
                <a:gd name="T41" fmla="*/ 51 h 64"/>
                <a:gd name="T42" fmla="*/ 52 w 95"/>
                <a:gd name="T43" fmla="*/ 54 h 64"/>
                <a:gd name="T44" fmla="*/ 45 w 95"/>
                <a:gd name="T45" fmla="*/ 60 h 64"/>
                <a:gd name="T46" fmla="*/ 41 w 95"/>
                <a:gd name="T47" fmla="*/ 64 h 64"/>
                <a:gd name="T48" fmla="*/ 40 w 95"/>
                <a:gd name="T49" fmla="*/ 57 h 64"/>
                <a:gd name="T50" fmla="*/ 43 w 95"/>
                <a:gd name="T51" fmla="*/ 57 h 64"/>
                <a:gd name="T52" fmla="*/ 45 w 95"/>
                <a:gd name="T53" fmla="*/ 57 h 64"/>
                <a:gd name="T54" fmla="*/ 47 w 95"/>
                <a:gd name="T55" fmla="*/ 53 h 64"/>
                <a:gd name="T56" fmla="*/ 61 w 95"/>
                <a:gd name="T57" fmla="*/ 47 h 64"/>
                <a:gd name="T58" fmla="*/ 55 w 95"/>
                <a:gd name="T59" fmla="*/ 44 h 64"/>
                <a:gd name="T60" fmla="*/ 43 w 95"/>
                <a:gd name="T61" fmla="*/ 47 h 64"/>
                <a:gd name="T62" fmla="*/ 38 w 95"/>
                <a:gd name="T63" fmla="*/ 51 h 64"/>
                <a:gd name="T64" fmla="*/ 37 w 95"/>
                <a:gd name="T65" fmla="*/ 55 h 64"/>
                <a:gd name="T66" fmla="*/ 34 w 95"/>
                <a:gd name="T67" fmla="*/ 61 h 64"/>
                <a:gd name="T68" fmla="*/ 19 w 95"/>
                <a:gd name="T69" fmla="*/ 57 h 64"/>
                <a:gd name="T70" fmla="*/ 14 w 95"/>
                <a:gd name="T71" fmla="*/ 51 h 64"/>
                <a:gd name="T72" fmla="*/ 16 w 95"/>
                <a:gd name="T73" fmla="*/ 44 h 64"/>
                <a:gd name="T74" fmla="*/ 26 w 95"/>
                <a:gd name="T75" fmla="*/ 37 h 64"/>
                <a:gd name="T76" fmla="*/ 26 w 95"/>
                <a:gd name="T77" fmla="*/ 33 h 64"/>
                <a:gd name="T78" fmla="*/ 19 w 95"/>
                <a:gd name="T79" fmla="*/ 25 h 64"/>
                <a:gd name="T80" fmla="*/ 27 w 95"/>
                <a:gd name="T81" fmla="*/ 27 h 64"/>
                <a:gd name="T82" fmla="*/ 37 w 95"/>
                <a:gd name="T83" fmla="*/ 27 h 64"/>
                <a:gd name="T84" fmla="*/ 34 w 95"/>
                <a:gd name="T85" fmla="*/ 24 h 64"/>
                <a:gd name="T86" fmla="*/ 33 w 95"/>
                <a:gd name="T87" fmla="*/ 20 h 64"/>
                <a:gd name="T88" fmla="*/ 16 w 95"/>
                <a:gd name="T89" fmla="*/ 16 h 64"/>
                <a:gd name="T90" fmla="*/ 0 w 95"/>
                <a:gd name="T91" fmla="*/ 17 h 64"/>
                <a:gd name="T92" fmla="*/ 2 w 95"/>
                <a:gd name="T93" fmla="*/ 11 h 64"/>
                <a:gd name="T94" fmla="*/ 7 w 95"/>
                <a:gd name="T95" fmla="*/ 12 h 64"/>
                <a:gd name="T96" fmla="*/ 12 w 95"/>
                <a:gd name="T97" fmla="*/ 9 h 64"/>
                <a:gd name="T98" fmla="*/ 17 w 95"/>
                <a:gd name="T99" fmla="*/ 9 h 64"/>
                <a:gd name="T100" fmla="*/ 27 w 95"/>
                <a:gd name="T101" fmla="*/ 7 h 64"/>
                <a:gd name="T102" fmla="*/ 37 w 95"/>
                <a:gd name="T103" fmla="*/ 5 h 64"/>
                <a:gd name="T104" fmla="*/ 48 w 95"/>
                <a:gd name="T105" fmla="*/ 4 h 64"/>
                <a:gd name="T106" fmla="*/ 55 w 95"/>
                <a:gd name="T107" fmla="*/ 0 h 6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5"/>
                <a:gd name="T163" fmla="*/ 0 h 64"/>
                <a:gd name="T164" fmla="*/ 95 w 95"/>
                <a:gd name="T165" fmla="*/ 64 h 6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5" h="64">
                  <a:moveTo>
                    <a:pt x="55" y="0"/>
                  </a:moveTo>
                  <a:lnTo>
                    <a:pt x="55" y="0"/>
                  </a:lnTo>
                  <a:lnTo>
                    <a:pt x="58" y="0"/>
                  </a:lnTo>
                  <a:lnTo>
                    <a:pt x="61" y="2"/>
                  </a:lnTo>
                  <a:lnTo>
                    <a:pt x="67" y="4"/>
                  </a:lnTo>
                  <a:lnTo>
                    <a:pt x="74" y="6"/>
                  </a:lnTo>
                  <a:lnTo>
                    <a:pt x="77" y="6"/>
                  </a:lnTo>
                  <a:lnTo>
                    <a:pt x="76" y="9"/>
                  </a:lnTo>
                  <a:lnTo>
                    <a:pt x="69" y="9"/>
                  </a:lnTo>
                  <a:lnTo>
                    <a:pt x="61" y="10"/>
                  </a:lnTo>
                  <a:lnTo>
                    <a:pt x="58" y="11"/>
                  </a:lnTo>
                  <a:lnTo>
                    <a:pt x="57" y="12"/>
                  </a:lnTo>
                  <a:lnTo>
                    <a:pt x="57" y="13"/>
                  </a:lnTo>
                  <a:lnTo>
                    <a:pt x="61" y="16"/>
                  </a:lnTo>
                  <a:lnTo>
                    <a:pt x="63" y="16"/>
                  </a:lnTo>
                  <a:lnTo>
                    <a:pt x="65" y="16"/>
                  </a:lnTo>
                  <a:lnTo>
                    <a:pt x="71" y="18"/>
                  </a:lnTo>
                  <a:lnTo>
                    <a:pt x="76" y="19"/>
                  </a:lnTo>
                  <a:lnTo>
                    <a:pt x="81" y="20"/>
                  </a:lnTo>
                  <a:lnTo>
                    <a:pt x="85" y="19"/>
                  </a:lnTo>
                  <a:lnTo>
                    <a:pt x="92" y="17"/>
                  </a:lnTo>
                  <a:lnTo>
                    <a:pt x="93" y="19"/>
                  </a:lnTo>
                  <a:lnTo>
                    <a:pt x="95" y="19"/>
                  </a:lnTo>
                  <a:lnTo>
                    <a:pt x="95" y="20"/>
                  </a:lnTo>
                  <a:lnTo>
                    <a:pt x="95" y="23"/>
                  </a:lnTo>
                  <a:lnTo>
                    <a:pt x="93" y="26"/>
                  </a:lnTo>
                  <a:lnTo>
                    <a:pt x="92" y="28"/>
                  </a:lnTo>
                  <a:lnTo>
                    <a:pt x="89" y="34"/>
                  </a:lnTo>
                  <a:lnTo>
                    <a:pt x="89" y="35"/>
                  </a:lnTo>
                  <a:lnTo>
                    <a:pt x="90" y="35"/>
                  </a:lnTo>
                  <a:lnTo>
                    <a:pt x="91" y="39"/>
                  </a:lnTo>
                  <a:lnTo>
                    <a:pt x="85" y="41"/>
                  </a:lnTo>
                  <a:lnTo>
                    <a:pt x="81" y="41"/>
                  </a:lnTo>
                  <a:lnTo>
                    <a:pt x="76" y="41"/>
                  </a:lnTo>
                  <a:lnTo>
                    <a:pt x="72" y="38"/>
                  </a:lnTo>
                  <a:lnTo>
                    <a:pt x="70" y="38"/>
                  </a:lnTo>
                  <a:lnTo>
                    <a:pt x="69" y="38"/>
                  </a:lnTo>
                  <a:lnTo>
                    <a:pt x="65" y="39"/>
                  </a:lnTo>
                  <a:lnTo>
                    <a:pt x="64" y="45"/>
                  </a:lnTo>
                  <a:lnTo>
                    <a:pt x="74" y="48"/>
                  </a:lnTo>
                  <a:lnTo>
                    <a:pt x="78" y="52"/>
                  </a:lnTo>
                  <a:lnTo>
                    <a:pt x="77" y="52"/>
                  </a:lnTo>
                  <a:lnTo>
                    <a:pt x="71" y="50"/>
                  </a:lnTo>
                  <a:lnTo>
                    <a:pt x="68" y="51"/>
                  </a:lnTo>
                  <a:lnTo>
                    <a:pt x="64" y="51"/>
                  </a:lnTo>
                  <a:lnTo>
                    <a:pt x="56" y="53"/>
                  </a:lnTo>
                  <a:lnTo>
                    <a:pt x="52" y="54"/>
                  </a:lnTo>
                  <a:lnTo>
                    <a:pt x="49" y="55"/>
                  </a:lnTo>
                  <a:lnTo>
                    <a:pt x="45" y="60"/>
                  </a:lnTo>
                  <a:lnTo>
                    <a:pt x="43" y="62"/>
                  </a:lnTo>
                  <a:lnTo>
                    <a:pt x="41" y="64"/>
                  </a:lnTo>
                  <a:lnTo>
                    <a:pt x="40" y="62"/>
                  </a:lnTo>
                  <a:lnTo>
                    <a:pt x="40" y="61"/>
                  </a:lnTo>
                  <a:lnTo>
                    <a:pt x="40" y="57"/>
                  </a:lnTo>
                  <a:lnTo>
                    <a:pt x="42" y="57"/>
                  </a:lnTo>
                  <a:lnTo>
                    <a:pt x="43" y="57"/>
                  </a:lnTo>
                  <a:lnTo>
                    <a:pt x="44" y="58"/>
                  </a:lnTo>
                  <a:lnTo>
                    <a:pt x="45" y="57"/>
                  </a:lnTo>
                  <a:lnTo>
                    <a:pt x="47" y="55"/>
                  </a:lnTo>
                  <a:lnTo>
                    <a:pt x="47" y="53"/>
                  </a:lnTo>
                  <a:lnTo>
                    <a:pt x="49" y="51"/>
                  </a:lnTo>
                  <a:lnTo>
                    <a:pt x="52" y="50"/>
                  </a:lnTo>
                  <a:lnTo>
                    <a:pt x="61" y="47"/>
                  </a:lnTo>
                  <a:lnTo>
                    <a:pt x="61" y="45"/>
                  </a:lnTo>
                  <a:lnTo>
                    <a:pt x="55" y="44"/>
                  </a:lnTo>
                  <a:lnTo>
                    <a:pt x="50" y="43"/>
                  </a:lnTo>
                  <a:lnTo>
                    <a:pt x="48" y="45"/>
                  </a:lnTo>
                  <a:lnTo>
                    <a:pt x="43" y="47"/>
                  </a:lnTo>
                  <a:lnTo>
                    <a:pt x="40" y="50"/>
                  </a:lnTo>
                  <a:lnTo>
                    <a:pt x="38" y="51"/>
                  </a:lnTo>
                  <a:lnTo>
                    <a:pt x="37" y="52"/>
                  </a:lnTo>
                  <a:lnTo>
                    <a:pt x="37" y="55"/>
                  </a:lnTo>
                  <a:lnTo>
                    <a:pt x="37" y="58"/>
                  </a:lnTo>
                  <a:lnTo>
                    <a:pt x="34" y="61"/>
                  </a:lnTo>
                  <a:lnTo>
                    <a:pt x="23" y="58"/>
                  </a:lnTo>
                  <a:lnTo>
                    <a:pt x="19" y="57"/>
                  </a:lnTo>
                  <a:lnTo>
                    <a:pt x="14" y="53"/>
                  </a:lnTo>
                  <a:lnTo>
                    <a:pt x="14" y="51"/>
                  </a:lnTo>
                  <a:lnTo>
                    <a:pt x="17" y="50"/>
                  </a:lnTo>
                  <a:lnTo>
                    <a:pt x="17" y="48"/>
                  </a:lnTo>
                  <a:lnTo>
                    <a:pt x="16" y="44"/>
                  </a:lnTo>
                  <a:lnTo>
                    <a:pt x="26" y="37"/>
                  </a:lnTo>
                  <a:lnTo>
                    <a:pt x="26" y="34"/>
                  </a:lnTo>
                  <a:lnTo>
                    <a:pt x="26" y="33"/>
                  </a:lnTo>
                  <a:lnTo>
                    <a:pt x="20" y="27"/>
                  </a:lnTo>
                  <a:lnTo>
                    <a:pt x="19" y="25"/>
                  </a:lnTo>
                  <a:lnTo>
                    <a:pt x="20" y="25"/>
                  </a:lnTo>
                  <a:lnTo>
                    <a:pt x="27" y="27"/>
                  </a:lnTo>
                  <a:lnTo>
                    <a:pt x="37" y="28"/>
                  </a:lnTo>
                  <a:lnTo>
                    <a:pt x="37" y="27"/>
                  </a:lnTo>
                  <a:lnTo>
                    <a:pt x="37" y="25"/>
                  </a:lnTo>
                  <a:lnTo>
                    <a:pt x="34" y="24"/>
                  </a:lnTo>
                  <a:lnTo>
                    <a:pt x="33" y="20"/>
                  </a:lnTo>
                  <a:lnTo>
                    <a:pt x="30" y="19"/>
                  </a:lnTo>
                  <a:lnTo>
                    <a:pt x="27" y="18"/>
                  </a:lnTo>
                  <a:lnTo>
                    <a:pt x="16" y="16"/>
                  </a:lnTo>
                  <a:lnTo>
                    <a:pt x="7" y="16"/>
                  </a:lnTo>
                  <a:lnTo>
                    <a:pt x="0" y="17"/>
                  </a:lnTo>
                  <a:lnTo>
                    <a:pt x="0" y="12"/>
                  </a:lnTo>
                  <a:lnTo>
                    <a:pt x="0" y="11"/>
                  </a:lnTo>
                  <a:lnTo>
                    <a:pt x="2" y="11"/>
                  </a:lnTo>
                  <a:lnTo>
                    <a:pt x="3" y="11"/>
                  </a:lnTo>
                  <a:lnTo>
                    <a:pt x="7" y="12"/>
                  </a:lnTo>
                  <a:lnTo>
                    <a:pt x="10" y="10"/>
                  </a:lnTo>
                  <a:lnTo>
                    <a:pt x="12" y="9"/>
                  </a:lnTo>
                  <a:lnTo>
                    <a:pt x="12" y="7"/>
                  </a:lnTo>
                  <a:lnTo>
                    <a:pt x="17" y="9"/>
                  </a:lnTo>
                  <a:lnTo>
                    <a:pt x="24" y="10"/>
                  </a:lnTo>
                  <a:lnTo>
                    <a:pt x="27" y="7"/>
                  </a:lnTo>
                  <a:lnTo>
                    <a:pt x="31" y="7"/>
                  </a:lnTo>
                  <a:lnTo>
                    <a:pt x="35" y="7"/>
                  </a:lnTo>
                  <a:lnTo>
                    <a:pt x="37" y="5"/>
                  </a:lnTo>
                  <a:lnTo>
                    <a:pt x="42" y="4"/>
                  </a:lnTo>
                  <a:lnTo>
                    <a:pt x="48" y="4"/>
                  </a:lnTo>
                  <a:lnTo>
                    <a:pt x="51" y="2"/>
                  </a:lnTo>
                  <a:lnTo>
                    <a:pt x="55" y="0"/>
                  </a:lnTo>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27" name="Freeform 570"/>
            <p:cNvSpPr>
              <a:spLocks/>
            </p:cNvSpPr>
            <p:nvPr/>
          </p:nvSpPr>
          <p:spPr bwMode="auto">
            <a:xfrm>
              <a:off x="1113" y="1251"/>
              <a:ext cx="41" cy="12"/>
            </a:xfrm>
            <a:custGeom>
              <a:avLst/>
              <a:gdLst>
                <a:gd name="T0" fmla="*/ 13 w 41"/>
                <a:gd name="T1" fmla="*/ 0 h 12"/>
                <a:gd name="T2" fmla="*/ 13 w 41"/>
                <a:gd name="T3" fmla="*/ 0 h 12"/>
                <a:gd name="T4" fmla="*/ 19 w 41"/>
                <a:gd name="T5" fmla="*/ 1 h 12"/>
                <a:gd name="T6" fmla="*/ 26 w 41"/>
                <a:gd name="T7" fmla="*/ 2 h 12"/>
                <a:gd name="T8" fmla="*/ 26 w 41"/>
                <a:gd name="T9" fmla="*/ 2 h 12"/>
                <a:gd name="T10" fmla="*/ 26 w 41"/>
                <a:gd name="T11" fmla="*/ 5 h 12"/>
                <a:gd name="T12" fmla="*/ 26 w 41"/>
                <a:gd name="T13" fmla="*/ 5 h 12"/>
                <a:gd name="T14" fmla="*/ 29 w 41"/>
                <a:gd name="T15" fmla="*/ 5 h 12"/>
                <a:gd name="T16" fmla="*/ 33 w 41"/>
                <a:gd name="T17" fmla="*/ 5 h 12"/>
                <a:gd name="T18" fmla="*/ 41 w 41"/>
                <a:gd name="T19" fmla="*/ 5 h 12"/>
                <a:gd name="T20" fmla="*/ 41 w 41"/>
                <a:gd name="T21" fmla="*/ 9 h 12"/>
                <a:gd name="T22" fmla="*/ 41 w 41"/>
                <a:gd name="T23" fmla="*/ 9 h 12"/>
                <a:gd name="T24" fmla="*/ 33 w 41"/>
                <a:gd name="T25" fmla="*/ 10 h 12"/>
                <a:gd name="T26" fmla="*/ 27 w 41"/>
                <a:gd name="T27" fmla="*/ 12 h 12"/>
                <a:gd name="T28" fmla="*/ 27 w 41"/>
                <a:gd name="T29" fmla="*/ 12 h 12"/>
                <a:gd name="T30" fmla="*/ 22 w 41"/>
                <a:gd name="T31" fmla="*/ 12 h 12"/>
                <a:gd name="T32" fmla="*/ 19 w 41"/>
                <a:gd name="T33" fmla="*/ 11 h 12"/>
                <a:gd name="T34" fmla="*/ 15 w 41"/>
                <a:gd name="T35" fmla="*/ 9 h 12"/>
                <a:gd name="T36" fmla="*/ 11 w 41"/>
                <a:gd name="T37" fmla="*/ 9 h 12"/>
                <a:gd name="T38" fmla="*/ 11 w 41"/>
                <a:gd name="T39" fmla="*/ 9 h 12"/>
                <a:gd name="T40" fmla="*/ 8 w 41"/>
                <a:gd name="T41" fmla="*/ 9 h 12"/>
                <a:gd name="T42" fmla="*/ 7 w 41"/>
                <a:gd name="T43" fmla="*/ 10 h 12"/>
                <a:gd name="T44" fmla="*/ 4 w 41"/>
                <a:gd name="T45" fmla="*/ 10 h 12"/>
                <a:gd name="T46" fmla="*/ 4 w 41"/>
                <a:gd name="T47" fmla="*/ 10 h 12"/>
                <a:gd name="T48" fmla="*/ 0 w 41"/>
                <a:gd name="T49" fmla="*/ 7 h 12"/>
                <a:gd name="T50" fmla="*/ 0 w 41"/>
                <a:gd name="T51" fmla="*/ 7 h 12"/>
                <a:gd name="T52" fmla="*/ 6 w 41"/>
                <a:gd name="T53" fmla="*/ 4 h 12"/>
                <a:gd name="T54" fmla="*/ 6 w 41"/>
                <a:gd name="T55" fmla="*/ 4 h 12"/>
                <a:gd name="T56" fmla="*/ 8 w 41"/>
                <a:gd name="T57" fmla="*/ 4 h 12"/>
                <a:gd name="T58" fmla="*/ 11 w 41"/>
                <a:gd name="T59" fmla="*/ 3 h 12"/>
                <a:gd name="T60" fmla="*/ 11 w 41"/>
                <a:gd name="T61" fmla="*/ 3 h 12"/>
                <a:gd name="T62" fmla="*/ 11 w 41"/>
                <a:gd name="T63" fmla="*/ 2 h 12"/>
                <a:gd name="T64" fmla="*/ 11 w 41"/>
                <a:gd name="T65" fmla="*/ 1 h 12"/>
                <a:gd name="T66" fmla="*/ 11 w 41"/>
                <a:gd name="T67" fmla="*/ 1 h 12"/>
                <a:gd name="T68" fmla="*/ 13 w 41"/>
                <a:gd name="T69" fmla="*/ 0 h 12"/>
                <a:gd name="T70" fmla="*/ 13 w 41"/>
                <a:gd name="T71" fmla="*/ 0 h 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1"/>
                <a:gd name="T109" fmla="*/ 0 h 12"/>
                <a:gd name="T110" fmla="*/ 41 w 41"/>
                <a:gd name="T111" fmla="*/ 12 h 1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1" h="12">
                  <a:moveTo>
                    <a:pt x="13" y="0"/>
                  </a:moveTo>
                  <a:lnTo>
                    <a:pt x="13" y="0"/>
                  </a:lnTo>
                  <a:lnTo>
                    <a:pt x="19" y="1"/>
                  </a:lnTo>
                  <a:lnTo>
                    <a:pt x="26" y="2"/>
                  </a:lnTo>
                  <a:lnTo>
                    <a:pt x="26" y="5"/>
                  </a:lnTo>
                  <a:lnTo>
                    <a:pt x="29" y="5"/>
                  </a:lnTo>
                  <a:lnTo>
                    <a:pt x="33" y="5"/>
                  </a:lnTo>
                  <a:lnTo>
                    <a:pt x="41" y="5"/>
                  </a:lnTo>
                  <a:lnTo>
                    <a:pt x="41" y="9"/>
                  </a:lnTo>
                  <a:lnTo>
                    <a:pt x="33" y="10"/>
                  </a:lnTo>
                  <a:lnTo>
                    <a:pt x="27" y="12"/>
                  </a:lnTo>
                  <a:lnTo>
                    <a:pt x="22" y="12"/>
                  </a:lnTo>
                  <a:lnTo>
                    <a:pt x="19" y="11"/>
                  </a:lnTo>
                  <a:lnTo>
                    <a:pt x="15" y="9"/>
                  </a:lnTo>
                  <a:lnTo>
                    <a:pt x="11" y="9"/>
                  </a:lnTo>
                  <a:lnTo>
                    <a:pt x="8" y="9"/>
                  </a:lnTo>
                  <a:lnTo>
                    <a:pt x="7" y="10"/>
                  </a:lnTo>
                  <a:lnTo>
                    <a:pt x="4" y="10"/>
                  </a:lnTo>
                  <a:lnTo>
                    <a:pt x="0" y="7"/>
                  </a:lnTo>
                  <a:lnTo>
                    <a:pt x="6" y="4"/>
                  </a:lnTo>
                  <a:lnTo>
                    <a:pt x="8" y="4"/>
                  </a:lnTo>
                  <a:lnTo>
                    <a:pt x="11" y="3"/>
                  </a:lnTo>
                  <a:lnTo>
                    <a:pt x="11" y="2"/>
                  </a:lnTo>
                  <a:lnTo>
                    <a:pt x="11" y="1"/>
                  </a:lnTo>
                  <a:lnTo>
                    <a:pt x="13" y="0"/>
                  </a:lnTo>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28" name="Freeform 571"/>
            <p:cNvSpPr>
              <a:spLocks/>
            </p:cNvSpPr>
            <p:nvPr/>
          </p:nvSpPr>
          <p:spPr bwMode="auto">
            <a:xfrm>
              <a:off x="1158" y="1258"/>
              <a:ext cx="121" cy="59"/>
            </a:xfrm>
            <a:custGeom>
              <a:avLst/>
              <a:gdLst>
                <a:gd name="T0" fmla="*/ 115 w 121"/>
                <a:gd name="T1" fmla="*/ 0 h 59"/>
                <a:gd name="T2" fmla="*/ 121 w 121"/>
                <a:gd name="T3" fmla="*/ 4 h 59"/>
                <a:gd name="T4" fmla="*/ 113 w 121"/>
                <a:gd name="T5" fmla="*/ 2 h 59"/>
                <a:gd name="T6" fmla="*/ 115 w 121"/>
                <a:gd name="T7" fmla="*/ 5 h 59"/>
                <a:gd name="T8" fmla="*/ 116 w 121"/>
                <a:gd name="T9" fmla="*/ 9 h 59"/>
                <a:gd name="T10" fmla="*/ 109 w 121"/>
                <a:gd name="T11" fmla="*/ 9 h 59"/>
                <a:gd name="T12" fmla="*/ 109 w 121"/>
                <a:gd name="T13" fmla="*/ 13 h 59"/>
                <a:gd name="T14" fmla="*/ 104 w 121"/>
                <a:gd name="T15" fmla="*/ 14 h 59"/>
                <a:gd name="T16" fmla="*/ 100 w 121"/>
                <a:gd name="T17" fmla="*/ 22 h 59"/>
                <a:gd name="T18" fmla="*/ 96 w 121"/>
                <a:gd name="T19" fmla="*/ 24 h 59"/>
                <a:gd name="T20" fmla="*/ 92 w 121"/>
                <a:gd name="T21" fmla="*/ 24 h 59"/>
                <a:gd name="T22" fmla="*/ 78 w 121"/>
                <a:gd name="T23" fmla="*/ 37 h 59"/>
                <a:gd name="T24" fmla="*/ 76 w 121"/>
                <a:gd name="T25" fmla="*/ 42 h 59"/>
                <a:gd name="T26" fmla="*/ 67 w 121"/>
                <a:gd name="T27" fmla="*/ 45 h 59"/>
                <a:gd name="T28" fmla="*/ 65 w 121"/>
                <a:gd name="T29" fmla="*/ 42 h 59"/>
                <a:gd name="T30" fmla="*/ 59 w 121"/>
                <a:gd name="T31" fmla="*/ 42 h 59"/>
                <a:gd name="T32" fmla="*/ 50 w 121"/>
                <a:gd name="T33" fmla="*/ 56 h 59"/>
                <a:gd name="T34" fmla="*/ 43 w 121"/>
                <a:gd name="T35" fmla="*/ 55 h 59"/>
                <a:gd name="T36" fmla="*/ 24 w 121"/>
                <a:gd name="T37" fmla="*/ 59 h 59"/>
                <a:gd name="T38" fmla="*/ 19 w 121"/>
                <a:gd name="T39" fmla="*/ 55 h 59"/>
                <a:gd name="T40" fmla="*/ 17 w 121"/>
                <a:gd name="T41" fmla="*/ 49 h 59"/>
                <a:gd name="T42" fmla="*/ 11 w 121"/>
                <a:gd name="T43" fmla="*/ 48 h 59"/>
                <a:gd name="T44" fmla="*/ 6 w 121"/>
                <a:gd name="T45" fmla="*/ 48 h 59"/>
                <a:gd name="T46" fmla="*/ 0 w 121"/>
                <a:gd name="T47" fmla="*/ 42 h 59"/>
                <a:gd name="T48" fmla="*/ 11 w 121"/>
                <a:gd name="T49" fmla="*/ 43 h 59"/>
                <a:gd name="T50" fmla="*/ 20 w 121"/>
                <a:gd name="T51" fmla="*/ 39 h 59"/>
                <a:gd name="T52" fmla="*/ 31 w 121"/>
                <a:gd name="T53" fmla="*/ 34 h 59"/>
                <a:gd name="T54" fmla="*/ 34 w 121"/>
                <a:gd name="T55" fmla="*/ 29 h 59"/>
                <a:gd name="T56" fmla="*/ 39 w 121"/>
                <a:gd name="T57" fmla="*/ 29 h 59"/>
                <a:gd name="T58" fmla="*/ 44 w 121"/>
                <a:gd name="T59" fmla="*/ 28 h 59"/>
                <a:gd name="T60" fmla="*/ 38 w 121"/>
                <a:gd name="T61" fmla="*/ 20 h 59"/>
                <a:gd name="T62" fmla="*/ 33 w 121"/>
                <a:gd name="T63" fmla="*/ 11 h 59"/>
                <a:gd name="T64" fmla="*/ 33 w 121"/>
                <a:gd name="T65" fmla="*/ 8 h 59"/>
                <a:gd name="T66" fmla="*/ 27 w 121"/>
                <a:gd name="T67" fmla="*/ 1 h 59"/>
                <a:gd name="T68" fmla="*/ 37 w 121"/>
                <a:gd name="T69" fmla="*/ 2 h 59"/>
                <a:gd name="T70" fmla="*/ 41 w 121"/>
                <a:gd name="T71" fmla="*/ 8 h 59"/>
                <a:gd name="T72" fmla="*/ 44 w 121"/>
                <a:gd name="T73" fmla="*/ 7 h 59"/>
                <a:gd name="T74" fmla="*/ 47 w 121"/>
                <a:gd name="T75" fmla="*/ 7 h 59"/>
                <a:gd name="T76" fmla="*/ 51 w 121"/>
                <a:gd name="T77" fmla="*/ 22 h 59"/>
                <a:gd name="T78" fmla="*/ 76 w 121"/>
                <a:gd name="T79" fmla="*/ 23 h 59"/>
                <a:gd name="T80" fmla="*/ 82 w 121"/>
                <a:gd name="T81" fmla="*/ 18 h 59"/>
                <a:gd name="T82" fmla="*/ 87 w 121"/>
                <a:gd name="T83" fmla="*/ 11 h 59"/>
                <a:gd name="T84" fmla="*/ 94 w 121"/>
                <a:gd name="T85" fmla="*/ 9 h 59"/>
                <a:gd name="T86" fmla="*/ 102 w 121"/>
                <a:gd name="T87" fmla="*/ 2 h 59"/>
                <a:gd name="T88" fmla="*/ 108 w 121"/>
                <a:gd name="T89" fmla="*/ 2 h 59"/>
                <a:gd name="T90" fmla="*/ 112 w 121"/>
                <a:gd name="T91" fmla="*/ 0 h 5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21"/>
                <a:gd name="T139" fmla="*/ 0 h 59"/>
                <a:gd name="T140" fmla="*/ 121 w 121"/>
                <a:gd name="T141" fmla="*/ 59 h 5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21" h="59">
                  <a:moveTo>
                    <a:pt x="112" y="0"/>
                  </a:moveTo>
                  <a:lnTo>
                    <a:pt x="112" y="0"/>
                  </a:lnTo>
                  <a:lnTo>
                    <a:pt x="115" y="0"/>
                  </a:lnTo>
                  <a:lnTo>
                    <a:pt x="117" y="0"/>
                  </a:lnTo>
                  <a:lnTo>
                    <a:pt x="121" y="2"/>
                  </a:lnTo>
                  <a:lnTo>
                    <a:pt x="121" y="4"/>
                  </a:lnTo>
                  <a:lnTo>
                    <a:pt x="113" y="2"/>
                  </a:lnTo>
                  <a:lnTo>
                    <a:pt x="114" y="4"/>
                  </a:lnTo>
                  <a:lnTo>
                    <a:pt x="115" y="5"/>
                  </a:lnTo>
                  <a:lnTo>
                    <a:pt x="116" y="9"/>
                  </a:lnTo>
                  <a:lnTo>
                    <a:pt x="113" y="8"/>
                  </a:lnTo>
                  <a:lnTo>
                    <a:pt x="109" y="9"/>
                  </a:lnTo>
                  <a:lnTo>
                    <a:pt x="109" y="11"/>
                  </a:lnTo>
                  <a:lnTo>
                    <a:pt x="109" y="13"/>
                  </a:lnTo>
                  <a:lnTo>
                    <a:pt x="108" y="14"/>
                  </a:lnTo>
                  <a:lnTo>
                    <a:pt x="104" y="14"/>
                  </a:lnTo>
                  <a:lnTo>
                    <a:pt x="101" y="20"/>
                  </a:lnTo>
                  <a:lnTo>
                    <a:pt x="100" y="22"/>
                  </a:lnTo>
                  <a:lnTo>
                    <a:pt x="97" y="24"/>
                  </a:lnTo>
                  <a:lnTo>
                    <a:pt x="96" y="24"/>
                  </a:lnTo>
                  <a:lnTo>
                    <a:pt x="95" y="24"/>
                  </a:lnTo>
                  <a:lnTo>
                    <a:pt x="94" y="24"/>
                  </a:lnTo>
                  <a:lnTo>
                    <a:pt x="92" y="24"/>
                  </a:lnTo>
                  <a:lnTo>
                    <a:pt x="78" y="37"/>
                  </a:lnTo>
                  <a:lnTo>
                    <a:pt x="76" y="41"/>
                  </a:lnTo>
                  <a:lnTo>
                    <a:pt x="76" y="42"/>
                  </a:lnTo>
                  <a:lnTo>
                    <a:pt x="74" y="43"/>
                  </a:lnTo>
                  <a:lnTo>
                    <a:pt x="72" y="44"/>
                  </a:lnTo>
                  <a:lnTo>
                    <a:pt x="67" y="45"/>
                  </a:lnTo>
                  <a:lnTo>
                    <a:pt x="65" y="42"/>
                  </a:lnTo>
                  <a:lnTo>
                    <a:pt x="62" y="42"/>
                  </a:lnTo>
                  <a:lnTo>
                    <a:pt x="59" y="42"/>
                  </a:lnTo>
                  <a:lnTo>
                    <a:pt x="54" y="50"/>
                  </a:lnTo>
                  <a:lnTo>
                    <a:pt x="52" y="53"/>
                  </a:lnTo>
                  <a:lnTo>
                    <a:pt x="50" y="56"/>
                  </a:lnTo>
                  <a:lnTo>
                    <a:pt x="43" y="55"/>
                  </a:lnTo>
                  <a:lnTo>
                    <a:pt x="33" y="56"/>
                  </a:lnTo>
                  <a:lnTo>
                    <a:pt x="24" y="59"/>
                  </a:lnTo>
                  <a:lnTo>
                    <a:pt x="20" y="57"/>
                  </a:lnTo>
                  <a:lnTo>
                    <a:pt x="19" y="55"/>
                  </a:lnTo>
                  <a:lnTo>
                    <a:pt x="18" y="52"/>
                  </a:lnTo>
                  <a:lnTo>
                    <a:pt x="18" y="50"/>
                  </a:lnTo>
                  <a:lnTo>
                    <a:pt x="17" y="49"/>
                  </a:lnTo>
                  <a:lnTo>
                    <a:pt x="14" y="48"/>
                  </a:lnTo>
                  <a:lnTo>
                    <a:pt x="11" y="48"/>
                  </a:lnTo>
                  <a:lnTo>
                    <a:pt x="9" y="49"/>
                  </a:lnTo>
                  <a:lnTo>
                    <a:pt x="6" y="48"/>
                  </a:lnTo>
                  <a:lnTo>
                    <a:pt x="2" y="44"/>
                  </a:lnTo>
                  <a:lnTo>
                    <a:pt x="0" y="42"/>
                  </a:lnTo>
                  <a:lnTo>
                    <a:pt x="0" y="41"/>
                  </a:lnTo>
                  <a:lnTo>
                    <a:pt x="4" y="41"/>
                  </a:lnTo>
                  <a:lnTo>
                    <a:pt x="11" y="43"/>
                  </a:lnTo>
                  <a:lnTo>
                    <a:pt x="17" y="43"/>
                  </a:lnTo>
                  <a:lnTo>
                    <a:pt x="20" y="39"/>
                  </a:lnTo>
                  <a:lnTo>
                    <a:pt x="26" y="37"/>
                  </a:lnTo>
                  <a:lnTo>
                    <a:pt x="31" y="34"/>
                  </a:lnTo>
                  <a:lnTo>
                    <a:pt x="33" y="31"/>
                  </a:lnTo>
                  <a:lnTo>
                    <a:pt x="34" y="29"/>
                  </a:lnTo>
                  <a:lnTo>
                    <a:pt x="37" y="29"/>
                  </a:lnTo>
                  <a:lnTo>
                    <a:pt x="39" y="29"/>
                  </a:lnTo>
                  <a:lnTo>
                    <a:pt x="44" y="30"/>
                  </a:lnTo>
                  <a:lnTo>
                    <a:pt x="44" y="28"/>
                  </a:lnTo>
                  <a:lnTo>
                    <a:pt x="45" y="25"/>
                  </a:lnTo>
                  <a:lnTo>
                    <a:pt x="38" y="20"/>
                  </a:lnTo>
                  <a:lnTo>
                    <a:pt x="35" y="16"/>
                  </a:lnTo>
                  <a:lnTo>
                    <a:pt x="33" y="11"/>
                  </a:lnTo>
                  <a:lnTo>
                    <a:pt x="33" y="9"/>
                  </a:lnTo>
                  <a:lnTo>
                    <a:pt x="33" y="8"/>
                  </a:lnTo>
                  <a:lnTo>
                    <a:pt x="31" y="5"/>
                  </a:lnTo>
                  <a:lnTo>
                    <a:pt x="28" y="4"/>
                  </a:lnTo>
                  <a:lnTo>
                    <a:pt x="27" y="1"/>
                  </a:lnTo>
                  <a:lnTo>
                    <a:pt x="33" y="2"/>
                  </a:lnTo>
                  <a:lnTo>
                    <a:pt x="37" y="2"/>
                  </a:lnTo>
                  <a:lnTo>
                    <a:pt x="39" y="3"/>
                  </a:lnTo>
                  <a:lnTo>
                    <a:pt x="41" y="8"/>
                  </a:lnTo>
                  <a:lnTo>
                    <a:pt x="43" y="8"/>
                  </a:lnTo>
                  <a:lnTo>
                    <a:pt x="44" y="7"/>
                  </a:lnTo>
                  <a:lnTo>
                    <a:pt x="45" y="7"/>
                  </a:lnTo>
                  <a:lnTo>
                    <a:pt x="47" y="7"/>
                  </a:lnTo>
                  <a:lnTo>
                    <a:pt x="47" y="14"/>
                  </a:lnTo>
                  <a:lnTo>
                    <a:pt x="51" y="22"/>
                  </a:lnTo>
                  <a:lnTo>
                    <a:pt x="64" y="23"/>
                  </a:lnTo>
                  <a:lnTo>
                    <a:pt x="71" y="23"/>
                  </a:lnTo>
                  <a:lnTo>
                    <a:pt x="76" y="23"/>
                  </a:lnTo>
                  <a:lnTo>
                    <a:pt x="80" y="21"/>
                  </a:lnTo>
                  <a:lnTo>
                    <a:pt x="82" y="18"/>
                  </a:lnTo>
                  <a:lnTo>
                    <a:pt x="85" y="15"/>
                  </a:lnTo>
                  <a:lnTo>
                    <a:pt x="87" y="11"/>
                  </a:lnTo>
                  <a:lnTo>
                    <a:pt x="90" y="10"/>
                  </a:lnTo>
                  <a:lnTo>
                    <a:pt x="94" y="9"/>
                  </a:lnTo>
                  <a:lnTo>
                    <a:pt x="97" y="5"/>
                  </a:lnTo>
                  <a:lnTo>
                    <a:pt x="100" y="3"/>
                  </a:lnTo>
                  <a:lnTo>
                    <a:pt x="102" y="2"/>
                  </a:lnTo>
                  <a:lnTo>
                    <a:pt x="106" y="2"/>
                  </a:lnTo>
                  <a:lnTo>
                    <a:pt x="108" y="2"/>
                  </a:lnTo>
                  <a:lnTo>
                    <a:pt x="110" y="1"/>
                  </a:lnTo>
                  <a:lnTo>
                    <a:pt x="112" y="0"/>
                  </a:lnTo>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29" name="Freeform 572"/>
            <p:cNvSpPr>
              <a:spLocks/>
            </p:cNvSpPr>
            <p:nvPr/>
          </p:nvSpPr>
          <p:spPr bwMode="auto">
            <a:xfrm>
              <a:off x="1248" y="1347"/>
              <a:ext cx="66" cy="35"/>
            </a:xfrm>
            <a:custGeom>
              <a:avLst/>
              <a:gdLst>
                <a:gd name="T0" fmla="*/ 29 w 66"/>
                <a:gd name="T1" fmla="*/ 0 h 35"/>
                <a:gd name="T2" fmla="*/ 33 w 66"/>
                <a:gd name="T3" fmla="*/ 0 h 35"/>
                <a:gd name="T4" fmla="*/ 34 w 66"/>
                <a:gd name="T5" fmla="*/ 2 h 35"/>
                <a:gd name="T6" fmla="*/ 37 w 66"/>
                <a:gd name="T7" fmla="*/ 4 h 35"/>
                <a:gd name="T8" fmla="*/ 45 w 66"/>
                <a:gd name="T9" fmla="*/ 1 h 35"/>
                <a:gd name="T10" fmla="*/ 58 w 66"/>
                <a:gd name="T11" fmla="*/ 1 h 35"/>
                <a:gd name="T12" fmla="*/ 65 w 66"/>
                <a:gd name="T13" fmla="*/ 3 h 35"/>
                <a:gd name="T14" fmla="*/ 64 w 66"/>
                <a:gd name="T15" fmla="*/ 4 h 35"/>
                <a:gd name="T16" fmla="*/ 58 w 66"/>
                <a:gd name="T17" fmla="*/ 4 h 35"/>
                <a:gd name="T18" fmla="*/ 55 w 66"/>
                <a:gd name="T19" fmla="*/ 3 h 35"/>
                <a:gd name="T20" fmla="*/ 50 w 66"/>
                <a:gd name="T21" fmla="*/ 4 h 35"/>
                <a:gd name="T22" fmla="*/ 48 w 66"/>
                <a:gd name="T23" fmla="*/ 7 h 35"/>
                <a:gd name="T24" fmla="*/ 47 w 66"/>
                <a:gd name="T25" fmla="*/ 8 h 35"/>
                <a:gd name="T26" fmla="*/ 41 w 66"/>
                <a:gd name="T27" fmla="*/ 8 h 35"/>
                <a:gd name="T28" fmla="*/ 38 w 66"/>
                <a:gd name="T29" fmla="*/ 11 h 35"/>
                <a:gd name="T30" fmla="*/ 34 w 66"/>
                <a:gd name="T31" fmla="*/ 14 h 35"/>
                <a:gd name="T32" fmla="*/ 23 w 66"/>
                <a:gd name="T33" fmla="*/ 19 h 35"/>
                <a:gd name="T34" fmla="*/ 19 w 66"/>
                <a:gd name="T35" fmla="*/ 23 h 35"/>
                <a:gd name="T36" fmla="*/ 13 w 66"/>
                <a:gd name="T37" fmla="*/ 30 h 35"/>
                <a:gd name="T38" fmla="*/ 13 w 66"/>
                <a:gd name="T39" fmla="*/ 32 h 35"/>
                <a:gd name="T40" fmla="*/ 13 w 66"/>
                <a:gd name="T41" fmla="*/ 33 h 35"/>
                <a:gd name="T42" fmla="*/ 4 w 66"/>
                <a:gd name="T43" fmla="*/ 33 h 35"/>
                <a:gd name="T44" fmla="*/ 3 w 66"/>
                <a:gd name="T45" fmla="*/ 32 h 35"/>
                <a:gd name="T46" fmla="*/ 2 w 66"/>
                <a:gd name="T47" fmla="*/ 32 h 35"/>
                <a:gd name="T48" fmla="*/ 0 w 66"/>
                <a:gd name="T49" fmla="*/ 29 h 35"/>
                <a:gd name="T50" fmla="*/ 3 w 66"/>
                <a:gd name="T51" fmla="*/ 28 h 35"/>
                <a:gd name="T52" fmla="*/ 5 w 66"/>
                <a:gd name="T53" fmla="*/ 28 h 35"/>
                <a:gd name="T54" fmla="*/ 9 w 66"/>
                <a:gd name="T55" fmla="*/ 22 h 35"/>
                <a:gd name="T56" fmla="*/ 12 w 66"/>
                <a:gd name="T57" fmla="*/ 17 h 35"/>
                <a:gd name="T58" fmla="*/ 18 w 66"/>
                <a:gd name="T59" fmla="*/ 14 h 35"/>
                <a:gd name="T60" fmla="*/ 23 w 66"/>
                <a:gd name="T61" fmla="*/ 9 h 35"/>
                <a:gd name="T62" fmla="*/ 23 w 66"/>
                <a:gd name="T63" fmla="*/ 7 h 35"/>
                <a:gd name="T64" fmla="*/ 23 w 66"/>
                <a:gd name="T65" fmla="*/ 4 h 35"/>
                <a:gd name="T66" fmla="*/ 29 w 66"/>
                <a:gd name="T67" fmla="*/ 0 h 3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6"/>
                <a:gd name="T103" fmla="*/ 0 h 35"/>
                <a:gd name="T104" fmla="*/ 66 w 66"/>
                <a:gd name="T105" fmla="*/ 35 h 3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6" h="35">
                  <a:moveTo>
                    <a:pt x="29" y="0"/>
                  </a:moveTo>
                  <a:lnTo>
                    <a:pt x="29" y="0"/>
                  </a:lnTo>
                  <a:lnTo>
                    <a:pt x="31" y="0"/>
                  </a:lnTo>
                  <a:lnTo>
                    <a:pt x="33" y="0"/>
                  </a:lnTo>
                  <a:lnTo>
                    <a:pt x="34" y="2"/>
                  </a:lnTo>
                  <a:lnTo>
                    <a:pt x="37" y="4"/>
                  </a:lnTo>
                  <a:lnTo>
                    <a:pt x="45" y="3"/>
                  </a:lnTo>
                  <a:lnTo>
                    <a:pt x="45" y="1"/>
                  </a:lnTo>
                  <a:lnTo>
                    <a:pt x="58" y="1"/>
                  </a:lnTo>
                  <a:lnTo>
                    <a:pt x="65" y="3"/>
                  </a:lnTo>
                  <a:lnTo>
                    <a:pt x="66" y="4"/>
                  </a:lnTo>
                  <a:lnTo>
                    <a:pt x="64" y="4"/>
                  </a:lnTo>
                  <a:lnTo>
                    <a:pt x="58" y="4"/>
                  </a:lnTo>
                  <a:lnTo>
                    <a:pt x="55" y="3"/>
                  </a:lnTo>
                  <a:lnTo>
                    <a:pt x="52" y="3"/>
                  </a:lnTo>
                  <a:lnTo>
                    <a:pt x="50" y="4"/>
                  </a:lnTo>
                  <a:lnTo>
                    <a:pt x="48" y="7"/>
                  </a:lnTo>
                  <a:lnTo>
                    <a:pt x="47" y="8"/>
                  </a:lnTo>
                  <a:lnTo>
                    <a:pt x="45" y="8"/>
                  </a:lnTo>
                  <a:lnTo>
                    <a:pt x="41" y="8"/>
                  </a:lnTo>
                  <a:lnTo>
                    <a:pt x="38" y="11"/>
                  </a:lnTo>
                  <a:lnTo>
                    <a:pt x="34" y="14"/>
                  </a:lnTo>
                  <a:lnTo>
                    <a:pt x="26" y="18"/>
                  </a:lnTo>
                  <a:lnTo>
                    <a:pt x="23" y="19"/>
                  </a:lnTo>
                  <a:lnTo>
                    <a:pt x="19" y="23"/>
                  </a:lnTo>
                  <a:lnTo>
                    <a:pt x="16" y="26"/>
                  </a:lnTo>
                  <a:lnTo>
                    <a:pt x="13" y="30"/>
                  </a:lnTo>
                  <a:lnTo>
                    <a:pt x="13" y="32"/>
                  </a:lnTo>
                  <a:lnTo>
                    <a:pt x="13" y="33"/>
                  </a:lnTo>
                  <a:lnTo>
                    <a:pt x="9" y="35"/>
                  </a:lnTo>
                  <a:lnTo>
                    <a:pt x="4" y="33"/>
                  </a:lnTo>
                  <a:lnTo>
                    <a:pt x="3" y="32"/>
                  </a:lnTo>
                  <a:lnTo>
                    <a:pt x="2" y="32"/>
                  </a:lnTo>
                  <a:lnTo>
                    <a:pt x="0" y="31"/>
                  </a:lnTo>
                  <a:lnTo>
                    <a:pt x="0" y="29"/>
                  </a:lnTo>
                  <a:lnTo>
                    <a:pt x="3" y="28"/>
                  </a:lnTo>
                  <a:lnTo>
                    <a:pt x="5" y="28"/>
                  </a:lnTo>
                  <a:lnTo>
                    <a:pt x="6" y="25"/>
                  </a:lnTo>
                  <a:lnTo>
                    <a:pt x="9" y="22"/>
                  </a:lnTo>
                  <a:lnTo>
                    <a:pt x="10" y="19"/>
                  </a:lnTo>
                  <a:lnTo>
                    <a:pt x="12" y="17"/>
                  </a:lnTo>
                  <a:lnTo>
                    <a:pt x="18" y="14"/>
                  </a:lnTo>
                  <a:lnTo>
                    <a:pt x="20" y="11"/>
                  </a:lnTo>
                  <a:lnTo>
                    <a:pt x="23" y="9"/>
                  </a:lnTo>
                  <a:lnTo>
                    <a:pt x="23" y="7"/>
                  </a:lnTo>
                  <a:lnTo>
                    <a:pt x="23" y="4"/>
                  </a:lnTo>
                  <a:lnTo>
                    <a:pt x="26" y="2"/>
                  </a:lnTo>
                  <a:lnTo>
                    <a:pt x="29" y="0"/>
                  </a:lnTo>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30" name="Freeform 573"/>
            <p:cNvSpPr>
              <a:spLocks/>
            </p:cNvSpPr>
            <p:nvPr/>
          </p:nvSpPr>
          <p:spPr bwMode="auto">
            <a:xfrm>
              <a:off x="1370" y="1387"/>
              <a:ext cx="19" cy="37"/>
            </a:xfrm>
            <a:custGeom>
              <a:avLst/>
              <a:gdLst>
                <a:gd name="T0" fmla="*/ 12 w 19"/>
                <a:gd name="T1" fmla="*/ 0 h 37"/>
                <a:gd name="T2" fmla="*/ 12 w 19"/>
                <a:gd name="T3" fmla="*/ 0 h 37"/>
                <a:gd name="T4" fmla="*/ 14 w 19"/>
                <a:gd name="T5" fmla="*/ 2 h 37"/>
                <a:gd name="T6" fmla="*/ 14 w 19"/>
                <a:gd name="T7" fmla="*/ 4 h 37"/>
                <a:gd name="T8" fmla="*/ 14 w 19"/>
                <a:gd name="T9" fmla="*/ 4 h 37"/>
                <a:gd name="T10" fmla="*/ 19 w 19"/>
                <a:gd name="T11" fmla="*/ 4 h 37"/>
                <a:gd name="T12" fmla="*/ 19 w 19"/>
                <a:gd name="T13" fmla="*/ 4 h 37"/>
                <a:gd name="T14" fmla="*/ 16 w 19"/>
                <a:gd name="T15" fmla="*/ 11 h 37"/>
                <a:gd name="T16" fmla="*/ 16 w 19"/>
                <a:gd name="T17" fmla="*/ 11 h 37"/>
                <a:gd name="T18" fmla="*/ 13 w 19"/>
                <a:gd name="T19" fmla="*/ 13 h 37"/>
                <a:gd name="T20" fmla="*/ 13 w 19"/>
                <a:gd name="T21" fmla="*/ 13 h 37"/>
                <a:gd name="T22" fmla="*/ 13 w 19"/>
                <a:gd name="T23" fmla="*/ 16 h 37"/>
                <a:gd name="T24" fmla="*/ 14 w 19"/>
                <a:gd name="T25" fmla="*/ 17 h 37"/>
                <a:gd name="T26" fmla="*/ 15 w 19"/>
                <a:gd name="T27" fmla="*/ 18 h 37"/>
                <a:gd name="T28" fmla="*/ 15 w 19"/>
                <a:gd name="T29" fmla="*/ 20 h 37"/>
                <a:gd name="T30" fmla="*/ 15 w 19"/>
                <a:gd name="T31" fmla="*/ 20 h 37"/>
                <a:gd name="T32" fmla="*/ 12 w 19"/>
                <a:gd name="T33" fmla="*/ 22 h 37"/>
                <a:gd name="T34" fmla="*/ 12 w 19"/>
                <a:gd name="T35" fmla="*/ 22 h 37"/>
                <a:gd name="T36" fmla="*/ 11 w 19"/>
                <a:gd name="T37" fmla="*/ 29 h 37"/>
                <a:gd name="T38" fmla="*/ 11 w 19"/>
                <a:gd name="T39" fmla="*/ 32 h 37"/>
                <a:gd name="T40" fmla="*/ 9 w 19"/>
                <a:gd name="T41" fmla="*/ 33 h 37"/>
                <a:gd name="T42" fmla="*/ 8 w 19"/>
                <a:gd name="T43" fmla="*/ 34 h 37"/>
                <a:gd name="T44" fmla="*/ 2 w 19"/>
                <a:gd name="T45" fmla="*/ 37 h 37"/>
                <a:gd name="T46" fmla="*/ 2 w 19"/>
                <a:gd name="T47" fmla="*/ 37 h 37"/>
                <a:gd name="T48" fmla="*/ 2 w 19"/>
                <a:gd name="T49" fmla="*/ 33 h 37"/>
                <a:gd name="T50" fmla="*/ 2 w 19"/>
                <a:gd name="T51" fmla="*/ 29 h 37"/>
                <a:gd name="T52" fmla="*/ 2 w 19"/>
                <a:gd name="T53" fmla="*/ 29 h 37"/>
                <a:gd name="T54" fmla="*/ 0 w 19"/>
                <a:gd name="T55" fmla="*/ 22 h 37"/>
                <a:gd name="T56" fmla="*/ 0 w 19"/>
                <a:gd name="T57" fmla="*/ 19 h 37"/>
                <a:gd name="T58" fmla="*/ 2 w 19"/>
                <a:gd name="T59" fmla="*/ 16 h 37"/>
                <a:gd name="T60" fmla="*/ 2 w 19"/>
                <a:gd name="T61" fmla="*/ 16 h 37"/>
                <a:gd name="T62" fmla="*/ 7 w 19"/>
                <a:gd name="T63" fmla="*/ 7 h 37"/>
                <a:gd name="T64" fmla="*/ 12 w 19"/>
                <a:gd name="T65" fmla="*/ 0 h 37"/>
                <a:gd name="T66" fmla="*/ 12 w 19"/>
                <a:gd name="T67" fmla="*/ 0 h 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9"/>
                <a:gd name="T103" fmla="*/ 0 h 37"/>
                <a:gd name="T104" fmla="*/ 19 w 19"/>
                <a:gd name="T105" fmla="*/ 37 h 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9" h="37">
                  <a:moveTo>
                    <a:pt x="12" y="0"/>
                  </a:moveTo>
                  <a:lnTo>
                    <a:pt x="12" y="0"/>
                  </a:lnTo>
                  <a:lnTo>
                    <a:pt x="14" y="2"/>
                  </a:lnTo>
                  <a:lnTo>
                    <a:pt x="14" y="4"/>
                  </a:lnTo>
                  <a:lnTo>
                    <a:pt x="19" y="4"/>
                  </a:lnTo>
                  <a:lnTo>
                    <a:pt x="16" y="11"/>
                  </a:lnTo>
                  <a:lnTo>
                    <a:pt x="13" y="13"/>
                  </a:lnTo>
                  <a:lnTo>
                    <a:pt x="13" y="16"/>
                  </a:lnTo>
                  <a:lnTo>
                    <a:pt x="14" y="17"/>
                  </a:lnTo>
                  <a:lnTo>
                    <a:pt x="15" y="18"/>
                  </a:lnTo>
                  <a:lnTo>
                    <a:pt x="15" y="20"/>
                  </a:lnTo>
                  <a:lnTo>
                    <a:pt x="12" y="22"/>
                  </a:lnTo>
                  <a:lnTo>
                    <a:pt x="11" y="29"/>
                  </a:lnTo>
                  <a:lnTo>
                    <a:pt x="11" y="32"/>
                  </a:lnTo>
                  <a:lnTo>
                    <a:pt x="9" y="33"/>
                  </a:lnTo>
                  <a:lnTo>
                    <a:pt x="8" y="34"/>
                  </a:lnTo>
                  <a:lnTo>
                    <a:pt x="2" y="37"/>
                  </a:lnTo>
                  <a:lnTo>
                    <a:pt x="2" y="33"/>
                  </a:lnTo>
                  <a:lnTo>
                    <a:pt x="2" y="29"/>
                  </a:lnTo>
                  <a:lnTo>
                    <a:pt x="0" y="22"/>
                  </a:lnTo>
                  <a:lnTo>
                    <a:pt x="0" y="19"/>
                  </a:lnTo>
                  <a:lnTo>
                    <a:pt x="2" y="16"/>
                  </a:lnTo>
                  <a:lnTo>
                    <a:pt x="7" y="7"/>
                  </a:lnTo>
                  <a:lnTo>
                    <a:pt x="12" y="0"/>
                  </a:lnTo>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31" name="Freeform 574"/>
            <p:cNvSpPr>
              <a:spLocks/>
            </p:cNvSpPr>
            <p:nvPr/>
          </p:nvSpPr>
          <p:spPr bwMode="auto">
            <a:xfrm>
              <a:off x="1420" y="1474"/>
              <a:ext cx="51" cy="88"/>
            </a:xfrm>
            <a:custGeom>
              <a:avLst/>
              <a:gdLst>
                <a:gd name="T0" fmla="*/ 18 w 51"/>
                <a:gd name="T1" fmla="*/ 0 h 88"/>
                <a:gd name="T2" fmla="*/ 18 w 51"/>
                <a:gd name="T3" fmla="*/ 5 h 88"/>
                <a:gd name="T4" fmla="*/ 21 w 51"/>
                <a:gd name="T5" fmla="*/ 5 h 88"/>
                <a:gd name="T6" fmla="*/ 21 w 51"/>
                <a:gd name="T7" fmla="*/ 18 h 88"/>
                <a:gd name="T8" fmla="*/ 23 w 51"/>
                <a:gd name="T9" fmla="*/ 22 h 88"/>
                <a:gd name="T10" fmla="*/ 26 w 51"/>
                <a:gd name="T11" fmla="*/ 26 h 88"/>
                <a:gd name="T12" fmla="*/ 26 w 51"/>
                <a:gd name="T13" fmla="*/ 30 h 88"/>
                <a:gd name="T14" fmla="*/ 27 w 51"/>
                <a:gd name="T15" fmla="*/ 30 h 88"/>
                <a:gd name="T16" fmla="*/ 33 w 51"/>
                <a:gd name="T17" fmla="*/ 42 h 88"/>
                <a:gd name="T18" fmla="*/ 35 w 51"/>
                <a:gd name="T19" fmla="*/ 43 h 88"/>
                <a:gd name="T20" fmla="*/ 34 w 51"/>
                <a:gd name="T21" fmla="*/ 46 h 88"/>
                <a:gd name="T22" fmla="*/ 34 w 51"/>
                <a:gd name="T23" fmla="*/ 47 h 88"/>
                <a:gd name="T24" fmla="*/ 40 w 51"/>
                <a:gd name="T25" fmla="*/ 60 h 88"/>
                <a:gd name="T26" fmla="*/ 42 w 51"/>
                <a:gd name="T27" fmla="*/ 63 h 88"/>
                <a:gd name="T28" fmla="*/ 47 w 51"/>
                <a:gd name="T29" fmla="*/ 64 h 88"/>
                <a:gd name="T30" fmla="*/ 51 w 51"/>
                <a:gd name="T31" fmla="*/ 64 h 88"/>
                <a:gd name="T32" fmla="*/ 48 w 51"/>
                <a:gd name="T33" fmla="*/ 74 h 88"/>
                <a:gd name="T34" fmla="*/ 50 w 51"/>
                <a:gd name="T35" fmla="*/ 83 h 88"/>
                <a:gd name="T36" fmla="*/ 47 w 51"/>
                <a:gd name="T37" fmla="*/ 84 h 88"/>
                <a:gd name="T38" fmla="*/ 44 w 51"/>
                <a:gd name="T39" fmla="*/ 84 h 88"/>
                <a:gd name="T40" fmla="*/ 44 w 51"/>
                <a:gd name="T41" fmla="*/ 88 h 88"/>
                <a:gd name="T42" fmla="*/ 40 w 51"/>
                <a:gd name="T43" fmla="*/ 88 h 88"/>
                <a:gd name="T44" fmla="*/ 39 w 51"/>
                <a:gd name="T45" fmla="*/ 82 h 88"/>
                <a:gd name="T46" fmla="*/ 39 w 51"/>
                <a:gd name="T47" fmla="*/ 70 h 88"/>
                <a:gd name="T48" fmla="*/ 38 w 51"/>
                <a:gd name="T49" fmla="*/ 64 h 88"/>
                <a:gd name="T50" fmla="*/ 33 w 51"/>
                <a:gd name="T51" fmla="*/ 64 h 88"/>
                <a:gd name="T52" fmla="*/ 33 w 51"/>
                <a:gd name="T53" fmla="*/ 57 h 88"/>
                <a:gd name="T54" fmla="*/ 30 w 51"/>
                <a:gd name="T55" fmla="*/ 57 h 88"/>
                <a:gd name="T56" fmla="*/ 26 w 51"/>
                <a:gd name="T57" fmla="*/ 57 h 88"/>
                <a:gd name="T58" fmla="*/ 28 w 51"/>
                <a:gd name="T59" fmla="*/ 47 h 88"/>
                <a:gd name="T60" fmla="*/ 25 w 51"/>
                <a:gd name="T61" fmla="*/ 44 h 88"/>
                <a:gd name="T62" fmla="*/ 21 w 51"/>
                <a:gd name="T63" fmla="*/ 46 h 88"/>
                <a:gd name="T64" fmla="*/ 21 w 51"/>
                <a:gd name="T65" fmla="*/ 46 h 88"/>
                <a:gd name="T66" fmla="*/ 20 w 51"/>
                <a:gd name="T67" fmla="*/ 46 h 88"/>
                <a:gd name="T68" fmla="*/ 18 w 51"/>
                <a:gd name="T69" fmla="*/ 43 h 88"/>
                <a:gd name="T70" fmla="*/ 16 w 51"/>
                <a:gd name="T71" fmla="*/ 41 h 88"/>
                <a:gd name="T72" fmla="*/ 10 w 51"/>
                <a:gd name="T73" fmla="*/ 37 h 88"/>
                <a:gd name="T74" fmla="*/ 9 w 51"/>
                <a:gd name="T75" fmla="*/ 36 h 88"/>
                <a:gd name="T76" fmla="*/ 7 w 51"/>
                <a:gd name="T77" fmla="*/ 29 h 88"/>
                <a:gd name="T78" fmla="*/ 9 w 51"/>
                <a:gd name="T79" fmla="*/ 28 h 88"/>
                <a:gd name="T80" fmla="*/ 11 w 51"/>
                <a:gd name="T81" fmla="*/ 27 h 88"/>
                <a:gd name="T82" fmla="*/ 0 w 51"/>
                <a:gd name="T83" fmla="*/ 21 h 88"/>
                <a:gd name="T84" fmla="*/ 9 w 51"/>
                <a:gd name="T85" fmla="*/ 7 h 88"/>
                <a:gd name="T86" fmla="*/ 16 w 51"/>
                <a:gd name="T87" fmla="*/ 8 h 88"/>
                <a:gd name="T88" fmla="*/ 16 w 51"/>
                <a:gd name="T89" fmla="*/ 5 h 88"/>
                <a:gd name="T90" fmla="*/ 16 w 51"/>
                <a:gd name="T91" fmla="*/ 4 h 88"/>
                <a:gd name="T92" fmla="*/ 18 w 51"/>
                <a:gd name="T93" fmla="*/ 0 h 8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1"/>
                <a:gd name="T142" fmla="*/ 0 h 88"/>
                <a:gd name="T143" fmla="*/ 51 w 51"/>
                <a:gd name="T144" fmla="*/ 88 h 8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1" h="88">
                  <a:moveTo>
                    <a:pt x="18" y="0"/>
                  </a:moveTo>
                  <a:lnTo>
                    <a:pt x="18" y="0"/>
                  </a:lnTo>
                  <a:lnTo>
                    <a:pt x="18" y="5"/>
                  </a:lnTo>
                  <a:lnTo>
                    <a:pt x="21" y="5"/>
                  </a:lnTo>
                  <a:lnTo>
                    <a:pt x="21" y="14"/>
                  </a:lnTo>
                  <a:lnTo>
                    <a:pt x="21" y="18"/>
                  </a:lnTo>
                  <a:lnTo>
                    <a:pt x="23" y="22"/>
                  </a:lnTo>
                  <a:lnTo>
                    <a:pt x="26" y="26"/>
                  </a:lnTo>
                  <a:lnTo>
                    <a:pt x="26" y="28"/>
                  </a:lnTo>
                  <a:lnTo>
                    <a:pt x="26" y="30"/>
                  </a:lnTo>
                  <a:lnTo>
                    <a:pt x="27" y="30"/>
                  </a:lnTo>
                  <a:lnTo>
                    <a:pt x="30" y="36"/>
                  </a:lnTo>
                  <a:lnTo>
                    <a:pt x="33" y="42"/>
                  </a:lnTo>
                  <a:lnTo>
                    <a:pt x="35" y="43"/>
                  </a:lnTo>
                  <a:lnTo>
                    <a:pt x="35" y="44"/>
                  </a:lnTo>
                  <a:lnTo>
                    <a:pt x="34" y="46"/>
                  </a:lnTo>
                  <a:lnTo>
                    <a:pt x="34" y="47"/>
                  </a:lnTo>
                  <a:lnTo>
                    <a:pt x="38" y="55"/>
                  </a:lnTo>
                  <a:lnTo>
                    <a:pt x="40" y="60"/>
                  </a:lnTo>
                  <a:lnTo>
                    <a:pt x="42" y="62"/>
                  </a:lnTo>
                  <a:lnTo>
                    <a:pt x="42" y="63"/>
                  </a:lnTo>
                  <a:lnTo>
                    <a:pt x="47" y="64"/>
                  </a:lnTo>
                  <a:lnTo>
                    <a:pt x="51" y="64"/>
                  </a:lnTo>
                  <a:lnTo>
                    <a:pt x="50" y="69"/>
                  </a:lnTo>
                  <a:lnTo>
                    <a:pt x="48" y="74"/>
                  </a:lnTo>
                  <a:lnTo>
                    <a:pt x="48" y="78"/>
                  </a:lnTo>
                  <a:lnTo>
                    <a:pt x="50" y="83"/>
                  </a:lnTo>
                  <a:lnTo>
                    <a:pt x="47" y="84"/>
                  </a:lnTo>
                  <a:lnTo>
                    <a:pt x="44" y="84"/>
                  </a:lnTo>
                  <a:lnTo>
                    <a:pt x="44" y="88"/>
                  </a:lnTo>
                  <a:lnTo>
                    <a:pt x="41" y="88"/>
                  </a:lnTo>
                  <a:lnTo>
                    <a:pt x="40" y="88"/>
                  </a:lnTo>
                  <a:lnTo>
                    <a:pt x="39" y="82"/>
                  </a:lnTo>
                  <a:lnTo>
                    <a:pt x="39" y="76"/>
                  </a:lnTo>
                  <a:lnTo>
                    <a:pt x="39" y="70"/>
                  </a:lnTo>
                  <a:lnTo>
                    <a:pt x="38" y="64"/>
                  </a:lnTo>
                  <a:lnTo>
                    <a:pt x="33" y="64"/>
                  </a:lnTo>
                  <a:lnTo>
                    <a:pt x="34" y="60"/>
                  </a:lnTo>
                  <a:lnTo>
                    <a:pt x="33" y="57"/>
                  </a:lnTo>
                  <a:lnTo>
                    <a:pt x="30" y="57"/>
                  </a:lnTo>
                  <a:lnTo>
                    <a:pt x="26" y="57"/>
                  </a:lnTo>
                  <a:lnTo>
                    <a:pt x="26" y="53"/>
                  </a:lnTo>
                  <a:lnTo>
                    <a:pt x="28" y="47"/>
                  </a:lnTo>
                  <a:lnTo>
                    <a:pt x="25" y="44"/>
                  </a:lnTo>
                  <a:lnTo>
                    <a:pt x="24" y="44"/>
                  </a:lnTo>
                  <a:lnTo>
                    <a:pt x="21" y="46"/>
                  </a:lnTo>
                  <a:lnTo>
                    <a:pt x="21" y="47"/>
                  </a:lnTo>
                  <a:lnTo>
                    <a:pt x="20" y="46"/>
                  </a:lnTo>
                  <a:lnTo>
                    <a:pt x="18" y="43"/>
                  </a:lnTo>
                  <a:lnTo>
                    <a:pt x="16" y="41"/>
                  </a:lnTo>
                  <a:lnTo>
                    <a:pt x="12" y="39"/>
                  </a:lnTo>
                  <a:lnTo>
                    <a:pt x="10" y="37"/>
                  </a:lnTo>
                  <a:lnTo>
                    <a:pt x="9" y="36"/>
                  </a:lnTo>
                  <a:lnTo>
                    <a:pt x="7" y="33"/>
                  </a:lnTo>
                  <a:lnTo>
                    <a:pt x="7" y="29"/>
                  </a:lnTo>
                  <a:lnTo>
                    <a:pt x="9" y="28"/>
                  </a:lnTo>
                  <a:lnTo>
                    <a:pt x="11" y="27"/>
                  </a:lnTo>
                  <a:lnTo>
                    <a:pt x="4" y="26"/>
                  </a:lnTo>
                  <a:lnTo>
                    <a:pt x="0" y="21"/>
                  </a:lnTo>
                  <a:lnTo>
                    <a:pt x="9" y="7"/>
                  </a:lnTo>
                  <a:lnTo>
                    <a:pt x="16" y="8"/>
                  </a:lnTo>
                  <a:lnTo>
                    <a:pt x="16" y="5"/>
                  </a:lnTo>
                  <a:lnTo>
                    <a:pt x="16" y="4"/>
                  </a:lnTo>
                  <a:lnTo>
                    <a:pt x="14" y="2"/>
                  </a:lnTo>
                  <a:lnTo>
                    <a:pt x="18" y="0"/>
                  </a:lnTo>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32" name="Freeform 575"/>
            <p:cNvSpPr>
              <a:spLocks/>
            </p:cNvSpPr>
            <p:nvPr/>
          </p:nvSpPr>
          <p:spPr bwMode="auto">
            <a:xfrm>
              <a:off x="1399" y="1496"/>
              <a:ext cx="18" cy="34"/>
            </a:xfrm>
            <a:custGeom>
              <a:avLst/>
              <a:gdLst>
                <a:gd name="T0" fmla="*/ 10 w 18"/>
                <a:gd name="T1" fmla="*/ 0 h 34"/>
                <a:gd name="T2" fmla="*/ 10 w 18"/>
                <a:gd name="T3" fmla="*/ 0 h 34"/>
                <a:gd name="T4" fmla="*/ 13 w 18"/>
                <a:gd name="T5" fmla="*/ 1 h 34"/>
                <a:gd name="T6" fmla="*/ 13 w 18"/>
                <a:gd name="T7" fmla="*/ 4 h 34"/>
                <a:gd name="T8" fmla="*/ 13 w 18"/>
                <a:gd name="T9" fmla="*/ 6 h 34"/>
                <a:gd name="T10" fmla="*/ 11 w 18"/>
                <a:gd name="T11" fmla="*/ 7 h 34"/>
                <a:gd name="T12" fmla="*/ 11 w 18"/>
                <a:gd name="T13" fmla="*/ 7 h 34"/>
                <a:gd name="T14" fmla="*/ 18 w 18"/>
                <a:gd name="T15" fmla="*/ 11 h 34"/>
                <a:gd name="T16" fmla="*/ 18 w 18"/>
                <a:gd name="T17" fmla="*/ 11 h 34"/>
                <a:gd name="T18" fmla="*/ 18 w 18"/>
                <a:gd name="T19" fmla="*/ 24 h 34"/>
                <a:gd name="T20" fmla="*/ 18 w 18"/>
                <a:gd name="T21" fmla="*/ 34 h 34"/>
                <a:gd name="T22" fmla="*/ 18 w 18"/>
                <a:gd name="T23" fmla="*/ 34 h 34"/>
                <a:gd name="T24" fmla="*/ 14 w 18"/>
                <a:gd name="T25" fmla="*/ 34 h 34"/>
                <a:gd name="T26" fmla="*/ 11 w 18"/>
                <a:gd name="T27" fmla="*/ 34 h 34"/>
                <a:gd name="T28" fmla="*/ 11 w 18"/>
                <a:gd name="T29" fmla="*/ 34 h 34"/>
                <a:gd name="T30" fmla="*/ 10 w 18"/>
                <a:gd name="T31" fmla="*/ 32 h 34"/>
                <a:gd name="T32" fmla="*/ 9 w 18"/>
                <a:gd name="T33" fmla="*/ 31 h 34"/>
                <a:gd name="T34" fmla="*/ 9 w 18"/>
                <a:gd name="T35" fmla="*/ 31 h 34"/>
                <a:gd name="T36" fmla="*/ 10 w 18"/>
                <a:gd name="T37" fmla="*/ 29 h 34"/>
                <a:gd name="T38" fmla="*/ 10 w 18"/>
                <a:gd name="T39" fmla="*/ 28 h 34"/>
                <a:gd name="T40" fmla="*/ 11 w 18"/>
                <a:gd name="T41" fmla="*/ 26 h 34"/>
                <a:gd name="T42" fmla="*/ 11 w 18"/>
                <a:gd name="T43" fmla="*/ 26 h 34"/>
                <a:gd name="T44" fmla="*/ 12 w 18"/>
                <a:gd name="T45" fmla="*/ 22 h 34"/>
                <a:gd name="T46" fmla="*/ 11 w 18"/>
                <a:gd name="T47" fmla="*/ 20 h 34"/>
                <a:gd name="T48" fmla="*/ 9 w 18"/>
                <a:gd name="T49" fmla="*/ 14 h 34"/>
                <a:gd name="T50" fmla="*/ 4 w 18"/>
                <a:gd name="T51" fmla="*/ 11 h 34"/>
                <a:gd name="T52" fmla="*/ 0 w 18"/>
                <a:gd name="T53" fmla="*/ 7 h 34"/>
                <a:gd name="T54" fmla="*/ 0 w 18"/>
                <a:gd name="T55" fmla="*/ 7 h 34"/>
                <a:gd name="T56" fmla="*/ 10 w 18"/>
                <a:gd name="T57" fmla="*/ 6 h 34"/>
                <a:gd name="T58" fmla="*/ 10 w 18"/>
                <a:gd name="T59" fmla="*/ 6 h 34"/>
                <a:gd name="T60" fmla="*/ 9 w 18"/>
                <a:gd name="T61" fmla="*/ 5 h 34"/>
                <a:gd name="T62" fmla="*/ 9 w 18"/>
                <a:gd name="T63" fmla="*/ 3 h 34"/>
                <a:gd name="T64" fmla="*/ 9 w 18"/>
                <a:gd name="T65" fmla="*/ 1 h 34"/>
                <a:gd name="T66" fmla="*/ 10 w 18"/>
                <a:gd name="T67" fmla="*/ 0 h 34"/>
                <a:gd name="T68" fmla="*/ 10 w 18"/>
                <a:gd name="T69" fmla="*/ 0 h 3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
                <a:gd name="T106" fmla="*/ 0 h 34"/>
                <a:gd name="T107" fmla="*/ 18 w 18"/>
                <a:gd name="T108" fmla="*/ 34 h 3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 h="34">
                  <a:moveTo>
                    <a:pt x="10" y="0"/>
                  </a:moveTo>
                  <a:lnTo>
                    <a:pt x="10" y="0"/>
                  </a:lnTo>
                  <a:lnTo>
                    <a:pt x="13" y="1"/>
                  </a:lnTo>
                  <a:lnTo>
                    <a:pt x="13" y="4"/>
                  </a:lnTo>
                  <a:lnTo>
                    <a:pt x="13" y="6"/>
                  </a:lnTo>
                  <a:lnTo>
                    <a:pt x="11" y="7"/>
                  </a:lnTo>
                  <a:lnTo>
                    <a:pt x="18" y="11"/>
                  </a:lnTo>
                  <a:lnTo>
                    <a:pt x="18" y="24"/>
                  </a:lnTo>
                  <a:lnTo>
                    <a:pt x="18" y="34"/>
                  </a:lnTo>
                  <a:lnTo>
                    <a:pt x="14" y="34"/>
                  </a:lnTo>
                  <a:lnTo>
                    <a:pt x="11" y="34"/>
                  </a:lnTo>
                  <a:lnTo>
                    <a:pt x="10" y="32"/>
                  </a:lnTo>
                  <a:lnTo>
                    <a:pt x="9" y="31"/>
                  </a:lnTo>
                  <a:lnTo>
                    <a:pt x="10" y="29"/>
                  </a:lnTo>
                  <a:lnTo>
                    <a:pt x="10" y="28"/>
                  </a:lnTo>
                  <a:lnTo>
                    <a:pt x="11" y="26"/>
                  </a:lnTo>
                  <a:lnTo>
                    <a:pt x="12" y="22"/>
                  </a:lnTo>
                  <a:lnTo>
                    <a:pt x="11" y="20"/>
                  </a:lnTo>
                  <a:lnTo>
                    <a:pt x="9" y="14"/>
                  </a:lnTo>
                  <a:lnTo>
                    <a:pt x="4" y="11"/>
                  </a:lnTo>
                  <a:lnTo>
                    <a:pt x="0" y="7"/>
                  </a:lnTo>
                  <a:lnTo>
                    <a:pt x="10" y="6"/>
                  </a:lnTo>
                  <a:lnTo>
                    <a:pt x="9" y="5"/>
                  </a:lnTo>
                  <a:lnTo>
                    <a:pt x="9" y="3"/>
                  </a:lnTo>
                  <a:lnTo>
                    <a:pt x="9" y="1"/>
                  </a:lnTo>
                  <a:lnTo>
                    <a:pt x="10" y="0"/>
                  </a:lnTo>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33" name="Freeform 576"/>
            <p:cNvSpPr>
              <a:spLocks/>
            </p:cNvSpPr>
            <p:nvPr/>
          </p:nvSpPr>
          <p:spPr bwMode="auto">
            <a:xfrm>
              <a:off x="1418" y="1530"/>
              <a:ext cx="23" cy="36"/>
            </a:xfrm>
            <a:custGeom>
              <a:avLst/>
              <a:gdLst>
                <a:gd name="T0" fmla="*/ 2 w 23"/>
                <a:gd name="T1" fmla="*/ 0 h 36"/>
                <a:gd name="T2" fmla="*/ 2 w 23"/>
                <a:gd name="T3" fmla="*/ 0 h 36"/>
                <a:gd name="T4" fmla="*/ 5 w 23"/>
                <a:gd name="T5" fmla="*/ 1 h 36"/>
                <a:gd name="T6" fmla="*/ 6 w 23"/>
                <a:gd name="T7" fmla="*/ 2 h 36"/>
                <a:gd name="T8" fmla="*/ 9 w 23"/>
                <a:gd name="T9" fmla="*/ 7 h 36"/>
                <a:gd name="T10" fmla="*/ 9 w 23"/>
                <a:gd name="T11" fmla="*/ 7 h 36"/>
                <a:gd name="T12" fmla="*/ 13 w 23"/>
                <a:gd name="T13" fmla="*/ 6 h 36"/>
                <a:gd name="T14" fmla="*/ 13 w 23"/>
                <a:gd name="T15" fmla="*/ 6 h 36"/>
                <a:gd name="T16" fmla="*/ 13 w 23"/>
                <a:gd name="T17" fmla="*/ 7 h 36"/>
                <a:gd name="T18" fmla="*/ 13 w 23"/>
                <a:gd name="T19" fmla="*/ 10 h 36"/>
                <a:gd name="T20" fmla="*/ 13 w 23"/>
                <a:gd name="T21" fmla="*/ 14 h 36"/>
                <a:gd name="T22" fmla="*/ 13 w 23"/>
                <a:gd name="T23" fmla="*/ 14 h 36"/>
                <a:gd name="T24" fmla="*/ 15 w 23"/>
                <a:gd name="T25" fmla="*/ 17 h 36"/>
                <a:gd name="T26" fmla="*/ 18 w 23"/>
                <a:gd name="T27" fmla="*/ 18 h 36"/>
                <a:gd name="T28" fmla="*/ 18 w 23"/>
                <a:gd name="T29" fmla="*/ 18 h 36"/>
                <a:gd name="T30" fmla="*/ 19 w 23"/>
                <a:gd name="T31" fmla="*/ 21 h 36"/>
                <a:gd name="T32" fmla="*/ 19 w 23"/>
                <a:gd name="T33" fmla="*/ 25 h 36"/>
                <a:gd name="T34" fmla="*/ 19 w 23"/>
                <a:gd name="T35" fmla="*/ 25 h 36"/>
                <a:gd name="T36" fmla="*/ 23 w 23"/>
                <a:gd name="T37" fmla="*/ 33 h 36"/>
                <a:gd name="T38" fmla="*/ 23 w 23"/>
                <a:gd name="T39" fmla="*/ 33 h 36"/>
                <a:gd name="T40" fmla="*/ 22 w 23"/>
                <a:gd name="T41" fmla="*/ 34 h 36"/>
                <a:gd name="T42" fmla="*/ 21 w 23"/>
                <a:gd name="T43" fmla="*/ 36 h 36"/>
                <a:gd name="T44" fmla="*/ 21 w 23"/>
                <a:gd name="T45" fmla="*/ 36 h 36"/>
                <a:gd name="T46" fmla="*/ 19 w 23"/>
                <a:gd name="T47" fmla="*/ 36 h 36"/>
                <a:gd name="T48" fmla="*/ 15 w 23"/>
                <a:gd name="T49" fmla="*/ 36 h 36"/>
                <a:gd name="T50" fmla="*/ 15 w 23"/>
                <a:gd name="T51" fmla="*/ 36 h 36"/>
                <a:gd name="T52" fmla="*/ 14 w 23"/>
                <a:gd name="T53" fmla="*/ 27 h 36"/>
                <a:gd name="T54" fmla="*/ 14 w 23"/>
                <a:gd name="T55" fmla="*/ 24 h 36"/>
                <a:gd name="T56" fmla="*/ 13 w 23"/>
                <a:gd name="T57" fmla="*/ 19 h 36"/>
                <a:gd name="T58" fmla="*/ 13 w 23"/>
                <a:gd name="T59" fmla="*/ 19 h 36"/>
                <a:gd name="T60" fmla="*/ 11 w 23"/>
                <a:gd name="T61" fmla="*/ 19 h 36"/>
                <a:gd name="T62" fmla="*/ 9 w 23"/>
                <a:gd name="T63" fmla="*/ 18 h 36"/>
                <a:gd name="T64" fmla="*/ 9 w 23"/>
                <a:gd name="T65" fmla="*/ 18 h 36"/>
                <a:gd name="T66" fmla="*/ 9 w 23"/>
                <a:gd name="T67" fmla="*/ 17 h 36"/>
                <a:gd name="T68" fmla="*/ 9 w 23"/>
                <a:gd name="T69" fmla="*/ 15 h 36"/>
                <a:gd name="T70" fmla="*/ 9 w 23"/>
                <a:gd name="T71" fmla="*/ 15 h 36"/>
                <a:gd name="T72" fmla="*/ 7 w 23"/>
                <a:gd name="T73" fmla="*/ 13 h 36"/>
                <a:gd name="T74" fmla="*/ 5 w 23"/>
                <a:gd name="T75" fmla="*/ 11 h 36"/>
                <a:gd name="T76" fmla="*/ 1 w 23"/>
                <a:gd name="T77" fmla="*/ 8 h 36"/>
                <a:gd name="T78" fmla="*/ 0 w 23"/>
                <a:gd name="T79" fmla="*/ 5 h 36"/>
                <a:gd name="T80" fmla="*/ 0 w 23"/>
                <a:gd name="T81" fmla="*/ 5 h 36"/>
                <a:gd name="T82" fmla="*/ 0 w 23"/>
                <a:gd name="T83" fmla="*/ 1 h 36"/>
                <a:gd name="T84" fmla="*/ 1 w 23"/>
                <a:gd name="T85" fmla="*/ 0 h 36"/>
                <a:gd name="T86" fmla="*/ 2 w 23"/>
                <a:gd name="T87" fmla="*/ 0 h 36"/>
                <a:gd name="T88" fmla="*/ 2 w 23"/>
                <a:gd name="T89" fmla="*/ 0 h 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
                <a:gd name="T136" fmla="*/ 0 h 36"/>
                <a:gd name="T137" fmla="*/ 23 w 23"/>
                <a:gd name="T138" fmla="*/ 36 h 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 h="36">
                  <a:moveTo>
                    <a:pt x="2" y="0"/>
                  </a:moveTo>
                  <a:lnTo>
                    <a:pt x="2" y="0"/>
                  </a:lnTo>
                  <a:lnTo>
                    <a:pt x="5" y="1"/>
                  </a:lnTo>
                  <a:lnTo>
                    <a:pt x="6" y="2"/>
                  </a:lnTo>
                  <a:lnTo>
                    <a:pt x="9" y="7"/>
                  </a:lnTo>
                  <a:lnTo>
                    <a:pt x="13" y="6"/>
                  </a:lnTo>
                  <a:lnTo>
                    <a:pt x="13" y="7"/>
                  </a:lnTo>
                  <a:lnTo>
                    <a:pt x="13" y="10"/>
                  </a:lnTo>
                  <a:lnTo>
                    <a:pt x="13" y="14"/>
                  </a:lnTo>
                  <a:lnTo>
                    <a:pt x="15" y="17"/>
                  </a:lnTo>
                  <a:lnTo>
                    <a:pt x="18" y="18"/>
                  </a:lnTo>
                  <a:lnTo>
                    <a:pt x="19" y="21"/>
                  </a:lnTo>
                  <a:lnTo>
                    <a:pt x="19" y="25"/>
                  </a:lnTo>
                  <a:lnTo>
                    <a:pt x="23" y="33"/>
                  </a:lnTo>
                  <a:lnTo>
                    <a:pt x="22" y="34"/>
                  </a:lnTo>
                  <a:lnTo>
                    <a:pt x="21" y="36"/>
                  </a:lnTo>
                  <a:lnTo>
                    <a:pt x="19" y="36"/>
                  </a:lnTo>
                  <a:lnTo>
                    <a:pt x="15" y="36"/>
                  </a:lnTo>
                  <a:lnTo>
                    <a:pt x="14" y="27"/>
                  </a:lnTo>
                  <a:lnTo>
                    <a:pt x="14" y="24"/>
                  </a:lnTo>
                  <a:lnTo>
                    <a:pt x="13" y="19"/>
                  </a:lnTo>
                  <a:lnTo>
                    <a:pt x="11" y="19"/>
                  </a:lnTo>
                  <a:lnTo>
                    <a:pt x="9" y="18"/>
                  </a:lnTo>
                  <a:lnTo>
                    <a:pt x="9" y="17"/>
                  </a:lnTo>
                  <a:lnTo>
                    <a:pt x="9" y="15"/>
                  </a:lnTo>
                  <a:lnTo>
                    <a:pt x="7" y="13"/>
                  </a:lnTo>
                  <a:lnTo>
                    <a:pt x="5" y="11"/>
                  </a:lnTo>
                  <a:lnTo>
                    <a:pt x="1" y="8"/>
                  </a:lnTo>
                  <a:lnTo>
                    <a:pt x="0" y="5"/>
                  </a:lnTo>
                  <a:lnTo>
                    <a:pt x="0" y="1"/>
                  </a:lnTo>
                  <a:lnTo>
                    <a:pt x="1" y="0"/>
                  </a:lnTo>
                  <a:lnTo>
                    <a:pt x="2" y="0"/>
                  </a:lnTo>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sp>
          <p:nvSpPr>
            <p:cNvPr id="1134" name="Freeform 577"/>
            <p:cNvSpPr>
              <a:spLocks/>
            </p:cNvSpPr>
            <p:nvPr/>
          </p:nvSpPr>
          <p:spPr bwMode="auto">
            <a:xfrm>
              <a:off x="806" y="965"/>
              <a:ext cx="1253" cy="780"/>
            </a:xfrm>
            <a:custGeom>
              <a:avLst/>
              <a:gdLst>
                <a:gd name="T0" fmla="*/ 696 w 1253"/>
                <a:gd name="T1" fmla="*/ 358 h 780"/>
                <a:gd name="T2" fmla="*/ 748 w 1253"/>
                <a:gd name="T3" fmla="*/ 307 h 780"/>
                <a:gd name="T4" fmla="*/ 748 w 1253"/>
                <a:gd name="T5" fmla="*/ 251 h 780"/>
                <a:gd name="T6" fmla="*/ 828 w 1253"/>
                <a:gd name="T7" fmla="*/ 234 h 780"/>
                <a:gd name="T8" fmla="*/ 858 w 1253"/>
                <a:gd name="T9" fmla="*/ 218 h 780"/>
                <a:gd name="T10" fmla="*/ 875 w 1253"/>
                <a:gd name="T11" fmla="*/ 142 h 780"/>
                <a:gd name="T12" fmla="*/ 824 w 1253"/>
                <a:gd name="T13" fmla="*/ 159 h 780"/>
                <a:gd name="T14" fmla="*/ 782 w 1253"/>
                <a:gd name="T15" fmla="*/ 162 h 780"/>
                <a:gd name="T16" fmla="*/ 727 w 1253"/>
                <a:gd name="T17" fmla="*/ 135 h 780"/>
                <a:gd name="T18" fmla="*/ 708 w 1253"/>
                <a:gd name="T19" fmla="*/ 86 h 780"/>
                <a:gd name="T20" fmla="*/ 693 w 1253"/>
                <a:gd name="T21" fmla="*/ 46 h 780"/>
                <a:gd name="T22" fmla="*/ 676 w 1253"/>
                <a:gd name="T23" fmla="*/ 14 h 780"/>
                <a:gd name="T24" fmla="*/ 667 w 1253"/>
                <a:gd name="T25" fmla="*/ 86 h 780"/>
                <a:gd name="T26" fmla="*/ 674 w 1253"/>
                <a:gd name="T27" fmla="*/ 123 h 780"/>
                <a:gd name="T28" fmla="*/ 701 w 1253"/>
                <a:gd name="T29" fmla="*/ 162 h 780"/>
                <a:gd name="T30" fmla="*/ 658 w 1253"/>
                <a:gd name="T31" fmla="*/ 200 h 780"/>
                <a:gd name="T32" fmla="*/ 626 w 1253"/>
                <a:gd name="T33" fmla="*/ 184 h 780"/>
                <a:gd name="T34" fmla="*/ 542 w 1253"/>
                <a:gd name="T35" fmla="*/ 173 h 780"/>
                <a:gd name="T36" fmla="*/ 483 w 1253"/>
                <a:gd name="T37" fmla="*/ 172 h 780"/>
                <a:gd name="T38" fmla="*/ 483 w 1253"/>
                <a:gd name="T39" fmla="*/ 196 h 780"/>
                <a:gd name="T40" fmla="*/ 423 w 1253"/>
                <a:gd name="T41" fmla="*/ 186 h 780"/>
                <a:gd name="T42" fmla="*/ 357 w 1253"/>
                <a:gd name="T43" fmla="*/ 157 h 780"/>
                <a:gd name="T44" fmla="*/ 253 w 1253"/>
                <a:gd name="T45" fmla="*/ 138 h 780"/>
                <a:gd name="T46" fmla="*/ 161 w 1253"/>
                <a:gd name="T47" fmla="*/ 135 h 780"/>
                <a:gd name="T48" fmla="*/ 134 w 1253"/>
                <a:gd name="T49" fmla="*/ 138 h 780"/>
                <a:gd name="T50" fmla="*/ 102 w 1253"/>
                <a:gd name="T51" fmla="*/ 132 h 780"/>
                <a:gd name="T52" fmla="*/ 39 w 1253"/>
                <a:gd name="T53" fmla="*/ 130 h 780"/>
                <a:gd name="T54" fmla="*/ 75 w 1253"/>
                <a:gd name="T55" fmla="*/ 375 h 780"/>
                <a:gd name="T56" fmla="*/ 173 w 1253"/>
                <a:gd name="T57" fmla="*/ 467 h 780"/>
                <a:gd name="T58" fmla="*/ 178 w 1253"/>
                <a:gd name="T59" fmla="*/ 541 h 780"/>
                <a:gd name="T60" fmla="*/ 203 w 1253"/>
                <a:gd name="T61" fmla="*/ 570 h 780"/>
                <a:gd name="T62" fmla="*/ 232 w 1253"/>
                <a:gd name="T63" fmla="*/ 625 h 780"/>
                <a:gd name="T64" fmla="*/ 234 w 1253"/>
                <a:gd name="T65" fmla="*/ 603 h 780"/>
                <a:gd name="T66" fmla="*/ 261 w 1253"/>
                <a:gd name="T67" fmla="*/ 612 h 780"/>
                <a:gd name="T68" fmla="*/ 725 w 1253"/>
                <a:gd name="T69" fmla="*/ 648 h 780"/>
                <a:gd name="T70" fmla="*/ 797 w 1253"/>
                <a:gd name="T71" fmla="*/ 635 h 780"/>
                <a:gd name="T72" fmla="*/ 883 w 1253"/>
                <a:gd name="T73" fmla="*/ 697 h 780"/>
                <a:gd name="T74" fmla="*/ 876 w 1253"/>
                <a:gd name="T75" fmla="*/ 730 h 780"/>
                <a:gd name="T76" fmla="*/ 903 w 1253"/>
                <a:gd name="T77" fmla="*/ 752 h 780"/>
                <a:gd name="T78" fmla="*/ 980 w 1253"/>
                <a:gd name="T79" fmla="*/ 717 h 780"/>
                <a:gd name="T80" fmla="*/ 1082 w 1253"/>
                <a:gd name="T81" fmla="*/ 716 h 780"/>
                <a:gd name="T82" fmla="*/ 1121 w 1253"/>
                <a:gd name="T83" fmla="*/ 700 h 780"/>
                <a:gd name="T84" fmla="*/ 1100 w 1253"/>
                <a:gd name="T85" fmla="*/ 737 h 780"/>
                <a:gd name="T86" fmla="*/ 1141 w 1253"/>
                <a:gd name="T87" fmla="*/ 734 h 780"/>
                <a:gd name="T88" fmla="*/ 1128 w 1253"/>
                <a:gd name="T89" fmla="*/ 691 h 780"/>
                <a:gd name="T90" fmla="*/ 1108 w 1253"/>
                <a:gd name="T91" fmla="*/ 649 h 780"/>
                <a:gd name="T92" fmla="*/ 1078 w 1253"/>
                <a:gd name="T93" fmla="*/ 637 h 780"/>
                <a:gd name="T94" fmla="*/ 1069 w 1253"/>
                <a:gd name="T95" fmla="*/ 631 h 780"/>
                <a:gd name="T96" fmla="*/ 1152 w 1253"/>
                <a:gd name="T97" fmla="*/ 600 h 780"/>
                <a:gd name="T98" fmla="*/ 1217 w 1253"/>
                <a:gd name="T99" fmla="*/ 575 h 780"/>
                <a:gd name="T100" fmla="*/ 1244 w 1253"/>
                <a:gd name="T101" fmla="*/ 531 h 780"/>
                <a:gd name="T102" fmla="*/ 1225 w 1253"/>
                <a:gd name="T103" fmla="*/ 521 h 780"/>
                <a:gd name="T104" fmla="*/ 1179 w 1253"/>
                <a:gd name="T105" fmla="*/ 482 h 780"/>
                <a:gd name="T106" fmla="*/ 1158 w 1253"/>
                <a:gd name="T107" fmla="*/ 447 h 780"/>
                <a:gd name="T108" fmla="*/ 1140 w 1253"/>
                <a:gd name="T109" fmla="*/ 399 h 780"/>
                <a:gd name="T110" fmla="*/ 1101 w 1253"/>
                <a:gd name="T111" fmla="*/ 405 h 780"/>
                <a:gd name="T112" fmla="*/ 1048 w 1253"/>
                <a:gd name="T113" fmla="*/ 370 h 780"/>
                <a:gd name="T114" fmla="*/ 994 w 1253"/>
                <a:gd name="T115" fmla="*/ 315 h 780"/>
                <a:gd name="T116" fmla="*/ 931 w 1253"/>
                <a:gd name="T117" fmla="*/ 358 h 780"/>
                <a:gd name="T118" fmla="*/ 940 w 1253"/>
                <a:gd name="T119" fmla="*/ 431 h 780"/>
                <a:gd name="T120" fmla="*/ 915 w 1253"/>
                <a:gd name="T121" fmla="*/ 527 h 780"/>
                <a:gd name="T122" fmla="*/ 872 w 1253"/>
                <a:gd name="T123" fmla="*/ 549 h 780"/>
                <a:gd name="T124" fmla="*/ 798 w 1253"/>
                <a:gd name="T125" fmla="*/ 475 h 78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53"/>
                <a:gd name="T190" fmla="*/ 0 h 780"/>
                <a:gd name="T191" fmla="*/ 1253 w 1253"/>
                <a:gd name="T192" fmla="*/ 780 h 780"/>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53" h="780">
                  <a:moveTo>
                    <a:pt x="722" y="446"/>
                  </a:moveTo>
                  <a:lnTo>
                    <a:pt x="722" y="446"/>
                  </a:lnTo>
                  <a:lnTo>
                    <a:pt x="722" y="440"/>
                  </a:lnTo>
                  <a:lnTo>
                    <a:pt x="720" y="433"/>
                  </a:lnTo>
                  <a:lnTo>
                    <a:pt x="717" y="431"/>
                  </a:lnTo>
                  <a:lnTo>
                    <a:pt x="715" y="427"/>
                  </a:lnTo>
                  <a:lnTo>
                    <a:pt x="715" y="424"/>
                  </a:lnTo>
                  <a:lnTo>
                    <a:pt x="715" y="420"/>
                  </a:lnTo>
                  <a:lnTo>
                    <a:pt x="711" y="418"/>
                  </a:lnTo>
                  <a:lnTo>
                    <a:pt x="711" y="417"/>
                  </a:lnTo>
                  <a:lnTo>
                    <a:pt x="711" y="414"/>
                  </a:lnTo>
                  <a:lnTo>
                    <a:pt x="709" y="410"/>
                  </a:lnTo>
                  <a:lnTo>
                    <a:pt x="707" y="405"/>
                  </a:lnTo>
                  <a:lnTo>
                    <a:pt x="693" y="406"/>
                  </a:lnTo>
                  <a:lnTo>
                    <a:pt x="687" y="405"/>
                  </a:lnTo>
                  <a:lnTo>
                    <a:pt x="686" y="404"/>
                  </a:lnTo>
                  <a:lnTo>
                    <a:pt x="683" y="403"/>
                  </a:lnTo>
                  <a:lnTo>
                    <a:pt x="683" y="400"/>
                  </a:lnTo>
                  <a:lnTo>
                    <a:pt x="683" y="397"/>
                  </a:lnTo>
                  <a:lnTo>
                    <a:pt x="683" y="394"/>
                  </a:lnTo>
                  <a:lnTo>
                    <a:pt x="683" y="391"/>
                  </a:lnTo>
                  <a:lnTo>
                    <a:pt x="680" y="389"/>
                  </a:lnTo>
                  <a:lnTo>
                    <a:pt x="679" y="386"/>
                  </a:lnTo>
                  <a:lnTo>
                    <a:pt x="682" y="385"/>
                  </a:lnTo>
                  <a:lnTo>
                    <a:pt x="682" y="379"/>
                  </a:lnTo>
                  <a:lnTo>
                    <a:pt x="682" y="375"/>
                  </a:lnTo>
                  <a:lnTo>
                    <a:pt x="686" y="371"/>
                  </a:lnTo>
                  <a:lnTo>
                    <a:pt x="688" y="367"/>
                  </a:lnTo>
                  <a:lnTo>
                    <a:pt x="688" y="365"/>
                  </a:lnTo>
                  <a:lnTo>
                    <a:pt x="688" y="363"/>
                  </a:lnTo>
                  <a:lnTo>
                    <a:pt x="687" y="363"/>
                  </a:lnTo>
                  <a:lnTo>
                    <a:pt x="685" y="362"/>
                  </a:lnTo>
                  <a:lnTo>
                    <a:pt x="686" y="358"/>
                  </a:lnTo>
                  <a:lnTo>
                    <a:pt x="696" y="358"/>
                  </a:lnTo>
                  <a:lnTo>
                    <a:pt x="695" y="355"/>
                  </a:lnTo>
                  <a:lnTo>
                    <a:pt x="694" y="352"/>
                  </a:lnTo>
                  <a:lnTo>
                    <a:pt x="694" y="351"/>
                  </a:lnTo>
                  <a:lnTo>
                    <a:pt x="696" y="349"/>
                  </a:lnTo>
                  <a:lnTo>
                    <a:pt x="700" y="346"/>
                  </a:lnTo>
                  <a:lnTo>
                    <a:pt x="704" y="343"/>
                  </a:lnTo>
                  <a:lnTo>
                    <a:pt x="704" y="341"/>
                  </a:lnTo>
                  <a:lnTo>
                    <a:pt x="704" y="338"/>
                  </a:lnTo>
                  <a:lnTo>
                    <a:pt x="708" y="337"/>
                  </a:lnTo>
                  <a:lnTo>
                    <a:pt x="711" y="337"/>
                  </a:lnTo>
                  <a:lnTo>
                    <a:pt x="713" y="328"/>
                  </a:lnTo>
                  <a:lnTo>
                    <a:pt x="717" y="328"/>
                  </a:lnTo>
                  <a:lnTo>
                    <a:pt x="717" y="323"/>
                  </a:lnTo>
                  <a:lnTo>
                    <a:pt x="720" y="323"/>
                  </a:lnTo>
                  <a:lnTo>
                    <a:pt x="720" y="324"/>
                  </a:lnTo>
                  <a:lnTo>
                    <a:pt x="727" y="324"/>
                  </a:lnTo>
                  <a:lnTo>
                    <a:pt x="725" y="322"/>
                  </a:lnTo>
                  <a:lnTo>
                    <a:pt x="724" y="322"/>
                  </a:lnTo>
                  <a:lnTo>
                    <a:pt x="723" y="322"/>
                  </a:lnTo>
                  <a:lnTo>
                    <a:pt x="722" y="320"/>
                  </a:lnTo>
                  <a:lnTo>
                    <a:pt x="725" y="320"/>
                  </a:lnTo>
                  <a:lnTo>
                    <a:pt x="729" y="320"/>
                  </a:lnTo>
                  <a:lnTo>
                    <a:pt x="730" y="317"/>
                  </a:lnTo>
                  <a:lnTo>
                    <a:pt x="729" y="316"/>
                  </a:lnTo>
                  <a:lnTo>
                    <a:pt x="727" y="316"/>
                  </a:lnTo>
                  <a:lnTo>
                    <a:pt x="727" y="313"/>
                  </a:lnTo>
                  <a:lnTo>
                    <a:pt x="733" y="314"/>
                  </a:lnTo>
                  <a:lnTo>
                    <a:pt x="736" y="315"/>
                  </a:lnTo>
                  <a:lnTo>
                    <a:pt x="740" y="314"/>
                  </a:lnTo>
                  <a:lnTo>
                    <a:pt x="744" y="311"/>
                  </a:lnTo>
                  <a:lnTo>
                    <a:pt x="747" y="311"/>
                  </a:lnTo>
                  <a:lnTo>
                    <a:pt x="748" y="310"/>
                  </a:lnTo>
                  <a:lnTo>
                    <a:pt x="748" y="307"/>
                  </a:lnTo>
                  <a:lnTo>
                    <a:pt x="748" y="302"/>
                  </a:lnTo>
                  <a:lnTo>
                    <a:pt x="743" y="302"/>
                  </a:lnTo>
                  <a:lnTo>
                    <a:pt x="743" y="298"/>
                  </a:lnTo>
                  <a:lnTo>
                    <a:pt x="743" y="295"/>
                  </a:lnTo>
                  <a:lnTo>
                    <a:pt x="745" y="295"/>
                  </a:lnTo>
                  <a:lnTo>
                    <a:pt x="750" y="295"/>
                  </a:lnTo>
                  <a:lnTo>
                    <a:pt x="751" y="291"/>
                  </a:lnTo>
                  <a:lnTo>
                    <a:pt x="754" y="291"/>
                  </a:lnTo>
                  <a:lnTo>
                    <a:pt x="754" y="289"/>
                  </a:lnTo>
                  <a:lnTo>
                    <a:pt x="755" y="287"/>
                  </a:lnTo>
                  <a:lnTo>
                    <a:pt x="752" y="286"/>
                  </a:lnTo>
                  <a:lnTo>
                    <a:pt x="752" y="283"/>
                  </a:lnTo>
                  <a:lnTo>
                    <a:pt x="754" y="277"/>
                  </a:lnTo>
                  <a:lnTo>
                    <a:pt x="762" y="277"/>
                  </a:lnTo>
                  <a:lnTo>
                    <a:pt x="762" y="275"/>
                  </a:lnTo>
                  <a:lnTo>
                    <a:pt x="762" y="274"/>
                  </a:lnTo>
                  <a:lnTo>
                    <a:pt x="763" y="274"/>
                  </a:lnTo>
                  <a:lnTo>
                    <a:pt x="776" y="276"/>
                  </a:lnTo>
                  <a:lnTo>
                    <a:pt x="777" y="279"/>
                  </a:lnTo>
                  <a:lnTo>
                    <a:pt x="777" y="280"/>
                  </a:lnTo>
                  <a:lnTo>
                    <a:pt x="778" y="280"/>
                  </a:lnTo>
                  <a:lnTo>
                    <a:pt x="779" y="276"/>
                  </a:lnTo>
                  <a:lnTo>
                    <a:pt x="780" y="276"/>
                  </a:lnTo>
                  <a:lnTo>
                    <a:pt x="783" y="276"/>
                  </a:lnTo>
                  <a:lnTo>
                    <a:pt x="786" y="275"/>
                  </a:lnTo>
                  <a:lnTo>
                    <a:pt x="793" y="272"/>
                  </a:lnTo>
                  <a:lnTo>
                    <a:pt x="792" y="265"/>
                  </a:lnTo>
                  <a:lnTo>
                    <a:pt x="793" y="261"/>
                  </a:lnTo>
                  <a:lnTo>
                    <a:pt x="794" y="258"/>
                  </a:lnTo>
                  <a:lnTo>
                    <a:pt x="798" y="254"/>
                  </a:lnTo>
                  <a:lnTo>
                    <a:pt x="789" y="252"/>
                  </a:lnTo>
                  <a:lnTo>
                    <a:pt x="779" y="249"/>
                  </a:lnTo>
                  <a:lnTo>
                    <a:pt x="771" y="249"/>
                  </a:lnTo>
                  <a:lnTo>
                    <a:pt x="763" y="249"/>
                  </a:lnTo>
                  <a:lnTo>
                    <a:pt x="748" y="251"/>
                  </a:lnTo>
                  <a:lnTo>
                    <a:pt x="749" y="249"/>
                  </a:lnTo>
                  <a:lnTo>
                    <a:pt x="749" y="247"/>
                  </a:lnTo>
                  <a:lnTo>
                    <a:pt x="752" y="248"/>
                  </a:lnTo>
                  <a:lnTo>
                    <a:pt x="756" y="248"/>
                  </a:lnTo>
                  <a:lnTo>
                    <a:pt x="764" y="246"/>
                  </a:lnTo>
                  <a:lnTo>
                    <a:pt x="764" y="245"/>
                  </a:lnTo>
                  <a:lnTo>
                    <a:pt x="761" y="244"/>
                  </a:lnTo>
                  <a:lnTo>
                    <a:pt x="761" y="242"/>
                  </a:lnTo>
                  <a:lnTo>
                    <a:pt x="762" y="244"/>
                  </a:lnTo>
                  <a:lnTo>
                    <a:pt x="763" y="238"/>
                  </a:lnTo>
                  <a:lnTo>
                    <a:pt x="768" y="240"/>
                  </a:lnTo>
                  <a:lnTo>
                    <a:pt x="770" y="242"/>
                  </a:lnTo>
                  <a:lnTo>
                    <a:pt x="773" y="242"/>
                  </a:lnTo>
                  <a:lnTo>
                    <a:pt x="775" y="240"/>
                  </a:lnTo>
                  <a:lnTo>
                    <a:pt x="776" y="240"/>
                  </a:lnTo>
                  <a:lnTo>
                    <a:pt x="778" y="240"/>
                  </a:lnTo>
                  <a:lnTo>
                    <a:pt x="784" y="244"/>
                  </a:lnTo>
                  <a:lnTo>
                    <a:pt x="787" y="242"/>
                  </a:lnTo>
                  <a:lnTo>
                    <a:pt x="789" y="242"/>
                  </a:lnTo>
                  <a:lnTo>
                    <a:pt x="790" y="242"/>
                  </a:lnTo>
                  <a:lnTo>
                    <a:pt x="794" y="247"/>
                  </a:lnTo>
                  <a:lnTo>
                    <a:pt x="800" y="252"/>
                  </a:lnTo>
                  <a:lnTo>
                    <a:pt x="803" y="251"/>
                  </a:lnTo>
                  <a:lnTo>
                    <a:pt x="804" y="249"/>
                  </a:lnTo>
                  <a:lnTo>
                    <a:pt x="804" y="248"/>
                  </a:lnTo>
                  <a:lnTo>
                    <a:pt x="804" y="247"/>
                  </a:lnTo>
                  <a:lnTo>
                    <a:pt x="804" y="246"/>
                  </a:lnTo>
                  <a:lnTo>
                    <a:pt x="806" y="242"/>
                  </a:lnTo>
                  <a:lnTo>
                    <a:pt x="809" y="241"/>
                  </a:lnTo>
                  <a:lnTo>
                    <a:pt x="810" y="238"/>
                  </a:lnTo>
                  <a:lnTo>
                    <a:pt x="810" y="233"/>
                  </a:lnTo>
                  <a:lnTo>
                    <a:pt x="807" y="229"/>
                  </a:lnTo>
                  <a:lnTo>
                    <a:pt x="804" y="227"/>
                  </a:lnTo>
                  <a:lnTo>
                    <a:pt x="818" y="224"/>
                  </a:lnTo>
                  <a:lnTo>
                    <a:pt x="828" y="234"/>
                  </a:lnTo>
                  <a:lnTo>
                    <a:pt x="834" y="235"/>
                  </a:lnTo>
                  <a:lnTo>
                    <a:pt x="834" y="233"/>
                  </a:lnTo>
                  <a:lnTo>
                    <a:pt x="844" y="231"/>
                  </a:lnTo>
                  <a:lnTo>
                    <a:pt x="842" y="228"/>
                  </a:lnTo>
                  <a:lnTo>
                    <a:pt x="839" y="228"/>
                  </a:lnTo>
                  <a:lnTo>
                    <a:pt x="839" y="226"/>
                  </a:lnTo>
                  <a:lnTo>
                    <a:pt x="838" y="226"/>
                  </a:lnTo>
                  <a:lnTo>
                    <a:pt x="837" y="226"/>
                  </a:lnTo>
                  <a:lnTo>
                    <a:pt x="834" y="225"/>
                  </a:lnTo>
                  <a:lnTo>
                    <a:pt x="833" y="221"/>
                  </a:lnTo>
                  <a:lnTo>
                    <a:pt x="832" y="220"/>
                  </a:lnTo>
                  <a:lnTo>
                    <a:pt x="831" y="218"/>
                  </a:lnTo>
                  <a:lnTo>
                    <a:pt x="828" y="218"/>
                  </a:lnTo>
                  <a:lnTo>
                    <a:pt x="826" y="218"/>
                  </a:lnTo>
                  <a:lnTo>
                    <a:pt x="827" y="218"/>
                  </a:lnTo>
                  <a:lnTo>
                    <a:pt x="830" y="215"/>
                  </a:lnTo>
                  <a:lnTo>
                    <a:pt x="830" y="214"/>
                  </a:lnTo>
                  <a:lnTo>
                    <a:pt x="831" y="214"/>
                  </a:lnTo>
                  <a:lnTo>
                    <a:pt x="832" y="214"/>
                  </a:lnTo>
                  <a:lnTo>
                    <a:pt x="834" y="218"/>
                  </a:lnTo>
                  <a:lnTo>
                    <a:pt x="835" y="217"/>
                  </a:lnTo>
                  <a:lnTo>
                    <a:pt x="837" y="217"/>
                  </a:lnTo>
                  <a:lnTo>
                    <a:pt x="838" y="217"/>
                  </a:lnTo>
                  <a:lnTo>
                    <a:pt x="839" y="218"/>
                  </a:lnTo>
                  <a:lnTo>
                    <a:pt x="839" y="219"/>
                  </a:lnTo>
                  <a:lnTo>
                    <a:pt x="839" y="221"/>
                  </a:lnTo>
                  <a:lnTo>
                    <a:pt x="840" y="222"/>
                  </a:lnTo>
                  <a:lnTo>
                    <a:pt x="842" y="224"/>
                  </a:lnTo>
                  <a:lnTo>
                    <a:pt x="846" y="224"/>
                  </a:lnTo>
                  <a:lnTo>
                    <a:pt x="847" y="226"/>
                  </a:lnTo>
                  <a:lnTo>
                    <a:pt x="848" y="228"/>
                  </a:lnTo>
                  <a:lnTo>
                    <a:pt x="851" y="228"/>
                  </a:lnTo>
                  <a:lnTo>
                    <a:pt x="853" y="224"/>
                  </a:lnTo>
                  <a:lnTo>
                    <a:pt x="858" y="218"/>
                  </a:lnTo>
                  <a:lnTo>
                    <a:pt x="861" y="217"/>
                  </a:lnTo>
                  <a:lnTo>
                    <a:pt x="866" y="217"/>
                  </a:lnTo>
                  <a:lnTo>
                    <a:pt x="871" y="213"/>
                  </a:lnTo>
                  <a:lnTo>
                    <a:pt x="875" y="210"/>
                  </a:lnTo>
                  <a:lnTo>
                    <a:pt x="878" y="208"/>
                  </a:lnTo>
                  <a:lnTo>
                    <a:pt x="879" y="210"/>
                  </a:lnTo>
                  <a:lnTo>
                    <a:pt x="881" y="210"/>
                  </a:lnTo>
                  <a:lnTo>
                    <a:pt x="882" y="210"/>
                  </a:lnTo>
                  <a:lnTo>
                    <a:pt x="886" y="207"/>
                  </a:lnTo>
                  <a:lnTo>
                    <a:pt x="888" y="204"/>
                  </a:lnTo>
                  <a:lnTo>
                    <a:pt x="889" y="199"/>
                  </a:lnTo>
                  <a:lnTo>
                    <a:pt x="889" y="194"/>
                  </a:lnTo>
                  <a:lnTo>
                    <a:pt x="887" y="192"/>
                  </a:lnTo>
                  <a:lnTo>
                    <a:pt x="886" y="190"/>
                  </a:lnTo>
                  <a:lnTo>
                    <a:pt x="883" y="190"/>
                  </a:lnTo>
                  <a:lnTo>
                    <a:pt x="881" y="190"/>
                  </a:lnTo>
                  <a:lnTo>
                    <a:pt x="879" y="189"/>
                  </a:lnTo>
                  <a:lnTo>
                    <a:pt x="874" y="183"/>
                  </a:lnTo>
                  <a:lnTo>
                    <a:pt x="872" y="177"/>
                  </a:lnTo>
                  <a:lnTo>
                    <a:pt x="873" y="175"/>
                  </a:lnTo>
                  <a:lnTo>
                    <a:pt x="872" y="172"/>
                  </a:lnTo>
                  <a:lnTo>
                    <a:pt x="872" y="169"/>
                  </a:lnTo>
                  <a:lnTo>
                    <a:pt x="873" y="166"/>
                  </a:lnTo>
                  <a:lnTo>
                    <a:pt x="875" y="165"/>
                  </a:lnTo>
                  <a:lnTo>
                    <a:pt x="879" y="165"/>
                  </a:lnTo>
                  <a:lnTo>
                    <a:pt x="880" y="160"/>
                  </a:lnTo>
                  <a:lnTo>
                    <a:pt x="878" y="160"/>
                  </a:lnTo>
                  <a:lnTo>
                    <a:pt x="875" y="160"/>
                  </a:lnTo>
                  <a:lnTo>
                    <a:pt x="875" y="159"/>
                  </a:lnTo>
                  <a:lnTo>
                    <a:pt x="874" y="158"/>
                  </a:lnTo>
                  <a:lnTo>
                    <a:pt x="874" y="157"/>
                  </a:lnTo>
                  <a:lnTo>
                    <a:pt x="880" y="149"/>
                  </a:lnTo>
                  <a:lnTo>
                    <a:pt x="882" y="144"/>
                  </a:lnTo>
                  <a:lnTo>
                    <a:pt x="882" y="142"/>
                  </a:lnTo>
                  <a:lnTo>
                    <a:pt x="880" y="141"/>
                  </a:lnTo>
                  <a:lnTo>
                    <a:pt x="875" y="142"/>
                  </a:lnTo>
                  <a:lnTo>
                    <a:pt x="868" y="143"/>
                  </a:lnTo>
                  <a:lnTo>
                    <a:pt x="866" y="138"/>
                  </a:lnTo>
                  <a:lnTo>
                    <a:pt x="866" y="136"/>
                  </a:lnTo>
                  <a:lnTo>
                    <a:pt x="868" y="135"/>
                  </a:lnTo>
                  <a:lnTo>
                    <a:pt x="861" y="131"/>
                  </a:lnTo>
                  <a:lnTo>
                    <a:pt x="862" y="129"/>
                  </a:lnTo>
                  <a:lnTo>
                    <a:pt x="862" y="128"/>
                  </a:lnTo>
                  <a:lnTo>
                    <a:pt x="851" y="127"/>
                  </a:lnTo>
                  <a:lnTo>
                    <a:pt x="851" y="129"/>
                  </a:lnTo>
                  <a:lnTo>
                    <a:pt x="849" y="130"/>
                  </a:lnTo>
                  <a:lnTo>
                    <a:pt x="846" y="127"/>
                  </a:lnTo>
                  <a:lnTo>
                    <a:pt x="840" y="125"/>
                  </a:lnTo>
                  <a:lnTo>
                    <a:pt x="835" y="124"/>
                  </a:lnTo>
                  <a:lnTo>
                    <a:pt x="824" y="125"/>
                  </a:lnTo>
                  <a:lnTo>
                    <a:pt x="826" y="127"/>
                  </a:lnTo>
                  <a:lnTo>
                    <a:pt x="827" y="128"/>
                  </a:lnTo>
                  <a:lnTo>
                    <a:pt x="827" y="134"/>
                  </a:lnTo>
                  <a:lnTo>
                    <a:pt x="828" y="139"/>
                  </a:lnTo>
                  <a:lnTo>
                    <a:pt x="828" y="143"/>
                  </a:lnTo>
                  <a:lnTo>
                    <a:pt x="832" y="144"/>
                  </a:lnTo>
                  <a:lnTo>
                    <a:pt x="833" y="148"/>
                  </a:lnTo>
                  <a:lnTo>
                    <a:pt x="834" y="149"/>
                  </a:lnTo>
                  <a:lnTo>
                    <a:pt x="833" y="149"/>
                  </a:lnTo>
                  <a:lnTo>
                    <a:pt x="833" y="150"/>
                  </a:lnTo>
                  <a:lnTo>
                    <a:pt x="833" y="152"/>
                  </a:lnTo>
                  <a:lnTo>
                    <a:pt x="834" y="153"/>
                  </a:lnTo>
                  <a:lnTo>
                    <a:pt x="835" y="155"/>
                  </a:lnTo>
                  <a:lnTo>
                    <a:pt x="834" y="155"/>
                  </a:lnTo>
                  <a:lnTo>
                    <a:pt x="832" y="155"/>
                  </a:lnTo>
                  <a:lnTo>
                    <a:pt x="832" y="157"/>
                  </a:lnTo>
                  <a:lnTo>
                    <a:pt x="833" y="157"/>
                  </a:lnTo>
                  <a:lnTo>
                    <a:pt x="833" y="158"/>
                  </a:lnTo>
                  <a:lnTo>
                    <a:pt x="832" y="159"/>
                  </a:lnTo>
                  <a:lnTo>
                    <a:pt x="824" y="159"/>
                  </a:lnTo>
                  <a:lnTo>
                    <a:pt x="824" y="164"/>
                  </a:lnTo>
                  <a:lnTo>
                    <a:pt x="823" y="170"/>
                  </a:lnTo>
                  <a:lnTo>
                    <a:pt x="820" y="171"/>
                  </a:lnTo>
                  <a:lnTo>
                    <a:pt x="820" y="172"/>
                  </a:lnTo>
                  <a:lnTo>
                    <a:pt x="820" y="173"/>
                  </a:lnTo>
                  <a:lnTo>
                    <a:pt x="821" y="175"/>
                  </a:lnTo>
                  <a:lnTo>
                    <a:pt x="821" y="176"/>
                  </a:lnTo>
                  <a:lnTo>
                    <a:pt x="818" y="177"/>
                  </a:lnTo>
                  <a:lnTo>
                    <a:pt x="817" y="179"/>
                  </a:lnTo>
                  <a:lnTo>
                    <a:pt x="817" y="182"/>
                  </a:lnTo>
                  <a:lnTo>
                    <a:pt x="812" y="186"/>
                  </a:lnTo>
                  <a:lnTo>
                    <a:pt x="810" y="190"/>
                  </a:lnTo>
                  <a:lnTo>
                    <a:pt x="810" y="193"/>
                  </a:lnTo>
                  <a:lnTo>
                    <a:pt x="811" y="196"/>
                  </a:lnTo>
                  <a:lnTo>
                    <a:pt x="812" y="197"/>
                  </a:lnTo>
                  <a:lnTo>
                    <a:pt x="802" y="200"/>
                  </a:lnTo>
                  <a:lnTo>
                    <a:pt x="803" y="205"/>
                  </a:lnTo>
                  <a:lnTo>
                    <a:pt x="802" y="205"/>
                  </a:lnTo>
                  <a:lnTo>
                    <a:pt x="800" y="204"/>
                  </a:lnTo>
                  <a:lnTo>
                    <a:pt x="798" y="203"/>
                  </a:lnTo>
                  <a:lnTo>
                    <a:pt x="796" y="203"/>
                  </a:lnTo>
                  <a:lnTo>
                    <a:pt x="793" y="204"/>
                  </a:lnTo>
                  <a:lnTo>
                    <a:pt x="790" y="198"/>
                  </a:lnTo>
                  <a:lnTo>
                    <a:pt x="787" y="191"/>
                  </a:lnTo>
                  <a:lnTo>
                    <a:pt x="784" y="191"/>
                  </a:lnTo>
                  <a:lnTo>
                    <a:pt x="782" y="190"/>
                  </a:lnTo>
                  <a:lnTo>
                    <a:pt x="778" y="184"/>
                  </a:lnTo>
                  <a:lnTo>
                    <a:pt x="775" y="177"/>
                  </a:lnTo>
                  <a:lnTo>
                    <a:pt x="777" y="173"/>
                  </a:lnTo>
                  <a:lnTo>
                    <a:pt x="780" y="171"/>
                  </a:lnTo>
                  <a:lnTo>
                    <a:pt x="782" y="171"/>
                  </a:lnTo>
                  <a:lnTo>
                    <a:pt x="782" y="169"/>
                  </a:lnTo>
                  <a:lnTo>
                    <a:pt x="782" y="166"/>
                  </a:lnTo>
                  <a:lnTo>
                    <a:pt x="782" y="162"/>
                  </a:lnTo>
                  <a:lnTo>
                    <a:pt x="783" y="160"/>
                  </a:lnTo>
                  <a:lnTo>
                    <a:pt x="785" y="158"/>
                  </a:lnTo>
                  <a:lnTo>
                    <a:pt x="787" y="156"/>
                  </a:lnTo>
                  <a:lnTo>
                    <a:pt x="786" y="152"/>
                  </a:lnTo>
                  <a:lnTo>
                    <a:pt x="786" y="150"/>
                  </a:lnTo>
                  <a:lnTo>
                    <a:pt x="780" y="138"/>
                  </a:lnTo>
                  <a:lnTo>
                    <a:pt x="773" y="141"/>
                  </a:lnTo>
                  <a:lnTo>
                    <a:pt x="770" y="143"/>
                  </a:lnTo>
                  <a:lnTo>
                    <a:pt x="766" y="144"/>
                  </a:lnTo>
                  <a:lnTo>
                    <a:pt x="765" y="150"/>
                  </a:lnTo>
                  <a:lnTo>
                    <a:pt x="765" y="156"/>
                  </a:lnTo>
                  <a:lnTo>
                    <a:pt x="765" y="157"/>
                  </a:lnTo>
                  <a:lnTo>
                    <a:pt x="766" y="159"/>
                  </a:lnTo>
                  <a:lnTo>
                    <a:pt x="766" y="164"/>
                  </a:lnTo>
                  <a:lnTo>
                    <a:pt x="764" y="164"/>
                  </a:lnTo>
                  <a:lnTo>
                    <a:pt x="763" y="165"/>
                  </a:lnTo>
                  <a:lnTo>
                    <a:pt x="759" y="166"/>
                  </a:lnTo>
                  <a:lnTo>
                    <a:pt x="758" y="172"/>
                  </a:lnTo>
                  <a:lnTo>
                    <a:pt x="758" y="173"/>
                  </a:lnTo>
                  <a:lnTo>
                    <a:pt x="757" y="173"/>
                  </a:lnTo>
                  <a:lnTo>
                    <a:pt x="752" y="173"/>
                  </a:lnTo>
                  <a:lnTo>
                    <a:pt x="752" y="171"/>
                  </a:lnTo>
                  <a:lnTo>
                    <a:pt x="754" y="170"/>
                  </a:lnTo>
                  <a:lnTo>
                    <a:pt x="754" y="166"/>
                  </a:lnTo>
                  <a:lnTo>
                    <a:pt x="750" y="159"/>
                  </a:lnTo>
                  <a:lnTo>
                    <a:pt x="749" y="157"/>
                  </a:lnTo>
                  <a:lnTo>
                    <a:pt x="747" y="156"/>
                  </a:lnTo>
                  <a:lnTo>
                    <a:pt x="749" y="155"/>
                  </a:lnTo>
                  <a:lnTo>
                    <a:pt x="749" y="153"/>
                  </a:lnTo>
                  <a:lnTo>
                    <a:pt x="748" y="151"/>
                  </a:lnTo>
                  <a:lnTo>
                    <a:pt x="744" y="146"/>
                  </a:lnTo>
                  <a:lnTo>
                    <a:pt x="743" y="139"/>
                  </a:lnTo>
                  <a:lnTo>
                    <a:pt x="736" y="139"/>
                  </a:lnTo>
                  <a:lnTo>
                    <a:pt x="733" y="138"/>
                  </a:lnTo>
                  <a:lnTo>
                    <a:pt x="729" y="137"/>
                  </a:lnTo>
                  <a:lnTo>
                    <a:pt x="727" y="135"/>
                  </a:lnTo>
                  <a:lnTo>
                    <a:pt x="725" y="134"/>
                  </a:lnTo>
                  <a:lnTo>
                    <a:pt x="723" y="132"/>
                  </a:lnTo>
                  <a:lnTo>
                    <a:pt x="721" y="132"/>
                  </a:lnTo>
                  <a:lnTo>
                    <a:pt x="721" y="130"/>
                  </a:lnTo>
                  <a:lnTo>
                    <a:pt x="720" y="129"/>
                  </a:lnTo>
                  <a:lnTo>
                    <a:pt x="718" y="129"/>
                  </a:lnTo>
                  <a:lnTo>
                    <a:pt x="721" y="127"/>
                  </a:lnTo>
                  <a:lnTo>
                    <a:pt x="722" y="124"/>
                  </a:lnTo>
                  <a:lnTo>
                    <a:pt x="724" y="124"/>
                  </a:lnTo>
                  <a:lnTo>
                    <a:pt x="725" y="124"/>
                  </a:lnTo>
                  <a:lnTo>
                    <a:pt x="731" y="120"/>
                  </a:lnTo>
                  <a:lnTo>
                    <a:pt x="733" y="114"/>
                  </a:lnTo>
                  <a:lnTo>
                    <a:pt x="730" y="114"/>
                  </a:lnTo>
                  <a:lnTo>
                    <a:pt x="729" y="115"/>
                  </a:lnTo>
                  <a:lnTo>
                    <a:pt x="723" y="117"/>
                  </a:lnTo>
                  <a:lnTo>
                    <a:pt x="727" y="107"/>
                  </a:lnTo>
                  <a:lnTo>
                    <a:pt x="729" y="108"/>
                  </a:lnTo>
                  <a:lnTo>
                    <a:pt x="731" y="110"/>
                  </a:lnTo>
                  <a:lnTo>
                    <a:pt x="740" y="110"/>
                  </a:lnTo>
                  <a:lnTo>
                    <a:pt x="740" y="103"/>
                  </a:lnTo>
                  <a:lnTo>
                    <a:pt x="737" y="103"/>
                  </a:lnTo>
                  <a:lnTo>
                    <a:pt x="735" y="104"/>
                  </a:lnTo>
                  <a:lnTo>
                    <a:pt x="731" y="97"/>
                  </a:lnTo>
                  <a:lnTo>
                    <a:pt x="728" y="97"/>
                  </a:lnTo>
                  <a:lnTo>
                    <a:pt x="725" y="97"/>
                  </a:lnTo>
                  <a:lnTo>
                    <a:pt x="724" y="97"/>
                  </a:lnTo>
                  <a:lnTo>
                    <a:pt x="721" y="94"/>
                  </a:lnTo>
                  <a:lnTo>
                    <a:pt x="720" y="90"/>
                  </a:lnTo>
                  <a:lnTo>
                    <a:pt x="717" y="89"/>
                  </a:lnTo>
                  <a:lnTo>
                    <a:pt x="714" y="89"/>
                  </a:lnTo>
                  <a:lnTo>
                    <a:pt x="711" y="89"/>
                  </a:lnTo>
                  <a:lnTo>
                    <a:pt x="711" y="88"/>
                  </a:lnTo>
                  <a:lnTo>
                    <a:pt x="708" y="86"/>
                  </a:lnTo>
                  <a:lnTo>
                    <a:pt x="706" y="83"/>
                  </a:lnTo>
                  <a:lnTo>
                    <a:pt x="703" y="83"/>
                  </a:lnTo>
                  <a:lnTo>
                    <a:pt x="702" y="83"/>
                  </a:lnTo>
                  <a:lnTo>
                    <a:pt x="702" y="81"/>
                  </a:lnTo>
                  <a:lnTo>
                    <a:pt x="694" y="75"/>
                  </a:lnTo>
                  <a:lnTo>
                    <a:pt x="693" y="75"/>
                  </a:lnTo>
                  <a:lnTo>
                    <a:pt x="692" y="76"/>
                  </a:lnTo>
                  <a:lnTo>
                    <a:pt x="692" y="74"/>
                  </a:lnTo>
                  <a:lnTo>
                    <a:pt x="692" y="72"/>
                  </a:lnTo>
                  <a:lnTo>
                    <a:pt x="690" y="72"/>
                  </a:lnTo>
                  <a:lnTo>
                    <a:pt x="689" y="72"/>
                  </a:lnTo>
                  <a:lnTo>
                    <a:pt x="688" y="72"/>
                  </a:lnTo>
                  <a:lnTo>
                    <a:pt x="688" y="73"/>
                  </a:lnTo>
                  <a:lnTo>
                    <a:pt x="686" y="73"/>
                  </a:lnTo>
                  <a:lnTo>
                    <a:pt x="686" y="68"/>
                  </a:lnTo>
                  <a:lnTo>
                    <a:pt x="690" y="68"/>
                  </a:lnTo>
                  <a:lnTo>
                    <a:pt x="690" y="67"/>
                  </a:lnTo>
                  <a:lnTo>
                    <a:pt x="692" y="66"/>
                  </a:lnTo>
                  <a:lnTo>
                    <a:pt x="692" y="65"/>
                  </a:lnTo>
                  <a:lnTo>
                    <a:pt x="689" y="65"/>
                  </a:lnTo>
                  <a:lnTo>
                    <a:pt x="690" y="62"/>
                  </a:lnTo>
                  <a:lnTo>
                    <a:pt x="690" y="60"/>
                  </a:lnTo>
                  <a:lnTo>
                    <a:pt x="694" y="59"/>
                  </a:lnTo>
                  <a:lnTo>
                    <a:pt x="697" y="58"/>
                  </a:lnTo>
                  <a:lnTo>
                    <a:pt x="697" y="56"/>
                  </a:lnTo>
                  <a:lnTo>
                    <a:pt x="699" y="56"/>
                  </a:lnTo>
                  <a:lnTo>
                    <a:pt x="697" y="55"/>
                  </a:lnTo>
                  <a:lnTo>
                    <a:pt x="696" y="54"/>
                  </a:lnTo>
                  <a:lnTo>
                    <a:pt x="692" y="51"/>
                  </a:lnTo>
                  <a:lnTo>
                    <a:pt x="693" y="51"/>
                  </a:lnTo>
                  <a:lnTo>
                    <a:pt x="692" y="48"/>
                  </a:lnTo>
                  <a:lnTo>
                    <a:pt x="690" y="47"/>
                  </a:lnTo>
                  <a:lnTo>
                    <a:pt x="693" y="47"/>
                  </a:lnTo>
                  <a:lnTo>
                    <a:pt x="694" y="46"/>
                  </a:lnTo>
                  <a:lnTo>
                    <a:pt x="693" y="46"/>
                  </a:lnTo>
                  <a:lnTo>
                    <a:pt x="695" y="45"/>
                  </a:lnTo>
                  <a:lnTo>
                    <a:pt x="695" y="44"/>
                  </a:lnTo>
                  <a:lnTo>
                    <a:pt x="699" y="42"/>
                  </a:lnTo>
                  <a:lnTo>
                    <a:pt x="702" y="42"/>
                  </a:lnTo>
                  <a:lnTo>
                    <a:pt x="710" y="44"/>
                  </a:lnTo>
                  <a:lnTo>
                    <a:pt x="722" y="41"/>
                  </a:lnTo>
                  <a:lnTo>
                    <a:pt x="729" y="40"/>
                  </a:lnTo>
                  <a:lnTo>
                    <a:pt x="734" y="39"/>
                  </a:lnTo>
                  <a:lnTo>
                    <a:pt x="735" y="36"/>
                  </a:lnTo>
                  <a:lnTo>
                    <a:pt x="737" y="34"/>
                  </a:lnTo>
                  <a:lnTo>
                    <a:pt x="738" y="32"/>
                  </a:lnTo>
                  <a:lnTo>
                    <a:pt x="740" y="29"/>
                  </a:lnTo>
                  <a:lnTo>
                    <a:pt x="743" y="28"/>
                  </a:lnTo>
                  <a:lnTo>
                    <a:pt x="744" y="28"/>
                  </a:lnTo>
                  <a:lnTo>
                    <a:pt x="744" y="27"/>
                  </a:lnTo>
                  <a:lnTo>
                    <a:pt x="744" y="25"/>
                  </a:lnTo>
                  <a:lnTo>
                    <a:pt x="744" y="21"/>
                  </a:lnTo>
                  <a:lnTo>
                    <a:pt x="747" y="21"/>
                  </a:lnTo>
                  <a:lnTo>
                    <a:pt x="749" y="15"/>
                  </a:lnTo>
                  <a:lnTo>
                    <a:pt x="750" y="11"/>
                  </a:lnTo>
                  <a:lnTo>
                    <a:pt x="738" y="10"/>
                  </a:lnTo>
                  <a:lnTo>
                    <a:pt x="727" y="7"/>
                  </a:lnTo>
                  <a:lnTo>
                    <a:pt x="725" y="10"/>
                  </a:lnTo>
                  <a:lnTo>
                    <a:pt x="724" y="11"/>
                  </a:lnTo>
                  <a:lnTo>
                    <a:pt x="723" y="8"/>
                  </a:lnTo>
                  <a:lnTo>
                    <a:pt x="722" y="6"/>
                  </a:lnTo>
                  <a:lnTo>
                    <a:pt x="717" y="4"/>
                  </a:lnTo>
                  <a:lnTo>
                    <a:pt x="710" y="3"/>
                  </a:lnTo>
                  <a:lnTo>
                    <a:pt x="696" y="0"/>
                  </a:lnTo>
                  <a:lnTo>
                    <a:pt x="690" y="10"/>
                  </a:lnTo>
                  <a:lnTo>
                    <a:pt x="689" y="8"/>
                  </a:lnTo>
                  <a:lnTo>
                    <a:pt x="688" y="6"/>
                  </a:lnTo>
                  <a:lnTo>
                    <a:pt x="674" y="7"/>
                  </a:lnTo>
                  <a:lnTo>
                    <a:pt x="675" y="13"/>
                  </a:lnTo>
                  <a:lnTo>
                    <a:pt x="676" y="14"/>
                  </a:lnTo>
                  <a:lnTo>
                    <a:pt x="674" y="15"/>
                  </a:lnTo>
                  <a:lnTo>
                    <a:pt x="671" y="15"/>
                  </a:lnTo>
                  <a:lnTo>
                    <a:pt x="671" y="21"/>
                  </a:lnTo>
                  <a:lnTo>
                    <a:pt x="673" y="21"/>
                  </a:lnTo>
                  <a:lnTo>
                    <a:pt x="672" y="24"/>
                  </a:lnTo>
                  <a:lnTo>
                    <a:pt x="672" y="25"/>
                  </a:lnTo>
                  <a:lnTo>
                    <a:pt x="673" y="28"/>
                  </a:lnTo>
                  <a:lnTo>
                    <a:pt x="675" y="31"/>
                  </a:lnTo>
                  <a:lnTo>
                    <a:pt x="675" y="34"/>
                  </a:lnTo>
                  <a:lnTo>
                    <a:pt x="676" y="40"/>
                  </a:lnTo>
                  <a:lnTo>
                    <a:pt x="679" y="40"/>
                  </a:lnTo>
                  <a:lnTo>
                    <a:pt x="679" y="42"/>
                  </a:lnTo>
                  <a:lnTo>
                    <a:pt x="679" y="46"/>
                  </a:lnTo>
                  <a:lnTo>
                    <a:pt x="676" y="47"/>
                  </a:lnTo>
                  <a:lnTo>
                    <a:pt x="675" y="49"/>
                  </a:lnTo>
                  <a:lnTo>
                    <a:pt x="678" y="51"/>
                  </a:lnTo>
                  <a:lnTo>
                    <a:pt x="681" y="53"/>
                  </a:lnTo>
                  <a:lnTo>
                    <a:pt x="680" y="61"/>
                  </a:lnTo>
                  <a:lnTo>
                    <a:pt x="680" y="66"/>
                  </a:lnTo>
                  <a:lnTo>
                    <a:pt x="681" y="68"/>
                  </a:lnTo>
                  <a:lnTo>
                    <a:pt x="680" y="69"/>
                  </a:lnTo>
                  <a:lnTo>
                    <a:pt x="679" y="69"/>
                  </a:lnTo>
                  <a:lnTo>
                    <a:pt x="680" y="70"/>
                  </a:lnTo>
                  <a:lnTo>
                    <a:pt x="676" y="70"/>
                  </a:lnTo>
                  <a:lnTo>
                    <a:pt x="674" y="72"/>
                  </a:lnTo>
                  <a:lnTo>
                    <a:pt x="672" y="74"/>
                  </a:lnTo>
                  <a:lnTo>
                    <a:pt x="671" y="77"/>
                  </a:lnTo>
                  <a:lnTo>
                    <a:pt x="675" y="81"/>
                  </a:lnTo>
                  <a:lnTo>
                    <a:pt x="679" y="84"/>
                  </a:lnTo>
                  <a:lnTo>
                    <a:pt x="675" y="84"/>
                  </a:lnTo>
                  <a:lnTo>
                    <a:pt x="671" y="81"/>
                  </a:lnTo>
                  <a:lnTo>
                    <a:pt x="667" y="81"/>
                  </a:lnTo>
                  <a:lnTo>
                    <a:pt x="667" y="83"/>
                  </a:lnTo>
                  <a:lnTo>
                    <a:pt x="667" y="86"/>
                  </a:lnTo>
                  <a:lnTo>
                    <a:pt x="664" y="87"/>
                  </a:lnTo>
                  <a:lnTo>
                    <a:pt x="664" y="89"/>
                  </a:lnTo>
                  <a:lnTo>
                    <a:pt x="662" y="91"/>
                  </a:lnTo>
                  <a:lnTo>
                    <a:pt x="664" y="90"/>
                  </a:lnTo>
                  <a:lnTo>
                    <a:pt x="664" y="91"/>
                  </a:lnTo>
                  <a:lnTo>
                    <a:pt x="665" y="94"/>
                  </a:lnTo>
                  <a:lnTo>
                    <a:pt x="662" y="95"/>
                  </a:lnTo>
                  <a:lnTo>
                    <a:pt x="664" y="102"/>
                  </a:lnTo>
                  <a:lnTo>
                    <a:pt x="667" y="106"/>
                  </a:lnTo>
                  <a:lnTo>
                    <a:pt x="658" y="107"/>
                  </a:lnTo>
                  <a:lnTo>
                    <a:pt x="658" y="110"/>
                  </a:lnTo>
                  <a:lnTo>
                    <a:pt x="659" y="111"/>
                  </a:lnTo>
                  <a:lnTo>
                    <a:pt x="660" y="111"/>
                  </a:lnTo>
                  <a:lnTo>
                    <a:pt x="659" y="115"/>
                  </a:lnTo>
                  <a:lnTo>
                    <a:pt x="665" y="120"/>
                  </a:lnTo>
                  <a:lnTo>
                    <a:pt x="667" y="120"/>
                  </a:lnTo>
                  <a:lnTo>
                    <a:pt x="669" y="120"/>
                  </a:lnTo>
                  <a:lnTo>
                    <a:pt x="671" y="121"/>
                  </a:lnTo>
                  <a:lnTo>
                    <a:pt x="669" y="122"/>
                  </a:lnTo>
                  <a:lnTo>
                    <a:pt x="669" y="123"/>
                  </a:lnTo>
                  <a:lnTo>
                    <a:pt x="666" y="125"/>
                  </a:lnTo>
                  <a:lnTo>
                    <a:pt x="666" y="130"/>
                  </a:lnTo>
                  <a:lnTo>
                    <a:pt x="666" y="131"/>
                  </a:lnTo>
                  <a:lnTo>
                    <a:pt x="668" y="131"/>
                  </a:lnTo>
                  <a:lnTo>
                    <a:pt x="669" y="130"/>
                  </a:lnTo>
                  <a:lnTo>
                    <a:pt x="669" y="129"/>
                  </a:lnTo>
                  <a:lnTo>
                    <a:pt x="671" y="129"/>
                  </a:lnTo>
                  <a:lnTo>
                    <a:pt x="671" y="130"/>
                  </a:lnTo>
                  <a:lnTo>
                    <a:pt x="671" y="131"/>
                  </a:lnTo>
                  <a:lnTo>
                    <a:pt x="672" y="132"/>
                  </a:lnTo>
                  <a:lnTo>
                    <a:pt x="674" y="130"/>
                  </a:lnTo>
                  <a:lnTo>
                    <a:pt x="675" y="130"/>
                  </a:lnTo>
                  <a:lnTo>
                    <a:pt x="674" y="129"/>
                  </a:lnTo>
                  <a:lnTo>
                    <a:pt x="674" y="125"/>
                  </a:lnTo>
                  <a:lnTo>
                    <a:pt x="674" y="123"/>
                  </a:lnTo>
                  <a:lnTo>
                    <a:pt x="676" y="122"/>
                  </a:lnTo>
                  <a:lnTo>
                    <a:pt x="681" y="124"/>
                  </a:lnTo>
                  <a:lnTo>
                    <a:pt x="686" y="128"/>
                  </a:lnTo>
                  <a:lnTo>
                    <a:pt x="689" y="131"/>
                  </a:lnTo>
                  <a:lnTo>
                    <a:pt x="692" y="136"/>
                  </a:lnTo>
                  <a:lnTo>
                    <a:pt x="696" y="136"/>
                  </a:lnTo>
                  <a:lnTo>
                    <a:pt x="700" y="134"/>
                  </a:lnTo>
                  <a:lnTo>
                    <a:pt x="704" y="130"/>
                  </a:lnTo>
                  <a:lnTo>
                    <a:pt x="708" y="129"/>
                  </a:lnTo>
                  <a:lnTo>
                    <a:pt x="711" y="128"/>
                  </a:lnTo>
                  <a:lnTo>
                    <a:pt x="714" y="128"/>
                  </a:lnTo>
                  <a:lnTo>
                    <a:pt x="715" y="129"/>
                  </a:lnTo>
                  <a:lnTo>
                    <a:pt x="714" y="131"/>
                  </a:lnTo>
                  <a:lnTo>
                    <a:pt x="711" y="131"/>
                  </a:lnTo>
                  <a:lnTo>
                    <a:pt x="708" y="131"/>
                  </a:lnTo>
                  <a:lnTo>
                    <a:pt x="704" y="134"/>
                  </a:lnTo>
                  <a:lnTo>
                    <a:pt x="703" y="137"/>
                  </a:lnTo>
                  <a:lnTo>
                    <a:pt x="704" y="139"/>
                  </a:lnTo>
                  <a:lnTo>
                    <a:pt x="706" y="144"/>
                  </a:lnTo>
                  <a:lnTo>
                    <a:pt x="699" y="143"/>
                  </a:lnTo>
                  <a:lnTo>
                    <a:pt x="693" y="142"/>
                  </a:lnTo>
                  <a:lnTo>
                    <a:pt x="690" y="144"/>
                  </a:lnTo>
                  <a:lnTo>
                    <a:pt x="688" y="145"/>
                  </a:lnTo>
                  <a:lnTo>
                    <a:pt x="688" y="149"/>
                  </a:lnTo>
                  <a:lnTo>
                    <a:pt x="692" y="153"/>
                  </a:lnTo>
                  <a:lnTo>
                    <a:pt x="689" y="156"/>
                  </a:lnTo>
                  <a:lnTo>
                    <a:pt x="688" y="158"/>
                  </a:lnTo>
                  <a:lnTo>
                    <a:pt x="689" y="160"/>
                  </a:lnTo>
                  <a:lnTo>
                    <a:pt x="690" y="160"/>
                  </a:lnTo>
                  <a:lnTo>
                    <a:pt x="693" y="162"/>
                  </a:lnTo>
                  <a:lnTo>
                    <a:pt x="695" y="162"/>
                  </a:lnTo>
                  <a:lnTo>
                    <a:pt x="701" y="157"/>
                  </a:lnTo>
                  <a:lnTo>
                    <a:pt x="701" y="159"/>
                  </a:lnTo>
                  <a:lnTo>
                    <a:pt x="701" y="162"/>
                  </a:lnTo>
                  <a:lnTo>
                    <a:pt x="702" y="164"/>
                  </a:lnTo>
                  <a:lnTo>
                    <a:pt x="697" y="167"/>
                  </a:lnTo>
                  <a:lnTo>
                    <a:pt x="692" y="169"/>
                  </a:lnTo>
                  <a:lnTo>
                    <a:pt x="689" y="169"/>
                  </a:lnTo>
                  <a:lnTo>
                    <a:pt x="687" y="169"/>
                  </a:lnTo>
                  <a:lnTo>
                    <a:pt x="685" y="171"/>
                  </a:lnTo>
                  <a:lnTo>
                    <a:pt x="682" y="176"/>
                  </a:lnTo>
                  <a:lnTo>
                    <a:pt x="681" y="179"/>
                  </a:lnTo>
                  <a:lnTo>
                    <a:pt x="679" y="182"/>
                  </a:lnTo>
                  <a:lnTo>
                    <a:pt x="672" y="180"/>
                  </a:lnTo>
                  <a:lnTo>
                    <a:pt x="672" y="183"/>
                  </a:lnTo>
                  <a:lnTo>
                    <a:pt x="673" y="183"/>
                  </a:lnTo>
                  <a:lnTo>
                    <a:pt x="673" y="184"/>
                  </a:lnTo>
                  <a:lnTo>
                    <a:pt x="671" y="185"/>
                  </a:lnTo>
                  <a:lnTo>
                    <a:pt x="669" y="186"/>
                  </a:lnTo>
                  <a:lnTo>
                    <a:pt x="669" y="189"/>
                  </a:lnTo>
                  <a:lnTo>
                    <a:pt x="669" y="190"/>
                  </a:lnTo>
                  <a:lnTo>
                    <a:pt x="665" y="192"/>
                  </a:lnTo>
                  <a:lnTo>
                    <a:pt x="665" y="194"/>
                  </a:lnTo>
                  <a:lnTo>
                    <a:pt x="668" y="196"/>
                  </a:lnTo>
                  <a:lnTo>
                    <a:pt x="669" y="196"/>
                  </a:lnTo>
                  <a:lnTo>
                    <a:pt x="671" y="197"/>
                  </a:lnTo>
                  <a:lnTo>
                    <a:pt x="671" y="199"/>
                  </a:lnTo>
                  <a:lnTo>
                    <a:pt x="669" y="203"/>
                  </a:lnTo>
                  <a:lnTo>
                    <a:pt x="676" y="205"/>
                  </a:lnTo>
                  <a:lnTo>
                    <a:pt x="676" y="207"/>
                  </a:lnTo>
                  <a:lnTo>
                    <a:pt x="674" y="207"/>
                  </a:lnTo>
                  <a:lnTo>
                    <a:pt x="673" y="210"/>
                  </a:lnTo>
                  <a:lnTo>
                    <a:pt x="671" y="208"/>
                  </a:lnTo>
                  <a:lnTo>
                    <a:pt x="667" y="207"/>
                  </a:lnTo>
                  <a:lnTo>
                    <a:pt x="661" y="204"/>
                  </a:lnTo>
                  <a:lnTo>
                    <a:pt x="662" y="204"/>
                  </a:lnTo>
                  <a:lnTo>
                    <a:pt x="662" y="203"/>
                  </a:lnTo>
                  <a:lnTo>
                    <a:pt x="661" y="200"/>
                  </a:lnTo>
                  <a:lnTo>
                    <a:pt x="660" y="200"/>
                  </a:lnTo>
                  <a:lnTo>
                    <a:pt x="658" y="200"/>
                  </a:lnTo>
                  <a:lnTo>
                    <a:pt x="656" y="199"/>
                  </a:lnTo>
                  <a:lnTo>
                    <a:pt x="654" y="198"/>
                  </a:lnTo>
                  <a:lnTo>
                    <a:pt x="652" y="193"/>
                  </a:lnTo>
                  <a:lnTo>
                    <a:pt x="654" y="185"/>
                  </a:lnTo>
                  <a:lnTo>
                    <a:pt x="655" y="176"/>
                  </a:lnTo>
                  <a:lnTo>
                    <a:pt x="654" y="177"/>
                  </a:lnTo>
                  <a:lnTo>
                    <a:pt x="653" y="177"/>
                  </a:lnTo>
                  <a:lnTo>
                    <a:pt x="654" y="178"/>
                  </a:lnTo>
                  <a:lnTo>
                    <a:pt x="653" y="178"/>
                  </a:lnTo>
                  <a:lnTo>
                    <a:pt x="652" y="177"/>
                  </a:lnTo>
                  <a:lnTo>
                    <a:pt x="653" y="176"/>
                  </a:lnTo>
                  <a:lnTo>
                    <a:pt x="654" y="176"/>
                  </a:lnTo>
                  <a:lnTo>
                    <a:pt x="653" y="170"/>
                  </a:lnTo>
                  <a:lnTo>
                    <a:pt x="649" y="173"/>
                  </a:lnTo>
                  <a:lnTo>
                    <a:pt x="649" y="176"/>
                  </a:lnTo>
                  <a:lnTo>
                    <a:pt x="646" y="175"/>
                  </a:lnTo>
                  <a:lnTo>
                    <a:pt x="644" y="175"/>
                  </a:lnTo>
                  <a:lnTo>
                    <a:pt x="645" y="173"/>
                  </a:lnTo>
                  <a:lnTo>
                    <a:pt x="641" y="171"/>
                  </a:lnTo>
                  <a:lnTo>
                    <a:pt x="641" y="169"/>
                  </a:lnTo>
                  <a:lnTo>
                    <a:pt x="638" y="169"/>
                  </a:lnTo>
                  <a:lnTo>
                    <a:pt x="634" y="166"/>
                  </a:lnTo>
                  <a:lnTo>
                    <a:pt x="630" y="163"/>
                  </a:lnTo>
                  <a:lnTo>
                    <a:pt x="630" y="166"/>
                  </a:lnTo>
                  <a:lnTo>
                    <a:pt x="630" y="167"/>
                  </a:lnTo>
                  <a:lnTo>
                    <a:pt x="630" y="169"/>
                  </a:lnTo>
                  <a:lnTo>
                    <a:pt x="627" y="167"/>
                  </a:lnTo>
                  <a:lnTo>
                    <a:pt x="627" y="176"/>
                  </a:lnTo>
                  <a:lnTo>
                    <a:pt x="628" y="180"/>
                  </a:lnTo>
                  <a:lnTo>
                    <a:pt x="630" y="183"/>
                  </a:lnTo>
                  <a:lnTo>
                    <a:pt x="631" y="183"/>
                  </a:lnTo>
                  <a:lnTo>
                    <a:pt x="630" y="183"/>
                  </a:lnTo>
                  <a:lnTo>
                    <a:pt x="630" y="184"/>
                  </a:lnTo>
                  <a:lnTo>
                    <a:pt x="628" y="185"/>
                  </a:lnTo>
                  <a:lnTo>
                    <a:pt x="627" y="184"/>
                  </a:lnTo>
                  <a:lnTo>
                    <a:pt x="626" y="184"/>
                  </a:lnTo>
                  <a:lnTo>
                    <a:pt x="625" y="184"/>
                  </a:lnTo>
                  <a:lnTo>
                    <a:pt x="624" y="184"/>
                  </a:lnTo>
                  <a:lnTo>
                    <a:pt x="623" y="186"/>
                  </a:lnTo>
                  <a:lnTo>
                    <a:pt x="621" y="189"/>
                  </a:lnTo>
                  <a:lnTo>
                    <a:pt x="617" y="187"/>
                  </a:lnTo>
                  <a:lnTo>
                    <a:pt x="613" y="186"/>
                  </a:lnTo>
                  <a:lnTo>
                    <a:pt x="603" y="184"/>
                  </a:lnTo>
                  <a:lnTo>
                    <a:pt x="596" y="184"/>
                  </a:lnTo>
                  <a:lnTo>
                    <a:pt x="590" y="185"/>
                  </a:lnTo>
                  <a:lnTo>
                    <a:pt x="582" y="190"/>
                  </a:lnTo>
                  <a:lnTo>
                    <a:pt x="580" y="190"/>
                  </a:lnTo>
                  <a:lnTo>
                    <a:pt x="577" y="185"/>
                  </a:lnTo>
                  <a:lnTo>
                    <a:pt x="576" y="185"/>
                  </a:lnTo>
                  <a:lnTo>
                    <a:pt x="575" y="187"/>
                  </a:lnTo>
                  <a:lnTo>
                    <a:pt x="571" y="187"/>
                  </a:lnTo>
                  <a:lnTo>
                    <a:pt x="571" y="184"/>
                  </a:lnTo>
                  <a:lnTo>
                    <a:pt x="566" y="184"/>
                  </a:lnTo>
                  <a:lnTo>
                    <a:pt x="564" y="184"/>
                  </a:lnTo>
                  <a:lnTo>
                    <a:pt x="563" y="184"/>
                  </a:lnTo>
                  <a:lnTo>
                    <a:pt x="562" y="182"/>
                  </a:lnTo>
                  <a:lnTo>
                    <a:pt x="562" y="180"/>
                  </a:lnTo>
                  <a:lnTo>
                    <a:pt x="559" y="180"/>
                  </a:lnTo>
                  <a:lnTo>
                    <a:pt x="558" y="180"/>
                  </a:lnTo>
                  <a:lnTo>
                    <a:pt x="557" y="178"/>
                  </a:lnTo>
                  <a:lnTo>
                    <a:pt x="557" y="176"/>
                  </a:lnTo>
                  <a:lnTo>
                    <a:pt x="555" y="176"/>
                  </a:lnTo>
                  <a:lnTo>
                    <a:pt x="554" y="177"/>
                  </a:lnTo>
                  <a:lnTo>
                    <a:pt x="552" y="175"/>
                  </a:lnTo>
                  <a:lnTo>
                    <a:pt x="551" y="176"/>
                  </a:lnTo>
                  <a:lnTo>
                    <a:pt x="551" y="177"/>
                  </a:lnTo>
                  <a:lnTo>
                    <a:pt x="550" y="178"/>
                  </a:lnTo>
                  <a:lnTo>
                    <a:pt x="544" y="179"/>
                  </a:lnTo>
                  <a:lnTo>
                    <a:pt x="540" y="179"/>
                  </a:lnTo>
                  <a:lnTo>
                    <a:pt x="542" y="173"/>
                  </a:lnTo>
                  <a:lnTo>
                    <a:pt x="540" y="169"/>
                  </a:lnTo>
                  <a:lnTo>
                    <a:pt x="534" y="173"/>
                  </a:lnTo>
                  <a:lnTo>
                    <a:pt x="530" y="175"/>
                  </a:lnTo>
                  <a:lnTo>
                    <a:pt x="527" y="172"/>
                  </a:lnTo>
                  <a:lnTo>
                    <a:pt x="525" y="169"/>
                  </a:lnTo>
                  <a:lnTo>
                    <a:pt x="525" y="164"/>
                  </a:lnTo>
                  <a:lnTo>
                    <a:pt x="524" y="158"/>
                  </a:lnTo>
                  <a:lnTo>
                    <a:pt x="523" y="156"/>
                  </a:lnTo>
                  <a:lnTo>
                    <a:pt x="521" y="155"/>
                  </a:lnTo>
                  <a:lnTo>
                    <a:pt x="517" y="153"/>
                  </a:lnTo>
                  <a:lnTo>
                    <a:pt x="513" y="153"/>
                  </a:lnTo>
                  <a:lnTo>
                    <a:pt x="509" y="153"/>
                  </a:lnTo>
                  <a:lnTo>
                    <a:pt x="504" y="155"/>
                  </a:lnTo>
                  <a:lnTo>
                    <a:pt x="502" y="153"/>
                  </a:lnTo>
                  <a:lnTo>
                    <a:pt x="499" y="153"/>
                  </a:lnTo>
                  <a:lnTo>
                    <a:pt x="496" y="155"/>
                  </a:lnTo>
                  <a:lnTo>
                    <a:pt x="494" y="157"/>
                  </a:lnTo>
                  <a:lnTo>
                    <a:pt x="488" y="156"/>
                  </a:lnTo>
                  <a:lnTo>
                    <a:pt x="482" y="156"/>
                  </a:lnTo>
                  <a:lnTo>
                    <a:pt x="481" y="162"/>
                  </a:lnTo>
                  <a:lnTo>
                    <a:pt x="480" y="166"/>
                  </a:lnTo>
                  <a:lnTo>
                    <a:pt x="479" y="169"/>
                  </a:lnTo>
                  <a:lnTo>
                    <a:pt x="475" y="170"/>
                  </a:lnTo>
                  <a:lnTo>
                    <a:pt x="474" y="172"/>
                  </a:lnTo>
                  <a:lnTo>
                    <a:pt x="474" y="175"/>
                  </a:lnTo>
                  <a:lnTo>
                    <a:pt x="475" y="175"/>
                  </a:lnTo>
                  <a:lnTo>
                    <a:pt x="476" y="175"/>
                  </a:lnTo>
                  <a:lnTo>
                    <a:pt x="476" y="176"/>
                  </a:lnTo>
                  <a:lnTo>
                    <a:pt x="478" y="176"/>
                  </a:lnTo>
                  <a:lnTo>
                    <a:pt x="479" y="175"/>
                  </a:lnTo>
                  <a:lnTo>
                    <a:pt x="479" y="173"/>
                  </a:lnTo>
                  <a:lnTo>
                    <a:pt x="481" y="173"/>
                  </a:lnTo>
                  <a:lnTo>
                    <a:pt x="485" y="176"/>
                  </a:lnTo>
                  <a:lnTo>
                    <a:pt x="486" y="172"/>
                  </a:lnTo>
                  <a:lnTo>
                    <a:pt x="483" y="173"/>
                  </a:lnTo>
                  <a:lnTo>
                    <a:pt x="483" y="172"/>
                  </a:lnTo>
                  <a:lnTo>
                    <a:pt x="483" y="170"/>
                  </a:lnTo>
                  <a:lnTo>
                    <a:pt x="486" y="169"/>
                  </a:lnTo>
                  <a:lnTo>
                    <a:pt x="487" y="169"/>
                  </a:lnTo>
                  <a:lnTo>
                    <a:pt x="492" y="171"/>
                  </a:lnTo>
                  <a:lnTo>
                    <a:pt x="496" y="167"/>
                  </a:lnTo>
                  <a:lnTo>
                    <a:pt x="499" y="166"/>
                  </a:lnTo>
                  <a:lnTo>
                    <a:pt x="509" y="165"/>
                  </a:lnTo>
                  <a:lnTo>
                    <a:pt x="510" y="162"/>
                  </a:lnTo>
                  <a:lnTo>
                    <a:pt x="508" y="160"/>
                  </a:lnTo>
                  <a:lnTo>
                    <a:pt x="508" y="159"/>
                  </a:lnTo>
                  <a:lnTo>
                    <a:pt x="509" y="158"/>
                  </a:lnTo>
                  <a:lnTo>
                    <a:pt x="513" y="159"/>
                  </a:lnTo>
                  <a:lnTo>
                    <a:pt x="515" y="162"/>
                  </a:lnTo>
                  <a:lnTo>
                    <a:pt x="517" y="164"/>
                  </a:lnTo>
                  <a:lnTo>
                    <a:pt x="516" y="165"/>
                  </a:lnTo>
                  <a:lnTo>
                    <a:pt x="511" y="165"/>
                  </a:lnTo>
                  <a:lnTo>
                    <a:pt x="510" y="166"/>
                  </a:lnTo>
                  <a:lnTo>
                    <a:pt x="509" y="167"/>
                  </a:lnTo>
                  <a:lnTo>
                    <a:pt x="509" y="169"/>
                  </a:lnTo>
                  <a:lnTo>
                    <a:pt x="506" y="169"/>
                  </a:lnTo>
                  <a:lnTo>
                    <a:pt x="503" y="169"/>
                  </a:lnTo>
                  <a:lnTo>
                    <a:pt x="502" y="171"/>
                  </a:lnTo>
                  <a:lnTo>
                    <a:pt x="499" y="173"/>
                  </a:lnTo>
                  <a:lnTo>
                    <a:pt x="499" y="176"/>
                  </a:lnTo>
                  <a:lnTo>
                    <a:pt x="495" y="177"/>
                  </a:lnTo>
                  <a:lnTo>
                    <a:pt x="492" y="177"/>
                  </a:lnTo>
                  <a:lnTo>
                    <a:pt x="490" y="179"/>
                  </a:lnTo>
                  <a:lnTo>
                    <a:pt x="488" y="182"/>
                  </a:lnTo>
                  <a:lnTo>
                    <a:pt x="487" y="182"/>
                  </a:lnTo>
                  <a:lnTo>
                    <a:pt x="485" y="182"/>
                  </a:lnTo>
                  <a:lnTo>
                    <a:pt x="485" y="185"/>
                  </a:lnTo>
                  <a:lnTo>
                    <a:pt x="480" y="187"/>
                  </a:lnTo>
                  <a:lnTo>
                    <a:pt x="483" y="196"/>
                  </a:lnTo>
                  <a:lnTo>
                    <a:pt x="485" y="196"/>
                  </a:lnTo>
                  <a:lnTo>
                    <a:pt x="485" y="198"/>
                  </a:lnTo>
                  <a:lnTo>
                    <a:pt x="483" y="200"/>
                  </a:lnTo>
                  <a:lnTo>
                    <a:pt x="482" y="203"/>
                  </a:lnTo>
                  <a:lnTo>
                    <a:pt x="485" y="204"/>
                  </a:lnTo>
                  <a:lnTo>
                    <a:pt x="487" y="206"/>
                  </a:lnTo>
                  <a:lnTo>
                    <a:pt x="487" y="207"/>
                  </a:lnTo>
                  <a:lnTo>
                    <a:pt x="487" y="210"/>
                  </a:lnTo>
                  <a:lnTo>
                    <a:pt x="483" y="210"/>
                  </a:lnTo>
                  <a:lnTo>
                    <a:pt x="482" y="217"/>
                  </a:lnTo>
                  <a:lnTo>
                    <a:pt x="478" y="211"/>
                  </a:lnTo>
                  <a:lnTo>
                    <a:pt x="474" y="205"/>
                  </a:lnTo>
                  <a:lnTo>
                    <a:pt x="473" y="198"/>
                  </a:lnTo>
                  <a:lnTo>
                    <a:pt x="472" y="190"/>
                  </a:lnTo>
                  <a:lnTo>
                    <a:pt x="469" y="200"/>
                  </a:lnTo>
                  <a:lnTo>
                    <a:pt x="466" y="201"/>
                  </a:lnTo>
                  <a:lnTo>
                    <a:pt x="465" y="194"/>
                  </a:lnTo>
                  <a:lnTo>
                    <a:pt x="466" y="196"/>
                  </a:lnTo>
                  <a:lnTo>
                    <a:pt x="466" y="194"/>
                  </a:lnTo>
                  <a:lnTo>
                    <a:pt x="466" y="192"/>
                  </a:lnTo>
                  <a:lnTo>
                    <a:pt x="464" y="186"/>
                  </a:lnTo>
                  <a:lnTo>
                    <a:pt x="459" y="186"/>
                  </a:lnTo>
                  <a:lnTo>
                    <a:pt x="454" y="183"/>
                  </a:lnTo>
                  <a:lnTo>
                    <a:pt x="451" y="177"/>
                  </a:lnTo>
                  <a:lnTo>
                    <a:pt x="447" y="178"/>
                  </a:lnTo>
                  <a:lnTo>
                    <a:pt x="444" y="179"/>
                  </a:lnTo>
                  <a:lnTo>
                    <a:pt x="442" y="182"/>
                  </a:lnTo>
                  <a:lnTo>
                    <a:pt x="440" y="184"/>
                  </a:lnTo>
                  <a:lnTo>
                    <a:pt x="437" y="184"/>
                  </a:lnTo>
                  <a:lnTo>
                    <a:pt x="432" y="184"/>
                  </a:lnTo>
                  <a:lnTo>
                    <a:pt x="425" y="187"/>
                  </a:lnTo>
                  <a:lnTo>
                    <a:pt x="424" y="187"/>
                  </a:lnTo>
                  <a:lnTo>
                    <a:pt x="423" y="186"/>
                  </a:lnTo>
                  <a:lnTo>
                    <a:pt x="421" y="186"/>
                  </a:lnTo>
                  <a:lnTo>
                    <a:pt x="418" y="189"/>
                  </a:lnTo>
                  <a:lnTo>
                    <a:pt x="410" y="190"/>
                  </a:lnTo>
                  <a:lnTo>
                    <a:pt x="402" y="190"/>
                  </a:lnTo>
                  <a:lnTo>
                    <a:pt x="393" y="189"/>
                  </a:lnTo>
                  <a:lnTo>
                    <a:pt x="386" y="187"/>
                  </a:lnTo>
                  <a:lnTo>
                    <a:pt x="387" y="179"/>
                  </a:lnTo>
                  <a:lnTo>
                    <a:pt x="389" y="178"/>
                  </a:lnTo>
                  <a:lnTo>
                    <a:pt x="391" y="176"/>
                  </a:lnTo>
                  <a:lnTo>
                    <a:pt x="391" y="172"/>
                  </a:lnTo>
                  <a:lnTo>
                    <a:pt x="402" y="172"/>
                  </a:lnTo>
                  <a:lnTo>
                    <a:pt x="403" y="169"/>
                  </a:lnTo>
                  <a:lnTo>
                    <a:pt x="400" y="167"/>
                  </a:lnTo>
                  <a:lnTo>
                    <a:pt x="399" y="166"/>
                  </a:lnTo>
                  <a:lnTo>
                    <a:pt x="398" y="165"/>
                  </a:lnTo>
                  <a:lnTo>
                    <a:pt x="398" y="162"/>
                  </a:lnTo>
                  <a:lnTo>
                    <a:pt x="391" y="157"/>
                  </a:lnTo>
                  <a:lnTo>
                    <a:pt x="390" y="157"/>
                  </a:lnTo>
                  <a:lnTo>
                    <a:pt x="389" y="157"/>
                  </a:lnTo>
                  <a:lnTo>
                    <a:pt x="387" y="158"/>
                  </a:lnTo>
                  <a:lnTo>
                    <a:pt x="386" y="158"/>
                  </a:lnTo>
                  <a:lnTo>
                    <a:pt x="385" y="156"/>
                  </a:lnTo>
                  <a:lnTo>
                    <a:pt x="383" y="153"/>
                  </a:lnTo>
                  <a:lnTo>
                    <a:pt x="380" y="153"/>
                  </a:lnTo>
                  <a:lnTo>
                    <a:pt x="378" y="155"/>
                  </a:lnTo>
                  <a:lnTo>
                    <a:pt x="372" y="156"/>
                  </a:lnTo>
                  <a:lnTo>
                    <a:pt x="373" y="157"/>
                  </a:lnTo>
                  <a:lnTo>
                    <a:pt x="376" y="158"/>
                  </a:lnTo>
                  <a:lnTo>
                    <a:pt x="376" y="159"/>
                  </a:lnTo>
                  <a:lnTo>
                    <a:pt x="376" y="160"/>
                  </a:lnTo>
                  <a:lnTo>
                    <a:pt x="375" y="162"/>
                  </a:lnTo>
                  <a:lnTo>
                    <a:pt x="368" y="160"/>
                  </a:lnTo>
                  <a:lnTo>
                    <a:pt x="366" y="158"/>
                  </a:lnTo>
                  <a:lnTo>
                    <a:pt x="362" y="157"/>
                  </a:lnTo>
                  <a:lnTo>
                    <a:pt x="357" y="157"/>
                  </a:lnTo>
                  <a:lnTo>
                    <a:pt x="354" y="153"/>
                  </a:lnTo>
                  <a:lnTo>
                    <a:pt x="350" y="151"/>
                  </a:lnTo>
                  <a:lnTo>
                    <a:pt x="345" y="151"/>
                  </a:lnTo>
                  <a:lnTo>
                    <a:pt x="341" y="151"/>
                  </a:lnTo>
                  <a:lnTo>
                    <a:pt x="338" y="150"/>
                  </a:lnTo>
                  <a:lnTo>
                    <a:pt x="337" y="145"/>
                  </a:lnTo>
                  <a:lnTo>
                    <a:pt x="323" y="143"/>
                  </a:lnTo>
                  <a:lnTo>
                    <a:pt x="317" y="141"/>
                  </a:lnTo>
                  <a:lnTo>
                    <a:pt x="313" y="137"/>
                  </a:lnTo>
                  <a:lnTo>
                    <a:pt x="310" y="135"/>
                  </a:lnTo>
                  <a:lnTo>
                    <a:pt x="309" y="134"/>
                  </a:lnTo>
                  <a:lnTo>
                    <a:pt x="307" y="132"/>
                  </a:lnTo>
                  <a:lnTo>
                    <a:pt x="304" y="134"/>
                  </a:lnTo>
                  <a:lnTo>
                    <a:pt x="299" y="130"/>
                  </a:lnTo>
                  <a:lnTo>
                    <a:pt x="295" y="129"/>
                  </a:lnTo>
                  <a:lnTo>
                    <a:pt x="292" y="128"/>
                  </a:lnTo>
                  <a:lnTo>
                    <a:pt x="283" y="128"/>
                  </a:lnTo>
                  <a:lnTo>
                    <a:pt x="276" y="128"/>
                  </a:lnTo>
                  <a:lnTo>
                    <a:pt x="276" y="130"/>
                  </a:lnTo>
                  <a:lnTo>
                    <a:pt x="276" y="132"/>
                  </a:lnTo>
                  <a:lnTo>
                    <a:pt x="271" y="135"/>
                  </a:lnTo>
                  <a:lnTo>
                    <a:pt x="265" y="138"/>
                  </a:lnTo>
                  <a:lnTo>
                    <a:pt x="262" y="130"/>
                  </a:lnTo>
                  <a:lnTo>
                    <a:pt x="260" y="122"/>
                  </a:lnTo>
                  <a:lnTo>
                    <a:pt x="261" y="121"/>
                  </a:lnTo>
                  <a:lnTo>
                    <a:pt x="264" y="118"/>
                  </a:lnTo>
                  <a:lnTo>
                    <a:pt x="259" y="117"/>
                  </a:lnTo>
                  <a:lnTo>
                    <a:pt x="255" y="122"/>
                  </a:lnTo>
                  <a:lnTo>
                    <a:pt x="255" y="124"/>
                  </a:lnTo>
                  <a:lnTo>
                    <a:pt x="258" y="127"/>
                  </a:lnTo>
                  <a:lnTo>
                    <a:pt x="255" y="127"/>
                  </a:lnTo>
                  <a:lnTo>
                    <a:pt x="254" y="129"/>
                  </a:lnTo>
                  <a:lnTo>
                    <a:pt x="256" y="134"/>
                  </a:lnTo>
                  <a:lnTo>
                    <a:pt x="253" y="136"/>
                  </a:lnTo>
                  <a:lnTo>
                    <a:pt x="253" y="138"/>
                  </a:lnTo>
                  <a:lnTo>
                    <a:pt x="254" y="139"/>
                  </a:lnTo>
                  <a:lnTo>
                    <a:pt x="254" y="141"/>
                  </a:lnTo>
                  <a:lnTo>
                    <a:pt x="249" y="142"/>
                  </a:lnTo>
                  <a:lnTo>
                    <a:pt x="241" y="134"/>
                  </a:lnTo>
                  <a:lnTo>
                    <a:pt x="232" y="125"/>
                  </a:lnTo>
                  <a:lnTo>
                    <a:pt x="231" y="123"/>
                  </a:lnTo>
                  <a:lnTo>
                    <a:pt x="230" y="121"/>
                  </a:lnTo>
                  <a:lnTo>
                    <a:pt x="228" y="122"/>
                  </a:lnTo>
                  <a:lnTo>
                    <a:pt x="227" y="122"/>
                  </a:lnTo>
                  <a:lnTo>
                    <a:pt x="226" y="118"/>
                  </a:lnTo>
                  <a:lnTo>
                    <a:pt x="225" y="116"/>
                  </a:lnTo>
                  <a:lnTo>
                    <a:pt x="224" y="115"/>
                  </a:lnTo>
                  <a:lnTo>
                    <a:pt x="221" y="115"/>
                  </a:lnTo>
                  <a:lnTo>
                    <a:pt x="218" y="114"/>
                  </a:lnTo>
                  <a:lnTo>
                    <a:pt x="207" y="106"/>
                  </a:lnTo>
                  <a:lnTo>
                    <a:pt x="205" y="101"/>
                  </a:lnTo>
                  <a:lnTo>
                    <a:pt x="204" y="97"/>
                  </a:lnTo>
                  <a:lnTo>
                    <a:pt x="199" y="94"/>
                  </a:lnTo>
                  <a:lnTo>
                    <a:pt x="193" y="90"/>
                  </a:lnTo>
                  <a:lnTo>
                    <a:pt x="191" y="93"/>
                  </a:lnTo>
                  <a:lnTo>
                    <a:pt x="190" y="95"/>
                  </a:lnTo>
                  <a:lnTo>
                    <a:pt x="189" y="97"/>
                  </a:lnTo>
                  <a:lnTo>
                    <a:pt x="190" y="102"/>
                  </a:lnTo>
                  <a:lnTo>
                    <a:pt x="191" y="102"/>
                  </a:lnTo>
                  <a:lnTo>
                    <a:pt x="192" y="103"/>
                  </a:lnTo>
                  <a:lnTo>
                    <a:pt x="192" y="106"/>
                  </a:lnTo>
                  <a:lnTo>
                    <a:pt x="191" y="108"/>
                  </a:lnTo>
                  <a:lnTo>
                    <a:pt x="189" y="113"/>
                  </a:lnTo>
                  <a:lnTo>
                    <a:pt x="183" y="121"/>
                  </a:lnTo>
                  <a:lnTo>
                    <a:pt x="172" y="122"/>
                  </a:lnTo>
                  <a:lnTo>
                    <a:pt x="166" y="124"/>
                  </a:lnTo>
                  <a:lnTo>
                    <a:pt x="163" y="127"/>
                  </a:lnTo>
                  <a:lnTo>
                    <a:pt x="162" y="129"/>
                  </a:lnTo>
                  <a:lnTo>
                    <a:pt x="162" y="131"/>
                  </a:lnTo>
                  <a:lnTo>
                    <a:pt x="162" y="134"/>
                  </a:lnTo>
                  <a:lnTo>
                    <a:pt x="161" y="135"/>
                  </a:lnTo>
                  <a:lnTo>
                    <a:pt x="150" y="139"/>
                  </a:lnTo>
                  <a:lnTo>
                    <a:pt x="149" y="137"/>
                  </a:lnTo>
                  <a:lnTo>
                    <a:pt x="149" y="135"/>
                  </a:lnTo>
                  <a:lnTo>
                    <a:pt x="147" y="135"/>
                  </a:lnTo>
                  <a:lnTo>
                    <a:pt x="145" y="135"/>
                  </a:lnTo>
                  <a:lnTo>
                    <a:pt x="144" y="136"/>
                  </a:lnTo>
                  <a:lnTo>
                    <a:pt x="143" y="136"/>
                  </a:lnTo>
                  <a:lnTo>
                    <a:pt x="143" y="138"/>
                  </a:lnTo>
                  <a:lnTo>
                    <a:pt x="144" y="138"/>
                  </a:lnTo>
                  <a:lnTo>
                    <a:pt x="144" y="139"/>
                  </a:lnTo>
                  <a:lnTo>
                    <a:pt x="144" y="141"/>
                  </a:lnTo>
                  <a:lnTo>
                    <a:pt x="140" y="142"/>
                  </a:lnTo>
                  <a:lnTo>
                    <a:pt x="138" y="144"/>
                  </a:lnTo>
                  <a:lnTo>
                    <a:pt x="137" y="144"/>
                  </a:lnTo>
                  <a:lnTo>
                    <a:pt x="136" y="144"/>
                  </a:lnTo>
                  <a:lnTo>
                    <a:pt x="137" y="143"/>
                  </a:lnTo>
                  <a:lnTo>
                    <a:pt x="135" y="143"/>
                  </a:lnTo>
                  <a:lnTo>
                    <a:pt x="135" y="145"/>
                  </a:lnTo>
                  <a:lnTo>
                    <a:pt x="134" y="149"/>
                  </a:lnTo>
                  <a:lnTo>
                    <a:pt x="133" y="150"/>
                  </a:lnTo>
                  <a:lnTo>
                    <a:pt x="130" y="151"/>
                  </a:lnTo>
                  <a:lnTo>
                    <a:pt x="130" y="152"/>
                  </a:lnTo>
                  <a:lnTo>
                    <a:pt x="130" y="155"/>
                  </a:lnTo>
                  <a:lnTo>
                    <a:pt x="131" y="157"/>
                  </a:lnTo>
                  <a:lnTo>
                    <a:pt x="122" y="159"/>
                  </a:lnTo>
                  <a:lnTo>
                    <a:pt x="123" y="152"/>
                  </a:lnTo>
                  <a:lnTo>
                    <a:pt x="128" y="149"/>
                  </a:lnTo>
                  <a:lnTo>
                    <a:pt x="128" y="145"/>
                  </a:lnTo>
                  <a:lnTo>
                    <a:pt x="127" y="142"/>
                  </a:lnTo>
                  <a:lnTo>
                    <a:pt x="129" y="141"/>
                  </a:lnTo>
                  <a:lnTo>
                    <a:pt x="130" y="141"/>
                  </a:lnTo>
                  <a:lnTo>
                    <a:pt x="133" y="139"/>
                  </a:lnTo>
                  <a:lnTo>
                    <a:pt x="134" y="138"/>
                  </a:lnTo>
                  <a:lnTo>
                    <a:pt x="135" y="135"/>
                  </a:lnTo>
                  <a:lnTo>
                    <a:pt x="135" y="131"/>
                  </a:lnTo>
                  <a:lnTo>
                    <a:pt x="145" y="129"/>
                  </a:lnTo>
                  <a:lnTo>
                    <a:pt x="154" y="127"/>
                  </a:lnTo>
                  <a:lnTo>
                    <a:pt x="156" y="127"/>
                  </a:lnTo>
                  <a:lnTo>
                    <a:pt x="157" y="127"/>
                  </a:lnTo>
                  <a:lnTo>
                    <a:pt x="158" y="127"/>
                  </a:lnTo>
                  <a:lnTo>
                    <a:pt x="161" y="127"/>
                  </a:lnTo>
                  <a:lnTo>
                    <a:pt x="166" y="118"/>
                  </a:lnTo>
                  <a:lnTo>
                    <a:pt x="172" y="115"/>
                  </a:lnTo>
                  <a:lnTo>
                    <a:pt x="172" y="113"/>
                  </a:lnTo>
                  <a:lnTo>
                    <a:pt x="172" y="109"/>
                  </a:lnTo>
                  <a:lnTo>
                    <a:pt x="154" y="108"/>
                  </a:lnTo>
                  <a:lnTo>
                    <a:pt x="150" y="122"/>
                  </a:lnTo>
                  <a:lnTo>
                    <a:pt x="144" y="120"/>
                  </a:lnTo>
                  <a:lnTo>
                    <a:pt x="138" y="120"/>
                  </a:lnTo>
                  <a:lnTo>
                    <a:pt x="137" y="122"/>
                  </a:lnTo>
                  <a:lnTo>
                    <a:pt x="134" y="122"/>
                  </a:lnTo>
                  <a:lnTo>
                    <a:pt x="130" y="122"/>
                  </a:lnTo>
                  <a:lnTo>
                    <a:pt x="129" y="124"/>
                  </a:lnTo>
                  <a:lnTo>
                    <a:pt x="127" y="124"/>
                  </a:lnTo>
                  <a:lnTo>
                    <a:pt x="123" y="125"/>
                  </a:lnTo>
                  <a:lnTo>
                    <a:pt x="123" y="127"/>
                  </a:lnTo>
                  <a:lnTo>
                    <a:pt x="122" y="129"/>
                  </a:lnTo>
                  <a:lnTo>
                    <a:pt x="123" y="134"/>
                  </a:lnTo>
                  <a:lnTo>
                    <a:pt x="111" y="135"/>
                  </a:lnTo>
                  <a:lnTo>
                    <a:pt x="111" y="134"/>
                  </a:lnTo>
                  <a:lnTo>
                    <a:pt x="111" y="131"/>
                  </a:lnTo>
                  <a:lnTo>
                    <a:pt x="107" y="129"/>
                  </a:lnTo>
                  <a:lnTo>
                    <a:pt x="103" y="128"/>
                  </a:lnTo>
                  <a:lnTo>
                    <a:pt x="103" y="125"/>
                  </a:lnTo>
                  <a:lnTo>
                    <a:pt x="102" y="124"/>
                  </a:lnTo>
                  <a:lnTo>
                    <a:pt x="102" y="132"/>
                  </a:lnTo>
                  <a:lnTo>
                    <a:pt x="101" y="134"/>
                  </a:lnTo>
                  <a:lnTo>
                    <a:pt x="99" y="134"/>
                  </a:lnTo>
                  <a:lnTo>
                    <a:pt x="99" y="136"/>
                  </a:lnTo>
                  <a:lnTo>
                    <a:pt x="99" y="137"/>
                  </a:lnTo>
                  <a:lnTo>
                    <a:pt x="96" y="137"/>
                  </a:lnTo>
                  <a:lnTo>
                    <a:pt x="94" y="136"/>
                  </a:lnTo>
                  <a:lnTo>
                    <a:pt x="94" y="139"/>
                  </a:lnTo>
                  <a:lnTo>
                    <a:pt x="94" y="143"/>
                  </a:lnTo>
                  <a:lnTo>
                    <a:pt x="92" y="143"/>
                  </a:lnTo>
                  <a:lnTo>
                    <a:pt x="90" y="143"/>
                  </a:lnTo>
                  <a:lnTo>
                    <a:pt x="89" y="142"/>
                  </a:lnTo>
                  <a:lnTo>
                    <a:pt x="89" y="139"/>
                  </a:lnTo>
                  <a:lnTo>
                    <a:pt x="80" y="139"/>
                  </a:lnTo>
                  <a:lnTo>
                    <a:pt x="80" y="143"/>
                  </a:lnTo>
                  <a:lnTo>
                    <a:pt x="80" y="145"/>
                  </a:lnTo>
                  <a:lnTo>
                    <a:pt x="86" y="148"/>
                  </a:lnTo>
                  <a:lnTo>
                    <a:pt x="88" y="150"/>
                  </a:lnTo>
                  <a:lnTo>
                    <a:pt x="89" y="153"/>
                  </a:lnTo>
                  <a:lnTo>
                    <a:pt x="90" y="159"/>
                  </a:lnTo>
                  <a:lnTo>
                    <a:pt x="88" y="159"/>
                  </a:lnTo>
                  <a:lnTo>
                    <a:pt x="85" y="153"/>
                  </a:lnTo>
                  <a:lnTo>
                    <a:pt x="83" y="151"/>
                  </a:lnTo>
                  <a:lnTo>
                    <a:pt x="81" y="149"/>
                  </a:lnTo>
                  <a:lnTo>
                    <a:pt x="65" y="141"/>
                  </a:lnTo>
                  <a:lnTo>
                    <a:pt x="62" y="141"/>
                  </a:lnTo>
                  <a:lnTo>
                    <a:pt x="60" y="141"/>
                  </a:lnTo>
                  <a:lnTo>
                    <a:pt x="58" y="138"/>
                  </a:lnTo>
                  <a:lnTo>
                    <a:pt x="55" y="136"/>
                  </a:lnTo>
                  <a:lnTo>
                    <a:pt x="54" y="135"/>
                  </a:lnTo>
                  <a:lnTo>
                    <a:pt x="52" y="136"/>
                  </a:lnTo>
                  <a:lnTo>
                    <a:pt x="48" y="135"/>
                  </a:lnTo>
                  <a:lnTo>
                    <a:pt x="46" y="132"/>
                  </a:lnTo>
                  <a:lnTo>
                    <a:pt x="42" y="130"/>
                  </a:lnTo>
                  <a:lnTo>
                    <a:pt x="40" y="130"/>
                  </a:lnTo>
                  <a:lnTo>
                    <a:pt x="39" y="130"/>
                  </a:lnTo>
                  <a:lnTo>
                    <a:pt x="35" y="125"/>
                  </a:lnTo>
                  <a:lnTo>
                    <a:pt x="33" y="124"/>
                  </a:lnTo>
                  <a:lnTo>
                    <a:pt x="31" y="123"/>
                  </a:lnTo>
                  <a:lnTo>
                    <a:pt x="26" y="123"/>
                  </a:lnTo>
                  <a:lnTo>
                    <a:pt x="21" y="124"/>
                  </a:lnTo>
                  <a:lnTo>
                    <a:pt x="17" y="125"/>
                  </a:lnTo>
                  <a:lnTo>
                    <a:pt x="12" y="125"/>
                  </a:lnTo>
                  <a:lnTo>
                    <a:pt x="12" y="123"/>
                  </a:lnTo>
                  <a:lnTo>
                    <a:pt x="6" y="122"/>
                  </a:lnTo>
                  <a:lnTo>
                    <a:pt x="0" y="121"/>
                  </a:lnTo>
                  <a:lnTo>
                    <a:pt x="6" y="356"/>
                  </a:lnTo>
                  <a:lnTo>
                    <a:pt x="11" y="353"/>
                  </a:lnTo>
                  <a:lnTo>
                    <a:pt x="16" y="352"/>
                  </a:lnTo>
                  <a:lnTo>
                    <a:pt x="18" y="352"/>
                  </a:lnTo>
                  <a:lnTo>
                    <a:pt x="23" y="356"/>
                  </a:lnTo>
                  <a:lnTo>
                    <a:pt x="26" y="357"/>
                  </a:lnTo>
                  <a:lnTo>
                    <a:pt x="27" y="356"/>
                  </a:lnTo>
                  <a:lnTo>
                    <a:pt x="33" y="352"/>
                  </a:lnTo>
                  <a:lnTo>
                    <a:pt x="34" y="352"/>
                  </a:lnTo>
                  <a:lnTo>
                    <a:pt x="34" y="353"/>
                  </a:lnTo>
                  <a:lnTo>
                    <a:pt x="34" y="357"/>
                  </a:lnTo>
                  <a:lnTo>
                    <a:pt x="34" y="362"/>
                  </a:lnTo>
                  <a:lnTo>
                    <a:pt x="39" y="371"/>
                  </a:lnTo>
                  <a:lnTo>
                    <a:pt x="42" y="375"/>
                  </a:lnTo>
                  <a:lnTo>
                    <a:pt x="48" y="379"/>
                  </a:lnTo>
                  <a:lnTo>
                    <a:pt x="53" y="383"/>
                  </a:lnTo>
                  <a:lnTo>
                    <a:pt x="57" y="386"/>
                  </a:lnTo>
                  <a:lnTo>
                    <a:pt x="58" y="391"/>
                  </a:lnTo>
                  <a:lnTo>
                    <a:pt x="58" y="393"/>
                  </a:lnTo>
                  <a:lnTo>
                    <a:pt x="62" y="390"/>
                  </a:lnTo>
                  <a:lnTo>
                    <a:pt x="66" y="389"/>
                  </a:lnTo>
                  <a:lnTo>
                    <a:pt x="69" y="387"/>
                  </a:lnTo>
                  <a:lnTo>
                    <a:pt x="73" y="385"/>
                  </a:lnTo>
                  <a:lnTo>
                    <a:pt x="75" y="383"/>
                  </a:lnTo>
                  <a:lnTo>
                    <a:pt x="75" y="379"/>
                  </a:lnTo>
                  <a:lnTo>
                    <a:pt x="74" y="377"/>
                  </a:lnTo>
                  <a:lnTo>
                    <a:pt x="74" y="375"/>
                  </a:lnTo>
                  <a:lnTo>
                    <a:pt x="75" y="375"/>
                  </a:lnTo>
                  <a:lnTo>
                    <a:pt x="79" y="373"/>
                  </a:lnTo>
                  <a:lnTo>
                    <a:pt x="82" y="372"/>
                  </a:lnTo>
                  <a:lnTo>
                    <a:pt x="86" y="372"/>
                  </a:lnTo>
                  <a:lnTo>
                    <a:pt x="87" y="373"/>
                  </a:lnTo>
                  <a:lnTo>
                    <a:pt x="88" y="375"/>
                  </a:lnTo>
                  <a:lnTo>
                    <a:pt x="90" y="377"/>
                  </a:lnTo>
                  <a:lnTo>
                    <a:pt x="94" y="378"/>
                  </a:lnTo>
                  <a:lnTo>
                    <a:pt x="96" y="380"/>
                  </a:lnTo>
                  <a:lnTo>
                    <a:pt x="97" y="382"/>
                  </a:lnTo>
                  <a:lnTo>
                    <a:pt x="97" y="383"/>
                  </a:lnTo>
                  <a:lnTo>
                    <a:pt x="97" y="385"/>
                  </a:lnTo>
                  <a:lnTo>
                    <a:pt x="99" y="387"/>
                  </a:lnTo>
                  <a:lnTo>
                    <a:pt x="100" y="390"/>
                  </a:lnTo>
                  <a:lnTo>
                    <a:pt x="103" y="391"/>
                  </a:lnTo>
                  <a:lnTo>
                    <a:pt x="108" y="392"/>
                  </a:lnTo>
                  <a:lnTo>
                    <a:pt x="111" y="396"/>
                  </a:lnTo>
                  <a:lnTo>
                    <a:pt x="116" y="403"/>
                  </a:lnTo>
                  <a:lnTo>
                    <a:pt x="126" y="412"/>
                  </a:lnTo>
                  <a:lnTo>
                    <a:pt x="134" y="422"/>
                  </a:lnTo>
                  <a:lnTo>
                    <a:pt x="136" y="426"/>
                  </a:lnTo>
                  <a:lnTo>
                    <a:pt x="138" y="431"/>
                  </a:lnTo>
                  <a:lnTo>
                    <a:pt x="140" y="434"/>
                  </a:lnTo>
                  <a:lnTo>
                    <a:pt x="143" y="438"/>
                  </a:lnTo>
                  <a:lnTo>
                    <a:pt x="147" y="440"/>
                  </a:lnTo>
                  <a:lnTo>
                    <a:pt x="149" y="444"/>
                  </a:lnTo>
                  <a:lnTo>
                    <a:pt x="151" y="446"/>
                  </a:lnTo>
                  <a:lnTo>
                    <a:pt x="154" y="449"/>
                  </a:lnTo>
                  <a:lnTo>
                    <a:pt x="156" y="449"/>
                  </a:lnTo>
                  <a:lnTo>
                    <a:pt x="158" y="449"/>
                  </a:lnTo>
                  <a:lnTo>
                    <a:pt x="162" y="448"/>
                  </a:lnTo>
                  <a:lnTo>
                    <a:pt x="163" y="447"/>
                  </a:lnTo>
                  <a:lnTo>
                    <a:pt x="164" y="448"/>
                  </a:lnTo>
                  <a:lnTo>
                    <a:pt x="164" y="449"/>
                  </a:lnTo>
                  <a:lnTo>
                    <a:pt x="164" y="452"/>
                  </a:lnTo>
                  <a:lnTo>
                    <a:pt x="165" y="455"/>
                  </a:lnTo>
                  <a:lnTo>
                    <a:pt x="169" y="462"/>
                  </a:lnTo>
                  <a:lnTo>
                    <a:pt x="169" y="465"/>
                  </a:lnTo>
                  <a:lnTo>
                    <a:pt x="170" y="466"/>
                  </a:lnTo>
                  <a:lnTo>
                    <a:pt x="171" y="466"/>
                  </a:lnTo>
                  <a:lnTo>
                    <a:pt x="173" y="467"/>
                  </a:lnTo>
                  <a:lnTo>
                    <a:pt x="175" y="469"/>
                  </a:lnTo>
                  <a:lnTo>
                    <a:pt x="176" y="472"/>
                  </a:lnTo>
                  <a:lnTo>
                    <a:pt x="176" y="475"/>
                  </a:lnTo>
                  <a:lnTo>
                    <a:pt x="177" y="476"/>
                  </a:lnTo>
                  <a:lnTo>
                    <a:pt x="178" y="476"/>
                  </a:lnTo>
                  <a:lnTo>
                    <a:pt x="177" y="479"/>
                  </a:lnTo>
                  <a:lnTo>
                    <a:pt x="176" y="481"/>
                  </a:lnTo>
                  <a:lnTo>
                    <a:pt x="176" y="483"/>
                  </a:lnTo>
                  <a:lnTo>
                    <a:pt x="177" y="487"/>
                  </a:lnTo>
                  <a:lnTo>
                    <a:pt x="176" y="489"/>
                  </a:lnTo>
                  <a:lnTo>
                    <a:pt x="171" y="497"/>
                  </a:lnTo>
                  <a:lnTo>
                    <a:pt x="172" y="497"/>
                  </a:lnTo>
                  <a:lnTo>
                    <a:pt x="172" y="495"/>
                  </a:lnTo>
                  <a:lnTo>
                    <a:pt x="173" y="495"/>
                  </a:lnTo>
                  <a:lnTo>
                    <a:pt x="175" y="496"/>
                  </a:lnTo>
                  <a:lnTo>
                    <a:pt x="176" y="496"/>
                  </a:lnTo>
                  <a:lnTo>
                    <a:pt x="176" y="500"/>
                  </a:lnTo>
                  <a:lnTo>
                    <a:pt x="173" y="501"/>
                  </a:lnTo>
                  <a:lnTo>
                    <a:pt x="172" y="500"/>
                  </a:lnTo>
                  <a:lnTo>
                    <a:pt x="170" y="502"/>
                  </a:lnTo>
                  <a:lnTo>
                    <a:pt x="166" y="507"/>
                  </a:lnTo>
                  <a:lnTo>
                    <a:pt x="163" y="515"/>
                  </a:lnTo>
                  <a:lnTo>
                    <a:pt x="166" y="516"/>
                  </a:lnTo>
                  <a:lnTo>
                    <a:pt x="169" y="518"/>
                  </a:lnTo>
                  <a:lnTo>
                    <a:pt x="169" y="520"/>
                  </a:lnTo>
                  <a:lnTo>
                    <a:pt x="168" y="521"/>
                  </a:lnTo>
                  <a:lnTo>
                    <a:pt x="168" y="524"/>
                  </a:lnTo>
                  <a:lnTo>
                    <a:pt x="171" y="525"/>
                  </a:lnTo>
                  <a:lnTo>
                    <a:pt x="171" y="527"/>
                  </a:lnTo>
                  <a:lnTo>
                    <a:pt x="169" y="527"/>
                  </a:lnTo>
                  <a:lnTo>
                    <a:pt x="169" y="528"/>
                  </a:lnTo>
                  <a:lnTo>
                    <a:pt x="169" y="531"/>
                  </a:lnTo>
                  <a:lnTo>
                    <a:pt x="171" y="537"/>
                  </a:lnTo>
                  <a:lnTo>
                    <a:pt x="177" y="542"/>
                  </a:lnTo>
                  <a:lnTo>
                    <a:pt x="178" y="541"/>
                  </a:lnTo>
                  <a:lnTo>
                    <a:pt x="179" y="541"/>
                  </a:lnTo>
                  <a:lnTo>
                    <a:pt x="180" y="539"/>
                  </a:lnTo>
                  <a:lnTo>
                    <a:pt x="179" y="539"/>
                  </a:lnTo>
                  <a:lnTo>
                    <a:pt x="179" y="538"/>
                  </a:lnTo>
                  <a:lnTo>
                    <a:pt x="182" y="534"/>
                  </a:lnTo>
                  <a:lnTo>
                    <a:pt x="184" y="534"/>
                  </a:lnTo>
                  <a:lnTo>
                    <a:pt x="185" y="534"/>
                  </a:lnTo>
                  <a:lnTo>
                    <a:pt x="187" y="534"/>
                  </a:lnTo>
                  <a:lnTo>
                    <a:pt x="186" y="536"/>
                  </a:lnTo>
                  <a:lnTo>
                    <a:pt x="184" y="537"/>
                  </a:lnTo>
                  <a:lnTo>
                    <a:pt x="185" y="544"/>
                  </a:lnTo>
                  <a:lnTo>
                    <a:pt x="182" y="544"/>
                  </a:lnTo>
                  <a:lnTo>
                    <a:pt x="180" y="549"/>
                  </a:lnTo>
                  <a:lnTo>
                    <a:pt x="183" y="550"/>
                  </a:lnTo>
                  <a:lnTo>
                    <a:pt x="185" y="552"/>
                  </a:lnTo>
                  <a:lnTo>
                    <a:pt x="185" y="557"/>
                  </a:lnTo>
                  <a:lnTo>
                    <a:pt x="187" y="556"/>
                  </a:lnTo>
                  <a:lnTo>
                    <a:pt x="187" y="555"/>
                  </a:lnTo>
                  <a:lnTo>
                    <a:pt x="186" y="555"/>
                  </a:lnTo>
                  <a:lnTo>
                    <a:pt x="189" y="553"/>
                  </a:lnTo>
                  <a:lnTo>
                    <a:pt x="191" y="555"/>
                  </a:lnTo>
                  <a:lnTo>
                    <a:pt x="191" y="553"/>
                  </a:lnTo>
                  <a:lnTo>
                    <a:pt x="192" y="552"/>
                  </a:lnTo>
                  <a:lnTo>
                    <a:pt x="193" y="551"/>
                  </a:lnTo>
                  <a:lnTo>
                    <a:pt x="193" y="556"/>
                  </a:lnTo>
                  <a:lnTo>
                    <a:pt x="195" y="558"/>
                  </a:lnTo>
                  <a:lnTo>
                    <a:pt x="196" y="560"/>
                  </a:lnTo>
                  <a:lnTo>
                    <a:pt x="199" y="562"/>
                  </a:lnTo>
                  <a:lnTo>
                    <a:pt x="200" y="562"/>
                  </a:lnTo>
                  <a:lnTo>
                    <a:pt x="203" y="563"/>
                  </a:lnTo>
                  <a:lnTo>
                    <a:pt x="202" y="566"/>
                  </a:lnTo>
                  <a:lnTo>
                    <a:pt x="205" y="567"/>
                  </a:lnTo>
                  <a:lnTo>
                    <a:pt x="204" y="570"/>
                  </a:lnTo>
                  <a:lnTo>
                    <a:pt x="203" y="570"/>
                  </a:lnTo>
                  <a:lnTo>
                    <a:pt x="203" y="576"/>
                  </a:lnTo>
                  <a:lnTo>
                    <a:pt x="207" y="578"/>
                  </a:lnTo>
                  <a:lnTo>
                    <a:pt x="204" y="579"/>
                  </a:lnTo>
                  <a:lnTo>
                    <a:pt x="202" y="579"/>
                  </a:lnTo>
                  <a:lnTo>
                    <a:pt x="203" y="579"/>
                  </a:lnTo>
                  <a:lnTo>
                    <a:pt x="204" y="580"/>
                  </a:lnTo>
                  <a:lnTo>
                    <a:pt x="205" y="582"/>
                  </a:lnTo>
                  <a:lnTo>
                    <a:pt x="203" y="582"/>
                  </a:lnTo>
                  <a:lnTo>
                    <a:pt x="200" y="583"/>
                  </a:lnTo>
                  <a:lnTo>
                    <a:pt x="199" y="584"/>
                  </a:lnTo>
                  <a:lnTo>
                    <a:pt x="199" y="587"/>
                  </a:lnTo>
                  <a:lnTo>
                    <a:pt x="202" y="592"/>
                  </a:lnTo>
                  <a:lnTo>
                    <a:pt x="193" y="591"/>
                  </a:lnTo>
                  <a:lnTo>
                    <a:pt x="192" y="598"/>
                  </a:lnTo>
                  <a:lnTo>
                    <a:pt x="196" y="599"/>
                  </a:lnTo>
                  <a:lnTo>
                    <a:pt x="196" y="604"/>
                  </a:lnTo>
                  <a:lnTo>
                    <a:pt x="197" y="610"/>
                  </a:lnTo>
                  <a:lnTo>
                    <a:pt x="198" y="610"/>
                  </a:lnTo>
                  <a:lnTo>
                    <a:pt x="199" y="610"/>
                  </a:lnTo>
                  <a:lnTo>
                    <a:pt x="200" y="611"/>
                  </a:lnTo>
                  <a:lnTo>
                    <a:pt x="203" y="608"/>
                  </a:lnTo>
                  <a:lnTo>
                    <a:pt x="205" y="607"/>
                  </a:lnTo>
                  <a:lnTo>
                    <a:pt x="206" y="611"/>
                  </a:lnTo>
                  <a:lnTo>
                    <a:pt x="212" y="610"/>
                  </a:lnTo>
                  <a:lnTo>
                    <a:pt x="219" y="611"/>
                  </a:lnTo>
                  <a:lnTo>
                    <a:pt x="218" y="615"/>
                  </a:lnTo>
                  <a:lnTo>
                    <a:pt x="218" y="619"/>
                  </a:lnTo>
                  <a:lnTo>
                    <a:pt x="223" y="618"/>
                  </a:lnTo>
                  <a:lnTo>
                    <a:pt x="228" y="618"/>
                  </a:lnTo>
                  <a:lnTo>
                    <a:pt x="230" y="620"/>
                  </a:lnTo>
                  <a:lnTo>
                    <a:pt x="231" y="620"/>
                  </a:lnTo>
                  <a:lnTo>
                    <a:pt x="233" y="620"/>
                  </a:lnTo>
                  <a:lnTo>
                    <a:pt x="232" y="625"/>
                  </a:lnTo>
                  <a:lnTo>
                    <a:pt x="237" y="626"/>
                  </a:lnTo>
                  <a:lnTo>
                    <a:pt x="241" y="627"/>
                  </a:lnTo>
                  <a:lnTo>
                    <a:pt x="242" y="634"/>
                  </a:lnTo>
                  <a:lnTo>
                    <a:pt x="244" y="635"/>
                  </a:lnTo>
                  <a:lnTo>
                    <a:pt x="247" y="639"/>
                  </a:lnTo>
                  <a:lnTo>
                    <a:pt x="249" y="639"/>
                  </a:lnTo>
                  <a:lnTo>
                    <a:pt x="252" y="639"/>
                  </a:lnTo>
                  <a:lnTo>
                    <a:pt x="253" y="640"/>
                  </a:lnTo>
                  <a:lnTo>
                    <a:pt x="265" y="641"/>
                  </a:lnTo>
                  <a:lnTo>
                    <a:pt x="274" y="642"/>
                  </a:lnTo>
                  <a:lnTo>
                    <a:pt x="274" y="640"/>
                  </a:lnTo>
                  <a:lnTo>
                    <a:pt x="274" y="638"/>
                  </a:lnTo>
                  <a:lnTo>
                    <a:pt x="272" y="637"/>
                  </a:lnTo>
                  <a:lnTo>
                    <a:pt x="269" y="635"/>
                  </a:lnTo>
                  <a:lnTo>
                    <a:pt x="265" y="629"/>
                  </a:lnTo>
                  <a:lnTo>
                    <a:pt x="266" y="628"/>
                  </a:lnTo>
                  <a:lnTo>
                    <a:pt x="266" y="627"/>
                  </a:lnTo>
                  <a:lnTo>
                    <a:pt x="260" y="622"/>
                  </a:lnTo>
                  <a:lnTo>
                    <a:pt x="253" y="618"/>
                  </a:lnTo>
                  <a:lnTo>
                    <a:pt x="247" y="617"/>
                  </a:lnTo>
                  <a:lnTo>
                    <a:pt x="244" y="617"/>
                  </a:lnTo>
                  <a:lnTo>
                    <a:pt x="241" y="614"/>
                  </a:lnTo>
                  <a:lnTo>
                    <a:pt x="241" y="612"/>
                  </a:lnTo>
                  <a:lnTo>
                    <a:pt x="241" y="610"/>
                  </a:lnTo>
                  <a:lnTo>
                    <a:pt x="239" y="608"/>
                  </a:lnTo>
                  <a:lnTo>
                    <a:pt x="237" y="608"/>
                  </a:lnTo>
                  <a:lnTo>
                    <a:pt x="237" y="606"/>
                  </a:lnTo>
                  <a:lnTo>
                    <a:pt x="235" y="604"/>
                  </a:lnTo>
                  <a:lnTo>
                    <a:pt x="235" y="603"/>
                  </a:lnTo>
                  <a:lnTo>
                    <a:pt x="235" y="604"/>
                  </a:lnTo>
                  <a:lnTo>
                    <a:pt x="237" y="601"/>
                  </a:lnTo>
                  <a:lnTo>
                    <a:pt x="235" y="601"/>
                  </a:lnTo>
                  <a:lnTo>
                    <a:pt x="234" y="603"/>
                  </a:lnTo>
                  <a:lnTo>
                    <a:pt x="232" y="600"/>
                  </a:lnTo>
                  <a:lnTo>
                    <a:pt x="230" y="599"/>
                  </a:lnTo>
                  <a:lnTo>
                    <a:pt x="223" y="599"/>
                  </a:lnTo>
                  <a:lnTo>
                    <a:pt x="216" y="599"/>
                  </a:lnTo>
                  <a:lnTo>
                    <a:pt x="209" y="597"/>
                  </a:lnTo>
                  <a:lnTo>
                    <a:pt x="202" y="593"/>
                  </a:lnTo>
                  <a:lnTo>
                    <a:pt x="207" y="591"/>
                  </a:lnTo>
                  <a:lnTo>
                    <a:pt x="211" y="590"/>
                  </a:lnTo>
                  <a:lnTo>
                    <a:pt x="214" y="589"/>
                  </a:lnTo>
                  <a:lnTo>
                    <a:pt x="218" y="590"/>
                  </a:lnTo>
                  <a:lnTo>
                    <a:pt x="219" y="591"/>
                  </a:lnTo>
                  <a:lnTo>
                    <a:pt x="219" y="593"/>
                  </a:lnTo>
                  <a:lnTo>
                    <a:pt x="217" y="596"/>
                  </a:lnTo>
                  <a:lnTo>
                    <a:pt x="218" y="597"/>
                  </a:lnTo>
                  <a:lnTo>
                    <a:pt x="219" y="598"/>
                  </a:lnTo>
                  <a:lnTo>
                    <a:pt x="224" y="598"/>
                  </a:lnTo>
                  <a:lnTo>
                    <a:pt x="228" y="597"/>
                  </a:lnTo>
                  <a:lnTo>
                    <a:pt x="235" y="594"/>
                  </a:lnTo>
                  <a:lnTo>
                    <a:pt x="240" y="592"/>
                  </a:lnTo>
                  <a:lnTo>
                    <a:pt x="240" y="594"/>
                  </a:lnTo>
                  <a:lnTo>
                    <a:pt x="240" y="597"/>
                  </a:lnTo>
                  <a:lnTo>
                    <a:pt x="242" y="598"/>
                  </a:lnTo>
                  <a:lnTo>
                    <a:pt x="245" y="599"/>
                  </a:lnTo>
                  <a:lnTo>
                    <a:pt x="245" y="600"/>
                  </a:lnTo>
                  <a:lnTo>
                    <a:pt x="245" y="601"/>
                  </a:lnTo>
                  <a:lnTo>
                    <a:pt x="244" y="603"/>
                  </a:lnTo>
                  <a:lnTo>
                    <a:pt x="249" y="605"/>
                  </a:lnTo>
                  <a:lnTo>
                    <a:pt x="256" y="605"/>
                  </a:lnTo>
                  <a:lnTo>
                    <a:pt x="256" y="607"/>
                  </a:lnTo>
                  <a:lnTo>
                    <a:pt x="258" y="608"/>
                  </a:lnTo>
                  <a:lnTo>
                    <a:pt x="258" y="610"/>
                  </a:lnTo>
                  <a:lnTo>
                    <a:pt x="258" y="613"/>
                  </a:lnTo>
                  <a:lnTo>
                    <a:pt x="256" y="614"/>
                  </a:lnTo>
                  <a:lnTo>
                    <a:pt x="260" y="614"/>
                  </a:lnTo>
                  <a:lnTo>
                    <a:pt x="261" y="614"/>
                  </a:lnTo>
                  <a:lnTo>
                    <a:pt x="261" y="612"/>
                  </a:lnTo>
                  <a:lnTo>
                    <a:pt x="264" y="611"/>
                  </a:lnTo>
                  <a:lnTo>
                    <a:pt x="265" y="611"/>
                  </a:lnTo>
                  <a:lnTo>
                    <a:pt x="266" y="611"/>
                  </a:lnTo>
                  <a:lnTo>
                    <a:pt x="267" y="613"/>
                  </a:lnTo>
                  <a:lnTo>
                    <a:pt x="266" y="614"/>
                  </a:lnTo>
                  <a:lnTo>
                    <a:pt x="265" y="617"/>
                  </a:lnTo>
                  <a:lnTo>
                    <a:pt x="271" y="619"/>
                  </a:lnTo>
                  <a:lnTo>
                    <a:pt x="271" y="621"/>
                  </a:lnTo>
                  <a:lnTo>
                    <a:pt x="273" y="621"/>
                  </a:lnTo>
                  <a:lnTo>
                    <a:pt x="274" y="621"/>
                  </a:lnTo>
                  <a:lnTo>
                    <a:pt x="274" y="624"/>
                  </a:lnTo>
                  <a:lnTo>
                    <a:pt x="274" y="626"/>
                  </a:lnTo>
                  <a:lnTo>
                    <a:pt x="278" y="628"/>
                  </a:lnTo>
                  <a:lnTo>
                    <a:pt x="280" y="631"/>
                  </a:lnTo>
                  <a:lnTo>
                    <a:pt x="681" y="635"/>
                  </a:lnTo>
                  <a:lnTo>
                    <a:pt x="681" y="632"/>
                  </a:lnTo>
                  <a:lnTo>
                    <a:pt x="682" y="629"/>
                  </a:lnTo>
                  <a:lnTo>
                    <a:pt x="685" y="628"/>
                  </a:lnTo>
                  <a:lnTo>
                    <a:pt x="686" y="629"/>
                  </a:lnTo>
                  <a:lnTo>
                    <a:pt x="687" y="631"/>
                  </a:lnTo>
                  <a:lnTo>
                    <a:pt x="689" y="635"/>
                  </a:lnTo>
                  <a:lnTo>
                    <a:pt x="690" y="642"/>
                  </a:lnTo>
                  <a:lnTo>
                    <a:pt x="693" y="644"/>
                  </a:lnTo>
                  <a:lnTo>
                    <a:pt x="697" y="644"/>
                  </a:lnTo>
                  <a:lnTo>
                    <a:pt x="701" y="645"/>
                  </a:lnTo>
                  <a:lnTo>
                    <a:pt x="704" y="646"/>
                  </a:lnTo>
                  <a:lnTo>
                    <a:pt x="707" y="647"/>
                  </a:lnTo>
                  <a:lnTo>
                    <a:pt x="708" y="647"/>
                  </a:lnTo>
                  <a:lnTo>
                    <a:pt x="708" y="646"/>
                  </a:lnTo>
                  <a:lnTo>
                    <a:pt x="709" y="644"/>
                  </a:lnTo>
                  <a:lnTo>
                    <a:pt x="711" y="642"/>
                  </a:lnTo>
                  <a:lnTo>
                    <a:pt x="714" y="642"/>
                  </a:lnTo>
                  <a:lnTo>
                    <a:pt x="715" y="642"/>
                  </a:lnTo>
                  <a:lnTo>
                    <a:pt x="721" y="646"/>
                  </a:lnTo>
                  <a:lnTo>
                    <a:pt x="723" y="648"/>
                  </a:lnTo>
                  <a:lnTo>
                    <a:pt x="725" y="648"/>
                  </a:lnTo>
                  <a:lnTo>
                    <a:pt x="730" y="649"/>
                  </a:lnTo>
                  <a:lnTo>
                    <a:pt x="735" y="649"/>
                  </a:lnTo>
                  <a:lnTo>
                    <a:pt x="738" y="649"/>
                  </a:lnTo>
                  <a:lnTo>
                    <a:pt x="743" y="651"/>
                  </a:lnTo>
                  <a:lnTo>
                    <a:pt x="747" y="651"/>
                  </a:lnTo>
                  <a:lnTo>
                    <a:pt x="748" y="649"/>
                  </a:lnTo>
                  <a:lnTo>
                    <a:pt x="750" y="649"/>
                  </a:lnTo>
                  <a:lnTo>
                    <a:pt x="751" y="651"/>
                  </a:lnTo>
                  <a:lnTo>
                    <a:pt x="755" y="654"/>
                  </a:lnTo>
                  <a:lnTo>
                    <a:pt x="758" y="654"/>
                  </a:lnTo>
                  <a:lnTo>
                    <a:pt x="761" y="653"/>
                  </a:lnTo>
                  <a:lnTo>
                    <a:pt x="762" y="652"/>
                  </a:lnTo>
                  <a:lnTo>
                    <a:pt x="765" y="644"/>
                  </a:lnTo>
                  <a:lnTo>
                    <a:pt x="768" y="645"/>
                  </a:lnTo>
                  <a:lnTo>
                    <a:pt x="770" y="645"/>
                  </a:lnTo>
                  <a:lnTo>
                    <a:pt x="772" y="641"/>
                  </a:lnTo>
                  <a:lnTo>
                    <a:pt x="775" y="641"/>
                  </a:lnTo>
                  <a:lnTo>
                    <a:pt x="776" y="639"/>
                  </a:lnTo>
                  <a:lnTo>
                    <a:pt x="776" y="637"/>
                  </a:lnTo>
                  <a:lnTo>
                    <a:pt x="778" y="638"/>
                  </a:lnTo>
                  <a:lnTo>
                    <a:pt x="777" y="638"/>
                  </a:lnTo>
                  <a:lnTo>
                    <a:pt x="777" y="640"/>
                  </a:lnTo>
                  <a:lnTo>
                    <a:pt x="778" y="641"/>
                  </a:lnTo>
                  <a:lnTo>
                    <a:pt x="780" y="640"/>
                  </a:lnTo>
                  <a:lnTo>
                    <a:pt x="780" y="639"/>
                  </a:lnTo>
                  <a:lnTo>
                    <a:pt x="779" y="638"/>
                  </a:lnTo>
                  <a:lnTo>
                    <a:pt x="779" y="635"/>
                  </a:lnTo>
                  <a:lnTo>
                    <a:pt x="782" y="633"/>
                  </a:lnTo>
                  <a:lnTo>
                    <a:pt x="785" y="634"/>
                  </a:lnTo>
                  <a:lnTo>
                    <a:pt x="789" y="635"/>
                  </a:lnTo>
                  <a:lnTo>
                    <a:pt x="791" y="634"/>
                  </a:lnTo>
                  <a:lnTo>
                    <a:pt x="792" y="633"/>
                  </a:lnTo>
                  <a:lnTo>
                    <a:pt x="794" y="633"/>
                  </a:lnTo>
                  <a:lnTo>
                    <a:pt x="796" y="634"/>
                  </a:lnTo>
                  <a:lnTo>
                    <a:pt x="797" y="635"/>
                  </a:lnTo>
                  <a:lnTo>
                    <a:pt x="798" y="637"/>
                  </a:lnTo>
                  <a:lnTo>
                    <a:pt x="799" y="635"/>
                  </a:lnTo>
                  <a:lnTo>
                    <a:pt x="802" y="634"/>
                  </a:lnTo>
                  <a:lnTo>
                    <a:pt x="807" y="647"/>
                  </a:lnTo>
                  <a:lnTo>
                    <a:pt x="811" y="653"/>
                  </a:lnTo>
                  <a:lnTo>
                    <a:pt x="813" y="655"/>
                  </a:lnTo>
                  <a:lnTo>
                    <a:pt x="817" y="656"/>
                  </a:lnTo>
                  <a:lnTo>
                    <a:pt x="819" y="656"/>
                  </a:lnTo>
                  <a:lnTo>
                    <a:pt x="820" y="655"/>
                  </a:lnTo>
                  <a:lnTo>
                    <a:pt x="823" y="655"/>
                  </a:lnTo>
                  <a:lnTo>
                    <a:pt x="824" y="655"/>
                  </a:lnTo>
                  <a:lnTo>
                    <a:pt x="825" y="656"/>
                  </a:lnTo>
                  <a:lnTo>
                    <a:pt x="826" y="658"/>
                  </a:lnTo>
                  <a:lnTo>
                    <a:pt x="826" y="665"/>
                  </a:lnTo>
                  <a:lnTo>
                    <a:pt x="828" y="666"/>
                  </a:lnTo>
                  <a:lnTo>
                    <a:pt x="832" y="668"/>
                  </a:lnTo>
                  <a:lnTo>
                    <a:pt x="831" y="670"/>
                  </a:lnTo>
                  <a:lnTo>
                    <a:pt x="830" y="670"/>
                  </a:lnTo>
                  <a:lnTo>
                    <a:pt x="833" y="687"/>
                  </a:lnTo>
                  <a:lnTo>
                    <a:pt x="837" y="687"/>
                  </a:lnTo>
                  <a:lnTo>
                    <a:pt x="840" y="688"/>
                  </a:lnTo>
                  <a:lnTo>
                    <a:pt x="844" y="691"/>
                  </a:lnTo>
                  <a:lnTo>
                    <a:pt x="846" y="693"/>
                  </a:lnTo>
                  <a:lnTo>
                    <a:pt x="848" y="695"/>
                  </a:lnTo>
                  <a:lnTo>
                    <a:pt x="849" y="694"/>
                  </a:lnTo>
                  <a:lnTo>
                    <a:pt x="851" y="694"/>
                  </a:lnTo>
                  <a:lnTo>
                    <a:pt x="860" y="695"/>
                  </a:lnTo>
                  <a:lnTo>
                    <a:pt x="862" y="696"/>
                  </a:lnTo>
                  <a:lnTo>
                    <a:pt x="867" y="696"/>
                  </a:lnTo>
                  <a:lnTo>
                    <a:pt x="872" y="696"/>
                  </a:lnTo>
                  <a:lnTo>
                    <a:pt x="874" y="700"/>
                  </a:lnTo>
                  <a:lnTo>
                    <a:pt x="878" y="700"/>
                  </a:lnTo>
                  <a:lnTo>
                    <a:pt x="881" y="698"/>
                  </a:lnTo>
                  <a:lnTo>
                    <a:pt x="883" y="697"/>
                  </a:lnTo>
                  <a:lnTo>
                    <a:pt x="887" y="697"/>
                  </a:lnTo>
                  <a:lnTo>
                    <a:pt x="887" y="700"/>
                  </a:lnTo>
                  <a:lnTo>
                    <a:pt x="888" y="701"/>
                  </a:lnTo>
                  <a:lnTo>
                    <a:pt x="890" y="702"/>
                  </a:lnTo>
                  <a:lnTo>
                    <a:pt x="893" y="703"/>
                  </a:lnTo>
                  <a:lnTo>
                    <a:pt x="894" y="704"/>
                  </a:lnTo>
                  <a:lnTo>
                    <a:pt x="894" y="707"/>
                  </a:lnTo>
                  <a:lnTo>
                    <a:pt x="896" y="707"/>
                  </a:lnTo>
                  <a:lnTo>
                    <a:pt x="900" y="707"/>
                  </a:lnTo>
                  <a:lnTo>
                    <a:pt x="900" y="713"/>
                  </a:lnTo>
                  <a:lnTo>
                    <a:pt x="900" y="716"/>
                  </a:lnTo>
                  <a:lnTo>
                    <a:pt x="902" y="718"/>
                  </a:lnTo>
                  <a:lnTo>
                    <a:pt x="906" y="722"/>
                  </a:lnTo>
                  <a:lnTo>
                    <a:pt x="906" y="723"/>
                  </a:lnTo>
                  <a:lnTo>
                    <a:pt x="907" y="724"/>
                  </a:lnTo>
                  <a:lnTo>
                    <a:pt x="904" y="725"/>
                  </a:lnTo>
                  <a:lnTo>
                    <a:pt x="904" y="727"/>
                  </a:lnTo>
                  <a:lnTo>
                    <a:pt x="899" y="727"/>
                  </a:lnTo>
                  <a:lnTo>
                    <a:pt x="900" y="728"/>
                  </a:lnTo>
                  <a:lnTo>
                    <a:pt x="900" y="730"/>
                  </a:lnTo>
                  <a:lnTo>
                    <a:pt x="901" y="730"/>
                  </a:lnTo>
                  <a:lnTo>
                    <a:pt x="900" y="731"/>
                  </a:lnTo>
                  <a:lnTo>
                    <a:pt x="900" y="734"/>
                  </a:lnTo>
                  <a:lnTo>
                    <a:pt x="897" y="734"/>
                  </a:lnTo>
                  <a:lnTo>
                    <a:pt x="895" y="734"/>
                  </a:lnTo>
                  <a:lnTo>
                    <a:pt x="894" y="732"/>
                  </a:lnTo>
                  <a:lnTo>
                    <a:pt x="894" y="730"/>
                  </a:lnTo>
                  <a:lnTo>
                    <a:pt x="892" y="730"/>
                  </a:lnTo>
                  <a:lnTo>
                    <a:pt x="888" y="729"/>
                  </a:lnTo>
                  <a:lnTo>
                    <a:pt x="885" y="729"/>
                  </a:lnTo>
                  <a:lnTo>
                    <a:pt x="885" y="725"/>
                  </a:lnTo>
                  <a:lnTo>
                    <a:pt x="881" y="724"/>
                  </a:lnTo>
                  <a:lnTo>
                    <a:pt x="876" y="730"/>
                  </a:lnTo>
                  <a:lnTo>
                    <a:pt x="873" y="735"/>
                  </a:lnTo>
                  <a:lnTo>
                    <a:pt x="872" y="739"/>
                  </a:lnTo>
                  <a:lnTo>
                    <a:pt x="872" y="744"/>
                  </a:lnTo>
                  <a:lnTo>
                    <a:pt x="873" y="749"/>
                  </a:lnTo>
                  <a:lnTo>
                    <a:pt x="873" y="752"/>
                  </a:lnTo>
                  <a:lnTo>
                    <a:pt x="871" y="757"/>
                  </a:lnTo>
                  <a:lnTo>
                    <a:pt x="867" y="758"/>
                  </a:lnTo>
                  <a:lnTo>
                    <a:pt x="864" y="759"/>
                  </a:lnTo>
                  <a:lnTo>
                    <a:pt x="862" y="763"/>
                  </a:lnTo>
                  <a:lnTo>
                    <a:pt x="861" y="770"/>
                  </a:lnTo>
                  <a:lnTo>
                    <a:pt x="861" y="772"/>
                  </a:lnTo>
                  <a:lnTo>
                    <a:pt x="860" y="773"/>
                  </a:lnTo>
                  <a:lnTo>
                    <a:pt x="855" y="777"/>
                  </a:lnTo>
                  <a:lnTo>
                    <a:pt x="855" y="780"/>
                  </a:lnTo>
                  <a:lnTo>
                    <a:pt x="864" y="780"/>
                  </a:lnTo>
                  <a:lnTo>
                    <a:pt x="868" y="778"/>
                  </a:lnTo>
                  <a:lnTo>
                    <a:pt x="871" y="775"/>
                  </a:lnTo>
                  <a:lnTo>
                    <a:pt x="873" y="773"/>
                  </a:lnTo>
                  <a:lnTo>
                    <a:pt x="875" y="772"/>
                  </a:lnTo>
                  <a:lnTo>
                    <a:pt x="878" y="772"/>
                  </a:lnTo>
                  <a:lnTo>
                    <a:pt x="880" y="768"/>
                  </a:lnTo>
                  <a:lnTo>
                    <a:pt x="883" y="766"/>
                  </a:lnTo>
                  <a:lnTo>
                    <a:pt x="886" y="766"/>
                  </a:lnTo>
                  <a:lnTo>
                    <a:pt x="889" y="766"/>
                  </a:lnTo>
                  <a:lnTo>
                    <a:pt x="892" y="766"/>
                  </a:lnTo>
                  <a:lnTo>
                    <a:pt x="893" y="763"/>
                  </a:lnTo>
                  <a:lnTo>
                    <a:pt x="896" y="762"/>
                  </a:lnTo>
                  <a:lnTo>
                    <a:pt x="900" y="760"/>
                  </a:lnTo>
                  <a:lnTo>
                    <a:pt x="907" y="762"/>
                  </a:lnTo>
                  <a:lnTo>
                    <a:pt x="908" y="758"/>
                  </a:lnTo>
                  <a:lnTo>
                    <a:pt x="908" y="757"/>
                  </a:lnTo>
                  <a:lnTo>
                    <a:pt x="907" y="755"/>
                  </a:lnTo>
                  <a:lnTo>
                    <a:pt x="906" y="755"/>
                  </a:lnTo>
                  <a:lnTo>
                    <a:pt x="903" y="755"/>
                  </a:lnTo>
                  <a:lnTo>
                    <a:pt x="903" y="752"/>
                  </a:lnTo>
                  <a:lnTo>
                    <a:pt x="908" y="749"/>
                  </a:lnTo>
                  <a:lnTo>
                    <a:pt x="915" y="745"/>
                  </a:lnTo>
                  <a:lnTo>
                    <a:pt x="924" y="744"/>
                  </a:lnTo>
                  <a:lnTo>
                    <a:pt x="929" y="744"/>
                  </a:lnTo>
                  <a:lnTo>
                    <a:pt x="934" y="745"/>
                  </a:lnTo>
                  <a:lnTo>
                    <a:pt x="935" y="749"/>
                  </a:lnTo>
                  <a:lnTo>
                    <a:pt x="937" y="749"/>
                  </a:lnTo>
                  <a:lnTo>
                    <a:pt x="940" y="749"/>
                  </a:lnTo>
                  <a:lnTo>
                    <a:pt x="942" y="745"/>
                  </a:lnTo>
                  <a:lnTo>
                    <a:pt x="943" y="744"/>
                  </a:lnTo>
                  <a:lnTo>
                    <a:pt x="944" y="744"/>
                  </a:lnTo>
                  <a:lnTo>
                    <a:pt x="944" y="743"/>
                  </a:lnTo>
                  <a:lnTo>
                    <a:pt x="943" y="743"/>
                  </a:lnTo>
                  <a:lnTo>
                    <a:pt x="941" y="743"/>
                  </a:lnTo>
                  <a:lnTo>
                    <a:pt x="940" y="744"/>
                  </a:lnTo>
                  <a:lnTo>
                    <a:pt x="937" y="744"/>
                  </a:lnTo>
                  <a:lnTo>
                    <a:pt x="937" y="743"/>
                  </a:lnTo>
                  <a:lnTo>
                    <a:pt x="936" y="741"/>
                  </a:lnTo>
                  <a:lnTo>
                    <a:pt x="934" y="739"/>
                  </a:lnTo>
                  <a:lnTo>
                    <a:pt x="931" y="739"/>
                  </a:lnTo>
                  <a:lnTo>
                    <a:pt x="930" y="737"/>
                  </a:lnTo>
                  <a:lnTo>
                    <a:pt x="935" y="736"/>
                  </a:lnTo>
                  <a:lnTo>
                    <a:pt x="940" y="736"/>
                  </a:lnTo>
                  <a:lnTo>
                    <a:pt x="944" y="737"/>
                  </a:lnTo>
                  <a:lnTo>
                    <a:pt x="948" y="738"/>
                  </a:lnTo>
                  <a:lnTo>
                    <a:pt x="951" y="738"/>
                  </a:lnTo>
                  <a:lnTo>
                    <a:pt x="954" y="737"/>
                  </a:lnTo>
                  <a:lnTo>
                    <a:pt x="956" y="735"/>
                  </a:lnTo>
                  <a:lnTo>
                    <a:pt x="957" y="734"/>
                  </a:lnTo>
                  <a:lnTo>
                    <a:pt x="959" y="731"/>
                  </a:lnTo>
                  <a:lnTo>
                    <a:pt x="963" y="728"/>
                  </a:lnTo>
                  <a:lnTo>
                    <a:pt x="970" y="723"/>
                  </a:lnTo>
                  <a:lnTo>
                    <a:pt x="977" y="718"/>
                  </a:lnTo>
                  <a:lnTo>
                    <a:pt x="980" y="717"/>
                  </a:lnTo>
                  <a:lnTo>
                    <a:pt x="985" y="715"/>
                  </a:lnTo>
                  <a:lnTo>
                    <a:pt x="985" y="716"/>
                  </a:lnTo>
                  <a:lnTo>
                    <a:pt x="983" y="717"/>
                  </a:lnTo>
                  <a:lnTo>
                    <a:pt x="985" y="718"/>
                  </a:lnTo>
                  <a:lnTo>
                    <a:pt x="994" y="718"/>
                  </a:lnTo>
                  <a:lnTo>
                    <a:pt x="1009" y="716"/>
                  </a:lnTo>
                  <a:lnTo>
                    <a:pt x="1027" y="714"/>
                  </a:lnTo>
                  <a:lnTo>
                    <a:pt x="1030" y="711"/>
                  </a:lnTo>
                  <a:lnTo>
                    <a:pt x="1031" y="709"/>
                  </a:lnTo>
                  <a:lnTo>
                    <a:pt x="1032" y="708"/>
                  </a:lnTo>
                  <a:lnTo>
                    <a:pt x="1040" y="702"/>
                  </a:lnTo>
                  <a:lnTo>
                    <a:pt x="1044" y="697"/>
                  </a:lnTo>
                  <a:lnTo>
                    <a:pt x="1045" y="695"/>
                  </a:lnTo>
                  <a:lnTo>
                    <a:pt x="1046" y="691"/>
                  </a:lnTo>
                  <a:lnTo>
                    <a:pt x="1047" y="688"/>
                  </a:lnTo>
                  <a:lnTo>
                    <a:pt x="1049" y="684"/>
                  </a:lnTo>
                  <a:lnTo>
                    <a:pt x="1053" y="675"/>
                  </a:lnTo>
                  <a:lnTo>
                    <a:pt x="1055" y="674"/>
                  </a:lnTo>
                  <a:lnTo>
                    <a:pt x="1058" y="674"/>
                  </a:lnTo>
                  <a:lnTo>
                    <a:pt x="1059" y="677"/>
                  </a:lnTo>
                  <a:lnTo>
                    <a:pt x="1060" y="680"/>
                  </a:lnTo>
                  <a:lnTo>
                    <a:pt x="1061" y="677"/>
                  </a:lnTo>
                  <a:lnTo>
                    <a:pt x="1063" y="674"/>
                  </a:lnTo>
                  <a:lnTo>
                    <a:pt x="1065" y="674"/>
                  </a:lnTo>
                  <a:lnTo>
                    <a:pt x="1067" y="674"/>
                  </a:lnTo>
                  <a:lnTo>
                    <a:pt x="1072" y="675"/>
                  </a:lnTo>
                  <a:lnTo>
                    <a:pt x="1074" y="677"/>
                  </a:lnTo>
                  <a:lnTo>
                    <a:pt x="1076" y="680"/>
                  </a:lnTo>
                  <a:lnTo>
                    <a:pt x="1076" y="686"/>
                  </a:lnTo>
                  <a:lnTo>
                    <a:pt x="1076" y="698"/>
                  </a:lnTo>
                  <a:lnTo>
                    <a:pt x="1076" y="706"/>
                  </a:lnTo>
                  <a:lnTo>
                    <a:pt x="1080" y="706"/>
                  </a:lnTo>
                  <a:lnTo>
                    <a:pt x="1081" y="706"/>
                  </a:lnTo>
                  <a:lnTo>
                    <a:pt x="1082" y="708"/>
                  </a:lnTo>
                  <a:lnTo>
                    <a:pt x="1082" y="714"/>
                  </a:lnTo>
                  <a:lnTo>
                    <a:pt x="1082" y="716"/>
                  </a:lnTo>
                  <a:lnTo>
                    <a:pt x="1083" y="716"/>
                  </a:lnTo>
                  <a:lnTo>
                    <a:pt x="1086" y="717"/>
                  </a:lnTo>
                  <a:lnTo>
                    <a:pt x="1089" y="717"/>
                  </a:lnTo>
                  <a:lnTo>
                    <a:pt x="1093" y="720"/>
                  </a:lnTo>
                  <a:lnTo>
                    <a:pt x="1096" y="722"/>
                  </a:lnTo>
                  <a:lnTo>
                    <a:pt x="1097" y="721"/>
                  </a:lnTo>
                  <a:lnTo>
                    <a:pt x="1099" y="721"/>
                  </a:lnTo>
                  <a:lnTo>
                    <a:pt x="1102" y="718"/>
                  </a:lnTo>
                  <a:lnTo>
                    <a:pt x="1103" y="718"/>
                  </a:lnTo>
                  <a:lnTo>
                    <a:pt x="1102" y="717"/>
                  </a:lnTo>
                  <a:lnTo>
                    <a:pt x="1100" y="716"/>
                  </a:lnTo>
                  <a:lnTo>
                    <a:pt x="1100" y="714"/>
                  </a:lnTo>
                  <a:lnTo>
                    <a:pt x="1102" y="713"/>
                  </a:lnTo>
                  <a:lnTo>
                    <a:pt x="1103" y="710"/>
                  </a:lnTo>
                  <a:lnTo>
                    <a:pt x="1103" y="708"/>
                  </a:lnTo>
                  <a:lnTo>
                    <a:pt x="1106" y="709"/>
                  </a:lnTo>
                  <a:lnTo>
                    <a:pt x="1106" y="711"/>
                  </a:lnTo>
                  <a:lnTo>
                    <a:pt x="1104" y="711"/>
                  </a:lnTo>
                  <a:lnTo>
                    <a:pt x="1104" y="713"/>
                  </a:lnTo>
                  <a:lnTo>
                    <a:pt x="1104" y="714"/>
                  </a:lnTo>
                  <a:lnTo>
                    <a:pt x="1106" y="717"/>
                  </a:lnTo>
                  <a:lnTo>
                    <a:pt x="1108" y="717"/>
                  </a:lnTo>
                  <a:lnTo>
                    <a:pt x="1109" y="716"/>
                  </a:lnTo>
                  <a:lnTo>
                    <a:pt x="1110" y="714"/>
                  </a:lnTo>
                  <a:lnTo>
                    <a:pt x="1113" y="711"/>
                  </a:lnTo>
                  <a:lnTo>
                    <a:pt x="1116" y="709"/>
                  </a:lnTo>
                  <a:lnTo>
                    <a:pt x="1117" y="708"/>
                  </a:lnTo>
                  <a:lnTo>
                    <a:pt x="1117" y="703"/>
                  </a:lnTo>
                  <a:lnTo>
                    <a:pt x="1118" y="703"/>
                  </a:lnTo>
                  <a:lnTo>
                    <a:pt x="1118" y="697"/>
                  </a:lnTo>
                  <a:lnTo>
                    <a:pt x="1120" y="698"/>
                  </a:lnTo>
                  <a:lnTo>
                    <a:pt x="1121" y="700"/>
                  </a:lnTo>
                  <a:lnTo>
                    <a:pt x="1123" y="700"/>
                  </a:lnTo>
                  <a:lnTo>
                    <a:pt x="1125" y="698"/>
                  </a:lnTo>
                  <a:lnTo>
                    <a:pt x="1125" y="702"/>
                  </a:lnTo>
                  <a:lnTo>
                    <a:pt x="1122" y="703"/>
                  </a:lnTo>
                  <a:lnTo>
                    <a:pt x="1122" y="704"/>
                  </a:lnTo>
                  <a:lnTo>
                    <a:pt x="1122" y="706"/>
                  </a:lnTo>
                  <a:lnTo>
                    <a:pt x="1123" y="707"/>
                  </a:lnTo>
                  <a:lnTo>
                    <a:pt x="1120" y="710"/>
                  </a:lnTo>
                  <a:lnTo>
                    <a:pt x="1120" y="714"/>
                  </a:lnTo>
                  <a:lnTo>
                    <a:pt x="1120" y="715"/>
                  </a:lnTo>
                  <a:lnTo>
                    <a:pt x="1121" y="713"/>
                  </a:lnTo>
                  <a:lnTo>
                    <a:pt x="1125" y="711"/>
                  </a:lnTo>
                  <a:lnTo>
                    <a:pt x="1131" y="711"/>
                  </a:lnTo>
                  <a:lnTo>
                    <a:pt x="1142" y="713"/>
                  </a:lnTo>
                  <a:lnTo>
                    <a:pt x="1140" y="713"/>
                  </a:lnTo>
                  <a:lnTo>
                    <a:pt x="1137" y="714"/>
                  </a:lnTo>
                  <a:lnTo>
                    <a:pt x="1135" y="717"/>
                  </a:lnTo>
                  <a:lnTo>
                    <a:pt x="1131" y="722"/>
                  </a:lnTo>
                  <a:lnTo>
                    <a:pt x="1130" y="721"/>
                  </a:lnTo>
                  <a:lnTo>
                    <a:pt x="1128" y="721"/>
                  </a:lnTo>
                  <a:lnTo>
                    <a:pt x="1128" y="717"/>
                  </a:lnTo>
                  <a:lnTo>
                    <a:pt x="1123" y="717"/>
                  </a:lnTo>
                  <a:lnTo>
                    <a:pt x="1118" y="718"/>
                  </a:lnTo>
                  <a:lnTo>
                    <a:pt x="1115" y="721"/>
                  </a:lnTo>
                  <a:lnTo>
                    <a:pt x="1113" y="723"/>
                  </a:lnTo>
                  <a:lnTo>
                    <a:pt x="1113" y="725"/>
                  </a:lnTo>
                  <a:lnTo>
                    <a:pt x="1113" y="727"/>
                  </a:lnTo>
                  <a:lnTo>
                    <a:pt x="1111" y="728"/>
                  </a:lnTo>
                  <a:lnTo>
                    <a:pt x="1110" y="729"/>
                  </a:lnTo>
                  <a:lnTo>
                    <a:pt x="1108" y="729"/>
                  </a:lnTo>
                  <a:lnTo>
                    <a:pt x="1104" y="729"/>
                  </a:lnTo>
                  <a:lnTo>
                    <a:pt x="1102" y="734"/>
                  </a:lnTo>
                  <a:lnTo>
                    <a:pt x="1100" y="737"/>
                  </a:lnTo>
                  <a:lnTo>
                    <a:pt x="1099" y="739"/>
                  </a:lnTo>
                  <a:lnTo>
                    <a:pt x="1099" y="743"/>
                  </a:lnTo>
                  <a:lnTo>
                    <a:pt x="1101" y="748"/>
                  </a:lnTo>
                  <a:lnTo>
                    <a:pt x="1103" y="746"/>
                  </a:lnTo>
                  <a:lnTo>
                    <a:pt x="1106" y="748"/>
                  </a:lnTo>
                  <a:lnTo>
                    <a:pt x="1107" y="749"/>
                  </a:lnTo>
                  <a:lnTo>
                    <a:pt x="1108" y="751"/>
                  </a:lnTo>
                  <a:lnTo>
                    <a:pt x="1110" y="752"/>
                  </a:lnTo>
                  <a:lnTo>
                    <a:pt x="1111" y="753"/>
                  </a:lnTo>
                  <a:lnTo>
                    <a:pt x="1113" y="753"/>
                  </a:lnTo>
                  <a:lnTo>
                    <a:pt x="1114" y="751"/>
                  </a:lnTo>
                  <a:lnTo>
                    <a:pt x="1115" y="750"/>
                  </a:lnTo>
                  <a:lnTo>
                    <a:pt x="1117" y="750"/>
                  </a:lnTo>
                  <a:lnTo>
                    <a:pt x="1116" y="752"/>
                  </a:lnTo>
                  <a:lnTo>
                    <a:pt x="1117" y="753"/>
                  </a:lnTo>
                  <a:lnTo>
                    <a:pt x="1118" y="753"/>
                  </a:lnTo>
                  <a:lnTo>
                    <a:pt x="1123" y="750"/>
                  </a:lnTo>
                  <a:lnTo>
                    <a:pt x="1125" y="746"/>
                  </a:lnTo>
                  <a:lnTo>
                    <a:pt x="1127" y="746"/>
                  </a:lnTo>
                  <a:lnTo>
                    <a:pt x="1128" y="746"/>
                  </a:lnTo>
                  <a:lnTo>
                    <a:pt x="1128" y="748"/>
                  </a:lnTo>
                  <a:lnTo>
                    <a:pt x="1130" y="748"/>
                  </a:lnTo>
                  <a:lnTo>
                    <a:pt x="1130" y="746"/>
                  </a:lnTo>
                  <a:lnTo>
                    <a:pt x="1130" y="745"/>
                  </a:lnTo>
                  <a:lnTo>
                    <a:pt x="1129" y="745"/>
                  </a:lnTo>
                  <a:lnTo>
                    <a:pt x="1129" y="739"/>
                  </a:lnTo>
                  <a:lnTo>
                    <a:pt x="1130" y="735"/>
                  </a:lnTo>
                  <a:lnTo>
                    <a:pt x="1131" y="736"/>
                  </a:lnTo>
                  <a:lnTo>
                    <a:pt x="1133" y="736"/>
                  </a:lnTo>
                  <a:lnTo>
                    <a:pt x="1134" y="734"/>
                  </a:lnTo>
                  <a:lnTo>
                    <a:pt x="1134" y="731"/>
                  </a:lnTo>
                  <a:lnTo>
                    <a:pt x="1140" y="738"/>
                  </a:lnTo>
                  <a:lnTo>
                    <a:pt x="1141" y="736"/>
                  </a:lnTo>
                  <a:lnTo>
                    <a:pt x="1141" y="734"/>
                  </a:lnTo>
                  <a:lnTo>
                    <a:pt x="1140" y="732"/>
                  </a:lnTo>
                  <a:lnTo>
                    <a:pt x="1141" y="731"/>
                  </a:lnTo>
                  <a:lnTo>
                    <a:pt x="1142" y="730"/>
                  </a:lnTo>
                  <a:lnTo>
                    <a:pt x="1151" y="729"/>
                  </a:lnTo>
                  <a:lnTo>
                    <a:pt x="1158" y="725"/>
                  </a:lnTo>
                  <a:lnTo>
                    <a:pt x="1164" y="721"/>
                  </a:lnTo>
                  <a:lnTo>
                    <a:pt x="1168" y="714"/>
                  </a:lnTo>
                  <a:lnTo>
                    <a:pt x="1171" y="714"/>
                  </a:lnTo>
                  <a:lnTo>
                    <a:pt x="1171" y="711"/>
                  </a:lnTo>
                  <a:lnTo>
                    <a:pt x="1170" y="710"/>
                  </a:lnTo>
                  <a:lnTo>
                    <a:pt x="1165" y="710"/>
                  </a:lnTo>
                  <a:lnTo>
                    <a:pt x="1166" y="701"/>
                  </a:lnTo>
                  <a:lnTo>
                    <a:pt x="1165" y="701"/>
                  </a:lnTo>
                  <a:lnTo>
                    <a:pt x="1163" y="701"/>
                  </a:lnTo>
                  <a:lnTo>
                    <a:pt x="1161" y="703"/>
                  </a:lnTo>
                  <a:lnTo>
                    <a:pt x="1158" y="706"/>
                  </a:lnTo>
                  <a:lnTo>
                    <a:pt x="1155" y="711"/>
                  </a:lnTo>
                  <a:lnTo>
                    <a:pt x="1151" y="710"/>
                  </a:lnTo>
                  <a:lnTo>
                    <a:pt x="1151" y="707"/>
                  </a:lnTo>
                  <a:lnTo>
                    <a:pt x="1149" y="707"/>
                  </a:lnTo>
                  <a:lnTo>
                    <a:pt x="1147" y="707"/>
                  </a:lnTo>
                  <a:lnTo>
                    <a:pt x="1140" y="702"/>
                  </a:lnTo>
                  <a:lnTo>
                    <a:pt x="1138" y="702"/>
                  </a:lnTo>
                  <a:lnTo>
                    <a:pt x="1137" y="703"/>
                  </a:lnTo>
                  <a:lnTo>
                    <a:pt x="1135" y="704"/>
                  </a:lnTo>
                  <a:lnTo>
                    <a:pt x="1134" y="701"/>
                  </a:lnTo>
                  <a:lnTo>
                    <a:pt x="1138" y="700"/>
                  </a:lnTo>
                  <a:lnTo>
                    <a:pt x="1140" y="698"/>
                  </a:lnTo>
                  <a:lnTo>
                    <a:pt x="1140" y="696"/>
                  </a:lnTo>
                  <a:lnTo>
                    <a:pt x="1134" y="696"/>
                  </a:lnTo>
                  <a:lnTo>
                    <a:pt x="1128" y="695"/>
                  </a:lnTo>
                  <a:lnTo>
                    <a:pt x="1128" y="691"/>
                  </a:lnTo>
                  <a:lnTo>
                    <a:pt x="1125" y="691"/>
                  </a:lnTo>
                  <a:lnTo>
                    <a:pt x="1124" y="691"/>
                  </a:lnTo>
                  <a:lnTo>
                    <a:pt x="1124" y="686"/>
                  </a:lnTo>
                  <a:lnTo>
                    <a:pt x="1124" y="681"/>
                  </a:lnTo>
                  <a:lnTo>
                    <a:pt x="1128" y="680"/>
                  </a:lnTo>
                  <a:lnTo>
                    <a:pt x="1128" y="677"/>
                  </a:lnTo>
                  <a:lnTo>
                    <a:pt x="1128" y="675"/>
                  </a:lnTo>
                  <a:lnTo>
                    <a:pt x="1123" y="676"/>
                  </a:lnTo>
                  <a:lnTo>
                    <a:pt x="1120" y="677"/>
                  </a:lnTo>
                  <a:lnTo>
                    <a:pt x="1117" y="676"/>
                  </a:lnTo>
                  <a:lnTo>
                    <a:pt x="1117" y="675"/>
                  </a:lnTo>
                  <a:lnTo>
                    <a:pt x="1118" y="675"/>
                  </a:lnTo>
                  <a:lnTo>
                    <a:pt x="1120" y="672"/>
                  </a:lnTo>
                  <a:lnTo>
                    <a:pt x="1123" y="672"/>
                  </a:lnTo>
                  <a:lnTo>
                    <a:pt x="1123" y="669"/>
                  </a:lnTo>
                  <a:lnTo>
                    <a:pt x="1122" y="665"/>
                  </a:lnTo>
                  <a:lnTo>
                    <a:pt x="1125" y="663"/>
                  </a:lnTo>
                  <a:lnTo>
                    <a:pt x="1125" y="661"/>
                  </a:lnTo>
                  <a:lnTo>
                    <a:pt x="1124" y="661"/>
                  </a:lnTo>
                  <a:lnTo>
                    <a:pt x="1124" y="660"/>
                  </a:lnTo>
                  <a:lnTo>
                    <a:pt x="1124" y="659"/>
                  </a:lnTo>
                  <a:lnTo>
                    <a:pt x="1120" y="658"/>
                  </a:lnTo>
                  <a:lnTo>
                    <a:pt x="1117" y="658"/>
                  </a:lnTo>
                  <a:lnTo>
                    <a:pt x="1115" y="659"/>
                  </a:lnTo>
                  <a:lnTo>
                    <a:pt x="1114" y="660"/>
                  </a:lnTo>
                  <a:lnTo>
                    <a:pt x="1111" y="662"/>
                  </a:lnTo>
                  <a:lnTo>
                    <a:pt x="1107" y="662"/>
                  </a:lnTo>
                  <a:lnTo>
                    <a:pt x="1106" y="662"/>
                  </a:lnTo>
                  <a:lnTo>
                    <a:pt x="1104" y="661"/>
                  </a:lnTo>
                  <a:lnTo>
                    <a:pt x="1106" y="659"/>
                  </a:lnTo>
                  <a:lnTo>
                    <a:pt x="1107" y="659"/>
                  </a:lnTo>
                  <a:lnTo>
                    <a:pt x="1107" y="656"/>
                  </a:lnTo>
                  <a:lnTo>
                    <a:pt x="1102" y="654"/>
                  </a:lnTo>
                  <a:lnTo>
                    <a:pt x="1102" y="652"/>
                  </a:lnTo>
                  <a:lnTo>
                    <a:pt x="1104" y="649"/>
                  </a:lnTo>
                  <a:lnTo>
                    <a:pt x="1106" y="648"/>
                  </a:lnTo>
                  <a:lnTo>
                    <a:pt x="1108" y="649"/>
                  </a:lnTo>
                  <a:lnTo>
                    <a:pt x="1109" y="653"/>
                  </a:lnTo>
                  <a:lnTo>
                    <a:pt x="1109" y="654"/>
                  </a:lnTo>
                  <a:lnTo>
                    <a:pt x="1109" y="655"/>
                  </a:lnTo>
                  <a:lnTo>
                    <a:pt x="1113" y="656"/>
                  </a:lnTo>
                  <a:lnTo>
                    <a:pt x="1114" y="654"/>
                  </a:lnTo>
                  <a:lnTo>
                    <a:pt x="1116" y="654"/>
                  </a:lnTo>
                  <a:lnTo>
                    <a:pt x="1120" y="654"/>
                  </a:lnTo>
                  <a:lnTo>
                    <a:pt x="1121" y="644"/>
                  </a:lnTo>
                  <a:lnTo>
                    <a:pt x="1128" y="645"/>
                  </a:lnTo>
                  <a:lnTo>
                    <a:pt x="1128" y="639"/>
                  </a:lnTo>
                  <a:lnTo>
                    <a:pt x="1128" y="632"/>
                  </a:lnTo>
                  <a:lnTo>
                    <a:pt x="1131" y="634"/>
                  </a:lnTo>
                  <a:lnTo>
                    <a:pt x="1131" y="629"/>
                  </a:lnTo>
                  <a:lnTo>
                    <a:pt x="1130" y="627"/>
                  </a:lnTo>
                  <a:lnTo>
                    <a:pt x="1127" y="626"/>
                  </a:lnTo>
                  <a:lnTo>
                    <a:pt x="1127" y="624"/>
                  </a:lnTo>
                  <a:lnTo>
                    <a:pt x="1125" y="624"/>
                  </a:lnTo>
                  <a:lnTo>
                    <a:pt x="1125" y="622"/>
                  </a:lnTo>
                  <a:lnTo>
                    <a:pt x="1122" y="622"/>
                  </a:lnTo>
                  <a:lnTo>
                    <a:pt x="1118" y="622"/>
                  </a:lnTo>
                  <a:lnTo>
                    <a:pt x="1115" y="622"/>
                  </a:lnTo>
                  <a:lnTo>
                    <a:pt x="1111" y="622"/>
                  </a:lnTo>
                  <a:lnTo>
                    <a:pt x="1110" y="621"/>
                  </a:lnTo>
                  <a:lnTo>
                    <a:pt x="1110" y="620"/>
                  </a:lnTo>
                  <a:lnTo>
                    <a:pt x="1108" y="620"/>
                  </a:lnTo>
                  <a:lnTo>
                    <a:pt x="1106" y="622"/>
                  </a:lnTo>
                  <a:lnTo>
                    <a:pt x="1097" y="625"/>
                  </a:lnTo>
                  <a:lnTo>
                    <a:pt x="1093" y="626"/>
                  </a:lnTo>
                  <a:lnTo>
                    <a:pt x="1089" y="628"/>
                  </a:lnTo>
                  <a:lnTo>
                    <a:pt x="1087" y="632"/>
                  </a:lnTo>
                  <a:lnTo>
                    <a:pt x="1085" y="632"/>
                  </a:lnTo>
                  <a:lnTo>
                    <a:pt x="1081" y="633"/>
                  </a:lnTo>
                  <a:lnTo>
                    <a:pt x="1079" y="637"/>
                  </a:lnTo>
                  <a:lnTo>
                    <a:pt x="1078" y="637"/>
                  </a:lnTo>
                  <a:lnTo>
                    <a:pt x="1075" y="637"/>
                  </a:lnTo>
                  <a:lnTo>
                    <a:pt x="1074" y="639"/>
                  </a:lnTo>
                  <a:lnTo>
                    <a:pt x="1072" y="642"/>
                  </a:lnTo>
                  <a:lnTo>
                    <a:pt x="1066" y="645"/>
                  </a:lnTo>
                  <a:lnTo>
                    <a:pt x="1063" y="646"/>
                  </a:lnTo>
                  <a:lnTo>
                    <a:pt x="1061" y="647"/>
                  </a:lnTo>
                  <a:lnTo>
                    <a:pt x="1061" y="651"/>
                  </a:lnTo>
                  <a:lnTo>
                    <a:pt x="1061" y="653"/>
                  </a:lnTo>
                  <a:lnTo>
                    <a:pt x="1056" y="654"/>
                  </a:lnTo>
                  <a:lnTo>
                    <a:pt x="1052" y="655"/>
                  </a:lnTo>
                  <a:lnTo>
                    <a:pt x="1052" y="656"/>
                  </a:lnTo>
                  <a:lnTo>
                    <a:pt x="1052" y="659"/>
                  </a:lnTo>
                  <a:lnTo>
                    <a:pt x="1051" y="663"/>
                  </a:lnTo>
                  <a:lnTo>
                    <a:pt x="1044" y="672"/>
                  </a:lnTo>
                  <a:lnTo>
                    <a:pt x="1042" y="672"/>
                  </a:lnTo>
                  <a:lnTo>
                    <a:pt x="1042" y="674"/>
                  </a:lnTo>
                  <a:lnTo>
                    <a:pt x="1041" y="673"/>
                  </a:lnTo>
                  <a:lnTo>
                    <a:pt x="1040" y="673"/>
                  </a:lnTo>
                  <a:lnTo>
                    <a:pt x="1046" y="662"/>
                  </a:lnTo>
                  <a:lnTo>
                    <a:pt x="1048" y="658"/>
                  </a:lnTo>
                  <a:lnTo>
                    <a:pt x="1051" y="651"/>
                  </a:lnTo>
                  <a:lnTo>
                    <a:pt x="1047" y="647"/>
                  </a:lnTo>
                  <a:lnTo>
                    <a:pt x="1049" y="647"/>
                  </a:lnTo>
                  <a:lnTo>
                    <a:pt x="1052" y="647"/>
                  </a:lnTo>
                  <a:lnTo>
                    <a:pt x="1054" y="646"/>
                  </a:lnTo>
                  <a:lnTo>
                    <a:pt x="1055" y="644"/>
                  </a:lnTo>
                  <a:lnTo>
                    <a:pt x="1058" y="640"/>
                  </a:lnTo>
                  <a:lnTo>
                    <a:pt x="1059" y="639"/>
                  </a:lnTo>
                  <a:lnTo>
                    <a:pt x="1062" y="638"/>
                  </a:lnTo>
                  <a:lnTo>
                    <a:pt x="1062" y="635"/>
                  </a:lnTo>
                  <a:lnTo>
                    <a:pt x="1063" y="634"/>
                  </a:lnTo>
                  <a:lnTo>
                    <a:pt x="1067" y="633"/>
                  </a:lnTo>
                  <a:lnTo>
                    <a:pt x="1068" y="633"/>
                  </a:lnTo>
                  <a:lnTo>
                    <a:pt x="1071" y="633"/>
                  </a:lnTo>
                  <a:lnTo>
                    <a:pt x="1069" y="631"/>
                  </a:lnTo>
                  <a:lnTo>
                    <a:pt x="1071" y="629"/>
                  </a:lnTo>
                  <a:lnTo>
                    <a:pt x="1072" y="628"/>
                  </a:lnTo>
                  <a:lnTo>
                    <a:pt x="1072" y="627"/>
                  </a:lnTo>
                  <a:lnTo>
                    <a:pt x="1074" y="627"/>
                  </a:lnTo>
                  <a:lnTo>
                    <a:pt x="1076" y="626"/>
                  </a:lnTo>
                  <a:lnTo>
                    <a:pt x="1078" y="625"/>
                  </a:lnTo>
                  <a:lnTo>
                    <a:pt x="1078" y="624"/>
                  </a:lnTo>
                  <a:lnTo>
                    <a:pt x="1078" y="622"/>
                  </a:lnTo>
                  <a:lnTo>
                    <a:pt x="1078" y="621"/>
                  </a:lnTo>
                  <a:lnTo>
                    <a:pt x="1081" y="620"/>
                  </a:lnTo>
                  <a:lnTo>
                    <a:pt x="1083" y="620"/>
                  </a:lnTo>
                  <a:lnTo>
                    <a:pt x="1085" y="619"/>
                  </a:lnTo>
                  <a:lnTo>
                    <a:pt x="1086" y="617"/>
                  </a:lnTo>
                  <a:lnTo>
                    <a:pt x="1087" y="613"/>
                  </a:lnTo>
                  <a:lnTo>
                    <a:pt x="1087" y="610"/>
                  </a:lnTo>
                  <a:lnTo>
                    <a:pt x="1089" y="610"/>
                  </a:lnTo>
                  <a:lnTo>
                    <a:pt x="1089" y="607"/>
                  </a:lnTo>
                  <a:lnTo>
                    <a:pt x="1090" y="607"/>
                  </a:lnTo>
                  <a:lnTo>
                    <a:pt x="1092" y="608"/>
                  </a:lnTo>
                  <a:lnTo>
                    <a:pt x="1096" y="605"/>
                  </a:lnTo>
                  <a:lnTo>
                    <a:pt x="1096" y="603"/>
                  </a:lnTo>
                  <a:lnTo>
                    <a:pt x="1103" y="603"/>
                  </a:lnTo>
                  <a:lnTo>
                    <a:pt x="1111" y="605"/>
                  </a:lnTo>
                  <a:lnTo>
                    <a:pt x="1111" y="604"/>
                  </a:lnTo>
                  <a:lnTo>
                    <a:pt x="1123" y="604"/>
                  </a:lnTo>
                  <a:lnTo>
                    <a:pt x="1124" y="601"/>
                  </a:lnTo>
                  <a:lnTo>
                    <a:pt x="1125" y="601"/>
                  </a:lnTo>
                  <a:lnTo>
                    <a:pt x="1128" y="603"/>
                  </a:lnTo>
                  <a:lnTo>
                    <a:pt x="1130" y="605"/>
                  </a:lnTo>
                  <a:lnTo>
                    <a:pt x="1131" y="605"/>
                  </a:lnTo>
                  <a:lnTo>
                    <a:pt x="1134" y="604"/>
                  </a:lnTo>
                  <a:lnTo>
                    <a:pt x="1136" y="603"/>
                  </a:lnTo>
                  <a:lnTo>
                    <a:pt x="1141" y="603"/>
                  </a:lnTo>
                  <a:lnTo>
                    <a:pt x="1144" y="604"/>
                  </a:lnTo>
                  <a:lnTo>
                    <a:pt x="1147" y="600"/>
                  </a:lnTo>
                  <a:lnTo>
                    <a:pt x="1152" y="600"/>
                  </a:lnTo>
                  <a:lnTo>
                    <a:pt x="1155" y="601"/>
                  </a:lnTo>
                  <a:lnTo>
                    <a:pt x="1159" y="603"/>
                  </a:lnTo>
                  <a:lnTo>
                    <a:pt x="1165" y="600"/>
                  </a:lnTo>
                  <a:lnTo>
                    <a:pt x="1166" y="603"/>
                  </a:lnTo>
                  <a:lnTo>
                    <a:pt x="1168" y="606"/>
                  </a:lnTo>
                  <a:lnTo>
                    <a:pt x="1173" y="605"/>
                  </a:lnTo>
                  <a:lnTo>
                    <a:pt x="1173" y="606"/>
                  </a:lnTo>
                  <a:lnTo>
                    <a:pt x="1175" y="605"/>
                  </a:lnTo>
                  <a:lnTo>
                    <a:pt x="1176" y="605"/>
                  </a:lnTo>
                  <a:lnTo>
                    <a:pt x="1176" y="601"/>
                  </a:lnTo>
                  <a:lnTo>
                    <a:pt x="1177" y="601"/>
                  </a:lnTo>
                  <a:lnTo>
                    <a:pt x="1179" y="601"/>
                  </a:lnTo>
                  <a:lnTo>
                    <a:pt x="1182" y="604"/>
                  </a:lnTo>
                  <a:lnTo>
                    <a:pt x="1183" y="605"/>
                  </a:lnTo>
                  <a:lnTo>
                    <a:pt x="1186" y="605"/>
                  </a:lnTo>
                  <a:lnTo>
                    <a:pt x="1187" y="600"/>
                  </a:lnTo>
                  <a:lnTo>
                    <a:pt x="1196" y="600"/>
                  </a:lnTo>
                  <a:lnTo>
                    <a:pt x="1197" y="599"/>
                  </a:lnTo>
                  <a:lnTo>
                    <a:pt x="1198" y="598"/>
                  </a:lnTo>
                  <a:lnTo>
                    <a:pt x="1198" y="594"/>
                  </a:lnTo>
                  <a:lnTo>
                    <a:pt x="1198" y="592"/>
                  </a:lnTo>
                  <a:lnTo>
                    <a:pt x="1203" y="592"/>
                  </a:lnTo>
                  <a:lnTo>
                    <a:pt x="1206" y="591"/>
                  </a:lnTo>
                  <a:lnTo>
                    <a:pt x="1209" y="589"/>
                  </a:lnTo>
                  <a:lnTo>
                    <a:pt x="1209" y="587"/>
                  </a:lnTo>
                  <a:lnTo>
                    <a:pt x="1207" y="586"/>
                  </a:lnTo>
                  <a:lnTo>
                    <a:pt x="1207" y="585"/>
                  </a:lnTo>
                  <a:lnTo>
                    <a:pt x="1207" y="583"/>
                  </a:lnTo>
                  <a:lnTo>
                    <a:pt x="1210" y="582"/>
                  </a:lnTo>
                  <a:lnTo>
                    <a:pt x="1212" y="580"/>
                  </a:lnTo>
                  <a:lnTo>
                    <a:pt x="1211" y="578"/>
                  </a:lnTo>
                  <a:lnTo>
                    <a:pt x="1212" y="576"/>
                  </a:lnTo>
                  <a:lnTo>
                    <a:pt x="1214" y="575"/>
                  </a:lnTo>
                  <a:lnTo>
                    <a:pt x="1217" y="575"/>
                  </a:lnTo>
                  <a:lnTo>
                    <a:pt x="1217" y="571"/>
                  </a:lnTo>
                  <a:lnTo>
                    <a:pt x="1218" y="571"/>
                  </a:lnTo>
                  <a:lnTo>
                    <a:pt x="1218" y="572"/>
                  </a:lnTo>
                  <a:lnTo>
                    <a:pt x="1223" y="572"/>
                  </a:lnTo>
                  <a:lnTo>
                    <a:pt x="1225" y="571"/>
                  </a:lnTo>
                  <a:lnTo>
                    <a:pt x="1227" y="569"/>
                  </a:lnTo>
                  <a:lnTo>
                    <a:pt x="1232" y="569"/>
                  </a:lnTo>
                  <a:lnTo>
                    <a:pt x="1233" y="570"/>
                  </a:lnTo>
                  <a:lnTo>
                    <a:pt x="1237" y="570"/>
                  </a:lnTo>
                  <a:lnTo>
                    <a:pt x="1240" y="565"/>
                  </a:lnTo>
                  <a:lnTo>
                    <a:pt x="1242" y="565"/>
                  </a:lnTo>
                  <a:lnTo>
                    <a:pt x="1245" y="564"/>
                  </a:lnTo>
                  <a:lnTo>
                    <a:pt x="1246" y="563"/>
                  </a:lnTo>
                  <a:lnTo>
                    <a:pt x="1246" y="560"/>
                  </a:lnTo>
                  <a:lnTo>
                    <a:pt x="1248" y="560"/>
                  </a:lnTo>
                  <a:lnTo>
                    <a:pt x="1249" y="560"/>
                  </a:lnTo>
                  <a:lnTo>
                    <a:pt x="1249" y="558"/>
                  </a:lnTo>
                  <a:lnTo>
                    <a:pt x="1252" y="557"/>
                  </a:lnTo>
                  <a:lnTo>
                    <a:pt x="1253" y="555"/>
                  </a:lnTo>
                  <a:lnTo>
                    <a:pt x="1253" y="552"/>
                  </a:lnTo>
                  <a:lnTo>
                    <a:pt x="1251" y="548"/>
                  </a:lnTo>
                  <a:lnTo>
                    <a:pt x="1252" y="546"/>
                  </a:lnTo>
                  <a:lnTo>
                    <a:pt x="1251" y="546"/>
                  </a:lnTo>
                  <a:lnTo>
                    <a:pt x="1251" y="544"/>
                  </a:lnTo>
                  <a:lnTo>
                    <a:pt x="1253" y="543"/>
                  </a:lnTo>
                  <a:lnTo>
                    <a:pt x="1253" y="541"/>
                  </a:lnTo>
                  <a:lnTo>
                    <a:pt x="1253" y="535"/>
                  </a:lnTo>
                  <a:lnTo>
                    <a:pt x="1252" y="534"/>
                  </a:lnTo>
                  <a:lnTo>
                    <a:pt x="1251" y="532"/>
                  </a:lnTo>
                  <a:lnTo>
                    <a:pt x="1248" y="534"/>
                  </a:lnTo>
                  <a:lnTo>
                    <a:pt x="1246" y="534"/>
                  </a:lnTo>
                  <a:lnTo>
                    <a:pt x="1246" y="537"/>
                  </a:lnTo>
                  <a:lnTo>
                    <a:pt x="1244" y="537"/>
                  </a:lnTo>
                  <a:lnTo>
                    <a:pt x="1244" y="535"/>
                  </a:lnTo>
                  <a:lnTo>
                    <a:pt x="1244" y="531"/>
                  </a:lnTo>
                  <a:lnTo>
                    <a:pt x="1240" y="530"/>
                  </a:lnTo>
                  <a:lnTo>
                    <a:pt x="1235" y="527"/>
                  </a:lnTo>
                  <a:lnTo>
                    <a:pt x="1233" y="524"/>
                  </a:lnTo>
                  <a:lnTo>
                    <a:pt x="1230" y="523"/>
                  </a:lnTo>
                  <a:lnTo>
                    <a:pt x="1227" y="523"/>
                  </a:lnTo>
                  <a:lnTo>
                    <a:pt x="1221" y="524"/>
                  </a:lnTo>
                  <a:lnTo>
                    <a:pt x="1223" y="527"/>
                  </a:lnTo>
                  <a:lnTo>
                    <a:pt x="1218" y="528"/>
                  </a:lnTo>
                  <a:lnTo>
                    <a:pt x="1214" y="527"/>
                  </a:lnTo>
                  <a:lnTo>
                    <a:pt x="1211" y="529"/>
                  </a:lnTo>
                  <a:lnTo>
                    <a:pt x="1207" y="532"/>
                  </a:lnTo>
                  <a:lnTo>
                    <a:pt x="1204" y="535"/>
                  </a:lnTo>
                  <a:lnTo>
                    <a:pt x="1200" y="537"/>
                  </a:lnTo>
                  <a:lnTo>
                    <a:pt x="1197" y="537"/>
                  </a:lnTo>
                  <a:lnTo>
                    <a:pt x="1193" y="538"/>
                  </a:lnTo>
                  <a:lnTo>
                    <a:pt x="1192" y="542"/>
                  </a:lnTo>
                  <a:lnTo>
                    <a:pt x="1192" y="543"/>
                  </a:lnTo>
                  <a:lnTo>
                    <a:pt x="1191" y="544"/>
                  </a:lnTo>
                  <a:lnTo>
                    <a:pt x="1189" y="544"/>
                  </a:lnTo>
                  <a:lnTo>
                    <a:pt x="1186" y="544"/>
                  </a:lnTo>
                  <a:lnTo>
                    <a:pt x="1185" y="535"/>
                  </a:lnTo>
                  <a:lnTo>
                    <a:pt x="1190" y="535"/>
                  </a:lnTo>
                  <a:lnTo>
                    <a:pt x="1196" y="535"/>
                  </a:lnTo>
                  <a:lnTo>
                    <a:pt x="1200" y="531"/>
                  </a:lnTo>
                  <a:lnTo>
                    <a:pt x="1206" y="527"/>
                  </a:lnTo>
                  <a:lnTo>
                    <a:pt x="1207" y="528"/>
                  </a:lnTo>
                  <a:lnTo>
                    <a:pt x="1210" y="527"/>
                  </a:lnTo>
                  <a:lnTo>
                    <a:pt x="1211" y="525"/>
                  </a:lnTo>
                  <a:lnTo>
                    <a:pt x="1212" y="524"/>
                  </a:lnTo>
                  <a:lnTo>
                    <a:pt x="1213" y="523"/>
                  </a:lnTo>
                  <a:lnTo>
                    <a:pt x="1214" y="524"/>
                  </a:lnTo>
                  <a:lnTo>
                    <a:pt x="1216" y="524"/>
                  </a:lnTo>
                  <a:lnTo>
                    <a:pt x="1218" y="524"/>
                  </a:lnTo>
                  <a:lnTo>
                    <a:pt x="1219" y="522"/>
                  </a:lnTo>
                  <a:lnTo>
                    <a:pt x="1223" y="521"/>
                  </a:lnTo>
                  <a:lnTo>
                    <a:pt x="1225" y="521"/>
                  </a:lnTo>
                  <a:lnTo>
                    <a:pt x="1228" y="517"/>
                  </a:lnTo>
                  <a:lnTo>
                    <a:pt x="1231" y="513"/>
                  </a:lnTo>
                  <a:lnTo>
                    <a:pt x="1227" y="514"/>
                  </a:lnTo>
                  <a:lnTo>
                    <a:pt x="1224" y="511"/>
                  </a:lnTo>
                  <a:lnTo>
                    <a:pt x="1223" y="504"/>
                  </a:lnTo>
                  <a:lnTo>
                    <a:pt x="1219" y="507"/>
                  </a:lnTo>
                  <a:lnTo>
                    <a:pt x="1219" y="509"/>
                  </a:lnTo>
                  <a:lnTo>
                    <a:pt x="1218" y="511"/>
                  </a:lnTo>
                  <a:lnTo>
                    <a:pt x="1213" y="510"/>
                  </a:lnTo>
                  <a:lnTo>
                    <a:pt x="1212" y="509"/>
                  </a:lnTo>
                  <a:lnTo>
                    <a:pt x="1211" y="506"/>
                  </a:lnTo>
                  <a:lnTo>
                    <a:pt x="1209" y="504"/>
                  </a:lnTo>
                  <a:lnTo>
                    <a:pt x="1209" y="502"/>
                  </a:lnTo>
                  <a:lnTo>
                    <a:pt x="1209" y="498"/>
                  </a:lnTo>
                  <a:lnTo>
                    <a:pt x="1206" y="500"/>
                  </a:lnTo>
                  <a:lnTo>
                    <a:pt x="1205" y="501"/>
                  </a:lnTo>
                  <a:lnTo>
                    <a:pt x="1204" y="501"/>
                  </a:lnTo>
                  <a:lnTo>
                    <a:pt x="1204" y="498"/>
                  </a:lnTo>
                  <a:lnTo>
                    <a:pt x="1198" y="503"/>
                  </a:lnTo>
                  <a:lnTo>
                    <a:pt x="1198" y="500"/>
                  </a:lnTo>
                  <a:lnTo>
                    <a:pt x="1193" y="500"/>
                  </a:lnTo>
                  <a:lnTo>
                    <a:pt x="1186" y="498"/>
                  </a:lnTo>
                  <a:lnTo>
                    <a:pt x="1186" y="497"/>
                  </a:lnTo>
                  <a:lnTo>
                    <a:pt x="1186" y="495"/>
                  </a:lnTo>
                  <a:lnTo>
                    <a:pt x="1186" y="493"/>
                  </a:lnTo>
                  <a:lnTo>
                    <a:pt x="1186" y="489"/>
                  </a:lnTo>
                  <a:lnTo>
                    <a:pt x="1186" y="487"/>
                  </a:lnTo>
                  <a:lnTo>
                    <a:pt x="1184" y="487"/>
                  </a:lnTo>
                  <a:lnTo>
                    <a:pt x="1183" y="487"/>
                  </a:lnTo>
                  <a:lnTo>
                    <a:pt x="1180" y="484"/>
                  </a:lnTo>
                  <a:lnTo>
                    <a:pt x="1179" y="482"/>
                  </a:lnTo>
                  <a:lnTo>
                    <a:pt x="1177" y="481"/>
                  </a:lnTo>
                  <a:lnTo>
                    <a:pt x="1175" y="481"/>
                  </a:lnTo>
                  <a:lnTo>
                    <a:pt x="1169" y="481"/>
                  </a:lnTo>
                  <a:lnTo>
                    <a:pt x="1169" y="477"/>
                  </a:lnTo>
                  <a:lnTo>
                    <a:pt x="1169" y="473"/>
                  </a:lnTo>
                  <a:lnTo>
                    <a:pt x="1164" y="473"/>
                  </a:lnTo>
                  <a:lnTo>
                    <a:pt x="1164" y="472"/>
                  </a:lnTo>
                  <a:lnTo>
                    <a:pt x="1165" y="472"/>
                  </a:lnTo>
                  <a:lnTo>
                    <a:pt x="1165" y="469"/>
                  </a:lnTo>
                  <a:lnTo>
                    <a:pt x="1164" y="469"/>
                  </a:lnTo>
                  <a:lnTo>
                    <a:pt x="1159" y="470"/>
                  </a:lnTo>
                  <a:lnTo>
                    <a:pt x="1162" y="465"/>
                  </a:lnTo>
                  <a:lnTo>
                    <a:pt x="1161" y="463"/>
                  </a:lnTo>
                  <a:lnTo>
                    <a:pt x="1158" y="463"/>
                  </a:lnTo>
                  <a:lnTo>
                    <a:pt x="1158" y="460"/>
                  </a:lnTo>
                  <a:lnTo>
                    <a:pt x="1163" y="461"/>
                  </a:lnTo>
                  <a:lnTo>
                    <a:pt x="1165" y="461"/>
                  </a:lnTo>
                  <a:lnTo>
                    <a:pt x="1168" y="461"/>
                  </a:lnTo>
                  <a:lnTo>
                    <a:pt x="1169" y="460"/>
                  </a:lnTo>
                  <a:lnTo>
                    <a:pt x="1169" y="459"/>
                  </a:lnTo>
                  <a:lnTo>
                    <a:pt x="1170" y="459"/>
                  </a:lnTo>
                  <a:lnTo>
                    <a:pt x="1171" y="460"/>
                  </a:lnTo>
                  <a:lnTo>
                    <a:pt x="1172" y="461"/>
                  </a:lnTo>
                  <a:lnTo>
                    <a:pt x="1172" y="459"/>
                  </a:lnTo>
                  <a:lnTo>
                    <a:pt x="1172" y="458"/>
                  </a:lnTo>
                  <a:lnTo>
                    <a:pt x="1173" y="458"/>
                  </a:lnTo>
                  <a:lnTo>
                    <a:pt x="1172" y="454"/>
                  </a:lnTo>
                  <a:lnTo>
                    <a:pt x="1172" y="453"/>
                  </a:lnTo>
                  <a:lnTo>
                    <a:pt x="1171" y="452"/>
                  </a:lnTo>
                  <a:lnTo>
                    <a:pt x="1169" y="452"/>
                  </a:lnTo>
                  <a:lnTo>
                    <a:pt x="1166" y="452"/>
                  </a:lnTo>
                  <a:lnTo>
                    <a:pt x="1165" y="451"/>
                  </a:lnTo>
                  <a:lnTo>
                    <a:pt x="1165" y="449"/>
                  </a:lnTo>
                  <a:lnTo>
                    <a:pt x="1163" y="447"/>
                  </a:lnTo>
                  <a:lnTo>
                    <a:pt x="1161" y="447"/>
                  </a:lnTo>
                  <a:lnTo>
                    <a:pt x="1158" y="447"/>
                  </a:lnTo>
                  <a:lnTo>
                    <a:pt x="1161" y="442"/>
                  </a:lnTo>
                  <a:lnTo>
                    <a:pt x="1163" y="437"/>
                  </a:lnTo>
                  <a:lnTo>
                    <a:pt x="1162" y="435"/>
                  </a:lnTo>
                  <a:lnTo>
                    <a:pt x="1159" y="435"/>
                  </a:lnTo>
                  <a:lnTo>
                    <a:pt x="1158" y="432"/>
                  </a:lnTo>
                  <a:lnTo>
                    <a:pt x="1156" y="432"/>
                  </a:lnTo>
                  <a:lnTo>
                    <a:pt x="1154" y="432"/>
                  </a:lnTo>
                  <a:lnTo>
                    <a:pt x="1154" y="431"/>
                  </a:lnTo>
                  <a:lnTo>
                    <a:pt x="1155" y="429"/>
                  </a:lnTo>
                  <a:lnTo>
                    <a:pt x="1154" y="428"/>
                  </a:lnTo>
                  <a:lnTo>
                    <a:pt x="1154" y="427"/>
                  </a:lnTo>
                  <a:lnTo>
                    <a:pt x="1151" y="427"/>
                  </a:lnTo>
                  <a:lnTo>
                    <a:pt x="1150" y="427"/>
                  </a:lnTo>
                  <a:lnTo>
                    <a:pt x="1155" y="421"/>
                  </a:lnTo>
                  <a:lnTo>
                    <a:pt x="1154" y="420"/>
                  </a:lnTo>
                  <a:lnTo>
                    <a:pt x="1154" y="419"/>
                  </a:lnTo>
                  <a:lnTo>
                    <a:pt x="1145" y="419"/>
                  </a:lnTo>
                  <a:lnTo>
                    <a:pt x="1140" y="419"/>
                  </a:lnTo>
                  <a:lnTo>
                    <a:pt x="1141" y="415"/>
                  </a:lnTo>
                  <a:lnTo>
                    <a:pt x="1144" y="414"/>
                  </a:lnTo>
                  <a:lnTo>
                    <a:pt x="1147" y="414"/>
                  </a:lnTo>
                  <a:lnTo>
                    <a:pt x="1149" y="411"/>
                  </a:lnTo>
                  <a:lnTo>
                    <a:pt x="1148" y="410"/>
                  </a:lnTo>
                  <a:lnTo>
                    <a:pt x="1145" y="408"/>
                  </a:lnTo>
                  <a:lnTo>
                    <a:pt x="1143" y="407"/>
                  </a:lnTo>
                  <a:lnTo>
                    <a:pt x="1143" y="406"/>
                  </a:lnTo>
                  <a:lnTo>
                    <a:pt x="1144" y="405"/>
                  </a:lnTo>
                  <a:lnTo>
                    <a:pt x="1145" y="405"/>
                  </a:lnTo>
                  <a:lnTo>
                    <a:pt x="1145" y="403"/>
                  </a:lnTo>
                  <a:lnTo>
                    <a:pt x="1144" y="403"/>
                  </a:lnTo>
                  <a:lnTo>
                    <a:pt x="1142" y="403"/>
                  </a:lnTo>
                  <a:lnTo>
                    <a:pt x="1142" y="399"/>
                  </a:lnTo>
                  <a:lnTo>
                    <a:pt x="1141" y="399"/>
                  </a:lnTo>
                  <a:lnTo>
                    <a:pt x="1140" y="399"/>
                  </a:lnTo>
                  <a:lnTo>
                    <a:pt x="1140" y="398"/>
                  </a:lnTo>
                  <a:lnTo>
                    <a:pt x="1138" y="398"/>
                  </a:lnTo>
                  <a:lnTo>
                    <a:pt x="1134" y="400"/>
                  </a:lnTo>
                  <a:lnTo>
                    <a:pt x="1134" y="396"/>
                  </a:lnTo>
                  <a:lnTo>
                    <a:pt x="1131" y="396"/>
                  </a:lnTo>
                  <a:lnTo>
                    <a:pt x="1130" y="390"/>
                  </a:lnTo>
                  <a:lnTo>
                    <a:pt x="1129" y="386"/>
                  </a:lnTo>
                  <a:lnTo>
                    <a:pt x="1130" y="384"/>
                  </a:lnTo>
                  <a:lnTo>
                    <a:pt x="1131" y="382"/>
                  </a:lnTo>
                  <a:lnTo>
                    <a:pt x="1131" y="380"/>
                  </a:lnTo>
                  <a:lnTo>
                    <a:pt x="1131" y="378"/>
                  </a:lnTo>
                  <a:lnTo>
                    <a:pt x="1130" y="377"/>
                  </a:lnTo>
                  <a:lnTo>
                    <a:pt x="1129" y="377"/>
                  </a:lnTo>
                  <a:lnTo>
                    <a:pt x="1129" y="365"/>
                  </a:lnTo>
                  <a:lnTo>
                    <a:pt x="1125" y="366"/>
                  </a:lnTo>
                  <a:lnTo>
                    <a:pt x="1122" y="366"/>
                  </a:lnTo>
                  <a:lnTo>
                    <a:pt x="1121" y="371"/>
                  </a:lnTo>
                  <a:lnTo>
                    <a:pt x="1121" y="375"/>
                  </a:lnTo>
                  <a:lnTo>
                    <a:pt x="1118" y="375"/>
                  </a:lnTo>
                  <a:lnTo>
                    <a:pt x="1117" y="376"/>
                  </a:lnTo>
                  <a:lnTo>
                    <a:pt x="1117" y="378"/>
                  </a:lnTo>
                  <a:lnTo>
                    <a:pt x="1117" y="382"/>
                  </a:lnTo>
                  <a:lnTo>
                    <a:pt x="1115" y="383"/>
                  </a:lnTo>
                  <a:lnTo>
                    <a:pt x="1113" y="384"/>
                  </a:lnTo>
                  <a:lnTo>
                    <a:pt x="1113" y="386"/>
                  </a:lnTo>
                  <a:lnTo>
                    <a:pt x="1114" y="387"/>
                  </a:lnTo>
                  <a:lnTo>
                    <a:pt x="1115" y="389"/>
                  </a:lnTo>
                  <a:lnTo>
                    <a:pt x="1115" y="390"/>
                  </a:lnTo>
                  <a:lnTo>
                    <a:pt x="1113" y="391"/>
                  </a:lnTo>
                  <a:lnTo>
                    <a:pt x="1109" y="397"/>
                  </a:lnTo>
                  <a:lnTo>
                    <a:pt x="1104" y="400"/>
                  </a:lnTo>
                  <a:lnTo>
                    <a:pt x="1106" y="404"/>
                  </a:lnTo>
                  <a:lnTo>
                    <a:pt x="1106" y="407"/>
                  </a:lnTo>
                  <a:lnTo>
                    <a:pt x="1103" y="406"/>
                  </a:lnTo>
                  <a:lnTo>
                    <a:pt x="1101" y="405"/>
                  </a:lnTo>
                  <a:lnTo>
                    <a:pt x="1097" y="411"/>
                  </a:lnTo>
                  <a:lnTo>
                    <a:pt x="1096" y="414"/>
                  </a:lnTo>
                  <a:lnTo>
                    <a:pt x="1094" y="415"/>
                  </a:lnTo>
                  <a:lnTo>
                    <a:pt x="1092" y="415"/>
                  </a:lnTo>
                  <a:lnTo>
                    <a:pt x="1090" y="415"/>
                  </a:lnTo>
                  <a:lnTo>
                    <a:pt x="1089" y="418"/>
                  </a:lnTo>
                  <a:lnTo>
                    <a:pt x="1088" y="419"/>
                  </a:lnTo>
                  <a:lnTo>
                    <a:pt x="1083" y="412"/>
                  </a:lnTo>
                  <a:lnTo>
                    <a:pt x="1081" y="412"/>
                  </a:lnTo>
                  <a:lnTo>
                    <a:pt x="1081" y="410"/>
                  </a:lnTo>
                  <a:lnTo>
                    <a:pt x="1081" y="408"/>
                  </a:lnTo>
                  <a:lnTo>
                    <a:pt x="1078" y="407"/>
                  </a:lnTo>
                  <a:lnTo>
                    <a:pt x="1078" y="410"/>
                  </a:lnTo>
                  <a:lnTo>
                    <a:pt x="1075" y="413"/>
                  </a:lnTo>
                  <a:lnTo>
                    <a:pt x="1072" y="401"/>
                  </a:lnTo>
                  <a:lnTo>
                    <a:pt x="1062" y="400"/>
                  </a:lnTo>
                  <a:lnTo>
                    <a:pt x="1062" y="398"/>
                  </a:lnTo>
                  <a:lnTo>
                    <a:pt x="1061" y="398"/>
                  </a:lnTo>
                  <a:lnTo>
                    <a:pt x="1060" y="398"/>
                  </a:lnTo>
                  <a:lnTo>
                    <a:pt x="1058" y="399"/>
                  </a:lnTo>
                  <a:lnTo>
                    <a:pt x="1054" y="397"/>
                  </a:lnTo>
                  <a:lnTo>
                    <a:pt x="1051" y="394"/>
                  </a:lnTo>
                  <a:lnTo>
                    <a:pt x="1051" y="393"/>
                  </a:lnTo>
                  <a:lnTo>
                    <a:pt x="1051" y="392"/>
                  </a:lnTo>
                  <a:lnTo>
                    <a:pt x="1049" y="392"/>
                  </a:lnTo>
                  <a:lnTo>
                    <a:pt x="1049" y="390"/>
                  </a:lnTo>
                  <a:lnTo>
                    <a:pt x="1052" y="389"/>
                  </a:lnTo>
                  <a:lnTo>
                    <a:pt x="1053" y="384"/>
                  </a:lnTo>
                  <a:lnTo>
                    <a:pt x="1052" y="379"/>
                  </a:lnTo>
                  <a:lnTo>
                    <a:pt x="1048" y="377"/>
                  </a:lnTo>
                  <a:lnTo>
                    <a:pt x="1049" y="376"/>
                  </a:lnTo>
                  <a:lnTo>
                    <a:pt x="1048" y="373"/>
                  </a:lnTo>
                  <a:lnTo>
                    <a:pt x="1048" y="371"/>
                  </a:lnTo>
                  <a:lnTo>
                    <a:pt x="1048" y="370"/>
                  </a:lnTo>
                  <a:lnTo>
                    <a:pt x="1054" y="369"/>
                  </a:lnTo>
                  <a:lnTo>
                    <a:pt x="1054" y="365"/>
                  </a:lnTo>
                  <a:lnTo>
                    <a:pt x="1052" y="366"/>
                  </a:lnTo>
                  <a:lnTo>
                    <a:pt x="1052" y="365"/>
                  </a:lnTo>
                  <a:lnTo>
                    <a:pt x="1053" y="360"/>
                  </a:lnTo>
                  <a:lnTo>
                    <a:pt x="1059" y="352"/>
                  </a:lnTo>
                  <a:lnTo>
                    <a:pt x="1058" y="352"/>
                  </a:lnTo>
                  <a:lnTo>
                    <a:pt x="1055" y="352"/>
                  </a:lnTo>
                  <a:lnTo>
                    <a:pt x="1053" y="356"/>
                  </a:lnTo>
                  <a:lnTo>
                    <a:pt x="1052" y="355"/>
                  </a:lnTo>
                  <a:lnTo>
                    <a:pt x="1049" y="353"/>
                  </a:lnTo>
                  <a:lnTo>
                    <a:pt x="1041" y="352"/>
                  </a:lnTo>
                  <a:lnTo>
                    <a:pt x="1041" y="351"/>
                  </a:lnTo>
                  <a:lnTo>
                    <a:pt x="1047" y="348"/>
                  </a:lnTo>
                  <a:lnTo>
                    <a:pt x="1047" y="345"/>
                  </a:lnTo>
                  <a:lnTo>
                    <a:pt x="1035" y="344"/>
                  </a:lnTo>
                  <a:lnTo>
                    <a:pt x="1024" y="344"/>
                  </a:lnTo>
                  <a:lnTo>
                    <a:pt x="1024" y="341"/>
                  </a:lnTo>
                  <a:lnTo>
                    <a:pt x="1023" y="337"/>
                  </a:lnTo>
                  <a:lnTo>
                    <a:pt x="1019" y="338"/>
                  </a:lnTo>
                  <a:lnTo>
                    <a:pt x="1019" y="335"/>
                  </a:lnTo>
                  <a:lnTo>
                    <a:pt x="1019" y="331"/>
                  </a:lnTo>
                  <a:lnTo>
                    <a:pt x="1017" y="331"/>
                  </a:lnTo>
                  <a:lnTo>
                    <a:pt x="1016" y="330"/>
                  </a:lnTo>
                  <a:lnTo>
                    <a:pt x="1012" y="330"/>
                  </a:lnTo>
                  <a:lnTo>
                    <a:pt x="1012" y="328"/>
                  </a:lnTo>
                  <a:lnTo>
                    <a:pt x="1012" y="325"/>
                  </a:lnTo>
                  <a:lnTo>
                    <a:pt x="1010" y="324"/>
                  </a:lnTo>
                  <a:lnTo>
                    <a:pt x="1009" y="324"/>
                  </a:lnTo>
                  <a:lnTo>
                    <a:pt x="1005" y="320"/>
                  </a:lnTo>
                  <a:lnTo>
                    <a:pt x="1000" y="318"/>
                  </a:lnTo>
                  <a:lnTo>
                    <a:pt x="996" y="317"/>
                  </a:lnTo>
                  <a:lnTo>
                    <a:pt x="994" y="315"/>
                  </a:lnTo>
                  <a:lnTo>
                    <a:pt x="992" y="316"/>
                  </a:lnTo>
                  <a:lnTo>
                    <a:pt x="987" y="320"/>
                  </a:lnTo>
                  <a:lnTo>
                    <a:pt x="982" y="325"/>
                  </a:lnTo>
                  <a:lnTo>
                    <a:pt x="978" y="325"/>
                  </a:lnTo>
                  <a:lnTo>
                    <a:pt x="976" y="324"/>
                  </a:lnTo>
                  <a:lnTo>
                    <a:pt x="970" y="323"/>
                  </a:lnTo>
                  <a:lnTo>
                    <a:pt x="966" y="323"/>
                  </a:lnTo>
                  <a:lnTo>
                    <a:pt x="963" y="323"/>
                  </a:lnTo>
                  <a:lnTo>
                    <a:pt x="961" y="324"/>
                  </a:lnTo>
                  <a:lnTo>
                    <a:pt x="957" y="324"/>
                  </a:lnTo>
                  <a:lnTo>
                    <a:pt x="954" y="321"/>
                  </a:lnTo>
                  <a:lnTo>
                    <a:pt x="951" y="321"/>
                  </a:lnTo>
                  <a:lnTo>
                    <a:pt x="948" y="322"/>
                  </a:lnTo>
                  <a:lnTo>
                    <a:pt x="943" y="320"/>
                  </a:lnTo>
                  <a:lnTo>
                    <a:pt x="941" y="320"/>
                  </a:lnTo>
                  <a:lnTo>
                    <a:pt x="938" y="321"/>
                  </a:lnTo>
                  <a:lnTo>
                    <a:pt x="935" y="323"/>
                  </a:lnTo>
                  <a:lnTo>
                    <a:pt x="934" y="323"/>
                  </a:lnTo>
                  <a:lnTo>
                    <a:pt x="931" y="323"/>
                  </a:lnTo>
                  <a:lnTo>
                    <a:pt x="930" y="324"/>
                  </a:lnTo>
                  <a:lnTo>
                    <a:pt x="930" y="328"/>
                  </a:lnTo>
                  <a:lnTo>
                    <a:pt x="931" y="329"/>
                  </a:lnTo>
                  <a:lnTo>
                    <a:pt x="934" y="331"/>
                  </a:lnTo>
                  <a:lnTo>
                    <a:pt x="937" y="330"/>
                  </a:lnTo>
                  <a:lnTo>
                    <a:pt x="937" y="335"/>
                  </a:lnTo>
                  <a:lnTo>
                    <a:pt x="935" y="336"/>
                  </a:lnTo>
                  <a:lnTo>
                    <a:pt x="935" y="338"/>
                  </a:lnTo>
                  <a:lnTo>
                    <a:pt x="935" y="341"/>
                  </a:lnTo>
                  <a:lnTo>
                    <a:pt x="931" y="345"/>
                  </a:lnTo>
                  <a:lnTo>
                    <a:pt x="928" y="352"/>
                  </a:lnTo>
                  <a:lnTo>
                    <a:pt x="930" y="356"/>
                  </a:lnTo>
                  <a:lnTo>
                    <a:pt x="933" y="356"/>
                  </a:lnTo>
                  <a:lnTo>
                    <a:pt x="935" y="356"/>
                  </a:lnTo>
                  <a:lnTo>
                    <a:pt x="931" y="358"/>
                  </a:lnTo>
                  <a:lnTo>
                    <a:pt x="933" y="365"/>
                  </a:lnTo>
                  <a:lnTo>
                    <a:pt x="933" y="367"/>
                  </a:lnTo>
                  <a:lnTo>
                    <a:pt x="935" y="370"/>
                  </a:lnTo>
                  <a:lnTo>
                    <a:pt x="934" y="371"/>
                  </a:lnTo>
                  <a:lnTo>
                    <a:pt x="934" y="373"/>
                  </a:lnTo>
                  <a:lnTo>
                    <a:pt x="937" y="375"/>
                  </a:lnTo>
                  <a:lnTo>
                    <a:pt x="937" y="377"/>
                  </a:lnTo>
                  <a:lnTo>
                    <a:pt x="937" y="379"/>
                  </a:lnTo>
                  <a:lnTo>
                    <a:pt x="935" y="379"/>
                  </a:lnTo>
                  <a:lnTo>
                    <a:pt x="935" y="382"/>
                  </a:lnTo>
                  <a:lnTo>
                    <a:pt x="935" y="384"/>
                  </a:lnTo>
                  <a:lnTo>
                    <a:pt x="930" y="383"/>
                  </a:lnTo>
                  <a:lnTo>
                    <a:pt x="929" y="385"/>
                  </a:lnTo>
                  <a:lnTo>
                    <a:pt x="930" y="385"/>
                  </a:lnTo>
                  <a:lnTo>
                    <a:pt x="931" y="386"/>
                  </a:lnTo>
                  <a:lnTo>
                    <a:pt x="931" y="391"/>
                  </a:lnTo>
                  <a:lnTo>
                    <a:pt x="924" y="393"/>
                  </a:lnTo>
                  <a:lnTo>
                    <a:pt x="921" y="396"/>
                  </a:lnTo>
                  <a:lnTo>
                    <a:pt x="918" y="399"/>
                  </a:lnTo>
                  <a:lnTo>
                    <a:pt x="916" y="405"/>
                  </a:lnTo>
                  <a:lnTo>
                    <a:pt x="917" y="406"/>
                  </a:lnTo>
                  <a:lnTo>
                    <a:pt x="917" y="407"/>
                  </a:lnTo>
                  <a:lnTo>
                    <a:pt x="921" y="408"/>
                  </a:lnTo>
                  <a:lnTo>
                    <a:pt x="924" y="410"/>
                  </a:lnTo>
                  <a:lnTo>
                    <a:pt x="925" y="412"/>
                  </a:lnTo>
                  <a:lnTo>
                    <a:pt x="928" y="414"/>
                  </a:lnTo>
                  <a:lnTo>
                    <a:pt x="930" y="415"/>
                  </a:lnTo>
                  <a:lnTo>
                    <a:pt x="934" y="415"/>
                  </a:lnTo>
                  <a:lnTo>
                    <a:pt x="934" y="419"/>
                  </a:lnTo>
                  <a:lnTo>
                    <a:pt x="935" y="421"/>
                  </a:lnTo>
                  <a:lnTo>
                    <a:pt x="936" y="422"/>
                  </a:lnTo>
                  <a:lnTo>
                    <a:pt x="937" y="426"/>
                  </a:lnTo>
                  <a:lnTo>
                    <a:pt x="937" y="429"/>
                  </a:lnTo>
                  <a:lnTo>
                    <a:pt x="940" y="431"/>
                  </a:lnTo>
                  <a:lnTo>
                    <a:pt x="941" y="432"/>
                  </a:lnTo>
                  <a:lnTo>
                    <a:pt x="942" y="435"/>
                  </a:lnTo>
                  <a:lnTo>
                    <a:pt x="943" y="438"/>
                  </a:lnTo>
                  <a:lnTo>
                    <a:pt x="943" y="441"/>
                  </a:lnTo>
                  <a:lnTo>
                    <a:pt x="944" y="444"/>
                  </a:lnTo>
                  <a:lnTo>
                    <a:pt x="948" y="447"/>
                  </a:lnTo>
                  <a:lnTo>
                    <a:pt x="951" y="448"/>
                  </a:lnTo>
                  <a:lnTo>
                    <a:pt x="949" y="453"/>
                  </a:lnTo>
                  <a:lnTo>
                    <a:pt x="947" y="458"/>
                  </a:lnTo>
                  <a:lnTo>
                    <a:pt x="947" y="462"/>
                  </a:lnTo>
                  <a:lnTo>
                    <a:pt x="947" y="469"/>
                  </a:lnTo>
                  <a:lnTo>
                    <a:pt x="949" y="469"/>
                  </a:lnTo>
                  <a:lnTo>
                    <a:pt x="950" y="463"/>
                  </a:lnTo>
                  <a:lnTo>
                    <a:pt x="950" y="462"/>
                  </a:lnTo>
                  <a:lnTo>
                    <a:pt x="950" y="463"/>
                  </a:lnTo>
                  <a:lnTo>
                    <a:pt x="954" y="470"/>
                  </a:lnTo>
                  <a:lnTo>
                    <a:pt x="945" y="472"/>
                  </a:lnTo>
                  <a:lnTo>
                    <a:pt x="945" y="475"/>
                  </a:lnTo>
                  <a:lnTo>
                    <a:pt x="944" y="477"/>
                  </a:lnTo>
                  <a:lnTo>
                    <a:pt x="941" y="481"/>
                  </a:lnTo>
                  <a:lnTo>
                    <a:pt x="937" y="483"/>
                  </a:lnTo>
                  <a:lnTo>
                    <a:pt x="936" y="487"/>
                  </a:lnTo>
                  <a:lnTo>
                    <a:pt x="935" y="489"/>
                  </a:lnTo>
                  <a:lnTo>
                    <a:pt x="931" y="491"/>
                  </a:lnTo>
                  <a:lnTo>
                    <a:pt x="928" y="495"/>
                  </a:lnTo>
                  <a:lnTo>
                    <a:pt x="927" y="498"/>
                  </a:lnTo>
                  <a:lnTo>
                    <a:pt x="923" y="498"/>
                  </a:lnTo>
                  <a:lnTo>
                    <a:pt x="921" y="498"/>
                  </a:lnTo>
                  <a:lnTo>
                    <a:pt x="920" y="501"/>
                  </a:lnTo>
                  <a:lnTo>
                    <a:pt x="918" y="502"/>
                  </a:lnTo>
                  <a:lnTo>
                    <a:pt x="914" y="504"/>
                  </a:lnTo>
                  <a:lnTo>
                    <a:pt x="909" y="506"/>
                  </a:lnTo>
                  <a:lnTo>
                    <a:pt x="908" y="507"/>
                  </a:lnTo>
                  <a:lnTo>
                    <a:pt x="908" y="514"/>
                  </a:lnTo>
                  <a:lnTo>
                    <a:pt x="908" y="522"/>
                  </a:lnTo>
                  <a:lnTo>
                    <a:pt x="915" y="527"/>
                  </a:lnTo>
                  <a:lnTo>
                    <a:pt x="916" y="531"/>
                  </a:lnTo>
                  <a:lnTo>
                    <a:pt x="916" y="537"/>
                  </a:lnTo>
                  <a:lnTo>
                    <a:pt x="915" y="543"/>
                  </a:lnTo>
                  <a:lnTo>
                    <a:pt x="915" y="549"/>
                  </a:lnTo>
                  <a:lnTo>
                    <a:pt x="917" y="550"/>
                  </a:lnTo>
                  <a:lnTo>
                    <a:pt x="917" y="552"/>
                  </a:lnTo>
                  <a:lnTo>
                    <a:pt x="917" y="553"/>
                  </a:lnTo>
                  <a:lnTo>
                    <a:pt x="917" y="556"/>
                  </a:lnTo>
                  <a:lnTo>
                    <a:pt x="918" y="557"/>
                  </a:lnTo>
                  <a:lnTo>
                    <a:pt x="921" y="558"/>
                  </a:lnTo>
                  <a:lnTo>
                    <a:pt x="920" y="558"/>
                  </a:lnTo>
                  <a:lnTo>
                    <a:pt x="914" y="569"/>
                  </a:lnTo>
                  <a:lnTo>
                    <a:pt x="915" y="572"/>
                  </a:lnTo>
                  <a:lnTo>
                    <a:pt x="915" y="573"/>
                  </a:lnTo>
                  <a:lnTo>
                    <a:pt x="915" y="576"/>
                  </a:lnTo>
                  <a:lnTo>
                    <a:pt x="914" y="576"/>
                  </a:lnTo>
                  <a:lnTo>
                    <a:pt x="911" y="576"/>
                  </a:lnTo>
                  <a:lnTo>
                    <a:pt x="910" y="576"/>
                  </a:lnTo>
                  <a:lnTo>
                    <a:pt x="908" y="576"/>
                  </a:lnTo>
                  <a:lnTo>
                    <a:pt x="907" y="579"/>
                  </a:lnTo>
                  <a:lnTo>
                    <a:pt x="906" y="580"/>
                  </a:lnTo>
                  <a:lnTo>
                    <a:pt x="906" y="583"/>
                  </a:lnTo>
                  <a:lnTo>
                    <a:pt x="890" y="582"/>
                  </a:lnTo>
                  <a:lnTo>
                    <a:pt x="890" y="579"/>
                  </a:lnTo>
                  <a:lnTo>
                    <a:pt x="892" y="579"/>
                  </a:lnTo>
                  <a:lnTo>
                    <a:pt x="892" y="578"/>
                  </a:lnTo>
                  <a:lnTo>
                    <a:pt x="889" y="576"/>
                  </a:lnTo>
                  <a:lnTo>
                    <a:pt x="886" y="572"/>
                  </a:lnTo>
                  <a:lnTo>
                    <a:pt x="876" y="564"/>
                  </a:lnTo>
                  <a:lnTo>
                    <a:pt x="876" y="563"/>
                  </a:lnTo>
                  <a:lnTo>
                    <a:pt x="876" y="562"/>
                  </a:lnTo>
                  <a:lnTo>
                    <a:pt x="879" y="560"/>
                  </a:lnTo>
                  <a:lnTo>
                    <a:pt x="878" y="558"/>
                  </a:lnTo>
                  <a:lnTo>
                    <a:pt x="875" y="553"/>
                  </a:lnTo>
                  <a:lnTo>
                    <a:pt x="872" y="549"/>
                  </a:lnTo>
                  <a:lnTo>
                    <a:pt x="869" y="549"/>
                  </a:lnTo>
                  <a:lnTo>
                    <a:pt x="868" y="549"/>
                  </a:lnTo>
                  <a:lnTo>
                    <a:pt x="869" y="536"/>
                  </a:lnTo>
                  <a:lnTo>
                    <a:pt x="869" y="528"/>
                  </a:lnTo>
                  <a:lnTo>
                    <a:pt x="869" y="523"/>
                  </a:lnTo>
                  <a:lnTo>
                    <a:pt x="866" y="520"/>
                  </a:lnTo>
                  <a:lnTo>
                    <a:pt x="866" y="517"/>
                  </a:lnTo>
                  <a:lnTo>
                    <a:pt x="867" y="514"/>
                  </a:lnTo>
                  <a:lnTo>
                    <a:pt x="869" y="509"/>
                  </a:lnTo>
                  <a:lnTo>
                    <a:pt x="869" y="504"/>
                  </a:lnTo>
                  <a:lnTo>
                    <a:pt x="869" y="498"/>
                  </a:lnTo>
                  <a:lnTo>
                    <a:pt x="858" y="495"/>
                  </a:lnTo>
                  <a:lnTo>
                    <a:pt x="856" y="495"/>
                  </a:lnTo>
                  <a:lnTo>
                    <a:pt x="855" y="495"/>
                  </a:lnTo>
                  <a:lnTo>
                    <a:pt x="854" y="496"/>
                  </a:lnTo>
                  <a:lnTo>
                    <a:pt x="852" y="496"/>
                  </a:lnTo>
                  <a:lnTo>
                    <a:pt x="848" y="493"/>
                  </a:lnTo>
                  <a:lnTo>
                    <a:pt x="844" y="493"/>
                  </a:lnTo>
                  <a:lnTo>
                    <a:pt x="839" y="493"/>
                  </a:lnTo>
                  <a:lnTo>
                    <a:pt x="834" y="494"/>
                  </a:lnTo>
                  <a:lnTo>
                    <a:pt x="830" y="494"/>
                  </a:lnTo>
                  <a:lnTo>
                    <a:pt x="824" y="490"/>
                  </a:lnTo>
                  <a:lnTo>
                    <a:pt x="824" y="488"/>
                  </a:lnTo>
                  <a:lnTo>
                    <a:pt x="820" y="487"/>
                  </a:lnTo>
                  <a:lnTo>
                    <a:pt x="818" y="487"/>
                  </a:lnTo>
                  <a:lnTo>
                    <a:pt x="817" y="487"/>
                  </a:lnTo>
                  <a:lnTo>
                    <a:pt x="816" y="484"/>
                  </a:lnTo>
                  <a:lnTo>
                    <a:pt x="814" y="482"/>
                  </a:lnTo>
                  <a:lnTo>
                    <a:pt x="812" y="482"/>
                  </a:lnTo>
                  <a:lnTo>
                    <a:pt x="810" y="482"/>
                  </a:lnTo>
                  <a:lnTo>
                    <a:pt x="807" y="483"/>
                  </a:lnTo>
                  <a:lnTo>
                    <a:pt x="804" y="482"/>
                  </a:lnTo>
                  <a:lnTo>
                    <a:pt x="803" y="481"/>
                  </a:lnTo>
                  <a:lnTo>
                    <a:pt x="800" y="479"/>
                  </a:lnTo>
                  <a:lnTo>
                    <a:pt x="798" y="475"/>
                  </a:lnTo>
                  <a:lnTo>
                    <a:pt x="796" y="475"/>
                  </a:lnTo>
                  <a:lnTo>
                    <a:pt x="793" y="475"/>
                  </a:lnTo>
                  <a:lnTo>
                    <a:pt x="789" y="475"/>
                  </a:lnTo>
                  <a:lnTo>
                    <a:pt x="789" y="472"/>
                  </a:lnTo>
                  <a:lnTo>
                    <a:pt x="789" y="469"/>
                  </a:lnTo>
                  <a:lnTo>
                    <a:pt x="786" y="466"/>
                  </a:lnTo>
                  <a:lnTo>
                    <a:pt x="784" y="463"/>
                  </a:lnTo>
                  <a:lnTo>
                    <a:pt x="784" y="460"/>
                  </a:lnTo>
                  <a:lnTo>
                    <a:pt x="782" y="459"/>
                  </a:lnTo>
                  <a:lnTo>
                    <a:pt x="779" y="459"/>
                  </a:lnTo>
                  <a:lnTo>
                    <a:pt x="777" y="459"/>
                  </a:lnTo>
                  <a:lnTo>
                    <a:pt x="775" y="459"/>
                  </a:lnTo>
                  <a:lnTo>
                    <a:pt x="772" y="456"/>
                  </a:lnTo>
                  <a:lnTo>
                    <a:pt x="770" y="453"/>
                  </a:lnTo>
                  <a:lnTo>
                    <a:pt x="768" y="453"/>
                  </a:lnTo>
                  <a:lnTo>
                    <a:pt x="765" y="453"/>
                  </a:lnTo>
                  <a:lnTo>
                    <a:pt x="763" y="452"/>
                  </a:lnTo>
                  <a:lnTo>
                    <a:pt x="761" y="451"/>
                  </a:lnTo>
                  <a:lnTo>
                    <a:pt x="757" y="447"/>
                  </a:lnTo>
                  <a:lnTo>
                    <a:pt x="754" y="447"/>
                  </a:lnTo>
                  <a:lnTo>
                    <a:pt x="751" y="447"/>
                  </a:lnTo>
                  <a:lnTo>
                    <a:pt x="748" y="444"/>
                  </a:lnTo>
                  <a:lnTo>
                    <a:pt x="743" y="441"/>
                  </a:lnTo>
                  <a:lnTo>
                    <a:pt x="738" y="441"/>
                  </a:lnTo>
                  <a:lnTo>
                    <a:pt x="733" y="442"/>
                  </a:lnTo>
                  <a:lnTo>
                    <a:pt x="722" y="446"/>
                  </a:lnTo>
                  <a:lnTo>
                    <a:pt x="722" y="447"/>
                  </a:lnTo>
                </a:path>
              </a:pathLst>
            </a:custGeom>
            <a:grpFill/>
            <a:ln w="3175">
              <a:solidFill>
                <a:schemeClr val="bg1">
                  <a:lumMod val="75000"/>
                </a:schemeClr>
              </a:solidFill>
              <a:round/>
              <a:headEnd/>
              <a:tailEnd/>
            </a:ln>
          </p:spPr>
          <p:txBody>
            <a:bodyPr/>
            <a:lstStyle/>
            <a:p>
              <a:pPr>
                <a:defRPr/>
              </a:pPr>
              <a:endParaRPr lang="en-US">
                <a:latin typeface="Arial" charset="0"/>
                <a:ea typeface="+mn-ea"/>
              </a:endParaRPr>
            </a:p>
          </p:txBody>
        </p:sp>
      </p:grpSp>
      <p:sp>
        <p:nvSpPr>
          <p:cNvPr id="818" name="Freeform 578"/>
          <p:cNvSpPr>
            <a:spLocks/>
          </p:cNvSpPr>
          <p:nvPr/>
        </p:nvSpPr>
        <p:spPr bwMode="auto">
          <a:xfrm>
            <a:off x="6626225" y="2768600"/>
            <a:ext cx="188913" cy="422275"/>
          </a:xfrm>
          <a:custGeom>
            <a:avLst/>
            <a:gdLst>
              <a:gd name="T0" fmla="*/ 2147483647 w 124"/>
              <a:gd name="T1" fmla="*/ 2147483647 h 300"/>
              <a:gd name="T2" fmla="*/ 2147483647 w 124"/>
              <a:gd name="T3" fmla="*/ 2147483647 h 300"/>
              <a:gd name="T4" fmla="*/ 2147483647 w 124"/>
              <a:gd name="T5" fmla="*/ 2147483647 h 300"/>
              <a:gd name="T6" fmla="*/ 2147483647 w 124"/>
              <a:gd name="T7" fmla="*/ 2147483647 h 300"/>
              <a:gd name="T8" fmla="*/ 2147483647 w 124"/>
              <a:gd name="T9" fmla="*/ 2147483647 h 300"/>
              <a:gd name="T10" fmla="*/ 2147483647 w 124"/>
              <a:gd name="T11" fmla="*/ 2147483647 h 300"/>
              <a:gd name="T12" fmla="*/ 2147483647 w 124"/>
              <a:gd name="T13" fmla="*/ 2147483647 h 300"/>
              <a:gd name="T14" fmla="*/ 2147483647 w 124"/>
              <a:gd name="T15" fmla="*/ 2147483647 h 300"/>
              <a:gd name="T16" fmla="*/ 2147483647 w 124"/>
              <a:gd name="T17" fmla="*/ 2147483647 h 300"/>
              <a:gd name="T18" fmla="*/ 2147483647 w 124"/>
              <a:gd name="T19" fmla="*/ 2147483647 h 300"/>
              <a:gd name="T20" fmla="*/ 2147483647 w 124"/>
              <a:gd name="T21" fmla="*/ 2147483647 h 300"/>
              <a:gd name="T22" fmla="*/ 2147483647 w 124"/>
              <a:gd name="T23" fmla="*/ 2147483647 h 300"/>
              <a:gd name="T24" fmla="*/ 2147483647 w 124"/>
              <a:gd name="T25" fmla="*/ 2147483647 h 300"/>
              <a:gd name="T26" fmla="*/ 2147483647 w 124"/>
              <a:gd name="T27" fmla="*/ 2147483647 h 300"/>
              <a:gd name="T28" fmla="*/ 2147483647 w 124"/>
              <a:gd name="T29" fmla="*/ 2147483647 h 300"/>
              <a:gd name="T30" fmla="*/ 2147483647 w 124"/>
              <a:gd name="T31" fmla="*/ 2147483647 h 300"/>
              <a:gd name="T32" fmla="*/ 2147483647 w 124"/>
              <a:gd name="T33" fmla="*/ 2147483647 h 300"/>
              <a:gd name="T34" fmla="*/ 2147483647 w 124"/>
              <a:gd name="T35" fmla="*/ 2147483647 h 300"/>
              <a:gd name="T36" fmla="*/ 2147483647 w 124"/>
              <a:gd name="T37" fmla="*/ 2147483647 h 300"/>
              <a:gd name="T38" fmla="*/ 2147483647 w 124"/>
              <a:gd name="T39" fmla="*/ 2147483647 h 300"/>
              <a:gd name="T40" fmla="*/ 2147483647 w 124"/>
              <a:gd name="T41" fmla="*/ 2147483647 h 300"/>
              <a:gd name="T42" fmla="*/ 2147483647 w 124"/>
              <a:gd name="T43" fmla="*/ 2147483647 h 300"/>
              <a:gd name="T44" fmla="*/ 2147483647 w 124"/>
              <a:gd name="T45" fmla="*/ 2147483647 h 300"/>
              <a:gd name="T46" fmla="*/ 2147483647 w 124"/>
              <a:gd name="T47" fmla="*/ 2147483647 h 300"/>
              <a:gd name="T48" fmla="*/ 2147483647 w 124"/>
              <a:gd name="T49" fmla="*/ 2147483647 h 300"/>
              <a:gd name="T50" fmla="*/ 2147483647 w 124"/>
              <a:gd name="T51" fmla="*/ 2147483647 h 300"/>
              <a:gd name="T52" fmla="*/ 2147483647 w 124"/>
              <a:gd name="T53" fmla="*/ 2147483647 h 300"/>
              <a:gd name="T54" fmla="*/ 2147483647 w 124"/>
              <a:gd name="T55" fmla="*/ 2147483647 h 300"/>
              <a:gd name="T56" fmla="*/ 2147483647 w 124"/>
              <a:gd name="T57" fmla="*/ 2147483647 h 300"/>
              <a:gd name="T58" fmla="*/ 0 w 124"/>
              <a:gd name="T59" fmla="*/ 2147483647 h 300"/>
              <a:gd name="T60" fmla="*/ 2147483647 w 124"/>
              <a:gd name="T61" fmla="*/ 2147483647 h 300"/>
              <a:gd name="T62" fmla="*/ 2147483647 w 124"/>
              <a:gd name="T63" fmla="*/ 2147483647 h 300"/>
              <a:gd name="T64" fmla="*/ 2147483647 w 124"/>
              <a:gd name="T65" fmla="*/ 2147483647 h 300"/>
              <a:gd name="T66" fmla="*/ 2147483647 w 124"/>
              <a:gd name="T67" fmla="*/ 2147483647 h 300"/>
              <a:gd name="T68" fmla="*/ 2147483647 w 124"/>
              <a:gd name="T69" fmla="*/ 2147483647 h 300"/>
              <a:gd name="T70" fmla="*/ 2147483647 w 124"/>
              <a:gd name="T71" fmla="*/ 2147483647 h 300"/>
              <a:gd name="T72" fmla="*/ 2147483647 w 124"/>
              <a:gd name="T73" fmla="*/ 2147483647 h 300"/>
              <a:gd name="T74" fmla="*/ 2147483647 w 124"/>
              <a:gd name="T75" fmla="*/ 2147483647 h 300"/>
              <a:gd name="T76" fmla="*/ 2147483647 w 124"/>
              <a:gd name="T77" fmla="*/ 2147483647 h 300"/>
              <a:gd name="T78" fmla="*/ 2147483647 w 124"/>
              <a:gd name="T79" fmla="*/ 2147483647 h 300"/>
              <a:gd name="T80" fmla="*/ 2147483647 w 124"/>
              <a:gd name="T81" fmla="*/ 2147483647 h 300"/>
              <a:gd name="T82" fmla="*/ 2147483647 w 124"/>
              <a:gd name="T83" fmla="*/ 2147483647 h 300"/>
              <a:gd name="T84" fmla="*/ 2147483647 w 124"/>
              <a:gd name="T85" fmla="*/ 2147483647 h 300"/>
              <a:gd name="T86" fmla="*/ 2147483647 w 124"/>
              <a:gd name="T87" fmla="*/ 2147483647 h 300"/>
              <a:gd name="T88" fmla="*/ 2147483647 w 124"/>
              <a:gd name="T89" fmla="*/ 2147483647 h 300"/>
              <a:gd name="T90" fmla="*/ 2147483647 w 124"/>
              <a:gd name="T91" fmla="*/ 2147483647 h 300"/>
              <a:gd name="T92" fmla="*/ 2147483647 w 124"/>
              <a:gd name="T93" fmla="*/ 2147483647 h 300"/>
              <a:gd name="T94" fmla="*/ 2147483647 w 124"/>
              <a:gd name="T95" fmla="*/ 2147483647 h 300"/>
              <a:gd name="T96" fmla="*/ 2147483647 w 124"/>
              <a:gd name="T97" fmla="*/ 2147483647 h 300"/>
              <a:gd name="T98" fmla="*/ 2147483647 w 124"/>
              <a:gd name="T99" fmla="*/ 2147483647 h 300"/>
              <a:gd name="T100" fmla="*/ 2147483647 w 124"/>
              <a:gd name="T101" fmla="*/ 2147483647 h 300"/>
              <a:gd name="T102" fmla="*/ 2147483647 w 124"/>
              <a:gd name="T103" fmla="*/ 2147483647 h 300"/>
              <a:gd name="T104" fmla="*/ 2147483647 w 124"/>
              <a:gd name="T105" fmla="*/ 2147483647 h 300"/>
              <a:gd name="T106" fmla="*/ 2147483647 w 124"/>
              <a:gd name="T107" fmla="*/ 2147483647 h 300"/>
              <a:gd name="T108" fmla="*/ 2147483647 w 124"/>
              <a:gd name="T109" fmla="*/ 2147483647 h 300"/>
              <a:gd name="T110" fmla="*/ 2147483647 w 124"/>
              <a:gd name="T111" fmla="*/ 2147483647 h 300"/>
              <a:gd name="T112" fmla="*/ 2147483647 w 124"/>
              <a:gd name="T113" fmla="*/ 2147483647 h 300"/>
              <a:gd name="T114" fmla="*/ 2147483647 w 124"/>
              <a:gd name="T115" fmla="*/ 2147483647 h 300"/>
              <a:gd name="T116" fmla="*/ 2147483647 w 124"/>
              <a:gd name="T117" fmla="*/ 2147483647 h 300"/>
              <a:gd name="T118" fmla="*/ 2147483647 w 124"/>
              <a:gd name="T119" fmla="*/ 2147483647 h 300"/>
              <a:gd name="T120" fmla="*/ 2147483647 w 124"/>
              <a:gd name="T121" fmla="*/ 2147483647 h 30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24"/>
              <a:gd name="T184" fmla="*/ 0 h 300"/>
              <a:gd name="T185" fmla="*/ 124 w 124"/>
              <a:gd name="T186" fmla="*/ 300 h 30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24" h="300">
                <a:moveTo>
                  <a:pt x="95" y="300"/>
                </a:moveTo>
                <a:lnTo>
                  <a:pt x="96" y="294"/>
                </a:lnTo>
                <a:lnTo>
                  <a:pt x="99" y="284"/>
                </a:lnTo>
                <a:lnTo>
                  <a:pt x="106" y="277"/>
                </a:lnTo>
                <a:lnTo>
                  <a:pt x="105" y="267"/>
                </a:lnTo>
                <a:lnTo>
                  <a:pt x="101" y="257"/>
                </a:lnTo>
                <a:lnTo>
                  <a:pt x="92" y="248"/>
                </a:lnTo>
                <a:lnTo>
                  <a:pt x="87" y="235"/>
                </a:lnTo>
                <a:lnTo>
                  <a:pt x="85" y="221"/>
                </a:lnTo>
                <a:lnTo>
                  <a:pt x="92" y="218"/>
                </a:lnTo>
                <a:lnTo>
                  <a:pt x="92" y="211"/>
                </a:lnTo>
                <a:lnTo>
                  <a:pt x="86" y="204"/>
                </a:lnTo>
                <a:lnTo>
                  <a:pt x="79" y="195"/>
                </a:lnTo>
                <a:lnTo>
                  <a:pt x="77" y="183"/>
                </a:lnTo>
                <a:lnTo>
                  <a:pt x="79" y="173"/>
                </a:lnTo>
                <a:lnTo>
                  <a:pt x="80" y="166"/>
                </a:lnTo>
                <a:lnTo>
                  <a:pt x="77" y="158"/>
                </a:lnTo>
                <a:lnTo>
                  <a:pt x="79" y="152"/>
                </a:lnTo>
                <a:lnTo>
                  <a:pt x="84" y="151"/>
                </a:lnTo>
                <a:lnTo>
                  <a:pt x="88" y="146"/>
                </a:lnTo>
                <a:lnTo>
                  <a:pt x="93" y="145"/>
                </a:lnTo>
                <a:lnTo>
                  <a:pt x="93" y="140"/>
                </a:lnTo>
                <a:lnTo>
                  <a:pt x="95" y="135"/>
                </a:lnTo>
                <a:lnTo>
                  <a:pt x="99" y="135"/>
                </a:lnTo>
                <a:lnTo>
                  <a:pt x="103" y="137"/>
                </a:lnTo>
                <a:lnTo>
                  <a:pt x="114" y="137"/>
                </a:lnTo>
                <a:lnTo>
                  <a:pt x="116" y="135"/>
                </a:lnTo>
                <a:lnTo>
                  <a:pt x="116" y="128"/>
                </a:lnTo>
                <a:lnTo>
                  <a:pt x="122" y="119"/>
                </a:lnTo>
                <a:lnTo>
                  <a:pt x="124" y="115"/>
                </a:lnTo>
                <a:lnTo>
                  <a:pt x="113" y="111"/>
                </a:lnTo>
                <a:lnTo>
                  <a:pt x="112" y="105"/>
                </a:lnTo>
                <a:lnTo>
                  <a:pt x="109" y="97"/>
                </a:lnTo>
                <a:lnTo>
                  <a:pt x="105" y="96"/>
                </a:lnTo>
                <a:lnTo>
                  <a:pt x="99" y="95"/>
                </a:lnTo>
                <a:lnTo>
                  <a:pt x="99" y="91"/>
                </a:lnTo>
                <a:lnTo>
                  <a:pt x="103" y="83"/>
                </a:lnTo>
                <a:lnTo>
                  <a:pt x="103" y="81"/>
                </a:lnTo>
                <a:lnTo>
                  <a:pt x="98" y="81"/>
                </a:lnTo>
                <a:lnTo>
                  <a:pt x="96" y="74"/>
                </a:lnTo>
                <a:lnTo>
                  <a:pt x="98" y="69"/>
                </a:lnTo>
                <a:lnTo>
                  <a:pt x="94" y="66"/>
                </a:lnTo>
                <a:lnTo>
                  <a:pt x="89" y="64"/>
                </a:lnTo>
                <a:lnTo>
                  <a:pt x="84" y="67"/>
                </a:lnTo>
                <a:lnTo>
                  <a:pt x="81" y="70"/>
                </a:lnTo>
                <a:lnTo>
                  <a:pt x="78" y="71"/>
                </a:lnTo>
                <a:lnTo>
                  <a:pt x="78" y="68"/>
                </a:lnTo>
                <a:lnTo>
                  <a:pt x="78" y="63"/>
                </a:lnTo>
                <a:lnTo>
                  <a:pt x="74" y="59"/>
                </a:lnTo>
                <a:lnTo>
                  <a:pt x="74" y="54"/>
                </a:lnTo>
                <a:lnTo>
                  <a:pt x="80" y="47"/>
                </a:lnTo>
                <a:lnTo>
                  <a:pt x="84" y="40"/>
                </a:lnTo>
                <a:lnTo>
                  <a:pt x="85" y="31"/>
                </a:lnTo>
                <a:lnTo>
                  <a:pt x="86" y="25"/>
                </a:lnTo>
                <a:lnTo>
                  <a:pt x="84" y="20"/>
                </a:lnTo>
                <a:lnTo>
                  <a:pt x="86" y="12"/>
                </a:lnTo>
                <a:lnTo>
                  <a:pt x="84" y="7"/>
                </a:lnTo>
                <a:lnTo>
                  <a:pt x="81" y="0"/>
                </a:lnTo>
                <a:lnTo>
                  <a:pt x="77" y="0"/>
                </a:lnTo>
                <a:lnTo>
                  <a:pt x="72" y="2"/>
                </a:lnTo>
                <a:lnTo>
                  <a:pt x="72" y="11"/>
                </a:lnTo>
                <a:lnTo>
                  <a:pt x="66" y="20"/>
                </a:lnTo>
                <a:lnTo>
                  <a:pt x="61" y="19"/>
                </a:lnTo>
                <a:lnTo>
                  <a:pt x="52" y="20"/>
                </a:lnTo>
                <a:lnTo>
                  <a:pt x="48" y="29"/>
                </a:lnTo>
                <a:lnTo>
                  <a:pt x="48" y="34"/>
                </a:lnTo>
                <a:lnTo>
                  <a:pt x="41" y="40"/>
                </a:lnTo>
                <a:lnTo>
                  <a:pt x="38" y="46"/>
                </a:lnTo>
                <a:lnTo>
                  <a:pt x="31" y="49"/>
                </a:lnTo>
                <a:lnTo>
                  <a:pt x="29" y="52"/>
                </a:lnTo>
                <a:lnTo>
                  <a:pt x="32" y="54"/>
                </a:lnTo>
                <a:lnTo>
                  <a:pt x="32" y="59"/>
                </a:lnTo>
                <a:lnTo>
                  <a:pt x="27" y="66"/>
                </a:lnTo>
                <a:lnTo>
                  <a:pt x="24" y="76"/>
                </a:lnTo>
                <a:lnTo>
                  <a:pt x="16" y="70"/>
                </a:lnTo>
                <a:lnTo>
                  <a:pt x="16" y="84"/>
                </a:lnTo>
                <a:lnTo>
                  <a:pt x="18" y="90"/>
                </a:lnTo>
                <a:lnTo>
                  <a:pt x="18" y="97"/>
                </a:lnTo>
                <a:lnTo>
                  <a:pt x="18" y="102"/>
                </a:lnTo>
                <a:lnTo>
                  <a:pt x="16" y="105"/>
                </a:lnTo>
                <a:lnTo>
                  <a:pt x="12" y="109"/>
                </a:lnTo>
                <a:lnTo>
                  <a:pt x="9" y="105"/>
                </a:lnTo>
                <a:lnTo>
                  <a:pt x="4" y="107"/>
                </a:lnTo>
                <a:lnTo>
                  <a:pt x="5" y="114"/>
                </a:lnTo>
                <a:lnTo>
                  <a:pt x="8" y="118"/>
                </a:lnTo>
                <a:lnTo>
                  <a:pt x="8" y="125"/>
                </a:lnTo>
                <a:lnTo>
                  <a:pt x="2" y="123"/>
                </a:lnTo>
                <a:lnTo>
                  <a:pt x="0" y="126"/>
                </a:lnTo>
                <a:lnTo>
                  <a:pt x="0" y="132"/>
                </a:lnTo>
                <a:lnTo>
                  <a:pt x="4" y="140"/>
                </a:lnTo>
                <a:lnTo>
                  <a:pt x="6" y="140"/>
                </a:lnTo>
                <a:lnTo>
                  <a:pt x="6" y="138"/>
                </a:lnTo>
                <a:lnTo>
                  <a:pt x="8" y="137"/>
                </a:lnTo>
                <a:lnTo>
                  <a:pt x="10" y="137"/>
                </a:lnTo>
                <a:lnTo>
                  <a:pt x="10" y="135"/>
                </a:lnTo>
                <a:lnTo>
                  <a:pt x="12" y="135"/>
                </a:lnTo>
                <a:lnTo>
                  <a:pt x="15" y="135"/>
                </a:lnTo>
                <a:lnTo>
                  <a:pt x="15" y="144"/>
                </a:lnTo>
                <a:lnTo>
                  <a:pt x="18" y="145"/>
                </a:lnTo>
                <a:lnTo>
                  <a:pt x="18" y="148"/>
                </a:lnTo>
                <a:lnTo>
                  <a:pt x="18" y="151"/>
                </a:lnTo>
                <a:lnTo>
                  <a:pt x="22" y="153"/>
                </a:lnTo>
                <a:lnTo>
                  <a:pt x="22" y="160"/>
                </a:lnTo>
                <a:lnTo>
                  <a:pt x="20" y="164"/>
                </a:lnTo>
                <a:lnTo>
                  <a:pt x="22" y="167"/>
                </a:lnTo>
                <a:lnTo>
                  <a:pt x="24" y="167"/>
                </a:lnTo>
                <a:lnTo>
                  <a:pt x="26" y="169"/>
                </a:lnTo>
                <a:lnTo>
                  <a:pt x="27" y="173"/>
                </a:lnTo>
                <a:lnTo>
                  <a:pt x="29" y="177"/>
                </a:lnTo>
                <a:lnTo>
                  <a:pt x="27" y="185"/>
                </a:lnTo>
                <a:lnTo>
                  <a:pt x="26" y="192"/>
                </a:lnTo>
                <a:lnTo>
                  <a:pt x="23" y="200"/>
                </a:lnTo>
                <a:lnTo>
                  <a:pt x="22" y="207"/>
                </a:lnTo>
                <a:lnTo>
                  <a:pt x="24" y="209"/>
                </a:lnTo>
                <a:lnTo>
                  <a:pt x="25" y="211"/>
                </a:lnTo>
                <a:lnTo>
                  <a:pt x="26" y="211"/>
                </a:lnTo>
                <a:lnTo>
                  <a:pt x="27" y="211"/>
                </a:lnTo>
                <a:lnTo>
                  <a:pt x="30" y="209"/>
                </a:lnTo>
                <a:lnTo>
                  <a:pt x="31" y="212"/>
                </a:lnTo>
                <a:lnTo>
                  <a:pt x="36" y="212"/>
                </a:lnTo>
                <a:lnTo>
                  <a:pt x="41" y="212"/>
                </a:lnTo>
                <a:lnTo>
                  <a:pt x="43" y="208"/>
                </a:lnTo>
                <a:lnTo>
                  <a:pt x="44" y="206"/>
                </a:lnTo>
                <a:lnTo>
                  <a:pt x="46" y="206"/>
                </a:lnTo>
                <a:lnTo>
                  <a:pt x="47" y="206"/>
                </a:lnTo>
                <a:lnTo>
                  <a:pt x="51" y="205"/>
                </a:lnTo>
                <a:lnTo>
                  <a:pt x="52" y="201"/>
                </a:lnTo>
                <a:lnTo>
                  <a:pt x="54" y="193"/>
                </a:lnTo>
                <a:lnTo>
                  <a:pt x="58" y="191"/>
                </a:lnTo>
                <a:lnTo>
                  <a:pt x="61" y="194"/>
                </a:lnTo>
                <a:lnTo>
                  <a:pt x="65" y="198"/>
                </a:lnTo>
                <a:lnTo>
                  <a:pt x="66" y="200"/>
                </a:lnTo>
                <a:lnTo>
                  <a:pt x="66" y="201"/>
                </a:lnTo>
                <a:lnTo>
                  <a:pt x="66" y="202"/>
                </a:lnTo>
                <a:lnTo>
                  <a:pt x="69" y="202"/>
                </a:lnTo>
                <a:lnTo>
                  <a:pt x="72" y="202"/>
                </a:lnTo>
                <a:lnTo>
                  <a:pt x="72" y="209"/>
                </a:lnTo>
                <a:lnTo>
                  <a:pt x="69" y="215"/>
                </a:lnTo>
                <a:lnTo>
                  <a:pt x="73" y="217"/>
                </a:lnTo>
                <a:lnTo>
                  <a:pt x="75" y="219"/>
                </a:lnTo>
                <a:lnTo>
                  <a:pt x="79" y="232"/>
                </a:lnTo>
                <a:lnTo>
                  <a:pt x="81" y="245"/>
                </a:lnTo>
                <a:lnTo>
                  <a:pt x="81" y="247"/>
                </a:lnTo>
                <a:lnTo>
                  <a:pt x="81" y="250"/>
                </a:lnTo>
                <a:lnTo>
                  <a:pt x="84" y="252"/>
                </a:lnTo>
                <a:lnTo>
                  <a:pt x="86" y="253"/>
                </a:lnTo>
                <a:lnTo>
                  <a:pt x="88" y="267"/>
                </a:lnTo>
                <a:lnTo>
                  <a:pt x="91" y="282"/>
                </a:lnTo>
                <a:lnTo>
                  <a:pt x="88" y="283"/>
                </a:lnTo>
                <a:lnTo>
                  <a:pt x="87" y="286"/>
                </a:lnTo>
                <a:lnTo>
                  <a:pt x="91" y="287"/>
                </a:lnTo>
                <a:lnTo>
                  <a:pt x="93" y="291"/>
                </a:lnTo>
                <a:lnTo>
                  <a:pt x="94" y="300"/>
                </a:lnTo>
                <a:lnTo>
                  <a:pt x="95" y="30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19" name="Freeform 579"/>
          <p:cNvSpPr>
            <a:spLocks/>
          </p:cNvSpPr>
          <p:nvPr/>
        </p:nvSpPr>
        <p:spPr bwMode="auto">
          <a:xfrm>
            <a:off x="4438650" y="3057525"/>
            <a:ext cx="161925" cy="150813"/>
          </a:xfrm>
          <a:custGeom>
            <a:avLst/>
            <a:gdLst>
              <a:gd name="T0" fmla="*/ 2147483647 w 107"/>
              <a:gd name="T1" fmla="*/ 2147483647 h 106"/>
              <a:gd name="T2" fmla="*/ 2147483647 w 107"/>
              <a:gd name="T3" fmla="*/ 2147483647 h 106"/>
              <a:gd name="T4" fmla="*/ 2147483647 w 107"/>
              <a:gd name="T5" fmla="*/ 2147483647 h 106"/>
              <a:gd name="T6" fmla="*/ 2147483647 w 107"/>
              <a:gd name="T7" fmla="*/ 2147483647 h 106"/>
              <a:gd name="T8" fmla="*/ 2147483647 w 107"/>
              <a:gd name="T9" fmla="*/ 2147483647 h 106"/>
              <a:gd name="T10" fmla="*/ 2147483647 w 107"/>
              <a:gd name="T11" fmla="*/ 2147483647 h 106"/>
              <a:gd name="T12" fmla="*/ 2147483647 w 107"/>
              <a:gd name="T13" fmla="*/ 2147483647 h 106"/>
              <a:gd name="T14" fmla="*/ 2147483647 w 107"/>
              <a:gd name="T15" fmla="*/ 2147483647 h 106"/>
              <a:gd name="T16" fmla="*/ 2147483647 w 107"/>
              <a:gd name="T17" fmla="*/ 2147483647 h 106"/>
              <a:gd name="T18" fmla="*/ 0 w 107"/>
              <a:gd name="T19" fmla="*/ 2147483647 h 106"/>
              <a:gd name="T20" fmla="*/ 2147483647 w 107"/>
              <a:gd name="T21" fmla="*/ 2147483647 h 106"/>
              <a:gd name="T22" fmla="*/ 2147483647 w 107"/>
              <a:gd name="T23" fmla="*/ 2147483647 h 106"/>
              <a:gd name="T24" fmla="*/ 2147483647 w 107"/>
              <a:gd name="T25" fmla="*/ 2147483647 h 106"/>
              <a:gd name="T26" fmla="*/ 2147483647 w 107"/>
              <a:gd name="T27" fmla="*/ 2147483647 h 106"/>
              <a:gd name="T28" fmla="*/ 2147483647 w 107"/>
              <a:gd name="T29" fmla="*/ 2147483647 h 106"/>
              <a:gd name="T30" fmla="*/ 2147483647 w 107"/>
              <a:gd name="T31" fmla="*/ 2147483647 h 106"/>
              <a:gd name="T32" fmla="*/ 2147483647 w 107"/>
              <a:gd name="T33" fmla="*/ 2147483647 h 106"/>
              <a:gd name="T34" fmla="*/ 2147483647 w 107"/>
              <a:gd name="T35" fmla="*/ 2147483647 h 106"/>
              <a:gd name="T36" fmla="*/ 2147483647 w 107"/>
              <a:gd name="T37" fmla="*/ 2147483647 h 106"/>
              <a:gd name="T38" fmla="*/ 2147483647 w 107"/>
              <a:gd name="T39" fmla="*/ 2147483647 h 106"/>
              <a:gd name="T40" fmla="*/ 2147483647 w 107"/>
              <a:gd name="T41" fmla="*/ 2147483647 h 106"/>
              <a:gd name="T42" fmla="*/ 2147483647 w 107"/>
              <a:gd name="T43" fmla="*/ 2147483647 h 106"/>
              <a:gd name="T44" fmla="*/ 2147483647 w 107"/>
              <a:gd name="T45" fmla="*/ 2147483647 h 106"/>
              <a:gd name="T46" fmla="*/ 2147483647 w 107"/>
              <a:gd name="T47" fmla="*/ 2147483647 h 106"/>
              <a:gd name="T48" fmla="*/ 2147483647 w 107"/>
              <a:gd name="T49" fmla="*/ 2147483647 h 106"/>
              <a:gd name="T50" fmla="*/ 2147483647 w 107"/>
              <a:gd name="T51" fmla="*/ 2147483647 h 106"/>
              <a:gd name="T52" fmla="*/ 2147483647 w 107"/>
              <a:gd name="T53" fmla="*/ 2147483647 h 106"/>
              <a:gd name="T54" fmla="*/ 2147483647 w 107"/>
              <a:gd name="T55" fmla="*/ 2147483647 h 106"/>
              <a:gd name="T56" fmla="*/ 2147483647 w 107"/>
              <a:gd name="T57" fmla="*/ 0 h 106"/>
              <a:gd name="T58" fmla="*/ 2147483647 w 107"/>
              <a:gd name="T59" fmla="*/ 2147483647 h 106"/>
              <a:gd name="T60" fmla="*/ 2147483647 w 107"/>
              <a:gd name="T61" fmla="*/ 2147483647 h 106"/>
              <a:gd name="T62" fmla="*/ 2147483647 w 107"/>
              <a:gd name="T63" fmla="*/ 2147483647 h 106"/>
              <a:gd name="T64" fmla="*/ 2147483647 w 107"/>
              <a:gd name="T65" fmla="*/ 2147483647 h 106"/>
              <a:gd name="T66" fmla="*/ 2147483647 w 107"/>
              <a:gd name="T67" fmla="*/ 2147483647 h 106"/>
              <a:gd name="T68" fmla="*/ 2147483647 w 107"/>
              <a:gd name="T69" fmla="*/ 2147483647 h 106"/>
              <a:gd name="T70" fmla="*/ 2147483647 w 107"/>
              <a:gd name="T71" fmla="*/ 2147483647 h 106"/>
              <a:gd name="T72" fmla="*/ 2147483647 w 107"/>
              <a:gd name="T73" fmla="*/ 2147483647 h 106"/>
              <a:gd name="T74" fmla="*/ 2147483647 w 107"/>
              <a:gd name="T75" fmla="*/ 2147483647 h 106"/>
              <a:gd name="T76" fmla="*/ 2147483647 w 107"/>
              <a:gd name="T77" fmla="*/ 2147483647 h 106"/>
              <a:gd name="T78" fmla="*/ 2147483647 w 107"/>
              <a:gd name="T79" fmla="*/ 2147483647 h 106"/>
              <a:gd name="T80" fmla="*/ 2147483647 w 107"/>
              <a:gd name="T81" fmla="*/ 2147483647 h 106"/>
              <a:gd name="T82" fmla="*/ 2147483647 w 107"/>
              <a:gd name="T83" fmla="*/ 2147483647 h 10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07"/>
              <a:gd name="T127" fmla="*/ 0 h 106"/>
              <a:gd name="T128" fmla="*/ 107 w 107"/>
              <a:gd name="T129" fmla="*/ 106 h 10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07" h="106">
                <a:moveTo>
                  <a:pt x="80" y="77"/>
                </a:moveTo>
                <a:lnTo>
                  <a:pt x="70" y="76"/>
                </a:lnTo>
                <a:lnTo>
                  <a:pt x="69" y="80"/>
                </a:lnTo>
                <a:lnTo>
                  <a:pt x="59" y="78"/>
                </a:lnTo>
                <a:lnTo>
                  <a:pt x="51" y="78"/>
                </a:lnTo>
                <a:lnTo>
                  <a:pt x="48" y="78"/>
                </a:lnTo>
                <a:lnTo>
                  <a:pt x="44" y="82"/>
                </a:lnTo>
                <a:lnTo>
                  <a:pt x="43" y="84"/>
                </a:lnTo>
                <a:lnTo>
                  <a:pt x="43" y="87"/>
                </a:lnTo>
                <a:lnTo>
                  <a:pt x="44" y="91"/>
                </a:lnTo>
                <a:lnTo>
                  <a:pt x="44" y="94"/>
                </a:lnTo>
                <a:lnTo>
                  <a:pt x="44" y="96"/>
                </a:lnTo>
                <a:lnTo>
                  <a:pt x="43" y="105"/>
                </a:lnTo>
                <a:lnTo>
                  <a:pt x="38" y="106"/>
                </a:lnTo>
                <a:lnTo>
                  <a:pt x="32" y="106"/>
                </a:lnTo>
                <a:lnTo>
                  <a:pt x="30" y="105"/>
                </a:lnTo>
                <a:lnTo>
                  <a:pt x="30" y="103"/>
                </a:lnTo>
                <a:lnTo>
                  <a:pt x="30" y="99"/>
                </a:lnTo>
                <a:lnTo>
                  <a:pt x="24" y="98"/>
                </a:lnTo>
                <a:lnTo>
                  <a:pt x="19" y="102"/>
                </a:lnTo>
                <a:lnTo>
                  <a:pt x="14" y="102"/>
                </a:lnTo>
                <a:lnTo>
                  <a:pt x="11" y="96"/>
                </a:lnTo>
                <a:lnTo>
                  <a:pt x="0" y="96"/>
                </a:lnTo>
                <a:lnTo>
                  <a:pt x="0" y="90"/>
                </a:lnTo>
                <a:lnTo>
                  <a:pt x="0" y="85"/>
                </a:lnTo>
                <a:lnTo>
                  <a:pt x="1" y="84"/>
                </a:lnTo>
                <a:lnTo>
                  <a:pt x="2" y="83"/>
                </a:lnTo>
                <a:lnTo>
                  <a:pt x="3" y="81"/>
                </a:lnTo>
                <a:lnTo>
                  <a:pt x="4" y="80"/>
                </a:lnTo>
                <a:lnTo>
                  <a:pt x="3" y="75"/>
                </a:lnTo>
                <a:lnTo>
                  <a:pt x="3" y="74"/>
                </a:lnTo>
                <a:lnTo>
                  <a:pt x="3" y="71"/>
                </a:lnTo>
                <a:lnTo>
                  <a:pt x="4" y="69"/>
                </a:lnTo>
                <a:lnTo>
                  <a:pt x="5" y="65"/>
                </a:lnTo>
                <a:lnTo>
                  <a:pt x="7" y="64"/>
                </a:lnTo>
                <a:lnTo>
                  <a:pt x="9" y="62"/>
                </a:lnTo>
                <a:lnTo>
                  <a:pt x="11" y="62"/>
                </a:lnTo>
                <a:lnTo>
                  <a:pt x="12" y="62"/>
                </a:lnTo>
                <a:lnTo>
                  <a:pt x="14" y="63"/>
                </a:lnTo>
                <a:lnTo>
                  <a:pt x="14" y="58"/>
                </a:lnTo>
                <a:lnTo>
                  <a:pt x="16" y="51"/>
                </a:lnTo>
                <a:lnTo>
                  <a:pt x="18" y="47"/>
                </a:lnTo>
                <a:lnTo>
                  <a:pt x="19" y="46"/>
                </a:lnTo>
                <a:lnTo>
                  <a:pt x="22" y="43"/>
                </a:lnTo>
                <a:lnTo>
                  <a:pt x="28" y="41"/>
                </a:lnTo>
                <a:lnTo>
                  <a:pt x="31" y="40"/>
                </a:lnTo>
                <a:lnTo>
                  <a:pt x="34" y="40"/>
                </a:lnTo>
                <a:lnTo>
                  <a:pt x="35" y="40"/>
                </a:lnTo>
                <a:lnTo>
                  <a:pt x="37" y="37"/>
                </a:lnTo>
                <a:lnTo>
                  <a:pt x="39" y="35"/>
                </a:lnTo>
                <a:lnTo>
                  <a:pt x="39" y="33"/>
                </a:lnTo>
                <a:lnTo>
                  <a:pt x="41" y="29"/>
                </a:lnTo>
                <a:lnTo>
                  <a:pt x="44" y="25"/>
                </a:lnTo>
                <a:lnTo>
                  <a:pt x="48" y="22"/>
                </a:lnTo>
                <a:lnTo>
                  <a:pt x="50" y="21"/>
                </a:lnTo>
                <a:lnTo>
                  <a:pt x="51" y="21"/>
                </a:lnTo>
                <a:lnTo>
                  <a:pt x="52" y="19"/>
                </a:lnTo>
                <a:lnTo>
                  <a:pt x="53" y="13"/>
                </a:lnTo>
                <a:lnTo>
                  <a:pt x="55" y="11"/>
                </a:lnTo>
                <a:lnTo>
                  <a:pt x="58" y="9"/>
                </a:lnTo>
                <a:lnTo>
                  <a:pt x="60" y="9"/>
                </a:lnTo>
                <a:lnTo>
                  <a:pt x="63" y="8"/>
                </a:lnTo>
                <a:lnTo>
                  <a:pt x="65" y="7"/>
                </a:lnTo>
                <a:lnTo>
                  <a:pt x="65" y="5"/>
                </a:lnTo>
                <a:lnTo>
                  <a:pt x="66" y="2"/>
                </a:lnTo>
                <a:lnTo>
                  <a:pt x="67" y="0"/>
                </a:lnTo>
                <a:lnTo>
                  <a:pt x="69" y="0"/>
                </a:lnTo>
                <a:lnTo>
                  <a:pt x="71" y="1"/>
                </a:lnTo>
                <a:lnTo>
                  <a:pt x="72" y="2"/>
                </a:lnTo>
                <a:lnTo>
                  <a:pt x="73" y="2"/>
                </a:lnTo>
                <a:lnTo>
                  <a:pt x="74" y="1"/>
                </a:lnTo>
                <a:lnTo>
                  <a:pt x="77" y="2"/>
                </a:lnTo>
                <a:lnTo>
                  <a:pt x="79" y="6"/>
                </a:lnTo>
                <a:lnTo>
                  <a:pt x="80" y="8"/>
                </a:lnTo>
                <a:lnTo>
                  <a:pt x="78" y="13"/>
                </a:lnTo>
                <a:lnTo>
                  <a:pt x="83" y="20"/>
                </a:lnTo>
                <a:lnTo>
                  <a:pt x="93" y="27"/>
                </a:lnTo>
                <a:lnTo>
                  <a:pt x="92" y="32"/>
                </a:lnTo>
                <a:lnTo>
                  <a:pt x="99" y="46"/>
                </a:lnTo>
                <a:lnTo>
                  <a:pt x="101" y="44"/>
                </a:lnTo>
                <a:lnTo>
                  <a:pt x="104" y="46"/>
                </a:lnTo>
                <a:lnTo>
                  <a:pt x="105" y="47"/>
                </a:lnTo>
                <a:lnTo>
                  <a:pt x="105" y="49"/>
                </a:lnTo>
                <a:lnTo>
                  <a:pt x="104" y="50"/>
                </a:lnTo>
                <a:lnTo>
                  <a:pt x="103" y="53"/>
                </a:lnTo>
                <a:lnTo>
                  <a:pt x="107" y="67"/>
                </a:lnTo>
                <a:lnTo>
                  <a:pt x="107" y="69"/>
                </a:lnTo>
                <a:lnTo>
                  <a:pt x="106" y="70"/>
                </a:lnTo>
                <a:lnTo>
                  <a:pt x="105" y="71"/>
                </a:lnTo>
                <a:lnTo>
                  <a:pt x="101" y="74"/>
                </a:lnTo>
                <a:lnTo>
                  <a:pt x="100" y="75"/>
                </a:lnTo>
                <a:lnTo>
                  <a:pt x="99" y="77"/>
                </a:lnTo>
                <a:lnTo>
                  <a:pt x="99" y="78"/>
                </a:lnTo>
                <a:lnTo>
                  <a:pt x="98" y="80"/>
                </a:lnTo>
                <a:lnTo>
                  <a:pt x="94" y="80"/>
                </a:lnTo>
                <a:lnTo>
                  <a:pt x="87" y="78"/>
                </a:lnTo>
                <a:lnTo>
                  <a:pt x="80" y="77"/>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20" name="Freeform 580"/>
          <p:cNvSpPr>
            <a:spLocks/>
          </p:cNvSpPr>
          <p:nvPr/>
        </p:nvSpPr>
        <p:spPr bwMode="auto">
          <a:xfrm>
            <a:off x="5073650" y="2287588"/>
            <a:ext cx="133350" cy="88900"/>
          </a:xfrm>
          <a:custGeom>
            <a:avLst/>
            <a:gdLst>
              <a:gd name="T0" fmla="*/ 2147483647 w 88"/>
              <a:gd name="T1" fmla="*/ 2147483647 h 63"/>
              <a:gd name="T2" fmla="*/ 2147483647 w 88"/>
              <a:gd name="T3" fmla="*/ 2147483647 h 63"/>
              <a:gd name="T4" fmla="*/ 2147483647 w 88"/>
              <a:gd name="T5" fmla="*/ 2147483647 h 63"/>
              <a:gd name="T6" fmla="*/ 2147483647 w 88"/>
              <a:gd name="T7" fmla="*/ 0 h 63"/>
              <a:gd name="T8" fmla="*/ 2147483647 w 88"/>
              <a:gd name="T9" fmla="*/ 2147483647 h 63"/>
              <a:gd name="T10" fmla="*/ 2147483647 w 88"/>
              <a:gd name="T11" fmla="*/ 2147483647 h 63"/>
              <a:gd name="T12" fmla="*/ 2147483647 w 88"/>
              <a:gd name="T13" fmla="*/ 2147483647 h 63"/>
              <a:gd name="T14" fmla="*/ 2147483647 w 88"/>
              <a:gd name="T15" fmla="*/ 2147483647 h 63"/>
              <a:gd name="T16" fmla="*/ 2147483647 w 88"/>
              <a:gd name="T17" fmla="*/ 2147483647 h 63"/>
              <a:gd name="T18" fmla="*/ 2147483647 w 88"/>
              <a:gd name="T19" fmla="*/ 2147483647 h 63"/>
              <a:gd name="T20" fmla="*/ 2147483647 w 88"/>
              <a:gd name="T21" fmla="*/ 2147483647 h 63"/>
              <a:gd name="T22" fmla="*/ 2147483647 w 88"/>
              <a:gd name="T23" fmla="*/ 2147483647 h 63"/>
              <a:gd name="T24" fmla="*/ 2147483647 w 88"/>
              <a:gd name="T25" fmla="*/ 2147483647 h 63"/>
              <a:gd name="T26" fmla="*/ 2147483647 w 88"/>
              <a:gd name="T27" fmla="*/ 2147483647 h 63"/>
              <a:gd name="T28" fmla="*/ 2147483647 w 88"/>
              <a:gd name="T29" fmla="*/ 2147483647 h 63"/>
              <a:gd name="T30" fmla="*/ 2147483647 w 88"/>
              <a:gd name="T31" fmla="*/ 2147483647 h 63"/>
              <a:gd name="T32" fmla="*/ 2147483647 w 88"/>
              <a:gd name="T33" fmla="*/ 2147483647 h 63"/>
              <a:gd name="T34" fmla="*/ 2147483647 w 88"/>
              <a:gd name="T35" fmla="*/ 2147483647 h 63"/>
              <a:gd name="T36" fmla="*/ 2147483647 w 88"/>
              <a:gd name="T37" fmla="*/ 2147483647 h 63"/>
              <a:gd name="T38" fmla="*/ 2147483647 w 88"/>
              <a:gd name="T39" fmla="*/ 2147483647 h 63"/>
              <a:gd name="T40" fmla="*/ 2147483647 w 88"/>
              <a:gd name="T41" fmla="*/ 2147483647 h 63"/>
              <a:gd name="T42" fmla="*/ 2147483647 w 88"/>
              <a:gd name="T43" fmla="*/ 2147483647 h 63"/>
              <a:gd name="T44" fmla="*/ 2147483647 w 88"/>
              <a:gd name="T45" fmla="*/ 2147483647 h 63"/>
              <a:gd name="T46" fmla="*/ 2147483647 w 88"/>
              <a:gd name="T47" fmla="*/ 2147483647 h 63"/>
              <a:gd name="T48" fmla="*/ 2147483647 w 88"/>
              <a:gd name="T49" fmla="*/ 2147483647 h 63"/>
              <a:gd name="T50" fmla="*/ 2147483647 w 88"/>
              <a:gd name="T51" fmla="*/ 2147483647 h 63"/>
              <a:gd name="T52" fmla="*/ 2147483647 w 88"/>
              <a:gd name="T53" fmla="*/ 2147483647 h 63"/>
              <a:gd name="T54" fmla="*/ 2147483647 w 88"/>
              <a:gd name="T55" fmla="*/ 2147483647 h 63"/>
              <a:gd name="T56" fmla="*/ 2147483647 w 88"/>
              <a:gd name="T57" fmla="*/ 2147483647 h 63"/>
              <a:gd name="T58" fmla="*/ 2147483647 w 88"/>
              <a:gd name="T59" fmla="*/ 2147483647 h 63"/>
              <a:gd name="T60" fmla="*/ 2147483647 w 88"/>
              <a:gd name="T61" fmla="*/ 2147483647 h 63"/>
              <a:gd name="T62" fmla="*/ 2147483647 w 88"/>
              <a:gd name="T63" fmla="*/ 2147483647 h 63"/>
              <a:gd name="T64" fmla="*/ 2147483647 w 88"/>
              <a:gd name="T65" fmla="*/ 2147483647 h 63"/>
              <a:gd name="T66" fmla="*/ 2147483647 w 88"/>
              <a:gd name="T67" fmla="*/ 2147483647 h 63"/>
              <a:gd name="T68" fmla="*/ 2147483647 w 88"/>
              <a:gd name="T69" fmla="*/ 2147483647 h 63"/>
              <a:gd name="T70" fmla="*/ 2147483647 w 88"/>
              <a:gd name="T71" fmla="*/ 2147483647 h 63"/>
              <a:gd name="T72" fmla="*/ 2147483647 w 88"/>
              <a:gd name="T73" fmla="*/ 2147483647 h 63"/>
              <a:gd name="T74" fmla="*/ 2147483647 w 88"/>
              <a:gd name="T75" fmla="*/ 2147483647 h 63"/>
              <a:gd name="T76" fmla="*/ 2147483647 w 88"/>
              <a:gd name="T77" fmla="*/ 2147483647 h 63"/>
              <a:gd name="T78" fmla="*/ 2147483647 w 88"/>
              <a:gd name="T79" fmla="*/ 2147483647 h 63"/>
              <a:gd name="T80" fmla="*/ 2147483647 w 88"/>
              <a:gd name="T81" fmla="*/ 2147483647 h 63"/>
              <a:gd name="T82" fmla="*/ 2147483647 w 88"/>
              <a:gd name="T83" fmla="*/ 2147483647 h 63"/>
              <a:gd name="T84" fmla="*/ 2147483647 w 88"/>
              <a:gd name="T85" fmla="*/ 2147483647 h 63"/>
              <a:gd name="T86" fmla="*/ 2147483647 w 88"/>
              <a:gd name="T87" fmla="*/ 2147483647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8"/>
              <a:gd name="T133" fmla="*/ 0 h 63"/>
              <a:gd name="T134" fmla="*/ 88 w 88"/>
              <a:gd name="T135" fmla="*/ 63 h 6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8" h="63">
                <a:moveTo>
                  <a:pt x="88" y="5"/>
                </a:moveTo>
                <a:lnTo>
                  <a:pt x="88" y="5"/>
                </a:lnTo>
                <a:lnTo>
                  <a:pt x="85" y="3"/>
                </a:lnTo>
                <a:lnTo>
                  <a:pt x="81" y="1"/>
                </a:lnTo>
                <a:lnTo>
                  <a:pt x="77" y="1"/>
                </a:lnTo>
                <a:lnTo>
                  <a:pt x="70" y="3"/>
                </a:lnTo>
                <a:lnTo>
                  <a:pt x="67" y="3"/>
                </a:lnTo>
                <a:lnTo>
                  <a:pt x="64" y="2"/>
                </a:lnTo>
                <a:lnTo>
                  <a:pt x="63" y="1"/>
                </a:lnTo>
                <a:lnTo>
                  <a:pt x="61" y="0"/>
                </a:lnTo>
                <a:lnTo>
                  <a:pt x="58" y="0"/>
                </a:lnTo>
                <a:lnTo>
                  <a:pt x="56" y="1"/>
                </a:lnTo>
                <a:lnTo>
                  <a:pt x="51" y="4"/>
                </a:lnTo>
                <a:lnTo>
                  <a:pt x="48" y="8"/>
                </a:lnTo>
                <a:lnTo>
                  <a:pt x="42" y="9"/>
                </a:lnTo>
                <a:lnTo>
                  <a:pt x="36" y="10"/>
                </a:lnTo>
                <a:lnTo>
                  <a:pt x="30" y="8"/>
                </a:lnTo>
                <a:lnTo>
                  <a:pt x="27" y="8"/>
                </a:lnTo>
                <a:lnTo>
                  <a:pt x="26" y="9"/>
                </a:lnTo>
                <a:lnTo>
                  <a:pt x="22" y="10"/>
                </a:lnTo>
                <a:lnTo>
                  <a:pt x="18" y="9"/>
                </a:lnTo>
                <a:lnTo>
                  <a:pt x="15" y="8"/>
                </a:lnTo>
                <a:lnTo>
                  <a:pt x="15" y="5"/>
                </a:lnTo>
                <a:lnTo>
                  <a:pt x="18" y="4"/>
                </a:lnTo>
                <a:lnTo>
                  <a:pt x="18" y="3"/>
                </a:lnTo>
                <a:lnTo>
                  <a:pt x="18" y="2"/>
                </a:lnTo>
                <a:lnTo>
                  <a:pt x="15" y="2"/>
                </a:lnTo>
                <a:lnTo>
                  <a:pt x="12" y="1"/>
                </a:lnTo>
                <a:lnTo>
                  <a:pt x="9" y="3"/>
                </a:lnTo>
                <a:lnTo>
                  <a:pt x="8" y="5"/>
                </a:lnTo>
                <a:lnTo>
                  <a:pt x="6" y="8"/>
                </a:lnTo>
                <a:lnTo>
                  <a:pt x="2" y="11"/>
                </a:lnTo>
                <a:lnTo>
                  <a:pt x="1" y="14"/>
                </a:lnTo>
                <a:lnTo>
                  <a:pt x="0" y="16"/>
                </a:lnTo>
                <a:lnTo>
                  <a:pt x="0" y="18"/>
                </a:lnTo>
                <a:lnTo>
                  <a:pt x="1" y="22"/>
                </a:lnTo>
                <a:lnTo>
                  <a:pt x="3" y="24"/>
                </a:lnTo>
                <a:lnTo>
                  <a:pt x="5" y="25"/>
                </a:lnTo>
                <a:lnTo>
                  <a:pt x="9" y="27"/>
                </a:lnTo>
                <a:lnTo>
                  <a:pt x="10" y="27"/>
                </a:lnTo>
                <a:lnTo>
                  <a:pt x="10" y="28"/>
                </a:lnTo>
                <a:lnTo>
                  <a:pt x="9" y="29"/>
                </a:lnTo>
                <a:lnTo>
                  <a:pt x="8" y="31"/>
                </a:lnTo>
                <a:lnTo>
                  <a:pt x="7" y="35"/>
                </a:lnTo>
                <a:lnTo>
                  <a:pt x="5" y="38"/>
                </a:lnTo>
                <a:lnTo>
                  <a:pt x="3" y="41"/>
                </a:lnTo>
                <a:lnTo>
                  <a:pt x="5" y="42"/>
                </a:lnTo>
                <a:lnTo>
                  <a:pt x="8" y="44"/>
                </a:lnTo>
                <a:lnTo>
                  <a:pt x="9" y="46"/>
                </a:lnTo>
                <a:lnTo>
                  <a:pt x="8" y="48"/>
                </a:lnTo>
                <a:lnTo>
                  <a:pt x="8" y="49"/>
                </a:lnTo>
                <a:lnTo>
                  <a:pt x="9" y="50"/>
                </a:lnTo>
                <a:lnTo>
                  <a:pt x="10" y="52"/>
                </a:lnTo>
                <a:lnTo>
                  <a:pt x="12" y="55"/>
                </a:lnTo>
                <a:lnTo>
                  <a:pt x="12" y="56"/>
                </a:lnTo>
                <a:lnTo>
                  <a:pt x="12" y="60"/>
                </a:lnTo>
                <a:lnTo>
                  <a:pt x="14" y="62"/>
                </a:lnTo>
                <a:lnTo>
                  <a:pt x="21" y="63"/>
                </a:lnTo>
                <a:lnTo>
                  <a:pt x="26" y="63"/>
                </a:lnTo>
                <a:lnTo>
                  <a:pt x="27" y="62"/>
                </a:lnTo>
                <a:lnTo>
                  <a:pt x="29" y="58"/>
                </a:lnTo>
                <a:lnTo>
                  <a:pt x="30" y="56"/>
                </a:lnTo>
                <a:lnTo>
                  <a:pt x="33" y="56"/>
                </a:lnTo>
                <a:lnTo>
                  <a:pt x="39" y="56"/>
                </a:lnTo>
                <a:lnTo>
                  <a:pt x="41" y="57"/>
                </a:lnTo>
                <a:lnTo>
                  <a:pt x="42" y="59"/>
                </a:lnTo>
                <a:lnTo>
                  <a:pt x="43" y="62"/>
                </a:lnTo>
                <a:lnTo>
                  <a:pt x="50" y="62"/>
                </a:lnTo>
                <a:lnTo>
                  <a:pt x="55" y="62"/>
                </a:lnTo>
                <a:lnTo>
                  <a:pt x="55" y="58"/>
                </a:lnTo>
                <a:lnTo>
                  <a:pt x="54" y="57"/>
                </a:lnTo>
                <a:lnTo>
                  <a:pt x="55" y="56"/>
                </a:lnTo>
                <a:lnTo>
                  <a:pt x="56" y="55"/>
                </a:lnTo>
                <a:lnTo>
                  <a:pt x="61" y="56"/>
                </a:lnTo>
                <a:lnTo>
                  <a:pt x="61" y="55"/>
                </a:lnTo>
                <a:lnTo>
                  <a:pt x="62" y="52"/>
                </a:lnTo>
                <a:lnTo>
                  <a:pt x="63" y="51"/>
                </a:lnTo>
                <a:lnTo>
                  <a:pt x="65" y="51"/>
                </a:lnTo>
                <a:lnTo>
                  <a:pt x="69" y="52"/>
                </a:lnTo>
                <a:lnTo>
                  <a:pt x="70" y="53"/>
                </a:lnTo>
                <a:lnTo>
                  <a:pt x="74" y="53"/>
                </a:lnTo>
                <a:lnTo>
                  <a:pt x="77" y="52"/>
                </a:lnTo>
                <a:lnTo>
                  <a:pt x="76" y="49"/>
                </a:lnTo>
                <a:lnTo>
                  <a:pt x="75" y="45"/>
                </a:lnTo>
                <a:lnTo>
                  <a:pt x="74" y="44"/>
                </a:lnTo>
                <a:lnTo>
                  <a:pt x="71" y="43"/>
                </a:lnTo>
                <a:lnTo>
                  <a:pt x="75" y="37"/>
                </a:lnTo>
                <a:lnTo>
                  <a:pt x="76" y="37"/>
                </a:lnTo>
                <a:lnTo>
                  <a:pt x="76" y="34"/>
                </a:lnTo>
                <a:lnTo>
                  <a:pt x="76" y="31"/>
                </a:lnTo>
                <a:lnTo>
                  <a:pt x="82" y="27"/>
                </a:lnTo>
                <a:lnTo>
                  <a:pt x="87" y="22"/>
                </a:lnTo>
                <a:lnTo>
                  <a:pt x="88" y="18"/>
                </a:lnTo>
                <a:lnTo>
                  <a:pt x="88" y="14"/>
                </a:lnTo>
                <a:lnTo>
                  <a:pt x="87" y="9"/>
                </a:lnTo>
                <a:lnTo>
                  <a:pt x="87" y="5"/>
                </a:lnTo>
                <a:lnTo>
                  <a:pt x="88" y="5"/>
                </a:lnTo>
                <a:close/>
              </a:path>
            </a:pathLst>
          </a:custGeom>
          <a:solidFill>
            <a:srgbClr val="CCFFCC"/>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21" name="Freeform 581"/>
          <p:cNvSpPr>
            <a:spLocks/>
          </p:cNvSpPr>
          <p:nvPr/>
        </p:nvSpPr>
        <p:spPr bwMode="auto">
          <a:xfrm>
            <a:off x="7099300" y="3351213"/>
            <a:ext cx="33338" cy="20637"/>
          </a:xfrm>
          <a:custGeom>
            <a:avLst/>
            <a:gdLst>
              <a:gd name="T0" fmla="*/ 0 w 21"/>
              <a:gd name="T1" fmla="*/ 2147483647 h 15"/>
              <a:gd name="T2" fmla="*/ 2147483647 w 21"/>
              <a:gd name="T3" fmla="*/ 2147483647 h 15"/>
              <a:gd name="T4" fmla="*/ 2147483647 w 21"/>
              <a:gd name="T5" fmla="*/ 2147483647 h 15"/>
              <a:gd name="T6" fmla="*/ 2147483647 w 21"/>
              <a:gd name="T7" fmla="*/ 2147483647 h 15"/>
              <a:gd name="T8" fmla="*/ 2147483647 w 21"/>
              <a:gd name="T9" fmla="*/ 2147483647 h 15"/>
              <a:gd name="T10" fmla="*/ 2147483647 w 21"/>
              <a:gd name="T11" fmla="*/ 2147483647 h 15"/>
              <a:gd name="T12" fmla="*/ 2147483647 w 21"/>
              <a:gd name="T13" fmla="*/ 2147483647 h 15"/>
              <a:gd name="T14" fmla="*/ 2147483647 w 21"/>
              <a:gd name="T15" fmla="*/ 0 h 15"/>
              <a:gd name="T16" fmla="*/ 2147483647 w 21"/>
              <a:gd name="T17" fmla="*/ 0 h 15"/>
              <a:gd name="T18" fmla="*/ 2147483647 w 21"/>
              <a:gd name="T19" fmla="*/ 0 h 15"/>
              <a:gd name="T20" fmla="*/ 2147483647 w 21"/>
              <a:gd name="T21" fmla="*/ 0 h 15"/>
              <a:gd name="T22" fmla="*/ 2147483647 w 21"/>
              <a:gd name="T23" fmla="*/ 0 h 15"/>
              <a:gd name="T24" fmla="*/ 2147483647 w 21"/>
              <a:gd name="T25" fmla="*/ 2147483647 h 15"/>
              <a:gd name="T26" fmla="*/ 2147483647 w 21"/>
              <a:gd name="T27" fmla="*/ 2147483647 h 15"/>
              <a:gd name="T28" fmla="*/ 2147483647 w 21"/>
              <a:gd name="T29" fmla="*/ 2147483647 h 15"/>
              <a:gd name="T30" fmla="*/ 2147483647 w 21"/>
              <a:gd name="T31" fmla="*/ 2147483647 h 15"/>
              <a:gd name="T32" fmla="*/ 0 w 21"/>
              <a:gd name="T33" fmla="*/ 2147483647 h 15"/>
              <a:gd name="T34" fmla="*/ 0 w 21"/>
              <a:gd name="T35" fmla="*/ 2147483647 h 1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1"/>
              <a:gd name="T55" fmla="*/ 0 h 15"/>
              <a:gd name="T56" fmla="*/ 21 w 21"/>
              <a:gd name="T57" fmla="*/ 15 h 1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1" h="15">
                <a:moveTo>
                  <a:pt x="0" y="8"/>
                </a:moveTo>
                <a:lnTo>
                  <a:pt x="6" y="15"/>
                </a:lnTo>
                <a:lnTo>
                  <a:pt x="12" y="14"/>
                </a:lnTo>
                <a:lnTo>
                  <a:pt x="13" y="12"/>
                </a:lnTo>
                <a:lnTo>
                  <a:pt x="16" y="8"/>
                </a:lnTo>
                <a:lnTo>
                  <a:pt x="19" y="11"/>
                </a:lnTo>
                <a:lnTo>
                  <a:pt x="21" y="10"/>
                </a:lnTo>
                <a:lnTo>
                  <a:pt x="18" y="0"/>
                </a:lnTo>
                <a:lnTo>
                  <a:pt x="16" y="0"/>
                </a:lnTo>
                <a:lnTo>
                  <a:pt x="13" y="0"/>
                </a:lnTo>
                <a:lnTo>
                  <a:pt x="12" y="1"/>
                </a:lnTo>
                <a:lnTo>
                  <a:pt x="11" y="4"/>
                </a:lnTo>
                <a:lnTo>
                  <a:pt x="9" y="8"/>
                </a:lnTo>
                <a:lnTo>
                  <a:pt x="0" y="7"/>
                </a:lnTo>
                <a:lnTo>
                  <a:pt x="0" y="8"/>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22" name="Freeform 582"/>
          <p:cNvSpPr>
            <a:spLocks/>
          </p:cNvSpPr>
          <p:nvPr/>
        </p:nvSpPr>
        <p:spPr bwMode="auto">
          <a:xfrm>
            <a:off x="4999038" y="3929063"/>
            <a:ext cx="220662" cy="238125"/>
          </a:xfrm>
          <a:custGeom>
            <a:avLst/>
            <a:gdLst>
              <a:gd name="T0" fmla="*/ 2147483647 w 145"/>
              <a:gd name="T1" fmla="*/ 2147483647 h 169"/>
              <a:gd name="T2" fmla="*/ 2147483647 w 145"/>
              <a:gd name="T3" fmla="*/ 2147483647 h 169"/>
              <a:gd name="T4" fmla="*/ 2147483647 w 145"/>
              <a:gd name="T5" fmla="*/ 2147483647 h 169"/>
              <a:gd name="T6" fmla="*/ 2147483647 w 145"/>
              <a:gd name="T7" fmla="*/ 2147483647 h 169"/>
              <a:gd name="T8" fmla="*/ 2147483647 w 145"/>
              <a:gd name="T9" fmla="*/ 2147483647 h 169"/>
              <a:gd name="T10" fmla="*/ 2147483647 w 145"/>
              <a:gd name="T11" fmla="*/ 2147483647 h 169"/>
              <a:gd name="T12" fmla="*/ 2147483647 w 145"/>
              <a:gd name="T13" fmla="*/ 2147483647 h 169"/>
              <a:gd name="T14" fmla="*/ 2147483647 w 145"/>
              <a:gd name="T15" fmla="*/ 2147483647 h 169"/>
              <a:gd name="T16" fmla="*/ 2147483647 w 145"/>
              <a:gd name="T17" fmla="*/ 2147483647 h 169"/>
              <a:gd name="T18" fmla="*/ 2147483647 w 145"/>
              <a:gd name="T19" fmla="*/ 2147483647 h 169"/>
              <a:gd name="T20" fmla="*/ 2147483647 w 145"/>
              <a:gd name="T21" fmla="*/ 2147483647 h 169"/>
              <a:gd name="T22" fmla="*/ 2147483647 w 145"/>
              <a:gd name="T23" fmla="*/ 2147483647 h 169"/>
              <a:gd name="T24" fmla="*/ 2147483647 w 145"/>
              <a:gd name="T25" fmla="*/ 2147483647 h 169"/>
              <a:gd name="T26" fmla="*/ 2147483647 w 145"/>
              <a:gd name="T27" fmla="*/ 2147483647 h 169"/>
              <a:gd name="T28" fmla="*/ 2147483647 w 145"/>
              <a:gd name="T29" fmla="*/ 2147483647 h 169"/>
              <a:gd name="T30" fmla="*/ 2147483647 w 145"/>
              <a:gd name="T31" fmla="*/ 2147483647 h 169"/>
              <a:gd name="T32" fmla="*/ 2147483647 w 145"/>
              <a:gd name="T33" fmla="*/ 2147483647 h 169"/>
              <a:gd name="T34" fmla="*/ 2147483647 w 145"/>
              <a:gd name="T35" fmla="*/ 2147483647 h 169"/>
              <a:gd name="T36" fmla="*/ 2147483647 w 145"/>
              <a:gd name="T37" fmla="*/ 2147483647 h 169"/>
              <a:gd name="T38" fmla="*/ 2147483647 w 145"/>
              <a:gd name="T39" fmla="*/ 2147483647 h 169"/>
              <a:gd name="T40" fmla="*/ 2147483647 w 145"/>
              <a:gd name="T41" fmla="*/ 2147483647 h 169"/>
              <a:gd name="T42" fmla="*/ 2147483647 w 145"/>
              <a:gd name="T43" fmla="*/ 2147483647 h 169"/>
              <a:gd name="T44" fmla="*/ 2147483647 w 145"/>
              <a:gd name="T45" fmla="*/ 2147483647 h 169"/>
              <a:gd name="T46" fmla="*/ 2147483647 w 145"/>
              <a:gd name="T47" fmla="*/ 2147483647 h 169"/>
              <a:gd name="T48" fmla="*/ 2147483647 w 145"/>
              <a:gd name="T49" fmla="*/ 2147483647 h 169"/>
              <a:gd name="T50" fmla="*/ 2147483647 w 145"/>
              <a:gd name="T51" fmla="*/ 2147483647 h 169"/>
              <a:gd name="T52" fmla="*/ 2147483647 w 145"/>
              <a:gd name="T53" fmla="*/ 2147483647 h 169"/>
              <a:gd name="T54" fmla="*/ 2147483647 w 145"/>
              <a:gd name="T55" fmla="*/ 2147483647 h 169"/>
              <a:gd name="T56" fmla="*/ 2147483647 w 145"/>
              <a:gd name="T57" fmla="*/ 2147483647 h 169"/>
              <a:gd name="T58" fmla="*/ 2147483647 w 145"/>
              <a:gd name="T59" fmla="*/ 2147483647 h 169"/>
              <a:gd name="T60" fmla="*/ 2147483647 w 145"/>
              <a:gd name="T61" fmla="*/ 2147483647 h 169"/>
              <a:gd name="T62" fmla="*/ 2147483647 w 145"/>
              <a:gd name="T63" fmla="*/ 2147483647 h 169"/>
              <a:gd name="T64" fmla="*/ 2147483647 w 145"/>
              <a:gd name="T65" fmla="*/ 2147483647 h 169"/>
              <a:gd name="T66" fmla="*/ 2147483647 w 145"/>
              <a:gd name="T67" fmla="*/ 2147483647 h 169"/>
              <a:gd name="T68" fmla="*/ 2147483647 w 145"/>
              <a:gd name="T69" fmla="*/ 2147483647 h 169"/>
              <a:gd name="T70" fmla="*/ 2147483647 w 145"/>
              <a:gd name="T71" fmla="*/ 2147483647 h 169"/>
              <a:gd name="T72" fmla="*/ 2147483647 w 145"/>
              <a:gd name="T73" fmla="*/ 2147483647 h 169"/>
              <a:gd name="T74" fmla="*/ 2147483647 w 145"/>
              <a:gd name="T75" fmla="*/ 2147483647 h 169"/>
              <a:gd name="T76" fmla="*/ 2147483647 w 145"/>
              <a:gd name="T77" fmla="*/ 2147483647 h 169"/>
              <a:gd name="T78" fmla="*/ 2147483647 w 145"/>
              <a:gd name="T79" fmla="*/ 2147483647 h 169"/>
              <a:gd name="T80" fmla="*/ 2147483647 w 145"/>
              <a:gd name="T81" fmla="*/ 2147483647 h 169"/>
              <a:gd name="T82" fmla="*/ 2147483647 w 145"/>
              <a:gd name="T83" fmla="*/ 2147483647 h 169"/>
              <a:gd name="T84" fmla="*/ 2147483647 w 145"/>
              <a:gd name="T85" fmla="*/ 2147483647 h 169"/>
              <a:gd name="T86" fmla="*/ 2147483647 w 145"/>
              <a:gd name="T87" fmla="*/ 2147483647 h 169"/>
              <a:gd name="T88" fmla="*/ 2147483647 w 145"/>
              <a:gd name="T89" fmla="*/ 2147483647 h 169"/>
              <a:gd name="T90" fmla="*/ 2147483647 w 145"/>
              <a:gd name="T91" fmla="*/ 2147483647 h 169"/>
              <a:gd name="T92" fmla="*/ 2147483647 w 145"/>
              <a:gd name="T93" fmla="*/ 2147483647 h 169"/>
              <a:gd name="T94" fmla="*/ 2147483647 w 145"/>
              <a:gd name="T95" fmla="*/ 0 h 169"/>
              <a:gd name="T96" fmla="*/ 2147483647 w 145"/>
              <a:gd name="T97" fmla="*/ 2147483647 h 169"/>
              <a:gd name="T98" fmla="*/ 2147483647 w 145"/>
              <a:gd name="T99" fmla="*/ 2147483647 h 169"/>
              <a:gd name="T100" fmla="*/ 2147483647 w 145"/>
              <a:gd name="T101" fmla="*/ 2147483647 h 169"/>
              <a:gd name="T102" fmla="*/ 2147483647 w 145"/>
              <a:gd name="T103" fmla="*/ 2147483647 h 169"/>
              <a:gd name="T104" fmla="*/ 2147483647 w 145"/>
              <a:gd name="T105" fmla="*/ 2147483647 h 169"/>
              <a:gd name="T106" fmla="*/ 0 w 145"/>
              <a:gd name="T107" fmla="*/ 2147483647 h 16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45"/>
              <a:gd name="T163" fmla="*/ 0 h 169"/>
              <a:gd name="T164" fmla="*/ 145 w 145"/>
              <a:gd name="T165" fmla="*/ 169 h 16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45" h="169">
                <a:moveTo>
                  <a:pt x="0" y="138"/>
                </a:moveTo>
                <a:lnTo>
                  <a:pt x="0" y="138"/>
                </a:lnTo>
                <a:lnTo>
                  <a:pt x="5" y="139"/>
                </a:lnTo>
                <a:lnTo>
                  <a:pt x="8" y="142"/>
                </a:lnTo>
                <a:lnTo>
                  <a:pt x="10" y="147"/>
                </a:lnTo>
                <a:lnTo>
                  <a:pt x="13" y="154"/>
                </a:lnTo>
                <a:lnTo>
                  <a:pt x="13" y="156"/>
                </a:lnTo>
                <a:lnTo>
                  <a:pt x="12" y="160"/>
                </a:lnTo>
                <a:lnTo>
                  <a:pt x="12" y="162"/>
                </a:lnTo>
                <a:lnTo>
                  <a:pt x="12" y="166"/>
                </a:lnTo>
                <a:lnTo>
                  <a:pt x="13" y="168"/>
                </a:lnTo>
                <a:lnTo>
                  <a:pt x="15" y="169"/>
                </a:lnTo>
                <a:lnTo>
                  <a:pt x="17" y="168"/>
                </a:lnTo>
                <a:lnTo>
                  <a:pt x="19" y="167"/>
                </a:lnTo>
                <a:lnTo>
                  <a:pt x="20" y="166"/>
                </a:lnTo>
                <a:lnTo>
                  <a:pt x="22" y="166"/>
                </a:lnTo>
                <a:lnTo>
                  <a:pt x="27" y="165"/>
                </a:lnTo>
                <a:lnTo>
                  <a:pt x="30" y="162"/>
                </a:lnTo>
                <a:lnTo>
                  <a:pt x="36" y="160"/>
                </a:lnTo>
                <a:lnTo>
                  <a:pt x="43" y="155"/>
                </a:lnTo>
                <a:lnTo>
                  <a:pt x="49" y="152"/>
                </a:lnTo>
                <a:lnTo>
                  <a:pt x="50" y="151"/>
                </a:lnTo>
                <a:lnTo>
                  <a:pt x="51" y="148"/>
                </a:lnTo>
                <a:lnTo>
                  <a:pt x="51" y="144"/>
                </a:lnTo>
                <a:lnTo>
                  <a:pt x="52" y="142"/>
                </a:lnTo>
                <a:lnTo>
                  <a:pt x="56" y="140"/>
                </a:lnTo>
                <a:lnTo>
                  <a:pt x="57" y="140"/>
                </a:lnTo>
                <a:lnTo>
                  <a:pt x="58" y="140"/>
                </a:lnTo>
                <a:lnTo>
                  <a:pt x="62" y="144"/>
                </a:lnTo>
                <a:lnTo>
                  <a:pt x="64" y="144"/>
                </a:lnTo>
                <a:lnTo>
                  <a:pt x="65" y="142"/>
                </a:lnTo>
                <a:lnTo>
                  <a:pt x="68" y="142"/>
                </a:lnTo>
                <a:lnTo>
                  <a:pt x="70" y="144"/>
                </a:lnTo>
                <a:lnTo>
                  <a:pt x="74" y="145"/>
                </a:lnTo>
                <a:lnTo>
                  <a:pt x="77" y="145"/>
                </a:lnTo>
                <a:lnTo>
                  <a:pt x="79" y="144"/>
                </a:lnTo>
                <a:lnTo>
                  <a:pt x="82" y="145"/>
                </a:lnTo>
                <a:lnTo>
                  <a:pt x="86" y="146"/>
                </a:lnTo>
                <a:lnTo>
                  <a:pt x="89" y="146"/>
                </a:lnTo>
                <a:lnTo>
                  <a:pt x="89" y="145"/>
                </a:lnTo>
                <a:lnTo>
                  <a:pt x="90" y="124"/>
                </a:lnTo>
                <a:lnTo>
                  <a:pt x="92" y="121"/>
                </a:lnTo>
                <a:lnTo>
                  <a:pt x="95" y="120"/>
                </a:lnTo>
                <a:lnTo>
                  <a:pt x="98" y="120"/>
                </a:lnTo>
                <a:lnTo>
                  <a:pt x="99" y="119"/>
                </a:lnTo>
                <a:lnTo>
                  <a:pt x="99" y="118"/>
                </a:lnTo>
                <a:lnTo>
                  <a:pt x="100" y="113"/>
                </a:lnTo>
                <a:lnTo>
                  <a:pt x="102" y="108"/>
                </a:lnTo>
                <a:lnTo>
                  <a:pt x="103" y="106"/>
                </a:lnTo>
                <a:lnTo>
                  <a:pt x="104" y="105"/>
                </a:lnTo>
                <a:lnTo>
                  <a:pt x="107" y="103"/>
                </a:lnTo>
                <a:lnTo>
                  <a:pt x="110" y="99"/>
                </a:lnTo>
                <a:lnTo>
                  <a:pt x="112" y="96"/>
                </a:lnTo>
                <a:lnTo>
                  <a:pt x="116" y="94"/>
                </a:lnTo>
                <a:lnTo>
                  <a:pt x="119" y="93"/>
                </a:lnTo>
                <a:lnTo>
                  <a:pt x="123" y="91"/>
                </a:lnTo>
                <a:lnTo>
                  <a:pt x="126" y="90"/>
                </a:lnTo>
                <a:lnTo>
                  <a:pt x="130" y="89"/>
                </a:lnTo>
                <a:lnTo>
                  <a:pt x="131" y="87"/>
                </a:lnTo>
                <a:lnTo>
                  <a:pt x="132" y="86"/>
                </a:lnTo>
                <a:lnTo>
                  <a:pt x="133" y="85"/>
                </a:lnTo>
                <a:lnTo>
                  <a:pt x="136" y="85"/>
                </a:lnTo>
                <a:lnTo>
                  <a:pt x="138" y="85"/>
                </a:lnTo>
                <a:lnTo>
                  <a:pt x="140" y="84"/>
                </a:lnTo>
                <a:lnTo>
                  <a:pt x="143" y="82"/>
                </a:lnTo>
                <a:lnTo>
                  <a:pt x="145" y="78"/>
                </a:lnTo>
                <a:lnTo>
                  <a:pt x="143" y="77"/>
                </a:lnTo>
                <a:lnTo>
                  <a:pt x="140" y="76"/>
                </a:lnTo>
                <a:lnTo>
                  <a:pt x="138" y="73"/>
                </a:lnTo>
                <a:lnTo>
                  <a:pt x="137" y="72"/>
                </a:lnTo>
                <a:lnTo>
                  <a:pt x="136" y="72"/>
                </a:lnTo>
                <a:lnTo>
                  <a:pt x="134" y="73"/>
                </a:lnTo>
                <a:lnTo>
                  <a:pt x="132" y="72"/>
                </a:lnTo>
                <a:lnTo>
                  <a:pt x="130" y="70"/>
                </a:lnTo>
                <a:lnTo>
                  <a:pt x="127" y="70"/>
                </a:lnTo>
                <a:lnTo>
                  <a:pt x="126" y="68"/>
                </a:lnTo>
                <a:lnTo>
                  <a:pt x="126" y="62"/>
                </a:lnTo>
                <a:lnTo>
                  <a:pt x="126" y="59"/>
                </a:lnTo>
                <a:lnTo>
                  <a:pt x="127" y="57"/>
                </a:lnTo>
                <a:lnTo>
                  <a:pt x="127" y="56"/>
                </a:lnTo>
                <a:lnTo>
                  <a:pt x="127" y="55"/>
                </a:lnTo>
                <a:lnTo>
                  <a:pt x="125" y="55"/>
                </a:lnTo>
                <a:lnTo>
                  <a:pt x="123" y="54"/>
                </a:lnTo>
                <a:lnTo>
                  <a:pt x="121" y="52"/>
                </a:lnTo>
                <a:lnTo>
                  <a:pt x="121" y="50"/>
                </a:lnTo>
                <a:lnTo>
                  <a:pt x="120" y="49"/>
                </a:lnTo>
                <a:lnTo>
                  <a:pt x="119" y="49"/>
                </a:lnTo>
                <a:lnTo>
                  <a:pt x="118" y="46"/>
                </a:lnTo>
                <a:lnTo>
                  <a:pt x="117" y="42"/>
                </a:lnTo>
                <a:lnTo>
                  <a:pt x="117" y="39"/>
                </a:lnTo>
                <a:lnTo>
                  <a:pt x="112" y="37"/>
                </a:lnTo>
                <a:lnTo>
                  <a:pt x="110" y="35"/>
                </a:lnTo>
                <a:lnTo>
                  <a:pt x="107" y="32"/>
                </a:lnTo>
                <a:lnTo>
                  <a:pt x="107" y="31"/>
                </a:lnTo>
                <a:lnTo>
                  <a:pt x="106" y="32"/>
                </a:lnTo>
                <a:lnTo>
                  <a:pt x="105" y="34"/>
                </a:lnTo>
                <a:lnTo>
                  <a:pt x="103" y="34"/>
                </a:lnTo>
                <a:lnTo>
                  <a:pt x="100" y="32"/>
                </a:lnTo>
                <a:lnTo>
                  <a:pt x="100" y="30"/>
                </a:lnTo>
                <a:lnTo>
                  <a:pt x="99" y="29"/>
                </a:lnTo>
                <a:lnTo>
                  <a:pt x="98" y="28"/>
                </a:lnTo>
                <a:lnTo>
                  <a:pt x="96" y="25"/>
                </a:lnTo>
                <a:lnTo>
                  <a:pt x="92" y="22"/>
                </a:lnTo>
                <a:lnTo>
                  <a:pt x="90" y="17"/>
                </a:lnTo>
                <a:lnTo>
                  <a:pt x="89" y="13"/>
                </a:lnTo>
                <a:lnTo>
                  <a:pt x="88" y="10"/>
                </a:lnTo>
                <a:lnTo>
                  <a:pt x="86" y="9"/>
                </a:lnTo>
                <a:lnTo>
                  <a:pt x="85" y="9"/>
                </a:lnTo>
                <a:lnTo>
                  <a:pt x="84" y="8"/>
                </a:lnTo>
                <a:lnTo>
                  <a:pt x="83" y="4"/>
                </a:lnTo>
                <a:lnTo>
                  <a:pt x="82" y="0"/>
                </a:lnTo>
                <a:lnTo>
                  <a:pt x="78" y="0"/>
                </a:lnTo>
                <a:lnTo>
                  <a:pt x="76" y="1"/>
                </a:lnTo>
                <a:lnTo>
                  <a:pt x="75" y="3"/>
                </a:lnTo>
                <a:lnTo>
                  <a:pt x="75" y="4"/>
                </a:lnTo>
                <a:lnTo>
                  <a:pt x="74" y="6"/>
                </a:lnTo>
                <a:lnTo>
                  <a:pt x="71" y="4"/>
                </a:lnTo>
                <a:lnTo>
                  <a:pt x="68" y="3"/>
                </a:lnTo>
                <a:lnTo>
                  <a:pt x="67" y="4"/>
                </a:lnTo>
                <a:lnTo>
                  <a:pt x="65" y="7"/>
                </a:lnTo>
                <a:lnTo>
                  <a:pt x="64" y="8"/>
                </a:lnTo>
                <a:lnTo>
                  <a:pt x="62" y="7"/>
                </a:lnTo>
                <a:lnTo>
                  <a:pt x="29" y="10"/>
                </a:lnTo>
                <a:lnTo>
                  <a:pt x="17" y="10"/>
                </a:lnTo>
                <a:lnTo>
                  <a:pt x="17" y="71"/>
                </a:lnTo>
                <a:lnTo>
                  <a:pt x="1" y="71"/>
                </a:lnTo>
                <a:lnTo>
                  <a:pt x="0" y="138"/>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23" name="Freeform 583"/>
          <p:cNvSpPr>
            <a:spLocks/>
          </p:cNvSpPr>
          <p:nvPr/>
        </p:nvSpPr>
        <p:spPr bwMode="auto">
          <a:xfrm>
            <a:off x="4579938" y="3143250"/>
            <a:ext cx="61912" cy="174625"/>
          </a:xfrm>
          <a:custGeom>
            <a:avLst/>
            <a:gdLst>
              <a:gd name="T0" fmla="*/ 2147483647 w 41"/>
              <a:gd name="T1" fmla="*/ 2147483647 h 124"/>
              <a:gd name="T2" fmla="*/ 2147483647 w 41"/>
              <a:gd name="T3" fmla="*/ 2147483647 h 124"/>
              <a:gd name="T4" fmla="*/ 2147483647 w 41"/>
              <a:gd name="T5" fmla="*/ 2147483647 h 124"/>
              <a:gd name="T6" fmla="*/ 2147483647 w 41"/>
              <a:gd name="T7" fmla="*/ 2147483647 h 124"/>
              <a:gd name="T8" fmla="*/ 2147483647 w 41"/>
              <a:gd name="T9" fmla="*/ 2147483647 h 124"/>
              <a:gd name="T10" fmla="*/ 2147483647 w 41"/>
              <a:gd name="T11" fmla="*/ 2147483647 h 124"/>
              <a:gd name="T12" fmla="*/ 2147483647 w 41"/>
              <a:gd name="T13" fmla="*/ 2147483647 h 124"/>
              <a:gd name="T14" fmla="*/ 2147483647 w 41"/>
              <a:gd name="T15" fmla="*/ 2147483647 h 124"/>
              <a:gd name="T16" fmla="*/ 2147483647 w 41"/>
              <a:gd name="T17" fmla="*/ 2147483647 h 124"/>
              <a:gd name="T18" fmla="*/ 2147483647 w 41"/>
              <a:gd name="T19" fmla="*/ 2147483647 h 124"/>
              <a:gd name="T20" fmla="*/ 2147483647 w 41"/>
              <a:gd name="T21" fmla="*/ 2147483647 h 124"/>
              <a:gd name="T22" fmla="*/ 2147483647 w 41"/>
              <a:gd name="T23" fmla="*/ 2147483647 h 124"/>
              <a:gd name="T24" fmla="*/ 2147483647 w 41"/>
              <a:gd name="T25" fmla="*/ 2147483647 h 124"/>
              <a:gd name="T26" fmla="*/ 2147483647 w 41"/>
              <a:gd name="T27" fmla="*/ 2147483647 h 124"/>
              <a:gd name="T28" fmla="*/ 2147483647 w 41"/>
              <a:gd name="T29" fmla="*/ 2147483647 h 124"/>
              <a:gd name="T30" fmla="*/ 2147483647 w 41"/>
              <a:gd name="T31" fmla="*/ 2147483647 h 124"/>
              <a:gd name="T32" fmla="*/ 2147483647 w 41"/>
              <a:gd name="T33" fmla="*/ 2147483647 h 124"/>
              <a:gd name="T34" fmla="*/ 2147483647 w 41"/>
              <a:gd name="T35" fmla="*/ 2147483647 h 124"/>
              <a:gd name="T36" fmla="*/ 2147483647 w 41"/>
              <a:gd name="T37" fmla="*/ 2147483647 h 124"/>
              <a:gd name="T38" fmla="*/ 2147483647 w 41"/>
              <a:gd name="T39" fmla="*/ 2147483647 h 124"/>
              <a:gd name="T40" fmla="*/ 2147483647 w 41"/>
              <a:gd name="T41" fmla="*/ 2147483647 h 124"/>
              <a:gd name="T42" fmla="*/ 2147483647 w 41"/>
              <a:gd name="T43" fmla="*/ 2147483647 h 124"/>
              <a:gd name="T44" fmla="*/ 2147483647 w 41"/>
              <a:gd name="T45" fmla="*/ 2147483647 h 124"/>
              <a:gd name="T46" fmla="*/ 2147483647 w 41"/>
              <a:gd name="T47" fmla="*/ 2147483647 h 124"/>
              <a:gd name="T48" fmla="*/ 2147483647 w 41"/>
              <a:gd name="T49" fmla="*/ 2147483647 h 124"/>
              <a:gd name="T50" fmla="*/ 2147483647 w 41"/>
              <a:gd name="T51" fmla="*/ 2147483647 h 124"/>
              <a:gd name="T52" fmla="*/ 2147483647 w 41"/>
              <a:gd name="T53" fmla="*/ 2147483647 h 124"/>
              <a:gd name="T54" fmla="*/ 2147483647 w 41"/>
              <a:gd name="T55" fmla="*/ 2147483647 h 124"/>
              <a:gd name="T56" fmla="*/ 2147483647 w 41"/>
              <a:gd name="T57" fmla="*/ 0 h 124"/>
              <a:gd name="T58" fmla="*/ 2147483647 w 41"/>
              <a:gd name="T59" fmla="*/ 0 h 124"/>
              <a:gd name="T60" fmla="*/ 2147483647 w 41"/>
              <a:gd name="T61" fmla="*/ 2147483647 h 124"/>
              <a:gd name="T62" fmla="*/ 2147483647 w 41"/>
              <a:gd name="T63" fmla="*/ 2147483647 h 124"/>
              <a:gd name="T64" fmla="*/ 2147483647 w 41"/>
              <a:gd name="T65" fmla="*/ 2147483647 h 124"/>
              <a:gd name="T66" fmla="*/ 2147483647 w 41"/>
              <a:gd name="T67" fmla="*/ 2147483647 h 124"/>
              <a:gd name="T68" fmla="*/ 2147483647 w 41"/>
              <a:gd name="T69" fmla="*/ 2147483647 h 124"/>
              <a:gd name="T70" fmla="*/ 2147483647 w 41"/>
              <a:gd name="T71" fmla="*/ 2147483647 h 124"/>
              <a:gd name="T72" fmla="*/ 2147483647 w 41"/>
              <a:gd name="T73" fmla="*/ 2147483647 h 124"/>
              <a:gd name="T74" fmla="*/ 2147483647 w 41"/>
              <a:gd name="T75" fmla="*/ 2147483647 h 124"/>
              <a:gd name="T76" fmla="*/ 2147483647 w 41"/>
              <a:gd name="T77" fmla="*/ 2147483647 h 124"/>
              <a:gd name="T78" fmla="*/ 2147483647 w 41"/>
              <a:gd name="T79" fmla="*/ 2147483647 h 124"/>
              <a:gd name="T80" fmla="*/ 2147483647 w 41"/>
              <a:gd name="T81" fmla="*/ 2147483647 h 124"/>
              <a:gd name="T82" fmla="*/ 2147483647 w 41"/>
              <a:gd name="T83" fmla="*/ 2147483647 h 124"/>
              <a:gd name="T84" fmla="*/ 2147483647 w 41"/>
              <a:gd name="T85" fmla="*/ 2147483647 h 124"/>
              <a:gd name="T86" fmla="*/ 2147483647 w 41"/>
              <a:gd name="T87" fmla="*/ 2147483647 h 124"/>
              <a:gd name="T88" fmla="*/ 2147483647 w 41"/>
              <a:gd name="T89" fmla="*/ 2147483647 h 124"/>
              <a:gd name="T90" fmla="*/ 2147483647 w 41"/>
              <a:gd name="T91" fmla="*/ 2147483647 h 124"/>
              <a:gd name="T92" fmla="*/ 2147483647 w 41"/>
              <a:gd name="T93" fmla="*/ 2147483647 h 124"/>
              <a:gd name="T94" fmla="*/ 2147483647 w 41"/>
              <a:gd name="T95" fmla="*/ 2147483647 h 124"/>
              <a:gd name="T96" fmla="*/ 2147483647 w 41"/>
              <a:gd name="T97" fmla="*/ 2147483647 h 124"/>
              <a:gd name="T98" fmla="*/ 2147483647 w 41"/>
              <a:gd name="T99" fmla="*/ 2147483647 h 124"/>
              <a:gd name="T100" fmla="*/ 2147483647 w 41"/>
              <a:gd name="T101" fmla="*/ 2147483647 h 124"/>
              <a:gd name="T102" fmla="*/ 2147483647 w 41"/>
              <a:gd name="T103" fmla="*/ 2147483647 h 124"/>
              <a:gd name="T104" fmla="*/ 2147483647 w 41"/>
              <a:gd name="T105" fmla="*/ 2147483647 h 124"/>
              <a:gd name="T106" fmla="*/ 2147483647 w 41"/>
              <a:gd name="T107" fmla="*/ 2147483647 h 124"/>
              <a:gd name="T108" fmla="*/ 2147483647 w 41"/>
              <a:gd name="T109" fmla="*/ 2147483647 h 124"/>
              <a:gd name="T110" fmla="*/ 2147483647 w 41"/>
              <a:gd name="T111" fmla="*/ 2147483647 h 124"/>
              <a:gd name="T112" fmla="*/ 2147483647 w 41"/>
              <a:gd name="T113" fmla="*/ 2147483647 h 12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
              <a:gd name="T172" fmla="*/ 0 h 124"/>
              <a:gd name="T173" fmla="*/ 41 w 41"/>
              <a:gd name="T174" fmla="*/ 124 h 12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 h="124">
                <a:moveTo>
                  <a:pt x="27" y="115"/>
                </a:moveTo>
                <a:lnTo>
                  <a:pt x="27" y="115"/>
                </a:lnTo>
                <a:lnTo>
                  <a:pt x="28" y="111"/>
                </a:lnTo>
                <a:lnTo>
                  <a:pt x="29" y="103"/>
                </a:lnTo>
                <a:lnTo>
                  <a:pt x="29" y="98"/>
                </a:lnTo>
                <a:lnTo>
                  <a:pt x="29" y="96"/>
                </a:lnTo>
                <a:lnTo>
                  <a:pt x="28" y="92"/>
                </a:lnTo>
                <a:lnTo>
                  <a:pt x="27" y="91"/>
                </a:lnTo>
                <a:lnTo>
                  <a:pt x="27" y="89"/>
                </a:lnTo>
                <a:lnTo>
                  <a:pt x="28" y="83"/>
                </a:lnTo>
                <a:lnTo>
                  <a:pt x="29" y="77"/>
                </a:lnTo>
                <a:lnTo>
                  <a:pt x="29" y="72"/>
                </a:lnTo>
                <a:lnTo>
                  <a:pt x="28" y="67"/>
                </a:lnTo>
                <a:lnTo>
                  <a:pt x="28" y="66"/>
                </a:lnTo>
                <a:lnTo>
                  <a:pt x="31" y="67"/>
                </a:lnTo>
                <a:lnTo>
                  <a:pt x="32" y="67"/>
                </a:lnTo>
                <a:lnTo>
                  <a:pt x="33" y="66"/>
                </a:lnTo>
                <a:lnTo>
                  <a:pt x="33" y="64"/>
                </a:lnTo>
                <a:lnTo>
                  <a:pt x="33" y="62"/>
                </a:lnTo>
                <a:lnTo>
                  <a:pt x="32" y="60"/>
                </a:lnTo>
                <a:lnTo>
                  <a:pt x="33" y="59"/>
                </a:lnTo>
                <a:lnTo>
                  <a:pt x="35" y="56"/>
                </a:lnTo>
                <a:lnTo>
                  <a:pt x="36" y="51"/>
                </a:lnTo>
                <a:lnTo>
                  <a:pt x="36" y="46"/>
                </a:lnTo>
                <a:lnTo>
                  <a:pt x="36" y="42"/>
                </a:lnTo>
                <a:lnTo>
                  <a:pt x="38" y="41"/>
                </a:lnTo>
                <a:lnTo>
                  <a:pt x="40" y="41"/>
                </a:lnTo>
                <a:lnTo>
                  <a:pt x="41" y="41"/>
                </a:lnTo>
                <a:lnTo>
                  <a:pt x="40" y="38"/>
                </a:lnTo>
                <a:lnTo>
                  <a:pt x="39" y="36"/>
                </a:lnTo>
                <a:lnTo>
                  <a:pt x="40" y="32"/>
                </a:lnTo>
                <a:lnTo>
                  <a:pt x="41" y="27"/>
                </a:lnTo>
                <a:lnTo>
                  <a:pt x="40" y="24"/>
                </a:lnTo>
                <a:lnTo>
                  <a:pt x="39" y="23"/>
                </a:lnTo>
                <a:lnTo>
                  <a:pt x="35" y="21"/>
                </a:lnTo>
                <a:lnTo>
                  <a:pt x="35" y="20"/>
                </a:lnTo>
                <a:lnTo>
                  <a:pt x="36" y="18"/>
                </a:lnTo>
                <a:lnTo>
                  <a:pt x="38" y="16"/>
                </a:lnTo>
                <a:lnTo>
                  <a:pt x="38" y="13"/>
                </a:lnTo>
                <a:lnTo>
                  <a:pt x="36" y="9"/>
                </a:lnTo>
                <a:lnTo>
                  <a:pt x="28" y="5"/>
                </a:lnTo>
                <a:lnTo>
                  <a:pt x="28" y="4"/>
                </a:lnTo>
                <a:lnTo>
                  <a:pt x="28" y="2"/>
                </a:lnTo>
                <a:lnTo>
                  <a:pt x="26" y="1"/>
                </a:lnTo>
                <a:lnTo>
                  <a:pt x="24" y="0"/>
                </a:lnTo>
                <a:lnTo>
                  <a:pt x="21" y="0"/>
                </a:lnTo>
                <a:lnTo>
                  <a:pt x="20" y="0"/>
                </a:lnTo>
                <a:lnTo>
                  <a:pt x="14" y="7"/>
                </a:lnTo>
                <a:lnTo>
                  <a:pt x="14" y="9"/>
                </a:lnTo>
                <a:lnTo>
                  <a:pt x="13" y="10"/>
                </a:lnTo>
                <a:lnTo>
                  <a:pt x="12" y="11"/>
                </a:lnTo>
                <a:lnTo>
                  <a:pt x="8" y="14"/>
                </a:lnTo>
                <a:lnTo>
                  <a:pt x="7" y="15"/>
                </a:lnTo>
                <a:lnTo>
                  <a:pt x="6" y="17"/>
                </a:lnTo>
                <a:lnTo>
                  <a:pt x="6" y="18"/>
                </a:lnTo>
                <a:lnTo>
                  <a:pt x="5" y="20"/>
                </a:lnTo>
                <a:lnTo>
                  <a:pt x="1" y="20"/>
                </a:lnTo>
                <a:lnTo>
                  <a:pt x="0" y="35"/>
                </a:lnTo>
                <a:lnTo>
                  <a:pt x="11" y="37"/>
                </a:lnTo>
                <a:lnTo>
                  <a:pt x="12" y="41"/>
                </a:lnTo>
                <a:lnTo>
                  <a:pt x="12" y="44"/>
                </a:lnTo>
                <a:lnTo>
                  <a:pt x="12" y="48"/>
                </a:lnTo>
                <a:lnTo>
                  <a:pt x="11" y="50"/>
                </a:lnTo>
                <a:lnTo>
                  <a:pt x="12" y="52"/>
                </a:lnTo>
                <a:lnTo>
                  <a:pt x="13" y="56"/>
                </a:lnTo>
                <a:lnTo>
                  <a:pt x="13" y="58"/>
                </a:lnTo>
                <a:lnTo>
                  <a:pt x="13" y="62"/>
                </a:lnTo>
                <a:lnTo>
                  <a:pt x="13" y="66"/>
                </a:lnTo>
                <a:lnTo>
                  <a:pt x="12" y="70"/>
                </a:lnTo>
                <a:lnTo>
                  <a:pt x="12" y="73"/>
                </a:lnTo>
                <a:lnTo>
                  <a:pt x="13" y="79"/>
                </a:lnTo>
                <a:lnTo>
                  <a:pt x="13" y="85"/>
                </a:lnTo>
                <a:lnTo>
                  <a:pt x="12" y="91"/>
                </a:lnTo>
                <a:lnTo>
                  <a:pt x="11" y="97"/>
                </a:lnTo>
                <a:lnTo>
                  <a:pt x="12" y="101"/>
                </a:lnTo>
                <a:lnTo>
                  <a:pt x="12" y="107"/>
                </a:lnTo>
                <a:lnTo>
                  <a:pt x="12" y="111"/>
                </a:lnTo>
                <a:lnTo>
                  <a:pt x="12" y="112"/>
                </a:lnTo>
                <a:lnTo>
                  <a:pt x="14" y="114"/>
                </a:lnTo>
                <a:lnTo>
                  <a:pt x="15" y="118"/>
                </a:lnTo>
                <a:lnTo>
                  <a:pt x="15" y="120"/>
                </a:lnTo>
                <a:lnTo>
                  <a:pt x="17" y="124"/>
                </a:lnTo>
                <a:lnTo>
                  <a:pt x="20" y="118"/>
                </a:lnTo>
                <a:lnTo>
                  <a:pt x="27" y="115"/>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24" name="Freeform 584"/>
          <p:cNvSpPr>
            <a:spLocks/>
          </p:cNvSpPr>
          <p:nvPr/>
        </p:nvSpPr>
        <p:spPr bwMode="auto">
          <a:xfrm>
            <a:off x="2574925" y="2997200"/>
            <a:ext cx="26988" cy="63500"/>
          </a:xfrm>
          <a:custGeom>
            <a:avLst/>
            <a:gdLst>
              <a:gd name="T0" fmla="*/ 2147483647 w 18"/>
              <a:gd name="T1" fmla="*/ 2147483647 h 46"/>
              <a:gd name="T2" fmla="*/ 2147483647 w 18"/>
              <a:gd name="T3" fmla="*/ 2147483647 h 46"/>
              <a:gd name="T4" fmla="*/ 2147483647 w 18"/>
              <a:gd name="T5" fmla="*/ 2147483647 h 46"/>
              <a:gd name="T6" fmla="*/ 2147483647 w 18"/>
              <a:gd name="T7" fmla="*/ 2147483647 h 46"/>
              <a:gd name="T8" fmla="*/ 2147483647 w 18"/>
              <a:gd name="T9" fmla="*/ 2147483647 h 46"/>
              <a:gd name="T10" fmla="*/ 2147483647 w 18"/>
              <a:gd name="T11" fmla="*/ 2147483647 h 46"/>
              <a:gd name="T12" fmla="*/ 2147483647 w 18"/>
              <a:gd name="T13" fmla="*/ 2147483647 h 46"/>
              <a:gd name="T14" fmla="*/ 2147483647 w 18"/>
              <a:gd name="T15" fmla="*/ 2147483647 h 46"/>
              <a:gd name="T16" fmla="*/ 2147483647 w 18"/>
              <a:gd name="T17" fmla="*/ 2147483647 h 46"/>
              <a:gd name="T18" fmla="*/ 2147483647 w 18"/>
              <a:gd name="T19" fmla="*/ 2147483647 h 46"/>
              <a:gd name="T20" fmla="*/ 2147483647 w 18"/>
              <a:gd name="T21" fmla="*/ 2147483647 h 46"/>
              <a:gd name="T22" fmla="*/ 2147483647 w 18"/>
              <a:gd name="T23" fmla="*/ 2147483647 h 46"/>
              <a:gd name="T24" fmla="*/ 2147483647 w 18"/>
              <a:gd name="T25" fmla="*/ 2147483647 h 46"/>
              <a:gd name="T26" fmla="*/ 2147483647 w 18"/>
              <a:gd name="T27" fmla="*/ 2147483647 h 46"/>
              <a:gd name="T28" fmla="*/ 2147483647 w 18"/>
              <a:gd name="T29" fmla="*/ 2147483647 h 46"/>
              <a:gd name="T30" fmla="*/ 2147483647 w 18"/>
              <a:gd name="T31" fmla="*/ 2147483647 h 46"/>
              <a:gd name="T32" fmla="*/ 2147483647 w 18"/>
              <a:gd name="T33" fmla="*/ 2147483647 h 46"/>
              <a:gd name="T34" fmla="*/ 2147483647 w 18"/>
              <a:gd name="T35" fmla="*/ 0 h 46"/>
              <a:gd name="T36" fmla="*/ 2147483647 w 18"/>
              <a:gd name="T37" fmla="*/ 2147483647 h 46"/>
              <a:gd name="T38" fmla="*/ 2147483647 w 18"/>
              <a:gd name="T39" fmla="*/ 2147483647 h 46"/>
              <a:gd name="T40" fmla="*/ 2147483647 w 18"/>
              <a:gd name="T41" fmla="*/ 2147483647 h 46"/>
              <a:gd name="T42" fmla="*/ 0 w 18"/>
              <a:gd name="T43" fmla="*/ 2147483647 h 46"/>
              <a:gd name="T44" fmla="*/ 2147483647 w 18"/>
              <a:gd name="T45" fmla="*/ 2147483647 h 4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
              <a:gd name="T70" fmla="*/ 0 h 46"/>
              <a:gd name="T71" fmla="*/ 18 w 18"/>
              <a:gd name="T72" fmla="*/ 46 h 4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 h="46">
                <a:moveTo>
                  <a:pt x="6" y="46"/>
                </a:moveTo>
                <a:lnTo>
                  <a:pt x="6" y="46"/>
                </a:lnTo>
                <a:lnTo>
                  <a:pt x="10" y="42"/>
                </a:lnTo>
                <a:lnTo>
                  <a:pt x="14" y="35"/>
                </a:lnTo>
                <a:lnTo>
                  <a:pt x="16" y="28"/>
                </a:lnTo>
                <a:lnTo>
                  <a:pt x="15" y="25"/>
                </a:lnTo>
                <a:lnTo>
                  <a:pt x="14" y="23"/>
                </a:lnTo>
                <a:lnTo>
                  <a:pt x="17" y="18"/>
                </a:lnTo>
                <a:lnTo>
                  <a:pt x="18" y="14"/>
                </a:lnTo>
                <a:lnTo>
                  <a:pt x="18" y="10"/>
                </a:lnTo>
                <a:lnTo>
                  <a:pt x="17" y="3"/>
                </a:lnTo>
                <a:lnTo>
                  <a:pt x="13" y="1"/>
                </a:lnTo>
                <a:lnTo>
                  <a:pt x="10" y="0"/>
                </a:lnTo>
                <a:lnTo>
                  <a:pt x="8" y="1"/>
                </a:lnTo>
                <a:lnTo>
                  <a:pt x="7" y="2"/>
                </a:lnTo>
                <a:lnTo>
                  <a:pt x="1" y="5"/>
                </a:lnTo>
                <a:lnTo>
                  <a:pt x="0" y="46"/>
                </a:lnTo>
                <a:lnTo>
                  <a:pt x="6" y="46"/>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25" name="Freeform 585"/>
          <p:cNvSpPr>
            <a:spLocks/>
          </p:cNvSpPr>
          <p:nvPr/>
        </p:nvSpPr>
        <p:spPr bwMode="auto">
          <a:xfrm>
            <a:off x="4611688" y="2068513"/>
            <a:ext cx="90487" cy="57150"/>
          </a:xfrm>
          <a:custGeom>
            <a:avLst/>
            <a:gdLst>
              <a:gd name="T0" fmla="*/ 2147483647 w 59"/>
              <a:gd name="T1" fmla="*/ 0 h 41"/>
              <a:gd name="T2" fmla="*/ 2147483647 w 59"/>
              <a:gd name="T3" fmla="*/ 2147483647 h 41"/>
              <a:gd name="T4" fmla="*/ 2147483647 w 59"/>
              <a:gd name="T5" fmla="*/ 2147483647 h 41"/>
              <a:gd name="T6" fmla="*/ 2147483647 w 59"/>
              <a:gd name="T7" fmla="*/ 2147483647 h 41"/>
              <a:gd name="T8" fmla="*/ 2147483647 w 59"/>
              <a:gd name="T9" fmla="*/ 2147483647 h 41"/>
              <a:gd name="T10" fmla="*/ 2147483647 w 59"/>
              <a:gd name="T11" fmla="*/ 2147483647 h 41"/>
              <a:gd name="T12" fmla="*/ 2147483647 w 59"/>
              <a:gd name="T13" fmla="*/ 2147483647 h 41"/>
              <a:gd name="T14" fmla="*/ 2147483647 w 59"/>
              <a:gd name="T15" fmla="*/ 2147483647 h 41"/>
              <a:gd name="T16" fmla="*/ 2147483647 w 59"/>
              <a:gd name="T17" fmla="*/ 2147483647 h 41"/>
              <a:gd name="T18" fmla="*/ 2147483647 w 59"/>
              <a:gd name="T19" fmla="*/ 2147483647 h 41"/>
              <a:gd name="T20" fmla="*/ 2147483647 w 59"/>
              <a:gd name="T21" fmla="*/ 2147483647 h 41"/>
              <a:gd name="T22" fmla="*/ 2147483647 w 59"/>
              <a:gd name="T23" fmla="*/ 2147483647 h 41"/>
              <a:gd name="T24" fmla="*/ 2147483647 w 59"/>
              <a:gd name="T25" fmla="*/ 2147483647 h 41"/>
              <a:gd name="T26" fmla="*/ 2147483647 w 59"/>
              <a:gd name="T27" fmla="*/ 2147483647 h 41"/>
              <a:gd name="T28" fmla="*/ 2147483647 w 59"/>
              <a:gd name="T29" fmla="*/ 2147483647 h 41"/>
              <a:gd name="T30" fmla="*/ 2147483647 w 59"/>
              <a:gd name="T31" fmla="*/ 2147483647 h 41"/>
              <a:gd name="T32" fmla="*/ 2147483647 w 59"/>
              <a:gd name="T33" fmla="*/ 2147483647 h 41"/>
              <a:gd name="T34" fmla="*/ 2147483647 w 59"/>
              <a:gd name="T35" fmla="*/ 2147483647 h 41"/>
              <a:gd name="T36" fmla="*/ 2147483647 w 59"/>
              <a:gd name="T37" fmla="*/ 2147483647 h 41"/>
              <a:gd name="T38" fmla="*/ 2147483647 w 59"/>
              <a:gd name="T39" fmla="*/ 2147483647 h 41"/>
              <a:gd name="T40" fmla="*/ 2147483647 w 59"/>
              <a:gd name="T41" fmla="*/ 2147483647 h 41"/>
              <a:gd name="T42" fmla="*/ 2147483647 w 59"/>
              <a:gd name="T43" fmla="*/ 2147483647 h 41"/>
              <a:gd name="T44" fmla="*/ 2147483647 w 59"/>
              <a:gd name="T45" fmla="*/ 2147483647 h 41"/>
              <a:gd name="T46" fmla="*/ 2147483647 w 59"/>
              <a:gd name="T47" fmla="*/ 2147483647 h 41"/>
              <a:gd name="T48" fmla="*/ 2147483647 w 59"/>
              <a:gd name="T49" fmla="*/ 2147483647 h 41"/>
              <a:gd name="T50" fmla="*/ 2147483647 w 59"/>
              <a:gd name="T51" fmla="*/ 2147483647 h 41"/>
              <a:gd name="T52" fmla="*/ 2147483647 w 59"/>
              <a:gd name="T53" fmla="*/ 2147483647 h 41"/>
              <a:gd name="T54" fmla="*/ 2147483647 w 59"/>
              <a:gd name="T55" fmla="*/ 2147483647 h 41"/>
              <a:gd name="T56" fmla="*/ 2147483647 w 59"/>
              <a:gd name="T57" fmla="*/ 2147483647 h 41"/>
              <a:gd name="T58" fmla="*/ 2147483647 w 59"/>
              <a:gd name="T59" fmla="*/ 2147483647 h 41"/>
              <a:gd name="T60" fmla="*/ 2147483647 w 59"/>
              <a:gd name="T61" fmla="*/ 2147483647 h 41"/>
              <a:gd name="T62" fmla="*/ 2147483647 w 59"/>
              <a:gd name="T63" fmla="*/ 2147483647 h 41"/>
              <a:gd name="T64" fmla="*/ 2147483647 w 59"/>
              <a:gd name="T65" fmla="*/ 2147483647 h 41"/>
              <a:gd name="T66" fmla="*/ 2147483647 w 59"/>
              <a:gd name="T67" fmla="*/ 2147483647 h 41"/>
              <a:gd name="T68" fmla="*/ 2147483647 w 59"/>
              <a:gd name="T69" fmla="*/ 2147483647 h 41"/>
              <a:gd name="T70" fmla="*/ 2147483647 w 59"/>
              <a:gd name="T71" fmla="*/ 2147483647 h 41"/>
              <a:gd name="T72" fmla="*/ 2147483647 w 59"/>
              <a:gd name="T73" fmla="*/ 2147483647 h 41"/>
              <a:gd name="T74" fmla="*/ 2147483647 w 59"/>
              <a:gd name="T75" fmla="*/ 2147483647 h 41"/>
              <a:gd name="T76" fmla="*/ 2147483647 w 59"/>
              <a:gd name="T77" fmla="*/ 2147483647 h 41"/>
              <a:gd name="T78" fmla="*/ 2147483647 w 59"/>
              <a:gd name="T79" fmla="*/ 2147483647 h 41"/>
              <a:gd name="T80" fmla="*/ 2147483647 w 59"/>
              <a:gd name="T81" fmla="*/ 0 h 4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9"/>
              <a:gd name="T124" fmla="*/ 0 h 41"/>
              <a:gd name="T125" fmla="*/ 59 w 59"/>
              <a:gd name="T126" fmla="*/ 41 h 4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9" h="41">
                <a:moveTo>
                  <a:pt x="18" y="0"/>
                </a:moveTo>
                <a:lnTo>
                  <a:pt x="18" y="0"/>
                </a:lnTo>
                <a:lnTo>
                  <a:pt x="12" y="2"/>
                </a:lnTo>
                <a:lnTo>
                  <a:pt x="0" y="6"/>
                </a:lnTo>
                <a:lnTo>
                  <a:pt x="5" y="11"/>
                </a:lnTo>
                <a:lnTo>
                  <a:pt x="6" y="11"/>
                </a:lnTo>
                <a:lnTo>
                  <a:pt x="7" y="11"/>
                </a:lnTo>
                <a:lnTo>
                  <a:pt x="8" y="13"/>
                </a:lnTo>
                <a:lnTo>
                  <a:pt x="10" y="19"/>
                </a:lnTo>
                <a:lnTo>
                  <a:pt x="12" y="19"/>
                </a:lnTo>
                <a:lnTo>
                  <a:pt x="17" y="23"/>
                </a:lnTo>
                <a:lnTo>
                  <a:pt x="19" y="26"/>
                </a:lnTo>
                <a:lnTo>
                  <a:pt x="21" y="26"/>
                </a:lnTo>
                <a:lnTo>
                  <a:pt x="22" y="23"/>
                </a:lnTo>
                <a:lnTo>
                  <a:pt x="22" y="26"/>
                </a:lnTo>
                <a:lnTo>
                  <a:pt x="24" y="28"/>
                </a:lnTo>
                <a:lnTo>
                  <a:pt x="26" y="30"/>
                </a:lnTo>
                <a:lnTo>
                  <a:pt x="28" y="32"/>
                </a:lnTo>
                <a:lnTo>
                  <a:pt x="29" y="33"/>
                </a:lnTo>
                <a:lnTo>
                  <a:pt x="33" y="34"/>
                </a:lnTo>
                <a:lnTo>
                  <a:pt x="35" y="34"/>
                </a:lnTo>
                <a:lnTo>
                  <a:pt x="38" y="33"/>
                </a:lnTo>
                <a:lnTo>
                  <a:pt x="39" y="33"/>
                </a:lnTo>
                <a:lnTo>
                  <a:pt x="40" y="34"/>
                </a:lnTo>
                <a:lnTo>
                  <a:pt x="40" y="39"/>
                </a:lnTo>
                <a:lnTo>
                  <a:pt x="41" y="40"/>
                </a:lnTo>
                <a:lnTo>
                  <a:pt x="42" y="40"/>
                </a:lnTo>
                <a:lnTo>
                  <a:pt x="46" y="41"/>
                </a:lnTo>
                <a:lnTo>
                  <a:pt x="47" y="41"/>
                </a:lnTo>
                <a:lnTo>
                  <a:pt x="53" y="40"/>
                </a:lnTo>
                <a:lnTo>
                  <a:pt x="54" y="36"/>
                </a:lnTo>
                <a:lnTo>
                  <a:pt x="54" y="35"/>
                </a:lnTo>
                <a:lnTo>
                  <a:pt x="54" y="33"/>
                </a:lnTo>
                <a:lnTo>
                  <a:pt x="54" y="32"/>
                </a:lnTo>
                <a:lnTo>
                  <a:pt x="58" y="30"/>
                </a:lnTo>
                <a:lnTo>
                  <a:pt x="59" y="27"/>
                </a:lnTo>
                <a:lnTo>
                  <a:pt x="59" y="23"/>
                </a:lnTo>
                <a:lnTo>
                  <a:pt x="58" y="21"/>
                </a:lnTo>
                <a:lnTo>
                  <a:pt x="56" y="20"/>
                </a:lnTo>
                <a:lnTo>
                  <a:pt x="55" y="20"/>
                </a:lnTo>
                <a:lnTo>
                  <a:pt x="54" y="19"/>
                </a:lnTo>
                <a:lnTo>
                  <a:pt x="56" y="18"/>
                </a:lnTo>
                <a:lnTo>
                  <a:pt x="58" y="16"/>
                </a:lnTo>
                <a:lnTo>
                  <a:pt x="58" y="15"/>
                </a:lnTo>
                <a:lnTo>
                  <a:pt x="55" y="15"/>
                </a:lnTo>
                <a:lnTo>
                  <a:pt x="53" y="14"/>
                </a:lnTo>
                <a:lnTo>
                  <a:pt x="51" y="12"/>
                </a:lnTo>
                <a:lnTo>
                  <a:pt x="48" y="12"/>
                </a:lnTo>
                <a:lnTo>
                  <a:pt x="46" y="11"/>
                </a:lnTo>
                <a:lnTo>
                  <a:pt x="45" y="8"/>
                </a:lnTo>
                <a:lnTo>
                  <a:pt x="45" y="7"/>
                </a:lnTo>
                <a:lnTo>
                  <a:pt x="43" y="6"/>
                </a:lnTo>
                <a:lnTo>
                  <a:pt x="39" y="7"/>
                </a:lnTo>
                <a:lnTo>
                  <a:pt x="36" y="7"/>
                </a:lnTo>
                <a:lnTo>
                  <a:pt x="34" y="8"/>
                </a:lnTo>
                <a:lnTo>
                  <a:pt x="32" y="9"/>
                </a:lnTo>
                <a:lnTo>
                  <a:pt x="29" y="9"/>
                </a:lnTo>
                <a:lnTo>
                  <a:pt x="26" y="9"/>
                </a:lnTo>
                <a:lnTo>
                  <a:pt x="24" y="7"/>
                </a:lnTo>
                <a:lnTo>
                  <a:pt x="20" y="5"/>
                </a:lnTo>
                <a:lnTo>
                  <a:pt x="18" y="0"/>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26" name="Freeform 586"/>
          <p:cNvSpPr>
            <a:spLocks/>
          </p:cNvSpPr>
          <p:nvPr/>
        </p:nvSpPr>
        <p:spPr bwMode="auto">
          <a:xfrm>
            <a:off x="5113338" y="1914525"/>
            <a:ext cx="165100" cy="144463"/>
          </a:xfrm>
          <a:custGeom>
            <a:avLst/>
            <a:gdLst>
              <a:gd name="T0" fmla="*/ 2147483647 w 108"/>
              <a:gd name="T1" fmla="*/ 2147483647 h 102"/>
              <a:gd name="T2" fmla="*/ 2147483647 w 108"/>
              <a:gd name="T3" fmla="*/ 2147483647 h 102"/>
              <a:gd name="T4" fmla="*/ 2147483647 w 108"/>
              <a:gd name="T5" fmla="*/ 2147483647 h 102"/>
              <a:gd name="T6" fmla="*/ 2147483647 w 108"/>
              <a:gd name="T7" fmla="*/ 2147483647 h 102"/>
              <a:gd name="T8" fmla="*/ 2147483647 w 108"/>
              <a:gd name="T9" fmla="*/ 2147483647 h 102"/>
              <a:gd name="T10" fmla="*/ 2147483647 w 108"/>
              <a:gd name="T11" fmla="*/ 2147483647 h 102"/>
              <a:gd name="T12" fmla="*/ 2147483647 w 108"/>
              <a:gd name="T13" fmla="*/ 2147483647 h 102"/>
              <a:gd name="T14" fmla="*/ 2147483647 w 108"/>
              <a:gd name="T15" fmla="*/ 2147483647 h 102"/>
              <a:gd name="T16" fmla="*/ 2147483647 w 108"/>
              <a:gd name="T17" fmla="*/ 2147483647 h 102"/>
              <a:gd name="T18" fmla="*/ 2147483647 w 108"/>
              <a:gd name="T19" fmla="*/ 2147483647 h 102"/>
              <a:gd name="T20" fmla="*/ 2147483647 w 108"/>
              <a:gd name="T21" fmla="*/ 2147483647 h 102"/>
              <a:gd name="T22" fmla="*/ 2147483647 w 108"/>
              <a:gd name="T23" fmla="*/ 2147483647 h 102"/>
              <a:gd name="T24" fmla="*/ 2147483647 w 108"/>
              <a:gd name="T25" fmla="*/ 2147483647 h 102"/>
              <a:gd name="T26" fmla="*/ 2147483647 w 108"/>
              <a:gd name="T27" fmla="*/ 2147483647 h 102"/>
              <a:gd name="T28" fmla="*/ 2147483647 w 108"/>
              <a:gd name="T29" fmla="*/ 2147483647 h 102"/>
              <a:gd name="T30" fmla="*/ 2147483647 w 108"/>
              <a:gd name="T31" fmla="*/ 2147483647 h 102"/>
              <a:gd name="T32" fmla="*/ 2147483647 w 108"/>
              <a:gd name="T33" fmla="*/ 2147483647 h 102"/>
              <a:gd name="T34" fmla="*/ 2147483647 w 108"/>
              <a:gd name="T35" fmla="*/ 2147483647 h 102"/>
              <a:gd name="T36" fmla="*/ 2147483647 w 108"/>
              <a:gd name="T37" fmla="*/ 2147483647 h 102"/>
              <a:gd name="T38" fmla="*/ 2147483647 w 108"/>
              <a:gd name="T39" fmla="*/ 2147483647 h 102"/>
              <a:gd name="T40" fmla="*/ 2147483647 w 108"/>
              <a:gd name="T41" fmla="*/ 2147483647 h 102"/>
              <a:gd name="T42" fmla="*/ 2147483647 w 108"/>
              <a:gd name="T43" fmla="*/ 2147483647 h 102"/>
              <a:gd name="T44" fmla="*/ 2147483647 w 108"/>
              <a:gd name="T45" fmla="*/ 2147483647 h 102"/>
              <a:gd name="T46" fmla="*/ 2147483647 w 108"/>
              <a:gd name="T47" fmla="*/ 2147483647 h 102"/>
              <a:gd name="T48" fmla="*/ 2147483647 w 108"/>
              <a:gd name="T49" fmla="*/ 2147483647 h 102"/>
              <a:gd name="T50" fmla="*/ 2147483647 w 108"/>
              <a:gd name="T51" fmla="*/ 2147483647 h 102"/>
              <a:gd name="T52" fmla="*/ 2147483647 w 108"/>
              <a:gd name="T53" fmla="*/ 2147483647 h 102"/>
              <a:gd name="T54" fmla="*/ 2147483647 w 108"/>
              <a:gd name="T55" fmla="*/ 2147483647 h 102"/>
              <a:gd name="T56" fmla="*/ 2147483647 w 108"/>
              <a:gd name="T57" fmla="*/ 2147483647 h 102"/>
              <a:gd name="T58" fmla="*/ 2147483647 w 108"/>
              <a:gd name="T59" fmla="*/ 2147483647 h 102"/>
              <a:gd name="T60" fmla="*/ 2147483647 w 108"/>
              <a:gd name="T61" fmla="*/ 2147483647 h 102"/>
              <a:gd name="T62" fmla="*/ 2147483647 w 108"/>
              <a:gd name="T63" fmla="*/ 2147483647 h 102"/>
              <a:gd name="T64" fmla="*/ 2147483647 w 108"/>
              <a:gd name="T65" fmla="*/ 2147483647 h 102"/>
              <a:gd name="T66" fmla="*/ 2147483647 w 108"/>
              <a:gd name="T67" fmla="*/ 2147483647 h 102"/>
              <a:gd name="T68" fmla="*/ 2147483647 w 108"/>
              <a:gd name="T69" fmla="*/ 2147483647 h 102"/>
              <a:gd name="T70" fmla="*/ 2147483647 w 108"/>
              <a:gd name="T71" fmla="*/ 2147483647 h 102"/>
              <a:gd name="T72" fmla="*/ 2147483647 w 108"/>
              <a:gd name="T73" fmla="*/ 2147483647 h 102"/>
              <a:gd name="T74" fmla="*/ 2147483647 w 108"/>
              <a:gd name="T75" fmla="*/ 2147483647 h 102"/>
              <a:gd name="T76" fmla="*/ 2147483647 w 108"/>
              <a:gd name="T77" fmla="*/ 2147483647 h 102"/>
              <a:gd name="T78" fmla="*/ 2147483647 w 108"/>
              <a:gd name="T79" fmla="*/ 2147483647 h 102"/>
              <a:gd name="T80" fmla="*/ 2147483647 w 108"/>
              <a:gd name="T81" fmla="*/ 2147483647 h 102"/>
              <a:gd name="T82" fmla="*/ 2147483647 w 108"/>
              <a:gd name="T83" fmla="*/ 2147483647 h 102"/>
              <a:gd name="T84" fmla="*/ 2147483647 w 108"/>
              <a:gd name="T85" fmla="*/ 2147483647 h 102"/>
              <a:gd name="T86" fmla="*/ 0 w 108"/>
              <a:gd name="T87" fmla="*/ 2147483647 h 102"/>
              <a:gd name="T88" fmla="*/ 2147483647 w 108"/>
              <a:gd name="T89" fmla="*/ 2147483647 h 102"/>
              <a:gd name="T90" fmla="*/ 2147483647 w 108"/>
              <a:gd name="T91" fmla="*/ 2147483647 h 102"/>
              <a:gd name="T92" fmla="*/ 2147483647 w 108"/>
              <a:gd name="T93" fmla="*/ 2147483647 h 102"/>
              <a:gd name="T94" fmla="*/ 2147483647 w 108"/>
              <a:gd name="T95" fmla="*/ 2147483647 h 102"/>
              <a:gd name="T96" fmla="*/ 2147483647 w 108"/>
              <a:gd name="T97" fmla="*/ 2147483647 h 102"/>
              <a:gd name="T98" fmla="*/ 2147483647 w 108"/>
              <a:gd name="T99" fmla="*/ 2147483647 h 10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8"/>
              <a:gd name="T151" fmla="*/ 0 h 102"/>
              <a:gd name="T152" fmla="*/ 108 w 108"/>
              <a:gd name="T153" fmla="*/ 102 h 10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8" h="102">
                <a:moveTo>
                  <a:pt x="31" y="21"/>
                </a:moveTo>
                <a:lnTo>
                  <a:pt x="31" y="21"/>
                </a:lnTo>
                <a:lnTo>
                  <a:pt x="35" y="18"/>
                </a:lnTo>
                <a:lnTo>
                  <a:pt x="37" y="15"/>
                </a:lnTo>
                <a:lnTo>
                  <a:pt x="39" y="14"/>
                </a:lnTo>
                <a:lnTo>
                  <a:pt x="42" y="15"/>
                </a:lnTo>
                <a:lnTo>
                  <a:pt x="44" y="17"/>
                </a:lnTo>
                <a:lnTo>
                  <a:pt x="46" y="17"/>
                </a:lnTo>
                <a:lnTo>
                  <a:pt x="46" y="14"/>
                </a:lnTo>
                <a:lnTo>
                  <a:pt x="46" y="11"/>
                </a:lnTo>
                <a:lnTo>
                  <a:pt x="48" y="6"/>
                </a:lnTo>
                <a:lnTo>
                  <a:pt x="49" y="4"/>
                </a:lnTo>
                <a:lnTo>
                  <a:pt x="50" y="1"/>
                </a:lnTo>
                <a:lnTo>
                  <a:pt x="55" y="3"/>
                </a:lnTo>
                <a:lnTo>
                  <a:pt x="58" y="3"/>
                </a:lnTo>
                <a:lnTo>
                  <a:pt x="59" y="3"/>
                </a:lnTo>
                <a:lnTo>
                  <a:pt x="61" y="1"/>
                </a:lnTo>
                <a:lnTo>
                  <a:pt x="61" y="0"/>
                </a:lnTo>
                <a:lnTo>
                  <a:pt x="62" y="0"/>
                </a:lnTo>
                <a:lnTo>
                  <a:pt x="62" y="3"/>
                </a:lnTo>
                <a:lnTo>
                  <a:pt x="63" y="6"/>
                </a:lnTo>
                <a:lnTo>
                  <a:pt x="64" y="6"/>
                </a:lnTo>
                <a:lnTo>
                  <a:pt x="65" y="6"/>
                </a:lnTo>
                <a:lnTo>
                  <a:pt x="68" y="4"/>
                </a:lnTo>
                <a:lnTo>
                  <a:pt x="70" y="4"/>
                </a:lnTo>
                <a:lnTo>
                  <a:pt x="71" y="4"/>
                </a:lnTo>
                <a:lnTo>
                  <a:pt x="78" y="5"/>
                </a:lnTo>
                <a:lnTo>
                  <a:pt x="84" y="7"/>
                </a:lnTo>
                <a:lnTo>
                  <a:pt x="85" y="8"/>
                </a:lnTo>
                <a:lnTo>
                  <a:pt x="86" y="11"/>
                </a:lnTo>
                <a:lnTo>
                  <a:pt x="87" y="13"/>
                </a:lnTo>
                <a:lnTo>
                  <a:pt x="90" y="14"/>
                </a:lnTo>
                <a:lnTo>
                  <a:pt x="91" y="15"/>
                </a:lnTo>
                <a:lnTo>
                  <a:pt x="92" y="18"/>
                </a:lnTo>
                <a:lnTo>
                  <a:pt x="92" y="21"/>
                </a:lnTo>
                <a:lnTo>
                  <a:pt x="93" y="24"/>
                </a:lnTo>
                <a:lnTo>
                  <a:pt x="94" y="26"/>
                </a:lnTo>
                <a:lnTo>
                  <a:pt x="96" y="31"/>
                </a:lnTo>
                <a:lnTo>
                  <a:pt x="94" y="38"/>
                </a:lnTo>
                <a:lnTo>
                  <a:pt x="96" y="40"/>
                </a:lnTo>
                <a:lnTo>
                  <a:pt x="97" y="42"/>
                </a:lnTo>
                <a:lnTo>
                  <a:pt x="103" y="46"/>
                </a:lnTo>
                <a:lnTo>
                  <a:pt x="105" y="48"/>
                </a:lnTo>
                <a:lnTo>
                  <a:pt x="106" y="51"/>
                </a:lnTo>
                <a:lnTo>
                  <a:pt x="108" y="54"/>
                </a:lnTo>
                <a:lnTo>
                  <a:pt x="108" y="58"/>
                </a:lnTo>
                <a:lnTo>
                  <a:pt x="108" y="60"/>
                </a:lnTo>
                <a:lnTo>
                  <a:pt x="106" y="62"/>
                </a:lnTo>
                <a:lnTo>
                  <a:pt x="104" y="62"/>
                </a:lnTo>
                <a:lnTo>
                  <a:pt x="101" y="61"/>
                </a:lnTo>
                <a:lnTo>
                  <a:pt x="99" y="60"/>
                </a:lnTo>
                <a:lnTo>
                  <a:pt x="97" y="63"/>
                </a:lnTo>
                <a:lnTo>
                  <a:pt x="96" y="65"/>
                </a:lnTo>
                <a:lnTo>
                  <a:pt x="97" y="66"/>
                </a:lnTo>
                <a:lnTo>
                  <a:pt x="99" y="68"/>
                </a:lnTo>
                <a:lnTo>
                  <a:pt x="101" y="69"/>
                </a:lnTo>
                <a:lnTo>
                  <a:pt x="103" y="72"/>
                </a:lnTo>
                <a:lnTo>
                  <a:pt x="103" y="89"/>
                </a:lnTo>
                <a:lnTo>
                  <a:pt x="97" y="89"/>
                </a:lnTo>
                <a:lnTo>
                  <a:pt x="93" y="90"/>
                </a:lnTo>
                <a:lnTo>
                  <a:pt x="92" y="94"/>
                </a:lnTo>
                <a:lnTo>
                  <a:pt x="92" y="100"/>
                </a:lnTo>
                <a:lnTo>
                  <a:pt x="91" y="101"/>
                </a:lnTo>
                <a:lnTo>
                  <a:pt x="89" y="100"/>
                </a:lnTo>
                <a:lnTo>
                  <a:pt x="82" y="99"/>
                </a:lnTo>
                <a:lnTo>
                  <a:pt x="76" y="99"/>
                </a:lnTo>
                <a:lnTo>
                  <a:pt x="75" y="99"/>
                </a:lnTo>
                <a:lnTo>
                  <a:pt x="72" y="99"/>
                </a:lnTo>
                <a:lnTo>
                  <a:pt x="71" y="97"/>
                </a:lnTo>
                <a:lnTo>
                  <a:pt x="70" y="99"/>
                </a:lnTo>
                <a:lnTo>
                  <a:pt x="68" y="100"/>
                </a:lnTo>
                <a:lnTo>
                  <a:pt x="65" y="99"/>
                </a:lnTo>
                <a:lnTo>
                  <a:pt x="64" y="97"/>
                </a:lnTo>
                <a:lnTo>
                  <a:pt x="63" y="97"/>
                </a:lnTo>
                <a:lnTo>
                  <a:pt x="62" y="100"/>
                </a:lnTo>
                <a:lnTo>
                  <a:pt x="61" y="102"/>
                </a:lnTo>
                <a:lnTo>
                  <a:pt x="59" y="97"/>
                </a:lnTo>
                <a:lnTo>
                  <a:pt x="53" y="99"/>
                </a:lnTo>
                <a:lnTo>
                  <a:pt x="48" y="99"/>
                </a:lnTo>
                <a:lnTo>
                  <a:pt x="42" y="97"/>
                </a:lnTo>
                <a:lnTo>
                  <a:pt x="34" y="96"/>
                </a:lnTo>
                <a:lnTo>
                  <a:pt x="25" y="95"/>
                </a:lnTo>
                <a:lnTo>
                  <a:pt x="18" y="95"/>
                </a:lnTo>
                <a:lnTo>
                  <a:pt x="15" y="96"/>
                </a:lnTo>
                <a:lnTo>
                  <a:pt x="13" y="100"/>
                </a:lnTo>
                <a:lnTo>
                  <a:pt x="10" y="101"/>
                </a:lnTo>
                <a:lnTo>
                  <a:pt x="9" y="101"/>
                </a:lnTo>
                <a:lnTo>
                  <a:pt x="9" y="99"/>
                </a:lnTo>
                <a:lnTo>
                  <a:pt x="8" y="97"/>
                </a:lnTo>
                <a:lnTo>
                  <a:pt x="7" y="96"/>
                </a:lnTo>
                <a:lnTo>
                  <a:pt x="4" y="96"/>
                </a:lnTo>
                <a:lnTo>
                  <a:pt x="1" y="97"/>
                </a:lnTo>
                <a:lnTo>
                  <a:pt x="1" y="86"/>
                </a:lnTo>
                <a:lnTo>
                  <a:pt x="2" y="83"/>
                </a:lnTo>
                <a:lnTo>
                  <a:pt x="3" y="80"/>
                </a:lnTo>
                <a:lnTo>
                  <a:pt x="6" y="76"/>
                </a:lnTo>
                <a:lnTo>
                  <a:pt x="4" y="74"/>
                </a:lnTo>
                <a:lnTo>
                  <a:pt x="4" y="73"/>
                </a:lnTo>
                <a:lnTo>
                  <a:pt x="2" y="69"/>
                </a:lnTo>
                <a:lnTo>
                  <a:pt x="1" y="66"/>
                </a:lnTo>
                <a:lnTo>
                  <a:pt x="0" y="61"/>
                </a:lnTo>
                <a:lnTo>
                  <a:pt x="7" y="58"/>
                </a:lnTo>
                <a:lnTo>
                  <a:pt x="15" y="58"/>
                </a:lnTo>
                <a:lnTo>
                  <a:pt x="16" y="58"/>
                </a:lnTo>
                <a:lnTo>
                  <a:pt x="17" y="55"/>
                </a:lnTo>
                <a:lnTo>
                  <a:pt x="17" y="53"/>
                </a:lnTo>
                <a:lnTo>
                  <a:pt x="23" y="52"/>
                </a:lnTo>
                <a:lnTo>
                  <a:pt x="23" y="49"/>
                </a:lnTo>
                <a:lnTo>
                  <a:pt x="23" y="44"/>
                </a:lnTo>
                <a:lnTo>
                  <a:pt x="23" y="39"/>
                </a:lnTo>
                <a:lnTo>
                  <a:pt x="24" y="35"/>
                </a:lnTo>
                <a:lnTo>
                  <a:pt x="29" y="30"/>
                </a:lnTo>
                <a:lnTo>
                  <a:pt x="31" y="27"/>
                </a:lnTo>
                <a:lnTo>
                  <a:pt x="31" y="25"/>
                </a:lnTo>
                <a:lnTo>
                  <a:pt x="31" y="21"/>
                </a:lnTo>
                <a:close/>
              </a:path>
            </a:pathLst>
          </a:custGeom>
          <a:solidFill>
            <a:schemeClr val="bg1"/>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27" name="Freeform 587"/>
          <p:cNvSpPr>
            <a:spLocks/>
          </p:cNvSpPr>
          <p:nvPr/>
        </p:nvSpPr>
        <p:spPr bwMode="auto">
          <a:xfrm>
            <a:off x="2817813" y="2822575"/>
            <a:ext cx="14287" cy="12700"/>
          </a:xfrm>
          <a:custGeom>
            <a:avLst/>
            <a:gdLst>
              <a:gd name="T0" fmla="*/ 2147483647 w 9"/>
              <a:gd name="T1" fmla="*/ 0 h 9"/>
              <a:gd name="T2" fmla="*/ 2147483647 w 9"/>
              <a:gd name="T3" fmla="*/ 0 h 9"/>
              <a:gd name="T4" fmla="*/ 0 w 9"/>
              <a:gd name="T5" fmla="*/ 2147483647 h 9"/>
              <a:gd name="T6" fmla="*/ 0 w 9"/>
              <a:gd name="T7" fmla="*/ 2147483647 h 9"/>
              <a:gd name="T8" fmla="*/ 2147483647 w 9"/>
              <a:gd name="T9" fmla="*/ 2147483647 h 9"/>
              <a:gd name="T10" fmla="*/ 2147483647 w 9"/>
              <a:gd name="T11" fmla="*/ 2147483647 h 9"/>
              <a:gd name="T12" fmla="*/ 2147483647 w 9"/>
              <a:gd name="T13" fmla="*/ 2147483647 h 9"/>
              <a:gd name="T14" fmla="*/ 2147483647 w 9"/>
              <a:gd name="T15" fmla="*/ 2147483647 h 9"/>
              <a:gd name="T16" fmla="*/ 2147483647 w 9"/>
              <a:gd name="T17" fmla="*/ 0 h 9"/>
              <a:gd name="T18" fmla="*/ 2147483647 w 9"/>
              <a:gd name="T19" fmla="*/ 0 h 9"/>
              <a:gd name="T20" fmla="*/ 2147483647 w 9"/>
              <a:gd name="T21" fmla="*/ 0 h 9"/>
              <a:gd name="T22" fmla="*/ 2147483647 w 9"/>
              <a:gd name="T23" fmla="*/ 0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
              <a:gd name="T37" fmla="*/ 0 h 9"/>
              <a:gd name="T38" fmla="*/ 9 w 9"/>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 h="9">
                <a:moveTo>
                  <a:pt x="2" y="0"/>
                </a:moveTo>
                <a:lnTo>
                  <a:pt x="2" y="0"/>
                </a:lnTo>
                <a:lnTo>
                  <a:pt x="0" y="7"/>
                </a:lnTo>
                <a:lnTo>
                  <a:pt x="6" y="8"/>
                </a:lnTo>
                <a:lnTo>
                  <a:pt x="9" y="9"/>
                </a:lnTo>
                <a:lnTo>
                  <a:pt x="9" y="8"/>
                </a:lnTo>
                <a:lnTo>
                  <a:pt x="9" y="6"/>
                </a:lnTo>
                <a:lnTo>
                  <a:pt x="7" y="0"/>
                </a:lnTo>
                <a:lnTo>
                  <a:pt x="2" y="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28" name="Freeform 588"/>
          <p:cNvSpPr>
            <a:spLocks/>
          </p:cNvSpPr>
          <p:nvPr/>
        </p:nvSpPr>
        <p:spPr bwMode="auto">
          <a:xfrm>
            <a:off x="6515100" y="2795588"/>
            <a:ext cx="122238" cy="160337"/>
          </a:xfrm>
          <a:custGeom>
            <a:avLst/>
            <a:gdLst>
              <a:gd name="T0" fmla="*/ 2147483647 w 81"/>
              <a:gd name="T1" fmla="*/ 2147483647 h 114"/>
              <a:gd name="T2" fmla="*/ 2147483647 w 81"/>
              <a:gd name="T3" fmla="*/ 2147483647 h 114"/>
              <a:gd name="T4" fmla="*/ 2147483647 w 81"/>
              <a:gd name="T5" fmla="*/ 2147483647 h 114"/>
              <a:gd name="T6" fmla="*/ 2147483647 w 81"/>
              <a:gd name="T7" fmla="*/ 2147483647 h 114"/>
              <a:gd name="T8" fmla="*/ 2147483647 w 81"/>
              <a:gd name="T9" fmla="*/ 2147483647 h 114"/>
              <a:gd name="T10" fmla="*/ 2147483647 w 81"/>
              <a:gd name="T11" fmla="*/ 2147483647 h 114"/>
              <a:gd name="T12" fmla="*/ 2147483647 w 81"/>
              <a:gd name="T13" fmla="*/ 2147483647 h 114"/>
              <a:gd name="T14" fmla="*/ 2147483647 w 81"/>
              <a:gd name="T15" fmla="*/ 2147483647 h 114"/>
              <a:gd name="T16" fmla="*/ 2147483647 w 81"/>
              <a:gd name="T17" fmla="*/ 2147483647 h 114"/>
              <a:gd name="T18" fmla="*/ 2147483647 w 81"/>
              <a:gd name="T19" fmla="*/ 2147483647 h 114"/>
              <a:gd name="T20" fmla="*/ 2147483647 w 81"/>
              <a:gd name="T21" fmla="*/ 2147483647 h 114"/>
              <a:gd name="T22" fmla="*/ 2147483647 w 81"/>
              <a:gd name="T23" fmla="*/ 2147483647 h 114"/>
              <a:gd name="T24" fmla="*/ 2147483647 w 81"/>
              <a:gd name="T25" fmla="*/ 2147483647 h 114"/>
              <a:gd name="T26" fmla="*/ 2147483647 w 81"/>
              <a:gd name="T27" fmla="*/ 2147483647 h 114"/>
              <a:gd name="T28" fmla="*/ 2147483647 w 81"/>
              <a:gd name="T29" fmla="*/ 2147483647 h 114"/>
              <a:gd name="T30" fmla="*/ 2147483647 w 81"/>
              <a:gd name="T31" fmla="*/ 2147483647 h 114"/>
              <a:gd name="T32" fmla="*/ 2147483647 w 81"/>
              <a:gd name="T33" fmla="*/ 2147483647 h 114"/>
              <a:gd name="T34" fmla="*/ 2147483647 w 81"/>
              <a:gd name="T35" fmla="*/ 2147483647 h 114"/>
              <a:gd name="T36" fmla="*/ 2147483647 w 81"/>
              <a:gd name="T37" fmla="*/ 2147483647 h 114"/>
              <a:gd name="T38" fmla="*/ 2147483647 w 81"/>
              <a:gd name="T39" fmla="*/ 2147483647 h 114"/>
              <a:gd name="T40" fmla="*/ 2147483647 w 81"/>
              <a:gd name="T41" fmla="*/ 2147483647 h 114"/>
              <a:gd name="T42" fmla="*/ 2147483647 w 81"/>
              <a:gd name="T43" fmla="*/ 2147483647 h 114"/>
              <a:gd name="T44" fmla="*/ 2147483647 w 81"/>
              <a:gd name="T45" fmla="*/ 2147483647 h 114"/>
              <a:gd name="T46" fmla="*/ 2147483647 w 81"/>
              <a:gd name="T47" fmla="*/ 2147483647 h 114"/>
              <a:gd name="T48" fmla="*/ 2147483647 w 81"/>
              <a:gd name="T49" fmla="*/ 2147483647 h 114"/>
              <a:gd name="T50" fmla="*/ 2147483647 w 81"/>
              <a:gd name="T51" fmla="*/ 2147483647 h 114"/>
              <a:gd name="T52" fmla="*/ 2147483647 w 81"/>
              <a:gd name="T53" fmla="*/ 2147483647 h 114"/>
              <a:gd name="T54" fmla="*/ 2147483647 w 81"/>
              <a:gd name="T55" fmla="*/ 2147483647 h 114"/>
              <a:gd name="T56" fmla="*/ 2147483647 w 81"/>
              <a:gd name="T57" fmla="*/ 2147483647 h 114"/>
              <a:gd name="T58" fmla="*/ 2147483647 w 81"/>
              <a:gd name="T59" fmla="*/ 2147483647 h 114"/>
              <a:gd name="T60" fmla="*/ 2147483647 w 81"/>
              <a:gd name="T61" fmla="*/ 2147483647 h 114"/>
              <a:gd name="T62" fmla="*/ 2147483647 w 81"/>
              <a:gd name="T63" fmla="*/ 2147483647 h 114"/>
              <a:gd name="T64" fmla="*/ 2147483647 w 81"/>
              <a:gd name="T65" fmla="*/ 2147483647 h 114"/>
              <a:gd name="T66" fmla="*/ 2147483647 w 81"/>
              <a:gd name="T67" fmla="*/ 2147483647 h 114"/>
              <a:gd name="T68" fmla="*/ 2147483647 w 81"/>
              <a:gd name="T69" fmla="*/ 2147483647 h 114"/>
              <a:gd name="T70" fmla="*/ 2147483647 w 81"/>
              <a:gd name="T71" fmla="*/ 2147483647 h 114"/>
              <a:gd name="T72" fmla="*/ 2147483647 w 81"/>
              <a:gd name="T73" fmla="*/ 2147483647 h 114"/>
              <a:gd name="T74" fmla="*/ 2147483647 w 81"/>
              <a:gd name="T75" fmla="*/ 2147483647 h 114"/>
              <a:gd name="T76" fmla="*/ 2147483647 w 81"/>
              <a:gd name="T77" fmla="*/ 2147483647 h 114"/>
              <a:gd name="T78" fmla="*/ 2147483647 w 81"/>
              <a:gd name="T79" fmla="*/ 2147483647 h 114"/>
              <a:gd name="T80" fmla="*/ 2147483647 w 81"/>
              <a:gd name="T81" fmla="*/ 2147483647 h 114"/>
              <a:gd name="T82" fmla="*/ 2147483647 w 81"/>
              <a:gd name="T83" fmla="*/ 2147483647 h 114"/>
              <a:gd name="T84" fmla="*/ 2147483647 w 81"/>
              <a:gd name="T85" fmla="*/ 2147483647 h 114"/>
              <a:gd name="T86" fmla="*/ 2147483647 w 81"/>
              <a:gd name="T87" fmla="*/ 2147483647 h 114"/>
              <a:gd name="T88" fmla="*/ 2147483647 w 81"/>
              <a:gd name="T89" fmla="*/ 2147483647 h 114"/>
              <a:gd name="T90" fmla="*/ 2147483647 w 81"/>
              <a:gd name="T91" fmla="*/ 2147483647 h 114"/>
              <a:gd name="T92" fmla="*/ 2147483647 w 81"/>
              <a:gd name="T93" fmla="*/ 2147483647 h 114"/>
              <a:gd name="T94" fmla="*/ 2147483647 w 81"/>
              <a:gd name="T95" fmla="*/ 2147483647 h 114"/>
              <a:gd name="T96" fmla="*/ 2147483647 w 81"/>
              <a:gd name="T97" fmla="*/ 2147483647 h 114"/>
              <a:gd name="T98" fmla="*/ 2147483647 w 81"/>
              <a:gd name="T99" fmla="*/ 2147483647 h 114"/>
              <a:gd name="T100" fmla="*/ 2147483647 w 81"/>
              <a:gd name="T101" fmla="*/ 2147483647 h 114"/>
              <a:gd name="T102" fmla="*/ 2147483647 w 81"/>
              <a:gd name="T103" fmla="*/ 2147483647 h 114"/>
              <a:gd name="T104" fmla="*/ 2147483647 w 81"/>
              <a:gd name="T105" fmla="*/ 2147483647 h 114"/>
              <a:gd name="T106" fmla="*/ 2147483647 w 81"/>
              <a:gd name="T107" fmla="*/ 2147483647 h 114"/>
              <a:gd name="T108" fmla="*/ 0 w 81"/>
              <a:gd name="T109" fmla="*/ 2147483647 h 114"/>
              <a:gd name="T110" fmla="*/ 2147483647 w 81"/>
              <a:gd name="T111" fmla="*/ 2147483647 h 114"/>
              <a:gd name="T112" fmla="*/ 2147483647 w 81"/>
              <a:gd name="T113" fmla="*/ 2147483647 h 114"/>
              <a:gd name="T114" fmla="*/ 2147483647 w 81"/>
              <a:gd name="T115" fmla="*/ 2147483647 h 114"/>
              <a:gd name="T116" fmla="*/ 2147483647 w 81"/>
              <a:gd name="T117" fmla="*/ 2147483647 h 114"/>
              <a:gd name="T118" fmla="*/ 2147483647 w 81"/>
              <a:gd name="T119" fmla="*/ 2147483647 h 11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1"/>
              <a:gd name="T181" fmla="*/ 0 h 114"/>
              <a:gd name="T182" fmla="*/ 81 w 81"/>
              <a:gd name="T183" fmla="*/ 114 h 11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1" h="114">
                <a:moveTo>
                  <a:pt x="15" y="89"/>
                </a:moveTo>
                <a:lnTo>
                  <a:pt x="15" y="89"/>
                </a:lnTo>
                <a:lnTo>
                  <a:pt x="15" y="93"/>
                </a:lnTo>
                <a:lnTo>
                  <a:pt x="20" y="93"/>
                </a:lnTo>
                <a:lnTo>
                  <a:pt x="22" y="92"/>
                </a:lnTo>
                <a:lnTo>
                  <a:pt x="22" y="90"/>
                </a:lnTo>
                <a:lnTo>
                  <a:pt x="24" y="89"/>
                </a:lnTo>
                <a:lnTo>
                  <a:pt x="27" y="89"/>
                </a:lnTo>
                <a:lnTo>
                  <a:pt x="28" y="89"/>
                </a:lnTo>
                <a:lnTo>
                  <a:pt x="28" y="86"/>
                </a:lnTo>
                <a:lnTo>
                  <a:pt x="30" y="86"/>
                </a:lnTo>
                <a:lnTo>
                  <a:pt x="33" y="86"/>
                </a:lnTo>
                <a:lnTo>
                  <a:pt x="33" y="84"/>
                </a:lnTo>
                <a:lnTo>
                  <a:pt x="35" y="84"/>
                </a:lnTo>
                <a:lnTo>
                  <a:pt x="35" y="85"/>
                </a:lnTo>
                <a:lnTo>
                  <a:pt x="36" y="86"/>
                </a:lnTo>
                <a:lnTo>
                  <a:pt x="36" y="88"/>
                </a:lnTo>
                <a:lnTo>
                  <a:pt x="42" y="85"/>
                </a:lnTo>
                <a:lnTo>
                  <a:pt x="43" y="83"/>
                </a:lnTo>
                <a:lnTo>
                  <a:pt x="43" y="81"/>
                </a:lnTo>
                <a:lnTo>
                  <a:pt x="43" y="79"/>
                </a:lnTo>
                <a:lnTo>
                  <a:pt x="42" y="78"/>
                </a:lnTo>
                <a:lnTo>
                  <a:pt x="42" y="76"/>
                </a:lnTo>
                <a:lnTo>
                  <a:pt x="41" y="76"/>
                </a:lnTo>
                <a:lnTo>
                  <a:pt x="41" y="74"/>
                </a:lnTo>
                <a:lnTo>
                  <a:pt x="40" y="75"/>
                </a:lnTo>
                <a:lnTo>
                  <a:pt x="40" y="74"/>
                </a:lnTo>
                <a:lnTo>
                  <a:pt x="40" y="71"/>
                </a:lnTo>
                <a:lnTo>
                  <a:pt x="45" y="70"/>
                </a:lnTo>
                <a:lnTo>
                  <a:pt x="42" y="62"/>
                </a:lnTo>
                <a:lnTo>
                  <a:pt x="41" y="61"/>
                </a:lnTo>
                <a:lnTo>
                  <a:pt x="41" y="59"/>
                </a:lnTo>
                <a:lnTo>
                  <a:pt x="42" y="59"/>
                </a:lnTo>
                <a:lnTo>
                  <a:pt x="44" y="62"/>
                </a:lnTo>
                <a:lnTo>
                  <a:pt x="47" y="64"/>
                </a:lnTo>
                <a:lnTo>
                  <a:pt x="48" y="67"/>
                </a:lnTo>
                <a:lnTo>
                  <a:pt x="50" y="69"/>
                </a:lnTo>
                <a:lnTo>
                  <a:pt x="52" y="69"/>
                </a:lnTo>
                <a:lnTo>
                  <a:pt x="55" y="69"/>
                </a:lnTo>
                <a:lnTo>
                  <a:pt x="56" y="70"/>
                </a:lnTo>
                <a:lnTo>
                  <a:pt x="56" y="71"/>
                </a:lnTo>
                <a:lnTo>
                  <a:pt x="61" y="75"/>
                </a:lnTo>
                <a:lnTo>
                  <a:pt x="63" y="78"/>
                </a:lnTo>
                <a:lnTo>
                  <a:pt x="63" y="81"/>
                </a:lnTo>
                <a:lnTo>
                  <a:pt x="63" y="83"/>
                </a:lnTo>
                <a:lnTo>
                  <a:pt x="65" y="84"/>
                </a:lnTo>
                <a:lnTo>
                  <a:pt x="66" y="89"/>
                </a:lnTo>
                <a:lnTo>
                  <a:pt x="65" y="93"/>
                </a:lnTo>
                <a:lnTo>
                  <a:pt x="65" y="98"/>
                </a:lnTo>
                <a:lnTo>
                  <a:pt x="66" y="102"/>
                </a:lnTo>
                <a:lnTo>
                  <a:pt x="70" y="105"/>
                </a:lnTo>
                <a:lnTo>
                  <a:pt x="73" y="114"/>
                </a:lnTo>
                <a:lnTo>
                  <a:pt x="73" y="107"/>
                </a:lnTo>
                <a:lnTo>
                  <a:pt x="75" y="104"/>
                </a:lnTo>
                <a:lnTo>
                  <a:pt x="81" y="106"/>
                </a:lnTo>
                <a:lnTo>
                  <a:pt x="81" y="99"/>
                </a:lnTo>
                <a:lnTo>
                  <a:pt x="78" y="95"/>
                </a:lnTo>
                <a:lnTo>
                  <a:pt x="77" y="88"/>
                </a:lnTo>
                <a:lnTo>
                  <a:pt x="76" y="82"/>
                </a:lnTo>
                <a:lnTo>
                  <a:pt x="76" y="74"/>
                </a:lnTo>
                <a:lnTo>
                  <a:pt x="69" y="62"/>
                </a:lnTo>
                <a:lnTo>
                  <a:pt x="68" y="70"/>
                </a:lnTo>
                <a:lnTo>
                  <a:pt x="61" y="70"/>
                </a:lnTo>
                <a:lnTo>
                  <a:pt x="59" y="64"/>
                </a:lnTo>
                <a:lnTo>
                  <a:pt x="62" y="54"/>
                </a:lnTo>
                <a:lnTo>
                  <a:pt x="65" y="47"/>
                </a:lnTo>
                <a:lnTo>
                  <a:pt x="66" y="43"/>
                </a:lnTo>
                <a:lnTo>
                  <a:pt x="68" y="41"/>
                </a:lnTo>
                <a:lnTo>
                  <a:pt x="69" y="38"/>
                </a:lnTo>
                <a:lnTo>
                  <a:pt x="66" y="33"/>
                </a:lnTo>
                <a:lnTo>
                  <a:pt x="75" y="27"/>
                </a:lnTo>
                <a:lnTo>
                  <a:pt x="64" y="27"/>
                </a:lnTo>
                <a:lnTo>
                  <a:pt x="56" y="29"/>
                </a:lnTo>
                <a:lnTo>
                  <a:pt x="48" y="29"/>
                </a:lnTo>
                <a:lnTo>
                  <a:pt x="38" y="29"/>
                </a:lnTo>
                <a:lnTo>
                  <a:pt x="34" y="29"/>
                </a:lnTo>
                <a:lnTo>
                  <a:pt x="33" y="17"/>
                </a:lnTo>
                <a:lnTo>
                  <a:pt x="34" y="8"/>
                </a:lnTo>
                <a:lnTo>
                  <a:pt x="29" y="6"/>
                </a:lnTo>
                <a:lnTo>
                  <a:pt x="21" y="7"/>
                </a:lnTo>
                <a:lnTo>
                  <a:pt x="14" y="0"/>
                </a:lnTo>
                <a:lnTo>
                  <a:pt x="9" y="6"/>
                </a:lnTo>
                <a:lnTo>
                  <a:pt x="15" y="14"/>
                </a:lnTo>
                <a:lnTo>
                  <a:pt x="13" y="21"/>
                </a:lnTo>
                <a:lnTo>
                  <a:pt x="6" y="23"/>
                </a:lnTo>
                <a:lnTo>
                  <a:pt x="0" y="27"/>
                </a:lnTo>
                <a:lnTo>
                  <a:pt x="2" y="38"/>
                </a:lnTo>
                <a:lnTo>
                  <a:pt x="3" y="42"/>
                </a:lnTo>
                <a:lnTo>
                  <a:pt x="13" y="47"/>
                </a:lnTo>
                <a:lnTo>
                  <a:pt x="15" y="51"/>
                </a:lnTo>
                <a:lnTo>
                  <a:pt x="13" y="63"/>
                </a:lnTo>
                <a:lnTo>
                  <a:pt x="17" y="69"/>
                </a:lnTo>
                <a:lnTo>
                  <a:pt x="17" y="78"/>
                </a:lnTo>
                <a:lnTo>
                  <a:pt x="15" y="84"/>
                </a:lnTo>
                <a:lnTo>
                  <a:pt x="15" y="89"/>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29" name="Freeform 589"/>
          <p:cNvSpPr>
            <a:spLocks/>
          </p:cNvSpPr>
          <p:nvPr/>
        </p:nvSpPr>
        <p:spPr bwMode="auto">
          <a:xfrm>
            <a:off x="4791075" y="2141538"/>
            <a:ext cx="155575" cy="74612"/>
          </a:xfrm>
          <a:custGeom>
            <a:avLst/>
            <a:gdLst>
              <a:gd name="T0" fmla="*/ 2147483647 w 102"/>
              <a:gd name="T1" fmla="*/ 2147483647 h 53"/>
              <a:gd name="T2" fmla="*/ 2147483647 w 102"/>
              <a:gd name="T3" fmla="*/ 2147483647 h 53"/>
              <a:gd name="T4" fmla="*/ 2147483647 w 102"/>
              <a:gd name="T5" fmla="*/ 2147483647 h 53"/>
              <a:gd name="T6" fmla="*/ 2147483647 w 102"/>
              <a:gd name="T7" fmla="*/ 2147483647 h 53"/>
              <a:gd name="T8" fmla="*/ 2147483647 w 102"/>
              <a:gd name="T9" fmla="*/ 2147483647 h 53"/>
              <a:gd name="T10" fmla="*/ 2147483647 w 102"/>
              <a:gd name="T11" fmla="*/ 2147483647 h 53"/>
              <a:gd name="T12" fmla="*/ 2147483647 w 102"/>
              <a:gd name="T13" fmla="*/ 2147483647 h 53"/>
              <a:gd name="T14" fmla="*/ 2147483647 w 102"/>
              <a:gd name="T15" fmla="*/ 2147483647 h 53"/>
              <a:gd name="T16" fmla="*/ 2147483647 w 102"/>
              <a:gd name="T17" fmla="*/ 2147483647 h 53"/>
              <a:gd name="T18" fmla="*/ 2147483647 w 102"/>
              <a:gd name="T19" fmla="*/ 2147483647 h 53"/>
              <a:gd name="T20" fmla="*/ 2147483647 w 102"/>
              <a:gd name="T21" fmla="*/ 2147483647 h 53"/>
              <a:gd name="T22" fmla="*/ 2147483647 w 102"/>
              <a:gd name="T23" fmla="*/ 2147483647 h 53"/>
              <a:gd name="T24" fmla="*/ 2147483647 w 102"/>
              <a:gd name="T25" fmla="*/ 2147483647 h 53"/>
              <a:gd name="T26" fmla="*/ 2147483647 w 102"/>
              <a:gd name="T27" fmla="*/ 2147483647 h 53"/>
              <a:gd name="T28" fmla="*/ 2147483647 w 102"/>
              <a:gd name="T29" fmla="*/ 2147483647 h 53"/>
              <a:gd name="T30" fmla="*/ 2147483647 w 102"/>
              <a:gd name="T31" fmla="*/ 2147483647 h 53"/>
              <a:gd name="T32" fmla="*/ 2147483647 w 102"/>
              <a:gd name="T33" fmla="*/ 2147483647 h 53"/>
              <a:gd name="T34" fmla="*/ 2147483647 w 102"/>
              <a:gd name="T35" fmla="*/ 2147483647 h 53"/>
              <a:gd name="T36" fmla="*/ 2147483647 w 102"/>
              <a:gd name="T37" fmla="*/ 2147483647 h 53"/>
              <a:gd name="T38" fmla="*/ 2147483647 w 102"/>
              <a:gd name="T39" fmla="*/ 2147483647 h 53"/>
              <a:gd name="T40" fmla="*/ 2147483647 w 102"/>
              <a:gd name="T41" fmla="*/ 2147483647 h 53"/>
              <a:gd name="T42" fmla="*/ 2147483647 w 102"/>
              <a:gd name="T43" fmla="*/ 2147483647 h 53"/>
              <a:gd name="T44" fmla="*/ 2147483647 w 102"/>
              <a:gd name="T45" fmla="*/ 2147483647 h 53"/>
              <a:gd name="T46" fmla="*/ 2147483647 w 102"/>
              <a:gd name="T47" fmla="*/ 2147483647 h 53"/>
              <a:gd name="T48" fmla="*/ 2147483647 w 102"/>
              <a:gd name="T49" fmla="*/ 2147483647 h 53"/>
              <a:gd name="T50" fmla="*/ 2147483647 w 102"/>
              <a:gd name="T51" fmla="*/ 2147483647 h 53"/>
              <a:gd name="T52" fmla="*/ 2147483647 w 102"/>
              <a:gd name="T53" fmla="*/ 0 h 53"/>
              <a:gd name="T54" fmla="*/ 2147483647 w 102"/>
              <a:gd name="T55" fmla="*/ 2147483647 h 53"/>
              <a:gd name="T56" fmla="*/ 2147483647 w 102"/>
              <a:gd name="T57" fmla="*/ 2147483647 h 53"/>
              <a:gd name="T58" fmla="*/ 2147483647 w 102"/>
              <a:gd name="T59" fmla="*/ 2147483647 h 53"/>
              <a:gd name="T60" fmla="*/ 2147483647 w 102"/>
              <a:gd name="T61" fmla="*/ 2147483647 h 53"/>
              <a:gd name="T62" fmla="*/ 2147483647 w 102"/>
              <a:gd name="T63" fmla="*/ 2147483647 h 53"/>
              <a:gd name="T64" fmla="*/ 2147483647 w 102"/>
              <a:gd name="T65" fmla="*/ 2147483647 h 53"/>
              <a:gd name="T66" fmla="*/ 2147483647 w 102"/>
              <a:gd name="T67" fmla="*/ 2147483647 h 53"/>
              <a:gd name="T68" fmla="*/ 2147483647 w 102"/>
              <a:gd name="T69" fmla="*/ 2147483647 h 53"/>
              <a:gd name="T70" fmla="*/ 2147483647 w 102"/>
              <a:gd name="T71" fmla="*/ 2147483647 h 53"/>
              <a:gd name="T72" fmla="*/ 2147483647 w 102"/>
              <a:gd name="T73" fmla="*/ 2147483647 h 53"/>
              <a:gd name="T74" fmla="*/ 2147483647 w 102"/>
              <a:gd name="T75" fmla="*/ 2147483647 h 53"/>
              <a:gd name="T76" fmla="*/ 2147483647 w 102"/>
              <a:gd name="T77" fmla="*/ 2147483647 h 53"/>
              <a:gd name="T78" fmla="*/ 2147483647 w 102"/>
              <a:gd name="T79" fmla="*/ 2147483647 h 53"/>
              <a:gd name="T80" fmla="*/ 2147483647 w 102"/>
              <a:gd name="T81" fmla="*/ 2147483647 h 53"/>
              <a:gd name="T82" fmla="*/ 2147483647 w 102"/>
              <a:gd name="T83" fmla="*/ 2147483647 h 53"/>
              <a:gd name="T84" fmla="*/ 0 w 102"/>
              <a:gd name="T85" fmla="*/ 2147483647 h 5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2"/>
              <a:gd name="T130" fmla="*/ 0 h 53"/>
              <a:gd name="T131" fmla="*/ 102 w 102"/>
              <a:gd name="T132" fmla="*/ 53 h 5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2" h="53">
                <a:moveTo>
                  <a:pt x="0" y="39"/>
                </a:moveTo>
                <a:lnTo>
                  <a:pt x="0" y="39"/>
                </a:lnTo>
                <a:lnTo>
                  <a:pt x="3" y="39"/>
                </a:lnTo>
                <a:lnTo>
                  <a:pt x="5" y="40"/>
                </a:lnTo>
                <a:lnTo>
                  <a:pt x="5" y="43"/>
                </a:lnTo>
                <a:lnTo>
                  <a:pt x="4" y="46"/>
                </a:lnTo>
                <a:lnTo>
                  <a:pt x="8" y="49"/>
                </a:lnTo>
                <a:lnTo>
                  <a:pt x="12" y="50"/>
                </a:lnTo>
                <a:lnTo>
                  <a:pt x="13" y="50"/>
                </a:lnTo>
                <a:lnTo>
                  <a:pt x="13" y="49"/>
                </a:lnTo>
                <a:lnTo>
                  <a:pt x="13" y="46"/>
                </a:lnTo>
                <a:lnTo>
                  <a:pt x="17" y="49"/>
                </a:lnTo>
                <a:lnTo>
                  <a:pt x="20" y="50"/>
                </a:lnTo>
                <a:lnTo>
                  <a:pt x="24" y="50"/>
                </a:lnTo>
                <a:lnTo>
                  <a:pt x="26" y="51"/>
                </a:lnTo>
                <a:lnTo>
                  <a:pt x="27" y="52"/>
                </a:lnTo>
                <a:lnTo>
                  <a:pt x="28" y="53"/>
                </a:lnTo>
                <a:lnTo>
                  <a:pt x="29" y="53"/>
                </a:lnTo>
                <a:lnTo>
                  <a:pt x="32" y="53"/>
                </a:lnTo>
                <a:lnTo>
                  <a:pt x="35" y="52"/>
                </a:lnTo>
                <a:lnTo>
                  <a:pt x="42" y="52"/>
                </a:lnTo>
                <a:lnTo>
                  <a:pt x="46" y="52"/>
                </a:lnTo>
                <a:lnTo>
                  <a:pt x="48" y="52"/>
                </a:lnTo>
                <a:lnTo>
                  <a:pt x="50" y="52"/>
                </a:lnTo>
                <a:lnTo>
                  <a:pt x="52" y="50"/>
                </a:lnTo>
                <a:lnTo>
                  <a:pt x="52" y="49"/>
                </a:lnTo>
                <a:lnTo>
                  <a:pt x="52" y="47"/>
                </a:lnTo>
                <a:lnTo>
                  <a:pt x="57" y="49"/>
                </a:lnTo>
                <a:lnTo>
                  <a:pt x="61" y="49"/>
                </a:lnTo>
                <a:lnTo>
                  <a:pt x="63" y="49"/>
                </a:lnTo>
                <a:lnTo>
                  <a:pt x="66" y="47"/>
                </a:lnTo>
                <a:lnTo>
                  <a:pt x="68" y="45"/>
                </a:lnTo>
                <a:lnTo>
                  <a:pt x="69" y="44"/>
                </a:lnTo>
                <a:lnTo>
                  <a:pt x="70" y="43"/>
                </a:lnTo>
                <a:lnTo>
                  <a:pt x="75" y="42"/>
                </a:lnTo>
                <a:lnTo>
                  <a:pt x="80" y="43"/>
                </a:lnTo>
                <a:lnTo>
                  <a:pt x="82" y="43"/>
                </a:lnTo>
                <a:lnTo>
                  <a:pt x="84" y="43"/>
                </a:lnTo>
                <a:lnTo>
                  <a:pt x="90" y="39"/>
                </a:lnTo>
                <a:lnTo>
                  <a:pt x="91" y="37"/>
                </a:lnTo>
                <a:lnTo>
                  <a:pt x="93" y="35"/>
                </a:lnTo>
                <a:lnTo>
                  <a:pt x="95" y="35"/>
                </a:lnTo>
                <a:lnTo>
                  <a:pt x="96" y="35"/>
                </a:lnTo>
                <a:lnTo>
                  <a:pt x="97" y="35"/>
                </a:lnTo>
                <a:lnTo>
                  <a:pt x="98" y="31"/>
                </a:lnTo>
                <a:lnTo>
                  <a:pt x="98" y="25"/>
                </a:lnTo>
                <a:lnTo>
                  <a:pt x="98" y="22"/>
                </a:lnTo>
                <a:lnTo>
                  <a:pt x="98" y="19"/>
                </a:lnTo>
                <a:lnTo>
                  <a:pt x="100" y="19"/>
                </a:lnTo>
                <a:lnTo>
                  <a:pt x="102" y="19"/>
                </a:lnTo>
                <a:lnTo>
                  <a:pt x="98" y="14"/>
                </a:lnTo>
                <a:lnTo>
                  <a:pt x="97" y="12"/>
                </a:lnTo>
                <a:lnTo>
                  <a:pt x="96" y="11"/>
                </a:lnTo>
                <a:lnTo>
                  <a:pt x="96" y="8"/>
                </a:lnTo>
                <a:lnTo>
                  <a:pt x="98" y="4"/>
                </a:lnTo>
                <a:lnTo>
                  <a:pt x="88" y="5"/>
                </a:lnTo>
                <a:lnTo>
                  <a:pt x="86" y="5"/>
                </a:lnTo>
                <a:lnTo>
                  <a:pt x="83" y="4"/>
                </a:lnTo>
                <a:lnTo>
                  <a:pt x="77" y="1"/>
                </a:lnTo>
                <a:lnTo>
                  <a:pt x="75" y="0"/>
                </a:lnTo>
                <a:lnTo>
                  <a:pt x="72" y="0"/>
                </a:lnTo>
                <a:lnTo>
                  <a:pt x="69" y="0"/>
                </a:lnTo>
                <a:lnTo>
                  <a:pt x="67" y="2"/>
                </a:lnTo>
                <a:lnTo>
                  <a:pt x="63" y="8"/>
                </a:lnTo>
                <a:lnTo>
                  <a:pt x="62" y="9"/>
                </a:lnTo>
                <a:lnTo>
                  <a:pt x="61" y="9"/>
                </a:lnTo>
                <a:lnTo>
                  <a:pt x="56" y="8"/>
                </a:lnTo>
                <a:lnTo>
                  <a:pt x="52" y="4"/>
                </a:lnTo>
                <a:lnTo>
                  <a:pt x="49" y="5"/>
                </a:lnTo>
                <a:lnTo>
                  <a:pt x="47" y="8"/>
                </a:lnTo>
                <a:lnTo>
                  <a:pt x="46" y="11"/>
                </a:lnTo>
                <a:lnTo>
                  <a:pt x="46" y="15"/>
                </a:lnTo>
                <a:lnTo>
                  <a:pt x="46" y="16"/>
                </a:lnTo>
                <a:lnTo>
                  <a:pt x="41" y="17"/>
                </a:lnTo>
                <a:lnTo>
                  <a:pt x="36" y="19"/>
                </a:lnTo>
                <a:lnTo>
                  <a:pt x="35" y="21"/>
                </a:lnTo>
                <a:lnTo>
                  <a:pt x="38" y="22"/>
                </a:lnTo>
                <a:lnTo>
                  <a:pt x="40" y="24"/>
                </a:lnTo>
                <a:lnTo>
                  <a:pt x="40" y="26"/>
                </a:lnTo>
                <a:lnTo>
                  <a:pt x="40" y="31"/>
                </a:lnTo>
                <a:lnTo>
                  <a:pt x="39" y="32"/>
                </a:lnTo>
                <a:lnTo>
                  <a:pt x="36" y="31"/>
                </a:lnTo>
                <a:lnTo>
                  <a:pt x="35" y="30"/>
                </a:lnTo>
                <a:lnTo>
                  <a:pt x="33" y="29"/>
                </a:lnTo>
                <a:lnTo>
                  <a:pt x="32" y="28"/>
                </a:lnTo>
                <a:lnTo>
                  <a:pt x="31" y="28"/>
                </a:lnTo>
                <a:lnTo>
                  <a:pt x="28" y="28"/>
                </a:lnTo>
                <a:lnTo>
                  <a:pt x="25" y="26"/>
                </a:lnTo>
                <a:lnTo>
                  <a:pt x="22" y="26"/>
                </a:lnTo>
                <a:lnTo>
                  <a:pt x="20" y="26"/>
                </a:lnTo>
                <a:lnTo>
                  <a:pt x="18" y="30"/>
                </a:lnTo>
                <a:lnTo>
                  <a:pt x="17" y="31"/>
                </a:lnTo>
                <a:lnTo>
                  <a:pt x="15" y="31"/>
                </a:lnTo>
                <a:lnTo>
                  <a:pt x="11" y="32"/>
                </a:lnTo>
                <a:lnTo>
                  <a:pt x="7" y="33"/>
                </a:lnTo>
                <a:lnTo>
                  <a:pt x="5" y="33"/>
                </a:lnTo>
                <a:lnTo>
                  <a:pt x="3" y="36"/>
                </a:lnTo>
                <a:lnTo>
                  <a:pt x="0" y="39"/>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30" name="Freeform 590"/>
          <p:cNvSpPr>
            <a:spLocks noEditPoints="1"/>
          </p:cNvSpPr>
          <p:nvPr/>
        </p:nvSpPr>
        <p:spPr bwMode="auto">
          <a:xfrm>
            <a:off x="7073900" y="3765550"/>
            <a:ext cx="889000" cy="876300"/>
          </a:xfrm>
          <a:custGeom>
            <a:avLst/>
            <a:gdLst>
              <a:gd name="T0" fmla="*/ 2147483647 w 583"/>
              <a:gd name="T1" fmla="*/ 2147483647 h 623"/>
              <a:gd name="T2" fmla="*/ 2147483647 w 583"/>
              <a:gd name="T3" fmla="*/ 2147483647 h 623"/>
              <a:gd name="T4" fmla="*/ 2147483647 w 583"/>
              <a:gd name="T5" fmla="*/ 2147483647 h 623"/>
              <a:gd name="T6" fmla="*/ 2147483647 w 583"/>
              <a:gd name="T7" fmla="*/ 2147483647 h 623"/>
              <a:gd name="T8" fmla="*/ 2147483647 w 583"/>
              <a:gd name="T9" fmla="*/ 2147483647 h 623"/>
              <a:gd name="T10" fmla="*/ 2147483647 w 583"/>
              <a:gd name="T11" fmla="*/ 2147483647 h 623"/>
              <a:gd name="T12" fmla="*/ 2147483647 w 583"/>
              <a:gd name="T13" fmla="*/ 2147483647 h 623"/>
              <a:gd name="T14" fmla="*/ 2147483647 w 583"/>
              <a:gd name="T15" fmla="*/ 2147483647 h 623"/>
              <a:gd name="T16" fmla="*/ 2147483647 w 583"/>
              <a:gd name="T17" fmla="*/ 2147483647 h 623"/>
              <a:gd name="T18" fmla="*/ 2147483647 w 583"/>
              <a:gd name="T19" fmla="*/ 2147483647 h 623"/>
              <a:gd name="T20" fmla="*/ 2147483647 w 583"/>
              <a:gd name="T21" fmla="*/ 2147483647 h 623"/>
              <a:gd name="T22" fmla="*/ 2147483647 w 583"/>
              <a:gd name="T23" fmla="*/ 2147483647 h 623"/>
              <a:gd name="T24" fmla="*/ 2147483647 w 583"/>
              <a:gd name="T25" fmla="*/ 2147483647 h 623"/>
              <a:gd name="T26" fmla="*/ 2147483647 w 583"/>
              <a:gd name="T27" fmla="*/ 2147483647 h 623"/>
              <a:gd name="T28" fmla="*/ 2147483647 w 583"/>
              <a:gd name="T29" fmla="*/ 2147483647 h 623"/>
              <a:gd name="T30" fmla="*/ 2147483647 w 583"/>
              <a:gd name="T31" fmla="*/ 2147483647 h 623"/>
              <a:gd name="T32" fmla="*/ 2147483647 w 583"/>
              <a:gd name="T33" fmla="*/ 2147483647 h 623"/>
              <a:gd name="T34" fmla="*/ 2147483647 w 583"/>
              <a:gd name="T35" fmla="*/ 2147483647 h 623"/>
              <a:gd name="T36" fmla="*/ 2147483647 w 583"/>
              <a:gd name="T37" fmla="*/ 2147483647 h 623"/>
              <a:gd name="T38" fmla="*/ 2147483647 w 583"/>
              <a:gd name="T39" fmla="*/ 2147483647 h 623"/>
              <a:gd name="T40" fmla="*/ 2147483647 w 583"/>
              <a:gd name="T41" fmla="*/ 2147483647 h 623"/>
              <a:gd name="T42" fmla="*/ 2147483647 w 583"/>
              <a:gd name="T43" fmla="*/ 2147483647 h 623"/>
              <a:gd name="T44" fmla="*/ 2147483647 w 583"/>
              <a:gd name="T45" fmla="*/ 2147483647 h 623"/>
              <a:gd name="T46" fmla="*/ 2147483647 w 583"/>
              <a:gd name="T47" fmla="*/ 2147483647 h 623"/>
              <a:gd name="T48" fmla="*/ 2147483647 w 583"/>
              <a:gd name="T49" fmla="*/ 2147483647 h 623"/>
              <a:gd name="T50" fmla="*/ 2147483647 w 583"/>
              <a:gd name="T51" fmla="*/ 2147483647 h 623"/>
              <a:gd name="T52" fmla="*/ 2147483647 w 583"/>
              <a:gd name="T53" fmla="*/ 2147483647 h 623"/>
              <a:gd name="T54" fmla="*/ 2147483647 w 583"/>
              <a:gd name="T55" fmla="*/ 2147483647 h 623"/>
              <a:gd name="T56" fmla="*/ 2147483647 w 583"/>
              <a:gd name="T57" fmla="*/ 2147483647 h 623"/>
              <a:gd name="T58" fmla="*/ 2147483647 w 583"/>
              <a:gd name="T59" fmla="*/ 2147483647 h 623"/>
              <a:gd name="T60" fmla="*/ 2147483647 w 583"/>
              <a:gd name="T61" fmla="*/ 2147483647 h 623"/>
              <a:gd name="T62" fmla="*/ 2147483647 w 583"/>
              <a:gd name="T63" fmla="*/ 2147483647 h 623"/>
              <a:gd name="T64" fmla="*/ 2147483647 w 583"/>
              <a:gd name="T65" fmla="*/ 2147483647 h 623"/>
              <a:gd name="T66" fmla="*/ 2147483647 w 583"/>
              <a:gd name="T67" fmla="*/ 2147483647 h 623"/>
              <a:gd name="T68" fmla="*/ 2147483647 w 583"/>
              <a:gd name="T69" fmla="*/ 2147483647 h 623"/>
              <a:gd name="T70" fmla="*/ 2147483647 w 583"/>
              <a:gd name="T71" fmla="*/ 2147483647 h 623"/>
              <a:gd name="T72" fmla="*/ 2147483647 w 583"/>
              <a:gd name="T73" fmla="*/ 2147483647 h 623"/>
              <a:gd name="T74" fmla="*/ 2147483647 w 583"/>
              <a:gd name="T75" fmla="*/ 2147483647 h 623"/>
              <a:gd name="T76" fmla="*/ 2147483647 w 583"/>
              <a:gd name="T77" fmla="*/ 2147483647 h 623"/>
              <a:gd name="T78" fmla="*/ 2147483647 w 583"/>
              <a:gd name="T79" fmla="*/ 2147483647 h 623"/>
              <a:gd name="T80" fmla="*/ 2147483647 w 583"/>
              <a:gd name="T81" fmla="*/ 2147483647 h 623"/>
              <a:gd name="T82" fmla="*/ 2147483647 w 583"/>
              <a:gd name="T83" fmla="*/ 2147483647 h 623"/>
              <a:gd name="T84" fmla="*/ 2147483647 w 583"/>
              <a:gd name="T85" fmla="*/ 2147483647 h 623"/>
              <a:gd name="T86" fmla="*/ 2147483647 w 583"/>
              <a:gd name="T87" fmla="*/ 2147483647 h 623"/>
              <a:gd name="T88" fmla="*/ 2147483647 w 583"/>
              <a:gd name="T89" fmla="*/ 2147483647 h 623"/>
              <a:gd name="T90" fmla="*/ 2147483647 w 583"/>
              <a:gd name="T91" fmla="*/ 2147483647 h 623"/>
              <a:gd name="T92" fmla="*/ 2147483647 w 583"/>
              <a:gd name="T93" fmla="*/ 2147483647 h 623"/>
              <a:gd name="T94" fmla="*/ 2147483647 w 583"/>
              <a:gd name="T95" fmla="*/ 2147483647 h 623"/>
              <a:gd name="T96" fmla="*/ 2147483647 w 583"/>
              <a:gd name="T97" fmla="*/ 2147483647 h 623"/>
              <a:gd name="T98" fmla="*/ 2147483647 w 583"/>
              <a:gd name="T99" fmla="*/ 2147483647 h 623"/>
              <a:gd name="T100" fmla="*/ 2147483647 w 583"/>
              <a:gd name="T101" fmla="*/ 2147483647 h 623"/>
              <a:gd name="T102" fmla="*/ 2147483647 w 583"/>
              <a:gd name="T103" fmla="*/ 2147483647 h 623"/>
              <a:gd name="T104" fmla="*/ 2147483647 w 583"/>
              <a:gd name="T105" fmla="*/ 2147483647 h 623"/>
              <a:gd name="T106" fmla="*/ 2147483647 w 583"/>
              <a:gd name="T107" fmla="*/ 2147483647 h 623"/>
              <a:gd name="T108" fmla="*/ 2147483647 w 583"/>
              <a:gd name="T109" fmla="*/ 2147483647 h 623"/>
              <a:gd name="T110" fmla="*/ 2147483647 w 583"/>
              <a:gd name="T111" fmla="*/ 2147483647 h 623"/>
              <a:gd name="T112" fmla="*/ 2147483647 w 583"/>
              <a:gd name="T113" fmla="*/ 2147483647 h 623"/>
              <a:gd name="T114" fmla="*/ 2147483647 w 583"/>
              <a:gd name="T115" fmla="*/ 2147483647 h 623"/>
              <a:gd name="T116" fmla="*/ 2147483647 w 583"/>
              <a:gd name="T117" fmla="*/ 2147483647 h 623"/>
              <a:gd name="T118" fmla="*/ 2147483647 w 583"/>
              <a:gd name="T119" fmla="*/ 2147483647 h 623"/>
              <a:gd name="T120" fmla="*/ 2147483647 w 583"/>
              <a:gd name="T121" fmla="*/ 2147483647 h 623"/>
              <a:gd name="T122" fmla="*/ 2147483647 w 583"/>
              <a:gd name="T123" fmla="*/ 2147483647 h 62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83"/>
              <a:gd name="T187" fmla="*/ 0 h 623"/>
              <a:gd name="T188" fmla="*/ 583 w 583"/>
              <a:gd name="T189" fmla="*/ 623 h 62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83" h="623">
                <a:moveTo>
                  <a:pt x="417" y="512"/>
                </a:moveTo>
                <a:lnTo>
                  <a:pt x="417" y="512"/>
                </a:lnTo>
                <a:lnTo>
                  <a:pt x="420" y="514"/>
                </a:lnTo>
                <a:lnTo>
                  <a:pt x="420" y="516"/>
                </a:lnTo>
                <a:lnTo>
                  <a:pt x="424" y="516"/>
                </a:lnTo>
                <a:lnTo>
                  <a:pt x="426" y="520"/>
                </a:lnTo>
                <a:lnTo>
                  <a:pt x="426" y="523"/>
                </a:lnTo>
                <a:lnTo>
                  <a:pt x="427" y="524"/>
                </a:lnTo>
                <a:lnTo>
                  <a:pt x="428" y="523"/>
                </a:lnTo>
                <a:lnTo>
                  <a:pt x="430" y="523"/>
                </a:lnTo>
                <a:lnTo>
                  <a:pt x="431" y="524"/>
                </a:lnTo>
                <a:lnTo>
                  <a:pt x="434" y="525"/>
                </a:lnTo>
                <a:lnTo>
                  <a:pt x="436" y="528"/>
                </a:lnTo>
                <a:lnTo>
                  <a:pt x="440" y="526"/>
                </a:lnTo>
                <a:lnTo>
                  <a:pt x="443" y="525"/>
                </a:lnTo>
                <a:lnTo>
                  <a:pt x="444" y="520"/>
                </a:lnTo>
                <a:lnTo>
                  <a:pt x="447" y="520"/>
                </a:lnTo>
                <a:lnTo>
                  <a:pt x="448" y="517"/>
                </a:lnTo>
                <a:lnTo>
                  <a:pt x="449" y="514"/>
                </a:lnTo>
                <a:lnTo>
                  <a:pt x="451" y="513"/>
                </a:lnTo>
                <a:lnTo>
                  <a:pt x="454" y="512"/>
                </a:lnTo>
                <a:lnTo>
                  <a:pt x="454" y="511"/>
                </a:lnTo>
                <a:lnTo>
                  <a:pt x="453" y="510"/>
                </a:lnTo>
                <a:lnTo>
                  <a:pt x="454" y="507"/>
                </a:lnTo>
                <a:lnTo>
                  <a:pt x="458" y="505"/>
                </a:lnTo>
                <a:lnTo>
                  <a:pt x="458" y="504"/>
                </a:lnTo>
                <a:lnTo>
                  <a:pt x="463" y="505"/>
                </a:lnTo>
                <a:lnTo>
                  <a:pt x="463" y="506"/>
                </a:lnTo>
                <a:lnTo>
                  <a:pt x="464" y="509"/>
                </a:lnTo>
                <a:lnTo>
                  <a:pt x="458" y="512"/>
                </a:lnTo>
                <a:lnTo>
                  <a:pt x="458" y="514"/>
                </a:lnTo>
                <a:lnTo>
                  <a:pt x="458" y="516"/>
                </a:lnTo>
                <a:lnTo>
                  <a:pt x="461" y="516"/>
                </a:lnTo>
                <a:lnTo>
                  <a:pt x="463" y="516"/>
                </a:lnTo>
                <a:lnTo>
                  <a:pt x="468" y="512"/>
                </a:lnTo>
                <a:lnTo>
                  <a:pt x="469" y="516"/>
                </a:lnTo>
                <a:lnTo>
                  <a:pt x="464" y="517"/>
                </a:lnTo>
                <a:lnTo>
                  <a:pt x="464" y="519"/>
                </a:lnTo>
                <a:lnTo>
                  <a:pt x="471" y="523"/>
                </a:lnTo>
                <a:lnTo>
                  <a:pt x="474" y="528"/>
                </a:lnTo>
                <a:lnTo>
                  <a:pt x="476" y="527"/>
                </a:lnTo>
                <a:lnTo>
                  <a:pt x="476" y="526"/>
                </a:lnTo>
                <a:lnTo>
                  <a:pt x="477" y="527"/>
                </a:lnTo>
                <a:lnTo>
                  <a:pt x="478" y="530"/>
                </a:lnTo>
                <a:lnTo>
                  <a:pt x="478" y="533"/>
                </a:lnTo>
                <a:lnTo>
                  <a:pt x="481" y="533"/>
                </a:lnTo>
                <a:lnTo>
                  <a:pt x="482" y="533"/>
                </a:lnTo>
                <a:lnTo>
                  <a:pt x="483" y="531"/>
                </a:lnTo>
                <a:lnTo>
                  <a:pt x="483" y="530"/>
                </a:lnTo>
                <a:lnTo>
                  <a:pt x="485" y="527"/>
                </a:lnTo>
                <a:lnTo>
                  <a:pt x="488" y="526"/>
                </a:lnTo>
                <a:lnTo>
                  <a:pt x="490" y="526"/>
                </a:lnTo>
                <a:lnTo>
                  <a:pt x="491" y="521"/>
                </a:lnTo>
                <a:lnTo>
                  <a:pt x="495" y="517"/>
                </a:lnTo>
                <a:lnTo>
                  <a:pt x="497" y="514"/>
                </a:lnTo>
                <a:lnTo>
                  <a:pt x="499" y="512"/>
                </a:lnTo>
                <a:lnTo>
                  <a:pt x="499" y="511"/>
                </a:lnTo>
                <a:lnTo>
                  <a:pt x="498" y="510"/>
                </a:lnTo>
                <a:lnTo>
                  <a:pt x="498" y="507"/>
                </a:lnTo>
                <a:lnTo>
                  <a:pt x="499" y="506"/>
                </a:lnTo>
                <a:lnTo>
                  <a:pt x="500" y="504"/>
                </a:lnTo>
                <a:lnTo>
                  <a:pt x="514" y="503"/>
                </a:lnTo>
                <a:lnTo>
                  <a:pt x="520" y="503"/>
                </a:lnTo>
                <a:lnTo>
                  <a:pt x="526" y="505"/>
                </a:lnTo>
                <a:lnTo>
                  <a:pt x="527" y="500"/>
                </a:lnTo>
                <a:lnTo>
                  <a:pt x="530" y="500"/>
                </a:lnTo>
                <a:lnTo>
                  <a:pt x="531" y="500"/>
                </a:lnTo>
                <a:lnTo>
                  <a:pt x="532" y="498"/>
                </a:lnTo>
                <a:lnTo>
                  <a:pt x="531" y="497"/>
                </a:lnTo>
                <a:lnTo>
                  <a:pt x="530" y="494"/>
                </a:lnTo>
                <a:lnTo>
                  <a:pt x="532" y="493"/>
                </a:lnTo>
                <a:lnTo>
                  <a:pt x="533" y="491"/>
                </a:lnTo>
                <a:lnTo>
                  <a:pt x="531" y="491"/>
                </a:lnTo>
                <a:lnTo>
                  <a:pt x="529" y="490"/>
                </a:lnTo>
                <a:lnTo>
                  <a:pt x="527" y="487"/>
                </a:lnTo>
                <a:lnTo>
                  <a:pt x="527" y="485"/>
                </a:lnTo>
                <a:lnTo>
                  <a:pt x="532" y="477"/>
                </a:lnTo>
                <a:lnTo>
                  <a:pt x="534" y="472"/>
                </a:lnTo>
                <a:lnTo>
                  <a:pt x="536" y="468"/>
                </a:lnTo>
                <a:lnTo>
                  <a:pt x="536" y="463"/>
                </a:lnTo>
                <a:lnTo>
                  <a:pt x="536" y="456"/>
                </a:lnTo>
                <a:lnTo>
                  <a:pt x="537" y="456"/>
                </a:lnTo>
                <a:lnTo>
                  <a:pt x="540" y="449"/>
                </a:lnTo>
                <a:lnTo>
                  <a:pt x="543" y="449"/>
                </a:lnTo>
                <a:lnTo>
                  <a:pt x="544" y="445"/>
                </a:lnTo>
                <a:lnTo>
                  <a:pt x="544" y="443"/>
                </a:lnTo>
                <a:lnTo>
                  <a:pt x="543" y="442"/>
                </a:lnTo>
                <a:lnTo>
                  <a:pt x="545" y="441"/>
                </a:lnTo>
                <a:lnTo>
                  <a:pt x="545" y="437"/>
                </a:lnTo>
                <a:lnTo>
                  <a:pt x="545" y="435"/>
                </a:lnTo>
                <a:lnTo>
                  <a:pt x="547" y="433"/>
                </a:lnTo>
                <a:lnTo>
                  <a:pt x="548" y="428"/>
                </a:lnTo>
                <a:lnTo>
                  <a:pt x="548" y="424"/>
                </a:lnTo>
                <a:lnTo>
                  <a:pt x="547" y="417"/>
                </a:lnTo>
                <a:lnTo>
                  <a:pt x="550" y="416"/>
                </a:lnTo>
                <a:lnTo>
                  <a:pt x="553" y="415"/>
                </a:lnTo>
                <a:lnTo>
                  <a:pt x="552" y="411"/>
                </a:lnTo>
                <a:lnTo>
                  <a:pt x="553" y="409"/>
                </a:lnTo>
                <a:lnTo>
                  <a:pt x="554" y="408"/>
                </a:lnTo>
                <a:lnTo>
                  <a:pt x="555" y="407"/>
                </a:lnTo>
                <a:lnTo>
                  <a:pt x="559" y="406"/>
                </a:lnTo>
                <a:lnTo>
                  <a:pt x="561" y="403"/>
                </a:lnTo>
                <a:lnTo>
                  <a:pt x="562" y="401"/>
                </a:lnTo>
                <a:lnTo>
                  <a:pt x="562" y="400"/>
                </a:lnTo>
                <a:lnTo>
                  <a:pt x="566" y="400"/>
                </a:lnTo>
                <a:lnTo>
                  <a:pt x="568" y="399"/>
                </a:lnTo>
                <a:lnTo>
                  <a:pt x="568" y="395"/>
                </a:lnTo>
                <a:lnTo>
                  <a:pt x="568" y="390"/>
                </a:lnTo>
                <a:lnTo>
                  <a:pt x="572" y="387"/>
                </a:lnTo>
                <a:lnTo>
                  <a:pt x="574" y="387"/>
                </a:lnTo>
                <a:lnTo>
                  <a:pt x="574" y="383"/>
                </a:lnTo>
                <a:lnTo>
                  <a:pt x="574" y="381"/>
                </a:lnTo>
                <a:lnTo>
                  <a:pt x="578" y="373"/>
                </a:lnTo>
                <a:lnTo>
                  <a:pt x="576" y="368"/>
                </a:lnTo>
                <a:lnTo>
                  <a:pt x="576" y="365"/>
                </a:lnTo>
                <a:lnTo>
                  <a:pt x="579" y="362"/>
                </a:lnTo>
                <a:lnTo>
                  <a:pt x="578" y="356"/>
                </a:lnTo>
                <a:lnTo>
                  <a:pt x="578" y="352"/>
                </a:lnTo>
                <a:lnTo>
                  <a:pt x="580" y="342"/>
                </a:lnTo>
                <a:lnTo>
                  <a:pt x="578" y="341"/>
                </a:lnTo>
                <a:lnTo>
                  <a:pt x="576" y="339"/>
                </a:lnTo>
                <a:lnTo>
                  <a:pt x="579" y="338"/>
                </a:lnTo>
                <a:lnTo>
                  <a:pt x="581" y="337"/>
                </a:lnTo>
                <a:lnTo>
                  <a:pt x="581" y="335"/>
                </a:lnTo>
                <a:lnTo>
                  <a:pt x="581" y="334"/>
                </a:lnTo>
                <a:lnTo>
                  <a:pt x="579" y="332"/>
                </a:lnTo>
                <a:lnTo>
                  <a:pt x="582" y="326"/>
                </a:lnTo>
                <a:lnTo>
                  <a:pt x="583" y="323"/>
                </a:lnTo>
                <a:lnTo>
                  <a:pt x="583" y="317"/>
                </a:lnTo>
                <a:lnTo>
                  <a:pt x="582" y="316"/>
                </a:lnTo>
                <a:lnTo>
                  <a:pt x="580" y="314"/>
                </a:lnTo>
                <a:lnTo>
                  <a:pt x="578" y="311"/>
                </a:lnTo>
                <a:lnTo>
                  <a:pt x="574" y="300"/>
                </a:lnTo>
                <a:lnTo>
                  <a:pt x="574" y="290"/>
                </a:lnTo>
                <a:lnTo>
                  <a:pt x="574" y="284"/>
                </a:lnTo>
                <a:lnTo>
                  <a:pt x="575" y="280"/>
                </a:lnTo>
                <a:lnTo>
                  <a:pt x="576" y="277"/>
                </a:lnTo>
                <a:lnTo>
                  <a:pt x="575" y="276"/>
                </a:lnTo>
                <a:lnTo>
                  <a:pt x="575" y="273"/>
                </a:lnTo>
                <a:lnTo>
                  <a:pt x="575" y="270"/>
                </a:lnTo>
                <a:lnTo>
                  <a:pt x="573" y="269"/>
                </a:lnTo>
                <a:lnTo>
                  <a:pt x="573" y="265"/>
                </a:lnTo>
                <a:lnTo>
                  <a:pt x="573" y="263"/>
                </a:lnTo>
                <a:lnTo>
                  <a:pt x="572" y="263"/>
                </a:lnTo>
                <a:lnTo>
                  <a:pt x="569" y="262"/>
                </a:lnTo>
                <a:lnTo>
                  <a:pt x="568" y="261"/>
                </a:lnTo>
                <a:lnTo>
                  <a:pt x="567" y="258"/>
                </a:lnTo>
                <a:lnTo>
                  <a:pt x="566" y="255"/>
                </a:lnTo>
                <a:lnTo>
                  <a:pt x="564" y="254"/>
                </a:lnTo>
                <a:lnTo>
                  <a:pt x="560" y="252"/>
                </a:lnTo>
                <a:lnTo>
                  <a:pt x="560" y="249"/>
                </a:lnTo>
                <a:lnTo>
                  <a:pt x="560" y="247"/>
                </a:lnTo>
                <a:lnTo>
                  <a:pt x="558" y="243"/>
                </a:lnTo>
                <a:lnTo>
                  <a:pt x="555" y="240"/>
                </a:lnTo>
                <a:lnTo>
                  <a:pt x="550" y="236"/>
                </a:lnTo>
                <a:lnTo>
                  <a:pt x="547" y="235"/>
                </a:lnTo>
                <a:lnTo>
                  <a:pt x="546" y="233"/>
                </a:lnTo>
                <a:lnTo>
                  <a:pt x="545" y="228"/>
                </a:lnTo>
                <a:lnTo>
                  <a:pt x="545" y="223"/>
                </a:lnTo>
                <a:lnTo>
                  <a:pt x="545" y="217"/>
                </a:lnTo>
                <a:lnTo>
                  <a:pt x="544" y="213"/>
                </a:lnTo>
                <a:lnTo>
                  <a:pt x="541" y="213"/>
                </a:lnTo>
                <a:lnTo>
                  <a:pt x="537" y="207"/>
                </a:lnTo>
                <a:lnTo>
                  <a:pt x="536" y="207"/>
                </a:lnTo>
                <a:lnTo>
                  <a:pt x="533" y="208"/>
                </a:lnTo>
                <a:lnTo>
                  <a:pt x="531" y="208"/>
                </a:lnTo>
                <a:lnTo>
                  <a:pt x="527" y="206"/>
                </a:lnTo>
                <a:lnTo>
                  <a:pt x="527" y="202"/>
                </a:lnTo>
                <a:lnTo>
                  <a:pt x="527" y="199"/>
                </a:lnTo>
                <a:lnTo>
                  <a:pt x="529" y="195"/>
                </a:lnTo>
                <a:lnTo>
                  <a:pt x="529" y="192"/>
                </a:lnTo>
                <a:lnTo>
                  <a:pt x="527" y="190"/>
                </a:lnTo>
                <a:lnTo>
                  <a:pt x="526" y="187"/>
                </a:lnTo>
                <a:lnTo>
                  <a:pt x="526" y="183"/>
                </a:lnTo>
                <a:lnTo>
                  <a:pt x="524" y="181"/>
                </a:lnTo>
                <a:lnTo>
                  <a:pt x="522" y="180"/>
                </a:lnTo>
                <a:lnTo>
                  <a:pt x="518" y="179"/>
                </a:lnTo>
                <a:lnTo>
                  <a:pt x="517" y="178"/>
                </a:lnTo>
                <a:lnTo>
                  <a:pt x="517" y="175"/>
                </a:lnTo>
                <a:lnTo>
                  <a:pt x="519" y="167"/>
                </a:lnTo>
                <a:lnTo>
                  <a:pt x="510" y="161"/>
                </a:lnTo>
                <a:lnTo>
                  <a:pt x="510" y="156"/>
                </a:lnTo>
                <a:lnTo>
                  <a:pt x="502" y="154"/>
                </a:lnTo>
                <a:lnTo>
                  <a:pt x="502" y="155"/>
                </a:lnTo>
                <a:lnTo>
                  <a:pt x="502" y="156"/>
                </a:lnTo>
                <a:lnTo>
                  <a:pt x="499" y="156"/>
                </a:lnTo>
                <a:lnTo>
                  <a:pt x="498" y="155"/>
                </a:lnTo>
                <a:lnTo>
                  <a:pt x="497" y="154"/>
                </a:lnTo>
                <a:lnTo>
                  <a:pt x="497" y="149"/>
                </a:lnTo>
                <a:lnTo>
                  <a:pt x="493" y="149"/>
                </a:lnTo>
                <a:lnTo>
                  <a:pt x="490" y="149"/>
                </a:lnTo>
                <a:lnTo>
                  <a:pt x="486" y="148"/>
                </a:lnTo>
                <a:lnTo>
                  <a:pt x="484" y="146"/>
                </a:lnTo>
                <a:lnTo>
                  <a:pt x="482" y="145"/>
                </a:lnTo>
                <a:lnTo>
                  <a:pt x="482" y="142"/>
                </a:lnTo>
                <a:lnTo>
                  <a:pt x="482" y="140"/>
                </a:lnTo>
                <a:lnTo>
                  <a:pt x="482" y="137"/>
                </a:lnTo>
                <a:lnTo>
                  <a:pt x="481" y="131"/>
                </a:lnTo>
                <a:lnTo>
                  <a:pt x="481" y="126"/>
                </a:lnTo>
                <a:lnTo>
                  <a:pt x="481" y="120"/>
                </a:lnTo>
                <a:lnTo>
                  <a:pt x="479" y="113"/>
                </a:lnTo>
                <a:lnTo>
                  <a:pt x="476" y="110"/>
                </a:lnTo>
                <a:lnTo>
                  <a:pt x="476" y="106"/>
                </a:lnTo>
                <a:lnTo>
                  <a:pt x="476" y="104"/>
                </a:lnTo>
                <a:lnTo>
                  <a:pt x="472" y="98"/>
                </a:lnTo>
                <a:lnTo>
                  <a:pt x="469" y="96"/>
                </a:lnTo>
                <a:lnTo>
                  <a:pt x="468" y="92"/>
                </a:lnTo>
                <a:lnTo>
                  <a:pt x="467" y="89"/>
                </a:lnTo>
                <a:lnTo>
                  <a:pt x="468" y="82"/>
                </a:lnTo>
                <a:lnTo>
                  <a:pt x="469" y="70"/>
                </a:lnTo>
                <a:lnTo>
                  <a:pt x="468" y="70"/>
                </a:lnTo>
                <a:lnTo>
                  <a:pt x="468" y="69"/>
                </a:lnTo>
                <a:lnTo>
                  <a:pt x="468" y="68"/>
                </a:lnTo>
                <a:lnTo>
                  <a:pt x="465" y="68"/>
                </a:lnTo>
                <a:lnTo>
                  <a:pt x="464" y="69"/>
                </a:lnTo>
                <a:lnTo>
                  <a:pt x="460" y="63"/>
                </a:lnTo>
                <a:lnTo>
                  <a:pt x="456" y="56"/>
                </a:lnTo>
                <a:lnTo>
                  <a:pt x="451" y="61"/>
                </a:lnTo>
                <a:lnTo>
                  <a:pt x="447" y="64"/>
                </a:lnTo>
                <a:lnTo>
                  <a:pt x="443" y="61"/>
                </a:lnTo>
                <a:lnTo>
                  <a:pt x="443" y="52"/>
                </a:lnTo>
                <a:lnTo>
                  <a:pt x="444" y="45"/>
                </a:lnTo>
                <a:lnTo>
                  <a:pt x="444" y="43"/>
                </a:lnTo>
                <a:lnTo>
                  <a:pt x="443" y="41"/>
                </a:lnTo>
                <a:lnTo>
                  <a:pt x="443" y="37"/>
                </a:lnTo>
                <a:lnTo>
                  <a:pt x="442" y="34"/>
                </a:lnTo>
                <a:lnTo>
                  <a:pt x="442" y="30"/>
                </a:lnTo>
                <a:lnTo>
                  <a:pt x="438" y="28"/>
                </a:lnTo>
                <a:lnTo>
                  <a:pt x="436" y="25"/>
                </a:lnTo>
                <a:lnTo>
                  <a:pt x="436" y="22"/>
                </a:lnTo>
                <a:lnTo>
                  <a:pt x="436" y="18"/>
                </a:lnTo>
                <a:lnTo>
                  <a:pt x="434" y="17"/>
                </a:lnTo>
                <a:lnTo>
                  <a:pt x="431" y="16"/>
                </a:lnTo>
                <a:lnTo>
                  <a:pt x="431" y="14"/>
                </a:lnTo>
                <a:lnTo>
                  <a:pt x="431" y="10"/>
                </a:lnTo>
                <a:lnTo>
                  <a:pt x="429" y="9"/>
                </a:lnTo>
                <a:lnTo>
                  <a:pt x="427" y="7"/>
                </a:lnTo>
                <a:lnTo>
                  <a:pt x="426" y="3"/>
                </a:lnTo>
                <a:lnTo>
                  <a:pt x="424" y="0"/>
                </a:lnTo>
                <a:lnTo>
                  <a:pt x="422" y="0"/>
                </a:lnTo>
                <a:lnTo>
                  <a:pt x="421" y="1"/>
                </a:lnTo>
                <a:lnTo>
                  <a:pt x="419" y="0"/>
                </a:lnTo>
                <a:lnTo>
                  <a:pt x="419" y="9"/>
                </a:lnTo>
                <a:lnTo>
                  <a:pt x="419" y="13"/>
                </a:lnTo>
                <a:lnTo>
                  <a:pt x="417" y="17"/>
                </a:lnTo>
                <a:lnTo>
                  <a:pt x="415" y="20"/>
                </a:lnTo>
                <a:lnTo>
                  <a:pt x="414" y="22"/>
                </a:lnTo>
                <a:lnTo>
                  <a:pt x="414" y="24"/>
                </a:lnTo>
                <a:lnTo>
                  <a:pt x="414" y="25"/>
                </a:lnTo>
                <a:lnTo>
                  <a:pt x="416" y="27"/>
                </a:lnTo>
                <a:lnTo>
                  <a:pt x="416" y="43"/>
                </a:lnTo>
                <a:lnTo>
                  <a:pt x="415" y="44"/>
                </a:lnTo>
                <a:lnTo>
                  <a:pt x="413" y="47"/>
                </a:lnTo>
                <a:lnTo>
                  <a:pt x="412" y="49"/>
                </a:lnTo>
                <a:lnTo>
                  <a:pt x="412" y="52"/>
                </a:lnTo>
                <a:lnTo>
                  <a:pt x="412" y="61"/>
                </a:lnTo>
                <a:lnTo>
                  <a:pt x="414" y="71"/>
                </a:lnTo>
                <a:lnTo>
                  <a:pt x="416" y="76"/>
                </a:lnTo>
                <a:lnTo>
                  <a:pt x="413" y="79"/>
                </a:lnTo>
                <a:lnTo>
                  <a:pt x="413" y="84"/>
                </a:lnTo>
                <a:lnTo>
                  <a:pt x="413" y="89"/>
                </a:lnTo>
                <a:lnTo>
                  <a:pt x="409" y="93"/>
                </a:lnTo>
                <a:lnTo>
                  <a:pt x="407" y="97"/>
                </a:lnTo>
                <a:lnTo>
                  <a:pt x="408" y="99"/>
                </a:lnTo>
                <a:lnTo>
                  <a:pt x="408" y="100"/>
                </a:lnTo>
                <a:lnTo>
                  <a:pt x="407" y="104"/>
                </a:lnTo>
                <a:lnTo>
                  <a:pt x="403" y="111"/>
                </a:lnTo>
                <a:lnTo>
                  <a:pt x="403" y="114"/>
                </a:lnTo>
                <a:lnTo>
                  <a:pt x="403" y="119"/>
                </a:lnTo>
                <a:lnTo>
                  <a:pt x="395" y="121"/>
                </a:lnTo>
                <a:lnTo>
                  <a:pt x="391" y="123"/>
                </a:lnTo>
                <a:lnTo>
                  <a:pt x="387" y="121"/>
                </a:lnTo>
                <a:lnTo>
                  <a:pt x="387" y="119"/>
                </a:lnTo>
                <a:lnTo>
                  <a:pt x="386" y="119"/>
                </a:lnTo>
                <a:lnTo>
                  <a:pt x="382" y="113"/>
                </a:lnTo>
                <a:lnTo>
                  <a:pt x="380" y="109"/>
                </a:lnTo>
                <a:lnTo>
                  <a:pt x="375" y="107"/>
                </a:lnTo>
                <a:lnTo>
                  <a:pt x="372" y="106"/>
                </a:lnTo>
                <a:lnTo>
                  <a:pt x="368" y="103"/>
                </a:lnTo>
                <a:lnTo>
                  <a:pt x="366" y="99"/>
                </a:lnTo>
                <a:lnTo>
                  <a:pt x="364" y="96"/>
                </a:lnTo>
                <a:lnTo>
                  <a:pt x="360" y="92"/>
                </a:lnTo>
                <a:lnTo>
                  <a:pt x="359" y="92"/>
                </a:lnTo>
                <a:lnTo>
                  <a:pt x="358" y="92"/>
                </a:lnTo>
                <a:lnTo>
                  <a:pt x="354" y="91"/>
                </a:lnTo>
                <a:lnTo>
                  <a:pt x="351" y="89"/>
                </a:lnTo>
                <a:lnTo>
                  <a:pt x="350" y="86"/>
                </a:lnTo>
                <a:lnTo>
                  <a:pt x="347" y="85"/>
                </a:lnTo>
                <a:lnTo>
                  <a:pt x="344" y="86"/>
                </a:lnTo>
                <a:lnTo>
                  <a:pt x="341" y="85"/>
                </a:lnTo>
                <a:lnTo>
                  <a:pt x="339" y="83"/>
                </a:lnTo>
                <a:lnTo>
                  <a:pt x="337" y="79"/>
                </a:lnTo>
                <a:lnTo>
                  <a:pt x="334" y="78"/>
                </a:lnTo>
                <a:lnTo>
                  <a:pt x="332" y="78"/>
                </a:lnTo>
                <a:lnTo>
                  <a:pt x="326" y="72"/>
                </a:lnTo>
                <a:lnTo>
                  <a:pt x="326" y="64"/>
                </a:lnTo>
                <a:lnTo>
                  <a:pt x="329" y="56"/>
                </a:lnTo>
                <a:lnTo>
                  <a:pt x="332" y="55"/>
                </a:lnTo>
                <a:lnTo>
                  <a:pt x="332" y="51"/>
                </a:lnTo>
                <a:lnTo>
                  <a:pt x="332" y="48"/>
                </a:lnTo>
                <a:lnTo>
                  <a:pt x="331" y="41"/>
                </a:lnTo>
                <a:lnTo>
                  <a:pt x="337" y="42"/>
                </a:lnTo>
                <a:lnTo>
                  <a:pt x="339" y="42"/>
                </a:lnTo>
                <a:lnTo>
                  <a:pt x="340" y="42"/>
                </a:lnTo>
                <a:lnTo>
                  <a:pt x="340" y="38"/>
                </a:lnTo>
                <a:lnTo>
                  <a:pt x="338" y="31"/>
                </a:lnTo>
                <a:lnTo>
                  <a:pt x="347" y="28"/>
                </a:lnTo>
                <a:lnTo>
                  <a:pt x="347" y="25"/>
                </a:lnTo>
                <a:lnTo>
                  <a:pt x="347" y="23"/>
                </a:lnTo>
                <a:lnTo>
                  <a:pt x="344" y="24"/>
                </a:lnTo>
                <a:lnTo>
                  <a:pt x="344" y="22"/>
                </a:lnTo>
                <a:lnTo>
                  <a:pt x="343" y="22"/>
                </a:lnTo>
                <a:lnTo>
                  <a:pt x="344" y="18"/>
                </a:lnTo>
                <a:lnTo>
                  <a:pt x="344" y="16"/>
                </a:lnTo>
                <a:lnTo>
                  <a:pt x="339" y="18"/>
                </a:lnTo>
                <a:lnTo>
                  <a:pt x="334" y="21"/>
                </a:lnTo>
                <a:lnTo>
                  <a:pt x="334" y="24"/>
                </a:lnTo>
                <a:lnTo>
                  <a:pt x="331" y="20"/>
                </a:lnTo>
                <a:lnTo>
                  <a:pt x="329" y="17"/>
                </a:lnTo>
                <a:lnTo>
                  <a:pt x="325" y="17"/>
                </a:lnTo>
                <a:lnTo>
                  <a:pt x="324" y="17"/>
                </a:lnTo>
                <a:lnTo>
                  <a:pt x="322" y="20"/>
                </a:lnTo>
                <a:lnTo>
                  <a:pt x="319" y="20"/>
                </a:lnTo>
                <a:lnTo>
                  <a:pt x="318" y="18"/>
                </a:lnTo>
                <a:lnTo>
                  <a:pt x="316" y="17"/>
                </a:lnTo>
                <a:lnTo>
                  <a:pt x="313" y="17"/>
                </a:lnTo>
                <a:lnTo>
                  <a:pt x="311" y="17"/>
                </a:lnTo>
                <a:lnTo>
                  <a:pt x="307" y="18"/>
                </a:lnTo>
                <a:lnTo>
                  <a:pt x="305" y="15"/>
                </a:lnTo>
                <a:lnTo>
                  <a:pt x="304" y="15"/>
                </a:lnTo>
                <a:lnTo>
                  <a:pt x="302" y="15"/>
                </a:lnTo>
                <a:lnTo>
                  <a:pt x="300" y="16"/>
                </a:lnTo>
                <a:lnTo>
                  <a:pt x="299" y="16"/>
                </a:lnTo>
                <a:lnTo>
                  <a:pt x="297" y="14"/>
                </a:lnTo>
                <a:lnTo>
                  <a:pt x="296" y="10"/>
                </a:lnTo>
                <a:lnTo>
                  <a:pt x="286" y="14"/>
                </a:lnTo>
                <a:lnTo>
                  <a:pt x="284" y="8"/>
                </a:lnTo>
                <a:lnTo>
                  <a:pt x="282" y="7"/>
                </a:lnTo>
                <a:lnTo>
                  <a:pt x="278" y="7"/>
                </a:lnTo>
                <a:lnTo>
                  <a:pt x="274" y="4"/>
                </a:lnTo>
                <a:lnTo>
                  <a:pt x="272" y="6"/>
                </a:lnTo>
                <a:lnTo>
                  <a:pt x="272" y="7"/>
                </a:lnTo>
                <a:lnTo>
                  <a:pt x="277" y="13"/>
                </a:lnTo>
                <a:lnTo>
                  <a:pt x="279" y="13"/>
                </a:lnTo>
                <a:lnTo>
                  <a:pt x="282" y="13"/>
                </a:lnTo>
                <a:lnTo>
                  <a:pt x="284" y="14"/>
                </a:lnTo>
                <a:lnTo>
                  <a:pt x="285" y="17"/>
                </a:lnTo>
                <a:lnTo>
                  <a:pt x="288" y="23"/>
                </a:lnTo>
                <a:lnTo>
                  <a:pt x="285" y="23"/>
                </a:lnTo>
                <a:lnTo>
                  <a:pt x="283" y="28"/>
                </a:lnTo>
                <a:lnTo>
                  <a:pt x="276" y="24"/>
                </a:lnTo>
                <a:lnTo>
                  <a:pt x="271" y="22"/>
                </a:lnTo>
                <a:lnTo>
                  <a:pt x="268" y="23"/>
                </a:lnTo>
                <a:lnTo>
                  <a:pt x="267" y="24"/>
                </a:lnTo>
                <a:lnTo>
                  <a:pt x="265" y="25"/>
                </a:lnTo>
                <a:lnTo>
                  <a:pt x="264" y="22"/>
                </a:lnTo>
                <a:lnTo>
                  <a:pt x="263" y="21"/>
                </a:lnTo>
                <a:lnTo>
                  <a:pt x="258" y="27"/>
                </a:lnTo>
                <a:lnTo>
                  <a:pt x="257" y="25"/>
                </a:lnTo>
                <a:lnTo>
                  <a:pt x="253" y="24"/>
                </a:lnTo>
                <a:lnTo>
                  <a:pt x="254" y="27"/>
                </a:lnTo>
                <a:lnTo>
                  <a:pt x="254" y="29"/>
                </a:lnTo>
                <a:lnTo>
                  <a:pt x="251" y="31"/>
                </a:lnTo>
                <a:lnTo>
                  <a:pt x="248" y="33"/>
                </a:lnTo>
                <a:lnTo>
                  <a:pt x="247" y="35"/>
                </a:lnTo>
                <a:lnTo>
                  <a:pt x="248" y="35"/>
                </a:lnTo>
                <a:lnTo>
                  <a:pt x="253" y="43"/>
                </a:lnTo>
                <a:lnTo>
                  <a:pt x="248" y="43"/>
                </a:lnTo>
                <a:lnTo>
                  <a:pt x="244" y="44"/>
                </a:lnTo>
                <a:lnTo>
                  <a:pt x="243" y="48"/>
                </a:lnTo>
                <a:lnTo>
                  <a:pt x="243" y="55"/>
                </a:lnTo>
                <a:lnTo>
                  <a:pt x="237" y="55"/>
                </a:lnTo>
                <a:lnTo>
                  <a:pt x="237" y="61"/>
                </a:lnTo>
                <a:lnTo>
                  <a:pt x="237" y="65"/>
                </a:lnTo>
                <a:lnTo>
                  <a:pt x="240" y="68"/>
                </a:lnTo>
                <a:lnTo>
                  <a:pt x="241" y="68"/>
                </a:lnTo>
                <a:lnTo>
                  <a:pt x="243" y="69"/>
                </a:lnTo>
                <a:lnTo>
                  <a:pt x="243" y="71"/>
                </a:lnTo>
                <a:lnTo>
                  <a:pt x="243" y="73"/>
                </a:lnTo>
                <a:lnTo>
                  <a:pt x="237" y="72"/>
                </a:lnTo>
                <a:lnTo>
                  <a:pt x="234" y="72"/>
                </a:lnTo>
                <a:lnTo>
                  <a:pt x="233" y="70"/>
                </a:lnTo>
                <a:lnTo>
                  <a:pt x="227" y="68"/>
                </a:lnTo>
                <a:lnTo>
                  <a:pt x="223" y="68"/>
                </a:lnTo>
                <a:lnTo>
                  <a:pt x="222" y="69"/>
                </a:lnTo>
                <a:lnTo>
                  <a:pt x="221" y="70"/>
                </a:lnTo>
                <a:lnTo>
                  <a:pt x="220" y="78"/>
                </a:lnTo>
                <a:lnTo>
                  <a:pt x="219" y="78"/>
                </a:lnTo>
                <a:lnTo>
                  <a:pt x="219" y="79"/>
                </a:lnTo>
                <a:lnTo>
                  <a:pt x="216" y="78"/>
                </a:lnTo>
                <a:lnTo>
                  <a:pt x="216" y="75"/>
                </a:lnTo>
                <a:lnTo>
                  <a:pt x="217" y="71"/>
                </a:lnTo>
                <a:lnTo>
                  <a:pt x="219" y="63"/>
                </a:lnTo>
                <a:lnTo>
                  <a:pt x="216" y="63"/>
                </a:lnTo>
                <a:lnTo>
                  <a:pt x="214" y="57"/>
                </a:lnTo>
                <a:lnTo>
                  <a:pt x="212" y="57"/>
                </a:lnTo>
                <a:lnTo>
                  <a:pt x="210" y="56"/>
                </a:lnTo>
                <a:lnTo>
                  <a:pt x="210" y="54"/>
                </a:lnTo>
                <a:lnTo>
                  <a:pt x="208" y="51"/>
                </a:lnTo>
                <a:lnTo>
                  <a:pt x="206" y="50"/>
                </a:lnTo>
                <a:lnTo>
                  <a:pt x="203" y="49"/>
                </a:lnTo>
                <a:lnTo>
                  <a:pt x="201" y="49"/>
                </a:lnTo>
                <a:lnTo>
                  <a:pt x="196" y="51"/>
                </a:lnTo>
                <a:lnTo>
                  <a:pt x="192" y="55"/>
                </a:lnTo>
                <a:lnTo>
                  <a:pt x="193" y="52"/>
                </a:lnTo>
                <a:lnTo>
                  <a:pt x="192" y="51"/>
                </a:lnTo>
                <a:lnTo>
                  <a:pt x="191" y="62"/>
                </a:lnTo>
                <a:lnTo>
                  <a:pt x="187" y="61"/>
                </a:lnTo>
                <a:lnTo>
                  <a:pt x="187" y="57"/>
                </a:lnTo>
                <a:lnTo>
                  <a:pt x="185" y="62"/>
                </a:lnTo>
                <a:lnTo>
                  <a:pt x="182" y="63"/>
                </a:lnTo>
                <a:lnTo>
                  <a:pt x="180" y="63"/>
                </a:lnTo>
                <a:lnTo>
                  <a:pt x="179" y="65"/>
                </a:lnTo>
                <a:lnTo>
                  <a:pt x="179" y="66"/>
                </a:lnTo>
                <a:lnTo>
                  <a:pt x="180" y="66"/>
                </a:lnTo>
                <a:lnTo>
                  <a:pt x="180" y="68"/>
                </a:lnTo>
                <a:lnTo>
                  <a:pt x="182" y="68"/>
                </a:lnTo>
                <a:lnTo>
                  <a:pt x="182" y="71"/>
                </a:lnTo>
                <a:lnTo>
                  <a:pt x="178" y="72"/>
                </a:lnTo>
                <a:lnTo>
                  <a:pt x="176" y="72"/>
                </a:lnTo>
                <a:lnTo>
                  <a:pt x="178" y="73"/>
                </a:lnTo>
                <a:lnTo>
                  <a:pt x="179" y="78"/>
                </a:lnTo>
                <a:lnTo>
                  <a:pt x="173" y="77"/>
                </a:lnTo>
                <a:lnTo>
                  <a:pt x="167" y="78"/>
                </a:lnTo>
                <a:lnTo>
                  <a:pt x="168" y="83"/>
                </a:lnTo>
                <a:lnTo>
                  <a:pt x="168" y="86"/>
                </a:lnTo>
                <a:lnTo>
                  <a:pt x="167" y="90"/>
                </a:lnTo>
                <a:lnTo>
                  <a:pt x="165" y="93"/>
                </a:lnTo>
                <a:lnTo>
                  <a:pt x="162" y="92"/>
                </a:lnTo>
                <a:lnTo>
                  <a:pt x="160" y="91"/>
                </a:lnTo>
                <a:lnTo>
                  <a:pt x="160" y="87"/>
                </a:lnTo>
                <a:lnTo>
                  <a:pt x="158" y="87"/>
                </a:lnTo>
                <a:lnTo>
                  <a:pt x="157" y="89"/>
                </a:lnTo>
                <a:lnTo>
                  <a:pt x="154" y="90"/>
                </a:lnTo>
                <a:lnTo>
                  <a:pt x="153" y="97"/>
                </a:lnTo>
                <a:lnTo>
                  <a:pt x="153" y="100"/>
                </a:lnTo>
                <a:lnTo>
                  <a:pt x="154" y="104"/>
                </a:lnTo>
                <a:lnTo>
                  <a:pt x="158" y="107"/>
                </a:lnTo>
                <a:lnTo>
                  <a:pt x="153" y="109"/>
                </a:lnTo>
                <a:lnTo>
                  <a:pt x="153" y="112"/>
                </a:lnTo>
                <a:lnTo>
                  <a:pt x="150" y="110"/>
                </a:lnTo>
                <a:lnTo>
                  <a:pt x="147" y="106"/>
                </a:lnTo>
                <a:lnTo>
                  <a:pt x="147" y="102"/>
                </a:lnTo>
                <a:lnTo>
                  <a:pt x="147" y="99"/>
                </a:lnTo>
                <a:lnTo>
                  <a:pt x="146" y="97"/>
                </a:lnTo>
                <a:lnTo>
                  <a:pt x="145" y="96"/>
                </a:lnTo>
                <a:lnTo>
                  <a:pt x="143" y="96"/>
                </a:lnTo>
                <a:lnTo>
                  <a:pt x="143" y="98"/>
                </a:lnTo>
                <a:lnTo>
                  <a:pt x="143" y="100"/>
                </a:lnTo>
                <a:lnTo>
                  <a:pt x="136" y="104"/>
                </a:lnTo>
                <a:lnTo>
                  <a:pt x="134" y="107"/>
                </a:lnTo>
                <a:lnTo>
                  <a:pt x="134" y="112"/>
                </a:lnTo>
                <a:lnTo>
                  <a:pt x="136" y="117"/>
                </a:lnTo>
                <a:lnTo>
                  <a:pt x="136" y="120"/>
                </a:lnTo>
                <a:lnTo>
                  <a:pt x="133" y="120"/>
                </a:lnTo>
                <a:lnTo>
                  <a:pt x="132" y="123"/>
                </a:lnTo>
                <a:lnTo>
                  <a:pt x="132" y="125"/>
                </a:lnTo>
                <a:lnTo>
                  <a:pt x="134" y="125"/>
                </a:lnTo>
                <a:lnTo>
                  <a:pt x="136" y="130"/>
                </a:lnTo>
                <a:lnTo>
                  <a:pt x="130" y="132"/>
                </a:lnTo>
                <a:lnTo>
                  <a:pt x="126" y="135"/>
                </a:lnTo>
                <a:lnTo>
                  <a:pt x="126" y="137"/>
                </a:lnTo>
                <a:lnTo>
                  <a:pt x="126" y="139"/>
                </a:lnTo>
                <a:lnTo>
                  <a:pt x="116" y="151"/>
                </a:lnTo>
                <a:lnTo>
                  <a:pt x="112" y="152"/>
                </a:lnTo>
                <a:lnTo>
                  <a:pt x="109" y="153"/>
                </a:lnTo>
                <a:lnTo>
                  <a:pt x="100" y="154"/>
                </a:lnTo>
                <a:lnTo>
                  <a:pt x="97" y="156"/>
                </a:lnTo>
                <a:lnTo>
                  <a:pt x="93" y="159"/>
                </a:lnTo>
                <a:lnTo>
                  <a:pt x="90" y="158"/>
                </a:lnTo>
                <a:lnTo>
                  <a:pt x="86" y="158"/>
                </a:lnTo>
                <a:lnTo>
                  <a:pt x="84" y="160"/>
                </a:lnTo>
                <a:lnTo>
                  <a:pt x="83" y="162"/>
                </a:lnTo>
                <a:lnTo>
                  <a:pt x="82" y="166"/>
                </a:lnTo>
                <a:lnTo>
                  <a:pt x="81" y="168"/>
                </a:lnTo>
                <a:lnTo>
                  <a:pt x="78" y="168"/>
                </a:lnTo>
                <a:lnTo>
                  <a:pt x="76" y="168"/>
                </a:lnTo>
                <a:lnTo>
                  <a:pt x="72" y="168"/>
                </a:lnTo>
                <a:lnTo>
                  <a:pt x="71" y="171"/>
                </a:lnTo>
                <a:lnTo>
                  <a:pt x="70" y="172"/>
                </a:lnTo>
                <a:lnTo>
                  <a:pt x="67" y="173"/>
                </a:lnTo>
                <a:lnTo>
                  <a:pt x="62" y="173"/>
                </a:lnTo>
                <a:lnTo>
                  <a:pt x="55" y="171"/>
                </a:lnTo>
                <a:lnTo>
                  <a:pt x="53" y="176"/>
                </a:lnTo>
                <a:lnTo>
                  <a:pt x="45" y="176"/>
                </a:lnTo>
                <a:lnTo>
                  <a:pt x="43" y="179"/>
                </a:lnTo>
                <a:lnTo>
                  <a:pt x="41" y="182"/>
                </a:lnTo>
                <a:lnTo>
                  <a:pt x="40" y="185"/>
                </a:lnTo>
                <a:lnTo>
                  <a:pt x="37" y="187"/>
                </a:lnTo>
                <a:lnTo>
                  <a:pt x="35" y="187"/>
                </a:lnTo>
                <a:lnTo>
                  <a:pt x="35" y="189"/>
                </a:lnTo>
                <a:lnTo>
                  <a:pt x="34" y="192"/>
                </a:lnTo>
                <a:lnTo>
                  <a:pt x="33" y="192"/>
                </a:lnTo>
                <a:lnTo>
                  <a:pt x="30" y="192"/>
                </a:lnTo>
                <a:lnTo>
                  <a:pt x="28" y="193"/>
                </a:lnTo>
                <a:lnTo>
                  <a:pt x="27" y="196"/>
                </a:lnTo>
                <a:lnTo>
                  <a:pt x="23" y="201"/>
                </a:lnTo>
                <a:lnTo>
                  <a:pt x="19" y="203"/>
                </a:lnTo>
                <a:lnTo>
                  <a:pt x="14" y="206"/>
                </a:lnTo>
                <a:lnTo>
                  <a:pt x="13" y="203"/>
                </a:lnTo>
                <a:lnTo>
                  <a:pt x="13" y="202"/>
                </a:lnTo>
                <a:lnTo>
                  <a:pt x="14" y="201"/>
                </a:lnTo>
                <a:lnTo>
                  <a:pt x="14" y="200"/>
                </a:lnTo>
                <a:lnTo>
                  <a:pt x="14" y="197"/>
                </a:lnTo>
                <a:lnTo>
                  <a:pt x="14" y="196"/>
                </a:lnTo>
                <a:lnTo>
                  <a:pt x="13" y="196"/>
                </a:lnTo>
                <a:lnTo>
                  <a:pt x="12" y="200"/>
                </a:lnTo>
                <a:lnTo>
                  <a:pt x="10" y="203"/>
                </a:lnTo>
                <a:lnTo>
                  <a:pt x="9" y="206"/>
                </a:lnTo>
                <a:lnTo>
                  <a:pt x="7" y="208"/>
                </a:lnTo>
                <a:lnTo>
                  <a:pt x="7" y="209"/>
                </a:lnTo>
                <a:lnTo>
                  <a:pt x="8" y="211"/>
                </a:lnTo>
                <a:lnTo>
                  <a:pt x="10" y="215"/>
                </a:lnTo>
                <a:lnTo>
                  <a:pt x="9" y="223"/>
                </a:lnTo>
                <a:lnTo>
                  <a:pt x="9" y="222"/>
                </a:lnTo>
                <a:lnTo>
                  <a:pt x="10" y="223"/>
                </a:lnTo>
                <a:lnTo>
                  <a:pt x="10" y="224"/>
                </a:lnTo>
                <a:lnTo>
                  <a:pt x="10" y="228"/>
                </a:lnTo>
                <a:lnTo>
                  <a:pt x="9" y="231"/>
                </a:lnTo>
                <a:lnTo>
                  <a:pt x="6" y="236"/>
                </a:lnTo>
                <a:lnTo>
                  <a:pt x="2" y="236"/>
                </a:lnTo>
                <a:lnTo>
                  <a:pt x="1" y="240"/>
                </a:lnTo>
                <a:lnTo>
                  <a:pt x="3" y="241"/>
                </a:lnTo>
                <a:lnTo>
                  <a:pt x="8" y="244"/>
                </a:lnTo>
                <a:lnTo>
                  <a:pt x="10" y="245"/>
                </a:lnTo>
                <a:lnTo>
                  <a:pt x="12" y="249"/>
                </a:lnTo>
                <a:lnTo>
                  <a:pt x="12" y="252"/>
                </a:lnTo>
                <a:lnTo>
                  <a:pt x="12" y="255"/>
                </a:lnTo>
                <a:lnTo>
                  <a:pt x="12" y="257"/>
                </a:lnTo>
                <a:lnTo>
                  <a:pt x="12" y="259"/>
                </a:lnTo>
                <a:lnTo>
                  <a:pt x="13" y="266"/>
                </a:lnTo>
                <a:lnTo>
                  <a:pt x="15" y="276"/>
                </a:lnTo>
                <a:lnTo>
                  <a:pt x="12" y="275"/>
                </a:lnTo>
                <a:lnTo>
                  <a:pt x="8" y="273"/>
                </a:lnTo>
                <a:lnTo>
                  <a:pt x="8" y="268"/>
                </a:lnTo>
                <a:lnTo>
                  <a:pt x="6" y="268"/>
                </a:lnTo>
                <a:lnTo>
                  <a:pt x="12" y="284"/>
                </a:lnTo>
                <a:lnTo>
                  <a:pt x="10" y="284"/>
                </a:lnTo>
                <a:lnTo>
                  <a:pt x="8" y="284"/>
                </a:lnTo>
                <a:lnTo>
                  <a:pt x="6" y="282"/>
                </a:lnTo>
                <a:lnTo>
                  <a:pt x="5" y="278"/>
                </a:lnTo>
                <a:lnTo>
                  <a:pt x="2" y="269"/>
                </a:lnTo>
                <a:lnTo>
                  <a:pt x="0" y="268"/>
                </a:lnTo>
                <a:lnTo>
                  <a:pt x="1" y="275"/>
                </a:lnTo>
                <a:lnTo>
                  <a:pt x="2" y="282"/>
                </a:lnTo>
                <a:lnTo>
                  <a:pt x="3" y="283"/>
                </a:lnTo>
                <a:lnTo>
                  <a:pt x="5" y="283"/>
                </a:lnTo>
                <a:lnTo>
                  <a:pt x="7" y="286"/>
                </a:lnTo>
                <a:lnTo>
                  <a:pt x="10" y="290"/>
                </a:lnTo>
                <a:lnTo>
                  <a:pt x="13" y="292"/>
                </a:lnTo>
                <a:lnTo>
                  <a:pt x="15" y="296"/>
                </a:lnTo>
                <a:lnTo>
                  <a:pt x="15" y="299"/>
                </a:lnTo>
                <a:lnTo>
                  <a:pt x="16" y="303"/>
                </a:lnTo>
                <a:lnTo>
                  <a:pt x="19" y="304"/>
                </a:lnTo>
                <a:lnTo>
                  <a:pt x="19" y="306"/>
                </a:lnTo>
                <a:lnTo>
                  <a:pt x="17" y="306"/>
                </a:lnTo>
                <a:lnTo>
                  <a:pt x="17" y="307"/>
                </a:lnTo>
                <a:lnTo>
                  <a:pt x="17" y="311"/>
                </a:lnTo>
                <a:lnTo>
                  <a:pt x="19" y="313"/>
                </a:lnTo>
                <a:lnTo>
                  <a:pt x="21" y="316"/>
                </a:lnTo>
                <a:lnTo>
                  <a:pt x="26" y="318"/>
                </a:lnTo>
                <a:lnTo>
                  <a:pt x="24" y="323"/>
                </a:lnTo>
                <a:lnTo>
                  <a:pt x="24" y="326"/>
                </a:lnTo>
                <a:lnTo>
                  <a:pt x="26" y="328"/>
                </a:lnTo>
                <a:lnTo>
                  <a:pt x="28" y="331"/>
                </a:lnTo>
                <a:lnTo>
                  <a:pt x="30" y="333"/>
                </a:lnTo>
                <a:lnTo>
                  <a:pt x="31" y="337"/>
                </a:lnTo>
                <a:lnTo>
                  <a:pt x="30" y="339"/>
                </a:lnTo>
                <a:lnTo>
                  <a:pt x="29" y="340"/>
                </a:lnTo>
                <a:lnTo>
                  <a:pt x="29" y="344"/>
                </a:lnTo>
                <a:lnTo>
                  <a:pt x="29" y="348"/>
                </a:lnTo>
                <a:lnTo>
                  <a:pt x="30" y="355"/>
                </a:lnTo>
                <a:lnTo>
                  <a:pt x="33" y="360"/>
                </a:lnTo>
                <a:lnTo>
                  <a:pt x="35" y="365"/>
                </a:lnTo>
                <a:lnTo>
                  <a:pt x="36" y="368"/>
                </a:lnTo>
                <a:lnTo>
                  <a:pt x="36" y="371"/>
                </a:lnTo>
                <a:lnTo>
                  <a:pt x="36" y="373"/>
                </a:lnTo>
                <a:lnTo>
                  <a:pt x="36" y="376"/>
                </a:lnTo>
                <a:lnTo>
                  <a:pt x="40" y="382"/>
                </a:lnTo>
                <a:lnTo>
                  <a:pt x="38" y="386"/>
                </a:lnTo>
                <a:lnTo>
                  <a:pt x="37" y="388"/>
                </a:lnTo>
                <a:lnTo>
                  <a:pt x="37" y="390"/>
                </a:lnTo>
                <a:lnTo>
                  <a:pt x="38" y="392"/>
                </a:lnTo>
                <a:lnTo>
                  <a:pt x="40" y="393"/>
                </a:lnTo>
                <a:lnTo>
                  <a:pt x="40" y="395"/>
                </a:lnTo>
                <a:lnTo>
                  <a:pt x="36" y="399"/>
                </a:lnTo>
                <a:lnTo>
                  <a:pt x="36" y="404"/>
                </a:lnTo>
                <a:lnTo>
                  <a:pt x="36" y="409"/>
                </a:lnTo>
                <a:lnTo>
                  <a:pt x="36" y="414"/>
                </a:lnTo>
                <a:lnTo>
                  <a:pt x="36" y="420"/>
                </a:lnTo>
                <a:lnTo>
                  <a:pt x="35" y="420"/>
                </a:lnTo>
                <a:lnTo>
                  <a:pt x="34" y="421"/>
                </a:lnTo>
                <a:lnTo>
                  <a:pt x="31" y="417"/>
                </a:lnTo>
                <a:lnTo>
                  <a:pt x="29" y="416"/>
                </a:lnTo>
                <a:lnTo>
                  <a:pt x="28" y="416"/>
                </a:lnTo>
                <a:lnTo>
                  <a:pt x="27" y="416"/>
                </a:lnTo>
                <a:lnTo>
                  <a:pt x="27" y="417"/>
                </a:lnTo>
                <a:lnTo>
                  <a:pt x="27" y="418"/>
                </a:lnTo>
                <a:lnTo>
                  <a:pt x="28" y="423"/>
                </a:lnTo>
                <a:lnTo>
                  <a:pt x="31" y="428"/>
                </a:lnTo>
                <a:lnTo>
                  <a:pt x="34" y="429"/>
                </a:lnTo>
                <a:lnTo>
                  <a:pt x="37" y="430"/>
                </a:lnTo>
                <a:lnTo>
                  <a:pt x="41" y="433"/>
                </a:lnTo>
                <a:lnTo>
                  <a:pt x="43" y="437"/>
                </a:lnTo>
                <a:lnTo>
                  <a:pt x="44" y="438"/>
                </a:lnTo>
                <a:lnTo>
                  <a:pt x="45" y="441"/>
                </a:lnTo>
                <a:lnTo>
                  <a:pt x="50" y="442"/>
                </a:lnTo>
                <a:lnTo>
                  <a:pt x="54" y="442"/>
                </a:lnTo>
                <a:lnTo>
                  <a:pt x="55" y="441"/>
                </a:lnTo>
                <a:lnTo>
                  <a:pt x="58" y="441"/>
                </a:lnTo>
                <a:lnTo>
                  <a:pt x="62" y="441"/>
                </a:lnTo>
                <a:lnTo>
                  <a:pt x="65" y="442"/>
                </a:lnTo>
                <a:lnTo>
                  <a:pt x="69" y="444"/>
                </a:lnTo>
                <a:lnTo>
                  <a:pt x="70" y="441"/>
                </a:lnTo>
                <a:lnTo>
                  <a:pt x="74" y="442"/>
                </a:lnTo>
                <a:lnTo>
                  <a:pt x="82" y="429"/>
                </a:lnTo>
                <a:lnTo>
                  <a:pt x="84" y="429"/>
                </a:lnTo>
                <a:lnTo>
                  <a:pt x="85" y="434"/>
                </a:lnTo>
                <a:lnTo>
                  <a:pt x="88" y="435"/>
                </a:lnTo>
                <a:lnTo>
                  <a:pt x="90" y="435"/>
                </a:lnTo>
                <a:lnTo>
                  <a:pt x="91" y="431"/>
                </a:lnTo>
                <a:lnTo>
                  <a:pt x="91" y="427"/>
                </a:lnTo>
                <a:lnTo>
                  <a:pt x="91" y="424"/>
                </a:lnTo>
                <a:lnTo>
                  <a:pt x="96" y="425"/>
                </a:lnTo>
                <a:lnTo>
                  <a:pt x="100" y="424"/>
                </a:lnTo>
                <a:lnTo>
                  <a:pt x="103" y="422"/>
                </a:lnTo>
                <a:lnTo>
                  <a:pt x="104" y="422"/>
                </a:lnTo>
                <a:lnTo>
                  <a:pt x="105" y="423"/>
                </a:lnTo>
                <a:lnTo>
                  <a:pt x="106" y="423"/>
                </a:lnTo>
                <a:lnTo>
                  <a:pt x="107" y="423"/>
                </a:lnTo>
                <a:lnTo>
                  <a:pt x="109" y="422"/>
                </a:lnTo>
                <a:lnTo>
                  <a:pt x="109" y="421"/>
                </a:lnTo>
                <a:lnTo>
                  <a:pt x="113" y="421"/>
                </a:lnTo>
                <a:lnTo>
                  <a:pt x="117" y="421"/>
                </a:lnTo>
                <a:lnTo>
                  <a:pt x="122" y="422"/>
                </a:lnTo>
                <a:lnTo>
                  <a:pt x="125" y="422"/>
                </a:lnTo>
                <a:lnTo>
                  <a:pt x="126" y="422"/>
                </a:lnTo>
                <a:lnTo>
                  <a:pt x="130" y="421"/>
                </a:lnTo>
                <a:lnTo>
                  <a:pt x="132" y="423"/>
                </a:lnTo>
                <a:lnTo>
                  <a:pt x="133" y="423"/>
                </a:lnTo>
                <a:lnTo>
                  <a:pt x="133" y="421"/>
                </a:lnTo>
                <a:lnTo>
                  <a:pt x="139" y="421"/>
                </a:lnTo>
                <a:lnTo>
                  <a:pt x="143" y="420"/>
                </a:lnTo>
                <a:lnTo>
                  <a:pt x="144" y="421"/>
                </a:lnTo>
                <a:lnTo>
                  <a:pt x="145" y="422"/>
                </a:lnTo>
                <a:lnTo>
                  <a:pt x="146" y="422"/>
                </a:lnTo>
                <a:lnTo>
                  <a:pt x="147" y="422"/>
                </a:lnTo>
                <a:lnTo>
                  <a:pt x="148" y="421"/>
                </a:lnTo>
                <a:lnTo>
                  <a:pt x="151" y="421"/>
                </a:lnTo>
                <a:lnTo>
                  <a:pt x="152" y="421"/>
                </a:lnTo>
                <a:lnTo>
                  <a:pt x="154" y="418"/>
                </a:lnTo>
                <a:lnTo>
                  <a:pt x="157" y="414"/>
                </a:lnTo>
                <a:lnTo>
                  <a:pt x="159" y="409"/>
                </a:lnTo>
                <a:lnTo>
                  <a:pt x="162" y="406"/>
                </a:lnTo>
                <a:lnTo>
                  <a:pt x="164" y="406"/>
                </a:lnTo>
                <a:lnTo>
                  <a:pt x="167" y="406"/>
                </a:lnTo>
                <a:lnTo>
                  <a:pt x="169" y="406"/>
                </a:lnTo>
                <a:lnTo>
                  <a:pt x="172" y="404"/>
                </a:lnTo>
                <a:lnTo>
                  <a:pt x="175" y="397"/>
                </a:lnTo>
                <a:lnTo>
                  <a:pt x="176" y="397"/>
                </a:lnTo>
                <a:lnTo>
                  <a:pt x="178" y="397"/>
                </a:lnTo>
                <a:lnTo>
                  <a:pt x="179" y="399"/>
                </a:lnTo>
                <a:lnTo>
                  <a:pt x="185" y="392"/>
                </a:lnTo>
                <a:lnTo>
                  <a:pt x="193" y="392"/>
                </a:lnTo>
                <a:lnTo>
                  <a:pt x="202" y="392"/>
                </a:lnTo>
                <a:lnTo>
                  <a:pt x="212" y="389"/>
                </a:lnTo>
                <a:lnTo>
                  <a:pt x="219" y="388"/>
                </a:lnTo>
                <a:lnTo>
                  <a:pt x="219" y="386"/>
                </a:lnTo>
                <a:lnTo>
                  <a:pt x="224" y="383"/>
                </a:lnTo>
                <a:lnTo>
                  <a:pt x="227" y="383"/>
                </a:lnTo>
                <a:lnTo>
                  <a:pt x="228" y="383"/>
                </a:lnTo>
                <a:lnTo>
                  <a:pt x="229" y="385"/>
                </a:lnTo>
                <a:lnTo>
                  <a:pt x="230" y="385"/>
                </a:lnTo>
                <a:lnTo>
                  <a:pt x="233" y="382"/>
                </a:lnTo>
                <a:lnTo>
                  <a:pt x="238" y="381"/>
                </a:lnTo>
                <a:lnTo>
                  <a:pt x="244" y="381"/>
                </a:lnTo>
                <a:lnTo>
                  <a:pt x="247" y="379"/>
                </a:lnTo>
                <a:lnTo>
                  <a:pt x="249" y="379"/>
                </a:lnTo>
                <a:lnTo>
                  <a:pt x="251" y="380"/>
                </a:lnTo>
                <a:lnTo>
                  <a:pt x="253" y="380"/>
                </a:lnTo>
                <a:lnTo>
                  <a:pt x="255" y="380"/>
                </a:lnTo>
                <a:lnTo>
                  <a:pt x="257" y="379"/>
                </a:lnTo>
                <a:lnTo>
                  <a:pt x="258" y="378"/>
                </a:lnTo>
                <a:lnTo>
                  <a:pt x="260" y="376"/>
                </a:lnTo>
                <a:lnTo>
                  <a:pt x="262" y="375"/>
                </a:lnTo>
                <a:lnTo>
                  <a:pt x="271" y="381"/>
                </a:lnTo>
                <a:lnTo>
                  <a:pt x="274" y="381"/>
                </a:lnTo>
                <a:lnTo>
                  <a:pt x="274" y="383"/>
                </a:lnTo>
                <a:lnTo>
                  <a:pt x="275" y="387"/>
                </a:lnTo>
                <a:lnTo>
                  <a:pt x="282" y="385"/>
                </a:lnTo>
                <a:lnTo>
                  <a:pt x="285" y="386"/>
                </a:lnTo>
                <a:lnTo>
                  <a:pt x="289" y="387"/>
                </a:lnTo>
                <a:lnTo>
                  <a:pt x="290" y="389"/>
                </a:lnTo>
                <a:lnTo>
                  <a:pt x="293" y="388"/>
                </a:lnTo>
                <a:lnTo>
                  <a:pt x="297" y="387"/>
                </a:lnTo>
                <a:lnTo>
                  <a:pt x="297" y="388"/>
                </a:lnTo>
                <a:lnTo>
                  <a:pt x="299" y="390"/>
                </a:lnTo>
                <a:lnTo>
                  <a:pt x="299" y="396"/>
                </a:lnTo>
                <a:lnTo>
                  <a:pt x="303" y="396"/>
                </a:lnTo>
                <a:lnTo>
                  <a:pt x="305" y="396"/>
                </a:lnTo>
                <a:lnTo>
                  <a:pt x="306" y="399"/>
                </a:lnTo>
                <a:lnTo>
                  <a:pt x="306" y="400"/>
                </a:lnTo>
                <a:lnTo>
                  <a:pt x="305" y="400"/>
                </a:lnTo>
                <a:lnTo>
                  <a:pt x="303" y="406"/>
                </a:lnTo>
                <a:lnTo>
                  <a:pt x="314" y="410"/>
                </a:lnTo>
                <a:lnTo>
                  <a:pt x="313" y="418"/>
                </a:lnTo>
                <a:lnTo>
                  <a:pt x="314" y="421"/>
                </a:lnTo>
                <a:lnTo>
                  <a:pt x="316" y="424"/>
                </a:lnTo>
                <a:lnTo>
                  <a:pt x="318" y="425"/>
                </a:lnTo>
                <a:lnTo>
                  <a:pt x="320" y="427"/>
                </a:lnTo>
                <a:lnTo>
                  <a:pt x="320" y="428"/>
                </a:lnTo>
                <a:lnTo>
                  <a:pt x="320" y="429"/>
                </a:lnTo>
                <a:lnTo>
                  <a:pt x="319" y="430"/>
                </a:lnTo>
                <a:lnTo>
                  <a:pt x="324" y="435"/>
                </a:lnTo>
                <a:lnTo>
                  <a:pt x="326" y="434"/>
                </a:lnTo>
                <a:lnTo>
                  <a:pt x="330" y="434"/>
                </a:lnTo>
                <a:lnTo>
                  <a:pt x="332" y="428"/>
                </a:lnTo>
                <a:lnTo>
                  <a:pt x="334" y="425"/>
                </a:lnTo>
                <a:lnTo>
                  <a:pt x="337" y="423"/>
                </a:lnTo>
                <a:lnTo>
                  <a:pt x="337" y="421"/>
                </a:lnTo>
                <a:lnTo>
                  <a:pt x="344" y="417"/>
                </a:lnTo>
                <a:lnTo>
                  <a:pt x="348" y="415"/>
                </a:lnTo>
                <a:lnTo>
                  <a:pt x="351" y="414"/>
                </a:lnTo>
                <a:lnTo>
                  <a:pt x="351" y="410"/>
                </a:lnTo>
                <a:lnTo>
                  <a:pt x="352" y="408"/>
                </a:lnTo>
                <a:lnTo>
                  <a:pt x="354" y="407"/>
                </a:lnTo>
                <a:lnTo>
                  <a:pt x="357" y="406"/>
                </a:lnTo>
                <a:lnTo>
                  <a:pt x="355" y="413"/>
                </a:lnTo>
                <a:lnTo>
                  <a:pt x="355" y="420"/>
                </a:lnTo>
                <a:lnTo>
                  <a:pt x="352" y="423"/>
                </a:lnTo>
                <a:lnTo>
                  <a:pt x="351" y="428"/>
                </a:lnTo>
                <a:lnTo>
                  <a:pt x="350" y="431"/>
                </a:lnTo>
                <a:lnTo>
                  <a:pt x="351" y="441"/>
                </a:lnTo>
                <a:lnTo>
                  <a:pt x="346" y="444"/>
                </a:lnTo>
                <a:lnTo>
                  <a:pt x="344" y="444"/>
                </a:lnTo>
                <a:lnTo>
                  <a:pt x="341" y="444"/>
                </a:lnTo>
                <a:lnTo>
                  <a:pt x="341" y="449"/>
                </a:lnTo>
                <a:lnTo>
                  <a:pt x="343" y="448"/>
                </a:lnTo>
                <a:lnTo>
                  <a:pt x="344" y="449"/>
                </a:lnTo>
                <a:lnTo>
                  <a:pt x="345" y="449"/>
                </a:lnTo>
                <a:lnTo>
                  <a:pt x="346" y="448"/>
                </a:lnTo>
                <a:lnTo>
                  <a:pt x="347" y="447"/>
                </a:lnTo>
                <a:lnTo>
                  <a:pt x="350" y="447"/>
                </a:lnTo>
                <a:lnTo>
                  <a:pt x="353" y="447"/>
                </a:lnTo>
                <a:lnTo>
                  <a:pt x="354" y="443"/>
                </a:lnTo>
                <a:lnTo>
                  <a:pt x="354" y="440"/>
                </a:lnTo>
                <a:lnTo>
                  <a:pt x="354" y="436"/>
                </a:lnTo>
                <a:lnTo>
                  <a:pt x="357" y="431"/>
                </a:lnTo>
                <a:lnTo>
                  <a:pt x="358" y="430"/>
                </a:lnTo>
                <a:lnTo>
                  <a:pt x="359" y="430"/>
                </a:lnTo>
                <a:lnTo>
                  <a:pt x="361" y="429"/>
                </a:lnTo>
                <a:lnTo>
                  <a:pt x="361" y="433"/>
                </a:lnTo>
                <a:lnTo>
                  <a:pt x="361" y="436"/>
                </a:lnTo>
                <a:lnTo>
                  <a:pt x="364" y="438"/>
                </a:lnTo>
                <a:lnTo>
                  <a:pt x="366" y="441"/>
                </a:lnTo>
                <a:lnTo>
                  <a:pt x="366" y="449"/>
                </a:lnTo>
                <a:lnTo>
                  <a:pt x="365" y="459"/>
                </a:lnTo>
                <a:lnTo>
                  <a:pt x="369" y="458"/>
                </a:lnTo>
                <a:lnTo>
                  <a:pt x="373" y="457"/>
                </a:lnTo>
                <a:lnTo>
                  <a:pt x="374" y="455"/>
                </a:lnTo>
                <a:lnTo>
                  <a:pt x="376" y="455"/>
                </a:lnTo>
                <a:lnTo>
                  <a:pt x="379" y="455"/>
                </a:lnTo>
                <a:lnTo>
                  <a:pt x="380" y="464"/>
                </a:lnTo>
                <a:lnTo>
                  <a:pt x="381" y="468"/>
                </a:lnTo>
                <a:lnTo>
                  <a:pt x="383" y="472"/>
                </a:lnTo>
                <a:lnTo>
                  <a:pt x="386" y="473"/>
                </a:lnTo>
                <a:lnTo>
                  <a:pt x="386" y="478"/>
                </a:lnTo>
                <a:lnTo>
                  <a:pt x="385" y="483"/>
                </a:lnTo>
                <a:lnTo>
                  <a:pt x="383" y="487"/>
                </a:lnTo>
                <a:lnTo>
                  <a:pt x="385" y="493"/>
                </a:lnTo>
                <a:lnTo>
                  <a:pt x="386" y="496"/>
                </a:lnTo>
                <a:lnTo>
                  <a:pt x="389" y="498"/>
                </a:lnTo>
                <a:lnTo>
                  <a:pt x="392" y="500"/>
                </a:lnTo>
                <a:lnTo>
                  <a:pt x="394" y="503"/>
                </a:lnTo>
                <a:lnTo>
                  <a:pt x="395" y="505"/>
                </a:lnTo>
                <a:lnTo>
                  <a:pt x="396" y="507"/>
                </a:lnTo>
                <a:lnTo>
                  <a:pt x="399" y="509"/>
                </a:lnTo>
                <a:lnTo>
                  <a:pt x="401" y="507"/>
                </a:lnTo>
                <a:lnTo>
                  <a:pt x="403" y="510"/>
                </a:lnTo>
                <a:lnTo>
                  <a:pt x="406" y="512"/>
                </a:lnTo>
                <a:lnTo>
                  <a:pt x="409" y="513"/>
                </a:lnTo>
                <a:lnTo>
                  <a:pt x="413" y="514"/>
                </a:lnTo>
                <a:lnTo>
                  <a:pt x="414" y="513"/>
                </a:lnTo>
                <a:lnTo>
                  <a:pt x="415" y="512"/>
                </a:lnTo>
                <a:lnTo>
                  <a:pt x="417" y="512"/>
                </a:lnTo>
                <a:close/>
                <a:moveTo>
                  <a:pt x="453" y="562"/>
                </a:moveTo>
                <a:lnTo>
                  <a:pt x="453" y="562"/>
                </a:lnTo>
                <a:lnTo>
                  <a:pt x="451" y="571"/>
                </a:lnTo>
                <a:lnTo>
                  <a:pt x="454" y="576"/>
                </a:lnTo>
                <a:lnTo>
                  <a:pt x="464" y="593"/>
                </a:lnTo>
                <a:lnTo>
                  <a:pt x="464" y="594"/>
                </a:lnTo>
                <a:lnTo>
                  <a:pt x="467" y="595"/>
                </a:lnTo>
                <a:lnTo>
                  <a:pt x="469" y="595"/>
                </a:lnTo>
                <a:lnTo>
                  <a:pt x="467" y="596"/>
                </a:lnTo>
                <a:lnTo>
                  <a:pt x="464" y="596"/>
                </a:lnTo>
                <a:lnTo>
                  <a:pt x="464" y="601"/>
                </a:lnTo>
                <a:lnTo>
                  <a:pt x="464" y="604"/>
                </a:lnTo>
                <a:lnTo>
                  <a:pt x="468" y="608"/>
                </a:lnTo>
                <a:lnTo>
                  <a:pt x="471" y="611"/>
                </a:lnTo>
                <a:lnTo>
                  <a:pt x="471" y="614"/>
                </a:lnTo>
                <a:lnTo>
                  <a:pt x="471" y="615"/>
                </a:lnTo>
                <a:lnTo>
                  <a:pt x="471" y="616"/>
                </a:lnTo>
                <a:lnTo>
                  <a:pt x="475" y="616"/>
                </a:lnTo>
                <a:lnTo>
                  <a:pt x="476" y="616"/>
                </a:lnTo>
                <a:lnTo>
                  <a:pt x="476" y="617"/>
                </a:lnTo>
                <a:lnTo>
                  <a:pt x="476" y="618"/>
                </a:lnTo>
                <a:lnTo>
                  <a:pt x="476" y="620"/>
                </a:lnTo>
                <a:lnTo>
                  <a:pt x="477" y="621"/>
                </a:lnTo>
                <a:lnTo>
                  <a:pt x="477" y="622"/>
                </a:lnTo>
                <a:lnTo>
                  <a:pt x="483" y="622"/>
                </a:lnTo>
                <a:lnTo>
                  <a:pt x="488" y="623"/>
                </a:lnTo>
                <a:lnTo>
                  <a:pt x="488" y="622"/>
                </a:lnTo>
                <a:lnTo>
                  <a:pt x="489" y="620"/>
                </a:lnTo>
                <a:lnTo>
                  <a:pt x="490" y="621"/>
                </a:lnTo>
                <a:lnTo>
                  <a:pt x="491" y="622"/>
                </a:lnTo>
                <a:lnTo>
                  <a:pt x="492" y="621"/>
                </a:lnTo>
                <a:lnTo>
                  <a:pt x="492" y="618"/>
                </a:lnTo>
                <a:lnTo>
                  <a:pt x="492" y="617"/>
                </a:lnTo>
                <a:lnTo>
                  <a:pt x="490" y="618"/>
                </a:lnTo>
                <a:lnTo>
                  <a:pt x="490" y="616"/>
                </a:lnTo>
                <a:lnTo>
                  <a:pt x="489" y="614"/>
                </a:lnTo>
                <a:lnTo>
                  <a:pt x="491" y="613"/>
                </a:lnTo>
                <a:lnTo>
                  <a:pt x="492" y="613"/>
                </a:lnTo>
                <a:lnTo>
                  <a:pt x="492" y="610"/>
                </a:lnTo>
                <a:lnTo>
                  <a:pt x="493" y="610"/>
                </a:lnTo>
                <a:lnTo>
                  <a:pt x="492" y="609"/>
                </a:lnTo>
                <a:lnTo>
                  <a:pt x="495" y="610"/>
                </a:lnTo>
                <a:lnTo>
                  <a:pt x="496" y="610"/>
                </a:lnTo>
                <a:lnTo>
                  <a:pt x="496" y="611"/>
                </a:lnTo>
                <a:lnTo>
                  <a:pt x="498" y="616"/>
                </a:lnTo>
                <a:lnTo>
                  <a:pt x="500" y="614"/>
                </a:lnTo>
                <a:lnTo>
                  <a:pt x="499" y="608"/>
                </a:lnTo>
                <a:lnTo>
                  <a:pt x="500" y="603"/>
                </a:lnTo>
                <a:lnTo>
                  <a:pt x="502" y="592"/>
                </a:lnTo>
                <a:lnTo>
                  <a:pt x="504" y="593"/>
                </a:lnTo>
                <a:lnTo>
                  <a:pt x="505" y="593"/>
                </a:lnTo>
                <a:lnTo>
                  <a:pt x="505" y="592"/>
                </a:lnTo>
                <a:lnTo>
                  <a:pt x="506" y="585"/>
                </a:lnTo>
                <a:lnTo>
                  <a:pt x="505" y="578"/>
                </a:lnTo>
                <a:lnTo>
                  <a:pt x="502" y="565"/>
                </a:lnTo>
                <a:lnTo>
                  <a:pt x="492" y="571"/>
                </a:lnTo>
                <a:lnTo>
                  <a:pt x="490" y="574"/>
                </a:lnTo>
                <a:lnTo>
                  <a:pt x="486" y="574"/>
                </a:lnTo>
                <a:lnTo>
                  <a:pt x="483" y="574"/>
                </a:lnTo>
                <a:lnTo>
                  <a:pt x="477" y="572"/>
                </a:lnTo>
                <a:lnTo>
                  <a:pt x="470" y="568"/>
                </a:lnTo>
                <a:lnTo>
                  <a:pt x="464" y="565"/>
                </a:lnTo>
                <a:lnTo>
                  <a:pt x="462" y="565"/>
                </a:lnTo>
                <a:lnTo>
                  <a:pt x="461" y="566"/>
                </a:lnTo>
                <a:lnTo>
                  <a:pt x="460" y="566"/>
                </a:lnTo>
                <a:lnTo>
                  <a:pt x="456" y="562"/>
                </a:lnTo>
                <a:lnTo>
                  <a:pt x="455" y="562"/>
                </a:lnTo>
                <a:lnTo>
                  <a:pt x="453" y="562"/>
                </a:lnTo>
                <a:close/>
                <a:moveTo>
                  <a:pt x="500" y="546"/>
                </a:moveTo>
                <a:lnTo>
                  <a:pt x="500" y="546"/>
                </a:lnTo>
                <a:lnTo>
                  <a:pt x="500" y="547"/>
                </a:lnTo>
                <a:lnTo>
                  <a:pt x="499" y="549"/>
                </a:lnTo>
                <a:lnTo>
                  <a:pt x="500" y="552"/>
                </a:lnTo>
                <a:lnTo>
                  <a:pt x="502" y="554"/>
                </a:lnTo>
                <a:lnTo>
                  <a:pt x="504" y="556"/>
                </a:lnTo>
                <a:lnTo>
                  <a:pt x="504" y="558"/>
                </a:lnTo>
                <a:lnTo>
                  <a:pt x="507" y="555"/>
                </a:lnTo>
                <a:lnTo>
                  <a:pt x="505" y="549"/>
                </a:lnTo>
                <a:lnTo>
                  <a:pt x="504" y="547"/>
                </a:lnTo>
                <a:lnTo>
                  <a:pt x="500" y="546"/>
                </a:lnTo>
                <a:close/>
                <a:moveTo>
                  <a:pt x="441" y="542"/>
                </a:moveTo>
                <a:lnTo>
                  <a:pt x="441" y="542"/>
                </a:lnTo>
                <a:lnTo>
                  <a:pt x="440" y="547"/>
                </a:lnTo>
                <a:lnTo>
                  <a:pt x="440" y="551"/>
                </a:lnTo>
                <a:lnTo>
                  <a:pt x="441" y="551"/>
                </a:lnTo>
                <a:lnTo>
                  <a:pt x="442" y="551"/>
                </a:lnTo>
                <a:lnTo>
                  <a:pt x="442" y="549"/>
                </a:lnTo>
                <a:lnTo>
                  <a:pt x="443" y="546"/>
                </a:lnTo>
                <a:lnTo>
                  <a:pt x="442" y="544"/>
                </a:lnTo>
                <a:lnTo>
                  <a:pt x="441" y="542"/>
                </a:lnTo>
                <a:close/>
                <a:moveTo>
                  <a:pt x="351" y="459"/>
                </a:moveTo>
                <a:lnTo>
                  <a:pt x="351" y="459"/>
                </a:lnTo>
                <a:lnTo>
                  <a:pt x="347" y="461"/>
                </a:lnTo>
                <a:lnTo>
                  <a:pt x="346" y="462"/>
                </a:lnTo>
                <a:lnTo>
                  <a:pt x="345" y="463"/>
                </a:lnTo>
                <a:lnTo>
                  <a:pt x="346" y="464"/>
                </a:lnTo>
                <a:lnTo>
                  <a:pt x="347" y="465"/>
                </a:lnTo>
                <a:lnTo>
                  <a:pt x="348" y="466"/>
                </a:lnTo>
                <a:lnTo>
                  <a:pt x="352" y="466"/>
                </a:lnTo>
                <a:lnTo>
                  <a:pt x="355" y="466"/>
                </a:lnTo>
                <a:lnTo>
                  <a:pt x="357" y="465"/>
                </a:lnTo>
                <a:lnTo>
                  <a:pt x="358" y="464"/>
                </a:lnTo>
                <a:lnTo>
                  <a:pt x="358" y="463"/>
                </a:lnTo>
                <a:lnTo>
                  <a:pt x="358" y="462"/>
                </a:lnTo>
                <a:lnTo>
                  <a:pt x="354" y="461"/>
                </a:lnTo>
                <a:lnTo>
                  <a:pt x="351" y="459"/>
                </a:lnTo>
                <a:close/>
                <a:moveTo>
                  <a:pt x="322" y="373"/>
                </a:moveTo>
                <a:lnTo>
                  <a:pt x="322" y="373"/>
                </a:lnTo>
                <a:lnTo>
                  <a:pt x="323" y="373"/>
                </a:lnTo>
                <a:lnTo>
                  <a:pt x="322" y="374"/>
                </a:lnTo>
                <a:lnTo>
                  <a:pt x="319" y="375"/>
                </a:lnTo>
                <a:lnTo>
                  <a:pt x="320" y="374"/>
                </a:lnTo>
                <a:lnTo>
                  <a:pt x="322" y="373"/>
                </a:lnTo>
                <a:close/>
                <a:moveTo>
                  <a:pt x="327" y="371"/>
                </a:moveTo>
                <a:lnTo>
                  <a:pt x="327" y="371"/>
                </a:lnTo>
                <a:lnTo>
                  <a:pt x="330" y="373"/>
                </a:lnTo>
                <a:lnTo>
                  <a:pt x="331" y="375"/>
                </a:lnTo>
                <a:lnTo>
                  <a:pt x="331" y="376"/>
                </a:lnTo>
                <a:lnTo>
                  <a:pt x="332" y="380"/>
                </a:lnTo>
                <a:lnTo>
                  <a:pt x="334" y="381"/>
                </a:lnTo>
                <a:lnTo>
                  <a:pt x="334" y="383"/>
                </a:lnTo>
                <a:lnTo>
                  <a:pt x="334" y="385"/>
                </a:lnTo>
                <a:lnTo>
                  <a:pt x="333" y="387"/>
                </a:lnTo>
                <a:lnTo>
                  <a:pt x="332" y="386"/>
                </a:lnTo>
                <a:lnTo>
                  <a:pt x="331" y="386"/>
                </a:lnTo>
                <a:lnTo>
                  <a:pt x="330" y="386"/>
                </a:lnTo>
                <a:lnTo>
                  <a:pt x="327" y="371"/>
                </a:lnTo>
                <a:close/>
                <a:moveTo>
                  <a:pt x="351" y="362"/>
                </a:moveTo>
                <a:lnTo>
                  <a:pt x="351" y="362"/>
                </a:lnTo>
                <a:lnTo>
                  <a:pt x="353" y="364"/>
                </a:lnTo>
                <a:lnTo>
                  <a:pt x="355" y="366"/>
                </a:lnTo>
                <a:lnTo>
                  <a:pt x="358" y="371"/>
                </a:lnTo>
                <a:lnTo>
                  <a:pt x="358" y="374"/>
                </a:lnTo>
                <a:lnTo>
                  <a:pt x="357" y="375"/>
                </a:lnTo>
                <a:lnTo>
                  <a:pt x="352" y="368"/>
                </a:lnTo>
                <a:lnTo>
                  <a:pt x="351" y="364"/>
                </a:lnTo>
                <a:lnTo>
                  <a:pt x="351" y="362"/>
                </a:lnTo>
                <a:close/>
                <a:moveTo>
                  <a:pt x="2" y="254"/>
                </a:moveTo>
                <a:lnTo>
                  <a:pt x="3" y="256"/>
                </a:lnTo>
                <a:lnTo>
                  <a:pt x="3" y="255"/>
                </a:lnTo>
                <a:lnTo>
                  <a:pt x="2" y="254"/>
                </a:lnTo>
                <a:close/>
                <a:moveTo>
                  <a:pt x="382" y="98"/>
                </a:moveTo>
                <a:lnTo>
                  <a:pt x="382" y="105"/>
                </a:lnTo>
                <a:lnTo>
                  <a:pt x="386" y="100"/>
                </a:lnTo>
                <a:lnTo>
                  <a:pt x="386" y="99"/>
                </a:lnTo>
                <a:lnTo>
                  <a:pt x="382" y="98"/>
                </a:lnTo>
                <a:close/>
                <a:moveTo>
                  <a:pt x="341" y="49"/>
                </a:moveTo>
                <a:lnTo>
                  <a:pt x="341" y="49"/>
                </a:lnTo>
                <a:lnTo>
                  <a:pt x="341" y="50"/>
                </a:lnTo>
                <a:lnTo>
                  <a:pt x="339" y="50"/>
                </a:lnTo>
                <a:lnTo>
                  <a:pt x="339" y="55"/>
                </a:lnTo>
                <a:lnTo>
                  <a:pt x="339" y="58"/>
                </a:lnTo>
                <a:lnTo>
                  <a:pt x="341" y="58"/>
                </a:lnTo>
                <a:lnTo>
                  <a:pt x="347" y="58"/>
                </a:lnTo>
                <a:lnTo>
                  <a:pt x="346" y="57"/>
                </a:lnTo>
                <a:lnTo>
                  <a:pt x="345" y="56"/>
                </a:lnTo>
                <a:lnTo>
                  <a:pt x="345" y="54"/>
                </a:lnTo>
                <a:lnTo>
                  <a:pt x="346" y="52"/>
                </a:lnTo>
                <a:lnTo>
                  <a:pt x="346" y="51"/>
                </a:lnTo>
                <a:lnTo>
                  <a:pt x="346" y="50"/>
                </a:lnTo>
                <a:lnTo>
                  <a:pt x="344" y="49"/>
                </a:lnTo>
                <a:lnTo>
                  <a:pt x="341" y="49"/>
                </a:lnTo>
                <a:close/>
                <a:moveTo>
                  <a:pt x="249" y="9"/>
                </a:moveTo>
                <a:lnTo>
                  <a:pt x="249" y="9"/>
                </a:lnTo>
                <a:lnTo>
                  <a:pt x="249" y="13"/>
                </a:lnTo>
                <a:lnTo>
                  <a:pt x="248" y="15"/>
                </a:lnTo>
                <a:lnTo>
                  <a:pt x="253" y="16"/>
                </a:lnTo>
                <a:lnTo>
                  <a:pt x="253" y="13"/>
                </a:lnTo>
                <a:lnTo>
                  <a:pt x="249" y="9"/>
                </a:lnTo>
                <a:close/>
                <a:moveTo>
                  <a:pt x="262" y="7"/>
                </a:moveTo>
                <a:lnTo>
                  <a:pt x="261" y="10"/>
                </a:lnTo>
                <a:lnTo>
                  <a:pt x="258" y="10"/>
                </a:lnTo>
                <a:lnTo>
                  <a:pt x="256" y="10"/>
                </a:lnTo>
                <a:lnTo>
                  <a:pt x="256" y="14"/>
                </a:lnTo>
                <a:lnTo>
                  <a:pt x="260" y="14"/>
                </a:lnTo>
                <a:lnTo>
                  <a:pt x="260" y="11"/>
                </a:lnTo>
                <a:lnTo>
                  <a:pt x="261" y="10"/>
                </a:lnTo>
                <a:lnTo>
                  <a:pt x="264" y="11"/>
                </a:lnTo>
                <a:lnTo>
                  <a:pt x="267" y="10"/>
                </a:lnTo>
                <a:lnTo>
                  <a:pt x="265" y="9"/>
                </a:lnTo>
                <a:lnTo>
                  <a:pt x="264" y="8"/>
                </a:lnTo>
                <a:lnTo>
                  <a:pt x="263" y="7"/>
                </a:lnTo>
                <a:lnTo>
                  <a:pt x="262" y="7"/>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31" name="Freeform 591"/>
          <p:cNvSpPr>
            <a:spLocks noEditPoints="1"/>
          </p:cNvSpPr>
          <p:nvPr/>
        </p:nvSpPr>
        <p:spPr bwMode="auto">
          <a:xfrm>
            <a:off x="5538788" y="2373313"/>
            <a:ext cx="74612" cy="69850"/>
          </a:xfrm>
          <a:custGeom>
            <a:avLst/>
            <a:gdLst>
              <a:gd name="T0" fmla="*/ 2147483647 w 49"/>
              <a:gd name="T1" fmla="*/ 2147483647 h 50"/>
              <a:gd name="T2" fmla="*/ 2147483647 w 49"/>
              <a:gd name="T3" fmla="*/ 2147483647 h 50"/>
              <a:gd name="T4" fmla="*/ 2147483647 w 49"/>
              <a:gd name="T5" fmla="*/ 2147483647 h 50"/>
              <a:gd name="T6" fmla="*/ 2147483647 w 49"/>
              <a:gd name="T7" fmla="*/ 2147483647 h 50"/>
              <a:gd name="T8" fmla="*/ 2147483647 w 49"/>
              <a:gd name="T9" fmla="*/ 2147483647 h 50"/>
              <a:gd name="T10" fmla="*/ 0 w 49"/>
              <a:gd name="T11" fmla="*/ 2147483647 h 50"/>
              <a:gd name="T12" fmla="*/ 2147483647 w 49"/>
              <a:gd name="T13" fmla="*/ 2147483647 h 50"/>
              <a:gd name="T14" fmla="*/ 2147483647 w 49"/>
              <a:gd name="T15" fmla="*/ 2147483647 h 50"/>
              <a:gd name="T16" fmla="*/ 2147483647 w 49"/>
              <a:gd name="T17" fmla="*/ 2147483647 h 50"/>
              <a:gd name="T18" fmla="*/ 2147483647 w 49"/>
              <a:gd name="T19" fmla="*/ 2147483647 h 50"/>
              <a:gd name="T20" fmla="*/ 2147483647 w 49"/>
              <a:gd name="T21" fmla="*/ 2147483647 h 50"/>
              <a:gd name="T22" fmla="*/ 2147483647 w 49"/>
              <a:gd name="T23" fmla="*/ 2147483647 h 50"/>
              <a:gd name="T24" fmla="*/ 2147483647 w 49"/>
              <a:gd name="T25" fmla="*/ 2147483647 h 50"/>
              <a:gd name="T26" fmla="*/ 2147483647 w 49"/>
              <a:gd name="T27" fmla="*/ 2147483647 h 50"/>
              <a:gd name="T28" fmla="*/ 2147483647 w 49"/>
              <a:gd name="T29" fmla="*/ 2147483647 h 50"/>
              <a:gd name="T30" fmla="*/ 2147483647 w 49"/>
              <a:gd name="T31" fmla="*/ 2147483647 h 50"/>
              <a:gd name="T32" fmla="*/ 2147483647 w 49"/>
              <a:gd name="T33" fmla="*/ 2147483647 h 50"/>
              <a:gd name="T34" fmla="*/ 2147483647 w 49"/>
              <a:gd name="T35" fmla="*/ 2147483647 h 50"/>
              <a:gd name="T36" fmla="*/ 2147483647 w 49"/>
              <a:gd name="T37" fmla="*/ 2147483647 h 50"/>
              <a:gd name="T38" fmla="*/ 2147483647 w 49"/>
              <a:gd name="T39" fmla="*/ 2147483647 h 50"/>
              <a:gd name="T40" fmla="*/ 2147483647 w 49"/>
              <a:gd name="T41" fmla="*/ 2147483647 h 50"/>
              <a:gd name="T42" fmla="*/ 2147483647 w 49"/>
              <a:gd name="T43" fmla="*/ 2147483647 h 50"/>
              <a:gd name="T44" fmla="*/ 2147483647 w 49"/>
              <a:gd name="T45" fmla="*/ 2147483647 h 50"/>
              <a:gd name="T46" fmla="*/ 2147483647 w 49"/>
              <a:gd name="T47" fmla="*/ 2147483647 h 50"/>
              <a:gd name="T48" fmla="*/ 2147483647 w 49"/>
              <a:gd name="T49" fmla="*/ 2147483647 h 50"/>
              <a:gd name="T50" fmla="*/ 2147483647 w 49"/>
              <a:gd name="T51" fmla="*/ 2147483647 h 50"/>
              <a:gd name="T52" fmla="*/ 2147483647 w 49"/>
              <a:gd name="T53" fmla="*/ 2147483647 h 50"/>
              <a:gd name="T54" fmla="*/ 2147483647 w 49"/>
              <a:gd name="T55" fmla="*/ 2147483647 h 50"/>
              <a:gd name="T56" fmla="*/ 2147483647 w 49"/>
              <a:gd name="T57" fmla="*/ 2147483647 h 50"/>
              <a:gd name="T58" fmla="*/ 2147483647 w 49"/>
              <a:gd name="T59" fmla="*/ 2147483647 h 50"/>
              <a:gd name="T60" fmla="*/ 2147483647 w 49"/>
              <a:gd name="T61" fmla="*/ 2147483647 h 50"/>
              <a:gd name="T62" fmla="*/ 2147483647 w 49"/>
              <a:gd name="T63" fmla="*/ 2147483647 h 50"/>
              <a:gd name="T64" fmla="*/ 2147483647 w 49"/>
              <a:gd name="T65" fmla="*/ 2147483647 h 50"/>
              <a:gd name="T66" fmla="*/ 2147483647 w 49"/>
              <a:gd name="T67" fmla="*/ 2147483647 h 50"/>
              <a:gd name="T68" fmla="*/ 2147483647 w 49"/>
              <a:gd name="T69" fmla="*/ 0 h 50"/>
              <a:gd name="T70" fmla="*/ 2147483647 w 49"/>
              <a:gd name="T71" fmla="*/ 0 h 50"/>
              <a:gd name="T72" fmla="*/ 2147483647 w 49"/>
              <a:gd name="T73" fmla="*/ 2147483647 h 50"/>
              <a:gd name="T74" fmla="*/ 2147483647 w 49"/>
              <a:gd name="T75" fmla="*/ 2147483647 h 50"/>
              <a:gd name="T76" fmla="*/ 2147483647 w 49"/>
              <a:gd name="T77" fmla="*/ 2147483647 h 50"/>
              <a:gd name="T78" fmla="*/ 2147483647 w 49"/>
              <a:gd name="T79" fmla="*/ 2147483647 h 50"/>
              <a:gd name="T80" fmla="*/ 2147483647 w 49"/>
              <a:gd name="T81" fmla="*/ 2147483647 h 50"/>
              <a:gd name="T82" fmla="*/ 2147483647 w 49"/>
              <a:gd name="T83" fmla="*/ 2147483647 h 50"/>
              <a:gd name="T84" fmla="*/ 2147483647 w 49"/>
              <a:gd name="T85" fmla="*/ 2147483647 h 50"/>
              <a:gd name="T86" fmla="*/ 2147483647 w 49"/>
              <a:gd name="T87" fmla="*/ 2147483647 h 5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9"/>
              <a:gd name="T133" fmla="*/ 0 h 50"/>
              <a:gd name="T134" fmla="*/ 49 w 49"/>
              <a:gd name="T135" fmla="*/ 50 h 5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9" h="50">
                <a:moveTo>
                  <a:pt x="4" y="2"/>
                </a:moveTo>
                <a:lnTo>
                  <a:pt x="4" y="2"/>
                </a:lnTo>
                <a:lnTo>
                  <a:pt x="5" y="6"/>
                </a:lnTo>
                <a:lnTo>
                  <a:pt x="5" y="9"/>
                </a:lnTo>
                <a:lnTo>
                  <a:pt x="5" y="11"/>
                </a:lnTo>
                <a:lnTo>
                  <a:pt x="4" y="12"/>
                </a:lnTo>
                <a:lnTo>
                  <a:pt x="1" y="13"/>
                </a:lnTo>
                <a:lnTo>
                  <a:pt x="1" y="14"/>
                </a:lnTo>
                <a:lnTo>
                  <a:pt x="1" y="17"/>
                </a:lnTo>
                <a:lnTo>
                  <a:pt x="0" y="19"/>
                </a:lnTo>
                <a:lnTo>
                  <a:pt x="0" y="21"/>
                </a:lnTo>
                <a:lnTo>
                  <a:pt x="1" y="23"/>
                </a:lnTo>
                <a:lnTo>
                  <a:pt x="6" y="25"/>
                </a:lnTo>
                <a:lnTo>
                  <a:pt x="17" y="28"/>
                </a:lnTo>
                <a:lnTo>
                  <a:pt x="19" y="31"/>
                </a:lnTo>
                <a:lnTo>
                  <a:pt x="20" y="33"/>
                </a:lnTo>
                <a:lnTo>
                  <a:pt x="21" y="36"/>
                </a:lnTo>
                <a:lnTo>
                  <a:pt x="26" y="36"/>
                </a:lnTo>
                <a:lnTo>
                  <a:pt x="31" y="37"/>
                </a:lnTo>
                <a:lnTo>
                  <a:pt x="32" y="37"/>
                </a:lnTo>
                <a:lnTo>
                  <a:pt x="38" y="41"/>
                </a:lnTo>
                <a:lnTo>
                  <a:pt x="40" y="45"/>
                </a:lnTo>
                <a:lnTo>
                  <a:pt x="41" y="47"/>
                </a:lnTo>
                <a:lnTo>
                  <a:pt x="41" y="50"/>
                </a:lnTo>
                <a:lnTo>
                  <a:pt x="47" y="46"/>
                </a:lnTo>
                <a:lnTo>
                  <a:pt x="49" y="45"/>
                </a:lnTo>
                <a:lnTo>
                  <a:pt x="49" y="44"/>
                </a:lnTo>
                <a:lnTo>
                  <a:pt x="49" y="40"/>
                </a:lnTo>
                <a:lnTo>
                  <a:pt x="48" y="37"/>
                </a:lnTo>
                <a:lnTo>
                  <a:pt x="49" y="34"/>
                </a:lnTo>
                <a:lnTo>
                  <a:pt x="48" y="33"/>
                </a:lnTo>
                <a:lnTo>
                  <a:pt x="47" y="33"/>
                </a:lnTo>
                <a:lnTo>
                  <a:pt x="46" y="34"/>
                </a:lnTo>
                <a:lnTo>
                  <a:pt x="43" y="33"/>
                </a:lnTo>
                <a:lnTo>
                  <a:pt x="41" y="32"/>
                </a:lnTo>
                <a:lnTo>
                  <a:pt x="40" y="31"/>
                </a:lnTo>
                <a:lnTo>
                  <a:pt x="39" y="28"/>
                </a:lnTo>
                <a:lnTo>
                  <a:pt x="42" y="24"/>
                </a:lnTo>
                <a:lnTo>
                  <a:pt x="41" y="23"/>
                </a:lnTo>
                <a:lnTo>
                  <a:pt x="39" y="20"/>
                </a:lnTo>
                <a:lnTo>
                  <a:pt x="32" y="17"/>
                </a:lnTo>
                <a:lnTo>
                  <a:pt x="34" y="14"/>
                </a:lnTo>
                <a:lnTo>
                  <a:pt x="35" y="12"/>
                </a:lnTo>
                <a:lnTo>
                  <a:pt x="35" y="11"/>
                </a:lnTo>
                <a:lnTo>
                  <a:pt x="34" y="11"/>
                </a:lnTo>
                <a:lnTo>
                  <a:pt x="32" y="10"/>
                </a:lnTo>
                <a:lnTo>
                  <a:pt x="31" y="7"/>
                </a:lnTo>
                <a:lnTo>
                  <a:pt x="29" y="5"/>
                </a:lnTo>
                <a:lnTo>
                  <a:pt x="28" y="6"/>
                </a:lnTo>
                <a:lnTo>
                  <a:pt x="27" y="7"/>
                </a:lnTo>
                <a:lnTo>
                  <a:pt x="25" y="7"/>
                </a:lnTo>
                <a:lnTo>
                  <a:pt x="24" y="5"/>
                </a:lnTo>
                <a:lnTo>
                  <a:pt x="22" y="0"/>
                </a:lnTo>
                <a:lnTo>
                  <a:pt x="14" y="0"/>
                </a:lnTo>
                <a:lnTo>
                  <a:pt x="4" y="2"/>
                </a:lnTo>
                <a:close/>
                <a:moveTo>
                  <a:pt x="15" y="19"/>
                </a:moveTo>
                <a:lnTo>
                  <a:pt x="15" y="19"/>
                </a:lnTo>
                <a:lnTo>
                  <a:pt x="19" y="19"/>
                </a:lnTo>
                <a:lnTo>
                  <a:pt x="20" y="20"/>
                </a:lnTo>
                <a:lnTo>
                  <a:pt x="24" y="24"/>
                </a:lnTo>
                <a:lnTo>
                  <a:pt x="21" y="24"/>
                </a:lnTo>
                <a:lnTo>
                  <a:pt x="19" y="25"/>
                </a:lnTo>
                <a:lnTo>
                  <a:pt x="15" y="21"/>
                </a:lnTo>
                <a:lnTo>
                  <a:pt x="14" y="20"/>
                </a:lnTo>
                <a:lnTo>
                  <a:pt x="15" y="19"/>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32" name="Freeform 592"/>
          <p:cNvSpPr>
            <a:spLocks noEditPoints="1"/>
          </p:cNvSpPr>
          <p:nvPr/>
        </p:nvSpPr>
        <p:spPr bwMode="auto">
          <a:xfrm>
            <a:off x="4824413" y="3570288"/>
            <a:ext cx="282575" cy="361950"/>
          </a:xfrm>
          <a:custGeom>
            <a:avLst/>
            <a:gdLst>
              <a:gd name="T0" fmla="*/ 2147483647 w 185"/>
              <a:gd name="T1" fmla="*/ 2147483647 h 257"/>
              <a:gd name="T2" fmla="*/ 2147483647 w 185"/>
              <a:gd name="T3" fmla="*/ 2147483647 h 257"/>
              <a:gd name="T4" fmla="*/ 2147483647 w 185"/>
              <a:gd name="T5" fmla="*/ 2147483647 h 257"/>
              <a:gd name="T6" fmla="*/ 2147483647 w 185"/>
              <a:gd name="T7" fmla="*/ 2147483647 h 257"/>
              <a:gd name="T8" fmla="*/ 2147483647 w 185"/>
              <a:gd name="T9" fmla="*/ 2147483647 h 257"/>
              <a:gd name="T10" fmla="*/ 2147483647 w 185"/>
              <a:gd name="T11" fmla="*/ 2147483647 h 257"/>
              <a:gd name="T12" fmla="*/ 2147483647 w 185"/>
              <a:gd name="T13" fmla="*/ 2147483647 h 257"/>
              <a:gd name="T14" fmla="*/ 2147483647 w 185"/>
              <a:gd name="T15" fmla="*/ 2147483647 h 257"/>
              <a:gd name="T16" fmla="*/ 2147483647 w 185"/>
              <a:gd name="T17" fmla="*/ 2147483647 h 257"/>
              <a:gd name="T18" fmla="*/ 2147483647 w 185"/>
              <a:gd name="T19" fmla="*/ 2147483647 h 257"/>
              <a:gd name="T20" fmla="*/ 2147483647 w 185"/>
              <a:gd name="T21" fmla="*/ 2147483647 h 257"/>
              <a:gd name="T22" fmla="*/ 2147483647 w 185"/>
              <a:gd name="T23" fmla="*/ 2147483647 h 257"/>
              <a:gd name="T24" fmla="*/ 2147483647 w 185"/>
              <a:gd name="T25" fmla="*/ 2147483647 h 257"/>
              <a:gd name="T26" fmla="*/ 2147483647 w 185"/>
              <a:gd name="T27" fmla="*/ 2147483647 h 257"/>
              <a:gd name="T28" fmla="*/ 2147483647 w 185"/>
              <a:gd name="T29" fmla="*/ 2147483647 h 257"/>
              <a:gd name="T30" fmla="*/ 2147483647 w 185"/>
              <a:gd name="T31" fmla="*/ 2147483647 h 257"/>
              <a:gd name="T32" fmla="*/ 2147483647 w 185"/>
              <a:gd name="T33" fmla="*/ 2147483647 h 257"/>
              <a:gd name="T34" fmla="*/ 2147483647 w 185"/>
              <a:gd name="T35" fmla="*/ 2147483647 h 257"/>
              <a:gd name="T36" fmla="*/ 2147483647 w 185"/>
              <a:gd name="T37" fmla="*/ 2147483647 h 257"/>
              <a:gd name="T38" fmla="*/ 2147483647 w 185"/>
              <a:gd name="T39" fmla="*/ 2147483647 h 257"/>
              <a:gd name="T40" fmla="*/ 2147483647 w 185"/>
              <a:gd name="T41" fmla="*/ 2147483647 h 257"/>
              <a:gd name="T42" fmla="*/ 0 w 185"/>
              <a:gd name="T43" fmla="*/ 2147483647 h 257"/>
              <a:gd name="T44" fmla="*/ 2147483647 w 185"/>
              <a:gd name="T45" fmla="*/ 2147483647 h 257"/>
              <a:gd name="T46" fmla="*/ 2147483647 w 185"/>
              <a:gd name="T47" fmla="*/ 2147483647 h 257"/>
              <a:gd name="T48" fmla="*/ 2147483647 w 185"/>
              <a:gd name="T49" fmla="*/ 2147483647 h 257"/>
              <a:gd name="T50" fmla="*/ 2147483647 w 185"/>
              <a:gd name="T51" fmla="*/ 2147483647 h 257"/>
              <a:gd name="T52" fmla="*/ 2147483647 w 185"/>
              <a:gd name="T53" fmla="*/ 2147483647 h 257"/>
              <a:gd name="T54" fmla="*/ 2147483647 w 185"/>
              <a:gd name="T55" fmla="*/ 2147483647 h 257"/>
              <a:gd name="T56" fmla="*/ 2147483647 w 185"/>
              <a:gd name="T57" fmla="*/ 2147483647 h 257"/>
              <a:gd name="T58" fmla="*/ 2147483647 w 185"/>
              <a:gd name="T59" fmla="*/ 2147483647 h 257"/>
              <a:gd name="T60" fmla="*/ 2147483647 w 185"/>
              <a:gd name="T61" fmla="*/ 2147483647 h 257"/>
              <a:gd name="T62" fmla="*/ 2147483647 w 185"/>
              <a:gd name="T63" fmla="*/ 2147483647 h 257"/>
              <a:gd name="T64" fmla="*/ 2147483647 w 185"/>
              <a:gd name="T65" fmla="*/ 2147483647 h 257"/>
              <a:gd name="T66" fmla="*/ 2147483647 w 185"/>
              <a:gd name="T67" fmla="*/ 2147483647 h 257"/>
              <a:gd name="T68" fmla="*/ 2147483647 w 185"/>
              <a:gd name="T69" fmla="*/ 2147483647 h 257"/>
              <a:gd name="T70" fmla="*/ 2147483647 w 185"/>
              <a:gd name="T71" fmla="*/ 2147483647 h 257"/>
              <a:gd name="T72" fmla="*/ 2147483647 w 185"/>
              <a:gd name="T73" fmla="*/ 2147483647 h 257"/>
              <a:gd name="T74" fmla="*/ 2147483647 w 185"/>
              <a:gd name="T75" fmla="*/ 2147483647 h 257"/>
              <a:gd name="T76" fmla="*/ 2147483647 w 185"/>
              <a:gd name="T77" fmla="*/ 2147483647 h 257"/>
              <a:gd name="T78" fmla="*/ 2147483647 w 185"/>
              <a:gd name="T79" fmla="*/ 2147483647 h 257"/>
              <a:gd name="T80" fmla="*/ 2147483647 w 185"/>
              <a:gd name="T81" fmla="*/ 2147483647 h 257"/>
              <a:gd name="T82" fmla="*/ 2147483647 w 185"/>
              <a:gd name="T83" fmla="*/ 2147483647 h 257"/>
              <a:gd name="T84" fmla="*/ 2147483647 w 185"/>
              <a:gd name="T85" fmla="*/ 2147483647 h 257"/>
              <a:gd name="T86" fmla="*/ 2147483647 w 185"/>
              <a:gd name="T87" fmla="*/ 2147483647 h 257"/>
              <a:gd name="T88" fmla="*/ 2147483647 w 185"/>
              <a:gd name="T89" fmla="*/ 2147483647 h 257"/>
              <a:gd name="T90" fmla="*/ 2147483647 w 185"/>
              <a:gd name="T91" fmla="*/ 2147483647 h 257"/>
              <a:gd name="T92" fmla="*/ 2147483647 w 185"/>
              <a:gd name="T93" fmla="*/ 2147483647 h 257"/>
              <a:gd name="T94" fmla="*/ 2147483647 w 185"/>
              <a:gd name="T95" fmla="*/ 2147483647 h 257"/>
              <a:gd name="T96" fmla="*/ 2147483647 w 185"/>
              <a:gd name="T97" fmla="*/ 2147483647 h 257"/>
              <a:gd name="T98" fmla="*/ 2147483647 w 185"/>
              <a:gd name="T99" fmla="*/ 2147483647 h 257"/>
              <a:gd name="T100" fmla="*/ 2147483647 w 185"/>
              <a:gd name="T101" fmla="*/ 2147483647 h 257"/>
              <a:gd name="T102" fmla="*/ 2147483647 w 185"/>
              <a:gd name="T103" fmla="*/ 2147483647 h 257"/>
              <a:gd name="T104" fmla="*/ 2147483647 w 185"/>
              <a:gd name="T105" fmla="*/ 2147483647 h 257"/>
              <a:gd name="T106" fmla="*/ 2147483647 w 185"/>
              <a:gd name="T107" fmla="*/ 2147483647 h 257"/>
              <a:gd name="T108" fmla="*/ 2147483647 w 185"/>
              <a:gd name="T109" fmla="*/ 2147483647 h 257"/>
              <a:gd name="T110" fmla="*/ 2147483647 w 185"/>
              <a:gd name="T111" fmla="*/ 2147483647 h 257"/>
              <a:gd name="T112" fmla="*/ 2147483647 w 185"/>
              <a:gd name="T113" fmla="*/ 2147483647 h 25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85"/>
              <a:gd name="T172" fmla="*/ 0 h 257"/>
              <a:gd name="T173" fmla="*/ 185 w 185"/>
              <a:gd name="T174" fmla="*/ 257 h 25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85" h="257">
                <a:moveTo>
                  <a:pt x="9" y="17"/>
                </a:moveTo>
                <a:lnTo>
                  <a:pt x="13" y="15"/>
                </a:lnTo>
                <a:lnTo>
                  <a:pt x="14" y="14"/>
                </a:lnTo>
                <a:lnTo>
                  <a:pt x="16" y="13"/>
                </a:lnTo>
                <a:lnTo>
                  <a:pt x="14" y="10"/>
                </a:lnTo>
                <a:lnTo>
                  <a:pt x="13" y="8"/>
                </a:lnTo>
                <a:lnTo>
                  <a:pt x="14" y="7"/>
                </a:lnTo>
                <a:lnTo>
                  <a:pt x="16" y="4"/>
                </a:lnTo>
                <a:lnTo>
                  <a:pt x="19" y="2"/>
                </a:lnTo>
                <a:lnTo>
                  <a:pt x="17" y="0"/>
                </a:lnTo>
                <a:lnTo>
                  <a:pt x="16" y="0"/>
                </a:lnTo>
                <a:lnTo>
                  <a:pt x="12" y="1"/>
                </a:lnTo>
                <a:lnTo>
                  <a:pt x="11" y="3"/>
                </a:lnTo>
                <a:lnTo>
                  <a:pt x="11" y="4"/>
                </a:lnTo>
                <a:lnTo>
                  <a:pt x="9" y="4"/>
                </a:lnTo>
                <a:lnTo>
                  <a:pt x="4" y="6"/>
                </a:lnTo>
                <a:lnTo>
                  <a:pt x="3" y="7"/>
                </a:lnTo>
                <a:lnTo>
                  <a:pt x="3" y="9"/>
                </a:lnTo>
                <a:lnTo>
                  <a:pt x="3" y="11"/>
                </a:lnTo>
                <a:lnTo>
                  <a:pt x="3" y="13"/>
                </a:lnTo>
                <a:lnTo>
                  <a:pt x="4" y="15"/>
                </a:lnTo>
                <a:lnTo>
                  <a:pt x="9" y="17"/>
                </a:lnTo>
                <a:close/>
                <a:moveTo>
                  <a:pt x="12" y="36"/>
                </a:moveTo>
                <a:lnTo>
                  <a:pt x="12" y="36"/>
                </a:lnTo>
                <a:lnTo>
                  <a:pt x="13" y="42"/>
                </a:lnTo>
                <a:lnTo>
                  <a:pt x="17" y="54"/>
                </a:lnTo>
                <a:lnTo>
                  <a:pt x="19" y="55"/>
                </a:lnTo>
                <a:lnTo>
                  <a:pt x="20" y="56"/>
                </a:lnTo>
                <a:lnTo>
                  <a:pt x="21" y="59"/>
                </a:lnTo>
                <a:lnTo>
                  <a:pt x="21" y="62"/>
                </a:lnTo>
                <a:lnTo>
                  <a:pt x="21" y="64"/>
                </a:lnTo>
                <a:lnTo>
                  <a:pt x="21" y="66"/>
                </a:lnTo>
                <a:lnTo>
                  <a:pt x="24" y="68"/>
                </a:lnTo>
                <a:lnTo>
                  <a:pt x="25" y="70"/>
                </a:lnTo>
                <a:lnTo>
                  <a:pt x="25" y="71"/>
                </a:lnTo>
                <a:lnTo>
                  <a:pt x="25" y="73"/>
                </a:lnTo>
                <a:lnTo>
                  <a:pt x="24" y="75"/>
                </a:lnTo>
                <a:lnTo>
                  <a:pt x="24" y="77"/>
                </a:lnTo>
                <a:lnTo>
                  <a:pt x="27" y="80"/>
                </a:lnTo>
                <a:lnTo>
                  <a:pt x="27" y="82"/>
                </a:lnTo>
                <a:lnTo>
                  <a:pt x="26" y="83"/>
                </a:lnTo>
                <a:lnTo>
                  <a:pt x="25" y="83"/>
                </a:lnTo>
                <a:lnTo>
                  <a:pt x="25" y="85"/>
                </a:lnTo>
                <a:lnTo>
                  <a:pt x="26" y="85"/>
                </a:lnTo>
                <a:lnTo>
                  <a:pt x="26" y="86"/>
                </a:lnTo>
                <a:lnTo>
                  <a:pt x="23" y="89"/>
                </a:lnTo>
                <a:lnTo>
                  <a:pt x="23" y="101"/>
                </a:lnTo>
                <a:lnTo>
                  <a:pt x="25" y="106"/>
                </a:lnTo>
                <a:lnTo>
                  <a:pt x="24" y="109"/>
                </a:lnTo>
                <a:lnTo>
                  <a:pt x="24" y="111"/>
                </a:lnTo>
                <a:lnTo>
                  <a:pt x="24" y="112"/>
                </a:lnTo>
                <a:lnTo>
                  <a:pt x="26" y="116"/>
                </a:lnTo>
                <a:lnTo>
                  <a:pt x="30" y="119"/>
                </a:lnTo>
                <a:lnTo>
                  <a:pt x="31" y="126"/>
                </a:lnTo>
                <a:lnTo>
                  <a:pt x="32" y="135"/>
                </a:lnTo>
                <a:lnTo>
                  <a:pt x="31" y="145"/>
                </a:lnTo>
                <a:lnTo>
                  <a:pt x="30" y="152"/>
                </a:lnTo>
                <a:lnTo>
                  <a:pt x="28" y="154"/>
                </a:lnTo>
                <a:lnTo>
                  <a:pt x="25" y="156"/>
                </a:lnTo>
                <a:lnTo>
                  <a:pt x="21" y="160"/>
                </a:lnTo>
                <a:lnTo>
                  <a:pt x="21" y="163"/>
                </a:lnTo>
                <a:lnTo>
                  <a:pt x="21" y="166"/>
                </a:lnTo>
                <a:lnTo>
                  <a:pt x="20" y="168"/>
                </a:lnTo>
                <a:lnTo>
                  <a:pt x="18" y="169"/>
                </a:lnTo>
                <a:lnTo>
                  <a:pt x="16" y="172"/>
                </a:lnTo>
                <a:lnTo>
                  <a:pt x="14" y="173"/>
                </a:lnTo>
                <a:lnTo>
                  <a:pt x="13" y="179"/>
                </a:lnTo>
                <a:lnTo>
                  <a:pt x="13" y="183"/>
                </a:lnTo>
                <a:lnTo>
                  <a:pt x="13" y="188"/>
                </a:lnTo>
                <a:lnTo>
                  <a:pt x="13" y="194"/>
                </a:lnTo>
                <a:lnTo>
                  <a:pt x="10" y="195"/>
                </a:lnTo>
                <a:lnTo>
                  <a:pt x="9" y="197"/>
                </a:lnTo>
                <a:lnTo>
                  <a:pt x="9" y="200"/>
                </a:lnTo>
                <a:lnTo>
                  <a:pt x="9" y="203"/>
                </a:lnTo>
                <a:lnTo>
                  <a:pt x="4" y="209"/>
                </a:lnTo>
                <a:lnTo>
                  <a:pt x="2" y="213"/>
                </a:lnTo>
                <a:lnTo>
                  <a:pt x="0" y="216"/>
                </a:lnTo>
                <a:lnTo>
                  <a:pt x="0" y="220"/>
                </a:lnTo>
                <a:lnTo>
                  <a:pt x="2" y="223"/>
                </a:lnTo>
                <a:lnTo>
                  <a:pt x="3" y="229"/>
                </a:lnTo>
                <a:lnTo>
                  <a:pt x="3" y="231"/>
                </a:lnTo>
                <a:lnTo>
                  <a:pt x="2" y="232"/>
                </a:lnTo>
                <a:lnTo>
                  <a:pt x="0" y="234"/>
                </a:lnTo>
                <a:lnTo>
                  <a:pt x="2" y="241"/>
                </a:lnTo>
                <a:lnTo>
                  <a:pt x="5" y="240"/>
                </a:lnTo>
                <a:lnTo>
                  <a:pt x="9" y="240"/>
                </a:lnTo>
                <a:lnTo>
                  <a:pt x="12" y="241"/>
                </a:lnTo>
                <a:lnTo>
                  <a:pt x="16" y="241"/>
                </a:lnTo>
                <a:lnTo>
                  <a:pt x="17" y="240"/>
                </a:lnTo>
                <a:lnTo>
                  <a:pt x="19" y="237"/>
                </a:lnTo>
                <a:lnTo>
                  <a:pt x="20" y="236"/>
                </a:lnTo>
                <a:lnTo>
                  <a:pt x="24" y="237"/>
                </a:lnTo>
                <a:lnTo>
                  <a:pt x="26" y="238"/>
                </a:lnTo>
                <a:lnTo>
                  <a:pt x="28" y="241"/>
                </a:lnTo>
                <a:lnTo>
                  <a:pt x="94" y="242"/>
                </a:lnTo>
                <a:lnTo>
                  <a:pt x="95" y="245"/>
                </a:lnTo>
                <a:lnTo>
                  <a:pt x="97" y="247"/>
                </a:lnTo>
                <a:lnTo>
                  <a:pt x="100" y="248"/>
                </a:lnTo>
                <a:lnTo>
                  <a:pt x="101" y="249"/>
                </a:lnTo>
                <a:lnTo>
                  <a:pt x="102" y="250"/>
                </a:lnTo>
                <a:lnTo>
                  <a:pt x="103" y="251"/>
                </a:lnTo>
                <a:lnTo>
                  <a:pt x="107" y="251"/>
                </a:lnTo>
                <a:lnTo>
                  <a:pt x="110" y="251"/>
                </a:lnTo>
                <a:lnTo>
                  <a:pt x="113" y="252"/>
                </a:lnTo>
                <a:lnTo>
                  <a:pt x="115" y="254"/>
                </a:lnTo>
                <a:lnTo>
                  <a:pt x="116" y="255"/>
                </a:lnTo>
                <a:lnTo>
                  <a:pt x="117" y="254"/>
                </a:lnTo>
                <a:lnTo>
                  <a:pt x="120" y="254"/>
                </a:lnTo>
                <a:lnTo>
                  <a:pt x="121" y="254"/>
                </a:lnTo>
                <a:lnTo>
                  <a:pt x="122" y="254"/>
                </a:lnTo>
                <a:lnTo>
                  <a:pt x="123" y="254"/>
                </a:lnTo>
                <a:lnTo>
                  <a:pt x="127" y="254"/>
                </a:lnTo>
                <a:lnTo>
                  <a:pt x="130" y="255"/>
                </a:lnTo>
                <a:lnTo>
                  <a:pt x="135" y="257"/>
                </a:lnTo>
                <a:lnTo>
                  <a:pt x="149" y="255"/>
                </a:lnTo>
                <a:lnTo>
                  <a:pt x="170" y="251"/>
                </a:lnTo>
                <a:lnTo>
                  <a:pt x="168" y="251"/>
                </a:lnTo>
                <a:lnTo>
                  <a:pt x="166" y="250"/>
                </a:lnTo>
                <a:lnTo>
                  <a:pt x="165" y="248"/>
                </a:lnTo>
                <a:lnTo>
                  <a:pt x="164" y="243"/>
                </a:lnTo>
                <a:lnTo>
                  <a:pt x="161" y="240"/>
                </a:lnTo>
                <a:lnTo>
                  <a:pt x="155" y="235"/>
                </a:lnTo>
                <a:lnTo>
                  <a:pt x="155" y="232"/>
                </a:lnTo>
                <a:lnTo>
                  <a:pt x="154" y="229"/>
                </a:lnTo>
                <a:lnTo>
                  <a:pt x="151" y="222"/>
                </a:lnTo>
                <a:lnTo>
                  <a:pt x="150" y="221"/>
                </a:lnTo>
                <a:lnTo>
                  <a:pt x="150" y="155"/>
                </a:lnTo>
                <a:lnTo>
                  <a:pt x="182" y="155"/>
                </a:lnTo>
                <a:lnTo>
                  <a:pt x="183" y="149"/>
                </a:lnTo>
                <a:lnTo>
                  <a:pt x="182" y="142"/>
                </a:lnTo>
                <a:lnTo>
                  <a:pt x="182" y="140"/>
                </a:lnTo>
                <a:lnTo>
                  <a:pt x="183" y="139"/>
                </a:lnTo>
                <a:lnTo>
                  <a:pt x="184" y="137"/>
                </a:lnTo>
                <a:lnTo>
                  <a:pt x="185" y="134"/>
                </a:lnTo>
                <a:lnTo>
                  <a:pt x="183" y="127"/>
                </a:lnTo>
                <a:lnTo>
                  <a:pt x="182" y="123"/>
                </a:lnTo>
                <a:lnTo>
                  <a:pt x="178" y="123"/>
                </a:lnTo>
                <a:lnTo>
                  <a:pt x="172" y="123"/>
                </a:lnTo>
                <a:lnTo>
                  <a:pt x="169" y="123"/>
                </a:lnTo>
                <a:lnTo>
                  <a:pt x="166" y="123"/>
                </a:lnTo>
                <a:lnTo>
                  <a:pt x="165" y="124"/>
                </a:lnTo>
                <a:lnTo>
                  <a:pt x="164" y="126"/>
                </a:lnTo>
                <a:lnTo>
                  <a:pt x="163" y="126"/>
                </a:lnTo>
                <a:lnTo>
                  <a:pt x="161" y="125"/>
                </a:lnTo>
                <a:lnTo>
                  <a:pt x="158" y="124"/>
                </a:lnTo>
                <a:lnTo>
                  <a:pt x="157" y="121"/>
                </a:lnTo>
                <a:lnTo>
                  <a:pt x="157" y="119"/>
                </a:lnTo>
                <a:lnTo>
                  <a:pt x="156" y="113"/>
                </a:lnTo>
                <a:lnTo>
                  <a:pt x="156" y="109"/>
                </a:lnTo>
                <a:lnTo>
                  <a:pt x="157" y="105"/>
                </a:lnTo>
                <a:lnTo>
                  <a:pt x="157" y="100"/>
                </a:lnTo>
                <a:lnTo>
                  <a:pt x="157" y="98"/>
                </a:lnTo>
                <a:lnTo>
                  <a:pt x="155" y="97"/>
                </a:lnTo>
                <a:lnTo>
                  <a:pt x="154" y="94"/>
                </a:lnTo>
                <a:lnTo>
                  <a:pt x="154" y="93"/>
                </a:lnTo>
                <a:lnTo>
                  <a:pt x="154" y="91"/>
                </a:lnTo>
                <a:lnTo>
                  <a:pt x="152" y="87"/>
                </a:lnTo>
                <a:lnTo>
                  <a:pt x="150" y="83"/>
                </a:lnTo>
                <a:lnTo>
                  <a:pt x="150" y="78"/>
                </a:lnTo>
                <a:lnTo>
                  <a:pt x="150" y="75"/>
                </a:lnTo>
                <a:lnTo>
                  <a:pt x="150" y="72"/>
                </a:lnTo>
                <a:lnTo>
                  <a:pt x="150" y="70"/>
                </a:lnTo>
                <a:lnTo>
                  <a:pt x="149" y="69"/>
                </a:lnTo>
                <a:lnTo>
                  <a:pt x="147" y="68"/>
                </a:lnTo>
                <a:lnTo>
                  <a:pt x="147" y="65"/>
                </a:lnTo>
                <a:lnTo>
                  <a:pt x="148" y="62"/>
                </a:lnTo>
                <a:lnTo>
                  <a:pt x="148" y="59"/>
                </a:lnTo>
                <a:lnTo>
                  <a:pt x="147" y="57"/>
                </a:lnTo>
                <a:lnTo>
                  <a:pt x="144" y="56"/>
                </a:lnTo>
                <a:lnTo>
                  <a:pt x="140" y="55"/>
                </a:lnTo>
                <a:lnTo>
                  <a:pt x="134" y="56"/>
                </a:lnTo>
                <a:lnTo>
                  <a:pt x="134" y="51"/>
                </a:lnTo>
                <a:lnTo>
                  <a:pt x="134" y="50"/>
                </a:lnTo>
                <a:lnTo>
                  <a:pt x="131" y="50"/>
                </a:lnTo>
                <a:lnTo>
                  <a:pt x="129" y="50"/>
                </a:lnTo>
                <a:lnTo>
                  <a:pt x="126" y="50"/>
                </a:lnTo>
                <a:lnTo>
                  <a:pt x="120" y="49"/>
                </a:lnTo>
                <a:lnTo>
                  <a:pt x="117" y="50"/>
                </a:lnTo>
                <a:lnTo>
                  <a:pt x="116" y="51"/>
                </a:lnTo>
                <a:lnTo>
                  <a:pt x="115" y="54"/>
                </a:lnTo>
                <a:lnTo>
                  <a:pt x="115" y="57"/>
                </a:lnTo>
                <a:lnTo>
                  <a:pt x="116" y="62"/>
                </a:lnTo>
                <a:lnTo>
                  <a:pt x="116" y="64"/>
                </a:lnTo>
                <a:lnTo>
                  <a:pt x="115" y="65"/>
                </a:lnTo>
                <a:lnTo>
                  <a:pt x="113" y="65"/>
                </a:lnTo>
                <a:lnTo>
                  <a:pt x="112" y="64"/>
                </a:lnTo>
                <a:lnTo>
                  <a:pt x="109" y="64"/>
                </a:lnTo>
                <a:lnTo>
                  <a:pt x="108" y="65"/>
                </a:lnTo>
                <a:lnTo>
                  <a:pt x="106" y="68"/>
                </a:lnTo>
                <a:lnTo>
                  <a:pt x="103" y="68"/>
                </a:lnTo>
                <a:lnTo>
                  <a:pt x="97" y="68"/>
                </a:lnTo>
                <a:lnTo>
                  <a:pt x="96" y="68"/>
                </a:lnTo>
                <a:lnTo>
                  <a:pt x="94" y="65"/>
                </a:lnTo>
                <a:lnTo>
                  <a:pt x="90" y="63"/>
                </a:lnTo>
                <a:lnTo>
                  <a:pt x="89" y="58"/>
                </a:lnTo>
                <a:lnTo>
                  <a:pt x="88" y="51"/>
                </a:lnTo>
                <a:lnTo>
                  <a:pt x="87" y="47"/>
                </a:lnTo>
                <a:lnTo>
                  <a:pt x="87" y="43"/>
                </a:lnTo>
                <a:lnTo>
                  <a:pt x="87" y="42"/>
                </a:lnTo>
                <a:lnTo>
                  <a:pt x="87" y="40"/>
                </a:lnTo>
                <a:lnTo>
                  <a:pt x="87" y="37"/>
                </a:lnTo>
                <a:lnTo>
                  <a:pt x="83" y="28"/>
                </a:lnTo>
                <a:lnTo>
                  <a:pt x="54" y="28"/>
                </a:lnTo>
                <a:lnTo>
                  <a:pt x="47" y="28"/>
                </a:lnTo>
                <a:lnTo>
                  <a:pt x="35" y="27"/>
                </a:lnTo>
                <a:lnTo>
                  <a:pt x="30" y="27"/>
                </a:lnTo>
                <a:lnTo>
                  <a:pt x="26" y="28"/>
                </a:lnTo>
                <a:lnTo>
                  <a:pt x="23" y="29"/>
                </a:lnTo>
                <a:lnTo>
                  <a:pt x="20" y="31"/>
                </a:lnTo>
                <a:lnTo>
                  <a:pt x="14" y="35"/>
                </a:lnTo>
                <a:lnTo>
                  <a:pt x="12" y="36"/>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33" name="Freeform 593"/>
          <p:cNvSpPr>
            <a:spLocks/>
          </p:cNvSpPr>
          <p:nvPr/>
        </p:nvSpPr>
        <p:spPr bwMode="auto">
          <a:xfrm>
            <a:off x="4598988" y="2338388"/>
            <a:ext cx="11112" cy="6350"/>
          </a:xfrm>
          <a:custGeom>
            <a:avLst/>
            <a:gdLst>
              <a:gd name="T0" fmla="*/ 2147483647 w 6"/>
              <a:gd name="T1" fmla="*/ 2147483647 h 5"/>
              <a:gd name="T2" fmla="*/ 2147483647 w 6"/>
              <a:gd name="T3" fmla="*/ 2147483647 h 5"/>
              <a:gd name="T4" fmla="*/ 0 w 6"/>
              <a:gd name="T5" fmla="*/ 2147483647 h 5"/>
              <a:gd name="T6" fmla="*/ 0 w 6"/>
              <a:gd name="T7" fmla="*/ 2147483647 h 5"/>
              <a:gd name="T8" fmla="*/ 2147483647 w 6"/>
              <a:gd name="T9" fmla="*/ 2147483647 h 5"/>
              <a:gd name="T10" fmla="*/ 2147483647 w 6"/>
              <a:gd name="T11" fmla="*/ 0 h 5"/>
              <a:gd name="T12" fmla="*/ 2147483647 w 6"/>
              <a:gd name="T13" fmla="*/ 2147483647 h 5"/>
              <a:gd name="T14" fmla="*/ 2147483647 w 6"/>
              <a:gd name="T15" fmla="*/ 2147483647 h 5"/>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5"/>
              <a:gd name="T26" fmla="*/ 6 w 6"/>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5">
                <a:moveTo>
                  <a:pt x="6" y="3"/>
                </a:moveTo>
                <a:lnTo>
                  <a:pt x="2" y="5"/>
                </a:lnTo>
                <a:lnTo>
                  <a:pt x="0" y="2"/>
                </a:lnTo>
                <a:lnTo>
                  <a:pt x="2" y="1"/>
                </a:lnTo>
                <a:lnTo>
                  <a:pt x="4" y="0"/>
                </a:lnTo>
                <a:lnTo>
                  <a:pt x="5" y="2"/>
                </a:lnTo>
                <a:lnTo>
                  <a:pt x="6" y="3"/>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34" name="Freeform 594"/>
          <p:cNvSpPr>
            <a:spLocks/>
          </p:cNvSpPr>
          <p:nvPr/>
        </p:nvSpPr>
        <p:spPr bwMode="auto">
          <a:xfrm>
            <a:off x="4384675" y="2493963"/>
            <a:ext cx="433388" cy="481012"/>
          </a:xfrm>
          <a:custGeom>
            <a:avLst/>
            <a:gdLst>
              <a:gd name="T0" fmla="*/ 2147483647 w 284"/>
              <a:gd name="T1" fmla="*/ 2147483647 h 341"/>
              <a:gd name="T2" fmla="*/ 2147483647 w 284"/>
              <a:gd name="T3" fmla="*/ 2147483647 h 341"/>
              <a:gd name="T4" fmla="*/ 2147483647 w 284"/>
              <a:gd name="T5" fmla="*/ 2147483647 h 341"/>
              <a:gd name="T6" fmla="*/ 2147483647 w 284"/>
              <a:gd name="T7" fmla="*/ 2147483647 h 341"/>
              <a:gd name="T8" fmla="*/ 2147483647 w 284"/>
              <a:gd name="T9" fmla="*/ 2147483647 h 341"/>
              <a:gd name="T10" fmla="*/ 2147483647 w 284"/>
              <a:gd name="T11" fmla="*/ 2147483647 h 341"/>
              <a:gd name="T12" fmla="*/ 2147483647 w 284"/>
              <a:gd name="T13" fmla="*/ 2147483647 h 341"/>
              <a:gd name="T14" fmla="*/ 0 w 284"/>
              <a:gd name="T15" fmla="*/ 2147483647 h 341"/>
              <a:gd name="T16" fmla="*/ 2147483647 w 284"/>
              <a:gd name="T17" fmla="*/ 2147483647 h 341"/>
              <a:gd name="T18" fmla="*/ 2147483647 w 284"/>
              <a:gd name="T19" fmla="*/ 2147483647 h 341"/>
              <a:gd name="T20" fmla="*/ 2147483647 w 284"/>
              <a:gd name="T21" fmla="*/ 2147483647 h 341"/>
              <a:gd name="T22" fmla="*/ 2147483647 w 284"/>
              <a:gd name="T23" fmla="*/ 2147483647 h 341"/>
              <a:gd name="T24" fmla="*/ 2147483647 w 284"/>
              <a:gd name="T25" fmla="*/ 2147483647 h 341"/>
              <a:gd name="T26" fmla="*/ 2147483647 w 284"/>
              <a:gd name="T27" fmla="*/ 2147483647 h 341"/>
              <a:gd name="T28" fmla="*/ 2147483647 w 284"/>
              <a:gd name="T29" fmla="*/ 2147483647 h 341"/>
              <a:gd name="T30" fmla="*/ 2147483647 w 284"/>
              <a:gd name="T31" fmla="*/ 2147483647 h 341"/>
              <a:gd name="T32" fmla="*/ 2147483647 w 284"/>
              <a:gd name="T33" fmla="*/ 2147483647 h 341"/>
              <a:gd name="T34" fmla="*/ 2147483647 w 284"/>
              <a:gd name="T35" fmla="*/ 2147483647 h 341"/>
              <a:gd name="T36" fmla="*/ 2147483647 w 284"/>
              <a:gd name="T37" fmla="*/ 2147483647 h 341"/>
              <a:gd name="T38" fmla="*/ 2147483647 w 284"/>
              <a:gd name="T39" fmla="*/ 2147483647 h 341"/>
              <a:gd name="T40" fmla="*/ 2147483647 w 284"/>
              <a:gd name="T41" fmla="*/ 2147483647 h 341"/>
              <a:gd name="T42" fmla="*/ 2147483647 w 284"/>
              <a:gd name="T43" fmla="*/ 2147483647 h 341"/>
              <a:gd name="T44" fmla="*/ 2147483647 w 284"/>
              <a:gd name="T45" fmla="*/ 2147483647 h 341"/>
              <a:gd name="T46" fmla="*/ 2147483647 w 284"/>
              <a:gd name="T47" fmla="*/ 2147483647 h 341"/>
              <a:gd name="T48" fmla="*/ 2147483647 w 284"/>
              <a:gd name="T49" fmla="*/ 2147483647 h 341"/>
              <a:gd name="T50" fmla="*/ 2147483647 w 284"/>
              <a:gd name="T51" fmla="*/ 2147483647 h 341"/>
              <a:gd name="T52" fmla="*/ 2147483647 w 284"/>
              <a:gd name="T53" fmla="*/ 2147483647 h 341"/>
              <a:gd name="T54" fmla="*/ 2147483647 w 284"/>
              <a:gd name="T55" fmla="*/ 2147483647 h 341"/>
              <a:gd name="T56" fmla="*/ 2147483647 w 284"/>
              <a:gd name="T57" fmla="*/ 2147483647 h 341"/>
              <a:gd name="T58" fmla="*/ 2147483647 w 284"/>
              <a:gd name="T59" fmla="*/ 2147483647 h 341"/>
              <a:gd name="T60" fmla="*/ 2147483647 w 284"/>
              <a:gd name="T61" fmla="*/ 2147483647 h 341"/>
              <a:gd name="T62" fmla="*/ 2147483647 w 284"/>
              <a:gd name="T63" fmla="*/ 2147483647 h 341"/>
              <a:gd name="T64" fmla="*/ 2147483647 w 284"/>
              <a:gd name="T65" fmla="*/ 2147483647 h 341"/>
              <a:gd name="T66" fmla="*/ 2147483647 w 284"/>
              <a:gd name="T67" fmla="*/ 2147483647 h 341"/>
              <a:gd name="T68" fmla="*/ 2147483647 w 284"/>
              <a:gd name="T69" fmla="*/ 2147483647 h 341"/>
              <a:gd name="T70" fmla="*/ 2147483647 w 284"/>
              <a:gd name="T71" fmla="*/ 2147483647 h 341"/>
              <a:gd name="T72" fmla="*/ 2147483647 w 284"/>
              <a:gd name="T73" fmla="*/ 2147483647 h 341"/>
              <a:gd name="T74" fmla="*/ 2147483647 w 284"/>
              <a:gd name="T75" fmla="*/ 0 h 341"/>
              <a:gd name="T76" fmla="*/ 2147483647 w 284"/>
              <a:gd name="T77" fmla="*/ 2147483647 h 341"/>
              <a:gd name="T78" fmla="*/ 2147483647 w 284"/>
              <a:gd name="T79" fmla="*/ 2147483647 h 341"/>
              <a:gd name="T80" fmla="*/ 2147483647 w 284"/>
              <a:gd name="T81" fmla="*/ 2147483647 h 341"/>
              <a:gd name="T82" fmla="*/ 2147483647 w 284"/>
              <a:gd name="T83" fmla="*/ 2147483647 h 341"/>
              <a:gd name="T84" fmla="*/ 2147483647 w 284"/>
              <a:gd name="T85" fmla="*/ 2147483647 h 341"/>
              <a:gd name="T86" fmla="*/ 2147483647 w 284"/>
              <a:gd name="T87" fmla="*/ 2147483647 h 341"/>
              <a:gd name="T88" fmla="*/ 2147483647 w 284"/>
              <a:gd name="T89" fmla="*/ 2147483647 h 341"/>
              <a:gd name="T90" fmla="*/ 2147483647 w 284"/>
              <a:gd name="T91" fmla="*/ 2147483647 h 341"/>
              <a:gd name="T92" fmla="*/ 2147483647 w 284"/>
              <a:gd name="T93" fmla="*/ 2147483647 h 341"/>
              <a:gd name="T94" fmla="*/ 2147483647 w 284"/>
              <a:gd name="T95" fmla="*/ 2147483647 h 341"/>
              <a:gd name="T96" fmla="*/ 2147483647 w 284"/>
              <a:gd name="T97" fmla="*/ 2147483647 h 341"/>
              <a:gd name="T98" fmla="*/ 2147483647 w 284"/>
              <a:gd name="T99" fmla="*/ 2147483647 h 341"/>
              <a:gd name="T100" fmla="*/ 2147483647 w 284"/>
              <a:gd name="T101" fmla="*/ 2147483647 h 341"/>
              <a:gd name="T102" fmla="*/ 2147483647 w 284"/>
              <a:gd name="T103" fmla="*/ 2147483647 h 341"/>
              <a:gd name="T104" fmla="*/ 2147483647 w 284"/>
              <a:gd name="T105" fmla="*/ 2147483647 h 341"/>
              <a:gd name="T106" fmla="*/ 2147483647 w 284"/>
              <a:gd name="T107" fmla="*/ 2147483647 h 341"/>
              <a:gd name="T108" fmla="*/ 2147483647 w 284"/>
              <a:gd name="T109" fmla="*/ 2147483647 h 341"/>
              <a:gd name="T110" fmla="*/ 2147483647 w 284"/>
              <a:gd name="T111" fmla="*/ 2147483647 h 341"/>
              <a:gd name="T112" fmla="*/ 2147483647 w 284"/>
              <a:gd name="T113" fmla="*/ 2147483647 h 341"/>
              <a:gd name="T114" fmla="*/ 2147483647 w 284"/>
              <a:gd name="T115" fmla="*/ 2147483647 h 341"/>
              <a:gd name="T116" fmla="*/ 2147483647 w 284"/>
              <a:gd name="T117" fmla="*/ 2147483647 h 341"/>
              <a:gd name="T118" fmla="*/ 2147483647 w 284"/>
              <a:gd name="T119" fmla="*/ 2147483647 h 341"/>
              <a:gd name="T120" fmla="*/ 2147483647 w 284"/>
              <a:gd name="T121" fmla="*/ 2147483647 h 341"/>
              <a:gd name="T122" fmla="*/ 2147483647 w 284"/>
              <a:gd name="T123" fmla="*/ 2147483647 h 34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84"/>
              <a:gd name="T187" fmla="*/ 0 h 341"/>
              <a:gd name="T188" fmla="*/ 284 w 284"/>
              <a:gd name="T189" fmla="*/ 341 h 34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84" h="341">
                <a:moveTo>
                  <a:pt x="284" y="259"/>
                </a:moveTo>
                <a:lnTo>
                  <a:pt x="205" y="319"/>
                </a:lnTo>
                <a:lnTo>
                  <a:pt x="197" y="333"/>
                </a:lnTo>
                <a:lnTo>
                  <a:pt x="177" y="338"/>
                </a:lnTo>
                <a:lnTo>
                  <a:pt x="169" y="340"/>
                </a:lnTo>
                <a:lnTo>
                  <a:pt x="164" y="341"/>
                </a:lnTo>
                <a:lnTo>
                  <a:pt x="162" y="341"/>
                </a:lnTo>
                <a:lnTo>
                  <a:pt x="162" y="340"/>
                </a:lnTo>
                <a:lnTo>
                  <a:pt x="162" y="337"/>
                </a:lnTo>
                <a:lnTo>
                  <a:pt x="162" y="335"/>
                </a:lnTo>
                <a:lnTo>
                  <a:pt x="162" y="332"/>
                </a:lnTo>
                <a:lnTo>
                  <a:pt x="160" y="330"/>
                </a:lnTo>
                <a:lnTo>
                  <a:pt x="161" y="324"/>
                </a:lnTo>
                <a:lnTo>
                  <a:pt x="161" y="320"/>
                </a:lnTo>
                <a:lnTo>
                  <a:pt x="160" y="318"/>
                </a:lnTo>
                <a:lnTo>
                  <a:pt x="156" y="316"/>
                </a:lnTo>
                <a:lnTo>
                  <a:pt x="152" y="313"/>
                </a:lnTo>
                <a:lnTo>
                  <a:pt x="148" y="312"/>
                </a:lnTo>
                <a:lnTo>
                  <a:pt x="146" y="311"/>
                </a:lnTo>
                <a:lnTo>
                  <a:pt x="143" y="309"/>
                </a:lnTo>
                <a:lnTo>
                  <a:pt x="142" y="306"/>
                </a:lnTo>
                <a:lnTo>
                  <a:pt x="141" y="303"/>
                </a:lnTo>
                <a:lnTo>
                  <a:pt x="49" y="233"/>
                </a:lnTo>
                <a:lnTo>
                  <a:pt x="0" y="195"/>
                </a:lnTo>
                <a:lnTo>
                  <a:pt x="0" y="185"/>
                </a:lnTo>
                <a:lnTo>
                  <a:pt x="0" y="168"/>
                </a:lnTo>
                <a:lnTo>
                  <a:pt x="1" y="167"/>
                </a:lnTo>
                <a:lnTo>
                  <a:pt x="3" y="164"/>
                </a:lnTo>
                <a:lnTo>
                  <a:pt x="7" y="160"/>
                </a:lnTo>
                <a:lnTo>
                  <a:pt x="10" y="155"/>
                </a:lnTo>
                <a:lnTo>
                  <a:pt x="15" y="153"/>
                </a:lnTo>
                <a:lnTo>
                  <a:pt x="22" y="151"/>
                </a:lnTo>
                <a:lnTo>
                  <a:pt x="30" y="148"/>
                </a:lnTo>
                <a:lnTo>
                  <a:pt x="33" y="147"/>
                </a:lnTo>
                <a:lnTo>
                  <a:pt x="37" y="144"/>
                </a:lnTo>
                <a:lnTo>
                  <a:pt x="39" y="141"/>
                </a:lnTo>
                <a:lnTo>
                  <a:pt x="42" y="140"/>
                </a:lnTo>
                <a:lnTo>
                  <a:pt x="43" y="141"/>
                </a:lnTo>
                <a:lnTo>
                  <a:pt x="46" y="140"/>
                </a:lnTo>
                <a:lnTo>
                  <a:pt x="51" y="139"/>
                </a:lnTo>
                <a:lnTo>
                  <a:pt x="56" y="134"/>
                </a:lnTo>
                <a:lnTo>
                  <a:pt x="60" y="131"/>
                </a:lnTo>
                <a:lnTo>
                  <a:pt x="64" y="125"/>
                </a:lnTo>
                <a:lnTo>
                  <a:pt x="67" y="118"/>
                </a:lnTo>
                <a:lnTo>
                  <a:pt x="70" y="118"/>
                </a:lnTo>
                <a:lnTo>
                  <a:pt x="73" y="117"/>
                </a:lnTo>
                <a:lnTo>
                  <a:pt x="77" y="114"/>
                </a:lnTo>
                <a:lnTo>
                  <a:pt x="79" y="112"/>
                </a:lnTo>
                <a:lnTo>
                  <a:pt x="79" y="110"/>
                </a:lnTo>
                <a:lnTo>
                  <a:pt x="79" y="105"/>
                </a:lnTo>
                <a:lnTo>
                  <a:pt x="80" y="103"/>
                </a:lnTo>
                <a:lnTo>
                  <a:pt x="83" y="100"/>
                </a:lnTo>
                <a:lnTo>
                  <a:pt x="85" y="99"/>
                </a:lnTo>
                <a:lnTo>
                  <a:pt x="87" y="97"/>
                </a:lnTo>
                <a:lnTo>
                  <a:pt x="88" y="93"/>
                </a:lnTo>
                <a:lnTo>
                  <a:pt x="92" y="91"/>
                </a:lnTo>
                <a:lnTo>
                  <a:pt x="95" y="90"/>
                </a:lnTo>
                <a:lnTo>
                  <a:pt x="98" y="88"/>
                </a:lnTo>
                <a:lnTo>
                  <a:pt x="99" y="85"/>
                </a:lnTo>
                <a:lnTo>
                  <a:pt x="98" y="84"/>
                </a:lnTo>
                <a:lnTo>
                  <a:pt x="94" y="78"/>
                </a:lnTo>
                <a:lnTo>
                  <a:pt x="92" y="73"/>
                </a:lnTo>
                <a:lnTo>
                  <a:pt x="92" y="69"/>
                </a:lnTo>
                <a:lnTo>
                  <a:pt x="92" y="66"/>
                </a:lnTo>
                <a:lnTo>
                  <a:pt x="90" y="64"/>
                </a:lnTo>
                <a:lnTo>
                  <a:pt x="88" y="63"/>
                </a:lnTo>
                <a:lnTo>
                  <a:pt x="87" y="59"/>
                </a:lnTo>
                <a:lnTo>
                  <a:pt x="88" y="54"/>
                </a:lnTo>
                <a:lnTo>
                  <a:pt x="90" y="48"/>
                </a:lnTo>
                <a:lnTo>
                  <a:pt x="90" y="44"/>
                </a:lnTo>
                <a:lnTo>
                  <a:pt x="87" y="41"/>
                </a:lnTo>
                <a:lnTo>
                  <a:pt x="85" y="37"/>
                </a:lnTo>
                <a:lnTo>
                  <a:pt x="90" y="34"/>
                </a:lnTo>
                <a:lnTo>
                  <a:pt x="93" y="35"/>
                </a:lnTo>
                <a:lnTo>
                  <a:pt x="95" y="34"/>
                </a:lnTo>
                <a:lnTo>
                  <a:pt x="98" y="31"/>
                </a:lnTo>
                <a:lnTo>
                  <a:pt x="100" y="29"/>
                </a:lnTo>
                <a:lnTo>
                  <a:pt x="102" y="26"/>
                </a:lnTo>
                <a:lnTo>
                  <a:pt x="106" y="23"/>
                </a:lnTo>
                <a:lnTo>
                  <a:pt x="109" y="22"/>
                </a:lnTo>
                <a:lnTo>
                  <a:pt x="112" y="22"/>
                </a:lnTo>
                <a:lnTo>
                  <a:pt x="115" y="22"/>
                </a:lnTo>
                <a:lnTo>
                  <a:pt x="118" y="22"/>
                </a:lnTo>
                <a:lnTo>
                  <a:pt x="120" y="21"/>
                </a:lnTo>
                <a:lnTo>
                  <a:pt x="121" y="19"/>
                </a:lnTo>
                <a:lnTo>
                  <a:pt x="122" y="16"/>
                </a:lnTo>
                <a:lnTo>
                  <a:pt x="125" y="15"/>
                </a:lnTo>
                <a:lnTo>
                  <a:pt x="128" y="15"/>
                </a:lnTo>
                <a:lnTo>
                  <a:pt x="131" y="15"/>
                </a:lnTo>
                <a:lnTo>
                  <a:pt x="133" y="15"/>
                </a:lnTo>
                <a:lnTo>
                  <a:pt x="134" y="12"/>
                </a:lnTo>
                <a:lnTo>
                  <a:pt x="138" y="10"/>
                </a:lnTo>
                <a:lnTo>
                  <a:pt x="142" y="8"/>
                </a:lnTo>
                <a:lnTo>
                  <a:pt x="145" y="4"/>
                </a:lnTo>
                <a:lnTo>
                  <a:pt x="148" y="6"/>
                </a:lnTo>
                <a:lnTo>
                  <a:pt x="152" y="6"/>
                </a:lnTo>
                <a:lnTo>
                  <a:pt x="159" y="7"/>
                </a:lnTo>
                <a:lnTo>
                  <a:pt x="163" y="7"/>
                </a:lnTo>
                <a:lnTo>
                  <a:pt x="168" y="6"/>
                </a:lnTo>
                <a:lnTo>
                  <a:pt x="171" y="3"/>
                </a:lnTo>
                <a:lnTo>
                  <a:pt x="176" y="3"/>
                </a:lnTo>
                <a:lnTo>
                  <a:pt x="184" y="3"/>
                </a:lnTo>
                <a:lnTo>
                  <a:pt x="192" y="3"/>
                </a:lnTo>
                <a:lnTo>
                  <a:pt x="194" y="4"/>
                </a:lnTo>
                <a:lnTo>
                  <a:pt x="196" y="4"/>
                </a:lnTo>
                <a:lnTo>
                  <a:pt x="198" y="4"/>
                </a:lnTo>
                <a:lnTo>
                  <a:pt x="201" y="3"/>
                </a:lnTo>
                <a:lnTo>
                  <a:pt x="203" y="3"/>
                </a:lnTo>
                <a:lnTo>
                  <a:pt x="205" y="3"/>
                </a:lnTo>
                <a:lnTo>
                  <a:pt x="207" y="4"/>
                </a:lnTo>
                <a:lnTo>
                  <a:pt x="209" y="4"/>
                </a:lnTo>
                <a:lnTo>
                  <a:pt x="209" y="2"/>
                </a:lnTo>
                <a:lnTo>
                  <a:pt x="212" y="1"/>
                </a:lnTo>
                <a:lnTo>
                  <a:pt x="216" y="0"/>
                </a:lnTo>
                <a:lnTo>
                  <a:pt x="219" y="3"/>
                </a:lnTo>
                <a:lnTo>
                  <a:pt x="222" y="7"/>
                </a:lnTo>
                <a:lnTo>
                  <a:pt x="224" y="7"/>
                </a:lnTo>
                <a:lnTo>
                  <a:pt x="226" y="1"/>
                </a:lnTo>
                <a:lnTo>
                  <a:pt x="233" y="2"/>
                </a:lnTo>
                <a:lnTo>
                  <a:pt x="232" y="8"/>
                </a:lnTo>
                <a:lnTo>
                  <a:pt x="232" y="13"/>
                </a:lnTo>
                <a:lnTo>
                  <a:pt x="235" y="16"/>
                </a:lnTo>
                <a:lnTo>
                  <a:pt x="236" y="17"/>
                </a:lnTo>
                <a:lnTo>
                  <a:pt x="236" y="20"/>
                </a:lnTo>
                <a:lnTo>
                  <a:pt x="236" y="24"/>
                </a:lnTo>
                <a:lnTo>
                  <a:pt x="237" y="31"/>
                </a:lnTo>
                <a:lnTo>
                  <a:pt x="239" y="40"/>
                </a:lnTo>
                <a:lnTo>
                  <a:pt x="239" y="42"/>
                </a:lnTo>
                <a:lnTo>
                  <a:pt x="238" y="44"/>
                </a:lnTo>
                <a:lnTo>
                  <a:pt x="236" y="45"/>
                </a:lnTo>
                <a:lnTo>
                  <a:pt x="236" y="47"/>
                </a:lnTo>
                <a:lnTo>
                  <a:pt x="235" y="50"/>
                </a:lnTo>
                <a:lnTo>
                  <a:pt x="233" y="52"/>
                </a:lnTo>
                <a:lnTo>
                  <a:pt x="231" y="55"/>
                </a:lnTo>
                <a:lnTo>
                  <a:pt x="229" y="56"/>
                </a:lnTo>
                <a:lnTo>
                  <a:pt x="224" y="57"/>
                </a:lnTo>
                <a:lnTo>
                  <a:pt x="223" y="58"/>
                </a:lnTo>
                <a:lnTo>
                  <a:pt x="223" y="61"/>
                </a:lnTo>
                <a:lnTo>
                  <a:pt x="224" y="70"/>
                </a:lnTo>
                <a:lnTo>
                  <a:pt x="226" y="77"/>
                </a:lnTo>
                <a:lnTo>
                  <a:pt x="229" y="77"/>
                </a:lnTo>
                <a:lnTo>
                  <a:pt x="230" y="77"/>
                </a:lnTo>
                <a:lnTo>
                  <a:pt x="232" y="79"/>
                </a:lnTo>
                <a:lnTo>
                  <a:pt x="235" y="86"/>
                </a:lnTo>
                <a:lnTo>
                  <a:pt x="236" y="92"/>
                </a:lnTo>
                <a:lnTo>
                  <a:pt x="244" y="95"/>
                </a:lnTo>
                <a:lnTo>
                  <a:pt x="249" y="127"/>
                </a:lnTo>
                <a:lnTo>
                  <a:pt x="246" y="130"/>
                </a:lnTo>
                <a:lnTo>
                  <a:pt x="246" y="131"/>
                </a:lnTo>
                <a:lnTo>
                  <a:pt x="247" y="133"/>
                </a:lnTo>
                <a:lnTo>
                  <a:pt x="249" y="135"/>
                </a:lnTo>
                <a:lnTo>
                  <a:pt x="247" y="166"/>
                </a:lnTo>
                <a:lnTo>
                  <a:pt x="252" y="172"/>
                </a:lnTo>
                <a:lnTo>
                  <a:pt x="249" y="174"/>
                </a:lnTo>
                <a:lnTo>
                  <a:pt x="247" y="175"/>
                </a:lnTo>
                <a:lnTo>
                  <a:pt x="247" y="176"/>
                </a:lnTo>
                <a:lnTo>
                  <a:pt x="249" y="178"/>
                </a:lnTo>
                <a:lnTo>
                  <a:pt x="249" y="180"/>
                </a:lnTo>
                <a:lnTo>
                  <a:pt x="249" y="182"/>
                </a:lnTo>
                <a:lnTo>
                  <a:pt x="249" y="189"/>
                </a:lnTo>
                <a:lnTo>
                  <a:pt x="249" y="201"/>
                </a:lnTo>
                <a:lnTo>
                  <a:pt x="246" y="206"/>
                </a:lnTo>
                <a:lnTo>
                  <a:pt x="243" y="208"/>
                </a:lnTo>
                <a:lnTo>
                  <a:pt x="239" y="209"/>
                </a:lnTo>
                <a:lnTo>
                  <a:pt x="244" y="215"/>
                </a:lnTo>
                <a:lnTo>
                  <a:pt x="246" y="221"/>
                </a:lnTo>
                <a:lnTo>
                  <a:pt x="247" y="224"/>
                </a:lnTo>
                <a:lnTo>
                  <a:pt x="250" y="227"/>
                </a:lnTo>
                <a:lnTo>
                  <a:pt x="252" y="230"/>
                </a:lnTo>
                <a:lnTo>
                  <a:pt x="253" y="235"/>
                </a:lnTo>
                <a:lnTo>
                  <a:pt x="253" y="238"/>
                </a:lnTo>
                <a:lnTo>
                  <a:pt x="254" y="242"/>
                </a:lnTo>
                <a:lnTo>
                  <a:pt x="257" y="244"/>
                </a:lnTo>
                <a:lnTo>
                  <a:pt x="259" y="245"/>
                </a:lnTo>
                <a:lnTo>
                  <a:pt x="264" y="245"/>
                </a:lnTo>
                <a:lnTo>
                  <a:pt x="270" y="247"/>
                </a:lnTo>
                <a:lnTo>
                  <a:pt x="271" y="248"/>
                </a:lnTo>
                <a:lnTo>
                  <a:pt x="273" y="250"/>
                </a:lnTo>
                <a:lnTo>
                  <a:pt x="274" y="252"/>
                </a:lnTo>
                <a:lnTo>
                  <a:pt x="277" y="252"/>
                </a:lnTo>
                <a:lnTo>
                  <a:pt x="279" y="254"/>
                </a:lnTo>
                <a:lnTo>
                  <a:pt x="281" y="256"/>
                </a:lnTo>
                <a:lnTo>
                  <a:pt x="284" y="259"/>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35" name="Freeform 595"/>
          <p:cNvSpPr>
            <a:spLocks/>
          </p:cNvSpPr>
          <p:nvPr/>
        </p:nvSpPr>
        <p:spPr bwMode="auto">
          <a:xfrm>
            <a:off x="4991100" y="2339975"/>
            <a:ext cx="47625" cy="80963"/>
          </a:xfrm>
          <a:custGeom>
            <a:avLst/>
            <a:gdLst>
              <a:gd name="T0" fmla="*/ 0 w 30"/>
              <a:gd name="T1" fmla="*/ 2147483647 h 57"/>
              <a:gd name="T2" fmla="*/ 0 w 30"/>
              <a:gd name="T3" fmla="*/ 2147483647 h 57"/>
              <a:gd name="T4" fmla="*/ 2147483647 w 30"/>
              <a:gd name="T5" fmla="*/ 2147483647 h 57"/>
              <a:gd name="T6" fmla="*/ 2147483647 w 30"/>
              <a:gd name="T7" fmla="*/ 2147483647 h 57"/>
              <a:gd name="T8" fmla="*/ 2147483647 w 30"/>
              <a:gd name="T9" fmla="*/ 2147483647 h 57"/>
              <a:gd name="T10" fmla="*/ 2147483647 w 30"/>
              <a:gd name="T11" fmla="*/ 2147483647 h 57"/>
              <a:gd name="T12" fmla="*/ 2147483647 w 30"/>
              <a:gd name="T13" fmla="*/ 2147483647 h 57"/>
              <a:gd name="T14" fmla="*/ 2147483647 w 30"/>
              <a:gd name="T15" fmla="*/ 2147483647 h 57"/>
              <a:gd name="T16" fmla="*/ 2147483647 w 30"/>
              <a:gd name="T17" fmla="*/ 2147483647 h 57"/>
              <a:gd name="T18" fmla="*/ 2147483647 w 30"/>
              <a:gd name="T19" fmla="*/ 2147483647 h 57"/>
              <a:gd name="T20" fmla="*/ 2147483647 w 30"/>
              <a:gd name="T21" fmla="*/ 2147483647 h 57"/>
              <a:gd name="T22" fmla="*/ 2147483647 w 30"/>
              <a:gd name="T23" fmla="*/ 2147483647 h 57"/>
              <a:gd name="T24" fmla="*/ 2147483647 w 30"/>
              <a:gd name="T25" fmla="*/ 2147483647 h 57"/>
              <a:gd name="T26" fmla="*/ 2147483647 w 30"/>
              <a:gd name="T27" fmla="*/ 2147483647 h 57"/>
              <a:gd name="T28" fmla="*/ 2147483647 w 30"/>
              <a:gd name="T29" fmla="*/ 2147483647 h 57"/>
              <a:gd name="T30" fmla="*/ 2147483647 w 30"/>
              <a:gd name="T31" fmla="*/ 2147483647 h 57"/>
              <a:gd name="T32" fmla="*/ 2147483647 w 30"/>
              <a:gd name="T33" fmla="*/ 2147483647 h 57"/>
              <a:gd name="T34" fmla="*/ 2147483647 w 30"/>
              <a:gd name="T35" fmla="*/ 2147483647 h 57"/>
              <a:gd name="T36" fmla="*/ 2147483647 w 30"/>
              <a:gd name="T37" fmla="*/ 2147483647 h 57"/>
              <a:gd name="T38" fmla="*/ 2147483647 w 30"/>
              <a:gd name="T39" fmla="*/ 2147483647 h 57"/>
              <a:gd name="T40" fmla="*/ 2147483647 w 30"/>
              <a:gd name="T41" fmla="*/ 2147483647 h 57"/>
              <a:gd name="T42" fmla="*/ 2147483647 w 30"/>
              <a:gd name="T43" fmla="*/ 2147483647 h 57"/>
              <a:gd name="T44" fmla="*/ 2147483647 w 30"/>
              <a:gd name="T45" fmla="*/ 2147483647 h 57"/>
              <a:gd name="T46" fmla="*/ 2147483647 w 30"/>
              <a:gd name="T47" fmla="*/ 2147483647 h 57"/>
              <a:gd name="T48" fmla="*/ 2147483647 w 30"/>
              <a:gd name="T49" fmla="*/ 2147483647 h 57"/>
              <a:gd name="T50" fmla="*/ 2147483647 w 30"/>
              <a:gd name="T51" fmla="*/ 2147483647 h 57"/>
              <a:gd name="T52" fmla="*/ 2147483647 w 30"/>
              <a:gd name="T53" fmla="*/ 2147483647 h 57"/>
              <a:gd name="T54" fmla="*/ 2147483647 w 30"/>
              <a:gd name="T55" fmla="*/ 2147483647 h 57"/>
              <a:gd name="T56" fmla="*/ 2147483647 w 30"/>
              <a:gd name="T57" fmla="*/ 2147483647 h 57"/>
              <a:gd name="T58" fmla="*/ 2147483647 w 30"/>
              <a:gd name="T59" fmla="*/ 2147483647 h 57"/>
              <a:gd name="T60" fmla="*/ 2147483647 w 30"/>
              <a:gd name="T61" fmla="*/ 2147483647 h 57"/>
              <a:gd name="T62" fmla="*/ 2147483647 w 30"/>
              <a:gd name="T63" fmla="*/ 2147483647 h 57"/>
              <a:gd name="T64" fmla="*/ 2147483647 w 30"/>
              <a:gd name="T65" fmla="*/ 2147483647 h 57"/>
              <a:gd name="T66" fmla="*/ 2147483647 w 30"/>
              <a:gd name="T67" fmla="*/ 2147483647 h 57"/>
              <a:gd name="T68" fmla="*/ 2147483647 w 30"/>
              <a:gd name="T69" fmla="*/ 2147483647 h 57"/>
              <a:gd name="T70" fmla="*/ 2147483647 w 30"/>
              <a:gd name="T71" fmla="*/ 2147483647 h 57"/>
              <a:gd name="T72" fmla="*/ 2147483647 w 30"/>
              <a:gd name="T73" fmla="*/ 2147483647 h 57"/>
              <a:gd name="T74" fmla="*/ 2147483647 w 30"/>
              <a:gd name="T75" fmla="*/ 2147483647 h 57"/>
              <a:gd name="T76" fmla="*/ 2147483647 w 30"/>
              <a:gd name="T77" fmla="*/ 2147483647 h 57"/>
              <a:gd name="T78" fmla="*/ 2147483647 w 30"/>
              <a:gd name="T79" fmla="*/ 2147483647 h 57"/>
              <a:gd name="T80" fmla="*/ 2147483647 w 30"/>
              <a:gd name="T81" fmla="*/ 2147483647 h 57"/>
              <a:gd name="T82" fmla="*/ 2147483647 w 30"/>
              <a:gd name="T83" fmla="*/ 2147483647 h 57"/>
              <a:gd name="T84" fmla="*/ 2147483647 w 30"/>
              <a:gd name="T85" fmla="*/ 2147483647 h 57"/>
              <a:gd name="T86" fmla="*/ 2147483647 w 30"/>
              <a:gd name="T87" fmla="*/ 2147483647 h 57"/>
              <a:gd name="T88" fmla="*/ 2147483647 w 30"/>
              <a:gd name="T89" fmla="*/ 2147483647 h 57"/>
              <a:gd name="T90" fmla="*/ 2147483647 w 30"/>
              <a:gd name="T91" fmla="*/ 2147483647 h 57"/>
              <a:gd name="T92" fmla="*/ 2147483647 w 30"/>
              <a:gd name="T93" fmla="*/ 0 h 57"/>
              <a:gd name="T94" fmla="*/ 2147483647 w 30"/>
              <a:gd name="T95" fmla="*/ 2147483647 h 57"/>
              <a:gd name="T96" fmla="*/ 0 w 30"/>
              <a:gd name="T97" fmla="*/ 2147483647 h 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0"/>
              <a:gd name="T148" fmla="*/ 0 h 57"/>
              <a:gd name="T149" fmla="*/ 30 w 30"/>
              <a:gd name="T150" fmla="*/ 57 h 5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0" h="57">
                <a:moveTo>
                  <a:pt x="0" y="12"/>
                </a:moveTo>
                <a:lnTo>
                  <a:pt x="0" y="12"/>
                </a:lnTo>
                <a:lnTo>
                  <a:pt x="2" y="13"/>
                </a:lnTo>
                <a:lnTo>
                  <a:pt x="5" y="14"/>
                </a:lnTo>
                <a:lnTo>
                  <a:pt x="7" y="14"/>
                </a:lnTo>
                <a:lnTo>
                  <a:pt x="6" y="21"/>
                </a:lnTo>
                <a:lnTo>
                  <a:pt x="6" y="25"/>
                </a:lnTo>
                <a:lnTo>
                  <a:pt x="7" y="27"/>
                </a:lnTo>
                <a:lnTo>
                  <a:pt x="5" y="33"/>
                </a:lnTo>
                <a:lnTo>
                  <a:pt x="4" y="36"/>
                </a:lnTo>
                <a:lnTo>
                  <a:pt x="4" y="41"/>
                </a:lnTo>
                <a:lnTo>
                  <a:pt x="5" y="46"/>
                </a:lnTo>
                <a:lnTo>
                  <a:pt x="9" y="48"/>
                </a:lnTo>
                <a:lnTo>
                  <a:pt x="12" y="50"/>
                </a:lnTo>
                <a:lnTo>
                  <a:pt x="16" y="54"/>
                </a:lnTo>
                <a:lnTo>
                  <a:pt x="17" y="57"/>
                </a:lnTo>
                <a:lnTo>
                  <a:pt x="20" y="57"/>
                </a:lnTo>
                <a:lnTo>
                  <a:pt x="21" y="57"/>
                </a:lnTo>
                <a:lnTo>
                  <a:pt x="23" y="56"/>
                </a:lnTo>
                <a:lnTo>
                  <a:pt x="21" y="54"/>
                </a:lnTo>
                <a:lnTo>
                  <a:pt x="23" y="54"/>
                </a:lnTo>
                <a:lnTo>
                  <a:pt x="25" y="54"/>
                </a:lnTo>
                <a:lnTo>
                  <a:pt x="26" y="53"/>
                </a:lnTo>
                <a:lnTo>
                  <a:pt x="30" y="46"/>
                </a:lnTo>
                <a:lnTo>
                  <a:pt x="28" y="40"/>
                </a:lnTo>
                <a:lnTo>
                  <a:pt x="27" y="37"/>
                </a:lnTo>
                <a:lnTo>
                  <a:pt x="25" y="33"/>
                </a:lnTo>
                <a:lnTo>
                  <a:pt x="23" y="29"/>
                </a:lnTo>
                <a:lnTo>
                  <a:pt x="24" y="26"/>
                </a:lnTo>
                <a:lnTo>
                  <a:pt x="25" y="20"/>
                </a:lnTo>
                <a:lnTo>
                  <a:pt x="25" y="16"/>
                </a:lnTo>
                <a:lnTo>
                  <a:pt x="23" y="9"/>
                </a:lnTo>
                <a:lnTo>
                  <a:pt x="17" y="2"/>
                </a:lnTo>
                <a:lnTo>
                  <a:pt x="13" y="6"/>
                </a:lnTo>
                <a:lnTo>
                  <a:pt x="11" y="0"/>
                </a:lnTo>
                <a:lnTo>
                  <a:pt x="2" y="6"/>
                </a:lnTo>
                <a:lnTo>
                  <a:pt x="0" y="12"/>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36" name="Freeform 596"/>
          <p:cNvSpPr>
            <a:spLocks noEditPoints="1"/>
          </p:cNvSpPr>
          <p:nvPr/>
        </p:nvSpPr>
        <p:spPr bwMode="auto">
          <a:xfrm>
            <a:off x="368300" y="1362075"/>
            <a:ext cx="1314450" cy="696913"/>
          </a:xfrm>
          <a:custGeom>
            <a:avLst/>
            <a:gdLst>
              <a:gd name="T0" fmla="*/ 2147483647 w 861"/>
              <a:gd name="T1" fmla="*/ 2147483647 h 494"/>
              <a:gd name="T2" fmla="*/ 2147483647 w 861"/>
              <a:gd name="T3" fmla="*/ 2147483647 h 494"/>
              <a:gd name="T4" fmla="*/ 2147483647 w 861"/>
              <a:gd name="T5" fmla="*/ 2147483647 h 494"/>
              <a:gd name="T6" fmla="*/ 2147483647 w 861"/>
              <a:gd name="T7" fmla="*/ 2147483647 h 494"/>
              <a:gd name="T8" fmla="*/ 2147483647 w 861"/>
              <a:gd name="T9" fmla="*/ 2147483647 h 494"/>
              <a:gd name="T10" fmla="*/ 2147483647 w 861"/>
              <a:gd name="T11" fmla="*/ 2147483647 h 494"/>
              <a:gd name="T12" fmla="*/ 2147483647 w 861"/>
              <a:gd name="T13" fmla="*/ 2147483647 h 494"/>
              <a:gd name="T14" fmla="*/ 2147483647 w 861"/>
              <a:gd name="T15" fmla="*/ 2147483647 h 494"/>
              <a:gd name="T16" fmla="*/ 2147483647 w 861"/>
              <a:gd name="T17" fmla="*/ 2147483647 h 494"/>
              <a:gd name="T18" fmla="*/ 2147483647 w 861"/>
              <a:gd name="T19" fmla="*/ 2147483647 h 494"/>
              <a:gd name="T20" fmla="*/ 2147483647 w 861"/>
              <a:gd name="T21" fmla="*/ 2147483647 h 494"/>
              <a:gd name="T22" fmla="*/ 2147483647 w 861"/>
              <a:gd name="T23" fmla="*/ 2147483647 h 494"/>
              <a:gd name="T24" fmla="*/ 2147483647 w 861"/>
              <a:gd name="T25" fmla="*/ 2147483647 h 494"/>
              <a:gd name="T26" fmla="*/ 2147483647 w 861"/>
              <a:gd name="T27" fmla="*/ 2147483647 h 494"/>
              <a:gd name="T28" fmla="*/ 2147483647 w 861"/>
              <a:gd name="T29" fmla="*/ 2147483647 h 494"/>
              <a:gd name="T30" fmla="*/ 2147483647 w 861"/>
              <a:gd name="T31" fmla="*/ 2147483647 h 494"/>
              <a:gd name="T32" fmla="*/ 2147483647 w 861"/>
              <a:gd name="T33" fmla="*/ 2147483647 h 494"/>
              <a:gd name="T34" fmla="*/ 2147483647 w 861"/>
              <a:gd name="T35" fmla="*/ 2147483647 h 494"/>
              <a:gd name="T36" fmla="*/ 2147483647 w 861"/>
              <a:gd name="T37" fmla="*/ 2147483647 h 494"/>
              <a:gd name="T38" fmla="*/ 2147483647 w 861"/>
              <a:gd name="T39" fmla="*/ 2147483647 h 494"/>
              <a:gd name="T40" fmla="*/ 2147483647 w 861"/>
              <a:gd name="T41" fmla="*/ 2147483647 h 494"/>
              <a:gd name="T42" fmla="*/ 2147483647 w 861"/>
              <a:gd name="T43" fmla="*/ 2147483647 h 494"/>
              <a:gd name="T44" fmla="*/ 2147483647 w 861"/>
              <a:gd name="T45" fmla="*/ 2147483647 h 494"/>
              <a:gd name="T46" fmla="*/ 2147483647 w 861"/>
              <a:gd name="T47" fmla="*/ 2147483647 h 494"/>
              <a:gd name="T48" fmla="*/ 2147483647 w 861"/>
              <a:gd name="T49" fmla="*/ 2147483647 h 494"/>
              <a:gd name="T50" fmla="*/ 2147483647 w 861"/>
              <a:gd name="T51" fmla="*/ 2147483647 h 494"/>
              <a:gd name="T52" fmla="*/ 2147483647 w 861"/>
              <a:gd name="T53" fmla="*/ 2147483647 h 494"/>
              <a:gd name="T54" fmla="*/ 2147483647 w 861"/>
              <a:gd name="T55" fmla="*/ 2147483647 h 494"/>
              <a:gd name="T56" fmla="*/ 2147483647 w 861"/>
              <a:gd name="T57" fmla="*/ 2147483647 h 494"/>
              <a:gd name="T58" fmla="*/ 2147483647 w 861"/>
              <a:gd name="T59" fmla="*/ 2147483647 h 494"/>
              <a:gd name="T60" fmla="*/ 2147483647 w 861"/>
              <a:gd name="T61" fmla="*/ 2147483647 h 494"/>
              <a:gd name="T62" fmla="*/ 2147483647 w 861"/>
              <a:gd name="T63" fmla="*/ 2147483647 h 494"/>
              <a:gd name="T64" fmla="*/ 2147483647 w 861"/>
              <a:gd name="T65" fmla="*/ 2147483647 h 494"/>
              <a:gd name="T66" fmla="*/ 2147483647 w 861"/>
              <a:gd name="T67" fmla="*/ 2147483647 h 494"/>
              <a:gd name="T68" fmla="*/ 2147483647 w 861"/>
              <a:gd name="T69" fmla="*/ 2147483647 h 494"/>
              <a:gd name="T70" fmla="*/ 2147483647 w 861"/>
              <a:gd name="T71" fmla="*/ 2147483647 h 494"/>
              <a:gd name="T72" fmla="*/ 2147483647 w 861"/>
              <a:gd name="T73" fmla="*/ 2147483647 h 494"/>
              <a:gd name="T74" fmla="*/ 2147483647 w 861"/>
              <a:gd name="T75" fmla="*/ 2147483647 h 494"/>
              <a:gd name="T76" fmla="*/ 2147483647 w 861"/>
              <a:gd name="T77" fmla="*/ 2147483647 h 494"/>
              <a:gd name="T78" fmla="*/ 2147483647 w 861"/>
              <a:gd name="T79" fmla="*/ 2147483647 h 494"/>
              <a:gd name="T80" fmla="*/ 2147483647 w 861"/>
              <a:gd name="T81" fmla="*/ 2147483647 h 494"/>
              <a:gd name="T82" fmla="*/ 2147483647 w 861"/>
              <a:gd name="T83" fmla="*/ 2147483647 h 494"/>
              <a:gd name="T84" fmla="*/ 2147483647 w 861"/>
              <a:gd name="T85" fmla="*/ 2147483647 h 494"/>
              <a:gd name="T86" fmla="*/ 2147483647 w 861"/>
              <a:gd name="T87" fmla="*/ 2147483647 h 494"/>
              <a:gd name="T88" fmla="*/ 2147483647 w 861"/>
              <a:gd name="T89" fmla="*/ 2147483647 h 494"/>
              <a:gd name="T90" fmla="*/ 2147483647 w 861"/>
              <a:gd name="T91" fmla="*/ 2147483647 h 494"/>
              <a:gd name="T92" fmla="*/ 2147483647 w 861"/>
              <a:gd name="T93" fmla="*/ 2147483647 h 494"/>
              <a:gd name="T94" fmla="*/ 2147483647 w 861"/>
              <a:gd name="T95" fmla="*/ 2147483647 h 494"/>
              <a:gd name="T96" fmla="*/ 2147483647 w 861"/>
              <a:gd name="T97" fmla="*/ 2147483647 h 494"/>
              <a:gd name="T98" fmla="*/ 2147483647 w 861"/>
              <a:gd name="T99" fmla="*/ 2147483647 h 494"/>
              <a:gd name="T100" fmla="*/ 2147483647 w 861"/>
              <a:gd name="T101" fmla="*/ 2147483647 h 494"/>
              <a:gd name="T102" fmla="*/ 2147483647 w 861"/>
              <a:gd name="T103" fmla="*/ 2147483647 h 494"/>
              <a:gd name="T104" fmla="*/ 2147483647 w 861"/>
              <a:gd name="T105" fmla="*/ 2147483647 h 494"/>
              <a:gd name="T106" fmla="*/ 2147483647 w 861"/>
              <a:gd name="T107" fmla="*/ 2147483647 h 494"/>
              <a:gd name="T108" fmla="*/ 2147483647 w 861"/>
              <a:gd name="T109" fmla="*/ 2147483647 h 494"/>
              <a:gd name="T110" fmla="*/ 2147483647 w 861"/>
              <a:gd name="T111" fmla="*/ 2147483647 h 494"/>
              <a:gd name="T112" fmla="*/ 2147483647 w 861"/>
              <a:gd name="T113" fmla="*/ 2147483647 h 494"/>
              <a:gd name="T114" fmla="*/ 2147483647 w 861"/>
              <a:gd name="T115" fmla="*/ 2147483647 h 494"/>
              <a:gd name="T116" fmla="*/ 2147483647 w 861"/>
              <a:gd name="T117" fmla="*/ 2147483647 h 494"/>
              <a:gd name="T118" fmla="*/ 2147483647 w 861"/>
              <a:gd name="T119" fmla="*/ 2147483647 h 494"/>
              <a:gd name="T120" fmla="*/ 2147483647 w 861"/>
              <a:gd name="T121" fmla="*/ 2147483647 h 494"/>
              <a:gd name="T122" fmla="*/ 2147483647 w 861"/>
              <a:gd name="T123" fmla="*/ 2147483647 h 494"/>
              <a:gd name="T124" fmla="*/ 2147483647 w 861"/>
              <a:gd name="T125" fmla="*/ 2147483647 h 49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61"/>
              <a:gd name="T190" fmla="*/ 0 h 494"/>
              <a:gd name="T191" fmla="*/ 861 w 861"/>
              <a:gd name="T192" fmla="*/ 494 h 49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61" h="494">
                <a:moveTo>
                  <a:pt x="0" y="458"/>
                </a:moveTo>
                <a:lnTo>
                  <a:pt x="3" y="460"/>
                </a:lnTo>
                <a:lnTo>
                  <a:pt x="4" y="459"/>
                </a:lnTo>
                <a:lnTo>
                  <a:pt x="3" y="458"/>
                </a:lnTo>
                <a:lnTo>
                  <a:pt x="0" y="458"/>
                </a:lnTo>
                <a:close/>
                <a:moveTo>
                  <a:pt x="768" y="327"/>
                </a:moveTo>
                <a:lnTo>
                  <a:pt x="768" y="327"/>
                </a:lnTo>
                <a:lnTo>
                  <a:pt x="768" y="328"/>
                </a:lnTo>
                <a:lnTo>
                  <a:pt x="766" y="330"/>
                </a:lnTo>
                <a:lnTo>
                  <a:pt x="766" y="327"/>
                </a:lnTo>
                <a:lnTo>
                  <a:pt x="768" y="327"/>
                </a:lnTo>
                <a:close/>
                <a:moveTo>
                  <a:pt x="813" y="410"/>
                </a:moveTo>
                <a:lnTo>
                  <a:pt x="813" y="410"/>
                </a:lnTo>
                <a:lnTo>
                  <a:pt x="814" y="411"/>
                </a:lnTo>
                <a:lnTo>
                  <a:pt x="816" y="413"/>
                </a:lnTo>
                <a:lnTo>
                  <a:pt x="817" y="413"/>
                </a:lnTo>
                <a:lnTo>
                  <a:pt x="817" y="412"/>
                </a:lnTo>
                <a:lnTo>
                  <a:pt x="813" y="410"/>
                </a:lnTo>
                <a:close/>
                <a:moveTo>
                  <a:pt x="792" y="388"/>
                </a:moveTo>
                <a:lnTo>
                  <a:pt x="792" y="390"/>
                </a:lnTo>
                <a:lnTo>
                  <a:pt x="794" y="390"/>
                </a:lnTo>
                <a:lnTo>
                  <a:pt x="792" y="388"/>
                </a:lnTo>
                <a:close/>
                <a:moveTo>
                  <a:pt x="813" y="382"/>
                </a:moveTo>
                <a:lnTo>
                  <a:pt x="813" y="384"/>
                </a:lnTo>
                <a:lnTo>
                  <a:pt x="814" y="385"/>
                </a:lnTo>
                <a:lnTo>
                  <a:pt x="817" y="386"/>
                </a:lnTo>
                <a:lnTo>
                  <a:pt x="821" y="388"/>
                </a:lnTo>
                <a:lnTo>
                  <a:pt x="821" y="391"/>
                </a:lnTo>
                <a:lnTo>
                  <a:pt x="823" y="391"/>
                </a:lnTo>
                <a:lnTo>
                  <a:pt x="823" y="390"/>
                </a:lnTo>
                <a:lnTo>
                  <a:pt x="824" y="390"/>
                </a:lnTo>
                <a:lnTo>
                  <a:pt x="824" y="389"/>
                </a:lnTo>
                <a:lnTo>
                  <a:pt x="823" y="388"/>
                </a:lnTo>
                <a:lnTo>
                  <a:pt x="821" y="386"/>
                </a:lnTo>
                <a:lnTo>
                  <a:pt x="821" y="385"/>
                </a:lnTo>
                <a:lnTo>
                  <a:pt x="820" y="384"/>
                </a:lnTo>
                <a:lnTo>
                  <a:pt x="819" y="384"/>
                </a:lnTo>
                <a:lnTo>
                  <a:pt x="817" y="385"/>
                </a:lnTo>
                <a:lnTo>
                  <a:pt x="817" y="383"/>
                </a:lnTo>
                <a:lnTo>
                  <a:pt x="813" y="382"/>
                </a:lnTo>
                <a:close/>
                <a:moveTo>
                  <a:pt x="769" y="358"/>
                </a:moveTo>
                <a:lnTo>
                  <a:pt x="769" y="358"/>
                </a:lnTo>
                <a:lnTo>
                  <a:pt x="769" y="362"/>
                </a:lnTo>
                <a:lnTo>
                  <a:pt x="768" y="363"/>
                </a:lnTo>
                <a:lnTo>
                  <a:pt x="766" y="364"/>
                </a:lnTo>
                <a:lnTo>
                  <a:pt x="768" y="365"/>
                </a:lnTo>
                <a:lnTo>
                  <a:pt x="770" y="364"/>
                </a:lnTo>
                <a:lnTo>
                  <a:pt x="770" y="361"/>
                </a:lnTo>
                <a:lnTo>
                  <a:pt x="770" y="360"/>
                </a:lnTo>
                <a:lnTo>
                  <a:pt x="769" y="358"/>
                </a:lnTo>
                <a:close/>
                <a:moveTo>
                  <a:pt x="797" y="348"/>
                </a:moveTo>
                <a:lnTo>
                  <a:pt x="798" y="350"/>
                </a:lnTo>
                <a:lnTo>
                  <a:pt x="798" y="348"/>
                </a:lnTo>
                <a:lnTo>
                  <a:pt x="797" y="348"/>
                </a:lnTo>
                <a:close/>
                <a:moveTo>
                  <a:pt x="756" y="340"/>
                </a:moveTo>
                <a:lnTo>
                  <a:pt x="757" y="343"/>
                </a:lnTo>
                <a:lnTo>
                  <a:pt x="757" y="341"/>
                </a:lnTo>
                <a:lnTo>
                  <a:pt x="757" y="340"/>
                </a:lnTo>
                <a:lnTo>
                  <a:pt x="756" y="340"/>
                </a:lnTo>
                <a:close/>
                <a:moveTo>
                  <a:pt x="782" y="336"/>
                </a:moveTo>
                <a:lnTo>
                  <a:pt x="782" y="336"/>
                </a:lnTo>
                <a:lnTo>
                  <a:pt x="785" y="341"/>
                </a:lnTo>
                <a:lnTo>
                  <a:pt x="786" y="344"/>
                </a:lnTo>
                <a:lnTo>
                  <a:pt x="786" y="348"/>
                </a:lnTo>
                <a:lnTo>
                  <a:pt x="786" y="353"/>
                </a:lnTo>
                <a:lnTo>
                  <a:pt x="790" y="355"/>
                </a:lnTo>
                <a:lnTo>
                  <a:pt x="790" y="357"/>
                </a:lnTo>
                <a:lnTo>
                  <a:pt x="789" y="358"/>
                </a:lnTo>
                <a:lnTo>
                  <a:pt x="790" y="363"/>
                </a:lnTo>
                <a:lnTo>
                  <a:pt x="796" y="358"/>
                </a:lnTo>
                <a:lnTo>
                  <a:pt x="797" y="356"/>
                </a:lnTo>
                <a:lnTo>
                  <a:pt x="797" y="351"/>
                </a:lnTo>
                <a:lnTo>
                  <a:pt x="793" y="348"/>
                </a:lnTo>
                <a:lnTo>
                  <a:pt x="793" y="345"/>
                </a:lnTo>
                <a:lnTo>
                  <a:pt x="794" y="345"/>
                </a:lnTo>
                <a:lnTo>
                  <a:pt x="794" y="344"/>
                </a:lnTo>
                <a:lnTo>
                  <a:pt x="796" y="342"/>
                </a:lnTo>
                <a:lnTo>
                  <a:pt x="790" y="338"/>
                </a:lnTo>
                <a:lnTo>
                  <a:pt x="782" y="336"/>
                </a:lnTo>
                <a:close/>
                <a:moveTo>
                  <a:pt x="757" y="316"/>
                </a:moveTo>
                <a:lnTo>
                  <a:pt x="759" y="319"/>
                </a:lnTo>
                <a:lnTo>
                  <a:pt x="763" y="320"/>
                </a:lnTo>
                <a:lnTo>
                  <a:pt x="765" y="321"/>
                </a:lnTo>
                <a:lnTo>
                  <a:pt x="766" y="327"/>
                </a:lnTo>
                <a:lnTo>
                  <a:pt x="756" y="324"/>
                </a:lnTo>
                <a:lnTo>
                  <a:pt x="756" y="321"/>
                </a:lnTo>
                <a:lnTo>
                  <a:pt x="755" y="320"/>
                </a:lnTo>
                <a:lnTo>
                  <a:pt x="756" y="317"/>
                </a:lnTo>
                <a:lnTo>
                  <a:pt x="756" y="316"/>
                </a:lnTo>
                <a:lnTo>
                  <a:pt x="757" y="316"/>
                </a:lnTo>
                <a:close/>
                <a:moveTo>
                  <a:pt x="777" y="308"/>
                </a:moveTo>
                <a:lnTo>
                  <a:pt x="777" y="308"/>
                </a:lnTo>
                <a:lnTo>
                  <a:pt x="777" y="313"/>
                </a:lnTo>
                <a:lnTo>
                  <a:pt x="775" y="313"/>
                </a:lnTo>
                <a:lnTo>
                  <a:pt x="775" y="312"/>
                </a:lnTo>
                <a:lnTo>
                  <a:pt x="775" y="309"/>
                </a:lnTo>
                <a:lnTo>
                  <a:pt x="777" y="308"/>
                </a:lnTo>
                <a:close/>
                <a:moveTo>
                  <a:pt x="376" y="414"/>
                </a:moveTo>
                <a:lnTo>
                  <a:pt x="376" y="414"/>
                </a:lnTo>
                <a:lnTo>
                  <a:pt x="375" y="417"/>
                </a:lnTo>
                <a:lnTo>
                  <a:pt x="372" y="418"/>
                </a:lnTo>
                <a:lnTo>
                  <a:pt x="373" y="420"/>
                </a:lnTo>
                <a:lnTo>
                  <a:pt x="376" y="419"/>
                </a:lnTo>
                <a:lnTo>
                  <a:pt x="378" y="417"/>
                </a:lnTo>
                <a:lnTo>
                  <a:pt x="378" y="414"/>
                </a:lnTo>
                <a:lnTo>
                  <a:pt x="376" y="414"/>
                </a:lnTo>
                <a:close/>
                <a:moveTo>
                  <a:pt x="413" y="410"/>
                </a:moveTo>
                <a:lnTo>
                  <a:pt x="413" y="410"/>
                </a:lnTo>
                <a:lnTo>
                  <a:pt x="410" y="414"/>
                </a:lnTo>
                <a:lnTo>
                  <a:pt x="410" y="417"/>
                </a:lnTo>
                <a:lnTo>
                  <a:pt x="412" y="416"/>
                </a:lnTo>
                <a:lnTo>
                  <a:pt x="413" y="412"/>
                </a:lnTo>
                <a:lnTo>
                  <a:pt x="413" y="410"/>
                </a:lnTo>
                <a:close/>
                <a:moveTo>
                  <a:pt x="403" y="404"/>
                </a:moveTo>
                <a:lnTo>
                  <a:pt x="403" y="404"/>
                </a:lnTo>
                <a:lnTo>
                  <a:pt x="401" y="409"/>
                </a:lnTo>
                <a:lnTo>
                  <a:pt x="405" y="407"/>
                </a:lnTo>
                <a:lnTo>
                  <a:pt x="406" y="406"/>
                </a:lnTo>
                <a:lnTo>
                  <a:pt x="405" y="405"/>
                </a:lnTo>
                <a:lnTo>
                  <a:pt x="404" y="404"/>
                </a:lnTo>
                <a:lnTo>
                  <a:pt x="403" y="404"/>
                </a:lnTo>
                <a:close/>
                <a:moveTo>
                  <a:pt x="513" y="361"/>
                </a:moveTo>
                <a:lnTo>
                  <a:pt x="511" y="364"/>
                </a:lnTo>
                <a:lnTo>
                  <a:pt x="515" y="364"/>
                </a:lnTo>
                <a:lnTo>
                  <a:pt x="516" y="362"/>
                </a:lnTo>
                <a:lnTo>
                  <a:pt x="515" y="361"/>
                </a:lnTo>
                <a:lnTo>
                  <a:pt x="513" y="361"/>
                </a:lnTo>
                <a:close/>
                <a:moveTo>
                  <a:pt x="513" y="335"/>
                </a:moveTo>
                <a:lnTo>
                  <a:pt x="513" y="337"/>
                </a:lnTo>
                <a:lnTo>
                  <a:pt x="515" y="337"/>
                </a:lnTo>
                <a:lnTo>
                  <a:pt x="516" y="337"/>
                </a:lnTo>
                <a:lnTo>
                  <a:pt x="515" y="336"/>
                </a:lnTo>
                <a:lnTo>
                  <a:pt x="513" y="335"/>
                </a:lnTo>
                <a:close/>
                <a:moveTo>
                  <a:pt x="442" y="308"/>
                </a:moveTo>
                <a:lnTo>
                  <a:pt x="442" y="308"/>
                </a:lnTo>
                <a:lnTo>
                  <a:pt x="442" y="309"/>
                </a:lnTo>
                <a:lnTo>
                  <a:pt x="442" y="310"/>
                </a:lnTo>
                <a:lnTo>
                  <a:pt x="442" y="312"/>
                </a:lnTo>
                <a:lnTo>
                  <a:pt x="441" y="312"/>
                </a:lnTo>
                <a:lnTo>
                  <a:pt x="440" y="310"/>
                </a:lnTo>
                <a:lnTo>
                  <a:pt x="441" y="309"/>
                </a:lnTo>
                <a:lnTo>
                  <a:pt x="442" y="308"/>
                </a:lnTo>
                <a:close/>
                <a:moveTo>
                  <a:pt x="601" y="281"/>
                </a:moveTo>
                <a:lnTo>
                  <a:pt x="601" y="281"/>
                </a:lnTo>
                <a:lnTo>
                  <a:pt x="599" y="289"/>
                </a:lnTo>
                <a:lnTo>
                  <a:pt x="597" y="293"/>
                </a:lnTo>
                <a:lnTo>
                  <a:pt x="603" y="287"/>
                </a:lnTo>
                <a:lnTo>
                  <a:pt x="604" y="286"/>
                </a:lnTo>
                <a:lnTo>
                  <a:pt x="604" y="285"/>
                </a:lnTo>
                <a:lnTo>
                  <a:pt x="603" y="283"/>
                </a:lnTo>
                <a:lnTo>
                  <a:pt x="601" y="281"/>
                </a:lnTo>
                <a:close/>
                <a:moveTo>
                  <a:pt x="611" y="279"/>
                </a:moveTo>
                <a:lnTo>
                  <a:pt x="611" y="281"/>
                </a:lnTo>
                <a:lnTo>
                  <a:pt x="613" y="281"/>
                </a:lnTo>
                <a:lnTo>
                  <a:pt x="612" y="280"/>
                </a:lnTo>
                <a:lnTo>
                  <a:pt x="611" y="279"/>
                </a:lnTo>
                <a:close/>
                <a:moveTo>
                  <a:pt x="596" y="276"/>
                </a:moveTo>
                <a:lnTo>
                  <a:pt x="596" y="279"/>
                </a:lnTo>
                <a:lnTo>
                  <a:pt x="598" y="279"/>
                </a:lnTo>
                <a:lnTo>
                  <a:pt x="596" y="276"/>
                </a:lnTo>
                <a:close/>
                <a:moveTo>
                  <a:pt x="340" y="267"/>
                </a:moveTo>
                <a:lnTo>
                  <a:pt x="340" y="267"/>
                </a:lnTo>
                <a:lnTo>
                  <a:pt x="340" y="268"/>
                </a:lnTo>
                <a:lnTo>
                  <a:pt x="340" y="269"/>
                </a:lnTo>
                <a:lnTo>
                  <a:pt x="338" y="269"/>
                </a:lnTo>
                <a:lnTo>
                  <a:pt x="338" y="272"/>
                </a:lnTo>
                <a:lnTo>
                  <a:pt x="341" y="272"/>
                </a:lnTo>
                <a:lnTo>
                  <a:pt x="342" y="273"/>
                </a:lnTo>
                <a:lnTo>
                  <a:pt x="342" y="274"/>
                </a:lnTo>
                <a:lnTo>
                  <a:pt x="344" y="275"/>
                </a:lnTo>
                <a:lnTo>
                  <a:pt x="344" y="276"/>
                </a:lnTo>
                <a:lnTo>
                  <a:pt x="350" y="274"/>
                </a:lnTo>
                <a:lnTo>
                  <a:pt x="351" y="273"/>
                </a:lnTo>
                <a:lnTo>
                  <a:pt x="351" y="272"/>
                </a:lnTo>
                <a:lnTo>
                  <a:pt x="348" y="269"/>
                </a:lnTo>
                <a:lnTo>
                  <a:pt x="344" y="268"/>
                </a:lnTo>
                <a:lnTo>
                  <a:pt x="340" y="267"/>
                </a:lnTo>
                <a:close/>
                <a:moveTo>
                  <a:pt x="344" y="218"/>
                </a:moveTo>
                <a:lnTo>
                  <a:pt x="344" y="218"/>
                </a:lnTo>
                <a:lnTo>
                  <a:pt x="344" y="219"/>
                </a:lnTo>
                <a:lnTo>
                  <a:pt x="342" y="219"/>
                </a:lnTo>
                <a:lnTo>
                  <a:pt x="342" y="223"/>
                </a:lnTo>
                <a:lnTo>
                  <a:pt x="348" y="222"/>
                </a:lnTo>
                <a:lnTo>
                  <a:pt x="348" y="220"/>
                </a:lnTo>
                <a:lnTo>
                  <a:pt x="344" y="218"/>
                </a:lnTo>
                <a:close/>
                <a:moveTo>
                  <a:pt x="102" y="486"/>
                </a:moveTo>
                <a:lnTo>
                  <a:pt x="101" y="489"/>
                </a:lnTo>
                <a:lnTo>
                  <a:pt x="107" y="494"/>
                </a:lnTo>
                <a:lnTo>
                  <a:pt x="108" y="494"/>
                </a:lnTo>
                <a:lnTo>
                  <a:pt x="109" y="491"/>
                </a:lnTo>
                <a:lnTo>
                  <a:pt x="102" y="486"/>
                </a:lnTo>
                <a:close/>
                <a:moveTo>
                  <a:pt x="150" y="480"/>
                </a:moveTo>
                <a:lnTo>
                  <a:pt x="150" y="480"/>
                </a:lnTo>
                <a:lnTo>
                  <a:pt x="151" y="482"/>
                </a:lnTo>
                <a:lnTo>
                  <a:pt x="152" y="486"/>
                </a:lnTo>
                <a:lnTo>
                  <a:pt x="155" y="486"/>
                </a:lnTo>
                <a:lnTo>
                  <a:pt x="154" y="482"/>
                </a:lnTo>
                <a:lnTo>
                  <a:pt x="155" y="482"/>
                </a:lnTo>
                <a:lnTo>
                  <a:pt x="155" y="481"/>
                </a:lnTo>
                <a:lnTo>
                  <a:pt x="156" y="480"/>
                </a:lnTo>
                <a:lnTo>
                  <a:pt x="150" y="480"/>
                </a:lnTo>
                <a:close/>
                <a:moveTo>
                  <a:pt x="168" y="479"/>
                </a:moveTo>
                <a:lnTo>
                  <a:pt x="168" y="479"/>
                </a:lnTo>
                <a:lnTo>
                  <a:pt x="168" y="482"/>
                </a:lnTo>
                <a:lnTo>
                  <a:pt x="166" y="486"/>
                </a:lnTo>
                <a:lnTo>
                  <a:pt x="170" y="481"/>
                </a:lnTo>
                <a:lnTo>
                  <a:pt x="169" y="479"/>
                </a:lnTo>
                <a:lnTo>
                  <a:pt x="168" y="479"/>
                </a:lnTo>
                <a:close/>
                <a:moveTo>
                  <a:pt x="163" y="479"/>
                </a:moveTo>
                <a:lnTo>
                  <a:pt x="163" y="479"/>
                </a:lnTo>
                <a:lnTo>
                  <a:pt x="162" y="480"/>
                </a:lnTo>
                <a:lnTo>
                  <a:pt x="161" y="482"/>
                </a:lnTo>
                <a:lnTo>
                  <a:pt x="161" y="485"/>
                </a:lnTo>
                <a:lnTo>
                  <a:pt x="163" y="485"/>
                </a:lnTo>
                <a:lnTo>
                  <a:pt x="164" y="481"/>
                </a:lnTo>
                <a:lnTo>
                  <a:pt x="164" y="479"/>
                </a:lnTo>
                <a:lnTo>
                  <a:pt x="163" y="479"/>
                </a:lnTo>
                <a:close/>
                <a:moveTo>
                  <a:pt x="219" y="478"/>
                </a:moveTo>
                <a:lnTo>
                  <a:pt x="219" y="478"/>
                </a:lnTo>
                <a:lnTo>
                  <a:pt x="218" y="480"/>
                </a:lnTo>
                <a:lnTo>
                  <a:pt x="223" y="480"/>
                </a:lnTo>
                <a:lnTo>
                  <a:pt x="221" y="478"/>
                </a:lnTo>
                <a:lnTo>
                  <a:pt x="219" y="478"/>
                </a:lnTo>
                <a:close/>
                <a:moveTo>
                  <a:pt x="111" y="476"/>
                </a:moveTo>
                <a:lnTo>
                  <a:pt x="111" y="476"/>
                </a:lnTo>
                <a:lnTo>
                  <a:pt x="111" y="482"/>
                </a:lnTo>
                <a:lnTo>
                  <a:pt x="114" y="482"/>
                </a:lnTo>
                <a:lnTo>
                  <a:pt x="116" y="482"/>
                </a:lnTo>
                <a:lnTo>
                  <a:pt x="116" y="478"/>
                </a:lnTo>
                <a:lnTo>
                  <a:pt x="111" y="476"/>
                </a:lnTo>
                <a:close/>
                <a:moveTo>
                  <a:pt x="85" y="475"/>
                </a:moveTo>
                <a:lnTo>
                  <a:pt x="85" y="475"/>
                </a:lnTo>
                <a:lnTo>
                  <a:pt x="83" y="478"/>
                </a:lnTo>
                <a:lnTo>
                  <a:pt x="82" y="480"/>
                </a:lnTo>
                <a:lnTo>
                  <a:pt x="82" y="482"/>
                </a:lnTo>
                <a:lnTo>
                  <a:pt x="83" y="483"/>
                </a:lnTo>
                <a:lnTo>
                  <a:pt x="85" y="482"/>
                </a:lnTo>
                <a:lnTo>
                  <a:pt x="86" y="481"/>
                </a:lnTo>
                <a:lnTo>
                  <a:pt x="86" y="479"/>
                </a:lnTo>
                <a:lnTo>
                  <a:pt x="85" y="475"/>
                </a:lnTo>
                <a:close/>
                <a:moveTo>
                  <a:pt x="199" y="471"/>
                </a:moveTo>
                <a:lnTo>
                  <a:pt x="199" y="471"/>
                </a:lnTo>
                <a:lnTo>
                  <a:pt x="198" y="474"/>
                </a:lnTo>
                <a:lnTo>
                  <a:pt x="196" y="475"/>
                </a:lnTo>
                <a:lnTo>
                  <a:pt x="193" y="475"/>
                </a:lnTo>
                <a:lnTo>
                  <a:pt x="193" y="476"/>
                </a:lnTo>
                <a:lnTo>
                  <a:pt x="196" y="478"/>
                </a:lnTo>
                <a:lnTo>
                  <a:pt x="198" y="478"/>
                </a:lnTo>
                <a:lnTo>
                  <a:pt x="203" y="472"/>
                </a:lnTo>
                <a:lnTo>
                  <a:pt x="204" y="471"/>
                </a:lnTo>
                <a:lnTo>
                  <a:pt x="204" y="469"/>
                </a:lnTo>
                <a:lnTo>
                  <a:pt x="203" y="469"/>
                </a:lnTo>
                <a:lnTo>
                  <a:pt x="199" y="471"/>
                </a:lnTo>
                <a:close/>
                <a:moveTo>
                  <a:pt x="253" y="468"/>
                </a:moveTo>
                <a:lnTo>
                  <a:pt x="253" y="468"/>
                </a:lnTo>
                <a:lnTo>
                  <a:pt x="252" y="468"/>
                </a:lnTo>
                <a:lnTo>
                  <a:pt x="253" y="469"/>
                </a:lnTo>
                <a:lnTo>
                  <a:pt x="255" y="471"/>
                </a:lnTo>
                <a:lnTo>
                  <a:pt x="255" y="469"/>
                </a:lnTo>
                <a:lnTo>
                  <a:pt x="255" y="468"/>
                </a:lnTo>
                <a:lnTo>
                  <a:pt x="253" y="468"/>
                </a:lnTo>
                <a:close/>
                <a:moveTo>
                  <a:pt x="263" y="465"/>
                </a:moveTo>
                <a:lnTo>
                  <a:pt x="263" y="465"/>
                </a:lnTo>
                <a:lnTo>
                  <a:pt x="262" y="465"/>
                </a:lnTo>
                <a:lnTo>
                  <a:pt x="263" y="466"/>
                </a:lnTo>
                <a:lnTo>
                  <a:pt x="265" y="467"/>
                </a:lnTo>
                <a:lnTo>
                  <a:pt x="266" y="465"/>
                </a:lnTo>
                <a:lnTo>
                  <a:pt x="263" y="465"/>
                </a:lnTo>
                <a:close/>
                <a:moveTo>
                  <a:pt x="292" y="448"/>
                </a:moveTo>
                <a:lnTo>
                  <a:pt x="292" y="450"/>
                </a:lnTo>
                <a:lnTo>
                  <a:pt x="289" y="451"/>
                </a:lnTo>
                <a:lnTo>
                  <a:pt x="289" y="452"/>
                </a:lnTo>
                <a:lnTo>
                  <a:pt x="289" y="453"/>
                </a:lnTo>
                <a:lnTo>
                  <a:pt x="287" y="454"/>
                </a:lnTo>
                <a:lnTo>
                  <a:pt x="285" y="454"/>
                </a:lnTo>
                <a:lnTo>
                  <a:pt x="285" y="457"/>
                </a:lnTo>
                <a:lnTo>
                  <a:pt x="283" y="457"/>
                </a:lnTo>
                <a:lnTo>
                  <a:pt x="283" y="459"/>
                </a:lnTo>
                <a:lnTo>
                  <a:pt x="283" y="461"/>
                </a:lnTo>
                <a:lnTo>
                  <a:pt x="286" y="461"/>
                </a:lnTo>
                <a:lnTo>
                  <a:pt x="288" y="458"/>
                </a:lnTo>
                <a:lnTo>
                  <a:pt x="290" y="455"/>
                </a:lnTo>
                <a:lnTo>
                  <a:pt x="293" y="453"/>
                </a:lnTo>
                <a:lnTo>
                  <a:pt x="295" y="453"/>
                </a:lnTo>
                <a:lnTo>
                  <a:pt x="295" y="451"/>
                </a:lnTo>
                <a:lnTo>
                  <a:pt x="295" y="448"/>
                </a:lnTo>
                <a:lnTo>
                  <a:pt x="292" y="448"/>
                </a:lnTo>
                <a:close/>
                <a:moveTo>
                  <a:pt x="310" y="443"/>
                </a:moveTo>
                <a:lnTo>
                  <a:pt x="310" y="443"/>
                </a:lnTo>
                <a:lnTo>
                  <a:pt x="307" y="445"/>
                </a:lnTo>
                <a:lnTo>
                  <a:pt x="307" y="446"/>
                </a:lnTo>
                <a:lnTo>
                  <a:pt x="309" y="447"/>
                </a:lnTo>
                <a:lnTo>
                  <a:pt x="307" y="450"/>
                </a:lnTo>
                <a:lnTo>
                  <a:pt x="304" y="452"/>
                </a:lnTo>
                <a:lnTo>
                  <a:pt x="302" y="452"/>
                </a:lnTo>
                <a:lnTo>
                  <a:pt x="301" y="452"/>
                </a:lnTo>
                <a:lnTo>
                  <a:pt x="302" y="455"/>
                </a:lnTo>
                <a:lnTo>
                  <a:pt x="306" y="455"/>
                </a:lnTo>
                <a:lnTo>
                  <a:pt x="311" y="451"/>
                </a:lnTo>
                <a:lnTo>
                  <a:pt x="316" y="444"/>
                </a:lnTo>
                <a:lnTo>
                  <a:pt x="314" y="444"/>
                </a:lnTo>
                <a:lnTo>
                  <a:pt x="310" y="443"/>
                </a:lnTo>
                <a:close/>
                <a:moveTo>
                  <a:pt x="354" y="414"/>
                </a:moveTo>
                <a:lnTo>
                  <a:pt x="351" y="416"/>
                </a:lnTo>
                <a:lnTo>
                  <a:pt x="348" y="417"/>
                </a:lnTo>
                <a:lnTo>
                  <a:pt x="344" y="416"/>
                </a:lnTo>
                <a:lnTo>
                  <a:pt x="342" y="420"/>
                </a:lnTo>
                <a:lnTo>
                  <a:pt x="341" y="423"/>
                </a:lnTo>
                <a:lnTo>
                  <a:pt x="340" y="424"/>
                </a:lnTo>
                <a:lnTo>
                  <a:pt x="338" y="424"/>
                </a:lnTo>
                <a:lnTo>
                  <a:pt x="338" y="426"/>
                </a:lnTo>
                <a:lnTo>
                  <a:pt x="338" y="427"/>
                </a:lnTo>
                <a:lnTo>
                  <a:pt x="341" y="427"/>
                </a:lnTo>
                <a:lnTo>
                  <a:pt x="343" y="427"/>
                </a:lnTo>
                <a:lnTo>
                  <a:pt x="347" y="425"/>
                </a:lnTo>
                <a:lnTo>
                  <a:pt x="351" y="422"/>
                </a:lnTo>
                <a:lnTo>
                  <a:pt x="355" y="422"/>
                </a:lnTo>
                <a:lnTo>
                  <a:pt x="357" y="422"/>
                </a:lnTo>
                <a:lnTo>
                  <a:pt x="359" y="420"/>
                </a:lnTo>
                <a:lnTo>
                  <a:pt x="361" y="418"/>
                </a:lnTo>
                <a:lnTo>
                  <a:pt x="362" y="418"/>
                </a:lnTo>
                <a:lnTo>
                  <a:pt x="361" y="417"/>
                </a:lnTo>
                <a:lnTo>
                  <a:pt x="358" y="416"/>
                </a:lnTo>
                <a:lnTo>
                  <a:pt x="356" y="414"/>
                </a:lnTo>
                <a:lnTo>
                  <a:pt x="354" y="414"/>
                </a:lnTo>
                <a:close/>
                <a:moveTo>
                  <a:pt x="805" y="383"/>
                </a:moveTo>
                <a:lnTo>
                  <a:pt x="805" y="383"/>
                </a:lnTo>
                <a:lnTo>
                  <a:pt x="803" y="390"/>
                </a:lnTo>
                <a:lnTo>
                  <a:pt x="805" y="391"/>
                </a:lnTo>
                <a:lnTo>
                  <a:pt x="807" y="390"/>
                </a:lnTo>
                <a:lnTo>
                  <a:pt x="810" y="397"/>
                </a:lnTo>
                <a:lnTo>
                  <a:pt x="812" y="397"/>
                </a:lnTo>
                <a:lnTo>
                  <a:pt x="813" y="396"/>
                </a:lnTo>
                <a:lnTo>
                  <a:pt x="814" y="396"/>
                </a:lnTo>
                <a:lnTo>
                  <a:pt x="814" y="402"/>
                </a:lnTo>
                <a:lnTo>
                  <a:pt x="813" y="404"/>
                </a:lnTo>
                <a:lnTo>
                  <a:pt x="819" y="405"/>
                </a:lnTo>
                <a:lnTo>
                  <a:pt x="824" y="407"/>
                </a:lnTo>
                <a:lnTo>
                  <a:pt x="824" y="410"/>
                </a:lnTo>
                <a:lnTo>
                  <a:pt x="824" y="413"/>
                </a:lnTo>
                <a:lnTo>
                  <a:pt x="827" y="412"/>
                </a:lnTo>
                <a:lnTo>
                  <a:pt x="827" y="414"/>
                </a:lnTo>
                <a:lnTo>
                  <a:pt x="827" y="418"/>
                </a:lnTo>
                <a:lnTo>
                  <a:pt x="828" y="419"/>
                </a:lnTo>
                <a:lnTo>
                  <a:pt x="830" y="420"/>
                </a:lnTo>
                <a:lnTo>
                  <a:pt x="832" y="420"/>
                </a:lnTo>
                <a:lnTo>
                  <a:pt x="834" y="420"/>
                </a:lnTo>
                <a:lnTo>
                  <a:pt x="834" y="412"/>
                </a:lnTo>
                <a:lnTo>
                  <a:pt x="833" y="412"/>
                </a:lnTo>
                <a:lnTo>
                  <a:pt x="831" y="413"/>
                </a:lnTo>
                <a:lnTo>
                  <a:pt x="833" y="406"/>
                </a:lnTo>
                <a:lnTo>
                  <a:pt x="833" y="403"/>
                </a:lnTo>
                <a:lnTo>
                  <a:pt x="830" y="403"/>
                </a:lnTo>
                <a:lnTo>
                  <a:pt x="826" y="403"/>
                </a:lnTo>
                <a:lnTo>
                  <a:pt x="826" y="402"/>
                </a:lnTo>
                <a:lnTo>
                  <a:pt x="825" y="402"/>
                </a:lnTo>
                <a:lnTo>
                  <a:pt x="824" y="398"/>
                </a:lnTo>
                <a:lnTo>
                  <a:pt x="821" y="398"/>
                </a:lnTo>
                <a:lnTo>
                  <a:pt x="821" y="397"/>
                </a:lnTo>
                <a:lnTo>
                  <a:pt x="821" y="395"/>
                </a:lnTo>
                <a:lnTo>
                  <a:pt x="821" y="393"/>
                </a:lnTo>
                <a:lnTo>
                  <a:pt x="820" y="391"/>
                </a:lnTo>
                <a:lnTo>
                  <a:pt x="819" y="391"/>
                </a:lnTo>
                <a:lnTo>
                  <a:pt x="817" y="390"/>
                </a:lnTo>
                <a:lnTo>
                  <a:pt x="813" y="389"/>
                </a:lnTo>
                <a:lnTo>
                  <a:pt x="813" y="386"/>
                </a:lnTo>
                <a:lnTo>
                  <a:pt x="812" y="385"/>
                </a:lnTo>
                <a:lnTo>
                  <a:pt x="809" y="383"/>
                </a:lnTo>
                <a:lnTo>
                  <a:pt x="805" y="383"/>
                </a:lnTo>
                <a:close/>
                <a:moveTo>
                  <a:pt x="775" y="355"/>
                </a:moveTo>
                <a:lnTo>
                  <a:pt x="775" y="355"/>
                </a:lnTo>
                <a:lnTo>
                  <a:pt x="773" y="357"/>
                </a:lnTo>
                <a:lnTo>
                  <a:pt x="773" y="362"/>
                </a:lnTo>
                <a:lnTo>
                  <a:pt x="778" y="368"/>
                </a:lnTo>
                <a:lnTo>
                  <a:pt x="778" y="371"/>
                </a:lnTo>
                <a:lnTo>
                  <a:pt x="783" y="374"/>
                </a:lnTo>
                <a:lnTo>
                  <a:pt x="784" y="376"/>
                </a:lnTo>
                <a:lnTo>
                  <a:pt x="784" y="379"/>
                </a:lnTo>
                <a:lnTo>
                  <a:pt x="786" y="381"/>
                </a:lnTo>
                <a:lnTo>
                  <a:pt x="789" y="382"/>
                </a:lnTo>
                <a:lnTo>
                  <a:pt x="790" y="375"/>
                </a:lnTo>
                <a:lnTo>
                  <a:pt x="792" y="381"/>
                </a:lnTo>
                <a:lnTo>
                  <a:pt x="794" y="381"/>
                </a:lnTo>
                <a:lnTo>
                  <a:pt x="797" y="381"/>
                </a:lnTo>
                <a:lnTo>
                  <a:pt x="794" y="382"/>
                </a:lnTo>
                <a:lnTo>
                  <a:pt x="794" y="384"/>
                </a:lnTo>
                <a:lnTo>
                  <a:pt x="796" y="386"/>
                </a:lnTo>
                <a:lnTo>
                  <a:pt x="797" y="388"/>
                </a:lnTo>
                <a:lnTo>
                  <a:pt x="800" y="386"/>
                </a:lnTo>
                <a:lnTo>
                  <a:pt x="800" y="382"/>
                </a:lnTo>
                <a:lnTo>
                  <a:pt x="800" y="378"/>
                </a:lnTo>
                <a:lnTo>
                  <a:pt x="800" y="379"/>
                </a:lnTo>
                <a:lnTo>
                  <a:pt x="801" y="379"/>
                </a:lnTo>
                <a:lnTo>
                  <a:pt x="803" y="379"/>
                </a:lnTo>
                <a:lnTo>
                  <a:pt x="804" y="381"/>
                </a:lnTo>
                <a:lnTo>
                  <a:pt x="806" y="381"/>
                </a:lnTo>
                <a:lnTo>
                  <a:pt x="806" y="379"/>
                </a:lnTo>
                <a:lnTo>
                  <a:pt x="807" y="378"/>
                </a:lnTo>
                <a:lnTo>
                  <a:pt x="806" y="378"/>
                </a:lnTo>
                <a:lnTo>
                  <a:pt x="806" y="377"/>
                </a:lnTo>
                <a:lnTo>
                  <a:pt x="805" y="376"/>
                </a:lnTo>
                <a:lnTo>
                  <a:pt x="805" y="375"/>
                </a:lnTo>
                <a:lnTo>
                  <a:pt x="807" y="375"/>
                </a:lnTo>
                <a:lnTo>
                  <a:pt x="807" y="372"/>
                </a:lnTo>
                <a:lnTo>
                  <a:pt x="807" y="369"/>
                </a:lnTo>
                <a:lnTo>
                  <a:pt x="806" y="367"/>
                </a:lnTo>
                <a:lnTo>
                  <a:pt x="803" y="365"/>
                </a:lnTo>
                <a:lnTo>
                  <a:pt x="796" y="364"/>
                </a:lnTo>
                <a:lnTo>
                  <a:pt x="796" y="367"/>
                </a:lnTo>
                <a:lnTo>
                  <a:pt x="797" y="369"/>
                </a:lnTo>
                <a:lnTo>
                  <a:pt x="796" y="372"/>
                </a:lnTo>
                <a:lnTo>
                  <a:pt x="799" y="374"/>
                </a:lnTo>
                <a:lnTo>
                  <a:pt x="800" y="375"/>
                </a:lnTo>
                <a:lnTo>
                  <a:pt x="799" y="376"/>
                </a:lnTo>
                <a:lnTo>
                  <a:pt x="796" y="376"/>
                </a:lnTo>
                <a:lnTo>
                  <a:pt x="794" y="372"/>
                </a:lnTo>
                <a:lnTo>
                  <a:pt x="793" y="370"/>
                </a:lnTo>
                <a:lnTo>
                  <a:pt x="790" y="372"/>
                </a:lnTo>
                <a:lnTo>
                  <a:pt x="789" y="370"/>
                </a:lnTo>
                <a:lnTo>
                  <a:pt x="787" y="367"/>
                </a:lnTo>
                <a:lnTo>
                  <a:pt x="786" y="363"/>
                </a:lnTo>
                <a:lnTo>
                  <a:pt x="785" y="360"/>
                </a:lnTo>
                <a:lnTo>
                  <a:pt x="784" y="360"/>
                </a:lnTo>
                <a:lnTo>
                  <a:pt x="782" y="360"/>
                </a:lnTo>
                <a:lnTo>
                  <a:pt x="782" y="358"/>
                </a:lnTo>
                <a:lnTo>
                  <a:pt x="775" y="355"/>
                </a:lnTo>
                <a:close/>
                <a:moveTo>
                  <a:pt x="514" y="341"/>
                </a:moveTo>
                <a:lnTo>
                  <a:pt x="514" y="341"/>
                </a:lnTo>
                <a:lnTo>
                  <a:pt x="514" y="344"/>
                </a:lnTo>
                <a:lnTo>
                  <a:pt x="504" y="345"/>
                </a:lnTo>
                <a:lnTo>
                  <a:pt x="504" y="343"/>
                </a:lnTo>
                <a:lnTo>
                  <a:pt x="503" y="342"/>
                </a:lnTo>
                <a:lnTo>
                  <a:pt x="502" y="342"/>
                </a:lnTo>
                <a:lnTo>
                  <a:pt x="500" y="342"/>
                </a:lnTo>
                <a:lnTo>
                  <a:pt x="500" y="344"/>
                </a:lnTo>
                <a:lnTo>
                  <a:pt x="500" y="345"/>
                </a:lnTo>
                <a:lnTo>
                  <a:pt x="501" y="348"/>
                </a:lnTo>
                <a:lnTo>
                  <a:pt x="502" y="348"/>
                </a:lnTo>
                <a:lnTo>
                  <a:pt x="501" y="349"/>
                </a:lnTo>
                <a:lnTo>
                  <a:pt x="500" y="353"/>
                </a:lnTo>
                <a:lnTo>
                  <a:pt x="495" y="351"/>
                </a:lnTo>
                <a:lnTo>
                  <a:pt x="490" y="351"/>
                </a:lnTo>
                <a:lnTo>
                  <a:pt x="489" y="351"/>
                </a:lnTo>
                <a:lnTo>
                  <a:pt x="489" y="353"/>
                </a:lnTo>
                <a:lnTo>
                  <a:pt x="489" y="354"/>
                </a:lnTo>
                <a:lnTo>
                  <a:pt x="493" y="357"/>
                </a:lnTo>
                <a:lnTo>
                  <a:pt x="492" y="362"/>
                </a:lnTo>
                <a:lnTo>
                  <a:pt x="493" y="363"/>
                </a:lnTo>
                <a:lnTo>
                  <a:pt x="494" y="363"/>
                </a:lnTo>
                <a:lnTo>
                  <a:pt x="496" y="363"/>
                </a:lnTo>
                <a:lnTo>
                  <a:pt x="499" y="360"/>
                </a:lnTo>
                <a:lnTo>
                  <a:pt x="501" y="361"/>
                </a:lnTo>
                <a:lnTo>
                  <a:pt x="503" y="362"/>
                </a:lnTo>
                <a:lnTo>
                  <a:pt x="503" y="365"/>
                </a:lnTo>
                <a:lnTo>
                  <a:pt x="506" y="365"/>
                </a:lnTo>
                <a:lnTo>
                  <a:pt x="507" y="365"/>
                </a:lnTo>
                <a:lnTo>
                  <a:pt x="508" y="363"/>
                </a:lnTo>
                <a:lnTo>
                  <a:pt x="508" y="361"/>
                </a:lnTo>
                <a:lnTo>
                  <a:pt x="510" y="360"/>
                </a:lnTo>
                <a:lnTo>
                  <a:pt x="514" y="358"/>
                </a:lnTo>
                <a:lnTo>
                  <a:pt x="522" y="358"/>
                </a:lnTo>
                <a:lnTo>
                  <a:pt x="522" y="356"/>
                </a:lnTo>
                <a:lnTo>
                  <a:pt x="518" y="355"/>
                </a:lnTo>
                <a:lnTo>
                  <a:pt x="520" y="354"/>
                </a:lnTo>
                <a:lnTo>
                  <a:pt x="518" y="354"/>
                </a:lnTo>
                <a:lnTo>
                  <a:pt x="525" y="354"/>
                </a:lnTo>
                <a:lnTo>
                  <a:pt x="528" y="354"/>
                </a:lnTo>
                <a:lnTo>
                  <a:pt x="529" y="353"/>
                </a:lnTo>
                <a:lnTo>
                  <a:pt x="527" y="353"/>
                </a:lnTo>
                <a:lnTo>
                  <a:pt x="524" y="351"/>
                </a:lnTo>
                <a:lnTo>
                  <a:pt x="523" y="350"/>
                </a:lnTo>
                <a:lnTo>
                  <a:pt x="523" y="344"/>
                </a:lnTo>
                <a:lnTo>
                  <a:pt x="521" y="344"/>
                </a:lnTo>
                <a:lnTo>
                  <a:pt x="520" y="345"/>
                </a:lnTo>
                <a:lnTo>
                  <a:pt x="518" y="345"/>
                </a:lnTo>
                <a:lnTo>
                  <a:pt x="517" y="343"/>
                </a:lnTo>
                <a:lnTo>
                  <a:pt x="516" y="342"/>
                </a:lnTo>
                <a:lnTo>
                  <a:pt x="515" y="341"/>
                </a:lnTo>
                <a:lnTo>
                  <a:pt x="514" y="341"/>
                </a:lnTo>
                <a:close/>
                <a:moveTo>
                  <a:pt x="518" y="326"/>
                </a:moveTo>
                <a:lnTo>
                  <a:pt x="518" y="326"/>
                </a:lnTo>
                <a:lnTo>
                  <a:pt x="515" y="331"/>
                </a:lnTo>
                <a:lnTo>
                  <a:pt x="515" y="335"/>
                </a:lnTo>
                <a:lnTo>
                  <a:pt x="517" y="335"/>
                </a:lnTo>
                <a:lnTo>
                  <a:pt x="518" y="334"/>
                </a:lnTo>
                <a:lnTo>
                  <a:pt x="520" y="331"/>
                </a:lnTo>
                <a:lnTo>
                  <a:pt x="521" y="331"/>
                </a:lnTo>
                <a:lnTo>
                  <a:pt x="523" y="331"/>
                </a:lnTo>
                <a:lnTo>
                  <a:pt x="523" y="333"/>
                </a:lnTo>
                <a:lnTo>
                  <a:pt x="525" y="334"/>
                </a:lnTo>
                <a:lnTo>
                  <a:pt x="527" y="334"/>
                </a:lnTo>
                <a:lnTo>
                  <a:pt x="527" y="333"/>
                </a:lnTo>
                <a:lnTo>
                  <a:pt x="528" y="333"/>
                </a:lnTo>
                <a:lnTo>
                  <a:pt x="523" y="329"/>
                </a:lnTo>
                <a:lnTo>
                  <a:pt x="523" y="326"/>
                </a:lnTo>
                <a:lnTo>
                  <a:pt x="521" y="326"/>
                </a:lnTo>
                <a:lnTo>
                  <a:pt x="518" y="326"/>
                </a:lnTo>
                <a:close/>
                <a:moveTo>
                  <a:pt x="323" y="280"/>
                </a:moveTo>
                <a:lnTo>
                  <a:pt x="323" y="280"/>
                </a:lnTo>
                <a:lnTo>
                  <a:pt x="321" y="282"/>
                </a:lnTo>
                <a:lnTo>
                  <a:pt x="318" y="285"/>
                </a:lnTo>
                <a:lnTo>
                  <a:pt x="313" y="286"/>
                </a:lnTo>
                <a:lnTo>
                  <a:pt x="306" y="286"/>
                </a:lnTo>
                <a:lnTo>
                  <a:pt x="307" y="288"/>
                </a:lnTo>
                <a:lnTo>
                  <a:pt x="308" y="291"/>
                </a:lnTo>
                <a:lnTo>
                  <a:pt x="322" y="295"/>
                </a:lnTo>
                <a:lnTo>
                  <a:pt x="324" y="293"/>
                </a:lnTo>
                <a:lnTo>
                  <a:pt x="331" y="289"/>
                </a:lnTo>
                <a:lnTo>
                  <a:pt x="331" y="286"/>
                </a:lnTo>
                <a:lnTo>
                  <a:pt x="330" y="282"/>
                </a:lnTo>
                <a:lnTo>
                  <a:pt x="328" y="280"/>
                </a:lnTo>
                <a:lnTo>
                  <a:pt x="323" y="280"/>
                </a:lnTo>
                <a:close/>
                <a:moveTo>
                  <a:pt x="259" y="196"/>
                </a:moveTo>
                <a:lnTo>
                  <a:pt x="259" y="196"/>
                </a:lnTo>
                <a:lnTo>
                  <a:pt x="258" y="198"/>
                </a:lnTo>
                <a:lnTo>
                  <a:pt x="255" y="200"/>
                </a:lnTo>
                <a:lnTo>
                  <a:pt x="251" y="200"/>
                </a:lnTo>
                <a:lnTo>
                  <a:pt x="247" y="199"/>
                </a:lnTo>
                <a:lnTo>
                  <a:pt x="245" y="199"/>
                </a:lnTo>
                <a:lnTo>
                  <a:pt x="244" y="198"/>
                </a:lnTo>
                <a:lnTo>
                  <a:pt x="241" y="202"/>
                </a:lnTo>
                <a:lnTo>
                  <a:pt x="241" y="205"/>
                </a:lnTo>
                <a:lnTo>
                  <a:pt x="242" y="209"/>
                </a:lnTo>
                <a:lnTo>
                  <a:pt x="248" y="206"/>
                </a:lnTo>
                <a:lnTo>
                  <a:pt x="254" y="205"/>
                </a:lnTo>
                <a:lnTo>
                  <a:pt x="261" y="205"/>
                </a:lnTo>
                <a:lnTo>
                  <a:pt x="267" y="207"/>
                </a:lnTo>
                <a:lnTo>
                  <a:pt x="268" y="210"/>
                </a:lnTo>
                <a:lnTo>
                  <a:pt x="269" y="212"/>
                </a:lnTo>
                <a:lnTo>
                  <a:pt x="272" y="212"/>
                </a:lnTo>
                <a:lnTo>
                  <a:pt x="274" y="213"/>
                </a:lnTo>
                <a:lnTo>
                  <a:pt x="275" y="214"/>
                </a:lnTo>
                <a:lnTo>
                  <a:pt x="274" y="217"/>
                </a:lnTo>
                <a:lnTo>
                  <a:pt x="275" y="218"/>
                </a:lnTo>
                <a:lnTo>
                  <a:pt x="276" y="218"/>
                </a:lnTo>
                <a:lnTo>
                  <a:pt x="279" y="218"/>
                </a:lnTo>
                <a:lnTo>
                  <a:pt x="280" y="216"/>
                </a:lnTo>
                <a:lnTo>
                  <a:pt x="279" y="213"/>
                </a:lnTo>
                <a:lnTo>
                  <a:pt x="281" y="213"/>
                </a:lnTo>
                <a:lnTo>
                  <a:pt x="282" y="213"/>
                </a:lnTo>
                <a:lnTo>
                  <a:pt x="283" y="211"/>
                </a:lnTo>
                <a:lnTo>
                  <a:pt x="285" y="210"/>
                </a:lnTo>
                <a:lnTo>
                  <a:pt x="276" y="207"/>
                </a:lnTo>
                <a:lnTo>
                  <a:pt x="273" y="206"/>
                </a:lnTo>
                <a:lnTo>
                  <a:pt x="271" y="204"/>
                </a:lnTo>
                <a:lnTo>
                  <a:pt x="266" y="198"/>
                </a:lnTo>
                <a:lnTo>
                  <a:pt x="263" y="197"/>
                </a:lnTo>
                <a:lnTo>
                  <a:pt x="259" y="196"/>
                </a:lnTo>
                <a:close/>
                <a:moveTo>
                  <a:pt x="376" y="124"/>
                </a:moveTo>
                <a:lnTo>
                  <a:pt x="376" y="124"/>
                </a:lnTo>
                <a:lnTo>
                  <a:pt x="377" y="128"/>
                </a:lnTo>
                <a:lnTo>
                  <a:pt x="378" y="128"/>
                </a:lnTo>
                <a:lnTo>
                  <a:pt x="378" y="127"/>
                </a:lnTo>
                <a:lnTo>
                  <a:pt x="377" y="126"/>
                </a:lnTo>
                <a:lnTo>
                  <a:pt x="376" y="124"/>
                </a:lnTo>
                <a:close/>
                <a:moveTo>
                  <a:pt x="683" y="37"/>
                </a:moveTo>
                <a:lnTo>
                  <a:pt x="683" y="37"/>
                </a:lnTo>
                <a:lnTo>
                  <a:pt x="682" y="34"/>
                </a:lnTo>
                <a:lnTo>
                  <a:pt x="672" y="31"/>
                </a:lnTo>
                <a:lnTo>
                  <a:pt x="670" y="29"/>
                </a:lnTo>
                <a:lnTo>
                  <a:pt x="668" y="29"/>
                </a:lnTo>
                <a:lnTo>
                  <a:pt x="666" y="30"/>
                </a:lnTo>
                <a:lnTo>
                  <a:pt x="662" y="31"/>
                </a:lnTo>
                <a:lnTo>
                  <a:pt x="660" y="31"/>
                </a:lnTo>
                <a:lnTo>
                  <a:pt x="658" y="30"/>
                </a:lnTo>
                <a:lnTo>
                  <a:pt x="656" y="27"/>
                </a:lnTo>
                <a:lnTo>
                  <a:pt x="653" y="27"/>
                </a:lnTo>
                <a:lnTo>
                  <a:pt x="652" y="30"/>
                </a:lnTo>
                <a:lnTo>
                  <a:pt x="651" y="32"/>
                </a:lnTo>
                <a:lnTo>
                  <a:pt x="652" y="33"/>
                </a:lnTo>
                <a:lnTo>
                  <a:pt x="651" y="33"/>
                </a:lnTo>
                <a:lnTo>
                  <a:pt x="648" y="34"/>
                </a:lnTo>
                <a:lnTo>
                  <a:pt x="647" y="32"/>
                </a:lnTo>
                <a:lnTo>
                  <a:pt x="646" y="31"/>
                </a:lnTo>
                <a:lnTo>
                  <a:pt x="644" y="31"/>
                </a:lnTo>
                <a:lnTo>
                  <a:pt x="642" y="32"/>
                </a:lnTo>
                <a:lnTo>
                  <a:pt x="642" y="33"/>
                </a:lnTo>
                <a:lnTo>
                  <a:pt x="640" y="33"/>
                </a:lnTo>
                <a:lnTo>
                  <a:pt x="640" y="32"/>
                </a:lnTo>
                <a:lnTo>
                  <a:pt x="639" y="30"/>
                </a:lnTo>
                <a:lnTo>
                  <a:pt x="630" y="30"/>
                </a:lnTo>
                <a:lnTo>
                  <a:pt x="620" y="29"/>
                </a:lnTo>
                <a:lnTo>
                  <a:pt x="619" y="25"/>
                </a:lnTo>
                <a:lnTo>
                  <a:pt x="617" y="25"/>
                </a:lnTo>
                <a:lnTo>
                  <a:pt x="613" y="26"/>
                </a:lnTo>
                <a:lnTo>
                  <a:pt x="610" y="26"/>
                </a:lnTo>
                <a:lnTo>
                  <a:pt x="598" y="25"/>
                </a:lnTo>
                <a:lnTo>
                  <a:pt x="592" y="25"/>
                </a:lnTo>
                <a:lnTo>
                  <a:pt x="586" y="25"/>
                </a:lnTo>
                <a:lnTo>
                  <a:pt x="585" y="23"/>
                </a:lnTo>
                <a:lnTo>
                  <a:pt x="584" y="24"/>
                </a:lnTo>
                <a:lnTo>
                  <a:pt x="582" y="24"/>
                </a:lnTo>
                <a:lnTo>
                  <a:pt x="580" y="25"/>
                </a:lnTo>
                <a:lnTo>
                  <a:pt x="579" y="24"/>
                </a:lnTo>
                <a:lnTo>
                  <a:pt x="576" y="22"/>
                </a:lnTo>
                <a:lnTo>
                  <a:pt x="572" y="19"/>
                </a:lnTo>
                <a:lnTo>
                  <a:pt x="571" y="19"/>
                </a:lnTo>
                <a:lnTo>
                  <a:pt x="570" y="19"/>
                </a:lnTo>
                <a:lnTo>
                  <a:pt x="569" y="20"/>
                </a:lnTo>
                <a:lnTo>
                  <a:pt x="568" y="20"/>
                </a:lnTo>
                <a:lnTo>
                  <a:pt x="566" y="18"/>
                </a:lnTo>
                <a:lnTo>
                  <a:pt x="563" y="18"/>
                </a:lnTo>
                <a:lnTo>
                  <a:pt x="562" y="19"/>
                </a:lnTo>
                <a:lnTo>
                  <a:pt x="557" y="22"/>
                </a:lnTo>
                <a:lnTo>
                  <a:pt x="555" y="22"/>
                </a:lnTo>
                <a:lnTo>
                  <a:pt x="551" y="22"/>
                </a:lnTo>
                <a:lnTo>
                  <a:pt x="549" y="23"/>
                </a:lnTo>
                <a:lnTo>
                  <a:pt x="548" y="23"/>
                </a:lnTo>
                <a:lnTo>
                  <a:pt x="541" y="22"/>
                </a:lnTo>
                <a:lnTo>
                  <a:pt x="535" y="19"/>
                </a:lnTo>
                <a:lnTo>
                  <a:pt x="531" y="19"/>
                </a:lnTo>
                <a:lnTo>
                  <a:pt x="528" y="19"/>
                </a:lnTo>
                <a:lnTo>
                  <a:pt x="527" y="17"/>
                </a:lnTo>
                <a:lnTo>
                  <a:pt x="522" y="17"/>
                </a:lnTo>
                <a:lnTo>
                  <a:pt x="518" y="17"/>
                </a:lnTo>
                <a:lnTo>
                  <a:pt x="518" y="14"/>
                </a:lnTo>
                <a:lnTo>
                  <a:pt x="520" y="14"/>
                </a:lnTo>
                <a:lnTo>
                  <a:pt x="520" y="13"/>
                </a:lnTo>
                <a:lnTo>
                  <a:pt x="518" y="12"/>
                </a:lnTo>
                <a:lnTo>
                  <a:pt x="510" y="11"/>
                </a:lnTo>
                <a:lnTo>
                  <a:pt x="506" y="11"/>
                </a:lnTo>
                <a:lnTo>
                  <a:pt x="501" y="13"/>
                </a:lnTo>
                <a:lnTo>
                  <a:pt x="496" y="14"/>
                </a:lnTo>
                <a:lnTo>
                  <a:pt x="493" y="14"/>
                </a:lnTo>
                <a:lnTo>
                  <a:pt x="490" y="13"/>
                </a:lnTo>
                <a:lnTo>
                  <a:pt x="488" y="11"/>
                </a:lnTo>
                <a:lnTo>
                  <a:pt x="487" y="6"/>
                </a:lnTo>
                <a:lnTo>
                  <a:pt x="485" y="9"/>
                </a:lnTo>
                <a:lnTo>
                  <a:pt x="483" y="10"/>
                </a:lnTo>
                <a:lnTo>
                  <a:pt x="481" y="10"/>
                </a:lnTo>
                <a:lnTo>
                  <a:pt x="479" y="10"/>
                </a:lnTo>
                <a:lnTo>
                  <a:pt x="472" y="14"/>
                </a:lnTo>
                <a:lnTo>
                  <a:pt x="473" y="5"/>
                </a:lnTo>
                <a:lnTo>
                  <a:pt x="465" y="2"/>
                </a:lnTo>
                <a:lnTo>
                  <a:pt x="460" y="0"/>
                </a:lnTo>
                <a:lnTo>
                  <a:pt x="455" y="0"/>
                </a:lnTo>
                <a:lnTo>
                  <a:pt x="454" y="3"/>
                </a:lnTo>
                <a:lnTo>
                  <a:pt x="446" y="9"/>
                </a:lnTo>
                <a:lnTo>
                  <a:pt x="441" y="11"/>
                </a:lnTo>
                <a:lnTo>
                  <a:pt x="438" y="13"/>
                </a:lnTo>
                <a:lnTo>
                  <a:pt x="432" y="13"/>
                </a:lnTo>
                <a:lnTo>
                  <a:pt x="428" y="13"/>
                </a:lnTo>
                <a:lnTo>
                  <a:pt x="426" y="13"/>
                </a:lnTo>
                <a:lnTo>
                  <a:pt x="423" y="17"/>
                </a:lnTo>
                <a:lnTo>
                  <a:pt x="421" y="14"/>
                </a:lnTo>
                <a:lnTo>
                  <a:pt x="419" y="12"/>
                </a:lnTo>
                <a:lnTo>
                  <a:pt x="417" y="18"/>
                </a:lnTo>
                <a:lnTo>
                  <a:pt x="414" y="18"/>
                </a:lnTo>
                <a:lnTo>
                  <a:pt x="414" y="17"/>
                </a:lnTo>
                <a:lnTo>
                  <a:pt x="413" y="16"/>
                </a:lnTo>
                <a:lnTo>
                  <a:pt x="412" y="17"/>
                </a:lnTo>
                <a:lnTo>
                  <a:pt x="412" y="20"/>
                </a:lnTo>
                <a:lnTo>
                  <a:pt x="407" y="22"/>
                </a:lnTo>
                <a:lnTo>
                  <a:pt x="404" y="23"/>
                </a:lnTo>
                <a:lnTo>
                  <a:pt x="400" y="23"/>
                </a:lnTo>
                <a:lnTo>
                  <a:pt x="394" y="22"/>
                </a:lnTo>
                <a:lnTo>
                  <a:pt x="392" y="24"/>
                </a:lnTo>
                <a:lnTo>
                  <a:pt x="389" y="26"/>
                </a:lnTo>
                <a:lnTo>
                  <a:pt x="387" y="26"/>
                </a:lnTo>
                <a:lnTo>
                  <a:pt x="386" y="26"/>
                </a:lnTo>
                <a:lnTo>
                  <a:pt x="384" y="29"/>
                </a:lnTo>
                <a:lnTo>
                  <a:pt x="383" y="32"/>
                </a:lnTo>
                <a:lnTo>
                  <a:pt x="382" y="34"/>
                </a:lnTo>
                <a:lnTo>
                  <a:pt x="380" y="37"/>
                </a:lnTo>
                <a:lnTo>
                  <a:pt x="377" y="38"/>
                </a:lnTo>
                <a:lnTo>
                  <a:pt x="375" y="39"/>
                </a:lnTo>
                <a:lnTo>
                  <a:pt x="373" y="40"/>
                </a:lnTo>
                <a:lnTo>
                  <a:pt x="372" y="43"/>
                </a:lnTo>
                <a:lnTo>
                  <a:pt x="372" y="44"/>
                </a:lnTo>
                <a:lnTo>
                  <a:pt x="372" y="50"/>
                </a:lnTo>
                <a:lnTo>
                  <a:pt x="370" y="52"/>
                </a:lnTo>
                <a:lnTo>
                  <a:pt x="368" y="53"/>
                </a:lnTo>
                <a:lnTo>
                  <a:pt x="366" y="60"/>
                </a:lnTo>
                <a:lnTo>
                  <a:pt x="365" y="66"/>
                </a:lnTo>
                <a:lnTo>
                  <a:pt x="357" y="68"/>
                </a:lnTo>
                <a:lnTo>
                  <a:pt x="349" y="71"/>
                </a:lnTo>
                <a:lnTo>
                  <a:pt x="345" y="69"/>
                </a:lnTo>
                <a:lnTo>
                  <a:pt x="343" y="69"/>
                </a:lnTo>
                <a:lnTo>
                  <a:pt x="341" y="69"/>
                </a:lnTo>
                <a:lnTo>
                  <a:pt x="338" y="72"/>
                </a:lnTo>
                <a:lnTo>
                  <a:pt x="330" y="71"/>
                </a:lnTo>
                <a:lnTo>
                  <a:pt x="322" y="71"/>
                </a:lnTo>
                <a:lnTo>
                  <a:pt x="324" y="83"/>
                </a:lnTo>
                <a:lnTo>
                  <a:pt x="322" y="85"/>
                </a:lnTo>
                <a:lnTo>
                  <a:pt x="321" y="87"/>
                </a:lnTo>
                <a:lnTo>
                  <a:pt x="318" y="87"/>
                </a:lnTo>
                <a:lnTo>
                  <a:pt x="317" y="87"/>
                </a:lnTo>
                <a:lnTo>
                  <a:pt x="322" y="88"/>
                </a:lnTo>
                <a:lnTo>
                  <a:pt x="327" y="89"/>
                </a:lnTo>
                <a:lnTo>
                  <a:pt x="329" y="93"/>
                </a:lnTo>
                <a:lnTo>
                  <a:pt x="330" y="94"/>
                </a:lnTo>
                <a:lnTo>
                  <a:pt x="331" y="95"/>
                </a:lnTo>
                <a:lnTo>
                  <a:pt x="336" y="95"/>
                </a:lnTo>
                <a:lnTo>
                  <a:pt x="338" y="96"/>
                </a:lnTo>
                <a:lnTo>
                  <a:pt x="344" y="101"/>
                </a:lnTo>
                <a:lnTo>
                  <a:pt x="350" y="106"/>
                </a:lnTo>
                <a:lnTo>
                  <a:pt x="354" y="106"/>
                </a:lnTo>
                <a:lnTo>
                  <a:pt x="357" y="106"/>
                </a:lnTo>
                <a:lnTo>
                  <a:pt x="358" y="108"/>
                </a:lnTo>
                <a:lnTo>
                  <a:pt x="357" y="108"/>
                </a:lnTo>
                <a:lnTo>
                  <a:pt x="358" y="116"/>
                </a:lnTo>
                <a:lnTo>
                  <a:pt x="362" y="117"/>
                </a:lnTo>
                <a:lnTo>
                  <a:pt x="363" y="117"/>
                </a:lnTo>
                <a:lnTo>
                  <a:pt x="365" y="117"/>
                </a:lnTo>
                <a:lnTo>
                  <a:pt x="365" y="115"/>
                </a:lnTo>
                <a:lnTo>
                  <a:pt x="370" y="114"/>
                </a:lnTo>
                <a:lnTo>
                  <a:pt x="373" y="113"/>
                </a:lnTo>
                <a:lnTo>
                  <a:pt x="373" y="115"/>
                </a:lnTo>
                <a:lnTo>
                  <a:pt x="375" y="116"/>
                </a:lnTo>
                <a:lnTo>
                  <a:pt x="376" y="117"/>
                </a:lnTo>
                <a:lnTo>
                  <a:pt x="378" y="117"/>
                </a:lnTo>
                <a:lnTo>
                  <a:pt x="382" y="117"/>
                </a:lnTo>
                <a:lnTo>
                  <a:pt x="387" y="115"/>
                </a:lnTo>
                <a:lnTo>
                  <a:pt x="387" y="117"/>
                </a:lnTo>
                <a:lnTo>
                  <a:pt x="387" y="120"/>
                </a:lnTo>
                <a:lnTo>
                  <a:pt x="386" y="120"/>
                </a:lnTo>
                <a:lnTo>
                  <a:pt x="383" y="122"/>
                </a:lnTo>
                <a:lnTo>
                  <a:pt x="384" y="126"/>
                </a:lnTo>
                <a:lnTo>
                  <a:pt x="386" y="126"/>
                </a:lnTo>
                <a:lnTo>
                  <a:pt x="387" y="124"/>
                </a:lnTo>
                <a:lnTo>
                  <a:pt x="389" y="128"/>
                </a:lnTo>
                <a:lnTo>
                  <a:pt x="392" y="128"/>
                </a:lnTo>
                <a:lnTo>
                  <a:pt x="396" y="128"/>
                </a:lnTo>
                <a:lnTo>
                  <a:pt x="399" y="127"/>
                </a:lnTo>
                <a:lnTo>
                  <a:pt x="403" y="128"/>
                </a:lnTo>
                <a:lnTo>
                  <a:pt x="403" y="129"/>
                </a:lnTo>
                <a:lnTo>
                  <a:pt x="403" y="131"/>
                </a:lnTo>
                <a:lnTo>
                  <a:pt x="403" y="133"/>
                </a:lnTo>
                <a:lnTo>
                  <a:pt x="389" y="133"/>
                </a:lnTo>
                <a:lnTo>
                  <a:pt x="383" y="134"/>
                </a:lnTo>
                <a:lnTo>
                  <a:pt x="384" y="135"/>
                </a:lnTo>
                <a:lnTo>
                  <a:pt x="387" y="136"/>
                </a:lnTo>
                <a:lnTo>
                  <a:pt x="386" y="136"/>
                </a:lnTo>
                <a:lnTo>
                  <a:pt x="387" y="136"/>
                </a:lnTo>
                <a:lnTo>
                  <a:pt x="389" y="135"/>
                </a:lnTo>
                <a:lnTo>
                  <a:pt x="392" y="136"/>
                </a:lnTo>
                <a:lnTo>
                  <a:pt x="393" y="138"/>
                </a:lnTo>
                <a:lnTo>
                  <a:pt x="393" y="141"/>
                </a:lnTo>
                <a:lnTo>
                  <a:pt x="393" y="143"/>
                </a:lnTo>
                <a:lnTo>
                  <a:pt x="390" y="142"/>
                </a:lnTo>
                <a:lnTo>
                  <a:pt x="386" y="142"/>
                </a:lnTo>
                <a:lnTo>
                  <a:pt x="385" y="143"/>
                </a:lnTo>
                <a:lnTo>
                  <a:pt x="383" y="147"/>
                </a:lnTo>
                <a:lnTo>
                  <a:pt x="383" y="144"/>
                </a:lnTo>
                <a:lnTo>
                  <a:pt x="371" y="144"/>
                </a:lnTo>
                <a:lnTo>
                  <a:pt x="365" y="144"/>
                </a:lnTo>
                <a:lnTo>
                  <a:pt x="359" y="143"/>
                </a:lnTo>
                <a:lnTo>
                  <a:pt x="358" y="140"/>
                </a:lnTo>
                <a:lnTo>
                  <a:pt x="355" y="140"/>
                </a:lnTo>
                <a:lnTo>
                  <a:pt x="352" y="140"/>
                </a:lnTo>
                <a:lnTo>
                  <a:pt x="354" y="138"/>
                </a:lnTo>
                <a:lnTo>
                  <a:pt x="356" y="137"/>
                </a:lnTo>
                <a:lnTo>
                  <a:pt x="355" y="131"/>
                </a:lnTo>
                <a:lnTo>
                  <a:pt x="355" y="127"/>
                </a:lnTo>
                <a:lnTo>
                  <a:pt x="354" y="126"/>
                </a:lnTo>
                <a:lnTo>
                  <a:pt x="352" y="124"/>
                </a:lnTo>
                <a:lnTo>
                  <a:pt x="349" y="124"/>
                </a:lnTo>
                <a:lnTo>
                  <a:pt x="345" y="124"/>
                </a:lnTo>
                <a:lnTo>
                  <a:pt x="343" y="128"/>
                </a:lnTo>
                <a:lnTo>
                  <a:pt x="335" y="131"/>
                </a:lnTo>
                <a:lnTo>
                  <a:pt x="327" y="134"/>
                </a:lnTo>
                <a:lnTo>
                  <a:pt x="327" y="137"/>
                </a:lnTo>
                <a:lnTo>
                  <a:pt x="327" y="141"/>
                </a:lnTo>
                <a:lnTo>
                  <a:pt x="325" y="141"/>
                </a:lnTo>
                <a:lnTo>
                  <a:pt x="324" y="141"/>
                </a:lnTo>
                <a:lnTo>
                  <a:pt x="324" y="142"/>
                </a:lnTo>
                <a:lnTo>
                  <a:pt x="318" y="141"/>
                </a:lnTo>
                <a:lnTo>
                  <a:pt x="314" y="141"/>
                </a:lnTo>
                <a:lnTo>
                  <a:pt x="309" y="142"/>
                </a:lnTo>
                <a:lnTo>
                  <a:pt x="304" y="144"/>
                </a:lnTo>
                <a:lnTo>
                  <a:pt x="299" y="150"/>
                </a:lnTo>
                <a:lnTo>
                  <a:pt x="299" y="155"/>
                </a:lnTo>
                <a:lnTo>
                  <a:pt x="307" y="155"/>
                </a:lnTo>
                <a:lnTo>
                  <a:pt x="313" y="157"/>
                </a:lnTo>
                <a:lnTo>
                  <a:pt x="320" y="158"/>
                </a:lnTo>
                <a:lnTo>
                  <a:pt x="320" y="161"/>
                </a:lnTo>
                <a:lnTo>
                  <a:pt x="310" y="162"/>
                </a:lnTo>
                <a:lnTo>
                  <a:pt x="310" y="164"/>
                </a:lnTo>
                <a:lnTo>
                  <a:pt x="310" y="165"/>
                </a:lnTo>
                <a:lnTo>
                  <a:pt x="311" y="164"/>
                </a:lnTo>
                <a:lnTo>
                  <a:pt x="315" y="167"/>
                </a:lnTo>
                <a:lnTo>
                  <a:pt x="317" y="169"/>
                </a:lnTo>
                <a:lnTo>
                  <a:pt x="318" y="172"/>
                </a:lnTo>
                <a:lnTo>
                  <a:pt x="318" y="175"/>
                </a:lnTo>
                <a:lnTo>
                  <a:pt x="320" y="176"/>
                </a:lnTo>
                <a:lnTo>
                  <a:pt x="335" y="181"/>
                </a:lnTo>
                <a:lnTo>
                  <a:pt x="337" y="179"/>
                </a:lnTo>
                <a:lnTo>
                  <a:pt x="338" y="179"/>
                </a:lnTo>
                <a:lnTo>
                  <a:pt x="340" y="178"/>
                </a:lnTo>
                <a:lnTo>
                  <a:pt x="341" y="177"/>
                </a:lnTo>
                <a:lnTo>
                  <a:pt x="352" y="176"/>
                </a:lnTo>
                <a:lnTo>
                  <a:pt x="363" y="176"/>
                </a:lnTo>
                <a:lnTo>
                  <a:pt x="363" y="174"/>
                </a:lnTo>
                <a:lnTo>
                  <a:pt x="364" y="172"/>
                </a:lnTo>
                <a:lnTo>
                  <a:pt x="370" y="178"/>
                </a:lnTo>
                <a:lnTo>
                  <a:pt x="370" y="179"/>
                </a:lnTo>
                <a:lnTo>
                  <a:pt x="370" y="182"/>
                </a:lnTo>
                <a:lnTo>
                  <a:pt x="372" y="182"/>
                </a:lnTo>
                <a:lnTo>
                  <a:pt x="373" y="183"/>
                </a:lnTo>
                <a:lnTo>
                  <a:pt x="376" y="179"/>
                </a:lnTo>
                <a:lnTo>
                  <a:pt x="379" y="176"/>
                </a:lnTo>
                <a:lnTo>
                  <a:pt x="385" y="175"/>
                </a:lnTo>
                <a:lnTo>
                  <a:pt x="391" y="175"/>
                </a:lnTo>
                <a:lnTo>
                  <a:pt x="401" y="175"/>
                </a:lnTo>
                <a:lnTo>
                  <a:pt x="401" y="177"/>
                </a:lnTo>
                <a:lnTo>
                  <a:pt x="401" y="179"/>
                </a:lnTo>
                <a:lnTo>
                  <a:pt x="399" y="181"/>
                </a:lnTo>
                <a:lnTo>
                  <a:pt x="397" y="183"/>
                </a:lnTo>
                <a:lnTo>
                  <a:pt x="397" y="185"/>
                </a:lnTo>
                <a:lnTo>
                  <a:pt x="398" y="189"/>
                </a:lnTo>
                <a:lnTo>
                  <a:pt x="400" y="193"/>
                </a:lnTo>
                <a:lnTo>
                  <a:pt x="400" y="199"/>
                </a:lnTo>
                <a:lnTo>
                  <a:pt x="399" y="204"/>
                </a:lnTo>
                <a:lnTo>
                  <a:pt x="393" y="206"/>
                </a:lnTo>
                <a:lnTo>
                  <a:pt x="387" y="209"/>
                </a:lnTo>
                <a:lnTo>
                  <a:pt x="386" y="209"/>
                </a:lnTo>
                <a:lnTo>
                  <a:pt x="385" y="207"/>
                </a:lnTo>
                <a:lnTo>
                  <a:pt x="383" y="207"/>
                </a:lnTo>
                <a:lnTo>
                  <a:pt x="382" y="207"/>
                </a:lnTo>
                <a:lnTo>
                  <a:pt x="380" y="209"/>
                </a:lnTo>
                <a:lnTo>
                  <a:pt x="380" y="211"/>
                </a:lnTo>
                <a:lnTo>
                  <a:pt x="377" y="213"/>
                </a:lnTo>
                <a:lnTo>
                  <a:pt x="373" y="214"/>
                </a:lnTo>
                <a:lnTo>
                  <a:pt x="369" y="217"/>
                </a:lnTo>
                <a:lnTo>
                  <a:pt x="363" y="217"/>
                </a:lnTo>
                <a:lnTo>
                  <a:pt x="361" y="214"/>
                </a:lnTo>
                <a:lnTo>
                  <a:pt x="358" y="212"/>
                </a:lnTo>
                <a:lnTo>
                  <a:pt x="356" y="210"/>
                </a:lnTo>
                <a:lnTo>
                  <a:pt x="352" y="210"/>
                </a:lnTo>
                <a:lnTo>
                  <a:pt x="349" y="211"/>
                </a:lnTo>
                <a:lnTo>
                  <a:pt x="345" y="214"/>
                </a:lnTo>
                <a:lnTo>
                  <a:pt x="345" y="216"/>
                </a:lnTo>
                <a:lnTo>
                  <a:pt x="345" y="217"/>
                </a:lnTo>
                <a:lnTo>
                  <a:pt x="347" y="217"/>
                </a:lnTo>
                <a:lnTo>
                  <a:pt x="347" y="218"/>
                </a:lnTo>
                <a:lnTo>
                  <a:pt x="348" y="218"/>
                </a:lnTo>
                <a:lnTo>
                  <a:pt x="350" y="223"/>
                </a:lnTo>
                <a:lnTo>
                  <a:pt x="351" y="230"/>
                </a:lnTo>
                <a:lnTo>
                  <a:pt x="350" y="229"/>
                </a:lnTo>
                <a:lnTo>
                  <a:pt x="350" y="226"/>
                </a:lnTo>
                <a:lnTo>
                  <a:pt x="347" y="226"/>
                </a:lnTo>
                <a:lnTo>
                  <a:pt x="344" y="225"/>
                </a:lnTo>
                <a:lnTo>
                  <a:pt x="342" y="233"/>
                </a:lnTo>
                <a:lnTo>
                  <a:pt x="341" y="233"/>
                </a:lnTo>
                <a:lnTo>
                  <a:pt x="338" y="233"/>
                </a:lnTo>
                <a:lnTo>
                  <a:pt x="335" y="237"/>
                </a:lnTo>
                <a:lnTo>
                  <a:pt x="331" y="240"/>
                </a:lnTo>
                <a:lnTo>
                  <a:pt x="331" y="244"/>
                </a:lnTo>
                <a:lnTo>
                  <a:pt x="331" y="246"/>
                </a:lnTo>
                <a:lnTo>
                  <a:pt x="325" y="248"/>
                </a:lnTo>
                <a:lnTo>
                  <a:pt x="324" y="251"/>
                </a:lnTo>
                <a:lnTo>
                  <a:pt x="324" y="253"/>
                </a:lnTo>
                <a:lnTo>
                  <a:pt x="327" y="253"/>
                </a:lnTo>
                <a:lnTo>
                  <a:pt x="329" y="253"/>
                </a:lnTo>
                <a:lnTo>
                  <a:pt x="328" y="258"/>
                </a:lnTo>
                <a:lnTo>
                  <a:pt x="331" y="258"/>
                </a:lnTo>
                <a:lnTo>
                  <a:pt x="334" y="258"/>
                </a:lnTo>
                <a:lnTo>
                  <a:pt x="335" y="260"/>
                </a:lnTo>
                <a:lnTo>
                  <a:pt x="335" y="261"/>
                </a:lnTo>
                <a:lnTo>
                  <a:pt x="336" y="262"/>
                </a:lnTo>
                <a:lnTo>
                  <a:pt x="336" y="264"/>
                </a:lnTo>
                <a:lnTo>
                  <a:pt x="345" y="264"/>
                </a:lnTo>
                <a:lnTo>
                  <a:pt x="352" y="266"/>
                </a:lnTo>
                <a:lnTo>
                  <a:pt x="354" y="264"/>
                </a:lnTo>
                <a:lnTo>
                  <a:pt x="358" y="264"/>
                </a:lnTo>
                <a:lnTo>
                  <a:pt x="358" y="266"/>
                </a:lnTo>
                <a:lnTo>
                  <a:pt x="357" y="267"/>
                </a:lnTo>
                <a:lnTo>
                  <a:pt x="356" y="269"/>
                </a:lnTo>
                <a:lnTo>
                  <a:pt x="354" y="274"/>
                </a:lnTo>
                <a:lnTo>
                  <a:pt x="351" y="274"/>
                </a:lnTo>
                <a:lnTo>
                  <a:pt x="350" y="275"/>
                </a:lnTo>
                <a:lnTo>
                  <a:pt x="350" y="278"/>
                </a:lnTo>
                <a:lnTo>
                  <a:pt x="350" y="279"/>
                </a:lnTo>
                <a:lnTo>
                  <a:pt x="349" y="282"/>
                </a:lnTo>
                <a:lnTo>
                  <a:pt x="350" y="283"/>
                </a:lnTo>
                <a:lnTo>
                  <a:pt x="351" y="286"/>
                </a:lnTo>
                <a:lnTo>
                  <a:pt x="355" y="286"/>
                </a:lnTo>
                <a:lnTo>
                  <a:pt x="355" y="288"/>
                </a:lnTo>
                <a:lnTo>
                  <a:pt x="355" y="291"/>
                </a:lnTo>
                <a:lnTo>
                  <a:pt x="356" y="292"/>
                </a:lnTo>
                <a:lnTo>
                  <a:pt x="358" y="294"/>
                </a:lnTo>
                <a:lnTo>
                  <a:pt x="363" y="293"/>
                </a:lnTo>
                <a:lnTo>
                  <a:pt x="369" y="293"/>
                </a:lnTo>
                <a:lnTo>
                  <a:pt x="372" y="291"/>
                </a:lnTo>
                <a:lnTo>
                  <a:pt x="375" y="287"/>
                </a:lnTo>
                <a:lnTo>
                  <a:pt x="375" y="282"/>
                </a:lnTo>
                <a:lnTo>
                  <a:pt x="375" y="280"/>
                </a:lnTo>
                <a:lnTo>
                  <a:pt x="376" y="278"/>
                </a:lnTo>
                <a:lnTo>
                  <a:pt x="379" y="276"/>
                </a:lnTo>
                <a:lnTo>
                  <a:pt x="380" y="281"/>
                </a:lnTo>
                <a:lnTo>
                  <a:pt x="379" y="283"/>
                </a:lnTo>
                <a:lnTo>
                  <a:pt x="378" y="283"/>
                </a:lnTo>
                <a:lnTo>
                  <a:pt x="378" y="287"/>
                </a:lnTo>
                <a:lnTo>
                  <a:pt x="378" y="289"/>
                </a:lnTo>
                <a:lnTo>
                  <a:pt x="380" y="291"/>
                </a:lnTo>
                <a:lnTo>
                  <a:pt x="383" y="293"/>
                </a:lnTo>
                <a:lnTo>
                  <a:pt x="384" y="299"/>
                </a:lnTo>
                <a:lnTo>
                  <a:pt x="386" y="303"/>
                </a:lnTo>
                <a:lnTo>
                  <a:pt x="384" y="305"/>
                </a:lnTo>
                <a:lnTo>
                  <a:pt x="384" y="307"/>
                </a:lnTo>
                <a:lnTo>
                  <a:pt x="384" y="310"/>
                </a:lnTo>
                <a:lnTo>
                  <a:pt x="386" y="309"/>
                </a:lnTo>
                <a:lnTo>
                  <a:pt x="390" y="309"/>
                </a:lnTo>
                <a:lnTo>
                  <a:pt x="387" y="313"/>
                </a:lnTo>
                <a:lnTo>
                  <a:pt x="386" y="314"/>
                </a:lnTo>
                <a:lnTo>
                  <a:pt x="385" y="315"/>
                </a:lnTo>
                <a:lnTo>
                  <a:pt x="386" y="316"/>
                </a:lnTo>
                <a:lnTo>
                  <a:pt x="387" y="316"/>
                </a:lnTo>
                <a:lnTo>
                  <a:pt x="389" y="319"/>
                </a:lnTo>
                <a:lnTo>
                  <a:pt x="387" y="319"/>
                </a:lnTo>
                <a:lnTo>
                  <a:pt x="387" y="322"/>
                </a:lnTo>
                <a:lnTo>
                  <a:pt x="389" y="322"/>
                </a:lnTo>
                <a:lnTo>
                  <a:pt x="391" y="322"/>
                </a:lnTo>
                <a:lnTo>
                  <a:pt x="393" y="320"/>
                </a:lnTo>
                <a:lnTo>
                  <a:pt x="396" y="316"/>
                </a:lnTo>
                <a:lnTo>
                  <a:pt x="398" y="314"/>
                </a:lnTo>
                <a:lnTo>
                  <a:pt x="404" y="310"/>
                </a:lnTo>
                <a:lnTo>
                  <a:pt x="410" y="308"/>
                </a:lnTo>
                <a:lnTo>
                  <a:pt x="412" y="308"/>
                </a:lnTo>
                <a:lnTo>
                  <a:pt x="412" y="310"/>
                </a:lnTo>
                <a:lnTo>
                  <a:pt x="413" y="313"/>
                </a:lnTo>
                <a:lnTo>
                  <a:pt x="414" y="314"/>
                </a:lnTo>
                <a:lnTo>
                  <a:pt x="414" y="315"/>
                </a:lnTo>
                <a:lnTo>
                  <a:pt x="421" y="312"/>
                </a:lnTo>
                <a:lnTo>
                  <a:pt x="424" y="316"/>
                </a:lnTo>
                <a:lnTo>
                  <a:pt x="425" y="319"/>
                </a:lnTo>
                <a:lnTo>
                  <a:pt x="426" y="321"/>
                </a:lnTo>
                <a:lnTo>
                  <a:pt x="428" y="323"/>
                </a:lnTo>
                <a:lnTo>
                  <a:pt x="431" y="324"/>
                </a:lnTo>
                <a:lnTo>
                  <a:pt x="433" y="323"/>
                </a:lnTo>
                <a:lnTo>
                  <a:pt x="432" y="322"/>
                </a:lnTo>
                <a:lnTo>
                  <a:pt x="431" y="320"/>
                </a:lnTo>
                <a:lnTo>
                  <a:pt x="431" y="319"/>
                </a:lnTo>
                <a:lnTo>
                  <a:pt x="432" y="317"/>
                </a:lnTo>
                <a:lnTo>
                  <a:pt x="437" y="319"/>
                </a:lnTo>
                <a:lnTo>
                  <a:pt x="438" y="316"/>
                </a:lnTo>
                <a:lnTo>
                  <a:pt x="440" y="314"/>
                </a:lnTo>
                <a:lnTo>
                  <a:pt x="441" y="321"/>
                </a:lnTo>
                <a:lnTo>
                  <a:pt x="448" y="319"/>
                </a:lnTo>
                <a:lnTo>
                  <a:pt x="452" y="319"/>
                </a:lnTo>
                <a:lnTo>
                  <a:pt x="455" y="316"/>
                </a:lnTo>
                <a:lnTo>
                  <a:pt x="456" y="315"/>
                </a:lnTo>
                <a:lnTo>
                  <a:pt x="456" y="313"/>
                </a:lnTo>
                <a:lnTo>
                  <a:pt x="459" y="313"/>
                </a:lnTo>
                <a:lnTo>
                  <a:pt x="461" y="312"/>
                </a:lnTo>
                <a:lnTo>
                  <a:pt x="460" y="317"/>
                </a:lnTo>
                <a:lnTo>
                  <a:pt x="458" y="323"/>
                </a:lnTo>
                <a:lnTo>
                  <a:pt x="456" y="324"/>
                </a:lnTo>
                <a:lnTo>
                  <a:pt x="454" y="326"/>
                </a:lnTo>
                <a:lnTo>
                  <a:pt x="452" y="327"/>
                </a:lnTo>
                <a:lnTo>
                  <a:pt x="449" y="329"/>
                </a:lnTo>
                <a:lnTo>
                  <a:pt x="449" y="331"/>
                </a:lnTo>
                <a:lnTo>
                  <a:pt x="449" y="335"/>
                </a:lnTo>
                <a:lnTo>
                  <a:pt x="446" y="336"/>
                </a:lnTo>
                <a:lnTo>
                  <a:pt x="446" y="349"/>
                </a:lnTo>
                <a:lnTo>
                  <a:pt x="445" y="349"/>
                </a:lnTo>
                <a:lnTo>
                  <a:pt x="442" y="350"/>
                </a:lnTo>
                <a:lnTo>
                  <a:pt x="442" y="351"/>
                </a:lnTo>
                <a:lnTo>
                  <a:pt x="442" y="353"/>
                </a:lnTo>
                <a:lnTo>
                  <a:pt x="442" y="356"/>
                </a:lnTo>
                <a:lnTo>
                  <a:pt x="439" y="358"/>
                </a:lnTo>
                <a:lnTo>
                  <a:pt x="437" y="360"/>
                </a:lnTo>
                <a:lnTo>
                  <a:pt x="435" y="361"/>
                </a:lnTo>
                <a:lnTo>
                  <a:pt x="435" y="363"/>
                </a:lnTo>
                <a:lnTo>
                  <a:pt x="435" y="365"/>
                </a:lnTo>
                <a:lnTo>
                  <a:pt x="433" y="365"/>
                </a:lnTo>
                <a:lnTo>
                  <a:pt x="431" y="365"/>
                </a:lnTo>
                <a:lnTo>
                  <a:pt x="430" y="367"/>
                </a:lnTo>
                <a:lnTo>
                  <a:pt x="427" y="369"/>
                </a:lnTo>
                <a:lnTo>
                  <a:pt x="425" y="372"/>
                </a:lnTo>
                <a:lnTo>
                  <a:pt x="421" y="372"/>
                </a:lnTo>
                <a:lnTo>
                  <a:pt x="416" y="375"/>
                </a:lnTo>
                <a:lnTo>
                  <a:pt x="412" y="377"/>
                </a:lnTo>
                <a:lnTo>
                  <a:pt x="410" y="382"/>
                </a:lnTo>
                <a:lnTo>
                  <a:pt x="409" y="389"/>
                </a:lnTo>
                <a:lnTo>
                  <a:pt x="404" y="390"/>
                </a:lnTo>
                <a:lnTo>
                  <a:pt x="400" y="390"/>
                </a:lnTo>
                <a:lnTo>
                  <a:pt x="401" y="386"/>
                </a:lnTo>
                <a:lnTo>
                  <a:pt x="392" y="388"/>
                </a:lnTo>
                <a:lnTo>
                  <a:pt x="387" y="389"/>
                </a:lnTo>
                <a:lnTo>
                  <a:pt x="384" y="390"/>
                </a:lnTo>
                <a:lnTo>
                  <a:pt x="383" y="391"/>
                </a:lnTo>
                <a:lnTo>
                  <a:pt x="383" y="393"/>
                </a:lnTo>
                <a:lnTo>
                  <a:pt x="383" y="396"/>
                </a:lnTo>
                <a:lnTo>
                  <a:pt x="380" y="397"/>
                </a:lnTo>
                <a:lnTo>
                  <a:pt x="378" y="398"/>
                </a:lnTo>
                <a:lnTo>
                  <a:pt x="377" y="400"/>
                </a:lnTo>
                <a:lnTo>
                  <a:pt x="377" y="404"/>
                </a:lnTo>
                <a:lnTo>
                  <a:pt x="375" y="405"/>
                </a:lnTo>
                <a:lnTo>
                  <a:pt x="372" y="407"/>
                </a:lnTo>
                <a:lnTo>
                  <a:pt x="366" y="410"/>
                </a:lnTo>
                <a:lnTo>
                  <a:pt x="366" y="413"/>
                </a:lnTo>
                <a:lnTo>
                  <a:pt x="368" y="412"/>
                </a:lnTo>
                <a:lnTo>
                  <a:pt x="369" y="411"/>
                </a:lnTo>
                <a:lnTo>
                  <a:pt x="371" y="411"/>
                </a:lnTo>
                <a:lnTo>
                  <a:pt x="372" y="412"/>
                </a:lnTo>
                <a:lnTo>
                  <a:pt x="373" y="412"/>
                </a:lnTo>
                <a:lnTo>
                  <a:pt x="375" y="409"/>
                </a:lnTo>
                <a:lnTo>
                  <a:pt x="377" y="409"/>
                </a:lnTo>
                <a:lnTo>
                  <a:pt x="378" y="410"/>
                </a:lnTo>
                <a:lnTo>
                  <a:pt x="380" y="412"/>
                </a:lnTo>
                <a:lnTo>
                  <a:pt x="385" y="403"/>
                </a:lnTo>
                <a:lnTo>
                  <a:pt x="389" y="393"/>
                </a:lnTo>
                <a:lnTo>
                  <a:pt x="394" y="393"/>
                </a:lnTo>
                <a:lnTo>
                  <a:pt x="394" y="396"/>
                </a:lnTo>
                <a:lnTo>
                  <a:pt x="393" y="396"/>
                </a:lnTo>
                <a:lnTo>
                  <a:pt x="392" y="399"/>
                </a:lnTo>
                <a:lnTo>
                  <a:pt x="396" y="399"/>
                </a:lnTo>
                <a:lnTo>
                  <a:pt x="399" y="399"/>
                </a:lnTo>
                <a:lnTo>
                  <a:pt x="400" y="396"/>
                </a:lnTo>
                <a:lnTo>
                  <a:pt x="406" y="396"/>
                </a:lnTo>
                <a:lnTo>
                  <a:pt x="409" y="396"/>
                </a:lnTo>
                <a:lnTo>
                  <a:pt x="414" y="390"/>
                </a:lnTo>
                <a:lnTo>
                  <a:pt x="417" y="390"/>
                </a:lnTo>
                <a:lnTo>
                  <a:pt x="417" y="393"/>
                </a:lnTo>
                <a:lnTo>
                  <a:pt x="419" y="392"/>
                </a:lnTo>
                <a:lnTo>
                  <a:pt x="419" y="389"/>
                </a:lnTo>
                <a:lnTo>
                  <a:pt x="423" y="390"/>
                </a:lnTo>
                <a:lnTo>
                  <a:pt x="424" y="391"/>
                </a:lnTo>
                <a:lnTo>
                  <a:pt x="425" y="390"/>
                </a:lnTo>
                <a:lnTo>
                  <a:pt x="426" y="389"/>
                </a:lnTo>
                <a:lnTo>
                  <a:pt x="427" y="388"/>
                </a:lnTo>
                <a:lnTo>
                  <a:pt x="427" y="383"/>
                </a:lnTo>
                <a:lnTo>
                  <a:pt x="431" y="384"/>
                </a:lnTo>
                <a:lnTo>
                  <a:pt x="432" y="385"/>
                </a:lnTo>
                <a:lnTo>
                  <a:pt x="432" y="384"/>
                </a:lnTo>
                <a:lnTo>
                  <a:pt x="433" y="379"/>
                </a:lnTo>
                <a:lnTo>
                  <a:pt x="431" y="379"/>
                </a:lnTo>
                <a:lnTo>
                  <a:pt x="431" y="378"/>
                </a:lnTo>
                <a:lnTo>
                  <a:pt x="432" y="378"/>
                </a:lnTo>
                <a:lnTo>
                  <a:pt x="433" y="377"/>
                </a:lnTo>
                <a:lnTo>
                  <a:pt x="432" y="377"/>
                </a:lnTo>
                <a:lnTo>
                  <a:pt x="441" y="374"/>
                </a:lnTo>
                <a:lnTo>
                  <a:pt x="440" y="372"/>
                </a:lnTo>
                <a:lnTo>
                  <a:pt x="439" y="372"/>
                </a:lnTo>
                <a:lnTo>
                  <a:pt x="440" y="371"/>
                </a:lnTo>
                <a:lnTo>
                  <a:pt x="442" y="371"/>
                </a:lnTo>
                <a:lnTo>
                  <a:pt x="446" y="370"/>
                </a:lnTo>
                <a:lnTo>
                  <a:pt x="447" y="368"/>
                </a:lnTo>
                <a:lnTo>
                  <a:pt x="447" y="364"/>
                </a:lnTo>
                <a:lnTo>
                  <a:pt x="449" y="365"/>
                </a:lnTo>
                <a:lnTo>
                  <a:pt x="452" y="365"/>
                </a:lnTo>
                <a:lnTo>
                  <a:pt x="456" y="363"/>
                </a:lnTo>
                <a:lnTo>
                  <a:pt x="460" y="360"/>
                </a:lnTo>
                <a:lnTo>
                  <a:pt x="460" y="356"/>
                </a:lnTo>
                <a:lnTo>
                  <a:pt x="459" y="354"/>
                </a:lnTo>
                <a:lnTo>
                  <a:pt x="462" y="353"/>
                </a:lnTo>
                <a:lnTo>
                  <a:pt x="466" y="351"/>
                </a:lnTo>
                <a:lnTo>
                  <a:pt x="466" y="349"/>
                </a:lnTo>
                <a:lnTo>
                  <a:pt x="467" y="349"/>
                </a:lnTo>
                <a:lnTo>
                  <a:pt x="469" y="349"/>
                </a:lnTo>
                <a:lnTo>
                  <a:pt x="472" y="344"/>
                </a:lnTo>
                <a:lnTo>
                  <a:pt x="474" y="342"/>
                </a:lnTo>
                <a:lnTo>
                  <a:pt x="475" y="340"/>
                </a:lnTo>
                <a:lnTo>
                  <a:pt x="478" y="340"/>
                </a:lnTo>
                <a:lnTo>
                  <a:pt x="480" y="338"/>
                </a:lnTo>
                <a:lnTo>
                  <a:pt x="480" y="335"/>
                </a:lnTo>
                <a:lnTo>
                  <a:pt x="485" y="331"/>
                </a:lnTo>
                <a:lnTo>
                  <a:pt x="489" y="330"/>
                </a:lnTo>
                <a:lnTo>
                  <a:pt x="495" y="330"/>
                </a:lnTo>
                <a:lnTo>
                  <a:pt x="496" y="328"/>
                </a:lnTo>
                <a:lnTo>
                  <a:pt x="497" y="327"/>
                </a:lnTo>
                <a:lnTo>
                  <a:pt x="496" y="323"/>
                </a:lnTo>
                <a:lnTo>
                  <a:pt x="496" y="322"/>
                </a:lnTo>
                <a:lnTo>
                  <a:pt x="497" y="321"/>
                </a:lnTo>
                <a:lnTo>
                  <a:pt x="499" y="320"/>
                </a:lnTo>
                <a:lnTo>
                  <a:pt x="501" y="320"/>
                </a:lnTo>
                <a:lnTo>
                  <a:pt x="501" y="319"/>
                </a:lnTo>
                <a:lnTo>
                  <a:pt x="501" y="316"/>
                </a:lnTo>
                <a:lnTo>
                  <a:pt x="503" y="316"/>
                </a:lnTo>
                <a:lnTo>
                  <a:pt x="506" y="315"/>
                </a:lnTo>
                <a:lnTo>
                  <a:pt x="506" y="310"/>
                </a:lnTo>
                <a:lnTo>
                  <a:pt x="497" y="310"/>
                </a:lnTo>
                <a:lnTo>
                  <a:pt x="496" y="306"/>
                </a:lnTo>
                <a:lnTo>
                  <a:pt x="496" y="303"/>
                </a:lnTo>
                <a:lnTo>
                  <a:pt x="497" y="301"/>
                </a:lnTo>
                <a:lnTo>
                  <a:pt x="500" y="298"/>
                </a:lnTo>
                <a:lnTo>
                  <a:pt x="500" y="295"/>
                </a:lnTo>
                <a:lnTo>
                  <a:pt x="500" y="293"/>
                </a:lnTo>
                <a:lnTo>
                  <a:pt x="509" y="293"/>
                </a:lnTo>
                <a:lnTo>
                  <a:pt x="509" y="291"/>
                </a:lnTo>
                <a:lnTo>
                  <a:pt x="510" y="288"/>
                </a:lnTo>
                <a:lnTo>
                  <a:pt x="513" y="287"/>
                </a:lnTo>
                <a:lnTo>
                  <a:pt x="515" y="286"/>
                </a:lnTo>
                <a:lnTo>
                  <a:pt x="514" y="283"/>
                </a:lnTo>
                <a:lnTo>
                  <a:pt x="514" y="280"/>
                </a:lnTo>
                <a:lnTo>
                  <a:pt x="518" y="282"/>
                </a:lnTo>
                <a:lnTo>
                  <a:pt x="520" y="282"/>
                </a:lnTo>
                <a:lnTo>
                  <a:pt x="521" y="281"/>
                </a:lnTo>
                <a:lnTo>
                  <a:pt x="522" y="281"/>
                </a:lnTo>
                <a:lnTo>
                  <a:pt x="523" y="274"/>
                </a:lnTo>
                <a:lnTo>
                  <a:pt x="525" y="271"/>
                </a:lnTo>
                <a:lnTo>
                  <a:pt x="528" y="269"/>
                </a:lnTo>
                <a:lnTo>
                  <a:pt x="531" y="268"/>
                </a:lnTo>
                <a:lnTo>
                  <a:pt x="532" y="268"/>
                </a:lnTo>
                <a:lnTo>
                  <a:pt x="534" y="268"/>
                </a:lnTo>
                <a:lnTo>
                  <a:pt x="535" y="265"/>
                </a:lnTo>
                <a:lnTo>
                  <a:pt x="535" y="262"/>
                </a:lnTo>
                <a:lnTo>
                  <a:pt x="536" y="261"/>
                </a:lnTo>
                <a:lnTo>
                  <a:pt x="538" y="260"/>
                </a:lnTo>
                <a:lnTo>
                  <a:pt x="542" y="259"/>
                </a:lnTo>
                <a:lnTo>
                  <a:pt x="545" y="254"/>
                </a:lnTo>
                <a:lnTo>
                  <a:pt x="550" y="250"/>
                </a:lnTo>
                <a:lnTo>
                  <a:pt x="551" y="252"/>
                </a:lnTo>
                <a:lnTo>
                  <a:pt x="552" y="254"/>
                </a:lnTo>
                <a:lnTo>
                  <a:pt x="556" y="254"/>
                </a:lnTo>
                <a:lnTo>
                  <a:pt x="561" y="253"/>
                </a:lnTo>
                <a:lnTo>
                  <a:pt x="563" y="250"/>
                </a:lnTo>
                <a:lnTo>
                  <a:pt x="565" y="250"/>
                </a:lnTo>
                <a:lnTo>
                  <a:pt x="566" y="250"/>
                </a:lnTo>
                <a:lnTo>
                  <a:pt x="563" y="254"/>
                </a:lnTo>
                <a:lnTo>
                  <a:pt x="562" y="254"/>
                </a:lnTo>
                <a:lnTo>
                  <a:pt x="562" y="257"/>
                </a:lnTo>
                <a:lnTo>
                  <a:pt x="562" y="258"/>
                </a:lnTo>
                <a:lnTo>
                  <a:pt x="565" y="262"/>
                </a:lnTo>
                <a:lnTo>
                  <a:pt x="565" y="264"/>
                </a:lnTo>
                <a:lnTo>
                  <a:pt x="564" y="265"/>
                </a:lnTo>
                <a:lnTo>
                  <a:pt x="561" y="264"/>
                </a:lnTo>
                <a:lnTo>
                  <a:pt x="555" y="261"/>
                </a:lnTo>
                <a:lnTo>
                  <a:pt x="551" y="261"/>
                </a:lnTo>
                <a:lnTo>
                  <a:pt x="549" y="265"/>
                </a:lnTo>
                <a:lnTo>
                  <a:pt x="543" y="267"/>
                </a:lnTo>
                <a:lnTo>
                  <a:pt x="538" y="269"/>
                </a:lnTo>
                <a:lnTo>
                  <a:pt x="540" y="278"/>
                </a:lnTo>
                <a:lnTo>
                  <a:pt x="540" y="285"/>
                </a:lnTo>
                <a:lnTo>
                  <a:pt x="534" y="291"/>
                </a:lnTo>
                <a:lnTo>
                  <a:pt x="535" y="294"/>
                </a:lnTo>
                <a:lnTo>
                  <a:pt x="535" y="295"/>
                </a:lnTo>
                <a:lnTo>
                  <a:pt x="536" y="296"/>
                </a:lnTo>
                <a:lnTo>
                  <a:pt x="538" y="296"/>
                </a:lnTo>
                <a:lnTo>
                  <a:pt x="540" y="296"/>
                </a:lnTo>
                <a:lnTo>
                  <a:pt x="541" y="296"/>
                </a:lnTo>
                <a:lnTo>
                  <a:pt x="541" y="298"/>
                </a:lnTo>
                <a:lnTo>
                  <a:pt x="540" y="301"/>
                </a:lnTo>
                <a:lnTo>
                  <a:pt x="532" y="302"/>
                </a:lnTo>
                <a:lnTo>
                  <a:pt x="532" y="305"/>
                </a:lnTo>
                <a:lnTo>
                  <a:pt x="531" y="307"/>
                </a:lnTo>
                <a:lnTo>
                  <a:pt x="536" y="308"/>
                </a:lnTo>
                <a:lnTo>
                  <a:pt x="540" y="308"/>
                </a:lnTo>
                <a:lnTo>
                  <a:pt x="543" y="305"/>
                </a:lnTo>
                <a:lnTo>
                  <a:pt x="544" y="306"/>
                </a:lnTo>
                <a:lnTo>
                  <a:pt x="545" y="306"/>
                </a:lnTo>
                <a:lnTo>
                  <a:pt x="547" y="307"/>
                </a:lnTo>
                <a:lnTo>
                  <a:pt x="549" y="306"/>
                </a:lnTo>
                <a:lnTo>
                  <a:pt x="549" y="303"/>
                </a:lnTo>
                <a:lnTo>
                  <a:pt x="550" y="303"/>
                </a:lnTo>
                <a:lnTo>
                  <a:pt x="551" y="302"/>
                </a:lnTo>
                <a:lnTo>
                  <a:pt x="554" y="301"/>
                </a:lnTo>
                <a:lnTo>
                  <a:pt x="555" y="301"/>
                </a:lnTo>
                <a:lnTo>
                  <a:pt x="554" y="299"/>
                </a:lnTo>
                <a:lnTo>
                  <a:pt x="555" y="298"/>
                </a:lnTo>
                <a:lnTo>
                  <a:pt x="558" y="295"/>
                </a:lnTo>
                <a:lnTo>
                  <a:pt x="563" y="295"/>
                </a:lnTo>
                <a:lnTo>
                  <a:pt x="563" y="292"/>
                </a:lnTo>
                <a:lnTo>
                  <a:pt x="563" y="291"/>
                </a:lnTo>
                <a:lnTo>
                  <a:pt x="563" y="289"/>
                </a:lnTo>
                <a:lnTo>
                  <a:pt x="564" y="289"/>
                </a:lnTo>
                <a:lnTo>
                  <a:pt x="565" y="289"/>
                </a:lnTo>
                <a:lnTo>
                  <a:pt x="568" y="292"/>
                </a:lnTo>
                <a:lnTo>
                  <a:pt x="568" y="287"/>
                </a:lnTo>
                <a:lnTo>
                  <a:pt x="569" y="286"/>
                </a:lnTo>
                <a:lnTo>
                  <a:pt x="571" y="283"/>
                </a:lnTo>
                <a:lnTo>
                  <a:pt x="572" y="283"/>
                </a:lnTo>
                <a:lnTo>
                  <a:pt x="572" y="285"/>
                </a:lnTo>
                <a:lnTo>
                  <a:pt x="572" y="287"/>
                </a:lnTo>
                <a:lnTo>
                  <a:pt x="575" y="286"/>
                </a:lnTo>
                <a:lnTo>
                  <a:pt x="576" y="285"/>
                </a:lnTo>
                <a:lnTo>
                  <a:pt x="586" y="287"/>
                </a:lnTo>
                <a:lnTo>
                  <a:pt x="587" y="283"/>
                </a:lnTo>
                <a:lnTo>
                  <a:pt x="587" y="281"/>
                </a:lnTo>
                <a:lnTo>
                  <a:pt x="590" y="281"/>
                </a:lnTo>
                <a:lnTo>
                  <a:pt x="592" y="281"/>
                </a:lnTo>
                <a:lnTo>
                  <a:pt x="591" y="276"/>
                </a:lnTo>
                <a:lnTo>
                  <a:pt x="592" y="272"/>
                </a:lnTo>
                <a:lnTo>
                  <a:pt x="591" y="272"/>
                </a:lnTo>
                <a:lnTo>
                  <a:pt x="590" y="273"/>
                </a:lnTo>
                <a:lnTo>
                  <a:pt x="587" y="273"/>
                </a:lnTo>
                <a:lnTo>
                  <a:pt x="587" y="271"/>
                </a:lnTo>
                <a:lnTo>
                  <a:pt x="584" y="271"/>
                </a:lnTo>
                <a:lnTo>
                  <a:pt x="583" y="260"/>
                </a:lnTo>
                <a:lnTo>
                  <a:pt x="591" y="261"/>
                </a:lnTo>
                <a:lnTo>
                  <a:pt x="594" y="261"/>
                </a:lnTo>
                <a:lnTo>
                  <a:pt x="599" y="264"/>
                </a:lnTo>
                <a:lnTo>
                  <a:pt x="599" y="260"/>
                </a:lnTo>
                <a:lnTo>
                  <a:pt x="600" y="261"/>
                </a:lnTo>
                <a:lnTo>
                  <a:pt x="601" y="262"/>
                </a:lnTo>
                <a:lnTo>
                  <a:pt x="604" y="261"/>
                </a:lnTo>
                <a:lnTo>
                  <a:pt x="607" y="261"/>
                </a:lnTo>
                <a:lnTo>
                  <a:pt x="609" y="260"/>
                </a:lnTo>
                <a:lnTo>
                  <a:pt x="610" y="258"/>
                </a:lnTo>
                <a:lnTo>
                  <a:pt x="610" y="260"/>
                </a:lnTo>
                <a:lnTo>
                  <a:pt x="611" y="261"/>
                </a:lnTo>
                <a:lnTo>
                  <a:pt x="610" y="261"/>
                </a:lnTo>
                <a:lnTo>
                  <a:pt x="610" y="264"/>
                </a:lnTo>
                <a:lnTo>
                  <a:pt x="614" y="266"/>
                </a:lnTo>
                <a:lnTo>
                  <a:pt x="610" y="268"/>
                </a:lnTo>
                <a:lnTo>
                  <a:pt x="613" y="268"/>
                </a:lnTo>
                <a:lnTo>
                  <a:pt x="617" y="268"/>
                </a:lnTo>
                <a:lnTo>
                  <a:pt x="617" y="271"/>
                </a:lnTo>
                <a:lnTo>
                  <a:pt x="621" y="272"/>
                </a:lnTo>
                <a:lnTo>
                  <a:pt x="620" y="275"/>
                </a:lnTo>
                <a:lnTo>
                  <a:pt x="619" y="275"/>
                </a:lnTo>
                <a:lnTo>
                  <a:pt x="620" y="279"/>
                </a:lnTo>
                <a:lnTo>
                  <a:pt x="627" y="278"/>
                </a:lnTo>
                <a:lnTo>
                  <a:pt x="632" y="275"/>
                </a:lnTo>
                <a:lnTo>
                  <a:pt x="632" y="280"/>
                </a:lnTo>
                <a:lnTo>
                  <a:pt x="635" y="283"/>
                </a:lnTo>
                <a:lnTo>
                  <a:pt x="638" y="283"/>
                </a:lnTo>
                <a:lnTo>
                  <a:pt x="640" y="283"/>
                </a:lnTo>
                <a:lnTo>
                  <a:pt x="642" y="286"/>
                </a:lnTo>
                <a:lnTo>
                  <a:pt x="645" y="288"/>
                </a:lnTo>
                <a:lnTo>
                  <a:pt x="659" y="292"/>
                </a:lnTo>
                <a:lnTo>
                  <a:pt x="661" y="291"/>
                </a:lnTo>
                <a:lnTo>
                  <a:pt x="665" y="289"/>
                </a:lnTo>
                <a:lnTo>
                  <a:pt x="667" y="287"/>
                </a:lnTo>
                <a:lnTo>
                  <a:pt x="670" y="287"/>
                </a:lnTo>
                <a:lnTo>
                  <a:pt x="673" y="288"/>
                </a:lnTo>
                <a:lnTo>
                  <a:pt x="675" y="289"/>
                </a:lnTo>
                <a:lnTo>
                  <a:pt x="679" y="292"/>
                </a:lnTo>
                <a:lnTo>
                  <a:pt x="680" y="292"/>
                </a:lnTo>
                <a:lnTo>
                  <a:pt x="681" y="291"/>
                </a:lnTo>
                <a:lnTo>
                  <a:pt x="682" y="291"/>
                </a:lnTo>
                <a:lnTo>
                  <a:pt x="685" y="291"/>
                </a:lnTo>
                <a:lnTo>
                  <a:pt x="687" y="294"/>
                </a:lnTo>
                <a:lnTo>
                  <a:pt x="697" y="296"/>
                </a:lnTo>
                <a:lnTo>
                  <a:pt x="703" y="298"/>
                </a:lnTo>
                <a:lnTo>
                  <a:pt x="709" y="298"/>
                </a:lnTo>
                <a:lnTo>
                  <a:pt x="714" y="293"/>
                </a:lnTo>
                <a:lnTo>
                  <a:pt x="714" y="298"/>
                </a:lnTo>
                <a:lnTo>
                  <a:pt x="714" y="301"/>
                </a:lnTo>
                <a:lnTo>
                  <a:pt x="711" y="302"/>
                </a:lnTo>
                <a:lnTo>
                  <a:pt x="710" y="303"/>
                </a:lnTo>
                <a:lnTo>
                  <a:pt x="714" y="306"/>
                </a:lnTo>
                <a:lnTo>
                  <a:pt x="717" y="306"/>
                </a:lnTo>
                <a:lnTo>
                  <a:pt x="720" y="305"/>
                </a:lnTo>
                <a:lnTo>
                  <a:pt x="721" y="307"/>
                </a:lnTo>
                <a:lnTo>
                  <a:pt x="722" y="309"/>
                </a:lnTo>
                <a:lnTo>
                  <a:pt x="724" y="310"/>
                </a:lnTo>
                <a:lnTo>
                  <a:pt x="725" y="310"/>
                </a:lnTo>
                <a:lnTo>
                  <a:pt x="727" y="309"/>
                </a:lnTo>
                <a:lnTo>
                  <a:pt x="727" y="310"/>
                </a:lnTo>
                <a:lnTo>
                  <a:pt x="728" y="309"/>
                </a:lnTo>
                <a:lnTo>
                  <a:pt x="729" y="309"/>
                </a:lnTo>
                <a:lnTo>
                  <a:pt x="728" y="308"/>
                </a:lnTo>
                <a:lnTo>
                  <a:pt x="727" y="307"/>
                </a:lnTo>
                <a:lnTo>
                  <a:pt x="727" y="305"/>
                </a:lnTo>
                <a:lnTo>
                  <a:pt x="730" y="306"/>
                </a:lnTo>
                <a:lnTo>
                  <a:pt x="734" y="305"/>
                </a:lnTo>
                <a:lnTo>
                  <a:pt x="730" y="315"/>
                </a:lnTo>
                <a:lnTo>
                  <a:pt x="743" y="330"/>
                </a:lnTo>
                <a:lnTo>
                  <a:pt x="745" y="330"/>
                </a:lnTo>
                <a:lnTo>
                  <a:pt x="748" y="330"/>
                </a:lnTo>
                <a:lnTo>
                  <a:pt x="750" y="329"/>
                </a:lnTo>
                <a:lnTo>
                  <a:pt x="751" y="330"/>
                </a:lnTo>
                <a:lnTo>
                  <a:pt x="751" y="331"/>
                </a:lnTo>
                <a:lnTo>
                  <a:pt x="751" y="334"/>
                </a:lnTo>
                <a:lnTo>
                  <a:pt x="754" y="334"/>
                </a:lnTo>
                <a:lnTo>
                  <a:pt x="755" y="334"/>
                </a:lnTo>
                <a:lnTo>
                  <a:pt x="761" y="341"/>
                </a:lnTo>
                <a:lnTo>
                  <a:pt x="761" y="343"/>
                </a:lnTo>
                <a:lnTo>
                  <a:pt x="761" y="344"/>
                </a:lnTo>
                <a:lnTo>
                  <a:pt x="759" y="345"/>
                </a:lnTo>
                <a:lnTo>
                  <a:pt x="759" y="347"/>
                </a:lnTo>
                <a:lnTo>
                  <a:pt x="761" y="348"/>
                </a:lnTo>
                <a:lnTo>
                  <a:pt x="763" y="349"/>
                </a:lnTo>
                <a:lnTo>
                  <a:pt x="765" y="349"/>
                </a:lnTo>
                <a:lnTo>
                  <a:pt x="768" y="350"/>
                </a:lnTo>
                <a:lnTo>
                  <a:pt x="769" y="353"/>
                </a:lnTo>
                <a:lnTo>
                  <a:pt x="770" y="356"/>
                </a:lnTo>
                <a:lnTo>
                  <a:pt x="771" y="355"/>
                </a:lnTo>
                <a:lnTo>
                  <a:pt x="773" y="355"/>
                </a:lnTo>
                <a:lnTo>
                  <a:pt x="773" y="350"/>
                </a:lnTo>
                <a:lnTo>
                  <a:pt x="777" y="353"/>
                </a:lnTo>
                <a:lnTo>
                  <a:pt x="779" y="356"/>
                </a:lnTo>
                <a:lnTo>
                  <a:pt x="782" y="356"/>
                </a:lnTo>
                <a:lnTo>
                  <a:pt x="784" y="356"/>
                </a:lnTo>
                <a:lnTo>
                  <a:pt x="783" y="347"/>
                </a:lnTo>
                <a:lnTo>
                  <a:pt x="778" y="347"/>
                </a:lnTo>
                <a:lnTo>
                  <a:pt x="782" y="344"/>
                </a:lnTo>
                <a:lnTo>
                  <a:pt x="782" y="343"/>
                </a:lnTo>
                <a:lnTo>
                  <a:pt x="779" y="342"/>
                </a:lnTo>
                <a:lnTo>
                  <a:pt x="776" y="340"/>
                </a:lnTo>
                <a:lnTo>
                  <a:pt x="768" y="338"/>
                </a:lnTo>
                <a:lnTo>
                  <a:pt x="761" y="337"/>
                </a:lnTo>
                <a:lnTo>
                  <a:pt x="759" y="333"/>
                </a:lnTo>
                <a:lnTo>
                  <a:pt x="762" y="334"/>
                </a:lnTo>
                <a:lnTo>
                  <a:pt x="763" y="335"/>
                </a:lnTo>
                <a:lnTo>
                  <a:pt x="765" y="335"/>
                </a:lnTo>
                <a:lnTo>
                  <a:pt x="769" y="333"/>
                </a:lnTo>
                <a:lnTo>
                  <a:pt x="776" y="330"/>
                </a:lnTo>
                <a:lnTo>
                  <a:pt x="776" y="331"/>
                </a:lnTo>
                <a:lnTo>
                  <a:pt x="777" y="334"/>
                </a:lnTo>
                <a:lnTo>
                  <a:pt x="778" y="334"/>
                </a:lnTo>
                <a:lnTo>
                  <a:pt x="778" y="327"/>
                </a:lnTo>
                <a:lnTo>
                  <a:pt x="778" y="319"/>
                </a:lnTo>
                <a:lnTo>
                  <a:pt x="780" y="320"/>
                </a:lnTo>
                <a:lnTo>
                  <a:pt x="782" y="324"/>
                </a:lnTo>
                <a:lnTo>
                  <a:pt x="783" y="328"/>
                </a:lnTo>
                <a:lnTo>
                  <a:pt x="784" y="331"/>
                </a:lnTo>
                <a:lnTo>
                  <a:pt x="785" y="333"/>
                </a:lnTo>
                <a:lnTo>
                  <a:pt x="787" y="333"/>
                </a:lnTo>
                <a:lnTo>
                  <a:pt x="791" y="333"/>
                </a:lnTo>
                <a:lnTo>
                  <a:pt x="793" y="331"/>
                </a:lnTo>
                <a:lnTo>
                  <a:pt x="794" y="335"/>
                </a:lnTo>
                <a:lnTo>
                  <a:pt x="796" y="338"/>
                </a:lnTo>
                <a:lnTo>
                  <a:pt x="798" y="337"/>
                </a:lnTo>
                <a:lnTo>
                  <a:pt x="800" y="337"/>
                </a:lnTo>
                <a:lnTo>
                  <a:pt x="799" y="341"/>
                </a:lnTo>
                <a:lnTo>
                  <a:pt x="799" y="344"/>
                </a:lnTo>
                <a:lnTo>
                  <a:pt x="805" y="349"/>
                </a:lnTo>
                <a:lnTo>
                  <a:pt x="805" y="354"/>
                </a:lnTo>
                <a:lnTo>
                  <a:pt x="805" y="358"/>
                </a:lnTo>
                <a:lnTo>
                  <a:pt x="806" y="361"/>
                </a:lnTo>
                <a:lnTo>
                  <a:pt x="812" y="363"/>
                </a:lnTo>
                <a:lnTo>
                  <a:pt x="813" y="365"/>
                </a:lnTo>
                <a:lnTo>
                  <a:pt x="812" y="367"/>
                </a:lnTo>
                <a:lnTo>
                  <a:pt x="811" y="370"/>
                </a:lnTo>
                <a:lnTo>
                  <a:pt x="813" y="371"/>
                </a:lnTo>
                <a:lnTo>
                  <a:pt x="813" y="372"/>
                </a:lnTo>
                <a:lnTo>
                  <a:pt x="810" y="374"/>
                </a:lnTo>
                <a:lnTo>
                  <a:pt x="810" y="377"/>
                </a:lnTo>
                <a:lnTo>
                  <a:pt x="811" y="377"/>
                </a:lnTo>
                <a:lnTo>
                  <a:pt x="811" y="379"/>
                </a:lnTo>
                <a:lnTo>
                  <a:pt x="814" y="378"/>
                </a:lnTo>
                <a:lnTo>
                  <a:pt x="814" y="376"/>
                </a:lnTo>
                <a:lnTo>
                  <a:pt x="814" y="375"/>
                </a:lnTo>
                <a:lnTo>
                  <a:pt x="813" y="375"/>
                </a:lnTo>
                <a:lnTo>
                  <a:pt x="813" y="372"/>
                </a:lnTo>
                <a:lnTo>
                  <a:pt x="816" y="372"/>
                </a:lnTo>
                <a:lnTo>
                  <a:pt x="817" y="372"/>
                </a:lnTo>
                <a:lnTo>
                  <a:pt x="824" y="381"/>
                </a:lnTo>
                <a:lnTo>
                  <a:pt x="820" y="381"/>
                </a:lnTo>
                <a:lnTo>
                  <a:pt x="820" y="383"/>
                </a:lnTo>
                <a:lnTo>
                  <a:pt x="824" y="384"/>
                </a:lnTo>
                <a:lnTo>
                  <a:pt x="824" y="383"/>
                </a:lnTo>
                <a:lnTo>
                  <a:pt x="824" y="382"/>
                </a:lnTo>
                <a:lnTo>
                  <a:pt x="825" y="381"/>
                </a:lnTo>
                <a:lnTo>
                  <a:pt x="826" y="382"/>
                </a:lnTo>
                <a:lnTo>
                  <a:pt x="827" y="383"/>
                </a:lnTo>
                <a:lnTo>
                  <a:pt x="826" y="390"/>
                </a:lnTo>
                <a:lnTo>
                  <a:pt x="825" y="397"/>
                </a:lnTo>
                <a:lnTo>
                  <a:pt x="827" y="397"/>
                </a:lnTo>
                <a:lnTo>
                  <a:pt x="831" y="396"/>
                </a:lnTo>
                <a:lnTo>
                  <a:pt x="831" y="390"/>
                </a:lnTo>
                <a:lnTo>
                  <a:pt x="833" y="390"/>
                </a:lnTo>
                <a:lnTo>
                  <a:pt x="835" y="389"/>
                </a:lnTo>
                <a:lnTo>
                  <a:pt x="837" y="390"/>
                </a:lnTo>
                <a:lnTo>
                  <a:pt x="837" y="391"/>
                </a:lnTo>
                <a:lnTo>
                  <a:pt x="834" y="391"/>
                </a:lnTo>
                <a:lnTo>
                  <a:pt x="833" y="398"/>
                </a:lnTo>
                <a:lnTo>
                  <a:pt x="834" y="406"/>
                </a:lnTo>
                <a:lnTo>
                  <a:pt x="839" y="405"/>
                </a:lnTo>
                <a:lnTo>
                  <a:pt x="841" y="405"/>
                </a:lnTo>
                <a:lnTo>
                  <a:pt x="840" y="397"/>
                </a:lnTo>
                <a:lnTo>
                  <a:pt x="841" y="398"/>
                </a:lnTo>
                <a:lnTo>
                  <a:pt x="842" y="398"/>
                </a:lnTo>
                <a:lnTo>
                  <a:pt x="845" y="406"/>
                </a:lnTo>
                <a:lnTo>
                  <a:pt x="844" y="407"/>
                </a:lnTo>
                <a:lnTo>
                  <a:pt x="844" y="410"/>
                </a:lnTo>
                <a:lnTo>
                  <a:pt x="840" y="410"/>
                </a:lnTo>
                <a:lnTo>
                  <a:pt x="839" y="410"/>
                </a:lnTo>
                <a:lnTo>
                  <a:pt x="839" y="411"/>
                </a:lnTo>
                <a:lnTo>
                  <a:pt x="840" y="411"/>
                </a:lnTo>
                <a:lnTo>
                  <a:pt x="840" y="412"/>
                </a:lnTo>
                <a:lnTo>
                  <a:pt x="841" y="413"/>
                </a:lnTo>
                <a:lnTo>
                  <a:pt x="842" y="413"/>
                </a:lnTo>
                <a:lnTo>
                  <a:pt x="844" y="414"/>
                </a:lnTo>
                <a:lnTo>
                  <a:pt x="842" y="416"/>
                </a:lnTo>
                <a:lnTo>
                  <a:pt x="841" y="416"/>
                </a:lnTo>
                <a:lnTo>
                  <a:pt x="842" y="419"/>
                </a:lnTo>
                <a:lnTo>
                  <a:pt x="846" y="419"/>
                </a:lnTo>
                <a:lnTo>
                  <a:pt x="848" y="420"/>
                </a:lnTo>
                <a:lnTo>
                  <a:pt x="851" y="417"/>
                </a:lnTo>
                <a:lnTo>
                  <a:pt x="852" y="414"/>
                </a:lnTo>
                <a:lnTo>
                  <a:pt x="854" y="413"/>
                </a:lnTo>
                <a:lnTo>
                  <a:pt x="855" y="411"/>
                </a:lnTo>
                <a:lnTo>
                  <a:pt x="855" y="410"/>
                </a:lnTo>
                <a:lnTo>
                  <a:pt x="858" y="407"/>
                </a:lnTo>
                <a:lnTo>
                  <a:pt x="859" y="405"/>
                </a:lnTo>
                <a:lnTo>
                  <a:pt x="860" y="403"/>
                </a:lnTo>
                <a:lnTo>
                  <a:pt x="859" y="399"/>
                </a:lnTo>
                <a:lnTo>
                  <a:pt x="859" y="397"/>
                </a:lnTo>
                <a:lnTo>
                  <a:pt x="860" y="395"/>
                </a:lnTo>
                <a:lnTo>
                  <a:pt x="861" y="392"/>
                </a:lnTo>
                <a:lnTo>
                  <a:pt x="860" y="392"/>
                </a:lnTo>
                <a:lnTo>
                  <a:pt x="859" y="391"/>
                </a:lnTo>
                <a:lnTo>
                  <a:pt x="859" y="388"/>
                </a:lnTo>
                <a:lnTo>
                  <a:pt x="858" y="385"/>
                </a:lnTo>
                <a:lnTo>
                  <a:pt x="856" y="383"/>
                </a:lnTo>
                <a:lnTo>
                  <a:pt x="854" y="382"/>
                </a:lnTo>
                <a:lnTo>
                  <a:pt x="853" y="382"/>
                </a:lnTo>
                <a:lnTo>
                  <a:pt x="852" y="381"/>
                </a:lnTo>
                <a:lnTo>
                  <a:pt x="852" y="378"/>
                </a:lnTo>
                <a:lnTo>
                  <a:pt x="848" y="371"/>
                </a:lnTo>
                <a:lnTo>
                  <a:pt x="847" y="368"/>
                </a:lnTo>
                <a:lnTo>
                  <a:pt x="847" y="365"/>
                </a:lnTo>
                <a:lnTo>
                  <a:pt x="847" y="364"/>
                </a:lnTo>
                <a:lnTo>
                  <a:pt x="846" y="363"/>
                </a:lnTo>
                <a:lnTo>
                  <a:pt x="845" y="364"/>
                </a:lnTo>
                <a:lnTo>
                  <a:pt x="841" y="365"/>
                </a:lnTo>
                <a:lnTo>
                  <a:pt x="839" y="365"/>
                </a:lnTo>
                <a:lnTo>
                  <a:pt x="837" y="365"/>
                </a:lnTo>
                <a:lnTo>
                  <a:pt x="834" y="362"/>
                </a:lnTo>
                <a:lnTo>
                  <a:pt x="832" y="360"/>
                </a:lnTo>
                <a:lnTo>
                  <a:pt x="830" y="356"/>
                </a:lnTo>
                <a:lnTo>
                  <a:pt x="826" y="354"/>
                </a:lnTo>
                <a:lnTo>
                  <a:pt x="823" y="350"/>
                </a:lnTo>
                <a:lnTo>
                  <a:pt x="821" y="347"/>
                </a:lnTo>
                <a:lnTo>
                  <a:pt x="819" y="342"/>
                </a:lnTo>
                <a:lnTo>
                  <a:pt x="817" y="338"/>
                </a:lnTo>
                <a:lnTo>
                  <a:pt x="809" y="328"/>
                </a:lnTo>
                <a:lnTo>
                  <a:pt x="799" y="319"/>
                </a:lnTo>
                <a:lnTo>
                  <a:pt x="794" y="312"/>
                </a:lnTo>
                <a:lnTo>
                  <a:pt x="791" y="308"/>
                </a:lnTo>
                <a:lnTo>
                  <a:pt x="786" y="307"/>
                </a:lnTo>
                <a:lnTo>
                  <a:pt x="783" y="306"/>
                </a:lnTo>
                <a:lnTo>
                  <a:pt x="782" y="303"/>
                </a:lnTo>
                <a:lnTo>
                  <a:pt x="780" y="301"/>
                </a:lnTo>
                <a:lnTo>
                  <a:pt x="780" y="299"/>
                </a:lnTo>
                <a:lnTo>
                  <a:pt x="780" y="298"/>
                </a:lnTo>
                <a:lnTo>
                  <a:pt x="779" y="296"/>
                </a:lnTo>
                <a:lnTo>
                  <a:pt x="777" y="294"/>
                </a:lnTo>
                <a:lnTo>
                  <a:pt x="773" y="293"/>
                </a:lnTo>
                <a:lnTo>
                  <a:pt x="771" y="291"/>
                </a:lnTo>
                <a:lnTo>
                  <a:pt x="770" y="289"/>
                </a:lnTo>
                <a:lnTo>
                  <a:pt x="769" y="288"/>
                </a:lnTo>
                <a:lnTo>
                  <a:pt x="765" y="288"/>
                </a:lnTo>
                <a:lnTo>
                  <a:pt x="762" y="289"/>
                </a:lnTo>
                <a:lnTo>
                  <a:pt x="758" y="291"/>
                </a:lnTo>
                <a:lnTo>
                  <a:pt x="757" y="291"/>
                </a:lnTo>
                <a:lnTo>
                  <a:pt x="757" y="293"/>
                </a:lnTo>
                <a:lnTo>
                  <a:pt x="758" y="295"/>
                </a:lnTo>
                <a:lnTo>
                  <a:pt x="758" y="299"/>
                </a:lnTo>
                <a:lnTo>
                  <a:pt x="756" y="301"/>
                </a:lnTo>
                <a:lnTo>
                  <a:pt x="752" y="303"/>
                </a:lnTo>
                <a:lnTo>
                  <a:pt x="749" y="305"/>
                </a:lnTo>
                <a:lnTo>
                  <a:pt x="745" y="306"/>
                </a:lnTo>
                <a:lnTo>
                  <a:pt x="741" y="309"/>
                </a:lnTo>
                <a:lnTo>
                  <a:pt x="741" y="307"/>
                </a:lnTo>
                <a:lnTo>
                  <a:pt x="740" y="302"/>
                </a:lnTo>
                <a:lnTo>
                  <a:pt x="736" y="299"/>
                </a:lnTo>
                <a:lnTo>
                  <a:pt x="731" y="295"/>
                </a:lnTo>
                <a:lnTo>
                  <a:pt x="725" y="291"/>
                </a:lnTo>
                <a:lnTo>
                  <a:pt x="722" y="287"/>
                </a:lnTo>
                <a:lnTo>
                  <a:pt x="717" y="278"/>
                </a:lnTo>
                <a:lnTo>
                  <a:pt x="717" y="273"/>
                </a:lnTo>
                <a:lnTo>
                  <a:pt x="717" y="269"/>
                </a:lnTo>
                <a:lnTo>
                  <a:pt x="717" y="268"/>
                </a:lnTo>
                <a:lnTo>
                  <a:pt x="716" y="268"/>
                </a:lnTo>
                <a:lnTo>
                  <a:pt x="710" y="272"/>
                </a:lnTo>
                <a:lnTo>
                  <a:pt x="709" y="273"/>
                </a:lnTo>
                <a:lnTo>
                  <a:pt x="706" y="272"/>
                </a:lnTo>
                <a:lnTo>
                  <a:pt x="701" y="268"/>
                </a:lnTo>
                <a:lnTo>
                  <a:pt x="699" y="268"/>
                </a:lnTo>
                <a:lnTo>
                  <a:pt x="694" y="269"/>
                </a:lnTo>
                <a:lnTo>
                  <a:pt x="689" y="272"/>
                </a:lnTo>
                <a:lnTo>
                  <a:pt x="683" y="37"/>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37" name="Freeform 597"/>
          <p:cNvSpPr>
            <a:spLocks/>
          </p:cNvSpPr>
          <p:nvPr/>
        </p:nvSpPr>
        <p:spPr bwMode="auto">
          <a:xfrm>
            <a:off x="5916613" y="2478088"/>
            <a:ext cx="296862" cy="219075"/>
          </a:xfrm>
          <a:custGeom>
            <a:avLst/>
            <a:gdLst>
              <a:gd name="T0" fmla="*/ 2147483647 w 195"/>
              <a:gd name="T1" fmla="*/ 2147483647 h 156"/>
              <a:gd name="T2" fmla="*/ 2147483647 w 195"/>
              <a:gd name="T3" fmla="*/ 2147483647 h 156"/>
              <a:gd name="T4" fmla="*/ 2147483647 w 195"/>
              <a:gd name="T5" fmla="*/ 2147483647 h 156"/>
              <a:gd name="T6" fmla="*/ 2147483647 w 195"/>
              <a:gd name="T7" fmla="*/ 2147483647 h 156"/>
              <a:gd name="T8" fmla="*/ 2147483647 w 195"/>
              <a:gd name="T9" fmla="*/ 2147483647 h 156"/>
              <a:gd name="T10" fmla="*/ 2147483647 w 195"/>
              <a:gd name="T11" fmla="*/ 2147483647 h 156"/>
              <a:gd name="T12" fmla="*/ 2147483647 w 195"/>
              <a:gd name="T13" fmla="*/ 2147483647 h 156"/>
              <a:gd name="T14" fmla="*/ 2147483647 w 195"/>
              <a:gd name="T15" fmla="*/ 2147483647 h 156"/>
              <a:gd name="T16" fmla="*/ 2147483647 w 195"/>
              <a:gd name="T17" fmla="*/ 2147483647 h 156"/>
              <a:gd name="T18" fmla="*/ 2147483647 w 195"/>
              <a:gd name="T19" fmla="*/ 2147483647 h 156"/>
              <a:gd name="T20" fmla="*/ 2147483647 w 195"/>
              <a:gd name="T21" fmla="*/ 2147483647 h 156"/>
              <a:gd name="T22" fmla="*/ 2147483647 w 195"/>
              <a:gd name="T23" fmla="*/ 2147483647 h 156"/>
              <a:gd name="T24" fmla="*/ 2147483647 w 195"/>
              <a:gd name="T25" fmla="*/ 2147483647 h 156"/>
              <a:gd name="T26" fmla="*/ 2147483647 w 195"/>
              <a:gd name="T27" fmla="*/ 2147483647 h 156"/>
              <a:gd name="T28" fmla="*/ 2147483647 w 195"/>
              <a:gd name="T29" fmla="*/ 2147483647 h 156"/>
              <a:gd name="T30" fmla="*/ 2147483647 w 195"/>
              <a:gd name="T31" fmla="*/ 2147483647 h 156"/>
              <a:gd name="T32" fmla="*/ 2147483647 w 195"/>
              <a:gd name="T33" fmla="*/ 2147483647 h 156"/>
              <a:gd name="T34" fmla="*/ 2147483647 w 195"/>
              <a:gd name="T35" fmla="*/ 2147483647 h 156"/>
              <a:gd name="T36" fmla="*/ 2147483647 w 195"/>
              <a:gd name="T37" fmla="*/ 2147483647 h 156"/>
              <a:gd name="T38" fmla="*/ 2147483647 w 195"/>
              <a:gd name="T39" fmla="*/ 2147483647 h 156"/>
              <a:gd name="T40" fmla="*/ 2147483647 w 195"/>
              <a:gd name="T41" fmla="*/ 2147483647 h 156"/>
              <a:gd name="T42" fmla="*/ 2147483647 w 195"/>
              <a:gd name="T43" fmla="*/ 2147483647 h 156"/>
              <a:gd name="T44" fmla="*/ 2147483647 w 195"/>
              <a:gd name="T45" fmla="*/ 2147483647 h 156"/>
              <a:gd name="T46" fmla="*/ 2147483647 w 195"/>
              <a:gd name="T47" fmla="*/ 2147483647 h 156"/>
              <a:gd name="T48" fmla="*/ 2147483647 w 195"/>
              <a:gd name="T49" fmla="*/ 2147483647 h 156"/>
              <a:gd name="T50" fmla="*/ 0 w 195"/>
              <a:gd name="T51" fmla="*/ 2147483647 h 156"/>
              <a:gd name="T52" fmla="*/ 2147483647 w 195"/>
              <a:gd name="T53" fmla="*/ 2147483647 h 156"/>
              <a:gd name="T54" fmla="*/ 2147483647 w 195"/>
              <a:gd name="T55" fmla="*/ 2147483647 h 156"/>
              <a:gd name="T56" fmla="*/ 2147483647 w 195"/>
              <a:gd name="T57" fmla="*/ 2147483647 h 156"/>
              <a:gd name="T58" fmla="*/ 2147483647 w 195"/>
              <a:gd name="T59" fmla="*/ 2147483647 h 156"/>
              <a:gd name="T60" fmla="*/ 2147483647 w 195"/>
              <a:gd name="T61" fmla="*/ 2147483647 h 156"/>
              <a:gd name="T62" fmla="*/ 2147483647 w 195"/>
              <a:gd name="T63" fmla="*/ 2147483647 h 156"/>
              <a:gd name="T64" fmla="*/ 2147483647 w 195"/>
              <a:gd name="T65" fmla="*/ 2147483647 h 156"/>
              <a:gd name="T66" fmla="*/ 2147483647 w 195"/>
              <a:gd name="T67" fmla="*/ 0 h 156"/>
              <a:gd name="T68" fmla="*/ 2147483647 w 195"/>
              <a:gd name="T69" fmla="*/ 2147483647 h 156"/>
              <a:gd name="T70" fmla="*/ 2147483647 w 195"/>
              <a:gd name="T71" fmla="*/ 2147483647 h 156"/>
              <a:gd name="T72" fmla="*/ 2147483647 w 195"/>
              <a:gd name="T73" fmla="*/ 2147483647 h 156"/>
              <a:gd name="T74" fmla="*/ 2147483647 w 195"/>
              <a:gd name="T75" fmla="*/ 2147483647 h 156"/>
              <a:gd name="T76" fmla="*/ 2147483647 w 195"/>
              <a:gd name="T77" fmla="*/ 2147483647 h 156"/>
              <a:gd name="T78" fmla="*/ 2147483647 w 195"/>
              <a:gd name="T79" fmla="*/ 2147483647 h 156"/>
              <a:gd name="T80" fmla="*/ 2147483647 w 195"/>
              <a:gd name="T81" fmla="*/ 2147483647 h 156"/>
              <a:gd name="T82" fmla="*/ 2147483647 w 195"/>
              <a:gd name="T83" fmla="*/ 2147483647 h 156"/>
              <a:gd name="T84" fmla="*/ 2147483647 w 195"/>
              <a:gd name="T85" fmla="*/ 2147483647 h 156"/>
              <a:gd name="T86" fmla="*/ 2147483647 w 195"/>
              <a:gd name="T87" fmla="*/ 2147483647 h 156"/>
              <a:gd name="T88" fmla="*/ 2147483647 w 195"/>
              <a:gd name="T89" fmla="*/ 2147483647 h 156"/>
              <a:gd name="T90" fmla="*/ 2147483647 w 195"/>
              <a:gd name="T91" fmla="*/ 2147483647 h 15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95"/>
              <a:gd name="T139" fmla="*/ 0 h 156"/>
              <a:gd name="T140" fmla="*/ 195 w 195"/>
              <a:gd name="T141" fmla="*/ 156 h 15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95" h="156">
                <a:moveTo>
                  <a:pt x="195" y="14"/>
                </a:moveTo>
                <a:lnTo>
                  <a:pt x="195" y="20"/>
                </a:lnTo>
                <a:lnTo>
                  <a:pt x="192" y="24"/>
                </a:lnTo>
                <a:lnTo>
                  <a:pt x="187" y="24"/>
                </a:lnTo>
                <a:lnTo>
                  <a:pt x="178" y="24"/>
                </a:lnTo>
                <a:lnTo>
                  <a:pt x="168" y="27"/>
                </a:lnTo>
                <a:lnTo>
                  <a:pt x="159" y="30"/>
                </a:lnTo>
                <a:lnTo>
                  <a:pt x="143" y="39"/>
                </a:lnTo>
                <a:lnTo>
                  <a:pt x="144" y="47"/>
                </a:lnTo>
                <a:lnTo>
                  <a:pt x="138" y="52"/>
                </a:lnTo>
                <a:lnTo>
                  <a:pt x="142" y="56"/>
                </a:lnTo>
                <a:lnTo>
                  <a:pt x="139" y="66"/>
                </a:lnTo>
                <a:lnTo>
                  <a:pt x="131" y="67"/>
                </a:lnTo>
                <a:lnTo>
                  <a:pt x="125" y="66"/>
                </a:lnTo>
                <a:lnTo>
                  <a:pt x="123" y="72"/>
                </a:lnTo>
                <a:lnTo>
                  <a:pt x="127" y="77"/>
                </a:lnTo>
                <a:lnTo>
                  <a:pt x="127" y="86"/>
                </a:lnTo>
                <a:lnTo>
                  <a:pt x="120" y="90"/>
                </a:lnTo>
                <a:lnTo>
                  <a:pt x="122" y="96"/>
                </a:lnTo>
                <a:lnTo>
                  <a:pt x="119" y="103"/>
                </a:lnTo>
                <a:lnTo>
                  <a:pt x="115" y="104"/>
                </a:lnTo>
                <a:lnTo>
                  <a:pt x="108" y="102"/>
                </a:lnTo>
                <a:lnTo>
                  <a:pt x="105" y="99"/>
                </a:lnTo>
                <a:lnTo>
                  <a:pt x="102" y="103"/>
                </a:lnTo>
                <a:lnTo>
                  <a:pt x="94" y="108"/>
                </a:lnTo>
                <a:lnTo>
                  <a:pt x="99" y="114"/>
                </a:lnTo>
                <a:lnTo>
                  <a:pt x="97" y="118"/>
                </a:lnTo>
                <a:lnTo>
                  <a:pt x="92" y="120"/>
                </a:lnTo>
                <a:lnTo>
                  <a:pt x="89" y="118"/>
                </a:lnTo>
                <a:lnTo>
                  <a:pt x="78" y="131"/>
                </a:lnTo>
                <a:lnTo>
                  <a:pt x="71" y="135"/>
                </a:lnTo>
                <a:lnTo>
                  <a:pt x="70" y="142"/>
                </a:lnTo>
                <a:lnTo>
                  <a:pt x="69" y="148"/>
                </a:lnTo>
                <a:lnTo>
                  <a:pt x="61" y="150"/>
                </a:lnTo>
                <a:lnTo>
                  <a:pt x="58" y="156"/>
                </a:lnTo>
                <a:lnTo>
                  <a:pt x="51" y="153"/>
                </a:lnTo>
                <a:lnTo>
                  <a:pt x="37" y="153"/>
                </a:lnTo>
                <a:lnTo>
                  <a:pt x="33" y="153"/>
                </a:lnTo>
                <a:lnTo>
                  <a:pt x="27" y="156"/>
                </a:lnTo>
                <a:lnTo>
                  <a:pt x="12" y="146"/>
                </a:lnTo>
                <a:lnTo>
                  <a:pt x="28" y="129"/>
                </a:lnTo>
                <a:lnTo>
                  <a:pt x="28" y="124"/>
                </a:lnTo>
                <a:lnTo>
                  <a:pt x="25" y="121"/>
                </a:lnTo>
                <a:lnTo>
                  <a:pt x="12" y="118"/>
                </a:lnTo>
                <a:lnTo>
                  <a:pt x="11" y="115"/>
                </a:lnTo>
                <a:lnTo>
                  <a:pt x="11" y="107"/>
                </a:lnTo>
                <a:lnTo>
                  <a:pt x="7" y="99"/>
                </a:lnTo>
                <a:lnTo>
                  <a:pt x="1" y="92"/>
                </a:lnTo>
                <a:lnTo>
                  <a:pt x="0" y="84"/>
                </a:lnTo>
                <a:lnTo>
                  <a:pt x="6" y="81"/>
                </a:lnTo>
                <a:lnTo>
                  <a:pt x="1" y="77"/>
                </a:lnTo>
                <a:lnTo>
                  <a:pt x="0" y="74"/>
                </a:lnTo>
                <a:lnTo>
                  <a:pt x="2" y="63"/>
                </a:lnTo>
                <a:lnTo>
                  <a:pt x="5" y="56"/>
                </a:lnTo>
                <a:lnTo>
                  <a:pt x="8" y="55"/>
                </a:lnTo>
                <a:lnTo>
                  <a:pt x="15" y="54"/>
                </a:lnTo>
                <a:lnTo>
                  <a:pt x="15" y="49"/>
                </a:lnTo>
                <a:lnTo>
                  <a:pt x="19" y="42"/>
                </a:lnTo>
                <a:lnTo>
                  <a:pt x="26" y="45"/>
                </a:lnTo>
                <a:lnTo>
                  <a:pt x="29" y="42"/>
                </a:lnTo>
                <a:lnTo>
                  <a:pt x="35" y="45"/>
                </a:lnTo>
                <a:lnTo>
                  <a:pt x="47" y="38"/>
                </a:lnTo>
                <a:lnTo>
                  <a:pt x="44" y="31"/>
                </a:lnTo>
                <a:lnTo>
                  <a:pt x="53" y="23"/>
                </a:lnTo>
                <a:lnTo>
                  <a:pt x="55" y="17"/>
                </a:lnTo>
                <a:lnTo>
                  <a:pt x="55" y="8"/>
                </a:lnTo>
                <a:lnTo>
                  <a:pt x="58" y="5"/>
                </a:lnTo>
                <a:lnTo>
                  <a:pt x="61" y="0"/>
                </a:lnTo>
                <a:lnTo>
                  <a:pt x="65" y="3"/>
                </a:lnTo>
                <a:lnTo>
                  <a:pt x="70" y="5"/>
                </a:lnTo>
                <a:lnTo>
                  <a:pt x="77" y="6"/>
                </a:lnTo>
                <a:lnTo>
                  <a:pt x="83" y="7"/>
                </a:lnTo>
                <a:lnTo>
                  <a:pt x="89" y="12"/>
                </a:lnTo>
                <a:lnTo>
                  <a:pt x="96" y="12"/>
                </a:lnTo>
                <a:lnTo>
                  <a:pt x="105" y="10"/>
                </a:lnTo>
                <a:lnTo>
                  <a:pt x="110" y="11"/>
                </a:lnTo>
                <a:lnTo>
                  <a:pt x="116" y="7"/>
                </a:lnTo>
                <a:lnTo>
                  <a:pt x="119" y="4"/>
                </a:lnTo>
                <a:lnTo>
                  <a:pt x="123" y="0"/>
                </a:lnTo>
                <a:lnTo>
                  <a:pt x="127" y="3"/>
                </a:lnTo>
                <a:lnTo>
                  <a:pt x="131" y="7"/>
                </a:lnTo>
                <a:lnTo>
                  <a:pt x="135" y="12"/>
                </a:lnTo>
                <a:lnTo>
                  <a:pt x="131" y="18"/>
                </a:lnTo>
                <a:lnTo>
                  <a:pt x="129" y="27"/>
                </a:lnTo>
                <a:lnTo>
                  <a:pt x="136" y="34"/>
                </a:lnTo>
                <a:lnTo>
                  <a:pt x="143" y="32"/>
                </a:lnTo>
                <a:lnTo>
                  <a:pt x="151" y="27"/>
                </a:lnTo>
                <a:lnTo>
                  <a:pt x="153" y="21"/>
                </a:lnTo>
                <a:lnTo>
                  <a:pt x="159" y="20"/>
                </a:lnTo>
                <a:lnTo>
                  <a:pt x="168" y="14"/>
                </a:lnTo>
                <a:lnTo>
                  <a:pt x="174" y="13"/>
                </a:lnTo>
                <a:lnTo>
                  <a:pt x="185" y="17"/>
                </a:lnTo>
                <a:lnTo>
                  <a:pt x="195" y="14"/>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38" name="Freeform 598"/>
          <p:cNvSpPr>
            <a:spLocks noEditPoints="1"/>
          </p:cNvSpPr>
          <p:nvPr/>
        </p:nvSpPr>
        <p:spPr bwMode="auto">
          <a:xfrm>
            <a:off x="5570538" y="2357438"/>
            <a:ext cx="112712" cy="92075"/>
          </a:xfrm>
          <a:custGeom>
            <a:avLst/>
            <a:gdLst>
              <a:gd name="T0" fmla="*/ 2147483647 w 73"/>
              <a:gd name="T1" fmla="*/ 2147483647 h 66"/>
              <a:gd name="T2" fmla="*/ 2147483647 w 73"/>
              <a:gd name="T3" fmla="*/ 2147483647 h 66"/>
              <a:gd name="T4" fmla="*/ 2147483647 w 73"/>
              <a:gd name="T5" fmla="*/ 2147483647 h 66"/>
              <a:gd name="T6" fmla="*/ 2147483647 w 73"/>
              <a:gd name="T7" fmla="*/ 2147483647 h 66"/>
              <a:gd name="T8" fmla="*/ 2147483647 w 73"/>
              <a:gd name="T9" fmla="*/ 2147483647 h 66"/>
              <a:gd name="T10" fmla="*/ 2147483647 w 73"/>
              <a:gd name="T11" fmla="*/ 0 h 66"/>
              <a:gd name="T12" fmla="*/ 2147483647 w 73"/>
              <a:gd name="T13" fmla="*/ 2147483647 h 66"/>
              <a:gd name="T14" fmla="*/ 2147483647 w 73"/>
              <a:gd name="T15" fmla="*/ 2147483647 h 66"/>
              <a:gd name="T16" fmla="*/ 2147483647 w 73"/>
              <a:gd name="T17" fmla="*/ 2147483647 h 66"/>
              <a:gd name="T18" fmla="*/ 2147483647 w 73"/>
              <a:gd name="T19" fmla="*/ 2147483647 h 66"/>
              <a:gd name="T20" fmla="*/ 2147483647 w 73"/>
              <a:gd name="T21" fmla="*/ 2147483647 h 66"/>
              <a:gd name="T22" fmla="*/ 2147483647 w 73"/>
              <a:gd name="T23" fmla="*/ 2147483647 h 66"/>
              <a:gd name="T24" fmla="*/ 2147483647 w 73"/>
              <a:gd name="T25" fmla="*/ 2147483647 h 66"/>
              <a:gd name="T26" fmla="*/ 2147483647 w 73"/>
              <a:gd name="T27" fmla="*/ 2147483647 h 66"/>
              <a:gd name="T28" fmla="*/ 2147483647 w 73"/>
              <a:gd name="T29" fmla="*/ 2147483647 h 66"/>
              <a:gd name="T30" fmla="*/ 2147483647 w 73"/>
              <a:gd name="T31" fmla="*/ 2147483647 h 66"/>
              <a:gd name="T32" fmla="*/ 2147483647 w 73"/>
              <a:gd name="T33" fmla="*/ 2147483647 h 66"/>
              <a:gd name="T34" fmla="*/ 2147483647 w 73"/>
              <a:gd name="T35" fmla="*/ 2147483647 h 66"/>
              <a:gd name="T36" fmla="*/ 2147483647 w 73"/>
              <a:gd name="T37" fmla="*/ 2147483647 h 66"/>
              <a:gd name="T38" fmla="*/ 2147483647 w 73"/>
              <a:gd name="T39" fmla="*/ 2147483647 h 66"/>
              <a:gd name="T40" fmla="*/ 2147483647 w 73"/>
              <a:gd name="T41" fmla="*/ 2147483647 h 66"/>
              <a:gd name="T42" fmla="*/ 2147483647 w 73"/>
              <a:gd name="T43" fmla="*/ 2147483647 h 66"/>
              <a:gd name="T44" fmla="*/ 2147483647 w 73"/>
              <a:gd name="T45" fmla="*/ 2147483647 h 66"/>
              <a:gd name="T46" fmla="*/ 2147483647 w 73"/>
              <a:gd name="T47" fmla="*/ 2147483647 h 66"/>
              <a:gd name="T48" fmla="*/ 2147483647 w 73"/>
              <a:gd name="T49" fmla="*/ 2147483647 h 66"/>
              <a:gd name="T50" fmla="*/ 2147483647 w 73"/>
              <a:gd name="T51" fmla="*/ 2147483647 h 66"/>
              <a:gd name="T52" fmla="*/ 2147483647 w 73"/>
              <a:gd name="T53" fmla="*/ 2147483647 h 66"/>
              <a:gd name="T54" fmla="*/ 2147483647 w 73"/>
              <a:gd name="T55" fmla="*/ 2147483647 h 66"/>
              <a:gd name="T56" fmla="*/ 2147483647 w 73"/>
              <a:gd name="T57" fmla="*/ 2147483647 h 66"/>
              <a:gd name="T58" fmla="*/ 2147483647 w 73"/>
              <a:gd name="T59" fmla="*/ 2147483647 h 66"/>
              <a:gd name="T60" fmla="*/ 2147483647 w 73"/>
              <a:gd name="T61" fmla="*/ 2147483647 h 66"/>
              <a:gd name="T62" fmla="*/ 2147483647 w 73"/>
              <a:gd name="T63" fmla="*/ 2147483647 h 66"/>
              <a:gd name="T64" fmla="*/ 2147483647 w 73"/>
              <a:gd name="T65" fmla="*/ 2147483647 h 66"/>
              <a:gd name="T66" fmla="*/ 2147483647 w 73"/>
              <a:gd name="T67" fmla="*/ 2147483647 h 66"/>
              <a:gd name="T68" fmla="*/ 2147483647 w 73"/>
              <a:gd name="T69" fmla="*/ 2147483647 h 66"/>
              <a:gd name="T70" fmla="*/ 2147483647 w 73"/>
              <a:gd name="T71" fmla="*/ 2147483647 h 66"/>
              <a:gd name="T72" fmla="*/ 2147483647 w 73"/>
              <a:gd name="T73" fmla="*/ 2147483647 h 66"/>
              <a:gd name="T74" fmla="*/ 2147483647 w 73"/>
              <a:gd name="T75" fmla="*/ 2147483647 h 66"/>
              <a:gd name="T76" fmla="*/ 2147483647 w 73"/>
              <a:gd name="T77" fmla="*/ 2147483647 h 66"/>
              <a:gd name="T78" fmla="*/ 2147483647 w 73"/>
              <a:gd name="T79" fmla="*/ 2147483647 h 66"/>
              <a:gd name="T80" fmla="*/ 2147483647 w 73"/>
              <a:gd name="T81" fmla="*/ 2147483647 h 66"/>
              <a:gd name="T82" fmla="*/ 2147483647 w 73"/>
              <a:gd name="T83" fmla="*/ 2147483647 h 66"/>
              <a:gd name="T84" fmla="*/ 2147483647 w 73"/>
              <a:gd name="T85" fmla="*/ 2147483647 h 66"/>
              <a:gd name="T86" fmla="*/ 0 w 73"/>
              <a:gd name="T87" fmla="*/ 2147483647 h 66"/>
              <a:gd name="T88" fmla="*/ 2147483647 w 73"/>
              <a:gd name="T89" fmla="*/ 2147483647 h 66"/>
              <a:gd name="T90" fmla="*/ 2147483647 w 73"/>
              <a:gd name="T91" fmla="*/ 2147483647 h 66"/>
              <a:gd name="T92" fmla="*/ 2147483647 w 73"/>
              <a:gd name="T93" fmla="*/ 2147483647 h 66"/>
              <a:gd name="T94" fmla="*/ 2147483647 w 73"/>
              <a:gd name="T95" fmla="*/ 2147483647 h 66"/>
              <a:gd name="T96" fmla="*/ 2147483647 w 73"/>
              <a:gd name="T97" fmla="*/ 2147483647 h 66"/>
              <a:gd name="T98" fmla="*/ 2147483647 w 73"/>
              <a:gd name="T99" fmla="*/ 2147483647 h 66"/>
              <a:gd name="T100" fmla="*/ 2147483647 w 73"/>
              <a:gd name="T101" fmla="*/ 2147483647 h 66"/>
              <a:gd name="T102" fmla="*/ 2147483647 w 73"/>
              <a:gd name="T103" fmla="*/ 2147483647 h 66"/>
              <a:gd name="T104" fmla="*/ 2147483647 w 73"/>
              <a:gd name="T105" fmla="*/ 2147483647 h 66"/>
              <a:gd name="T106" fmla="*/ 2147483647 w 73"/>
              <a:gd name="T107" fmla="*/ 2147483647 h 66"/>
              <a:gd name="T108" fmla="*/ 2147483647 w 73"/>
              <a:gd name="T109" fmla="*/ 2147483647 h 66"/>
              <a:gd name="T110" fmla="*/ 2147483647 w 73"/>
              <a:gd name="T111" fmla="*/ 2147483647 h 66"/>
              <a:gd name="T112" fmla="*/ 2147483647 w 73"/>
              <a:gd name="T113" fmla="*/ 2147483647 h 66"/>
              <a:gd name="T114" fmla="*/ 2147483647 w 73"/>
              <a:gd name="T115" fmla="*/ 2147483647 h 6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3"/>
              <a:gd name="T175" fmla="*/ 0 h 66"/>
              <a:gd name="T176" fmla="*/ 73 w 73"/>
              <a:gd name="T177" fmla="*/ 66 h 6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3" h="66">
                <a:moveTo>
                  <a:pt x="55" y="9"/>
                </a:moveTo>
                <a:lnTo>
                  <a:pt x="55" y="9"/>
                </a:lnTo>
                <a:lnTo>
                  <a:pt x="52" y="14"/>
                </a:lnTo>
                <a:lnTo>
                  <a:pt x="49" y="16"/>
                </a:lnTo>
                <a:lnTo>
                  <a:pt x="47" y="18"/>
                </a:lnTo>
                <a:lnTo>
                  <a:pt x="46" y="17"/>
                </a:lnTo>
                <a:lnTo>
                  <a:pt x="44" y="17"/>
                </a:lnTo>
                <a:lnTo>
                  <a:pt x="42" y="15"/>
                </a:lnTo>
                <a:lnTo>
                  <a:pt x="41" y="13"/>
                </a:lnTo>
                <a:lnTo>
                  <a:pt x="40" y="10"/>
                </a:lnTo>
                <a:lnTo>
                  <a:pt x="39" y="9"/>
                </a:lnTo>
                <a:lnTo>
                  <a:pt x="38" y="8"/>
                </a:lnTo>
                <a:lnTo>
                  <a:pt x="35" y="6"/>
                </a:lnTo>
                <a:lnTo>
                  <a:pt x="28" y="0"/>
                </a:lnTo>
                <a:lnTo>
                  <a:pt x="26" y="1"/>
                </a:lnTo>
                <a:lnTo>
                  <a:pt x="25" y="3"/>
                </a:lnTo>
                <a:lnTo>
                  <a:pt x="25" y="4"/>
                </a:lnTo>
                <a:lnTo>
                  <a:pt x="28" y="9"/>
                </a:lnTo>
                <a:lnTo>
                  <a:pt x="28" y="10"/>
                </a:lnTo>
                <a:lnTo>
                  <a:pt x="27" y="13"/>
                </a:lnTo>
                <a:lnTo>
                  <a:pt x="26" y="13"/>
                </a:lnTo>
                <a:lnTo>
                  <a:pt x="24" y="11"/>
                </a:lnTo>
                <a:lnTo>
                  <a:pt x="20" y="9"/>
                </a:lnTo>
                <a:lnTo>
                  <a:pt x="18" y="6"/>
                </a:lnTo>
                <a:lnTo>
                  <a:pt x="15" y="4"/>
                </a:lnTo>
                <a:lnTo>
                  <a:pt x="13" y="3"/>
                </a:lnTo>
                <a:lnTo>
                  <a:pt x="10" y="3"/>
                </a:lnTo>
                <a:lnTo>
                  <a:pt x="8" y="3"/>
                </a:lnTo>
                <a:lnTo>
                  <a:pt x="7" y="6"/>
                </a:lnTo>
                <a:lnTo>
                  <a:pt x="4" y="9"/>
                </a:lnTo>
                <a:lnTo>
                  <a:pt x="1" y="11"/>
                </a:lnTo>
                <a:lnTo>
                  <a:pt x="3" y="16"/>
                </a:lnTo>
                <a:lnTo>
                  <a:pt x="4" y="18"/>
                </a:lnTo>
                <a:lnTo>
                  <a:pt x="6" y="18"/>
                </a:lnTo>
                <a:lnTo>
                  <a:pt x="7" y="17"/>
                </a:lnTo>
                <a:lnTo>
                  <a:pt x="8" y="16"/>
                </a:lnTo>
                <a:lnTo>
                  <a:pt x="10" y="18"/>
                </a:lnTo>
                <a:lnTo>
                  <a:pt x="11" y="21"/>
                </a:lnTo>
                <a:lnTo>
                  <a:pt x="13" y="22"/>
                </a:lnTo>
                <a:lnTo>
                  <a:pt x="14" y="22"/>
                </a:lnTo>
                <a:lnTo>
                  <a:pt x="14" y="23"/>
                </a:lnTo>
                <a:lnTo>
                  <a:pt x="13" y="25"/>
                </a:lnTo>
                <a:lnTo>
                  <a:pt x="11" y="28"/>
                </a:lnTo>
                <a:lnTo>
                  <a:pt x="18" y="31"/>
                </a:lnTo>
                <a:lnTo>
                  <a:pt x="20" y="34"/>
                </a:lnTo>
                <a:lnTo>
                  <a:pt x="21" y="35"/>
                </a:lnTo>
                <a:lnTo>
                  <a:pt x="18" y="39"/>
                </a:lnTo>
                <a:lnTo>
                  <a:pt x="19" y="42"/>
                </a:lnTo>
                <a:lnTo>
                  <a:pt x="20" y="43"/>
                </a:lnTo>
                <a:lnTo>
                  <a:pt x="22" y="44"/>
                </a:lnTo>
                <a:lnTo>
                  <a:pt x="25" y="45"/>
                </a:lnTo>
                <a:lnTo>
                  <a:pt x="26" y="44"/>
                </a:lnTo>
                <a:lnTo>
                  <a:pt x="27" y="44"/>
                </a:lnTo>
                <a:lnTo>
                  <a:pt x="28" y="45"/>
                </a:lnTo>
                <a:lnTo>
                  <a:pt x="27" y="48"/>
                </a:lnTo>
                <a:lnTo>
                  <a:pt x="28" y="51"/>
                </a:lnTo>
                <a:lnTo>
                  <a:pt x="28" y="55"/>
                </a:lnTo>
                <a:lnTo>
                  <a:pt x="32" y="51"/>
                </a:lnTo>
                <a:lnTo>
                  <a:pt x="33" y="49"/>
                </a:lnTo>
                <a:lnTo>
                  <a:pt x="37" y="48"/>
                </a:lnTo>
                <a:lnTo>
                  <a:pt x="38" y="47"/>
                </a:lnTo>
                <a:lnTo>
                  <a:pt x="39" y="45"/>
                </a:lnTo>
                <a:lnTo>
                  <a:pt x="40" y="45"/>
                </a:lnTo>
                <a:lnTo>
                  <a:pt x="44" y="50"/>
                </a:lnTo>
                <a:lnTo>
                  <a:pt x="44" y="51"/>
                </a:lnTo>
                <a:lnTo>
                  <a:pt x="44" y="52"/>
                </a:lnTo>
                <a:lnTo>
                  <a:pt x="41" y="52"/>
                </a:lnTo>
                <a:lnTo>
                  <a:pt x="41" y="54"/>
                </a:lnTo>
                <a:lnTo>
                  <a:pt x="42" y="56"/>
                </a:lnTo>
                <a:lnTo>
                  <a:pt x="42" y="58"/>
                </a:lnTo>
                <a:lnTo>
                  <a:pt x="44" y="61"/>
                </a:lnTo>
                <a:lnTo>
                  <a:pt x="46" y="63"/>
                </a:lnTo>
                <a:lnTo>
                  <a:pt x="52" y="66"/>
                </a:lnTo>
                <a:lnTo>
                  <a:pt x="52" y="57"/>
                </a:lnTo>
                <a:lnTo>
                  <a:pt x="54" y="56"/>
                </a:lnTo>
                <a:lnTo>
                  <a:pt x="58" y="55"/>
                </a:lnTo>
                <a:lnTo>
                  <a:pt x="56" y="51"/>
                </a:lnTo>
                <a:lnTo>
                  <a:pt x="55" y="50"/>
                </a:lnTo>
                <a:lnTo>
                  <a:pt x="59" y="44"/>
                </a:lnTo>
                <a:lnTo>
                  <a:pt x="59" y="39"/>
                </a:lnTo>
                <a:lnTo>
                  <a:pt x="59" y="35"/>
                </a:lnTo>
                <a:lnTo>
                  <a:pt x="61" y="32"/>
                </a:lnTo>
                <a:lnTo>
                  <a:pt x="65" y="30"/>
                </a:lnTo>
                <a:lnTo>
                  <a:pt x="73" y="27"/>
                </a:lnTo>
                <a:lnTo>
                  <a:pt x="72" y="25"/>
                </a:lnTo>
                <a:lnTo>
                  <a:pt x="70" y="23"/>
                </a:lnTo>
                <a:lnTo>
                  <a:pt x="69" y="23"/>
                </a:lnTo>
                <a:lnTo>
                  <a:pt x="67" y="23"/>
                </a:lnTo>
                <a:lnTo>
                  <a:pt x="65" y="22"/>
                </a:lnTo>
                <a:lnTo>
                  <a:pt x="62" y="20"/>
                </a:lnTo>
                <a:lnTo>
                  <a:pt x="58" y="16"/>
                </a:lnTo>
                <a:lnTo>
                  <a:pt x="55" y="9"/>
                </a:lnTo>
                <a:close/>
                <a:moveTo>
                  <a:pt x="0" y="47"/>
                </a:moveTo>
                <a:lnTo>
                  <a:pt x="0" y="47"/>
                </a:lnTo>
                <a:lnTo>
                  <a:pt x="0" y="48"/>
                </a:lnTo>
                <a:lnTo>
                  <a:pt x="1" y="50"/>
                </a:lnTo>
                <a:lnTo>
                  <a:pt x="3" y="52"/>
                </a:lnTo>
                <a:lnTo>
                  <a:pt x="5" y="54"/>
                </a:lnTo>
                <a:lnTo>
                  <a:pt x="6" y="56"/>
                </a:lnTo>
                <a:lnTo>
                  <a:pt x="7" y="57"/>
                </a:lnTo>
                <a:lnTo>
                  <a:pt x="8" y="58"/>
                </a:lnTo>
                <a:lnTo>
                  <a:pt x="11" y="61"/>
                </a:lnTo>
                <a:lnTo>
                  <a:pt x="14" y="62"/>
                </a:lnTo>
                <a:lnTo>
                  <a:pt x="18" y="61"/>
                </a:lnTo>
                <a:lnTo>
                  <a:pt x="20" y="61"/>
                </a:lnTo>
                <a:lnTo>
                  <a:pt x="20" y="58"/>
                </a:lnTo>
                <a:lnTo>
                  <a:pt x="19" y="56"/>
                </a:lnTo>
                <a:lnTo>
                  <a:pt x="17" y="52"/>
                </a:lnTo>
                <a:lnTo>
                  <a:pt x="11" y="48"/>
                </a:lnTo>
                <a:lnTo>
                  <a:pt x="10" y="47"/>
                </a:lnTo>
                <a:lnTo>
                  <a:pt x="5" y="47"/>
                </a:lnTo>
                <a:lnTo>
                  <a:pt x="0" y="47"/>
                </a:lnTo>
                <a:close/>
                <a:moveTo>
                  <a:pt x="34" y="45"/>
                </a:moveTo>
                <a:lnTo>
                  <a:pt x="34" y="45"/>
                </a:lnTo>
                <a:lnTo>
                  <a:pt x="28" y="39"/>
                </a:lnTo>
                <a:lnTo>
                  <a:pt x="26" y="36"/>
                </a:lnTo>
                <a:lnTo>
                  <a:pt x="25" y="32"/>
                </a:lnTo>
                <a:lnTo>
                  <a:pt x="31" y="30"/>
                </a:lnTo>
                <a:lnTo>
                  <a:pt x="33" y="35"/>
                </a:lnTo>
                <a:lnTo>
                  <a:pt x="32" y="35"/>
                </a:lnTo>
                <a:lnTo>
                  <a:pt x="32" y="38"/>
                </a:lnTo>
                <a:lnTo>
                  <a:pt x="37" y="39"/>
                </a:lnTo>
                <a:lnTo>
                  <a:pt x="38" y="41"/>
                </a:lnTo>
                <a:lnTo>
                  <a:pt x="38" y="43"/>
                </a:lnTo>
                <a:lnTo>
                  <a:pt x="37" y="44"/>
                </a:lnTo>
                <a:lnTo>
                  <a:pt x="34" y="45"/>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39" name="Freeform 599"/>
          <p:cNvSpPr>
            <a:spLocks/>
          </p:cNvSpPr>
          <p:nvPr/>
        </p:nvSpPr>
        <p:spPr bwMode="auto">
          <a:xfrm>
            <a:off x="6551613" y="2744788"/>
            <a:ext cx="68262" cy="31750"/>
          </a:xfrm>
          <a:custGeom>
            <a:avLst/>
            <a:gdLst>
              <a:gd name="T0" fmla="*/ 2147483647 w 45"/>
              <a:gd name="T1" fmla="*/ 2147483647 h 23"/>
              <a:gd name="T2" fmla="*/ 0 w 45"/>
              <a:gd name="T3" fmla="*/ 2147483647 h 23"/>
              <a:gd name="T4" fmla="*/ 2147483647 w 45"/>
              <a:gd name="T5" fmla="*/ 2147483647 h 23"/>
              <a:gd name="T6" fmla="*/ 2147483647 w 45"/>
              <a:gd name="T7" fmla="*/ 2147483647 h 23"/>
              <a:gd name="T8" fmla="*/ 2147483647 w 45"/>
              <a:gd name="T9" fmla="*/ 2147483647 h 23"/>
              <a:gd name="T10" fmla="*/ 2147483647 w 45"/>
              <a:gd name="T11" fmla="*/ 2147483647 h 23"/>
              <a:gd name="T12" fmla="*/ 2147483647 w 45"/>
              <a:gd name="T13" fmla="*/ 2147483647 h 23"/>
              <a:gd name="T14" fmla="*/ 2147483647 w 45"/>
              <a:gd name="T15" fmla="*/ 2147483647 h 23"/>
              <a:gd name="T16" fmla="*/ 2147483647 w 45"/>
              <a:gd name="T17" fmla="*/ 2147483647 h 23"/>
              <a:gd name="T18" fmla="*/ 2147483647 w 45"/>
              <a:gd name="T19" fmla="*/ 2147483647 h 23"/>
              <a:gd name="T20" fmla="*/ 2147483647 w 45"/>
              <a:gd name="T21" fmla="*/ 2147483647 h 23"/>
              <a:gd name="T22" fmla="*/ 2147483647 w 45"/>
              <a:gd name="T23" fmla="*/ 2147483647 h 23"/>
              <a:gd name="T24" fmla="*/ 2147483647 w 45"/>
              <a:gd name="T25" fmla="*/ 0 h 23"/>
              <a:gd name="T26" fmla="*/ 2147483647 w 45"/>
              <a:gd name="T27" fmla="*/ 0 h 23"/>
              <a:gd name="T28" fmla="*/ 2147483647 w 45"/>
              <a:gd name="T29" fmla="*/ 2147483647 h 23"/>
              <a:gd name="T30" fmla="*/ 2147483647 w 45"/>
              <a:gd name="T31" fmla="*/ 2147483647 h 2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5"/>
              <a:gd name="T49" fmla="*/ 0 h 23"/>
              <a:gd name="T50" fmla="*/ 45 w 45"/>
              <a:gd name="T51" fmla="*/ 23 h 2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5" h="23">
                <a:moveTo>
                  <a:pt x="2" y="11"/>
                </a:moveTo>
                <a:lnTo>
                  <a:pt x="0" y="17"/>
                </a:lnTo>
                <a:lnTo>
                  <a:pt x="6" y="23"/>
                </a:lnTo>
                <a:lnTo>
                  <a:pt x="12" y="22"/>
                </a:lnTo>
                <a:lnTo>
                  <a:pt x="19" y="21"/>
                </a:lnTo>
                <a:lnTo>
                  <a:pt x="27" y="23"/>
                </a:lnTo>
                <a:lnTo>
                  <a:pt x="40" y="23"/>
                </a:lnTo>
                <a:lnTo>
                  <a:pt x="45" y="21"/>
                </a:lnTo>
                <a:lnTo>
                  <a:pt x="45" y="14"/>
                </a:lnTo>
                <a:lnTo>
                  <a:pt x="42" y="3"/>
                </a:lnTo>
                <a:lnTo>
                  <a:pt x="33" y="2"/>
                </a:lnTo>
                <a:lnTo>
                  <a:pt x="26" y="2"/>
                </a:lnTo>
                <a:lnTo>
                  <a:pt x="19" y="0"/>
                </a:lnTo>
                <a:lnTo>
                  <a:pt x="11" y="0"/>
                </a:lnTo>
                <a:lnTo>
                  <a:pt x="6" y="3"/>
                </a:lnTo>
                <a:lnTo>
                  <a:pt x="2" y="11"/>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40" name="Freeform 600"/>
          <p:cNvSpPr>
            <a:spLocks/>
          </p:cNvSpPr>
          <p:nvPr/>
        </p:nvSpPr>
        <p:spPr bwMode="auto">
          <a:xfrm>
            <a:off x="4914900" y="2263775"/>
            <a:ext cx="88900" cy="76200"/>
          </a:xfrm>
          <a:custGeom>
            <a:avLst/>
            <a:gdLst>
              <a:gd name="T0" fmla="*/ 2147483647 w 57"/>
              <a:gd name="T1" fmla="*/ 2147483647 h 59"/>
              <a:gd name="T2" fmla="*/ 2147483647 w 57"/>
              <a:gd name="T3" fmla="*/ 2147483647 h 59"/>
              <a:gd name="T4" fmla="*/ 2147483647 w 57"/>
              <a:gd name="T5" fmla="*/ 2147483647 h 59"/>
              <a:gd name="T6" fmla="*/ 2147483647 w 57"/>
              <a:gd name="T7" fmla="*/ 2147483647 h 59"/>
              <a:gd name="T8" fmla="*/ 2147483647 w 57"/>
              <a:gd name="T9" fmla="*/ 2147483647 h 59"/>
              <a:gd name="T10" fmla="*/ 2147483647 w 57"/>
              <a:gd name="T11" fmla="*/ 2147483647 h 59"/>
              <a:gd name="T12" fmla="*/ 2147483647 w 57"/>
              <a:gd name="T13" fmla="*/ 2147483647 h 59"/>
              <a:gd name="T14" fmla="*/ 2147483647 w 57"/>
              <a:gd name="T15" fmla="*/ 2147483647 h 59"/>
              <a:gd name="T16" fmla="*/ 2147483647 w 57"/>
              <a:gd name="T17" fmla="*/ 2147483647 h 59"/>
              <a:gd name="T18" fmla="*/ 2147483647 w 57"/>
              <a:gd name="T19" fmla="*/ 2147483647 h 59"/>
              <a:gd name="T20" fmla="*/ 2147483647 w 57"/>
              <a:gd name="T21" fmla="*/ 2147483647 h 59"/>
              <a:gd name="T22" fmla="*/ 2147483647 w 57"/>
              <a:gd name="T23" fmla="*/ 2147483647 h 59"/>
              <a:gd name="T24" fmla="*/ 2147483647 w 57"/>
              <a:gd name="T25" fmla="*/ 2147483647 h 59"/>
              <a:gd name="T26" fmla="*/ 2147483647 w 57"/>
              <a:gd name="T27" fmla="*/ 2147483647 h 59"/>
              <a:gd name="T28" fmla="*/ 2147483647 w 57"/>
              <a:gd name="T29" fmla="*/ 0 h 59"/>
              <a:gd name="T30" fmla="*/ 2147483647 w 57"/>
              <a:gd name="T31" fmla="*/ 0 h 59"/>
              <a:gd name="T32" fmla="*/ 0 w 57"/>
              <a:gd name="T33" fmla="*/ 2147483647 h 59"/>
              <a:gd name="T34" fmla="*/ 0 w 57"/>
              <a:gd name="T35" fmla="*/ 2147483647 h 59"/>
              <a:gd name="T36" fmla="*/ 2147483647 w 57"/>
              <a:gd name="T37" fmla="*/ 2147483647 h 59"/>
              <a:gd name="T38" fmla="*/ 2147483647 w 57"/>
              <a:gd name="T39" fmla="*/ 2147483647 h 59"/>
              <a:gd name="T40" fmla="*/ 2147483647 w 57"/>
              <a:gd name="T41" fmla="*/ 2147483647 h 59"/>
              <a:gd name="T42" fmla="*/ 2147483647 w 57"/>
              <a:gd name="T43" fmla="*/ 2147483647 h 59"/>
              <a:gd name="T44" fmla="*/ 2147483647 w 57"/>
              <a:gd name="T45" fmla="*/ 2147483647 h 59"/>
              <a:gd name="T46" fmla="*/ 2147483647 w 57"/>
              <a:gd name="T47" fmla="*/ 2147483647 h 59"/>
              <a:gd name="T48" fmla="*/ 2147483647 w 57"/>
              <a:gd name="T49" fmla="*/ 2147483647 h 59"/>
              <a:gd name="T50" fmla="*/ 2147483647 w 57"/>
              <a:gd name="T51" fmla="*/ 2147483647 h 59"/>
              <a:gd name="T52" fmla="*/ 2147483647 w 57"/>
              <a:gd name="T53" fmla="*/ 2147483647 h 59"/>
              <a:gd name="T54" fmla="*/ 2147483647 w 57"/>
              <a:gd name="T55" fmla="*/ 2147483647 h 59"/>
              <a:gd name="T56" fmla="*/ 2147483647 w 57"/>
              <a:gd name="T57" fmla="*/ 2147483647 h 59"/>
              <a:gd name="T58" fmla="*/ 2147483647 w 57"/>
              <a:gd name="T59" fmla="*/ 2147483647 h 59"/>
              <a:gd name="T60" fmla="*/ 2147483647 w 57"/>
              <a:gd name="T61" fmla="*/ 2147483647 h 59"/>
              <a:gd name="T62" fmla="*/ 2147483647 w 57"/>
              <a:gd name="T63" fmla="*/ 2147483647 h 59"/>
              <a:gd name="T64" fmla="*/ 2147483647 w 57"/>
              <a:gd name="T65" fmla="*/ 2147483647 h 59"/>
              <a:gd name="T66" fmla="*/ 2147483647 w 57"/>
              <a:gd name="T67" fmla="*/ 2147483647 h 59"/>
              <a:gd name="T68" fmla="*/ 2147483647 w 57"/>
              <a:gd name="T69" fmla="*/ 2147483647 h 59"/>
              <a:gd name="T70" fmla="*/ 2147483647 w 57"/>
              <a:gd name="T71" fmla="*/ 2147483647 h 59"/>
              <a:gd name="T72" fmla="*/ 2147483647 w 57"/>
              <a:gd name="T73" fmla="*/ 2147483647 h 59"/>
              <a:gd name="T74" fmla="*/ 2147483647 w 57"/>
              <a:gd name="T75" fmla="*/ 2147483647 h 59"/>
              <a:gd name="T76" fmla="*/ 2147483647 w 57"/>
              <a:gd name="T77" fmla="*/ 2147483647 h 59"/>
              <a:gd name="T78" fmla="*/ 2147483647 w 57"/>
              <a:gd name="T79" fmla="*/ 2147483647 h 59"/>
              <a:gd name="T80" fmla="*/ 2147483647 w 57"/>
              <a:gd name="T81" fmla="*/ 2147483647 h 59"/>
              <a:gd name="T82" fmla="*/ 2147483647 w 57"/>
              <a:gd name="T83" fmla="*/ 2147483647 h 59"/>
              <a:gd name="T84" fmla="*/ 2147483647 w 57"/>
              <a:gd name="T85" fmla="*/ 2147483647 h 59"/>
              <a:gd name="T86" fmla="*/ 2147483647 w 57"/>
              <a:gd name="T87" fmla="*/ 2147483647 h 59"/>
              <a:gd name="T88" fmla="*/ 2147483647 w 57"/>
              <a:gd name="T89" fmla="*/ 2147483647 h 59"/>
              <a:gd name="T90" fmla="*/ 2147483647 w 57"/>
              <a:gd name="T91" fmla="*/ 2147483647 h 59"/>
              <a:gd name="T92" fmla="*/ 2147483647 w 57"/>
              <a:gd name="T93" fmla="*/ 2147483647 h 59"/>
              <a:gd name="T94" fmla="*/ 2147483647 w 57"/>
              <a:gd name="T95" fmla="*/ 2147483647 h 5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7"/>
              <a:gd name="T145" fmla="*/ 0 h 59"/>
              <a:gd name="T146" fmla="*/ 57 w 57"/>
              <a:gd name="T147" fmla="*/ 59 h 5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7" h="59">
                <a:moveTo>
                  <a:pt x="53" y="12"/>
                </a:moveTo>
                <a:lnTo>
                  <a:pt x="53" y="12"/>
                </a:lnTo>
                <a:lnTo>
                  <a:pt x="47" y="13"/>
                </a:lnTo>
                <a:lnTo>
                  <a:pt x="42" y="12"/>
                </a:lnTo>
                <a:lnTo>
                  <a:pt x="41" y="12"/>
                </a:lnTo>
                <a:lnTo>
                  <a:pt x="40" y="11"/>
                </a:lnTo>
                <a:lnTo>
                  <a:pt x="39" y="8"/>
                </a:lnTo>
                <a:lnTo>
                  <a:pt x="39" y="7"/>
                </a:lnTo>
                <a:lnTo>
                  <a:pt x="37" y="7"/>
                </a:lnTo>
                <a:lnTo>
                  <a:pt x="35" y="7"/>
                </a:lnTo>
                <a:lnTo>
                  <a:pt x="30" y="5"/>
                </a:lnTo>
                <a:lnTo>
                  <a:pt x="28" y="4"/>
                </a:lnTo>
                <a:lnTo>
                  <a:pt x="27" y="5"/>
                </a:lnTo>
                <a:lnTo>
                  <a:pt x="22" y="6"/>
                </a:lnTo>
                <a:lnTo>
                  <a:pt x="19" y="7"/>
                </a:lnTo>
                <a:lnTo>
                  <a:pt x="18" y="7"/>
                </a:lnTo>
                <a:lnTo>
                  <a:pt x="16" y="7"/>
                </a:lnTo>
                <a:lnTo>
                  <a:pt x="13" y="4"/>
                </a:lnTo>
                <a:lnTo>
                  <a:pt x="12" y="4"/>
                </a:lnTo>
                <a:lnTo>
                  <a:pt x="11" y="5"/>
                </a:lnTo>
                <a:lnTo>
                  <a:pt x="9" y="6"/>
                </a:lnTo>
                <a:lnTo>
                  <a:pt x="8" y="5"/>
                </a:lnTo>
                <a:lnTo>
                  <a:pt x="6" y="1"/>
                </a:lnTo>
                <a:lnTo>
                  <a:pt x="5" y="0"/>
                </a:lnTo>
                <a:lnTo>
                  <a:pt x="2" y="0"/>
                </a:lnTo>
                <a:lnTo>
                  <a:pt x="1" y="0"/>
                </a:lnTo>
                <a:lnTo>
                  <a:pt x="0" y="2"/>
                </a:lnTo>
                <a:lnTo>
                  <a:pt x="0" y="8"/>
                </a:lnTo>
                <a:lnTo>
                  <a:pt x="4" y="12"/>
                </a:lnTo>
                <a:lnTo>
                  <a:pt x="7" y="16"/>
                </a:lnTo>
                <a:lnTo>
                  <a:pt x="8" y="20"/>
                </a:lnTo>
                <a:lnTo>
                  <a:pt x="8" y="22"/>
                </a:lnTo>
                <a:lnTo>
                  <a:pt x="7" y="23"/>
                </a:lnTo>
                <a:lnTo>
                  <a:pt x="8" y="25"/>
                </a:lnTo>
                <a:lnTo>
                  <a:pt x="11" y="29"/>
                </a:lnTo>
                <a:lnTo>
                  <a:pt x="15" y="33"/>
                </a:lnTo>
                <a:lnTo>
                  <a:pt x="22" y="40"/>
                </a:lnTo>
                <a:lnTo>
                  <a:pt x="25" y="43"/>
                </a:lnTo>
                <a:lnTo>
                  <a:pt x="27" y="46"/>
                </a:lnTo>
                <a:lnTo>
                  <a:pt x="32" y="49"/>
                </a:lnTo>
                <a:lnTo>
                  <a:pt x="34" y="50"/>
                </a:lnTo>
                <a:lnTo>
                  <a:pt x="36" y="54"/>
                </a:lnTo>
                <a:lnTo>
                  <a:pt x="41" y="59"/>
                </a:lnTo>
                <a:lnTo>
                  <a:pt x="40" y="55"/>
                </a:lnTo>
                <a:lnTo>
                  <a:pt x="39" y="50"/>
                </a:lnTo>
                <a:lnTo>
                  <a:pt x="40" y="46"/>
                </a:lnTo>
                <a:lnTo>
                  <a:pt x="42" y="42"/>
                </a:lnTo>
                <a:lnTo>
                  <a:pt x="46" y="41"/>
                </a:lnTo>
                <a:lnTo>
                  <a:pt x="48" y="40"/>
                </a:lnTo>
                <a:lnTo>
                  <a:pt x="49" y="37"/>
                </a:lnTo>
                <a:lnTo>
                  <a:pt x="52" y="35"/>
                </a:lnTo>
                <a:lnTo>
                  <a:pt x="53" y="34"/>
                </a:lnTo>
                <a:lnTo>
                  <a:pt x="55" y="34"/>
                </a:lnTo>
                <a:lnTo>
                  <a:pt x="56" y="33"/>
                </a:lnTo>
                <a:lnTo>
                  <a:pt x="57" y="32"/>
                </a:lnTo>
                <a:lnTo>
                  <a:pt x="57" y="30"/>
                </a:lnTo>
                <a:lnTo>
                  <a:pt x="54" y="29"/>
                </a:lnTo>
                <a:lnTo>
                  <a:pt x="52" y="27"/>
                </a:lnTo>
                <a:lnTo>
                  <a:pt x="50" y="27"/>
                </a:lnTo>
                <a:lnTo>
                  <a:pt x="50" y="26"/>
                </a:lnTo>
                <a:lnTo>
                  <a:pt x="52" y="25"/>
                </a:lnTo>
                <a:lnTo>
                  <a:pt x="54" y="25"/>
                </a:lnTo>
                <a:lnTo>
                  <a:pt x="55" y="23"/>
                </a:lnTo>
                <a:lnTo>
                  <a:pt x="56" y="22"/>
                </a:lnTo>
                <a:lnTo>
                  <a:pt x="56" y="21"/>
                </a:lnTo>
                <a:lnTo>
                  <a:pt x="55" y="20"/>
                </a:lnTo>
                <a:lnTo>
                  <a:pt x="54" y="18"/>
                </a:lnTo>
                <a:lnTo>
                  <a:pt x="53" y="16"/>
                </a:lnTo>
                <a:lnTo>
                  <a:pt x="53" y="14"/>
                </a:lnTo>
                <a:lnTo>
                  <a:pt x="53" y="11"/>
                </a:lnTo>
                <a:lnTo>
                  <a:pt x="53" y="12"/>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41" name="Freeform 601"/>
          <p:cNvSpPr>
            <a:spLocks noEditPoints="1"/>
          </p:cNvSpPr>
          <p:nvPr/>
        </p:nvSpPr>
        <p:spPr bwMode="auto">
          <a:xfrm>
            <a:off x="2903538" y="3341688"/>
            <a:ext cx="892175" cy="1006475"/>
          </a:xfrm>
          <a:custGeom>
            <a:avLst/>
            <a:gdLst>
              <a:gd name="T0" fmla="*/ 2147483647 w 584"/>
              <a:gd name="T1" fmla="*/ 2147483647 h 715"/>
              <a:gd name="T2" fmla="*/ 2147483647 w 584"/>
              <a:gd name="T3" fmla="*/ 2147483647 h 715"/>
              <a:gd name="T4" fmla="*/ 2147483647 w 584"/>
              <a:gd name="T5" fmla="*/ 2147483647 h 715"/>
              <a:gd name="T6" fmla="*/ 2147483647 w 584"/>
              <a:gd name="T7" fmla="*/ 2147483647 h 715"/>
              <a:gd name="T8" fmla="*/ 2147483647 w 584"/>
              <a:gd name="T9" fmla="*/ 2147483647 h 715"/>
              <a:gd name="T10" fmla="*/ 2147483647 w 584"/>
              <a:gd name="T11" fmla="*/ 2147483647 h 715"/>
              <a:gd name="T12" fmla="*/ 2147483647 w 584"/>
              <a:gd name="T13" fmla="*/ 2147483647 h 715"/>
              <a:gd name="T14" fmla="*/ 2147483647 w 584"/>
              <a:gd name="T15" fmla="*/ 2147483647 h 715"/>
              <a:gd name="T16" fmla="*/ 2147483647 w 584"/>
              <a:gd name="T17" fmla="*/ 2147483647 h 715"/>
              <a:gd name="T18" fmla="*/ 2147483647 w 584"/>
              <a:gd name="T19" fmla="*/ 2147483647 h 715"/>
              <a:gd name="T20" fmla="*/ 2147483647 w 584"/>
              <a:gd name="T21" fmla="*/ 2147483647 h 715"/>
              <a:gd name="T22" fmla="*/ 2147483647 w 584"/>
              <a:gd name="T23" fmla="*/ 2147483647 h 715"/>
              <a:gd name="T24" fmla="*/ 2147483647 w 584"/>
              <a:gd name="T25" fmla="*/ 2147483647 h 715"/>
              <a:gd name="T26" fmla="*/ 2147483647 w 584"/>
              <a:gd name="T27" fmla="*/ 2147483647 h 715"/>
              <a:gd name="T28" fmla="*/ 2147483647 w 584"/>
              <a:gd name="T29" fmla="*/ 2147483647 h 715"/>
              <a:gd name="T30" fmla="*/ 2147483647 w 584"/>
              <a:gd name="T31" fmla="*/ 2147483647 h 715"/>
              <a:gd name="T32" fmla="*/ 2147483647 w 584"/>
              <a:gd name="T33" fmla="*/ 2147483647 h 715"/>
              <a:gd name="T34" fmla="*/ 2147483647 w 584"/>
              <a:gd name="T35" fmla="*/ 2147483647 h 715"/>
              <a:gd name="T36" fmla="*/ 2147483647 w 584"/>
              <a:gd name="T37" fmla="*/ 2147483647 h 715"/>
              <a:gd name="T38" fmla="*/ 2147483647 w 584"/>
              <a:gd name="T39" fmla="*/ 2147483647 h 715"/>
              <a:gd name="T40" fmla="*/ 2147483647 w 584"/>
              <a:gd name="T41" fmla="*/ 2147483647 h 715"/>
              <a:gd name="T42" fmla="*/ 2147483647 w 584"/>
              <a:gd name="T43" fmla="*/ 2147483647 h 715"/>
              <a:gd name="T44" fmla="*/ 2147483647 w 584"/>
              <a:gd name="T45" fmla="*/ 2147483647 h 715"/>
              <a:gd name="T46" fmla="*/ 2147483647 w 584"/>
              <a:gd name="T47" fmla="*/ 2147483647 h 715"/>
              <a:gd name="T48" fmla="*/ 2147483647 w 584"/>
              <a:gd name="T49" fmla="*/ 2147483647 h 715"/>
              <a:gd name="T50" fmla="*/ 2147483647 w 584"/>
              <a:gd name="T51" fmla="*/ 2147483647 h 715"/>
              <a:gd name="T52" fmla="*/ 2147483647 w 584"/>
              <a:gd name="T53" fmla="*/ 2147483647 h 715"/>
              <a:gd name="T54" fmla="*/ 2147483647 w 584"/>
              <a:gd name="T55" fmla="*/ 2147483647 h 715"/>
              <a:gd name="T56" fmla="*/ 2147483647 w 584"/>
              <a:gd name="T57" fmla="*/ 2147483647 h 715"/>
              <a:gd name="T58" fmla="*/ 2147483647 w 584"/>
              <a:gd name="T59" fmla="*/ 2147483647 h 715"/>
              <a:gd name="T60" fmla="*/ 2147483647 w 584"/>
              <a:gd name="T61" fmla="*/ 2147483647 h 715"/>
              <a:gd name="T62" fmla="*/ 2147483647 w 584"/>
              <a:gd name="T63" fmla="*/ 2147483647 h 715"/>
              <a:gd name="T64" fmla="*/ 2147483647 w 584"/>
              <a:gd name="T65" fmla="*/ 2147483647 h 715"/>
              <a:gd name="T66" fmla="*/ 2147483647 w 584"/>
              <a:gd name="T67" fmla="*/ 2147483647 h 715"/>
              <a:gd name="T68" fmla="*/ 2147483647 w 584"/>
              <a:gd name="T69" fmla="*/ 2147483647 h 715"/>
              <a:gd name="T70" fmla="*/ 2147483647 w 584"/>
              <a:gd name="T71" fmla="*/ 2147483647 h 715"/>
              <a:gd name="T72" fmla="*/ 2147483647 w 584"/>
              <a:gd name="T73" fmla="*/ 2147483647 h 715"/>
              <a:gd name="T74" fmla="*/ 2147483647 w 584"/>
              <a:gd name="T75" fmla="*/ 2147483647 h 715"/>
              <a:gd name="T76" fmla="*/ 2147483647 w 584"/>
              <a:gd name="T77" fmla="*/ 2147483647 h 715"/>
              <a:gd name="T78" fmla="*/ 2147483647 w 584"/>
              <a:gd name="T79" fmla="*/ 2147483647 h 715"/>
              <a:gd name="T80" fmla="*/ 2147483647 w 584"/>
              <a:gd name="T81" fmla="*/ 2147483647 h 715"/>
              <a:gd name="T82" fmla="*/ 2147483647 w 584"/>
              <a:gd name="T83" fmla="*/ 2147483647 h 715"/>
              <a:gd name="T84" fmla="*/ 2147483647 w 584"/>
              <a:gd name="T85" fmla="*/ 2147483647 h 715"/>
              <a:gd name="T86" fmla="*/ 2147483647 w 584"/>
              <a:gd name="T87" fmla="*/ 2147483647 h 715"/>
              <a:gd name="T88" fmla="*/ 2147483647 w 584"/>
              <a:gd name="T89" fmla="*/ 2147483647 h 715"/>
              <a:gd name="T90" fmla="*/ 2147483647 w 584"/>
              <a:gd name="T91" fmla="*/ 2147483647 h 715"/>
              <a:gd name="T92" fmla="*/ 2147483647 w 584"/>
              <a:gd name="T93" fmla="*/ 2147483647 h 715"/>
              <a:gd name="T94" fmla="*/ 2147483647 w 584"/>
              <a:gd name="T95" fmla="*/ 2147483647 h 715"/>
              <a:gd name="T96" fmla="*/ 2147483647 w 584"/>
              <a:gd name="T97" fmla="*/ 2147483647 h 715"/>
              <a:gd name="T98" fmla="*/ 2147483647 w 584"/>
              <a:gd name="T99" fmla="*/ 2147483647 h 715"/>
              <a:gd name="T100" fmla="*/ 2147483647 w 584"/>
              <a:gd name="T101" fmla="*/ 2147483647 h 715"/>
              <a:gd name="T102" fmla="*/ 2147483647 w 584"/>
              <a:gd name="T103" fmla="*/ 2147483647 h 715"/>
              <a:gd name="T104" fmla="*/ 2147483647 w 584"/>
              <a:gd name="T105" fmla="*/ 2147483647 h 715"/>
              <a:gd name="T106" fmla="*/ 2147483647 w 584"/>
              <a:gd name="T107" fmla="*/ 2147483647 h 715"/>
              <a:gd name="T108" fmla="*/ 2147483647 w 584"/>
              <a:gd name="T109" fmla="*/ 2147483647 h 715"/>
              <a:gd name="T110" fmla="*/ 2147483647 w 584"/>
              <a:gd name="T111" fmla="*/ 2147483647 h 715"/>
              <a:gd name="T112" fmla="*/ 2147483647 w 584"/>
              <a:gd name="T113" fmla="*/ 2147483647 h 715"/>
              <a:gd name="T114" fmla="*/ 2147483647 w 584"/>
              <a:gd name="T115" fmla="*/ 2147483647 h 715"/>
              <a:gd name="T116" fmla="*/ 2147483647 w 584"/>
              <a:gd name="T117" fmla="*/ 2147483647 h 715"/>
              <a:gd name="T118" fmla="*/ 2147483647 w 584"/>
              <a:gd name="T119" fmla="*/ 2147483647 h 715"/>
              <a:gd name="T120" fmla="*/ 2147483647 w 584"/>
              <a:gd name="T121" fmla="*/ 2147483647 h 715"/>
              <a:gd name="T122" fmla="*/ 2147483647 w 584"/>
              <a:gd name="T123" fmla="*/ 2147483647 h 71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84"/>
              <a:gd name="T187" fmla="*/ 0 h 715"/>
              <a:gd name="T188" fmla="*/ 584 w 584"/>
              <a:gd name="T189" fmla="*/ 715 h 71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84" h="715">
                <a:moveTo>
                  <a:pt x="306" y="118"/>
                </a:moveTo>
                <a:lnTo>
                  <a:pt x="306" y="118"/>
                </a:lnTo>
                <a:lnTo>
                  <a:pt x="308" y="118"/>
                </a:lnTo>
                <a:lnTo>
                  <a:pt x="309" y="118"/>
                </a:lnTo>
                <a:lnTo>
                  <a:pt x="309" y="119"/>
                </a:lnTo>
                <a:lnTo>
                  <a:pt x="305" y="121"/>
                </a:lnTo>
                <a:lnTo>
                  <a:pt x="303" y="122"/>
                </a:lnTo>
                <a:lnTo>
                  <a:pt x="302" y="124"/>
                </a:lnTo>
                <a:lnTo>
                  <a:pt x="301" y="128"/>
                </a:lnTo>
                <a:lnTo>
                  <a:pt x="301" y="124"/>
                </a:lnTo>
                <a:lnTo>
                  <a:pt x="303" y="121"/>
                </a:lnTo>
                <a:lnTo>
                  <a:pt x="306" y="118"/>
                </a:lnTo>
                <a:close/>
                <a:moveTo>
                  <a:pt x="350" y="116"/>
                </a:moveTo>
                <a:lnTo>
                  <a:pt x="350" y="116"/>
                </a:lnTo>
                <a:lnTo>
                  <a:pt x="350" y="117"/>
                </a:lnTo>
                <a:lnTo>
                  <a:pt x="348" y="118"/>
                </a:lnTo>
                <a:lnTo>
                  <a:pt x="347" y="116"/>
                </a:lnTo>
                <a:lnTo>
                  <a:pt x="348" y="116"/>
                </a:lnTo>
                <a:lnTo>
                  <a:pt x="350" y="116"/>
                </a:lnTo>
                <a:close/>
                <a:moveTo>
                  <a:pt x="336" y="109"/>
                </a:moveTo>
                <a:lnTo>
                  <a:pt x="336" y="109"/>
                </a:lnTo>
                <a:lnTo>
                  <a:pt x="334" y="110"/>
                </a:lnTo>
                <a:lnTo>
                  <a:pt x="337" y="111"/>
                </a:lnTo>
                <a:lnTo>
                  <a:pt x="338" y="110"/>
                </a:lnTo>
                <a:lnTo>
                  <a:pt x="337" y="109"/>
                </a:lnTo>
                <a:lnTo>
                  <a:pt x="336" y="109"/>
                </a:lnTo>
                <a:close/>
                <a:moveTo>
                  <a:pt x="341" y="104"/>
                </a:moveTo>
                <a:lnTo>
                  <a:pt x="343" y="105"/>
                </a:lnTo>
                <a:lnTo>
                  <a:pt x="343" y="104"/>
                </a:lnTo>
                <a:lnTo>
                  <a:pt x="341" y="104"/>
                </a:lnTo>
                <a:close/>
                <a:moveTo>
                  <a:pt x="320" y="694"/>
                </a:moveTo>
                <a:lnTo>
                  <a:pt x="320" y="694"/>
                </a:lnTo>
                <a:lnTo>
                  <a:pt x="318" y="696"/>
                </a:lnTo>
                <a:lnTo>
                  <a:pt x="318" y="697"/>
                </a:lnTo>
                <a:lnTo>
                  <a:pt x="320" y="696"/>
                </a:lnTo>
                <a:lnTo>
                  <a:pt x="320" y="695"/>
                </a:lnTo>
                <a:lnTo>
                  <a:pt x="322" y="694"/>
                </a:lnTo>
                <a:lnTo>
                  <a:pt x="320" y="694"/>
                </a:lnTo>
                <a:close/>
                <a:moveTo>
                  <a:pt x="329" y="691"/>
                </a:moveTo>
                <a:lnTo>
                  <a:pt x="329" y="691"/>
                </a:lnTo>
                <a:lnTo>
                  <a:pt x="326" y="693"/>
                </a:lnTo>
                <a:lnTo>
                  <a:pt x="325" y="694"/>
                </a:lnTo>
                <a:lnTo>
                  <a:pt x="326" y="695"/>
                </a:lnTo>
                <a:lnTo>
                  <a:pt x="330" y="695"/>
                </a:lnTo>
                <a:lnTo>
                  <a:pt x="332" y="695"/>
                </a:lnTo>
                <a:lnTo>
                  <a:pt x="333" y="693"/>
                </a:lnTo>
                <a:lnTo>
                  <a:pt x="332" y="691"/>
                </a:lnTo>
                <a:lnTo>
                  <a:pt x="329" y="691"/>
                </a:lnTo>
                <a:close/>
                <a:moveTo>
                  <a:pt x="333" y="684"/>
                </a:moveTo>
                <a:lnTo>
                  <a:pt x="332" y="688"/>
                </a:lnTo>
                <a:lnTo>
                  <a:pt x="338" y="686"/>
                </a:lnTo>
                <a:lnTo>
                  <a:pt x="339" y="686"/>
                </a:lnTo>
                <a:lnTo>
                  <a:pt x="338" y="686"/>
                </a:lnTo>
                <a:lnTo>
                  <a:pt x="333" y="684"/>
                </a:lnTo>
                <a:close/>
                <a:moveTo>
                  <a:pt x="298" y="129"/>
                </a:moveTo>
                <a:lnTo>
                  <a:pt x="297" y="132"/>
                </a:lnTo>
                <a:lnTo>
                  <a:pt x="284" y="131"/>
                </a:lnTo>
                <a:lnTo>
                  <a:pt x="272" y="132"/>
                </a:lnTo>
                <a:lnTo>
                  <a:pt x="275" y="130"/>
                </a:lnTo>
                <a:lnTo>
                  <a:pt x="281" y="130"/>
                </a:lnTo>
                <a:lnTo>
                  <a:pt x="285" y="131"/>
                </a:lnTo>
                <a:lnTo>
                  <a:pt x="291" y="131"/>
                </a:lnTo>
                <a:lnTo>
                  <a:pt x="296" y="131"/>
                </a:lnTo>
                <a:lnTo>
                  <a:pt x="297" y="130"/>
                </a:lnTo>
                <a:lnTo>
                  <a:pt x="298" y="129"/>
                </a:lnTo>
                <a:close/>
                <a:moveTo>
                  <a:pt x="338" y="98"/>
                </a:moveTo>
                <a:lnTo>
                  <a:pt x="338" y="98"/>
                </a:lnTo>
                <a:lnTo>
                  <a:pt x="337" y="100"/>
                </a:lnTo>
                <a:lnTo>
                  <a:pt x="339" y="101"/>
                </a:lnTo>
                <a:lnTo>
                  <a:pt x="340" y="98"/>
                </a:lnTo>
                <a:lnTo>
                  <a:pt x="340" y="97"/>
                </a:lnTo>
                <a:lnTo>
                  <a:pt x="338" y="98"/>
                </a:lnTo>
                <a:close/>
                <a:moveTo>
                  <a:pt x="373" y="562"/>
                </a:moveTo>
                <a:lnTo>
                  <a:pt x="373" y="562"/>
                </a:lnTo>
                <a:lnTo>
                  <a:pt x="381" y="558"/>
                </a:lnTo>
                <a:lnTo>
                  <a:pt x="388" y="553"/>
                </a:lnTo>
                <a:lnTo>
                  <a:pt x="392" y="549"/>
                </a:lnTo>
                <a:lnTo>
                  <a:pt x="395" y="548"/>
                </a:lnTo>
                <a:lnTo>
                  <a:pt x="398" y="546"/>
                </a:lnTo>
                <a:lnTo>
                  <a:pt x="401" y="545"/>
                </a:lnTo>
                <a:lnTo>
                  <a:pt x="405" y="544"/>
                </a:lnTo>
                <a:lnTo>
                  <a:pt x="406" y="539"/>
                </a:lnTo>
                <a:lnTo>
                  <a:pt x="407" y="536"/>
                </a:lnTo>
                <a:lnTo>
                  <a:pt x="410" y="535"/>
                </a:lnTo>
                <a:lnTo>
                  <a:pt x="414" y="535"/>
                </a:lnTo>
                <a:lnTo>
                  <a:pt x="420" y="535"/>
                </a:lnTo>
                <a:lnTo>
                  <a:pt x="421" y="534"/>
                </a:lnTo>
                <a:lnTo>
                  <a:pt x="422" y="531"/>
                </a:lnTo>
                <a:lnTo>
                  <a:pt x="425" y="531"/>
                </a:lnTo>
                <a:lnTo>
                  <a:pt x="427" y="530"/>
                </a:lnTo>
                <a:lnTo>
                  <a:pt x="434" y="530"/>
                </a:lnTo>
                <a:lnTo>
                  <a:pt x="430" y="523"/>
                </a:lnTo>
                <a:lnTo>
                  <a:pt x="432" y="523"/>
                </a:lnTo>
                <a:lnTo>
                  <a:pt x="434" y="523"/>
                </a:lnTo>
                <a:lnTo>
                  <a:pt x="436" y="519"/>
                </a:lnTo>
                <a:lnTo>
                  <a:pt x="439" y="519"/>
                </a:lnTo>
                <a:lnTo>
                  <a:pt x="441" y="521"/>
                </a:lnTo>
                <a:lnTo>
                  <a:pt x="442" y="521"/>
                </a:lnTo>
                <a:lnTo>
                  <a:pt x="443" y="518"/>
                </a:lnTo>
                <a:lnTo>
                  <a:pt x="446" y="517"/>
                </a:lnTo>
                <a:lnTo>
                  <a:pt x="451" y="517"/>
                </a:lnTo>
                <a:lnTo>
                  <a:pt x="458" y="517"/>
                </a:lnTo>
                <a:lnTo>
                  <a:pt x="457" y="511"/>
                </a:lnTo>
                <a:lnTo>
                  <a:pt x="458" y="511"/>
                </a:lnTo>
                <a:lnTo>
                  <a:pt x="461" y="511"/>
                </a:lnTo>
                <a:lnTo>
                  <a:pt x="461" y="514"/>
                </a:lnTo>
                <a:lnTo>
                  <a:pt x="462" y="515"/>
                </a:lnTo>
                <a:lnTo>
                  <a:pt x="462" y="516"/>
                </a:lnTo>
                <a:lnTo>
                  <a:pt x="467" y="516"/>
                </a:lnTo>
                <a:lnTo>
                  <a:pt x="470" y="516"/>
                </a:lnTo>
                <a:lnTo>
                  <a:pt x="474" y="511"/>
                </a:lnTo>
                <a:lnTo>
                  <a:pt x="474" y="508"/>
                </a:lnTo>
                <a:lnTo>
                  <a:pt x="474" y="505"/>
                </a:lnTo>
                <a:lnTo>
                  <a:pt x="482" y="502"/>
                </a:lnTo>
                <a:lnTo>
                  <a:pt x="482" y="500"/>
                </a:lnTo>
                <a:lnTo>
                  <a:pt x="483" y="497"/>
                </a:lnTo>
                <a:lnTo>
                  <a:pt x="481" y="497"/>
                </a:lnTo>
                <a:lnTo>
                  <a:pt x="481" y="489"/>
                </a:lnTo>
                <a:lnTo>
                  <a:pt x="479" y="489"/>
                </a:lnTo>
                <a:lnTo>
                  <a:pt x="479" y="488"/>
                </a:lnTo>
                <a:lnTo>
                  <a:pt x="481" y="488"/>
                </a:lnTo>
                <a:lnTo>
                  <a:pt x="481" y="484"/>
                </a:lnTo>
                <a:lnTo>
                  <a:pt x="485" y="481"/>
                </a:lnTo>
                <a:lnTo>
                  <a:pt x="485" y="479"/>
                </a:lnTo>
                <a:lnTo>
                  <a:pt x="485" y="476"/>
                </a:lnTo>
                <a:lnTo>
                  <a:pt x="485" y="474"/>
                </a:lnTo>
                <a:lnTo>
                  <a:pt x="486" y="472"/>
                </a:lnTo>
                <a:lnTo>
                  <a:pt x="488" y="470"/>
                </a:lnTo>
                <a:lnTo>
                  <a:pt x="490" y="468"/>
                </a:lnTo>
                <a:lnTo>
                  <a:pt x="492" y="467"/>
                </a:lnTo>
                <a:lnTo>
                  <a:pt x="494" y="464"/>
                </a:lnTo>
                <a:lnTo>
                  <a:pt x="494" y="462"/>
                </a:lnTo>
                <a:lnTo>
                  <a:pt x="494" y="460"/>
                </a:lnTo>
                <a:lnTo>
                  <a:pt x="496" y="459"/>
                </a:lnTo>
                <a:lnTo>
                  <a:pt x="497" y="459"/>
                </a:lnTo>
                <a:lnTo>
                  <a:pt x="497" y="456"/>
                </a:lnTo>
                <a:lnTo>
                  <a:pt x="497" y="455"/>
                </a:lnTo>
                <a:lnTo>
                  <a:pt x="499" y="453"/>
                </a:lnTo>
                <a:lnTo>
                  <a:pt x="502" y="450"/>
                </a:lnTo>
                <a:lnTo>
                  <a:pt x="504" y="448"/>
                </a:lnTo>
                <a:lnTo>
                  <a:pt x="506" y="446"/>
                </a:lnTo>
                <a:lnTo>
                  <a:pt x="508" y="442"/>
                </a:lnTo>
                <a:lnTo>
                  <a:pt x="506" y="438"/>
                </a:lnTo>
                <a:lnTo>
                  <a:pt x="506" y="432"/>
                </a:lnTo>
                <a:lnTo>
                  <a:pt x="508" y="427"/>
                </a:lnTo>
                <a:lnTo>
                  <a:pt x="509" y="425"/>
                </a:lnTo>
                <a:lnTo>
                  <a:pt x="511" y="422"/>
                </a:lnTo>
                <a:lnTo>
                  <a:pt x="517" y="418"/>
                </a:lnTo>
                <a:lnTo>
                  <a:pt x="515" y="414"/>
                </a:lnTo>
                <a:lnTo>
                  <a:pt x="513" y="410"/>
                </a:lnTo>
                <a:lnTo>
                  <a:pt x="512" y="404"/>
                </a:lnTo>
                <a:lnTo>
                  <a:pt x="515" y="399"/>
                </a:lnTo>
                <a:lnTo>
                  <a:pt x="517" y="397"/>
                </a:lnTo>
                <a:lnTo>
                  <a:pt x="518" y="391"/>
                </a:lnTo>
                <a:lnTo>
                  <a:pt x="517" y="386"/>
                </a:lnTo>
                <a:lnTo>
                  <a:pt x="519" y="383"/>
                </a:lnTo>
                <a:lnTo>
                  <a:pt x="519" y="379"/>
                </a:lnTo>
                <a:lnTo>
                  <a:pt x="519" y="377"/>
                </a:lnTo>
                <a:lnTo>
                  <a:pt x="517" y="371"/>
                </a:lnTo>
                <a:lnTo>
                  <a:pt x="517" y="358"/>
                </a:lnTo>
                <a:lnTo>
                  <a:pt x="517" y="346"/>
                </a:lnTo>
                <a:lnTo>
                  <a:pt x="515" y="346"/>
                </a:lnTo>
                <a:lnTo>
                  <a:pt x="513" y="345"/>
                </a:lnTo>
                <a:lnTo>
                  <a:pt x="517" y="341"/>
                </a:lnTo>
                <a:lnTo>
                  <a:pt x="518" y="338"/>
                </a:lnTo>
                <a:lnTo>
                  <a:pt x="518" y="336"/>
                </a:lnTo>
                <a:lnTo>
                  <a:pt x="518" y="335"/>
                </a:lnTo>
                <a:lnTo>
                  <a:pt x="518" y="331"/>
                </a:lnTo>
                <a:lnTo>
                  <a:pt x="520" y="330"/>
                </a:lnTo>
                <a:lnTo>
                  <a:pt x="523" y="328"/>
                </a:lnTo>
                <a:lnTo>
                  <a:pt x="523" y="318"/>
                </a:lnTo>
                <a:lnTo>
                  <a:pt x="529" y="321"/>
                </a:lnTo>
                <a:lnTo>
                  <a:pt x="532" y="325"/>
                </a:lnTo>
                <a:lnTo>
                  <a:pt x="537" y="317"/>
                </a:lnTo>
                <a:lnTo>
                  <a:pt x="537" y="314"/>
                </a:lnTo>
                <a:lnTo>
                  <a:pt x="540" y="311"/>
                </a:lnTo>
                <a:lnTo>
                  <a:pt x="540" y="307"/>
                </a:lnTo>
                <a:lnTo>
                  <a:pt x="541" y="302"/>
                </a:lnTo>
                <a:lnTo>
                  <a:pt x="544" y="298"/>
                </a:lnTo>
                <a:lnTo>
                  <a:pt x="546" y="295"/>
                </a:lnTo>
                <a:lnTo>
                  <a:pt x="547" y="290"/>
                </a:lnTo>
                <a:lnTo>
                  <a:pt x="548" y="287"/>
                </a:lnTo>
                <a:lnTo>
                  <a:pt x="559" y="277"/>
                </a:lnTo>
                <a:lnTo>
                  <a:pt x="561" y="277"/>
                </a:lnTo>
                <a:lnTo>
                  <a:pt x="565" y="276"/>
                </a:lnTo>
                <a:lnTo>
                  <a:pt x="566" y="275"/>
                </a:lnTo>
                <a:lnTo>
                  <a:pt x="567" y="273"/>
                </a:lnTo>
                <a:lnTo>
                  <a:pt x="570" y="270"/>
                </a:lnTo>
                <a:lnTo>
                  <a:pt x="573" y="268"/>
                </a:lnTo>
                <a:lnTo>
                  <a:pt x="573" y="266"/>
                </a:lnTo>
                <a:lnTo>
                  <a:pt x="573" y="264"/>
                </a:lnTo>
                <a:lnTo>
                  <a:pt x="574" y="262"/>
                </a:lnTo>
                <a:lnTo>
                  <a:pt x="575" y="261"/>
                </a:lnTo>
                <a:lnTo>
                  <a:pt x="579" y="253"/>
                </a:lnTo>
                <a:lnTo>
                  <a:pt x="581" y="245"/>
                </a:lnTo>
                <a:lnTo>
                  <a:pt x="584" y="243"/>
                </a:lnTo>
                <a:lnTo>
                  <a:pt x="584" y="238"/>
                </a:lnTo>
                <a:lnTo>
                  <a:pt x="582" y="234"/>
                </a:lnTo>
                <a:lnTo>
                  <a:pt x="584" y="229"/>
                </a:lnTo>
                <a:lnTo>
                  <a:pt x="584" y="226"/>
                </a:lnTo>
                <a:lnTo>
                  <a:pt x="584" y="222"/>
                </a:lnTo>
                <a:lnTo>
                  <a:pt x="580" y="220"/>
                </a:lnTo>
                <a:lnTo>
                  <a:pt x="580" y="218"/>
                </a:lnTo>
                <a:lnTo>
                  <a:pt x="581" y="215"/>
                </a:lnTo>
                <a:lnTo>
                  <a:pt x="581" y="212"/>
                </a:lnTo>
                <a:lnTo>
                  <a:pt x="581" y="208"/>
                </a:lnTo>
                <a:lnTo>
                  <a:pt x="580" y="206"/>
                </a:lnTo>
                <a:lnTo>
                  <a:pt x="579" y="205"/>
                </a:lnTo>
                <a:lnTo>
                  <a:pt x="575" y="203"/>
                </a:lnTo>
                <a:lnTo>
                  <a:pt x="575" y="201"/>
                </a:lnTo>
                <a:lnTo>
                  <a:pt x="575" y="199"/>
                </a:lnTo>
                <a:lnTo>
                  <a:pt x="574" y="199"/>
                </a:lnTo>
                <a:lnTo>
                  <a:pt x="573" y="198"/>
                </a:lnTo>
                <a:lnTo>
                  <a:pt x="571" y="188"/>
                </a:lnTo>
                <a:lnTo>
                  <a:pt x="567" y="184"/>
                </a:lnTo>
                <a:lnTo>
                  <a:pt x="566" y="183"/>
                </a:lnTo>
                <a:lnTo>
                  <a:pt x="564" y="183"/>
                </a:lnTo>
                <a:lnTo>
                  <a:pt x="561" y="183"/>
                </a:lnTo>
                <a:lnTo>
                  <a:pt x="559" y="184"/>
                </a:lnTo>
                <a:lnTo>
                  <a:pt x="557" y="185"/>
                </a:lnTo>
                <a:lnTo>
                  <a:pt x="557" y="181"/>
                </a:lnTo>
                <a:lnTo>
                  <a:pt x="555" y="180"/>
                </a:lnTo>
                <a:lnTo>
                  <a:pt x="554" y="179"/>
                </a:lnTo>
                <a:lnTo>
                  <a:pt x="551" y="179"/>
                </a:lnTo>
                <a:lnTo>
                  <a:pt x="548" y="179"/>
                </a:lnTo>
                <a:lnTo>
                  <a:pt x="545" y="183"/>
                </a:lnTo>
                <a:lnTo>
                  <a:pt x="545" y="181"/>
                </a:lnTo>
                <a:lnTo>
                  <a:pt x="546" y="180"/>
                </a:lnTo>
                <a:lnTo>
                  <a:pt x="546" y="179"/>
                </a:lnTo>
                <a:lnTo>
                  <a:pt x="544" y="178"/>
                </a:lnTo>
                <a:lnTo>
                  <a:pt x="543" y="177"/>
                </a:lnTo>
                <a:lnTo>
                  <a:pt x="543" y="174"/>
                </a:lnTo>
                <a:lnTo>
                  <a:pt x="543" y="173"/>
                </a:lnTo>
                <a:lnTo>
                  <a:pt x="536" y="165"/>
                </a:lnTo>
                <a:lnTo>
                  <a:pt x="534" y="166"/>
                </a:lnTo>
                <a:lnTo>
                  <a:pt x="533" y="166"/>
                </a:lnTo>
                <a:lnTo>
                  <a:pt x="526" y="159"/>
                </a:lnTo>
                <a:lnTo>
                  <a:pt x="522" y="155"/>
                </a:lnTo>
                <a:lnTo>
                  <a:pt x="517" y="152"/>
                </a:lnTo>
                <a:lnTo>
                  <a:pt x="513" y="151"/>
                </a:lnTo>
                <a:lnTo>
                  <a:pt x="510" y="150"/>
                </a:lnTo>
                <a:lnTo>
                  <a:pt x="508" y="148"/>
                </a:lnTo>
                <a:lnTo>
                  <a:pt x="505" y="145"/>
                </a:lnTo>
                <a:lnTo>
                  <a:pt x="501" y="145"/>
                </a:lnTo>
                <a:lnTo>
                  <a:pt x="497" y="145"/>
                </a:lnTo>
                <a:lnTo>
                  <a:pt x="494" y="145"/>
                </a:lnTo>
                <a:lnTo>
                  <a:pt x="489" y="145"/>
                </a:lnTo>
                <a:lnTo>
                  <a:pt x="483" y="144"/>
                </a:lnTo>
                <a:lnTo>
                  <a:pt x="479" y="142"/>
                </a:lnTo>
                <a:lnTo>
                  <a:pt x="476" y="142"/>
                </a:lnTo>
                <a:lnTo>
                  <a:pt x="470" y="143"/>
                </a:lnTo>
                <a:lnTo>
                  <a:pt x="468" y="138"/>
                </a:lnTo>
                <a:lnTo>
                  <a:pt x="465" y="136"/>
                </a:lnTo>
                <a:lnTo>
                  <a:pt x="463" y="135"/>
                </a:lnTo>
                <a:lnTo>
                  <a:pt x="462" y="135"/>
                </a:lnTo>
                <a:lnTo>
                  <a:pt x="460" y="136"/>
                </a:lnTo>
                <a:lnTo>
                  <a:pt x="458" y="136"/>
                </a:lnTo>
                <a:lnTo>
                  <a:pt x="454" y="135"/>
                </a:lnTo>
                <a:lnTo>
                  <a:pt x="450" y="142"/>
                </a:lnTo>
                <a:lnTo>
                  <a:pt x="448" y="145"/>
                </a:lnTo>
                <a:lnTo>
                  <a:pt x="446" y="145"/>
                </a:lnTo>
                <a:lnTo>
                  <a:pt x="443" y="145"/>
                </a:lnTo>
                <a:lnTo>
                  <a:pt x="442" y="144"/>
                </a:lnTo>
                <a:lnTo>
                  <a:pt x="442" y="142"/>
                </a:lnTo>
                <a:lnTo>
                  <a:pt x="443" y="136"/>
                </a:lnTo>
                <a:lnTo>
                  <a:pt x="439" y="135"/>
                </a:lnTo>
                <a:lnTo>
                  <a:pt x="440" y="133"/>
                </a:lnTo>
                <a:lnTo>
                  <a:pt x="441" y="132"/>
                </a:lnTo>
                <a:lnTo>
                  <a:pt x="441" y="130"/>
                </a:lnTo>
                <a:lnTo>
                  <a:pt x="441" y="129"/>
                </a:lnTo>
                <a:lnTo>
                  <a:pt x="440" y="128"/>
                </a:lnTo>
                <a:lnTo>
                  <a:pt x="439" y="128"/>
                </a:lnTo>
                <a:lnTo>
                  <a:pt x="437" y="126"/>
                </a:lnTo>
                <a:lnTo>
                  <a:pt x="435" y="126"/>
                </a:lnTo>
                <a:lnTo>
                  <a:pt x="436" y="124"/>
                </a:lnTo>
                <a:lnTo>
                  <a:pt x="436" y="122"/>
                </a:lnTo>
                <a:lnTo>
                  <a:pt x="435" y="121"/>
                </a:lnTo>
                <a:lnTo>
                  <a:pt x="434" y="118"/>
                </a:lnTo>
                <a:lnTo>
                  <a:pt x="432" y="118"/>
                </a:lnTo>
                <a:lnTo>
                  <a:pt x="429" y="118"/>
                </a:lnTo>
                <a:lnTo>
                  <a:pt x="426" y="123"/>
                </a:lnTo>
                <a:lnTo>
                  <a:pt x="428" y="116"/>
                </a:lnTo>
                <a:lnTo>
                  <a:pt x="419" y="112"/>
                </a:lnTo>
                <a:lnTo>
                  <a:pt x="419" y="109"/>
                </a:lnTo>
                <a:lnTo>
                  <a:pt x="417" y="109"/>
                </a:lnTo>
                <a:lnTo>
                  <a:pt x="416" y="110"/>
                </a:lnTo>
                <a:lnTo>
                  <a:pt x="415" y="110"/>
                </a:lnTo>
                <a:lnTo>
                  <a:pt x="413" y="110"/>
                </a:lnTo>
                <a:lnTo>
                  <a:pt x="409" y="108"/>
                </a:lnTo>
                <a:lnTo>
                  <a:pt x="406" y="104"/>
                </a:lnTo>
                <a:lnTo>
                  <a:pt x="403" y="102"/>
                </a:lnTo>
                <a:lnTo>
                  <a:pt x="399" y="101"/>
                </a:lnTo>
                <a:lnTo>
                  <a:pt x="395" y="101"/>
                </a:lnTo>
                <a:lnTo>
                  <a:pt x="391" y="104"/>
                </a:lnTo>
                <a:lnTo>
                  <a:pt x="386" y="108"/>
                </a:lnTo>
                <a:lnTo>
                  <a:pt x="381" y="110"/>
                </a:lnTo>
                <a:lnTo>
                  <a:pt x="384" y="112"/>
                </a:lnTo>
                <a:lnTo>
                  <a:pt x="385" y="116"/>
                </a:lnTo>
                <a:lnTo>
                  <a:pt x="382" y="116"/>
                </a:lnTo>
                <a:lnTo>
                  <a:pt x="379" y="116"/>
                </a:lnTo>
                <a:lnTo>
                  <a:pt x="374" y="123"/>
                </a:lnTo>
                <a:lnTo>
                  <a:pt x="375" y="123"/>
                </a:lnTo>
                <a:lnTo>
                  <a:pt x="374" y="123"/>
                </a:lnTo>
                <a:lnTo>
                  <a:pt x="372" y="124"/>
                </a:lnTo>
                <a:lnTo>
                  <a:pt x="371" y="124"/>
                </a:lnTo>
                <a:lnTo>
                  <a:pt x="372" y="123"/>
                </a:lnTo>
                <a:lnTo>
                  <a:pt x="363" y="123"/>
                </a:lnTo>
                <a:lnTo>
                  <a:pt x="353" y="125"/>
                </a:lnTo>
                <a:lnTo>
                  <a:pt x="350" y="118"/>
                </a:lnTo>
                <a:lnTo>
                  <a:pt x="352" y="121"/>
                </a:lnTo>
                <a:lnTo>
                  <a:pt x="354" y="122"/>
                </a:lnTo>
                <a:lnTo>
                  <a:pt x="357" y="122"/>
                </a:lnTo>
                <a:lnTo>
                  <a:pt x="361" y="121"/>
                </a:lnTo>
                <a:lnTo>
                  <a:pt x="370" y="122"/>
                </a:lnTo>
                <a:lnTo>
                  <a:pt x="371" y="119"/>
                </a:lnTo>
                <a:lnTo>
                  <a:pt x="373" y="118"/>
                </a:lnTo>
                <a:lnTo>
                  <a:pt x="375" y="118"/>
                </a:lnTo>
                <a:lnTo>
                  <a:pt x="375" y="116"/>
                </a:lnTo>
                <a:lnTo>
                  <a:pt x="378" y="115"/>
                </a:lnTo>
                <a:lnTo>
                  <a:pt x="379" y="112"/>
                </a:lnTo>
                <a:lnTo>
                  <a:pt x="379" y="109"/>
                </a:lnTo>
                <a:lnTo>
                  <a:pt x="381" y="108"/>
                </a:lnTo>
                <a:lnTo>
                  <a:pt x="381" y="103"/>
                </a:lnTo>
                <a:lnTo>
                  <a:pt x="380" y="100"/>
                </a:lnTo>
                <a:lnTo>
                  <a:pt x="382" y="98"/>
                </a:lnTo>
                <a:lnTo>
                  <a:pt x="381" y="96"/>
                </a:lnTo>
                <a:lnTo>
                  <a:pt x="380" y="94"/>
                </a:lnTo>
                <a:lnTo>
                  <a:pt x="380" y="93"/>
                </a:lnTo>
                <a:lnTo>
                  <a:pt x="370" y="93"/>
                </a:lnTo>
                <a:lnTo>
                  <a:pt x="371" y="91"/>
                </a:lnTo>
                <a:lnTo>
                  <a:pt x="371" y="89"/>
                </a:lnTo>
                <a:lnTo>
                  <a:pt x="371" y="87"/>
                </a:lnTo>
                <a:lnTo>
                  <a:pt x="370" y="86"/>
                </a:lnTo>
                <a:lnTo>
                  <a:pt x="367" y="86"/>
                </a:lnTo>
                <a:lnTo>
                  <a:pt x="365" y="87"/>
                </a:lnTo>
                <a:lnTo>
                  <a:pt x="363" y="89"/>
                </a:lnTo>
                <a:lnTo>
                  <a:pt x="360" y="91"/>
                </a:lnTo>
                <a:lnTo>
                  <a:pt x="358" y="94"/>
                </a:lnTo>
                <a:lnTo>
                  <a:pt x="355" y="95"/>
                </a:lnTo>
                <a:lnTo>
                  <a:pt x="352" y="96"/>
                </a:lnTo>
                <a:lnTo>
                  <a:pt x="352" y="98"/>
                </a:lnTo>
                <a:lnTo>
                  <a:pt x="351" y="102"/>
                </a:lnTo>
                <a:lnTo>
                  <a:pt x="348" y="102"/>
                </a:lnTo>
                <a:lnTo>
                  <a:pt x="347" y="104"/>
                </a:lnTo>
                <a:lnTo>
                  <a:pt x="346" y="107"/>
                </a:lnTo>
                <a:lnTo>
                  <a:pt x="346" y="110"/>
                </a:lnTo>
                <a:lnTo>
                  <a:pt x="348" y="116"/>
                </a:lnTo>
                <a:lnTo>
                  <a:pt x="346" y="114"/>
                </a:lnTo>
                <a:lnTo>
                  <a:pt x="344" y="110"/>
                </a:lnTo>
                <a:lnTo>
                  <a:pt x="343" y="109"/>
                </a:lnTo>
                <a:lnTo>
                  <a:pt x="341" y="110"/>
                </a:lnTo>
                <a:lnTo>
                  <a:pt x="339" y="112"/>
                </a:lnTo>
                <a:lnTo>
                  <a:pt x="337" y="114"/>
                </a:lnTo>
                <a:lnTo>
                  <a:pt x="336" y="114"/>
                </a:lnTo>
                <a:lnTo>
                  <a:pt x="336" y="119"/>
                </a:lnTo>
                <a:lnTo>
                  <a:pt x="336" y="123"/>
                </a:lnTo>
                <a:lnTo>
                  <a:pt x="336" y="128"/>
                </a:lnTo>
                <a:lnTo>
                  <a:pt x="332" y="132"/>
                </a:lnTo>
                <a:lnTo>
                  <a:pt x="332" y="131"/>
                </a:lnTo>
                <a:lnTo>
                  <a:pt x="333" y="128"/>
                </a:lnTo>
                <a:lnTo>
                  <a:pt x="333" y="121"/>
                </a:lnTo>
                <a:lnTo>
                  <a:pt x="332" y="115"/>
                </a:lnTo>
                <a:lnTo>
                  <a:pt x="332" y="111"/>
                </a:lnTo>
                <a:lnTo>
                  <a:pt x="330" y="111"/>
                </a:lnTo>
                <a:lnTo>
                  <a:pt x="326" y="111"/>
                </a:lnTo>
                <a:lnTo>
                  <a:pt x="322" y="115"/>
                </a:lnTo>
                <a:lnTo>
                  <a:pt x="318" y="117"/>
                </a:lnTo>
                <a:lnTo>
                  <a:pt x="313" y="118"/>
                </a:lnTo>
                <a:lnTo>
                  <a:pt x="309" y="118"/>
                </a:lnTo>
                <a:lnTo>
                  <a:pt x="313" y="117"/>
                </a:lnTo>
                <a:lnTo>
                  <a:pt x="317" y="115"/>
                </a:lnTo>
                <a:lnTo>
                  <a:pt x="325" y="110"/>
                </a:lnTo>
                <a:lnTo>
                  <a:pt x="327" y="110"/>
                </a:lnTo>
                <a:lnTo>
                  <a:pt x="330" y="110"/>
                </a:lnTo>
                <a:lnTo>
                  <a:pt x="331" y="109"/>
                </a:lnTo>
                <a:lnTo>
                  <a:pt x="331" y="107"/>
                </a:lnTo>
                <a:lnTo>
                  <a:pt x="332" y="102"/>
                </a:lnTo>
                <a:lnTo>
                  <a:pt x="336" y="97"/>
                </a:lnTo>
                <a:lnTo>
                  <a:pt x="338" y="94"/>
                </a:lnTo>
                <a:lnTo>
                  <a:pt x="338" y="91"/>
                </a:lnTo>
                <a:lnTo>
                  <a:pt x="338" y="90"/>
                </a:lnTo>
                <a:lnTo>
                  <a:pt x="341" y="88"/>
                </a:lnTo>
                <a:lnTo>
                  <a:pt x="345" y="86"/>
                </a:lnTo>
                <a:lnTo>
                  <a:pt x="346" y="83"/>
                </a:lnTo>
                <a:lnTo>
                  <a:pt x="347" y="81"/>
                </a:lnTo>
                <a:lnTo>
                  <a:pt x="348" y="80"/>
                </a:lnTo>
                <a:lnTo>
                  <a:pt x="348" y="81"/>
                </a:lnTo>
                <a:lnTo>
                  <a:pt x="350" y="81"/>
                </a:lnTo>
                <a:lnTo>
                  <a:pt x="348" y="83"/>
                </a:lnTo>
                <a:lnTo>
                  <a:pt x="350" y="89"/>
                </a:lnTo>
                <a:lnTo>
                  <a:pt x="355" y="89"/>
                </a:lnTo>
                <a:lnTo>
                  <a:pt x="358" y="89"/>
                </a:lnTo>
                <a:lnTo>
                  <a:pt x="358" y="88"/>
                </a:lnTo>
                <a:lnTo>
                  <a:pt x="358" y="87"/>
                </a:lnTo>
                <a:lnTo>
                  <a:pt x="357" y="86"/>
                </a:lnTo>
                <a:lnTo>
                  <a:pt x="355" y="84"/>
                </a:lnTo>
                <a:lnTo>
                  <a:pt x="355" y="82"/>
                </a:lnTo>
                <a:lnTo>
                  <a:pt x="355" y="79"/>
                </a:lnTo>
                <a:lnTo>
                  <a:pt x="359" y="80"/>
                </a:lnTo>
                <a:lnTo>
                  <a:pt x="361" y="70"/>
                </a:lnTo>
                <a:lnTo>
                  <a:pt x="359" y="70"/>
                </a:lnTo>
                <a:lnTo>
                  <a:pt x="357" y="70"/>
                </a:lnTo>
                <a:lnTo>
                  <a:pt x="353" y="74"/>
                </a:lnTo>
                <a:lnTo>
                  <a:pt x="354" y="75"/>
                </a:lnTo>
                <a:lnTo>
                  <a:pt x="354" y="76"/>
                </a:lnTo>
                <a:lnTo>
                  <a:pt x="352" y="76"/>
                </a:lnTo>
                <a:lnTo>
                  <a:pt x="350" y="76"/>
                </a:lnTo>
                <a:lnTo>
                  <a:pt x="354" y="70"/>
                </a:lnTo>
                <a:lnTo>
                  <a:pt x="353" y="68"/>
                </a:lnTo>
                <a:lnTo>
                  <a:pt x="350" y="64"/>
                </a:lnTo>
                <a:lnTo>
                  <a:pt x="354" y="62"/>
                </a:lnTo>
                <a:lnTo>
                  <a:pt x="357" y="61"/>
                </a:lnTo>
                <a:lnTo>
                  <a:pt x="359" y="54"/>
                </a:lnTo>
                <a:lnTo>
                  <a:pt x="350" y="54"/>
                </a:lnTo>
                <a:lnTo>
                  <a:pt x="350" y="48"/>
                </a:lnTo>
                <a:lnTo>
                  <a:pt x="350" y="45"/>
                </a:lnTo>
                <a:lnTo>
                  <a:pt x="350" y="42"/>
                </a:lnTo>
                <a:lnTo>
                  <a:pt x="347" y="40"/>
                </a:lnTo>
                <a:lnTo>
                  <a:pt x="346" y="39"/>
                </a:lnTo>
                <a:lnTo>
                  <a:pt x="345" y="35"/>
                </a:lnTo>
                <a:lnTo>
                  <a:pt x="346" y="33"/>
                </a:lnTo>
                <a:lnTo>
                  <a:pt x="346" y="31"/>
                </a:lnTo>
                <a:lnTo>
                  <a:pt x="346" y="27"/>
                </a:lnTo>
                <a:lnTo>
                  <a:pt x="343" y="22"/>
                </a:lnTo>
                <a:lnTo>
                  <a:pt x="340" y="18"/>
                </a:lnTo>
                <a:lnTo>
                  <a:pt x="340" y="15"/>
                </a:lnTo>
                <a:lnTo>
                  <a:pt x="340" y="13"/>
                </a:lnTo>
                <a:lnTo>
                  <a:pt x="338" y="12"/>
                </a:lnTo>
                <a:lnTo>
                  <a:pt x="336" y="11"/>
                </a:lnTo>
                <a:lnTo>
                  <a:pt x="330" y="22"/>
                </a:lnTo>
                <a:lnTo>
                  <a:pt x="327" y="32"/>
                </a:lnTo>
                <a:lnTo>
                  <a:pt x="325" y="48"/>
                </a:lnTo>
                <a:lnTo>
                  <a:pt x="323" y="52"/>
                </a:lnTo>
                <a:lnTo>
                  <a:pt x="319" y="55"/>
                </a:lnTo>
                <a:lnTo>
                  <a:pt x="316" y="61"/>
                </a:lnTo>
                <a:lnTo>
                  <a:pt x="310" y="57"/>
                </a:lnTo>
                <a:lnTo>
                  <a:pt x="302" y="57"/>
                </a:lnTo>
                <a:lnTo>
                  <a:pt x="299" y="60"/>
                </a:lnTo>
                <a:lnTo>
                  <a:pt x="296" y="61"/>
                </a:lnTo>
                <a:lnTo>
                  <a:pt x="294" y="61"/>
                </a:lnTo>
                <a:lnTo>
                  <a:pt x="291" y="59"/>
                </a:lnTo>
                <a:lnTo>
                  <a:pt x="290" y="56"/>
                </a:lnTo>
                <a:lnTo>
                  <a:pt x="289" y="53"/>
                </a:lnTo>
                <a:lnTo>
                  <a:pt x="282" y="53"/>
                </a:lnTo>
                <a:lnTo>
                  <a:pt x="279" y="49"/>
                </a:lnTo>
                <a:lnTo>
                  <a:pt x="276" y="52"/>
                </a:lnTo>
                <a:lnTo>
                  <a:pt x="265" y="48"/>
                </a:lnTo>
                <a:lnTo>
                  <a:pt x="263" y="56"/>
                </a:lnTo>
                <a:lnTo>
                  <a:pt x="269" y="60"/>
                </a:lnTo>
                <a:lnTo>
                  <a:pt x="264" y="67"/>
                </a:lnTo>
                <a:lnTo>
                  <a:pt x="255" y="63"/>
                </a:lnTo>
                <a:lnTo>
                  <a:pt x="249" y="64"/>
                </a:lnTo>
                <a:lnTo>
                  <a:pt x="247" y="64"/>
                </a:lnTo>
                <a:lnTo>
                  <a:pt x="243" y="64"/>
                </a:lnTo>
                <a:lnTo>
                  <a:pt x="241" y="63"/>
                </a:lnTo>
                <a:lnTo>
                  <a:pt x="239" y="63"/>
                </a:lnTo>
                <a:lnTo>
                  <a:pt x="237" y="64"/>
                </a:lnTo>
                <a:lnTo>
                  <a:pt x="237" y="66"/>
                </a:lnTo>
                <a:lnTo>
                  <a:pt x="235" y="67"/>
                </a:lnTo>
                <a:lnTo>
                  <a:pt x="233" y="67"/>
                </a:lnTo>
                <a:lnTo>
                  <a:pt x="233" y="69"/>
                </a:lnTo>
                <a:lnTo>
                  <a:pt x="232" y="70"/>
                </a:lnTo>
                <a:lnTo>
                  <a:pt x="230" y="72"/>
                </a:lnTo>
                <a:lnTo>
                  <a:pt x="228" y="72"/>
                </a:lnTo>
                <a:lnTo>
                  <a:pt x="227" y="74"/>
                </a:lnTo>
                <a:lnTo>
                  <a:pt x="226" y="75"/>
                </a:lnTo>
                <a:lnTo>
                  <a:pt x="225" y="76"/>
                </a:lnTo>
                <a:lnTo>
                  <a:pt x="220" y="75"/>
                </a:lnTo>
                <a:lnTo>
                  <a:pt x="219" y="74"/>
                </a:lnTo>
                <a:lnTo>
                  <a:pt x="219" y="72"/>
                </a:lnTo>
                <a:lnTo>
                  <a:pt x="217" y="70"/>
                </a:lnTo>
                <a:lnTo>
                  <a:pt x="215" y="69"/>
                </a:lnTo>
                <a:lnTo>
                  <a:pt x="213" y="68"/>
                </a:lnTo>
                <a:lnTo>
                  <a:pt x="210" y="66"/>
                </a:lnTo>
                <a:lnTo>
                  <a:pt x="208" y="62"/>
                </a:lnTo>
                <a:lnTo>
                  <a:pt x="207" y="60"/>
                </a:lnTo>
                <a:lnTo>
                  <a:pt x="207" y="56"/>
                </a:lnTo>
                <a:lnTo>
                  <a:pt x="208" y="52"/>
                </a:lnTo>
                <a:lnTo>
                  <a:pt x="208" y="43"/>
                </a:lnTo>
                <a:lnTo>
                  <a:pt x="207" y="34"/>
                </a:lnTo>
                <a:lnTo>
                  <a:pt x="210" y="32"/>
                </a:lnTo>
                <a:lnTo>
                  <a:pt x="216" y="28"/>
                </a:lnTo>
                <a:lnTo>
                  <a:pt x="217" y="26"/>
                </a:lnTo>
                <a:lnTo>
                  <a:pt x="217" y="25"/>
                </a:lnTo>
                <a:lnTo>
                  <a:pt x="216" y="21"/>
                </a:lnTo>
                <a:lnTo>
                  <a:pt x="215" y="19"/>
                </a:lnTo>
                <a:lnTo>
                  <a:pt x="215" y="18"/>
                </a:lnTo>
                <a:lnTo>
                  <a:pt x="216" y="15"/>
                </a:lnTo>
                <a:lnTo>
                  <a:pt x="208" y="12"/>
                </a:lnTo>
                <a:lnTo>
                  <a:pt x="213" y="7"/>
                </a:lnTo>
                <a:lnTo>
                  <a:pt x="212" y="5"/>
                </a:lnTo>
                <a:lnTo>
                  <a:pt x="212" y="2"/>
                </a:lnTo>
                <a:lnTo>
                  <a:pt x="209" y="2"/>
                </a:lnTo>
                <a:lnTo>
                  <a:pt x="206" y="2"/>
                </a:lnTo>
                <a:lnTo>
                  <a:pt x="202" y="2"/>
                </a:lnTo>
                <a:lnTo>
                  <a:pt x="198" y="0"/>
                </a:lnTo>
                <a:lnTo>
                  <a:pt x="199" y="5"/>
                </a:lnTo>
                <a:lnTo>
                  <a:pt x="196" y="10"/>
                </a:lnTo>
                <a:lnTo>
                  <a:pt x="194" y="11"/>
                </a:lnTo>
                <a:lnTo>
                  <a:pt x="189" y="11"/>
                </a:lnTo>
                <a:lnTo>
                  <a:pt x="188" y="12"/>
                </a:lnTo>
                <a:lnTo>
                  <a:pt x="187" y="14"/>
                </a:lnTo>
                <a:lnTo>
                  <a:pt x="186" y="17"/>
                </a:lnTo>
                <a:lnTo>
                  <a:pt x="184" y="18"/>
                </a:lnTo>
                <a:lnTo>
                  <a:pt x="181" y="19"/>
                </a:lnTo>
                <a:lnTo>
                  <a:pt x="180" y="20"/>
                </a:lnTo>
                <a:lnTo>
                  <a:pt x="179" y="21"/>
                </a:lnTo>
                <a:lnTo>
                  <a:pt x="177" y="21"/>
                </a:lnTo>
                <a:lnTo>
                  <a:pt x="172" y="21"/>
                </a:lnTo>
                <a:lnTo>
                  <a:pt x="168" y="20"/>
                </a:lnTo>
                <a:lnTo>
                  <a:pt x="167" y="20"/>
                </a:lnTo>
                <a:lnTo>
                  <a:pt x="166" y="21"/>
                </a:lnTo>
                <a:lnTo>
                  <a:pt x="164" y="22"/>
                </a:lnTo>
                <a:lnTo>
                  <a:pt x="164" y="25"/>
                </a:lnTo>
                <a:lnTo>
                  <a:pt x="165" y="26"/>
                </a:lnTo>
                <a:lnTo>
                  <a:pt x="166" y="27"/>
                </a:lnTo>
                <a:lnTo>
                  <a:pt x="163" y="27"/>
                </a:lnTo>
                <a:lnTo>
                  <a:pt x="159" y="26"/>
                </a:lnTo>
                <a:lnTo>
                  <a:pt x="157" y="25"/>
                </a:lnTo>
                <a:lnTo>
                  <a:pt x="154" y="24"/>
                </a:lnTo>
                <a:lnTo>
                  <a:pt x="151" y="22"/>
                </a:lnTo>
                <a:lnTo>
                  <a:pt x="147" y="22"/>
                </a:lnTo>
                <a:lnTo>
                  <a:pt x="144" y="20"/>
                </a:lnTo>
                <a:lnTo>
                  <a:pt x="137" y="19"/>
                </a:lnTo>
                <a:lnTo>
                  <a:pt x="133" y="19"/>
                </a:lnTo>
                <a:lnTo>
                  <a:pt x="132" y="19"/>
                </a:lnTo>
                <a:lnTo>
                  <a:pt x="134" y="21"/>
                </a:lnTo>
                <a:lnTo>
                  <a:pt x="137" y="22"/>
                </a:lnTo>
                <a:lnTo>
                  <a:pt x="137" y="24"/>
                </a:lnTo>
                <a:lnTo>
                  <a:pt x="137" y="26"/>
                </a:lnTo>
                <a:lnTo>
                  <a:pt x="138" y="29"/>
                </a:lnTo>
                <a:lnTo>
                  <a:pt x="140" y="34"/>
                </a:lnTo>
                <a:lnTo>
                  <a:pt x="141" y="36"/>
                </a:lnTo>
                <a:lnTo>
                  <a:pt x="141" y="39"/>
                </a:lnTo>
                <a:lnTo>
                  <a:pt x="141" y="42"/>
                </a:lnTo>
                <a:lnTo>
                  <a:pt x="140" y="46"/>
                </a:lnTo>
                <a:lnTo>
                  <a:pt x="140" y="49"/>
                </a:lnTo>
                <a:lnTo>
                  <a:pt x="141" y="52"/>
                </a:lnTo>
                <a:lnTo>
                  <a:pt x="143" y="53"/>
                </a:lnTo>
                <a:lnTo>
                  <a:pt x="146" y="55"/>
                </a:lnTo>
                <a:lnTo>
                  <a:pt x="148" y="55"/>
                </a:lnTo>
                <a:lnTo>
                  <a:pt x="151" y="55"/>
                </a:lnTo>
                <a:lnTo>
                  <a:pt x="157" y="53"/>
                </a:lnTo>
                <a:lnTo>
                  <a:pt x="159" y="53"/>
                </a:lnTo>
                <a:lnTo>
                  <a:pt x="161" y="55"/>
                </a:lnTo>
                <a:lnTo>
                  <a:pt x="161" y="57"/>
                </a:lnTo>
                <a:lnTo>
                  <a:pt x="160" y="59"/>
                </a:lnTo>
                <a:lnTo>
                  <a:pt x="159" y="60"/>
                </a:lnTo>
                <a:lnTo>
                  <a:pt x="157" y="60"/>
                </a:lnTo>
                <a:lnTo>
                  <a:pt x="154" y="62"/>
                </a:lnTo>
                <a:lnTo>
                  <a:pt x="152" y="64"/>
                </a:lnTo>
                <a:lnTo>
                  <a:pt x="151" y="68"/>
                </a:lnTo>
                <a:lnTo>
                  <a:pt x="148" y="69"/>
                </a:lnTo>
                <a:lnTo>
                  <a:pt x="146" y="70"/>
                </a:lnTo>
                <a:lnTo>
                  <a:pt x="145" y="72"/>
                </a:lnTo>
                <a:lnTo>
                  <a:pt x="143" y="73"/>
                </a:lnTo>
                <a:lnTo>
                  <a:pt x="140" y="73"/>
                </a:lnTo>
                <a:lnTo>
                  <a:pt x="139" y="74"/>
                </a:lnTo>
                <a:lnTo>
                  <a:pt x="137" y="76"/>
                </a:lnTo>
                <a:lnTo>
                  <a:pt x="136" y="79"/>
                </a:lnTo>
                <a:lnTo>
                  <a:pt x="132" y="80"/>
                </a:lnTo>
                <a:lnTo>
                  <a:pt x="130" y="81"/>
                </a:lnTo>
                <a:lnTo>
                  <a:pt x="126" y="82"/>
                </a:lnTo>
                <a:lnTo>
                  <a:pt x="123" y="84"/>
                </a:lnTo>
                <a:lnTo>
                  <a:pt x="116" y="80"/>
                </a:lnTo>
                <a:lnTo>
                  <a:pt x="111" y="79"/>
                </a:lnTo>
                <a:lnTo>
                  <a:pt x="110" y="72"/>
                </a:lnTo>
                <a:lnTo>
                  <a:pt x="104" y="70"/>
                </a:lnTo>
                <a:lnTo>
                  <a:pt x="103" y="77"/>
                </a:lnTo>
                <a:lnTo>
                  <a:pt x="97" y="80"/>
                </a:lnTo>
                <a:lnTo>
                  <a:pt x="92" y="76"/>
                </a:lnTo>
                <a:lnTo>
                  <a:pt x="92" y="81"/>
                </a:lnTo>
                <a:lnTo>
                  <a:pt x="78" y="81"/>
                </a:lnTo>
                <a:lnTo>
                  <a:pt x="71" y="80"/>
                </a:lnTo>
                <a:lnTo>
                  <a:pt x="68" y="79"/>
                </a:lnTo>
                <a:lnTo>
                  <a:pt x="68" y="86"/>
                </a:lnTo>
                <a:lnTo>
                  <a:pt x="75" y="86"/>
                </a:lnTo>
                <a:lnTo>
                  <a:pt x="74" y="88"/>
                </a:lnTo>
                <a:lnTo>
                  <a:pt x="65" y="88"/>
                </a:lnTo>
                <a:lnTo>
                  <a:pt x="64" y="96"/>
                </a:lnTo>
                <a:lnTo>
                  <a:pt x="69" y="98"/>
                </a:lnTo>
                <a:lnTo>
                  <a:pt x="75" y="112"/>
                </a:lnTo>
                <a:lnTo>
                  <a:pt x="75" y="116"/>
                </a:lnTo>
                <a:lnTo>
                  <a:pt x="75" y="119"/>
                </a:lnTo>
                <a:lnTo>
                  <a:pt x="71" y="126"/>
                </a:lnTo>
                <a:lnTo>
                  <a:pt x="64" y="149"/>
                </a:lnTo>
                <a:lnTo>
                  <a:pt x="56" y="167"/>
                </a:lnTo>
                <a:lnTo>
                  <a:pt x="55" y="171"/>
                </a:lnTo>
                <a:lnTo>
                  <a:pt x="54" y="172"/>
                </a:lnTo>
                <a:lnTo>
                  <a:pt x="51" y="173"/>
                </a:lnTo>
                <a:lnTo>
                  <a:pt x="46" y="173"/>
                </a:lnTo>
                <a:lnTo>
                  <a:pt x="40" y="174"/>
                </a:lnTo>
                <a:lnTo>
                  <a:pt x="33" y="176"/>
                </a:lnTo>
                <a:lnTo>
                  <a:pt x="30" y="177"/>
                </a:lnTo>
                <a:lnTo>
                  <a:pt x="27" y="179"/>
                </a:lnTo>
                <a:lnTo>
                  <a:pt x="20" y="184"/>
                </a:lnTo>
                <a:lnTo>
                  <a:pt x="16" y="186"/>
                </a:lnTo>
                <a:lnTo>
                  <a:pt x="14" y="188"/>
                </a:lnTo>
                <a:lnTo>
                  <a:pt x="13" y="195"/>
                </a:lnTo>
                <a:lnTo>
                  <a:pt x="13" y="198"/>
                </a:lnTo>
                <a:lnTo>
                  <a:pt x="10" y="201"/>
                </a:lnTo>
                <a:lnTo>
                  <a:pt x="8" y="207"/>
                </a:lnTo>
                <a:lnTo>
                  <a:pt x="6" y="212"/>
                </a:lnTo>
                <a:lnTo>
                  <a:pt x="6" y="217"/>
                </a:lnTo>
                <a:lnTo>
                  <a:pt x="6" y="219"/>
                </a:lnTo>
                <a:lnTo>
                  <a:pt x="3" y="218"/>
                </a:lnTo>
                <a:lnTo>
                  <a:pt x="1" y="218"/>
                </a:lnTo>
                <a:lnTo>
                  <a:pt x="0" y="219"/>
                </a:lnTo>
                <a:lnTo>
                  <a:pt x="1" y="226"/>
                </a:lnTo>
                <a:lnTo>
                  <a:pt x="1" y="228"/>
                </a:lnTo>
                <a:lnTo>
                  <a:pt x="2" y="229"/>
                </a:lnTo>
                <a:lnTo>
                  <a:pt x="5" y="231"/>
                </a:lnTo>
                <a:lnTo>
                  <a:pt x="5" y="234"/>
                </a:lnTo>
                <a:lnTo>
                  <a:pt x="5" y="238"/>
                </a:lnTo>
                <a:lnTo>
                  <a:pt x="2" y="245"/>
                </a:lnTo>
                <a:lnTo>
                  <a:pt x="7" y="246"/>
                </a:lnTo>
                <a:lnTo>
                  <a:pt x="9" y="248"/>
                </a:lnTo>
                <a:lnTo>
                  <a:pt x="12" y="252"/>
                </a:lnTo>
                <a:lnTo>
                  <a:pt x="14" y="254"/>
                </a:lnTo>
                <a:lnTo>
                  <a:pt x="17" y="256"/>
                </a:lnTo>
                <a:lnTo>
                  <a:pt x="20" y="259"/>
                </a:lnTo>
                <a:lnTo>
                  <a:pt x="21" y="261"/>
                </a:lnTo>
                <a:lnTo>
                  <a:pt x="22" y="263"/>
                </a:lnTo>
                <a:lnTo>
                  <a:pt x="23" y="266"/>
                </a:lnTo>
                <a:lnTo>
                  <a:pt x="25" y="268"/>
                </a:lnTo>
                <a:lnTo>
                  <a:pt x="37" y="268"/>
                </a:lnTo>
                <a:lnTo>
                  <a:pt x="42" y="266"/>
                </a:lnTo>
                <a:lnTo>
                  <a:pt x="49" y="261"/>
                </a:lnTo>
                <a:lnTo>
                  <a:pt x="51" y="260"/>
                </a:lnTo>
                <a:lnTo>
                  <a:pt x="51" y="261"/>
                </a:lnTo>
                <a:lnTo>
                  <a:pt x="51" y="264"/>
                </a:lnTo>
                <a:lnTo>
                  <a:pt x="48" y="308"/>
                </a:lnTo>
                <a:lnTo>
                  <a:pt x="64" y="314"/>
                </a:lnTo>
                <a:lnTo>
                  <a:pt x="68" y="312"/>
                </a:lnTo>
                <a:lnTo>
                  <a:pt x="69" y="314"/>
                </a:lnTo>
                <a:lnTo>
                  <a:pt x="71" y="315"/>
                </a:lnTo>
                <a:lnTo>
                  <a:pt x="75" y="315"/>
                </a:lnTo>
                <a:lnTo>
                  <a:pt x="78" y="315"/>
                </a:lnTo>
                <a:lnTo>
                  <a:pt x="81" y="312"/>
                </a:lnTo>
                <a:lnTo>
                  <a:pt x="81" y="311"/>
                </a:lnTo>
                <a:lnTo>
                  <a:pt x="81" y="309"/>
                </a:lnTo>
                <a:lnTo>
                  <a:pt x="81" y="308"/>
                </a:lnTo>
                <a:lnTo>
                  <a:pt x="83" y="307"/>
                </a:lnTo>
                <a:lnTo>
                  <a:pt x="88" y="305"/>
                </a:lnTo>
                <a:lnTo>
                  <a:pt x="94" y="297"/>
                </a:lnTo>
                <a:lnTo>
                  <a:pt x="98" y="291"/>
                </a:lnTo>
                <a:lnTo>
                  <a:pt x="101" y="289"/>
                </a:lnTo>
                <a:lnTo>
                  <a:pt x="103" y="288"/>
                </a:lnTo>
                <a:lnTo>
                  <a:pt x="113" y="286"/>
                </a:lnTo>
                <a:lnTo>
                  <a:pt x="120" y="283"/>
                </a:lnTo>
                <a:lnTo>
                  <a:pt x="127" y="283"/>
                </a:lnTo>
                <a:lnTo>
                  <a:pt x="130" y="288"/>
                </a:lnTo>
                <a:lnTo>
                  <a:pt x="127" y="294"/>
                </a:lnTo>
                <a:lnTo>
                  <a:pt x="125" y="298"/>
                </a:lnTo>
                <a:lnTo>
                  <a:pt x="125" y="303"/>
                </a:lnTo>
                <a:lnTo>
                  <a:pt x="127" y="308"/>
                </a:lnTo>
                <a:lnTo>
                  <a:pt x="130" y="310"/>
                </a:lnTo>
                <a:lnTo>
                  <a:pt x="131" y="311"/>
                </a:lnTo>
                <a:lnTo>
                  <a:pt x="136" y="312"/>
                </a:lnTo>
                <a:lnTo>
                  <a:pt x="139" y="314"/>
                </a:lnTo>
                <a:lnTo>
                  <a:pt x="141" y="314"/>
                </a:lnTo>
                <a:lnTo>
                  <a:pt x="144" y="312"/>
                </a:lnTo>
                <a:lnTo>
                  <a:pt x="146" y="311"/>
                </a:lnTo>
                <a:lnTo>
                  <a:pt x="148" y="314"/>
                </a:lnTo>
                <a:lnTo>
                  <a:pt x="154" y="318"/>
                </a:lnTo>
                <a:lnTo>
                  <a:pt x="160" y="323"/>
                </a:lnTo>
                <a:lnTo>
                  <a:pt x="163" y="324"/>
                </a:lnTo>
                <a:lnTo>
                  <a:pt x="165" y="325"/>
                </a:lnTo>
                <a:lnTo>
                  <a:pt x="167" y="329"/>
                </a:lnTo>
                <a:lnTo>
                  <a:pt x="172" y="334"/>
                </a:lnTo>
                <a:lnTo>
                  <a:pt x="175" y="335"/>
                </a:lnTo>
                <a:lnTo>
                  <a:pt x="178" y="336"/>
                </a:lnTo>
                <a:lnTo>
                  <a:pt x="181" y="336"/>
                </a:lnTo>
                <a:lnTo>
                  <a:pt x="185" y="337"/>
                </a:lnTo>
                <a:lnTo>
                  <a:pt x="187" y="338"/>
                </a:lnTo>
                <a:lnTo>
                  <a:pt x="189" y="338"/>
                </a:lnTo>
                <a:lnTo>
                  <a:pt x="195" y="337"/>
                </a:lnTo>
                <a:lnTo>
                  <a:pt x="198" y="337"/>
                </a:lnTo>
                <a:lnTo>
                  <a:pt x="199" y="338"/>
                </a:lnTo>
                <a:lnTo>
                  <a:pt x="201" y="342"/>
                </a:lnTo>
                <a:lnTo>
                  <a:pt x="202" y="344"/>
                </a:lnTo>
                <a:lnTo>
                  <a:pt x="203" y="351"/>
                </a:lnTo>
                <a:lnTo>
                  <a:pt x="207" y="360"/>
                </a:lnTo>
                <a:lnTo>
                  <a:pt x="206" y="363"/>
                </a:lnTo>
                <a:lnTo>
                  <a:pt x="202" y="369"/>
                </a:lnTo>
                <a:lnTo>
                  <a:pt x="201" y="371"/>
                </a:lnTo>
                <a:lnTo>
                  <a:pt x="202" y="373"/>
                </a:lnTo>
                <a:lnTo>
                  <a:pt x="205" y="380"/>
                </a:lnTo>
                <a:lnTo>
                  <a:pt x="207" y="384"/>
                </a:lnTo>
                <a:lnTo>
                  <a:pt x="207" y="386"/>
                </a:lnTo>
                <a:lnTo>
                  <a:pt x="207" y="388"/>
                </a:lnTo>
                <a:lnTo>
                  <a:pt x="230" y="387"/>
                </a:lnTo>
                <a:lnTo>
                  <a:pt x="229" y="390"/>
                </a:lnTo>
                <a:lnTo>
                  <a:pt x="228" y="393"/>
                </a:lnTo>
                <a:lnTo>
                  <a:pt x="229" y="397"/>
                </a:lnTo>
                <a:lnTo>
                  <a:pt x="230" y="403"/>
                </a:lnTo>
                <a:lnTo>
                  <a:pt x="232" y="405"/>
                </a:lnTo>
                <a:lnTo>
                  <a:pt x="234" y="407"/>
                </a:lnTo>
                <a:lnTo>
                  <a:pt x="239" y="411"/>
                </a:lnTo>
                <a:lnTo>
                  <a:pt x="241" y="415"/>
                </a:lnTo>
                <a:lnTo>
                  <a:pt x="242" y="418"/>
                </a:lnTo>
                <a:lnTo>
                  <a:pt x="242" y="420"/>
                </a:lnTo>
                <a:lnTo>
                  <a:pt x="241" y="425"/>
                </a:lnTo>
                <a:lnTo>
                  <a:pt x="239" y="435"/>
                </a:lnTo>
                <a:lnTo>
                  <a:pt x="236" y="443"/>
                </a:lnTo>
                <a:lnTo>
                  <a:pt x="240" y="448"/>
                </a:lnTo>
                <a:lnTo>
                  <a:pt x="235" y="450"/>
                </a:lnTo>
                <a:lnTo>
                  <a:pt x="237" y="454"/>
                </a:lnTo>
                <a:lnTo>
                  <a:pt x="242" y="460"/>
                </a:lnTo>
                <a:lnTo>
                  <a:pt x="243" y="463"/>
                </a:lnTo>
                <a:lnTo>
                  <a:pt x="243" y="466"/>
                </a:lnTo>
                <a:lnTo>
                  <a:pt x="242" y="474"/>
                </a:lnTo>
                <a:lnTo>
                  <a:pt x="242" y="479"/>
                </a:lnTo>
                <a:lnTo>
                  <a:pt x="243" y="481"/>
                </a:lnTo>
                <a:lnTo>
                  <a:pt x="244" y="483"/>
                </a:lnTo>
                <a:lnTo>
                  <a:pt x="244" y="487"/>
                </a:lnTo>
                <a:lnTo>
                  <a:pt x="244" y="488"/>
                </a:lnTo>
                <a:lnTo>
                  <a:pt x="247" y="489"/>
                </a:lnTo>
                <a:lnTo>
                  <a:pt x="253" y="490"/>
                </a:lnTo>
                <a:lnTo>
                  <a:pt x="261" y="490"/>
                </a:lnTo>
                <a:lnTo>
                  <a:pt x="265" y="488"/>
                </a:lnTo>
                <a:lnTo>
                  <a:pt x="268" y="491"/>
                </a:lnTo>
                <a:lnTo>
                  <a:pt x="268" y="494"/>
                </a:lnTo>
                <a:lnTo>
                  <a:pt x="269" y="496"/>
                </a:lnTo>
                <a:lnTo>
                  <a:pt x="271" y="497"/>
                </a:lnTo>
                <a:lnTo>
                  <a:pt x="275" y="497"/>
                </a:lnTo>
                <a:lnTo>
                  <a:pt x="277" y="498"/>
                </a:lnTo>
                <a:lnTo>
                  <a:pt x="278" y="501"/>
                </a:lnTo>
                <a:lnTo>
                  <a:pt x="279" y="504"/>
                </a:lnTo>
                <a:lnTo>
                  <a:pt x="278" y="512"/>
                </a:lnTo>
                <a:lnTo>
                  <a:pt x="278" y="521"/>
                </a:lnTo>
                <a:lnTo>
                  <a:pt x="279" y="528"/>
                </a:lnTo>
                <a:lnTo>
                  <a:pt x="281" y="529"/>
                </a:lnTo>
                <a:lnTo>
                  <a:pt x="283" y="529"/>
                </a:lnTo>
                <a:lnTo>
                  <a:pt x="288" y="528"/>
                </a:lnTo>
                <a:lnTo>
                  <a:pt x="290" y="526"/>
                </a:lnTo>
                <a:lnTo>
                  <a:pt x="291" y="528"/>
                </a:lnTo>
                <a:lnTo>
                  <a:pt x="290" y="535"/>
                </a:lnTo>
                <a:lnTo>
                  <a:pt x="290" y="539"/>
                </a:lnTo>
                <a:lnTo>
                  <a:pt x="289" y="543"/>
                </a:lnTo>
                <a:lnTo>
                  <a:pt x="286" y="546"/>
                </a:lnTo>
                <a:lnTo>
                  <a:pt x="286" y="552"/>
                </a:lnTo>
                <a:lnTo>
                  <a:pt x="286" y="559"/>
                </a:lnTo>
                <a:lnTo>
                  <a:pt x="291" y="562"/>
                </a:lnTo>
                <a:lnTo>
                  <a:pt x="294" y="563"/>
                </a:lnTo>
                <a:lnTo>
                  <a:pt x="295" y="563"/>
                </a:lnTo>
                <a:lnTo>
                  <a:pt x="295" y="562"/>
                </a:lnTo>
                <a:lnTo>
                  <a:pt x="295" y="559"/>
                </a:lnTo>
                <a:lnTo>
                  <a:pt x="296" y="559"/>
                </a:lnTo>
                <a:lnTo>
                  <a:pt x="299" y="560"/>
                </a:lnTo>
                <a:lnTo>
                  <a:pt x="301" y="573"/>
                </a:lnTo>
                <a:lnTo>
                  <a:pt x="302" y="588"/>
                </a:lnTo>
                <a:lnTo>
                  <a:pt x="301" y="590"/>
                </a:lnTo>
                <a:lnTo>
                  <a:pt x="299" y="591"/>
                </a:lnTo>
                <a:lnTo>
                  <a:pt x="297" y="592"/>
                </a:lnTo>
                <a:lnTo>
                  <a:pt x="296" y="594"/>
                </a:lnTo>
                <a:lnTo>
                  <a:pt x="294" y="595"/>
                </a:lnTo>
                <a:lnTo>
                  <a:pt x="290" y="597"/>
                </a:lnTo>
                <a:lnTo>
                  <a:pt x="285" y="598"/>
                </a:lnTo>
                <a:lnTo>
                  <a:pt x="284" y="599"/>
                </a:lnTo>
                <a:lnTo>
                  <a:pt x="284" y="600"/>
                </a:lnTo>
                <a:lnTo>
                  <a:pt x="281" y="605"/>
                </a:lnTo>
                <a:lnTo>
                  <a:pt x="276" y="610"/>
                </a:lnTo>
                <a:lnTo>
                  <a:pt x="272" y="613"/>
                </a:lnTo>
                <a:lnTo>
                  <a:pt x="270" y="614"/>
                </a:lnTo>
                <a:lnTo>
                  <a:pt x="270" y="617"/>
                </a:lnTo>
                <a:lnTo>
                  <a:pt x="268" y="618"/>
                </a:lnTo>
                <a:lnTo>
                  <a:pt x="264" y="620"/>
                </a:lnTo>
                <a:lnTo>
                  <a:pt x="261" y="621"/>
                </a:lnTo>
                <a:lnTo>
                  <a:pt x="260" y="622"/>
                </a:lnTo>
                <a:lnTo>
                  <a:pt x="260" y="624"/>
                </a:lnTo>
                <a:lnTo>
                  <a:pt x="258" y="631"/>
                </a:lnTo>
                <a:lnTo>
                  <a:pt x="257" y="633"/>
                </a:lnTo>
                <a:lnTo>
                  <a:pt x="255" y="635"/>
                </a:lnTo>
                <a:lnTo>
                  <a:pt x="250" y="639"/>
                </a:lnTo>
                <a:lnTo>
                  <a:pt x="248" y="641"/>
                </a:lnTo>
                <a:lnTo>
                  <a:pt x="248" y="642"/>
                </a:lnTo>
                <a:lnTo>
                  <a:pt x="247" y="649"/>
                </a:lnTo>
                <a:lnTo>
                  <a:pt x="246" y="654"/>
                </a:lnTo>
                <a:lnTo>
                  <a:pt x="256" y="650"/>
                </a:lnTo>
                <a:lnTo>
                  <a:pt x="269" y="659"/>
                </a:lnTo>
                <a:lnTo>
                  <a:pt x="271" y="666"/>
                </a:lnTo>
                <a:lnTo>
                  <a:pt x="274" y="668"/>
                </a:lnTo>
                <a:lnTo>
                  <a:pt x="276" y="669"/>
                </a:lnTo>
                <a:lnTo>
                  <a:pt x="278" y="670"/>
                </a:lnTo>
                <a:lnTo>
                  <a:pt x="282" y="672"/>
                </a:lnTo>
                <a:lnTo>
                  <a:pt x="285" y="676"/>
                </a:lnTo>
                <a:lnTo>
                  <a:pt x="290" y="680"/>
                </a:lnTo>
                <a:lnTo>
                  <a:pt x="297" y="682"/>
                </a:lnTo>
                <a:lnTo>
                  <a:pt x="298" y="683"/>
                </a:lnTo>
                <a:lnTo>
                  <a:pt x="301" y="686"/>
                </a:lnTo>
                <a:lnTo>
                  <a:pt x="302" y="691"/>
                </a:lnTo>
                <a:lnTo>
                  <a:pt x="304" y="694"/>
                </a:lnTo>
                <a:lnTo>
                  <a:pt x="306" y="696"/>
                </a:lnTo>
                <a:lnTo>
                  <a:pt x="311" y="698"/>
                </a:lnTo>
                <a:lnTo>
                  <a:pt x="312" y="700"/>
                </a:lnTo>
                <a:lnTo>
                  <a:pt x="306" y="710"/>
                </a:lnTo>
                <a:lnTo>
                  <a:pt x="308" y="715"/>
                </a:lnTo>
                <a:lnTo>
                  <a:pt x="313" y="709"/>
                </a:lnTo>
                <a:lnTo>
                  <a:pt x="316" y="707"/>
                </a:lnTo>
                <a:lnTo>
                  <a:pt x="317" y="703"/>
                </a:lnTo>
                <a:lnTo>
                  <a:pt x="317" y="700"/>
                </a:lnTo>
                <a:lnTo>
                  <a:pt x="316" y="697"/>
                </a:lnTo>
                <a:lnTo>
                  <a:pt x="315" y="693"/>
                </a:lnTo>
                <a:lnTo>
                  <a:pt x="320" y="687"/>
                </a:lnTo>
                <a:lnTo>
                  <a:pt x="323" y="683"/>
                </a:lnTo>
                <a:lnTo>
                  <a:pt x="324" y="680"/>
                </a:lnTo>
                <a:lnTo>
                  <a:pt x="324" y="677"/>
                </a:lnTo>
                <a:lnTo>
                  <a:pt x="324" y="675"/>
                </a:lnTo>
                <a:lnTo>
                  <a:pt x="325" y="674"/>
                </a:lnTo>
                <a:lnTo>
                  <a:pt x="327" y="674"/>
                </a:lnTo>
                <a:lnTo>
                  <a:pt x="330" y="673"/>
                </a:lnTo>
                <a:lnTo>
                  <a:pt x="330" y="670"/>
                </a:lnTo>
                <a:lnTo>
                  <a:pt x="333" y="668"/>
                </a:lnTo>
                <a:lnTo>
                  <a:pt x="334" y="666"/>
                </a:lnTo>
                <a:lnTo>
                  <a:pt x="336" y="656"/>
                </a:lnTo>
                <a:lnTo>
                  <a:pt x="338" y="656"/>
                </a:lnTo>
                <a:lnTo>
                  <a:pt x="340" y="657"/>
                </a:lnTo>
                <a:lnTo>
                  <a:pt x="340" y="660"/>
                </a:lnTo>
                <a:lnTo>
                  <a:pt x="344" y="661"/>
                </a:lnTo>
                <a:lnTo>
                  <a:pt x="344" y="659"/>
                </a:lnTo>
                <a:lnTo>
                  <a:pt x="345" y="657"/>
                </a:lnTo>
                <a:lnTo>
                  <a:pt x="347" y="659"/>
                </a:lnTo>
                <a:lnTo>
                  <a:pt x="346" y="661"/>
                </a:lnTo>
                <a:lnTo>
                  <a:pt x="346" y="663"/>
                </a:lnTo>
                <a:lnTo>
                  <a:pt x="345" y="670"/>
                </a:lnTo>
                <a:lnTo>
                  <a:pt x="343" y="675"/>
                </a:lnTo>
                <a:lnTo>
                  <a:pt x="339" y="679"/>
                </a:lnTo>
                <a:lnTo>
                  <a:pt x="339" y="681"/>
                </a:lnTo>
                <a:lnTo>
                  <a:pt x="341" y="680"/>
                </a:lnTo>
                <a:lnTo>
                  <a:pt x="346" y="674"/>
                </a:lnTo>
                <a:lnTo>
                  <a:pt x="350" y="665"/>
                </a:lnTo>
                <a:lnTo>
                  <a:pt x="352" y="655"/>
                </a:lnTo>
                <a:lnTo>
                  <a:pt x="354" y="647"/>
                </a:lnTo>
                <a:lnTo>
                  <a:pt x="355" y="642"/>
                </a:lnTo>
                <a:lnTo>
                  <a:pt x="358" y="639"/>
                </a:lnTo>
                <a:lnTo>
                  <a:pt x="363" y="633"/>
                </a:lnTo>
                <a:lnTo>
                  <a:pt x="368" y="628"/>
                </a:lnTo>
                <a:lnTo>
                  <a:pt x="370" y="627"/>
                </a:lnTo>
                <a:lnTo>
                  <a:pt x="372" y="627"/>
                </a:lnTo>
                <a:lnTo>
                  <a:pt x="372" y="624"/>
                </a:lnTo>
                <a:lnTo>
                  <a:pt x="373" y="620"/>
                </a:lnTo>
                <a:lnTo>
                  <a:pt x="375" y="619"/>
                </a:lnTo>
                <a:lnTo>
                  <a:pt x="374" y="615"/>
                </a:lnTo>
                <a:lnTo>
                  <a:pt x="374" y="610"/>
                </a:lnTo>
                <a:lnTo>
                  <a:pt x="375" y="597"/>
                </a:lnTo>
                <a:lnTo>
                  <a:pt x="373" y="597"/>
                </a:lnTo>
                <a:lnTo>
                  <a:pt x="372" y="595"/>
                </a:lnTo>
                <a:lnTo>
                  <a:pt x="372" y="593"/>
                </a:lnTo>
                <a:lnTo>
                  <a:pt x="372" y="592"/>
                </a:lnTo>
                <a:lnTo>
                  <a:pt x="373" y="590"/>
                </a:lnTo>
                <a:lnTo>
                  <a:pt x="371" y="590"/>
                </a:lnTo>
                <a:lnTo>
                  <a:pt x="371" y="586"/>
                </a:lnTo>
                <a:lnTo>
                  <a:pt x="372" y="586"/>
                </a:lnTo>
                <a:lnTo>
                  <a:pt x="372" y="584"/>
                </a:lnTo>
                <a:lnTo>
                  <a:pt x="372" y="577"/>
                </a:lnTo>
                <a:lnTo>
                  <a:pt x="371" y="576"/>
                </a:lnTo>
                <a:lnTo>
                  <a:pt x="370" y="574"/>
                </a:lnTo>
                <a:lnTo>
                  <a:pt x="370" y="573"/>
                </a:lnTo>
                <a:lnTo>
                  <a:pt x="371" y="571"/>
                </a:lnTo>
                <a:lnTo>
                  <a:pt x="373" y="570"/>
                </a:lnTo>
                <a:lnTo>
                  <a:pt x="373" y="567"/>
                </a:lnTo>
                <a:lnTo>
                  <a:pt x="373" y="565"/>
                </a:lnTo>
                <a:lnTo>
                  <a:pt x="373" y="562"/>
                </a:lnTo>
                <a:close/>
              </a:path>
            </a:pathLst>
          </a:custGeom>
          <a:solidFill>
            <a:srgbClr val="92D050"/>
          </a:solid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42" name="Freeform 602"/>
          <p:cNvSpPr>
            <a:spLocks noEditPoints="1"/>
          </p:cNvSpPr>
          <p:nvPr/>
        </p:nvSpPr>
        <p:spPr bwMode="auto">
          <a:xfrm>
            <a:off x="3001963" y="3738563"/>
            <a:ext cx="271462" cy="309562"/>
          </a:xfrm>
          <a:custGeom>
            <a:avLst/>
            <a:gdLst>
              <a:gd name="T0" fmla="*/ 2147483647 w 178"/>
              <a:gd name="T1" fmla="*/ 2147483647 h 219"/>
              <a:gd name="T2" fmla="*/ 2147483647 w 178"/>
              <a:gd name="T3" fmla="*/ 2147483647 h 219"/>
              <a:gd name="T4" fmla="*/ 2147483647 w 178"/>
              <a:gd name="T5" fmla="*/ 2147483647 h 219"/>
              <a:gd name="T6" fmla="*/ 2147483647 w 178"/>
              <a:gd name="T7" fmla="*/ 2147483647 h 219"/>
              <a:gd name="T8" fmla="*/ 2147483647 w 178"/>
              <a:gd name="T9" fmla="*/ 2147483647 h 219"/>
              <a:gd name="T10" fmla="*/ 2147483647 w 178"/>
              <a:gd name="T11" fmla="*/ 2147483647 h 219"/>
              <a:gd name="T12" fmla="*/ 2147483647 w 178"/>
              <a:gd name="T13" fmla="*/ 2147483647 h 219"/>
              <a:gd name="T14" fmla="*/ 2147483647 w 178"/>
              <a:gd name="T15" fmla="*/ 2147483647 h 219"/>
              <a:gd name="T16" fmla="*/ 2147483647 w 178"/>
              <a:gd name="T17" fmla="*/ 2147483647 h 219"/>
              <a:gd name="T18" fmla="*/ 2147483647 w 178"/>
              <a:gd name="T19" fmla="*/ 2147483647 h 219"/>
              <a:gd name="T20" fmla="*/ 2147483647 w 178"/>
              <a:gd name="T21" fmla="*/ 2147483647 h 219"/>
              <a:gd name="T22" fmla="*/ 2147483647 w 178"/>
              <a:gd name="T23" fmla="*/ 2147483647 h 219"/>
              <a:gd name="T24" fmla="*/ 2147483647 w 178"/>
              <a:gd name="T25" fmla="*/ 2147483647 h 219"/>
              <a:gd name="T26" fmla="*/ 2147483647 w 178"/>
              <a:gd name="T27" fmla="*/ 2147483647 h 219"/>
              <a:gd name="T28" fmla="*/ 2147483647 w 178"/>
              <a:gd name="T29" fmla="*/ 2147483647 h 219"/>
              <a:gd name="T30" fmla="*/ 2147483647 w 178"/>
              <a:gd name="T31" fmla="*/ 2147483647 h 219"/>
              <a:gd name="T32" fmla="*/ 2147483647 w 178"/>
              <a:gd name="T33" fmla="*/ 2147483647 h 219"/>
              <a:gd name="T34" fmla="*/ 2147483647 w 178"/>
              <a:gd name="T35" fmla="*/ 2147483647 h 219"/>
              <a:gd name="T36" fmla="*/ 2147483647 w 178"/>
              <a:gd name="T37" fmla="*/ 2147483647 h 219"/>
              <a:gd name="T38" fmla="*/ 2147483647 w 178"/>
              <a:gd name="T39" fmla="*/ 2147483647 h 219"/>
              <a:gd name="T40" fmla="*/ 2147483647 w 178"/>
              <a:gd name="T41" fmla="*/ 2147483647 h 219"/>
              <a:gd name="T42" fmla="*/ 2147483647 w 178"/>
              <a:gd name="T43" fmla="*/ 2147483647 h 219"/>
              <a:gd name="T44" fmla="*/ 2147483647 w 178"/>
              <a:gd name="T45" fmla="*/ 2147483647 h 219"/>
              <a:gd name="T46" fmla="*/ 2147483647 w 178"/>
              <a:gd name="T47" fmla="*/ 2147483647 h 219"/>
              <a:gd name="T48" fmla="*/ 2147483647 w 178"/>
              <a:gd name="T49" fmla="*/ 2147483647 h 219"/>
              <a:gd name="T50" fmla="*/ 2147483647 w 178"/>
              <a:gd name="T51" fmla="*/ 2147483647 h 219"/>
              <a:gd name="T52" fmla="*/ 2147483647 w 178"/>
              <a:gd name="T53" fmla="*/ 2147483647 h 219"/>
              <a:gd name="T54" fmla="*/ 2147483647 w 178"/>
              <a:gd name="T55" fmla="*/ 2147483647 h 219"/>
              <a:gd name="T56" fmla="*/ 2147483647 w 178"/>
              <a:gd name="T57" fmla="*/ 2147483647 h 219"/>
              <a:gd name="T58" fmla="*/ 2147483647 w 178"/>
              <a:gd name="T59" fmla="*/ 2147483647 h 219"/>
              <a:gd name="T60" fmla="*/ 2147483647 w 178"/>
              <a:gd name="T61" fmla="*/ 2147483647 h 219"/>
              <a:gd name="T62" fmla="*/ 2147483647 w 178"/>
              <a:gd name="T63" fmla="*/ 2147483647 h 219"/>
              <a:gd name="T64" fmla="*/ 2147483647 w 178"/>
              <a:gd name="T65" fmla="*/ 2147483647 h 219"/>
              <a:gd name="T66" fmla="*/ 2147483647 w 178"/>
              <a:gd name="T67" fmla="*/ 2147483647 h 219"/>
              <a:gd name="T68" fmla="*/ 2147483647 w 178"/>
              <a:gd name="T69" fmla="*/ 2147483647 h 219"/>
              <a:gd name="T70" fmla="*/ 2147483647 w 178"/>
              <a:gd name="T71" fmla="*/ 2147483647 h 219"/>
              <a:gd name="T72" fmla="*/ 2147483647 w 178"/>
              <a:gd name="T73" fmla="*/ 0 h 219"/>
              <a:gd name="T74" fmla="*/ 2147483647 w 178"/>
              <a:gd name="T75" fmla="*/ 2147483647 h 219"/>
              <a:gd name="T76" fmla="*/ 2147483647 w 178"/>
              <a:gd name="T77" fmla="*/ 2147483647 h 219"/>
              <a:gd name="T78" fmla="*/ 2147483647 w 178"/>
              <a:gd name="T79" fmla="*/ 2147483647 h 219"/>
              <a:gd name="T80" fmla="*/ 2147483647 w 178"/>
              <a:gd name="T81" fmla="*/ 2147483647 h 219"/>
              <a:gd name="T82" fmla="*/ 2147483647 w 178"/>
              <a:gd name="T83" fmla="*/ 2147483647 h 219"/>
              <a:gd name="T84" fmla="*/ 2147483647 w 178"/>
              <a:gd name="T85" fmla="*/ 2147483647 h 219"/>
              <a:gd name="T86" fmla="*/ 2147483647 w 178"/>
              <a:gd name="T87" fmla="*/ 2147483647 h 219"/>
              <a:gd name="T88" fmla="*/ 2147483647 w 178"/>
              <a:gd name="T89" fmla="*/ 2147483647 h 219"/>
              <a:gd name="T90" fmla="*/ 2147483647 w 178"/>
              <a:gd name="T91" fmla="*/ 2147483647 h 219"/>
              <a:gd name="T92" fmla="*/ 2147483647 w 178"/>
              <a:gd name="T93" fmla="*/ 2147483647 h 219"/>
              <a:gd name="T94" fmla="*/ 2147483647 w 178"/>
              <a:gd name="T95" fmla="*/ 2147483647 h 219"/>
              <a:gd name="T96" fmla="*/ 2147483647 w 178"/>
              <a:gd name="T97" fmla="*/ 2147483647 h 21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8"/>
              <a:gd name="T148" fmla="*/ 0 h 219"/>
              <a:gd name="T149" fmla="*/ 178 w 178"/>
              <a:gd name="T150" fmla="*/ 219 h 21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8" h="219">
                <a:moveTo>
                  <a:pt x="11" y="94"/>
                </a:moveTo>
                <a:lnTo>
                  <a:pt x="11" y="94"/>
                </a:lnTo>
                <a:lnTo>
                  <a:pt x="13" y="95"/>
                </a:lnTo>
                <a:lnTo>
                  <a:pt x="14" y="96"/>
                </a:lnTo>
                <a:lnTo>
                  <a:pt x="15" y="98"/>
                </a:lnTo>
                <a:lnTo>
                  <a:pt x="15" y="101"/>
                </a:lnTo>
                <a:lnTo>
                  <a:pt x="14" y="101"/>
                </a:lnTo>
                <a:lnTo>
                  <a:pt x="11" y="98"/>
                </a:lnTo>
                <a:lnTo>
                  <a:pt x="11" y="100"/>
                </a:lnTo>
                <a:lnTo>
                  <a:pt x="12" y="102"/>
                </a:lnTo>
                <a:lnTo>
                  <a:pt x="13" y="104"/>
                </a:lnTo>
                <a:lnTo>
                  <a:pt x="12" y="107"/>
                </a:lnTo>
                <a:lnTo>
                  <a:pt x="4" y="120"/>
                </a:lnTo>
                <a:lnTo>
                  <a:pt x="6" y="129"/>
                </a:lnTo>
                <a:lnTo>
                  <a:pt x="8" y="136"/>
                </a:lnTo>
                <a:lnTo>
                  <a:pt x="11" y="142"/>
                </a:lnTo>
                <a:lnTo>
                  <a:pt x="13" y="145"/>
                </a:lnTo>
                <a:lnTo>
                  <a:pt x="18" y="150"/>
                </a:lnTo>
                <a:lnTo>
                  <a:pt x="20" y="153"/>
                </a:lnTo>
                <a:lnTo>
                  <a:pt x="21" y="159"/>
                </a:lnTo>
                <a:lnTo>
                  <a:pt x="24" y="167"/>
                </a:lnTo>
                <a:lnTo>
                  <a:pt x="26" y="174"/>
                </a:lnTo>
                <a:lnTo>
                  <a:pt x="27" y="179"/>
                </a:lnTo>
                <a:lnTo>
                  <a:pt x="28" y="181"/>
                </a:lnTo>
                <a:lnTo>
                  <a:pt x="30" y="185"/>
                </a:lnTo>
                <a:lnTo>
                  <a:pt x="30" y="190"/>
                </a:lnTo>
                <a:lnTo>
                  <a:pt x="30" y="197"/>
                </a:lnTo>
                <a:lnTo>
                  <a:pt x="31" y="210"/>
                </a:lnTo>
                <a:lnTo>
                  <a:pt x="39" y="213"/>
                </a:lnTo>
                <a:lnTo>
                  <a:pt x="51" y="205"/>
                </a:lnTo>
                <a:lnTo>
                  <a:pt x="55" y="206"/>
                </a:lnTo>
                <a:lnTo>
                  <a:pt x="59" y="207"/>
                </a:lnTo>
                <a:lnTo>
                  <a:pt x="63" y="208"/>
                </a:lnTo>
                <a:lnTo>
                  <a:pt x="73" y="208"/>
                </a:lnTo>
                <a:lnTo>
                  <a:pt x="79" y="217"/>
                </a:lnTo>
                <a:lnTo>
                  <a:pt x="80" y="219"/>
                </a:lnTo>
                <a:lnTo>
                  <a:pt x="81" y="217"/>
                </a:lnTo>
                <a:lnTo>
                  <a:pt x="83" y="211"/>
                </a:lnTo>
                <a:lnTo>
                  <a:pt x="86" y="206"/>
                </a:lnTo>
                <a:lnTo>
                  <a:pt x="88" y="206"/>
                </a:lnTo>
                <a:lnTo>
                  <a:pt x="89" y="207"/>
                </a:lnTo>
                <a:lnTo>
                  <a:pt x="110" y="207"/>
                </a:lnTo>
                <a:lnTo>
                  <a:pt x="120" y="187"/>
                </a:lnTo>
                <a:lnTo>
                  <a:pt x="120" y="181"/>
                </a:lnTo>
                <a:lnTo>
                  <a:pt x="122" y="177"/>
                </a:lnTo>
                <a:lnTo>
                  <a:pt x="124" y="173"/>
                </a:lnTo>
                <a:lnTo>
                  <a:pt x="124" y="171"/>
                </a:lnTo>
                <a:lnTo>
                  <a:pt x="127" y="169"/>
                </a:lnTo>
                <a:lnTo>
                  <a:pt x="129" y="164"/>
                </a:lnTo>
                <a:lnTo>
                  <a:pt x="132" y="158"/>
                </a:lnTo>
                <a:lnTo>
                  <a:pt x="150" y="156"/>
                </a:lnTo>
                <a:lnTo>
                  <a:pt x="164" y="160"/>
                </a:lnTo>
                <a:lnTo>
                  <a:pt x="172" y="167"/>
                </a:lnTo>
                <a:lnTo>
                  <a:pt x="176" y="165"/>
                </a:lnTo>
                <a:lnTo>
                  <a:pt x="172" y="160"/>
                </a:lnTo>
                <a:lnTo>
                  <a:pt x="175" y="152"/>
                </a:lnTo>
                <a:lnTo>
                  <a:pt x="177" y="142"/>
                </a:lnTo>
                <a:lnTo>
                  <a:pt x="178" y="137"/>
                </a:lnTo>
                <a:lnTo>
                  <a:pt x="178" y="135"/>
                </a:lnTo>
                <a:lnTo>
                  <a:pt x="177" y="132"/>
                </a:lnTo>
                <a:lnTo>
                  <a:pt x="175" y="128"/>
                </a:lnTo>
                <a:lnTo>
                  <a:pt x="170" y="124"/>
                </a:lnTo>
                <a:lnTo>
                  <a:pt x="168" y="122"/>
                </a:lnTo>
                <a:lnTo>
                  <a:pt x="166" y="120"/>
                </a:lnTo>
                <a:lnTo>
                  <a:pt x="165" y="114"/>
                </a:lnTo>
                <a:lnTo>
                  <a:pt x="164" y="110"/>
                </a:lnTo>
                <a:lnTo>
                  <a:pt x="165" y="107"/>
                </a:lnTo>
                <a:lnTo>
                  <a:pt x="166" y="104"/>
                </a:lnTo>
                <a:lnTo>
                  <a:pt x="143" y="105"/>
                </a:lnTo>
                <a:lnTo>
                  <a:pt x="143" y="103"/>
                </a:lnTo>
                <a:lnTo>
                  <a:pt x="143" y="101"/>
                </a:lnTo>
                <a:lnTo>
                  <a:pt x="141" y="97"/>
                </a:lnTo>
                <a:lnTo>
                  <a:pt x="138" y="90"/>
                </a:lnTo>
                <a:lnTo>
                  <a:pt x="137" y="88"/>
                </a:lnTo>
                <a:lnTo>
                  <a:pt x="138" y="86"/>
                </a:lnTo>
                <a:lnTo>
                  <a:pt x="142" y="80"/>
                </a:lnTo>
                <a:lnTo>
                  <a:pt x="143" y="77"/>
                </a:lnTo>
                <a:lnTo>
                  <a:pt x="139" y="68"/>
                </a:lnTo>
                <a:lnTo>
                  <a:pt x="138" y="61"/>
                </a:lnTo>
                <a:lnTo>
                  <a:pt x="137" y="59"/>
                </a:lnTo>
                <a:lnTo>
                  <a:pt x="135" y="55"/>
                </a:lnTo>
                <a:lnTo>
                  <a:pt x="134" y="54"/>
                </a:lnTo>
                <a:lnTo>
                  <a:pt x="131" y="54"/>
                </a:lnTo>
                <a:lnTo>
                  <a:pt x="125" y="55"/>
                </a:lnTo>
                <a:lnTo>
                  <a:pt x="123" y="55"/>
                </a:lnTo>
                <a:lnTo>
                  <a:pt x="121" y="54"/>
                </a:lnTo>
                <a:lnTo>
                  <a:pt x="117" y="53"/>
                </a:lnTo>
                <a:lnTo>
                  <a:pt x="114" y="53"/>
                </a:lnTo>
                <a:lnTo>
                  <a:pt x="111" y="52"/>
                </a:lnTo>
                <a:lnTo>
                  <a:pt x="108" y="51"/>
                </a:lnTo>
                <a:lnTo>
                  <a:pt x="103" y="46"/>
                </a:lnTo>
                <a:lnTo>
                  <a:pt x="101" y="42"/>
                </a:lnTo>
                <a:lnTo>
                  <a:pt x="99" y="41"/>
                </a:lnTo>
                <a:lnTo>
                  <a:pt x="96" y="40"/>
                </a:lnTo>
                <a:lnTo>
                  <a:pt x="90" y="35"/>
                </a:lnTo>
                <a:lnTo>
                  <a:pt x="84" y="31"/>
                </a:lnTo>
                <a:lnTo>
                  <a:pt x="82" y="28"/>
                </a:lnTo>
                <a:lnTo>
                  <a:pt x="80" y="29"/>
                </a:lnTo>
                <a:lnTo>
                  <a:pt x="77" y="31"/>
                </a:lnTo>
                <a:lnTo>
                  <a:pt x="75" y="31"/>
                </a:lnTo>
                <a:lnTo>
                  <a:pt x="72" y="29"/>
                </a:lnTo>
                <a:lnTo>
                  <a:pt x="67" y="28"/>
                </a:lnTo>
                <a:lnTo>
                  <a:pt x="66" y="27"/>
                </a:lnTo>
                <a:lnTo>
                  <a:pt x="63" y="25"/>
                </a:lnTo>
                <a:lnTo>
                  <a:pt x="61" y="20"/>
                </a:lnTo>
                <a:lnTo>
                  <a:pt x="61" y="15"/>
                </a:lnTo>
                <a:lnTo>
                  <a:pt x="63" y="11"/>
                </a:lnTo>
                <a:lnTo>
                  <a:pt x="66" y="5"/>
                </a:lnTo>
                <a:lnTo>
                  <a:pt x="63" y="0"/>
                </a:lnTo>
                <a:lnTo>
                  <a:pt x="56" y="0"/>
                </a:lnTo>
                <a:lnTo>
                  <a:pt x="49" y="3"/>
                </a:lnTo>
                <a:lnTo>
                  <a:pt x="39" y="5"/>
                </a:lnTo>
                <a:lnTo>
                  <a:pt x="37" y="6"/>
                </a:lnTo>
                <a:lnTo>
                  <a:pt x="34" y="8"/>
                </a:lnTo>
                <a:lnTo>
                  <a:pt x="30" y="14"/>
                </a:lnTo>
                <a:lnTo>
                  <a:pt x="24" y="22"/>
                </a:lnTo>
                <a:lnTo>
                  <a:pt x="19" y="24"/>
                </a:lnTo>
                <a:lnTo>
                  <a:pt x="17" y="25"/>
                </a:lnTo>
                <a:lnTo>
                  <a:pt x="17" y="26"/>
                </a:lnTo>
                <a:lnTo>
                  <a:pt x="17" y="28"/>
                </a:lnTo>
                <a:lnTo>
                  <a:pt x="17" y="29"/>
                </a:lnTo>
                <a:lnTo>
                  <a:pt x="14" y="32"/>
                </a:lnTo>
                <a:lnTo>
                  <a:pt x="11" y="32"/>
                </a:lnTo>
                <a:lnTo>
                  <a:pt x="7" y="32"/>
                </a:lnTo>
                <a:lnTo>
                  <a:pt x="5" y="31"/>
                </a:lnTo>
                <a:lnTo>
                  <a:pt x="4" y="29"/>
                </a:lnTo>
                <a:lnTo>
                  <a:pt x="0" y="31"/>
                </a:lnTo>
                <a:lnTo>
                  <a:pt x="10" y="49"/>
                </a:lnTo>
                <a:lnTo>
                  <a:pt x="6" y="60"/>
                </a:lnTo>
                <a:lnTo>
                  <a:pt x="5" y="65"/>
                </a:lnTo>
                <a:lnTo>
                  <a:pt x="4" y="69"/>
                </a:lnTo>
                <a:lnTo>
                  <a:pt x="5" y="73"/>
                </a:lnTo>
                <a:lnTo>
                  <a:pt x="8" y="81"/>
                </a:lnTo>
                <a:lnTo>
                  <a:pt x="7" y="83"/>
                </a:lnTo>
                <a:lnTo>
                  <a:pt x="7" y="86"/>
                </a:lnTo>
                <a:lnTo>
                  <a:pt x="7" y="87"/>
                </a:lnTo>
                <a:lnTo>
                  <a:pt x="10" y="91"/>
                </a:lnTo>
                <a:lnTo>
                  <a:pt x="10" y="94"/>
                </a:lnTo>
                <a:lnTo>
                  <a:pt x="11" y="94"/>
                </a:lnTo>
                <a:close/>
                <a:moveTo>
                  <a:pt x="38" y="143"/>
                </a:moveTo>
                <a:lnTo>
                  <a:pt x="38" y="143"/>
                </a:lnTo>
                <a:lnTo>
                  <a:pt x="41" y="145"/>
                </a:lnTo>
                <a:lnTo>
                  <a:pt x="42" y="149"/>
                </a:lnTo>
                <a:lnTo>
                  <a:pt x="42" y="152"/>
                </a:lnTo>
                <a:lnTo>
                  <a:pt x="41" y="153"/>
                </a:lnTo>
                <a:lnTo>
                  <a:pt x="38" y="146"/>
                </a:lnTo>
                <a:lnTo>
                  <a:pt x="37" y="144"/>
                </a:lnTo>
                <a:lnTo>
                  <a:pt x="37" y="143"/>
                </a:lnTo>
                <a:lnTo>
                  <a:pt x="38" y="143"/>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43" name="Freeform 603"/>
          <p:cNvSpPr>
            <a:spLocks/>
          </p:cNvSpPr>
          <p:nvPr/>
        </p:nvSpPr>
        <p:spPr bwMode="auto">
          <a:xfrm>
            <a:off x="6842125" y="3090863"/>
            <a:ext cx="119063" cy="120650"/>
          </a:xfrm>
          <a:custGeom>
            <a:avLst/>
            <a:gdLst>
              <a:gd name="T0" fmla="*/ 2147483647 w 78"/>
              <a:gd name="T1" fmla="*/ 2147483647 h 86"/>
              <a:gd name="T2" fmla="*/ 2147483647 w 78"/>
              <a:gd name="T3" fmla="*/ 2147483647 h 86"/>
              <a:gd name="T4" fmla="*/ 2147483647 w 78"/>
              <a:gd name="T5" fmla="*/ 2147483647 h 86"/>
              <a:gd name="T6" fmla="*/ 2147483647 w 78"/>
              <a:gd name="T7" fmla="*/ 2147483647 h 86"/>
              <a:gd name="T8" fmla="*/ 2147483647 w 78"/>
              <a:gd name="T9" fmla="*/ 2147483647 h 86"/>
              <a:gd name="T10" fmla="*/ 2147483647 w 78"/>
              <a:gd name="T11" fmla="*/ 2147483647 h 86"/>
              <a:gd name="T12" fmla="*/ 2147483647 w 78"/>
              <a:gd name="T13" fmla="*/ 2147483647 h 86"/>
              <a:gd name="T14" fmla="*/ 2147483647 w 78"/>
              <a:gd name="T15" fmla="*/ 2147483647 h 86"/>
              <a:gd name="T16" fmla="*/ 2147483647 w 78"/>
              <a:gd name="T17" fmla="*/ 2147483647 h 86"/>
              <a:gd name="T18" fmla="*/ 2147483647 w 78"/>
              <a:gd name="T19" fmla="*/ 2147483647 h 86"/>
              <a:gd name="T20" fmla="*/ 2147483647 w 78"/>
              <a:gd name="T21" fmla="*/ 2147483647 h 86"/>
              <a:gd name="T22" fmla="*/ 2147483647 w 78"/>
              <a:gd name="T23" fmla="*/ 2147483647 h 86"/>
              <a:gd name="T24" fmla="*/ 2147483647 w 78"/>
              <a:gd name="T25" fmla="*/ 2147483647 h 86"/>
              <a:gd name="T26" fmla="*/ 2147483647 w 78"/>
              <a:gd name="T27" fmla="*/ 2147483647 h 86"/>
              <a:gd name="T28" fmla="*/ 2147483647 w 78"/>
              <a:gd name="T29" fmla="*/ 2147483647 h 86"/>
              <a:gd name="T30" fmla="*/ 2147483647 w 78"/>
              <a:gd name="T31" fmla="*/ 2147483647 h 86"/>
              <a:gd name="T32" fmla="*/ 2147483647 w 78"/>
              <a:gd name="T33" fmla="*/ 2147483647 h 86"/>
              <a:gd name="T34" fmla="*/ 2147483647 w 78"/>
              <a:gd name="T35" fmla="*/ 2147483647 h 86"/>
              <a:gd name="T36" fmla="*/ 2147483647 w 78"/>
              <a:gd name="T37" fmla="*/ 2147483647 h 86"/>
              <a:gd name="T38" fmla="*/ 2147483647 w 78"/>
              <a:gd name="T39" fmla="*/ 2147483647 h 86"/>
              <a:gd name="T40" fmla="*/ 2147483647 w 78"/>
              <a:gd name="T41" fmla="*/ 2147483647 h 86"/>
              <a:gd name="T42" fmla="*/ 2147483647 w 78"/>
              <a:gd name="T43" fmla="*/ 2147483647 h 86"/>
              <a:gd name="T44" fmla="*/ 2147483647 w 78"/>
              <a:gd name="T45" fmla="*/ 2147483647 h 86"/>
              <a:gd name="T46" fmla="*/ 2147483647 w 78"/>
              <a:gd name="T47" fmla="*/ 2147483647 h 86"/>
              <a:gd name="T48" fmla="*/ 2147483647 w 78"/>
              <a:gd name="T49" fmla="*/ 2147483647 h 86"/>
              <a:gd name="T50" fmla="*/ 2147483647 w 78"/>
              <a:gd name="T51" fmla="*/ 2147483647 h 86"/>
              <a:gd name="T52" fmla="*/ 2147483647 w 78"/>
              <a:gd name="T53" fmla="*/ 2147483647 h 86"/>
              <a:gd name="T54" fmla="*/ 2147483647 w 78"/>
              <a:gd name="T55" fmla="*/ 2147483647 h 86"/>
              <a:gd name="T56" fmla="*/ 2147483647 w 78"/>
              <a:gd name="T57" fmla="*/ 2147483647 h 86"/>
              <a:gd name="T58" fmla="*/ 2147483647 w 78"/>
              <a:gd name="T59" fmla="*/ 2147483647 h 86"/>
              <a:gd name="T60" fmla="*/ 2147483647 w 78"/>
              <a:gd name="T61" fmla="*/ 2147483647 h 86"/>
              <a:gd name="T62" fmla="*/ 2147483647 w 78"/>
              <a:gd name="T63" fmla="*/ 2147483647 h 86"/>
              <a:gd name="T64" fmla="*/ 2147483647 w 78"/>
              <a:gd name="T65" fmla="*/ 2147483647 h 86"/>
              <a:gd name="T66" fmla="*/ 2147483647 w 78"/>
              <a:gd name="T67" fmla="*/ 2147483647 h 86"/>
              <a:gd name="T68" fmla="*/ 2147483647 w 78"/>
              <a:gd name="T69" fmla="*/ 2147483647 h 86"/>
              <a:gd name="T70" fmla="*/ 2147483647 w 78"/>
              <a:gd name="T71" fmla="*/ 0 h 86"/>
              <a:gd name="T72" fmla="*/ 2147483647 w 78"/>
              <a:gd name="T73" fmla="*/ 2147483647 h 86"/>
              <a:gd name="T74" fmla="*/ 2147483647 w 78"/>
              <a:gd name="T75" fmla="*/ 2147483647 h 86"/>
              <a:gd name="T76" fmla="*/ 2147483647 w 78"/>
              <a:gd name="T77" fmla="*/ 2147483647 h 86"/>
              <a:gd name="T78" fmla="*/ 2147483647 w 78"/>
              <a:gd name="T79" fmla="*/ 2147483647 h 86"/>
              <a:gd name="T80" fmla="*/ 2147483647 w 78"/>
              <a:gd name="T81" fmla="*/ 2147483647 h 86"/>
              <a:gd name="T82" fmla="*/ 2147483647 w 78"/>
              <a:gd name="T83" fmla="*/ 2147483647 h 86"/>
              <a:gd name="T84" fmla="*/ 2147483647 w 78"/>
              <a:gd name="T85" fmla="*/ 2147483647 h 86"/>
              <a:gd name="T86" fmla="*/ 2147483647 w 78"/>
              <a:gd name="T87" fmla="*/ 2147483647 h 86"/>
              <a:gd name="T88" fmla="*/ 2147483647 w 78"/>
              <a:gd name="T89" fmla="*/ 2147483647 h 86"/>
              <a:gd name="T90" fmla="*/ 2147483647 w 78"/>
              <a:gd name="T91" fmla="*/ 2147483647 h 86"/>
              <a:gd name="T92" fmla="*/ 2147483647 w 78"/>
              <a:gd name="T93" fmla="*/ 2147483647 h 86"/>
              <a:gd name="T94" fmla="*/ 2147483647 w 78"/>
              <a:gd name="T95" fmla="*/ 2147483647 h 86"/>
              <a:gd name="T96" fmla="*/ 0 w 78"/>
              <a:gd name="T97" fmla="*/ 2147483647 h 86"/>
              <a:gd name="T98" fmla="*/ 2147483647 w 78"/>
              <a:gd name="T99" fmla="*/ 2147483647 h 86"/>
              <a:gd name="T100" fmla="*/ 2147483647 w 78"/>
              <a:gd name="T101" fmla="*/ 2147483647 h 86"/>
              <a:gd name="T102" fmla="*/ 2147483647 w 78"/>
              <a:gd name="T103" fmla="*/ 2147483647 h 86"/>
              <a:gd name="T104" fmla="*/ 2147483647 w 78"/>
              <a:gd name="T105" fmla="*/ 2147483647 h 8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78"/>
              <a:gd name="T160" fmla="*/ 0 h 86"/>
              <a:gd name="T161" fmla="*/ 78 w 78"/>
              <a:gd name="T162" fmla="*/ 86 h 8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78" h="86">
                <a:moveTo>
                  <a:pt x="8" y="65"/>
                </a:moveTo>
                <a:lnTo>
                  <a:pt x="8" y="65"/>
                </a:lnTo>
                <a:lnTo>
                  <a:pt x="10" y="72"/>
                </a:lnTo>
                <a:lnTo>
                  <a:pt x="13" y="72"/>
                </a:lnTo>
                <a:lnTo>
                  <a:pt x="14" y="76"/>
                </a:lnTo>
                <a:lnTo>
                  <a:pt x="15" y="81"/>
                </a:lnTo>
                <a:lnTo>
                  <a:pt x="19" y="80"/>
                </a:lnTo>
                <a:lnTo>
                  <a:pt x="21" y="79"/>
                </a:lnTo>
                <a:lnTo>
                  <a:pt x="21" y="81"/>
                </a:lnTo>
                <a:lnTo>
                  <a:pt x="21" y="85"/>
                </a:lnTo>
                <a:lnTo>
                  <a:pt x="26" y="85"/>
                </a:lnTo>
                <a:lnTo>
                  <a:pt x="28" y="85"/>
                </a:lnTo>
                <a:lnTo>
                  <a:pt x="29" y="86"/>
                </a:lnTo>
                <a:lnTo>
                  <a:pt x="36" y="76"/>
                </a:lnTo>
                <a:lnTo>
                  <a:pt x="41" y="75"/>
                </a:lnTo>
                <a:lnTo>
                  <a:pt x="42" y="72"/>
                </a:lnTo>
                <a:lnTo>
                  <a:pt x="52" y="71"/>
                </a:lnTo>
                <a:lnTo>
                  <a:pt x="58" y="74"/>
                </a:lnTo>
                <a:lnTo>
                  <a:pt x="59" y="67"/>
                </a:lnTo>
                <a:lnTo>
                  <a:pt x="62" y="65"/>
                </a:lnTo>
                <a:lnTo>
                  <a:pt x="70" y="62"/>
                </a:lnTo>
                <a:lnTo>
                  <a:pt x="74" y="58"/>
                </a:lnTo>
                <a:lnTo>
                  <a:pt x="75" y="52"/>
                </a:lnTo>
                <a:lnTo>
                  <a:pt x="76" y="42"/>
                </a:lnTo>
                <a:lnTo>
                  <a:pt x="78" y="35"/>
                </a:lnTo>
                <a:lnTo>
                  <a:pt x="77" y="27"/>
                </a:lnTo>
                <a:lnTo>
                  <a:pt x="76" y="19"/>
                </a:lnTo>
                <a:lnTo>
                  <a:pt x="72" y="12"/>
                </a:lnTo>
                <a:lnTo>
                  <a:pt x="72" y="4"/>
                </a:lnTo>
                <a:lnTo>
                  <a:pt x="65" y="5"/>
                </a:lnTo>
                <a:lnTo>
                  <a:pt x="62" y="2"/>
                </a:lnTo>
                <a:lnTo>
                  <a:pt x="57" y="0"/>
                </a:lnTo>
                <a:lnTo>
                  <a:pt x="54" y="5"/>
                </a:lnTo>
                <a:lnTo>
                  <a:pt x="54" y="13"/>
                </a:lnTo>
                <a:lnTo>
                  <a:pt x="49" y="14"/>
                </a:lnTo>
                <a:lnTo>
                  <a:pt x="44" y="11"/>
                </a:lnTo>
                <a:lnTo>
                  <a:pt x="42" y="7"/>
                </a:lnTo>
                <a:lnTo>
                  <a:pt x="34" y="6"/>
                </a:lnTo>
                <a:lnTo>
                  <a:pt x="30" y="10"/>
                </a:lnTo>
                <a:lnTo>
                  <a:pt x="23" y="14"/>
                </a:lnTo>
                <a:lnTo>
                  <a:pt x="19" y="14"/>
                </a:lnTo>
                <a:lnTo>
                  <a:pt x="13" y="14"/>
                </a:lnTo>
                <a:lnTo>
                  <a:pt x="6" y="18"/>
                </a:lnTo>
                <a:lnTo>
                  <a:pt x="2" y="20"/>
                </a:lnTo>
                <a:lnTo>
                  <a:pt x="0" y="28"/>
                </a:lnTo>
                <a:lnTo>
                  <a:pt x="1" y="40"/>
                </a:lnTo>
                <a:lnTo>
                  <a:pt x="6" y="47"/>
                </a:lnTo>
                <a:lnTo>
                  <a:pt x="7" y="54"/>
                </a:lnTo>
                <a:lnTo>
                  <a:pt x="8" y="65"/>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44" name="Freeform 604"/>
          <p:cNvSpPr>
            <a:spLocks/>
          </p:cNvSpPr>
          <p:nvPr/>
        </p:nvSpPr>
        <p:spPr bwMode="auto">
          <a:xfrm>
            <a:off x="4748213" y="3122613"/>
            <a:ext cx="184150" cy="284162"/>
          </a:xfrm>
          <a:custGeom>
            <a:avLst/>
            <a:gdLst>
              <a:gd name="T0" fmla="*/ 2147483647 w 121"/>
              <a:gd name="T1" fmla="*/ 2147483647 h 202"/>
              <a:gd name="T2" fmla="*/ 2147483647 w 121"/>
              <a:gd name="T3" fmla="*/ 2147483647 h 202"/>
              <a:gd name="T4" fmla="*/ 2147483647 w 121"/>
              <a:gd name="T5" fmla="*/ 2147483647 h 202"/>
              <a:gd name="T6" fmla="*/ 2147483647 w 121"/>
              <a:gd name="T7" fmla="*/ 2147483647 h 202"/>
              <a:gd name="T8" fmla="*/ 2147483647 w 121"/>
              <a:gd name="T9" fmla="*/ 2147483647 h 202"/>
              <a:gd name="T10" fmla="*/ 2147483647 w 121"/>
              <a:gd name="T11" fmla="*/ 2147483647 h 202"/>
              <a:gd name="T12" fmla="*/ 2147483647 w 121"/>
              <a:gd name="T13" fmla="*/ 2147483647 h 202"/>
              <a:gd name="T14" fmla="*/ 2147483647 w 121"/>
              <a:gd name="T15" fmla="*/ 2147483647 h 202"/>
              <a:gd name="T16" fmla="*/ 2147483647 w 121"/>
              <a:gd name="T17" fmla="*/ 2147483647 h 202"/>
              <a:gd name="T18" fmla="*/ 2147483647 w 121"/>
              <a:gd name="T19" fmla="*/ 2147483647 h 202"/>
              <a:gd name="T20" fmla="*/ 2147483647 w 121"/>
              <a:gd name="T21" fmla="*/ 2147483647 h 202"/>
              <a:gd name="T22" fmla="*/ 2147483647 w 121"/>
              <a:gd name="T23" fmla="*/ 2147483647 h 202"/>
              <a:gd name="T24" fmla="*/ 2147483647 w 121"/>
              <a:gd name="T25" fmla="*/ 2147483647 h 202"/>
              <a:gd name="T26" fmla="*/ 2147483647 w 121"/>
              <a:gd name="T27" fmla="*/ 2147483647 h 202"/>
              <a:gd name="T28" fmla="*/ 2147483647 w 121"/>
              <a:gd name="T29" fmla="*/ 2147483647 h 202"/>
              <a:gd name="T30" fmla="*/ 2147483647 w 121"/>
              <a:gd name="T31" fmla="*/ 2147483647 h 202"/>
              <a:gd name="T32" fmla="*/ 2147483647 w 121"/>
              <a:gd name="T33" fmla="*/ 2147483647 h 202"/>
              <a:gd name="T34" fmla="*/ 2147483647 w 121"/>
              <a:gd name="T35" fmla="*/ 2147483647 h 202"/>
              <a:gd name="T36" fmla="*/ 2147483647 w 121"/>
              <a:gd name="T37" fmla="*/ 2147483647 h 202"/>
              <a:gd name="T38" fmla="*/ 2147483647 w 121"/>
              <a:gd name="T39" fmla="*/ 2147483647 h 202"/>
              <a:gd name="T40" fmla="*/ 2147483647 w 121"/>
              <a:gd name="T41" fmla="*/ 2147483647 h 202"/>
              <a:gd name="T42" fmla="*/ 2147483647 w 121"/>
              <a:gd name="T43" fmla="*/ 2147483647 h 202"/>
              <a:gd name="T44" fmla="*/ 2147483647 w 121"/>
              <a:gd name="T45" fmla="*/ 2147483647 h 202"/>
              <a:gd name="T46" fmla="*/ 2147483647 w 121"/>
              <a:gd name="T47" fmla="*/ 2147483647 h 202"/>
              <a:gd name="T48" fmla="*/ 2147483647 w 121"/>
              <a:gd name="T49" fmla="*/ 2147483647 h 202"/>
              <a:gd name="T50" fmla="*/ 2147483647 w 121"/>
              <a:gd name="T51" fmla="*/ 2147483647 h 202"/>
              <a:gd name="T52" fmla="*/ 2147483647 w 121"/>
              <a:gd name="T53" fmla="*/ 2147483647 h 202"/>
              <a:gd name="T54" fmla="*/ 2147483647 w 121"/>
              <a:gd name="T55" fmla="*/ 2147483647 h 202"/>
              <a:gd name="T56" fmla="*/ 2147483647 w 121"/>
              <a:gd name="T57" fmla="*/ 2147483647 h 202"/>
              <a:gd name="T58" fmla="*/ 2147483647 w 121"/>
              <a:gd name="T59" fmla="*/ 2147483647 h 202"/>
              <a:gd name="T60" fmla="*/ 2147483647 w 121"/>
              <a:gd name="T61" fmla="*/ 2147483647 h 202"/>
              <a:gd name="T62" fmla="*/ 2147483647 w 121"/>
              <a:gd name="T63" fmla="*/ 2147483647 h 202"/>
              <a:gd name="T64" fmla="*/ 2147483647 w 121"/>
              <a:gd name="T65" fmla="*/ 2147483647 h 202"/>
              <a:gd name="T66" fmla="*/ 2147483647 w 121"/>
              <a:gd name="T67" fmla="*/ 2147483647 h 202"/>
              <a:gd name="T68" fmla="*/ 2147483647 w 121"/>
              <a:gd name="T69" fmla="*/ 2147483647 h 202"/>
              <a:gd name="T70" fmla="*/ 2147483647 w 121"/>
              <a:gd name="T71" fmla="*/ 2147483647 h 202"/>
              <a:gd name="T72" fmla="*/ 2147483647 w 121"/>
              <a:gd name="T73" fmla="*/ 2147483647 h 202"/>
              <a:gd name="T74" fmla="*/ 2147483647 w 121"/>
              <a:gd name="T75" fmla="*/ 2147483647 h 202"/>
              <a:gd name="T76" fmla="*/ 2147483647 w 121"/>
              <a:gd name="T77" fmla="*/ 2147483647 h 202"/>
              <a:gd name="T78" fmla="*/ 2147483647 w 121"/>
              <a:gd name="T79" fmla="*/ 2147483647 h 202"/>
              <a:gd name="T80" fmla="*/ 2147483647 w 121"/>
              <a:gd name="T81" fmla="*/ 2147483647 h 202"/>
              <a:gd name="T82" fmla="*/ 2147483647 w 121"/>
              <a:gd name="T83" fmla="*/ 2147483647 h 202"/>
              <a:gd name="T84" fmla="*/ 2147483647 w 121"/>
              <a:gd name="T85" fmla="*/ 2147483647 h 202"/>
              <a:gd name="T86" fmla="*/ 2147483647 w 121"/>
              <a:gd name="T87" fmla="*/ 2147483647 h 202"/>
              <a:gd name="T88" fmla="*/ 2147483647 w 121"/>
              <a:gd name="T89" fmla="*/ 2147483647 h 202"/>
              <a:gd name="T90" fmla="*/ 2147483647 w 121"/>
              <a:gd name="T91" fmla="*/ 2147483647 h 202"/>
              <a:gd name="T92" fmla="*/ 2147483647 w 121"/>
              <a:gd name="T93" fmla="*/ 2147483647 h 202"/>
              <a:gd name="T94" fmla="*/ 2147483647 w 121"/>
              <a:gd name="T95" fmla="*/ 2147483647 h 202"/>
              <a:gd name="T96" fmla="*/ 2147483647 w 121"/>
              <a:gd name="T97" fmla="*/ 2147483647 h 202"/>
              <a:gd name="T98" fmla="*/ 2147483647 w 121"/>
              <a:gd name="T99" fmla="*/ 2147483647 h 202"/>
              <a:gd name="T100" fmla="*/ 2147483647 w 121"/>
              <a:gd name="T101" fmla="*/ 2147483647 h 202"/>
              <a:gd name="T102" fmla="*/ 2147483647 w 121"/>
              <a:gd name="T103" fmla="*/ 2147483647 h 202"/>
              <a:gd name="T104" fmla="*/ 2147483647 w 121"/>
              <a:gd name="T105" fmla="*/ 2147483647 h 202"/>
              <a:gd name="T106" fmla="*/ 2147483647 w 121"/>
              <a:gd name="T107" fmla="*/ 2147483647 h 202"/>
              <a:gd name="T108" fmla="*/ 0 w 121"/>
              <a:gd name="T109" fmla="*/ 2147483647 h 202"/>
              <a:gd name="T110" fmla="*/ 2147483647 w 121"/>
              <a:gd name="T111" fmla="*/ 2147483647 h 20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21"/>
              <a:gd name="T169" fmla="*/ 0 h 202"/>
              <a:gd name="T170" fmla="*/ 121 w 121"/>
              <a:gd name="T171" fmla="*/ 202 h 20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21" h="202">
                <a:moveTo>
                  <a:pt x="1" y="160"/>
                </a:moveTo>
                <a:lnTo>
                  <a:pt x="1" y="160"/>
                </a:lnTo>
                <a:lnTo>
                  <a:pt x="2" y="162"/>
                </a:lnTo>
                <a:lnTo>
                  <a:pt x="4" y="165"/>
                </a:lnTo>
                <a:lnTo>
                  <a:pt x="7" y="162"/>
                </a:lnTo>
                <a:lnTo>
                  <a:pt x="9" y="161"/>
                </a:lnTo>
                <a:lnTo>
                  <a:pt x="11" y="161"/>
                </a:lnTo>
                <a:lnTo>
                  <a:pt x="9" y="162"/>
                </a:lnTo>
                <a:lnTo>
                  <a:pt x="8" y="163"/>
                </a:lnTo>
                <a:lnTo>
                  <a:pt x="8" y="167"/>
                </a:lnTo>
                <a:lnTo>
                  <a:pt x="9" y="168"/>
                </a:lnTo>
                <a:lnTo>
                  <a:pt x="11" y="169"/>
                </a:lnTo>
                <a:lnTo>
                  <a:pt x="13" y="170"/>
                </a:lnTo>
                <a:lnTo>
                  <a:pt x="18" y="170"/>
                </a:lnTo>
                <a:lnTo>
                  <a:pt x="21" y="169"/>
                </a:lnTo>
                <a:lnTo>
                  <a:pt x="18" y="174"/>
                </a:lnTo>
                <a:lnTo>
                  <a:pt x="22" y="184"/>
                </a:lnTo>
                <a:lnTo>
                  <a:pt x="25" y="186"/>
                </a:lnTo>
                <a:lnTo>
                  <a:pt x="23" y="200"/>
                </a:lnTo>
                <a:lnTo>
                  <a:pt x="48" y="200"/>
                </a:lnTo>
                <a:lnTo>
                  <a:pt x="52" y="198"/>
                </a:lnTo>
                <a:lnTo>
                  <a:pt x="56" y="197"/>
                </a:lnTo>
                <a:lnTo>
                  <a:pt x="59" y="196"/>
                </a:lnTo>
                <a:lnTo>
                  <a:pt x="60" y="197"/>
                </a:lnTo>
                <a:lnTo>
                  <a:pt x="62" y="197"/>
                </a:lnTo>
                <a:lnTo>
                  <a:pt x="66" y="196"/>
                </a:lnTo>
                <a:lnTo>
                  <a:pt x="69" y="195"/>
                </a:lnTo>
                <a:lnTo>
                  <a:pt x="71" y="196"/>
                </a:lnTo>
                <a:lnTo>
                  <a:pt x="75" y="196"/>
                </a:lnTo>
                <a:lnTo>
                  <a:pt x="87" y="196"/>
                </a:lnTo>
                <a:lnTo>
                  <a:pt x="90" y="196"/>
                </a:lnTo>
                <a:lnTo>
                  <a:pt x="93" y="196"/>
                </a:lnTo>
                <a:lnTo>
                  <a:pt x="95" y="196"/>
                </a:lnTo>
                <a:lnTo>
                  <a:pt x="97" y="198"/>
                </a:lnTo>
                <a:lnTo>
                  <a:pt x="100" y="201"/>
                </a:lnTo>
                <a:lnTo>
                  <a:pt x="103" y="201"/>
                </a:lnTo>
                <a:lnTo>
                  <a:pt x="107" y="201"/>
                </a:lnTo>
                <a:lnTo>
                  <a:pt x="111" y="201"/>
                </a:lnTo>
                <a:lnTo>
                  <a:pt x="119" y="202"/>
                </a:lnTo>
                <a:lnTo>
                  <a:pt x="118" y="200"/>
                </a:lnTo>
                <a:lnTo>
                  <a:pt x="117" y="195"/>
                </a:lnTo>
                <a:lnTo>
                  <a:pt x="117" y="193"/>
                </a:lnTo>
                <a:lnTo>
                  <a:pt x="118" y="190"/>
                </a:lnTo>
                <a:lnTo>
                  <a:pt x="121" y="188"/>
                </a:lnTo>
                <a:lnTo>
                  <a:pt x="117" y="184"/>
                </a:lnTo>
                <a:lnTo>
                  <a:pt x="114" y="181"/>
                </a:lnTo>
                <a:lnTo>
                  <a:pt x="111" y="176"/>
                </a:lnTo>
                <a:lnTo>
                  <a:pt x="109" y="173"/>
                </a:lnTo>
                <a:lnTo>
                  <a:pt x="108" y="172"/>
                </a:lnTo>
                <a:lnTo>
                  <a:pt x="102" y="167"/>
                </a:lnTo>
                <a:lnTo>
                  <a:pt x="100" y="165"/>
                </a:lnTo>
                <a:lnTo>
                  <a:pt x="98" y="162"/>
                </a:lnTo>
                <a:lnTo>
                  <a:pt x="96" y="156"/>
                </a:lnTo>
                <a:lnTo>
                  <a:pt x="91" y="148"/>
                </a:lnTo>
                <a:lnTo>
                  <a:pt x="89" y="141"/>
                </a:lnTo>
                <a:lnTo>
                  <a:pt x="88" y="139"/>
                </a:lnTo>
                <a:lnTo>
                  <a:pt x="87" y="138"/>
                </a:lnTo>
                <a:lnTo>
                  <a:pt x="83" y="135"/>
                </a:lnTo>
                <a:lnTo>
                  <a:pt x="82" y="134"/>
                </a:lnTo>
                <a:lnTo>
                  <a:pt x="82" y="132"/>
                </a:lnTo>
                <a:lnTo>
                  <a:pt x="87" y="128"/>
                </a:lnTo>
                <a:lnTo>
                  <a:pt x="90" y="125"/>
                </a:lnTo>
                <a:lnTo>
                  <a:pt x="94" y="118"/>
                </a:lnTo>
                <a:lnTo>
                  <a:pt x="97" y="110"/>
                </a:lnTo>
                <a:lnTo>
                  <a:pt x="101" y="100"/>
                </a:lnTo>
                <a:lnTo>
                  <a:pt x="100" y="94"/>
                </a:lnTo>
                <a:lnTo>
                  <a:pt x="98" y="90"/>
                </a:lnTo>
                <a:lnTo>
                  <a:pt x="97" y="86"/>
                </a:lnTo>
                <a:lnTo>
                  <a:pt x="91" y="80"/>
                </a:lnTo>
                <a:lnTo>
                  <a:pt x="87" y="73"/>
                </a:lnTo>
                <a:lnTo>
                  <a:pt x="85" y="72"/>
                </a:lnTo>
                <a:lnTo>
                  <a:pt x="85" y="70"/>
                </a:lnTo>
                <a:lnTo>
                  <a:pt x="87" y="67"/>
                </a:lnTo>
                <a:lnTo>
                  <a:pt x="89" y="65"/>
                </a:lnTo>
                <a:lnTo>
                  <a:pt x="93" y="64"/>
                </a:lnTo>
                <a:lnTo>
                  <a:pt x="98" y="64"/>
                </a:lnTo>
                <a:lnTo>
                  <a:pt x="107" y="64"/>
                </a:lnTo>
                <a:lnTo>
                  <a:pt x="107" y="62"/>
                </a:lnTo>
                <a:lnTo>
                  <a:pt x="105" y="58"/>
                </a:lnTo>
                <a:lnTo>
                  <a:pt x="104" y="56"/>
                </a:lnTo>
                <a:lnTo>
                  <a:pt x="104" y="53"/>
                </a:lnTo>
                <a:lnTo>
                  <a:pt x="104" y="50"/>
                </a:lnTo>
                <a:lnTo>
                  <a:pt x="104" y="49"/>
                </a:lnTo>
                <a:lnTo>
                  <a:pt x="102" y="43"/>
                </a:lnTo>
                <a:lnTo>
                  <a:pt x="101" y="36"/>
                </a:lnTo>
                <a:lnTo>
                  <a:pt x="101" y="34"/>
                </a:lnTo>
                <a:lnTo>
                  <a:pt x="102" y="32"/>
                </a:lnTo>
                <a:lnTo>
                  <a:pt x="103" y="31"/>
                </a:lnTo>
                <a:lnTo>
                  <a:pt x="103" y="29"/>
                </a:lnTo>
                <a:lnTo>
                  <a:pt x="103" y="25"/>
                </a:lnTo>
                <a:lnTo>
                  <a:pt x="103" y="22"/>
                </a:lnTo>
                <a:lnTo>
                  <a:pt x="101" y="18"/>
                </a:lnTo>
                <a:lnTo>
                  <a:pt x="100" y="16"/>
                </a:lnTo>
                <a:lnTo>
                  <a:pt x="100" y="14"/>
                </a:lnTo>
                <a:lnTo>
                  <a:pt x="100" y="12"/>
                </a:lnTo>
                <a:lnTo>
                  <a:pt x="98" y="10"/>
                </a:lnTo>
                <a:lnTo>
                  <a:pt x="89" y="0"/>
                </a:lnTo>
                <a:lnTo>
                  <a:pt x="88" y="14"/>
                </a:lnTo>
                <a:lnTo>
                  <a:pt x="90" y="15"/>
                </a:lnTo>
                <a:lnTo>
                  <a:pt x="91" y="17"/>
                </a:lnTo>
                <a:lnTo>
                  <a:pt x="93" y="18"/>
                </a:lnTo>
                <a:lnTo>
                  <a:pt x="90" y="25"/>
                </a:lnTo>
                <a:lnTo>
                  <a:pt x="89" y="30"/>
                </a:lnTo>
                <a:lnTo>
                  <a:pt x="88" y="31"/>
                </a:lnTo>
                <a:lnTo>
                  <a:pt x="87" y="31"/>
                </a:lnTo>
                <a:lnTo>
                  <a:pt x="83" y="32"/>
                </a:lnTo>
                <a:lnTo>
                  <a:pt x="82" y="34"/>
                </a:lnTo>
                <a:lnTo>
                  <a:pt x="82" y="35"/>
                </a:lnTo>
                <a:lnTo>
                  <a:pt x="82" y="37"/>
                </a:lnTo>
                <a:lnTo>
                  <a:pt x="80" y="39"/>
                </a:lnTo>
                <a:lnTo>
                  <a:pt x="76" y="43"/>
                </a:lnTo>
                <a:lnTo>
                  <a:pt x="75" y="45"/>
                </a:lnTo>
                <a:lnTo>
                  <a:pt x="76" y="46"/>
                </a:lnTo>
                <a:lnTo>
                  <a:pt x="76" y="49"/>
                </a:lnTo>
                <a:lnTo>
                  <a:pt x="76" y="51"/>
                </a:lnTo>
                <a:lnTo>
                  <a:pt x="74" y="56"/>
                </a:lnTo>
                <a:lnTo>
                  <a:pt x="73" y="57"/>
                </a:lnTo>
                <a:lnTo>
                  <a:pt x="71" y="58"/>
                </a:lnTo>
                <a:lnTo>
                  <a:pt x="70" y="59"/>
                </a:lnTo>
                <a:lnTo>
                  <a:pt x="69" y="62"/>
                </a:lnTo>
                <a:lnTo>
                  <a:pt x="69" y="64"/>
                </a:lnTo>
                <a:lnTo>
                  <a:pt x="70" y="67"/>
                </a:lnTo>
                <a:lnTo>
                  <a:pt x="70" y="70"/>
                </a:lnTo>
                <a:lnTo>
                  <a:pt x="69" y="71"/>
                </a:lnTo>
                <a:lnTo>
                  <a:pt x="64" y="74"/>
                </a:lnTo>
                <a:lnTo>
                  <a:pt x="59" y="77"/>
                </a:lnTo>
                <a:lnTo>
                  <a:pt x="55" y="78"/>
                </a:lnTo>
                <a:lnTo>
                  <a:pt x="54" y="83"/>
                </a:lnTo>
                <a:lnTo>
                  <a:pt x="54" y="88"/>
                </a:lnTo>
                <a:lnTo>
                  <a:pt x="53" y="91"/>
                </a:lnTo>
                <a:lnTo>
                  <a:pt x="52" y="92"/>
                </a:lnTo>
                <a:lnTo>
                  <a:pt x="49" y="96"/>
                </a:lnTo>
                <a:lnTo>
                  <a:pt x="48" y="100"/>
                </a:lnTo>
                <a:lnTo>
                  <a:pt x="47" y="103"/>
                </a:lnTo>
                <a:lnTo>
                  <a:pt x="45" y="104"/>
                </a:lnTo>
                <a:lnTo>
                  <a:pt x="43" y="105"/>
                </a:lnTo>
                <a:lnTo>
                  <a:pt x="42" y="107"/>
                </a:lnTo>
                <a:lnTo>
                  <a:pt x="40" y="112"/>
                </a:lnTo>
                <a:lnTo>
                  <a:pt x="39" y="117"/>
                </a:lnTo>
                <a:lnTo>
                  <a:pt x="40" y="121"/>
                </a:lnTo>
                <a:lnTo>
                  <a:pt x="40" y="122"/>
                </a:lnTo>
                <a:lnTo>
                  <a:pt x="39" y="125"/>
                </a:lnTo>
                <a:lnTo>
                  <a:pt x="36" y="127"/>
                </a:lnTo>
                <a:lnTo>
                  <a:pt x="34" y="131"/>
                </a:lnTo>
                <a:lnTo>
                  <a:pt x="32" y="133"/>
                </a:lnTo>
                <a:lnTo>
                  <a:pt x="31" y="133"/>
                </a:lnTo>
                <a:lnTo>
                  <a:pt x="28" y="133"/>
                </a:lnTo>
                <a:lnTo>
                  <a:pt x="28" y="127"/>
                </a:lnTo>
                <a:lnTo>
                  <a:pt x="28" y="125"/>
                </a:lnTo>
                <a:lnTo>
                  <a:pt x="27" y="124"/>
                </a:lnTo>
                <a:lnTo>
                  <a:pt x="22" y="121"/>
                </a:lnTo>
                <a:lnTo>
                  <a:pt x="21" y="121"/>
                </a:lnTo>
                <a:lnTo>
                  <a:pt x="20" y="121"/>
                </a:lnTo>
                <a:lnTo>
                  <a:pt x="18" y="121"/>
                </a:lnTo>
                <a:lnTo>
                  <a:pt x="16" y="124"/>
                </a:lnTo>
                <a:lnTo>
                  <a:pt x="13" y="125"/>
                </a:lnTo>
                <a:lnTo>
                  <a:pt x="11" y="126"/>
                </a:lnTo>
                <a:lnTo>
                  <a:pt x="7" y="127"/>
                </a:lnTo>
                <a:lnTo>
                  <a:pt x="6" y="129"/>
                </a:lnTo>
                <a:lnTo>
                  <a:pt x="5" y="135"/>
                </a:lnTo>
                <a:lnTo>
                  <a:pt x="4" y="138"/>
                </a:lnTo>
                <a:lnTo>
                  <a:pt x="2" y="139"/>
                </a:lnTo>
                <a:lnTo>
                  <a:pt x="1" y="140"/>
                </a:lnTo>
                <a:lnTo>
                  <a:pt x="0" y="140"/>
                </a:lnTo>
                <a:lnTo>
                  <a:pt x="1" y="143"/>
                </a:lnTo>
                <a:lnTo>
                  <a:pt x="1" y="146"/>
                </a:lnTo>
                <a:lnTo>
                  <a:pt x="2" y="147"/>
                </a:lnTo>
                <a:lnTo>
                  <a:pt x="4" y="148"/>
                </a:lnTo>
                <a:lnTo>
                  <a:pt x="1" y="154"/>
                </a:lnTo>
                <a:lnTo>
                  <a:pt x="1" y="16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45" name="Freeform 605"/>
          <p:cNvSpPr>
            <a:spLocks noEditPoints="1"/>
          </p:cNvSpPr>
          <p:nvPr/>
        </p:nvSpPr>
        <p:spPr bwMode="auto">
          <a:xfrm>
            <a:off x="5729288" y="2330450"/>
            <a:ext cx="320675" cy="211138"/>
          </a:xfrm>
          <a:custGeom>
            <a:avLst/>
            <a:gdLst>
              <a:gd name="T0" fmla="*/ 2147483647 w 209"/>
              <a:gd name="T1" fmla="*/ 2147483647 h 150"/>
              <a:gd name="T2" fmla="*/ 2147483647 w 209"/>
              <a:gd name="T3" fmla="*/ 2147483647 h 150"/>
              <a:gd name="T4" fmla="*/ 2147483647 w 209"/>
              <a:gd name="T5" fmla="*/ 2147483647 h 150"/>
              <a:gd name="T6" fmla="*/ 2147483647 w 209"/>
              <a:gd name="T7" fmla="*/ 2147483647 h 150"/>
              <a:gd name="T8" fmla="*/ 2147483647 w 209"/>
              <a:gd name="T9" fmla="*/ 2147483647 h 150"/>
              <a:gd name="T10" fmla="*/ 2147483647 w 209"/>
              <a:gd name="T11" fmla="*/ 2147483647 h 150"/>
              <a:gd name="T12" fmla="*/ 2147483647 w 209"/>
              <a:gd name="T13" fmla="*/ 2147483647 h 150"/>
              <a:gd name="T14" fmla="*/ 2147483647 w 209"/>
              <a:gd name="T15" fmla="*/ 2147483647 h 150"/>
              <a:gd name="T16" fmla="*/ 2147483647 w 209"/>
              <a:gd name="T17" fmla="*/ 2147483647 h 150"/>
              <a:gd name="T18" fmla="*/ 2147483647 w 209"/>
              <a:gd name="T19" fmla="*/ 2147483647 h 150"/>
              <a:gd name="T20" fmla="*/ 2147483647 w 209"/>
              <a:gd name="T21" fmla="*/ 2147483647 h 150"/>
              <a:gd name="T22" fmla="*/ 2147483647 w 209"/>
              <a:gd name="T23" fmla="*/ 2147483647 h 150"/>
              <a:gd name="T24" fmla="*/ 2147483647 w 209"/>
              <a:gd name="T25" fmla="*/ 2147483647 h 150"/>
              <a:gd name="T26" fmla="*/ 2147483647 w 209"/>
              <a:gd name="T27" fmla="*/ 2147483647 h 150"/>
              <a:gd name="T28" fmla="*/ 2147483647 w 209"/>
              <a:gd name="T29" fmla="*/ 2147483647 h 150"/>
              <a:gd name="T30" fmla="*/ 2147483647 w 209"/>
              <a:gd name="T31" fmla="*/ 2147483647 h 150"/>
              <a:gd name="T32" fmla="*/ 2147483647 w 209"/>
              <a:gd name="T33" fmla="*/ 2147483647 h 150"/>
              <a:gd name="T34" fmla="*/ 2147483647 w 209"/>
              <a:gd name="T35" fmla="*/ 2147483647 h 150"/>
              <a:gd name="T36" fmla="*/ 2147483647 w 209"/>
              <a:gd name="T37" fmla="*/ 2147483647 h 150"/>
              <a:gd name="T38" fmla="*/ 2147483647 w 209"/>
              <a:gd name="T39" fmla="*/ 2147483647 h 150"/>
              <a:gd name="T40" fmla="*/ 2147483647 w 209"/>
              <a:gd name="T41" fmla="*/ 2147483647 h 150"/>
              <a:gd name="T42" fmla="*/ 2147483647 w 209"/>
              <a:gd name="T43" fmla="*/ 2147483647 h 150"/>
              <a:gd name="T44" fmla="*/ 2147483647 w 209"/>
              <a:gd name="T45" fmla="*/ 2147483647 h 150"/>
              <a:gd name="T46" fmla="*/ 2147483647 w 209"/>
              <a:gd name="T47" fmla="*/ 2147483647 h 150"/>
              <a:gd name="T48" fmla="*/ 2147483647 w 209"/>
              <a:gd name="T49" fmla="*/ 2147483647 h 150"/>
              <a:gd name="T50" fmla="*/ 2147483647 w 209"/>
              <a:gd name="T51" fmla="*/ 2147483647 h 150"/>
              <a:gd name="T52" fmla="*/ 2147483647 w 209"/>
              <a:gd name="T53" fmla="*/ 2147483647 h 150"/>
              <a:gd name="T54" fmla="*/ 2147483647 w 209"/>
              <a:gd name="T55" fmla="*/ 2147483647 h 150"/>
              <a:gd name="T56" fmla="*/ 2147483647 w 209"/>
              <a:gd name="T57" fmla="*/ 2147483647 h 150"/>
              <a:gd name="T58" fmla="*/ 2147483647 w 209"/>
              <a:gd name="T59" fmla="*/ 2147483647 h 150"/>
              <a:gd name="T60" fmla="*/ 2147483647 w 209"/>
              <a:gd name="T61" fmla="*/ 2147483647 h 150"/>
              <a:gd name="T62" fmla="*/ 2147483647 w 209"/>
              <a:gd name="T63" fmla="*/ 2147483647 h 150"/>
              <a:gd name="T64" fmla="*/ 2147483647 w 209"/>
              <a:gd name="T65" fmla="*/ 2147483647 h 150"/>
              <a:gd name="T66" fmla="*/ 2147483647 w 209"/>
              <a:gd name="T67" fmla="*/ 2147483647 h 150"/>
              <a:gd name="T68" fmla="*/ 2147483647 w 209"/>
              <a:gd name="T69" fmla="*/ 2147483647 h 150"/>
              <a:gd name="T70" fmla="*/ 2147483647 w 209"/>
              <a:gd name="T71" fmla="*/ 2147483647 h 150"/>
              <a:gd name="T72" fmla="*/ 2147483647 w 209"/>
              <a:gd name="T73" fmla="*/ 2147483647 h 150"/>
              <a:gd name="T74" fmla="*/ 2147483647 w 209"/>
              <a:gd name="T75" fmla="*/ 2147483647 h 150"/>
              <a:gd name="T76" fmla="*/ 2147483647 w 209"/>
              <a:gd name="T77" fmla="*/ 2147483647 h 150"/>
              <a:gd name="T78" fmla="*/ 2147483647 w 209"/>
              <a:gd name="T79" fmla="*/ 2147483647 h 150"/>
              <a:gd name="T80" fmla="*/ 2147483647 w 209"/>
              <a:gd name="T81" fmla="*/ 2147483647 h 150"/>
              <a:gd name="T82" fmla="*/ 2147483647 w 209"/>
              <a:gd name="T83" fmla="*/ 2147483647 h 150"/>
              <a:gd name="T84" fmla="*/ 2147483647 w 209"/>
              <a:gd name="T85" fmla="*/ 2147483647 h 150"/>
              <a:gd name="T86" fmla="*/ 2147483647 w 209"/>
              <a:gd name="T87" fmla="*/ 2147483647 h 150"/>
              <a:gd name="T88" fmla="*/ 0 w 209"/>
              <a:gd name="T89" fmla="*/ 2147483647 h 150"/>
              <a:gd name="T90" fmla="*/ 2147483647 w 209"/>
              <a:gd name="T91" fmla="*/ 2147483647 h 150"/>
              <a:gd name="T92" fmla="*/ 2147483647 w 209"/>
              <a:gd name="T93" fmla="*/ 2147483647 h 150"/>
              <a:gd name="T94" fmla="*/ 2147483647 w 209"/>
              <a:gd name="T95" fmla="*/ 2147483647 h 1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9"/>
              <a:gd name="T145" fmla="*/ 0 h 150"/>
              <a:gd name="T146" fmla="*/ 209 w 209"/>
              <a:gd name="T147" fmla="*/ 150 h 1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9" h="150">
                <a:moveTo>
                  <a:pt x="0" y="21"/>
                </a:moveTo>
                <a:lnTo>
                  <a:pt x="0" y="21"/>
                </a:lnTo>
                <a:lnTo>
                  <a:pt x="5" y="26"/>
                </a:lnTo>
                <a:lnTo>
                  <a:pt x="7" y="25"/>
                </a:lnTo>
                <a:lnTo>
                  <a:pt x="6" y="22"/>
                </a:lnTo>
                <a:lnTo>
                  <a:pt x="6" y="20"/>
                </a:lnTo>
                <a:lnTo>
                  <a:pt x="10" y="18"/>
                </a:lnTo>
                <a:lnTo>
                  <a:pt x="12" y="13"/>
                </a:lnTo>
                <a:lnTo>
                  <a:pt x="24" y="16"/>
                </a:lnTo>
                <a:lnTo>
                  <a:pt x="24" y="20"/>
                </a:lnTo>
                <a:lnTo>
                  <a:pt x="24" y="23"/>
                </a:lnTo>
                <a:lnTo>
                  <a:pt x="26" y="26"/>
                </a:lnTo>
                <a:lnTo>
                  <a:pt x="28" y="28"/>
                </a:lnTo>
                <a:lnTo>
                  <a:pt x="35" y="33"/>
                </a:lnTo>
                <a:lnTo>
                  <a:pt x="34" y="34"/>
                </a:lnTo>
                <a:lnTo>
                  <a:pt x="34" y="36"/>
                </a:lnTo>
                <a:lnTo>
                  <a:pt x="34" y="37"/>
                </a:lnTo>
                <a:lnTo>
                  <a:pt x="33" y="39"/>
                </a:lnTo>
                <a:lnTo>
                  <a:pt x="31" y="39"/>
                </a:lnTo>
                <a:lnTo>
                  <a:pt x="28" y="39"/>
                </a:lnTo>
                <a:lnTo>
                  <a:pt x="27" y="41"/>
                </a:lnTo>
                <a:lnTo>
                  <a:pt x="28" y="41"/>
                </a:lnTo>
                <a:lnTo>
                  <a:pt x="28" y="44"/>
                </a:lnTo>
                <a:lnTo>
                  <a:pt x="20" y="43"/>
                </a:lnTo>
                <a:lnTo>
                  <a:pt x="11" y="42"/>
                </a:lnTo>
                <a:lnTo>
                  <a:pt x="10" y="36"/>
                </a:lnTo>
                <a:lnTo>
                  <a:pt x="7" y="36"/>
                </a:lnTo>
                <a:lnTo>
                  <a:pt x="9" y="42"/>
                </a:lnTo>
                <a:lnTo>
                  <a:pt x="6" y="50"/>
                </a:lnTo>
                <a:lnTo>
                  <a:pt x="4" y="55"/>
                </a:lnTo>
                <a:lnTo>
                  <a:pt x="3" y="57"/>
                </a:lnTo>
                <a:lnTo>
                  <a:pt x="3" y="58"/>
                </a:lnTo>
                <a:lnTo>
                  <a:pt x="4" y="60"/>
                </a:lnTo>
                <a:lnTo>
                  <a:pt x="5" y="58"/>
                </a:lnTo>
                <a:lnTo>
                  <a:pt x="5" y="60"/>
                </a:lnTo>
                <a:lnTo>
                  <a:pt x="6" y="60"/>
                </a:lnTo>
                <a:lnTo>
                  <a:pt x="7" y="61"/>
                </a:lnTo>
                <a:lnTo>
                  <a:pt x="10" y="58"/>
                </a:lnTo>
                <a:lnTo>
                  <a:pt x="12" y="56"/>
                </a:lnTo>
                <a:lnTo>
                  <a:pt x="18" y="56"/>
                </a:lnTo>
                <a:lnTo>
                  <a:pt x="23" y="57"/>
                </a:lnTo>
                <a:lnTo>
                  <a:pt x="18" y="57"/>
                </a:lnTo>
                <a:lnTo>
                  <a:pt x="14" y="58"/>
                </a:lnTo>
                <a:lnTo>
                  <a:pt x="14" y="60"/>
                </a:lnTo>
                <a:lnTo>
                  <a:pt x="13" y="62"/>
                </a:lnTo>
                <a:lnTo>
                  <a:pt x="18" y="67"/>
                </a:lnTo>
                <a:lnTo>
                  <a:pt x="18" y="69"/>
                </a:lnTo>
                <a:lnTo>
                  <a:pt x="18" y="73"/>
                </a:lnTo>
                <a:lnTo>
                  <a:pt x="21" y="75"/>
                </a:lnTo>
                <a:lnTo>
                  <a:pt x="24" y="77"/>
                </a:lnTo>
                <a:lnTo>
                  <a:pt x="26" y="81"/>
                </a:lnTo>
                <a:lnTo>
                  <a:pt x="25" y="87"/>
                </a:lnTo>
                <a:lnTo>
                  <a:pt x="24" y="87"/>
                </a:lnTo>
                <a:lnTo>
                  <a:pt x="23" y="87"/>
                </a:lnTo>
                <a:lnTo>
                  <a:pt x="20" y="88"/>
                </a:lnTo>
                <a:lnTo>
                  <a:pt x="20" y="96"/>
                </a:lnTo>
                <a:lnTo>
                  <a:pt x="21" y="103"/>
                </a:lnTo>
                <a:lnTo>
                  <a:pt x="23" y="109"/>
                </a:lnTo>
                <a:lnTo>
                  <a:pt x="33" y="110"/>
                </a:lnTo>
                <a:lnTo>
                  <a:pt x="35" y="104"/>
                </a:lnTo>
                <a:lnTo>
                  <a:pt x="37" y="101"/>
                </a:lnTo>
                <a:lnTo>
                  <a:pt x="39" y="97"/>
                </a:lnTo>
                <a:lnTo>
                  <a:pt x="44" y="94"/>
                </a:lnTo>
                <a:lnTo>
                  <a:pt x="52" y="95"/>
                </a:lnTo>
                <a:lnTo>
                  <a:pt x="58" y="92"/>
                </a:lnTo>
                <a:lnTo>
                  <a:pt x="65" y="90"/>
                </a:lnTo>
                <a:lnTo>
                  <a:pt x="81" y="94"/>
                </a:lnTo>
                <a:lnTo>
                  <a:pt x="90" y="95"/>
                </a:lnTo>
                <a:lnTo>
                  <a:pt x="94" y="96"/>
                </a:lnTo>
                <a:lnTo>
                  <a:pt x="104" y="102"/>
                </a:lnTo>
                <a:lnTo>
                  <a:pt x="115" y="105"/>
                </a:lnTo>
                <a:lnTo>
                  <a:pt x="123" y="111"/>
                </a:lnTo>
                <a:lnTo>
                  <a:pt x="128" y="115"/>
                </a:lnTo>
                <a:lnTo>
                  <a:pt x="131" y="119"/>
                </a:lnTo>
                <a:lnTo>
                  <a:pt x="134" y="125"/>
                </a:lnTo>
                <a:lnTo>
                  <a:pt x="142" y="128"/>
                </a:lnTo>
                <a:lnTo>
                  <a:pt x="142" y="135"/>
                </a:lnTo>
                <a:lnTo>
                  <a:pt x="144" y="140"/>
                </a:lnTo>
                <a:lnTo>
                  <a:pt x="141" y="147"/>
                </a:lnTo>
                <a:lnTo>
                  <a:pt x="148" y="150"/>
                </a:lnTo>
                <a:lnTo>
                  <a:pt x="151" y="147"/>
                </a:lnTo>
                <a:lnTo>
                  <a:pt x="157" y="150"/>
                </a:lnTo>
                <a:lnTo>
                  <a:pt x="169" y="143"/>
                </a:lnTo>
                <a:lnTo>
                  <a:pt x="166" y="136"/>
                </a:lnTo>
                <a:lnTo>
                  <a:pt x="175" y="128"/>
                </a:lnTo>
                <a:lnTo>
                  <a:pt x="177" y="122"/>
                </a:lnTo>
                <a:lnTo>
                  <a:pt x="177" y="113"/>
                </a:lnTo>
                <a:lnTo>
                  <a:pt x="180" y="110"/>
                </a:lnTo>
                <a:lnTo>
                  <a:pt x="183" y="105"/>
                </a:lnTo>
                <a:lnTo>
                  <a:pt x="187" y="108"/>
                </a:lnTo>
                <a:lnTo>
                  <a:pt x="192" y="110"/>
                </a:lnTo>
                <a:lnTo>
                  <a:pt x="199" y="111"/>
                </a:lnTo>
                <a:lnTo>
                  <a:pt x="199" y="104"/>
                </a:lnTo>
                <a:lnTo>
                  <a:pt x="200" y="99"/>
                </a:lnTo>
                <a:lnTo>
                  <a:pt x="209" y="95"/>
                </a:lnTo>
                <a:lnTo>
                  <a:pt x="206" y="92"/>
                </a:lnTo>
                <a:lnTo>
                  <a:pt x="200" y="91"/>
                </a:lnTo>
                <a:lnTo>
                  <a:pt x="196" y="88"/>
                </a:lnTo>
                <a:lnTo>
                  <a:pt x="189" y="88"/>
                </a:lnTo>
                <a:lnTo>
                  <a:pt x="184" y="83"/>
                </a:lnTo>
                <a:lnTo>
                  <a:pt x="176" y="85"/>
                </a:lnTo>
                <a:lnTo>
                  <a:pt x="171" y="80"/>
                </a:lnTo>
                <a:lnTo>
                  <a:pt x="164" y="74"/>
                </a:lnTo>
                <a:lnTo>
                  <a:pt x="159" y="70"/>
                </a:lnTo>
                <a:lnTo>
                  <a:pt x="155" y="66"/>
                </a:lnTo>
                <a:lnTo>
                  <a:pt x="151" y="58"/>
                </a:lnTo>
                <a:lnTo>
                  <a:pt x="148" y="54"/>
                </a:lnTo>
                <a:lnTo>
                  <a:pt x="143" y="49"/>
                </a:lnTo>
                <a:lnTo>
                  <a:pt x="144" y="41"/>
                </a:lnTo>
                <a:lnTo>
                  <a:pt x="137" y="33"/>
                </a:lnTo>
                <a:lnTo>
                  <a:pt x="131" y="34"/>
                </a:lnTo>
                <a:lnTo>
                  <a:pt x="122" y="34"/>
                </a:lnTo>
                <a:lnTo>
                  <a:pt x="118" y="36"/>
                </a:lnTo>
                <a:lnTo>
                  <a:pt x="111" y="40"/>
                </a:lnTo>
                <a:lnTo>
                  <a:pt x="107" y="39"/>
                </a:lnTo>
                <a:lnTo>
                  <a:pt x="103" y="35"/>
                </a:lnTo>
                <a:lnTo>
                  <a:pt x="107" y="32"/>
                </a:lnTo>
                <a:lnTo>
                  <a:pt x="104" y="25"/>
                </a:lnTo>
                <a:lnTo>
                  <a:pt x="97" y="21"/>
                </a:lnTo>
                <a:lnTo>
                  <a:pt x="95" y="11"/>
                </a:lnTo>
                <a:lnTo>
                  <a:pt x="93" y="2"/>
                </a:lnTo>
                <a:lnTo>
                  <a:pt x="88" y="1"/>
                </a:lnTo>
                <a:lnTo>
                  <a:pt x="85" y="0"/>
                </a:lnTo>
                <a:lnTo>
                  <a:pt x="80" y="5"/>
                </a:lnTo>
                <a:lnTo>
                  <a:pt x="76" y="11"/>
                </a:lnTo>
                <a:lnTo>
                  <a:pt x="69" y="9"/>
                </a:lnTo>
                <a:lnTo>
                  <a:pt x="66" y="13"/>
                </a:lnTo>
                <a:lnTo>
                  <a:pt x="66" y="19"/>
                </a:lnTo>
                <a:lnTo>
                  <a:pt x="69" y="21"/>
                </a:lnTo>
                <a:lnTo>
                  <a:pt x="69" y="25"/>
                </a:lnTo>
                <a:lnTo>
                  <a:pt x="54" y="23"/>
                </a:lnTo>
                <a:lnTo>
                  <a:pt x="48" y="23"/>
                </a:lnTo>
                <a:lnTo>
                  <a:pt x="41" y="22"/>
                </a:lnTo>
                <a:lnTo>
                  <a:pt x="38" y="20"/>
                </a:lnTo>
                <a:lnTo>
                  <a:pt x="34" y="14"/>
                </a:lnTo>
                <a:lnTo>
                  <a:pt x="32" y="11"/>
                </a:lnTo>
                <a:lnTo>
                  <a:pt x="28" y="9"/>
                </a:lnTo>
                <a:lnTo>
                  <a:pt x="25" y="7"/>
                </a:lnTo>
                <a:lnTo>
                  <a:pt x="20" y="7"/>
                </a:lnTo>
                <a:lnTo>
                  <a:pt x="16" y="7"/>
                </a:lnTo>
                <a:lnTo>
                  <a:pt x="11" y="8"/>
                </a:lnTo>
                <a:lnTo>
                  <a:pt x="9" y="9"/>
                </a:lnTo>
                <a:lnTo>
                  <a:pt x="6" y="11"/>
                </a:lnTo>
                <a:lnTo>
                  <a:pt x="5" y="12"/>
                </a:lnTo>
                <a:lnTo>
                  <a:pt x="5" y="15"/>
                </a:lnTo>
                <a:lnTo>
                  <a:pt x="4" y="19"/>
                </a:lnTo>
                <a:lnTo>
                  <a:pt x="3" y="20"/>
                </a:lnTo>
                <a:lnTo>
                  <a:pt x="0" y="21"/>
                </a:lnTo>
                <a:close/>
                <a:moveTo>
                  <a:pt x="10" y="66"/>
                </a:moveTo>
                <a:lnTo>
                  <a:pt x="10" y="66"/>
                </a:lnTo>
                <a:lnTo>
                  <a:pt x="9" y="70"/>
                </a:lnTo>
                <a:lnTo>
                  <a:pt x="9" y="71"/>
                </a:lnTo>
                <a:lnTo>
                  <a:pt x="9" y="73"/>
                </a:lnTo>
                <a:lnTo>
                  <a:pt x="10" y="71"/>
                </a:lnTo>
                <a:lnTo>
                  <a:pt x="11" y="70"/>
                </a:lnTo>
                <a:lnTo>
                  <a:pt x="12" y="68"/>
                </a:lnTo>
                <a:lnTo>
                  <a:pt x="12" y="67"/>
                </a:lnTo>
                <a:lnTo>
                  <a:pt x="10" y="66"/>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46" name="Freeform 606"/>
          <p:cNvSpPr>
            <a:spLocks/>
          </p:cNvSpPr>
          <p:nvPr/>
        </p:nvSpPr>
        <p:spPr bwMode="auto">
          <a:xfrm>
            <a:off x="4862513" y="2212975"/>
            <a:ext cx="139700" cy="134938"/>
          </a:xfrm>
          <a:custGeom>
            <a:avLst/>
            <a:gdLst>
              <a:gd name="T0" fmla="*/ 2147483647 w 91"/>
              <a:gd name="T1" fmla="*/ 2147483647 h 95"/>
              <a:gd name="T2" fmla="*/ 2147483647 w 91"/>
              <a:gd name="T3" fmla="*/ 2147483647 h 95"/>
              <a:gd name="T4" fmla="*/ 2147483647 w 91"/>
              <a:gd name="T5" fmla="*/ 2147483647 h 95"/>
              <a:gd name="T6" fmla="*/ 2147483647 w 91"/>
              <a:gd name="T7" fmla="*/ 2147483647 h 95"/>
              <a:gd name="T8" fmla="*/ 2147483647 w 91"/>
              <a:gd name="T9" fmla="*/ 2147483647 h 95"/>
              <a:gd name="T10" fmla="*/ 2147483647 w 91"/>
              <a:gd name="T11" fmla="*/ 2147483647 h 95"/>
              <a:gd name="T12" fmla="*/ 2147483647 w 91"/>
              <a:gd name="T13" fmla="*/ 2147483647 h 95"/>
              <a:gd name="T14" fmla="*/ 2147483647 w 91"/>
              <a:gd name="T15" fmla="*/ 2147483647 h 95"/>
              <a:gd name="T16" fmla="*/ 2147483647 w 91"/>
              <a:gd name="T17" fmla="*/ 2147483647 h 95"/>
              <a:gd name="T18" fmla="*/ 2147483647 w 91"/>
              <a:gd name="T19" fmla="*/ 2147483647 h 95"/>
              <a:gd name="T20" fmla="*/ 2147483647 w 91"/>
              <a:gd name="T21" fmla="*/ 2147483647 h 95"/>
              <a:gd name="T22" fmla="*/ 2147483647 w 91"/>
              <a:gd name="T23" fmla="*/ 2147483647 h 95"/>
              <a:gd name="T24" fmla="*/ 2147483647 w 91"/>
              <a:gd name="T25" fmla="*/ 2147483647 h 95"/>
              <a:gd name="T26" fmla="*/ 2147483647 w 91"/>
              <a:gd name="T27" fmla="*/ 2147483647 h 95"/>
              <a:gd name="T28" fmla="*/ 2147483647 w 91"/>
              <a:gd name="T29" fmla="*/ 2147483647 h 95"/>
              <a:gd name="T30" fmla="*/ 2147483647 w 91"/>
              <a:gd name="T31" fmla="*/ 2147483647 h 95"/>
              <a:gd name="T32" fmla="*/ 2147483647 w 91"/>
              <a:gd name="T33" fmla="*/ 2147483647 h 95"/>
              <a:gd name="T34" fmla="*/ 2147483647 w 91"/>
              <a:gd name="T35" fmla="*/ 2147483647 h 95"/>
              <a:gd name="T36" fmla="*/ 2147483647 w 91"/>
              <a:gd name="T37" fmla="*/ 2147483647 h 95"/>
              <a:gd name="T38" fmla="*/ 2147483647 w 91"/>
              <a:gd name="T39" fmla="*/ 2147483647 h 95"/>
              <a:gd name="T40" fmla="*/ 2147483647 w 91"/>
              <a:gd name="T41" fmla="*/ 2147483647 h 95"/>
              <a:gd name="T42" fmla="*/ 2147483647 w 91"/>
              <a:gd name="T43" fmla="*/ 2147483647 h 95"/>
              <a:gd name="T44" fmla="*/ 2147483647 w 91"/>
              <a:gd name="T45" fmla="*/ 2147483647 h 95"/>
              <a:gd name="T46" fmla="*/ 2147483647 w 91"/>
              <a:gd name="T47" fmla="*/ 2147483647 h 95"/>
              <a:gd name="T48" fmla="*/ 2147483647 w 91"/>
              <a:gd name="T49" fmla="*/ 2147483647 h 95"/>
              <a:gd name="T50" fmla="*/ 2147483647 w 91"/>
              <a:gd name="T51" fmla="*/ 2147483647 h 95"/>
              <a:gd name="T52" fmla="*/ 2147483647 w 91"/>
              <a:gd name="T53" fmla="*/ 2147483647 h 95"/>
              <a:gd name="T54" fmla="*/ 2147483647 w 91"/>
              <a:gd name="T55" fmla="*/ 0 h 95"/>
              <a:gd name="T56" fmla="*/ 2147483647 w 91"/>
              <a:gd name="T57" fmla="*/ 2147483647 h 95"/>
              <a:gd name="T58" fmla="*/ 2147483647 w 91"/>
              <a:gd name="T59" fmla="*/ 2147483647 h 95"/>
              <a:gd name="T60" fmla="*/ 2147483647 w 91"/>
              <a:gd name="T61" fmla="*/ 2147483647 h 95"/>
              <a:gd name="T62" fmla="*/ 2147483647 w 91"/>
              <a:gd name="T63" fmla="*/ 2147483647 h 95"/>
              <a:gd name="T64" fmla="*/ 2147483647 w 91"/>
              <a:gd name="T65" fmla="*/ 2147483647 h 95"/>
              <a:gd name="T66" fmla="*/ 2147483647 w 91"/>
              <a:gd name="T67" fmla="*/ 2147483647 h 95"/>
              <a:gd name="T68" fmla="*/ 2147483647 w 91"/>
              <a:gd name="T69" fmla="*/ 2147483647 h 95"/>
              <a:gd name="T70" fmla="*/ 2147483647 w 91"/>
              <a:gd name="T71" fmla="*/ 2147483647 h 95"/>
              <a:gd name="T72" fmla="*/ 2147483647 w 91"/>
              <a:gd name="T73" fmla="*/ 2147483647 h 95"/>
              <a:gd name="T74" fmla="*/ 0 w 91"/>
              <a:gd name="T75" fmla="*/ 2147483647 h 95"/>
              <a:gd name="T76" fmla="*/ 2147483647 w 91"/>
              <a:gd name="T77" fmla="*/ 2147483647 h 95"/>
              <a:gd name="T78" fmla="*/ 2147483647 w 91"/>
              <a:gd name="T79" fmla="*/ 2147483647 h 95"/>
              <a:gd name="T80" fmla="*/ 2147483647 w 91"/>
              <a:gd name="T81" fmla="*/ 2147483647 h 95"/>
              <a:gd name="T82" fmla="*/ 2147483647 w 91"/>
              <a:gd name="T83" fmla="*/ 2147483647 h 95"/>
              <a:gd name="T84" fmla="*/ 2147483647 w 91"/>
              <a:gd name="T85" fmla="*/ 2147483647 h 95"/>
              <a:gd name="T86" fmla="*/ 2147483647 w 91"/>
              <a:gd name="T87" fmla="*/ 2147483647 h 95"/>
              <a:gd name="T88" fmla="*/ 2147483647 w 91"/>
              <a:gd name="T89" fmla="*/ 2147483647 h 95"/>
              <a:gd name="T90" fmla="*/ 2147483647 w 91"/>
              <a:gd name="T91" fmla="*/ 2147483647 h 95"/>
              <a:gd name="T92" fmla="*/ 2147483647 w 91"/>
              <a:gd name="T93" fmla="*/ 2147483647 h 95"/>
              <a:gd name="T94" fmla="*/ 2147483647 w 91"/>
              <a:gd name="T95" fmla="*/ 2147483647 h 95"/>
              <a:gd name="T96" fmla="*/ 2147483647 w 91"/>
              <a:gd name="T97" fmla="*/ 2147483647 h 95"/>
              <a:gd name="T98" fmla="*/ 2147483647 w 91"/>
              <a:gd name="T99" fmla="*/ 2147483647 h 95"/>
              <a:gd name="T100" fmla="*/ 2147483647 w 91"/>
              <a:gd name="T101" fmla="*/ 2147483647 h 95"/>
              <a:gd name="T102" fmla="*/ 2147483647 w 91"/>
              <a:gd name="T103" fmla="*/ 2147483647 h 95"/>
              <a:gd name="T104" fmla="*/ 2147483647 w 91"/>
              <a:gd name="T105" fmla="*/ 2147483647 h 95"/>
              <a:gd name="T106" fmla="*/ 2147483647 w 91"/>
              <a:gd name="T107" fmla="*/ 2147483647 h 95"/>
              <a:gd name="T108" fmla="*/ 2147483647 w 91"/>
              <a:gd name="T109" fmla="*/ 2147483647 h 9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1"/>
              <a:gd name="T166" fmla="*/ 0 h 95"/>
              <a:gd name="T167" fmla="*/ 91 w 91"/>
              <a:gd name="T168" fmla="*/ 95 h 9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1" h="95">
                <a:moveTo>
                  <a:pt x="77" y="95"/>
                </a:moveTo>
                <a:lnTo>
                  <a:pt x="77" y="95"/>
                </a:lnTo>
                <a:lnTo>
                  <a:pt x="71" y="89"/>
                </a:lnTo>
                <a:lnTo>
                  <a:pt x="69" y="85"/>
                </a:lnTo>
                <a:lnTo>
                  <a:pt x="67" y="84"/>
                </a:lnTo>
                <a:lnTo>
                  <a:pt x="62" y="81"/>
                </a:lnTo>
                <a:lnTo>
                  <a:pt x="60" y="78"/>
                </a:lnTo>
                <a:lnTo>
                  <a:pt x="57" y="75"/>
                </a:lnTo>
                <a:lnTo>
                  <a:pt x="50" y="68"/>
                </a:lnTo>
                <a:lnTo>
                  <a:pt x="46" y="64"/>
                </a:lnTo>
                <a:lnTo>
                  <a:pt x="43" y="60"/>
                </a:lnTo>
                <a:lnTo>
                  <a:pt x="42" y="58"/>
                </a:lnTo>
                <a:lnTo>
                  <a:pt x="43" y="57"/>
                </a:lnTo>
                <a:lnTo>
                  <a:pt x="43" y="55"/>
                </a:lnTo>
                <a:lnTo>
                  <a:pt x="42" y="51"/>
                </a:lnTo>
                <a:lnTo>
                  <a:pt x="39" y="47"/>
                </a:lnTo>
                <a:lnTo>
                  <a:pt x="35" y="43"/>
                </a:lnTo>
                <a:lnTo>
                  <a:pt x="35" y="37"/>
                </a:lnTo>
                <a:lnTo>
                  <a:pt x="36" y="35"/>
                </a:lnTo>
                <a:lnTo>
                  <a:pt x="37" y="35"/>
                </a:lnTo>
                <a:lnTo>
                  <a:pt x="40" y="35"/>
                </a:lnTo>
                <a:lnTo>
                  <a:pt x="41" y="36"/>
                </a:lnTo>
                <a:lnTo>
                  <a:pt x="43" y="40"/>
                </a:lnTo>
                <a:lnTo>
                  <a:pt x="44" y="41"/>
                </a:lnTo>
                <a:lnTo>
                  <a:pt x="46" y="40"/>
                </a:lnTo>
                <a:lnTo>
                  <a:pt x="47" y="39"/>
                </a:lnTo>
                <a:lnTo>
                  <a:pt x="48" y="39"/>
                </a:lnTo>
                <a:lnTo>
                  <a:pt x="51" y="42"/>
                </a:lnTo>
                <a:lnTo>
                  <a:pt x="53" y="42"/>
                </a:lnTo>
                <a:lnTo>
                  <a:pt x="54" y="42"/>
                </a:lnTo>
                <a:lnTo>
                  <a:pt x="57" y="41"/>
                </a:lnTo>
                <a:lnTo>
                  <a:pt x="62" y="40"/>
                </a:lnTo>
                <a:lnTo>
                  <a:pt x="63" y="39"/>
                </a:lnTo>
                <a:lnTo>
                  <a:pt x="65" y="40"/>
                </a:lnTo>
                <a:lnTo>
                  <a:pt x="70" y="42"/>
                </a:lnTo>
                <a:lnTo>
                  <a:pt x="72" y="42"/>
                </a:lnTo>
                <a:lnTo>
                  <a:pt x="74" y="42"/>
                </a:lnTo>
                <a:lnTo>
                  <a:pt x="74" y="43"/>
                </a:lnTo>
                <a:lnTo>
                  <a:pt x="75" y="46"/>
                </a:lnTo>
                <a:lnTo>
                  <a:pt x="76" y="47"/>
                </a:lnTo>
                <a:lnTo>
                  <a:pt x="77" y="47"/>
                </a:lnTo>
                <a:lnTo>
                  <a:pt x="82" y="48"/>
                </a:lnTo>
                <a:lnTo>
                  <a:pt x="88" y="47"/>
                </a:lnTo>
                <a:lnTo>
                  <a:pt x="90" y="44"/>
                </a:lnTo>
                <a:lnTo>
                  <a:pt x="91" y="41"/>
                </a:lnTo>
                <a:lnTo>
                  <a:pt x="90" y="40"/>
                </a:lnTo>
                <a:lnTo>
                  <a:pt x="88" y="39"/>
                </a:lnTo>
                <a:lnTo>
                  <a:pt x="87" y="36"/>
                </a:lnTo>
                <a:lnTo>
                  <a:pt x="88" y="34"/>
                </a:lnTo>
                <a:lnTo>
                  <a:pt x="89" y="32"/>
                </a:lnTo>
                <a:lnTo>
                  <a:pt x="88" y="32"/>
                </a:lnTo>
                <a:lnTo>
                  <a:pt x="84" y="32"/>
                </a:lnTo>
                <a:lnTo>
                  <a:pt x="81" y="32"/>
                </a:lnTo>
                <a:lnTo>
                  <a:pt x="77" y="30"/>
                </a:lnTo>
                <a:lnTo>
                  <a:pt x="72" y="27"/>
                </a:lnTo>
                <a:lnTo>
                  <a:pt x="65" y="23"/>
                </a:lnTo>
                <a:lnTo>
                  <a:pt x="58" y="16"/>
                </a:lnTo>
                <a:lnTo>
                  <a:pt x="56" y="13"/>
                </a:lnTo>
                <a:lnTo>
                  <a:pt x="55" y="9"/>
                </a:lnTo>
                <a:lnTo>
                  <a:pt x="54" y="6"/>
                </a:lnTo>
                <a:lnTo>
                  <a:pt x="50" y="2"/>
                </a:lnTo>
                <a:lnTo>
                  <a:pt x="46" y="0"/>
                </a:lnTo>
                <a:lnTo>
                  <a:pt x="43" y="1"/>
                </a:lnTo>
                <a:lnTo>
                  <a:pt x="42" y="2"/>
                </a:lnTo>
                <a:lnTo>
                  <a:pt x="41" y="3"/>
                </a:lnTo>
                <a:lnTo>
                  <a:pt x="41" y="6"/>
                </a:lnTo>
                <a:lnTo>
                  <a:pt x="40" y="6"/>
                </a:lnTo>
                <a:lnTo>
                  <a:pt x="35" y="7"/>
                </a:lnTo>
                <a:lnTo>
                  <a:pt x="33" y="6"/>
                </a:lnTo>
                <a:lnTo>
                  <a:pt x="32" y="10"/>
                </a:lnTo>
                <a:lnTo>
                  <a:pt x="29" y="19"/>
                </a:lnTo>
                <a:lnTo>
                  <a:pt x="27" y="22"/>
                </a:lnTo>
                <a:lnTo>
                  <a:pt x="25" y="23"/>
                </a:lnTo>
                <a:lnTo>
                  <a:pt x="23" y="23"/>
                </a:lnTo>
                <a:lnTo>
                  <a:pt x="22" y="23"/>
                </a:lnTo>
                <a:lnTo>
                  <a:pt x="20" y="21"/>
                </a:lnTo>
                <a:lnTo>
                  <a:pt x="19" y="19"/>
                </a:lnTo>
                <a:lnTo>
                  <a:pt x="19" y="21"/>
                </a:lnTo>
                <a:lnTo>
                  <a:pt x="19" y="26"/>
                </a:lnTo>
                <a:lnTo>
                  <a:pt x="18" y="29"/>
                </a:lnTo>
                <a:lnTo>
                  <a:pt x="16" y="30"/>
                </a:lnTo>
                <a:lnTo>
                  <a:pt x="14" y="32"/>
                </a:lnTo>
                <a:lnTo>
                  <a:pt x="8" y="34"/>
                </a:lnTo>
                <a:lnTo>
                  <a:pt x="0" y="35"/>
                </a:lnTo>
                <a:lnTo>
                  <a:pt x="2" y="42"/>
                </a:lnTo>
                <a:lnTo>
                  <a:pt x="3" y="48"/>
                </a:lnTo>
                <a:lnTo>
                  <a:pt x="5" y="48"/>
                </a:lnTo>
                <a:lnTo>
                  <a:pt x="7" y="47"/>
                </a:lnTo>
                <a:lnTo>
                  <a:pt x="7" y="46"/>
                </a:lnTo>
                <a:lnTo>
                  <a:pt x="7" y="43"/>
                </a:lnTo>
                <a:lnTo>
                  <a:pt x="8" y="42"/>
                </a:lnTo>
                <a:lnTo>
                  <a:pt x="12" y="42"/>
                </a:lnTo>
                <a:lnTo>
                  <a:pt x="15" y="33"/>
                </a:lnTo>
                <a:lnTo>
                  <a:pt x="18" y="36"/>
                </a:lnTo>
                <a:lnTo>
                  <a:pt x="20" y="39"/>
                </a:lnTo>
                <a:lnTo>
                  <a:pt x="19" y="43"/>
                </a:lnTo>
                <a:lnTo>
                  <a:pt x="18" y="49"/>
                </a:lnTo>
                <a:lnTo>
                  <a:pt x="26" y="55"/>
                </a:lnTo>
                <a:lnTo>
                  <a:pt x="28" y="57"/>
                </a:lnTo>
                <a:lnTo>
                  <a:pt x="28" y="58"/>
                </a:lnTo>
                <a:lnTo>
                  <a:pt x="27" y="60"/>
                </a:lnTo>
                <a:lnTo>
                  <a:pt x="25" y="61"/>
                </a:lnTo>
                <a:lnTo>
                  <a:pt x="25" y="63"/>
                </a:lnTo>
                <a:lnTo>
                  <a:pt x="32" y="68"/>
                </a:lnTo>
                <a:lnTo>
                  <a:pt x="33" y="68"/>
                </a:lnTo>
                <a:lnTo>
                  <a:pt x="35" y="68"/>
                </a:lnTo>
                <a:lnTo>
                  <a:pt x="36" y="70"/>
                </a:lnTo>
                <a:lnTo>
                  <a:pt x="37" y="71"/>
                </a:lnTo>
                <a:lnTo>
                  <a:pt x="39" y="72"/>
                </a:lnTo>
                <a:lnTo>
                  <a:pt x="42" y="72"/>
                </a:lnTo>
                <a:lnTo>
                  <a:pt x="46" y="71"/>
                </a:lnTo>
                <a:lnTo>
                  <a:pt x="51" y="78"/>
                </a:lnTo>
                <a:lnTo>
                  <a:pt x="58" y="85"/>
                </a:lnTo>
                <a:lnTo>
                  <a:pt x="63" y="87"/>
                </a:lnTo>
                <a:lnTo>
                  <a:pt x="65" y="87"/>
                </a:lnTo>
                <a:lnTo>
                  <a:pt x="67" y="88"/>
                </a:lnTo>
                <a:lnTo>
                  <a:pt x="69" y="90"/>
                </a:lnTo>
                <a:lnTo>
                  <a:pt x="70" y="92"/>
                </a:lnTo>
                <a:lnTo>
                  <a:pt x="72" y="94"/>
                </a:lnTo>
                <a:lnTo>
                  <a:pt x="76" y="95"/>
                </a:lnTo>
                <a:lnTo>
                  <a:pt x="77" y="95"/>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847" name="Freeform 611"/>
          <p:cNvSpPr>
            <a:spLocks noEditPoints="1"/>
          </p:cNvSpPr>
          <p:nvPr/>
        </p:nvSpPr>
        <p:spPr bwMode="auto">
          <a:xfrm>
            <a:off x="3248025" y="4787900"/>
            <a:ext cx="549275" cy="114300"/>
          </a:xfrm>
          <a:custGeom>
            <a:avLst/>
            <a:gdLst>
              <a:gd name="T0" fmla="*/ 2147483647 w 360"/>
              <a:gd name="T1" fmla="*/ 2147483647 h 81"/>
              <a:gd name="T2" fmla="*/ 2147483647 w 360"/>
              <a:gd name="T3" fmla="*/ 2147483647 h 81"/>
              <a:gd name="T4" fmla="*/ 2147483647 w 360"/>
              <a:gd name="T5" fmla="*/ 2147483647 h 81"/>
              <a:gd name="T6" fmla="*/ 2147483647 w 360"/>
              <a:gd name="T7" fmla="*/ 2147483647 h 81"/>
              <a:gd name="T8" fmla="*/ 2147483647 w 360"/>
              <a:gd name="T9" fmla="*/ 2147483647 h 81"/>
              <a:gd name="T10" fmla="*/ 2147483647 w 360"/>
              <a:gd name="T11" fmla="*/ 2147483647 h 81"/>
              <a:gd name="T12" fmla="*/ 2147483647 w 360"/>
              <a:gd name="T13" fmla="*/ 0 h 81"/>
              <a:gd name="T14" fmla="*/ 2147483647 w 360"/>
              <a:gd name="T15" fmla="*/ 2147483647 h 81"/>
              <a:gd name="T16" fmla="*/ 2147483647 w 360"/>
              <a:gd name="T17" fmla="*/ 2147483647 h 81"/>
              <a:gd name="T18" fmla="*/ 2147483647 w 360"/>
              <a:gd name="T19" fmla="*/ 2147483647 h 81"/>
              <a:gd name="T20" fmla="*/ 2147483647 w 360"/>
              <a:gd name="T21" fmla="*/ 2147483647 h 81"/>
              <a:gd name="T22" fmla="*/ 2147483647 w 360"/>
              <a:gd name="T23" fmla="*/ 2147483647 h 81"/>
              <a:gd name="T24" fmla="*/ 2147483647 w 360"/>
              <a:gd name="T25" fmla="*/ 2147483647 h 81"/>
              <a:gd name="T26" fmla="*/ 2147483647 w 360"/>
              <a:gd name="T27" fmla="*/ 2147483647 h 81"/>
              <a:gd name="T28" fmla="*/ 2147483647 w 360"/>
              <a:gd name="T29" fmla="*/ 2147483647 h 81"/>
              <a:gd name="T30" fmla="*/ 2147483647 w 360"/>
              <a:gd name="T31" fmla="*/ 2147483647 h 81"/>
              <a:gd name="T32" fmla="*/ 2147483647 w 360"/>
              <a:gd name="T33" fmla="*/ 2147483647 h 81"/>
              <a:gd name="T34" fmla="*/ 2147483647 w 360"/>
              <a:gd name="T35" fmla="*/ 2147483647 h 81"/>
              <a:gd name="T36" fmla="*/ 2147483647 w 360"/>
              <a:gd name="T37" fmla="*/ 2147483647 h 81"/>
              <a:gd name="T38" fmla="*/ 2147483647 w 360"/>
              <a:gd name="T39" fmla="*/ 2147483647 h 81"/>
              <a:gd name="T40" fmla="*/ 2147483647 w 360"/>
              <a:gd name="T41" fmla="*/ 2147483647 h 81"/>
              <a:gd name="T42" fmla="*/ 2147483647 w 360"/>
              <a:gd name="T43" fmla="*/ 2147483647 h 81"/>
              <a:gd name="T44" fmla="*/ 2147483647 w 360"/>
              <a:gd name="T45" fmla="*/ 2147483647 h 81"/>
              <a:gd name="T46" fmla="*/ 2147483647 w 360"/>
              <a:gd name="T47" fmla="*/ 2147483647 h 81"/>
              <a:gd name="T48" fmla="*/ 2147483647 w 360"/>
              <a:gd name="T49" fmla="*/ 2147483647 h 81"/>
              <a:gd name="T50" fmla="*/ 2147483647 w 360"/>
              <a:gd name="T51" fmla="*/ 2147483647 h 81"/>
              <a:gd name="T52" fmla="*/ 2147483647 w 360"/>
              <a:gd name="T53" fmla="*/ 2147483647 h 81"/>
              <a:gd name="T54" fmla="*/ 2147483647 w 360"/>
              <a:gd name="T55" fmla="*/ 2147483647 h 81"/>
              <a:gd name="T56" fmla="*/ 2147483647 w 360"/>
              <a:gd name="T57" fmla="*/ 2147483647 h 81"/>
              <a:gd name="T58" fmla="*/ 2147483647 w 360"/>
              <a:gd name="T59" fmla="*/ 0 h 81"/>
              <a:gd name="T60" fmla="*/ 2147483647 w 360"/>
              <a:gd name="T61" fmla="*/ 2147483647 h 81"/>
              <a:gd name="T62" fmla="*/ 2147483647 w 360"/>
              <a:gd name="T63" fmla="*/ 2147483647 h 81"/>
              <a:gd name="T64" fmla="*/ 2147483647 w 360"/>
              <a:gd name="T65" fmla="*/ 2147483647 h 81"/>
              <a:gd name="T66" fmla="*/ 2147483647 w 360"/>
              <a:gd name="T67" fmla="*/ 2147483647 h 81"/>
              <a:gd name="T68" fmla="*/ 0 w 360"/>
              <a:gd name="T69" fmla="*/ 2147483647 h 81"/>
              <a:gd name="T70" fmla="*/ 2147483647 w 360"/>
              <a:gd name="T71" fmla="*/ 2147483647 h 81"/>
              <a:gd name="T72" fmla="*/ 2147483647 w 360"/>
              <a:gd name="T73" fmla="*/ 2147483647 h 81"/>
              <a:gd name="T74" fmla="*/ 2147483647 w 360"/>
              <a:gd name="T75" fmla="*/ 2147483647 h 81"/>
              <a:gd name="T76" fmla="*/ 2147483647 w 360"/>
              <a:gd name="T77" fmla="*/ 2147483647 h 81"/>
              <a:gd name="T78" fmla="*/ 2147483647 w 360"/>
              <a:gd name="T79" fmla="*/ 2147483647 h 81"/>
              <a:gd name="T80" fmla="*/ 2147483647 w 360"/>
              <a:gd name="T81" fmla="*/ 2147483647 h 81"/>
              <a:gd name="T82" fmla="*/ 2147483647 w 360"/>
              <a:gd name="T83" fmla="*/ 2147483647 h 8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0"/>
              <a:gd name="T127" fmla="*/ 0 h 81"/>
              <a:gd name="T128" fmla="*/ 360 w 360"/>
              <a:gd name="T129" fmla="*/ 81 h 8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0" h="81">
                <a:moveTo>
                  <a:pt x="351" y="72"/>
                </a:moveTo>
                <a:lnTo>
                  <a:pt x="351" y="72"/>
                </a:lnTo>
                <a:lnTo>
                  <a:pt x="351" y="73"/>
                </a:lnTo>
                <a:lnTo>
                  <a:pt x="351" y="76"/>
                </a:lnTo>
                <a:lnTo>
                  <a:pt x="356" y="80"/>
                </a:lnTo>
                <a:lnTo>
                  <a:pt x="356" y="81"/>
                </a:lnTo>
                <a:lnTo>
                  <a:pt x="358" y="81"/>
                </a:lnTo>
                <a:lnTo>
                  <a:pt x="358" y="80"/>
                </a:lnTo>
                <a:lnTo>
                  <a:pt x="360" y="78"/>
                </a:lnTo>
                <a:lnTo>
                  <a:pt x="360" y="77"/>
                </a:lnTo>
                <a:lnTo>
                  <a:pt x="359" y="76"/>
                </a:lnTo>
                <a:lnTo>
                  <a:pt x="359" y="73"/>
                </a:lnTo>
                <a:lnTo>
                  <a:pt x="351" y="72"/>
                </a:lnTo>
                <a:close/>
                <a:moveTo>
                  <a:pt x="34" y="0"/>
                </a:moveTo>
                <a:lnTo>
                  <a:pt x="34" y="0"/>
                </a:lnTo>
                <a:lnTo>
                  <a:pt x="27" y="3"/>
                </a:lnTo>
                <a:lnTo>
                  <a:pt x="27" y="5"/>
                </a:lnTo>
                <a:lnTo>
                  <a:pt x="28" y="7"/>
                </a:lnTo>
                <a:lnTo>
                  <a:pt x="28" y="8"/>
                </a:lnTo>
                <a:lnTo>
                  <a:pt x="28" y="9"/>
                </a:lnTo>
                <a:lnTo>
                  <a:pt x="24" y="9"/>
                </a:lnTo>
                <a:lnTo>
                  <a:pt x="23" y="10"/>
                </a:lnTo>
                <a:lnTo>
                  <a:pt x="22" y="12"/>
                </a:lnTo>
                <a:lnTo>
                  <a:pt x="18" y="17"/>
                </a:lnTo>
                <a:lnTo>
                  <a:pt x="17" y="17"/>
                </a:lnTo>
                <a:lnTo>
                  <a:pt x="17" y="19"/>
                </a:lnTo>
                <a:lnTo>
                  <a:pt x="17" y="22"/>
                </a:lnTo>
                <a:lnTo>
                  <a:pt x="21" y="23"/>
                </a:lnTo>
                <a:lnTo>
                  <a:pt x="23" y="24"/>
                </a:lnTo>
                <a:lnTo>
                  <a:pt x="24" y="23"/>
                </a:lnTo>
                <a:lnTo>
                  <a:pt x="23" y="23"/>
                </a:lnTo>
                <a:lnTo>
                  <a:pt x="22" y="23"/>
                </a:lnTo>
                <a:lnTo>
                  <a:pt x="22" y="21"/>
                </a:lnTo>
                <a:lnTo>
                  <a:pt x="23" y="19"/>
                </a:lnTo>
                <a:lnTo>
                  <a:pt x="24" y="19"/>
                </a:lnTo>
                <a:lnTo>
                  <a:pt x="24" y="18"/>
                </a:lnTo>
                <a:lnTo>
                  <a:pt x="29" y="18"/>
                </a:lnTo>
                <a:lnTo>
                  <a:pt x="34" y="19"/>
                </a:lnTo>
                <a:lnTo>
                  <a:pt x="31" y="12"/>
                </a:lnTo>
                <a:lnTo>
                  <a:pt x="37" y="14"/>
                </a:lnTo>
                <a:lnTo>
                  <a:pt x="40" y="14"/>
                </a:lnTo>
                <a:lnTo>
                  <a:pt x="43" y="11"/>
                </a:lnTo>
                <a:lnTo>
                  <a:pt x="44" y="9"/>
                </a:lnTo>
                <a:lnTo>
                  <a:pt x="47" y="10"/>
                </a:lnTo>
                <a:lnTo>
                  <a:pt x="48" y="10"/>
                </a:lnTo>
                <a:lnTo>
                  <a:pt x="49" y="10"/>
                </a:lnTo>
                <a:lnTo>
                  <a:pt x="50" y="8"/>
                </a:lnTo>
                <a:lnTo>
                  <a:pt x="48" y="8"/>
                </a:lnTo>
                <a:lnTo>
                  <a:pt x="45" y="7"/>
                </a:lnTo>
                <a:lnTo>
                  <a:pt x="45" y="2"/>
                </a:lnTo>
                <a:lnTo>
                  <a:pt x="44" y="2"/>
                </a:lnTo>
                <a:lnTo>
                  <a:pt x="43" y="3"/>
                </a:lnTo>
                <a:lnTo>
                  <a:pt x="44" y="3"/>
                </a:lnTo>
                <a:lnTo>
                  <a:pt x="40" y="7"/>
                </a:lnTo>
                <a:lnTo>
                  <a:pt x="38" y="5"/>
                </a:lnTo>
                <a:lnTo>
                  <a:pt x="37" y="4"/>
                </a:lnTo>
                <a:lnTo>
                  <a:pt x="37" y="3"/>
                </a:lnTo>
                <a:lnTo>
                  <a:pt x="38" y="2"/>
                </a:lnTo>
                <a:lnTo>
                  <a:pt x="38" y="1"/>
                </a:lnTo>
                <a:lnTo>
                  <a:pt x="36" y="0"/>
                </a:lnTo>
                <a:lnTo>
                  <a:pt x="34" y="0"/>
                </a:lnTo>
                <a:close/>
                <a:moveTo>
                  <a:pt x="6" y="0"/>
                </a:moveTo>
                <a:lnTo>
                  <a:pt x="6" y="0"/>
                </a:lnTo>
                <a:lnTo>
                  <a:pt x="6" y="2"/>
                </a:lnTo>
                <a:lnTo>
                  <a:pt x="7" y="4"/>
                </a:lnTo>
                <a:lnTo>
                  <a:pt x="6" y="5"/>
                </a:lnTo>
                <a:lnTo>
                  <a:pt x="4" y="7"/>
                </a:lnTo>
                <a:lnTo>
                  <a:pt x="8" y="7"/>
                </a:lnTo>
                <a:lnTo>
                  <a:pt x="8" y="10"/>
                </a:lnTo>
                <a:lnTo>
                  <a:pt x="1" y="15"/>
                </a:lnTo>
                <a:lnTo>
                  <a:pt x="0" y="16"/>
                </a:lnTo>
                <a:lnTo>
                  <a:pt x="0" y="17"/>
                </a:lnTo>
                <a:lnTo>
                  <a:pt x="0" y="19"/>
                </a:lnTo>
                <a:lnTo>
                  <a:pt x="2" y="21"/>
                </a:lnTo>
                <a:lnTo>
                  <a:pt x="4" y="18"/>
                </a:lnTo>
                <a:lnTo>
                  <a:pt x="6" y="17"/>
                </a:lnTo>
                <a:lnTo>
                  <a:pt x="7" y="16"/>
                </a:lnTo>
                <a:lnTo>
                  <a:pt x="7" y="15"/>
                </a:lnTo>
                <a:lnTo>
                  <a:pt x="8" y="15"/>
                </a:lnTo>
                <a:lnTo>
                  <a:pt x="10" y="15"/>
                </a:lnTo>
                <a:lnTo>
                  <a:pt x="11" y="15"/>
                </a:lnTo>
                <a:lnTo>
                  <a:pt x="14" y="15"/>
                </a:lnTo>
                <a:lnTo>
                  <a:pt x="15" y="11"/>
                </a:lnTo>
                <a:lnTo>
                  <a:pt x="17" y="7"/>
                </a:lnTo>
                <a:lnTo>
                  <a:pt x="21" y="7"/>
                </a:lnTo>
                <a:lnTo>
                  <a:pt x="24" y="1"/>
                </a:lnTo>
                <a:lnTo>
                  <a:pt x="14" y="1"/>
                </a:lnTo>
                <a:lnTo>
                  <a:pt x="6" y="0"/>
                </a:lnTo>
                <a:close/>
              </a:path>
            </a:pathLst>
          </a:custGeom>
          <a:noFill/>
          <a:ln w="3175">
            <a:solidFill>
              <a:schemeClr val="bg1">
                <a:lumMod val="75000"/>
              </a:schemeClr>
            </a:solidFill>
            <a:round/>
            <a:headEnd/>
            <a:tailEnd/>
          </a:ln>
        </p:spPr>
        <p:txBody>
          <a:bodyPr/>
          <a:lstStyle/>
          <a:p>
            <a:pPr>
              <a:defRPr/>
            </a:pPr>
            <a:endParaRPr lang="nl-BE">
              <a:latin typeface="Times New Roman" pitchFamily="-65" charset="0"/>
              <a:ea typeface="ＭＳ Ｐゴシック" pitchFamily="-65" charset="-128"/>
            </a:endParaRPr>
          </a:p>
        </p:txBody>
      </p:sp>
      <p:sp>
        <p:nvSpPr>
          <p:cNvPr id="26808" name="Freeform 624"/>
          <p:cNvSpPr>
            <a:spLocks/>
          </p:cNvSpPr>
          <p:nvPr/>
        </p:nvSpPr>
        <p:spPr bwMode="auto">
          <a:xfrm>
            <a:off x="4692650" y="2109788"/>
            <a:ext cx="14288" cy="26987"/>
          </a:xfrm>
          <a:custGeom>
            <a:avLst/>
            <a:gdLst>
              <a:gd name="T0" fmla="*/ 2147483647 w 9"/>
              <a:gd name="T1" fmla="*/ 2147483647 h 18"/>
              <a:gd name="T2" fmla="*/ 2147483647 w 9"/>
              <a:gd name="T3" fmla="*/ 2147483647 h 18"/>
              <a:gd name="T4" fmla="*/ 0 w 9"/>
              <a:gd name="T5" fmla="*/ 2147483647 h 18"/>
              <a:gd name="T6" fmla="*/ 0 w 9"/>
              <a:gd name="T7" fmla="*/ 2147483647 h 18"/>
              <a:gd name="T8" fmla="*/ 2147483647 w 9"/>
              <a:gd name="T9" fmla="*/ 2147483647 h 18"/>
              <a:gd name="T10" fmla="*/ 2147483647 w 9"/>
              <a:gd name="T11" fmla="*/ 2147483647 h 18"/>
              <a:gd name="T12" fmla="*/ 2147483647 w 9"/>
              <a:gd name="T13" fmla="*/ 2147483647 h 18"/>
              <a:gd name="T14" fmla="*/ 2147483647 w 9"/>
              <a:gd name="T15" fmla="*/ 2147483647 h 18"/>
              <a:gd name="T16" fmla="*/ 2147483647 w 9"/>
              <a:gd name="T17" fmla="*/ 2147483647 h 18"/>
              <a:gd name="T18" fmla="*/ 2147483647 w 9"/>
              <a:gd name="T19" fmla="*/ 0 h 18"/>
              <a:gd name="T20" fmla="*/ 2147483647 w 9"/>
              <a:gd name="T21" fmla="*/ 0 h 18"/>
              <a:gd name="T22" fmla="*/ 2147483647 w 9"/>
              <a:gd name="T23" fmla="*/ 0 h 18"/>
              <a:gd name="T24" fmla="*/ 2147483647 w 9"/>
              <a:gd name="T25" fmla="*/ 2147483647 h 18"/>
              <a:gd name="T26" fmla="*/ 2147483647 w 9"/>
              <a:gd name="T27" fmla="*/ 2147483647 h 18"/>
              <a:gd name="T28" fmla="*/ 2147483647 w 9"/>
              <a:gd name="T29" fmla="*/ 2147483647 h 18"/>
              <a:gd name="T30" fmla="*/ 2147483647 w 9"/>
              <a:gd name="T31" fmla="*/ 2147483647 h 18"/>
              <a:gd name="T32" fmla="*/ 2147483647 w 9"/>
              <a:gd name="T33" fmla="*/ 2147483647 h 18"/>
              <a:gd name="T34" fmla="*/ 2147483647 w 9"/>
              <a:gd name="T35" fmla="*/ 2147483647 h 18"/>
              <a:gd name="T36" fmla="*/ 2147483647 w 9"/>
              <a:gd name="T37" fmla="*/ 2147483647 h 18"/>
              <a:gd name="T38" fmla="*/ 2147483647 w 9"/>
              <a:gd name="T39" fmla="*/ 2147483647 h 18"/>
              <a:gd name="T40" fmla="*/ 2147483647 w 9"/>
              <a:gd name="T41" fmla="*/ 2147483647 h 18"/>
              <a:gd name="T42" fmla="*/ 2147483647 w 9"/>
              <a:gd name="T43" fmla="*/ 2147483647 h 18"/>
              <a:gd name="T44" fmla="*/ 2147483647 w 9"/>
              <a:gd name="T45" fmla="*/ 2147483647 h 18"/>
              <a:gd name="T46" fmla="*/ 2147483647 w 9"/>
              <a:gd name="T47" fmla="*/ 2147483647 h 18"/>
              <a:gd name="T48" fmla="*/ 2147483647 w 9"/>
              <a:gd name="T49" fmla="*/ 2147483647 h 18"/>
              <a:gd name="T50" fmla="*/ 0 w 9"/>
              <a:gd name="T51" fmla="*/ 2147483647 h 18"/>
              <a:gd name="T52" fmla="*/ 2147483647 w 9"/>
              <a:gd name="T53" fmla="*/ 2147483647 h 18"/>
              <a:gd name="T54" fmla="*/ 2147483647 w 9"/>
              <a:gd name="T55" fmla="*/ 2147483647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
              <a:gd name="T85" fmla="*/ 0 h 18"/>
              <a:gd name="T86" fmla="*/ 9 w 9"/>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 h="18">
                <a:moveTo>
                  <a:pt x="1" y="11"/>
                </a:moveTo>
                <a:lnTo>
                  <a:pt x="1" y="11"/>
                </a:lnTo>
                <a:lnTo>
                  <a:pt x="0" y="10"/>
                </a:lnTo>
                <a:lnTo>
                  <a:pt x="0" y="9"/>
                </a:lnTo>
                <a:lnTo>
                  <a:pt x="1" y="6"/>
                </a:lnTo>
                <a:lnTo>
                  <a:pt x="1" y="5"/>
                </a:lnTo>
                <a:lnTo>
                  <a:pt x="1" y="3"/>
                </a:lnTo>
                <a:lnTo>
                  <a:pt x="1" y="2"/>
                </a:lnTo>
                <a:lnTo>
                  <a:pt x="5" y="0"/>
                </a:lnTo>
                <a:lnTo>
                  <a:pt x="7" y="5"/>
                </a:lnTo>
                <a:lnTo>
                  <a:pt x="9" y="7"/>
                </a:lnTo>
                <a:lnTo>
                  <a:pt x="8" y="10"/>
                </a:lnTo>
                <a:lnTo>
                  <a:pt x="7" y="13"/>
                </a:lnTo>
                <a:lnTo>
                  <a:pt x="7" y="17"/>
                </a:lnTo>
                <a:lnTo>
                  <a:pt x="8" y="18"/>
                </a:lnTo>
                <a:lnTo>
                  <a:pt x="2" y="17"/>
                </a:lnTo>
                <a:lnTo>
                  <a:pt x="1" y="16"/>
                </a:lnTo>
                <a:lnTo>
                  <a:pt x="0" y="13"/>
                </a:lnTo>
                <a:lnTo>
                  <a:pt x="1" y="11"/>
                </a:lnTo>
                <a:close/>
              </a:path>
            </a:pathLst>
          </a:custGeom>
          <a:solidFill>
            <a:srgbClr val="008000"/>
          </a:solidFill>
          <a:ln w="3175">
            <a:solidFill>
              <a:srgbClr val="008000"/>
            </a:solidFill>
            <a:round/>
            <a:headEnd/>
            <a:tailEnd/>
          </a:ln>
        </p:spPr>
        <p:txBody>
          <a:bodyPr/>
          <a:lstStyle/>
          <a:p>
            <a:endParaRPr lang="nl-BE"/>
          </a:p>
        </p:txBody>
      </p:sp>
      <p:sp>
        <p:nvSpPr>
          <p:cNvPr id="1313" name="Rectangle 1312"/>
          <p:cNvSpPr/>
          <p:nvPr/>
        </p:nvSpPr>
        <p:spPr bwMode="auto">
          <a:xfrm>
            <a:off x="190500" y="685800"/>
            <a:ext cx="8750300" cy="4483100"/>
          </a:xfrm>
          <a:prstGeom prst="rect">
            <a:avLst/>
          </a:prstGeom>
          <a:noFill/>
          <a:ln w="9525" cap="flat" cmpd="sng" algn="ctr">
            <a:solidFill>
              <a:schemeClr val="bg1">
                <a:lumMod val="65000"/>
              </a:schemeClr>
            </a:solidFill>
            <a:prstDash val="solid"/>
            <a:round/>
            <a:headEnd type="none" w="med" len="med"/>
            <a:tailEnd type="none" w="med" len="med"/>
          </a:ln>
          <a:effectLst/>
          <a:scene3d>
            <a:camera prst="legacyObliqueTopRight"/>
            <a:lightRig rig="legacyFlat3" dir="b"/>
          </a:scene3d>
          <a:sp3d prstMaterial="legacyMatte">
            <a:bevelT w="0" h="0" prst="angle"/>
            <a:bevelB w="0" h="0" prst="angle"/>
            <a:extrusionClr>
              <a:srgbClr val="82786F"/>
            </a:extrusionClr>
          </a:sp3d>
        </p:spPr>
        <p:txBody>
          <a:bodyPr lIns="45720" rIns="45720" anchor="ctr" anchorCtr="1"/>
          <a:lstStyle/>
          <a:p>
            <a:pPr>
              <a:defRPr/>
            </a:pPr>
            <a:endParaRPr lang="en-US" sz="1800" b="0">
              <a:latin typeface="Arial" charset="0"/>
              <a:ea typeface="+mn-ea"/>
            </a:endParaRPr>
          </a:p>
        </p:txBody>
      </p:sp>
      <p:sp>
        <p:nvSpPr>
          <p:cNvPr id="26810" name="Text Box 620"/>
          <p:cNvSpPr txBox="1">
            <a:spLocks noChangeArrowheads="1"/>
          </p:cNvSpPr>
          <p:nvPr/>
        </p:nvSpPr>
        <p:spPr bwMode="auto">
          <a:xfrm>
            <a:off x="7200900" y="5324475"/>
            <a:ext cx="1727200" cy="123825"/>
          </a:xfrm>
          <a:prstGeom prst="rect">
            <a:avLst/>
          </a:prstGeom>
          <a:solidFill>
            <a:srgbClr val="AFDAB0"/>
          </a:solidFill>
          <a:ln w="9525">
            <a:noFill/>
            <a:miter lim="800000"/>
            <a:headEnd/>
            <a:tailEnd/>
          </a:ln>
        </p:spPr>
        <p:txBody>
          <a:bodyPr lIns="0" tIns="0" rIns="0" bIns="0" anchor="ctr" anchorCtr="1">
            <a:spAutoFit/>
          </a:bodyPr>
          <a:lstStyle/>
          <a:p>
            <a:pPr algn="ctr"/>
            <a:r>
              <a:rPr lang="nl-BE" sz="800">
                <a:solidFill>
                  <a:srgbClr val="FFFFFF"/>
                </a:solidFill>
                <a:latin typeface="Arial" charset="0"/>
                <a:cs typeface="Times New Roman" charset="0"/>
              </a:rPr>
              <a:t>SAP Only country availability</a:t>
            </a:r>
            <a:endParaRPr lang="en-GB" sz="800">
              <a:solidFill>
                <a:srgbClr val="FFFFFF"/>
              </a:solidFill>
              <a:latin typeface="Arial" charset="0"/>
              <a:cs typeface="Times New Roman" charset="0"/>
            </a:endParaRPr>
          </a:p>
        </p:txBody>
      </p:sp>
      <p:sp>
        <p:nvSpPr>
          <p:cNvPr id="26811" name="Text Box 620"/>
          <p:cNvSpPr txBox="1">
            <a:spLocks noChangeArrowheads="1"/>
          </p:cNvSpPr>
          <p:nvPr/>
        </p:nvSpPr>
        <p:spPr bwMode="auto">
          <a:xfrm>
            <a:off x="203200" y="5349875"/>
            <a:ext cx="1727200" cy="123825"/>
          </a:xfrm>
          <a:prstGeom prst="rect">
            <a:avLst/>
          </a:prstGeom>
          <a:solidFill>
            <a:srgbClr val="008000"/>
          </a:solidFill>
          <a:ln w="9525">
            <a:noFill/>
            <a:miter lim="800000"/>
            <a:headEnd/>
            <a:tailEnd/>
          </a:ln>
        </p:spPr>
        <p:txBody>
          <a:bodyPr lIns="0" tIns="0" rIns="0" bIns="0" anchor="ctr" anchorCtr="1">
            <a:spAutoFit/>
          </a:bodyPr>
          <a:lstStyle/>
          <a:p>
            <a:pPr algn="ctr"/>
            <a:r>
              <a:rPr lang="nl-BE" sz="800">
                <a:solidFill>
                  <a:srgbClr val="FFFFFF"/>
                </a:solidFill>
                <a:latin typeface="Arial" charset="0"/>
                <a:cs typeface="Times New Roman" charset="0"/>
              </a:rPr>
              <a:t>euHReka Only country availability</a:t>
            </a:r>
            <a:endParaRPr lang="en-GB" sz="800">
              <a:solidFill>
                <a:srgbClr val="FFFFFF"/>
              </a:solidFill>
              <a:latin typeface="Arial" charset="0"/>
              <a:cs typeface="Times New Roman" charset="0"/>
            </a:endParaRPr>
          </a:p>
        </p:txBody>
      </p:sp>
      <p:sp>
        <p:nvSpPr>
          <p:cNvPr id="26812" name="Text Box 616"/>
          <p:cNvSpPr txBox="1">
            <a:spLocks noChangeArrowheads="1"/>
          </p:cNvSpPr>
          <p:nvPr/>
        </p:nvSpPr>
        <p:spPr bwMode="auto">
          <a:xfrm>
            <a:off x="196850" y="5491163"/>
            <a:ext cx="1720850" cy="508000"/>
          </a:xfrm>
          <a:prstGeom prst="rect">
            <a:avLst/>
          </a:prstGeom>
          <a:solidFill>
            <a:srgbClr val="EAEAEA"/>
          </a:solidFill>
          <a:ln w="9525">
            <a:noFill/>
            <a:miter lim="800000"/>
            <a:headEnd/>
            <a:tailEnd/>
          </a:ln>
        </p:spPr>
        <p:txBody>
          <a:bodyPr>
            <a:spAutoFit/>
          </a:bodyPr>
          <a:lstStyle/>
          <a:p>
            <a:pPr>
              <a:buFontTx/>
              <a:buChar char="•"/>
            </a:pPr>
            <a:r>
              <a:rPr lang="de-DE" altLang="ko-KR" sz="900">
                <a:solidFill>
                  <a:srgbClr val="4A3570"/>
                </a:solidFill>
                <a:latin typeface="Arial" charset="0"/>
                <a:ea typeface="굴림" charset="-127"/>
              </a:rPr>
              <a:t> Luxemburg</a:t>
            </a:r>
          </a:p>
          <a:p>
            <a:pPr>
              <a:buFontTx/>
              <a:buChar char="•"/>
            </a:pPr>
            <a:r>
              <a:rPr lang="de-DE" altLang="ko-KR" sz="900">
                <a:solidFill>
                  <a:srgbClr val="4A3570"/>
                </a:solidFill>
                <a:latin typeface="Arial" charset="0"/>
                <a:ea typeface="굴림" charset="-127"/>
              </a:rPr>
              <a:t> Morocco</a:t>
            </a:r>
          </a:p>
          <a:p>
            <a:pPr>
              <a:buFontTx/>
              <a:buChar char="•"/>
            </a:pPr>
            <a:r>
              <a:rPr lang="de-DE" altLang="ko-KR" sz="900">
                <a:solidFill>
                  <a:srgbClr val="4A3570"/>
                </a:solidFill>
                <a:latin typeface="Arial" charset="0"/>
                <a:ea typeface="굴림" charset="-127"/>
              </a:rPr>
              <a:t> UAE</a:t>
            </a:r>
          </a:p>
        </p:txBody>
      </p:sp>
      <p:sp>
        <p:nvSpPr>
          <p:cNvPr id="660" name="Text Box 616"/>
          <p:cNvSpPr txBox="1">
            <a:spLocks noChangeArrowheads="1"/>
          </p:cNvSpPr>
          <p:nvPr/>
        </p:nvSpPr>
        <p:spPr bwMode="auto">
          <a:xfrm>
            <a:off x="7200900" y="5491162"/>
            <a:ext cx="1727200" cy="923330"/>
          </a:xfrm>
          <a:prstGeom prst="rect">
            <a:avLst/>
          </a:prstGeom>
          <a:solidFill>
            <a:srgbClr val="EAEAEA"/>
          </a:solidFill>
          <a:ln w="9525">
            <a:noFill/>
            <a:miter lim="800000"/>
            <a:headEnd/>
            <a:tailEnd/>
          </a:ln>
        </p:spPr>
        <p:txBody>
          <a:bodyPr numCol="2">
            <a:spAutoFit/>
          </a:bodyPr>
          <a:lstStyle/>
          <a:p>
            <a:pPr>
              <a:buFontTx/>
              <a:buChar char="•"/>
              <a:defRPr/>
            </a:pPr>
            <a:r>
              <a:rPr lang="en-US" sz="900" dirty="0">
                <a:solidFill>
                  <a:srgbClr val="4A3570"/>
                </a:solidFill>
                <a:latin typeface="+mn-lt"/>
                <a:ea typeface="+mn-ea"/>
              </a:rPr>
              <a:t> Bulgaria </a:t>
            </a:r>
          </a:p>
          <a:p>
            <a:pPr>
              <a:buFontTx/>
              <a:buChar char="•"/>
              <a:defRPr/>
            </a:pPr>
            <a:r>
              <a:rPr lang="en-US" sz="900" dirty="0">
                <a:solidFill>
                  <a:srgbClr val="4A3570"/>
                </a:solidFill>
                <a:latin typeface="+mn-lt"/>
                <a:ea typeface="+mn-ea"/>
              </a:rPr>
              <a:t> Indonesia </a:t>
            </a:r>
          </a:p>
          <a:p>
            <a:pPr>
              <a:buFontTx/>
              <a:buChar char="•"/>
              <a:defRPr/>
            </a:pPr>
            <a:r>
              <a:rPr lang="en-US" sz="900" dirty="0">
                <a:solidFill>
                  <a:srgbClr val="4A3570"/>
                </a:solidFill>
                <a:latin typeface="+mn-lt"/>
                <a:ea typeface="+mn-ea"/>
              </a:rPr>
              <a:t> Malaysia </a:t>
            </a:r>
          </a:p>
          <a:p>
            <a:pPr>
              <a:buFontTx/>
              <a:buChar char="•"/>
              <a:defRPr/>
            </a:pPr>
            <a:r>
              <a:rPr lang="en-US" sz="900" dirty="0">
                <a:solidFill>
                  <a:srgbClr val="4A3570"/>
                </a:solidFill>
                <a:latin typeface="+mn-lt"/>
                <a:ea typeface="+mn-ea"/>
              </a:rPr>
              <a:t> Philippines </a:t>
            </a:r>
          </a:p>
          <a:p>
            <a:pPr>
              <a:buFontTx/>
              <a:buChar char="•"/>
              <a:defRPr/>
            </a:pPr>
            <a:r>
              <a:rPr lang="en-US" sz="900" dirty="0">
                <a:solidFill>
                  <a:srgbClr val="4A3570"/>
                </a:solidFill>
                <a:latin typeface="+mn-lt"/>
                <a:ea typeface="+mn-ea"/>
              </a:rPr>
              <a:t> Saudi Arabia</a:t>
            </a:r>
          </a:p>
          <a:p>
            <a:pPr>
              <a:buFontTx/>
              <a:buChar char="•"/>
              <a:defRPr/>
            </a:pPr>
            <a:r>
              <a:rPr lang="en-US" sz="900" dirty="0">
                <a:solidFill>
                  <a:srgbClr val="4A3570"/>
                </a:solidFill>
                <a:latin typeface="+mn-lt"/>
                <a:ea typeface="+mn-ea"/>
              </a:rPr>
              <a:t> Slovenia</a:t>
            </a:r>
          </a:p>
          <a:p>
            <a:pPr>
              <a:buFontTx/>
              <a:buChar char="•"/>
              <a:defRPr/>
            </a:pPr>
            <a:r>
              <a:rPr lang="en-US" sz="900" dirty="0">
                <a:solidFill>
                  <a:srgbClr val="4A3570"/>
                </a:solidFill>
                <a:latin typeface="+mn-lt"/>
                <a:ea typeface="+mn-ea"/>
              </a:rPr>
              <a:t> South Korea </a:t>
            </a:r>
          </a:p>
          <a:p>
            <a:pPr>
              <a:buFontTx/>
              <a:buChar char="•"/>
              <a:defRPr/>
            </a:pPr>
            <a:r>
              <a:rPr lang="en-US" sz="900" dirty="0">
                <a:solidFill>
                  <a:srgbClr val="4A3570"/>
                </a:solidFill>
                <a:latin typeface="+mn-lt"/>
                <a:ea typeface="+mn-ea"/>
              </a:rPr>
              <a:t> Thailand</a:t>
            </a:r>
          </a:p>
          <a:p>
            <a:pPr>
              <a:buFontTx/>
              <a:buChar char="•"/>
              <a:defRPr/>
            </a:pPr>
            <a:r>
              <a:rPr lang="en-US" sz="900" dirty="0">
                <a:solidFill>
                  <a:srgbClr val="4A3570"/>
                </a:solidFill>
                <a:latin typeface="+mn-lt"/>
                <a:ea typeface="+mn-ea"/>
              </a:rPr>
              <a:t> Turkey </a:t>
            </a:r>
            <a:endParaRPr lang="de-DE" altLang="ko-KR" sz="900" dirty="0">
              <a:solidFill>
                <a:srgbClr val="4A3570"/>
              </a:solidFill>
              <a:latin typeface="+mn-lt"/>
              <a:ea typeface="굴림" pitchFamily="-65" charset="-127"/>
              <a:cs typeface="굴림" pitchFamily="-65" charset="-127"/>
            </a:endParaRPr>
          </a:p>
        </p:txBody>
      </p:sp>
      <p:grpSp>
        <p:nvGrpSpPr>
          <p:cNvPr id="26814" name="Group 15"/>
          <p:cNvGrpSpPr>
            <a:grpSpLocks/>
          </p:cNvGrpSpPr>
          <p:nvPr/>
        </p:nvGrpSpPr>
        <p:grpSpPr bwMode="auto">
          <a:xfrm>
            <a:off x="254000" y="3225800"/>
            <a:ext cx="2171700" cy="1206500"/>
            <a:chOff x="3857621" y="857232"/>
            <a:chExt cx="4857783" cy="2428892"/>
          </a:xfrm>
        </p:grpSpPr>
        <p:sp>
          <p:nvSpPr>
            <p:cNvPr id="662" name="Rounded Rectangle 661"/>
            <p:cNvSpPr>
              <a:spLocks noChangeArrowheads="1"/>
            </p:cNvSpPr>
            <p:nvPr/>
          </p:nvSpPr>
          <p:spPr bwMode="auto">
            <a:xfrm>
              <a:off x="3857621" y="857232"/>
              <a:ext cx="4857783" cy="2428892"/>
            </a:xfrm>
            <a:prstGeom prst="roundRect">
              <a:avLst>
                <a:gd name="adj" fmla="val 10208"/>
              </a:avLst>
            </a:prstGeom>
            <a:gradFill rotWithShape="1">
              <a:gsLst>
                <a:gs pos="0">
                  <a:srgbClr val="E0E1E2"/>
                </a:gs>
                <a:gs pos="35001">
                  <a:srgbClr val="E9E9EA"/>
                </a:gs>
                <a:gs pos="100000">
                  <a:srgbClr val="F6F7F7"/>
                </a:gs>
              </a:gsLst>
              <a:lin ang="16200000" scaled="1"/>
            </a:gradFill>
            <a:ln w="9525">
              <a:solidFill>
                <a:srgbClr val="B8B9BA"/>
              </a:solidFill>
              <a:round/>
              <a:headEnd/>
              <a:tailEnd/>
            </a:ln>
            <a:effectLst>
              <a:outerShdw blurRad="63500" dist="20000" dir="5400000" rotWithShape="0">
                <a:srgbClr val="000000">
                  <a:alpha val="37999"/>
                </a:srgbClr>
              </a:outerShdw>
            </a:effectLst>
          </p:spPr>
          <p:txBody>
            <a:bodyPr lIns="45720" rIns="45720" anchor="ctr" anchorCtr="1"/>
            <a:lstStyle/>
            <a:p>
              <a:pPr>
                <a:defRPr/>
              </a:pPr>
              <a:endParaRPr lang="nl-BE" sz="1200">
                <a:solidFill>
                  <a:srgbClr val="4A3570"/>
                </a:solidFill>
                <a:latin typeface="Times New Roman" pitchFamily="-65" charset="0"/>
                <a:ea typeface="ＭＳ Ｐゴシック" pitchFamily="-65" charset="-128"/>
              </a:endParaRPr>
            </a:p>
          </p:txBody>
        </p:sp>
        <p:sp>
          <p:nvSpPr>
            <p:cNvPr id="663" name="Text Box 5"/>
            <p:cNvSpPr txBox="1">
              <a:spLocks noChangeArrowheads="1"/>
            </p:cNvSpPr>
            <p:nvPr/>
          </p:nvSpPr>
          <p:spPr bwMode="auto">
            <a:xfrm>
              <a:off x="4070682" y="956306"/>
              <a:ext cx="4573702" cy="1888782"/>
            </a:xfrm>
            <a:prstGeom prst="rect">
              <a:avLst/>
            </a:prstGeom>
            <a:noFill/>
            <a:ln>
              <a:noFill/>
              <a:headEnd/>
              <a:tailEnd/>
            </a:ln>
          </p:spPr>
          <p:style>
            <a:lnRef idx="2">
              <a:schemeClr val="accent3"/>
            </a:lnRef>
            <a:fillRef idx="1">
              <a:schemeClr val="lt1"/>
            </a:fillRef>
            <a:effectRef idx="0">
              <a:schemeClr val="accent3"/>
            </a:effectRef>
            <a:fontRef idx="minor">
              <a:schemeClr val="dk1"/>
            </a:fontRef>
          </p:style>
          <p:txBody>
            <a:bodyPr>
              <a:spAutoFit/>
            </a:bodyPr>
            <a:lstStyle/>
            <a:p>
              <a:pPr>
                <a:spcBef>
                  <a:spcPct val="50000"/>
                </a:spcBef>
                <a:defRPr/>
              </a:pPr>
              <a:r>
                <a:rPr lang="nl-BE" sz="1100">
                  <a:solidFill>
                    <a:srgbClr val="4A3570"/>
                  </a:solidFill>
                  <a:ea typeface="ＭＳ Ｐゴシック" charset="-128"/>
                </a:rPr>
                <a:t>Non euHReka or Non SAP supported payrolls will be supported through our 3</a:t>
              </a:r>
              <a:r>
                <a:rPr lang="nl-BE" sz="1100" baseline="30000">
                  <a:solidFill>
                    <a:srgbClr val="4A3570"/>
                  </a:solidFill>
                  <a:ea typeface="ＭＳ Ｐゴシック" charset="-128"/>
                </a:rPr>
                <a:t>rd</a:t>
              </a:r>
              <a:r>
                <a:rPr lang="nl-BE" sz="1100">
                  <a:solidFill>
                    <a:srgbClr val="4A3570"/>
                  </a:solidFill>
                  <a:ea typeface="ＭＳ Ｐゴシック" charset="-128"/>
                </a:rPr>
                <a:t> party payroll provider BDO ltd.</a:t>
              </a:r>
              <a:endParaRPr lang="en-US" sz="1100">
                <a:solidFill>
                  <a:srgbClr val="4A3570"/>
                </a:solidFill>
                <a:ea typeface="ＭＳ Ｐゴシック" charset="-128"/>
              </a:endParaRPr>
            </a:p>
          </p:txBody>
        </p:sp>
      </p:gr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26"/>
          <p:cNvSpPr>
            <a:spLocks noGrp="1" noChangeArrowheads="1"/>
          </p:cNvSpPr>
          <p:nvPr>
            <p:ph type="title"/>
          </p:nvPr>
        </p:nvSpPr>
        <p:spPr bwMode="auto">
          <a:xfrm>
            <a:off x="184150" y="176213"/>
            <a:ext cx="5530850" cy="388937"/>
          </a:xfrm>
          <a:ln>
            <a:miter lim="800000"/>
            <a:headEnd/>
            <a:tailEnd/>
          </a:ln>
        </p:spPr>
        <p:txBody>
          <a:bodyPr wrap="square" lIns="91440" tIns="45720" rIns="91440" bIns="45720" numCol="1" anchor="t" anchorCtr="0" compatLnSpc="1">
            <a:prstTxWarp prst="textNoShape">
              <a:avLst/>
            </a:prstTxWarp>
          </a:bodyPr>
          <a:lstStyle/>
          <a:p>
            <a:pPr eaLnBrk="1" hangingPunct="1">
              <a:defRPr/>
            </a:pPr>
            <a:r>
              <a:rPr lang="nl-BE" sz="1400" smtClean="0">
                <a:ea typeface="ＭＳ Ｐゴシック" charset="-128"/>
              </a:rPr>
              <a:t>euHReka</a:t>
            </a:r>
            <a:r>
              <a:rPr lang="nl-BE" smtClean="0">
                <a:ea typeface="ＭＳ Ｐゴシック" charset="-128"/>
              </a:rPr>
              <a:t> global language availability</a:t>
            </a:r>
            <a:endParaRPr lang="en-US" smtClean="0">
              <a:ea typeface="ＭＳ Ｐゴシック" charset="-128"/>
            </a:endParaRPr>
          </a:p>
        </p:txBody>
      </p:sp>
      <p:sp>
        <p:nvSpPr>
          <p:cNvPr id="12" name="Text Placeholder 11"/>
          <p:cNvSpPr>
            <a:spLocks noGrp="1"/>
          </p:cNvSpPr>
          <p:nvPr>
            <p:ph type="body" sz="quarter" idx="10"/>
          </p:nvPr>
        </p:nvSpPr>
        <p:spPr>
          <a:xfrm>
            <a:off x="6280150" y="112713"/>
            <a:ext cx="2863850" cy="438150"/>
          </a:xfrm>
        </p:spPr>
        <p:txBody>
          <a:bodyPr/>
          <a:lstStyle/>
          <a:p>
            <a:pPr>
              <a:defRPr/>
            </a:pPr>
            <a:r>
              <a:rPr lang="en-US">
                <a:ea typeface="ＭＳ Ｐゴシック" pitchFamily="-65" charset="-128"/>
              </a:rPr>
              <a:t>the concept</a:t>
            </a:r>
          </a:p>
        </p:txBody>
      </p:sp>
      <p:graphicFrame>
        <p:nvGraphicFramePr>
          <p:cNvPr id="657" name="Table 656"/>
          <p:cNvGraphicFramePr>
            <a:graphicFrameLocks noGrp="1"/>
          </p:cNvGraphicFramePr>
          <p:nvPr/>
        </p:nvGraphicFramePr>
        <p:xfrm>
          <a:off x="1521954" y="908705"/>
          <a:ext cx="3939184" cy="5592894"/>
        </p:xfrm>
        <a:graphic>
          <a:graphicData uri="http://schemas.openxmlformats.org/drawingml/2006/table">
            <a:tbl>
              <a:tblPr>
                <a:effectLst>
                  <a:outerShdw blurRad="50800" dist="38100" dir="2700000">
                    <a:srgbClr val="000000">
                      <a:alpha val="43000"/>
                    </a:srgbClr>
                  </a:outerShdw>
                </a:effectLst>
              </a:tblPr>
              <a:tblGrid>
                <a:gridCol w="541358"/>
                <a:gridCol w="1122086"/>
                <a:gridCol w="1141772"/>
                <a:gridCol w="1133968"/>
              </a:tblGrid>
              <a:tr h="245481">
                <a:tc>
                  <a:txBody>
                    <a:bodyPr/>
                    <a:lstStyle/>
                    <a:p>
                      <a:pPr algn="ctr" fontAlgn="b"/>
                      <a:r>
                        <a:rPr lang="en-US" sz="600" b="0" i="0" u="none" strike="noStrike">
                          <a:latin typeface="Arial"/>
                        </a:rPr>
                        <a:t> </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1" i="0" u="none" strike="noStrike" dirty="0">
                          <a:latin typeface="Arial"/>
                        </a:rPr>
                        <a:t>SAP Available languages</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fontAlgn="b"/>
                      <a:r>
                        <a:rPr lang="en-US" sz="800" b="1" i="0" u="none" strike="noStrike">
                          <a:latin typeface="Arial"/>
                        </a:rPr>
                        <a:t>Installed Languages  backend</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c>
                  <a:txBody>
                    <a:bodyPr/>
                    <a:lstStyle/>
                    <a:p>
                      <a:pPr algn="ctr" fontAlgn="b"/>
                      <a:r>
                        <a:rPr lang="en-US" sz="800" b="1" i="0" u="none" strike="noStrike">
                          <a:latin typeface="Arial"/>
                        </a:rPr>
                        <a:t>Available today in EWS</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C0C0"/>
                    </a:solidFill>
                  </a:tcPr>
                </a:tc>
              </a:tr>
              <a:tr h="127338">
                <a:tc>
                  <a:txBody>
                    <a:bodyPr/>
                    <a:lstStyle/>
                    <a:p>
                      <a:pPr algn="ctr" fontAlgn="b"/>
                      <a:r>
                        <a:rPr lang="en-US" sz="600" b="0" i="0" u="none" strike="noStrike">
                          <a:latin typeface="Arial"/>
                        </a:rPr>
                        <a:t>1</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Afrikaans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2</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Arabic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3</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Bulgarian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4</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Catalan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5</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Chinese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6</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Chinese trad.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7</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Croatian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8</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Customer reserve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9</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Czech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10</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Danish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11</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Dutch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12</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English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13</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Estonian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14</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Finnish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15</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French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16</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German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17</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Greek</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18</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Hebrew</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19</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Hungarian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20</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Icelandic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21</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Indonesian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0">
                <a:tc>
                  <a:txBody>
                    <a:bodyPr/>
                    <a:lstStyle/>
                    <a:p>
                      <a:pPr algn="ctr" fontAlgn="b"/>
                      <a:r>
                        <a:rPr lang="en-US" sz="600" b="0" i="0" u="none" strike="noStrike">
                          <a:latin typeface="Arial"/>
                        </a:rPr>
                        <a:t>22</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Italian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23</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Japanese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24</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Korean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25</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Latvian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26</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Lithuanian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27</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Malaysian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28</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Norwegian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29</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Polish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30</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Portuguese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31</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Romanian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32</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Russian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33</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Serbian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34</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Serbian (Latin)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35</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Slovakian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36</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Slovenian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37</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Spanish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38</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Swedish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a:latin typeface="Arial"/>
                        </a:rPr>
                        <a:t>39</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Thai</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dirty="0">
                          <a:latin typeface="Arial"/>
                        </a:rPr>
                        <a:t>40</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Turkish</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r>
                        <a:rPr lang="en-US" sz="600" b="0" i="0" u="none" strike="noStrike" dirty="0">
                          <a:latin typeface="Arial"/>
                        </a:rPr>
                        <a:t>41</a:t>
                      </a:r>
                    </a:p>
                  </a:txBody>
                  <a:tcPr marL="7117" marR="7117" marT="711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700" b="1" i="0" u="none" strike="noStrike">
                          <a:solidFill>
                            <a:srgbClr val="000000"/>
                          </a:solidFill>
                          <a:latin typeface="Arial"/>
                        </a:rPr>
                        <a:t>Ukrainian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700" b="1" i="0" u="none" strike="noStrike" dirty="0">
                          <a:solidFill>
                            <a:srgbClr val="000000"/>
                          </a:solidFill>
                          <a:latin typeface="Arial"/>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7338">
                <a:tc>
                  <a:txBody>
                    <a:bodyPr/>
                    <a:lstStyle/>
                    <a:p>
                      <a:pPr algn="ctr" fontAlgn="b"/>
                      <a:endParaRPr lang="en-US" sz="600" b="0" i="0" u="none" strike="noStrike" dirty="0">
                        <a:latin typeface="Arial"/>
                      </a:endParaRPr>
                    </a:p>
                  </a:txBody>
                  <a:tcPr marL="7117" marR="7117" marT="711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1" i="0" u="none" strike="noStrike">
                        <a:latin typeface="Arial"/>
                      </a:endParaRPr>
                    </a:p>
                  </a:txBody>
                  <a:tcPr marL="7117" marR="7117" marT="711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800" b="1" i="0" u="none" strike="noStrike">
                          <a:latin typeface="Arial"/>
                        </a:rPr>
                        <a:t>24</a:t>
                      </a:r>
                    </a:p>
                  </a:txBody>
                  <a:tcPr marL="7117" marR="7117" marT="7117"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800" b="1" i="0" u="none" strike="noStrike" dirty="0">
                          <a:latin typeface="Arial"/>
                        </a:rPr>
                        <a:t>9</a:t>
                      </a:r>
                    </a:p>
                  </a:txBody>
                  <a:tcPr marL="7117" marR="7117" marT="7117" marB="0" anchor="b">
                    <a:lnL>
                      <a:noFill/>
                    </a:lnL>
                    <a:lnR>
                      <a:noFill/>
                    </a:lnR>
                    <a:lnT w="6350" cap="flat" cmpd="sng" algn="ctr">
                      <a:solidFill>
                        <a:srgbClr val="000000"/>
                      </a:solidFill>
                      <a:prstDash val="solid"/>
                      <a:round/>
                      <a:headEnd type="none" w="med" len="med"/>
                      <a:tailEnd type="none" w="med" len="med"/>
                    </a:lnT>
                    <a:lnB>
                      <a:noFill/>
                    </a:lnB>
                  </a:tcPr>
                </a:tc>
              </a:tr>
            </a:tbl>
          </a:graphicData>
        </a:graphic>
      </p:graphicFrame>
      <p:sp>
        <p:nvSpPr>
          <p:cNvPr id="27653" name="Text Box 620"/>
          <p:cNvSpPr txBox="1">
            <a:spLocks noChangeArrowheads="1"/>
          </p:cNvSpPr>
          <p:nvPr/>
        </p:nvSpPr>
        <p:spPr bwMode="auto">
          <a:xfrm>
            <a:off x="2044700" y="803275"/>
            <a:ext cx="1143000" cy="369888"/>
          </a:xfrm>
          <a:prstGeom prst="rect">
            <a:avLst/>
          </a:prstGeom>
          <a:solidFill>
            <a:srgbClr val="008000"/>
          </a:solidFill>
          <a:ln w="9525">
            <a:solidFill>
              <a:srgbClr val="000000"/>
            </a:solidFill>
            <a:miter lim="800000"/>
            <a:headEnd/>
            <a:tailEnd/>
          </a:ln>
        </p:spPr>
        <p:txBody>
          <a:bodyPr lIns="0" tIns="0" rIns="0" bIns="0" anchor="ctr" anchorCtr="1">
            <a:spAutoFit/>
          </a:bodyPr>
          <a:lstStyle/>
          <a:p>
            <a:pPr algn="ctr"/>
            <a:r>
              <a:rPr lang="nl-BE" sz="800">
                <a:solidFill>
                  <a:srgbClr val="FFFFFF"/>
                </a:solidFill>
                <a:latin typeface="Arial" charset="0"/>
                <a:cs typeface="Times New Roman" charset="0"/>
              </a:rPr>
              <a:t>SAP </a:t>
            </a:r>
          </a:p>
          <a:p>
            <a:pPr algn="ctr"/>
            <a:r>
              <a:rPr lang="nl-BE" sz="800">
                <a:solidFill>
                  <a:srgbClr val="FFFFFF"/>
                </a:solidFill>
                <a:latin typeface="Arial" charset="0"/>
                <a:cs typeface="Times New Roman" charset="0"/>
              </a:rPr>
              <a:t>Available</a:t>
            </a:r>
          </a:p>
          <a:p>
            <a:pPr algn="ctr"/>
            <a:r>
              <a:rPr lang="nl-BE" sz="800">
                <a:solidFill>
                  <a:srgbClr val="FFFFFF"/>
                </a:solidFill>
                <a:latin typeface="Arial" charset="0"/>
                <a:cs typeface="Times New Roman" charset="0"/>
              </a:rPr>
              <a:t> Languages</a:t>
            </a:r>
            <a:endParaRPr lang="en-GB" sz="800">
              <a:solidFill>
                <a:srgbClr val="FFFFFF"/>
              </a:solidFill>
              <a:latin typeface="Arial" charset="0"/>
              <a:cs typeface="Times New Roman" charset="0"/>
            </a:endParaRPr>
          </a:p>
        </p:txBody>
      </p:sp>
      <p:sp>
        <p:nvSpPr>
          <p:cNvPr id="27654" name="Text Box 620"/>
          <p:cNvSpPr txBox="1">
            <a:spLocks noChangeArrowheads="1"/>
          </p:cNvSpPr>
          <p:nvPr/>
        </p:nvSpPr>
        <p:spPr bwMode="auto">
          <a:xfrm>
            <a:off x="3187700" y="803275"/>
            <a:ext cx="1143000" cy="369888"/>
          </a:xfrm>
          <a:prstGeom prst="rect">
            <a:avLst/>
          </a:prstGeom>
          <a:solidFill>
            <a:srgbClr val="85CD30"/>
          </a:solidFill>
          <a:ln w="9525">
            <a:solidFill>
              <a:srgbClr val="000000"/>
            </a:solidFill>
            <a:miter lim="800000"/>
            <a:headEnd/>
            <a:tailEnd/>
          </a:ln>
        </p:spPr>
        <p:txBody>
          <a:bodyPr lIns="0" tIns="0" rIns="0" bIns="0" anchor="ctr" anchorCtr="1">
            <a:spAutoFit/>
          </a:bodyPr>
          <a:lstStyle/>
          <a:p>
            <a:pPr algn="ctr"/>
            <a:r>
              <a:rPr lang="nl-BE" sz="800">
                <a:solidFill>
                  <a:srgbClr val="FFFFFF"/>
                </a:solidFill>
                <a:latin typeface="Arial" charset="0"/>
                <a:cs typeface="Times New Roman" charset="0"/>
              </a:rPr>
              <a:t>euHReka </a:t>
            </a:r>
          </a:p>
          <a:p>
            <a:pPr algn="ctr"/>
            <a:r>
              <a:rPr lang="nl-BE" sz="800">
                <a:solidFill>
                  <a:srgbClr val="FFFFFF"/>
                </a:solidFill>
                <a:latin typeface="Arial" charset="0"/>
                <a:cs typeface="Times New Roman" charset="0"/>
              </a:rPr>
              <a:t>Installed </a:t>
            </a:r>
          </a:p>
          <a:p>
            <a:pPr algn="ctr"/>
            <a:r>
              <a:rPr lang="nl-BE" sz="800">
                <a:solidFill>
                  <a:srgbClr val="FFFFFF"/>
                </a:solidFill>
                <a:latin typeface="Arial" charset="0"/>
                <a:cs typeface="Times New Roman" charset="0"/>
              </a:rPr>
              <a:t>Languages</a:t>
            </a:r>
            <a:endParaRPr lang="en-GB" sz="800">
              <a:solidFill>
                <a:srgbClr val="FFFFFF"/>
              </a:solidFill>
              <a:latin typeface="Arial" charset="0"/>
              <a:cs typeface="Times New Roman" charset="0"/>
            </a:endParaRPr>
          </a:p>
        </p:txBody>
      </p:sp>
      <p:sp>
        <p:nvSpPr>
          <p:cNvPr id="27655" name="Text Box 620"/>
          <p:cNvSpPr txBox="1">
            <a:spLocks noChangeArrowheads="1"/>
          </p:cNvSpPr>
          <p:nvPr/>
        </p:nvSpPr>
        <p:spPr bwMode="auto">
          <a:xfrm>
            <a:off x="4330700" y="803275"/>
            <a:ext cx="1130300" cy="369888"/>
          </a:xfrm>
          <a:prstGeom prst="rect">
            <a:avLst/>
          </a:prstGeom>
          <a:solidFill>
            <a:srgbClr val="9DD28D"/>
          </a:solidFill>
          <a:ln w="9525">
            <a:solidFill>
              <a:srgbClr val="000000"/>
            </a:solidFill>
            <a:miter lim="800000"/>
            <a:headEnd/>
            <a:tailEnd/>
          </a:ln>
        </p:spPr>
        <p:txBody>
          <a:bodyPr lIns="0" tIns="0" rIns="0" bIns="0" anchor="ctr" anchorCtr="1">
            <a:spAutoFit/>
          </a:bodyPr>
          <a:lstStyle/>
          <a:p>
            <a:pPr algn="ctr"/>
            <a:r>
              <a:rPr lang="nl-BE" sz="800">
                <a:solidFill>
                  <a:srgbClr val="FFFFFF"/>
                </a:solidFill>
                <a:latin typeface="Arial" charset="0"/>
                <a:cs typeface="Times New Roman" charset="0"/>
              </a:rPr>
              <a:t>EWS </a:t>
            </a:r>
          </a:p>
          <a:p>
            <a:pPr algn="ctr"/>
            <a:r>
              <a:rPr lang="nl-BE" sz="800">
                <a:solidFill>
                  <a:srgbClr val="FFFFFF"/>
                </a:solidFill>
                <a:latin typeface="Arial" charset="0"/>
                <a:cs typeface="Times New Roman" charset="0"/>
              </a:rPr>
              <a:t>Installed </a:t>
            </a:r>
          </a:p>
          <a:p>
            <a:pPr algn="ctr"/>
            <a:r>
              <a:rPr lang="nl-BE" sz="800">
                <a:solidFill>
                  <a:srgbClr val="FFFFFF"/>
                </a:solidFill>
                <a:latin typeface="Arial" charset="0"/>
                <a:cs typeface="Times New Roman" charset="0"/>
              </a:rPr>
              <a:t>Languages</a:t>
            </a:r>
            <a:endParaRPr lang="en-GB" sz="800">
              <a:solidFill>
                <a:srgbClr val="FFFFFF"/>
              </a:solidFill>
              <a:latin typeface="Arial" charset="0"/>
              <a:cs typeface="Times New Roman" charset="0"/>
            </a:endParaRPr>
          </a:p>
        </p:txBody>
      </p:sp>
      <p:sp>
        <p:nvSpPr>
          <p:cNvPr id="27656" name="Text Box 620"/>
          <p:cNvSpPr txBox="1">
            <a:spLocks noChangeArrowheads="1"/>
          </p:cNvSpPr>
          <p:nvPr/>
        </p:nvSpPr>
        <p:spPr bwMode="auto">
          <a:xfrm>
            <a:off x="1524000" y="803275"/>
            <a:ext cx="533400" cy="369888"/>
          </a:xfrm>
          <a:prstGeom prst="rect">
            <a:avLst/>
          </a:prstGeom>
          <a:solidFill>
            <a:srgbClr val="9DD28D"/>
          </a:solidFill>
          <a:ln w="9525">
            <a:solidFill>
              <a:srgbClr val="000000"/>
            </a:solidFill>
            <a:miter lim="800000"/>
            <a:headEnd/>
            <a:tailEnd/>
          </a:ln>
        </p:spPr>
        <p:txBody>
          <a:bodyPr lIns="0" tIns="0" rIns="0" bIns="0" anchor="ctr" anchorCtr="1">
            <a:spAutoFit/>
          </a:bodyPr>
          <a:lstStyle/>
          <a:p>
            <a:pPr algn="ctr"/>
            <a:endParaRPr lang="en-GB" sz="800">
              <a:solidFill>
                <a:srgbClr val="FFFFFF"/>
              </a:solidFill>
              <a:latin typeface="Arial" charset="0"/>
              <a:cs typeface="Times New Roman" charset="0"/>
            </a:endParaRPr>
          </a:p>
          <a:p>
            <a:pPr algn="ctr"/>
            <a:endParaRPr lang="en-GB" sz="800">
              <a:solidFill>
                <a:srgbClr val="FFFFFF"/>
              </a:solidFill>
              <a:latin typeface="Arial" charset="0"/>
              <a:cs typeface="Times New Roman" charset="0"/>
            </a:endParaRPr>
          </a:p>
          <a:p>
            <a:pPr algn="ctr"/>
            <a:endParaRPr lang="en-GB" sz="800">
              <a:solidFill>
                <a:srgbClr val="FFFFFF"/>
              </a:solidFill>
              <a:latin typeface="Arial" charset="0"/>
              <a:cs typeface="Times New Roman" charset="0"/>
            </a:endParaRPr>
          </a:p>
        </p:txBody>
      </p:sp>
      <p:grpSp>
        <p:nvGrpSpPr>
          <p:cNvPr id="27657" name="Group 15"/>
          <p:cNvGrpSpPr>
            <a:grpSpLocks/>
          </p:cNvGrpSpPr>
          <p:nvPr/>
        </p:nvGrpSpPr>
        <p:grpSpPr bwMode="auto">
          <a:xfrm>
            <a:off x="5918200" y="1854201"/>
            <a:ext cx="2946400" cy="671286"/>
            <a:chOff x="3857621" y="857232"/>
            <a:chExt cx="4857783" cy="2428892"/>
          </a:xfrm>
        </p:grpSpPr>
        <p:sp>
          <p:nvSpPr>
            <p:cNvPr id="665" name="Rounded Rectangle 664"/>
            <p:cNvSpPr>
              <a:spLocks noChangeArrowheads="1"/>
            </p:cNvSpPr>
            <p:nvPr/>
          </p:nvSpPr>
          <p:spPr bwMode="auto">
            <a:xfrm>
              <a:off x="3857621" y="857232"/>
              <a:ext cx="4857783" cy="2428892"/>
            </a:xfrm>
            <a:prstGeom prst="roundRect">
              <a:avLst>
                <a:gd name="adj" fmla="val 10208"/>
              </a:avLst>
            </a:prstGeom>
            <a:gradFill rotWithShape="1">
              <a:gsLst>
                <a:gs pos="0">
                  <a:srgbClr val="E0E1E2"/>
                </a:gs>
                <a:gs pos="35001">
                  <a:srgbClr val="E9E9EA"/>
                </a:gs>
                <a:gs pos="100000">
                  <a:srgbClr val="F6F7F7"/>
                </a:gs>
              </a:gsLst>
              <a:lin ang="16200000" scaled="1"/>
            </a:gradFill>
            <a:ln w="9525">
              <a:solidFill>
                <a:srgbClr val="B8B9BA"/>
              </a:solidFill>
              <a:round/>
              <a:headEnd/>
              <a:tailEnd/>
            </a:ln>
            <a:effectLst>
              <a:outerShdw blurRad="63500" dist="20000" dir="5400000" rotWithShape="0">
                <a:srgbClr val="000000">
                  <a:alpha val="37999"/>
                </a:srgbClr>
              </a:outerShdw>
            </a:effectLst>
          </p:spPr>
          <p:txBody>
            <a:bodyPr lIns="45720" rIns="45720" anchor="ctr" anchorCtr="1"/>
            <a:lstStyle/>
            <a:p>
              <a:pPr>
                <a:defRPr/>
              </a:pPr>
              <a:endParaRPr lang="nl-BE" sz="2400">
                <a:latin typeface="Times New Roman" pitchFamily="-65" charset="0"/>
                <a:ea typeface="ＭＳ Ｐゴシック" pitchFamily="-65" charset="-128"/>
              </a:endParaRPr>
            </a:p>
          </p:txBody>
        </p:sp>
        <p:sp>
          <p:nvSpPr>
            <p:cNvPr id="666" name="Text Box 5"/>
            <p:cNvSpPr txBox="1">
              <a:spLocks noChangeArrowheads="1"/>
            </p:cNvSpPr>
            <p:nvPr/>
          </p:nvSpPr>
          <p:spPr bwMode="auto">
            <a:xfrm>
              <a:off x="4072243" y="957911"/>
              <a:ext cx="4572494" cy="518479"/>
            </a:xfrm>
            <a:prstGeom prst="rect">
              <a:avLst/>
            </a:prstGeom>
            <a:noFill/>
            <a:ln>
              <a:noFill/>
              <a:headEnd/>
              <a:tailEnd/>
            </a:ln>
          </p:spPr>
          <p:style>
            <a:lnRef idx="2">
              <a:schemeClr val="accent3"/>
            </a:lnRef>
            <a:fillRef idx="1">
              <a:schemeClr val="lt1"/>
            </a:fillRef>
            <a:effectRef idx="0">
              <a:schemeClr val="accent3"/>
            </a:effectRef>
            <a:fontRef idx="minor">
              <a:schemeClr val="dk1"/>
            </a:fontRef>
          </p:style>
          <p:txBody>
            <a:bodyPr>
              <a:spAutoFit/>
            </a:bodyPr>
            <a:lstStyle/>
            <a:p>
              <a:pPr>
                <a:spcBef>
                  <a:spcPct val="50000"/>
                </a:spcBef>
                <a:defRPr/>
              </a:pPr>
              <a:r>
                <a:rPr lang="nl-BE" sz="1400" dirty="0">
                  <a:solidFill>
                    <a:srgbClr val="432C70"/>
                  </a:solidFill>
                  <a:ea typeface="ＭＳ Ｐゴシック" charset="-128"/>
                </a:rPr>
                <a:t>Additional languages are installed on an ongoing </a:t>
              </a:r>
              <a:r>
                <a:rPr lang="nl-BE" sz="1400" dirty="0" smtClean="0">
                  <a:solidFill>
                    <a:srgbClr val="432C70"/>
                  </a:solidFill>
                  <a:ea typeface="ＭＳ Ｐゴシック" charset="-128"/>
                </a:rPr>
                <a:t>basis</a:t>
              </a:r>
              <a:endParaRPr lang="en-US" sz="1400" dirty="0">
                <a:solidFill>
                  <a:srgbClr val="432C70"/>
                </a:solidFill>
                <a:ea typeface="ＭＳ Ｐゴシック" charset="-128"/>
              </a:endParaRPr>
            </a:p>
          </p:txBody>
        </p:sp>
      </p:gr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11" name="Rectangle 2"/>
          <p:cNvSpPr>
            <a:spLocks noGrp="1" noChangeArrowheads="1"/>
          </p:cNvSpPr>
          <p:nvPr>
            <p:ph type="title"/>
          </p:nvPr>
        </p:nvSpPr>
        <p:spPr bwMode="auto">
          <a:xfrm>
            <a:off x="184150" y="176213"/>
            <a:ext cx="5530850" cy="388937"/>
          </a:xfrm>
          <a:ln>
            <a:miter lim="800000"/>
            <a:headEnd/>
            <a:tailEnd/>
          </a:ln>
        </p:spPr>
        <p:txBody>
          <a:bodyPr wrap="square" lIns="91440" tIns="45720" rIns="91440" bIns="45720" numCol="1" anchor="t" anchorCtr="0" compatLnSpc="1">
            <a:prstTxWarp prst="textNoShape">
              <a:avLst/>
            </a:prstTxWarp>
          </a:bodyPr>
          <a:lstStyle/>
          <a:p>
            <a:pPr eaLnBrk="1" hangingPunct="1">
              <a:defRPr/>
            </a:pPr>
            <a:r>
              <a:rPr lang="nl-BE" smtClean="0">
                <a:ea typeface="ＭＳ Ｐゴシック" charset="-128"/>
              </a:rPr>
              <a:t>A tool for every task</a:t>
            </a:r>
            <a:endParaRPr lang="en-GB" smtClean="0">
              <a:ea typeface="ＭＳ Ｐゴシック" charset="-128"/>
            </a:endParaRPr>
          </a:p>
        </p:txBody>
      </p:sp>
      <p:sp>
        <p:nvSpPr>
          <p:cNvPr id="28675" name="Text Placeholder 11"/>
          <p:cNvSpPr txBox="1">
            <a:spLocks/>
          </p:cNvSpPr>
          <p:nvPr/>
        </p:nvSpPr>
        <p:spPr bwMode="auto">
          <a:xfrm>
            <a:off x="6470650" y="0"/>
            <a:ext cx="2368550" cy="438150"/>
          </a:xfrm>
          <a:prstGeom prst="rect">
            <a:avLst/>
          </a:prstGeom>
          <a:noFill/>
          <a:ln w="9525">
            <a:noFill/>
            <a:miter lim="800000"/>
            <a:headEnd/>
            <a:tailEnd/>
          </a:ln>
        </p:spPr>
        <p:txBody>
          <a:bodyPr/>
          <a:lstStyle/>
          <a:p>
            <a:pPr marL="342900" indent="-342900" eaLnBrk="0" hangingPunct="0"/>
            <a:r>
              <a:rPr lang="en-US" sz="1600" b="0">
                <a:solidFill>
                  <a:srgbClr val="FFFFFF"/>
                </a:solidFill>
                <a:latin typeface="Arial" charset="0"/>
              </a:rPr>
              <a:t>the concept</a:t>
            </a:r>
          </a:p>
        </p:txBody>
      </p:sp>
      <p:sp>
        <p:nvSpPr>
          <p:cNvPr id="28" name="Rounded Rectangle 27"/>
          <p:cNvSpPr>
            <a:spLocks noChangeArrowheads="1"/>
          </p:cNvSpPr>
          <p:nvPr/>
        </p:nvSpPr>
        <p:spPr bwMode="auto">
          <a:xfrm>
            <a:off x="2357438" y="2262188"/>
            <a:ext cx="6429375" cy="1738312"/>
          </a:xfrm>
          <a:prstGeom prst="roundRect">
            <a:avLst>
              <a:gd name="adj" fmla="val 16667"/>
            </a:avLst>
          </a:prstGeom>
          <a:gradFill rotWithShape="1">
            <a:gsLst>
              <a:gs pos="0">
                <a:srgbClr val="E0E1E2"/>
              </a:gs>
              <a:gs pos="35001">
                <a:srgbClr val="E9E9EA"/>
              </a:gs>
              <a:gs pos="100000">
                <a:srgbClr val="F6F7F7"/>
              </a:gs>
            </a:gsLst>
            <a:lin ang="16200000" scaled="1"/>
          </a:gradFill>
          <a:ln w="9525">
            <a:solidFill>
              <a:srgbClr val="B8B9BA"/>
            </a:solidFill>
            <a:round/>
            <a:headEnd/>
            <a:tailEnd/>
          </a:ln>
          <a:effectLst>
            <a:outerShdw blurRad="63500" dist="20000" dir="5400000" rotWithShape="0">
              <a:srgbClr val="000000">
                <a:alpha val="37999"/>
              </a:srgbClr>
            </a:outerShdw>
          </a:effectLst>
        </p:spPr>
        <p:txBody>
          <a:bodyPr lIns="45720" rIns="45720" anchor="ctr" anchorCtr="1"/>
          <a:lstStyle/>
          <a:p>
            <a:pPr>
              <a:defRPr/>
            </a:pPr>
            <a:endParaRPr lang="nl-BE">
              <a:latin typeface="Arial" charset="0"/>
              <a:ea typeface="ＭＳ Ｐゴシック" pitchFamily="-65" charset="-128"/>
            </a:endParaRPr>
          </a:p>
        </p:txBody>
      </p:sp>
      <p:sp>
        <p:nvSpPr>
          <p:cNvPr id="29" name="Rounded Rectangle 28"/>
          <p:cNvSpPr>
            <a:spLocks noChangeArrowheads="1"/>
          </p:cNvSpPr>
          <p:nvPr/>
        </p:nvSpPr>
        <p:spPr bwMode="auto">
          <a:xfrm>
            <a:off x="2357438" y="4143375"/>
            <a:ext cx="6429375" cy="1000125"/>
          </a:xfrm>
          <a:prstGeom prst="roundRect">
            <a:avLst>
              <a:gd name="adj" fmla="val 16667"/>
            </a:avLst>
          </a:prstGeom>
          <a:gradFill rotWithShape="1">
            <a:gsLst>
              <a:gs pos="0">
                <a:srgbClr val="E0E1E2"/>
              </a:gs>
              <a:gs pos="35001">
                <a:srgbClr val="E9E9EA"/>
              </a:gs>
              <a:gs pos="100000">
                <a:srgbClr val="F6F7F7"/>
              </a:gs>
            </a:gsLst>
            <a:lin ang="16200000" scaled="1"/>
          </a:gradFill>
          <a:ln w="9525">
            <a:solidFill>
              <a:srgbClr val="B8B9BA"/>
            </a:solidFill>
            <a:round/>
            <a:headEnd/>
            <a:tailEnd/>
          </a:ln>
          <a:effectLst>
            <a:outerShdw blurRad="63500" dist="20000" dir="5400000" rotWithShape="0">
              <a:srgbClr val="000000">
                <a:alpha val="37999"/>
              </a:srgbClr>
            </a:outerShdw>
          </a:effectLst>
        </p:spPr>
        <p:txBody>
          <a:bodyPr lIns="45720" rIns="45720" anchor="ctr" anchorCtr="1"/>
          <a:lstStyle/>
          <a:p>
            <a:pPr>
              <a:defRPr/>
            </a:pPr>
            <a:endParaRPr lang="nl-BE">
              <a:latin typeface="Arial" charset="0"/>
              <a:ea typeface="ＭＳ Ｐゴシック" pitchFamily="-65" charset="-128"/>
            </a:endParaRPr>
          </a:p>
        </p:txBody>
      </p:sp>
      <p:sp>
        <p:nvSpPr>
          <p:cNvPr id="30" name="Rounded Rectangle 29"/>
          <p:cNvSpPr>
            <a:spLocks noChangeArrowheads="1"/>
          </p:cNvSpPr>
          <p:nvPr/>
        </p:nvSpPr>
        <p:spPr bwMode="auto">
          <a:xfrm>
            <a:off x="2357438" y="5286375"/>
            <a:ext cx="6429375" cy="1000125"/>
          </a:xfrm>
          <a:prstGeom prst="roundRect">
            <a:avLst>
              <a:gd name="adj" fmla="val 16667"/>
            </a:avLst>
          </a:prstGeom>
          <a:gradFill rotWithShape="1">
            <a:gsLst>
              <a:gs pos="0">
                <a:srgbClr val="E0E1E2"/>
              </a:gs>
              <a:gs pos="35001">
                <a:srgbClr val="E9E9EA"/>
              </a:gs>
              <a:gs pos="100000">
                <a:srgbClr val="F6F7F7"/>
              </a:gs>
            </a:gsLst>
            <a:lin ang="16200000" scaled="1"/>
          </a:gradFill>
          <a:ln w="9525">
            <a:solidFill>
              <a:srgbClr val="B8B9BA"/>
            </a:solidFill>
            <a:round/>
            <a:headEnd/>
            <a:tailEnd/>
          </a:ln>
          <a:effectLst>
            <a:outerShdw blurRad="63500" dist="20000" dir="5400000" rotWithShape="0">
              <a:srgbClr val="000000">
                <a:alpha val="37999"/>
              </a:srgbClr>
            </a:outerShdw>
          </a:effectLst>
        </p:spPr>
        <p:txBody>
          <a:bodyPr lIns="45720" rIns="45720" anchor="ctr" anchorCtr="1"/>
          <a:lstStyle/>
          <a:p>
            <a:pPr>
              <a:defRPr/>
            </a:pPr>
            <a:endParaRPr lang="nl-BE">
              <a:latin typeface="Arial" charset="0"/>
              <a:ea typeface="ＭＳ Ｐゴシック" pitchFamily="-65" charset="-128"/>
            </a:endParaRPr>
          </a:p>
        </p:txBody>
      </p:sp>
      <p:sp>
        <p:nvSpPr>
          <p:cNvPr id="31" name="Rounded Rectangle 30"/>
          <p:cNvSpPr>
            <a:spLocks noChangeArrowheads="1"/>
          </p:cNvSpPr>
          <p:nvPr/>
        </p:nvSpPr>
        <p:spPr bwMode="auto">
          <a:xfrm>
            <a:off x="2357438" y="1000125"/>
            <a:ext cx="6429375" cy="1143000"/>
          </a:xfrm>
          <a:prstGeom prst="roundRect">
            <a:avLst>
              <a:gd name="adj" fmla="val 16667"/>
            </a:avLst>
          </a:prstGeom>
          <a:gradFill rotWithShape="1">
            <a:gsLst>
              <a:gs pos="0">
                <a:srgbClr val="E0E1E2"/>
              </a:gs>
              <a:gs pos="35001">
                <a:srgbClr val="E9E9EA"/>
              </a:gs>
              <a:gs pos="100000">
                <a:srgbClr val="F6F7F7"/>
              </a:gs>
            </a:gsLst>
            <a:lin ang="16200000" scaled="1"/>
          </a:gradFill>
          <a:ln w="9525">
            <a:solidFill>
              <a:srgbClr val="B8B9BA"/>
            </a:solidFill>
            <a:round/>
            <a:headEnd/>
            <a:tailEnd/>
          </a:ln>
          <a:effectLst>
            <a:outerShdw blurRad="63500" dist="20000" dir="5400000" rotWithShape="0">
              <a:srgbClr val="000000">
                <a:alpha val="37999"/>
              </a:srgbClr>
            </a:outerShdw>
          </a:effectLst>
        </p:spPr>
        <p:txBody>
          <a:bodyPr lIns="45720" rIns="45720" anchor="ctr" anchorCtr="1"/>
          <a:lstStyle/>
          <a:p>
            <a:pPr>
              <a:defRPr/>
            </a:pPr>
            <a:endParaRPr lang="nl-BE">
              <a:latin typeface="Arial" charset="0"/>
              <a:ea typeface="ＭＳ Ｐゴシック" pitchFamily="-65" charset="-128"/>
            </a:endParaRPr>
          </a:p>
        </p:txBody>
      </p:sp>
      <p:sp>
        <p:nvSpPr>
          <p:cNvPr id="28680" name="Rectangle 3"/>
          <p:cNvSpPr txBox="1">
            <a:spLocks noChangeArrowheads="1"/>
          </p:cNvSpPr>
          <p:nvPr/>
        </p:nvSpPr>
        <p:spPr bwMode="auto">
          <a:xfrm>
            <a:off x="2932113" y="1071563"/>
            <a:ext cx="6211887" cy="4968875"/>
          </a:xfrm>
          <a:prstGeom prst="rect">
            <a:avLst/>
          </a:prstGeom>
          <a:noFill/>
          <a:ln w="9525">
            <a:noFill/>
            <a:miter lim="800000"/>
            <a:headEnd/>
            <a:tailEnd/>
          </a:ln>
        </p:spPr>
        <p:txBody>
          <a:bodyPr/>
          <a:lstStyle/>
          <a:p>
            <a:pPr marL="182563" lvl="1" indent="-182563">
              <a:spcBef>
                <a:spcPct val="20000"/>
              </a:spcBef>
              <a:buFontTx/>
              <a:buChar char="–"/>
            </a:pPr>
            <a:r>
              <a:rPr lang="en-US" sz="1800" b="0" dirty="0">
                <a:solidFill>
                  <a:srgbClr val="500165"/>
                </a:solidFill>
                <a:latin typeface="Arial" charset="0"/>
              </a:rPr>
              <a:t> Supports all HR Roles: employee, manager, service center agent, business partner</a:t>
            </a:r>
          </a:p>
          <a:p>
            <a:pPr marL="182563" lvl="1" indent="-182563">
              <a:spcBef>
                <a:spcPct val="20000"/>
              </a:spcBef>
              <a:buFontTx/>
              <a:buChar char="–"/>
            </a:pPr>
            <a:r>
              <a:rPr lang="en-US" sz="1800" b="0" dirty="0">
                <a:solidFill>
                  <a:srgbClr val="500165"/>
                </a:solidFill>
                <a:latin typeface="Arial" charset="0"/>
              </a:rPr>
              <a:t> Accessible through a single web-based user interface</a:t>
            </a:r>
          </a:p>
          <a:p>
            <a:pPr marL="182563" lvl="1" indent="-182563">
              <a:spcBef>
                <a:spcPct val="20000"/>
              </a:spcBef>
              <a:buFontTx/>
              <a:buChar char="–"/>
            </a:pPr>
            <a:endParaRPr lang="nl-BE" sz="1800" b="0" dirty="0">
              <a:solidFill>
                <a:srgbClr val="500165"/>
              </a:solidFill>
              <a:latin typeface="Arial" charset="0"/>
            </a:endParaRPr>
          </a:p>
          <a:p>
            <a:pPr marL="182563" lvl="1" indent="-182563">
              <a:spcBef>
                <a:spcPct val="20000"/>
              </a:spcBef>
              <a:buFontTx/>
              <a:buChar char="–"/>
            </a:pPr>
            <a:r>
              <a:rPr lang="en-US" sz="1800" b="0" dirty="0">
                <a:solidFill>
                  <a:srgbClr val="500165"/>
                </a:solidFill>
                <a:latin typeface="Arial" charset="0"/>
              </a:rPr>
              <a:t>Spans all HR Processes</a:t>
            </a:r>
            <a:r>
              <a:rPr lang="en-US" sz="1800" dirty="0">
                <a:solidFill>
                  <a:srgbClr val="500165"/>
                </a:solidFill>
                <a:latin typeface="Arial" charset="0"/>
              </a:rPr>
              <a:t>:</a:t>
            </a:r>
          </a:p>
          <a:p>
            <a:pPr marL="1143000" lvl="2" indent="-228600" eaLnBrk="0" hangingPunct="0">
              <a:spcBef>
                <a:spcPct val="20000"/>
              </a:spcBef>
              <a:buFontTx/>
              <a:buChar char="•"/>
            </a:pPr>
            <a:r>
              <a:rPr lang="en-US" sz="1400" b="0" dirty="0">
                <a:solidFill>
                  <a:srgbClr val="3399FF"/>
                </a:solidFill>
                <a:latin typeface="Calibri" charset="0"/>
              </a:rPr>
              <a:t>Strategy &amp; Communication</a:t>
            </a:r>
          </a:p>
          <a:p>
            <a:pPr marL="1143000" lvl="2" indent="-228600" eaLnBrk="0" hangingPunct="0">
              <a:spcBef>
                <a:spcPct val="20000"/>
              </a:spcBef>
              <a:buFontTx/>
              <a:buChar char="•"/>
            </a:pPr>
            <a:r>
              <a:rPr lang="en-US" sz="1400" b="0" dirty="0">
                <a:solidFill>
                  <a:srgbClr val="500165"/>
                </a:solidFill>
                <a:latin typeface="Calibri" charset="0"/>
              </a:rPr>
              <a:t> Workforce Administration</a:t>
            </a:r>
            <a:endParaRPr lang="en-US" sz="1400" b="0" dirty="0">
              <a:solidFill>
                <a:srgbClr val="C0C0C0"/>
              </a:solidFill>
              <a:latin typeface="Calibri" charset="0"/>
            </a:endParaRPr>
          </a:p>
          <a:p>
            <a:pPr marL="1143000" lvl="2" indent="-228600" eaLnBrk="0" hangingPunct="0">
              <a:spcBef>
                <a:spcPct val="20000"/>
              </a:spcBef>
              <a:buFontTx/>
              <a:buChar char="•"/>
            </a:pPr>
            <a:r>
              <a:rPr lang="en-US" sz="1400" b="0" dirty="0">
                <a:solidFill>
                  <a:srgbClr val="859D21"/>
                </a:solidFill>
                <a:latin typeface="Calibri" charset="0"/>
              </a:rPr>
              <a:t> Recruitment &amp; Staffing</a:t>
            </a:r>
          </a:p>
          <a:p>
            <a:pPr marL="1143000" lvl="2" indent="-228600" eaLnBrk="0" hangingPunct="0">
              <a:spcBef>
                <a:spcPct val="20000"/>
              </a:spcBef>
              <a:buFontTx/>
              <a:buChar char="•"/>
            </a:pPr>
            <a:r>
              <a:rPr lang="en-US" sz="1400" b="0" dirty="0">
                <a:solidFill>
                  <a:srgbClr val="D10B3A"/>
                </a:solidFill>
                <a:latin typeface="Calibri" charset="0"/>
              </a:rPr>
              <a:t> Talent Management</a:t>
            </a:r>
          </a:p>
          <a:p>
            <a:pPr marL="1143000" lvl="2" indent="-228600" eaLnBrk="0" hangingPunct="0">
              <a:spcBef>
                <a:spcPct val="20000"/>
              </a:spcBef>
              <a:buFontTx/>
              <a:buChar char="•"/>
            </a:pPr>
            <a:r>
              <a:rPr lang="en-US" sz="1400" b="0" dirty="0">
                <a:solidFill>
                  <a:srgbClr val="FF6600"/>
                </a:solidFill>
                <a:latin typeface="Calibri" charset="0"/>
              </a:rPr>
              <a:t> Analytical Insight</a:t>
            </a:r>
            <a:r>
              <a:rPr lang="en-US" sz="1600" b="0" dirty="0">
                <a:solidFill>
                  <a:srgbClr val="FF6600"/>
                </a:solidFill>
                <a:latin typeface="Arial" charset="0"/>
              </a:rPr>
              <a:t/>
            </a:r>
            <a:br>
              <a:rPr lang="en-US" sz="1600" b="0" dirty="0">
                <a:solidFill>
                  <a:srgbClr val="FF6600"/>
                </a:solidFill>
                <a:latin typeface="Arial" charset="0"/>
              </a:rPr>
            </a:br>
            <a:endParaRPr lang="en-US" sz="1600" b="0" dirty="0">
              <a:solidFill>
                <a:srgbClr val="FF6600"/>
              </a:solidFill>
              <a:latin typeface="Arial" charset="0"/>
            </a:endParaRPr>
          </a:p>
          <a:p>
            <a:pPr marL="182563" lvl="1" indent="-182563">
              <a:spcBef>
                <a:spcPct val="20000"/>
              </a:spcBef>
              <a:buFontTx/>
              <a:buChar char="–"/>
            </a:pPr>
            <a:r>
              <a:rPr lang="en-US" sz="1800" b="0" dirty="0">
                <a:solidFill>
                  <a:srgbClr val="500165"/>
                </a:solidFill>
                <a:latin typeface="Arial" charset="0"/>
              </a:rPr>
              <a:t>Embeds Contextual Enterprise Content</a:t>
            </a:r>
          </a:p>
          <a:p>
            <a:pPr marL="639763" lvl="3" indent="-182563">
              <a:spcBef>
                <a:spcPct val="20000"/>
              </a:spcBef>
              <a:buFontTx/>
              <a:buChar char="–"/>
            </a:pPr>
            <a:r>
              <a:rPr lang="en-US" sz="1400" b="0" dirty="0">
                <a:solidFill>
                  <a:srgbClr val="500165"/>
                </a:solidFill>
                <a:latin typeface="Arial" charset="0"/>
              </a:rPr>
              <a:t>Document Management</a:t>
            </a:r>
          </a:p>
          <a:p>
            <a:pPr marL="639763" lvl="3" indent="-182563">
              <a:spcBef>
                <a:spcPct val="20000"/>
              </a:spcBef>
              <a:buFontTx/>
              <a:buChar char="–"/>
            </a:pPr>
            <a:r>
              <a:rPr lang="en-US" sz="1400" b="0" dirty="0">
                <a:solidFill>
                  <a:srgbClr val="500165"/>
                </a:solidFill>
                <a:latin typeface="Arial" charset="0"/>
              </a:rPr>
              <a:t>Knowledge Management</a:t>
            </a:r>
          </a:p>
          <a:p>
            <a:pPr marL="1143000" lvl="2" indent="-228600">
              <a:spcBef>
                <a:spcPct val="20000"/>
              </a:spcBef>
              <a:buFontTx/>
              <a:buChar char="•"/>
            </a:pPr>
            <a:endParaRPr lang="en-US" sz="1600" b="0" dirty="0">
              <a:solidFill>
                <a:srgbClr val="500165"/>
              </a:solidFill>
              <a:latin typeface="Arial" charset="0"/>
            </a:endParaRPr>
          </a:p>
          <a:p>
            <a:pPr marL="182563" lvl="1" indent="-182563">
              <a:spcBef>
                <a:spcPct val="20000"/>
              </a:spcBef>
              <a:buFontTx/>
              <a:buChar char="–"/>
            </a:pPr>
            <a:r>
              <a:rPr lang="en-US" sz="1800" b="0" dirty="0">
                <a:solidFill>
                  <a:srgbClr val="500165"/>
                </a:solidFill>
                <a:latin typeface="Arial" charset="0"/>
              </a:rPr>
              <a:t> Embeds Service Center Management tools</a:t>
            </a:r>
          </a:p>
          <a:p>
            <a:pPr marL="182563" lvl="1" indent="-182563">
              <a:spcBef>
                <a:spcPct val="20000"/>
              </a:spcBef>
              <a:buFontTx/>
              <a:buChar char="–"/>
            </a:pPr>
            <a:r>
              <a:rPr lang="nl-BE" sz="1800" b="0" dirty="0">
                <a:solidFill>
                  <a:srgbClr val="500165"/>
                </a:solidFill>
                <a:latin typeface="Arial" charset="0"/>
              </a:rPr>
              <a:t>    </a:t>
            </a:r>
            <a:r>
              <a:rPr lang="nl-BE" sz="1400" b="0" dirty="0">
                <a:solidFill>
                  <a:srgbClr val="500165"/>
                </a:solidFill>
                <a:latin typeface="Arial" charset="0"/>
              </a:rPr>
              <a:t>= the former HRW backbone brought to EWS</a:t>
            </a:r>
            <a:endParaRPr lang="en-GB" sz="1800" b="0" dirty="0">
              <a:solidFill>
                <a:srgbClr val="500165"/>
              </a:solidFill>
              <a:latin typeface="Arial" charset="0"/>
            </a:endParaRPr>
          </a:p>
        </p:txBody>
      </p:sp>
      <p:pic>
        <p:nvPicPr>
          <p:cNvPr id="28681"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84213" y="1196975"/>
            <a:ext cx="1511300" cy="635000"/>
          </a:xfrm>
          <a:prstGeom prst="rect">
            <a:avLst/>
          </a:prstGeom>
          <a:noFill/>
          <a:ln w="9525">
            <a:noFill/>
            <a:miter lim="800000"/>
            <a:headEnd/>
            <a:tailEnd/>
          </a:ln>
        </p:spPr>
      </p:pic>
      <p:sp>
        <p:nvSpPr>
          <p:cNvPr id="34" name="Rectangle 6"/>
          <p:cNvSpPr>
            <a:spLocks noChangeArrowheads="1"/>
          </p:cNvSpPr>
          <p:nvPr/>
        </p:nvSpPr>
        <p:spPr bwMode="auto">
          <a:xfrm>
            <a:off x="3203575" y="836613"/>
            <a:ext cx="5472113" cy="1512887"/>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none" lIns="45720" rIns="45720" anchor="ctr"/>
          <a:lstStyle/>
          <a:p>
            <a:pPr algn="ctr">
              <a:defRPr/>
            </a:pPr>
            <a:endParaRPr lang="en-GB">
              <a:latin typeface="Arial" charset="0"/>
              <a:ea typeface="ＭＳ Ｐゴシック" pitchFamily="-65" charset="-128"/>
            </a:endParaRPr>
          </a:p>
        </p:txBody>
      </p:sp>
      <p:pic>
        <p:nvPicPr>
          <p:cNvPr id="28683"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684213" y="2428875"/>
            <a:ext cx="1463675" cy="585788"/>
          </a:xfrm>
          <a:prstGeom prst="rect">
            <a:avLst/>
          </a:prstGeom>
          <a:noFill/>
          <a:ln w="9525">
            <a:noFill/>
            <a:miter lim="800000"/>
            <a:headEnd/>
            <a:tailEnd/>
          </a:ln>
        </p:spPr>
      </p:pic>
      <p:pic>
        <p:nvPicPr>
          <p:cNvPr id="28684"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84213" y="4343400"/>
            <a:ext cx="1463675" cy="585788"/>
          </a:xfrm>
          <a:prstGeom prst="rect">
            <a:avLst/>
          </a:prstGeom>
          <a:noFill/>
          <a:ln w="9525">
            <a:noFill/>
            <a:miter lim="800000"/>
            <a:headEnd/>
            <a:tailEnd/>
          </a:ln>
        </p:spPr>
      </p:pic>
      <p:pic>
        <p:nvPicPr>
          <p:cNvPr id="28685" name="Picture 7"/>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84213" y="5500688"/>
            <a:ext cx="1463675" cy="585787"/>
          </a:xfrm>
          <a:prstGeom prst="rect">
            <a:avLst/>
          </a:prstGeom>
          <a:noFill/>
          <a:ln w="9525">
            <a:noFill/>
            <a:miter lim="800000"/>
            <a:headEnd/>
            <a:tailEnd/>
          </a:ln>
        </p:spPr>
      </p:pic>
      <p:sp>
        <p:nvSpPr>
          <p:cNvPr id="28686" name="TextBox 15"/>
          <p:cNvSpPr txBox="1">
            <a:spLocks noChangeArrowheads="1"/>
          </p:cNvSpPr>
          <p:nvPr/>
        </p:nvSpPr>
        <p:spPr bwMode="auto">
          <a:xfrm>
            <a:off x="1003300" y="2768600"/>
            <a:ext cx="684213" cy="400050"/>
          </a:xfrm>
          <a:prstGeom prst="rect">
            <a:avLst/>
          </a:prstGeom>
          <a:solidFill>
            <a:schemeClr val="bg1"/>
          </a:solidFill>
          <a:ln w="9525">
            <a:noFill/>
            <a:miter lim="800000"/>
            <a:headEnd/>
            <a:tailEnd/>
          </a:ln>
        </p:spPr>
        <p:txBody>
          <a:bodyPr>
            <a:spAutoFit/>
          </a:bodyPr>
          <a:lstStyle/>
          <a:p>
            <a:r>
              <a:rPr lang="en-US" sz="3000" b="0" baseline="30000">
                <a:solidFill>
                  <a:srgbClr val="DE0202"/>
                </a:solidFill>
                <a:latin typeface="Arial" charset="0"/>
              </a:rPr>
              <a:t>hcm</a:t>
            </a:r>
          </a:p>
        </p:txBody>
      </p:sp>
      <p:sp>
        <p:nvSpPr>
          <p:cNvPr id="28687" name="TextBox 16"/>
          <p:cNvSpPr txBox="1">
            <a:spLocks noChangeArrowheads="1"/>
          </p:cNvSpPr>
          <p:nvPr/>
        </p:nvSpPr>
        <p:spPr bwMode="auto">
          <a:xfrm>
            <a:off x="1028700" y="4686300"/>
            <a:ext cx="684213" cy="400050"/>
          </a:xfrm>
          <a:prstGeom prst="rect">
            <a:avLst/>
          </a:prstGeom>
          <a:solidFill>
            <a:schemeClr val="bg1"/>
          </a:solidFill>
          <a:ln w="9525">
            <a:noFill/>
            <a:miter lim="800000"/>
            <a:headEnd/>
            <a:tailEnd/>
          </a:ln>
        </p:spPr>
        <p:txBody>
          <a:bodyPr>
            <a:spAutoFit/>
          </a:bodyPr>
          <a:lstStyle/>
          <a:p>
            <a:r>
              <a:rPr lang="en-US" sz="3000" b="0" baseline="30000">
                <a:solidFill>
                  <a:srgbClr val="DE0202"/>
                </a:solidFill>
                <a:latin typeface="Arial" charset="0"/>
              </a:rPr>
              <a:t>ecm</a:t>
            </a:r>
          </a:p>
        </p:txBody>
      </p:sp>
      <p:sp>
        <p:nvSpPr>
          <p:cNvPr id="28688" name="TextBox 21"/>
          <p:cNvSpPr txBox="1">
            <a:spLocks noChangeArrowheads="1"/>
          </p:cNvSpPr>
          <p:nvPr/>
        </p:nvSpPr>
        <p:spPr bwMode="auto">
          <a:xfrm>
            <a:off x="1028700" y="5867400"/>
            <a:ext cx="684213" cy="400050"/>
          </a:xfrm>
          <a:prstGeom prst="rect">
            <a:avLst/>
          </a:prstGeom>
          <a:solidFill>
            <a:schemeClr val="bg1"/>
          </a:solidFill>
          <a:ln w="9525">
            <a:noFill/>
            <a:miter lim="800000"/>
            <a:headEnd/>
            <a:tailEnd/>
          </a:ln>
        </p:spPr>
        <p:txBody>
          <a:bodyPr>
            <a:spAutoFit/>
          </a:bodyPr>
          <a:lstStyle/>
          <a:p>
            <a:r>
              <a:rPr lang="en-US" sz="3000" b="0" baseline="30000">
                <a:solidFill>
                  <a:srgbClr val="DE0202"/>
                </a:solidFill>
                <a:latin typeface="Arial" charset="0"/>
              </a:rPr>
              <a:t>scm</a:t>
            </a:r>
          </a:p>
        </p:txBody>
      </p:sp>
      <p:sp>
        <p:nvSpPr>
          <p:cNvPr id="28689" name="Text Box 17"/>
          <p:cNvSpPr txBox="1">
            <a:spLocks noChangeArrowheads="1"/>
          </p:cNvSpPr>
          <p:nvPr/>
        </p:nvSpPr>
        <p:spPr bwMode="auto">
          <a:xfrm>
            <a:off x="746125" y="2946400"/>
            <a:ext cx="1233488" cy="336550"/>
          </a:xfrm>
          <a:prstGeom prst="rect">
            <a:avLst/>
          </a:prstGeom>
          <a:noFill/>
          <a:ln w="9525">
            <a:noFill/>
            <a:miter lim="800000"/>
            <a:headEnd/>
            <a:tailEnd/>
          </a:ln>
          <a:effectLst>
            <a:prstShdw prst="shdw17" dist="17961" dir="2700000">
              <a:srgbClr val="858585">
                <a:alpha val="74997"/>
              </a:srgbClr>
            </a:prstShdw>
          </a:effectLst>
        </p:spPr>
        <p:txBody>
          <a:bodyPr wrap="none">
            <a:spAutoFit/>
          </a:bodyPr>
          <a:lstStyle/>
          <a:p>
            <a:r>
              <a:rPr lang="nl-BE" sz="1600">
                <a:latin typeface="Arial" charset="0"/>
              </a:rPr>
              <a:t>(Back-end)</a:t>
            </a:r>
            <a:endParaRPr lang="en-US" sz="1600">
              <a:latin typeface="Arial" charset="0"/>
            </a:endParaRPr>
          </a:p>
        </p:txBody>
      </p:sp>
      <p:sp>
        <p:nvSpPr>
          <p:cNvPr id="28690" name="Text Box 18"/>
          <p:cNvSpPr txBox="1">
            <a:spLocks noChangeArrowheads="1"/>
          </p:cNvSpPr>
          <p:nvPr/>
        </p:nvSpPr>
        <p:spPr bwMode="auto">
          <a:xfrm>
            <a:off x="755650" y="4832350"/>
            <a:ext cx="1233488" cy="336550"/>
          </a:xfrm>
          <a:prstGeom prst="rect">
            <a:avLst/>
          </a:prstGeom>
          <a:noFill/>
          <a:ln w="9525">
            <a:noFill/>
            <a:miter lim="800000"/>
            <a:headEnd/>
            <a:tailEnd/>
          </a:ln>
          <a:effectLst>
            <a:prstShdw prst="shdw17" dist="17961" dir="2700000">
              <a:srgbClr val="858585">
                <a:alpha val="74997"/>
              </a:srgbClr>
            </a:prstShdw>
          </a:effectLst>
        </p:spPr>
        <p:txBody>
          <a:bodyPr wrap="none">
            <a:spAutoFit/>
          </a:bodyPr>
          <a:lstStyle/>
          <a:p>
            <a:r>
              <a:rPr lang="nl-BE" sz="1600">
                <a:latin typeface="Arial" charset="0"/>
              </a:rPr>
              <a:t>(Back-end)</a:t>
            </a:r>
            <a:endParaRPr lang="en-US" sz="1600">
              <a:latin typeface="Arial" charset="0"/>
            </a:endParaRPr>
          </a:p>
        </p:txBody>
      </p:sp>
      <p:sp>
        <p:nvSpPr>
          <p:cNvPr id="28691" name="Text Box 19"/>
          <p:cNvSpPr txBox="1">
            <a:spLocks noChangeArrowheads="1"/>
          </p:cNvSpPr>
          <p:nvPr/>
        </p:nvSpPr>
        <p:spPr bwMode="auto">
          <a:xfrm>
            <a:off x="755650" y="6013450"/>
            <a:ext cx="1233488" cy="336550"/>
          </a:xfrm>
          <a:prstGeom prst="rect">
            <a:avLst/>
          </a:prstGeom>
          <a:noFill/>
          <a:ln w="9525">
            <a:noFill/>
            <a:miter lim="800000"/>
            <a:headEnd/>
            <a:tailEnd/>
          </a:ln>
          <a:effectLst>
            <a:prstShdw prst="shdw17" dist="17961" dir="2700000">
              <a:srgbClr val="858585">
                <a:alpha val="74997"/>
              </a:srgbClr>
            </a:prstShdw>
          </a:effectLst>
        </p:spPr>
        <p:txBody>
          <a:bodyPr wrap="none">
            <a:spAutoFit/>
          </a:bodyPr>
          <a:lstStyle/>
          <a:p>
            <a:r>
              <a:rPr lang="nl-BE" sz="1600">
                <a:latin typeface="Arial" charset="0"/>
              </a:rPr>
              <a:t>(Back-end)</a:t>
            </a:r>
            <a:endParaRPr lang="en-US" sz="1600">
              <a:latin typeface="Arial" charset="0"/>
            </a:endParaRPr>
          </a:p>
        </p:txBody>
      </p:sp>
      <p:sp>
        <p:nvSpPr>
          <p:cNvPr id="28692" name="Text Box 20"/>
          <p:cNvSpPr txBox="1">
            <a:spLocks noChangeArrowheads="1"/>
          </p:cNvSpPr>
          <p:nvPr/>
        </p:nvSpPr>
        <p:spPr bwMode="auto">
          <a:xfrm>
            <a:off x="746125" y="1727200"/>
            <a:ext cx="1268413" cy="336550"/>
          </a:xfrm>
          <a:prstGeom prst="rect">
            <a:avLst/>
          </a:prstGeom>
          <a:noFill/>
          <a:ln w="9525">
            <a:noFill/>
            <a:miter lim="800000"/>
            <a:headEnd/>
            <a:tailEnd/>
          </a:ln>
          <a:effectLst>
            <a:prstShdw prst="shdw17" dist="17961" dir="2700000">
              <a:srgbClr val="858585">
                <a:alpha val="74997"/>
              </a:srgbClr>
            </a:prstShdw>
          </a:effectLst>
        </p:spPr>
        <p:txBody>
          <a:bodyPr wrap="none">
            <a:spAutoFit/>
          </a:bodyPr>
          <a:lstStyle/>
          <a:p>
            <a:r>
              <a:rPr lang="nl-BE" sz="1600">
                <a:latin typeface="Arial" charset="0"/>
              </a:rPr>
              <a:t>(Front-end)</a:t>
            </a:r>
            <a:endParaRPr lang="en-US" sz="1600">
              <a:latin typeface="Arial" charset="0"/>
            </a:endParaRPr>
          </a:p>
        </p:txBody>
      </p:sp>
      <p:sp>
        <p:nvSpPr>
          <p:cNvPr id="28694" name="AutoShape 21"/>
          <p:cNvSpPr>
            <a:spLocks noChangeArrowheads="1"/>
          </p:cNvSpPr>
          <p:nvPr/>
        </p:nvSpPr>
        <p:spPr bwMode="auto">
          <a:xfrm>
            <a:off x="50800" y="1006475"/>
            <a:ext cx="698500" cy="361950"/>
          </a:xfrm>
          <a:prstGeom prst="wedgeRoundRectCallout">
            <a:avLst>
              <a:gd name="adj1" fmla="val 50491"/>
              <a:gd name="adj2" fmla="val 133333"/>
              <a:gd name="adj3" fmla="val 16667"/>
            </a:avLst>
          </a:prstGeom>
          <a:solidFill>
            <a:schemeClr val="accent1"/>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algn="ctr">
              <a:defRPr/>
            </a:pPr>
            <a:r>
              <a:rPr lang="nl-BE" sz="1200">
                <a:solidFill>
                  <a:srgbClr val="FF0000"/>
                </a:solidFill>
                <a:latin typeface="Arial" charset="0"/>
              </a:rPr>
              <a:t>NEW !</a:t>
            </a:r>
            <a:endParaRPr lang="en-US" sz="1200">
              <a:solidFill>
                <a:srgbClr val="FF0000"/>
              </a:solidFill>
              <a:latin typeface="Arial" charset="0"/>
            </a:endParaRPr>
          </a:p>
        </p:txBody>
      </p:sp>
      <p:sp>
        <p:nvSpPr>
          <p:cNvPr id="28695" name="AutoShape 22"/>
          <p:cNvSpPr>
            <a:spLocks noChangeArrowheads="1"/>
          </p:cNvSpPr>
          <p:nvPr/>
        </p:nvSpPr>
        <p:spPr bwMode="auto">
          <a:xfrm>
            <a:off x="50800" y="1901825"/>
            <a:ext cx="647700" cy="438150"/>
          </a:xfrm>
          <a:prstGeom prst="wedgeRoundRectCallout">
            <a:avLst>
              <a:gd name="adj1" fmla="val 50491"/>
              <a:gd name="adj2" fmla="val 101449"/>
              <a:gd name="adj3" fmla="val 16667"/>
            </a:avLst>
          </a:prstGeom>
          <a:solidFill>
            <a:schemeClr val="accent1"/>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algn="ctr">
              <a:defRPr/>
            </a:pPr>
            <a:r>
              <a:rPr lang="nl-BE" sz="1200">
                <a:solidFill>
                  <a:srgbClr val="452B72"/>
                </a:solidFill>
                <a:latin typeface="Arial" charset="0"/>
              </a:rPr>
              <a:t>Since</a:t>
            </a:r>
          </a:p>
          <a:p>
            <a:pPr algn="ctr">
              <a:defRPr/>
            </a:pPr>
            <a:r>
              <a:rPr lang="nl-BE" sz="1200">
                <a:solidFill>
                  <a:srgbClr val="452B72"/>
                </a:solidFill>
                <a:latin typeface="Arial" charset="0"/>
              </a:rPr>
              <a:t>2003</a:t>
            </a:r>
            <a:endParaRPr lang="en-US" sz="1200">
              <a:solidFill>
                <a:srgbClr val="452B72"/>
              </a:solidFill>
              <a:latin typeface="Arial" charset="0"/>
            </a:endParaRPr>
          </a:p>
        </p:txBody>
      </p:sp>
      <p:sp>
        <p:nvSpPr>
          <p:cNvPr id="28696" name="AutoShape 23"/>
          <p:cNvSpPr>
            <a:spLocks noChangeArrowheads="1"/>
          </p:cNvSpPr>
          <p:nvPr/>
        </p:nvSpPr>
        <p:spPr bwMode="auto">
          <a:xfrm>
            <a:off x="50800" y="3759200"/>
            <a:ext cx="647700" cy="438150"/>
          </a:xfrm>
          <a:prstGeom prst="wedgeRoundRectCallout">
            <a:avLst>
              <a:gd name="adj1" fmla="val 56370"/>
              <a:gd name="adj2" fmla="val 97102"/>
              <a:gd name="adj3" fmla="val 16667"/>
            </a:avLst>
          </a:prstGeom>
          <a:solidFill>
            <a:schemeClr val="accent1"/>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algn="ctr">
              <a:defRPr/>
            </a:pPr>
            <a:r>
              <a:rPr lang="nl-BE" sz="1200">
                <a:solidFill>
                  <a:srgbClr val="452B72"/>
                </a:solidFill>
                <a:latin typeface="Arial" charset="0"/>
              </a:rPr>
              <a:t>Since</a:t>
            </a:r>
          </a:p>
          <a:p>
            <a:pPr algn="ctr">
              <a:defRPr/>
            </a:pPr>
            <a:r>
              <a:rPr lang="nl-BE" sz="1200">
                <a:solidFill>
                  <a:srgbClr val="452B72"/>
                </a:solidFill>
                <a:latin typeface="Arial" charset="0"/>
              </a:rPr>
              <a:t>2006</a:t>
            </a:r>
            <a:endParaRPr lang="en-US" sz="1200">
              <a:solidFill>
                <a:srgbClr val="452B72"/>
              </a:solidFill>
              <a:latin typeface="Arial" charset="0"/>
            </a:endParaRPr>
          </a:p>
        </p:txBody>
      </p:sp>
      <p:sp>
        <p:nvSpPr>
          <p:cNvPr id="28697" name="AutoShape 24"/>
          <p:cNvSpPr>
            <a:spLocks noChangeArrowheads="1"/>
          </p:cNvSpPr>
          <p:nvPr/>
        </p:nvSpPr>
        <p:spPr bwMode="auto">
          <a:xfrm>
            <a:off x="50800" y="4921250"/>
            <a:ext cx="647700" cy="438150"/>
          </a:xfrm>
          <a:prstGeom prst="wedgeRoundRectCallout">
            <a:avLst>
              <a:gd name="adj1" fmla="val 56370"/>
              <a:gd name="adj2" fmla="val 97102"/>
              <a:gd name="adj3" fmla="val 16667"/>
            </a:avLst>
          </a:prstGeom>
          <a:solidFill>
            <a:schemeClr val="accent1"/>
          </a:solidFill>
          <a:ln w="9525">
            <a:no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pPr algn="ctr">
              <a:defRPr/>
            </a:pPr>
            <a:r>
              <a:rPr lang="nl-BE" sz="1200">
                <a:solidFill>
                  <a:srgbClr val="452B72"/>
                </a:solidFill>
                <a:latin typeface="Arial" charset="0"/>
              </a:rPr>
              <a:t>Since</a:t>
            </a:r>
          </a:p>
          <a:p>
            <a:pPr algn="ctr">
              <a:defRPr/>
            </a:pPr>
            <a:r>
              <a:rPr lang="nl-BE" sz="1200">
                <a:solidFill>
                  <a:srgbClr val="452B72"/>
                </a:solidFill>
                <a:latin typeface="Arial" charset="0"/>
              </a:rPr>
              <a:t>2003</a:t>
            </a:r>
            <a:endParaRPr lang="en-US" sz="1200">
              <a:solidFill>
                <a:srgbClr val="452B72"/>
              </a:solidFill>
              <a:latin typeface="Arial" charset="0"/>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utoShape 55"/>
          <p:cNvSpPr>
            <a:spLocks noChangeArrowheads="1"/>
          </p:cNvSpPr>
          <p:nvPr/>
        </p:nvSpPr>
        <p:spPr bwMode="auto">
          <a:xfrm>
            <a:off x="2641600" y="2355850"/>
            <a:ext cx="2266950" cy="4235450"/>
          </a:xfrm>
          <a:prstGeom prst="roundRect">
            <a:avLst>
              <a:gd name="adj" fmla="val 6963"/>
            </a:avLst>
          </a:prstGeom>
          <a:gradFill rotWithShape="1">
            <a:gsLst>
              <a:gs pos="0">
                <a:srgbClr val="E0E1E2"/>
              </a:gs>
              <a:gs pos="35001">
                <a:srgbClr val="E9E9EA"/>
              </a:gs>
              <a:gs pos="100000">
                <a:srgbClr val="F6F7F7"/>
              </a:gs>
            </a:gsLst>
            <a:lin ang="16200000" scaled="1"/>
          </a:gradFill>
          <a:ln w="9525">
            <a:solidFill>
              <a:srgbClr val="B8B9BA"/>
            </a:solidFill>
            <a:round/>
            <a:headEnd/>
            <a:tailEnd/>
          </a:ln>
          <a:effectLst>
            <a:outerShdw blurRad="63500" dist="20000" dir="5400000" rotWithShape="0">
              <a:srgbClr val="000000">
                <a:alpha val="37999"/>
              </a:srgbClr>
            </a:outerShdw>
          </a:effectLst>
        </p:spPr>
        <p:txBody>
          <a:bodyPr lIns="45720" rIns="45720" anchor="ctr" anchorCtr="1"/>
          <a:lstStyle/>
          <a:p>
            <a:pPr>
              <a:defRPr/>
            </a:pPr>
            <a:endParaRPr lang="nl-BE">
              <a:latin typeface="Arial" charset="0"/>
              <a:ea typeface="ＭＳ Ｐゴシック" pitchFamily="-65" charset="-128"/>
            </a:endParaRPr>
          </a:p>
        </p:txBody>
      </p:sp>
      <p:sp>
        <p:nvSpPr>
          <p:cNvPr id="50" name="Title 49"/>
          <p:cNvSpPr>
            <a:spLocks noGrp="1"/>
          </p:cNvSpPr>
          <p:nvPr>
            <p:ph type="title"/>
          </p:nvPr>
        </p:nvSpPr>
        <p:spPr>
          <a:xfrm>
            <a:off x="184150" y="176213"/>
            <a:ext cx="5530850" cy="388937"/>
          </a:xfrm>
        </p:spPr>
        <p:txBody>
          <a:bodyPr wrap="square" lIns="91440" tIns="45720" rIns="91440" bIns="45720" numCol="1" anchor="t" anchorCtr="0" compatLnSpc="1">
            <a:prstTxWarp prst="textNoShape">
              <a:avLst/>
            </a:prstTxWarp>
          </a:bodyPr>
          <a:lstStyle/>
          <a:p>
            <a:pPr eaLnBrk="1" hangingPunct="1">
              <a:defRPr/>
            </a:pPr>
            <a:r>
              <a:rPr lang="en-US" smtClean="0"/>
              <a:t>euHReka, On Demand Defined</a:t>
            </a:r>
            <a:br>
              <a:rPr lang="en-US" smtClean="0"/>
            </a:br>
            <a:endParaRPr lang="en-US" smtClean="0"/>
          </a:p>
        </p:txBody>
      </p:sp>
      <p:sp>
        <p:nvSpPr>
          <p:cNvPr id="55" name="Text Placeholder 54"/>
          <p:cNvSpPr>
            <a:spLocks noGrp="1"/>
          </p:cNvSpPr>
          <p:nvPr>
            <p:ph type="body" sz="quarter" idx="10"/>
          </p:nvPr>
        </p:nvSpPr>
        <p:spPr>
          <a:xfrm>
            <a:off x="6280150" y="112713"/>
            <a:ext cx="2863850" cy="438150"/>
          </a:xfrm>
        </p:spPr>
        <p:txBody>
          <a:bodyPr/>
          <a:lstStyle/>
          <a:p>
            <a:pPr eaLnBrk="1" hangingPunct="1">
              <a:defRPr/>
            </a:pPr>
            <a:r>
              <a:rPr lang="en-US">
                <a:ea typeface="ＭＳ Ｐゴシック" pitchFamily="-65" charset="-128"/>
              </a:rPr>
              <a:t>the concept</a:t>
            </a:r>
          </a:p>
        </p:txBody>
      </p:sp>
      <p:sp>
        <p:nvSpPr>
          <p:cNvPr id="86071" name="AutoShape 55"/>
          <p:cNvSpPr>
            <a:spLocks noChangeArrowheads="1"/>
          </p:cNvSpPr>
          <p:nvPr/>
        </p:nvSpPr>
        <p:spPr bwMode="auto">
          <a:xfrm>
            <a:off x="228600" y="1720850"/>
            <a:ext cx="2266950" cy="4540250"/>
          </a:xfrm>
          <a:prstGeom prst="roundRect">
            <a:avLst>
              <a:gd name="adj" fmla="val 6968"/>
            </a:avLst>
          </a:prstGeom>
          <a:gradFill rotWithShape="1">
            <a:gsLst>
              <a:gs pos="0">
                <a:srgbClr val="E0E1E2"/>
              </a:gs>
              <a:gs pos="35001">
                <a:srgbClr val="E9E9EA"/>
              </a:gs>
              <a:gs pos="100000">
                <a:srgbClr val="F6F7F7"/>
              </a:gs>
            </a:gsLst>
            <a:lin ang="16200000" scaled="1"/>
          </a:gradFill>
          <a:ln w="9525">
            <a:solidFill>
              <a:srgbClr val="B8B9BA"/>
            </a:solidFill>
            <a:round/>
            <a:headEnd/>
            <a:tailEnd/>
          </a:ln>
          <a:effectLst>
            <a:outerShdw blurRad="63500" dist="20000" dir="5400000" rotWithShape="0">
              <a:srgbClr val="000000">
                <a:alpha val="37999"/>
              </a:srgbClr>
            </a:outerShdw>
          </a:effectLst>
        </p:spPr>
        <p:txBody>
          <a:bodyPr lIns="45720" rIns="45720" anchor="ctr" anchorCtr="1"/>
          <a:lstStyle/>
          <a:p>
            <a:pPr>
              <a:defRPr/>
            </a:pPr>
            <a:endParaRPr lang="nl-BE">
              <a:latin typeface="Arial" charset="0"/>
              <a:ea typeface="ＭＳ Ｐゴシック" pitchFamily="-65" charset="-128"/>
            </a:endParaRPr>
          </a:p>
        </p:txBody>
      </p:sp>
      <p:sp>
        <p:nvSpPr>
          <p:cNvPr id="29702" name="Rectangle 22"/>
          <p:cNvSpPr>
            <a:spLocks noChangeArrowheads="1"/>
          </p:cNvSpPr>
          <p:nvPr/>
        </p:nvSpPr>
        <p:spPr bwMode="auto">
          <a:xfrm>
            <a:off x="581025" y="776288"/>
            <a:ext cx="6275388" cy="415925"/>
          </a:xfrm>
          <a:prstGeom prst="rect">
            <a:avLst/>
          </a:prstGeom>
          <a:noFill/>
          <a:ln w="9525">
            <a:noFill/>
            <a:miter lim="800000"/>
            <a:headEnd/>
            <a:tailEnd/>
          </a:ln>
        </p:spPr>
        <p:txBody>
          <a:bodyPr anchor="b"/>
          <a:lstStyle/>
          <a:p>
            <a:r>
              <a:rPr lang="en-US" sz="1600" b="0">
                <a:solidFill>
                  <a:srgbClr val="500165"/>
                </a:solidFill>
                <a:latin typeface="Calibri" charset="0"/>
              </a:rPr>
              <a:t>eu</a:t>
            </a:r>
            <a:r>
              <a:rPr lang="en-US" sz="1600" b="0">
                <a:solidFill>
                  <a:srgbClr val="D10B3A"/>
                </a:solidFill>
                <a:latin typeface="Calibri" charset="0"/>
              </a:rPr>
              <a:t>HR</a:t>
            </a:r>
            <a:r>
              <a:rPr lang="en-US" sz="1600" b="0">
                <a:solidFill>
                  <a:srgbClr val="500165"/>
                </a:solidFill>
                <a:latin typeface="Calibri" charset="0"/>
              </a:rPr>
              <a:t>eka</a:t>
            </a:r>
            <a:r>
              <a:rPr lang="en-US" sz="1600" b="0">
                <a:solidFill>
                  <a:srgbClr val="D10B3A"/>
                </a:solidFill>
                <a:latin typeface="Calibri" charset="0"/>
              </a:rPr>
              <a:t> </a:t>
            </a:r>
            <a:r>
              <a:rPr lang="en-US" sz="1600" b="0">
                <a:solidFill>
                  <a:srgbClr val="C60C30"/>
                </a:solidFill>
                <a:latin typeface="Calibri" charset="0"/>
              </a:rPr>
              <a:t>= the only Integrated Global</a:t>
            </a:r>
            <a:r>
              <a:rPr lang="en-US" sz="1400">
                <a:solidFill>
                  <a:srgbClr val="34056D"/>
                </a:solidFill>
                <a:latin typeface="Calibri" charset="0"/>
              </a:rPr>
              <a:t> </a:t>
            </a:r>
            <a:r>
              <a:rPr lang="nl-BE" sz="1600" b="0">
                <a:solidFill>
                  <a:srgbClr val="C60C30"/>
                </a:solidFill>
                <a:latin typeface="Calibri" charset="0"/>
              </a:rPr>
              <a:t>ON-DEMAND HR-Service Platform</a:t>
            </a:r>
            <a:endParaRPr lang="en-US" sz="1600" b="0">
              <a:solidFill>
                <a:srgbClr val="C60C30"/>
              </a:solidFill>
              <a:latin typeface="Calibri" charset="0"/>
            </a:endParaRPr>
          </a:p>
        </p:txBody>
      </p:sp>
      <p:sp>
        <p:nvSpPr>
          <p:cNvPr id="29703" name="Text Box 24"/>
          <p:cNvSpPr txBox="1">
            <a:spLocks noChangeAspect="1" noChangeArrowheads="1"/>
          </p:cNvSpPr>
          <p:nvPr/>
        </p:nvSpPr>
        <p:spPr bwMode="auto">
          <a:xfrm>
            <a:off x="260350" y="1722438"/>
            <a:ext cx="2470150" cy="4594225"/>
          </a:xfrm>
          <a:prstGeom prst="rect">
            <a:avLst/>
          </a:prstGeom>
          <a:noFill/>
          <a:ln w="19050">
            <a:noFill/>
            <a:miter lim="800000"/>
            <a:headEnd/>
            <a:tailEnd/>
          </a:ln>
        </p:spPr>
        <p:txBody>
          <a:bodyPr>
            <a:spAutoFit/>
          </a:bodyPr>
          <a:lstStyle/>
          <a:p>
            <a:pPr>
              <a:spcBef>
                <a:spcPct val="50000"/>
              </a:spcBef>
              <a:buFont typeface="Wingdings" charset="2"/>
              <a:buNone/>
            </a:pPr>
            <a:r>
              <a:rPr lang="nl-BE" sz="900" u="sng">
                <a:solidFill>
                  <a:srgbClr val="3A096A"/>
                </a:solidFill>
                <a:latin typeface="Calibri" charset="0"/>
              </a:rPr>
              <a:t>Workforce Administration</a:t>
            </a:r>
          </a:p>
          <a:p>
            <a:pPr lvl="1">
              <a:spcBef>
                <a:spcPct val="50000"/>
              </a:spcBef>
              <a:buFont typeface="Wingdings" charset="2"/>
              <a:buChar char="q"/>
            </a:pPr>
            <a:r>
              <a:rPr lang="nl-BE" sz="900" b="0">
                <a:solidFill>
                  <a:srgbClr val="3A096A"/>
                </a:solidFill>
                <a:latin typeface="Calibri" charset="0"/>
              </a:rPr>
              <a:t> Employee Interaction</a:t>
            </a:r>
          </a:p>
          <a:p>
            <a:pPr lvl="1">
              <a:spcBef>
                <a:spcPct val="50000"/>
              </a:spcBef>
              <a:buFont typeface="Wingdings" charset="2"/>
              <a:buChar char="q"/>
            </a:pPr>
            <a:r>
              <a:rPr lang="nl-BE" sz="900" b="0">
                <a:solidFill>
                  <a:srgbClr val="3A096A"/>
                </a:solidFill>
                <a:latin typeface="Calibri" charset="0"/>
              </a:rPr>
              <a:t> Employee Data</a:t>
            </a:r>
          </a:p>
          <a:p>
            <a:pPr lvl="1">
              <a:spcBef>
                <a:spcPct val="50000"/>
              </a:spcBef>
              <a:buFont typeface="Wingdings" charset="2"/>
              <a:buChar char="q"/>
            </a:pPr>
            <a:r>
              <a:rPr lang="nl-BE" sz="900" b="0">
                <a:solidFill>
                  <a:srgbClr val="3A096A"/>
                </a:solidFill>
                <a:latin typeface="Calibri" charset="0"/>
              </a:rPr>
              <a:t> Time Management</a:t>
            </a:r>
          </a:p>
          <a:p>
            <a:pPr lvl="1">
              <a:spcBef>
                <a:spcPct val="50000"/>
              </a:spcBef>
              <a:buFont typeface="Wingdings" charset="2"/>
              <a:buChar char="q"/>
            </a:pPr>
            <a:r>
              <a:rPr lang="nl-BE" sz="900" b="0">
                <a:solidFill>
                  <a:srgbClr val="3A096A"/>
                </a:solidFill>
                <a:latin typeface="Calibri" charset="0"/>
              </a:rPr>
              <a:t> Payroll</a:t>
            </a:r>
          </a:p>
          <a:p>
            <a:pPr lvl="1">
              <a:spcBef>
                <a:spcPct val="50000"/>
              </a:spcBef>
              <a:buFont typeface="Wingdings" charset="2"/>
              <a:buChar char="q"/>
            </a:pPr>
            <a:r>
              <a:rPr lang="nl-BE" sz="900" b="0">
                <a:solidFill>
                  <a:srgbClr val="3A096A"/>
                </a:solidFill>
                <a:latin typeface="Calibri" charset="0"/>
              </a:rPr>
              <a:t> Benefits</a:t>
            </a:r>
          </a:p>
          <a:p>
            <a:pPr lvl="1">
              <a:spcBef>
                <a:spcPct val="50000"/>
              </a:spcBef>
              <a:buFont typeface="Wingdings" charset="2"/>
              <a:buChar char="q"/>
            </a:pPr>
            <a:r>
              <a:rPr lang="nl-BE" sz="900" b="0">
                <a:solidFill>
                  <a:srgbClr val="3A096A"/>
                </a:solidFill>
                <a:latin typeface="Calibri" charset="0"/>
              </a:rPr>
              <a:t> Health &amp; Safety</a:t>
            </a:r>
          </a:p>
          <a:p>
            <a:pPr lvl="1">
              <a:spcBef>
                <a:spcPct val="50000"/>
              </a:spcBef>
              <a:buFont typeface="Wingdings" charset="2"/>
              <a:buChar char="q"/>
            </a:pPr>
            <a:r>
              <a:rPr lang="nl-BE" sz="900" b="0">
                <a:solidFill>
                  <a:srgbClr val="3A096A"/>
                </a:solidFill>
                <a:latin typeface="Calibri" charset="0"/>
              </a:rPr>
              <a:t> Mobility</a:t>
            </a:r>
          </a:p>
          <a:p>
            <a:pPr>
              <a:spcBef>
                <a:spcPct val="50000"/>
              </a:spcBef>
              <a:buFont typeface="Wingdings" charset="2"/>
              <a:buNone/>
            </a:pPr>
            <a:r>
              <a:rPr lang="nl-BE" sz="900" u="sng">
                <a:solidFill>
                  <a:srgbClr val="3A096A"/>
                </a:solidFill>
                <a:latin typeface="Calibri" charset="0"/>
              </a:rPr>
              <a:t>Recruiting &amp; Staffing</a:t>
            </a:r>
          </a:p>
          <a:p>
            <a:pPr lvl="1">
              <a:spcBef>
                <a:spcPct val="50000"/>
              </a:spcBef>
              <a:buFont typeface="Wingdings" charset="2"/>
              <a:buChar char="q"/>
            </a:pPr>
            <a:r>
              <a:rPr lang="nl-BE" sz="900" b="0">
                <a:solidFill>
                  <a:srgbClr val="3A096A"/>
                </a:solidFill>
                <a:latin typeface="Calibri" charset="0"/>
              </a:rPr>
              <a:t>  Manage Requisition      </a:t>
            </a:r>
          </a:p>
          <a:p>
            <a:pPr lvl="1">
              <a:spcBef>
                <a:spcPct val="50000"/>
              </a:spcBef>
              <a:buFont typeface="Wingdings" charset="2"/>
              <a:buChar char="q"/>
            </a:pPr>
            <a:r>
              <a:rPr lang="nl-BE" sz="900" b="0">
                <a:solidFill>
                  <a:srgbClr val="3A096A"/>
                </a:solidFill>
                <a:latin typeface="Calibri" charset="0"/>
              </a:rPr>
              <a:t>  Manage Applications</a:t>
            </a:r>
          </a:p>
          <a:p>
            <a:pPr lvl="1">
              <a:spcBef>
                <a:spcPct val="50000"/>
              </a:spcBef>
              <a:buFont typeface="Wingdings" charset="2"/>
              <a:buChar char="q"/>
            </a:pPr>
            <a:r>
              <a:rPr lang="nl-BE" sz="900" b="0">
                <a:solidFill>
                  <a:srgbClr val="3A096A"/>
                </a:solidFill>
                <a:latin typeface="Calibri" charset="0"/>
              </a:rPr>
              <a:t>  Manage Applicant Pool</a:t>
            </a:r>
          </a:p>
          <a:p>
            <a:pPr>
              <a:spcBef>
                <a:spcPct val="50000"/>
              </a:spcBef>
              <a:buFont typeface="Wingdings" charset="2"/>
              <a:buNone/>
            </a:pPr>
            <a:r>
              <a:rPr lang="nl-BE" sz="900" u="sng">
                <a:solidFill>
                  <a:srgbClr val="3A096A"/>
                </a:solidFill>
                <a:latin typeface="Calibri" charset="0"/>
              </a:rPr>
              <a:t>Talent Management</a:t>
            </a:r>
            <a:endParaRPr lang="nl-BE" sz="900" b="0">
              <a:solidFill>
                <a:srgbClr val="3A096A"/>
              </a:solidFill>
              <a:latin typeface="Calibri" charset="0"/>
            </a:endParaRPr>
          </a:p>
          <a:p>
            <a:pPr lvl="1">
              <a:spcBef>
                <a:spcPct val="50000"/>
              </a:spcBef>
              <a:buFont typeface="Wingdings" charset="2"/>
              <a:buChar char="q"/>
            </a:pPr>
            <a:r>
              <a:rPr lang="nl-BE" sz="900" b="0">
                <a:solidFill>
                  <a:srgbClr val="3A096A"/>
                </a:solidFill>
                <a:latin typeface="Calibri" charset="0"/>
              </a:rPr>
              <a:t>  Performance Management</a:t>
            </a:r>
          </a:p>
          <a:p>
            <a:pPr lvl="1">
              <a:spcBef>
                <a:spcPct val="50000"/>
              </a:spcBef>
              <a:buFont typeface="Wingdings" charset="2"/>
              <a:buChar char="q"/>
            </a:pPr>
            <a:r>
              <a:rPr lang="nl-BE" sz="900" b="0">
                <a:solidFill>
                  <a:srgbClr val="3A096A"/>
                </a:solidFill>
                <a:latin typeface="Calibri" charset="0"/>
              </a:rPr>
              <a:t> Succession </a:t>
            </a:r>
          </a:p>
          <a:p>
            <a:pPr lvl="1">
              <a:spcBef>
                <a:spcPct val="50000"/>
              </a:spcBef>
              <a:buFont typeface="Wingdings" charset="2"/>
              <a:buChar char="q"/>
            </a:pPr>
            <a:r>
              <a:rPr lang="nl-BE" sz="900" b="0">
                <a:solidFill>
                  <a:srgbClr val="3A096A"/>
                </a:solidFill>
                <a:latin typeface="Calibri" charset="0"/>
              </a:rPr>
              <a:t> Train &amp; Develop</a:t>
            </a:r>
          </a:p>
          <a:p>
            <a:pPr lvl="1">
              <a:spcBef>
                <a:spcPct val="50000"/>
              </a:spcBef>
              <a:buFont typeface="Wingdings" charset="2"/>
              <a:buChar char="q"/>
            </a:pPr>
            <a:r>
              <a:rPr lang="nl-BE" sz="900" b="0">
                <a:solidFill>
                  <a:srgbClr val="3A096A"/>
                </a:solidFill>
                <a:latin typeface="Calibri" charset="0"/>
              </a:rPr>
              <a:t> Compensation</a:t>
            </a:r>
          </a:p>
          <a:p>
            <a:pPr>
              <a:spcBef>
                <a:spcPct val="50000"/>
              </a:spcBef>
              <a:buFont typeface="Wingdings" charset="2"/>
              <a:buNone/>
            </a:pPr>
            <a:r>
              <a:rPr lang="nl-BE" sz="900" u="sng">
                <a:solidFill>
                  <a:srgbClr val="3A096A"/>
                </a:solidFill>
                <a:latin typeface="Calibri" charset="0"/>
              </a:rPr>
              <a:t>Strategy &amp; Communication</a:t>
            </a:r>
          </a:p>
          <a:p>
            <a:pPr lvl="1">
              <a:spcBef>
                <a:spcPct val="50000"/>
              </a:spcBef>
              <a:buFont typeface="Wingdings" charset="2"/>
              <a:buChar char="q"/>
            </a:pPr>
            <a:r>
              <a:rPr lang="nl-BE" sz="900" b="0">
                <a:solidFill>
                  <a:srgbClr val="3A096A"/>
                </a:solidFill>
                <a:latin typeface="Calibri" charset="0"/>
              </a:rPr>
              <a:t> Organizational Development</a:t>
            </a:r>
          </a:p>
          <a:p>
            <a:pPr lvl="1">
              <a:spcBef>
                <a:spcPct val="50000"/>
              </a:spcBef>
              <a:buFont typeface="Wingdings" charset="2"/>
              <a:buChar char="q"/>
            </a:pPr>
            <a:r>
              <a:rPr lang="nl-BE" sz="900" b="0">
                <a:solidFill>
                  <a:srgbClr val="3A096A"/>
                </a:solidFill>
                <a:latin typeface="Calibri" charset="0"/>
              </a:rPr>
              <a:t> Workforce Planning</a:t>
            </a:r>
          </a:p>
          <a:p>
            <a:pPr lvl="1">
              <a:spcBef>
                <a:spcPct val="50000"/>
              </a:spcBef>
              <a:buFont typeface="Wingdings" charset="2"/>
              <a:buChar char="q"/>
            </a:pPr>
            <a:r>
              <a:rPr lang="nl-BE" sz="900" b="0">
                <a:solidFill>
                  <a:srgbClr val="3A096A"/>
                </a:solidFill>
                <a:latin typeface="Calibri" charset="0"/>
              </a:rPr>
              <a:t> Labour relations</a:t>
            </a:r>
          </a:p>
          <a:p>
            <a:pPr lvl="1">
              <a:spcBef>
                <a:spcPct val="50000"/>
              </a:spcBef>
              <a:buFont typeface="Wingdings" charset="2"/>
              <a:buChar char="q"/>
            </a:pPr>
            <a:r>
              <a:rPr lang="nl-BE" sz="900" b="0">
                <a:solidFill>
                  <a:srgbClr val="3A096A"/>
                </a:solidFill>
                <a:latin typeface="Calibri" charset="0"/>
              </a:rPr>
              <a:t> Employee Communication Portal</a:t>
            </a:r>
          </a:p>
        </p:txBody>
      </p:sp>
      <p:sp>
        <p:nvSpPr>
          <p:cNvPr id="29704" name="Text Box 26"/>
          <p:cNvSpPr txBox="1">
            <a:spLocks noChangeAspect="1" noChangeArrowheads="1"/>
          </p:cNvSpPr>
          <p:nvPr/>
        </p:nvSpPr>
        <p:spPr bwMode="auto">
          <a:xfrm>
            <a:off x="2640013" y="2379663"/>
            <a:ext cx="2478087" cy="4386262"/>
          </a:xfrm>
          <a:prstGeom prst="rect">
            <a:avLst/>
          </a:prstGeom>
          <a:noFill/>
          <a:ln w="9525">
            <a:noFill/>
            <a:miter lim="800000"/>
            <a:headEnd/>
            <a:tailEnd/>
          </a:ln>
        </p:spPr>
        <p:txBody>
          <a:bodyPr>
            <a:spAutoFit/>
          </a:bodyPr>
          <a:lstStyle/>
          <a:p>
            <a:pPr>
              <a:spcBef>
                <a:spcPct val="50000"/>
              </a:spcBef>
              <a:buFont typeface="Wingdings" charset="2"/>
              <a:buNone/>
            </a:pPr>
            <a:r>
              <a:rPr lang="nl-BE" sz="900" u="sng">
                <a:solidFill>
                  <a:srgbClr val="3A096A"/>
                </a:solidFill>
                <a:latin typeface="Calibri" charset="0"/>
              </a:rPr>
              <a:t>Time Management Options</a:t>
            </a:r>
          </a:p>
          <a:p>
            <a:pPr lvl="1">
              <a:spcBef>
                <a:spcPct val="50000"/>
              </a:spcBef>
              <a:buFont typeface="Wingdings" charset="2"/>
              <a:buChar char="q"/>
            </a:pPr>
            <a:r>
              <a:rPr lang="nl-BE" sz="900" b="0">
                <a:solidFill>
                  <a:srgbClr val="3A096A"/>
                </a:solidFill>
                <a:latin typeface="Calibri" charset="0"/>
              </a:rPr>
              <a:t> Negative Time Management</a:t>
            </a:r>
          </a:p>
          <a:p>
            <a:pPr lvl="1">
              <a:spcBef>
                <a:spcPct val="50000"/>
              </a:spcBef>
              <a:buFont typeface="Wingdings" charset="2"/>
              <a:buChar char="q"/>
            </a:pPr>
            <a:r>
              <a:rPr lang="nl-BE" sz="900" b="0">
                <a:solidFill>
                  <a:srgbClr val="3A096A"/>
                </a:solidFill>
                <a:latin typeface="Calibri" charset="0"/>
              </a:rPr>
              <a:t> Positive Time Management</a:t>
            </a:r>
          </a:p>
          <a:p>
            <a:pPr lvl="1">
              <a:spcBef>
                <a:spcPct val="50000"/>
              </a:spcBef>
              <a:buFont typeface="Wingdings" charset="2"/>
              <a:buChar char="q"/>
            </a:pPr>
            <a:r>
              <a:rPr lang="nl-BE" sz="900" b="0">
                <a:solidFill>
                  <a:srgbClr val="3A096A"/>
                </a:solidFill>
                <a:latin typeface="Calibri" charset="0"/>
              </a:rPr>
              <a:t> Time Sheet</a:t>
            </a:r>
          </a:p>
          <a:p>
            <a:pPr lvl="1">
              <a:spcBef>
                <a:spcPct val="50000"/>
              </a:spcBef>
              <a:buFont typeface="Wingdings" charset="2"/>
              <a:buChar char="q"/>
            </a:pPr>
            <a:r>
              <a:rPr lang="nl-BE" sz="900" b="0">
                <a:solidFill>
                  <a:srgbClr val="3A096A"/>
                </a:solidFill>
                <a:latin typeface="Calibri" charset="0"/>
              </a:rPr>
              <a:t> ...</a:t>
            </a:r>
          </a:p>
          <a:p>
            <a:pPr>
              <a:spcBef>
                <a:spcPct val="50000"/>
              </a:spcBef>
              <a:buFont typeface="Wingdings" charset="2"/>
              <a:buNone/>
            </a:pPr>
            <a:r>
              <a:rPr lang="nl-BE" sz="900" u="sng">
                <a:solidFill>
                  <a:srgbClr val="3A096A"/>
                </a:solidFill>
                <a:latin typeface="Calibri" charset="0"/>
              </a:rPr>
              <a:t>Payroll Options</a:t>
            </a:r>
          </a:p>
          <a:p>
            <a:pPr lvl="1">
              <a:spcBef>
                <a:spcPct val="50000"/>
              </a:spcBef>
              <a:buFont typeface="Wingdings" charset="2"/>
              <a:buChar char="q"/>
            </a:pPr>
            <a:r>
              <a:rPr lang="nl-BE" sz="900" b="0">
                <a:solidFill>
                  <a:srgbClr val="3A096A"/>
                </a:solidFill>
                <a:latin typeface="Calibri" charset="0"/>
              </a:rPr>
              <a:t> Print Payslip</a:t>
            </a:r>
          </a:p>
          <a:p>
            <a:pPr lvl="1">
              <a:spcBef>
                <a:spcPct val="50000"/>
              </a:spcBef>
              <a:buFont typeface="Wingdings" charset="2"/>
              <a:buChar char="q"/>
            </a:pPr>
            <a:r>
              <a:rPr lang="nl-BE" sz="900" b="0">
                <a:solidFill>
                  <a:srgbClr val="3A096A"/>
                </a:solidFill>
                <a:latin typeface="Calibri" charset="0"/>
              </a:rPr>
              <a:t> Envelop Payslip</a:t>
            </a:r>
          </a:p>
          <a:p>
            <a:pPr lvl="1">
              <a:spcBef>
                <a:spcPct val="50000"/>
              </a:spcBef>
              <a:buFont typeface="Wingdings" charset="2"/>
              <a:buChar char="q"/>
            </a:pPr>
            <a:r>
              <a:rPr lang="nl-BE" sz="900" b="0">
                <a:solidFill>
                  <a:srgbClr val="3A096A"/>
                </a:solidFill>
                <a:latin typeface="Calibri" charset="0"/>
              </a:rPr>
              <a:t> Distribute Payslip</a:t>
            </a:r>
          </a:p>
          <a:p>
            <a:pPr lvl="1">
              <a:spcBef>
                <a:spcPct val="50000"/>
              </a:spcBef>
              <a:buFont typeface="Wingdings" charset="2"/>
              <a:buChar char="q"/>
            </a:pPr>
            <a:r>
              <a:rPr lang="nl-BE" sz="900" b="0">
                <a:solidFill>
                  <a:srgbClr val="3A096A"/>
                </a:solidFill>
                <a:latin typeface="Calibri" charset="0"/>
              </a:rPr>
              <a:t> ...</a:t>
            </a:r>
            <a:endParaRPr lang="nl-BE" sz="900" b="0" u="sng">
              <a:solidFill>
                <a:srgbClr val="3A096A"/>
              </a:solidFill>
              <a:latin typeface="Calibri" charset="0"/>
            </a:endParaRPr>
          </a:p>
          <a:p>
            <a:pPr>
              <a:spcBef>
                <a:spcPct val="50000"/>
              </a:spcBef>
              <a:buFont typeface="Wingdings" charset="2"/>
              <a:buNone/>
            </a:pPr>
            <a:r>
              <a:rPr lang="nl-BE" sz="900" u="sng">
                <a:solidFill>
                  <a:srgbClr val="3A096A"/>
                </a:solidFill>
                <a:latin typeface="Calibri" charset="0"/>
              </a:rPr>
              <a:t>Manage Requisitions Options</a:t>
            </a:r>
          </a:p>
          <a:p>
            <a:pPr lvl="1">
              <a:spcBef>
                <a:spcPct val="50000"/>
              </a:spcBef>
              <a:buFont typeface="Wingdings" charset="2"/>
              <a:buChar char="q"/>
            </a:pPr>
            <a:r>
              <a:rPr lang="nl-BE" sz="900" b="0">
                <a:solidFill>
                  <a:srgbClr val="3A096A"/>
                </a:solidFill>
                <a:latin typeface="Calibri" charset="0"/>
              </a:rPr>
              <a:t> Monster JobBoard</a:t>
            </a:r>
          </a:p>
          <a:p>
            <a:pPr lvl="1">
              <a:spcBef>
                <a:spcPct val="50000"/>
              </a:spcBef>
              <a:buFont typeface="Wingdings" charset="2"/>
              <a:buChar char="q"/>
            </a:pPr>
            <a:r>
              <a:rPr lang="nl-BE" sz="900" b="0">
                <a:solidFill>
                  <a:srgbClr val="3A096A"/>
                </a:solidFill>
                <a:latin typeface="Calibri" charset="0"/>
              </a:rPr>
              <a:t> JOBAT Jobboard </a:t>
            </a:r>
          </a:p>
          <a:p>
            <a:pPr lvl="1">
              <a:spcBef>
                <a:spcPct val="50000"/>
              </a:spcBef>
              <a:buFont typeface="Wingdings" charset="2"/>
              <a:buChar char="q"/>
            </a:pPr>
            <a:r>
              <a:rPr lang="nl-BE" sz="900" b="0">
                <a:solidFill>
                  <a:srgbClr val="3A096A"/>
                </a:solidFill>
                <a:latin typeface="Calibri" charset="0"/>
              </a:rPr>
              <a:t> ...</a:t>
            </a:r>
          </a:p>
          <a:p>
            <a:pPr>
              <a:spcBef>
                <a:spcPct val="50000"/>
              </a:spcBef>
              <a:buFont typeface="Wingdings" charset="2"/>
              <a:buNone/>
            </a:pPr>
            <a:r>
              <a:rPr lang="nl-BE" sz="900" u="sng">
                <a:solidFill>
                  <a:srgbClr val="3A096A"/>
                </a:solidFill>
                <a:latin typeface="Calibri" charset="0"/>
              </a:rPr>
              <a:t>Performance Management Options</a:t>
            </a:r>
          </a:p>
          <a:p>
            <a:pPr lvl="1">
              <a:spcBef>
                <a:spcPct val="50000"/>
              </a:spcBef>
              <a:buFont typeface="Wingdings" charset="2"/>
              <a:buChar char="q"/>
            </a:pPr>
            <a:r>
              <a:rPr lang="nl-BE" sz="900" b="0">
                <a:solidFill>
                  <a:srgbClr val="3A096A"/>
                </a:solidFill>
                <a:latin typeface="Calibri" charset="0"/>
              </a:rPr>
              <a:t> Hay Job Evaluation</a:t>
            </a:r>
          </a:p>
          <a:p>
            <a:pPr lvl="1">
              <a:spcBef>
                <a:spcPct val="50000"/>
              </a:spcBef>
              <a:buFont typeface="Wingdings" charset="2"/>
              <a:buChar char="q"/>
            </a:pPr>
            <a:r>
              <a:rPr lang="nl-BE" sz="900" b="0">
                <a:solidFill>
                  <a:srgbClr val="3A096A"/>
                </a:solidFill>
                <a:latin typeface="Calibri" charset="0"/>
              </a:rPr>
              <a:t> ...</a:t>
            </a:r>
            <a:endParaRPr lang="en-US" sz="900" b="0">
              <a:solidFill>
                <a:srgbClr val="3A096A"/>
              </a:solidFill>
              <a:latin typeface="Calibri" charset="0"/>
            </a:endParaRPr>
          </a:p>
          <a:p>
            <a:pPr>
              <a:spcBef>
                <a:spcPct val="50000"/>
              </a:spcBef>
              <a:buFont typeface="Wingdings" charset="2"/>
              <a:buNone/>
            </a:pPr>
            <a:r>
              <a:rPr lang="nl-BE" sz="900" u="sng">
                <a:solidFill>
                  <a:srgbClr val="3A096A"/>
                </a:solidFill>
                <a:latin typeface="Calibri" charset="0"/>
              </a:rPr>
              <a:t>Learning &amp; Development Options</a:t>
            </a:r>
          </a:p>
          <a:p>
            <a:pPr lvl="1">
              <a:spcBef>
                <a:spcPct val="50000"/>
              </a:spcBef>
              <a:buFont typeface="Wingdings" charset="2"/>
              <a:buChar char="q"/>
            </a:pPr>
            <a:r>
              <a:rPr lang="nl-BE" sz="900" b="0">
                <a:solidFill>
                  <a:srgbClr val="3A096A"/>
                </a:solidFill>
                <a:latin typeface="Calibri" charset="0"/>
              </a:rPr>
              <a:t> Skillsoft Learning</a:t>
            </a:r>
          </a:p>
          <a:p>
            <a:pPr lvl="1">
              <a:spcBef>
                <a:spcPct val="50000"/>
              </a:spcBef>
              <a:buFont typeface="Wingdings" charset="2"/>
              <a:buChar char="q"/>
            </a:pPr>
            <a:r>
              <a:rPr lang="nl-BE" sz="900" b="0">
                <a:solidFill>
                  <a:srgbClr val="3A096A"/>
                </a:solidFill>
                <a:latin typeface="Calibri" charset="0"/>
              </a:rPr>
              <a:t> ...</a:t>
            </a:r>
            <a:endParaRPr lang="en-US" sz="900" b="0">
              <a:solidFill>
                <a:srgbClr val="3A096A"/>
              </a:solidFill>
              <a:latin typeface="Calibri" charset="0"/>
            </a:endParaRPr>
          </a:p>
          <a:p>
            <a:pPr>
              <a:spcBef>
                <a:spcPct val="50000"/>
              </a:spcBef>
              <a:buFont typeface="Wingdings" charset="2"/>
              <a:buChar char="q"/>
            </a:pPr>
            <a:endParaRPr lang="en-US" sz="900" b="0">
              <a:solidFill>
                <a:srgbClr val="3A096A"/>
              </a:solidFill>
              <a:latin typeface="Calibri" charset="0"/>
            </a:endParaRPr>
          </a:p>
        </p:txBody>
      </p:sp>
      <p:sp>
        <p:nvSpPr>
          <p:cNvPr id="86050" name="Rectangle 34"/>
          <p:cNvSpPr>
            <a:spLocks noChangeArrowheads="1"/>
          </p:cNvSpPr>
          <p:nvPr/>
        </p:nvSpPr>
        <p:spPr bwMode="auto">
          <a:xfrm>
            <a:off x="6819900" y="3743325"/>
            <a:ext cx="2171700" cy="917575"/>
          </a:xfrm>
          <a:prstGeom prst="rect">
            <a:avLst/>
          </a:prstGeom>
          <a:gradFill rotWithShape="1">
            <a:gsLst>
              <a:gs pos="0">
                <a:srgbClr val="E0E1E2"/>
              </a:gs>
              <a:gs pos="35001">
                <a:srgbClr val="E9E9EA"/>
              </a:gs>
              <a:gs pos="100000">
                <a:srgbClr val="F6F7F7"/>
              </a:gs>
            </a:gsLst>
            <a:lin ang="16200000" scaled="1"/>
          </a:gradFill>
          <a:ln w="9525">
            <a:solidFill>
              <a:srgbClr val="B8B9BA"/>
            </a:solidFill>
            <a:round/>
            <a:headEnd/>
            <a:tailEnd/>
          </a:ln>
          <a:effectLst>
            <a:outerShdw blurRad="63500" dist="20000" dir="5400000" rotWithShape="0">
              <a:srgbClr val="000000">
                <a:alpha val="37999"/>
              </a:srgbClr>
            </a:outerShdw>
          </a:effectLst>
        </p:spPr>
        <p:txBody>
          <a:bodyPr lIns="45720" rIns="45720" anchorCtr="1"/>
          <a:lstStyle/>
          <a:p>
            <a:pPr>
              <a:defRPr/>
            </a:pPr>
            <a:r>
              <a:rPr lang="nl-BE" sz="1000">
                <a:solidFill>
                  <a:srgbClr val="3A096A"/>
                </a:solidFill>
                <a:latin typeface="Calibri" charset="0"/>
              </a:rPr>
              <a:t>Fee / Employee / Month</a:t>
            </a:r>
          </a:p>
          <a:p>
            <a:pPr>
              <a:defRPr/>
            </a:pPr>
            <a:r>
              <a:rPr lang="nl-BE" sz="1000">
                <a:solidFill>
                  <a:srgbClr val="3A096A"/>
                </a:solidFill>
                <a:latin typeface="Calibri" charset="0"/>
              </a:rPr>
              <a:t>AND / OR </a:t>
            </a:r>
          </a:p>
          <a:p>
            <a:pPr>
              <a:defRPr/>
            </a:pPr>
            <a:r>
              <a:rPr lang="nl-BE" sz="1000">
                <a:solidFill>
                  <a:srgbClr val="3A096A"/>
                </a:solidFill>
                <a:latin typeface="Calibri" charset="0"/>
              </a:rPr>
              <a:t>Subscription Fee + Fee / Transaction</a:t>
            </a:r>
          </a:p>
          <a:p>
            <a:pPr>
              <a:defRPr/>
            </a:pPr>
            <a:r>
              <a:rPr lang="nl-BE" sz="1000">
                <a:solidFill>
                  <a:srgbClr val="3A096A"/>
                </a:solidFill>
                <a:latin typeface="Calibri" charset="0"/>
              </a:rPr>
              <a:t>AND / OR</a:t>
            </a:r>
          </a:p>
          <a:p>
            <a:pPr>
              <a:defRPr/>
            </a:pPr>
            <a:r>
              <a:rPr lang="nl-BE" sz="1000">
                <a:solidFill>
                  <a:srgbClr val="3A096A"/>
                </a:solidFill>
                <a:latin typeface="Calibri" charset="0"/>
              </a:rPr>
              <a:t>License Fee + Maintenance Fee / Year</a:t>
            </a:r>
            <a:endParaRPr lang="en-US" sz="1000">
              <a:solidFill>
                <a:srgbClr val="3A096A"/>
              </a:solidFill>
              <a:latin typeface="Calibri" charset="0"/>
            </a:endParaRPr>
          </a:p>
        </p:txBody>
      </p:sp>
      <p:grpSp>
        <p:nvGrpSpPr>
          <p:cNvPr id="29706" name="Group 36"/>
          <p:cNvGrpSpPr>
            <a:grpSpLocks/>
          </p:cNvGrpSpPr>
          <p:nvPr/>
        </p:nvGrpSpPr>
        <p:grpSpPr bwMode="auto">
          <a:xfrm>
            <a:off x="1676400" y="2486025"/>
            <a:ext cx="1054100" cy="3490913"/>
            <a:chOff x="1330572" y="2486025"/>
            <a:chExt cx="1312616" cy="3490913"/>
          </a:xfrm>
        </p:grpSpPr>
        <p:sp>
          <p:nvSpPr>
            <p:cNvPr id="29726" name="Line 27"/>
            <p:cNvSpPr>
              <a:spLocks noChangeShapeType="1"/>
            </p:cNvSpPr>
            <p:nvPr/>
          </p:nvSpPr>
          <p:spPr bwMode="auto">
            <a:xfrm>
              <a:off x="1617663" y="3705225"/>
              <a:ext cx="1025525" cy="809625"/>
            </a:xfrm>
            <a:prstGeom prst="line">
              <a:avLst/>
            </a:prstGeom>
            <a:noFill/>
            <a:ln w="28575">
              <a:solidFill>
                <a:srgbClr val="34056D"/>
              </a:solidFill>
              <a:round/>
              <a:headEnd/>
              <a:tailEnd type="triangle" w="med" len="med"/>
            </a:ln>
          </p:spPr>
          <p:txBody>
            <a:bodyPr wrap="none" anchor="ctr"/>
            <a:lstStyle/>
            <a:p>
              <a:endParaRPr lang="es-ES"/>
            </a:p>
          </p:txBody>
        </p:sp>
        <p:sp>
          <p:nvSpPr>
            <p:cNvPr id="29727" name="Line 28"/>
            <p:cNvSpPr>
              <a:spLocks noChangeShapeType="1"/>
            </p:cNvSpPr>
            <p:nvPr/>
          </p:nvSpPr>
          <p:spPr bwMode="auto">
            <a:xfrm>
              <a:off x="1647825" y="4562475"/>
              <a:ext cx="990600" cy="796925"/>
            </a:xfrm>
            <a:prstGeom prst="line">
              <a:avLst/>
            </a:prstGeom>
            <a:noFill/>
            <a:ln w="28575">
              <a:solidFill>
                <a:srgbClr val="34056D"/>
              </a:solidFill>
              <a:round/>
              <a:headEnd/>
              <a:tailEnd type="triangle" w="med" len="med"/>
            </a:ln>
          </p:spPr>
          <p:txBody>
            <a:bodyPr wrap="none" anchor="ctr"/>
            <a:lstStyle/>
            <a:p>
              <a:endParaRPr lang="es-ES"/>
            </a:p>
          </p:txBody>
        </p:sp>
        <p:sp>
          <p:nvSpPr>
            <p:cNvPr id="29728" name="Line 29"/>
            <p:cNvSpPr>
              <a:spLocks noChangeShapeType="1"/>
            </p:cNvSpPr>
            <p:nvPr/>
          </p:nvSpPr>
          <p:spPr bwMode="auto">
            <a:xfrm>
              <a:off x="1330572" y="2695575"/>
              <a:ext cx="1295152" cy="771525"/>
            </a:xfrm>
            <a:prstGeom prst="line">
              <a:avLst/>
            </a:prstGeom>
            <a:noFill/>
            <a:ln w="28575">
              <a:solidFill>
                <a:srgbClr val="34056D"/>
              </a:solidFill>
              <a:round/>
              <a:headEnd/>
              <a:tailEnd type="triangle" w="med" len="med"/>
            </a:ln>
          </p:spPr>
          <p:txBody>
            <a:bodyPr wrap="none" anchor="ctr"/>
            <a:lstStyle/>
            <a:p>
              <a:endParaRPr lang="es-ES"/>
            </a:p>
          </p:txBody>
        </p:sp>
        <p:sp>
          <p:nvSpPr>
            <p:cNvPr id="29729" name="Line 30"/>
            <p:cNvSpPr>
              <a:spLocks noChangeShapeType="1"/>
            </p:cNvSpPr>
            <p:nvPr/>
          </p:nvSpPr>
          <p:spPr bwMode="auto">
            <a:xfrm>
              <a:off x="1603375" y="2486025"/>
              <a:ext cx="1003300" cy="38100"/>
            </a:xfrm>
            <a:prstGeom prst="line">
              <a:avLst/>
            </a:prstGeom>
            <a:noFill/>
            <a:ln w="28575">
              <a:solidFill>
                <a:srgbClr val="34056D"/>
              </a:solidFill>
              <a:round/>
              <a:headEnd/>
              <a:tailEnd type="triangle" w="med" len="med"/>
            </a:ln>
          </p:spPr>
          <p:txBody>
            <a:bodyPr wrap="none" anchor="ctr"/>
            <a:lstStyle/>
            <a:p>
              <a:endParaRPr lang="es-ES"/>
            </a:p>
          </p:txBody>
        </p:sp>
        <p:sp>
          <p:nvSpPr>
            <p:cNvPr id="29730" name="Line 47"/>
            <p:cNvSpPr>
              <a:spLocks noChangeShapeType="1"/>
            </p:cNvSpPr>
            <p:nvPr/>
          </p:nvSpPr>
          <p:spPr bwMode="auto">
            <a:xfrm>
              <a:off x="1658938" y="4976813"/>
              <a:ext cx="962025" cy="1000125"/>
            </a:xfrm>
            <a:prstGeom prst="line">
              <a:avLst/>
            </a:prstGeom>
            <a:noFill/>
            <a:ln w="28575">
              <a:solidFill>
                <a:srgbClr val="34056D"/>
              </a:solidFill>
              <a:round/>
              <a:headEnd/>
              <a:tailEnd type="triangle" w="med" len="med"/>
            </a:ln>
          </p:spPr>
          <p:txBody>
            <a:bodyPr wrap="none" anchor="ctr"/>
            <a:lstStyle/>
            <a:p>
              <a:endParaRPr lang="es-ES"/>
            </a:p>
          </p:txBody>
        </p:sp>
      </p:grpSp>
      <p:sp>
        <p:nvSpPr>
          <p:cNvPr id="39" name="AutoShape 54"/>
          <p:cNvSpPr>
            <a:spLocks noChangeArrowheads="1"/>
          </p:cNvSpPr>
          <p:nvPr/>
        </p:nvSpPr>
        <p:spPr bwMode="auto">
          <a:xfrm>
            <a:off x="5570538" y="3797300"/>
            <a:ext cx="639762" cy="320675"/>
          </a:xfrm>
          <a:prstGeom prst="roundRect">
            <a:avLst>
              <a:gd name="adj" fmla="val 2486"/>
            </a:avLst>
          </a:prstGeom>
          <a:gradFill rotWithShape="1">
            <a:gsLst>
              <a:gs pos="0">
                <a:srgbClr val="E0E1E2"/>
              </a:gs>
              <a:gs pos="35001">
                <a:srgbClr val="E9E9EA"/>
              </a:gs>
              <a:gs pos="100000">
                <a:srgbClr val="F6F7F7"/>
              </a:gs>
            </a:gsLst>
            <a:lin ang="16200000" scaled="1"/>
          </a:gradFill>
          <a:ln w="9525">
            <a:solidFill>
              <a:srgbClr val="B8B9BA"/>
            </a:solidFill>
            <a:round/>
            <a:headEnd/>
            <a:tailEnd/>
          </a:ln>
          <a:effectLst>
            <a:outerShdw blurRad="63500" dist="20000" dir="5400000" rotWithShape="0">
              <a:srgbClr val="000000">
                <a:alpha val="37999"/>
              </a:srgbClr>
            </a:outerShdw>
          </a:effectLst>
        </p:spPr>
        <p:txBody>
          <a:bodyPr lIns="45720" rIns="45720" anchorCtr="1"/>
          <a:lstStyle/>
          <a:p>
            <a:pPr>
              <a:spcAft>
                <a:spcPts val="600"/>
              </a:spcAft>
              <a:defRPr/>
            </a:pPr>
            <a:endParaRPr lang="nl-BE" sz="900" b="0">
              <a:latin typeface="Arial" charset="0"/>
            </a:endParaRPr>
          </a:p>
        </p:txBody>
      </p:sp>
      <p:sp>
        <p:nvSpPr>
          <p:cNvPr id="44054" name="Text Box 26"/>
          <p:cNvSpPr txBox="1">
            <a:spLocks noChangeAspect="1" noChangeArrowheads="1"/>
          </p:cNvSpPr>
          <p:nvPr/>
        </p:nvSpPr>
        <p:spPr bwMode="auto">
          <a:xfrm>
            <a:off x="5270500" y="3733800"/>
            <a:ext cx="1103313" cy="927100"/>
          </a:xfrm>
          <a:prstGeom prst="rect">
            <a:avLst/>
          </a:prstGeom>
          <a:gradFill rotWithShape="1">
            <a:gsLst>
              <a:gs pos="0">
                <a:srgbClr val="E0E1E2"/>
              </a:gs>
              <a:gs pos="35001">
                <a:srgbClr val="E9E9EA"/>
              </a:gs>
              <a:gs pos="100000">
                <a:srgbClr val="F6F7F7"/>
              </a:gs>
            </a:gsLst>
            <a:lin ang="16200000" scaled="1"/>
          </a:gradFill>
          <a:ln w="9525">
            <a:solidFill>
              <a:srgbClr val="B8B9BA"/>
            </a:solidFill>
            <a:round/>
            <a:headEnd/>
            <a:tailEnd/>
          </a:ln>
          <a:effectLst>
            <a:outerShdw blurRad="63500" dist="20000" dir="5400000" rotWithShape="0">
              <a:srgbClr val="000000">
                <a:alpha val="37999"/>
              </a:srgbClr>
            </a:outerShdw>
          </a:effectLst>
        </p:spPr>
        <p:txBody>
          <a:bodyPr lIns="45720" rIns="45720" anchorCtr="1"/>
          <a:lstStyle/>
          <a:p>
            <a:pPr>
              <a:spcAft>
                <a:spcPts val="600"/>
              </a:spcAft>
              <a:buFont typeface="Wingdings" charset="2"/>
              <a:buChar char="q"/>
              <a:defRPr/>
            </a:pPr>
            <a:r>
              <a:rPr lang="nl-BE" sz="900">
                <a:latin typeface="Arial" charset="0"/>
              </a:rPr>
              <a:t>  </a:t>
            </a:r>
            <a:r>
              <a:rPr lang="nl-BE" sz="900">
                <a:solidFill>
                  <a:srgbClr val="3A096A"/>
                </a:solidFill>
                <a:latin typeface="Calibri" charset="0"/>
              </a:rPr>
              <a:t>BPO</a:t>
            </a:r>
          </a:p>
          <a:p>
            <a:pPr>
              <a:spcAft>
                <a:spcPts val="600"/>
              </a:spcAft>
              <a:buFont typeface="Wingdings" charset="2"/>
              <a:buChar char="q"/>
              <a:defRPr/>
            </a:pPr>
            <a:r>
              <a:rPr lang="nl-BE" sz="900">
                <a:solidFill>
                  <a:srgbClr val="3A096A"/>
                </a:solidFill>
                <a:latin typeface="Calibri" charset="0"/>
              </a:rPr>
              <a:t>  SaaS</a:t>
            </a:r>
          </a:p>
          <a:p>
            <a:pPr>
              <a:spcAft>
                <a:spcPts val="600"/>
              </a:spcAft>
              <a:buFont typeface="Wingdings" charset="2"/>
              <a:buChar char="q"/>
              <a:defRPr/>
            </a:pPr>
            <a:r>
              <a:rPr lang="nl-BE" sz="900">
                <a:solidFill>
                  <a:srgbClr val="3A096A"/>
                </a:solidFill>
                <a:latin typeface="Calibri" charset="0"/>
              </a:rPr>
              <a:t>  On Premise</a:t>
            </a:r>
          </a:p>
          <a:p>
            <a:pPr>
              <a:spcAft>
                <a:spcPts val="600"/>
              </a:spcAft>
              <a:buFont typeface="Wingdings" charset="2"/>
              <a:buChar char="q"/>
              <a:defRPr/>
            </a:pPr>
            <a:r>
              <a:rPr lang="nl-BE" sz="900">
                <a:solidFill>
                  <a:srgbClr val="3A096A"/>
                </a:solidFill>
                <a:latin typeface="Calibri" charset="0"/>
              </a:rPr>
              <a:t>  Service Provider</a:t>
            </a:r>
            <a:endParaRPr lang="en-US" sz="900">
              <a:solidFill>
                <a:srgbClr val="3A096A"/>
              </a:solidFill>
              <a:latin typeface="Calibri" charset="0"/>
            </a:endParaRPr>
          </a:p>
        </p:txBody>
      </p:sp>
      <p:sp>
        <p:nvSpPr>
          <p:cNvPr id="44" name="Cross 43"/>
          <p:cNvSpPr/>
          <p:nvPr/>
        </p:nvSpPr>
        <p:spPr bwMode="auto">
          <a:xfrm>
            <a:off x="4940300" y="4038600"/>
            <a:ext cx="279400" cy="279400"/>
          </a:xfrm>
          <a:prstGeom prst="plus">
            <a:avLst/>
          </a:prstGeom>
          <a:ln>
            <a:headEnd/>
            <a:tailEnd/>
          </a:ln>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nl-BE">
              <a:solidFill>
                <a:srgbClr val="FFFFFF"/>
              </a:solidFill>
              <a:ea typeface="ＭＳ Ｐゴシック" pitchFamily="-65" charset="-128"/>
            </a:endParaRPr>
          </a:p>
        </p:txBody>
      </p:sp>
      <p:sp>
        <p:nvSpPr>
          <p:cNvPr id="45" name="Right Arrow 44"/>
          <p:cNvSpPr/>
          <p:nvPr/>
        </p:nvSpPr>
        <p:spPr bwMode="auto">
          <a:xfrm>
            <a:off x="6464300" y="3975100"/>
            <a:ext cx="317500" cy="381000"/>
          </a:xfrm>
          <a:prstGeom prst="rightArrow">
            <a:avLst/>
          </a:prstGeom>
          <a:ln>
            <a:headEnd/>
            <a:tailEnd/>
          </a:ln>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nl-BE">
              <a:solidFill>
                <a:srgbClr val="FFFFFF"/>
              </a:solidFill>
              <a:ea typeface="ＭＳ Ｐゴシック" pitchFamily="-65" charset="-128"/>
            </a:endParaRPr>
          </a:p>
        </p:txBody>
      </p:sp>
      <p:pic>
        <p:nvPicPr>
          <p:cNvPr id="29715" name="Picture 28" descr="C:\Documents and Settings\luciap\Local Settings\Temporary Internet Files\Content.IE5\PNQB8ZV5\MCj04413100000[1].png"/>
          <p:cNvPicPr>
            <a:picLocks noChangeAspect="1" noChangeArrowheads="1"/>
          </p:cNvPicPr>
          <p:nvPr/>
        </p:nvPicPr>
        <p:blipFill>
          <a:blip r:embed="rId3" cstate="print"/>
          <a:srcRect/>
          <a:stretch>
            <a:fillRect/>
          </a:stretch>
        </p:blipFill>
        <p:spPr bwMode="auto">
          <a:xfrm>
            <a:off x="3168650" y="2603500"/>
            <a:ext cx="146050" cy="146050"/>
          </a:xfrm>
          <a:prstGeom prst="rect">
            <a:avLst/>
          </a:prstGeom>
          <a:noFill/>
          <a:ln w="9525">
            <a:noFill/>
            <a:miter lim="800000"/>
            <a:headEnd/>
            <a:tailEnd/>
          </a:ln>
        </p:spPr>
      </p:pic>
      <p:pic>
        <p:nvPicPr>
          <p:cNvPr id="29716" name="Picture 34" descr="C:\Documents and Settings\luciap\Local Settings\Temporary Internet Files\Content.IE5\PNQB8ZV5\MCj04413100000[1].png"/>
          <p:cNvPicPr>
            <a:picLocks noChangeAspect="1" noChangeArrowheads="1"/>
          </p:cNvPicPr>
          <p:nvPr/>
        </p:nvPicPr>
        <p:blipFill>
          <a:blip r:embed="rId3" cstate="print"/>
          <a:srcRect/>
          <a:stretch>
            <a:fillRect/>
          </a:stretch>
        </p:blipFill>
        <p:spPr bwMode="auto">
          <a:xfrm>
            <a:off x="787400" y="2355850"/>
            <a:ext cx="146050" cy="146050"/>
          </a:xfrm>
          <a:prstGeom prst="rect">
            <a:avLst/>
          </a:prstGeom>
          <a:noFill/>
          <a:ln w="9525">
            <a:noFill/>
            <a:miter lim="800000"/>
            <a:headEnd/>
            <a:tailEnd/>
          </a:ln>
        </p:spPr>
      </p:pic>
      <p:pic>
        <p:nvPicPr>
          <p:cNvPr id="29717" name="Picture 35" descr="C:\Documents and Settings\luciap\Local Settings\Temporary Internet Files\Content.IE5\PNQB8ZV5\MCj04413100000[1].png"/>
          <p:cNvPicPr>
            <a:picLocks noChangeAspect="1" noChangeArrowheads="1"/>
          </p:cNvPicPr>
          <p:nvPr/>
        </p:nvPicPr>
        <p:blipFill>
          <a:blip r:embed="rId3" cstate="print"/>
          <a:srcRect/>
          <a:stretch>
            <a:fillRect/>
          </a:stretch>
        </p:blipFill>
        <p:spPr bwMode="auto">
          <a:xfrm>
            <a:off x="781050" y="2565400"/>
            <a:ext cx="146050" cy="146050"/>
          </a:xfrm>
          <a:prstGeom prst="rect">
            <a:avLst/>
          </a:prstGeom>
          <a:noFill/>
          <a:ln w="9525">
            <a:noFill/>
            <a:miter lim="800000"/>
            <a:headEnd/>
            <a:tailEnd/>
          </a:ln>
        </p:spPr>
      </p:pic>
      <p:pic>
        <p:nvPicPr>
          <p:cNvPr id="29718" name="Picture 37" descr="C:\Documents and Settings\luciap\Local Settings\Temporary Internet Files\Content.IE5\PNQB8ZV5\MCj04413100000[1].png"/>
          <p:cNvPicPr>
            <a:picLocks noChangeAspect="1" noChangeArrowheads="1"/>
          </p:cNvPicPr>
          <p:nvPr/>
        </p:nvPicPr>
        <p:blipFill>
          <a:blip r:embed="rId3" cstate="print"/>
          <a:srcRect/>
          <a:stretch>
            <a:fillRect/>
          </a:stretch>
        </p:blipFill>
        <p:spPr bwMode="auto">
          <a:xfrm>
            <a:off x="793750" y="4413250"/>
            <a:ext cx="146050" cy="146050"/>
          </a:xfrm>
          <a:prstGeom prst="rect">
            <a:avLst/>
          </a:prstGeom>
          <a:noFill/>
          <a:ln w="9525">
            <a:noFill/>
            <a:miter lim="800000"/>
            <a:headEnd/>
            <a:tailEnd/>
          </a:ln>
        </p:spPr>
      </p:pic>
      <p:pic>
        <p:nvPicPr>
          <p:cNvPr id="29719" name="Picture 39" descr="C:\Documents and Settings\luciap\Local Settings\Temporary Internet Files\Content.IE5\PNQB8ZV5\MCj04413100000[1].png"/>
          <p:cNvPicPr>
            <a:picLocks noChangeAspect="1" noChangeArrowheads="1"/>
          </p:cNvPicPr>
          <p:nvPr/>
        </p:nvPicPr>
        <p:blipFill>
          <a:blip r:embed="rId3" cstate="print"/>
          <a:srcRect/>
          <a:stretch>
            <a:fillRect/>
          </a:stretch>
        </p:blipFill>
        <p:spPr bwMode="auto">
          <a:xfrm>
            <a:off x="781050" y="4832350"/>
            <a:ext cx="146050" cy="146050"/>
          </a:xfrm>
          <a:prstGeom prst="rect">
            <a:avLst/>
          </a:prstGeom>
          <a:noFill/>
          <a:ln w="9525">
            <a:noFill/>
            <a:miter lim="800000"/>
            <a:headEnd/>
            <a:tailEnd/>
          </a:ln>
        </p:spPr>
      </p:pic>
      <p:pic>
        <p:nvPicPr>
          <p:cNvPr id="29720" name="Picture 41" descr="C:\Documents and Settings\luciap\Local Settings\Temporary Internet Files\Content.IE5\PNQB8ZV5\MCj04413100000[1].png"/>
          <p:cNvPicPr>
            <a:picLocks noChangeAspect="1" noChangeArrowheads="1"/>
          </p:cNvPicPr>
          <p:nvPr/>
        </p:nvPicPr>
        <p:blipFill>
          <a:blip r:embed="rId3" cstate="print"/>
          <a:srcRect/>
          <a:stretch>
            <a:fillRect/>
          </a:stretch>
        </p:blipFill>
        <p:spPr bwMode="auto">
          <a:xfrm>
            <a:off x="3168650" y="3625850"/>
            <a:ext cx="146050" cy="146050"/>
          </a:xfrm>
          <a:prstGeom prst="rect">
            <a:avLst/>
          </a:prstGeom>
          <a:noFill/>
          <a:ln w="9525">
            <a:noFill/>
            <a:miter lim="800000"/>
            <a:headEnd/>
            <a:tailEnd/>
          </a:ln>
        </p:spPr>
      </p:pic>
      <p:pic>
        <p:nvPicPr>
          <p:cNvPr id="29721" name="Picture 42" descr="C:\Documents and Settings\luciap\Local Settings\Temporary Internet Files\Content.IE5\PNQB8ZV5\MCj04413100000[1].png"/>
          <p:cNvPicPr>
            <a:picLocks noChangeAspect="1" noChangeArrowheads="1"/>
          </p:cNvPicPr>
          <p:nvPr/>
        </p:nvPicPr>
        <p:blipFill>
          <a:blip r:embed="rId3" cstate="print"/>
          <a:srcRect/>
          <a:stretch>
            <a:fillRect/>
          </a:stretch>
        </p:blipFill>
        <p:spPr bwMode="auto">
          <a:xfrm>
            <a:off x="3162300" y="4654550"/>
            <a:ext cx="146050" cy="146050"/>
          </a:xfrm>
          <a:prstGeom prst="rect">
            <a:avLst/>
          </a:prstGeom>
          <a:noFill/>
          <a:ln w="9525">
            <a:noFill/>
            <a:miter lim="800000"/>
            <a:headEnd/>
            <a:tailEnd/>
          </a:ln>
        </p:spPr>
      </p:pic>
      <p:pic>
        <p:nvPicPr>
          <p:cNvPr id="29722" name="Picture 45" descr="C:\Documents and Settings\luciap\Local Settings\Temporary Internet Files\Content.IE5\PNQB8ZV5\MCj04413100000[1].png"/>
          <p:cNvPicPr>
            <a:picLocks noChangeAspect="1" noChangeArrowheads="1"/>
          </p:cNvPicPr>
          <p:nvPr/>
        </p:nvPicPr>
        <p:blipFill>
          <a:blip r:embed="rId3" cstate="print"/>
          <a:srcRect/>
          <a:stretch>
            <a:fillRect/>
          </a:stretch>
        </p:blipFill>
        <p:spPr bwMode="auto">
          <a:xfrm>
            <a:off x="3168650" y="5480050"/>
            <a:ext cx="146050" cy="146050"/>
          </a:xfrm>
          <a:prstGeom prst="rect">
            <a:avLst/>
          </a:prstGeom>
          <a:noFill/>
          <a:ln w="9525">
            <a:noFill/>
            <a:miter lim="800000"/>
            <a:headEnd/>
            <a:tailEnd/>
          </a:ln>
        </p:spPr>
      </p:pic>
      <p:pic>
        <p:nvPicPr>
          <p:cNvPr id="29723" name="Picture 46" descr="C:\Documents and Settings\luciap\Local Settings\Temporary Internet Files\Content.IE5\PNQB8ZV5\MCj04413100000[1].png"/>
          <p:cNvPicPr>
            <a:picLocks noChangeAspect="1" noChangeArrowheads="1"/>
          </p:cNvPicPr>
          <p:nvPr/>
        </p:nvPicPr>
        <p:blipFill>
          <a:blip r:embed="rId3" cstate="print"/>
          <a:srcRect/>
          <a:stretch>
            <a:fillRect/>
          </a:stretch>
        </p:blipFill>
        <p:spPr bwMode="auto">
          <a:xfrm>
            <a:off x="3168650" y="6102350"/>
            <a:ext cx="146050" cy="146050"/>
          </a:xfrm>
          <a:prstGeom prst="rect">
            <a:avLst/>
          </a:prstGeom>
          <a:noFill/>
          <a:ln w="9525">
            <a:noFill/>
            <a:miter lim="800000"/>
            <a:headEnd/>
            <a:tailEnd/>
          </a:ln>
        </p:spPr>
      </p:pic>
      <p:pic>
        <p:nvPicPr>
          <p:cNvPr id="29724" name="Picture 47" descr="C:\Documents and Settings\luciap\Local Settings\Temporary Internet Files\Content.IE5\PNQB8ZV5\MCj04413100000[1].png"/>
          <p:cNvPicPr>
            <a:picLocks noChangeAspect="1" noChangeArrowheads="1"/>
          </p:cNvPicPr>
          <p:nvPr/>
        </p:nvPicPr>
        <p:blipFill>
          <a:blip r:embed="rId3" cstate="print"/>
          <a:srcRect/>
          <a:stretch>
            <a:fillRect/>
          </a:stretch>
        </p:blipFill>
        <p:spPr bwMode="auto">
          <a:xfrm>
            <a:off x="5346700" y="3949700"/>
            <a:ext cx="146050" cy="146050"/>
          </a:xfrm>
          <a:prstGeom prst="rect">
            <a:avLst/>
          </a:prstGeom>
          <a:noFill/>
          <a:ln w="9525">
            <a:noFill/>
            <a:miter lim="800000"/>
            <a:headEnd/>
            <a:tailEnd/>
          </a:ln>
        </p:spPr>
      </p:pic>
      <p:pic>
        <p:nvPicPr>
          <p:cNvPr id="29725" name="Picture 48" descr="C:\Documents and Settings\luciap\Local Settings\Temporary Internet Files\Content.IE5\PNQB8ZV5\MCj04413100000[1].png"/>
          <p:cNvPicPr>
            <a:picLocks noChangeAspect="1" noChangeArrowheads="1"/>
          </p:cNvPicPr>
          <p:nvPr/>
        </p:nvPicPr>
        <p:blipFill>
          <a:blip r:embed="rId3" cstate="print"/>
          <a:srcRect/>
          <a:stretch>
            <a:fillRect/>
          </a:stretch>
        </p:blipFill>
        <p:spPr bwMode="auto">
          <a:xfrm>
            <a:off x="790575" y="3597275"/>
            <a:ext cx="146050" cy="1460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8"/>
          <p:cNvSpPr>
            <a:spLocks noChangeArrowheads="1"/>
          </p:cNvSpPr>
          <p:nvPr/>
        </p:nvSpPr>
        <p:spPr bwMode="auto">
          <a:xfrm>
            <a:off x="4356100" y="2311400"/>
            <a:ext cx="4127500" cy="3479800"/>
          </a:xfrm>
          <a:prstGeom prst="rect">
            <a:avLst/>
          </a:prstGeom>
          <a:solidFill>
            <a:schemeClr val="bg1">
              <a:alpha val="72156"/>
            </a:schemeClr>
          </a:solidFill>
          <a:ln w="9525">
            <a:noFill/>
            <a:round/>
            <a:headEnd/>
            <a:tailEnd/>
          </a:ln>
        </p:spPr>
        <p:txBody>
          <a:bodyPr/>
          <a:lstStyle/>
          <a:p>
            <a:endParaRPr lang="nl-BE"/>
          </a:p>
        </p:txBody>
      </p:sp>
      <p:sp>
        <p:nvSpPr>
          <p:cNvPr id="30723" name="Rectangle 19"/>
          <p:cNvSpPr>
            <a:spLocks noChangeArrowheads="1"/>
          </p:cNvSpPr>
          <p:nvPr/>
        </p:nvSpPr>
        <p:spPr bwMode="auto">
          <a:xfrm>
            <a:off x="4356100" y="1003300"/>
            <a:ext cx="4127500" cy="685800"/>
          </a:xfrm>
          <a:prstGeom prst="rect">
            <a:avLst/>
          </a:prstGeom>
          <a:solidFill>
            <a:schemeClr val="bg1">
              <a:alpha val="72156"/>
            </a:schemeClr>
          </a:solidFill>
          <a:ln w="9525">
            <a:noFill/>
            <a:round/>
            <a:headEnd/>
            <a:tailEnd/>
          </a:ln>
        </p:spPr>
        <p:txBody>
          <a:bodyPr/>
          <a:lstStyle/>
          <a:p>
            <a:endParaRPr lang="nl-BE"/>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a:spLocks noChangeArrowheads="1"/>
          </p:cNvSpPr>
          <p:nvPr/>
        </p:nvSpPr>
        <p:spPr bwMode="auto">
          <a:xfrm>
            <a:off x="6765925" y="2857500"/>
            <a:ext cx="1857375" cy="1857375"/>
          </a:xfrm>
          <a:prstGeom prst="rect">
            <a:avLst/>
          </a:prstGeom>
          <a:gradFill rotWithShape="1">
            <a:gsLst>
              <a:gs pos="0">
                <a:srgbClr val="E0E1E2"/>
              </a:gs>
              <a:gs pos="35001">
                <a:srgbClr val="E9E9EA"/>
              </a:gs>
              <a:gs pos="100000">
                <a:srgbClr val="F6F7F7"/>
              </a:gs>
            </a:gsLst>
            <a:lin ang="16200000" scaled="1"/>
          </a:gradFill>
          <a:ln w="9525">
            <a:noFill/>
            <a:miter lim="800000"/>
            <a:headEnd/>
            <a:tailEnd/>
          </a:ln>
          <a:effectLst>
            <a:outerShdw blurRad="63500" dist="20000" dir="5400000" rotWithShape="0">
              <a:srgbClr val="000000">
                <a:alpha val="37999"/>
              </a:srgbClr>
            </a:outerShdw>
          </a:effectLst>
        </p:spPr>
        <p:txBody>
          <a:bodyPr lIns="45720" rIns="45720" anchor="ctr" anchorCtr="1"/>
          <a:lstStyle/>
          <a:p>
            <a:pPr>
              <a:defRPr/>
            </a:pPr>
            <a:endParaRPr lang="nl-BE">
              <a:latin typeface="Times New Roman" pitchFamily="-65" charset="0"/>
              <a:ea typeface="ＭＳ Ｐゴシック" pitchFamily="-65" charset="-128"/>
            </a:endParaRPr>
          </a:p>
        </p:txBody>
      </p:sp>
      <p:sp>
        <p:nvSpPr>
          <p:cNvPr id="23" name="Rounded Rectangle 22"/>
          <p:cNvSpPr/>
          <p:nvPr/>
        </p:nvSpPr>
        <p:spPr bwMode="auto">
          <a:xfrm>
            <a:off x="650875" y="1143000"/>
            <a:ext cx="1857375" cy="5357813"/>
          </a:xfrm>
          <a:prstGeom prst="roundRect">
            <a:avLst>
              <a:gd name="adj" fmla="val 10142"/>
            </a:avLst>
          </a:prstGeom>
          <a:solidFill>
            <a:schemeClr val="bg1">
              <a:lumMod val="95000"/>
            </a:schemeClr>
          </a:solidFill>
          <a:ln>
            <a:prstDash val="solid"/>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45720" rIns="45720" anchor="ctr" anchorCtr="1"/>
          <a:lstStyle/>
          <a:p>
            <a:pPr>
              <a:defRPr/>
            </a:pPr>
            <a:endParaRPr lang="nl-BE">
              <a:solidFill>
                <a:schemeClr val="tx1"/>
              </a:solidFill>
              <a:ea typeface="ＭＳ Ｐゴシック" pitchFamily="-65" charset="-128"/>
            </a:endParaRPr>
          </a:p>
        </p:txBody>
      </p:sp>
      <p:sp>
        <p:nvSpPr>
          <p:cNvPr id="22" name="Rounded Rectangle 21"/>
          <p:cNvSpPr/>
          <p:nvPr/>
        </p:nvSpPr>
        <p:spPr bwMode="auto">
          <a:xfrm>
            <a:off x="2651125" y="1143000"/>
            <a:ext cx="1857375" cy="5357813"/>
          </a:xfrm>
          <a:prstGeom prst="roundRect">
            <a:avLst>
              <a:gd name="adj" fmla="val 10142"/>
            </a:avLst>
          </a:prstGeom>
          <a:solidFill>
            <a:schemeClr val="bg1">
              <a:lumMod val="95000"/>
            </a:schemeClr>
          </a:solidFill>
          <a:ln>
            <a:prstDash val="solid"/>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45720" rIns="45720" anchor="ctr" anchorCtr="1"/>
          <a:lstStyle/>
          <a:p>
            <a:pPr>
              <a:defRPr/>
            </a:pPr>
            <a:endParaRPr lang="nl-BE">
              <a:solidFill>
                <a:schemeClr val="tx1"/>
              </a:solidFill>
              <a:ea typeface="ＭＳ Ｐゴシック" pitchFamily="-65" charset="-128"/>
            </a:endParaRPr>
          </a:p>
        </p:txBody>
      </p:sp>
      <p:sp>
        <p:nvSpPr>
          <p:cNvPr id="19" name="Rounded Rectangle 18"/>
          <p:cNvSpPr/>
          <p:nvPr/>
        </p:nvSpPr>
        <p:spPr bwMode="auto">
          <a:xfrm>
            <a:off x="4643438" y="1143000"/>
            <a:ext cx="1857375" cy="5357813"/>
          </a:xfrm>
          <a:prstGeom prst="roundRect">
            <a:avLst>
              <a:gd name="adj" fmla="val 10142"/>
            </a:avLst>
          </a:prstGeom>
          <a:solidFill>
            <a:schemeClr val="bg1">
              <a:lumMod val="95000"/>
            </a:schemeClr>
          </a:solidFill>
          <a:ln>
            <a:prstDash val="solid"/>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45720" rIns="45720" anchor="ctr" anchorCtr="1"/>
          <a:lstStyle/>
          <a:p>
            <a:pPr>
              <a:defRPr/>
            </a:pPr>
            <a:endParaRPr lang="nl-BE">
              <a:solidFill>
                <a:schemeClr val="tx1"/>
              </a:solidFill>
              <a:ea typeface="ＭＳ Ｐゴシック" pitchFamily="-65" charset="-128"/>
            </a:endParaRPr>
          </a:p>
        </p:txBody>
      </p:sp>
      <p:sp>
        <p:nvSpPr>
          <p:cNvPr id="18" name="Rounded Rectangle 17"/>
          <p:cNvSpPr/>
          <p:nvPr/>
        </p:nvSpPr>
        <p:spPr bwMode="auto">
          <a:xfrm>
            <a:off x="6623050" y="1143000"/>
            <a:ext cx="2143125" cy="5357813"/>
          </a:xfrm>
          <a:prstGeom prst="roundRect">
            <a:avLst>
              <a:gd name="adj" fmla="val 10142"/>
            </a:avLst>
          </a:prstGeom>
          <a:solidFill>
            <a:schemeClr val="bg1">
              <a:lumMod val="95000"/>
            </a:schemeClr>
          </a:solidFill>
          <a:ln>
            <a:prstDash val="dash"/>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45720" rIns="45720" anchor="ctr" anchorCtr="1"/>
          <a:lstStyle/>
          <a:p>
            <a:pPr>
              <a:defRPr/>
            </a:pPr>
            <a:endParaRPr lang="nl-BE">
              <a:solidFill>
                <a:schemeClr val="tx1"/>
              </a:solidFill>
              <a:ea typeface="ＭＳ Ｐゴシック" pitchFamily="-65" charset="-128"/>
            </a:endParaRPr>
          </a:p>
        </p:txBody>
      </p:sp>
      <p:sp>
        <p:nvSpPr>
          <p:cNvPr id="31751" name="Rectangle 68"/>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dirty="0" smtClean="0">
                <a:ea typeface="ＭＳ Ｐゴシック" charset="-128"/>
              </a:rPr>
              <a:t>euHReka solution components</a:t>
            </a:r>
            <a:endParaRPr lang="en-GB" dirty="0" smtClean="0">
              <a:ea typeface="ＭＳ Ｐゴシック" charset="-128"/>
            </a:endParaRPr>
          </a:p>
        </p:txBody>
      </p:sp>
      <p:sp>
        <p:nvSpPr>
          <p:cNvPr id="31752" name="Footer Placeholder 3"/>
          <p:cNvSpPr>
            <a:spLocks noGrp="1"/>
          </p:cNvSpPr>
          <p:nvPr>
            <p:ph type="ftr" sz="quarter" idx="10"/>
          </p:nvPr>
        </p:nvSpPr>
        <p:spPr>
          <a:noFill/>
        </p:spPr>
        <p:txBody>
          <a:bodyPr/>
          <a:lstStyle/>
          <a:p>
            <a:r>
              <a:rPr lang="en-US" smtClean="0">
                <a:latin typeface="Times New Roman" charset="0"/>
                <a:ea typeface="ＭＳ Ｐゴシック" charset="-128"/>
              </a:rPr>
              <a:t>Copyright NorthgateArinso. All rights reserved.</a:t>
            </a:r>
          </a:p>
        </p:txBody>
      </p:sp>
      <p:sp>
        <p:nvSpPr>
          <p:cNvPr id="31753" name="Slide Number Placeholder 4"/>
          <p:cNvSpPr>
            <a:spLocks noGrp="1"/>
          </p:cNvSpPr>
          <p:nvPr>
            <p:ph type="sldNum" sz="quarter" idx="11"/>
          </p:nvPr>
        </p:nvSpPr>
        <p:spPr>
          <a:xfrm>
            <a:off x="7142163" y="6453188"/>
            <a:ext cx="1873250" cy="268287"/>
          </a:xfrm>
          <a:noFill/>
        </p:spPr>
        <p:txBody>
          <a:bodyPr/>
          <a:lstStyle/>
          <a:p>
            <a:fld id="{ECC5BEA5-D4C7-4974-8C19-C8E7EC830EB1}" type="slidenum">
              <a:rPr lang="en-US"/>
              <a:pPr/>
              <a:t>19</a:t>
            </a:fld>
            <a:endParaRPr lang="en-US"/>
          </a:p>
        </p:txBody>
      </p:sp>
      <p:sp>
        <p:nvSpPr>
          <p:cNvPr id="24" name="Rounded Rectangle 23"/>
          <p:cNvSpPr/>
          <p:nvPr/>
        </p:nvSpPr>
        <p:spPr bwMode="auto">
          <a:xfrm>
            <a:off x="736600" y="1500188"/>
            <a:ext cx="1700213" cy="2357437"/>
          </a:xfrm>
          <a:prstGeom prst="roundRect">
            <a:avLst>
              <a:gd name="adj" fmla="val 10142"/>
            </a:avLst>
          </a:prstGeom>
          <a:solidFill>
            <a:schemeClr val="bg1"/>
          </a:solidFill>
          <a:ln>
            <a:prstDash val="solid"/>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45720" rIns="45720" anchor="ctr" anchorCtr="1"/>
          <a:lstStyle/>
          <a:p>
            <a:pPr>
              <a:defRPr/>
            </a:pPr>
            <a:endParaRPr lang="nl-BE">
              <a:solidFill>
                <a:schemeClr val="tx1"/>
              </a:solidFill>
              <a:ea typeface="ＭＳ Ｐゴシック" pitchFamily="-65" charset="-128"/>
            </a:endParaRPr>
          </a:p>
        </p:txBody>
      </p:sp>
      <p:sp>
        <p:nvSpPr>
          <p:cNvPr id="25" name="Rounded Rectangle 24"/>
          <p:cNvSpPr/>
          <p:nvPr/>
        </p:nvSpPr>
        <p:spPr bwMode="auto">
          <a:xfrm>
            <a:off x="736600" y="3929063"/>
            <a:ext cx="1700213" cy="2428875"/>
          </a:xfrm>
          <a:prstGeom prst="roundRect">
            <a:avLst>
              <a:gd name="adj" fmla="val 10142"/>
            </a:avLst>
          </a:prstGeom>
          <a:solidFill>
            <a:schemeClr val="bg1"/>
          </a:solidFill>
          <a:ln>
            <a:prstDash val="solid"/>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45720" rIns="45720" anchor="ctr" anchorCtr="1"/>
          <a:lstStyle/>
          <a:p>
            <a:pPr>
              <a:defRPr/>
            </a:pPr>
            <a:endParaRPr lang="nl-BE">
              <a:solidFill>
                <a:schemeClr val="tx1"/>
              </a:solidFill>
              <a:ea typeface="ＭＳ Ｐゴシック" pitchFamily="-65" charset="-128"/>
            </a:endParaRPr>
          </a:p>
        </p:txBody>
      </p:sp>
      <p:sp>
        <p:nvSpPr>
          <p:cNvPr id="36886" name="TextBox 26"/>
          <p:cNvSpPr txBox="1">
            <a:spLocks noChangeArrowheads="1"/>
          </p:cNvSpPr>
          <p:nvPr/>
        </p:nvSpPr>
        <p:spPr bwMode="auto">
          <a:xfrm>
            <a:off x="6980238" y="4891088"/>
            <a:ext cx="1500187" cy="338554"/>
          </a:xfrm>
          <a:prstGeom prst="rect">
            <a:avLst/>
          </a:prstGeom>
          <a:noFill/>
          <a:ln w="9525">
            <a:noFill/>
            <a:miter lim="800000"/>
            <a:headEnd/>
            <a:tailEnd/>
          </a:ln>
          <a:scene3d>
            <a:camera prst="perspectiveHeroicExtremeRightFacing">
              <a:rot lat="0" lon="0" rev="0"/>
            </a:camera>
            <a:lightRig rig="threePt" dir="t"/>
          </a:scene3d>
        </p:spPr>
        <p:txBody>
          <a:bodyPr>
            <a:spAutoFit/>
          </a:bodyPr>
          <a:lstStyle/>
          <a:p>
            <a:pPr algn="ctr">
              <a:defRPr/>
            </a:pPr>
            <a:r>
              <a:rPr lang="nl-BE" sz="1600" dirty="0">
                <a:latin typeface="+mn-lt"/>
                <a:ea typeface="+mn-ea"/>
              </a:rPr>
              <a:t>3</a:t>
            </a:r>
            <a:r>
              <a:rPr lang="nl-BE" sz="1600" baseline="30000" dirty="0">
                <a:latin typeface="+mn-lt"/>
                <a:ea typeface="+mn-ea"/>
              </a:rPr>
              <a:t>rd</a:t>
            </a:r>
            <a:r>
              <a:rPr lang="nl-BE" sz="1600" dirty="0">
                <a:latin typeface="+mn-lt"/>
                <a:ea typeface="+mn-ea"/>
              </a:rPr>
              <a:t> parties</a:t>
            </a:r>
            <a:endParaRPr lang="en-US" sz="1600" dirty="0">
              <a:latin typeface="+mn-lt"/>
              <a:ea typeface="+mn-ea"/>
            </a:endParaRPr>
          </a:p>
        </p:txBody>
      </p:sp>
      <p:sp>
        <p:nvSpPr>
          <p:cNvPr id="31757" name="TextBox 27"/>
          <p:cNvSpPr txBox="1">
            <a:spLocks noChangeArrowheads="1"/>
          </p:cNvSpPr>
          <p:nvPr/>
        </p:nvSpPr>
        <p:spPr bwMode="auto">
          <a:xfrm>
            <a:off x="6694488" y="1214438"/>
            <a:ext cx="2000250" cy="430212"/>
          </a:xfrm>
          <a:prstGeom prst="rect">
            <a:avLst/>
          </a:prstGeom>
          <a:noFill/>
          <a:ln w="9525">
            <a:noFill/>
            <a:miter lim="800000"/>
            <a:headEnd/>
            <a:tailEnd/>
          </a:ln>
        </p:spPr>
        <p:txBody>
          <a:bodyPr>
            <a:spAutoFit/>
          </a:bodyPr>
          <a:lstStyle/>
          <a:p>
            <a:pPr algn="ctr"/>
            <a:r>
              <a:rPr lang="nl-BE" sz="1100">
                <a:latin typeface="Arial" charset="0"/>
              </a:rPr>
              <a:t>Content &amp; service providers</a:t>
            </a:r>
            <a:endParaRPr lang="en-US" sz="1100">
              <a:latin typeface="Arial" charset="0"/>
            </a:endParaRPr>
          </a:p>
        </p:txBody>
      </p:sp>
      <p:sp>
        <p:nvSpPr>
          <p:cNvPr id="31758" name="TextBox 28"/>
          <p:cNvSpPr txBox="1">
            <a:spLocks noChangeArrowheads="1"/>
          </p:cNvSpPr>
          <p:nvPr/>
        </p:nvSpPr>
        <p:spPr bwMode="auto">
          <a:xfrm>
            <a:off x="4643438" y="1214438"/>
            <a:ext cx="1857375" cy="261937"/>
          </a:xfrm>
          <a:prstGeom prst="rect">
            <a:avLst/>
          </a:prstGeom>
          <a:noFill/>
          <a:ln w="9525">
            <a:noFill/>
            <a:miter lim="800000"/>
            <a:headEnd/>
            <a:tailEnd/>
          </a:ln>
        </p:spPr>
        <p:txBody>
          <a:bodyPr>
            <a:spAutoFit/>
          </a:bodyPr>
          <a:lstStyle/>
          <a:p>
            <a:pPr algn="ctr"/>
            <a:r>
              <a:rPr lang="nl-BE" sz="1100">
                <a:latin typeface="Arial" charset="0"/>
              </a:rPr>
              <a:t>Business logic &amp; content</a:t>
            </a:r>
            <a:endParaRPr lang="en-US" sz="1100">
              <a:latin typeface="Arial" charset="0"/>
            </a:endParaRPr>
          </a:p>
        </p:txBody>
      </p:sp>
      <p:sp>
        <p:nvSpPr>
          <p:cNvPr id="31759" name="TextBox 29"/>
          <p:cNvSpPr txBox="1">
            <a:spLocks noChangeArrowheads="1"/>
          </p:cNvSpPr>
          <p:nvPr/>
        </p:nvSpPr>
        <p:spPr bwMode="auto">
          <a:xfrm>
            <a:off x="2651125" y="1214438"/>
            <a:ext cx="1857375" cy="261937"/>
          </a:xfrm>
          <a:prstGeom prst="rect">
            <a:avLst/>
          </a:prstGeom>
          <a:noFill/>
          <a:ln w="9525">
            <a:noFill/>
            <a:miter lim="800000"/>
            <a:headEnd/>
            <a:tailEnd/>
          </a:ln>
        </p:spPr>
        <p:txBody>
          <a:bodyPr>
            <a:spAutoFit/>
          </a:bodyPr>
          <a:lstStyle/>
          <a:p>
            <a:pPr algn="ctr"/>
            <a:r>
              <a:rPr lang="nl-BE" sz="1100">
                <a:latin typeface="Arial" charset="0"/>
              </a:rPr>
              <a:t>Presentation layer</a:t>
            </a:r>
            <a:endParaRPr lang="en-US" sz="1100">
              <a:latin typeface="Arial" charset="0"/>
            </a:endParaRPr>
          </a:p>
        </p:txBody>
      </p:sp>
      <p:sp>
        <p:nvSpPr>
          <p:cNvPr id="31760" name="TextBox 47"/>
          <p:cNvSpPr txBox="1">
            <a:spLocks noChangeArrowheads="1"/>
          </p:cNvSpPr>
          <p:nvPr/>
        </p:nvSpPr>
        <p:spPr bwMode="auto">
          <a:xfrm>
            <a:off x="650875" y="1214438"/>
            <a:ext cx="1857375" cy="261937"/>
          </a:xfrm>
          <a:prstGeom prst="rect">
            <a:avLst/>
          </a:prstGeom>
          <a:noFill/>
          <a:ln w="9525">
            <a:noFill/>
            <a:miter lim="800000"/>
            <a:headEnd/>
            <a:tailEnd/>
          </a:ln>
        </p:spPr>
        <p:txBody>
          <a:bodyPr>
            <a:spAutoFit/>
          </a:bodyPr>
          <a:lstStyle/>
          <a:p>
            <a:pPr algn="ctr"/>
            <a:r>
              <a:rPr lang="nl-BE" sz="1100" dirty="0" smtClean="0">
                <a:latin typeface="Arial" charset="0"/>
              </a:rPr>
              <a:t>Players</a:t>
            </a:r>
            <a:endParaRPr lang="en-US" sz="1100" dirty="0">
              <a:latin typeface="Arial" charset="0"/>
            </a:endParaRPr>
          </a:p>
        </p:txBody>
      </p:sp>
      <p:sp>
        <p:nvSpPr>
          <p:cNvPr id="31761" name="TextBox 49"/>
          <p:cNvSpPr txBox="1">
            <a:spLocks noChangeArrowheads="1"/>
          </p:cNvSpPr>
          <p:nvPr/>
        </p:nvSpPr>
        <p:spPr bwMode="auto">
          <a:xfrm>
            <a:off x="668338" y="1571625"/>
            <a:ext cx="1857375" cy="261938"/>
          </a:xfrm>
          <a:prstGeom prst="rect">
            <a:avLst/>
          </a:prstGeom>
          <a:noFill/>
          <a:ln w="9525">
            <a:noFill/>
            <a:miter lim="800000"/>
            <a:headEnd/>
            <a:tailEnd/>
          </a:ln>
        </p:spPr>
        <p:txBody>
          <a:bodyPr>
            <a:spAutoFit/>
          </a:bodyPr>
          <a:lstStyle/>
          <a:p>
            <a:pPr algn="ctr"/>
            <a:r>
              <a:rPr lang="nl-BE" sz="1100" dirty="0">
                <a:latin typeface="Arial" charset="0"/>
              </a:rPr>
              <a:t>Business </a:t>
            </a:r>
            <a:r>
              <a:rPr lang="nl-BE" sz="1100" dirty="0" smtClean="0">
                <a:latin typeface="Arial" charset="0"/>
              </a:rPr>
              <a:t>players</a:t>
            </a:r>
            <a:endParaRPr lang="en-US" sz="1100" dirty="0">
              <a:latin typeface="Arial" charset="0"/>
            </a:endParaRPr>
          </a:p>
        </p:txBody>
      </p:sp>
      <p:sp>
        <p:nvSpPr>
          <p:cNvPr id="31762" name="TextBox 50"/>
          <p:cNvSpPr txBox="1">
            <a:spLocks noChangeArrowheads="1"/>
          </p:cNvSpPr>
          <p:nvPr/>
        </p:nvSpPr>
        <p:spPr bwMode="auto">
          <a:xfrm>
            <a:off x="668338" y="4000500"/>
            <a:ext cx="1857375" cy="261938"/>
          </a:xfrm>
          <a:prstGeom prst="rect">
            <a:avLst/>
          </a:prstGeom>
          <a:noFill/>
          <a:ln w="9525">
            <a:noFill/>
            <a:miter lim="800000"/>
            <a:headEnd/>
            <a:tailEnd/>
          </a:ln>
        </p:spPr>
        <p:txBody>
          <a:bodyPr>
            <a:spAutoFit/>
          </a:bodyPr>
          <a:lstStyle/>
          <a:p>
            <a:pPr algn="ctr"/>
            <a:r>
              <a:rPr lang="nl-BE" sz="1100" dirty="0">
                <a:latin typeface="Arial" charset="0"/>
              </a:rPr>
              <a:t>Service Center </a:t>
            </a:r>
            <a:r>
              <a:rPr lang="nl-BE" sz="1100" dirty="0" smtClean="0">
                <a:latin typeface="Arial" charset="0"/>
              </a:rPr>
              <a:t>players</a:t>
            </a:r>
            <a:endParaRPr lang="en-US" sz="1100" dirty="0">
              <a:latin typeface="Arial" charset="0"/>
            </a:endParaRPr>
          </a:p>
        </p:txBody>
      </p:sp>
      <p:pic>
        <p:nvPicPr>
          <p:cNvPr id="29715" name="Picture 19"/>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28675" y="1954213"/>
            <a:ext cx="442913" cy="266700"/>
          </a:xfrm>
          <a:prstGeom prst="rect">
            <a:avLst/>
          </a:prstGeom>
          <a:ln>
            <a:headEnd/>
            <a:tailEnd/>
          </a:ln>
        </p:spPr>
        <p:style>
          <a:lnRef idx="2">
            <a:schemeClr val="accent3"/>
          </a:lnRef>
          <a:fillRef idx="1">
            <a:schemeClr val="lt1"/>
          </a:fillRef>
          <a:effectRef idx="0">
            <a:schemeClr val="accent3"/>
          </a:effectRef>
          <a:fontRef idx="minor">
            <a:schemeClr val="dk1"/>
          </a:fontRef>
        </p:style>
      </p:pic>
      <p:pic>
        <p:nvPicPr>
          <p:cNvPr id="29716" name="Picture 20"/>
          <p:cNvPicPr>
            <a:picLocks noChangeAspect="1" noChangeArrowheads="1"/>
          </p:cNvPicPr>
          <p:nvPr/>
        </p:nvPicPr>
        <p:blipFill>
          <a:blip r:embed="rId4" cstate="print"/>
          <a:srcRect l="16000" t="-10668" r="24000"/>
          <a:stretch>
            <a:fillRect/>
          </a:stretch>
        </p:blipFill>
        <p:spPr bwMode="auto">
          <a:xfrm>
            <a:off x="828675" y="2311400"/>
            <a:ext cx="273050" cy="303213"/>
          </a:xfrm>
          <a:prstGeom prst="rect">
            <a:avLst/>
          </a:prstGeom>
          <a:ln>
            <a:headEnd/>
            <a:tailEnd/>
          </a:ln>
        </p:spPr>
        <p:style>
          <a:lnRef idx="2">
            <a:schemeClr val="accent3"/>
          </a:lnRef>
          <a:fillRef idx="1">
            <a:schemeClr val="lt1"/>
          </a:fillRef>
          <a:effectRef idx="0">
            <a:schemeClr val="accent3"/>
          </a:effectRef>
          <a:fontRef idx="minor">
            <a:schemeClr val="dk1"/>
          </a:fontRef>
        </p:style>
      </p:pic>
      <p:pic>
        <p:nvPicPr>
          <p:cNvPr id="29717" name="Picture 21"/>
          <p:cNvPicPr>
            <a:picLocks noChangeAspect="1" noChangeArrowheads="1"/>
          </p:cNvPicPr>
          <p:nvPr/>
        </p:nvPicPr>
        <p:blipFill>
          <a:blip r:embed="rId5" cstate="print"/>
          <a:srcRect/>
          <a:stretch>
            <a:fillRect/>
          </a:stretch>
        </p:blipFill>
        <p:spPr bwMode="auto">
          <a:xfrm>
            <a:off x="811213" y="2811463"/>
            <a:ext cx="601662" cy="269875"/>
          </a:xfrm>
          <a:prstGeom prst="rect">
            <a:avLst/>
          </a:prstGeom>
          <a:ln>
            <a:headEnd/>
            <a:tailEnd/>
          </a:ln>
        </p:spPr>
        <p:style>
          <a:lnRef idx="2">
            <a:schemeClr val="accent3"/>
          </a:lnRef>
          <a:fillRef idx="1">
            <a:schemeClr val="lt1"/>
          </a:fillRef>
          <a:effectRef idx="0">
            <a:schemeClr val="accent3"/>
          </a:effectRef>
          <a:fontRef idx="minor">
            <a:schemeClr val="dk1"/>
          </a:fontRef>
        </p:style>
      </p:pic>
      <p:pic>
        <p:nvPicPr>
          <p:cNvPr id="29718" name="Picture 22"/>
          <p:cNvPicPr>
            <a:picLocks noChangeAspect="1" noChangeArrowheads="1"/>
          </p:cNvPicPr>
          <p:nvPr/>
        </p:nvPicPr>
        <p:blipFill>
          <a:blip r:embed="rId6" cstate="print"/>
          <a:srcRect/>
          <a:stretch>
            <a:fillRect/>
          </a:stretch>
        </p:blipFill>
        <p:spPr bwMode="auto">
          <a:xfrm>
            <a:off x="828675" y="3240088"/>
            <a:ext cx="387350" cy="354012"/>
          </a:xfrm>
          <a:prstGeom prst="rect">
            <a:avLst/>
          </a:prstGeom>
          <a:ln>
            <a:headEnd/>
            <a:tailEnd/>
          </a:ln>
        </p:spPr>
        <p:style>
          <a:lnRef idx="2">
            <a:schemeClr val="accent3"/>
          </a:lnRef>
          <a:fillRef idx="1">
            <a:schemeClr val="lt1"/>
          </a:fillRef>
          <a:effectRef idx="0">
            <a:schemeClr val="accent3"/>
          </a:effectRef>
          <a:fontRef idx="minor">
            <a:schemeClr val="dk1"/>
          </a:fontRef>
        </p:style>
      </p:pic>
      <p:pic>
        <p:nvPicPr>
          <p:cNvPr id="29719" name="Picture 23"/>
          <p:cNvPicPr>
            <a:picLocks noChangeAspect="1" noChangeArrowheads="1"/>
          </p:cNvPicPr>
          <p:nvPr/>
        </p:nvPicPr>
        <p:blipFill>
          <a:blip r:embed="rId7" cstate="print">
            <a:duotone>
              <a:schemeClr val="accent1">
                <a:shade val="45000"/>
                <a:satMod val="135000"/>
              </a:schemeClr>
              <a:prstClr val="white"/>
            </a:duotone>
          </a:blip>
          <a:srcRect/>
          <a:stretch>
            <a:fillRect/>
          </a:stretch>
        </p:blipFill>
        <p:spPr bwMode="auto">
          <a:xfrm>
            <a:off x="900113" y="4349750"/>
            <a:ext cx="319577" cy="353601"/>
          </a:xfrm>
          <a:prstGeom prst="rect">
            <a:avLst/>
          </a:prstGeom>
          <a:ln>
            <a:headEnd/>
            <a:tailEnd/>
          </a:ln>
        </p:spPr>
        <p:style>
          <a:lnRef idx="2">
            <a:schemeClr val="accent3"/>
          </a:lnRef>
          <a:fillRef idx="1">
            <a:schemeClr val="lt1"/>
          </a:fillRef>
          <a:effectRef idx="0">
            <a:schemeClr val="accent3"/>
          </a:effectRef>
          <a:fontRef idx="minor">
            <a:schemeClr val="dk1"/>
          </a:fontRef>
        </p:style>
      </p:pic>
      <p:pic>
        <p:nvPicPr>
          <p:cNvPr id="29720" name="Picture 24"/>
          <p:cNvPicPr>
            <a:picLocks noChangeAspect="1" noChangeArrowheads="1"/>
          </p:cNvPicPr>
          <p:nvPr/>
        </p:nvPicPr>
        <p:blipFill>
          <a:blip r:embed="rId8" cstate="print">
            <a:duotone>
              <a:schemeClr val="accent6">
                <a:shade val="45000"/>
                <a:satMod val="135000"/>
              </a:schemeClr>
              <a:prstClr val="white"/>
            </a:duotone>
          </a:blip>
          <a:srcRect/>
          <a:stretch>
            <a:fillRect/>
          </a:stretch>
        </p:blipFill>
        <p:spPr bwMode="auto">
          <a:xfrm>
            <a:off x="798513" y="4954589"/>
            <a:ext cx="513996" cy="253960"/>
          </a:xfrm>
          <a:prstGeom prst="rect">
            <a:avLst/>
          </a:prstGeom>
          <a:ln>
            <a:headEnd/>
            <a:tailEnd/>
          </a:ln>
        </p:spPr>
        <p:style>
          <a:lnRef idx="2">
            <a:schemeClr val="accent3"/>
          </a:lnRef>
          <a:fillRef idx="1">
            <a:schemeClr val="lt1"/>
          </a:fillRef>
          <a:effectRef idx="0">
            <a:schemeClr val="accent3"/>
          </a:effectRef>
          <a:fontRef idx="minor">
            <a:schemeClr val="dk1"/>
          </a:fontRef>
        </p:style>
      </p:pic>
      <p:pic>
        <p:nvPicPr>
          <p:cNvPr id="29721" name="Picture 25"/>
          <p:cNvPicPr>
            <a:picLocks noChangeAspect="1" noChangeArrowheads="1"/>
          </p:cNvPicPr>
          <p:nvPr/>
        </p:nvPicPr>
        <p:blipFill>
          <a:blip r:embed="rId9" cstate="print">
            <a:duotone>
              <a:schemeClr val="accent4">
                <a:shade val="45000"/>
                <a:satMod val="135000"/>
              </a:schemeClr>
              <a:prstClr val="white"/>
            </a:duotone>
          </a:blip>
          <a:srcRect/>
          <a:stretch>
            <a:fillRect/>
          </a:stretch>
        </p:blipFill>
        <p:spPr bwMode="auto">
          <a:xfrm>
            <a:off x="828675" y="5454650"/>
            <a:ext cx="492125" cy="286769"/>
          </a:xfrm>
          <a:prstGeom prst="rect">
            <a:avLst/>
          </a:prstGeom>
          <a:ln>
            <a:headEnd/>
            <a:tailEnd/>
          </a:ln>
        </p:spPr>
        <p:style>
          <a:lnRef idx="2">
            <a:schemeClr val="accent3"/>
          </a:lnRef>
          <a:fillRef idx="1">
            <a:schemeClr val="lt1"/>
          </a:fillRef>
          <a:effectRef idx="0">
            <a:schemeClr val="accent3"/>
          </a:effectRef>
          <a:fontRef idx="minor">
            <a:schemeClr val="dk1"/>
          </a:fontRef>
        </p:style>
      </p:pic>
      <p:sp>
        <p:nvSpPr>
          <p:cNvPr id="31770" name="TextBox 56"/>
          <p:cNvSpPr txBox="1">
            <a:spLocks noChangeArrowheads="1"/>
          </p:cNvSpPr>
          <p:nvPr/>
        </p:nvSpPr>
        <p:spPr bwMode="auto">
          <a:xfrm>
            <a:off x="1293813" y="2032000"/>
            <a:ext cx="1071562" cy="230188"/>
          </a:xfrm>
          <a:prstGeom prst="rect">
            <a:avLst/>
          </a:prstGeom>
          <a:noFill/>
          <a:ln w="9525">
            <a:noFill/>
            <a:miter lim="800000"/>
            <a:headEnd/>
            <a:tailEnd/>
          </a:ln>
        </p:spPr>
        <p:txBody>
          <a:bodyPr>
            <a:spAutoFit/>
          </a:bodyPr>
          <a:lstStyle/>
          <a:p>
            <a:pPr algn="ctr"/>
            <a:r>
              <a:rPr lang="nl-BE" sz="900">
                <a:latin typeface="Arial" charset="0"/>
              </a:rPr>
              <a:t>Employee</a:t>
            </a:r>
            <a:endParaRPr lang="en-US" sz="900">
              <a:latin typeface="Arial" charset="0"/>
            </a:endParaRPr>
          </a:p>
        </p:txBody>
      </p:sp>
      <p:sp>
        <p:nvSpPr>
          <p:cNvPr id="31771" name="TextBox 57"/>
          <p:cNvSpPr txBox="1">
            <a:spLocks noChangeArrowheads="1"/>
          </p:cNvSpPr>
          <p:nvPr/>
        </p:nvSpPr>
        <p:spPr bwMode="auto">
          <a:xfrm>
            <a:off x="1293813" y="2389188"/>
            <a:ext cx="1071562" cy="230187"/>
          </a:xfrm>
          <a:prstGeom prst="rect">
            <a:avLst/>
          </a:prstGeom>
          <a:noFill/>
          <a:ln w="9525">
            <a:noFill/>
            <a:miter lim="800000"/>
            <a:headEnd/>
            <a:tailEnd/>
          </a:ln>
        </p:spPr>
        <p:txBody>
          <a:bodyPr>
            <a:spAutoFit/>
          </a:bodyPr>
          <a:lstStyle/>
          <a:p>
            <a:pPr algn="ctr"/>
            <a:r>
              <a:rPr lang="nl-BE" sz="900">
                <a:latin typeface="Arial" charset="0"/>
              </a:rPr>
              <a:t>Manager</a:t>
            </a:r>
            <a:endParaRPr lang="en-US" sz="900">
              <a:latin typeface="Arial" charset="0"/>
            </a:endParaRPr>
          </a:p>
        </p:txBody>
      </p:sp>
      <p:sp>
        <p:nvSpPr>
          <p:cNvPr id="31772" name="TextBox 58"/>
          <p:cNvSpPr txBox="1">
            <a:spLocks noChangeArrowheads="1"/>
          </p:cNvSpPr>
          <p:nvPr/>
        </p:nvSpPr>
        <p:spPr bwMode="auto">
          <a:xfrm>
            <a:off x="1293813" y="2857500"/>
            <a:ext cx="1071562" cy="369888"/>
          </a:xfrm>
          <a:prstGeom prst="rect">
            <a:avLst/>
          </a:prstGeom>
          <a:noFill/>
          <a:ln w="9525">
            <a:noFill/>
            <a:miter lim="800000"/>
            <a:headEnd/>
            <a:tailEnd/>
          </a:ln>
        </p:spPr>
        <p:txBody>
          <a:bodyPr>
            <a:spAutoFit/>
          </a:bodyPr>
          <a:lstStyle/>
          <a:p>
            <a:pPr algn="ctr"/>
            <a:r>
              <a:rPr lang="nl-BE" sz="900">
                <a:latin typeface="Arial" charset="0"/>
              </a:rPr>
              <a:t>    HR Administrator</a:t>
            </a:r>
            <a:endParaRPr lang="en-US" sz="900">
              <a:latin typeface="Arial" charset="0"/>
            </a:endParaRPr>
          </a:p>
        </p:txBody>
      </p:sp>
      <p:sp>
        <p:nvSpPr>
          <p:cNvPr id="31773" name="TextBox 59"/>
          <p:cNvSpPr txBox="1">
            <a:spLocks noChangeArrowheads="1"/>
          </p:cNvSpPr>
          <p:nvPr/>
        </p:nvSpPr>
        <p:spPr bwMode="auto">
          <a:xfrm>
            <a:off x="1293813" y="3286125"/>
            <a:ext cx="1071562" cy="369888"/>
          </a:xfrm>
          <a:prstGeom prst="rect">
            <a:avLst/>
          </a:prstGeom>
          <a:noFill/>
          <a:ln w="9525">
            <a:noFill/>
            <a:miter lim="800000"/>
            <a:headEnd/>
            <a:tailEnd/>
          </a:ln>
        </p:spPr>
        <p:txBody>
          <a:bodyPr>
            <a:spAutoFit/>
          </a:bodyPr>
          <a:lstStyle/>
          <a:p>
            <a:pPr algn="ctr"/>
            <a:r>
              <a:rPr lang="nl-BE" sz="900">
                <a:latin typeface="Arial" charset="0"/>
              </a:rPr>
              <a:t>HR Business Partner</a:t>
            </a:r>
            <a:endParaRPr lang="en-US" sz="900">
              <a:latin typeface="Arial" charset="0"/>
            </a:endParaRPr>
          </a:p>
        </p:txBody>
      </p:sp>
      <p:sp>
        <p:nvSpPr>
          <p:cNvPr id="31774" name="TextBox 61"/>
          <p:cNvSpPr txBox="1">
            <a:spLocks noChangeArrowheads="1"/>
          </p:cNvSpPr>
          <p:nvPr/>
        </p:nvSpPr>
        <p:spPr bwMode="auto">
          <a:xfrm>
            <a:off x="1293813" y="4416425"/>
            <a:ext cx="1169987" cy="230188"/>
          </a:xfrm>
          <a:prstGeom prst="rect">
            <a:avLst/>
          </a:prstGeom>
          <a:noFill/>
          <a:ln w="9525">
            <a:noFill/>
            <a:miter lim="800000"/>
            <a:headEnd/>
            <a:tailEnd/>
          </a:ln>
        </p:spPr>
        <p:txBody>
          <a:bodyPr>
            <a:spAutoFit/>
          </a:bodyPr>
          <a:lstStyle/>
          <a:p>
            <a:pPr algn="ctr"/>
            <a:r>
              <a:rPr lang="nl-BE" sz="900">
                <a:latin typeface="Arial" charset="0"/>
              </a:rPr>
              <a:t>Service Manager</a:t>
            </a:r>
            <a:endParaRPr lang="en-US" sz="900">
              <a:latin typeface="Arial" charset="0"/>
            </a:endParaRPr>
          </a:p>
        </p:txBody>
      </p:sp>
      <p:sp>
        <p:nvSpPr>
          <p:cNvPr id="31775" name="TextBox 62"/>
          <p:cNvSpPr txBox="1">
            <a:spLocks noChangeArrowheads="1"/>
          </p:cNvSpPr>
          <p:nvPr/>
        </p:nvSpPr>
        <p:spPr bwMode="auto">
          <a:xfrm>
            <a:off x="1365250" y="4929188"/>
            <a:ext cx="1071563" cy="369887"/>
          </a:xfrm>
          <a:prstGeom prst="rect">
            <a:avLst/>
          </a:prstGeom>
          <a:noFill/>
          <a:ln w="9525">
            <a:noFill/>
            <a:miter lim="800000"/>
            <a:headEnd/>
            <a:tailEnd/>
          </a:ln>
        </p:spPr>
        <p:txBody>
          <a:bodyPr>
            <a:spAutoFit/>
          </a:bodyPr>
          <a:lstStyle/>
          <a:p>
            <a:pPr algn="ctr"/>
            <a:r>
              <a:rPr lang="nl-BE" sz="900">
                <a:latin typeface="Arial" charset="0"/>
              </a:rPr>
              <a:t>Subject Matter Expert – Tier  2</a:t>
            </a:r>
            <a:endParaRPr lang="en-US" sz="900">
              <a:latin typeface="Arial" charset="0"/>
            </a:endParaRPr>
          </a:p>
        </p:txBody>
      </p:sp>
      <p:sp>
        <p:nvSpPr>
          <p:cNvPr id="31776" name="TextBox 63"/>
          <p:cNvSpPr txBox="1">
            <a:spLocks noChangeArrowheads="1"/>
          </p:cNvSpPr>
          <p:nvPr/>
        </p:nvSpPr>
        <p:spPr bwMode="auto">
          <a:xfrm>
            <a:off x="1293813" y="5416550"/>
            <a:ext cx="1071562" cy="369888"/>
          </a:xfrm>
          <a:prstGeom prst="rect">
            <a:avLst/>
          </a:prstGeom>
          <a:noFill/>
          <a:ln w="9525">
            <a:noFill/>
            <a:miter lim="800000"/>
            <a:headEnd/>
            <a:tailEnd/>
          </a:ln>
        </p:spPr>
        <p:txBody>
          <a:bodyPr>
            <a:spAutoFit/>
          </a:bodyPr>
          <a:lstStyle/>
          <a:p>
            <a:pPr algn="ctr"/>
            <a:r>
              <a:rPr lang="nl-BE" sz="900">
                <a:latin typeface="Arial" charset="0"/>
              </a:rPr>
              <a:t>Service Center Agent – Tier 1</a:t>
            </a:r>
            <a:endParaRPr lang="en-US" sz="900">
              <a:latin typeface="Arial" charset="0"/>
            </a:endParaRPr>
          </a:p>
        </p:txBody>
      </p:sp>
      <p:pic>
        <p:nvPicPr>
          <p:cNvPr id="65" name="Picture 64"/>
          <p:cNvPicPr>
            <a:picLocks noChangeAspect="1"/>
          </p:cNvPicPr>
          <p:nvPr/>
        </p:nvPicPr>
        <p:blipFill>
          <a:blip r:embed="rId10" cstate="print">
            <a:clrChange>
              <a:clrFrom>
                <a:srgbClr val="FFFFFF"/>
              </a:clrFrom>
              <a:clrTo>
                <a:srgbClr val="FFFFFF">
                  <a:alpha val="0"/>
                </a:srgbClr>
              </a:clrTo>
            </a:clrChange>
          </a:blip>
          <a:stretch>
            <a:fillRect/>
          </a:stretch>
        </p:blipFill>
        <p:spPr>
          <a:xfrm>
            <a:off x="4368799" y="2508250"/>
            <a:ext cx="2209327" cy="2470150"/>
          </a:xfrm>
          <a:prstGeom prst="rect">
            <a:avLst/>
          </a:prstGeom>
          <a:noFill/>
          <a:ln w="9525">
            <a:noFill/>
            <a:miter lim="800000"/>
            <a:headEnd/>
            <a:tailEnd/>
          </a:ln>
          <a:scene3d>
            <a:camera prst="perspectiveHeroicExtremeRightFacing">
              <a:rot lat="601208" lon="2515730" rev="21578238"/>
            </a:camera>
            <a:lightRig rig="threePt" dir="t"/>
          </a:scene3d>
        </p:spPr>
      </p:pic>
      <p:sp>
        <p:nvSpPr>
          <p:cNvPr id="31778" name="Text Placeholder 71"/>
          <p:cNvSpPr txBox="1">
            <a:spLocks/>
          </p:cNvSpPr>
          <p:nvPr/>
        </p:nvSpPr>
        <p:spPr bwMode="auto">
          <a:xfrm>
            <a:off x="6280150" y="112713"/>
            <a:ext cx="2863850" cy="438150"/>
          </a:xfrm>
          <a:prstGeom prst="rect">
            <a:avLst/>
          </a:prstGeom>
          <a:noFill/>
          <a:ln w="9525">
            <a:noFill/>
            <a:miter lim="800000"/>
            <a:headEnd/>
            <a:tailEnd/>
          </a:ln>
        </p:spPr>
        <p:txBody>
          <a:bodyPr/>
          <a:lstStyle/>
          <a:p>
            <a:pPr marL="342900" indent="-342900"/>
            <a:r>
              <a:rPr lang="en-US" sz="1600" b="0">
                <a:solidFill>
                  <a:srgbClr val="FFFFFF"/>
                </a:solidFill>
                <a:latin typeface="Arial" charset="0"/>
              </a:rPr>
              <a:t>the components</a:t>
            </a:r>
          </a:p>
        </p:txBody>
      </p:sp>
      <p:pic>
        <p:nvPicPr>
          <p:cNvPr id="64" name="Picture 63"/>
          <p:cNvPicPr>
            <a:picLocks noChangeAspect="1"/>
          </p:cNvPicPr>
          <p:nvPr/>
        </p:nvPicPr>
        <p:blipFill>
          <a:blip r:embed="rId11" cstate="print">
            <a:clrChange>
              <a:clrFrom>
                <a:srgbClr val="FFFFFF"/>
              </a:clrFrom>
              <a:clrTo>
                <a:srgbClr val="FFFFFF">
                  <a:alpha val="0"/>
                </a:srgbClr>
              </a:clrTo>
            </a:clrChange>
          </a:blip>
          <a:stretch>
            <a:fillRect/>
          </a:stretch>
        </p:blipFill>
        <p:spPr>
          <a:xfrm>
            <a:off x="6515100" y="2419350"/>
            <a:ext cx="2298700" cy="2546028"/>
          </a:xfrm>
          <a:prstGeom prst="rect">
            <a:avLst/>
          </a:prstGeom>
          <a:noFill/>
          <a:ln w="9525">
            <a:noFill/>
            <a:miter lim="800000"/>
            <a:headEnd/>
            <a:tailEnd/>
          </a:ln>
          <a:scene3d>
            <a:camera prst="perspectiveHeroicExtremeRightFacing">
              <a:rot lat="601208" lon="2515730" rev="21578238"/>
            </a:camera>
            <a:lightRig rig="threePt" dir="t"/>
          </a:scene3d>
        </p:spPr>
      </p:pic>
      <p:sp>
        <p:nvSpPr>
          <p:cNvPr id="41" name="Left-Right Arrow 40"/>
          <p:cNvSpPr>
            <a:spLocks noChangeArrowheads="1"/>
          </p:cNvSpPr>
          <p:nvPr/>
        </p:nvSpPr>
        <p:spPr bwMode="auto">
          <a:xfrm>
            <a:off x="6265863" y="3571875"/>
            <a:ext cx="655637" cy="279400"/>
          </a:xfrm>
          <a:prstGeom prst="leftRightArrow">
            <a:avLst>
              <a:gd name="adj1" fmla="val 50000"/>
              <a:gd name="adj2" fmla="val 7438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45720" rIns="45720" anchor="ctr" anchorCtr="1"/>
          <a:lstStyle/>
          <a:p>
            <a:pPr>
              <a:defRPr/>
            </a:pPr>
            <a:endParaRPr lang="nl-BE">
              <a:solidFill>
                <a:srgbClr val="FFFFFF"/>
              </a:solidFill>
              <a:ea typeface="ＭＳ Ｐゴシック" pitchFamily="-65" charset="-128"/>
            </a:endParaRPr>
          </a:p>
        </p:txBody>
      </p:sp>
      <p:pic>
        <p:nvPicPr>
          <p:cNvPr id="68" name="Picture 67"/>
          <p:cNvPicPr>
            <a:picLocks noChangeAspect="1"/>
          </p:cNvPicPr>
          <p:nvPr/>
        </p:nvPicPr>
        <p:blipFill>
          <a:blip r:embed="rId12" cstate="print">
            <a:clrChange>
              <a:clrFrom>
                <a:srgbClr val="F9F9F9"/>
              </a:clrFrom>
              <a:clrTo>
                <a:srgbClr val="F9F9F9">
                  <a:alpha val="0"/>
                </a:srgbClr>
              </a:clrTo>
            </a:clrChange>
            <a:lum bright="-2000"/>
          </a:blip>
          <a:srcRect/>
          <a:stretch>
            <a:fillRect/>
          </a:stretch>
        </p:blipFill>
        <p:spPr>
          <a:xfrm>
            <a:off x="2324101" y="1968500"/>
            <a:ext cx="2231818" cy="1727200"/>
          </a:xfrm>
          <a:prstGeom prst="rect">
            <a:avLst/>
          </a:prstGeom>
          <a:noFill/>
          <a:ln w="9525">
            <a:noFill/>
            <a:miter lim="800000"/>
            <a:headEnd/>
            <a:tailEnd/>
          </a:ln>
          <a:scene3d>
            <a:camera prst="perspectiveHeroicExtremeRightFacing">
              <a:rot lat="601208" lon="2515730" rev="21578238"/>
            </a:camera>
            <a:lightRig rig="threePt" dir="t"/>
          </a:scene3d>
        </p:spPr>
      </p:pic>
      <p:sp>
        <p:nvSpPr>
          <p:cNvPr id="55" name="Right Arrow 54"/>
          <p:cNvSpPr/>
          <p:nvPr/>
        </p:nvSpPr>
        <p:spPr bwMode="auto">
          <a:xfrm>
            <a:off x="2436813" y="2428875"/>
            <a:ext cx="428625" cy="428625"/>
          </a:xfrm>
          <a:prstGeom prst="righ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45720" rIns="45720" anchor="ctr" anchorCtr="1"/>
          <a:lstStyle/>
          <a:p>
            <a:pPr>
              <a:defRPr/>
            </a:pPr>
            <a:endParaRPr lang="nl-BE">
              <a:solidFill>
                <a:schemeClr val="tx1"/>
              </a:solidFill>
              <a:ea typeface="ＭＳ Ｐゴシック" pitchFamily="-65" charset="-128"/>
            </a:endParaRPr>
          </a:p>
        </p:txBody>
      </p:sp>
      <p:sp>
        <p:nvSpPr>
          <p:cNvPr id="46" name="Left-Right Arrow 45"/>
          <p:cNvSpPr>
            <a:spLocks noChangeArrowheads="1"/>
          </p:cNvSpPr>
          <p:nvPr/>
        </p:nvSpPr>
        <p:spPr bwMode="auto">
          <a:xfrm rot="1524632">
            <a:off x="4319588" y="2701925"/>
            <a:ext cx="571500" cy="282575"/>
          </a:xfrm>
          <a:prstGeom prst="leftRightArrow">
            <a:avLst>
              <a:gd name="adj1" fmla="val 50000"/>
              <a:gd name="adj2" fmla="val 5000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45720" rIns="45720" anchor="ctr" anchorCtr="1"/>
          <a:lstStyle/>
          <a:p>
            <a:pPr>
              <a:defRPr/>
            </a:pPr>
            <a:endParaRPr lang="nl-BE">
              <a:solidFill>
                <a:srgbClr val="FFFFFF"/>
              </a:solidFill>
              <a:ea typeface="ＭＳ Ｐゴシック" pitchFamily="-65" charset="-128"/>
            </a:endParaRPr>
          </a:p>
        </p:txBody>
      </p:sp>
      <p:sp>
        <p:nvSpPr>
          <p:cNvPr id="63" name="Left-Right Arrow 62"/>
          <p:cNvSpPr>
            <a:spLocks noChangeArrowheads="1"/>
          </p:cNvSpPr>
          <p:nvPr/>
        </p:nvSpPr>
        <p:spPr bwMode="auto">
          <a:xfrm rot="20050405">
            <a:off x="4319588" y="4264025"/>
            <a:ext cx="571500" cy="282575"/>
          </a:xfrm>
          <a:prstGeom prst="leftRightArrow">
            <a:avLst>
              <a:gd name="adj1" fmla="val 50000"/>
              <a:gd name="adj2" fmla="val 5000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45720" rIns="45720" anchor="ctr" anchorCtr="1"/>
          <a:lstStyle/>
          <a:p>
            <a:pPr>
              <a:defRPr/>
            </a:pPr>
            <a:endParaRPr lang="nl-BE">
              <a:solidFill>
                <a:srgbClr val="FFFFFF"/>
              </a:solidFill>
              <a:ea typeface="ＭＳ Ｐゴシック" pitchFamily="-65" charset="-128"/>
            </a:endParaRPr>
          </a:p>
        </p:txBody>
      </p:sp>
      <p:sp>
        <p:nvSpPr>
          <p:cNvPr id="36891" name="TextBox 31"/>
          <p:cNvSpPr txBox="1">
            <a:spLocks noChangeArrowheads="1"/>
          </p:cNvSpPr>
          <p:nvPr/>
        </p:nvSpPr>
        <p:spPr bwMode="auto">
          <a:xfrm>
            <a:off x="4405313" y="2465388"/>
            <a:ext cx="2071687" cy="307777"/>
          </a:xfrm>
          <a:prstGeom prst="rect">
            <a:avLst/>
          </a:prstGeom>
          <a:noFill/>
          <a:ln w="9525">
            <a:noFill/>
            <a:miter lim="800000"/>
            <a:headEnd/>
            <a:tailEnd/>
          </a:ln>
          <a:scene3d>
            <a:camera prst="perspectiveHeroicExtremeRightFacing" fov="5760000">
              <a:rot lat="312000" lon="3080850" rev="369888"/>
            </a:camera>
            <a:lightRig rig="threePt" dir="t"/>
          </a:scene3d>
        </p:spPr>
        <p:txBody>
          <a:bodyPr>
            <a:spAutoFit/>
          </a:bodyPr>
          <a:lstStyle/>
          <a:p>
            <a:pPr algn="ctr">
              <a:defRPr/>
            </a:pPr>
            <a:r>
              <a:rPr lang="nl-BE" sz="1400" dirty="0">
                <a:solidFill>
                  <a:schemeClr val="bg1"/>
                </a:solidFill>
                <a:latin typeface="+mn-lt"/>
                <a:ea typeface="+mn-ea"/>
              </a:rPr>
              <a:t>Inclusion </a:t>
            </a:r>
            <a:r>
              <a:rPr lang="en-US" sz="1400" dirty="0">
                <a:solidFill>
                  <a:schemeClr val="bg1"/>
                </a:solidFill>
                <a:latin typeface="+mn-lt"/>
                <a:ea typeface="+mn-ea"/>
              </a:rPr>
              <a:t>Framework</a:t>
            </a:r>
            <a:endParaRPr lang="nl-BE" sz="1400" dirty="0">
              <a:solidFill>
                <a:schemeClr val="bg1"/>
              </a:solidFill>
              <a:latin typeface="+mn-lt"/>
              <a:ea typeface="+mn-ea"/>
            </a:endParaRPr>
          </a:p>
        </p:txBody>
      </p:sp>
      <p:sp>
        <p:nvSpPr>
          <p:cNvPr id="31786" name="TextBox 72"/>
          <p:cNvSpPr txBox="1">
            <a:spLocks noChangeArrowheads="1"/>
          </p:cNvSpPr>
          <p:nvPr/>
        </p:nvSpPr>
        <p:spPr bwMode="auto">
          <a:xfrm>
            <a:off x="2743200" y="3619500"/>
            <a:ext cx="1612900" cy="307975"/>
          </a:xfrm>
          <a:prstGeom prst="rect">
            <a:avLst/>
          </a:prstGeom>
          <a:noFill/>
          <a:ln w="9525">
            <a:noFill/>
            <a:miter lim="800000"/>
            <a:headEnd/>
            <a:tailEnd/>
          </a:ln>
        </p:spPr>
        <p:txBody>
          <a:bodyPr>
            <a:spAutoFit/>
          </a:bodyPr>
          <a:lstStyle/>
          <a:p>
            <a:pPr algn="ctr"/>
            <a:r>
              <a:rPr lang="en-US" sz="1400">
                <a:latin typeface="Arial" charset="0"/>
              </a:rPr>
              <a:t>Business View</a:t>
            </a:r>
          </a:p>
        </p:txBody>
      </p:sp>
      <p:sp>
        <p:nvSpPr>
          <p:cNvPr id="31787" name="TextBox 73"/>
          <p:cNvSpPr txBox="1">
            <a:spLocks noChangeArrowheads="1"/>
          </p:cNvSpPr>
          <p:nvPr/>
        </p:nvSpPr>
        <p:spPr bwMode="auto">
          <a:xfrm>
            <a:off x="2743200" y="5994400"/>
            <a:ext cx="1612900" cy="523875"/>
          </a:xfrm>
          <a:prstGeom prst="rect">
            <a:avLst/>
          </a:prstGeom>
          <a:noFill/>
          <a:ln w="9525">
            <a:noFill/>
            <a:miter lim="800000"/>
            <a:headEnd/>
            <a:tailEnd/>
          </a:ln>
        </p:spPr>
        <p:txBody>
          <a:bodyPr>
            <a:spAutoFit/>
          </a:bodyPr>
          <a:lstStyle/>
          <a:p>
            <a:pPr algn="ctr"/>
            <a:r>
              <a:rPr lang="en-US" sz="1400">
                <a:latin typeface="Arial" charset="0"/>
              </a:rPr>
              <a:t>Service Center View</a:t>
            </a:r>
          </a:p>
        </p:txBody>
      </p:sp>
      <p:pic>
        <p:nvPicPr>
          <p:cNvPr id="49" name="Picture 48"/>
          <p:cNvPicPr>
            <a:picLocks noChangeAspect="1"/>
          </p:cNvPicPr>
          <p:nvPr/>
        </p:nvPicPr>
        <p:blipFill>
          <a:blip r:embed="rId13" cstate="screen">
            <a:lum/>
          </a:blip>
          <a:srcRect/>
          <a:stretch>
            <a:fillRect/>
          </a:stretch>
        </p:blipFill>
        <p:spPr>
          <a:xfrm>
            <a:off x="2317750" y="4076700"/>
            <a:ext cx="2302005" cy="1803400"/>
          </a:xfrm>
          <a:prstGeom prst="rect">
            <a:avLst/>
          </a:prstGeom>
          <a:ln>
            <a:solidFill>
              <a:srgbClr val="747678"/>
            </a:solidFill>
          </a:ln>
          <a:scene3d>
            <a:camera prst="perspectiveFront" fov="4800000">
              <a:rot lat="600000" lon="2514000" rev="21576000"/>
            </a:camera>
            <a:lightRig rig="threePt" dir="t"/>
          </a:scene3d>
        </p:spPr>
      </p:pic>
      <p:sp>
        <p:nvSpPr>
          <p:cNvPr id="56" name="Right Arrow 55"/>
          <p:cNvSpPr/>
          <p:nvPr/>
        </p:nvSpPr>
        <p:spPr bwMode="auto">
          <a:xfrm>
            <a:off x="2436813" y="5000625"/>
            <a:ext cx="428625" cy="428625"/>
          </a:xfrm>
          <a:prstGeom prst="righ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45720" rIns="45720" anchor="ctr" anchorCtr="1"/>
          <a:lstStyle/>
          <a:p>
            <a:pPr>
              <a:defRPr/>
            </a:pPr>
            <a:endParaRPr lang="nl-BE">
              <a:solidFill>
                <a:schemeClr val="tx1"/>
              </a:solidFill>
              <a:ea typeface="ＭＳ Ｐゴシック" pitchFamily="-65" charset="-128"/>
            </a:endParaRP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76213"/>
            <a:ext cx="5530850" cy="388937"/>
          </a:xfrm>
        </p:spPr>
        <p:txBody>
          <a:bodyPr anchor="t"/>
          <a:lstStyle/>
          <a:p>
            <a:pPr eaLnBrk="1" hangingPunct="1">
              <a:defRPr/>
            </a:pPr>
            <a:r>
              <a:rPr lang="en-US" sz="2000" b="1" dirty="0" smtClean="0">
                <a:cs typeface="+mj-cs"/>
              </a:rPr>
              <a:t>Introduction</a:t>
            </a:r>
          </a:p>
        </p:txBody>
      </p:sp>
      <p:sp>
        <p:nvSpPr>
          <p:cNvPr id="8195" name="Content Placeholder 2"/>
          <p:cNvSpPr>
            <a:spLocks noGrp="1"/>
          </p:cNvSpPr>
          <p:nvPr>
            <p:ph idx="1"/>
          </p:nvPr>
        </p:nvSpPr>
        <p:spPr>
          <a:xfrm>
            <a:off x="323850" y="836613"/>
            <a:ext cx="8291513" cy="5832475"/>
          </a:xfrm>
        </p:spPr>
        <p:txBody>
          <a:bodyPr/>
          <a:lstStyle/>
          <a:p>
            <a:pPr eaLnBrk="1" hangingPunct="1">
              <a:buFontTx/>
              <a:buNone/>
            </a:pPr>
            <a:r>
              <a:rPr lang="en-US" sz="1800" b="1" dirty="0" smtClean="0"/>
              <a:t>Training Objectives</a:t>
            </a:r>
          </a:p>
          <a:p>
            <a:pPr eaLnBrk="1" hangingPunct="1">
              <a:buFontTx/>
              <a:buNone/>
            </a:pPr>
            <a:r>
              <a:rPr lang="en-US" sz="1400" b="1" dirty="0" smtClean="0"/>
              <a:t>After undergoing this training you should be able to:</a:t>
            </a:r>
          </a:p>
          <a:p>
            <a:pPr eaLnBrk="1" hangingPunct="1"/>
            <a:r>
              <a:rPr lang="en-US" sz="1400" b="1" dirty="0" smtClean="0"/>
              <a:t>Understand the concept of euHReka </a:t>
            </a:r>
          </a:p>
          <a:p>
            <a:pPr eaLnBrk="1" hangingPunct="1"/>
            <a:r>
              <a:rPr lang="en-US" sz="1400" b="1" dirty="0" smtClean="0"/>
              <a:t>Learn the architecture of euHReka and its different components.</a:t>
            </a:r>
          </a:p>
          <a:p>
            <a:pPr eaLnBrk="1" hangingPunct="1"/>
            <a:r>
              <a:rPr lang="en-US" sz="1400" b="1" dirty="0" smtClean="0"/>
              <a:t>Have an overview of the different services that NGA offers by using euHReka</a:t>
            </a:r>
          </a:p>
          <a:p>
            <a:pPr eaLnBrk="1" hangingPunct="1"/>
            <a:r>
              <a:rPr lang="en-US" sz="1400" b="1" dirty="0" smtClean="0"/>
              <a:t>Have an overview about the way the software is deployed and implemented</a:t>
            </a:r>
          </a:p>
          <a:p>
            <a:pPr eaLnBrk="1" hangingPunct="1"/>
            <a:r>
              <a:rPr lang="en-US" sz="1400" b="1" dirty="0" smtClean="0"/>
              <a:t>Identify the different documents associated to the product .</a:t>
            </a:r>
          </a:p>
          <a:p>
            <a:pPr eaLnBrk="1" hangingPunct="1"/>
            <a:r>
              <a:rPr lang="en-US" sz="1400" b="1" dirty="0" smtClean="0"/>
              <a:t>Learn how to get more information from the Intranet.</a:t>
            </a:r>
          </a:p>
          <a:p>
            <a:pPr eaLnBrk="1" hangingPunct="1">
              <a:buFontTx/>
              <a:buNone/>
            </a:pPr>
            <a:endParaRPr lang="en-US" sz="1800" b="1" dirty="0" smtClean="0"/>
          </a:p>
          <a:p>
            <a:pPr eaLnBrk="1" hangingPunct="1">
              <a:buFontTx/>
              <a:buNone/>
            </a:pPr>
            <a:r>
              <a:rPr lang="en-US" sz="1800" b="1" dirty="0" smtClean="0"/>
              <a:t>Prerequisites</a:t>
            </a:r>
          </a:p>
          <a:p>
            <a:pPr eaLnBrk="1" hangingPunct="1">
              <a:buFontTx/>
              <a:buNone/>
            </a:pPr>
            <a:r>
              <a:rPr lang="en-US" sz="1400" b="1" dirty="0" smtClean="0"/>
              <a:t>You do not need any specific previous technical knowledge to attend to this course.</a:t>
            </a:r>
          </a:p>
          <a:p>
            <a:pPr eaLnBrk="1" hangingPunct="1">
              <a:buFontTx/>
              <a:buNone/>
            </a:pPr>
            <a:endParaRPr lang="en-US" sz="1400" dirty="0" smtClean="0"/>
          </a:p>
          <a:p>
            <a:pPr eaLnBrk="1" hangingPunct="1"/>
            <a:endParaRPr lang="en-US" sz="1400" b="1" dirty="0" smtClean="0"/>
          </a:p>
          <a:p>
            <a:pPr eaLnBrk="1" hangingPunct="1">
              <a:buFontTx/>
              <a:buNone/>
            </a:pPr>
            <a:r>
              <a:rPr lang="en-US" sz="1400" dirty="0" smtClean="0"/>
              <a:t>  </a:t>
            </a:r>
          </a:p>
        </p:txBody>
      </p:sp>
      <p:sp>
        <p:nvSpPr>
          <p:cNvPr id="8196" name="Text Placeholder 3"/>
          <p:cNvSpPr>
            <a:spLocks/>
          </p:cNvSpPr>
          <p:nvPr/>
        </p:nvSpPr>
        <p:spPr bwMode="auto">
          <a:xfrm>
            <a:off x="6094413" y="44450"/>
            <a:ext cx="3086100" cy="438150"/>
          </a:xfrm>
          <a:prstGeom prst="rect">
            <a:avLst/>
          </a:prstGeom>
          <a:noFill/>
          <a:ln w="9525">
            <a:noFill/>
            <a:miter lim="800000"/>
            <a:headEnd/>
            <a:tailEnd/>
          </a:ln>
        </p:spPr>
        <p:txBody>
          <a:bodyPr/>
          <a:lstStyle/>
          <a:p>
            <a:pPr marL="342900" indent="-342900"/>
            <a:r>
              <a:rPr lang="en-US" sz="1200" b="1">
                <a:solidFill>
                  <a:srgbClr val="FFFFFF"/>
                </a:solidFill>
              </a:rPr>
              <a:t>eWS Document Management – Introduction</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a:spLocks noChangeArrowheads="1"/>
          </p:cNvSpPr>
          <p:nvPr/>
        </p:nvSpPr>
        <p:spPr bwMode="auto">
          <a:xfrm>
            <a:off x="2209800" y="1917700"/>
            <a:ext cx="4800600" cy="1981200"/>
          </a:xfrm>
          <a:prstGeom prst="roundRect">
            <a:avLst>
              <a:gd name="adj" fmla="val 16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a:lstStyle/>
          <a:p>
            <a:pPr>
              <a:defRPr/>
            </a:pPr>
            <a:r>
              <a:rPr lang="en-US" sz="1400">
                <a:solidFill>
                  <a:srgbClr val="4E0064"/>
                </a:solidFill>
                <a:latin typeface="Arial" charset="0"/>
                <a:ea typeface="ＭＳ Ｐゴシック" pitchFamily="-65" charset="-128"/>
              </a:rPr>
              <a:t>euHReka Business Logic &amp; User Management</a:t>
            </a:r>
          </a:p>
        </p:txBody>
      </p:sp>
      <p:sp>
        <p:nvSpPr>
          <p:cNvPr id="15363" name="Title 1"/>
          <p:cNvSpPr>
            <a:spLocks noGrp="1"/>
          </p:cNvSpPr>
          <p:nvPr>
            <p:ph type="title"/>
          </p:nvPr>
        </p:nvSpPr>
        <p:spPr>
          <a:xfrm>
            <a:off x="184150" y="176213"/>
            <a:ext cx="5530850" cy="388937"/>
          </a:xfrm>
        </p:spPr>
        <p:txBody>
          <a:bodyPr wrap="square" lIns="91440" tIns="45720" rIns="91440" bIns="45720" numCol="1" anchor="t" anchorCtr="0" compatLnSpc="1">
            <a:prstTxWarp prst="textNoShape">
              <a:avLst/>
            </a:prstTxWarp>
          </a:bodyPr>
          <a:lstStyle/>
          <a:p>
            <a:pPr eaLnBrk="1" hangingPunct="1">
              <a:defRPr/>
            </a:pPr>
            <a:r>
              <a:rPr lang="en-US" smtClean="0"/>
              <a:t>euHReka Layered Architecture</a:t>
            </a:r>
          </a:p>
        </p:txBody>
      </p:sp>
      <p:sp>
        <p:nvSpPr>
          <p:cNvPr id="32772" name="Content Placeholder 78"/>
          <p:cNvSpPr>
            <a:spLocks noGrp="1"/>
          </p:cNvSpPr>
          <p:nvPr>
            <p:ph idx="1"/>
          </p:nvPr>
        </p:nvSpPr>
        <p:spPr/>
        <p:txBody>
          <a:bodyPr/>
          <a:lstStyle/>
          <a:p>
            <a:pPr eaLnBrk="1" hangingPunct="1"/>
            <a:endParaRPr lang="nl-BE" smtClean="0">
              <a:ea typeface="ＭＳ Ｐゴシック" charset="-128"/>
            </a:endParaRPr>
          </a:p>
        </p:txBody>
      </p:sp>
      <p:sp>
        <p:nvSpPr>
          <p:cNvPr id="72" name="Text Placeholder 71"/>
          <p:cNvSpPr>
            <a:spLocks noGrp="1"/>
          </p:cNvSpPr>
          <p:nvPr>
            <p:ph type="body" sz="quarter" idx="10"/>
          </p:nvPr>
        </p:nvSpPr>
        <p:spPr>
          <a:xfrm>
            <a:off x="6280150" y="112713"/>
            <a:ext cx="2863850" cy="438150"/>
          </a:xfrm>
        </p:spPr>
        <p:txBody>
          <a:bodyPr/>
          <a:lstStyle/>
          <a:p>
            <a:pPr eaLnBrk="1" hangingPunct="1">
              <a:defRPr/>
            </a:pPr>
            <a:r>
              <a:rPr lang="en-US">
                <a:ea typeface="ＭＳ Ｐゴシック" pitchFamily="-65" charset="-128"/>
              </a:rPr>
              <a:t>the components</a:t>
            </a:r>
          </a:p>
        </p:txBody>
      </p:sp>
      <p:sp>
        <p:nvSpPr>
          <p:cNvPr id="5" name="Rounded Rectangle 4"/>
          <p:cNvSpPr>
            <a:spLocks noChangeArrowheads="1"/>
          </p:cNvSpPr>
          <p:nvPr/>
        </p:nvSpPr>
        <p:spPr bwMode="auto">
          <a:xfrm>
            <a:off x="228600" y="673100"/>
            <a:ext cx="8763000" cy="3810000"/>
          </a:xfrm>
          <a:prstGeom prst="roundRect">
            <a:avLst>
              <a:gd name="adj" fmla="val 4060"/>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a:lstStyle/>
          <a:p>
            <a:pPr>
              <a:defRPr/>
            </a:pPr>
            <a:r>
              <a:rPr lang="en-US" sz="1400">
                <a:solidFill>
                  <a:srgbClr val="4E0064"/>
                </a:solidFill>
                <a:latin typeface="Arial" charset="0"/>
                <a:ea typeface="ＭＳ Ｐゴシック" pitchFamily="-65" charset="-128"/>
              </a:rPr>
              <a:t>eu</a:t>
            </a:r>
            <a:r>
              <a:rPr lang="en-US" sz="1400">
                <a:solidFill>
                  <a:srgbClr val="C00202"/>
                </a:solidFill>
                <a:latin typeface="Arial" charset="0"/>
                <a:ea typeface="ＭＳ Ｐゴシック" pitchFamily="-65" charset="-128"/>
              </a:rPr>
              <a:t>HR</a:t>
            </a:r>
            <a:r>
              <a:rPr lang="en-US" sz="1400">
                <a:solidFill>
                  <a:srgbClr val="4E0064"/>
                </a:solidFill>
                <a:latin typeface="Arial" charset="0"/>
                <a:ea typeface="ＭＳ Ｐゴシック" pitchFamily="-65" charset="-128"/>
              </a:rPr>
              <a:t>eka </a:t>
            </a:r>
            <a:r>
              <a:rPr lang="en-US" sz="1400">
                <a:solidFill>
                  <a:srgbClr val="C00202"/>
                </a:solidFill>
                <a:latin typeface="Arial" charset="0"/>
                <a:ea typeface="ＭＳ Ｐゴシック" pitchFamily="-65" charset="-128"/>
              </a:rPr>
              <a:t>workspace</a:t>
            </a:r>
          </a:p>
        </p:txBody>
      </p:sp>
      <p:sp>
        <p:nvSpPr>
          <p:cNvPr id="6" name="Rounded Rectangle 5"/>
          <p:cNvSpPr>
            <a:spLocks noChangeArrowheads="1"/>
          </p:cNvSpPr>
          <p:nvPr/>
        </p:nvSpPr>
        <p:spPr bwMode="auto">
          <a:xfrm>
            <a:off x="495300" y="1079500"/>
            <a:ext cx="8267700" cy="762000"/>
          </a:xfrm>
          <a:prstGeom prst="roundRect">
            <a:avLst>
              <a:gd name="adj" fmla="val 16667"/>
            </a:avLst>
          </a:prstGeom>
          <a:gradFill rotWithShape="1">
            <a:gsLst>
              <a:gs pos="0">
                <a:srgbClr val="4E1F8C">
                  <a:alpha val="67998"/>
                </a:srgbClr>
              </a:gs>
              <a:gs pos="100000">
                <a:srgbClr val="2E1252">
                  <a:alpha val="67998"/>
                </a:srgbClr>
              </a:gs>
            </a:gsLst>
            <a:lin ang="5400000"/>
          </a:gradFill>
          <a:ln w="9525">
            <a:solidFill>
              <a:srgbClr val="421B71"/>
            </a:solidFill>
            <a:round/>
            <a:headEnd/>
            <a:tailEnd/>
          </a:ln>
          <a:effectLst>
            <a:outerShdw dist="23000" dir="5400000" rotWithShape="0">
              <a:srgbClr val="808080">
                <a:alpha val="34998"/>
              </a:srgbClr>
            </a:outerShdw>
          </a:effectLst>
        </p:spPr>
        <p:txBody>
          <a:bodyPr/>
          <a:lstStyle/>
          <a:p>
            <a:pPr>
              <a:defRPr/>
            </a:pPr>
            <a:r>
              <a:rPr lang="en-US" sz="1200">
                <a:solidFill>
                  <a:srgbClr val="FFFFFF"/>
                </a:solidFill>
                <a:latin typeface="Arial" charset="0"/>
              </a:rPr>
              <a:t>AJAX Layer </a:t>
            </a:r>
          </a:p>
          <a:p>
            <a:pPr>
              <a:defRPr/>
            </a:pPr>
            <a:r>
              <a:rPr lang="en-US" sz="1200">
                <a:solidFill>
                  <a:srgbClr val="FFFFFF"/>
                </a:solidFill>
                <a:latin typeface="Arial" charset="0"/>
              </a:rPr>
              <a:t>(Views/Flavors)</a:t>
            </a:r>
          </a:p>
          <a:p>
            <a:pPr>
              <a:defRPr/>
            </a:pPr>
            <a:endParaRPr lang="en-US" sz="1200">
              <a:solidFill>
                <a:srgbClr val="FFFFFF"/>
              </a:solidFill>
              <a:latin typeface="Arial" charset="0"/>
            </a:endParaRPr>
          </a:p>
        </p:txBody>
      </p:sp>
      <p:sp>
        <p:nvSpPr>
          <p:cNvPr id="38" name="Rounded Rectangle 37"/>
          <p:cNvSpPr>
            <a:spLocks noChangeArrowheads="1"/>
          </p:cNvSpPr>
          <p:nvPr/>
        </p:nvSpPr>
        <p:spPr bwMode="auto">
          <a:xfrm>
            <a:off x="3454400" y="4648200"/>
            <a:ext cx="1422400" cy="1828800"/>
          </a:xfrm>
          <a:prstGeom prst="roundRect">
            <a:avLst>
              <a:gd name="adj" fmla="val 16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a:lstStyle/>
          <a:p>
            <a:pPr>
              <a:defRPr/>
            </a:pPr>
            <a:r>
              <a:rPr lang="en-US" sz="1200">
                <a:solidFill>
                  <a:srgbClr val="4E0064"/>
                </a:solidFill>
                <a:latin typeface="Arial" charset="0"/>
                <a:ea typeface="ＭＳ Ｐゴシック" pitchFamily="-65" charset="-128"/>
              </a:rPr>
              <a:t>eu</a:t>
            </a:r>
            <a:r>
              <a:rPr lang="en-US" sz="1200">
                <a:solidFill>
                  <a:srgbClr val="C00202"/>
                </a:solidFill>
                <a:latin typeface="Arial" charset="0"/>
                <a:ea typeface="ＭＳ Ｐゴシック" pitchFamily="-65" charset="-128"/>
              </a:rPr>
              <a:t>HR</a:t>
            </a:r>
            <a:r>
              <a:rPr lang="en-US" sz="1200">
                <a:solidFill>
                  <a:srgbClr val="4E0064"/>
                </a:solidFill>
                <a:latin typeface="Arial" charset="0"/>
                <a:ea typeface="ＭＳ Ｐゴシック" pitchFamily="-65" charset="-128"/>
              </a:rPr>
              <a:t>eka </a:t>
            </a:r>
            <a:r>
              <a:rPr lang="en-US" sz="1200">
                <a:solidFill>
                  <a:srgbClr val="C00202"/>
                </a:solidFill>
                <a:latin typeface="Arial" charset="0"/>
                <a:ea typeface="ＭＳ Ｐゴシック" pitchFamily="-65" charset="-128"/>
              </a:rPr>
              <a:t>scm</a:t>
            </a:r>
          </a:p>
        </p:txBody>
      </p:sp>
      <p:sp>
        <p:nvSpPr>
          <p:cNvPr id="7" name="Rounded Rectangle 6"/>
          <p:cNvSpPr>
            <a:spLocks noChangeArrowheads="1"/>
          </p:cNvSpPr>
          <p:nvPr/>
        </p:nvSpPr>
        <p:spPr bwMode="auto">
          <a:xfrm>
            <a:off x="508000" y="2006600"/>
            <a:ext cx="4533900" cy="1308100"/>
          </a:xfrm>
          <a:prstGeom prst="roundRect">
            <a:avLst>
              <a:gd name="adj" fmla="val 16667"/>
            </a:avLst>
          </a:prstGeom>
          <a:gradFill rotWithShape="1">
            <a:gsLst>
              <a:gs pos="0">
                <a:srgbClr val="4E1F8C">
                  <a:alpha val="67998"/>
                </a:srgbClr>
              </a:gs>
              <a:gs pos="100000">
                <a:srgbClr val="2E1252">
                  <a:alpha val="67998"/>
                </a:srgbClr>
              </a:gs>
            </a:gsLst>
            <a:lin ang="5400000"/>
          </a:gradFill>
          <a:ln w="9525">
            <a:solidFill>
              <a:srgbClr val="421B71"/>
            </a:solidFill>
            <a:round/>
            <a:headEnd/>
            <a:tailEnd/>
          </a:ln>
          <a:effectLst>
            <a:outerShdw dist="23000" dir="5400000" rotWithShape="0">
              <a:srgbClr val="808080">
                <a:alpha val="34998"/>
              </a:srgbClr>
            </a:outerShdw>
          </a:effectLst>
        </p:spPr>
        <p:txBody>
          <a:bodyPr/>
          <a:lstStyle/>
          <a:p>
            <a:pPr>
              <a:defRPr/>
            </a:pPr>
            <a:r>
              <a:rPr lang="en-US" sz="1200">
                <a:solidFill>
                  <a:srgbClr val="FFFFFF"/>
                </a:solidFill>
                <a:latin typeface="Arial" charset="0"/>
                <a:ea typeface="ＭＳ Ｐゴシック" pitchFamily="-65" charset="-128"/>
              </a:rPr>
              <a:t>euHReka Platform Layer</a:t>
            </a:r>
          </a:p>
        </p:txBody>
      </p:sp>
      <p:sp>
        <p:nvSpPr>
          <p:cNvPr id="8" name="Rounded Rectangle 7"/>
          <p:cNvSpPr>
            <a:spLocks noChangeArrowheads="1"/>
          </p:cNvSpPr>
          <p:nvPr/>
        </p:nvSpPr>
        <p:spPr bwMode="auto">
          <a:xfrm>
            <a:off x="3606800" y="5029200"/>
            <a:ext cx="1084263" cy="1371600"/>
          </a:xfrm>
          <a:prstGeom prst="roundRect">
            <a:avLst>
              <a:gd name="adj" fmla="val 16667"/>
            </a:avLst>
          </a:prstGeom>
          <a:gradFill rotWithShape="1">
            <a:gsLst>
              <a:gs pos="0">
                <a:srgbClr val="4E1F8C">
                  <a:alpha val="67998"/>
                </a:srgbClr>
              </a:gs>
              <a:gs pos="100000">
                <a:srgbClr val="2E1252">
                  <a:alpha val="67998"/>
                </a:srgbClr>
              </a:gs>
            </a:gsLst>
            <a:lin ang="5400000"/>
          </a:gradFill>
          <a:ln w="9525">
            <a:solidFill>
              <a:srgbClr val="421B71"/>
            </a:solidFill>
            <a:round/>
            <a:headEnd/>
            <a:tailEnd/>
          </a:ln>
          <a:effectLst>
            <a:outerShdw dist="23000" dir="5400000" rotWithShape="0">
              <a:srgbClr val="808080">
                <a:alpha val="34998"/>
              </a:srgbClr>
            </a:outerShdw>
          </a:effectLst>
        </p:spPr>
        <p:txBody>
          <a:bodyPr/>
          <a:lstStyle/>
          <a:p>
            <a:pPr>
              <a:defRPr/>
            </a:pPr>
            <a:r>
              <a:rPr lang="en-US" sz="1200">
                <a:solidFill>
                  <a:srgbClr val="FFFFFF"/>
                </a:solidFill>
                <a:latin typeface="Arial" charset="0"/>
                <a:ea typeface="ＭＳ Ｐゴシック" pitchFamily="-65" charset="-128"/>
              </a:rPr>
              <a:t>.NET Layer</a:t>
            </a:r>
          </a:p>
        </p:txBody>
      </p:sp>
      <p:sp>
        <p:nvSpPr>
          <p:cNvPr id="12" name="Rounded Rectangle 11"/>
          <p:cNvSpPr>
            <a:spLocks noChangeArrowheads="1"/>
          </p:cNvSpPr>
          <p:nvPr/>
        </p:nvSpPr>
        <p:spPr bwMode="auto">
          <a:xfrm>
            <a:off x="584200" y="2425700"/>
            <a:ext cx="914400" cy="812800"/>
          </a:xfrm>
          <a:prstGeom prst="roundRect">
            <a:avLst>
              <a:gd name="adj" fmla="val 16667"/>
            </a:avLst>
          </a:prstGeom>
          <a:gradFill rotWithShape="1">
            <a:gsLst>
              <a:gs pos="0">
                <a:srgbClr val="E0001B"/>
              </a:gs>
              <a:gs pos="20000">
                <a:srgbClr val="DB001E"/>
              </a:gs>
              <a:gs pos="100000">
                <a:srgbClr val="A70014"/>
              </a:gs>
            </a:gsLst>
            <a:lin ang="5400000"/>
          </a:gradFill>
          <a:ln w="9525">
            <a:solidFill>
              <a:srgbClr val="C6072C"/>
            </a:solidFill>
            <a:round/>
            <a:headEnd/>
            <a:tailEnd/>
          </a:ln>
          <a:effectLst>
            <a:outerShdw dist="23000" dir="5400000" rotWithShape="0">
              <a:srgbClr val="808080">
                <a:alpha val="34998"/>
              </a:srgbClr>
            </a:outerShdw>
          </a:effectLst>
        </p:spPr>
        <p:txBody>
          <a:bodyPr/>
          <a:lstStyle/>
          <a:p>
            <a:pPr>
              <a:defRPr/>
            </a:pPr>
            <a:r>
              <a:rPr lang="en-US" sz="900">
                <a:solidFill>
                  <a:srgbClr val="FFFFFF"/>
                </a:solidFill>
                <a:latin typeface="Arial" charset="0"/>
                <a:ea typeface="ＭＳ Ｐゴシック" pitchFamily="-65" charset="-128"/>
              </a:rPr>
              <a:t>Java Stack</a:t>
            </a:r>
          </a:p>
        </p:txBody>
      </p:sp>
      <p:sp>
        <p:nvSpPr>
          <p:cNvPr id="14" name="Rounded Rectangle 13"/>
          <p:cNvSpPr/>
          <p:nvPr/>
        </p:nvSpPr>
        <p:spPr>
          <a:xfrm>
            <a:off x="787400" y="2754313"/>
            <a:ext cx="495300" cy="407987"/>
          </a:xfrm>
          <a:prstGeom prst="roundRect">
            <a:avLst/>
          </a:prstGeom>
          <a:solidFill>
            <a:srgbClr val="3C1867"/>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sz="800">
                <a:solidFill>
                  <a:srgbClr val="FFFFFF"/>
                </a:solidFill>
                <a:ea typeface="ＭＳ Ｐゴシック" pitchFamily="-65" charset="-128"/>
              </a:rPr>
              <a:t>BL</a:t>
            </a:r>
          </a:p>
        </p:txBody>
      </p:sp>
      <p:sp>
        <p:nvSpPr>
          <p:cNvPr id="15" name="Rounded Rectangle 14"/>
          <p:cNvSpPr>
            <a:spLocks noChangeArrowheads="1"/>
          </p:cNvSpPr>
          <p:nvPr/>
        </p:nvSpPr>
        <p:spPr bwMode="auto">
          <a:xfrm>
            <a:off x="1574800" y="2425700"/>
            <a:ext cx="1066800" cy="812800"/>
          </a:xfrm>
          <a:prstGeom prst="roundRect">
            <a:avLst>
              <a:gd name="adj" fmla="val 16667"/>
            </a:avLst>
          </a:prstGeom>
          <a:gradFill rotWithShape="1">
            <a:gsLst>
              <a:gs pos="0">
                <a:srgbClr val="E0001B"/>
              </a:gs>
              <a:gs pos="20000">
                <a:srgbClr val="DB001E"/>
              </a:gs>
              <a:gs pos="100000">
                <a:srgbClr val="A70014"/>
              </a:gs>
            </a:gsLst>
            <a:lin ang="5400000"/>
          </a:gradFill>
          <a:ln w="9525">
            <a:solidFill>
              <a:srgbClr val="C6072C"/>
            </a:solidFill>
            <a:round/>
            <a:headEnd/>
            <a:tailEnd/>
          </a:ln>
          <a:effectLst>
            <a:outerShdw dist="23000" dir="5400000" rotWithShape="0">
              <a:srgbClr val="808080">
                <a:alpha val="34998"/>
              </a:srgbClr>
            </a:outerShdw>
          </a:effectLst>
        </p:spPr>
        <p:txBody>
          <a:bodyPr/>
          <a:lstStyle/>
          <a:p>
            <a:pPr>
              <a:defRPr/>
            </a:pPr>
            <a:r>
              <a:rPr lang="en-US" sz="900">
                <a:solidFill>
                  <a:srgbClr val="FFFFFF"/>
                </a:solidFill>
                <a:latin typeface="Arial" charset="0"/>
                <a:ea typeface="ＭＳ Ｐゴシック" pitchFamily="-65" charset="-128"/>
              </a:rPr>
              <a:t>Config Engine</a:t>
            </a:r>
          </a:p>
        </p:txBody>
      </p:sp>
      <p:sp>
        <p:nvSpPr>
          <p:cNvPr id="16" name="Rounded Rectangle 15"/>
          <p:cNvSpPr/>
          <p:nvPr/>
        </p:nvSpPr>
        <p:spPr>
          <a:xfrm>
            <a:off x="1727200" y="2768600"/>
            <a:ext cx="771525" cy="393700"/>
          </a:xfrm>
          <a:prstGeom prst="roundRect">
            <a:avLst/>
          </a:prstGeom>
          <a:solidFill>
            <a:srgbClr val="3C1867"/>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sz="800">
                <a:solidFill>
                  <a:srgbClr val="FFFFFF"/>
                </a:solidFill>
                <a:ea typeface="ＭＳ Ｐゴシック" pitchFamily="-65" charset="-128"/>
              </a:rPr>
              <a:t>Config &amp; Param.</a:t>
            </a:r>
          </a:p>
          <a:p>
            <a:pPr algn="ctr">
              <a:defRPr/>
            </a:pPr>
            <a:r>
              <a:rPr lang="en-US" sz="800">
                <a:solidFill>
                  <a:srgbClr val="FFFFFF"/>
                </a:solidFill>
                <a:ea typeface="ＭＳ Ｐゴシック" pitchFamily="-65" charset="-128"/>
              </a:rPr>
              <a:t>Tables</a:t>
            </a:r>
          </a:p>
        </p:txBody>
      </p:sp>
      <p:sp>
        <p:nvSpPr>
          <p:cNvPr id="17" name="Rounded Rectangle 16"/>
          <p:cNvSpPr>
            <a:spLocks noChangeArrowheads="1"/>
          </p:cNvSpPr>
          <p:nvPr/>
        </p:nvSpPr>
        <p:spPr bwMode="auto">
          <a:xfrm>
            <a:off x="2730500" y="2425700"/>
            <a:ext cx="1066800" cy="812800"/>
          </a:xfrm>
          <a:prstGeom prst="roundRect">
            <a:avLst>
              <a:gd name="adj" fmla="val 16667"/>
            </a:avLst>
          </a:prstGeom>
          <a:gradFill rotWithShape="1">
            <a:gsLst>
              <a:gs pos="0">
                <a:srgbClr val="E0001B"/>
              </a:gs>
              <a:gs pos="20000">
                <a:srgbClr val="DB001E"/>
              </a:gs>
              <a:gs pos="100000">
                <a:srgbClr val="A70014"/>
              </a:gs>
            </a:gsLst>
            <a:lin ang="5400000"/>
          </a:gradFill>
          <a:ln w="9525">
            <a:solidFill>
              <a:srgbClr val="C6072C"/>
            </a:solidFill>
            <a:round/>
            <a:headEnd/>
            <a:tailEnd/>
          </a:ln>
          <a:effectLst>
            <a:outerShdw dist="23000" dir="5400000" rotWithShape="0">
              <a:srgbClr val="808080">
                <a:alpha val="34998"/>
              </a:srgbClr>
            </a:outerShdw>
          </a:effectLst>
        </p:spPr>
        <p:txBody>
          <a:bodyPr/>
          <a:lstStyle/>
          <a:p>
            <a:pPr algn="ctr">
              <a:defRPr/>
            </a:pPr>
            <a:r>
              <a:rPr lang="en-US" sz="900">
                <a:solidFill>
                  <a:srgbClr val="FFFFFF"/>
                </a:solidFill>
                <a:latin typeface="Arial" charset="0"/>
                <a:ea typeface="ＭＳ Ｐゴシック" pitchFamily="-65" charset="-128"/>
              </a:rPr>
              <a:t>Authorization and Roles Engine</a:t>
            </a:r>
          </a:p>
        </p:txBody>
      </p:sp>
      <p:sp>
        <p:nvSpPr>
          <p:cNvPr id="19" name="Rounded Rectangle 18"/>
          <p:cNvSpPr>
            <a:spLocks noChangeArrowheads="1"/>
          </p:cNvSpPr>
          <p:nvPr/>
        </p:nvSpPr>
        <p:spPr bwMode="auto">
          <a:xfrm>
            <a:off x="5734050" y="1155700"/>
            <a:ext cx="838200" cy="609600"/>
          </a:xfrm>
          <a:prstGeom prst="roundRect">
            <a:avLst>
              <a:gd name="adj" fmla="val 16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a:lstStyle/>
          <a:p>
            <a:pPr algn="ctr">
              <a:defRPr/>
            </a:pPr>
            <a:r>
              <a:rPr lang="en-US" sz="900">
                <a:solidFill>
                  <a:srgbClr val="4E0064"/>
                </a:solidFill>
                <a:latin typeface="Arial" charset="0"/>
                <a:ea typeface="ＭＳ Ｐゴシック" pitchFamily="-65" charset="-128"/>
              </a:rPr>
              <a:t>Tier 2</a:t>
            </a:r>
          </a:p>
          <a:p>
            <a:pPr algn="ctr">
              <a:defRPr/>
            </a:pPr>
            <a:r>
              <a:rPr lang="en-US" sz="900">
                <a:solidFill>
                  <a:srgbClr val="4E0064"/>
                </a:solidFill>
                <a:latin typeface="Arial" charset="0"/>
                <a:ea typeface="ＭＳ Ｐゴシック" pitchFamily="-65" charset="-128"/>
              </a:rPr>
              <a:t>Agent</a:t>
            </a:r>
          </a:p>
          <a:p>
            <a:pPr algn="ctr">
              <a:defRPr/>
            </a:pPr>
            <a:r>
              <a:rPr lang="en-US" sz="900">
                <a:solidFill>
                  <a:srgbClr val="4E0064"/>
                </a:solidFill>
                <a:latin typeface="Arial" charset="0"/>
                <a:ea typeface="ＭＳ Ｐゴシック" pitchFamily="-65" charset="-128"/>
              </a:rPr>
              <a:t>View</a:t>
            </a:r>
          </a:p>
        </p:txBody>
      </p:sp>
      <p:sp>
        <p:nvSpPr>
          <p:cNvPr id="20" name="Rounded Rectangle 19"/>
          <p:cNvSpPr>
            <a:spLocks noChangeArrowheads="1"/>
          </p:cNvSpPr>
          <p:nvPr/>
        </p:nvSpPr>
        <p:spPr bwMode="auto">
          <a:xfrm>
            <a:off x="4819650" y="1155700"/>
            <a:ext cx="838200" cy="609600"/>
          </a:xfrm>
          <a:prstGeom prst="roundRect">
            <a:avLst>
              <a:gd name="adj" fmla="val 16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a:lstStyle/>
          <a:p>
            <a:pPr algn="ctr">
              <a:defRPr/>
            </a:pPr>
            <a:r>
              <a:rPr lang="en-US" sz="900">
                <a:solidFill>
                  <a:srgbClr val="4E0064"/>
                </a:solidFill>
                <a:latin typeface="Arial" charset="0"/>
                <a:ea typeface="ＭＳ Ｐゴシック" pitchFamily="-65" charset="-128"/>
              </a:rPr>
              <a:t>Tier1</a:t>
            </a:r>
          </a:p>
          <a:p>
            <a:pPr algn="ctr">
              <a:defRPr/>
            </a:pPr>
            <a:r>
              <a:rPr lang="en-US" sz="900">
                <a:solidFill>
                  <a:srgbClr val="4E0064"/>
                </a:solidFill>
                <a:latin typeface="Arial" charset="0"/>
                <a:ea typeface="ＭＳ Ｐゴシック" pitchFamily="-65" charset="-128"/>
              </a:rPr>
              <a:t>Agent</a:t>
            </a:r>
          </a:p>
          <a:p>
            <a:pPr algn="ctr">
              <a:defRPr/>
            </a:pPr>
            <a:r>
              <a:rPr lang="en-US" sz="900">
                <a:solidFill>
                  <a:srgbClr val="4E0064"/>
                </a:solidFill>
                <a:latin typeface="Arial" charset="0"/>
                <a:ea typeface="ＭＳ Ｐゴシック" pitchFamily="-65" charset="-128"/>
              </a:rPr>
              <a:t>View</a:t>
            </a:r>
          </a:p>
        </p:txBody>
      </p:sp>
      <p:sp>
        <p:nvSpPr>
          <p:cNvPr id="21" name="Rounded Rectangle 20"/>
          <p:cNvSpPr>
            <a:spLocks noChangeArrowheads="1"/>
          </p:cNvSpPr>
          <p:nvPr/>
        </p:nvSpPr>
        <p:spPr bwMode="auto">
          <a:xfrm>
            <a:off x="3905250" y="1155700"/>
            <a:ext cx="838200" cy="609600"/>
          </a:xfrm>
          <a:prstGeom prst="roundRect">
            <a:avLst>
              <a:gd name="adj" fmla="val 16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a:lstStyle/>
          <a:p>
            <a:pPr algn="ctr">
              <a:defRPr/>
            </a:pPr>
            <a:r>
              <a:rPr lang="en-US" sz="900">
                <a:solidFill>
                  <a:srgbClr val="4E0064"/>
                </a:solidFill>
                <a:latin typeface="Arial" charset="0"/>
                <a:ea typeface="ＭＳ Ｐゴシック" pitchFamily="-65" charset="-128"/>
              </a:rPr>
              <a:t> Business Partner View</a:t>
            </a:r>
          </a:p>
        </p:txBody>
      </p:sp>
      <p:sp>
        <p:nvSpPr>
          <p:cNvPr id="22" name="Rounded Rectangle 21"/>
          <p:cNvSpPr>
            <a:spLocks noChangeArrowheads="1"/>
          </p:cNvSpPr>
          <p:nvPr/>
        </p:nvSpPr>
        <p:spPr bwMode="auto">
          <a:xfrm>
            <a:off x="2990850" y="1155700"/>
            <a:ext cx="838200" cy="609600"/>
          </a:xfrm>
          <a:prstGeom prst="roundRect">
            <a:avLst>
              <a:gd name="adj" fmla="val 16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a:lstStyle/>
          <a:p>
            <a:pPr algn="ctr">
              <a:defRPr/>
            </a:pPr>
            <a:r>
              <a:rPr lang="en-US" sz="900">
                <a:solidFill>
                  <a:srgbClr val="4E0064"/>
                </a:solidFill>
                <a:latin typeface="Arial" charset="0"/>
                <a:ea typeface="ＭＳ Ｐゴシック" pitchFamily="-65" charset="-128"/>
              </a:rPr>
              <a:t>Manager View</a:t>
            </a:r>
          </a:p>
        </p:txBody>
      </p:sp>
      <p:sp>
        <p:nvSpPr>
          <p:cNvPr id="23" name="Rounded Rectangle 22"/>
          <p:cNvSpPr>
            <a:spLocks noChangeArrowheads="1"/>
          </p:cNvSpPr>
          <p:nvPr/>
        </p:nvSpPr>
        <p:spPr bwMode="auto">
          <a:xfrm>
            <a:off x="2076450" y="1155700"/>
            <a:ext cx="838200" cy="609600"/>
          </a:xfrm>
          <a:prstGeom prst="roundRect">
            <a:avLst>
              <a:gd name="adj" fmla="val 16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a:lstStyle/>
          <a:p>
            <a:pPr algn="ctr">
              <a:defRPr/>
            </a:pPr>
            <a:r>
              <a:rPr lang="en-US" sz="900">
                <a:solidFill>
                  <a:srgbClr val="4E0064"/>
                </a:solidFill>
                <a:latin typeface="Arial" charset="0"/>
                <a:ea typeface="ＭＳ Ｐゴシック" pitchFamily="-65" charset="-128"/>
              </a:rPr>
              <a:t>Employee View</a:t>
            </a:r>
          </a:p>
        </p:txBody>
      </p:sp>
      <p:sp>
        <p:nvSpPr>
          <p:cNvPr id="24" name="Rounded Rectangle 23"/>
          <p:cNvSpPr>
            <a:spLocks noChangeArrowheads="1"/>
          </p:cNvSpPr>
          <p:nvPr/>
        </p:nvSpPr>
        <p:spPr bwMode="auto">
          <a:xfrm>
            <a:off x="3683000" y="5626100"/>
            <a:ext cx="947738" cy="698500"/>
          </a:xfrm>
          <a:prstGeom prst="roundRect">
            <a:avLst>
              <a:gd name="adj" fmla="val 16667"/>
            </a:avLst>
          </a:prstGeom>
          <a:gradFill rotWithShape="1">
            <a:gsLst>
              <a:gs pos="0">
                <a:srgbClr val="E0001B"/>
              </a:gs>
              <a:gs pos="20000">
                <a:srgbClr val="DB001E"/>
              </a:gs>
              <a:gs pos="100000">
                <a:srgbClr val="A70014"/>
              </a:gs>
            </a:gsLst>
            <a:lin ang="5400000"/>
          </a:gradFill>
          <a:ln w="9525">
            <a:solidFill>
              <a:srgbClr val="C6072C"/>
            </a:solidFill>
            <a:round/>
            <a:headEnd/>
            <a:tailEnd/>
          </a:ln>
          <a:effectLst>
            <a:outerShdw dist="23000" dir="5400000" rotWithShape="0">
              <a:srgbClr val="808080">
                <a:alpha val="34998"/>
              </a:srgbClr>
            </a:outerShdw>
          </a:effectLst>
        </p:spPr>
        <p:txBody>
          <a:bodyPr/>
          <a:lstStyle/>
          <a:p>
            <a:pPr algn="ctr">
              <a:defRPr/>
            </a:pPr>
            <a:r>
              <a:rPr lang="en-US" sz="900">
                <a:solidFill>
                  <a:srgbClr val="FFFFFF"/>
                </a:solidFill>
                <a:latin typeface="Arial" charset="0"/>
                <a:ea typeface="ＭＳ Ｐゴシック" pitchFamily="-65" charset="-128"/>
              </a:rPr>
              <a:t>HRW </a:t>
            </a:r>
          </a:p>
          <a:p>
            <a:pPr algn="ctr">
              <a:defRPr/>
            </a:pPr>
            <a:r>
              <a:rPr lang="en-US" sz="900">
                <a:solidFill>
                  <a:srgbClr val="FFFFFF"/>
                </a:solidFill>
                <a:latin typeface="Arial" charset="0"/>
                <a:ea typeface="ＭＳ Ｐゴシック" pitchFamily="-65" charset="-128"/>
              </a:rPr>
              <a:t>Engine</a:t>
            </a:r>
          </a:p>
        </p:txBody>
      </p:sp>
      <p:sp>
        <p:nvSpPr>
          <p:cNvPr id="25" name="Rounded Rectangle 24"/>
          <p:cNvSpPr>
            <a:spLocks noChangeArrowheads="1"/>
          </p:cNvSpPr>
          <p:nvPr/>
        </p:nvSpPr>
        <p:spPr bwMode="auto">
          <a:xfrm>
            <a:off x="5080000" y="3467100"/>
            <a:ext cx="3683000" cy="876300"/>
          </a:xfrm>
          <a:prstGeom prst="roundRect">
            <a:avLst>
              <a:gd name="adj" fmla="val 16667"/>
            </a:avLst>
          </a:prstGeom>
          <a:gradFill rotWithShape="1">
            <a:gsLst>
              <a:gs pos="0">
                <a:srgbClr val="4E1F8C">
                  <a:alpha val="67998"/>
                </a:srgbClr>
              </a:gs>
              <a:gs pos="100000">
                <a:srgbClr val="2E1252">
                  <a:alpha val="67998"/>
                </a:srgbClr>
              </a:gs>
            </a:gsLst>
            <a:lin ang="5400000"/>
          </a:gradFill>
          <a:ln w="9525">
            <a:solidFill>
              <a:srgbClr val="421B71"/>
            </a:solidFill>
            <a:round/>
            <a:headEnd/>
            <a:tailEnd/>
          </a:ln>
          <a:effectLst>
            <a:outerShdw dist="23000" dir="5400000" rotWithShape="0">
              <a:srgbClr val="808080">
                <a:alpha val="34998"/>
              </a:srgbClr>
            </a:outerShdw>
          </a:effectLst>
        </p:spPr>
        <p:txBody>
          <a:bodyPr/>
          <a:lstStyle/>
          <a:p>
            <a:pPr>
              <a:defRPr/>
            </a:pPr>
            <a:r>
              <a:rPr lang="en-US" sz="1200" dirty="0">
                <a:solidFill>
                  <a:srgbClr val="FFFFFF"/>
                </a:solidFill>
                <a:latin typeface="Arial" charset="0"/>
                <a:ea typeface="ＭＳ Ｐゴシック" pitchFamily="-65" charset="-128"/>
              </a:rPr>
              <a:t>euHReka Inclusion Framework Layer</a:t>
            </a:r>
          </a:p>
        </p:txBody>
      </p:sp>
      <p:sp>
        <p:nvSpPr>
          <p:cNvPr id="26" name="Rounded Rectangle 25"/>
          <p:cNvSpPr>
            <a:spLocks noChangeArrowheads="1"/>
          </p:cNvSpPr>
          <p:nvPr/>
        </p:nvSpPr>
        <p:spPr bwMode="auto">
          <a:xfrm>
            <a:off x="5295900" y="3810000"/>
            <a:ext cx="3289300" cy="457200"/>
          </a:xfrm>
          <a:prstGeom prst="roundRect">
            <a:avLst>
              <a:gd name="adj" fmla="val 16667"/>
            </a:avLst>
          </a:prstGeom>
          <a:gradFill rotWithShape="1">
            <a:gsLst>
              <a:gs pos="0">
                <a:srgbClr val="E0001B"/>
              </a:gs>
              <a:gs pos="20000">
                <a:srgbClr val="DB001E"/>
              </a:gs>
              <a:gs pos="100000">
                <a:srgbClr val="A70014"/>
              </a:gs>
            </a:gsLst>
            <a:lin ang="5400000"/>
          </a:gradFill>
          <a:ln w="9525">
            <a:solidFill>
              <a:srgbClr val="C6072C"/>
            </a:solidFill>
            <a:round/>
            <a:headEnd/>
            <a:tailEnd/>
          </a:ln>
          <a:effectLst>
            <a:outerShdw dist="23000" dir="5400000" rotWithShape="0">
              <a:srgbClr val="808080">
                <a:alpha val="34998"/>
              </a:srgbClr>
            </a:outerShdw>
          </a:effectLst>
        </p:spPr>
        <p:txBody>
          <a:bodyPr/>
          <a:lstStyle/>
          <a:p>
            <a:pPr algn="ctr">
              <a:defRPr/>
            </a:pPr>
            <a:r>
              <a:rPr lang="en-US" sz="1100">
                <a:solidFill>
                  <a:srgbClr val="FFFFFF"/>
                </a:solidFill>
                <a:latin typeface="Arial" charset="0"/>
              </a:rPr>
              <a:t>3rd Party/ Customer Abstraction Layer</a:t>
            </a:r>
          </a:p>
          <a:p>
            <a:pPr algn="ctr">
              <a:defRPr/>
            </a:pPr>
            <a:endParaRPr lang="nl-BE"/>
          </a:p>
        </p:txBody>
      </p:sp>
      <p:sp>
        <p:nvSpPr>
          <p:cNvPr id="30" name="Rounded Rectangle 29"/>
          <p:cNvSpPr>
            <a:spLocks noChangeArrowheads="1"/>
          </p:cNvSpPr>
          <p:nvPr/>
        </p:nvSpPr>
        <p:spPr bwMode="auto">
          <a:xfrm>
            <a:off x="7586663" y="4660900"/>
            <a:ext cx="1023937" cy="546100"/>
          </a:xfrm>
          <a:prstGeom prst="roundRect">
            <a:avLst>
              <a:gd name="adj" fmla="val 16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a:lstStyle/>
          <a:p>
            <a:pPr algn="ctr">
              <a:defRPr/>
            </a:pPr>
            <a:r>
              <a:rPr lang="en-US" sz="1100" dirty="0">
                <a:solidFill>
                  <a:srgbClr val="4E0064"/>
                </a:solidFill>
                <a:latin typeface="Arial" charset="0"/>
                <a:ea typeface="ＭＳ Ｐゴシック" pitchFamily="-65" charset="-128"/>
              </a:rPr>
              <a:t>3</a:t>
            </a:r>
            <a:r>
              <a:rPr lang="en-US" sz="1100" baseline="30000" dirty="0">
                <a:solidFill>
                  <a:srgbClr val="4E0064"/>
                </a:solidFill>
                <a:latin typeface="Arial" charset="0"/>
                <a:ea typeface="ＭＳ Ｐゴシック" pitchFamily="-65" charset="-128"/>
              </a:rPr>
              <a:t>rd</a:t>
            </a:r>
            <a:r>
              <a:rPr lang="en-US" sz="1100" dirty="0">
                <a:solidFill>
                  <a:srgbClr val="4E0064"/>
                </a:solidFill>
                <a:latin typeface="Arial" charset="0"/>
                <a:ea typeface="ＭＳ Ｐゴシック" pitchFamily="-65" charset="-128"/>
              </a:rPr>
              <a:t> Party Solution</a:t>
            </a:r>
          </a:p>
        </p:txBody>
      </p:sp>
      <p:sp>
        <p:nvSpPr>
          <p:cNvPr id="36" name="Rounded Rectangle 35"/>
          <p:cNvSpPr>
            <a:spLocks noChangeArrowheads="1"/>
          </p:cNvSpPr>
          <p:nvPr/>
        </p:nvSpPr>
        <p:spPr bwMode="auto">
          <a:xfrm>
            <a:off x="7543800" y="1155700"/>
            <a:ext cx="838200" cy="609600"/>
          </a:xfrm>
          <a:prstGeom prst="roundRect">
            <a:avLst>
              <a:gd name="adj" fmla="val 16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a:lstStyle/>
          <a:p>
            <a:pPr algn="ctr">
              <a:defRPr/>
            </a:pPr>
            <a:r>
              <a:rPr lang="en-US" sz="900">
                <a:solidFill>
                  <a:srgbClr val="4E0064"/>
                </a:solidFill>
                <a:latin typeface="Arial" charset="0"/>
                <a:ea typeface="ＭＳ Ｐゴシック" pitchFamily="-65" charset="-128"/>
              </a:rPr>
              <a:t>Admin</a:t>
            </a:r>
          </a:p>
          <a:p>
            <a:pPr algn="ctr">
              <a:defRPr/>
            </a:pPr>
            <a:r>
              <a:rPr lang="en-US" sz="900">
                <a:solidFill>
                  <a:srgbClr val="4E0064"/>
                </a:solidFill>
                <a:latin typeface="Arial" charset="0"/>
                <a:ea typeface="ＭＳ Ｐゴシック" pitchFamily="-65" charset="-128"/>
              </a:rPr>
              <a:t>View</a:t>
            </a:r>
          </a:p>
        </p:txBody>
      </p:sp>
      <p:sp>
        <p:nvSpPr>
          <p:cNvPr id="37" name="Rounded Rectangle 36"/>
          <p:cNvSpPr>
            <a:spLocks noChangeArrowheads="1"/>
          </p:cNvSpPr>
          <p:nvPr/>
        </p:nvSpPr>
        <p:spPr bwMode="auto">
          <a:xfrm>
            <a:off x="3898900" y="2425700"/>
            <a:ext cx="1066800" cy="812800"/>
          </a:xfrm>
          <a:prstGeom prst="roundRect">
            <a:avLst>
              <a:gd name="adj" fmla="val 16667"/>
            </a:avLst>
          </a:prstGeom>
          <a:gradFill rotWithShape="1">
            <a:gsLst>
              <a:gs pos="0">
                <a:srgbClr val="E0001B"/>
              </a:gs>
              <a:gs pos="20000">
                <a:srgbClr val="DB001E"/>
              </a:gs>
              <a:gs pos="100000">
                <a:srgbClr val="A70014"/>
              </a:gs>
            </a:gsLst>
            <a:lin ang="5400000"/>
          </a:gradFill>
          <a:ln w="9525">
            <a:solidFill>
              <a:srgbClr val="C6072C"/>
            </a:solidFill>
            <a:round/>
            <a:headEnd/>
            <a:tailEnd/>
          </a:ln>
          <a:effectLst>
            <a:outerShdw dist="23000" dir="5400000" rotWithShape="0">
              <a:srgbClr val="808080">
                <a:alpha val="34998"/>
              </a:srgbClr>
            </a:outerShdw>
          </a:effectLst>
        </p:spPr>
        <p:txBody>
          <a:bodyPr/>
          <a:lstStyle/>
          <a:p>
            <a:pPr algn="ctr">
              <a:defRPr/>
            </a:pPr>
            <a:r>
              <a:rPr lang="en-US" sz="900">
                <a:solidFill>
                  <a:srgbClr val="FFFFFF"/>
                </a:solidFill>
                <a:latin typeface="Arial" charset="0"/>
                <a:ea typeface="ＭＳ Ｐゴシック" pitchFamily="-65" charset="-128"/>
              </a:rPr>
              <a:t>ABAP Stack</a:t>
            </a:r>
          </a:p>
        </p:txBody>
      </p:sp>
      <p:sp>
        <p:nvSpPr>
          <p:cNvPr id="39" name="Rounded Rectangle 38"/>
          <p:cNvSpPr>
            <a:spLocks noChangeArrowheads="1"/>
          </p:cNvSpPr>
          <p:nvPr/>
        </p:nvSpPr>
        <p:spPr bwMode="auto">
          <a:xfrm>
            <a:off x="6456363" y="4660900"/>
            <a:ext cx="1023937" cy="546100"/>
          </a:xfrm>
          <a:prstGeom prst="roundRect">
            <a:avLst>
              <a:gd name="adj" fmla="val 16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a:lstStyle/>
          <a:p>
            <a:pPr algn="ctr">
              <a:defRPr/>
            </a:pPr>
            <a:r>
              <a:rPr lang="en-US" sz="1100">
                <a:solidFill>
                  <a:srgbClr val="4E0064"/>
                </a:solidFill>
                <a:latin typeface="Arial" charset="0"/>
                <a:ea typeface="ＭＳ Ｐゴシック" pitchFamily="-65" charset="-128"/>
              </a:rPr>
              <a:t>Customer Integration</a:t>
            </a:r>
          </a:p>
        </p:txBody>
      </p:sp>
      <p:sp>
        <p:nvSpPr>
          <p:cNvPr id="42" name="Rounded Rectangle 41"/>
          <p:cNvSpPr>
            <a:spLocks noChangeArrowheads="1"/>
          </p:cNvSpPr>
          <p:nvPr/>
        </p:nvSpPr>
        <p:spPr bwMode="auto">
          <a:xfrm>
            <a:off x="6629400" y="1155700"/>
            <a:ext cx="838200" cy="609600"/>
          </a:xfrm>
          <a:prstGeom prst="roundRect">
            <a:avLst>
              <a:gd name="adj" fmla="val 16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a:lstStyle/>
          <a:p>
            <a:pPr algn="ctr">
              <a:defRPr/>
            </a:pPr>
            <a:r>
              <a:rPr lang="nl-BE" sz="900">
                <a:solidFill>
                  <a:srgbClr val="4E0064"/>
                </a:solidFill>
                <a:latin typeface="Arial" charset="0"/>
              </a:rPr>
              <a:t>Authoring View</a:t>
            </a:r>
          </a:p>
          <a:p>
            <a:pPr algn="ctr">
              <a:defRPr/>
            </a:pPr>
            <a:r>
              <a:rPr lang="nl-BE" sz="600">
                <a:solidFill>
                  <a:srgbClr val="4E0064"/>
                </a:solidFill>
                <a:latin typeface="Arial" charset="0"/>
              </a:rPr>
              <a:t>(wysiwyg edit)</a:t>
            </a:r>
            <a:endParaRPr lang="en-US" sz="600">
              <a:solidFill>
                <a:srgbClr val="4E0064"/>
              </a:solidFill>
              <a:latin typeface="Arial" charset="0"/>
            </a:endParaRPr>
          </a:p>
        </p:txBody>
      </p:sp>
      <p:sp>
        <p:nvSpPr>
          <p:cNvPr id="66" name="Rounded Rectangle 65"/>
          <p:cNvSpPr>
            <a:spLocks noChangeArrowheads="1"/>
          </p:cNvSpPr>
          <p:nvPr/>
        </p:nvSpPr>
        <p:spPr bwMode="auto">
          <a:xfrm>
            <a:off x="508000" y="3467100"/>
            <a:ext cx="4483100" cy="876300"/>
          </a:xfrm>
          <a:prstGeom prst="roundRect">
            <a:avLst>
              <a:gd name="adj" fmla="val 16667"/>
            </a:avLst>
          </a:prstGeom>
          <a:gradFill rotWithShape="1">
            <a:gsLst>
              <a:gs pos="0">
                <a:srgbClr val="4E1F8C">
                  <a:alpha val="67998"/>
                </a:srgbClr>
              </a:gs>
              <a:gs pos="100000">
                <a:srgbClr val="2E1252">
                  <a:alpha val="67998"/>
                </a:srgbClr>
              </a:gs>
            </a:gsLst>
            <a:lin ang="5400000"/>
          </a:gradFill>
          <a:ln w="9525">
            <a:solidFill>
              <a:srgbClr val="421B71"/>
            </a:solidFill>
            <a:round/>
            <a:headEnd/>
            <a:tailEnd/>
          </a:ln>
          <a:effectLst>
            <a:outerShdw dist="23000" dir="5400000" rotWithShape="0">
              <a:srgbClr val="808080">
                <a:alpha val="34998"/>
              </a:srgbClr>
            </a:outerShdw>
          </a:effectLst>
        </p:spPr>
        <p:txBody>
          <a:bodyPr/>
          <a:lstStyle/>
          <a:p>
            <a:pPr>
              <a:defRPr/>
            </a:pPr>
            <a:r>
              <a:rPr lang="en-US" sz="1200">
                <a:solidFill>
                  <a:srgbClr val="FFFFFF"/>
                </a:solidFill>
                <a:latin typeface="Arial" charset="0"/>
                <a:ea typeface="ＭＳ Ｐゴシック" pitchFamily="-65" charset="-128"/>
              </a:rPr>
              <a:t>euHReka Process Integration Layer</a:t>
            </a:r>
          </a:p>
        </p:txBody>
      </p:sp>
      <p:sp>
        <p:nvSpPr>
          <p:cNvPr id="41" name="Rounded Rectangle 40"/>
          <p:cNvSpPr/>
          <p:nvPr/>
        </p:nvSpPr>
        <p:spPr>
          <a:xfrm>
            <a:off x="4191000" y="2754313"/>
            <a:ext cx="495300" cy="407987"/>
          </a:xfrm>
          <a:prstGeom prst="roundRect">
            <a:avLst/>
          </a:prstGeom>
          <a:solidFill>
            <a:srgbClr val="3C1867"/>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sz="800">
                <a:solidFill>
                  <a:srgbClr val="FFFFFF"/>
                </a:solidFill>
                <a:ea typeface="ＭＳ Ｐゴシック" pitchFamily="-65" charset="-128"/>
              </a:rPr>
              <a:t>BL</a:t>
            </a:r>
          </a:p>
        </p:txBody>
      </p:sp>
      <p:sp>
        <p:nvSpPr>
          <p:cNvPr id="43" name="Rounded Rectangle 42"/>
          <p:cNvSpPr>
            <a:spLocks noChangeArrowheads="1"/>
          </p:cNvSpPr>
          <p:nvPr/>
        </p:nvSpPr>
        <p:spPr bwMode="auto">
          <a:xfrm>
            <a:off x="609600" y="3810000"/>
            <a:ext cx="4267200" cy="457200"/>
          </a:xfrm>
          <a:prstGeom prst="roundRect">
            <a:avLst>
              <a:gd name="adj" fmla="val 16667"/>
            </a:avLst>
          </a:prstGeom>
          <a:gradFill rotWithShape="1">
            <a:gsLst>
              <a:gs pos="0">
                <a:srgbClr val="E0001B"/>
              </a:gs>
              <a:gs pos="20000">
                <a:srgbClr val="DB001E"/>
              </a:gs>
              <a:gs pos="100000">
                <a:srgbClr val="A70014"/>
              </a:gs>
            </a:gsLst>
            <a:lin ang="5400000"/>
          </a:gradFill>
          <a:ln w="9525">
            <a:solidFill>
              <a:srgbClr val="C6072C"/>
            </a:solidFill>
            <a:round/>
            <a:headEnd/>
            <a:tailEnd/>
          </a:ln>
          <a:effectLst>
            <a:outerShdw dist="23000" dir="5400000" rotWithShape="0">
              <a:srgbClr val="808080">
                <a:alpha val="34998"/>
              </a:srgbClr>
            </a:outerShdw>
          </a:effectLst>
        </p:spPr>
        <p:txBody>
          <a:bodyPr/>
          <a:lstStyle/>
          <a:p>
            <a:pPr algn="ctr">
              <a:defRPr/>
            </a:pPr>
            <a:r>
              <a:rPr lang="en-US" sz="1100">
                <a:solidFill>
                  <a:srgbClr val="FFFFFF"/>
                </a:solidFill>
                <a:latin typeface="Arial" charset="0"/>
              </a:rPr>
              <a:t>euHReka Abstraction Layer</a:t>
            </a:r>
          </a:p>
          <a:p>
            <a:pPr algn="ctr">
              <a:defRPr/>
            </a:pPr>
            <a:endParaRPr lang="nl-BE"/>
          </a:p>
        </p:txBody>
      </p:sp>
      <p:sp>
        <p:nvSpPr>
          <p:cNvPr id="44" name="Rounded Rectangle 43"/>
          <p:cNvSpPr>
            <a:spLocks noChangeArrowheads="1"/>
          </p:cNvSpPr>
          <p:nvPr/>
        </p:nvSpPr>
        <p:spPr bwMode="auto">
          <a:xfrm>
            <a:off x="5257800" y="4648200"/>
            <a:ext cx="1093788" cy="546100"/>
          </a:xfrm>
          <a:prstGeom prst="roundRect">
            <a:avLst>
              <a:gd name="adj" fmla="val 16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a:lstStyle/>
          <a:p>
            <a:pPr algn="ctr">
              <a:defRPr/>
            </a:pPr>
            <a:r>
              <a:rPr lang="en-US" sz="1100">
                <a:solidFill>
                  <a:srgbClr val="4E0064"/>
                </a:solidFill>
                <a:latin typeface="Arial" charset="0"/>
                <a:ea typeface="ＭＳ Ｐゴシック" pitchFamily="-65" charset="-128"/>
              </a:rPr>
              <a:t>Resource</a:t>
            </a:r>
          </a:p>
          <a:p>
            <a:pPr algn="ctr">
              <a:defRPr/>
            </a:pPr>
            <a:r>
              <a:rPr lang="en-US" sz="1100">
                <a:solidFill>
                  <a:srgbClr val="4E0064"/>
                </a:solidFill>
                <a:latin typeface="Arial" charset="0"/>
                <a:ea typeface="ＭＳ Ｐゴシック" pitchFamily="-65" charset="-128"/>
              </a:rPr>
              <a:t>Link</a:t>
            </a:r>
          </a:p>
        </p:txBody>
      </p:sp>
      <p:sp>
        <p:nvSpPr>
          <p:cNvPr id="46" name="Rounded Rectangle 45"/>
          <p:cNvSpPr>
            <a:spLocks noChangeArrowheads="1"/>
          </p:cNvSpPr>
          <p:nvPr/>
        </p:nvSpPr>
        <p:spPr bwMode="auto">
          <a:xfrm>
            <a:off x="495300" y="4635500"/>
            <a:ext cx="1422400" cy="1828800"/>
          </a:xfrm>
          <a:prstGeom prst="roundRect">
            <a:avLst>
              <a:gd name="adj" fmla="val 16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a:lstStyle/>
          <a:p>
            <a:pPr>
              <a:defRPr/>
            </a:pPr>
            <a:r>
              <a:rPr lang="en-US" sz="1200">
                <a:solidFill>
                  <a:srgbClr val="4E0064"/>
                </a:solidFill>
                <a:latin typeface="Arial" charset="0"/>
                <a:ea typeface="ＭＳ Ｐゴシック" pitchFamily="-65" charset="-128"/>
              </a:rPr>
              <a:t>eu</a:t>
            </a:r>
            <a:r>
              <a:rPr lang="en-US" sz="1200">
                <a:solidFill>
                  <a:srgbClr val="C00202"/>
                </a:solidFill>
                <a:latin typeface="Arial" charset="0"/>
                <a:ea typeface="ＭＳ Ｐゴシック" pitchFamily="-65" charset="-128"/>
              </a:rPr>
              <a:t>HR</a:t>
            </a:r>
            <a:r>
              <a:rPr lang="en-US" sz="1200">
                <a:solidFill>
                  <a:srgbClr val="4E0064"/>
                </a:solidFill>
                <a:latin typeface="Arial" charset="0"/>
                <a:ea typeface="ＭＳ Ｐゴシック" pitchFamily="-65" charset="-128"/>
              </a:rPr>
              <a:t>eka </a:t>
            </a:r>
            <a:r>
              <a:rPr lang="en-US" sz="1200">
                <a:solidFill>
                  <a:srgbClr val="C00202"/>
                </a:solidFill>
                <a:latin typeface="Arial" charset="0"/>
                <a:ea typeface="ＭＳ Ｐゴシック" pitchFamily="-65" charset="-128"/>
              </a:rPr>
              <a:t>ecm</a:t>
            </a:r>
          </a:p>
        </p:txBody>
      </p:sp>
      <p:sp>
        <p:nvSpPr>
          <p:cNvPr id="47" name="Rounded Rectangle 46"/>
          <p:cNvSpPr>
            <a:spLocks noChangeArrowheads="1"/>
          </p:cNvSpPr>
          <p:nvPr/>
        </p:nvSpPr>
        <p:spPr bwMode="auto">
          <a:xfrm>
            <a:off x="647700" y="5016500"/>
            <a:ext cx="1084263" cy="1371600"/>
          </a:xfrm>
          <a:prstGeom prst="roundRect">
            <a:avLst>
              <a:gd name="adj" fmla="val 16667"/>
            </a:avLst>
          </a:prstGeom>
          <a:gradFill rotWithShape="1">
            <a:gsLst>
              <a:gs pos="0">
                <a:srgbClr val="4E1F8C">
                  <a:alpha val="67998"/>
                </a:srgbClr>
              </a:gs>
              <a:gs pos="100000">
                <a:srgbClr val="2E1252">
                  <a:alpha val="67998"/>
                </a:srgbClr>
              </a:gs>
            </a:gsLst>
            <a:lin ang="5400000"/>
          </a:gradFill>
          <a:ln w="9525">
            <a:solidFill>
              <a:srgbClr val="421B71"/>
            </a:solidFill>
            <a:round/>
            <a:headEnd/>
            <a:tailEnd/>
          </a:ln>
          <a:effectLst>
            <a:outerShdw dist="23000" dir="5400000" rotWithShape="0">
              <a:srgbClr val="808080">
                <a:alpha val="34998"/>
              </a:srgbClr>
            </a:outerShdw>
          </a:effectLst>
        </p:spPr>
        <p:txBody>
          <a:bodyPr/>
          <a:lstStyle/>
          <a:p>
            <a:pPr algn="ctr">
              <a:defRPr/>
            </a:pPr>
            <a:r>
              <a:rPr lang="en-US" sz="1200">
                <a:solidFill>
                  <a:srgbClr val="FFFFFF"/>
                </a:solidFill>
                <a:latin typeface="Arial" charset="0"/>
                <a:ea typeface="ＭＳ Ｐゴシック" pitchFamily="-65" charset="-128"/>
              </a:rPr>
              <a:t>ecm</a:t>
            </a:r>
          </a:p>
          <a:p>
            <a:pPr algn="ctr">
              <a:defRPr/>
            </a:pPr>
            <a:r>
              <a:rPr lang="en-US" sz="1200">
                <a:solidFill>
                  <a:srgbClr val="FFFFFF"/>
                </a:solidFill>
                <a:latin typeface="Arial" charset="0"/>
                <a:ea typeface="ＭＳ Ｐゴシック" pitchFamily="-65" charset="-128"/>
              </a:rPr>
              <a:t>Storage Layer</a:t>
            </a:r>
          </a:p>
        </p:txBody>
      </p:sp>
      <p:sp>
        <p:nvSpPr>
          <p:cNvPr id="52" name="Up-Down Arrow 51"/>
          <p:cNvSpPr>
            <a:spLocks noChangeArrowheads="1"/>
          </p:cNvSpPr>
          <p:nvPr/>
        </p:nvSpPr>
        <p:spPr bwMode="auto">
          <a:xfrm>
            <a:off x="4673600" y="1739900"/>
            <a:ext cx="228600" cy="406400"/>
          </a:xfrm>
          <a:prstGeom prst="upDownArrow">
            <a:avLst>
              <a:gd name="adj1" fmla="val 50000"/>
              <a:gd name="adj2" fmla="val 50000"/>
            </a:avLst>
          </a:prstGeom>
          <a:ln>
            <a:headEnd/>
            <a:tailEnd/>
          </a:ln>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nl-BE">
              <a:solidFill>
                <a:srgbClr val="FFFFFF"/>
              </a:solidFill>
              <a:ea typeface="ＭＳ Ｐゴシック" pitchFamily="-65" charset="-128"/>
            </a:endParaRPr>
          </a:p>
        </p:txBody>
      </p:sp>
      <p:sp>
        <p:nvSpPr>
          <p:cNvPr id="56" name="Up-Down Arrow 55"/>
          <p:cNvSpPr>
            <a:spLocks noChangeArrowheads="1"/>
          </p:cNvSpPr>
          <p:nvPr/>
        </p:nvSpPr>
        <p:spPr bwMode="auto">
          <a:xfrm>
            <a:off x="2552700" y="3175000"/>
            <a:ext cx="228600" cy="406400"/>
          </a:xfrm>
          <a:prstGeom prst="upDownArrow">
            <a:avLst>
              <a:gd name="adj1" fmla="val 50000"/>
              <a:gd name="adj2" fmla="val 50000"/>
            </a:avLst>
          </a:prstGeom>
          <a:ln>
            <a:headEnd/>
            <a:tailEnd/>
          </a:ln>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nl-BE">
              <a:solidFill>
                <a:srgbClr val="FFFFFF"/>
              </a:solidFill>
              <a:ea typeface="ＭＳ Ｐゴシック" pitchFamily="-65" charset="-128"/>
            </a:endParaRPr>
          </a:p>
        </p:txBody>
      </p:sp>
      <p:sp>
        <p:nvSpPr>
          <p:cNvPr id="57" name="Rounded Rectangle 56"/>
          <p:cNvSpPr>
            <a:spLocks noChangeArrowheads="1"/>
          </p:cNvSpPr>
          <p:nvPr/>
        </p:nvSpPr>
        <p:spPr bwMode="auto">
          <a:xfrm>
            <a:off x="1968500" y="4648200"/>
            <a:ext cx="1422400" cy="1828800"/>
          </a:xfrm>
          <a:prstGeom prst="roundRect">
            <a:avLst>
              <a:gd name="adj" fmla="val 16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a:lstStyle/>
          <a:p>
            <a:pPr>
              <a:defRPr/>
            </a:pPr>
            <a:r>
              <a:rPr lang="en-US" sz="1200">
                <a:solidFill>
                  <a:srgbClr val="4E0064"/>
                </a:solidFill>
                <a:latin typeface="Arial" charset="0"/>
                <a:ea typeface="ＭＳ Ｐゴシック" pitchFamily="-65" charset="-128"/>
              </a:rPr>
              <a:t>eu</a:t>
            </a:r>
            <a:r>
              <a:rPr lang="en-US" sz="1200">
                <a:solidFill>
                  <a:srgbClr val="C00202"/>
                </a:solidFill>
                <a:latin typeface="Arial" charset="0"/>
                <a:ea typeface="ＭＳ Ｐゴシック" pitchFamily="-65" charset="-128"/>
              </a:rPr>
              <a:t>HR</a:t>
            </a:r>
            <a:r>
              <a:rPr lang="en-US" sz="1200">
                <a:solidFill>
                  <a:srgbClr val="4E0064"/>
                </a:solidFill>
                <a:latin typeface="Arial" charset="0"/>
                <a:ea typeface="ＭＳ Ｐゴシック" pitchFamily="-65" charset="-128"/>
              </a:rPr>
              <a:t>eka </a:t>
            </a:r>
            <a:r>
              <a:rPr lang="en-US" sz="1200">
                <a:solidFill>
                  <a:srgbClr val="C00202"/>
                </a:solidFill>
                <a:latin typeface="Arial" charset="0"/>
                <a:ea typeface="ＭＳ Ｐゴシック" pitchFamily="-65" charset="-128"/>
              </a:rPr>
              <a:t>hcm</a:t>
            </a:r>
          </a:p>
        </p:txBody>
      </p:sp>
      <p:sp>
        <p:nvSpPr>
          <p:cNvPr id="58" name="Rounded Rectangle 57"/>
          <p:cNvSpPr>
            <a:spLocks noChangeArrowheads="1"/>
          </p:cNvSpPr>
          <p:nvPr/>
        </p:nvSpPr>
        <p:spPr bwMode="auto">
          <a:xfrm>
            <a:off x="2120900" y="5029200"/>
            <a:ext cx="1084263" cy="1371600"/>
          </a:xfrm>
          <a:prstGeom prst="roundRect">
            <a:avLst>
              <a:gd name="adj" fmla="val 16667"/>
            </a:avLst>
          </a:prstGeom>
          <a:gradFill rotWithShape="1">
            <a:gsLst>
              <a:gs pos="0">
                <a:srgbClr val="4E1F8C">
                  <a:alpha val="67998"/>
                </a:srgbClr>
              </a:gs>
              <a:gs pos="100000">
                <a:srgbClr val="2E1252">
                  <a:alpha val="67998"/>
                </a:srgbClr>
              </a:gs>
            </a:gsLst>
            <a:lin ang="5400000"/>
          </a:gradFill>
          <a:ln w="9525">
            <a:solidFill>
              <a:srgbClr val="421B71"/>
            </a:solidFill>
            <a:round/>
            <a:headEnd/>
            <a:tailEnd/>
          </a:ln>
          <a:effectLst>
            <a:outerShdw dist="23000" dir="5400000" rotWithShape="0">
              <a:srgbClr val="808080">
                <a:alpha val="34998"/>
              </a:srgbClr>
            </a:outerShdw>
          </a:effectLst>
        </p:spPr>
        <p:txBody>
          <a:bodyPr/>
          <a:lstStyle/>
          <a:p>
            <a:pPr algn="ctr">
              <a:defRPr/>
            </a:pPr>
            <a:r>
              <a:rPr lang="en-US" sz="1200">
                <a:solidFill>
                  <a:srgbClr val="FFFFFF"/>
                </a:solidFill>
                <a:latin typeface="Arial" charset="0"/>
                <a:ea typeface="ＭＳ Ｐゴシック" pitchFamily="-65" charset="-128"/>
              </a:rPr>
              <a:t>SAP HCM Layer</a:t>
            </a:r>
          </a:p>
        </p:txBody>
      </p:sp>
      <p:sp>
        <p:nvSpPr>
          <p:cNvPr id="59" name="Rounded Rectangle 58"/>
          <p:cNvSpPr>
            <a:spLocks noChangeArrowheads="1"/>
          </p:cNvSpPr>
          <p:nvPr/>
        </p:nvSpPr>
        <p:spPr bwMode="auto">
          <a:xfrm>
            <a:off x="2197100" y="5613400"/>
            <a:ext cx="947738" cy="711200"/>
          </a:xfrm>
          <a:prstGeom prst="roundRect">
            <a:avLst>
              <a:gd name="adj" fmla="val 16667"/>
            </a:avLst>
          </a:prstGeom>
          <a:gradFill rotWithShape="1">
            <a:gsLst>
              <a:gs pos="0">
                <a:srgbClr val="E0001B"/>
              </a:gs>
              <a:gs pos="20000">
                <a:srgbClr val="DB001E"/>
              </a:gs>
              <a:gs pos="100000">
                <a:srgbClr val="A70014"/>
              </a:gs>
            </a:gsLst>
            <a:lin ang="5400000"/>
          </a:gradFill>
          <a:ln w="9525">
            <a:solidFill>
              <a:srgbClr val="C6072C"/>
            </a:solidFill>
            <a:round/>
            <a:headEnd/>
            <a:tailEnd/>
          </a:ln>
          <a:effectLst>
            <a:outerShdw dist="23000" dir="5400000" rotWithShape="0">
              <a:srgbClr val="808080">
                <a:alpha val="34998"/>
              </a:srgbClr>
            </a:outerShdw>
          </a:effectLst>
        </p:spPr>
        <p:txBody>
          <a:bodyPr/>
          <a:lstStyle/>
          <a:p>
            <a:pPr algn="ctr">
              <a:defRPr/>
            </a:pPr>
            <a:r>
              <a:rPr lang="en-US" sz="900">
                <a:solidFill>
                  <a:srgbClr val="FFFFFF"/>
                </a:solidFill>
                <a:latin typeface="Arial" charset="0"/>
                <a:ea typeface="ＭＳ Ｐゴシック" pitchFamily="-65" charset="-128"/>
              </a:rPr>
              <a:t>euHReka HCM</a:t>
            </a:r>
          </a:p>
          <a:p>
            <a:pPr algn="ctr">
              <a:defRPr/>
            </a:pPr>
            <a:r>
              <a:rPr lang="en-US" sz="900">
                <a:solidFill>
                  <a:srgbClr val="FFFFFF"/>
                </a:solidFill>
                <a:latin typeface="Arial" charset="0"/>
                <a:ea typeface="ＭＳ Ｐゴシック" pitchFamily="-65" charset="-128"/>
              </a:rPr>
              <a:t>Engine</a:t>
            </a:r>
          </a:p>
        </p:txBody>
      </p:sp>
      <p:sp>
        <p:nvSpPr>
          <p:cNvPr id="60" name="Up-Down Arrow 59"/>
          <p:cNvSpPr>
            <a:spLocks noChangeArrowheads="1"/>
          </p:cNvSpPr>
          <p:nvPr/>
        </p:nvSpPr>
        <p:spPr bwMode="auto">
          <a:xfrm>
            <a:off x="1079500" y="4216400"/>
            <a:ext cx="241300" cy="495300"/>
          </a:xfrm>
          <a:prstGeom prst="upDownArrow">
            <a:avLst>
              <a:gd name="adj1" fmla="val 50000"/>
              <a:gd name="adj2" fmla="val 50000"/>
            </a:avLst>
          </a:prstGeom>
          <a:ln>
            <a:headEnd/>
            <a:tailEnd/>
          </a:ln>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nl-BE">
              <a:solidFill>
                <a:srgbClr val="FFFFFF"/>
              </a:solidFill>
              <a:ea typeface="ＭＳ Ｐゴシック" pitchFamily="-65" charset="-128"/>
            </a:endParaRPr>
          </a:p>
        </p:txBody>
      </p:sp>
      <p:sp>
        <p:nvSpPr>
          <p:cNvPr id="61" name="Up-Down Arrow 60"/>
          <p:cNvSpPr>
            <a:spLocks noChangeArrowheads="1"/>
          </p:cNvSpPr>
          <p:nvPr/>
        </p:nvSpPr>
        <p:spPr bwMode="auto">
          <a:xfrm>
            <a:off x="2552700" y="4254500"/>
            <a:ext cx="241300" cy="495300"/>
          </a:xfrm>
          <a:prstGeom prst="upDownArrow">
            <a:avLst>
              <a:gd name="adj1" fmla="val 50000"/>
              <a:gd name="adj2" fmla="val 50000"/>
            </a:avLst>
          </a:prstGeom>
          <a:ln>
            <a:headEnd/>
            <a:tailEnd/>
          </a:ln>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nl-BE">
              <a:solidFill>
                <a:srgbClr val="FFFFFF"/>
              </a:solidFill>
              <a:ea typeface="ＭＳ Ｐゴシック" pitchFamily="-65" charset="-128"/>
            </a:endParaRPr>
          </a:p>
        </p:txBody>
      </p:sp>
      <p:sp>
        <p:nvSpPr>
          <p:cNvPr id="62" name="Up-Down Arrow 61"/>
          <p:cNvSpPr>
            <a:spLocks noChangeArrowheads="1"/>
          </p:cNvSpPr>
          <p:nvPr/>
        </p:nvSpPr>
        <p:spPr bwMode="auto">
          <a:xfrm>
            <a:off x="4051300" y="4216400"/>
            <a:ext cx="241300" cy="495300"/>
          </a:xfrm>
          <a:prstGeom prst="upDownArrow">
            <a:avLst>
              <a:gd name="adj1" fmla="val 50000"/>
              <a:gd name="adj2" fmla="val 50000"/>
            </a:avLst>
          </a:prstGeom>
          <a:ln>
            <a:headEnd/>
            <a:tailEnd/>
          </a:ln>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nl-BE">
              <a:solidFill>
                <a:srgbClr val="FFFFFF"/>
              </a:solidFill>
              <a:ea typeface="ＭＳ Ｐゴシック" pitchFamily="-65" charset="-128"/>
            </a:endParaRPr>
          </a:p>
        </p:txBody>
      </p:sp>
      <p:sp>
        <p:nvSpPr>
          <p:cNvPr id="63" name="Up-Down Arrow 62"/>
          <p:cNvSpPr>
            <a:spLocks noChangeArrowheads="1"/>
          </p:cNvSpPr>
          <p:nvPr/>
        </p:nvSpPr>
        <p:spPr bwMode="auto">
          <a:xfrm>
            <a:off x="5689600" y="4216400"/>
            <a:ext cx="241300" cy="495300"/>
          </a:xfrm>
          <a:prstGeom prst="upDownArrow">
            <a:avLst>
              <a:gd name="adj1" fmla="val 50000"/>
              <a:gd name="adj2" fmla="val 50000"/>
            </a:avLst>
          </a:prstGeom>
          <a:ln>
            <a:headEnd/>
            <a:tailEnd/>
          </a:ln>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nl-BE">
              <a:solidFill>
                <a:srgbClr val="FFFFFF"/>
              </a:solidFill>
              <a:ea typeface="ＭＳ Ｐゴシック" pitchFamily="-65" charset="-128"/>
            </a:endParaRPr>
          </a:p>
        </p:txBody>
      </p:sp>
      <p:sp>
        <p:nvSpPr>
          <p:cNvPr id="64" name="Up-Down Arrow 63"/>
          <p:cNvSpPr>
            <a:spLocks noChangeArrowheads="1"/>
          </p:cNvSpPr>
          <p:nvPr/>
        </p:nvSpPr>
        <p:spPr bwMode="auto">
          <a:xfrm>
            <a:off x="6883400" y="4216400"/>
            <a:ext cx="241300" cy="495300"/>
          </a:xfrm>
          <a:prstGeom prst="upDownArrow">
            <a:avLst>
              <a:gd name="adj1" fmla="val 50000"/>
              <a:gd name="adj2" fmla="val 50000"/>
            </a:avLst>
          </a:prstGeom>
          <a:ln>
            <a:headEnd/>
            <a:tailEnd/>
          </a:ln>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nl-BE">
              <a:solidFill>
                <a:srgbClr val="FFFFFF"/>
              </a:solidFill>
              <a:ea typeface="ＭＳ Ｐゴシック" pitchFamily="-65" charset="-128"/>
            </a:endParaRPr>
          </a:p>
        </p:txBody>
      </p:sp>
      <p:sp>
        <p:nvSpPr>
          <p:cNvPr id="65" name="Up-Down Arrow 64"/>
          <p:cNvSpPr>
            <a:spLocks noChangeArrowheads="1"/>
          </p:cNvSpPr>
          <p:nvPr/>
        </p:nvSpPr>
        <p:spPr bwMode="auto">
          <a:xfrm>
            <a:off x="7962900" y="4216400"/>
            <a:ext cx="241300" cy="495300"/>
          </a:xfrm>
          <a:prstGeom prst="upDownArrow">
            <a:avLst>
              <a:gd name="adj1" fmla="val 50000"/>
              <a:gd name="adj2" fmla="val 50000"/>
            </a:avLst>
          </a:prstGeom>
          <a:ln>
            <a:headEnd/>
            <a:tailEnd/>
          </a:ln>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nl-BE">
              <a:solidFill>
                <a:srgbClr val="FFFFFF"/>
              </a:solidFill>
              <a:ea typeface="ＭＳ Ｐゴシック" pitchFamily="-65" charset="-128"/>
            </a:endParaRPr>
          </a:p>
        </p:txBody>
      </p:sp>
      <p:sp>
        <p:nvSpPr>
          <p:cNvPr id="67" name="Up-Down Arrow 66"/>
          <p:cNvSpPr>
            <a:spLocks noChangeArrowheads="1"/>
          </p:cNvSpPr>
          <p:nvPr/>
        </p:nvSpPr>
        <p:spPr bwMode="auto">
          <a:xfrm>
            <a:off x="4978400" y="3784600"/>
            <a:ext cx="241300" cy="495300"/>
          </a:xfrm>
          <a:prstGeom prst="upDownArrow">
            <a:avLst>
              <a:gd name="adj1" fmla="val 50000"/>
              <a:gd name="adj2" fmla="val 50000"/>
            </a:avLst>
          </a:prstGeom>
          <a:ln>
            <a:headEnd/>
            <a:tailEnd/>
          </a:ln>
          <a:scene3d>
            <a:camera prst="orthographicFront">
              <a:rot lat="0" lon="0" rev="1620000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en-US">
              <a:solidFill>
                <a:srgbClr val="FFFFFF"/>
              </a:solidFill>
              <a:ea typeface="ＭＳ Ｐゴシック" pitchFamily="-109" charset="-128"/>
              <a:cs typeface="ＭＳ Ｐゴシック" pitchFamily="-109" charset="-128"/>
            </a:endParaRPr>
          </a:p>
        </p:txBody>
      </p:sp>
      <p:sp>
        <p:nvSpPr>
          <p:cNvPr id="74" name="Rounded Rectangle 73"/>
          <p:cNvSpPr>
            <a:spLocks noChangeArrowheads="1"/>
          </p:cNvSpPr>
          <p:nvPr/>
        </p:nvSpPr>
        <p:spPr bwMode="auto">
          <a:xfrm>
            <a:off x="5232400" y="5448300"/>
            <a:ext cx="1093788" cy="1016000"/>
          </a:xfrm>
          <a:prstGeom prst="roundRect">
            <a:avLst>
              <a:gd name="adj" fmla="val 16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a:lstStyle/>
          <a:p>
            <a:pPr algn="ctr">
              <a:defRPr/>
            </a:pPr>
            <a:r>
              <a:rPr lang="en-US" sz="1100">
                <a:solidFill>
                  <a:srgbClr val="4E0064"/>
                </a:solidFill>
                <a:latin typeface="Arial" charset="0"/>
                <a:ea typeface="ＭＳ Ｐゴシック" pitchFamily="-65" charset="-128"/>
              </a:rPr>
              <a:t>Mail, Fax, Phone, Paper Form</a:t>
            </a:r>
          </a:p>
        </p:txBody>
      </p:sp>
      <p:sp>
        <p:nvSpPr>
          <p:cNvPr id="75" name="Up-Down Arrow 74"/>
          <p:cNvSpPr>
            <a:spLocks noChangeArrowheads="1"/>
          </p:cNvSpPr>
          <p:nvPr/>
        </p:nvSpPr>
        <p:spPr bwMode="auto">
          <a:xfrm>
            <a:off x="4940300" y="5740400"/>
            <a:ext cx="241300" cy="495300"/>
          </a:xfrm>
          <a:prstGeom prst="upDownArrow">
            <a:avLst>
              <a:gd name="adj1" fmla="val 50000"/>
              <a:gd name="adj2" fmla="val 50000"/>
            </a:avLst>
          </a:prstGeom>
          <a:ln>
            <a:headEnd/>
            <a:tailEnd/>
          </a:ln>
          <a:scene3d>
            <a:camera prst="orthographicFront">
              <a:rot lat="0" lon="0" rev="1620000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en-US">
              <a:solidFill>
                <a:srgbClr val="FFFFFF"/>
              </a:solidFill>
              <a:ea typeface="ＭＳ Ｐゴシック" pitchFamily="-109" charset="-128"/>
              <a:cs typeface="ＭＳ Ｐゴシック" pitchFamily="-109" charset="-128"/>
            </a:endParaRPr>
          </a:p>
        </p:txBody>
      </p:sp>
      <p:sp>
        <p:nvSpPr>
          <p:cNvPr id="76" name="Up-Down Arrow 75"/>
          <p:cNvSpPr>
            <a:spLocks noChangeArrowheads="1"/>
          </p:cNvSpPr>
          <p:nvPr/>
        </p:nvSpPr>
        <p:spPr bwMode="auto">
          <a:xfrm>
            <a:off x="5080000" y="3086100"/>
            <a:ext cx="241300" cy="495300"/>
          </a:xfrm>
          <a:prstGeom prst="upDownArrow">
            <a:avLst>
              <a:gd name="adj1" fmla="val 50000"/>
              <a:gd name="adj2" fmla="val 50000"/>
            </a:avLst>
          </a:prstGeom>
          <a:ln>
            <a:headEnd/>
            <a:tailEnd/>
          </a:ln>
          <a:scene3d>
            <a:camera prst="orthographicFront">
              <a:rot lat="0" lon="0" rev="3000000"/>
            </a:camera>
            <a:lightRig rig="threePt" dir="t">
              <a:rot lat="0" lon="0" rev="1200000"/>
            </a:lightRig>
          </a:scene3d>
          <a:sp3d>
            <a:bevelT w="63500" h="25400"/>
          </a:sp3d>
        </p:spPr>
        <p:style>
          <a:lnRef idx="0">
            <a:schemeClr val="accent3"/>
          </a:lnRef>
          <a:fillRef idx="3">
            <a:schemeClr val="accent3"/>
          </a:fillRef>
          <a:effectRef idx="3">
            <a:schemeClr val="accent3"/>
          </a:effectRef>
          <a:fontRef idx="minor">
            <a:schemeClr val="lt1"/>
          </a:fontRef>
        </p:style>
        <p:txBody>
          <a:bodyPr anchor="ctr"/>
          <a:lstStyle/>
          <a:p>
            <a:pPr algn="ctr">
              <a:defRPr/>
            </a:pPr>
            <a:endParaRPr lang="en-US">
              <a:solidFill>
                <a:srgbClr val="FFFFFF"/>
              </a:solidFill>
              <a:ea typeface="ＭＳ Ｐゴシック" pitchFamily="-109" charset="-128"/>
              <a:cs typeface="ＭＳ Ｐゴシック" pitchFamily="-109" charset="-128"/>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6"/>
          <p:cNvSpPr>
            <a:spLocks noChangeArrowheads="1"/>
          </p:cNvSpPr>
          <p:nvPr/>
        </p:nvSpPr>
        <p:spPr bwMode="auto">
          <a:xfrm>
            <a:off x="4356100" y="2959100"/>
            <a:ext cx="4178300" cy="2832100"/>
          </a:xfrm>
          <a:prstGeom prst="rect">
            <a:avLst/>
          </a:prstGeom>
          <a:solidFill>
            <a:schemeClr val="bg1">
              <a:alpha val="72156"/>
            </a:schemeClr>
          </a:solidFill>
          <a:ln w="9525">
            <a:noFill/>
            <a:round/>
            <a:headEnd/>
            <a:tailEnd/>
          </a:ln>
        </p:spPr>
        <p:txBody>
          <a:bodyPr/>
          <a:lstStyle/>
          <a:p>
            <a:endParaRPr lang="nl-BE"/>
          </a:p>
        </p:txBody>
      </p:sp>
      <p:sp>
        <p:nvSpPr>
          <p:cNvPr id="33795" name="Rectangle 18"/>
          <p:cNvSpPr>
            <a:spLocks noChangeArrowheads="1"/>
          </p:cNvSpPr>
          <p:nvPr/>
        </p:nvSpPr>
        <p:spPr bwMode="auto">
          <a:xfrm>
            <a:off x="4356100" y="1003300"/>
            <a:ext cx="4178300" cy="1320800"/>
          </a:xfrm>
          <a:prstGeom prst="rect">
            <a:avLst/>
          </a:prstGeom>
          <a:solidFill>
            <a:schemeClr val="bg1">
              <a:alpha val="72156"/>
            </a:schemeClr>
          </a:solidFill>
          <a:ln w="9525">
            <a:noFill/>
            <a:round/>
            <a:headEnd/>
            <a:tailEnd/>
          </a:ln>
        </p:spPr>
        <p:txBody>
          <a:bodyPr/>
          <a:lstStyle/>
          <a:p>
            <a:endParaRPr lang="nl-BE"/>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a typeface="ＭＳ Ｐゴシック" charset="-128"/>
              </a:rPr>
              <a:t>euHReka Landscape</a:t>
            </a:r>
            <a:endParaRPr lang="en-US" dirty="0"/>
          </a:p>
        </p:txBody>
      </p:sp>
      <p:sp>
        <p:nvSpPr>
          <p:cNvPr id="4" name="Text Placeholder 3"/>
          <p:cNvSpPr>
            <a:spLocks noGrp="1"/>
          </p:cNvSpPr>
          <p:nvPr>
            <p:ph type="body" sz="quarter" idx="10"/>
          </p:nvPr>
        </p:nvSpPr>
        <p:spPr/>
        <p:txBody>
          <a:bodyPr/>
          <a:lstStyle/>
          <a:p>
            <a:r>
              <a:rPr lang="en-US" dirty="0" smtClean="0"/>
              <a:t>System Landscape</a:t>
            </a:r>
            <a:endParaRPr lang="en-US" dirty="0"/>
          </a:p>
        </p:txBody>
      </p:sp>
      <p:sp>
        <p:nvSpPr>
          <p:cNvPr id="65" name="TextBox 64"/>
          <p:cNvSpPr txBox="1"/>
          <p:nvPr/>
        </p:nvSpPr>
        <p:spPr bwMode="auto">
          <a:xfrm rot="5400000">
            <a:off x="6029915" y="2773727"/>
            <a:ext cx="208212" cy="1951816"/>
          </a:xfrm>
          <a:prstGeom prst="rect">
            <a:avLst/>
          </a:prstGeom>
          <a:solidFill>
            <a:schemeClr val="accent6"/>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a:scene3d>
            <a:camera prst="orthographicFront"/>
            <a:lightRig rig="threePt" dir="t"/>
          </a:scene3d>
          <a:sp3d prstMaterial="plastic">
            <a:bevelT/>
            <a:bevelB/>
          </a:sp3d>
        </p:spPr>
        <p:txBody>
          <a:bodyPr vert="vert270" wrap="square" lIns="12853" tIns="0" rIns="25705" bIns="0" anchor="ctr" anchorCtr="1">
            <a:spAutoFit/>
            <a:sp3d/>
          </a:bodyPr>
          <a:lstStyle/>
          <a:p>
            <a:pPr>
              <a:defRPr/>
            </a:pPr>
            <a:r>
              <a:rPr lang="en-US" sz="1100" spc="214" dirty="0">
                <a:ln>
                  <a:solidFill>
                    <a:schemeClr val="bg1"/>
                  </a:solidFill>
                </a:ln>
                <a:solidFill>
                  <a:schemeClr val="bg1"/>
                </a:solidFill>
              </a:rPr>
              <a:t>Customer Systems</a:t>
            </a:r>
          </a:p>
        </p:txBody>
      </p:sp>
      <p:sp>
        <p:nvSpPr>
          <p:cNvPr id="66" name="TextBox 65"/>
          <p:cNvSpPr txBox="1"/>
          <p:nvPr/>
        </p:nvSpPr>
        <p:spPr bwMode="auto">
          <a:xfrm rot="5400000">
            <a:off x="2580271" y="2240898"/>
            <a:ext cx="195234" cy="3023119"/>
          </a:xfrm>
          <a:prstGeom prst="rect">
            <a:avLst/>
          </a:prstGeom>
          <a:solidFill>
            <a:srgbClr val="45027C"/>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a:scene3d>
            <a:camera prst="orthographicFront"/>
            <a:lightRig rig="threePt" dir="t"/>
          </a:scene3d>
          <a:sp3d prstMaterial="plastic">
            <a:bevelT/>
            <a:bevelB/>
          </a:sp3d>
        </p:spPr>
        <p:txBody>
          <a:bodyPr vert="vert270" wrap="square" lIns="12853" tIns="0" rIns="12853" bIns="0" anchor="ctr" anchorCtr="1">
            <a:spAutoFit/>
            <a:sp3d/>
          </a:bodyPr>
          <a:lstStyle/>
          <a:p>
            <a:pPr>
              <a:defRPr/>
            </a:pPr>
            <a:r>
              <a:rPr lang="nl-BE" sz="1100" spc="429" dirty="0">
                <a:ln>
                  <a:solidFill>
                    <a:schemeClr val="bg1"/>
                  </a:solidFill>
                </a:ln>
                <a:solidFill>
                  <a:schemeClr val="bg1"/>
                </a:solidFill>
              </a:rPr>
              <a:t>euHReka Product Systems</a:t>
            </a:r>
            <a:endParaRPr lang="en-US" sz="1100" spc="429" dirty="0">
              <a:ln>
                <a:solidFill>
                  <a:schemeClr val="bg1"/>
                </a:solidFill>
              </a:ln>
              <a:solidFill>
                <a:schemeClr val="bg1"/>
              </a:solidFill>
            </a:endParaRPr>
          </a:p>
        </p:txBody>
      </p:sp>
      <p:sp>
        <p:nvSpPr>
          <p:cNvPr id="103" name="Slide Number Placeholder 3"/>
          <p:cNvSpPr txBox="1">
            <a:spLocks/>
          </p:cNvSpPr>
          <p:nvPr/>
        </p:nvSpPr>
        <p:spPr>
          <a:xfrm>
            <a:off x="107950" y="6626680"/>
            <a:ext cx="8852384" cy="170112"/>
          </a:xfrm>
          <a:prstGeom prst="rect">
            <a:avLst/>
          </a:prstGeom>
          <a:noFill/>
        </p:spPr>
        <p:txBody>
          <a:bodyPr lIns="65290" tIns="32645" rIns="65290" bIns="32645"/>
          <a:lstStyle/>
          <a:p>
            <a:pPr algn="r" defTabSz="652907">
              <a:defRPr/>
            </a:pPr>
            <a:r>
              <a:rPr lang="en-US" sz="800" dirty="0">
                <a:solidFill>
                  <a:schemeClr val="bg2"/>
                </a:solidFill>
              </a:rPr>
              <a:t>Copyright NorthgateArinso. All rights reserved.										</a:t>
            </a:r>
            <a:fld id="{F2D0FB39-5F3E-404A-8027-BF9FD09F7394}" type="slidenum">
              <a:rPr lang="en-US" sz="800">
                <a:solidFill>
                  <a:schemeClr val="bg2"/>
                </a:solidFill>
              </a:rPr>
              <a:pPr algn="r" defTabSz="652907">
                <a:defRPr/>
              </a:pPr>
              <a:t>22</a:t>
            </a:fld>
            <a:endParaRPr lang="en-US" sz="800" dirty="0">
              <a:solidFill>
                <a:schemeClr val="bg2"/>
              </a:solidFill>
            </a:endParaRPr>
          </a:p>
        </p:txBody>
      </p:sp>
      <p:sp>
        <p:nvSpPr>
          <p:cNvPr id="104" name="Rounded Rectangle 103"/>
          <p:cNvSpPr>
            <a:spLocks noChangeArrowheads="1"/>
          </p:cNvSpPr>
          <p:nvPr/>
        </p:nvSpPr>
        <p:spPr bwMode="auto">
          <a:xfrm>
            <a:off x="1204813" y="962018"/>
            <a:ext cx="1006566" cy="866775"/>
          </a:xfrm>
          <a:prstGeom prst="roundRect">
            <a:avLst>
              <a:gd name="adj" fmla="val 5954"/>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lIns="65290" tIns="32645" rIns="65290" bIns="32645"/>
          <a:lstStyle/>
          <a:p>
            <a:pPr algn="ctr">
              <a:defRPr/>
            </a:pPr>
            <a:r>
              <a:rPr lang="en-US" sz="900" dirty="0">
                <a:solidFill>
                  <a:srgbClr val="4E0064"/>
                </a:solidFill>
                <a:latin typeface="Arial" charset="0"/>
              </a:rPr>
              <a:t>eu</a:t>
            </a:r>
            <a:r>
              <a:rPr lang="en-US" sz="900" dirty="0">
                <a:solidFill>
                  <a:srgbClr val="C00202"/>
                </a:solidFill>
                <a:latin typeface="Arial" charset="0"/>
              </a:rPr>
              <a:t>HR</a:t>
            </a:r>
            <a:r>
              <a:rPr lang="en-US" sz="900" dirty="0">
                <a:solidFill>
                  <a:srgbClr val="4E0064"/>
                </a:solidFill>
                <a:latin typeface="Arial" charset="0"/>
              </a:rPr>
              <a:t>eka</a:t>
            </a:r>
          </a:p>
          <a:p>
            <a:pPr algn="ctr">
              <a:defRPr/>
            </a:pPr>
            <a:endParaRPr lang="en-US" sz="900" dirty="0">
              <a:solidFill>
                <a:srgbClr val="4E0064"/>
              </a:solidFill>
              <a:latin typeface="Arial" charset="0"/>
            </a:endParaRPr>
          </a:p>
          <a:p>
            <a:pPr algn="ctr">
              <a:defRPr/>
            </a:pPr>
            <a:r>
              <a:rPr lang="en-US" sz="900" dirty="0">
                <a:solidFill>
                  <a:srgbClr val="4E0064"/>
                </a:solidFill>
                <a:latin typeface="Arial" charset="0"/>
              </a:rPr>
              <a:t>DEV</a:t>
            </a:r>
          </a:p>
          <a:p>
            <a:pPr algn="ctr">
              <a:defRPr/>
            </a:pPr>
            <a:r>
              <a:rPr lang="en-US" sz="900" dirty="0">
                <a:solidFill>
                  <a:srgbClr val="4E0064"/>
                </a:solidFill>
                <a:latin typeface="Arial" charset="0"/>
              </a:rPr>
              <a:t>Release +1</a:t>
            </a:r>
          </a:p>
        </p:txBody>
      </p:sp>
      <p:sp>
        <p:nvSpPr>
          <p:cNvPr id="106" name="Rounded Rectangle 105"/>
          <p:cNvSpPr>
            <a:spLocks noChangeArrowheads="1"/>
          </p:cNvSpPr>
          <p:nvPr/>
        </p:nvSpPr>
        <p:spPr bwMode="auto">
          <a:xfrm>
            <a:off x="3170461" y="962018"/>
            <a:ext cx="1006566" cy="866775"/>
          </a:xfrm>
          <a:prstGeom prst="roundRect">
            <a:avLst>
              <a:gd name="adj" fmla="val 5954"/>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lIns="65290" tIns="32645" rIns="65290" bIns="32645"/>
          <a:lstStyle/>
          <a:p>
            <a:pPr algn="ctr">
              <a:defRPr/>
            </a:pPr>
            <a:r>
              <a:rPr lang="en-US" sz="900" dirty="0">
                <a:solidFill>
                  <a:srgbClr val="4E0064"/>
                </a:solidFill>
                <a:latin typeface="Arial" charset="0"/>
              </a:rPr>
              <a:t>eu</a:t>
            </a:r>
            <a:r>
              <a:rPr lang="en-US" sz="900" dirty="0">
                <a:solidFill>
                  <a:srgbClr val="C00202"/>
                </a:solidFill>
                <a:latin typeface="Arial" charset="0"/>
              </a:rPr>
              <a:t>HR</a:t>
            </a:r>
            <a:r>
              <a:rPr lang="en-US" sz="900" dirty="0">
                <a:solidFill>
                  <a:srgbClr val="4E0064"/>
                </a:solidFill>
                <a:latin typeface="Arial" charset="0"/>
              </a:rPr>
              <a:t>eka</a:t>
            </a:r>
          </a:p>
          <a:p>
            <a:pPr algn="ctr">
              <a:defRPr/>
            </a:pPr>
            <a:endParaRPr lang="en-US" sz="900" dirty="0">
              <a:solidFill>
                <a:srgbClr val="4E0064"/>
              </a:solidFill>
              <a:latin typeface="Arial" charset="0"/>
            </a:endParaRPr>
          </a:p>
          <a:p>
            <a:pPr algn="ctr">
              <a:defRPr/>
            </a:pPr>
            <a:r>
              <a:rPr lang="en-US" sz="900" dirty="0">
                <a:solidFill>
                  <a:srgbClr val="4E0064"/>
                </a:solidFill>
                <a:latin typeface="Arial" charset="0"/>
              </a:rPr>
              <a:t>TEST</a:t>
            </a:r>
          </a:p>
          <a:p>
            <a:pPr algn="ctr">
              <a:defRPr/>
            </a:pPr>
            <a:r>
              <a:rPr lang="en-US" sz="900" dirty="0">
                <a:solidFill>
                  <a:srgbClr val="4E0064"/>
                </a:solidFill>
                <a:latin typeface="Arial" charset="0"/>
              </a:rPr>
              <a:t>Release +1</a:t>
            </a:r>
          </a:p>
        </p:txBody>
      </p:sp>
      <p:sp>
        <p:nvSpPr>
          <p:cNvPr id="107" name="Rounded Rectangle 106"/>
          <p:cNvSpPr>
            <a:spLocks noChangeArrowheads="1"/>
          </p:cNvSpPr>
          <p:nvPr/>
        </p:nvSpPr>
        <p:spPr bwMode="auto">
          <a:xfrm>
            <a:off x="3176660" y="2557570"/>
            <a:ext cx="1006566" cy="866775"/>
          </a:xfrm>
          <a:prstGeom prst="roundRect">
            <a:avLst>
              <a:gd name="adj" fmla="val 5954"/>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lIns="65290" tIns="32645" rIns="65290" bIns="32645"/>
          <a:lstStyle/>
          <a:p>
            <a:pPr algn="ctr">
              <a:defRPr/>
            </a:pPr>
            <a:r>
              <a:rPr lang="en-US" sz="900" dirty="0">
                <a:solidFill>
                  <a:srgbClr val="4E0064"/>
                </a:solidFill>
                <a:latin typeface="Arial" charset="0"/>
              </a:rPr>
              <a:t>eu</a:t>
            </a:r>
            <a:r>
              <a:rPr lang="en-US" sz="900" dirty="0">
                <a:solidFill>
                  <a:srgbClr val="C00202"/>
                </a:solidFill>
                <a:latin typeface="Arial" charset="0"/>
              </a:rPr>
              <a:t>HR</a:t>
            </a:r>
            <a:r>
              <a:rPr lang="en-US" sz="900" dirty="0">
                <a:solidFill>
                  <a:srgbClr val="4E0064"/>
                </a:solidFill>
                <a:latin typeface="Arial" charset="0"/>
              </a:rPr>
              <a:t>eka</a:t>
            </a:r>
          </a:p>
          <a:p>
            <a:pPr algn="ctr">
              <a:defRPr/>
            </a:pPr>
            <a:endParaRPr lang="en-US" sz="900" dirty="0">
              <a:solidFill>
                <a:srgbClr val="4E0064"/>
              </a:solidFill>
              <a:latin typeface="Arial" charset="0"/>
            </a:endParaRPr>
          </a:p>
          <a:p>
            <a:pPr algn="ctr">
              <a:defRPr/>
            </a:pPr>
            <a:r>
              <a:rPr lang="en-US" sz="900" dirty="0">
                <a:solidFill>
                  <a:srgbClr val="4E0064"/>
                </a:solidFill>
                <a:latin typeface="Arial" charset="0"/>
              </a:rPr>
              <a:t>TEST + Deliver</a:t>
            </a:r>
          </a:p>
          <a:p>
            <a:pPr algn="ctr">
              <a:defRPr/>
            </a:pPr>
            <a:r>
              <a:rPr lang="en-US" sz="900" dirty="0">
                <a:solidFill>
                  <a:srgbClr val="4E0064"/>
                </a:solidFill>
                <a:latin typeface="Arial" charset="0"/>
              </a:rPr>
              <a:t>Current Release</a:t>
            </a:r>
          </a:p>
        </p:txBody>
      </p:sp>
      <p:sp>
        <p:nvSpPr>
          <p:cNvPr id="109" name="Rounded Rectangle 108"/>
          <p:cNvSpPr>
            <a:spLocks noChangeArrowheads="1"/>
          </p:cNvSpPr>
          <p:nvPr/>
        </p:nvSpPr>
        <p:spPr bwMode="auto">
          <a:xfrm>
            <a:off x="5142310" y="2557571"/>
            <a:ext cx="1958288" cy="866775"/>
          </a:xfrm>
          <a:prstGeom prst="roundRect">
            <a:avLst>
              <a:gd name="adj" fmla="val 5954"/>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lIns="65290" tIns="32645" rIns="65290" bIns="32645"/>
          <a:lstStyle/>
          <a:p>
            <a:pPr algn="ctr">
              <a:defRPr/>
            </a:pPr>
            <a:r>
              <a:rPr lang="en-US" sz="900" dirty="0">
                <a:solidFill>
                  <a:srgbClr val="4E0064"/>
                </a:solidFill>
                <a:latin typeface="Arial" charset="0"/>
              </a:rPr>
              <a:t>eu</a:t>
            </a:r>
            <a:r>
              <a:rPr lang="en-US" sz="900" dirty="0">
                <a:solidFill>
                  <a:srgbClr val="C00202"/>
                </a:solidFill>
                <a:latin typeface="Arial" charset="0"/>
              </a:rPr>
              <a:t>HR</a:t>
            </a:r>
            <a:r>
              <a:rPr lang="en-US" sz="900" dirty="0">
                <a:solidFill>
                  <a:srgbClr val="4E0064"/>
                </a:solidFill>
                <a:latin typeface="Arial" charset="0"/>
              </a:rPr>
              <a:t>eka</a:t>
            </a:r>
          </a:p>
          <a:p>
            <a:pPr algn="ctr">
              <a:defRPr/>
            </a:pPr>
            <a:endParaRPr lang="en-US" sz="900" dirty="0">
              <a:solidFill>
                <a:srgbClr val="4E0064"/>
              </a:solidFill>
              <a:latin typeface="Arial" charset="0"/>
            </a:endParaRPr>
          </a:p>
          <a:p>
            <a:pPr algn="ctr">
              <a:defRPr/>
            </a:pPr>
            <a:r>
              <a:rPr lang="en-US" sz="900" dirty="0">
                <a:solidFill>
                  <a:srgbClr val="4E0064"/>
                </a:solidFill>
                <a:latin typeface="Arial" charset="0"/>
              </a:rPr>
              <a:t>Customer Landscape</a:t>
            </a:r>
          </a:p>
          <a:p>
            <a:pPr algn="ctr">
              <a:defRPr/>
            </a:pPr>
            <a:endParaRPr lang="en-US" sz="900" dirty="0">
              <a:solidFill>
                <a:srgbClr val="4E0064"/>
              </a:solidFill>
              <a:latin typeface="Arial" charset="0"/>
            </a:endParaRPr>
          </a:p>
          <a:p>
            <a:pPr algn="ctr">
              <a:defRPr/>
            </a:pPr>
            <a:r>
              <a:rPr lang="en-US" sz="900" dirty="0">
                <a:solidFill>
                  <a:srgbClr val="4E0064"/>
                </a:solidFill>
                <a:latin typeface="Arial" charset="0"/>
              </a:rPr>
              <a:t>DEV </a:t>
            </a:r>
            <a:r>
              <a:rPr lang="en-US" sz="900" dirty="0">
                <a:solidFill>
                  <a:srgbClr val="4E0064"/>
                </a:solidFill>
                <a:latin typeface="Arial" charset="0"/>
                <a:sym typeface="Wingdings" pitchFamily="2" charset="2"/>
              </a:rPr>
              <a:t> TST  PRD</a:t>
            </a:r>
            <a:endParaRPr lang="en-US" sz="900" dirty="0">
              <a:solidFill>
                <a:srgbClr val="4E0064"/>
              </a:solidFill>
              <a:latin typeface="Arial" charset="0"/>
            </a:endParaRPr>
          </a:p>
        </p:txBody>
      </p:sp>
      <p:sp>
        <p:nvSpPr>
          <p:cNvPr id="110" name="Right Arrow 109"/>
          <p:cNvSpPr/>
          <p:nvPr/>
        </p:nvSpPr>
        <p:spPr>
          <a:xfrm>
            <a:off x="2374665" y="1222790"/>
            <a:ext cx="634481" cy="345232"/>
          </a:xfrm>
          <a:prstGeom prst="rightArrow">
            <a:avLst/>
          </a:prstGeom>
          <a:gradFill rotWithShape="1">
            <a:gsLst>
              <a:gs pos="0">
                <a:srgbClr val="EFEBF1"/>
              </a:gs>
              <a:gs pos="64999">
                <a:schemeClr val="accent6">
                  <a:lumMod val="40000"/>
                  <a:lumOff val="60000"/>
                </a:schemeClr>
              </a:gs>
              <a:gs pos="100000">
                <a:schemeClr val="accent6">
                  <a:lumMod val="40000"/>
                  <a:lumOff val="60000"/>
                </a:schemeClr>
              </a:gs>
            </a:gsLst>
            <a:lin ang="5400000" scaled="1"/>
          </a:gradFill>
          <a:ln w="9525">
            <a:solidFill>
              <a:schemeClr val="accent2"/>
            </a:solidFill>
            <a:round/>
            <a:headEnd/>
            <a:tailEnd/>
          </a:ln>
          <a:effectLst>
            <a:outerShdw dist="20000" dir="5400000" rotWithShape="0">
              <a:srgbClr val="808080">
                <a:alpha val="37999"/>
              </a:srgbClr>
            </a:outerShdw>
          </a:effectLst>
        </p:spPr>
        <p:txBody>
          <a:bodyPr lIns="65290" tIns="32645" rIns="65290" bIns="32645"/>
          <a:lstStyle/>
          <a:p>
            <a:pPr algn="ctr">
              <a:defRPr/>
            </a:pPr>
            <a:endParaRPr lang="en-US" sz="900" dirty="0">
              <a:solidFill>
                <a:srgbClr val="4E0064"/>
              </a:solidFill>
              <a:latin typeface="Arial" charset="0"/>
            </a:endParaRPr>
          </a:p>
        </p:txBody>
      </p:sp>
      <p:sp>
        <p:nvSpPr>
          <p:cNvPr id="111" name="Right Arrow 110"/>
          <p:cNvSpPr/>
          <p:nvPr/>
        </p:nvSpPr>
        <p:spPr>
          <a:xfrm>
            <a:off x="2382428" y="2837003"/>
            <a:ext cx="634481" cy="345232"/>
          </a:xfrm>
          <a:prstGeom prst="rightArrow">
            <a:avLst/>
          </a:prstGeom>
          <a:gradFill rotWithShape="1">
            <a:gsLst>
              <a:gs pos="0">
                <a:srgbClr val="EFEBF1"/>
              </a:gs>
              <a:gs pos="64999">
                <a:schemeClr val="accent6">
                  <a:lumMod val="40000"/>
                  <a:lumOff val="60000"/>
                </a:schemeClr>
              </a:gs>
              <a:gs pos="100000">
                <a:schemeClr val="accent6">
                  <a:lumMod val="40000"/>
                  <a:lumOff val="60000"/>
                </a:schemeClr>
              </a:gs>
            </a:gsLst>
            <a:lin ang="5400000" scaled="1"/>
          </a:gradFill>
          <a:ln w="9525">
            <a:solidFill>
              <a:schemeClr val="accent2"/>
            </a:solidFill>
            <a:round/>
            <a:headEnd/>
            <a:tailEnd/>
          </a:ln>
          <a:effectLst>
            <a:outerShdw dist="20000" dir="5400000" rotWithShape="0">
              <a:srgbClr val="808080">
                <a:alpha val="37999"/>
              </a:srgbClr>
            </a:outerShdw>
          </a:effectLst>
        </p:spPr>
        <p:txBody>
          <a:bodyPr lIns="65290" tIns="32645" rIns="65290" bIns="32645"/>
          <a:lstStyle/>
          <a:p>
            <a:pPr algn="ctr">
              <a:defRPr/>
            </a:pPr>
            <a:endParaRPr lang="en-US" sz="900" dirty="0">
              <a:solidFill>
                <a:srgbClr val="4E0064"/>
              </a:solidFill>
              <a:latin typeface="Arial" charset="0"/>
            </a:endParaRPr>
          </a:p>
        </p:txBody>
      </p:sp>
      <p:sp>
        <p:nvSpPr>
          <p:cNvPr id="112" name="Right Arrow 111"/>
          <p:cNvSpPr/>
          <p:nvPr/>
        </p:nvSpPr>
        <p:spPr>
          <a:xfrm>
            <a:off x="4341857" y="2837003"/>
            <a:ext cx="634481" cy="345232"/>
          </a:xfrm>
          <a:prstGeom prst="rightArrow">
            <a:avLst/>
          </a:prstGeom>
          <a:gradFill rotWithShape="1">
            <a:gsLst>
              <a:gs pos="0">
                <a:srgbClr val="EFEBF1"/>
              </a:gs>
              <a:gs pos="64999">
                <a:schemeClr val="accent6">
                  <a:lumMod val="40000"/>
                  <a:lumOff val="60000"/>
                </a:schemeClr>
              </a:gs>
              <a:gs pos="100000">
                <a:schemeClr val="accent6">
                  <a:lumMod val="40000"/>
                  <a:lumOff val="60000"/>
                </a:schemeClr>
              </a:gs>
            </a:gsLst>
            <a:lin ang="5400000" scaled="1"/>
          </a:gradFill>
          <a:ln w="9525">
            <a:solidFill>
              <a:schemeClr val="accent2"/>
            </a:solidFill>
            <a:round/>
            <a:headEnd/>
            <a:tailEnd/>
          </a:ln>
          <a:effectLst>
            <a:outerShdw dist="20000" dir="5400000" rotWithShape="0">
              <a:srgbClr val="808080">
                <a:alpha val="37999"/>
              </a:srgbClr>
            </a:outerShdw>
          </a:effectLst>
        </p:spPr>
        <p:txBody>
          <a:bodyPr lIns="65290" tIns="32645" rIns="65290" bIns="32645"/>
          <a:lstStyle/>
          <a:p>
            <a:pPr algn="ctr">
              <a:defRPr/>
            </a:pPr>
            <a:endParaRPr lang="en-US" sz="900" dirty="0">
              <a:solidFill>
                <a:srgbClr val="4E0064"/>
              </a:solidFill>
              <a:latin typeface="Arial" charset="0"/>
            </a:endParaRPr>
          </a:p>
        </p:txBody>
      </p:sp>
      <p:sp>
        <p:nvSpPr>
          <p:cNvPr id="116" name="Rectangle 115"/>
          <p:cNvSpPr/>
          <p:nvPr/>
        </p:nvSpPr>
        <p:spPr>
          <a:xfrm>
            <a:off x="318063" y="4133466"/>
            <a:ext cx="8508696" cy="2308314"/>
          </a:xfrm>
          <a:prstGeom prst="rect">
            <a:avLst/>
          </a:prstGeom>
        </p:spPr>
        <p:txBody>
          <a:bodyPr wrap="square" lIns="91429" tIns="45715" rIns="91429" bIns="45715">
            <a:spAutoFit/>
          </a:bodyPr>
          <a:lstStyle/>
          <a:p>
            <a:pPr eaLnBrk="1" hangingPunct="1"/>
            <a:r>
              <a:rPr lang="en-US" sz="1800" b="0" dirty="0">
                <a:solidFill>
                  <a:srgbClr val="500165"/>
                </a:solidFill>
                <a:latin typeface="Arial" charset="0"/>
              </a:rPr>
              <a:t>2 X 2  Tier Product Development Landscape</a:t>
            </a:r>
            <a:endParaRPr lang="en-US" sz="1800" b="0" dirty="0">
              <a:solidFill>
                <a:srgbClr val="500165"/>
              </a:solidFill>
              <a:latin typeface="Arial" charset="0"/>
              <a:sym typeface="Wingdings" pitchFamily="2" charset="2"/>
            </a:endParaRPr>
          </a:p>
          <a:p>
            <a:pPr eaLnBrk="1" hangingPunct="1"/>
            <a:endParaRPr lang="en-US" sz="1400" b="0" dirty="0">
              <a:solidFill>
                <a:srgbClr val="500165"/>
              </a:solidFill>
              <a:latin typeface="Arial" charset="0"/>
            </a:endParaRPr>
          </a:p>
          <a:p>
            <a:pPr marL="244899" indent="-244899">
              <a:buAutoNum type="arabicPeriod"/>
            </a:pPr>
            <a:r>
              <a:rPr lang="en-US" sz="1400" b="0" dirty="0">
                <a:solidFill>
                  <a:srgbClr val="500165"/>
                </a:solidFill>
                <a:latin typeface="Arial" charset="0"/>
              </a:rPr>
              <a:t>Build new core solution (DEV Release + 1)</a:t>
            </a:r>
          </a:p>
          <a:p>
            <a:pPr marL="244899" indent="-244899">
              <a:buAutoNum type="arabicPeriod"/>
            </a:pPr>
            <a:r>
              <a:rPr lang="en-US" sz="1400" b="0" dirty="0">
                <a:solidFill>
                  <a:srgbClr val="500165"/>
                </a:solidFill>
                <a:latin typeface="Arial" charset="0"/>
              </a:rPr>
              <a:t>Refresh Test system with current release and add new Core Solution to regression and integration test.</a:t>
            </a:r>
          </a:p>
          <a:p>
            <a:pPr marL="244899" indent="-244899">
              <a:buAutoNum type="arabicPeriod"/>
            </a:pPr>
            <a:r>
              <a:rPr lang="en-US" sz="1400" b="0" dirty="0">
                <a:solidFill>
                  <a:srgbClr val="500165"/>
                </a:solidFill>
                <a:latin typeface="Arial" charset="0"/>
              </a:rPr>
              <a:t>Maintain current release + develop &amp; maintain country solutions</a:t>
            </a:r>
          </a:p>
          <a:p>
            <a:pPr marL="244899" indent="-244899">
              <a:buAutoNum type="arabicPeriod"/>
            </a:pPr>
            <a:r>
              <a:rPr lang="en-US" sz="1400" b="0" dirty="0">
                <a:solidFill>
                  <a:srgbClr val="500165"/>
                </a:solidFill>
                <a:latin typeface="Arial" charset="0"/>
              </a:rPr>
              <a:t>Regression Test maintenance &amp; Deliver to customers</a:t>
            </a:r>
          </a:p>
          <a:p>
            <a:pPr marL="244899" indent="-244899">
              <a:buAutoNum type="arabicPeriod"/>
            </a:pPr>
            <a:endParaRPr lang="en-US" sz="1400" b="0" dirty="0">
              <a:solidFill>
                <a:srgbClr val="500165"/>
              </a:solidFill>
              <a:latin typeface="Arial" charset="0"/>
            </a:endParaRPr>
          </a:p>
          <a:p>
            <a:pPr marL="244899" indent="-244899"/>
            <a:r>
              <a:rPr lang="en-US" sz="1400" b="0" dirty="0">
                <a:solidFill>
                  <a:srgbClr val="500165"/>
                </a:solidFill>
                <a:latin typeface="Arial" charset="0"/>
              </a:rPr>
              <a:t>MSI &amp; CSI concept remains in new System Setup, better split between new and current release.</a:t>
            </a:r>
          </a:p>
          <a:p>
            <a:pPr eaLnBrk="1" hangingPunct="1"/>
            <a:endParaRPr lang="en-US" dirty="0" smtClean="0"/>
          </a:p>
        </p:txBody>
      </p:sp>
      <p:sp>
        <p:nvSpPr>
          <p:cNvPr id="15" name="Rounded Rectangle 14"/>
          <p:cNvSpPr>
            <a:spLocks noChangeArrowheads="1"/>
          </p:cNvSpPr>
          <p:nvPr/>
        </p:nvSpPr>
        <p:spPr bwMode="auto">
          <a:xfrm>
            <a:off x="1201701" y="2557570"/>
            <a:ext cx="1006566" cy="866775"/>
          </a:xfrm>
          <a:prstGeom prst="roundRect">
            <a:avLst>
              <a:gd name="adj" fmla="val 5954"/>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lIns="65290" tIns="32645" rIns="65290" bIns="32645"/>
          <a:lstStyle/>
          <a:p>
            <a:pPr algn="ctr">
              <a:defRPr/>
            </a:pPr>
            <a:r>
              <a:rPr lang="en-US" sz="900" dirty="0">
                <a:solidFill>
                  <a:srgbClr val="4E0064"/>
                </a:solidFill>
                <a:latin typeface="Arial" charset="0"/>
              </a:rPr>
              <a:t>eu</a:t>
            </a:r>
            <a:r>
              <a:rPr lang="en-US" sz="900" dirty="0">
                <a:solidFill>
                  <a:srgbClr val="C00202"/>
                </a:solidFill>
                <a:latin typeface="Arial" charset="0"/>
              </a:rPr>
              <a:t>HR</a:t>
            </a:r>
            <a:r>
              <a:rPr lang="en-US" sz="900" dirty="0">
                <a:solidFill>
                  <a:srgbClr val="4E0064"/>
                </a:solidFill>
                <a:latin typeface="Arial" charset="0"/>
              </a:rPr>
              <a:t>eka</a:t>
            </a:r>
          </a:p>
          <a:p>
            <a:pPr algn="ctr">
              <a:defRPr/>
            </a:pPr>
            <a:endParaRPr lang="en-US" sz="900" dirty="0">
              <a:solidFill>
                <a:srgbClr val="4E0064"/>
              </a:solidFill>
              <a:latin typeface="Arial" charset="0"/>
            </a:endParaRPr>
          </a:p>
          <a:p>
            <a:pPr algn="ctr">
              <a:defRPr/>
            </a:pPr>
            <a:r>
              <a:rPr lang="en-US" sz="900" dirty="0">
                <a:solidFill>
                  <a:srgbClr val="4E0064"/>
                </a:solidFill>
                <a:latin typeface="Arial" charset="0"/>
              </a:rPr>
              <a:t>MAINTAIN</a:t>
            </a:r>
          </a:p>
          <a:p>
            <a:pPr algn="ctr">
              <a:defRPr/>
            </a:pPr>
            <a:r>
              <a:rPr lang="en-US" sz="900" dirty="0">
                <a:solidFill>
                  <a:srgbClr val="4E0064"/>
                </a:solidFill>
                <a:latin typeface="Arial" charset="0"/>
              </a:rPr>
              <a:t>Current Release</a:t>
            </a:r>
          </a:p>
        </p:txBody>
      </p:sp>
      <p:sp>
        <p:nvSpPr>
          <p:cNvPr id="17" name="Right Arrow 16"/>
          <p:cNvSpPr/>
          <p:nvPr/>
        </p:nvSpPr>
        <p:spPr>
          <a:xfrm rot="8535687">
            <a:off x="2181226" y="2049240"/>
            <a:ext cx="967879" cy="345232"/>
          </a:xfrm>
          <a:prstGeom prst="rightArrow">
            <a:avLst/>
          </a:prstGeom>
          <a:gradFill rotWithShape="1">
            <a:gsLst>
              <a:gs pos="0">
                <a:srgbClr val="EFEBF1"/>
              </a:gs>
              <a:gs pos="64999">
                <a:schemeClr val="accent6">
                  <a:lumMod val="40000"/>
                  <a:lumOff val="60000"/>
                </a:schemeClr>
              </a:gs>
              <a:gs pos="100000">
                <a:schemeClr val="accent6">
                  <a:lumMod val="40000"/>
                  <a:lumOff val="60000"/>
                </a:schemeClr>
              </a:gs>
            </a:gsLst>
            <a:lin ang="5400000" scaled="1"/>
          </a:gradFill>
          <a:ln w="9525">
            <a:solidFill>
              <a:schemeClr val="accent2"/>
            </a:solidFill>
            <a:round/>
            <a:headEnd/>
            <a:tailEnd/>
          </a:ln>
          <a:effectLst>
            <a:outerShdw dist="20000" dir="5400000" rotWithShape="0">
              <a:srgbClr val="808080">
                <a:alpha val="37999"/>
              </a:srgbClr>
            </a:outerShdw>
          </a:effectLst>
        </p:spPr>
        <p:txBody>
          <a:bodyPr lIns="65290" tIns="32645" rIns="65290" bIns="32645"/>
          <a:lstStyle/>
          <a:p>
            <a:pPr algn="ctr">
              <a:defRPr/>
            </a:pPr>
            <a:endParaRPr lang="en-US" sz="900" dirty="0">
              <a:solidFill>
                <a:srgbClr val="4E0064"/>
              </a:solidFill>
              <a:latin typeface="Arial" charset="0"/>
            </a:endParaRPr>
          </a:p>
        </p:txBody>
      </p:sp>
      <p:sp>
        <p:nvSpPr>
          <p:cNvPr id="22" name="Right Arrow 21"/>
          <p:cNvSpPr/>
          <p:nvPr/>
        </p:nvSpPr>
        <p:spPr>
          <a:xfrm rot="16200000">
            <a:off x="3356504" y="2020078"/>
            <a:ext cx="634481" cy="345232"/>
          </a:xfrm>
          <a:prstGeom prst="rightArrow">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lIns="51422" tIns="33425" rIns="25711" bIns="33425"/>
          <a:lstStyle/>
          <a:p>
            <a:pPr algn="ctr">
              <a:defRPr/>
            </a:pPr>
            <a:r>
              <a:rPr lang="en-US" sz="700" dirty="0">
                <a:solidFill>
                  <a:srgbClr val="4E0064"/>
                </a:solidFill>
                <a:latin typeface="Arial" charset="0"/>
              </a:rPr>
              <a:t>REFRESH</a:t>
            </a:r>
          </a:p>
        </p:txBody>
      </p:sp>
      <p:sp>
        <p:nvSpPr>
          <p:cNvPr id="24" name="TextBox 23"/>
          <p:cNvSpPr txBox="1"/>
          <p:nvPr/>
        </p:nvSpPr>
        <p:spPr bwMode="auto">
          <a:xfrm>
            <a:off x="840104" y="2571189"/>
            <a:ext cx="164446" cy="853153"/>
          </a:xfrm>
          <a:prstGeom prst="rect">
            <a:avLst/>
          </a:prstGeom>
          <a:solidFill>
            <a:srgbClr val="45027C"/>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a:scene3d>
            <a:camera prst="orthographicFront"/>
            <a:lightRig rig="threePt" dir="t"/>
          </a:scene3d>
          <a:sp3d prstMaterial="plastic">
            <a:bevelT/>
            <a:bevelB/>
          </a:sp3d>
        </p:spPr>
        <p:txBody>
          <a:bodyPr vert="vert270" wrap="square" lIns="12848" tIns="0" rIns="12848" bIns="0" anchor="ctr" anchorCtr="1">
            <a:spAutoFit/>
            <a:sp3d/>
          </a:bodyPr>
          <a:lstStyle/>
          <a:p>
            <a:pPr>
              <a:defRPr/>
            </a:pPr>
            <a:r>
              <a:rPr lang="en-US" sz="900" spc="429" dirty="0">
                <a:ln>
                  <a:solidFill>
                    <a:schemeClr val="bg1"/>
                  </a:solidFill>
                </a:ln>
                <a:solidFill>
                  <a:schemeClr val="bg1"/>
                </a:solidFill>
              </a:rPr>
              <a:t>Support</a:t>
            </a:r>
          </a:p>
        </p:txBody>
      </p:sp>
      <p:sp>
        <p:nvSpPr>
          <p:cNvPr id="25" name="TextBox 24"/>
          <p:cNvSpPr txBox="1"/>
          <p:nvPr/>
        </p:nvSpPr>
        <p:spPr bwMode="auto">
          <a:xfrm>
            <a:off x="844112" y="940946"/>
            <a:ext cx="164446" cy="897191"/>
          </a:xfrm>
          <a:prstGeom prst="rect">
            <a:avLst/>
          </a:prstGeom>
          <a:solidFill>
            <a:srgbClr val="45027C"/>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a:scene3d>
            <a:camera prst="orthographicFront"/>
            <a:lightRig rig="threePt" dir="t"/>
          </a:scene3d>
          <a:sp3d prstMaterial="plastic">
            <a:bevelT/>
            <a:bevelB/>
          </a:sp3d>
        </p:spPr>
        <p:txBody>
          <a:bodyPr vert="vert270" wrap="square" lIns="12848" tIns="0" rIns="12848" bIns="0" anchor="ctr" anchorCtr="1">
            <a:spAutoFit/>
            <a:sp3d/>
          </a:bodyPr>
          <a:lstStyle/>
          <a:p>
            <a:pPr>
              <a:defRPr/>
            </a:pPr>
            <a:r>
              <a:rPr lang="en-US" sz="900" spc="429" dirty="0">
                <a:ln>
                  <a:solidFill>
                    <a:schemeClr val="bg1"/>
                  </a:solidFill>
                </a:ln>
                <a:solidFill>
                  <a:schemeClr val="bg1"/>
                </a:solidFill>
              </a:rPr>
              <a:t>Build</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an 142"/>
          <p:cNvSpPr/>
          <p:nvPr/>
        </p:nvSpPr>
        <p:spPr>
          <a:xfrm>
            <a:off x="5286388" y="5427050"/>
            <a:ext cx="928694" cy="1071570"/>
          </a:xfrm>
          <a:prstGeom prst="can">
            <a:avLst>
              <a:gd name="adj" fmla="val 10155"/>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r>
              <a:rPr lang="en-US" sz="900" dirty="0" smtClean="0">
                <a:solidFill>
                  <a:srgbClr val="4E0064"/>
                </a:solidFill>
                <a:latin typeface="Arial" charset="0"/>
              </a:rPr>
              <a:t>EOP DEV</a:t>
            </a:r>
            <a:endParaRPr lang="en-US" sz="900" dirty="0">
              <a:solidFill>
                <a:srgbClr val="C00202"/>
              </a:solidFill>
              <a:latin typeface="Arial" charset="0"/>
            </a:endParaRPr>
          </a:p>
        </p:txBody>
      </p:sp>
      <p:sp>
        <p:nvSpPr>
          <p:cNvPr id="128" name="Rounded Rectangle 127"/>
          <p:cNvSpPr>
            <a:spLocks noChangeArrowheads="1"/>
          </p:cNvSpPr>
          <p:nvPr/>
        </p:nvSpPr>
        <p:spPr bwMode="auto">
          <a:xfrm>
            <a:off x="5000628" y="1065444"/>
            <a:ext cx="3786214" cy="3571900"/>
          </a:xfrm>
          <a:prstGeom prst="roundRect">
            <a:avLst>
              <a:gd name="adj" fmla="val 1884"/>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lIns="65274" tIns="32637" rIns="65274" bIns="32637"/>
          <a:lstStyle/>
          <a:p>
            <a:pPr algn="ctr">
              <a:defRPr/>
            </a:pPr>
            <a:r>
              <a:rPr lang="en-US" sz="900" dirty="0" smtClean="0">
                <a:solidFill>
                  <a:srgbClr val="4E0064"/>
                </a:solidFill>
                <a:latin typeface="Arial" charset="0"/>
              </a:rPr>
              <a:t>  eu</a:t>
            </a:r>
            <a:r>
              <a:rPr lang="en-US" sz="900" dirty="0" smtClean="0">
                <a:solidFill>
                  <a:srgbClr val="C00202"/>
                </a:solidFill>
                <a:latin typeface="Arial" charset="0"/>
              </a:rPr>
              <a:t>HR</a:t>
            </a:r>
            <a:r>
              <a:rPr lang="en-US" sz="900" dirty="0" smtClean="0">
                <a:solidFill>
                  <a:srgbClr val="4E0064"/>
                </a:solidFill>
                <a:latin typeface="Arial" charset="0"/>
              </a:rPr>
              <a:t>eka </a:t>
            </a:r>
            <a:r>
              <a:rPr lang="en-US" sz="900" dirty="0">
                <a:solidFill>
                  <a:srgbClr val="4E0064"/>
                </a:solidFill>
                <a:latin typeface="Arial" charset="0"/>
              </a:rPr>
              <a:t>customer </a:t>
            </a:r>
            <a:r>
              <a:rPr lang="en-US" sz="900" dirty="0" smtClean="0">
                <a:solidFill>
                  <a:srgbClr val="4E0064"/>
                </a:solidFill>
                <a:latin typeface="Arial" charset="0"/>
              </a:rPr>
              <a:t>landscape maintained by Global AMO</a:t>
            </a:r>
            <a:endParaRPr lang="en-US" sz="900" dirty="0">
              <a:solidFill>
                <a:srgbClr val="C00202"/>
              </a:solidFill>
              <a:latin typeface="Arial" charset="0"/>
            </a:endParaRPr>
          </a:p>
        </p:txBody>
      </p:sp>
      <p:sp>
        <p:nvSpPr>
          <p:cNvPr id="245" name="Rounded Rectangle 244"/>
          <p:cNvSpPr>
            <a:spLocks noChangeArrowheads="1"/>
          </p:cNvSpPr>
          <p:nvPr/>
        </p:nvSpPr>
        <p:spPr bwMode="auto">
          <a:xfrm>
            <a:off x="5143505" y="3933169"/>
            <a:ext cx="3500462" cy="642942"/>
          </a:xfrm>
          <a:prstGeom prst="roundRect">
            <a:avLst>
              <a:gd name="adj" fmla="val 9634"/>
            </a:avLst>
          </a:prstGeom>
          <a:gradFill>
            <a:gsLst>
              <a:gs pos="0">
                <a:schemeClr val="accent6"/>
              </a:gs>
              <a:gs pos="51000">
                <a:schemeClr val="accent6">
                  <a:alpha val="69000"/>
                </a:schemeClr>
              </a:gs>
              <a:gs pos="100000">
                <a:schemeClr val="accent6"/>
              </a:gs>
            </a:gsLst>
            <a:lin ang="5400000" scaled="0"/>
          </a:gradFill>
          <a:ln w="9525">
            <a:solidFill>
              <a:schemeClr val="accent6">
                <a:lumMod val="75000"/>
              </a:schemeClr>
            </a:solidFill>
            <a:round/>
            <a:headEnd/>
            <a:tailEnd/>
          </a:ln>
          <a:effectLst>
            <a:outerShdw dist="23000" dir="5400000" rotWithShape="0">
              <a:srgbClr val="808080">
                <a:alpha val="34998"/>
              </a:srgbClr>
            </a:outerShdw>
          </a:effectLst>
        </p:spPr>
        <p:txBody>
          <a:bodyPr lIns="65267" tIns="32634" rIns="65267" bIns="32634"/>
          <a:lstStyle/>
          <a:p>
            <a:pPr>
              <a:defRPr/>
            </a:pPr>
            <a:r>
              <a:rPr lang="en-US" sz="800" dirty="0" smtClean="0">
                <a:solidFill>
                  <a:srgbClr val="FFFFFF"/>
                </a:solidFill>
                <a:latin typeface="Arial" charset="0"/>
                <a:ea typeface="ＭＳ Ｐゴシック" pitchFamily="-65" charset="-128"/>
              </a:rPr>
              <a:t>		</a:t>
            </a:r>
          </a:p>
          <a:p>
            <a:pPr>
              <a:defRPr/>
            </a:pPr>
            <a:r>
              <a:rPr lang="en-US" sz="800" dirty="0" smtClean="0">
                <a:solidFill>
                  <a:srgbClr val="FFFFFF"/>
                </a:solidFill>
                <a:latin typeface="Arial" charset="0"/>
                <a:ea typeface="ＭＳ Ｐゴシック" pitchFamily="-65" charset="-128"/>
              </a:rPr>
              <a:t>		                  	                      AMO Triage				                   Quality Check</a:t>
            </a:r>
            <a:endParaRPr lang="en-US" sz="800" dirty="0">
              <a:solidFill>
                <a:srgbClr val="FFFFFF"/>
              </a:solidFill>
              <a:latin typeface="Arial" charset="0"/>
              <a:ea typeface="ＭＳ Ｐゴシック" pitchFamily="-65" charset="-128"/>
            </a:endParaRPr>
          </a:p>
        </p:txBody>
      </p:sp>
      <p:sp>
        <p:nvSpPr>
          <p:cNvPr id="177" name="Can 176"/>
          <p:cNvSpPr/>
          <p:nvPr/>
        </p:nvSpPr>
        <p:spPr>
          <a:xfrm>
            <a:off x="5286380" y="4010709"/>
            <a:ext cx="928694" cy="500066"/>
          </a:xfrm>
          <a:prstGeom prst="can">
            <a:avLst>
              <a:gd name="adj" fmla="val 21902"/>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r>
              <a:rPr lang="en-US" sz="900" dirty="0" smtClean="0">
                <a:solidFill>
                  <a:srgbClr val="4E0064"/>
                </a:solidFill>
                <a:latin typeface="Arial" charset="0"/>
              </a:rPr>
              <a:t>eu</a:t>
            </a:r>
            <a:r>
              <a:rPr lang="en-US" sz="900" dirty="0" smtClean="0">
                <a:solidFill>
                  <a:srgbClr val="C00202"/>
                </a:solidFill>
                <a:latin typeface="Arial" charset="0"/>
              </a:rPr>
              <a:t>HR</a:t>
            </a:r>
            <a:r>
              <a:rPr lang="en-US" sz="900" dirty="0" smtClean="0">
                <a:solidFill>
                  <a:srgbClr val="4E0064"/>
                </a:solidFill>
                <a:latin typeface="Arial" charset="0"/>
              </a:rPr>
              <a:t>eka EQC</a:t>
            </a:r>
            <a:endParaRPr lang="en-US" sz="900" dirty="0">
              <a:solidFill>
                <a:srgbClr val="C00202"/>
              </a:solidFill>
              <a:latin typeface="Arial" charset="0"/>
            </a:endParaRPr>
          </a:p>
        </p:txBody>
      </p:sp>
      <p:sp>
        <p:nvSpPr>
          <p:cNvPr id="297" name="Rounded Rectangle 296"/>
          <p:cNvSpPr>
            <a:spLocks noChangeArrowheads="1"/>
          </p:cNvSpPr>
          <p:nvPr/>
        </p:nvSpPr>
        <p:spPr bwMode="auto">
          <a:xfrm>
            <a:off x="5143505" y="4708783"/>
            <a:ext cx="3500462" cy="642942"/>
          </a:xfrm>
          <a:prstGeom prst="roundRect">
            <a:avLst>
              <a:gd name="adj" fmla="val 9634"/>
            </a:avLst>
          </a:prstGeom>
          <a:gradFill>
            <a:gsLst>
              <a:gs pos="0">
                <a:srgbClr val="7030A0"/>
              </a:gs>
              <a:gs pos="51000">
                <a:srgbClr val="7030A0">
                  <a:alpha val="65000"/>
                </a:srgbClr>
              </a:gs>
              <a:gs pos="100000">
                <a:srgbClr val="7030A0"/>
              </a:gs>
            </a:gsLst>
            <a:lin ang="5400000" scaled="0"/>
          </a:gradFill>
          <a:ln w="9525">
            <a:solidFill>
              <a:schemeClr val="accent4">
                <a:lumMod val="90000"/>
                <a:lumOff val="10000"/>
              </a:schemeClr>
            </a:solidFill>
            <a:round/>
            <a:headEnd/>
            <a:tailEnd/>
          </a:ln>
          <a:effectLst>
            <a:outerShdw dist="23000" dir="5400000" rotWithShape="0">
              <a:srgbClr val="808080">
                <a:alpha val="34998"/>
              </a:srgbClr>
            </a:outerShdw>
          </a:effectLst>
        </p:spPr>
        <p:txBody>
          <a:bodyPr lIns="65267" tIns="32634" rIns="65267" bIns="32634"/>
          <a:lstStyle/>
          <a:p>
            <a:pPr>
              <a:defRPr/>
            </a:pPr>
            <a:r>
              <a:rPr lang="en-US" sz="800" dirty="0" smtClean="0">
                <a:solidFill>
                  <a:srgbClr val="FFFFFF"/>
                </a:solidFill>
                <a:latin typeface="Arial" charset="0"/>
                <a:ea typeface="ＭＳ Ｐゴシック" pitchFamily="-65" charset="-128"/>
              </a:rPr>
              <a:t>		</a:t>
            </a:r>
          </a:p>
          <a:p>
            <a:pPr>
              <a:defRPr/>
            </a:pPr>
            <a:endParaRPr lang="en-US" sz="800" dirty="0" smtClean="0">
              <a:solidFill>
                <a:srgbClr val="FFFFFF"/>
              </a:solidFill>
              <a:latin typeface="Arial" charset="0"/>
              <a:ea typeface="ＭＳ Ｐゴシック" pitchFamily="-65" charset="-128"/>
            </a:endParaRPr>
          </a:p>
          <a:p>
            <a:pPr>
              <a:defRPr/>
            </a:pPr>
            <a:r>
              <a:rPr lang="en-US" sz="800" dirty="0" smtClean="0">
                <a:solidFill>
                  <a:srgbClr val="FFFFFF"/>
                </a:solidFill>
                <a:latin typeface="Arial" charset="0"/>
                <a:ea typeface="ＭＳ Ｐゴシック" pitchFamily="-65" charset="-128"/>
              </a:rPr>
              <a:t>		                   	               euHReka Demo</a:t>
            </a:r>
            <a:endParaRPr lang="en-US" sz="800" dirty="0">
              <a:solidFill>
                <a:srgbClr val="FFFFFF"/>
              </a:solidFill>
              <a:latin typeface="Arial" charset="0"/>
              <a:ea typeface="ＭＳ Ｐゴシック" pitchFamily="-65" charset="-128"/>
            </a:endParaRPr>
          </a:p>
        </p:txBody>
      </p:sp>
      <p:sp>
        <p:nvSpPr>
          <p:cNvPr id="159" name="Can 158"/>
          <p:cNvSpPr/>
          <p:nvPr/>
        </p:nvSpPr>
        <p:spPr>
          <a:xfrm>
            <a:off x="6429388" y="4786322"/>
            <a:ext cx="928694" cy="500066"/>
          </a:xfrm>
          <a:prstGeom prst="can">
            <a:avLst>
              <a:gd name="adj" fmla="val 21902"/>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r>
              <a:rPr lang="en-US" sz="900" dirty="0" smtClean="0">
                <a:solidFill>
                  <a:srgbClr val="4E0064"/>
                </a:solidFill>
                <a:latin typeface="Arial" charset="0"/>
              </a:rPr>
              <a:t>eu</a:t>
            </a:r>
            <a:r>
              <a:rPr lang="en-US" sz="900" dirty="0" smtClean="0">
                <a:solidFill>
                  <a:srgbClr val="C00202"/>
                </a:solidFill>
                <a:latin typeface="Arial" charset="0"/>
              </a:rPr>
              <a:t>HR</a:t>
            </a:r>
            <a:r>
              <a:rPr lang="en-US" sz="900" dirty="0" smtClean="0">
                <a:solidFill>
                  <a:srgbClr val="4E0064"/>
                </a:solidFill>
                <a:latin typeface="Arial" charset="0"/>
              </a:rPr>
              <a:t>eka EDS</a:t>
            </a:r>
            <a:endParaRPr lang="en-US" sz="900" dirty="0">
              <a:solidFill>
                <a:srgbClr val="C00202"/>
              </a:solidFill>
              <a:latin typeface="Arial" charset="0"/>
            </a:endParaRPr>
          </a:p>
        </p:txBody>
      </p:sp>
      <p:sp>
        <p:nvSpPr>
          <p:cNvPr id="130" name="Can 129"/>
          <p:cNvSpPr/>
          <p:nvPr/>
        </p:nvSpPr>
        <p:spPr>
          <a:xfrm>
            <a:off x="6429388" y="5423162"/>
            <a:ext cx="928694" cy="1071570"/>
          </a:xfrm>
          <a:prstGeom prst="can">
            <a:avLst>
              <a:gd name="adj" fmla="val 10155"/>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r>
              <a:rPr lang="en-US" sz="900" dirty="0" smtClean="0">
                <a:solidFill>
                  <a:srgbClr val="4E0064"/>
                </a:solidFill>
                <a:latin typeface="Arial" charset="0"/>
              </a:rPr>
              <a:t>EOP TST</a:t>
            </a:r>
            <a:endParaRPr lang="en-US" sz="900" dirty="0">
              <a:solidFill>
                <a:srgbClr val="C00202"/>
              </a:solidFill>
              <a:latin typeface="Arial" charset="0"/>
            </a:endParaRPr>
          </a:p>
        </p:txBody>
      </p:sp>
      <p:sp>
        <p:nvSpPr>
          <p:cNvPr id="234" name="Rounded Rectangle 233"/>
          <p:cNvSpPr>
            <a:spLocks noChangeArrowheads="1"/>
          </p:cNvSpPr>
          <p:nvPr/>
        </p:nvSpPr>
        <p:spPr bwMode="auto">
          <a:xfrm>
            <a:off x="5143505" y="5710371"/>
            <a:ext cx="3500462" cy="214314"/>
          </a:xfrm>
          <a:prstGeom prst="roundRect">
            <a:avLst>
              <a:gd name="adj" fmla="val 9634"/>
            </a:avLst>
          </a:prstGeom>
          <a:gradFill>
            <a:gsLst>
              <a:gs pos="0">
                <a:srgbClr val="7030A0"/>
              </a:gs>
              <a:gs pos="51000">
                <a:srgbClr val="7030A0">
                  <a:alpha val="65000"/>
                </a:srgbClr>
              </a:gs>
              <a:gs pos="100000">
                <a:srgbClr val="7030A0"/>
              </a:gs>
            </a:gsLst>
            <a:lin ang="5400000" scaled="0"/>
          </a:gradFill>
          <a:ln w="9525">
            <a:solidFill>
              <a:schemeClr val="accent4">
                <a:lumMod val="90000"/>
                <a:lumOff val="10000"/>
              </a:schemeClr>
            </a:solidFill>
            <a:round/>
            <a:headEnd/>
            <a:tailEnd/>
          </a:ln>
          <a:effectLst>
            <a:outerShdw dist="23000" dir="5400000" rotWithShape="0">
              <a:srgbClr val="808080">
                <a:alpha val="34998"/>
              </a:srgbClr>
            </a:outerShdw>
          </a:effectLst>
        </p:spPr>
        <p:txBody>
          <a:bodyPr lIns="65267" tIns="32634" rIns="65267" bIns="32634"/>
          <a:lstStyle/>
          <a:p>
            <a:pPr>
              <a:defRPr/>
            </a:pPr>
            <a:r>
              <a:rPr lang="en-US" sz="800" dirty="0" smtClean="0">
                <a:solidFill>
                  <a:srgbClr val="FFFFFF"/>
                </a:solidFill>
                <a:latin typeface="Arial" charset="0"/>
                <a:ea typeface="ＭＳ Ｐゴシック" pitchFamily="-65" charset="-128"/>
              </a:rPr>
              <a:t>		                                       EFR 2.05 / ECC 6.04</a:t>
            </a:r>
          </a:p>
        </p:txBody>
      </p:sp>
      <p:sp>
        <p:nvSpPr>
          <p:cNvPr id="190" name="Rounded Rectangle 189"/>
          <p:cNvSpPr>
            <a:spLocks noChangeArrowheads="1"/>
          </p:cNvSpPr>
          <p:nvPr/>
        </p:nvSpPr>
        <p:spPr bwMode="auto">
          <a:xfrm>
            <a:off x="5163917" y="1295643"/>
            <a:ext cx="3480051" cy="650178"/>
          </a:xfrm>
          <a:prstGeom prst="roundRect">
            <a:avLst>
              <a:gd name="adj" fmla="val 9634"/>
            </a:avLst>
          </a:prstGeom>
          <a:gradFill>
            <a:gsLst>
              <a:gs pos="0">
                <a:schemeClr val="accent6"/>
              </a:gs>
              <a:gs pos="51000">
                <a:schemeClr val="accent6">
                  <a:alpha val="69000"/>
                </a:schemeClr>
              </a:gs>
              <a:gs pos="100000">
                <a:schemeClr val="accent6"/>
              </a:gs>
            </a:gsLst>
            <a:lin ang="5400000" scaled="0"/>
          </a:gradFill>
          <a:ln w="9525">
            <a:solidFill>
              <a:schemeClr val="accent6">
                <a:lumMod val="75000"/>
              </a:schemeClr>
            </a:solidFill>
            <a:round/>
            <a:headEnd/>
            <a:tailEnd/>
          </a:ln>
          <a:effectLst>
            <a:outerShdw dist="23000" dir="5400000" rotWithShape="0">
              <a:srgbClr val="808080">
                <a:alpha val="34998"/>
              </a:srgbClr>
            </a:outerShdw>
          </a:effectLst>
        </p:spPr>
        <p:txBody>
          <a:bodyPr lIns="65267" tIns="32634" rIns="65267" bIns="32634"/>
          <a:lstStyle/>
          <a:p>
            <a:pPr algn="ctr">
              <a:defRPr/>
            </a:pPr>
            <a:r>
              <a:rPr lang="en-US" sz="800" dirty="0">
                <a:solidFill>
                  <a:srgbClr val="FFFFFF"/>
                </a:solidFill>
                <a:latin typeface="Arial" charset="0"/>
                <a:ea typeface="ＭＳ Ｐゴシック" pitchFamily="-65" charset="-128"/>
              </a:rPr>
              <a:t>Dedicated euHReka</a:t>
            </a:r>
          </a:p>
        </p:txBody>
      </p:sp>
      <p:cxnSp>
        <p:nvCxnSpPr>
          <p:cNvPr id="251" name="Elbow Connector 18"/>
          <p:cNvCxnSpPr>
            <a:cxnSpLocks noChangeShapeType="1"/>
            <a:stCxn id="241" idx="3"/>
            <a:endCxn id="184" idx="1"/>
          </p:cNvCxnSpPr>
          <p:nvPr/>
        </p:nvCxnSpPr>
        <p:spPr bwMode="auto">
          <a:xfrm flipV="1">
            <a:off x="2689695" y="2940628"/>
            <a:ext cx="2453811" cy="2605001"/>
          </a:xfrm>
          <a:prstGeom prst="bentConnector3">
            <a:avLst>
              <a:gd name="adj1" fmla="val 88817"/>
            </a:avLst>
          </a:prstGeom>
          <a:noFill/>
          <a:ln w="28575">
            <a:solidFill>
              <a:srgbClr val="FF0000"/>
            </a:solidFill>
            <a:round/>
            <a:headEnd/>
            <a:tailEnd type="triangle" w="lg" len="sm"/>
          </a:ln>
        </p:spPr>
      </p:cxnSp>
      <p:sp>
        <p:nvSpPr>
          <p:cNvPr id="121" name="Can 120"/>
          <p:cNvSpPr/>
          <p:nvPr/>
        </p:nvSpPr>
        <p:spPr>
          <a:xfrm>
            <a:off x="2786050" y="3065708"/>
            <a:ext cx="1357322" cy="2286016"/>
          </a:xfrm>
          <a:prstGeom prst="can">
            <a:avLst>
              <a:gd name="adj" fmla="val 12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r>
              <a:rPr lang="en-US" sz="900" dirty="0" smtClean="0">
                <a:solidFill>
                  <a:srgbClr val="4E0064"/>
                </a:solidFill>
                <a:latin typeface="Arial" charset="0"/>
              </a:rPr>
              <a:t>eu</a:t>
            </a:r>
            <a:r>
              <a:rPr lang="en-US" sz="900" dirty="0" smtClean="0">
                <a:solidFill>
                  <a:srgbClr val="C00202"/>
                </a:solidFill>
                <a:latin typeface="Arial" charset="0"/>
              </a:rPr>
              <a:t>HR</a:t>
            </a:r>
            <a:r>
              <a:rPr lang="en-US" sz="900" dirty="0" smtClean="0">
                <a:solidFill>
                  <a:srgbClr val="4E0064"/>
                </a:solidFill>
                <a:latin typeface="Arial" charset="0"/>
              </a:rPr>
              <a:t>eka ETC</a:t>
            </a:r>
            <a:endParaRPr lang="en-US" sz="900" dirty="0">
              <a:solidFill>
                <a:srgbClr val="C00202"/>
              </a:solidFill>
              <a:latin typeface="Arial" charset="0"/>
            </a:endParaRPr>
          </a:p>
        </p:txBody>
      </p:sp>
      <p:sp>
        <p:nvSpPr>
          <p:cNvPr id="120" name="Can 119"/>
          <p:cNvSpPr/>
          <p:nvPr/>
        </p:nvSpPr>
        <p:spPr>
          <a:xfrm>
            <a:off x="709833" y="3065708"/>
            <a:ext cx="1357322" cy="2286016"/>
          </a:xfrm>
          <a:prstGeom prst="can">
            <a:avLst>
              <a:gd name="adj" fmla="val 12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r>
              <a:rPr lang="en-US" sz="900" dirty="0" smtClean="0">
                <a:solidFill>
                  <a:srgbClr val="4E0064"/>
                </a:solidFill>
                <a:latin typeface="Arial" charset="0"/>
              </a:rPr>
              <a:t>eu</a:t>
            </a:r>
            <a:r>
              <a:rPr lang="en-US" sz="900" dirty="0" smtClean="0">
                <a:solidFill>
                  <a:srgbClr val="C00202"/>
                </a:solidFill>
                <a:latin typeface="Arial" charset="0"/>
              </a:rPr>
              <a:t>HR</a:t>
            </a:r>
            <a:r>
              <a:rPr lang="en-US" sz="900" dirty="0" smtClean="0">
                <a:solidFill>
                  <a:srgbClr val="4E0064"/>
                </a:solidFill>
                <a:latin typeface="Arial" charset="0"/>
              </a:rPr>
              <a:t>eka EDC</a:t>
            </a:r>
            <a:endParaRPr lang="en-US" sz="900" dirty="0">
              <a:solidFill>
                <a:srgbClr val="C00202"/>
              </a:solidFill>
              <a:latin typeface="Arial" charset="0"/>
            </a:endParaRPr>
          </a:p>
        </p:txBody>
      </p:sp>
      <p:sp>
        <p:nvSpPr>
          <p:cNvPr id="117" name="Can 116"/>
          <p:cNvSpPr/>
          <p:nvPr/>
        </p:nvSpPr>
        <p:spPr>
          <a:xfrm>
            <a:off x="2787180" y="1136883"/>
            <a:ext cx="1357322" cy="1357322"/>
          </a:xfrm>
          <a:prstGeom prst="can">
            <a:avLst>
              <a:gd name="adj" fmla="val 12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r>
              <a:rPr lang="en-US" sz="900" dirty="0" smtClean="0">
                <a:solidFill>
                  <a:srgbClr val="4E0064"/>
                </a:solidFill>
                <a:latin typeface="Arial" charset="0"/>
              </a:rPr>
              <a:t>eu</a:t>
            </a:r>
            <a:r>
              <a:rPr lang="en-US" sz="900" dirty="0" smtClean="0">
                <a:solidFill>
                  <a:srgbClr val="C00202"/>
                </a:solidFill>
                <a:latin typeface="Arial" charset="0"/>
              </a:rPr>
              <a:t>HR</a:t>
            </a:r>
            <a:r>
              <a:rPr lang="en-US" sz="900" dirty="0" smtClean="0">
                <a:solidFill>
                  <a:srgbClr val="4E0064"/>
                </a:solidFill>
                <a:latin typeface="Arial" charset="0"/>
              </a:rPr>
              <a:t>eka ETN</a:t>
            </a:r>
            <a:endParaRPr lang="en-US" sz="900" dirty="0">
              <a:solidFill>
                <a:srgbClr val="C00202"/>
              </a:solidFill>
              <a:latin typeface="Arial" charset="0"/>
            </a:endParaRPr>
          </a:p>
        </p:txBody>
      </p:sp>
      <p:sp>
        <p:nvSpPr>
          <p:cNvPr id="116" name="Can 115"/>
          <p:cNvSpPr/>
          <p:nvPr/>
        </p:nvSpPr>
        <p:spPr>
          <a:xfrm>
            <a:off x="709833" y="1136883"/>
            <a:ext cx="1357322" cy="1357322"/>
          </a:xfrm>
          <a:prstGeom prst="can">
            <a:avLst>
              <a:gd name="adj" fmla="val 12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r>
              <a:rPr lang="en-US" sz="900" dirty="0" smtClean="0">
                <a:solidFill>
                  <a:srgbClr val="4E0064"/>
                </a:solidFill>
                <a:latin typeface="Arial" charset="0"/>
              </a:rPr>
              <a:t>eu</a:t>
            </a:r>
            <a:r>
              <a:rPr lang="en-US" sz="900" dirty="0" smtClean="0">
                <a:solidFill>
                  <a:srgbClr val="C00202"/>
                </a:solidFill>
                <a:latin typeface="Arial" charset="0"/>
              </a:rPr>
              <a:t>HR</a:t>
            </a:r>
            <a:r>
              <a:rPr lang="en-US" sz="900" dirty="0" smtClean="0">
                <a:solidFill>
                  <a:srgbClr val="4E0064"/>
                </a:solidFill>
                <a:latin typeface="Arial" charset="0"/>
              </a:rPr>
              <a:t>eka EDN</a:t>
            </a:r>
            <a:endParaRPr lang="en-US" sz="900" dirty="0">
              <a:solidFill>
                <a:srgbClr val="C00202"/>
              </a:solidFill>
              <a:latin typeface="Arial" charset="0"/>
            </a:endParaRPr>
          </a:p>
        </p:txBody>
      </p:sp>
      <p:sp>
        <p:nvSpPr>
          <p:cNvPr id="2" name="Title 1"/>
          <p:cNvSpPr>
            <a:spLocks noGrp="1"/>
          </p:cNvSpPr>
          <p:nvPr>
            <p:ph type="title"/>
          </p:nvPr>
        </p:nvSpPr>
        <p:spPr>
          <a:xfrm>
            <a:off x="184152" y="176214"/>
            <a:ext cx="5867637" cy="803483"/>
          </a:xfrm>
        </p:spPr>
        <p:txBody>
          <a:bodyPr wrap="square" lIns="91385" tIns="45695" rIns="91385" bIns="45695" numCol="1" anchor="t" anchorCtr="0" compatLnSpc="1">
            <a:prstTxWarp prst="textNoShape">
              <a:avLst/>
            </a:prstTxWarp>
          </a:bodyPr>
          <a:lstStyle/>
          <a:p>
            <a:pPr eaLnBrk="1" hangingPunct="1">
              <a:defRPr/>
            </a:pPr>
            <a:r>
              <a:rPr lang="en-US" dirty="0" smtClean="0">
                <a:ea typeface="ＭＳ Ｐゴシック" charset="-128"/>
              </a:rPr>
              <a:t>euHReka Landscape</a:t>
            </a:r>
            <a:br>
              <a:rPr lang="en-US" dirty="0" smtClean="0">
                <a:ea typeface="ＭＳ Ｐゴシック" charset="-128"/>
              </a:rPr>
            </a:br>
            <a:endParaRPr lang="en-US" sz="1100" i="1" dirty="0" smtClean="0">
              <a:ea typeface="ＭＳ Ｐゴシック" charset="-128"/>
            </a:endParaRPr>
          </a:p>
        </p:txBody>
      </p:sp>
      <p:sp>
        <p:nvSpPr>
          <p:cNvPr id="4" name="Text Placeholder 3"/>
          <p:cNvSpPr>
            <a:spLocks noGrp="1"/>
          </p:cNvSpPr>
          <p:nvPr>
            <p:ph type="body" sz="quarter" idx="10"/>
          </p:nvPr>
        </p:nvSpPr>
        <p:spPr>
          <a:xfrm>
            <a:off x="6280150" y="112713"/>
            <a:ext cx="2863850" cy="438150"/>
          </a:xfrm>
        </p:spPr>
        <p:txBody>
          <a:bodyPr/>
          <a:lstStyle/>
          <a:p>
            <a:pPr eaLnBrk="1" hangingPunct="1">
              <a:defRPr/>
            </a:pPr>
            <a:r>
              <a:rPr lang="en-US" dirty="0" smtClean="0">
                <a:ea typeface="ＭＳ Ｐゴシック" pitchFamily="-65" charset="-128"/>
              </a:rPr>
              <a:t>System </a:t>
            </a:r>
            <a:r>
              <a:rPr lang="en-US" dirty="0">
                <a:ea typeface="ＭＳ Ｐゴシック" pitchFamily="-65" charset="-128"/>
              </a:rPr>
              <a:t>Landscape</a:t>
            </a:r>
          </a:p>
        </p:txBody>
      </p:sp>
      <p:sp>
        <p:nvSpPr>
          <p:cNvPr id="150" name="TextBox 149"/>
          <p:cNvSpPr txBox="1"/>
          <p:nvPr/>
        </p:nvSpPr>
        <p:spPr bwMode="auto">
          <a:xfrm rot="5400000">
            <a:off x="6789635" y="-931769"/>
            <a:ext cx="208202" cy="3500462"/>
          </a:xfrm>
          <a:prstGeom prst="rect">
            <a:avLst/>
          </a:prstGeom>
          <a:solidFill>
            <a:schemeClr val="accent6"/>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a:scene3d>
            <a:camera prst="orthographicFront"/>
            <a:lightRig rig="threePt" dir="t"/>
          </a:scene3d>
          <a:sp3d prstMaterial="plastic">
            <a:bevelT/>
            <a:bevelB/>
          </a:sp3d>
        </p:spPr>
        <p:txBody>
          <a:bodyPr vert="vert270" wrap="square" lIns="12849" tIns="0" rIns="25699" bIns="0" anchor="ctr" anchorCtr="1">
            <a:spAutoFit/>
            <a:sp3d/>
          </a:bodyPr>
          <a:lstStyle/>
          <a:p>
            <a:pPr>
              <a:defRPr/>
            </a:pPr>
            <a:r>
              <a:rPr lang="en-US" sz="1100" spc="214" dirty="0" smtClean="0">
                <a:ln>
                  <a:solidFill>
                    <a:schemeClr val="bg1"/>
                  </a:solidFill>
                </a:ln>
                <a:solidFill>
                  <a:schemeClr val="bg1"/>
                </a:solidFill>
              </a:rPr>
              <a:t>Customer Systems</a:t>
            </a:r>
            <a:endParaRPr lang="en-US" sz="1100" spc="214" dirty="0">
              <a:ln>
                <a:solidFill>
                  <a:schemeClr val="bg1"/>
                </a:solidFill>
              </a:ln>
              <a:solidFill>
                <a:schemeClr val="bg1"/>
              </a:solidFill>
            </a:endParaRPr>
          </a:p>
        </p:txBody>
      </p:sp>
      <p:sp>
        <p:nvSpPr>
          <p:cNvPr id="152" name="TextBox 151"/>
          <p:cNvSpPr txBox="1"/>
          <p:nvPr/>
        </p:nvSpPr>
        <p:spPr bwMode="auto">
          <a:xfrm rot="5400000">
            <a:off x="2331248" y="-889561"/>
            <a:ext cx="195226" cy="3429024"/>
          </a:xfrm>
          <a:prstGeom prst="rect">
            <a:avLst/>
          </a:prstGeom>
          <a:solidFill>
            <a:srgbClr val="45027C"/>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a:scene3d>
            <a:camera prst="orthographicFront"/>
            <a:lightRig rig="threePt" dir="t"/>
          </a:scene3d>
          <a:sp3d prstMaterial="plastic">
            <a:bevelT/>
            <a:bevelB/>
          </a:sp3d>
        </p:spPr>
        <p:txBody>
          <a:bodyPr vert="vert270" wrap="square" lIns="12849" tIns="0" rIns="12849" bIns="0" anchor="ctr" anchorCtr="1">
            <a:spAutoFit/>
            <a:sp3d/>
          </a:bodyPr>
          <a:lstStyle/>
          <a:p>
            <a:pPr>
              <a:defRPr/>
            </a:pPr>
            <a:r>
              <a:rPr lang="nl-BE" sz="1100" spc="429" dirty="0" smtClean="0">
                <a:ln>
                  <a:solidFill>
                    <a:schemeClr val="bg1"/>
                  </a:solidFill>
                </a:ln>
                <a:solidFill>
                  <a:schemeClr val="bg1"/>
                </a:solidFill>
              </a:rPr>
              <a:t>euHReka Product Systems</a:t>
            </a:r>
            <a:endParaRPr lang="en-US" sz="1100" spc="429" dirty="0">
              <a:ln>
                <a:solidFill>
                  <a:schemeClr val="bg1"/>
                </a:solidFill>
              </a:ln>
              <a:solidFill>
                <a:schemeClr val="bg1"/>
              </a:solidFill>
            </a:endParaRPr>
          </a:p>
        </p:txBody>
      </p:sp>
      <p:sp>
        <p:nvSpPr>
          <p:cNvPr id="114" name="Slide Number Placeholder 3"/>
          <p:cNvSpPr txBox="1">
            <a:spLocks/>
          </p:cNvSpPr>
          <p:nvPr/>
        </p:nvSpPr>
        <p:spPr>
          <a:xfrm>
            <a:off x="107950" y="6626680"/>
            <a:ext cx="8852384" cy="170112"/>
          </a:xfrm>
          <a:prstGeom prst="rect">
            <a:avLst/>
          </a:prstGeom>
          <a:noFill/>
        </p:spPr>
        <p:txBody>
          <a:bodyPr lIns="65282" tIns="32641" rIns="65282" bIns="32641"/>
          <a:lstStyle/>
          <a:p>
            <a:pPr algn="r" defTabSz="652829">
              <a:defRPr/>
            </a:pPr>
            <a:r>
              <a:rPr lang="en-US" sz="800" dirty="0" smtClean="0">
                <a:solidFill>
                  <a:schemeClr val="bg2"/>
                </a:solidFill>
              </a:rPr>
              <a:t>Copyright NorthgateArinso. All rights reserved.										</a:t>
            </a:r>
            <a:fld id="{F2D0FB39-5F3E-404A-8027-BF9FD09F7394}" type="slidenum">
              <a:rPr lang="en-US" sz="800" smtClean="0">
                <a:solidFill>
                  <a:schemeClr val="bg2"/>
                </a:solidFill>
              </a:rPr>
              <a:pPr algn="r" defTabSz="652829">
                <a:defRPr/>
              </a:pPr>
              <a:t>23</a:t>
            </a:fld>
            <a:endParaRPr lang="en-US" sz="800" dirty="0" smtClean="0">
              <a:solidFill>
                <a:schemeClr val="bg2"/>
              </a:solidFill>
            </a:endParaRPr>
          </a:p>
        </p:txBody>
      </p:sp>
      <p:sp>
        <p:nvSpPr>
          <p:cNvPr id="174" name="Rounded Rectangle 173"/>
          <p:cNvSpPr>
            <a:spLocks noChangeArrowheads="1"/>
          </p:cNvSpPr>
          <p:nvPr/>
        </p:nvSpPr>
        <p:spPr bwMode="auto">
          <a:xfrm>
            <a:off x="3103000" y="4542208"/>
            <a:ext cx="816434" cy="142874"/>
          </a:xfrm>
          <a:prstGeom prst="roundRect">
            <a:avLst>
              <a:gd name="adj" fmla="val 9634"/>
            </a:avLst>
          </a:prstGeom>
          <a:gradFill>
            <a:gsLst>
              <a:gs pos="0">
                <a:schemeClr val="accent6"/>
              </a:gs>
              <a:gs pos="51000">
                <a:schemeClr val="accent6">
                  <a:alpha val="69000"/>
                </a:schemeClr>
              </a:gs>
              <a:gs pos="100000">
                <a:schemeClr val="accent6"/>
              </a:gs>
            </a:gsLst>
            <a:lin ang="5400000" scaled="0"/>
          </a:gradFill>
          <a:ln w="9525">
            <a:solidFill>
              <a:schemeClr val="accent6">
                <a:lumMod val="75000"/>
              </a:schemeClr>
            </a:solidFill>
            <a:round/>
            <a:headEnd/>
            <a:tailEnd/>
          </a:ln>
          <a:effectLst>
            <a:outerShdw dist="23000" dir="5400000" rotWithShape="0">
              <a:srgbClr val="808080">
                <a:alpha val="34998"/>
              </a:srgbClr>
            </a:outerShdw>
          </a:effectLst>
        </p:spPr>
        <p:txBody>
          <a:bodyPr lIns="25696" tIns="25696" rIns="25696" bIns="25696" anchor="ctr"/>
          <a:lstStyle/>
          <a:p>
            <a:pPr algn="ctr">
              <a:defRPr/>
            </a:pPr>
            <a:r>
              <a:rPr lang="en-US" sz="800" dirty="0" smtClean="0">
                <a:solidFill>
                  <a:srgbClr val="FFFFFF"/>
                </a:solidFill>
                <a:latin typeface="Arial" charset="0"/>
                <a:ea typeface="ＭＳ Ｐゴシック" pitchFamily="-65" charset="-128"/>
              </a:rPr>
              <a:t>6xx </a:t>
            </a:r>
            <a:r>
              <a:rPr lang="en-US" sz="800" dirty="0">
                <a:solidFill>
                  <a:srgbClr val="FFFFFF"/>
                </a:solidFill>
                <a:latin typeface="Arial" charset="0"/>
                <a:ea typeface="ＭＳ Ｐゴシック" pitchFamily="-65" charset="-128"/>
              </a:rPr>
              <a:t>– Cust XXX</a:t>
            </a:r>
          </a:p>
        </p:txBody>
      </p:sp>
      <p:sp>
        <p:nvSpPr>
          <p:cNvPr id="184" name="Rounded Rectangle 183"/>
          <p:cNvSpPr>
            <a:spLocks noChangeArrowheads="1"/>
          </p:cNvSpPr>
          <p:nvPr/>
        </p:nvSpPr>
        <p:spPr bwMode="auto">
          <a:xfrm>
            <a:off x="5143505" y="2016827"/>
            <a:ext cx="3500462" cy="1847602"/>
          </a:xfrm>
          <a:prstGeom prst="roundRect">
            <a:avLst>
              <a:gd name="adj" fmla="val 9634"/>
            </a:avLst>
          </a:prstGeom>
          <a:gradFill>
            <a:gsLst>
              <a:gs pos="0">
                <a:schemeClr val="accent6"/>
              </a:gs>
              <a:gs pos="51000">
                <a:schemeClr val="accent6">
                  <a:alpha val="69000"/>
                </a:schemeClr>
              </a:gs>
              <a:gs pos="100000">
                <a:schemeClr val="accent6"/>
              </a:gs>
            </a:gsLst>
            <a:lin ang="5400000" scaled="0"/>
          </a:gradFill>
          <a:ln w="9525">
            <a:solidFill>
              <a:schemeClr val="accent6">
                <a:lumMod val="75000"/>
              </a:schemeClr>
            </a:solidFill>
            <a:round/>
            <a:headEnd/>
            <a:tailEnd/>
          </a:ln>
          <a:effectLst>
            <a:outerShdw dist="23000" dir="5400000" rotWithShape="0">
              <a:srgbClr val="808080">
                <a:alpha val="34998"/>
              </a:srgbClr>
            </a:outerShdw>
          </a:effectLst>
        </p:spPr>
        <p:txBody>
          <a:bodyPr lIns="65267" tIns="32634" rIns="65267" bIns="32634"/>
          <a:lstStyle/>
          <a:p>
            <a:pPr algn="ctr">
              <a:defRPr/>
            </a:pPr>
            <a:r>
              <a:rPr lang="en-US" sz="800" dirty="0">
                <a:solidFill>
                  <a:srgbClr val="FFFFFF"/>
                </a:solidFill>
                <a:latin typeface="Arial" charset="0"/>
                <a:ea typeface="ＭＳ Ｐゴシック" pitchFamily="-65" charset="-128"/>
              </a:rPr>
              <a:t>Shared euHReka</a:t>
            </a:r>
          </a:p>
        </p:txBody>
      </p:sp>
      <p:sp>
        <p:nvSpPr>
          <p:cNvPr id="191" name="Rounded Rectangle 190"/>
          <p:cNvSpPr>
            <a:spLocks noChangeArrowheads="1"/>
          </p:cNvSpPr>
          <p:nvPr/>
        </p:nvSpPr>
        <p:spPr bwMode="auto">
          <a:xfrm>
            <a:off x="3279896" y="3931552"/>
            <a:ext cx="462643" cy="244929"/>
          </a:xfrm>
          <a:prstGeom prst="roundRect">
            <a:avLst>
              <a:gd name="adj" fmla="val 9634"/>
            </a:avLst>
          </a:prstGeom>
          <a:solidFill>
            <a:srgbClr val="008000"/>
          </a:solidFill>
          <a:ln w="9525">
            <a:solidFill>
              <a:srgbClr val="008000"/>
            </a:solidFill>
            <a:round/>
            <a:headEnd/>
            <a:tailEnd/>
          </a:ln>
          <a:effectLst>
            <a:outerShdw blurRad="76200" dist="12700" dir="2700000" sy="-23000" kx="-800400" algn="bl" rotWithShape="0">
              <a:prstClr val="black">
                <a:alpha val="20000"/>
              </a:prstClr>
            </a:outerShdw>
          </a:effectLst>
        </p:spPr>
        <p:txBody>
          <a:bodyPr lIns="65267" tIns="32634" rIns="65267" bIns="32634" anchor="ctr"/>
          <a:lstStyle/>
          <a:p>
            <a:pPr algn="ctr">
              <a:defRPr/>
            </a:pPr>
            <a:r>
              <a:rPr lang="en-US" sz="800" dirty="0">
                <a:solidFill>
                  <a:srgbClr val="FFFFFF"/>
                </a:solidFill>
                <a:latin typeface="Arial" charset="0"/>
                <a:ea typeface="ＭＳ Ｐゴシック" pitchFamily="-65" charset="-128"/>
              </a:rPr>
              <a:t>CEX</a:t>
            </a:r>
          </a:p>
        </p:txBody>
      </p:sp>
      <p:sp>
        <p:nvSpPr>
          <p:cNvPr id="197" name="Rounded Rectangle 196"/>
          <p:cNvSpPr>
            <a:spLocks noChangeArrowheads="1"/>
          </p:cNvSpPr>
          <p:nvPr/>
        </p:nvSpPr>
        <p:spPr bwMode="auto">
          <a:xfrm>
            <a:off x="983688" y="4113792"/>
            <a:ext cx="816434" cy="153081"/>
          </a:xfrm>
          <a:prstGeom prst="roundRect">
            <a:avLst>
              <a:gd name="adj" fmla="val 9634"/>
            </a:avLst>
          </a:prstGeom>
          <a:gradFill rotWithShape="1">
            <a:gsLst>
              <a:gs pos="0">
                <a:srgbClr val="4E1F8C"/>
              </a:gs>
              <a:gs pos="100000">
                <a:srgbClr val="2E1252"/>
              </a:gs>
            </a:gsLst>
            <a:lin ang="5400000"/>
          </a:gradFill>
          <a:ln w="9525">
            <a:solidFill>
              <a:srgbClr val="421B71"/>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FFFFFF"/>
                </a:solidFill>
                <a:latin typeface="Arial" charset="0"/>
              </a:rPr>
              <a:t>4xn  </a:t>
            </a:r>
            <a:r>
              <a:rPr lang="en-US" sz="800" dirty="0">
                <a:solidFill>
                  <a:srgbClr val="FFFFFF"/>
                </a:solidFill>
                <a:latin typeface="Arial" charset="0"/>
              </a:rPr>
              <a:t>Country </a:t>
            </a:r>
            <a:r>
              <a:rPr lang="en-US" sz="800" dirty="0" smtClean="0">
                <a:solidFill>
                  <a:srgbClr val="FFFFFF"/>
                </a:solidFill>
                <a:latin typeface="Arial" charset="0"/>
              </a:rPr>
              <a:t>xn</a:t>
            </a:r>
            <a:endParaRPr lang="en-US" sz="800" dirty="0">
              <a:solidFill>
                <a:srgbClr val="FFFFFF"/>
              </a:solidFill>
              <a:latin typeface="Arial" charset="0"/>
            </a:endParaRPr>
          </a:p>
        </p:txBody>
      </p:sp>
      <p:cxnSp>
        <p:nvCxnSpPr>
          <p:cNvPr id="198" name="Elbow Connector 18"/>
          <p:cNvCxnSpPr>
            <a:cxnSpLocks noChangeShapeType="1"/>
            <a:stCxn id="218" idx="3"/>
            <a:endCxn id="277" idx="1"/>
          </p:cNvCxnSpPr>
          <p:nvPr/>
        </p:nvCxnSpPr>
        <p:spPr bwMode="auto">
          <a:xfrm>
            <a:off x="1800123" y="1890705"/>
            <a:ext cx="1293802" cy="1588"/>
          </a:xfrm>
          <a:prstGeom prst="bentConnector3">
            <a:avLst>
              <a:gd name="adj1" fmla="val 50000"/>
            </a:avLst>
          </a:prstGeom>
          <a:noFill/>
          <a:ln w="28575">
            <a:solidFill>
              <a:srgbClr val="2E1252"/>
            </a:solidFill>
            <a:round/>
            <a:headEnd/>
            <a:tailEnd type="triangle" w="lg" len="sm"/>
          </a:ln>
        </p:spPr>
      </p:cxnSp>
      <p:cxnSp>
        <p:nvCxnSpPr>
          <p:cNvPr id="199" name="Elbow Connector 18"/>
          <p:cNvCxnSpPr>
            <a:cxnSpLocks noChangeShapeType="1"/>
            <a:stCxn id="219" idx="1"/>
            <a:endCxn id="210" idx="1"/>
          </p:cNvCxnSpPr>
          <p:nvPr/>
        </p:nvCxnSpPr>
        <p:spPr bwMode="auto">
          <a:xfrm rot="10800000" flipV="1">
            <a:off x="983688" y="2943245"/>
            <a:ext cx="1243362" cy="991952"/>
          </a:xfrm>
          <a:prstGeom prst="bentConnector3">
            <a:avLst>
              <a:gd name="adj1" fmla="val 113251"/>
            </a:avLst>
          </a:prstGeom>
          <a:noFill/>
          <a:ln w="28575">
            <a:solidFill>
              <a:srgbClr val="2E1252"/>
            </a:solidFill>
            <a:round/>
            <a:headEnd/>
            <a:tailEnd type="triangle" w="lg" len="sm"/>
          </a:ln>
        </p:spPr>
      </p:cxnSp>
      <p:cxnSp>
        <p:nvCxnSpPr>
          <p:cNvPr id="200" name="Elbow Connector 18"/>
          <p:cNvCxnSpPr>
            <a:cxnSpLocks noChangeShapeType="1"/>
            <a:stCxn id="219" idx="1"/>
            <a:endCxn id="211" idx="1"/>
          </p:cNvCxnSpPr>
          <p:nvPr/>
        </p:nvCxnSpPr>
        <p:spPr bwMode="auto">
          <a:xfrm rot="10800000" flipV="1">
            <a:off x="983688" y="2943244"/>
            <a:ext cx="1243362" cy="792947"/>
          </a:xfrm>
          <a:prstGeom prst="bentConnector3">
            <a:avLst>
              <a:gd name="adj1" fmla="val 113289"/>
            </a:avLst>
          </a:prstGeom>
          <a:noFill/>
          <a:ln w="28575">
            <a:solidFill>
              <a:srgbClr val="2E1252"/>
            </a:solidFill>
            <a:round/>
            <a:headEnd/>
            <a:tailEnd type="triangle" w="lg" len="sm"/>
          </a:ln>
        </p:spPr>
      </p:cxnSp>
      <p:cxnSp>
        <p:nvCxnSpPr>
          <p:cNvPr id="201" name="Elbow Connector 18"/>
          <p:cNvCxnSpPr>
            <a:cxnSpLocks noChangeShapeType="1"/>
            <a:stCxn id="219" idx="1"/>
            <a:endCxn id="197" idx="1"/>
          </p:cNvCxnSpPr>
          <p:nvPr/>
        </p:nvCxnSpPr>
        <p:spPr bwMode="auto">
          <a:xfrm rot="10800000" flipV="1">
            <a:off x="983688" y="2943244"/>
            <a:ext cx="1243362" cy="1247087"/>
          </a:xfrm>
          <a:prstGeom prst="bentConnector3">
            <a:avLst>
              <a:gd name="adj1" fmla="val 113289"/>
            </a:avLst>
          </a:prstGeom>
          <a:noFill/>
          <a:ln w="28575">
            <a:solidFill>
              <a:srgbClr val="2E1252"/>
            </a:solidFill>
            <a:round/>
            <a:headEnd/>
            <a:tailEnd type="triangle" w="lg" len="sm"/>
          </a:ln>
        </p:spPr>
      </p:cxnSp>
      <p:cxnSp>
        <p:nvCxnSpPr>
          <p:cNvPr id="202" name="Elbow Connector 18"/>
          <p:cNvCxnSpPr>
            <a:cxnSpLocks noChangeShapeType="1"/>
            <a:stCxn id="211" idx="3"/>
            <a:endCxn id="221" idx="1"/>
          </p:cNvCxnSpPr>
          <p:nvPr/>
        </p:nvCxnSpPr>
        <p:spPr bwMode="auto">
          <a:xfrm>
            <a:off x="1800122" y="3736192"/>
            <a:ext cx="426928" cy="1588"/>
          </a:xfrm>
          <a:prstGeom prst="bentConnector3">
            <a:avLst>
              <a:gd name="adj1" fmla="val 50000"/>
            </a:avLst>
          </a:prstGeom>
          <a:noFill/>
          <a:ln w="28575">
            <a:solidFill>
              <a:srgbClr val="2E1252"/>
            </a:solidFill>
            <a:round/>
            <a:headEnd/>
            <a:tailEnd type="triangle" w="lg" len="sm"/>
          </a:ln>
        </p:spPr>
      </p:cxnSp>
      <p:cxnSp>
        <p:nvCxnSpPr>
          <p:cNvPr id="203" name="Elbow Connector 18"/>
          <p:cNvCxnSpPr>
            <a:cxnSpLocks noChangeShapeType="1"/>
            <a:stCxn id="210" idx="3"/>
            <a:endCxn id="221" idx="1"/>
          </p:cNvCxnSpPr>
          <p:nvPr/>
        </p:nvCxnSpPr>
        <p:spPr bwMode="auto">
          <a:xfrm flipV="1">
            <a:off x="1800122" y="3736193"/>
            <a:ext cx="426928" cy="199005"/>
          </a:xfrm>
          <a:prstGeom prst="bentConnector3">
            <a:avLst>
              <a:gd name="adj1" fmla="val 30080"/>
            </a:avLst>
          </a:prstGeom>
          <a:noFill/>
          <a:ln w="28575">
            <a:solidFill>
              <a:srgbClr val="2E1252"/>
            </a:solidFill>
            <a:round/>
            <a:headEnd/>
            <a:tailEnd type="triangle" w="lg" len="sm"/>
          </a:ln>
        </p:spPr>
      </p:cxnSp>
      <p:cxnSp>
        <p:nvCxnSpPr>
          <p:cNvPr id="204" name="Elbow Connector 18"/>
          <p:cNvCxnSpPr>
            <a:cxnSpLocks noChangeShapeType="1"/>
            <a:stCxn id="197" idx="3"/>
            <a:endCxn id="221" idx="1"/>
          </p:cNvCxnSpPr>
          <p:nvPr/>
        </p:nvCxnSpPr>
        <p:spPr bwMode="auto">
          <a:xfrm flipV="1">
            <a:off x="1800122" y="3736191"/>
            <a:ext cx="426928" cy="454140"/>
          </a:xfrm>
          <a:prstGeom prst="bentConnector3">
            <a:avLst>
              <a:gd name="adj1" fmla="val 30081"/>
            </a:avLst>
          </a:prstGeom>
          <a:noFill/>
          <a:ln w="28575">
            <a:solidFill>
              <a:srgbClr val="2E1252"/>
            </a:solidFill>
            <a:round/>
            <a:headEnd/>
            <a:tailEnd type="triangle" w="lg" len="sm"/>
          </a:ln>
        </p:spPr>
      </p:cxnSp>
      <p:cxnSp>
        <p:nvCxnSpPr>
          <p:cNvPr id="205" name="Elbow Connector 18"/>
          <p:cNvCxnSpPr>
            <a:cxnSpLocks noChangeShapeType="1"/>
            <a:stCxn id="221" idx="3"/>
            <a:endCxn id="213" idx="1"/>
          </p:cNvCxnSpPr>
          <p:nvPr/>
        </p:nvCxnSpPr>
        <p:spPr bwMode="auto">
          <a:xfrm>
            <a:off x="2689695" y="3736192"/>
            <a:ext cx="413309" cy="1588"/>
          </a:xfrm>
          <a:prstGeom prst="bentConnector3">
            <a:avLst>
              <a:gd name="adj1" fmla="val 50000"/>
            </a:avLst>
          </a:prstGeom>
          <a:noFill/>
          <a:ln w="28575">
            <a:solidFill>
              <a:srgbClr val="2E1252"/>
            </a:solidFill>
            <a:round/>
            <a:headEnd/>
            <a:tailEnd type="triangle" w="lg" len="sm"/>
          </a:ln>
        </p:spPr>
      </p:cxnSp>
      <p:sp>
        <p:nvSpPr>
          <p:cNvPr id="210" name="Rounded Rectangle 209"/>
          <p:cNvSpPr>
            <a:spLocks noChangeArrowheads="1"/>
          </p:cNvSpPr>
          <p:nvPr/>
        </p:nvSpPr>
        <p:spPr bwMode="auto">
          <a:xfrm>
            <a:off x="983688" y="3858657"/>
            <a:ext cx="816434" cy="153081"/>
          </a:xfrm>
          <a:prstGeom prst="roundRect">
            <a:avLst>
              <a:gd name="adj" fmla="val 9634"/>
            </a:avLst>
          </a:prstGeom>
          <a:gradFill rotWithShape="1">
            <a:gsLst>
              <a:gs pos="0">
                <a:srgbClr val="4E1F8C"/>
              </a:gs>
              <a:gs pos="100000">
                <a:srgbClr val="2E1252"/>
              </a:gs>
            </a:gsLst>
            <a:lin ang="5400000"/>
          </a:gradFill>
          <a:ln w="9525">
            <a:solidFill>
              <a:srgbClr val="421B71"/>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FFFFFF"/>
                </a:solidFill>
                <a:latin typeface="Arial" charset="0"/>
              </a:rPr>
              <a:t>3x1  </a:t>
            </a:r>
            <a:r>
              <a:rPr lang="en-US" sz="800" dirty="0">
                <a:solidFill>
                  <a:srgbClr val="FFFFFF"/>
                </a:solidFill>
                <a:latin typeface="Arial" charset="0"/>
              </a:rPr>
              <a:t>Country </a:t>
            </a:r>
            <a:r>
              <a:rPr lang="en-US" sz="800" dirty="0" smtClean="0">
                <a:solidFill>
                  <a:srgbClr val="FFFFFF"/>
                </a:solidFill>
                <a:latin typeface="Arial" charset="0"/>
              </a:rPr>
              <a:t>x1</a:t>
            </a:r>
            <a:endParaRPr lang="en-US" sz="800" dirty="0">
              <a:solidFill>
                <a:srgbClr val="FFFFFF"/>
              </a:solidFill>
              <a:latin typeface="Arial" charset="0"/>
            </a:endParaRPr>
          </a:p>
        </p:txBody>
      </p:sp>
      <p:sp>
        <p:nvSpPr>
          <p:cNvPr id="211" name="Rounded Rectangle 210"/>
          <p:cNvSpPr>
            <a:spLocks noChangeArrowheads="1"/>
          </p:cNvSpPr>
          <p:nvPr/>
        </p:nvSpPr>
        <p:spPr bwMode="auto">
          <a:xfrm>
            <a:off x="983688" y="3659652"/>
            <a:ext cx="816434" cy="153081"/>
          </a:xfrm>
          <a:prstGeom prst="roundRect">
            <a:avLst>
              <a:gd name="adj" fmla="val 9634"/>
            </a:avLst>
          </a:prstGeom>
          <a:gradFill rotWithShape="1">
            <a:gsLst>
              <a:gs pos="0">
                <a:srgbClr val="4E1F8C"/>
              </a:gs>
              <a:gs pos="100000">
                <a:srgbClr val="2E1252"/>
              </a:gs>
            </a:gsLst>
            <a:lin ang="5400000"/>
          </a:gradFill>
          <a:ln w="9525">
            <a:solidFill>
              <a:srgbClr val="421B71"/>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FFFFFF"/>
                </a:solidFill>
                <a:latin typeface="Arial" charset="0"/>
              </a:rPr>
              <a:t>300 – Global</a:t>
            </a:r>
            <a:endParaRPr lang="en-US" sz="800" dirty="0">
              <a:solidFill>
                <a:srgbClr val="FFFFFF"/>
              </a:solidFill>
              <a:latin typeface="Arial" charset="0"/>
            </a:endParaRPr>
          </a:p>
        </p:txBody>
      </p:sp>
      <p:sp>
        <p:nvSpPr>
          <p:cNvPr id="212" name="Rounded Rectangle 211"/>
          <p:cNvSpPr>
            <a:spLocks noChangeArrowheads="1"/>
          </p:cNvSpPr>
          <p:nvPr/>
        </p:nvSpPr>
        <p:spPr bwMode="auto">
          <a:xfrm>
            <a:off x="983688" y="3450439"/>
            <a:ext cx="816434" cy="153081"/>
          </a:xfrm>
          <a:prstGeom prst="roundRect">
            <a:avLst>
              <a:gd name="adj" fmla="val 9634"/>
            </a:avLst>
          </a:prstGeom>
          <a:gradFill rotWithShape="1">
            <a:gsLst>
              <a:gs pos="0">
                <a:srgbClr val="4E1F8C"/>
              </a:gs>
              <a:gs pos="100000">
                <a:srgbClr val="2E1252"/>
              </a:gs>
            </a:gsLst>
            <a:lin ang="5400000"/>
          </a:gradFill>
          <a:ln w="9525">
            <a:solidFill>
              <a:srgbClr val="421B71"/>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a:solidFill>
                  <a:srgbClr val="FFFFFF"/>
                </a:solidFill>
                <a:latin typeface="Arial" charset="0"/>
              </a:rPr>
              <a:t>1</a:t>
            </a:r>
            <a:r>
              <a:rPr lang="en-US" sz="800" dirty="0" smtClean="0">
                <a:solidFill>
                  <a:srgbClr val="FFFFFF"/>
                </a:solidFill>
                <a:latin typeface="Arial" charset="0"/>
              </a:rPr>
              <a:t>00 – CUA</a:t>
            </a:r>
            <a:endParaRPr lang="en-US" sz="800" dirty="0">
              <a:solidFill>
                <a:srgbClr val="FFFFFF"/>
              </a:solidFill>
              <a:latin typeface="Arial" charset="0"/>
            </a:endParaRPr>
          </a:p>
        </p:txBody>
      </p:sp>
      <p:sp>
        <p:nvSpPr>
          <p:cNvPr id="213" name="Rounded Rectangle 212"/>
          <p:cNvSpPr>
            <a:spLocks noChangeArrowheads="1"/>
          </p:cNvSpPr>
          <p:nvPr/>
        </p:nvSpPr>
        <p:spPr bwMode="auto">
          <a:xfrm>
            <a:off x="3103002" y="3659652"/>
            <a:ext cx="816434" cy="153081"/>
          </a:xfrm>
          <a:prstGeom prst="roundRect">
            <a:avLst>
              <a:gd name="adj" fmla="val 9634"/>
            </a:avLst>
          </a:prstGeom>
          <a:gradFill rotWithShape="1">
            <a:gsLst>
              <a:gs pos="0">
                <a:srgbClr val="4E1F8C"/>
              </a:gs>
              <a:gs pos="100000">
                <a:srgbClr val="2E1252"/>
              </a:gs>
            </a:gsLst>
            <a:lin ang="5400000"/>
          </a:gradFill>
          <a:ln w="9525">
            <a:solidFill>
              <a:srgbClr val="421B71"/>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FFFFFF"/>
                </a:solidFill>
                <a:latin typeface="Arial" charset="0"/>
              </a:rPr>
              <a:t>300 – Global</a:t>
            </a:r>
            <a:endParaRPr lang="en-US" sz="800" dirty="0">
              <a:solidFill>
                <a:srgbClr val="FFFFFF"/>
              </a:solidFill>
              <a:latin typeface="Arial" charset="0"/>
            </a:endParaRPr>
          </a:p>
        </p:txBody>
      </p:sp>
      <p:sp>
        <p:nvSpPr>
          <p:cNvPr id="215" name="Rounded Rectangle 214"/>
          <p:cNvSpPr>
            <a:spLocks noChangeArrowheads="1"/>
          </p:cNvSpPr>
          <p:nvPr/>
        </p:nvSpPr>
        <p:spPr bwMode="auto">
          <a:xfrm>
            <a:off x="3103002" y="3450439"/>
            <a:ext cx="816434" cy="153081"/>
          </a:xfrm>
          <a:prstGeom prst="roundRect">
            <a:avLst>
              <a:gd name="adj" fmla="val 9634"/>
            </a:avLst>
          </a:prstGeom>
          <a:gradFill rotWithShape="1">
            <a:gsLst>
              <a:gs pos="0">
                <a:srgbClr val="4E1F8C"/>
              </a:gs>
              <a:gs pos="100000">
                <a:srgbClr val="2E1252"/>
              </a:gs>
            </a:gsLst>
            <a:lin ang="5400000"/>
          </a:gradFill>
          <a:ln w="9525">
            <a:solidFill>
              <a:srgbClr val="421B71"/>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a:solidFill>
                  <a:srgbClr val="FFFFFF"/>
                </a:solidFill>
                <a:latin typeface="Arial" charset="0"/>
              </a:rPr>
              <a:t>2</a:t>
            </a:r>
            <a:r>
              <a:rPr lang="en-US" sz="800" dirty="0" smtClean="0">
                <a:solidFill>
                  <a:srgbClr val="FFFFFF"/>
                </a:solidFill>
                <a:latin typeface="Arial" charset="0"/>
              </a:rPr>
              <a:t>00 – Test</a:t>
            </a:r>
            <a:endParaRPr lang="en-US" sz="800" dirty="0">
              <a:solidFill>
                <a:srgbClr val="FFFFFF"/>
              </a:solidFill>
              <a:latin typeface="Arial" charset="0"/>
            </a:endParaRPr>
          </a:p>
        </p:txBody>
      </p:sp>
      <p:sp>
        <p:nvSpPr>
          <p:cNvPr id="216" name="Rounded Rectangle 215"/>
          <p:cNvSpPr>
            <a:spLocks noChangeArrowheads="1"/>
          </p:cNvSpPr>
          <p:nvPr/>
        </p:nvSpPr>
        <p:spPr bwMode="auto">
          <a:xfrm>
            <a:off x="3103000" y="4736109"/>
            <a:ext cx="816434" cy="142874"/>
          </a:xfrm>
          <a:prstGeom prst="roundRect">
            <a:avLst>
              <a:gd name="adj" fmla="val 9634"/>
            </a:avLst>
          </a:prstGeom>
          <a:gradFill>
            <a:gsLst>
              <a:gs pos="0">
                <a:schemeClr val="accent6"/>
              </a:gs>
              <a:gs pos="51000">
                <a:schemeClr val="accent6">
                  <a:alpha val="69000"/>
                </a:schemeClr>
              </a:gs>
              <a:gs pos="100000">
                <a:schemeClr val="accent6"/>
              </a:gs>
            </a:gsLst>
            <a:lin ang="5400000" scaled="0"/>
          </a:gradFill>
          <a:ln w="9525">
            <a:solidFill>
              <a:schemeClr val="accent6">
                <a:lumMod val="75000"/>
              </a:schemeClr>
            </a:solidFill>
            <a:round/>
            <a:headEnd/>
            <a:tailEnd/>
          </a:ln>
          <a:effectLst>
            <a:outerShdw dist="23000" dir="5400000" rotWithShape="0">
              <a:srgbClr val="808080">
                <a:alpha val="34998"/>
              </a:srgbClr>
            </a:outerShdw>
          </a:effectLst>
        </p:spPr>
        <p:txBody>
          <a:bodyPr lIns="25696" tIns="25696" rIns="25696" bIns="25696" anchor="ctr"/>
          <a:lstStyle/>
          <a:p>
            <a:pPr algn="ctr">
              <a:defRPr/>
            </a:pPr>
            <a:r>
              <a:rPr lang="en-US" sz="800" dirty="0" smtClean="0">
                <a:solidFill>
                  <a:srgbClr val="FFFFFF"/>
                </a:solidFill>
                <a:latin typeface="Arial" charset="0"/>
                <a:ea typeface="ＭＳ Ｐゴシック" pitchFamily="-65" charset="-128"/>
              </a:rPr>
              <a:t>6nn </a:t>
            </a:r>
            <a:r>
              <a:rPr lang="en-US" sz="800" dirty="0">
                <a:solidFill>
                  <a:srgbClr val="FFFFFF"/>
                </a:solidFill>
                <a:latin typeface="Arial" charset="0"/>
                <a:ea typeface="ＭＳ Ｐゴシック" pitchFamily="-65" charset="-128"/>
              </a:rPr>
              <a:t>– Cust </a:t>
            </a:r>
            <a:r>
              <a:rPr lang="en-US" sz="800" dirty="0" smtClean="0">
                <a:solidFill>
                  <a:srgbClr val="FFFFFF"/>
                </a:solidFill>
                <a:latin typeface="Arial" charset="0"/>
                <a:ea typeface="ＭＳ Ｐゴシック" pitchFamily="-65" charset="-128"/>
              </a:rPr>
              <a:t>EQC</a:t>
            </a:r>
            <a:endParaRPr lang="en-US" sz="800" dirty="0">
              <a:solidFill>
                <a:srgbClr val="FFFFFF"/>
              </a:solidFill>
              <a:latin typeface="Arial" charset="0"/>
              <a:ea typeface="ＭＳ Ｐゴシック" pitchFamily="-65" charset="-128"/>
            </a:endParaRPr>
          </a:p>
        </p:txBody>
      </p:sp>
      <p:sp>
        <p:nvSpPr>
          <p:cNvPr id="217" name="Rounded Rectangle 216"/>
          <p:cNvSpPr>
            <a:spLocks noChangeArrowheads="1"/>
          </p:cNvSpPr>
          <p:nvPr/>
        </p:nvSpPr>
        <p:spPr bwMode="auto">
          <a:xfrm>
            <a:off x="3103000" y="5072076"/>
            <a:ext cx="816434" cy="142874"/>
          </a:xfrm>
          <a:prstGeom prst="roundRect">
            <a:avLst>
              <a:gd name="adj" fmla="val 9634"/>
            </a:avLst>
          </a:prstGeom>
          <a:gradFill>
            <a:gsLst>
              <a:gs pos="0">
                <a:schemeClr val="accent6"/>
              </a:gs>
              <a:gs pos="51000">
                <a:schemeClr val="accent6">
                  <a:alpha val="69000"/>
                </a:schemeClr>
              </a:gs>
              <a:gs pos="100000">
                <a:schemeClr val="accent6"/>
              </a:gs>
            </a:gsLst>
            <a:lin ang="5400000" scaled="0"/>
          </a:gradFill>
          <a:ln w="9525">
            <a:solidFill>
              <a:schemeClr val="accent6">
                <a:lumMod val="75000"/>
              </a:schemeClr>
            </a:solidFill>
            <a:round/>
            <a:headEnd/>
            <a:tailEnd/>
          </a:ln>
          <a:effectLst>
            <a:outerShdw dist="23000" dir="5400000" rotWithShape="0">
              <a:srgbClr val="808080">
                <a:alpha val="34998"/>
              </a:srgbClr>
            </a:outerShdw>
          </a:effectLst>
        </p:spPr>
        <p:txBody>
          <a:bodyPr lIns="25696" tIns="25696" rIns="25696" bIns="25696" anchor="ctr"/>
          <a:lstStyle/>
          <a:p>
            <a:pPr algn="ctr">
              <a:defRPr/>
            </a:pPr>
            <a:r>
              <a:rPr lang="en-US" sz="800" dirty="0" smtClean="0">
                <a:solidFill>
                  <a:srgbClr val="FFFFFF"/>
                </a:solidFill>
                <a:latin typeface="Arial" charset="0"/>
                <a:ea typeface="ＭＳ Ｐゴシック" pitchFamily="-65" charset="-128"/>
              </a:rPr>
              <a:t>635 </a:t>
            </a:r>
            <a:r>
              <a:rPr lang="en-US" sz="800" dirty="0">
                <a:solidFill>
                  <a:srgbClr val="FFFFFF"/>
                </a:solidFill>
                <a:latin typeface="Arial" charset="0"/>
                <a:ea typeface="ＭＳ Ｐゴシック" pitchFamily="-65" charset="-128"/>
              </a:rPr>
              <a:t>– Cust </a:t>
            </a:r>
            <a:r>
              <a:rPr lang="en-US" sz="800" dirty="0" smtClean="0">
                <a:solidFill>
                  <a:srgbClr val="FFFFFF"/>
                </a:solidFill>
                <a:latin typeface="Arial" charset="0"/>
                <a:ea typeface="ＭＳ Ｐゴシック" pitchFamily="-65" charset="-128"/>
              </a:rPr>
              <a:t>ZD1</a:t>
            </a:r>
            <a:endParaRPr lang="en-US" sz="800" dirty="0">
              <a:solidFill>
                <a:srgbClr val="FFFFFF"/>
              </a:solidFill>
              <a:latin typeface="Arial" charset="0"/>
              <a:ea typeface="ＭＳ Ｐゴシック" pitchFamily="-65" charset="-128"/>
            </a:endParaRPr>
          </a:p>
        </p:txBody>
      </p:sp>
      <p:sp>
        <p:nvSpPr>
          <p:cNvPr id="218" name="Rounded Rectangle 217"/>
          <p:cNvSpPr>
            <a:spLocks noChangeArrowheads="1"/>
          </p:cNvSpPr>
          <p:nvPr/>
        </p:nvSpPr>
        <p:spPr bwMode="auto">
          <a:xfrm>
            <a:off x="983688" y="1814166"/>
            <a:ext cx="816434" cy="153081"/>
          </a:xfrm>
          <a:prstGeom prst="roundRect">
            <a:avLst>
              <a:gd name="adj" fmla="val 9634"/>
            </a:avLst>
          </a:prstGeom>
          <a:gradFill rotWithShape="1">
            <a:gsLst>
              <a:gs pos="0">
                <a:srgbClr val="4E1F8C"/>
              </a:gs>
              <a:gs pos="100000">
                <a:srgbClr val="2E1252"/>
              </a:gs>
            </a:gsLst>
            <a:lin ang="5400000"/>
          </a:gradFill>
          <a:ln w="9525">
            <a:solidFill>
              <a:srgbClr val="421B71"/>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FFFFFF"/>
                </a:solidFill>
                <a:latin typeface="Arial" charset="0"/>
              </a:rPr>
              <a:t>300 – Global</a:t>
            </a:r>
            <a:endParaRPr lang="en-US" sz="800" dirty="0">
              <a:solidFill>
                <a:srgbClr val="FFFFFF"/>
              </a:solidFill>
              <a:latin typeface="Arial" charset="0"/>
            </a:endParaRPr>
          </a:p>
        </p:txBody>
      </p:sp>
      <p:sp>
        <p:nvSpPr>
          <p:cNvPr id="219" name="Rounded Rectangle 218"/>
          <p:cNvSpPr>
            <a:spLocks noChangeArrowheads="1"/>
          </p:cNvSpPr>
          <p:nvPr/>
        </p:nvSpPr>
        <p:spPr bwMode="auto">
          <a:xfrm>
            <a:off x="2227051" y="2820781"/>
            <a:ext cx="462643" cy="244929"/>
          </a:xfrm>
          <a:prstGeom prst="roundRect">
            <a:avLst>
              <a:gd name="adj" fmla="val 9634"/>
            </a:avLst>
          </a:prstGeom>
          <a:solidFill>
            <a:srgbClr val="008000"/>
          </a:solidFill>
          <a:ln w="9525">
            <a:solidFill>
              <a:srgbClr val="008000"/>
            </a:solidFill>
            <a:round/>
            <a:headEnd/>
            <a:tailEnd/>
          </a:ln>
          <a:effectLst>
            <a:outerShdw blurRad="76200" dist="12700" dir="2700000" sy="-23000" kx="-800400" algn="bl" rotWithShape="0">
              <a:prstClr val="black">
                <a:alpha val="20000"/>
              </a:prstClr>
            </a:outerShdw>
          </a:effectLst>
        </p:spPr>
        <p:txBody>
          <a:bodyPr lIns="65267" tIns="32634" rIns="65267" bIns="32634" anchor="ctr"/>
          <a:lstStyle/>
          <a:p>
            <a:pPr algn="ctr">
              <a:defRPr/>
            </a:pPr>
            <a:r>
              <a:rPr lang="en-US" sz="800" dirty="0">
                <a:solidFill>
                  <a:srgbClr val="FFFFFF"/>
                </a:solidFill>
                <a:latin typeface="Arial" charset="0"/>
                <a:ea typeface="ＭＳ Ｐゴシック" pitchFamily="-65" charset="-128"/>
              </a:rPr>
              <a:t>EFR</a:t>
            </a:r>
          </a:p>
        </p:txBody>
      </p:sp>
      <p:cxnSp>
        <p:nvCxnSpPr>
          <p:cNvPr id="220" name="Elbow Connector 18"/>
          <p:cNvCxnSpPr>
            <a:cxnSpLocks noChangeShapeType="1"/>
            <a:stCxn id="277" idx="2"/>
            <a:endCxn id="219" idx="3"/>
          </p:cNvCxnSpPr>
          <p:nvPr/>
        </p:nvCxnSpPr>
        <p:spPr bwMode="auto">
          <a:xfrm rot="5400000">
            <a:off x="2607920" y="2049020"/>
            <a:ext cx="975999" cy="812448"/>
          </a:xfrm>
          <a:prstGeom prst="bentConnector2">
            <a:avLst/>
          </a:prstGeom>
          <a:noFill/>
          <a:ln w="28575">
            <a:solidFill>
              <a:srgbClr val="2E1252"/>
            </a:solidFill>
            <a:round/>
            <a:headEnd/>
            <a:tailEnd type="triangle" w="lg" len="sm"/>
          </a:ln>
        </p:spPr>
      </p:cxnSp>
      <p:sp>
        <p:nvSpPr>
          <p:cNvPr id="221" name="Rounded Rectangle 220"/>
          <p:cNvSpPr>
            <a:spLocks noChangeArrowheads="1"/>
          </p:cNvSpPr>
          <p:nvPr/>
        </p:nvSpPr>
        <p:spPr bwMode="auto">
          <a:xfrm>
            <a:off x="2227051" y="3613728"/>
            <a:ext cx="462643" cy="244929"/>
          </a:xfrm>
          <a:prstGeom prst="roundRect">
            <a:avLst>
              <a:gd name="adj" fmla="val 9634"/>
            </a:avLst>
          </a:prstGeom>
          <a:solidFill>
            <a:srgbClr val="008000"/>
          </a:solidFill>
          <a:ln w="9525">
            <a:solidFill>
              <a:srgbClr val="008000"/>
            </a:solidFill>
            <a:round/>
            <a:headEnd/>
            <a:tailEnd/>
          </a:ln>
          <a:effectLst>
            <a:outerShdw blurRad="76200" dist="12700" dir="2700000" sy="-23000" kx="-800400" algn="bl" rotWithShape="0">
              <a:prstClr val="black">
                <a:alpha val="20000"/>
              </a:prstClr>
            </a:outerShdw>
          </a:effectLst>
        </p:spPr>
        <p:txBody>
          <a:bodyPr lIns="65267" tIns="32634" rIns="65267" bIns="32634" anchor="ctr"/>
          <a:lstStyle/>
          <a:p>
            <a:pPr algn="ctr">
              <a:defRPr/>
            </a:pPr>
            <a:r>
              <a:rPr lang="en-US" sz="800" dirty="0">
                <a:solidFill>
                  <a:srgbClr val="FFFFFF"/>
                </a:solidFill>
                <a:latin typeface="Arial" charset="0"/>
                <a:ea typeface="ＭＳ Ｐゴシック" pitchFamily="-65" charset="-128"/>
              </a:rPr>
              <a:t>EMR</a:t>
            </a:r>
          </a:p>
        </p:txBody>
      </p:sp>
      <p:cxnSp>
        <p:nvCxnSpPr>
          <p:cNvPr id="222" name="Elbow Connector 18"/>
          <p:cNvCxnSpPr>
            <a:cxnSpLocks noChangeShapeType="1"/>
            <a:stCxn id="213" idx="2"/>
            <a:endCxn id="191" idx="0"/>
          </p:cNvCxnSpPr>
          <p:nvPr/>
        </p:nvCxnSpPr>
        <p:spPr bwMode="auto">
          <a:xfrm rot="5400000">
            <a:off x="3451811" y="3872142"/>
            <a:ext cx="118819" cy="1"/>
          </a:xfrm>
          <a:prstGeom prst="bentConnector3">
            <a:avLst>
              <a:gd name="adj1" fmla="val 50000"/>
            </a:avLst>
          </a:prstGeom>
          <a:noFill/>
          <a:ln w="28575">
            <a:solidFill>
              <a:srgbClr val="2E1252"/>
            </a:solidFill>
            <a:round/>
            <a:headEnd/>
            <a:tailEnd type="triangle" w="lg" len="sm"/>
          </a:ln>
        </p:spPr>
      </p:cxnSp>
      <p:cxnSp>
        <p:nvCxnSpPr>
          <p:cNvPr id="223" name="Elbow Connector 18"/>
          <p:cNvCxnSpPr>
            <a:cxnSpLocks noChangeShapeType="1"/>
            <a:stCxn id="191" idx="1"/>
            <a:endCxn id="174" idx="1"/>
          </p:cNvCxnSpPr>
          <p:nvPr/>
        </p:nvCxnSpPr>
        <p:spPr bwMode="auto">
          <a:xfrm rot="10800000" flipV="1">
            <a:off x="3103003" y="4054017"/>
            <a:ext cx="176895" cy="559631"/>
          </a:xfrm>
          <a:prstGeom prst="bentConnector3">
            <a:avLst>
              <a:gd name="adj1" fmla="val 176702"/>
            </a:avLst>
          </a:prstGeom>
          <a:noFill/>
          <a:ln w="28575">
            <a:solidFill>
              <a:srgbClr val="008000"/>
            </a:solidFill>
            <a:round/>
            <a:headEnd/>
            <a:tailEnd type="triangle" w="lg" len="sm"/>
          </a:ln>
        </p:spPr>
      </p:cxnSp>
      <p:cxnSp>
        <p:nvCxnSpPr>
          <p:cNvPr id="229" name="Elbow Connector 18"/>
          <p:cNvCxnSpPr>
            <a:cxnSpLocks noChangeShapeType="1"/>
            <a:stCxn id="191" idx="1"/>
            <a:endCxn id="216" idx="1"/>
          </p:cNvCxnSpPr>
          <p:nvPr/>
        </p:nvCxnSpPr>
        <p:spPr bwMode="auto">
          <a:xfrm rot="10800000" flipV="1">
            <a:off x="3103003" y="4054014"/>
            <a:ext cx="176895" cy="753533"/>
          </a:xfrm>
          <a:prstGeom prst="bentConnector3">
            <a:avLst>
              <a:gd name="adj1" fmla="val 176702"/>
            </a:avLst>
          </a:prstGeom>
          <a:noFill/>
          <a:ln w="28575">
            <a:solidFill>
              <a:srgbClr val="008000"/>
            </a:solidFill>
            <a:round/>
            <a:headEnd/>
            <a:tailEnd type="triangle" w="lg" len="sm"/>
          </a:ln>
        </p:spPr>
      </p:cxnSp>
      <p:cxnSp>
        <p:nvCxnSpPr>
          <p:cNvPr id="233" name="Straight Connector 232"/>
          <p:cNvCxnSpPr>
            <a:stCxn id="210" idx="2"/>
            <a:endCxn id="197" idx="0"/>
          </p:cNvCxnSpPr>
          <p:nvPr/>
        </p:nvCxnSpPr>
        <p:spPr>
          <a:xfrm rot="5400000">
            <a:off x="1340877" y="4062762"/>
            <a:ext cx="102054" cy="1134"/>
          </a:xfrm>
          <a:prstGeom prst="line">
            <a:avLst/>
          </a:prstGeom>
          <a:ln w="22225">
            <a:solidFill>
              <a:srgbClr val="002060"/>
            </a:solidFill>
            <a:prstDash val="sysDot"/>
          </a:ln>
        </p:spPr>
        <p:style>
          <a:lnRef idx="1">
            <a:schemeClr val="accent1"/>
          </a:lnRef>
          <a:fillRef idx="0">
            <a:schemeClr val="accent1"/>
          </a:fillRef>
          <a:effectRef idx="0">
            <a:schemeClr val="accent1"/>
          </a:effectRef>
          <a:fontRef idx="minor">
            <a:schemeClr val="tx1"/>
          </a:fontRef>
        </p:style>
      </p:cxnSp>
      <p:sp>
        <p:nvSpPr>
          <p:cNvPr id="241" name="Rounded Rectangle 240"/>
          <p:cNvSpPr>
            <a:spLocks noChangeArrowheads="1"/>
          </p:cNvSpPr>
          <p:nvPr/>
        </p:nvSpPr>
        <p:spPr bwMode="auto">
          <a:xfrm>
            <a:off x="2227051" y="5423164"/>
            <a:ext cx="462643" cy="244929"/>
          </a:xfrm>
          <a:prstGeom prst="roundRect">
            <a:avLst>
              <a:gd name="adj" fmla="val 9634"/>
            </a:avLst>
          </a:prstGeom>
          <a:solidFill>
            <a:srgbClr val="FF0000"/>
          </a:solidFill>
          <a:ln w="9525">
            <a:solidFill>
              <a:srgbClr val="008000"/>
            </a:solidFill>
            <a:round/>
            <a:headEnd/>
            <a:tailEnd/>
          </a:ln>
          <a:effectLst>
            <a:outerShdw blurRad="76200" dist="12700" dir="2700000" sy="-23000" kx="-800400" algn="bl" rotWithShape="0">
              <a:prstClr val="black">
                <a:alpha val="20000"/>
              </a:prstClr>
            </a:outerShdw>
          </a:effectLst>
        </p:spPr>
        <p:txBody>
          <a:bodyPr lIns="0" tIns="0" rIns="0" bIns="0" anchor="ctr"/>
          <a:lstStyle/>
          <a:p>
            <a:pPr algn="ctr">
              <a:defRPr/>
            </a:pPr>
            <a:r>
              <a:rPr lang="en-US" sz="600" dirty="0" smtClean="0">
                <a:solidFill>
                  <a:srgbClr val="FFFFFF"/>
                </a:solidFill>
                <a:latin typeface="Arial" charset="0"/>
                <a:ea typeface="ＭＳ Ｐゴシック" pitchFamily="-65" charset="-128"/>
              </a:rPr>
              <a:t>BUG FIX Transport</a:t>
            </a:r>
            <a:endParaRPr lang="en-US" sz="600" dirty="0">
              <a:solidFill>
                <a:srgbClr val="FFFFFF"/>
              </a:solidFill>
              <a:latin typeface="Arial" charset="0"/>
              <a:ea typeface="ＭＳ Ｐゴシック" pitchFamily="-65" charset="-128"/>
            </a:endParaRPr>
          </a:p>
        </p:txBody>
      </p:sp>
      <p:cxnSp>
        <p:nvCxnSpPr>
          <p:cNvPr id="246" name="Elbow Connector 18"/>
          <p:cNvCxnSpPr>
            <a:cxnSpLocks noChangeShapeType="1"/>
            <a:stCxn id="247" idx="3"/>
            <a:endCxn id="221" idx="2"/>
          </p:cNvCxnSpPr>
          <p:nvPr/>
        </p:nvCxnSpPr>
        <p:spPr bwMode="auto">
          <a:xfrm flipV="1">
            <a:off x="1800122" y="3858657"/>
            <a:ext cx="658251" cy="1114089"/>
          </a:xfrm>
          <a:prstGeom prst="bentConnector2">
            <a:avLst/>
          </a:prstGeom>
          <a:noFill/>
          <a:ln w="28575">
            <a:solidFill>
              <a:srgbClr val="FF0000"/>
            </a:solidFill>
            <a:round/>
            <a:headEnd/>
            <a:tailEnd type="triangle" w="lg" len="sm"/>
          </a:ln>
        </p:spPr>
      </p:cxnSp>
      <p:sp>
        <p:nvSpPr>
          <p:cNvPr id="247" name="Rounded Rectangle 246"/>
          <p:cNvSpPr>
            <a:spLocks noChangeArrowheads="1"/>
          </p:cNvSpPr>
          <p:nvPr/>
        </p:nvSpPr>
        <p:spPr bwMode="auto">
          <a:xfrm>
            <a:off x="983688" y="4896205"/>
            <a:ext cx="816434" cy="153081"/>
          </a:xfrm>
          <a:prstGeom prst="roundRect">
            <a:avLst>
              <a:gd name="adj" fmla="val 9634"/>
            </a:avLst>
          </a:prstGeom>
          <a:solidFill>
            <a:srgbClr val="FF0000"/>
          </a:solidFill>
          <a:ln w="9525">
            <a:solidFill>
              <a:srgbClr val="008000"/>
            </a:solidFill>
            <a:round/>
            <a:headEnd/>
            <a:tailEnd/>
          </a:ln>
          <a:effectLst>
            <a:outerShdw blurRad="76200" dist="12700" dir="2700000" sy="-23000" kx="-800400" algn="bl" rotWithShape="0">
              <a:prstClr val="black">
                <a:alpha val="20000"/>
              </a:prstClr>
            </a:outerShdw>
          </a:effectLst>
        </p:spPr>
        <p:txBody>
          <a:bodyPr lIns="0" tIns="0" rIns="0" bIns="0" anchor="ctr"/>
          <a:lstStyle/>
          <a:p>
            <a:pPr algn="ctr">
              <a:defRPr/>
            </a:pPr>
            <a:r>
              <a:rPr lang="en-US" sz="600" dirty="0" smtClean="0">
                <a:solidFill>
                  <a:srgbClr val="FFFFFF"/>
                </a:solidFill>
                <a:latin typeface="Arial" charset="0"/>
                <a:ea typeface="ＭＳ Ｐゴシック" pitchFamily="-65" charset="-128"/>
              </a:rPr>
              <a:t>P1 Emergency </a:t>
            </a:r>
            <a:r>
              <a:rPr lang="en-US" sz="600" dirty="0">
                <a:solidFill>
                  <a:srgbClr val="FFFFFF"/>
                </a:solidFill>
                <a:latin typeface="Arial" charset="0"/>
                <a:ea typeface="ＭＳ Ｐゴシック" pitchFamily="-65" charset="-128"/>
              </a:rPr>
              <a:t>FIX</a:t>
            </a:r>
          </a:p>
        </p:txBody>
      </p:sp>
      <p:cxnSp>
        <p:nvCxnSpPr>
          <p:cNvPr id="248" name="Elbow Connector 18"/>
          <p:cNvCxnSpPr>
            <a:cxnSpLocks noChangeShapeType="1"/>
            <a:stCxn id="247" idx="3"/>
            <a:endCxn id="241" idx="0"/>
          </p:cNvCxnSpPr>
          <p:nvPr/>
        </p:nvCxnSpPr>
        <p:spPr bwMode="auto">
          <a:xfrm>
            <a:off x="1800122" y="4972746"/>
            <a:ext cx="658251" cy="450418"/>
          </a:xfrm>
          <a:prstGeom prst="bentConnector2">
            <a:avLst/>
          </a:prstGeom>
          <a:noFill/>
          <a:ln w="28575">
            <a:solidFill>
              <a:srgbClr val="FF0000"/>
            </a:solidFill>
            <a:round/>
            <a:headEnd/>
            <a:tailEnd type="triangle" w="lg" len="sm"/>
          </a:ln>
        </p:spPr>
      </p:cxnSp>
      <p:sp>
        <p:nvSpPr>
          <p:cNvPr id="256" name="TextBox 255"/>
          <p:cNvSpPr txBox="1"/>
          <p:nvPr/>
        </p:nvSpPr>
        <p:spPr bwMode="auto">
          <a:xfrm>
            <a:off x="363049" y="3065708"/>
            <a:ext cx="195224" cy="2286016"/>
          </a:xfrm>
          <a:prstGeom prst="rect">
            <a:avLst/>
          </a:prstGeom>
          <a:solidFill>
            <a:srgbClr val="45027C"/>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a:scene3d>
            <a:camera prst="orthographicFront"/>
            <a:lightRig rig="threePt" dir="t"/>
          </a:scene3d>
          <a:sp3d prstMaterial="plastic">
            <a:bevelT/>
            <a:bevelB/>
          </a:sp3d>
        </p:spPr>
        <p:txBody>
          <a:bodyPr vert="vert270" wrap="square" lIns="12848" tIns="0" rIns="12848" bIns="0" anchor="ctr" anchorCtr="1">
            <a:spAutoFit/>
            <a:sp3d/>
          </a:bodyPr>
          <a:lstStyle/>
          <a:p>
            <a:pPr>
              <a:defRPr/>
            </a:pPr>
            <a:r>
              <a:rPr lang="en-US" sz="1100" spc="429" dirty="0" smtClean="0">
                <a:ln>
                  <a:solidFill>
                    <a:schemeClr val="bg1"/>
                  </a:solidFill>
                </a:ln>
                <a:solidFill>
                  <a:schemeClr val="bg1"/>
                </a:solidFill>
              </a:rPr>
              <a:t>Support</a:t>
            </a:r>
            <a:endParaRPr lang="en-US" sz="1100" spc="429" dirty="0">
              <a:ln>
                <a:solidFill>
                  <a:schemeClr val="bg1"/>
                </a:solidFill>
              </a:ln>
              <a:solidFill>
                <a:schemeClr val="bg1"/>
              </a:solidFill>
            </a:endParaRPr>
          </a:p>
        </p:txBody>
      </p:sp>
      <p:sp>
        <p:nvSpPr>
          <p:cNvPr id="257" name="TextBox 256"/>
          <p:cNvSpPr txBox="1"/>
          <p:nvPr/>
        </p:nvSpPr>
        <p:spPr bwMode="auto">
          <a:xfrm>
            <a:off x="369646" y="1136883"/>
            <a:ext cx="195224" cy="1357322"/>
          </a:xfrm>
          <a:prstGeom prst="rect">
            <a:avLst/>
          </a:prstGeom>
          <a:solidFill>
            <a:srgbClr val="45027C"/>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a:scene3d>
            <a:camera prst="orthographicFront"/>
            <a:lightRig rig="threePt" dir="t"/>
          </a:scene3d>
          <a:sp3d prstMaterial="plastic">
            <a:bevelT/>
            <a:bevelB/>
          </a:sp3d>
        </p:spPr>
        <p:txBody>
          <a:bodyPr vert="vert270" wrap="square" lIns="12848" tIns="0" rIns="12848" bIns="0" anchor="ctr" anchorCtr="1">
            <a:spAutoFit/>
            <a:sp3d/>
          </a:bodyPr>
          <a:lstStyle/>
          <a:p>
            <a:pPr>
              <a:defRPr/>
            </a:pPr>
            <a:r>
              <a:rPr lang="en-US" sz="1100" spc="429" dirty="0" smtClean="0">
                <a:ln>
                  <a:solidFill>
                    <a:schemeClr val="bg1"/>
                  </a:solidFill>
                </a:ln>
                <a:solidFill>
                  <a:schemeClr val="bg1"/>
                </a:solidFill>
              </a:rPr>
              <a:t>Build</a:t>
            </a:r>
            <a:endParaRPr lang="en-US" sz="1100" spc="429" dirty="0">
              <a:ln>
                <a:solidFill>
                  <a:schemeClr val="bg1"/>
                </a:solidFill>
              </a:ln>
              <a:solidFill>
                <a:schemeClr val="bg1"/>
              </a:solidFill>
            </a:endParaRPr>
          </a:p>
        </p:txBody>
      </p:sp>
      <p:cxnSp>
        <p:nvCxnSpPr>
          <p:cNvPr id="258" name="Elbow Connector 18"/>
          <p:cNvCxnSpPr>
            <a:cxnSpLocks noChangeShapeType="1"/>
            <a:stCxn id="221" idx="3"/>
            <a:endCxn id="215" idx="1"/>
          </p:cNvCxnSpPr>
          <p:nvPr/>
        </p:nvCxnSpPr>
        <p:spPr bwMode="auto">
          <a:xfrm flipV="1">
            <a:off x="2689695" y="3526979"/>
            <a:ext cx="413309" cy="209213"/>
          </a:xfrm>
          <a:prstGeom prst="bentConnector3">
            <a:avLst>
              <a:gd name="adj1" fmla="val 60864"/>
            </a:avLst>
          </a:prstGeom>
          <a:noFill/>
          <a:ln w="28575">
            <a:solidFill>
              <a:srgbClr val="2E1252"/>
            </a:solidFill>
            <a:round/>
            <a:headEnd/>
            <a:tailEnd type="triangle" w="lg" len="sm"/>
          </a:ln>
        </p:spPr>
      </p:cxnSp>
      <p:sp>
        <p:nvSpPr>
          <p:cNvPr id="262" name="Title 1"/>
          <p:cNvSpPr txBox="1">
            <a:spLocks/>
          </p:cNvSpPr>
          <p:nvPr/>
        </p:nvSpPr>
        <p:spPr bwMode="auto">
          <a:xfrm>
            <a:off x="2254264" y="2708521"/>
            <a:ext cx="408217" cy="122449"/>
          </a:xfrm>
          <a:prstGeom prst="rect">
            <a:avLst/>
          </a:prstGeom>
          <a:noFill/>
          <a:ln w="9525">
            <a:noFill/>
            <a:miter lim="800000"/>
            <a:headEnd/>
            <a:tailEnd/>
          </a:ln>
        </p:spPr>
        <p:txBody>
          <a:bodyPr vert="horz" wrap="square" lIns="0" tIns="0" rIns="0" bIns="0" numCol="1" anchor="ctr" anchorCtr="1" compatLnSpc="1">
            <a:prstTxWarp prst="textNoShape">
              <a:avLst/>
            </a:prstTxWarp>
          </a:bodyPr>
          <a:lstStyle/>
          <a:p>
            <a:pPr defTabSz="652672">
              <a:defRPr/>
            </a:pPr>
            <a:r>
              <a:rPr lang="en-US" sz="600" kern="0" dirty="0" smtClean="0">
                <a:solidFill>
                  <a:srgbClr val="000000"/>
                </a:solidFill>
                <a:latin typeface="+mn-lt"/>
                <a:cs typeface="+mj-cs"/>
              </a:rPr>
              <a:t>6 Months</a:t>
            </a:r>
          </a:p>
        </p:txBody>
      </p:sp>
      <p:sp>
        <p:nvSpPr>
          <p:cNvPr id="263" name="Title 1"/>
          <p:cNvSpPr txBox="1">
            <a:spLocks/>
          </p:cNvSpPr>
          <p:nvPr/>
        </p:nvSpPr>
        <p:spPr bwMode="auto">
          <a:xfrm>
            <a:off x="2254264" y="3501468"/>
            <a:ext cx="408217" cy="122449"/>
          </a:xfrm>
          <a:prstGeom prst="rect">
            <a:avLst/>
          </a:prstGeom>
          <a:noFill/>
          <a:ln w="9525">
            <a:noFill/>
            <a:miter lim="800000"/>
            <a:headEnd/>
            <a:tailEnd/>
          </a:ln>
        </p:spPr>
        <p:txBody>
          <a:bodyPr vert="horz" wrap="square" lIns="0" tIns="0" rIns="0" bIns="0" numCol="1" anchor="ctr" anchorCtr="1" compatLnSpc="1">
            <a:prstTxWarp prst="textNoShape">
              <a:avLst/>
            </a:prstTxWarp>
          </a:bodyPr>
          <a:lstStyle/>
          <a:p>
            <a:pPr defTabSz="652672">
              <a:defRPr/>
            </a:pPr>
            <a:r>
              <a:rPr lang="en-US" sz="600" kern="0" dirty="0" smtClean="0">
                <a:solidFill>
                  <a:srgbClr val="000000"/>
                </a:solidFill>
                <a:latin typeface="+mn-lt"/>
                <a:cs typeface="+mj-cs"/>
              </a:rPr>
              <a:t>Monthly</a:t>
            </a:r>
          </a:p>
        </p:txBody>
      </p:sp>
      <p:sp>
        <p:nvSpPr>
          <p:cNvPr id="266" name="TextBox 265"/>
          <p:cNvSpPr txBox="1"/>
          <p:nvPr/>
        </p:nvSpPr>
        <p:spPr bwMode="auto">
          <a:xfrm>
            <a:off x="152761" y="3065712"/>
            <a:ext cx="146641" cy="2286015"/>
          </a:xfrm>
          <a:prstGeom prst="rect">
            <a:avLst/>
          </a:prstGeom>
          <a:solidFill>
            <a:schemeClr val="bg1">
              <a:lumMod val="85000"/>
            </a:schemeClr>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a:scene3d>
            <a:camera prst="orthographicFront"/>
            <a:lightRig rig="threePt" dir="t"/>
          </a:scene3d>
          <a:sp3d prstMaterial="plastic">
            <a:bevelT/>
            <a:bevelB/>
          </a:sp3d>
        </p:spPr>
        <p:txBody>
          <a:bodyPr vert="vert270" wrap="square" lIns="0" tIns="0" rIns="38543" bIns="0" anchor="ctr" anchorCtr="1">
            <a:spAutoFit/>
            <a:sp3d/>
          </a:bodyPr>
          <a:lstStyle/>
          <a:p>
            <a:pPr algn="ctr">
              <a:defRPr/>
            </a:pPr>
            <a:r>
              <a:rPr lang="en-US" sz="700" spc="214" dirty="0">
                <a:solidFill>
                  <a:srgbClr val="4E0064"/>
                </a:solidFill>
                <a:latin typeface="+mn-lt"/>
                <a:ea typeface="ＭＳ Ｐゴシック" pitchFamily="-106" charset="-128"/>
              </a:rPr>
              <a:t>Current Release</a:t>
            </a:r>
          </a:p>
        </p:txBody>
      </p:sp>
      <p:sp>
        <p:nvSpPr>
          <p:cNvPr id="267" name="TextBox 266"/>
          <p:cNvSpPr txBox="1"/>
          <p:nvPr/>
        </p:nvSpPr>
        <p:spPr bwMode="auto">
          <a:xfrm>
            <a:off x="157717" y="1136873"/>
            <a:ext cx="146641" cy="1357331"/>
          </a:xfrm>
          <a:prstGeom prst="rect">
            <a:avLst/>
          </a:prstGeom>
          <a:solidFill>
            <a:schemeClr val="bg1">
              <a:lumMod val="85000"/>
            </a:schemeClr>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a:scene3d>
            <a:camera prst="orthographicFront"/>
            <a:lightRig rig="threePt" dir="t"/>
          </a:scene3d>
          <a:sp3d prstMaterial="plastic">
            <a:bevelT/>
            <a:bevelB/>
          </a:sp3d>
        </p:spPr>
        <p:txBody>
          <a:bodyPr vert="vert270" wrap="square" lIns="0" tIns="0" rIns="38543" bIns="0" anchor="ctr" anchorCtr="1">
            <a:spAutoFit/>
            <a:sp3d/>
          </a:bodyPr>
          <a:lstStyle/>
          <a:p>
            <a:pPr algn="ctr">
              <a:defRPr/>
            </a:pPr>
            <a:r>
              <a:rPr lang="en-US" sz="700" spc="214" dirty="0" smtClean="0">
                <a:solidFill>
                  <a:srgbClr val="4E0064"/>
                </a:solidFill>
                <a:latin typeface="+mn-lt"/>
                <a:ea typeface="ＭＳ Ｐゴシック" pitchFamily="-106" charset="-128"/>
              </a:rPr>
              <a:t>Release +1</a:t>
            </a:r>
            <a:endParaRPr lang="en-US" sz="700" spc="214" dirty="0">
              <a:solidFill>
                <a:srgbClr val="4E0064"/>
              </a:solidFill>
              <a:latin typeface="+mn-lt"/>
              <a:ea typeface="ＭＳ Ｐゴシック" pitchFamily="-106" charset="-128"/>
            </a:endParaRPr>
          </a:p>
        </p:txBody>
      </p:sp>
      <p:sp>
        <p:nvSpPr>
          <p:cNvPr id="268" name="Rounded Rectangle 267"/>
          <p:cNvSpPr>
            <a:spLocks noChangeArrowheads="1"/>
          </p:cNvSpPr>
          <p:nvPr/>
        </p:nvSpPr>
        <p:spPr bwMode="auto">
          <a:xfrm>
            <a:off x="3103093" y="4345426"/>
            <a:ext cx="816434" cy="142874"/>
          </a:xfrm>
          <a:prstGeom prst="roundRect">
            <a:avLst>
              <a:gd name="adj" fmla="val 9634"/>
            </a:avLst>
          </a:prstGeom>
          <a:gradFill>
            <a:gsLst>
              <a:gs pos="0">
                <a:schemeClr val="accent6"/>
              </a:gs>
              <a:gs pos="51000">
                <a:schemeClr val="accent6">
                  <a:alpha val="69000"/>
                </a:schemeClr>
              </a:gs>
              <a:gs pos="100000">
                <a:schemeClr val="accent6"/>
              </a:gs>
            </a:gsLst>
            <a:lin ang="5400000" scaled="0"/>
          </a:gradFill>
          <a:ln w="9525">
            <a:solidFill>
              <a:schemeClr val="accent6">
                <a:lumMod val="75000"/>
              </a:schemeClr>
            </a:solidFill>
            <a:round/>
            <a:headEnd/>
            <a:tailEnd/>
          </a:ln>
          <a:effectLst>
            <a:outerShdw dist="23000" dir="5400000" rotWithShape="0">
              <a:srgbClr val="808080">
                <a:alpha val="34998"/>
              </a:srgbClr>
            </a:outerShdw>
          </a:effectLst>
        </p:spPr>
        <p:txBody>
          <a:bodyPr lIns="25696" tIns="25696" rIns="25696" bIns="25696" anchor="ctr"/>
          <a:lstStyle/>
          <a:p>
            <a:pPr algn="ctr">
              <a:defRPr/>
            </a:pPr>
            <a:r>
              <a:rPr lang="en-US" sz="800" dirty="0" smtClean="0">
                <a:solidFill>
                  <a:srgbClr val="FFFFFF"/>
                </a:solidFill>
                <a:latin typeface="Arial" charset="0"/>
                <a:ea typeface="ＭＳ Ｐゴシック" pitchFamily="-65" charset="-128"/>
              </a:rPr>
              <a:t>6zz </a:t>
            </a:r>
            <a:r>
              <a:rPr lang="en-US" sz="800" dirty="0">
                <a:solidFill>
                  <a:srgbClr val="FFFFFF"/>
                </a:solidFill>
                <a:latin typeface="Arial" charset="0"/>
                <a:ea typeface="ＭＳ Ｐゴシック" pitchFamily="-65" charset="-128"/>
              </a:rPr>
              <a:t>– Cust </a:t>
            </a:r>
            <a:r>
              <a:rPr lang="en-US" sz="800" dirty="0" smtClean="0">
                <a:solidFill>
                  <a:srgbClr val="FFFFFF"/>
                </a:solidFill>
                <a:latin typeface="Arial" charset="0"/>
                <a:ea typeface="ＭＳ Ｐゴシック" pitchFamily="-65" charset="-128"/>
              </a:rPr>
              <a:t>ZZZ</a:t>
            </a:r>
            <a:endParaRPr lang="en-US" sz="800" dirty="0">
              <a:solidFill>
                <a:srgbClr val="FFFFFF"/>
              </a:solidFill>
              <a:latin typeface="Arial" charset="0"/>
              <a:ea typeface="ＭＳ Ｐゴシック" pitchFamily="-65" charset="-128"/>
            </a:endParaRPr>
          </a:p>
        </p:txBody>
      </p:sp>
      <p:sp>
        <p:nvSpPr>
          <p:cNvPr id="276" name="Rounded Rectangle 275"/>
          <p:cNvSpPr>
            <a:spLocks noChangeArrowheads="1"/>
          </p:cNvSpPr>
          <p:nvPr/>
        </p:nvSpPr>
        <p:spPr bwMode="auto">
          <a:xfrm>
            <a:off x="3093924" y="1606820"/>
            <a:ext cx="816434" cy="153081"/>
          </a:xfrm>
          <a:prstGeom prst="roundRect">
            <a:avLst>
              <a:gd name="adj" fmla="val 9634"/>
            </a:avLst>
          </a:prstGeom>
          <a:gradFill rotWithShape="1">
            <a:gsLst>
              <a:gs pos="0">
                <a:srgbClr val="4E1F8C"/>
              </a:gs>
              <a:gs pos="100000">
                <a:srgbClr val="2E1252"/>
              </a:gs>
            </a:gsLst>
            <a:lin ang="5400000"/>
          </a:gradFill>
          <a:ln w="9525">
            <a:solidFill>
              <a:srgbClr val="421B71"/>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a:solidFill>
                  <a:srgbClr val="FFFFFF"/>
                </a:solidFill>
                <a:latin typeface="Arial" charset="0"/>
              </a:rPr>
              <a:t>2</a:t>
            </a:r>
            <a:r>
              <a:rPr lang="en-US" sz="800" dirty="0" smtClean="0">
                <a:solidFill>
                  <a:srgbClr val="FFFFFF"/>
                </a:solidFill>
                <a:latin typeface="Arial" charset="0"/>
              </a:rPr>
              <a:t>00 – Test</a:t>
            </a:r>
            <a:endParaRPr lang="en-US" sz="800" dirty="0">
              <a:solidFill>
                <a:srgbClr val="FFFFFF"/>
              </a:solidFill>
              <a:latin typeface="Arial" charset="0"/>
            </a:endParaRPr>
          </a:p>
        </p:txBody>
      </p:sp>
      <p:sp>
        <p:nvSpPr>
          <p:cNvPr id="277" name="Rounded Rectangle 276"/>
          <p:cNvSpPr>
            <a:spLocks noChangeArrowheads="1"/>
          </p:cNvSpPr>
          <p:nvPr/>
        </p:nvSpPr>
        <p:spPr bwMode="auto">
          <a:xfrm>
            <a:off x="3093924" y="1814166"/>
            <a:ext cx="816434" cy="153081"/>
          </a:xfrm>
          <a:prstGeom prst="roundRect">
            <a:avLst>
              <a:gd name="adj" fmla="val 9634"/>
            </a:avLst>
          </a:prstGeom>
          <a:gradFill rotWithShape="1">
            <a:gsLst>
              <a:gs pos="0">
                <a:srgbClr val="4E1F8C"/>
              </a:gs>
              <a:gs pos="100000">
                <a:srgbClr val="2E1252"/>
              </a:gs>
            </a:gsLst>
            <a:lin ang="5400000"/>
          </a:gradFill>
          <a:ln w="9525">
            <a:solidFill>
              <a:srgbClr val="421B71"/>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FFFFFF"/>
                </a:solidFill>
                <a:latin typeface="Arial" charset="0"/>
              </a:rPr>
              <a:t>300 – Global</a:t>
            </a:r>
            <a:endParaRPr lang="en-US" sz="800" dirty="0">
              <a:solidFill>
                <a:srgbClr val="FFFFFF"/>
              </a:solidFill>
              <a:latin typeface="Arial" charset="0"/>
            </a:endParaRPr>
          </a:p>
        </p:txBody>
      </p:sp>
      <p:cxnSp>
        <p:nvCxnSpPr>
          <p:cNvPr id="278" name="Elbow Connector 18"/>
          <p:cNvCxnSpPr>
            <a:cxnSpLocks noChangeShapeType="1"/>
            <a:stCxn id="218" idx="3"/>
            <a:endCxn id="276" idx="1"/>
          </p:cNvCxnSpPr>
          <p:nvPr/>
        </p:nvCxnSpPr>
        <p:spPr bwMode="auto">
          <a:xfrm flipV="1">
            <a:off x="1800123" y="1683359"/>
            <a:ext cx="1293802" cy="207346"/>
          </a:xfrm>
          <a:prstGeom prst="bentConnector3">
            <a:avLst>
              <a:gd name="adj1" fmla="val 88230"/>
            </a:avLst>
          </a:prstGeom>
          <a:noFill/>
          <a:ln w="28575">
            <a:solidFill>
              <a:srgbClr val="2E1252"/>
            </a:solidFill>
            <a:round/>
            <a:headEnd/>
            <a:tailEnd type="triangle" w="lg" len="sm"/>
          </a:ln>
        </p:spPr>
      </p:cxnSp>
      <p:sp>
        <p:nvSpPr>
          <p:cNvPr id="157" name="Rounded Rectangle 156"/>
          <p:cNvSpPr>
            <a:spLocks noChangeArrowheads="1"/>
          </p:cNvSpPr>
          <p:nvPr/>
        </p:nvSpPr>
        <p:spPr bwMode="auto">
          <a:xfrm>
            <a:off x="5495594" y="5745523"/>
            <a:ext cx="510271"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D00 EOP</a:t>
            </a:r>
            <a:endParaRPr lang="en-US" sz="800" dirty="0">
              <a:solidFill>
                <a:srgbClr val="2E1252"/>
              </a:solidFill>
              <a:latin typeface="Arial" charset="0"/>
              <a:ea typeface="ＭＳ Ｐゴシック" pitchFamily="-65" charset="-128"/>
            </a:endParaRPr>
          </a:p>
        </p:txBody>
      </p:sp>
      <p:sp>
        <p:nvSpPr>
          <p:cNvPr id="158" name="Rounded Rectangle 157"/>
          <p:cNvSpPr>
            <a:spLocks noChangeArrowheads="1"/>
          </p:cNvSpPr>
          <p:nvPr/>
        </p:nvSpPr>
        <p:spPr bwMode="auto">
          <a:xfrm>
            <a:off x="6638602" y="5745523"/>
            <a:ext cx="510271"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T00 EOP</a:t>
            </a:r>
            <a:endParaRPr lang="en-US" sz="800" dirty="0">
              <a:solidFill>
                <a:srgbClr val="2E1252"/>
              </a:solidFill>
              <a:latin typeface="Arial" charset="0"/>
              <a:ea typeface="ＭＳ Ｐゴシック" pitchFamily="-65" charset="-128"/>
            </a:endParaRPr>
          </a:p>
        </p:txBody>
      </p:sp>
      <p:sp>
        <p:nvSpPr>
          <p:cNvPr id="161" name="Can 160"/>
          <p:cNvSpPr/>
          <p:nvPr/>
        </p:nvSpPr>
        <p:spPr>
          <a:xfrm>
            <a:off x="5286380" y="2293495"/>
            <a:ext cx="928694" cy="714380"/>
          </a:xfrm>
          <a:prstGeom prst="can">
            <a:avLst>
              <a:gd name="adj" fmla="val 12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r>
              <a:rPr lang="en-US" sz="900" dirty="0" smtClean="0">
                <a:solidFill>
                  <a:srgbClr val="4E0064"/>
                </a:solidFill>
                <a:latin typeface="Arial" charset="0"/>
              </a:rPr>
              <a:t>eu</a:t>
            </a:r>
            <a:r>
              <a:rPr lang="en-US" sz="900" dirty="0" smtClean="0">
                <a:solidFill>
                  <a:srgbClr val="C00202"/>
                </a:solidFill>
                <a:latin typeface="Arial" charset="0"/>
              </a:rPr>
              <a:t>HR</a:t>
            </a:r>
            <a:r>
              <a:rPr lang="en-US" sz="900" dirty="0" smtClean="0">
                <a:solidFill>
                  <a:srgbClr val="4E0064"/>
                </a:solidFill>
                <a:latin typeface="Arial" charset="0"/>
              </a:rPr>
              <a:t>eka ED5</a:t>
            </a:r>
            <a:endParaRPr lang="en-US" sz="900" dirty="0">
              <a:solidFill>
                <a:srgbClr val="C00202"/>
              </a:solidFill>
              <a:latin typeface="Arial" charset="0"/>
            </a:endParaRPr>
          </a:p>
        </p:txBody>
      </p:sp>
      <p:sp>
        <p:nvSpPr>
          <p:cNvPr id="164" name="Rounded Rectangle 163"/>
          <p:cNvSpPr>
            <a:spLocks noChangeArrowheads="1"/>
          </p:cNvSpPr>
          <p:nvPr/>
        </p:nvSpPr>
        <p:spPr bwMode="auto">
          <a:xfrm>
            <a:off x="5495594" y="2579249"/>
            <a:ext cx="510271" cy="153081"/>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ED5 XXX</a:t>
            </a:r>
            <a:endParaRPr lang="en-US" sz="800" dirty="0">
              <a:solidFill>
                <a:srgbClr val="2E1252"/>
              </a:solidFill>
              <a:latin typeface="Arial" charset="0"/>
              <a:ea typeface="ＭＳ Ｐゴシック" pitchFamily="-65" charset="-128"/>
            </a:endParaRPr>
          </a:p>
        </p:txBody>
      </p:sp>
      <p:sp>
        <p:nvSpPr>
          <p:cNvPr id="165" name="Rounded Rectangle 164"/>
          <p:cNvSpPr>
            <a:spLocks noChangeArrowheads="1"/>
          </p:cNvSpPr>
          <p:nvPr/>
        </p:nvSpPr>
        <p:spPr bwMode="auto">
          <a:xfrm>
            <a:off x="5495594" y="2793561"/>
            <a:ext cx="510271" cy="142876"/>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ED5 YYY</a:t>
            </a:r>
            <a:endParaRPr lang="en-US" sz="800" dirty="0">
              <a:solidFill>
                <a:srgbClr val="2E1252"/>
              </a:solidFill>
              <a:latin typeface="Arial" charset="0"/>
              <a:ea typeface="ＭＳ Ｐゴシック" pitchFamily="-65" charset="-128"/>
            </a:endParaRPr>
          </a:p>
        </p:txBody>
      </p:sp>
      <p:sp>
        <p:nvSpPr>
          <p:cNvPr id="166" name="Can 165"/>
          <p:cNvSpPr/>
          <p:nvPr/>
        </p:nvSpPr>
        <p:spPr>
          <a:xfrm>
            <a:off x="6429388" y="2293495"/>
            <a:ext cx="928694" cy="714380"/>
          </a:xfrm>
          <a:prstGeom prst="can">
            <a:avLst>
              <a:gd name="adj" fmla="val 12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r>
              <a:rPr lang="en-US" sz="900" dirty="0" smtClean="0">
                <a:solidFill>
                  <a:srgbClr val="4E0064"/>
                </a:solidFill>
                <a:latin typeface="Arial" charset="0"/>
              </a:rPr>
              <a:t>eu</a:t>
            </a:r>
            <a:r>
              <a:rPr lang="en-US" sz="900" dirty="0" smtClean="0">
                <a:solidFill>
                  <a:srgbClr val="C00202"/>
                </a:solidFill>
                <a:latin typeface="Arial" charset="0"/>
              </a:rPr>
              <a:t>HR</a:t>
            </a:r>
            <a:r>
              <a:rPr lang="en-US" sz="900" dirty="0" smtClean="0">
                <a:solidFill>
                  <a:srgbClr val="4E0064"/>
                </a:solidFill>
                <a:latin typeface="Arial" charset="0"/>
              </a:rPr>
              <a:t>eka ETn</a:t>
            </a:r>
            <a:endParaRPr lang="en-US" sz="900" dirty="0">
              <a:solidFill>
                <a:srgbClr val="C00202"/>
              </a:solidFill>
              <a:latin typeface="Arial" charset="0"/>
            </a:endParaRPr>
          </a:p>
        </p:txBody>
      </p:sp>
      <p:sp>
        <p:nvSpPr>
          <p:cNvPr id="169" name="Can 168"/>
          <p:cNvSpPr/>
          <p:nvPr/>
        </p:nvSpPr>
        <p:spPr>
          <a:xfrm>
            <a:off x="7572396" y="2293495"/>
            <a:ext cx="928694" cy="714380"/>
          </a:xfrm>
          <a:prstGeom prst="can">
            <a:avLst>
              <a:gd name="adj" fmla="val 12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r>
              <a:rPr lang="en-US" sz="900" dirty="0" smtClean="0">
                <a:solidFill>
                  <a:srgbClr val="4E0064"/>
                </a:solidFill>
                <a:latin typeface="Arial" charset="0"/>
              </a:rPr>
              <a:t>eu</a:t>
            </a:r>
            <a:r>
              <a:rPr lang="en-US" sz="900" dirty="0" smtClean="0">
                <a:solidFill>
                  <a:srgbClr val="C00202"/>
                </a:solidFill>
                <a:latin typeface="Arial" charset="0"/>
              </a:rPr>
              <a:t>HR</a:t>
            </a:r>
            <a:r>
              <a:rPr lang="en-US" sz="900" dirty="0" smtClean="0">
                <a:solidFill>
                  <a:srgbClr val="4E0064"/>
                </a:solidFill>
                <a:latin typeface="Arial" charset="0"/>
              </a:rPr>
              <a:t>eka EPn</a:t>
            </a:r>
            <a:endParaRPr lang="en-US" sz="900" dirty="0">
              <a:solidFill>
                <a:srgbClr val="C00202"/>
              </a:solidFill>
              <a:latin typeface="Arial" charset="0"/>
            </a:endParaRPr>
          </a:p>
        </p:txBody>
      </p:sp>
      <p:sp>
        <p:nvSpPr>
          <p:cNvPr id="170" name="Rounded Rectangle 169"/>
          <p:cNvSpPr>
            <a:spLocks noChangeArrowheads="1"/>
          </p:cNvSpPr>
          <p:nvPr/>
        </p:nvSpPr>
        <p:spPr bwMode="auto">
          <a:xfrm>
            <a:off x="6638602" y="2579247"/>
            <a:ext cx="510271"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ET5 XXX</a:t>
            </a:r>
            <a:endParaRPr lang="en-US" sz="800" dirty="0">
              <a:solidFill>
                <a:srgbClr val="2E1252"/>
              </a:solidFill>
              <a:latin typeface="Arial" charset="0"/>
              <a:ea typeface="ＭＳ Ｐゴシック" pitchFamily="-65" charset="-128"/>
            </a:endParaRPr>
          </a:p>
        </p:txBody>
      </p:sp>
      <p:sp>
        <p:nvSpPr>
          <p:cNvPr id="171" name="Rounded Rectangle 170"/>
          <p:cNvSpPr>
            <a:spLocks noChangeArrowheads="1"/>
          </p:cNvSpPr>
          <p:nvPr/>
        </p:nvSpPr>
        <p:spPr bwMode="auto">
          <a:xfrm>
            <a:off x="6638602" y="2793561"/>
            <a:ext cx="510271"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ET6  ET7 </a:t>
            </a:r>
            <a:endParaRPr lang="en-US" sz="800" dirty="0">
              <a:solidFill>
                <a:srgbClr val="2E1252"/>
              </a:solidFill>
              <a:latin typeface="Arial" charset="0"/>
              <a:ea typeface="ＭＳ Ｐゴシック" pitchFamily="-65" charset="-128"/>
            </a:endParaRPr>
          </a:p>
        </p:txBody>
      </p:sp>
      <p:sp>
        <p:nvSpPr>
          <p:cNvPr id="178" name="Rounded Rectangle 177"/>
          <p:cNvSpPr>
            <a:spLocks noChangeArrowheads="1"/>
          </p:cNvSpPr>
          <p:nvPr/>
        </p:nvSpPr>
        <p:spPr bwMode="auto">
          <a:xfrm>
            <a:off x="7765165" y="2579247"/>
            <a:ext cx="510271"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EP5 XXX</a:t>
            </a:r>
            <a:endParaRPr lang="en-US" sz="800" dirty="0">
              <a:solidFill>
                <a:srgbClr val="2E1252"/>
              </a:solidFill>
              <a:latin typeface="Arial" charset="0"/>
              <a:ea typeface="ＭＳ Ｐゴシック" pitchFamily="-65" charset="-128"/>
            </a:endParaRPr>
          </a:p>
        </p:txBody>
      </p:sp>
      <p:sp>
        <p:nvSpPr>
          <p:cNvPr id="179" name="Rounded Rectangle 178"/>
          <p:cNvSpPr>
            <a:spLocks noChangeArrowheads="1"/>
          </p:cNvSpPr>
          <p:nvPr/>
        </p:nvSpPr>
        <p:spPr bwMode="auto">
          <a:xfrm>
            <a:off x="7765165" y="2793561"/>
            <a:ext cx="510271"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EP6 EP7 </a:t>
            </a:r>
            <a:endParaRPr lang="en-US" sz="800" dirty="0">
              <a:solidFill>
                <a:srgbClr val="2E1252"/>
              </a:solidFill>
              <a:latin typeface="Arial" charset="0"/>
              <a:ea typeface="ＭＳ Ｐゴシック" pitchFamily="-65" charset="-128"/>
            </a:endParaRPr>
          </a:p>
        </p:txBody>
      </p:sp>
      <p:cxnSp>
        <p:nvCxnSpPr>
          <p:cNvPr id="232" name="Elbow Connector 18"/>
          <p:cNvCxnSpPr>
            <a:cxnSpLocks noChangeShapeType="1"/>
            <a:stCxn id="237" idx="4"/>
            <a:endCxn id="169" idx="3"/>
          </p:cNvCxnSpPr>
          <p:nvPr/>
        </p:nvCxnSpPr>
        <p:spPr bwMode="auto">
          <a:xfrm flipV="1">
            <a:off x="6215076" y="3007875"/>
            <a:ext cx="1821669" cy="428628"/>
          </a:xfrm>
          <a:prstGeom prst="bentConnector2">
            <a:avLst/>
          </a:prstGeom>
          <a:noFill/>
          <a:ln w="28575">
            <a:solidFill>
              <a:srgbClr val="008000"/>
            </a:solidFill>
            <a:prstDash val="sysDot"/>
            <a:round/>
            <a:headEnd/>
            <a:tailEnd type="triangle" w="lg" len="sm"/>
          </a:ln>
        </p:spPr>
      </p:cxnSp>
      <p:sp>
        <p:nvSpPr>
          <p:cNvPr id="237" name="Can 236"/>
          <p:cNvSpPr/>
          <p:nvPr/>
        </p:nvSpPr>
        <p:spPr>
          <a:xfrm>
            <a:off x="5286380" y="3079313"/>
            <a:ext cx="928694" cy="714380"/>
          </a:xfrm>
          <a:prstGeom prst="can">
            <a:avLst>
              <a:gd name="adj" fmla="val 12667"/>
            </a:avLst>
          </a:prstGeom>
          <a:gradFill rotWithShape="1">
            <a:gsLst>
              <a:gs pos="0">
                <a:srgbClr val="EFEBF1"/>
              </a:gs>
              <a:gs pos="64999">
                <a:srgbClr val="D4CBD9"/>
              </a:gs>
              <a:gs pos="100000">
                <a:srgbClr val="C1B4CA"/>
              </a:gs>
            </a:gsLst>
            <a:lin ang="5400000" scaled="1"/>
          </a:gradFill>
          <a:ln w="9525">
            <a:solidFill>
              <a:srgbClr val="400054"/>
            </a:solidFill>
            <a:prstDash val="dash"/>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r>
              <a:rPr lang="en-US" sz="900" dirty="0" smtClean="0">
                <a:solidFill>
                  <a:srgbClr val="4E0064"/>
                </a:solidFill>
                <a:latin typeface="Arial" charset="0"/>
              </a:rPr>
              <a:t>eu</a:t>
            </a:r>
            <a:r>
              <a:rPr lang="en-US" sz="900" dirty="0" smtClean="0">
                <a:solidFill>
                  <a:srgbClr val="C00202"/>
                </a:solidFill>
                <a:latin typeface="Arial" charset="0"/>
              </a:rPr>
              <a:t>HR</a:t>
            </a:r>
            <a:r>
              <a:rPr lang="en-US" sz="900" dirty="0" smtClean="0">
                <a:solidFill>
                  <a:srgbClr val="4E0064"/>
                </a:solidFill>
                <a:latin typeface="Arial" charset="0"/>
              </a:rPr>
              <a:t>eka EE5</a:t>
            </a:r>
            <a:endParaRPr lang="en-US" sz="900" dirty="0">
              <a:solidFill>
                <a:srgbClr val="C00202"/>
              </a:solidFill>
              <a:latin typeface="Arial" charset="0"/>
            </a:endParaRPr>
          </a:p>
        </p:txBody>
      </p:sp>
      <p:sp>
        <p:nvSpPr>
          <p:cNvPr id="238" name="Rounded Rectangle 237"/>
          <p:cNvSpPr>
            <a:spLocks noChangeArrowheads="1"/>
          </p:cNvSpPr>
          <p:nvPr/>
        </p:nvSpPr>
        <p:spPr bwMode="auto">
          <a:xfrm>
            <a:off x="5495594" y="3365067"/>
            <a:ext cx="510271" cy="153081"/>
          </a:xfrm>
          <a:prstGeom prst="roundRect">
            <a:avLst>
              <a:gd name="adj" fmla="val 9634"/>
            </a:avLst>
          </a:prstGeom>
          <a:solidFill>
            <a:schemeClr val="bg1"/>
          </a:solidFill>
          <a:ln w="9525">
            <a:solidFill>
              <a:srgbClr val="A6A6A6"/>
            </a:solidFill>
            <a:prstDash val="dash"/>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ED5 XXX</a:t>
            </a:r>
            <a:endParaRPr lang="en-US" sz="800" dirty="0">
              <a:solidFill>
                <a:srgbClr val="2E1252"/>
              </a:solidFill>
              <a:latin typeface="Arial" charset="0"/>
              <a:ea typeface="ＭＳ Ｐゴシック" pitchFamily="-65" charset="-128"/>
            </a:endParaRPr>
          </a:p>
        </p:txBody>
      </p:sp>
      <p:sp>
        <p:nvSpPr>
          <p:cNvPr id="242" name="Rounded Rectangle 241"/>
          <p:cNvSpPr>
            <a:spLocks noChangeArrowheads="1"/>
          </p:cNvSpPr>
          <p:nvPr/>
        </p:nvSpPr>
        <p:spPr bwMode="auto">
          <a:xfrm>
            <a:off x="5495594" y="3579379"/>
            <a:ext cx="510271" cy="142876"/>
          </a:xfrm>
          <a:prstGeom prst="roundRect">
            <a:avLst>
              <a:gd name="adj" fmla="val 9634"/>
            </a:avLst>
          </a:prstGeom>
          <a:solidFill>
            <a:schemeClr val="bg1"/>
          </a:solidFill>
          <a:ln w="9525">
            <a:solidFill>
              <a:srgbClr val="A6A6A6"/>
            </a:solidFill>
            <a:prstDash val="dash"/>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ED5 YYY</a:t>
            </a:r>
            <a:endParaRPr lang="en-US" sz="800" dirty="0">
              <a:solidFill>
                <a:srgbClr val="2E1252"/>
              </a:solidFill>
              <a:latin typeface="Arial" charset="0"/>
              <a:ea typeface="ＭＳ Ｐゴシック" pitchFamily="-65" charset="-128"/>
            </a:endParaRPr>
          </a:p>
        </p:txBody>
      </p:sp>
      <p:sp>
        <p:nvSpPr>
          <p:cNvPr id="298" name="Can 297"/>
          <p:cNvSpPr/>
          <p:nvPr/>
        </p:nvSpPr>
        <p:spPr>
          <a:xfrm>
            <a:off x="5286380" y="4780220"/>
            <a:ext cx="928694" cy="500066"/>
          </a:xfrm>
          <a:prstGeom prst="can">
            <a:avLst>
              <a:gd name="adj" fmla="val 21902"/>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r>
              <a:rPr lang="en-US" sz="900" dirty="0" smtClean="0">
                <a:solidFill>
                  <a:srgbClr val="4E0064"/>
                </a:solidFill>
                <a:latin typeface="Arial" charset="0"/>
              </a:rPr>
              <a:t>eu</a:t>
            </a:r>
            <a:r>
              <a:rPr lang="en-US" sz="900" dirty="0" smtClean="0">
                <a:solidFill>
                  <a:srgbClr val="C00202"/>
                </a:solidFill>
                <a:latin typeface="Arial" charset="0"/>
              </a:rPr>
              <a:t>HR</a:t>
            </a:r>
            <a:r>
              <a:rPr lang="en-US" sz="900" dirty="0" smtClean="0">
                <a:solidFill>
                  <a:srgbClr val="4E0064"/>
                </a:solidFill>
                <a:latin typeface="Arial" charset="0"/>
              </a:rPr>
              <a:t>eka EDM</a:t>
            </a:r>
            <a:endParaRPr lang="en-US" sz="900" dirty="0">
              <a:solidFill>
                <a:srgbClr val="C00202"/>
              </a:solidFill>
              <a:latin typeface="Arial" charset="0"/>
            </a:endParaRPr>
          </a:p>
        </p:txBody>
      </p:sp>
      <p:sp>
        <p:nvSpPr>
          <p:cNvPr id="253" name="Rounded Rectangle 252"/>
          <p:cNvSpPr>
            <a:spLocks noChangeArrowheads="1"/>
          </p:cNvSpPr>
          <p:nvPr/>
        </p:nvSpPr>
        <p:spPr bwMode="auto">
          <a:xfrm>
            <a:off x="5495594" y="5070940"/>
            <a:ext cx="510271"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a:solidFill>
                  <a:srgbClr val="2E1252"/>
                </a:solidFill>
                <a:latin typeface="Arial" charset="0"/>
                <a:ea typeface="ＭＳ Ｐゴシック" pitchFamily="-65" charset="-128"/>
              </a:rPr>
              <a:t>Demo M</a:t>
            </a:r>
          </a:p>
        </p:txBody>
      </p:sp>
      <p:sp>
        <p:nvSpPr>
          <p:cNvPr id="254" name="Rounded Rectangle 253"/>
          <p:cNvSpPr>
            <a:spLocks noChangeArrowheads="1"/>
          </p:cNvSpPr>
          <p:nvPr/>
        </p:nvSpPr>
        <p:spPr bwMode="auto">
          <a:xfrm>
            <a:off x="6638602" y="5070940"/>
            <a:ext cx="510271"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a:solidFill>
                  <a:srgbClr val="2E1252"/>
                </a:solidFill>
                <a:latin typeface="Arial" charset="0"/>
                <a:ea typeface="ＭＳ Ｐゴシック" pitchFamily="-65" charset="-128"/>
              </a:rPr>
              <a:t>Demo </a:t>
            </a:r>
            <a:r>
              <a:rPr lang="en-US" sz="800" dirty="0" smtClean="0">
                <a:solidFill>
                  <a:srgbClr val="2E1252"/>
                </a:solidFill>
                <a:latin typeface="Arial" charset="0"/>
                <a:ea typeface="ＭＳ Ｐゴシック" pitchFamily="-65" charset="-128"/>
              </a:rPr>
              <a:t>S</a:t>
            </a:r>
            <a:endParaRPr lang="en-US" sz="800" dirty="0">
              <a:solidFill>
                <a:srgbClr val="2E1252"/>
              </a:solidFill>
              <a:latin typeface="Arial" charset="0"/>
              <a:ea typeface="ＭＳ Ｐゴシック" pitchFamily="-65" charset="-128"/>
            </a:endParaRPr>
          </a:p>
        </p:txBody>
      </p:sp>
      <p:cxnSp>
        <p:nvCxnSpPr>
          <p:cNvPr id="230" name="Elbow Connector 18"/>
          <p:cNvCxnSpPr>
            <a:cxnSpLocks noChangeShapeType="1"/>
            <a:stCxn id="191" idx="1"/>
            <a:endCxn id="217" idx="1"/>
          </p:cNvCxnSpPr>
          <p:nvPr/>
        </p:nvCxnSpPr>
        <p:spPr bwMode="auto">
          <a:xfrm rot="10800000" flipV="1">
            <a:off x="3103000" y="4054015"/>
            <a:ext cx="176896" cy="1089498"/>
          </a:xfrm>
          <a:prstGeom prst="bentConnector3">
            <a:avLst>
              <a:gd name="adj1" fmla="val 229228"/>
            </a:avLst>
          </a:prstGeom>
          <a:noFill/>
          <a:ln w="28575">
            <a:solidFill>
              <a:srgbClr val="2E1252"/>
            </a:solidFill>
            <a:round/>
            <a:headEnd/>
            <a:tailEnd type="triangle" w="lg" len="sm"/>
          </a:ln>
        </p:spPr>
      </p:cxnSp>
      <p:cxnSp>
        <p:nvCxnSpPr>
          <p:cNvPr id="311" name="Straight Arrow Connector 310"/>
          <p:cNvCxnSpPr>
            <a:stCxn id="157" idx="3"/>
            <a:endCxn id="158" idx="1"/>
          </p:cNvCxnSpPr>
          <p:nvPr/>
        </p:nvCxnSpPr>
        <p:spPr>
          <a:xfrm>
            <a:off x="6005864" y="5817529"/>
            <a:ext cx="632737" cy="1588"/>
          </a:xfrm>
          <a:prstGeom prst="straightConnector1">
            <a:avLst/>
          </a:prstGeom>
          <a:noFill/>
          <a:ln w="28575">
            <a:solidFill>
              <a:srgbClr val="2E1252"/>
            </a:solidFill>
            <a:round/>
            <a:headEnd/>
            <a:tailEnd type="triangle" w="lg" len="sm"/>
          </a:ln>
        </p:spPr>
      </p:cxnSp>
      <p:cxnSp>
        <p:nvCxnSpPr>
          <p:cNvPr id="322" name="Elbow Connector 52"/>
          <p:cNvCxnSpPr>
            <a:cxnSpLocks noChangeShapeType="1"/>
            <a:stCxn id="253" idx="3"/>
            <a:endCxn id="254" idx="1"/>
          </p:cNvCxnSpPr>
          <p:nvPr/>
        </p:nvCxnSpPr>
        <p:spPr bwMode="auto">
          <a:xfrm>
            <a:off x="6005864" y="5142945"/>
            <a:ext cx="632737" cy="1588"/>
          </a:xfrm>
          <a:prstGeom prst="bentConnector3">
            <a:avLst>
              <a:gd name="adj1" fmla="val 50000"/>
            </a:avLst>
          </a:prstGeom>
          <a:noFill/>
          <a:ln w="28575">
            <a:solidFill>
              <a:srgbClr val="2E1252"/>
            </a:solidFill>
            <a:round/>
            <a:headEnd/>
            <a:tailEnd type="triangle" w="lg" len="sm"/>
          </a:ln>
        </p:spPr>
      </p:cxnSp>
      <p:cxnSp>
        <p:nvCxnSpPr>
          <p:cNvPr id="107" name="Elbow Connector 18"/>
          <p:cNvCxnSpPr>
            <a:cxnSpLocks noChangeShapeType="1"/>
            <a:stCxn id="241" idx="3"/>
            <a:endCxn id="190" idx="1"/>
          </p:cNvCxnSpPr>
          <p:nvPr/>
        </p:nvCxnSpPr>
        <p:spPr bwMode="auto">
          <a:xfrm flipV="1">
            <a:off x="2689695" y="1620733"/>
            <a:ext cx="2474222" cy="3924896"/>
          </a:xfrm>
          <a:prstGeom prst="bentConnector3">
            <a:avLst>
              <a:gd name="adj1" fmla="val 88084"/>
            </a:avLst>
          </a:prstGeom>
          <a:noFill/>
          <a:ln w="28575">
            <a:solidFill>
              <a:srgbClr val="FF0000"/>
            </a:solidFill>
            <a:round/>
            <a:headEnd/>
            <a:tailEnd type="triangle" w="lg" len="sm"/>
          </a:ln>
        </p:spPr>
      </p:cxnSp>
      <p:cxnSp>
        <p:nvCxnSpPr>
          <p:cNvPr id="273" name="Elbow Connector 18"/>
          <p:cNvCxnSpPr>
            <a:cxnSpLocks noChangeShapeType="1"/>
            <a:stCxn id="191" idx="1"/>
            <a:endCxn id="268" idx="1"/>
          </p:cNvCxnSpPr>
          <p:nvPr/>
        </p:nvCxnSpPr>
        <p:spPr bwMode="auto">
          <a:xfrm rot="10800000" flipV="1">
            <a:off x="3103093" y="4054017"/>
            <a:ext cx="176802" cy="362849"/>
          </a:xfrm>
          <a:prstGeom prst="bentConnector3">
            <a:avLst>
              <a:gd name="adj1" fmla="val 174583"/>
            </a:avLst>
          </a:prstGeom>
          <a:noFill/>
          <a:ln w="28575">
            <a:solidFill>
              <a:srgbClr val="008000"/>
            </a:solidFill>
            <a:round/>
            <a:headEnd/>
            <a:tailEnd type="triangle" w="lg" len="sm"/>
          </a:ln>
        </p:spPr>
      </p:cxnSp>
      <p:cxnSp>
        <p:nvCxnSpPr>
          <p:cNvPr id="167" name="Straight Arrow Connector 166"/>
          <p:cNvCxnSpPr/>
          <p:nvPr/>
        </p:nvCxnSpPr>
        <p:spPr>
          <a:xfrm>
            <a:off x="714348" y="6213495"/>
            <a:ext cx="214314" cy="1588"/>
          </a:xfrm>
          <a:prstGeom prst="straightConnector1">
            <a:avLst/>
          </a:prstGeom>
          <a:noFill/>
          <a:ln w="28575">
            <a:solidFill>
              <a:srgbClr val="008000"/>
            </a:solidFill>
            <a:round/>
            <a:headEnd/>
            <a:tailEnd type="triangle" w="lg" len="sm"/>
          </a:ln>
        </p:spPr>
      </p:cxnSp>
      <p:cxnSp>
        <p:nvCxnSpPr>
          <p:cNvPr id="173" name="Straight Arrow Connector 172"/>
          <p:cNvCxnSpPr/>
          <p:nvPr/>
        </p:nvCxnSpPr>
        <p:spPr>
          <a:xfrm>
            <a:off x="714348" y="6070618"/>
            <a:ext cx="214314" cy="1588"/>
          </a:xfrm>
          <a:prstGeom prst="straightConnector1">
            <a:avLst/>
          </a:prstGeom>
          <a:noFill/>
          <a:ln w="28575">
            <a:solidFill>
              <a:srgbClr val="2E1252"/>
            </a:solidFill>
            <a:round/>
            <a:headEnd/>
            <a:tailEnd type="triangle" w="lg" len="sm"/>
          </a:ln>
        </p:spPr>
      </p:cxnSp>
      <p:sp>
        <p:nvSpPr>
          <p:cNvPr id="175" name="Rectangle 174"/>
          <p:cNvSpPr/>
          <p:nvPr/>
        </p:nvSpPr>
        <p:spPr>
          <a:xfrm>
            <a:off x="857224" y="6111739"/>
            <a:ext cx="2683704" cy="246201"/>
          </a:xfrm>
          <a:prstGeom prst="rect">
            <a:avLst/>
          </a:prstGeom>
        </p:spPr>
        <p:txBody>
          <a:bodyPr wrap="none" lIns="91418" tIns="45710" rIns="91418" bIns="45710">
            <a:spAutoFit/>
          </a:bodyPr>
          <a:lstStyle/>
          <a:p>
            <a:r>
              <a:rPr lang="en-US" sz="1000" dirty="0" smtClean="0">
                <a:solidFill>
                  <a:srgbClr val="008000"/>
                </a:solidFill>
                <a:sym typeface="Wingdings" pitchFamily="2" charset="2"/>
              </a:rPr>
              <a:t>Processed by Global AMO Deployment Team</a:t>
            </a:r>
            <a:endParaRPr lang="en-US" sz="1000" dirty="0">
              <a:solidFill>
                <a:srgbClr val="008000"/>
              </a:solidFill>
            </a:endParaRPr>
          </a:p>
        </p:txBody>
      </p:sp>
      <p:sp>
        <p:nvSpPr>
          <p:cNvPr id="176" name="Rectangle 175"/>
          <p:cNvSpPr/>
          <p:nvPr/>
        </p:nvSpPr>
        <p:spPr>
          <a:xfrm>
            <a:off x="857226" y="5968863"/>
            <a:ext cx="2084180" cy="246201"/>
          </a:xfrm>
          <a:prstGeom prst="rect">
            <a:avLst/>
          </a:prstGeom>
        </p:spPr>
        <p:txBody>
          <a:bodyPr wrap="none" lIns="91418" tIns="45710" rIns="91418" bIns="45710">
            <a:spAutoFit/>
          </a:bodyPr>
          <a:lstStyle/>
          <a:p>
            <a:r>
              <a:rPr lang="en-US" sz="1000" dirty="0" smtClean="0">
                <a:solidFill>
                  <a:srgbClr val="42145F"/>
                </a:solidFill>
                <a:sym typeface="Wingdings" pitchFamily="2" charset="2"/>
              </a:rPr>
              <a:t>Processed by euHReka Operations</a:t>
            </a:r>
          </a:p>
        </p:txBody>
      </p:sp>
      <p:sp>
        <p:nvSpPr>
          <p:cNvPr id="294" name="Rounded Rectangle 293"/>
          <p:cNvSpPr>
            <a:spLocks noChangeArrowheads="1"/>
          </p:cNvSpPr>
          <p:nvPr/>
        </p:nvSpPr>
        <p:spPr bwMode="auto">
          <a:xfrm>
            <a:off x="5495594" y="4296463"/>
            <a:ext cx="510271" cy="153081"/>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EQC 300</a:t>
            </a:r>
            <a:endParaRPr lang="en-US" sz="800" dirty="0">
              <a:solidFill>
                <a:srgbClr val="2E1252"/>
              </a:solidFill>
              <a:latin typeface="Arial" charset="0"/>
              <a:ea typeface="ＭＳ Ｐゴシック" pitchFamily="-65" charset="-128"/>
            </a:endParaRPr>
          </a:p>
        </p:txBody>
      </p:sp>
      <p:sp>
        <p:nvSpPr>
          <p:cNvPr id="131" name="Rounded Rectangle 130"/>
          <p:cNvSpPr>
            <a:spLocks noChangeArrowheads="1"/>
          </p:cNvSpPr>
          <p:nvPr/>
        </p:nvSpPr>
        <p:spPr bwMode="auto">
          <a:xfrm>
            <a:off x="5143505" y="6188084"/>
            <a:ext cx="3500462" cy="214314"/>
          </a:xfrm>
          <a:prstGeom prst="roundRect">
            <a:avLst>
              <a:gd name="adj" fmla="val 9634"/>
            </a:avLst>
          </a:prstGeom>
          <a:gradFill>
            <a:gsLst>
              <a:gs pos="0">
                <a:srgbClr val="7030A0"/>
              </a:gs>
              <a:gs pos="51000">
                <a:srgbClr val="7030A0">
                  <a:alpha val="65000"/>
                </a:srgbClr>
              </a:gs>
              <a:gs pos="100000">
                <a:srgbClr val="7030A0"/>
              </a:gs>
            </a:gsLst>
            <a:lin ang="5400000" scaled="0"/>
          </a:gradFill>
          <a:ln w="9525">
            <a:solidFill>
              <a:schemeClr val="accent4">
                <a:lumMod val="90000"/>
                <a:lumOff val="10000"/>
              </a:schemeClr>
            </a:solidFill>
            <a:round/>
            <a:headEnd/>
            <a:tailEnd/>
          </a:ln>
          <a:effectLst>
            <a:outerShdw dist="23000" dir="5400000" rotWithShape="0">
              <a:srgbClr val="808080">
                <a:alpha val="34998"/>
              </a:srgbClr>
            </a:outerShdw>
          </a:effectLst>
        </p:spPr>
        <p:txBody>
          <a:bodyPr lIns="65267" tIns="32634" rIns="65267" bIns="32634"/>
          <a:lstStyle/>
          <a:p>
            <a:pPr>
              <a:defRPr/>
            </a:pPr>
            <a:r>
              <a:rPr lang="en-US" sz="800" dirty="0" smtClean="0">
                <a:solidFill>
                  <a:srgbClr val="FFFFFF"/>
                </a:solidFill>
                <a:latin typeface="Arial" charset="0"/>
                <a:ea typeface="ＭＳ Ｐゴシック" pitchFamily="-65" charset="-128"/>
              </a:rPr>
              <a:t>		                   	               EFR n.nn / ECC n.nn</a:t>
            </a:r>
          </a:p>
        </p:txBody>
      </p:sp>
      <p:sp>
        <p:nvSpPr>
          <p:cNvPr id="132" name="Rounded Rectangle 131"/>
          <p:cNvSpPr>
            <a:spLocks noChangeArrowheads="1"/>
          </p:cNvSpPr>
          <p:nvPr/>
        </p:nvSpPr>
        <p:spPr bwMode="auto">
          <a:xfrm>
            <a:off x="5495594" y="6223236"/>
            <a:ext cx="510271"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Dnn EOP</a:t>
            </a:r>
            <a:endParaRPr lang="en-US" sz="800" dirty="0">
              <a:solidFill>
                <a:srgbClr val="2E1252"/>
              </a:solidFill>
              <a:latin typeface="Arial" charset="0"/>
              <a:ea typeface="ＭＳ Ｐゴシック" pitchFamily="-65" charset="-128"/>
            </a:endParaRPr>
          </a:p>
        </p:txBody>
      </p:sp>
      <p:sp>
        <p:nvSpPr>
          <p:cNvPr id="133" name="Rounded Rectangle 132"/>
          <p:cNvSpPr>
            <a:spLocks noChangeArrowheads="1"/>
          </p:cNvSpPr>
          <p:nvPr/>
        </p:nvSpPr>
        <p:spPr bwMode="auto">
          <a:xfrm>
            <a:off x="6638602" y="6223236"/>
            <a:ext cx="510271"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Tnn EOP</a:t>
            </a:r>
            <a:endParaRPr lang="en-US" sz="800" dirty="0">
              <a:solidFill>
                <a:srgbClr val="2E1252"/>
              </a:solidFill>
              <a:latin typeface="Arial" charset="0"/>
              <a:ea typeface="ＭＳ Ｐゴシック" pitchFamily="-65" charset="-128"/>
            </a:endParaRPr>
          </a:p>
        </p:txBody>
      </p:sp>
      <p:cxnSp>
        <p:nvCxnSpPr>
          <p:cNvPr id="134" name="Straight Arrow Connector 133"/>
          <p:cNvCxnSpPr>
            <a:stCxn id="132" idx="3"/>
            <a:endCxn id="133" idx="1"/>
          </p:cNvCxnSpPr>
          <p:nvPr/>
        </p:nvCxnSpPr>
        <p:spPr>
          <a:xfrm>
            <a:off x="6005864" y="6295242"/>
            <a:ext cx="632737" cy="1588"/>
          </a:xfrm>
          <a:prstGeom prst="straightConnector1">
            <a:avLst/>
          </a:prstGeom>
          <a:noFill/>
          <a:ln w="28575">
            <a:solidFill>
              <a:srgbClr val="2E1252"/>
            </a:solidFill>
            <a:round/>
            <a:headEnd/>
            <a:tailEnd type="triangle" w="lg" len="sm"/>
          </a:ln>
        </p:spPr>
      </p:cxnSp>
      <p:cxnSp>
        <p:nvCxnSpPr>
          <p:cNvPr id="144" name="Straight Arrow Connector 143"/>
          <p:cNvCxnSpPr/>
          <p:nvPr/>
        </p:nvCxnSpPr>
        <p:spPr>
          <a:xfrm>
            <a:off x="714348" y="6356370"/>
            <a:ext cx="214314" cy="1588"/>
          </a:xfrm>
          <a:prstGeom prst="straightConnector1">
            <a:avLst/>
          </a:prstGeom>
          <a:noFill/>
          <a:ln w="28575">
            <a:solidFill>
              <a:srgbClr val="2E1252"/>
            </a:solidFill>
            <a:prstDash val="sysDash"/>
            <a:round/>
            <a:headEnd/>
            <a:tailEnd type="triangle" w="lg" len="sm"/>
          </a:ln>
        </p:spPr>
      </p:cxnSp>
      <p:sp>
        <p:nvSpPr>
          <p:cNvPr id="145" name="Rectangle 144"/>
          <p:cNvSpPr/>
          <p:nvPr/>
        </p:nvSpPr>
        <p:spPr>
          <a:xfrm>
            <a:off x="857224" y="6254615"/>
            <a:ext cx="2480122" cy="246201"/>
          </a:xfrm>
          <a:prstGeom prst="rect">
            <a:avLst/>
          </a:prstGeom>
        </p:spPr>
        <p:txBody>
          <a:bodyPr wrap="none" lIns="91418" tIns="45710" rIns="91418" bIns="45710">
            <a:spAutoFit/>
          </a:bodyPr>
          <a:lstStyle/>
          <a:p>
            <a:r>
              <a:rPr lang="en-US" sz="1000" dirty="0" smtClean="0">
                <a:solidFill>
                  <a:srgbClr val="42145F"/>
                </a:solidFill>
                <a:sym typeface="Wingdings" pitchFamily="2" charset="2"/>
              </a:rPr>
              <a:t>Processed by euHReka EOP Maintenance</a:t>
            </a:r>
          </a:p>
        </p:txBody>
      </p:sp>
      <p:sp>
        <p:nvSpPr>
          <p:cNvPr id="146" name="TextBox 145"/>
          <p:cNvSpPr txBox="1"/>
          <p:nvPr/>
        </p:nvSpPr>
        <p:spPr>
          <a:xfrm>
            <a:off x="714350" y="1148094"/>
            <a:ext cx="1357321" cy="142896"/>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900" dirty="0" smtClean="0">
                <a:solidFill>
                  <a:srgbClr val="4E0064"/>
                </a:solidFill>
                <a:latin typeface="Arial" charset="0"/>
              </a:rPr>
              <a:t>Tower</a:t>
            </a:r>
          </a:p>
        </p:txBody>
      </p:sp>
      <p:sp>
        <p:nvSpPr>
          <p:cNvPr id="147" name="TextBox 146"/>
          <p:cNvSpPr txBox="1"/>
          <p:nvPr/>
        </p:nvSpPr>
        <p:spPr>
          <a:xfrm>
            <a:off x="2786052" y="1148944"/>
            <a:ext cx="1357321" cy="142896"/>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900" dirty="0" smtClean="0">
                <a:solidFill>
                  <a:srgbClr val="4E0064"/>
                </a:solidFill>
                <a:latin typeface="Arial" charset="0"/>
              </a:rPr>
              <a:t>Tower</a:t>
            </a:r>
          </a:p>
        </p:txBody>
      </p:sp>
      <p:sp>
        <p:nvSpPr>
          <p:cNvPr id="148" name="TextBox 147"/>
          <p:cNvSpPr txBox="1"/>
          <p:nvPr/>
        </p:nvSpPr>
        <p:spPr>
          <a:xfrm>
            <a:off x="714350" y="3078604"/>
            <a:ext cx="1357321" cy="142896"/>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900" dirty="0" smtClean="0">
                <a:solidFill>
                  <a:srgbClr val="4E0064"/>
                </a:solidFill>
                <a:latin typeface="Arial" charset="0"/>
              </a:rPr>
              <a:t>Tower</a:t>
            </a:r>
          </a:p>
        </p:txBody>
      </p:sp>
      <p:sp>
        <p:nvSpPr>
          <p:cNvPr id="149" name="TextBox 148"/>
          <p:cNvSpPr txBox="1"/>
          <p:nvPr/>
        </p:nvSpPr>
        <p:spPr>
          <a:xfrm>
            <a:off x="2786052" y="3078604"/>
            <a:ext cx="1357321" cy="142896"/>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900" dirty="0" smtClean="0">
                <a:solidFill>
                  <a:srgbClr val="4E0064"/>
                </a:solidFill>
                <a:latin typeface="Arial" charset="0"/>
              </a:rPr>
              <a:t>Tower</a:t>
            </a:r>
          </a:p>
        </p:txBody>
      </p:sp>
      <p:sp>
        <p:nvSpPr>
          <p:cNvPr id="151" name="TextBox 150"/>
          <p:cNvSpPr txBox="1"/>
          <p:nvPr/>
        </p:nvSpPr>
        <p:spPr>
          <a:xfrm>
            <a:off x="5286381" y="2295238"/>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Tower</a:t>
            </a:r>
          </a:p>
        </p:txBody>
      </p:sp>
      <p:sp>
        <p:nvSpPr>
          <p:cNvPr id="153" name="TextBox 152"/>
          <p:cNvSpPr txBox="1"/>
          <p:nvPr/>
        </p:nvSpPr>
        <p:spPr>
          <a:xfrm>
            <a:off x="6429388" y="2297362"/>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Tower</a:t>
            </a:r>
          </a:p>
        </p:txBody>
      </p:sp>
      <p:sp>
        <p:nvSpPr>
          <p:cNvPr id="154" name="TextBox 153"/>
          <p:cNvSpPr txBox="1"/>
          <p:nvPr/>
        </p:nvSpPr>
        <p:spPr>
          <a:xfrm>
            <a:off x="7572396" y="2296511"/>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Tower</a:t>
            </a:r>
          </a:p>
        </p:txBody>
      </p:sp>
      <p:sp>
        <p:nvSpPr>
          <p:cNvPr id="155" name="TextBox 154"/>
          <p:cNvSpPr txBox="1"/>
          <p:nvPr/>
        </p:nvSpPr>
        <p:spPr>
          <a:xfrm>
            <a:off x="5286380" y="4786125"/>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Tower</a:t>
            </a:r>
          </a:p>
        </p:txBody>
      </p:sp>
      <p:sp>
        <p:nvSpPr>
          <p:cNvPr id="160" name="TextBox 159"/>
          <p:cNvSpPr txBox="1"/>
          <p:nvPr/>
        </p:nvSpPr>
        <p:spPr>
          <a:xfrm>
            <a:off x="6429388" y="4793238"/>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Tower</a:t>
            </a:r>
          </a:p>
        </p:txBody>
      </p:sp>
      <p:sp>
        <p:nvSpPr>
          <p:cNvPr id="172" name="TextBox 171"/>
          <p:cNvSpPr txBox="1"/>
          <p:nvPr/>
        </p:nvSpPr>
        <p:spPr>
          <a:xfrm>
            <a:off x="5286380" y="4017855"/>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Tower</a:t>
            </a:r>
          </a:p>
        </p:txBody>
      </p:sp>
      <p:sp>
        <p:nvSpPr>
          <p:cNvPr id="122" name="Rounded Rectangle 121"/>
          <p:cNvSpPr>
            <a:spLocks noChangeArrowheads="1"/>
          </p:cNvSpPr>
          <p:nvPr/>
        </p:nvSpPr>
        <p:spPr bwMode="auto">
          <a:xfrm>
            <a:off x="5143505" y="5947527"/>
            <a:ext cx="3500462" cy="214314"/>
          </a:xfrm>
          <a:prstGeom prst="roundRect">
            <a:avLst>
              <a:gd name="adj" fmla="val 9634"/>
            </a:avLst>
          </a:prstGeom>
          <a:gradFill>
            <a:gsLst>
              <a:gs pos="0">
                <a:srgbClr val="7030A0"/>
              </a:gs>
              <a:gs pos="51000">
                <a:srgbClr val="7030A0">
                  <a:alpha val="65000"/>
                </a:srgbClr>
              </a:gs>
              <a:gs pos="100000">
                <a:srgbClr val="7030A0"/>
              </a:gs>
            </a:gsLst>
            <a:lin ang="5400000" scaled="0"/>
          </a:gradFill>
          <a:ln w="9525">
            <a:solidFill>
              <a:schemeClr val="accent4">
                <a:lumMod val="90000"/>
                <a:lumOff val="10000"/>
              </a:schemeClr>
            </a:solidFill>
            <a:round/>
            <a:headEnd/>
            <a:tailEnd/>
          </a:ln>
          <a:effectLst>
            <a:outerShdw dist="23000" dir="5400000" rotWithShape="0">
              <a:srgbClr val="808080">
                <a:alpha val="34998"/>
              </a:srgbClr>
            </a:outerShdw>
          </a:effectLst>
        </p:spPr>
        <p:txBody>
          <a:bodyPr lIns="65267" tIns="32634" rIns="65267" bIns="32634"/>
          <a:lstStyle/>
          <a:p>
            <a:pPr>
              <a:defRPr/>
            </a:pPr>
            <a:r>
              <a:rPr lang="en-US" sz="800" dirty="0" smtClean="0">
                <a:solidFill>
                  <a:srgbClr val="FFFFFF"/>
                </a:solidFill>
                <a:latin typeface="Arial" charset="0"/>
                <a:ea typeface="ＭＳ Ｐゴシック" pitchFamily="-65" charset="-128"/>
              </a:rPr>
              <a:t>		                                       EFR 2.06 / ECC 6.04</a:t>
            </a:r>
          </a:p>
        </p:txBody>
      </p:sp>
      <p:sp>
        <p:nvSpPr>
          <p:cNvPr id="123" name="Rounded Rectangle 122"/>
          <p:cNvSpPr>
            <a:spLocks noChangeArrowheads="1"/>
          </p:cNvSpPr>
          <p:nvPr/>
        </p:nvSpPr>
        <p:spPr bwMode="auto">
          <a:xfrm>
            <a:off x="5491703" y="5982679"/>
            <a:ext cx="510271"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D01 EOP</a:t>
            </a:r>
            <a:endParaRPr lang="en-US" sz="800" dirty="0">
              <a:solidFill>
                <a:srgbClr val="2E1252"/>
              </a:solidFill>
              <a:latin typeface="Arial" charset="0"/>
              <a:ea typeface="ＭＳ Ｐゴシック" pitchFamily="-65" charset="-128"/>
            </a:endParaRPr>
          </a:p>
        </p:txBody>
      </p:sp>
      <p:sp>
        <p:nvSpPr>
          <p:cNvPr id="124" name="Rounded Rectangle 123"/>
          <p:cNvSpPr>
            <a:spLocks noChangeArrowheads="1"/>
          </p:cNvSpPr>
          <p:nvPr/>
        </p:nvSpPr>
        <p:spPr bwMode="auto">
          <a:xfrm>
            <a:off x="6634711" y="5982679"/>
            <a:ext cx="510271"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T01 EOP</a:t>
            </a:r>
            <a:endParaRPr lang="en-US" sz="800" dirty="0">
              <a:solidFill>
                <a:srgbClr val="2E1252"/>
              </a:solidFill>
              <a:latin typeface="Arial" charset="0"/>
              <a:ea typeface="ＭＳ Ｐゴシック" pitchFamily="-65" charset="-128"/>
            </a:endParaRPr>
          </a:p>
        </p:txBody>
      </p:sp>
      <p:cxnSp>
        <p:nvCxnSpPr>
          <p:cNvPr id="125" name="Straight Arrow Connector 124"/>
          <p:cNvCxnSpPr>
            <a:stCxn id="123" idx="3"/>
            <a:endCxn id="124" idx="1"/>
          </p:cNvCxnSpPr>
          <p:nvPr/>
        </p:nvCxnSpPr>
        <p:spPr>
          <a:xfrm>
            <a:off x="6001974" y="6054685"/>
            <a:ext cx="632737" cy="1588"/>
          </a:xfrm>
          <a:prstGeom prst="straightConnector1">
            <a:avLst/>
          </a:prstGeom>
          <a:noFill/>
          <a:ln w="28575">
            <a:solidFill>
              <a:srgbClr val="2E1252"/>
            </a:solidFill>
            <a:round/>
            <a:headEnd/>
            <a:tailEnd type="triangle" w="lg" len="sm"/>
          </a:ln>
        </p:spPr>
      </p:cxnSp>
      <p:sp>
        <p:nvSpPr>
          <p:cNvPr id="156" name="Can 155"/>
          <p:cNvSpPr/>
          <p:nvPr/>
        </p:nvSpPr>
        <p:spPr>
          <a:xfrm>
            <a:off x="5286380" y="1521310"/>
            <a:ext cx="928694" cy="342869"/>
          </a:xfrm>
          <a:prstGeom prst="can">
            <a:avLst>
              <a:gd name="adj" fmla="val 33696"/>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endParaRPr lang="en-US" sz="900" dirty="0">
              <a:solidFill>
                <a:srgbClr val="C00202"/>
              </a:solidFill>
              <a:latin typeface="Arial" charset="0"/>
            </a:endParaRPr>
          </a:p>
        </p:txBody>
      </p:sp>
      <p:sp>
        <p:nvSpPr>
          <p:cNvPr id="168" name="TextBox 167"/>
          <p:cNvSpPr txBox="1"/>
          <p:nvPr/>
        </p:nvSpPr>
        <p:spPr>
          <a:xfrm>
            <a:off x="5286380" y="1530926"/>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Tower</a:t>
            </a:r>
          </a:p>
        </p:txBody>
      </p:sp>
      <p:sp>
        <p:nvSpPr>
          <p:cNvPr id="192" name="Rounded Rectangle 191"/>
          <p:cNvSpPr>
            <a:spLocks noChangeArrowheads="1"/>
          </p:cNvSpPr>
          <p:nvPr/>
        </p:nvSpPr>
        <p:spPr bwMode="auto">
          <a:xfrm>
            <a:off x="5495592" y="1675511"/>
            <a:ext cx="511408"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DEV ZZZ</a:t>
            </a:r>
            <a:endParaRPr lang="en-US" sz="800" dirty="0">
              <a:solidFill>
                <a:srgbClr val="2E1252"/>
              </a:solidFill>
              <a:latin typeface="Arial" charset="0"/>
              <a:ea typeface="ＭＳ Ｐゴシック" pitchFamily="-65" charset="-128"/>
            </a:endParaRPr>
          </a:p>
        </p:txBody>
      </p:sp>
      <p:sp>
        <p:nvSpPr>
          <p:cNvPr id="183" name="Can 182"/>
          <p:cNvSpPr/>
          <p:nvPr/>
        </p:nvSpPr>
        <p:spPr>
          <a:xfrm>
            <a:off x="6442987" y="1514506"/>
            <a:ext cx="928694" cy="342869"/>
          </a:xfrm>
          <a:prstGeom prst="can">
            <a:avLst>
              <a:gd name="adj" fmla="val 33696"/>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endParaRPr lang="en-US" sz="900" dirty="0">
              <a:solidFill>
                <a:srgbClr val="C00202"/>
              </a:solidFill>
              <a:latin typeface="Arial" charset="0"/>
            </a:endParaRPr>
          </a:p>
        </p:txBody>
      </p:sp>
      <p:sp>
        <p:nvSpPr>
          <p:cNvPr id="185" name="TextBox 184"/>
          <p:cNvSpPr txBox="1"/>
          <p:nvPr/>
        </p:nvSpPr>
        <p:spPr>
          <a:xfrm>
            <a:off x="6442987" y="1522963"/>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Tower</a:t>
            </a:r>
          </a:p>
        </p:txBody>
      </p:sp>
      <p:sp>
        <p:nvSpPr>
          <p:cNvPr id="227" name="Rounded Rectangle 226"/>
          <p:cNvSpPr>
            <a:spLocks noChangeArrowheads="1"/>
          </p:cNvSpPr>
          <p:nvPr/>
        </p:nvSpPr>
        <p:spPr bwMode="auto">
          <a:xfrm>
            <a:off x="6638600" y="1675511"/>
            <a:ext cx="511408"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QAS ZZZ</a:t>
            </a:r>
            <a:endParaRPr lang="en-US" sz="800" dirty="0">
              <a:solidFill>
                <a:srgbClr val="2E1252"/>
              </a:solidFill>
              <a:latin typeface="Arial" charset="0"/>
              <a:ea typeface="ＭＳ Ｐゴシック" pitchFamily="-65" charset="-128"/>
            </a:endParaRPr>
          </a:p>
        </p:txBody>
      </p:sp>
      <p:sp>
        <p:nvSpPr>
          <p:cNvPr id="186" name="Can 185"/>
          <p:cNvSpPr/>
          <p:nvPr/>
        </p:nvSpPr>
        <p:spPr>
          <a:xfrm>
            <a:off x="7579184" y="1514506"/>
            <a:ext cx="928694" cy="342869"/>
          </a:xfrm>
          <a:prstGeom prst="can">
            <a:avLst>
              <a:gd name="adj" fmla="val 33696"/>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endParaRPr lang="en-US" sz="900" dirty="0">
              <a:solidFill>
                <a:srgbClr val="C00202"/>
              </a:solidFill>
              <a:latin typeface="Arial" charset="0"/>
            </a:endParaRPr>
          </a:p>
        </p:txBody>
      </p:sp>
      <p:sp>
        <p:nvSpPr>
          <p:cNvPr id="187" name="TextBox 186"/>
          <p:cNvSpPr txBox="1"/>
          <p:nvPr/>
        </p:nvSpPr>
        <p:spPr>
          <a:xfrm>
            <a:off x="7579184" y="1525823"/>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Tower</a:t>
            </a:r>
          </a:p>
        </p:txBody>
      </p:sp>
      <p:sp>
        <p:nvSpPr>
          <p:cNvPr id="228" name="Rounded Rectangle 227"/>
          <p:cNvSpPr>
            <a:spLocks noChangeArrowheads="1"/>
          </p:cNvSpPr>
          <p:nvPr/>
        </p:nvSpPr>
        <p:spPr bwMode="auto">
          <a:xfrm>
            <a:off x="7765163" y="1675511"/>
            <a:ext cx="511408"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PRD ZZZ</a:t>
            </a:r>
            <a:endParaRPr lang="en-US" sz="800" dirty="0">
              <a:solidFill>
                <a:srgbClr val="2E1252"/>
              </a:solidFill>
              <a:latin typeface="Arial" charset="0"/>
              <a:ea typeface="ＭＳ Ｐゴシック" pitchFamily="-65" charset="-128"/>
            </a:endParaRPr>
          </a:p>
        </p:txBody>
      </p:sp>
      <p:cxnSp>
        <p:nvCxnSpPr>
          <p:cNvPr id="319" name="Elbow Connector 52"/>
          <p:cNvCxnSpPr>
            <a:cxnSpLocks noChangeShapeType="1"/>
            <a:stCxn id="227" idx="3"/>
            <a:endCxn id="228" idx="1"/>
          </p:cNvCxnSpPr>
          <p:nvPr/>
        </p:nvCxnSpPr>
        <p:spPr bwMode="auto">
          <a:xfrm>
            <a:off x="7150008" y="1747517"/>
            <a:ext cx="615155" cy="1134"/>
          </a:xfrm>
          <a:prstGeom prst="bentConnector3">
            <a:avLst>
              <a:gd name="adj1" fmla="val 50000"/>
            </a:avLst>
          </a:prstGeom>
          <a:noFill/>
          <a:ln w="28575">
            <a:solidFill>
              <a:srgbClr val="008000"/>
            </a:solidFill>
            <a:round/>
            <a:headEnd/>
            <a:tailEnd type="triangle" w="lg" len="sm"/>
          </a:ln>
        </p:spPr>
      </p:cxnSp>
      <p:cxnSp>
        <p:nvCxnSpPr>
          <p:cNvPr id="315" name="Elbow Connector 52"/>
          <p:cNvCxnSpPr>
            <a:cxnSpLocks noChangeShapeType="1"/>
            <a:stCxn id="192" idx="3"/>
            <a:endCxn id="227" idx="1"/>
          </p:cNvCxnSpPr>
          <p:nvPr/>
        </p:nvCxnSpPr>
        <p:spPr bwMode="auto">
          <a:xfrm>
            <a:off x="6007000" y="1747517"/>
            <a:ext cx="631600" cy="1134"/>
          </a:xfrm>
          <a:prstGeom prst="bentConnector3">
            <a:avLst>
              <a:gd name="adj1" fmla="val 50000"/>
            </a:avLst>
          </a:prstGeom>
          <a:noFill/>
          <a:ln w="28575">
            <a:solidFill>
              <a:srgbClr val="008000"/>
            </a:solidFill>
            <a:round/>
            <a:headEnd/>
            <a:tailEnd type="triangle" w="lg" len="sm"/>
          </a:ln>
        </p:spPr>
      </p:cxnSp>
      <p:cxnSp>
        <p:nvCxnSpPr>
          <p:cNvPr id="326" name="Elbow Connector 52"/>
          <p:cNvCxnSpPr>
            <a:cxnSpLocks noChangeShapeType="1"/>
            <a:stCxn id="161" idx="4"/>
            <a:endCxn id="166" idx="2"/>
          </p:cNvCxnSpPr>
          <p:nvPr/>
        </p:nvCxnSpPr>
        <p:spPr bwMode="auto">
          <a:xfrm>
            <a:off x="6215074" y="2650685"/>
            <a:ext cx="214314" cy="1588"/>
          </a:xfrm>
          <a:prstGeom prst="bentConnector3">
            <a:avLst>
              <a:gd name="adj1" fmla="val 50000"/>
            </a:avLst>
          </a:prstGeom>
          <a:noFill/>
          <a:ln w="28575">
            <a:solidFill>
              <a:srgbClr val="008000"/>
            </a:solidFill>
            <a:round/>
            <a:headEnd/>
            <a:tailEnd type="triangle" w="lg" len="sm"/>
          </a:ln>
        </p:spPr>
      </p:cxnSp>
      <p:cxnSp>
        <p:nvCxnSpPr>
          <p:cNvPr id="329" name="Elbow Connector 52"/>
          <p:cNvCxnSpPr>
            <a:cxnSpLocks noChangeShapeType="1"/>
            <a:stCxn id="166" idx="4"/>
            <a:endCxn id="169" idx="2"/>
          </p:cNvCxnSpPr>
          <p:nvPr/>
        </p:nvCxnSpPr>
        <p:spPr bwMode="auto">
          <a:xfrm>
            <a:off x="7358082" y="2650685"/>
            <a:ext cx="214314" cy="1588"/>
          </a:xfrm>
          <a:prstGeom prst="bentConnector3">
            <a:avLst>
              <a:gd name="adj1" fmla="val 50000"/>
            </a:avLst>
          </a:prstGeom>
          <a:noFill/>
          <a:ln w="28575">
            <a:solidFill>
              <a:srgbClr val="008000"/>
            </a:solidFill>
            <a:round/>
            <a:headEnd/>
            <a:tailEnd type="triangle" w="lg" len="sm"/>
          </a:ln>
        </p:spPr>
      </p:cxnSp>
      <p:cxnSp>
        <p:nvCxnSpPr>
          <p:cNvPr id="127" name="Elbow Connector 52"/>
          <p:cNvCxnSpPr>
            <a:cxnSpLocks noChangeShapeType="1"/>
            <a:stCxn id="191" idx="3"/>
            <a:endCxn id="132" idx="1"/>
          </p:cNvCxnSpPr>
          <p:nvPr/>
        </p:nvCxnSpPr>
        <p:spPr bwMode="auto">
          <a:xfrm>
            <a:off x="3742539" y="4054017"/>
            <a:ext cx="1753054" cy="2241225"/>
          </a:xfrm>
          <a:prstGeom prst="bentConnector3">
            <a:avLst>
              <a:gd name="adj1" fmla="val 16430"/>
            </a:avLst>
          </a:prstGeom>
          <a:noFill/>
          <a:ln w="28575">
            <a:solidFill>
              <a:srgbClr val="2E1252"/>
            </a:solidFill>
            <a:prstDash val="sysDash"/>
            <a:round/>
            <a:headEnd/>
            <a:tailEnd type="triangle" w="lg" len="sm"/>
          </a:ln>
        </p:spPr>
      </p:cxnSp>
      <p:cxnSp>
        <p:nvCxnSpPr>
          <p:cNvPr id="129" name="Elbow Connector 52"/>
          <p:cNvCxnSpPr>
            <a:cxnSpLocks noChangeShapeType="1"/>
            <a:stCxn id="191" idx="3"/>
            <a:endCxn id="123" idx="1"/>
          </p:cNvCxnSpPr>
          <p:nvPr/>
        </p:nvCxnSpPr>
        <p:spPr bwMode="auto">
          <a:xfrm>
            <a:off x="3742539" y="4054017"/>
            <a:ext cx="1749164" cy="2000668"/>
          </a:xfrm>
          <a:prstGeom prst="bentConnector3">
            <a:avLst>
              <a:gd name="adj1" fmla="val 16549"/>
            </a:avLst>
          </a:prstGeom>
          <a:noFill/>
          <a:ln w="28575">
            <a:solidFill>
              <a:srgbClr val="2E1252"/>
            </a:solidFill>
            <a:prstDash val="sysDash"/>
            <a:round/>
            <a:headEnd/>
            <a:tailEnd type="triangle" w="lg" len="sm"/>
          </a:ln>
        </p:spPr>
      </p:cxnSp>
      <p:cxnSp>
        <p:nvCxnSpPr>
          <p:cNvPr id="270" name="Elbow Connector 52"/>
          <p:cNvCxnSpPr>
            <a:cxnSpLocks noChangeShapeType="1"/>
            <a:stCxn id="191" idx="3"/>
            <a:endCxn id="157" idx="1"/>
          </p:cNvCxnSpPr>
          <p:nvPr/>
        </p:nvCxnSpPr>
        <p:spPr bwMode="auto">
          <a:xfrm>
            <a:off x="3742539" y="4054017"/>
            <a:ext cx="1753054" cy="1763511"/>
          </a:xfrm>
          <a:prstGeom prst="bentConnector3">
            <a:avLst>
              <a:gd name="adj1" fmla="val 16429"/>
            </a:avLst>
          </a:prstGeom>
          <a:noFill/>
          <a:ln w="28575">
            <a:solidFill>
              <a:srgbClr val="2E1252"/>
            </a:solidFill>
            <a:prstDash val="sysDash"/>
            <a:round/>
            <a:headEnd/>
            <a:tailEnd type="triangle" w="lg" len="sm"/>
          </a:ln>
        </p:spPr>
      </p:cxnSp>
      <p:cxnSp>
        <p:nvCxnSpPr>
          <p:cNvPr id="239" name="Elbow Connector 52"/>
          <p:cNvCxnSpPr>
            <a:cxnSpLocks noChangeShapeType="1"/>
            <a:stCxn id="174" idx="3"/>
            <a:endCxn id="161" idx="2"/>
          </p:cNvCxnSpPr>
          <p:nvPr/>
        </p:nvCxnSpPr>
        <p:spPr bwMode="auto">
          <a:xfrm flipV="1">
            <a:off x="3919434" y="2650685"/>
            <a:ext cx="1366946" cy="1962960"/>
          </a:xfrm>
          <a:prstGeom prst="bentConnector3">
            <a:avLst>
              <a:gd name="adj1" fmla="val 45272"/>
            </a:avLst>
          </a:prstGeom>
          <a:noFill/>
          <a:ln w="28575">
            <a:solidFill>
              <a:srgbClr val="008000"/>
            </a:solidFill>
            <a:round/>
            <a:headEnd/>
            <a:tailEnd type="triangle" w="lg" len="sm"/>
          </a:ln>
        </p:spPr>
      </p:cxnSp>
      <p:cxnSp>
        <p:nvCxnSpPr>
          <p:cNvPr id="240" name="Elbow Connector 52"/>
          <p:cNvCxnSpPr>
            <a:cxnSpLocks noChangeShapeType="1"/>
            <a:stCxn id="216" idx="3"/>
            <a:endCxn id="177" idx="2"/>
          </p:cNvCxnSpPr>
          <p:nvPr/>
        </p:nvCxnSpPr>
        <p:spPr bwMode="auto">
          <a:xfrm flipV="1">
            <a:off x="3919434" y="4260742"/>
            <a:ext cx="1366946" cy="546804"/>
          </a:xfrm>
          <a:prstGeom prst="bentConnector3">
            <a:avLst>
              <a:gd name="adj1" fmla="val 60204"/>
            </a:avLst>
          </a:prstGeom>
          <a:noFill/>
          <a:ln w="28575">
            <a:solidFill>
              <a:srgbClr val="008000"/>
            </a:solidFill>
            <a:round/>
            <a:headEnd/>
            <a:tailEnd type="triangle" w="lg" len="sm"/>
          </a:ln>
        </p:spPr>
      </p:cxnSp>
      <p:cxnSp>
        <p:nvCxnSpPr>
          <p:cNvPr id="162" name="Elbow Connector 52"/>
          <p:cNvCxnSpPr>
            <a:cxnSpLocks noChangeShapeType="1"/>
            <a:stCxn id="217" idx="3"/>
            <a:endCxn id="253" idx="1"/>
          </p:cNvCxnSpPr>
          <p:nvPr/>
        </p:nvCxnSpPr>
        <p:spPr bwMode="auto">
          <a:xfrm flipV="1">
            <a:off x="3919435" y="5142945"/>
            <a:ext cx="1576158" cy="568"/>
          </a:xfrm>
          <a:prstGeom prst="bentConnector3">
            <a:avLst>
              <a:gd name="adj1" fmla="val 50000"/>
            </a:avLst>
          </a:prstGeom>
          <a:noFill/>
          <a:ln w="28575">
            <a:solidFill>
              <a:srgbClr val="2E1252"/>
            </a:solidFill>
            <a:round/>
            <a:headEnd/>
            <a:tailEnd type="triangle" w="lg" len="sm"/>
          </a:ln>
        </p:spPr>
      </p:cxnSp>
      <p:cxnSp>
        <p:nvCxnSpPr>
          <p:cNvPr id="193" name="Elbow Connector 52"/>
          <p:cNvCxnSpPr>
            <a:cxnSpLocks noChangeShapeType="1"/>
            <a:stCxn id="268" idx="3"/>
            <a:endCxn id="192" idx="1"/>
          </p:cNvCxnSpPr>
          <p:nvPr/>
        </p:nvCxnSpPr>
        <p:spPr bwMode="auto">
          <a:xfrm flipV="1">
            <a:off x="3919528" y="1747517"/>
            <a:ext cx="1576065" cy="2669346"/>
          </a:xfrm>
          <a:prstGeom prst="bentConnector3">
            <a:avLst>
              <a:gd name="adj1" fmla="val 26258"/>
            </a:avLst>
          </a:prstGeom>
          <a:noFill/>
          <a:ln w="28575">
            <a:solidFill>
              <a:srgbClr val="008000"/>
            </a:solidFill>
            <a:round/>
            <a:headEnd/>
            <a:tailEnd type="triangle" w="lg" len="sm"/>
          </a:ln>
        </p:spPr>
      </p:cxnSp>
      <p:sp>
        <p:nvSpPr>
          <p:cNvPr id="269" name="Rectangle 268"/>
          <p:cNvSpPr/>
          <p:nvPr/>
        </p:nvSpPr>
        <p:spPr>
          <a:xfrm>
            <a:off x="7464803" y="5540241"/>
            <a:ext cx="1019787" cy="200035"/>
          </a:xfrm>
          <a:prstGeom prst="rect">
            <a:avLst/>
          </a:prstGeom>
        </p:spPr>
        <p:txBody>
          <a:bodyPr wrap="none" lIns="91418" tIns="45710" rIns="91418" bIns="45710">
            <a:spAutoFit/>
          </a:bodyPr>
          <a:lstStyle/>
          <a:p>
            <a:r>
              <a:rPr lang="en-US" sz="700" dirty="0" smtClean="0">
                <a:solidFill>
                  <a:srgbClr val="42145F"/>
                </a:solidFill>
                <a:sym typeface="Wingdings" pitchFamily="2" charset="2"/>
              </a:rPr>
              <a:t>eu</a:t>
            </a:r>
            <a:r>
              <a:rPr lang="en-US" sz="700" dirty="0" smtClean="0">
                <a:solidFill>
                  <a:srgbClr val="FF0000"/>
                </a:solidFill>
                <a:sym typeface="Wingdings" pitchFamily="2" charset="2"/>
              </a:rPr>
              <a:t>HR</a:t>
            </a:r>
            <a:r>
              <a:rPr lang="en-US" sz="700" dirty="0" smtClean="0">
                <a:solidFill>
                  <a:srgbClr val="42145F"/>
                </a:solidFill>
                <a:sym typeface="Wingdings" pitchFamily="2" charset="2"/>
              </a:rPr>
              <a:t>eka On Premise</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ounded Rectangle 189"/>
          <p:cNvSpPr>
            <a:spLocks noChangeArrowheads="1"/>
          </p:cNvSpPr>
          <p:nvPr/>
        </p:nvSpPr>
        <p:spPr bwMode="auto">
          <a:xfrm>
            <a:off x="5163917" y="1337686"/>
            <a:ext cx="3480051" cy="474306"/>
          </a:xfrm>
          <a:prstGeom prst="roundRect">
            <a:avLst>
              <a:gd name="adj" fmla="val 9634"/>
            </a:avLst>
          </a:prstGeom>
          <a:gradFill>
            <a:gsLst>
              <a:gs pos="0">
                <a:srgbClr val="7030A0"/>
              </a:gs>
              <a:gs pos="51000">
                <a:srgbClr val="7030A0">
                  <a:alpha val="65000"/>
                </a:srgbClr>
              </a:gs>
              <a:gs pos="100000">
                <a:srgbClr val="7030A0"/>
              </a:gs>
            </a:gsLst>
            <a:lin ang="5400000" scaled="0"/>
          </a:gradFill>
          <a:ln w="9525">
            <a:solidFill>
              <a:schemeClr val="accent4">
                <a:lumMod val="90000"/>
                <a:lumOff val="10000"/>
              </a:schemeClr>
            </a:solidFill>
            <a:round/>
            <a:headEnd/>
            <a:tailEnd/>
          </a:ln>
          <a:effectLst>
            <a:outerShdw dist="23000" dir="5400000" rotWithShape="0">
              <a:srgbClr val="808080">
                <a:alpha val="34998"/>
              </a:srgbClr>
            </a:outerShdw>
          </a:effectLst>
        </p:spPr>
        <p:txBody>
          <a:bodyPr lIns="65267" tIns="32634" rIns="65267" bIns="32634"/>
          <a:lstStyle/>
          <a:p>
            <a:pPr>
              <a:defRPr/>
            </a:pPr>
            <a:endParaRPr lang="en-US" sz="800" dirty="0" smtClean="0">
              <a:solidFill>
                <a:srgbClr val="FFFFFF"/>
              </a:solidFill>
              <a:latin typeface="Arial" charset="0"/>
              <a:ea typeface="ＭＳ Ｐゴシック" pitchFamily="-65" charset="-128"/>
              <a:sym typeface="Wingdings" pitchFamily="2" charset="2"/>
            </a:endParaRPr>
          </a:p>
        </p:txBody>
      </p:sp>
      <p:sp>
        <p:nvSpPr>
          <p:cNvPr id="136" name="Rounded Rectangle 135"/>
          <p:cNvSpPr>
            <a:spLocks noChangeArrowheads="1"/>
          </p:cNvSpPr>
          <p:nvPr/>
        </p:nvSpPr>
        <p:spPr bwMode="auto">
          <a:xfrm>
            <a:off x="5163917" y="1962481"/>
            <a:ext cx="3480051" cy="474306"/>
          </a:xfrm>
          <a:prstGeom prst="roundRect">
            <a:avLst>
              <a:gd name="adj" fmla="val 9634"/>
            </a:avLst>
          </a:prstGeom>
          <a:gradFill>
            <a:gsLst>
              <a:gs pos="0">
                <a:srgbClr val="7030A0"/>
              </a:gs>
              <a:gs pos="51000">
                <a:srgbClr val="7030A0">
                  <a:alpha val="65000"/>
                </a:srgbClr>
              </a:gs>
              <a:gs pos="100000">
                <a:srgbClr val="7030A0"/>
              </a:gs>
            </a:gsLst>
            <a:lin ang="5400000" scaled="0"/>
          </a:gradFill>
          <a:ln w="9525">
            <a:solidFill>
              <a:schemeClr val="accent4">
                <a:lumMod val="90000"/>
                <a:lumOff val="10000"/>
              </a:schemeClr>
            </a:solidFill>
            <a:round/>
            <a:headEnd/>
            <a:tailEnd/>
          </a:ln>
          <a:effectLst>
            <a:outerShdw dist="23000" dir="5400000" rotWithShape="0">
              <a:srgbClr val="808080">
                <a:alpha val="34998"/>
              </a:srgbClr>
            </a:outerShdw>
          </a:effectLst>
        </p:spPr>
        <p:txBody>
          <a:bodyPr lIns="65267" tIns="32634" rIns="65267" bIns="32634"/>
          <a:lstStyle/>
          <a:p>
            <a:pPr>
              <a:defRPr/>
            </a:pPr>
            <a:endParaRPr lang="en-US" sz="800" dirty="0" smtClean="0">
              <a:solidFill>
                <a:srgbClr val="FFFFFF"/>
              </a:solidFill>
              <a:latin typeface="Arial" charset="0"/>
              <a:ea typeface="ＭＳ Ｐゴシック" pitchFamily="-65" charset="-128"/>
              <a:sym typeface="Wingdings" pitchFamily="2" charset="2"/>
            </a:endParaRPr>
          </a:p>
        </p:txBody>
      </p:sp>
      <p:sp>
        <p:nvSpPr>
          <p:cNvPr id="181" name="Rounded Rectangle 180"/>
          <p:cNvSpPr>
            <a:spLocks noChangeArrowheads="1"/>
          </p:cNvSpPr>
          <p:nvPr/>
        </p:nvSpPr>
        <p:spPr bwMode="auto">
          <a:xfrm>
            <a:off x="5163917" y="2587275"/>
            <a:ext cx="3480051" cy="474306"/>
          </a:xfrm>
          <a:prstGeom prst="roundRect">
            <a:avLst>
              <a:gd name="adj" fmla="val 9634"/>
            </a:avLst>
          </a:prstGeom>
          <a:gradFill>
            <a:gsLst>
              <a:gs pos="0">
                <a:srgbClr val="7030A0"/>
              </a:gs>
              <a:gs pos="51000">
                <a:srgbClr val="7030A0">
                  <a:alpha val="65000"/>
                </a:srgbClr>
              </a:gs>
              <a:gs pos="100000">
                <a:srgbClr val="7030A0"/>
              </a:gs>
            </a:gsLst>
            <a:lin ang="5400000" scaled="0"/>
          </a:gradFill>
          <a:ln w="9525">
            <a:solidFill>
              <a:schemeClr val="accent4">
                <a:lumMod val="90000"/>
                <a:lumOff val="10000"/>
              </a:schemeClr>
            </a:solidFill>
            <a:round/>
            <a:headEnd/>
            <a:tailEnd/>
          </a:ln>
          <a:effectLst>
            <a:outerShdw dist="23000" dir="5400000" rotWithShape="0">
              <a:srgbClr val="808080">
                <a:alpha val="34998"/>
              </a:srgbClr>
            </a:outerShdw>
          </a:effectLst>
        </p:spPr>
        <p:txBody>
          <a:bodyPr lIns="65267" tIns="32634" rIns="65267" bIns="32634"/>
          <a:lstStyle/>
          <a:p>
            <a:pPr>
              <a:defRPr/>
            </a:pPr>
            <a:endParaRPr lang="en-US" sz="800" dirty="0" smtClean="0">
              <a:solidFill>
                <a:srgbClr val="FFFFFF"/>
              </a:solidFill>
              <a:latin typeface="Arial" charset="0"/>
              <a:ea typeface="ＭＳ Ｐゴシック" pitchFamily="-65" charset="-128"/>
              <a:sym typeface="Wingdings" pitchFamily="2" charset="2"/>
            </a:endParaRPr>
          </a:p>
        </p:txBody>
      </p:sp>
      <p:sp>
        <p:nvSpPr>
          <p:cNvPr id="208" name="Rounded Rectangle 207"/>
          <p:cNvSpPr>
            <a:spLocks noChangeArrowheads="1"/>
          </p:cNvSpPr>
          <p:nvPr/>
        </p:nvSpPr>
        <p:spPr bwMode="auto">
          <a:xfrm>
            <a:off x="5163917" y="3212069"/>
            <a:ext cx="3480051" cy="474306"/>
          </a:xfrm>
          <a:prstGeom prst="roundRect">
            <a:avLst>
              <a:gd name="adj" fmla="val 9634"/>
            </a:avLst>
          </a:prstGeom>
          <a:gradFill>
            <a:gsLst>
              <a:gs pos="0">
                <a:srgbClr val="7030A0"/>
              </a:gs>
              <a:gs pos="51000">
                <a:srgbClr val="7030A0">
                  <a:alpha val="65000"/>
                </a:srgbClr>
              </a:gs>
              <a:gs pos="100000">
                <a:srgbClr val="7030A0"/>
              </a:gs>
            </a:gsLst>
            <a:lin ang="5400000" scaled="0"/>
          </a:gradFill>
          <a:ln w="9525">
            <a:solidFill>
              <a:schemeClr val="accent4">
                <a:lumMod val="90000"/>
                <a:lumOff val="10000"/>
              </a:schemeClr>
            </a:solidFill>
            <a:round/>
            <a:headEnd/>
            <a:tailEnd/>
          </a:ln>
          <a:effectLst>
            <a:outerShdw dist="23000" dir="5400000" rotWithShape="0">
              <a:srgbClr val="808080">
                <a:alpha val="34998"/>
              </a:srgbClr>
            </a:outerShdw>
          </a:effectLst>
        </p:spPr>
        <p:txBody>
          <a:bodyPr lIns="65267" tIns="32634" rIns="65267" bIns="32634"/>
          <a:lstStyle/>
          <a:p>
            <a:pPr>
              <a:defRPr/>
            </a:pPr>
            <a:endParaRPr lang="en-US" sz="800" dirty="0" smtClean="0">
              <a:solidFill>
                <a:srgbClr val="FFFFFF"/>
              </a:solidFill>
              <a:latin typeface="Arial" charset="0"/>
              <a:ea typeface="ＭＳ Ｐゴシック" pitchFamily="-65" charset="-128"/>
              <a:sym typeface="Wingdings" pitchFamily="2" charset="2"/>
            </a:endParaRPr>
          </a:p>
        </p:txBody>
      </p:sp>
      <p:sp>
        <p:nvSpPr>
          <p:cNvPr id="243" name="Rounded Rectangle 242"/>
          <p:cNvSpPr>
            <a:spLocks noChangeArrowheads="1"/>
          </p:cNvSpPr>
          <p:nvPr/>
        </p:nvSpPr>
        <p:spPr bwMode="auto">
          <a:xfrm>
            <a:off x="5163917" y="3836863"/>
            <a:ext cx="3480051" cy="474306"/>
          </a:xfrm>
          <a:prstGeom prst="roundRect">
            <a:avLst>
              <a:gd name="adj" fmla="val 9634"/>
            </a:avLst>
          </a:prstGeom>
          <a:gradFill>
            <a:gsLst>
              <a:gs pos="0">
                <a:srgbClr val="7030A0"/>
              </a:gs>
              <a:gs pos="51000">
                <a:srgbClr val="7030A0">
                  <a:alpha val="65000"/>
                </a:srgbClr>
              </a:gs>
              <a:gs pos="100000">
                <a:srgbClr val="7030A0"/>
              </a:gs>
            </a:gsLst>
            <a:lin ang="5400000" scaled="0"/>
          </a:gradFill>
          <a:ln w="9525">
            <a:solidFill>
              <a:schemeClr val="accent4">
                <a:lumMod val="90000"/>
                <a:lumOff val="10000"/>
              </a:schemeClr>
            </a:solidFill>
            <a:round/>
            <a:headEnd/>
            <a:tailEnd/>
          </a:ln>
          <a:effectLst>
            <a:outerShdw dist="23000" dir="5400000" rotWithShape="0">
              <a:srgbClr val="808080">
                <a:alpha val="34998"/>
              </a:srgbClr>
            </a:outerShdw>
          </a:effectLst>
        </p:spPr>
        <p:txBody>
          <a:bodyPr lIns="65267" tIns="32634" rIns="65267" bIns="32634"/>
          <a:lstStyle/>
          <a:p>
            <a:pPr>
              <a:defRPr/>
            </a:pPr>
            <a:endParaRPr lang="en-US" sz="800" dirty="0" smtClean="0">
              <a:solidFill>
                <a:srgbClr val="FFFFFF"/>
              </a:solidFill>
              <a:latin typeface="Arial" charset="0"/>
              <a:ea typeface="ＭＳ Ｐゴシック" pitchFamily="-65" charset="-128"/>
              <a:sym typeface="Wingdings" pitchFamily="2" charset="2"/>
            </a:endParaRPr>
          </a:p>
        </p:txBody>
      </p:sp>
      <p:sp>
        <p:nvSpPr>
          <p:cNvPr id="264" name="Rounded Rectangle 263"/>
          <p:cNvSpPr>
            <a:spLocks noChangeArrowheads="1"/>
          </p:cNvSpPr>
          <p:nvPr/>
        </p:nvSpPr>
        <p:spPr bwMode="auto">
          <a:xfrm>
            <a:off x="5163917" y="4461658"/>
            <a:ext cx="3480051" cy="474306"/>
          </a:xfrm>
          <a:prstGeom prst="roundRect">
            <a:avLst>
              <a:gd name="adj" fmla="val 9634"/>
            </a:avLst>
          </a:prstGeom>
          <a:gradFill>
            <a:gsLst>
              <a:gs pos="0">
                <a:srgbClr val="7030A0"/>
              </a:gs>
              <a:gs pos="51000">
                <a:srgbClr val="7030A0">
                  <a:alpha val="65000"/>
                </a:srgbClr>
              </a:gs>
              <a:gs pos="100000">
                <a:srgbClr val="7030A0"/>
              </a:gs>
            </a:gsLst>
            <a:lin ang="5400000" scaled="0"/>
          </a:gradFill>
          <a:ln w="9525">
            <a:solidFill>
              <a:schemeClr val="accent4">
                <a:lumMod val="90000"/>
                <a:lumOff val="10000"/>
              </a:schemeClr>
            </a:solidFill>
            <a:round/>
            <a:headEnd/>
            <a:tailEnd/>
          </a:ln>
          <a:effectLst>
            <a:outerShdw dist="23000" dir="5400000" rotWithShape="0">
              <a:srgbClr val="808080">
                <a:alpha val="34998"/>
              </a:srgbClr>
            </a:outerShdw>
          </a:effectLst>
        </p:spPr>
        <p:txBody>
          <a:bodyPr lIns="65267" tIns="32634" rIns="65267" bIns="32634"/>
          <a:lstStyle/>
          <a:p>
            <a:pPr>
              <a:defRPr/>
            </a:pPr>
            <a:endParaRPr lang="en-US" sz="800" dirty="0" smtClean="0">
              <a:solidFill>
                <a:srgbClr val="FFFFFF"/>
              </a:solidFill>
              <a:latin typeface="Arial" charset="0"/>
              <a:ea typeface="ＭＳ Ｐゴシック" pitchFamily="-65" charset="-128"/>
              <a:sym typeface="Wingdings" pitchFamily="2" charset="2"/>
            </a:endParaRPr>
          </a:p>
        </p:txBody>
      </p:sp>
      <p:sp>
        <p:nvSpPr>
          <p:cNvPr id="282" name="Rounded Rectangle 281"/>
          <p:cNvSpPr>
            <a:spLocks noChangeArrowheads="1"/>
          </p:cNvSpPr>
          <p:nvPr/>
        </p:nvSpPr>
        <p:spPr bwMode="auto">
          <a:xfrm>
            <a:off x="5163917" y="5086454"/>
            <a:ext cx="3480051" cy="474306"/>
          </a:xfrm>
          <a:prstGeom prst="roundRect">
            <a:avLst>
              <a:gd name="adj" fmla="val 9634"/>
            </a:avLst>
          </a:prstGeom>
          <a:gradFill>
            <a:gsLst>
              <a:gs pos="0">
                <a:srgbClr val="7030A0"/>
              </a:gs>
              <a:gs pos="51000">
                <a:srgbClr val="7030A0">
                  <a:alpha val="65000"/>
                </a:srgbClr>
              </a:gs>
              <a:gs pos="100000">
                <a:srgbClr val="7030A0"/>
              </a:gs>
            </a:gsLst>
            <a:lin ang="5400000" scaled="0"/>
          </a:gradFill>
          <a:ln w="9525">
            <a:solidFill>
              <a:schemeClr val="accent4">
                <a:lumMod val="90000"/>
                <a:lumOff val="10000"/>
              </a:schemeClr>
            </a:solidFill>
            <a:round/>
            <a:headEnd/>
            <a:tailEnd/>
          </a:ln>
          <a:effectLst>
            <a:outerShdw dist="23000" dir="5400000" rotWithShape="0">
              <a:srgbClr val="808080">
                <a:alpha val="34998"/>
              </a:srgbClr>
            </a:outerShdw>
          </a:effectLst>
        </p:spPr>
        <p:txBody>
          <a:bodyPr lIns="65267" tIns="32634" rIns="65267" bIns="32634"/>
          <a:lstStyle/>
          <a:p>
            <a:pPr>
              <a:defRPr/>
            </a:pPr>
            <a:endParaRPr lang="en-US" sz="800" dirty="0" smtClean="0">
              <a:solidFill>
                <a:srgbClr val="FFFFFF"/>
              </a:solidFill>
              <a:latin typeface="Arial" charset="0"/>
              <a:ea typeface="ＭＳ Ｐゴシック" pitchFamily="-65" charset="-128"/>
              <a:sym typeface="Wingdings" pitchFamily="2" charset="2"/>
            </a:endParaRPr>
          </a:p>
        </p:txBody>
      </p:sp>
      <p:sp>
        <p:nvSpPr>
          <p:cNvPr id="156" name="Can 155"/>
          <p:cNvSpPr/>
          <p:nvPr/>
        </p:nvSpPr>
        <p:spPr>
          <a:xfrm>
            <a:off x="5289782" y="1416638"/>
            <a:ext cx="928694" cy="342869"/>
          </a:xfrm>
          <a:prstGeom prst="can">
            <a:avLst>
              <a:gd name="adj" fmla="val 33696"/>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endParaRPr lang="en-US" sz="900" dirty="0">
              <a:solidFill>
                <a:srgbClr val="C00202"/>
              </a:solidFill>
              <a:latin typeface="Arial" charset="0"/>
            </a:endParaRPr>
          </a:p>
        </p:txBody>
      </p:sp>
      <p:sp>
        <p:nvSpPr>
          <p:cNvPr id="168" name="TextBox 167"/>
          <p:cNvSpPr txBox="1"/>
          <p:nvPr/>
        </p:nvSpPr>
        <p:spPr>
          <a:xfrm>
            <a:off x="5289782" y="1426255"/>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eu</a:t>
            </a:r>
            <a:r>
              <a:rPr lang="en-US" sz="600" dirty="0" smtClean="0">
                <a:solidFill>
                  <a:schemeClr val="tx2"/>
                </a:solidFill>
                <a:latin typeface="Arial" charset="0"/>
              </a:rPr>
              <a:t>HR</a:t>
            </a:r>
            <a:r>
              <a:rPr lang="en-US" sz="600" dirty="0" smtClean="0">
                <a:solidFill>
                  <a:srgbClr val="4E0064"/>
                </a:solidFill>
                <a:latin typeface="Arial" charset="0"/>
              </a:rPr>
              <a:t>eka</a:t>
            </a:r>
          </a:p>
        </p:txBody>
      </p:sp>
      <p:sp>
        <p:nvSpPr>
          <p:cNvPr id="192" name="Rounded Rectangle 191"/>
          <p:cNvSpPr>
            <a:spLocks noChangeArrowheads="1"/>
          </p:cNvSpPr>
          <p:nvPr/>
        </p:nvSpPr>
        <p:spPr bwMode="auto">
          <a:xfrm>
            <a:off x="5498425" y="1570840"/>
            <a:ext cx="511408"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D00 EOP</a:t>
            </a:r>
            <a:endParaRPr lang="en-US" sz="800" dirty="0">
              <a:solidFill>
                <a:srgbClr val="2E1252"/>
              </a:solidFill>
              <a:latin typeface="Arial" charset="0"/>
              <a:ea typeface="ＭＳ Ｐゴシック" pitchFamily="-65" charset="-128"/>
            </a:endParaRPr>
          </a:p>
        </p:txBody>
      </p:sp>
      <p:sp>
        <p:nvSpPr>
          <p:cNvPr id="135" name="Rectangle 134"/>
          <p:cNvSpPr/>
          <p:nvPr/>
        </p:nvSpPr>
        <p:spPr>
          <a:xfrm>
            <a:off x="7367296" y="1399892"/>
            <a:ext cx="1275184" cy="342943"/>
          </a:xfrm>
          <a:prstGeom prst="rect">
            <a:avLst/>
          </a:prstGeom>
        </p:spPr>
        <p:txBody>
          <a:bodyPr wrap="square" lIns="65306" tIns="32653" rIns="65306" bIns="32653">
            <a:spAutoFit/>
          </a:bodyPr>
          <a:lstStyle/>
          <a:p>
            <a:pPr algn="ctr"/>
            <a:r>
              <a:rPr lang="en-US" sz="600" dirty="0" smtClean="0">
                <a:solidFill>
                  <a:srgbClr val="FFFFFF"/>
                </a:solidFill>
                <a:latin typeface="Arial" charset="0"/>
                <a:ea typeface="ＭＳ Ｐゴシック" pitchFamily="-65" charset="-128"/>
              </a:rPr>
              <a:t>EFR2.05</a:t>
            </a:r>
          </a:p>
          <a:p>
            <a:pPr algn="ctr"/>
            <a:r>
              <a:rPr lang="nl-BE" sz="600" dirty="0" smtClean="0">
                <a:solidFill>
                  <a:srgbClr val="FFFFFF"/>
                </a:solidFill>
                <a:latin typeface="Arial" charset="0"/>
                <a:ea typeface="ＭＳ Ｐゴシック" pitchFamily="-65" charset="-128"/>
              </a:rPr>
              <a:t>ECC6.04</a:t>
            </a:r>
          </a:p>
          <a:p>
            <a:pPr algn="ctr"/>
            <a:r>
              <a:rPr lang="nl-BE" sz="600" dirty="0" smtClean="0">
                <a:solidFill>
                  <a:srgbClr val="FFFFFF"/>
                </a:solidFill>
                <a:latin typeface="Arial" charset="0"/>
                <a:ea typeface="ＭＳ Ｐゴシック" pitchFamily="-65" charset="-128"/>
              </a:rPr>
              <a:t>ASAP</a:t>
            </a:r>
            <a:endParaRPr lang="en-US" sz="600" dirty="0"/>
          </a:p>
        </p:txBody>
      </p:sp>
      <p:cxnSp>
        <p:nvCxnSpPr>
          <p:cNvPr id="334" name="Elbow Connector 52"/>
          <p:cNvCxnSpPr>
            <a:cxnSpLocks noChangeShapeType="1"/>
            <a:stCxn id="156" idx="4"/>
          </p:cNvCxnSpPr>
          <p:nvPr/>
        </p:nvCxnSpPr>
        <p:spPr bwMode="auto">
          <a:xfrm>
            <a:off x="6218476" y="1588073"/>
            <a:ext cx="1486569" cy="1345"/>
          </a:xfrm>
          <a:prstGeom prst="bentConnector3">
            <a:avLst>
              <a:gd name="adj1" fmla="val 50000"/>
            </a:avLst>
          </a:prstGeom>
          <a:noFill/>
          <a:ln w="28575">
            <a:solidFill>
              <a:srgbClr val="00B0F0"/>
            </a:solidFill>
            <a:round/>
            <a:headEnd/>
            <a:tailEnd type="triangle" w="lg" len="sm"/>
          </a:ln>
        </p:spPr>
      </p:cxnSp>
      <p:sp>
        <p:nvSpPr>
          <p:cNvPr id="121" name="Can 120"/>
          <p:cNvSpPr/>
          <p:nvPr/>
        </p:nvSpPr>
        <p:spPr>
          <a:xfrm>
            <a:off x="2786050" y="3286776"/>
            <a:ext cx="1357322" cy="2286016"/>
          </a:xfrm>
          <a:prstGeom prst="can">
            <a:avLst>
              <a:gd name="adj" fmla="val 12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r>
              <a:rPr lang="en-US" sz="900" dirty="0" smtClean="0">
                <a:solidFill>
                  <a:srgbClr val="4E0064"/>
                </a:solidFill>
                <a:latin typeface="Arial" charset="0"/>
              </a:rPr>
              <a:t>eu</a:t>
            </a:r>
            <a:r>
              <a:rPr lang="en-US" sz="900" dirty="0" smtClean="0">
                <a:solidFill>
                  <a:srgbClr val="C00202"/>
                </a:solidFill>
                <a:latin typeface="Arial" charset="0"/>
              </a:rPr>
              <a:t>HR</a:t>
            </a:r>
            <a:r>
              <a:rPr lang="en-US" sz="900" dirty="0" smtClean="0">
                <a:solidFill>
                  <a:srgbClr val="4E0064"/>
                </a:solidFill>
                <a:latin typeface="Arial" charset="0"/>
              </a:rPr>
              <a:t>eka ETC</a:t>
            </a:r>
            <a:endParaRPr lang="en-US" sz="900" dirty="0">
              <a:solidFill>
                <a:srgbClr val="C00202"/>
              </a:solidFill>
              <a:latin typeface="Arial" charset="0"/>
            </a:endParaRPr>
          </a:p>
        </p:txBody>
      </p:sp>
      <p:sp>
        <p:nvSpPr>
          <p:cNvPr id="120" name="Can 119"/>
          <p:cNvSpPr/>
          <p:nvPr/>
        </p:nvSpPr>
        <p:spPr>
          <a:xfrm>
            <a:off x="709833" y="3286776"/>
            <a:ext cx="1357322" cy="2286016"/>
          </a:xfrm>
          <a:prstGeom prst="can">
            <a:avLst>
              <a:gd name="adj" fmla="val 12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r>
              <a:rPr lang="en-US" sz="900" dirty="0" smtClean="0">
                <a:solidFill>
                  <a:srgbClr val="4E0064"/>
                </a:solidFill>
                <a:latin typeface="Arial" charset="0"/>
              </a:rPr>
              <a:t>eu</a:t>
            </a:r>
            <a:r>
              <a:rPr lang="en-US" sz="900" dirty="0" smtClean="0">
                <a:solidFill>
                  <a:srgbClr val="C00202"/>
                </a:solidFill>
                <a:latin typeface="Arial" charset="0"/>
              </a:rPr>
              <a:t>HR</a:t>
            </a:r>
            <a:r>
              <a:rPr lang="en-US" sz="900" dirty="0" smtClean="0">
                <a:solidFill>
                  <a:srgbClr val="4E0064"/>
                </a:solidFill>
                <a:latin typeface="Arial" charset="0"/>
              </a:rPr>
              <a:t>eka EDC</a:t>
            </a:r>
            <a:endParaRPr lang="en-US" sz="900" dirty="0">
              <a:solidFill>
                <a:srgbClr val="C00202"/>
              </a:solidFill>
              <a:latin typeface="Arial" charset="0"/>
            </a:endParaRPr>
          </a:p>
        </p:txBody>
      </p:sp>
      <p:sp>
        <p:nvSpPr>
          <p:cNvPr id="117" name="Can 116"/>
          <p:cNvSpPr/>
          <p:nvPr/>
        </p:nvSpPr>
        <p:spPr>
          <a:xfrm>
            <a:off x="2787180" y="1357952"/>
            <a:ext cx="1357322" cy="1357322"/>
          </a:xfrm>
          <a:prstGeom prst="can">
            <a:avLst>
              <a:gd name="adj" fmla="val 12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r>
              <a:rPr lang="en-US" sz="900" dirty="0" smtClean="0">
                <a:solidFill>
                  <a:srgbClr val="4E0064"/>
                </a:solidFill>
                <a:latin typeface="Arial" charset="0"/>
              </a:rPr>
              <a:t>eu</a:t>
            </a:r>
            <a:r>
              <a:rPr lang="en-US" sz="900" dirty="0" smtClean="0">
                <a:solidFill>
                  <a:srgbClr val="C00202"/>
                </a:solidFill>
                <a:latin typeface="Arial" charset="0"/>
              </a:rPr>
              <a:t>HR</a:t>
            </a:r>
            <a:r>
              <a:rPr lang="en-US" sz="900" dirty="0" smtClean="0">
                <a:solidFill>
                  <a:srgbClr val="4E0064"/>
                </a:solidFill>
                <a:latin typeface="Arial" charset="0"/>
              </a:rPr>
              <a:t>eka ETN</a:t>
            </a:r>
            <a:endParaRPr lang="en-US" sz="900" dirty="0">
              <a:solidFill>
                <a:srgbClr val="C00202"/>
              </a:solidFill>
              <a:latin typeface="Arial" charset="0"/>
            </a:endParaRPr>
          </a:p>
        </p:txBody>
      </p:sp>
      <p:sp>
        <p:nvSpPr>
          <p:cNvPr id="116" name="Can 115"/>
          <p:cNvSpPr/>
          <p:nvPr/>
        </p:nvSpPr>
        <p:spPr>
          <a:xfrm>
            <a:off x="709833" y="1357952"/>
            <a:ext cx="1357322" cy="1357322"/>
          </a:xfrm>
          <a:prstGeom prst="can">
            <a:avLst>
              <a:gd name="adj" fmla="val 12667"/>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r>
              <a:rPr lang="en-US" sz="900" dirty="0" smtClean="0">
                <a:solidFill>
                  <a:srgbClr val="4E0064"/>
                </a:solidFill>
                <a:latin typeface="Arial" charset="0"/>
              </a:rPr>
              <a:t>eu</a:t>
            </a:r>
            <a:r>
              <a:rPr lang="en-US" sz="900" dirty="0" smtClean="0">
                <a:solidFill>
                  <a:srgbClr val="C00202"/>
                </a:solidFill>
                <a:latin typeface="Arial" charset="0"/>
              </a:rPr>
              <a:t>HR</a:t>
            </a:r>
            <a:r>
              <a:rPr lang="en-US" sz="900" dirty="0" smtClean="0">
                <a:solidFill>
                  <a:srgbClr val="4E0064"/>
                </a:solidFill>
                <a:latin typeface="Arial" charset="0"/>
              </a:rPr>
              <a:t>eka EDN</a:t>
            </a:r>
            <a:endParaRPr lang="en-US" sz="900" dirty="0">
              <a:solidFill>
                <a:srgbClr val="C00202"/>
              </a:solidFill>
              <a:latin typeface="Arial" charset="0"/>
            </a:endParaRPr>
          </a:p>
        </p:txBody>
      </p:sp>
      <p:sp>
        <p:nvSpPr>
          <p:cNvPr id="2" name="Title 1"/>
          <p:cNvSpPr>
            <a:spLocks noGrp="1"/>
          </p:cNvSpPr>
          <p:nvPr>
            <p:ph type="title"/>
          </p:nvPr>
        </p:nvSpPr>
        <p:spPr>
          <a:xfrm>
            <a:off x="184152" y="176214"/>
            <a:ext cx="5867637" cy="803483"/>
          </a:xfrm>
        </p:spPr>
        <p:txBody>
          <a:bodyPr wrap="square" lIns="91385" tIns="45695" rIns="91385" bIns="45695" numCol="1" anchor="t" anchorCtr="0" compatLnSpc="1">
            <a:prstTxWarp prst="textNoShape">
              <a:avLst/>
            </a:prstTxWarp>
          </a:bodyPr>
          <a:lstStyle/>
          <a:p>
            <a:pPr eaLnBrk="1" hangingPunct="1">
              <a:defRPr/>
            </a:pPr>
            <a:r>
              <a:rPr lang="en-US" dirty="0" smtClean="0">
                <a:ea typeface="ＭＳ Ｐゴシック" charset="-128"/>
              </a:rPr>
              <a:t>euHReka On Premise</a:t>
            </a:r>
            <a:endParaRPr lang="en-US" sz="1100" i="1" dirty="0" smtClean="0">
              <a:ea typeface="ＭＳ Ｐゴシック" charset="-128"/>
            </a:endParaRPr>
          </a:p>
        </p:txBody>
      </p:sp>
      <p:sp>
        <p:nvSpPr>
          <p:cNvPr id="4" name="Text Placeholder 3"/>
          <p:cNvSpPr>
            <a:spLocks noGrp="1"/>
          </p:cNvSpPr>
          <p:nvPr>
            <p:ph type="body" sz="quarter" idx="10"/>
          </p:nvPr>
        </p:nvSpPr>
        <p:spPr>
          <a:xfrm>
            <a:off x="6280150" y="112713"/>
            <a:ext cx="2863850" cy="438150"/>
          </a:xfrm>
        </p:spPr>
        <p:txBody>
          <a:bodyPr/>
          <a:lstStyle/>
          <a:p>
            <a:pPr eaLnBrk="1" hangingPunct="1">
              <a:defRPr/>
            </a:pPr>
            <a:r>
              <a:rPr lang="en-US" dirty="0" smtClean="0">
                <a:ea typeface="ＭＳ Ｐゴシック" pitchFamily="-65" charset="-128"/>
              </a:rPr>
              <a:t>System </a:t>
            </a:r>
            <a:r>
              <a:rPr lang="en-US" dirty="0">
                <a:ea typeface="ＭＳ Ｐゴシック" pitchFamily="-65" charset="-128"/>
              </a:rPr>
              <a:t>Landscape</a:t>
            </a:r>
          </a:p>
        </p:txBody>
      </p:sp>
      <p:sp>
        <p:nvSpPr>
          <p:cNvPr id="150" name="TextBox 149"/>
          <p:cNvSpPr txBox="1"/>
          <p:nvPr/>
        </p:nvSpPr>
        <p:spPr bwMode="auto">
          <a:xfrm rot="5400000">
            <a:off x="6711484" y="-791089"/>
            <a:ext cx="364503" cy="3500462"/>
          </a:xfrm>
          <a:prstGeom prst="rect">
            <a:avLst/>
          </a:prstGeom>
          <a:solidFill>
            <a:srgbClr val="45027C"/>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a:scene3d>
            <a:camera prst="orthographicFront"/>
            <a:lightRig rig="threePt" dir="t"/>
          </a:scene3d>
          <a:sp3d prstMaterial="plastic">
            <a:bevelT/>
            <a:bevelB/>
          </a:sp3d>
        </p:spPr>
        <p:txBody>
          <a:bodyPr vert="vert270" wrap="square" lIns="12849" tIns="0" rIns="12849" bIns="0" anchor="ctr" anchorCtr="1">
            <a:spAutoFit/>
            <a:sp3d/>
          </a:bodyPr>
          <a:lstStyle/>
          <a:p>
            <a:pPr algn="ctr">
              <a:defRPr/>
            </a:pPr>
            <a:r>
              <a:rPr lang="en-US" sz="1100" spc="429" dirty="0" smtClean="0">
                <a:ln>
                  <a:solidFill>
                    <a:schemeClr val="bg1"/>
                  </a:solidFill>
                </a:ln>
                <a:solidFill>
                  <a:schemeClr val="bg1"/>
                </a:solidFill>
              </a:rPr>
              <a:t>EOP Systems</a:t>
            </a:r>
          </a:p>
          <a:p>
            <a:pPr algn="ctr">
              <a:defRPr/>
            </a:pPr>
            <a:r>
              <a:rPr lang="en-US" sz="1100" spc="429" dirty="0" smtClean="0">
                <a:ln>
                  <a:solidFill>
                    <a:schemeClr val="bg1"/>
                  </a:solidFill>
                </a:ln>
                <a:solidFill>
                  <a:schemeClr val="bg1"/>
                </a:solidFill>
              </a:rPr>
              <a:t>/EOP/</a:t>
            </a:r>
            <a:endParaRPr lang="en-US" sz="1100" spc="429" dirty="0">
              <a:ln>
                <a:solidFill>
                  <a:schemeClr val="bg1"/>
                </a:solidFill>
              </a:ln>
              <a:solidFill>
                <a:schemeClr val="bg1"/>
              </a:solidFill>
            </a:endParaRPr>
          </a:p>
        </p:txBody>
      </p:sp>
      <p:sp>
        <p:nvSpPr>
          <p:cNvPr id="152" name="TextBox 151"/>
          <p:cNvSpPr txBox="1"/>
          <p:nvPr/>
        </p:nvSpPr>
        <p:spPr bwMode="auto">
          <a:xfrm rot="5400000">
            <a:off x="2246609" y="-748881"/>
            <a:ext cx="364503" cy="3429024"/>
          </a:xfrm>
          <a:prstGeom prst="rect">
            <a:avLst/>
          </a:prstGeom>
          <a:solidFill>
            <a:srgbClr val="45027C"/>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a:scene3d>
            <a:camera prst="orthographicFront"/>
            <a:lightRig rig="threePt" dir="t"/>
          </a:scene3d>
          <a:sp3d prstMaterial="plastic">
            <a:bevelT/>
            <a:bevelB/>
          </a:sp3d>
        </p:spPr>
        <p:txBody>
          <a:bodyPr vert="vert270" wrap="square" lIns="12849" tIns="0" rIns="12849" bIns="0" anchor="ctr" anchorCtr="1">
            <a:spAutoFit/>
            <a:sp3d/>
          </a:bodyPr>
          <a:lstStyle/>
          <a:p>
            <a:pPr algn="ctr">
              <a:defRPr/>
            </a:pPr>
            <a:r>
              <a:rPr lang="nl-BE" sz="1100" spc="429" dirty="0" smtClean="0">
                <a:ln>
                  <a:solidFill>
                    <a:schemeClr val="bg1"/>
                  </a:solidFill>
                </a:ln>
                <a:solidFill>
                  <a:schemeClr val="bg1"/>
                </a:solidFill>
              </a:rPr>
              <a:t>euHReka Product Systems</a:t>
            </a:r>
          </a:p>
          <a:p>
            <a:pPr algn="ctr">
              <a:defRPr/>
            </a:pPr>
            <a:r>
              <a:rPr lang="nl-BE" sz="1100" spc="306" dirty="0" smtClean="0">
                <a:ln>
                  <a:solidFill>
                    <a:schemeClr val="bg1"/>
                  </a:solidFill>
                </a:ln>
                <a:solidFill>
                  <a:schemeClr val="bg1"/>
                </a:solidFill>
              </a:rPr>
              <a:t>Y&lt;ISO Code&gt;UI</a:t>
            </a:r>
            <a:endParaRPr lang="en-US" sz="1100" spc="429" dirty="0">
              <a:ln>
                <a:solidFill>
                  <a:schemeClr val="bg1"/>
                </a:solidFill>
              </a:ln>
              <a:solidFill>
                <a:schemeClr val="bg1"/>
              </a:solidFill>
            </a:endParaRPr>
          </a:p>
        </p:txBody>
      </p:sp>
      <p:sp>
        <p:nvSpPr>
          <p:cNvPr id="114" name="Slide Number Placeholder 3"/>
          <p:cNvSpPr txBox="1">
            <a:spLocks/>
          </p:cNvSpPr>
          <p:nvPr/>
        </p:nvSpPr>
        <p:spPr>
          <a:xfrm>
            <a:off x="107950" y="6626680"/>
            <a:ext cx="8852384" cy="170112"/>
          </a:xfrm>
          <a:prstGeom prst="rect">
            <a:avLst/>
          </a:prstGeom>
          <a:noFill/>
        </p:spPr>
        <p:txBody>
          <a:bodyPr lIns="65282" tIns="32641" rIns="65282" bIns="32641"/>
          <a:lstStyle/>
          <a:p>
            <a:pPr algn="r" defTabSz="652829">
              <a:defRPr/>
            </a:pPr>
            <a:r>
              <a:rPr lang="en-US" sz="800" dirty="0" smtClean="0">
                <a:solidFill>
                  <a:schemeClr val="bg2"/>
                </a:solidFill>
              </a:rPr>
              <a:t>Copyright NorthgateArinso. All rights reserved.										</a:t>
            </a:r>
            <a:fld id="{F2D0FB39-5F3E-404A-8027-BF9FD09F7394}" type="slidenum">
              <a:rPr lang="en-US" sz="800" smtClean="0">
                <a:solidFill>
                  <a:schemeClr val="bg2"/>
                </a:solidFill>
              </a:rPr>
              <a:pPr algn="r" defTabSz="652829">
                <a:defRPr/>
              </a:pPr>
              <a:t>24</a:t>
            </a:fld>
            <a:endParaRPr lang="en-US" sz="800" dirty="0" smtClean="0">
              <a:solidFill>
                <a:schemeClr val="bg2"/>
              </a:solidFill>
            </a:endParaRPr>
          </a:p>
        </p:txBody>
      </p:sp>
      <p:sp>
        <p:nvSpPr>
          <p:cNvPr id="174" name="Rounded Rectangle 173"/>
          <p:cNvSpPr>
            <a:spLocks noChangeArrowheads="1"/>
          </p:cNvSpPr>
          <p:nvPr/>
        </p:nvSpPr>
        <p:spPr bwMode="auto">
          <a:xfrm>
            <a:off x="3103000" y="4763277"/>
            <a:ext cx="816434" cy="142874"/>
          </a:xfrm>
          <a:prstGeom prst="roundRect">
            <a:avLst>
              <a:gd name="adj" fmla="val 9634"/>
            </a:avLst>
          </a:prstGeom>
          <a:gradFill>
            <a:gsLst>
              <a:gs pos="0">
                <a:schemeClr val="accent6"/>
              </a:gs>
              <a:gs pos="51000">
                <a:schemeClr val="accent6">
                  <a:alpha val="69000"/>
                </a:schemeClr>
              </a:gs>
              <a:gs pos="100000">
                <a:schemeClr val="accent6"/>
              </a:gs>
            </a:gsLst>
            <a:lin ang="5400000" scaled="0"/>
          </a:gradFill>
          <a:ln w="9525">
            <a:solidFill>
              <a:schemeClr val="accent6">
                <a:lumMod val="75000"/>
              </a:schemeClr>
            </a:solidFill>
            <a:round/>
            <a:headEnd/>
            <a:tailEnd/>
          </a:ln>
          <a:effectLst>
            <a:outerShdw dist="23000" dir="5400000" rotWithShape="0">
              <a:srgbClr val="808080">
                <a:alpha val="34998"/>
              </a:srgbClr>
            </a:outerShdw>
          </a:effectLst>
        </p:spPr>
        <p:txBody>
          <a:bodyPr lIns="25696" tIns="25696" rIns="25696" bIns="25696" anchor="ctr"/>
          <a:lstStyle/>
          <a:p>
            <a:pPr algn="ctr">
              <a:defRPr/>
            </a:pPr>
            <a:r>
              <a:rPr lang="en-US" sz="800" dirty="0" smtClean="0">
                <a:solidFill>
                  <a:srgbClr val="FFFFFF"/>
                </a:solidFill>
                <a:latin typeface="Arial" charset="0"/>
                <a:ea typeface="ＭＳ Ｐゴシック" pitchFamily="-65" charset="-128"/>
              </a:rPr>
              <a:t>6xx </a:t>
            </a:r>
            <a:r>
              <a:rPr lang="en-US" sz="800" dirty="0">
                <a:solidFill>
                  <a:srgbClr val="FFFFFF"/>
                </a:solidFill>
                <a:latin typeface="Arial" charset="0"/>
                <a:ea typeface="ＭＳ Ｐゴシック" pitchFamily="-65" charset="-128"/>
              </a:rPr>
              <a:t>– Cust XXX</a:t>
            </a:r>
          </a:p>
        </p:txBody>
      </p:sp>
      <p:sp>
        <p:nvSpPr>
          <p:cNvPr id="191" name="Rounded Rectangle 190"/>
          <p:cNvSpPr>
            <a:spLocks noChangeArrowheads="1"/>
          </p:cNvSpPr>
          <p:nvPr/>
        </p:nvSpPr>
        <p:spPr bwMode="auto">
          <a:xfrm>
            <a:off x="3279896" y="4152621"/>
            <a:ext cx="462643" cy="244929"/>
          </a:xfrm>
          <a:prstGeom prst="roundRect">
            <a:avLst>
              <a:gd name="adj" fmla="val 9634"/>
            </a:avLst>
          </a:prstGeom>
          <a:solidFill>
            <a:srgbClr val="008000"/>
          </a:solidFill>
          <a:ln w="9525">
            <a:solidFill>
              <a:srgbClr val="008000"/>
            </a:solidFill>
            <a:round/>
            <a:headEnd/>
            <a:tailEnd/>
          </a:ln>
          <a:effectLst>
            <a:outerShdw blurRad="76200" dist="12700" dir="2700000" sy="-23000" kx="-800400" algn="bl" rotWithShape="0">
              <a:prstClr val="black">
                <a:alpha val="20000"/>
              </a:prstClr>
            </a:outerShdw>
          </a:effectLst>
        </p:spPr>
        <p:txBody>
          <a:bodyPr lIns="65267" tIns="32634" rIns="65267" bIns="32634" anchor="ctr"/>
          <a:lstStyle/>
          <a:p>
            <a:pPr algn="ctr">
              <a:defRPr/>
            </a:pPr>
            <a:r>
              <a:rPr lang="en-US" sz="800" dirty="0">
                <a:solidFill>
                  <a:srgbClr val="FFFFFF"/>
                </a:solidFill>
                <a:latin typeface="Arial" charset="0"/>
                <a:ea typeface="ＭＳ Ｐゴシック" pitchFamily="-65" charset="-128"/>
              </a:rPr>
              <a:t>CEX</a:t>
            </a:r>
          </a:p>
        </p:txBody>
      </p:sp>
      <p:sp>
        <p:nvSpPr>
          <p:cNvPr id="197" name="Rounded Rectangle 196"/>
          <p:cNvSpPr>
            <a:spLocks noChangeArrowheads="1"/>
          </p:cNvSpPr>
          <p:nvPr/>
        </p:nvSpPr>
        <p:spPr bwMode="auto">
          <a:xfrm>
            <a:off x="983688" y="4334860"/>
            <a:ext cx="816434" cy="153081"/>
          </a:xfrm>
          <a:prstGeom prst="roundRect">
            <a:avLst>
              <a:gd name="adj" fmla="val 9634"/>
            </a:avLst>
          </a:prstGeom>
          <a:gradFill rotWithShape="1">
            <a:gsLst>
              <a:gs pos="0">
                <a:srgbClr val="4E1F8C"/>
              </a:gs>
              <a:gs pos="100000">
                <a:srgbClr val="2E1252"/>
              </a:gs>
            </a:gsLst>
            <a:lin ang="5400000"/>
          </a:gradFill>
          <a:ln w="9525">
            <a:solidFill>
              <a:srgbClr val="421B71"/>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FFFFFF"/>
                </a:solidFill>
                <a:latin typeface="Arial" charset="0"/>
              </a:rPr>
              <a:t>4xn  </a:t>
            </a:r>
            <a:r>
              <a:rPr lang="en-US" sz="800" dirty="0">
                <a:solidFill>
                  <a:srgbClr val="FFFFFF"/>
                </a:solidFill>
                <a:latin typeface="Arial" charset="0"/>
              </a:rPr>
              <a:t>Country </a:t>
            </a:r>
            <a:r>
              <a:rPr lang="en-US" sz="800" dirty="0" smtClean="0">
                <a:solidFill>
                  <a:srgbClr val="FFFFFF"/>
                </a:solidFill>
                <a:latin typeface="Arial" charset="0"/>
              </a:rPr>
              <a:t>xn</a:t>
            </a:r>
            <a:endParaRPr lang="en-US" sz="800" dirty="0">
              <a:solidFill>
                <a:srgbClr val="FFFFFF"/>
              </a:solidFill>
              <a:latin typeface="Arial" charset="0"/>
            </a:endParaRPr>
          </a:p>
        </p:txBody>
      </p:sp>
      <p:cxnSp>
        <p:nvCxnSpPr>
          <p:cNvPr id="198" name="Elbow Connector 18"/>
          <p:cNvCxnSpPr>
            <a:cxnSpLocks noChangeShapeType="1"/>
            <a:stCxn id="218" idx="3"/>
            <a:endCxn id="277" idx="1"/>
          </p:cNvCxnSpPr>
          <p:nvPr/>
        </p:nvCxnSpPr>
        <p:spPr bwMode="auto">
          <a:xfrm>
            <a:off x="1800123" y="2111774"/>
            <a:ext cx="1293802" cy="1588"/>
          </a:xfrm>
          <a:prstGeom prst="bentConnector3">
            <a:avLst>
              <a:gd name="adj1" fmla="val 50000"/>
            </a:avLst>
          </a:prstGeom>
          <a:noFill/>
          <a:ln w="28575">
            <a:solidFill>
              <a:srgbClr val="2E1252"/>
            </a:solidFill>
            <a:round/>
            <a:headEnd/>
            <a:tailEnd type="triangle" w="lg" len="sm"/>
          </a:ln>
        </p:spPr>
      </p:cxnSp>
      <p:cxnSp>
        <p:nvCxnSpPr>
          <p:cNvPr id="199" name="Elbow Connector 18"/>
          <p:cNvCxnSpPr>
            <a:cxnSpLocks noChangeShapeType="1"/>
            <a:stCxn id="219" idx="1"/>
            <a:endCxn id="210" idx="1"/>
          </p:cNvCxnSpPr>
          <p:nvPr/>
        </p:nvCxnSpPr>
        <p:spPr bwMode="auto">
          <a:xfrm rot="10800000" flipV="1">
            <a:off x="983688" y="3164314"/>
            <a:ext cx="1243362" cy="991952"/>
          </a:xfrm>
          <a:prstGeom prst="bentConnector3">
            <a:avLst>
              <a:gd name="adj1" fmla="val 113251"/>
            </a:avLst>
          </a:prstGeom>
          <a:noFill/>
          <a:ln w="28575">
            <a:solidFill>
              <a:srgbClr val="2E1252"/>
            </a:solidFill>
            <a:round/>
            <a:headEnd/>
            <a:tailEnd type="triangle" w="lg" len="sm"/>
          </a:ln>
        </p:spPr>
      </p:cxnSp>
      <p:cxnSp>
        <p:nvCxnSpPr>
          <p:cNvPr id="200" name="Elbow Connector 18"/>
          <p:cNvCxnSpPr>
            <a:cxnSpLocks noChangeShapeType="1"/>
            <a:stCxn id="219" idx="1"/>
            <a:endCxn id="211" idx="1"/>
          </p:cNvCxnSpPr>
          <p:nvPr/>
        </p:nvCxnSpPr>
        <p:spPr bwMode="auto">
          <a:xfrm rot="10800000" flipV="1">
            <a:off x="983688" y="3164313"/>
            <a:ext cx="1243362" cy="792947"/>
          </a:xfrm>
          <a:prstGeom prst="bentConnector3">
            <a:avLst>
              <a:gd name="adj1" fmla="val 113289"/>
            </a:avLst>
          </a:prstGeom>
          <a:noFill/>
          <a:ln w="28575">
            <a:solidFill>
              <a:srgbClr val="2E1252"/>
            </a:solidFill>
            <a:round/>
            <a:headEnd/>
            <a:tailEnd type="triangle" w="lg" len="sm"/>
          </a:ln>
        </p:spPr>
      </p:cxnSp>
      <p:cxnSp>
        <p:nvCxnSpPr>
          <p:cNvPr id="201" name="Elbow Connector 18"/>
          <p:cNvCxnSpPr>
            <a:cxnSpLocks noChangeShapeType="1"/>
            <a:stCxn id="219" idx="1"/>
            <a:endCxn id="197" idx="1"/>
          </p:cNvCxnSpPr>
          <p:nvPr/>
        </p:nvCxnSpPr>
        <p:spPr bwMode="auto">
          <a:xfrm rot="10800000" flipV="1">
            <a:off x="983688" y="3164313"/>
            <a:ext cx="1243362" cy="1247087"/>
          </a:xfrm>
          <a:prstGeom prst="bentConnector3">
            <a:avLst>
              <a:gd name="adj1" fmla="val 113289"/>
            </a:avLst>
          </a:prstGeom>
          <a:noFill/>
          <a:ln w="28575">
            <a:solidFill>
              <a:srgbClr val="2E1252"/>
            </a:solidFill>
            <a:round/>
            <a:headEnd/>
            <a:tailEnd type="triangle" w="lg" len="sm"/>
          </a:ln>
        </p:spPr>
      </p:cxnSp>
      <p:cxnSp>
        <p:nvCxnSpPr>
          <p:cNvPr id="202" name="Elbow Connector 18"/>
          <p:cNvCxnSpPr>
            <a:cxnSpLocks noChangeShapeType="1"/>
            <a:stCxn id="211" idx="3"/>
            <a:endCxn id="221" idx="1"/>
          </p:cNvCxnSpPr>
          <p:nvPr/>
        </p:nvCxnSpPr>
        <p:spPr bwMode="auto">
          <a:xfrm>
            <a:off x="1800122" y="3957261"/>
            <a:ext cx="426928" cy="1588"/>
          </a:xfrm>
          <a:prstGeom prst="bentConnector3">
            <a:avLst>
              <a:gd name="adj1" fmla="val 50000"/>
            </a:avLst>
          </a:prstGeom>
          <a:noFill/>
          <a:ln w="28575">
            <a:solidFill>
              <a:srgbClr val="2E1252"/>
            </a:solidFill>
            <a:round/>
            <a:headEnd/>
            <a:tailEnd type="triangle" w="lg" len="sm"/>
          </a:ln>
        </p:spPr>
      </p:cxnSp>
      <p:cxnSp>
        <p:nvCxnSpPr>
          <p:cNvPr id="203" name="Elbow Connector 18"/>
          <p:cNvCxnSpPr>
            <a:cxnSpLocks noChangeShapeType="1"/>
            <a:stCxn id="210" idx="3"/>
            <a:endCxn id="221" idx="1"/>
          </p:cNvCxnSpPr>
          <p:nvPr/>
        </p:nvCxnSpPr>
        <p:spPr bwMode="auto">
          <a:xfrm flipV="1">
            <a:off x="1800122" y="3957262"/>
            <a:ext cx="426928" cy="199005"/>
          </a:xfrm>
          <a:prstGeom prst="bentConnector3">
            <a:avLst>
              <a:gd name="adj1" fmla="val 30080"/>
            </a:avLst>
          </a:prstGeom>
          <a:noFill/>
          <a:ln w="28575">
            <a:solidFill>
              <a:srgbClr val="2E1252"/>
            </a:solidFill>
            <a:round/>
            <a:headEnd/>
            <a:tailEnd type="triangle" w="lg" len="sm"/>
          </a:ln>
        </p:spPr>
      </p:cxnSp>
      <p:cxnSp>
        <p:nvCxnSpPr>
          <p:cNvPr id="204" name="Elbow Connector 18"/>
          <p:cNvCxnSpPr>
            <a:cxnSpLocks noChangeShapeType="1"/>
            <a:stCxn id="197" idx="3"/>
            <a:endCxn id="221" idx="1"/>
          </p:cNvCxnSpPr>
          <p:nvPr/>
        </p:nvCxnSpPr>
        <p:spPr bwMode="auto">
          <a:xfrm flipV="1">
            <a:off x="1800122" y="3957259"/>
            <a:ext cx="426928" cy="454140"/>
          </a:xfrm>
          <a:prstGeom prst="bentConnector3">
            <a:avLst>
              <a:gd name="adj1" fmla="val 30081"/>
            </a:avLst>
          </a:prstGeom>
          <a:noFill/>
          <a:ln w="28575">
            <a:solidFill>
              <a:srgbClr val="2E1252"/>
            </a:solidFill>
            <a:round/>
            <a:headEnd/>
            <a:tailEnd type="triangle" w="lg" len="sm"/>
          </a:ln>
        </p:spPr>
      </p:cxnSp>
      <p:cxnSp>
        <p:nvCxnSpPr>
          <p:cNvPr id="205" name="Elbow Connector 18"/>
          <p:cNvCxnSpPr>
            <a:cxnSpLocks noChangeShapeType="1"/>
            <a:stCxn id="221" idx="3"/>
            <a:endCxn id="213" idx="1"/>
          </p:cNvCxnSpPr>
          <p:nvPr/>
        </p:nvCxnSpPr>
        <p:spPr bwMode="auto">
          <a:xfrm>
            <a:off x="2689695" y="3957261"/>
            <a:ext cx="413309" cy="1588"/>
          </a:xfrm>
          <a:prstGeom prst="bentConnector3">
            <a:avLst>
              <a:gd name="adj1" fmla="val 50000"/>
            </a:avLst>
          </a:prstGeom>
          <a:noFill/>
          <a:ln w="28575">
            <a:solidFill>
              <a:srgbClr val="2E1252"/>
            </a:solidFill>
            <a:round/>
            <a:headEnd/>
            <a:tailEnd type="triangle" w="lg" len="sm"/>
          </a:ln>
        </p:spPr>
      </p:cxnSp>
      <p:sp>
        <p:nvSpPr>
          <p:cNvPr id="210" name="Rounded Rectangle 209"/>
          <p:cNvSpPr>
            <a:spLocks noChangeArrowheads="1"/>
          </p:cNvSpPr>
          <p:nvPr/>
        </p:nvSpPr>
        <p:spPr bwMode="auto">
          <a:xfrm>
            <a:off x="983688" y="4079725"/>
            <a:ext cx="816434" cy="153081"/>
          </a:xfrm>
          <a:prstGeom prst="roundRect">
            <a:avLst>
              <a:gd name="adj" fmla="val 9634"/>
            </a:avLst>
          </a:prstGeom>
          <a:gradFill rotWithShape="1">
            <a:gsLst>
              <a:gs pos="0">
                <a:srgbClr val="4E1F8C"/>
              </a:gs>
              <a:gs pos="100000">
                <a:srgbClr val="2E1252"/>
              </a:gs>
            </a:gsLst>
            <a:lin ang="5400000"/>
          </a:gradFill>
          <a:ln w="9525">
            <a:solidFill>
              <a:srgbClr val="421B71"/>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FFFFFF"/>
                </a:solidFill>
                <a:latin typeface="Arial" charset="0"/>
              </a:rPr>
              <a:t>3x1  </a:t>
            </a:r>
            <a:r>
              <a:rPr lang="en-US" sz="800" dirty="0">
                <a:solidFill>
                  <a:srgbClr val="FFFFFF"/>
                </a:solidFill>
                <a:latin typeface="Arial" charset="0"/>
              </a:rPr>
              <a:t>Country </a:t>
            </a:r>
            <a:r>
              <a:rPr lang="en-US" sz="800" dirty="0" smtClean="0">
                <a:solidFill>
                  <a:srgbClr val="FFFFFF"/>
                </a:solidFill>
                <a:latin typeface="Arial" charset="0"/>
              </a:rPr>
              <a:t>x1</a:t>
            </a:r>
            <a:endParaRPr lang="en-US" sz="800" dirty="0">
              <a:solidFill>
                <a:srgbClr val="FFFFFF"/>
              </a:solidFill>
              <a:latin typeface="Arial" charset="0"/>
            </a:endParaRPr>
          </a:p>
        </p:txBody>
      </p:sp>
      <p:sp>
        <p:nvSpPr>
          <p:cNvPr id="211" name="Rounded Rectangle 210"/>
          <p:cNvSpPr>
            <a:spLocks noChangeArrowheads="1"/>
          </p:cNvSpPr>
          <p:nvPr/>
        </p:nvSpPr>
        <p:spPr bwMode="auto">
          <a:xfrm>
            <a:off x="983688" y="3880720"/>
            <a:ext cx="816434" cy="153081"/>
          </a:xfrm>
          <a:prstGeom prst="roundRect">
            <a:avLst>
              <a:gd name="adj" fmla="val 9634"/>
            </a:avLst>
          </a:prstGeom>
          <a:gradFill rotWithShape="1">
            <a:gsLst>
              <a:gs pos="0">
                <a:srgbClr val="4E1F8C"/>
              </a:gs>
              <a:gs pos="100000">
                <a:srgbClr val="2E1252"/>
              </a:gs>
            </a:gsLst>
            <a:lin ang="5400000"/>
          </a:gradFill>
          <a:ln w="9525">
            <a:solidFill>
              <a:srgbClr val="421B71"/>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FFFFFF"/>
                </a:solidFill>
                <a:latin typeface="Arial" charset="0"/>
              </a:rPr>
              <a:t>300 – Global</a:t>
            </a:r>
            <a:endParaRPr lang="en-US" sz="800" dirty="0">
              <a:solidFill>
                <a:srgbClr val="FFFFFF"/>
              </a:solidFill>
              <a:latin typeface="Arial" charset="0"/>
            </a:endParaRPr>
          </a:p>
        </p:txBody>
      </p:sp>
      <p:sp>
        <p:nvSpPr>
          <p:cNvPr id="212" name="Rounded Rectangle 211"/>
          <p:cNvSpPr>
            <a:spLocks noChangeArrowheads="1"/>
          </p:cNvSpPr>
          <p:nvPr/>
        </p:nvSpPr>
        <p:spPr bwMode="auto">
          <a:xfrm>
            <a:off x="983688" y="3671507"/>
            <a:ext cx="816434" cy="153081"/>
          </a:xfrm>
          <a:prstGeom prst="roundRect">
            <a:avLst>
              <a:gd name="adj" fmla="val 9634"/>
            </a:avLst>
          </a:prstGeom>
          <a:gradFill rotWithShape="1">
            <a:gsLst>
              <a:gs pos="0">
                <a:srgbClr val="4E1F8C"/>
              </a:gs>
              <a:gs pos="100000">
                <a:srgbClr val="2E1252"/>
              </a:gs>
            </a:gsLst>
            <a:lin ang="5400000"/>
          </a:gradFill>
          <a:ln w="9525">
            <a:solidFill>
              <a:srgbClr val="421B71"/>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a:solidFill>
                  <a:srgbClr val="FFFFFF"/>
                </a:solidFill>
                <a:latin typeface="Arial" charset="0"/>
              </a:rPr>
              <a:t>1</a:t>
            </a:r>
            <a:r>
              <a:rPr lang="en-US" sz="800" dirty="0" smtClean="0">
                <a:solidFill>
                  <a:srgbClr val="FFFFFF"/>
                </a:solidFill>
                <a:latin typeface="Arial" charset="0"/>
              </a:rPr>
              <a:t>00 – CUA</a:t>
            </a:r>
            <a:endParaRPr lang="en-US" sz="800" dirty="0">
              <a:solidFill>
                <a:srgbClr val="FFFFFF"/>
              </a:solidFill>
              <a:latin typeface="Arial" charset="0"/>
            </a:endParaRPr>
          </a:p>
        </p:txBody>
      </p:sp>
      <p:sp>
        <p:nvSpPr>
          <p:cNvPr id="213" name="Rounded Rectangle 212"/>
          <p:cNvSpPr>
            <a:spLocks noChangeArrowheads="1"/>
          </p:cNvSpPr>
          <p:nvPr/>
        </p:nvSpPr>
        <p:spPr bwMode="auto">
          <a:xfrm>
            <a:off x="3103002" y="3880720"/>
            <a:ext cx="816434" cy="153081"/>
          </a:xfrm>
          <a:prstGeom prst="roundRect">
            <a:avLst>
              <a:gd name="adj" fmla="val 9634"/>
            </a:avLst>
          </a:prstGeom>
          <a:gradFill rotWithShape="1">
            <a:gsLst>
              <a:gs pos="0">
                <a:srgbClr val="4E1F8C"/>
              </a:gs>
              <a:gs pos="100000">
                <a:srgbClr val="2E1252"/>
              </a:gs>
            </a:gsLst>
            <a:lin ang="5400000"/>
          </a:gradFill>
          <a:ln w="9525">
            <a:solidFill>
              <a:srgbClr val="421B71"/>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FFFFFF"/>
                </a:solidFill>
                <a:latin typeface="Arial" charset="0"/>
              </a:rPr>
              <a:t>300 – Global</a:t>
            </a:r>
            <a:endParaRPr lang="en-US" sz="800" dirty="0">
              <a:solidFill>
                <a:srgbClr val="FFFFFF"/>
              </a:solidFill>
              <a:latin typeface="Arial" charset="0"/>
            </a:endParaRPr>
          </a:p>
        </p:txBody>
      </p:sp>
      <p:sp>
        <p:nvSpPr>
          <p:cNvPr id="215" name="Rounded Rectangle 214"/>
          <p:cNvSpPr>
            <a:spLocks noChangeArrowheads="1"/>
          </p:cNvSpPr>
          <p:nvPr/>
        </p:nvSpPr>
        <p:spPr bwMode="auto">
          <a:xfrm>
            <a:off x="3103002" y="3671507"/>
            <a:ext cx="816434" cy="153081"/>
          </a:xfrm>
          <a:prstGeom prst="roundRect">
            <a:avLst>
              <a:gd name="adj" fmla="val 9634"/>
            </a:avLst>
          </a:prstGeom>
          <a:gradFill rotWithShape="1">
            <a:gsLst>
              <a:gs pos="0">
                <a:srgbClr val="4E1F8C"/>
              </a:gs>
              <a:gs pos="100000">
                <a:srgbClr val="2E1252"/>
              </a:gs>
            </a:gsLst>
            <a:lin ang="5400000"/>
          </a:gradFill>
          <a:ln w="9525">
            <a:solidFill>
              <a:srgbClr val="421B71"/>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a:solidFill>
                  <a:srgbClr val="FFFFFF"/>
                </a:solidFill>
                <a:latin typeface="Arial" charset="0"/>
              </a:rPr>
              <a:t>2</a:t>
            </a:r>
            <a:r>
              <a:rPr lang="en-US" sz="800" dirty="0" smtClean="0">
                <a:solidFill>
                  <a:srgbClr val="FFFFFF"/>
                </a:solidFill>
                <a:latin typeface="Arial" charset="0"/>
              </a:rPr>
              <a:t>00 – Test</a:t>
            </a:r>
            <a:endParaRPr lang="en-US" sz="800" dirty="0">
              <a:solidFill>
                <a:srgbClr val="FFFFFF"/>
              </a:solidFill>
              <a:latin typeface="Arial" charset="0"/>
            </a:endParaRPr>
          </a:p>
        </p:txBody>
      </p:sp>
      <p:sp>
        <p:nvSpPr>
          <p:cNvPr id="216" name="Rounded Rectangle 215"/>
          <p:cNvSpPr>
            <a:spLocks noChangeArrowheads="1"/>
          </p:cNvSpPr>
          <p:nvPr/>
        </p:nvSpPr>
        <p:spPr bwMode="auto">
          <a:xfrm>
            <a:off x="3103000" y="4957177"/>
            <a:ext cx="816434" cy="142874"/>
          </a:xfrm>
          <a:prstGeom prst="roundRect">
            <a:avLst>
              <a:gd name="adj" fmla="val 9634"/>
            </a:avLst>
          </a:prstGeom>
          <a:gradFill>
            <a:gsLst>
              <a:gs pos="0">
                <a:schemeClr val="accent6"/>
              </a:gs>
              <a:gs pos="51000">
                <a:schemeClr val="accent6">
                  <a:alpha val="69000"/>
                </a:schemeClr>
              </a:gs>
              <a:gs pos="100000">
                <a:schemeClr val="accent6"/>
              </a:gs>
            </a:gsLst>
            <a:lin ang="5400000" scaled="0"/>
          </a:gradFill>
          <a:ln w="9525">
            <a:solidFill>
              <a:schemeClr val="accent6">
                <a:lumMod val="75000"/>
              </a:schemeClr>
            </a:solidFill>
            <a:round/>
            <a:headEnd/>
            <a:tailEnd/>
          </a:ln>
          <a:effectLst>
            <a:outerShdw dist="23000" dir="5400000" rotWithShape="0">
              <a:srgbClr val="808080">
                <a:alpha val="34998"/>
              </a:srgbClr>
            </a:outerShdw>
          </a:effectLst>
        </p:spPr>
        <p:txBody>
          <a:bodyPr lIns="25696" tIns="25696" rIns="25696" bIns="25696" anchor="ctr"/>
          <a:lstStyle/>
          <a:p>
            <a:pPr algn="ctr">
              <a:defRPr/>
            </a:pPr>
            <a:r>
              <a:rPr lang="en-US" sz="800" dirty="0" smtClean="0">
                <a:solidFill>
                  <a:srgbClr val="FFFFFF"/>
                </a:solidFill>
                <a:latin typeface="Arial" charset="0"/>
                <a:ea typeface="ＭＳ Ｐゴシック" pitchFamily="-65" charset="-128"/>
              </a:rPr>
              <a:t>6nn </a:t>
            </a:r>
            <a:r>
              <a:rPr lang="en-US" sz="800" dirty="0">
                <a:solidFill>
                  <a:srgbClr val="FFFFFF"/>
                </a:solidFill>
                <a:latin typeface="Arial" charset="0"/>
                <a:ea typeface="ＭＳ Ｐゴシック" pitchFamily="-65" charset="-128"/>
              </a:rPr>
              <a:t>– Cust </a:t>
            </a:r>
            <a:r>
              <a:rPr lang="en-US" sz="800" dirty="0" smtClean="0">
                <a:solidFill>
                  <a:srgbClr val="FFFFFF"/>
                </a:solidFill>
                <a:latin typeface="Arial" charset="0"/>
                <a:ea typeface="ＭＳ Ｐゴシック" pitchFamily="-65" charset="-128"/>
              </a:rPr>
              <a:t>EQC</a:t>
            </a:r>
            <a:endParaRPr lang="en-US" sz="800" dirty="0">
              <a:solidFill>
                <a:srgbClr val="FFFFFF"/>
              </a:solidFill>
              <a:latin typeface="Arial" charset="0"/>
              <a:ea typeface="ＭＳ Ｐゴシック" pitchFamily="-65" charset="-128"/>
            </a:endParaRPr>
          </a:p>
        </p:txBody>
      </p:sp>
      <p:sp>
        <p:nvSpPr>
          <p:cNvPr id="217" name="Rounded Rectangle 216"/>
          <p:cNvSpPr>
            <a:spLocks noChangeArrowheads="1"/>
          </p:cNvSpPr>
          <p:nvPr/>
        </p:nvSpPr>
        <p:spPr bwMode="auto">
          <a:xfrm>
            <a:off x="3103000" y="5293144"/>
            <a:ext cx="816434" cy="142874"/>
          </a:xfrm>
          <a:prstGeom prst="roundRect">
            <a:avLst>
              <a:gd name="adj" fmla="val 9634"/>
            </a:avLst>
          </a:prstGeom>
          <a:gradFill>
            <a:gsLst>
              <a:gs pos="0">
                <a:schemeClr val="accent6"/>
              </a:gs>
              <a:gs pos="51000">
                <a:schemeClr val="accent6">
                  <a:alpha val="69000"/>
                </a:schemeClr>
              </a:gs>
              <a:gs pos="100000">
                <a:schemeClr val="accent6"/>
              </a:gs>
            </a:gsLst>
            <a:lin ang="5400000" scaled="0"/>
          </a:gradFill>
          <a:ln w="9525">
            <a:solidFill>
              <a:schemeClr val="accent6">
                <a:lumMod val="75000"/>
              </a:schemeClr>
            </a:solidFill>
            <a:round/>
            <a:headEnd/>
            <a:tailEnd/>
          </a:ln>
          <a:effectLst>
            <a:outerShdw dist="23000" dir="5400000" rotWithShape="0">
              <a:srgbClr val="808080">
                <a:alpha val="34998"/>
              </a:srgbClr>
            </a:outerShdw>
          </a:effectLst>
        </p:spPr>
        <p:txBody>
          <a:bodyPr lIns="25696" tIns="25696" rIns="25696" bIns="25696" anchor="ctr"/>
          <a:lstStyle/>
          <a:p>
            <a:pPr algn="ctr">
              <a:defRPr/>
            </a:pPr>
            <a:r>
              <a:rPr lang="en-US" sz="800" dirty="0" smtClean="0">
                <a:solidFill>
                  <a:srgbClr val="FFFFFF"/>
                </a:solidFill>
                <a:latin typeface="Arial" charset="0"/>
                <a:ea typeface="ＭＳ Ｐゴシック" pitchFamily="-65" charset="-128"/>
              </a:rPr>
              <a:t>635 </a:t>
            </a:r>
            <a:r>
              <a:rPr lang="en-US" sz="800" dirty="0">
                <a:solidFill>
                  <a:srgbClr val="FFFFFF"/>
                </a:solidFill>
                <a:latin typeface="Arial" charset="0"/>
                <a:ea typeface="ＭＳ Ｐゴシック" pitchFamily="-65" charset="-128"/>
              </a:rPr>
              <a:t>– Cust </a:t>
            </a:r>
            <a:r>
              <a:rPr lang="en-US" sz="800" dirty="0" smtClean="0">
                <a:solidFill>
                  <a:srgbClr val="FFFFFF"/>
                </a:solidFill>
                <a:latin typeface="Arial" charset="0"/>
                <a:ea typeface="ＭＳ Ｐゴシック" pitchFamily="-65" charset="-128"/>
              </a:rPr>
              <a:t>ZD1</a:t>
            </a:r>
            <a:endParaRPr lang="en-US" sz="800" dirty="0">
              <a:solidFill>
                <a:srgbClr val="FFFFFF"/>
              </a:solidFill>
              <a:latin typeface="Arial" charset="0"/>
              <a:ea typeface="ＭＳ Ｐゴシック" pitchFamily="-65" charset="-128"/>
            </a:endParaRPr>
          </a:p>
        </p:txBody>
      </p:sp>
      <p:sp>
        <p:nvSpPr>
          <p:cNvPr id="218" name="Rounded Rectangle 217"/>
          <p:cNvSpPr>
            <a:spLocks noChangeArrowheads="1"/>
          </p:cNvSpPr>
          <p:nvPr/>
        </p:nvSpPr>
        <p:spPr bwMode="auto">
          <a:xfrm>
            <a:off x="983688" y="2035235"/>
            <a:ext cx="816434" cy="153081"/>
          </a:xfrm>
          <a:prstGeom prst="roundRect">
            <a:avLst>
              <a:gd name="adj" fmla="val 9634"/>
            </a:avLst>
          </a:prstGeom>
          <a:gradFill rotWithShape="1">
            <a:gsLst>
              <a:gs pos="0">
                <a:srgbClr val="4E1F8C"/>
              </a:gs>
              <a:gs pos="100000">
                <a:srgbClr val="2E1252"/>
              </a:gs>
            </a:gsLst>
            <a:lin ang="5400000"/>
          </a:gradFill>
          <a:ln w="9525">
            <a:solidFill>
              <a:srgbClr val="421B71"/>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FFFFFF"/>
                </a:solidFill>
                <a:latin typeface="Arial" charset="0"/>
              </a:rPr>
              <a:t>300 – Global</a:t>
            </a:r>
            <a:endParaRPr lang="en-US" sz="800" dirty="0">
              <a:solidFill>
                <a:srgbClr val="FFFFFF"/>
              </a:solidFill>
              <a:latin typeface="Arial" charset="0"/>
            </a:endParaRPr>
          </a:p>
        </p:txBody>
      </p:sp>
      <p:sp>
        <p:nvSpPr>
          <p:cNvPr id="219" name="Rounded Rectangle 218"/>
          <p:cNvSpPr>
            <a:spLocks noChangeArrowheads="1"/>
          </p:cNvSpPr>
          <p:nvPr/>
        </p:nvSpPr>
        <p:spPr bwMode="auto">
          <a:xfrm>
            <a:off x="2227051" y="3041850"/>
            <a:ext cx="462643" cy="244929"/>
          </a:xfrm>
          <a:prstGeom prst="roundRect">
            <a:avLst>
              <a:gd name="adj" fmla="val 9634"/>
            </a:avLst>
          </a:prstGeom>
          <a:solidFill>
            <a:srgbClr val="008000"/>
          </a:solidFill>
          <a:ln w="9525">
            <a:solidFill>
              <a:srgbClr val="008000"/>
            </a:solidFill>
            <a:round/>
            <a:headEnd/>
            <a:tailEnd/>
          </a:ln>
          <a:effectLst>
            <a:outerShdw blurRad="76200" dist="12700" dir="2700000" sy="-23000" kx="-800400" algn="bl" rotWithShape="0">
              <a:prstClr val="black">
                <a:alpha val="20000"/>
              </a:prstClr>
            </a:outerShdw>
          </a:effectLst>
        </p:spPr>
        <p:txBody>
          <a:bodyPr lIns="65267" tIns="32634" rIns="65267" bIns="32634" anchor="ctr"/>
          <a:lstStyle/>
          <a:p>
            <a:pPr algn="ctr">
              <a:defRPr/>
            </a:pPr>
            <a:r>
              <a:rPr lang="en-US" sz="800" dirty="0">
                <a:solidFill>
                  <a:srgbClr val="FFFFFF"/>
                </a:solidFill>
                <a:latin typeface="Arial" charset="0"/>
                <a:ea typeface="ＭＳ Ｐゴシック" pitchFamily="-65" charset="-128"/>
              </a:rPr>
              <a:t>EFR</a:t>
            </a:r>
          </a:p>
        </p:txBody>
      </p:sp>
      <p:cxnSp>
        <p:nvCxnSpPr>
          <p:cNvPr id="220" name="Elbow Connector 18"/>
          <p:cNvCxnSpPr>
            <a:cxnSpLocks noChangeShapeType="1"/>
            <a:stCxn id="277" idx="2"/>
            <a:endCxn id="219" idx="3"/>
          </p:cNvCxnSpPr>
          <p:nvPr/>
        </p:nvCxnSpPr>
        <p:spPr bwMode="auto">
          <a:xfrm rot="5400000">
            <a:off x="2607920" y="2270089"/>
            <a:ext cx="975999" cy="812448"/>
          </a:xfrm>
          <a:prstGeom prst="bentConnector2">
            <a:avLst/>
          </a:prstGeom>
          <a:noFill/>
          <a:ln w="28575">
            <a:solidFill>
              <a:srgbClr val="2E1252"/>
            </a:solidFill>
            <a:round/>
            <a:headEnd/>
            <a:tailEnd type="triangle" w="lg" len="sm"/>
          </a:ln>
        </p:spPr>
      </p:cxnSp>
      <p:sp>
        <p:nvSpPr>
          <p:cNvPr id="221" name="Rounded Rectangle 220"/>
          <p:cNvSpPr>
            <a:spLocks noChangeArrowheads="1"/>
          </p:cNvSpPr>
          <p:nvPr/>
        </p:nvSpPr>
        <p:spPr bwMode="auto">
          <a:xfrm>
            <a:off x="2227051" y="3834796"/>
            <a:ext cx="462643" cy="244929"/>
          </a:xfrm>
          <a:prstGeom prst="roundRect">
            <a:avLst>
              <a:gd name="adj" fmla="val 9634"/>
            </a:avLst>
          </a:prstGeom>
          <a:solidFill>
            <a:srgbClr val="008000"/>
          </a:solidFill>
          <a:ln w="9525">
            <a:solidFill>
              <a:srgbClr val="008000"/>
            </a:solidFill>
            <a:round/>
            <a:headEnd/>
            <a:tailEnd/>
          </a:ln>
          <a:effectLst>
            <a:outerShdw blurRad="76200" dist="12700" dir="2700000" sy="-23000" kx="-800400" algn="bl" rotWithShape="0">
              <a:prstClr val="black">
                <a:alpha val="20000"/>
              </a:prstClr>
            </a:outerShdw>
          </a:effectLst>
        </p:spPr>
        <p:txBody>
          <a:bodyPr lIns="65267" tIns="32634" rIns="65267" bIns="32634" anchor="ctr"/>
          <a:lstStyle/>
          <a:p>
            <a:pPr algn="ctr">
              <a:defRPr/>
            </a:pPr>
            <a:r>
              <a:rPr lang="en-US" sz="800" dirty="0">
                <a:solidFill>
                  <a:srgbClr val="FFFFFF"/>
                </a:solidFill>
                <a:latin typeface="Arial" charset="0"/>
                <a:ea typeface="ＭＳ Ｐゴシック" pitchFamily="-65" charset="-128"/>
              </a:rPr>
              <a:t>EMR</a:t>
            </a:r>
          </a:p>
        </p:txBody>
      </p:sp>
      <p:cxnSp>
        <p:nvCxnSpPr>
          <p:cNvPr id="222" name="Elbow Connector 18"/>
          <p:cNvCxnSpPr>
            <a:cxnSpLocks noChangeShapeType="1"/>
            <a:stCxn id="213" idx="2"/>
            <a:endCxn id="191" idx="0"/>
          </p:cNvCxnSpPr>
          <p:nvPr/>
        </p:nvCxnSpPr>
        <p:spPr bwMode="auto">
          <a:xfrm rot="5400000">
            <a:off x="3451811" y="4093210"/>
            <a:ext cx="118819" cy="1"/>
          </a:xfrm>
          <a:prstGeom prst="bentConnector3">
            <a:avLst>
              <a:gd name="adj1" fmla="val 50000"/>
            </a:avLst>
          </a:prstGeom>
          <a:noFill/>
          <a:ln w="28575">
            <a:solidFill>
              <a:srgbClr val="2E1252"/>
            </a:solidFill>
            <a:round/>
            <a:headEnd/>
            <a:tailEnd type="triangle" w="lg" len="sm"/>
          </a:ln>
        </p:spPr>
      </p:cxnSp>
      <p:cxnSp>
        <p:nvCxnSpPr>
          <p:cNvPr id="223" name="Elbow Connector 18"/>
          <p:cNvCxnSpPr>
            <a:cxnSpLocks noChangeShapeType="1"/>
            <a:stCxn id="191" idx="1"/>
            <a:endCxn id="174" idx="1"/>
          </p:cNvCxnSpPr>
          <p:nvPr/>
        </p:nvCxnSpPr>
        <p:spPr bwMode="auto">
          <a:xfrm rot="10800000" flipV="1">
            <a:off x="3103003" y="4275085"/>
            <a:ext cx="176895" cy="559631"/>
          </a:xfrm>
          <a:prstGeom prst="bentConnector3">
            <a:avLst>
              <a:gd name="adj1" fmla="val 176702"/>
            </a:avLst>
          </a:prstGeom>
          <a:noFill/>
          <a:ln w="28575">
            <a:solidFill>
              <a:srgbClr val="008000"/>
            </a:solidFill>
            <a:round/>
            <a:headEnd/>
            <a:tailEnd type="triangle" w="lg" len="sm"/>
          </a:ln>
        </p:spPr>
      </p:cxnSp>
      <p:cxnSp>
        <p:nvCxnSpPr>
          <p:cNvPr id="229" name="Elbow Connector 18"/>
          <p:cNvCxnSpPr>
            <a:cxnSpLocks noChangeShapeType="1"/>
            <a:stCxn id="191" idx="1"/>
            <a:endCxn id="216" idx="1"/>
          </p:cNvCxnSpPr>
          <p:nvPr/>
        </p:nvCxnSpPr>
        <p:spPr bwMode="auto">
          <a:xfrm rot="10800000" flipV="1">
            <a:off x="3103003" y="4275083"/>
            <a:ext cx="176895" cy="753533"/>
          </a:xfrm>
          <a:prstGeom prst="bentConnector3">
            <a:avLst>
              <a:gd name="adj1" fmla="val 176702"/>
            </a:avLst>
          </a:prstGeom>
          <a:noFill/>
          <a:ln w="28575">
            <a:solidFill>
              <a:srgbClr val="008000"/>
            </a:solidFill>
            <a:round/>
            <a:headEnd/>
            <a:tailEnd type="triangle" w="lg" len="sm"/>
          </a:ln>
        </p:spPr>
      </p:cxnSp>
      <p:cxnSp>
        <p:nvCxnSpPr>
          <p:cNvPr id="233" name="Straight Connector 232"/>
          <p:cNvCxnSpPr>
            <a:stCxn id="210" idx="2"/>
            <a:endCxn id="197" idx="0"/>
          </p:cNvCxnSpPr>
          <p:nvPr/>
        </p:nvCxnSpPr>
        <p:spPr>
          <a:xfrm rot="5400000">
            <a:off x="1340877" y="4283831"/>
            <a:ext cx="102054" cy="1134"/>
          </a:xfrm>
          <a:prstGeom prst="line">
            <a:avLst/>
          </a:prstGeom>
          <a:ln w="22225">
            <a:solidFill>
              <a:srgbClr val="002060"/>
            </a:solidFill>
            <a:prstDash val="sysDot"/>
          </a:ln>
        </p:spPr>
        <p:style>
          <a:lnRef idx="1">
            <a:schemeClr val="accent1"/>
          </a:lnRef>
          <a:fillRef idx="0">
            <a:schemeClr val="accent1"/>
          </a:fillRef>
          <a:effectRef idx="0">
            <a:schemeClr val="accent1"/>
          </a:effectRef>
          <a:fontRef idx="minor">
            <a:schemeClr val="tx1"/>
          </a:fontRef>
        </p:style>
      </p:cxnSp>
      <p:sp>
        <p:nvSpPr>
          <p:cNvPr id="256" name="TextBox 255"/>
          <p:cNvSpPr txBox="1"/>
          <p:nvPr/>
        </p:nvSpPr>
        <p:spPr bwMode="auto">
          <a:xfrm>
            <a:off x="363049" y="3286776"/>
            <a:ext cx="195224" cy="2286016"/>
          </a:xfrm>
          <a:prstGeom prst="rect">
            <a:avLst/>
          </a:prstGeom>
          <a:solidFill>
            <a:srgbClr val="45027C"/>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a:scene3d>
            <a:camera prst="orthographicFront"/>
            <a:lightRig rig="threePt" dir="t"/>
          </a:scene3d>
          <a:sp3d prstMaterial="plastic">
            <a:bevelT/>
            <a:bevelB/>
          </a:sp3d>
        </p:spPr>
        <p:txBody>
          <a:bodyPr vert="vert270" wrap="square" lIns="12848" tIns="0" rIns="12848" bIns="0" anchor="ctr" anchorCtr="1">
            <a:spAutoFit/>
            <a:sp3d/>
          </a:bodyPr>
          <a:lstStyle/>
          <a:p>
            <a:pPr>
              <a:defRPr/>
            </a:pPr>
            <a:r>
              <a:rPr lang="en-US" sz="1100" spc="429" dirty="0" smtClean="0">
                <a:ln>
                  <a:solidFill>
                    <a:schemeClr val="bg1"/>
                  </a:solidFill>
                </a:ln>
                <a:solidFill>
                  <a:schemeClr val="bg1"/>
                </a:solidFill>
              </a:rPr>
              <a:t>Support</a:t>
            </a:r>
            <a:endParaRPr lang="en-US" sz="1100" spc="429" dirty="0">
              <a:ln>
                <a:solidFill>
                  <a:schemeClr val="bg1"/>
                </a:solidFill>
              </a:ln>
              <a:solidFill>
                <a:schemeClr val="bg1"/>
              </a:solidFill>
            </a:endParaRPr>
          </a:p>
        </p:txBody>
      </p:sp>
      <p:sp>
        <p:nvSpPr>
          <p:cNvPr id="257" name="TextBox 256"/>
          <p:cNvSpPr txBox="1"/>
          <p:nvPr/>
        </p:nvSpPr>
        <p:spPr bwMode="auto">
          <a:xfrm>
            <a:off x="369646" y="1357952"/>
            <a:ext cx="195224" cy="1357322"/>
          </a:xfrm>
          <a:prstGeom prst="rect">
            <a:avLst/>
          </a:prstGeom>
          <a:solidFill>
            <a:srgbClr val="45027C"/>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a:scene3d>
            <a:camera prst="orthographicFront"/>
            <a:lightRig rig="threePt" dir="t"/>
          </a:scene3d>
          <a:sp3d prstMaterial="plastic">
            <a:bevelT/>
            <a:bevelB/>
          </a:sp3d>
        </p:spPr>
        <p:txBody>
          <a:bodyPr vert="vert270" wrap="square" lIns="12848" tIns="0" rIns="12848" bIns="0" anchor="ctr" anchorCtr="1">
            <a:spAutoFit/>
            <a:sp3d/>
          </a:bodyPr>
          <a:lstStyle/>
          <a:p>
            <a:pPr>
              <a:defRPr/>
            </a:pPr>
            <a:r>
              <a:rPr lang="en-US" sz="1100" spc="429" dirty="0" smtClean="0">
                <a:ln>
                  <a:solidFill>
                    <a:schemeClr val="bg1"/>
                  </a:solidFill>
                </a:ln>
                <a:solidFill>
                  <a:schemeClr val="bg1"/>
                </a:solidFill>
              </a:rPr>
              <a:t>Build</a:t>
            </a:r>
            <a:endParaRPr lang="en-US" sz="1100" spc="429" dirty="0">
              <a:ln>
                <a:solidFill>
                  <a:schemeClr val="bg1"/>
                </a:solidFill>
              </a:ln>
              <a:solidFill>
                <a:schemeClr val="bg1"/>
              </a:solidFill>
            </a:endParaRPr>
          </a:p>
        </p:txBody>
      </p:sp>
      <p:cxnSp>
        <p:nvCxnSpPr>
          <p:cNvPr id="258" name="Elbow Connector 18"/>
          <p:cNvCxnSpPr>
            <a:cxnSpLocks noChangeShapeType="1"/>
            <a:stCxn id="221" idx="3"/>
            <a:endCxn id="215" idx="1"/>
          </p:cNvCxnSpPr>
          <p:nvPr/>
        </p:nvCxnSpPr>
        <p:spPr bwMode="auto">
          <a:xfrm flipV="1">
            <a:off x="2689695" y="3748048"/>
            <a:ext cx="413309" cy="209213"/>
          </a:xfrm>
          <a:prstGeom prst="bentConnector3">
            <a:avLst>
              <a:gd name="adj1" fmla="val 60864"/>
            </a:avLst>
          </a:prstGeom>
          <a:noFill/>
          <a:ln w="28575">
            <a:solidFill>
              <a:srgbClr val="2E1252"/>
            </a:solidFill>
            <a:round/>
            <a:headEnd/>
            <a:tailEnd type="triangle" w="lg" len="sm"/>
          </a:ln>
        </p:spPr>
      </p:cxnSp>
      <p:sp>
        <p:nvSpPr>
          <p:cNvPr id="262" name="Title 1"/>
          <p:cNvSpPr txBox="1">
            <a:spLocks/>
          </p:cNvSpPr>
          <p:nvPr/>
        </p:nvSpPr>
        <p:spPr bwMode="auto">
          <a:xfrm>
            <a:off x="2254264" y="2929590"/>
            <a:ext cx="408217" cy="122449"/>
          </a:xfrm>
          <a:prstGeom prst="rect">
            <a:avLst/>
          </a:prstGeom>
          <a:noFill/>
          <a:ln w="9525">
            <a:noFill/>
            <a:miter lim="800000"/>
            <a:headEnd/>
            <a:tailEnd/>
          </a:ln>
        </p:spPr>
        <p:txBody>
          <a:bodyPr vert="horz" wrap="square" lIns="0" tIns="0" rIns="0" bIns="0" numCol="1" anchor="ctr" anchorCtr="1" compatLnSpc="1">
            <a:prstTxWarp prst="textNoShape">
              <a:avLst/>
            </a:prstTxWarp>
          </a:bodyPr>
          <a:lstStyle/>
          <a:p>
            <a:pPr defTabSz="652672">
              <a:defRPr/>
            </a:pPr>
            <a:r>
              <a:rPr lang="en-US" sz="600" kern="0" dirty="0" smtClean="0">
                <a:solidFill>
                  <a:srgbClr val="000000"/>
                </a:solidFill>
                <a:latin typeface="+mn-lt"/>
                <a:cs typeface="+mj-cs"/>
              </a:rPr>
              <a:t>6 Months</a:t>
            </a:r>
          </a:p>
        </p:txBody>
      </p:sp>
      <p:sp>
        <p:nvSpPr>
          <p:cNvPr id="263" name="Title 1"/>
          <p:cNvSpPr txBox="1">
            <a:spLocks/>
          </p:cNvSpPr>
          <p:nvPr/>
        </p:nvSpPr>
        <p:spPr bwMode="auto">
          <a:xfrm>
            <a:off x="2254264" y="3722536"/>
            <a:ext cx="408217" cy="122449"/>
          </a:xfrm>
          <a:prstGeom prst="rect">
            <a:avLst/>
          </a:prstGeom>
          <a:noFill/>
          <a:ln w="9525">
            <a:noFill/>
            <a:miter lim="800000"/>
            <a:headEnd/>
            <a:tailEnd/>
          </a:ln>
        </p:spPr>
        <p:txBody>
          <a:bodyPr vert="horz" wrap="square" lIns="0" tIns="0" rIns="0" bIns="0" numCol="1" anchor="ctr" anchorCtr="1" compatLnSpc="1">
            <a:prstTxWarp prst="textNoShape">
              <a:avLst/>
            </a:prstTxWarp>
          </a:bodyPr>
          <a:lstStyle/>
          <a:p>
            <a:pPr defTabSz="652672">
              <a:defRPr/>
            </a:pPr>
            <a:r>
              <a:rPr lang="en-US" sz="600" kern="0" dirty="0" smtClean="0">
                <a:solidFill>
                  <a:srgbClr val="000000"/>
                </a:solidFill>
                <a:latin typeface="+mn-lt"/>
                <a:cs typeface="+mj-cs"/>
              </a:rPr>
              <a:t>Monthly</a:t>
            </a:r>
          </a:p>
        </p:txBody>
      </p:sp>
      <p:sp>
        <p:nvSpPr>
          <p:cNvPr id="266" name="TextBox 265"/>
          <p:cNvSpPr txBox="1"/>
          <p:nvPr/>
        </p:nvSpPr>
        <p:spPr bwMode="auto">
          <a:xfrm>
            <a:off x="152761" y="3286780"/>
            <a:ext cx="146641" cy="2286015"/>
          </a:xfrm>
          <a:prstGeom prst="rect">
            <a:avLst/>
          </a:prstGeom>
          <a:solidFill>
            <a:schemeClr val="bg1">
              <a:lumMod val="85000"/>
            </a:schemeClr>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a:scene3d>
            <a:camera prst="orthographicFront"/>
            <a:lightRig rig="threePt" dir="t"/>
          </a:scene3d>
          <a:sp3d prstMaterial="plastic">
            <a:bevelT/>
            <a:bevelB/>
          </a:sp3d>
        </p:spPr>
        <p:txBody>
          <a:bodyPr vert="vert270" wrap="square" lIns="0" tIns="0" rIns="38543" bIns="0" anchor="ctr" anchorCtr="1">
            <a:spAutoFit/>
            <a:sp3d/>
          </a:bodyPr>
          <a:lstStyle/>
          <a:p>
            <a:pPr algn="ctr">
              <a:defRPr/>
            </a:pPr>
            <a:r>
              <a:rPr lang="en-US" sz="700" spc="214" dirty="0">
                <a:solidFill>
                  <a:srgbClr val="4E0064"/>
                </a:solidFill>
                <a:latin typeface="+mn-lt"/>
                <a:ea typeface="ＭＳ Ｐゴシック" pitchFamily="-106" charset="-128"/>
              </a:rPr>
              <a:t>Current Release</a:t>
            </a:r>
          </a:p>
        </p:txBody>
      </p:sp>
      <p:sp>
        <p:nvSpPr>
          <p:cNvPr id="267" name="TextBox 266"/>
          <p:cNvSpPr txBox="1"/>
          <p:nvPr/>
        </p:nvSpPr>
        <p:spPr bwMode="auto">
          <a:xfrm>
            <a:off x="157717" y="1357942"/>
            <a:ext cx="146641" cy="1357331"/>
          </a:xfrm>
          <a:prstGeom prst="rect">
            <a:avLst/>
          </a:prstGeom>
          <a:solidFill>
            <a:schemeClr val="bg1">
              <a:lumMod val="85000"/>
            </a:schemeClr>
          </a:soli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effectLst>
            <a:outerShdw blurRad="50800" dist="38100" dir="2700000" algn="tl" rotWithShape="0">
              <a:prstClr val="black">
                <a:alpha val="40000"/>
              </a:prstClr>
            </a:outerShdw>
          </a:effectLst>
          <a:scene3d>
            <a:camera prst="orthographicFront"/>
            <a:lightRig rig="threePt" dir="t"/>
          </a:scene3d>
          <a:sp3d prstMaterial="plastic">
            <a:bevelT/>
            <a:bevelB/>
          </a:sp3d>
        </p:spPr>
        <p:txBody>
          <a:bodyPr vert="vert270" wrap="square" lIns="0" tIns="0" rIns="38543" bIns="0" anchor="ctr" anchorCtr="1">
            <a:spAutoFit/>
            <a:sp3d/>
          </a:bodyPr>
          <a:lstStyle/>
          <a:p>
            <a:pPr algn="ctr">
              <a:defRPr/>
            </a:pPr>
            <a:r>
              <a:rPr lang="en-US" sz="700" spc="214" dirty="0" smtClean="0">
                <a:solidFill>
                  <a:srgbClr val="4E0064"/>
                </a:solidFill>
                <a:latin typeface="+mn-lt"/>
                <a:ea typeface="ＭＳ Ｐゴシック" pitchFamily="-106" charset="-128"/>
              </a:rPr>
              <a:t>Release +1</a:t>
            </a:r>
            <a:endParaRPr lang="en-US" sz="700" spc="214" dirty="0">
              <a:solidFill>
                <a:srgbClr val="4E0064"/>
              </a:solidFill>
              <a:latin typeface="+mn-lt"/>
              <a:ea typeface="ＭＳ Ｐゴシック" pitchFamily="-106" charset="-128"/>
            </a:endParaRPr>
          </a:p>
        </p:txBody>
      </p:sp>
      <p:sp>
        <p:nvSpPr>
          <p:cNvPr id="268" name="Rounded Rectangle 267"/>
          <p:cNvSpPr>
            <a:spLocks noChangeArrowheads="1"/>
          </p:cNvSpPr>
          <p:nvPr/>
        </p:nvSpPr>
        <p:spPr bwMode="auto">
          <a:xfrm>
            <a:off x="3103093" y="4566494"/>
            <a:ext cx="816434" cy="142874"/>
          </a:xfrm>
          <a:prstGeom prst="roundRect">
            <a:avLst>
              <a:gd name="adj" fmla="val 9634"/>
            </a:avLst>
          </a:prstGeom>
          <a:gradFill>
            <a:gsLst>
              <a:gs pos="0">
                <a:schemeClr val="accent6"/>
              </a:gs>
              <a:gs pos="51000">
                <a:schemeClr val="accent6">
                  <a:alpha val="69000"/>
                </a:schemeClr>
              </a:gs>
              <a:gs pos="100000">
                <a:schemeClr val="accent6"/>
              </a:gs>
            </a:gsLst>
            <a:lin ang="5400000" scaled="0"/>
          </a:gradFill>
          <a:ln w="9525">
            <a:solidFill>
              <a:schemeClr val="accent6">
                <a:lumMod val="75000"/>
              </a:schemeClr>
            </a:solidFill>
            <a:round/>
            <a:headEnd/>
            <a:tailEnd/>
          </a:ln>
          <a:effectLst>
            <a:outerShdw dist="23000" dir="5400000" rotWithShape="0">
              <a:srgbClr val="808080">
                <a:alpha val="34998"/>
              </a:srgbClr>
            </a:outerShdw>
          </a:effectLst>
        </p:spPr>
        <p:txBody>
          <a:bodyPr lIns="25696" tIns="25696" rIns="25696" bIns="25696" anchor="ctr"/>
          <a:lstStyle/>
          <a:p>
            <a:pPr algn="ctr">
              <a:defRPr/>
            </a:pPr>
            <a:r>
              <a:rPr lang="en-US" sz="800" dirty="0" smtClean="0">
                <a:solidFill>
                  <a:srgbClr val="FFFFFF"/>
                </a:solidFill>
                <a:latin typeface="Arial" charset="0"/>
                <a:ea typeface="ＭＳ Ｐゴシック" pitchFamily="-65" charset="-128"/>
              </a:rPr>
              <a:t>6zz </a:t>
            </a:r>
            <a:r>
              <a:rPr lang="en-US" sz="800" dirty="0">
                <a:solidFill>
                  <a:srgbClr val="FFFFFF"/>
                </a:solidFill>
                <a:latin typeface="Arial" charset="0"/>
                <a:ea typeface="ＭＳ Ｐゴシック" pitchFamily="-65" charset="-128"/>
              </a:rPr>
              <a:t>– Cust </a:t>
            </a:r>
            <a:r>
              <a:rPr lang="en-US" sz="800" dirty="0" smtClean="0">
                <a:solidFill>
                  <a:srgbClr val="FFFFFF"/>
                </a:solidFill>
                <a:latin typeface="Arial" charset="0"/>
                <a:ea typeface="ＭＳ Ｐゴシック" pitchFamily="-65" charset="-128"/>
              </a:rPr>
              <a:t>ZZZ</a:t>
            </a:r>
            <a:endParaRPr lang="en-US" sz="800" dirty="0">
              <a:solidFill>
                <a:srgbClr val="FFFFFF"/>
              </a:solidFill>
              <a:latin typeface="Arial" charset="0"/>
              <a:ea typeface="ＭＳ Ｐゴシック" pitchFamily="-65" charset="-128"/>
            </a:endParaRPr>
          </a:p>
        </p:txBody>
      </p:sp>
      <p:sp>
        <p:nvSpPr>
          <p:cNvPr id="276" name="Rounded Rectangle 275"/>
          <p:cNvSpPr>
            <a:spLocks noChangeArrowheads="1"/>
          </p:cNvSpPr>
          <p:nvPr/>
        </p:nvSpPr>
        <p:spPr bwMode="auto">
          <a:xfrm>
            <a:off x="3093924" y="1827889"/>
            <a:ext cx="816434" cy="153081"/>
          </a:xfrm>
          <a:prstGeom prst="roundRect">
            <a:avLst>
              <a:gd name="adj" fmla="val 9634"/>
            </a:avLst>
          </a:prstGeom>
          <a:gradFill rotWithShape="1">
            <a:gsLst>
              <a:gs pos="0">
                <a:srgbClr val="4E1F8C"/>
              </a:gs>
              <a:gs pos="100000">
                <a:srgbClr val="2E1252"/>
              </a:gs>
            </a:gsLst>
            <a:lin ang="5400000"/>
          </a:gradFill>
          <a:ln w="9525">
            <a:solidFill>
              <a:srgbClr val="421B71"/>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a:solidFill>
                  <a:srgbClr val="FFFFFF"/>
                </a:solidFill>
                <a:latin typeface="Arial" charset="0"/>
              </a:rPr>
              <a:t>2</a:t>
            </a:r>
            <a:r>
              <a:rPr lang="en-US" sz="800" dirty="0" smtClean="0">
                <a:solidFill>
                  <a:srgbClr val="FFFFFF"/>
                </a:solidFill>
                <a:latin typeface="Arial" charset="0"/>
              </a:rPr>
              <a:t>00 – Test</a:t>
            </a:r>
            <a:endParaRPr lang="en-US" sz="800" dirty="0">
              <a:solidFill>
                <a:srgbClr val="FFFFFF"/>
              </a:solidFill>
              <a:latin typeface="Arial" charset="0"/>
            </a:endParaRPr>
          </a:p>
        </p:txBody>
      </p:sp>
      <p:sp>
        <p:nvSpPr>
          <p:cNvPr id="277" name="Rounded Rectangle 276"/>
          <p:cNvSpPr>
            <a:spLocks noChangeArrowheads="1"/>
          </p:cNvSpPr>
          <p:nvPr/>
        </p:nvSpPr>
        <p:spPr bwMode="auto">
          <a:xfrm>
            <a:off x="3093924" y="2035235"/>
            <a:ext cx="816434" cy="153081"/>
          </a:xfrm>
          <a:prstGeom prst="roundRect">
            <a:avLst>
              <a:gd name="adj" fmla="val 9634"/>
            </a:avLst>
          </a:prstGeom>
          <a:gradFill rotWithShape="1">
            <a:gsLst>
              <a:gs pos="0">
                <a:srgbClr val="4E1F8C"/>
              </a:gs>
              <a:gs pos="100000">
                <a:srgbClr val="2E1252"/>
              </a:gs>
            </a:gsLst>
            <a:lin ang="5400000"/>
          </a:gradFill>
          <a:ln w="9525">
            <a:solidFill>
              <a:srgbClr val="421B71"/>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FFFFFF"/>
                </a:solidFill>
                <a:latin typeface="Arial" charset="0"/>
              </a:rPr>
              <a:t>300 – Global</a:t>
            </a:r>
            <a:endParaRPr lang="en-US" sz="800" dirty="0">
              <a:solidFill>
                <a:srgbClr val="FFFFFF"/>
              </a:solidFill>
              <a:latin typeface="Arial" charset="0"/>
            </a:endParaRPr>
          </a:p>
        </p:txBody>
      </p:sp>
      <p:cxnSp>
        <p:nvCxnSpPr>
          <p:cNvPr id="278" name="Elbow Connector 18"/>
          <p:cNvCxnSpPr>
            <a:cxnSpLocks noChangeShapeType="1"/>
            <a:stCxn id="218" idx="3"/>
            <a:endCxn id="276" idx="1"/>
          </p:cNvCxnSpPr>
          <p:nvPr/>
        </p:nvCxnSpPr>
        <p:spPr bwMode="auto">
          <a:xfrm flipV="1">
            <a:off x="1800123" y="1904428"/>
            <a:ext cx="1293802" cy="207346"/>
          </a:xfrm>
          <a:prstGeom prst="bentConnector3">
            <a:avLst>
              <a:gd name="adj1" fmla="val 88230"/>
            </a:avLst>
          </a:prstGeom>
          <a:noFill/>
          <a:ln w="28575">
            <a:solidFill>
              <a:srgbClr val="2E1252"/>
            </a:solidFill>
            <a:round/>
            <a:headEnd/>
            <a:tailEnd type="triangle" w="lg" len="sm"/>
          </a:ln>
        </p:spPr>
      </p:cxnSp>
      <p:cxnSp>
        <p:nvCxnSpPr>
          <p:cNvPr id="230" name="Elbow Connector 18"/>
          <p:cNvCxnSpPr>
            <a:cxnSpLocks noChangeShapeType="1"/>
            <a:stCxn id="191" idx="1"/>
            <a:endCxn id="217" idx="1"/>
          </p:cNvCxnSpPr>
          <p:nvPr/>
        </p:nvCxnSpPr>
        <p:spPr bwMode="auto">
          <a:xfrm rot="10800000" flipV="1">
            <a:off x="3103000" y="4275084"/>
            <a:ext cx="176896" cy="1089498"/>
          </a:xfrm>
          <a:prstGeom prst="bentConnector3">
            <a:avLst>
              <a:gd name="adj1" fmla="val 229228"/>
            </a:avLst>
          </a:prstGeom>
          <a:noFill/>
          <a:ln w="28575">
            <a:solidFill>
              <a:srgbClr val="2E1252"/>
            </a:solidFill>
            <a:round/>
            <a:headEnd/>
            <a:tailEnd type="triangle" w="lg" len="sm"/>
          </a:ln>
        </p:spPr>
      </p:cxnSp>
      <p:cxnSp>
        <p:nvCxnSpPr>
          <p:cNvPr id="273" name="Elbow Connector 18"/>
          <p:cNvCxnSpPr>
            <a:cxnSpLocks noChangeShapeType="1"/>
            <a:stCxn id="191" idx="1"/>
            <a:endCxn id="268" idx="1"/>
          </p:cNvCxnSpPr>
          <p:nvPr/>
        </p:nvCxnSpPr>
        <p:spPr bwMode="auto">
          <a:xfrm rot="10800000" flipV="1">
            <a:off x="3103093" y="4275086"/>
            <a:ext cx="176802" cy="362849"/>
          </a:xfrm>
          <a:prstGeom prst="bentConnector3">
            <a:avLst>
              <a:gd name="adj1" fmla="val 174583"/>
            </a:avLst>
          </a:prstGeom>
          <a:noFill/>
          <a:ln w="28575">
            <a:solidFill>
              <a:srgbClr val="008000"/>
            </a:solidFill>
            <a:round/>
            <a:headEnd/>
            <a:tailEnd type="triangle" w="lg" len="sm"/>
          </a:ln>
        </p:spPr>
      </p:cxnSp>
      <p:cxnSp>
        <p:nvCxnSpPr>
          <p:cNvPr id="173" name="Straight Arrow Connector 172"/>
          <p:cNvCxnSpPr/>
          <p:nvPr/>
        </p:nvCxnSpPr>
        <p:spPr>
          <a:xfrm>
            <a:off x="5025091" y="5853114"/>
            <a:ext cx="214314" cy="1588"/>
          </a:xfrm>
          <a:prstGeom prst="straightConnector1">
            <a:avLst/>
          </a:prstGeom>
          <a:noFill/>
          <a:ln w="28575">
            <a:solidFill>
              <a:srgbClr val="2E1252"/>
            </a:solidFill>
            <a:round/>
            <a:headEnd/>
            <a:tailEnd type="triangle" w="lg" len="sm"/>
          </a:ln>
        </p:spPr>
      </p:cxnSp>
      <p:sp>
        <p:nvSpPr>
          <p:cNvPr id="176" name="Rectangle 175"/>
          <p:cNvSpPr/>
          <p:nvPr/>
        </p:nvSpPr>
        <p:spPr>
          <a:xfrm>
            <a:off x="5167969" y="5727703"/>
            <a:ext cx="2084180" cy="246201"/>
          </a:xfrm>
          <a:prstGeom prst="rect">
            <a:avLst/>
          </a:prstGeom>
        </p:spPr>
        <p:txBody>
          <a:bodyPr wrap="none" lIns="91418" tIns="45710" rIns="91418" bIns="45710">
            <a:spAutoFit/>
          </a:bodyPr>
          <a:lstStyle/>
          <a:p>
            <a:r>
              <a:rPr lang="en-US" sz="1000" dirty="0" smtClean="0">
                <a:solidFill>
                  <a:srgbClr val="42145F"/>
                </a:solidFill>
                <a:sym typeface="Wingdings" pitchFamily="2" charset="2"/>
              </a:rPr>
              <a:t>Processed by euHReka Operations</a:t>
            </a:r>
          </a:p>
        </p:txBody>
      </p:sp>
      <p:cxnSp>
        <p:nvCxnSpPr>
          <p:cNvPr id="144" name="Straight Arrow Connector 143"/>
          <p:cNvCxnSpPr/>
          <p:nvPr/>
        </p:nvCxnSpPr>
        <p:spPr>
          <a:xfrm>
            <a:off x="5025091" y="6063013"/>
            <a:ext cx="214314" cy="1588"/>
          </a:xfrm>
          <a:prstGeom prst="straightConnector1">
            <a:avLst/>
          </a:prstGeom>
          <a:noFill/>
          <a:ln w="28575">
            <a:solidFill>
              <a:srgbClr val="2E1252"/>
            </a:solidFill>
            <a:prstDash val="sysDash"/>
            <a:round/>
            <a:headEnd/>
            <a:tailEnd type="triangle" w="lg" len="sm"/>
          </a:ln>
        </p:spPr>
      </p:cxnSp>
      <p:sp>
        <p:nvSpPr>
          <p:cNvPr id="145" name="Rectangle 144"/>
          <p:cNvSpPr/>
          <p:nvPr/>
        </p:nvSpPr>
        <p:spPr>
          <a:xfrm>
            <a:off x="5167967" y="5941161"/>
            <a:ext cx="3398643" cy="400089"/>
          </a:xfrm>
          <a:prstGeom prst="rect">
            <a:avLst/>
          </a:prstGeom>
        </p:spPr>
        <p:txBody>
          <a:bodyPr wrap="none" lIns="91418" tIns="45710" rIns="91418" bIns="45710">
            <a:spAutoFit/>
          </a:bodyPr>
          <a:lstStyle/>
          <a:p>
            <a:r>
              <a:rPr lang="en-US" sz="1000" dirty="0" smtClean="0">
                <a:solidFill>
                  <a:srgbClr val="42145F"/>
                </a:solidFill>
                <a:sym typeface="Wingdings" pitchFamily="2" charset="2"/>
              </a:rPr>
              <a:t>Initial delivery via CEX (transport extraction)</a:t>
            </a:r>
          </a:p>
          <a:p>
            <a:r>
              <a:rPr lang="en-US" sz="1000" dirty="0" smtClean="0">
                <a:solidFill>
                  <a:srgbClr val="42145F"/>
                </a:solidFill>
                <a:sym typeface="Wingdings" pitchFamily="2" charset="2"/>
              </a:rPr>
              <a:t>Manual maintenance by euHReka EOP Maintenance team</a:t>
            </a:r>
          </a:p>
        </p:txBody>
      </p:sp>
      <p:sp>
        <p:nvSpPr>
          <p:cNvPr id="146" name="TextBox 145"/>
          <p:cNvSpPr txBox="1"/>
          <p:nvPr/>
        </p:nvSpPr>
        <p:spPr>
          <a:xfrm>
            <a:off x="714350" y="1369163"/>
            <a:ext cx="1357321" cy="142896"/>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900" dirty="0" smtClean="0">
                <a:solidFill>
                  <a:srgbClr val="4E0064"/>
                </a:solidFill>
                <a:latin typeface="Arial" charset="0"/>
              </a:rPr>
              <a:t>Tower</a:t>
            </a:r>
          </a:p>
        </p:txBody>
      </p:sp>
      <p:sp>
        <p:nvSpPr>
          <p:cNvPr id="147" name="TextBox 146"/>
          <p:cNvSpPr txBox="1"/>
          <p:nvPr/>
        </p:nvSpPr>
        <p:spPr>
          <a:xfrm>
            <a:off x="2786052" y="1370013"/>
            <a:ext cx="1357321" cy="142896"/>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900" dirty="0" smtClean="0">
                <a:solidFill>
                  <a:srgbClr val="4E0064"/>
                </a:solidFill>
                <a:latin typeface="Arial" charset="0"/>
              </a:rPr>
              <a:t>Tower</a:t>
            </a:r>
          </a:p>
        </p:txBody>
      </p:sp>
      <p:sp>
        <p:nvSpPr>
          <p:cNvPr id="148" name="TextBox 147"/>
          <p:cNvSpPr txBox="1"/>
          <p:nvPr/>
        </p:nvSpPr>
        <p:spPr>
          <a:xfrm>
            <a:off x="714350" y="3299673"/>
            <a:ext cx="1357321" cy="142896"/>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900" dirty="0" smtClean="0">
                <a:solidFill>
                  <a:srgbClr val="4E0064"/>
                </a:solidFill>
                <a:latin typeface="Arial" charset="0"/>
              </a:rPr>
              <a:t>Tower</a:t>
            </a:r>
          </a:p>
        </p:txBody>
      </p:sp>
      <p:sp>
        <p:nvSpPr>
          <p:cNvPr id="149" name="TextBox 148"/>
          <p:cNvSpPr txBox="1"/>
          <p:nvPr/>
        </p:nvSpPr>
        <p:spPr>
          <a:xfrm>
            <a:off x="2786052" y="3299673"/>
            <a:ext cx="1357321" cy="142896"/>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900" dirty="0" smtClean="0">
                <a:solidFill>
                  <a:srgbClr val="4E0064"/>
                </a:solidFill>
                <a:latin typeface="Arial" charset="0"/>
              </a:rPr>
              <a:t>Tower</a:t>
            </a:r>
          </a:p>
        </p:txBody>
      </p:sp>
      <p:sp>
        <p:nvSpPr>
          <p:cNvPr id="269" name="Rectangle 268"/>
          <p:cNvSpPr/>
          <p:nvPr/>
        </p:nvSpPr>
        <p:spPr>
          <a:xfrm>
            <a:off x="7627252" y="5555939"/>
            <a:ext cx="1019787" cy="200035"/>
          </a:xfrm>
          <a:prstGeom prst="rect">
            <a:avLst/>
          </a:prstGeom>
        </p:spPr>
        <p:txBody>
          <a:bodyPr wrap="none" lIns="91418" tIns="45710" rIns="91418" bIns="45710">
            <a:spAutoFit/>
          </a:bodyPr>
          <a:lstStyle/>
          <a:p>
            <a:r>
              <a:rPr lang="en-US" sz="700" dirty="0" smtClean="0">
                <a:solidFill>
                  <a:srgbClr val="42145F"/>
                </a:solidFill>
                <a:sym typeface="Wingdings" pitchFamily="2" charset="2"/>
              </a:rPr>
              <a:t>eu</a:t>
            </a:r>
            <a:r>
              <a:rPr lang="en-US" sz="700" dirty="0" smtClean="0">
                <a:solidFill>
                  <a:srgbClr val="FF0000"/>
                </a:solidFill>
                <a:sym typeface="Wingdings" pitchFamily="2" charset="2"/>
              </a:rPr>
              <a:t>HR</a:t>
            </a:r>
            <a:r>
              <a:rPr lang="en-US" sz="700" dirty="0" smtClean="0">
                <a:solidFill>
                  <a:srgbClr val="42145F"/>
                </a:solidFill>
                <a:sym typeface="Wingdings" pitchFamily="2" charset="2"/>
              </a:rPr>
              <a:t>eka On Premise</a:t>
            </a:r>
          </a:p>
        </p:txBody>
      </p:sp>
      <p:sp>
        <p:nvSpPr>
          <p:cNvPr id="137" name="Can 136"/>
          <p:cNvSpPr/>
          <p:nvPr/>
        </p:nvSpPr>
        <p:spPr>
          <a:xfrm>
            <a:off x="5289782" y="2041433"/>
            <a:ext cx="928694" cy="342869"/>
          </a:xfrm>
          <a:prstGeom prst="can">
            <a:avLst>
              <a:gd name="adj" fmla="val 33696"/>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endParaRPr lang="en-US" sz="900" dirty="0">
              <a:solidFill>
                <a:srgbClr val="C00202"/>
              </a:solidFill>
              <a:latin typeface="Arial" charset="0"/>
            </a:endParaRPr>
          </a:p>
        </p:txBody>
      </p:sp>
      <p:sp>
        <p:nvSpPr>
          <p:cNvPr id="138" name="TextBox 137"/>
          <p:cNvSpPr txBox="1"/>
          <p:nvPr/>
        </p:nvSpPr>
        <p:spPr>
          <a:xfrm>
            <a:off x="5289782" y="2051049"/>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eu</a:t>
            </a:r>
            <a:r>
              <a:rPr lang="en-US" sz="600" dirty="0" smtClean="0">
                <a:solidFill>
                  <a:schemeClr val="tx2"/>
                </a:solidFill>
                <a:latin typeface="Arial" charset="0"/>
              </a:rPr>
              <a:t>HR</a:t>
            </a:r>
            <a:r>
              <a:rPr lang="en-US" sz="600" dirty="0" smtClean="0">
                <a:solidFill>
                  <a:srgbClr val="4E0064"/>
                </a:solidFill>
                <a:latin typeface="Arial" charset="0"/>
              </a:rPr>
              <a:t>eka</a:t>
            </a:r>
          </a:p>
        </p:txBody>
      </p:sp>
      <p:sp>
        <p:nvSpPr>
          <p:cNvPr id="139" name="Rounded Rectangle 138"/>
          <p:cNvSpPr>
            <a:spLocks noChangeArrowheads="1"/>
          </p:cNvSpPr>
          <p:nvPr/>
        </p:nvSpPr>
        <p:spPr bwMode="auto">
          <a:xfrm>
            <a:off x="5498425" y="2195634"/>
            <a:ext cx="511408"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D01 EOP</a:t>
            </a:r>
            <a:endParaRPr lang="en-US" sz="800" dirty="0">
              <a:solidFill>
                <a:srgbClr val="2E1252"/>
              </a:solidFill>
              <a:latin typeface="Arial" charset="0"/>
              <a:ea typeface="ＭＳ Ｐゴシック" pitchFamily="-65" charset="-128"/>
            </a:endParaRPr>
          </a:p>
        </p:txBody>
      </p:sp>
      <p:sp>
        <p:nvSpPr>
          <p:cNvPr id="180" name="Rectangle 179"/>
          <p:cNvSpPr/>
          <p:nvPr/>
        </p:nvSpPr>
        <p:spPr>
          <a:xfrm>
            <a:off x="7367296" y="2024686"/>
            <a:ext cx="1275184" cy="342943"/>
          </a:xfrm>
          <a:prstGeom prst="rect">
            <a:avLst/>
          </a:prstGeom>
        </p:spPr>
        <p:txBody>
          <a:bodyPr wrap="square" lIns="65306" tIns="32653" rIns="65306" bIns="32653">
            <a:spAutoFit/>
          </a:bodyPr>
          <a:lstStyle/>
          <a:p>
            <a:pPr algn="ctr"/>
            <a:r>
              <a:rPr lang="en-US" sz="600" dirty="0" smtClean="0">
                <a:solidFill>
                  <a:srgbClr val="FFFFFF"/>
                </a:solidFill>
                <a:latin typeface="Arial" charset="0"/>
                <a:ea typeface="ＭＳ Ｐゴシック" pitchFamily="-65" charset="-128"/>
              </a:rPr>
              <a:t>EFR2.06</a:t>
            </a:r>
          </a:p>
          <a:p>
            <a:pPr algn="ctr"/>
            <a:r>
              <a:rPr lang="nl-BE" sz="600" dirty="0" smtClean="0">
                <a:solidFill>
                  <a:srgbClr val="FFFFFF"/>
                </a:solidFill>
                <a:latin typeface="Arial" charset="0"/>
                <a:ea typeface="ＭＳ Ｐゴシック" pitchFamily="-65" charset="-128"/>
              </a:rPr>
              <a:t>ECC6.04</a:t>
            </a:r>
          </a:p>
          <a:p>
            <a:pPr algn="ctr"/>
            <a:r>
              <a:rPr lang="nl-BE" sz="600" dirty="0" smtClean="0">
                <a:solidFill>
                  <a:srgbClr val="FFFFFF"/>
                </a:solidFill>
                <a:latin typeface="Arial" charset="0"/>
                <a:ea typeface="ＭＳ Ｐゴシック" pitchFamily="-65" charset="-128"/>
              </a:rPr>
              <a:t>Jan 2011</a:t>
            </a:r>
            <a:endParaRPr lang="en-US" sz="600" dirty="0"/>
          </a:p>
        </p:txBody>
      </p:sp>
      <p:sp>
        <p:nvSpPr>
          <p:cNvPr id="182" name="Can 181"/>
          <p:cNvSpPr/>
          <p:nvPr/>
        </p:nvSpPr>
        <p:spPr>
          <a:xfrm>
            <a:off x="5289782" y="2666227"/>
            <a:ext cx="928694" cy="342869"/>
          </a:xfrm>
          <a:prstGeom prst="can">
            <a:avLst>
              <a:gd name="adj" fmla="val 33696"/>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endParaRPr lang="en-US" sz="900" dirty="0">
              <a:solidFill>
                <a:srgbClr val="C00202"/>
              </a:solidFill>
              <a:latin typeface="Arial" charset="0"/>
            </a:endParaRPr>
          </a:p>
        </p:txBody>
      </p:sp>
      <p:sp>
        <p:nvSpPr>
          <p:cNvPr id="188" name="TextBox 187"/>
          <p:cNvSpPr txBox="1"/>
          <p:nvPr/>
        </p:nvSpPr>
        <p:spPr>
          <a:xfrm>
            <a:off x="5289782" y="2675843"/>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eu</a:t>
            </a:r>
            <a:r>
              <a:rPr lang="en-US" sz="600" dirty="0" smtClean="0">
                <a:solidFill>
                  <a:schemeClr val="tx2"/>
                </a:solidFill>
                <a:latin typeface="Arial" charset="0"/>
              </a:rPr>
              <a:t>HR</a:t>
            </a:r>
            <a:r>
              <a:rPr lang="en-US" sz="600" dirty="0" smtClean="0">
                <a:solidFill>
                  <a:srgbClr val="4E0064"/>
                </a:solidFill>
                <a:latin typeface="Arial" charset="0"/>
              </a:rPr>
              <a:t>eka</a:t>
            </a:r>
          </a:p>
        </p:txBody>
      </p:sp>
      <p:sp>
        <p:nvSpPr>
          <p:cNvPr id="189" name="Rounded Rectangle 188"/>
          <p:cNvSpPr>
            <a:spLocks noChangeArrowheads="1"/>
          </p:cNvSpPr>
          <p:nvPr/>
        </p:nvSpPr>
        <p:spPr bwMode="auto">
          <a:xfrm>
            <a:off x="5498425" y="2820429"/>
            <a:ext cx="511408"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D02 EOP</a:t>
            </a:r>
            <a:endParaRPr lang="en-US" sz="800" dirty="0">
              <a:solidFill>
                <a:srgbClr val="2E1252"/>
              </a:solidFill>
              <a:latin typeface="Arial" charset="0"/>
              <a:ea typeface="ＭＳ Ｐゴシック" pitchFamily="-65" charset="-128"/>
            </a:endParaRPr>
          </a:p>
        </p:txBody>
      </p:sp>
      <p:sp>
        <p:nvSpPr>
          <p:cNvPr id="207" name="Rectangle 206"/>
          <p:cNvSpPr/>
          <p:nvPr/>
        </p:nvSpPr>
        <p:spPr>
          <a:xfrm>
            <a:off x="7367296" y="2649481"/>
            <a:ext cx="1275184" cy="342943"/>
          </a:xfrm>
          <a:prstGeom prst="rect">
            <a:avLst/>
          </a:prstGeom>
        </p:spPr>
        <p:txBody>
          <a:bodyPr wrap="square" lIns="65306" tIns="32653" rIns="65306" bIns="32653">
            <a:spAutoFit/>
          </a:bodyPr>
          <a:lstStyle/>
          <a:p>
            <a:pPr algn="ctr"/>
            <a:r>
              <a:rPr lang="en-US" sz="600" dirty="0" smtClean="0">
                <a:solidFill>
                  <a:srgbClr val="FFFFFF"/>
                </a:solidFill>
                <a:latin typeface="Arial" charset="0"/>
                <a:ea typeface="ＭＳ Ｐゴシック" pitchFamily="-65" charset="-128"/>
              </a:rPr>
              <a:t>EFR2.06</a:t>
            </a:r>
          </a:p>
          <a:p>
            <a:pPr algn="ctr"/>
            <a:r>
              <a:rPr lang="nl-BE" sz="600" dirty="0" smtClean="0">
                <a:solidFill>
                  <a:srgbClr val="FFFFFF"/>
                </a:solidFill>
                <a:latin typeface="Arial" charset="0"/>
                <a:ea typeface="ＭＳ Ｐゴシック" pitchFamily="-65" charset="-128"/>
              </a:rPr>
              <a:t>ECC6.05</a:t>
            </a:r>
          </a:p>
          <a:p>
            <a:pPr algn="ctr"/>
            <a:r>
              <a:rPr lang="nl-BE" sz="600" dirty="0" smtClean="0">
                <a:solidFill>
                  <a:srgbClr val="FFFFFF"/>
                </a:solidFill>
                <a:latin typeface="Arial" charset="0"/>
                <a:ea typeface="ＭＳ Ｐゴシック" pitchFamily="-65" charset="-128"/>
              </a:rPr>
              <a:t>April 2011</a:t>
            </a:r>
            <a:endParaRPr lang="en-US" sz="600" dirty="0"/>
          </a:p>
        </p:txBody>
      </p:sp>
      <p:sp>
        <p:nvSpPr>
          <p:cNvPr id="209" name="Can 208"/>
          <p:cNvSpPr/>
          <p:nvPr/>
        </p:nvSpPr>
        <p:spPr>
          <a:xfrm>
            <a:off x="5289782" y="3291021"/>
            <a:ext cx="928694" cy="342869"/>
          </a:xfrm>
          <a:prstGeom prst="can">
            <a:avLst>
              <a:gd name="adj" fmla="val 33696"/>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endParaRPr lang="en-US" sz="900" dirty="0">
              <a:solidFill>
                <a:srgbClr val="C00202"/>
              </a:solidFill>
              <a:latin typeface="Arial" charset="0"/>
            </a:endParaRPr>
          </a:p>
        </p:txBody>
      </p:sp>
      <p:sp>
        <p:nvSpPr>
          <p:cNvPr id="214" name="TextBox 213"/>
          <p:cNvSpPr txBox="1"/>
          <p:nvPr/>
        </p:nvSpPr>
        <p:spPr>
          <a:xfrm>
            <a:off x="5289782" y="3300638"/>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eu</a:t>
            </a:r>
            <a:r>
              <a:rPr lang="en-US" sz="600" dirty="0" smtClean="0">
                <a:solidFill>
                  <a:schemeClr val="tx2"/>
                </a:solidFill>
                <a:latin typeface="Arial" charset="0"/>
              </a:rPr>
              <a:t>HR</a:t>
            </a:r>
            <a:r>
              <a:rPr lang="en-US" sz="600" dirty="0" smtClean="0">
                <a:solidFill>
                  <a:srgbClr val="4E0064"/>
                </a:solidFill>
                <a:latin typeface="Arial" charset="0"/>
              </a:rPr>
              <a:t>eka</a:t>
            </a:r>
          </a:p>
        </p:txBody>
      </p:sp>
      <p:sp>
        <p:nvSpPr>
          <p:cNvPr id="224" name="Rounded Rectangle 223"/>
          <p:cNvSpPr>
            <a:spLocks noChangeArrowheads="1"/>
          </p:cNvSpPr>
          <p:nvPr/>
        </p:nvSpPr>
        <p:spPr bwMode="auto">
          <a:xfrm>
            <a:off x="5498425" y="3445223"/>
            <a:ext cx="511408"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D03 EOP</a:t>
            </a:r>
            <a:endParaRPr lang="en-US" sz="800" dirty="0">
              <a:solidFill>
                <a:srgbClr val="2E1252"/>
              </a:solidFill>
              <a:latin typeface="Arial" charset="0"/>
              <a:ea typeface="ＭＳ Ｐゴシック" pitchFamily="-65" charset="-128"/>
            </a:endParaRPr>
          </a:p>
        </p:txBody>
      </p:sp>
      <p:sp>
        <p:nvSpPr>
          <p:cNvPr id="236" name="Rectangle 235"/>
          <p:cNvSpPr/>
          <p:nvPr/>
        </p:nvSpPr>
        <p:spPr>
          <a:xfrm>
            <a:off x="7367296" y="3274275"/>
            <a:ext cx="1275184" cy="342943"/>
          </a:xfrm>
          <a:prstGeom prst="rect">
            <a:avLst/>
          </a:prstGeom>
        </p:spPr>
        <p:txBody>
          <a:bodyPr wrap="square" lIns="65306" tIns="32653" rIns="65306" bIns="32653">
            <a:spAutoFit/>
          </a:bodyPr>
          <a:lstStyle/>
          <a:p>
            <a:pPr algn="ctr"/>
            <a:r>
              <a:rPr lang="en-US" sz="600" dirty="0" smtClean="0">
                <a:solidFill>
                  <a:srgbClr val="FFFFFF"/>
                </a:solidFill>
                <a:latin typeface="Arial" charset="0"/>
                <a:ea typeface="ＭＳ Ｐゴシック" pitchFamily="-65" charset="-128"/>
              </a:rPr>
              <a:t>EFR2.08</a:t>
            </a:r>
          </a:p>
          <a:p>
            <a:pPr algn="ctr"/>
            <a:r>
              <a:rPr lang="nl-BE" sz="600" dirty="0" smtClean="0">
                <a:solidFill>
                  <a:srgbClr val="FFFFFF"/>
                </a:solidFill>
                <a:latin typeface="Arial" charset="0"/>
                <a:ea typeface="ＭＳ Ｐゴシック" pitchFamily="-65" charset="-128"/>
              </a:rPr>
              <a:t>ECC6.05</a:t>
            </a:r>
          </a:p>
          <a:p>
            <a:pPr algn="ctr"/>
            <a:r>
              <a:rPr lang="nl-BE" sz="600" dirty="0" smtClean="0">
                <a:solidFill>
                  <a:srgbClr val="FFFFFF"/>
                </a:solidFill>
                <a:latin typeface="Arial" charset="0"/>
                <a:ea typeface="ＭＳ Ｐゴシック" pitchFamily="-65" charset="-128"/>
              </a:rPr>
              <a:t>Jan 2012</a:t>
            </a:r>
            <a:endParaRPr lang="en-US" sz="600" dirty="0"/>
          </a:p>
        </p:txBody>
      </p:sp>
      <p:sp>
        <p:nvSpPr>
          <p:cNvPr id="244" name="Can 243"/>
          <p:cNvSpPr/>
          <p:nvPr/>
        </p:nvSpPr>
        <p:spPr>
          <a:xfrm>
            <a:off x="5289782" y="3915816"/>
            <a:ext cx="928694" cy="342869"/>
          </a:xfrm>
          <a:prstGeom prst="can">
            <a:avLst>
              <a:gd name="adj" fmla="val 33696"/>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endParaRPr lang="en-US" sz="900" dirty="0">
              <a:solidFill>
                <a:srgbClr val="C00202"/>
              </a:solidFill>
              <a:latin typeface="Arial" charset="0"/>
            </a:endParaRPr>
          </a:p>
        </p:txBody>
      </p:sp>
      <p:sp>
        <p:nvSpPr>
          <p:cNvPr id="249" name="TextBox 248"/>
          <p:cNvSpPr txBox="1"/>
          <p:nvPr/>
        </p:nvSpPr>
        <p:spPr>
          <a:xfrm>
            <a:off x="5289782" y="3925432"/>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eu</a:t>
            </a:r>
            <a:r>
              <a:rPr lang="en-US" sz="600" dirty="0" smtClean="0">
                <a:solidFill>
                  <a:schemeClr val="tx2"/>
                </a:solidFill>
                <a:latin typeface="Arial" charset="0"/>
              </a:rPr>
              <a:t>HR</a:t>
            </a:r>
            <a:r>
              <a:rPr lang="en-US" sz="600" dirty="0" smtClean="0">
                <a:solidFill>
                  <a:srgbClr val="4E0064"/>
                </a:solidFill>
                <a:latin typeface="Arial" charset="0"/>
              </a:rPr>
              <a:t>eka</a:t>
            </a:r>
          </a:p>
        </p:txBody>
      </p:sp>
      <p:sp>
        <p:nvSpPr>
          <p:cNvPr id="250" name="Rounded Rectangle 249"/>
          <p:cNvSpPr>
            <a:spLocks noChangeArrowheads="1"/>
          </p:cNvSpPr>
          <p:nvPr/>
        </p:nvSpPr>
        <p:spPr bwMode="auto">
          <a:xfrm>
            <a:off x="5498425" y="4070017"/>
            <a:ext cx="511408"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D04 EOP</a:t>
            </a:r>
            <a:endParaRPr lang="en-US" sz="800" dirty="0">
              <a:solidFill>
                <a:srgbClr val="2E1252"/>
              </a:solidFill>
              <a:latin typeface="Arial" charset="0"/>
              <a:ea typeface="ＭＳ Ｐゴシック" pitchFamily="-65" charset="-128"/>
            </a:endParaRPr>
          </a:p>
        </p:txBody>
      </p:sp>
      <p:sp>
        <p:nvSpPr>
          <p:cNvPr id="261" name="Rectangle 260"/>
          <p:cNvSpPr/>
          <p:nvPr/>
        </p:nvSpPr>
        <p:spPr>
          <a:xfrm>
            <a:off x="7380903" y="3899069"/>
            <a:ext cx="1275184" cy="342943"/>
          </a:xfrm>
          <a:prstGeom prst="rect">
            <a:avLst/>
          </a:prstGeom>
        </p:spPr>
        <p:txBody>
          <a:bodyPr wrap="square" lIns="65306" tIns="32653" rIns="65306" bIns="32653">
            <a:spAutoFit/>
          </a:bodyPr>
          <a:lstStyle/>
          <a:p>
            <a:pPr algn="ctr"/>
            <a:r>
              <a:rPr lang="en-US" sz="600" dirty="0" smtClean="0">
                <a:solidFill>
                  <a:srgbClr val="FFFFFF"/>
                </a:solidFill>
                <a:latin typeface="Arial" charset="0"/>
                <a:ea typeface="ＭＳ Ｐゴシック" pitchFamily="-65" charset="-128"/>
              </a:rPr>
              <a:t>EFR2.08</a:t>
            </a:r>
          </a:p>
          <a:p>
            <a:pPr algn="ctr"/>
            <a:r>
              <a:rPr lang="nl-BE" sz="600" dirty="0" smtClean="0">
                <a:solidFill>
                  <a:srgbClr val="FFFFFF"/>
                </a:solidFill>
                <a:latin typeface="Arial" charset="0"/>
                <a:ea typeface="ＭＳ Ｐゴシック" pitchFamily="-65" charset="-128"/>
              </a:rPr>
              <a:t>ECC6.06</a:t>
            </a:r>
          </a:p>
          <a:p>
            <a:pPr algn="ctr"/>
            <a:r>
              <a:rPr lang="nl-BE" sz="600" dirty="0" err="1" smtClean="0">
                <a:solidFill>
                  <a:srgbClr val="FFFFFF"/>
                </a:solidFill>
                <a:latin typeface="Arial" charset="0"/>
                <a:ea typeface="ＭＳ Ｐゴシック" pitchFamily="-65" charset="-128"/>
              </a:rPr>
              <a:t>July</a:t>
            </a:r>
            <a:r>
              <a:rPr lang="nl-BE" sz="600" dirty="0" smtClean="0">
                <a:solidFill>
                  <a:srgbClr val="FFFFFF"/>
                </a:solidFill>
                <a:latin typeface="Arial" charset="0"/>
                <a:ea typeface="ＭＳ Ｐゴシック" pitchFamily="-65" charset="-128"/>
              </a:rPr>
              <a:t> 2012</a:t>
            </a:r>
            <a:endParaRPr lang="en-US" sz="600" dirty="0"/>
          </a:p>
        </p:txBody>
      </p:sp>
      <p:sp>
        <p:nvSpPr>
          <p:cNvPr id="265" name="Can 264"/>
          <p:cNvSpPr/>
          <p:nvPr/>
        </p:nvSpPr>
        <p:spPr>
          <a:xfrm>
            <a:off x="5289782" y="4540611"/>
            <a:ext cx="928694" cy="342869"/>
          </a:xfrm>
          <a:prstGeom prst="can">
            <a:avLst>
              <a:gd name="adj" fmla="val 33696"/>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endParaRPr lang="en-US" sz="900" dirty="0">
              <a:solidFill>
                <a:srgbClr val="C00202"/>
              </a:solidFill>
              <a:latin typeface="Arial" charset="0"/>
            </a:endParaRPr>
          </a:p>
        </p:txBody>
      </p:sp>
      <p:sp>
        <p:nvSpPr>
          <p:cNvPr id="271" name="TextBox 270"/>
          <p:cNvSpPr txBox="1"/>
          <p:nvPr/>
        </p:nvSpPr>
        <p:spPr>
          <a:xfrm>
            <a:off x="5289782" y="4550227"/>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eu</a:t>
            </a:r>
            <a:r>
              <a:rPr lang="en-US" sz="600" dirty="0" smtClean="0">
                <a:solidFill>
                  <a:schemeClr val="tx2"/>
                </a:solidFill>
                <a:latin typeface="Arial" charset="0"/>
              </a:rPr>
              <a:t>HR</a:t>
            </a:r>
            <a:r>
              <a:rPr lang="en-US" sz="600" dirty="0" smtClean="0">
                <a:solidFill>
                  <a:srgbClr val="4E0064"/>
                </a:solidFill>
                <a:latin typeface="Arial" charset="0"/>
              </a:rPr>
              <a:t>eka</a:t>
            </a:r>
          </a:p>
        </p:txBody>
      </p:sp>
      <p:sp>
        <p:nvSpPr>
          <p:cNvPr id="272" name="Rounded Rectangle 271"/>
          <p:cNvSpPr>
            <a:spLocks noChangeArrowheads="1"/>
          </p:cNvSpPr>
          <p:nvPr/>
        </p:nvSpPr>
        <p:spPr bwMode="auto">
          <a:xfrm>
            <a:off x="5498425" y="4694812"/>
            <a:ext cx="511408"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D05 EOP</a:t>
            </a:r>
            <a:endParaRPr lang="en-US" sz="800" dirty="0">
              <a:solidFill>
                <a:srgbClr val="2E1252"/>
              </a:solidFill>
              <a:latin typeface="Arial" charset="0"/>
              <a:ea typeface="ＭＳ Ｐゴシック" pitchFamily="-65" charset="-128"/>
            </a:endParaRPr>
          </a:p>
        </p:txBody>
      </p:sp>
      <p:sp>
        <p:nvSpPr>
          <p:cNvPr id="281" name="Rectangle 280"/>
          <p:cNvSpPr/>
          <p:nvPr/>
        </p:nvSpPr>
        <p:spPr>
          <a:xfrm>
            <a:off x="7387707" y="4523864"/>
            <a:ext cx="1275184" cy="342943"/>
          </a:xfrm>
          <a:prstGeom prst="rect">
            <a:avLst/>
          </a:prstGeom>
        </p:spPr>
        <p:txBody>
          <a:bodyPr wrap="square" lIns="65306" tIns="32653" rIns="65306" bIns="32653">
            <a:spAutoFit/>
          </a:bodyPr>
          <a:lstStyle/>
          <a:p>
            <a:pPr algn="ctr"/>
            <a:r>
              <a:rPr lang="en-US" sz="600" dirty="0" smtClean="0">
                <a:solidFill>
                  <a:srgbClr val="FFFFFF"/>
                </a:solidFill>
                <a:latin typeface="Arial" charset="0"/>
                <a:ea typeface="ＭＳ Ｐゴシック" pitchFamily="-65" charset="-128"/>
              </a:rPr>
              <a:t>EFR2.10</a:t>
            </a:r>
          </a:p>
          <a:p>
            <a:pPr algn="ctr"/>
            <a:r>
              <a:rPr lang="nl-BE" sz="600" dirty="0" smtClean="0">
                <a:solidFill>
                  <a:srgbClr val="FFFFFF"/>
                </a:solidFill>
                <a:latin typeface="Arial" charset="0"/>
                <a:ea typeface="ＭＳ Ｐゴシック" pitchFamily="-65" charset="-128"/>
              </a:rPr>
              <a:t>ECC6.06</a:t>
            </a:r>
          </a:p>
          <a:p>
            <a:pPr algn="ctr"/>
            <a:r>
              <a:rPr lang="nl-BE" sz="600" dirty="0" smtClean="0">
                <a:solidFill>
                  <a:srgbClr val="FFFFFF"/>
                </a:solidFill>
                <a:latin typeface="Arial" charset="0"/>
                <a:ea typeface="ＭＳ Ｐゴシック" pitchFamily="-65" charset="-128"/>
              </a:rPr>
              <a:t>Jan 2013</a:t>
            </a:r>
            <a:endParaRPr lang="en-US" sz="600" dirty="0"/>
          </a:p>
        </p:txBody>
      </p:sp>
      <p:sp>
        <p:nvSpPr>
          <p:cNvPr id="283" name="Can 282"/>
          <p:cNvSpPr/>
          <p:nvPr/>
        </p:nvSpPr>
        <p:spPr>
          <a:xfrm>
            <a:off x="5289782" y="5165406"/>
            <a:ext cx="928694" cy="342869"/>
          </a:xfrm>
          <a:prstGeom prst="can">
            <a:avLst>
              <a:gd name="adj" fmla="val 33696"/>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endParaRPr lang="en-US" sz="900" dirty="0">
              <a:solidFill>
                <a:srgbClr val="C00202"/>
              </a:solidFill>
              <a:latin typeface="Arial" charset="0"/>
            </a:endParaRPr>
          </a:p>
        </p:txBody>
      </p:sp>
      <p:sp>
        <p:nvSpPr>
          <p:cNvPr id="284" name="TextBox 283"/>
          <p:cNvSpPr txBox="1"/>
          <p:nvPr/>
        </p:nvSpPr>
        <p:spPr>
          <a:xfrm>
            <a:off x="5289782" y="5175023"/>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eu</a:t>
            </a:r>
            <a:r>
              <a:rPr lang="en-US" sz="600" dirty="0" smtClean="0">
                <a:solidFill>
                  <a:schemeClr val="tx2"/>
                </a:solidFill>
                <a:latin typeface="Arial" charset="0"/>
              </a:rPr>
              <a:t>HR</a:t>
            </a:r>
            <a:r>
              <a:rPr lang="en-US" sz="600" dirty="0" smtClean="0">
                <a:solidFill>
                  <a:srgbClr val="4E0064"/>
                </a:solidFill>
                <a:latin typeface="Arial" charset="0"/>
              </a:rPr>
              <a:t>eka</a:t>
            </a:r>
          </a:p>
        </p:txBody>
      </p:sp>
      <p:sp>
        <p:nvSpPr>
          <p:cNvPr id="285" name="Rounded Rectangle 284"/>
          <p:cNvSpPr>
            <a:spLocks noChangeArrowheads="1"/>
          </p:cNvSpPr>
          <p:nvPr/>
        </p:nvSpPr>
        <p:spPr bwMode="auto">
          <a:xfrm>
            <a:off x="5498425" y="5319608"/>
            <a:ext cx="511408"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Dnn EOP</a:t>
            </a:r>
            <a:endParaRPr lang="en-US" sz="800" dirty="0">
              <a:solidFill>
                <a:srgbClr val="2E1252"/>
              </a:solidFill>
              <a:latin typeface="Arial" charset="0"/>
              <a:ea typeface="ＭＳ Ｐゴシック" pitchFamily="-65" charset="-128"/>
            </a:endParaRPr>
          </a:p>
        </p:txBody>
      </p:sp>
      <p:sp>
        <p:nvSpPr>
          <p:cNvPr id="290" name="Rectangle 289"/>
          <p:cNvSpPr/>
          <p:nvPr/>
        </p:nvSpPr>
        <p:spPr>
          <a:xfrm>
            <a:off x="7387707" y="5148660"/>
            <a:ext cx="1275184" cy="342943"/>
          </a:xfrm>
          <a:prstGeom prst="rect">
            <a:avLst/>
          </a:prstGeom>
        </p:spPr>
        <p:txBody>
          <a:bodyPr wrap="square" lIns="65306" tIns="32653" rIns="65306" bIns="32653">
            <a:spAutoFit/>
          </a:bodyPr>
          <a:lstStyle/>
          <a:p>
            <a:pPr algn="ctr"/>
            <a:r>
              <a:rPr lang="en-US" sz="600" dirty="0" smtClean="0">
                <a:solidFill>
                  <a:srgbClr val="FFFFFF"/>
                </a:solidFill>
                <a:latin typeface="Arial" charset="0"/>
                <a:ea typeface="ＭＳ Ｐゴシック" pitchFamily="-65" charset="-128"/>
              </a:rPr>
              <a:t>EFR n.nn</a:t>
            </a:r>
          </a:p>
          <a:p>
            <a:pPr algn="ctr"/>
            <a:r>
              <a:rPr lang="nl-BE" sz="600" dirty="0" smtClean="0">
                <a:solidFill>
                  <a:srgbClr val="FFFFFF"/>
                </a:solidFill>
                <a:latin typeface="Arial" charset="0"/>
                <a:ea typeface="ＭＳ Ｐゴシック" pitchFamily="-65" charset="-128"/>
              </a:rPr>
              <a:t>ECC </a:t>
            </a:r>
            <a:r>
              <a:rPr lang="nl-BE" sz="600" dirty="0" err="1" smtClean="0">
                <a:solidFill>
                  <a:srgbClr val="FFFFFF"/>
                </a:solidFill>
                <a:latin typeface="Arial" charset="0"/>
                <a:ea typeface="ＭＳ Ｐゴシック" pitchFamily="-65" charset="-128"/>
              </a:rPr>
              <a:t>n.nn</a:t>
            </a:r>
            <a:endParaRPr lang="nl-BE" sz="600" dirty="0" smtClean="0">
              <a:solidFill>
                <a:srgbClr val="FFFFFF"/>
              </a:solidFill>
              <a:latin typeface="Arial" charset="0"/>
              <a:ea typeface="ＭＳ Ｐゴシック" pitchFamily="-65" charset="-128"/>
            </a:endParaRPr>
          </a:p>
          <a:p>
            <a:pPr algn="ctr"/>
            <a:r>
              <a:rPr lang="nl-BE" sz="600" dirty="0" err="1" smtClean="0">
                <a:solidFill>
                  <a:srgbClr val="FFFFFF"/>
                </a:solidFill>
                <a:latin typeface="Arial" charset="0"/>
                <a:ea typeface="ＭＳ Ｐゴシック" pitchFamily="-65" charset="-128"/>
              </a:rPr>
              <a:t>Month</a:t>
            </a:r>
            <a:r>
              <a:rPr lang="nl-BE" sz="600" dirty="0" smtClean="0">
                <a:solidFill>
                  <a:srgbClr val="FFFFFF"/>
                </a:solidFill>
                <a:latin typeface="Arial" charset="0"/>
                <a:ea typeface="ＭＳ Ｐゴシック" pitchFamily="-65" charset="-128"/>
              </a:rPr>
              <a:t> 20nn</a:t>
            </a:r>
            <a:endParaRPr lang="en-US" sz="600" dirty="0"/>
          </a:p>
        </p:txBody>
      </p:sp>
      <p:cxnSp>
        <p:nvCxnSpPr>
          <p:cNvPr id="127" name="Elbow Connector 52"/>
          <p:cNvCxnSpPr>
            <a:cxnSpLocks noChangeShapeType="1"/>
            <a:stCxn id="191" idx="3"/>
            <a:endCxn id="182" idx="2"/>
          </p:cNvCxnSpPr>
          <p:nvPr/>
        </p:nvCxnSpPr>
        <p:spPr bwMode="auto">
          <a:xfrm flipV="1">
            <a:off x="3742540" y="2837662"/>
            <a:ext cx="1547242" cy="1437424"/>
          </a:xfrm>
          <a:prstGeom prst="bentConnector3">
            <a:avLst>
              <a:gd name="adj1" fmla="val 58794"/>
            </a:avLst>
          </a:prstGeom>
          <a:noFill/>
          <a:ln w="28575">
            <a:solidFill>
              <a:srgbClr val="2E1252"/>
            </a:solidFill>
            <a:prstDash val="sysDash"/>
            <a:round/>
            <a:headEnd/>
            <a:tailEnd type="triangle" w="lg" len="sm"/>
          </a:ln>
        </p:spPr>
      </p:cxnSp>
      <p:cxnSp>
        <p:nvCxnSpPr>
          <p:cNvPr id="129" name="Elbow Connector 52"/>
          <p:cNvCxnSpPr>
            <a:cxnSpLocks noChangeShapeType="1"/>
            <a:stCxn id="191" idx="3"/>
            <a:endCxn id="137" idx="2"/>
          </p:cNvCxnSpPr>
          <p:nvPr/>
        </p:nvCxnSpPr>
        <p:spPr bwMode="auto">
          <a:xfrm flipV="1">
            <a:off x="3742540" y="2212867"/>
            <a:ext cx="1547242" cy="2062218"/>
          </a:xfrm>
          <a:prstGeom prst="bentConnector3">
            <a:avLst>
              <a:gd name="adj1" fmla="val 58575"/>
            </a:avLst>
          </a:prstGeom>
          <a:noFill/>
          <a:ln w="28575">
            <a:solidFill>
              <a:srgbClr val="2E1252"/>
            </a:solidFill>
            <a:prstDash val="sysDash"/>
            <a:round/>
            <a:headEnd/>
            <a:tailEnd type="triangle" w="lg" len="sm"/>
          </a:ln>
        </p:spPr>
      </p:cxnSp>
      <p:cxnSp>
        <p:nvCxnSpPr>
          <p:cNvPr id="270" name="Elbow Connector 52"/>
          <p:cNvCxnSpPr>
            <a:cxnSpLocks noChangeShapeType="1"/>
            <a:stCxn id="191" idx="3"/>
            <a:endCxn id="156" idx="2"/>
          </p:cNvCxnSpPr>
          <p:nvPr/>
        </p:nvCxnSpPr>
        <p:spPr bwMode="auto">
          <a:xfrm flipV="1">
            <a:off x="3742540" y="1588073"/>
            <a:ext cx="1547242" cy="2687012"/>
          </a:xfrm>
          <a:prstGeom prst="bentConnector3">
            <a:avLst>
              <a:gd name="adj1" fmla="val 58761"/>
            </a:avLst>
          </a:prstGeom>
          <a:noFill/>
          <a:ln w="28575">
            <a:solidFill>
              <a:srgbClr val="2E1252"/>
            </a:solidFill>
            <a:prstDash val="sysDash"/>
            <a:round/>
            <a:headEnd/>
            <a:tailEnd type="triangle" w="lg" len="sm"/>
          </a:ln>
        </p:spPr>
      </p:cxnSp>
      <p:cxnSp>
        <p:nvCxnSpPr>
          <p:cNvPr id="295" name="Elbow Connector 52"/>
          <p:cNvCxnSpPr>
            <a:cxnSpLocks noChangeShapeType="1"/>
            <a:stCxn id="191" idx="3"/>
            <a:endCxn id="209" idx="2"/>
          </p:cNvCxnSpPr>
          <p:nvPr/>
        </p:nvCxnSpPr>
        <p:spPr bwMode="auto">
          <a:xfrm flipV="1">
            <a:off x="3742540" y="3462456"/>
            <a:ext cx="1547242" cy="812629"/>
          </a:xfrm>
          <a:prstGeom prst="bentConnector3">
            <a:avLst>
              <a:gd name="adj1" fmla="val 58794"/>
            </a:avLst>
          </a:prstGeom>
          <a:noFill/>
          <a:ln w="28575">
            <a:solidFill>
              <a:srgbClr val="2E1252"/>
            </a:solidFill>
            <a:prstDash val="sysDash"/>
            <a:round/>
            <a:headEnd/>
            <a:tailEnd type="triangle" w="lg" len="sm"/>
          </a:ln>
        </p:spPr>
      </p:cxnSp>
      <p:cxnSp>
        <p:nvCxnSpPr>
          <p:cNvPr id="300" name="Elbow Connector 52"/>
          <p:cNvCxnSpPr>
            <a:cxnSpLocks noChangeShapeType="1"/>
            <a:stCxn id="191" idx="3"/>
            <a:endCxn id="244" idx="2"/>
          </p:cNvCxnSpPr>
          <p:nvPr/>
        </p:nvCxnSpPr>
        <p:spPr bwMode="auto">
          <a:xfrm flipV="1">
            <a:off x="3742540" y="4087250"/>
            <a:ext cx="1547242" cy="187835"/>
          </a:xfrm>
          <a:prstGeom prst="bentConnector3">
            <a:avLst>
              <a:gd name="adj1" fmla="val 58794"/>
            </a:avLst>
          </a:prstGeom>
          <a:noFill/>
          <a:ln w="28575">
            <a:solidFill>
              <a:srgbClr val="2E1252"/>
            </a:solidFill>
            <a:prstDash val="sysDash"/>
            <a:round/>
            <a:headEnd/>
            <a:tailEnd type="triangle" w="lg" len="sm"/>
          </a:ln>
        </p:spPr>
      </p:cxnSp>
      <p:cxnSp>
        <p:nvCxnSpPr>
          <p:cNvPr id="303" name="Elbow Connector 52"/>
          <p:cNvCxnSpPr>
            <a:cxnSpLocks noChangeShapeType="1"/>
            <a:stCxn id="191" idx="3"/>
            <a:endCxn id="265" idx="2"/>
          </p:cNvCxnSpPr>
          <p:nvPr/>
        </p:nvCxnSpPr>
        <p:spPr bwMode="auto">
          <a:xfrm>
            <a:off x="3742540" y="4275085"/>
            <a:ext cx="1547242" cy="436960"/>
          </a:xfrm>
          <a:prstGeom prst="bentConnector3">
            <a:avLst>
              <a:gd name="adj1" fmla="val 58794"/>
            </a:avLst>
          </a:prstGeom>
          <a:noFill/>
          <a:ln w="28575">
            <a:solidFill>
              <a:srgbClr val="2E1252"/>
            </a:solidFill>
            <a:prstDash val="sysDash"/>
            <a:round/>
            <a:headEnd/>
            <a:tailEnd type="triangle" w="lg" len="sm"/>
          </a:ln>
        </p:spPr>
      </p:cxnSp>
      <p:cxnSp>
        <p:nvCxnSpPr>
          <p:cNvPr id="306" name="Elbow Connector 52"/>
          <p:cNvCxnSpPr>
            <a:cxnSpLocks noChangeShapeType="1"/>
            <a:stCxn id="191" idx="3"/>
            <a:endCxn id="283" idx="2"/>
          </p:cNvCxnSpPr>
          <p:nvPr/>
        </p:nvCxnSpPr>
        <p:spPr bwMode="auto">
          <a:xfrm>
            <a:off x="3742540" y="4275085"/>
            <a:ext cx="1547242" cy="1061756"/>
          </a:xfrm>
          <a:prstGeom prst="bentConnector3">
            <a:avLst>
              <a:gd name="adj1" fmla="val 58803"/>
            </a:avLst>
          </a:prstGeom>
          <a:noFill/>
          <a:ln w="28575">
            <a:solidFill>
              <a:srgbClr val="2E1252"/>
            </a:solidFill>
            <a:prstDash val="sysDash"/>
            <a:round/>
            <a:headEnd/>
            <a:tailEnd type="triangle" w="lg" len="sm"/>
          </a:ln>
        </p:spPr>
      </p:cxnSp>
      <p:sp>
        <p:nvSpPr>
          <p:cNvPr id="183" name="Can 182"/>
          <p:cNvSpPr/>
          <p:nvPr/>
        </p:nvSpPr>
        <p:spPr>
          <a:xfrm>
            <a:off x="6439585" y="1409835"/>
            <a:ext cx="928694" cy="342869"/>
          </a:xfrm>
          <a:prstGeom prst="can">
            <a:avLst>
              <a:gd name="adj" fmla="val 33696"/>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endParaRPr lang="en-US" sz="900" dirty="0">
              <a:solidFill>
                <a:srgbClr val="C00202"/>
              </a:solidFill>
              <a:latin typeface="Arial" charset="0"/>
            </a:endParaRPr>
          </a:p>
        </p:txBody>
      </p:sp>
      <p:sp>
        <p:nvSpPr>
          <p:cNvPr id="185" name="TextBox 184"/>
          <p:cNvSpPr txBox="1"/>
          <p:nvPr/>
        </p:nvSpPr>
        <p:spPr>
          <a:xfrm>
            <a:off x="6439585" y="1418291"/>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eu</a:t>
            </a:r>
            <a:r>
              <a:rPr lang="en-US" sz="600" dirty="0" smtClean="0">
                <a:solidFill>
                  <a:schemeClr val="tx2"/>
                </a:solidFill>
                <a:latin typeface="Arial" charset="0"/>
              </a:rPr>
              <a:t>HR</a:t>
            </a:r>
            <a:r>
              <a:rPr lang="en-US" sz="600" dirty="0" smtClean="0">
                <a:solidFill>
                  <a:srgbClr val="4E0064"/>
                </a:solidFill>
                <a:latin typeface="Arial" charset="0"/>
              </a:rPr>
              <a:t>eka</a:t>
            </a:r>
          </a:p>
        </p:txBody>
      </p:sp>
      <p:sp>
        <p:nvSpPr>
          <p:cNvPr id="227" name="Rounded Rectangle 226"/>
          <p:cNvSpPr>
            <a:spLocks noChangeArrowheads="1"/>
          </p:cNvSpPr>
          <p:nvPr/>
        </p:nvSpPr>
        <p:spPr bwMode="auto">
          <a:xfrm>
            <a:off x="6648229" y="1570840"/>
            <a:ext cx="511408"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T00 EOP</a:t>
            </a:r>
            <a:endParaRPr lang="en-US" sz="800" dirty="0">
              <a:solidFill>
                <a:srgbClr val="2E1252"/>
              </a:solidFill>
              <a:latin typeface="Arial" charset="0"/>
              <a:ea typeface="ＭＳ Ｐゴシック" pitchFamily="-65" charset="-128"/>
            </a:endParaRPr>
          </a:p>
        </p:txBody>
      </p:sp>
      <p:cxnSp>
        <p:nvCxnSpPr>
          <p:cNvPr id="315" name="Elbow Connector 52"/>
          <p:cNvCxnSpPr>
            <a:cxnSpLocks noChangeShapeType="1"/>
            <a:stCxn id="192" idx="3"/>
            <a:endCxn id="227" idx="1"/>
          </p:cNvCxnSpPr>
          <p:nvPr/>
        </p:nvCxnSpPr>
        <p:spPr bwMode="auto">
          <a:xfrm>
            <a:off x="6009833" y="1642845"/>
            <a:ext cx="638396" cy="1134"/>
          </a:xfrm>
          <a:prstGeom prst="bentConnector3">
            <a:avLst>
              <a:gd name="adj1" fmla="val 50000"/>
            </a:avLst>
          </a:prstGeom>
          <a:noFill/>
          <a:ln w="28575">
            <a:solidFill>
              <a:srgbClr val="2E1252"/>
            </a:solidFill>
            <a:round/>
            <a:headEnd/>
            <a:tailEnd type="triangle" w="lg" len="sm"/>
          </a:ln>
        </p:spPr>
      </p:cxnSp>
      <p:cxnSp>
        <p:nvCxnSpPr>
          <p:cNvPr id="337" name="Elbow Connector 52"/>
          <p:cNvCxnSpPr>
            <a:cxnSpLocks noChangeShapeType="1"/>
            <a:stCxn id="137" idx="4"/>
          </p:cNvCxnSpPr>
          <p:nvPr/>
        </p:nvCxnSpPr>
        <p:spPr bwMode="auto">
          <a:xfrm>
            <a:off x="6218476" y="2212868"/>
            <a:ext cx="1476364" cy="2479"/>
          </a:xfrm>
          <a:prstGeom prst="bentConnector3">
            <a:avLst>
              <a:gd name="adj1" fmla="val 50000"/>
            </a:avLst>
          </a:prstGeom>
          <a:noFill/>
          <a:ln w="28575">
            <a:solidFill>
              <a:srgbClr val="00B0F0"/>
            </a:solidFill>
            <a:round/>
            <a:headEnd/>
            <a:tailEnd type="triangle" w="lg" len="sm"/>
          </a:ln>
        </p:spPr>
      </p:cxnSp>
      <p:sp>
        <p:nvSpPr>
          <p:cNvPr id="140" name="Can 139"/>
          <p:cNvSpPr/>
          <p:nvPr/>
        </p:nvSpPr>
        <p:spPr>
          <a:xfrm>
            <a:off x="6439585" y="2034629"/>
            <a:ext cx="928694" cy="342869"/>
          </a:xfrm>
          <a:prstGeom prst="can">
            <a:avLst>
              <a:gd name="adj" fmla="val 33696"/>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endParaRPr lang="en-US" sz="900" dirty="0">
              <a:solidFill>
                <a:srgbClr val="C00202"/>
              </a:solidFill>
              <a:latin typeface="Arial" charset="0"/>
            </a:endParaRPr>
          </a:p>
        </p:txBody>
      </p:sp>
      <p:sp>
        <p:nvSpPr>
          <p:cNvPr id="141" name="TextBox 140"/>
          <p:cNvSpPr txBox="1"/>
          <p:nvPr/>
        </p:nvSpPr>
        <p:spPr>
          <a:xfrm>
            <a:off x="6439585" y="2043085"/>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eu</a:t>
            </a:r>
            <a:r>
              <a:rPr lang="en-US" sz="600" dirty="0" smtClean="0">
                <a:solidFill>
                  <a:schemeClr val="tx2"/>
                </a:solidFill>
                <a:latin typeface="Arial" charset="0"/>
              </a:rPr>
              <a:t>HR</a:t>
            </a:r>
            <a:r>
              <a:rPr lang="en-US" sz="600" dirty="0" smtClean="0">
                <a:solidFill>
                  <a:srgbClr val="4E0064"/>
                </a:solidFill>
                <a:latin typeface="Arial" charset="0"/>
              </a:rPr>
              <a:t>eka</a:t>
            </a:r>
          </a:p>
        </p:txBody>
      </p:sp>
      <p:sp>
        <p:nvSpPr>
          <p:cNvPr id="142" name="Rounded Rectangle 141"/>
          <p:cNvSpPr>
            <a:spLocks noChangeArrowheads="1"/>
          </p:cNvSpPr>
          <p:nvPr/>
        </p:nvSpPr>
        <p:spPr bwMode="auto">
          <a:xfrm>
            <a:off x="6648229" y="2195634"/>
            <a:ext cx="511408"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T01 EOP</a:t>
            </a:r>
            <a:endParaRPr lang="en-US" sz="800" dirty="0">
              <a:solidFill>
                <a:srgbClr val="2E1252"/>
              </a:solidFill>
              <a:latin typeface="Arial" charset="0"/>
              <a:ea typeface="ＭＳ Ｐゴシック" pitchFamily="-65" charset="-128"/>
            </a:endParaRPr>
          </a:p>
        </p:txBody>
      </p:sp>
      <p:cxnSp>
        <p:nvCxnSpPr>
          <p:cNvPr id="163" name="Elbow Connector 52"/>
          <p:cNvCxnSpPr>
            <a:cxnSpLocks noChangeShapeType="1"/>
            <a:stCxn id="139" idx="3"/>
            <a:endCxn id="142" idx="1"/>
          </p:cNvCxnSpPr>
          <p:nvPr/>
        </p:nvCxnSpPr>
        <p:spPr bwMode="auto">
          <a:xfrm>
            <a:off x="6009833" y="2267639"/>
            <a:ext cx="638396" cy="1134"/>
          </a:xfrm>
          <a:prstGeom prst="bentConnector3">
            <a:avLst>
              <a:gd name="adj1" fmla="val 50000"/>
            </a:avLst>
          </a:prstGeom>
          <a:noFill/>
          <a:ln w="28575">
            <a:solidFill>
              <a:srgbClr val="2E1252"/>
            </a:solidFill>
            <a:round/>
            <a:headEnd/>
            <a:tailEnd type="triangle" w="lg" len="sm"/>
          </a:ln>
        </p:spPr>
      </p:cxnSp>
      <p:cxnSp>
        <p:nvCxnSpPr>
          <p:cNvPr id="342" name="Elbow Connector 52"/>
          <p:cNvCxnSpPr>
            <a:cxnSpLocks noChangeShapeType="1"/>
            <a:stCxn id="182" idx="4"/>
          </p:cNvCxnSpPr>
          <p:nvPr/>
        </p:nvCxnSpPr>
        <p:spPr bwMode="auto">
          <a:xfrm flipV="1">
            <a:off x="6218476" y="2834471"/>
            <a:ext cx="1485435" cy="3190"/>
          </a:xfrm>
          <a:prstGeom prst="bentConnector3">
            <a:avLst>
              <a:gd name="adj1" fmla="val 50000"/>
            </a:avLst>
          </a:prstGeom>
          <a:noFill/>
          <a:ln w="28575">
            <a:solidFill>
              <a:srgbClr val="00B0F0"/>
            </a:solidFill>
            <a:round/>
            <a:headEnd/>
            <a:tailEnd type="triangle" w="lg" len="sm"/>
          </a:ln>
        </p:spPr>
      </p:cxnSp>
      <p:cxnSp>
        <p:nvCxnSpPr>
          <p:cNvPr id="343" name="Elbow Connector 52"/>
          <p:cNvCxnSpPr>
            <a:cxnSpLocks noChangeShapeType="1"/>
            <a:stCxn id="209" idx="4"/>
          </p:cNvCxnSpPr>
          <p:nvPr/>
        </p:nvCxnSpPr>
        <p:spPr bwMode="auto">
          <a:xfrm flipV="1">
            <a:off x="6218476" y="3460400"/>
            <a:ext cx="1499042" cy="2056"/>
          </a:xfrm>
          <a:prstGeom prst="bentConnector3">
            <a:avLst>
              <a:gd name="adj1" fmla="val 50000"/>
            </a:avLst>
          </a:prstGeom>
          <a:noFill/>
          <a:ln w="28575">
            <a:solidFill>
              <a:srgbClr val="00B0F0"/>
            </a:solidFill>
            <a:round/>
            <a:headEnd/>
            <a:tailEnd type="triangle" w="lg" len="sm"/>
          </a:ln>
        </p:spPr>
      </p:cxnSp>
      <p:cxnSp>
        <p:nvCxnSpPr>
          <p:cNvPr id="344" name="Elbow Connector 52"/>
          <p:cNvCxnSpPr>
            <a:cxnSpLocks noChangeShapeType="1"/>
            <a:stCxn id="244" idx="4"/>
          </p:cNvCxnSpPr>
          <p:nvPr/>
        </p:nvCxnSpPr>
        <p:spPr bwMode="auto">
          <a:xfrm>
            <a:off x="6218476" y="4087250"/>
            <a:ext cx="1478631" cy="3614"/>
          </a:xfrm>
          <a:prstGeom prst="bentConnector3">
            <a:avLst>
              <a:gd name="adj1" fmla="val 50000"/>
            </a:avLst>
          </a:prstGeom>
          <a:noFill/>
          <a:ln w="28575">
            <a:solidFill>
              <a:srgbClr val="00B0F0"/>
            </a:solidFill>
            <a:round/>
            <a:headEnd/>
            <a:tailEnd type="triangle" w="lg" len="sm"/>
          </a:ln>
        </p:spPr>
      </p:cxnSp>
      <p:cxnSp>
        <p:nvCxnSpPr>
          <p:cNvPr id="345" name="Elbow Connector 52"/>
          <p:cNvCxnSpPr>
            <a:cxnSpLocks noChangeShapeType="1"/>
            <a:stCxn id="265" idx="4"/>
          </p:cNvCxnSpPr>
          <p:nvPr/>
        </p:nvCxnSpPr>
        <p:spPr bwMode="auto">
          <a:xfrm>
            <a:off x="6218476" y="4712045"/>
            <a:ext cx="1476364" cy="4748"/>
          </a:xfrm>
          <a:prstGeom prst="bentConnector3">
            <a:avLst>
              <a:gd name="adj1" fmla="val 50000"/>
            </a:avLst>
          </a:prstGeom>
          <a:noFill/>
          <a:ln w="28575">
            <a:solidFill>
              <a:srgbClr val="00B0F0"/>
            </a:solidFill>
            <a:round/>
            <a:headEnd/>
            <a:tailEnd type="triangle" w="lg" len="sm"/>
          </a:ln>
        </p:spPr>
      </p:cxnSp>
      <p:cxnSp>
        <p:nvCxnSpPr>
          <p:cNvPr id="346" name="Elbow Connector 52"/>
          <p:cNvCxnSpPr>
            <a:cxnSpLocks noChangeShapeType="1"/>
            <a:stCxn id="283" idx="4"/>
          </p:cNvCxnSpPr>
          <p:nvPr/>
        </p:nvCxnSpPr>
        <p:spPr bwMode="auto">
          <a:xfrm>
            <a:off x="6218476" y="5336841"/>
            <a:ext cx="1485435" cy="1345"/>
          </a:xfrm>
          <a:prstGeom prst="bentConnector3">
            <a:avLst>
              <a:gd name="adj1" fmla="val 50000"/>
            </a:avLst>
          </a:prstGeom>
          <a:noFill/>
          <a:ln w="28575">
            <a:solidFill>
              <a:srgbClr val="00B0F0"/>
            </a:solidFill>
            <a:round/>
            <a:headEnd/>
            <a:tailEnd type="triangle" w="lg" len="sm"/>
          </a:ln>
        </p:spPr>
      </p:cxnSp>
      <p:sp>
        <p:nvSpPr>
          <p:cNvPr id="194" name="Can 193"/>
          <p:cNvSpPr/>
          <p:nvPr/>
        </p:nvSpPr>
        <p:spPr>
          <a:xfrm>
            <a:off x="6439585" y="2659423"/>
            <a:ext cx="928694" cy="342869"/>
          </a:xfrm>
          <a:prstGeom prst="can">
            <a:avLst>
              <a:gd name="adj" fmla="val 33696"/>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endParaRPr lang="en-US" sz="900" dirty="0">
              <a:solidFill>
                <a:srgbClr val="C00202"/>
              </a:solidFill>
              <a:latin typeface="Arial" charset="0"/>
            </a:endParaRPr>
          </a:p>
        </p:txBody>
      </p:sp>
      <p:sp>
        <p:nvSpPr>
          <p:cNvPr id="195" name="TextBox 194"/>
          <p:cNvSpPr txBox="1"/>
          <p:nvPr/>
        </p:nvSpPr>
        <p:spPr>
          <a:xfrm>
            <a:off x="6439585" y="2667880"/>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eu</a:t>
            </a:r>
            <a:r>
              <a:rPr lang="en-US" sz="600" dirty="0" smtClean="0">
                <a:solidFill>
                  <a:schemeClr val="tx2"/>
                </a:solidFill>
                <a:latin typeface="Arial" charset="0"/>
              </a:rPr>
              <a:t>HR</a:t>
            </a:r>
            <a:r>
              <a:rPr lang="en-US" sz="600" dirty="0" smtClean="0">
                <a:solidFill>
                  <a:srgbClr val="4E0064"/>
                </a:solidFill>
                <a:latin typeface="Arial" charset="0"/>
              </a:rPr>
              <a:t>eka</a:t>
            </a:r>
          </a:p>
        </p:txBody>
      </p:sp>
      <p:sp>
        <p:nvSpPr>
          <p:cNvPr id="196" name="Rounded Rectangle 195"/>
          <p:cNvSpPr>
            <a:spLocks noChangeArrowheads="1"/>
          </p:cNvSpPr>
          <p:nvPr/>
        </p:nvSpPr>
        <p:spPr bwMode="auto">
          <a:xfrm>
            <a:off x="6648229" y="2820429"/>
            <a:ext cx="511408"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T02 EOP</a:t>
            </a:r>
            <a:endParaRPr lang="en-US" sz="800" dirty="0">
              <a:solidFill>
                <a:srgbClr val="2E1252"/>
              </a:solidFill>
              <a:latin typeface="Arial" charset="0"/>
              <a:ea typeface="ＭＳ Ｐゴシック" pitchFamily="-65" charset="-128"/>
            </a:endParaRPr>
          </a:p>
        </p:txBody>
      </p:sp>
      <p:cxnSp>
        <p:nvCxnSpPr>
          <p:cNvPr id="206" name="Elbow Connector 52"/>
          <p:cNvCxnSpPr>
            <a:cxnSpLocks noChangeShapeType="1"/>
            <a:stCxn id="189" idx="3"/>
            <a:endCxn id="196" idx="1"/>
          </p:cNvCxnSpPr>
          <p:nvPr/>
        </p:nvCxnSpPr>
        <p:spPr bwMode="auto">
          <a:xfrm>
            <a:off x="6009833" y="2892434"/>
            <a:ext cx="638396" cy="1134"/>
          </a:xfrm>
          <a:prstGeom prst="bentConnector3">
            <a:avLst>
              <a:gd name="adj1" fmla="val 50000"/>
            </a:avLst>
          </a:prstGeom>
          <a:noFill/>
          <a:ln w="28575">
            <a:solidFill>
              <a:srgbClr val="2E1252"/>
            </a:solidFill>
            <a:round/>
            <a:headEnd/>
            <a:tailEnd type="triangle" w="lg" len="sm"/>
          </a:ln>
        </p:spPr>
      </p:cxnSp>
      <p:sp>
        <p:nvSpPr>
          <p:cNvPr id="225" name="Can 224"/>
          <p:cNvSpPr/>
          <p:nvPr/>
        </p:nvSpPr>
        <p:spPr>
          <a:xfrm>
            <a:off x="6439585" y="3284218"/>
            <a:ext cx="928694" cy="342869"/>
          </a:xfrm>
          <a:prstGeom prst="can">
            <a:avLst>
              <a:gd name="adj" fmla="val 33696"/>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endParaRPr lang="en-US" sz="900" dirty="0">
              <a:solidFill>
                <a:srgbClr val="C00202"/>
              </a:solidFill>
              <a:latin typeface="Arial" charset="0"/>
            </a:endParaRPr>
          </a:p>
        </p:txBody>
      </p:sp>
      <p:sp>
        <p:nvSpPr>
          <p:cNvPr id="226" name="TextBox 225"/>
          <p:cNvSpPr txBox="1"/>
          <p:nvPr/>
        </p:nvSpPr>
        <p:spPr>
          <a:xfrm>
            <a:off x="6439585" y="3292674"/>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eu</a:t>
            </a:r>
            <a:r>
              <a:rPr lang="en-US" sz="600" dirty="0" smtClean="0">
                <a:solidFill>
                  <a:schemeClr val="tx2"/>
                </a:solidFill>
                <a:latin typeface="Arial" charset="0"/>
              </a:rPr>
              <a:t>HR</a:t>
            </a:r>
            <a:r>
              <a:rPr lang="en-US" sz="600" dirty="0" smtClean="0">
                <a:solidFill>
                  <a:srgbClr val="4E0064"/>
                </a:solidFill>
                <a:latin typeface="Arial" charset="0"/>
              </a:rPr>
              <a:t>eka</a:t>
            </a:r>
          </a:p>
        </p:txBody>
      </p:sp>
      <p:sp>
        <p:nvSpPr>
          <p:cNvPr id="231" name="Rounded Rectangle 230"/>
          <p:cNvSpPr>
            <a:spLocks noChangeArrowheads="1"/>
          </p:cNvSpPr>
          <p:nvPr/>
        </p:nvSpPr>
        <p:spPr bwMode="auto">
          <a:xfrm>
            <a:off x="6648229" y="3445223"/>
            <a:ext cx="511408"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T03 EOP</a:t>
            </a:r>
            <a:endParaRPr lang="en-US" sz="800" dirty="0">
              <a:solidFill>
                <a:srgbClr val="2E1252"/>
              </a:solidFill>
              <a:latin typeface="Arial" charset="0"/>
              <a:ea typeface="ＭＳ Ｐゴシック" pitchFamily="-65" charset="-128"/>
            </a:endParaRPr>
          </a:p>
        </p:txBody>
      </p:sp>
      <p:cxnSp>
        <p:nvCxnSpPr>
          <p:cNvPr id="235" name="Elbow Connector 52"/>
          <p:cNvCxnSpPr>
            <a:cxnSpLocks noChangeShapeType="1"/>
            <a:stCxn id="224" idx="3"/>
            <a:endCxn id="231" idx="1"/>
          </p:cNvCxnSpPr>
          <p:nvPr/>
        </p:nvCxnSpPr>
        <p:spPr bwMode="auto">
          <a:xfrm>
            <a:off x="6009833" y="3517228"/>
            <a:ext cx="638396" cy="1134"/>
          </a:xfrm>
          <a:prstGeom prst="bentConnector3">
            <a:avLst>
              <a:gd name="adj1" fmla="val 50000"/>
            </a:avLst>
          </a:prstGeom>
          <a:noFill/>
          <a:ln w="28575">
            <a:solidFill>
              <a:srgbClr val="2E1252"/>
            </a:solidFill>
            <a:round/>
            <a:headEnd/>
            <a:tailEnd type="triangle" w="lg" len="sm"/>
          </a:ln>
        </p:spPr>
      </p:cxnSp>
      <p:sp>
        <p:nvSpPr>
          <p:cNvPr id="252" name="Can 251"/>
          <p:cNvSpPr/>
          <p:nvPr/>
        </p:nvSpPr>
        <p:spPr>
          <a:xfrm>
            <a:off x="6439585" y="3909012"/>
            <a:ext cx="928694" cy="342869"/>
          </a:xfrm>
          <a:prstGeom prst="can">
            <a:avLst>
              <a:gd name="adj" fmla="val 33696"/>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endParaRPr lang="en-US" sz="900" dirty="0">
              <a:solidFill>
                <a:srgbClr val="C00202"/>
              </a:solidFill>
              <a:latin typeface="Arial" charset="0"/>
            </a:endParaRPr>
          </a:p>
        </p:txBody>
      </p:sp>
      <p:sp>
        <p:nvSpPr>
          <p:cNvPr id="255" name="TextBox 254"/>
          <p:cNvSpPr txBox="1"/>
          <p:nvPr/>
        </p:nvSpPr>
        <p:spPr>
          <a:xfrm>
            <a:off x="6439585" y="3917468"/>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eu</a:t>
            </a:r>
            <a:r>
              <a:rPr lang="en-US" sz="600" dirty="0" smtClean="0">
                <a:solidFill>
                  <a:schemeClr val="tx2"/>
                </a:solidFill>
                <a:latin typeface="Arial" charset="0"/>
              </a:rPr>
              <a:t>HR</a:t>
            </a:r>
            <a:r>
              <a:rPr lang="en-US" sz="600" dirty="0" smtClean="0">
                <a:solidFill>
                  <a:srgbClr val="4E0064"/>
                </a:solidFill>
                <a:latin typeface="Arial" charset="0"/>
              </a:rPr>
              <a:t>eka</a:t>
            </a:r>
          </a:p>
        </p:txBody>
      </p:sp>
      <p:sp>
        <p:nvSpPr>
          <p:cNvPr id="259" name="Rounded Rectangle 258"/>
          <p:cNvSpPr>
            <a:spLocks noChangeArrowheads="1"/>
          </p:cNvSpPr>
          <p:nvPr/>
        </p:nvSpPr>
        <p:spPr bwMode="auto">
          <a:xfrm>
            <a:off x="6648229" y="4070017"/>
            <a:ext cx="511408"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T04 EOP</a:t>
            </a:r>
            <a:endParaRPr lang="en-US" sz="800" dirty="0">
              <a:solidFill>
                <a:srgbClr val="2E1252"/>
              </a:solidFill>
              <a:latin typeface="Arial" charset="0"/>
              <a:ea typeface="ＭＳ Ｐゴシック" pitchFamily="-65" charset="-128"/>
            </a:endParaRPr>
          </a:p>
        </p:txBody>
      </p:sp>
      <p:cxnSp>
        <p:nvCxnSpPr>
          <p:cNvPr id="260" name="Elbow Connector 52"/>
          <p:cNvCxnSpPr>
            <a:cxnSpLocks noChangeShapeType="1"/>
            <a:stCxn id="250" idx="3"/>
            <a:endCxn id="259" idx="1"/>
          </p:cNvCxnSpPr>
          <p:nvPr/>
        </p:nvCxnSpPr>
        <p:spPr bwMode="auto">
          <a:xfrm>
            <a:off x="6009833" y="4142022"/>
            <a:ext cx="638396" cy="1134"/>
          </a:xfrm>
          <a:prstGeom prst="bentConnector3">
            <a:avLst>
              <a:gd name="adj1" fmla="val 50000"/>
            </a:avLst>
          </a:prstGeom>
          <a:noFill/>
          <a:ln w="28575">
            <a:solidFill>
              <a:srgbClr val="2E1252"/>
            </a:solidFill>
            <a:round/>
            <a:headEnd/>
            <a:tailEnd type="triangle" w="lg" len="sm"/>
          </a:ln>
        </p:spPr>
      </p:cxnSp>
      <p:sp>
        <p:nvSpPr>
          <p:cNvPr id="274" name="Can 273"/>
          <p:cNvSpPr/>
          <p:nvPr/>
        </p:nvSpPr>
        <p:spPr>
          <a:xfrm>
            <a:off x="6439585" y="4533807"/>
            <a:ext cx="928694" cy="342869"/>
          </a:xfrm>
          <a:prstGeom prst="can">
            <a:avLst>
              <a:gd name="adj" fmla="val 33696"/>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endParaRPr lang="en-US" sz="900" dirty="0">
              <a:solidFill>
                <a:srgbClr val="C00202"/>
              </a:solidFill>
              <a:latin typeface="Arial" charset="0"/>
            </a:endParaRPr>
          </a:p>
        </p:txBody>
      </p:sp>
      <p:sp>
        <p:nvSpPr>
          <p:cNvPr id="275" name="TextBox 274"/>
          <p:cNvSpPr txBox="1"/>
          <p:nvPr/>
        </p:nvSpPr>
        <p:spPr>
          <a:xfrm>
            <a:off x="6439585" y="4542263"/>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eu</a:t>
            </a:r>
            <a:r>
              <a:rPr lang="en-US" sz="600" dirty="0" smtClean="0">
                <a:solidFill>
                  <a:schemeClr val="tx2"/>
                </a:solidFill>
                <a:latin typeface="Arial" charset="0"/>
              </a:rPr>
              <a:t>HR</a:t>
            </a:r>
            <a:r>
              <a:rPr lang="en-US" sz="600" dirty="0" smtClean="0">
                <a:solidFill>
                  <a:srgbClr val="4E0064"/>
                </a:solidFill>
                <a:latin typeface="Arial" charset="0"/>
              </a:rPr>
              <a:t>eka</a:t>
            </a:r>
          </a:p>
        </p:txBody>
      </p:sp>
      <p:sp>
        <p:nvSpPr>
          <p:cNvPr id="279" name="Rounded Rectangle 278"/>
          <p:cNvSpPr>
            <a:spLocks noChangeArrowheads="1"/>
          </p:cNvSpPr>
          <p:nvPr/>
        </p:nvSpPr>
        <p:spPr bwMode="auto">
          <a:xfrm>
            <a:off x="6648229" y="4694812"/>
            <a:ext cx="511408"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T05 EOP</a:t>
            </a:r>
            <a:endParaRPr lang="en-US" sz="800" dirty="0">
              <a:solidFill>
                <a:srgbClr val="2E1252"/>
              </a:solidFill>
              <a:latin typeface="Arial" charset="0"/>
              <a:ea typeface="ＭＳ Ｐゴシック" pitchFamily="-65" charset="-128"/>
            </a:endParaRPr>
          </a:p>
        </p:txBody>
      </p:sp>
      <p:cxnSp>
        <p:nvCxnSpPr>
          <p:cNvPr id="280" name="Elbow Connector 52"/>
          <p:cNvCxnSpPr>
            <a:cxnSpLocks noChangeShapeType="1"/>
            <a:stCxn id="272" idx="3"/>
            <a:endCxn id="279" idx="1"/>
          </p:cNvCxnSpPr>
          <p:nvPr/>
        </p:nvCxnSpPr>
        <p:spPr bwMode="auto">
          <a:xfrm>
            <a:off x="6009833" y="4766817"/>
            <a:ext cx="638396" cy="1134"/>
          </a:xfrm>
          <a:prstGeom prst="bentConnector3">
            <a:avLst>
              <a:gd name="adj1" fmla="val 50000"/>
            </a:avLst>
          </a:prstGeom>
          <a:noFill/>
          <a:ln w="28575">
            <a:solidFill>
              <a:srgbClr val="2E1252"/>
            </a:solidFill>
            <a:round/>
            <a:headEnd/>
            <a:tailEnd type="triangle" w="lg" len="sm"/>
          </a:ln>
        </p:spPr>
      </p:cxnSp>
      <p:sp>
        <p:nvSpPr>
          <p:cNvPr id="286" name="Can 285"/>
          <p:cNvSpPr/>
          <p:nvPr/>
        </p:nvSpPr>
        <p:spPr>
          <a:xfrm>
            <a:off x="6439585" y="5158603"/>
            <a:ext cx="928694" cy="342869"/>
          </a:xfrm>
          <a:prstGeom prst="can">
            <a:avLst>
              <a:gd name="adj" fmla="val 33696"/>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blurRad="76200" dist="12700" dir="2700000" sy="-23000" kx="-800400" algn="bl" rotWithShape="0">
              <a:prstClr val="black">
                <a:alpha val="20000"/>
              </a:prstClr>
            </a:outerShdw>
          </a:effectLst>
        </p:spPr>
        <p:txBody>
          <a:bodyPr lIns="65275" tIns="32638" rIns="65275" bIns="32638"/>
          <a:lstStyle/>
          <a:p>
            <a:pPr algn="ctr">
              <a:defRPr/>
            </a:pPr>
            <a:endParaRPr lang="en-US" sz="900" dirty="0">
              <a:solidFill>
                <a:srgbClr val="C00202"/>
              </a:solidFill>
              <a:latin typeface="Arial" charset="0"/>
            </a:endParaRPr>
          </a:p>
        </p:txBody>
      </p:sp>
      <p:sp>
        <p:nvSpPr>
          <p:cNvPr id="287" name="TextBox 286"/>
          <p:cNvSpPr txBox="1"/>
          <p:nvPr/>
        </p:nvSpPr>
        <p:spPr>
          <a:xfrm>
            <a:off x="6439585" y="5167059"/>
            <a:ext cx="928694" cy="92333"/>
          </a:xfrm>
          <a:prstGeom prst="rect">
            <a:avLst/>
          </a:prstGeom>
          <a:noFill/>
          <a:ln>
            <a:noFill/>
          </a:ln>
          <a:effectLst/>
          <a:scene3d>
            <a:camera prst="orthographicFront"/>
            <a:lightRig rig="threePt" dir="t"/>
          </a:scene3d>
          <a:sp3d prstMaterial="plastic"/>
        </p:spPr>
        <p:txBody>
          <a:bodyPr vert="horz" wrap="square" lIns="0" tIns="0" rIns="0" bIns="0" rtlCol="0" anchor="ctr" anchorCtr="1">
            <a:spAutoFit/>
            <a:sp3d/>
          </a:bodyPr>
          <a:lstStyle/>
          <a:p>
            <a:pPr algn="ctr">
              <a:defRPr/>
            </a:pPr>
            <a:r>
              <a:rPr lang="en-US" sz="600" dirty="0" smtClean="0">
                <a:solidFill>
                  <a:srgbClr val="4E0064"/>
                </a:solidFill>
                <a:latin typeface="Arial" charset="0"/>
              </a:rPr>
              <a:t>eu</a:t>
            </a:r>
            <a:r>
              <a:rPr lang="en-US" sz="600" dirty="0" smtClean="0">
                <a:solidFill>
                  <a:schemeClr val="tx2"/>
                </a:solidFill>
                <a:latin typeface="Arial" charset="0"/>
              </a:rPr>
              <a:t>HR</a:t>
            </a:r>
            <a:r>
              <a:rPr lang="en-US" sz="600" dirty="0" smtClean="0">
                <a:solidFill>
                  <a:srgbClr val="4E0064"/>
                </a:solidFill>
                <a:latin typeface="Arial" charset="0"/>
              </a:rPr>
              <a:t>eka</a:t>
            </a:r>
          </a:p>
        </p:txBody>
      </p:sp>
      <p:sp>
        <p:nvSpPr>
          <p:cNvPr id="288" name="Rounded Rectangle 287"/>
          <p:cNvSpPr>
            <a:spLocks noChangeArrowheads="1"/>
          </p:cNvSpPr>
          <p:nvPr/>
        </p:nvSpPr>
        <p:spPr bwMode="auto">
          <a:xfrm>
            <a:off x="6648229" y="5319608"/>
            <a:ext cx="511408" cy="144010"/>
          </a:xfrm>
          <a:prstGeom prst="roundRect">
            <a:avLst>
              <a:gd name="adj" fmla="val 9634"/>
            </a:avLst>
          </a:prstGeom>
          <a:solidFill>
            <a:schemeClr val="bg1"/>
          </a:solidFill>
          <a:ln w="9525">
            <a:solidFill>
              <a:srgbClr val="A6A6A6"/>
            </a:solidFill>
            <a:round/>
            <a:headEnd/>
            <a:tailEnd/>
          </a:ln>
          <a:effectLst>
            <a:outerShdw blurRad="76200" dist="12700" dir="2700000" sy="-23000" kx="-800400" algn="bl" rotWithShape="0">
              <a:prstClr val="black">
                <a:alpha val="20000"/>
              </a:prstClr>
            </a:outerShdw>
          </a:effectLst>
        </p:spPr>
        <p:txBody>
          <a:bodyPr lIns="25696" tIns="25696" rIns="25696" bIns="25696" anchor="ctr"/>
          <a:lstStyle/>
          <a:p>
            <a:pPr algn="ctr">
              <a:defRPr/>
            </a:pPr>
            <a:r>
              <a:rPr lang="en-US" sz="800" dirty="0" smtClean="0">
                <a:solidFill>
                  <a:srgbClr val="2E1252"/>
                </a:solidFill>
                <a:latin typeface="Arial" charset="0"/>
                <a:ea typeface="ＭＳ Ｐゴシック" pitchFamily="-65" charset="-128"/>
              </a:rPr>
              <a:t>Tnn EOP</a:t>
            </a:r>
            <a:endParaRPr lang="en-US" sz="800" dirty="0">
              <a:solidFill>
                <a:srgbClr val="2E1252"/>
              </a:solidFill>
              <a:latin typeface="Arial" charset="0"/>
              <a:ea typeface="ＭＳ Ｐゴシック" pitchFamily="-65" charset="-128"/>
            </a:endParaRPr>
          </a:p>
        </p:txBody>
      </p:sp>
      <p:cxnSp>
        <p:nvCxnSpPr>
          <p:cNvPr id="289" name="Elbow Connector 52"/>
          <p:cNvCxnSpPr>
            <a:cxnSpLocks noChangeShapeType="1"/>
            <a:stCxn id="285" idx="3"/>
            <a:endCxn id="288" idx="1"/>
          </p:cNvCxnSpPr>
          <p:nvPr/>
        </p:nvCxnSpPr>
        <p:spPr bwMode="auto">
          <a:xfrm>
            <a:off x="6009833" y="5391613"/>
            <a:ext cx="638396" cy="1134"/>
          </a:xfrm>
          <a:prstGeom prst="bentConnector3">
            <a:avLst>
              <a:gd name="adj1" fmla="val 50000"/>
            </a:avLst>
          </a:prstGeom>
          <a:noFill/>
          <a:ln w="28575">
            <a:solidFill>
              <a:srgbClr val="2E1252"/>
            </a:solidFill>
            <a:round/>
            <a:headEnd/>
            <a:tailEnd type="triangle" w="lg" len="sm"/>
          </a:ln>
        </p:spPr>
      </p:cxnSp>
      <p:cxnSp>
        <p:nvCxnSpPr>
          <p:cNvPr id="357" name="Straight Arrow Connector 356"/>
          <p:cNvCxnSpPr/>
          <p:nvPr/>
        </p:nvCxnSpPr>
        <p:spPr>
          <a:xfrm>
            <a:off x="5025091" y="6414915"/>
            <a:ext cx="214314" cy="1588"/>
          </a:xfrm>
          <a:prstGeom prst="straightConnector1">
            <a:avLst/>
          </a:prstGeom>
          <a:noFill/>
          <a:ln w="28575">
            <a:solidFill>
              <a:srgbClr val="00B0F0"/>
            </a:solidFill>
            <a:round/>
            <a:headEnd/>
            <a:tailEnd type="triangle" w="lg" len="sm"/>
          </a:ln>
        </p:spPr>
      </p:cxnSp>
      <p:sp>
        <p:nvSpPr>
          <p:cNvPr id="358" name="Rectangle 357"/>
          <p:cNvSpPr/>
          <p:nvPr/>
        </p:nvSpPr>
        <p:spPr>
          <a:xfrm>
            <a:off x="5167969" y="6289505"/>
            <a:ext cx="2916139" cy="246201"/>
          </a:xfrm>
          <a:prstGeom prst="rect">
            <a:avLst/>
          </a:prstGeom>
        </p:spPr>
        <p:txBody>
          <a:bodyPr wrap="none" lIns="91418" tIns="45710" rIns="91418" bIns="45710">
            <a:spAutoFit/>
          </a:bodyPr>
          <a:lstStyle/>
          <a:p>
            <a:r>
              <a:rPr lang="en-US" sz="1000" dirty="0" smtClean="0">
                <a:solidFill>
                  <a:srgbClr val="00B0F0"/>
                </a:solidFill>
                <a:sym typeface="Wingdings" pitchFamily="2" charset="2"/>
              </a:rPr>
              <a:t>Customer delivery via SAR-file compiled by AAK</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43" name="Rectangle 47"/>
          <p:cNvSpPr>
            <a:spLocks noGrp="1" noChangeArrowheads="1"/>
          </p:cNvSpPr>
          <p:nvPr>
            <p:ph type="title"/>
          </p:nvPr>
        </p:nvSpPr>
        <p:spPr>
          <a:xfrm>
            <a:off x="184150" y="176213"/>
            <a:ext cx="5530850" cy="388937"/>
          </a:xfrm>
        </p:spPr>
        <p:txBody>
          <a:bodyPr wrap="square" lIns="91440" tIns="45720" rIns="91440" bIns="45720" numCol="1" anchor="t" anchorCtr="0" compatLnSpc="1">
            <a:prstTxWarp prst="textNoShape">
              <a:avLst/>
            </a:prstTxWarp>
          </a:bodyPr>
          <a:lstStyle/>
          <a:p>
            <a:pPr eaLnBrk="1" hangingPunct="1">
              <a:defRPr/>
            </a:pPr>
            <a:r>
              <a:rPr lang="en-US" smtClean="0"/>
              <a:t>the Customer Landscape Options</a:t>
            </a:r>
          </a:p>
        </p:txBody>
      </p:sp>
      <p:sp>
        <p:nvSpPr>
          <p:cNvPr id="5124" name="Rectangle 2"/>
          <p:cNvSpPr>
            <a:spLocks noChangeArrowheads="1"/>
          </p:cNvSpPr>
          <p:nvPr/>
        </p:nvSpPr>
        <p:spPr bwMode="auto">
          <a:xfrm>
            <a:off x="638175" y="1828800"/>
            <a:ext cx="3362325" cy="88900"/>
          </a:xfrm>
          <a:prstGeom prst="rect">
            <a:avLst/>
          </a:prstGeom>
          <a:solidFill>
            <a:schemeClr val="bg1"/>
          </a:solidFill>
          <a:ln w="9525">
            <a:noFill/>
            <a:miter lim="800000"/>
            <a:headEnd/>
            <a:tailEnd/>
          </a:ln>
        </p:spPr>
        <p:txBody>
          <a:bodyPr wrap="none" anchor="ctr"/>
          <a:lstStyle/>
          <a:p>
            <a:endParaRPr lang="nl-BE"/>
          </a:p>
        </p:txBody>
      </p:sp>
      <p:pic>
        <p:nvPicPr>
          <p:cNvPr id="5125" name="Picture 3" descr="euHReka2"/>
          <p:cNvPicPr>
            <a:picLocks noChangeAspect="1" noChangeArrowheads="1"/>
          </p:cNvPicPr>
          <p:nvPr/>
        </p:nvPicPr>
        <p:blipFill>
          <a:blip r:embed="rId4" cstate="print"/>
          <a:srcRect/>
          <a:stretch>
            <a:fillRect/>
          </a:stretch>
        </p:blipFill>
        <p:spPr bwMode="auto">
          <a:xfrm>
            <a:off x="2847975" y="2303463"/>
            <a:ext cx="3048000" cy="2244725"/>
          </a:xfrm>
          <a:prstGeom prst="rect">
            <a:avLst/>
          </a:prstGeom>
          <a:noFill/>
          <a:ln w="9525">
            <a:noFill/>
            <a:miter lim="800000"/>
            <a:headEnd/>
            <a:tailEnd/>
          </a:ln>
        </p:spPr>
      </p:pic>
      <p:pic>
        <p:nvPicPr>
          <p:cNvPr id="5126" name="Picture 4" descr="euHReka3"/>
          <p:cNvPicPr>
            <a:picLocks noChangeAspect="1" noChangeArrowheads="1"/>
          </p:cNvPicPr>
          <p:nvPr/>
        </p:nvPicPr>
        <p:blipFill>
          <a:blip r:embed="rId5" cstate="print"/>
          <a:srcRect/>
          <a:stretch>
            <a:fillRect/>
          </a:stretch>
        </p:blipFill>
        <p:spPr bwMode="auto">
          <a:xfrm>
            <a:off x="6149975" y="2547938"/>
            <a:ext cx="1595438" cy="1981200"/>
          </a:xfrm>
          <a:prstGeom prst="rect">
            <a:avLst/>
          </a:prstGeom>
          <a:noFill/>
          <a:ln w="9525">
            <a:noFill/>
            <a:miter lim="800000"/>
            <a:headEnd/>
            <a:tailEnd/>
          </a:ln>
        </p:spPr>
      </p:pic>
      <p:pic>
        <p:nvPicPr>
          <p:cNvPr id="5127" name="Picture 5"/>
          <p:cNvPicPr>
            <a:picLocks noChangeAspect="1" noChangeArrowheads="1"/>
          </p:cNvPicPr>
          <p:nvPr/>
        </p:nvPicPr>
        <p:blipFill>
          <a:blip r:embed="rId6" cstate="print"/>
          <a:srcRect/>
          <a:stretch>
            <a:fillRect/>
          </a:stretch>
        </p:blipFill>
        <p:spPr bwMode="auto">
          <a:xfrm>
            <a:off x="3805238" y="3424238"/>
            <a:ext cx="406400" cy="434975"/>
          </a:xfrm>
          <a:prstGeom prst="rect">
            <a:avLst/>
          </a:prstGeom>
          <a:noFill/>
          <a:ln w="9525">
            <a:noFill/>
            <a:miter lim="800000"/>
            <a:headEnd/>
            <a:tailEnd/>
          </a:ln>
        </p:spPr>
      </p:pic>
      <p:pic>
        <p:nvPicPr>
          <p:cNvPr id="5128" name="Picture 6"/>
          <p:cNvPicPr>
            <a:picLocks noChangeAspect="1" noChangeArrowheads="1"/>
          </p:cNvPicPr>
          <p:nvPr/>
        </p:nvPicPr>
        <p:blipFill>
          <a:blip r:embed="rId6" cstate="print"/>
          <a:srcRect/>
          <a:stretch>
            <a:fillRect/>
          </a:stretch>
        </p:blipFill>
        <p:spPr bwMode="auto">
          <a:xfrm>
            <a:off x="4597400" y="3424238"/>
            <a:ext cx="404813" cy="434975"/>
          </a:xfrm>
          <a:prstGeom prst="rect">
            <a:avLst/>
          </a:prstGeom>
          <a:noFill/>
          <a:ln w="9525">
            <a:noFill/>
            <a:miter lim="800000"/>
            <a:headEnd/>
            <a:tailEnd/>
          </a:ln>
        </p:spPr>
      </p:pic>
      <p:sp>
        <p:nvSpPr>
          <p:cNvPr id="5129" name="Text Box 7"/>
          <p:cNvSpPr txBox="1">
            <a:spLocks noChangeArrowheads="1"/>
          </p:cNvSpPr>
          <p:nvPr/>
        </p:nvSpPr>
        <p:spPr bwMode="auto">
          <a:xfrm>
            <a:off x="3484563" y="865188"/>
            <a:ext cx="1987550" cy="563562"/>
          </a:xfrm>
          <a:prstGeom prst="rect">
            <a:avLst/>
          </a:prstGeom>
          <a:noFill/>
          <a:ln w="9525">
            <a:noFill/>
            <a:miter lim="800000"/>
            <a:headEnd/>
            <a:tailEnd/>
          </a:ln>
        </p:spPr>
        <p:txBody>
          <a:bodyPr wrap="none">
            <a:spAutoFit/>
          </a:bodyPr>
          <a:lstStyle/>
          <a:p>
            <a:pPr algn="ctr">
              <a:spcBef>
                <a:spcPct val="20000"/>
              </a:spcBef>
            </a:pPr>
            <a:r>
              <a:rPr lang="en-US" sz="900" u="sng" dirty="0">
                <a:solidFill>
                  <a:srgbClr val="000066"/>
                </a:solidFill>
                <a:latin typeface="Arial" charset="0"/>
              </a:rPr>
              <a:t>Alternative 2</a:t>
            </a:r>
            <a:r>
              <a:rPr lang="en-US" sz="900" dirty="0">
                <a:solidFill>
                  <a:srgbClr val="000066"/>
                </a:solidFill>
                <a:latin typeface="Arial" charset="0"/>
              </a:rPr>
              <a:t>: </a:t>
            </a:r>
          </a:p>
          <a:p>
            <a:pPr algn="ctr">
              <a:spcBef>
                <a:spcPct val="20000"/>
              </a:spcBef>
            </a:pPr>
            <a:r>
              <a:rPr lang="en-US" sz="900" dirty="0">
                <a:solidFill>
                  <a:srgbClr val="000066"/>
                </a:solidFill>
                <a:latin typeface="Arial" charset="0"/>
              </a:rPr>
              <a:t>(Existing) master HRIS for global </a:t>
            </a:r>
          </a:p>
          <a:p>
            <a:pPr algn="ctr">
              <a:spcBef>
                <a:spcPct val="20000"/>
              </a:spcBef>
            </a:pPr>
            <a:r>
              <a:rPr lang="en-US" sz="900" dirty="0">
                <a:solidFill>
                  <a:srgbClr val="000066"/>
                </a:solidFill>
                <a:latin typeface="Arial" charset="0"/>
              </a:rPr>
              <a:t>HR processes linked to eu</a:t>
            </a:r>
            <a:r>
              <a:rPr lang="en-US" sz="900" dirty="0">
                <a:solidFill>
                  <a:srgbClr val="FF0000"/>
                </a:solidFill>
                <a:latin typeface="Arial" charset="0"/>
              </a:rPr>
              <a:t>HR</a:t>
            </a:r>
            <a:r>
              <a:rPr lang="en-US" sz="900" dirty="0">
                <a:solidFill>
                  <a:srgbClr val="000066"/>
                </a:solidFill>
                <a:latin typeface="Arial" charset="0"/>
              </a:rPr>
              <a:t>eka</a:t>
            </a:r>
          </a:p>
        </p:txBody>
      </p:sp>
      <p:grpSp>
        <p:nvGrpSpPr>
          <p:cNvPr id="5130" name="Group 8"/>
          <p:cNvGrpSpPr>
            <a:grpSpLocks/>
          </p:cNvGrpSpPr>
          <p:nvPr/>
        </p:nvGrpSpPr>
        <p:grpSpPr bwMode="auto">
          <a:xfrm>
            <a:off x="573088" y="2147888"/>
            <a:ext cx="2209800" cy="2527300"/>
            <a:chOff x="228" y="1263"/>
            <a:chExt cx="1508" cy="1592"/>
          </a:xfrm>
        </p:grpSpPr>
        <p:pic>
          <p:nvPicPr>
            <p:cNvPr id="5174" name="Picture 9" descr="1"/>
            <p:cNvPicPr>
              <a:picLocks noChangeAspect="1" noChangeArrowheads="1"/>
            </p:cNvPicPr>
            <p:nvPr/>
          </p:nvPicPr>
          <p:blipFill>
            <a:blip r:embed="rId7" cstate="print"/>
            <a:srcRect/>
            <a:stretch>
              <a:fillRect/>
            </a:stretch>
          </p:blipFill>
          <p:spPr bwMode="auto">
            <a:xfrm>
              <a:off x="862" y="1263"/>
              <a:ext cx="874" cy="1592"/>
            </a:xfrm>
            <a:prstGeom prst="rect">
              <a:avLst/>
            </a:prstGeom>
            <a:noFill/>
            <a:ln w="9525">
              <a:noFill/>
              <a:miter lim="800000"/>
              <a:headEnd/>
              <a:tailEnd/>
            </a:ln>
          </p:spPr>
        </p:pic>
        <p:graphicFrame>
          <p:nvGraphicFramePr>
            <p:cNvPr id="5122" name="Object 2"/>
            <p:cNvGraphicFramePr>
              <a:graphicFrameLocks noChangeAspect="1"/>
            </p:cNvGraphicFramePr>
            <p:nvPr/>
          </p:nvGraphicFramePr>
          <p:xfrm>
            <a:off x="228" y="2027"/>
            <a:ext cx="675" cy="396"/>
          </p:xfrm>
          <a:graphic>
            <a:graphicData uri="http://schemas.openxmlformats.org/presentationml/2006/ole">
              <mc:AlternateContent xmlns:mc="http://schemas.openxmlformats.org/markup-compatibility/2006">
                <mc:Choice xmlns:v="urn:schemas-microsoft-com:vml" Requires="v">
                  <p:oleObj spid="_x0000_s5125" name="Bitmap Image" r:id="rId8" imgW="1428949" imgH="838095" progId="PBrush">
                    <p:embed/>
                  </p:oleObj>
                </mc:Choice>
                <mc:Fallback>
                  <p:oleObj name="Bitmap Image" r:id="rId8" imgW="1428949" imgH="838095" progId="PBrush">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 y="2027"/>
                          <a:ext cx="675" cy="396"/>
                        </a:xfrm>
                        <a:prstGeom prst="rect">
                          <a:avLst/>
                        </a:prstGeom>
                        <a:noFill/>
                        <a:ln>
                          <a:noFill/>
                        </a:ln>
                        <a:effectLst/>
                        <a:extLst>
                          <a:ext uri="{909E8E84-426E-40DD-AFC4-6F175D3DCCD1}">
                            <a14:hiddenFill xmlns:a14="http://schemas.microsoft.com/office/drawing/2010/main">
                              <a:solidFill>
                                <a:srgbClr val="3366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131" name="Line 11"/>
          <p:cNvSpPr>
            <a:spLocks noChangeShapeType="1"/>
          </p:cNvSpPr>
          <p:nvPr/>
        </p:nvSpPr>
        <p:spPr bwMode="auto">
          <a:xfrm flipH="1">
            <a:off x="1082675" y="3990975"/>
            <a:ext cx="554038" cy="0"/>
          </a:xfrm>
          <a:prstGeom prst="line">
            <a:avLst/>
          </a:prstGeom>
          <a:noFill/>
          <a:ln w="19050">
            <a:solidFill>
              <a:schemeClr val="bg2"/>
            </a:solidFill>
            <a:round/>
            <a:headEnd/>
            <a:tailEnd/>
          </a:ln>
        </p:spPr>
        <p:txBody>
          <a:bodyPr wrap="none" anchor="ctr"/>
          <a:lstStyle/>
          <a:p>
            <a:endParaRPr lang="es-ES"/>
          </a:p>
        </p:txBody>
      </p:sp>
      <p:sp>
        <p:nvSpPr>
          <p:cNvPr id="5132" name="Text Box 12"/>
          <p:cNvSpPr txBox="1">
            <a:spLocks noChangeArrowheads="1"/>
          </p:cNvSpPr>
          <p:nvPr/>
        </p:nvSpPr>
        <p:spPr bwMode="auto">
          <a:xfrm>
            <a:off x="1009650" y="5765800"/>
            <a:ext cx="1282700" cy="244475"/>
          </a:xfrm>
          <a:prstGeom prst="rect">
            <a:avLst/>
          </a:prstGeom>
          <a:noFill/>
          <a:ln w="9525">
            <a:noFill/>
            <a:miter lim="800000"/>
            <a:headEnd/>
            <a:tailEnd/>
          </a:ln>
        </p:spPr>
        <p:txBody>
          <a:bodyPr wrap="none">
            <a:spAutoFit/>
          </a:bodyPr>
          <a:lstStyle/>
          <a:p>
            <a:r>
              <a:rPr lang="en-US" sz="1000" b="0">
                <a:solidFill>
                  <a:srgbClr val="000066"/>
                </a:solidFill>
                <a:latin typeface="Calibri" charset="0"/>
              </a:rPr>
              <a:t>euHReka Multi-Client</a:t>
            </a:r>
          </a:p>
        </p:txBody>
      </p:sp>
      <p:sp>
        <p:nvSpPr>
          <p:cNvPr id="5133" name="Text Box 13"/>
          <p:cNvSpPr txBox="1">
            <a:spLocks noChangeArrowheads="1"/>
          </p:cNvSpPr>
          <p:nvPr/>
        </p:nvSpPr>
        <p:spPr bwMode="auto">
          <a:xfrm>
            <a:off x="1006475" y="6203950"/>
            <a:ext cx="1085850" cy="244475"/>
          </a:xfrm>
          <a:prstGeom prst="rect">
            <a:avLst/>
          </a:prstGeom>
          <a:noFill/>
          <a:ln w="9525">
            <a:noFill/>
            <a:miter lim="800000"/>
            <a:headEnd/>
            <a:tailEnd/>
          </a:ln>
        </p:spPr>
        <p:txBody>
          <a:bodyPr wrap="none">
            <a:spAutoFit/>
          </a:bodyPr>
          <a:lstStyle/>
          <a:p>
            <a:r>
              <a:rPr lang="en-US" sz="1000" b="0">
                <a:solidFill>
                  <a:srgbClr val="000066"/>
                </a:solidFill>
                <a:latin typeface="Calibri" charset="0"/>
              </a:rPr>
              <a:t>HRIS at Customer</a:t>
            </a:r>
          </a:p>
        </p:txBody>
      </p:sp>
      <p:sp>
        <p:nvSpPr>
          <p:cNvPr id="5134" name="Rectangle 14"/>
          <p:cNvSpPr>
            <a:spLocks noChangeArrowheads="1"/>
          </p:cNvSpPr>
          <p:nvPr/>
        </p:nvSpPr>
        <p:spPr bwMode="auto">
          <a:xfrm>
            <a:off x="719138" y="5705475"/>
            <a:ext cx="5832475" cy="719138"/>
          </a:xfrm>
          <a:prstGeom prst="rect">
            <a:avLst/>
          </a:prstGeom>
          <a:noFill/>
          <a:ln w="9525">
            <a:solidFill>
              <a:schemeClr val="bg2"/>
            </a:solidFill>
            <a:miter lim="800000"/>
            <a:headEnd/>
            <a:tailEnd/>
          </a:ln>
        </p:spPr>
        <p:txBody>
          <a:bodyPr wrap="none" anchor="ctr"/>
          <a:lstStyle/>
          <a:p>
            <a:endParaRPr lang="nl-BE"/>
          </a:p>
        </p:txBody>
      </p:sp>
      <p:sp>
        <p:nvSpPr>
          <p:cNvPr id="5135" name="Text Box 15"/>
          <p:cNvSpPr txBox="1">
            <a:spLocks noChangeArrowheads="1"/>
          </p:cNvSpPr>
          <p:nvPr/>
        </p:nvSpPr>
        <p:spPr bwMode="auto">
          <a:xfrm>
            <a:off x="1019175" y="5984875"/>
            <a:ext cx="1195388" cy="244475"/>
          </a:xfrm>
          <a:prstGeom prst="rect">
            <a:avLst/>
          </a:prstGeom>
          <a:noFill/>
          <a:ln w="9525">
            <a:noFill/>
            <a:miter lim="800000"/>
            <a:headEnd/>
            <a:tailEnd/>
          </a:ln>
        </p:spPr>
        <p:txBody>
          <a:bodyPr wrap="none">
            <a:spAutoFit/>
          </a:bodyPr>
          <a:lstStyle/>
          <a:p>
            <a:r>
              <a:rPr lang="en-US" sz="1000" b="0">
                <a:solidFill>
                  <a:srgbClr val="000066"/>
                </a:solidFill>
                <a:latin typeface="Calibri" charset="0"/>
              </a:rPr>
              <a:t>euHReka Dedicated</a:t>
            </a:r>
          </a:p>
        </p:txBody>
      </p:sp>
      <p:sp>
        <p:nvSpPr>
          <p:cNvPr id="5136" name="Text Box 16"/>
          <p:cNvSpPr txBox="1">
            <a:spLocks noChangeArrowheads="1"/>
          </p:cNvSpPr>
          <p:nvPr/>
        </p:nvSpPr>
        <p:spPr bwMode="auto">
          <a:xfrm>
            <a:off x="784225" y="5591175"/>
            <a:ext cx="609600" cy="214313"/>
          </a:xfrm>
          <a:prstGeom prst="rect">
            <a:avLst/>
          </a:prstGeom>
          <a:solidFill>
            <a:srgbClr val="FFFFFF"/>
          </a:solidFill>
          <a:ln w="9525">
            <a:noFill/>
            <a:miter lim="800000"/>
            <a:headEnd/>
            <a:tailEnd/>
          </a:ln>
        </p:spPr>
        <p:txBody>
          <a:bodyPr>
            <a:spAutoFit/>
          </a:bodyPr>
          <a:lstStyle/>
          <a:p>
            <a:pPr>
              <a:spcBef>
                <a:spcPct val="50000"/>
              </a:spcBef>
            </a:pPr>
            <a:r>
              <a:rPr lang="fr-BE" sz="800" i="1">
                <a:solidFill>
                  <a:schemeClr val="bg2"/>
                </a:solidFill>
                <a:latin typeface="Verdana" charset="0"/>
              </a:rPr>
              <a:t>Legend</a:t>
            </a:r>
            <a:endParaRPr lang="en-GB" sz="800" i="1">
              <a:solidFill>
                <a:schemeClr val="bg2"/>
              </a:solidFill>
              <a:latin typeface="Verdana" charset="0"/>
            </a:endParaRPr>
          </a:p>
        </p:txBody>
      </p:sp>
      <p:sp>
        <p:nvSpPr>
          <p:cNvPr id="5137" name="Rectangle 17"/>
          <p:cNvSpPr>
            <a:spLocks noChangeArrowheads="1"/>
          </p:cNvSpPr>
          <p:nvPr/>
        </p:nvSpPr>
        <p:spPr bwMode="auto">
          <a:xfrm>
            <a:off x="831850" y="6051550"/>
            <a:ext cx="115888" cy="115888"/>
          </a:xfrm>
          <a:prstGeom prst="rect">
            <a:avLst/>
          </a:prstGeom>
          <a:solidFill>
            <a:srgbClr val="A76C20"/>
          </a:solidFill>
          <a:ln w="9525">
            <a:noFill/>
            <a:miter lim="800000"/>
            <a:headEnd/>
            <a:tailEnd/>
          </a:ln>
        </p:spPr>
        <p:txBody>
          <a:bodyPr wrap="none" anchor="ctr"/>
          <a:lstStyle/>
          <a:p>
            <a:endParaRPr lang="nl-BE"/>
          </a:p>
        </p:txBody>
      </p:sp>
      <p:sp>
        <p:nvSpPr>
          <p:cNvPr id="5138" name="Rectangle 18"/>
          <p:cNvSpPr>
            <a:spLocks noChangeArrowheads="1"/>
          </p:cNvSpPr>
          <p:nvPr/>
        </p:nvSpPr>
        <p:spPr bwMode="auto">
          <a:xfrm>
            <a:off x="831850" y="6253163"/>
            <a:ext cx="115888" cy="115887"/>
          </a:xfrm>
          <a:prstGeom prst="rect">
            <a:avLst/>
          </a:prstGeom>
          <a:solidFill>
            <a:srgbClr val="038D6F"/>
          </a:solidFill>
          <a:ln w="9525">
            <a:noFill/>
            <a:miter lim="800000"/>
            <a:headEnd/>
            <a:tailEnd/>
          </a:ln>
        </p:spPr>
        <p:txBody>
          <a:bodyPr wrap="none" anchor="ctr"/>
          <a:lstStyle/>
          <a:p>
            <a:endParaRPr lang="nl-BE"/>
          </a:p>
        </p:txBody>
      </p:sp>
      <p:sp>
        <p:nvSpPr>
          <p:cNvPr id="5139" name="Rectangle 19"/>
          <p:cNvSpPr>
            <a:spLocks noChangeArrowheads="1"/>
          </p:cNvSpPr>
          <p:nvPr/>
        </p:nvSpPr>
        <p:spPr bwMode="auto">
          <a:xfrm>
            <a:off x="831850" y="5848350"/>
            <a:ext cx="115888" cy="115888"/>
          </a:xfrm>
          <a:prstGeom prst="rect">
            <a:avLst/>
          </a:prstGeom>
          <a:solidFill>
            <a:srgbClr val="333333"/>
          </a:solidFill>
          <a:ln w="9525">
            <a:noFill/>
            <a:miter lim="800000"/>
            <a:headEnd/>
            <a:tailEnd/>
          </a:ln>
        </p:spPr>
        <p:txBody>
          <a:bodyPr wrap="none" anchor="ctr"/>
          <a:lstStyle/>
          <a:p>
            <a:endParaRPr lang="nl-BE"/>
          </a:p>
        </p:txBody>
      </p:sp>
      <p:sp>
        <p:nvSpPr>
          <p:cNvPr id="5140" name="Rectangle 20"/>
          <p:cNvSpPr>
            <a:spLocks noChangeArrowheads="1"/>
          </p:cNvSpPr>
          <p:nvPr/>
        </p:nvSpPr>
        <p:spPr bwMode="auto">
          <a:xfrm>
            <a:off x="3455988" y="6140450"/>
            <a:ext cx="1382712" cy="244475"/>
          </a:xfrm>
          <a:prstGeom prst="rect">
            <a:avLst/>
          </a:prstGeom>
          <a:noFill/>
          <a:ln w="9525">
            <a:noFill/>
            <a:miter lim="800000"/>
            <a:headEnd/>
            <a:tailEnd/>
          </a:ln>
        </p:spPr>
        <p:txBody>
          <a:bodyPr wrap="none">
            <a:spAutoFit/>
          </a:bodyPr>
          <a:lstStyle/>
          <a:p>
            <a:r>
              <a:rPr lang="en-US" sz="1000" b="0">
                <a:solidFill>
                  <a:srgbClr val="000066"/>
                </a:solidFill>
                <a:latin typeface="Calibri" charset="0"/>
              </a:rPr>
              <a:t>euHReka web interface</a:t>
            </a:r>
            <a:endParaRPr lang="en-GB" sz="1000" b="0">
              <a:solidFill>
                <a:srgbClr val="000066"/>
              </a:solidFill>
              <a:latin typeface="Calibri" charset="0"/>
            </a:endParaRPr>
          </a:p>
        </p:txBody>
      </p:sp>
      <p:sp>
        <p:nvSpPr>
          <p:cNvPr id="5141" name="Rectangle 21"/>
          <p:cNvSpPr>
            <a:spLocks noChangeArrowheads="1"/>
          </p:cNvSpPr>
          <p:nvPr/>
        </p:nvSpPr>
        <p:spPr bwMode="auto">
          <a:xfrm>
            <a:off x="3436938" y="5770563"/>
            <a:ext cx="1665287" cy="246062"/>
          </a:xfrm>
          <a:prstGeom prst="rect">
            <a:avLst/>
          </a:prstGeom>
          <a:noFill/>
          <a:ln w="9525">
            <a:noFill/>
            <a:miter lim="800000"/>
            <a:headEnd/>
            <a:tailEnd/>
          </a:ln>
        </p:spPr>
        <p:txBody>
          <a:bodyPr wrap="none">
            <a:spAutoFit/>
          </a:bodyPr>
          <a:lstStyle/>
          <a:p>
            <a:r>
              <a:rPr lang="en-US" sz="1000" b="0">
                <a:solidFill>
                  <a:srgbClr val="000066"/>
                </a:solidFill>
                <a:latin typeface="Calibri" charset="0"/>
              </a:rPr>
              <a:t>SAP/Psoft standard interface</a:t>
            </a:r>
            <a:endParaRPr lang="en-GB" sz="1000" b="0">
              <a:solidFill>
                <a:srgbClr val="000066"/>
              </a:solidFill>
              <a:latin typeface="Calibri" charset="0"/>
            </a:endParaRPr>
          </a:p>
        </p:txBody>
      </p:sp>
      <p:pic>
        <p:nvPicPr>
          <p:cNvPr id="5142" name="Picture 22" descr="leg1"/>
          <p:cNvPicPr>
            <a:picLocks noChangeAspect="1" noChangeArrowheads="1"/>
          </p:cNvPicPr>
          <p:nvPr/>
        </p:nvPicPr>
        <p:blipFill>
          <a:blip r:embed="rId10" cstate="print"/>
          <a:srcRect/>
          <a:stretch>
            <a:fillRect/>
          </a:stretch>
        </p:blipFill>
        <p:spPr bwMode="auto">
          <a:xfrm>
            <a:off x="2998788" y="6054725"/>
            <a:ext cx="320675" cy="360363"/>
          </a:xfrm>
          <a:prstGeom prst="rect">
            <a:avLst/>
          </a:prstGeom>
          <a:noFill/>
          <a:ln w="9525">
            <a:noFill/>
            <a:miter lim="800000"/>
            <a:headEnd/>
            <a:tailEnd/>
          </a:ln>
        </p:spPr>
      </p:pic>
      <p:pic>
        <p:nvPicPr>
          <p:cNvPr id="5143" name="Picture 23" descr="leg2"/>
          <p:cNvPicPr>
            <a:picLocks noChangeAspect="1" noChangeArrowheads="1"/>
          </p:cNvPicPr>
          <p:nvPr/>
        </p:nvPicPr>
        <p:blipFill>
          <a:blip r:embed="rId11" cstate="print"/>
          <a:srcRect/>
          <a:stretch>
            <a:fillRect/>
          </a:stretch>
        </p:blipFill>
        <p:spPr bwMode="auto">
          <a:xfrm>
            <a:off x="2987675" y="5730875"/>
            <a:ext cx="371475" cy="304800"/>
          </a:xfrm>
          <a:prstGeom prst="rect">
            <a:avLst/>
          </a:prstGeom>
          <a:noFill/>
          <a:ln w="9525">
            <a:noFill/>
            <a:miter lim="800000"/>
            <a:headEnd/>
            <a:tailEnd/>
          </a:ln>
        </p:spPr>
      </p:pic>
      <p:sp>
        <p:nvSpPr>
          <p:cNvPr id="5144" name="Text Box 24"/>
          <p:cNvSpPr txBox="1">
            <a:spLocks noChangeArrowheads="1"/>
          </p:cNvSpPr>
          <p:nvPr/>
        </p:nvSpPr>
        <p:spPr bwMode="auto">
          <a:xfrm>
            <a:off x="2998788" y="6213475"/>
            <a:ext cx="387350" cy="244475"/>
          </a:xfrm>
          <a:prstGeom prst="rect">
            <a:avLst/>
          </a:prstGeom>
          <a:noFill/>
          <a:ln w="9525">
            <a:noFill/>
            <a:miter lim="800000"/>
            <a:headEnd/>
            <a:tailEnd/>
          </a:ln>
        </p:spPr>
        <p:txBody>
          <a:bodyPr>
            <a:spAutoFit/>
          </a:bodyPr>
          <a:lstStyle/>
          <a:p>
            <a:pPr algn="ctr"/>
            <a:r>
              <a:rPr lang="nl-BE" sz="1000">
                <a:latin typeface="Arial" charset="0"/>
              </a:rPr>
              <a:t>@</a:t>
            </a:r>
            <a:endParaRPr lang="en-US" sz="1000">
              <a:latin typeface="Arial" charset="0"/>
            </a:endParaRPr>
          </a:p>
        </p:txBody>
      </p:sp>
      <p:sp>
        <p:nvSpPr>
          <p:cNvPr id="5145" name="Text Box 25"/>
          <p:cNvSpPr txBox="1">
            <a:spLocks noChangeArrowheads="1"/>
          </p:cNvSpPr>
          <p:nvPr/>
        </p:nvSpPr>
        <p:spPr bwMode="auto">
          <a:xfrm>
            <a:off x="1887538" y="2898775"/>
            <a:ext cx="388937" cy="304800"/>
          </a:xfrm>
          <a:prstGeom prst="rect">
            <a:avLst/>
          </a:prstGeom>
          <a:noFill/>
          <a:ln w="9525">
            <a:noFill/>
            <a:miter lim="800000"/>
            <a:headEnd/>
            <a:tailEnd/>
          </a:ln>
        </p:spPr>
        <p:txBody>
          <a:bodyPr>
            <a:spAutoFit/>
          </a:bodyPr>
          <a:lstStyle/>
          <a:p>
            <a:pPr algn="ctr"/>
            <a:r>
              <a:rPr lang="nl-BE" sz="1400">
                <a:latin typeface="Arial" charset="0"/>
              </a:rPr>
              <a:t>@</a:t>
            </a:r>
            <a:endParaRPr lang="en-US" sz="1400">
              <a:latin typeface="Arial" charset="0"/>
            </a:endParaRPr>
          </a:p>
        </p:txBody>
      </p:sp>
      <p:sp>
        <p:nvSpPr>
          <p:cNvPr id="5146" name="Text Box 26"/>
          <p:cNvSpPr txBox="1">
            <a:spLocks noChangeArrowheads="1"/>
          </p:cNvSpPr>
          <p:nvPr/>
        </p:nvSpPr>
        <p:spPr bwMode="auto">
          <a:xfrm>
            <a:off x="3214688" y="4108450"/>
            <a:ext cx="388937" cy="304800"/>
          </a:xfrm>
          <a:prstGeom prst="rect">
            <a:avLst/>
          </a:prstGeom>
          <a:noFill/>
          <a:ln w="9525">
            <a:noFill/>
            <a:miter lim="800000"/>
            <a:headEnd/>
            <a:tailEnd/>
          </a:ln>
        </p:spPr>
        <p:txBody>
          <a:bodyPr>
            <a:spAutoFit/>
          </a:bodyPr>
          <a:lstStyle/>
          <a:p>
            <a:pPr algn="ctr"/>
            <a:r>
              <a:rPr lang="nl-BE" sz="1400">
                <a:latin typeface="Arial" charset="0"/>
              </a:rPr>
              <a:t>@</a:t>
            </a:r>
            <a:endParaRPr lang="en-US" sz="1400">
              <a:latin typeface="Arial" charset="0"/>
            </a:endParaRPr>
          </a:p>
        </p:txBody>
      </p:sp>
      <p:sp>
        <p:nvSpPr>
          <p:cNvPr id="5147" name="Text Box 27"/>
          <p:cNvSpPr txBox="1">
            <a:spLocks noChangeArrowheads="1"/>
          </p:cNvSpPr>
          <p:nvPr/>
        </p:nvSpPr>
        <p:spPr bwMode="auto">
          <a:xfrm>
            <a:off x="5157788" y="4098925"/>
            <a:ext cx="388937" cy="304800"/>
          </a:xfrm>
          <a:prstGeom prst="rect">
            <a:avLst/>
          </a:prstGeom>
          <a:noFill/>
          <a:ln w="9525">
            <a:noFill/>
            <a:miter lim="800000"/>
            <a:headEnd/>
            <a:tailEnd/>
          </a:ln>
        </p:spPr>
        <p:txBody>
          <a:bodyPr>
            <a:spAutoFit/>
          </a:bodyPr>
          <a:lstStyle/>
          <a:p>
            <a:pPr algn="ctr"/>
            <a:r>
              <a:rPr lang="nl-BE" sz="1400">
                <a:latin typeface="Arial" charset="0"/>
              </a:rPr>
              <a:t>@</a:t>
            </a:r>
            <a:endParaRPr lang="en-US" sz="1400">
              <a:latin typeface="Arial" charset="0"/>
            </a:endParaRPr>
          </a:p>
        </p:txBody>
      </p:sp>
      <p:sp>
        <p:nvSpPr>
          <p:cNvPr id="5148" name="Text Box 28"/>
          <p:cNvSpPr txBox="1">
            <a:spLocks noChangeArrowheads="1"/>
          </p:cNvSpPr>
          <p:nvPr/>
        </p:nvSpPr>
        <p:spPr bwMode="auto">
          <a:xfrm>
            <a:off x="7048500" y="3746500"/>
            <a:ext cx="388938" cy="304800"/>
          </a:xfrm>
          <a:prstGeom prst="rect">
            <a:avLst/>
          </a:prstGeom>
          <a:noFill/>
          <a:ln w="9525">
            <a:noFill/>
            <a:miter lim="800000"/>
            <a:headEnd/>
            <a:tailEnd/>
          </a:ln>
        </p:spPr>
        <p:txBody>
          <a:bodyPr>
            <a:spAutoFit/>
          </a:bodyPr>
          <a:lstStyle/>
          <a:p>
            <a:pPr algn="ctr"/>
            <a:r>
              <a:rPr lang="nl-BE" sz="1400">
                <a:latin typeface="Arial" charset="0"/>
              </a:rPr>
              <a:t>@</a:t>
            </a:r>
            <a:endParaRPr lang="en-US" sz="1400">
              <a:latin typeface="Arial" charset="0"/>
            </a:endParaRPr>
          </a:p>
        </p:txBody>
      </p:sp>
      <p:sp>
        <p:nvSpPr>
          <p:cNvPr id="5149" name="Text Box 29"/>
          <p:cNvSpPr txBox="1">
            <a:spLocks noChangeArrowheads="1"/>
          </p:cNvSpPr>
          <p:nvPr/>
        </p:nvSpPr>
        <p:spPr bwMode="auto">
          <a:xfrm>
            <a:off x="1001713" y="865188"/>
            <a:ext cx="1998662" cy="1338262"/>
          </a:xfrm>
          <a:prstGeom prst="rect">
            <a:avLst/>
          </a:prstGeom>
          <a:noFill/>
          <a:ln w="9525">
            <a:noFill/>
            <a:miter lim="800000"/>
            <a:headEnd/>
            <a:tailEnd/>
          </a:ln>
        </p:spPr>
        <p:txBody>
          <a:bodyPr>
            <a:spAutoFit/>
          </a:bodyPr>
          <a:lstStyle/>
          <a:p>
            <a:pPr algn="ctr">
              <a:spcBef>
                <a:spcPct val="20000"/>
              </a:spcBef>
            </a:pPr>
            <a:r>
              <a:rPr lang="en-US" sz="900" u="sng">
                <a:solidFill>
                  <a:srgbClr val="000066"/>
                </a:solidFill>
                <a:latin typeface="Arial" charset="0"/>
              </a:rPr>
              <a:t>Alternative 1</a:t>
            </a:r>
            <a:r>
              <a:rPr lang="en-US" sz="900">
                <a:solidFill>
                  <a:srgbClr val="000066"/>
                </a:solidFill>
                <a:latin typeface="Arial" charset="0"/>
              </a:rPr>
              <a:t>: </a:t>
            </a:r>
          </a:p>
          <a:p>
            <a:pPr algn="ctr">
              <a:spcBef>
                <a:spcPct val="20000"/>
              </a:spcBef>
            </a:pPr>
            <a:r>
              <a:rPr lang="en-US" sz="900">
                <a:solidFill>
                  <a:srgbClr val="000066"/>
                </a:solidFill>
                <a:latin typeface="Arial" charset="0"/>
              </a:rPr>
              <a:t>eu</a:t>
            </a:r>
            <a:r>
              <a:rPr lang="en-US" sz="900">
                <a:solidFill>
                  <a:srgbClr val="FF0000"/>
                </a:solidFill>
                <a:latin typeface="Arial" charset="0"/>
              </a:rPr>
              <a:t>HR</a:t>
            </a:r>
            <a:r>
              <a:rPr lang="en-US" sz="900">
                <a:solidFill>
                  <a:srgbClr val="000066"/>
                </a:solidFill>
                <a:latin typeface="Arial" charset="0"/>
              </a:rPr>
              <a:t>eka 1toN HRIS &amp; Payroll</a:t>
            </a:r>
          </a:p>
          <a:p>
            <a:pPr algn="ctr">
              <a:spcBef>
                <a:spcPct val="20000"/>
              </a:spcBef>
            </a:pPr>
            <a:r>
              <a:rPr lang="en-US" sz="900">
                <a:solidFill>
                  <a:srgbClr val="000066"/>
                </a:solidFill>
                <a:latin typeface="Arial" charset="0"/>
              </a:rPr>
              <a:t>(multi-customer)</a:t>
            </a:r>
          </a:p>
          <a:p>
            <a:pPr algn="ctr">
              <a:spcBef>
                <a:spcPct val="20000"/>
              </a:spcBef>
            </a:pPr>
            <a:endParaRPr lang="en-US" sz="900">
              <a:solidFill>
                <a:srgbClr val="000066"/>
              </a:solidFill>
              <a:latin typeface="Arial" charset="0"/>
            </a:endParaRPr>
          </a:p>
          <a:p>
            <a:pPr algn="ctr">
              <a:spcBef>
                <a:spcPct val="20000"/>
              </a:spcBef>
            </a:pPr>
            <a:r>
              <a:rPr lang="en-US" sz="900">
                <a:solidFill>
                  <a:srgbClr val="000066"/>
                </a:solidFill>
                <a:latin typeface="Arial" charset="0"/>
              </a:rPr>
              <a:t>one-to-many HR &amp; payroll platform , supporting both global HR processes &amp; payroll</a:t>
            </a:r>
          </a:p>
          <a:p>
            <a:pPr algn="ctr">
              <a:spcBef>
                <a:spcPct val="20000"/>
              </a:spcBef>
            </a:pPr>
            <a:endParaRPr lang="en-GB" sz="900">
              <a:solidFill>
                <a:srgbClr val="000066"/>
              </a:solidFill>
              <a:latin typeface="Arial" charset="0"/>
            </a:endParaRPr>
          </a:p>
        </p:txBody>
      </p:sp>
      <p:sp>
        <p:nvSpPr>
          <p:cNvPr id="5150" name="Rectangle 30"/>
          <p:cNvSpPr>
            <a:spLocks noChangeArrowheads="1"/>
          </p:cNvSpPr>
          <p:nvPr/>
        </p:nvSpPr>
        <p:spPr bwMode="auto">
          <a:xfrm>
            <a:off x="2740025" y="1651000"/>
            <a:ext cx="1720850" cy="508000"/>
          </a:xfrm>
          <a:prstGeom prst="rect">
            <a:avLst/>
          </a:prstGeom>
          <a:noFill/>
          <a:ln w="9525">
            <a:noFill/>
            <a:miter lim="800000"/>
            <a:headEnd/>
            <a:tailEnd/>
          </a:ln>
        </p:spPr>
        <p:txBody>
          <a:bodyPr>
            <a:spAutoFit/>
          </a:bodyPr>
          <a:lstStyle/>
          <a:p>
            <a:pPr algn="ctr">
              <a:spcBef>
                <a:spcPct val="50000"/>
              </a:spcBef>
            </a:pPr>
            <a:r>
              <a:rPr lang="en-US" sz="900">
                <a:solidFill>
                  <a:srgbClr val="000066"/>
                </a:solidFill>
                <a:latin typeface="Arial" charset="0"/>
              </a:rPr>
              <a:t>(2.a.) one-to-many </a:t>
            </a:r>
            <a:br>
              <a:rPr lang="en-US" sz="900">
                <a:solidFill>
                  <a:srgbClr val="000066"/>
                </a:solidFill>
                <a:latin typeface="Arial" charset="0"/>
              </a:rPr>
            </a:br>
            <a:r>
              <a:rPr lang="en-US" sz="900">
                <a:solidFill>
                  <a:srgbClr val="000066"/>
                </a:solidFill>
                <a:latin typeface="Arial" charset="0"/>
              </a:rPr>
              <a:t>payroll platform</a:t>
            </a:r>
            <a:br>
              <a:rPr lang="en-US" sz="900">
                <a:solidFill>
                  <a:srgbClr val="000066"/>
                </a:solidFill>
                <a:latin typeface="Arial" charset="0"/>
              </a:rPr>
            </a:br>
            <a:endParaRPr lang="en-GB" sz="900">
              <a:solidFill>
                <a:srgbClr val="000066"/>
              </a:solidFill>
              <a:latin typeface="Arial" charset="0"/>
            </a:endParaRPr>
          </a:p>
        </p:txBody>
      </p:sp>
      <p:sp>
        <p:nvSpPr>
          <p:cNvPr id="5151" name="Rectangle 31"/>
          <p:cNvSpPr>
            <a:spLocks noChangeArrowheads="1"/>
          </p:cNvSpPr>
          <p:nvPr/>
        </p:nvSpPr>
        <p:spPr bwMode="auto">
          <a:xfrm>
            <a:off x="4462463" y="1651000"/>
            <a:ext cx="1477962" cy="369888"/>
          </a:xfrm>
          <a:prstGeom prst="rect">
            <a:avLst/>
          </a:prstGeom>
          <a:noFill/>
          <a:ln w="9525">
            <a:noFill/>
            <a:miter lim="800000"/>
            <a:headEnd/>
            <a:tailEnd/>
          </a:ln>
        </p:spPr>
        <p:txBody>
          <a:bodyPr>
            <a:spAutoFit/>
          </a:bodyPr>
          <a:lstStyle/>
          <a:p>
            <a:pPr algn="ctr">
              <a:spcBef>
                <a:spcPct val="50000"/>
              </a:spcBef>
            </a:pPr>
            <a:r>
              <a:rPr lang="en-US" sz="900">
                <a:solidFill>
                  <a:srgbClr val="000066"/>
                </a:solidFill>
                <a:latin typeface="Arial" charset="0"/>
              </a:rPr>
              <a:t>(2.b.) dedicated payroll platform</a:t>
            </a:r>
            <a:endParaRPr lang="en-GB" sz="900">
              <a:solidFill>
                <a:srgbClr val="000066"/>
              </a:solidFill>
              <a:latin typeface="Arial" charset="0"/>
            </a:endParaRPr>
          </a:p>
        </p:txBody>
      </p:sp>
      <p:sp>
        <p:nvSpPr>
          <p:cNvPr id="5152" name="Text Box 32"/>
          <p:cNvSpPr txBox="1">
            <a:spLocks noChangeArrowheads="1"/>
          </p:cNvSpPr>
          <p:nvPr/>
        </p:nvSpPr>
        <p:spPr bwMode="auto">
          <a:xfrm>
            <a:off x="5745163" y="869950"/>
            <a:ext cx="2019300" cy="1144588"/>
          </a:xfrm>
          <a:prstGeom prst="rect">
            <a:avLst/>
          </a:prstGeom>
          <a:noFill/>
          <a:ln w="9525">
            <a:noFill/>
            <a:miter lim="800000"/>
            <a:headEnd/>
            <a:tailEnd/>
          </a:ln>
        </p:spPr>
        <p:txBody>
          <a:bodyPr>
            <a:spAutoFit/>
          </a:bodyPr>
          <a:lstStyle/>
          <a:p>
            <a:pPr algn="ctr">
              <a:spcBef>
                <a:spcPct val="20000"/>
              </a:spcBef>
            </a:pPr>
            <a:r>
              <a:rPr lang="en-US" sz="900" u="sng">
                <a:solidFill>
                  <a:srgbClr val="000066"/>
                </a:solidFill>
                <a:latin typeface="Arial" charset="0"/>
              </a:rPr>
              <a:t>Alternative 3 </a:t>
            </a:r>
            <a:r>
              <a:rPr lang="en-US" sz="900">
                <a:solidFill>
                  <a:srgbClr val="000066"/>
                </a:solidFill>
                <a:latin typeface="Arial" charset="0"/>
              </a:rPr>
              <a:t>: </a:t>
            </a:r>
          </a:p>
          <a:p>
            <a:pPr algn="ctr">
              <a:spcBef>
                <a:spcPct val="20000"/>
              </a:spcBef>
            </a:pPr>
            <a:r>
              <a:rPr lang="en-US" sz="900">
                <a:solidFill>
                  <a:srgbClr val="000066"/>
                </a:solidFill>
                <a:latin typeface="Arial" charset="0"/>
              </a:rPr>
              <a:t>eu</a:t>
            </a:r>
            <a:r>
              <a:rPr lang="en-US" sz="900">
                <a:solidFill>
                  <a:srgbClr val="FF0000"/>
                </a:solidFill>
                <a:latin typeface="Arial" charset="0"/>
              </a:rPr>
              <a:t>HR</a:t>
            </a:r>
            <a:r>
              <a:rPr lang="en-US" sz="900">
                <a:solidFill>
                  <a:srgbClr val="000066"/>
                </a:solidFill>
                <a:latin typeface="Arial" charset="0"/>
              </a:rPr>
              <a:t>eka 1to1 HRIS &amp; Payroll </a:t>
            </a:r>
          </a:p>
          <a:p>
            <a:pPr algn="ctr">
              <a:spcBef>
                <a:spcPct val="20000"/>
              </a:spcBef>
            </a:pPr>
            <a:r>
              <a:rPr lang="en-US" sz="900">
                <a:solidFill>
                  <a:srgbClr val="000066"/>
                </a:solidFill>
                <a:latin typeface="Arial" charset="0"/>
              </a:rPr>
              <a:t>(dedicated)</a:t>
            </a:r>
          </a:p>
          <a:p>
            <a:pPr algn="ctr">
              <a:spcBef>
                <a:spcPct val="20000"/>
              </a:spcBef>
            </a:pPr>
            <a:endParaRPr lang="en-US" sz="900">
              <a:solidFill>
                <a:srgbClr val="000066"/>
              </a:solidFill>
              <a:latin typeface="Arial" charset="0"/>
            </a:endParaRPr>
          </a:p>
          <a:p>
            <a:pPr algn="ctr" eaLnBrk="0" hangingPunct="0"/>
            <a:r>
              <a:rPr lang="en-US" sz="900">
                <a:solidFill>
                  <a:srgbClr val="000066"/>
                </a:solidFill>
                <a:latin typeface="Arial" charset="0"/>
              </a:rPr>
              <a:t>dedicated HR &amp; payroll platform, supporting both global HR processes &amp; payroll</a:t>
            </a:r>
            <a:endParaRPr lang="en-GB" sz="900">
              <a:solidFill>
                <a:srgbClr val="000066"/>
              </a:solidFill>
              <a:latin typeface="Arial" charset="0"/>
            </a:endParaRPr>
          </a:p>
        </p:txBody>
      </p:sp>
      <p:sp>
        <p:nvSpPr>
          <p:cNvPr id="388129" name="Text Box 33"/>
          <p:cNvSpPr txBox="1">
            <a:spLocks noChangeArrowheads="1"/>
          </p:cNvSpPr>
          <p:nvPr/>
        </p:nvSpPr>
        <p:spPr bwMode="auto">
          <a:xfrm rot="1362491">
            <a:off x="1808163" y="3813175"/>
            <a:ext cx="201612" cy="182563"/>
          </a:xfrm>
          <a:prstGeom prst="rect">
            <a:avLst/>
          </a:prstGeom>
          <a:noFill/>
          <a:ln w="9525">
            <a:noFill/>
            <a:miter lim="800000"/>
            <a:headEnd/>
            <a:tailEnd/>
          </a:ln>
          <a:effectLst/>
        </p:spPr>
        <p:txBody>
          <a:bodyPr wrap="none" lIns="0" tIns="0" rIns="0" bIns="0">
            <a:spAutoFit/>
          </a:bodyPr>
          <a:lstStyle/>
          <a:p>
            <a:pPr algn="ctr">
              <a:defRPr/>
            </a:pPr>
            <a:r>
              <a:rPr lang="nl-BE" sz="1200">
                <a:solidFill>
                  <a:schemeClr val="bg1"/>
                </a:solidFill>
                <a:effectLst>
                  <a:outerShdw blurRad="38100" dist="38100" dir="2700000" algn="tl">
                    <a:srgbClr val="C0C0C0"/>
                  </a:outerShdw>
                </a:effectLst>
                <a:latin typeface="Arial Narrow" charset="0"/>
              </a:rPr>
              <a:t>1:N</a:t>
            </a:r>
            <a:endParaRPr lang="en-GB" sz="1200">
              <a:solidFill>
                <a:schemeClr val="bg1"/>
              </a:solidFill>
              <a:effectLst>
                <a:outerShdw blurRad="38100" dist="38100" dir="2700000" algn="tl">
                  <a:srgbClr val="C0C0C0"/>
                </a:outerShdw>
              </a:effectLst>
              <a:latin typeface="Arial Narrow" charset="0"/>
            </a:endParaRPr>
          </a:p>
        </p:txBody>
      </p:sp>
      <p:sp>
        <p:nvSpPr>
          <p:cNvPr id="388130" name="Text Box 34"/>
          <p:cNvSpPr txBox="1">
            <a:spLocks noChangeArrowheads="1"/>
          </p:cNvSpPr>
          <p:nvPr/>
        </p:nvSpPr>
        <p:spPr bwMode="auto">
          <a:xfrm rot="1362491">
            <a:off x="3768725" y="3984625"/>
            <a:ext cx="201613" cy="182563"/>
          </a:xfrm>
          <a:prstGeom prst="rect">
            <a:avLst/>
          </a:prstGeom>
          <a:noFill/>
          <a:ln w="9525">
            <a:noFill/>
            <a:miter lim="800000"/>
            <a:headEnd/>
            <a:tailEnd/>
          </a:ln>
          <a:effectLst/>
        </p:spPr>
        <p:txBody>
          <a:bodyPr wrap="none" lIns="0" tIns="0" rIns="0" bIns="0">
            <a:spAutoFit/>
          </a:bodyPr>
          <a:lstStyle/>
          <a:p>
            <a:pPr algn="ctr">
              <a:defRPr/>
            </a:pPr>
            <a:r>
              <a:rPr lang="nl-BE" sz="1200">
                <a:solidFill>
                  <a:schemeClr val="bg1"/>
                </a:solidFill>
                <a:effectLst>
                  <a:outerShdw blurRad="38100" dist="38100" dir="2700000" algn="tl">
                    <a:srgbClr val="C0C0C0"/>
                  </a:outerShdw>
                </a:effectLst>
                <a:latin typeface="Arial Narrow" charset="0"/>
              </a:rPr>
              <a:t>1:N</a:t>
            </a:r>
            <a:endParaRPr lang="en-GB" sz="1200">
              <a:solidFill>
                <a:schemeClr val="bg1"/>
              </a:solidFill>
              <a:effectLst>
                <a:outerShdw blurRad="38100" dist="38100" dir="2700000" algn="tl">
                  <a:srgbClr val="C0C0C0"/>
                </a:outerShdw>
              </a:effectLst>
              <a:latin typeface="Arial Narrow" charset="0"/>
            </a:endParaRPr>
          </a:p>
        </p:txBody>
      </p:sp>
      <p:sp>
        <p:nvSpPr>
          <p:cNvPr id="388131" name="Text Box 35"/>
          <p:cNvSpPr txBox="1">
            <a:spLocks noChangeArrowheads="1"/>
          </p:cNvSpPr>
          <p:nvPr/>
        </p:nvSpPr>
        <p:spPr bwMode="auto">
          <a:xfrm rot="1362491">
            <a:off x="4587875" y="3994150"/>
            <a:ext cx="180975" cy="182563"/>
          </a:xfrm>
          <a:prstGeom prst="rect">
            <a:avLst/>
          </a:prstGeom>
          <a:noFill/>
          <a:ln w="9525">
            <a:noFill/>
            <a:miter lim="800000"/>
            <a:headEnd/>
            <a:tailEnd/>
          </a:ln>
          <a:effectLst/>
        </p:spPr>
        <p:txBody>
          <a:bodyPr wrap="none" lIns="0" tIns="0" rIns="0" bIns="0">
            <a:spAutoFit/>
          </a:bodyPr>
          <a:lstStyle/>
          <a:p>
            <a:pPr algn="ctr">
              <a:defRPr/>
            </a:pPr>
            <a:r>
              <a:rPr lang="nl-BE" sz="1200">
                <a:solidFill>
                  <a:schemeClr val="bg1"/>
                </a:solidFill>
                <a:effectLst>
                  <a:outerShdw blurRad="38100" dist="38100" dir="2700000" algn="tl">
                    <a:srgbClr val="C0C0C0"/>
                  </a:outerShdw>
                </a:effectLst>
                <a:latin typeface="Arial Narrow" charset="0"/>
              </a:rPr>
              <a:t>1:1</a:t>
            </a:r>
            <a:endParaRPr lang="en-GB" sz="1200">
              <a:solidFill>
                <a:schemeClr val="bg1"/>
              </a:solidFill>
              <a:effectLst>
                <a:outerShdw blurRad="38100" dist="38100" dir="2700000" algn="tl">
                  <a:srgbClr val="C0C0C0"/>
                </a:outerShdw>
              </a:effectLst>
              <a:latin typeface="Arial Narrow" charset="0"/>
            </a:endParaRPr>
          </a:p>
        </p:txBody>
      </p:sp>
      <p:sp>
        <p:nvSpPr>
          <p:cNvPr id="388132" name="Text Box 36"/>
          <p:cNvSpPr txBox="1">
            <a:spLocks noChangeArrowheads="1"/>
          </p:cNvSpPr>
          <p:nvPr/>
        </p:nvSpPr>
        <p:spPr bwMode="auto">
          <a:xfrm rot="1362491">
            <a:off x="6346825" y="3746500"/>
            <a:ext cx="180975" cy="182563"/>
          </a:xfrm>
          <a:prstGeom prst="rect">
            <a:avLst/>
          </a:prstGeom>
          <a:noFill/>
          <a:ln w="9525">
            <a:noFill/>
            <a:miter lim="800000"/>
            <a:headEnd/>
            <a:tailEnd/>
          </a:ln>
          <a:effectLst/>
        </p:spPr>
        <p:txBody>
          <a:bodyPr wrap="none" lIns="0" tIns="0" rIns="0" bIns="0">
            <a:spAutoFit/>
          </a:bodyPr>
          <a:lstStyle/>
          <a:p>
            <a:pPr algn="ctr">
              <a:defRPr/>
            </a:pPr>
            <a:r>
              <a:rPr lang="nl-BE" sz="1200">
                <a:solidFill>
                  <a:schemeClr val="bg1"/>
                </a:solidFill>
                <a:effectLst>
                  <a:outerShdw blurRad="38100" dist="38100" dir="2700000" algn="tl">
                    <a:srgbClr val="C0C0C0"/>
                  </a:outerShdw>
                </a:effectLst>
                <a:latin typeface="Arial Narrow" charset="0"/>
              </a:rPr>
              <a:t>1:1</a:t>
            </a:r>
            <a:endParaRPr lang="en-GB" sz="1200">
              <a:solidFill>
                <a:schemeClr val="bg1"/>
              </a:solidFill>
              <a:effectLst>
                <a:outerShdw blurRad="38100" dist="38100" dir="2700000" algn="tl">
                  <a:srgbClr val="C0C0C0"/>
                </a:outerShdw>
              </a:effectLst>
              <a:latin typeface="Arial Narrow" charset="0"/>
            </a:endParaRPr>
          </a:p>
        </p:txBody>
      </p:sp>
      <p:sp>
        <p:nvSpPr>
          <p:cNvPr id="52262" name="AutoShape 38"/>
          <p:cNvSpPr>
            <a:spLocks noChangeArrowheads="1"/>
          </p:cNvSpPr>
          <p:nvPr/>
        </p:nvSpPr>
        <p:spPr bwMode="auto">
          <a:xfrm rot="5400000">
            <a:off x="4464050" y="4681538"/>
            <a:ext cx="333375" cy="352425"/>
          </a:xfrm>
          <a:custGeom>
            <a:avLst/>
            <a:gdLst>
              <a:gd name="T0" fmla="*/ 238548 w 21600"/>
              <a:gd name="T1" fmla="*/ 0 h 21600"/>
              <a:gd name="T2" fmla="*/ 143722 w 21600"/>
              <a:gd name="T3" fmla="*/ 151934 h 21600"/>
              <a:gd name="T4" fmla="*/ 0 w 21600"/>
              <a:gd name="T5" fmla="*/ 310558 h 21600"/>
              <a:gd name="T6" fmla="*/ 135356 w 21600"/>
              <a:gd name="T7" fmla="*/ 352425 h 21600"/>
              <a:gd name="T8" fmla="*/ 270713 w 21600"/>
              <a:gd name="T9" fmla="*/ 269768 h 21600"/>
              <a:gd name="T10" fmla="*/ 333375 w 21600"/>
              <a:gd name="T11" fmla="*/ 151934 h 21600"/>
              <a:gd name="T12" fmla="*/ 3 60000 65536"/>
              <a:gd name="T13" fmla="*/ 2 60000 65536"/>
              <a:gd name="T14" fmla="*/ 2 60000 65536"/>
              <a:gd name="T15" fmla="*/ 1 60000 65536"/>
              <a:gd name="T16" fmla="*/ 0 60000 65536"/>
              <a:gd name="T17" fmla="*/ 0 60000 65536"/>
              <a:gd name="T18" fmla="*/ 0 w 21600"/>
              <a:gd name="T19" fmla="*/ 16467 h 21600"/>
              <a:gd name="T20" fmla="*/ 1754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56" y="0"/>
                </a:moveTo>
                <a:lnTo>
                  <a:pt x="9312" y="9312"/>
                </a:lnTo>
                <a:lnTo>
                  <a:pt x="13372" y="9312"/>
                </a:lnTo>
                <a:lnTo>
                  <a:pt x="13372" y="16467"/>
                </a:lnTo>
                <a:lnTo>
                  <a:pt x="0" y="16467"/>
                </a:lnTo>
                <a:lnTo>
                  <a:pt x="0" y="21600"/>
                </a:lnTo>
                <a:lnTo>
                  <a:pt x="17540" y="21600"/>
                </a:lnTo>
                <a:lnTo>
                  <a:pt x="17540" y="9312"/>
                </a:lnTo>
                <a:lnTo>
                  <a:pt x="21600" y="9312"/>
                </a:lnTo>
                <a:close/>
              </a:path>
            </a:pathLst>
          </a:custGeom>
          <a:ln>
            <a:headEnd/>
            <a:tailEnd/>
          </a:ln>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nl-BE">
              <a:solidFill>
                <a:srgbClr val="FFFFFF"/>
              </a:solidFill>
              <a:ea typeface="ＭＳ Ｐゴシック" pitchFamily="-65" charset="-128"/>
            </a:endParaRPr>
          </a:p>
        </p:txBody>
      </p:sp>
      <p:sp>
        <p:nvSpPr>
          <p:cNvPr id="52263" name="AutoShape 39"/>
          <p:cNvSpPr>
            <a:spLocks noChangeArrowheads="1"/>
          </p:cNvSpPr>
          <p:nvPr/>
        </p:nvSpPr>
        <p:spPr bwMode="auto">
          <a:xfrm rot="16200000" flipH="1">
            <a:off x="4086225" y="4681538"/>
            <a:ext cx="333375" cy="352425"/>
          </a:xfrm>
          <a:custGeom>
            <a:avLst/>
            <a:gdLst>
              <a:gd name="T0" fmla="*/ 238548 w 21600"/>
              <a:gd name="T1" fmla="*/ 0 h 21600"/>
              <a:gd name="T2" fmla="*/ 143722 w 21600"/>
              <a:gd name="T3" fmla="*/ 151934 h 21600"/>
              <a:gd name="T4" fmla="*/ 0 w 21600"/>
              <a:gd name="T5" fmla="*/ 310558 h 21600"/>
              <a:gd name="T6" fmla="*/ 135356 w 21600"/>
              <a:gd name="T7" fmla="*/ 352425 h 21600"/>
              <a:gd name="T8" fmla="*/ 270713 w 21600"/>
              <a:gd name="T9" fmla="*/ 269768 h 21600"/>
              <a:gd name="T10" fmla="*/ 333375 w 21600"/>
              <a:gd name="T11" fmla="*/ 151934 h 21600"/>
              <a:gd name="T12" fmla="*/ 3 60000 65536"/>
              <a:gd name="T13" fmla="*/ 2 60000 65536"/>
              <a:gd name="T14" fmla="*/ 2 60000 65536"/>
              <a:gd name="T15" fmla="*/ 1 60000 65536"/>
              <a:gd name="T16" fmla="*/ 0 60000 65536"/>
              <a:gd name="T17" fmla="*/ 0 60000 65536"/>
              <a:gd name="T18" fmla="*/ 0 w 21600"/>
              <a:gd name="T19" fmla="*/ 16467 h 21600"/>
              <a:gd name="T20" fmla="*/ 1754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56" y="0"/>
                </a:moveTo>
                <a:lnTo>
                  <a:pt x="9312" y="9312"/>
                </a:lnTo>
                <a:lnTo>
                  <a:pt x="13372" y="9312"/>
                </a:lnTo>
                <a:lnTo>
                  <a:pt x="13372" y="16467"/>
                </a:lnTo>
                <a:lnTo>
                  <a:pt x="0" y="16467"/>
                </a:lnTo>
                <a:lnTo>
                  <a:pt x="0" y="21600"/>
                </a:lnTo>
                <a:lnTo>
                  <a:pt x="17540" y="21600"/>
                </a:lnTo>
                <a:lnTo>
                  <a:pt x="17540" y="9312"/>
                </a:lnTo>
                <a:lnTo>
                  <a:pt x="21600" y="9312"/>
                </a:lnTo>
                <a:close/>
              </a:path>
            </a:pathLst>
          </a:custGeom>
          <a:ln>
            <a:headEnd/>
            <a:tailEnd/>
          </a:ln>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nl-BE">
              <a:solidFill>
                <a:srgbClr val="FFFFFF"/>
              </a:solidFill>
              <a:ea typeface="ＭＳ Ｐゴシック" pitchFamily="-65" charset="-128"/>
            </a:endParaRPr>
          </a:p>
        </p:txBody>
      </p:sp>
      <p:sp>
        <p:nvSpPr>
          <p:cNvPr id="5163" name="Rectangle 40"/>
          <p:cNvSpPr>
            <a:spLocks noChangeArrowheads="1"/>
          </p:cNvSpPr>
          <p:nvPr/>
        </p:nvSpPr>
        <p:spPr bwMode="auto">
          <a:xfrm>
            <a:off x="4840288" y="4799013"/>
            <a:ext cx="1670050" cy="230187"/>
          </a:xfrm>
          <a:prstGeom prst="rect">
            <a:avLst/>
          </a:prstGeom>
          <a:noFill/>
          <a:ln w="9525">
            <a:noFill/>
            <a:miter lim="800000"/>
            <a:headEnd/>
            <a:tailEnd/>
          </a:ln>
        </p:spPr>
        <p:txBody>
          <a:bodyPr wrap="none">
            <a:spAutoFit/>
          </a:bodyPr>
          <a:lstStyle/>
          <a:p>
            <a:r>
              <a:rPr lang="en-US" sz="900">
                <a:solidFill>
                  <a:srgbClr val="000066"/>
                </a:solidFill>
                <a:latin typeface="Arial" charset="0"/>
              </a:rPr>
              <a:t>&gt; 15,000-20,000 Employees</a:t>
            </a:r>
            <a:endParaRPr lang="en-GB" sz="900">
              <a:solidFill>
                <a:srgbClr val="000066"/>
              </a:solidFill>
              <a:latin typeface="Arial" charset="0"/>
            </a:endParaRPr>
          </a:p>
        </p:txBody>
      </p:sp>
      <p:sp>
        <p:nvSpPr>
          <p:cNvPr id="5164" name="Rectangle 41"/>
          <p:cNvSpPr>
            <a:spLocks noChangeArrowheads="1"/>
          </p:cNvSpPr>
          <p:nvPr/>
        </p:nvSpPr>
        <p:spPr bwMode="auto">
          <a:xfrm>
            <a:off x="2219325" y="4799013"/>
            <a:ext cx="1670050" cy="230187"/>
          </a:xfrm>
          <a:prstGeom prst="rect">
            <a:avLst/>
          </a:prstGeom>
          <a:noFill/>
          <a:ln w="9525">
            <a:noFill/>
            <a:miter lim="800000"/>
            <a:headEnd/>
            <a:tailEnd/>
          </a:ln>
        </p:spPr>
        <p:txBody>
          <a:bodyPr wrap="none">
            <a:spAutoFit/>
          </a:bodyPr>
          <a:lstStyle/>
          <a:p>
            <a:r>
              <a:rPr lang="en-US" sz="900">
                <a:solidFill>
                  <a:srgbClr val="000066"/>
                </a:solidFill>
                <a:latin typeface="Arial" charset="0"/>
              </a:rPr>
              <a:t>&lt; 15,000-20,000 Employees</a:t>
            </a:r>
            <a:endParaRPr lang="en-GB" sz="900">
              <a:solidFill>
                <a:srgbClr val="000066"/>
              </a:solidFill>
              <a:latin typeface="Arial" charset="0"/>
            </a:endParaRPr>
          </a:p>
        </p:txBody>
      </p:sp>
      <p:pic>
        <p:nvPicPr>
          <p:cNvPr id="5165" name="Picture 42"/>
          <p:cNvPicPr>
            <a:picLocks noChangeAspect="1" noChangeArrowheads="1"/>
          </p:cNvPicPr>
          <p:nvPr/>
        </p:nvPicPr>
        <p:blipFill>
          <a:blip r:embed="rId12" cstate="print"/>
          <a:srcRect/>
          <a:stretch>
            <a:fillRect/>
          </a:stretch>
        </p:blipFill>
        <p:spPr bwMode="auto">
          <a:xfrm>
            <a:off x="7281863" y="4740275"/>
            <a:ext cx="519112" cy="381000"/>
          </a:xfrm>
          <a:prstGeom prst="rect">
            <a:avLst/>
          </a:prstGeom>
          <a:noFill/>
          <a:ln w="12700">
            <a:noFill/>
            <a:miter lim="800000"/>
            <a:headEnd/>
            <a:tailEnd/>
          </a:ln>
        </p:spPr>
      </p:pic>
      <p:sp>
        <p:nvSpPr>
          <p:cNvPr id="5166" name="Line 43"/>
          <p:cNvSpPr>
            <a:spLocks noChangeShapeType="1"/>
          </p:cNvSpPr>
          <p:nvPr/>
        </p:nvSpPr>
        <p:spPr bwMode="auto">
          <a:xfrm>
            <a:off x="4418013" y="2176463"/>
            <a:ext cx="9525" cy="2457450"/>
          </a:xfrm>
          <a:prstGeom prst="line">
            <a:avLst/>
          </a:prstGeom>
          <a:noFill/>
          <a:ln w="19050">
            <a:solidFill>
              <a:schemeClr val="bg2"/>
            </a:solidFill>
            <a:prstDash val="dash"/>
            <a:round/>
            <a:headEnd/>
            <a:tailEnd/>
          </a:ln>
        </p:spPr>
        <p:txBody>
          <a:bodyPr/>
          <a:lstStyle/>
          <a:p>
            <a:endParaRPr lang="es-ES"/>
          </a:p>
        </p:txBody>
      </p:sp>
      <p:sp>
        <p:nvSpPr>
          <p:cNvPr id="5167" name="Line 44"/>
          <p:cNvSpPr>
            <a:spLocks noChangeShapeType="1"/>
          </p:cNvSpPr>
          <p:nvPr/>
        </p:nvSpPr>
        <p:spPr bwMode="auto">
          <a:xfrm>
            <a:off x="2825750" y="2195513"/>
            <a:ext cx="1588" cy="2438400"/>
          </a:xfrm>
          <a:prstGeom prst="line">
            <a:avLst/>
          </a:prstGeom>
          <a:noFill/>
          <a:ln w="19050">
            <a:solidFill>
              <a:srgbClr val="969696"/>
            </a:solidFill>
            <a:prstDash val="sysDot"/>
            <a:round/>
            <a:headEnd/>
            <a:tailEnd/>
          </a:ln>
        </p:spPr>
        <p:txBody>
          <a:bodyPr/>
          <a:lstStyle/>
          <a:p>
            <a:endParaRPr lang="es-ES"/>
          </a:p>
        </p:txBody>
      </p:sp>
      <p:sp>
        <p:nvSpPr>
          <p:cNvPr id="5168" name="Line 45"/>
          <p:cNvSpPr>
            <a:spLocks noChangeShapeType="1"/>
          </p:cNvSpPr>
          <p:nvPr/>
        </p:nvSpPr>
        <p:spPr bwMode="auto">
          <a:xfrm>
            <a:off x="6026150" y="2205038"/>
            <a:ext cx="1588" cy="2428875"/>
          </a:xfrm>
          <a:prstGeom prst="line">
            <a:avLst/>
          </a:prstGeom>
          <a:noFill/>
          <a:ln w="19050">
            <a:solidFill>
              <a:srgbClr val="969696"/>
            </a:solidFill>
            <a:prstDash val="sysDot"/>
            <a:round/>
            <a:headEnd/>
            <a:tailEnd/>
          </a:ln>
        </p:spPr>
        <p:txBody>
          <a:bodyPr/>
          <a:lstStyle/>
          <a:p>
            <a:endParaRPr lang="es-ES"/>
          </a:p>
        </p:txBody>
      </p:sp>
      <p:sp>
        <p:nvSpPr>
          <p:cNvPr id="68" name="Text Placeholder 67"/>
          <p:cNvSpPr>
            <a:spLocks noGrp="1"/>
          </p:cNvSpPr>
          <p:nvPr>
            <p:ph type="body" sz="quarter" idx="10"/>
          </p:nvPr>
        </p:nvSpPr>
        <p:spPr>
          <a:xfrm>
            <a:off x="6280150" y="112713"/>
            <a:ext cx="2863850" cy="438150"/>
          </a:xfrm>
        </p:spPr>
        <p:txBody>
          <a:bodyPr/>
          <a:lstStyle/>
          <a:p>
            <a:pPr eaLnBrk="1" hangingPunct="1">
              <a:defRPr/>
            </a:pPr>
            <a:r>
              <a:rPr lang="en-US">
                <a:ea typeface="ＭＳ Ｐゴシック" pitchFamily="-65" charset="-128"/>
              </a:rPr>
              <a:t>the Landscape</a:t>
            </a:r>
          </a:p>
        </p:txBody>
      </p:sp>
      <p:sp>
        <p:nvSpPr>
          <p:cNvPr id="5170" name="Rectangle 49"/>
          <p:cNvSpPr>
            <a:spLocks noChangeArrowheads="1"/>
          </p:cNvSpPr>
          <p:nvPr/>
        </p:nvSpPr>
        <p:spPr bwMode="auto">
          <a:xfrm>
            <a:off x="406400" y="3073400"/>
            <a:ext cx="1231900" cy="1219200"/>
          </a:xfrm>
          <a:prstGeom prst="rect">
            <a:avLst/>
          </a:prstGeom>
          <a:solidFill>
            <a:schemeClr val="bg1"/>
          </a:solidFill>
          <a:ln w="9525">
            <a:noFill/>
            <a:round/>
            <a:headEnd/>
            <a:tailEnd/>
          </a:ln>
        </p:spPr>
        <p:txBody>
          <a:bodyPr/>
          <a:lstStyle/>
          <a:p>
            <a:endParaRPr lang="nl-BE"/>
          </a:p>
        </p:txBody>
      </p:sp>
      <p:sp>
        <p:nvSpPr>
          <p:cNvPr id="5171" name="Rectangle 50"/>
          <p:cNvSpPr>
            <a:spLocks noChangeArrowheads="1"/>
          </p:cNvSpPr>
          <p:nvPr/>
        </p:nvSpPr>
        <p:spPr bwMode="auto">
          <a:xfrm>
            <a:off x="6235700" y="2197100"/>
            <a:ext cx="1231900" cy="1041400"/>
          </a:xfrm>
          <a:prstGeom prst="rect">
            <a:avLst/>
          </a:prstGeom>
          <a:solidFill>
            <a:schemeClr val="bg1"/>
          </a:solidFill>
          <a:ln w="9525">
            <a:noFill/>
            <a:round/>
            <a:headEnd/>
            <a:tailEnd/>
          </a:ln>
        </p:spPr>
        <p:txBody>
          <a:bodyPr/>
          <a:lstStyle/>
          <a:p>
            <a:endParaRPr lang="nl-BE"/>
          </a:p>
        </p:txBody>
      </p:sp>
      <p:sp>
        <p:nvSpPr>
          <p:cNvPr id="5172" name="Rectangle 51"/>
          <p:cNvSpPr>
            <a:spLocks noChangeArrowheads="1"/>
          </p:cNvSpPr>
          <p:nvPr/>
        </p:nvSpPr>
        <p:spPr bwMode="auto">
          <a:xfrm>
            <a:off x="6692900" y="2870200"/>
            <a:ext cx="203200" cy="457200"/>
          </a:xfrm>
          <a:prstGeom prst="rect">
            <a:avLst/>
          </a:prstGeom>
          <a:solidFill>
            <a:schemeClr val="bg1"/>
          </a:solidFill>
          <a:ln w="9525">
            <a:noFill/>
            <a:round/>
            <a:headEnd/>
            <a:tailEnd/>
          </a:ln>
        </p:spPr>
        <p:txBody>
          <a:bodyPr/>
          <a:lstStyle/>
          <a:p>
            <a:endParaRPr lang="nl-BE"/>
          </a:p>
        </p:txBody>
      </p:sp>
      <p:sp>
        <p:nvSpPr>
          <p:cNvPr id="51" name="Rounded Rectangle 50"/>
          <p:cNvSpPr>
            <a:spLocks noChangeArrowheads="1"/>
          </p:cNvSpPr>
          <p:nvPr/>
        </p:nvSpPr>
        <p:spPr bwMode="auto">
          <a:xfrm>
            <a:off x="698500" y="5194300"/>
            <a:ext cx="7353300" cy="330200"/>
          </a:xfrm>
          <a:prstGeom prst="roundRect">
            <a:avLst>
              <a:gd name="adj" fmla="val 16667"/>
            </a:avLst>
          </a:prstGeom>
          <a:gradFill rotWithShape="1">
            <a:gsLst>
              <a:gs pos="0">
                <a:srgbClr val="4E1F8C"/>
              </a:gs>
              <a:gs pos="100000">
                <a:srgbClr val="2E1252"/>
              </a:gs>
            </a:gsLst>
            <a:lin ang="5400000"/>
          </a:gradFill>
          <a:ln w="9525">
            <a:solidFill>
              <a:srgbClr val="421B71"/>
            </a:solidFill>
            <a:round/>
            <a:headEnd/>
            <a:tailEnd/>
          </a:ln>
          <a:effectLst>
            <a:outerShdw dist="23000" dir="5400000" rotWithShape="0">
              <a:srgbClr val="808080">
                <a:alpha val="34998"/>
              </a:srgbClr>
            </a:outerShdw>
          </a:effectLst>
        </p:spPr>
        <p:txBody>
          <a:bodyPr/>
          <a:lstStyle/>
          <a:p>
            <a:pPr algn="ctr">
              <a:defRPr/>
            </a:pPr>
            <a:r>
              <a:rPr lang="nl-BE" sz="1000" b="0">
                <a:solidFill>
                  <a:srgbClr val="FFFFFF"/>
                </a:solidFill>
                <a:latin typeface="Verdana" charset="0"/>
                <a:cs typeface="Times New Roman" charset="0"/>
              </a:rPr>
              <a:t>These 3 scenarios are based on NorthgateArinso’s contract for “</a:t>
            </a:r>
            <a:r>
              <a:rPr lang="en-GB" sz="1000" b="0">
                <a:solidFill>
                  <a:srgbClr val="FFFFFF"/>
                </a:solidFill>
                <a:latin typeface="Verdana" charset="0"/>
                <a:cs typeface="Times New Roman" charset="0"/>
              </a:rPr>
              <a:t>BPO Services Powered by SAP</a:t>
            </a:r>
            <a:r>
              <a:rPr lang="nl-BE" sz="1000" b="0">
                <a:solidFill>
                  <a:srgbClr val="FFFFFF"/>
                </a:solidFill>
                <a:latin typeface="Verdana" charset="0"/>
                <a:cs typeface="Times New Roman" charset="0"/>
              </a:rPr>
              <a:t>”</a:t>
            </a:r>
            <a:r>
              <a:rPr lang="en-US" sz="1000" b="0">
                <a:solidFill>
                  <a:srgbClr val="FFFFFF"/>
                </a:solidFill>
                <a:latin typeface="Arial Narrow" charset="0"/>
                <a:cs typeface="Times New Roman" charset="0"/>
              </a:rPr>
              <a:t> </a:t>
            </a:r>
            <a:endParaRPr lang="en-US" sz="1000" b="0">
              <a:solidFill>
                <a:srgbClr val="FFFFFF"/>
              </a:solidFill>
              <a:latin typeface="Times" charset="0"/>
              <a:cs typeface="Times New Roman" charset="0"/>
            </a:endParaRPr>
          </a:p>
          <a:p>
            <a:pPr algn="ctr">
              <a:defRPr/>
            </a:pPr>
            <a:endParaRPr lang="en-US" sz="1000" b="0">
              <a:solidFill>
                <a:srgbClr val="FFFFFF"/>
              </a:solidFill>
              <a:latin typeface="Arial" charset="0"/>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9"/>
          <p:cNvSpPr>
            <a:spLocks noChangeArrowheads="1"/>
          </p:cNvSpPr>
          <p:nvPr/>
        </p:nvSpPr>
        <p:spPr bwMode="auto">
          <a:xfrm>
            <a:off x="4229100" y="3603625"/>
            <a:ext cx="4229100" cy="2924175"/>
          </a:xfrm>
          <a:prstGeom prst="rect">
            <a:avLst/>
          </a:prstGeom>
          <a:solidFill>
            <a:schemeClr val="bg1">
              <a:alpha val="72156"/>
            </a:schemeClr>
          </a:solidFill>
          <a:ln w="9525">
            <a:noFill/>
            <a:round/>
            <a:headEnd/>
            <a:tailEnd/>
          </a:ln>
        </p:spPr>
        <p:txBody>
          <a:bodyPr/>
          <a:lstStyle/>
          <a:p>
            <a:endParaRPr lang="nl-BE"/>
          </a:p>
        </p:txBody>
      </p:sp>
      <p:sp>
        <p:nvSpPr>
          <p:cNvPr id="35843" name="Rectangle 20"/>
          <p:cNvSpPr>
            <a:spLocks noChangeArrowheads="1"/>
          </p:cNvSpPr>
          <p:nvPr/>
        </p:nvSpPr>
        <p:spPr bwMode="auto">
          <a:xfrm>
            <a:off x="4356100" y="1289050"/>
            <a:ext cx="4229100" cy="1670050"/>
          </a:xfrm>
          <a:prstGeom prst="rect">
            <a:avLst/>
          </a:prstGeom>
          <a:solidFill>
            <a:schemeClr val="bg1">
              <a:alpha val="72156"/>
            </a:schemeClr>
          </a:solidFill>
          <a:ln w="9525">
            <a:noFill/>
            <a:round/>
            <a:headEnd/>
            <a:tailEnd/>
          </a:ln>
        </p:spPr>
        <p:txBody>
          <a:bodyPr/>
          <a:lstStyle/>
          <a:p>
            <a:endParaRPr lang="nl-BE"/>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7" name="Group 38"/>
          <p:cNvGrpSpPr>
            <a:grpSpLocks/>
          </p:cNvGrpSpPr>
          <p:nvPr/>
        </p:nvGrpSpPr>
        <p:grpSpPr bwMode="auto">
          <a:xfrm>
            <a:off x="0" y="-12700"/>
            <a:ext cx="9156700" cy="7480300"/>
            <a:chOff x="0" y="-12699"/>
            <a:chExt cx="9156700" cy="7480299"/>
          </a:xfrm>
        </p:grpSpPr>
        <p:graphicFrame>
          <p:nvGraphicFramePr>
            <p:cNvPr id="6146" name="Object 2"/>
            <p:cNvGraphicFramePr>
              <a:graphicFrameLocks noChangeAspect="1"/>
            </p:cNvGraphicFramePr>
            <p:nvPr/>
          </p:nvGraphicFramePr>
          <p:xfrm>
            <a:off x="7246938" y="177800"/>
            <a:ext cx="1736725" cy="379413"/>
          </p:xfrm>
          <a:graphic>
            <a:graphicData uri="http://schemas.openxmlformats.org/presentationml/2006/ole">
              <mc:AlternateContent xmlns:mc="http://schemas.openxmlformats.org/markup-compatibility/2006">
                <mc:Choice xmlns:v="urn:schemas-microsoft-com:vml" Requires="v">
                  <p:oleObj spid="_x0000_s6149" name="Bitmap Image" r:id="rId4" imgW="8019048" imgH="1752381" progId="PBrush">
                    <p:embed/>
                  </p:oleObj>
                </mc:Choice>
                <mc:Fallback>
                  <p:oleObj name="Bitmap Image" r:id="rId4" imgW="8019048" imgH="1752381" progId="PBrush">
                    <p:embed/>
                    <p:pic>
                      <p:nvPicPr>
                        <p:cNvPr id="0" name="Object 2"/>
                        <p:cNvPicPr>
                          <a:picLocks noChangeAspect="1" noChangeArrowheads="1"/>
                        </p:cNvPicPr>
                        <p:nvPr/>
                      </p:nvPicPr>
                      <p:blipFill>
                        <a:blip r:embed="rId5">
                          <a:clrChange>
                            <a:clrFrom>
                              <a:srgbClr val="FFFFFF"/>
                            </a:clrFrom>
                            <a:clrTo>
                              <a:srgbClr val="FFFFFF">
                                <a:alpha val="0"/>
                              </a:srgbClr>
                            </a:clrTo>
                          </a:clrChange>
                          <a:lum contrast="12000"/>
                          <a:extLst>
                            <a:ext uri="{28A0092B-C50C-407E-A947-70E740481C1C}">
                              <a14:useLocalDpi xmlns:a14="http://schemas.microsoft.com/office/drawing/2010/main" val="0"/>
                            </a:ext>
                          </a:extLst>
                        </a:blip>
                        <a:srcRect/>
                        <a:stretch>
                          <a:fillRect/>
                        </a:stretch>
                      </p:blipFill>
                      <p:spPr bwMode="auto">
                        <a:xfrm>
                          <a:off x="7246938" y="177800"/>
                          <a:ext cx="1736725" cy="37941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333333"/>
                                </a:outerShdw>
                              </a:effectLst>
                            </a14:hiddenEffects>
                          </a:ext>
                        </a:extLst>
                      </p:spPr>
                    </p:pic>
                  </p:oleObj>
                </mc:Fallback>
              </mc:AlternateContent>
            </a:graphicData>
          </a:graphic>
        </p:graphicFrame>
        <p:sp>
          <p:nvSpPr>
            <p:cNvPr id="6150" name="Rectangle 17"/>
            <p:cNvSpPr>
              <a:spLocks noChangeArrowheads="1"/>
            </p:cNvSpPr>
            <p:nvPr/>
          </p:nvSpPr>
          <p:spPr bwMode="auto">
            <a:xfrm>
              <a:off x="666750" y="180975"/>
              <a:ext cx="5057775" cy="433388"/>
            </a:xfrm>
            <a:prstGeom prst="rect">
              <a:avLst/>
            </a:prstGeom>
            <a:noFill/>
            <a:ln w="9525">
              <a:noFill/>
              <a:miter lim="800000"/>
              <a:headEnd/>
              <a:tailEnd/>
            </a:ln>
          </p:spPr>
          <p:txBody>
            <a:bodyPr anchor="ctr"/>
            <a:lstStyle/>
            <a:p>
              <a:pPr algn="r"/>
              <a:endParaRPr lang="nl-BE" sz="1400">
                <a:solidFill>
                  <a:srgbClr val="34056D"/>
                </a:solidFill>
                <a:latin typeface="Calibri" charset="0"/>
              </a:endParaRPr>
            </a:p>
          </p:txBody>
        </p:sp>
        <p:pic>
          <p:nvPicPr>
            <p:cNvPr id="6151" name="Picture 21" descr="Background_PPT_1200.jpg"/>
            <p:cNvPicPr>
              <a:picLocks noChangeAspect="1"/>
            </p:cNvPicPr>
            <p:nvPr/>
          </p:nvPicPr>
          <p:blipFill>
            <a:blip r:embed="rId6" cstate="print"/>
            <a:srcRect/>
            <a:stretch>
              <a:fillRect/>
            </a:stretch>
          </p:blipFill>
          <p:spPr bwMode="auto">
            <a:xfrm>
              <a:off x="0" y="-12699"/>
              <a:ext cx="9144000" cy="6070600"/>
            </a:xfrm>
            <a:prstGeom prst="rect">
              <a:avLst/>
            </a:prstGeom>
            <a:noFill/>
            <a:ln w="9525">
              <a:noFill/>
              <a:miter lim="800000"/>
              <a:headEnd/>
              <a:tailEnd/>
            </a:ln>
          </p:spPr>
        </p:pic>
        <p:sp>
          <p:nvSpPr>
            <p:cNvPr id="6152" name="Text Box 54"/>
            <p:cNvSpPr txBox="1">
              <a:spLocks noChangeArrowheads="1"/>
            </p:cNvSpPr>
            <p:nvPr/>
          </p:nvSpPr>
          <p:spPr bwMode="auto">
            <a:xfrm>
              <a:off x="277813" y="773114"/>
              <a:ext cx="1227137" cy="311150"/>
            </a:xfrm>
            <a:prstGeom prst="rect">
              <a:avLst/>
            </a:prstGeom>
            <a:noFill/>
            <a:ln w="9525">
              <a:noFill/>
              <a:miter lim="800000"/>
              <a:headEnd/>
              <a:tailEnd/>
            </a:ln>
          </p:spPr>
          <p:txBody>
            <a:bodyPr anchor="ctr">
              <a:spAutoFit/>
            </a:bodyPr>
            <a:lstStyle/>
            <a:p>
              <a:pPr algn="ctr">
                <a:lnSpc>
                  <a:spcPct val="75000"/>
                </a:lnSpc>
                <a:buFont typeface="Wingdings" charset="2"/>
                <a:buNone/>
              </a:pPr>
              <a:r>
                <a:rPr lang="nl-BE" sz="1800" b="0">
                  <a:solidFill>
                    <a:schemeClr val="bg1"/>
                  </a:solidFill>
                  <a:latin typeface="Arial" charset="0"/>
                </a:rPr>
                <a:t>EFR 2.02</a:t>
              </a:r>
              <a:endParaRPr lang="en-US" sz="1800" b="0">
                <a:solidFill>
                  <a:schemeClr val="bg1"/>
                </a:solidFill>
                <a:latin typeface="Arial" charset="0"/>
              </a:endParaRPr>
            </a:p>
          </p:txBody>
        </p:sp>
        <p:sp>
          <p:nvSpPr>
            <p:cNvPr id="6153" name="Text Box 55"/>
            <p:cNvSpPr txBox="1">
              <a:spLocks noChangeArrowheads="1"/>
            </p:cNvSpPr>
            <p:nvPr/>
          </p:nvSpPr>
          <p:spPr bwMode="auto">
            <a:xfrm>
              <a:off x="2714625" y="614364"/>
              <a:ext cx="982663" cy="263525"/>
            </a:xfrm>
            <a:prstGeom prst="rect">
              <a:avLst/>
            </a:prstGeom>
            <a:noFill/>
            <a:ln w="9525">
              <a:noFill/>
              <a:miter lim="800000"/>
              <a:headEnd/>
              <a:tailEnd/>
            </a:ln>
          </p:spPr>
          <p:txBody>
            <a:bodyPr anchor="ctr">
              <a:spAutoFit/>
            </a:bodyPr>
            <a:lstStyle/>
            <a:p>
              <a:pPr algn="ctr">
                <a:lnSpc>
                  <a:spcPct val="75000"/>
                </a:lnSpc>
                <a:buFont typeface="Wingdings" charset="2"/>
                <a:buNone/>
              </a:pPr>
              <a:r>
                <a:rPr lang="nl-BE" sz="1400" b="0">
                  <a:solidFill>
                    <a:schemeClr val="bg1"/>
                  </a:solidFill>
                  <a:latin typeface="Arial" charset="0"/>
                </a:rPr>
                <a:t>EFR 2.03</a:t>
              </a:r>
              <a:endParaRPr lang="en-US" sz="1400" b="0">
                <a:solidFill>
                  <a:schemeClr val="bg1"/>
                </a:solidFill>
                <a:latin typeface="Arial" charset="0"/>
              </a:endParaRPr>
            </a:p>
          </p:txBody>
        </p:sp>
        <p:sp>
          <p:nvSpPr>
            <p:cNvPr id="6154" name="Text Box 56"/>
            <p:cNvSpPr txBox="1">
              <a:spLocks noChangeArrowheads="1"/>
            </p:cNvSpPr>
            <p:nvPr/>
          </p:nvSpPr>
          <p:spPr bwMode="auto">
            <a:xfrm>
              <a:off x="4972050" y="533401"/>
              <a:ext cx="823913" cy="238125"/>
            </a:xfrm>
            <a:prstGeom prst="rect">
              <a:avLst/>
            </a:prstGeom>
            <a:noFill/>
            <a:ln w="9525">
              <a:noFill/>
              <a:miter lim="800000"/>
              <a:headEnd/>
              <a:tailEnd/>
            </a:ln>
          </p:spPr>
          <p:txBody>
            <a:bodyPr anchor="ctr">
              <a:spAutoFit/>
            </a:bodyPr>
            <a:lstStyle/>
            <a:p>
              <a:pPr algn="ctr">
                <a:lnSpc>
                  <a:spcPct val="75000"/>
                </a:lnSpc>
                <a:buFont typeface="Wingdings" charset="2"/>
                <a:buNone/>
              </a:pPr>
              <a:r>
                <a:rPr lang="nl-BE" sz="1200" b="0">
                  <a:solidFill>
                    <a:schemeClr val="bg1"/>
                  </a:solidFill>
                  <a:latin typeface="Arial" charset="0"/>
                </a:rPr>
                <a:t>EFR 2.04</a:t>
              </a:r>
              <a:endParaRPr lang="en-US" sz="1200" b="0">
                <a:solidFill>
                  <a:schemeClr val="bg1"/>
                </a:solidFill>
                <a:latin typeface="Arial" charset="0"/>
              </a:endParaRPr>
            </a:p>
          </p:txBody>
        </p:sp>
        <p:sp>
          <p:nvSpPr>
            <p:cNvPr id="6155" name="Text Box 59"/>
            <p:cNvSpPr txBox="1">
              <a:spLocks noChangeArrowheads="1"/>
            </p:cNvSpPr>
            <p:nvPr/>
          </p:nvSpPr>
          <p:spPr bwMode="auto">
            <a:xfrm>
              <a:off x="7083425" y="533401"/>
              <a:ext cx="701675" cy="201613"/>
            </a:xfrm>
            <a:prstGeom prst="rect">
              <a:avLst/>
            </a:prstGeom>
            <a:noFill/>
            <a:ln w="9525">
              <a:noFill/>
              <a:miter lim="800000"/>
              <a:headEnd/>
              <a:tailEnd/>
            </a:ln>
          </p:spPr>
          <p:txBody>
            <a:bodyPr anchor="ctr">
              <a:spAutoFit/>
            </a:bodyPr>
            <a:lstStyle/>
            <a:p>
              <a:pPr algn="ctr">
                <a:lnSpc>
                  <a:spcPct val="75000"/>
                </a:lnSpc>
                <a:buFont typeface="Wingdings" charset="2"/>
                <a:buNone/>
              </a:pPr>
              <a:r>
                <a:rPr lang="nl-BE" sz="900" b="0">
                  <a:solidFill>
                    <a:schemeClr val="bg1"/>
                  </a:solidFill>
                  <a:latin typeface="Arial" charset="0"/>
                </a:rPr>
                <a:t>EFR 2.05</a:t>
              </a:r>
              <a:endParaRPr lang="en-US" sz="900" b="0">
                <a:solidFill>
                  <a:schemeClr val="bg1"/>
                </a:solidFill>
                <a:latin typeface="Arial" charset="0"/>
              </a:endParaRPr>
            </a:p>
          </p:txBody>
        </p:sp>
        <p:sp>
          <p:nvSpPr>
            <p:cNvPr id="6156" name="TextBox 33"/>
            <p:cNvSpPr txBox="1">
              <a:spLocks noChangeArrowheads="1"/>
            </p:cNvSpPr>
            <p:nvPr/>
          </p:nvSpPr>
          <p:spPr bwMode="auto">
            <a:xfrm>
              <a:off x="7756525" y="423864"/>
              <a:ext cx="863600" cy="908050"/>
            </a:xfrm>
            <a:prstGeom prst="rect">
              <a:avLst/>
            </a:prstGeom>
            <a:noFill/>
            <a:ln w="9525">
              <a:noFill/>
              <a:miter lim="800000"/>
              <a:headEnd/>
              <a:tailEnd/>
            </a:ln>
          </p:spPr>
          <p:txBody>
            <a:bodyPr wrap="none">
              <a:spAutoFit/>
            </a:bodyPr>
            <a:lstStyle/>
            <a:p>
              <a:r>
                <a:rPr lang="en-US" sz="1200" b="0">
                  <a:solidFill>
                    <a:srgbClr val="F2F2F2"/>
                  </a:solidFill>
                  <a:latin typeface="Arial" charset="0"/>
                </a:rPr>
                <a:t>Pilot:</a:t>
              </a:r>
              <a:r>
                <a:rPr lang="en-US" sz="900" b="0">
                  <a:solidFill>
                    <a:srgbClr val="F2F2F2"/>
                  </a:solidFill>
                  <a:latin typeface="Arial" charset="0"/>
                </a:rPr>
                <a:t>end of</a:t>
              </a:r>
            </a:p>
            <a:p>
              <a:r>
                <a:rPr lang="en-US" sz="900" b="0">
                  <a:solidFill>
                    <a:srgbClr val="F2F2F2"/>
                  </a:solidFill>
                  <a:latin typeface="Arial" charset="0"/>
                </a:rPr>
                <a:t>Jan 2010</a:t>
              </a:r>
            </a:p>
            <a:p>
              <a:r>
                <a:rPr lang="en-US" sz="1200" b="0">
                  <a:solidFill>
                    <a:srgbClr val="F2F2F2"/>
                  </a:solidFill>
                  <a:latin typeface="Arial" charset="0"/>
                </a:rPr>
                <a:t>GA: </a:t>
              </a:r>
              <a:r>
                <a:rPr lang="en-US" sz="900" b="0">
                  <a:solidFill>
                    <a:srgbClr val="F2F2F2"/>
                  </a:solidFill>
                  <a:latin typeface="Arial" charset="0"/>
                </a:rPr>
                <a:t>end of</a:t>
              </a:r>
            </a:p>
            <a:p>
              <a:r>
                <a:rPr lang="en-US" sz="900" b="0">
                  <a:solidFill>
                    <a:srgbClr val="F2F2F2"/>
                  </a:solidFill>
                  <a:latin typeface="Arial" charset="0"/>
                </a:rPr>
                <a:t>Apr 2010</a:t>
              </a:r>
            </a:p>
            <a:p>
              <a:endParaRPr lang="en-US" sz="900" b="0">
                <a:solidFill>
                  <a:srgbClr val="F2F2F2"/>
                </a:solidFill>
                <a:latin typeface="Arial" charset="0"/>
              </a:endParaRPr>
            </a:p>
          </p:txBody>
        </p:sp>
        <p:sp>
          <p:nvSpPr>
            <p:cNvPr id="6157" name="TextBox 33"/>
            <p:cNvSpPr txBox="1">
              <a:spLocks noChangeArrowheads="1"/>
            </p:cNvSpPr>
            <p:nvPr/>
          </p:nvSpPr>
          <p:spPr bwMode="auto">
            <a:xfrm>
              <a:off x="3730625" y="411164"/>
              <a:ext cx="1030288" cy="1069975"/>
            </a:xfrm>
            <a:prstGeom prst="rect">
              <a:avLst/>
            </a:prstGeom>
            <a:noFill/>
            <a:ln w="9525">
              <a:noFill/>
              <a:miter lim="800000"/>
              <a:headEnd/>
              <a:tailEnd/>
            </a:ln>
          </p:spPr>
          <p:txBody>
            <a:bodyPr wrap="none">
              <a:spAutoFit/>
            </a:bodyPr>
            <a:lstStyle/>
            <a:p>
              <a:r>
                <a:rPr lang="en-US" sz="1600" b="0">
                  <a:solidFill>
                    <a:srgbClr val="F2F2F2"/>
                  </a:solidFill>
                  <a:latin typeface="Arial" charset="0"/>
                </a:rPr>
                <a:t>Pilot:</a:t>
              </a:r>
              <a:r>
                <a:rPr lang="en-US" sz="1000" b="0">
                  <a:solidFill>
                    <a:srgbClr val="F2F2F2"/>
                  </a:solidFill>
                  <a:latin typeface="Arial" charset="0"/>
                </a:rPr>
                <a:t>end of</a:t>
              </a:r>
            </a:p>
            <a:p>
              <a:r>
                <a:rPr lang="en-US" sz="1000" b="0">
                  <a:solidFill>
                    <a:srgbClr val="F2F2F2"/>
                  </a:solidFill>
                  <a:latin typeface="Arial" charset="0"/>
                </a:rPr>
                <a:t>Jul 2009</a:t>
              </a:r>
            </a:p>
            <a:p>
              <a:r>
                <a:rPr lang="en-US" sz="1600" b="0">
                  <a:solidFill>
                    <a:srgbClr val="F2F2F2"/>
                  </a:solidFill>
                  <a:latin typeface="Arial" charset="0"/>
                </a:rPr>
                <a:t>GA: </a:t>
              </a:r>
              <a:r>
                <a:rPr lang="en-US" sz="1000" b="0">
                  <a:solidFill>
                    <a:srgbClr val="F2F2F2"/>
                  </a:solidFill>
                  <a:latin typeface="Arial" charset="0"/>
                </a:rPr>
                <a:t>end of</a:t>
              </a:r>
            </a:p>
            <a:p>
              <a:r>
                <a:rPr lang="en-US" sz="1000" b="0">
                  <a:solidFill>
                    <a:srgbClr val="F2F2F2"/>
                  </a:solidFill>
                  <a:latin typeface="Arial" charset="0"/>
                </a:rPr>
                <a:t>Oct 2009</a:t>
              </a:r>
            </a:p>
            <a:p>
              <a:endParaRPr lang="en-US" sz="1000" b="0">
                <a:solidFill>
                  <a:srgbClr val="F2F2F2"/>
                </a:solidFill>
                <a:latin typeface="Arial" charset="0"/>
              </a:endParaRPr>
            </a:p>
          </p:txBody>
        </p:sp>
        <p:sp>
          <p:nvSpPr>
            <p:cNvPr id="6158" name="TextBox 33"/>
            <p:cNvSpPr txBox="1">
              <a:spLocks noChangeArrowheads="1"/>
            </p:cNvSpPr>
            <p:nvPr/>
          </p:nvSpPr>
          <p:spPr bwMode="auto">
            <a:xfrm>
              <a:off x="1562100" y="500064"/>
              <a:ext cx="952500" cy="1154112"/>
            </a:xfrm>
            <a:prstGeom prst="rect">
              <a:avLst/>
            </a:prstGeom>
            <a:noFill/>
            <a:ln w="9525">
              <a:noFill/>
              <a:miter lim="800000"/>
              <a:headEnd/>
              <a:tailEnd/>
            </a:ln>
          </p:spPr>
          <p:txBody>
            <a:bodyPr>
              <a:spAutoFit/>
            </a:bodyPr>
            <a:lstStyle/>
            <a:p>
              <a:r>
                <a:rPr lang="en-US" sz="1800" b="0">
                  <a:solidFill>
                    <a:srgbClr val="F2F2F2"/>
                  </a:solidFill>
                  <a:latin typeface="Arial" charset="0"/>
                </a:rPr>
                <a:t>Pilot:</a:t>
              </a:r>
              <a:r>
                <a:rPr lang="en-US" sz="1100" b="0">
                  <a:solidFill>
                    <a:srgbClr val="F2F2F2"/>
                  </a:solidFill>
                  <a:latin typeface="Arial" charset="0"/>
                </a:rPr>
                <a:t>end of May 2009</a:t>
              </a:r>
            </a:p>
            <a:p>
              <a:r>
                <a:rPr lang="en-US" sz="1800" b="0">
                  <a:solidFill>
                    <a:srgbClr val="F2F2F2"/>
                  </a:solidFill>
                  <a:latin typeface="Arial" charset="0"/>
                </a:rPr>
                <a:t>GA: </a:t>
              </a:r>
              <a:r>
                <a:rPr lang="en-US" sz="1100" b="0">
                  <a:solidFill>
                    <a:srgbClr val="F2F2F2"/>
                  </a:solidFill>
                  <a:latin typeface="Arial" charset="0"/>
                </a:rPr>
                <a:t>end of Jul 2009</a:t>
              </a:r>
            </a:p>
            <a:p>
              <a:endParaRPr lang="en-US" sz="1100" b="0">
                <a:solidFill>
                  <a:srgbClr val="F2F2F2"/>
                </a:solidFill>
                <a:latin typeface="Arial" charset="0"/>
              </a:endParaRPr>
            </a:p>
          </p:txBody>
        </p:sp>
        <p:sp>
          <p:nvSpPr>
            <p:cNvPr id="30" name="TextBox 29"/>
            <p:cNvSpPr txBox="1"/>
            <p:nvPr/>
          </p:nvSpPr>
          <p:spPr>
            <a:xfrm rot="20797229">
              <a:off x="2181832" y="1069947"/>
              <a:ext cx="2067543" cy="1107996"/>
            </a:xfrm>
            <a:prstGeom prst="rect">
              <a:avLst/>
            </a:prstGeom>
            <a:noFill/>
            <a:scene3d>
              <a:camera prst="perspectiveFront">
                <a:rot lat="1692057" lon="4294483" rev="3034028"/>
              </a:camera>
              <a:lightRig rig="threePt" dir="t"/>
            </a:scene3d>
          </p:spPr>
          <p:txBody>
            <a:bodyPr wrap="none">
              <a:spAutoFit/>
            </a:bodyPr>
            <a:lstStyle/>
            <a:p>
              <a:pPr>
                <a:defRPr/>
              </a:pPr>
              <a:r>
                <a:rPr lang="en-US" sz="6600" dirty="0">
                  <a:solidFill>
                    <a:srgbClr val="F2F2F2">
                      <a:alpha val="71000"/>
                    </a:srgbClr>
                  </a:solidFill>
                  <a:latin typeface="+mn-lt"/>
                  <a:ea typeface="+mn-ea"/>
                </a:rPr>
                <a:t>2009</a:t>
              </a:r>
            </a:p>
          </p:txBody>
        </p:sp>
        <p:sp>
          <p:nvSpPr>
            <p:cNvPr id="31" name="TextBox 30"/>
            <p:cNvSpPr txBox="1"/>
            <p:nvPr/>
          </p:nvSpPr>
          <p:spPr>
            <a:xfrm rot="151067">
              <a:off x="7594600" y="889000"/>
              <a:ext cx="1211690" cy="646331"/>
            </a:xfrm>
            <a:prstGeom prst="rect">
              <a:avLst/>
            </a:prstGeom>
            <a:noFill/>
            <a:scene3d>
              <a:camera prst="perspectiveFront">
                <a:rot lat="2846997" lon="3859442" rev="3709030"/>
              </a:camera>
              <a:lightRig rig="threePt" dir="t"/>
            </a:scene3d>
          </p:spPr>
          <p:txBody>
            <a:bodyPr wrap="none">
              <a:spAutoFit/>
            </a:bodyPr>
            <a:lstStyle/>
            <a:p>
              <a:pPr>
                <a:defRPr/>
              </a:pPr>
              <a:r>
                <a:rPr lang="en-US" sz="3600" dirty="0">
                  <a:solidFill>
                    <a:srgbClr val="F2F2F2">
                      <a:alpha val="71000"/>
                    </a:srgbClr>
                  </a:solidFill>
                  <a:latin typeface="+mn-lt"/>
                  <a:ea typeface="+mn-ea"/>
                </a:rPr>
                <a:t>2010</a:t>
              </a:r>
            </a:p>
          </p:txBody>
        </p:sp>
        <p:cxnSp>
          <p:nvCxnSpPr>
            <p:cNvPr id="33" name="Straight Connector 32"/>
            <p:cNvCxnSpPr/>
            <p:nvPr/>
          </p:nvCxnSpPr>
          <p:spPr bwMode="auto">
            <a:xfrm rot="10800000">
              <a:off x="5702300" y="838200"/>
              <a:ext cx="1714500" cy="514350"/>
            </a:xfrm>
            <a:prstGeom prst="line">
              <a:avLst/>
            </a:prstGeom>
            <a:solidFill>
              <a:schemeClr val="accent1"/>
            </a:solidFill>
            <a:ln w="57150" cap="flat" cmpd="sng" algn="ctr">
              <a:solidFill>
                <a:srgbClr val="2C0548"/>
              </a:solidFill>
              <a:prstDash val="solid"/>
              <a:round/>
              <a:headEnd type="none" w="med" len="med"/>
              <a:tailEnd type="none" w="med" len="med"/>
            </a:ln>
            <a:effectLst>
              <a:softEdge rad="12700"/>
            </a:effectLst>
          </p:spPr>
        </p:cxnSp>
        <p:sp>
          <p:nvSpPr>
            <p:cNvPr id="6162" name="TextBox 33"/>
            <p:cNvSpPr txBox="1">
              <a:spLocks noChangeArrowheads="1"/>
            </p:cNvSpPr>
            <p:nvPr/>
          </p:nvSpPr>
          <p:spPr bwMode="auto">
            <a:xfrm>
              <a:off x="5800725" y="385764"/>
              <a:ext cx="954088" cy="984250"/>
            </a:xfrm>
            <a:prstGeom prst="rect">
              <a:avLst/>
            </a:prstGeom>
            <a:noFill/>
            <a:ln w="9525">
              <a:noFill/>
              <a:miter lim="800000"/>
              <a:headEnd/>
              <a:tailEnd/>
            </a:ln>
          </p:spPr>
          <p:txBody>
            <a:bodyPr wrap="none">
              <a:spAutoFit/>
            </a:bodyPr>
            <a:lstStyle/>
            <a:p>
              <a:r>
                <a:rPr lang="en-US" sz="1400" b="0">
                  <a:solidFill>
                    <a:srgbClr val="F2F2F2"/>
                  </a:solidFill>
                  <a:latin typeface="Arial" charset="0"/>
                </a:rPr>
                <a:t>Pilot:</a:t>
              </a:r>
              <a:r>
                <a:rPr lang="en-US" sz="1000" b="0">
                  <a:solidFill>
                    <a:srgbClr val="F2F2F2"/>
                  </a:solidFill>
                  <a:latin typeface="Arial" charset="0"/>
                </a:rPr>
                <a:t>end of</a:t>
              </a:r>
            </a:p>
            <a:p>
              <a:r>
                <a:rPr lang="en-US" sz="1000" b="0">
                  <a:solidFill>
                    <a:srgbClr val="F2F2F2"/>
                  </a:solidFill>
                  <a:latin typeface="Arial" charset="0"/>
                </a:rPr>
                <a:t>Oct 2009</a:t>
              </a:r>
            </a:p>
            <a:p>
              <a:r>
                <a:rPr lang="en-US" sz="1400" b="0">
                  <a:solidFill>
                    <a:srgbClr val="F2F2F2"/>
                  </a:solidFill>
                  <a:latin typeface="Arial" charset="0"/>
                </a:rPr>
                <a:t>GA: </a:t>
              </a:r>
              <a:r>
                <a:rPr lang="en-US" sz="1000" b="0">
                  <a:solidFill>
                    <a:srgbClr val="F2F2F2"/>
                  </a:solidFill>
                  <a:latin typeface="Arial" charset="0"/>
                </a:rPr>
                <a:t>end of</a:t>
              </a:r>
            </a:p>
            <a:p>
              <a:r>
                <a:rPr lang="en-US" sz="1000" b="0">
                  <a:solidFill>
                    <a:srgbClr val="F2F2F2"/>
                  </a:solidFill>
                  <a:latin typeface="Arial" charset="0"/>
                </a:rPr>
                <a:t>Jan 2010</a:t>
              </a:r>
            </a:p>
            <a:p>
              <a:endParaRPr lang="en-US" sz="1000" b="0">
                <a:solidFill>
                  <a:srgbClr val="F2F2F2"/>
                </a:solidFill>
                <a:latin typeface="Arial" charset="0"/>
              </a:endParaRPr>
            </a:p>
          </p:txBody>
        </p:sp>
        <p:cxnSp>
          <p:nvCxnSpPr>
            <p:cNvPr id="36" name="Straight Connector 35"/>
            <p:cNvCxnSpPr/>
            <p:nvPr/>
          </p:nvCxnSpPr>
          <p:spPr bwMode="auto">
            <a:xfrm rot="10800000">
              <a:off x="3968750" y="304800"/>
              <a:ext cx="971552" cy="311152"/>
            </a:xfrm>
            <a:prstGeom prst="line">
              <a:avLst/>
            </a:prstGeom>
            <a:solidFill>
              <a:schemeClr val="accent1"/>
            </a:solidFill>
            <a:ln w="57150" cap="flat" cmpd="sng" algn="ctr">
              <a:solidFill>
                <a:srgbClr val="2C0548"/>
              </a:solidFill>
              <a:prstDash val="solid"/>
              <a:round/>
              <a:headEnd type="none" w="med" len="med"/>
              <a:tailEnd type="none" w="med" len="med"/>
            </a:ln>
            <a:effectLst>
              <a:softEdge rad="12700"/>
            </a:effectLst>
          </p:spPr>
        </p:cxnSp>
        <p:sp>
          <p:nvSpPr>
            <p:cNvPr id="6164" name="Freeform 36"/>
            <p:cNvSpPr>
              <a:spLocks noChangeArrowheads="1"/>
            </p:cNvSpPr>
            <p:nvPr/>
          </p:nvSpPr>
          <p:spPr bwMode="auto">
            <a:xfrm>
              <a:off x="12700" y="1384301"/>
              <a:ext cx="9144000" cy="6007099"/>
            </a:xfrm>
            <a:custGeom>
              <a:avLst/>
              <a:gdLst>
                <a:gd name="T0" fmla="*/ 0 w 9144000"/>
                <a:gd name="T1" fmla="*/ 1308105 h 6007099"/>
                <a:gd name="T2" fmla="*/ 0 w 9144000"/>
                <a:gd name="T3" fmla="*/ 5994399 h 6007099"/>
                <a:gd name="T4" fmla="*/ 9144000 w 9144000"/>
                <a:gd name="T5" fmla="*/ 6007099 h 6007099"/>
                <a:gd name="T6" fmla="*/ 9144000 w 9144000"/>
                <a:gd name="T7" fmla="*/ 431799 h 6007099"/>
                <a:gd name="T8" fmla="*/ 8051782 w 9144000"/>
                <a:gd name="T9" fmla="*/ 0 h 6007099"/>
                <a:gd name="T10" fmla="*/ 7429483 w 9144000"/>
                <a:gd name="T11" fmla="*/ 12699 h 6007099"/>
                <a:gd name="T12" fmla="*/ 5562600 w 9144000"/>
                <a:gd name="T13" fmla="*/ 203200 h 6007099"/>
                <a:gd name="T14" fmla="*/ 3530591 w 9144000"/>
                <a:gd name="T15" fmla="*/ 444500 h 6007099"/>
                <a:gd name="T16" fmla="*/ 1485900 w 9144000"/>
                <a:gd name="T17" fmla="*/ 901700 h 6007099"/>
                <a:gd name="T18" fmla="*/ 0 w 9144000"/>
                <a:gd name="T19" fmla="*/ 1308105 h 60070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44000"/>
                <a:gd name="T31" fmla="*/ 0 h 6007099"/>
                <a:gd name="T32" fmla="*/ 9144000 w 9144000"/>
                <a:gd name="T33" fmla="*/ 6007099 h 600709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44000" h="6007099">
                  <a:moveTo>
                    <a:pt x="0" y="1308100"/>
                  </a:moveTo>
                  <a:lnTo>
                    <a:pt x="0" y="5994399"/>
                  </a:lnTo>
                  <a:lnTo>
                    <a:pt x="9144000" y="6007099"/>
                  </a:lnTo>
                  <a:lnTo>
                    <a:pt x="9144000" y="431799"/>
                  </a:lnTo>
                  <a:lnTo>
                    <a:pt x="8051800" y="0"/>
                  </a:lnTo>
                  <a:lnTo>
                    <a:pt x="7429500" y="12699"/>
                  </a:lnTo>
                  <a:lnTo>
                    <a:pt x="5562600" y="203200"/>
                  </a:lnTo>
                  <a:lnTo>
                    <a:pt x="3530600" y="444500"/>
                  </a:lnTo>
                  <a:lnTo>
                    <a:pt x="1485900" y="901700"/>
                  </a:lnTo>
                  <a:lnTo>
                    <a:pt x="0" y="1308100"/>
                  </a:lnTo>
                  <a:close/>
                </a:path>
              </a:pathLst>
            </a:custGeom>
            <a:solidFill>
              <a:schemeClr val="bg1"/>
            </a:solidFill>
            <a:ln w="9525">
              <a:solidFill>
                <a:schemeClr val="bg1"/>
              </a:solidFill>
              <a:round/>
              <a:headEnd/>
              <a:tailEnd/>
            </a:ln>
          </p:spPr>
          <p:txBody>
            <a:bodyPr/>
            <a:lstStyle/>
            <a:p>
              <a:endParaRPr lang="nl-BE"/>
            </a:p>
          </p:txBody>
        </p:sp>
        <p:pic>
          <p:nvPicPr>
            <p:cNvPr id="6165" name="Picture 18"/>
            <p:cNvPicPr>
              <a:picLocks noChangeAspect="1" noChangeArrowheads="1"/>
            </p:cNvPicPr>
            <p:nvPr/>
          </p:nvPicPr>
          <p:blipFill>
            <a:blip r:embed="rId7" cstate="print">
              <a:lum bright="4000"/>
            </a:blip>
            <a:srcRect/>
            <a:stretch>
              <a:fillRect/>
            </a:stretch>
          </p:blipFill>
          <p:spPr bwMode="auto">
            <a:xfrm>
              <a:off x="0" y="4772025"/>
              <a:ext cx="9142413" cy="2695575"/>
            </a:xfrm>
            <a:prstGeom prst="rect">
              <a:avLst/>
            </a:prstGeom>
            <a:noFill/>
            <a:ln w="9525">
              <a:noFill/>
              <a:miter lim="800000"/>
              <a:headEnd/>
              <a:tailEnd/>
            </a:ln>
          </p:spPr>
        </p:pic>
      </p:grpSp>
      <p:sp>
        <p:nvSpPr>
          <p:cNvPr id="6148" name="TextBox 31"/>
          <p:cNvSpPr txBox="1">
            <a:spLocks noChangeArrowheads="1"/>
          </p:cNvSpPr>
          <p:nvPr/>
        </p:nvSpPr>
        <p:spPr bwMode="auto">
          <a:xfrm>
            <a:off x="6108700" y="-12700"/>
            <a:ext cx="3024188" cy="338138"/>
          </a:xfrm>
          <a:prstGeom prst="rect">
            <a:avLst/>
          </a:prstGeom>
          <a:noFill/>
          <a:ln w="9525">
            <a:noFill/>
            <a:miter lim="800000"/>
            <a:headEnd/>
            <a:tailEnd/>
          </a:ln>
        </p:spPr>
        <p:txBody>
          <a:bodyPr wrap="none">
            <a:spAutoFit/>
          </a:bodyPr>
          <a:lstStyle/>
          <a:p>
            <a:pPr algn="r"/>
            <a:r>
              <a:rPr lang="en-US" sz="1600" b="0">
                <a:solidFill>
                  <a:schemeClr val="bg1"/>
                </a:solidFill>
                <a:latin typeface="Arial" charset="0"/>
              </a:rPr>
              <a:t>euHReka workspace Roadmap</a:t>
            </a:r>
          </a:p>
        </p:txBody>
      </p:sp>
      <p:sp>
        <p:nvSpPr>
          <p:cNvPr id="6149" name="TextBox 37"/>
          <p:cNvSpPr txBox="1">
            <a:spLocks noChangeArrowheads="1"/>
          </p:cNvSpPr>
          <p:nvPr/>
        </p:nvSpPr>
        <p:spPr bwMode="auto">
          <a:xfrm>
            <a:off x="685800" y="3454400"/>
            <a:ext cx="7594600" cy="400050"/>
          </a:xfrm>
          <a:prstGeom prst="rect">
            <a:avLst/>
          </a:prstGeom>
          <a:noFill/>
          <a:ln w="9525">
            <a:noFill/>
            <a:miter lim="800000"/>
            <a:headEnd/>
            <a:tailEnd/>
          </a:ln>
        </p:spPr>
        <p:txBody>
          <a:bodyPr>
            <a:spAutoFit/>
          </a:bodyPr>
          <a:lstStyle/>
          <a:p>
            <a:pPr algn="ctr"/>
            <a:r>
              <a:rPr lang="en-US" sz="2000">
                <a:latin typeface="Arial" charset="0"/>
              </a:rPr>
              <a:t>updated Roadmap will be released soon</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8"/>
          <p:cNvSpPr>
            <a:spLocks noChangeArrowheads="1"/>
          </p:cNvSpPr>
          <p:nvPr/>
        </p:nvSpPr>
        <p:spPr bwMode="auto">
          <a:xfrm>
            <a:off x="4356100" y="4394200"/>
            <a:ext cx="4279900" cy="1651000"/>
          </a:xfrm>
          <a:prstGeom prst="rect">
            <a:avLst/>
          </a:prstGeom>
          <a:solidFill>
            <a:schemeClr val="bg1">
              <a:alpha val="72156"/>
            </a:schemeClr>
          </a:solidFill>
          <a:ln w="9525">
            <a:noFill/>
            <a:round/>
            <a:headEnd/>
            <a:tailEnd/>
          </a:ln>
        </p:spPr>
        <p:txBody>
          <a:bodyPr/>
          <a:lstStyle/>
          <a:p>
            <a:endParaRPr lang="nl-BE"/>
          </a:p>
        </p:txBody>
      </p:sp>
      <p:sp>
        <p:nvSpPr>
          <p:cNvPr id="36867" name="Rectangle 19"/>
          <p:cNvSpPr>
            <a:spLocks noChangeArrowheads="1"/>
          </p:cNvSpPr>
          <p:nvPr/>
        </p:nvSpPr>
        <p:spPr bwMode="auto">
          <a:xfrm>
            <a:off x="4356100" y="1066800"/>
            <a:ext cx="4279900" cy="2628900"/>
          </a:xfrm>
          <a:prstGeom prst="rect">
            <a:avLst/>
          </a:prstGeom>
          <a:solidFill>
            <a:schemeClr val="bg1">
              <a:alpha val="72156"/>
            </a:schemeClr>
          </a:solidFill>
          <a:ln w="9525">
            <a:noFill/>
            <a:round/>
            <a:headEnd/>
            <a:tailEnd/>
          </a:ln>
        </p:spPr>
        <p:txBody>
          <a:bodyPr/>
          <a:lstStyle/>
          <a:p>
            <a:endParaRPr lang="nl-BE"/>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92"/>
          <p:cNvSpPr>
            <a:spLocks noChangeArrowheads="1"/>
          </p:cNvSpPr>
          <p:nvPr/>
        </p:nvSpPr>
        <p:spPr bwMode="auto">
          <a:xfrm>
            <a:off x="7848600" y="6453188"/>
            <a:ext cx="1255713" cy="422275"/>
          </a:xfrm>
          <a:prstGeom prst="rect">
            <a:avLst/>
          </a:prstGeom>
          <a:solidFill>
            <a:schemeClr val="bg1"/>
          </a:solidFill>
          <a:ln w="9525">
            <a:noFill/>
            <a:miter lim="800000"/>
            <a:headEnd/>
            <a:tailEnd/>
          </a:ln>
        </p:spPr>
        <p:txBody>
          <a:bodyPr wrap="none" anchor="ctr"/>
          <a:lstStyle/>
          <a:p>
            <a:endParaRPr lang="nl-BE"/>
          </a:p>
        </p:txBody>
      </p:sp>
      <p:sp>
        <p:nvSpPr>
          <p:cNvPr id="37891" name="Rectangle 131"/>
          <p:cNvSpPr>
            <a:spLocks noChangeArrowheads="1"/>
          </p:cNvSpPr>
          <p:nvPr/>
        </p:nvSpPr>
        <p:spPr bwMode="auto">
          <a:xfrm>
            <a:off x="0" y="6067425"/>
            <a:ext cx="2200275" cy="784225"/>
          </a:xfrm>
          <a:prstGeom prst="rect">
            <a:avLst/>
          </a:prstGeom>
          <a:solidFill>
            <a:schemeClr val="bg1"/>
          </a:solidFill>
          <a:ln w="9525">
            <a:noFill/>
            <a:miter lim="800000"/>
            <a:headEnd/>
            <a:tailEnd/>
          </a:ln>
        </p:spPr>
        <p:txBody>
          <a:bodyPr wrap="none" anchor="ctr"/>
          <a:lstStyle/>
          <a:p>
            <a:endParaRPr lang="nl-BE"/>
          </a:p>
        </p:txBody>
      </p:sp>
      <p:sp>
        <p:nvSpPr>
          <p:cNvPr id="37892" name="Text Box 133"/>
          <p:cNvSpPr txBox="1">
            <a:spLocks noChangeArrowheads="1"/>
          </p:cNvSpPr>
          <p:nvPr/>
        </p:nvSpPr>
        <p:spPr bwMode="auto">
          <a:xfrm>
            <a:off x="4802188" y="982663"/>
            <a:ext cx="3962400" cy="4954587"/>
          </a:xfrm>
          <a:prstGeom prst="rect">
            <a:avLst/>
          </a:prstGeom>
          <a:noFill/>
          <a:ln w="9525">
            <a:noFill/>
            <a:miter lim="800000"/>
            <a:headEnd/>
            <a:tailEnd/>
          </a:ln>
        </p:spPr>
        <p:txBody>
          <a:bodyPr wrap="none">
            <a:spAutoFit/>
          </a:bodyPr>
          <a:lstStyle/>
          <a:p>
            <a:r>
              <a:rPr lang="en-US" sz="2000" b="0">
                <a:solidFill>
                  <a:srgbClr val="808080"/>
                </a:solidFill>
                <a:latin typeface="Arial" charset="0"/>
              </a:rPr>
              <a:t> </a:t>
            </a:r>
            <a:r>
              <a:rPr lang="en-US" sz="2000" b="0">
                <a:solidFill>
                  <a:srgbClr val="3399FF"/>
                </a:solidFill>
                <a:latin typeface="Arial" charset="0"/>
              </a:rPr>
              <a:t>Strategy &amp; Communication</a:t>
            </a:r>
          </a:p>
          <a:p>
            <a:endParaRPr lang="en-US" sz="2400" b="0">
              <a:solidFill>
                <a:srgbClr val="C0C0C0"/>
              </a:solidFill>
              <a:latin typeface="Arial" charset="0"/>
            </a:endParaRPr>
          </a:p>
          <a:p>
            <a:r>
              <a:rPr lang="en-US" sz="2000" b="0">
                <a:solidFill>
                  <a:srgbClr val="500165"/>
                </a:solidFill>
                <a:latin typeface="Arial" charset="0"/>
              </a:rPr>
              <a:t> Workforce Administration</a:t>
            </a:r>
            <a:endParaRPr lang="en-US" sz="2000" b="0">
              <a:solidFill>
                <a:srgbClr val="C0C0C0"/>
              </a:solidFill>
              <a:latin typeface="Arial" charset="0"/>
            </a:endParaRPr>
          </a:p>
          <a:p>
            <a:endParaRPr lang="en-US" sz="2400" b="0">
              <a:solidFill>
                <a:srgbClr val="D10B3A"/>
              </a:solidFill>
              <a:latin typeface="Arial" charset="0"/>
            </a:endParaRPr>
          </a:p>
          <a:p>
            <a:r>
              <a:rPr lang="en-US" sz="2000" b="0">
                <a:solidFill>
                  <a:srgbClr val="D10B3A"/>
                </a:solidFill>
                <a:latin typeface="Arial" charset="0"/>
              </a:rPr>
              <a:t> Talent Management</a:t>
            </a:r>
          </a:p>
          <a:p>
            <a:endParaRPr lang="en-US" sz="2000" b="0">
              <a:solidFill>
                <a:srgbClr val="D10B3A"/>
              </a:solidFill>
              <a:latin typeface="Arial" charset="0"/>
            </a:endParaRPr>
          </a:p>
          <a:p>
            <a:r>
              <a:rPr lang="en-US" sz="2000" b="0">
                <a:solidFill>
                  <a:srgbClr val="859D21"/>
                </a:solidFill>
                <a:latin typeface="Arial" charset="0"/>
              </a:rPr>
              <a:t> Recruitment &amp; Staffing</a:t>
            </a:r>
            <a:r>
              <a:rPr lang="en-US" sz="2000" b="0">
                <a:latin typeface="Arial" charset="0"/>
              </a:rPr>
              <a:t> </a:t>
            </a:r>
          </a:p>
          <a:p>
            <a:endParaRPr lang="en-US" sz="2400" b="0">
              <a:solidFill>
                <a:srgbClr val="D10B3A"/>
              </a:solidFill>
              <a:latin typeface="Arial" charset="0"/>
            </a:endParaRPr>
          </a:p>
          <a:p>
            <a:endParaRPr lang="en-US" sz="2400" b="0">
              <a:solidFill>
                <a:srgbClr val="D10B3A"/>
              </a:solidFill>
              <a:latin typeface="Arial" charset="0"/>
            </a:endParaRPr>
          </a:p>
          <a:p>
            <a:r>
              <a:rPr lang="en-US" sz="2000" b="0">
                <a:solidFill>
                  <a:srgbClr val="FC7100"/>
                </a:solidFill>
                <a:latin typeface="Arial" charset="0"/>
              </a:rPr>
              <a:t> Analytical Insight</a:t>
            </a:r>
          </a:p>
          <a:p>
            <a:endParaRPr lang="en-US" sz="2000" b="0">
              <a:solidFill>
                <a:srgbClr val="859D21"/>
              </a:solidFill>
              <a:latin typeface="Arial" charset="0"/>
            </a:endParaRPr>
          </a:p>
          <a:p>
            <a:endParaRPr lang="en-US" sz="2000" b="0">
              <a:solidFill>
                <a:srgbClr val="859D21"/>
              </a:solidFill>
              <a:latin typeface="Arial" charset="0"/>
            </a:endParaRPr>
          </a:p>
          <a:p>
            <a:r>
              <a:rPr lang="en-US" sz="2000" b="0">
                <a:solidFill>
                  <a:srgbClr val="A6A6A6"/>
                </a:solidFill>
                <a:latin typeface="Arial" charset="0"/>
              </a:rPr>
              <a:t> </a:t>
            </a:r>
            <a:r>
              <a:rPr lang="en-US" sz="2000" b="0">
                <a:solidFill>
                  <a:srgbClr val="666666"/>
                </a:solidFill>
                <a:latin typeface="Arial" charset="0"/>
              </a:rPr>
              <a:t>Service Center Management</a:t>
            </a:r>
          </a:p>
          <a:p>
            <a:endParaRPr lang="en-US" sz="2000" b="0">
              <a:solidFill>
                <a:srgbClr val="666666"/>
              </a:solidFill>
              <a:latin typeface="Arial" charset="0"/>
            </a:endParaRPr>
          </a:p>
          <a:p>
            <a:r>
              <a:rPr lang="en-US" sz="2000" b="0">
                <a:solidFill>
                  <a:srgbClr val="666666"/>
                </a:solidFill>
                <a:latin typeface="Arial" charset="0"/>
              </a:rPr>
              <a:t> Enterprise Content Management</a:t>
            </a:r>
          </a:p>
        </p:txBody>
      </p:sp>
      <p:pic>
        <p:nvPicPr>
          <p:cNvPr id="37893" name="Picture 15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349750" y="2801938"/>
            <a:ext cx="492125" cy="693737"/>
          </a:xfrm>
          <a:prstGeom prst="rect">
            <a:avLst/>
          </a:prstGeom>
          <a:noFill/>
          <a:ln w="9525">
            <a:noFill/>
            <a:miter lim="800000"/>
            <a:headEnd/>
            <a:tailEnd/>
          </a:ln>
        </p:spPr>
      </p:pic>
      <p:pic>
        <p:nvPicPr>
          <p:cNvPr id="37894" name="Picture 158"/>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359275" y="1530350"/>
            <a:ext cx="355600" cy="698500"/>
          </a:xfrm>
          <a:prstGeom prst="rect">
            <a:avLst/>
          </a:prstGeom>
          <a:noFill/>
          <a:ln w="9525">
            <a:noFill/>
            <a:miter lim="800000"/>
            <a:headEnd/>
            <a:tailEnd/>
          </a:ln>
        </p:spPr>
      </p:pic>
      <p:pic>
        <p:nvPicPr>
          <p:cNvPr id="37895" name="Picture 159"/>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381500" y="2178050"/>
            <a:ext cx="355600" cy="715963"/>
          </a:xfrm>
          <a:prstGeom prst="rect">
            <a:avLst/>
          </a:prstGeom>
          <a:noFill/>
          <a:ln w="9525">
            <a:noFill/>
            <a:miter lim="800000"/>
            <a:headEnd/>
            <a:tailEnd/>
          </a:ln>
        </p:spPr>
      </p:pic>
      <p:pic>
        <p:nvPicPr>
          <p:cNvPr id="37896" name="Picture 182"/>
          <p:cNvPicPr>
            <a:picLocks noChangeAspect="1" noChangeArrowheads="1"/>
          </p:cNvPicPr>
          <p:nvPr/>
        </p:nvPicPr>
        <p:blipFill>
          <a:blip r:embed="rId6" cstate="print">
            <a:clrChange>
              <a:clrFrom>
                <a:srgbClr val="FEFEFE"/>
              </a:clrFrom>
              <a:clrTo>
                <a:srgbClr val="FEFEFE">
                  <a:alpha val="0"/>
                </a:srgbClr>
              </a:clrTo>
            </a:clrChange>
          </a:blip>
          <a:srcRect/>
          <a:stretch>
            <a:fillRect/>
          </a:stretch>
        </p:blipFill>
        <p:spPr bwMode="auto">
          <a:xfrm>
            <a:off x="4354513" y="873125"/>
            <a:ext cx="438150" cy="647700"/>
          </a:xfrm>
          <a:prstGeom prst="rect">
            <a:avLst/>
          </a:prstGeom>
          <a:noFill/>
          <a:ln w="9525">
            <a:noFill/>
            <a:miter lim="800000"/>
            <a:headEnd/>
            <a:tailEnd/>
          </a:ln>
        </p:spPr>
      </p:pic>
      <p:sp>
        <p:nvSpPr>
          <p:cNvPr id="39" name="Title 38"/>
          <p:cNvSpPr>
            <a:spLocks noGrp="1"/>
          </p:cNvSpPr>
          <p:nvPr>
            <p:ph type="title"/>
          </p:nvPr>
        </p:nvSpPr>
        <p:spPr>
          <a:xfrm>
            <a:off x="184150" y="176213"/>
            <a:ext cx="5530850" cy="388937"/>
          </a:xfrm>
        </p:spPr>
        <p:txBody>
          <a:bodyPr wrap="square" lIns="91440" tIns="45720" rIns="91440" bIns="45720" numCol="1" anchor="t" anchorCtr="0" compatLnSpc="1">
            <a:prstTxWarp prst="textNoShape">
              <a:avLst/>
            </a:prstTxWarp>
          </a:bodyPr>
          <a:lstStyle/>
          <a:p>
            <a:pPr eaLnBrk="1" hangingPunct="1">
              <a:defRPr/>
            </a:pPr>
            <a:r>
              <a:rPr lang="en-US" smtClean="0"/>
              <a:t>Full HR Process Coverage</a:t>
            </a:r>
          </a:p>
        </p:txBody>
      </p:sp>
      <p:sp>
        <p:nvSpPr>
          <p:cNvPr id="41" name="Text Placeholder 40"/>
          <p:cNvSpPr>
            <a:spLocks noGrp="1"/>
          </p:cNvSpPr>
          <p:nvPr>
            <p:ph type="body" sz="quarter" idx="10"/>
          </p:nvPr>
        </p:nvSpPr>
        <p:spPr>
          <a:xfrm>
            <a:off x="6280150" y="112713"/>
            <a:ext cx="2863850" cy="438150"/>
          </a:xfrm>
        </p:spPr>
        <p:txBody>
          <a:bodyPr/>
          <a:lstStyle/>
          <a:p>
            <a:pPr eaLnBrk="1" hangingPunct="1">
              <a:defRPr/>
            </a:pPr>
            <a:r>
              <a:rPr lang="en-US" dirty="0">
                <a:ea typeface="ＭＳ Ｐゴシック" pitchFamily="-65" charset="-128"/>
              </a:rPr>
              <a:t>Process Coverage</a:t>
            </a:r>
          </a:p>
        </p:txBody>
      </p:sp>
      <p:pic>
        <p:nvPicPr>
          <p:cNvPr id="37899" name="Picture 17"/>
          <p:cNvPicPr>
            <a:picLocks noChangeAspect="1"/>
          </p:cNvPicPr>
          <p:nvPr/>
        </p:nvPicPr>
        <p:blipFill>
          <a:blip r:embed="rId7" cstate="print">
            <a:clrChange>
              <a:clrFrom>
                <a:srgbClr val="FFFFFF"/>
              </a:clrFrom>
              <a:clrTo>
                <a:srgbClr val="FFFFFF">
                  <a:alpha val="0"/>
                </a:srgbClr>
              </a:clrTo>
            </a:clrChange>
          </a:blip>
          <a:srcRect/>
          <a:stretch>
            <a:fillRect/>
          </a:stretch>
        </p:blipFill>
        <p:spPr bwMode="auto">
          <a:xfrm>
            <a:off x="522288" y="1536700"/>
            <a:ext cx="2805112" cy="2611438"/>
          </a:xfrm>
          <a:prstGeom prst="rect">
            <a:avLst/>
          </a:prstGeom>
          <a:noFill/>
          <a:ln w="9525">
            <a:noFill/>
            <a:miter lim="800000"/>
            <a:headEnd/>
            <a:tailEnd/>
          </a:ln>
        </p:spPr>
      </p:pic>
      <p:pic>
        <p:nvPicPr>
          <p:cNvPr id="21" name="Picture 5"/>
          <p:cNvPicPr>
            <a:picLocks noChangeAspect="1" noChangeArrowheads="1"/>
          </p:cNvPicPr>
          <p:nvPr/>
        </p:nvPicPr>
        <p:blipFill>
          <a:blip r:embed="rId8" cstate="print">
            <a:clrChange>
              <a:clrFrom>
                <a:srgbClr val="F3F3F3"/>
              </a:clrFrom>
              <a:clrTo>
                <a:srgbClr val="F3F3F3">
                  <a:alpha val="0"/>
                </a:srgbClr>
              </a:clrTo>
            </a:clrChange>
            <a:lum bright="-1000"/>
          </a:blip>
          <a:srcRect/>
          <a:stretch>
            <a:fillRect/>
          </a:stretch>
        </p:blipFill>
        <p:spPr bwMode="auto">
          <a:xfrm>
            <a:off x="4402665" y="5416550"/>
            <a:ext cx="517795" cy="520700"/>
          </a:xfrm>
          <a:prstGeom prst="rect">
            <a:avLst/>
          </a:prstGeom>
          <a:noFill/>
          <a:effectLst>
            <a:reflection blurRad="6350" stA="52000" endA="300" endPos="35000" dir="5400000" sy="-100000" algn="bl" rotWithShape="0"/>
          </a:effectLst>
        </p:spPr>
      </p:pic>
      <p:pic>
        <p:nvPicPr>
          <p:cNvPr id="59" name="Picture 58"/>
          <p:cNvPicPr>
            <a:picLocks noChangeAspect="1"/>
          </p:cNvPicPr>
          <p:nvPr/>
        </p:nvPicPr>
        <p:blipFill>
          <a:blip r:embed="rId9" cstate="screen">
            <a:lum bright="-25000" contrast="38000"/>
          </a:blip>
          <a:srcRect/>
          <a:stretch>
            <a:fillRect/>
          </a:stretch>
        </p:blipFill>
        <p:spPr>
          <a:xfrm>
            <a:off x="4394200" y="4812190"/>
            <a:ext cx="408992" cy="540859"/>
          </a:xfrm>
          <a:prstGeom prst="rect">
            <a:avLst/>
          </a:prstGeom>
          <a:effectLst>
            <a:reflection blurRad="6350" stA="52000" endA="300" endPos="35000" dir="5400000" sy="-100000" algn="bl" rotWithShape="0"/>
          </a:effectLst>
        </p:spPr>
      </p:pic>
      <p:pic>
        <p:nvPicPr>
          <p:cNvPr id="16" name="Picture 15"/>
          <p:cNvPicPr>
            <a:picLocks noChangeAspect="1"/>
          </p:cNvPicPr>
          <p:nvPr/>
        </p:nvPicPr>
        <p:blipFill>
          <a:blip r:embed="rId10" cstate="screen">
            <a:lum bright="6000" contrast="38000"/>
          </a:blip>
          <a:srcRect/>
          <a:stretch>
            <a:fillRect/>
          </a:stretch>
        </p:blipFill>
        <p:spPr>
          <a:xfrm>
            <a:off x="4394200" y="5187950"/>
            <a:ext cx="408992" cy="165099"/>
          </a:xfrm>
          <a:prstGeom prst="rect">
            <a:avLst/>
          </a:prstGeom>
          <a:effectLst>
            <a:reflection blurRad="6350" stA="52000" endA="300" endPos="35000" dir="5400000" sy="-100000" algn="bl" rotWithShape="0"/>
          </a:effectLst>
        </p:spPr>
      </p:pic>
      <p:pic>
        <p:nvPicPr>
          <p:cNvPr id="37903" name="Picture 16" descr="Analytical-Insight_48pxl.png"/>
          <p:cNvPicPr>
            <a:picLocks noChangeAspect="1"/>
          </p:cNvPicPr>
          <p:nvPr/>
        </p:nvPicPr>
        <p:blipFill>
          <a:blip r:embed="rId11" cstate="print"/>
          <a:srcRect/>
          <a:stretch>
            <a:fillRect/>
          </a:stretch>
        </p:blipFill>
        <p:spPr bwMode="auto">
          <a:xfrm>
            <a:off x="4368800" y="4025900"/>
            <a:ext cx="406400" cy="355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25"/>
          <p:cNvSpPr>
            <a:spLocks noGrp="1"/>
          </p:cNvSpPr>
          <p:nvPr>
            <p:ph type="title" idx="4294967295"/>
          </p:nvPr>
        </p:nvSpPr>
        <p:spPr bwMode="auto">
          <a:xfrm>
            <a:off x="0" y="176213"/>
            <a:ext cx="5530850" cy="388937"/>
          </a:xfrm>
          <a:prstGeom prst="rect">
            <a:avLst/>
          </a:prstGeom>
          <a:noFill/>
          <a:ln>
            <a:miter lim="800000"/>
            <a:headEnd/>
            <a:tailEnd/>
          </a:ln>
        </p:spPr>
        <p:txBody>
          <a:bodyPr/>
          <a:lstStyle/>
          <a:p>
            <a:pPr algn="l" eaLnBrk="1" hangingPunct="1"/>
            <a:r>
              <a:rPr lang="en-US" smtClean="0">
                <a:ea typeface="ＭＳ Ｐゴシック" charset="-128"/>
              </a:rPr>
              <a:t>eu</a:t>
            </a:r>
            <a:r>
              <a:rPr lang="en-US" smtClean="0">
                <a:solidFill>
                  <a:srgbClr val="DE0202"/>
                </a:solidFill>
                <a:ea typeface="ＭＳ Ｐゴシック" charset="-128"/>
              </a:rPr>
              <a:t>HR</a:t>
            </a:r>
            <a:r>
              <a:rPr lang="en-US" smtClean="0">
                <a:ea typeface="ＭＳ Ｐゴシック" charset="-128"/>
              </a:rPr>
              <a:t>eka, </a:t>
            </a:r>
            <a:r>
              <a:rPr lang="en-US" smtClean="0">
                <a:solidFill>
                  <a:srgbClr val="421B71"/>
                </a:solidFill>
                <a:ea typeface="ＭＳ Ｐゴシック" charset="-128"/>
              </a:rPr>
              <a:t>Northgate</a:t>
            </a:r>
            <a:r>
              <a:rPr lang="en-US" smtClean="0">
                <a:solidFill>
                  <a:srgbClr val="DE0202"/>
                </a:solidFill>
                <a:ea typeface="ＭＳ Ｐゴシック" charset="-128"/>
              </a:rPr>
              <a:t>Arinso</a:t>
            </a:r>
            <a:r>
              <a:rPr lang="en-US" smtClean="0">
                <a:ea typeface="ＭＳ Ｐゴシック" charset="-128"/>
              </a:rPr>
              <a:t>’s Global HRIS Solution</a:t>
            </a:r>
            <a:br>
              <a:rPr lang="en-US" smtClean="0">
                <a:ea typeface="ＭＳ Ｐゴシック" charset="-128"/>
              </a:rPr>
            </a:br>
            <a:endParaRPr lang="en-US" smtClean="0">
              <a:ea typeface="ＭＳ Ｐゴシック" charset="-128"/>
            </a:endParaRPr>
          </a:p>
        </p:txBody>
      </p:sp>
      <p:sp>
        <p:nvSpPr>
          <p:cNvPr id="3" name="Rectangle 2"/>
          <p:cNvSpPr/>
          <p:nvPr/>
        </p:nvSpPr>
        <p:spPr>
          <a:xfrm>
            <a:off x="298277" y="750762"/>
            <a:ext cx="1362874" cy="523220"/>
          </a:xfrm>
          <a:prstGeom prst="rect">
            <a:avLst/>
          </a:prstGeom>
        </p:spPr>
        <p:txBody>
          <a:bodyPr wrap="none">
            <a:spAutoFit/>
          </a:bodyPr>
          <a:lstStyle/>
          <a:p>
            <a:pPr>
              <a:buFontTx/>
              <a:buNone/>
            </a:pPr>
            <a:r>
              <a:rPr lang="en-US" dirty="0" smtClean="0">
                <a:solidFill>
                  <a:srgbClr val="660066"/>
                </a:solidFill>
              </a:rPr>
              <a:t>Agenda</a:t>
            </a:r>
          </a:p>
        </p:txBody>
      </p:sp>
      <p:pic>
        <p:nvPicPr>
          <p:cNvPr id="4" name="Picture 3" descr="Picture 2.png"/>
          <p:cNvPicPr>
            <a:picLocks noChangeAspect="1"/>
          </p:cNvPicPr>
          <p:nvPr/>
        </p:nvPicPr>
        <p:blipFill>
          <a:blip r:embed="rId3" cstate="print"/>
          <a:srcRect/>
          <a:stretch>
            <a:fillRect/>
          </a:stretch>
        </p:blipFill>
        <p:spPr bwMode="auto">
          <a:xfrm>
            <a:off x="763815" y="4562022"/>
            <a:ext cx="850900" cy="9779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4" descr="euHReka_RGB_300dpi.jpg"/>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047750" y="507081"/>
            <a:ext cx="6521450" cy="633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ext Box 14"/>
          <p:cNvSpPr txBox="1">
            <a:spLocks noChangeArrowheads="1"/>
          </p:cNvSpPr>
          <p:nvPr/>
        </p:nvSpPr>
        <p:spPr bwMode="auto">
          <a:xfrm>
            <a:off x="4330700" y="3827464"/>
            <a:ext cx="3090270" cy="1954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charset="0"/>
                <a:ea typeface="ＭＳ Ｐゴシック" charset="-128"/>
              </a:defRPr>
            </a:lvl1pPr>
            <a:lvl2pPr eaLnBrk="0" hangingPunct="0">
              <a:defRPr sz="2800" b="1">
                <a:solidFill>
                  <a:schemeClr val="tx1"/>
                </a:solidFill>
                <a:latin typeface="Times New Roman" charset="0"/>
                <a:ea typeface="ＭＳ Ｐゴシック" charset="-128"/>
              </a:defRPr>
            </a:lvl2pPr>
            <a:lvl3pPr eaLnBrk="0" hangingPunct="0">
              <a:defRPr sz="2800" b="1">
                <a:solidFill>
                  <a:schemeClr val="tx1"/>
                </a:solidFill>
                <a:latin typeface="Times New Roman" charset="0"/>
                <a:ea typeface="ＭＳ Ｐゴシック" charset="-128"/>
              </a:defRPr>
            </a:lvl3pPr>
            <a:lvl4pPr eaLnBrk="0" hangingPunct="0">
              <a:defRPr sz="2800" b="1">
                <a:solidFill>
                  <a:schemeClr val="tx1"/>
                </a:solidFill>
                <a:latin typeface="Times New Roman" charset="0"/>
                <a:ea typeface="ＭＳ Ｐゴシック" charset="-128"/>
              </a:defRPr>
            </a:lvl4pPr>
            <a:lvl5pPr marL="2057400" indent="-228600" eaLnBrk="0" hangingPunct="0">
              <a:defRPr sz="28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8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8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8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800" b="1">
                <a:solidFill>
                  <a:schemeClr val="tx1"/>
                </a:solidFill>
                <a:latin typeface="Times New Roman" charset="0"/>
                <a:ea typeface="ＭＳ Ｐゴシック" charset="-128"/>
              </a:defRPr>
            </a:lvl9pPr>
          </a:lstStyle>
          <a:p>
            <a:pPr lvl="2" eaLnBrk="1" hangingPunct="1"/>
            <a:r>
              <a:rPr lang="en-US" sz="1600" b="0" dirty="0">
                <a:solidFill>
                  <a:srgbClr val="500165"/>
                </a:solidFill>
                <a:latin typeface="Calibri" charset="0"/>
              </a:rPr>
              <a:t> </a:t>
            </a:r>
            <a:r>
              <a:rPr lang="en-US" sz="1400" u="sng" dirty="0">
                <a:solidFill>
                  <a:srgbClr val="500165"/>
                </a:solidFill>
                <a:latin typeface="Calibri" charset="0"/>
              </a:rPr>
              <a:t>Workforce </a:t>
            </a:r>
            <a:r>
              <a:rPr lang="nl-BE" sz="1400" u="sng" dirty="0">
                <a:solidFill>
                  <a:srgbClr val="500165"/>
                </a:solidFill>
                <a:latin typeface="Calibri" charset="0"/>
              </a:rPr>
              <a:t>Administration</a:t>
            </a:r>
            <a:endParaRPr lang="nl-BE" sz="1200" u="sng" dirty="0">
              <a:solidFill>
                <a:srgbClr val="500165"/>
              </a:solidFill>
              <a:latin typeface="Calibri" charset="0"/>
            </a:endParaRPr>
          </a:p>
          <a:p>
            <a:pPr lvl="3" eaLnBrk="1" hangingPunct="1"/>
            <a:endParaRPr lang="nl-BE" sz="500" u="sng" dirty="0">
              <a:solidFill>
                <a:srgbClr val="500165"/>
              </a:solidFill>
              <a:latin typeface="Calibri" charset="0"/>
            </a:endParaRPr>
          </a:p>
          <a:p>
            <a:pPr lvl="1" eaLnBrk="1" hangingPunct="1"/>
            <a:r>
              <a:rPr lang="nl-BE" sz="500" dirty="0">
                <a:solidFill>
                  <a:srgbClr val="500165"/>
                </a:solidFill>
                <a:latin typeface="Calibri" charset="0"/>
              </a:rPr>
              <a:t> </a:t>
            </a:r>
            <a:r>
              <a:rPr lang="nl-BE" sz="1200" dirty="0">
                <a:solidFill>
                  <a:srgbClr val="500165"/>
                </a:solidFill>
                <a:latin typeface="Calibri" charset="0"/>
              </a:rPr>
              <a:t>            - Personal </a:t>
            </a:r>
            <a:r>
              <a:rPr lang="nl-BE" sz="1200" dirty="0" smtClean="0">
                <a:solidFill>
                  <a:srgbClr val="500165"/>
                </a:solidFill>
                <a:latin typeface="Calibri" charset="0"/>
              </a:rPr>
              <a:t>data Management</a:t>
            </a:r>
            <a:endParaRPr lang="nl-BE" sz="1200" dirty="0">
              <a:solidFill>
                <a:srgbClr val="500165"/>
              </a:solidFill>
              <a:latin typeface="Calibri" charset="0"/>
            </a:endParaRPr>
          </a:p>
          <a:p>
            <a:pPr lvl="1" eaLnBrk="1" hangingPunct="1"/>
            <a:r>
              <a:rPr lang="nl-BE" sz="1200" dirty="0">
                <a:solidFill>
                  <a:srgbClr val="500165"/>
                </a:solidFill>
                <a:latin typeface="Calibri" charset="0"/>
              </a:rPr>
              <a:t>             - </a:t>
            </a:r>
            <a:r>
              <a:rPr lang="nl-BE" sz="1200" dirty="0" smtClean="0">
                <a:solidFill>
                  <a:srgbClr val="500165"/>
                </a:solidFill>
                <a:latin typeface="Calibri" charset="0"/>
              </a:rPr>
              <a:t>Time Management</a:t>
            </a:r>
            <a:endParaRPr lang="nl-BE" sz="1200" dirty="0">
              <a:solidFill>
                <a:srgbClr val="500165"/>
              </a:solidFill>
              <a:latin typeface="Calibri" charset="0"/>
            </a:endParaRPr>
          </a:p>
          <a:p>
            <a:pPr lvl="1" eaLnBrk="1" hangingPunct="1"/>
            <a:r>
              <a:rPr lang="nl-BE" sz="1200" dirty="0">
                <a:solidFill>
                  <a:srgbClr val="500165"/>
                </a:solidFill>
                <a:latin typeface="Calibri" charset="0"/>
              </a:rPr>
              <a:t>             - </a:t>
            </a:r>
            <a:r>
              <a:rPr lang="nl-BE" sz="1200" dirty="0" smtClean="0">
                <a:solidFill>
                  <a:srgbClr val="500165"/>
                </a:solidFill>
                <a:latin typeface="Calibri" charset="0"/>
              </a:rPr>
              <a:t>Payroll Management</a:t>
            </a:r>
            <a:endParaRPr lang="nl-BE" sz="1200" dirty="0">
              <a:solidFill>
                <a:srgbClr val="500165"/>
              </a:solidFill>
              <a:latin typeface="Calibri" charset="0"/>
            </a:endParaRPr>
          </a:p>
          <a:p>
            <a:pPr lvl="1" eaLnBrk="1" hangingPunct="1"/>
            <a:r>
              <a:rPr lang="nl-BE" sz="1200" dirty="0">
                <a:solidFill>
                  <a:srgbClr val="500165"/>
                </a:solidFill>
                <a:latin typeface="Calibri" charset="0"/>
              </a:rPr>
              <a:t>             - Benefits</a:t>
            </a:r>
          </a:p>
          <a:p>
            <a:pPr lvl="1" eaLnBrk="1" hangingPunct="1"/>
            <a:r>
              <a:rPr lang="nl-BE" sz="1200" dirty="0">
                <a:solidFill>
                  <a:srgbClr val="500165"/>
                </a:solidFill>
                <a:latin typeface="Calibri" charset="0"/>
              </a:rPr>
              <a:t>             </a:t>
            </a:r>
          </a:p>
          <a:p>
            <a:pPr lvl="2" eaLnBrk="1" hangingPunct="1">
              <a:buFontTx/>
              <a:buChar char="•"/>
            </a:pPr>
            <a:endParaRPr lang="nl-BE" sz="1200" dirty="0">
              <a:solidFill>
                <a:srgbClr val="500165"/>
              </a:solidFill>
              <a:latin typeface="Calibri" charset="0"/>
            </a:endParaRPr>
          </a:p>
          <a:p>
            <a:pPr lvl="2" eaLnBrk="1" hangingPunct="1">
              <a:buFontTx/>
              <a:buChar char="•"/>
            </a:pPr>
            <a:endParaRPr lang="nl-BE" sz="1200" dirty="0">
              <a:solidFill>
                <a:srgbClr val="500165"/>
              </a:solidFill>
              <a:latin typeface="Calibri" charset="0"/>
            </a:endParaRPr>
          </a:p>
          <a:p>
            <a:pPr eaLnBrk="1" hangingPunct="1"/>
            <a:r>
              <a:rPr lang="en-US" sz="1600" dirty="0">
                <a:solidFill>
                  <a:srgbClr val="500165"/>
                </a:solidFill>
                <a:latin typeface="Calibri" charset="0"/>
              </a:rPr>
              <a:t>         </a:t>
            </a:r>
          </a:p>
        </p:txBody>
      </p:sp>
      <p:sp>
        <p:nvSpPr>
          <p:cNvPr id="38916" name="Text Box 15"/>
          <p:cNvSpPr txBox="1">
            <a:spLocks noChangeArrowheads="1"/>
          </p:cNvSpPr>
          <p:nvPr/>
        </p:nvSpPr>
        <p:spPr bwMode="auto">
          <a:xfrm>
            <a:off x="2861345" y="5056385"/>
            <a:ext cx="3938587" cy="1369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charset="0"/>
                <a:ea typeface="ＭＳ Ｐゴシック" charset="-128"/>
              </a:defRPr>
            </a:lvl1pPr>
            <a:lvl2pPr eaLnBrk="0" hangingPunct="0">
              <a:defRPr sz="2800" b="1">
                <a:solidFill>
                  <a:schemeClr val="tx1"/>
                </a:solidFill>
                <a:latin typeface="Times New Roman" charset="0"/>
                <a:ea typeface="ＭＳ Ｐゴシック" charset="-128"/>
              </a:defRPr>
            </a:lvl2pPr>
            <a:lvl3pPr marL="1143000" indent="-228600" eaLnBrk="0" hangingPunct="0">
              <a:defRPr sz="2800" b="1">
                <a:solidFill>
                  <a:schemeClr val="tx1"/>
                </a:solidFill>
                <a:latin typeface="Times New Roman" charset="0"/>
                <a:ea typeface="ＭＳ Ｐゴシック" charset="-128"/>
              </a:defRPr>
            </a:lvl3pPr>
            <a:lvl4pPr marL="1600200" indent="-228600" eaLnBrk="0" hangingPunct="0">
              <a:defRPr sz="2800" b="1">
                <a:solidFill>
                  <a:schemeClr val="tx1"/>
                </a:solidFill>
                <a:latin typeface="Times New Roman" charset="0"/>
                <a:ea typeface="ＭＳ Ｐゴシック" charset="-128"/>
              </a:defRPr>
            </a:lvl4pPr>
            <a:lvl5pPr marL="2057400" indent="-228600" eaLnBrk="0" hangingPunct="0">
              <a:defRPr sz="28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8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8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8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800" b="1">
                <a:solidFill>
                  <a:schemeClr val="tx1"/>
                </a:solidFill>
                <a:latin typeface="Times New Roman" charset="0"/>
                <a:ea typeface="ＭＳ Ｐゴシック" charset="-128"/>
              </a:defRPr>
            </a:lvl9pPr>
          </a:lstStyle>
          <a:p>
            <a:pPr lvl="1" eaLnBrk="1" hangingPunct="1"/>
            <a:r>
              <a:rPr lang="en-US" sz="1400" u="sng" dirty="0">
                <a:solidFill>
                  <a:srgbClr val="3399FF"/>
                </a:solidFill>
                <a:latin typeface="Calibri" charset="0"/>
              </a:rPr>
              <a:t>Strategy &amp; </a:t>
            </a:r>
          </a:p>
          <a:p>
            <a:pPr lvl="1" eaLnBrk="1" hangingPunct="1"/>
            <a:r>
              <a:rPr lang="en-US" sz="1400" u="sng" dirty="0">
                <a:solidFill>
                  <a:srgbClr val="3399FF"/>
                </a:solidFill>
                <a:latin typeface="Calibri" charset="0"/>
              </a:rPr>
              <a:t>Communication</a:t>
            </a:r>
            <a:endParaRPr lang="en-US" sz="1600" u="sng" dirty="0">
              <a:solidFill>
                <a:srgbClr val="3399FF"/>
              </a:solidFill>
              <a:latin typeface="Calibri" charset="0"/>
            </a:endParaRPr>
          </a:p>
          <a:p>
            <a:pPr eaLnBrk="1" hangingPunct="1"/>
            <a:endParaRPr lang="nl-BE" sz="500" dirty="0">
              <a:solidFill>
                <a:srgbClr val="3399FF"/>
              </a:solidFill>
              <a:latin typeface="Calibri" charset="0"/>
            </a:endParaRPr>
          </a:p>
          <a:p>
            <a:pPr eaLnBrk="1" hangingPunct="1"/>
            <a:endParaRPr lang="nl-BE" sz="200" dirty="0">
              <a:solidFill>
                <a:srgbClr val="3399FF"/>
              </a:solidFill>
              <a:latin typeface="Calibri" charset="0"/>
            </a:endParaRPr>
          </a:p>
          <a:p>
            <a:pPr eaLnBrk="1" hangingPunct="1"/>
            <a:r>
              <a:rPr lang="nl-BE" sz="1200" dirty="0">
                <a:solidFill>
                  <a:srgbClr val="3399FF"/>
                </a:solidFill>
                <a:latin typeface="Calibri" charset="0"/>
              </a:rPr>
              <a:t>            </a:t>
            </a:r>
            <a:r>
              <a:rPr lang="nl-BE" sz="1200" dirty="0" smtClean="0">
                <a:solidFill>
                  <a:srgbClr val="3399FF"/>
                </a:solidFill>
                <a:latin typeface="Calibri" charset="0"/>
              </a:rPr>
              <a:t>- Organizational Development</a:t>
            </a:r>
            <a:endParaRPr lang="nl-BE" sz="1200" dirty="0">
              <a:solidFill>
                <a:srgbClr val="3399FF"/>
              </a:solidFill>
              <a:latin typeface="Calibri" charset="0"/>
            </a:endParaRPr>
          </a:p>
          <a:p>
            <a:pPr eaLnBrk="1" hangingPunct="1"/>
            <a:r>
              <a:rPr lang="nl-BE" sz="1200" dirty="0" smtClean="0">
                <a:solidFill>
                  <a:srgbClr val="3399FF"/>
                </a:solidFill>
                <a:latin typeface="Calibri" charset="0"/>
              </a:rPr>
              <a:t>            - Employee Communication</a:t>
            </a:r>
          </a:p>
          <a:p>
            <a:pPr eaLnBrk="1" hangingPunct="1"/>
            <a:r>
              <a:rPr lang="nl-BE" sz="1200" dirty="0" smtClean="0">
                <a:solidFill>
                  <a:srgbClr val="3399FF"/>
                </a:solidFill>
                <a:latin typeface="Calibri" charset="0"/>
              </a:rPr>
              <a:t>            - Workforce  Planning </a:t>
            </a:r>
          </a:p>
          <a:p>
            <a:pPr eaLnBrk="1" hangingPunct="1"/>
            <a:r>
              <a:rPr lang="nl-BE" sz="1200" dirty="0" smtClean="0">
                <a:solidFill>
                  <a:srgbClr val="3399FF"/>
                </a:solidFill>
                <a:latin typeface="Calibri" charset="0"/>
              </a:rPr>
              <a:t>            - Enterprise Content Management </a:t>
            </a:r>
          </a:p>
        </p:txBody>
      </p:sp>
      <p:sp>
        <p:nvSpPr>
          <p:cNvPr id="38917" name="Text Box 8"/>
          <p:cNvSpPr txBox="1">
            <a:spLocks noChangeArrowheads="1"/>
          </p:cNvSpPr>
          <p:nvPr/>
        </p:nvSpPr>
        <p:spPr bwMode="auto">
          <a:xfrm>
            <a:off x="4772025" y="1655763"/>
            <a:ext cx="2188741" cy="112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charset="0"/>
                <a:ea typeface="ＭＳ Ｐゴシック" charset="-128"/>
              </a:defRPr>
            </a:lvl1pPr>
            <a:lvl2pPr marL="742950" indent="-285750" eaLnBrk="0" hangingPunct="0">
              <a:defRPr sz="2800" b="1">
                <a:solidFill>
                  <a:schemeClr val="tx1"/>
                </a:solidFill>
                <a:latin typeface="Times New Roman" charset="0"/>
                <a:ea typeface="ＭＳ Ｐゴシック" charset="-128"/>
              </a:defRPr>
            </a:lvl2pPr>
            <a:lvl3pPr marL="1143000" indent="-228600" eaLnBrk="0" hangingPunct="0">
              <a:defRPr sz="2800" b="1">
                <a:solidFill>
                  <a:schemeClr val="tx1"/>
                </a:solidFill>
                <a:latin typeface="Times New Roman" charset="0"/>
                <a:ea typeface="ＭＳ Ｐゴシック" charset="-128"/>
              </a:defRPr>
            </a:lvl3pPr>
            <a:lvl4pPr marL="1600200" indent="-228600" eaLnBrk="0" hangingPunct="0">
              <a:defRPr sz="2800" b="1">
                <a:solidFill>
                  <a:schemeClr val="tx1"/>
                </a:solidFill>
                <a:latin typeface="Times New Roman" charset="0"/>
                <a:ea typeface="ＭＳ Ｐゴシック" charset="-128"/>
              </a:defRPr>
            </a:lvl4pPr>
            <a:lvl5pPr marL="2057400" indent="-228600" eaLnBrk="0" hangingPunct="0">
              <a:defRPr sz="28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8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8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8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800" b="1">
                <a:solidFill>
                  <a:schemeClr val="tx1"/>
                </a:solidFill>
                <a:latin typeface="Times New Roman" charset="0"/>
                <a:ea typeface="ＭＳ Ｐゴシック" charset="-128"/>
              </a:defRPr>
            </a:lvl9pPr>
          </a:lstStyle>
          <a:p>
            <a:pPr eaLnBrk="1" hangingPunct="1"/>
            <a:r>
              <a:rPr lang="en-US" sz="1600" dirty="0">
                <a:solidFill>
                  <a:srgbClr val="D10B3A"/>
                </a:solidFill>
                <a:latin typeface="Calibri" charset="0"/>
              </a:rPr>
              <a:t>  </a:t>
            </a:r>
            <a:r>
              <a:rPr lang="en-US" sz="1400" u="sng" dirty="0">
                <a:solidFill>
                  <a:srgbClr val="D10B3A"/>
                </a:solidFill>
                <a:latin typeface="Calibri" charset="0"/>
              </a:rPr>
              <a:t>Talent Management</a:t>
            </a:r>
            <a:endParaRPr lang="en-US" sz="1600" u="sng" dirty="0">
              <a:solidFill>
                <a:srgbClr val="D10B3A"/>
              </a:solidFill>
              <a:latin typeface="Calibri" charset="0"/>
            </a:endParaRPr>
          </a:p>
          <a:p>
            <a:pPr eaLnBrk="1" hangingPunct="1">
              <a:buFontTx/>
              <a:buChar char="•"/>
            </a:pPr>
            <a:endParaRPr lang="nl-BE" sz="300" dirty="0">
              <a:solidFill>
                <a:srgbClr val="D10B3A"/>
              </a:solidFill>
              <a:latin typeface="Calibri" charset="0"/>
            </a:endParaRPr>
          </a:p>
          <a:p>
            <a:pPr eaLnBrk="1" hangingPunct="1"/>
            <a:r>
              <a:rPr lang="nl-BE" sz="1200" dirty="0">
                <a:solidFill>
                  <a:srgbClr val="D10B3A"/>
                </a:solidFill>
                <a:latin typeface="Calibri" charset="0"/>
              </a:rPr>
              <a:t>   - </a:t>
            </a:r>
            <a:r>
              <a:rPr lang="nl-BE" sz="1200" dirty="0" smtClean="0">
                <a:solidFill>
                  <a:srgbClr val="D10B3A"/>
                </a:solidFill>
                <a:latin typeface="Calibri" charset="0"/>
              </a:rPr>
              <a:t>Learning </a:t>
            </a:r>
          </a:p>
          <a:p>
            <a:pPr eaLnBrk="1" hangingPunct="1"/>
            <a:r>
              <a:rPr lang="nl-BE" sz="1200" dirty="0" smtClean="0">
                <a:solidFill>
                  <a:srgbClr val="D10B3A"/>
                </a:solidFill>
                <a:latin typeface="Calibri" charset="0"/>
              </a:rPr>
              <a:t>   - Performance Management</a:t>
            </a:r>
            <a:endParaRPr lang="nl-BE" sz="1200" dirty="0">
              <a:solidFill>
                <a:srgbClr val="D10B3A"/>
              </a:solidFill>
              <a:latin typeface="Calibri" charset="0"/>
            </a:endParaRPr>
          </a:p>
          <a:p>
            <a:pPr eaLnBrk="1" hangingPunct="1"/>
            <a:r>
              <a:rPr lang="nl-BE" sz="1200" dirty="0">
                <a:solidFill>
                  <a:srgbClr val="D10B3A"/>
                </a:solidFill>
                <a:latin typeface="Calibri" charset="0"/>
              </a:rPr>
              <a:t>   - </a:t>
            </a:r>
            <a:r>
              <a:rPr lang="nl-BE" sz="1200" dirty="0" smtClean="0">
                <a:solidFill>
                  <a:srgbClr val="D10B3A"/>
                </a:solidFill>
                <a:latin typeface="Calibri" charset="0"/>
              </a:rPr>
              <a:t>Succession Planing</a:t>
            </a:r>
            <a:endParaRPr lang="nl-BE" sz="1200" dirty="0">
              <a:solidFill>
                <a:srgbClr val="D10B3A"/>
              </a:solidFill>
              <a:latin typeface="Calibri" charset="0"/>
            </a:endParaRPr>
          </a:p>
          <a:p>
            <a:pPr eaLnBrk="1" hangingPunct="1"/>
            <a:r>
              <a:rPr lang="nl-BE" sz="1200" dirty="0">
                <a:solidFill>
                  <a:srgbClr val="D10B3A"/>
                </a:solidFill>
                <a:latin typeface="Calibri" charset="0"/>
              </a:rPr>
              <a:t>   - </a:t>
            </a:r>
            <a:r>
              <a:rPr lang="nl-BE" sz="1200" dirty="0" smtClean="0">
                <a:solidFill>
                  <a:srgbClr val="D10B3A"/>
                </a:solidFill>
                <a:latin typeface="Calibri" charset="0"/>
              </a:rPr>
              <a:t>Compensation Management</a:t>
            </a:r>
            <a:endParaRPr lang="en-US" sz="1200" dirty="0">
              <a:solidFill>
                <a:srgbClr val="C0C0C0"/>
              </a:solidFill>
              <a:latin typeface="Calibri" charset="0"/>
            </a:endParaRPr>
          </a:p>
        </p:txBody>
      </p:sp>
      <p:sp>
        <p:nvSpPr>
          <p:cNvPr id="38918" name="Text Box 13"/>
          <p:cNvSpPr txBox="1">
            <a:spLocks noChangeArrowheads="1"/>
          </p:cNvSpPr>
          <p:nvPr/>
        </p:nvSpPr>
        <p:spPr bwMode="auto">
          <a:xfrm>
            <a:off x="2527300" y="1090613"/>
            <a:ext cx="1950662"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charset="0"/>
                <a:ea typeface="ＭＳ Ｐゴシック" charset="-128"/>
              </a:defRPr>
            </a:lvl1pPr>
            <a:lvl2pPr eaLnBrk="0" hangingPunct="0">
              <a:defRPr sz="2800" b="1">
                <a:solidFill>
                  <a:schemeClr val="tx1"/>
                </a:solidFill>
                <a:latin typeface="Times New Roman" charset="0"/>
                <a:ea typeface="ＭＳ Ｐゴシック" charset="-128"/>
              </a:defRPr>
            </a:lvl2pPr>
            <a:lvl3pPr marL="1143000" indent="-228600" eaLnBrk="0" hangingPunct="0">
              <a:defRPr sz="2800" b="1">
                <a:solidFill>
                  <a:schemeClr val="tx1"/>
                </a:solidFill>
                <a:latin typeface="Times New Roman" charset="0"/>
                <a:ea typeface="ＭＳ Ｐゴシック" charset="-128"/>
              </a:defRPr>
            </a:lvl3pPr>
            <a:lvl4pPr marL="1600200" indent="-228600" eaLnBrk="0" hangingPunct="0">
              <a:defRPr sz="2800" b="1">
                <a:solidFill>
                  <a:schemeClr val="tx1"/>
                </a:solidFill>
                <a:latin typeface="Times New Roman" charset="0"/>
                <a:ea typeface="ＭＳ Ｐゴシック" charset="-128"/>
              </a:defRPr>
            </a:lvl4pPr>
            <a:lvl5pPr marL="2057400" indent="-228600" eaLnBrk="0" hangingPunct="0">
              <a:defRPr sz="28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8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8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8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800" b="1">
                <a:solidFill>
                  <a:schemeClr val="tx1"/>
                </a:solidFill>
                <a:latin typeface="Times New Roman" charset="0"/>
                <a:ea typeface="ＭＳ Ｐゴシック" charset="-128"/>
              </a:defRPr>
            </a:lvl9pPr>
          </a:lstStyle>
          <a:p>
            <a:pPr eaLnBrk="1" hangingPunct="1"/>
            <a:r>
              <a:rPr lang="en-US" sz="1600" dirty="0">
                <a:solidFill>
                  <a:srgbClr val="859D21"/>
                </a:solidFill>
                <a:latin typeface="Calibri" charset="0"/>
              </a:rPr>
              <a:t> </a:t>
            </a:r>
            <a:r>
              <a:rPr lang="en-US" sz="1400" u="sng" dirty="0">
                <a:solidFill>
                  <a:srgbClr val="859D21"/>
                </a:solidFill>
                <a:latin typeface="Calibri" charset="0"/>
              </a:rPr>
              <a:t>Recruiting &amp; Staffing</a:t>
            </a:r>
            <a:endParaRPr lang="en-US" sz="1600" u="sng" dirty="0">
              <a:solidFill>
                <a:srgbClr val="859D21"/>
              </a:solidFill>
              <a:latin typeface="Calibri" charset="0"/>
            </a:endParaRPr>
          </a:p>
          <a:p>
            <a:pPr lvl="1" eaLnBrk="1" hangingPunct="1">
              <a:buFontTx/>
              <a:buChar char="•"/>
            </a:pPr>
            <a:endParaRPr lang="nl-BE" sz="600" dirty="0">
              <a:solidFill>
                <a:srgbClr val="859D21"/>
              </a:solidFill>
              <a:latin typeface="Calibri" charset="0"/>
            </a:endParaRPr>
          </a:p>
          <a:p>
            <a:pPr eaLnBrk="1" hangingPunct="1"/>
            <a:r>
              <a:rPr lang="nl-BE" sz="1200" dirty="0">
                <a:solidFill>
                  <a:srgbClr val="859D21"/>
                </a:solidFill>
                <a:latin typeface="Calibri" charset="0"/>
              </a:rPr>
              <a:t>  - </a:t>
            </a:r>
            <a:r>
              <a:rPr lang="nl-BE" sz="1200" dirty="0" smtClean="0">
                <a:solidFill>
                  <a:srgbClr val="859D21"/>
                </a:solidFill>
                <a:latin typeface="Calibri" charset="0"/>
              </a:rPr>
              <a:t>Requisition Management</a:t>
            </a:r>
            <a:endParaRPr lang="nl-BE" sz="1200" dirty="0">
              <a:solidFill>
                <a:srgbClr val="859D21"/>
              </a:solidFill>
              <a:latin typeface="Calibri" charset="0"/>
            </a:endParaRPr>
          </a:p>
          <a:p>
            <a:pPr eaLnBrk="1" hangingPunct="1"/>
            <a:r>
              <a:rPr lang="nl-BE" sz="1200" dirty="0">
                <a:solidFill>
                  <a:srgbClr val="859D21"/>
                </a:solidFill>
                <a:latin typeface="Calibri" charset="0"/>
              </a:rPr>
              <a:t>  - </a:t>
            </a:r>
            <a:r>
              <a:rPr lang="nl-BE" sz="1200" dirty="0" smtClean="0">
                <a:solidFill>
                  <a:srgbClr val="859D21"/>
                </a:solidFill>
                <a:latin typeface="Calibri" charset="0"/>
              </a:rPr>
              <a:t>Candidate Management</a:t>
            </a:r>
            <a:endParaRPr lang="nl-BE" sz="1200" dirty="0">
              <a:solidFill>
                <a:srgbClr val="859D21"/>
              </a:solidFill>
              <a:latin typeface="Calibri" charset="0"/>
            </a:endParaRPr>
          </a:p>
          <a:p>
            <a:pPr eaLnBrk="1" hangingPunct="1"/>
            <a:r>
              <a:rPr lang="nl-BE" sz="1200" dirty="0">
                <a:solidFill>
                  <a:srgbClr val="859D21"/>
                </a:solidFill>
                <a:latin typeface="Calibri" charset="0"/>
              </a:rPr>
              <a:t>  - </a:t>
            </a:r>
            <a:r>
              <a:rPr lang="nl-BE" sz="1200" dirty="0" smtClean="0">
                <a:solidFill>
                  <a:srgbClr val="859D21"/>
                </a:solidFill>
                <a:latin typeface="Calibri" charset="0"/>
              </a:rPr>
              <a:t>Candidate Selection</a:t>
            </a:r>
            <a:endParaRPr lang="nl-BE" sz="1200" dirty="0">
              <a:solidFill>
                <a:srgbClr val="859D21"/>
              </a:solidFill>
              <a:latin typeface="Calibri" charset="0"/>
            </a:endParaRPr>
          </a:p>
          <a:p>
            <a:pPr eaLnBrk="1" hangingPunct="1"/>
            <a:r>
              <a:rPr lang="nl-BE" sz="1200" dirty="0">
                <a:solidFill>
                  <a:srgbClr val="859D21"/>
                </a:solidFill>
                <a:latin typeface="Calibri" charset="0"/>
              </a:rPr>
              <a:t>  - </a:t>
            </a:r>
            <a:r>
              <a:rPr lang="nl-BE" sz="1200" dirty="0" smtClean="0">
                <a:solidFill>
                  <a:srgbClr val="859D21"/>
                </a:solidFill>
                <a:latin typeface="Calibri" charset="0"/>
              </a:rPr>
              <a:t>Contract Management</a:t>
            </a:r>
          </a:p>
          <a:p>
            <a:pPr eaLnBrk="1" hangingPunct="1"/>
            <a:r>
              <a:rPr lang="nl-BE" sz="1200" dirty="0" smtClean="0">
                <a:solidFill>
                  <a:srgbClr val="859D21"/>
                </a:solidFill>
                <a:latin typeface="Calibri" charset="0"/>
              </a:rPr>
              <a:t>  - Contract Management</a:t>
            </a:r>
            <a:endParaRPr lang="en-US" sz="1200" dirty="0">
              <a:solidFill>
                <a:srgbClr val="859D21"/>
              </a:solidFill>
              <a:latin typeface="Calibri" charset="0"/>
            </a:endParaRPr>
          </a:p>
          <a:p>
            <a:pPr eaLnBrk="1" hangingPunct="1"/>
            <a:endParaRPr lang="en-US" sz="1600" dirty="0">
              <a:solidFill>
                <a:srgbClr val="C0C0C0"/>
              </a:solidFill>
              <a:latin typeface="Calibri" charset="0"/>
            </a:endParaRPr>
          </a:p>
        </p:txBody>
      </p:sp>
      <p:sp>
        <p:nvSpPr>
          <p:cNvPr id="38919" name="Rectangle 28"/>
          <p:cNvSpPr>
            <a:spLocks noChangeArrowheads="1"/>
          </p:cNvSpPr>
          <p:nvPr/>
        </p:nvSpPr>
        <p:spPr bwMode="auto">
          <a:xfrm>
            <a:off x="173038" y="195263"/>
            <a:ext cx="3821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b="0" dirty="0">
                <a:solidFill>
                  <a:srgbClr val="500165"/>
                </a:solidFill>
                <a:latin typeface="Calibri" charset="0"/>
              </a:rPr>
              <a:t>eu</a:t>
            </a:r>
            <a:r>
              <a:rPr lang="en-US" sz="2000" b="0" dirty="0">
                <a:solidFill>
                  <a:srgbClr val="CC0000"/>
                </a:solidFill>
                <a:latin typeface="Calibri" charset="0"/>
              </a:rPr>
              <a:t>HR</a:t>
            </a:r>
            <a:r>
              <a:rPr lang="en-US" sz="2000" b="0" dirty="0">
                <a:solidFill>
                  <a:srgbClr val="500165"/>
                </a:solidFill>
                <a:latin typeface="Calibri" charset="0"/>
              </a:rPr>
              <a:t>eka, Full HR process Coverage</a:t>
            </a:r>
          </a:p>
        </p:txBody>
      </p:sp>
      <p:pic>
        <p:nvPicPr>
          <p:cNvPr id="38920" name="Picture 3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1775" y="4732338"/>
            <a:ext cx="666750"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Picture 3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0625" y="776288"/>
            <a:ext cx="5032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37"/>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71663" y="1771650"/>
            <a:ext cx="6524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6" name="Text Box 8"/>
          <p:cNvSpPr txBox="1">
            <a:spLocks noChangeArrowheads="1"/>
          </p:cNvSpPr>
          <p:nvPr/>
        </p:nvSpPr>
        <p:spPr bwMode="auto">
          <a:xfrm>
            <a:off x="1418231" y="3152844"/>
            <a:ext cx="2107025"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charset="0"/>
                <a:ea typeface="ＭＳ Ｐゴシック" charset="-128"/>
              </a:defRPr>
            </a:lvl1pPr>
            <a:lvl2pPr marL="742950" indent="-285750" eaLnBrk="0" hangingPunct="0">
              <a:defRPr sz="2800" b="1">
                <a:solidFill>
                  <a:schemeClr val="tx1"/>
                </a:solidFill>
                <a:latin typeface="Times New Roman" charset="0"/>
                <a:ea typeface="ＭＳ Ｐゴシック" charset="-128"/>
              </a:defRPr>
            </a:lvl2pPr>
            <a:lvl3pPr marL="1143000" indent="-228600" eaLnBrk="0" hangingPunct="0">
              <a:defRPr sz="2800" b="1">
                <a:solidFill>
                  <a:schemeClr val="tx1"/>
                </a:solidFill>
                <a:latin typeface="Times New Roman" charset="0"/>
                <a:ea typeface="ＭＳ Ｐゴシック" charset="-128"/>
              </a:defRPr>
            </a:lvl3pPr>
            <a:lvl4pPr marL="1600200" indent="-228600" eaLnBrk="0" hangingPunct="0">
              <a:defRPr sz="2800" b="1">
                <a:solidFill>
                  <a:schemeClr val="tx1"/>
                </a:solidFill>
                <a:latin typeface="Times New Roman" charset="0"/>
                <a:ea typeface="ＭＳ Ｐゴシック" charset="-128"/>
              </a:defRPr>
            </a:lvl4pPr>
            <a:lvl5pPr marL="2057400" indent="-228600" eaLnBrk="0" hangingPunct="0">
              <a:defRPr sz="2800" b="1">
                <a:solidFill>
                  <a:schemeClr val="tx1"/>
                </a:solidFill>
                <a:latin typeface="Times New Roman" charset="0"/>
                <a:ea typeface="ＭＳ Ｐゴシック" charset="-128"/>
              </a:defRPr>
            </a:lvl5pPr>
            <a:lvl6pPr marL="2514600" indent="-228600" eaLnBrk="0" fontAlgn="base" hangingPunct="0">
              <a:spcBef>
                <a:spcPct val="0"/>
              </a:spcBef>
              <a:spcAft>
                <a:spcPct val="0"/>
              </a:spcAft>
              <a:defRPr sz="2800" b="1">
                <a:solidFill>
                  <a:schemeClr val="tx1"/>
                </a:solidFill>
                <a:latin typeface="Times New Roman" charset="0"/>
                <a:ea typeface="ＭＳ Ｐゴシック" charset="-128"/>
              </a:defRPr>
            </a:lvl6pPr>
            <a:lvl7pPr marL="2971800" indent="-228600" eaLnBrk="0" fontAlgn="base" hangingPunct="0">
              <a:spcBef>
                <a:spcPct val="0"/>
              </a:spcBef>
              <a:spcAft>
                <a:spcPct val="0"/>
              </a:spcAft>
              <a:defRPr sz="2800" b="1">
                <a:solidFill>
                  <a:schemeClr val="tx1"/>
                </a:solidFill>
                <a:latin typeface="Times New Roman" charset="0"/>
                <a:ea typeface="ＭＳ Ｐゴシック" charset="-128"/>
              </a:defRPr>
            </a:lvl7pPr>
            <a:lvl8pPr marL="3429000" indent="-228600" eaLnBrk="0" fontAlgn="base" hangingPunct="0">
              <a:spcBef>
                <a:spcPct val="0"/>
              </a:spcBef>
              <a:spcAft>
                <a:spcPct val="0"/>
              </a:spcAft>
              <a:defRPr sz="2800" b="1">
                <a:solidFill>
                  <a:schemeClr val="tx1"/>
                </a:solidFill>
                <a:latin typeface="Times New Roman" charset="0"/>
                <a:ea typeface="ＭＳ Ｐゴシック" charset="-128"/>
              </a:defRPr>
            </a:lvl8pPr>
            <a:lvl9pPr marL="3886200" indent="-228600" eaLnBrk="0" fontAlgn="base" hangingPunct="0">
              <a:spcBef>
                <a:spcPct val="0"/>
              </a:spcBef>
              <a:spcAft>
                <a:spcPct val="0"/>
              </a:spcAft>
              <a:defRPr sz="2800" b="1">
                <a:solidFill>
                  <a:schemeClr val="tx1"/>
                </a:solidFill>
                <a:latin typeface="Times New Roman" charset="0"/>
                <a:ea typeface="ＭＳ Ｐゴシック" charset="-128"/>
              </a:defRPr>
            </a:lvl9pPr>
          </a:lstStyle>
          <a:p>
            <a:pPr eaLnBrk="1" hangingPunct="1"/>
            <a:r>
              <a:rPr lang="en-US" sz="1600" dirty="0">
                <a:solidFill>
                  <a:srgbClr val="666666"/>
                </a:solidFill>
                <a:latin typeface="Calibri" charset="0"/>
              </a:rPr>
              <a:t>  </a:t>
            </a:r>
            <a:r>
              <a:rPr lang="en-US" sz="1400" u="sng" dirty="0" smtClean="0">
                <a:solidFill>
                  <a:srgbClr val="666666"/>
                </a:solidFill>
                <a:latin typeface="Calibri" charset="0"/>
              </a:rPr>
              <a:t>Analytics &amp; Reporting</a:t>
            </a:r>
            <a:endParaRPr lang="en-US" sz="1400" u="sng" dirty="0">
              <a:solidFill>
                <a:srgbClr val="666666"/>
              </a:solidFill>
              <a:latin typeface="Calibri" charset="0"/>
            </a:endParaRPr>
          </a:p>
          <a:p>
            <a:pPr eaLnBrk="1" hangingPunct="1"/>
            <a:endParaRPr lang="en-US" sz="1400" u="sng" dirty="0">
              <a:solidFill>
                <a:srgbClr val="666666"/>
              </a:solidFill>
              <a:latin typeface="Calibri" charset="0"/>
            </a:endParaRPr>
          </a:p>
          <a:p>
            <a:pPr algn="l" eaLnBrk="1" hangingPunct="1"/>
            <a:r>
              <a:rPr lang="en-US" sz="1200" dirty="0" smtClean="0">
                <a:solidFill>
                  <a:srgbClr val="666666"/>
                </a:solidFill>
                <a:latin typeface="Calibri" charset="0"/>
              </a:rPr>
              <a:t> - KPI’s</a:t>
            </a:r>
            <a:endParaRPr lang="en-US" sz="1200" u="sng" dirty="0" smtClean="0">
              <a:solidFill>
                <a:srgbClr val="666666"/>
              </a:solidFill>
              <a:latin typeface="Calibri" charset="0"/>
            </a:endParaRPr>
          </a:p>
          <a:p>
            <a:pPr algn="l" eaLnBrk="1" hangingPunct="1"/>
            <a:r>
              <a:rPr lang="en-US" sz="1200" dirty="0" smtClean="0">
                <a:solidFill>
                  <a:srgbClr val="666666"/>
                </a:solidFill>
                <a:latin typeface="Calibri" charset="0"/>
              </a:rPr>
              <a:t> - Operational Reporting</a:t>
            </a:r>
          </a:p>
          <a:p>
            <a:pPr algn="l" eaLnBrk="1" hangingPunct="1"/>
            <a:r>
              <a:rPr lang="en-US" sz="1200" dirty="0">
                <a:solidFill>
                  <a:srgbClr val="666666"/>
                </a:solidFill>
                <a:latin typeface="Calibri" charset="0"/>
              </a:rPr>
              <a:t> </a:t>
            </a:r>
            <a:r>
              <a:rPr lang="en-US" sz="1200" dirty="0" smtClean="0">
                <a:solidFill>
                  <a:srgbClr val="666666"/>
                </a:solidFill>
                <a:latin typeface="Calibri" charset="0"/>
              </a:rPr>
              <a:t> - Ad-Hoc Queries</a:t>
            </a:r>
          </a:p>
          <a:p>
            <a:pPr algn="l" eaLnBrk="1" hangingPunct="1"/>
            <a:r>
              <a:rPr lang="en-US" sz="1200" dirty="0" smtClean="0">
                <a:solidFill>
                  <a:srgbClr val="666666"/>
                </a:solidFill>
                <a:latin typeface="Calibri" charset="0"/>
              </a:rPr>
              <a:t>  - Service Center Management</a:t>
            </a:r>
          </a:p>
          <a:p>
            <a:pPr algn="l" eaLnBrk="1" hangingPunct="1"/>
            <a:endParaRPr lang="nl-BE" sz="300" dirty="0">
              <a:solidFill>
                <a:srgbClr val="666666"/>
              </a:solidFill>
              <a:latin typeface="Calibri" charset="0"/>
            </a:endParaRPr>
          </a:p>
          <a:p>
            <a:pPr eaLnBrk="1" hangingPunct="1"/>
            <a:r>
              <a:rPr lang="nl-BE" sz="1200" dirty="0">
                <a:solidFill>
                  <a:srgbClr val="666666"/>
                </a:solidFill>
                <a:latin typeface="Calibri" charset="0"/>
              </a:rPr>
              <a:t> </a:t>
            </a:r>
            <a:endParaRPr lang="en-US" sz="1200" dirty="0">
              <a:solidFill>
                <a:srgbClr val="666666"/>
              </a:solidFill>
              <a:latin typeface="Calibri" charset="0"/>
            </a:endParaRPr>
          </a:p>
        </p:txBody>
      </p:sp>
      <p:pic>
        <p:nvPicPr>
          <p:cNvPr id="38927" name="Picture 83"/>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99250" y="3200400"/>
            <a:ext cx="7651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6" descr="Analytical-Insight_48pxl.png"/>
          <p:cNvPicPr>
            <a:picLocks noChangeAspect="1"/>
          </p:cNvPicPr>
          <p:nvPr/>
        </p:nvPicPr>
        <p:blipFill>
          <a:blip r:embed="rId8" cstate="print"/>
          <a:srcRect/>
          <a:stretch>
            <a:fillRect/>
          </a:stretch>
        </p:blipFill>
        <p:spPr bwMode="auto">
          <a:xfrm>
            <a:off x="2341558" y="2823406"/>
            <a:ext cx="470119" cy="328864"/>
          </a:xfrm>
          <a:prstGeom prst="rect">
            <a:avLst/>
          </a:prstGeom>
          <a:noFill/>
          <a:ln w="9525">
            <a:noFill/>
            <a:miter lim="800000"/>
            <a:headEnd/>
            <a:tailEnd/>
          </a:ln>
        </p:spPr>
      </p:pic>
      <p:pic>
        <p:nvPicPr>
          <p:cNvPr id="17" name="Picture 16"/>
          <p:cNvPicPr>
            <a:picLocks noChangeAspect="1"/>
          </p:cNvPicPr>
          <p:nvPr/>
        </p:nvPicPr>
        <p:blipFill>
          <a:blip r:embed="rId9" cstate="screen">
            <a:lum bright="-25000" contrast="38000"/>
          </a:blip>
          <a:srcRect/>
          <a:stretch>
            <a:fillRect/>
          </a:stretch>
        </p:blipFill>
        <p:spPr>
          <a:xfrm>
            <a:off x="3999753" y="2804096"/>
            <a:ext cx="408992" cy="540859"/>
          </a:xfrm>
          <a:prstGeom prst="rect">
            <a:avLst/>
          </a:prstGeom>
          <a:effectLst>
            <a:reflection blurRad="6350" stA="52000" endA="300" endPos="35000" dir="5400000" sy="-100000" algn="bl" rotWithShape="0"/>
          </a:effectLst>
        </p:spPr>
      </p:pic>
      <p:sp>
        <p:nvSpPr>
          <p:cNvPr id="19" name="Text Placeholder 40"/>
          <p:cNvSpPr>
            <a:spLocks noGrp="1"/>
          </p:cNvSpPr>
          <p:nvPr>
            <p:ph type="body" sz="quarter" idx="10"/>
          </p:nvPr>
        </p:nvSpPr>
        <p:spPr>
          <a:xfrm>
            <a:off x="6280150" y="112713"/>
            <a:ext cx="2863850" cy="438150"/>
          </a:xfrm>
        </p:spPr>
        <p:txBody>
          <a:bodyPr/>
          <a:lstStyle/>
          <a:p>
            <a:pPr eaLnBrk="1" hangingPunct="1">
              <a:defRPr/>
            </a:pPr>
            <a:r>
              <a:rPr lang="en-US" dirty="0">
                <a:ea typeface="ＭＳ Ｐゴシック" pitchFamily="-65" charset="-128"/>
              </a:rPr>
              <a:t>Process Coverage</a:t>
            </a:r>
          </a:p>
        </p:txBody>
      </p:sp>
    </p:spTree>
    <p:extLst>
      <p:ext uri="{BB962C8B-B14F-4D97-AF65-F5344CB8AC3E}">
        <p14:creationId xmlns:p14="http://schemas.microsoft.com/office/powerpoint/2010/main" val="1121987632"/>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6"/>
          <p:cNvPicPr>
            <a:picLocks noChangeAspect="1" noChangeArrowheads="1"/>
          </p:cNvPicPr>
          <p:nvPr/>
        </p:nvPicPr>
        <p:blipFill>
          <a:blip r:embed="rId3" cstate="print"/>
          <a:srcRect/>
          <a:stretch>
            <a:fillRect/>
          </a:stretch>
        </p:blipFill>
        <p:spPr bwMode="auto">
          <a:xfrm>
            <a:off x="628650" y="1025525"/>
            <a:ext cx="7751763" cy="4983163"/>
          </a:xfrm>
          <a:prstGeom prst="rect">
            <a:avLst/>
          </a:prstGeom>
          <a:noFill/>
          <a:ln w="9525">
            <a:noFill/>
            <a:miter lim="800000"/>
            <a:headEnd/>
            <a:tailEnd/>
          </a:ln>
        </p:spPr>
      </p:pic>
      <p:sp>
        <p:nvSpPr>
          <p:cNvPr id="3" name="Text Placeholder 40"/>
          <p:cNvSpPr>
            <a:spLocks noGrp="1"/>
          </p:cNvSpPr>
          <p:nvPr>
            <p:ph type="body" sz="quarter" idx="10"/>
          </p:nvPr>
        </p:nvSpPr>
        <p:spPr>
          <a:xfrm>
            <a:off x="6280150" y="112713"/>
            <a:ext cx="2863850" cy="438150"/>
          </a:xfrm>
        </p:spPr>
        <p:txBody>
          <a:bodyPr/>
          <a:lstStyle/>
          <a:p>
            <a:pPr eaLnBrk="1" hangingPunct="1">
              <a:defRPr/>
            </a:pPr>
            <a:r>
              <a:rPr lang="en-US" dirty="0">
                <a:ea typeface="ＭＳ Ｐゴシック" pitchFamily="-65" charset="-128"/>
              </a:rPr>
              <a:t>Process Coverage</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7848600" y="6453188"/>
            <a:ext cx="1255713" cy="422275"/>
          </a:xfrm>
          <a:prstGeom prst="rect">
            <a:avLst/>
          </a:prstGeom>
          <a:solidFill>
            <a:schemeClr val="bg1"/>
          </a:solidFill>
          <a:ln w="9525">
            <a:noFill/>
            <a:miter lim="800000"/>
            <a:headEnd/>
            <a:tailEnd/>
          </a:ln>
        </p:spPr>
        <p:txBody>
          <a:bodyPr wrap="none" anchor="ctr"/>
          <a:lstStyle/>
          <a:p>
            <a:endParaRPr lang="nl-BE"/>
          </a:p>
        </p:txBody>
      </p:sp>
      <p:sp>
        <p:nvSpPr>
          <p:cNvPr id="40963" name="Rectangle 3"/>
          <p:cNvSpPr>
            <a:spLocks noChangeArrowheads="1"/>
          </p:cNvSpPr>
          <p:nvPr/>
        </p:nvSpPr>
        <p:spPr bwMode="auto">
          <a:xfrm>
            <a:off x="0" y="6067425"/>
            <a:ext cx="2200275" cy="784225"/>
          </a:xfrm>
          <a:prstGeom prst="rect">
            <a:avLst/>
          </a:prstGeom>
          <a:solidFill>
            <a:schemeClr val="bg1"/>
          </a:solidFill>
          <a:ln w="9525">
            <a:noFill/>
            <a:miter lim="800000"/>
            <a:headEnd/>
            <a:tailEnd/>
          </a:ln>
        </p:spPr>
        <p:txBody>
          <a:bodyPr wrap="none" anchor="ctr"/>
          <a:lstStyle/>
          <a:p>
            <a:endParaRPr lang="nl-BE"/>
          </a:p>
        </p:txBody>
      </p:sp>
      <p:sp>
        <p:nvSpPr>
          <p:cNvPr id="40964" name="Text Box 4"/>
          <p:cNvSpPr txBox="1">
            <a:spLocks noChangeArrowheads="1"/>
          </p:cNvSpPr>
          <p:nvPr/>
        </p:nvSpPr>
        <p:spPr bwMode="auto">
          <a:xfrm>
            <a:off x="1103313" y="1257300"/>
            <a:ext cx="3598862" cy="2062163"/>
          </a:xfrm>
          <a:prstGeom prst="rect">
            <a:avLst/>
          </a:prstGeom>
          <a:noFill/>
          <a:ln w="9525">
            <a:noFill/>
            <a:miter lim="800000"/>
            <a:headEnd/>
            <a:tailEnd/>
          </a:ln>
        </p:spPr>
        <p:txBody>
          <a:bodyPr>
            <a:spAutoFit/>
          </a:bodyPr>
          <a:lstStyle/>
          <a:p>
            <a:r>
              <a:rPr lang="en-US" sz="1600" b="0">
                <a:solidFill>
                  <a:srgbClr val="500165"/>
                </a:solidFill>
                <a:latin typeface="Calibri" charset="0"/>
              </a:rPr>
              <a:t> Organizational Management</a:t>
            </a:r>
          </a:p>
          <a:p>
            <a:pPr lvl="1">
              <a:buFontTx/>
              <a:buChar char="•"/>
            </a:pPr>
            <a:r>
              <a:rPr lang="en-US" sz="1200" b="0">
                <a:solidFill>
                  <a:srgbClr val="500165"/>
                </a:solidFill>
                <a:latin typeface="Calibri" charset="0"/>
              </a:rPr>
              <a:t> manage organizational structure</a:t>
            </a:r>
          </a:p>
          <a:p>
            <a:pPr lvl="1">
              <a:buFontTx/>
              <a:buChar char="•"/>
            </a:pPr>
            <a:r>
              <a:rPr lang="en-US" sz="1200" b="0">
                <a:solidFill>
                  <a:srgbClr val="500165"/>
                </a:solidFill>
                <a:latin typeface="Calibri" charset="0"/>
              </a:rPr>
              <a:t> manage positions</a:t>
            </a:r>
          </a:p>
          <a:p>
            <a:pPr lvl="1">
              <a:buFontTx/>
              <a:buChar char="•"/>
            </a:pPr>
            <a:r>
              <a:rPr lang="en-US" sz="1200" b="0">
                <a:solidFill>
                  <a:srgbClr val="500165"/>
                </a:solidFill>
                <a:latin typeface="Calibri" charset="0"/>
              </a:rPr>
              <a:t> manage jobs/job families</a:t>
            </a:r>
          </a:p>
          <a:p>
            <a:pPr lvl="1">
              <a:buFontTx/>
              <a:buChar char="•"/>
            </a:pPr>
            <a:r>
              <a:rPr lang="en-US" sz="1200" b="0">
                <a:solidFill>
                  <a:srgbClr val="500165"/>
                </a:solidFill>
                <a:latin typeface="Calibri" charset="0"/>
              </a:rPr>
              <a:t> manage job requirements</a:t>
            </a:r>
          </a:p>
          <a:p>
            <a:pPr lvl="1">
              <a:buFontTx/>
              <a:buChar char="•"/>
            </a:pPr>
            <a:r>
              <a:rPr lang="en-US" sz="1200" b="0">
                <a:solidFill>
                  <a:srgbClr val="500165"/>
                </a:solidFill>
                <a:latin typeface="Calibri" charset="0"/>
              </a:rPr>
              <a:t> manage Cost Center assignments</a:t>
            </a:r>
          </a:p>
          <a:p>
            <a:pPr lvl="1">
              <a:buFontTx/>
              <a:buChar char="•"/>
            </a:pPr>
            <a:r>
              <a:rPr lang="en-US" sz="1200" b="0">
                <a:solidFill>
                  <a:srgbClr val="500165"/>
                </a:solidFill>
                <a:latin typeface="Calibri" charset="0"/>
              </a:rPr>
              <a:t> manage chief positions</a:t>
            </a:r>
          </a:p>
          <a:p>
            <a:pPr lvl="1">
              <a:buFontTx/>
              <a:buChar char="•"/>
            </a:pPr>
            <a:r>
              <a:rPr lang="en-US" sz="1200" b="0">
                <a:solidFill>
                  <a:srgbClr val="500165"/>
                </a:solidFill>
                <a:latin typeface="Calibri" charset="0"/>
              </a:rPr>
              <a:t> manage matrix structures</a:t>
            </a:r>
          </a:p>
          <a:p>
            <a:pPr lvl="1">
              <a:buFontTx/>
              <a:buChar char="•"/>
            </a:pPr>
            <a:r>
              <a:rPr lang="nl-BE" sz="1200" b="0">
                <a:solidFill>
                  <a:srgbClr val="500165"/>
                </a:solidFill>
                <a:latin typeface="Calibri" charset="0"/>
              </a:rPr>
              <a:t> Who is Who</a:t>
            </a:r>
            <a:endParaRPr lang="en-US" sz="1200" b="0">
              <a:solidFill>
                <a:srgbClr val="500165"/>
              </a:solidFill>
              <a:latin typeface="Calibri" charset="0"/>
            </a:endParaRPr>
          </a:p>
          <a:p>
            <a:r>
              <a:rPr lang="en-US" sz="1600" b="0">
                <a:solidFill>
                  <a:srgbClr val="500165"/>
                </a:solidFill>
                <a:latin typeface="Calibri" charset="0"/>
              </a:rPr>
              <a:t> </a:t>
            </a:r>
            <a:endParaRPr lang="en-US" sz="1200" b="0">
              <a:solidFill>
                <a:srgbClr val="500165"/>
              </a:solidFill>
              <a:latin typeface="Calibri" charset="0"/>
            </a:endParaRPr>
          </a:p>
        </p:txBody>
      </p:sp>
      <p:sp>
        <p:nvSpPr>
          <p:cNvPr id="40965" name="Text Box 5"/>
          <p:cNvSpPr txBox="1">
            <a:spLocks noChangeArrowheads="1"/>
          </p:cNvSpPr>
          <p:nvPr/>
        </p:nvSpPr>
        <p:spPr bwMode="auto">
          <a:xfrm>
            <a:off x="627063" y="180975"/>
            <a:ext cx="2973387" cy="396875"/>
          </a:xfrm>
          <a:prstGeom prst="rect">
            <a:avLst/>
          </a:prstGeom>
          <a:noFill/>
          <a:ln w="9525">
            <a:noFill/>
            <a:miter lim="800000"/>
            <a:headEnd/>
            <a:tailEnd/>
          </a:ln>
        </p:spPr>
        <p:txBody>
          <a:bodyPr wrap="none">
            <a:spAutoFit/>
          </a:bodyPr>
          <a:lstStyle/>
          <a:p>
            <a:r>
              <a:rPr lang="en-US" sz="2000" b="0">
                <a:solidFill>
                  <a:srgbClr val="500165"/>
                </a:solidFill>
                <a:latin typeface="Calibri" charset="0"/>
              </a:rPr>
              <a:t>Strategy &amp; Communication</a:t>
            </a:r>
          </a:p>
        </p:txBody>
      </p:sp>
      <p:pic>
        <p:nvPicPr>
          <p:cNvPr id="40966" name="Picture 8"/>
          <p:cNvPicPr>
            <a:picLocks noChangeAspect="1" noChangeArrowheads="1"/>
          </p:cNvPicPr>
          <p:nvPr/>
        </p:nvPicPr>
        <p:blipFill>
          <a:blip r:embed="rId3" cstate="print"/>
          <a:srcRect/>
          <a:stretch>
            <a:fillRect/>
          </a:stretch>
        </p:blipFill>
        <p:spPr bwMode="auto">
          <a:xfrm>
            <a:off x="101600" y="88900"/>
            <a:ext cx="585788" cy="641350"/>
          </a:xfrm>
          <a:prstGeom prst="rect">
            <a:avLst/>
          </a:prstGeom>
          <a:noFill/>
          <a:ln w="9525">
            <a:noFill/>
            <a:miter lim="800000"/>
            <a:headEnd/>
            <a:tailEnd/>
          </a:ln>
        </p:spPr>
      </p:pic>
      <p:pic>
        <p:nvPicPr>
          <p:cNvPr id="40967" name="Picture 17"/>
          <p:cNvPicPr>
            <a:picLocks noChangeAspect="1" noChangeArrowheads="1"/>
          </p:cNvPicPr>
          <p:nvPr/>
        </p:nvPicPr>
        <p:blipFill>
          <a:blip r:embed="rId4" cstate="print"/>
          <a:srcRect/>
          <a:stretch>
            <a:fillRect/>
          </a:stretch>
        </p:blipFill>
        <p:spPr bwMode="auto">
          <a:xfrm>
            <a:off x="347663" y="1185863"/>
            <a:ext cx="730250" cy="709612"/>
          </a:xfrm>
          <a:prstGeom prst="rect">
            <a:avLst/>
          </a:prstGeom>
          <a:noFill/>
          <a:ln w="9525">
            <a:noFill/>
            <a:miter lim="800000"/>
            <a:headEnd/>
            <a:tailEnd/>
          </a:ln>
        </p:spPr>
      </p:pic>
      <p:sp>
        <p:nvSpPr>
          <p:cNvPr id="77832" name="Text Placeholder 35"/>
          <p:cNvSpPr>
            <a:spLocks noGrp="1"/>
          </p:cNvSpPr>
          <p:nvPr>
            <p:ph type="body" sz="quarter" idx="10"/>
          </p:nvPr>
        </p:nvSpPr>
        <p:spPr>
          <a:xfrm>
            <a:off x="6280150" y="112713"/>
            <a:ext cx="2863850" cy="438150"/>
          </a:xfrm>
        </p:spPr>
        <p:txBody>
          <a:bodyPr/>
          <a:lstStyle/>
          <a:p>
            <a:pPr eaLnBrk="1" hangingPunct="1">
              <a:defRPr/>
            </a:pPr>
            <a:r>
              <a:rPr lang="fr-BE">
                <a:ea typeface="ＭＳ Ｐゴシック" charset="-128"/>
              </a:rPr>
              <a:t>Functionalities</a:t>
            </a:r>
            <a:endParaRPr>
              <a:ea typeface="ＭＳ Ｐゴシック" charset="-128"/>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7"/>
          <p:cNvPicPr>
            <a:picLocks noChangeAspect="1" noChangeArrowheads="1"/>
          </p:cNvPicPr>
          <p:nvPr/>
        </p:nvPicPr>
        <p:blipFill>
          <a:blip r:embed="rId3" cstate="print"/>
          <a:srcRect/>
          <a:stretch>
            <a:fillRect/>
          </a:stretch>
        </p:blipFill>
        <p:spPr bwMode="auto">
          <a:xfrm>
            <a:off x="1635125" y="647700"/>
            <a:ext cx="4173538" cy="2922588"/>
          </a:xfrm>
          <a:prstGeom prst="rect">
            <a:avLst/>
          </a:prstGeom>
          <a:noFill/>
          <a:ln w="9525">
            <a:solidFill>
              <a:srgbClr val="000000"/>
            </a:solidFill>
            <a:miter lim="800000"/>
            <a:headEnd/>
            <a:tailEnd/>
          </a:ln>
        </p:spPr>
      </p:pic>
      <p:pic>
        <p:nvPicPr>
          <p:cNvPr id="41987" name="Picture 8"/>
          <p:cNvPicPr>
            <a:picLocks noChangeAspect="1" noChangeArrowheads="1"/>
          </p:cNvPicPr>
          <p:nvPr/>
        </p:nvPicPr>
        <p:blipFill>
          <a:blip r:embed="rId4" cstate="print"/>
          <a:srcRect/>
          <a:stretch>
            <a:fillRect/>
          </a:stretch>
        </p:blipFill>
        <p:spPr bwMode="auto">
          <a:xfrm>
            <a:off x="4454525" y="2809875"/>
            <a:ext cx="4479925" cy="3143250"/>
          </a:xfrm>
          <a:prstGeom prst="rect">
            <a:avLst/>
          </a:prstGeom>
          <a:noFill/>
          <a:ln w="9525">
            <a:solidFill>
              <a:srgbClr val="000000"/>
            </a:solidFill>
            <a:miter lim="800000"/>
            <a:headEnd/>
            <a:tailEnd/>
          </a:ln>
        </p:spPr>
      </p:pic>
      <p:pic>
        <p:nvPicPr>
          <p:cNvPr id="41988" name="Picture 9"/>
          <p:cNvPicPr>
            <a:picLocks noChangeAspect="1" noChangeArrowheads="1"/>
          </p:cNvPicPr>
          <p:nvPr/>
        </p:nvPicPr>
        <p:blipFill>
          <a:blip r:embed="rId5" cstate="print"/>
          <a:srcRect/>
          <a:stretch>
            <a:fillRect/>
          </a:stretch>
        </p:blipFill>
        <p:spPr bwMode="auto">
          <a:xfrm>
            <a:off x="266700" y="3795713"/>
            <a:ext cx="4364038" cy="2795587"/>
          </a:xfrm>
          <a:prstGeom prst="rect">
            <a:avLst/>
          </a:prstGeom>
          <a:noFill/>
          <a:ln w="9525">
            <a:solidFill>
              <a:srgbClr val="000000"/>
            </a:solidFill>
            <a:miter lim="800000"/>
            <a:headEnd/>
            <a:tailEnd/>
          </a:ln>
        </p:spPr>
      </p:pic>
      <p:sp>
        <p:nvSpPr>
          <p:cNvPr id="10" name="Rectangle 2"/>
          <p:cNvSpPr>
            <a:spLocks noGrp="1" noChangeArrowheads="1"/>
          </p:cNvSpPr>
          <p:nvPr>
            <p:ph type="title"/>
          </p:nvPr>
        </p:nvSpPr>
        <p:spPr>
          <a:xfrm>
            <a:off x="1136650" y="157163"/>
            <a:ext cx="5530850" cy="388937"/>
          </a:xfrm>
        </p:spPr>
        <p:txBody>
          <a:bodyPr wrap="square" lIns="91440" tIns="45720" rIns="91440" bIns="45720" numCol="1" anchor="t" anchorCtr="0" compatLnSpc="1">
            <a:prstTxWarp prst="textNoShape">
              <a:avLst/>
            </a:prstTxWarp>
          </a:bodyPr>
          <a:lstStyle/>
          <a:p>
            <a:pPr eaLnBrk="1" hangingPunct="1">
              <a:defRPr/>
            </a:pPr>
            <a:r>
              <a:rPr lang="en-US" dirty="0" smtClean="0"/>
              <a:t>Organizational Management</a:t>
            </a:r>
          </a:p>
        </p:txBody>
      </p:sp>
      <p:pic>
        <p:nvPicPr>
          <p:cNvPr id="41990" name="Picture 17"/>
          <p:cNvPicPr>
            <a:picLocks noChangeAspect="1" noChangeArrowheads="1"/>
          </p:cNvPicPr>
          <p:nvPr/>
        </p:nvPicPr>
        <p:blipFill>
          <a:blip r:embed="rId6" cstate="print"/>
          <a:srcRect/>
          <a:stretch>
            <a:fillRect/>
          </a:stretch>
        </p:blipFill>
        <p:spPr bwMode="auto">
          <a:xfrm>
            <a:off x="252413" y="204788"/>
            <a:ext cx="730250" cy="70961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7848600" y="6453188"/>
            <a:ext cx="1255713" cy="422275"/>
          </a:xfrm>
          <a:prstGeom prst="rect">
            <a:avLst/>
          </a:prstGeom>
          <a:solidFill>
            <a:schemeClr val="bg1"/>
          </a:solidFill>
          <a:ln w="9525">
            <a:noFill/>
            <a:miter lim="800000"/>
            <a:headEnd/>
            <a:tailEnd/>
          </a:ln>
        </p:spPr>
        <p:txBody>
          <a:bodyPr wrap="none" anchor="ctr"/>
          <a:lstStyle/>
          <a:p>
            <a:endParaRPr lang="nl-BE"/>
          </a:p>
        </p:txBody>
      </p:sp>
      <p:sp>
        <p:nvSpPr>
          <p:cNvPr id="43011" name="Rectangle 3"/>
          <p:cNvSpPr>
            <a:spLocks noChangeArrowheads="1"/>
          </p:cNvSpPr>
          <p:nvPr/>
        </p:nvSpPr>
        <p:spPr bwMode="auto">
          <a:xfrm>
            <a:off x="0" y="6067425"/>
            <a:ext cx="2200275" cy="784225"/>
          </a:xfrm>
          <a:prstGeom prst="rect">
            <a:avLst/>
          </a:prstGeom>
          <a:solidFill>
            <a:schemeClr val="bg1"/>
          </a:solidFill>
          <a:ln w="9525">
            <a:noFill/>
            <a:miter lim="800000"/>
            <a:headEnd/>
            <a:tailEnd/>
          </a:ln>
        </p:spPr>
        <p:txBody>
          <a:bodyPr wrap="none" anchor="ctr"/>
          <a:lstStyle/>
          <a:p>
            <a:endParaRPr lang="nl-BE"/>
          </a:p>
        </p:txBody>
      </p:sp>
      <p:sp>
        <p:nvSpPr>
          <p:cNvPr id="43012" name="Text Box 4"/>
          <p:cNvSpPr txBox="1">
            <a:spLocks noChangeArrowheads="1"/>
          </p:cNvSpPr>
          <p:nvPr/>
        </p:nvSpPr>
        <p:spPr bwMode="auto">
          <a:xfrm>
            <a:off x="1103313" y="1257300"/>
            <a:ext cx="3598862" cy="1446213"/>
          </a:xfrm>
          <a:prstGeom prst="rect">
            <a:avLst/>
          </a:prstGeom>
          <a:noFill/>
          <a:ln w="9525">
            <a:noFill/>
            <a:miter lim="800000"/>
            <a:headEnd/>
            <a:tailEnd/>
          </a:ln>
        </p:spPr>
        <p:txBody>
          <a:bodyPr>
            <a:spAutoFit/>
          </a:bodyPr>
          <a:lstStyle/>
          <a:p>
            <a:r>
              <a:rPr lang="en-US" sz="1600" b="0">
                <a:solidFill>
                  <a:srgbClr val="500165"/>
                </a:solidFill>
                <a:latin typeface="Calibri" charset="0"/>
              </a:rPr>
              <a:t> Personal Data</a:t>
            </a:r>
          </a:p>
          <a:p>
            <a:pPr lvl="1">
              <a:buFontTx/>
              <a:buChar char="•"/>
            </a:pPr>
            <a:r>
              <a:rPr lang="en-US" sz="1200" b="0">
                <a:solidFill>
                  <a:srgbClr val="500165"/>
                </a:solidFill>
                <a:latin typeface="Calibri" charset="0"/>
              </a:rPr>
              <a:t> Manage personal Data</a:t>
            </a:r>
          </a:p>
          <a:p>
            <a:pPr lvl="1">
              <a:buFontTx/>
              <a:buChar char="•"/>
            </a:pPr>
            <a:r>
              <a:rPr lang="nl-BE" sz="1200" b="0">
                <a:solidFill>
                  <a:srgbClr val="500165"/>
                </a:solidFill>
                <a:latin typeface="Calibri" charset="0"/>
              </a:rPr>
              <a:t> Manage contractual Data</a:t>
            </a:r>
          </a:p>
          <a:p>
            <a:pPr lvl="1">
              <a:buFontTx/>
              <a:buChar char="•"/>
            </a:pPr>
            <a:r>
              <a:rPr lang="nl-BE" sz="1200" b="0">
                <a:solidFill>
                  <a:srgbClr val="500165"/>
                </a:solidFill>
                <a:latin typeface="Calibri" charset="0"/>
              </a:rPr>
              <a:t> Manage Structural Data</a:t>
            </a:r>
          </a:p>
          <a:p>
            <a:pPr lvl="1">
              <a:buFontTx/>
              <a:buChar char="•"/>
            </a:pPr>
            <a:r>
              <a:rPr lang="nl-BE" sz="1200" b="0">
                <a:solidFill>
                  <a:srgbClr val="500165"/>
                </a:solidFill>
                <a:latin typeface="Calibri" charset="0"/>
              </a:rPr>
              <a:t> Manage Life &amp; work events (PCR’s &amp; PDCR’s)</a:t>
            </a:r>
            <a:endParaRPr lang="en-US" sz="1200" b="0">
              <a:solidFill>
                <a:srgbClr val="500165"/>
              </a:solidFill>
              <a:latin typeface="Calibri" charset="0"/>
            </a:endParaRPr>
          </a:p>
          <a:p>
            <a:pPr lvl="1">
              <a:buFontTx/>
              <a:buChar char="•"/>
            </a:pPr>
            <a:r>
              <a:rPr lang="en-US" sz="1200" b="0">
                <a:solidFill>
                  <a:srgbClr val="500165"/>
                </a:solidFill>
                <a:latin typeface="Calibri" charset="0"/>
              </a:rPr>
              <a:t> Fast Data Entry</a:t>
            </a:r>
          </a:p>
          <a:p>
            <a:pPr lvl="1">
              <a:buFontTx/>
              <a:buChar char="•"/>
            </a:pPr>
            <a:r>
              <a:rPr lang="nl-BE" sz="1200" b="0">
                <a:solidFill>
                  <a:srgbClr val="500165"/>
                </a:solidFill>
                <a:latin typeface="Calibri" charset="0"/>
              </a:rPr>
              <a:t> Mass Data Entry</a:t>
            </a:r>
            <a:endParaRPr lang="en-US" sz="1200" b="0">
              <a:solidFill>
                <a:srgbClr val="500165"/>
              </a:solidFill>
              <a:latin typeface="Calibri" charset="0"/>
            </a:endParaRPr>
          </a:p>
        </p:txBody>
      </p:sp>
      <p:sp>
        <p:nvSpPr>
          <p:cNvPr id="43013" name="Text Box 5"/>
          <p:cNvSpPr txBox="1">
            <a:spLocks noChangeArrowheads="1"/>
          </p:cNvSpPr>
          <p:nvPr/>
        </p:nvSpPr>
        <p:spPr bwMode="auto">
          <a:xfrm>
            <a:off x="627063" y="180975"/>
            <a:ext cx="2882900" cy="396875"/>
          </a:xfrm>
          <a:prstGeom prst="rect">
            <a:avLst/>
          </a:prstGeom>
          <a:noFill/>
          <a:ln w="9525">
            <a:noFill/>
            <a:miter lim="800000"/>
            <a:headEnd/>
            <a:tailEnd/>
          </a:ln>
        </p:spPr>
        <p:txBody>
          <a:bodyPr wrap="none">
            <a:spAutoFit/>
          </a:bodyPr>
          <a:lstStyle/>
          <a:p>
            <a:r>
              <a:rPr lang="en-US" sz="2000" b="0">
                <a:solidFill>
                  <a:srgbClr val="500165"/>
                </a:solidFill>
                <a:latin typeface="Calibri" charset="0"/>
              </a:rPr>
              <a:t>Workforce Administration</a:t>
            </a:r>
          </a:p>
        </p:txBody>
      </p:sp>
      <p:sp>
        <p:nvSpPr>
          <p:cNvPr id="43014" name="Text Box 6"/>
          <p:cNvSpPr txBox="1">
            <a:spLocks noChangeArrowheads="1"/>
          </p:cNvSpPr>
          <p:nvPr/>
        </p:nvSpPr>
        <p:spPr bwMode="auto">
          <a:xfrm>
            <a:off x="1235075" y="2936875"/>
            <a:ext cx="3598863" cy="1446213"/>
          </a:xfrm>
          <a:prstGeom prst="rect">
            <a:avLst/>
          </a:prstGeom>
          <a:noFill/>
          <a:ln w="9525">
            <a:noFill/>
            <a:miter lim="800000"/>
            <a:headEnd/>
            <a:tailEnd/>
          </a:ln>
        </p:spPr>
        <p:txBody>
          <a:bodyPr>
            <a:spAutoFit/>
          </a:bodyPr>
          <a:lstStyle/>
          <a:p>
            <a:r>
              <a:rPr lang="en-US" sz="1600" b="0">
                <a:solidFill>
                  <a:srgbClr val="500165"/>
                </a:solidFill>
                <a:latin typeface="Calibri" charset="0"/>
              </a:rPr>
              <a:t> Salary Data</a:t>
            </a:r>
          </a:p>
          <a:p>
            <a:pPr lvl="1">
              <a:buFontTx/>
              <a:buChar char="•"/>
            </a:pPr>
            <a:r>
              <a:rPr lang="en-US" sz="1200" b="0">
                <a:solidFill>
                  <a:srgbClr val="500165"/>
                </a:solidFill>
                <a:latin typeface="Calibri" charset="0"/>
              </a:rPr>
              <a:t> View Payslips</a:t>
            </a:r>
          </a:p>
          <a:p>
            <a:pPr lvl="1">
              <a:buFontTx/>
              <a:buChar char="•"/>
            </a:pPr>
            <a:r>
              <a:rPr lang="nl-BE" sz="1200" b="0">
                <a:solidFill>
                  <a:srgbClr val="500165"/>
                </a:solidFill>
                <a:latin typeface="Calibri" charset="0"/>
              </a:rPr>
              <a:t> Manage Pay Data</a:t>
            </a:r>
          </a:p>
          <a:p>
            <a:pPr lvl="1">
              <a:buFontTx/>
              <a:buChar char="•"/>
            </a:pPr>
            <a:r>
              <a:rPr lang="nl-BE" sz="1200" b="0">
                <a:solidFill>
                  <a:srgbClr val="500165"/>
                </a:solidFill>
                <a:latin typeface="Calibri" charset="0"/>
              </a:rPr>
              <a:t> Manage Life &amp; work events (PCR’s &amp; PDCR’s)</a:t>
            </a:r>
            <a:endParaRPr lang="en-US" sz="1200" b="0">
              <a:solidFill>
                <a:srgbClr val="500165"/>
              </a:solidFill>
              <a:latin typeface="Calibri" charset="0"/>
            </a:endParaRPr>
          </a:p>
          <a:p>
            <a:pPr lvl="1">
              <a:buFontTx/>
              <a:buChar char="•"/>
            </a:pPr>
            <a:r>
              <a:rPr lang="en-US" sz="1200" b="0">
                <a:solidFill>
                  <a:srgbClr val="500165"/>
                </a:solidFill>
                <a:latin typeface="Calibri" charset="0"/>
              </a:rPr>
              <a:t> Fast Data Entry</a:t>
            </a:r>
          </a:p>
          <a:p>
            <a:pPr lvl="1">
              <a:buFontTx/>
              <a:buChar char="•"/>
            </a:pPr>
            <a:r>
              <a:rPr lang="nl-BE" sz="1200" b="0">
                <a:solidFill>
                  <a:srgbClr val="500165"/>
                </a:solidFill>
                <a:latin typeface="Calibri" charset="0"/>
              </a:rPr>
              <a:t> Mass Data Entry</a:t>
            </a:r>
          </a:p>
          <a:p>
            <a:pPr lvl="1">
              <a:buFontTx/>
              <a:buChar char="•"/>
            </a:pPr>
            <a:r>
              <a:rPr lang="nl-BE" sz="1200" b="0">
                <a:solidFill>
                  <a:srgbClr val="500165"/>
                </a:solidFill>
                <a:latin typeface="Calibri" charset="0"/>
              </a:rPr>
              <a:t> (Payroll / Payroll Provider Inclusion)</a:t>
            </a:r>
            <a:endParaRPr lang="en-US" sz="1200" b="0">
              <a:solidFill>
                <a:srgbClr val="500165"/>
              </a:solidFill>
              <a:latin typeface="Calibri" charset="0"/>
            </a:endParaRPr>
          </a:p>
        </p:txBody>
      </p:sp>
      <p:sp>
        <p:nvSpPr>
          <p:cNvPr id="43015" name="Text Box 7"/>
          <p:cNvSpPr txBox="1">
            <a:spLocks noChangeArrowheads="1"/>
          </p:cNvSpPr>
          <p:nvPr/>
        </p:nvSpPr>
        <p:spPr bwMode="auto">
          <a:xfrm>
            <a:off x="1276350" y="4727575"/>
            <a:ext cx="3598863" cy="1431925"/>
          </a:xfrm>
          <a:prstGeom prst="rect">
            <a:avLst/>
          </a:prstGeom>
          <a:noFill/>
          <a:ln w="9525">
            <a:noFill/>
            <a:miter lim="800000"/>
            <a:headEnd/>
            <a:tailEnd/>
          </a:ln>
        </p:spPr>
        <p:txBody>
          <a:bodyPr>
            <a:spAutoFit/>
          </a:bodyPr>
          <a:lstStyle/>
          <a:p>
            <a:r>
              <a:rPr lang="en-US" sz="1600" b="0">
                <a:solidFill>
                  <a:srgbClr val="500165"/>
                </a:solidFill>
                <a:latin typeface="Calibri" charset="0"/>
              </a:rPr>
              <a:t> Time Data</a:t>
            </a:r>
          </a:p>
          <a:p>
            <a:pPr lvl="1">
              <a:buFontTx/>
              <a:buChar char="•"/>
            </a:pPr>
            <a:r>
              <a:rPr lang="en-US" sz="1200" b="0">
                <a:solidFill>
                  <a:srgbClr val="500165"/>
                </a:solidFill>
                <a:latin typeface="Calibri" charset="0"/>
              </a:rPr>
              <a:t> Calendar</a:t>
            </a:r>
          </a:p>
          <a:p>
            <a:pPr lvl="1">
              <a:buFontTx/>
              <a:buChar char="•"/>
            </a:pPr>
            <a:r>
              <a:rPr lang="nl-BE" sz="1200" b="0">
                <a:solidFill>
                  <a:srgbClr val="500165"/>
                </a:solidFill>
                <a:latin typeface="Calibri" charset="0"/>
              </a:rPr>
              <a:t> Quota</a:t>
            </a:r>
          </a:p>
          <a:p>
            <a:pPr lvl="1">
              <a:buFontTx/>
              <a:buChar char="•"/>
            </a:pPr>
            <a:r>
              <a:rPr lang="nl-BE" sz="1200" b="0">
                <a:solidFill>
                  <a:srgbClr val="500165"/>
                </a:solidFill>
                <a:latin typeface="Calibri" charset="0"/>
              </a:rPr>
              <a:t> Manage abcenses &amp; Attendances</a:t>
            </a:r>
            <a:endParaRPr lang="en-US" sz="1200" b="0">
              <a:solidFill>
                <a:srgbClr val="500165"/>
              </a:solidFill>
              <a:latin typeface="Calibri" charset="0"/>
            </a:endParaRPr>
          </a:p>
          <a:p>
            <a:pPr lvl="1">
              <a:buFontTx/>
              <a:buChar char="•"/>
            </a:pPr>
            <a:r>
              <a:rPr lang="en-US" sz="1200" b="0">
                <a:solidFill>
                  <a:srgbClr val="500165"/>
                </a:solidFill>
                <a:latin typeface="Calibri" charset="0"/>
              </a:rPr>
              <a:t> Fast Data Entry</a:t>
            </a:r>
          </a:p>
          <a:p>
            <a:pPr lvl="1">
              <a:buFontTx/>
              <a:buChar char="•"/>
            </a:pPr>
            <a:r>
              <a:rPr lang="nl-BE" sz="1200" b="0">
                <a:solidFill>
                  <a:srgbClr val="500165"/>
                </a:solidFill>
                <a:latin typeface="Calibri" charset="0"/>
              </a:rPr>
              <a:t> Mass Data Entry</a:t>
            </a:r>
          </a:p>
          <a:p>
            <a:pPr lvl="1">
              <a:buFontTx/>
              <a:buChar char="•"/>
            </a:pPr>
            <a:r>
              <a:rPr lang="nl-BE" sz="1200" b="0">
                <a:solidFill>
                  <a:srgbClr val="500165"/>
                </a:solidFill>
                <a:latin typeface="Calibri" charset="0"/>
              </a:rPr>
              <a:t> Clocking system Inclusion</a:t>
            </a:r>
            <a:endParaRPr lang="en-US" sz="1200" b="0">
              <a:solidFill>
                <a:srgbClr val="500165"/>
              </a:solidFill>
              <a:latin typeface="Calibri" charset="0"/>
            </a:endParaRPr>
          </a:p>
        </p:txBody>
      </p:sp>
      <p:sp>
        <p:nvSpPr>
          <p:cNvPr id="43016" name="Text Box 8"/>
          <p:cNvSpPr txBox="1">
            <a:spLocks noChangeArrowheads="1"/>
          </p:cNvSpPr>
          <p:nvPr/>
        </p:nvSpPr>
        <p:spPr bwMode="auto">
          <a:xfrm>
            <a:off x="5387975" y="2868613"/>
            <a:ext cx="3598863" cy="1066800"/>
          </a:xfrm>
          <a:prstGeom prst="rect">
            <a:avLst/>
          </a:prstGeom>
          <a:noFill/>
          <a:ln w="9525">
            <a:noFill/>
            <a:miter lim="800000"/>
            <a:headEnd/>
            <a:tailEnd/>
          </a:ln>
        </p:spPr>
        <p:txBody>
          <a:bodyPr>
            <a:spAutoFit/>
          </a:bodyPr>
          <a:lstStyle/>
          <a:p>
            <a:r>
              <a:rPr lang="en-US" sz="1600" b="0">
                <a:solidFill>
                  <a:srgbClr val="500165"/>
                </a:solidFill>
                <a:latin typeface="Calibri" charset="0"/>
              </a:rPr>
              <a:t> Benefits (US &amp; UK)</a:t>
            </a:r>
          </a:p>
          <a:p>
            <a:pPr lvl="1">
              <a:buFontTx/>
              <a:buChar char="•"/>
            </a:pPr>
            <a:r>
              <a:rPr lang="en-US" sz="1200" b="0">
                <a:solidFill>
                  <a:srgbClr val="500165"/>
                </a:solidFill>
                <a:latin typeface="Calibri" charset="0"/>
              </a:rPr>
              <a:t> Enrollment</a:t>
            </a:r>
          </a:p>
          <a:p>
            <a:pPr lvl="1">
              <a:buFontTx/>
              <a:buChar char="•"/>
            </a:pPr>
            <a:r>
              <a:rPr lang="nl-BE" sz="1200" b="0">
                <a:solidFill>
                  <a:srgbClr val="500165"/>
                </a:solidFill>
                <a:latin typeface="Calibri" charset="0"/>
              </a:rPr>
              <a:t> Manage Dependents</a:t>
            </a:r>
          </a:p>
          <a:p>
            <a:pPr lvl="1">
              <a:buFontTx/>
              <a:buChar char="•"/>
            </a:pPr>
            <a:r>
              <a:rPr lang="nl-BE" sz="1200" b="0">
                <a:solidFill>
                  <a:srgbClr val="500165"/>
                </a:solidFill>
                <a:latin typeface="Calibri" charset="0"/>
              </a:rPr>
              <a:t> Benefits Statement</a:t>
            </a:r>
          </a:p>
          <a:p>
            <a:pPr lvl="1">
              <a:buFontTx/>
              <a:buChar char="•"/>
            </a:pPr>
            <a:r>
              <a:rPr lang="nl-BE" sz="1200" b="0">
                <a:solidFill>
                  <a:srgbClr val="500165"/>
                </a:solidFill>
                <a:latin typeface="Calibri" charset="0"/>
              </a:rPr>
              <a:t> Benefits Provider Inclusion</a:t>
            </a:r>
            <a:endParaRPr lang="en-US" sz="1200" b="0">
              <a:solidFill>
                <a:srgbClr val="500165"/>
              </a:solidFill>
              <a:latin typeface="Calibri" charset="0"/>
            </a:endParaRPr>
          </a:p>
        </p:txBody>
      </p:sp>
      <p:sp>
        <p:nvSpPr>
          <p:cNvPr id="43017" name="Text Box 9"/>
          <p:cNvSpPr txBox="1">
            <a:spLocks noChangeArrowheads="1"/>
          </p:cNvSpPr>
          <p:nvPr/>
        </p:nvSpPr>
        <p:spPr bwMode="auto">
          <a:xfrm>
            <a:off x="5397500" y="1239838"/>
            <a:ext cx="3598863" cy="701675"/>
          </a:xfrm>
          <a:prstGeom prst="rect">
            <a:avLst/>
          </a:prstGeom>
          <a:noFill/>
          <a:ln w="9525">
            <a:noFill/>
            <a:miter lim="800000"/>
            <a:headEnd/>
            <a:tailEnd/>
          </a:ln>
        </p:spPr>
        <p:txBody>
          <a:bodyPr>
            <a:spAutoFit/>
          </a:bodyPr>
          <a:lstStyle/>
          <a:p>
            <a:r>
              <a:rPr lang="en-US" sz="1600" b="0">
                <a:solidFill>
                  <a:srgbClr val="500165"/>
                </a:solidFill>
                <a:latin typeface="Calibri" charset="0"/>
              </a:rPr>
              <a:t> Reporting</a:t>
            </a:r>
          </a:p>
          <a:p>
            <a:pPr lvl="1">
              <a:buFontTx/>
              <a:buChar char="•"/>
            </a:pPr>
            <a:r>
              <a:rPr lang="en-US" sz="1200" b="0">
                <a:solidFill>
                  <a:srgbClr val="500165"/>
                </a:solidFill>
                <a:latin typeface="Calibri" charset="0"/>
              </a:rPr>
              <a:t> Web-enabled ABAP Reporting</a:t>
            </a:r>
          </a:p>
          <a:p>
            <a:pPr lvl="1">
              <a:buFontTx/>
              <a:buChar char="•"/>
            </a:pPr>
            <a:r>
              <a:rPr lang="nl-BE" sz="1200" b="0">
                <a:solidFill>
                  <a:srgbClr val="500165"/>
                </a:solidFill>
                <a:latin typeface="Calibri" charset="0"/>
              </a:rPr>
              <a:t> KPI Reporting (BO / ERP Insight)</a:t>
            </a:r>
            <a:endParaRPr lang="en-US" sz="1200" b="0">
              <a:solidFill>
                <a:srgbClr val="500165"/>
              </a:solidFill>
              <a:latin typeface="Calibri" charset="0"/>
            </a:endParaRPr>
          </a:p>
        </p:txBody>
      </p:sp>
      <p:pic>
        <p:nvPicPr>
          <p:cNvPr id="43018" name="Picture 10"/>
          <p:cNvPicPr>
            <a:picLocks noChangeAspect="1" noChangeArrowheads="1"/>
          </p:cNvPicPr>
          <p:nvPr/>
        </p:nvPicPr>
        <p:blipFill>
          <a:blip r:embed="rId3" cstate="print"/>
          <a:srcRect/>
          <a:stretch>
            <a:fillRect/>
          </a:stretch>
        </p:blipFill>
        <p:spPr bwMode="auto">
          <a:xfrm>
            <a:off x="28575" y="166688"/>
            <a:ext cx="514350" cy="457200"/>
          </a:xfrm>
          <a:prstGeom prst="rect">
            <a:avLst/>
          </a:prstGeom>
          <a:noFill/>
          <a:ln w="9525">
            <a:noFill/>
            <a:miter lim="800000"/>
            <a:headEnd/>
            <a:tailEnd/>
          </a:ln>
        </p:spPr>
      </p:pic>
      <p:pic>
        <p:nvPicPr>
          <p:cNvPr id="43019" name="Picture 11"/>
          <p:cNvPicPr>
            <a:picLocks noChangeAspect="1" noChangeArrowheads="1"/>
          </p:cNvPicPr>
          <p:nvPr/>
        </p:nvPicPr>
        <p:blipFill>
          <a:blip r:embed="rId4" cstate="print"/>
          <a:srcRect/>
          <a:stretch>
            <a:fillRect/>
          </a:stretch>
        </p:blipFill>
        <p:spPr bwMode="auto">
          <a:xfrm>
            <a:off x="190500" y="1157288"/>
            <a:ext cx="685800" cy="476250"/>
          </a:xfrm>
          <a:prstGeom prst="rect">
            <a:avLst/>
          </a:prstGeom>
          <a:noFill/>
          <a:ln w="9525">
            <a:noFill/>
            <a:miter lim="800000"/>
            <a:headEnd/>
            <a:tailEnd/>
          </a:ln>
        </p:spPr>
      </p:pic>
      <p:pic>
        <p:nvPicPr>
          <p:cNvPr id="43020" name="Picture 12"/>
          <p:cNvPicPr>
            <a:picLocks noChangeAspect="1" noChangeArrowheads="1"/>
          </p:cNvPicPr>
          <p:nvPr/>
        </p:nvPicPr>
        <p:blipFill>
          <a:blip r:embed="rId5" cstate="print"/>
          <a:srcRect/>
          <a:stretch>
            <a:fillRect/>
          </a:stretch>
        </p:blipFill>
        <p:spPr bwMode="auto">
          <a:xfrm>
            <a:off x="314325" y="2838450"/>
            <a:ext cx="571500" cy="466725"/>
          </a:xfrm>
          <a:prstGeom prst="rect">
            <a:avLst/>
          </a:prstGeom>
          <a:noFill/>
          <a:ln w="9525">
            <a:noFill/>
            <a:miter lim="800000"/>
            <a:headEnd/>
            <a:tailEnd/>
          </a:ln>
        </p:spPr>
      </p:pic>
      <p:pic>
        <p:nvPicPr>
          <p:cNvPr id="43021" name="Picture 13"/>
          <p:cNvPicPr>
            <a:picLocks noChangeAspect="1" noChangeArrowheads="1"/>
          </p:cNvPicPr>
          <p:nvPr/>
        </p:nvPicPr>
        <p:blipFill>
          <a:blip r:embed="rId6" cstate="print"/>
          <a:srcRect/>
          <a:stretch>
            <a:fillRect/>
          </a:stretch>
        </p:blipFill>
        <p:spPr bwMode="auto">
          <a:xfrm>
            <a:off x="438150" y="4614863"/>
            <a:ext cx="476250" cy="476250"/>
          </a:xfrm>
          <a:prstGeom prst="rect">
            <a:avLst/>
          </a:prstGeom>
          <a:noFill/>
          <a:ln w="9525">
            <a:noFill/>
            <a:miter lim="800000"/>
            <a:headEnd/>
            <a:tailEnd/>
          </a:ln>
        </p:spPr>
      </p:pic>
      <p:pic>
        <p:nvPicPr>
          <p:cNvPr id="43022" name="Picture 14"/>
          <p:cNvPicPr>
            <a:picLocks noChangeAspect="1" noChangeArrowheads="1"/>
          </p:cNvPicPr>
          <p:nvPr/>
        </p:nvPicPr>
        <p:blipFill>
          <a:blip r:embed="rId7" cstate="print"/>
          <a:srcRect/>
          <a:stretch>
            <a:fillRect/>
          </a:stretch>
        </p:blipFill>
        <p:spPr bwMode="auto">
          <a:xfrm>
            <a:off x="4905375" y="2747963"/>
            <a:ext cx="476250" cy="457200"/>
          </a:xfrm>
          <a:prstGeom prst="rect">
            <a:avLst/>
          </a:prstGeom>
          <a:noFill/>
          <a:ln w="9525">
            <a:noFill/>
            <a:miter lim="800000"/>
            <a:headEnd/>
            <a:tailEnd/>
          </a:ln>
        </p:spPr>
      </p:pic>
      <p:pic>
        <p:nvPicPr>
          <p:cNvPr id="43023" name="Picture 15"/>
          <p:cNvPicPr>
            <a:picLocks noChangeAspect="1" noChangeArrowheads="1"/>
          </p:cNvPicPr>
          <p:nvPr/>
        </p:nvPicPr>
        <p:blipFill>
          <a:blip r:embed="rId8" cstate="print"/>
          <a:srcRect/>
          <a:stretch>
            <a:fillRect/>
          </a:stretch>
        </p:blipFill>
        <p:spPr bwMode="auto">
          <a:xfrm>
            <a:off x="4891088" y="1157288"/>
            <a:ext cx="542925" cy="476250"/>
          </a:xfrm>
          <a:prstGeom prst="rect">
            <a:avLst/>
          </a:prstGeom>
          <a:noFill/>
          <a:ln w="9525">
            <a:noFill/>
            <a:miter lim="800000"/>
            <a:headEnd/>
            <a:tailEnd/>
          </a:ln>
        </p:spPr>
      </p:pic>
      <p:sp>
        <p:nvSpPr>
          <p:cNvPr id="79888" name="Text Placeholder 35"/>
          <p:cNvSpPr>
            <a:spLocks noGrp="1"/>
          </p:cNvSpPr>
          <p:nvPr>
            <p:ph type="body" sz="quarter" idx="10"/>
          </p:nvPr>
        </p:nvSpPr>
        <p:spPr>
          <a:xfrm>
            <a:off x="6280150" y="112713"/>
            <a:ext cx="2863850" cy="438150"/>
          </a:xfrm>
        </p:spPr>
        <p:txBody>
          <a:bodyPr/>
          <a:lstStyle/>
          <a:p>
            <a:pPr eaLnBrk="1" hangingPunct="1">
              <a:defRPr/>
            </a:pPr>
            <a:r>
              <a:rPr lang="fr-BE">
                <a:ea typeface="ＭＳ Ｐゴシック" charset="-128"/>
              </a:rPr>
              <a:t>Functionalities</a:t>
            </a:r>
            <a:endParaRPr>
              <a:ea typeface="ＭＳ Ｐゴシック" charset="-128"/>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1127125" y="185738"/>
            <a:ext cx="5530850" cy="388937"/>
          </a:xfrm>
        </p:spPr>
        <p:txBody>
          <a:bodyPr wrap="square" lIns="91440" tIns="45720" rIns="91440" bIns="45720" numCol="1" anchor="t" anchorCtr="0" compatLnSpc="1">
            <a:prstTxWarp prst="textNoShape">
              <a:avLst/>
            </a:prstTxWarp>
          </a:bodyPr>
          <a:lstStyle/>
          <a:p>
            <a:pPr eaLnBrk="1" hangingPunct="1">
              <a:defRPr/>
            </a:pPr>
            <a:r>
              <a:rPr lang="en-US" dirty="0" smtClean="0"/>
              <a:t>Personal Data</a:t>
            </a:r>
          </a:p>
        </p:txBody>
      </p:sp>
      <p:pic>
        <p:nvPicPr>
          <p:cNvPr id="44035" name="Picture 9"/>
          <p:cNvPicPr>
            <a:picLocks noChangeAspect="1" noChangeArrowheads="1"/>
          </p:cNvPicPr>
          <p:nvPr/>
        </p:nvPicPr>
        <p:blipFill>
          <a:blip r:embed="rId3" cstate="print"/>
          <a:srcRect/>
          <a:stretch>
            <a:fillRect/>
          </a:stretch>
        </p:blipFill>
        <p:spPr bwMode="auto">
          <a:xfrm>
            <a:off x="1285875" y="820738"/>
            <a:ext cx="4398963" cy="2995612"/>
          </a:xfrm>
          <a:prstGeom prst="rect">
            <a:avLst/>
          </a:prstGeom>
          <a:noFill/>
          <a:ln w="9525">
            <a:solidFill>
              <a:srgbClr val="000000"/>
            </a:solidFill>
            <a:miter lim="800000"/>
            <a:headEnd/>
            <a:tailEnd/>
          </a:ln>
        </p:spPr>
      </p:pic>
      <p:pic>
        <p:nvPicPr>
          <p:cNvPr id="44036" name="Picture 10"/>
          <p:cNvPicPr>
            <a:picLocks noChangeAspect="1" noChangeArrowheads="1"/>
          </p:cNvPicPr>
          <p:nvPr/>
        </p:nvPicPr>
        <p:blipFill>
          <a:blip r:embed="rId4" cstate="print"/>
          <a:srcRect/>
          <a:stretch>
            <a:fillRect/>
          </a:stretch>
        </p:blipFill>
        <p:spPr bwMode="auto">
          <a:xfrm>
            <a:off x="5830888" y="2505075"/>
            <a:ext cx="3022600" cy="3348038"/>
          </a:xfrm>
          <a:prstGeom prst="rect">
            <a:avLst/>
          </a:prstGeom>
          <a:noFill/>
          <a:ln w="9525">
            <a:solidFill>
              <a:srgbClr val="000000"/>
            </a:solidFill>
            <a:miter lim="800000"/>
            <a:headEnd/>
            <a:tailEnd/>
          </a:ln>
        </p:spPr>
      </p:pic>
      <p:pic>
        <p:nvPicPr>
          <p:cNvPr id="44037" name="Picture 11"/>
          <p:cNvPicPr>
            <a:picLocks noChangeAspect="1" noChangeArrowheads="1"/>
          </p:cNvPicPr>
          <p:nvPr/>
        </p:nvPicPr>
        <p:blipFill>
          <a:blip r:embed="rId5" cstate="print"/>
          <a:srcRect/>
          <a:stretch>
            <a:fillRect/>
          </a:stretch>
        </p:blipFill>
        <p:spPr bwMode="auto">
          <a:xfrm>
            <a:off x="850900" y="3990975"/>
            <a:ext cx="3544888" cy="2495550"/>
          </a:xfrm>
          <a:prstGeom prst="rect">
            <a:avLst/>
          </a:prstGeom>
          <a:noFill/>
          <a:ln w="9525">
            <a:solidFill>
              <a:srgbClr val="000000"/>
            </a:solidFill>
            <a:miter lim="800000"/>
            <a:headEnd/>
            <a:tailEnd/>
          </a:ln>
        </p:spPr>
      </p:pic>
      <p:pic>
        <p:nvPicPr>
          <p:cNvPr id="14" name="Picture 11"/>
          <p:cNvPicPr>
            <a:picLocks noChangeAspect="1" noChangeArrowheads="1"/>
          </p:cNvPicPr>
          <p:nvPr/>
        </p:nvPicPr>
        <p:blipFill>
          <a:blip r:embed="rId6" cstate="print"/>
          <a:srcRect/>
          <a:stretch>
            <a:fillRect/>
          </a:stretch>
        </p:blipFill>
        <p:spPr bwMode="auto">
          <a:xfrm>
            <a:off x="209549" y="242887"/>
            <a:ext cx="904875" cy="628385"/>
          </a:xfrm>
          <a:prstGeom prst="rect">
            <a:avLst/>
          </a:prstGeom>
          <a:noFill/>
          <a:ln w="9525">
            <a:noFill/>
            <a:miter lim="800000"/>
            <a:headEnd/>
            <a:tailEnd/>
          </a:ln>
          <a:effectLst>
            <a:reflection blurRad="6350" stA="50000" endA="300" endPos="55000" dir="5400000" sy="-100000" algn="bl" rotWithShape="0"/>
          </a:effectLst>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8550" y="185738"/>
            <a:ext cx="5530850" cy="388937"/>
          </a:xfrm>
        </p:spPr>
        <p:txBody>
          <a:bodyPr wrap="square" lIns="91440" tIns="45720" rIns="91440" bIns="45720" numCol="1" anchor="t" anchorCtr="0" compatLnSpc="1">
            <a:prstTxWarp prst="textNoShape">
              <a:avLst/>
            </a:prstTxWarp>
          </a:bodyPr>
          <a:lstStyle/>
          <a:p>
            <a:pPr>
              <a:defRPr/>
            </a:pPr>
            <a:r>
              <a:rPr lang="fr-BE" smtClean="0">
                <a:ea typeface="ＭＳ Ｐゴシック" charset="-128"/>
              </a:rPr>
              <a:t>Salary Data</a:t>
            </a:r>
            <a:endParaRPr lang="nl-BE" smtClean="0">
              <a:ea typeface="ＭＳ Ｐゴシック" charset="-128"/>
            </a:endParaRPr>
          </a:p>
        </p:txBody>
      </p:sp>
      <p:pic>
        <p:nvPicPr>
          <p:cNvPr id="5" name="Picture 12"/>
          <p:cNvPicPr>
            <a:picLocks noChangeAspect="1" noChangeArrowheads="1"/>
          </p:cNvPicPr>
          <p:nvPr/>
        </p:nvPicPr>
        <p:blipFill>
          <a:blip r:embed="rId3" cstate="print"/>
          <a:srcRect/>
          <a:stretch>
            <a:fillRect/>
          </a:stretch>
        </p:blipFill>
        <p:spPr bwMode="auto">
          <a:xfrm>
            <a:off x="247650" y="161925"/>
            <a:ext cx="746449" cy="609600"/>
          </a:xfrm>
          <a:prstGeom prst="rect">
            <a:avLst/>
          </a:prstGeom>
          <a:noFill/>
          <a:ln w="9525">
            <a:noFill/>
            <a:miter lim="800000"/>
            <a:headEnd/>
            <a:tailEnd/>
          </a:ln>
          <a:effectLst>
            <a:reflection blurRad="6350" stA="50000" endA="300" endPos="55000" dir="5400000" sy="-100000" algn="bl" rotWithShape="0"/>
          </a:effectLst>
        </p:spPr>
      </p:pic>
      <p:pic>
        <p:nvPicPr>
          <p:cNvPr id="45060" name="Picture 3"/>
          <p:cNvPicPr>
            <a:picLocks noChangeAspect="1" noChangeArrowheads="1"/>
          </p:cNvPicPr>
          <p:nvPr/>
        </p:nvPicPr>
        <p:blipFill>
          <a:blip r:embed="rId4" cstate="print"/>
          <a:srcRect/>
          <a:stretch>
            <a:fillRect/>
          </a:stretch>
        </p:blipFill>
        <p:spPr bwMode="auto">
          <a:xfrm>
            <a:off x="1133475" y="895350"/>
            <a:ext cx="4948238" cy="3676650"/>
          </a:xfrm>
          <a:prstGeom prst="rect">
            <a:avLst/>
          </a:prstGeom>
          <a:noFill/>
          <a:ln w="9525">
            <a:solidFill>
              <a:srgbClr val="000000"/>
            </a:solidFill>
            <a:miter lim="800000"/>
            <a:headEnd/>
            <a:tailEnd/>
          </a:ln>
        </p:spPr>
      </p:pic>
      <p:pic>
        <p:nvPicPr>
          <p:cNvPr id="45061" name="Picture 2"/>
          <p:cNvPicPr>
            <a:picLocks noChangeAspect="1" noChangeArrowheads="1"/>
          </p:cNvPicPr>
          <p:nvPr/>
        </p:nvPicPr>
        <p:blipFill>
          <a:blip r:embed="rId5" cstate="print"/>
          <a:srcRect/>
          <a:stretch>
            <a:fillRect/>
          </a:stretch>
        </p:blipFill>
        <p:spPr bwMode="auto">
          <a:xfrm>
            <a:off x="4638675" y="3190875"/>
            <a:ext cx="4189413" cy="3046413"/>
          </a:xfrm>
          <a:prstGeom prst="rect">
            <a:avLst/>
          </a:prstGeom>
          <a:noFill/>
          <a:ln w="9525">
            <a:solidFill>
              <a:srgbClr val="000000"/>
            </a:solidFill>
            <a:miter lim="800000"/>
            <a:headEnd/>
            <a:tailEnd/>
          </a:ln>
        </p:spPr>
      </p:pic>
      <p:pic>
        <p:nvPicPr>
          <p:cNvPr id="45062" name="Picture 4"/>
          <p:cNvPicPr>
            <a:picLocks noChangeAspect="1" noChangeArrowheads="1"/>
          </p:cNvPicPr>
          <p:nvPr/>
        </p:nvPicPr>
        <p:blipFill>
          <a:blip r:embed="rId6" cstate="print"/>
          <a:srcRect/>
          <a:stretch>
            <a:fillRect/>
          </a:stretch>
        </p:blipFill>
        <p:spPr bwMode="auto">
          <a:xfrm>
            <a:off x="1581150" y="4656138"/>
            <a:ext cx="2557463" cy="1992312"/>
          </a:xfrm>
          <a:prstGeom prst="rect">
            <a:avLst/>
          </a:prstGeom>
          <a:noFill/>
          <a:ln w="9525">
            <a:solidFill>
              <a:srgbClr val="000000"/>
            </a:solidFill>
            <a:miter lim="800000"/>
            <a:headEnd/>
            <a:tailEnd/>
          </a:ln>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p:cNvSpPr>
            <a:spLocks noChangeArrowheads="1"/>
          </p:cNvSpPr>
          <p:nvPr/>
        </p:nvSpPr>
        <p:spPr bwMode="auto">
          <a:xfrm>
            <a:off x="1200150" y="152400"/>
            <a:ext cx="7772400" cy="433388"/>
          </a:xfrm>
          <a:prstGeom prst="rect">
            <a:avLst/>
          </a:prstGeom>
          <a:noFill/>
          <a:ln w="9525">
            <a:noFill/>
            <a:miter lim="800000"/>
            <a:headEnd/>
            <a:tailEnd/>
          </a:ln>
        </p:spPr>
        <p:txBody>
          <a:bodyPr anchor="ctr"/>
          <a:lstStyle/>
          <a:p>
            <a:pPr algn="r"/>
            <a:endParaRPr lang="nl-BE" sz="1400">
              <a:solidFill>
                <a:srgbClr val="34056D"/>
              </a:solidFill>
              <a:latin typeface="Calibri" charset="0"/>
            </a:endParaRPr>
          </a:p>
        </p:txBody>
      </p:sp>
      <p:pic>
        <p:nvPicPr>
          <p:cNvPr id="46083" name="Picture 6"/>
          <p:cNvPicPr>
            <a:picLocks noChangeAspect="1" noChangeArrowheads="1"/>
          </p:cNvPicPr>
          <p:nvPr/>
        </p:nvPicPr>
        <p:blipFill>
          <a:blip r:embed="rId3" cstate="print"/>
          <a:srcRect t="4880"/>
          <a:stretch>
            <a:fillRect/>
          </a:stretch>
        </p:blipFill>
        <p:spPr bwMode="auto">
          <a:xfrm>
            <a:off x="268288" y="114300"/>
            <a:ext cx="808037" cy="1144588"/>
          </a:xfrm>
          <a:prstGeom prst="rect">
            <a:avLst/>
          </a:prstGeom>
          <a:noFill/>
          <a:ln w="9525">
            <a:noFill/>
            <a:miter lim="800000"/>
            <a:headEnd/>
            <a:tailEnd/>
          </a:ln>
        </p:spPr>
      </p:pic>
      <p:sp>
        <p:nvSpPr>
          <p:cNvPr id="11" name="Title 1"/>
          <p:cNvSpPr>
            <a:spLocks noGrp="1"/>
          </p:cNvSpPr>
          <p:nvPr>
            <p:ph type="title"/>
          </p:nvPr>
        </p:nvSpPr>
        <p:spPr>
          <a:xfrm>
            <a:off x="1260475" y="185738"/>
            <a:ext cx="5530850" cy="388937"/>
          </a:xfrm>
        </p:spPr>
        <p:txBody>
          <a:bodyPr wrap="square" lIns="91440" tIns="45720" rIns="91440" bIns="45720" numCol="1" anchor="t" anchorCtr="0" compatLnSpc="1">
            <a:prstTxWarp prst="textNoShape">
              <a:avLst/>
            </a:prstTxWarp>
          </a:bodyPr>
          <a:lstStyle/>
          <a:p>
            <a:pPr>
              <a:defRPr/>
            </a:pPr>
            <a:r>
              <a:rPr lang="fr-BE" smtClean="0">
                <a:ea typeface="ＭＳ Ｐゴシック" charset="-128"/>
              </a:rPr>
              <a:t>Time Data</a:t>
            </a:r>
            <a:endParaRPr lang="nl-BE" smtClean="0">
              <a:ea typeface="ＭＳ Ｐゴシック" charset="-128"/>
            </a:endParaRPr>
          </a:p>
        </p:txBody>
      </p:sp>
      <p:pic>
        <p:nvPicPr>
          <p:cNvPr id="46085" name="Picture 1"/>
          <p:cNvPicPr>
            <a:picLocks noChangeAspect="1" noChangeArrowheads="1"/>
          </p:cNvPicPr>
          <p:nvPr/>
        </p:nvPicPr>
        <p:blipFill>
          <a:blip r:embed="rId4" cstate="print"/>
          <a:srcRect/>
          <a:stretch>
            <a:fillRect/>
          </a:stretch>
        </p:blipFill>
        <p:spPr bwMode="auto">
          <a:xfrm>
            <a:off x="350838" y="1143000"/>
            <a:ext cx="4554537" cy="3038475"/>
          </a:xfrm>
          <a:prstGeom prst="rect">
            <a:avLst/>
          </a:prstGeom>
          <a:noFill/>
          <a:ln w="9525">
            <a:solidFill>
              <a:srgbClr val="000000"/>
            </a:solidFill>
            <a:miter lim="800000"/>
            <a:headEnd/>
            <a:tailEnd/>
          </a:ln>
        </p:spPr>
      </p:pic>
      <p:pic>
        <p:nvPicPr>
          <p:cNvPr id="46086" name="Picture 12"/>
          <p:cNvPicPr>
            <a:picLocks noChangeAspect="1" noChangeArrowheads="1"/>
          </p:cNvPicPr>
          <p:nvPr/>
        </p:nvPicPr>
        <p:blipFill>
          <a:blip r:embed="rId5" cstate="print"/>
          <a:srcRect/>
          <a:stretch>
            <a:fillRect/>
          </a:stretch>
        </p:blipFill>
        <p:spPr bwMode="auto">
          <a:xfrm>
            <a:off x="5165725" y="771525"/>
            <a:ext cx="3235325" cy="1504950"/>
          </a:xfrm>
          <a:prstGeom prst="rect">
            <a:avLst/>
          </a:prstGeom>
          <a:noFill/>
          <a:ln w="9525">
            <a:solidFill>
              <a:srgbClr val="000000"/>
            </a:solidFill>
            <a:miter lim="800000"/>
            <a:headEnd/>
            <a:tailEnd/>
          </a:ln>
        </p:spPr>
      </p:pic>
      <p:pic>
        <p:nvPicPr>
          <p:cNvPr id="46087" name="Picture 13"/>
          <p:cNvPicPr>
            <a:picLocks noChangeAspect="1" noChangeArrowheads="1"/>
          </p:cNvPicPr>
          <p:nvPr/>
        </p:nvPicPr>
        <p:blipFill>
          <a:blip r:embed="rId6" cstate="print"/>
          <a:srcRect/>
          <a:stretch>
            <a:fillRect/>
          </a:stretch>
        </p:blipFill>
        <p:spPr bwMode="auto">
          <a:xfrm>
            <a:off x="904875" y="4410075"/>
            <a:ext cx="3398838" cy="2038350"/>
          </a:xfrm>
          <a:prstGeom prst="rect">
            <a:avLst/>
          </a:prstGeom>
          <a:noFill/>
          <a:ln w="9525">
            <a:solidFill>
              <a:srgbClr val="000000"/>
            </a:solidFill>
            <a:miter lim="800000"/>
            <a:headEnd/>
            <a:tailEnd/>
          </a:ln>
        </p:spPr>
      </p:pic>
      <p:pic>
        <p:nvPicPr>
          <p:cNvPr id="46088" name="Picture 4"/>
          <p:cNvPicPr>
            <a:picLocks noChangeAspect="1" noChangeArrowheads="1"/>
          </p:cNvPicPr>
          <p:nvPr/>
        </p:nvPicPr>
        <p:blipFill>
          <a:blip r:embed="rId7" cstate="print"/>
          <a:srcRect/>
          <a:stretch>
            <a:fillRect/>
          </a:stretch>
        </p:blipFill>
        <p:spPr bwMode="auto">
          <a:xfrm>
            <a:off x="3324225" y="2408238"/>
            <a:ext cx="3486150" cy="2049462"/>
          </a:xfrm>
          <a:prstGeom prst="rect">
            <a:avLst/>
          </a:prstGeom>
          <a:noFill/>
          <a:ln w="9525">
            <a:solidFill>
              <a:srgbClr val="000000"/>
            </a:solidFill>
            <a:miter lim="800000"/>
            <a:headEnd/>
            <a:tailEnd/>
          </a:ln>
        </p:spPr>
      </p:pic>
      <p:pic>
        <p:nvPicPr>
          <p:cNvPr id="46089" name="Picture 14"/>
          <p:cNvPicPr>
            <a:picLocks noChangeAspect="1" noChangeArrowheads="1"/>
          </p:cNvPicPr>
          <p:nvPr/>
        </p:nvPicPr>
        <p:blipFill>
          <a:blip r:embed="rId8" cstate="print"/>
          <a:srcRect/>
          <a:stretch>
            <a:fillRect/>
          </a:stretch>
        </p:blipFill>
        <p:spPr bwMode="auto">
          <a:xfrm>
            <a:off x="5665788" y="3762375"/>
            <a:ext cx="3325812" cy="2762250"/>
          </a:xfrm>
          <a:prstGeom prst="rect">
            <a:avLst/>
          </a:prstGeom>
          <a:noFill/>
          <a:ln w="9525">
            <a:solidFill>
              <a:srgbClr val="000000"/>
            </a:solidFill>
            <a:miter lim="800000"/>
            <a:headEnd/>
            <a:tailEnd/>
          </a:ln>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7848600" y="6453188"/>
            <a:ext cx="1255713" cy="422275"/>
          </a:xfrm>
          <a:prstGeom prst="rect">
            <a:avLst/>
          </a:prstGeom>
          <a:solidFill>
            <a:schemeClr val="bg1"/>
          </a:solidFill>
          <a:ln w="9525">
            <a:noFill/>
            <a:miter lim="800000"/>
            <a:headEnd/>
            <a:tailEnd/>
          </a:ln>
        </p:spPr>
        <p:txBody>
          <a:bodyPr wrap="none" anchor="ctr"/>
          <a:lstStyle/>
          <a:p>
            <a:endParaRPr lang="nl-BE"/>
          </a:p>
        </p:txBody>
      </p:sp>
      <p:sp>
        <p:nvSpPr>
          <p:cNvPr id="47107" name="Rectangle 3"/>
          <p:cNvSpPr>
            <a:spLocks noChangeArrowheads="1"/>
          </p:cNvSpPr>
          <p:nvPr/>
        </p:nvSpPr>
        <p:spPr bwMode="auto">
          <a:xfrm>
            <a:off x="0" y="6067425"/>
            <a:ext cx="2200275" cy="784225"/>
          </a:xfrm>
          <a:prstGeom prst="rect">
            <a:avLst/>
          </a:prstGeom>
          <a:solidFill>
            <a:schemeClr val="bg1"/>
          </a:solidFill>
          <a:ln w="9525">
            <a:noFill/>
            <a:miter lim="800000"/>
            <a:headEnd/>
            <a:tailEnd/>
          </a:ln>
        </p:spPr>
        <p:txBody>
          <a:bodyPr wrap="none" anchor="ctr"/>
          <a:lstStyle/>
          <a:p>
            <a:endParaRPr lang="nl-BE"/>
          </a:p>
        </p:txBody>
      </p:sp>
      <p:sp>
        <p:nvSpPr>
          <p:cNvPr id="47108" name="Text Box 4"/>
          <p:cNvSpPr txBox="1">
            <a:spLocks noChangeArrowheads="1"/>
          </p:cNvSpPr>
          <p:nvPr/>
        </p:nvSpPr>
        <p:spPr bwMode="auto">
          <a:xfrm>
            <a:off x="1103313" y="1257300"/>
            <a:ext cx="3598862" cy="5330825"/>
          </a:xfrm>
          <a:prstGeom prst="rect">
            <a:avLst/>
          </a:prstGeom>
          <a:noFill/>
          <a:ln w="9525">
            <a:noFill/>
            <a:miter lim="800000"/>
            <a:headEnd/>
            <a:tailEnd/>
          </a:ln>
        </p:spPr>
        <p:txBody>
          <a:bodyPr>
            <a:spAutoFit/>
          </a:bodyPr>
          <a:lstStyle/>
          <a:p>
            <a:r>
              <a:rPr lang="en-US" sz="1600" b="0">
                <a:solidFill>
                  <a:srgbClr val="500165"/>
                </a:solidFill>
                <a:latin typeface="Calibri" charset="0"/>
              </a:rPr>
              <a:t> Requisitions / Applications</a:t>
            </a:r>
          </a:p>
          <a:p>
            <a:pPr lvl="1">
              <a:buFontTx/>
              <a:buChar char="•"/>
            </a:pPr>
            <a:r>
              <a:rPr lang="en-US" sz="1200" b="0">
                <a:solidFill>
                  <a:srgbClr val="500165"/>
                </a:solidFill>
                <a:latin typeface="Calibri" charset="0"/>
              </a:rPr>
              <a:t> View &amp; Manage vacancies &amp; requisitions</a:t>
            </a:r>
          </a:p>
          <a:p>
            <a:pPr lvl="1">
              <a:buFontTx/>
              <a:buChar char="•"/>
            </a:pPr>
            <a:r>
              <a:rPr lang="en-US" sz="1200" b="0">
                <a:solidFill>
                  <a:srgbClr val="500165"/>
                </a:solidFill>
                <a:latin typeface="Calibri" charset="0"/>
              </a:rPr>
              <a:t> View &amp; Manage applications &amp; candidates</a:t>
            </a:r>
          </a:p>
          <a:p>
            <a:pPr lvl="1">
              <a:buFontTx/>
              <a:buChar char="•"/>
            </a:pPr>
            <a:r>
              <a:rPr lang="en-US" sz="1200" b="0">
                <a:solidFill>
                  <a:srgbClr val="500165"/>
                </a:solidFill>
                <a:latin typeface="Calibri" charset="0"/>
              </a:rPr>
              <a:t>  View &amp; Manage requirements</a:t>
            </a:r>
          </a:p>
          <a:p>
            <a:pPr lvl="1">
              <a:buFontTx/>
              <a:buChar char="•"/>
            </a:pPr>
            <a:r>
              <a:rPr lang="en-US" sz="1200" b="0">
                <a:solidFill>
                  <a:srgbClr val="500165"/>
                </a:solidFill>
                <a:latin typeface="Calibri" charset="0"/>
              </a:rPr>
              <a:t> View &amp; Manage Publishing channels</a:t>
            </a:r>
          </a:p>
          <a:p>
            <a:pPr lvl="1">
              <a:buFontTx/>
              <a:buChar char="•"/>
            </a:pPr>
            <a:endParaRPr lang="en-US" sz="1200" b="0">
              <a:solidFill>
                <a:srgbClr val="500165"/>
              </a:solidFill>
              <a:latin typeface="Calibri" charset="0"/>
            </a:endParaRPr>
          </a:p>
          <a:p>
            <a:pPr lvl="1">
              <a:buFontTx/>
              <a:buChar char="•"/>
            </a:pPr>
            <a:endParaRPr lang="en-US" sz="1200" b="0">
              <a:solidFill>
                <a:srgbClr val="500165"/>
              </a:solidFill>
              <a:latin typeface="Calibri" charset="0"/>
            </a:endParaRPr>
          </a:p>
          <a:p>
            <a:pPr lvl="1">
              <a:buFontTx/>
              <a:buChar char="•"/>
            </a:pPr>
            <a:endParaRPr lang="en-US" sz="1200" b="0">
              <a:solidFill>
                <a:srgbClr val="500165"/>
              </a:solidFill>
              <a:latin typeface="Calibri" charset="0"/>
            </a:endParaRPr>
          </a:p>
          <a:p>
            <a:pPr lvl="1">
              <a:buFontTx/>
              <a:buChar char="•"/>
            </a:pPr>
            <a:endParaRPr lang="en-US" sz="1600" b="0">
              <a:solidFill>
                <a:srgbClr val="500165"/>
              </a:solidFill>
              <a:latin typeface="Calibri" charset="0"/>
            </a:endParaRPr>
          </a:p>
          <a:p>
            <a:r>
              <a:rPr lang="en-US" sz="1600" b="0">
                <a:solidFill>
                  <a:srgbClr val="500165"/>
                </a:solidFill>
                <a:latin typeface="Calibri" charset="0"/>
              </a:rPr>
              <a:t>Candidates / Talent Pool</a:t>
            </a:r>
            <a:endParaRPr lang="en-US" sz="1400" b="0">
              <a:solidFill>
                <a:srgbClr val="500165"/>
              </a:solidFill>
              <a:latin typeface="Calibri" charset="0"/>
            </a:endParaRPr>
          </a:p>
          <a:p>
            <a:pPr lvl="1">
              <a:buFontTx/>
              <a:buChar char="•"/>
            </a:pPr>
            <a:r>
              <a:rPr lang="en-US" sz="1200" b="0">
                <a:solidFill>
                  <a:srgbClr val="500165"/>
                </a:solidFill>
                <a:latin typeface="Calibri" charset="0"/>
              </a:rPr>
              <a:t> View &amp;  Manage Applicant Profiles</a:t>
            </a:r>
          </a:p>
          <a:p>
            <a:pPr lvl="2">
              <a:buFontTx/>
              <a:buChar char="•"/>
            </a:pPr>
            <a:r>
              <a:rPr lang="en-US" sz="1200" b="0">
                <a:solidFill>
                  <a:srgbClr val="500165"/>
                </a:solidFill>
                <a:latin typeface="Calibri" charset="0"/>
              </a:rPr>
              <a:t> Personal data</a:t>
            </a:r>
          </a:p>
          <a:p>
            <a:pPr lvl="2">
              <a:buFontTx/>
              <a:buChar char="•"/>
            </a:pPr>
            <a:r>
              <a:rPr lang="en-US" sz="1200" b="0">
                <a:solidFill>
                  <a:srgbClr val="500165"/>
                </a:solidFill>
                <a:latin typeface="Calibri" charset="0"/>
              </a:rPr>
              <a:t> Qualifications</a:t>
            </a:r>
          </a:p>
          <a:p>
            <a:pPr lvl="2">
              <a:buFontTx/>
              <a:buChar char="•"/>
            </a:pPr>
            <a:r>
              <a:rPr lang="en-US" sz="1200" b="0">
                <a:solidFill>
                  <a:srgbClr val="500165"/>
                </a:solidFill>
                <a:latin typeface="Calibri" charset="0"/>
              </a:rPr>
              <a:t> Previous Work Experience</a:t>
            </a:r>
          </a:p>
          <a:p>
            <a:pPr lvl="2">
              <a:buFontTx/>
              <a:buChar char="•"/>
            </a:pPr>
            <a:r>
              <a:rPr lang="en-US" sz="1200" b="0">
                <a:solidFill>
                  <a:srgbClr val="500165"/>
                </a:solidFill>
                <a:latin typeface="Calibri" charset="0"/>
              </a:rPr>
              <a:t> Education</a:t>
            </a:r>
          </a:p>
          <a:p>
            <a:pPr lvl="1">
              <a:buFontTx/>
              <a:buChar char="•"/>
            </a:pPr>
            <a:r>
              <a:rPr lang="en-US" sz="1200" b="0">
                <a:solidFill>
                  <a:srgbClr val="500165"/>
                </a:solidFill>
                <a:latin typeface="Calibri" charset="0"/>
              </a:rPr>
              <a:t> View &amp; Manage Correspondence</a:t>
            </a:r>
          </a:p>
          <a:p>
            <a:pPr lvl="1">
              <a:buFontTx/>
              <a:buChar char="•"/>
            </a:pPr>
            <a:r>
              <a:rPr lang="en-US" sz="1200" b="0">
                <a:solidFill>
                  <a:srgbClr val="500165"/>
                </a:solidFill>
                <a:latin typeface="Calibri" charset="0"/>
              </a:rPr>
              <a:t> View &amp; Manage Assignments </a:t>
            </a:r>
          </a:p>
          <a:p>
            <a:pPr lvl="1">
              <a:buFontTx/>
              <a:buChar char="•"/>
            </a:pPr>
            <a:r>
              <a:rPr lang="en-US" sz="1200" b="0">
                <a:solidFill>
                  <a:srgbClr val="500165"/>
                </a:solidFill>
                <a:latin typeface="Calibri" charset="0"/>
              </a:rPr>
              <a:t> View &amp; Manage Activities</a:t>
            </a:r>
          </a:p>
          <a:p>
            <a:pPr lvl="1">
              <a:buFontTx/>
              <a:buChar char="•"/>
            </a:pPr>
            <a:r>
              <a:rPr lang="en-US" sz="1200" b="0">
                <a:solidFill>
                  <a:srgbClr val="500165"/>
                </a:solidFill>
                <a:latin typeface="Calibri" charset="0"/>
              </a:rPr>
              <a:t>  View &amp; Manage Selection &amp; Ranking</a:t>
            </a:r>
          </a:p>
          <a:p>
            <a:pPr lvl="1">
              <a:buFontTx/>
              <a:buChar char="•"/>
            </a:pPr>
            <a:endParaRPr lang="en-US" sz="1200" b="0">
              <a:solidFill>
                <a:srgbClr val="500165"/>
              </a:solidFill>
              <a:latin typeface="Calibri" charset="0"/>
            </a:endParaRPr>
          </a:p>
          <a:p>
            <a:r>
              <a:rPr lang="en-US" sz="1600" b="0">
                <a:solidFill>
                  <a:srgbClr val="500165"/>
                </a:solidFill>
                <a:latin typeface="Calibri" charset="0"/>
              </a:rPr>
              <a:t>Activities &amp; Assignments Calendar</a:t>
            </a:r>
            <a:endParaRPr lang="en-US" sz="1400" b="0">
              <a:solidFill>
                <a:srgbClr val="500165"/>
              </a:solidFill>
              <a:latin typeface="Calibri" charset="0"/>
            </a:endParaRPr>
          </a:p>
          <a:p>
            <a:pPr lvl="1">
              <a:buFontTx/>
              <a:buChar char="•"/>
            </a:pPr>
            <a:r>
              <a:rPr lang="en-US" sz="1200" b="0">
                <a:solidFill>
                  <a:srgbClr val="500165"/>
                </a:solidFill>
                <a:latin typeface="Calibri" charset="0"/>
              </a:rPr>
              <a:t> View &amp; Manage tasks</a:t>
            </a:r>
          </a:p>
          <a:p>
            <a:pPr lvl="2">
              <a:buFontTx/>
              <a:buChar char="•"/>
            </a:pPr>
            <a:r>
              <a:rPr lang="en-US" sz="1200" b="0">
                <a:solidFill>
                  <a:srgbClr val="500165"/>
                </a:solidFill>
                <a:latin typeface="Calibri" charset="0"/>
              </a:rPr>
              <a:t> Interviews</a:t>
            </a:r>
          </a:p>
          <a:p>
            <a:pPr lvl="2">
              <a:buFontTx/>
              <a:buChar char="•"/>
            </a:pPr>
            <a:r>
              <a:rPr lang="en-US" sz="1200" b="0">
                <a:solidFill>
                  <a:srgbClr val="500165"/>
                </a:solidFill>
                <a:latin typeface="Calibri" charset="0"/>
              </a:rPr>
              <a:t> Questionnaires</a:t>
            </a:r>
          </a:p>
          <a:p>
            <a:pPr lvl="2">
              <a:buFontTx/>
              <a:buChar char="•"/>
            </a:pPr>
            <a:r>
              <a:rPr lang="en-US" sz="1200" b="0">
                <a:solidFill>
                  <a:srgbClr val="500165"/>
                </a:solidFill>
                <a:latin typeface="Calibri" charset="0"/>
              </a:rPr>
              <a:t> Assessments</a:t>
            </a:r>
          </a:p>
          <a:p>
            <a:pPr lvl="2">
              <a:buFontTx/>
              <a:buChar char="•"/>
            </a:pPr>
            <a:r>
              <a:rPr lang="en-US" sz="1200" b="0">
                <a:solidFill>
                  <a:srgbClr val="500165"/>
                </a:solidFill>
                <a:latin typeface="Calibri" charset="0"/>
              </a:rPr>
              <a:t> Tests</a:t>
            </a:r>
          </a:p>
          <a:p>
            <a:r>
              <a:rPr lang="en-US" sz="1600" b="0">
                <a:solidFill>
                  <a:srgbClr val="500165"/>
                </a:solidFill>
                <a:latin typeface="Calibri" charset="0"/>
              </a:rPr>
              <a:t> </a:t>
            </a:r>
          </a:p>
        </p:txBody>
      </p:sp>
      <p:sp>
        <p:nvSpPr>
          <p:cNvPr id="47109" name="Text Box 5"/>
          <p:cNvSpPr txBox="1">
            <a:spLocks noChangeArrowheads="1"/>
          </p:cNvSpPr>
          <p:nvPr/>
        </p:nvSpPr>
        <p:spPr bwMode="auto">
          <a:xfrm>
            <a:off x="627063" y="180975"/>
            <a:ext cx="2552700" cy="396875"/>
          </a:xfrm>
          <a:prstGeom prst="rect">
            <a:avLst/>
          </a:prstGeom>
          <a:noFill/>
          <a:ln w="9525">
            <a:noFill/>
            <a:miter lim="800000"/>
            <a:headEnd/>
            <a:tailEnd/>
          </a:ln>
        </p:spPr>
        <p:txBody>
          <a:bodyPr wrap="none">
            <a:spAutoFit/>
          </a:bodyPr>
          <a:lstStyle/>
          <a:p>
            <a:r>
              <a:rPr lang="en-US" sz="2000" b="0">
                <a:solidFill>
                  <a:srgbClr val="500165"/>
                </a:solidFill>
                <a:latin typeface="Calibri" charset="0"/>
              </a:rPr>
              <a:t>Recruitment &amp; Staffing</a:t>
            </a:r>
          </a:p>
        </p:txBody>
      </p:sp>
      <p:sp>
        <p:nvSpPr>
          <p:cNvPr id="47110" name="Text Box 6"/>
          <p:cNvSpPr txBox="1">
            <a:spLocks noChangeArrowheads="1"/>
          </p:cNvSpPr>
          <p:nvPr/>
        </p:nvSpPr>
        <p:spPr bwMode="auto">
          <a:xfrm>
            <a:off x="5475288" y="1258888"/>
            <a:ext cx="3598862" cy="2103437"/>
          </a:xfrm>
          <a:prstGeom prst="rect">
            <a:avLst/>
          </a:prstGeom>
          <a:noFill/>
          <a:ln w="9525">
            <a:noFill/>
            <a:miter lim="800000"/>
            <a:headEnd/>
            <a:tailEnd/>
          </a:ln>
        </p:spPr>
        <p:txBody>
          <a:bodyPr>
            <a:spAutoFit/>
          </a:bodyPr>
          <a:lstStyle/>
          <a:p>
            <a:r>
              <a:rPr lang="en-US" sz="1600" b="0">
                <a:solidFill>
                  <a:srgbClr val="500165"/>
                </a:solidFill>
                <a:latin typeface="Calibri" charset="0"/>
              </a:rPr>
              <a:t> Manage Talent Pool</a:t>
            </a:r>
            <a:r>
              <a:rPr lang="en-US" sz="1200" b="0">
                <a:solidFill>
                  <a:srgbClr val="500165"/>
                </a:solidFill>
                <a:latin typeface="Calibri" charset="0"/>
              </a:rPr>
              <a:t> </a:t>
            </a:r>
          </a:p>
          <a:p>
            <a:pPr lvl="1">
              <a:buFontTx/>
              <a:buChar char="•"/>
            </a:pPr>
            <a:r>
              <a:rPr lang="en-US" sz="1200" b="0">
                <a:solidFill>
                  <a:srgbClr val="500165"/>
                </a:solidFill>
                <a:latin typeface="Calibri" charset="0"/>
              </a:rPr>
              <a:t> Talent Search by criteria</a:t>
            </a:r>
          </a:p>
          <a:p>
            <a:pPr lvl="1">
              <a:buFontTx/>
              <a:buChar char="•"/>
            </a:pPr>
            <a:r>
              <a:rPr lang="nl-BE" sz="1200" b="0">
                <a:solidFill>
                  <a:srgbClr val="500165"/>
                </a:solidFill>
                <a:latin typeface="Calibri" charset="0"/>
              </a:rPr>
              <a:t> Candidate Score / Ranking /Sorting</a:t>
            </a:r>
            <a:endParaRPr lang="en-US" sz="1200" b="0">
              <a:solidFill>
                <a:srgbClr val="500165"/>
              </a:solidFill>
              <a:latin typeface="Calibri" charset="0"/>
            </a:endParaRPr>
          </a:p>
          <a:p>
            <a:pPr lvl="1">
              <a:buFontTx/>
              <a:buChar char="•"/>
            </a:pPr>
            <a:r>
              <a:rPr lang="en-US" sz="1200" b="0">
                <a:solidFill>
                  <a:srgbClr val="500165"/>
                </a:solidFill>
                <a:latin typeface="Calibri" charset="0"/>
              </a:rPr>
              <a:t> Candidate Selection</a:t>
            </a:r>
          </a:p>
          <a:p>
            <a:pPr lvl="1">
              <a:buFontTx/>
              <a:buChar char="•"/>
            </a:pPr>
            <a:endParaRPr lang="en-US" sz="1200" b="0">
              <a:solidFill>
                <a:srgbClr val="500165"/>
              </a:solidFill>
              <a:latin typeface="Calibri" charset="0"/>
            </a:endParaRPr>
          </a:p>
          <a:p>
            <a:pPr lvl="1">
              <a:buFontTx/>
              <a:buChar char="•"/>
            </a:pPr>
            <a:endParaRPr lang="en-US" sz="1200" b="0">
              <a:solidFill>
                <a:srgbClr val="500165"/>
              </a:solidFill>
              <a:latin typeface="Calibri" charset="0"/>
            </a:endParaRPr>
          </a:p>
          <a:p>
            <a:endParaRPr lang="en-US" sz="1600" b="0">
              <a:solidFill>
                <a:srgbClr val="500165"/>
              </a:solidFill>
              <a:latin typeface="Calibri" charset="0"/>
            </a:endParaRPr>
          </a:p>
          <a:p>
            <a:endParaRPr lang="en-US" sz="1200" b="0">
              <a:solidFill>
                <a:srgbClr val="500165"/>
              </a:solidFill>
              <a:latin typeface="Calibri" charset="0"/>
            </a:endParaRPr>
          </a:p>
          <a:p>
            <a:endParaRPr lang="en-US" sz="1200" b="0">
              <a:solidFill>
                <a:srgbClr val="500165"/>
              </a:solidFill>
              <a:latin typeface="Calibri" charset="0"/>
            </a:endParaRPr>
          </a:p>
          <a:p>
            <a:r>
              <a:rPr lang="en-US" sz="1600" b="0">
                <a:solidFill>
                  <a:srgbClr val="500165"/>
                </a:solidFill>
                <a:latin typeface="Calibri" charset="0"/>
              </a:rPr>
              <a:t> Reporting</a:t>
            </a:r>
            <a:endParaRPr lang="en-US" sz="1200" b="0">
              <a:solidFill>
                <a:srgbClr val="500165"/>
              </a:solidFill>
              <a:latin typeface="Calibri" charset="0"/>
            </a:endParaRPr>
          </a:p>
        </p:txBody>
      </p:sp>
      <p:pic>
        <p:nvPicPr>
          <p:cNvPr id="47111" name="Picture 7"/>
          <p:cNvPicPr>
            <a:picLocks noChangeAspect="1" noChangeArrowheads="1"/>
          </p:cNvPicPr>
          <p:nvPr/>
        </p:nvPicPr>
        <p:blipFill>
          <a:blip r:embed="rId3" cstate="print"/>
          <a:srcRect/>
          <a:stretch>
            <a:fillRect/>
          </a:stretch>
        </p:blipFill>
        <p:spPr bwMode="auto">
          <a:xfrm>
            <a:off x="5019675" y="2933700"/>
            <a:ext cx="423863" cy="633413"/>
          </a:xfrm>
          <a:prstGeom prst="rect">
            <a:avLst/>
          </a:prstGeom>
          <a:noFill/>
          <a:ln w="9525">
            <a:noFill/>
            <a:miter lim="800000"/>
            <a:headEnd/>
            <a:tailEnd/>
          </a:ln>
        </p:spPr>
      </p:pic>
      <p:pic>
        <p:nvPicPr>
          <p:cNvPr id="47112" name="Picture 8"/>
          <p:cNvPicPr>
            <a:picLocks noChangeAspect="1" noChangeArrowheads="1"/>
          </p:cNvPicPr>
          <p:nvPr/>
        </p:nvPicPr>
        <p:blipFill>
          <a:blip r:embed="rId4" cstate="print"/>
          <a:srcRect/>
          <a:stretch>
            <a:fillRect/>
          </a:stretch>
        </p:blipFill>
        <p:spPr bwMode="auto">
          <a:xfrm>
            <a:off x="534988" y="1177925"/>
            <a:ext cx="638175" cy="642938"/>
          </a:xfrm>
          <a:prstGeom prst="rect">
            <a:avLst/>
          </a:prstGeom>
          <a:noFill/>
          <a:ln w="9525">
            <a:noFill/>
            <a:miter lim="800000"/>
            <a:headEnd/>
            <a:tailEnd/>
          </a:ln>
        </p:spPr>
      </p:pic>
      <p:pic>
        <p:nvPicPr>
          <p:cNvPr id="47113" name="Picture 9"/>
          <p:cNvPicPr>
            <a:picLocks noChangeAspect="1" noChangeArrowheads="1"/>
          </p:cNvPicPr>
          <p:nvPr/>
        </p:nvPicPr>
        <p:blipFill>
          <a:blip r:embed="rId5" cstate="print"/>
          <a:srcRect/>
          <a:stretch>
            <a:fillRect/>
          </a:stretch>
        </p:blipFill>
        <p:spPr bwMode="auto">
          <a:xfrm>
            <a:off x="600075" y="4981575"/>
            <a:ext cx="457200" cy="585788"/>
          </a:xfrm>
          <a:prstGeom prst="rect">
            <a:avLst/>
          </a:prstGeom>
          <a:noFill/>
          <a:ln w="9525">
            <a:noFill/>
            <a:miter lim="800000"/>
            <a:headEnd/>
            <a:tailEnd/>
          </a:ln>
        </p:spPr>
      </p:pic>
      <p:sp>
        <p:nvSpPr>
          <p:cNvPr id="83978" name="Text Placeholder 33"/>
          <p:cNvSpPr>
            <a:spLocks noGrp="1"/>
          </p:cNvSpPr>
          <p:nvPr>
            <p:ph type="body" sz="quarter" idx="10"/>
          </p:nvPr>
        </p:nvSpPr>
        <p:spPr>
          <a:xfrm>
            <a:off x="6280150" y="112713"/>
            <a:ext cx="2863850" cy="438150"/>
          </a:xfrm>
        </p:spPr>
        <p:txBody>
          <a:bodyPr/>
          <a:lstStyle/>
          <a:p>
            <a:pPr eaLnBrk="1" hangingPunct="1">
              <a:defRPr/>
            </a:pPr>
            <a:r>
              <a:rPr lang="fr-BE">
                <a:ea typeface="ＭＳ Ｐゴシック" charset="-128"/>
              </a:rPr>
              <a:t>Functionalities</a:t>
            </a:r>
            <a:endParaRPr>
              <a:ea typeface="ＭＳ Ｐゴシック" charset="-128"/>
            </a:endParaRPr>
          </a:p>
        </p:txBody>
      </p:sp>
      <p:pic>
        <p:nvPicPr>
          <p:cNvPr id="47115" name="Picture 11"/>
          <p:cNvPicPr>
            <a:picLocks noChangeAspect="1" noChangeArrowheads="1"/>
          </p:cNvPicPr>
          <p:nvPr/>
        </p:nvPicPr>
        <p:blipFill>
          <a:blip r:embed="rId6" cstate="print"/>
          <a:srcRect/>
          <a:stretch>
            <a:fillRect/>
          </a:stretch>
        </p:blipFill>
        <p:spPr bwMode="auto">
          <a:xfrm>
            <a:off x="496888" y="2963863"/>
            <a:ext cx="639762" cy="439737"/>
          </a:xfrm>
          <a:prstGeom prst="rect">
            <a:avLst/>
          </a:prstGeom>
          <a:noFill/>
          <a:ln w="9525">
            <a:noFill/>
            <a:miter lim="800000"/>
            <a:headEnd/>
            <a:tailEnd/>
          </a:ln>
        </p:spPr>
      </p:pic>
      <p:pic>
        <p:nvPicPr>
          <p:cNvPr id="47116" name="Picture 12"/>
          <p:cNvPicPr>
            <a:picLocks noChangeAspect="1" noChangeArrowheads="1"/>
          </p:cNvPicPr>
          <p:nvPr/>
        </p:nvPicPr>
        <p:blipFill>
          <a:blip r:embed="rId7" cstate="print"/>
          <a:srcRect/>
          <a:stretch>
            <a:fillRect/>
          </a:stretch>
        </p:blipFill>
        <p:spPr bwMode="auto">
          <a:xfrm>
            <a:off x="4757738" y="1243013"/>
            <a:ext cx="812800" cy="376237"/>
          </a:xfrm>
          <a:prstGeom prst="rect">
            <a:avLst/>
          </a:prstGeom>
          <a:noFill/>
          <a:ln w="9525">
            <a:noFill/>
            <a:miter lim="800000"/>
            <a:headEnd/>
            <a:tailEnd/>
          </a:ln>
        </p:spPr>
      </p:pic>
      <p:pic>
        <p:nvPicPr>
          <p:cNvPr id="47117" name="Picture 13"/>
          <p:cNvPicPr>
            <a:picLocks noChangeAspect="1" noChangeArrowheads="1"/>
          </p:cNvPicPr>
          <p:nvPr/>
        </p:nvPicPr>
        <p:blipFill>
          <a:blip r:embed="rId8" cstate="print"/>
          <a:srcRect/>
          <a:stretch>
            <a:fillRect/>
          </a:stretch>
        </p:blipFill>
        <p:spPr bwMode="auto">
          <a:xfrm>
            <a:off x="38100" y="168275"/>
            <a:ext cx="649288" cy="4746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879475" y="147638"/>
            <a:ext cx="5530850" cy="388937"/>
          </a:xfrm>
        </p:spPr>
        <p:txBody>
          <a:bodyPr wrap="square" lIns="91440" tIns="45720" rIns="91440" bIns="45720" numCol="1" anchor="t" anchorCtr="0" compatLnSpc="1">
            <a:prstTxWarp prst="textNoShape">
              <a:avLst/>
            </a:prstTxWarp>
          </a:bodyPr>
          <a:lstStyle/>
          <a:p>
            <a:pPr eaLnBrk="1" hangingPunct="1">
              <a:defRPr/>
            </a:pPr>
            <a:r>
              <a:rPr lang="en-US" dirty="0" smtClean="0"/>
              <a:t>Recruitment User Interface</a:t>
            </a:r>
          </a:p>
        </p:txBody>
      </p:sp>
      <p:pic>
        <p:nvPicPr>
          <p:cNvPr id="7174" name="Picture 3"/>
          <p:cNvPicPr>
            <a:picLocks noChangeAspect="1" noChangeArrowheads="1"/>
          </p:cNvPicPr>
          <p:nvPr/>
        </p:nvPicPr>
        <p:blipFill>
          <a:blip r:embed="rId4" cstate="print"/>
          <a:srcRect/>
          <a:stretch>
            <a:fillRect/>
          </a:stretch>
        </p:blipFill>
        <p:spPr bwMode="auto">
          <a:xfrm>
            <a:off x="4592638" y="1289050"/>
            <a:ext cx="3424237" cy="2998788"/>
          </a:xfrm>
          <a:prstGeom prst="rect">
            <a:avLst/>
          </a:prstGeom>
          <a:noFill/>
          <a:ln w="9525">
            <a:solidFill>
              <a:srgbClr val="4E0064"/>
            </a:solidFill>
            <a:miter lim="800000"/>
            <a:headEnd/>
            <a:tailEnd/>
          </a:ln>
        </p:spPr>
      </p:pic>
      <p:graphicFrame>
        <p:nvGraphicFramePr>
          <p:cNvPr id="7170" name="Object 2"/>
          <p:cNvGraphicFramePr>
            <a:graphicFrameLocks noChangeAspect="1"/>
          </p:cNvGraphicFramePr>
          <p:nvPr/>
        </p:nvGraphicFramePr>
        <p:xfrm>
          <a:off x="5300663" y="4392613"/>
          <a:ext cx="3619500" cy="1042987"/>
        </p:xfrm>
        <a:graphic>
          <a:graphicData uri="http://schemas.openxmlformats.org/presentationml/2006/ole">
            <mc:AlternateContent xmlns:mc="http://schemas.openxmlformats.org/markup-compatibility/2006">
              <mc:Choice xmlns:v="urn:schemas-microsoft-com:vml" Requires="v">
                <p:oleObj spid="_x0000_s7179" name="Bitmap Image" r:id="rId5" imgW="6714286" imgH="1933333" progId="PBrush">
                  <p:embed/>
                </p:oleObj>
              </mc:Choice>
              <mc:Fallback>
                <p:oleObj name="Bitmap Image" r:id="rId5" imgW="6714286" imgH="1933333" progId="PBrush">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0663" y="4392613"/>
                        <a:ext cx="3619500" cy="1042987"/>
                      </a:xfrm>
                      <a:prstGeom prst="rect">
                        <a:avLst/>
                      </a:prstGeom>
                      <a:noFill/>
                      <a:ln w="9525">
                        <a:solidFill>
                          <a:srgbClr val="34056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1" name="Object 3"/>
          <p:cNvGraphicFramePr>
            <a:graphicFrameLocks noChangeAspect="1"/>
          </p:cNvGraphicFramePr>
          <p:nvPr/>
        </p:nvGraphicFramePr>
        <p:xfrm>
          <a:off x="933450" y="4567238"/>
          <a:ext cx="3649663" cy="935037"/>
        </p:xfrm>
        <a:graphic>
          <a:graphicData uri="http://schemas.openxmlformats.org/presentationml/2006/ole">
            <mc:AlternateContent xmlns:mc="http://schemas.openxmlformats.org/markup-compatibility/2006">
              <mc:Choice xmlns:v="urn:schemas-microsoft-com:vml" Requires="v">
                <p:oleObj spid="_x0000_s7180" name="Bitmap Image" r:id="rId7" imgW="6695238" imgH="1714739" progId="PBrush">
                  <p:embed/>
                </p:oleObj>
              </mc:Choice>
              <mc:Fallback>
                <p:oleObj name="Bitmap Image" r:id="rId7" imgW="6695238" imgH="1714739" progId="PBrush">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450" y="4567238"/>
                        <a:ext cx="3649663" cy="935037"/>
                      </a:xfrm>
                      <a:prstGeom prst="rect">
                        <a:avLst/>
                      </a:prstGeom>
                      <a:noFill/>
                      <a:ln w="9525">
                        <a:solidFill>
                          <a:srgbClr val="34056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2" name="Object 4"/>
          <p:cNvGraphicFramePr>
            <a:graphicFrameLocks noChangeAspect="1"/>
          </p:cNvGraphicFramePr>
          <p:nvPr/>
        </p:nvGraphicFramePr>
        <p:xfrm>
          <a:off x="2605088" y="5762625"/>
          <a:ext cx="3741737" cy="676275"/>
        </p:xfrm>
        <a:graphic>
          <a:graphicData uri="http://schemas.openxmlformats.org/presentationml/2006/ole">
            <mc:AlternateContent xmlns:mc="http://schemas.openxmlformats.org/markup-compatibility/2006">
              <mc:Choice xmlns:v="urn:schemas-microsoft-com:vml" Requires="v">
                <p:oleObj spid="_x0000_s7181" name="Bitmap Image" r:id="rId9" imgW="6744641" imgH="1219370" progId="PBrush">
                  <p:embed/>
                </p:oleObj>
              </mc:Choice>
              <mc:Fallback>
                <p:oleObj name="Bitmap Image" r:id="rId9" imgW="6744641" imgH="1219370" progId="PBrush">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5088" y="5762625"/>
                        <a:ext cx="3741737" cy="676275"/>
                      </a:xfrm>
                      <a:prstGeom prst="rect">
                        <a:avLst/>
                      </a:prstGeom>
                      <a:noFill/>
                      <a:ln w="9525">
                        <a:solidFill>
                          <a:srgbClr val="34056D"/>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175" name="Picture 8" descr="recruitment_candidate_profile_09"/>
          <p:cNvPicPr>
            <a:picLocks noChangeAspect="1" noChangeArrowheads="1"/>
          </p:cNvPicPr>
          <p:nvPr/>
        </p:nvPicPr>
        <p:blipFill>
          <a:blip r:embed="rId11" cstate="print"/>
          <a:srcRect/>
          <a:stretch>
            <a:fillRect/>
          </a:stretch>
        </p:blipFill>
        <p:spPr bwMode="auto">
          <a:xfrm>
            <a:off x="260350" y="873125"/>
            <a:ext cx="3997325" cy="3148013"/>
          </a:xfrm>
          <a:prstGeom prst="rect">
            <a:avLst/>
          </a:prstGeom>
          <a:noFill/>
          <a:ln w="9525">
            <a:solidFill>
              <a:srgbClr val="4E0064"/>
            </a:solidFill>
            <a:miter lim="800000"/>
            <a:headEnd/>
            <a:tailEnd/>
          </a:ln>
        </p:spPr>
      </p:pic>
      <p:pic>
        <p:nvPicPr>
          <p:cNvPr id="7176" name="Picture 13"/>
          <p:cNvPicPr>
            <a:picLocks noChangeAspect="1" noChangeArrowheads="1"/>
          </p:cNvPicPr>
          <p:nvPr/>
        </p:nvPicPr>
        <p:blipFill>
          <a:blip r:embed="rId12" cstate="print"/>
          <a:srcRect/>
          <a:stretch>
            <a:fillRect/>
          </a:stretch>
        </p:blipFill>
        <p:spPr bwMode="auto">
          <a:xfrm>
            <a:off x="276225" y="187325"/>
            <a:ext cx="649288" cy="4746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6"/>
          <p:cNvSpPr>
            <a:spLocks noChangeArrowheads="1"/>
          </p:cNvSpPr>
          <p:nvPr/>
        </p:nvSpPr>
        <p:spPr bwMode="auto">
          <a:xfrm>
            <a:off x="4356100" y="1752600"/>
            <a:ext cx="4318000" cy="4038600"/>
          </a:xfrm>
          <a:prstGeom prst="rect">
            <a:avLst/>
          </a:prstGeom>
          <a:solidFill>
            <a:schemeClr val="bg1">
              <a:alpha val="72156"/>
            </a:schemeClr>
          </a:solidFill>
          <a:ln w="9525">
            <a:noFill/>
            <a:round/>
            <a:headEnd/>
            <a:tailEnd/>
          </a:ln>
        </p:spPr>
        <p:txBody>
          <a:bodyPr/>
          <a:lstStyle/>
          <a:p>
            <a:endParaRPr lang="nl-BE"/>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8130" name="Picture 3" descr="recruitment_requisition_request_02"/>
          <p:cNvPicPr>
            <a:picLocks noChangeAspect="1" noChangeArrowheads="1"/>
          </p:cNvPicPr>
          <p:nvPr/>
        </p:nvPicPr>
        <p:blipFill>
          <a:blip r:embed="rId3" cstate="print"/>
          <a:srcRect/>
          <a:stretch>
            <a:fillRect/>
          </a:stretch>
        </p:blipFill>
        <p:spPr bwMode="auto">
          <a:xfrm>
            <a:off x="369888" y="895350"/>
            <a:ext cx="3930650" cy="3095625"/>
          </a:xfrm>
          <a:prstGeom prst="rect">
            <a:avLst/>
          </a:prstGeom>
          <a:noFill/>
          <a:ln w="9525">
            <a:solidFill>
              <a:srgbClr val="4E0064"/>
            </a:solidFill>
            <a:miter lim="800000"/>
            <a:headEnd/>
            <a:tailEnd/>
          </a:ln>
        </p:spPr>
      </p:pic>
      <p:sp>
        <p:nvSpPr>
          <p:cNvPr id="6" name="Rectangle 2"/>
          <p:cNvSpPr>
            <a:spLocks noGrp="1" noChangeArrowheads="1"/>
          </p:cNvSpPr>
          <p:nvPr>
            <p:ph type="title"/>
          </p:nvPr>
        </p:nvSpPr>
        <p:spPr>
          <a:xfrm>
            <a:off x="879475" y="147638"/>
            <a:ext cx="5530850" cy="388937"/>
          </a:xfrm>
        </p:spPr>
        <p:txBody>
          <a:bodyPr wrap="square" lIns="91440" tIns="45720" rIns="91440" bIns="45720" numCol="1" anchor="t" anchorCtr="0" compatLnSpc="1">
            <a:prstTxWarp prst="textNoShape">
              <a:avLst/>
            </a:prstTxWarp>
          </a:bodyPr>
          <a:lstStyle/>
          <a:p>
            <a:pPr eaLnBrk="1" hangingPunct="1">
              <a:defRPr/>
            </a:pPr>
            <a:r>
              <a:rPr lang="en-US" dirty="0" smtClean="0"/>
              <a:t>Recruitment User Interface</a:t>
            </a:r>
          </a:p>
        </p:txBody>
      </p:sp>
      <p:pic>
        <p:nvPicPr>
          <p:cNvPr id="48132" name="Picture 13"/>
          <p:cNvPicPr>
            <a:picLocks noChangeAspect="1" noChangeArrowheads="1"/>
          </p:cNvPicPr>
          <p:nvPr/>
        </p:nvPicPr>
        <p:blipFill>
          <a:blip r:embed="rId4" cstate="print"/>
          <a:srcRect/>
          <a:stretch>
            <a:fillRect/>
          </a:stretch>
        </p:blipFill>
        <p:spPr bwMode="auto">
          <a:xfrm>
            <a:off x="276225" y="187325"/>
            <a:ext cx="649288" cy="474663"/>
          </a:xfrm>
          <a:prstGeom prst="rect">
            <a:avLst/>
          </a:prstGeom>
          <a:noFill/>
          <a:ln w="9525">
            <a:noFill/>
            <a:miter lim="800000"/>
            <a:headEnd/>
            <a:tailEnd/>
          </a:ln>
        </p:spPr>
      </p:pic>
      <p:pic>
        <p:nvPicPr>
          <p:cNvPr id="48133" name="Picture 3" descr="recruitment_requisition_assessments_01"/>
          <p:cNvPicPr>
            <a:picLocks noChangeAspect="1" noChangeArrowheads="1"/>
          </p:cNvPicPr>
          <p:nvPr/>
        </p:nvPicPr>
        <p:blipFill>
          <a:blip r:embed="rId5" cstate="print"/>
          <a:srcRect/>
          <a:stretch>
            <a:fillRect/>
          </a:stretch>
        </p:blipFill>
        <p:spPr bwMode="auto">
          <a:xfrm>
            <a:off x="1428750" y="3513138"/>
            <a:ext cx="4065588" cy="3201987"/>
          </a:xfrm>
          <a:prstGeom prst="rect">
            <a:avLst/>
          </a:prstGeom>
          <a:noFill/>
          <a:ln w="9525">
            <a:solidFill>
              <a:srgbClr val="4E0064"/>
            </a:solidFill>
            <a:miter lim="800000"/>
            <a:headEnd/>
            <a:tailEnd/>
          </a:ln>
        </p:spPr>
      </p:pic>
      <p:pic>
        <p:nvPicPr>
          <p:cNvPr id="48134" name="Picture 3" descr="recruitment_candidate_profile_09"/>
          <p:cNvPicPr>
            <a:picLocks noChangeAspect="1" noChangeArrowheads="1"/>
          </p:cNvPicPr>
          <p:nvPr/>
        </p:nvPicPr>
        <p:blipFill>
          <a:blip r:embed="rId6" cstate="print"/>
          <a:srcRect/>
          <a:stretch>
            <a:fillRect/>
          </a:stretch>
        </p:blipFill>
        <p:spPr bwMode="auto">
          <a:xfrm>
            <a:off x="4800600" y="1228725"/>
            <a:ext cx="4105275" cy="3233738"/>
          </a:xfrm>
          <a:prstGeom prst="rect">
            <a:avLst/>
          </a:prstGeom>
          <a:noFill/>
          <a:ln w="9525">
            <a:solidFill>
              <a:srgbClr val="4E0064"/>
            </a:solidFill>
            <a:miter lim="800000"/>
            <a:headEnd/>
            <a:tailEnd/>
          </a:ln>
        </p:spPr>
      </p:pic>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7848600" y="6453188"/>
            <a:ext cx="1255713" cy="422275"/>
          </a:xfrm>
          <a:prstGeom prst="rect">
            <a:avLst/>
          </a:prstGeom>
          <a:solidFill>
            <a:schemeClr val="bg1"/>
          </a:solidFill>
          <a:ln w="9525">
            <a:noFill/>
            <a:miter lim="800000"/>
            <a:headEnd/>
            <a:tailEnd/>
          </a:ln>
        </p:spPr>
        <p:txBody>
          <a:bodyPr wrap="none" anchor="ctr"/>
          <a:lstStyle/>
          <a:p>
            <a:endParaRPr lang="nl-BE"/>
          </a:p>
        </p:txBody>
      </p:sp>
      <p:sp>
        <p:nvSpPr>
          <p:cNvPr id="49155" name="Rectangle 3"/>
          <p:cNvSpPr>
            <a:spLocks noChangeArrowheads="1"/>
          </p:cNvSpPr>
          <p:nvPr/>
        </p:nvSpPr>
        <p:spPr bwMode="auto">
          <a:xfrm>
            <a:off x="0" y="6067425"/>
            <a:ext cx="2200275" cy="784225"/>
          </a:xfrm>
          <a:prstGeom prst="rect">
            <a:avLst/>
          </a:prstGeom>
          <a:solidFill>
            <a:schemeClr val="bg1"/>
          </a:solidFill>
          <a:ln w="9525">
            <a:noFill/>
            <a:miter lim="800000"/>
            <a:headEnd/>
            <a:tailEnd/>
          </a:ln>
        </p:spPr>
        <p:txBody>
          <a:bodyPr wrap="none" anchor="ctr"/>
          <a:lstStyle/>
          <a:p>
            <a:endParaRPr lang="nl-BE"/>
          </a:p>
        </p:txBody>
      </p:sp>
      <p:sp>
        <p:nvSpPr>
          <p:cNvPr id="49156" name="Text Box 4"/>
          <p:cNvSpPr txBox="1">
            <a:spLocks noChangeArrowheads="1"/>
          </p:cNvSpPr>
          <p:nvPr/>
        </p:nvSpPr>
        <p:spPr bwMode="auto">
          <a:xfrm>
            <a:off x="1103313" y="1257300"/>
            <a:ext cx="3949700" cy="4294188"/>
          </a:xfrm>
          <a:prstGeom prst="rect">
            <a:avLst/>
          </a:prstGeom>
          <a:noFill/>
          <a:ln w="9525">
            <a:noFill/>
            <a:miter lim="800000"/>
            <a:headEnd/>
            <a:tailEnd/>
          </a:ln>
        </p:spPr>
        <p:txBody>
          <a:bodyPr>
            <a:spAutoFit/>
          </a:bodyPr>
          <a:lstStyle/>
          <a:p>
            <a:r>
              <a:rPr lang="en-US" sz="1600" b="0">
                <a:solidFill>
                  <a:srgbClr val="500165"/>
                </a:solidFill>
                <a:latin typeface="Calibri" charset="0"/>
              </a:rPr>
              <a:t> Learning</a:t>
            </a:r>
          </a:p>
          <a:p>
            <a:pPr lvl="1">
              <a:buFontTx/>
              <a:buChar char="•"/>
            </a:pPr>
            <a:r>
              <a:rPr lang="en-US" sz="1200" b="0">
                <a:solidFill>
                  <a:srgbClr val="500165"/>
                </a:solidFill>
                <a:latin typeface="Calibri" charset="0"/>
              </a:rPr>
              <a:t> Manage Training Catalogue</a:t>
            </a:r>
          </a:p>
          <a:p>
            <a:pPr lvl="1">
              <a:buFontTx/>
              <a:buChar char="•"/>
            </a:pPr>
            <a:r>
              <a:rPr lang="en-US" sz="1200" b="0">
                <a:solidFill>
                  <a:srgbClr val="500165"/>
                </a:solidFill>
                <a:latin typeface="Calibri" charset="0"/>
              </a:rPr>
              <a:t> Manage Pre-booking/ Booking/Cancelations</a:t>
            </a:r>
          </a:p>
          <a:p>
            <a:pPr lvl="1">
              <a:buFontTx/>
              <a:buChar char="•"/>
            </a:pPr>
            <a:r>
              <a:rPr lang="en-US" sz="1200" b="0">
                <a:solidFill>
                  <a:srgbClr val="500165"/>
                </a:solidFill>
                <a:latin typeface="Calibri" charset="0"/>
              </a:rPr>
              <a:t> Manage Training evaluations</a:t>
            </a:r>
          </a:p>
          <a:p>
            <a:pPr lvl="1">
              <a:buFontTx/>
              <a:buChar char="•"/>
            </a:pPr>
            <a:r>
              <a:rPr lang="en-US" sz="1200" b="0">
                <a:solidFill>
                  <a:srgbClr val="500165"/>
                </a:solidFill>
                <a:latin typeface="Calibri" charset="0"/>
              </a:rPr>
              <a:t> Manage Trainee evaluations</a:t>
            </a:r>
          </a:p>
          <a:p>
            <a:pPr lvl="1">
              <a:buFontTx/>
              <a:buChar char="•"/>
            </a:pPr>
            <a:r>
              <a:rPr lang="en-US" sz="1200" b="0">
                <a:solidFill>
                  <a:srgbClr val="500165"/>
                </a:solidFill>
                <a:latin typeface="Calibri" charset="0"/>
              </a:rPr>
              <a:t> Manage Trainer evaluations</a:t>
            </a:r>
          </a:p>
          <a:p>
            <a:pPr lvl="1">
              <a:buFontTx/>
              <a:buChar char="•"/>
            </a:pPr>
            <a:r>
              <a:rPr lang="en-US" sz="1200" b="0">
                <a:solidFill>
                  <a:srgbClr val="500165"/>
                </a:solidFill>
                <a:latin typeface="Calibri" charset="0"/>
              </a:rPr>
              <a:t> Manage Competency Relation</a:t>
            </a:r>
          </a:p>
          <a:p>
            <a:pPr lvl="2">
              <a:buFontTx/>
              <a:buChar char="•"/>
            </a:pPr>
            <a:r>
              <a:rPr lang="nl-BE" sz="1200" b="0">
                <a:solidFill>
                  <a:srgbClr val="500165"/>
                </a:solidFill>
                <a:latin typeface="Calibri" charset="0"/>
              </a:rPr>
              <a:t> Search training for competence</a:t>
            </a:r>
          </a:p>
          <a:p>
            <a:pPr lvl="2">
              <a:buFontTx/>
              <a:buChar char="•"/>
            </a:pPr>
            <a:r>
              <a:rPr lang="nl-BE" sz="1200" b="0">
                <a:solidFill>
                  <a:srgbClr val="500165"/>
                </a:solidFill>
                <a:latin typeface="Calibri" charset="0"/>
              </a:rPr>
              <a:t> Link competence to training</a:t>
            </a:r>
          </a:p>
          <a:p>
            <a:pPr lvl="2">
              <a:buFontTx/>
              <a:buChar char="•"/>
            </a:pPr>
            <a:r>
              <a:rPr lang="nl-BE" sz="1200" b="0">
                <a:solidFill>
                  <a:srgbClr val="500165"/>
                </a:solidFill>
                <a:latin typeface="Calibri" charset="0"/>
              </a:rPr>
              <a:t> Inherit competence</a:t>
            </a:r>
          </a:p>
          <a:p>
            <a:pPr lvl="1">
              <a:buFontTx/>
              <a:buChar char="•"/>
            </a:pPr>
            <a:r>
              <a:rPr lang="nl-BE" sz="1200" b="0">
                <a:solidFill>
                  <a:srgbClr val="500165"/>
                </a:solidFill>
                <a:latin typeface="Calibri" charset="0"/>
              </a:rPr>
              <a:t> Manage Actions</a:t>
            </a:r>
            <a:endParaRPr lang="en-US" sz="1200" b="0">
              <a:solidFill>
                <a:srgbClr val="500165"/>
              </a:solidFill>
              <a:latin typeface="Calibri" charset="0"/>
            </a:endParaRPr>
          </a:p>
          <a:p>
            <a:r>
              <a:rPr lang="en-US" sz="1600" b="0">
                <a:solidFill>
                  <a:srgbClr val="500165"/>
                </a:solidFill>
                <a:latin typeface="Calibri" charset="0"/>
              </a:rPr>
              <a:t> </a:t>
            </a:r>
          </a:p>
          <a:p>
            <a:r>
              <a:rPr lang="en-US" sz="1600" b="0">
                <a:solidFill>
                  <a:srgbClr val="500165"/>
                </a:solidFill>
                <a:latin typeface="Calibri" charset="0"/>
              </a:rPr>
              <a:t>Performance Management</a:t>
            </a:r>
            <a:endParaRPr lang="en-US" sz="1400" b="0">
              <a:solidFill>
                <a:srgbClr val="500165"/>
              </a:solidFill>
              <a:latin typeface="Calibri" charset="0"/>
            </a:endParaRPr>
          </a:p>
          <a:p>
            <a:pPr lvl="1">
              <a:buFontTx/>
              <a:buChar char="•"/>
            </a:pPr>
            <a:r>
              <a:rPr lang="en-US" sz="1200" b="0">
                <a:solidFill>
                  <a:srgbClr val="500165"/>
                </a:solidFill>
                <a:latin typeface="Calibri" charset="0"/>
              </a:rPr>
              <a:t> Manage Objectives</a:t>
            </a:r>
          </a:p>
          <a:p>
            <a:pPr lvl="1">
              <a:buFontTx/>
              <a:buChar char="•"/>
            </a:pPr>
            <a:r>
              <a:rPr lang="en-US" sz="1200" b="0">
                <a:solidFill>
                  <a:srgbClr val="500165"/>
                </a:solidFill>
                <a:latin typeface="Calibri" charset="0"/>
              </a:rPr>
              <a:t> Manage Competencies / competence Catalogue</a:t>
            </a:r>
          </a:p>
          <a:p>
            <a:pPr lvl="1">
              <a:buFontTx/>
              <a:buChar char="•"/>
            </a:pPr>
            <a:r>
              <a:rPr lang="en-US" sz="1200" b="0">
                <a:solidFill>
                  <a:srgbClr val="500165"/>
                </a:solidFill>
                <a:latin typeface="Calibri" charset="0"/>
              </a:rPr>
              <a:t> Manage Development plan</a:t>
            </a:r>
          </a:p>
          <a:p>
            <a:pPr lvl="1">
              <a:buFontTx/>
              <a:buChar char="•"/>
            </a:pPr>
            <a:r>
              <a:rPr lang="en-US" sz="1200" b="0">
                <a:solidFill>
                  <a:srgbClr val="500165"/>
                </a:solidFill>
                <a:latin typeface="Calibri" charset="0"/>
              </a:rPr>
              <a:t> Manage Compensation plan</a:t>
            </a:r>
          </a:p>
          <a:p>
            <a:pPr lvl="1">
              <a:buFontTx/>
              <a:buChar char="•"/>
            </a:pPr>
            <a:r>
              <a:rPr lang="en-US" sz="1200" b="0">
                <a:solidFill>
                  <a:srgbClr val="500165"/>
                </a:solidFill>
                <a:latin typeface="Calibri" charset="0"/>
              </a:rPr>
              <a:t> Manage Career plan</a:t>
            </a:r>
          </a:p>
          <a:p>
            <a:pPr lvl="1">
              <a:buFontTx/>
              <a:buChar char="•"/>
            </a:pPr>
            <a:r>
              <a:rPr lang="nl-BE" sz="1200" b="0">
                <a:solidFill>
                  <a:srgbClr val="500165"/>
                </a:solidFill>
                <a:latin typeface="Calibri" charset="0"/>
              </a:rPr>
              <a:t> Manage Preferences</a:t>
            </a:r>
          </a:p>
          <a:p>
            <a:pPr lvl="1">
              <a:buFontTx/>
              <a:buChar char="•"/>
            </a:pPr>
            <a:r>
              <a:rPr lang="nl-BE" sz="1200" b="0">
                <a:solidFill>
                  <a:srgbClr val="500165"/>
                </a:solidFill>
                <a:latin typeface="Calibri" charset="0"/>
              </a:rPr>
              <a:t> Manage Actions</a:t>
            </a:r>
            <a:endParaRPr lang="en-US" sz="1200" b="0">
              <a:solidFill>
                <a:srgbClr val="500165"/>
              </a:solidFill>
              <a:latin typeface="Calibri" charset="0"/>
            </a:endParaRPr>
          </a:p>
          <a:p>
            <a:pPr lvl="1">
              <a:buFontTx/>
              <a:buChar char="•"/>
            </a:pPr>
            <a:r>
              <a:rPr lang="nl-BE" sz="1200" b="0">
                <a:solidFill>
                  <a:srgbClr val="500165"/>
                </a:solidFill>
                <a:latin typeface="Calibri" charset="0"/>
              </a:rPr>
              <a:t> Manage Calibration Performance Scores</a:t>
            </a:r>
          </a:p>
          <a:p>
            <a:pPr lvl="1">
              <a:buFontTx/>
              <a:buChar char="•"/>
            </a:pPr>
            <a:endParaRPr lang="nl-BE" sz="1200" b="0">
              <a:solidFill>
                <a:srgbClr val="500165"/>
              </a:solidFill>
              <a:latin typeface="Calibri" charset="0"/>
            </a:endParaRPr>
          </a:p>
        </p:txBody>
      </p:sp>
      <p:sp>
        <p:nvSpPr>
          <p:cNvPr id="49157" name="Text Box 5"/>
          <p:cNvSpPr txBox="1">
            <a:spLocks noChangeArrowheads="1"/>
          </p:cNvSpPr>
          <p:nvPr/>
        </p:nvSpPr>
        <p:spPr bwMode="auto">
          <a:xfrm>
            <a:off x="627063" y="180975"/>
            <a:ext cx="2282825" cy="396875"/>
          </a:xfrm>
          <a:prstGeom prst="rect">
            <a:avLst/>
          </a:prstGeom>
          <a:noFill/>
          <a:ln w="9525">
            <a:noFill/>
            <a:miter lim="800000"/>
            <a:headEnd/>
            <a:tailEnd/>
          </a:ln>
        </p:spPr>
        <p:txBody>
          <a:bodyPr wrap="none">
            <a:spAutoFit/>
          </a:bodyPr>
          <a:lstStyle/>
          <a:p>
            <a:r>
              <a:rPr lang="en-US" sz="2000" b="0">
                <a:solidFill>
                  <a:srgbClr val="500165"/>
                </a:solidFill>
                <a:latin typeface="Calibri" charset="0"/>
              </a:rPr>
              <a:t>Talent Management</a:t>
            </a:r>
          </a:p>
        </p:txBody>
      </p:sp>
      <p:pic>
        <p:nvPicPr>
          <p:cNvPr id="49158" name="Picture 6"/>
          <p:cNvPicPr>
            <a:picLocks noChangeAspect="1" noChangeArrowheads="1"/>
          </p:cNvPicPr>
          <p:nvPr/>
        </p:nvPicPr>
        <p:blipFill>
          <a:blip r:embed="rId3" cstate="print"/>
          <a:srcRect/>
          <a:stretch>
            <a:fillRect/>
          </a:stretch>
        </p:blipFill>
        <p:spPr bwMode="auto">
          <a:xfrm>
            <a:off x="458788" y="1174750"/>
            <a:ext cx="466725" cy="757238"/>
          </a:xfrm>
          <a:prstGeom prst="rect">
            <a:avLst/>
          </a:prstGeom>
          <a:noFill/>
          <a:ln w="9525">
            <a:noFill/>
            <a:miter lim="800000"/>
            <a:headEnd/>
            <a:tailEnd/>
          </a:ln>
        </p:spPr>
      </p:pic>
      <p:pic>
        <p:nvPicPr>
          <p:cNvPr id="49159" name="Picture 7"/>
          <p:cNvPicPr>
            <a:picLocks noChangeAspect="1" noChangeArrowheads="1"/>
          </p:cNvPicPr>
          <p:nvPr/>
        </p:nvPicPr>
        <p:blipFill>
          <a:blip r:embed="rId4" cstate="print"/>
          <a:srcRect/>
          <a:stretch>
            <a:fillRect/>
          </a:stretch>
        </p:blipFill>
        <p:spPr bwMode="auto">
          <a:xfrm>
            <a:off x="530225" y="3502025"/>
            <a:ext cx="423863" cy="723900"/>
          </a:xfrm>
          <a:prstGeom prst="rect">
            <a:avLst/>
          </a:prstGeom>
          <a:noFill/>
          <a:ln w="9525">
            <a:noFill/>
            <a:miter lim="800000"/>
            <a:headEnd/>
            <a:tailEnd/>
          </a:ln>
        </p:spPr>
      </p:pic>
      <p:pic>
        <p:nvPicPr>
          <p:cNvPr id="49160" name="Picture 8"/>
          <p:cNvPicPr>
            <a:picLocks noChangeAspect="1" noChangeArrowheads="1"/>
          </p:cNvPicPr>
          <p:nvPr/>
        </p:nvPicPr>
        <p:blipFill>
          <a:blip r:embed="rId5" cstate="print"/>
          <a:srcRect/>
          <a:stretch>
            <a:fillRect/>
          </a:stretch>
        </p:blipFill>
        <p:spPr bwMode="auto">
          <a:xfrm>
            <a:off x="190500" y="220663"/>
            <a:ext cx="395288" cy="795337"/>
          </a:xfrm>
          <a:prstGeom prst="rect">
            <a:avLst/>
          </a:prstGeom>
          <a:noFill/>
          <a:ln w="9525">
            <a:noFill/>
            <a:miter lim="800000"/>
            <a:headEnd/>
            <a:tailEnd/>
          </a:ln>
        </p:spPr>
      </p:pic>
      <p:pic>
        <p:nvPicPr>
          <p:cNvPr id="51209" name="Picture 9"/>
          <p:cNvPicPr>
            <a:picLocks noChangeAspect="1" noChangeArrowheads="1"/>
          </p:cNvPicPr>
          <p:nvPr/>
        </p:nvPicPr>
        <p:blipFill>
          <a:blip r:embed="rId6" cstate="print">
            <a:clrChange>
              <a:clrFrom>
                <a:srgbClr val="FFFFFF"/>
              </a:clrFrom>
              <a:clrTo>
                <a:srgbClr val="FFFFFF">
                  <a:alpha val="0"/>
                </a:srgbClr>
              </a:clrTo>
            </a:clrChange>
            <a:lum bright="-6000"/>
          </a:blip>
          <a:srcRect/>
          <a:stretch>
            <a:fillRect/>
          </a:stretch>
        </p:blipFill>
        <p:spPr bwMode="auto">
          <a:xfrm>
            <a:off x="5105400" y="1131888"/>
            <a:ext cx="603250" cy="574675"/>
          </a:xfrm>
          <a:prstGeom prst="rect">
            <a:avLst/>
          </a:prstGeom>
          <a:noFill/>
          <a:ln w="9525">
            <a:noFill/>
            <a:miter lim="800000"/>
            <a:headEnd/>
            <a:tailEnd/>
          </a:ln>
          <a:effectLst>
            <a:reflection blurRad="6350" stA="50000" endA="300" endPos="55000" dir="5400000" sy="-100000" algn="bl" rotWithShape="0"/>
          </a:effectLst>
        </p:spPr>
      </p:pic>
      <p:pic>
        <p:nvPicPr>
          <p:cNvPr id="51210" name="Picture 10"/>
          <p:cNvPicPr>
            <a:picLocks noChangeAspect="1" noChangeArrowheads="1"/>
          </p:cNvPicPr>
          <p:nvPr/>
        </p:nvPicPr>
        <p:blipFill>
          <a:blip r:embed="rId7" cstate="print">
            <a:clrChange>
              <a:clrFrom>
                <a:srgbClr val="FFFFFF"/>
              </a:clrFrom>
              <a:clrTo>
                <a:srgbClr val="FFFFFF">
                  <a:alpha val="0"/>
                </a:srgbClr>
              </a:clrTo>
            </a:clrChange>
            <a:lum bright="-6000"/>
          </a:blip>
          <a:srcRect/>
          <a:stretch>
            <a:fillRect/>
          </a:stretch>
        </p:blipFill>
        <p:spPr bwMode="auto">
          <a:xfrm>
            <a:off x="5054600" y="2747963"/>
            <a:ext cx="639763" cy="501650"/>
          </a:xfrm>
          <a:prstGeom prst="rect">
            <a:avLst/>
          </a:prstGeom>
          <a:noFill/>
          <a:ln w="9525">
            <a:noFill/>
            <a:miter lim="800000"/>
            <a:headEnd/>
            <a:tailEnd/>
          </a:ln>
          <a:effectLst>
            <a:reflection blurRad="6350" stA="50000" endA="300" endPos="55000" dir="5400000" sy="-100000" algn="bl" rotWithShape="0"/>
          </a:effectLst>
        </p:spPr>
      </p:pic>
      <p:sp>
        <p:nvSpPr>
          <p:cNvPr id="49163" name="Text Box 11"/>
          <p:cNvSpPr txBox="1">
            <a:spLocks noChangeArrowheads="1"/>
          </p:cNvSpPr>
          <p:nvPr/>
        </p:nvSpPr>
        <p:spPr bwMode="auto">
          <a:xfrm>
            <a:off x="5827713" y="1257300"/>
            <a:ext cx="3151187" cy="3990975"/>
          </a:xfrm>
          <a:prstGeom prst="rect">
            <a:avLst/>
          </a:prstGeom>
          <a:noFill/>
          <a:ln w="9525">
            <a:noFill/>
            <a:miter lim="800000"/>
            <a:headEnd/>
            <a:tailEnd/>
          </a:ln>
        </p:spPr>
        <p:txBody>
          <a:bodyPr>
            <a:spAutoFit/>
          </a:bodyPr>
          <a:lstStyle/>
          <a:p>
            <a:r>
              <a:rPr lang="en-US" sz="1600" b="0">
                <a:solidFill>
                  <a:srgbClr val="500165"/>
                </a:solidFill>
                <a:latin typeface="Calibri" charset="0"/>
              </a:rPr>
              <a:t> </a:t>
            </a:r>
            <a:r>
              <a:rPr lang="nl-BE" sz="1600" b="0">
                <a:solidFill>
                  <a:srgbClr val="500165"/>
                </a:solidFill>
                <a:latin typeface="Calibri" charset="0"/>
              </a:rPr>
              <a:t>Succession Planning</a:t>
            </a:r>
          </a:p>
          <a:p>
            <a:pPr lvl="1">
              <a:buFontTx/>
              <a:buChar char="•"/>
            </a:pPr>
            <a:r>
              <a:rPr lang="nl-BE" sz="1200" b="0">
                <a:solidFill>
                  <a:srgbClr val="500165"/>
                </a:solidFill>
                <a:latin typeface="Calibri" charset="0"/>
              </a:rPr>
              <a:t> Assign  Successors</a:t>
            </a:r>
          </a:p>
          <a:p>
            <a:pPr lvl="1">
              <a:buFontTx/>
              <a:buChar char="•"/>
            </a:pPr>
            <a:r>
              <a:rPr lang="nl-BE" sz="1200" b="0">
                <a:solidFill>
                  <a:srgbClr val="500165"/>
                </a:solidFill>
                <a:latin typeface="Calibri" charset="0"/>
              </a:rPr>
              <a:t> Assess Internal &amp; External Succession Risks</a:t>
            </a:r>
          </a:p>
          <a:p>
            <a:pPr lvl="1">
              <a:buFontTx/>
              <a:buChar char="•"/>
            </a:pPr>
            <a:r>
              <a:rPr lang="nl-BE" sz="1200" b="0">
                <a:solidFill>
                  <a:srgbClr val="500165"/>
                </a:solidFill>
                <a:latin typeface="Calibri" charset="0"/>
              </a:rPr>
              <a:t> Manage Development plan</a:t>
            </a:r>
          </a:p>
          <a:p>
            <a:pPr lvl="1">
              <a:buFontTx/>
              <a:buChar char="•"/>
            </a:pPr>
            <a:r>
              <a:rPr lang="nl-BE" sz="1200" b="0">
                <a:solidFill>
                  <a:srgbClr val="500165"/>
                </a:solidFill>
                <a:latin typeface="Calibri" charset="0"/>
              </a:rPr>
              <a:t> Manage Career plan</a:t>
            </a:r>
          </a:p>
          <a:p>
            <a:pPr lvl="1">
              <a:buFontTx/>
              <a:buChar char="•"/>
            </a:pPr>
            <a:r>
              <a:rPr lang="nl-BE" sz="1200" b="0">
                <a:solidFill>
                  <a:srgbClr val="500165"/>
                </a:solidFill>
                <a:latin typeface="Calibri" charset="0"/>
              </a:rPr>
              <a:t> Manage Actions</a:t>
            </a:r>
            <a:endParaRPr lang="en-US" sz="1200" b="0">
              <a:solidFill>
                <a:srgbClr val="500165"/>
              </a:solidFill>
              <a:latin typeface="Calibri" charset="0"/>
            </a:endParaRPr>
          </a:p>
          <a:p>
            <a:r>
              <a:rPr lang="en-US" sz="1600" b="0">
                <a:solidFill>
                  <a:srgbClr val="500165"/>
                </a:solidFill>
                <a:latin typeface="Calibri" charset="0"/>
              </a:rPr>
              <a:t> </a:t>
            </a:r>
          </a:p>
          <a:p>
            <a:r>
              <a:rPr lang="en-US" sz="1600" b="0">
                <a:solidFill>
                  <a:srgbClr val="500165"/>
                </a:solidFill>
                <a:latin typeface="Calibri" charset="0"/>
              </a:rPr>
              <a:t>Compensation</a:t>
            </a:r>
          </a:p>
          <a:p>
            <a:pPr lvl="1">
              <a:buFontTx/>
              <a:buChar char="•"/>
            </a:pPr>
            <a:r>
              <a:rPr lang="en-US" sz="1200" b="0">
                <a:solidFill>
                  <a:srgbClr val="500165"/>
                </a:solidFill>
                <a:latin typeface="Calibri" charset="0"/>
              </a:rPr>
              <a:t> Manage Compensation</a:t>
            </a:r>
          </a:p>
          <a:p>
            <a:pPr lvl="1">
              <a:buFontTx/>
              <a:buChar char="•"/>
            </a:pPr>
            <a:r>
              <a:rPr lang="en-US" sz="1200" b="0">
                <a:solidFill>
                  <a:srgbClr val="500165"/>
                </a:solidFill>
                <a:latin typeface="Calibri" charset="0"/>
              </a:rPr>
              <a:t> Manage Performance based pay</a:t>
            </a:r>
          </a:p>
          <a:p>
            <a:pPr lvl="1">
              <a:buFontTx/>
              <a:buChar char="•"/>
            </a:pPr>
            <a:r>
              <a:rPr lang="en-US" sz="1200" b="0">
                <a:solidFill>
                  <a:srgbClr val="500165"/>
                </a:solidFill>
                <a:latin typeface="Calibri" charset="0"/>
              </a:rPr>
              <a:t> Manage Compensation calibration</a:t>
            </a:r>
          </a:p>
          <a:p>
            <a:pPr lvl="1">
              <a:buFontTx/>
              <a:buChar char="•"/>
            </a:pPr>
            <a:endParaRPr lang="nl-BE" sz="1200" b="0">
              <a:solidFill>
                <a:srgbClr val="500165"/>
              </a:solidFill>
              <a:latin typeface="Calibri" charset="0"/>
            </a:endParaRPr>
          </a:p>
          <a:p>
            <a:pPr lvl="1">
              <a:buFontTx/>
              <a:buChar char="•"/>
            </a:pPr>
            <a:endParaRPr lang="nl-BE" sz="1200" b="0">
              <a:solidFill>
                <a:srgbClr val="500165"/>
              </a:solidFill>
              <a:latin typeface="Calibri" charset="0"/>
            </a:endParaRPr>
          </a:p>
          <a:p>
            <a:pPr lvl="1">
              <a:buFontTx/>
              <a:buChar char="•"/>
            </a:pPr>
            <a:endParaRPr lang="nl-BE" sz="1200" b="0">
              <a:solidFill>
                <a:srgbClr val="500165"/>
              </a:solidFill>
              <a:latin typeface="Calibri" charset="0"/>
            </a:endParaRPr>
          </a:p>
          <a:p>
            <a:pPr lvl="1">
              <a:buFontTx/>
              <a:buChar char="•"/>
            </a:pPr>
            <a:endParaRPr lang="nl-BE" sz="1200" b="0">
              <a:solidFill>
                <a:srgbClr val="500165"/>
              </a:solidFill>
              <a:latin typeface="Calibri" charset="0"/>
            </a:endParaRPr>
          </a:p>
          <a:p>
            <a:pPr lvl="1">
              <a:buFontTx/>
              <a:buChar char="•"/>
            </a:pPr>
            <a:endParaRPr lang="nl-BE" sz="1200" b="0">
              <a:solidFill>
                <a:srgbClr val="500165"/>
              </a:solidFill>
              <a:latin typeface="Calibri" charset="0"/>
            </a:endParaRPr>
          </a:p>
          <a:p>
            <a:r>
              <a:rPr lang="nl-BE" sz="1600" b="0">
                <a:solidFill>
                  <a:srgbClr val="500165"/>
                </a:solidFill>
                <a:latin typeface="Calibri" charset="0"/>
              </a:rPr>
              <a:t>Reporting</a:t>
            </a:r>
          </a:p>
          <a:p>
            <a:pPr lvl="1">
              <a:buFontTx/>
              <a:buChar char="•"/>
            </a:pPr>
            <a:r>
              <a:rPr lang="nl-BE" sz="1200" b="0">
                <a:solidFill>
                  <a:srgbClr val="500165"/>
                </a:solidFill>
                <a:latin typeface="Calibri" charset="0"/>
              </a:rPr>
              <a:t> 9 Box Grid Reporting</a:t>
            </a:r>
          </a:p>
          <a:p>
            <a:pPr lvl="1">
              <a:buFontTx/>
              <a:buChar char="•"/>
            </a:pPr>
            <a:r>
              <a:rPr lang="nl-BE" sz="1200" b="0">
                <a:solidFill>
                  <a:srgbClr val="500165"/>
                </a:solidFill>
                <a:latin typeface="Calibri" charset="0"/>
              </a:rPr>
              <a:t> Chart Reporting</a:t>
            </a:r>
            <a:endParaRPr lang="en-US" sz="1200" b="0">
              <a:solidFill>
                <a:srgbClr val="500165"/>
              </a:solidFill>
              <a:latin typeface="Calibri" charset="0"/>
            </a:endParaRPr>
          </a:p>
        </p:txBody>
      </p:sp>
      <p:pic>
        <p:nvPicPr>
          <p:cNvPr id="51212" name="Picture 12"/>
          <p:cNvPicPr>
            <a:picLocks noChangeAspect="1" noChangeArrowheads="1"/>
          </p:cNvPicPr>
          <p:nvPr/>
        </p:nvPicPr>
        <p:blipFill>
          <a:blip r:embed="rId8" cstate="print">
            <a:clrChange>
              <a:clrFrom>
                <a:srgbClr val="FFFFFF"/>
              </a:clrFrom>
              <a:clrTo>
                <a:srgbClr val="FFFFFF">
                  <a:alpha val="0"/>
                </a:srgbClr>
              </a:clrTo>
            </a:clrChange>
            <a:lum bright="-6000"/>
          </a:blip>
          <a:srcRect/>
          <a:stretch>
            <a:fillRect/>
          </a:stretch>
        </p:blipFill>
        <p:spPr bwMode="auto">
          <a:xfrm>
            <a:off x="5130800" y="4494213"/>
            <a:ext cx="503238" cy="471487"/>
          </a:xfrm>
          <a:prstGeom prst="rect">
            <a:avLst/>
          </a:prstGeom>
          <a:noFill/>
          <a:ln w="9525">
            <a:noFill/>
            <a:miter lim="800000"/>
            <a:headEnd/>
            <a:tailEnd/>
          </a:ln>
          <a:effectLst>
            <a:reflection blurRad="6350" stA="50000" endA="300" endPos="55000" dir="5400000" sy="-100000" algn="bl" rotWithShape="0"/>
          </a:effectLst>
        </p:spPr>
      </p:pic>
      <p:sp>
        <p:nvSpPr>
          <p:cNvPr id="87053" name="Text Placeholder 32"/>
          <p:cNvSpPr>
            <a:spLocks noGrp="1"/>
          </p:cNvSpPr>
          <p:nvPr>
            <p:ph type="body" sz="quarter" idx="10"/>
          </p:nvPr>
        </p:nvSpPr>
        <p:spPr>
          <a:xfrm>
            <a:off x="6280150" y="112713"/>
            <a:ext cx="2863850" cy="438150"/>
          </a:xfrm>
        </p:spPr>
        <p:txBody>
          <a:bodyPr/>
          <a:lstStyle/>
          <a:p>
            <a:pPr eaLnBrk="1" hangingPunct="1">
              <a:defRPr/>
            </a:pPr>
            <a:r>
              <a:rPr lang="fr-BE">
                <a:ea typeface="ＭＳ Ｐゴシック" charset="-128"/>
              </a:rPr>
              <a:t>Functionalities</a:t>
            </a:r>
            <a:endParaRPr>
              <a:ea typeface="ＭＳ Ｐゴシック" charset="-128"/>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a:xfrm>
            <a:off x="984250" y="157163"/>
            <a:ext cx="5530850" cy="388937"/>
          </a:xfrm>
        </p:spPr>
        <p:txBody>
          <a:bodyPr wrap="square" lIns="91440" tIns="45720" rIns="91440" bIns="45720" numCol="1" anchor="t" anchorCtr="0" compatLnSpc="1">
            <a:prstTxWarp prst="textNoShape">
              <a:avLst/>
            </a:prstTxWarp>
          </a:bodyPr>
          <a:lstStyle/>
          <a:p>
            <a:pPr eaLnBrk="1" hangingPunct="1">
              <a:defRPr/>
            </a:pPr>
            <a:r>
              <a:rPr lang="en-US" dirty="0" smtClean="0"/>
              <a:t>Learning</a:t>
            </a:r>
          </a:p>
        </p:txBody>
      </p:sp>
      <p:pic>
        <p:nvPicPr>
          <p:cNvPr id="50179" name="Picture 3"/>
          <p:cNvPicPr>
            <a:picLocks noChangeAspect="1" noChangeArrowheads="1"/>
          </p:cNvPicPr>
          <p:nvPr/>
        </p:nvPicPr>
        <p:blipFill>
          <a:blip r:embed="rId3" cstate="print"/>
          <a:srcRect/>
          <a:stretch>
            <a:fillRect/>
          </a:stretch>
        </p:blipFill>
        <p:spPr bwMode="auto">
          <a:xfrm>
            <a:off x="150813" y="209550"/>
            <a:ext cx="668337" cy="1084263"/>
          </a:xfrm>
          <a:prstGeom prst="rect">
            <a:avLst/>
          </a:prstGeom>
          <a:noFill/>
          <a:ln w="9525">
            <a:noFill/>
            <a:miter lim="800000"/>
            <a:headEnd/>
            <a:tailEnd/>
          </a:ln>
        </p:spPr>
      </p:pic>
      <p:pic>
        <p:nvPicPr>
          <p:cNvPr id="50181" name="Picture 8"/>
          <p:cNvPicPr>
            <a:picLocks noChangeAspect="1" noChangeArrowheads="1"/>
          </p:cNvPicPr>
          <p:nvPr/>
        </p:nvPicPr>
        <p:blipFill>
          <a:blip r:embed="rId4" cstate="print"/>
          <a:srcRect/>
          <a:stretch>
            <a:fillRect/>
          </a:stretch>
        </p:blipFill>
        <p:spPr bwMode="auto">
          <a:xfrm>
            <a:off x="895350" y="750888"/>
            <a:ext cx="3883025" cy="2601912"/>
          </a:xfrm>
          <a:prstGeom prst="rect">
            <a:avLst/>
          </a:prstGeom>
          <a:noFill/>
          <a:ln w="9525">
            <a:solidFill>
              <a:srgbClr val="4E0064"/>
            </a:solidFill>
            <a:miter lim="800000"/>
            <a:headEnd/>
            <a:tailEnd/>
          </a:ln>
        </p:spPr>
      </p:pic>
      <p:pic>
        <p:nvPicPr>
          <p:cNvPr id="50182" name="Picture 10"/>
          <p:cNvPicPr>
            <a:picLocks noChangeAspect="1" noChangeArrowheads="1"/>
          </p:cNvPicPr>
          <p:nvPr/>
        </p:nvPicPr>
        <p:blipFill>
          <a:blip r:embed="rId5" cstate="print"/>
          <a:srcRect/>
          <a:stretch>
            <a:fillRect/>
          </a:stretch>
        </p:blipFill>
        <p:spPr bwMode="auto">
          <a:xfrm>
            <a:off x="5019675" y="598488"/>
            <a:ext cx="3138488" cy="1893887"/>
          </a:xfrm>
          <a:prstGeom prst="rect">
            <a:avLst/>
          </a:prstGeom>
          <a:noFill/>
          <a:ln w="9525">
            <a:solidFill>
              <a:srgbClr val="4E0064"/>
            </a:solidFill>
            <a:miter lim="800000"/>
            <a:headEnd/>
            <a:tailEnd/>
          </a:ln>
        </p:spPr>
      </p:pic>
      <p:pic>
        <p:nvPicPr>
          <p:cNvPr id="50183" name="Picture 14"/>
          <p:cNvPicPr>
            <a:picLocks noChangeAspect="1" noChangeArrowheads="1"/>
          </p:cNvPicPr>
          <p:nvPr/>
        </p:nvPicPr>
        <p:blipFill>
          <a:blip r:embed="rId6" cstate="print"/>
          <a:srcRect/>
          <a:stretch>
            <a:fillRect/>
          </a:stretch>
        </p:blipFill>
        <p:spPr bwMode="auto">
          <a:xfrm>
            <a:off x="1619250" y="3494088"/>
            <a:ext cx="2379663" cy="3208337"/>
          </a:xfrm>
          <a:prstGeom prst="rect">
            <a:avLst/>
          </a:prstGeom>
          <a:noFill/>
          <a:ln w="9525">
            <a:solidFill>
              <a:srgbClr val="4E0064"/>
            </a:solidFill>
            <a:miter lim="800000"/>
            <a:headEnd/>
            <a:tailEnd/>
          </a:ln>
        </p:spPr>
      </p:pic>
      <p:pic>
        <p:nvPicPr>
          <p:cNvPr id="50184" name="Picture 6"/>
          <p:cNvPicPr>
            <a:picLocks noChangeAspect="1" noChangeArrowheads="1"/>
          </p:cNvPicPr>
          <p:nvPr/>
        </p:nvPicPr>
        <p:blipFill>
          <a:blip r:embed="rId7" cstate="print"/>
          <a:srcRect/>
          <a:stretch>
            <a:fillRect/>
          </a:stretch>
        </p:blipFill>
        <p:spPr bwMode="auto">
          <a:xfrm>
            <a:off x="5038725" y="2581275"/>
            <a:ext cx="3427413" cy="4191000"/>
          </a:xfrm>
          <a:prstGeom prst="rect">
            <a:avLst/>
          </a:prstGeom>
          <a:noFill/>
          <a:ln w="9525">
            <a:solidFill>
              <a:srgbClr val="4E0064"/>
            </a:solidFill>
            <a:miter lim="800000"/>
            <a:headEnd/>
            <a:tailEnd/>
          </a:ln>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3" cstate="print"/>
          <a:srcRect/>
          <a:stretch>
            <a:fillRect/>
          </a:stretch>
        </p:blipFill>
        <p:spPr bwMode="auto">
          <a:xfrm>
            <a:off x="266700" y="219075"/>
            <a:ext cx="552450" cy="571500"/>
          </a:xfrm>
          <a:prstGeom prst="rect">
            <a:avLst/>
          </a:prstGeom>
          <a:noFill/>
          <a:ln w="9525">
            <a:noFill/>
            <a:miter lim="800000"/>
            <a:headEnd/>
            <a:tailEnd/>
          </a:ln>
          <a:effectLst>
            <a:reflection blurRad="6350" stA="50000" endA="300" endPos="55000" dir="5400000" sy="-100000" algn="bl" rotWithShape="0"/>
          </a:effectLst>
        </p:spPr>
      </p:pic>
      <p:sp>
        <p:nvSpPr>
          <p:cNvPr id="22" name="Title 21"/>
          <p:cNvSpPr>
            <a:spLocks noGrp="1"/>
          </p:cNvSpPr>
          <p:nvPr>
            <p:ph type="title"/>
          </p:nvPr>
        </p:nvSpPr>
        <p:spPr>
          <a:xfrm>
            <a:off x="860425" y="223838"/>
            <a:ext cx="4806950" cy="388937"/>
          </a:xfrm>
        </p:spPr>
        <p:txBody>
          <a:bodyPr wrap="square" lIns="91440" tIns="45720" rIns="91440" bIns="45720" numCol="1" anchor="t" anchorCtr="0" compatLnSpc="1">
            <a:prstTxWarp prst="textNoShape">
              <a:avLst/>
            </a:prstTxWarp>
          </a:bodyPr>
          <a:lstStyle/>
          <a:p>
            <a:pPr eaLnBrk="1" hangingPunct="1">
              <a:defRPr/>
            </a:pPr>
            <a:r>
              <a:rPr lang="fr-BE" smtClean="0">
                <a:ea typeface="ＭＳ Ｐゴシック" charset="-128"/>
              </a:rPr>
              <a:t>Performance Management</a:t>
            </a:r>
            <a:endParaRPr lang="nl-BE" smtClean="0">
              <a:ea typeface="ＭＳ Ｐゴシック" charset="-128"/>
            </a:endParaRPr>
          </a:p>
        </p:txBody>
      </p:sp>
      <p:pic>
        <p:nvPicPr>
          <p:cNvPr id="51204" name="Picture 6"/>
          <p:cNvPicPr>
            <a:picLocks noChangeAspect="1" noChangeArrowheads="1"/>
          </p:cNvPicPr>
          <p:nvPr/>
        </p:nvPicPr>
        <p:blipFill>
          <a:blip r:embed="rId4" cstate="print"/>
          <a:srcRect/>
          <a:stretch>
            <a:fillRect/>
          </a:stretch>
        </p:blipFill>
        <p:spPr bwMode="auto">
          <a:xfrm>
            <a:off x="636588" y="1009650"/>
            <a:ext cx="4257675" cy="2808288"/>
          </a:xfrm>
          <a:prstGeom prst="rect">
            <a:avLst/>
          </a:prstGeom>
          <a:noFill/>
          <a:ln w="9525">
            <a:solidFill>
              <a:srgbClr val="4E0064"/>
            </a:solidFill>
            <a:miter lim="800000"/>
            <a:headEnd/>
            <a:tailEnd/>
          </a:ln>
        </p:spPr>
      </p:pic>
      <p:pic>
        <p:nvPicPr>
          <p:cNvPr id="51205" name="Picture 7"/>
          <p:cNvPicPr>
            <a:picLocks noChangeAspect="1" noChangeArrowheads="1"/>
          </p:cNvPicPr>
          <p:nvPr/>
        </p:nvPicPr>
        <p:blipFill>
          <a:blip r:embed="rId5" cstate="print"/>
          <a:srcRect/>
          <a:stretch>
            <a:fillRect/>
          </a:stretch>
        </p:blipFill>
        <p:spPr bwMode="auto">
          <a:xfrm>
            <a:off x="5186363" y="1009650"/>
            <a:ext cx="3684587" cy="2209800"/>
          </a:xfrm>
          <a:prstGeom prst="rect">
            <a:avLst/>
          </a:prstGeom>
          <a:noFill/>
          <a:ln w="9525">
            <a:solidFill>
              <a:srgbClr val="4E0064"/>
            </a:solidFill>
            <a:miter lim="800000"/>
            <a:headEnd/>
            <a:tailEnd/>
          </a:ln>
        </p:spPr>
      </p:pic>
      <p:pic>
        <p:nvPicPr>
          <p:cNvPr id="51206" name="Picture 8"/>
          <p:cNvPicPr>
            <a:picLocks noChangeAspect="1" noChangeArrowheads="1"/>
          </p:cNvPicPr>
          <p:nvPr/>
        </p:nvPicPr>
        <p:blipFill>
          <a:blip r:embed="rId6" cstate="print"/>
          <a:srcRect/>
          <a:stretch>
            <a:fillRect/>
          </a:stretch>
        </p:blipFill>
        <p:spPr bwMode="auto">
          <a:xfrm>
            <a:off x="5219700" y="3535363"/>
            <a:ext cx="3676650" cy="2544762"/>
          </a:xfrm>
          <a:prstGeom prst="rect">
            <a:avLst/>
          </a:prstGeom>
          <a:noFill/>
          <a:ln w="9525">
            <a:noFill/>
            <a:miter lim="800000"/>
            <a:headEnd/>
            <a:tailEnd/>
          </a:ln>
        </p:spPr>
      </p:pic>
      <p:pic>
        <p:nvPicPr>
          <p:cNvPr id="51207" name="Picture 9"/>
          <p:cNvPicPr>
            <a:picLocks noChangeAspect="1" noChangeArrowheads="1"/>
          </p:cNvPicPr>
          <p:nvPr/>
        </p:nvPicPr>
        <p:blipFill>
          <a:blip r:embed="rId7" cstate="print"/>
          <a:srcRect/>
          <a:stretch>
            <a:fillRect/>
          </a:stretch>
        </p:blipFill>
        <p:spPr bwMode="auto">
          <a:xfrm>
            <a:off x="1219200" y="4056063"/>
            <a:ext cx="3219450" cy="2025650"/>
          </a:xfrm>
          <a:prstGeom prst="rect">
            <a:avLst/>
          </a:prstGeom>
          <a:noFill/>
          <a:ln w="9525">
            <a:solidFill>
              <a:srgbClr val="4E0064"/>
            </a:solidFill>
            <a:miter lim="800000"/>
            <a:headEnd/>
            <a:tailEnd/>
          </a:ln>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ChangeArrowheads="1"/>
          </p:cNvSpPr>
          <p:nvPr>
            <p:ph type="title"/>
          </p:nvPr>
        </p:nvSpPr>
        <p:spPr>
          <a:xfrm>
            <a:off x="993775" y="157163"/>
            <a:ext cx="4492625" cy="388937"/>
          </a:xfrm>
        </p:spPr>
        <p:txBody>
          <a:bodyPr wrap="square" lIns="91440" tIns="45720" rIns="91440" bIns="45720" numCol="1" anchor="t" anchorCtr="0" compatLnSpc="1">
            <a:prstTxWarp prst="textNoShape">
              <a:avLst/>
            </a:prstTxWarp>
          </a:bodyPr>
          <a:lstStyle/>
          <a:p>
            <a:pPr eaLnBrk="1" hangingPunct="1">
              <a:defRPr/>
            </a:pPr>
            <a:r>
              <a:rPr lang="en-US" dirty="0" smtClean="0"/>
              <a:t>Appraisal Document</a:t>
            </a:r>
          </a:p>
        </p:txBody>
      </p:sp>
      <p:pic>
        <p:nvPicPr>
          <p:cNvPr id="52227" name="Picture 13"/>
          <p:cNvPicPr>
            <a:picLocks noChangeAspect="1" noChangeArrowheads="1"/>
          </p:cNvPicPr>
          <p:nvPr/>
        </p:nvPicPr>
        <p:blipFill>
          <a:blip r:embed="rId3" cstate="print"/>
          <a:srcRect/>
          <a:stretch>
            <a:fillRect/>
          </a:stretch>
        </p:blipFill>
        <p:spPr bwMode="auto">
          <a:xfrm>
            <a:off x="333375" y="919163"/>
            <a:ext cx="4381500" cy="3276600"/>
          </a:xfrm>
          <a:prstGeom prst="rect">
            <a:avLst/>
          </a:prstGeom>
          <a:noFill/>
          <a:ln w="9525">
            <a:solidFill>
              <a:srgbClr val="4E0064"/>
            </a:solidFill>
            <a:miter lim="800000"/>
            <a:headEnd/>
            <a:tailEnd/>
          </a:ln>
        </p:spPr>
      </p:pic>
      <p:pic>
        <p:nvPicPr>
          <p:cNvPr id="52228" name="Picture 14"/>
          <p:cNvPicPr>
            <a:picLocks noChangeAspect="1" noChangeArrowheads="1"/>
          </p:cNvPicPr>
          <p:nvPr/>
        </p:nvPicPr>
        <p:blipFill>
          <a:blip r:embed="rId4" cstate="print"/>
          <a:srcRect/>
          <a:stretch>
            <a:fillRect/>
          </a:stretch>
        </p:blipFill>
        <p:spPr bwMode="auto">
          <a:xfrm>
            <a:off x="4275138" y="2914650"/>
            <a:ext cx="4695825" cy="3405188"/>
          </a:xfrm>
          <a:prstGeom prst="rect">
            <a:avLst/>
          </a:prstGeom>
          <a:noFill/>
          <a:ln w="9525">
            <a:solidFill>
              <a:srgbClr val="4E0064"/>
            </a:solidFill>
            <a:miter lim="800000"/>
            <a:headEnd/>
            <a:tailEnd/>
          </a:ln>
        </p:spPr>
      </p:pic>
      <p:pic>
        <p:nvPicPr>
          <p:cNvPr id="15" name="Picture 2"/>
          <p:cNvPicPr>
            <a:picLocks noChangeAspect="1" noChangeArrowheads="1"/>
          </p:cNvPicPr>
          <p:nvPr/>
        </p:nvPicPr>
        <p:blipFill>
          <a:blip r:embed="rId5" cstate="print"/>
          <a:srcRect/>
          <a:stretch>
            <a:fillRect/>
          </a:stretch>
        </p:blipFill>
        <p:spPr bwMode="auto">
          <a:xfrm>
            <a:off x="266700" y="152400"/>
            <a:ext cx="552450" cy="571500"/>
          </a:xfrm>
          <a:prstGeom prst="rect">
            <a:avLst/>
          </a:prstGeom>
          <a:noFill/>
          <a:ln w="9525">
            <a:noFill/>
            <a:miter lim="800000"/>
            <a:headEnd/>
            <a:tailEnd/>
          </a:ln>
          <a:effectLst>
            <a:reflection blurRad="6350" stA="50000" endA="300" endPos="55000" dir="5400000" sy="-100000" algn="bl" rotWithShape="0"/>
          </a:effectLst>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itle 21"/>
          <p:cNvSpPr>
            <a:spLocks noGrp="1"/>
          </p:cNvSpPr>
          <p:nvPr>
            <p:ph type="title"/>
          </p:nvPr>
        </p:nvSpPr>
        <p:spPr>
          <a:xfrm>
            <a:off x="1098550" y="176213"/>
            <a:ext cx="5530850" cy="388937"/>
          </a:xfrm>
        </p:spPr>
        <p:txBody>
          <a:bodyPr wrap="square" lIns="91440" tIns="45720" rIns="91440" bIns="45720" numCol="1" anchor="t" anchorCtr="0" compatLnSpc="1">
            <a:prstTxWarp prst="textNoShape">
              <a:avLst/>
            </a:prstTxWarp>
          </a:bodyPr>
          <a:lstStyle/>
          <a:p>
            <a:pPr eaLnBrk="1" hangingPunct="1">
              <a:defRPr/>
            </a:pPr>
            <a:r>
              <a:rPr lang="fr-BE" smtClean="0">
                <a:ea typeface="ＭＳ Ｐゴシック" charset="-128"/>
              </a:rPr>
              <a:t>Succession Planning</a:t>
            </a:r>
            <a:endParaRPr lang="nl-BE" smtClean="0">
              <a:ea typeface="ＭＳ Ｐゴシック" charset="-128"/>
            </a:endParaRPr>
          </a:p>
        </p:txBody>
      </p:sp>
      <p:pic>
        <p:nvPicPr>
          <p:cNvPr id="53251" name="Picture 4" descr="succession_dashboard_01"/>
          <p:cNvPicPr>
            <a:picLocks noChangeAspect="1" noChangeArrowheads="1"/>
          </p:cNvPicPr>
          <p:nvPr/>
        </p:nvPicPr>
        <p:blipFill>
          <a:blip r:embed="rId3" cstate="print"/>
          <a:srcRect/>
          <a:stretch>
            <a:fillRect/>
          </a:stretch>
        </p:blipFill>
        <p:spPr bwMode="auto">
          <a:xfrm>
            <a:off x="914400" y="790575"/>
            <a:ext cx="7135813" cy="5619750"/>
          </a:xfrm>
          <a:prstGeom prst="rect">
            <a:avLst/>
          </a:prstGeom>
          <a:noFill/>
          <a:ln w="9525">
            <a:noFill/>
            <a:miter lim="800000"/>
            <a:headEnd/>
            <a:tailEnd/>
          </a:ln>
        </p:spPr>
      </p:pic>
      <p:pic>
        <p:nvPicPr>
          <p:cNvPr id="6" name="Picture 9"/>
          <p:cNvPicPr>
            <a:picLocks noChangeAspect="1" noChangeArrowheads="1"/>
          </p:cNvPicPr>
          <p:nvPr/>
        </p:nvPicPr>
        <p:blipFill>
          <a:blip r:embed="rId4" cstate="print">
            <a:clrChange>
              <a:clrFrom>
                <a:srgbClr val="FFFFFF"/>
              </a:clrFrom>
              <a:clrTo>
                <a:srgbClr val="FFFFFF">
                  <a:alpha val="0"/>
                </a:srgbClr>
              </a:clrTo>
            </a:clrChange>
            <a:lum bright="-6000"/>
          </a:blip>
          <a:srcRect/>
          <a:stretch>
            <a:fillRect/>
          </a:stretch>
        </p:blipFill>
        <p:spPr bwMode="auto">
          <a:xfrm>
            <a:off x="171450" y="179388"/>
            <a:ext cx="603250" cy="574675"/>
          </a:xfrm>
          <a:prstGeom prst="rect">
            <a:avLst/>
          </a:prstGeom>
          <a:noFill/>
          <a:ln w="9525">
            <a:noFill/>
            <a:miter lim="800000"/>
            <a:headEnd/>
            <a:tailEnd/>
          </a:ln>
          <a:effectLst>
            <a:reflection blurRad="6350" stA="50000" endA="300" endPos="55000" dir="5400000" sy="-100000" algn="bl" rotWithShape="0"/>
          </a:effectLst>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3" cstate="print">
            <a:clrChange>
              <a:clrFrom>
                <a:srgbClr val="FFFFFF"/>
              </a:clrFrom>
              <a:clrTo>
                <a:srgbClr val="FFFFFF">
                  <a:alpha val="0"/>
                </a:srgbClr>
              </a:clrTo>
            </a:clrChange>
            <a:lum bright="-6000"/>
          </a:blip>
          <a:srcRect/>
          <a:stretch>
            <a:fillRect/>
          </a:stretch>
        </p:blipFill>
        <p:spPr bwMode="auto">
          <a:xfrm>
            <a:off x="184150" y="209550"/>
            <a:ext cx="623888" cy="595313"/>
          </a:xfrm>
          <a:prstGeom prst="rect">
            <a:avLst/>
          </a:prstGeom>
          <a:noFill/>
          <a:ln w="9525">
            <a:noFill/>
            <a:miter lim="800000"/>
            <a:headEnd/>
            <a:tailEnd/>
          </a:ln>
        </p:spPr>
      </p:pic>
      <p:pic>
        <p:nvPicPr>
          <p:cNvPr id="54275" name="Picture 3" descr="TM_Succ Plann screen"/>
          <p:cNvPicPr>
            <a:picLocks noChangeAspect="1" noChangeArrowheads="1"/>
          </p:cNvPicPr>
          <p:nvPr/>
        </p:nvPicPr>
        <p:blipFill>
          <a:blip r:embed="rId4" cstate="print"/>
          <a:srcRect/>
          <a:stretch>
            <a:fillRect/>
          </a:stretch>
        </p:blipFill>
        <p:spPr bwMode="auto">
          <a:xfrm>
            <a:off x="180975" y="952500"/>
            <a:ext cx="5287963" cy="4164013"/>
          </a:xfrm>
          <a:prstGeom prst="rect">
            <a:avLst/>
          </a:prstGeom>
          <a:noFill/>
          <a:ln w="9525">
            <a:solidFill>
              <a:srgbClr val="4E0064"/>
            </a:solidFill>
            <a:miter lim="800000"/>
            <a:headEnd/>
            <a:tailEnd/>
          </a:ln>
        </p:spPr>
      </p:pic>
      <p:sp>
        <p:nvSpPr>
          <p:cNvPr id="22" name="Title 21"/>
          <p:cNvSpPr>
            <a:spLocks noGrp="1"/>
          </p:cNvSpPr>
          <p:nvPr>
            <p:ph type="title"/>
          </p:nvPr>
        </p:nvSpPr>
        <p:spPr>
          <a:xfrm>
            <a:off x="1381125" y="176213"/>
            <a:ext cx="4333875" cy="388937"/>
          </a:xfrm>
        </p:spPr>
        <p:txBody>
          <a:bodyPr wrap="square" lIns="91440" tIns="45720" rIns="91440" bIns="45720" numCol="1" anchor="t" anchorCtr="0" compatLnSpc="1">
            <a:prstTxWarp prst="textNoShape">
              <a:avLst/>
            </a:prstTxWarp>
          </a:bodyPr>
          <a:lstStyle/>
          <a:p>
            <a:pPr eaLnBrk="1" hangingPunct="1">
              <a:defRPr/>
            </a:pPr>
            <a:r>
              <a:rPr lang="fr-BE" smtClean="0">
                <a:ea typeface="ＭＳ Ｐゴシック" charset="-128"/>
              </a:rPr>
              <a:t>Succession Planning</a:t>
            </a:r>
            <a:endParaRPr lang="nl-BE" smtClean="0">
              <a:ea typeface="ＭＳ Ｐゴシック" charset="-128"/>
            </a:endParaRPr>
          </a:p>
        </p:txBody>
      </p:sp>
      <p:pic>
        <p:nvPicPr>
          <p:cNvPr id="54277" name="Picture 4" descr="succession_planning 20090105 activities"/>
          <p:cNvPicPr>
            <a:picLocks noChangeAspect="1" noChangeArrowheads="1"/>
          </p:cNvPicPr>
          <p:nvPr/>
        </p:nvPicPr>
        <p:blipFill>
          <a:blip r:embed="rId5" cstate="print">
            <a:lum bright="-8000" contrast="10000"/>
          </a:blip>
          <a:srcRect/>
          <a:stretch>
            <a:fillRect/>
          </a:stretch>
        </p:blipFill>
        <p:spPr bwMode="auto">
          <a:xfrm>
            <a:off x="3278188" y="2066925"/>
            <a:ext cx="5370512" cy="4229100"/>
          </a:xfrm>
          <a:prstGeom prst="rect">
            <a:avLst/>
          </a:prstGeom>
          <a:noFill/>
          <a:ln w="9525">
            <a:solidFill>
              <a:srgbClr val="4E0064"/>
            </a:solidFill>
            <a:miter lim="800000"/>
            <a:headEnd/>
            <a:tailEnd/>
          </a:ln>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5298" name="Picture 2" descr="create_succession_plan_01"/>
          <p:cNvPicPr>
            <a:picLocks noChangeAspect="1" noChangeArrowheads="1"/>
          </p:cNvPicPr>
          <p:nvPr/>
        </p:nvPicPr>
        <p:blipFill>
          <a:blip r:embed="rId3" cstate="print"/>
          <a:srcRect/>
          <a:stretch>
            <a:fillRect/>
          </a:stretch>
        </p:blipFill>
        <p:spPr bwMode="auto">
          <a:xfrm>
            <a:off x="685800" y="668338"/>
            <a:ext cx="7859713" cy="6189662"/>
          </a:xfrm>
          <a:prstGeom prst="rect">
            <a:avLst/>
          </a:prstGeom>
          <a:noFill/>
          <a:ln w="9525">
            <a:solidFill>
              <a:srgbClr val="4E0064"/>
            </a:solidFill>
            <a:miter lim="800000"/>
            <a:headEnd/>
            <a:tailEnd/>
          </a:ln>
        </p:spPr>
      </p:pic>
      <p:sp>
        <p:nvSpPr>
          <p:cNvPr id="21" name="Title 20"/>
          <p:cNvSpPr>
            <a:spLocks noGrp="1"/>
          </p:cNvSpPr>
          <p:nvPr>
            <p:ph type="title"/>
          </p:nvPr>
        </p:nvSpPr>
        <p:spPr>
          <a:xfrm>
            <a:off x="927100" y="185738"/>
            <a:ext cx="5530850" cy="388937"/>
          </a:xfrm>
        </p:spPr>
        <p:txBody>
          <a:bodyPr wrap="square" lIns="91440" tIns="45720" rIns="91440" bIns="45720" numCol="1" anchor="t" anchorCtr="0" compatLnSpc="1">
            <a:prstTxWarp prst="textNoShape">
              <a:avLst/>
            </a:prstTxWarp>
          </a:bodyPr>
          <a:lstStyle/>
          <a:p>
            <a:pPr eaLnBrk="1" hangingPunct="1">
              <a:defRPr/>
            </a:pPr>
            <a:r>
              <a:rPr lang="fr-BE" smtClean="0">
                <a:ea typeface="ＭＳ Ｐゴシック" charset="-128"/>
              </a:rPr>
              <a:t>Succession Planning</a:t>
            </a:r>
            <a:endParaRPr lang="nl-BE" smtClean="0">
              <a:ea typeface="ＭＳ Ｐゴシック" charset="-128"/>
            </a:endParaRPr>
          </a:p>
        </p:txBody>
      </p:sp>
      <p:pic>
        <p:nvPicPr>
          <p:cNvPr id="55300" name="Picture 2"/>
          <p:cNvPicPr>
            <a:picLocks noChangeAspect="1" noChangeArrowheads="1"/>
          </p:cNvPicPr>
          <p:nvPr/>
        </p:nvPicPr>
        <p:blipFill>
          <a:blip r:embed="rId4" cstate="print">
            <a:clrChange>
              <a:clrFrom>
                <a:srgbClr val="FFFFFF"/>
              </a:clrFrom>
              <a:clrTo>
                <a:srgbClr val="FFFFFF">
                  <a:alpha val="0"/>
                </a:srgbClr>
              </a:clrTo>
            </a:clrChange>
            <a:lum bright="-6000"/>
          </a:blip>
          <a:srcRect/>
          <a:stretch>
            <a:fillRect/>
          </a:stretch>
        </p:blipFill>
        <p:spPr bwMode="auto">
          <a:xfrm>
            <a:off x="184150" y="209550"/>
            <a:ext cx="539750" cy="5143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136650" y="185738"/>
            <a:ext cx="4425950" cy="388937"/>
          </a:xfrm>
        </p:spPr>
        <p:txBody>
          <a:bodyPr wrap="square" lIns="91440" tIns="45720" rIns="91440" bIns="45720" numCol="1" anchor="t" anchorCtr="0" compatLnSpc="1">
            <a:prstTxWarp prst="textNoShape">
              <a:avLst/>
            </a:prstTxWarp>
          </a:bodyPr>
          <a:lstStyle/>
          <a:p>
            <a:pPr>
              <a:defRPr/>
            </a:pPr>
            <a:r>
              <a:rPr lang="fr-BE" smtClean="0">
                <a:ea typeface="ＭＳ Ｐゴシック" charset="-128"/>
              </a:rPr>
              <a:t>Command Center</a:t>
            </a:r>
            <a:endParaRPr lang="nl-BE" smtClean="0">
              <a:ea typeface="ＭＳ Ｐゴシック" charset="-128"/>
            </a:endParaRPr>
          </a:p>
        </p:txBody>
      </p:sp>
      <p:sp>
        <p:nvSpPr>
          <p:cNvPr id="94211" name="Text Placeholder 3"/>
          <p:cNvSpPr>
            <a:spLocks noGrp="1"/>
          </p:cNvSpPr>
          <p:nvPr>
            <p:ph type="body" sz="quarter" idx="10"/>
          </p:nvPr>
        </p:nvSpPr>
        <p:spPr>
          <a:xfrm>
            <a:off x="6280150" y="112713"/>
            <a:ext cx="2863850" cy="438150"/>
          </a:xfrm>
        </p:spPr>
        <p:txBody>
          <a:bodyPr/>
          <a:lstStyle/>
          <a:p>
            <a:pPr>
              <a:defRPr/>
            </a:pPr>
            <a:r>
              <a:rPr lang="fr-BE">
                <a:ea typeface="ＭＳ Ｐゴシック" charset="-128"/>
              </a:rPr>
              <a:t>Functionalities</a:t>
            </a:r>
            <a:endParaRPr>
              <a:ea typeface="ＭＳ Ｐゴシック" charset="-128"/>
            </a:endParaRPr>
          </a:p>
        </p:txBody>
      </p:sp>
      <p:sp>
        <p:nvSpPr>
          <p:cNvPr id="56324" name="Rectangle 4"/>
          <p:cNvSpPr>
            <a:spLocks noChangeArrowheads="1"/>
          </p:cNvSpPr>
          <p:nvPr/>
        </p:nvSpPr>
        <p:spPr bwMode="auto">
          <a:xfrm>
            <a:off x="1028700" y="1828800"/>
            <a:ext cx="3990975" cy="1754188"/>
          </a:xfrm>
          <a:prstGeom prst="rect">
            <a:avLst/>
          </a:prstGeom>
          <a:noFill/>
          <a:ln w="9525">
            <a:noFill/>
            <a:miter lim="800000"/>
            <a:headEnd/>
            <a:tailEnd/>
          </a:ln>
        </p:spPr>
        <p:txBody>
          <a:bodyPr>
            <a:spAutoFit/>
          </a:bodyPr>
          <a:lstStyle/>
          <a:p>
            <a:pPr lvl="1"/>
            <a:endParaRPr lang="en-US" sz="1200">
              <a:solidFill>
                <a:srgbClr val="500165"/>
              </a:solidFill>
              <a:latin typeface="Calibri" charset="0"/>
            </a:endParaRPr>
          </a:p>
          <a:p>
            <a:pPr lvl="1"/>
            <a:endParaRPr lang="en-US" sz="1200">
              <a:solidFill>
                <a:srgbClr val="500165"/>
              </a:solidFill>
              <a:latin typeface="Calibri" charset="0"/>
            </a:endParaRPr>
          </a:p>
          <a:p>
            <a:pPr lvl="3"/>
            <a:endParaRPr lang="en-US" sz="1200" b="0">
              <a:solidFill>
                <a:srgbClr val="500165"/>
              </a:solidFill>
              <a:latin typeface="Calibri" charset="0"/>
            </a:endParaRPr>
          </a:p>
          <a:p>
            <a:pPr lvl="3"/>
            <a:endParaRPr lang="en-US" sz="1200" b="0">
              <a:solidFill>
                <a:srgbClr val="500165"/>
              </a:solidFill>
              <a:latin typeface="Calibri" charset="0"/>
            </a:endParaRPr>
          </a:p>
          <a:p>
            <a:pPr lvl="3"/>
            <a:endParaRPr lang="en-US" sz="1200" b="0">
              <a:solidFill>
                <a:srgbClr val="500165"/>
              </a:solidFill>
              <a:latin typeface="Calibri" charset="0"/>
            </a:endParaRPr>
          </a:p>
          <a:p>
            <a:pPr lvl="3"/>
            <a:endParaRPr lang="en-US" sz="1200" b="0">
              <a:solidFill>
                <a:srgbClr val="500165"/>
              </a:solidFill>
              <a:latin typeface="Calibri" charset="0"/>
            </a:endParaRPr>
          </a:p>
          <a:p>
            <a:pPr lvl="3"/>
            <a:endParaRPr lang="en-US" sz="1200" b="0">
              <a:solidFill>
                <a:srgbClr val="500165"/>
              </a:solidFill>
              <a:latin typeface="Calibri" charset="0"/>
            </a:endParaRPr>
          </a:p>
          <a:p>
            <a:pPr lvl="3">
              <a:buFontTx/>
              <a:buChar char="•"/>
            </a:pPr>
            <a:endParaRPr lang="en-US" sz="1200" b="0">
              <a:solidFill>
                <a:srgbClr val="500165"/>
              </a:solidFill>
              <a:latin typeface="Calibri" charset="0"/>
            </a:endParaRPr>
          </a:p>
          <a:p>
            <a:pPr lvl="3"/>
            <a:endParaRPr lang="en-US" sz="1200" b="0">
              <a:solidFill>
                <a:srgbClr val="500165"/>
              </a:solidFill>
              <a:latin typeface="Calibri" charset="0"/>
            </a:endParaRPr>
          </a:p>
        </p:txBody>
      </p:sp>
      <p:pic>
        <p:nvPicPr>
          <p:cNvPr id="130050" name="Picture 2"/>
          <p:cNvPicPr>
            <a:picLocks noChangeAspect="1" noChangeArrowheads="1"/>
          </p:cNvPicPr>
          <p:nvPr/>
        </p:nvPicPr>
        <p:blipFill>
          <a:blip r:embed="rId3" cstate="print"/>
          <a:srcRect/>
          <a:stretch>
            <a:fillRect/>
          </a:stretch>
        </p:blipFill>
        <p:spPr bwMode="auto">
          <a:xfrm>
            <a:off x="163930" y="180975"/>
            <a:ext cx="826670" cy="960147"/>
          </a:xfrm>
          <a:prstGeom prst="rect">
            <a:avLst/>
          </a:prstGeom>
          <a:noFill/>
          <a:ln w="9525">
            <a:noFill/>
            <a:miter lim="800000"/>
            <a:headEnd/>
            <a:tailEnd/>
          </a:ln>
          <a:effectLst>
            <a:prstShdw prst="shdw17" dist="17961" dir="2700000">
              <a:schemeClr val="accent1">
                <a:gamma/>
                <a:shade val="60000"/>
                <a:invGamma/>
              </a:schemeClr>
            </a:prstShdw>
            <a:reflection blurRad="6350" stA="50000" endA="300" endPos="55000" dir="5400000" sy="-100000" algn="bl" rotWithShape="0"/>
          </a:effectLst>
        </p:spPr>
      </p:pic>
      <p:sp>
        <p:nvSpPr>
          <p:cNvPr id="8" name="Rounded Rectangle 7"/>
          <p:cNvSpPr/>
          <p:nvPr/>
        </p:nvSpPr>
        <p:spPr bwMode="auto">
          <a:xfrm>
            <a:off x="4943474" y="3524250"/>
            <a:ext cx="1971676" cy="371475"/>
          </a:xfrm>
          <a:prstGeom prst="roundRect">
            <a:avLst/>
          </a:prstGeom>
          <a:solidFill>
            <a:schemeClr val="accent1"/>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a:lstStyle/>
          <a:p>
            <a:pPr algn="ctr">
              <a:defRPr/>
            </a:pPr>
            <a:r>
              <a:rPr lang="fr-BE" sz="1400" dirty="0">
                <a:ln>
                  <a:solidFill>
                    <a:srgbClr val="7030A0"/>
                  </a:solidFill>
                </a:ln>
                <a:effectLst>
                  <a:reflection blurRad="6350" stA="60000" endA="900" endPos="60000" dist="29997" dir="5400000" sy="-100000" algn="bl" rotWithShape="0"/>
                </a:effectLst>
                <a:latin typeface="Times New Roman" pitchFamily="-105" charset="0"/>
                <a:ea typeface="ＭＳ Ｐゴシック"/>
                <a:cs typeface="ＭＳ Ｐゴシック"/>
              </a:rPr>
              <a:t>HRW Gateway</a:t>
            </a:r>
            <a:endParaRPr lang="nl-BE" sz="1400" dirty="0">
              <a:ln>
                <a:solidFill>
                  <a:srgbClr val="7030A0"/>
                </a:solidFill>
              </a:ln>
              <a:effectLst>
                <a:reflection blurRad="6350" stA="60000" endA="900" endPos="60000" dist="29997" dir="5400000" sy="-100000" algn="bl" rotWithShape="0"/>
              </a:effectLst>
              <a:latin typeface="Times New Roman" pitchFamily="-105" charset="0"/>
              <a:ea typeface="ＭＳ Ｐゴシック"/>
              <a:cs typeface="ＭＳ Ｐゴシック"/>
            </a:endParaRPr>
          </a:p>
        </p:txBody>
      </p:sp>
      <p:pic>
        <p:nvPicPr>
          <p:cNvPr id="56327"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143500" y="2268538"/>
            <a:ext cx="804863" cy="628650"/>
          </a:xfrm>
          <a:prstGeom prst="rect">
            <a:avLst/>
          </a:prstGeom>
          <a:noFill/>
          <a:ln w="9525">
            <a:noFill/>
            <a:miter lim="800000"/>
            <a:headEnd/>
            <a:tailEnd/>
          </a:ln>
        </p:spPr>
      </p:pic>
      <p:pic>
        <p:nvPicPr>
          <p:cNvPr id="56328" name="Picture 26"/>
          <p:cNvPicPr>
            <a:picLocks noChangeAspect="1" noChangeArrowheads="1"/>
          </p:cNvPicPr>
          <p:nvPr/>
        </p:nvPicPr>
        <p:blipFill>
          <a:blip r:embed="rId5" cstate="print"/>
          <a:srcRect/>
          <a:stretch>
            <a:fillRect/>
          </a:stretch>
        </p:blipFill>
        <p:spPr bwMode="auto">
          <a:xfrm>
            <a:off x="6019800" y="2332038"/>
            <a:ext cx="715963" cy="587375"/>
          </a:xfrm>
          <a:prstGeom prst="rect">
            <a:avLst/>
          </a:prstGeom>
          <a:noFill/>
          <a:ln w="9525">
            <a:noFill/>
            <a:miter lim="800000"/>
            <a:headEnd/>
            <a:tailEnd/>
          </a:ln>
        </p:spPr>
      </p:pic>
      <p:pic>
        <p:nvPicPr>
          <p:cNvPr id="56329" name="Picture 29"/>
          <p:cNvPicPr>
            <a:picLocks noChangeAspect="1" noChangeArrowheads="1"/>
          </p:cNvPicPr>
          <p:nvPr/>
        </p:nvPicPr>
        <p:blipFill>
          <a:blip r:embed="rId6" cstate="print"/>
          <a:srcRect/>
          <a:stretch>
            <a:fillRect/>
          </a:stretch>
        </p:blipFill>
        <p:spPr bwMode="auto">
          <a:xfrm>
            <a:off x="6978650" y="2439988"/>
            <a:ext cx="652463" cy="595312"/>
          </a:xfrm>
          <a:prstGeom prst="rect">
            <a:avLst/>
          </a:prstGeom>
          <a:noFill/>
          <a:ln w="9525">
            <a:noFill/>
            <a:miter lim="800000"/>
            <a:headEnd/>
            <a:tailEnd/>
          </a:ln>
        </p:spPr>
      </p:pic>
      <p:pic>
        <p:nvPicPr>
          <p:cNvPr id="13" name="Picture 18" descr="C:\Documents and Settings\luciap\Local Settings\Temporary Internet Files\Content.IE5\PNQB8ZV5\MCj04338610000[1].png"/>
          <p:cNvPicPr>
            <a:picLocks noChangeAspect="1" noChangeArrowheads="1"/>
          </p:cNvPicPr>
          <p:nvPr/>
        </p:nvPicPr>
        <p:blipFill>
          <a:blip r:embed="rId7" cstate="print">
            <a:duotone>
              <a:schemeClr val="accent4">
                <a:shade val="45000"/>
                <a:satMod val="135000"/>
              </a:schemeClr>
              <a:prstClr val="white"/>
            </a:duotone>
          </a:blip>
          <a:srcRect/>
          <a:stretch>
            <a:fillRect/>
          </a:stretch>
        </p:blipFill>
        <p:spPr bwMode="auto">
          <a:xfrm>
            <a:off x="4267199" y="2181224"/>
            <a:ext cx="752475" cy="752475"/>
          </a:xfrm>
          <a:prstGeom prst="rect">
            <a:avLst/>
          </a:prstGeom>
          <a:noFill/>
        </p:spPr>
      </p:pic>
      <p:sp>
        <p:nvSpPr>
          <p:cNvPr id="14" name="Rectangle 13"/>
          <p:cNvSpPr/>
          <p:nvPr/>
        </p:nvSpPr>
        <p:spPr bwMode="auto">
          <a:xfrm>
            <a:off x="4171950" y="1838325"/>
            <a:ext cx="828675" cy="1200150"/>
          </a:xfrm>
          <a:prstGeom prst="rect">
            <a:avLst/>
          </a:prstGeom>
          <a:solidFill>
            <a:schemeClr val="lt1">
              <a:alpha val="24000"/>
            </a:schemeClr>
          </a:solid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defRPr/>
            </a:pPr>
            <a:r>
              <a:rPr lang="fr-BE" sz="1200">
                <a:solidFill>
                  <a:srgbClr val="4E0064"/>
                </a:solidFill>
                <a:latin typeface="Times New Roman" charset="0"/>
                <a:ea typeface="ＭＳ Ｐゴシック" charset="-128"/>
              </a:rPr>
              <a:t>Optional</a:t>
            </a:r>
            <a:endParaRPr lang="nl-BE" sz="1200">
              <a:solidFill>
                <a:srgbClr val="4E0064"/>
              </a:solidFill>
              <a:latin typeface="Times New Roman" charset="0"/>
              <a:ea typeface="ＭＳ Ｐゴシック" charset="-128"/>
            </a:endParaRPr>
          </a:p>
        </p:txBody>
      </p:sp>
      <p:pic>
        <p:nvPicPr>
          <p:cNvPr id="56332" name="Picture 29"/>
          <p:cNvPicPr>
            <a:picLocks noChangeAspect="1" noChangeArrowheads="1"/>
          </p:cNvPicPr>
          <p:nvPr/>
        </p:nvPicPr>
        <p:blipFill>
          <a:blip r:embed="rId6" cstate="print"/>
          <a:srcRect/>
          <a:stretch>
            <a:fillRect/>
          </a:stretch>
        </p:blipFill>
        <p:spPr bwMode="auto">
          <a:xfrm>
            <a:off x="6654800" y="4583113"/>
            <a:ext cx="652463" cy="595312"/>
          </a:xfrm>
          <a:prstGeom prst="rect">
            <a:avLst/>
          </a:prstGeom>
          <a:noFill/>
          <a:ln w="9525">
            <a:noFill/>
            <a:miter lim="800000"/>
            <a:headEnd/>
            <a:tailEnd/>
          </a:ln>
        </p:spPr>
      </p:pic>
      <p:pic>
        <p:nvPicPr>
          <p:cNvPr id="56333" name="Picture 3"/>
          <p:cNvPicPr>
            <a:picLocks noChangeAspect="1" noChangeArrowheads="1"/>
          </p:cNvPicPr>
          <p:nvPr/>
        </p:nvPicPr>
        <p:blipFill>
          <a:blip r:embed="rId8" cstate="print"/>
          <a:srcRect/>
          <a:stretch>
            <a:fillRect/>
          </a:stretch>
        </p:blipFill>
        <p:spPr bwMode="auto">
          <a:xfrm>
            <a:off x="5245100" y="4448175"/>
            <a:ext cx="717550" cy="742950"/>
          </a:xfrm>
          <a:prstGeom prst="rect">
            <a:avLst/>
          </a:prstGeom>
          <a:noFill/>
          <a:ln w="9525">
            <a:noFill/>
            <a:miter lim="800000"/>
            <a:headEnd/>
            <a:tailEnd/>
          </a:ln>
        </p:spPr>
      </p:pic>
      <p:sp>
        <p:nvSpPr>
          <p:cNvPr id="17" name="Notched Right Arrow 16"/>
          <p:cNvSpPr/>
          <p:nvPr/>
        </p:nvSpPr>
        <p:spPr bwMode="auto">
          <a:xfrm>
            <a:off x="3228975" y="2295525"/>
            <a:ext cx="866775" cy="495300"/>
          </a:xfrm>
          <a:prstGeom prst="notchedRightArrow">
            <a:avLst/>
          </a:prstGeom>
          <a:solidFill>
            <a:srgbClr val="7030A0"/>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a:lstStyle/>
          <a:p>
            <a:pPr>
              <a:defRPr/>
            </a:pPr>
            <a:endParaRPr lang="nl-BE">
              <a:latin typeface="Times New Roman" pitchFamily="-105" charset="0"/>
              <a:ea typeface="ＭＳ Ｐゴシック"/>
              <a:cs typeface="ＭＳ Ｐゴシック"/>
            </a:endParaRPr>
          </a:p>
        </p:txBody>
      </p:sp>
      <p:sp>
        <p:nvSpPr>
          <p:cNvPr id="18" name="TextBox 17"/>
          <p:cNvSpPr txBox="1"/>
          <p:nvPr/>
        </p:nvSpPr>
        <p:spPr>
          <a:xfrm>
            <a:off x="4895850" y="5657850"/>
            <a:ext cx="2409825" cy="120015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lvl="2">
              <a:defRPr/>
            </a:pPr>
            <a:endParaRPr lang="en-US" sz="1200" b="0">
              <a:solidFill>
                <a:srgbClr val="500165"/>
              </a:solidFill>
              <a:latin typeface="Calibri" charset="0"/>
              <a:ea typeface="ＭＳ Ｐゴシック" charset="-128"/>
            </a:endParaRPr>
          </a:p>
          <a:p>
            <a:pPr>
              <a:buFontTx/>
              <a:buChar char="•"/>
              <a:defRPr/>
            </a:pPr>
            <a:r>
              <a:rPr lang="en-US" sz="1200" b="0">
                <a:solidFill>
                  <a:srgbClr val="500165"/>
                </a:solidFill>
                <a:latin typeface="Calibri" charset="0"/>
                <a:ea typeface="ＭＳ Ｐゴシック" charset="-128"/>
              </a:rPr>
              <a:t> </a:t>
            </a:r>
            <a:r>
              <a:rPr lang="en-US" sz="1200">
                <a:solidFill>
                  <a:srgbClr val="500165"/>
                </a:solidFill>
                <a:latin typeface="Calibri" charset="0"/>
                <a:ea typeface="ＭＳ Ｐゴシック" charset="-128"/>
              </a:rPr>
              <a:t>Action Status &amp; control </a:t>
            </a:r>
          </a:p>
          <a:p>
            <a:pPr lvl="2">
              <a:buFontTx/>
              <a:buChar char="•"/>
              <a:defRPr/>
            </a:pPr>
            <a:r>
              <a:rPr lang="en-US" sz="1200" b="0">
                <a:solidFill>
                  <a:srgbClr val="500165"/>
                </a:solidFill>
                <a:latin typeface="Calibri" charset="0"/>
                <a:ea typeface="ＭＳ Ｐゴシック" charset="-128"/>
              </a:rPr>
              <a:t> Approvals</a:t>
            </a:r>
          </a:p>
          <a:p>
            <a:pPr lvl="2">
              <a:buFontTx/>
              <a:buChar char="•"/>
              <a:defRPr/>
            </a:pPr>
            <a:r>
              <a:rPr lang="en-US" sz="1200" b="0">
                <a:solidFill>
                  <a:srgbClr val="500165"/>
                </a:solidFill>
                <a:latin typeface="Calibri" charset="0"/>
                <a:ea typeface="ＭＳ Ｐゴシック" charset="-128"/>
              </a:rPr>
              <a:t> Checks</a:t>
            </a:r>
          </a:p>
          <a:p>
            <a:pPr lvl="2">
              <a:buFontTx/>
              <a:buChar char="•"/>
              <a:defRPr/>
            </a:pPr>
            <a:r>
              <a:rPr lang="en-US" sz="1200" b="0">
                <a:solidFill>
                  <a:srgbClr val="500165"/>
                </a:solidFill>
                <a:latin typeface="Calibri" charset="0"/>
                <a:ea typeface="ＭＳ Ｐゴシック" charset="-128"/>
              </a:rPr>
              <a:t> Continued PCR’s</a:t>
            </a:r>
          </a:p>
          <a:p>
            <a:pPr lvl="2">
              <a:buFontTx/>
              <a:buChar char="•"/>
              <a:defRPr/>
            </a:pPr>
            <a:r>
              <a:rPr lang="en-US" sz="1200" b="0">
                <a:solidFill>
                  <a:srgbClr val="500165"/>
                </a:solidFill>
                <a:latin typeface="Calibri" charset="0"/>
                <a:ea typeface="ＭＳ Ｐゴシック" charset="-128"/>
              </a:rPr>
              <a:t> Etc</a:t>
            </a:r>
          </a:p>
        </p:txBody>
      </p:sp>
      <p:sp>
        <p:nvSpPr>
          <p:cNvPr id="19" name="TextBox 18"/>
          <p:cNvSpPr txBox="1"/>
          <p:nvPr/>
        </p:nvSpPr>
        <p:spPr>
          <a:xfrm>
            <a:off x="723900" y="3865563"/>
            <a:ext cx="3114675" cy="2492375"/>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lvl="3">
              <a:defRPr/>
            </a:pPr>
            <a:endParaRPr lang="en-US" sz="1200" b="0" dirty="0">
              <a:solidFill>
                <a:srgbClr val="500165"/>
              </a:solidFill>
              <a:latin typeface="Calibri" pitchFamily="34" charset="0"/>
            </a:endParaRPr>
          </a:p>
          <a:p>
            <a:pPr lvl="1">
              <a:buFontTx/>
              <a:buChar char="•"/>
              <a:defRPr/>
            </a:pPr>
            <a:r>
              <a:rPr lang="en-US" sz="1200" b="0" dirty="0">
                <a:solidFill>
                  <a:srgbClr val="500165"/>
                </a:solidFill>
                <a:latin typeface="Calibri" pitchFamily="34" charset="0"/>
              </a:rPr>
              <a:t> </a:t>
            </a:r>
            <a:r>
              <a:rPr lang="en-US" sz="1200" dirty="0">
                <a:solidFill>
                  <a:srgbClr val="500165"/>
                </a:solidFill>
                <a:latin typeface="Calibri" pitchFamily="34" charset="0"/>
              </a:rPr>
              <a:t>Control &amp; Alerts</a:t>
            </a:r>
          </a:p>
          <a:p>
            <a:pPr lvl="3">
              <a:buFontTx/>
              <a:buChar char="•"/>
              <a:defRPr/>
            </a:pPr>
            <a:r>
              <a:rPr lang="en-US" sz="1200" b="0" dirty="0">
                <a:solidFill>
                  <a:srgbClr val="500165"/>
                </a:solidFill>
                <a:latin typeface="Calibri" pitchFamily="34" charset="0"/>
              </a:rPr>
              <a:t> Data Coherence Control &amp; Alerts</a:t>
            </a:r>
          </a:p>
          <a:p>
            <a:pPr lvl="3">
              <a:buFontTx/>
              <a:buChar char="•"/>
              <a:defRPr/>
            </a:pPr>
            <a:r>
              <a:rPr lang="en-US" sz="1200" b="0" dirty="0">
                <a:solidFill>
                  <a:srgbClr val="500165"/>
                </a:solidFill>
                <a:latin typeface="Calibri" pitchFamily="34" charset="0"/>
              </a:rPr>
              <a:t> Pre-synchronization Control &amp; Alerts </a:t>
            </a:r>
          </a:p>
          <a:p>
            <a:pPr lvl="3">
              <a:defRPr/>
            </a:pPr>
            <a:endParaRPr lang="en-US" sz="1200" b="0" dirty="0">
              <a:solidFill>
                <a:srgbClr val="500165"/>
              </a:solidFill>
              <a:latin typeface="Calibri" pitchFamily="34" charset="0"/>
            </a:endParaRPr>
          </a:p>
          <a:p>
            <a:pPr lvl="1">
              <a:buFontTx/>
              <a:buChar char="•"/>
              <a:defRPr/>
            </a:pPr>
            <a:r>
              <a:rPr lang="en-US" sz="1200" b="0" dirty="0">
                <a:solidFill>
                  <a:srgbClr val="500165"/>
                </a:solidFill>
                <a:latin typeface="Calibri" pitchFamily="34" charset="0"/>
              </a:rPr>
              <a:t> </a:t>
            </a:r>
            <a:r>
              <a:rPr lang="en-US" sz="1200" dirty="0">
                <a:solidFill>
                  <a:srgbClr val="500165"/>
                </a:solidFill>
                <a:latin typeface="Calibri" pitchFamily="34" charset="0"/>
              </a:rPr>
              <a:t>Inclusion Framework Monitoring</a:t>
            </a:r>
          </a:p>
          <a:p>
            <a:pPr lvl="3">
              <a:buFontTx/>
              <a:buChar char="•"/>
              <a:defRPr/>
            </a:pPr>
            <a:endParaRPr lang="en-US" sz="1200" b="0" dirty="0">
              <a:solidFill>
                <a:srgbClr val="500165"/>
              </a:solidFill>
              <a:latin typeface="Calibri" pitchFamily="34" charset="0"/>
            </a:endParaRPr>
          </a:p>
          <a:p>
            <a:pPr lvl="3">
              <a:buFontTx/>
              <a:buChar char="•"/>
              <a:defRPr/>
            </a:pPr>
            <a:r>
              <a:rPr lang="en-US" sz="1200" b="0" dirty="0">
                <a:solidFill>
                  <a:srgbClr val="500165"/>
                </a:solidFill>
                <a:latin typeface="Calibri" pitchFamily="34" charset="0"/>
              </a:rPr>
              <a:t> Incoming Data</a:t>
            </a:r>
          </a:p>
          <a:p>
            <a:pPr lvl="3">
              <a:buFontTx/>
              <a:buChar char="•"/>
              <a:defRPr/>
            </a:pPr>
            <a:r>
              <a:rPr lang="en-US" sz="1200" b="0" dirty="0">
                <a:solidFill>
                  <a:srgbClr val="500165"/>
                </a:solidFill>
                <a:latin typeface="Calibri" pitchFamily="34" charset="0"/>
              </a:rPr>
              <a:t> Outgoing Data</a:t>
            </a:r>
          </a:p>
          <a:p>
            <a:pPr lvl="3">
              <a:buFontTx/>
              <a:buChar char="•"/>
              <a:defRPr/>
            </a:pPr>
            <a:r>
              <a:rPr lang="en-US" sz="1200" b="0" dirty="0">
                <a:solidFill>
                  <a:srgbClr val="500165"/>
                </a:solidFill>
                <a:latin typeface="Calibri" pitchFamily="34" charset="0"/>
              </a:rPr>
              <a:t> Synchronization Process</a:t>
            </a:r>
          </a:p>
        </p:txBody>
      </p:sp>
      <p:sp>
        <p:nvSpPr>
          <p:cNvPr id="56339" name="TextBox 19"/>
          <p:cNvSpPr txBox="1">
            <a:spLocks noChangeArrowheads="1"/>
          </p:cNvSpPr>
          <p:nvPr/>
        </p:nvSpPr>
        <p:spPr bwMode="auto">
          <a:xfrm>
            <a:off x="638175" y="1076325"/>
            <a:ext cx="6858000" cy="276225"/>
          </a:xfrm>
          <a:prstGeom prst="rect">
            <a:avLst/>
          </a:prstGeom>
          <a:noFill/>
          <a:ln w="9525">
            <a:noFill/>
            <a:miter lim="800000"/>
            <a:headEnd/>
            <a:tailEnd/>
          </a:ln>
        </p:spPr>
        <p:txBody>
          <a:bodyPr>
            <a:spAutoFit/>
          </a:bodyPr>
          <a:lstStyle/>
          <a:p>
            <a:pPr lvl="1">
              <a:buFontTx/>
              <a:buChar char="•"/>
            </a:pPr>
            <a:r>
              <a:rPr lang="en-US" sz="1200" b="0">
                <a:solidFill>
                  <a:srgbClr val="500165"/>
                </a:solidFill>
                <a:latin typeface="Calibri" charset="0"/>
              </a:rPr>
              <a:t> </a:t>
            </a:r>
            <a:r>
              <a:rPr lang="en-US" sz="1200">
                <a:solidFill>
                  <a:srgbClr val="500165"/>
                </a:solidFill>
                <a:latin typeface="Calibri" charset="0"/>
              </a:rPr>
              <a:t>The command center is a unified view on incoming and outgoing data , process &amp; interaction</a:t>
            </a:r>
          </a:p>
        </p:txBody>
      </p:sp>
      <p:sp>
        <p:nvSpPr>
          <p:cNvPr id="21" name="TextBox 20"/>
          <p:cNvSpPr txBox="1"/>
          <p:nvPr/>
        </p:nvSpPr>
        <p:spPr>
          <a:xfrm>
            <a:off x="581025" y="1876425"/>
            <a:ext cx="2552700" cy="138430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lvl="1">
              <a:buFontTx/>
              <a:buChar char="•"/>
              <a:defRPr/>
            </a:pPr>
            <a:r>
              <a:rPr lang="en-US" sz="1200" b="0">
                <a:solidFill>
                  <a:srgbClr val="500165"/>
                </a:solidFill>
                <a:latin typeface="Calibri" charset="0"/>
                <a:ea typeface="ＭＳ Ｐゴシック" charset="-128"/>
              </a:rPr>
              <a:t> </a:t>
            </a:r>
            <a:r>
              <a:rPr lang="en-US" sz="1200">
                <a:solidFill>
                  <a:srgbClr val="500165"/>
                </a:solidFill>
                <a:latin typeface="Calibri" charset="0"/>
                <a:ea typeface="ＭＳ Ｐゴシック" charset="-128"/>
              </a:rPr>
              <a:t>Employee Interaction Control  (Ticket – Gateway)</a:t>
            </a:r>
          </a:p>
          <a:p>
            <a:pPr lvl="3">
              <a:buFontTx/>
              <a:buChar char="•"/>
              <a:defRPr/>
            </a:pPr>
            <a:r>
              <a:rPr lang="en-US" sz="1200" b="0">
                <a:solidFill>
                  <a:srgbClr val="500165"/>
                </a:solidFill>
                <a:latin typeface="Calibri" charset="0"/>
                <a:ea typeface="ＭＳ Ｐゴシック" charset="-128"/>
              </a:rPr>
              <a:t> Phone</a:t>
            </a:r>
          </a:p>
          <a:p>
            <a:pPr lvl="3">
              <a:buFontTx/>
              <a:buChar char="•"/>
              <a:defRPr/>
            </a:pPr>
            <a:r>
              <a:rPr lang="en-US" sz="1200" b="0">
                <a:solidFill>
                  <a:srgbClr val="500165"/>
                </a:solidFill>
                <a:latin typeface="Calibri" charset="0"/>
                <a:ea typeface="ＭＳ Ｐゴシック" charset="-128"/>
              </a:rPr>
              <a:t> Mail</a:t>
            </a:r>
          </a:p>
          <a:p>
            <a:pPr lvl="3">
              <a:buFontTx/>
              <a:buChar char="•"/>
              <a:defRPr/>
            </a:pPr>
            <a:r>
              <a:rPr lang="en-US" sz="1200" b="0">
                <a:solidFill>
                  <a:srgbClr val="500165"/>
                </a:solidFill>
                <a:latin typeface="Calibri" charset="0"/>
                <a:ea typeface="ＭＳ Ｐゴシック" charset="-128"/>
              </a:rPr>
              <a:t> Fax</a:t>
            </a:r>
          </a:p>
          <a:p>
            <a:pPr lvl="3">
              <a:buFontTx/>
              <a:buChar char="•"/>
              <a:defRPr/>
            </a:pPr>
            <a:r>
              <a:rPr lang="en-US" sz="1200" b="0">
                <a:solidFill>
                  <a:srgbClr val="500165"/>
                </a:solidFill>
                <a:latin typeface="Calibri" charset="0"/>
                <a:ea typeface="ＭＳ Ｐゴシック" charset="-128"/>
              </a:rPr>
              <a:t> Paper forms</a:t>
            </a:r>
          </a:p>
          <a:p>
            <a:pPr lvl="3">
              <a:buFontTx/>
              <a:buChar char="•"/>
              <a:defRPr/>
            </a:pPr>
            <a:r>
              <a:rPr lang="en-US" sz="1200" b="0">
                <a:solidFill>
                  <a:srgbClr val="500165"/>
                </a:solidFill>
                <a:latin typeface="Calibri" charset="0"/>
                <a:ea typeface="ＭＳ Ｐゴシック" charset="-128"/>
              </a:rPr>
              <a:t> e-forms</a:t>
            </a:r>
          </a:p>
        </p:txBody>
      </p:sp>
      <p:sp>
        <p:nvSpPr>
          <p:cNvPr id="22" name="Notched Right Arrow 21"/>
          <p:cNvSpPr/>
          <p:nvPr/>
        </p:nvSpPr>
        <p:spPr bwMode="auto">
          <a:xfrm>
            <a:off x="4171950" y="4684476"/>
            <a:ext cx="866775" cy="495300"/>
          </a:xfrm>
          <a:prstGeom prst="notchedRightArrow">
            <a:avLst/>
          </a:prstGeom>
          <a:solidFill>
            <a:srgbClr val="7030A0"/>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a:lstStyle/>
          <a:p>
            <a:pPr>
              <a:defRPr/>
            </a:pPr>
            <a:endParaRPr lang="nl-BE">
              <a:latin typeface="Times New Roman" pitchFamily="-105" charset="0"/>
              <a:ea typeface="ＭＳ Ｐゴシック"/>
              <a:cs typeface="ＭＳ Ｐゴシック"/>
            </a:endParaRPr>
          </a:p>
        </p:txBody>
      </p:sp>
      <p:sp>
        <p:nvSpPr>
          <p:cNvPr id="23" name="Notched Right Arrow 22"/>
          <p:cNvSpPr/>
          <p:nvPr/>
        </p:nvSpPr>
        <p:spPr bwMode="auto">
          <a:xfrm rot="16200000">
            <a:off x="6634399" y="5381627"/>
            <a:ext cx="866775" cy="495300"/>
          </a:xfrm>
          <a:prstGeom prst="notchedRightArrow">
            <a:avLst/>
          </a:prstGeom>
          <a:solidFill>
            <a:srgbClr val="7030A0"/>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a:lstStyle/>
          <a:p>
            <a:pPr>
              <a:defRPr/>
            </a:pPr>
            <a:endParaRPr lang="nl-BE">
              <a:latin typeface="Times New Roman" pitchFamily="-105" charset="0"/>
              <a:ea typeface="ＭＳ Ｐゴシック"/>
              <a:cs typeface="ＭＳ Ｐゴシック"/>
            </a:endParaRPr>
          </a:p>
        </p:txBody>
      </p:sp>
      <p:sp>
        <p:nvSpPr>
          <p:cNvPr id="24" name="Notched Right Arrow 23"/>
          <p:cNvSpPr/>
          <p:nvPr/>
        </p:nvSpPr>
        <p:spPr bwMode="auto">
          <a:xfrm rot="7026949">
            <a:off x="6645964" y="3053712"/>
            <a:ext cx="596437" cy="347195"/>
          </a:xfrm>
          <a:prstGeom prst="notchedRightArrow">
            <a:avLst/>
          </a:prstGeom>
          <a:solidFill>
            <a:schemeClr val="bg1">
              <a:lumMod val="75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a:lstStyle/>
          <a:p>
            <a:pPr>
              <a:defRPr/>
            </a:pPr>
            <a:endParaRPr lang="nl-BE">
              <a:latin typeface="Times New Roman" pitchFamily="-105" charset="0"/>
              <a:ea typeface="ＭＳ Ｐゴシック"/>
              <a:cs typeface="ＭＳ Ｐゴシック"/>
            </a:endParaRPr>
          </a:p>
        </p:txBody>
      </p:sp>
      <p:sp>
        <p:nvSpPr>
          <p:cNvPr id="26" name="Notched Right Arrow 25"/>
          <p:cNvSpPr/>
          <p:nvPr/>
        </p:nvSpPr>
        <p:spPr bwMode="auto">
          <a:xfrm rot="3129334">
            <a:off x="4670048" y="3037253"/>
            <a:ext cx="604916" cy="351539"/>
          </a:xfrm>
          <a:prstGeom prst="notchedRightArrow">
            <a:avLst/>
          </a:prstGeom>
          <a:solidFill>
            <a:schemeClr val="bg1">
              <a:lumMod val="75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a:lstStyle/>
          <a:p>
            <a:pPr>
              <a:defRPr/>
            </a:pPr>
            <a:endParaRPr lang="nl-BE">
              <a:latin typeface="Times New Roman" pitchFamily="-105" charset="0"/>
              <a:ea typeface="ＭＳ Ｐゴシック"/>
              <a:cs typeface="ＭＳ Ｐゴシック"/>
            </a:endParaRPr>
          </a:p>
        </p:txBody>
      </p:sp>
      <p:sp>
        <p:nvSpPr>
          <p:cNvPr id="27" name="Notched Right Arrow 26"/>
          <p:cNvSpPr/>
          <p:nvPr/>
        </p:nvSpPr>
        <p:spPr bwMode="auto">
          <a:xfrm rot="5400000">
            <a:off x="6045888" y="3025138"/>
            <a:ext cx="596437" cy="347195"/>
          </a:xfrm>
          <a:prstGeom prst="notchedRightArrow">
            <a:avLst/>
          </a:prstGeom>
          <a:solidFill>
            <a:schemeClr val="bg1">
              <a:lumMod val="75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a:lstStyle/>
          <a:p>
            <a:pPr>
              <a:defRPr/>
            </a:pPr>
            <a:endParaRPr lang="nl-BE">
              <a:latin typeface="Times New Roman" pitchFamily="-105" charset="0"/>
              <a:ea typeface="ＭＳ Ｐゴシック"/>
              <a:cs typeface="ＭＳ Ｐゴシック"/>
            </a:endParaRPr>
          </a:p>
        </p:txBody>
      </p:sp>
      <p:sp>
        <p:nvSpPr>
          <p:cNvPr id="28" name="Notched Right Arrow 27"/>
          <p:cNvSpPr/>
          <p:nvPr/>
        </p:nvSpPr>
        <p:spPr bwMode="auto">
          <a:xfrm rot="5400000">
            <a:off x="5255313" y="3034662"/>
            <a:ext cx="596437" cy="347195"/>
          </a:xfrm>
          <a:prstGeom prst="notchedRightArrow">
            <a:avLst/>
          </a:prstGeom>
          <a:solidFill>
            <a:schemeClr val="bg1">
              <a:lumMod val="75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a:lstStyle/>
          <a:p>
            <a:pPr>
              <a:defRPr/>
            </a:pPr>
            <a:endParaRPr lang="nl-BE">
              <a:latin typeface="Times New Roman" pitchFamily="-105" charset="0"/>
              <a:ea typeface="ＭＳ Ｐゴシック"/>
              <a:cs typeface="ＭＳ Ｐゴシック"/>
            </a:endParaRPr>
          </a:p>
        </p:txBody>
      </p:sp>
      <p:sp>
        <p:nvSpPr>
          <p:cNvPr id="32" name="Up-Down Arrow 31"/>
          <p:cNvSpPr/>
          <p:nvPr/>
        </p:nvSpPr>
        <p:spPr bwMode="auto">
          <a:xfrm>
            <a:off x="5448300" y="3895725"/>
            <a:ext cx="314325" cy="571500"/>
          </a:xfrm>
          <a:prstGeom prst="upDownArrow">
            <a:avLst/>
          </a:prstGeom>
          <a:solidFill>
            <a:schemeClr val="bg1">
              <a:lumMod val="75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a:lstStyle/>
          <a:p>
            <a:pPr>
              <a:defRPr/>
            </a:pPr>
            <a:endParaRPr lang="nl-BE">
              <a:latin typeface="Times New Roman" pitchFamily="-105" charset="0"/>
              <a:ea typeface="ＭＳ Ｐゴシック"/>
              <a:cs typeface="ＭＳ Ｐゴシック"/>
            </a:endParaRPr>
          </a:p>
        </p:txBody>
      </p:sp>
      <p:sp>
        <p:nvSpPr>
          <p:cNvPr id="33" name="Up-Down Arrow 32"/>
          <p:cNvSpPr/>
          <p:nvPr/>
        </p:nvSpPr>
        <p:spPr bwMode="auto">
          <a:xfrm rot="5400000">
            <a:off x="6143625" y="4524376"/>
            <a:ext cx="314325" cy="571500"/>
          </a:xfrm>
          <a:prstGeom prst="upDownArrow">
            <a:avLst/>
          </a:prstGeom>
          <a:solidFill>
            <a:schemeClr val="bg1">
              <a:lumMod val="75000"/>
            </a:schemeClr>
          </a:solidFill>
          <a:ln w="9525" cap="flat" cmpd="sng" algn="ctr">
            <a:noFill/>
            <a:prstDash val="solid"/>
            <a:round/>
            <a:headEnd type="none" w="med" len="med"/>
            <a:tailEnd type="none" w="med" len="med"/>
          </a:ln>
          <a:effectLst/>
          <a:scene3d>
            <a:camera prst="orthographicFront">
              <a:rot lat="0" lon="0" rev="0"/>
            </a:camera>
            <a:lightRig rig="contrasting" dir="t">
              <a:rot lat="0" lon="0" rev="7800000"/>
            </a:lightRig>
          </a:scene3d>
          <a:sp3d>
            <a:bevelT w="139700" h="139700"/>
          </a:sp3d>
        </p:spPr>
        <p:txBody>
          <a:bodyPr/>
          <a:lstStyle/>
          <a:p>
            <a:pPr>
              <a:defRPr/>
            </a:pPr>
            <a:endParaRPr lang="nl-BE">
              <a:latin typeface="Times New Roman" pitchFamily="-105" charset="0"/>
              <a:ea typeface="ＭＳ Ｐゴシック"/>
              <a:cs typeface="ＭＳ Ｐゴシック"/>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36650" y="185738"/>
            <a:ext cx="4425950" cy="388937"/>
          </a:xfrm>
        </p:spPr>
        <p:txBody>
          <a:bodyPr wrap="square" lIns="91440" tIns="45720" rIns="91440" bIns="45720" numCol="1" anchor="t" anchorCtr="0" compatLnSpc="1">
            <a:prstTxWarp prst="textNoShape">
              <a:avLst/>
            </a:prstTxWarp>
          </a:bodyPr>
          <a:lstStyle/>
          <a:p>
            <a:pPr>
              <a:defRPr/>
            </a:pPr>
            <a:r>
              <a:rPr lang="fr-BE" smtClean="0">
                <a:ea typeface="ＭＳ Ｐゴシック" charset="-128"/>
              </a:rPr>
              <a:t>Command Center</a:t>
            </a:r>
            <a:endParaRPr lang="nl-BE" smtClean="0">
              <a:ea typeface="ＭＳ Ｐゴシック" charset="-128"/>
            </a:endParaRPr>
          </a:p>
        </p:txBody>
      </p:sp>
      <p:pic>
        <p:nvPicPr>
          <p:cNvPr id="6" name="Picture 2"/>
          <p:cNvPicPr>
            <a:picLocks noChangeAspect="1" noChangeArrowheads="1"/>
          </p:cNvPicPr>
          <p:nvPr/>
        </p:nvPicPr>
        <p:blipFill>
          <a:blip r:embed="rId3" cstate="print"/>
          <a:srcRect/>
          <a:stretch>
            <a:fillRect/>
          </a:stretch>
        </p:blipFill>
        <p:spPr bwMode="auto">
          <a:xfrm>
            <a:off x="163930" y="180975"/>
            <a:ext cx="826670" cy="960147"/>
          </a:xfrm>
          <a:prstGeom prst="rect">
            <a:avLst/>
          </a:prstGeom>
          <a:noFill/>
          <a:ln w="9525">
            <a:noFill/>
            <a:miter lim="800000"/>
            <a:headEnd/>
            <a:tailEnd/>
          </a:ln>
          <a:effectLst>
            <a:prstShdw prst="shdw17" dist="17961" dir="2700000">
              <a:schemeClr val="accent1">
                <a:gamma/>
                <a:shade val="60000"/>
                <a:invGamma/>
              </a:schemeClr>
            </a:prstShdw>
            <a:reflection blurRad="6350" stA="50000" endA="300" endPos="55000" dir="5400000" sy="-100000" algn="bl" rotWithShape="0"/>
          </a:effectLst>
        </p:spPr>
      </p:pic>
      <p:pic>
        <p:nvPicPr>
          <p:cNvPr id="57348" name="Picture 6" descr="Command Center -02- start page v2.png"/>
          <p:cNvPicPr>
            <a:picLocks noChangeAspect="1"/>
          </p:cNvPicPr>
          <p:nvPr/>
        </p:nvPicPr>
        <p:blipFill>
          <a:blip r:embed="rId4" cstate="print"/>
          <a:srcRect/>
          <a:stretch>
            <a:fillRect/>
          </a:stretch>
        </p:blipFill>
        <p:spPr bwMode="auto">
          <a:xfrm>
            <a:off x="1095375" y="869950"/>
            <a:ext cx="4373563" cy="3816350"/>
          </a:xfrm>
          <a:prstGeom prst="rect">
            <a:avLst/>
          </a:prstGeom>
          <a:noFill/>
          <a:ln w="9525">
            <a:solidFill>
              <a:srgbClr val="4E0064"/>
            </a:solidFill>
            <a:miter lim="800000"/>
            <a:headEnd/>
            <a:tailEnd/>
          </a:ln>
        </p:spPr>
      </p:pic>
      <p:pic>
        <p:nvPicPr>
          <p:cNvPr id="57349" name="Picture 6" descr="Command Center -03a- Inbox v2.png"/>
          <p:cNvPicPr>
            <a:picLocks noChangeAspect="1"/>
          </p:cNvPicPr>
          <p:nvPr/>
        </p:nvPicPr>
        <p:blipFill>
          <a:blip r:embed="rId5" cstate="print"/>
          <a:srcRect/>
          <a:stretch>
            <a:fillRect/>
          </a:stretch>
        </p:blipFill>
        <p:spPr bwMode="auto">
          <a:xfrm>
            <a:off x="4714875" y="2481263"/>
            <a:ext cx="4240213" cy="3700462"/>
          </a:xfrm>
          <a:prstGeom prst="rect">
            <a:avLst/>
          </a:prstGeom>
          <a:noFill/>
          <a:ln w="9525">
            <a:solidFill>
              <a:srgbClr val="4E0064"/>
            </a:solid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8"/>
          <p:cNvGrpSpPr>
            <a:grpSpLocks/>
          </p:cNvGrpSpPr>
          <p:nvPr/>
        </p:nvGrpSpPr>
        <p:grpSpPr bwMode="auto">
          <a:xfrm>
            <a:off x="642938" y="1357313"/>
            <a:ext cx="5000625" cy="4429125"/>
            <a:chOff x="857233" y="1357298"/>
            <a:chExt cx="5000660" cy="4429156"/>
          </a:xfrm>
        </p:grpSpPr>
        <p:sp>
          <p:nvSpPr>
            <p:cNvPr id="9" name="Rectangle 8"/>
            <p:cNvSpPr/>
            <p:nvPr/>
          </p:nvSpPr>
          <p:spPr bwMode="auto">
            <a:xfrm>
              <a:off x="857233" y="1357298"/>
              <a:ext cx="5000660" cy="4429156"/>
            </a:xfrm>
            <a:prstGeom prst="rect">
              <a:avLst/>
            </a:prstGeom>
            <a:solidFill>
              <a:srgbClr val="92D050"/>
            </a:solidFill>
            <a:ln>
              <a:noFill/>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1">
              <a:schemeClr val="accent2"/>
            </a:lnRef>
            <a:fillRef idx="3">
              <a:schemeClr val="accent2"/>
            </a:fillRef>
            <a:effectRef idx="2">
              <a:schemeClr val="accent2"/>
            </a:effectRef>
            <a:fontRef idx="minor">
              <a:schemeClr val="lt1"/>
            </a:fontRef>
          </p:style>
          <p:txBody>
            <a:bodyPr lIns="396000" tIns="144000" rIns="45720"/>
            <a:lstStyle/>
            <a:p>
              <a:pPr>
                <a:defRPr/>
              </a:pPr>
              <a:r>
                <a:rPr lang="nl-BE" sz="1600" dirty="0">
                  <a:solidFill>
                    <a:schemeClr val="bg1"/>
                  </a:solidFill>
                </a:rPr>
                <a:t>euHReka OnDemand – BPO - OnPremise</a:t>
              </a:r>
            </a:p>
            <a:p>
              <a:pPr>
                <a:defRPr/>
              </a:pPr>
              <a:r>
                <a:rPr lang="nl-BE" sz="1600" dirty="0">
                  <a:solidFill>
                    <a:schemeClr val="bg1"/>
                  </a:solidFill>
                </a:rPr>
                <a:t>Deployment layer</a:t>
              </a:r>
            </a:p>
            <a:p>
              <a:pPr>
                <a:defRPr/>
              </a:pPr>
              <a:endParaRPr lang="nl-BE" sz="1600" dirty="0">
                <a:solidFill>
                  <a:schemeClr val="bg1"/>
                </a:solidFill>
              </a:endParaRPr>
            </a:p>
            <a:p>
              <a:pPr>
                <a:defRPr/>
              </a:pPr>
              <a:endParaRPr lang="nl-BE" sz="1600" dirty="0">
                <a:solidFill>
                  <a:schemeClr val="bg1"/>
                </a:solidFill>
              </a:endParaRPr>
            </a:p>
            <a:p>
              <a:pPr>
                <a:defRPr/>
              </a:pPr>
              <a:endParaRPr lang="nl-BE" sz="1600" dirty="0">
                <a:solidFill>
                  <a:schemeClr val="bg1"/>
                </a:solidFill>
              </a:endParaRPr>
            </a:p>
            <a:p>
              <a:pPr>
                <a:defRPr/>
              </a:pPr>
              <a:endParaRPr lang="nl-BE" sz="1600" dirty="0">
                <a:solidFill>
                  <a:schemeClr val="bg1"/>
                </a:solidFill>
              </a:endParaRPr>
            </a:p>
            <a:p>
              <a:pPr>
                <a:defRPr/>
              </a:pPr>
              <a:endParaRPr lang="nl-BE" sz="1600" dirty="0">
                <a:solidFill>
                  <a:schemeClr val="bg1"/>
                </a:solidFill>
              </a:endParaRPr>
            </a:p>
            <a:p>
              <a:pPr>
                <a:defRPr/>
              </a:pPr>
              <a:endParaRPr lang="nl-BE" sz="1600" dirty="0">
                <a:solidFill>
                  <a:schemeClr val="bg1"/>
                </a:solidFill>
              </a:endParaRPr>
            </a:p>
            <a:p>
              <a:pPr>
                <a:defRPr/>
              </a:pPr>
              <a:endParaRPr lang="nl-BE" sz="1600" dirty="0">
                <a:solidFill>
                  <a:schemeClr val="bg1"/>
                </a:solidFill>
              </a:endParaRPr>
            </a:p>
            <a:p>
              <a:pPr>
                <a:defRPr/>
              </a:pPr>
              <a:endParaRPr lang="nl-BE" sz="1600" dirty="0">
                <a:solidFill>
                  <a:schemeClr val="bg1"/>
                </a:solidFill>
              </a:endParaRPr>
            </a:p>
            <a:p>
              <a:pPr>
                <a:defRPr/>
              </a:pPr>
              <a:endParaRPr lang="nl-BE" sz="1600" dirty="0">
                <a:solidFill>
                  <a:schemeClr val="bg1"/>
                </a:solidFill>
              </a:endParaRPr>
            </a:p>
            <a:p>
              <a:pPr>
                <a:defRPr/>
              </a:pPr>
              <a:endParaRPr lang="nl-BE" sz="1600" dirty="0">
                <a:solidFill>
                  <a:schemeClr val="bg1"/>
                </a:solidFill>
              </a:endParaRPr>
            </a:p>
            <a:p>
              <a:pPr>
                <a:defRPr/>
              </a:pPr>
              <a:endParaRPr lang="nl-BE" sz="1600" dirty="0">
                <a:solidFill>
                  <a:schemeClr val="bg1"/>
                </a:solidFill>
              </a:endParaRPr>
            </a:p>
            <a:p>
              <a:pPr>
                <a:defRPr/>
              </a:pPr>
              <a:endParaRPr lang="nl-BE" sz="1600" dirty="0">
                <a:solidFill>
                  <a:schemeClr val="bg1"/>
                </a:solidFill>
              </a:endParaRPr>
            </a:p>
            <a:p>
              <a:pPr>
                <a:defRPr/>
              </a:pPr>
              <a:endParaRPr lang="en-US" sz="1600" dirty="0">
                <a:solidFill>
                  <a:schemeClr val="bg1"/>
                </a:solidFill>
              </a:endParaRPr>
            </a:p>
          </p:txBody>
        </p:sp>
        <p:sp>
          <p:nvSpPr>
            <p:cNvPr id="15" name="Down Arrow 14"/>
            <p:cNvSpPr/>
            <p:nvPr/>
          </p:nvSpPr>
          <p:spPr bwMode="auto">
            <a:xfrm rot="13186325">
              <a:off x="4133255" y="1367419"/>
              <a:ext cx="1000132" cy="1000132"/>
            </a:xfrm>
            <a:prstGeom prst="downArrow">
              <a:avLst/>
            </a:prstGeom>
            <a:solidFill>
              <a:schemeClr val="accent1"/>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lIns="45720" rIns="45720" anchor="ctr" anchorCtr="1"/>
            <a:lstStyle/>
            <a:p>
              <a:pPr>
                <a:defRPr/>
              </a:pPr>
              <a:endParaRPr lang="en-US" sz="1600" dirty="0">
                <a:latin typeface="+mn-lt"/>
                <a:ea typeface="+mn-ea"/>
              </a:endParaRPr>
            </a:p>
          </p:txBody>
        </p:sp>
      </p:grpSp>
      <p:sp>
        <p:nvSpPr>
          <p:cNvPr id="17411"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nl-BE" smtClean="0">
                <a:ea typeface="ＭＳ Ｐゴシック" charset="-128"/>
              </a:rPr>
              <a:t>Leveraging SAP HCM</a:t>
            </a:r>
            <a:endParaRPr lang="en-US" smtClean="0">
              <a:ea typeface="ＭＳ Ｐゴシック" charset="-128"/>
            </a:endParaRPr>
          </a:p>
        </p:txBody>
      </p:sp>
      <p:sp>
        <p:nvSpPr>
          <p:cNvPr id="17412" name="Footer Placeholder 3"/>
          <p:cNvSpPr>
            <a:spLocks noGrp="1"/>
          </p:cNvSpPr>
          <p:nvPr>
            <p:ph type="ftr" sz="quarter" idx="10"/>
          </p:nvPr>
        </p:nvSpPr>
        <p:spPr>
          <a:xfrm>
            <a:off x="71438" y="6453188"/>
            <a:ext cx="6769100" cy="288925"/>
          </a:xfrm>
          <a:noFill/>
        </p:spPr>
        <p:txBody>
          <a:bodyPr/>
          <a:lstStyle/>
          <a:p>
            <a:r>
              <a:rPr lang="en-US" sz="400" smtClean="0">
                <a:latin typeface="Arial" charset="0"/>
                <a:ea typeface="ＭＳ Ｐゴシック" charset="-128"/>
              </a:rPr>
              <a:t>Copyright NorthgateArinso. All rights reserved.</a:t>
            </a:r>
          </a:p>
        </p:txBody>
      </p:sp>
      <p:sp>
        <p:nvSpPr>
          <p:cNvPr id="17413" name="Slide Number Placeholder 4"/>
          <p:cNvSpPr>
            <a:spLocks noGrp="1"/>
          </p:cNvSpPr>
          <p:nvPr>
            <p:ph type="sldNum" sz="quarter" idx="11"/>
          </p:nvPr>
        </p:nvSpPr>
        <p:spPr>
          <a:xfrm>
            <a:off x="7054850" y="6453188"/>
            <a:ext cx="1873250" cy="268287"/>
          </a:xfrm>
          <a:noFill/>
        </p:spPr>
        <p:txBody>
          <a:bodyPr/>
          <a:lstStyle/>
          <a:p>
            <a:fld id="{12CD8748-7E69-4313-8275-F761ED8C4FB7}" type="slidenum">
              <a:rPr lang="en-US" sz="600">
                <a:latin typeface="Arial" charset="0"/>
              </a:rPr>
              <a:pPr/>
              <a:t>5</a:t>
            </a:fld>
            <a:endParaRPr lang="en-US" sz="600">
              <a:latin typeface="Arial" charset="0"/>
            </a:endParaRPr>
          </a:p>
        </p:txBody>
      </p:sp>
      <p:sp>
        <p:nvSpPr>
          <p:cNvPr id="17414" name="TextBox 9"/>
          <p:cNvSpPr txBox="1">
            <a:spLocks noChangeArrowheads="1"/>
          </p:cNvSpPr>
          <p:nvPr/>
        </p:nvSpPr>
        <p:spPr bwMode="auto">
          <a:xfrm>
            <a:off x="5105400" y="1257300"/>
            <a:ext cx="4038600" cy="3963988"/>
          </a:xfrm>
          <a:prstGeom prst="rect">
            <a:avLst/>
          </a:prstGeom>
          <a:noFill/>
          <a:ln w="9525">
            <a:noFill/>
            <a:miter lim="800000"/>
            <a:headEnd/>
            <a:tailEnd/>
          </a:ln>
        </p:spPr>
        <p:txBody>
          <a:bodyPr>
            <a:spAutoFit/>
          </a:bodyPr>
          <a:lstStyle/>
          <a:p>
            <a:pPr>
              <a:lnSpc>
                <a:spcPct val="120000"/>
              </a:lnSpc>
            </a:pPr>
            <a:r>
              <a:rPr lang="nl-BE" sz="1600" dirty="0">
                <a:latin typeface="Arial" charset="0"/>
              </a:rPr>
              <a:t>euHReka is a comprehensive preconfigured HCM (Human Capital Management) solution, </a:t>
            </a:r>
            <a:r>
              <a:rPr lang="en-US" sz="1600" dirty="0">
                <a:latin typeface="Arial" charset="0"/>
              </a:rPr>
              <a:t>supporting HR, employees, managers, line managers and service center agents:</a:t>
            </a:r>
          </a:p>
          <a:p>
            <a:pPr>
              <a:lnSpc>
                <a:spcPct val="120000"/>
              </a:lnSpc>
            </a:pPr>
            <a:endParaRPr lang="en-US" sz="1300" dirty="0">
              <a:latin typeface="Arial" charset="0"/>
            </a:endParaRPr>
          </a:p>
          <a:p>
            <a:pPr lvl="1">
              <a:lnSpc>
                <a:spcPct val="120000"/>
              </a:lnSpc>
              <a:buFont typeface="Arial" charset="0"/>
              <a:buChar char="•"/>
            </a:pPr>
            <a:r>
              <a:rPr lang="en-US" sz="1300" dirty="0">
                <a:latin typeface="Arial" charset="0"/>
              </a:rPr>
              <a:t> administer the global workforce</a:t>
            </a:r>
          </a:p>
          <a:p>
            <a:pPr lvl="1">
              <a:lnSpc>
                <a:spcPct val="120000"/>
              </a:lnSpc>
              <a:buFont typeface="Arial" charset="0"/>
              <a:buChar char="•"/>
            </a:pPr>
            <a:r>
              <a:rPr lang="en-US" sz="1300" dirty="0">
                <a:latin typeface="Arial" charset="0"/>
              </a:rPr>
              <a:t> manage talent</a:t>
            </a:r>
          </a:p>
          <a:p>
            <a:pPr lvl="1">
              <a:lnSpc>
                <a:spcPct val="120000"/>
              </a:lnSpc>
              <a:buFont typeface="Arial" charset="0"/>
              <a:buChar char="•"/>
            </a:pPr>
            <a:r>
              <a:rPr lang="en-US" sz="1300" dirty="0">
                <a:latin typeface="Arial" charset="0"/>
              </a:rPr>
              <a:t> provide global &amp; strategic HR reporting</a:t>
            </a:r>
          </a:p>
          <a:p>
            <a:pPr lvl="1">
              <a:lnSpc>
                <a:spcPct val="120000"/>
              </a:lnSpc>
              <a:buFont typeface="Arial" charset="0"/>
              <a:buChar char="•"/>
            </a:pPr>
            <a:r>
              <a:rPr lang="en-US" sz="1300" dirty="0">
                <a:latin typeface="Arial" charset="0"/>
              </a:rPr>
              <a:t> multi-country payroll</a:t>
            </a:r>
          </a:p>
          <a:p>
            <a:pPr lvl="1">
              <a:lnSpc>
                <a:spcPct val="120000"/>
              </a:lnSpc>
              <a:buFont typeface="Arial" charset="0"/>
              <a:buChar char="•"/>
            </a:pPr>
            <a:r>
              <a:rPr lang="nl-BE" sz="1300" dirty="0">
                <a:latin typeface="Arial" charset="0"/>
              </a:rPr>
              <a:t> powered by SAP HCM</a:t>
            </a:r>
          </a:p>
          <a:p>
            <a:pPr lvl="1">
              <a:lnSpc>
                <a:spcPct val="120000"/>
              </a:lnSpc>
              <a:buFont typeface="Arial" charset="0"/>
              <a:buChar char="•"/>
            </a:pPr>
            <a:r>
              <a:rPr lang="nl-BE" sz="1300" dirty="0">
                <a:latin typeface="Arial" charset="0"/>
              </a:rPr>
              <a:t> enriched with preconfigured processes</a:t>
            </a:r>
          </a:p>
          <a:p>
            <a:pPr lvl="1">
              <a:lnSpc>
                <a:spcPct val="120000"/>
              </a:lnSpc>
              <a:buFont typeface="Arial" charset="0"/>
              <a:buChar char="•"/>
            </a:pPr>
            <a:r>
              <a:rPr lang="nl-BE" sz="1300" dirty="0">
                <a:latin typeface="Arial" charset="0"/>
              </a:rPr>
              <a:t> extended with a Web 2.0 UI</a:t>
            </a:r>
          </a:p>
          <a:p>
            <a:pPr lvl="1">
              <a:lnSpc>
                <a:spcPct val="120000"/>
              </a:lnSpc>
              <a:buFont typeface="Arial" charset="0"/>
              <a:buChar char="•"/>
            </a:pPr>
            <a:r>
              <a:rPr lang="nl-BE" sz="1300" dirty="0">
                <a:latin typeface="Arial" charset="0"/>
              </a:rPr>
              <a:t> deployed OnDemand, BPO or On Premise</a:t>
            </a:r>
          </a:p>
          <a:p>
            <a:pPr lvl="1">
              <a:lnSpc>
                <a:spcPct val="120000"/>
              </a:lnSpc>
              <a:buFont typeface="Arial" charset="0"/>
              <a:buChar char="•"/>
            </a:pPr>
            <a:r>
              <a:rPr lang="nl-BE" sz="1300" dirty="0">
                <a:latin typeface="Arial" charset="0"/>
              </a:rPr>
              <a:t> fast On Boarding through Fit-Gap</a:t>
            </a:r>
          </a:p>
        </p:txBody>
      </p:sp>
      <p:pic>
        <p:nvPicPr>
          <p:cNvPr id="17415" name="Picture 10" descr="SAP_powered"/>
          <p:cNvPicPr>
            <a:picLocks noChangeAspect="1" noChangeArrowheads="1"/>
          </p:cNvPicPr>
          <p:nvPr/>
        </p:nvPicPr>
        <p:blipFill>
          <a:blip r:embed="rId3" cstate="print"/>
          <a:srcRect/>
          <a:stretch>
            <a:fillRect/>
          </a:stretch>
        </p:blipFill>
        <p:spPr bwMode="auto">
          <a:xfrm>
            <a:off x="7929563" y="6143625"/>
            <a:ext cx="731837" cy="482600"/>
          </a:xfrm>
          <a:prstGeom prst="rect">
            <a:avLst/>
          </a:prstGeom>
          <a:noFill/>
          <a:ln w="9525">
            <a:noFill/>
            <a:miter lim="800000"/>
            <a:headEnd/>
            <a:tailEnd/>
          </a:ln>
        </p:spPr>
      </p:pic>
      <p:grpSp>
        <p:nvGrpSpPr>
          <p:cNvPr id="3" name="Group 17"/>
          <p:cNvGrpSpPr>
            <a:grpSpLocks/>
          </p:cNvGrpSpPr>
          <p:nvPr/>
        </p:nvGrpSpPr>
        <p:grpSpPr bwMode="auto">
          <a:xfrm>
            <a:off x="500063" y="2286000"/>
            <a:ext cx="4286250" cy="3643313"/>
            <a:chOff x="785786" y="2285992"/>
            <a:chExt cx="4286280" cy="3643338"/>
          </a:xfrm>
        </p:grpSpPr>
        <p:sp>
          <p:nvSpPr>
            <p:cNvPr id="8" name="Rectangle 7"/>
            <p:cNvSpPr/>
            <p:nvPr/>
          </p:nvSpPr>
          <p:spPr bwMode="auto">
            <a:xfrm>
              <a:off x="785786" y="2285992"/>
              <a:ext cx="4286280" cy="3643338"/>
            </a:xfrm>
            <a:prstGeom prst="rect">
              <a:avLst/>
            </a:prstGeom>
            <a:ln>
              <a:noFill/>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1">
              <a:schemeClr val="accent2"/>
            </a:lnRef>
            <a:fillRef idx="3">
              <a:schemeClr val="accent2"/>
            </a:fillRef>
            <a:effectRef idx="2">
              <a:schemeClr val="accent2"/>
            </a:effectRef>
            <a:fontRef idx="minor">
              <a:schemeClr val="lt1"/>
            </a:fontRef>
          </p:style>
          <p:txBody>
            <a:bodyPr lIns="288000" tIns="180000" rIns="45720"/>
            <a:lstStyle/>
            <a:p>
              <a:pPr>
                <a:defRPr/>
              </a:pPr>
              <a:r>
                <a:rPr lang="nl-BE" sz="1600" dirty="0">
                  <a:solidFill>
                    <a:schemeClr val="bg1"/>
                  </a:solidFill>
                </a:rPr>
                <a:t>euHReka workspace – scm – ecm   </a:t>
              </a:r>
            </a:p>
            <a:p>
              <a:pPr>
                <a:defRPr/>
              </a:pPr>
              <a:r>
                <a:rPr lang="nl-BE" sz="1600" dirty="0">
                  <a:solidFill>
                    <a:schemeClr val="bg1"/>
                  </a:solidFill>
                </a:rPr>
                <a:t>Interaction layer</a:t>
              </a:r>
            </a:p>
            <a:p>
              <a:pPr>
                <a:defRPr/>
              </a:pPr>
              <a:endParaRPr lang="nl-BE" sz="1600" dirty="0">
                <a:solidFill>
                  <a:schemeClr val="bg1"/>
                </a:solidFill>
              </a:endParaRPr>
            </a:p>
            <a:p>
              <a:pPr>
                <a:defRPr/>
              </a:pPr>
              <a:endParaRPr lang="nl-BE" sz="1600" dirty="0">
                <a:solidFill>
                  <a:schemeClr val="bg1"/>
                </a:solidFill>
              </a:endParaRPr>
            </a:p>
            <a:p>
              <a:pPr>
                <a:defRPr/>
              </a:pPr>
              <a:endParaRPr lang="nl-BE" sz="1600" dirty="0">
                <a:solidFill>
                  <a:schemeClr val="bg1"/>
                </a:solidFill>
              </a:endParaRPr>
            </a:p>
            <a:p>
              <a:pPr>
                <a:defRPr/>
              </a:pPr>
              <a:endParaRPr lang="nl-BE" sz="1600" dirty="0">
                <a:solidFill>
                  <a:schemeClr val="bg1"/>
                </a:solidFill>
              </a:endParaRPr>
            </a:p>
            <a:p>
              <a:pPr>
                <a:defRPr/>
              </a:pPr>
              <a:endParaRPr lang="nl-BE" sz="1600" dirty="0">
                <a:solidFill>
                  <a:schemeClr val="bg1"/>
                </a:solidFill>
              </a:endParaRPr>
            </a:p>
            <a:p>
              <a:pPr>
                <a:defRPr/>
              </a:pPr>
              <a:endParaRPr lang="nl-BE" sz="1600" dirty="0">
                <a:solidFill>
                  <a:schemeClr val="bg1"/>
                </a:solidFill>
              </a:endParaRPr>
            </a:p>
            <a:p>
              <a:pPr>
                <a:defRPr/>
              </a:pPr>
              <a:endParaRPr lang="nl-BE" sz="1600" dirty="0">
                <a:solidFill>
                  <a:schemeClr val="bg1"/>
                </a:solidFill>
              </a:endParaRPr>
            </a:p>
            <a:p>
              <a:pPr>
                <a:defRPr/>
              </a:pPr>
              <a:endParaRPr lang="nl-BE" sz="1600" dirty="0">
                <a:solidFill>
                  <a:schemeClr val="bg1"/>
                </a:solidFill>
              </a:endParaRPr>
            </a:p>
            <a:p>
              <a:pPr>
                <a:defRPr/>
              </a:pPr>
              <a:endParaRPr lang="en-US" sz="1600" dirty="0">
                <a:solidFill>
                  <a:schemeClr val="bg1"/>
                </a:solidFill>
              </a:endParaRPr>
            </a:p>
          </p:txBody>
        </p:sp>
        <p:sp>
          <p:nvSpPr>
            <p:cNvPr id="14" name="Down Arrow 13"/>
            <p:cNvSpPr/>
            <p:nvPr/>
          </p:nvSpPr>
          <p:spPr bwMode="auto">
            <a:xfrm rot="13186325">
              <a:off x="3490299" y="2296114"/>
              <a:ext cx="1000132" cy="1000132"/>
            </a:xfrm>
            <a:prstGeom prst="downArrow">
              <a:avLst/>
            </a:prstGeom>
            <a:solidFill>
              <a:schemeClr val="accent1"/>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lIns="45720" rIns="45720" anchor="ctr" anchorCtr="1"/>
            <a:lstStyle/>
            <a:p>
              <a:pPr>
                <a:defRPr/>
              </a:pPr>
              <a:endParaRPr lang="en-US" sz="1600" dirty="0">
                <a:latin typeface="+mn-lt"/>
                <a:ea typeface="+mn-ea"/>
              </a:endParaRPr>
            </a:p>
          </p:txBody>
        </p:sp>
      </p:grpSp>
      <p:grpSp>
        <p:nvGrpSpPr>
          <p:cNvPr id="4" name="Group 16"/>
          <p:cNvGrpSpPr>
            <a:grpSpLocks/>
          </p:cNvGrpSpPr>
          <p:nvPr/>
        </p:nvGrpSpPr>
        <p:grpSpPr bwMode="auto">
          <a:xfrm>
            <a:off x="428625" y="3214688"/>
            <a:ext cx="3170238" cy="2857500"/>
            <a:chOff x="759466" y="3418879"/>
            <a:chExt cx="3169592" cy="2653327"/>
          </a:xfrm>
        </p:grpSpPr>
        <p:sp>
          <p:nvSpPr>
            <p:cNvPr id="7" name="Rectangle 6"/>
            <p:cNvSpPr/>
            <p:nvPr/>
          </p:nvSpPr>
          <p:spPr bwMode="auto">
            <a:xfrm>
              <a:off x="759466" y="3429000"/>
              <a:ext cx="3169592" cy="2643206"/>
            </a:xfrm>
            <a:prstGeom prst="rect">
              <a:avLst/>
            </a:prstGeom>
            <a:ln>
              <a:noFill/>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1">
              <a:schemeClr val="dk1"/>
            </a:lnRef>
            <a:fillRef idx="3">
              <a:schemeClr val="dk1"/>
            </a:fillRef>
            <a:effectRef idx="2">
              <a:schemeClr val="dk1"/>
            </a:effectRef>
            <a:fontRef idx="minor">
              <a:schemeClr val="lt1"/>
            </a:fontRef>
          </p:style>
          <p:txBody>
            <a:bodyPr lIns="45720" rIns="45720" anchor="ctr" anchorCtr="1"/>
            <a:lstStyle/>
            <a:p>
              <a:pPr>
                <a:defRPr/>
              </a:pPr>
              <a:r>
                <a:rPr lang="nl-BE" sz="1600" dirty="0">
                  <a:solidFill>
                    <a:schemeClr val="bg1"/>
                  </a:solidFill>
                </a:rPr>
                <a:t>euHReka core </a:t>
              </a:r>
            </a:p>
            <a:p>
              <a:pPr>
                <a:defRPr/>
              </a:pPr>
              <a:r>
                <a:rPr lang="nl-BE" sz="1600" dirty="0">
                  <a:solidFill>
                    <a:schemeClr val="bg1"/>
                  </a:solidFill>
                </a:rPr>
                <a:t>Preconfiguration &amp; multi-tenancy capabilities</a:t>
              </a:r>
            </a:p>
            <a:p>
              <a:pPr>
                <a:defRPr/>
              </a:pPr>
              <a:endParaRPr lang="nl-BE" sz="1600" dirty="0">
                <a:solidFill>
                  <a:schemeClr val="bg1"/>
                </a:solidFill>
              </a:endParaRPr>
            </a:p>
            <a:p>
              <a:pPr>
                <a:defRPr/>
              </a:pPr>
              <a:endParaRPr lang="nl-BE" sz="1600" dirty="0">
                <a:solidFill>
                  <a:schemeClr val="bg1"/>
                </a:solidFill>
              </a:endParaRPr>
            </a:p>
            <a:p>
              <a:pPr>
                <a:defRPr/>
              </a:pPr>
              <a:endParaRPr lang="nl-BE" sz="1600" dirty="0">
                <a:solidFill>
                  <a:schemeClr val="bg1"/>
                </a:solidFill>
              </a:endParaRPr>
            </a:p>
            <a:p>
              <a:pPr>
                <a:defRPr/>
              </a:pPr>
              <a:endParaRPr lang="nl-BE" sz="1600" dirty="0">
                <a:solidFill>
                  <a:schemeClr val="bg1"/>
                </a:solidFill>
              </a:endParaRPr>
            </a:p>
            <a:p>
              <a:pPr>
                <a:defRPr/>
              </a:pPr>
              <a:endParaRPr lang="en-US" sz="1600" dirty="0">
                <a:solidFill>
                  <a:schemeClr val="bg1"/>
                </a:solidFill>
              </a:endParaRPr>
            </a:p>
          </p:txBody>
        </p:sp>
        <p:sp>
          <p:nvSpPr>
            <p:cNvPr id="13" name="Down Arrow 12"/>
            <p:cNvSpPr/>
            <p:nvPr/>
          </p:nvSpPr>
          <p:spPr bwMode="auto">
            <a:xfrm rot="13186325">
              <a:off x="2490177" y="3418879"/>
              <a:ext cx="1000132" cy="1000132"/>
            </a:xfrm>
            <a:prstGeom prst="downArrow">
              <a:avLst/>
            </a:prstGeom>
            <a:solidFill>
              <a:schemeClr val="accent1"/>
            </a:solidFill>
            <a:ln w="9525"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lIns="45720" rIns="45720" anchor="ctr" anchorCtr="1"/>
            <a:lstStyle/>
            <a:p>
              <a:pPr>
                <a:defRPr/>
              </a:pPr>
              <a:endParaRPr lang="en-US" sz="1600" dirty="0">
                <a:latin typeface="+mn-lt"/>
                <a:ea typeface="+mn-ea"/>
              </a:endParaRPr>
            </a:p>
          </p:txBody>
        </p:sp>
      </p:grpSp>
      <p:sp>
        <p:nvSpPr>
          <p:cNvPr id="6" name="Rectangle 5"/>
          <p:cNvSpPr/>
          <p:nvPr/>
        </p:nvSpPr>
        <p:spPr bwMode="auto">
          <a:xfrm>
            <a:off x="357158" y="4643446"/>
            <a:ext cx="2259696" cy="1643074"/>
          </a:xfrm>
          <a:prstGeom prst="rect">
            <a:avLst/>
          </a:prstGeom>
          <a:ln>
            <a:noFill/>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style>
          <a:lnRef idx="1">
            <a:schemeClr val="accent1"/>
          </a:lnRef>
          <a:fillRef idx="3">
            <a:schemeClr val="accent1"/>
          </a:fillRef>
          <a:effectRef idx="2">
            <a:schemeClr val="accent1"/>
          </a:effectRef>
          <a:fontRef idx="minor">
            <a:schemeClr val="lt1"/>
          </a:fontRef>
        </p:style>
        <p:txBody>
          <a:bodyPr lIns="45720" rIns="45720" anchor="ctr" anchorCtr="1"/>
          <a:lstStyle/>
          <a:p>
            <a:pPr>
              <a:defRPr/>
            </a:pPr>
            <a:r>
              <a:rPr lang="nl-BE" sz="1600" dirty="0">
                <a:solidFill>
                  <a:schemeClr val="bg1"/>
                </a:solidFill>
              </a:rPr>
              <a:t>Standard</a:t>
            </a:r>
          </a:p>
          <a:p>
            <a:pPr>
              <a:defRPr/>
            </a:pPr>
            <a:r>
              <a:rPr lang="nl-BE" sz="1600" dirty="0">
                <a:solidFill>
                  <a:schemeClr val="bg1"/>
                </a:solidFill>
              </a:rPr>
              <a:t>SAP HCM</a:t>
            </a:r>
          </a:p>
          <a:p>
            <a:pPr>
              <a:defRPr/>
            </a:pPr>
            <a:r>
              <a:rPr lang="nl-BE" sz="1600" dirty="0">
                <a:solidFill>
                  <a:schemeClr val="bg1"/>
                </a:solidFill>
              </a:rPr>
              <a:t>Datamodel &amp; Functionality</a:t>
            </a:r>
            <a:endParaRPr lang="en-US" sz="1600" dirty="0">
              <a:solidFill>
                <a:schemeClr val="bg1"/>
              </a:solidFill>
            </a:endParaRPr>
          </a:p>
        </p:txBody>
      </p:sp>
      <p:sp>
        <p:nvSpPr>
          <p:cNvPr id="17419" name="Text Placeholder 54"/>
          <p:cNvSpPr txBox="1">
            <a:spLocks/>
          </p:cNvSpPr>
          <p:nvPr/>
        </p:nvSpPr>
        <p:spPr bwMode="auto">
          <a:xfrm>
            <a:off x="6280150" y="112713"/>
            <a:ext cx="2863850" cy="438150"/>
          </a:xfrm>
          <a:prstGeom prst="rect">
            <a:avLst/>
          </a:prstGeom>
          <a:noFill/>
          <a:ln w="9525">
            <a:noFill/>
            <a:miter lim="800000"/>
            <a:headEnd/>
            <a:tailEnd/>
          </a:ln>
        </p:spPr>
        <p:txBody>
          <a:bodyPr/>
          <a:lstStyle/>
          <a:p>
            <a:pPr marL="342900" indent="-342900"/>
            <a:r>
              <a:rPr lang="en-US" sz="1600" b="0">
                <a:solidFill>
                  <a:srgbClr val="FFFFFF"/>
                </a:solidFill>
                <a:latin typeface="Arial" charset="0"/>
              </a:rPr>
              <a:t>the concept</a:t>
            </a:r>
          </a:p>
        </p:txBody>
      </p:sp>
      <p:pic>
        <p:nvPicPr>
          <p:cNvPr id="17420" name="Picture 18" descr="euHReka_RGB_300dpi.jpg"/>
          <p:cNvPicPr>
            <a:picLocks noChangeAspect="1"/>
          </p:cNvPicPr>
          <p:nvPr/>
        </p:nvPicPr>
        <p:blipFill>
          <a:blip r:embed="rId4" cstate="print">
            <a:clrChange>
              <a:clrFrom>
                <a:srgbClr val="FFFFFF"/>
              </a:clrFrom>
              <a:clrTo>
                <a:srgbClr val="FFFFFF">
                  <a:alpha val="0"/>
                </a:srgbClr>
              </a:clrTo>
            </a:clrChange>
          </a:blip>
          <a:srcRect/>
          <a:stretch>
            <a:fillRect/>
          </a:stretch>
        </p:blipFill>
        <p:spPr bwMode="auto">
          <a:xfrm>
            <a:off x="5522913" y="6129338"/>
            <a:ext cx="2036762" cy="5365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5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4"/>
                                        </p:tgtEl>
                                        <p:attrNameLst>
                                          <p:attrName>ppt_x</p:attrName>
                                          <p:attrName>ppt_y</p:attrName>
                                        </p:attrNameLst>
                                      </p:cBhvr>
                                    </p:animMotion>
                                    <p:animEffect transition="in" filter="fade">
                                      <p:cBhvr>
                                        <p:cTn id="9" dur="500"/>
                                        <p:tgtEl>
                                          <p:spTgt spid="4"/>
                                        </p:tgtEl>
                                      </p:cBhvr>
                                    </p:animEffect>
                                  </p:childTnLst>
                                </p:cTn>
                              </p:par>
                            </p:childTnLst>
                          </p:cTn>
                        </p:par>
                        <p:par>
                          <p:cTn id="10" fill="hold">
                            <p:stCondLst>
                              <p:cond delay="500"/>
                            </p:stCondLst>
                            <p:childTnLst>
                              <p:par>
                                <p:cTn id="11" presetID="5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Scale>
                                      <p:cBhvr>
                                        <p:cTn id="13" dur="5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500" decel="50000" fill="hold">
                                          <p:stCondLst>
                                            <p:cond delay="0"/>
                                          </p:stCondLst>
                                        </p:cTn>
                                        <p:tgtEl>
                                          <p:spTgt spid="3"/>
                                        </p:tgtEl>
                                        <p:attrNameLst>
                                          <p:attrName>ppt_x</p:attrName>
                                          <p:attrName>ppt_y</p:attrName>
                                        </p:attrNameLst>
                                      </p:cBhvr>
                                    </p:animMotion>
                                    <p:animEffect transition="in" filter="fade">
                                      <p:cBhvr>
                                        <p:cTn id="15" dur="500"/>
                                        <p:tgtEl>
                                          <p:spTgt spid="3"/>
                                        </p:tgtEl>
                                      </p:cBhvr>
                                    </p:animEffect>
                                  </p:childTnLst>
                                </p:cTn>
                              </p:par>
                            </p:childTnLst>
                          </p:cTn>
                        </p:par>
                        <p:par>
                          <p:cTn id="16" fill="hold">
                            <p:stCondLst>
                              <p:cond delay="1000"/>
                            </p:stCondLst>
                            <p:childTnLst>
                              <p:par>
                                <p:cTn id="17" presetID="52"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Scale>
                                      <p:cBhvr>
                                        <p:cTn id="19" dur="5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500" decel="50000" fill="hold">
                                          <p:stCondLst>
                                            <p:cond delay="0"/>
                                          </p:stCondLst>
                                        </p:cTn>
                                        <p:tgtEl>
                                          <p:spTgt spid="2"/>
                                        </p:tgtEl>
                                        <p:attrNameLst>
                                          <p:attrName>ppt_x</p:attrName>
                                          <p:attrName>ppt_y</p:attrName>
                                        </p:attrNameLst>
                                      </p:cBhvr>
                                    </p:animMotion>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36650" y="185738"/>
            <a:ext cx="4425950" cy="388937"/>
          </a:xfrm>
        </p:spPr>
        <p:txBody>
          <a:bodyPr wrap="square" lIns="91440" tIns="45720" rIns="91440" bIns="45720" numCol="1" anchor="t" anchorCtr="0" compatLnSpc="1">
            <a:prstTxWarp prst="textNoShape">
              <a:avLst/>
            </a:prstTxWarp>
          </a:bodyPr>
          <a:lstStyle/>
          <a:p>
            <a:pPr>
              <a:defRPr/>
            </a:pPr>
            <a:r>
              <a:rPr lang="fr-BE" smtClean="0">
                <a:ea typeface="ＭＳ Ｐゴシック" charset="-128"/>
              </a:rPr>
              <a:t>Command Center</a:t>
            </a:r>
            <a:endParaRPr lang="nl-BE" smtClean="0">
              <a:ea typeface="ＭＳ Ｐゴシック" charset="-128"/>
            </a:endParaRPr>
          </a:p>
        </p:txBody>
      </p:sp>
      <p:pic>
        <p:nvPicPr>
          <p:cNvPr id="6" name="Picture 2"/>
          <p:cNvPicPr>
            <a:picLocks noChangeAspect="1" noChangeArrowheads="1"/>
          </p:cNvPicPr>
          <p:nvPr/>
        </p:nvPicPr>
        <p:blipFill>
          <a:blip r:embed="rId3" cstate="print"/>
          <a:srcRect/>
          <a:stretch>
            <a:fillRect/>
          </a:stretch>
        </p:blipFill>
        <p:spPr bwMode="auto">
          <a:xfrm>
            <a:off x="163930" y="180975"/>
            <a:ext cx="826670" cy="960147"/>
          </a:xfrm>
          <a:prstGeom prst="rect">
            <a:avLst/>
          </a:prstGeom>
          <a:noFill/>
          <a:ln w="9525">
            <a:noFill/>
            <a:miter lim="800000"/>
            <a:headEnd/>
            <a:tailEnd/>
          </a:ln>
          <a:effectLst>
            <a:prstShdw prst="shdw17" dist="17961" dir="2700000">
              <a:schemeClr val="accent1">
                <a:gamma/>
                <a:shade val="60000"/>
                <a:invGamma/>
              </a:schemeClr>
            </a:prstShdw>
            <a:reflection blurRad="6350" stA="50000" endA="300" endPos="55000" dir="5400000" sy="-100000" algn="bl" rotWithShape="0"/>
          </a:effectLst>
        </p:spPr>
      </p:pic>
      <p:pic>
        <p:nvPicPr>
          <p:cNvPr id="58372" name="Picture 5" descr="Command Center -03b- New HR Request v2.png"/>
          <p:cNvPicPr>
            <a:picLocks noChangeAspect="1"/>
          </p:cNvPicPr>
          <p:nvPr/>
        </p:nvPicPr>
        <p:blipFill>
          <a:blip r:embed="rId4" cstate="print"/>
          <a:srcRect/>
          <a:stretch>
            <a:fillRect/>
          </a:stretch>
        </p:blipFill>
        <p:spPr bwMode="auto">
          <a:xfrm>
            <a:off x="1212850" y="809625"/>
            <a:ext cx="4694238" cy="4095750"/>
          </a:xfrm>
          <a:prstGeom prst="rect">
            <a:avLst/>
          </a:prstGeom>
          <a:noFill/>
          <a:ln w="9525">
            <a:solidFill>
              <a:srgbClr val="4E0064"/>
            </a:solidFill>
            <a:miter lim="800000"/>
            <a:headEnd/>
            <a:tailEnd/>
          </a:ln>
        </p:spPr>
      </p:pic>
      <p:pic>
        <p:nvPicPr>
          <p:cNvPr id="58373" name="Picture 9" descr="Command Center -05- Request Info v1.png"/>
          <p:cNvPicPr>
            <a:picLocks noChangeAspect="1"/>
          </p:cNvPicPr>
          <p:nvPr/>
        </p:nvPicPr>
        <p:blipFill>
          <a:blip r:embed="rId5" cstate="print"/>
          <a:srcRect/>
          <a:stretch>
            <a:fillRect/>
          </a:stretch>
        </p:blipFill>
        <p:spPr bwMode="auto">
          <a:xfrm>
            <a:off x="4208463" y="1419225"/>
            <a:ext cx="4813300" cy="4200525"/>
          </a:xfrm>
          <a:prstGeom prst="rect">
            <a:avLst/>
          </a:prstGeom>
          <a:noFill/>
          <a:ln w="9525">
            <a:solidFill>
              <a:srgbClr val="4E0064"/>
            </a:solidFill>
            <a:miter lim="800000"/>
            <a:headEnd/>
            <a:tailEnd/>
          </a:ln>
        </p:spPr>
      </p:pic>
      <p:pic>
        <p:nvPicPr>
          <p:cNvPr id="58374" name="Picture 7" descr="Command Center -16- Request Info (documents) v1.png"/>
          <p:cNvPicPr>
            <a:picLocks noChangeAspect="1"/>
          </p:cNvPicPr>
          <p:nvPr/>
        </p:nvPicPr>
        <p:blipFill>
          <a:blip r:embed="rId6" cstate="print"/>
          <a:srcRect/>
          <a:stretch>
            <a:fillRect/>
          </a:stretch>
        </p:blipFill>
        <p:spPr bwMode="auto">
          <a:xfrm>
            <a:off x="2447925" y="3562350"/>
            <a:ext cx="3776663" cy="3295650"/>
          </a:xfrm>
          <a:prstGeom prst="rect">
            <a:avLst/>
          </a:prstGeom>
          <a:noFill/>
          <a:ln w="9525">
            <a:solidFill>
              <a:srgbClr val="4E0064"/>
            </a:solidFill>
            <a:miter lim="800000"/>
            <a:headEnd/>
            <a:tailEnd/>
          </a:ln>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8"/>
          <p:cNvSpPr>
            <a:spLocks noChangeArrowheads="1"/>
          </p:cNvSpPr>
          <p:nvPr/>
        </p:nvSpPr>
        <p:spPr bwMode="auto">
          <a:xfrm>
            <a:off x="4356100" y="4851400"/>
            <a:ext cx="4102100" cy="939800"/>
          </a:xfrm>
          <a:prstGeom prst="rect">
            <a:avLst/>
          </a:prstGeom>
          <a:solidFill>
            <a:schemeClr val="bg1">
              <a:alpha val="72156"/>
            </a:schemeClr>
          </a:solidFill>
          <a:ln w="9525">
            <a:noFill/>
            <a:round/>
            <a:headEnd/>
            <a:tailEnd/>
          </a:ln>
        </p:spPr>
        <p:txBody>
          <a:bodyPr/>
          <a:lstStyle/>
          <a:p>
            <a:endParaRPr lang="nl-BE"/>
          </a:p>
        </p:txBody>
      </p:sp>
      <p:sp>
        <p:nvSpPr>
          <p:cNvPr id="59395" name="Rectangle 19"/>
          <p:cNvSpPr>
            <a:spLocks noChangeArrowheads="1"/>
          </p:cNvSpPr>
          <p:nvPr/>
        </p:nvSpPr>
        <p:spPr bwMode="auto">
          <a:xfrm>
            <a:off x="4356100" y="1079500"/>
            <a:ext cx="4102100" cy="3136900"/>
          </a:xfrm>
          <a:prstGeom prst="rect">
            <a:avLst/>
          </a:prstGeom>
          <a:solidFill>
            <a:schemeClr val="bg1">
              <a:alpha val="72156"/>
            </a:schemeClr>
          </a:solidFill>
          <a:ln w="9525">
            <a:noFill/>
            <a:round/>
            <a:headEnd/>
            <a:tailEnd/>
          </a:ln>
        </p:spPr>
        <p:txBody>
          <a:bodyPr/>
          <a:lstStyle/>
          <a:p>
            <a:endParaRPr lang="nl-BE"/>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ounded Rectangle 69"/>
          <p:cNvSpPr>
            <a:spLocks noChangeArrowheads="1"/>
          </p:cNvSpPr>
          <p:nvPr/>
        </p:nvSpPr>
        <p:spPr bwMode="auto">
          <a:xfrm>
            <a:off x="711200" y="800100"/>
            <a:ext cx="6540500" cy="5473700"/>
          </a:xfrm>
          <a:prstGeom prst="roundRect">
            <a:avLst>
              <a:gd name="adj" fmla="val 1884"/>
            </a:avLst>
          </a:prstGeom>
          <a:gradFill rotWithShape="1">
            <a:gsLst>
              <a:gs pos="0">
                <a:srgbClr val="FBF7FF"/>
              </a:gs>
              <a:gs pos="100000">
                <a:srgbClr val="E6D9F4"/>
              </a:gs>
            </a:gsLst>
            <a:lin ang="5400000" scaled="1"/>
          </a:gradFill>
          <a:ln w="9525">
            <a:solidFill>
              <a:srgbClr val="400054"/>
            </a:solidFill>
            <a:round/>
            <a:headEnd/>
            <a:tailEnd/>
          </a:ln>
          <a:effectLst>
            <a:outerShdw dist="20000" dir="5400000" rotWithShape="0">
              <a:srgbClr val="808080">
                <a:alpha val="37999"/>
              </a:srgbClr>
            </a:outerShdw>
          </a:effectLst>
        </p:spPr>
        <p:txBody>
          <a:bodyPr/>
          <a:lstStyle/>
          <a:p>
            <a:pPr>
              <a:lnSpc>
                <a:spcPct val="65000"/>
              </a:lnSpc>
              <a:defRPr/>
            </a:pPr>
            <a:r>
              <a:rPr lang="en-US" sz="1200">
                <a:solidFill>
                  <a:srgbClr val="4E0064"/>
                </a:solidFill>
                <a:latin typeface="Arial" charset="0"/>
                <a:ea typeface="ＭＳ Ｐゴシック" pitchFamily="-65" charset="-128"/>
              </a:rPr>
              <a:t>eu</a:t>
            </a:r>
            <a:r>
              <a:rPr lang="en-US" sz="1200">
                <a:solidFill>
                  <a:srgbClr val="9E0101"/>
                </a:solidFill>
                <a:latin typeface="Arial" charset="0"/>
                <a:ea typeface="ＭＳ Ｐゴシック" pitchFamily="-65" charset="-128"/>
              </a:rPr>
              <a:t>HR</a:t>
            </a:r>
            <a:r>
              <a:rPr lang="en-US" sz="1200">
                <a:solidFill>
                  <a:srgbClr val="4E0064"/>
                </a:solidFill>
                <a:latin typeface="Arial" charset="0"/>
                <a:ea typeface="ＭＳ Ｐゴシック" pitchFamily="-65" charset="-128"/>
              </a:rPr>
              <a:t>eka</a:t>
            </a:r>
          </a:p>
        </p:txBody>
      </p:sp>
      <p:sp>
        <p:nvSpPr>
          <p:cNvPr id="74" name="Rounded Rectangle 73"/>
          <p:cNvSpPr>
            <a:spLocks noChangeArrowheads="1"/>
          </p:cNvSpPr>
          <p:nvPr/>
        </p:nvSpPr>
        <p:spPr bwMode="auto">
          <a:xfrm>
            <a:off x="876300" y="2908300"/>
            <a:ext cx="5816600" cy="3175000"/>
          </a:xfrm>
          <a:prstGeom prst="roundRect">
            <a:avLst>
              <a:gd name="adj" fmla="val 1884"/>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a:lstStyle/>
          <a:p>
            <a:pPr>
              <a:defRPr/>
            </a:pPr>
            <a:endParaRPr lang="nl-BE" sz="1200">
              <a:solidFill>
                <a:srgbClr val="4E0064"/>
              </a:solidFill>
              <a:latin typeface="Arial" charset="0"/>
              <a:ea typeface="ＭＳ Ｐゴシック" pitchFamily="-65" charset="-128"/>
            </a:endParaRPr>
          </a:p>
        </p:txBody>
      </p:sp>
      <p:sp>
        <p:nvSpPr>
          <p:cNvPr id="79" name="Rounded Rectangle 78"/>
          <p:cNvSpPr>
            <a:spLocks noChangeArrowheads="1"/>
          </p:cNvSpPr>
          <p:nvPr/>
        </p:nvSpPr>
        <p:spPr bwMode="auto">
          <a:xfrm>
            <a:off x="990600" y="4927600"/>
            <a:ext cx="4940300" cy="1028700"/>
          </a:xfrm>
          <a:prstGeom prst="roundRect">
            <a:avLst>
              <a:gd name="adj" fmla="val 4083"/>
            </a:avLst>
          </a:prstGeom>
          <a:gradFill rotWithShape="1">
            <a:gsLst>
              <a:gs pos="0">
                <a:srgbClr val="4E1F8C">
                  <a:alpha val="65999"/>
                </a:srgbClr>
              </a:gs>
              <a:gs pos="100000">
                <a:srgbClr val="2E1252">
                  <a:alpha val="65999"/>
                </a:srgbClr>
              </a:gs>
            </a:gsLst>
            <a:lin ang="5400000"/>
          </a:gradFill>
          <a:ln w="9525">
            <a:solidFill>
              <a:srgbClr val="421B71"/>
            </a:solidFill>
            <a:round/>
            <a:headEnd/>
            <a:tailEnd/>
          </a:ln>
          <a:effectLst>
            <a:outerShdw dist="23000" dir="5400000" rotWithShape="0">
              <a:srgbClr val="808080">
                <a:alpha val="34998"/>
              </a:srgbClr>
            </a:outerShdw>
          </a:effectLst>
        </p:spPr>
        <p:txBody>
          <a:bodyPr/>
          <a:lstStyle/>
          <a:p>
            <a:pPr algn="r">
              <a:defRPr/>
            </a:pPr>
            <a:r>
              <a:rPr lang="en-US" sz="1000" b="0">
                <a:solidFill>
                  <a:srgbClr val="FFFFFF"/>
                </a:solidFill>
                <a:latin typeface="Arial" charset="0"/>
                <a:ea typeface="ＭＳ Ｐゴシック" pitchFamily="-65" charset="-128"/>
              </a:rPr>
              <a:t>PI</a:t>
            </a:r>
          </a:p>
        </p:txBody>
      </p:sp>
      <p:sp>
        <p:nvSpPr>
          <p:cNvPr id="73" name="Rounded Rectangle 72"/>
          <p:cNvSpPr>
            <a:spLocks noChangeArrowheads="1"/>
          </p:cNvSpPr>
          <p:nvPr/>
        </p:nvSpPr>
        <p:spPr bwMode="auto">
          <a:xfrm>
            <a:off x="863600" y="1117600"/>
            <a:ext cx="5816600" cy="1701800"/>
          </a:xfrm>
          <a:prstGeom prst="roundRect">
            <a:avLst>
              <a:gd name="adj" fmla="val 1884"/>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a:lstStyle/>
          <a:p>
            <a:pPr>
              <a:defRPr/>
            </a:pPr>
            <a:endParaRPr lang="nl-BE" sz="1200">
              <a:solidFill>
                <a:srgbClr val="4E0064"/>
              </a:solidFill>
              <a:latin typeface="Arial" charset="0"/>
              <a:ea typeface="ＭＳ Ｐゴシック" pitchFamily="-65" charset="-128"/>
            </a:endParaRPr>
          </a:p>
        </p:txBody>
      </p:sp>
      <p:sp>
        <p:nvSpPr>
          <p:cNvPr id="156674" name="Rectangle 2"/>
          <p:cNvSpPr>
            <a:spLocks noGrp="1" noChangeArrowheads="1"/>
          </p:cNvSpPr>
          <p:nvPr>
            <p:ph type="title"/>
          </p:nvPr>
        </p:nvSpPr>
        <p:spPr>
          <a:xfrm>
            <a:off x="184150" y="176213"/>
            <a:ext cx="5530850" cy="388937"/>
          </a:xfrm>
        </p:spPr>
        <p:txBody>
          <a:bodyPr wrap="square" lIns="91440" tIns="45720" rIns="91440" bIns="45720" numCol="1" anchor="t" anchorCtr="0" compatLnSpc="1">
            <a:prstTxWarp prst="textNoShape">
              <a:avLst/>
            </a:prstTxWarp>
          </a:bodyPr>
          <a:lstStyle/>
          <a:p>
            <a:pPr>
              <a:defRPr/>
            </a:pPr>
            <a:r>
              <a:rPr lang="nl-BE" smtClean="0">
                <a:ea typeface="ＭＳ Ｐゴシック" charset="-128"/>
              </a:rPr>
              <a:t>Outbound Synchronuous(BAPI) or A-Synchronuous(IDOC)</a:t>
            </a:r>
            <a:endParaRPr lang="en-US" smtClean="0">
              <a:ea typeface="ＭＳ Ｐゴシック" charset="-128"/>
            </a:endParaRPr>
          </a:p>
        </p:txBody>
      </p:sp>
      <p:sp>
        <p:nvSpPr>
          <p:cNvPr id="72" name="Text Placeholder 71"/>
          <p:cNvSpPr>
            <a:spLocks noGrp="1"/>
          </p:cNvSpPr>
          <p:nvPr>
            <p:ph type="body" sz="quarter" idx="10"/>
          </p:nvPr>
        </p:nvSpPr>
        <p:spPr>
          <a:xfrm>
            <a:off x="6280150" y="112713"/>
            <a:ext cx="2863850" cy="438150"/>
          </a:xfrm>
        </p:spPr>
        <p:txBody>
          <a:bodyPr/>
          <a:lstStyle/>
          <a:p>
            <a:pPr>
              <a:defRPr/>
            </a:pPr>
            <a:r>
              <a:rPr lang="en-US" dirty="0">
                <a:ea typeface="ＭＳ Ｐゴシック" pitchFamily="-65" charset="-128"/>
              </a:rPr>
              <a:t>the </a:t>
            </a:r>
            <a:r>
              <a:rPr lang="en-US" dirty="0" smtClean="0">
                <a:ea typeface="ＭＳ Ｐゴシック" pitchFamily="-65" charset="-128"/>
              </a:rPr>
              <a:t>Inclusion Framework</a:t>
            </a:r>
            <a:endParaRPr lang="en-US" dirty="0">
              <a:ea typeface="ＭＳ Ｐゴシック" pitchFamily="-65" charset="-128"/>
            </a:endParaRPr>
          </a:p>
        </p:txBody>
      </p:sp>
      <p:sp>
        <p:nvSpPr>
          <p:cNvPr id="156679" name="AutoShape 7"/>
          <p:cNvSpPr>
            <a:spLocks noChangeArrowheads="1"/>
          </p:cNvSpPr>
          <p:nvPr/>
        </p:nvSpPr>
        <p:spPr bwMode="auto">
          <a:xfrm>
            <a:off x="2374900" y="1244600"/>
            <a:ext cx="631825" cy="404813"/>
          </a:xfrm>
          <a:prstGeom prst="flowChartMagneticDisk">
            <a:avLst/>
          </a:prstGeom>
          <a:gradFill rotWithShape="1">
            <a:gsLst>
              <a:gs pos="0">
                <a:srgbClr val="4E1F8C">
                  <a:alpha val="65999"/>
                </a:srgbClr>
              </a:gs>
              <a:gs pos="100000">
                <a:srgbClr val="2E1252">
                  <a:alpha val="65999"/>
                </a:srgbClr>
              </a:gs>
            </a:gsLst>
            <a:lin ang="5400000"/>
          </a:gradFill>
          <a:ln w="9525">
            <a:solidFill>
              <a:srgbClr val="421B71"/>
            </a:solidFill>
            <a:round/>
            <a:headEnd/>
            <a:tailEnd/>
          </a:ln>
          <a:effectLst>
            <a:outerShdw dist="23000" dir="5400000" rotWithShape="0">
              <a:srgbClr val="808080">
                <a:alpha val="34998"/>
              </a:srgbClr>
            </a:outerShdw>
          </a:effectLst>
        </p:spPr>
        <p:txBody>
          <a:bodyPr/>
          <a:lstStyle/>
          <a:p>
            <a:pPr algn="ctr">
              <a:defRPr/>
            </a:pPr>
            <a:r>
              <a:rPr lang="nl-BE" sz="600" b="0">
                <a:solidFill>
                  <a:srgbClr val="FFFFFF"/>
                </a:solidFill>
                <a:latin typeface="Arial" charset="0"/>
              </a:rPr>
              <a:t>Change </a:t>
            </a:r>
          </a:p>
          <a:p>
            <a:pPr algn="ctr">
              <a:defRPr/>
            </a:pPr>
            <a:r>
              <a:rPr lang="nl-BE" sz="600" b="0">
                <a:solidFill>
                  <a:srgbClr val="FFFFFF"/>
                </a:solidFill>
                <a:latin typeface="Arial" charset="0"/>
              </a:rPr>
              <a:t>Pointers</a:t>
            </a:r>
            <a:endParaRPr lang="en-US" sz="600" b="0">
              <a:solidFill>
                <a:srgbClr val="FFFFFF"/>
              </a:solidFill>
              <a:latin typeface="Arial" charset="0"/>
            </a:endParaRPr>
          </a:p>
        </p:txBody>
      </p:sp>
      <p:sp>
        <p:nvSpPr>
          <p:cNvPr id="156689" name="AutoShape 17"/>
          <p:cNvSpPr>
            <a:spLocks noChangeArrowheads="1"/>
          </p:cNvSpPr>
          <p:nvPr/>
        </p:nvSpPr>
        <p:spPr bwMode="auto">
          <a:xfrm>
            <a:off x="4198938" y="1397000"/>
            <a:ext cx="842962" cy="762000"/>
          </a:xfrm>
          <a:prstGeom prst="flowChartMultidocument">
            <a:avLst/>
          </a:prstGeom>
          <a:gradFill rotWithShape="1">
            <a:gsLst>
              <a:gs pos="0">
                <a:srgbClr val="4E1F8C">
                  <a:alpha val="65999"/>
                </a:srgbClr>
              </a:gs>
              <a:gs pos="100000">
                <a:srgbClr val="2E1252">
                  <a:alpha val="65999"/>
                </a:srgbClr>
              </a:gs>
            </a:gsLst>
            <a:lin ang="5400000"/>
          </a:gradFill>
          <a:ln w="9525">
            <a:solidFill>
              <a:srgbClr val="421B71"/>
            </a:solidFill>
            <a:miter lim="800000"/>
            <a:headEnd/>
            <a:tailEnd/>
          </a:ln>
          <a:effectLst>
            <a:outerShdw dist="23000" dir="5400000" rotWithShape="0">
              <a:srgbClr val="808080">
                <a:alpha val="34998"/>
              </a:srgbClr>
            </a:outerShdw>
          </a:effectLst>
        </p:spPr>
        <p:txBody>
          <a:bodyPr/>
          <a:lstStyle/>
          <a:p>
            <a:pPr algn="r">
              <a:defRPr/>
            </a:pPr>
            <a:r>
              <a:rPr lang="nl-BE" sz="900" b="0">
                <a:solidFill>
                  <a:srgbClr val="FFFFFF"/>
                </a:solidFill>
                <a:latin typeface="Arial" charset="0"/>
              </a:rPr>
              <a:t>Fieldsets</a:t>
            </a:r>
            <a:endParaRPr lang="en-US" sz="900" b="0">
              <a:solidFill>
                <a:srgbClr val="FFFFFF"/>
              </a:solidFill>
              <a:latin typeface="Arial" charset="0"/>
            </a:endParaRPr>
          </a:p>
        </p:txBody>
      </p:sp>
      <p:sp>
        <p:nvSpPr>
          <p:cNvPr id="156699" name="AutoShape 27"/>
          <p:cNvSpPr>
            <a:spLocks noChangeArrowheads="1"/>
          </p:cNvSpPr>
          <p:nvPr/>
        </p:nvSpPr>
        <p:spPr bwMode="auto">
          <a:xfrm rot="16200000">
            <a:off x="1149878" y="1801813"/>
            <a:ext cx="885825" cy="228600"/>
          </a:xfrm>
          <a:prstGeom prst="leftArrow">
            <a:avLst>
              <a:gd name="adj1" fmla="val 60000"/>
              <a:gd name="adj2" fmla="val 4347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defRPr/>
            </a:pPr>
            <a:endParaRPr lang="nl-BE" sz="1600">
              <a:solidFill>
                <a:srgbClr val="FFFFFF"/>
              </a:solidFill>
              <a:ea typeface="ＭＳ Ｐゴシック" pitchFamily="-65" charset="-128"/>
            </a:endParaRPr>
          </a:p>
        </p:txBody>
      </p:sp>
      <p:sp>
        <p:nvSpPr>
          <p:cNvPr id="156700" name="AutoShape 28"/>
          <p:cNvSpPr>
            <a:spLocks noChangeArrowheads="1"/>
          </p:cNvSpPr>
          <p:nvPr/>
        </p:nvSpPr>
        <p:spPr bwMode="auto">
          <a:xfrm>
            <a:off x="1892300" y="1320800"/>
            <a:ext cx="457200" cy="228600"/>
          </a:xfrm>
          <a:prstGeom prst="leftArrow">
            <a:avLst>
              <a:gd name="adj1" fmla="val 60000"/>
              <a:gd name="adj2" fmla="val 51717"/>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defRPr/>
            </a:pPr>
            <a:endParaRPr lang="nl-BE" sz="1600">
              <a:solidFill>
                <a:srgbClr val="FFFFFF"/>
              </a:solidFill>
              <a:ea typeface="ＭＳ Ｐゴシック" pitchFamily="-65" charset="-128"/>
            </a:endParaRPr>
          </a:p>
        </p:txBody>
      </p:sp>
      <p:sp>
        <p:nvSpPr>
          <p:cNvPr id="156701" name="AutoShape 29"/>
          <p:cNvSpPr>
            <a:spLocks noChangeArrowheads="1"/>
          </p:cNvSpPr>
          <p:nvPr/>
        </p:nvSpPr>
        <p:spPr bwMode="auto">
          <a:xfrm>
            <a:off x="5194300" y="1549401"/>
            <a:ext cx="2209800" cy="228600"/>
          </a:xfrm>
          <a:prstGeom prst="leftArrow">
            <a:avLst>
              <a:gd name="adj1" fmla="val 60000"/>
              <a:gd name="adj2" fmla="val 59124"/>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nl-BE">
              <a:solidFill>
                <a:srgbClr val="FFFFFF"/>
              </a:solidFill>
              <a:ea typeface="ＭＳ Ｐゴシック" pitchFamily="-65" charset="-128"/>
            </a:endParaRPr>
          </a:p>
        </p:txBody>
      </p:sp>
      <p:sp>
        <p:nvSpPr>
          <p:cNvPr id="156704" name="AutoShape 32"/>
          <p:cNvSpPr>
            <a:spLocks noChangeArrowheads="1"/>
          </p:cNvSpPr>
          <p:nvPr/>
        </p:nvSpPr>
        <p:spPr bwMode="auto">
          <a:xfrm>
            <a:off x="2908300" y="5445125"/>
            <a:ext cx="431800" cy="431800"/>
          </a:xfrm>
          <a:prstGeom prst="flowChartOr">
            <a:avLst/>
          </a:prstGeom>
          <a:gradFill rotWithShape="1">
            <a:gsLst>
              <a:gs pos="0">
                <a:srgbClr val="E0001B"/>
              </a:gs>
              <a:gs pos="20000">
                <a:srgbClr val="DB001E"/>
              </a:gs>
              <a:gs pos="100000">
                <a:srgbClr val="A70014"/>
              </a:gs>
            </a:gsLst>
            <a:lin ang="5400000"/>
          </a:gradFill>
          <a:ln w="12700">
            <a:solidFill>
              <a:srgbClr val="F2F2F2"/>
            </a:solidFill>
            <a:round/>
            <a:headEnd/>
            <a:tailEnd/>
          </a:ln>
          <a:effectLst>
            <a:outerShdw dist="23000" dir="5400000" rotWithShape="0">
              <a:srgbClr val="808080">
                <a:alpha val="34998"/>
              </a:srgbClr>
            </a:outerShdw>
          </a:effectLst>
        </p:spPr>
        <p:txBody>
          <a:bodyPr anchor="ctr"/>
          <a:lstStyle/>
          <a:p>
            <a:pPr algn="ctr">
              <a:defRPr/>
            </a:pPr>
            <a:endParaRPr lang="nl-BE" sz="900">
              <a:solidFill>
                <a:srgbClr val="FFFFFF"/>
              </a:solidFill>
              <a:latin typeface="Arial" charset="0"/>
              <a:ea typeface="ＭＳ Ｐゴシック" pitchFamily="-65" charset="-128"/>
            </a:endParaRPr>
          </a:p>
        </p:txBody>
      </p:sp>
      <p:sp>
        <p:nvSpPr>
          <p:cNvPr id="60436" name="Text Box 33"/>
          <p:cNvSpPr txBox="1">
            <a:spLocks noChangeArrowheads="1"/>
          </p:cNvSpPr>
          <p:nvPr/>
        </p:nvSpPr>
        <p:spPr bwMode="auto">
          <a:xfrm>
            <a:off x="5003800" y="5029200"/>
            <a:ext cx="520700" cy="179388"/>
          </a:xfrm>
          <a:prstGeom prst="rect">
            <a:avLst/>
          </a:prstGeom>
          <a:noFill/>
          <a:ln w="9525">
            <a:noFill/>
            <a:miter lim="800000"/>
            <a:headEnd/>
            <a:tailEnd/>
          </a:ln>
        </p:spPr>
        <p:txBody>
          <a:bodyPr wrap="none">
            <a:spAutoFit/>
          </a:bodyPr>
          <a:lstStyle/>
          <a:p>
            <a:pPr algn="r">
              <a:lnSpc>
                <a:spcPct val="65000"/>
              </a:lnSpc>
            </a:pPr>
            <a:r>
              <a:rPr lang="nl-BE" sz="800" b="0">
                <a:solidFill>
                  <a:srgbClr val="F2F2F2"/>
                </a:solidFill>
                <a:latin typeface="Calibri" charset="0"/>
              </a:rPr>
              <a:t>Adapter</a:t>
            </a:r>
            <a:endParaRPr lang="en-US" sz="800" b="0">
              <a:solidFill>
                <a:srgbClr val="F2F2F2"/>
              </a:solidFill>
              <a:latin typeface="Calibri" charset="0"/>
            </a:endParaRPr>
          </a:p>
        </p:txBody>
      </p:sp>
      <p:sp>
        <p:nvSpPr>
          <p:cNvPr id="60437" name="Text Box 50"/>
          <p:cNvSpPr txBox="1">
            <a:spLocks noChangeArrowheads="1"/>
          </p:cNvSpPr>
          <p:nvPr/>
        </p:nvSpPr>
        <p:spPr bwMode="auto">
          <a:xfrm>
            <a:off x="3124200" y="6081713"/>
            <a:ext cx="952500" cy="180975"/>
          </a:xfrm>
          <a:prstGeom prst="rect">
            <a:avLst/>
          </a:prstGeom>
          <a:noFill/>
          <a:ln w="9525">
            <a:noFill/>
            <a:miter lim="800000"/>
            <a:headEnd/>
            <a:tailEnd/>
          </a:ln>
        </p:spPr>
        <p:txBody>
          <a:bodyPr wrap="none">
            <a:spAutoFit/>
          </a:bodyPr>
          <a:lstStyle/>
          <a:p>
            <a:pPr algn="r">
              <a:lnSpc>
                <a:spcPct val="65000"/>
              </a:lnSpc>
            </a:pPr>
            <a:r>
              <a:rPr lang="nl-BE" sz="900">
                <a:solidFill>
                  <a:srgbClr val="3E0072"/>
                </a:solidFill>
                <a:latin typeface="Calibri" charset="0"/>
              </a:rPr>
              <a:t>File/XML/IDOC</a:t>
            </a:r>
            <a:endParaRPr lang="en-US" sz="900">
              <a:solidFill>
                <a:srgbClr val="3E0072"/>
              </a:solidFill>
              <a:latin typeface="Calibri" charset="0"/>
            </a:endParaRPr>
          </a:p>
        </p:txBody>
      </p:sp>
      <p:sp>
        <p:nvSpPr>
          <p:cNvPr id="60438" name="Text Box 53"/>
          <p:cNvSpPr txBox="1">
            <a:spLocks noChangeArrowheads="1"/>
          </p:cNvSpPr>
          <p:nvPr/>
        </p:nvSpPr>
        <p:spPr bwMode="auto">
          <a:xfrm>
            <a:off x="981075" y="4902200"/>
            <a:ext cx="301625" cy="179388"/>
          </a:xfrm>
          <a:prstGeom prst="rect">
            <a:avLst/>
          </a:prstGeom>
          <a:noFill/>
          <a:ln w="9525">
            <a:noFill/>
            <a:miter lim="800000"/>
            <a:headEnd/>
            <a:tailEnd/>
          </a:ln>
        </p:spPr>
        <p:txBody>
          <a:bodyPr wrap="none">
            <a:spAutoFit/>
          </a:bodyPr>
          <a:lstStyle/>
          <a:p>
            <a:pPr algn="r">
              <a:lnSpc>
                <a:spcPct val="65000"/>
              </a:lnSpc>
            </a:pPr>
            <a:r>
              <a:rPr lang="nl-BE" sz="800" b="0">
                <a:solidFill>
                  <a:srgbClr val="3E0072"/>
                </a:solidFill>
                <a:latin typeface="Calibri" charset="0"/>
              </a:rPr>
              <a:t>P.I.</a:t>
            </a:r>
            <a:endParaRPr lang="en-US" sz="800" b="0">
              <a:solidFill>
                <a:srgbClr val="3E0072"/>
              </a:solidFill>
              <a:latin typeface="Calibri" charset="0"/>
            </a:endParaRPr>
          </a:p>
        </p:txBody>
      </p:sp>
      <p:sp>
        <p:nvSpPr>
          <p:cNvPr id="60439" name="Text Box 62"/>
          <p:cNvSpPr txBox="1">
            <a:spLocks noChangeArrowheads="1"/>
          </p:cNvSpPr>
          <p:nvPr/>
        </p:nvSpPr>
        <p:spPr bwMode="auto">
          <a:xfrm>
            <a:off x="2074863" y="6451600"/>
            <a:ext cx="2141537" cy="127000"/>
          </a:xfrm>
          <a:prstGeom prst="rect">
            <a:avLst/>
          </a:prstGeom>
          <a:noFill/>
          <a:ln w="9525">
            <a:noFill/>
            <a:miter lim="800000"/>
            <a:headEnd/>
            <a:tailEnd/>
          </a:ln>
        </p:spPr>
        <p:txBody>
          <a:bodyPr/>
          <a:lstStyle/>
          <a:p>
            <a:pPr algn="ctr" eaLnBrk="0" hangingPunct="0">
              <a:lnSpc>
                <a:spcPct val="60000"/>
              </a:lnSpc>
            </a:pPr>
            <a:r>
              <a:rPr lang="en-US" sz="1400" b="0">
                <a:solidFill>
                  <a:srgbClr val="C00202"/>
                </a:solidFill>
                <a:latin typeface="Arial" charset="0"/>
              </a:rPr>
              <a:t>3rd Party Providers</a:t>
            </a:r>
          </a:p>
        </p:txBody>
      </p:sp>
      <p:sp>
        <p:nvSpPr>
          <p:cNvPr id="43" name="AutoShape 28"/>
          <p:cNvSpPr>
            <a:spLocks noChangeArrowheads="1"/>
          </p:cNvSpPr>
          <p:nvPr/>
        </p:nvSpPr>
        <p:spPr bwMode="auto">
          <a:xfrm>
            <a:off x="3060700" y="1778000"/>
            <a:ext cx="914400" cy="228599"/>
          </a:xfrm>
          <a:prstGeom prst="leftArrow">
            <a:avLst>
              <a:gd name="adj1" fmla="val 60000"/>
              <a:gd name="adj2" fmla="val 59124"/>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nl-BE" sz="2400">
              <a:solidFill>
                <a:srgbClr val="FFFFFF"/>
              </a:solidFill>
              <a:ea typeface="ＭＳ Ｐゴシック" pitchFamily="-65" charset="-128"/>
            </a:endParaRPr>
          </a:p>
        </p:txBody>
      </p:sp>
      <p:sp>
        <p:nvSpPr>
          <p:cNvPr id="45" name="AutoShape 27"/>
          <p:cNvSpPr>
            <a:spLocks noChangeArrowheads="1"/>
          </p:cNvSpPr>
          <p:nvPr/>
        </p:nvSpPr>
        <p:spPr bwMode="auto">
          <a:xfrm rot="16200000">
            <a:off x="2480206" y="2053695"/>
            <a:ext cx="457200" cy="210611"/>
          </a:xfrm>
          <a:prstGeom prst="leftArrow">
            <a:avLst>
              <a:gd name="adj1" fmla="val 60000"/>
              <a:gd name="adj2" fmla="val 48765"/>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a:defRPr/>
            </a:pPr>
            <a:endParaRPr lang="nl-BE" sz="1600">
              <a:solidFill>
                <a:srgbClr val="FFFFFF"/>
              </a:solidFill>
              <a:ea typeface="ＭＳ Ｐゴシック" pitchFamily="-65" charset="-128"/>
            </a:endParaRPr>
          </a:p>
        </p:txBody>
      </p:sp>
      <p:sp>
        <p:nvSpPr>
          <p:cNvPr id="46" name="AutoShape 28"/>
          <p:cNvSpPr>
            <a:spLocks noChangeArrowheads="1"/>
          </p:cNvSpPr>
          <p:nvPr/>
        </p:nvSpPr>
        <p:spPr bwMode="auto">
          <a:xfrm>
            <a:off x="3060700" y="1320800"/>
            <a:ext cx="914400" cy="228599"/>
          </a:xfrm>
          <a:prstGeom prst="leftArrow">
            <a:avLst>
              <a:gd name="adj1" fmla="val 60000"/>
              <a:gd name="adj2" fmla="val 53569"/>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nl-BE" sz="2400">
              <a:solidFill>
                <a:srgbClr val="FFFFFF"/>
              </a:solidFill>
              <a:ea typeface="ＭＳ Ｐゴシック" pitchFamily="-65" charset="-128"/>
            </a:endParaRPr>
          </a:p>
        </p:txBody>
      </p:sp>
      <p:sp>
        <p:nvSpPr>
          <p:cNvPr id="47" name="AutoShape 27"/>
          <p:cNvSpPr>
            <a:spLocks noChangeArrowheads="1"/>
          </p:cNvSpPr>
          <p:nvPr/>
        </p:nvSpPr>
        <p:spPr bwMode="auto">
          <a:xfrm rot="16200000">
            <a:off x="1368956" y="2771245"/>
            <a:ext cx="546101" cy="210611"/>
          </a:xfrm>
          <a:prstGeom prst="leftArrow">
            <a:avLst>
              <a:gd name="adj1" fmla="val 60000"/>
              <a:gd name="adj2" fmla="val 46754"/>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nl-BE">
              <a:solidFill>
                <a:srgbClr val="FFFFFF"/>
              </a:solidFill>
              <a:ea typeface="ＭＳ Ｐゴシック" pitchFamily="-65" charset="-128"/>
            </a:endParaRPr>
          </a:p>
        </p:txBody>
      </p:sp>
      <p:sp>
        <p:nvSpPr>
          <p:cNvPr id="49" name="AutoShape 27"/>
          <p:cNvSpPr>
            <a:spLocks noChangeArrowheads="1"/>
          </p:cNvSpPr>
          <p:nvPr/>
        </p:nvSpPr>
        <p:spPr bwMode="auto">
          <a:xfrm rot="19540599">
            <a:off x="1755803" y="2719146"/>
            <a:ext cx="989682" cy="271945"/>
          </a:xfrm>
          <a:prstGeom prst="leftArrow">
            <a:avLst>
              <a:gd name="adj1" fmla="val 60000"/>
              <a:gd name="adj2" fmla="val 46725"/>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nl-BE">
              <a:solidFill>
                <a:srgbClr val="FFFFFF"/>
              </a:solidFill>
              <a:ea typeface="ＭＳ Ｐゴシック" pitchFamily="-65" charset="-128"/>
            </a:endParaRPr>
          </a:p>
        </p:txBody>
      </p:sp>
      <p:sp>
        <p:nvSpPr>
          <p:cNvPr id="44" name="AutoShape 22"/>
          <p:cNvSpPr>
            <a:spLocks noChangeArrowheads="1"/>
          </p:cNvSpPr>
          <p:nvPr/>
        </p:nvSpPr>
        <p:spPr bwMode="auto">
          <a:xfrm>
            <a:off x="2393950" y="2387600"/>
            <a:ext cx="590550" cy="258763"/>
          </a:xfrm>
          <a:prstGeom prst="flowChartPunchedCard">
            <a:avLst/>
          </a:prstGeom>
          <a:gradFill rotWithShape="1">
            <a:gsLst>
              <a:gs pos="0">
                <a:srgbClr val="4E1F8C">
                  <a:alpha val="65999"/>
                </a:srgbClr>
              </a:gs>
              <a:gs pos="100000">
                <a:srgbClr val="2E1252">
                  <a:alpha val="65999"/>
                </a:srgbClr>
              </a:gs>
            </a:gsLst>
            <a:lin ang="5400000"/>
          </a:gradFill>
          <a:ln w="9525">
            <a:solidFill>
              <a:srgbClr val="421B71"/>
            </a:solidFill>
            <a:miter lim="800000"/>
            <a:headEnd/>
            <a:tailEnd/>
          </a:ln>
          <a:effectLst>
            <a:outerShdw dist="23000" dir="5400000" rotWithShape="0">
              <a:srgbClr val="808080">
                <a:alpha val="34998"/>
              </a:srgbClr>
            </a:outerShdw>
          </a:effectLst>
        </p:spPr>
        <p:txBody>
          <a:bodyPr/>
          <a:lstStyle/>
          <a:p>
            <a:pPr algn="ctr">
              <a:defRPr/>
            </a:pPr>
            <a:r>
              <a:rPr lang="nl-BE" sz="600" b="0">
                <a:solidFill>
                  <a:srgbClr val="FFFFFF"/>
                </a:solidFill>
                <a:latin typeface="Arial" charset="0"/>
              </a:rPr>
              <a:t>BAPI</a:t>
            </a:r>
            <a:endParaRPr lang="en-US" sz="600" b="0">
              <a:solidFill>
                <a:srgbClr val="FFFFFF"/>
              </a:solidFill>
              <a:latin typeface="Arial" charset="0"/>
            </a:endParaRPr>
          </a:p>
        </p:txBody>
      </p:sp>
      <p:sp>
        <p:nvSpPr>
          <p:cNvPr id="78" name="Rounded Rectangle 77"/>
          <p:cNvSpPr>
            <a:spLocks noChangeArrowheads="1"/>
          </p:cNvSpPr>
          <p:nvPr/>
        </p:nvSpPr>
        <p:spPr bwMode="auto">
          <a:xfrm>
            <a:off x="990600" y="3162300"/>
            <a:ext cx="4940300" cy="1651000"/>
          </a:xfrm>
          <a:prstGeom prst="roundRect">
            <a:avLst>
              <a:gd name="adj" fmla="val 4083"/>
            </a:avLst>
          </a:prstGeom>
          <a:gradFill rotWithShape="1">
            <a:gsLst>
              <a:gs pos="0">
                <a:srgbClr val="4E1F8C">
                  <a:alpha val="65999"/>
                </a:srgbClr>
              </a:gs>
              <a:gs pos="100000">
                <a:srgbClr val="2E1252">
                  <a:alpha val="65999"/>
                </a:srgbClr>
              </a:gs>
            </a:gsLst>
            <a:lin ang="5400000"/>
          </a:gradFill>
          <a:ln w="9525">
            <a:solidFill>
              <a:srgbClr val="421B71"/>
            </a:solidFill>
            <a:round/>
            <a:headEnd/>
            <a:tailEnd/>
          </a:ln>
          <a:effectLst>
            <a:outerShdw dist="23000" dir="5400000" rotWithShape="0">
              <a:srgbClr val="808080">
                <a:alpha val="34998"/>
              </a:srgbClr>
            </a:outerShdw>
          </a:effectLst>
        </p:spPr>
        <p:txBody>
          <a:bodyPr/>
          <a:lstStyle/>
          <a:p>
            <a:pPr algn="r">
              <a:defRPr/>
            </a:pPr>
            <a:r>
              <a:rPr lang="en-US" sz="1000" b="0">
                <a:solidFill>
                  <a:srgbClr val="FFFFFF"/>
                </a:solidFill>
                <a:latin typeface="Arial" charset="0"/>
                <a:ea typeface="ＭＳ Ｐゴシック" pitchFamily="-65" charset="-128"/>
              </a:rPr>
              <a:t>BPM</a:t>
            </a:r>
          </a:p>
        </p:txBody>
      </p:sp>
      <p:sp>
        <p:nvSpPr>
          <p:cNvPr id="55" name="AutoShape 31"/>
          <p:cNvSpPr>
            <a:spLocks noChangeArrowheads="1"/>
          </p:cNvSpPr>
          <p:nvPr/>
        </p:nvSpPr>
        <p:spPr bwMode="auto">
          <a:xfrm>
            <a:off x="1333500" y="3225800"/>
            <a:ext cx="649288" cy="215900"/>
          </a:xfrm>
          <a:prstGeom prst="flowChartTerminator">
            <a:avLst/>
          </a:prstGeom>
          <a:gradFill rotWithShape="1">
            <a:gsLst>
              <a:gs pos="0">
                <a:srgbClr val="E0001B"/>
              </a:gs>
              <a:gs pos="20000">
                <a:srgbClr val="DB001E"/>
              </a:gs>
              <a:gs pos="100000">
                <a:srgbClr val="A70014"/>
              </a:gs>
            </a:gsLst>
            <a:lin ang="5400000"/>
          </a:gradFill>
          <a:ln w="9525">
            <a:solidFill>
              <a:srgbClr val="C6072C"/>
            </a:solidFill>
            <a:round/>
            <a:headEnd/>
            <a:tailEnd/>
          </a:ln>
          <a:effectLst>
            <a:outerShdw dist="23000" dir="5400000" rotWithShape="0">
              <a:srgbClr val="808080">
                <a:alpha val="34998"/>
              </a:srgbClr>
            </a:outerShdw>
          </a:effectLst>
        </p:spPr>
        <p:txBody>
          <a:bodyPr anchor="ctr"/>
          <a:lstStyle/>
          <a:p>
            <a:pPr algn="ctr">
              <a:defRPr/>
            </a:pPr>
            <a:r>
              <a:rPr lang="nl-BE" sz="800" b="0">
                <a:solidFill>
                  <a:srgbClr val="FFFFFF"/>
                </a:solidFill>
                <a:latin typeface="Arial" charset="0"/>
              </a:rPr>
              <a:t>Start</a:t>
            </a:r>
            <a:endParaRPr lang="en-US" sz="800" b="0">
              <a:solidFill>
                <a:srgbClr val="FFFFFF"/>
              </a:solidFill>
              <a:latin typeface="Arial" charset="0"/>
            </a:endParaRPr>
          </a:p>
        </p:txBody>
      </p:sp>
      <p:sp>
        <p:nvSpPr>
          <p:cNvPr id="57" name="AutoShape 38"/>
          <p:cNvSpPr>
            <a:spLocks noChangeArrowheads="1"/>
          </p:cNvSpPr>
          <p:nvPr/>
        </p:nvSpPr>
        <p:spPr bwMode="auto">
          <a:xfrm>
            <a:off x="1727200" y="3727450"/>
            <a:ext cx="1179513" cy="504825"/>
          </a:xfrm>
          <a:prstGeom prst="flowChartDecision">
            <a:avLst/>
          </a:prstGeom>
          <a:gradFill rotWithShape="1">
            <a:gsLst>
              <a:gs pos="0">
                <a:srgbClr val="E0001B"/>
              </a:gs>
              <a:gs pos="20000">
                <a:srgbClr val="DB001E"/>
              </a:gs>
              <a:gs pos="100000">
                <a:srgbClr val="A70014"/>
              </a:gs>
            </a:gsLst>
            <a:lin ang="5400000"/>
          </a:gradFill>
          <a:ln w="9525">
            <a:solidFill>
              <a:srgbClr val="C6072C"/>
            </a:solidFill>
            <a:round/>
            <a:headEnd/>
            <a:tailEnd/>
          </a:ln>
          <a:effectLst>
            <a:outerShdw dist="23000" dir="5400000" rotWithShape="0">
              <a:srgbClr val="808080">
                <a:alpha val="34998"/>
              </a:srgbClr>
            </a:outerShdw>
          </a:effectLst>
        </p:spPr>
        <p:txBody>
          <a:bodyPr anchor="ctr"/>
          <a:lstStyle/>
          <a:p>
            <a:pPr algn="ctr">
              <a:defRPr/>
            </a:pPr>
            <a:r>
              <a:rPr lang="nl-BE" sz="800" b="0">
                <a:solidFill>
                  <a:srgbClr val="FFFFFF"/>
                </a:solidFill>
                <a:latin typeface="Arial" charset="0"/>
              </a:rPr>
              <a:t>Vacancy</a:t>
            </a:r>
            <a:endParaRPr lang="en-US" sz="800" b="0">
              <a:solidFill>
                <a:srgbClr val="FFFFFF"/>
              </a:solidFill>
              <a:latin typeface="Arial" charset="0"/>
            </a:endParaRPr>
          </a:p>
        </p:txBody>
      </p:sp>
      <p:sp>
        <p:nvSpPr>
          <p:cNvPr id="60" name="AutoShape 41"/>
          <p:cNvSpPr>
            <a:spLocks noChangeArrowheads="1"/>
          </p:cNvSpPr>
          <p:nvPr/>
        </p:nvSpPr>
        <p:spPr bwMode="auto">
          <a:xfrm>
            <a:off x="2836863" y="4311650"/>
            <a:ext cx="647700" cy="360363"/>
          </a:xfrm>
          <a:prstGeom prst="flowChartProcess">
            <a:avLst/>
          </a:prstGeom>
          <a:gradFill rotWithShape="1">
            <a:gsLst>
              <a:gs pos="0">
                <a:srgbClr val="E0001B"/>
              </a:gs>
              <a:gs pos="20000">
                <a:srgbClr val="DB001E"/>
              </a:gs>
              <a:gs pos="100000">
                <a:srgbClr val="A70014"/>
              </a:gs>
            </a:gsLst>
            <a:lin ang="5400000"/>
          </a:gradFill>
          <a:ln w="9525">
            <a:solidFill>
              <a:srgbClr val="C6072C"/>
            </a:solidFill>
            <a:round/>
            <a:headEnd/>
            <a:tailEnd/>
          </a:ln>
          <a:effectLst>
            <a:outerShdw dist="23000" dir="5400000" rotWithShape="0">
              <a:srgbClr val="808080">
                <a:alpha val="34998"/>
              </a:srgbClr>
            </a:outerShdw>
          </a:effectLst>
        </p:spPr>
        <p:txBody>
          <a:bodyPr anchor="ctr"/>
          <a:lstStyle/>
          <a:p>
            <a:pPr algn="ctr">
              <a:defRPr/>
            </a:pPr>
            <a:r>
              <a:rPr lang="nl-BE" sz="800" b="0">
                <a:solidFill>
                  <a:srgbClr val="FFFFFF"/>
                </a:solidFill>
                <a:latin typeface="Arial" charset="0"/>
              </a:rPr>
              <a:t>Publish</a:t>
            </a:r>
            <a:endParaRPr lang="en-US" sz="800" b="0">
              <a:solidFill>
                <a:srgbClr val="FFFFFF"/>
              </a:solidFill>
              <a:latin typeface="Arial" charset="0"/>
            </a:endParaRPr>
          </a:p>
        </p:txBody>
      </p:sp>
      <p:cxnSp>
        <p:nvCxnSpPr>
          <p:cNvPr id="62" name="AutoShape 43"/>
          <p:cNvCxnSpPr>
            <a:cxnSpLocks noChangeShapeType="1"/>
            <a:stCxn id="55" idx="2"/>
            <a:endCxn id="57" idx="1"/>
          </p:cNvCxnSpPr>
          <p:nvPr/>
        </p:nvCxnSpPr>
        <p:spPr bwMode="auto">
          <a:xfrm rot="16200000" flipH="1">
            <a:off x="1423987" y="3676651"/>
            <a:ext cx="538163" cy="68262"/>
          </a:xfrm>
          <a:prstGeom prst="bentConnector2">
            <a:avLst/>
          </a:prstGeom>
          <a:noFill/>
          <a:ln w="12700" cmpd="sng">
            <a:solidFill>
              <a:schemeClr val="bg1">
                <a:lumMod val="95000"/>
              </a:schemeClr>
            </a:solidFill>
            <a:miter lim="800000"/>
            <a:headEnd/>
            <a:tailEnd type="triangle" w="med" len="med"/>
          </a:ln>
          <a:effectLst/>
        </p:spPr>
      </p:cxnSp>
      <p:cxnSp>
        <p:nvCxnSpPr>
          <p:cNvPr id="64" name="AutoShape 45"/>
          <p:cNvCxnSpPr>
            <a:cxnSpLocks noChangeShapeType="1"/>
            <a:stCxn id="57" idx="0"/>
            <a:endCxn id="58" idx="1"/>
          </p:cNvCxnSpPr>
          <p:nvPr/>
        </p:nvCxnSpPr>
        <p:spPr bwMode="auto">
          <a:xfrm rot="5400000" flipH="1" flipV="1">
            <a:off x="2475707" y="3317081"/>
            <a:ext cx="252412" cy="568325"/>
          </a:xfrm>
          <a:prstGeom prst="bentConnector2">
            <a:avLst/>
          </a:prstGeom>
          <a:noFill/>
          <a:ln w="12700" cmpd="sng">
            <a:solidFill>
              <a:schemeClr val="bg1">
                <a:lumMod val="95000"/>
              </a:schemeClr>
            </a:solidFill>
            <a:miter lim="800000"/>
            <a:headEnd/>
            <a:tailEnd type="triangle" w="med" len="med"/>
          </a:ln>
          <a:effectLst/>
        </p:spPr>
      </p:cxnSp>
      <p:cxnSp>
        <p:nvCxnSpPr>
          <p:cNvPr id="65" name="AutoShape 46"/>
          <p:cNvCxnSpPr>
            <a:cxnSpLocks noChangeShapeType="1"/>
            <a:stCxn id="58" idx="3"/>
            <a:endCxn id="54" idx="0"/>
          </p:cNvCxnSpPr>
          <p:nvPr/>
        </p:nvCxnSpPr>
        <p:spPr bwMode="auto">
          <a:xfrm>
            <a:off x="3533775" y="3475038"/>
            <a:ext cx="2049463" cy="906462"/>
          </a:xfrm>
          <a:prstGeom prst="bentConnector2">
            <a:avLst/>
          </a:prstGeom>
          <a:noFill/>
          <a:ln w="12700" cmpd="sng">
            <a:solidFill>
              <a:schemeClr val="bg1">
                <a:lumMod val="95000"/>
              </a:schemeClr>
            </a:solidFill>
            <a:miter lim="800000"/>
            <a:headEnd/>
            <a:tailEnd type="triangle" w="med" len="med"/>
          </a:ln>
          <a:effectLst/>
        </p:spPr>
      </p:cxnSp>
      <p:cxnSp>
        <p:nvCxnSpPr>
          <p:cNvPr id="66" name="AutoShape 47"/>
          <p:cNvCxnSpPr>
            <a:cxnSpLocks noChangeShapeType="1"/>
            <a:stCxn id="61" idx="3"/>
            <a:endCxn id="54" idx="1"/>
          </p:cNvCxnSpPr>
          <p:nvPr/>
        </p:nvCxnSpPr>
        <p:spPr bwMode="auto">
          <a:xfrm flipV="1">
            <a:off x="5067300" y="4489450"/>
            <a:ext cx="190500" cy="3175"/>
          </a:xfrm>
          <a:prstGeom prst="bentConnector3">
            <a:avLst>
              <a:gd name="adj1" fmla="val 50000"/>
            </a:avLst>
          </a:prstGeom>
          <a:noFill/>
          <a:ln w="12700" cmpd="sng">
            <a:solidFill>
              <a:schemeClr val="bg1">
                <a:lumMod val="95000"/>
              </a:schemeClr>
            </a:solidFill>
            <a:miter lim="800000"/>
            <a:headEnd/>
            <a:tailEnd type="triangle" w="med" len="med"/>
          </a:ln>
          <a:effectLst/>
        </p:spPr>
      </p:cxnSp>
      <p:cxnSp>
        <p:nvCxnSpPr>
          <p:cNvPr id="67" name="AutoShape 48"/>
          <p:cNvCxnSpPr>
            <a:cxnSpLocks noChangeShapeType="1"/>
            <a:stCxn id="57" idx="2"/>
            <a:endCxn id="60" idx="1"/>
          </p:cNvCxnSpPr>
          <p:nvPr/>
        </p:nvCxnSpPr>
        <p:spPr bwMode="auto">
          <a:xfrm rot="16200000" flipH="1">
            <a:off x="2447925" y="4102100"/>
            <a:ext cx="258763" cy="519113"/>
          </a:xfrm>
          <a:prstGeom prst="bentConnector2">
            <a:avLst/>
          </a:prstGeom>
          <a:noFill/>
          <a:ln w="12700" cmpd="sng">
            <a:solidFill>
              <a:schemeClr val="bg1">
                <a:lumMod val="95000"/>
              </a:schemeClr>
            </a:solidFill>
            <a:miter lim="800000"/>
            <a:headEnd/>
            <a:tailEnd type="triangle" w="med" len="med"/>
          </a:ln>
          <a:effectLst/>
        </p:spPr>
      </p:cxnSp>
      <p:cxnSp>
        <p:nvCxnSpPr>
          <p:cNvPr id="68" name="AutoShape 50"/>
          <p:cNvCxnSpPr>
            <a:cxnSpLocks noChangeShapeType="1"/>
            <a:stCxn id="60" idx="0"/>
            <a:endCxn id="59" idx="0"/>
          </p:cNvCxnSpPr>
          <p:nvPr/>
        </p:nvCxnSpPr>
        <p:spPr bwMode="auto">
          <a:xfrm rot="5400000" flipH="1" flipV="1">
            <a:off x="3541713" y="3902075"/>
            <a:ext cx="28575" cy="790575"/>
          </a:xfrm>
          <a:prstGeom prst="bentConnector3">
            <a:avLst>
              <a:gd name="adj1" fmla="val 1067823"/>
            </a:avLst>
          </a:prstGeom>
          <a:noFill/>
          <a:ln w="12700" cmpd="sng">
            <a:solidFill>
              <a:schemeClr val="bg1">
                <a:lumMod val="95000"/>
              </a:schemeClr>
            </a:solidFill>
            <a:miter lim="800000"/>
            <a:headEnd/>
            <a:tailEnd type="triangle" w="med" len="med"/>
          </a:ln>
          <a:effectLst/>
        </p:spPr>
      </p:cxnSp>
      <p:cxnSp>
        <p:nvCxnSpPr>
          <p:cNvPr id="69" name="AutoShape 51"/>
          <p:cNvCxnSpPr>
            <a:cxnSpLocks noChangeShapeType="1"/>
            <a:stCxn id="59" idx="3"/>
            <a:endCxn id="61" idx="0"/>
          </p:cNvCxnSpPr>
          <p:nvPr/>
        </p:nvCxnSpPr>
        <p:spPr bwMode="auto">
          <a:xfrm flipV="1">
            <a:off x="4275138" y="4311650"/>
            <a:ext cx="468312" cy="146050"/>
          </a:xfrm>
          <a:prstGeom prst="bentConnector4">
            <a:avLst>
              <a:gd name="adj1" fmla="val 15424"/>
              <a:gd name="adj2" fmla="val 306556"/>
            </a:avLst>
          </a:prstGeom>
          <a:noFill/>
          <a:ln w="12700" cmpd="sng">
            <a:solidFill>
              <a:schemeClr val="bg1">
                <a:lumMod val="95000"/>
              </a:schemeClr>
            </a:solidFill>
            <a:miter lim="800000"/>
            <a:headEnd/>
            <a:tailEnd type="triangle" w="med" len="med"/>
          </a:ln>
          <a:effectLst/>
        </p:spPr>
      </p:cxnSp>
      <p:sp>
        <p:nvSpPr>
          <p:cNvPr id="156703" name="AutoShape 31"/>
          <p:cNvSpPr>
            <a:spLocks noChangeArrowheads="1"/>
          </p:cNvSpPr>
          <p:nvPr/>
        </p:nvSpPr>
        <p:spPr bwMode="auto">
          <a:xfrm flipH="1">
            <a:off x="4564063" y="4946650"/>
            <a:ext cx="401637" cy="431800"/>
          </a:xfrm>
          <a:prstGeom prst="flowChartOr">
            <a:avLst/>
          </a:prstGeom>
          <a:gradFill rotWithShape="1">
            <a:gsLst>
              <a:gs pos="0">
                <a:srgbClr val="E0001B"/>
              </a:gs>
              <a:gs pos="20000">
                <a:srgbClr val="DB001E"/>
              </a:gs>
              <a:gs pos="100000">
                <a:srgbClr val="A70014"/>
              </a:gs>
            </a:gsLst>
            <a:lin ang="5400000"/>
          </a:gradFill>
          <a:ln w="12700">
            <a:solidFill>
              <a:srgbClr val="F2F2F2"/>
            </a:solidFill>
            <a:round/>
            <a:headEnd/>
            <a:tailEnd/>
          </a:ln>
          <a:effectLst>
            <a:outerShdw dist="23000" dir="5400000" rotWithShape="0">
              <a:srgbClr val="808080">
                <a:alpha val="34998"/>
              </a:srgbClr>
            </a:outerShdw>
          </a:effectLst>
        </p:spPr>
        <p:txBody>
          <a:bodyPr anchor="ctr"/>
          <a:lstStyle/>
          <a:p>
            <a:pPr algn="ctr">
              <a:defRPr/>
            </a:pPr>
            <a:endParaRPr lang="nl-BE" sz="800" b="0">
              <a:solidFill>
                <a:srgbClr val="FFFFFF"/>
              </a:solidFill>
              <a:latin typeface="Arial" charset="0"/>
              <a:ea typeface="ＭＳ Ｐゴシック" pitchFamily="-65" charset="-128"/>
            </a:endParaRPr>
          </a:p>
        </p:txBody>
      </p:sp>
      <p:sp>
        <p:nvSpPr>
          <p:cNvPr id="156707" name="AutoShape 35"/>
          <p:cNvSpPr>
            <a:spLocks noChangeArrowheads="1"/>
          </p:cNvSpPr>
          <p:nvPr/>
        </p:nvSpPr>
        <p:spPr bwMode="auto">
          <a:xfrm flipH="1">
            <a:off x="3451225" y="5305425"/>
            <a:ext cx="784225" cy="360363"/>
          </a:xfrm>
          <a:prstGeom prst="flowChartPredefinedProcess">
            <a:avLst/>
          </a:prstGeom>
          <a:gradFill rotWithShape="1">
            <a:gsLst>
              <a:gs pos="0">
                <a:srgbClr val="E0001B"/>
              </a:gs>
              <a:gs pos="20000">
                <a:srgbClr val="DB001E"/>
              </a:gs>
              <a:gs pos="100000">
                <a:srgbClr val="A70014"/>
              </a:gs>
            </a:gsLst>
            <a:lin ang="5400000"/>
          </a:gradFill>
          <a:ln w="12700">
            <a:solidFill>
              <a:srgbClr val="F2F2F2"/>
            </a:solidFill>
            <a:round/>
            <a:headEnd/>
            <a:tailEnd/>
          </a:ln>
          <a:effectLst>
            <a:outerShdw dist="23000" dir="5400000" rotWithShape="0">
              <a:srgbClr val="808080">
                <a:alpha val="34998"/>
              </a:srgbClr>
            </a:outerShdw>
          </a:effectLst>
        </p:spPr>
        <p:txBody>
          <a:bodyPr anchor="ctr"/>
          <a:lstStyle/>
          <a:p>
            <a:pPr algn="ctr">
              <a:defRPr/>
            </a:pPr>
            <a:endParaRPr lang="nl-BE" sz="800" b="0">
              <a:solidFill>
                <a:srgbClr val="FFFFFF"/>
              </a:solidFill>
              <a:latin typeface="Arial" charset="0"/>
              <a:ea typeface="ＭＳ Ｐゴシック" pitchFamily="-65" charset="-128"/>
            </a:endParaRPr>
          </a:p>
        </p:txBody>
      </p:sp>
      <p:sp>
        <p:nvSpPr>
          <p:cNvPr id="156713" name="AutoShape 41"/>
          <p:cNvSpPr>
            <a:spLocks noChangeArrowheads="1"/>
          </p:cNvSpPr>
          <p:nvPr/>
        </p:nvSpPr>
        <p:spPr bwMode="auto">
          <a:xfrm rot="16200000" flipH="1">
            <a:off x="3067760" y="5212640"/>
            <a:ext cx="282579" cy="468145"/>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nl-BE" sz="2400" b="0">
              <a:solidFill>
                <a:srgbClr val="FFFFFF"/>
              </a:solidFill>
              <a:ea typeface="ＭＳ Ｐゴシック" pitchFamily="-65" charset="-128"/>
            </a:endParaRPr>
          </a:p>
        </p:txBody>
      </p:sp>
      <p:sp>
        <p:nvSpPr>
          <p:cNvPr id="156719" name="AutoShape 47"/>
          <p:cNvSpPr>
            <a:spLocks noChangeArrowheads="1"/>
          </p:cNvSpPr>
          <p:nvPr/>
        </p:nvSpPr>
        <p:spPr bwMode="auto">
          <a:xfrm rot="16200000" flipH="1">
            <a:off x="4155423" y="5028490"/>
            <a:ext cx="346079" cy="468145"/>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nl-BE" sz="2400" b="0">
              <a:solidFill>
                <a:srgbClr val="FFFFFF"/>
              </a:solidFill>
              <a:ea typeface="ＭＳ Ｐゴシック" pitchFamily="-65" charset="-128"/>
            </a:endParaRPr>
          </a:p>
        </p:txBody>
      </p:sp>
      <p:sp>
        <p:nvSpPr>
          <p:cNvPr id="156711" name="AutoShape 39"/>
          <p:cNvSpPr>
            <a:spLocks noChangeArrowheads="1"/>
          </p:cNvSpPr>
          <p:nvPr/>
        </p:nvSpPr>
        <p:spPr bwMode="auto">
          <a:xfrm rot="5400000" flipH="1">
            <a:off x="2870200" y="6019800"/>
            <a:ext cx="508000" cy="228599"/>
          </a:xfrm>
          <a:prstGeom prst="leftArrow">
            <a:avLst>
              <a:gd name="adj1" fmla="val 56300"/>
              <a:gd name="adj2" fmla="val 50244"/>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nl-BE">
              <a:solidFill>
                <a:srgbClr val="FFFFFF"/>
              </a:solidFill>
              <a:ea typeface="ＭＳ Ｐゴシック" pitchFamily="-65" charset="-128"/>
            </a:endParaRPr>
          </a:p>
        </p:txBody>
      </p:sp>
      <p:sp>
        <p:nvSpPr>
          <p:cNvPr id="50" name="AutoShape 27"/>
          <p:cNvSpPr>
            <a:spLocks noChangeArrowheads="1"/>
          </p:cNvSpPr>
          <p:nvPr/>
        </p:nvSpPr>
        <p:spPr bwMode="auto">
          <a:xfrm rot="5400000" flipH="1">
            <a:off x="4553483" y="4634375"/>
            <a:ext cx="457200" cy="195924"/>
          </a:xfrm>
          <a:prstGeom prst="leftArrow">
            <a:avLst>
              <a:gd name="adj1" fmla="val 60000"/>
              <a:gd name="adj2" fmla="val 50271"/>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nl-BE" sz="2400" b="0">
              <a:solidFill>
                <a:srgbClr val="FFFFFF"/>
              </a:solidFill>
              <a:ea typeface="ＭＳ Ｐゴシック" pitchFamily="-65" charset="-128"/>
            </a:endParaRPr>
          </a:p>
        </p:txBody>
      </p:sp>
      <p:sp>
        <p:nvSpPr>
          <p:cNvPr id="54" name="AutoShape 28"/>
          <p:cNvSpPr>
            <a:spLocks noChangeArrowheads="1"/>
          </p:cNvSpPr>
          <p:nvPr/>
        </p:nvSpPr>
        <p:spPr bwMode="auto">
          <a:xfrm>
            <a:off x="5257800" y="4381500"/>
            <a:ext cx="649288" cy="215900"/>
          </a:xfrm>
          <a:prstGeom prst="flowChartTerminator">
            <a:avLst/>
          </a:prstGeom>
          <a:gradFill rotWithShape="1">
            <a:gsLst>
              <a:gs pos="0">
                <a:srgbClr val="E0001B"/>
              </a:gs>
              <a:gs pos="20000">
                <a:srgbClr val="DB001E"/>
              </a:gs>
              <a:gs pos="100000">
                <a:srgbClr val="A70014"/>
              </a:gs>
            </a:gsLst>
            <a:lin ang="5400000"/>
          </a:gradFill>
          <a:ln w="9525">
            <a:solidFill>
              <a:srgbClr val="C6072C"/>
            </a:solidFill>
            <a:round/>
            <a:headEnd/>
            <a:tailEnd/>
          </a:ln>
          <a:effectLst>
            <a:outerShdw dist="23000" dir="5400000" rotWithShape="0">
              <a:srgbClr val="808080">
                <a:alpha val="34998"/>
              </a:srgbClr>
            </a:outerShdw>
          </a:effectLst>
        </p:spPr>
        <p:txBody>
          <a:bodyPr anchor="ctr"/>
          <a:lstStyle/>
          <a:p>
            <a:pPr algn="ctr">
              <a:defRPr/>
            </a:pPr>
            <a:r>
              <a:rPr lang="nl-BE" sz="800" b="0">
                <a:solidFill>
                  <a:srgbClr val="FFFFFF"/>
                </a:solidFill>
                <a:latin typeface="Arial" charset="0"/>
              </a:rPr>
              <a:t>END</a:t>
            </a:r>
            <a:endParaRPr lang="en-US" sz="800" b="0">
              <a:solidFill>
                <a:srgbClr val="FFFFFF"/>
              </a:solidFill>
              <a:latin typeface="Arial" charset="0"/>
            </a:endParaRPr>
          </a:p>
        </p:txBody>
      </p:sp>
      <p:sp>
        <p:nvSpPr>
          <p:cNvPr id="60482" name="Text Box 25"/>
          <p:cNvSpPr txBox="1">
            <a:spLocks noChangeArrowheads="1"/>
          </p:cNvSpPr>
          <p:nvPr/>
        </p:nvSpPr>
        <p:spPr bwMode="auto">
          <a:xfrm>
            <a:off x="5919788" y="2936875"/>
            <a:ext cx="800100" cy="369888"/>
          </a:xfrm>
          <a:prstGeom prst="rect">
            <a:avLst/>
          </a:prstGeom>
          <a:noFill/>
          <a:ln w="9525">
            <a:noFill/>
            <a:miter lim="800000"/>
            <a:headEnd/>
            <a:tailEnd/>
          </a:ln>
        </p:spPr>
        <p:txBody>
          <a:bodyPr wrap="none">
            <a:spAutoFit/>
          </a:bodyPr>
          <a:lstStyle/>
          <a:p>
            <a:pPr algn="ctr">
              <a:lnSpc>
                <a:spcPct val="65000"/>
              </a:lnSpc>
            </a:pPr>
            <a:r>
              <a:rPr lang="en-US" sz="900">
                <a:solidFill>
                  <a:srgbClr val="3E0072"/>
                </a:solidFill>
                <a:latin typeface="Arial" charset="0"/>
              </a:rPr>
              <a:t>eu</a:t>
            </a:r>
            <a:r>
              <a:rPr lang="en-US" sz="900">
                <a:solidFill>
                  <a:srgbClr val="800000"/>
                </a:solidFill>
                <a:latin typeface="Arial" charset="0"/>
              </a:rPr>
              <a:t>HR</a:t>
            </a:r>
            <a:r>
              <a:rPr lang="en-US" sz="900">
                <a:solidFill>
                  <a:srgbClr val="3E0072"/>
                </a:solidFill>
                <a:latin typeface="Arial" charset="0"/>
              </a:rPr>
              <a:t>eka</a:t>
            </a:r>
          </a:p>
          <a:p>
            <a:pPr algn="ctr">
              <a:lnSpc>
                <a:spcPct val="65000"/>
              </a:lnSpc>
            </a:pPr>
            <a:r>
              <a:rPr lang="en-US" sz="900">
                <a:solidFill>
                  <a:srgbClr val="3E0072"/>
                </a:solidFill>
                <a:latin typeface="Arial" charset="0"/>
              </a:rPr>
              <a:t>Inclusion </a:t>
            </a:r>
          </a:p>
          <a:p>
            <a:pPr algn="ctr">
              <a:lnSpc>
                <a:spcPct val="65000"/>
              </a:lnSpc>
            </a:pPr>
            <a:r>
              <a:rPr lang="en-US" sz="900">
                <a:solidFill>
                  <a:srgbClr val="3E0072"/>
                </a:solidFill>
                <a:latin typeface="Arial" charset="0"/>
              </a:rPr>
              <a:t>Framework</a:t>
            </a:r>
          </a:p>
        </p:txBody>
      </p:sp>
      <p:sp>
        <p:nvSpPr>
          <p:cNvPr id="60483" name="Text Box 25"/>
          <p:cNvSpPr txBox="1">
            <a:spLocks noChangeArrowheads="1"/>
          </p:cNvSpPr>
          <p:nvPr/>
        </p:nvSpPr>
        <p:spPr bwMode="auto">
          <a:xfrm>
            <a:off x="5970588" y="1146175"/>
            <a:ext cx="703262" cy="280988"/>
          </a:xfrm>
          <a:prstGeom prst="rect">
            <a:avLst/>
          </a:prstGeom>
          <a:noFill/>
          <a:ln w="9525">
            <a:noFill/>
            <a:miter lim="800000"/>
            <a:headEnd/>
            <a:tailEnd/>
          </a:ln>
        </p:spPr>
        <p:txBody>
          <a:bodyPr wrap="none">
            <a:spAutoFit/>
          </a:bodyPr>
          <a:lstStyle/>
          <a:p>
            <a:pPr algn="ctr">
              <a:lnSpc>
                <a:spcPct val="65000"/>
              </a:lnSpc>
            </a:pPr>
            <a:r>
              <a:rPr lang="en-US" sz="900">
                <a:solidFill>
                  <a:srgbClr val="3E0072"/>
                </a:solidFill>
                <a:latin typeface="Arial" charset="0"/>
              </a:rPr>
              <a:t>eu</a:t>
            </a:r>
            <a:r>
              <a:rPr lang="en-US" sz="900">
                <a:solidFill>
                  <a:srgbClr val="9E0101"/>
                </a:solidFill>
                <a:latin typeface="Arial" charset="0"/>
              </a:rPr>
              <a:t>HR</a:t>
            </a:r>
            <a:r>
              <a:rPr lang="en-US" sz="900">
                <a:solidFill>
                  <a:srgbClr val="3E0072"/>
                </a:solidFill>
                <a:latin typeface="Arial" charset="0"/>
              </a:rPr>
              <a:t>eka</a:t>
            </a:r>
          </a:p>
          <a:p>
            <a:pPr algn="ctr">
              <a:lnSpc>
                <a:spcPct val="65000"/>
              </a:lnSpc>
            </a:pPr>
            <a:r>
              <a:rPr lang="en-US" sz="900">
                <a:solidFill>
                  <a:srgbClr val="3E0072"/>
                </a:solidFill>
                <a:latin typeface="Arial" charset="0"/>
              </a:rPr>
              <a:t>Back-end</a:t>
            </a:r>
          </a:p>
        </p:txBody>
      </p:sp>
      <p:sp>
        <p:nvSpPr>
          <p:cNvPr id="61" name="AutoShape 42"/>
          <p:cNvSpPr>
            <a:spLocks noChangeArrowheads="1"/>
          </p:cNvSpPr>
          <p:nvPr/>
        </p:nvSpPr>
        <p:spPr bwMode="auto">
          <a:xfrm>
            <a:off x="4419600" y="4311650"/>
            <a:ext cx="647700" cy="360363"/>
          </a:xfrm>
          <a:prstGeom prst="flowChartProcess">
            <a:avLst/>
          </a:prstGeom>
          <a:gradFill rotWithShape="1">
            <a:gsLst>
              <a:gs pos="0">
                <a:srgbClr val="E0001B"/>
              </a:gs>
              <a:gs pos="20000">
                <a:srgbClr val="DB001E"/>
              </a:gs>
              <a:gs pos="100000">
                <a:srgbClr val="A70014"/>
              </a:gs>
            </a:gsLst>
            <a:lin ang="5400000"/>
          </a:gradFill>
          <a:ln w="9525">
            <a:solidFill>
              <a:srgbClr val="C6072C"/>
            </a:solidFill>
            <a:round/>
            <a:headEnd/>
            <a:tailEnd/>
          </a:ln>
          <a:effectLst>
            <a:outerShdw dist="23000" dir="5400000" rotWithShape="0">
              <a:srgbClr val="808080">
                <a:alpha val="34998"/>
              </a:srgbClr>
            </a:outerShdw>
          </a:effectLst>
        </p:spPr>
        <p:txBody>
          <a:bodyPr anchor="ctr"/>
          <a:lstStyle/>
          <a:p>
            <a:pPr algn="ctr">
              <a:defRPr/>
            </a:pPr>
            <a:r>
              <a:rPr lang="nl-BE" sz="800" b="0">
                <a:solidFill>
                  <a:srgbClr val="FFFFFF"/>
                </a:solidFill>
                <a:latin typeface="Arial" charset="0"/>
              </a:rPr>
              <a:t>Post</a:t>
            </a:r>
            <a:endParaRPr lang="en-US" sz="800" b="0">
              <a:solidFill>
                <a:srgbClr val="FFFFFF"/>
              </a:solidFill>
              <a:latin typeface="Arial" charset="0"/>
            </a:endParaRPr>
          </a:p>
        </p:txBody>
      </p:sp>
      <p:sp>
        <p:nvSpPr>
          <p:cNvPr id="77" name="AutoShape 27"/>
          <p:cNvSpPr>
            <a:spLocks noChangeArrowheads="1"/>
          </p:cNvSpPr>
          <p:nvPr/>
        </p:nvSpPr>
        <p:spPr bwMode="auto">
          <a:xfrm rot="16200000" flipH="1">
            <a:off x="2821516" y="2796116"/>
            <a:ext cx="808568" cy="228600"/>
          </a:xfrm>
          <a:prstGeom prst="leftArrow">
            <a:avLst>
              <a:gd name="adj1" fmla="val 60000"/>
              <a:gd name="adj2" fmla="val 45331"/>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nl-BE">
              <a:solidFill>
                <a:srgbClr val="FFFFFF"/>
              </a:solidFill>
              <a:ea typeface="ＭＳ Ｐゴシック" pitchFamily="-65" charset="-128"/>
            </a:endParaRPr>
          </a:p>
        </p:txBody>
      </p:sp>
      <p:sp>
        <p:nvSpPr>
          <p:cNvPr id="60488" name="Text Box 36"/>
          <p:cNvSpPr txBox="1">
            <a:spLocks noChangeArrowheads="1"/>
          </p:cNvSpPr>
          <p:nvPr/>
        </p:nvSpPr>
        <p:spPr bwMode="auto">
          <a:xfrm>
            <a:off x="3582988" y="5397500"/>
            <a:ext cx="557212" cy="179388"/>
          </a:xfrm>
          <a:prstGeom prst="rect">
            <a:avLst/>
          </a:prstGeom>
          <a:noFill/>
          <a:ln w="9525">
            <a:noFill/>
            <a:miter lim="800000"/>
            <a:headEnd/>
            <a:tailEnd/>
          </a:ln>
        </p:spPr>
        <p:txBody>
          <a:bodyPr wrap="none">
            <a:spAutoFit/>
          </a:bodyPr>
          <a:lstStyle/>
          <a:p>
            <a:pPr algn="r">
              <a:lnSpc>
                <a:spcPct val="65000"/>
              </a:lnSpc>
            </a:pPr>
            <a:r>
              <a:rPr lang="nl-BE" sz="800" b="0">
                <a:solidFill>
                  <a:srgbClr val="F2F2F2"/>
                </a:solidFill>
                <a:latin typeface="Calibri" charset="0"/>
              </a:rPr>
              <a:t>Mapping</a:t>
            </a:r>
            <a:endParaRPr lang="en-US" sz="800" b="0">
              <a:solidFill>
                <a:srgbClr val="F2F2F2"/>
              </a:solidFill>
              <a:latin typeface="Calibri" charset="0"/>
            </a:endParaRPr>
          </a:p>
        </p:txBody>
      </p:sp>
      <p:sp>
        <p:nvSpPr>
          <p:cNvPr id="60489" name="Text Box 34"/>
          <p:cNvSpPr txBox="1">
            <a:spLocks noChangeArrowheads="1"/>
          </p:cNvSpPr>
          <p:nvPr/>
        </p:nvSpPr>
        <p:spPr bwMode="auto">
          <a:xfrm>
            <a:off x="2389188" y="5549900"/>
            <a:ext cx="595312" cy="190500"/>
          </a:xfrm>
          <a:prstGeom prst="rect">
            <a:avLst/>
          </a:prstGeom>
          <a:noFill/>
          <a:ln w="9525">
            <a:noFill/>
            <a:miter lim="800000"/>
            <a:headEnd/>
            <a:tailEnd/>
          </a:ln>
        </p:spPr>
        <p:txBody>
          <a:bodyPr wrap="none">
            <a:spAutoFit/>
          </a:bodyPr>
          <a:lstStyle/>
          <a:p>
            <a:pPr algn="r">
              <a:lnSpc>
                <a:spcPct val="65000"/>
              </a:lnSpc>
            </a:pPr>
            <a:r>
              <a:rPr lang="nl-BE" sz="900">
                <a:solidFill>
                  <a:srgbClr val="F2F2F2"/>
                </a:solidFill>
                <a:latin typeface="Calibri" charset="0"/>
              </a:rPr>
              <a:t>Adapter</a:t>
            </a:r>
            <a:endParaRPr lang="en-US" sz="900">
              <a:solidFill>
                <a:srgbClr val="F2F2F2"/>
              </a:solidFill>
              <a:latin typeface="Calibri" charset="0"/>
            </a:endParaRPr>
          </a:p>
        </p:txBody>
      </p:sp>
      <p:sp>
        <p:nvSpPr>
          <p:cNvPr id="42" name="AutoShape 46"/>
          <p:cNvSpPr>
            <a:spLocks noChangeArrowheads="1"/>
          </p:cNvSpPr>
          <p:nvPr/>
        </p:nvSpPr>
        <p:spPr bwMode="auto">
          <a:xfrm>
            <a:off x="2405063" y="1778000"/>
            <a:ext cx="579437" cy="320675"/>
          </a:xfrm>
          <a:prstGeom prst="flowChartPredefinedProcess">
            <a:avLst/>
          </a:prstGeom>
          <a:gradFill rotWithShape="1">
            <a:gsLst>
              <a:gs pos="0">
                <a:srgbClr val="4E1F8C">
                  <a:alpha val="65999"/>
                </a:srgbClr>
              </a:gs>
              <a:gs pos="100000">
                <a:srgbClr val="2E1252">
                  <a:alpha val="65999"/>
                </a:srgbClr>
              </a:gs>
            </a:gsLst>
            <a:lin ang="5400000"/>
          </a:gradFill>
          <a:ln w="9525">
            <a:solidFill>
              <a:srgbClr val="421B71"/>
            </a:solidFill>
            <a:miter lim="800000"/>
            <a:headEnd/>
            <a:tailEnd/>
          </a:ln>
          <a:effectLst>
            <a:outerShdw dist="23000" dir="5400000" rotWithShape="0">
              <a:srgbClr val="808080">
                <a:alpha val="34998"/>
              </a:srgbClr>
            </a:outerShdw>
          </a:effectLst>
        </p:spPr>
        <p:txBody>
          <a:bodyPr/>
          <a:lstStyle/>
          <a:p>
            <a:pPr algn="ctr">
              <a:defRPr/>
            </a:pPr>
            <a:r>
              <a:rPr lang="nl-BE" sz="600" b="0">
                <a:solidFill>
                  <a:srgbClr val="FFFFFF"/>
                </a:solidFill>
                <a:latin typeface="Arial" charset="0"/>
              </a:rPr>
              <a:t>User exit</a:t>
            </a:r>
            <a:endParaRPr lang="en-US" sz="600" b="0">
              <a:solidFill>
                <a:srgbClr val="FFFFFF"/>
              </a:solidFill>
              <a:latin typeface="Arial" charset="0"/>
            </a:endParaRPr>
          </a:p>
        </p:txBody>
      </p:sp>
      <p:sp>
        <p:nvSpPr>
          <p:cNvPr id="156692" name="AutoShape 20"/>
          <p:cNvSpPr>
            <a:spLocks noChangeArrowheads="1"/>
          </p:cNvSpPr>
          <p:nvPr/>
        </p:nvSpPr>
        <p:spPr bwMode="auto">
          <a:xfrm>
            <a:off x="1287463" y="1282700"/>
            <a:ext cx="592137" cy="309563"/>
          </a:xfrm>
          <a:prstGeom prst="flowChartPredefinedProcess">
            <a:avLst/>
          </a:prstGeom>
          <a:gradFill rotWithShape="1">
            <a:gsLst>
              <a:gs pos="0">
                <a:srgbClr val="4E1F8C">
                  <a:alpha val="65999"/>
                </a:srgbClr>
              </a:gs>
              <a:gs pos="100000">
                <a:srgbClr val="2E1252">
                  <a:alpha val="65999"/>
                </a:srgbClr>
              </a:gs>
            </a:gsLst>
            <a:lin ang="5400000"/>
          </a:gradFill>
          <a:ln w="9525">
            <a:solidFill>
              <a:srgbClr val="421B71"/>
            </a:solidFill>
            <a:miter lim="800000"/>
            <a:headEnd/>
            <a:tailEnd/>
          </a:ln>
          <a:effectLst>
            <a:outerShdw dist="23000" dir="5400000" rotWithShape="0">
              <a:srgbClr val="808080">
                <a:alpha val="34998"/>
              </a:srgbClr>
            </a:outerShdw>
          </a:effectLst>
        </p:spPr>
        <p:txBody>
          <a:bodyPr/>
          <a:lstStyle/>
          <a:p>
            <a:pPr algn="ctr">
              <a:defRPr/>
            </a:pPr>
            <a:r>
              <a:rPr lang="nl-BE" sz="600" b="0">
                <a:solidFill>
                  <a:srgbClr val="FFFFFF"/>
                </a:solidFill>
                <a:latin typeface="Arial" charset="0"/>
              </a:rPr>
              <a:t>RBDM-</a:t>
            </a:r>
          </a:p>
          <a:p>
            <a:pPr algn="ctr">
              <a:defRPr/>
            </a:pPr>
            <a:r>
              <a:rPr lang="nl-BE" sz="600" b="0">
                <a:solidFill>
                  <a:srgbClr val="FFFFFF"/>
                </a:solidFill>
                <a:latin typeface="Arial" charset="0"/>
              </a:rPr>
              <a:t>IDOC</a:t>
            </a:r>
            <a:endParaRPr lang="en-US" sz="600" b="0">
              <a:solidFill>
                <a:srgbClr val="FFFFFF"/>
              </a:solidFill>
              <a:latin typeface="Arial" charset="0"/>
            </a:endParaRPr>
          </a:p>
        </p:txBody>
      </p:sp>
      <p:sp>
        <p:nvSpPr>
          <p:cNvPr id="59" name="AutoShape 40"/>
          <p:cNvSpPr>
            <a:spLocks noChangeArrowheads="1"/>
          </p:cNvSpPr>
          <p:nvPr/>
        </p:nvSpPr>
        <p:spPr bwMode="auto">
          <a:xfrm>
            <a:off x="3627438" y="4240213"/>
            <a:ext cx="647700" cy="433387"/>
          </a:xfrm>
          <a:prstGeom prst="flowChartManualInput">
            <a:avLst/>
          </a:prstGeom>
          <a:gradFill rotWithShape="1">
            <a:gsLst>
              <a:gs pos="0">
                <a:srgbClr val="E0001B"/>
              </a:gs>
              <a:gs pos="20000">
                <a:srgbClr val="DB001E"/>
              </a:gs>
              <a:gs pos="100000">
                <a:srgbClr val="A70014"/>
              </a:gs>
            </a:gsLst>
            <a:lin ang="5400000"/>
          </a:gradFill>
          <a:ln w="9525">
            <a:solidFill>
              <a:srgbClr val="C6072C"/>
            </a:solidFill>
            <a:round/>
            <a:headEnd/>
            <a:tailEnd/>
          </a:ln>
          <a:effectLst>
            <a:outerShdw dist="23000" dir="5400000" rotWithShape="0">
              <a:srgbClr val="808080">
                <a:alpha val="34998"/>
              </a:srgbClr>
            </a:outerShdw>
          </a:effectLst>
        </p:spPr>
        <p:txBody>
          <a:bodyPr anchor="ctr"/>
          <a:lstStyle/>
          <a:p>
            <a:pPr algn="ctr">
              <a:defRPr/>
            </a:pPr>
            <a:r>
              <a:rPr lang="nl-BE" sz="800" b="0">
                <a:solidFill>
                  <a:srgbClr val="FFFFFF"/>
                </a:solidFill>
                <a:latin typeface="Arial" charset="0"/>
              </a:rPr>
              <a:t>Verify and</a:t>
            </a:r>
          </a:p>
          <a:p>
            <a:pPr algn="ctr">
              <a:defRPr/>
            </a:pPr>
            <a:r>
              <a:rPr lang="nl-BE" sz="800" b="0">
                <a:solidFill>
                  <a:srgbClr val="FFFFFF"/>
                </a:solidFill>
                <a:latin typeface="Arial" charset="0"/>
              </a:rPr>
              <a:t>Approve</a:t>
            </a:r>
            <a:endParaRPr lang="en-US" sz="800" b="0">
              <a:solidFill>
                <a:srgbClr val="FFFFFF"/>
              </a:solidFill>
              <a:latin typeface="Arial" charset="0"/>
            </a:endParaRPr>
          </a:p>
        </p:txBody>
      </p:sp>
      <p:sp>
        <p:nvSpPr>
          <p:cNvPr id="88" name="Left-Right Arrow 87"/>
          <p:cNvSpPr/>
          <p:nvPr/>
        </p:nvSpPr>
        <p:spPr bwMode="auto">
          <a:xfrm rot="16200000">
            <a:off x="3257550" y="3244850"/>
            <a:ext cx="1752600" cy="266700"/>
          </a:xfrm>
          <a:prstGeom prst="leftRightArrow">
            <a:avLst>
              <a:gd name="adj1" fmla="val 50000"/>
              <a:gd name="adj2" fmla="val 43651"/>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nl-BE">
              <a:solidFill>
                <a:srgbClr val="FFFFFF"/>
              </a:solidFill>
              <a:ea typeface="ＭＳ Ｐゴシック" pitchFamily="-65" charset="-128"/>
            </a:endParaRPr>
          </a:p>
        </p:txBody>
      </p:sp>
      <p:sp>
        <p:nvSpPr>
          <p:cNvPr id="58" name="AutoShape 39"/>
          <p:cNvSpPr>
            <a:spLocks noChangeArrowheads="1"/>
          </p:cNvSpPr>
          <p:nvPr/>
        </p:nvSpPr>
        <p:spPr bwMode="auto">
          <a:xfrm>
            <a:off x="2886075" y="3295650"/>
            <a:ext cx="647700" cy="360363"/>
          </a:xfrm>
          <a:prstGeom prst="flowChartProcess">
            <a:avLst/>
          </a:prstGeom>
          <a:gradFill rotWithShape="1">
            <a:gsLst>
              <a:gs pos="0">
                <a:srgbClr val="E0001B"/>
              </a:gs>
              <a:gs pos="20000">
                <a:srgbClr val="DB001E"/>
              </a:gs>
              <a:gs pos="100000">
                <a:srgbClr val="A70014"/>
              </a:gs>
            </a:gsLst>
            <a:lin ang="5400000"/>
          </a:gradFill>
          <a:ln w="9525">
            <a:solidFill>
              <a:srgbClr val="C6072C"/>
            </a:solidFill>
            <a:round/>
            <a:headEnd/>
            <a:tailEnd/>
          </a:ln>
          <a:effectLst>
            <a:outerShdw dist="23000" dir="5400000" rotWithShape="0">
              <a:srgbClr val="808080">
                <a:alpha val="34998"/>
              </a:srgbClr>
            </a:outerShdw>
          </a:effectLst>
        </p:spPr>
        <p:txBody>
          <a:bodyPr anchor="ctr"/>
          <a:lstStyle/>
          <a:p>
            <a:pPr algn="ctr">
              <a:defRPr/>
            </a:pPr>
            <a:r>
              <a:rPr lang="nl-BE" sz="800" b="0">
                <a:solidFill>
                  <a:srgbClr val="FFFFFF"/>
                </a:solidFill>
                <a:latin typeface="Arial" charset="0"/>
              </a:rPr>
              <a:t>Close</a:t>
            </a:r>
          </a:p>
          <a:p>
            <a:pPr algn="ctr">
              <a:defRPr/>
            </a:pPr>
            <a:r>
              <a:rPr lang="nl-BE" sz="800" b="0">
                <a:solidFill>
                  <a:srgbClr val="FFFFFF"/>
                </a:solidFill>
                <a:latin typeface="Arial" charset="0"/>
              </a:rPr>
              <a:t>position</a:t>
            </a:r>
            <a:endParaRPr lang="en-US" sz="800" b="0">
              <a:solidFill>
                <a:srgbClr val="FFFFFF"/>
              </a:solidFill>
              <a:latin typeface="Arial" charset="0"/>
            </a:endParaRPr>
          </a:p>
        </p:txBody>
      </p:sp>
      <p:sp>
        <p:nvSpPr>
          <p:cNvPr id="156694" name="AutoShape 22"/>
          <p:cNvSpPr>
            <a:spLocks noChangeArrowheads="1"/>
          </p:cNvSpPr>
          <p:nvPr/>
        </p:nvSpPr>
        <p:spPr bwMode="auto">
          <a:xfrm>
            <a:off x="1327150" y="2387600"/>
            <a:ext cx="590550" cy="258763"/>
          </a:xfrm>
          <a:prstGeom prst="flowChartPunchedCard">
            <a:avLst/>
          </a:prstGeom>
          <a:gradFill rotWithShape="1">
            <a:gsLst>
              <a:gs pos="0">
                <a:srgbClr val="4E1F8C">
                  <a:alpha val="65999"/>
                </a:srgbClr>
              </a:gs>
              <a:gs pos="100000">
                <a:srgbClr val="2E1252">
                  <a:alpha val="65999"/>
                </a:srgbClr>
              </a:gs>
            </a:gsLst>
            <a:lin ang="5400000"/>
          </a:gradFill>
          <a:ln w="9525">
            <a:solidFill>
              <a:srgbClr val="421B71"/>
            </a:solidFill>
            <a:miter lim="800000"/>
            <a:headEnd/>
            <a:tailEnd/>
          </a:ln>
          <a:effectLst>
            <a:outerShdw dist="23000" dir="5400000" rotWithShape="0">
              <a:srgbClr val="808080">
                <a:alpha val="34998"/>
              </a:srgbClr>
            </a:outerShdw>
          </a:effectLst>
        </p:spPr>
        <p:txBody>
          <a:bodyPr/>
          <a:lstStyle/>
          <a:p>
            <a:pPr algn="ctr">
              <a:defRPr/>
            </a:pPr>
            <a:r>
              <a:rPr lang="nl-BE" sz="600" b="0">
                <a:solidFill>
                  <a:srgbClr val="FFFFFF"/>
                </a:solidFill>
                <a:latin typeface="Arial" charset="0"/>
              </a:rPr>
              <a:t>IDOC</a:t>
            </a:r>
            <a:endParaRPr lang="en-US" sz="600" b="0">
              <a:solidFill>
                <a:srgbClr val="FFFFFF"/>
              </a:solidFill>
              <a:latin typeface="Arial" charset="0"/>
            </a:endParaRPr>
          </a:p>
        </p:txBody>
      </p:sp>
      <p:pic>
        <p:nvPicPr>
          <p:cNvPr id="60498" name="Picture 62"/>
          <p:cNvPicPr>
            <a:picLocks noChangeAspect="1"/>
          </p:cNvPicPr>
          <p:nvPr/>
        </p:nvPicPr>
        <p:blipFill>
          <a:blip r:embed="rId3" cstate="print">
            <a:clrChange>
              <a:clrFrom>
                <a:srgbClr val="FEFEFE"/>
              </a:clrFrom>
              <a:clrTo>
                <a:srgbClr val="FEFEFE">
                  <a:alpha val="0"/>
                </a:srgbClr>
              </a:clrTo>
            </a:clrChange>
          </a:blip>
          <a:srcRect/>
          <a:stretch>
            <a:fillRect/>
          </a:stretch>
        </p:blipFill>
        <p:spPr bwMode="auto">
          <a:xfrm>
            <a:off x="7270750" y="1181100"/>
            <a:ext cx="1130300" cy="1092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ounded Rectangle 69"/>
          <p:cNvSpPr>
            <a:spLocks noChangeArrowheads="1"/>
          </p:cNvSpPr>
          <p:nvPr/>
        </p:nvSpPr>
        <p:spPr bwMode="auto">
          <a:xfrm>
            <a:off x="711200" y="800100"/>
            <a:ext cx="6540500" cy="5473700"/>
          </a:xfrm>
          <a:prstGeom prst="roundRect">
            <a:avLst>
              <a:gd name="adj" fmla="val 1884"/>
            </a:avLst>
          </a:prstGeom>
          <a:gradFill rotWithShape="1">
            <a:gsLst>
              <a:gs pos="0">
                <a:srgbClr val="FBF7FF"/>
              </a:gs>
              <a:gs pos="100000">
                <a:srgbClr val="E6D9F4"/>
              </a:gs>
            </a:gsLst>
            <a:lin ang="5400000" scaled="1"/>
          </a:gradFill>
          <a:ln w="9525">
            <a:solidFill>
              <a:srgbClr val="400054"/>
            </a:solidFill>
            <a:round/>
            <a:headEnd/>
            <a:tailEnd/>
          </a:ln>
          <a:effectLst>
            <a:outerShdw dist="20000" dir="5400000" rotWithShape="0">
              <a:srgbClr val="808080">
                <a:alpha val="37999"/>
              </a:srgbClr>
            </a:outerShdw>
          </a:effectLst>
        </p:spPr>
        <p:txBody>
          <a:bodyPr/>
          <a:lstStyle/>
          <a:p>
            <a:pPr>
              <a:lnSpc>
                <a:spcPct val="65000"/>
              </a:lnSpc>
              <a:defRPr/>
            </a:pPr>
            <a:r>
              <a:rPr lang="en-US" sz="1200">
                <a:solidFill>
                  <a:srgbClr val="4E0064"/>
                </a:solidFill>
                <a:latin typeface="Arial" charset="0"/>
                <a:ea typeface="ＭＳ Ｐゴシック" pitchFamily="-65" charset="-128"/>
              </a:rPr>
              <a:t>eu</a:t>
            </a:r>
            <a:r>
              <a:rPr lang="en-US" sz="1200">
                <a:solidFill>
                  <a:srgbClr val="9E0101"/>
                </a:solidFill>
                <a:latin typeface="Arial" charset="0"/>
                <a:ea typeface="ＭＳ Ｐゴシック" pitchFamily="-65" charset="-128"/>
              </a:rPr>
              <a:t>HR</a:t>
            </a:r>
            <a:r>
              <a:rPr lang="en-US" sz="1200">
                <a:solidFill>
                  <a:srgbClr val="4E0064"/>
                </a:solidFill>
                <a:latin typeface="Arial" charset="0"/>
                <a:ea typeface="ＭＳ Ｐゴシック" pitchFamily="-65" charset="-128"/>
              </a:rPr>
              <a:t>eka</a:t>
            </a:r>
          </a:p>
        </p:txBody>
      </p:sp>
      <p:sp>
        <p:nvSpPr>
          <p:cNvPr id="74" name="Rounded Rectangle 73"/>
          <p:cNvSpPr>
            <a:spLocks noChangeArrowheads="1"/>
          </p:cNvSpPr>
          <p:nvPr/>
        </p:nvSpPr>
        <p:spPr bwMode="auto">
          <a:xfrm>
            <a:off x="876300" y="2908300"/>
            <a:ext cx="5816600" cy="3175000"/>
          </a:xfrm>
          <a:prstGeom prst="roundRect">
            <a:avLst>
              <a:gd name="adj" fmla="val 1884"/>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a:lstStyle/>
          <a:p>
            <a:pPr>
              <a:defRPr/>
            </a:pPr>
            <a:endParaRPr lang="nl-BE" sz="1200">
              <a:solidFill>
                <a:srgbClr val="4E0064"/>
              </a:solidFill>
              <a:latin typeface="Arial" charset="0"/>
              <a:ea typeface="ＭＳ Ｐゴシック" pitchFamily="-65" charset="-128"/>
            </a:endParaRPr>
          </a:p>
        </p:txBody>
      </p:sp>
      <p:sp>
        <p:nvSpPr>
          <p:cNvPr id="79" name="Rounded Rectangle 78"/>
          <p:cNvSpPr>
            <a:spLocks noChangeArrowheads="1"/>
          </p:cNvSpPr>
          <p:nvPr/>
        </p:nvSpPr>
        <p:spPr bwMode="auto">
          <a:xfrm>
            <a:off x="990600" y="4927600"/>
            <a:ext cx="4940300" cy="1028700"/>
          </a:xfrm>
          <a:prstGeom prst="roundRect">
            <a:avLst>
              <a:gd name="adj" fmla="val 4083"/>
            </a:avLst>
          </a:prstGeom>
          <a:gradFill rotWithShape="1">
            <a:gsLst>
              <a:gs pos="0">
                <a:srgbClr val="4E1F8C">
                  <a:alpha val="65999"/>
                </a:srgbClr>
              </a:gs>
              <a:gs pos="100000">
                <a:srgbClr val="2E1252">
                  <a:alpha val="65999"/>
                </a:srgbClr>
              </a:gs>
            </a:gsLst>
            <a:lin ang="5400000"/>
          </a:gradFill>
          <a:ln w="9525">
            <a:solidFill>
              <a:srgbClr val="421B71"/>
            </a:solidFill>
            <a:round/>
            <a:headEnd/>
            <a:tailEnd/>
          </a:ln>
          <a:effectLst>
            <a:outerShdw dist="23000" dir="5400000" rotWithShape="0">
              <a:srgbClr val="808080">
                <a:alpha val="34998"/>
              </a:srgbClr>
            </a:outerShdw>
          </a:effectLst>
        </p:spPr>
        <p:txBody>
          <a:bodyPr/>
          <a:lstStyle/>
          <a:p>
            <a:pPr algn="r">
              <a:defRPr/>
            </a:pPr>
            <a:r>
              <a:rPr lang="en-US" sz="1000" b="0">
                <a:solidFill>
                  <a:srgbClr val="FFFFFF"/>
                </a:solidFill>
                <a:latin typeface="Arial" charset="0"/>
                <a:ea typeface="ＭＳ Ｐゴシック" pitchFamily="-65" charset="-128"/>
              </a:rPr>
              <a:t>PI</a:t>
            </a:r>
          </a:p>
        </p:txBody>
      </p:sp>
      <p:sp>
        <p:nvSpPr>
          <p:cNvPr id="73" name="Rounded Rectangle 72"/>
          <p:cNvSpPr>
            <a:spLocks noChangeArrowheads="1"/>
          </p:cNvSpPr>
          <p:nvPr/>
        </p:nvSpPr>
        <p:spPr bwMode="auto">
          <a:xfrm>
            <a:off x="863600" y="1117600"/>
            <a:ext cx="5816600" cy="1701800"/>
          </a:xfrm>
          <a:prstGeom prst="roundRect">
            <a:avLst>
              <a:gd name="adj" fmla="val 1884"/>
            </a:avLst>
          </a:prstGeom>
          <a:gradFill rotWithShape="1">
            <a:gsLst>
              <a:gs pos="0">
                <a:srgbClr val="EFEBF1"/>
              </a:gs>
              <a:gs pos="64999">
                <a:srgbClr val="D4CBD9"/>
              </a:gs>
              <a:gs pos="100000">
                <a:srgbClr val="C1B4CA"/>
              </a:gs>
            </a:gsLst>
            <a:lin ang="5400000" scaled="1"/>
          </a:gradFill>
          <a:ln w="9525">
            <a:solidFill>
              <a:srgbClr val="400054"/>
            </a:solidFill>
            <a:round/>
            <a:headEnd/>
            <a:tailEnd/>
          </a:ln>
          <a:effectLst>
            <a:outerShdw dist="20000" dir="5400000" rotWithShape="0">
              <a:srgbClr val="808080">
                <a:alpha val="37999"/>
              </a:srgbClr>
            </a:outerShdw>
          </a:effectLst>
        </p:spPr>
        <p:txBody>
          <a:bodyPr/>
          <a:lstStyle/>
          <a:p>
            <a:pPr>
              <a:defRPr/>
            </a:pPr>
            <a:endParaRPr lang="nl-BE" sz="1200">
              <a:solidFill>
                <a:srgbClr val="4E0064"/>
              </a:solidFill>
              <a:latin typeface="Arial" charset="0"/>
              <a:ea typeface="ＭＳ Ｐゴシック" pitchFamily="-65" charset="-128"/>
            </a:endParaRPr>
          </a:p>
        </p:txBody>
      </p:sp>
      <p:sp>
        <p:nvSpPr>
          <p:cNvPr id="156674" name="Rectangle 2"/>
          <p:cNvSpPr>
            <a:spLocks noGrp="1" noChangeArrowheads="1"/>
          </p:cNvSpPr>
          <p:nvPr>
            <p:ph type="title"/>
          </p:nvPr>
        </p:nvSpPr>
        <p:spPr>
          <a:xfrm>
            <a:off x="184150" y="176213"/>
            <a:ext cx="5530850" cy="388937"/>
          </a:xfrm>
        </p:spPr>
        <p:txBody>
          <a:bodyPr wrap="square" lIns="91440" tIns="45720" rIns="91440" bIns="45720" numCol="1" anchor="t" anchorCtr="0" compatLnSpc="1">
            <a:prstTxWarp prst="textNoShape">
              <a:avLst/>
            </a:prstTxWarp>
          </a:bodyPr>
          <a:lstStyle/>
          <a:p>
            <a:pPr>
              <a:defRPr/>
            </a:pPr>
            <a:r>
              <a:rPr lang="nl-BE" smtClean="0">
                <a:ea typeface="ＭＳ Ｐゴシック" charset="-128"/>
              </a:rPr>
              <a:t>Inbound Synchronuous(BAPI) or A-Synchronuous(IDOC)</a:t>
            </a:r>
            <a:endParaRPr lang="en-US" smtClean="0">
              <a:ea typeface="ＭＳ Ｐゴシック" charset="-128"/>
            </a:endParaRPr>
          </a:p>
        </p:txBody>
      </p:sp>
      <p:sp>
        <p:nvSpPr>
          <p:cNvPr id="156689" name="AutoShape 17"/>
          <p:cNvSpPr>
            <a:spLocks noChangeArrowheads="1"/>
          </p:cNvSpPr>
          <p:nvPr/>
        </p:nvSpPr>
        <p:spPr bwMode="auto">
          <a:xfrm>
            <a:off x="4198938" y="1397000"/>
            <a:ext cx="842962" cy="762000"/>
          </a:xfrm>
          <a:prstGeom prst="flowChartMultidocument">
            <a:avLst/>
          </a:prstGeom>
          <a:gradFill rotWithShape="1">
            <a:gsLst>
              <a:gs pos="0">
                <a:srgbClr val="4E1F8C">
                  <a:alpha val="65999"/>
                </a:srgbClr>
              </a:gs>
              <a:gs pos="100000">
                <a:srgbClr val="2E1252">
                  <a:alpha val="65999"/>
                </a:srgbClr>
              </a:gs>
            </a:gsLst>
            <a:lin ang="5400000"/>
          </a:gradFill>
          <a:ln w="9525">
            <a:solidFill>
              <a:srgbClr val="421B71"/>
            </a:solidFill>
            <a:miter lim="800000"/>
            <a:headEnd/>
            <a:tailEnd/>
          </a:ln>
          <a:effectLst>
            <a:outerShdw dist="23000" dir="5400000" rotWithShape="0">
              <a:srgbClr val="808080">
                <a:alpha val="34998"/>
              </a:srgbClr>
            </a:outerShdw>
          </a:effectLst>
        </p:spPr>
        <p:txBody>
          <a:bodyPr/>
          <a:lstStyle/>
          <a:p>
            <a:pPr algn="r">
              <a:defRPr/>
            </a:pPr>
            <a:r>
              <a:rPr lang="nl-BE" sz="1000" b="0">
                <a:solidFill>
                  <a:srgbClr val="FFFFFF"/>
                </a:solidFill>
                <a:latin typeface="Arial" charset="0"/>
              </a:rPr>
              <a:t>Fieldsets</a:t>
            </a:r>
            <a:endParaRPr lang="en-US" sz="1000" b="0">
              <a:solidFill>
                <a:srgbClr val="FFFFFF"/>
              </a:solidFill>
              <a:latin typeface="Arial" charset="0"/>
            </a:endParaRPr>
          </a:p>
        </p:txBody>
      </p:sp>
      <p:sp>
        <p:nvSpPr>
          <p:cNvPr id="156701" name="AutoShape 29"/>
          <p:cNvSpPr>
            <a:spLocks noChangeArrowheads="1"/>
          </p:cNvSpPr>
          <p:nvPr/>
        </p:nvSpPr>
        <p:spPr bwMode="auto">
          <a:xfrm>
            <a:off x="5194300" y="1549401"/>
            <a:ext cx="2209800" cy="228600"/>
          </a:xfrm>
          <a:prstGeom prst="leftArrow">
            <a:avLst>
              <a:gd name="adj1" fmla="val 60000"/>
              <a:gd name="adj2" fmla="val 59124"/>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nl-BE">
              <a:solidFill>
                <a:srgbClr val="FFFFFF"/>
              </a:solidFill>
              <a:ea typeface="ＭＳ Ｐゴシック" pitchFamily="-65" charset="-128"/>
            </a:endParaRPr>
          </a:p>
        </p:txBody>
      </p:sp>
      <p:sp>
        <p:nvSpPr>
          <p:cNvPr id="61452" name="Text Box 33"/>
          <p:cNvSpPr txBox="1">
            <a:spLocks noChangeArrowheads="1"/>
          </p:cNvSpPr>
          <p:nvPr/>
        </p:nvSpPr>
        <p:spPr bwMode="auto">
          <a:xfrm>
            <a:off x="5003800" y="5029200"/>
            <a:ext cx="520700" cy="179388"/>
          </a:xfrm>
          <a:prstGeom prst="rect">
            <a:avLst/>
          </a:prstGeom>
          <a:noFill/>
          <a:ln w="9525">
            <a:noFill/>
            <a:miter lim="800000"/>
            <a:headEnd/>
            <a:tailEnd/>
          </a:ln>
        </p:spPr>
        <p:txBody>
          <a:bodyPr wrap="none">
            <a:spAutoFit/>
          </a:bodyPr>
          <a:lstStyle/>
          <a:p>
            <a:pPr algn="r">
              <a:lnSpc>
                <a:spcPct val="65000"/>
              </a:lnSpc>
            </a:pPr>
            <a:r>
              <a:rPr lang="nl-BE" sz="800" b="0">
                <a:solidFill>
                  <a:srgbClr val="F2F2F2"/>
                </a:solidFill>
                <a:latin typeface="Calibri" charset="0"/>
              </a:rPr>
              <a:t>Adapter</a:t>
            </a:r>
            <a:endParaRPr lang="en-US" sz="800" b="0">
              <a:solidFill>
                <a:srgbClr val="F2F2F2"/>
              </a:solidFill>
              <a:latin typeface="Calibri" charset="0"/>
            </a:endParaRPr>
          </a:p>
        </p:txBody>
      </p:sp>
      <p:sp>
        <p:nvSpPr>
          <p:cNvPr id="61453" name="Text Box 50"/>
          <p:cNvSpPr txBox="1">
            <a:spLocks noChangeArrowheads="1"/>
          </p:cNvSpPr>
          <p:nvPr/>
        </p:nvSpPr>
        <p:spPr bwMode="auto">
          <a:xfrm>
            <a:off x="3124200" y="6081713"/>
            <a:ext cx="952500" cy="180975"/>
          </a:xfrm>
          <a:prstGeom prst="rect">
            <a:avLst/>
          </a:prstGeom>
          <a:noFill/>
          <a:ln w="9525">
            <a:noFill/>
            <a:miter lim="800000"/>
            <a:headEnd/>
            <a:tailEnd/>
          </a:ln>
        </p:spPr>
        <p:txBody>
          <a:bodyPr wrap="none">
            <a:spAutoFit/>
          </a:bodyPr>
          <a:lstStyle/>
          <a:p>
            <a:pPr algn="r">
              <a:lnSpc>
                <a:spcPct val="65000"/>
              </a:lnSpc>
            </a:pPr>
            <a:r>
              <a:rPr lang="nl-BE" sz="900">
                <a:solidFill>
                  <a:srgbClr val="3E0072"/>
                </a:solidFill>
                <a:latin typeface="Calibri" charset="0"/>
              </a:rPr>
              <a:t>File/XML/IDOC</a:t>
            </a:r>
            <a:endParaRPr lang="en-US" sz="900">
              <a:solidFill>
                <a:srgbClr val="3E0072"/>
              </a:solidFill>
              <a:latin typeface="Calibri" charset="0"/>
            </a:endParaRPr>
          </a:p>
        </p:txBody>
      </p:sp>
      <p:sp>
        <p:nvSpPr>
          <p:cNvPr id="61454" name="Text Box 62"/>
          <p:cNvSpPr txBox="1">
            <a:spLocks noChangeArrowheads="1"/>
          </p:cNvSpPr>
          <p:nvPr/>
        </p:nvSpPr>
        <p:spPr bwMode="auto">
          <a:xfrm>
            <a:off x="2074863" y="6451600"/>
            <a:ext cx="2141537" cy="127000"/>
          </a:xfrm>
          <a:prstGeom prst="rect">
            <a:avLst/>
          </a:prstGeom>
          <a:noFill/>
          <a:ln w="9525">
            <a:noFill/>
            <a:miter lim="800000"/>
            <a:headEnd/>
            <a:tailEnd/>
          </a:ln>
        </p:spPr>
        <p:txBody>
          <a:bodyPr/>
          <a:lstStyle/>
          <a:p>
            <a:pPr algn="ctr" eaLnBrk="0" hangingPunct="0">
              <a:lnSpc>
                <a:spcPct val="60000"/>
              </a:lnSpc>
            </a:pPr>
            <a:r>
              <a:rPr lang="en-US" sz="1400" b="0">
                <a:solidFill>
                  <a:srgbClr val="C00202"/>
                </a:solidFill>
                <a:latin typeface="Arial" charset="0"/>
              </a:rPr>
              <a:t>3rd Party Providers</a:t>
            </a:r>
          </a:p>
        </p:txBody>
      </p:sp>
      <p:sp>
        <p:nvSpPr>
          <p:cNvPr id="43" name="AutoShape 28"/>
          <p:cNvSpPr>
            <a:spLocks noChangeArrowheads="1"/>
          </p:cNvSpPr>
          <p:nvPr/>
        </p:nvSpPr>
        <p:spPr bwMode="auto">
          <a:xfrm rot="10800000">
            <a:off x="3289300" y="1778000"/>
            <a:ext cx="914400" cy="228599"/>
          </a:xfrm>
          <a:prstGeom prst="leftArrow">
            <a:avLst>
              <a:gd name="adj1" fmla="val 60000"/>
              <a:gd name="adj2" fmla="val 59124"/>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nl-BE">
              <a:solidFill>
                <a:srgbClr val="FFFFFF"/>
              </a:solidFill>
              <a:ea typeface="ＭＳ Ｐゴシック" pitchFamily="-65" charset="-128"/>
            </a:endParaRPr>
          </a:p>
        </p:txBody>
      </p:sp>
      <p:sp>
        <p:nvSpPr>
          <p:cNvPr id="78" name="Rounded Rectangle 77"/>
          <p:cNvSpPr>
            <a:spLocks noChangeArrowheads="1"/>
          </p:cNvSpPr>
          <p:nvPr/>
        </p:nvSpPr>
        <p:spPr bwMode="auto">
          <a:xfrm>
            <a:off x="990600" y="3162300"/>
            <a:ext cx="4940300" cy="1651000"/>
          </a:xfrm>
          <a:prstGeom prst="roundRect">
            <a:avLst>
              <a:gd name="adj" fmla="val 4083"/>
            </a:avLst>
          </a:prstGeom>
          <a:gradFill rotWithShape="1">
            <a:gsLst>
              <a:gs pos="0">
                <a:srgbClr val="4E1F8C">
                  <a:alpha val="65999"/>
                </a:srgbClr>
              </a:gs>
              <a:gs pos="100000">
                <a:srgbClr val="2E1252">
                  <a:alpha val="65999"/>
                </a:srgbClr>
              </a:gs>
            </a:gsLst>
            <a:lin ang="5400000"/>
          </a:gradFill>
          <a:ln w="9525">
            <a:solidFill>
              <a:srgbClr val="421B71"/>
            </a:solidFill>
            <a:round/>
            <a:headEnd/>
            <a:tailEnd/>
          </a:ln>
          <a:effectLst>
            <a:outerShdw dist="23000" dir="5400000" rotWithShape="0">
              <a:srgbClr val="808080">
                <a:alpha val="34998"/>
              </a:srgbClr>
            </a:outerShdw>
          </a:effectLst>
        </p:spPr>
        <p:txBody>
          <a:bodyPr/>
          <a:lstStyle/>
          <a:p>
            <a:pPr algn="r">
              <a:defRPr/>
            </a:pPr>
            <a:r>
              <a:rPr lang="en-US" sz="1000" b="0">
                <a:solidFill>
                  <a:srgbClr val="FFFFFF"/>
                </a:solidFill>
                <a:latin typeface="Arial" charset="0"/>
                <a:ea typeface="ＭＳ Ｐゴシック" pitchFamily="-65" charset="-128"/>
              </a:rPr>
              <a:t>BPM</a:t>
            </a:r>
          </a:p>
        </p:txBody>
      </p:sp>
      <p:sp>
        <p:nvSpPr>
          <p:cNvPr id="55" name="AutoShape 31"/>
          <p:cNvSpPr>
            <a:spLocks noChangeArrowheads="1"/>
          </p:cNvSpPr>
          <p:nvPr/>
        </p:nvSpPr>
        <p:spPr bwMode="auto">
          <a:xfrm>
            <a:off x="1714500" y="3657600"/>
            <a:ext cx="649288" cy="215900"/>
          </a:xfrm>
          <a:prstGeom prst="flowChartTerminator">
            <a:avLst/>
          </a:prstGeom>
          <a:gradFill rotWithShape="1">
            <a:gsLst>
              <a:gs pos="0">
                <a:srgbClr val="E0001B"/>
              </a:gs>
              <a:gs pos="20000">
                <a:srgbClr val="DB001E"/>
              </a:gs>
              <a:gs pos="100000">
                <a:srgbClr val="A70014"/>
              </a:gs>
            </a:gsLst>
            <a:lin ang="5400000"/>
          </a:gradFill>
          <a:ln w="9525">
            <a:solidFill>
              <a:srgbClr val="C6072C"/>
            </a:solidFill>
            <a:round/>
            <a:headEnd/>
            <a:tailEnd/>
          </a:ln>
          <a:effectLst>
            <a:outerShdw dist="23000" dir="5400000" rotWithShape="0">
              <a:srgbClr val="808080">
                <a:alpha val="34998"/>
              </a:srgbClr>
            </a:outerShdw>
          </a:effectLst>
        </p:spPr>
        <p:txBody>
          <a:bodyPr anchor="ctr"/>
          <a:lstStyle/>
          <a:p>
            <a:pPr algn="ctr">
              <a:defRPr/>
            </a:pPr>
            <a:r>
              <a:rPr lang="nl-BE" sz="800" b="0">
                <a:solidFill>
                  <a:srgbClr val="FFFFFF"/>
                </a:solidFill>
                <a:latin typeface="Arial" charset="0"/>
              </a:rPr>
              <a:t>End</a:t>
            </a:r>
            <a:endParaRPr lang="en-US" sz="800" b="0">
              <a:solidFill>
                <a:srgbClr val="FFFFFF"/>
              </a:solidFill>
              <a:latin typeface="Arial" charset="0"/>
            </a:endParaRPr>
          </a:p>
        </p:txBody>
      </p:sp>
      <p:cxnSp>
        <p:nvCxnSpPr>
          <p:cNvPr id="65" name="AutoShape 46"/>
          <p:cNvCxnSpPr>
            <a:cxnSpLocks noChangeShapeType="1"/>
            <a:stCxn id="58" idx="3"/>
            <a:endCxn id="54" idx="0"/>
          </p:cNvCxnSpPr>
          <p:nvPr/>
        </p:nvCxnSpPr>
        <p:spPr bwMode="auto">
          <a:xfrm>
            <a:off x="3533775" y="3768725"/>
            <a:ext cx="1236663" cy="612775"/>
          </a:xfrm>
          <a:prstGeom prst="bentConnector2">
            <a:avLst/>
          </a:prstGeom>
          <a:noFill/>
          <a:ln w="12700" cmpd="sng">
            <a:solidFill>
              <a:schemeClr val="bg1">
                <a:lumMod val="95000"/>
              </a:schemeClr>
            </a:solidFill>
            <a:miter lim="800000"/>
            <a:headEnd type="triangle"/>
            <a:tailEnd type="none" w="med" len="med"/>
          </a:ln>
          <a:effectLst/>
        </p:spPr>
      </p:cxnSp>
      <p:sp>
        <p:nvSpPr>
          <p:cNvPr id="156713" name="AutoShape 41"/>
          <p:cNvSpPr>
            <a:spLocks noChangeArrowheads="1"/>
          </p:cNvSpPr>
          <p:nvPr/>
        </p:nvSpPr>
        <p:spPr bwMode="auto">
          <a:xfrm rot="10800000" flipH="1" flipV="1">
            <a:off x="3116972" y="5263273"/>
            <a:ext cx="346077" cy="282394"/>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nl-BE" sz="2400" b="0">
              <a:solidFill>
                <a:srgbClr val="FFFFFF"/>
              </a:solidFill>
              <a:ea typeface="ＭＳ Ｐゴシック" pitchFamily="-65" charset="-128"/>
            </a:endParaRPr>
          </a:p>
        </p:txBody>
      </p:sp>
      <p:sp>
        <p:nvSpPr>
          <p:cNvPr id="156711" name="AutoShape 39"/>
          <p:cNvSpPr>
            <a:spLocks noChangeArrowheads="1"/>
          </p:cNvSpPr>
          <p:nvPr/>
        </p:nvSpPr>
        <p:spPr bwMode="auto">
          <a:xfrm rot="16200000" flipH="1">
            <a:off x="2870200" y="6019800"/>
            <a:ext cx="508000" cy="228599"/>
          </a:xfrm>
          <a:prstGeom prst="leftArrow">
            <a:avLst>
              <a:gd name="adj1" fmla="val 56300"/>
              <a:gd name="adj2" fmla="val 50244"/>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nl-BE">
              <a:solidFill>
                <a:srgbClr val="FFFFFF"/>
              </a:solidFill>
              <a:ea typeface="ＭＳ Ｐゴシック" pitchFamily="-65" charset="-128"/>
            </a:endParaRPr>
          </a:p>
        </p:txBody>
      </p:sp>
      <p:sp>
        <p:nvSpPr>
          <p:cNvPr id="50" name="AutoShape 27"/>
          <p:cNvSpPr>
            <a:spLocks noChangeArrowheads="1"/>
          </p:cNvSpPr>
          <p:nvPr/>
        </p:nvSpPr>
        <p:spPr bwMode="auto">
          <a:xfrm rot="16200000" flipH="1">
            <a:off x="4553483" y="4761360"/>
            <a:ext cx="457200" cy="195924"/>
          </a:xfrm>
          <a:prstGeom prst="leftArrow">
            <a:avLst>
              <a:gd name="adj1" fmla="val 60000"/>
              <a:gd name="adj2" fmla="val 50271"/>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nl-BE" sz="2400" b="0">
              <a:solidFill>
                <a:srgbClr val="FFFFFF"/>
              </a:solidFill>
              <a:ea typeface="ＭＳ Ｐゴシック" pitchFamily="-65" charset="-128"/>
            </a:endParaRPr>
          </a:p>
        </p:txBody>
      </p:sp>
      <p:sp>
        <p:nvSpPr>
          <p:cNvPr id="54" name="AutoShape 28"/>
          <p:cNvSpPr>
            <a:spLocks noChangeArrowheads="1"/>
          </p:cNvSpPr>
          <p:nvPr/>
        </p:nvSpPr>
        <p:spPr bwMode="auto">
          <a:xfrm>
            <a:off x="4445000" y="4381500"/>
            <a:ext cx="649288" cy="215900"/>
          </a:xfrm>
          <a:prstGeom prst="flowChartTerminator">
            <a:avLst/>
          </a:prstGeom>
          <a:gradFill rotWithShape="1">
            <a:gsLst>
              <a:gs pos="0">
                <a:srgbClr val="E0001B"/>
              </a:gs>
              <a:gs pos="20000">
                <a:srgbClr val="DB001E"/>
              </a:gs>
              <a:gs pos="100000">
                <a:srgbClr val="A70014"/>
              </a:gs>
            </a:gsLst>
            <a:lin ang="5400000"/>
          </a:gradFill>
          <a:ln w="9525">
            <a:solidFill>
              <a:srgbClr val="C6072C"/>
            </a:solidFill>
            <a:round/>
            <a:headEnd/>
            <a:tailEnd/>
          </a:ln>
          <a:effectLst>
            <a:outerShdw dist="23000" dir="5400000" rotWithShape="0">
              <a:srgbClr val="808080">
                <a:alpha val="34998"/>
              </a:srgbClr>
            </a:outerShdw>
          </a:effectLst>
        </p:spPr>
        <p:txBody>
          <a:bodyPr anchor="ctr"/>
          <a:lstStyle/>
          <a:p>
            <a:pPr algn="ctr">
              <a:defRPr/>
            </a:pPr>
            <a:r>
              <a:rPr lang="nl-BE" sz="800" b="0">
                <a:solidFill>
                  <a:srgbClr val="FFFFFF"/>
                </a:solidFill>
                <a:latin typeface="Arial" charset="0"/>
              </a:rPr>
              <a:t>Start</a:t>
            </a:r>
            <a:endParaRPr lang="en-US" sz="800" b="0">
              <a:solidFill>
                <a:srgbClr val="FFFFFF"/>
              </a:solidFill>
              <a:latin typeface="Arial" charset="0"/>
            </a:endParaRPr>
          </a:p>
        </p:txBody>
      </p:sp>
      <p:sp>
        <p:nvSpPr>
          <p:cNvPr id="61471" name="Text Box 25"/>
          <p:cNvSpPr txBox="1">
            <a:spLocks noChangeArrowheads="1"/>
          </p:cNvSpPr>
          <p:nvPr/>
        </p:nvSpPr>
        <p:spPr bwMode="auto">
          <a:xfrm>
            <a:off x="5919788" y="2936875"/>
            <a:ext cx="800100" cy="369888"/>
          </a:xfrm>
          <a:prstGeom prst="rect">
            <a:avLst/>
          </a:prstGeom>
          <a:noFill/>
          <a:ln w="9525">
            <a:noFill/>
            <a:miter lim="800000"/>
            <a:headEnd/>
            <a:tailEnd/>
          </a:ln>
        </p:spPr>
        <p:txBody>
          <a:bodyPr wrap="none">
            <a:spAutoFit/>
          </a:bodyPr>
          <a:lstStyle/>
          <a:p>
            <a:pPr algn="ctr">
              <a:lnSpc>
                <a:spcPct val="65000"/>
              </a:lnSpc>
            </a:pPr>
            <a:r>
              <a:rPr lang="en-US" sz="900">
                <a:solidFill>
                  <a:srgbClr val="3E0072"/>
                </a:solidFill>
                <a:latin typeface="Arial" charset="0"/>
              </a:rPr>
              <a:t>eu</a:t>
            </a:r>
            <a:r>
              <a:rPr lang="en-US" sz="900">
                <a:solidFill>
                  <a:srgbClr val="800000"/>
                </a:solidFill>
                <a:latin typeface="Arial" charset="0"/>
              </a:rPr>
              <a:t>HR</a:t>
            </a:r>
            <a:r>
              <a:rPr lang="en-US" sz="900">
                <a:solidFill>
                  <a:srgbClr val="3E0072"/>
                </a:solidFill>
                <a:latin typeface="Arial" charset="0"/>
              </a:rPr>
              <a:t>eka</a:t>
            </a:r>
          </a:p>
          <a:p>
            <a:pPr algn="ctr">
              <a:lnSpc>
                <a:spcPct val="65000"/>
              </a:lnSpc>
            </a:pPr>
            <a:r>
              <a:rPr lang="en-US" sz="900">
                <a:solidFill>
                  <a:srgbClr val="3E0072"/>
                </a:solidFill>
                <a:latin typeface="Arial" charset="0"/>
              </a:rPr>
              <a:t>Inclusion </a:t>
            </a:r>
          </a:p>
          <a:p>
            <a:pPr algn="ctr">
              <a:lnSpc>
                <a:spcPct val="65000"/>
              </a:lnSpc>
            </a:pPr>
            <a:r>
              <a:rPr lang="en-US" sz="900">
                <a:solidFill>
                  <a:srgbClr val="3E0072"/>
                </a:solidFill>
                <a:latin typeface="Arial" charset="0"/>
              </a:rPr>
              <a:t>Framework</a:t>
            </a:r>
          </a:p>
        </p:txBody>
      </p:sp>
      <p:sp>
        <p:nvSpPr>
          <p:cNvPr id="61472" name="Text Box 25"/>
          <p:cNvSpPr txBox="1">
            <a:spLocks noChangeArrowheads="1"/>
          </p:cNvSpPr>
          <p:nvPr/>
        </p:nvSpPr>
        <p:spPr bwMode="auto">
          <a:xfrm>
            <a:off x="5970588" y="1146175"/>
            <a:ext cx="703262" cy="280988"/>
          </a:xfrm>
          <a:prstGeom prst="rect">
            <a:avLst/>
          </a:prstGeom>
          <a:noFill/>
          <a:ln w="9525">
            <a:noFill/>
            <a:miter lim="800000"/>
            <a:headEnd/>
            <a:tailEnd/>
          </a:ln>
        </p:spPr>
        <p:txBody>
          <a:bodyPr wrap="none">
            <a:spAutoFit/>
          </a:bodyPr>
          <a:lstStyle/>
          <a:p>
            <a:pPr algn="ctr">
              <a:lnSpc>
                <a:spcPct val="65000"/>
              </a:lnSpc>
            </a:pPr>
            <a:r>
              <a:rPr lang="en-US" sz="900">
                <a:solidFill>
                  <a:srgbClr val="3E0072"/>
                </a:solidFill>
                <a:latin typeface="Arial" charset="0"/>
              </a:rPr>
              <a:t>eu</a:t>
            </a:r>
            <a:r>
              <a:rPr lang="en-US" sz="900">
                <a:solidFill>
                  <a:srgbClr val="9E0101"/>
                </a:solidFill>
                <a:latin typeface="Arial" charset="0"/>
              </a:rPr>
              <a:t>HR</a:t>
            </a:r>
            <a:r>
              <a:rPr lang="en-US" sz="900">
                <a:solidFill>
                  <a:srgbClr val="3E0072"/>
                </a:solidFill>
                <a:latin typeface="Arial" charset="0"/>
              </a:rPr>
              <a:t>eka</a:t>
            </a:r>
          </a:p>
          <a:p>
            <a:pPr algn="ctr">
              <a:lnSpc>
                <a:spcPct val="65000"/>
              </a:lnSpc>
            </a:pPr>
            <a:r>
              <a:rPr lang="en-US" sz="900">
                <a:solidFill>
                  <a:srgbClr val="3E0072"/>
                </a:solidFill>
                <a:latin typeface="Arial" charset="0"/>
              </a:rPr>
              <a:t>Back-end</a:t>
            </a:r>
          </a:p>
        </p:txBody>
      </p:sp>
      <p:sp>
        <p:nvSpPr>
          <p:cNvPr id="77" name="AutoShape 27"/>
          <p:cNvSpPr>
            <a:spLocks noChangeArrowheads="1"/>
          </p:cNvSpPr>
          <p:nvPr/>
        </p:nvSpPr>
        <p:spPr bwMode="auto">
          <a:xfrm rot="16200000" flipH="1">
            <a:off x="2387600" y="2806700"/>
            <a:ext cx="1473200" cy="228600"/>
          </a:xfrm>
          <a:prstGeom prst="leftArrow">
            <a:avLst>
              <a:gd name="adj1" fmla="val 60000"/>
              <a:gd name="adj2" fmla="val 45331"/>
            </a:avLst>
          </a:pr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nl-BE">
              <a:solidFill>
                <a:srgbClr val="FFFFFF"/>
              </a:solidFill>
              <a:ea typeface="ＭＳ Ｐゴシック" pitchFamily="-65" charset="-128"/>
            </a:endParaRPr>
          </a:p>
        </p:txBody>
      </p:sp>
      <p:sp>
        <p:nvSpPr>
          <p:cNvPr id="61476" name="Text Box 36"/>
          <p:cNvSpPr txBox="1">
            <a:spLocks noChangeArrowheads="1"/>
          </p:cNvSpPr>
          <p:nvPr/>
        </p:nvSpPr>
        <p:spPr bwMode="auto">
          <a:xfrm>
            <a:off x="3582988" y="5397500"/>
            <a:ext cx="557212" cy="179388"/>
          </a:xfrm>
          <a:prstGeom prst="rect">
            <a:avLst/>
          </a:prstGeom>
          <a:noFill/>
          <a:ln w="9525">
            <a:noFill/>
            <a:miter lim="800000"/>
            <a:headEnd/>
            <a:tailEnd/>
          </a:ln>
        </p:spPr>
        <p:txBody>
          <a:bodyPr wrap="none">
            <a:spAutoFit/>
          </a:bodyPr>
          <a:lstStyle/>
          <a:p>
            <a:pPr algn="r">
              <a:lnSpc>
                <a:spcPct val="65000"/>
              </a:lnSpc>
            </a:pPr>
            <a:r>
              <a:rPr lang="nl-BE" sz="800" b="0">
                <a:solidFill>
                  <a:srgbClr val="F2F2F2"/>
                </a:solidFill>
                <a:latin typeface="Calibri" charset="0"/>
              </a:rPr>
              <a:t>Mapping</a:t>
            </a:r>
            <a:endParaRPr lang="en-US" sz="800" b="0">
              <a:solidFill>
                <a:srgbClr val="F2F2F2"/>
              </a:solidFill>
              <a:latin typeface="Calibri" charset="0"/>
            </a:endParaRPr>
          </a:p>
        </p:txBody>
      </p:sp>
      <p:sp>
        <p:nvSpPr>
          <p:cNvPr id="61477" name="Text Box 34"/>
          <p:cNvSpPr txBox="1">
            <a:spLocks noChangeArrowheads="1"/>
          </p:cNvSpPr>
          <p:nvPr/>
        </p:nvSpPr>
        <p:spPr bwMode="auto">
          <a:xfrm>
            <a:off x="2389188" y="5549900"/>
            <a:ext cx="595312" cy="190500"/>
          </a:xfrm>
          <a:prstGeom prst="rect">
            <a:avLst/>
          </a:prstGeom>
          <a:noFill/>
          <a:ln w="9525">
            <a:noFill/>
            <a:miter lim="800000"/>
            <a:headEnd/>
            <a:tailEnd/>
          </a:ln>
        </p:spPr>
        <p:txBody>
          <a:bodyPr wrap="none">
            <a:spAutoFit/>
          </a:bodyPr>
          <a:lstStyle/>
          <a:p>
            <a:pPr algn="r">
              <a:lnSpc>
                <a:spcPct val="65000"/>
              </a:lnSpc>
            </a:pPr>
            <a:r>
              <a:rPr lang="nl-BE" sz="900">
                <a:solidFill>
                  <a:srgbClr val="F2F2F2"/>
                </a:solidFill>
                <a:latin typeface="Calibri" charset="0"/>
              </a:rPr>
              <a:t>Adapter</a:t>
            </a:r>
            <a:endParaRPr lang="en-US" sz="900">
              <a:solidFill>
                <a:srgbClr val="F2F2F2"/>
              </a:solidFill>
              <a:latin typeface="Calibri" charset="0"/>
            </a:endParaRPr>
          </a:p>
        </p:txBody>
      </p:sp>
      <p:sp>
        <p:nvSpPr>
          <p:cNvPr id="42" name="AutoShape 46"/>
          <p:cNvSpPr>
            <a:spLocks noChangeArrowheads="1"/>
          </p:cNvSpPr>
          <p:nvPr/>
        </p:nvSpPr>
        <p:spPr bwMode="auto">
          <a:xfrm>
            <a:off x="2646363" y="1638300"/>
            <a:ext cx="858837" cy="520700"/>
          </a:xfrm>
          <a:prstGeom prst="flowChartPredefinedProcess">
            <a:avLst/>
          </a:prstGeom>
          <a:gradFill rotWithShape="1">
            <a:gsLst>
              <a:gs pos="0">
                <a:srgbClr val="4E1F8C">
                  <a:alpha val="65999"/>
                </a:srgbClr>
              </a:gs>
              <a:gs pos="100000">
                <a:srgbClr val="2E1252">
                  <a:alpha val="65999"/>
                </a:srgbClr>
              </a:gs>
            </a:gsLst>
            <a:lin ang="5400000"/>
          </a:gradFill>
          <a:ln w="9525">
            <a:solidFill>
              <a:srgbClr val="421B71"/>
            </a:solidFill>
            <a:miter lim="800000"/>
            <a:headEnd/>
            <a:tailEnd/>
          </a:ln>
          <a:effectLst>
            <a:outerShdw dist="23000" dir="5400000" rotWithShape="0">
              <a:srgbClr val="808080">
                <a:alpha val="34998"/>
              </a:srgbClr>
            </a:outerShdw>
          </a:effectLst>
        </p:spPr>
        <p:txBody>
          <a:bodyPr/>
          <a:lstStyle/>
          <a:p>
            <a:pPr algn="ctr">
              <a:defRPr/>
            </a:pPr>
            <a:r>
              <a:rPr lang="nl-BE" sz="600" b="0">
                <a:solidFill>
                  <a:srgbClr val="FFFFFF"/>
                </a:solidFill>
                <a:latin typeface="Arial" charset="0"/>
              </a:rPr>
              <a:t>Idoc Processing </a:t>
            </a:r>
          </a:p>
          <a:p>
            <a:pPr algn="ctr">
              <a:defRPr/>
            </a:pPr>
            <a:r>
              <a:rPr lang="en-US" sz="600" b="0">
                <a:solidFill>
                  <a:srgbClr val="FFFFFF"/>
                </a:solidFill>
                <a:latin typeface="Arial" charset="0"/>
              </a:rPr>
              <a:t>O</a:t>
            </a:r>
            <a:r>
              <a:rPr lang="nl-BE" sz="600" b="0">
                <a:solidFill>
                  <a:srgbClr val="FFFFFF"/>
                </a:solidFill>
                <a:latin typeface="Arial" charset="0"/>
              </a:rPr>
              <a:t>r</a:t>
            </a:r>
          </a:p>
          <a:p>
            <a:pPr algn="ctr">
              <a:defRPr/>
            </a:pPr>
            <a:r>
              <a:rPr lang="nl-BE" sz="600" b="0">
                <a:solidFill>
                  <a:srgbClr val="FFFFFF"/>
                </a:solidFill>
                <a:latin typeface="Arial" charset="0"/>
              </a:rPr>
              <a:t>BAPI Handling</a:t>
            </a:r>
            <a:endParaRPr lang="en-US" sz="600" b="0">
              <a:solidFill>
                <a:srgbClr val="FFFFFF"/>
              </a:solidFill>
              <a:latin typeface="Arial" charset="0"/>
            </a:endParaRPr>
          </a:p>
        </p:txBody>
      </p:sp>
      <p:sp>
        <p:nvSpPr>
          <p:cNvPr id="58" name="AutoShape 39"/>
          <p:cNvSpPr>
            <a:spLocks noChangeArrowheads="1"/>
          </p:cNvSpPr>
          <p:nvPr/>
        </p:nvSpPr>
        <p:spPr bwMode="auto">
          <a:xfrm>
            <a:off x="2768600" y="3587750"/>
            <a:ext cx="765175" cy="360363"/>
          </a:xfrm>
          <a:prstGeom prst="flowChartProcess">
            <a:avLst/>
          </a:prstGeom>
          <a:gradFill rotWithShape="1">
            <a:gsLst>
              <a:gs pos="0">
                <a:srgbClr val="E0001B"/>
              </a:gs>
              <a:gs pos="20000">
                <a:srgbClr val="DB001E"/>
              </a:gs>
              <a:gs pos="100000">
                <a:srgbClr val="A70014"/>
              </a:gs>
            </a:gsLst>
            <a:lin ang="5400000"/>
          </a:gradFill>
          <a:ln w="9525">
            <a:solidFill>
              <a:srgbClr val="C6072C"/>
            </a:solidFill>
            <a:round/>
            <a:headEnd/>
            <a:tailEnd/>
          </a:ln>
          <a:effectLst>
            <a:outerShdw dist="23000" dir="5400000" rotWithShape="0">
              <a:srgbClr val="808080">
                <a:alpha val="34998"/>
              </a:srgbClr>
            </a:outerShdw>
          </a:effectLst>
        </p:spPr>
        <p:txBody>
          <a:bodyPr anchor="ctr"/>
          <a:lstStyle/>
          <a:p>
            <a:pPr algn="ctr">
              <a:defRPr/>
            </a:pPr>
            <a:r>
              <a:rPr lang="nl-BE" sz="800" b="0">
                <a:solidFill>
                  <a:srgbClr val="FFFFFF"/>
                </a:solidFill>
                <a:latin typeface="Arial" charset="0"/>
              </a:rPr>
              <a:t>Update Candidates</a:t>
            </a:r>
            <a:endParaRPr lang="en-US" sz="800" b="0">
              <a:solidFill>
                <a:srgbClr val="FFFFFF"/>
              </a:solidFill>
              <a:latin typeface="Arial" charset="0"/>
            </a:endParaRPr>
          </a:p>
        </p:txBody>
      </p:sp>
      <p:sp>
        <p:nvSpPr>
          <p:cNvPr id="156704" name="AutoShape 32"/>
          <p:cNvSpPr>
            <a:spLocks noChangeArrowheads="1"/>
          </p:cNvSpPr>
          <p:nvPr/>
        </p:nvSpPr>
        <p:spPr bwMode="auto">
          <a:xfrm>
            <a:off x="2908300" y="5445125"/>
            <a:ext cx="431800" cy="431800"/>
          </a:xfrm>
          <a:prstGeom prst="flowChartOr">
            <a:avLst/>
          </a:prstGeom>
          <a:gradFill rotWithShape="1">
            <a:gsLst>
              <a:gs pos="0">
                <a:srgbClr val="E0001B"/>
              </a:gs>
              <a:gs pos="20000">
                <a:srgbClr val="DB001E"/>
              </a:gs>
              <a:gs pos="100000">
                <a:srgbClr val="A70014"/>
              </a:gs>
            </a:gsLst>
            <a:lin ang="5400000"/>
          </a:gradFill>
          <a:ln w="12700">
            <a:solidFill>
              <a:srgbClr val="F2F2F2"/>
            </a:solidFill>
            <a:round/>
            <a:headEnd/>
            <a:tailEnd/>
          </a:ln>
          <a:effectLst>
            <a:outerShdw dist="23000" dir="5400000" rotWithShape="0">
              <a:srgbClr val="808080">
                <a:alpha val="34998"/>
              </a:srgbClr>
            </a:outerShdw>
          </a:effectLst>
        </p:spPr>
        <p:txBody>
          <a:bodyPr anchor="ctr"/>
          <a:lstStyle/>
          <a:p>
            <a:pPr algn="ctr">
              <a:defRPr/>
            </a:pPr>
            <a:endParaRPr lang="nl-BE" sz="900">
              <a:solidFill>
                <a:srgbClr val="FFFFFF"/>
              </a:solidFill>
              <a:latin typeface="Arial" charset="0"/>
              <a:ea typeface="ＭＳ Ｐゴシック" pitchFamily="-65" charset="-128"/>
            </a:endParaRPr>
          </a:p>
        </p:txBody>
      </p:sp>
      <p:sp>
        <p:nvSpPr>
          <p:cNvPr id="63" name="AutoShape 41"/>
          <p:cNvSpPr>
            <a:spLocks noChangeArrowheads="1"/>
          </p:cNvSpPr>
          <p:nvPr/>
        </p:nvSpPr>
        <p:spPr bwMode="auto">
          <a:xfrm rot="10800000" flipH="1" flipV="1">
            <a:off x="4116040" y="5077003"/>
            <a:ext cx="430561" cy="282394"/>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defRPr/>
            </a:pPr>
            <a:endParaRPr lang="nl-BE" sz="2400" b="0">
              <a:solidFill>
                <a:srgbClr val="FFFFFF"/>
              </a:solidFill>
              <a:ea typeface="ＭＳ Ｐゴシック" pitchFamily="-65" charset="-128"/>
            </a:endParaRPr>
          </a:p>
        </p:txBody>
      </p:sp>
      <p:sp>
        <p:nvSpPr>
          <p:cNvPr id="156707" name="AutoShape 35"/>
          <p:cNvSpPr>
            <a:spLocks noChangeArrowheads="1"/>
          </p:cNvSpPr>
          <p:nvPr/>
        </p:nvSpPr>
        <p:spPr bwMode="auto">
          <a:xfrm flipH="1">
            <a:off x="3451225" y="5305425"/>
            <a:ext cx="784225" cy="360363"/>
          </a:xfrm>
          <a:prstGeom prst="flowChartPredefinedProcess">
            <a:avLst/>
          </a:prstGeom>
          <a:gradFill rotWithShape="1">
            <a:gsLst>
              <a:gs pos="0">
                <a:srgbClr val="E0001B"/>
              </a:gs>
              <a:gs pos="20000">
                <a:srgbClr val="DB001E"/>
              </a:gs>
              <a:gs pos="100000">
                <a:srgbClr val="A70014"/>
              </a:gs>
            </a:gsLst>
            <a:lin ang="5400000"/>
          </a:gradFill>
          <a:ln w="12700">
            <a:solidFill>
              <a:srgbClr val="F2F2F2"/>
            </a:solidFill>
            <a:round/>
            <a:headEnd/>
            <a:tailEnd/>
          </a:ln>
          <a:effectLst>
            <a:outerShdw dist="23000" dir="5400000" rotWithShape="0">
              <a:srgbClr val="808080">
                <a:alpha val="34998"/>
              </a:srgbClr>
            </a:outerShdw>
          </a:effectLst>
        </p:spPr>
        <p:txBody>
          <a:bodyPr anchor="ctr"/>
          <a:lstStyle/>
          <a:p>
            <a:pPr algn="ctr">
              <a:defRPr/>
            </a:pPr>
            <a:endParaRPr lang="nl-BE" sz="800" b="0">
              <a:solidFill>
                <a:srgbClr val="FFFFFF"/>
              </a:solidFill>
              <a:latin typeface="Arial" charset="0"/>
              <a:ea typeface="ＭＳ Ｐゴシック" pitchFamily="-65" charset="-128"/>
            </a:endParaRPr>
          </a:p>
        </p:txBody>
      </p:sp>
      <p:sp>
        <p:nvSpPr>
          <p:cNvPr id="156703" name="AutoShape 31"/>
          <p:cNvSpPr>
            <a:spLocks noChangeArrowheads="1"/>
          </p:cNvSpPr>
          <p:nvPr/>
        </p:nvSpPr>
        <p:spPr bwMode="auto">
          <a:xfrm flipH="1">
            <a:off x="4564063" y="4946650"/>
            <a:ext cx="401637" cy="431800"/>
          </a:xfrm>
          <a:prstGeom prst="flowChartOr">
            <a:avLst/>
          </a:prstGeom>
          <a:gradFill rotWithShape="1">
            <a:gsLst>
              <a:gs pos="0">
                <a:srgbClr val="E0001B"/>
              </a:gs>
              <a:gs pos="20000">
                <a:srgbClr val="DB001E"/>
              </a:gs>
              <a:gs pos="100000">
                <a:srgbClr val="A70014"/>
              </a:gs>
            </a:gsLst>
            <a:lin ang="5400000"/>
          </a:gradFill>
          <a:ln w="12700">
            <a:solidFill>
              <a:srgbClr val="F2F2F2"/>
            </a:solidFill>
            <a:round/>
            <a:headEnd/>
            <a:tailEnd/>
          </a:ln>
          <a:effectLst>
            <a:outerShdw dist="23000" dir="5400000" rotWithShape="0">
              <a:srgbClr val="808080">
                <a:alpha val="34998"/>
              </a:srgbClr>
            </a:outerShdw>
          </a:effectLst>
        </p:spPr>
        <p:txBody>
          <a:bodyPr anchor="ctr"/>
          <a:lstStyle/>
          <a:p>
            <a:pPr algn="ctr">
              <a:defRPr/>
            </a:pPr>
            <a:endParaRPr lang="nl-BE" sz="800" b="0">
              <a:solidFill>
                <a:srgbClr val="FFFFFF"/>
              </a:solidFill>
              <a:latin typeface="Arial" charset="0"/>
              <a:ea typeface="ＭＳ Ｐゴシック" pitchFamily="-65" charset="-128"/>
            </a:endParaRPr>
          </a:p>
        </p:txBody>
      </p:sp>
      <p:pic>
        <p:nvPicPr>
          <p:cNvPr id="61486" name="Picture 37"/>
          <p:cNvPicPr>
            <a:picLocks noChangeAspect="1"/>
          </p:cNvPicPr>
          <p:nvPr/>
        </p:nvPicPr>
        <p:blipFill>
          <a:blip r:embed="rId3" cstate="print">
            <a:clrChange>
              <a:clrFrom>
                <a:srgbClr val="FEFEFE"/>
              </a:clrFrom>
              <a:clrTo>
                <a:srgbClr val="FEFEFE">
                  <a:alpha val="0"/>
                </a:srgbClr>
              </a:clrTo>
            </a:clrChange>
          </a:blip>
          <a:srcRect/>
          <a:stretch>
            <a:fillRect/>
          </a:stretch>
        </p:blipFill>
        <p:spPr bwMode="auto">
          <a:xfrm>
            <a:off x="7270750" y="1181100"/>
            <a:ext cx="1130300" cy="1092200"/>
          </a:xfrm>
          <a:prstGeom prst="rect">
            <a:avLst/>
          </a:prstGeom>
          <a:noFill/>
          <a:ln w="9525">
            <a:noFill/>
            <a:miter lim="800000"/>
            <a:headEnd/>
            <a:tailEnd/>
          </a:ln>
        </p:spPr>
      </p:pic>
      <p:sp>
        <p:nvSpPr>
          <p:cNvPr id="35" name="Text Placeholder 71"/>
          <p:cNvSpPr>
            <a:spLocks noGrp="1"/>
          </p:cNvSpPr>
          <p:nvPr>
            <p:ph type="body" sz="quarter" idx="10"/>
          </p:nvPr>
        </p:nvSpPr>
        <p:spPr>
          <a:xfrm>
            <a:off x="6280150" y="112713"/>
            <a:ext cx="2863850" cy="438150"/>
          </a:xfrm>
        </p:spPr>
        <p:txBody>
          <a:bodyPr/>
          <a:lstStyle/>
          <a:p>
            <a:pPr>
              <a:defRPr/>
            </a:pPr>
            <a:r>
              <a:rPr lang="en-US" dirty="0">
                <a:ea typeface="ＭＳ Ｐゴシック" pitchFamily="-65" charset="-128"/>
              </a:rPr>
              <a:t>the </a:t>
            </a:r>
            <a:r>
              <a:rPr lang="en-US" dirty="0" smtClean="0">
                <a:ea typeface="ＭＳ Ｐゴシック" pitchFamily="-65" charset="-128"/>
              </a:rPr>
              <a:t>Inclusion Framework</a:t>
            </a:r>
            <a:endParaRPr lang="en-US" dirty="0">
              <a:ea typeface="ＭＳ Ｐゴシック" pitchFamily="-65" charset="-128"/>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184150" y="176213"/>
            <a:ext cx="5530850" cy="388937"/>
          </a:xfrm>
        </p:spPr>
        <p:txBody>
          <a:bodyPr wrap="square" lIns="91440" tIns="45720" rIns="91440" bIns="45720" numCol="1" anchor="t" anchorCtr="0" compatLnSpc="1">
            <a:prstTxWarp prst="textNoShape">
              <a:avLst/>
            </a:prstTxWarp>
          </a:bodyPr>
          <a:lstStyle/>
          <a:p>
            <a:pPr eaLnBrk="1" hangingPunct="1">
              <a:defRPr/>
            </a:pPr>
            <a:r>
              <a:rPr lang="en-US" smtClean="0"/>
              <a:t>3rd Party Inclusion </a:t>
            </a:r>
            <a:br>
              <a:rPr lang="en-US" smtClean="0"/>
            </a:br>
            <a:r>
              <a:rPr lang="en-US" smtClean="0"/>
              <a:t>example: Job board Inclusion</a:t>
            </a:r>
          </a:p>
        </p:txBody>
      </p:sp>
      <p:sp>
        <p:nvSpPr>
          <p:cNvPr id="62467" name="Rectangle 3"/>
          <p:cNvSpPr>
            <a:spLocks noChangeArrowheads="1"/>
          </p:cNvSpPr>
          <p:nvPr/>
        </p:nvSpPr>
        <p:spPr bwMode="auto">
          <a:xfrm>
            <a:off x="258763" y="5821363"/>
            <a:ext cx="3292475" cy="473075"/>
          </a:xfrm>
          <a:prstGeom prst="rect">
            <a:avLst/>
          </a:prstGeom>
          <a:noFill/>
          <a:ln w="9525">
            <a:noFill/>
            <a:miter lim="800000"/>
            <a:headEnd/>
            <a:tailEnd/>
          </a:ln>
        </p:spPr>
        <p:txBody>
          <a:bodyPr wrap="none">
            <a:spAutoFit/>
          </a:bodyPr>
          <a:lstStyle/>
          <a:p>
            <a:pPr>
              <a:spcBef>
                <a:spcPct val="50000"/>
              </a:spcBef>
            </a:pPr>
            <a:r>
              <a:rPr lang="en-US" sz="1000">
                <a:solidFill>
                  <a:schemeClr val="accent2"/>
                </a:solidFill>
                <a:latin typeface="Verdana" charset="0"/>
              </a:rPr>
              <a:t>*Inclusion = Beyond Integration</a:t>
            </a:r>
          </a:p>
          <a:p>
            <a:pPr>
              <a:spcBef>
                <a:spcPct val="50000"/>
              </a:spcBef>
            </a:pPr>
            <a:r>
              <a:rPr lang="en-US" sz="1000">
                <a:solidFill>
                  <a:schemeClr val="accent2"/>
                </a:solidFill>
                <a:latin typeface="Verdana" charset="0"/>
              </a:rPr>
              <a:t> 	term used in Special Education</a:t>
            </a:r>
          </a:p>
        </p:txBody>
      </p:sp>
      <p:pic>
        <p:nvPicPr>
          <p:cNvPr id="62468" name="Picture 4"/>
          <p:cNvPicPr>
            <a:picLocks noChangeAspect="1" noChangeArrowheads="1"/>
          </p:cNvPicPr>
          <p:nvPr/>
        </p:nvPicPr>
        <p:blipFill>
          <a:blip r:embed="rId3" cstate="print"/>
          <a:srcRect/>
          <a:stretch>
            <a:fillRect/>
          </a:stretch>
        </p:blipFill>
        <p:spPr bwMode="auto">
          <a:xfrm>
            <a:off x="1497013" y="1138238"/>
            <a:ext cx="7529512" cy="4757737"/>
          </a:xfrm>
          <a:prstGeom prst="rect">
            <a:avLst/>
          </a:prstGeom>
          <a:noFill/>
          <a:ln w="9525">
            <a:noFill/>
            <a:miter lim="800000"/>
            <a:headEnd/>
            <a:tailEnd/>
          </a:ln>
        </p:spPr>
      </p:pic>
      <p:sp>
        <p:nvSpPr>
          <p:cNvPr id="62469" name="Text Box 5"/>
          <p:cNvSpPr txBox="1">
            <a:spLocks noChangeArrowheads="1"/>
          </p:cNvSpPr>
          <p:nvPr/>
        </p:nvSpPr>
        <p:spPr bwMode="auto">
          <a:xfrm>
            <a:off x="176213" y="657225"/>
            <a:ext cx="2468562" cy="1536700"/>
          </a:xfrm>
          <a:prstGeom prst="rect">
            <a:avLst/>
          </a:prstGeom>
          <a:noFill/>
          <a:ln w="9525">
            <a:noFill/>
            <a:miter lim="800000"/>
            <a:headEnd/>
            <a:tailEnd/>
          </a:ln>
        </p:spPr>
        <p:txBody>
          <a:bodyPr wrap="none">
            <a:spAutoFit/>
          </a:bodyPr>
          <a:lstStyle/>
          <a:p>
            <a:pPr>
              <a:spcBef>
                <a:spcPct val="50000"/>
              </a:spcBef>
              <a:buFontTx/>
              <a:buChar char="•"/>
            </a:pPr>
            <a:r>
              <a:rPr lang="en-US" sz="1400" b="0">
                <a:solidFill>
                  <a:schemeClr val="tx2"/>
                </a:solidFill>
                <a:latin typeface="Arial" charset="0"/>
              </a:rPr>
              <a:t> 1 user experience</a:t>
            </a:r>
          </a:p>
          <a:p>
            <a:pPr>
              <a:spcBef>
                <a:spcPct val="50000"/>
              </a:spcBef>
              <a:buFontTx/>
              <a:buChar char="•"/>
            </a:pPr>
            <a:r>
              <a:rPr lang="en-US" sz="1400" b="0">
                <a:solidFill>
                  <a:schemeClr val="tx2"/>
                </a:solidFill>
                <a:latin typeface="Arial" charset="0"/>
              </a:rPr>
              <a:t> Fully integrated </a:t>
            </a:r>
          </a:p>
          <a:p>
            <a:pPr>
              <a:spcBef>
                <a:spcPct val="50000"/>
              </a:spcBef>
              <a:buFontTx/>
              <a:buChar char="•"/>
            </a:pPr>
            <a:r>
              <a:rPr lang="en-US" sz="1400" b="0">
                <a:solidFill>
                  <a:schemeClr val="tx2"/>
                </a:solidFill>
                <a:latin typeface="Arial" charset="0"/>
              </a:rPr>
              <a:t> True Vendor Management</a:t>
            </a:r>
          </a:p>
          <a:p>
            <a:pPr lvl="1">
              <a:spcBef>
                <a:spcPct val="50000"/>
              </a:spcBef>
              <a:buFontTx/>
              <a:buChar char="•"/>
            </a:pPr>
            <a:r>
              <a:rPr lang="en-US" sz="1400" b="0">
                <a:solidFill>
                  <a:schemeClr val="tx2"/>
                </a:solidFill>
                <a:latin typeface="Arial" charset="0"/>
              </a:rPr>
              <a:t> </a:t>
            </a:r>
            <a:r>
              <a:rPr lang="en-US" sz="1200" b="0">
                <a:solidFill>
                  <a:schemeClr val="tx2"/>
                </a:solidFill>
                <a:latin typeface="Arial" charset="0"/>
              </a:rPr>
              <a:t>Same SLA Approach</a:t>
            </a:r>
          </a:p>
          <a:p>
            <a:pPr lvl="1">
              <a:spcBef>
                <a:spcPct val="50000"/>
              </a:spcBef>
              <a:buFontTx/>
              <a:buChar char="•"/>
            </a:pPr>
            <a:r>
              <a:rPr lang="en-US" sz="1200" b="0">
                <a:solidFill>
                  <a:schemeClr val="tx2"/>
                </a:solidFill>
                <a:latin typeface="Arial" charset="0"/>
              </a:rPr>
              <a:t> Integrated Delivery model</a:t>
            </a:r>
          </a:p>
        </p:txBody>
      </p:sp>
      <p:sp>
        <p:nvSpPr>
          <p:cNvPr id="6" name="Text Placeholder 71"/>
          <p:cNvSpPr>
            <a:spLocks noGrp="1"/>
          </p:cNvSpPr>
          <p:nvPr>
            <p:ph type="body" sz="quarter" idx="10"/>
          </p:nvPr>
        </p:nvSpPr>
        <p:spPr>
          <a:xfrm>
            <a:off x="6280150" y="112713"/>
            <a:ext cx="2863850" cy="438150"/>
          </a:xfrm>
        </p:spPr>
        <p:txBody>
          <a:bodyPr/>
          <a:lstStyle/>
          <a:p>
            <a:pPr>
              <a:defRPr/>
            </a:pPr>
            <a:r>
              <a:rPr lang="en-US" dirty="0">
                <a:ea typeface="ＭＳ Ｐゴシック" pitchFamily="-65" charset="-128"/>
              </a:rPr>
              <a:t>the </a:t>
            </a:r>
            <a:r>
              <a:rPr lang="en-US" dirty="0" smtClean="0">
                <a:ea typeface="ＭＳ Ｐゴシック" pitchFamily="-65" charset="-128"/>
              </a:rPr>
              <a:t>Inclusion Framework</a:t>
            </a:r>
            <a:endParaRPr lang="en-US" dirty="0">
              <a:ea typeface="ＭＳ Ｐゴシック" pitchFamily="-65" charset="-128"/>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9"/>
          <p:cNvSpPr>
            <a:spLocks noChangeArrowheads="1"/>
          </p:cNvSpPr>
          <p:nvPr/>
        </p:nvSpPr>
        <p:spPr bwMode="auto">
          <a:xfrm>
            <a:off x="4356100" y="1003300"/>
            <a:ext cx="4025900" cy="3860800"/>
          </a:xfrm>
          <a:prstGeom prst="rect">
            <a:avLst/>
          </a:prstGeom>
          <a:solidFill>
            <a:schemeClr val="bg1">
              <a:alpha val="72156"/>
            </a:schemeClr>
          </a:solidFill>
          <a:ln w="9525">
            <a:noFill/>
            <a:round/>
            <a:headEnd/>
            <a:tailEnd/>
          </a:ln>
        </p:spPr>
        <p:txBody>
          <a:bodyPr/>
          <a:lstStyle/>
          <a:p>
            <a:endParaRPr lang="nl-BE"/>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76213"/>
            <a:ext cx="5530850" cy="388937"/>
          </a:xfrm>
        </p:spPr>
        <p:txBody>
          <a:bodyPr wrap="square" lIns="91440" tIns="45720" rIns="91440" bIns="45720" numCol="1" anchor="t" anchorCtr="0" compatLnSpc="1">
            <a:prstTxWarp prst="textNoShape">
              <a:avLst/>
            </a:prstTxWarp>
          </a:bodyPr>
          <a:lstStyle/>
          <a:p>
            <a:pPr>
              <a:defRPr/>
            </a:pPr>
            <a:r>
              <a:rPr lang="en-US" smtClean="0"/>
              <a:t>Global On Boarding approach</a:t>
            </a:r>
          </a:p>
        </p:txBody>
      </p:sp>
      <p:pic>
        <p:nvPicPr>
          <p:cNvPr id="64515" name="Picture 4" descr="http://srv-bru-usr-shp:18822/sites/Projects/Country%20flags/Globe.gif"/>
          <p:cNvPicPr>
            <a:picLocks noChangeAspect="1" noChangeArrowheads="1"/>
          </p:cNvPicPr>
          <p:nvPr/>
        </p:nvPicPr>
        <p:blipFill>
          <a:blip r:embed="rId3" cstate="print"/>
          <a:srcRect/>
          <a:stretch>
            <a:fillRect/>
          </a:stretch>
        </p:blipFill>
        <p:spPr bwMode="auto">
          <a:xfrm>
            <a:off x="1928813" y="1143000"/>
            <a:ext cx="5357812" cy="5357813"/>
          </a:xfrm>
          <a:prstGeom prst="rect">
            <a:avLst/>
          </a:prstGeom>
          <a:noFill/>
          <a:ln w="9525">
            <a:noFill/>
            <a:miter lim="800000"/>
            <a:headEnd/>
            <a:tailEnd/>
          </a:ln>
        </p:spPr>
      </p:pic>
      <p:pic>
        <p:nvPicPr>
          <p:cNvPr id="64516" name="Picture 6"/>
          <p:cNvPicPr>
            <a:picLocks noChangeAspect="1" noChangeArrowheads="1"/>
          </p:cNvPicPr>
          <p:nvPr/>
        </p:nvPicPr>
        <p:blipFill>
          <a:blip r:embed="rId4" cstate="print"/>
          <a:srcRect/>
          <a:stretch>
            <a:fillRect/>
          </a:stretch>
        </p:blipFill>
        <p:spPr bwMode="auto">
          <a:xfrm>
            <a:off x="571500" y="2035175"/>
            <a:ext cx="1485900" cy="465138"/>
          </a:xfrm>
          <a:prstGeom prst="rect">
            <a:avLst/>
          </a:prstGeom>
          <a:noFill/>
          <a:ln w="9525">
            <a:noFill/>
            <a:miter lim="800000"/>
            <a:headEnd/>
            <a:tailEnd/>
          </a:ln>
        </p:spPr>
      </p:pic>
      <p:graphicFrame>
        <p:nvGraphicFramePr>
          <p:cNvPr id="17" name="Diagram 16"/>
          <p:cNvGraphicFramePr/>
          <p:nvPr/>
        </p:nvGraphicFramePr>
        <p:xfrm>
          <a:off x="642910" y="1428736"/>
          <a:ext cx="8215370" cy="406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4518" name="Right Arrow 17"/>
          <p:cNvSpPr>
            <a:spLocks noChangeArrowheads="1"/>
          </p:cNvSpPr>
          <p:nvPr/>
        </p:nvSpPr>
        <p:spPr bwMode="auto">
          <a:xfrm rot="5400000">
            <a:off x="3330575" y="4170363"/>
            <a:ext cx="773113" cy="1004887"/>
          </a:xfrm>
          <a:prstGeom prst="rightArrow">
            <a:avLst>
              <a:gd name="adj1" fmla="val 50000"/>
              <a:gd name="adj2" fmla="val 50000"/>
            </a:avLst>
          </a:prstGeom>
          <a:solidFill>
            <a:srgbClr val="CFCBD1"/>
          </a:solidFill>
          <a:ln w="9525">
            <a:noFill/>
            <a:miter lim="800000"/>
            <a:headEnd/>
            <a:tailEnd/>
          </a:ln>
        </p:spPr>
        <p:txBody>
          <a:bodyPr/>
          <a:lstStyle/>
          <a:p>
            <a:endParaRPr lang="nl-BE"/>
          </a:p>
        </p:txBody>
      </p:sp>
      <p:graphicFrame>
        <p:nvGraphicFramePr>
          <p:cNvPr id="19" name="Diagram 18"/>
          <p:cNvGraphicFramePr/>
          <p:nvPr/>
        </p:nvGraphicFramePr>
        <p:xfrm>
          <a:off x="3214678" y="5000636"/>
          <a:ext cx="4929222" cy="50006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0" name="TextBox 19"/>
          <p:cNvSpPr txBox="1"/>
          <p:nvPr/>
        </p:nvSpPr>
        <p:spPr>
          <a:xfrm>
            <a:off x="3154363" y="4786313"/>
            <a:ext cx="1849437" cy="338137"/>
          </a:xfrm>
          <a:prstGeom prst="rect">
            <a:avLst/>
          </a:prstGeom>
          <a:noFill/>
        </p:spPr>
        <p:txBody>
          <a:bodyPr wrap="none">
            <a:spAutoFit/>
          </a:bodyPr>
          <a:lstStyle/>
          <a:p>
            <a:pPr>
              <a:defRPr/>
            </a:pPr>
            <a:r>
              <a:rPr lang="en-US" sz="1600">
                <a:solidFill>
                  <a:srgbClr val="000000"/>
                </a:solidFill>
                <a:effectLst>
                  <a:outerShdw blurRad="38100" dist="38100" dir="2700000" algn="tl">
                    <a:srgbClr val="C0C0C0"/>
                  </a:outerShdw>
                </a:effectLst>
                <a:latin typeface="Arial" charset="0"/>
                <a:ea typeface="ＭＳ Ｐゴシック" pitchFamily="-65" charset="-128"/>
              </a:rPr>
              <a:t>Country Rollouts</a:t>
            </a:r>
          </a:p>
        </p:txBody>
      </p:sp>
      <p:graphicFrame>
        <p:nvGraphicFramePr>
          <p:cNvPr id="21" name="Diagram 20"/>
          <p:cNvGraphicFramePr/>
          <p:nvPr/>
        </p:nvGraphicFramePr>
        <p:xfrm>
          <a:off x="3744602" y="3214686"/>
          <a:ext cx="3511220" cy="857256"/>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22" name="TextBox 21"/>
          <p:cNvSpPr txBox="1"/>
          <p:nvPr/>
        </p:nvSpPr>
        <p:spPr>
          <a:xfrm>
            <a:off x="1901825" y="2101850"/>
            <a:ext cx="3136900" cy="338138"/>
          </a:xfrm>
          <a:prstGeom prst="rect">
            <a:avLst/>
          </a:prstGeom>
          <a:noFill/>
        </p:spPr>
        <p:txBody>
          <a:bodyPr wrap="none">
            <a:spAutoFit/>
          </a:bodyPr>
          <a:lstStyle/>
          <a:p>
            <a:pPr>
              <a:defRPr/>
            </a:pPr>
            <a:r>
              <a:rPr lang="en-US" sz="1600">
                <a:solidFill>
                  <a:srgbClr val="000000"/>
                </a:solidFill>
                <a:effectLst>
                  <a:outerShdw blurRad="38100" dist="38100" dir="2700000" algn="tl">
                    <a:srgbClr val="C0C0C0"/>
                  </a:outerShdw>
                </a:effectLst>
                <a:latin typeface="Arial" charset="0"/>
                <a:ea typeface="ＭＳ Ｐゴシック" pitchFamily="-65" charset="-128"/>
              </a:rPr>
              <a:t>Global On Boarding Approach</a:t>
            </a:r>
          </a:p>
        </p:txBody>
      </p:sp>
      <p:graphicFrame>
        <p:nvGraphicFramePr>
          <p:cNvPr id="23" name="Diagram 22"/>
          <p:cNvGraphicFramePr/>
          <p:nvPr/>
        </p:nvGraphicFramePr>
        <p:xfrm>
          <a:off x="3500430" y="5357826"/>
          <a:ext cx="4929222" cy="500066"/>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24" name="Diagram 23"/>
          <p:cNvGraphicFramePr/>
          <p:nvPr/>
        </p:nvGraphicFramePr>
        <p:xfrm>
          <a:off x="3786182" y="5715016"/>
          <a:ext cx="4929222" cy="500066"/>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pic>
        <p:nvPicPr>
          <p:cNvPr id="64525" name="Picture 18" descr="euHReka_RGB_300dpi.jpg"/>
          <p:cNvPicPr>
            <a:picLocks noChangeAspect="1"/>
          </p:cNvPicPr>
          <p:nvPr/>
        </p:nvPicPr>
        <p:blipFill>
          <a:blip r:embed="rId30" cstate="print">
            <a:clrChange>
              <a:clrFrom>
                <a:srgbClr val="FFFFFF"/>
              </a:clrFrom>
              <a:clrTo>
                <a:srgbClr val="FFFFFF">
                  <a:alpha val="0"/>
                </a:srgbClr>
              </a:clrTo>
            </a:clrChange>
          </a:blip>
          <a:srcRect/>
          <a:stretch>
            <a:fillRect/>
          </a:stretch>
        </p:blipFill>
        <p:spPr bwMode="auto">
          <a:xfrm>
            <a:off x="658813" y="2095500"/>
            <a:ext cx="1292225" cy="339725"/>
          </a:xfrm>
          <a:prstGeom prst="rect">
            <a:avLst/>
          </a:prstGeom>
          <a:solidFill>
            <a:schemeClr val="bg1"/>
          </a:solidFill>
          <a:ln w="9525">
            <a:noFill/>
            <a:miter lim="800000"/>
            <a:headEnd/>
            <a:tailEnd/>
          </a:ln>
        </p:spPr>
      </p:pic>
      <p:sp>
        <p:nvSpPr>
          <p:cNvPr id="14" name="Text Placeholder 71"/>
          <p:cNvSpPr>
            <a:spLocks noGrp="1"/>
          </p:cNvSpPr>
          <p:nvPr>
            <p:ph type="body" sz="quarter" idx="10"/>
          </p:nvPr>
        </p:nvSpPr>
        <p:spPr>
          <a:xfrm>
            <a:off x="6280150" y="112713"/>
            <a:ext cx="2863850" cy="438150"/>
          </a:xfrm>
        </p:spPr>
        <p:txBody>
          <a:bodyPr/>
          <a:lstStyle/>
          <a:p>
            <a:pPr>
              <a:defRPr/>
            </a:pPr>
            <a:r>
              <a:rPr lang="en-US" dirty="0" smtClean="0">
                <a:ea typeface="ＭＳ Ｐゴシック" pitchFamily="-65" charset="-128"/>
              </a:rPr>
              <a:t>On-Boarding  Approach</a:t>
            </a:r>
            <a:endParaRPr lang="en-US" dirty="0">
              <a:ea typeface="ＭＳ Ｐゴシック" pitchFamily="-65" charset="-128"/>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2"/>
          <p:cNvSpPr txBox="1">
            <a:spLocks noChangeArrowheads="1"/>
          </p:cNvSpPr>
          <p:nvPr/>
        </p:nvSpPr>
        <p:spPr bwMode="auto">
          <a:xfrm>
            <a:off x="468313" y="247650"/>
            <a:ext cx="6275387" cy="519113"/>
          </a:xfrm>
          <a:prstGeom prst="rect">
            <a:avLst/>
          </a:prstGeom>
          <a:noFill/>
          <a:ln w="9525">
            <a:noFill/>
            <a:miter lim="800000"/>
            <a:headEnd/>
            <a:tailEnd/>
          </a:ln>
        </p:spPr>
        <p:txBody>
          <a:bodyPr anchor="b"/>
          <a:lstStyle/>
          <a:p>
            <a:r>
              <a:rPr lang="en-GB" sz="2400" b="0" dirty="0" smtClean="0">
                <a:solidFill>
                  <a:srgbClr val="C60C30"/>
                </a:solidFill>
                <a:latin typeface="Calibri" charset="0"/>
              </a:rPr>
              <a:t>The BOX</a:t>
            </a:r>
            <a:endParaRPr lang="en-GB" sz="2400" b="0" dirty="0">
              <a:solidFill>
                <a:srgbClr val="C60C30"/>
              </a:solidFill>
              <a:latin typeface="Calibri" charset="0"/>
            </a:endParaRPr>
          </a:p>
        </p:txBody>
      </p:sp>
      <p:sp>
        <p:nvSpPr>
          <p:cNvPr id="10" name="Text Placeholder 71"/>
          <p:cNvSpPr>
            <a:spLocks noGrp="1"/>
          </p:cNvSpPr>
          <p:nvPr>
            <p:ph type="body" sz="quarter" idx="10"/>
          </p:nvPr>
        </p:nvSpPr>
        <p:spPr>
          <a:xfrm>
            <a:off x="6280150" y="112713"/>
            <a:ext cx="2863850" cy="438150"/>
          </a:xfrm>
        </p:spPr>
        <p:txBody>
          <a:bodyPr/>
          <a:lstStyle/>
          <a:p>
            <a:pPr>
              <a:defRPr/>
            </a:pPr>
            <a:r>
              <a:rPr lang="en-US" dirty="0" smtClean="0">
                <a:ea typeface="ＭＳ Ｐゴシック" pitchFamily="-65" charset="-128"/>
              </a:rPr>
              <a:t>The BOX</a:t>
            </a:r>
            <a:endParaRPr lang="en-US" dirty="0">
              <a:ea typeface="ＭＳ Ｐゴシック" pitchFamily="-65" charset="-128"/>
            </a:endParaRPr>
          </a:p>
        </p:txBody>
      </p:sp>
      <p:pic>
        <p:nvPicPr>
          <p:cNvPr id="303106" name="Picture 2"/>
          <p:cNvPicPr>
            <a:picLocks noChangeAspect="1" noChangeArrowheads="1"/>
          </p:cNvPicPr>
          <p:nvPr/>
        </p:nvPicPr>
        <p:blipFill>
          <a:blip r:embed="rId3" cstate="print"/>
          <a:srcRect l="16500" t="11333" r="16625"/>
          <a:stretch>
            <a:fillRect/>
          </a:stretch>
        </p:blipFill>
        <p:spPr bwMode="auto">
          <a:xfrm>
            <a:off x="266700" y="763033"/>
            <a:ext cx="8172450" cy="609496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76213"/>
            <a:ext cx="5530850" cy="388937"/>
          </a:xfrm>
        </p:spPr>
        <p:txBody>
          <a:bodyPr/>
          <a:lstStyle/>
          <a:p>
            <a:pPr>
              <a:defRPr/>
            </a:pPr>
            <a:r>
              <a:rPr lang="nl-BE" dirty="0" err="1"/>
              <a:t>Q</a:t>
            </a:r>
            <a:r>
              <a:rPr lang="nl-BE" dirty="0" err="1" smtClean="0"/>
              <a:t>uestions</a:t>
            </a:r>
            <a:endParaRPr lang="fr-BE" dirty="0"/>
          </a:p>
        </p:txBody>
      </p:sp>
      <p:sp>
        <p:nvSpPr>
          <p:cNvPr id="4" name="Text Placeholder 3"/>
          <p:cNvSpPr>
            <a:spLocks noGrp="1"/>
          </p:cNvSpPr>
          <p:nvPr>
            <p:ph type="body" sz="quarter" idx="10"/>
          </p:nvPr>
        </p:nvSpPr>
        <p:spPr>
          <a:xfrm>
            <a:off x="6057900" y="112713"/>
            <a:ext cx="3086100" cy="438150"/>
          </a:xfrm>
        </p:spPr>
        <p:txBody>
          <a:bodyPr/>
          <a:lstStyle/>
          <a:p>
            <a:pPr>
              <a:defRPr/>
            </a:pPr>
            <a:r>
              <a:rPr dirty="0"/>
              <a:t>Q&amp;A</a:t>
            </a:r>
            <a:endParaRPr lang="fr-BE" dirty="0"/>
          </a:p>
        </p:txBody>
      </p:sp>
      <p:pic>
        <p:nvPicPr>
          <p:cNvPr id="9220" name="Picture 3" descr="C:\Documents and Settings\patrickbe\Desktop\untitled.PNG"/>
          <p:cNvPicPr>
            <a:picLocks noChangeAspect="1" noChangeArrowheads="1"/>
          </p:cNvPicPr>
          <p:nvPr/>
        </p:nvPicPr>
        <p:blipFill>
          <a:blip r:embed="rId3" cstate="print"/>
          <a:srcRect/>
          <a:stretch>
            <a:fillRect/>
          </a:stretch>
        </p:blipFill>
        <p:spPr bwMode="auto">
          <a:xfrm>
            <a:off x="539750" y="1131888"/>
            <a:ext cx="8201025" cy="5067300"/>
          </a:xfrm>
          <a:prstGeom prst="rect">
            <a:avLst/>
          </a:prstGeom>
          <a:noFill/>
          <a:ln w="9525">
            <a:noFill/>
            <a:miter lim="800000"/>
            <a:headEnd/>
            <a:tailEnd/>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p:cNvGrpSpPr>
            <a:grpSpLocks/>
          </p:cNvGrpSpPr>
          <p:nvPr/>
        </p:nvGrpSpPr>
        <p:grpSpPr bwMode="auto">
          <a:xfrm>
            <a:off x="928688" y="1428750"/>
            <a:ext cx="4000500" cy="4867275"/>
            <a:chOff x="642921" y="1428736"/>
            <a:chExt cx="4000517" cy="4867275"/>
          </a:xfrm>
        </p:grpSpPr>
        <p:sp>
          <p:nvSpPr>
            <p:cNvPr id="18450" name="Rectangle 8"/>
            <p:cNvSpPr>
              <a:spLocks/>
            </p:cNvSpPr>
            <p:nvPr/>
          </p:nvSpPr>
          <p:spPr bwMode="auto">
            <a:xfrm>
              <a:off x="642921" y="5000611"/>
              <a:ext cx="1214442" cy="714375"/>
            </a:xfrm>
            <a:prstGeom prst="rect">
              <a:avLst/>
            </a:prstGeom>
            <a:noFill/>
            <a:ln w="12700">
              <a:noFill/>
              <a:miter lim="800000"/>
              <a:headEnd/>
              <a:tailEnd/>
            </a:ln>
          </p:spPr>
          <p:txBody>
            <a:bodyPr lIns="0" tIns="0" rIns="40639" bIns="0"/>
            <a:lstStyle/>
            <a:p>
              <a:pPr marL="39688" algn="r">
                <a:spcBef>
                  <a:spcPts val="900"/>
                </a:spcBef>
              </a:pPr>
              <a:r>
                <a:rPr lang="en-US" sz="1200">
                  <a:solidFill>
                    <a:srgbClr val="7F7F7F"/>
                  </a:solidFill>
                  <a:latin typeface="Arial" charset="0"/>
                  <a:cs typeface="Arial" charset="0"/>
                  <a:sym typeface="Arial" charset="0"/>
                </a:rPr>
                <a:t>Common </a:t>
              </a:r>
              <a:br>
                <a:rPr lang="en-US" sz="1200">
                  <a:solidFill>
                    <a:srgbClr val="7F7F7F"/>
                  </a:solidFill>
                  <a:latin typeface="Arial" charset="0"/>
                  <a:cs typeface="Arial" charset="0"/>
                  <a:sym typeface="Arial" charset="0"/>
                </a:rPr>
              </a:br>
              <a:r>
                <a:rPr lang="en-US" sz="1200">
                  <a:solidFill>
                    <a:srgbClr val="7F7F7F"/>
                  </a:solidFill>
                  <a:latin typeface="Arial" charset="0"/>
                  <a:cs typeface="Arial" charset="0"/>
                  <a:sym typeface="Arial" charset="0"/>
                </a:rPr>
                <a:t>requirements:</a:t>
              </a:r>
              <a:br>
                <a:rPr lang="en-US" sz="1200">
                  <a:solidFill>
                    <a:srgbClr val="7F7F7F"/>
                  </a:solidFill>
                  <a:latin typeface="Arial" charset="0"/>
                  <a:cs typeface="Arial" charset="0"/>
                  <a:sym typeface="Arial" charset="0"/>
                </a:rPr>
              </a:br>
              <a:r>
                <a:rPr lang="en-US" sz="1200">
                  <a:solidFill>
                    <a:srgbClr val="7F7F7F"/>
                  </a:solidFill>
                  <a:latin typeface="Arial" charset="0"/>
                  <a:cs typeface="Arial" charset="0"/>
                  <a:sym typeface="Arial" charset="0"/>
                </a:rPr>
                <a:t>20% covered</a:t>
              </a:r>
            </a:p>
          </p:txBody>
        </p:sp>
        <p:grpSp>
          <p:nvGrpSpPr>
            <p:cNvPr id="18451" name="Group 14"/>
            <p:cNvGrpSpPr>
              <a:grpSpLocks/>
            </p:cNvGrpSpPr>
            <p:nvPr/>
          </p:nvGrpSpPr>
          <p:grpSpPr bwMode="auto">
            <a:xfrm>
              <a:off x="2000253" y="1428736"/>
              <a:ext cx="2643185" cy="4867275"/>
              <a:chOff x="2000253" y="1428736"/>
              <a:chExt cx="2643185" cy="4867275"/>
            </a:xfrm>
          </p:grpSpPr>
          <p:sp>
            <p:nvSpPr>
              <p:cNvPr id="40971" name="AutoShape 9"/>
              <p:cNvSpPr>
                <a:spLocks noChangeArrowheads="1"/>
              </p:cNvSpPr>
              <p:nvPr/>
            </p:nvSpPr>
            <p:spPr bwMode="auto">
              <a:xfrm>
                <a:off x="2000239" y="4214799"/>
                <a:ext cx="2643199" cy="2081212"/>
              </a:xfrm>
              <a:prstGeom prst="cube">
                <a:avLst>
                  <a:gd name="adj" fmla="val 29856"/>
                </a:avLst>
              </a:prstGeom>
              <a:gradFill rotWithShape="1">
                <a:gsLst>
                  <a:gs pos="0">
                    <a:srgbClr val="545658"/>
                  </a:gs>
                  <a:gs pos="80000">
                    <a:srgbClr val="707275"/>
                  </a:gs>
                  <a:gs pos="100000">
                    <a:srgbClr val="707375"/>
                  </a:gs>
                </a:gsLst>
                <a:lin ang="16200000"/>
              </a:gradFill>
              <a:ln w="9525">
                <a:solidFill>
                  <a:srgbClr val="717375"/>
                </a:solidFill>
                <a:miter lim="800000"/>
                <a:headEnd/>
                <a:tailEnd/>
              </a:ln>
              <a:effectLst>
                <a:outerShdw blurRad="63500" dist="23000" dir="5400000" rotWithShape="0">
                  <a:srgbClr val="000000">
                    <a:alpha val="34998"/>
                  </a:srgbClr>
                </a:outerShdw>
              </a:effectLst>
            </p:spPr>
            <p:txBody>
              <a:bodyPr wrap="none" lIns="45720" rIns="45720" anchor="ctr"/>
              <a:lstStyle/>
              <a:p>
                <a:pPr algn="ctr">
                  <a:defRPr/>
                </a:pPr>
                <a:r>
                  <a:rPr lang="nl-BE" sz="1200">
                    <a:solidFill>
                      <a:schemeClr val="bg1"/>
                    </a:solidFill>
                    <a:latin typeface="Arial" charset="0"/>
                  </a:rPr>
                  <a:t>standard </a:t>
                </a:r>
                <a:br>
                  <a:rPr lang="nl-BE" sz="1200">
                    <a:solidFill>
                      <a:schemeClr val="bg1"/>
                    </a:solidFill>
                    <a:latin typeface="Arial" charset="0"/>
                  </a:rPr>
                </a:br>
                <a:r>
                  <a:rPr lang="nl-BE" sz="1200">
                    <a:solidFill>
                      <a:schemeClr val="bg1"/>
                    </a:solidFill>
                    <a:latin typeface="Arial" charset="0"/>
                  </a:rPr>
                  <a:t>SAP HCM </a:t>
                </a:r>
                <a:r>
                  <a:rPr lang="nl-BE" sz="1200">
                    <a:solidFill>
                      <a:schemeClr val="bg1"/>
                    </a:solidFill>
                  </a:rPr>
                  <a:t/>
                </a:r>
                <a:br>
                  <a:rPr lang="nl-BE" sz="1200">
                    <a:solidFill>
                      <a:schemeClr val="bg1"/>
                    </a:solidFill>
                  </a:rPr>
                </a:br>
                <a:endParaRPr lang="en-US" sz="1200">
                  <a:solidFill>
                    <a:schemeClr val="bg1"/>
                  </a:solidFill>
                </a:endParaRPr>
              </a:p>
            </p:txBody>
          </p:sp>
          <p:sp>
            <p:nvSpPr>
              <p:cNvPr id="40972" name="AutoShape 10"/>
              <p:cNvSpPr>
                <a:spLocks noChangeArrowheads="1"/>
              </p:cNvSpPr>
              <p:nvPr/>
            </p:nvSpPr>
            <p:spPr bwMode="auto">
              <a:xfrm>
                <a:off x="2000239" y="1428736"/>
                <a:ext cx="2643199" cy="3357563"/>
              </a:xfrm>
              <a:prstGeom prst="cube">
                <a:avLst>
                  <a:gd name="adj" fmla="val 23787"/>
                </a:avLst>
              </a:prstGeom>
              <a:gradFill rotWithShape="1">
                <a:gsLst>
                  <a:gs pos="0">
                    <a:srgbClr val="8A8B8C"/>
                  </a:gs>
                  <a:gs pos="80000">
                    <a:srgbClr val="B6B7B8"/>
                  </a:gs>
                  <a:gs pos="100000">
                    <a:srgbClr val="B7B8B9"/>
                  </a:gs>
                </a:gsLst>
                <a:lin ang="16200000"/>
              </a:gradFill>
              <a:ln w="9525">
                <a:solidFill>
                  <a:srgbClr val="B8B9BA"/>
                </a:solidFill>
                <a:miter lim="800000"/>
                <a:headEnd/>
                <a:tailEnd/>
              </a:ln>
              <a:effectLst>
                <a:outerShdw blurRad="63500" dist="23000" dir="5400000" rotWithShape="0">
                  <a:srgbClr val="000000">
                    <a:alpha val="34998"/>
                  </a:srgbClr>
                </a:outerShdw>
              </a:effectLst>
            </p:spPr>
            <p:txBody>
              <a:bodyPr wrap="none" lIns="45720" rIns="45720" anchor="ctr"/>
              <a:lstStyle/>
              <a:p>
                <a:pPr algn="ctr">
                  <a:defRPr/>
                </a:pPr>
                <a:r>
                  <a:rPr lang="nl-BE" sz="1400">
                    <a:solidFill>
                      <a:schemeClr val="bg1"/>
                    </a:solidFill>
                    <a:latin typeface="Arial" charset="0"/>
                  </a:rPr>
                  <a:t>Customer </a:t>
                </a:r>
                <a:br>
                  <a:rPr lang="nl-BE" sz="1400">
                    <a:solidFill>
                      <a:schemeClr val="bg1"/>
                    </a:solidFill>
                    <a:latin typeface="Arial" charset="0"/>
                  </a:rPr>
                </a:br>
                <a:r>
                  <a:rPr lang="nl-BE" sz="1400">
                    <a:solidFill>
                      <a:schemeClr val="bg1"/>
                    </a:solidFill>
                    <a:latin typeface="Arial" charset="0"/>
                  </a:rPr>
                  <a:t>Requirements</a:t>
                </a:r>
                <a:endParaRPr lang="en-US" sz="1400">
                  <a:solidFill>
                    <a:schemeClr val="bg1"/>
                  </a:solidFill>
                  <a:latin typeface="Arial" charset="0"/>
                </a:endParaRPr>
              </a:p>
            </p:txBody>
          </p:sp>
        </p:grpSp>
        <p:cxnSp>
          <p:nvCxnSpPr>
            <p:cNvPr id="25" name="Straight Arrow Connector 24"/>
            <p:cNvCxnSpPr/>
            <p:nvPr/>
          </p:nvCxnSpPr>
          <p:spPr bwMode="auto">
            <a:xfrm rot="5400000">
              <a:off x="1213632" y="5572905"/>
              <a:ext cx="1428750" cy="1588"/>
            </a:xfrm>
            <a:prstGeom prst="straightConnector1">
              <a:avLst/>
            </a:prstGeom>
            <a:solidFill>
              <a:schemeClr val="accent1"/>
            </a:solidFill>
            <a:ln w="9525" cap="flat" cmpd="sng" algn="ctr">
              <a:solidFill>
                <a:schemeClr val="bg1">
                  <a:lumMod val="50000"/>
                </a:schemeClr>
              </a:solidFill>
              <a:prstDash val="solid"/>
              <a:round/>
              <a:headEnd type="triangle" w="med" len="med"/>
              <a:tailEnd type="triangle" w="med" len="med"/>
            </a:ln>
            <a:effectLst/>
          </p:spPr>
        </p:cxnSp>
      </p:grpSp>
      <p:grpSp>
        <p:nvGrpSpPr>
          <p:cNvPr id="4" name="Group 27"/>
          <p:cNvGrpSpPr>
            <a:grpSpLocks/>
          </p:cNvGrpSpPr>
          <p:nvPr/>
        </p:nvGrpSpPr>
        <p:grpSpPr bwMode="auto">
          <a:xfrm>
            <a:off x="4786313" y="1428750"/>
            <a:ext cx="4192587" cy="4851400"/>
            <a:chOff x="4786313" y="1428750"/>
            <a:chExt cx="4192556" cy="4851400"/>
          </a:xfrm>
        </p:grpSpPr>
        <p:grpSp>
          <p:nvGrpSpPr>
            <p:cNvPr id="18444" name="Group 28"/>
            <p:cNvGrpSpPr>
              <a:grpSpLocks/>
            </p:cNvGrpSpPr>
            <p:nvPr/>
          </p:nvGrpSpPr>
          <p:grpSpPr bwMode="auto">
            <a:xfrm>
              <a:off x="4786313" y="1428750"/>
              <a:ext cx="4192556" cy="4851400"/>
              <a:chOff x="4786314" y="1428737"/>
              <a:chExt cx="4192612" cy="4851439"/>
            </a:xfrm>
          </p:grpSpPr>
          <p:sp>
            <p:nvSpPr>
              <p:cNvPr id="18446" name="Rectangle 7"/>
              <p:cNvSpPr>
                <a:spLocks/>
              </p:cNvSpPr>
              <p:nvPr/>
            </p:nvSpPr>
            <p:spPr bwMode="auto">
              <a:xfrm>
                <a:off x="7643831" y="2571746"/>
                <a:ext cx="1335095" cy="642943"/>
              </a:xfrm>
              <a:prstGeom prst="rect">
                <a:avLst/>
              </a:prstGeom>
              <a:noFill/>
              <a:ln w="12700">
                <a:noFill/>
                <a:miter lim="800000"/>
                <a:headEnd/>
                <a:tailEnd/>
              </a:ln>
            </p:spPr>
            <p:txBody>
              <a:bodyPr lIns="0" tIns="0" rIns="40639" bIns="0"/>
              <a:lstStyle/>
              <a:p>
                <a:pPr marL="39688">
                  <a:spcBef>
                    <a:spcPts val="900"/>
                  </a:spcBef>
                </a:pPr>
                <a:r>
                  <a:rPr lang="en-US" sz="1200">
                    <a:latin typeface="Arial" charset="0"/>
                    <a:cs typeface="Arial" charset="0"/>
                    <a:sym typeface="Arial" charset="0"/>
                  </a:rPr>
                  <a:t>Common</a:t>
                </a:r>
                <a:br>
                  <a:rPr lang="en-US" sz="1200">
                    <a:latin typeface="Arial" charset="0"/>
                    <a:cs typeface="Arial" charset="0"/>
                    <a:sym typeface="Arial" charset="0"/>
                  </a:rPr>
                </a:br>
                <a:r>
                  <a:rPr lang="en-US" sz="1200">
                    <a:latin typeface="Arial" charset="0"/>
                    <a:cs typeface="Arial" charset="0"/>
                    <a:sym typeface="Arial" charset="0"/>
                  </a:rPr>
                  <a:t>requirements: 80% covered</a:t>
                </a:r>
              </a:p>
            </p:txBody>
          </p:sp>
          <p:sp>
            <p:nvSpPr>
              <p:cNvPr id="18447" name="AutoShape 11"/>
              <p:cNvSpPr>
                <a:spLocks noChangeArrowheads="1"/>
              </p:cNvSpPr>
              <p:nvPr/>
            </p:nvSpPr>
            <p:spPr bwMode="auto">
              <a:xfrm>
                <a:off x="4786314" y="2500309"/>
                <a:ext cx="2643203" cy="3779867"/>
              </a:xfrm>
              <a:prstGeom prst="cube">
                <a:avLst>
                  <a:gd name="adj" fmla="val 23528"/>
                </a:avLst>
              </a:prstGeom>
              <a:solidFill>
                <a:schemeClr val="tx1"/>
              </a:solidFill>
              <a:ln w="9525">
                <a:solidFill>
                  <a:schemeClr val="tx1"/>
                </a:solidFill>
                <a:miter lim="800000"/>
                <a:headEnd/>
                <a:tailEnd/>
              </a:ln>
            </p:spPr>
            <p:txBody>
              <a:bodyPr wrap="none" lIns="45720" rIns="45720" anchor="ctr"/>
              <a:lstStyle/>
              <a:p>
                <a:pPr algn="ctr"/>
                <a:r>
                  <a:rPr lang="nl-BE" sz="1600">
                    <a:solidFill>
                      <a:schemeClr val="bg1"/>
                    </a:solidFill>
                    <a:latin typeface="Arial" charset="0"/>
                  </a:rPr>
                  <a:t>euHReka</a:t>
                </a:r>
              </a:p>
              <a:p>
                <a:pPr algn="ctr"/>
                <a:endParaRPr lang="nl-BE" sz="1600">
                  <a:solidFill>
                    <a:schemeClr val="bg1"/>
                  </a:solidFill>
                  <a:latin typeface="Arial" charset="0"/>
                </a:endParaRPr>
              </a:p>
              <a:p>
                <a:pPr algn="ctr"/>
                <a:r>
                  <a:rPr lang="nl-BE" sz="1200">
                    <a:solidFill>
                      <a:srgbClr val="FFFFFF"/>
                    </a:solidFill>
                    <a:latin typeface="Arial" charset="0"/>
                  </a:rPr>
                  <a:t>standard</a:t>
                </a:r>
                <a:endParaRPr lang="nl-BE" sz="1600">
                  <a:solidFill>
                    <a:schemeClr val="bg1"/>
                  </a:solidFill>
                  <a:latin typeface="Arial" charset="0"/>
                </a:endParaRPr>
              </a:p>
              <a:p>
                <a:pPr algn="ctr"/>
                <a:r>
                  <a:rPr lang="nl-BE" sz="1200">
                    <a:solidFill>
                      <a:schemeClr val="bg1"/>
                    </a:solidFill>
                    <a:latin typeface="Arial" charset="0"/>
                  </a:rPr>
                  <a:t>SAP HCM </a:t>
                </a:r>
              </a:p>
              <a:p>
                <a:pPr algn="ctr"/>
                <a:r>
                  <a:rPr lang="nl-BE" sz="1200">
                    <a:solidFill>
                      <a:schemeClr val="bg1"/>
                    </a:solidFill>
                    <a:latin typeface="Arial" charset="0"/>
                  </a:rPr>
                  <a:t> </a:t>
                </a:r>
              </a:p>
              <a:p>
                <a:pPr algn="ctr"/>
                <a:r>
                  <a:rPr lang="nl-BE" sz="1200">
                    <a:solidFill>
                      <a:schemeClr val="bg1"/>
                    </a:solidFill>
                    <a:latin typeface="Arial" charset="0"/>
                  </a:rPr>
                  <a:t>parameter driven </a:t>
                </a:r>
              </a:p>
              <a:p>
                <a:pPr algn="ctr"/>
                <a:r>
                  <a:rPr lang="nl-BE" sz="1200">
                    <a:solidFill>
                      <a:schemeClr val="bg1"/>
                    </a:solidFill>
                    <a:latin typeface="Arial" charset="0"/>
                  </a:rPr>
                  <a:t>preconfiguration </a:t>
                </a:r>
                <a:endParaRPr lang="en-US" sz="1200">
                  <a:solidFill>
                    <a:schemeClr val="bg1"/>
                  </a:solidFill>
                  <a:latin typeface="Arial" charset="0"/>
                </a:endParaRPr>
              </a:p>
            </p:txBody>
          </p:sp>
          <p:sp>
            <p:nvSpPr>
              <p:cNvPr id="18448" name="AutoShape 12"/>
              <p:cNvSpPr>
                <a:spLocks noChangeArrowheads="1"/>
              </p:cNvSpPr>
              <p:nvPr/>
            </p:nvSpPr>
            <p:spPr bwMode="auto">
              <a:xfrm>
                <a:off x="4786314" y="1428737"/>
                <a:ext cx="2643203" cy="1643076"/>
              </a:xfrm>
              <a:prstGeom prst="cube">
                <a:avLst>
                  <a:gd name="adj" fmla="val 38139"/>
                </a:avLst>
              </a:prstGeom>
              <a:solidFill>
                <a:schemeClr val="tx2"/>
              </a:solidFill>
              <a:ln w="9525">
                <a:solidFill>
                  <a:srgbClr val="C60C30"/>
                </a:solidFill>
                <a:miter lim="800000"/>
                <a:headEnd/>
                <a:tailEnd/>
              </a:ln>
            </p:spPr>
            <p:txBody>
              <a:bodyPr wrap="none" lIns="45720" rIns="45720" anchor="ctr"/>
              <a:lstStyle/>
              <a:p>
                <a:pPr algn="ctr"/>
                <a:r>
                  <a:rPr lang="nl-BE" sz="1400">
                    <a:solidFill>
                      <a:schemeClr val="bg1"/>
                    </a:solidFill>
                    <a:latin typeface="Arial" charset="0"/>
                  </a:rPr>
                  <a:t>Customer</a:t>
                </a:r>
              </a:p>
              <a:p>
                <a:pPr algn="ctr"/>
                <a:r>
                  <a:rPr lang="nl-BE" sz="1400">
                    <a:solidFill>
                      <a:schemeClr val="bg1"/>
                    </a:solidFill>
                    <a:latin typeface="Arial" charset="0"/>
                  </a:rPr>
                  <a:t>Requirements</a:t>
                </a:r>
                <a:endParaRPr lang="en-US" sz="1400">
                  <a:solidFill>
                    <a:schemeClr val="bg1"/>
                  </a:solidFill>
                  <a:latin typeface="Arial" charset="0"/>
                </a:endParaRPr>
              </a:p>
            </p:txBody>
          </p:sp>
          <p:cxnSp>
            <p:nvCxnSpPr>
              <p:cNvPr id="18449" name="Straight Arrow Connector 20"/>
              <p:cNvCxnSpPr>
                <a:cxnSpLocks noChangeShapeType="1"/>
              </p:cNvCxnSpPr>
              <p:nvPr/>
            </p:nvCxnSpPr>
            <p:spPr bwMode="auto">
              <a:xfrm rot="5400000">
                <a:off x="5965835" y="4106867"/>
                <a:ext cx="3071834" cy="1588"/>
              </a:xfrm>
              <a:prstGeom prst="straightConnector1">
                <a:avLst/>
              </a:prstGeom>
              <a:noFill/>
              <a:ln w="9525">
                <a:solidFill>
                  <a:schemeClr val="tx1"/>
                </a:solidFill>
                <a:round/>
                <a:headEnd type="triangle" w="med" len="med"/>
                <a:tailEnd type="triangle" w="med" len="med"/>
              </a:ln>
            </p:spPr>
          </p:cxnSp>
        </p:grpSp>
        <p:pic>
          <p:nvPicPr>
            <p:cNvPr id="18445" name="Picture 26" descr="euHReka_RGB_300dpi.jpg"/>
            <p:cNvPicPr>
              <a:picLocks noChangeAspect="1"/>
            </p:cNvPicPr>
            <p:nvPr/>
          </p:nvPicPr>
          <p:blipFill>
            <a:blip r:embed="rId3" cstate="print">
              <a:clrChange>
                <a:clrFrom>
                  <a:srgbClr val="FFFFFF"/>
                </a:clrFrom>
                <a:clrTo>
                  <a:srgbClr val="FFFFFF">
                    <a:alpha val="0"/>
                  </a:srgbClr>
                </a:clrTo>
              </a:clrChange>
            </a:blip>
            <a:srcRect/>
            <a:stretch>
              <a:fillRect/>
            </a:stretch>
          </p:blipFill>
          <p:spPr bwMode="auto">
            <a:xfrm>
              <a:off x="7658100" y="1847220"/>
              <a:ext cx="1081970" cy="284971"/>
            </a:xfrm>
            <a:prstGeom prst="rect">
              <a:avLst/>
            </a:prstGeom>
            <a:noFill/>
            <a:ln w="9525">
              <a:noFill/>
              <a:miter lim="800000"/>
              <a:headEnd/>
              <a:tailEnd/>
            </a:ln>
          </p:spPr>
        </p:pic>
      </p:grpSp>
      <p:sp>
        <p:nvSpPr>
          <p:cNvPr id="18436" name="Title 22"/>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smtClean="0">
                <a:ea typeface="ＭＳ Ｐゴシック" charset="-128"/>
              </a:rPr>
              <a:t>euHReka preconfiguration</a:t>
            </a:r>
          </a:p>
        </p:txBody>
      </p:sp>
      <p:sp>
        <p:nvSpPr>
          <p:cNvPr id="18437" name="Footer Placeholder 2"/>
          <p:cNvSpPr>
            <a:spLocks noGrp="1"/>
          </p:cNvSpPr>
          <p:nvPr>
            <p:ph type="ftr" sz="quarter" idx="10"/>
          </p:nvPr>
        </p:nvSpPr>
        <p:spPr>
          <a:noFill/>
        </p:spPr>
        <p:txBody>
          <a:bodyPr/>
          <a:lstStyle/>
          <a:p>
            <a:r>
              <a:rPr lang="en-US" smtClean="0">
                <a:latin typeface="Times New Roman" charset="0"/>
                <a:ea typeface="ＭＳ Ｐゴシック" charset="-128"/>
              </a:rPr>
              <a:t>Copyright NorthgateArinso. All rights reserved.</a:t>
            </a:r>
          </a:p>
        </p:txBody>
      </p:sp>
      <p:sp>
        <p:nvSpPr>
          <p:cNvPr id="18438" name="Slide Number Placeholder 3"/>
          <p:cNvSpPr>
            <a:spLocks noGrp="1"/>
          </p:cNvSpPr>
          <p:nvPr>
            <p:ph type="sldNum" sz="quarter" idx="11"/>
          </p:nvPr>
        </p:nvSpPr>
        <p:spPr>
          <a:noFill/>
        </p:spPr>
        <p:txBody>
          <a:bodyPr/>
          <a:lstStyle/>
          <a:p>
            <a:fld id="{B24A6A5F-E663-4630-93CC-CB968E53E17A}" type="slidenum">
              <a:rPr lang="en-US"/>
              <a:pPr/>
              <a:t>6</a:t>
            </a:fld>
            <a:endParaRPr lang="en-US"/>
          </a:p>
        </p:txBody>
      </p:sp>
      <p:sp>
        <p:nvSpPr>
          <p:cNvPr id="18" name="Rounded Rectangular Callout 17"/>
          <p:cNvSpPr>
            <a:spLocks noChangeArrowheads="1"/>
          </p:cNvSpPr>
          <p:nvPr/>
        </p:nvSpPr>
        <p:spPr bwMode="auto">
          <a:xfrm>
            <a:off x="3500438" y="4143375"/>
            <a:ext cx="1571625" cy="857250"/>
          </a:xfrm>
          <a:prstGeom prst="wedgeRoundRectCallout">
            <a:avLst>
              <a:gd name="adj1" fmla="val 62884"/>
              <a:gd name="adj2" fmla="val 42315"/>
              <a:gd name="adj3" fmla="val 16667"/>
            </a:avLst>
          </a:prstGeom>
          <a:gradFill rotWithShape="1">
            <a:gsLst>
              <a:gs pos="0">
                <a:srgbClr val="E0E1E2"/>
              </a:gs>
              <a:gs pos="35001">
                <a:srgbClr val="E9E9EA"/>
              </a:gs>
              <a:gs pos="100000">
                <a:srgbClr val="F6F7F7"/>
              </a:gs>
            </a:gsLst>
            <a:lin ang="16200000" scaled="1"/>
          </a:gradFill>
          <a:ln w="9525">
            <a:solidFill>
              <a:srgbClr val="B8B9BA"/>
            </a:solidFill>
            <a:miter lim="800000"/>
            <a:headEnd/>
            <a:tailEnd/>
          </a:ln>
          <a:effectLst>
            <a:outerShdw blurRad="63500" dist="20000" dir="5400000" rotWithShape="0">
              <a:srgbClr val="000000">
                <a:alpha val="37999"/>
              </a:srgbClr>
            </a:outerShdw>
          </a:effectLst>
        </p:spPr>
        <p:txBody>
          <a:bodyPr lIns="45720" rIns="45720" anchor="ctr" anchorCtr="1"/>
          <a:lstStyle/>
          <a:p>
            <a:pPr>
              <a:spcBef>
                <a:spcPct val="50000"/>
              </a:spcBef>
              <a:defRPr/>
            </a:pPr>
            <a:r>
              <a:rPr lang="nl-BE" sz="900">
                <a:solidFill>
                  <a:srgbClr val="4E0064"/>
                </a:solidFill>
                <a:latin typeface="Arial" charset="0"/>
              </a:rPr>
              <a:t>PRECONFIGURED</a:t>
            </a:r>
            <a:br>
              <a:rPr lang="nl-BE" sz="900">
                <a:solidFill>
                  <a:srgbClr val="4E0064"/>
                </a:solidFill>
                <a:latin typeface="Arial" charset="0"/>
              </a:rPr>
            </a:br>
            <a:r>
              <a:rPr lang="nl-BE" sz="1400">
                <a:latin typeface="Arial" charset="0"/>
              </a:rPr>
              <a:t>Rules &amp; regulations</a:t>
            </a:r>
            <a:endParaRPr lang="en-US" sz="1400">
              <a:latin typeface="Arial" charset="0"/>
            </a:endParaRPr>
          </a:p>
        </p:txBody>
      </p:sp>
      <p:sp>
        <p:nvSpPr>
          <p:cNvPr id="19" name="Rounded Rectangular Callout 18"/>
          <p:cNvSpPr>
            <a:spLocks noChangeArrowheads="1"/>
          </p:cNvSpPr>
          <p:nvPr/>
        </p:nvSpPr>
        <p:spPr bwMode="auto">
          <a:xfrm>
            <a:off x="6286500" y="4000500"/>
            <a:ext cx="1500188" cy="857250"/>
          </a:xfrm>
          <a:prstGeom prst="wedgeRoundRectCallout">
            <a:avLst>
              <a:gd name="adj1" fmla="val -48481"/>
              <a:gd name="adj2" fmla="val 68875"/>
              <a:gd name="adj3" fmla="val 16667"/>
            </a:avLst>
          </a:prstGeom>
          <a:gradFill rotWithShape="1">
            <a:gsLst>
              <a:gs pos="0">
                <a:srgbClr val="E0E1E2"/>
              </a:gs>
              <a:gs pos="35001">
                <a:srgbClr val="E9E9EA"/>
              </a:gs>
              <a:gs pos="100000">
                <a:srgbClr val="F6F7F7"/>
              </a:gs>
            </a:gsLst>
            <a:lin ang="16200000" scaled="1"/>
          </a:gradFill>
          <a:ln w="9525">
            <a:solidFill>
              <a:srgbClr val="B8B9BA"/>
            </a:solidFill>
            <a:miter lim="800000"/>
            <a:headEnd/>
            <a:tailEnd/>
          </a:ln>
          <a:effectLst>
            <a:outerShdw blurRad="63500" dist="20000" dir="5400000" rotWithShape="0">
              <a:srgbClr val="000000">
                <a:alpha val="37999"/>
              </a:srgbClr>
            </a:outerShdw>
          </a:effectLst>
        </p:spPr>
        <p:txBody>
          <a:bodyPr lIns="45720" rIns="45720" anchor="ctr" anchorCtr="1"/>
          <a:lstStyle/>
          <a:p>
            <a:pPr>
              <a:spcBef>
                <a:spcPct val="50000"/>
              </a:spcBef>
              <a:defRPr/>
            </a:pPr>
            <a:r>
              <a:rPr lang="nl-BE" sz="900">
                <a:solidFill>
                  <a:srgbClr val="4E0064"/>
                </a:solidFill>
                <a:latin typeface="Arial" charset="0"/>
              </a:rPr>
              <a:t>PRECONFIGURED </a:t>
            </a:r>
            <a:r>
              <a:rPr lang="nl-BE" sz="1400">
                <a:latin typeface="Arial" charset="0"/>
              </a:rPr>
              <a:t/>
            </a:r>
            <a:br>
              <a:rPr lang="nl-BE" sz="1400">
                <a:latin typeface="Arial" charset="0"/>
              </a:rPr>
            </a:br>
            <a:r>
              <a:rPr lang="nl-BE" sz="1400">
                <a:latin typeface="Arial" charset="0"/>
              </a:rPr>
              <a:t>Process &amp; workflows</a:t>
            </a:r>
            <a:endParaRPr lang="en-US" sz="1400">
              <a:latin typeface="Arial" charset="0"/>
            </a:endParaRPr>
          </a:p>
        </p:txBody>
      </p:sp>
      <p:sp>
        <p:nvSpPr>
          <p:cNvPr id="20" name="Rounded Rectangular Callout 19"/>
          <p:cNvSpPr>
            <a:spLocks noChangeArrowheads="1"/>
          </p:cNvSpPr>
          <p:nvPr/>
        </p:nvSpPr>
        <p:spPr bwMode="auto">
          <a:xfrm>
            <a:off x="4000500" y="5500688"/>
            <a:ext cx="1500188" cy="857250"/>
          </a:xfrm>
          <a:prstGeom prst="wedgeRoundRectCallout">
            <a:avLst>
              <a:gd name="adj1" fmla="val 62028"/>
              <a:gd name="adj2" fmla="val -50370"/>
              <a:gd name="adj3" fmla="val 16667"/>
            </a:avLst>
          </a:prstGeom>
          <a:gradFill rotWithShape="1">
            <a:gsLst>
              <a:gs pos="0">
                <a:srgbClr val="E0E1E2"/>
              </a:gs>
              <a:gs pos="35001">
                <a:srgbClr val="E9E9EA"/>
              </a:gs>
              <a:gs pos="100000">
                <a:srgbClr val="F6F7F7"/>
              </a:gs>
            </a:gsLst>
            <a:lin ang="16200000" scaled="1"/>
          </a:gradFill>
          <a:ln w="9525">
            <a:solidFill>
              <a:srgbClr val="B8B9BA"/>
            </a:solidFill>
            <a:miter lim="800000"/>
            <a:headEnd/>
            <a:tailEnd/>
          </a:ln>
          <a:effectLst>
            <a:outerShdw blurRad="63500" dist="20000" dir="5400000" rotWithShape="0">
              <a:srgbClr val="000000">
                <a:alpha val="37999"/>
              </a:srgbClr>
            </a:outerShdw>
          </a:effectLst>
        </p:spPr>
        <p:txBody>
          <a:bodyPr lIns="45720" rIns="45720" anchor="ctr" anchorCtr="1"/>
          <a:lstStyle/>
          <a:p>
            <a:pPr>
              <a:spcBef>
                <a:spcPct val="50000"/>
              </a:spcBef>
              <a:defRPr/>
            </a:pPr>
            <a:r>
              <a:rPr lang="nl-BE" sz="900">
                <a:solidFill>
                  <a:srgbClr val="4E0064"/>
                </a:solidFill>
                <a:latin typeface="Arial" charset="0"/>
              </a:rPr>
              <a:t>PRECONFIGURED </a:t>
            </a:r>
            <a:r>
              <a:rPr lang="nl-BE" sz="1400">
                <a:latin typeface="Arial" charset="0"/>
              </a:rPr>
              <a:t/>
            </a:r>
            <a:br>
              <a:rPr lang="nl-BE" sz="1400">
                <a:latin typeface="Arial" charset="0"/>
              </a:rPr>
            </a:br>
            <a:r>
              <a:rPr lang="nl-BE" sz="1400">
                <a:latin typeface="Arial" charset="0"/>
              </a:rPr>
              <a:t>Global template</a:t>
            </a:r>
            <a:endParaRPr lang="en-US" sz="1400">
              <a:latin typeface="Arial" charset="0"/>
            </a:endParaRPr>
          </a:p>
        </p:txBody>
      </p:sp>
      <p:sp>
        <p:nvSpPr>
          <p:cNvPr id="21" name="Rounded Rectangular Callout 20"/>
          <p:cNvSpPr>
            <a:spLocks noChangeArrowheads="1"/>
          </p:cNvSpPr>
          <p:nvPr/>
        </p:nvSpPr>
        <p:spPr bwMode="auto">
          <a:xfrm>
            <a:off x="6500813" y="5572125"/>
            <a:ext cx="1571625" cy="928688"/>
          </a:xfrm>
          <a:prstGeom prst="wedgeRoundRectCallout">
            <a:avLst>
              <a:gd name="adj1" fmla="val -71412"/>
              <a:gd name="adj2" fmla="val -48389"/>
              <a:gd name="adj3" fmla="val 16667"/>
            </a:avLst>
          </a:prstGeom>
          <a:gradFill rotWithShape="1">
            <a:gsLst>
              <a:gs pos="0">
                <a:srgbClr val="E0E1E2"/>
              </a:gs>
              <a:gs pos="35001">
                <a:srgbClr val="E9E9EA"/>
              </a:gs>
              <a:gs pos="100000">
                <a:srgbClr val="F6F7F7"/>
              </a:gs>
            </a:gsLst>
            <a:lin ang="16200000" scaled="1"/>
          </a:gradFill>
          <a:ln w="9525">
            <a:solidFill>
              <a:srgbClr val="B8B9BA"/>
            </a:solidFill>
            <a:miter lim="800000"/>
            <a:headEnd/>
            <a:tailEnd/>
          </a:ln>
          <a:effectLst>
            <a:outerShdw blurRad="63500" dist="20000" dir="5400000" rotWithShape="0">
              <a:srgbClr val="000000">
                <a:alpha val="37999"/>
              </a:srgbClr>
            </a:outerShdw>
          </a:effectLst>
        </p:spPr>
        <p:txBody>
          <a:bodyPr lIns="45720" rIns="45720" anchor="ctr" anchorCtr="1"/>
          <a:lstStyle/>
          <a:p>
            <a:pPr>
              <a:spcBef>
                <a:spcPct val="50000"/>
              </a:spcBef>
              <a:defRPr/>
            </a:pPr>
            <a:r>
              <a:rPr lang="nl-BE" sz="900">
                <a:solidFill>
                  <a:srgbClr val="4E0064"/>
                </a:solidFill>
                <a:latin typeface="Arial" charset="0"/>
              </a:rPr>
              <a:t>PRECONFIGURED </a:t>
            </a:r>
            <a:r>
              <a:rPr lang="nl-BE" sz="1400">
                <a:latin typeface="Arial" charset="0"/>
              </a:rPr>
              <a:t/>
            </a:r>
            <a:br>
              <a:rPr lang="nl-BE" sz="1400">
                <a:latin typeface="Arial" charset="0"/>
              </a:rPr>
            </a:br>
            <a:r>
              <a:rPr lang="nl-BE" sz="1400">
                <a:latin typeface="Arial" charset="0"/>
              </a:rPr>
              <a:t>Functional building blocks</a:t>
            </a:r>
            <a:endParaRPr lang="en-US" sz="1400">
              <a:latin typeface="Arial" charset="0"/>
            </a:endParaRPr>
          </a:p>
        </p:txBody>
      </p:sp>
      <p:sp>
        <p:nvSpPr>
          <p:cNvPr id="18443" name="Text Placeholder 54"/>
          <p:cNvSpPr txBox="1">
            <a:spLocks/>
          </p:cNvSpPr>
          <p:nvPr/>
        </p:nvSpPr>
        <p:spPr bwMode="auto">
          <a:xfrm>
            <a:off x="6280150" y="112713"/>
            <a:ext cx="2863850" cy="438150"/>
          </a:xfrm>
          <a:prstGeom prst="rect">
            <a:avLst/>
          </a:prstGeom>
          <a:noFill/>
          <a:ln w="9525">
            <a:noFill/>
            <a:miter lim="800000"/>
            <a:headEnd/>
            <a:tailEnd/>
          </a:ln>
        </p:spPr>
        <p:txBody>
          <a:bodyPr/>
          <a:lstStyle/>
          <a:p>
            <a:pPr marL="342900" indent="-342900"/>
            <a:r>
              <a:rPr lang="en-US" sz="1600" b="0">
                <a:solidFill>
                  <a:srgbClr val="FFFFFF"/>
                </a:solidFill>
                <a:latin typeface="Arial" charset="0"/>
              </a:rPr>
              <a:t>the concept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7"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94"/>
          <p:cNvSpPr txBox="1">
            <a:spLocks noChangeArrowheads="1"/>
          </p:cNvSpPr>
          <p:nvPr/>
        </p:nvSpPr>
        <p:spPr bwMode="auto">
          <a:xfrm>
            <a:off x="1357313" y="2286000"/>
            <a:ext cx="3500437" cy="369888"/>
          </a:xfrm>
          <a:prstGeom prst="rect">
            <a:avLst/>
          </a:prstGeom>
          <a:noFill/>
          <a:ln w="9525">
            <a:noFill/>
            <a:miter lim="800000"/>
            <a:headEnd/>
            <a:tailEnd/>
          </a:ln>
        </p:spPr>
        <p:txBody>
          <a:bodyPr>
            <a:spAutoFit/>
          </a:bodyPr>
          <a:lstStyle/>
          <a:p>
            <a:r>
              <a:rPr lang="nl-BE" sz="900">
                <a:solidFill>
                  <a:srgbClr val="A6A6A6"/>
                </a:solidFill>
                <a:latin typeface="Arial" charset="0"/>
              </a:rPr>
              <a:t>Evaluate options &gt; get alignment &gt; legal check &gt;</a:t>
            </a:r>
            <a:br>
              <a:rPr lang="nl-BE" sz="900">
                <a:solidFill>
                  <a:srgbClr val="A6A6A6"/>
                </a:solidFill>
                <a:latin typeface="Arial" charset="0"/>
              </a:rPr>
            </a:br>
            <a:r>
              <a:rPr lang="nl-BE" sz="900">
                <a:solidFill>
                  <a:srgbClr val="A6A6A6"/>
                </a:solidFill>
                <a:latin typeface="Arial" charset="0"/>
              </a:rPr>
              <a:t> &gt; get approval &gt; implement custom process</a:t>
            </a:r>
            <a:endParaRPr lang="en-US" sz="900">
              <a:solidFill>
                <a:srgbClr val="A6A6A6"/>
              </a:solidFill>
              <a:latin typeface="Arial" charset="0"/>
            </a:endParaRPr>
          </a:p>
        </p:txBody>
      </p:sp>
      <p:sp>
        <p:nvSpPr>
          <p:cNvPr id="19459" name="Slide Number Placeholder 4"/>
          <p:cNvSpPr>
            <a:spLocks noGrp="1"/>
          </p:cNvSpPr>
          <p:nvPr>
            <p:ph type="sldNum" sz="quarter" idx="11"/>
          </p:nvPr>
        </p:nvSpPr>
        <p:spPr>
          <a:xfrm>
            <a:off x="7091363" y="6238875"/>
            <a:ext cx="1873250" cy="268288"/>
          </a:xfrm>
          <a:noFill/>
        </p:spPr>
        <p:txBody>
          <a:bodyPr/>
          <a:lstStyle/>
          <a:p>
            <a:fld id="{B448056F-FF26-4363-A989-2810ABE77D2E}" type="slidenum">
              <a:rPr lang="en-US"/>
              <a:pPr/>
              <a:t>7</a:t>
            </a:fld>
            <a:endParaRPr lang="en-US"/>
          </a:p>
        </p:txBody>
      </p:sp>
      <p:sp>
        <p:nvSpPr>
          <p:cNvPr id="43014" name="Rectangle 4"/>
          <p:cNvSpPr>
            <a:spLocks noChangeArrowheads="1"/>
          </p:cNvSpPr>
          <p:nvPr/>
        </p:nvSpPr>
        <p:spPr bwMode="auto">
          <a:xfrm>
            <a:off x="0" y="6086475"/>
            <a:ext cx="9144000" cy="323850"/>
          </a:xfrm>
          <a:prstGeom prst="rect">
            <a:avLst/>
          </a:prstGeom>
          <a:gradFill rotWithShape="1">
            <a:gsLst>
              <a:gs pos="0">
                <a:srgbClr val="E0E1E2"/>
              </a:gs>
              <a:gs pos="35001">
                <a:srgbClr val="E9E9EA"/>
              </a:gs>
              <a:gs pos="100000">
                <a:srgbClr val="F6F7F7"/>
              </a:gs>
            </a:gsLst>
            <a:lin ang="16200000" scaled="1"/>
          </a:gradFill>
          <a:ln w="9525">
            <a:solidFill>
              <a:srgbClr val="B8B9BA"/>
            </a:solidFill>
            <a:miter lim="800000"/>
            <a:headEnd/>
            <a:tailEnd/>
          </a:ln>
          <a:effectLst>
            <a:outerShdw blurRad="63500" dist="20000" dir="5400000" rotWithShape="0">
              <a:srgbClr val="000000">
                <a:alpha val="37999"/>
              </a:srgbClr>
            </a:outerShdw>
          </a:effectLst>
        </p:spPr>
        <p:txBody>
          <a:bodyPr wrap="none" anchor="ctr"/>
          <a:lstStyle/>
          <a:p>
            <a:pPr>
              <a:defRPr/>
            </a:pPr>
            <a:endParaRPr lang="nl-BE">
              <a:solidFill>
                <a:srgbClr val="4E0064"/>
              </a:solidFill>
              <a:latin typeface="Times New Roman" pitchFamily="-65" charset="0"/>
              <a:ea typeface="ＭＳ Ｐゴシック" pitchFamily="-65" charset="-128"/>
            </a:endParaRPr>
          </a:p>
        </p:txBody>
      </p:sp>
      <p:sp>
        <p:nvSpPr>
          <p:cNvPr id="43015" name="Rectangle 5"/>
          <p:cNvSpPr>
            <a:spLocks noChangeArrowheads="1"/>
          </p:cNvSpPr>
          <p:nvPr/>
        </p:nvSpPr>
        <p:spPr bwMode="auto">
          <a:xfrm>
            <a:off x="0" y="5367338"/>
            <a:ext cx="9144000" cy="323850"/>
          </a:xfrm>
          <a:prstGeom prst="rect">
            <a:avLst/>
          </a:prstGeom>
          <a:gradFill rotWithShape="1">
            <a:gsLst>
              <a:gs pos="0">
                <a:srgbClr val="E0E1E2"/>
              </a:gs>
              <a:gs pos="35001">
                <a:srgbClr val="E9E9EA"/>
              </a:gs>
              <a:gs pos="100000">
                <a:srgbClr val="F6F7F7"/>
              </a:gs>
            </a:gsLst>
            <a:lin ang="16200000" scaled="1"/>
          </a:gradFill>
          <a:ln w="9525">
            <a:solidFill>
              <a:srgbClr val="B8B9BA"/>
            </a:solidFill>
            <a:miter lim="800000"/>
            <a:headEnd/>
            <a:tailEnd/>
          </a:ln>
          <a:effectLst>
            <a:outerShdw blurRad="63500" dist="20000" dir="5400000" rotWithShape="0">
              <a:srgbClr val="000000">
                <a:alpha val="37999"/>
              </a:srgbClr>
            </a:outerShdw>
          </a:effectLst>
        </p:spPr>
        <p:txBody>
          <a:bodyPr wrap="none" anchor="ctr"/>
          <a:lstStyle/>
          <a:p>
            <a:pPr>
              <a:defRPr/>
            </a:pPr>
            <a:endParaRPr lang="nl-BE">
              <a:solidFill>
                <a:srgbClr val="4E0064"/>
              </a:solidFill>
              <a:latin typeface="Times New Roman" pitchFamily="-65" charset="0"/>
              <a:ea typeface="ＭＳ Ｐゴシック" pitchFamily="-65" charset="-128"/>
            </a:endParaRPr>
          </a:p>
        </p:txBody>
      </p:sp>
      <p:sp>
        <p:nvSpPr>
          <p:cNvPr id="43016" name="Rectangle 6"/>
          <p:cNvSpPr>
            <a:spLocks noChangeArrowheads="1"/>
          </p:cNvSpPr>
          <p:nvPr/>
        </p:nvSpPr>
        <p:spPr bwMode="auto">
          <a:xfrm>
            <a:off x="0" y="4521200"/>
            <a:ext cx="9144000" cy="323850"/>
          </a:xfrm>
          <a:prstGeom prst="rect">
            <a:avLst/>
          </a:prstGeom>
          <a:gradFill rotWithShape="1">
            <a:gsLst>
              <a:gs pos="0">
                <a:srgbClr val="E0E1E2"/>
              </a:gs>
              <a:gs pos="35001">
                <a:srgbClr val="E9E9EA"/>
              </a:gs>
              <a:gs pos="100000">
                <a:srgbClr val="F6F7F7"/>
              </a:gs>
            </a:gsLst>
            <a:lin ang="16200000" scaled="1"/>
          </a:gradFill>
          <a:ln w="9525">
            <a:solidFill>
              <a:srgbClr val="B8B9BA"/>
            </a:solidFill>
            <a:miter lim="800000"/>
            <a:headEnd/>
            <a:tailEnd/>
          </a:ln>
          <a:effectLst>
            <a:outerShdw blurRad="63500" dist="20000" dir="5400000" rotWithShape="0">
              <a:srgbClr val="000000">
                <a:alpha val="37999"/>
              </a:srgbClr>
            </a:outerShdw>
          </a:effectLst>
        </p:spPr>
        <p:txBody>
          <a:bodyPr wrap="none" anchor="ctr"/>
          <a:lstStyle/>
          <a:p>
            <a:pPr>
              <a:defRPr/>
            </a:pPr>
            <a:endParaRPr lang="nl-BE">
              <a:solidFill>
                <a:srgbClr val="4E0064"/>
              </a:solidFill>
              <a:latin typeface="Times New Roman" pitchFamily="-65" charset="0"/>
              <a:ea typeface="ＭＳ Ｐゴシック" pitchFamily="-65" charset="-128"/>
            </a:endParaRPr>
          </a:p>
        </p:txBody>
      </p:sp>
      <p:sp>
        <p:nvSpPr>
          <p:cNvPr id="43017" name="Rectangle 7"/>
          <p:cNvSpPr>
            <a:spLocks noChangeArrowheads="1"/>
          </p:cNvSpPr>
          <p:nvPr/>
        </p:nvSpPr>
        <p:spPr bwMode="auto">
          <a:xfrm>
            <a:off x="0" y="3556000"/>
            <a:ext cx="9144000" cy="323850"/>
          </a:xfrm>
          <a:prstGeom prst="rect">
            <a:avLst/>
          </a:prstGeom>
          <a:gradFill rotWithShape="1">
            <a:gsLst>
              <a:gs pos="0">
                <a:srgbClr val="E0E1E2"/>
              </a:gs>
              <a:gs pos="35001">
                <a:srgbClr val="E9E9EA"/>
              </a:gs>
              <a:gs pos="100000">
                <a:srgbClr val="F6F7F7"/>
              </a:gs>
            </a:gsLst>
            <a:lin ang="16200000" scaled="1"/>
          </a:gradFill>
          <a:ln w="9525">
            <a:solidFill>
              <a:srgbClr val="B8B9BA"/>
            </a:solidFill>
            <a:miter lim="800000"/>
            <a:headEnd/>
            <a:tailEnd/>
          </a:ln>
          <a:effectLst>
            <a:outerShdw blurRad="63500" dist="20000" dir="5400000" rotWithShape="0">
              <a:srgbClr val="000000">
                <a:alpha val="37999"/>
              </a:srgbClr>
            </a:outerShdw>
          </a:effectLst>
        </p:spPr>
        <p:txBody>
          <a:bodyPr wrap="none" anchor="ctr"/>
          <a:lstStyle/>
          <a:p>
            <a:pPr>
              <a:defRPr/>
            </a:pPr>
            <a:endParaRPr lang="nl-BE">
              <a:solidFill>
                <a:srgbClr val="4E0064"/>
              </a:solidFill>
              <a:latin typeface="Times New Roman" pitchFamily="-65" charset="0"/>
              <a:ea typeface="ＭＳ Ｐゴシック" pitchFamily="-65" charset="-128"/>
            </a:endParaRPr>
          </a:p>
        </p:txBody>
      </p:sp>
      <p:sp>
        <p:nvSpPr>
          <p:cNvPr id="43018" name="Rectangle 8"/>
          <p:cNvSpPr>
            <a:spLocks noChangeArrowheads="1"/>
          </p:cNvSpPr>
          <p:nvPr/>
        </p:nvSpPr>
        <p:spPr bwMode="auto">
          <a:xfrm>
            <a:off x="0" y="2643188"/>
            <a:ext cx="9144000" cy="323850"/>
          </a:xfrm>
          <a:prstGeom prst="rect">
            <a:avLst/>
          </a:prstGeom>
          <a:gradFill rotWithShape="1">
            <a:gsLst>
              <a:gs pos="0">
                <a:srgbClr val="E0E1E2"/>
              </a:gs>
              <a:gs pos="35001">
                <a:srgbClr val="E9E9EA"/>
              </a:gs>
              <a:gs pos="100000">
                <a:srgbClr val="F6F7F7"/>
              </a:gs>
            </a:gsLst>
            <a:lin ang="16200000" scaled="1"/>
          </a:gradFill>
          <a:ln w="9525">
            <a:solidFill>
              <a:srgbClr val="B8B9BA"/>
            </a:solidFill>
            <a:miter lim="800000"/>
            <a:headEnd/>
            <a:tailEnd/>
          </a:ln>
          <a:effectLst>
            <a:outerShdw blurRad="63500" dist="20000" dir="5400000" rotWithShape="0">
              <a:srgbClr val="000000">
                <a:alpha val="37999"/>
              </a:srgbClr>
            </a:outerShdw>
          </a:effectLst>
        </p:spPr>
        <p:txBody>
          <a:bodyPr wrap="none" anchor="ctr"/>
          <a:lstStyle/>
          <a:p>
            <a:pPr>
              <a:defRPr/>
            </a:pPr>
            <a:endParaRPr lang="nl-BE">
              <a:solidFill>
                <a:srgbClr val="4E0064"/>
              </a:solidFill>
              <a:latin typeface="Times New Roman" pitchFamily="-65" charset="0"/>
              <a:ea typeface="ＭＳ Ｐゴシック" pitchFamily="-65" charset="-128"/>
            </a:endParaRPr>
          </a:p>
        </p:txBody>
      </p:sp>
      <p:sp>
        <p:nvSpPr>
          <p:cNvPr id="43019" name="Rectangle 9"/>
          <p:cNvSpPr>
            <a:spLocks noChangeArrowheads="1"/>
          </p:cNvSpPr>
          <p:nvPr/>
        </p:nvSpPr>
        <p:spPr bwMode="auto">
          <a:xfrm>
            <a:off x="0" y="1957388"/>
            <a:ext cx="9144000" cy="304800"/>
          </a:xfrm>
          <a:prstGeom prst="rect">
            <a:avLst/>
          </a:prstGeom>
          <a:gradFill rotWithShape="1">
            <a:gsLst>
              <a:gs pos="0">
                <a:srgbClr val="E0E1E2"/>
              </a:gs>
              <a:gs pos="35001">
                <a:srgbClr val="E9E9EA"/>
              </a:gs>
              <a:gs pos="100000">
                <a:srgbClr val="F6F7F7"/>
              </a:gs>
            </a:gsLst>
            <a:lin ang="16200000" scaled="1"/>
          </a:gradFill>
          <a:ln w="9525">
            <a:solidFill>
              <a:srgbClr val="B8B9BA"/>
            </a:solidFill>
            <a:miter lim="800000"/>
            <a:headEnd/>
            <a:tailEnd/>
          </a:ln>
          <a:effectLst>
            <a:outerShdw blurRad="63500" dist="20000" dir="5400000" rotWithShape="0">
              <a:srgbClr val="000000">
                <a:alpha val="37999"/>
              </a:srgbClr>
            </a:outerShdw>
          </a:effectLst>
        </p:spPr>
        <p:txBody>
          <a:bodyPr wrap="none" anchor="ctr"/>
          <a:lstStyle/>
          <a:p>
            <a:pPr>
              <a:defRPr/>
            </a:pPr>
            <a:endParaRPr lang="nl-BE">
              <a:solidFill>
                <a:srgbClr val="4E0064"/>
              </a:solidFill>
              <a:latin typeface="Times New Roman" pitchFamily="-65" charset="0"/>
              <a:ea typeface="ＭＳ Ｐゴシック" pitchFamily="-65" charset="-128"/>
            </a:endParaRPr>
          </a:p>
        </p:txBody>
      </p:sp>
      <p:sp>
        <p:nvSpPr>
          <p:cNvPr id="43020" name="Rectangle 10"/>
          <p:cNvSpPr>
            <a:spLocks noChangeArrowheads="1"/>
          </p:cNvSpPr>
          <p:nvPr/>
        </p:nvSpPr>
        <p:spPr bwMode="auto">
          <a:xfrm>
            <a:off x="611188" y="1952625"/>
            <a:ext cx="2752725" cy="303213"/>
          </a:xfrm>
          <a:prstGeom prst="rect">
            <a:avLst/>
          </a:prstGeom>
          <a:gradFill rotWithShape="1">
            <a:gsLst>
              <a:gs pos="0">
                <a:srgbClr val="8A8B8C"/>
              </a:gs>
              <a:gs pos="80000">
                <a:srgbClr val="B6B7B8"/>
              </a:gs>
              <a:gs pos="100000">
                <a:srgbClr val="B7B8B9"/>
              </a:gs>
            </a:gsLst>
            <a:lin ang="16200000"/>
          </a:gradFill>
          <a:ln w="9525">
            <a:solidFill>
              <a:srgbClr val="B8B9BA"/>
            </a:solidFill>
            <a:miter lim="800000"/>
            <a:headEnd/>
            <a:tailEnd/>
          </a:ln>
          <a:effectLst>
            <a:outerShdw blurRad="63500" dist="23000" dir="5400000" rotWithShape="0">
              <a:srgbClr val="000000">
                <a:alpha val="34998"/>
              </a:srgbClr>
            </a:outerShdw>
          </a:effectLst>
        </p:spPr>
        <p:txBody>
          <a:bodyPr wrap="none" lIns="828000" anchor="ctr"/>
          <a:lstStyle/>
          <a:p>
            <a:pPr>
              <a:spcBef>
                <a:spcPct val="20000"/>
              </a:spcBef>
              <a:defRPr/>
            </a:pPr>
            <a:r>
              <a:rPr lang="en-GB" sz="1200">
                <a:solidFill>
                  <a:srgbClr val="FFFFFF"/>
                </a:solidFill>
                <a:latin typeface="Arial" charset="0"/>
              </a:rPr>
              <a:t>Step1: Read Data</a:t>
            </a:r>
            <a:endParaRPr lang="en-US" sz="1200">
              <a:solidFill>
                <a:srgbClr val="FFFFFF"/>
              </a:solidFill>
              <a:latin typeface="Arial" charset="0"/>
            </a:endParaRPr>
          </a:p>
        </p:txBody>
      </p:sp>
      <p:sp>
        <p:nvSpPr>
          <p:cNvPr id="43021" name="Rectangle 11"/>
          <p:cNvSpPr>
            <a:spLocks noChangeArrowheads="1"/>
          </p:cNvSpPr>
          <p:nvPr/>
        </p:nvSpPr>
        <p:spPr bwMode="auto">
          <a:xfrm>
            <a:off x="615950" y="2655888"/>
            <a:ext cx="2752725" cy="303212"/>
          </a:xfrm>
          <a:prstGeom prst="rect">
            <a:avLst/>
          </a:prstGeom>
          <a:gradFill rotWithShape="1">
            <a:gsLst>
              <a:gs pos="0">
                <a:srgbClr val="8A8B8C"/>
              </a:gs>
              <a:gs pos="80000">
                <a:srgbClr val="B6B7B8"/>
              </a:gs>
              <a:gs pos="100000">
                <a:srgbClr val="B7B8B9"/>
              </a:gs>
            </a:gsLst>
            <a:lin ang="16200000"/>
          </a:gradFill>
          <a:ln w="9525">
            <a:solidFill>
              <a:srgbClr val="B8B9BA"/>
            </a:solidFill>
            <a:miter lim="800000"/>
            <a:headEnd/>
            <a:tailEnd/>
          </a:ln>
          <a:effectLst>
            <a:outerShdw blurRad="63500" dist="23000" dir="5400000" rotWithShape="0">
              <a:srgbClr val="000000">
                <a:alpha val="34998"/>
              </a:srgbClr>
            </a:outerShdw>
          </a:effectLst>
        </p:spPr>
        <p:txBody>
          <a:bodyPr wrap="none" lIns="828000" anchor="ctr"/>
          <a:lstStyle/>
          <a:p>
            <a:pPr>
              <a:spcBef>
                <a:spcPct val="20000"/>
              </a:spcBef>
              <a:defRPr/>
            </a:pPr>
            <a:r>
              <a:rPr lang="en-GB" sz="1200">
                <a:solidFill>
                  <a:srgbClr val="FFFFFF"/>
                </a:solidFill>
                <a:latin typeface="Arial" charset="0"/>
              </a:rPr>
              <a:t>Step 2: Absence Valuation</a:t>
            </a:r>
            <a:endParaRPr lang="en-US" sz="1200">
              <a:solidFill>
                <a:srgbClr val="FFFFFF"/>
              </a:solidFill>
              <a:latin typeface="Arial" charset="0"/>
            </a:endParaRPr>
          </a:p>
        </p:txBody>
      </p:sp>
      <p:sp>
        <p:nvSpPr>
          <p:cNvPr id="43022" name="Rectangle 12"/>
          <p:cNvSpPr>
            <a:spLocks noChangeArrowheads="1"/>
          </p:cNvSpPr>
          <p:nvPr/>
        </p:nvSpPr>
        <p:spPr bwMode="auto">
          <a:xfrm>
            <a:off x="617538" y="3568700"/>
            <a:ext cx="2752725" cy="288925"/>
          </a:xfrm>
          <a:prstGeom prst="rect">
            <a:avLst/>
          </a:prstGeom>
          <a:gradFill rotWithShape="1">
            <a:gsLst>
              <a:gs pos="0">
                <a:srgbClr val="8A8B8C"/>
              </a:gs>
              <a:gs pos="80000">
                <a:srgbClr val="B6B7B8"/>
              </a:gs>
              <a:gs pos="100000">
                <a:srgbClr val="B7B8B9"/>
              </a:gs>
            </a:gsLst>
            <a:lin ang="16200000"/>
          </a:gradFill>
          <a:ln w="9525">
            <a:solidFill>
              <a:srgbClr val="B8B9BA"/>
            </a:solidFill>
            <a:miter lim="800000"/>
            <a:headEnd/>
            <a:tailEnd/>
          </a:ln>
          <a:effectLst>
            <a:outerShdw blurRad="63500" dist="23000" dir="5400000" rotWithShape="0">
              <a:srgbClr val="000000">
                <a:alpha val="34998"/>
              </a:srgbClr>
            </a:outerShdw>
          </a:effectLst>
        </p:spPr>
        <p:txBody>
          <a:bodyPr wrap="none" lIns="828000" anchor="ctr"/>
          <a:lstStyle/>
          <a:p>
            <a:pPr>
              <a:spcBef>
                <a:spcPct val="20000"/>
              </a:spcBef>
              <a:defRPr/>
            </a:pPr>
            <a:r>
              <a:rPr lang="en-GB" sz="1200">
                <a:solidFill>
                  <a:srgbClr val="FFFFFF"/>
                </a:solidFill>
                <a:latin typeface="Arial" charset="0"/>
              </a:rPr>
              <a:t>Step 3: Overtime Valuation</a:t>
            </a:r>
            <a:endParaRPr lang="en-US" sz="1200">
              <a:solidFill>
                <a:srgbClr val="FFFFFF"/>
              </a:solidFill>
              <a:latin typeface="Arial" charset="0"/>
            </a:endParaRPr>
          </a:p>
        </p:txBody>
      </p:sp>
      <p:sp>
        <p:nvSpPr>
          <p:cNvPr id="43023" name="Rectangle 13"/>
          <p:cNvSpPr>
            <a:spLocks noChangeArrowheads="1"/>
          </p:cNvSpPr>
          <p:nvPr/>
        </p:nvSpPr>
        <p:spPr bwMode="auto">
          <a:xfrm>
            <a:off x="614363" y="4516438"/>
            <a:ext cx="2752725" cy="341312"/>
          </a:xfrm>
          <a:prstGeom prst="rect">
            <a:avLst/>
          </a:prstGeom>
          <a:gradFill rotWithShape="1">
            <a:gsLst>
              <a:gs pos="0">
                <a:srgbClr val="8A8B8C"/>
              </a:gs>
              <a:gs pos="80000">
                <a:srgbClr val="B6B7B8"/>
              </a:gs>
              <a:gs pos="100000">
                <a:srgbClr val="B7B8B9"/>
              </a:gs>
            </a:gsLst>
            <a:lin ang="16200000"/>
          </a:gradFill>
          <a:ln w="9525">
            <a:solidFill>
              <a:srgbClr val="B8B9BA"/>
            </a:solidFill>
            <a:miter lim="800000"/>
            <a:headEnd/>
            <a:tailEnd/>
          </a:ln>
          <a:effectLst>
            <a:outerShdw blurRad="63500" dist="23000" dir="5400000" rotWithShape="0">
              <a:srgbClr val="000000">
                <a:alpha val="34998"/>
              </a:srgbClr>
            </a:outerShdw>
          </a:effectLst>
        </p:spPr>
        <p:txBody>
          <a:bodyPr wrap="none" lIns="828000" anchor="ctr"/>
          <a:lstStyle/>
          <a:p>
            <a:pPr>
              <a:spcBef>
                <a:spcPct val="20000"/>
              </a:spcBef>
              <a:defRPr/>
            </a:pPr>
            <a:r>
              <a:rPr lang="en-GB" sz="1200">
                <a:solidFill>
                  <a:srgbClr val="FFFFFF"/>
                </a:solidFill>
                <a:latin typeface="Arial" charset="0"/>
              </a:rPr>
              <a:t>Step 4: Premium Valuation</a:t>
            </a:r>
            <a:endParaRPr lang="en-US" sz="1200">
              <a:solidFill>
                <a:srgbClr val="FFFFFF"/>
              </a:solidFill>
              <a:latin typeface="Arial" charset="0"/>
            </a:endParaRPr>
          </a:p>
        </p:txBody>
      </p:sp>
      <p:sp>
        <p:nvSpPr>
          <p:cNvPr id="43024" name="Rectangle 14"/>
          <p:cNvSpPr>
            <a:spLocks noChangeArrowheads="1"/>
          </p:cNvSpPr>
          <p:nvPr/>
        </p:nvSpPr>
        <p:spPr bwMode="auto">
          <a:xfrm>
            <a:off x="619125" y="5378450"/>
            <a:ext cx="2752725" cy="303213"/>
          </a:xfrm>
          <a:prstGeom prst="rect">
            <a:avLst/>
          </a:prstGeom>
          <a:gradFill rotWithShape="1">
            <a:gsLst>
              <a:gs pos="0">
                <a:srgbClr val="8A8B8C"/>
              </a:gs>
              <a:gs pos="80000">
                <a:srgbClr val="B6B7B8"/>
              </a:gs>
              <a:gs pos="100000">
                <a:srgbClr val="B7B8B9"/>
              </a:gs>
            </a:gsLst>
            <a:lin ang="16200000"/>
          </a:gradFill>
          <a:ln w="9525">
            <a:solidFill>
              <a:srgbClr val="B8B9BA"/>
            </a:solidFill>
            <a:miter lim="800000"/>
            <a:headEnd/>
            <a:tailEnd/>
          </a:ln>
          <a:effectLst>
            <a:outerShdw blurRad="63500" dist="23000" dir="5400000" rotWithShape="0">
              <a:srgbClr val="000000">
                <a:alpha val="34998"/>
              </a:srgbClr>
            </a:outerShdw>
          </a:effectLst>
        </p:spPr>
        <p:txBody>
          <a:bodyPr wrap="none" lIns="828000" anchor="ctr"/>
          <a:lstStyle/>
          <a:p>
            <a:pPr>
              <a:spcBef>
                <a:spcPct val="20000"/>
              </a:spcBef>
              <a:defRPr/>
            </a:pPr>
            <a:r>
              <a:rPr lang="en-GB" sz="1200">
                <a:solidFill>
                  <a:srgbClr val="FFFFFF"/>
                </a:solidFill>
                <a:latin typeface="Arial" charset="0"/>
              </a:rPr>
              <a:t>Step 5: Gross Valuation</a:t>
            </a:r>
            <a:endParaRPr lang="en-US" sz="1200">
              <a:solidFill>
                <a:srgbClr val="FFFFFF"/>
              </a:solidFill>
              <a:latin typeface="Arial" charset="0"/>
            </a:endParaRPr>
          </a:p>
        </p:txBody>
      </p:sp>
      <p:sp>
        <p:nvSpPr>
          <p:cNvPr id="43025" name="Rectangle 15"/>
          <p:cNvSpPr>
            <a:spLocks noChangeArrowheads="1"/>
          </p:cNvSpPr>
          <p:nvPr/>
        </p:nvSpPr>
        <p:spPr bwMode="auto">
          <a:xfrm>
            <a:off x="617538" y="6096000"/>
            <a:ext cx="2752725" cy="303213"/>
          </a:xfrm>
          <a:prstGeom prst="rect">
            <a:avLst/>
          </a:prstGeom>
          <a:gradFill rotWithShape="1">
            <a:gsLst>
              <a:gs pos="0">
                <a:srgbClr val="8A8B8C"/>
              </a:gs>
              <a:gs pos="80000">
                <a:srgbClr val="B6B7B8"/>
              </a:gs>
              <a:gs pos="100000">
                <a:srgbClr val="B7B8B9"/>
              </a:gs>
            </a:gsLst>
            <a:lin ang="16200000"/>
          </a:gradFill>
          <a:ln w="9525">
            <a:solidFill>
              <a:srgbClr val="B8B9BA"/>
            </a:solidFill>
            <a:miter lim="800000"/>
            <a:headEnd/>
            <a:tailEnd/>
          </a:ln>
          <a:effectLst>
            <a:outerShdw blurRad="63500" dist="23000" dir="5400000" rotWithShape="0">
              <a:srgbClr val="000000">
                <a:alpha val="34998"/>
              </a:srgbClr>
            </a:outerShdw>
          </a:effectLst>
        </p:spPr>
        <p:txBody>
          <a:bodyPr wrap="none" lIns="828000" anchor="ctr"/>
          <a:lstStyle/>
          <a:p>
            <a:pPr>
              <a:spcBef>
                <a:spcPct val="20000"/>
              </a:spcBef>
              <a:defRPr/>
            </a:pPr>
            <a:r>
              <a:rPr lang="en-GB" sz="1200">
                <a:solidFill>
                  <a:srgbClr val="FFFFFF"/>
                </a:solidFill>
                <a:latin typeface="Arial" charset="0"/>
              </a:rPr>
              <a:t>Step 6: Net Calculation</a:t>
            </a:r>
            <a:endParaRPr lang="en-US" sz="1200">
              <a:solidFill>
                <a:srgbClr val="FFFFFF"/>
              </a:solidFill>
              <a:latin typeface="Arial" charset="0"/>
            </a:endParaRPr>
          </a:p>
        </p:txBody>
      </p:sp>
      <p:sp>
        <p:nvSpPr>
          <p:cNvPr id="43026" name="Rectangle 16"/>
          <p:cNvSpPr>
            <a:spLocks noChangeArrowheads="1"/>
          </p:cNvSpPr>
          <p:nvPr/>
        </p:nvSpPr>
        <p:spPr bwMode="auto">
          <a:xfrm>
            <a:off x="5289550" y="1958975"/>
            <a:ext cx="2752725" cy="303213"/>
          </a:xfrm>
          <a:prstGeom prst="rect">
            <a:avLst/>
          </a:prstGeom>
          <a:gradFill rotWithShape="1">
            <a:gsLst>
              <a:gs pos="0">
                <a:srgbClr val="3D0053"/>
              </a:gs>
              <a:gs pos="80000">
                <a:srgbClr val="53006F"/>
              </a:gs>
              <a:gs pos="100000">
                <a:srgbClr val="550072"/>
              </a:gs>
            </a:gsLst>
            <a:lin ang="16200000"/>
          </a:gradFill>
          <a:ln w="9525">
            <a:solidFill>
              <a:srgbClr val="4D0064"/>
            </a:solidFill>
            <a:miter lim="800000"/>
            <a:headEnd/>
            <a:tailEnd/>
          </a:ln>
          <a:effectLst>
            <a:outerShdw blurRad="63500" dist="23000" dir="5400000" rotWithShape="0">
              <a:srgbClr val="000000">
                <a:alpha val="34998"/>
              </a:srgbClr>
            </a:outerShdw>
          </a:effectLst>
        </p:spPr>
        <p:txBody>
          <a:bodyPr wrap="none" anchor="ctr"/>
          <a:lstStyle/>
          <a:p>
            <a:pPr algn="ctr">
              <a:spcBef>
                <a:spcPct val="20000"/>
              </a:spcBef>
              <a:defRPr/>
            </a:pPr>
            <a:r>
              <a:rPr lang="en-GB" sz="1400">
                <a:solidFill>
                  <a:srgbClr val="FFFFFF"/>
                </a:solidFill>
              </a:rPr>
              <a:t>Option 1: Read Data</a:t>
            </a:r>
            <a:endParaRPr lang="en-US" sz="1400">
              <a:solidFill>
                <a:srgbClr val="FFFFFF"/>
              </a:solidFill>
            </a:endParaRPr>
          </a:p>
        </p:txBody>
      </p:sp>
      <p:sp>
        <p:nvSpPr>
          <p:cNvPr id="43027" name="Rectangle 17"/>
          <p:cNvSpPr>
            <a:spLocks noChangeArrowheads="1"/>
          </p:cNvSpPr>
          <p:nvPr/>
        </p:nvSpPr>
        <p:spPr bwMode="auto">
          <a:xfrm>
            <a:off x="4624388" y="2652713"/>
            <a:ext cx="996950" cy="303212"/>
          </a:xfrm>
          <a:prstGeom prst="rect">
            <a:avLst/>
          </a:prstGeom>
          <a:gradFill rotWithShape="1">
            <a:gsLst>
              <a:gs pos="0">
                <a:srgbClr val="3D0053"/>
              </a:gs>
              <a:gs pos="80000">
                <a:srgbClr val="53006F"/>
              </a:gs>
              <a:gs pos="100000">
                <a:srgbClr val="550072"/>
              </a:gs>
            </a:gsLst>
            <a:lin ang="16200000"/>
          </a:gradFill>
          <a:ln w="9525">
            <a:solidFill>
              <a:srgbClr val="4D0064"/>
            </a:solidFill>
            <a:miter lim="800000"/>
            <a:headEnd/>
            <a:tailEnd/>
          </a:ln>
          <a:effectLst>
            <a:outerShdw blurRad="63500" dist="23000" dir="5400000" rotWithShape="0">
              <a:srgbClr val="000000">
                <a:alpha val="34998"/>
              </a:srgbClr>
            </a:outerShdw>
          </a:effectLst>
        </p:spPr>
        <p:txBody>
          <a:bodyPr wrap="none" anchor="ctr"/>
          <a:lstStyle/>
          <a:p>
            <a:pPr algn="ctr">
              <a:spcBef>
                <a:spcPct val="20000"/>
              </a:spcBef>
              <a:defRPr/>
            </a:pPr>
            <a:r>
              <a:rPr lang="en-GB" sz="1400">
                <a:solidFill>
                  <a:srgbClr val="FFFFFF"/>
                </a:solidFill>
              </a:rPr>
              <a:t>Option 2 A</a:t>
            </a:r>
            <a:endParaRPr lang="en-US" sz="1400">
              <a:solidFill>
                <a:srgbClr val="FFFFFF"/>
              </a:solidFill>
            </a:endParaRPr>
          </a:p>
        </p:txBody>
      </p:sp>
      <p:sp>
        <p:nvSpPr>
          <p:cNvPr id="43028" name="Rectangle 18"/>
          <p:cNvSpPr>
            <a:spLocks noChangeArrowheads="1"/>
          </p:cNvSpPr>
          <p:nvPr/>
        </p:nvSpPr>
        <p:spPr bwMode="auto">
          <a:xfrm>
            <a:off x="5691188" y="2652713"/>
            <a:ext cx="996950" cy="303212"/>
          </a:xfrm>
          <a:prstGeom prst="rect">
            <a:avLst/>
          </a:prstGeom>
          <a:gradFill rotWithShape="1">
            <a:gsLst>
              <a:gs pos="0">
                <a:srgbClr val="3D0053"/>
              </a:gs>
              <a:gs pos="80000">
                <a:srgbClr val="53006F"/>
              </a:gs>
              <a:gs pos="100000">
                <a:srgbClr val="550072"/>
              </a:gs>
            </a:gsLst>
            <a:lin ang="16200000"/>
          </a:gradFill>
          <a:ln w="9525">
            <a:solidFill>
              <a:srgbClr val="4D0064"/>
            </a:solidFill>
            <a:miter lim="800000"/>
            <a:headEnd/>
            <a:tailEnd/>
          </a:ln>
          <a:effectLst>
            <a:outerShdw blurRad="63500" dist="23000" dir="5400000" rotWithShape="0">
              <a:srgbClr val="000000">
                <a:alpha val="34998"/>
              </a:srgbClr>
            </a:outerShdw>
          </a:effectLst>
        </p:spPr>
        <p:txBody>
          <a:bodyPr wrap="none" anchor="ctr"/>
          <a:lstStyle/>
          <a:p>
            <a:pPr algn="ctr">
              <a:spcBef>
                <a:spcPct val="20000"/>
              </a:spcBef>
              <a:defRPr/>
            </a:pPr>
            <a:r>
              <a:rPr lang="en-GB" sz="1400">
                <a:solidFill>
                  <a:srgbClr val="FFFFFF"/>
                </a:solidFill>
                <a:latin typeface="Arial" charset="0"/>
              </a:rPr>
              <a:t>Option 2 B</a:t>
            </a:r>
            <a:endParaRPr lang="en-US" sz="1400">
              <a:solidFill>
                <a:srgbClr val="FFFFFF"/>
              </a:solidFill>
              <a:latin typeface="Arial" charset="0"/>
            </a:endParaRPr>
          </a:p>
        </p:txBody>
      </p:sp>
      <p:sp>
        <p:nvSpPr>
          <p:cNvPr id="43029" name="Rectangle 19"/>
          <p:cNvSpPr>
            <a:spLocks noChangeArrowheads="1"/>
          </p:cNvSpPr>
          <p:nvPr/>
        </p:nvSpPr>
        <p:spPr bwMode="auto">
          <a:xfrm>
            <a:off x="6751638" y="2652713"/>
            <a:ext cx="996950" cy="303212"/>
          </a:xfrm>
          <a:prstGeom prst="rect">
            <a:avLst/>
          </a:prstGeom>
          <a:gradFill rotWithShape="1">
            <a:gsLst>
              <a:gs pos="0">
                <a:srgbClr val="3D0053"/>
              </a:gs>
              <a:gs pos="80000">
                <a:srgbClr val="53006F"/>
              </a:gs>
              <a:gs pos="100000">
                <a:srgbClr val="550072"/>
              </a:gs>
            </a:gsLst>
            <a:lin ang="16200000"/>
          </a:gradFill>
          <a:ln w="9525">
            <a:solidFill>
              <a:srgbClr val="4D0064"/>
            </a:solidFill>
            <a:miter lim="800000"/>
            <a:headEnd/>
            <a:tailEnd/>
          </a:ln>
          <a:effectLst>
            <a:outerShdw blurRad="63500" dist="23000" dir="5400000" rotWithShape="0">
              <a:srgbClr val="000000">
                <a:alpha val="34998"/>
              </a:srgbClr>
            </a:outerShdw>
          </a:effectLst>
        </p:spPr>
        <p:txBody>
          <a:bodyPr wrap="none" anchor="ctr"/>
          <a:lstStyle/>
          <a:p>
            <a:pPr algn="ctr">
              <a:spcBef>
                <a:spcPct val="20000"/>
              </a:spcBef>
              <a:defRPr/>
            </a:pPr>
            <a:r>
              <a:rPr lang="en-GB" sz="1400">
                <a:solidFill>
                  <a:srgbClr val="FFFFFF"/>
                </a:solidFill>
                <a:latin typeface="Arial" charset="0"/>
              </a:rPr>
              <a:t>Option 2 C</a:t>
            </a:r>
            <a:endParaRPr lang="en-US" sz="1400">
              <a:solidFill>
                <a:srgbClr val="FFFFFF"/>
              </a:solidFill>
              <a:latin typeface="Arial" charset="0"/>
            </a:endParaRPr>
          </a:p>
        </p:txBody>
      </p:sp>
      <p:sp>
        <p:nvSpPr>
          <p:cNvPr id="43030" name="Rectangle 20"/>
          <p:cNvSpPr>
            <a:spLocks noChangeArrowheads="1"/>
          </p:cNvSpPr>
          <p:nvPr/>
        </p:nvSpPr>
        <p:spPr bwMode="auto">
          <a:xfrm>
            <a:off x="7808913" y="2654300"/>
            <a:ext cx="996950" cy="303213"/>
          </a:xfrm>
          <a:prstGeom prst="rect">
            <a:avLst/>
          </a:prstGeom>
          <a:gradFill rotWithShape="1">
            <a:gsLst>
              <a:gs pos="0">
                <a:srgbClr val="3D0053"/>
              </a:gs>
              <a:gs pos="80000">
                <a:srgbClr val="53006F"/>
              </a:gs>
              <a:gs pos="100000">
                <a:srgbClr val="550072"/>
              </a:gs>
            </a:gsLst>
            <a:lin ang="16200000"/>
          </a:gradFill>
          <a:ln w="9525">
            <a:solidFill>
              <a:srgbClr val="4D0064"/>
            </a:solidFill>
            <a:miter lim="800000"/>
            <a:headEnd/>
            <a:tailEnd/>
          </a:ln>
          <a:effectLst>
            <a:outerShdw blurRad="63500" dist="23000" dir="5400000" rotWithShape="0">
              <a:srgbClr val="000000">
                <a:alpha val="34998"/>
              </a:srgbClr>
            </a:outerShdw>
          </a:effectLst>
        </p:spPr>
        <p:txBody>
          <a:bodyPr wrap="none" anchor="ctr"/>
          <a:lstStyle/>
          <a:p>
            <a:pPr algn="ctr">
              <a:spcBef>
                <a:spcPct val="20000"/>
              </a:spcBef>
              <a:defRPr/>
            </a:pPr>
            <a:r>
              <a:rPr lang="en-GB" sz="1400">
                <a:solidFill>
                  <a:srgbClr val="FFFFFF"/>
                </a:solidFill>
                <a:latin typeface="Arial" charset="0"/>
              </a:rPr>
              <a:t>Option 2 D</a:t>
            </a:r>
            <a:endParaRPr lang="en-US" sz="1400">
              <a:solidFill>
                <a:srgbClr val="FFFFFF"/>
              </a:solidFill>
              <a:latin typeface="Arial" charset="0"/>
            </a:endParaRPr>
          </a:p>
        </p:txBody>
      </p:sp>
      <p:cxnSp>
        <p:nvCxnSpPr>
          <p:cNvPr id="19477" name="AutoShape 21"/>
          <p:cNvCxnSpPr>
            <a:cxnSpLocks noChangeShapeType="1"/>
            <a:stCxn id="43026" idx="2"/>
            <a:endCxn id="43029" idx="0"/>
          </p:cNvCxnSpPr>
          <p:nvPr/>
        </p:nvCxnSpPr>
        <p:spPr bwMode="auto">
          <a:xfrm rot="16200000" flipH="1">
            <a:off x="6762750" y="2165351"/>
            <a:ext cx="390525" cy="584200"/>
          </a:xfrm>
          <a:prstGeom prst="bentConnector3">
            <a:avLst>
              <a:gd name="adj1" fmla="val 50000"/>
            </a:avLst>
          </a:prstGeom>
          <a:noFill/>
          <a:ln w="25400">
            <a:solidFill>
              <a:schemeClr val="tx1"/>
            </a:solidFill>
            <a:miter lim="800000"/>
            <a:headEnd/>
            <a:tailEnd type="triangle" w="med" len="med"/>
          </a:ln>
        </p:spPr>
      </p:cxnSp>
      <p:cxnSp>
        <p:nvCxnSpPr>
          <p:cNvPr id="19478" name="AutoShape 22"/>
          <p:cNvCxnSpPr>
            <a:cxnSpLocks noChangeShapeType="1"/>
            <a:stCxn id="43026" idx="2"/>
            <a:endCxn id="43030" idx="0"/>
          </p:cNvCxnSpPr>
          <p:nvPr/>
        </p:nvCxnSpPr>
        <p:spPr bwMode="auto">
          <a:xfrm rot="16200000" flipH="1">
            <a:off x="7290595" y="1637506"/>
            <a:ext cx="392112" cy="1641475"/>
          </a:xfrm>
          <a:prstGeom prst="bentConnector3">
            <a:avLst>
              <a:gd name="adj1" fmla="val 49796"/>
            </a:avLst>
          </a:prstGeom>
          <a:noFill/>
          <a:ln w="25400">
            <a:solidFill>
              <a:schemeClr val="tx1"/>
            </a:solidFill>
            <a:miter lim="800000"/>
            <a:headEnd/>
            <a:tailEnd type="triangle" w="med" len="med"/>
          </a:ln>
        </p:spPr>
      </p:cxnSp>
      <p:cxnSp>
        <p:nvCxnSpPr>
          <p:cNvPr id="19479" name="AutoShape 23"/>
          <p:cNvCxnSpPr>
            <a:cxnSpLocks noChangeShapeType="1"/>
            <a:stCxn id="43026" idx="2"/>
            <a:endCxn id="43028" idx="0"/>
          </p:cNvCxnSpPr>
          <p:nvPr/>
        </p:nvCxnSpPr>
        <p:spPr bwMode="auto">
          <a:xfrm rot="5400000">
            <a:off x="6232525" y="2219326"/>
            <a:ext cx="390525" cy="476250"/>
          </a:xfrm>
          <a:prstGeom prst="bentConnector3">
            <a:avLst>
              <a:gd name="adj1" fmla="val 50000"/>
            </a:avLst>
          </a:prstGeom>
          <a:noFill/>
          <a:ln w="25400">
            <a:solidFill>
              <a:schemeClr val="tx1"/>
            </a:solidFill>
            <a:miter lim="800000"/>
            <a:headEnd/>
            <a:tailEnd type="triangle" w="med" len="med"/>
          </a:ln>
        </p:spPr>
      </p:cxnSp>
      <p:cxnSp>
        <p:nvCxnSpPr>
          <p:cNvPr id="19480" name="AutoShape 24"/>
          <p:cNvCxnSpPr>
            <a:cxnSpLocks noChangeShapeType="1"/>
            <a:stCxn id="43026" idx="2"/>
            <a:endCxn id="43027" idx="0"/>
          </p:cNvCxnSpPr>
          <p:nvPr/>
        </p:nvCxnSpPr>
        <p:spPr bwMode="auto">
          <a:xfrm rot="5400000">
            <a:off x="5699125" y="1685926"/>
            <a:ext cx="390525" cy="1543050"/>
          </a:xfrm>
          <a:prstGeom prst="bentConnector3">
            <a:avLst>
              <a:gd name="adj1" fmla="val 50000"/>
            </a:avLst>
          </a:prstGeom>
          <a:noFill/>
          <a:ln w="25400">
            <a:solidFill>
              <a:schemeClr val="tx1"/>
            </a:solidFill>
            <a:miter lim="800000"/>
            <a:headEnd/>
            <a:tailEnd type="triangle" w="med" len="med"/>
          </a:ln>
        </p:spPr>
      </p:cxnSp>
      <p:cxnSp>
        <p:nvCxnSpPr>
          <p:cNvPr id="19481" name="AutoShape 25"/>
          <p:cNvCxnSpPr>
            <a:cxnSpLocks noChangeShapeType="1"/>
            <a:stCxn id="43027" idx="2"/>
          </p:cNvCxnSpPr>
          <p:nvPr/>
        </p:nvCxnSpPr>
        <p:spPr bwMode="auto">
          <a:xfrm rot="16200000" flipH="1">
            <a:off x="5711826" y="2366962"/>
            <a:ext cx="406400" cy="1584325"/>
          </a:xfrm>
          <a:prstGeom prst="bentConnector3">
            <a:avLst>
              <a:gd name="adj1" fmla="val 50000"/>
            </a:avLst>
          </a:prstGeom>
          <a:noFill/>
          <a:ln w="25400">
            <a:solidFill>
              <a:schemeClr val="tx1"/>
            </a:solidFill>
            <a:miter lim="800000"/>
            <a:headEnd/>
            <a:tailEnd type="triangle" w="med" len="med"/>
          </a:ln>
        </p:spPr>
      </p:cxnSp>
      <p:cxnSp>
        <p:nvCxnSpPr>
          <p:cNvPr id="19482" name="AutoShape 26"/>
          <p:cNvCxnSpPr>
            <a:cxnSpLocks noChangeShapeType="1"/>
            <a:stCxn id="43028" idx="2"/>
          </p:cNvCxnSpPr>
          <p:nvPr/>
        </p:nvCxnSpPr>
        <p:spPr bwMode="auto">
          <a:xfrm rot="16200000" flipH="1">
            <a:off x="6248401" y="2897187"/>
            <a:ext cx="400050" cy="517525"/>
          </a:xfrm>
          <a:prstGeom prst="bentConnector3">
            <a:avLst>
              <a:gd name="adj1" fmla="val 50000"/>
            </a:avLst>
          </a:prstGeom>
          <a:noFill/>
          <a:ln w="25400">
            <a:solidFill>
              <a:schemeClr val="tx1"/>
            </a:solidFill>
            <a:miter lim="800000"/>
            <a:headEnd/>
            <a:tailEnd type="triangle" w="med" len="med"/>
          </a:ln>
        </p:spPr>
      </p:cxnSp>
      <p:cxnSp>
        <p:nvCxnSpPr>
          <p:cNvPr id="19483" name="AutoShape 27"/>
          <p:cNvCxnSpPr>
            <a:cxnSpLocks noChangeShapeType="1"/>
            <a:stCxn id="43029" idx="2"/>
          </p:cNvCxnSpPr>
          <p:nvPr/>
        </p:nvCxnSpPr>
        <p:spPr bwMode="auto">
          <a:xfrm rot="5400000">
            <a:off x="6777832" y="2885281"/>
            <a:ext cx="401638" cy="542925"/>
          </a:xfrm>
          <a:prstGeom prst="bentConnector3">
            <a:avLst>
              <a:gd name="adj1" fmla="val 49801"/>
            </a:avLst>
          </a:prstGeom>
          <a:noFill/>
          <a:ln w="25400">
            <a:solidFill>
              <a:schemeClr val="tx1"/>
            </a:solidFill>
            <a:miter lim="800000"/>
            <a:headEnd/>
            <a:tailEnd type="triangle" w="med" len="med"/>
          </a:ln>
        </p:spPr>
      </p:cxnSp>
      <p:cxnSp>
        <p:nvCxnSpPr>
          <p:cNvPr id="19484" name="AutoShape 28"/>
          <p:cNvCxnSpPr>
            <a:cxnSpLocks noChangeShapeType="1"/>
            <a:stCxn id="43030" idx="2"/>
          </p:cNvCxnSpPr>
          <p:nvPr/>
        </p:nvCxnSpPr>
        <p:spPr bwMode="auto">
          <a:xfrm rot="5400000">
            <a:off x="7309644" y="2355057"/>
            <a:ext cx="395287" cy="1600200"/>
          </a:xfrm>
          <a:prstGeom prst="bentConnector3">
            <a:avLst>
              <a:gd name="adj1" fmla="val 49801"/>
            </a:avLst>
          </a:prstGeom>
          <a:noFill/>
          <a:ln w="25400">
            <a:solidFill>
              <a:schemeClr val="tx1"/>
            </a:solidFill>
            <a:miter lim="800000"/>
            <a:headEnd/>
            <a:tailEnd type="triangle" w="med" len="med"/>
          </a:ln>
        </p:spPr>
      </p:cxnSp>
      <p:sp>
        <p:nvSpPr>
          <p:cNvPr id="43039" name="Rectangle 29"/>
          <p:cNvSpPr>
            <a:spLocks noChangeArrowheads="1"/>
          </p:cNvSpPr>
          <p:nvPr/>
        </p:nvSpPr>
        <p:spPr bwMode="auto">
          <a:xfrm>
            <a:off x="4621213" y="3565525"/>
            <a:ext cx="996950" cy="303213"/>
          </a:xfrm>
          <a:prstGeom prst="rect">
            <a:avLst/>
          </a:prstGeom>
          <a:gradFill rotWithShape="1">
            <a:gsLst>
              <a:gs pos="0">
                <a:srgbClr val="3D0053"/>
              </a:gs>
              <a:gs pos="80000">
                <a:srgbClr val="53006F"/>
              </a:gs>
              <a:gs pos="100000">
                <a:srgbClr val="550072"/>
              </a:gs>
            </a:gsLst>
            <a:lin ang="16200000"/>
          </a:gradFill>
          <a:ln w="9525">
            <a:solidFill>
              <a:srgbClr val="4D0064"/>
            </a:solidFill>
            <a:miter lim="800000"/>
            <a:headEnd/>
            <a:tailEnd/>
          </a:ln>
          <a:effectLst>
            <a:outerShdw blurRad="63500" dist="23000" dir="5400000" rotWithShape="0">
              <a:srgbClr val="000000">
                <a:alpha val="34998"/>
              </a:srgbClr>
            </a:outerShdw>
          </a:effectLst>
        </p:spPr>
        <p:txBody>
          <a:bodyPr wrap="none" anchor="ctr"/>
          <a:lstStyle/>
          <a:p>
            <a:pPr algn="ctr">
              <a:spcBef>
                <a:spcPct val="20000"/>
              </a:spcBef>
              <a:defRPr/>
            </a:pPr>
            <a:r>
              <a:rPr lang="en-GB" sz="1400">
                <a:solidFill>
                  <a:srgbClr val="FFFFFF"/>
                </a:solidFill>
                <a:latin typeface="Arial" charset="0"/>
              </a:rPr>
              <a:t>Option 3 A</a:t>
            </a:r>
            <a:endParaRPr lang="en-US" sz="1400">
              <a:solidFill>
                <a:srgbClr val="FFFFFF"/>
              </a:solidFill>
              <a:latin typeface="Arial" charset="0"/>
            </a:endParaRPr>
          </a:p>
        </p:txBody>
      </p:sp>
      <p:cxnSp>
        <p:nvCxnSpPr>
          <p:cNvPr id="19486" name="AutoShape 30"/>
          <p:cNvCxnSpPr>
            <a:cxnSpLocks noChangeShapeType="1"/>
            <a:endCxn id="43039" idx="0"/>
          </p:cNvCxnSpPr>
          <p:nvPr/>
        </p:nvCxnSpPr>
        <p:spPr bwMode="auto">
          <a:xfrm rot="10800000" flipV="1">
            <a:off x="5119688" y="3328988"/>
            <a:ext cx="1509712" cy="236537"/>
          </a:xfrm>
          <a:prstGeom prst="bentConnector2">
            <a:avLst/>
          </a:prstGeom>
          <a:noFill/>
          <a:ln w="25400">
            <a:solidFill>
              <a:schemeClr val="tx1"/>
            </a:solidFill>
            <a:miter lim="800000"/>
            <a:headEnd/>
            <a:tailEnd type="triangle" w="med" len="med"/>
          </a:ln>
        </p:spPr>
      </p:cxnSp>
      <p:sp>
        <p:nvSpPr>
          <p:cNvPr id="43041" name="Rectangle 31"/>
          <p:cNvSpPr>
            <a:spLocks noChangeArrowheads="1"/>
          </p:cNvSpPr>
          <p:nvPr/>
        </p:nvSpPr>
        <p:spPr bwMode="auto">
          <a:xfrm>
            <a:off x="5697538" y="3565525"/>
            <a:ext cx="996950" cy="303213"/>
          </a:xfrm>
          <a:prstGeom prst="rect">
            <a:avLst/>
          </a:prstGeom>
          <a:gradFill rotWithShape="1">
            <a:gsLst>
              <a:gs pos="0">
                <a:srgbClr val="3D0053"/>
              </a:gs>
              <a:gs pos="80000">
                <a:srgbClr val="53006F"/>
              </a:gs>
              <a:gs pos="100000">
                <a:srgbClr val="550072"/>
              </a:gs>
            </a:gsLst>
            <a:lin ang="16200000"/>
          </a:gradFill>
          <a:ln w="9525">
            <a:solidFill>
              <a:srgbClr val="4D0064"/>
            </a:solidFill>
            <a:miter lim="800000"/>
            <a:headEnd/>
            <a:tailEnd/>
          </a:ln>
          <a:effectLst>
            <a:outerShdw blurRad="63500" dist="23000" dir="5400000" rotWithShape="0">
              <a:srgbClr val="000000">
                <a:alpha val="34998"/>
              </a:srgbClr>
            </a:outerShdw>
          </a:effectLst>
        </p:spPr>
        <p:txBody>
          <a:bodyPr wrap="none" anchor="ctr"/>
          <a:lstStyle/>
          <a:p>
            <a:pPr algn="ctr">
              <a:spcBef>
                <a:spcPct val="20000"/>
              </a:spcBef>
              <a:defRPr/>
            </a:pPr>
            <a:r>
              <a:rPr lang="en-GB" sz="1400">
                <a:solidFill>
                  <a:srgbClr val="FFFFFF"/>
                </a:solidFill>
              </a:rPr>
              <a:t>Option 3 B</a:t>
            </a:r>
            <a:endParaRPr lang="en-US" sz="1400">
              <a:solidFill>
                <a:srgbClr val="FFFFFF"/>
              </a:solidFill>
            </a:endParaRPr>
          </a:p>
        </p:txBody>
      </p:sp>
      <p:cxnSp>
        <p:nvCxnSpPr>
          <p:cNvPr id="19488" name="AutoShape 32"/>
          <p:cNvCxnSpPr>
            <a:cxnSpLocks noChangeShapeType="1"/>
            <a:endCxn id="43041" idx="0"/>
          </p:cNvCxnSpPr>
          <p:nvPr/>
        </p:nvCxnSpPr>
        <p:spPr bwMode="auto">
          <a:xfrm rot="10800000" flipV="1">
            <a:off x="6196013" y="3328988"/>
            <a:ext cx="509587" cy="236537"/>
          </a:xfrm>
          <a:prstGeom prst="bentConnector2">
            <a:avLst/>
          </a:prstGeom>
          <a:noFill/>
          <a:ln w="25400">
            <a:solidFill>
              <a:schemeClr val="tx1"/>
            </a:solidFill>
            <a:miter lim="800000"/>
            <a:headEnd/>
            <a:tailEnd type="triangle" w="med" len="med"/>
          </a:ln>
        </p:spPr>
      </p:cxnSp>
      <p:sp>
        <p:nvSpPr>
          <p:cNvPr id="43043" name="Rectangle 33"/>
          <p:cNvSpPr>
            <a:spLocks noChangeArrowheads="1"/>
          </p:cNvSpPr>
          <p:nvPr/>
        </p:nvSpPr>
        <p:spPr bwMode="auto">
          <a:xfrm>
            <a:off x="6756400" y="3567113"/>
            <a:ext cx="996950" cy="303212"/>
          </a:xfrm>
          <a:prstGeom prst="rect">
            <a:avLst/>
          </a:prstGeom>
          <a:gradFill rotWithShape="1">
            <a:gsLst>
              <a:gs pos="0">
                <a:srgbClr val="3D0053"/>
              </a:gs>
              <a:gs pos="80000">
                <a:srgbClr val="53006F"/>
              </a:gs>
              <a:gs pos="100000">
                <a:srgbClr val="550072"/>
              </a:gs>
            </a:gsLst>
            <a:lin ang="16200000"/>
          </a:gradFill>
          <a:ln w="9525">
            <a:solidFill>
              <a:srgbClr val="4D0064"/>
            </a:solidFill>
            <a:miter lim="800000"/>
            <a:headEnd/>
            <a:tailEnd/>
          </a:ln>
          <a:effectLst>
            <a:outerShdw blurRad="63500" dist="23000" dir="5400000" rotWithShape="0">
              <a:srgbClr val="000000">
                <a:alpha val="34998"/>
              </a:srgbClr>
            </a:outerShdw>
          </a:effectLst>
        </p:spPr>
        <p:txBody>
          <a:bodyPr wrap="none" anchor="ctr"/>
          <a:lstStyle/>
          <a:p>
            <a:pPr algn="ctr">
              <a:spcBef>
                <a:spcPct val="20000"/>
              </a:spcBef>
              <a:defRPr/>
            </a:pPr>
            <a:r>
              <a:rPr lang="en-GB" sz="1400">
                <a:solidFill>
                  <a:srgbClr val="FFFFFF"/>
                </a:solidFill>
                <a:latin typeface="Arial" charset="0"/>
              </a:rPr>
              <a:t>Option 3 C</a:t>
            </a:r>
            <a:endParaRPr lang="en-US" sz="1400">
              <a:solidFill>
                <a:srgbClr val="FFFFFF"/>
              </a:solidFill>
              <a:latin typeface="Arial" charset="0"/>
            </a:endParaRPr>
          </a:p>
        </p:txBody>
      </p:sp>
      <p:sp>
        <p:nvSpPr>
          <p:cNvPr id="43044" name="Rectangle 34"/>
          <p:cNvSpPr>
            <a:spLocks noChangeArrowheads="1"/>
          </p:cNvSpPr>
          <p:nvPr/>
        </p:nvSpPr>
        <p:spPr bwMode="auto">
          <a:xfrm>
            <a:off x="7824788" y="3567113"/>
            <a:ext cx="996950" cy="303212"/>
          </a:xfrm>
          <a:prstGeom prst="rect">
            <a:avLst/>
          </a:prstGeom>
          <a:gradFill rotWithShape="1">
            <a:gsLst>
              <a:gs pos="0">
                <a:srgbClr val="3D0053"/>
              </a:gs>
              <a:gs pos="80000">
                <a:srgbClr val="53006F"/>
              </a:gs>
              <a:gs pos="100000">
                <a:srgbClr val="550072"/>
              </a:gs>
            </a:gsLst>
            <a:lin ang="16200000"/>
          </a:gradFill>
          <a:ln w="9525">
            <a:solidFill>
              <a:srgbClr val="4D0064"/>
            </a:solidFill>
            <a:miter lim="800000"/>
            <a:headEnd/>
            <a:tailEnd/>
          </a:ln>
          <a:effectLst>
            <a:outerShdw blurRad="63500" dist="23000" dir="5400000" rotWithShape="0">
              <a:srgbClr val="000000">
                <a:alpha val="34998"/>
              </a:srgbClr>
            </a:outerShdw>
          </a:effectLst>
        </p:spPr>
        <p:txBody>
          <a:bodyPr wrap="none" anchor="ctr"/>
          <a:lstStyle/>
          <a:p>
            <a:pPr algn="ctr">
              <a:spcBef>
                <a:spcPct val="20000"/>
              </a:spcBef>
              <a:defRPr/>
            </a:pPr>
            <a:r>
              <a:rPr lang="en-GB" sz="1400">
                <a:solidFill>
                  <a:srgbClr val="FFFFFF"/>
                </a:solidFill>
                <a:latin typeface="Arial" charset="0"/>
              </a:rPr>
              <a:t>Option 3 D</a:t>
            </a:r>
            <a:endParaRPr lang="en-US" sz="1400">
              <a:solidFill>
                <a:srgbClr val="FFFFFF"/>
              </a:solidFill>
              <a:latin typeface="Arial" charset="0"/>
            </a:endParaRPr>
          </a:p>
        </p:txBody>
      </p:sp>
      <p:cxnSp>
        <p:nvCxnSpPr>
          <p:cNvPr id="19491" name="AutoShape 35"/>
          <p:cNvCxnSpPr>
            <a:cxnSpLocks noChangeShapeType="1"/>
            <a:endCxn id="43043" idx="0"/>
          </p:cNvCxnSpPr>
          <p:nvPr/>
        </p:nvCxnSpPr>
        <p:spPr bwMode="auto">
          <a:xfrm>
            <a:off x="6705600" y="3328988"/>
            <a:ext cx="549275" cy="238125"/>
          </a:xfrm>
          <a:prstGeom prst="bentConnector2">
            <a:avLst/>
          </a:prstGeom>
          <a:noFill/>
          <a:ln w="25400">
            <a:solidFill>
              <a:schemeClr val="tx1"/>
            </a:solidFill>
            <a:miter lim="800000"/>
            <a:headEnd/>
            <a:tailEnd type="triangle" w="med" len="med"/>
          </a:ln>
        </p:spPr>
      </p:cxnSp>
      <p:cxnSp>
        <p:nvCxnSpPr>
          <p:cNvPr id="19492" name="AutoShape 36"/>
          <p:cNvCxnSpPr>
            <a:cxnSpLocks noChangeShapeType="1"/>
            <a:endCxn id="43044" idx="0"/>
          </p:cNvCxnSpPr>
          <p:nvPr/>
        </p:nvCxnSpPr>
        <p:spPr bwMode="auto">
          <a:xfrm>
            <a:off x="6705600" y="3328988"/>
            <a:ext cx="1617663" cy="238125"/>
          </a:xfrm>
          <a:prstGeom prst="bentConnector2">
            <a:avLst/>
          </a:prstGeom>
          <a:noFill/>
          <a:ln w="25400">
            <a:solidFill>
              <a:schemeClr val="tx1"/>
            </a:solidFill>
            <a:miter lim="800000"/>
            <a:headEnd/>
            <a:tailEnd type="triangle" w="med" len="med"/>
          </a:ln>
        </p:spPr>
      </p:cxnSp>
      <p:cxnSp>
        <p:nvCxnSpPr>
          <p:cNvPr id="19493" name="AutoShape 37"/>
          <p:cNvCxnSpPr>
            <a:cxnSpLocks noChangeShapeType="1"/>
          </p:cNvCxnSpPr>
          <p:nvPr/>
        </p:nvCxnSpPr>
        <p:spPr bwMode="auto">
          <a:xfrm rot="16200000" flipH="1">
            <a:off x="5718176" y="3278187"/>
            <a:ext cx="406400" cy="1584325"/>
          </a:xfrm>
          <a:prstGeom prst="bentConnector3">
            <a:avLst>
              <a:gd name="adj1" fmla="val 50000"/>
            </a:avLst>
          </a:prstGeom>
          <a:noFill/>
          <a:ln w="25400">
            <a:solidFill>
              <a:schemeClr val="tx1"/>
            </a:solidFill>
            <a:miter lim="800000"/>
            <a:headEnd/>
            <a:tailEnd type="triangle" w="med" len="med"/>
          </a:ln>
        </p:spPr>
      </p:cxnSp>
      <p:cxnSp>
        <p:nvCxnSpPr>
          <p:cNvPr id="19494" name="AutoShape 38"/>
          <p:cNvCxnSpPr>
            <a:cxnSpLocks noChangeShapeType="1"/>
          </p:cNvCxnSpPr>
          <p:nvPr/>
        </p:nvCxnSpPr>
        <p:spPr bwMode="auto">
          <a:xfrm rot="16200000" flipH="1">
            <a:off x="6254751" y="3814762"/>
            <a:ext cx="400050" cy="517525"/>
          </a:xfrm>
          <a:prstGeom prst="bentConnector3">
            <a:avLst>
              <a:gd name="adj1" fmla="val 47218"/>
            </a:avLst>
          </a:prstGeom>
          <a:noFill/>
          <a:ln w="25400">
            <a:solidFill>
              <a:schemeClr val="tx1"/>
            </a:solidFill>
            <a:miter lim="800000"/>
            <a:headEnd/>
            <a:tailEnd type="triangle" w="med" len="med"/>
          </a:ln>
        </p:spPr>
      </p:cxnSp>
      <p:cxnSp>
        <p:nvCxnSpPr>
          <p:cNvPr id="19495" name="AutoShape 39"/>
          <p:cNvCxnSpPr>
            <a:cxnSpLocks noChangeShapeType="1"/>
          </p:cNvCxnSpPr>
          <p:nvPr/>
        </p:nvCxnSpPr>
        <p:spPr bwMode="auto">
          <a:xfrm rot="5400000">
            <a:off x="6784182" y="3801269"/>
            <a:ext cx="401637" cy="542925"/>
          </a:xfrm>
          <a:prstGeom prst="bentConnector3">
            <a:avLst>
              <a:gd name="adj1" fmla="val 48218"/>
            </a:avLst>
          </a:prstGeom>
          <a:noFill/>
          <a:ln w="25400">
            <a:solidFill>
              <a:schemeClr val="tx1"/>
            </a:solidFill>
            <a:miter lim="800000"/>
            <a:headEnd/>
            <a:tailEnd type="triangle" w="med" len="med"/>
          </a:ln>
        </p:spPr>
      </p:cxnSp>
      <p:cxnSp>
        <p:nvCxnSpPr>
          <p:cNvPr id="19496" name="AutoShape 40"/>
          <p:cNvCxnSpPr>
            <a:cxnSpLocks noChangeShapeType="1"/>
          </p:cNvCxnSpPr>
          <p:nvPr/>
        </p:nvCxnSpPr>
        <p:spPr bwMode="auto">
          <a:xfrm rot="5400000">
            <a:off x="7315994" y="3275807"/>
            <a:ext cx="395287" cy="1600200"/>
          </a:xfrm>
          <a:prstGeom prst="bentConnector3">
            <a:avLst>
              <a:gd name="adj1" fmla="val 46986"/>
            </a:avLst>
          </a:prstGeom>
          <a:noFill/>
          <a:ln w="25400">
            <a:solidFill>
              <a:schemeClr val="tx1"/>
            </a:solidFill>
            <a:miter lim="800000"/>
            <a:headEnd/>
            <a:tailEnd type="triangle" w="med" len="med"/>
          </a:ln>
        </p:spPr>
      </p:cxnSp>
      <p:sp>
        <p:nvSpPr>
          <p:cNvPr id="43051" name="Rectangle 41"/>
          <p:cNvSpPr>
            <a:spLocks noChangeArrowheads="1"/>
          </p:cNvSpPr>
          <p:nvPr/>
        </p:nvSpPr>
        <p:spPr bwMode="auto">
          <a:xfrm>
            <a:off x="5140325" y="4532313"/>
            <a:ext cx="996950" cy="303212"/>
          </a:xfrm>
          <a:prstGeom prst="rect">
            <a:avLst/>
          </a:prstGeom>
          <a:gradFill rotWithShape="1">
            <a:gsLst>
              <a:gs pos="0">
                <a:srgbClr val="3D0053"/>
              </a:gs>
              <a:gs pos="80000">
                <a:srgbClr val="53006F"/>
              </a:gs>
              <a:gs pos="100000">
                <a:srgbClr val="550072"/>
              </a:gs>
            </a:gsLst>
            <a:lin ang="16200000"/>
          </a:gradFill>
          <a:ln w="9525">
            <a:solidFill>
              <a:srgbClr val="4D0064"/>
            </a:solidFill>
            <a:miter lim="800000"/>
            <a:headEnd/>
            <a:tailEnd/>
          </a:ln>
          <a:effectLst>
            <a:outerShdw blurRad="63500" dist="23000" dir="5400000" rotWithShape="0">
              <a:srgbClr val="000000">
                <a:alpha val="34998"/>
              </a:srgbClr>
            </a:outerShdw>
          </a:effectLst>
        </p:spPr>
        <p:txBody>
          <a:bodyPr wrap="none" anchor="ctr"/>
          <a:lstStyle/>
          <a:p>
            <a:pPr algn="ctr">
              <a:spcBef>
                <a:spcPct val="20000"/>
              </a:spcBef>
              <a:defRPr/>
            </a:pPr>
            <a:r>
              <a:rPr lang="en-GB" sz="1400">
                <a:solidFill>
                  <a:srgbClr val="FFFFFF"/>
                </a:solidFill>
              </a:rPr>
              <a:t>Option 4 A</a:t>
            </a:r>
            <a:endParaRPr lang="en-US" sz="1400">
              <a:solidFill>
                <a:srgbClr val="FFFFFF"/>
              </a:solidFill>
            </a:endParaRPr>
          </a:p>
        </p:txBody>
      </p:sp>
      <p:cxnSp>
        <p:nvCxnSpPr>
          <p:cNvPr id="19498" name="AutoShape 42"/>
          <p:cNvCxnSpPr>
            <a:cxnSpLocks noChangeShapeType="1"/>
            <a:endCxn id="43051" idx="0"/>
          </p:cNvCxnSpPr>
          <p:nvPr/>
        </p:nvCxnSpPr>
        <p:spPr bwMode="auto">
          <a:xfrm rot="10800000" flipV="1">
            <a:off x="5638800" y="4319588"/>
            <a:ext cx="1066800" cy="212725"/>
          </a:xfrm>
          <a:prstGeom prst="bentConnector2">
            <a:avLst/>
          </a:prstGeom>
          <a:noFill/>
          <a:ln w="25400">
            <a:solidFill>
              <a:schemeClr val="tx1"/>
            </a:solidFill>
            <a:miter lim="800000"/>
            <a:headEnd/>
            <a:tailEnd type="triangle" w="med" len="med"/>
          </a:ln>
        </p:spPr>
      </p:cxnSp>
      <p:sp>
        <p:nvSpPr>
          <p:cNvPr id="43053" name="Rectangle 43"/>
          <p:cNvSpPr>
            <a:spLocks noChangeArrowheads="1"/>
          </p:cNvSpPr>
          <p:nvPr/>
        </p:nvSpPr>
        <p:spPr bwMode="auto">
          <a:xfrm>
            <a:off x="6216650" y="4532313"/>
            <a:ext cx="996950" cy="303212"/>
          </a:xfrm>
          <a:prstGeom prst="rect">
            <a:avLst/>
          </a:prstGeom>
          <a:gradFill rotWithShape="1">
            <a:gsLst>
              <a:gs pos="0">
                <a:srgbClr val="3D0053"/>
              </a:gs>
              <a:gs pos="80000">
                <a:srgbClr val="53006F"/>
              </a:gs>
              <a:gs pos="100000">
                <a:srgbClr val="550072"/>
              </a:gs>
            </a:gsLst>
            <a:lin ang="16200000"/>
          </a:gradFill>
          <a:ln w="9525">
            <a:solidFill>
              <a:srgbClr val="4D0064"/>
            </a:solidFill>
            <a:miter lim="800000"/>
            <a:headEnd/>
            <a:tailEnd/>
          </a:ln>
          <a:effectLst>
            <a:outerShdw blurRad="63500" dist="23000" dir="5400000" rotWithShape="0">
              <a:srgbClr val="000000">
                <a:alpha val="34998"/>
              </a:srgbClr>
            </a:outerShdw>
          </a:effectLst>
        </p:spPr>
        <p:txBody>
          <a:bodyPr wrap="none" anchor="ctr"/>
          <a:lstStyle/>
          <a:p>
            <a:pPr algn="ctr">
              <a:spcBef>
                <a:spcPct val="20000"/>
              </a:spcBef>
              <a:defRPr/>
            </a:pPr>
            <a:r>
              <a:rPr lang="en-GB" sz="1400">
                <a:solidFill>
                  <a:srgbClr val="FFFFFF"/>
                </a:solidFill>
                <a:latin typeface="Arial" charset="0"/>
              </a:rPr>
              <a:t>Option 4 B</a:t>
            </a:r>
            <a:endParaRPr lang="en-US" sz="1400">
              <a:solidFill>
                <a:srgbClr val="FFFFFF"/>
              </a:solidFill>
              <a:latin typeface="Arial" charset="0"/>
            </a:endParaRPr>
          </a:p>
        </p:txBody>
      </p:sp>
      <p:cxnSp>
        <p:nvCxnSpPr>
          <p:cNvPr id="19500" name="AutoShape 44"/>
          <p:cNvCxnSpPr>
            <a:cxnSpLocks noChangeShapeType="1"/>
            <a:endCxn id="43053" idx="0"/>
          </p:cNvCxnSpPr>
          <p:nvPr/>
        </p:nvCxnSpPr>
        <p:spPr bwMode="auto">
          <a:xfrm rot="16200000" flipH="1">
            <a:off x="6604000" y="4421188"/>
            <a:ext cx="212725" cy="9525"/>
          </a:xfrm>
          <a:prstGeom prst="bentConnector3">
            <a:avLst>
              <a:gd name="adj1" fmla="val 50000"/>
            </a:avLst>
          </a:prstGeom>
          <a:noFill/>
          <a:ln w="25400">
            <a:solidFill>
              <a:schemeClr val="tx1"/>
            </a:solidFill>
            <a:miter lim="800000"/>
            <a:headEnd/>
            <a:tailEnd type="triangle" w="med" len="med"/>
          </a:ln>
        </p:spPr>
      </p:cxnSp>
      <p:sp>
        <p:nvSpPr>
          <p:cNvPr id="43055" name="Rectangle 45"/>
          <p:cNvSpPr>
            <a:spLocks noChangeArrowheads="1"/>
          </p:cNvSpPr>
          <p:nvPr/>
        </p:nvSpPr>
        <p:spPr bwMode="auto">
          <a:xfrm>
            <a:off x="7275513" y="4532313"/>
            <a:ext cx="996950" cy="303212"/>
          </a:xfrm>
          <a:prstGeom prst="rect">
            <a:avLst/>
          </a:prstGeom>
          <a:gradFill rotWithShape="1">
            <a:gsLst>
              <a:gs pos="0">
                <a:srgbClr val="3D0053"/>
              </a:gs>
              <a:gs pos="80000">
                <a:srgbClr val="53006F"/>
              </a:gs>
              <a:gs pos="100000">
                <a:srgbClr val="550072"/>
              </a:gs>
            </a:gsLst>
            <a:lin ang="16200000"/>
          </a:gradFill>
          <a:ln w="9525">
            <a:solidFill>
              <a:srgbClr val="4D0064"/>
            </a:solidFill>
            <a:miter lim="800000"/>
            <a:headEnd/>
            <a:tailEnd/>
          </a:ln>
          <a:effectLst>
            <a:outerShdw blurRad="63500" dist="23000" dir="5400000" rotWithShape="0">
              <a:srgbClr val="000000">
                <a:alpha val="34998"/>
              </a:srgbClr>
            </a:outerShdw>
          </a:effectLst>
        </p:spPr>
        <p:txBody>
          <a:bodyPr wrap="none" anchor="ctr"/>
          <a:lstStyle/>
          <a:p>
            <a:pPr algn="ctr">
              <a:spcBef>
                <a:spcPct val="20000"/>
              </a:spcBef>
              <a:defRPr/>
            </a:pPr>
            <a:r>
              <a:rPr lang="en-GB" sz="1400">
                <a:solidFill>
                  <a:srgbClr val="FFFFFF"/>
                </a:solidFill>
                <a:latin typeface="Arial" charset="0"/>
              </a:rPr>
              <a:t>Option 4 C</a:t>
            </a:r>
            <a:endParaRPr lang="en-US" sz="1400">
              <a:solidFill>
                <a:srgbClr val="FFFFFF"/>
              </a:solidFill>
              <a:latin typeface="Arial" charset="0"/>
            </a:endParaRPr>
          </a:p>
        </p:txBody>
      </p:sp>
      <p:cxnSp>
        <p:nvCxnSpPr>
          <p:cNvPr id="19502" name="AutoShape 46"/>
          <p:cNvCxnSpPr>
            <a:cxnSpLocks noChangeShapeType="1"/>
            <a:endCxn id="43055" idx="0"/>
          </p:cNvCxnSpPr>
          <p:nvPr/>
        </p:nvCxnSpPr>
        <p:spPr bwMode="auto">
          <a:xfrm>
            <a:off x="6705600" y="4319588"/>
            <a:ext cx="1068388" cy="212725"/>
          </a:xfrm>
          <a:prstGeom prst="bentConnector2">
            <a:avLst/>
          </a:prstGeom>
          <a:noFill/>
          <a:ln w="25400">
            <a:solidFill>
              <a:schemeClr val="tx1"/>
            </a:solidFill>
            <a:miter lim="800000"/>
            <a:headEnd/>
            <a:tailEnd type="triangle" w="med" len="med"/>
          </a:ln>
        </p:spPr>
      </p:cxnSp>
      <p:cxnSp>
        <p:nvCxnSpPr>
          <p:cNvPr id="19503" name="AutoShape 47"/>
          <p:cNvCxnSpPr>
            <a:cxnSpLocks noChangeShapeType="1"/>
            <a:stCxn id="43051" idx="2"/>
          </p:cNvCxnSpPr>
          <p:nvPr/>
        </p:nvCxnSpPr>
        <p:spPr bwMode="auto">
          <a:xfrm rot="16200000" flipH="1">
            <a:off x="6004719" y="4469606"/>
            <a:ext cx="344488" cy="1076325"/>
          </a:xfrm>
          <a:prstGeom prst="bentConnector3">
            <a:avLst>
              <a:gd name="adj1" fmla="val 43778"/>
            </a:avLst>
          </a:prstGeom>
          <a:noFill/>
          <a:ln w="25400">
            <a:solidFill>
              <a:schemeClr val="tx1"/>
            </a:solidFill>
            <a:miter lim="800000"/>
            <a:headEnd/>
            <a:tailEnd type="triangle" w="med" len="med"/>
          </a:ln>
        </p:spPr>
      </p:cxnSp>
      <p:cxnSp>
        <p:nvCxnSpPr>
          <p:cNvPr id="19504" name="AutoShape 48"/>
          <p:cNvCxnSpPr>
            <a:cxnSpLocks noChangeShapeType="1"/>
            <a:stCxn id="43053" idx="2"/>
          </p:cNvCxnSpPr>
          <p:nvPr/>
        </p:nvCxnSpPr>
        <p:spPr bwMode="auto">
          <a:xfrm rot="5400000">
            <a:off x="6546056" y="5004594"/>
            <a:ext cx="338138" cy="0"/>
          </a:xfrm>
          <a:prstGeom prst="straightConnector1">
            <a:avLst/>
          </a:prstGeom>
          <a:noFill/>
          <a:ln w="25400">
            <a:solidFill>
              <a:schemeClr val="tx1"/>
            </a:solidFill>
            <a:round/>
            <a:headEnd/>
            <a:tailEnd type="triangle" w="med" len="med"/>
          </a:ln>
        </p:spPr>
      </p:cxnSp>
      <p:cxnSp>
        <p:nvCxnSpPr>
          <p:cNvPr id="19505" name="AutoShape 49"/>
          <p:cNvCxnSpPr>
            <a:cxnSpLocks noChangeShapeType="1"/>
            <a:stCxn id="43055" idx="2"/>
          </p:cNvCxnSpPr>
          <p:nvPr/>
        </p:nvCxnSpPr>
        <p:spPr bwMode="auto">
          <a:xfrm rot="5400000">
            <a:off x="7082632" y="4468018"/>
            <a:ext cx="323850" cy="1058863"/>
          </a:xfrm>
          <a:prstGeom prst="bentConnector3">
            <a:avLst>
              <a:gd name="adj1" fmla="val 47056"/>
            </a:avLst>
          </a:prstGeom>
          <a:noFill/>
          <a:ln w="25400">
            <a:solidFill>
              <a:schemeClr val="tx1"/>
            </a:solidFill>
            <a:miter lim="800000"/>
            <a:headEnd/>
            <a:tailEnd type="triangle" w="med" len="med"/>
          </a:ln>
        </p:spPr>
      </p:cxnSp>
      <p:sp>
        <p:nvSpPr>
          <p:cNvPr id="43060" name="Rectangle 50"/>
          <p:cNvSpPr>
            <a:spLocks noChangeArrowheads="1"/>
          </p:cNvSpPr>
          <p:nvPr/>
        </p:nvSpPr>
        <p:spPr bwMode="auto">
          <a:xfrm>
            <a:off x="5119688" y="5376863"/>
            <a:ext cx="996950" cy="303212"/>
          </a:xfrm>
          <a:prstGeom prst="rect">
            <a:avLst/>
          </a:prstGeom>
          <a:gradFill rotWithShape="1">
            <a:gsLst>
              <a:gs pos="0">
                <a:srgbClr val="3D0053"/>
              </a:gs>
              <a:gs pos="80000">
                <a:srgbClr val="53006F"/>
              </a:gs>
              <a:gs pos="100000">
                <a:srgbClr val="550072"/>
              </a:gs>
            </a:gsLst>
            <a:lin ang="16200000"/>
          </a:gradFill>
          <a:ln w="9525">
            <a:solidFill>
              <a:srgbClr val="4D0064"/>
            </a:solidFill>
            <a:miter lim="800000"/>
            <a:headEnd/>
            <a:tailEnd/>
          </a:ln>
          <a:effectLst>
            <a:outerShdw blurRad="63500" dist="23000" dir="5400000" rotWithShape="0">
              <a:srgbClr val="000000">
                <a:alpha val="34998"/>
              </a:srgbClr>
            </a:outerShdw>
          </a:effectLst>
        </p:spPr>
        <p:txBody>
          <a:bodyPr wrap="none" anchor="ctr"/>
          <a:lstStyle/>
          <a:p>
            <a:pPr algn="ctr">
              <a:spcBef>
                <a:spcPct val="20000"/>
              </a:spcBef>
              <a:defRPr/>
            </a:pPr>
            <a:r>
              <a:rPr lang="en-GB" sz="1400">
                <a:solidFill>
                  <a:srgbClr val="FFFFFF"/>
                </a:solidFill>
              </a:rPr>
              <a:t>Option 5 A</a:t>
            </a:r>
            <a:endParaRPr lang="en-US" sz="1400">
              <a:solidFill>
                <a:srgbClr val="FFFFFF"/>
              </a:solidFill>
            </a:endParaRPr>
          </a:p>
        </p:txBody>
      </p:sp>
      <p:cxnSp>
        <p:nvCxnSpPr>
          <p:cNvPr id="19507" name="AutoShape 51"/>
          <p:cNvCxnSpPr>
            <a:cxnSpLocks noChangeShapeType="1"/>
            <a:endCxn id="43060" idx="0"/>
          </p:cNvCxnSpPr>
          <p:nvPr/>
        </p:nvCxnSpPr>
        <p:spPr bwMode="auto">
          <a:xfrm rot="10800000" flipV="1">
            <a:off x="5618163" y="5157788"/>
            <a:ext cx="1087437" cy="219075"/>
          </a:xfrm>
          <a:prstGeom prst="bentConnector2">
            <a:avLst/>
          </a:prstGeom>
          <a:noFill/>
          <a:ln w="25400">
            <a:solidFill>
              <a:schemeClr val="tx1"/>
            </a:solidFill>
            <a:miter lim="800000"/>
            <a:headEnd/>
            <a:tailEnd type="triangle" w="med" len="med"/>
          </a:ln>
        </p:spPr>
      </p:cxnSp>
      <p:sp>
        <p:nvSpPr>
          <p:cNvPr id="43062" name="Rectangle 52"/>
          <p:cNvSpPr>
            <a:spLocks noChangeArrowheads="1"/>
          </p:cNvSpPr>
          <p:nvPr/>
        </p:nvSpPr>
        <p:spPr bwMode="auto">
          <a:xfrm>
            <a:off x="7110413" y="5383213"/>
            <a:ext cx="996950" cy="303212"/>
          </a:xfrm>
          <a:prstGeom prst="rect">
            <a:avLst/>
          </a:prstGeom>
          <a:gradFill rotWithShape="1">
            <a:gsLst>
              <a:gs pos="0">
                <a:srgbClr val="3D0053"/>
              </a:gs>
              <a:gs pos="80000">
                <a:srgbClr val="53006F"/>
              </a:gs>
              <a:gs pos="100000">
                <a:srgbClr val="550072"/>
              </a:gs>
            </a:gsLst>
            <a:lin ang="16200000"/>
          </a:gradFill>
          <a:ln w="9525">
            <a:solidFill>
              <a:srgbClr val="4D0064"/>
            </a:solidFill>
            <a:miter lim="800000"/>
            <a:headEnd/>
            <a:tailEnd/>
          </a:ln>
          <a:effectLst>
            <a:outerShdw blurRad="63500" dist="23000" dir="5400000" rotWithShape="0">
              <a:srgbClr val="000000">
                <a:alpha val="34998"/>
              </a:srgbClr>
            </a:outerShdw>
          </a:effectLst>
        </p:spPr>
        <p:txBody>
          <a:bodyPr wrap="none" anchor="ctr"/>
          <a:lstStyle/>
          <a:p>
            <a:pPr algn="ctr">
              <a:spcBef>
                <a:spcPct val="20000"/>
              </a:spcBef>
              <a:defRPr/>
            </a:pPr>
            <a:r>
              <a:rPr lang="en-GB" sz="1400">
                <a:solidFill>
                  <a:srgbClr val="FFFFFF"/>
                </a:solidFill>
                <a:latin typeface="Arial" charset="0"/>
              </a:rPr>
              <a:t>Option 5 B</a:t>
            </a:r>
            <a:endParaRPr lang="en-US" sz="1400">
              <a:solidFill>
                <a:srgbClr val="FFFFFF"/>
              </a:solidFill>
              <a:latin typeface="Arial" charset="0"/>
            </a:endParaRPr>
          </a:p>
        </p:txBody>
      </p:sp>
      <p:cxnSp>
        <p:nvCxnSpPr>
          <p:cNvPr id="19509" name="AutoShape 53"/>
          <p:cNvCxnSpPr>
            <a:cxnSpLocks noChangeShapeType="1"/>
            <a:endCxn id="43062" idx="0"/>
          </p:cNvCxnSpPr>
          <p:nvPr/>
        </p:nvCxnSpPr>
        <p:spPr bwMode="auto">
          <a:xfrm>
            <a:off x="6629400" y="5157788"/>
            <a:ext cx="979488" cy="225425"/>
          </a:xfrm>
          <a:prstGeom prst="bentConnector2">
            <a:avLst/>
          </a:prstGeom>
          <a:noFill/>
          <a:ln w="25400">
            <a:solidFill>
              <a:schemeClr val="tx1"/>
            </a:solidFill>
            <a:miter lim="800000"/>
            <a:headEnd/>
            <a:tailEnd type="triangle" w="med" len="med"/>
          </a:ln>
        </p:spPr>
      </p:cxnSp>
      <p:sp>
        <p:nvSpPr>
          <p:cNvPr id="43064" name="Rectangle 54"/>
          <p:cNvSpPr>
            <a:spLocks noChangeArrowheads="1"/>
          </p:cNvSpPr>
          <p:nvPr/>
        </p:nvSpPr>
        <p:spPr bwMode="auto">
          <a:xfrm>
            <a:off x="5259388" y="6097588"/>
            <a:ext cx="2752725" cy="303212"/>
          </a:xfrm>
          <a:prstGeom prst="rect">
            <a:avLst/>
          </a:prstGeom>
          <a:gradFill rotWithShape="1">
            <a:gsLst>
              <a:gs pos="0">
                <a:srgbClr val="3D0053"/>
              </a:gs>
              <a:gs pos="80000">
                <a:srgbClr val="53006F"/>
              </a:gs>
              <a:gs pos="100000">
                <a:srgbClr val="550072"/>
              </a:gs>
            </a:gsLst>
            <a:lin ang="16200000"/>
          </a:gradFill>
          <a:ln w="9525">
            <a:solidFill>
              <a:srgbClr val="4D0064"/>
            </a:solidFill>
            <a:miter lim="800000"/>
            <a:headEnd/>
            <a:tailEnd/>
          </a:ln>
          <a:effectLst>
            <a:outerShdw blurRad="63500" dist="23000" dir="5400000" rotWithShape="0">
              <a:srgbClr val="000000">
                <a:alpha val="34998"/>
              </a:srgbClr>
            </a:outerShdw>
          </a:effectLst>
        </p:spPr>
        <p:txBody>
          <a:bodyPr wrap="none" anchor="ctr"/>
          <a:lstStyle/>
          <a:p>
            <a:pPr algn="ctr">
              <a:spcBef>
                <a:spcPct val="20000"/>
              </a:spcBef>
              <a:defRPr/>
            </a:pPr>
            <a:r>
              <a:rPr lang="en-GB" sz="1400">
                <a:solidFill>
                  <a:srgbClr val="FFFFFF"/>
                </a:solidFill>
              </a:rPr>
              <a:t>Option 6: Net Calculation</a:t>
            </a:r>
            <a:endParaRPr lang="en-US" sz="1400">
              <a:solidFill>
                <a:srgbClr val="FFFFFF"/>
              </a:solidFill>
            </a:endParaRPr>
          </a:p>
        </p:txBody>
      </p:sp>
      <p:cxnSp>
        <p:nvCxnSpPr>
          <p:cNvPr id="19511" name="AutoShape 55"/>
          <p:cNvCxnSpPr>
            <a:cxnSpLocks noChangeShapeType="1"/>
            <a:stCxn id="43060" idx="2"/>
            <a:endCxn id="43064" idx="0"/>
          </p:cNvCxnSpPr>
          <p:nvPr/>
        </p:nvCxnSpPr>
        <p:spPr bwMode="auto">
          <a:xfrm rot="16200000" flipH="1">
            <a:off x="5918200" y="5380038"/>
            <a:ext cx="417513" cy="1017587"/>
          </a:xfrm>
          <a:prstGeom prst="bentConnector3">
            <a:avLst>
              <a:gd name="adj1" fmla="val 49810"/>
            </a:avLst>
          </a:prstGeom>
          <a:noFill/>
          <a:ln w="25400">
            <a:solidFill>
              <a:schemeClr val="tx1"/>
            </a:solidFill>
            <a:miter lim="800000"/>
            <a:headEnd/>
            <a:tailEnd type="triangle" w="med" len="med"/>
          </a:ln>
        </p:spPr>
      </p:cxnSp>
      <p:cxnSp>
        <p:nvCxnSpPr>
          <p:cNvPr id="19512" name="AutoShape 56"/>
          <p:cNvCxnSpPr>
            <a:cxnSpLocks noChangeShapeType="1"/>
            <a:stCxn id="43062" idx="2"/>
            <a:endCxn id="43064" idx="0"/>
          </p:cNvCxnSpPr>
          <p:nvPr/>
        </p:nvCxnSpPr>
        <p:spPr bwMode="auto">
          <a:xfrm rot="5400000">
            <a:off x="6916737" y="5405438"/>
            <a:ext cx="411163" cy="973138"/>
          </a:xfrm>
          <a:prstGeom prst="bentConnector3">
            <a:avLst>
              <a:gd name="adj1" fmla="val 49806"/>
            </a:avLst>
          </a:prstGeom>
          <a:noFill/>
          <a:ln w="25400">
            <a:solidFill>
              <a:schemeClr val="tx1"/>
            </a:solidFill>
            <a:miter lim="800000"/>
            <a:headEnd/>
            <a:tailEnd type="triangle" w="med" len="med"/>
          </a:ln>
        </p:spPr>
      </p:cxnSp>
      <p:grpSp>
        <p:nvGrpSpPr>
          <p:cNvPr id="2" name="Group 110"/>
          <p:cNvGrpSpPr>
            <a:grpSpLocks/>
          </p:cNvGrpSpPr>
          <p:nvPr/>
        </p:nvGrpSpPr>
        <p:grpSpPr bwMode="auto">
          <a:xfrm>
            <a:off x="1987550" y="2286000"/>
            <a:ext cx="6350" cy="3811588"/>
            <a:chOff x="1987551" y="1665261"/>
            <a:chExt cx="6350" cy="3811597"/>
          </a:xfrm>
        </p:grpSpPr>
        <p:cxnSp>
          <p:nvCxnSpPr>
            <p:cNvPr id="43067" name="AutoShape 57"/>
            <p:cNvCxnSpPr>
              <a:cxnSpLocks noChangeShapeType="1"/>
            </p:cNvCxnSpPr>
            <p:nvPr/>
          </p:nvCxnSpPr>
          <p:spPr bwMode="auto">
            <a:xfrm rot="16200000" flipH="1">
              <a:off x="1789908" y="1862904"/>
              <a:ext cx="400051" cy="4763"/>
            </a:xfrm>
            <a:prstGeom prst="bentConnector3">
              <a:avLst>
                <a:gd name="adj1" fmla="val 50000"/>
              </a:avLst>
            </a:prstGeom>
            <a:noFill/>
            <a:ln w="25400">
              <a:solidFill>
                <a:schemeClr val="bg1">
                  <a:lumMod val="65000"/>
                </a:schemeClr>
              </a:solidFill>
              <a:miter lim="800000"/>
              <a:headEnd/>
              <a:tailEnd type="triangle" w="med" len="med"/>
            </a:ln>
          </p:spPr>
        </p:cxnSp>
        <p:cxnSp>
          <p:nvCxnSpPr>
            <p:cNvPr id="43068" name="AutoShape 58"/>
            <p:cNvCxnSpPr>
              <a:cxnSpLocks noChangeShapeType="1"/>
            </p:cNvCxnSpPr>
            <p:nvPr/>
          </p:nvCxnSpPr>
          <p:spPr bwMode="auto">
            <a:xfrm rot="16200000" flipH="1">
              <a:off x="1688307" y="2683644"/>
              <a:ext cx="609601" cy="1587"/>
            </a:xfrm>
            <a:prstGeom prst="bentConnector3">
              <a:avLst>
                <a:gd name="adj1" fmla="val 50000"/>
              </a:avLst>
            </a:prstGeom>
            <a:noFill/>
            <a:ln w="25400">
              <a:solidFill>
                <a:schemeClr val="bg1">
                  <a:lumMod val="65000"/>
                </a:schemeClr>
              </a:solidFill>
              <a:miter lim="800000"/>
              <a:headEnd/>
              <a:tailEnd type="triangle" w="med" len="med"/>
            </a:ln>
          </p:spPr>
        </p:cxnSp>
        <p:cxnSp>
          <p:nvCxnSpPr>
            <p:cNvPr id="43069" name="AutoShape 59"/>
            <p:cNvCxnSpPr>
              <a:cxnSpLocks noChangeShapeType="1"/>
            </p:cNvCxnSpPr>
            <p:nvPr/>
          </p:nvCxnSpPr>
          <p:spPr bwMode="auto">
            <a:xfrm rot="5400000">
              <a:off x="1662906" y="3564709"/>
              <a:ext cx="658815" cy="3175"/>
            </a:xfrm>
            <a:prstGeom prst="bentConnector3">
              <a:avLst>
                <a:gd name="adj1" fmla="val 50000"/>
              </a:avLst>
            </a:prstGeom>
            <a:noFill/>
            <a:ln w="25400">
              <a:solidFill>
                <a:schemeClr val="bg1">
                  <a:lumMod val="65000"/>
                </a:schemeClr>
              </a:solidFill>
              <a:miter lim="800000"/>
              <a:headEnd/>
              <a:tailEnd type="triangle" w="med" len="med"/>
            </a:ln>
          </p:spPr>
        </p:cxnSp>
        <p:sp>
          <p:nvSpPr>
            <p:cNvPr id="43070" name="Line 60"/>
            <p:cNvSpPr>
              <a:spLocks noChangeShapeType="1"/>
            </p:cNvSpPr>
            <p:nvPr/>
          </p:nvSpPr>
          <p:spPr bwMode="auto">
            <a:xfrm>
              <a:off x="1989139" y="4233842"/>
              <a:ext cx="0" cy="503239"/>
            </a:xfrm>
            <a:prstGeom prst="line">
              <a:avLst/>
            </a:prstGeom>
            <a:noFill/>
            <a:ln w="28575">
              <a:solidFill>
                <a:schemeClr val="bg1">
                  <a:lumMod val="65000"/>
                </a:schemeClr>
              </a:solidFill>
              <a:round/>
              <a:headEnd/>
              <a:tailEnd type="triangle" w="med" len="med"/>
            </a:ln>
          </p:spPr>
          <p:txBody>
            <a:bodyPr/>
            <a:lstStyle/>
            <a:p>
              <a:pPr>
                <a:defRPr/>
              </a:pPr>
              <a:endParaRPr lang="en-US">
                <a:latin typeface="Arial" pitchFamily="34" charset="0"/>
                <a:ea typeface="+mn-ea"/>
              </a:endParaRPr>
            </a:p>
          </p:txBody>
        </p:sp>
        <p:sp>
          <p:nvSpPr>
            <p:cNvPr id="43071" name="Line 61"/>
            <p:cNvSpPr>
              <a:spLocks noChangeShapeType="1"/>
            </p:cNvSpPr>
            <p:nvPr/>
          </p:nvSpPr>
          <p:spPr bwMode="auto">
            <a:xfrm>
              <a:off x="1990726" y="5070457"/>
              <a:ext cx="0" cy="406401"/>
            </a:xfrm>
            <a:prstGeom prst="line">
              <a:avLst/>
            </a:prstGeom>
            <a:noFill/>
            <a:ln w="28575">
              <a:solidFill>
                <a:schemeClr val="bg1">
                  <a:lumMod val="65000"/>
                </a:schemeClr>
              </a:solidFill>
              <a:round/>
              <a:headEnd/>
              <a:tailEnd type="triangle" w="med" len="med"/>
            </a:ln>
          </p:spPr>
          <p:txBody>
            <a:bodyPr/>
            <a:lstStyle/>
            <a:p>
              <a:pPr>
                <a:defRPr/>
              </a:pPr>
              <a:endParaRPr lang="en-US">
                <a:latin typeface="Arial" pitchFamily="34" charset="0"/>
                <a:ea typeface="+mn-ea"/>
              </a:endParaRPr>
            </a:p>
          </p:txBody>
        </p:sp>
      </p:grpSp>
      <p:sp>
        <p:nvSpPr>
          <p:cNvPr id="19514" name="Rectangle 63"/>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2000" smtClean="0">
                <a:ea typeface="ＭＳ Ｐゴシック" charset="-128"/>
              </a:rPr>
              <a:t>Preconfiguration example: payroll</a:t>
            </a:r>
          </a:p>
        </p:txBody>
      </p:sp>
      <p:grpSp>
        <p:nvGrpSpPr>
          <p:cNvPr id="3" name="Group 90"/>
          <p:cNvGrpSpPr>
            <a:grpSpLocks/>
          </p:cNvGrpSpPr>
          <p:nvPr/>
        </p:nvGrpSpPr>
        <p:grpSpPr bwMode="auto">
          <a:xfrm>
            <a:off x="4625975" y="1958975"/>
            <a:ext cx="3417888" cy="4441825"/>
            <a:chOff x="4626000" y="1602000"/>
            <a:chExt cx="3417887" cy="4441825"/>
          </a:xfrm>
        </p:grpSpPr>
        <p:grpSp>
          <p:nvGrpSpPr>
            <p:cNvPr id="19530" name="Group 77"/>
            <p:cNvGrpSpPr>
              <a:grpSpLocks/>
            </p:cNvGrpSpPr>
            <p:nvPr/>
          </p:nvGrpSpPr>
          <p:grpSpPr bwMode="auto">
            <a:xfrm>
              <a:off x="4626000" y="1602000"/>
              <a:ext cx="3417887" cy="4441825"/>
              <a:chOff x="4572000" y="1571612"/>
              <a:chExt cx="3417887" cy="4441825"/>
            </a:xfrm>
          </p:grpSpPr>
          <p:sp>
            <p:nvSpPr>
              <p:cNvPr id="72" name="Rectangle 16"/>
              <p:cNvSpPr>
                <a:spLocks noChangeArrowheads="1"/>
              </p:cNvSpPr>
              <p:nvPr/>
            </p:nvSpPr>
            <p:spPr bwMode="auto">
              <a:xfrm>
                <a:off x="5237163" y="1571612"/>
                <a:ext cx="2752724" cy="303213"/>
              </a:xfrm>
              <a:prstGeom prst="rect">
                <a:avLst/>
              </a:prstGeom>
              <a:gradFill rotWithShape="1">
                <a:gsLst>
                  <a:gs pos="0">
                    <a:srgbClr val="A70014"/>
                  </a:gs>
                  <a:gs pos="80000">
                    <a:srgbClr val="DB001E"/>
                  </a:gs>
                  <a:gs pos="100000">
                    <a:srgbClr val="E0001B"/>
                  </a:gs>
                </a:gsLst>
                <a:lin ang="16200000"/>
              </a:gradFill>
              <a:ln w="9525">
                <a:solidFill>
                  <a:srgbClr val="C6072C"/>
                </a:solidFill>
                <a:miter lim="800000"/>
                <a:headEnd/>
                <a:tailEnd/>
              </a:ln>
              <a:effectLst>
                <a:outerShdw blurRad="63500" dist="23000" dir="5400000" rotWithShape="0">
                  <a:srgbClr val="000000">
                    <a:alpha val="34998"/>
                  </a:srgbClr>
                </a:outerShdw>
              </a:effectLst>
            </p:spPr>
            <p:txBody>
              <a:bodyPr wrap="none" anchor="ctr"/>
              <a:lstStyle/>
              <a:p>
                <a:pPr algn="ctr">
                  <a:spcBef>
                    <a:spcPct val="20000"/>
                  </a:spcBef>
                  <a:defRPr/>
                </a:pPr>
                <a:r>
                  <a:rPr lang="en-GB" sz="1400">
                    <a:solidFill>
                      <a:srgbClr val="FFFFFF"/>
                    </a:solidFill>
                    <a:latin typeface="Arial" charset="0"/>
                  </a:rPr>
                  <a:t>Option 1: Read Data</a:t>
                </a:r>
                <a:endParaRPr lang="en-US" sz="1400">
                  <a:solidFill>
                    <a:srgbClr val="FFFFFF"/>
                  </a:solidFill>
                  <a:latin typeface="Arial" charset="0"/>
                </a:endParaRPr>
              </a:p>
            </p:txBody>
          </p:sp>
          <p:sp>
            <p:nvSpPr>
              <p:cNvPr id="73" name="Rectangle 17"/>
              <p:cNvSpPr>
                <a:spLocks noChangeArrowheads="1"/>
              </p:cNvSpPr>
              <p:nvPr/>
            </p:nvSpPr>
            <p:spPr bwMode="auto">
              <a:xfrm>
                <a:off x="4572000" y="2265350"/>
                <a:ext cx="996950" cy="303212"/>
              </a:xfrm>
              <a:prstGeom prst="rect">
                <a:avLst/>
              </a:prstGeom>
              <a:gradFill rotWithShape="1">
                <a:gsLst>
                  <a:gs pos="0">
                    <a:srgbClr val="A70014"/>
                  </a:gs>
                  <a:gs pos="80000">
                    <a:srgbClr val="DB001E"/>
                  </a:gs>
                  <a:gs pos="100000">
                    <a:srgbClr val="E0001B"/>
                  </a:gs>
                </a:gsLst>
                <a:lin ang="16200000"/>
              </a:gradFill>
              <a:ln w="9525">
                <a:solidFill>
                  <a:srgbClr val="C6072C"/>
                </a:solidFill>
                <a:miter lim="800000"/>
                <a:headEnd/>
                <a:tailEnd/>
              </a:ln>
              <a:effectLst>
                <a:outerShdw blurRad="63500" dist="23000" dir="5400000" rotWithShape="0">
                  <a:srgbClr val="000000">
                    <a:alpha val="34998"/>
                  </a:srgbClr>
                </a:outerShdw>
              </a:effectLst>
            </p:spPr>
            <p:txBody>
              <a:bodyPr wrap="none" anchor="ctr"/>
              <a:lstStyle/>
              <a:p>
                <a:pPr algn="ctr">
                  <a:spcBef>
                    <a:spcPct val="20000"/>
                  </a:spcBef>
                  <a:defRPr/>
                </a:pPr>
                <a:r>
                  <a:rPr lang="en-GB" sz="1400">
                    <a:solidFill>
                      <a:srgbClr val="FFFFFF"/>
                    </a:solidFill>
                    <a:latin typeface="Arial" charset="0"/>
                  </a:rPr>
                  <a:t>Option 2 A</a:t>
                </a:r>
                <a:endParaRPr lang="en-US" sz="1400">
                  <a:solidFill>
                    <a:srgbClr val="FFFFFF"/>
                  </a:solidFill>
                  <a:latin typeface="Arial" charset="0"/>
                </a:endParaRPr>
              </a:p>
            </p:txBody>
          </p:sp>
          <p:sp>
            <p:nvSpPr>
              <p:cNvPr id="74" name="Rectangle 31"/>
              <p:cNvSpPr>
                <a:spLocks noChangeArrowheads="1"/>
              </p:cNvSpPr>
              <p:nvPr/>
            </p:nvSpPr>
            <p:spPr bwMode="auto">
              <a:xfrm>
                <a:off x="5645150" y="3178162"/>
                <a:ext cx="996950" cy="303213"/>
              </a:xfrm>
              <a:prstGeom prst="rect">
                <a:avLst/>
              </a:prstGeom>
              <a:gradFill rotWithShape="1">
                <a:gsLst>
                  <a:gs pos="0">
                    <a:srgbClr val="A70014"/>
                  </a:gs>
                  <a:gs pos="80000">
                    <a:srgbClr val="DB001E"/>
                  </a:gs>
                  <a:gs pos="100000">
                    <a:srgbClr val="E0001B"/>
                  </a:gs>
                </a:gsLst>
                <a:lin ang="16200000"/>
              </a:gradFill>
              <a:ln w="9525">
                <a:solidFill>
                  <a:srgbClr val="C6072C"/>
                </a:solidFill>
                <a:miter lim="800000"/>
                <a:headEnd/>
                <a:tailEnd/>
              </a:ln>
              <a:effectLst>
                <a:outerShdw blurRad="63500" dist="23000" dir="5400000" rotWithShape="0">
                  <a:srgbClr val="000000">
                    <a:alpha val="34998"/>
                  </a:srgbClr>
                </a:outerShdw>
              </a:effectLst>
            </p:spPr>
            <p:txBody>
              <a:bodyPr wrap="none" anchor="ctr"/>
              <a:lstStyle/>
              <a:p>
                <a:pPr algn="ctr">
                  <a:spcBef>
                    <a:spcPct val="20000"/>
                  </a:spcBef>
                  <a:defRPr/>
                </a:pPr>
                <a:r>
                  <a:rPr lang="en-GB" sz="1400">
                    <a:solidFill>
                      <a:srgbClr val="FFFFFF"/>
                    </a:solidFill>
                    <a:latin typeface="Arial" charset="0"/>
                  </a:rPr>
                  <a:t>Option 3 B</a:t>
                </a:r>
                <a:endParaRPr lang="en-US" sz="1400">
                  <a:solidFill>
                    <a:srgbClr val="FFFFFF"/>
                  </a:solidFill>
                  <a:latin typeface="Arial" charset="0"/>
                </a:endParaRPr>
              </a:p>
            </p:txBody>
          </p:sp>
          <p:sp>
            <p:nvSpPr>
              <p:cNvPr id="75" name="Rectangle 41"/>
              <p:cNvSpPr>
                <a:spLocks noChangeArrowheads="1"/>
              </p:cNvSpPr>
              <p:nvPr/>
            </p:nvSpPr>
            <p:spPr bwMode="auto">
              <a:xfrm>
                <a:off x="5087938" y="4144950"/>
                <a:ext cx="996950" cy="303212"/>
              </a:xfrm>
              <a:prstGeom prst="rect">
                <a:avLst/>
              </a:prstGeom>
              <a:gradFill rotWithShape="1">
                <a:gsLst>
                  <a:gs pos="0">
                    <a:srgbClr val="A70014"/>
                  </a:gs>
                  <a:gs pos="80000">
                    <a:srgbClr val="DB001E"/>
                  </a:gs>
                  <a:gs pos="100000">
                    <a:srgbClr val="E0001B"/>
                  </a:gs>
                </a:gsLst>
                <a:lin ang="16200000"/>
              </a:gradFill>
              <a:ln w="9525">
                <a:solidFill>
                  <a:srgbClr val="C6072C"/>
                </a:solidFill>
                <a:miter lim="800000"/>
                <a:headEnd/>
                <a:tailEnd/>
              </a:ln>
              <a:effectLst>
                <a:outerShdw blurRad="63500" dist="23000" dir="5400000" rotWithShape="0">
                  <a:srgbClr val="000000">
                    <a:alpha val="34998"/>
                  </a:srgbClr>
                </a:outerShdw>
              </a:effectLst>
            </p:spPr>
            <p:txBody>
              <a:bodyPr wrap="none" anchor="ctr"/>
              <a:lstStyle/>
              <a:p>
                <a:pPr algn="ctr">
                  <a:spcBef>
                    <a:spcPct val="20000"/>
                  </a:spcBef>
                  <a:defRPr/>
                </a:pPr>
                <a:r>
                  <a:rPr lang="en-GB" sz="1400">
                    <a:solidFill>
                      <a:srgbClr val="FFFFFF"/>
                    </a:solidFill>
                    <a:latin typeface="Arial" charset="0"/>
                  </a:rPr>
                  <a:t>Option 4 A</a:t>
                </a:r>
                <a:endParaRPr lang="en-US" sz="1400">
                  <a:solidFill>
                    <a:srgbClr val="FFFFFF"/>
                  </a:solidFill>
                  <a:latin typeface="Arial" charset="0"/>
                </a:endParaRPr>
              </a:p>
            </p:txBody>
          </p:sp>
          <p:sp>
            <p:nvSpPr>
              <p:cNvPr id="76" name="Rectangle 50"/>
              <p:cNvSpPr>
                <a:spLocks noChangeArrowheads="1"/>
              </p:cNvSpPr>
              <p:nvPr/>
            </p:nvSpPr>
            <p:spPr bwMode="auto">
              <a:xfrm>
                <a:off x="5067300" y="4989500"/>
                <a:ext cx="996950" cy="303212"/>
              </a:xfrm>
              <a:prstGeom prst="rect">
                <a:avLst/>
              </a:prstGeom>
              <a:gradFill rotWithShape="1">
                <a:gsLst>
                  <a:gs pos="0">
                    <a:srgbClr val="A70014"/>
                  </a:gs>
                  <a:gs pos="80000">
                    <a:srgbClr val="DB001E"/>
                  </a:gs>
                  <a:gs pos="100000">
                    <a:srgbClr val="E0001B"/>
                  </a:gs>
                </a:gsLst>
                <a:lin ang="16200000"/>
              </a:gradFill>
              <a:ln w="9525">
                <a:solidFill>
                  <a:srgbClr val="C6072C"/>
                </a:solidFill>
                <a:miter lim="800000"/>
                <a:headEnd/>
                <a:tailEnd/>
              </a:ln>
              <a:effectLst>
                <a:outerShdw blurRad="63500" dist="23000" dir="5400000" rotWithShape="0">
                  <a:srgbClr val="000000">
                    <a:alpha val="34998"/>
                  </a:srgbClr>
                </a:outerShdw>
              </a:effectLst>
            </p:spPr>
            <p:txBody>
              <a:bodyPr wrap="none" anchor="ctr"/>
              <a:lstStyle/>
              <a:p>
                <a:pPr algn="ctr">
                  <a:spcBef>
                    <a:spcPct val="20000"/>
                  </a:spcBef>
                  <a:defRPr/>
                </a:pPr>
                <a:r>
                  <a:rPr lang="en-GB" sz="1400">
                    <a:solidFill>
                      <a:srgbClr val="FFFFFF"/>
                    </a:solidFill>
                    <a:latin typeface="Arial" charset="0"/>
                  </a:rPr>
                  <a:t>Option 5 A</a:t>
                </a:r>
                <a:endParaRPr lang="en-US" sz="1400">
                  <a:solidFill>
                    <a:srgbClr val="FFFFFF"/>
                  </a:solidFill>
                  <a:latin typeface="Arial" charset="0"/>
                </a:endParaRPr>
              </a:p>
            </p:txBody>
          </p:sp>
          <p:sp>
            <p:nvSpPr>
              <p:cNvPr id="77" name="Rectangle 54"/>
              <p:cNvSpPr>
                <a:spLocks noChangeArrowheads="1"/>
              </p:cNvSpPr>
              <p:nvPr/>
            </p:nvSpPr>
            <p:spPr bwMode="auto">
              <a:xfrm>
                <a:off x="5207000" y="5710225"/>
                <a:ext cx="2752724" cy="303212"/>
              </a:xfrm>
              <a:prstGeom prst="rect">
                <a:avLst/>
              </a:prstGeom>
              <a:gradFill rotWithShape="1">
                <a:gsLst>
                  <a:gs pos="0">
                    <a:srgbClr val="A70014"/>
                  </a:gs>
                  <a:gs pos="80000">
                    <a:srgbClr val="DB001E"/>
                  </a:gs>
                  <a:gs pos="100000">
                    <a:srgbClr val="E0001B"/>
                  </a:gs>
                </a:gsLst>
                <a:lin ang="16200000"/>
              </a:gradFill>
              <a:ln w="9525">
                <a:solidFill>
                  <a:srgbClr val="C6072C"/>
                </a:solidFill>
                <a:miter lim="800000"/>
                <a:headEnd/>
                <a:tailEnd/>
              </a:ln>
              <a:effectLst>
                <a:outerShdw blurRad="63500" dist="23000" dir="5400000" rotWithShape="0">
                  <a:srgbClr val="000000">
                    <a:alpha val="34998"/>
                  </a:srgbClr>
                </a:outerShdw>
              </a:effectLst>
            </p:spPr>
            <p:txBody>
              <a:bodyPr wrap="none" anchor="ctr"/>
              <a:lstStyle/>
              <a:p>
                <a:pPr algn="ctr">
                  <a:spcBef>
                    <a:spcPct val="20000"/>
                  </a:spcBef>
                  <a:defRPr/>
                </a:pPr>
                <a:r>
                  <a:rPr lang="en-GB" sz="1400">
                    <a:solidFill>
                      <a:srgbClr val="FFFFFF"/>
                    </a:solidFill>
                    <a:latin typeface="Arial" charset="0"/>
                  </a:rPr>
                  <a:t>Option 6: Net Calculation</a:t>
                </a:r>
                <a:endParaRPr lang="en-US" sz="1400">
                  <a:solidFill>
                    <a:srgbClr val="FFFFFF"/>
                  </a:solidFill>
                  <a:latin typeface="Arial" charset="0"/>
                </a:endParaRPr>
              </a:p>
            </p:txBody>
          </p:sp>
        </p:grpSp>
        <p:grpSp>
          <p:nvGrpSpPr>
            <p:cNvPr id="19531" name="Group 89"/>
            <p:cNvGrpSpPr>
              <a:grpSpLocks/>
            </p:cNvGrpSpPr>
            <p:nvPr/>
          </p:nvGrpSpPr>
          <p:grpSpPr bwMode="auto">
            <a:xfrm>
              <a:off x="5122878" y="1895466"/>
              <a:ext cx="1592262" cy="3838196"/>
              <a:chOff x="5122878" y="1895466"/>
              <a:chExt cx="1592262" cy="3838196"/>
            </a:xfrm>
          </p:grpSpPr>
          <p:cxnSp>
            <p:nvCxnSpPr>
              <p:cNvPr id="19532" name="AutoShape 24"/>
              <p:cNvCxnSpPr>
                <a:cxnSpLocks noChangeShapeType="1"/>
              </p:cNvCxnSpPr>
              <p:nvPr/>
            </p:nvCxnSpPr>
            <p:spPr bwMode="auto">
              <a:xfrm rot="5400000">
                <a:off x="5719767" y="1319204"/>
                <a:ext cx="390525" cy="1543050"/>
              </a:xfrm>
              <a:prstGeom prst="bentConnector3">
                <a:avLst>
                  <a:gd name="adj1" fmla="val 50000"/>
                </a:avLst>
              </a:prstGeom>
              <a:noFill/>
              <a:ln w="25400">
                <a:solidFill>
                  <a:schemeClr val="tx2"/>
                </a:solidFill>
                <a:miter lim="800000"/>
                <a:headEnd/>
                <a:tailEnd type="triangle" w="med" len="med"/>
              </a:ln>
            </p:spPr>
          </p:cxnSp>
          <p:grpSp>
            <p:nvGrpSpPr>
              <p:cNvPr id="19533" name="Group 88"/>
              <p:cNvGrpSpPr>
                <a:grpSpLocks/>
              </p:cNvGrpSpPr>
              <p:nvPr/>
            </p:nvGrpSpPr>
            <p:grpSpPr bwMode="auto">
              <a:xfrm>
                <a:off x="5122878" y="2592000"/>
                <a:ext cx="1592262" cy="3141662"/>
                <a:chOff x="5275263" y="2751138"/>
                <a:chExt cx="1592262" cy="3141662"/>
              </a:xfrm>
            </p:grpSpPr>
            <p:cxnSp>
              <p:nvCxnSpPr>
                <p:cNvPr id="19534" name="AutoShape 25"/>
                <p:cNvCxnSpPr>
                  <a:cxnSpLocks noChangeShapeType="1"/>
                </p:cNvCxnSpPr>
                <p:nvPr/>
              </p:nvCxnSpPr>
              <p:spPr bwMode="auto">
                <a:xfrm rot="16200000" flipH="1">
                  <a:off x="5864226" y="2162175"/>
                  <a:ext cx="406400" cy="1584325"/>
                </a:xfrm>
                <a:prstGeom prst="bentConnector3">
                  <a:avLst>
                    <a:gd name="adj1" fmla="val 50000"/>
                  </a:avLst>
                </a:prstGeom>
                <a:noFill/>
                <a:ln w="25400">
                  <a:solidFill>
                    <a:schemeClr val="tx2"/>
                  </a:solidFill>
                  <a:miter lim="800000"/>
                  <a:headEnd/>
                  <a:tailEnd type="triangle" w="med" len="med"/>
                </a:ln>
              </p:spPr>
            </p:cxnSp>
            <p:cxnSp>
              <p:nvCxnSpPr>
                <p:cNvPr id="19535" name="AutoShape 32"/>
                <p:cNvCxnSpPr>
                  <a:cxnSpLocks noChangeShapeType="1"/>
                </p:cNvCxnSpPr>
                <p:nvPr/>
              </p:nvCxnSpPr>
              <p:spPr bwMode="auto">
                <a:xfrm rot="10800000" flipV="1">
                  <a:off x="6348413" y="3124200"/>
                  <a:ext cx="509587" cy="236538"/>
                </a:xfrm>
                <a:prstGeom prst="bentConnector2">
                  <a:avLst/>
                </a:prstGeom>
                <a:noFill/>
                <a:ln w="25400">
                  <a:solidFill>
                    <a:schemeClr val="tx2"/>
                  </a:solidFill>
                  <a:miter lim="800000"/>
                  <a:headEnd/>
                  <a:tailEnd type="triangle" w="med" len="med"/>
                </a:ln>
              </p:spPr>
            </p:cxnSp>
            <p:cxnSp>
              <p:nvCxnSpPr>
                <p:cNvPr id="19536" name="AutoShape 38"/>
                <p:cNvCxnSpPr>
                  <a:cxnSpLocks noChangeShapeType="1"/>
                </p:cNvCxnSpPr>
                <p:nvPr/>
              </p:nvCxnSpPr>
              <p:spPr bwMode="auto">
                <a:xfrm rot="16200000" flipH="1">
                  <a:off x="6407151" y="3609975"/>
                  <a:ext cx="400050" cy="517525"/>
                </a:xfrm>
                <a:prstGeom prst="bentConnector3">
                  <a:avLst>
                    <a:gd name="adj1" fmla="val 47218"/>
                  </a:avLst>
                </a:prstGeom>
                <a:noFill/>
                <a:ln w="25400">
                  <a:solidFill>
                    <a:schemeClr val="tx2"/>
                  </a:solidFill>
                  <a:miter lim="800000"/>
                  <a:headEnd/>
                  <a:tailEnd type="triangle" w="med" len="med"/>
                </a:ln>
              </p:spPr>
            </p:cxnSp>
            <p:cxnSp>
              <p:nvCxnSpPr>
                <p:cNvPr id="19537" name="AutoShape 42"/>
                <p:cNvCxnSpPr>
                  <a:cxnSpLocks noChangeShapeType="1"/>
                </p:cNvCxnSpPr>
                <p:nvPr/>
              </p:nvCxnSpPr>
              <p:spPr bwMode="auto">
                <a:xfrm rot="10800000" flipV="1">
                  <a:off x="5791200" y="4114800"/>
                  <a:ext cx="1066800" cy="212725"/>
                </a:xfrm>
                <a:prstGeom prst="bentConnector2">
                  <a:avLst/>
                </a:prstGeom>
                <a:noFill/>
                <a:ln w="25400">
                  <a:solidFill>
                    <a:schemeClr val="tx2"/>
                  </a:solidFill>
                  <a:miter lim="800000"/>
                  <a:headEnd/>
                  <a:tailEnd type="triangle" w="med" len="med"/>
                </a:ln>
              </p:spPr>
            </p:cxnSp>
            <p:cxnSp>
              <p:nvCxnSpPr>
                <p:cNvPr id="19538" name="AutoShape 47"/>
                <p:cNvCxnSpPr>
                  <a:cxnSpLocks noChangeShapeType="1"/>
                </p:cNvCxnSpPr>
                <p:nvPr/>
              </p:nvCxnSpPr>
              <p:spPr bwMode="auto">
                <a:xfrm rot="16200000" flipH="1">
                  <a:off x="6157119" y="4264819"/>
                  <a:ext cx="344487" cy="1076325"/>
                </a:xfrm>
                <a:prstGeom prst="bentConnector3">
                  <a:avLst>
                    <a:gd name="adj1" fmla="val 43778"/>
                  </a:avLst>
                </a:prstGeom>
                <a:noFill/>
                <a:ln w="25400">
                  <a:solidFill>
                    <a:schemeClr val="tx2"/>
                  </a:solidFill>
                  <a:miter lim="800000"/>
                  <a:headEnd/>
                  <a:tailEnd type="triangle" w="med" len="med"/>
                </a:ln>
              </p:spPr>
            </p:cxnSp>
            <p:cxnSp>
              <p:nvCxnSpPr>
                <p:cNvPr id="19539" name="AutoShape 51"/>
                <p:cNvCxnSpPr>
                  <a:cxnSpLocks noChangeShapeType="1"/>
                </p:cNvCxnSpPr>
                <p:nvPr/>
              </p:nvCxnSpPr>
              <p:spPr bwMode="auto">
                <a:xfrm rot="10800000" flipV="1">
                  <a:off x="5770563" y="4953000"/>
                  <a:ext cx="1087437" cy="219075"/>
                </a:xfrm>
                <a:prstGeom prst="bentConnector2">
                  <a:avLst/>
                </a:prstGeom>
                <a:noFill/>
                <a:ln w="25400">
                  <a:solidFill>
                    <a:schemeClr val="tx2"/>
                  </a:solidFill>
                  <a:miter lim="800000"/>
                  <a:headEnd/>
                  <a:tailEnd type="triangle" w="med" len="med"/>
                </a:ln>
              </p:spPr>
            </p:cxnSp>
            <p:cxnSp>
              <p:nvCxnSpPr>
                <p:cNvPr id="19540" name="AutoShape 55"/>
                <p:cNvCxnSpPr>
                  <a:cxnSpLocks noChangeShapeType="1"/>
                </p:cNvCxnSpPr>
                <p:nvPr/>
              </p:nvCxnSpPr>
              <p:spPr bwMode="auto">
                <a:xfrm rot="16200000" flipH="1">
                  <a:off x="6070601" y="5175250"/>
                  <a:ext cx="417512" cy="1017587"/>
                </a:xfrm>
                <a:prstGeom prst="bentConnector3">
                  <a:avLst>
                    <a:gd name="adj1" fmla="val 49810"/>
                  </a:avLst>
                </a:prstGeom>
                <a:noFill/>
                <a:ln w="25400">
                  <a:solidFill>
                    <a:schemeClr val="tx2"/>
                  </a:solidFill>
                  <a:miter lim="800000"/>
                  <a:headEnd/>
                  <a:tailEnd type="triangle" w="med" len="med"/>
                </a:ln>
              </p:spPr>
            </p:cxnSp>
          </p:grpSp>
        </p:grpSp>
      </p:grpSp>
      <p:sp>
        <p:nvSpPr>
          <p:cNvPr id="89" name="Flowchart: Multidocument 88"/>
          <p:cNvSpPr>
            <a:spLocks noChangeArrowheads="1"/>
          </p:cNvSpPr>
          <p:nvPr/>
        </p:nvSpPr>
        <p:spPr bwMode="auto">
          <a:xfrm>
            <a:off x="500063" y="1928813"/>
            <a:ext cx="857250" cy="642937"/>
          </a:xfrm>
          <a:prstGeom prst="flowChartMultidocument">
            <a:avLst/>
          </a:prstGeom>
          <a:gradFill rotWithShape="1">
            <a:gsLst>
              <a:gs pos="0">
                <a:srgbClr val="320045"/>
              </a:gs>
              <a:gs pos="80000">
                <a:srgbClr val="45005D"/>
              </a:gs>
              <a:gs pos="100000">
                <a:srgbClr val="470060"/>
              </a:gs>
            </a:gsLst>
            <a:lin ang="16200000"/>
          </a:gradFill>
          <a:ln w="9525">
            <a:solidFill>
              <a:srgbClr val="9E00CB"/>
            </a:solidFill>
            <a:miter lim="800000"/>
            <a:headEnd/>
            <a:tailEnd/>
          </a:ln>
          <a:effectLst>
            <a:outerShdw blurRad="63500" dist="23000" dir="5400000" rotWithShape="0">
              <a:srgbClr val="000000">
                <a:alpha val="34998"/>
              </a:srgbClr>
            </a:outerShdw>
          </a:effectLst>
        </p:spPr>
        <p:txBody>
          <a:bodyPr lIns="45720" rIns="45720" anchor="ctr" anchorCtr="1"/>
          <a:lstStyle/>
          <a:p>
            <a:pPr>
              <a:defRPr/>
            </a:pPr>
            <a:r>
              <a:rPr lang="nl-BE" sz="700">
                <a:solidFill>
                  <a:schemeClr val="bg1"/>
                </a:solidFill>
                <a:latin typeface="Arial" charset="0"/>
              </a:rPr>
              <a:t>Requirements analysis</a:t>
            </a:r>
            <a:endParaRPr lang="en-US" sz="700">
              <a:solidFill>
                <a:schemeClr val="bg1"/>
              </a:solidFill>
              <a:latin typeface="Arial" charset="0"/>
            </a:endParaRPr>
          </a:p>
        </p:txBody>
      </p:sp>
      <p:sp>
        <p:nvSpPr>
          <p:cNvPr id="90" name="Flowchart: Multidocument 89"/>
          <p:cNvSpPr>
            <a:spLocks noChangeArrowheads="1"/>
          </p:cNvSpPr>
          <p:nvPr/>
        </p:nvSpPr>
        <p:spPr bwMode="auto">
          <a:xfrm>
            <a:off x="500063" y="2643188"/>
            <a:ext cx="857250" cy="642937"/>
          </a:xfrm>
          <a:prstGeom prst="flowChartMultidocument">
            <a:avLst/>
          </a:prstGeom>
          <a:gradFill rotWithShape="1">
            <a:gsLst>
              <a:gs pos="0">
                <a:srgbClr val="320045"/>
              </a:gs>
              <a:gs pos="80000">
                <a:srgbClr val="45005D"/>
              </a:gs>
              <a:gs pos="100000">
                <a:srgbClr val="470060"/>
              </a:gs>
            </a:gsLst>
            <a:lin ang="16200000"/>
          </a:gradFill>
          <a:ln w="9525">
            <a:solidFill>
              <a:srgbClr val="9E00CB"/>
            </a:solidFill>
            <a:miter lim="800000"/>
            <a:headEnd/>
            <a:tailEnd/>
          </a:ln>
          <a:effectLst>
            <a:outerShdw blurRad="63500" dist="23000" dir="5400000" rotWithShape="0">
              <a:srgbClr val="000000">
                <a:alpha val="34998"/>
              </a:srgbClr>
            </a:outerShdw>
          </a:effectLst>
        </p:spPr>
        <p:txBody>
          <a:bodyPr lIns="45720" rIns="45720" anchor="ctr" anchorCtr="1"/>
          <a:lstStyle/>
          <a:p>
            <a:pPr>
              <a:defRPr/>
            </a:pPr>
            <a:r>
              <a:rPr lang="nl-BE" sz="700">
                <a:solidFill>
                  <a:schemeClr val="bg1"/>
                </a:solidFill>
                <a:latin typeface="Arial" charset="0"/>
              </a:rPr>
              <a:t>Requirements analysis</a:t>
            </a:r>
            <a:endParaRPr lang="en-US" sz="700">
              <a:solidFill>
                <a:schemeClr val="bg1"/>
              </a:solidFill>
              <a:latin typeface="Arial" charset="0"/>
            </a:endParaRPr>
          </a:p>
        </p:txBody>
      </p:sp>
      <p:sp>
        <p:nvSpPr>
          <p:cNvPr id="19518" name="TextBox 97"/>
          <p:cNvSpPr txBox="1">
            <a:spLocks noChangeArrowheads="1"/>
          </p:cNvSpPr>
          <p:nvPr/>
        </p:nvSpPr>
        <p:spPr bwMode="auto">
          <a:xfrm>
            <a:off x="1357313" y="3000375"/>
            <a:ext cx="3500437" cy="369888"/>
          </a:xfrm>
          <a:prstGeom prst="rect">
            <a:avLst/>
          </a:prstGeom>
          <a:noFill/>
          <a:ln w="9525">
            <a:noFill/>
            <a:miter lim="800000"/>
            <a:headEnd/>
            <a:tailEnd/>
          </a:ln>
        </p:spPr>
        <p:txBody>
          <a:bodyPr>
            <a:spAutoFit/>
          </a:bodyPr>
          <a:lstStyle/>
          <a:p>
            <a:r>
              <a:rPr lang="nl-BE" sz="900">
                <a:solidFill>
                  <a:srgbClr val="A6A6A6"/>
                </a:solidFill>
                <a:latin typeface="Arial" charset="0"/>
              </a:rPr>
              <a:t>Evaluate options &gt; get alignment &gt; legal check &gt;</a:t>
            </a:r>
            <a:br>
              <a:rPr lang="nl-BE" sz="900">
                <a:solidFill>
                  <a:srgbClr val="A6A6A6"/>
                </a:solidFill>
                <a:latin typeface="Arial" charset="0"/>
              </a:rPr>
            </a:br>
            <a:r>
              <a:rPr lang="nl-BE" sz="900">
                <a:solidFill>
                  <a:srgbClr val="A6A6A6"/>
                </a:solidFill>
                <a:latin typeface="Arial" charset="0"/>
              </a:rPr>
              <a:t> &gt; get approval &gt; implement custom process</a:t>
            </a:r>
            <a:endParaRPr lang="en-US" sz="900">
              <a:solidFill>
                <a:srgbClr val="A6A6A6"/>
              </a:solidFill>
              <a:latin typeface="Arial" charset="0"/>
            </a:endParaRPr>
          </a:p>
        </p:txBody>
      </p:sp>
      <p:sp>
        <p:nvSpPr>
          <p:cNvPr id="19519" name="TextBox 98"/>
          <p:cNvSpPr txBox="1">
            <a:spLocks noChangeArrowheads="1"/>
          </p:cNvSpPr>
          <p:nvPr/>
        </p:nvSpPr>
        <p:spPr bwMode="auto">
          <a:xfrm>
            <a:off x="1357313" y="3916363"/>
            <a:ext cx="3500437" cy="369887"/>
          </a:xfrm>
          <a:prstGeom prst="rect">
            <a:avLst/>
          </a:prstGeom>
          <a:noFill/>
          <a:ln w="9525">
            <a:noFill/>
            <a:miter lim="800000"/>
            <a:headEnd/>
            <a:tailEnd/>
          </a:ln>
        </p:spPr>
        <p:txBody>
          <a:bodyPr>
            <a:spAutoFit/>
          </a:bodyPr>
          <a:lstStyle/>
          <a:p>
            <a:r>
              <a:rPr lang="nl-BE" sz="900">
                <a:solidFill>
                  <a:srgbClr val="A6A6A6"/>
                </a:solidFill>
                <a:latin typeface="Arial" charset="0"/>
              </a:rPr>
              <a:t>Evaluate options &gt; get alignment &gt; legal check &gt;</a:t>
            </a:r>
            <a:br>
              <a:rPr lang="nl-BE" sz="900">
                <a:solidFill>
                  <a:srgbClr val="A6A6A6"/>
                </a:solidFill>
                <a:latin typeface="Arial" charset="0"/>
              </a:rPr>
            </a:br>
            <a:r>
              <a:rPr lang="nl-BE" sz="900">
                <a:solidFill>
                  <a:srgbClr val="A6A6A6"/>
                </a:solidFill>
                <a:latin typeface="Arial" charset="0"/>
              </a:rPr>
              <a:t> &gt; get approval &gt; implement custom process</a:t>
            </a:r>
            <a:endParaRPr lang="en-US" sz="900">
              <a:solidFill>
                <a:srgbClr val="A6A6A6"/>
              </a:solidFill>
              <a:latin typeface="Arial" charset="0"/>
            </a:endParaRPr>
          </a:p>
        </p:txBody>
      </p:sp>
      <p:sp>
        <p:nvSpPr>
          <p:cNvPr id="19520" name="TextBox 99"/>
          <p:cNvSpPr txBox="1">
            <a:spLocks noChangeArrowheads="1"/>
          </p:cNvSpPr>
          <p:nvPr/>
        </p:nvSpPr>
        <p:spPr bwMode="auto">
          <a:xfrm>
            <a:off x="1357313" y="4857750"/>
            <a:ext cx="3500437" cy="369888"/>
          </a:xfrm>
          <a:prstGeom prst="rect">
            <a:avLst/>
          </a:prstGeom>
          <a:noFill/>
          <a:ln w="9525">
            <a:noFill/>
            <a:miter lim="800000"/>
            <a:headEnd/>
            <a:tailEnd/>
          </a:ln>
        </p:spPr>
        <p:txBody>
          <a:bodyPr>
            <a:spAutoFit/>
          </a:bodyPr>
          <a:lstStyle/>
          <a:p>
            <a:r>
              <a:rPr lang="nl-BE" sz="900">
                <a:solidFill>
                  <a:srgbClr val="A6A6A6"/>
                </a:solidFill>
                <a:latin typeface="Arial" charset="0"/>
              </a:rPr>
              <a:t>Evaluate options &gt; get alignment &gt; legal check &gt;</a:t>
            </a:r>
            <a:br>
              <a:rPr lang="nl-BE" sz="900">
                <a:solidFill>
                  <a:srgbClr val="A6A6A6"/>
                </a:solidFill>
                <a:latin typeface="Arial" charset="0"/>
              </a:rPr>
            </a:br>
            <a:r>
              <a:rPr lang="nl-BE" sz="900">
                <a:solidFill>
                  <a:srgbClr val="A6A6A6"/>
                </a:solidFill>
                <a:latin typeface="Arial" charset="0"/>
              </a:rPr>
              <a:t> &gt; get approval &gt; implement custom process</a:t>
            </a:r>
            <a:endParaRPr lang="en-US" sz="900">
              <a:solidFill>
                <a:srgbClr val="A6A6A6"/>
              </a:solidFill>
              <a:latin typeface="Arial" charset="0"/>
            </a:endParaRPr>
          </a:p>
        </p:txBody>
      </p:sp>
      <p:sp>
        <p:nvSpPr>
          <p:cNvPr id="19521" name="TextBox 100"/>
          <p:cNvSpPr txBox="1">
            <a:spLocks noChangeArrowheads="1"/>
          </p:cNvSpPr>
          <p:nvPr/>
        </p:nvSpPr>
        <p:spPr bwMode="auto">
          <a:xfrm>
            <a:off x="1357313" y="5715000"/>
            <a:ext cx="3500437" cy="369888"/>
          </a:xfrm>
          <a:prstGeom prst="rect">
            <a:avLst/>
          </a:prstGeom>
          <a:noFill/>
          <a:ln w="9525">
            <a:noFill/>
            <a:miter lim="800000"/>
            <a:headEnd/>
            <a:tailEnd/>
          </a:ln>
        </p:spPr>
        <p:txBody>
          <a:bodyPr>
            <a:spAutoFit/>
          </a:bodyPr>
          <a:lstStyle/>
          <a:p>
            <a:r>
              <a:rPr lang="nl-BE" sz="900">
                <a:solidFill>
                  <a:srgbClr val="A6A6A6"/>
                </a:solidFill>
                <a:latin typeface="Arial" charset="0"/>
              </a:rPr>
              <a:t>Evaluate options &gt; get alignment &gt; legal check &gt;</a:t>
            </a:r>
            <a:br>
              <a:rPr lang="nl-BE" sz="900">
                <a:solidFill>
                  <a:srgbClr val="A6A6A6"/>
                </a:solidFill>
                <a:latin typeface="Arial" charset="0"/>
              </a:rPr>
            </a:br>
            <a:r>
              <a:rPr lang="nl-BE" sz="900">
                <a:solidFill>
                  <a:srgbClr val="A6A6A6"/>
                </a:solidFill>
                <a:latin typeface="Arial" charset="0"/>
              </a:rPr>
              <a:t> &gt; get approval &gt; implement custom process</a:t>
            </a:r>
            <a:endParaRPr lang="en-US" sz="900">
              <a:solidFill>
                <a:srgbClr val="A6A6A6"/>
              </a:solidFill>
              <a:latin typeface="Arial" charset="0"/>
            </a:endParaRPr>
          </a:p>
        </p:txBody>
      </p:sp>
      <p:sp>
        <p:nvSpPr>
          <p:cNvPr id="103" name="Flowchart: Multidocument 102"/>
          <p:cNvSpPr>
            <a:spLocks noChangeArrowheads="1"/>
          </p:cNvSpPr>
          <p:nvPr/>
        </p:nvSpPr>
        <p:spPr bwMode="auto">
          <a:xfrm>
            <a:off x="500063" y="3500438"/>
            <a:ext cx="857250" cy="642937"/>
          </a:xfrm>
          <a:prstGeom prst="flowChartMultidocument">
            <a:avLst/>
          </a:prstGeom>
          <a:gradFill rotWithShape="1">
            <a:gsLst>
              <a:gs pos="0">
                <a:srgbClr val="320045"/>
              </a:gs>
              <a:gs pos="80000">
                <a:srgbClr val="45005D"/>
              </a:gs>
              <a:gs pos="100000">
                <a:srgbClr val="470060"/>
              </a:gs>
            </a:gsLst>
            <a:lin ang="16200000"/>
          </a:gradFill>
          <a:ln w="9525">
            <a:solidFill>
              <a:srgbClr val="9E00CB"/>
            </a:solidFill>
            <a:miter lim="800000"/>
            <a:headEnd/>
            <a:tailEnd/>
          </a:ln>
          <a:effectLst>
            <a:outerShdw blurRad="63500" dist="23000" dir="5400000" rotWithShape="0">
              <a:srgbClr val="000000">
                <a:alpha val="34998"/>
              </a:srgbClr>
            </a:outerShdw>
          </a:effectLst>
        </p:spPr>
        <p:txBody>
          <a:bodyPr lIns="45720" rIns="45720" anchor="ctr" anchorCtr="1"/>
          <a:lstStyle/>
          <a:p>
            <a:pPr>
              <a:defRPr/>
            </a:pPr>
            <a:r>
              <a:rPr lang="nl-BE" sz="700">
                <a:solidFill>
                  <a:schemeClr val="bg1"/>
                </a:solidFill>
                <a:latin typeface="Arial" charset="0"/>
              </a:rPr>
              <a:t>Requirements analysis</a:t>
            </a:r>
            <a:endParaRPr lang="en-US" sz="700">
              <a:solidFill>
                <a:schemeClr val="bg1"/>
              </a:solidFill>
              <a:latin typeface="Arial" charset="0"/>
            </a:endParaRPr>
          </a:p>
        </p:txBody>
      </p:sp>
      <p:sp>
        <p:nvSpPr>
          <p:cNvPr id="104" name="Flowchart: Multidocument 103"/>
          <p:cNvSpPr>
            <a:spLocks noChangeArrowheads="1"/>
          </p:cNvSpPr>
          <p:nvPr/>
        </p:nvSpPr>
        <p:spPr bwMode="auto">
          <a:xfrm>
            <a:off x="500063" y="4429125"/>
            <a:ext cx="857250" cy="642938"/>
          </a:xfrm>
          <a:prstGeom prst="flowChartMultidocument">
            <a:avLst/>
          </a:prstGeom>
          <a:gradFill rotWithShape="1">
            <a:gsLst>
              <a:gs pos="0">
                <a:srgbClr val="320045"/>
              </a:gs>
              <a:gs pos="80000">
                <a:srgbClr val="45005D"/>
              </a:gs>
              <a:gs pos="100000">
                <a:srgbClr val="470060"/>
              </a:gs>
            </a:gsLst>
            <a:lin ang="16200000"/>
          </a:gradFill>
          <a:ln w="9525">
            <a:solidFill>
              <a:srgbClr val="9E00CB"/>
            </a:solidFill>
            <a:miter lim="800000"/>
            <a:headEnd/>
            <a:tailEnd/>
          </a:ln>
          <a:effectLst>
            <a:outerShdw blurRad="63500" dist="23000" dir="5400000" rotWithShape="0">
              <a:srgbClr val="000000">
                <a:alpha val="34998"/>
              </a:srgbClr>
            </a:outerShdw>
          </a:effectLst>
        </p:spPr>
        <p:txBody>
          <a:bodyPr lIns="45720" rIns="45720" anchor="ctr" anchorCtr="1"/>
          <a:lstStyle/>
          <a:p>
            <a:pPr>
              <a:defRPr/>
            </a:pPr>
            <a:r>
              <a:rPr lang="nl-BE" sz="700">
                <a:solidFill>
                  <a:schemeClr val="bg1"/>
                </a:solidFill>
                <a:latin typeface="Arial" charset="0"/>
              </a:rPr>
              <a:t>Requirements analysis</a:t>
            </a:r>
            <a:endParaRPr lang="en-US" sz="700">
              <a:solidFill>
                <a:schemeClr val="bg1"/>
              </a:solidFill>
              <a:latin typeface="Arial" charset="0"/>
            </a:endParaRPr>
          </a:p>
        </p:txBody>
      </p:sp>
      <p:sp>
        <p:nvSpPr>
          <p:cNvPr id="105" name="Flowchart: Multidocument 104"/>
          <p:cNvSpPr>
            <a:spLocks noChangeArrowheads="1"/>
          </p:cNvSpPr>
          <p:nvPr/>
        </p:nvSpPr>
        <p:spPr bwMode="auto">
          <a:xfrm>
            <a:off x="500063" y="5286375"/>
            <a:ext cx="857250" cy="642938"/>
          </a:xfrm>
          <a:prstGeom prst="flowChartMultidocument">
            <a:avLst/>
          </a:prstGeom>
          <a:gradFill rotWithShape="1">
            <a:gsLst>
              <a:gs pos="0">
                <a:srgbClr val="320045"/>
              </a:gs>
              <a:gs pos="80000">
                <a:srgbClr val="45005D"/>
              </a:gs>
              <a:gs pos="100000">
                <a:srgbClr val="470060"/>
              </a:gs>
            </a:gsLst>
            <a:lin ang="16200000"/>
          </a:gradFill>
          <a:ln w="9525">
            <a:solidFill>
              <a:srgbClr val="9E00CB"/>
            </a:solidFill>
            <a:miter lim="800000"/>
            <a:headEnd/>
            <a:tailEnd/>
          </a:ln>
          <a:effectLst>
            <a:outerShdw blurRad="63500" dist="23000" dir="5400000" rotWithShape="0">
              <a:srgbClr val="000000">
                <a:alpha val="34998"/>
              </a:srgbClr>
            </a:outerShdw>
          </a:effectLst>
        </p:spPr>
        <p:txBody>
          <a:bodyPr lIns="45720" rIns="45720" anchor="ctr" anchorCtr="1"/>
          <a:lstStyle/>
          <a:p>
            <a:pPr>
              <a:defRPr/>
            </a:pPr>
            <a:r>
              <a:rPr lang="nl-BE" sz="700">
                <a:solidFill>
                  <a:schemeClr val="bg1"/>
                </a:solidFill>
                <a:latin typeface="Arial" charset="0"/>
              </a:rPr>
              <a:t>Requirements analysis</a:t>
            </a:r>
            <a:endParaRPr lang="en-US" sz="700">
              <a:solidFill>
                <a:schemeClr val="bg1"/>
              </a:solidFill>
              <a:latin typeface="Arial" charset="0"/>
            </a:endParaRPr>
          </a:p>
        </p:txBody>
      </p:sp>
      <p:sp>
        <p:nvSpPr>
          <p:cNvPr id="106" name="Flowchart: Multidocument 105"/>
          <p:cNvSpPr>
            <a:spLocks noChangeArrowheads="1"/>
          </p:cNvSpPr>
          <p:nvPr/>
        </p:nvSpPr>
        <p:spPr bwMode="auto">
          <a:xfrm>
            <a:off x="500063" y="6000750"/>
            <a:ext cx="857250" cy="642938"/>
          </a:xfrm>
          <a:prstGeom prst="flowChartMultidocument">
            <a:avLst/>
          </a:prstGeom>
          <a:gradFill rotWithShape="1">
            <a:gsLst>
              <a:gs pos="0">
                <a:srgbClr val="320045"/>
              </a:gs>
              <a:gs pos="80000">
                <a:srgbClr val="45005D"/>
              </a:gs>
              <a:gs pos="100000">
                <a:srgbClr val="470060"/>
              </a:gs>
            </a:gsLst>
            <a:lin ang="16200000"/>
          </a:gradFill>
          <a:ln w="9525">
            <a:solidFill>
              <a:srgbClr val="9E00CB"/>
            </a:solidFill>
            <a:miter lim="800000"/>
            <a:headEnd/>
            <a:tailEnd/>
          </a:ln>
          <a:effectLst>
            <a:outerShdw blurRad="63500" dist="23000" dir="5400000" rotWithShape="0">
              <a:srgbClr val="000000">
                <a:alpha val="34998"/>
              </a:srgbClr>
            </a:outerShdw>
          </a:effectLst>
        </p:spPr>
        <p:txBody>
          <a:bodyPr lIns="45720" rIns="45720" anchor="ctr" anchorCtr="1"/>
          <a:lstStyle/>
          <a:p>
            <a:pPr>
              <a:defRPr/>
            </a:pPr>
            <a:r>
              <a:rPr lang="nl-BE" sz="700">
                <a:solidFill>
                  <a:schemeClr val="bg1"/>
                </a:solidFill>
                <a:latin typeface="Arial" charset="0"/>
              </a:rPr>
              <a:t>Requirements analysis</a:t>
            </a:r>
            <a:endParaRPr lang="en-US" sz="700">
              <a:solidFill>
                <a:schemeClr val="bg1"/>
              </a:solidFill>
              <a:latin typeface="Arial" charset="0"/>
            </a:endParaRPr>
          </a:p>
        </p:txBody>
      </p:sp>
      <p:sp>
        <p:nvSpPr>
          <p:cNvPr id="107" name="Rectangle 106"/>
          <p:cNvSpPr/>
          <p:nvPr/>
        </p:nvSpPr>
        <p:spPr bwMode="auto">
          <a:xfrm>
            <a:off x="4572000" y="1870075"/>
            <a:ext cx="4572000" cy="4786313"/>
          </a:xfrm>
          <a:prstGeom prst="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lIns="45720" rIns="45720" anchor="ctr" anchorCtr="1"/>
          <a:lstStyle/>
          <a:p>
            <a:pPr>
              <a:defRPr/>
            </a:pPr>
            <a:endParaRPr lang="nl-BE">
              <a:solidFill>
                <a:schemeClr val="tx1"/>
              </a:solidFill>
              <a:ea typeface="ＭＳ Ｐゴシック" pitchFamily="-65" charset="-128"/>
            </a:endParaRPr>
          </a:p>
        </p:txBody>
      </p:sp>
      <p:sp>
        <p:nvSpPr>
          <p:cNvPr id="108" name="Rounded Rectangle 107"/>
          <p:cNvSpPr>
            <a:spLocks noChangeArrowheads="1"/>
          </p:cNvSpPr>
          <p:nvPr/>
        </p:nvSpPr>
        <p:spPr bwMode="auto">
          <a:xfrm>
            <a:off x="571500" y="1143000"/>
            <a:ext cx="3857625" cy="642938"/>
          </a:xfrm>
          <a:prstGeom prst="roundRect">
            <a:avLst>
              <a:gd name="adj" fmla="val 16667"/>
            </a:avLst>
          </a:prstGeom>
          <a:gradFill rotWithShape="1">
            <a:gsLst>
              <a:gs pos="0">
                <a:srgbClr val="545658"/>
              </a:gs>
              <a:gs pos="80000">
                <a:srgbClr val="707275"/>
              </a:gs>
              <a:gs pos="100000">
                <a:srgbClr val="707375"/>
              </a:gs>
            </a:gsLst>
            <a:lin ang="16200000"/>
          </a:gradFill>
          <a:ln w="9525">
            <a:solidFill>
              <a:srgbClr val="717375"/>
            </a:solidFill>
            <a:round/>
            <a:headEnd/>
            <a:tailEnd/>
          </a:ln>
          <a:effectLst>
            <a:outerShdw blurRad="63500" dist="23000" dir="5400000" rotWithShape="0">
              <a:srgbClr val="000000">
                <a:alpha val="34998"/>
              </a:srgbClr>
            </a:outerShdw>
          </a:effectLst>
        </p:spPr>
        <p:txBody>
          <a:bodyPr lIns="45720" rIns="45720" anchor="ctr" anchorCtr="1"/>
          <a:lstStyle/>
          <a:p>
            <a:pPr>
              <a:defRPr/>
            </a:pPr>
            <a:r>
              <a:rPr lang="nl-BE" sz="1100">
                <a:solidFill>
                  <a:schemeClr val="bg1"/>
                </a:solidFill>
                <a:latin typeface="Arial" charset="0"/>
                <a:ea typeface="ＭＳ Ｐゴシック" pitchFamily="-65" charset="-128"/>
              </a:rPr>
              <a:t>Classic payroll:</a:t>
            </a:r>
            <a:endParaRPr lang="en-US" sz="1100">
              <a:solidFill>
                <a:schemeClr val="bg1"/>
              </a:solidFill>
              <a:latin typeface="Arial" charset="0"/>
              <a:ea typeface="ＭＳ Ｐゴシック" pitchFamily="-65" charset="-128"/>
            </a:endParaRPr>
          </a:p>
          <a:p>
            <a:pPr>
              <a:defRPr/>
            </a:pPr>
            <a:r>
              <a:rPr lang="nl-BE" sz="1400">
                <a:solidFill>
                  <a:schemeClr val="bg1"/>
                </a:solidFill>
                <a:latin typeface="Arial" charset="0"/>
                <a:ea typeface="ＭＳ Ｐゴシック" pitchFamily="-65" charset="-128"/>
              </a:rPr>
              <a:t>Carefully define every step from scratch</a:t>
            </a:r>
          </a:p>
        </p:txBody>
      </p:sp>
      <p:sp>
        <p:nvSpPr>
          <p:cNvPr id="109" name="Rounded Rectangle 108"/>
          <p:cNvSpPr>
            <a:spLocks noChangeArrowheads="1"/>
          </p:cNvSpPr>
          <p:nvPr/>
        </p:nvSpPr>
        <p:spPr bwMode="auto">
          <a:xfrm>
            <a:off x="4929188" y="1143000"/>
            <a:ext cx="3929062" cy="642938"/>
          </a:xfrm>
          <a:prstGeom prst="roundRect">
            <a:avLst>
              <a:gd name="adj" fmla="val 16667"/>
            </a:avLst>
          </a:prstGeom>
          <a:gradFill rotWithShape="1">
            <a:gsLst>
              <a:gs pos="0">
                <a:srgbClr val="A70014"/>
              </a:gs>
              <a:gs pos="80000">
                <a:srgbClr val="DB001E"/>
              </a:gs>
              <a:gs pos="100000">
                <a:srgbClr val="E0001B"/>
              </a:gs>
            </a:gsLst>
            <a:lin ang="16200000"/>
          </a:gradFill>
          <a:ln w="9525">
            <a:solidFill>
              <a:srgbClr val="C6072C"/>
            </a:solidFill>
            <a:round/>
            <a:headEnd/>
            <a:tailEnd/>
          </a:ln>
          <a:effectLst>
            <a:outerShdw blurRad="63500" dist="23000" dir="5400000" rotWithShape="0">
              <a:srgbClr val="000000">
                <a:alpha val="34998"/>
              </a:srgbClr>
            </a:outerShdw>
          </a:effectLst>
        </p:spPr>
        <p:txBody>
          <a:bodyPr lIns="45720" rIns="45720" anchor="ctr" anchorCtr="1"/>
          <a:lstStyle/>
          <a:p>
            <a:pPr>
              <a:defRPr/>
            </a:pPr>
            <a:r>
              <a:rPr lang="nl-BE" sz="1100">
                <a:solidFill>
                  <a:schemeClr val="bg1"/>
                </a:solidFill>
                <a:latin typeface="Arial" charset="0"/>
                <a:ea typeface="ＭＳ Ｐゴシック" pitchFamily="-65" charset="-128"/>
              </a:rPr>
              <a:t>euHReka payroll:</a:t>
            </a:r>
            <a:endParaRPr lang="en-US" sz="1100">
              <a:solidFill>
                <a:schemeClr val="bg1"/>
              </a:solidFill>
              <a:latin typeface="Arial" charset="0"/>
              <a:ea typeface="ＭＳ Ｐゴシック" pitchFamily="-65" charset="-128"/>
            </a:endParaRPr>
          </a:p>
          <a:p>
            <a:pPr>
              <a:defRPr/>
            </a:pPr>
            <a:r>
              <a:rPr lang="nl-BE" sz="1400">
                <a:solidFill>
                  <a:schemeClr val="bg1"/>
                </a:solidFill>
                <a:latin typeface="Arial" charset="0"/>
                <a:ea typeface="ＭＳ Ｐゴシック" pitchFamily="-65" charset="-128"/>
              </a:rPr>
              <a:t>Swiftly select from preconfigured options</a:t>
            </a:r>
          </a:p>
        </p:txBody>
      </p:sp>
      <p:sp>
        <p:nvSpPr>
          <p:cNvPr id="19529" name="Text Placeholder 54"/>
          <p:cNvSpPr txBox="1">
            <a:spLocks/>
          </p:cNvSpPr>
          <p:nvPr/>
        </p:nvSpPr>
        <p:spPr bwMode="auto">
          <a:xfrm>
            <a:off x="6280150" y="112713"/>
            <a:ext cx="2863850" cy="438150"/>
          </a:xfrm>
          <a:prstGeom prst="rect">
            <a:avLst/>
          </a:prstGeom>
          <a:noFill/>
          <a:ln w="9525">
            <a:noFill/>
            <a:miter lim="800000"/>
            <a:headEnd/>
            <a:tailEnd/>
          </a:ln>
        </p:spPr>
        <p:txBody>
          <a:bodyPr/>
          <a:lstStyle/>
          <a:p>
            <a:pPr marL="342900" indent="-342900"/>
            <a:r>
              <a:rPr lang="en-US" sz="1600" b="0">
                <a:solidFill>
                  <a:srgbClr val="FFFFFF"/>
                </a:solidFill>
                <a:latin typeface="Arial" charset="0"/>
              </a:rPr>
              <a:t>the concept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ipe(up)">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9"/>
                                        </p:tgtEl>
                                        <p:attrNameLst>
                                          <p:attrName>style.visibility</p:attrName>
                                        </p:attrNameLst>
                                      </p:cBhvr>
                                      <p:to>
                                        <p:strVal val="visible"/>
                                      </p:to>
                                    </p:set>
                                  </p:childTnLst>
                                </p:cTn>
                              </p:par>
                            </p:childTnLst>
                          </p:cTn>
                        </p:par>
                        <p:par>
                          <p:cTn id="14" fill="hold">
                            <p:stCondLst>
                              <p:cond delay="0"/>
                            </p:stCondLst>
                            <p:childTnLst>
                              <p:par>
                                <p:cTn id="15" presetID="2" presetClass="exit" presetSubtype="2" fill="hold" grpId="0" nodeType="afterEffect">
                                  <p:stCondLst>
                                    <p:cond delay="0"/>
                                  </p:stCondLst>
                                  <p:childTnLst>
                                    <p:anim calcmode="lin" valueType="num">
                                      <p:cBhvr additive="base">
                                        <p:cTn id="16" dur="500"/>
                                        <p:tgtEl>
                                          <p:spTgt spid="107"/>
                                        </p:tgtEl>
                                        <p:attrNameLst>
                                          <p:attrName>ppt_x</p:attrName>
                                        </p:attrNameLst>
                                      </p:cBhvr>
                                      <p:tavLst>
                                        <p:tav tm="0">
                                          <p:val>
                                            <p:strVal val="ppt_x"/>
                                          </p:val>
                                        </p:tav>
                                        <p:tav tm="100000">
                                          <p:val>
                                            <p:strVal val="1+ppt_w/2"/>
                                          </p:val>
                                        </p:tav>
                                      </p:tavLst>
                                    </p:anim>
                                    <p:anim calcmode="lin" valueType="num">
                                      <p:cBhvr additive="base">
                                        <p:cTn id="17" dur="500"/>
                                        <p:tgtEl>
                                          <p:spTgt spid="107"/>
                                        </p:tgtEl>
                                        <p:attrNameLst>
                                          <p:attrName>ppt_y</p:attrName>
                                        </p:attrNameLst>
                                      </p:cBhvr>
                                      <p:tavLst>
                                        <p:tav tm="0">
                                          <p:val>
                                            <p:strVal val="ppt_y"/>
                                          </p:val>
                                        </p:tav>
                                        <p:tav tm="100000">
                                          <p:val>
                                            <p:strVal val="ppt_y"/>
                                          </p:val>
                                        </p:tav>
                                      </p:tavLst>
                                    </p:anim>
                                    <p:set>
                                      <p:cBhvr>
                                        <p:cTn id="18" dur="1" fill="hold">
                                          <p:stCondLst>
                                            <p:cond delay="499"/>
                                          </p:stCondLst>
                                        </p:cTn>
                                        <p:tgtEl>
                                          <p:spTgt spid="107"/>
                                        </p:tgtEl>
                                        <p:attrNameLst>
                                          <p:attrName>style.visibility</p:attrName>
                                        </p:attrNameLst>
                                      </p:cBhvr>
                                      <p:to>
                                        <p:strVal val="hidden"/>
                                      </p:to>
                                    </p:se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0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txBox="1">
            <a:spLocks noGrp="1"/>
          </p:cNvSpPr>
          <p:nvPr/>
        </p:nvSpPr>
        <p:spPr bwMode="auto">
          <a:xfrm>
            <a:off x="107950" y="6453188"/>
            <a:ext cx="6769100" cy="288925"/>
          </a:xfrm>
          <a:prstGeom prst="rect">
            <a:avLst/>
          </a:prstGeom>
          <a:noFill/>
          <a:ln w="9525">
            <a:noFill/>
            <a:miter lim="800000"/>
            <a:headEnd/>
            <a:tailEnd/>
          </a:ln>
        </p:spPr>
        <p:txBody>
          <a:bodyPr anchor="b"/>
          <a:lstStyle/>
          <a:p>
            <a:r>
              <a:rPr lang="en-US" sz="800">
                <a:solidFill>
                  <a:schemeClr val="bg2"/>
                </a:solidFill>
              </a:rPr>
              <a:t>Copyright NorthgateArinso. All rights reserved.</a:t>
            </a:r>
          </a:p>
        </p:txBody>
      </p:sp>
      <p:sp>
        <p:nvSpPr>
          <p:cNvPr id="20483" name="Rectangle 3"/>
          <p:cNvSpPr txBox="1">
            <a:spLocks noChangeArrowheads="1"/>
          </p:cNvSpPr>
          <p:nvPr/>
        </p:nvSpPr>
        <p:spPr bwMode="auto">
          <a:xfrm>
            <a:off x="5832475" y="1233488"/>
            <a:ext cx="3240088" cy="5410200"/>
          </a:xfrm>
          <a:prstGeom prst="rect">
            <a:avLst/>
          </a:prstGeom>
          <a:noFill/>
          <a:ln w="9525">
            <a:noFill/>
            <a:miter lim="800000"/>
            <a:headEnd/>
            <a:tailEnd/>
          </a:ln>
        </p:spPr>
        <p:txBody>
          <a:bodyPr/>
          <a:lstStyle/>
          <a:p>
            <a:pPr marL="342900" indent="-342900" eaLnBrk="0" hangingPunct="0">
              <a:spcBef>
                <a:spcPct val="20000"/>
              </a:spcBef>
              <a:buFontTx/>
              <a:buChar char="•"/>
            </a:pPr>
            <a:r>
              <a:rPr lang="en-US" sz="1400">
                <a:solidFill>
                  <a:srgbClr val="4E0064"/>
                </a:solidFill>
                <a:latin typeface="Arial" charset="0"/>
              </a:rPr>
              <a:t>100% browser-based</a:t>
            </a:r>
            <a:br>
              <a:rPr lang="en-US" sz="1400">
                <a:solidFill>
                  <a:srgbClr val="4E0064"/>
                </a:solidFill>
                <a:latin typeface="Arial" charset="0"/>
              </a:rPr>
            </a:br>
            <a:endParaRPr lang="en-US" sz="1400">
              <a:solidFill>
                <a:srgbClr val="4E0064"/>
              </a:solidFill>
              <a:latin typeface="Arial" charset="0"/>
            </a:endParaRPr>
          </a:p>
          <a:p>
            <a:pPr marL="342900" indent="-342900" eaLnBrk="0" hangingPunct="0">
              <a:spcBef>
                <a:spcPct val="20000"/>
              </a:spcBef>
              <a:buFontTx/>
              <a:buChar char="•"/>
            </a:pPr>
            <a:r>
              <a:rPr lang="en-US" sz="1400">
                <a:solidFill>
                  <a:srgbClr val="4E0064"/>
                </a:solidFill>
                <a:latin typeface="Arial" charset="0"/>
              </a:rPr>
              <a:t>User-friendly, Google-style, intuitive user interface</a:t>
            </a:r>
          </a:p>
          <a:p>
            <a:pPr marL="342900" indent="-342900" eaLnBrk="0" hangingPunct="0">
              <a:spcBef>
                <a:spcPct val="20000"/>
              </a:spcBef>
              <a:buFontTx/>
              <a:buChar char="•"/>
            </a:pPr>
            <a:endParaRPr lang="en-US" sz="1400">
              <a:solidFill>
                <a:srgbClr val="4E0064"/>
              </a:solidFill>
              <a:latin typeface="Arial" charset="0"/>
            </a:endParaRPr>
          </a:p>
          <a:p>
            <a:pPr marL="342900" indent="-342900" eaLnBrk="0" hangingPunct="0">
              <a:spcBef>
                <a:spcPct val="20000"/>
              </a:spcBef>
              <a:buFontTx/>
              <a:buChar char="•"/>
            </a:pPr>
            <a:r>
              <a:rPr lang="en-US" sz="1400">
                <a:solidFill>
                  <a:srgbClr val="4E0064"/>
                </a:solidFill>
                <a:latin typeface="Arial" charset="0"/>
              </a:rPr>
              <a:t>User interaction researched by academics</a:t>
            </a:r>
            <a:br>
              <a:rPr lang="en-US" sz="1400">
                <a:solidFill>
                  <a:srgbClr val="4E0064"/>
                </a:solidFill>
                <a:latin typeface="Arial" charset="0"/>
              </a:rPr>
            </a:br>
            <a:endParaRPr lang="en-US" sz="1400">
              <a:solidFill>
                <a:srgbClr val="4E0064"/>
              </a:solidFill>
              <a:latin typeface="Arial" charset="0"/>
            </a:endParaRPr>
          </a:p>
          <a:p>
            <a:pPr marL="342900" indent="-342900" eaLnBrk="0" hangingPunct="0">
              <a:spcBef>
                <a:spcPct val="20000"/>
              </a:spcBef>
              <a:buFontTx/>
              <a:buChar char="•"/>
            </a:pPr>
            <a:r>
              <a:rPr lang="en-US" sz="1400">
                <a:solidFill>
                  <a:srgbClr val="4E0064"/>
                </a:solidFill>
                <a:latin typeface="Arial" charset="0"/>
              </a:rPr>
              <a:t>Fast response time and dynamic interaction (AJAX)</a:t>
            </a:r>
            <a:br>
              <a:rPr lang="en-US" sz="1400">
                <a:solidFill>
                  <a:srgbClr val="4E0064"/>
                </a:solidFill>
                <a:latin typeface="Arial" charset="0"/>
              </a:rPr>
            </a:br>
            <a:endParaRPr lang="en-US" sz="1400">
              <a:solidFill>
                <a:srgbClr val="4E0064"/>
              </a:solidFill>
              <a:latin typeface="Arial" charset="0"/>
            </a:endParaRPr>
          </a:p>
          <a:p>
            <a:pPr marL="342900" indent="-342900" eaLnBrk="0" hangingPunct="0">
              <a:spcBef>
                <a:spcPct val="20000"/>
              </a:spcBef>
              <a:buFontTx/>
              <a:buChar char="•"/>
            </a:pPr>
            <a:r>
              <a:rPr lang="en-US" sz="1400">
                <a:solidFill>
                  <a:srgbClr val="4E0064"/>
                </a:solidFill>
                <a:latin typeface="Arial" charset="0"/>
              </a:rPr>
              <a:t>Less navigation needed through role- and context-based structure</a:t>
            </a:r>
            <a:br>
              <a:rPr lang="en-US" sz="1400">
                <a:solidFill>
                  <a:srgbClr val="4E0064"/>
                </a:solidFill>
                <a:latin typeface="Arial" charset="0"/>
              </a:rPr>
            </a:br>
            <a:endParaRPr lang="en-US" sz="1400">
              <a:solidFill>
                <a:srgbClr val="4E0064"/>
              </a:solidFill>
              <a:latin typeface="Arial" charset="0"/>
            </a:endParaRPr>
          </a:p>
          <a:p>
            <a:pPr marL="342900" indent="-342900" eaLnBrk="0" hangingPunct="0">
              <a:spcBef>
                <a:spcPct val="20000"/>
              </a:spcBef>
              <a:buFontTx/>
              <a:buChar char="•"/>
            </a:pPr>
            <a:r>
              <a:rPr lang="en-US" sz="1400">
                <a:solidFill>
                  <a:srgbClr val="4E0064"/>
                </a:solidFill>
                <a:latin typeface="Arial" charset="0"/>
              </a:rPr>
              <a:t>Integration with service center support and knowledge tools</a:t>
            </a:r>
            <a:br>
              <a:rPr lang="en-US" sz="1400">
                <a:solidFill>
                  <a:srgbClr val="4E0064"/>
                </a:solidFill>
                <a:latin typeface="Arial" charset="0"/>
              </a:rPr>
            </a:br>
            <a:endParaRPr lang="en-US" sz="1400">
              <a:solidFill>
                <a:srgbClr val="4E0064"/>
              </a:solidFill>
              <a:latin typeface="Arial" charset="0"/>
            </a:endParaRPr>
          </a:p>
          <a:p>
            <a:pPr marL="342900" indent="-342900" eaLnBrk="0" hangingPunct="0">
              <a:spcBef>
                <a:spcPct val="20000"/>
              </a:spcBef>
              <a:buFontTx/>
              <a:buChar char="•"/>
            </a:pPr>
            <a:r>
              <a:rPr lang="en-US" sz="1400">
                <a:solidFill>
                  <a:srgbClr val="4E0064"/>
                </a:solidFill>
                <a:latin typeface="Arial" charset="0"/>
              </a:rPr>
              <a:t>Integration of system and HR information</a:t>
            </a:r>
          </a:p>
          <a:p>
            <a:pPr marL="342900" indent="-342900" eaLnBrk="0" hangingPunct="0">
              <a:spcBef>
                <a:spcPct val="20000"/>
              </a:spcBef>
              <a:buFontTx/>
              <a:buChar char="•"/>
            </a:pPr>
            <a:endParaRPr lang="en-US" sz="1400">
              <a:solidFill>
                <a:srgbClr val="4E0064"/>
              </a:solidFill>
              <a:latin typeface="Arial" charset="0"/>
            </a:endParaRPr>
          </a:p>
        </p:txBody>
      </p:sp>
      <p:sp>
        <p:nvSpPr>
          <p:cNvPr id="6" name="Title 5"/>
          <p:cNvSpPr>
            <a:spLocks noGrp="1"/>
          </p:cNvSpPr>
          <p:nvPr>
            <p:ph type="title"/>
          </p:nvPr>
        </p:nvSpPr>
        <p:spPr>
          <a:xfrm>
            <a:off x="184150" y="176213"/>
            <a:ext cx="5530850" cy="388937"/>
          </a:xfrm>
        </p:spPr>
        <p:txBody>
          <a:bodyPr wrap="square" lIns="91440" tIns="45720" rIns="91440" bIns="45720" numCol="1" anchor="t" anchorCtr="0" compatLnSpc="1">
            <a:prstTxWarp prst="textNoShape">
              <a:avLst/>
            </a:prstTxWarp>
          </a:bodyPr>
          <a:lstStyle/>
          <a:p>
            <a:pPr eaLnBrk="1" hangingPunct="1">
              <a:defRPr/>
            </a:pPr>
            <a:r>
              <a:rPr lang="en-US" smtClean="0"/>
              <a:t>Superior User Experience</a:t>
            </a:r>
          </a:p>
        </p:txBody>
      </p:sp>
      <p:sp>
        <p:nvSpPr>
          <p:cNvPr id="8" name="Text Placeholder 7"/>
          <p:cNvSpPr>
            <a:spLocks noGrp="1"/>
          </p:cNvSpPr>
          <p:nvPr>
            <p:ph type="body" sz="quarter" idx="10"/>
          </p:nvPr>
        </p:nvSpPr>
        <p:spPr>
          <a:xfrm>
            <a:off x="6280150" y="112713"/>
            <a:ext cx="2863850" cy="438150"/>
          </a:xfrm>
        </p:spPr>
        <p:txBody>
          <a:bodyPr/>
          <a:lstStyle/>
          <a:p>
            <a:pPr eaLnBrk="1" hangingPunct="1">
              <a:defRPr/>
            </a:pPr>
            <a:r>
              <a:rPr lang="en-US" dirty="0">
                <a:ea typeface="ＭＳ Ｐゴシック" pitchFamily="-65" charset="-128"/>
              </a:rPr>
              <a:t>the concept</a:t>
            </a:r>
          </a:p>
        </p:txBody>
      </p:sp>
      <p:pic>
        <p:nvPicPr>
          <p:cNvPr id="20488" name="Picture 8"/>
          <p:cNvPicPr>
            <a:picLocks noChangeAspect="1" noChangeArrowheads="1"/>
          </p:cNvPicPr>
          <p:nvPr/>
        </p:nvPicPr>
        <p:blipFill>
          <a:blip r:embed="rId3" cstate="print"/>
          <a:srcRect/>
          <a:stretch>
            <a:fillRect/>
          </a:stretch>
        </p:blipFill>
        <p:spPr bwMode="auto">
          <a:xfrm>
            <a:off x="-321296" y="1009649"/>
            <a:ext cx="7987334" cy="5141913"/>
          </a:xfrm>
          <a:prstGeom prst="rect">
            <a:avLst/>
          </a:prstGeom>
          <a:noFill/>
          <a:ln w="9525">
            <a:noFill/>
            <a:miter lim="800000"/>
            <a:headEnd/>
            <a:tailEnd/>
          </a:ln>
          <a:scene3d>
            <a:camera prst="perspectiveContrastingRightFacing"/>
            <a:lightRig rig="threePt" dir="t"/>
          </a:scene3d>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150" y="176213"/>
            <a:ext cx="5530850" cy="388937"/>
          </a:xfrm>
        </p:spPr>
        <p:txBody>
          <a:bodyPr wrap="square" lIns="91440" tIns="45720" rIns="91440" bIns="45720" numCol="1" anchor="t" anchorCtr="0" compatLnSpc="1">
            <a:prstTxWarp prst="textNoShape">
              <a:avLst/>
            </a:prstTxWarp>
          </a:bodyPr>
          <a:lstStyle/>
          <a:p>
            <a:pPr>
              <a:defRPr/>
            </a:pPr>
            <a:r>
              <a:rPr lang="fr-BE" smtClean="0">
                <a:ea typeface="ＭＳ Ｐゴシック" charset="-128"/>
              </a:rPr>
              <a:t>euHReka Workspace</a:t>
            </a:r>
            <a:endParaRPr lang="nl-BE" smtClean="0">
              <a:ea typeface="ＭＳ Ｐゴシック" charset="-128"/>
            </a:endParaRPr>
          </a:p>
        </p:txBody>
      </p:sp>
      <p:pic>
        <p:nvPicPr>
          <p:cNvPr id="21507" name="Picture 2"/>
          <p:cNvPicPr>
            <a:picLocks noChangeAspect="1" noChangeArrowheads="1"/>
          </p:cNvPicPr>
          <p:nvPr/>
        </p:nvPicPr>
        <p:blipFill>
          <a:blip r:embed="rId3" cstate="print"/>
          <a:srcRect/>
          <a:stretch>
            <a:fillRect/>
          </a:stretch>
        </p:blipFill>
        <p:spPr bwMode="auto">
          <a:xfrm>
            <a:off x="749300" y="1143000"/>
            <a:ext cx="7688263" cy="4922838"/>
          </a:xfrm>
          <a:prstGeom prst="rect">
            <a:avLst/>
          </a:prstGeom>
          <a:noFill/>
          <a:ln w="9525">
            <a:noFill/>
            <a:miter lim="800000"/>
            <a:headEnd/>
            <a:tailEnd/>
          </a:ln>
        </p:spPr>
      </p:pic>
      <p:sp>
        <p:nvSpPr>
          <p:cNvPr id="6" name="Rectangle 6"/>
          <p:cNvSpPr>
            <a:spLocks noChangeArrowheads="1"/>
          </p:cNvSpPr>
          <p:nvPr/>
        </p:nvSpPr>
        <p:spPr bwMode="auto">
          <a:xfrm>
            <a:off x="7059613" y="1782763"/>
            <a:ext cx="300037" cy="411162"/>
          </a:xfrm>
          <a:prstGeom prst="rect">
            <a:avLst/>
          </a:prstGeom>
          <a:solidFill>
            <a:schemeClr val="lt1">
              <a:alpha val="0"/>
            </a:schemeClr>
          </a:solidFill>
          <a:ln>
            <a:solidFill>
              <a:srgbClr val="4E0064"/>
            </a:solidFill>
            <a:headEnd/>
            <a:tailEnd/>
          </a:ln>
        </p:spPr>
        <p:style>
          <a:lnRef idx="2">
            <a:schemeClr val="accent1"/>
          </a:lnRef>
          <a:fillRef idx="1">
            <a:schemeClr val="lt1"/>
          </a:fillRef>
          <a:effectRef idx="0">
            <a:schemeClr val="accent1"/>
          </a:effectRef>
          <a:fontRef idx="minor">
            <a:schemeClr val="dk1"/>
          </a:fontRef>
        </p:style>
        <p:txBody>
          <a:bodyPr wrap="none" anchor="ctr"/>
          <a:lstStyle/>
          <a:p>
            <a:pPr>
              <a:defRPr/>
            </a:pPr>
            <a:endParaRPr lang="nl-BE" sz="1800" b="0"/>
          </a:p>
        </p:txBody>
      </p:sp>
      <p:cxnSp>
        <p:nvCxnSpPr>
          <p:cNvPr id="21509" name="Elbow Connector 8"/>
          <p:cNvCxnSpPr>
            <a:cxnSpLocks noChangeShapeType="1"/>
            <a:endCxn id="6" idx="3"/>
          </p:cNvCxnSpPr>
          <p:nvPr/>
        </p:nvCxnSpPr>
        <p:spPr bwMode="auto">
          <a:xfrm rot="10800000">
            <a:off x="7359650" y="1989138"/>
            <a:ext cx="615950" cy="136525"/>
          </a:xfrm>
          <a:prstGeom prst="bentConnector3">
            <a:avLst>
              <a:gd name="adj1" fmla="val 50000"/>
            </a:avLst>
          </a:prstGeom>
          <a:noFill/>
          <a:ln w="9525">
            <a:solidFill>
              <a:schemeClr val="tx1"/>
            </a:solidFill>
            <a:round/>
            <a:headEnd/>
            <a:tailEnd/>
          </a:ln>
        </p:spPr>
      </p:cxnSp>
      <p:sp>
        <p:nvSpPr>
          <p:cNvPr id="10" name="Text Box 8"/>
          <p:cNvSpPr txBox="1">
            <a:spLocks noChangeArrowheads="1"/>
          </p:cNvSpPr>
          <p:nvPr/>
        </p:nvSpPr>
        <p:spPr bwMode="auto">
          <a:xfrm>
            <a:off x="0" y="2003425"/>
            <a:ext cx="987425" cy="1200150"/>
          </a:xfrm>
          <a:prstGeom prst="rect">
            <a:avLst/>
          </a:prstGeom>
          <a:ln>
            <a:solidFill>
              <a:srgbClr val="C90202"/>
            </a:solidFill>
            <a:headEnd/>
            <a:tailEnd/>
          </a:ln>
        </p:spPr>
        <p:style>
          <a:lnRef idx="2">
            <a:schemeClr val="accent1"/>
          </a:lnRef>
          <a:fillRef idx="1">
            <a:schemeClr val="lt1"/>
          </a:fillRef>
          <a:effectRef idx="0">
            <a:schemeClr val="accent1"/>
          </a:effectRef>
          <a:fontRef idx="minor">
            <a:schemeClr val="dk1"/>
          </a:fontRef>
        </p:style>
        <p:txBody>
          <a:bodyPr>
            <a:spAutoFit/>
          </a:bodyPr>
          <a:lstStyle/>
          <a:p>
            <a:pPr>
              <a:defRPr/>
            </a:pPr>
            <a:r>
              <a:rPr lang="nl-BE" sz="1200" b="0">
                <a:solidFill>
                  <a:srgbClr val="000000"/>
                </a:solidFill>
                <a:latin typeface="Calibri" charset="0"/>
                <a:ea typeface="ＭＳ Ｐゴシック" charset="-128"/>
              </a:rPr>
              <a:t>Contextual Navigation &amp; Selection within euHReka workspace</a:t>
            </a:r>
            <a:endParaRPr lang="en-US" sz="1200" b="0">
              <a:solidFill>
                <a:srgbClr val="000000"/>
              </a:solidFill>
              <a:latin typeface="Calibri" charset="0"/>
              <a:ea typeface="ＭＳ Ｐゴシック" charset="-128"/>
            </a:endParaRPr>
          </a:p>
        </p:txBody>
      </p:sp>
      <p:sp>
        <p:nvSpPr>
          <p:cNvPr id="21511" name="Rectangle 14"/>
          <p:cNvSpPr>
            <a:spLocks noChangeArrowheads="1"/>
          </p:cNvSpPr>
          <p:nvPr/>
        </p:nvSpPr>
        <p:spPr bwMode="auto">
          <a:xfrm>
            <a:off x="3001963" y="1339850"/>
            <a:ext cx="4456112" cy="412750"/>
          </a:xfrm>
          <a:prstGeom prst="rect">
            <a:avLst/>
          </a:prstGeom>
          <a:noFill/>
          <a:ln w="19050">
            <a:solidFill>
              <a:srgbClr val="CC0000"/>
            </a:solidFill>
            <a:miter lim="800000"/>
            <a:headEnd/>
            <a:tailEnd/>
          </a:ln>
        </p:spPr>
        <p:txBody>
          <a:bodyPr wrap="none" anchor="ctr"/>
          <a:lstStyle/>
          <a:p>
            <a:endParaRPr lang="nl-BE" sz="1800" b="0">
              <a:latin typeface="Arial" charset="0"/>
            </a:endParaRPr>
          </a:p>
        </p:txBody>
      </p:sp>
      <p:sp>
        <p:nvSpPr>
          <p:cNvPr id="21512" name="Line 16"/>
          <p:cNvSpPr>
            <a:spLocks noChangeShapeType="1"/>
          </p:cNvSpPr>
          <p:nvPr/>
        </p:nvSpPr>
        <p:spPr bwMode="auto">
          <a:xfrm flipH="1">
            <a:off x="674688" y="1585913"/>
            <a:ext cx="2519362" cy="354012"/>
          </a:xfrm>
          <a:prstGeom prst="line">
            <a:avLst/>
          </a:prstGeom>
          <a:noFill/>
          <a:ln w="12700">
            <a:solidFill>
              <a:srgbClr val="CC0000"/>
            </a:solidFill>
            <a:round/>
            <a:headEnd/>
            <a:tailEnd type="triangle" w="med" len="med"/>
          </a:ln>
        </p:spPr>
        <p:txBody>
          <a:bodyPr/>
          <a:lstStyle/>
          <a:p>
            <a:endParaRPr lang="es-ES"/>
          </a:p>
        </p:txBody>
      </p:sp>
      <p:sp>
        <p:nvSpPr>
          <p:cNvPr id="13" name="Rectangle 3"/>
          <p:cNvSpPr>
            <a:spLocks noChangeArrowheads="1"/>
          </p:cNvSpPr>
          <p:nvPr/>
        </p:nvSpPr>
        <p:spPr bwMode="auto">
          <a:xfrm>
            <a:off x="1476375" y="2025650"/>
            <a:ext cx="1514475" cy="2127250"/>
          </a:xfrm>
          <a:prstGeom prst="rect">
            <a:avLst/>
          </a:prstGeom>
          <a:solidFill>
            <a:schemeClr val="lt1">
              <a:alpha val="0"/>
            </a:schemeClr>
          </a:solidFill>
          <a:ln>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nl-BE" sz="1800" b="0"/>
          </a:p>
        </p:txBody>
      </p:sp>
      <p:sp>
        <p:nvSpPr>
          <p:cNvPr id="21514" name="Line 16"/>
          <p:cNvSpPr>
            <a:spLocks noChangeShapeType="1"/>
          </p:cNvSpPr>
          <p:nvPr/>
        </p:nvSpPr>
        <p:spPr bwMode="auto">
          <a:xfrm flipH="1" flipV="1">
            <a:off x="1038225" y="2238375"/>
            <a:ext cx="390525" cy="228600"/>
          </a:xfrm>
          <a:prstGeom prst="line">
            <a:avLst/>
          </a:prstGeom>
          <a:noFill/>
          <a:ln w="12700">
            <a:solidFill>
              <a:srgbClr val="CC0000"/>
            </a:solidFill>
            <a:round/>
            <a:headEnd/>
            <a:tailEnd type="triangle" w="med" len="med"/>
          </a:ln>
        </p:spPr>
        <p:txBody>
          <a:bodyPr/>
          <a:lstStyle/>
          <a:p>
            <a:endParaRPr lang="es-ES"/>
          </a:p>
        </p:txBody>
      </p:sp>
      <p:sp>
        <p:nvSpPr>
          <p:cNvPr id="15" name="Rectangle 4"/>
          <p:cNvSpPr>
            <a:spLocks noChangeArrowheads="1"/>
          </p:cNvSpPr>
          <p:nvPr/>
        </p:nvSpPr>
        <p:spPr bwMode="auto">
          <a:xfrm>
            <a:off x="1193800" y="4217988"/>
            <a:ext cx="1797050" cy="742950"/>
          </a:xfrm>
          <a:prstGeom prst="rect">
            <a:avLst/>
          </a:prstGeom>
          <a:solidFill>
            <a:schemeClr val="lt1">
              <a:alpha val="0"/>
            </a:schemeClr>
          </a:solidFill>
          <a:ln>
            <a:headEnd/>
            <a:tailEnd/>
          </a:ln>
        </p:spPr>
        <p:style>
          <a:lnRef idx="2">
            <a:schemeClr val="dk1"/>
          </a:lnRef>
          <a:fillRef idx="1">
            <a:schemeClr val="lt1"/>
          </a:fillRef>
          <a:effectRef idx="0">
            <a:schemeClr val="dk1"/>
          </a:effectRef>
          <a:fontRef idx="minor">
            <a:schemeClr val="dk1"/>
          </a:fontRef>
        </p:style>
        <p:txBody>
          <a:bodyPr wrap="none" anchor="ctr"/>
          <a:lstStyle/>
          <a:p>
            <a:pPr>
              <a:defRPr/>
            </a:pPr>
            <a:endParaRPr lang="nl-BE" sz="1800" b="0"/>
          </a:p>
        </p:txBody>
      </p:sp>
      <p:sp>
        <p:nvSpPr>
          <p:cNvPr id="16" name="Text Box 9"/>
          <p:cNvSpPr txBox="1">
            <a:spLocks noChangeArrowheads="1"/>
          </p:cNvSpPr>
          <p:nvPr/>
        </p:nvSpPr>
        <p:spPr bwMode="auto">
          <a:xfrm>
            <a:off x="142875" y="3776663"/>
            <a:ext cx="909638" cy="822325"/>
          </a:xfrm>
          <a:prstGeom prst="rect">
            <a:avLst/>
          </a:prstGeom>
          <a:ln>
            <a:headEnd/>
            <a:tailEnd/>
          </a:ln>
        </p:spPr>
        <p:style>
          <a:lnRef idx="2">
            <a:schemeClr val="dk1"/>
          </a:lnRef>
          <a:fillRef idx="1">
            <a:schemeClr val="lt1"/>
          </a:fillRef>
          <a:effectRef idx="0">
            <a:schemeClr val="dk1"/>
          </a:effectRef>
          <a:fontRef idx="minor">
            <a:schemeClr val="dk1"/>
          </a:fontRef>
        </p:style>
        <p:txBody>
          <a:bodyPr>
            <a:spAutoFit/>
          </a:bodyPr>
          <a:lstStyle/>
          <a:p>
            <a:pPr>
              <a:defRPr/>
            </a:pPr>
            <a:r>
              <a:rPr lang="nl-BE" sz="1200" b="0">
                <a:solidFill>
                  <a:srgbClr val="000000"/>
                </a:solidFill>
                <a:latin typeface="Calibri" charset="0"/>
                <a:ea typeface="ＭＳ Ｐゴシック" charset="-128"/>
              </a:rPr>
              <a:t>Contextual Info retrieved from KM</a:t>
            </a:r>
            <a:endParaRPr lang="en-US" sz="1200" b="0">
              <a:solidFill>
                <a:srgbClr val="000000"/>
              </a:solidFill>
              <a:latin typeface="Calibri" charset="0"/>
              <a:ea typeface="ＭＳ Ｐゴシック" charset="-128"/>
            </a:endParaRPr>
          </a:p>
        </p:txBody>
      </p:sp>
      <p:sp>
        <p:nvSpPr>
          <p:cNvPr id="17" name="Line 20"/>
          <p:cNvSpPr>
            <a:spLocks noChangeShapeType="1"/>
          </p:cNvSpPr>
          <p:nvPr/>
        </p:nvSpPr>
        <p:spPr bwMode="auto">
          <a:xfrm flipH="1" flipV="1">
            <a:off x="800100" y="4437063"/>
            <a:ext cx="381000" cy="220662"/>
          </a:xfrm>
          <a:prstGeom prst="line">
            <a:avLst/>
          </a:prstGeom>
          <a:ln>
            <a:headEnd/>
            <a:tailEnd type="triangle" w="med" len="med"/>
          </a:ln>
        </p:spPr>
        <p:style>
          <a:lnRef idx="1">
            <a:schemeClr val="dk1"/>
          </a:lnRef>
          <a:fillRef idx="0">
            <a:schemeClr val="dk1"/>
          </a:fillRef>
          <a:effectRef idx="0">
            <a:schemeClr val="dk1"/>
          </a:effectRef>
          <a:fontRef idx="minor">
            <a:schemeClr val="tx1"/>
          </a:fontRef>
        </p:style>
        <p:txBody>
          <a:bodyPr/>
          <a:lstStyle/>
          <a:p>
            <a:pPr>
              <a:defRPr/>
            </a:pPr>
            <a:endParaRPr lang="nl-BE"/>
          </a:p>
        </p:txBody>
      </p:sp>
      <p:sp>
        <p:nvSpPr>
          <p:cNvPr id="21518" name="Rectangle 31"/>
          <p:cNvSpPr>
            <a:spLocks noChangeArrowheads="1"/>
          </p:cNvSpPr>
          <p:nvPr/>
        </p:nvSpPr>
        <p:spPr bwMode="auto">
          <a:xfrm>
            <a:off x="3238500" y="3248025"/>
            <a:ext cx="447675" cy="590550"/>
          </a:xfrm>
          <a:prstGeom prst="rect">
            <a:avLst/>
          </a:prstGeom>
          <a:solidFill>
            <a:schemeClr val="bg1"/>
          </a:solidFill>
          <a:ln w="9525">
            <a:noFill/>
            <a:round/>
            <a:headEnd/>
            <a:tailEnd/>
          </a:ln>
        </p:spPr>
        <p:txBody>
          <a:bodyPr/>
          <a:lstStyle/>
          <a:p>
            <a:endParaRPr lang="nl-BE"/>
          </a:p>
        </p:txBody>
      </p:sp>
      <p:sp>
        <p:nvSpPr>
          <p:cNvPr id="21519" name="Rectangle 32"/>
          <p:cNvSpPr>
            <a:spLocks noChangeArrowheads="1"/>
          </p:cNvSpPr>
          <p:nvPr/>
        </p:nvSpPr>
        <p:spPr bwMode="auto">
          <a:xfrm>
            <a:off x="3695700" y="4010025"/>
            <a:ext cx="447675" cy="590550"/>
          </a:xfrm>
          <a:prstGeom prst="rect">
            <a:avLst/>
          </a:prstGeom>
          <a:solidFill>
            <a:schemeClr val="bg1"/>
          </a:solidFill>
          <a:ln w="9525">
            <a:noFill/>
            <a:round/>
            <a:headEnd/>
            <a:tailEnd/>
          </a:ln>
        </p:spPr>
        <p:txBody>
          <a:bodyPr/>
          <a:lstStyle/>
          <a:p>
            <a:endParaRPr lang="nl-BE"/>
          </a:p>
        </p:txBody>
      </p:sp>
      <p:grpSp>
        <p:nvGrpSpPr>
          <p:cNvPr id="21520" name="Group 33"/>
          <p:cNvGrpSpPr>
            <a:grpSpLocks/>
          </p:cNvGrpSpPr>
          <p:nvPr/>
        </p:nvGrpSpPr>
        <p:grpSpPr bwMode="auto">
          <a:xfrm>
            <a:off x="2781300" y="2619375"/>
            <a:ext cx="1857375" cy="2552700"/>
            <a:chOff x="3905248" y="1419225"/>
            <a:chExt cx="1857376" cy="2552702"/>
          </a:xfrm>
        </p:grpSpPr>
        <p:cxnSp>
          <p:nvCxnSpPr>
            <p:cNvPr id="35" name="Straight Connector 34"/>
            <p:cNvCxnSpPr>
              <a:cxnSpLocks noChangeShapeType="1"/>
            </p:cNvCxnSpPr>
            <p:nvPr/>
          </p:nvCxnSpPr>
          <p:spPr bwMode="auto">
            <a:xfrm flipV="1">
              <a:off x="3914773" y="1419225"/>
              <a:ext cx="914400" cy="9525"/>
            </a:xfrm>
            <a:prstGeom prst="line">
              <a:avLst/>
            </a:prstGeom>
            <a:noFill/>
            <a:ln w="25400">
              <a:solidFill>
                <a:srgbClr val="66FF33"/>
              </a:solidFill>
              <a:round/>
              <a:headEnd/>
              <a:tailEnd/>
            </a:ln>
            <a:effectLst>
              <a:outerShdw blurRad="63500" dist="20000" dir="5400000" rotWithShape="0">
                <a:srgbClr val="000000">
                  <a:alpha val="37999"/>
                </a:srgbClr>
              </a:outerShdw>
            </a:effectLst>
          </p:spPr>
        </p:cxnSp>
        <p:grpSp>
          <p:nvGrpSpPr>
            <p:cNvPr id="21531" name="Group 52"/>
            <p:cNvGrpSpPr>
              <a:grpSpLocks/>
            </p:cNvGrpSpPr>
            <p:nvPr/>
          </p:nvGrpSpPr>
          <p:grpSpPr bwMode="auto">
            <a:xfrm>
              <a:off x="3905248" y="1428749"/>
              <a:ext cx="1857376" cy="2543178"/>
              <a:chOff x="3905248" y="1428749"/>
              <a:chExt cx="1857376" cy="2543178"/>
            </a:xfrm>
          </p:grpSpPr>
          <p:grpSp>
            <p:nvGrpSpPr>
              <p:cNvPr id="21532" name="Group 51"/>
              <p:cNvGrpSpPr>
                <a:grpSpLocks/>
              </p:cNvGrpSpPr>
              <p:nvPr/>
            </p:nvGrpSpPr>
            <p:grpSpPr bwMode="auto">
              <a:xfrm>
                <a:off x="3905248" y="1428749"/>
                <a:ext cx="1857376" cy="2533651"/>
                <a:chOff x="3905248" y="1428749"/>
                <a:chExt cx="1857376" cy="2533651"/>
              </a:xfrm>
            </p:grpSpPr>
            <p:cxnSp>
              <p:nvCxnSpPr>
                <p:cNvPr id="39" name="Elbow Connector 38"/>
                <p:cNvCxnSpPr>
                  <a:cxnSpLocks noChangeShapeType="1"/>
                </p:cNvCxnSpPr>
                <p:nvPr/>
              </p:nvCxnSpPr>
              <p:spPr bwMode="auto">
                <a:xfrm rot="16200000" flipH="1">
                  <a:off x="3109909" y="2233614"/>
                  <a:ext cx="2524127" cy="933451"/>
                </a:xfrm>
                <a:prstGeom prst="bentConnector3">
                  <a:avLst>
                    <a:gd name="adj1" fmla="val 58301"/>
                  </a:avLst>
                </a:prstGeom>
                <a:noFill/>
                <a:ln w="25400">
                  <a:solidFill>
                    <a:srgbClr val="66FF33"/>
                  </a:solidFill>
                  <a:miter lim="800000"/>
                  <a:headEnd/>
                  <a:tailEnd/>
                </a:ln>
                <a:effectLst>
                  <a:outerShdw blurRad="63500" dist="20000" dir="5400000" rotWithShape="0">
                    <a:srgbClr val="000000">
                      <a:alpha val="37999"/>
                    </a:srgbClr>
                  </a:outerShdw>
                </a:effectLst>
              </p:spPr>
            </p:cxnSp>
            <p:cxnSp>
              <p:nvCxnSpPr>
                <p:cNvPr id="40" name="Elbow Connector 39"/>
                <p:cNvCxnSpPr>
                  <a:cxnSpLocks noChangeShapeType="1"/>
                </p:cNvCxnSpPr>
                <p:nvPr/>
              </p:nvCxnSpPr>
              <p:spPr bwMode="auto">
                <a:xfrm rot="16200000" flipH="1">
                  <a:off x="4033835" y="2224089"/>
                  <a:ext cx="2524127" cy="933451"/>
                </a:xfrm>
                <a:prstGeom prst="bentConnector3">
                  <a:avLst>
                    <a:gd name="adj1" fmla="val 34528"/>
                  </a:avLst>
                </a:prstGeom>
                <a:noFill/>
                <a:ln w="25400">
                  <a:solidFill>
                    <a:srgbClr val="66FF33"/>
                  </a:solidFill>
                  <a:miter lim="800000"/>
                  <a:headEnd/>
                  <a:tailEnd/>
                </a:ln>
                <a:effectLst>
                  <a:outerShdw blurRad="63500" dist="20000" dir="5400000" rotWithShape="0">
                    <a:srgbClr val="000000">
                      <a:alpha val="37999"/>
                    </a:srgbClr>
                  </a:outerShdw>
                </a:effectLst>
              </p:spPr>
            </p:cxnSp>
          </p:grpSp>
          <p:cxnSp>
            <p:nvCxnSpPr>
              <p:cNvPr id="38" name="Straight Connector 37"/>
              <p:cNvCxnSpPr>
                <a:cxnSpLocks noChangeShapeType="1"/>
              </p:cNvCxnSpPr>
              <p:nvPr/>
            </p:nvCxnSpPr>
            <p:spPr bwMode="auto">
              <a:xfrm flipV="1">
                <a:off x="4829173" y="3962402"/>
                <a:ext cx="923925" cy="9525"/>
              </a:xfrm>
              <a:prstGeom prst="line">
                <a:avLst/>
              </a:prstGeom>
              <a:noFill/>
              <a:ln w="25400">
                <a:solidFill>
                  <a:srgbClr val="66FF33"/>
                </a:solidFill>
                <a:round/>
                <a:headEnd/>
                <a:tailEnd/>
              </a:ln>
              <a:effectLst>
                <a:outerShdw blurRad="63500" dist="20000" dir="5400000" rotWithShape="0">
                  <a:srgbClr val="000000">
                    <a:alpha val="37999"/>
                  </a:srgbClr>
                </a:outerShdw>
              </a:effectLst>
            </p:spPr>
          </p:cxnSp>
        </p:grpSp>
      </p:grpSp>
      <p:sp>
        <p:nvSpPr>
          <p:cNvPr id="41" name="Text Box 27"/>
          <p:cNvSpPr txBox="1">
            <a:spLocks noChangeArrowheads="1"/>
          </p:cNvSpPr>
          <p:nvPr/>
        </p:nvSpPr>
        <p:spPr bwMode="auto">
          <a:xfrm>
            <a:off x="4900613" y="5314950"/>
            <a:ext cx="1204912" cy="457200"/>
          </a:xfrm>
          <a:prstGeom prst="rect">
            <a:avLst/>
          </a:prstGeom>
          <a:ln>
            <a:solidFill>
              <a:srgbClr val="66FF33"/>
            </a:solidFill>
            <a:headEnd/>
            <a:tailEnd/>
          </a:ln>
        </p:spPr>
        <p:style>
          <a:lnRef idx="2">
            <a:schemeClr val="accent2"/>
          </a:lnRef>
          <a:fillRef idx="1">
            <a:schemeClr val="lt1"/>
          </a:fillRef>
          <a:effectRef idx="0">
            <a:schemeClr val="accent2"/>
          </a:effectRef>
          <a:fontRef idx="minor">
            <a:schemeClr val="dk1"/>
          </a:fontRef>
        </p:style>
        <p:txBody>
          <a:bodyPr>
            <a:spAutoFit/>
          </a:bodyPr>
          <a:lstStyle/>
          <a:p>
            <a:pPr>
              <a:defRPr/>
            </a:pPr>
            <a:r>
              <a:rPr lang="nl-BE" sz="1200" b="0">
                <a:solidFill>
                  <a:srgbClr val="000000"/>
                </a:solidFill>
                <a:latin typeface="Calibri" charset="0"/>
                <a:ea typeface="ＭＳ Ｐゴシック" charset="-128"/>
              </a:rPr>
              <a:t>Contextual Actions</a:t>
            </a:r>
            <a:endParaRPr lang="en-US" sz="1200" b="0">
              <a:solidFill>
                <a:srgbClr val="000000"/>
              </a:solidFill>
              <a:latin typeface="Calibri" charset="0"/>
              <a:ea typeface="ＭＳ Ｐゴシック" charset="-128"/>
            </a:endParaRPr>
          </a:p>
        </p:txBody>
      </p:sp>
      <p:sp>
        <p:nvSpPr>
          <p:cNvPr id="21522" name="Line 28"/>
          <p:cNvSpPr>
            <a:spLocks noChangeShapeType="1"/>
          </p:cNvSpPr>
          <p:nvPr/>
        </p:nvSpPr>
        <p:spPr bwMode="auto">
          <a:xfrm>
            <a:off x="4579938" y="5189538"/>
            <a:ext cx="400050" cy="277812"/>
          </a:xfrm>
          <a:prstGeom prst="line">
            <a:avLst/>
          </a:prstGeom>
          <a:noFill/>
          <a:ln w="12700">
            <a:solidFill>
              <a:srgbClr val="00CC00"/>
            </a:solidFill>
            <a:round/>
            <a:headEnd/>
            <a:tailEnd type="triangle" w="med" len="med"/>
          </a:ln>
        </p:spPr>
        <p:txBody>
          <a:bodyPr/>
          <a:lstStyle/>
          <a:p>
            <a:endParaRPr lang="es-ES"/>
          </a:p>
        </p:txBody>
      </p:sp>
      <p:sp>
        <p:nvSpPr>
          <p:cNvPr id="43" name="Rectangle 5"/>
          <p:cNvSpPr>
            <a:spLocks noChangeArrowheads="1"/>
          </p:cNvSpPr>
          <p:nvPr/>
        </p:nvSpPr>
        <p:spPr bwMode="auto">
          <a:xfrm>
            <a:off x="3000375" y="1905000"/>
            <a:ext cx="4457700" cy="3800475"/>
          </a:xfrm>
          <a:prstGeom prst="rect">
            <a:avLst/>
          </a:prstGeom>
          <a:solidFill>
            <a:schemeClr val="lt1">
              <a:alpha val="0"/>
            </a:schemeClr>
          </a:solidFill>
          <a:ln>
            <a:solidFill>
              <a:srgbClr val="00B0F0"/>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nl-BE" sz="1800" b="0"/>
          </a:p>
        </p:txBody>
      </p:sp>
      <p:sp>
        <p:nvSpPr>
          <p:cNvPr id="44" name="Text Box 11"/>
          <p:cNvSpPr txBox="1">
            <a:spLocks noChangeArrowheads="1"/>
          </p:cNvSpPr>
          <p:nvPr/>
        </p:nvSpPr>
        <p:spPr bwMode="auto">
          <a:xfrm>
            <a:off x="7467600" y="4721225"/>
            <a:ext cx="1676400" cy="969963"/>
          </a:xfrm>
          <a:prstGeom prst="rect">
            <a:avLst/>
          </a:prstGeom>
          <a:ln>
            <a:solidFill>
              <a:srgbClr val="00B0F0"/>
            </a:solidFill>
            <a:headEnd/>
            <a:tailEnd/>
          </a:ln>
        </p:spPr>
        <p:style>
          <a:lnRef idx="2">
            <a:schemeClr val="accent2"/>
          </a:lnRef>
          <a:fillRef idx="1">
            <a:schemeClr val="lt1"/>
          </a:fillRef>
          <a:effectRef idx="0">
            <a:schemeClr val="accent2"/>
          </a:effectRef>
          <a:fontRef idx="minor">
            <a:schemeClr val="dk1"/>
          </a:fontRef>
        </p:style>
        <p:txBody>
          <a:bodyPr>
            <a:spAutoFit/>
          </a:bodyPr>
          <a:lstStyle/>
          <a:p>
            <a:pPr>
              <a:defRPr/>
            </a:pPr>
            <a:r>
              <a:rPr lang="nl-BE" sz="1200" b="0">
                <a:solidFill>
                  <a:srgbClr val="000000"/>
                </a:solidFill>
                <a:latin typeface="Calibri" charset="0"/>
                <a:ea typeface="ＭＳ Ｐゴシック" charset="-128"/>
              </a:rPr>
              <a:t>           Data from </a:t>
            </a:r>
          </a:p>
          <a:p>
            <a:pPr lvl="1">
              <a:buFontTx/>
              <a:buChar char="•"/>
              <a:defRPr/>
            </a:pPr>
            <a:r>
              <a:rPr lang="nl-BE" sz="1200" b="0">
                <a:solidFill>
                  <a:srgbClr val="000000"/>
                </a:solidFill>
                <a:latin typeface="Calibri" charset="0"/>
                <a:ea typeface="ＭＳ Ｐゴシック" charset="-128"/>
              </a:rPr>
              <a:t> euHReka core</a:t>
            </a:r>
          </a:p>
          <a:p>
            <a:pPr lvl="1">
              <a:buFontTx/>
              <a:buChar char="•"/>
              <a:defRPr/>
            </a:pPr>
            <a:r>
              <a:rPr lang="nl-BE" sz="1200" b="0">
                <a:solidFill>
                  <a:srgbClr val="000000"/>
                </a:solidFill>
                <a:latin typeface="Calibri" charset="0"/>
                <a:ea typeface="ＭＳ Ｐゴシック" charset="-128"/>
              </a:rPr>
              <a:t> euHReka ecm</a:t>
            </a:r>
          </a:p>
          <a:p>
            <a:pPr lvl="1">
              <a:buFontTx/>
              <a:buChar char="•"/>
              <a:defRPr/>
            </a:pPr>
            <a:r>
              <a:rPr lang="nl-BE" sz="1200" b="0">
                <a:solidFill>
                  <a:srgbClr val="000000"/>
                </a:solidFill>
                <a:latin typeface="Calibri" charset="0"/>
                <a:ea typeface="ＭＳ Ｐゴシック" charset="-128"/>
              </a:rPr>
              <a:t> euHReka sct </a:t>
            </a:r>
            <a:r>
              <a:rPr lang="nl-BE" sz="900" b="0">
                <a:solidFill>
                  <a:srgbClr val="000000"/>
                </a:solidFill>
                <a:latin typeface="Calibri" charset="0"/>
                <a:ea typeface="ＭＳ Ｐゴシック" charset="-128"/>
              </a:rPr>
              <a:t>(HRW)</a:t>
            </a:r>
            <a:endParaRPr lang="en-US" sz="900" b="0">
              <a:solidFill>
                <a:srgbClr val="000000"/>
              </a:solidFill>
              <a:latin typeface="Calibri" charset="0"/>
              <a:ea typeface="ＭＳ Ｐゴシック" charset="-128"/>
            </a:endParaRPr>
          </a:p>
        </p:txBody>
      </p:sp>
      <p:sp>
        <p:nvSpPr>
          <p:cNvPr id="45" name="Rectangle 13"/>
          <p:cNvSpPr>
            <a:spLocks noChangeArrowheads="1"/>
          </p:cNvSpPr>
          <p:nvPr/>
        </p:nvSpPr>
        <p:spPr bwMode="auto">
          <a:xfrm>
            <a:off x="742950" y="1123950"/>
            <a:ext cx="7743825" cy="4991100"/>
          </a:xfrm>
          <a:prstGeom prst="rect">
            <a:avLst/>
          </a:prstGeom>
          <a:solidFill>
            <a:schemeClr val="lt1">
              <a:alpha val="0"/>
            </a:schemeClr>
          </a:solidFill>
          <a:ln>
            <a:solidFill>
              <a:srgbClr val="FF0000"/>
            </a:solidFill>
            <a:headEnd/>
            <a:tailEn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nl-BE" sz="1800" b="0"/>
          </a:p>
        </p:txBody>
      </p:sp>
      <p:sp>
        <p:nvSpPr>
          <p:cNvPr id="21526" name="Line 17"/>
          <p:cNvSpPr>
            <a:spLocks noChangeShapeType="1"/>
          </p:cNvSpPr>
          <p:nvPr/>
        </p:nvSpPr>
        <p:spPr bwMode="auto">
          <a:xfrm>
            <a:off x="7443788" y="4313238"/>
            <a:ext cx="377825" cy="349250"/>
          </a:xfrm>
          <a:prstGeom prst="line">
            <a:avLst/>
          </a:prstGeom>
          <a:noFill/>
          <a:ln w="12700">
            <a:solidFill>
              <a:srgbClr val="00B0F0"/>
            </a:solidFill>
            <a:round/>
            <a:headEnd/>
            <a:tailEnd type="triangle" w="med" len="med"/>
          </a:ln>
        </p:spPr>
        <p:txBody>
          <a:bodyPr/>
          <a:lstStyle/>
          <a:p>
            <a:endParaRPr lang="es-ES"/>
          </a:p>
        </p:txBody>
      </p:sp>
      <p:sp>
        <p:nvSpPr>
          <p:cNvPr id="47" name="Text Box 18"/>
          <p:cNvSpPr txBox="1">
            <a:spLocks noChangeArrowheads="1"/>
          </p:cNvSpPr>
          <p:nvPr/>
        </p:nvSpPr>
        <p:spPr bwMode="auto">
          <a:xfrm>
            <a:off x="7993063" y="6211888"/>
            <a:ext cx="896937" cy="461962"/>
          </a:xfrm>
          <a:prstGeom prst="rect">
            <a:avLst/>
          </a:prstGeom>
          <a:ln>
            <a:solidFill>
              <a:srgbClr val="FF0000"/>
            </a:solidFill>
            <a:headEnd/>
            <a:tailEnd/>
          </a:ln>
        </p:spPr>
        <p:style>
          <a:lnRef idx="2">
            <a:schemeClr val="accent2"/>
          </a:lnRef>
          <a:fillRef idx="1">
            <a:schemeClr val="lt1"/>
          </a:fillRef>
          <a:effectRef idx="0">
            <a:schemeClr val="accent2"/>
          </a:effectRef>
          <a:fontRef idx="minor">
            <a:schemeClr val="dk1"/>
          </a:fontRef>
        </p:style>
        <p:txBody>
          <a:bodyPr>
            <a:spAutoFit/>
          </a:bodyPr>
          <a:lstStyle/>
          <a:p>
            <a:pPr>
              <a:defRPr/>
            </a:pPr>
            <a:r>
              <a:rPr lang="nl-BE" sz="1200" b="0">
                <a:solidFill>
                  <a:srgbClr val="000000"/>
                </a:solidFill>
                <a:latin typeface="Calibri" charset="0"/>
                <a:ea typeface="ＭＳ Ｐゴシック" charset="-128"/>
              </a:rPr>
              <a:t>euHReka Workspace</a:t>
            </a:r>
            <a:endParaRPr lang="en-US" sz="1200" b="0">
              <a:solidFill>
                <a:srgbClr val="000000"/>
              </a:solidFill>
              <a:latin typeface="Calibri" charset="0"/>
              <a:ea typeface="ＭＳ Ｐゴシック" charset="-128"/>
            </a:endParaRPr>
          </a:p>
        </p:txBody>
      </p:sp>
      <p:sp>
        <p:nvSpPr>
          <p:cNvPr id="21528" name="Line 19"/>
          <p:cNvSpPr>
            <a:spLocks noChangeShapeType="1"/>
          </p:cNvSpPr>
          <p:nvPr/>
        </p:nvSpPr>
        <p:spPr bwMode="auto">
          <a:xfrm>
            <a:off x="7551738" y="6186488"/>
            <a:ext cx="512762" cy="201612"/>
          </a:xfrm>
          <a:prstGeom prst="line">
            <a:avLst/>
          </a:prstGeom>
          <a:noFill/>
          <a:ln w="12700">
            <a:solidFill>
              <a:srgbClr val="CC0000"/>
            </a:solidFill>
            <a:round/>
            <a:headEnd/>
            <a:tailEnd type="triangle" w="med" len="med"/>
          </a:ln>
        </p:spPr>
        <p:txBody>
          <a:bodyPr/>
          <a:lstStyle/>
          <a:p>
            <a:endParaRPr lang="es-ES"/>
          </a:p>
        </p:txBody>
      </p:sp>
      <p:sp>
        <p:nvSpPr>
          <p:cNvPr id="49" name="Text Box 10"/>
          <p:cNvSpPr txBox="1">
            <a:spLocks noChangeArrowheads="1"/>
          </p:cNvSpPr>
          <p:nvPr/>
        </p:nvSpPr>
        <p:spPr bwMode="auto">
          <a:xfrm>
            <a:off x="7975600" y="1714500"/>
            <a:ext cx="909638" cy="822325"/>
          </a:xfrm>
          <a:prstGeom prst="rect">
            <a:avLst/>
          </a:prstGeom>
          <a:ln>
            <a:headEnd/>
            <a:tailEnd/>
          </a:ln>
        </p:spPr>
        <p:style>
          <a:lnRef idx="2">
            <a:schemeClr val="dk1"/>
          </a:lnRef>
          <a:fillRef idx="1">
            <a:schemeClr val="lt1"/>
          </a:fillRef>
          <a:effectRef idx="0">
            <a:schemeClr val="dk1"/>
          </a:effectRef>
          <a:fontRef idx="minor">
            <a:schemeClr val="dk1"/>
          </a:fontRef>
        </p:style>
        <p:txBody>
          <a:bodyPr>
            <a:spAutoFit/>
          </a:bodyPr>
          <a:lstStyle/>
          <a:p>
            <a:pPr>
              <a:defRPr/>
            </a:pPr>
            <a:r>
              <a:rPr lang="nl-BE" sz="1200" b="0">
                <a:solidFill>
                  <a:srgbClr val="000000"/>
                </a:solidFill>
                <a:latin typeface="Calibri" charset="0"/>
                <a:ea typeface="ＭＳ Ｐゴシック" charset="-128"/>
              </a:rPr>
              <a:t>Contextual Help retrieved from KM</a:t>
            </a:r>
            <a:endParaRPr lang="en-US" sz="1200" b="0">
              <a:solidFill>
                <a:srgbClr val="000000"/>
              </a:solidFill>
              <a:latin typeface="Calibri" charset="0"/>
              <a:ea typeface="ＭＳ Ｐゴシック" charset="-128"/>
            </a:endParaRPr>
          </a:p>
        </p:txBody>
      </p:sp>
      <p:sp>
        <p:nvSpPr>
          <p:cNvPr id="32" name="Text Placeholder 7"/>
          <p:cNvSpPr>
            <a:spLocks noGrp="1"/>
          </p:cNvSpPr>
          <p:nvPr>
            <p:ph type="body" sz="quarter" idx="10"/>
          </p:nvPr>
        </p:nvSpPr>
        <p:spPr>
          <a:xfrm>
            <a:off x="6280150" y="112713"/>
            <a:ext cx="2863850" cy="438150"/>
          </a:xfrm>
        </p:spPr>
        <p:txBody>
          <a:bodyPr/>
          <a:lstStyle/>
          <a:p>
            <a:pPr eaLnBrk="1" hangingPunct="1">
              <a:defRPr/>
            </a:pPr>
            <a:r>
              <a:rPr lang="en-US" dirty="0">
                <a:ea typeface="ＭＳ Ｐゴシック" pitchFamily="-65" charset="-128"/>
              </a:rPr>
              <a:t>the concept</a:t>
            </a: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fontScheme name="Default Design">
      <a:majorFont>
        <a:latin typeface="Calibri"/>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a:ln>
              <a:noFill/>
            </a:ln>
            <a:solidFill>
              <a:schemeClr val="tx1"/>
            </a:solidFill>
            <a:effectLst/>
            <a:latin typeface="Times New Roman" pitchFamily="-105"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1" i="0" u="none" strike="noStrike" cap="none" normalizeH="0" baseline="0">
            <a:ln>
              <a:noFill/>
            </a:ln>
            <a:solidFill>
              <a:schemeClr val="tx1"/>
            </a:solidFill>
            <a:effectLst/>
            <a:latin typeface="Times New Roman" pitchFamily="-105"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plate_NorthgateArinso">
  <a:themeElements>
    <a:clrScheme name="template_NorthgateArinso 14">
      <a:dk1>
        <a:srgbClr val="4E0064"/>
      </a:dk1>
      <a:lt1>
        <a:srgbClr val="FFFFFF"/>
      </a:lt1>
      <a:dk2>
        <a:srgbClr val="C60C30"/>
      </a:dk2>
      <a:lt2>
        <a:srgbClr val="B2B4B3"/>
      </a:lt2>
      <a:accent1>
        <a:srgbClr val="747678"/>
      </a:accent1>
      <a:accent2>
        <a:srgbClr val="C60C30"/>
      </a:accent2>
      <a:accent3>
        <a:srgbClr val="FFFFFF"/>
      </a:accent3>
      <a:accent4>
        <a:srgbClr val="410054"/>
      </a:accent4>
      <a:accent5>
        <a:srgbClr val="BCBDBE"/>
      </a:accent5>
      <a:accent6>
        <a:srgbClr val="B30A2A"/>
      </a:accent6>
      <a:hlink>
        <a:srgbClr val="42145F"/>
      </a:hlink>
      <a:folHlink>
        <a:srgbClr val="8F313A"/>
      </a:folHlink>
    </a:clrScheme>
    <a:fontScheme name="template_NorthgateArins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cene3d>
          <a:camera prst="legacyObliqueTopRight"/>
          <a:lightRig rig="legacyFlat3" dir="b"/>
        </a:scene3d>
        <a:sp3d extrusionH="163500" prstMaterial="legacyMatte">
          <a:bevelT w="13500" h="13500" prst="angle"/>
          <a:bevelB w="13500" h="13500" prst="angle"/>
          <a:extrusionClr>
            <a:srgbClr val="82786F"/>
          </a:extrusionClr>
        </a:sp3d>
      </a:spPr>
      <a:bodyPr vert="horz" wrap="square" lIns="45720" tIns="45720" rIns="45720" bIns="45720" numCol="1" anchor="ctr" anchorCtr="1"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cene3d>
          <a:camera prst="legacyObliqueTopRight"/>
          <a:lightRig rig="legacyFlat3" dir="b"/>
        </a:scene3d>
        <a:sp3d extrusionH="163500" prstMaterial="legacyMatte">
          <a:bevelT w="13500" h="13500" prst="angle"/>
          <a:bevelB w="13500" h="13500" prst="angle"/>
          <a:extrusionClr>
            <a:srgbClr val="82786F"/>
          </a:extrusionClr>
        </a:sp3d>
      </a:spPr>
      <a:bodyPr vert="horz" wrap="square" lIns="45720" tIns="45720" rIns="45720" bIns="45720" numCol="1" anchor="ctr" anchorCtr="1"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template_NorthgateArins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mplate_NorthgateArins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mplate_NorthgateArins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mplate_NorthgateArins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mplate_NorthgateArins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mplate_NorthgateArins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mplate_NorthgateArins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mplate_NorthgateArins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mplate_NorthgateArins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mplate_NorthgateArins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mplate_NorthgateArins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mplate_NorthgateArins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template_NorthgateArinso 13">
        <a:dk1>
          <a:srgbClr val="4E0064"/>
        </a:dk1>
        <a:lt1>
          <a:srgbClr val="FFFFFF"/>
        </a:lt1>
        <a:dk2>
          <a:srgbClr val="FF3300"/>
        </a:dk2>
        <a:lt2>
          <a:srgbClr val="808080"/>
        </a:lt2>
        <a:accent1>
          <a:srgbClr val="B1B1B1"/>
        </a:accent1>
        <a:accent2>
          <a:srgbClr val="8F313A"/>
        </a:accent2>
        <a:accent3>
          <a:srgbClr val="FFFFFF"/>
        </a:accent3>
        <a:accent4>
          <a:srgbClr val="410054"/>
        </a:accent4>
        <a:accent5>
          <a:srgbClr val="D5D5D5"/>
        </a:accent5>
        <a:accent6>
          <a:srgbClr val="812B34"/>
        </a:accent6>
        <a:hlink>
          <a:srgbClr val="42145F"/>
        </a:hlink>
        <a:folHlink>
          <a:srgbClr val="42145F"/>
        </a:folHlink>
      </a:clrScheme>
      <a:clrMap bg1="lt1" tx1="dk1" bg2="lt2" tx2="dk2" accent1="accent1" accent2="accent2" accent3="accent3" accent4="accent4" accent5="accent5" accent6="accent6" hlink="hlink" folHlink="folHlink"/>
    </a:extraClrScheme>
    <a:extraClrScheme>
      <a:clrScheme name="template_NorthgateArinso 14">
        <a:dk1>
          <a:srgbClr val="4E0064"/>
        </a:dk1>
        <a:lt1>
          <a:srgbClr val="FFFFFF"/>
        </a:lt1>
        <a:dk2>
          <a:srgbClr val="C60C30"/>
        </a:dk2>
        <a:lt2>
          <a:srgbClr val="B2B4B3"/>
        </a:lt2>
        <a:accent1>
          <a:srgbClr val="747678"/>
        </a:accent1>
        <a:accent2>
          <a:srgbClr val="C60C30"/>
        </a:accent2>
        <a:accent3>
          <a:srgbClr val="FFFFFF"/>
        </a:accent3>
        <a:accent4>
          <a:srgbClr val="410054"/>
        </a:accent4>
        <a:accent5>
          <a:srgbClr val="BCBDBE"/>
        </a:accent5>
        <a:accent6>
          <a:srgbClr val="B30A2A"/>
        </a:accent6>
        <a:hlink>
          <a:srgbClr val="42145F"/>
        </a:hlink>
        <a:folHlink>
          <a:srgbClr val="8F313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template_NorthgateArinso">
  <a:themeElements>
    <a:clrScheme name="template_NorthgateArinso 14">
      <a:dk1>
        <a:srgbClr val="4E0064"/>
      </a:dk1>
      <a:lt1>
        <a:srgbClr val="FFFFFF"/>
      </a:lt1>
      <a:dk2>
        <a:srgbClr val="C60C30"/>
      </a:dk2>
      <a:lt2>
        <a:srgbClr val="B2B4B3"/>
      </a:lt2>
      <a:accent1>
        <a:srgbClr val="747678"/>
      </a:accent1>
      <a:accent2>
        <a:srgbClr val="C60C30"/>
      </a:accent2>
      <a:accent3>
        <a:srgbClr val="FFFFFF"/>
      </a:accent3>
      <a:accent4>
        <a:srgbClr val="410054"/>
      </a:accent4>
      <a:accent5>
        <a:srgbClr val="BCBDBE"/>
      </a:accent5>
      <a:accent6>
        <a:srgbClr val="B30A2A"/>
      </a:accent6>
      <a:hlink>
        <a:srgbClr val="42145F"/>
      </a:hlink>
      <a:folHlink>
        <a:srgbClr val="8F313A"/>
      </a:folHlink>
    </a:clrScheme>
    <a:fontScheme name="template_NorthgateArins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cene3d>
          <a:camera prst="legacyObliqueTopRight"/>
          <a:lightRig rig="legacyFlat3" dir="b"/>
        </a:scene3d>
        <a:sp3d extrusionH="163500" prstMaterial="legacyMatte">
          <a:bevelT w="13500" h="13500" prst="angle"/>
          <a:bevelB w="13500" h="13500" prst="angle"/>
          <a:extrusionClr>
            <a:srgbClr val="82786F"/>
          </a:extrusionClr>
        </a:sp3d>
      </a:spPr>
      <a:bodyPr vert="horz" wrap="square" lIns="45720" tIns="45720" rIns="45720" bIns="45720" numCol="1" anchor="ctr" anchorCtr="1"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cene3d>
          <a:camera prst="legacyObliqueTopRight"/>
          <a:lightRig rig="legacyFlat3" dir="b"/>
        </a:scene3d>
        <a:sp3d extrusionH="163500" prstMaterial="legacyMatte">
          <a:bevelT w="13500" h="13500" prst="angle"/>
          <a:bevelB w="13500" h="13500" prst="angle"/>
          <a:extrusionClr>
            <a:srgbClr val="82786F"/>
          </a:extrusionClr>
        </a:sp3d>
      </a:spPr>
      <a:bodyPr vert="horz" wrap="square" lIns="45720" tIns="45720" rIns="45720" bIns="45720" numCol="1" anchor="ctr" anchorCtr="1"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template_NorthgateArins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mplate_NorthgateArins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mplate_NorthgateArins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mplate_NorthgateArins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mplate_NorthgateArins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mplate_NorthgateArins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mplate_NorthgateArins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mplate_NorthgateArins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mplate_NorthgateArins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mplate_NorthgateArins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mplate_NorthgateArins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mplate_NorthgateArins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template_NorthgateArinso 13">
        <a:dk1>
          <a:srgbClr val="4E0064"/>
        </a:dk1>
        <a:lt1>
          <a:srgbClr val="FFFFFF"/>
        </a:lt1>
        <a:dk2>
          <a:srgbClr val="FF3300"/>
        </a:dk2>
        <a:lt2>
          <a:srgbClr val="808080"/>
        </a:lt2>
        <a:accent1>
          <a:srgbClr val="B1B1B1"/>
        </a:accent1>
        <a:accent2>
          <a:srgbClr val="8F313A"/>
        </a:accent2>
        <a:accent3>
          <a:srgbClr val="FFFFFF"/>
        </a:accent3>
        <a:accent4>
          <a:srgbClr val="410054"/>
        </a:accent4>
        <a:accent5>
          <a:srgbClr val="D5D5D5"/>
        </a:accent5>
        <a:accent6>
          <a:srgbClr val="812B34"/>
        </a:accent6>
        <a:hlink>
          <a:srgbClr val="42145F"/>
        </a:hlink>
        <a:folHlink>
          <a:srgbClr val="42145F"/>
        </a:folHlink>
      </a:clrScheme>
      <a:clrMap bg1="lt1" tx1="dk1" bg2="lt2" tx2="dk2" accent1="accent1" accent2="accent2" accent3="accent3" accent4="accent4" accent5="accent5" accent6="accent6" hlink="hlink" folHlink="folHlink"/>
    </a:extraClrScheme>
    <a:extraClrScheme>
      <a:clrScheme name="template_NorthgateArinso 14">
        <a:dk1>
          <a:srgbClr val="4E0064"/>
        </a:dk1>
        <a:lt1>
          <a:srgbClr val="FFFFFF"/>
        </a:lt1>
        <a:dk2>
          <a:srgbClr val="C60C30"/>
        </a:dk2>
        <a:lt2>
          <a:srgbClr val="B2B4B3"/>
        </a:lt2>
        <a:accent1>
          <a:srgbClr val="747678"/>
        </a:accent1>
        <a:accent2>
          <a:srgbClr val="C60C30"/>
        </a:accent2>
        <a:accent3>
          <a:srgbClr val="FFFFFF"/>
        </a:accent3>
        <a:accent4>
          <a:srgbClr val="410054"/>
        </a:accent4>
        <a:accent5>
          <a:srgbClr val="BCBDBE"/>
        </a:accent5>
        <a:accent6>
          <a:srgbClr val="B30A2A"/>
        </a:accent6>
        <a:hlink>
          <a:srgbClr val="42145F"/>
        </a:hlink>
        <a:folHlink>
          <a:srgbClr val="8F313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template_NorthgateArinso">
  <a:themeElements>
    <a:clrScheme name="template_NorthgateArinso 14">
      <a:dk1>
        <a:srgbClr val="4E0064"/>
      </a:dk1>
      <a:lt1>
        <a:srgbClr val="FFFFFF"/>
      </a:lt1>
      <a:dk2>
        <a:srgbClr val="C60C30"/>
      </a:dk2>
      <a:lt2>
        <a:srgbClr val="B2B4B3"/>
      </a:lt2>
      <a:accent1>
        <a:srgbClr val="747678"/>
      </a:accent1>
      <a:accent2>
        <a:srgbClr val="C60C30"/>
      </a:accent2>
      <a:accent3>
        <a:srgbClr val="FFFFFF"/>
      </a:accent3>
      <a:accent4>
        <a:srgbClr val="410054"/>
      </a:accent4>
      <a:accent5>
        <a:srgbClr val="BCBDBE"/>
      </a:accent5>
      <a:accent6>
        <a:srgbClr val="B30A2A"/>
      </a:accent6>
      <a:hlink>
        <a:srgbClr val="42145F"/>
      </a:hlink>
      <a:folHlink>
        <a:srgbClr val="8F313A"/>
      </a:folHlink>
    </a:clrScheme>
    <a:fontScheme name="template_NorthgateArins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mplate_NorthgateArins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emplate_NorthgateArins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emplate_NorthgateArins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emplate_NorthgateArins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emplate_NorthgateArins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emplate_NorthgateArins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emplate_NorthgateArins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emplate_NorthgateArins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emplate_NorthgateArins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emplate_NorthgateArins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emplate_NorthgateArins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emplate_NorthgateArins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template_NorthgateArinso 13">
        <a:dk1>
          <a:srgbClr val="4E0064"/>
        </a:dk1>
        <a:lt1>
          <a:srgbClr val="FFFFFF"/>
        </a:lt1>
        <a:dk2>
          <a:srgbClr val="FF3300"/>
        </a:dk2>
        <a:lt2>
          <a:srgbClr val="808080"/>
        </a:lt2>
        <a:accent1>
          <a:srgbClr val="B1B1B1"/>
        </a:accent1>
        <a:accent2>
          <a:srgbClr val="8F313A"/>
        </a:accent2>
        <a:accent3>
          <a:srgbClr val="FFFFFF"/>
        </a:accent3>
        <a:accent4>
          <a:srgbClr val="410054"/>
        </a:accent4>
        <a:accent5>
          <a:srgbClr val="D5D5D5"/>
        </a:accent5>
        <a:accent6>
          <a:srgbClr val="812B34"/>
        </a:accent6>
        <a:hlink>
          <a:srgbClr val="42145F"/>
        </a:hlink>
        <a:folHlink>
          <a:srgbClr val="42145F"/>
        </a:folHlink>
      </a:clrScheme>
      <a:clrMap bg1="lt1" tx1="dk1" bg2="lt2" tx2="dk2" accent1="accent1" accent2="accent2" accent3="accent3" accent4="accent4" accent5="accent5" accent6="accent6" hlink="hlink" folHlink="folHlink"/>
    </a:extraClrScheme>
    <a:extraClrScheme>
      <a:clrScheme name="template_NorthgateArinso 14">
        <a:dk1>
          <a:srgbClr val="4E0064"/>
        </a:dk1>
        <a:lt1>
          <a:srgbClr val="FFFFFF"/>
        </a:lt1>
        <a:dk2>
          <a:srgbClr val="C60C30"/>
        </a:dk2>
        <a:lt2>
          <a:srgbClr val="B2B4B3"/>
        </a:lt2>
        <a:accent1>
          <a:srgbClr val="747678"/>
        </a:accent1>
        <a:accent2>
          <a:srgbClr val="C60C30"/>
        </a:accent2>
        <a:accent3>
          <a:srgbClr val="FFFFFF"/>
        </a:accent3>
        <a:accent4>
          <a:srgbClr val="410054"/>
        </a:accent4>
        <a:accent5>
          <a:srgbClr val="BCBDBE"/>
        </a:accent5>
        <a:accent6>
          <a:srgbClr val="B30A2A"/>
        </a:accent6>
        <a:hlink>
          <a:srgbClr val="42145F"/>
        </a:hlink>
        <a:folHlink>
          <a:srgbClr val="8F313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C3F6052737384C95E9C74CB8DCEED4" ma:contentTypeVersion="7" ma:contentTypeDescription="Create a new document." ma:contentTypeScope="" ma:versionID="19285498b8a134e10c09c35f3f0dc2e6">
  <xsd:schema xmlns:xsd="http://www.w3.org/2001/XMLSchema" xmlns:p="http://schemas.microsoft.com/office/2006/metadata/properties" xmlns:ns2="cc73d68a-4564-4f5e-b2d2-df67cf30a094" targetNamespace="http://schemas.microsoft.com/office/2006/metadata/properties" ma:root="true" ma:fieldsID="ca8363434ff44fc8d2912daaa2b264a6" ns2:_="">
    <xsd:import namespace="cc73d68a-4564-4f5e-b2d2-df67cf30a094"/>
    <xsd:element name="properties">
      <xsd:complexType>
        <xsd:sequence>
          <xsd:element name="documentManagement">
            <xsd:complexType>
              <xsd:all>
                <xsd:element ref="ns2:Country" minOccurs="0"/>
              </xsd:all>
            </xsd:complexType>
          </xsd:element>
        </xsd:sequence>
      </xsd:complexType>
    </xsd:element>
  </xsd:schema>
  <xsd:schema xmlns:xsd="http://www.w3.org/2001/XMLSchema" xmlns:dms="http://schemas.microsoft.com/office/2006/documentManagement/types" targetNamespace="cc73d68a-4564-4f5e-b2d2-df67cf30a094" elementFormDefault="qualified">
    <xsd:import namespace="http://schemas.microsoft.com/office/2006/documentManagement/types"/>
    <xsd:element name="Country" ma:index="8" nillable="true" ma:displayName="Country" ma:internalName="Country">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LongProperties xmlns="http://schemas.microsoft.com/office/2006/metadata/long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documentManagement>
    <Country xmlns="cc73d68a-4564-4f5e-b2d2-df67cf30a094" xsi:nil="true"/>
  </documentManagement>
</p:properties>
</file>

<file path=customXml/itemProps1.xml><?xml version="1.0" encoding="utf-8"?>
<ds:datastoreItem xmlns:ds="http://schemas.openxmlformats.org/officeDocument/2006/customXml" ds:itemID="{71DCD4EC-16EF-4CD1-922D-C697DC7052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73d68a-4564-4f5e-b2d2-df67cf30a094"/>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DFF94A70-7519-4E41-83E9-4BE8A36CACD1}">
  <ds:schemaRefs>
    <ds:schemaRef ds:uri="http://schemas.microsoft.com/office/2006/metadata/longProperties"/>
  </ds:schemaRefs>
</ds:datastoreItem>
</file>

<file path=customXml/itemProps3.xml><?xml version="1.0" encoding="utf-8"?>
<ds:datastoreItem xmlns:ds="http://schemas.openxmlformats.org/officeDocument/2006/customXml" ds:itemID="{2E6E050C-17BD-48A7-8DD0-E318A5F813F7}">
  <ds:schemaRefs>
    <ds:schemaRef ds:uri="http://schemas.microsoft.com/sharepoint/v3/contenttype/forms"/>
  </ds:schemaRefs>
</ds:datastoreItem>
</file>

<file path=customXml/itemProps4.xml><?xml version="1.0" encoding="utf-8"?>
<ds:datastoreItem xmlns:ds="http://schemas.openxmlformats.org/officeDocument/2006/customXml" ds:itemID="{87F6C281-53CB-4D1E-ABF2-7089F41FC998}">
  <ds:schemaRefs>
    <ds:schemaRef ds:uri="http://schemas.microsoft.com/office/2006/metadata/properties"/>
    <ds:schemaRef ds:uri="cc73d68a-4564-4f5e-b2d2-df67cf30a094"/>
  </ds:schemaRefs>
</ds:datastoreItem>
</file>

<file path=docProps/app.xml><?xml version="1.0" encoding="utf-8"?>
<Properties xmlns="http://schemas.openxmlformats.org/officeDocument/2006/extended-properties" xmlns:vt="http://schemas.openxmlformats.org/officeDocument/2006/docPropsVTypes">
  <Template>Textured</Template>
  <TotalTime>57438</TotalTime>
  <Words>7145</Words>
  <Application>Microsoft Office PowerPoint</Application>
  <PresentationFormat>On-screen Show (4:3)</PresentationFormat>
  <Paragraphs>1740</Paragraphs>
  <Slides>58</Slides>
  <Notes>58</Notes>
  <HiddenSlides>7</HiddenSlides>
  <MMClips>0</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58</vt:i4>
      </vt:variant>
    </vt:vector>
  </HeadingPairs>
  <TitlesOfParts>
    <vt:vector size="63" baseType="lpstr">
      <vt:lpstr>Default Design</vt:lpstr>
      <vt:lpstr>template_NorthgateArinso</vt:lpstr>
      <vt:lpstr>1_template_NorthgateArinso</vt:lpstr>
      <vt:lpstr>2_template_NorthgateArinso</vt:lpstr>
      <vt:lpstr>Bitmap Image</vt:lpstr>
      <vt:lpstr>PowerPoint Presentation</vt:lpstr>
      <vt:lpstr>Introduction</vt:lpstr>
      <vt:lpstr>euHReka, NorthgateArinso’s Global HRIS Solution </vt:lpstr>
      <vt:lpstr>PowerPoint Presentation</vt:lpstr>
      <vt:lpstr>Leveraging SAP HCM</vt:lpstr>
      <vt:lpstr>euHReka preconfiguration</vt:lpstr>
      <vt:lpstr>Preconfiguration example: payroll</vt:lpstr>
      <vt:lpstr>Superior User Experience</vt:lpstr>
      <vt:lpstr>euHReka Workspace</vt:lpstr>
      <vt:lpstr>Flexible Role Composition (example for Succession Planning)</vt:lpstr>
      <vt:lpstr>Flexible deployment options</vt:lpstr>
      <vt:lpstr>euHReka deployment options</vt:lpstr>
      <vt:lpstr>Fast onboarding through ‘fit-gap’</vt:lpstr>
      <vt:lpstr>euHReka global pre-configuration availability</vt:lpstr>
      <vt:lpstr>euHReka global language availability</vt:lpstr>
      <vt:lpstr>A tool for every task</vt:lpstr>
      <vt:lpstr>euHReka, On Demand Defined </vt:lpstr>
      <vt:lpstr>PowerPoint Presentation</vt:lpstr>
      <vt:lpstr>euHReka solution components</vt:lpstr>
      <vt:lpstr>euHReka Layered Architecture</vt:lpstr>
      <vt:lpstr>PowerPoint Presentation</vt:lpstr>
      <vt:lpstr>euHReka Landscape</vt:lpstr>
      <vt:lpstr>euHReka Landscape </vt:lpstr>
      <vt:lpstr>euHReka On Premise</vt:lpstr>
      <vt:lpstr>the Customer Landscape Options</vt:lpstr>
      <vt:lpstr>PowerPoint Presentation</vt:lpstr>
      <vt:lpstr>PowerPoint Presentation</vt:lpstr>
      <vt:lpstr>PowerPoint Presentation</vt:lpstr>
      <vt:lpstr>Full HR Process Coverage</vt:lpstr>
      <vt:lpstr>PowerPoint Presentation</vt:lpstr>
      <vt:lpstr>PowerPoint Presentation</vt:lpstr>
      <vt:lpstr>PowerPoint Presentation</vt:lpstr>
      <vt:lpstr>Organizational Management</vt:lpstr>
      <vt:lpstr>PowerPoint Presentation</vt:lpstr>
      <vt:lpstr>Personal Data</vt:lpstr>
      <vt:lpstr>Salary Data</vt:lpstr>
      <vt:lpstr>Time Data</vt:lpstr>
      <vt:lpstr>PowerPoint Presentation</vt:lpstr>
      <vt:lpstr>Recruitment User Interface</vt:lpstr>
      <vt:lpstr>Recruitment User Interface</vt:lpstr>
      <vt:lpstr>PowerPoint Presentation</vt:lpstr>
      <vt:lpstr>Learning</vt:lpstr>
      <vt:lpstr>Performance Management</vt:lpstr>
      <vt:lpstr>Appraisal Document</vt:lpstr>
      <vt:lpstr>Succession Planning</vt:lpstr>
      <vt:lpstr>Succession Planning</vt:lpstr>
      <vt:lpstr>Succession Planning</vt:lpstr>
      <vt:lpstr>Command Center</vt:lpstr>
      <vt:lpstr>Command Center</vt:lpstr>
      <vt:lpstr>Command Center</vt:lpstr>
      <vt:lpstr>PowerPoint Presentation</vt:lpstr>
      <vt:lpstr>Outbound Synchronuous(BAPI) or A-Synchronuous(IDOC)</vt:lpstr>
      <vt:lpstr>Inbound Synchronuous(BAPI) or A-Synchronuous(IDOC)</vt:lpstr>
      <vt:lpstr>3rd Party Inclusion  example: Job board Inclusion</vt:lpstr>
      <vt:lpstr>PowerPoint Presentation</vt:lpstr>
      <vt:lpstr>Global On Boarding approach</vt:lpstr>
      <vt:lpstr>PowerPoint Presentation</vt:lpstr>
      <vt:lpstr>Questions</vt:lpstr>
    </vt:vector>
  </TitlesOfParts>
  <Company>ARINSO International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EricDe</dc:creator>
  <cp:lastModifiedBy>Sarath Babu Bejavada</cp:lastModifiedBy>
  <cp:revision>902</cp:revision>
  <cp:lastPrinted>2009-05-30T20:21:00Z</cp:lastPrinted>
  <dcterms:created xsi:type="dcterms:W3CDTF">2009-06-23T07:58:49Z</dcterms:created>
  <dcterms:modified xsi:type="dcterms:W3CDTF">2014-05-19T09:49:59Z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ies>
</file>